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Lst>
  <p:notesMasterIdLst>
    <p:notesMasterId r:id="rId37"/>
  </p:notesMasterIdLst>
  <p:sldIdLst>
    <p:sldId id="256" r:id="rId2"/>
    <p:sldId id="558" r:id="rId3"/>
    <p:sldId id="434" r:id="rId4"/>
    <p:sldId id="284" r:id="rId5"/>
    <p:sldId id="465" r:id="rId6"/>
    <p:sldId id="466" r:id="rId7"/>
    <p:sldId id="468" r:id="rId8"/>
    <p:sldId id="469" r:id="rId9"/>
    <p:sldId id="470" r:id="rId10"/>
    <p:sldId id="471" r:id="rId11"/>
    <p:sldId id="472" r:id="rId12"/>
    <p:sldId id="473" r:id="rId13"/>
    <p:sldId id="559" r:id="rId14"/>
    <p:sldId id="508" r:id="rId15"/>
    <p:sldId id="509" r:id="rId16"/>
    <p:sldId id="475" r:id="rId17"/>
    <p:sldId id="476" r:id="rId18"/>
    <p:sldId id="477" r:id="rId19"/>
    <p:sldId id="478" r:id="rId20"/>
    <p:sldId id="479" r:id="rId21"/>
    <p:sldId id="480" r:id="rId22"/>
    <p:sldId id="481" r:id="rId23"/>
    <p:sldId id="482" r:id="rId24"/>
    <p:sldId id="483" r:id="rId25"/>
    <p:sldId id="514" r:id="rId26"/>
    <p:sldId id="485" r:id="rId27"/>
    <p:sldId id="496" r:id="rId28"/>
    <p:sldId id="489" r:id="rId29"/>
    <p:sldId id="560" r:id="rId30"/>
    <p:sldId id="499" r:id="rId31"/>
    <p:sldId id="488" r:id="rId32"/>
    <p:sldId id="486" r:id="rId33"/>
    <p:sldId id="498" r:id="rId34"/>
    <p:sldId id="497" r:id="rId35"/>
    <p:sldId id="435" r:id="rId36"/>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8122"/>
    <a:srgbClr val="FBE82A"/>
    <a:srgbClr val="80C141"/>
    <a:srgbClr val="0170B3"/>
    <a:srgbClr val="1A7EBA"/>
    <a:srgbClr val="2232C5"/>
    <a:srgbClr val="003B75"/>
    <a:srgbClr val="203864"/>
    <a:srgbClr val="F68121"/>
    <a:srgbClr val="6795B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Μεσαίο στυλ 2 - Έμφαση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Μεσαίο στυλ 2 - Έμφαση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E171933-4619-4E11-9A3F-F7608DF75F80}" styleName="Μεσαίο στυλ 1 - Έμφαση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7292A2E-F333-43FB-9621-5CBBE7FDCDCB}" styleName="Φωτεινό στυλ 2 - Έμφαση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ED083AE6-46FA-4A59-8FB0-9F97EB10719F}" styleName="Φωτεινό στυλ 3 - Έμφαση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8799B23B-EC83-4686-B30A-512413B5E67A}" styleName="Φωτεινό στυλ 3 - Έμφαση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9012ECD-51FC-41F1-AA8D-1B2483CD663E}" styleName="Φωτεινό στυλ 2 - Έμφαση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1" autoAdjust="0"/>
    <p:restoredTop sz="84986" autoAdjust="0"/>
  </p:normalViewPr>
  <p:slideViewPr>
    <p:cSldViewPr snapToGrid="0">
      <p:cViewPr varScale="1">
        <p:scale>
          <a:sx n="121" d="100"/>
          <a:sy n="121" d="100"/>
        </p:scale>
        <p:origin x="162" y="1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iagrams/_rels/data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 Id="rId4" Type="http://schemas.openxmlformats.org/officeDocument/2006/relationships/image" Target="../media/image25.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 Id="rId4" Type="http://schemas.openxmlformats.org/officeDocument/2006/relationships/image" Target="../media/image2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5EE14CF-76B8-433B-AED7-F6FC0D6F5F26}"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de-AT"/>
        </a:p>
      </dgm:t>
    </dgm:pt>
    <dgm:pt modelId="{FBDD7947-A125-492D-9D1C-B1F61109838E}">
      <dgm:prSet phldrT="[Text]"/>
      <dgm:spPr>
        <a:xfrm>
          <a:off x="2913772" y="1106150"/>
          <a:ext cx="2587227" cy="1035246"/>
        </a:xfrm>
        <a:prstGeom prst="rect">
          <a:avLst/>
        </a:prstGeom>
        <a:solidFill>
          <a:sysClr val="window" lastClr="FFFFFF">
            <a:alpha val="40000"/>
            <a:hueOff val="0"/>
            <a:satOff val="0"/>
            <a:lumOff val="0"/>
            <a:alphaOff val="0"/>
          </a:sysClr>
        </a:solidFill>
        <a:ln w="6350" cap="flat" cmpd="sng" algn="ctr">
          <a:solidFill>
            <a:srgbClr val="4472C4">
              <a:hueOff val="0"/>
              <a:satOff val="0"/>
              <a:lumOff val="0"/>
              <a:alphaOff val="0"/>
            </a:srgbClr>
          </a:solidFill>
          <a:prstDash val="solid"/>
          <a:miter lim="800000"/>
        </a:ln>
        <a:effectLst/>
      </dgm:spPr>
      <dgm:t>
        <a:bodyPr/>
        <a:lstStyle/>
        <a:p>
          <a:r>
            <a:rPr lang="de-AT" dirty="0">
              <a:solidFill>
                <a:sysClr val="windowText" lastClr="000000">
                  <a:hueOff val="0"/>
                  <a:satOff val="0"/>
                  <a:lumOff val="0"/>
                  <a:alphaOff val="0"/>
                </a:sysClr>
              </a:solidFill>
              <a:latin typeface="Calibri" panose="020F0502020204030204"/>
              <a:ea typeface="+mn-ea"/>
              <a:cs typeface="+mn-cs"/>
            </a:rPr>
            <a:t>Heinrich 31 Jahre, </a:t>
          </a:r>
          <a:r>
            <a:rPr lang="el-GR" dirty="0">
              <a:solidFill>
                <a:sysClr val="windowText" lastClr="000000">
                  <a:hueOff val="0"/>
                  <a:satOff val="0"/>
                  <a:lumOff val="0"/>
                  <a:alphaOff val="0"/>
                </a:sysClr>
              </a:solidFill>
              <a:latin typeface="Calibri" panose="020F0502020204030204"/>
              <a:ea typeface="+mn-ea"/>
              <a:cs typeface="+mn-cs"/>
            </a:rPr>
            <a:t>Ιδιοκτήτης εργοστασίου τούβλων στη Βιέννη</a:t>
          </a:r>
        </a:p>
      </dgm:t>
    </dgm:pt>
    <dgm:pt modelId="{959A7C9F-D505-4D76-A442-AF2316AE7164}" type="parTrans" cxnId="{5072E1BD-E24C-4A2D-9E7A-73C6B72276B0}">
      <dgm:prSet/>
      <dgm:spPr/>
      <dgm:t>
        <a:bodyPr/>
        <a:lstStyle/>
        <a:p>
          <a:endParaRPr lang="de-AT"/>
        </a:p>
      </dgm:t>
    </dgm:pt>
    <dgm:pt modelId="{76451906-A822-4304-9110-76DE0A5CA85F}" type="sibTrans" cxnId="{5072E1BD-E24C-4A2D-9E7A-73C6B72276B0}">
      <dgm:prSet/>
      <dgm:spPr/>
      <dgm:t>
        <a:bodyPr/>
        <a:lstStyle/>
        <a:p>
          <a:endParaRPr lang="de-AT"/>
        </a:p>
      </dgm:t>
    </dgm:pt>
    <dgm:pt modelId="{5FBE02A2-56D3-48BD-8770-C293386059E0}">
      <dgm:prSet phldrT="[Text]"/>
      <dgm:spPr>
        <a:xfrm>
          <a:off x="2913772" y="201697"/>
          <a:ext cx="2587227" cy="808508"/>
        </a:xfrm>
        <a:prstGeom prst="rect">
          <a:avLst/>
        </a:prstGeom>
        <a:solidFill>
          <a:sysClr val="window" lastClr="FFFFFF">
            <a:alpha val="40000"/>
            <a:hueOff val="0"/>
            <a:satOff val="0"/>
            <a:lumOff val="0"/>
            <a:alphaOff val="0"/>
          </a:sysClr>
        </a:solidFill>
        <a:ln w="6350" cap="flat" cmpd="sng" algn="ctr">
          <a:solidFill>
            <a:srgbClr val="4472C4">
              <a:hueOff val="0"/>
              <a:satOff val="0"/>
              <a:lumOff val="0"/>
              <a:alphaOff val="0"/>
            </a:srgbClr>
          </a:solidFill>
          <a:prstDash val="solid"/>
          <a:miter lim="800000"/>
        </a:ln>
        <a:effectLst/>
      </dgm:spPr>
      <dgm:t>
        <a:bodyPr/>
        <a:lstStyle/>
        <a:p>
          <a:r>
            <a:rPr lang="de-AT" dirty="0">
              <a:solidFill>
                <a:sysClr val="windowText" lastClr="000000">
                  <a:hueOff val="0"/>
                  <a:satOff val="0"/>
                  <a:lumOff val="0"/>
                  <a:alphaOff val="0"/>
                </a:sysClr>
              </a:solidFill>
              <a:latin typeface="Calibri" panose="020F0502020204030204"/>
              <a:ea typeface="+mn-ea"/>
              <a:cs typeface="+mn-cs"/>
            </a:rPr>
            <a:t>Ignaz</a:t>
          </a:r>
          <a:r>
            <a:rPr lang="de-AT" baseline="0" dirty="0">
              <a:solidFill>
                <a:sysClr val="windowText" lastClr="000000">
                  <a:hueOff val="0"/>
                  <a:satOff val="0"/>
                  <a:lumOff val="0"/>
                  <a:alphaOff val="0"/>
                </a:sysClr>
              </a:solidFill>
              <a:latin typeface="Calibri" panose="020F0502020204030204"/>
              <a:ea typeface="+mn-ea"/>
              <a:cs typeface="+mn-cs"/>
            </a:rPr>
            <a:t> Seipel, </a:t>
          </a:r>
          <a:r>
            <a:rPr lang="el-GR" baseline="0" dirty="0">
              <a:solidFill>
                <a:sysClr val="windowText" lastClr="000000">
                  <a:hueOff val="0"/>
                  <a:satOff val="0"/>
                  <a:lumOff val="0"/>
                  <a:alphaOff val="0"/>
                </a:sysClr>
              </a:solidFill>
              <a:latin typeface="Calibri" panose="020F0502020204030204"/>
              <a:ea typeface="+mn-ea"/>
              <a:cs typeface="+mn-cs"/>
            </a:rPr>
            <a:t>Πολιτικός και Θεολόγος</a:t>
          </a:r>
        </a:p>
      </dgm:t>
    </dgm:pt>
    <dgm:pt modelId="{0C9157AB-B081-4108-A612-72C15E76BE89}" type="sibTrans" cxnId="{4B87E9B2-174B-42E2-BDC6-2A2FB8136100}">
      <dgm:prSet/>
      <dgm:spPr/>
      <dgm:t>
        <a:bodyPr/>
        <a:lstStyle/>
        <a:p>
          <a:endParaRPr lang="de-AT"/>
        </a:p>
      </dgm:t>
    </dgm:pt>
    <dgm:pt modelId="{FE0A7EF5-EF30-4933-928D-81DC4E2108FC}" type="parTrans" cxnId="{4B87E9B2-174B-42E2-BDC6-2A2FB8136100}">
      <dgm:prSet/>
      <dgm:spPr/>
      <dgm:t>
        <a:bodyPr/>
        <a:lstStyle/>
        <a:p>
          <a:endParaRPr lang="de-AT"/>
        </a:p>
      </dgm:t>
    </dgm:pt>
    <dgm:pt modelId="{FA51E30B-1595-4B6B-9295-7CF4A0F411E0}">
      <dgm:prSet phldrT="[Text]"/>
      <dgm:spPr>
        <a:xfrm>
          <a:off x="109711" y="201697"/>
          <a:ext cx="2587227" cy="808508"/>
        </a:xfrm>
        <a:prstGeom prst="rect">
          <a:avLst/>
        </a:prstGeom>
        <a:solidFill>
          <a:sysClr val="window" lastClr="FFFFFF">
            <a:alpha val="40000"/>
            <a:hueOff val="0"/>
            <a:satOff val="0"/>
            <a:lumOff val="0"/>
            <a:alphaOff val="0"/>
          </a:sysClr>
        </a:solidFill>
        <a:ln w="6350" cap="flat" cmpd="sng" algn="ctr">
          <a:solidFill>
            <a:srgbClr val="4472C4">
              <a:hueOff val="0"/>
              <a:satOff val="0"/>
              <a:lumOff val="0"/>
              <a:alphaOff val="0"/>
            </a:srgbClr>
          </a:solidFill>
          <a:prstDash val="solid"/>
          <a:miter lim="800000"/>
        </a:ln>
        <a:effectLst/>
      </dgm:spPr>
      <dgm:t>
        <a:bodyPr/>
        <a:lstStyle/>
        <a:p>
          <a:r>
            <a:rPr lang="de-AT" dirty="0">
              <a:solidFill>
                <a:sysClr val="windowText" lastClr="000000">
                  <a:hueOff val="0"/>
                  <a:satOff val="0"/>
                  <a:lumOff val="0"/>
                  <a:alphaOff val="0"/>
                </a:sysClr>
              </a:solidFill>
              <a:latin typeface="Calibri" panose="020F0502020204030204"/>
              <a:ea typeface="+mn-ea"/>
              <a:cs typeface="+mn-cs"/>
            </a:rPr>
            <a:t>Adelheid</a:t>
          </a:r>
          <a:r>
            <a:rPr lang="de-AT" baseline="0" dirty="0">
              <a:solidFill>
                <a:sysClr val="windowText" lastClr="000000">
                  <a:hueOff val="0"/>
                  <a:satOff val="0"/>
                  <a:lumOff val="0"/>
                  <a:alphaOff val="0"/>
                </a:sysClr>
              </a:solidFill>
              <a:latin typeface="Calibri" panose="020F0502020204030204"/>
              <a:ea typeface="+mn-ea"/>
              <a:cs typeface="+mn-cs"/>
            </a:rPr>
            <a:t> Popp, </a:t>
          </a:r>
          <a:r>
            <a:rPr lang="el-GR" baseline="0" dirty="0">
              <a:solidFill>
                <a:sysClr val="windowText" lastClr="000000">
                  <a:hueOff val="0"/>
                  <a:satOff val="0"/>
                  <a:lumOff val="0"/>
                  <a:alphaOff val="0"/>
                </a:sysClr>
              </a:solidFill>
              <a:latin typeface="Calibri" panose="020F0502020204030204"/>
              <a:ea typeface="+mn-ea"/>
              <a:cs typeface="+mn-cs"/>
            </a:rPr>
            <a:t>Δημοσιογράφος</a:t>
          </a:r>
        </a:p>
      </dgm:t>
    </dgm:pt>
    <dgm:pt modelId="{75B30350-FEB6-4BB5-B7AB-E11907C7EFD1}" type="parTrans" cxnId="{07A55D14-FE86-48CE-820D-C87BD066BBD5}">
      <dgm:prSet/>
      <dgm:spPr/>
      <dgm:t>
        <a:bodyPr/>
        <a:lstStyle/>
        <a:p>
          <a:endParaRPr lang="de-AT"/>
        </a:p>
      </dgm:t>
    </dgm:pt>
    <dgm:pt modelId="{2331DF2C-2E3C-4ACB-A854-075A0AD8F20B}" type="sibTrans" cxnId="{07A55D14-FE86-48CE-820D-C87BD066BBD5}">
      <dgm:prSet/>
      <dgm:spPr/>
      <dgm:t>
        <a:bodyPr/>
        <a:lstStyle/>
        <a:p>
          <a:endParaRPr lang="de-AT"/>
        </a:p>
      </dgm:t>
    </dgm:pt>
    <dgm:pt modelId="{8AA8EEB6-778D-457F-AA1F-7CFCC16EDC90}">
      <dgm:prSet phldrT="[Text]"/>
      <dgm:spPr>
        <a:xfrm>
          <a:off x="109711" y="1276204"/>
          <a:ext cx="2587227" cy="808508"/>
        </a:xfrm>
        <a:prstGeom prst="rect">
          <a:avLst/>
        </a:prstGeom>
        <a:solidFill>
          <a:sysClr val="window" lastClr="FFFFFF">
            <a:alpha val="40000"/>
            <a:hueOff val="0"/>
            <a:satOff val="0"/>
            <a:lumOff val="0"/>
            <a:alphaOff val="0"/>
          </a:sysClr>
        </a:solidFill>
        <a:ln w="6350" cap="flat" cmpd="sng" algn="ctr">
          <a:solidFill>
            <a:srgbClr val="4472C4">
              <a:hueOff val="0"/>
              <a:satOff val="0"/>
              <a:lumOff val="0"/>
              <a:alphaOff val="0"/>
            </a:srgbClr>
          </a:solidFill>
          <a:prstDash val="solid"/>
          <a:miter lim="800000"/>
        </a:ln>
        <a:effectLst/>
      </dgm:spPr>
      <dgm:t>
        <a:bodyPr/>
        <a:lstStyle/>
        <a:p>
          <a:r>
            <a:rPr lang="de-AT" dirty="0">
              <a:solidFill>
                <a:sysClr val="windowText" lastClr="000000">
                  <a:hueOff val="0"/>
                  <a:satOff val="0"/>
                  <a:lumOff val="0"/>
                  <a:alphaOff val="0"/>
                </a:sysClr>
              </a:solidFill>
              <a:latin typeface="Calibri" panose="020F0502020204030204"/>
              <a:ea typeface="+mn-ea"/>
              <a:cs typeface="+mn-cs"/>
            </a:rPr>
            <a:t>Anna,19 Jahre, </a:t>
          </a:r>
          <a:r>
            <a:rPr lang="el-GR" dirty="0">
              <a:solidFill>
                <a:sysClr val="windowText" lastClr="000000">
                  <a:hueOff val="0"/>
                  <a:satOff val="0"/>
                  <a:lumOff val="0"/>
                  <a:alphaOff val="0"/>
                </a:sysClr>
              </a:solidFill>
              <a:latin typeface="Calibri" panose="020F0502020204030204"/>
              <a:ea typeface="+mn-ea"/>
              <a:cs typeface="+mn-cs"/>
            </a:rPr>
            <a:t>Εργάτης σε εργοστάσιο</a:t>
          </a:r>
        </a:p>
      </dgm:t>
    </dgm:pt>
    <dgm:pt modelId="{9490EBD3-AAB4-4422-BD07-552BB2FC4D8F}" type="parTrans" cxnId="{928D1BF5-E595-45CF-B2F0-1AA6AE89E208}">
      <dgm:prSet/>
      <dgm:spPr/>
      <dgm:t>
        <a:bodyPr/>
        <a:lstStyle/>
        <a:p>
          <a:endParaRPr lang="de-AT"/>
        </a:p>
      </dgm:t>
    </dgm:pt>
    <dgm:pt modelId="{930E88C3-1C59-4FAE-B124-E56C52820697}" type="sibTrans" cxnId="{928D1BF5-E595-45CF-B2F0-1AA6AE89E208}">
      <dgm:prSet/>
      <dgm:spPr/>
      <dgm:t>
        <a:bodyPr/>
        <a:lstStyle/>
        <a:p>
          <a:endParaRPr lang="de-AT"/>
        </a:p>
      </dgm:t>
    </dgm:pt>
    <dgm:pt modelId="{FA0B5EFC-8F14-4A1C-A441-0905EB8AE78C}" type="pres">
      <dgm:prSet presAssocID="{D5EE14CF-76B8-433B-AED7-F6FC0D6F5F26}" presName="Name0" presStyleCnt="0">
        <dgm:presLayoutVars>
          <dgm:dir/>
          <dgm:resizeHandles val="exact"/>
        </dgm:presLayoutVars>
      </dgm:prSet>
      <dgm:spPr/>
    </dgm:pt>
    <dgm:pt modelId="{AD7482EC-92B1-41B0-90F9-0A383FB04EE0}" type="pres">
      <dgm:prSet presAssocID="{FA51E30B-1595-4B6B-9295-7CF4A0F411E0}" presName="composite" presStyleCnt="0"/>
      <dgm:spPr/>
    </dgm:pt>
    <dgm:pt modelId="{57C5EDC7-F595-4487-B4C8-D1813D6A7E95}" type="pres">
      <dgm:prSet presAssocID="{FA51E30B-1595-4B6B-9295-7CF4A0F411E0}" presName="rect1" presStyleLbl="trAlignAcc1" presStyleIdx="0" presStyleCnt="4">
        <dgm:presLayoutVars>
          <dgm:bulletEnabled val="1"/>
        </dgm:presLayoutVars>
      </dgm:prSet>
      <dgm:spPr>
        <a:prstGeom prst="rect">
          <a:avLst/>
        </a:prstGeom>
      </dgm:spPr>
    </dgm:pt>
    <dgm:pt modelId="{73E1857A-9FA7-489B-93EE-58C670C70A9E}" type="pres">
      <dgm:prSet presAssocID="{FA51E30B-1595-4B6B-9295-7CF4A0F411E0}" presName="rect2" presStyleLbl="fgImgPlace1" presStyleIdx="0" presStyleCnt="4"/>
      <dgm:spPr>
        <a:xfrm>
          <a:off x="1909" y="84912"/>
          <a:ext cx="565956" cy="848934"/>
        </a:xfrm>
        <a:prstGeom prst="rect">
          <a:avLst/>
        </a:prstGeom>
        <a:blipFill rotWithShape="0">
          <a:blip xmlns:r="http://schemas.openxmlformats.org/officeDocument/2006/relationships" r:embed="rId1"/>
          <a:stretch>
            <a:fillRect/>
          </a:stretch>
        </a:blipFill>
        <a:ln w="12700" cap="flat" cmpd="sng" algn="ctr">
          <a:solidFill>
            <a:sysClr val="window" lastClr="FFFFFF">
              <a:hueOff val="0"/>
              <a:satOff val="0"/>
              <a:lumOff val="0"/>
              <a:alphaOff val="0"/>
            </a:sysClr>
          </a:solidFill>
          <a:prstDash val="solid"/>
          <a:miter lim="800000"/>
        </a:ln>
        <a:effectLst/>
      </dgm:spPr>
    </dgm:pt>
    <dgm:pt modelId="{BC0BE641-5AF4-47D9-98B8-317771A21AEE}" type="pres">
      <dgm:prSet presAssocID="{2331DF2C-2E3C-4ACB-A854-075A0AD8F20B}" presName="sibTrans" presStyleCnt="0"/>
      <dgm:spPr/>
    </dgm:pt>
    <dgm:pt modelId="{8F2404BA-2D38-4FEB-87C8-72C8E912A222}" type="pres">
      <dgm:prSet presAssocID="{5FBE02A2-56D3-48BD-8770-C293386059E0}" presName="composite" presStyleCnt="0"/>
      <dgm:spPr/>
    </dgm:pt>
    <dgm:pt modelId="{F3B843A7-5950-4026-9774-D80CD2FB5260}" type="pres">
      <dgm:prSet presAssocID="{5FBE02A2-56D3-48BD-8770-C293386059E0}" presName="rect1" presStyleLbl="trAlignAcc1" presStyleIdx="1" presStyleCnt="4">
        <dgm:presLayoutVars>
          <dgm:bulletEnabled val="1"/>
        </dgm:presLayoutVars>
      </dgm:prSet>
      <dgm:spPr>
        <a:prstGeom prst="rect">
          <a:avLst/>
        </a:prstGeom>
      </dgm:spPr>
    </dgm:pt>
    <dgm:pt modelId="{A9E896D7-6C2C-4819-8D7D-C30154BCFCDF}" type="pres">
      <dgm:prSet presAssocID="{5FBE02A2-56D3-48BD-8770-C293386059E0}" presName="rect2" presStyleLbl="fgImgPlace1" presStyleIdx="1" presStyleCnt="4" custFlipHor="1"/>
      <dgm:spPr>
        <a:xfrm flipH="1">
          <a:off x="2805971" y="84912"/>
          <a:ext cx="565956" cy="848934"/>
        </a:xfrm>
        <a:prstGeom prst="rect">
          <a:avLst/>
        </a:prstGeom>
        <a:blipFill rotWithShape="0">
          <a:blip xmlns:r="http://schemas.openxmlformats.org/officeDocument/2006/relationships" r:embed="rId2"/>
          <a:stretch>
            <a:fillRect/>
          </a:stretch>
        </a:blipFill>
        <a:ln w="12700" cap="flat" cmpd="sng" algn="ctr">
          <a:solidFill>
            <a:sysClr val="window" lastClr="FFFFFF">
              <a:hueOff val="0"/>
              <a:satOff val="0"/>
              <a:lumOff val="0"/>
              <a:alphaOff val="0"/>
            </a:sysClr>
          </a:solidFill>
          <a:prstDash val="solid"/>
          <a:miter lim="800000"/>
        </a:ln>
        <a:effectLst/>
      </dgm:spPr>
    </dgm:pt>
    <dgm:pt modelId="{6DDC84F6-DF7F-4C95-A6DF-663D4E19D59A}" type="pres">
      <dgm:prSet presAssocID="{0C9157AB-B081-4108-A612-72C15E76BE89}" presName="sibTrans" presStyleCnt="0"/>
      <dgm:spPr/>
    </dgm:pt>
    <dgm:pt modelId="{747CF4A9-162F-4D0E-BE1A-8F23F7E8BE54}" type="pres">
      <dgm:prSet presAssocID="{8AA8EEB6-778D-457F-AA1F-7CFCC16EDC90}" presName="composite" presStyleCnt="0"/>
      <dgm:spPr/>
    </dgm:pt>
    <dgm:pt modelId="{CA7F63A5-DD06-4884-AEC0-DE23300A0286}" type="pres">
      <dgm:prSet presAssocID="{8AA8EEB6-778D-457F-AA1F-7CFCC16EDC90}" presName="rect1" presStyleLbl="trAlignAcc1" presStyleIdx="2" presStyleCnt="4">
        <dgm:presLayoutVars>
          <dgm:bulletEnabled val="1"/>
        </dgm:presLayoutVars>
      </dgm:prSet>
      <dgm:spPr>
        <a:prstGeom prst="rect">
          <a:avLst/>
        </a:prstGeom>
      </dgm:spPr>
    </dgm:pt>
    <dgm:pt modelId="{67404936-96FB-4FE4-BE5F-70BD10FE6B49}" type="pres">
      <dgm:prSet presAssocID="{8AA8EEB6-778D-457F-AA1F-7CFCC16EDC90}" presName="rect2" presStyleLbl="fgImgPlace1" presStyleIdx="2" presStyleCnt="4"/>
      <dgm:spPr>
        <a:xfrm>
          <a:off x="1909" y="1159419"/>
          <a:ext cx="565956" cy="848934"/>
        </a:xfrm>
        <a:prstGeom prst="rect">
          <a:avLst/>
        </a:prstGeom>
        <a:blipFill rotWithShape="0">
          <a:blip xmlns:r="http://schemas.openxmlformats.org/officeDocument/2006/relationships" r:embed="rId3"/>
          <a:stretch>
            <a:fillRect/>
          </a:stretch>
        </a:blipFill>
        <a:ln w="12700" cap="flat" cmpd="sng" algn="ctr">
          <a:solidFill>
            <a:sysClr val="window" lastClr="FFFFFF">
              <a:hueOff val="0"/>
              <a:satOff val="0"/>
              <a:lumOff val="0"/>
              <a:alphaOff val="0"/>
            </a:sysClr>
          </a:solidFill>
          <a:prstDash val="solid"/>
          <a:miter lim="800000"/>
        </a:ln>
        <a:effectLst/>
      </dgm:spPr>
    </dgm:pt>
    <dgm:pt modelId="{F284D5E7-CFCF-4D3C-8DE2-0CE03F50EB45}" type="pres">
      <dgm:prSet presAssocID="{930E88C3-1C59-4FAE-B124-E56C52820697}" presName="sibTrans" presStyleCnt="0"/>
      <dgm:spPr/>
    </dgm:pt>
    <dgm:pt modelId="{BD6906F9-D805-4898-B4AB-5514EB500741}" type="pres">
      <dgm:prSet presAssocID="{FBDD7947-A125-492D-9D1C-B1F61109838E}" presName="composite" presStyleCnt="0"/>
      <dgm:spPr/>
    </dgm:pt>
    <dgm:pt modelId="{08F9D9F9-B7AC-451A-B027-1139FD5900A2}" type="pres">
      <dgm:prSet presAssocID="{FBDD7947-A125-492D-9D1C-B1F61109838E}" presName="rect1" presStyleLbl="trAlignAcc1" presStyleIdx="3" presStyleCnt="4" custScaleY="128044">
        <dgm:presLayoutVars>
          <dgm:bulletEnabled val="1"/>
        </dgm:presLayoutVars>
      </dgm:prSet>
      <dgm:spPr>
        <a:prstGeom prst="rect">
          <a:avLst/>
        </a:prstGeom>
      </dgm:spPr>
    </dgm:pt>
    <dgm:pt modelId="{3E462E21-A7CA-4A52-9F9F-FB9F620C30E1}" type="pres">
      <dgm:prSet presAssocID="{FBDD7947-A125-492D-9D1C-B1F61109838E}" presName="rect2" presStyleLbl="fgImgPlace1" presStyleIdx="3" presStyleCnt="4" custLinFactNeighborX="-3376"/>
      <dgm:spPr>
        <a:xfrm>
          <a:off x="2786864" y="1102735"/>
          <a:ext cx="565956" cy="848934"/>
        </a:xfrm>
        <a:prstGeom prst="rect">
          <a:avLst/>
        </a:prstGeom>
        <a:blipFill rotWithShape="0">
          <a:blip xmlns:r="http://schemas.openxmlformats.org/officeDocument/2006/relationships" r:embed="rId4"/>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07A55D14-FE86-48CE-820D-C87BD066BBD5}" srcId="{D5EE14CF-76B8-433B-AED7-F6FC0D6F5F26}" destId="{FA51E30B-1595-4B6B-9295-7CF4A0F411E0}" srcOrd="0" destOrd="0" parTransId="{75B30350-FEB6-4BB5-B7AB-E11907C7EFD1}" sibTransId="{2331DF2C-2E3C-4ACB-A854-075A0AD8F20B}"/>
    <dgm:cxn modelId="{CA7F035F-4465-4E8C-AC73-07FAB65E8D33}" type="presOf" srcId="{D5EE14CF-76B8-433B-AED7-F6FC0D6F5F26}" destId="{FA0B5EFC-8F14-4A1C-A441-0905EB8AE78C}" srcOrd="0" destOrd="0" presId="urn:microsoft.com/office/officeart/2008/layout/PictureStrips"/>
    <dgm:cxn modelId="{DF0C3A76-B956-4973-A1D1-69CC9544E54C}" type="presOf" srcId="{FBDD7947-A125-492D-9D1C-B1F61109838E}" destId="{08F9D9F9-B7AC-451A-B027-1139FD5900A2}" srcOrd="0" destOrd="0" presId="urn:microsoft.com/office/officeart/2008/layout/PictureStrips"/>
    <dgm:cxn modelId="{97832C7C-0E3C-49C3-90E4-FE3893C6B649}" type="presOf" srcId="{5FBE02A2-56D3-48BD-8770-C293386059E0}" destId="{F3B843A7-5950-4026-9774-D80CD2FB5260}" srcOrd="0" destOrd="0" presId="urn:microsoft.com/office/officeart/2008/layout/PictureStrips"/>
    <dgm:cxn modelId="{4B87E9B2-174B-42E2-BDC6-2A2FB8136100}" srcId="{D5EE14CF-76B8-433B-AED7-F6FC0D6F5F26}" destId="{5FBE02A2-56D3-48BD-8770-C293386059E0}" srcOrd="1" destOrd="0" parTransId="{FE0A7EF5-EF30-4933-928D-81DC4E2108FC}" sibTransId="{0C9157AB-B081-4108-A612-72C15E76BE89}"/>
    <dgm:cxn modelId="{E5A58DB5-D53D-4820-9E95-7CF8F702C822}" type="presOf" srcId="{FA51E30B-1595-4B6B-9295-7CF4A0F411E0}" destId="{57C5EDC7-F595-4487-B4C8-D1813D6A7E95}" srcOrd="0" destOrd="0" presId="urn:microsoft.com/office/officeart/2008/layout/PictureStrips"/>
    <dgm:cxn modelId="{ABAD9FB7-985B-4E7E-9BC3-D948AD3DAA11}" type="presOf" srcId="{8AA8EEB6-778D-457F-AA1F-7CFCC16EDC90}" destId="{CA7F63A5-DD06-4884-AEC0-DE23300A0286}" srcOrd="0" destOrd="0" presId="urn:microsoft.com/office/officeart/2008/layout/PictureStrips"/>
    <dgm:cxn modelId="{5072E1BD-E24C-4A2D-9E7A-73C6B72276B0}" srcId="{D5EE14CF-76B8-433B-AED7-F6FC0D6F5F26}" destId="{FBDD7947-A125-492D-9D1C-B1F61109838E}" srcOrd="3" destOrd="0" parTransId="{959A7C9F-D505-4D76-A442-AF2316AE7164}" sibTransId="{76451906-A822-4304-9110-76DE0A5CA85F}"/>
    <dgm:cxn modelId="{928D1BF5-E595-45CF-B2F0-1AA6AE89E208}" srcId="{D5EE14CF-76B8-433B-AED7-F6FC0D6F5F26}" destId="{8AA8EEB6-778D-457F-AA1F-7CFCC16EDC90}" srcOrd="2" destOrd="0" parTransId="{9490EBD3-AAB4-4422-BD07-552BB2FC4D8F}" sibTransId="{930E88C3-1C59-4FAE-B124-E56C52820697}"/>
    <dgm:cxn modelId="{C6311BD0-95FA-4250-9751-003A25B88946}" type="presParOf" srcId="{FA0B5EFC-8F14-4A1C-A441-0905EB8AE78C}" destId="{AD7482EC-92B1-41B0-90F9-0A383FB04EE0}" srcOrd="0" destOrd="0" presId="urn:microsoft.com/office/officeart/2008/layout/PictureStrips"/>
    <dgm:cxn modelId="{D7464BCD-7BCA-435F-A4CF-AEB4B70090EE}" type="presParOf" srcId="{AD7482EC-92B1-41B0-90F9-0A383FB04EE0}" destId="{57C5EDC7-F595-4487-B4C8-D1813D6A7E95}" srcOrd="0" destOrd="0" presId="urn:microsoft.com/office/officeart/2008/layout/PictureStrips"/>
    <dgm:cxn modelId="{3D7E502F-20DB-48A6-B45A-F5713A2A9A43}" type="presParOf" srcId="{AD7482EC-92B1-41B0-90F9-0A383FB04EE0}" destId="{73E1857A-9FA7-489B-93EE-58C670C70A9E}" srcOrd="1" destOrd="0" presId="urn:microsoft.com/office/officeart/2008/layout/PictureStrips"/>
    <dgm:cxn modelId="{73E72F64-1838-4382-9C9A-5570DC4D82C8}" type="presParOf" srcId="{FA0B5EFC-8F14-4A1C-A441-0905EB8AE78C}" destId="{BC0BE641-5AF4-47D9-98B8-317771A21AEE}" srcOrd="1" destOrd="0" presId="urn:microsoft.com/office/officeart/2008/layout/PictureStrips"/>
    <dgm:cxn modelId="{925D05E9-F544-4652-B736-88E0360C28F7}" type="presParOf" srcId="{FA0B5EFC-8F14-4A1C-A441-0905EB8AE78C}" destId="{8F2404BA-2D38-4FEB-87C8-72C8E912A222}" srcOrd="2" destOrd="0" presId="urn:microsoft.com/office/officeart/2008/layout/PictureStrips"/>
    <dgm:cxn modelId="{7AAD1885-51D0-4CA6-B4D9-04298B524C65}" type="presParOf" srcId="{8F2404BA-2D38-4FEB-87C8-72C8E912A222}" destId="{F3B843A7-5950-4026-9774-D80CD2FB5260}" srcOrd="0" destOrd="0" presId="urn:microsoft.com/office/officeart/2008/layout/PictureStrips"/>
    <dgm:cxn modelId="{9472CA4F-2659-4771-B20E-707280F0A888}" type="presParOf" srcId="{8F2404BA-2D38-4FEB-87C8-72C8E912A222}" destId="{A9E896D7-6C2C-4819-8D7D-C30154BCFCDF}" srcOrd="1" destOrd="0" presId="urn:microsoft.com/office/officeart/2008/layout/PictureStrips"/>
    <dgm:cxn modelId="{7817D5FD-E19C-4C60-9C11-27BD5331915C}" type="presParOf" srcId="{FA0B5EFC-8F14-4A1C-A441-0905EB8AE78C}" destId="{6DDC84F6-DF7F-4C95-A6DF-663D4E19D59A}" srcOrd="3" destOrd="0" presId="urn:microsoft.com/office/officeart/2008/layout/PictureStrips"/>
    <dgm:cxn modelId="{26D11F0D-5FD7-40C7-A7EF-64D561C8AD42}" type="presParOf" srcId="{FA0B5EFC-8F14-4A1C-A441-0905EB8AE78C}" destId="{747CF4A9-162F-4D0E-BE1A-8F23F7E8BE54}" srcOrd="4" destOrd="0" presId="urn:microsoft.com/office/officeart/2008/layout/PictureStrips"/>
    <dgm:cxn modelId="{03AAC250-C2DC-42FB-A29D-DD127F9F383E}" type="presParOf" srcId="{747CF4A9-162F-4D0E-BE1A-8F23F7E8BE54}" destId="{CA7F63A5-DD06-4884-AEC0-DE23300A0286}" srcOrd="0" destOrd="0" presId="urn:microsoft.com/office/officeart/2008/layout/PictureStrips"/>
    <dgm:cxn modelId="{697A3A1B-7CD8-42FB-90B0-425853CAA0A7}" type="presParOf" srcId="{747CF4A9-162F-4D0E-BE1A-8F23F7E8BE54}" destId="{67404936-96FB-4FE4-BE5F-70BD10FE6B49}" srcOrd="1" destOrd="0" presId="urn:microsoft.com/office/officeart/2008/layout/PictureStrips"/>
    <dgm:cxn modelId="{A01B3C5F-1405-40F3-A5E4-43D97DE4CA70}" type="presParOf" srcId="{FA0B5EFC-8F14-4A1C-A441-0905EB8AE78C}" destId="{F284D5E7-CFCF-4D3C-8DE2-0CE03F50EB45}" srcOrd="5" destOrd="0" presId="urn:microsoft.com/office/officeart/2008/layout/PictureStrips"/>
    <dgm:cxn modelId="{B045DF3A-0C8D-47F2-9373-9E7869637CB7}" type="presParOf" srcId="{FA0B5EFC-8F14-4A1C-A441-0905EB8AE78C}" destId="{BD6906F9-D805-4898-B4AB-5514EB500741}" srcOrd="6" destOrd="0" presId="urn:microsoft.com/office/officeart/2008/layout/PictureStrips"/>
    <dgm:cxn modelId="{BA61275C-2098-4CCE-AA76-23B3DA33F059}" type="presParOf" srcId="{BD6906F9-D805-4898-B4AB-5514EB500741}" destId="{08F9D9F9-B7AC-451A-B027-1139FD5900A2}" srcOrd="0" destOrd="0" presId="urn:microsoft.com/office/officeart/2008/layout/PictureStrips"/>
    <dgm:cxn modelId="{BC929F5A-C981-423F-A232-CAA868C82BAC}" type="presParOf" srcId="{BD6906F9-D805-4898-B4AB-5514EB500741}" destId="{3E462E21-A7CA-4A52-9F9F-FB9F620C30E1}" srcOrd="1" destOrd="0" presId="urn:microsoft.com/office/officeart/2008/layout/PictureStrip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C5EDC7-F595-4487-B4C8-D1813D6A7E95}">
      <dsp:nvSpPr>
        <dsp:cNvPr id="0" name=""/>
        <dsp:cNvSpPr/>
      </dsp:nvSpPr>
      <dsp:spPr>
        <a:xfrm>
          <a:off x="162913" y="672932"/>
          <a:ext cx="3872184" cy="1210057"/>
        </a:xfrm>
        <a:prstGeom prst="rect">
          <a:avLst/>
        </a:prstGeom>
        <a:solidFill>
          <a:sysClr val="window" lastClr="FFFFFF">
            <a:alpha val="40000"/>
            <a:hueOff val="0"/>
            <a:satOff val="0"/>
            <a:lumOff val="0"/>
            <a:alphaOff val="0"/>
          </a:sysClr>
        </a:solidFill>
        <a:ln w="6350" cap="flat" cmpd="sng" algn="ctr">
          <a:solidFill>
            <a:srgbClr val="4472C4">
              <a:hueOff val="0"/>
              <a:satOff val="0"/>
              <a:lumOff val="0"/>
              <a:alphaOff val="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19612" tIns="91440" rIns="91440" bIns="91440" numCol="1" spcCol="1270" anchor="ctr" anchorCtr="0">
          <a:noAutofit/>
        </a:bodyPr>
        <a:lstStyle/>
        <a:p>
          <a:pPr marL="0" lvl="0" indent="0" algn="l" defTabSz="1066800">
            <a:lnSpc>
              <a:spcPct val="90000"/>
            </a:lnSpc>
            <a:spcBef>
              <a:spcPct val="0"/>
            </a:spcBef>
            <a:spcAft>
              <a:spcPct val="35000"/>
            </a:spcAft>
            <a:buNone/>
          </a:pPr>
          <a:r>
            <a:rPr lang="de-AT" sz="2400" kern="1200" dirty="0">
              <a:solidFill>
                <a:sysClr val="windowText" lastClr="000000">
                  <a:hueOff val="0"/>
                  <a:satOff val="0"/>
                  <a:lumOff val="0"/>
                  <a:alphaOff val="0"/>
                </a:sysClr>
              </a:solidFill>
              <a:latin typeface="Calibri" panose="020F0502020204030204"/>
              <a:ea typeface="+mn-ea"/>
              <a:cs typeface="+mn-cs"/>
            </a:rPr>
            <a:t>Adelheid</a:t>
          </a:r>
          <a:r>
            <a:rPr lang="de-AT" sz="2400" kern="1200" baseline="0" dirty="0">
              <a:solidFill>
                <a:sysClr val="windowText" lastClr="000000">
                  <a:hueOff val="0"/>
                  <a:satOff val="0"/>
                  <a:lumOff val="0"/>
                  <a:alphaOff val="0"/>
                </a:sysClr>
              </a:solidFill>
              <a:latin typeface="Calibri" panose="020F0502020204030204"/>
              <a:ea typeface="+mn-ea"/>
              <a:cs typeface="+mn-cs"/>
            </a:rPr>
            <a:t> Popp, </a:t>
          </a:r>
          <a:r>
            <a:rPr lang="el-GR" sz="2400" kern="1200" baseline="0" dirty="0">
              <a:solidFill>
                <a:sysClr val="windowText" lastClr="000000">
                  <a:hueOff val="0"/>
                  <a:satOff val="0"/>
                  <a:lumOff val="0"/>
                  <a:alphaOff val="0"/>
                </a:sysClr>
              </a:solidFill>
              <a:latin typeface="Calibri" panose="020F0502020204030204"/>
              <a:ea typeface="+mn-ea"/>
              <a:cs typeface="+mn-cs"/>
            </a:rPr>
            <a:t>Δημοσιογράφος</a:t>
          </a:r>
        </a:p>
      </dsp:txBody>
      <dsp:txXfrm>
        <a:off x="162913" y="672932"/>
        <a:ext cx="3872184" cy="1210057"/>
      </dsp:txXfrm>
    </dsp:sp>
    <dsp:sp modelId="{73E1857A-9FA7-489B-93EE-58C670C70A9E}">
      <dsp:nvSpPr>
        <dsp:cNvPr id="0" name=""/>
        <dsp:cNvSpPr/>
      </dsp:nvSpPr>
      <dsp:spPr>
        <a:xfrm>
          <a:off x="1572" y="498145"/>
          <a:ext cx="847040" cy="1270560"/>
        </a:xfrm>
        <a:prstGeom prst="rect">
          <a:avLst/>
        </a:prstGeom>
        <a:blipFill rotWithShape="0">
          <a:blip xmlns:r="http://schemas.openxmlformats.org/officeDocument/2006/relationships" r:embed="rId1"/>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3B843A7-5950-4026-9774-D80CD2FB5260}">
      <dsp:nvSpPr>
        <dsp:cNvPr id="0" name=""/>
        <dsp:cNvSpPr/>
      </dsp:nvSpPr>
      <dsp:spPr>
        <a:xfrm>
          <a:off x="4395172" y="672932"/>
          <a:ext cx="3872184" cy="1210057"/>
        </a:xfrm>
        <a:prstGeom prst="rect">
          <a:avLst/>
        </a:prstGeom>
        <a:solidFill>
          <a:sysClr val="window" lastClr="FFFFFF">
            <a:alpha val="40000"/>
            <a:hueOff val="0"/>
            <a:satOff val="0"/>
            <a:lumOff val="0"/>
            <a:alphaOff val="0"/>
          </a:sysClr>
        </a:solidFill>
        <a:ln w="6350" cap="flat" cmpd="sng" algn="ctr">
          <a:solidFill>
            <a:srgbClr val="4472C4">
              <a:hueOff val="0"/>
              <a:satOff val="0"/>
              <a:lumOff val="0"/>
              <a:alphaOff val="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19612" tIns="91440" rIns="91440" bIns="91440" numCol="1" spcCol="1270" anchor="ctr" anchorCtr="0">
          <a:noAutofit/>
        </a:bodyPr>
        <a:lstStyle/>
        <a:p>
          <a:pPr marL="0" lvl="0" indent="0" algn="l" defTabSz="1066800">
            <a:lnSpc>
              <a:spcPct val="90000"/>
            </a:lnSpc>
            <a:spcBef>
              <a:spcPct val="0"/>
            </a:spcBef>
            <a:spcAft>
              <a:spcPct val="35000"/>
            </a:spcAft>
            <a:buNone/>
          </a:pPr>
          <a:r>
            <a:rPr lang="de-AT" sz="2400" kern="1200" dirty="0">
              <a:solidFill>
                <a:sysClr val="windowText" lastClr="000000">
                  <a:hueOff val="0"/>
                  <a:satOff val="0"/>
                  <a:lumOff val="0"/>
                  <a:alphaOff val="0"/>
                </a:sysClr>
              </a:solidFill>
              <a:latin typeface="Calibri" panose="020F0502020204030204"/>
              <a:ea typeface="+mn-ea"/>
              <a:cs typeface="+mn-cs"/>
            </a:rPr>
            <a:t>Ignaz</a:t>
          </a:r>
          <a:r>
            <a:rPr lang="de-AT" sz="2400" kern="1200" baseline="0" dirty="0">
              <a:solidFill>
                <a:sysClr val="windowText" lastClr="000000">
                  <a:hueOff val="0"/>
                  <a:satOff val="0"/>
                  <a:lumOff val="0"/>
                  <a:alphaOff val="0"/>
                </a:sysClr>
              </a:solidFill>
              <a:latin typeface="Calibri" panose="020F0502020204030204"/>
              <a:ea typeface="+mn-ea"/>
              <a:cs typeface="+mn-cs"/>
            </a:rPr>
            <a:t> Seipel, </a:t>
          </a:r>
          <a:r>
            <a:rPr lang="el-GR" sz="2400" kern="1200" baseline="0" dirty="0">
              <a:solidFill>
                <a:sysClr val="windowText" lastClr="000000">
                  <a:hueOff val="0"/>
                  <a:satOff val="0"/>
                  <a:lumOff val="0"/>
                  <a:alphaOff val="0"/>
                </a:sysClr>
              </a:solidFill>
              <a:latin typeface="Calibri" panose="020F0502020204030204"/>
              <a:ea typeface="+mn-ea"/>
              <a:cs typeface="+mn-cs"/>
            </a:rPr>
            <a:t>Πολιτικός και Θεολόγος</a:t>
          </a:r>
        </a:p>
      </dsp:txBody>
      <dsp:txXfrm>
        <a:off x="4395172" y="672932"/>
        <a:ext cx="3872184" cy="1210057"/>
      </dsp:txXfrm>
    </dsp:sp>
    <dsp:sp modelId="{A9E896D7-6C2C-4819-8D7D-C30154BCFCDF}">
      <dsp:nvSpPr>
        <dsp:cNvPr id="0" name=""/>
        <dsp:cNvSpPr/>
      </dsp:nvSpPr>
      <dsp:spPr>
        <a:xfrm flipH="1">
          <a:off x="4233831" y="498145"/>
          <a:ext cx="847040" cy="1270560"/>
        </a:xfrm>
        <a:prstGeom prst="rect">
          <a:avLst/>
        </a:prstGeom>
        <a:blipFill rotWithShape="0">
          <a:blip xmlns:r="http://schemas.openxmlformats.org/officeDocument/2006/relationships" r:embed="rId2"/>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CA7F63A5-DD06-4884-AEC0-DE23300A0286}">
      <dsp:nvSpPr>
        <dsp:cNvPr id="0" name=""/>
        <dsp:cNvSpPr/>
      </dsp:nvSpPr>
      <dsp:spPr>
        <a:xfrm>
          <a:off x="162913" y="2281097"/>
          <a:ext cx="3872184" cy="1210057"/>
        </a:xfrm>
        <a:prstGeom prst="rect">
          <a:avLst/>
        </a:prstGeom>
        <a:solidFill>
          <a:sysClr val="window" lastClr="FFFFFF">
            <a:alpha val="40000"/>
            <a:hueOff val="0"/>
            <a:satOff val="0"/>
            <a:lumOff val="0"/>
            <a:alphaOff val="0"/>
          </a:sysClr>
        </a:solidFill>
        <a:ln w="6350" cap="flat" cmpd="sng" algn="ctr">
          <a:solidFill>
            <a:srgbClr val="4472C4">
              <a:hueOff val="0"/>
              <a:satOff val="0"/>
              <a:lumOff val="0"/>
              <a:alphaOff val="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19612" tIns="91440" rIns="91440" bIns="91440" numCol="1" spcCol="1270" anchor="ctr" anchorCtr="0">
          <a:noAutofit/>
        </a:bodyPr>
        <a:lstStyle/>
        <a:p>
          <a:pPr marL="0" lvl="0" indent="0" algn="l" defTabSz="1066800">
            <a:lnSpc>
              <a:spcPct val="90000"/>
            </a:lnSpc>
            <a:spcBef>
              <a:spcPct val="0"/>
            </a:spcBef>
            <a:spcAft>
              <a:spcPct val="35000"/>
            </a:spcAft>
            <a:buNone/>
          </a:pPr>
          <a:r>
            <a:rPr lang="de-AT" sz="2400" kern="1200" dirty="0">
              <a:solidFill>
                <a:sysClr val="windowText" lastClr="000000">
                  <a:hueOff val="0"/>
                  <a:satOff val="0"/>
                  <a:lumOff val="0"/>
                  <a:alphaOff val="0"/>
                </a:sysClr>
              </a:solidFill>
              <a:latin typeface="Calibri" panose="020F0502020204030204"/>
              <a:ea typeface="+mn-ea"/>
              <a:cs typeface="+mn-cs"/>
            </a:rPr>
            <a:t>Anna,19 Jahre, </a:t>
          </a:r>
          <a:r>
            <a:rPr lang="el-GR" sz="2400" kern="1200" dirty="0">
              <a:solidFill>
                <a:sysClr val="windowText" lastClr="000000">
                  <a:hueOff val="0"/>
                  <a:satOff val="0"/>
                  <a:lumOff val="0"/>
                  <a:alphaOff val="0"/>
                </a:sysClr>
              </a:solidFill>
              <a:latin typeface="Calibri" panose="020F0502020204030204"/>
              <a:ea typeface="+mn-ea"/>
              <a:cs typeface="+mn-cs"/>
            </a:rPr>
            <a:t>Εργάτης σε εργοστάσιο</a:t>
          </a:r>
        </a:p>
      </dsp:txBody>
      <dsp:txXfrm>
        <a:off x="162913" y="2281097"/>
        <a:ext cx="3872184" cy="1210057"/>
      </dsp:txXfrm>
    </dsp:sp>
    <dsp:sp modelId="{67404936-96FB-4FE4-BE5F-70BD10FE6B49}">
      <dsp:nvSpPr>
        <dsp:cNvPr id="0" name=""/>
        <dsp:cNvSpPr/>
      </dsp:nvSpPr>
      <dsp:spPr>
        <a:xfrm>
          <a:off x="1572" y="2106311"/>
          <a:ext cx="847040" cy="1270560"/>
        </a:xfrm>
        <a:prstGeom prst="rect">
          <a:avLst/>
        </a:prstGeom>
        <a:blipFill rotWithShape="0">
          <a:blip xmlns:r="http://schemas.openxmlformats.org/officeDocument/2006/relationships" r:embed="rId3"/>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8F9D9F9-B7AC-451A-B027-1139FD5900A2}">
      <dsp:nvSpPr>
        <dsp:cNvPr id="0" name=""/>
        <dsp:cNvSpPr/>
      </dsp:nvSpPr>
      <dsp:spPr>
        <a:xfrm>
          <a:off x="4395172" y="2026585"/>
          <a:ext cx="3872184" cy="1549406"/>
        </a:xfrm>
        <a:prstGeom prst="rect">
          <a:avLst/>
        </a:prstGeom>
        <a:solidFill>
          <a:sysClr val="window" lastClr="FFFFFF">
            <a:alpha val="40000"/>
            <a:hueOff val="0"/>
            <a:satOff val="0"/>
            <a:lumOff val="0"/>
            <a:alphaOff val="0"/>
          </a:sysClr>
        </a:solidFill>
        <a:ln w="6350" cap="flat" cmpd="sng" algn="ctr">
          <a:solidFill>
            <a:srgbClr val="4472C4">
              <a:hueOff val="0"/>
              <a:satOff val="0"/>
              <a:lumOff val="0"/>
              <a:alphaOff val="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19612" tIns="91440" rIns="91440" bIns="91440" numCol="1" spcCol="1270" anchor="ctr" anchorCtr="0">
          <a:noAutofit/>
        </a:bodyPr>
        <a:lstStyle/>
        <a:p>
          <a:pPr marL="0" lvl="0" indent="0" algn="l" defTabSz="1066800">
            <a:lnSpc>
              <a:spcPct val="90000"/>
            </a:lnSpc>
            <a:spcBef>
              <a:spcPct val="0"/>
            </a:spcBef>
            <a:spcAft>
              <a:spcPct val="35000"/>
            </a:spcAft>
            <a:buNone/>
          </a:pPr>
          <a:r>
            <a:rPr lang="de-AT" sz="2400" kern="1200" dirty="0">
              <a:solidFill>
                <a:sysClr val="windowText" lastClr="000000">
                  <a:hueOff val="0"/>
                  <a:satOff val="0"/>
                  <a:lumOff val="0"/>
                  <a:alphaOff val="0"/>
                </a:sysClr>
              </a:solidFill>
              <a:latin typeface="Calibri" panose="020F0502020204030204"/>
              <a:ea typeface="+mn-ea"/>
              <a:cs typeface="+mn-cs"/>
            </a:rPr>
            <a:t>Heinrich 31 Jahre, </a:t>
          </a:r>
          <a:r>
            <a:rPr lang="el-GR" sz="2400" kern="1200" dirty="0">
              <a:solidFill>
                <a:sysClr val="windowText" lastClr="000000">
                  <a:hueOff val="0"/>
                  <a:satOff val="0"/>
                  <a:lumOff val="0"/>
                  <a:alphaOff val="0"/>
                </a:sysClr>
              </a:solidFill>
              <a:latin typeface="Calibri" panose="020F0502020204030204"/>
              <a:ea typeface="+mn-ea"/>
              <a:cs typeface="+mn-cs"/>
            </a:rPr>
            <a:t>Ιδιοκτήτης εργοστασίου τούβλων στη Βιέννη</a:t>
          </a:r>
        </a:p>
      </dsp:txBody>
      <dsp:txXfrm>
        <a:off x="4395172" y="2026585"/>
        <a:ext cx="3872184" cy="1549406"/>
      </dsp:txXfrm>
    </dsp:sp>
    <dsp:sp modelId="{3E462E21-A7CA-4A52-9F9F-FB9F620C30E1}">
      <dsp:nvSpPr>
        <dsp:cNvPr id="0" name=""/>
        <dsp:cNvSpPr/>
      </dsp:nvSpPr>
      <dsp:spPr>
        <a:xfrm>
          <a:off x="4205235" y="2021474"/>
          <a:ext cx="847040" cy="1270560"/>
        </a:xfrm>
        <a:prstGeom prst="rect">
          <a:avLst/>
        </a:prstGeom>
        <a:blipFill rotWithShape="0">
          <a:blip xmlns:r="http://schemas.openxmlformats.org/officeDocument/2006/relationships" r:embed="rId4"/>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91ED3C-8A14-46CD-946C-EAB92A12F466}" type="datetimeFigureOut">
              <a:rPr lang="el-GR" smtClean="0"/>
              <a:t>14/11/2022</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97DEEB-8577-41FC-AEC4-435E7137C480}" type="slidenum">
              <a:rPr lang="el-GR" smtClean="0"/>
              <a:t>‹#›</a:t>
            </a:fld>
            <a:endParaRPr lang="el-GR"/>
          </a:p>
        </p:txBody>
      </p:sp>
    </p:spTree>
    <p:extLst>
      <p:ext uri="{BB962C8B-B14F-4D97-AF65-F5344CB8AC3E}">
        <p14:creationId xmlns:p14="http://schemas.microsoft.com/office/powerpoint/2010/main" val="12964067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1</a:t>
            </a:fld>
            <a:endParaRPr lang="el-GR"/>
          </a:p>
        </p:txBody>
      </p:sp>
    </p:spTree>
    <p:extLst>
      <p:ext uri="{BB962C8B-B14F-4D97-AF65-F5344CB8AC3E}">
        <p14:creationId xmlns:p14="http://schemas.microsoft.com/office/powerpoint/2010/main" val="21686202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4</a:t>
            </a:fld>
            <a:endParaRPr lang="el-GR"/>
          </a:p>
        </p:txBody>
      </p:sp>
    </p:spTree>
    <p:extLst>
      <p:ext uri="{BB962C8B-B14F-4D97-AF65-F5344CB8AC3E}">
        <p14:creationId xmlns:p14="http://schemas.microsoft.com/office/powerpoint/2010/main" val="2014834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12</a:t>
            </a:fld>
            <a:endParaRPr lang="el-GR"/>
          </a:p>
        </p:txBody>
      </p:sp>
    </p:spTree>
    <p:extLst>
      <p:ext uri="{BB962C8B-B14F-4D97-AF65-F5344CB8AC3E}">
        <p14:creationId xmlns:p14="http://schemas.microsoft.com/office/powerpoint/2010/main" val="11351829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02EA43F-CAEE-444A-A9A4-FCF0953ADBE1}"/>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790FA22B-A76F-44B3-94FE-AADD830785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0468F818-0EC7-4ED0-B0C4-03F60F37968D}"/>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89E3669C-65FB-4861-93FD-289FE0F3853E}"/>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9040F0E9-7393-42B9-84DB-1D6831D9AF6F}"/>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36113618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AB730D76-3800-4667-847E-9AB16696E12D}"/>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3" name="Θέση υποσέλιδου 2">
            <a:extLst>
              <a:ext uri="{FF2B5EF4-FFF2-40B4-BE49-F238E27FC236}">
                <a16:creationId xmlns:a16="http://schemas.microsoft.com/office/drawing/2014/main" id="{0F440438-4EEE-46CA-A9FC-28FE2D5039DC}"/>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D53630AA-66F1-4157-A636-5DA63E775441}"/>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2766624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391C6B2-F59B-43BF-B035-D5D77FAD8EA0}"/>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4896E79E-ED14-480C-9CCE-E47BD6E7B4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A9054149-251E-4E3B-9617-5259EE10F8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8BFC9B8C-DD5C-4B9B-80CC-58BCD4902E49}"/>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6" name="Θέση υποσέλιδου 5">
            <a:extLst>
              <a:ext uri="{FF2B5EF4-FFF2-40B4-BE49-F238E27FC236}">
                <a16:creationId xmlns:a16="http://schemas.microsoft.com/office/drawing/2014/main" id="{0853DD22-4941-41CF-A78E-8E209C3B4DC9}"/>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C2DF7B50-AFC8-4BD0-B02B-1CAC87577A34}"/>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25494148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42988FF-F6EE-4E0A-BC4D-B2E9FF9570E7}"/>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5358831C-C073-4EE3-9736-C60396D0CB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5A0E9EC4-1EA4-4C9C-96F4-E57EE9C311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3CDE7530-6627-4DA0-9AC8-EEB2E89C9490}"/>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6" name="Θέση υποσέλιδου 5">
            <a:extLst>
              <a:ext uri="{FF2B5EF4-FFF2-40B4-BE49-F238E27FC236}">
                <a16:creationId xmlns:a16="http://schemas.microsoft.com/office/drawing/2014/main" id="{AC065C53-7DA4-4FC6-BBFA-FC0551D89BCA}"/>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A348E328-3D9A-4DE4-A260-83829A7967C0}"/>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7358778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2B9B398-C51F-40AC-AFB7-C86B1100EF59}"/>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7BA5EC4D-3887-4262-A38D-FE823BA621F0}"/>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0DE87393-A048-465E-97CB-727E134C1998}"/>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2EDA94FB-1099-44BA-A8DF-E12479917C7C}"/>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9801F65E-CF0B-4B2E-9300-A156047F8C12}"/>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4621415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F8936337-313B-487C-B82D-2A8F0E5F711A}"/>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38DFA7A1-3853-4F31-929F-B3CBE3094B9B}"/>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2F6C1029-0AB9-4C79-AA3B-F78C28010E8F}"/>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7DCA449A-8A44-43A1-BDC7-3AAC6162DF0E}"/>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E69A6C40-AED5-4E9C-8C1F-12CB5120D80B}"/>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5929424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5D5A3A1-8DCB-4F69-A9A3-C33C7978F5CB}"/>
              </a:ext>
            </a:extLst>
          </p:cNvPr>
          <p:cNvSpPr>
            <a:spLocks noGrp="1"/>
          </p:cNvSpPr>
          <p:nvPr>
            <p:ph type="title"/>
          </p:nvPr>
        </p:nvSpPr>
        <p:spPr/>
        <p:txBody>
          <a:bodyPr/>
          <a:lstStyle>
            <a:lvl1pPr>
              <a:defRPr b="1">
                <a:solidFill>
                  <a:srgbClr val="F68121"/>
                </a:solidFill>
              </a:defRPr>
            </a:lvl1pPr>
          </a:lstStyle>
          <a:p>
            <a:r>
              <a:rPr lang="el-GR" dirty="0"/>
              <a:t>Κάντε κλικ για να επεξεργαστείτε τον τίτλο </a:t>
            </a:r>
          </a:p>
        </p:txBody>
      </p:sp>
      <p:sp>
        <p:nvSpPr>
          <p:cNvPr id="3" name="Θέση περιεχομένου 2">
            <a:extLst>
              <a:ext uri="{FF2B5EF4-FFF2-40B4-BE49-F238E27FC236}">
                <a16:creationId xmlns:a16="http://schemas.microsoft.com/office/drawing/2014/main" id="{A534C63D-070B-4DE5-9B4E-AADE388B3ABB}"/>
              </a:ext>
            </a:extLst>
          </p:cNvPr>
          <p:cNvSpPr>
            <a:spLocks noGrp="1"/>
          </p:cNvSpPr>
          <p:nvPr>
            <p:ph idx="1"/>
          </p:nvPr>
        </p:nvSpPr>
        <p:spPr/>
        <p:txBody>
          <a:bodyPr/>
          <a:lstStyle>
            <a:lvl1pPr marL="228600" indent="-228600">
              <a:lnSpc>
                <a:spcPct val="100000"/>
              </a:lnSpc>
              <a:spcBef>
                <a:spcPts val="600"/>
              </a:spcBef>
              <a:spcAft>
                <a:spcPts val="600"/>
              </a:spcAft>
              <a:buClr>
                <a:srgbClr val="92D050"/>
              </a:buClr>
              <a:buFont typeface="Wingdings" panose="05000000000000000000" pitchFamily="2" charset="2"/>
              <a:buChar char="§"/>
              <a:defRPr/>
            </a:lvl1pPr>
            <a:lvl2pPr marL="685800" indent="-228600">
              <a:lnSpc>
                <a:spcPct val="100000"/>
              </a:lnSpc>
              <a:spcBef>
                <a:spcPts val="600"/>
              </a:spcBef>
              <a:spcAft>
                <a:spcPts val="600"/>
              </a:spcAft>
              <a:buClr>
                <a:srgbClr val="00B0F0"/>
              </a:buClr>
              <a:buFont typeface="Courier New" panose="02070309020205020404" pitchFamily="49" charset="0"/>
              <a:buChar char="o"/>
              <a:defRPr/>
            </a:lvl2pPr>
            <a:lvl3pPr marL="1143000" indent="-228600">
              <a:lnSpc>
                <a:spcPct val="100000"/>
              </a:lnSpc>
              <a:spcBef>
                <a:spcPts val="600"/>
              </a:spcBef>
              <a:spcAft>
                <a:spcPts val="600"/>
              </a:spcAft>
              <a:buClr>
                <a:srgbClr val="92D050"/>
              </a:buClr>
              <a:buFont typeface="Wingdings" panose="05000000000000000000" pitchFamily="2" charset="2"/>
              <a:buChar char="§"/>
              <a:defRPr/>
            </a:lvl3pPr>
            <a:lvl4pPr marL="1600200" indent="-228600">
              <a:lnSpc>
                <a:spcPct val="100000"/>
              </a:lnSpc>
              <a:spcBef>
                <a:spcPts val="600"/>
              </a:spcBef>
              <a:spcAft>
                <a:spcPts val="600"/>
              </a:spcAft>
              <a:buClr>
                <a:srgbClr val="92D050"/>
              </a:buClr>
              <a:buFont typeface="Wingdings" panose="05000000000000000000" pitchFamily="2" charset="2"/>
              <a:buChar char="§"/>
              <a:defRPr/>
            </a:lvl4pPr>
            <a:lvl5pPr marL="2057400" indent="-228600">
              <a:lnSpc>
                <a:spcPct val="100000"/>
              </a:lnSpc>
              <a:spcBef>
                <a:spcPts val="600"/>
              </a:spcBef>
              <a:spcAft>
                <a:spcPts val="600"/>
              </a:spcAft>
              <a:buClr>
                <a:srgbClr val="92D050"/>
              </a:buClr>
              <a:buFont typeface="Wingdings" panose="05000000000000000000" pitchFamily="2" charset="2"/>
              <a:buChar char="§"/>
              <a:defRPr/>
            </a:lvl5p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p>
        </p:txBody>
      </p:sp>
      <p:sp>
        <p:nvSpPr>
          <p:cNvPr id="4" name="Θέση ημερομηνίας 3">
            <a:extLst>
              <a:ext uri="{FF2B5EF4-FFF2-40B4-BE49-F238E27FC236}">
                <a16:creationId xmlns:a16="http://schemas.microsoft.com/office/drawing/2014/main" id="{3680B6A5-E688-43C9-8AB4-50BAA62B6A9A}"/>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9CBB56D0-4E3C-4E0E-AC4E-3F7E8B6D9D38}"/>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A407311-8513-4AB3-8129-24BEF2EACD35}"/>
              </a:ext>
            </a:extLst>
          </p:cNvPr>
          <p:cNvSpPr>
            <a:spLocks noGrp="1"/>
          </p:cNvSpPr>
          <p:nvPr>
            <p:ph type="sldNum" sz="quarter" idx="12"/>
          </p:nvPr>
        </p:nvSpPr>
        <p:spPr/>
        <p:txBody>
          <a:bodyPr/>
          <a:lstStyle/>
          <a:p>
            <a:fld id="{136D7885-E889-4D13-BFCF-8FE379ADA7D9}" type="slidenum">
              <a:rPr lang="el-GR" smtClean="0"/>
              <a:t>‹#›</a:t>
            </a:fld>
            <a:endParaRPr lang="el-GR"/>
          </a:p>
        </p:txBody>
      </p:sp>
      <p:pic>
        <p:nvPicPr>
          <p:cNvPr id="7" name="image28.jpg">
            <a:extLst>
              <a:ext uri="{FF2B5EF4-FFF2-40B4-BE49-F238E27FC236}">
                <a16:creationId xmlns:a16="http://schemas.microsoft.com/office/drawing/2014/main" id="{3B63FC9E-F58B-4F94-BAAF-0EC41D7B86F9}"/>
              </a:ext>
            </a:extLst>
          </p:cNvPr>
          <p:cNvPicPr/>
          <p:nvPr userDrawn="1"/>
        </p:nvPicPr>
        <p:blipFill rotWithShape="1">
          <a:blip r:embed="rId2"/>
          <a:srcRect r="53850"/>
          <a:stretch/>
        </p:blipFill>
        <p:spPr>
          <a:xfrm>
            <a:off x="11251580" y="6176963"/>
            <a:ext cx="858644" cy="602361"/>
          </a:xfrm>
          <a:prstGeom prst="rect">
            <a:avLst/>
          </a:prstGeom>
          <a:ln/>
        </p:spPr>
      </p:pic>
      <p:sp>
        <p:nvSpPr>
          <p:cNvPr id="9" name="TextBox 8">
            <a:extLst>
              <a:ext uri="{FF2B5EF4-FFF2-40B4-BE49-F238E27FC236}">
                <a16:creationId xmlns:a16="http://schemas.microsoft.com/office/drawing/2014/main" id="{F0AA95BB-4C00-4CD6-847A-4512B8C81B17}"/>
              </a:ext>
            </a:extLst>
          </p:cNvPr>
          <p:cNvSpPr txBox="1"/>
          <p:nvPr userDrawn="1"/>
        </p:nvSpPr>
        <p:spPr>
          <a:xfrm>
            <a:off x="13011" y="12069"/>
            <a:ext cx="3568389" cy="369332"/>
          </a:xfrm>
          <a:prstGeom prst="rect">
            <a:avLst/>
          </a:prstGeom>
          <a:solidFill>
            <a:schemeClr val="bg1"/>
          </a:solidFill>
        </p:spPr>
        <p:txBody>
          <a:bodyPr wrap="square">
            <a:spAutoFit/>
          </a:bodyPr>
          <a:lstStyle/>
          <a:p>
            <a:pPr algn="l"/>
            <a:r>
              <a:rPr lang="el-GR" b="0" dirty="0">
                <a:solidFill>
                  <a:srgbClr val="1A7EBA"/>
                </a:solidFill>
                <a:effectLst/>
                <a:latin typeface="+mj-lt"/>
              </a:rPr>
              <a:t>Επεισόδιο</a:t>
            </a:r>
            <a:r>
              <a:rPr lang="en-US" b="0" dirty="0">
                <a:solidFill>
                  <a:srgbClr val="1A7EBA"/>
                </a:solidFill>
                <a:effectLst/>
                <a:latin typeface="+mj-lt"/>
              </a:rPr>
              <a:t> 2 - </a:t>
            </a:r>
            <a:r>
              <a:rPr lang="el-GR" b="0" dirty="0">
                <a:solidFill>
                  <a:srgbClr val="1A7EBA"/>
                </a:solidFill>
                <a:effectLst/>
                <a:latin typeface="+mj-lt"/>
              </a:rPr>
              <a:t>Βγες από την σκιά</a:t>
            </a:r>
          </a:p>
        </p:txBody>
      </p:sp>
      <p:grpSp>
        <p:nvGrpSpPr>
          <p:cNvPr id="10" name="Group 2">
            <a:extLst>
              <a:ext uri="{FF2B5EF4-FFF2-40B4-BE49-F238E27FC236}">
                <a16:creationId xmlns:a16="http://schemas.microsoft.com/office/drawing/2014/main" id="{7B179615-FECC-467A-BD87-8EF783B01192}"/>
              </a:ext>
            </a:extLst>
          </p:cNvPr>
          <p:cNvGrpSpPr>
            <a:grpSpLocks/>
          </p:cNvGrpSpPr>
          <p:nvPr userDrawn="1"/>
        </p:nvGrpSpPr>
        <p:grpSpPr bwMode="auto">
          <a:xfrm>
            <a:off x="723590" y="410368"/>
            <a:ext cx="11163610" cy="1096963"/>
            <a:chOff x="106688099" y="105404054"/>
            <a:chExt cx="5843219" cy="30109854"/>
          </a:xfrm>
        </p:grpSpPr>
        <p:sp>
          <p:nvSpPr>
            <p:cNvPr id="11" name="Rectangle 3" hidden="1">
              <a:extLst>
                <a:ext uri="{FF2B5EF4-FFF2-40B4-BE49-F238E27FC236}">
                  <a16:creationId xmlns:a16="http://schemas.microsoft.com/office/drawing/2014/main" id="{8E2A031B-2C1C-40CD-90F9-2F059A534632}"/>
                </a:ext>
              </a:extLst>
            </p:cNvPr>
            <p:cNvSpPr>
              <a:spLocks noChangeArrowheads="1"/>
            </p:cNvSpPr>
            <p:nvPr/>
          </p:nvSpPr>
          <p:spPr bwMode="auto">
            <a:xfrm>
              <a:off x="106688099" y="105404054"/>
              <a:ext cx="5843219" cy="1935985"/>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6576" tIns="36576" rIns="36576" bIns="36576" numCol="1" anchor="t" anchorCtr="0" compatLnSpc="1">
              <a:prstTxWarp prst="textNoShape">
                <a:avLst/>
              </a:prstTxWarp>
            </a:bodyPr>
            <a:lstStyle/>
            <a:p>
              <a:endParaRPr lang="el-GR"/>
            </a:p>
          </p:txBody>
        </p:sp>
        <p:sp>
          <p:nvSpPr>
            <p:cNvPr id="12" name="Oval 4">
              <a:extLst>
                <a:ext uri="{FF2B5EF4-FFF2-40B4-BE49-F238E27FC236}">
                  <a16:creationId xmlns:a16="http://schemas.microsoft.com/office/drawing/2014/main" id="{D2AAFC2C-CEAE-44AF-A3DD-8865B60964E3}"/>
                </a:ext>
              </a:extLst>
            </p:cNvPr>
            <p:cNvSpPr>
              <a:spLocks noChangeArrowheads="1"/>
            </p:cNvSpPr>
            <p:nvPr/>
          </p:nvSpPr>
          <p:spPr bwMode="auto">
            <a:xfrm>
              <a:off x="106749298" y="134647253"/>
              <a:ext cx="5583971" cy="866655"/>
            </a:xfrm>
            <a:prstGeom prst="ellipse">
              <a:avLst/>
            </a:prstGeom>
            <a:solidFill>
              <a:srgbClr val="7FC241"/>
            </a:solidFill>
            <a:ln>
              <a:noFill/>
            </a:ln>
            <a:effectLst/>
            <a:extLst>
              <a:ext uri="{91240B29-F687-4F45-9708-019B960494DF}">
                <a14:hiddenLine xmlns:a14="http://schemas.microsoft.com/office/drawing/2010/main" w="0" algn="in">
                  <a:solidFill>
                    <a:srgbClr val="7FC241"/>
                  </a:solidFill>
                  <a:round/>
                  <a:headEnd/>
                  <a:tailEnd/>
                </a14:hiddenLine>
              </a:ext>
              <a:ext uri="{AF507438-7753-43E0-B8FC-AC1667EBCBE1}">
                <a14:hiddenEffects xmlns:a14="http://schemas.microsoft.com/office/drawing/2010/main">
                  <a:effectLst>
                    <a:outerShdw dist="35921" dir="2700000" algn="ctr" rotWithShape="0">
                      <a:srgbClr val="FF9900"/>
                    </a:outerShdw>
                  </a:effectLst>
                </a14:hiddenEffects>
              </a:ext>
            </a:extLst>
          </p:spPr>
          <p:txBody>
            <a:bodyPr vert="horz" wrap="square" lIns="36576" tIns="36576" rIns="36576" bIns="36576" numCol="1" anchor="t" anchorCtr="0" compatLnSpc="1">
              <a:prstTxWarp prst="textNoShape">
                <a:avLst/>
              </a:prstTxWarp>
            </a:bodyPr>
            <a:lstStyle/>
            <a:p>
              <a:endParaRPr lang="el-GR"/>
            </a:p>
          </p:txBody>
        </p:sp>
      </p:grpSp>
    </p:spTree>
    <p:extLst>
      <p:ext uri="{BB962C8B-B14F-4D97-AF65-F5344CB8AC3E}">
        <p14:creationId xmlns:p14="http://schemas.microsoft.com/office/powerpoint/2010/main" val="17750668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_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5D5A3A1-8DCB-4F69-A9A3-C33C7978F5CB}"/>
              </a:ext>
            </a:extLst>
          </p:cNvPr>
          <p:cNvSpPr>
            <a:spLocks noGrp="1"/>
          </p:cNvSpPr>
          <p:nvPr>
            <p:ph type="title"/>
          </p:nvPr>
        </p:nvSpPr>
        <p:spPr>
          <a:xfrm>
            <a:off x="838200" y="560788"/>
            <a:ext cx="10515600" cy="836809"/>
          </a:xfrm>
          <a:solidFill>
            <a:schemeClr val="bg1">
              <a:lumMod val="95000"/>
            </a:schemeClr>
          </a:solidFill>
        </p:spPr>
        <p:txBody>
          <a:bodyPr/>
          <a:lstStyle>
            <a:lvl1pPr marL="571500" indent="-571500">
              <a:buClr>
                <a:srgbClr val="F68122"/>
              </a:buClr>
              <a:buFont typeface="Wingdings" panose="05000000000000000000" pitchFamily="2" charset="2"/>
              <a:buChar char="§"/>
              <a:defRPr b="1">
                <a:solidFill>
                  <a:schemeClr val="tx1"/>
                </a:solidFill>
              </a:defRPr>
            </a:lvl1pPr>
          </a:lstStyle>
          <a:p>
            <a:r>
              <a:rPr lang="el-GR" dirty="0"/>
              <a:t>Κάντε κλικ για να επεξεργαστείτε τον τίτλο </a:t>
            </a:r>
          </a:p>
        </p:txBody>
      </p:sp>
      <p:sp>
        <p:nvSpPr>
          <p:cNvPr id="3" name="Θέση περιεχομένου 2">
            <a:extLst>
              <a:ext uri="{FF2B5EF4-FFF2-40B4-BE49-F238E27FC236}">
                <a16:creationId xmlns:a16="http://schemas.microsoft.com/office/drawing/2014/main" id="{A534C63D-070B-4DE5-9B4E-AADE388B3ABB}"/>
              </a:ext>
            </a:extLst>
          </p:cNvPr>
          <p:cNvSpPr>
            <a:spLocks noGrp="1"/>
          </p:cNvSpPr>
          <p:nvPr>
            <p:ph idx="1"/>
          </p:nvPr>
        </p:nvSpPr>
        <p:spPr>
          <a:xfrm>
            <a:off x="838200" y="1576984"/>
            <a:ext cx="10515600" cy="4599979"/>
          </a:xfrm>
        </p:spPr>
        <p:txBody>
          <a:bodyPr/>
          <a:lstStyle>
            <a:lvl1pPr marL="228600" indent="-228600">
              <a:lnSpc>
                <a:spcPct val="100000"/>
              </a:lnSpc>
              <a:spcBef>
                <a:spcPts val="600"/>
              </a:spcBef>
              <a:spcAft>
                <a:spcPts val="600"/>
              </a:spcAft>
              <a:buClr>
                <a:srgbClr val="92D050"/>
              </a:buClr>
              <a:buFont typeface="Wingdings" panose="05000000000000000000" pitchFamily="2" charset="2"/>
              <a:buChar char="§"/>
              <a:defRPr/>
            </a:lvl1pPr>
            <a:lvl2pPr marL="685800" indent="-228600">
              <a:lnSpc>
                <a:spcPct val="100000"/>
              </a:lnSpc>
              <a:spcBef>
                <a:spcPts val="600"/>
              </a:spcBef>
              <a:spcAft>
                <a:spcPts val="600"/>
              </a:spcAft>
              <a:buClr>
                <a:srgbClr val="92D050"/>
              </a:buClr>
              <a:buFont typeface="Wingdings" panose="05000000000000000000" pitchFamily="2" charset="2"/>
              <a:buChar char="§"/>
              <a:defRPr/>
            </a:lvl2pPr>
            <a:lvl3pPr marL="1143000" indent="-228600">
              <a:lnSpc>
                <a:spcPct val="100000"/>
              </a:lnSpc>
              <a:spcBef>
                <a:spcPts val="600"/>
              </a:spcBef>
              <a:spcAft>
                <a:spcPts val="600"/>
              </a:spcAft>
              <a:buClr>
                <a:srgbClr val="92D050"/>
              </a:buClr>
              <a:buFont typeface="Wingdings" panose="05000000000000000000" pitchFamily="2" charset="2"/>
              <a:buChar char="§"/>
              <a:defRPr/>
            </a:lvl3pPr>
            <a:lvl4pPr marL="1600200" indent="-228600">
              <a:lnSpc>
                <a:spcPct val="100000"/>
              </a:lnSpc>
              <a:spcBef>
                <a:spcPts val="600"/>
              </a:spcBef>
              <a:spcAft>
                <a:spcPts val="600"/>
              </a:spcAft>
              <a:buClr>
                <a:srgbClr val="92D050"/>
              </a:buClr>
              <a:buFont typeface="Wingdings" panose="05000000000000000000" pitchFamily="2" charset="2"/>
              <a:buChar char="§"/>
              <a:defRPr/>
            </a:lvl4pPr>
            <a:lvl5pPr marL="2057400" indent="-228600">
              <a:lnSpc>
                <a:spcPct val="100000"/>
              </a:lnSpc>
              <a:spcBef>
                <a:spcPts val="600"/>
              </a:spcBef>
              <a:spcAft>
                <a:spcPts val="600"/>
              </a:spcAft>
              <a:buClr>
                <a:srgbClr val="92D050"/>
              </a:buClr>
              <a:buFont typeface="Wingdings" panose="05000000000000000000" pitchFamily="2" charset="2"/>
              <a:buChar char="§"/>
              <a:defRPr/>
            </a:lvl5p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p>
        </p:txBody>
      </p:sp>
      <p:sp>
        <p:nvSpPr>
          <p:cNvPr id="4" name="Θέση ημερομηνίας 3">
            <a:extLst>
              <a:ext uri="{FF2B5EF4-FFF2-40B4-BE49-F238E27FC236}">
                <a16:creationId xmlns:a16="http://schemas.microsoft.com/office/drawing/2014/main" id="{3680B6A5-E688-43C9-8AB4-50BAA62B6A9A}"/>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9CBB56D0-4E3C-4E0E-AC4E-3F7E8B6D9D38}"/>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A407311-8513-4AB3-8129-24BEF2EACD35}"/>
              </a:ext>
            </a:extLst>
          </p:cNvPr>
          <p:cNvSpPr>
            <a:spLocks noGrp="1"/>
          </p:cNvSpPr>
          <p:nvPr>
            <p:ph type="sldNum" sz="quarter" idx="12"/>
          </p:nvPr>
        </p:nvSpPr>
        <p:spPr/>
        <p:txBody>
          <a:bodyPr/>
          <a:lstStyle/>
          <a:p>
            <a:fld id="{136D7885-E889-4D13-BFCF-8FE379ADA7D9}" type="slidenum">
              <a:rPr lang="el-GR" smtClean="0"/>
              <a:t>‹#›</a:t>
            </a:fld>
            <a:endParaRPr lang="el-GR"/>
          </a:p>
        </p:txBody>
      </p:sp>
      <p:pic>
        <p:nvPicPr>
          <p:cNvPr id="7" name="image28.jpg">
            <a:extLst>
              <a:ext uri="{FF2B5EF4-FFF2-40B4-BE49-F238E27FC236}">
                <a16:creationId xmlns:a16="http://schemas.microsoft.com/office/drawing/2014/main" id="{3B63FC9E-F58B-4F94-BAAF-0EC41D7B86F9}"/>
              </a:ext>
            </a:extLst>
          </p:cNvPr>
          <p:cNvPicPr/>
          <p:nvPr userDrawn="1"/>
        </p:nvPicPr>
        <p:blipFill rotWithShape="1">
          <a:blip r:embed="rId2"/>
          <a:srcRect r="53850"/>
          <a:stretch/>
        </p:blipFill>
        <p:spPr>
          <a:xfrm>
            <a:off x="11251580" y="6176963"/>
            <a:ext cx="858644" cy="602361"/>
          </a:xfrm>
          <a:prstGeom prst="rect">
            <a:avLst/>
          </a:prstGeom>
          <a:ln/>
        </p:spPr>
      </p:pic>
      <p:sp>
        <p:nvSpPr>
          <p:cNvPr id="9" name="TextBox 8">
            <a:extLst>
              <a:ext uri="{FF2B5EF4-FFF2-40B4-BE49-F238E27FC236}">
                <a16:creationId xmlns:a16="http://schemas.microsoft.com/office/drawing/2014/main" id="{F0AA95BB-4C00-4CD6-847A-4512B8C81B17}"/>
              </a:ext>
            </a:extLst>
          </p:cNvPr>
          <p:cNvSpPr txBox="1"/>
          <p:nvPr userDrawn="1"/>
        </p:nvSpPr>
        <p:spPr>
          <a:xfrm>
            <a:off x="13011" y="12069"/>
            <a:ext cx="3568389" cy="369332"/>
          </a:xfrm>
          <a:prstGeom prst="rect">
            <a:avLst/>
          </a:prstGeom>
          <a:solidFill>
            <a:schemeClr val="bg1"/>
          </a:solidFill>
        </p:spPr>
        <p:txBody>
          <a:bodyPr wrap="square">
            <a:spAutoFit/>
          </a:bodyPr>
          <a:lstStyle/>
          <a:p>
            <a:pPr algn="l"/>
            <a:r>
              <a:rPr lang="el-GR" b="0" dirty="0">
                <a:solidFill>
                  <a:srgbClr val="1A7EBA"/>
                </a:solidFill>
                <a:effectLst/>
                <a:latin typeface="+mj-lt"/>
              </a:rPr>
              <a:t>Επεισόδιο</a:t>
            </a:r>
            <a:r>
              <a:rPr lang="en-US" b="0" dirty="0">
                <a:solidFill>
                  <a:srgbClr val="1A7EBA"/>
                </a:solidFill>
                <a:effectLst/>
                <a:latin typeface="+mj-lt"/>
              </a:rPr>
              <a:t> 2 - </a:t>
            </a:r>
            <a:r>
              <a:rPr lang="el-GR" b="0" dirty="0">
                <a:solidFill>
                  <a:srgbClr val="1A7EBA"/>
                </a:solidFill>
                <a:effectLst/>
                <a:latin typeface="+mj-lt"/>
              </a:rPr>
              <a:t>Βγες από την σκιά</a:t>
            </a:r>
          </a:p>
        </p:txBody>
      </p:sp>
    </p:spTree>
    <p:extLst>
      <p:ext uri="{BB962C8B-B14F-4D97-AF65-F5344CB8AC3E}">
        <p14:creationId xmlns:p14="http://schemas.microsoft.com/office/powerpoint/2010/main" val="22792242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Τίτλος και περιεχόμενο">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A534C63D-070B-4DE5-9B4E-AADE388B3ABB}"/>
              </a:ext>
            </a:extLst>
          </p:cNvPr>
          <p:cNvSpPr>
            <a:spLocks noGrp="1"/>
          </p:cNvSpPr>
          <p:nvPr>
            <p:ph idx="1"/>
          </p:nvPr>
        </p:nvSpPr>
        <p:spPr>
          <a:xfrm>
            <a:off x="442452" y="884903"/>
            <a:ext cx="11356258" cy="5292060"/>
          </a:xfrm>
          <a:solidFill>
            <a:schemeClr val="bg1">
              <a:lumMod val="95000"/>
            </a:schemeClr>
          </a:solidFill>
        </p:spPr>
        <p:txBody>
          <a:bodyPr/>
          <a:lstStyle>
            <a:lvl1pPr marL="0" indent="0">
              <a:lnSpc>
                <a:spcPct val="100000"/>
              </a:lnSpc>
              <a:spcBef>
                <a:spcPts val="600"/>
              </a:spcBef>
              <a:spcAft>
                <a:spcPts val="600"/>
              </a:spcAft>
              <a:buClr>
                <a:srgbClr val="92D050"/>
              </a:buClr>
              <a:buFont typeface="Wingdings" panose="05000000000000000000" pitchFamily="2" charset="2"/>
              <a:buNone/>
              <a:defRPr/>
            </a:lvl1pPr>
            <a:lvl2pPr marL="457200" indent="0">
              <a:lnSpc>
                <a:spcPct val="100000"/>
              </a:lnSpc>
              <a:spcBef>
                <a:spcPts val="600"/>
              </a:spcBef>
              <a:spcAft>
                <a:spcPts val="600"/>
              </a:spcAft>
              <a:buClr>
                <a:srgbClr val="92D050"/>
              </a:buClr>
              <a:buFont typeface="Wingdings" panose="05000000000000000000" pitchFamily="2" charset="2"/>
              <a:buNone/>
              <a:defRPr/>
            </a:lvl2pPr>
            <a:lvl3pPr marL="914400" indent="0">
              <a:lnSpc>
                <a:spcPct val="100000"/>
              </a:lnSpc>
              <a:spcBef>
                <a:spcPts val="600"/>
              </a:spcBef>
              <a:spcAft>
                <a:spcPts val="600"/>
              </a:spcAft>
              <a:buClr>
                <a:srgbClr val="92D050"/>
              </a:buClr>
              <a:buFont typeface="Wingdings" panose="05000000000000000000" pitchFamily="2" charset="2"/>
              <a:buNone/>
              <a:defRPr/>
            </a:lvl3pPr>
            <a:lvl4pPr marL="1371600" indent="0">
              <a:lnSpc>
                <a:spcPct val="100000"/>
              </a:lnSpc>
              <a:spcBef>
                <a:spcPts val="600"/>
              </a:spcBef>
              <a:spcAft>
                <a:spcPts val="600"/>
              </a:spcAft>
              <a:buClr>
                <a:srgbClr val="92D050"/>
              </a:buClr>
              <a:buFont typeface="Wingdings" panose="05000000000000000000" pitchFamily="2" charset="2"/>
              <a:buNone/>
              <a:defRPr/>
            </a:lvl4pPr>
            <a:lvl5pPr marL="1828800" indent="0">
              <a:lnSpc>
                <a:spcPct val="100000"/>
              </a:lnSpc>
              <a:spcBef>
                <a:spcPts val="600"/>
              </a:spcBef>
              <a:spcAft>
                <a:spcPts val="600"/>
              </a:spcAft>
              <a:buClr>
                <a:srgbClr val="92D050"/>
              </a:buClr>
              <a:buFont typeface="Wingdings" panose="05000000000000000000" pitchFamily="2" charset="2"/>
              <a:buNone/>
              <a:defRPr/>
            </a:lvl5p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p>
        </p:txBody>
      </p:sp>
      <p:sp>
        <p:nvSpPr>
          <p:cNvPr id="4" name="Θέση ημερομηνίας 3">
            <a:extLst>
              <a:ext uri="{FF2B5EF4-FFF2-40B4-BE49-F238E27FC236}">
                <a16:creationId xmlns:a16="http://schemas.microsoft.com/office/drawing/2014/main" id="{3680B6A5-E688-43C9-8AB4-50BAA62B6A9A}"/>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9CBB56D0-4E3C-4E0E-AC4E-3F7E8B6D9D38}"/>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A407311-8513-4AB3-8129-24BEF2EACD35}"/>
              </a:ext>
            </a:extLst>
          </p:cNvPr>
          <p:cNvSpPr>
            <a:spLocks noGrp="1"/>
          </p:cNvSpPr>
          <p:nvPr>
            <p:ph type="sldNum" sz="quarter" idx="12"/>
          </p:nvPr>
        </p:nvSpPr>
        <p:spPr/>
        <p:txBody>
          <a:bodyPr/>
          <a:lstStyle/>
          <a:p>
            <a:fld id="{136D7885-E889-4D13-BFCF-8FE379ADA7D9}" type="slidenum">
              <a:rPr lang="el-GR" smtClean="0"/>
              <a:t>‹#›</a:t>
            </a:fld>
            <a:endParaRPr lang="el-GR"/>
          </a:p>
        </p:txBody>
      </p:sp>
      <p:pic>
        <p:nvPicPr>
          <p:cNvPr id="7" name="image28.jpg">
            <a:extLst>
              <a:ext uri="{FF2B5EF4-FFF2-40B4-BE49-F238E27FC236}">
                <a16:creationId xmlns:a16="http://schemas.microsoft.com/office/drawing/2014/main" id="{3B63FC9E-F58B-4F94-BAAF-0EC41D7B86F9}"/>
              </a:ext>
            </a:extLst>
          </p:cNvPr>
          <p:cNvPicPr/>
          <p:nvPr userDrawn="1"/>
        </p:nvPicPr>
        <p:blipFill rotWithShape="1">
          <a:blip r:embed="rId2"/>
          <a:srcRect r="53850"/>
          <a:stretch/>
        </p:blipFill>
        <p:spPr>
          <a:xfrm>
            <a:off x="11251580" y="6176963"/>
            <a:ext cx="858644" cy="602361"/>
          </a:xfrm>
          <a:prstGeom prst="rect">
            <a:avLst/>
          </a:prstGeom>
          <a:ln/>
        </p:spPr>
      </p:pic>
      <p:sp>
        <p:nvSpPr>
          <p:cNvPr id="10" name="TextBox 9">
            <a:extLst>
              <a:ext uri="{FF2B5EF4-FFF2-40B4-BE49-F238E27FC236}">
                <a16:creationId xmlns:a16="http://schemas.microsoft.com/office/drawing/2014/main" id="{BA19CCD9-49C9-4D26-8BD8-22747F180ED6}"/>
              </a:ext>
            </a:extLst>
          </p:cNvPr>
          <p:cNvSpPr txBox="1"/>
          <p:nvPr userDrawn="1"/>
        </p:nvSpPr>
        <p:spPr>
          <a:xfrm>
            <a:off x="6009968" y="0"/>
            <a:ext cx="6120580" cy="423321"/>
          </a:xfrm>
          <a:prstGeom prst="rect">
            <a:avLst/>
          </a:prstGeom>
          <a:noFill/>
        </p:spPr>
        <p:txBody>
          <a:bodyPr wrap="square">
            <a:spAutoFit/>
          </a:bodyPr>
          <a:lstStyle/>
          <a:p>
            <a:pPr marL="274320" indent="-274320" algn="r">
              <a:lnSpc>
                <a:spcPct val="130000"/>
              </a:lnSpc>
              <a:spcAft>
                <a:spcPts val="2400"/>
              </a:spcAft>
            </a:pPr>
            <a:r>
              <a:rPr lang="el-GR" sz="1800" b="0" kern="0" dirty="0">
                <a:solidFill>
                  <a:srgbClr val="F68121"/>
                </a:solidFill>
                <a:effectLst/>
                <a:latin typeface="Calibri Light" panose="020F0302020204030204" pitchFamily="34" charset="0"/>
                <a:ea typeface="Yu Gothic Light" panose="020B0300000000000000" pitchFamily="34" charset="-128"/>
                <a:cs typeface="Times New Roman" panose="02020603050405020304" pitchFamily="18" charset="0"/>
              </a:rPr>
              <a:t>Πως</a:t>
            </a:r>
            <a:r>
              <a:rPr lang="el-GR" sz="1800" b="0" kern="0" baseline="0" dirty="0">
                <a:solidFill>
                  <a:srgbClr val="F68121"/>
                </a:solidFill>
                <a:effectLst/>
                <a:latin typeface="Calibri Light" panose="020F0302020204030204" pitchFamily="34" charset="0"/>
                <a:ea typeface="Yu Gothic Light" panose="020B0300000000000000" pitchFamily="34" charset="-128"/>
                <a:cs typeface="Times New Roman" panose="02020603050405020304" pitchFamily="18" charset="0"/>
              </a:rPr>
              <a:t> συνεχίζεται η ιστορία</a:t>
            </a:r>
            <a:endParaRPr lang="en-GB" sz="1800" b="0" kern="0" dirty="0">
              <a:solidFill>
                <a:srgbClr val="F68121"/>
              </a:solidFill>
              <a:effectLst/>
              <a:latin typeface="Calibri Light" panose="020F0302020204030204" pitchFamily="34" charset="0"/>
              <a:ea typeface="Yu Gothic Light" panose="020B0300000000000000" pitchFamily="34" charset="-128"/>
              <a:cs typeface="Times New Roman" panose="02020603050405020304" pitchFamily="18" charset="0"/>
            </a:endParaRPr>
          </a:p>
        </p:txBody>
      </p:sp>
      <p:sp>
        <p:nvSpPr>
          <p:cNvPr id="9" name="TextBox 8">
            <a:extLst>
              <a:ext uri="{FF2B5EF4-FFF2-40B4-BE49-F238E27FC236}">
                <a16:creationId xmlns:a16="http://schemas.microsoft.com/office/drawing/2014/main" id="{F0AA95BB-4C00-4CD6-847A-4512B8C81B17}"/>
              </a:ext>
            </a:extLst>
          </p:cNvPr>
          <p:cNvSpPr txBox="1"/>
          <p:nvPr userDrawn="1"/>
        </p:nvSpPr>
        <p:spPr>
          <a:xfrm>
            <a:off x="13011" y="12069"/>
            <a:ext cx="3568389" cy="369332"/>
          </a:xfrm>
          <a:prstGeom prst="rect">
            <a:avLst/>
          </a:prstGeom>
          <a:solidFill>
            <a:schemeClr val="bg1"/>
          </a:solidFill>
        </p:spPr>
        <p:txBody>
          <a:bodyPr wrap="square">
            <a:spAutoFit/>
          </a:bodyPr>
          <a:lstStyle/>
          <a:p>
            <a:pPr algn="l"/>
            <a:r>
              <a:rPr lang="el-GR" b="0" dirty="0">
                <a:solidFill>
                  <a:srgbClr val="1A7EBA"/>
                </a:solidFill>
                <a:effectLst/>
                <a:latin typeface="+mj-lt"/>
              </a:rPr>
              <a:t>Επεισόδιο</a:t>
            </a:r>
            <a:r>
              <a:rPr lang="en-US" b="0" dirty="0">
                <a:solidFill>
                  <a:srgbClr val="1A7EBA"/>
                </a:solidFill>
                <a:effectLst/>
                <a:latin typeface="+mj-lt"/>
              </a:rPr>
              <a:t> 2 - </a:t>
            </a:r>
            <a:r>
              <a:rPr lang="el-GR" b="0" dirty="0">
                <a:solidFill>
                  <a:srgbClr val="1A7EBA"/>
                </a:solidFill>
                <a:effectLst/>
                <a:latin typeface="+mj-lt"/>
              </a:rPr>
              <a:t>Βγες από την σκιά</a:t>
            </a:r>
          </a:p>
        </p:txBody>
      </p:sp>
    </p:spTree>
    <p:extLst>
      <p:ext uri="{BB962C8B-B14F-4D97-AF65-F5344CB8AC3E}">
        <p14:creationId xmlns:p14="http://schemas.microsoft.com/office/powerpoint/2010/main" val="6363339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5D5A3A1-8DCB-4F69-A9A3-C33C7978F5CB}"/>
              </a:ext>
            </a:extLst>
          </p:cNvPr>
          <p:cNvSpPr>
            <a:spLocks noGrp="1"/>
          </p:cNvSpPr>
          <p:nvPr>
            <p:ph type="title"/>
          </p:nvPr>
        </p:nvSpPr>
        <p:spPr/>
        <p:txBody>
          <a:bodyPr/>
          <a:lstStyle>
            <a:lvl1pPr>
              <a:defRPr b="1">
                <a:solidFill>
                  <a:srgbClr val="F68121"/>
                </a:solidFill>
              </a:defRPr>
            </a:lvl1pPr>
          </a:lstStyle>
          <a:p>
            <a:r>
              <a:rPr lang="el-GR" dirty="0"/>
              <a:t>Κάντε κλικ για να επεξεργαστείτε τον τίτλο </a:t>
            </a:r>
          </a:p>
        </p:txBody>
      </p:sp>
      <p:sp>
        <p:nvSpPr>
          <p:cNvPr id="3" name="Θέση περιεχομένου 2">
            <a:extLst>
              <a:ext uri="{FF2B5EF4-FFF2-40B4-BE49-F238E27FC236}">
                <a16:creationId xmlns:a16="http://schemas.microsoft.com/office/drawing/2014/main" id="{A534C63D-070B-4DE5-9B4E-AADE388B3ABB}"/>
              </a:ext>
            </a:extLst>
          </p:cNvPr>
          <p:cNvSpPr>
            <a:spLocks noGrp="1"/>
          </p:cNvSpPr>
          <p:nvPr>
            <p:ph idx="1"/>
          </p:nvPr>
        </p:nvSpPr>
        <p:spPr/>
        <p:txBody>
          <a:bodyPr/>
          <a:lstStyle>
            <a:lvl1pPr marL="228600" indent="-228600">
              <a:lnSpc>
                <a:spcPct val="100000"/>
              </a:lnSpc>
              <a:spcBef>
                <a:spcPts val="600"/>
              </a:spcBef>
              <a:spcAft>
                <a:spcPts val="600"/>
              </a:spcAft>
              <a:buClr>
                <a:srgbClr val="92D050"/>
              </a:buClr>
              <a:buFont typeface="Wingdings" panose="05000000000000000000" pitchFamily="2" charset="2"/>
              <a:buChar char="§"/>
              <a:defRPr/>
            </a:lvl1pPr>
            <a:lvl2pPr marL="685800" indent="-228600">
              <a:lnSpc>
                <a:spcPct val="100000"/>
              </a:lnSpc>
              <a:spcBef>
                <a:spcPts val="600"/>
              </a:spcBef>
              <a:spcAft>
                <a:spcPts val="600"/>
              </a:spcAft>
              <a:buClr>
                <a:srgbClr val="92D050"/>
              </a:buClr>
              <a:buFont typeface="Wingdings" panose="05000000000000000000" pitchFamily="2" charset="2"/>
              <a:buChar char="§"/>
              <a:defRPr/>
            </a:lvl2pPr>
            <a:lvl3pPr marL="1143000" indent="-228600">
              <a:lnSpc>
                <a:spcPct val="100000"/>
              </a:lnSpc>
              <a:spcBef>
                <a:spcPts val="600"/>
              </a:spcBef>
              <a:spcAft>
                <a:spcPts val="600"/>
              </a:spcAft>
              <a:buClr>
                <a:srgbClr val="92D050"/>
              </a:buClr>
              <a:buFont typeface="Wingdings" panose="05000000000000000000" pitchFamily="2" charset="2"/>
              <a:buChar char="§"/>
              <a:defRPr/>
            </a:lvl3pPr>
            <a:lvl4pPr marL="1600200" indent="-228600">
              <a:lnSpc>
                <a:spcPct val="100000"/>
              </a:lnSpc>
              <a:spcBef>
                <a:spcPts val="600"/>
              </a:spcBef>
              <a:spcAft>
                <a:spcPts val="600"/>
              </a:spcAft>
              <a:buClr>
                <a:srgbClr val="92D050"/>
              </a:buClr>
              <a:buFont typeface="Wingdings" panose="05000000000000000000" pitchFamily="2" charset="2"/>
              <a:buChar char="§"/>
              <a:defRPr/>
            </a:lvl4pPr>
            <a:lvl5pPr marL="2057400" indent="-228600">
              <a:lnSpc>
                <a:spcPct val="100000"/>
              </a:lnSpc>
              <a:spcBef>
                <a:spcPts val="600"/>
              </a:spcBef>
              <a:spcAft>
                <a:spcPts val="600"/>
              </a:spcAft>
              <a:buClr>
                <a:srgbClr val="92D050"/>
              </a:buClr>
              <a:buFont typeface="Wingdings" panose="05000000000000000000" pitchFamily="2" charset="2"/>
              <a:buChar char="§"/>
              <a:defRPr/>
            </a:lvl5p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p>
        </p:txBody>
      </p:sp>
      <p:sp>
        <p:nvSpPr>
          <p:cNvPr id="4" name="Θέση ημερομηνίας 3">
            <a:extLst>
              <a:ext uri="{FF2B5EF4-FFF2-40B4-BE49-F238E27FC236}">
                <a16:creationId xmlns:a16="http://schemas.microsoft.com/office/drawing/2014/main" id="{3680B6A5-E688-43C9-8AB4-50BAA62B6A9A}"/>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9CBB56D0-4E3C-4E0E-AC4E-3F7E8B6D9D38}"/>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A407311-8513-4AB3-8129-24BEF2EACD35}"/>
              </a:ext>
            </a:extLst>
          </p:cNvPr>
          <p:cNvSpPr>
            <a:spLocks noGrp="1"/>
          </p:cNvSpPr>
          <p:nvPr>
            <p:ph type="sldNum" sz="quarter" idx="12"/>
          </p:nvPr>
        </p:nvSpPr>
        <p:spPr/>
        <p:txBody>
          <a:bodyPr/>
          <a:lstStyle/>
          <a:p>
            <a:fld id="{136D7885-E889-4D13-BFCF-8FE379ADA7D9}" type="slidenum">
              <a:rPr lang="el-GR" smtClean="0"/>
              <a:t>‹#›</a:t>
            </a:fld>
            <a:endParaRPr lang="el-GR"/>
          </a:p>
        </p:txBody>
      </p:sp>
      <p:pic>
        <p:nvPicPr>
          <p:cNvPr id="7" name="image28.jpg">
            <a:extLst>
              <a:ext uri="{FF2B5EF4-FFF2-40B4-BE49-F238E27FC236}">
                <a16:creationId xmlns:a16="http://schemas.microsoft.com/office/drawing/2014/main" id="{3B63FC9E-F58B-4F94-BAAF-0EC41D7B86F9}"/>
              </a:ext>
            </a:extLst>
          </p:cNvPr>
          <p:cNvPicPr/>
          <p:nvPr userDrawn="1"/>
        </p:nvPicPr>
        <p:blipFill rotWithShape="1">
          <a:blip r:embed="rId2"/>
          <a:srcRect r="53850"/>
          <a:stretch/>
        </p:blipFill>
        <p:spPr>
          <a:xfrm>
            <a:off x="11251580" y="6176963"/>
            <a:ext cx="858644" cy="602361"/>
          </a:xfrm>
          <a:prstGeom prst="rect">
            <a:avLst/>
          </a:prstGeom>
          <a:ln/>
        </p:spPr>
      </p:pic>
      <p:sp>
        <p:nvSpPr>
          <p:cNvPr id="11" name="Rectangle 3" hidden="1">
            <a:extLst>
              <a:ext uri="{FF2B5EF4-FFF2-40B4-BE49-F238E27FC236}">
                <a16:creationId xmlns:a16="http://schemas.microsoft.com/office/drawing/2014/main" id="{8E2A031B-2C1C-40CD-90F9-2F059A534632}"/>
              </a:ext>
            </a:extLst>
          </p:cNvPr>
          <p:cNvSpPr>
            <a:spLocks noChangeArrowheads="1"/>
          </p:cNvSpPr>
          <p:nvPr/>
        </p:nvSpPr>
        <p:spPr bwMode="auto">
          <a:xfrm>
            <a:off x="723590" y="410376"/>
            <a:ext cx="11163610" cy="70532"/>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6576" tIns="36576" rIns="36576" bIns="36576" numCol="1" anchor="t" anchorCtr="0" compatLnSpc="1">
            <a:prstTxWarp prst="textNoShape">
              <a:avLst/>
            </a:prstTxWarp>
          </a:bodyPr>
          <a:lstStyle/>
          <a:p>
            <a:endParaRPr lang="el-GR"/>
          </a:p>
        </p:txBody>
      </p:sp>
      <p:sp>
        <p:nvSpPr>
          <p:cNvPr id="10" name="TextBox 9">
            <a:extLst>
              <a:ext uri="{FF2B5EF4-FFF2-40B4-BE49-F238E27FC236}">
                <a16:creationId xmlns:a16="http://schemas.microsoft.com/office/drawing/2014/main" id="{F0AA95BB-4C00-4CD6-847A-4512B8C81B17}"/>
              </a:ext>
            </a:extLst>
          </p:cNvPr>
          <p:cNvSpPr txBox="1"/>
          <p:nvPr userDrawn="1"/>
        </p:nvSpPr>
        <p:spPr>
          <a:xfrm>
            <a:off x="13011" y="12069"/>
            <a:ext cx="3568389" cy="369332"/>
          </a:xfrm>
          <a:prstGeom prst="rect">
            <a:avLst/>
          </a:prstGeom>
          <a:solidFill>
            <a:schemeClr val="bg1"/>
          </a:solidFill>
        </p:spPr>
        <p:txBody>
          <a:bodyPr wrap="square">
            <a:spAutoFit/>
          </a:bodyPr>
          <a:lstStyle/>
          <a:p>
            <a:pPr algn="l"/>
            <a:r>
              <a:rPr lang="el-GR" b="0" dirty="0">
                <a:solidFill>
                  <a:srgbClr val="1A7EBA"/>
                </a:solidFill>
                <a:effectLst/>
                <a:latin typeface="+mj-lt"/>
              </a:rPr>
              <a:t>Επεισόδιο</a:t>
            </a:r>
            <a:r>
              <a:rPr lang="en-US" b="0" dirty="0">
                <a:solidFill>
                  <a:srgbClr val="1A7EBA"/>
                </a:solidFill>
                <a:effectLst/>
                <a:latin typeface="+mj-lt"/>
              </a:rPr>
              <a:t> 2 - </a:t>
            </a:r>
            <a:r>
              <a:rPr lang="el-GR" b="0" dirty="0">
                <a:solidFill>
                  <a:srgbClr val="1A7EBA"/>
                </a:solidFill>
                <a:effectLst/>
                <a:latin typeface="+mj-lt"/>
              </a:rPr>
              <a:t>Βγες από την σκιά</a:t>
            </a:r>
          </a:p>
        </p:txBody>
      </p:sp>
    </p:spTree>
    <p:extLst>
      <p:ext uri="{BB962C8B-B14F-4D97-AF65-F5344CB8AC3E}">
        <p14:creationId xmlns:p14="http://schemas.microsoft.com/office/powerpoint/2010/main" val="929321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7F46B6C-2352-4CB1-8334-31516C4DC588}"/>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3D6A3993-2FD9-4A63-B8C1-5EFB964120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6D30551B-0776-4F74-9F5C-8806A0B9F168}"/>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83E10B84-1894-490C-9EBF-55CC01676879}"/>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98E68096-FB8B-4E59-8DD2-9F6647168B6E}"/>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12764051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A936FD3-F260-4635-A350-A0085EAC482A}"/>
              </a:ext>
            </a:extLst>
          </p:cNvPr>
          <p:cNvSpPr>
            <a:spLocks noGrp="1"/>
          </p:cNvSpPr>
          <p:nvPr>
            <p:ph type="title"/>
          </p:nvPr>
        </p:nvSpPr>
        <p:spPr/>
        <p:txBody>
          <a:bodyPr>
            <a:normAutofit/>
          </a:bodyPr>
          <a:lstStyle>
            <a:lvl1pPr>
              <a:defRPr lang="el-GR" sz="4400" b="1" kern="1200" dirty="0">
                <a:solidFill>
                  <a:srgbClr val="F68121"/>
                </a:solidFill>
                <a:latin typeface="+mj-lt"/>
                <a:ea typeface="+mj-ea"/>
                <a:cs typeface="+mj-cs"/>
              </a:defRPr>
            </a:lvl1pPr>
          </a:lstStyle>
          <a:p>
            <a:r>
              <a:rPr lang="el-GR" dirty="0"/>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E7409BE2-7247-4796-91A1-2385930C1F71}"/>
              </a:ext>
            </a:extLst>
          </p:cNvPr>
          <p:cNvSpPr>
            <a:spLocks noGrp="1"/>
          </p:cNvSpPr>
          <p:nvPr>
            <p:ph sz="half" idx="1"/>
          </p:nvPr>
        </p:nvSpPr>
        <p:spPr>
          <a:xfrm>
            <a:off x="838200" y="1825625"/>
            <a:ext cx="5181600" cy="4351338"/>
          </a:xfrm>
        </p:spPr>
        <p:txBody>
          <a:bodyPr/>
          <a:lstStyle>
            <a:lvl1pPr marL="228600" indent="-228600">
              <a:buClr>
                <a:srgbClr val="80C141"/>
              </a:buClr>
              <a:buFont typeface="Wingdings" panose="05000000000000000000" pitchFamily="2" charset="2"/>
              <a:buChar char="§"/>
              <a:defRPr/>
            </a:lvl1pPr>
            <a:lvl2pPr marL="685800" indent="-228600">
              <a:buClr>
                <a:srgbClr val="1A7EBA"/>
              </a:buClr>
              <a:buFont typeface="Wingdings" panose="05000000000000000000" pitchFamily="2" charset="2"/>
              <a:buChar char="§"/>
              <a:defRPr sz="2800"/>
            </a:lvl2pPr>
            <a:lvl3pPr marL="1143000" indent="-228600">
              <a:buClr>
                <a:srgbClr val="80C141"/>
              </a:buClr>
              <a:buFont typeface="Wingdings" panose="05000000000000000000" pitchFamily="2" charset="2"/>
              <a:buChar char="§"/>
              <a:defRPr/>
            </a:lvl3pPr>
            <a:lvl4pPr marL="1600200" indent="-228600">
              <a:buClr>
                <a:srgbClr val="80C141"/>
              </a:buClr>
              <a:buFont typeface="Wingdings" panose="05000000000000000000" pitchFamily="2" charset="2"/>
              <a:buChar char="§"/>
              <a:defRPr/>
            </a:lvl4pPr>
            <a:lvl5pPr marL="2057400" indent="-228600">
              <a:buClr>
                <a:srgbClr val="80C141"/>
              </a:buClr>
              <a:buFont typeface="Wingdings" panose="05000000000000000000" pitchFamily="2" charset="2"/>
              <a:buChar char="§"/>
              <a:defRPr/>
            </a:lvl5p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p>
        </p:txBody>
      </p:sp>
      <p:sp>
        <p:nvSpPr>
          <p:cNvPr id="4" name="Θέση περιεχομένου 3">
            <a:extLst>
              <a:ext uri="{FF2B5EF4-FFF2-40B4-BE49-F238E27FC236}">
                <a16:creationId xmlns:a16="http://schemas.microsoft.com/office/drawing/2014/main" id="{4346C2E3-D65F-42BB-8BF4-2B3F8E7958E2}"/>
              </a:ext>
            </a:extLst>
          </p:cNvPr>
          <p:cNvSpPr>
            <a:spLocks noGrp="1"/>
          </p:cNvSpPr>
          <p:nvPr>
            <p:ph sz="half" idx="2"/>
          </p:nvPr>
        </p:nvSpPr>
        <p:spPr>
          <a:xfrm>
            <a:off x="6172200" y="1825625"/>
            <a:ext cx="5181600" cy="4351338"/>
          </a:xfrm>
        </p:spPr>
        <p:txBody>
          <a:bodyPr/>
          <a:lstStyle>
            <a:lvl1pPr marL="228600" indent="-228600">
              <a:buClr>
                <a:srgbClr val="80C141"/>
              </a:buClr>
              <a:buFont typeface="Wingdings" panose="05000000000000000000" pitchFamily="2" charset="2"/>
              <a:buChar char="§"/>
              <a:defRPr/>
            </a:lvl1pPr>
            <a:lvl2pPr marL="685800" indent="-228600">
              <a:buClr>
                <a:srgbClr val="1A7EBA"/>
              </a:buClr>
              <a:buFont typeface="Wingdings" panose="05000000000000000000" pitchFamily="2" charset="2"/>
              <a:buChar char="§"/>
              <a:defRPr sz="2800"/>
            </a:lvl2pPr>
            <a:lvl3pPr marL="1143000" indent="-228600">
              <a:buClr>
                <a:srgbClr val="80C141"/>
              </a:buClr>
              <a:buFont typeface="Wingdings" panose="05000000000000000000" pitchFamily="2" charset="2"/>
              <a:buChar char="§"/>
              <a:defRPr/>
            </a:lvl3pPr>
            <a:lvl4pPr marL="1600200" indent="-228600">
              <a:buClr>
                <a:srgbClr val="80C141"/>
              </a:buClr>
              <a:buFont typeface="Wingdings" panose="05000000000000000000" pitchFamily="2" charset="2"/>
              <a:buChar char="§"/>
              <a:defRPr/>
            </a:lvl4pPr>
            <a:lvl5pPr marL="2057400" indent="-228600">
              <a:buClr>
                <a:srgbClr val="80C141"/>
              </a:buClr>
              <a:buFont typeface="Wingdings" panose="05000000000000000000" pitchFamily="2" charset="2"/>
              <a:buChar char="§"/>
              <a:defRPr/>
            </a:lvl5p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p>
        </p:txBody>
      </p:sp>
      <p:sp>
        <p:nvSpPr>
          <p:cNvPr id="5" name="Θέση ημερομηνίας 4">
            <a:extLst>
              <a:ext uri="{FF2B5EF4-FFF2-40B4-BE49-F238E27FC236}">
                <a16:creationId xmlns:a16="http://schemas.microsoft.com/office/drawing/2014/main" id="{8B36BC90-3BEB-42D5-99CA-4BA1645A4BCB}"/>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6" name="Θέση υποσέλιδου 5">
            <a:extLst>
              <a:ext uri="{FF2B5EF4-FFF2-40B4-BE49-F238E27FC236}">
                <a16:creationId xmlns:a16="http://schemas.microsoft.com/office/drawing/2014/main" id="{7CCCAE44-8DAB-49EB-B97D-37EBCB1F8CC6}"/>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93A6EED3-1288-42AC-BB79-B132D2051D1A}"/>
              </a:ext>
            </a:extLst>
          </p:cNvPr>
          <p:cNvSpPr>
            <a:spLocks noGrp="1"/>
          </p:cNvSpPr>
          <p:nvPr>
            <p:ph type="sldNum" sz="quarter" idx="12"/>
          </p:nvPr>
        </p:nvSpPr>
        <p:spPr/>
        <p:txBody>
          <a:bodyPr/>
          <a:lstStyle/>
          <a:p>
            <a:fld id="{136D7885-E889-4D13-BFCF-8FE379ADA7D9}" type="slidenum">
              <a:rPr lang="el-GR" smtClean="0"/>
              <a:t>‹#›</a:t>
            </a:fld>
            <a:endParaRPr lang="el-GR"/>
          </a:p>
        </p:txBody>
      </p:sp>
      <p:grpSp>
        <p:nvGrpSpPr>
          <p:cNvPr id="8" name="Group 2">
            <a:extLst>
              <a:ext uri="{FF2B5EF4-FFF2-40B4-BE49-F238E27FC236}">
                <a16:creationId xmlns:a16="http://schemas.microsoft.com/office/drawing/2014/main" id="{2D9E6128-5EB7-4D97-B785-8CECAD1FBC70}"/>
              </a:ext>
            </a:extLst>
          </p:cNvPr>
          <p:cNvGrpSpPr>
            <a:grpSpLocks/>
          </p:cNvGrpSpPr>
          <p:nvPr userDrawn="1"/>
        </p:nvGrpSpPr>
        <p:grpSpPr bwMode="auto">
          <a:xfrm>
            <a:off x="723590" y="410368"/>
            <a:ext cx="11163610" cy="1096963"/>
            <a:chOff x="106688099" y="105404054"/>
            <a:chExt cx="5843219" cy="30109854"/>
          </a:xfrm>
        </p:grpSpPr>
        <p:sp>
          <p:nvSpPr>
            <p:cNvPr id="9" name="Rectangle 3" hidden="1">
              <a:extLst>
                <a:ext uri="{FF2B5EF4-FFF2-40B4-BE49-F238E27FC236}">
                  <a16:creationId xmlns:a16="http://schemas.microsoft.com/office/drawing/2014/main" id="{4D9B8417-ED5E-4D19-9051-8DA86C56A6E8}"/>
                </a:ext>
              </a:extLst>
            </p:cNvPr>
            <p:cNvSpPr>
              <a:spLocks noChangeArrowheads="1"/>
            </p:cNvSpPr>
            <p:nvPr/>
          </p:nvSpPr>
          <p:spPr bwMode="auto">
            <a:xfrm>
              <a:off x="106688099" y="105404054"/>
              <a:ext cx="5843219" cy="1935985"/>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6576" tIns="36576" rIns="36576" bIns="36576" numCol="1" anchor="t" anchorCtr="0" compatLnSpc="1">
              <a:prstTxWarp prst="textNoShape">
                <a:avLst/>
              </a:prstTxWarp>
            </a:bodyPr>
            <a:lstStyle/>
            <a:p>
              <a:endParaRPr lang="el-GR"/>
            </a:p>
          </p:txBody>
        </p:sp>
        <p:sp>
          <p:nvSpPr>
            <p:cNvPr id="10" name="Oval 4">
              <a:extLst>
                <a:ext uri="{FF2B5EF4-FFF2-40B4-BE49-F238E27FC236}">
                  <a16:creationId xmlns:a16="http://schemas.microsoft.com/office/drawing/2014/main" id="{1B41188E-F32A-4AB9-8B30-00A3D45F3A42}"/>
                </a:ext>
              </a:extLst>
            </p:cNvPr>
            <p:cNvSpPr>
              <a:spLocks noChangeArrowheads="1"/>
            </p:cNvSpPr>
            <p:nvPr/>
          </p:nvSpPr>
          <p:spPr bwMode="auto">
            <a:xfrm>
              <a:off x="106749298" y="134647253"/>
              <a:ext cx="5583971" cy="866655"/>
            </a:xfrm>
            <a:prstGeom prst="ellipse">
              <a:avLst/>
            </a:prstGeom>
            <a:solidFill>
              <a:srgbClr val="7FC241"/>
            </a:solidFill>
            <a:ln>
              <a:noFill/>
            </a:ln>
            <a:effectLst/>
            <a:extLst>
              <a:ext uri="{91240B29-F687-4F45-9708-019B960494DF}">
                <a14:hiddenLine xmlns:a14="http://schemas.microsoft.com/office/drawing/2010/main" w="0" algn="in">
                  <a:solidFill>
                    <a:srgbClr val="7FC241"/>
                  </a:solidFill>
                  <a:round/>
                  <a:headEnd/>
                  <a:tailEnd/>
                </a14:hiddenLine>
              </a:ext>
              <a:ext uri="{AF507438-7753-43E0-B8FC-AC1667EBCBE1}">
                <a14:hiddenEffects xmlns:a14="http://schemas.microsoft.com/office/drawing/2010/main">
                  <a:effectLst>
                    <a:outerShdw dist="35921" dir="2700000" algn="ctr" rotWithShape="0">
                      <a:srgbClr val="FF9900"/>
                    </a:outerShdw>
                  </a:effectLst>
                </a14:hiddenEffects>
              </a:ext>
            </a:extLst>
          </p:spPr>
          <p:txBody>
            <a:bodyPr vert="horz" wrap="square" lIns="36576" tIns="36576" rIns="36576" bIns="36576" numCol="1" anchor="t" anchorCtr="0" compatLnSpc="1">
              <a:prstTxWarp prst="textNoShape">
                <a:avLst/>
              </a:prstTxWarp>
            </a:bodyPr>
            <a:lstStyle/>
            <a:p>
              <a:endParaRPr lang="el-GR"/>
            </a:p>
          </p:txBody>
        </p:sp>
      </p:grpSp>
      <p:sp>
        <p:nvSpPr>
          <p:cNvPr id="12" name="TextBox 11">
            <a:extLst>
              <a:ext uri="{FF2B5EF4-FFF2-40B4-BE49-F238E27FC236}">
                <a16:creationId xmlns:a16="http://schemas.microsoft.com/office/drawing/2014/main" id="{F0AA95BB-4C00-4CD6-847A-4512B8C81B17}"/>
              </a:ext>
            </a:extLst>
          </p:cNvPr>
          <p:cNvSpPr txBox="1"/>
          <p:nvPr userDrawn="1"/>
        </p:nvSpPr>
        <p:spPr>
          <a:xfrm>
            <a:off x="13011" y="12069"/>
            <a:ext cx="3568389" cy="369332"/>
          </a:xfrm>
          <a:prstGeom prst="rect">
            <a:avLst/>
          </a:prstGeom>
          <a:solidFill>
            <a:schemeClr val="bg1"/>
          </a:solidFill>
        </p:spPr>
        <p:txBody>
          <a:bodyPr wrap="square">
            <a:spAutoFit/>
          </a:bodyPr>
          <a:lstStyle/>
          <a:p>
            <a:pPr algn="l"/>
            <a:r>
              <a:rPr lang="el-GR" b="0" dirty="0">
                <a:solidFill>
                  <a:srgbClr val="1A7EBA"/>
                </a:solidFill>
                <a:effectLst/>
                <a:latin typeface="+mj-lt"/>
              </a:rPr>
              <a:t>Επεισόδιο</a:t>
            </a:r>
            <a:r>
              <a:rPr lang="en-US" b="0" dirty="0">
                <a:solidFill>
                  <a:srgbClr val="1A7EBA"/>
                </a:solidFill>
                <a:effectLst/>
                <a:latin typeface="+mj-lt"/>
              </a:rPr>
              <a:t> 2 - </a:t>
            </a:r>
            <a:r>
              <a:rPr lang="el-GR" b="0" dirty="0">
                <a:solidFill>
                  <a:srgbClr val="1A7EBA"/>
                </a:solidFill>
                <a:effectLst/>
                <a:latin typeface="+mj-lt"/>
              </a:rPr>
              <a:t>Βγες από την σκιά</a:t>
            </a:r>
          </a:p>
        </p:txBody>
      </p:sp>
    </p:spTree>
    <p:extLst>
      <p:ext uri="{BB962C8B-B14F-4D97-AF65-F5344CB8AC3E}">
        <p14:creationId xmlns:p14="http://schemas.microsoft.com/office/powerpoint/2010/main" val="15651014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5441CEE-BFDE-4476-9A20-5B33C93AEED7}"/>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A6FBA56A-15D0-439B-A2B2-47FEAA203F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15BFD2A7-ADF2-473C-8D5C-BAF961246257}"/>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3B28F683-2AD7-4454-BB90-E00ED1D18B1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20843B6F-7128-4B94-977A-240070F66F53}"/>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F111CB79-F7AF-4921-ADEC-AD7ADCAAF1F5}"/>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8" name="Θέση υποσέλιδου 7">
            <a:extLst>
              <a:ext uri="{FF2B5EF4-FFF2-40B4-BE49-F238E27FC236}">
                <a16:creationId xmlns:a16="http://schemas.microsoft.com/office/drawing/2014/main" id="{0A8A5114-393E-4FF0-ADFD-5C7D9CFE5DC7}"/>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F66B026C-C378-4ECD-BF4C-AF32722C7671}"/>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589640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2BF02BB-5BDE-40D9-B44A-62ACFB2EFEE6}"/>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E24C7629-4D26-4F6F-8932-48738AC5B341}"/>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4" name="Θέση υποσέλιδου 3">
            <a:extLst>
              <a:ext uri="{FF2B5EF4-FFF2-40B4-BE49-F238E27FC236}">
                <a16:creationId xmlns:a16="http://schemas.microsoft.com/office/drawing/2014/main" id="{7FB86711-43E0-49BE-AF35-4CFF332D2885}"/>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B67CCCEC-985B-48E8-9109-9539788D796C}"/>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42916203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3D433F36-C3FA-4B44-91F7-14FAE8EBBE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916D1CA1-D3D2-4A59-ADD8-DE1658A836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B7665388-848B-4A7A-9D26-90D281D05C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05199BFD-A677-4751-BA76-3978797584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B725F6A4-3F45-43AA-95DA-E3649AA96A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6D7885-E889-4D13-BFCF-8FE379ADA7D9}" type="slidenum">
              <a:rPr lang="el-GR" smtClean="0"/>
              <a:t>‹#›</a:t>
            </a:fld>
            <a:endParaRPr lang="el-GR"/>
          </a:p>
        </p:txBody>
      </p:sp>
    </p:spTree>
    <p:extLst>
      <p:ext uri="{BB962C8B-B14F-4D97-AF65-F5344CB8AC3E}">
        <p14:creationId xmlns:p14="http://schemas.microsoft.com/office/powerpoint/2010/main" val="24469441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62" r:id="rId4"/>
    <p:sldLayoutId id="214748366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8.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8.svg"/></Relationships>
</file>

<file path=ppt/slides/_rels/slide1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1.svg"/><Relationship Id="rId7" Type="http://schemas.openxmlformats.org/officeDocument/2006/relationships/diagramColors" Target="../diagrams/colors1.xml"/><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3.png"/><Relationship Id="rId5" Type="http://schemas.openxmlformats.org/officeDocument/2006/relationships/image" Target="../media/image26.jpe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8.png"/><Relationship Id="rId5" Type="http://schemas.openxmlformats.org/officeDocument/2006/relationships/image" Target="../media/image26.jpeg"/><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9.jpeg"/><Relationship Id="rId5" Type="http://schemas.openxmlformats.org/officeDocument/2006/relationships/image" Target="../media/image26.jpeg"/><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18.svg"/></Relationships>
</file>

<file path=ppt/slides/_rels/slide24.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32.jpeg"/><Relationship Id="rId7" Type="http://schemas.openxmlformats.org/officeDocument/2006/relationships/image" Target="../media/image17.png"/><Relationship Id="rId2" Type="http://schemas.openxmlformats.org/officeDocument/2006/relationships/image" Target="../media/image31.jpeg"/><Relationship Id="rId1" Type="http://schemas.openxmlformats.org/officeDocument/2006/relationships/slideLayout" Target="../slideLayouts/slideLayout10.xml"/><Relationship Id="rId6" Type="http://schemas.openxmlformats.org/officeDocument/2006/relationships/image" Target="../media/image19.jpeg"/><Relationship Id="rId5" Type="http://schemas.openxmlformats.org/officeDocument/2006/relationships/image" Target="../media/image34.jpe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18.sv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9.jpe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6.jpeg"/><Relationship Id="rId7" Type="http://schemas.openxmlformats.org/officeDocument/2006/relationships/image" Target="../media/image27.png"/><Relationship Id="rId12" Type="http://schemas.openxmlformats.org/officeDocument/2006/relationships/image" Target="../media/image18.sv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19.jpeg"/><Relationship Id="rId11" Type="http://schemas.openxmlformats.org/officeDocument/2006/relationships/image" Target="../media/image17.png"/><Relationship Id="rId5" Type="http://schemas.openxmlformats.org/officeDocument/2006/relationships/image" Target="../media/image38.jpeg"/><Relationship Id="rId10" Type="http://schemas.openxmlformats.org/officeDocument/2006/relationships/image" Target="../media/image28.png"/><Relationship Id="rId4" Type="http://schemas.openxmlformats.org/officeDocument/2006/relationships/image" Target="../media/image37.jpeg"/><Relationship Id="rId9"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image" Target="../media/image40.jpeg"/><Relationship Id="rId1" Type="http://schemas.openxmlformats.org/officeDocument/2006/relationships/slideLayout" Target="../slideLayouts/slideLayout2.xml"/><Relationship Id="rId5" Type="http://schemas.openxmlformats.org/officeDocument/2006/relationships/image" Target="../media/image18.svg"/><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hyperlink" Target="https://www.bmbwf.gv.at/Themen/schule/gd/meilensteine.html"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parlament.gv.at/PERK/PARL/DEM/ENTW/" TargetMode="External"/><Relationship Id="rId2" Type="http://schemas.openxmlformats.org/officeDocument/2006/relationships/hyperlink" Target="https://de.wikipedia.org/wiki/Liste_der_Staaten_nach_Einf%C3%BChrungsjahr_des_Frauenwahlrechts" TargetMode="External"/><Relationship Id="rId1" Type="http://schemas.openxmlformats.org/officeDocument/2006/relationships/slideLayout" Target="../slideLayouts/slideLayout2.xml"/><Relationship Id="rId5" Type="http://schemas.openxmlformats.org/officeDocument/2006/relationships/hyperlink" Target="https://www.mediathek.at/der-erste-weltkrieg/der-erste-weltkrieg-ausgabe-1/oesterreich-ungarn-1914/wiener-leben/" TargetMode="External"/><Relationship Id="rId4" Type="http://schemas.openxmlformats.org/officeDocument/2006/relationships/hyperlink" Target="https://www.parlament.gv.at/PAKT/PR/JAHR_2008/PK0206/index.shtml" TargetMode="External"/></Relationships>
</file>

<file path=ppt/slides/_rels/slide34.xml.rels><?xml version="1.0" encoding="UTF-8" standalone="yes"?>
<Relationships xmlns="http://schemas.openxmlformats.org/package/2006/relationships"><Relationship Id="rId8" Type="http://schemas.openxmlformats.org/officeDocument/2006/relationships/hyperlink" Target="https://www.onb.ac.at/forschung/ariadne-frauendokumentation/frauen-waehlet/frauen-fordern-das-wahlrecht-1848-bis-1918/heraus-mit-dem-frauenwahlrecht" TargetMode="External"/><Relationship Id="rId3" Type="http://schemas.openxmlformats.org/officeDocument/2006/relationships/hyperlink" Target="https://www.fembio.org/biographie.php/frau/biographie/adelheid-popp/" TargetMode="External"/><Relationship Id="rId7" Type="http://schemas.openxmlformats.org/officeDocument/2006/relationships/hyperlink" Target="https://www.onb.ac.at/forschung/ariadne-frauendokumentation/frauen-waehlet" TargetMode="External"/><Relationship Id="rId2" Type="http://schemas.openxmlformats.org/officeDocument/2006/relationships/hyperlink" Target="https://www.zeitklicks.de/kaiserzeit/zeitklicks/zeit/54/4/viel-arbeit-und-wenig-brot-das-leben-als-dienstmaedchen/" TargetMode="External"/><Relationship Id="rId1" Type="http://schemas.openxmlformats.org/officeDocument/2006/relationships/slideLayout" Target="../slideLayouts/slideLayout2.xml"/><Relationship Id="rId6" Type="http://schemas.openxmlformats.org/officeDocument/2006/relationships/hyperlink" Target="https://frauenmachengeschichte.at/frauenwahlrecht/" TargetMode="External"/><Relationship Id="rId5" Type="http://schemas.openxmlformats.org/officeDocument/2006/relationships/hyperlink" Target="https://de.m.wikipedia.org/wiki/Datei:Lesser_Ury_Im_Cafe_Bauer_1898.JPG" TargetMode="External"/><Relationship Id="rId4" Type="http://schemas.openxmlformats.org/officeDocument/2006/relationships/hyperlink" Target="https://ww1.habsburger.net/de/personen-objekte-ereignisse/ignaz-seipel"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0.xml"/><Relationship Id="rId5" Type="http://schemas.openxmlformats.org/officeDocument/2006/relationships/image" Target="../media/image3.png"/><Relationship Id="rId4" Type="http://schemas.openxmlformats.org/officeDocument/2006/relationships/image" Target="../media/image41.em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8EED478A-B89F-461E-8262-F06FB673E8BB}"/>
              </a:ext>
            </a:extLst>
          </p:cNvPr>
          <p:cNvSpPr/>
          <p:nvPr/>
        </p:nvSpPr>
        <p:spPr>
          <a:xfrm>
            <a:off x="0" y="-249724"/>
            <a:ext cx="12192000" cy="6628049"/>
          </a:xfrm>
          <a:custGeom>
            <a:avLst/>
            <a:gdLst>
              <a:gd name="connsiteX0" fmla="*/ 0 w 12192000"/>
              <a:gd name="connsiteY0" fmla="*/ 0 h 6628049"/>
              <a:gd name="connsiteX1" fmla="*/ 12192000 w 12192000"/>
              <a:gd name="connsiteY1" fmla="*/ 0 h 6628049"/>
              <a:gd name="connsiteX2" fmla="*/ 12192000 w 12192000"/>
              <a:gd name="connsiteY2" fmla="*/ 5462319 h 6628049"/>
              <a:gd name="connsiteX3" fmla="*/ 12016697 w 12192000"/>
              <a:gd name="connsiteY3" fmla="*/ 5499119 h 6628049"/>
              <a:gd name="connsiteX4" fmla="*/ 11477362 w 12192000"/>
              <a:gd name="connsiteY4" fmla="*/ 5641801 h 6628049"/>
              <a:gd name="connsiteX5" fmla="*/ 7162679 w 12192000"/>
              <a:gd name="connsiteY5" fmla="*/ 6509770 h 6628049"/>
              <a:gd name="connsiteX6" fmla="*/ 2847996 w 12192000"/>
              <a:gd name="connsiteY6" fmla="*/ 3615635 h 6628049"/>
              <a:gd name="connsiteX7" fmla="*/ 151319 w 12192000"/>
              <a:gd name="connsiteY7" fmla="*/ 3304106 h 6628049"/>
              <a:gd name="connsiteX8" fmla="*/ 0 w 12192000"/>
              <a:gd name="connsiteY8" fmla="*/ 3341278 h 662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628049">
                <a:moveTo>
                  <a:pt x="0" y="0"/>
                </a:moveTo>
                <a:lnTo>
                  <a:pt x="12192000" y="0"/>
                </a:lnTo>
                <a:lnTo>
                  <a:pt x="12192000" y="5462319"/>
                </a:lnTo>
                <a:lnTo>
                  <a:pt x="12016697" y="5499119"/>
                </a:lnTo>
                <a:cubicBezTo>
                  <a:pt x="11836919" y="5540086"/>
                  <a:pt x="11657141" y="5587553"/>
                  <a:pt x="11477362" y="5641801"/>
                </a:cubicBezTo>
                <a:cubicBezTo>
                  <a:pt x="10039134" y="6075786"/>
                  <a:pt x="8600906" y="6943755"/>
                  <a:pt x="7162679" y="6509770"/>
                </a:cubicBezTo>
                <a:cubicBezTo>
                  <a:pt x="5724453" y="6075786"/>
                  <a:pt x="4286224" y="4339847"/>
                  <a:pt x="2847996" y="3615635"/>
                </a:cubicBezTo>
                <a:cubicBezTo>
                  <a:pt x="1949104" y="3169783"/>
                  <a:pt x="1050211" y="3108542"/>
                  <a:pt x="151319" y="3304106"/>
                </a:cubicBezTo>
                <a:lnTo>
                  <a:pt x="0" y="3341278"/>
                </a:lnTo>
                <a:close/>
              </a:path>
            </a:pathLst>
          </a:custGeom>
          <a:solidFill>
            <a:srgbClr val="0170B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accent6"/>
              </a:solidFill>
            </a:endParaRPr>
          </a:p>
        </p:txBody>
      </p:sp>
      <p:sp>
        <p:nvSpPr>
          <p:cNvPr id="2" name="Τίτλος 1">
            <a:extLst>
              <a:ext uri="{FF2B5EF4-FFF2-40B4-BE49-F238E27FC236}">
                <a16:creationId xmlns:a16="http://schemas.microsoft.com/office/drawing/2014/main" id="{2D4DCFE8-514F-4099-A018-AD881563912D}"/>
              </a:ext>
            </a:extLst>
          </p:cNvPr>
          <p:cNvSpPr>
            <a:spLocks noGrp="1"/>
          </p:cNvSpPr>
          <p:nvPr>
            <p:ph type="ctrTitle"/>
          </p:nvPr>
        </p:nvSpPr>
        <p:spPr>
          <a:xfrm>
            <a:off x="3661856" y="429343"/>
            <a:ext cx="8655650" cy="2643459"/>
          </a:xfrm>
        </p:spPr>
        <p:txBody>
          <a:bodyPr>
            <a:normAutofit/>
          </a:bodyPr>
          <a:lstStyle/>
          <a:p>
            <a:r>
              <a:rPr lang="el-GR" sz="4400" dirty="0">
                <a:solidFill>
                  <a:schemeClr val="bg1"/>
                </a:solidFill>
                <a:effectLst>
                  <a:outerShdw blurRad="38100" dist="38100" dir="2700000" algn="tl">
                    <a:srgbClr val="000000">
                      <a:alpha val="43137"/>
                    </a:srgbClr>
                  </a:outerShdw>
                </a:effectLst>
              </a:rPr>
              <a:t>Μαθαίνοντας από την Ιστορία</a:t>
            </a:r>
            <a:r>
              <a:rPr lang="en-US" sz="4400" dirty="0">
                <a:solidFill>
                  <a:schemeClr val="bg1"/>
                </a:solidFill>
                <a:effectLst>
                  <a:outerShdw blurRad="38100" dist="38100" dir="2700000" algn="tl">
                    <a:srgbClr val="000000">
                      <a:alpha val="43137"/>
                    </a:srgbClr>
                  </a:outerShdw>
                </a:effectLst>
              </a:rPr>
              <a:t> ...</a:t>
            </a:r>
            <a:br>
              <a:rPr lang="en-US" sz="4400" dirty="0">
                <a:solidFill>
                  <a:schemeClr val="bg1"/>
                </a:solidFill>
                <a:effectLst>
                  <a:outerShdw blurRad="38100" dist="38100" dir="2700000" algn="tl">
                    <a:srgbClr val="000000">
                      <a:alpha val="43137"/>
                    </a:srgbClr>
                  </a:outerShdw>
                </a:effectLst>
              </a:rPr>
            </a:br>
            <a:br>
              <a:rPr lang="en-US" sz="2800" dirty="0">
                <a:solidFill>
                  <a:schemeClr val="bg1"/>
                </a:solidFill>
                <a:effectLst>
                  <a:outerShdw blurRad="38100" dist="38100" dir="2700000" algn="tl">
                    <a:srgbClr val="000000">
                      <a:alpha val="43137"/>
                    </a:srgbClr>
                  </a:outerShdw>
                </a:effectLst>
              </a:rPr>
            </a:br>
            <a:r>
              <a:rPr lang="el-GR" sz="2800" dirty="0">
                <a:solidFill>
                  <a:schemeClr val="bg1"/>
                </a:solidFill>
                <a:effectLst>
                  <a:outerShdw blurRad="38100" dist="38100" dir="2700000" algn="tl">
                    <a:srgbClr val="000000">
                      <a:alpha val="43137"/>
                    </a:srgbClr>
                  </a:outerShdw>
                </a:effectLst>
              </a:rPr>
              <a:t>Επεισόδιο </a:t>
            </a:r>
            <a:r>
              <a:rPr lang="en-US" sz="2800" dirty="0">
                <a:solidFill>
                  <a:schemeClr val="bg1"/>
                </a:solidFill>
                <a:effectLst>
                  <a:outerShdw blurRad="38100" dist="38100" dir="2700000" algn="tl">
                    <a:srgbClr val="000000">
                      <a:alpha val="43137"/>
                    </a:srgbClr>
                  </a:outerShdw>
                </a:effectLst>
              </a:rPr>
              <a:t> 2</a:t>
            </a:r>
            <a:endParaRPr lang="el-GR" sz="2800" dirty="0">
              <a:solidFill>
                <a:schemeClr val="bg1"/>
              </a:solidFill>
              <a:effectLst>
                <a:outerShdw blurRad="38100" dist="38100" dir="2700000" algn="tl">
                  <a:srgbClr val="000000">
                    <a:alpha val="43137"/>
                  </a:srgbClr>
                </a:outerShdw>
              </a:effectLst>
            </a:endParaRPr>
          </a:p>
        </p:txBody>
      </p:sp>
      <p:sp>
        <p:nvSpPr>
          <p:cNvPr id="3" name="Υπότιτλος 2">
            <a:extLst>
              <a:ext uri="{FF2B5EF4-FFF2-40B4-BE49-F238E27FC236}">
                <a16:creationId xmlns:a16="http://schemas.microsoft.com/office/drawing/2014/main" id="{C9B7AD73-6705-499C-BCDB-6BF54098BE4D}"/>
              </a:ext>
            </a:extLst>
          </p:cNvPr>
          <p:cNvSpPr>
            <a:spLocks noGrp="1"/>
          </p:cNvSpPr>
          <p:nvPr>
            <p:ph type="subTitle" idx="1"/>
          </p:nvPr>
        </p:nvSpPr>
        <p:spPr>
          <a:xfrm>
            <a:off x="4789594" y="3343026"/>
            <a:ext cx="6648184" cy="1655762"/>
          </a:xfrm>
        </p:spPr>
        <p:txBody>
          <a:bodyPr>
            <a:normAutofit/>
          </a:bodyPr>
          <a:lstStyle/>
          <a:p>
            <a:r>
              <a:rPr lang="el-GR" sz="4800" b="1" dirty="0">
                <a:solidFill>
                  <a:srgbClr val="FBE82A"/>
                </a:solidFill>
                <a:effectLst>
                  <a:outerShdw blurRad="38100" dist="38100" dir="2700000" algn="tl">
                    <a:srgbClr val="000000">
                      <a:alpha val="43137"/>
                    </a:srgbClr>
                  </a:outerShdw>
                </a:effectLst>
              </a:rPr>
              <a:t>Βγες από την σκιά</a:t>
            </a:r>
            <a:endParaRPr lang="el-GR" sz="4800" b="1" dirty="0">
              <a:solidFill>
                <a:schemeClr val="bg1"/>
              </a:solidFill>
              <a:effectLst>
                <a:outerShdw blurRad="38100" dist="38100" dir="2700000" algn="tl">
                  <a:srgbClr val="000000">
                    <a:alpha val="43137"/>
                  </a:srgbClr>
                </a:outerShdw>
              </a:effectLst>
            </a:endParaRPr>
          </a:p>
        </p:txBody>
      </p:sp>
      <p:pic>
        <p:nvPicPr>
          <p:cNvPr id="4" name="image28.jpg" descr="The logo of the European Heart Project is a blue flag in the front with a heart formed by yellow stars and three flags in the background in red, orange and green. The text &quot;The European Heart Project&quot; also appears.">
            <a:extLst>
              <a:ext uri="{FF2B5EF4-FFF2-40B4-BE49-F238E27FC236}">
                <a16:creationId xmlns:a16="http://schemas.microsoft.com/office/drawing/2014/main" id="{B15B4768-95EB-450D-9B0A-92F1F45523B9}"/>
              </a:ext>
            </a:extLst>
          </p:cNvPr>
          <p:cNvPicPr/>
          <p:nvPr/>
        </p:nvPicPr>
        <p:blipFill>
          <a:blip r:embed="rId3"/>
          <a:srcRect/>
          <a:stretch>
            <a:fillRect/>
          </a:stretch>
        </p:blipFill>
        <p:spPr>
          <a:xfrm>
            <a:off x="203199" y="4532100"/>
            <a:ext cx="4303075" cy="1253443"/>
          </a:xfrm>
          <a:prstGeom prst="rect">
            <a:avLst/>
          </a:prstGeom>
          <a:ln/>
        </p:spPr>
      </p:pic>
      <p:sp>
        <p:nvSpPr>
          <p:cNvPr id="5" name="Ορθογώνιο 4">
            <a:extLst>
              <a:ext uri="{FF2B5EF4-FFF2-40B4-BE49-F238E27FC236}">
                <a16:creationId xmlns:a16="http://schemas.microsoft.com/office/drawing/2014/main" id="{15A7735B-53C5-4D8D-B48F-31D51270A2C1}"/>
              </a:ext>
            </a:extLst>
          </p:cNvPr>
          <p:cNvSpPr/>
          <p:nvPr/>
        </p:nvSpPr>
        <p:spPr>
          <a:xfrm>
            <a:off x="1675900" y="6380247"/>
            <a:ext cx="7593606" cy="632422"/>
          </a:xfrm>
          <a:prstGeom prst="rect">
            <a:avLst/>
          </a:prstGeom>
        </p:spPr>
        <p:txBody>
          <a:bodyPr vert="horz" lIns="91440" tIns="45720" rIns="91440" bIns="45720" rtlCol="0" anchor="ctr">
            <a:normAutofit/>
          </a:bodyPr>
          <a:lstStyle/>
          <a:p>
            <a:pPr>
              <a:lnSpc>
                <a:spcPct val="90000"/>
              </a:lnSpc>
              <a:spcAft>
                <a:spcPts val="600"/>
              </a:spcAft>
            </a:pPr>
            <a:r>
              <a:rPr lang="el-GR" sz="900" dirty="0">
                <a:solidFill>
                  <a:schemeClr val="bg1">
                    <a:lumMod val="50000"/>
                  </a:schemeClr>
                </a:solidFill>
                <a:latin typeface="+mj-lt"/>
              </a:rPr>
              <a:t>Η υποστήριξη της Ευρωπαϊκής Επιτροπής για την παραγωγή της παρούσας έκδοσης δεν συνιστά αποδοχή του περιεχομένου, το οποίο αντανακλά τις απόψεις μόνον των δημιουργών, και η Ευρωπαϊκή Επιτροπή δεν φέρει ουδεμία ευθύνη για οποιαδήποτε χρήση των πληροφοριών που εμπεριέχονται σε αυτό</a:t>
            </a:r>
            <a:r>
              <a:rPr lang="en-US" sz="900" b="0" i="0" dirty="0">
                <a:solidFill>
                  <a:schemeClr val="bg1">
                    <a:lumMod val="50000"/>
                  </a:schemeClr>
                </a:solidFill>
                <a:effectLst/>
                <a:latin typeface="+mj-lt"/>
              </a:rPr>
              <a:t>.</a:t>
            </a:r>
            <a:endParaRPr lang="en-US" sz="900" dirty="0">
              <a:solidFill>
                <a:schemeClr val="bg1">
                  <a:lumMod val="50000"/>
                </a:schemeClr>
              </a:solidFill>
              <a:latin typeface="+mj-lt"/>
            </a:endParaRPr>
          </a:p>
        </p:txBody>
      </p:sp>
      <p:pic>
        <p:nvPicPr>
          <p:cNvPr id="6" name="Picture 13" descr="C:\Users\Georgia-Work\AppData\Roaming\Skype\georgia.aristidou\media_messaging\media_cache\^DD49E969C8C275A0BF0095F3F01442BBA23C6B6D6D2A977CE4^pimgpsh_fullsize_distr.jpg">
            <a:extLst>
              <a:ext uri="{FF2B5EF4-FFF2-40B4-BE49-F238E27FC236}">
                <a16:creationId xmlns:a16="http://schemas.microsoft.com/office/drawing/2014/main" id="{1C42E41A-1449-42AB-8031-A3B3D472EB12}"/>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751" y="6332226"/>
            <a:ext cx="1684020" cy="495300"/>
          </a:xfrm>
          <a:prstGeom prst="rect">
            <a:avLst/>
          </a:prstGeom>
          <a:noFill/>
          <a:ln>
            <a:noFill/>
          </a:ln>
        </p:spPr>
      </p:pic>
      <p:grpSp>
        <p:nvGrpSpPr>
          <p:cNvPr id="12" name="Group 44">
            <a:extLst>
              <a:ext uri="{FF2B5EF4-FFF2-40B4-BE49-F238E27FC236}">
                <a16:creationId xmlns:a16="http://schemas.microsoft.com/office/drawing/2014/main" id="{E14D372D-2E79-4189-94DD-1B8E47D5A7A1}"/>
              </a:ext>
            </a:extLst>
          </p:cNvPr>
          <p:cNvGrpSpPr/>
          <p:nvPr/>
        </p:nvGrpSpPr>
        <p:grpSpPr>
          <a:xfrm>
            <a:off x="11068050" y="5728831"/>
            <a:ext cx="1806988" cy="1806988"/>
            <a:chOff x="-708484" y="229951"/>
            <a:chExt cx="1546638" cy="1546638"/>
          </a:xfrm>
          <a:solidFill>
            <a:srgbClr val="F68121"/>
          </a:solidFill>
        </p:grpSpPr>
        <p:sp>
          <p:nvSpPr>
            <p:cNvPr id="13" name="Circle: Hollow 41">
              <a:extLst>
                <a:ext uri="{FF2B5EF4-FFF2-40B4-BE49-F238E27FC236}">
                  <a16:creationId xmlns:a16="http://schemas.microsoft.com/office/drawing/2014/main" id="{C690F6DF-E04C-4745-95AB-351AFF39F3BE}"/>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Circle: Hollow 43">
              <a:extLst>
                <a:ext uri="{FF2B5EF4-FFF2-40B4-BE49-F238E27FC236}">
                  <a16:creationId xmlns:a16="http://schemas.microsoft.com/office/drawing/2014/main" id="{78FE92A6-74D1-40DE-AE66-1AB272CB9309}"/>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8" name="Group 45">
            <a:extLst>
              <a:ext uri="{FF2B5EF4-FFF2-40B4-BE49-F238E27FC236}">
                <a16:creationId xmlns:a16="http://schemas.microsoft.com/office/drawing/2014/main" id="{7610D03A-AFDE-4D3A-A774-CE4F8A8D5DCC}"/>
              </a:ext>
            </a:extLst>
          </p:cNvPr>
          <p:cNvGrpSpPr/>
          <p:nvPr/>
        </p:nvGrpSpPr>
        <p:grpSpPr>
          <a:xfrm>
            <a:off x="-651582" y="-2592973"/>
            <a:ext cx="5441175" cy="5441175"/>
            <a:chOff x="-708484" y="229951"/>
            <a:chExt cx="1546638" cy="1546638"/>
          </a:xfrm>
          <a:solidFill>
            <a:srgbClr val="80C141"/>
          </a:solidFill>
        </p:grpSpPr>
        <p:sp>
          <p:nvSpPr>
            <p:cNvPr id="9" name="Circle: Hollow 46">
              <a:extLst>
                <a:ext uri="{FF2B5EF4-FFF2-40B4-BE49-F238E27FC236}">
                  <a16:creationId xmlns:a16="http://schemas.microsoft.com/office/drawing/2014/main" id="{AC6ABB33-74F4-46E9-8B0F-6AA74C096BF3}"/>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Circle: Hollow 47">
              <a:extLst>
                <a:ext uri="{FF2B5EF4-FFF2-40B4-BE49-F238E27FC236}">
                  <a16:creationId xmlns:a16="http://schemas.microsoft.com/office/drawing/2014/main" id="{CA71D338-7957-4F01-BC23-11266DB5E78E}"/>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6" name="TextBox 15">
            <a:extLst>
              <a:ext uri="{FF2B5EF4-FFF2-40B4-BE49-F238E27FC236}">
                <a16:creationId xmlns:a16="http://schemas.microsoft.com/office/drawing/2014/main" id="{BEADD489-5C9C-4BB5-8781-C601699A1E78}"/>
              </a:ext>
            </a:extLst>
          </p:cNvPr>
          <p:cNvSpPr txBox="1"/>
          <p:nvPr/>
        </p:nvSpPr>
        <p:spPr>
          <a:xfrm>
            <a:off x="8010555" y="4578926"/>
            <a:ext cx="2434275" cy="1753300"/>
          </a:xfrm>
          <a:prstGeom prst="rect">
            <a:avLst/>
          </a:prstGeom>
          <a:noFill/>
        </p:spPr>
        <p:txBody>
          <a:bodyPr wrap="square">
            <a:spAutoFit/>
          </a:bodyPr>
          <a:lstStyle/>
          <a:p>
            <a:pPr>
              <a:lnSpc>
                <a:spcPct val="130000"/>
              </a:lnSpc>
            </a:pPr>
            <a:r>
              <a:rPr lang="el-GR" sz="1400" b="1" dirty="0">
                <a:solidFill>
                  <a:schemeClr val="bg1">
                    <a:lumMod val="65000"/>
                  </a:schemeClr>
                </a:solidFill>
                <a:latin typeface="Calibri" panose="020F0502020204030204" pitchFamily="34" charset="0"/>
                <a:ea typeface="MyriadPro-Regular"/>
                <a:cs typeface="Arial" panose="020B0604020202020204" pitchFamily="34" charset="0"/>
              </a:rPr>
              <a:t>Συγγραφείς</a:t>
            </a:r>
            <a:endParaRPr lang="en-GB" sz="1100" dirty="0">
              <a:solidFill>
                <a:schemeClr val="bg1">
                  <a:lumMod val="65000"/>
                </a:schemeClr>
              </a:solidFill>
              <a:effectLst/>
              <a:latin typeface="Calibri" panose="020F0502020204030204" pitchFamily="34" charset="0"/>
              <a:ea typeface="MyriadPro-Regular"/>
              <a:cs typeface="Arial" panose="020B0604020202020204" pitchFamily="34" charset="0"/>
            </a:endParaRPr>
          </a:p>
          <a:p>
            <a:pPr>
              <a:lnSpc>
                <a:spcPct val="107000"/>
              </a:lnSpc>
              <a:spcAft>
                <a:spcPts val="800"/>
              </a:spcAft>
            </a:pPr>
            <a:r>
              <a:rPr lang="en-GB" sz="1200" dirty="0">
                <a:solidFill>
                  <a:schemeClr val="bg1"/>
                </a:solidFill>
                <a:effectLst/>
                <a:latin typeface="Calibri" panose="020F0502020204030204" pitchFamily="34" charset="0"/>
                <a:ea typeface="MyriadPro-Regular"/>
                <a:cs typeface="Arial" panose="020B0604020202020204" pitchFamily="34" charset="0"/>
              </a:rPr>
              <a:t>Ruth </a:t>
            </a:r>
            <a:r>
              <a:rPr lang="en-GB" sz="1200" dirty="0" err="1">
                <a:solidFill>
                  <a:schemeClr val="bg1"/>
                </a:solidFill>
                <a:effectLst/>
                <a:latin typeface="Calibri" panose="020F0502020204030204" pitchFamily="34" charset="0"/>
                <a:ea typeface="MyriadPro-Regular"/>
                <a:cs typeface="Arial" panose="020B0604020202020204" pitchFamily="34" charset="0"/>
              </a:rPr>
              <a:t>Rembart</a:t>
            </a:r>
            <a:r>
              <a:rPr lang="en-GB" sz="1200" dirty="0">
                <a:solidFill>
                  <a:schemeClr val="bg1"/>
                </a:solidFill>
                <a:effectLst/>
                <a:latin typeface="Calibri" panose="020F0502020204030204" pitchFamily="34" charset="0"/>
                <a:ea typeface="MyriadPro-Regular"/>
                <a:cs typeface="Arial" panose="020B0604020202020204" pitchFamily="34" charset="0"/>
              </a:rPr>
              <a:t>, PH </a:t>
            </a:r>
            <a:r>
              <a:rPr lang="en-GB" sz="1200" dirty="0" err="1">
                <a:solidFill>
                  <a:schemeClr val="bg1"/>
                </a:solidFill>
                <a:effectLst/>
                <a:latin typeface="Calibri" panose="020F0502020204030204" pitchFamily="34" charset="0"/>
                <a:ea typeface="MyriadPro-Regular"/>
                <a:cs typeface="Arial" panose="020B0604020202020204" pitchFamily="34" charset="0"/>
              </a:rPr>
              <a:t>Steiermark</a:t>
            </a:r>
            <a:endParaRPr lang="en-GB" sz="1100" dirty="0">
              <a:effectLst/>
              <a:latin typeface="Calibri" panose="020F0502020204030204" pitchFamily="34" charset="0"/>
              <a:ea typeface="MyriadPro-Regular"/>
              <a:cs typeface="Arial" panose="020B0604020202020204" pitchFamily="34" charset="0"/>
            </a:endParaRPr>
          </a:p>
          <a:p>
            <a:pPr>
              <a:lnSpc>
                <a:spcPct val="130000"/>
              </a:lnSpc>
            </a:pPr>
            <a:r>
              <a:rPr lang="el-GR" sz="1400" b="1" dirty="0">
                <a:solidFill>
                  <a:schemeClr val="bg1">
                    <a:lumMod val="65000"/>
                  </a:schemeClr>
                </a:solidFill>
                <a:latin typeface="Calibri" panose="020F0502020204030204" pitchFamily="34" charset="0"/>
                <a:cs typeface="Arial" panose="020B0604020202020204" pitchFamily="34" charset="0"/>
              </a:rPr>
              <a:t>Μετάφραση</a:t>
            </a:r>
            <a:endParaRPr lang="en-GB" sz="1400" b="1" dirty="0">
              <a:solidFill>
                <a:schemeClr val="bg1">
                  <a:lumMod val="65000"/>
                </a:schemeClr>
              </a:solidFill>
              <a:latin typeface="Calibri" panose="020F0502020204030204" pitchFamily="34" charset="0"/>
              <a:cs typeface="Arial" panose="020B0604020202020204" pitchFamily="34" charset="0"/>
            </a:endParaRPr>
          </a:p>
          <a:p>
            <a:pPr>
              <a:lnSpc>
                <a:spcPct val="107000"/>
              </a:lnSpc>
              <a:spcAft>
                <a:spcPts val="800"/>
              </a:spcAft>
            </a:pPr>
            <a:r>
              <a:rPr lang="en-GB" sz="1200" dirty="0">
                <a:solidFill>
                  <a:schemeClr val="bg1"/>
                </a:solidFill>
                <a:effectLst/>
                <a:latin typeface="Calibri" panose="020F0502020204030204" pitchFamily="34" charset="0"/>
                <a:ea typeface="MyriadPro-Regular"/>
                <a:cs typeface="Arial" panose="020B0604020202020204" pitchFamily="34" charset="0"/>
              </a:rPr>
              <a:t>Marlene </a:t>
            </a:r>
            <a:r>
              <a:rPr lang="en-GB" sz="1200" dirty="0" err="1">
                <a:solidFill>
                  <a:schemeClr val="bg1"/>
                </a:solidFill>
                <a:effectLst/>
                <a:latin typeface="Calibri" panose="020F0502020204030204" pitchFamily="34" charset="0"/>
                <a:ea typeface="MyriadPro-Regular"/>
                <a:cs typeface="Arial" panose="020B0604020202020204" pitchFamily="34" charset="0"/>
              </a:rPr>
              <a:t>Grabner</a:t>
            </a:r>
            <a:endParaRPr lang="en-GB" sz="1100" dirty="0">
              <a:solidFill>
                <a:schemeClr val="bg1"/>
              </a:solidFill>
              <a:effectLst/>
              <a:latin typeface="Calibri" panose="020F0502020204030204" pitchFamily="34" charset="0"/>
              <a:ea typeface="MyriadPro-Regular"/>
              <a:cs typeface="Arial" panose="020B0604020202020204" pitchFamily="34" charset="0"/>
            </a:endParaRPr>
          </a:p>
          <a:p>
            <a:pPr>
              <a:lnSpc>
                <a:spcPct val="130000"/>
              </a:lnSpc>
            </a:pPr>
            <a:r>
              <a:rPr lang="el-GR" sz="1400" b="1" dirty="0">
                <a:solidFill>
                  <a:schemeClr val="bg1">
                    <a:lumMod val="65000"/>
                  </a:schemeClr>
                </a:solidFill>
                <a:latin typeface="Calibri" panose="020F0502020204030204" pitchFamily="34" charset="0"/>
                <a:cs typeface="Arial" panose="020B0604020202020204" pitchFamily="34" charset="0"/>
              </a:rPr>
              <a:t>Διάταξη</a:t>
            </a:r>
            <a:endParaRPr lang="en-GB" sz="1400" b="1" dirty="0">
              <a:solidFill>
                <a:schemeClr val="bg1">
                  <a:lumMod val="65000"/>
                </a:schemeClr>
              </a:solidFill>
              <a:latin typeface="Calibri" panose="020F0502020204030204" pitchFamily="34" charset="0"/>
              <a:cs typeface="Arial" panose="020B0604020202020204" pitchFamily="34" charset="0"/>
            </a:endParaRPr>
          </a:p>
          <a:p>
            <a:pPr>
              <a:lnSpc>
                <a:spcPct val="107000"/>
              </a:lnSpc>
              <a:spcAft>
                <a:spcPts val="800"/>
              </a:spcAft>
            </a:pPr>
            <a:r>
              <a:rPr lang="en-GB" sz="1200" dirty="0">
                <a:solidFill>
                  <a:schemeClr val="bg1"/>
                </a:solidFill>
                <a:effectLst/>
                <a:latin typeface="Calibri" panose="020F0502020204030204" pitchFamily="34" charset="0"/>
                <a:ea typeface="MyriadPro-Regular"/>
                <a:cs typeface="Arial" panose="020B0604020202020204" pitchFamily="34" charset="0"/>
              </a:rPr>
              <a:t>GUnet</a:t>
            </a:r>
            <a:endParaRPr lang="en-GB" sz="1100" dirty="0">
              <a:solidFill>
                <a:schemeClr val="bg1"/>
              </a:solidFill>
              <a:effectLst/>
              <a:latin typeface="Calibri" panose="020F0502020204030204" pitchFamily="34" charset="0"/>
              <a:ea typeface="MyriadPro-Regular"/>
              <a:cs typeface="Arial" panose="020B0604020202020204" pitchFamily="34" charset="0"/>
            </a:endParaRPr>
          </a:p>
        </p:txBody>
      </p:sp>
      <p:pic>
        <p:nvPicPr>
          <p:cNvPr id="17" name="Picture 2">
            <a:extLst>
              <a:ext uri="{FF2B5EF4-FFF2-40B4-BE49-F238E27FC236}">
                <a16:creationId xmlns:a16="http://schemas.microsoft.com/office/drawing/2014/main" id="{E2ED367B-557F-4906-8ECD-DAD1FC68294E}"/>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505381" y="6294424"/>
            <a:ext cx="1406013" cy="492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38770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EB59BFD-3506-4F63-870C-7A064B71E151}"/>
              </a:ext>
            </a:extLst>
          </p:cNvPr>
          <p:cNvSpPr>
            <a:spLocks noGrp="1"/>
          </p:cNvSpPr>
          <p:nvPr>
            <p:ph type="title"/>
          </p:nvPr>
        </p:nvSpPr>
        <p:spPr>
          <a:xfrm>
            <a:off x="838199" y="365125"/>
            <a:ext cx="10982325" cy="1325563"/>
          </a:xfrm>
        </p:spPr>
        <p:txBody>
          <a:bodyPr/>
          <a:lstStyle/>
          <a:p>
            <a:r>
              <a:rPr lang="el-GR" dirty="0"/>
              <a:t>Πώς να χρησιμοποιήσετε αυτό το φυλλάδιο</a:t>
            </a:r>
            <a:r>
              <a:rPr lang="en-US" dirty="0"/>
              <a:t>  </a:t>
            </a:r>
            <a:r>
              <a:rPr lang="en-US" sz="3200" dirty="0"/>
              <a:t> (3)</a:t>
            </a:r>
            <a:endParaRPr lang="en-GB" dirty="0"/>
          </a:p>
        </p:txBody>
      </p:sp>
      <p:sp>
        <p:nvSpPr>
          <p:cNvPr id="3" name="Θέση περιεχομένου 2">
            <a:extLst>
              <a:ext uri="{FF2B5EF4-FFF2-40B4-BE49-F238E27FC236}">
                <a16:creationId xmlns:a16="http://schemas.microsoft.com/office/drawing/2014/main" id="{8D4F1556-6234-4179-BCA9-EFA62D73A647}"/>
              </a:ext>
            </a:extLst>
          </p:cNvPr>
          <p:cNvSpPr>
            <a:spLocks noGrp="1"/>
          </p:cNvSpPr>
          <p:nvPr>
            <p:ph idx="1"/>
          </p:nvPr>
        </p:nvSpPr>
        <p:spPr>
          <a:xfrm>
            <a:off x="838200" y="1825625"/>
            <a:ext cx="10515600" cy="4508500"/>
          </a:xfrm>
        </p:spPr>
        <p:txBody>
          <a:bodyPr>
            <a:normAutofit fontScale="85000" lnSpcReduction="20000"/>
          </a:bodyPr>
          <a:lstStyle/>
          <a:p>
            <a:pPr algn="just">
              <a:lnSpc>
                <a:spcPct val="130000"/>
              </a:lnSpc>
              <a:tabLst>
                <a:tab pos="4380865" algn="l"/>
                <a:tab pos="4830445" algn="l"/>
              </a:tabLst>
            </a:pPr>
            <a:r>
              <a:rPr lang="el-GR" dirty="0"/>
              <a:t>Φυσικά, θα μάθετε επίσης </a:t>
            </a:r>
            <a:r>
              <a:rPr lang="el-GR" b="1" dirty="0"/>
              <a:t>πώς συνεχίστηκε η ιστορία </a:t>
            </a:r>
            <a:r>
              <a:rPr lang="el-GR" dirty="0"/>
              <a:t>σύμφωνα με τα ιστορικά αρχεία, αλλά σας ζητάμε να κάνετε υπομονή. </a:t>
            </a:r>
          </a:p>
          <a:p>
            <a:pPr algn="just">
              <a:lnSpc>
                <a:spcPct val="130000"/>
              </a:lnSpc>
              <a:tabLst>
                <a:tab pos="4380865" algn="l"/>
                <a:tab pos="4830445" algn="l"/>
              </a:tabLst>
            </a:pPr>
            <a:r>
              <a:rPr lang="el-GR" dirty="0"/>
              <a:t>Εξάλλου, θα ήταν μόνο το μισό της διασκέδασης αν γνωρίζατε τα πάντα εκ των προτέρων. </a:t>
            </a:r>
          </a:p>
          <a:p>
            <a:pPr algn="just">
              <a:lnSpc>
                <a:spcPct val="130000"/>
              </a:lnSpc>
              <a:tabLst>
                <a:tab pos="4380865" algn="l"/>
                <a:tab pos="4830445" algn="l"/>
              </a:tabLst>
            </a:pPr>
            <a:r>
              <a:rPr lang="el-GR" dirty="0"/>
              <a:t>Αντίθετα, μεταβείτε στο δεύτερο μέρος αυτού του φυλλαδίου, </a:t>
            </a:r>
          </a:p>
          <a:p>
            <a:pPr lvl="1" algn="just">
              <a:lnSpc>
                <a:spcPct val="130000"/>
              </a:lnSpc>
              <a:tabLst>
                <a:tab pos="4380865" algn="l"/>
                <a:tab pos="4830445" algn="l"/>
              </a:tabLst>
            </a:pPr>
            <a:r>
              <a:rPr lang="el-GR" b="1" dirty="0"/>
              <a:t>μπείτε στο ρόλο του ατόμου που έχετε επιλέξει και ζήστε την ιστορία από τη δική του/της οπτική γωνία</a:t>
            </a:r>
            <a:r>
              <a:rPr lang="el-GR" dirty="0"/>
              <a:t>. </a:t>
            </a:r>
          </a:p>
          <a:p>
            <a:pPr marL="228600" lvl="2" algn="ctr">
              <a:lnSpc>
                <a:spcPct val="130000"/>
              </a:lnSpc>
              <a:buFont typeface="Calibri" panose="020F0502020204030204" pitchFamily="34" charset="0"/>
              <a:buChar char="₋"/>
              <a:tabLst>
                <a:tab pos="4380865" algn="l"/>
                <a:tab pos="4830445" algn="l"/>
              </a:tabLst>
            </a:pPr>
            <a:r>
              <a:rPr lang="el-GR" sz="2800" i="1" dirty="0">
                <a:latin typeface="Calibri" panose="020F0502020204030204" pitchFamily="34" charset="0"/>
                <a:ea typeface="MyriadPro-Regular"/>
                <a:cs typeface="Arial" panose="020B0604020202020204" pitchFamily="34" charset="0"/>
              </a:rPr>
              <a:t>Τι έχετε στο μυαλό σας όταν είστε σε αυτόν τον ρόλο;</a:t>
            </a:r>
          </a:p>
          <a:p>
            <a:pPr marL="228600" lvl="2" algn="ctr">
              <a:lnSpc>
                <a:spcPct val="130000"/>
              </a:lnSpc>
              <a:buFont typeface="Calibri" panose="020F0502020204030204" pitchFamily="34" charset="0"/>
              <a:buChar char="₋"/>
              <a:tabLst>
                <a:tab pos="4380865" algn="l"/>
                <a:tab pos="4830445" algn="l"/>
              </a:tabLst>
            </a:pPr>
            <a:r>
              <a:rPr lang="el-GR" sz="2800" i="1" dirty="0">
                <a:latin typeface="Calibri" panose="020F0502020204030204" pitchFamily="34" charset="0"/>
                <a:ea typeface="MyriadPro-Regular"/>
                <a:cs typeface="Arial" panose="020B0604020202020204" pitchFamily="34" charset="0"/>
              </a:rPr>
              <a:t> Πώς θα ενεργούσατε;</a:t>
            </a:r>
            <a:endParaRPr lang="en-GB" sz="2800" i="1" dirty="0">
              <a:effectLst/>
              <a:latin typeface="Calibri" panose="020F0502020204030204" pitchFamily="34" charset="0"/>
              <a:ea typeface="MyriadPro-Regular"/>
              <a:cs typeface="Arial" panose="020B0604020202020204" pitchFamily="34" charset="0"/>
            </a:endParaRPr>
          </a:p>
          <a:p>
            <a:pPr marL="0" indent="0">
              <a:buNone/>
            </a:pPr>
            <a:endParaRPr lang="en-GB" sz="3600" dirty="0"/>
          </a:p>
        </p:txBody>
      </p:sp>
    </p:spTree>
    <p:extLst>
      <p:ext uri="{BB962C8B-B14F-4D97-AF65-F5344CB8AC3E}">
        <p14:creationId xmlns:p14="http://schemas.microsoft.com/office/powerpoint/2010/main" val="2901172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EB59BFD-3506-4F63-870C-7A064B71E151}"/>
              </a:ext>
            </a:extLst>
          </p:cNvPr>
          <p:cNvSpPr>
            <a:spLocks noGrp="1"/>
          </p:cNvSpPr>
          <p:nvPr>
            <p:ph type="title"/>
          </p:nvPr>
        </p:nvSpPr>
        <p:spPr>
          <a:xfrm>
            <a:off x="838199" y="365125"/>
            <a:ext cx="10791825" cy="1325563"/>
          </a:xfrm>
        </p:spPr>
        <p:txBody>
          <a:bodyPr/>
          <a:lstStyle/>
          <a:p>
            <a:r>
              <a:rPr lang="el-GR" dirty="0"/>
              <a:t>Πώς να χρησιμοποιήσετε αυτό το φυλλάδιο</a:t>
            </a:r>
            <a:r>
              <a:rPr lang="en-US" dirty="0"/>
              <a:t>  </a:t>
            </a:r>
            <a:r>
              <a:rPr lang="en-US" sz="3200" dirty="0"/>
              <a:t> (4)</a:t>
            </a:r>
            <a:endParaRPr lang="en-GB" dirty="0"/>
          </a:p>
        </p:txBody>
      </p:sp>
      <p:sp>
        <p:nvSpPr>
          <p:cNvPr id="3" name="Θέση περιεχομένου 2">
            <a:extLst>
              <a:ext uri="{FF2B5EF4-FFF2-40B4-BE49-F238E27FC236}">
                <a16:creationId xmlns:a16="http://schemas.microsoft.com/office/drawing/2014/main" id="{8D4F1556-6234-4179-BCA9-EFA62D73A647}"/>
              </a:ext>
            </a:extLst>
          </p:cNvPr>
          <p:cNvSpPr>
            <a:spLocks noGrp="1"/>
          </p:cNvSpPr>
          <p:nvPr>
            <p:ph idx="1"/>
          </p:nvPr>
        </p:nvSpPr>
        <p:spPr/>
        <p:txBody>
          <a:bodyPr>
            <a:normAutofit/>
          </a:bodyPr>
          <a:lstStyle/>
          <a:p>
            <a:pPr algn="just">
              <a:lnSpc>
                <a:spcPct val="130000"/>
              </a:lnSpc>
              <a:tabLst>
                <a:tab pos="4380865" algn="l"/>
                <a:tab pos="4830445" algn="l"/>
              </a:tabLst>
            </a:pPr>
            <a:r>
              <a:rPr lang="el-GR" sz="2400" dirty="0">
                <a:latin typeface="Calibri" panose="020F0502020204030204" pitchFamily="34" charset="0"/>
                <a:ea typeface="MyriadPro-Regular"/>
                <a:cs typeface="Arial" panose="020B0604020202020204" pitchFamily="34" charset="0"/>
              </a:rPr>
              <a:t>Ακολουθήστε τα </a:t>
            </a:r>
            <a:r>
              <a:rPr lang="el-GR" sz="2400" b="1" dirty="0">
                <a:latin typeface="Calibri" panose="020F0502020204030204" pitchFamily="34" charset="0"/>
                <a:ea typeface="MyriadPro-Regular"/>
                <a:cs typeface="Arial" panose="020B0604020202020204" pitchFamily="34" charset="0"/>
              </a:rPr>
              <a:t>βήματα ένα προς ένα </a:t>
            </a:r>
            <a:r>
              <a:rPr lang="el-GR" sz="2400" dirty="0">
                <a:latin typeface="Calibri" panose="020F0502020204030204" pitchFamily="34" charset="0"/>
                <a:ea typeface="MyriadPro-Regular"/>
                <a:cs typeface="Arial" panose="020B0604020202020204" pitchFamily="34" charset="0"/>
              </a:rPr>
              <a:t>και μόνο στο τέλος δείτε πώς συνεχίστηκε η ιστορία. </a:t>
            </a:r>
          </a:p>
          <a:p>
            <a:pPr algn="just">
              <a:lnSpc>
                <a:spcPct val="130000"/>
              </a:lnSpc>
              <a:tabLst>
                <a:tab pos="4380865" algn="l"/>
                <a:tab pos="4830445" algn="l"/>
              </a:tabLst>
            </a:pPr>
            <a:r>
              <a:rPr lang="el-GR" sz="2400" dirty="0">
                <a:latin typeface="Calibri" panose="020F0502020204030204" pitchFamily="34" charset="0"/>
                <a:ea typeface="MyriadPro-Regular"/>
                <a:cs typeface="Arial" panose="020B0604020202020204" pitchFamily="34" charset="0"/>
              </a:rPr>
              <a:t>Εάν θέλετε να μάθετε περισσότερα σχετικά με αυτό, ρωτήστε τον καθηγητή ιστορίας σας, θα χαρεί για το ενδιαφέρον σας και θα σας πει περισσότερα για αυτό.</a:t>
            </a:r>
            <a:endParaRPr lang="en-GB" sz="2400" dirty="0">
              <a:effectLst/>
              <a:latin typeface="Calibri" panose="020F0502020204030204" pitchFamily="34" charset="0"/>
              <a:ea typeface="MyriadPro-Regular"/>
              <a:cs typeface="Arial" panose="020B0604020202020204" pitchFamily="34" charset="0"/>
            </a:endParaRPr>
          </a:p>
          <a:p>
            <a:pPr marL="0" indent="0">
              <a:buNone/>
            </a:pPr>
            <a:endParaRPr lang="en-GB" sz="3600" dirty="0"/>
          </a:p>
        </p:txBody>
      </p:sp>
    </p:spTree>
    <p:extLst>
      <p:ext uri="{BB962C8B-B14F-4D97-AF65-F5344CB8AC3E}">
        <p14:creationId xmlns:p14="http://schemas.microsoft.com/office/powerpoint/2010/main" val="33330389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
            <a:extLst>
              <a:ext uri="{FF2B5EF4-FFF2-40B4-BE49-F238E27FC236}">
                <a16:creationId xmlns:a16="http://schemas.microsoft.com/office/drawing/2014/main" id="{FCE594E9-7133-4CB6-B5A4-2DA458A9FA4E}"/>
              </a:ext>
            </a:extLst>
          </p:cNvPr>
          <p:cNvSpPr/>
          <p:nvPr/>
        </p:nvSpPr>
        <p:spPr>
          <a:xfrm rot="10800000">
            <a:off x="-3" y="3429000"/>
            <a:ext cx="12192001" cy="3429000"/>
          </a:xfrm>
          <a:custGeom>
            <a:avLst/>
            <a:gdLst>
              <a:gd name="connsiteX0" fmla="*/ 0 w 12192000"/>
              <a:gd name="connsiteY0" fmla="*/ 0 h 6628049"/>
              <a:gd name="connsiteX1" fmla="*/ 12192000 w 12192000"/>
              <a:gd name="connsiteY1" fmla="*/ 0 h 6628049"/>
              <a:gd name="connsiteX2" fmla="*/ 12192000 w 12192000"/>
              <a:gd name="connsiteY2" fmla="*/ 5462319 h 6628049"/>
              <a:gd name="connsiteX3" fmla="*/ 12016697 w 12192000"/>
              <a:gd name="connsiteY3" fmla="*/ 5499119 h 6628049"/>
              <a:gd name="connsiteX4" fmla="*/ 11477362 w 12192000"/>
              <a:gd name="connsiteY4" fmla="*/ 5641801 h 6628049"/>
              <a:gd name="connsiteX5" fmla="*/ 7162679 w 12192000"/>
              <a:gd name="connsiteY5" fmla="*/ 6509770 h 6628049"/>
              <a:gd name="connsiteX6" fmla="*/ 2847996 w 12192000"/>
              <a:gd name="connsiteY6" fmla="*/ 3615635 h 6628049"/>
              <a:gd name="connsiteX7" fmla="*/ 151319 w 12192000"/>
              <a:gd name="connsiteY7" fmla="*/ 3304106 h 6628049"/>
              <a:gd name="connsiteX8" fmla="*/ 0 w 12192000"/>
              <a:gd name="connsiteY8" fmla="*/ 3341278 h 662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628049">
                <a:moveTo>
                  <a:pt x="0" y="0"/>
                </a:moveTo>
                <a:lnTo>
                  <a:pt x="12192000" y="0"/>
                </a:lnTo>
                <a:lnTo>
                  <a:pt x="12192000" y="5462319"/>
                </a:lnTo>
                <a:lnTo>
                  <a:pt x="12016697" y="5499119"/>
                </a:lnTo>
                <a:cubicBezTo>
                  <a:pt x="11836919" y="5540086"/>
                  <a:pt x="11657141" y="5587553"/>
                  <a:pt x="11477362" y="5641801"/>
                </a:cubicBezTo>
                <a:cubicBezTo>
                  <a:pt x="10039134" y="6075786"/>
                  <a:pt x="8600906" y="6943755"/>
                  <a:pt x="7162679" y="6509770"/>
                </a:cubicBezTo>
                <a:cubicBezTo>
                  <a:pt x="5724453" y="6075786"/>
                  <a:pt x="4286224" y="4339847"/>
                  <a:pt x="2847996" y="3615635"/>
                </a:cubicBezTo>
                <a:cubicBezTo>
                  <a:pt x="1949104" y="3169783"/>
                  <a:pt x="1050211" y="3108542"/>
                  <a:pt x="151319" y="3304106"/>
                </a:cubicBezTo>
                <a:lnTo>
                  <a:pt x="0" y="3341278"/>
                </a:lnTo>
                <a:close/>
              </a:path>
            </a:pathLst>
          </a:custGeom>
          <a:solidFill>
            <a:srgbClr val="1A7EB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accent6"/>
              </a:solidFill>
            </a:endParaRPr>
          </a:p>
        </p:txBody>
      </p:sp>
      <p:sp>
        <p:nvSpPr>
          <p:cNvPr id="5" name="Θέση κειμένου 4">
            <a:extLst>
              <a:ext uri="{FF2B5EF4-FFF2-40B4-BE49-F238E27FC236}">
                <a16:creationId xmlns:a16="http://schemas.microsoft.com/office/drawing/2014/main" id="{66473777-F090-41F5-9FC8-8962CF40C8E1}"/>
              </a:ext>
            </a:extLst>
          </p:cNvPr>
          <p:cNvSpPr>
            <a:spLocks noGrp="1"/>
          </p:cNvSpPr>
          <p:nvPr>
            <p:ph type="body" idx="1"/>
          </p:nvPr>
        </p:nvSpPr>
        <p:spPr/>
        <p:txBody>
          <a:bodyPr>
            <a:normAutofit/>
          </a:bodyPr>
          <a:lstStyle/>
          <a:p>
            <a:r>
              <a:rPr lang="el-GR" sz="5400" dirty="0">
                <a:solidFill>
                  <a:srgbClr val="FBE82A"/>
                </a:solidFill>
                <a:effectLst>
                  <a:outerShdw blurRad="38100" dist="38100" dir="2700000" algn="tl">
                    <a:srgbClr val="000000">
                      <a:alpha val="43137"/>
                    </a:srgbClr>
                  </a:outerShdw>
                </a:effectLst>
              </a:rPr>
              <a:t>Τα βήματα ένα-ένα</a:t>
            </a:r>
          </a:p>
        </p:txBody>
      </p:sp>
      <p:grpSp>
        <p:nvGrpSpPr>
          <p:cNvPr id="6" name="Group 19">
            <a:extLst>
              <a:ext uri="{FF2B5EF4-FFF2-40B4-BE49-F238E27FC236}">
                <a16:creationId xmlns:a16="http://schemas.microsoft.com/office/drawing/2014/main" id="{43BAD698-D4E7-441E-9C31-C13F89E78980}"/>
              </a:ext>
            </a:extLst>
          </p:cNvPr>
          <p:cNvGrpSpPr/>
          <p:nvPr/>
        </p:nvGrpSpPr>
        <p:grpSpPr>
          <a:xfrm>
            <a:off x="4787654" y="-1223804"/>
            <a:ext cx="2586642" cy="2586642"/>
            <a:chOff x="-708484" y="229951"/>
            <a:chExt cx="1546638" cy="1546638"/>
          </a:xfrm>
          <a:solidFill>
            <a:srgbClr val="F68121"/>
          </a:solidFill>
        </p:grpSpPr>
        <p:sp>
          <p:nvSpPr>
            <p:cNvPr id="7" name="Circle: Hollow 20">
              <a:extLst>
                <a:ext uri="{FF2B5EF4-FFF2-40B4-BE49-F238E27FC236}">
                  <a16:creationId xmlns:a16="http://schemas.microsoft.com/office/drawing/2014/main" id="{1B5570FA-AE59-43AE-8974-399DA405A1E9}"/>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Circle: Hollow 21">
              <a:extLst>
                <a:ext uri="{FF2B5EF4-FFF2-40B4-BE49-F238E27FC236}">
                  <a16:creationId xmlns:a16="http://schemas.microsoft.com/office/drawing/2014/main" id="{3C4D5B12-2454-4F27-AF06-A75D2D301E8E}"/>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9" name="Oval 31">
            <a:extLst>
              <a:ext uri="{FF2B5EF4-FFF2-40B4-BE49-F238E27FC236}">
                <a16:creationId xmlns:a16="http://schemas.microsoft.com/office/drawing/2014/main" id="{1572ED79-2BE7-46AA-A148-F85F21C7B954}"/>
              </a:ext>
            </a:extLst>
          </p:cNvPr>
          <p:cNvSpPr/>
          <p:nvPr/>
        </p:nvSpPr>
        <p:spPr>
          <a:xfrm>
            <a:off x="4880378" y="6167948"/>
            <a:ext cx="1203986" cy="1203986"/>
          </a:xfrm>
          <a:prstGeom prst="ellipse">
            <a:avLst/>
          </a:prstGeom>
          <a:solidFill>
            <a:srgbClr val="80C14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0" name="Oval 32">
            <a:extLst>
              <a:ext uri="{FF2B5EF4-FFF2-40B4-BE49-F238E27FC236}">
                <a16:creationId xmlns:a16="http://schemas.microsoft.com/office/drawing/2014/main" id="{9D51609C-649A-4AD5-804B-08F80C3A1575}"/>
              </a:ext>
            </a:extLst>
          </p:cNvPr>
          <p:cNvSpPr/>
          <p:nvPr/>
        </p:nvSpPr>
        <p:spPr>
          <a:xfrm>
            <a:off x="4671990" y="5937030"/>
            <a:ext cx="1620762" cy="1665824"/>
          </a:xfrm>
          <a:prstGeom prst="ellipse">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1" name="Oval 33">
            <a:extLst>
              <a:ext uri="{FF2B5EF4-FFF2-40B4-BE49-F238E27FC236}">
                <a16:creationId xmlns:a16="http://schemas.microsoft.com/office/drawing/2014/main" id="{BEA3909E-A158-4CE2-BAE8-A1E84EB274BD}"/>
              </a:ext>
            </a:extLst>
          </p:cNvPr>
          <p:cNvSpPr/>
          <p:nvPr/>
        </p:nvSpPr>
        <p:spPr>
          <a:xfrm>
            <a:off x="11654741" y="-270806"/>
            <a:ext cx="1074518" cy="1104392"/>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940515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pisode-2-What-EL">
            <a:hlinkClick r:id="" action="ppaction://media"/>
            <a:extLst>
              <a:ext uri="{FF2B5EF4-FFF2-40B4-BE49-F238E27FC236}">
                <a16:creationId xmlns:a16="http://schemas.microsoft.com/office/drawing/2014/main" id="{1DD516AE-6F17-9503-4E85-14BF0239A93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898999" y="1628417"/>
            <a:ext cx="1640093" cy="1640093"/>
          </a:xfrm>
          <a:prstGeom prst="rect">
            <a:avLst/>
          </a:prstGeom>
        </p:spPr>
      </p:pic>
      <p:sp>
        <p:nvSpPr>
          <p:cNvPr id="3" name="Θέση περιεχομένου 2">
            <a:extLst>
              <a:ext uri="{FF2B5EF4-FFF2-40B4-BE49-F238E27FC236}">
                <a16:creationId xmlns:a16="http://schemas.microsoft.com/office/drawing/2014/main" id="{F83E545D-0EDF-433D-BE8B-F545B5360A05}"/>
              </a:ext>
            </a:extLst>
          </p:cNvPr>
          <p:cNvSpPr>
            <a:spLocks noGrp="1"/>
          </p:cNvSpPr>
          <p:nvPr>
            <p:ph idx="1"/>
          </p:nvPr>
        </p:nvSpPr>
        <p:spPr>
          <a:xfrm>
            <a:off x="838200" y="1825625"/>
            <a:ext cx="11041117" cy="4351338"/>
          </a:xfrm>
          <a:noFill/>
        </p:spPr>
        <p:txBody>
          <a:bodyPr/>
          <a:lstStyle/>
          <a:p>
            <a:r>
              <a:rPr lang="el-GR" sz="2000" b="1" dirty="0">
                <a:latin typeface="Calibri" panose="020F0502020204030204" pitchFamily="34" charset="0"/>
                <a:ea typeface="MyriadPro-Regular"/>
                <a:cs typeface="Arial" panose="020B0604020202020204" pitchFamily="34" charset="0"/>
              </a:rPr>
              <a:t>Διαβάστε</a:t>
            </a:r>
            <a:r>
              <a:rPr lang="en-US" sz="2000" b="1" dirty="0">
                <a:latin typeface="Calibri" panose="020F0502020204030204" pitchFamily="34" charset="0"/>
                <a:ea typeface="MyriadPro-Regular"/>
                <a:cs typeface="Arial" panose="020B0604020202020204" pitchFamily="34" charset="0"/>
              </a:rPr>
              <a:t> / </a:t>
            </a:r>
            <a:r>
              <a:rPr lang="el-GR" sz="2000" b="1" dirty="0">
                <a:latin typeface="Calibri" panose="020F0502020204030204" pitchFamily="34" charset="0"/>
                <a:ea typeface="MyriadPro-Regular"/>
                <a:cs typeface="Arial" panose="020B0604020202020204" pitchFamily="34" charset="0"/>
              </a:rPr>
              <a:t>ακούστε προσεκτικά </a:t>
            </a:r>
            <a:r>
              <a:rPr lang="en-GB" sz="2000" b="1" dirty="0">
                <a:effectLst/>
                <a:latin typeface="Calibri" panose="020F0502020204030204" pitchFamily="34" charset="0"/>
                <a:ea typeface="MyriadPro-Regular"/>
                <a:cs typeface="Arial" panose="020B0604020202020204" pitchFamily="34" charset="0"/>
              </a:rPr>
              <a:t> </a:t>
            </a:r>
          </a:p>
          <a:p>
            <a:pPr lvl="1"/>
            <a:r>
              <a:rPr lang="el-GR" sz="2000" dirty="0">
                <a:latin typeface="Calibri" panose="020F0502020204030204" pitchFamily="34" charset="0"/>
                <a:ea typeface="MyriadPro-Regular"/>
                <a:cs typeface="Arial" panose="020B0604020202020204" pitchFamily="34" charset="0"/>
              </a:rPr>
              <a:t>την περιγραφή του επεισοδίου </a:t>
            </a:r>
          </a:p>
          <a:p>
            <a:pPr lvl="1"/>
            <a:r>
              <a:rPr lang="el-GR" sz="2000" dirty="0">
                <a:latin typeface="Calibri" panose="020F0502020204030204" pitchFamily="34" charset="0"/>
                <a:ea typeface="MyriadPro-Regular"/>
                <a:cs typeface="Arial" panose="020B0604020202020204" pitchFamily="34" charset="0"/>
              </a:rPr>
              <a:t>και την κατάσταση</a:t>
            </a:r>
            <a:r>
              <a:rPr lang="en-GB" sz="2000" dirty="0">
                <a:effectLst/>
                <a:latin typeface="Calibri" panose="020F0502020204030204" pitchFamily="34" charset="0"/>
                <a:ea typeface="MyriadPro-Regular"/>
                <a:cs typeface="Arial" panose="020B0604020202020204" pitchFamily="34" charset="0"/>
              </a:rPr>
              <a:t>. </a:t>
            </a:r>
          </a:p>
          <a:p>
            <a:endParaRPr lang="en-GB" sz="2000" dirty="0">
              <a:effectLst/>
              <a:latin typeface="Calibri" panose="020F0502020204030204" pitchFamily="34" charset="0"/>
              <a:ea typeface="MyriadPro-Regular"/>
              <a:cs typeface="Arial" panose="020B0604020202020204" pitchFamily="34" charset="0"/>
            </a:endParaRPr>
          </a:p>
          <a:p>
            <a:r>
              <a:rPr lang="el-GR" sz="2000" dirty="0">
                <a:latin typeface="Calibri" panose="020F0502020204030204" pitchFamily="34" charset="0"/>
                <a:ea typeface="MyriadPro-Regular"/>
                <a:cs typeface="Arial" panose="020B0604020202020204" pitchFamily="34" charset="0"/>
              </a:rPr>
              <a:t>Μη διστάσετε να ρωτήσετε τον δάσκαλό σας εάν δεν είστε σίγουροι ή έχετε περαιτέρω ερωτήσεις κατανόησης.  Μπορείτε επίσης να κάνετε περαιτέρω έρευνα στο διαδίκτυο εάν σας ενδιαφέρει ιδιαίτερα ένα θέμα</a:t>
            </a:r>
            <a:r>
              <a:rPr lang="en-GB" sz="1800" dirty="0">
                <a:effectLst/>
                <a:latin typeface="Calibri" panose="020F0502020204030204" pitchFamily="34" charset="0"/>
                <a:ea typeface="MyriadPro-Regular"/>
                <a:cs typeface="Arial" panose="020B0604020202020204" pitchFamily="34" charset="0"/>
              </a:rPr>
              <a:t>.</a:t>
            </a:r>
          </a:p>
          <a:p>
            <a:endParaRPr lang="en-GB" dirty="0"/>
          </a:p>
          <a:p>
            <a:endParaRPr lang="en-GB" dirty="0"/>
          </a:p>
        </p:txBody>
      </p:sp>
      <p:sp>
        <p:nvSpPr>
          <p:cNvPr id="4" name="TextBox 3">
            <a:extLst>
              <a:ext uri="{FF2B5EF4-FFF2-40B4-BE49-F238E27FC236}">
                <a16:creationId xmlns:a16="http://schemas.microsoft.com/office/drawing/2014/main" id="{4359DFBB-CE6A-48F9-9BA2-A6B4233789B7}"/>
              </a:ext>
            </a:extLst>
          </p:cNvPr>
          <p:cNvSpPr txBox="1"/>
          <p:nvPr/>
        </p:nvSpPr>
        <p:spPr>
          <a:xfrm>
            <a:off x="708521" y="5819911"/>
            <a:ext cx="11857703" cy="3046988"/>
          </a:xfrm>
          <a:solidFill>
            <a:schemeClr val="bg1">
              <a:lumMod val="85000"/>
            </a:schemeClr>
          </a:solidFill>
          <a:ln w="38100">
            <a:solidFill>
              <a:schemeClr val="bg1">
                <a:lumMod val="75000"/>
              </a:schemeClr>
            </a:solidFill>
          </a:ln>
        </p:spPr>
        <p:txBody>
          <a:bodyPr wrap="square">
            <a:spAutoFit/>
          </a:bodyPr>
          <a:lstStyle>
            <a:defPPr>
              <a:defRPr lang="el-GR"/>
            </a:defPPr>
            <a:lvl1pPr>
              <a:defRPr sz="1600" b="1"/>
            </a:lvl1pPr>
          </a:lstStyle>
          <a:p>
            <a:endParaRPr lang="en-US" b="0" dirty="0"/>
          </a:p>
        </p:txBody>
      </p:sp>
      <p:pic>
        <p:nvPicPr>
          <p:cNvPr id="11" name="Grafik 617" descr="Aquarell, Pinselstrich, Farbe, Abstrakt, Textur, Bürste">
            <a:extLst>
              <a:ext uri="{FF2B5EF4-FFF2-40B4-BE49-F238E27FC236}">
                <a16:creationId xmlns:a16="http://schemas.microsoft.com/office/drawing/2014/main" id="{DC6636AE-69A9-4759-B06B-4902B838E9FA}"/>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a:stretch/>
        </p:blipFill>
        <p:spPr bwMode="auto">
          <a:xfrm>
            <a:off x="580103" y="722145"/>
            <a:ext cx="2025445" cy="657225"/>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B410F75F-F13A-46E6-A56C-C2DD65F4D687}"/>
              </a:ext>
            </a:extLst>
          </p:cNvPr>
          <p:cNvSpPr>
            <a:spLocks noGrp="1"/>
          </p:cNvSpPr>
          <p:nvPr>
            <p:ph type="title"/>
          </p:nvPr>
        </p:nvSpPr>
        <p:spPr/>
        <p:txBody>
          <a:bodyPr/>
          <a:lstStyle/>
          <a:p>
            <a:r>
              <a:rPr lang="el-GR" dirty="0"/>
              <a:t>Βήμα 1: </a:t>
            </a:r>
            <a:r>
              <a:rPr lang="el-GR" b="0" dirty="0"/>
              <a:t>Εξοικειωθείτε με την κατάσταση</a:t>
            </a:r>
            <a:endParaRPr lang="en-GB" b="0" dirty="0"/>
          </a:p>
        </p:txBody>
      </p:sp>
      <p:sp>
        <p:nvSpPr>
          <p:cNvPr id="8" name="pop-up" descr="Click here for pop up information.">
            <a:extLst>
              <a:ext uri="{FF2B5EF4-FFF2-40B4-BE49-F238E27FC236}">
                <a16:creationId xmlns:a16="http://schemas.microsoft.com/office/drawing/2014/main" id="{E719C528-810B-43F1-89C4-12ECABA414C9}"/>
              </a:ext>
            </a:extLst>
          </p:cNvPr>
          <p:cNvSpPr/>
          <p:nvPr/>
        </p:nvSpPr>
        <p:spPr>
          <a:xfrm>
            <a:off x="4564566" y="1586614"/>
            <a:ext cx="1468399"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rgbClr val="E12A3C"/>
                </a:solidFill>
              </a:rPr>
              <a:t>Επιλογή</a:t>
            </a:r>
            <a:r>
              <a:rPr lang="en-US" b="1" dirty="0">
                <a:solidFill>
                  <a:srgbClr val="E12A3C"/>
                </a:solidFill>
              </a:rPr>
              <a:t> A</a:t>
            </a:r>
            <a:endParaRPr lang="el-GR" b="1" dirty="0">
              <a:solidFill>
                <a:srgbClr val="E12A3C"/>
              </a:solidFill>
            </a:endParaRPr>
          </a:p>
        </p:txBody>
      </p:sp>
      <p:pic>
        <p:nvPicPr>
          <p:cNvPr id="12" name="Γραφικό 11" descr="Ίχνη παπουτσιών περίγραμμα">
            <a:extLst>
              <a:ext uri="{FF2B5EF4-FFF2-40B4-BE49-F238E27FC236}">
                <a16:creationId xmlns:a16="http://schemas.microsoft.com/office/drawing/2014/main" id="{84132E11-CB3E-4F8F-ADB8-75D8799066FF}"/>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2549570">
            <a:off x="-46891" y="654996"/>
            <a:ext cx="914400" cy="914400"/>
          </a:xfrm>
          <a:prstGeom prst="rect">
            <a:avLst/>
          </a:prstGeom>
        </p:spPr>
      </p:pic>
      <p:sp>
        <p:nvSpPr>
          <p:cNvPr id="7" name="TextBox 6">
            <a:extLst>
              <a:ext uri="{FF2B5EF4-FFF2-40B4-BE49-F238E27FC236}">
                <a16:creationId xmlns:a16="http://schemas.microsoft.com/office/drawing/2014/main" id="{CD9AC42D-679B-4B3C-A8A8-71517BB10085}"/>
              </a:ext>
            </a:extLst>
          </p:cNvPr>
          <p:cNvSpPr txBox="1"/>
          <p:nvPr/>
        </p:nvSpPr>
        <p:spPr>
          <a:xfrm>
            <a:off x="108485" y="1894660"/>
            <a:ext cx="11975029" cy="4801314"/>
          </a:xfrm>
          <a:custGeom>
            <a:avLst/>
            <a:gdLst>
              <a:gd name="connsiteX0" fmla="*/ 0 w 11975029"/>
              <a:gd name="connsiteY0" fmla="*/ 0 h 4801314"/>
              <a:gd name="connsiteX1" fmla="*/ 479001 w 11975029"/>
              <a:gd name="connsiteY1" fmla="*/ 0 h 4801314"/>
              <a:gd name="connsiteX2" fmla="*/ 1077753 w 11975029"/>
              <a:gd name="connsiteY2" fmla="*/ 0 h 4801314"/>
              <a:gd name="connsiteX3" fmla="*/ 1317253 w 11975029"/>
              <a:gd name="connsiteY3" fmla="*/ 0 h 4801314"/>
              <a:gd name="connsiteX4" fmla="*/ 2155505 w 11975029"/>
              <a:gd name="connsiteY4" fmla="*/ 0 h 4801314"/>
              <a:gd name="connsiteX5" fmla="*/ 2395006 w 11975029"/>
              <a:gd name="connsiteY5" fmla="*/ 0 h 4801314"/>
              <a:gd name="connsiteX6" fmla="*/ 2874007 w 11975029"/>
              <a:gd name="connsiteY6" fmla="*/ 0 h 4801314"/>
              <a:gd name="connsiteX7" fmla="*/ 3712259 w 11975029"/>
              <a:gd name="connsiteY7" fmla="*/ 0 h 4801314"/>
              <a:gd name="connsiteX8" fmla="*/ 4550511 w 11975029"/>
              <a:gd name="connsiteY8" fmla="*/ 0 h 4801314"/>
              <a:gd name="connsiteX9" fmla="*/ 5149262 w 11975029"/>
              <a:gd name="connsiteY9" fmla="*/ 0 h 4801314"/>
              <a:gd name="connsiteX10" fmla="*/ 5628264 w 11975029"/>
              <a:gd name="connsiteY10" fmla="*/ 0 h 4801314"/>
              <a:gd name="connsiteX11" fmla="*/ 5987515 w 11975029"/>
              <a:gd name="connsiteY11" fmla="*/ 0 h 4801314"/>
              <a:gd name="connsiteX12" fmla="*/ 6227015 w 11975029"/>
              <a:gd name="connsiteY12" fmla="*/ 0 h 4801314"/>
              <a:gd name="connsiteX13" fmla="*/ 6706016 w 11975029"/>
              <a:gd name="connsiteY13" fmla="*/ 0 h 4801314"/>
              <a:gd name="connsiteX14" fmla="*/ 7424518 w 11975029"/>
              <a:gd name="connsiteY14" fmla="*/ 0 h 4801314"/>
              <a:gd name="connsiteX15" fmla="*/ 7903519 w 11975029"/>
              <a:gd name="connsiteY15" fmla="*/ 0 h 4801314"/>
              <a:gd name="connsiteX16" fmla="*/ 8262770 w 11975029"/>
              <a:gd name="connsiteY16" fmla="*/ 0 h 4801314"/>
              <a:gd name="connsiteX17" fmla="*/ 9101022 w 11975029"/>
              <a:gd name="connsiteY17" fmla="*/ 0 h 4801314"/>
              <a:gd name="connsiteX18" fmla="*/ 9580023 w 11975029"/>
              <a:gd name="connsiteY18" fmla="*/ 0 h 4801314"/>
              <a:gd name="connsiteX19" fmla="*/ 9819524 w 11975029"/>
              <a:gd name="connsiteY19" fmla="*/ 0 h 4801314"/>
              <a:gd name="connsiteX20" fmla="*/ 10178775 w 11975029"/>
              <a:gd name="connsiteY20" fmla="*/ 0 h 4801314"/>
              <a:gd name="connsiteX21" fmla="*/ 10538026 w 11975029"/>
              <a:gd name="connsiteY21" fmla="*/ 0 h 4801314"/>
              <a:gd name="connsiteX22" fmla="*/ 11136777 w 11975029"/>
              <a:gd name="connsiteY22" fmla="*/ 0 h 4801314"/>
              <a:gd name="connsiteX23" fmla="*/ 11975029 w 11975029"/>
              <a:gd name="connsiteY23" fmla="*/ 0 h 4801314"/>
              <a:gd name="connsiteX24" fmla="*/ 11975029 w 11975029"/>
              <a:gd name="connsiteY24" fmla="*/ 485466 h 4801314"/>
              <a:gd name="connsiteX25" fmla="*/ 11975029 w 11975029"/>
              <a:gd name="connsiteY25" fmla="*/ 1114972 h 4801314"/>
              <a:gd name="connsiteX26" fmla="*/ 11975029 w 11975029"/>
              <a:gd name="connsiteY26" fmla="*/ 1600438 h 4801314"/>
              <a:gd name="connsiteX27" fmla="*/ 11975029 w 11975029"/>
              <a:gd name="connsiteY27" fmla="*/ 2133917 h 4801314"/>
              <a:gd name="connsiteX28" fmla="*/ 11975029 w 11975029"/>
              <a:gd name="connsiteY28" fmla="*/ 2523357 h 4801314"/>
              <a:gd name="connsiteX29" fmla="*/ 11975029 w 11975029"/>
              <a:gd name="connsiteY29" fmla="*/ 3008823 h 4801314"/>
              <a:gd name="connsiteX30" fmla="*/ 11975029 w 11975029"/>
              <a:gd name="connsiteY30" fmla="*/ 3590316 h 4801314"/>
              <a:gd name="connsiteX31" fmla="*/ 11975029 w 11975029"/>
              <a:gd name="connsiteY31" fmla="*/ 4123795 h 4801314"/>
              <a:gd name="connsiteX32" fmla="*/ 11975029 w 11975029"/>
              <a:gd name="connsiteY32" fmla="*/ 4801314 h 4801314"/>
              <a:gd name="connsiteX33" fmla="*/ 11136777 w 11975029"/>
              <a:gd name="connsiteY33" fmla="*/ 4801314 h 4801314"/>
              <a:gd name="connsiteX34" fmla="*/ 10418275 w 11975029"/>
              <a:gd name="connsiteY34" fmla="*/ 4801314 h 4801314"/>
              <a:gd name="connsiteX35" fmla="*/ 10059024 w 11975029"/>
              <a:gd name="connsiteY35" fmla="*/ 4801314 h 4801314"/>
              <a:gd name="connsiteX36" fmla="*/ 9699773 w 11975029"/>
              <a:gd name="connsiteY36" fmla="*/ 4801314 h 4801314"/>
              <a:gd name="connsiteX37" fmla="*/ 9220772 w 11975029"/>
              <a:gd name="connsiteY37" fmla="*/ 4801314 h 4801314"/>
              <a:gd name="connsiteX38" fmla="*/ 8861521 w 11975029"/>
              <a:gd name="connsiteY38" fmla="*/ 4801314 h 4801314"/>
              <a:gd name="connsiteX39" fmla="*/ 8502271 w 11975029"/>
              <a:gd name="connsiteY39" fmla="*/ 4801314 h 4801314"/>
              <a:gd name="connsiteX40" fmla="*/ 8143020 w 11975029"/>
              <a:gd name="connsiteY40" fmla="*/ 4801314 h 4801314"/>
              <a:gd name="connsiteX41" fmla="*/ 7664019 w 11975029"/>
              <a:gd name="connsiteY41" fmla="*/ 4801314 h 4801314"/>
              <a:gd name="connsiteX42" fmla="*/ 6825767 w 11975029"/>
              <a:gd name="connsiteY42" fmla="*/ 4801314 h 4801314"/>
              <a:gd name="connsiteX43" fmla="*/ 6107265 w 11975029"/>
              <a:gd name="connsiteY43" fmla="*/ 4801314 h 4801314"/>
              <a:gd name="connsiteX44" fmla="*/ 5269013 w 11975029"/>
              <a:gd name="connsiteY44" fmla="*/ 4801314 h 4801314"/>
              <a:gd name="connsiteX45" fmla="*/ 5029512 w 11975029"/>
              <a:gd name="connsiteY45" fmla="*/ 4801314 h 4801314"/>
              <a:gd name="connsiteX46" fmla="*/ 4311010 w 11975029"/>
              <a:gd name="connsiteY46" fmla="*/ 4801314 h 4801314"/>
              <a:gd name="connsiteX47" fmla="*/ 3592509 w 11975029"/>
              <a:gd name="connsiteY47" fmla="*/ 4801314 h 4801314"/>
              <a:gd name="connsiteX48" fmla="*/ 2993757 w 11975029"/>
              <a:gd name="connsiteY48" fmla="*/ 4801314 h 4801314"/>
              <a:gd name="connsiteX49" fmla="*/ 2514756 w 11975029"/>
              <a:gd name="connsiteY49" fmla="*/ 4801314 h 4801314"/>
              <a:gd name="connsiteX50" fmla="*/ 2155505 w 11975029"/>
              <a:gd name="connsiteY50" fmla="*/ 4801314 h 4801314"/>
              <a:gd name="connsiteX51" fmla="*/ 1437003 w 11975029"/>
              <a:gd name="connsiteY51" fmla="*/ 4801314 h 4801314"/>
              <a:gd name="connsiteX52" fmla="*/ 718502 w 11975029"/>
              <a:gd name="connsiteY52" fmla="*/ 4801314 h 4801314"/>
              <a:gd name="connsiteX53" fmla="*/ 0 w 11975029"/>
              <a:gd name="connsiteY53" fmla="*/ 4801314 h 4801314"/>
              <a:gd name="connsiteX54" fmla="*/ 0 w 11975029"/>
              <a:gd name="connsiteY54" fmla="*/ 4171808 h 4801314"/>
              <a:gd name="connsiteX55" fmla="*/ 0 w 11975029"/>
              <a:gd name="connsiteY55" fmla="*/ 3734355 h 4801314"/>
              <a:gd name="connsiteX56" fmla="*/ 0 w 11975029"/>
              <a:gd name="connsiteY56" fmla="*/ 3104850 h 4801314"/>
              <a:gd name="connsiteX57" fmla="*/ 0 w 11975029"/>
              <a:gd name="connsiteY57" fmla="*/ 2715410 h 4801314"/>
              <a:gd name="connsiteX58" fmla="*/ 0 w 11975029"/>
              <a:gd name="connsiteY58" fmla="*/ 2277957 h 4801314"/>
              <a:gd name="connsiteX59" fmla="*/ 0 w 11975029"/>
              <a:gd name="connsiteY59" fmla="*/ 1648451 h 4801314"/>
              <a:gd name="connsiteX60" fmla="*/ 0 w 11975029"/>
              <a:gd name="connsiteY60" fmla="*/ 1018946 h 4801314"/>
              <a:gd name="connsiteX61" fmla="*/ 0 w 11975029"/>
              <a:gd name="connsiteY61" fmla="*/ 0 h 4801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1975029" h="4801314" fill="none" extrusionOk="0">
                <a:moveTo>
                  <a:pt x="0" y="0"/>
                </a:moveTo>
                <a:cubicBezTo>
                  <a:pt x="152117" y="-51440"/>
                  <a:pt x="304468" y="36560"/>
                  <a:pt x="479001" y="0"/>
                </a:cubicBezTo>
                <a:cubicBezTo>
                  <a:pt x="653534" y="-36560"/>
                  <a:pt x="808857" y="14287"/>
                  <a:pt x="1077753" y="0"/>
                </a:cubicBezTo>
                <a:cubicBezTo>
                  <a:pt x="1346649" y="-14287"/>
                  <a:pt x="1213073" y="17008"/>
                  <a:pt x="1317253" y="0"/>
                </a:cubicBezTo>
                <a:cubicBezTo>
                  <a:pt x="1421433" y="-17008"/>
                  <a:pt x="1808996" y="32988"/>
                  <a:pt x="2155505" y="0"/>
                </a:cubicBezTo>
                <a:cubicBezTo>
                  <a:pt x="2502014" y="-32988"/>
                  <a:pt x="2316286" y="20330"/>
                  <a:pt x="2395006" y="0"/>
                </a:cubicBezTo>
                <a:cubicBezTo>
                  <a:pt x="2473726" y="-20330"/>
                  <a:pt x="2674485" y="11580"/>
                  <a:pt x="2874007" y="0"/>
                </a:cubicBezTo>
                <a:cubicBezTo>
                  <a:pt x="3073529" y="-11580"/>
                  <a:pt x="3344582" y="17289"/>
                  <a:pt x="3712259" y="0"/>
                </a:cubicBezTo>
                <a:cubicBezTo>
                  <a:pt x="4079936" y="-17289"/>
                  <a:pt x="4365787" y="75436"/>
                  <a:pt x="4550511" y="0"/>
                </a:cubicBezTo>
                <a:cubicBezTo>
                  <a:pt x="4735235" y="-75436"/>
                  <a:pt x="4898827" y="36644"/>
                  <a:pt x="5149262" y="0"/>
                </a:cubicBezTo>
                <a:cubicBezTo>
                  <a:pt x="5399697" y="-36644"/>
                  <a:pt x="5506253" y="38682"/>
                  <a:pt x="5628264" y="0"/>
                </a:cubicBezTo>
                <a:cubicBezTo>
                  <a:pt x="5750275" y="-38682"/>
                  <a:pt x="5865065" y="19183"/>
                  <a:pt x="5987515" y="0"/>
                </a:cubicBezTo>
                <a:cubicBezTo>
                  <a:pt x="6109965" y="-19183"/>
                  <a:pt x="6167802" y="21429"/>
                  <a:pt x="6227015" y="0"/>
                </a:cubicBezTo>
                <a:cubicBezTo>
                  <a:pt x="6286228" y="-21429"/>
                  <a:pt x="6502996" y="410"/>
                  <a:pt x="6706016" y="0"/>
                </a:cubicBezTo>
                <a:cubicBezTo>
                  <a:pt x="6909036" y="-410"/>
                  <a:pt x="7218607" y="78436"/>
                  <a:pt x="7424518" y="0"/>
                </a:cubicBezTo>
                <a:cubicBezTo>
                  <a:pt x="7630429" y="-78436"/>
                  <a:pt x="7675325" y="16980"/>
                  <a:pt x="7903519" y="0"/>
                </a:cubicBezTo>
                <a:cubicBezTo>
                  <a:pt x="8131713" y="-16980"/>
                  <a:pt x="8109462" y="37962"/>
                  <a:pt x="8262770" y="0"/>
                </a:cubicBezTo>
                <a:cubicBezTo>
                  <a:pt x="8416078" y="-37962"/>
                  <a:pt x="8901648" y="37875"/>
                  <a:pt x="9101022" y="0"/>
                </a:cubicBezTo>
                <a:cubicBezTo>
                  <a:pt x="9300396" y="-37875"/>
                  <a:pt x="9389407" y="27402"/>
                  <a:pt x="9580023" y="0"/>
                </a:cubicBezTo>
                <a:cubicBezTo>
                  <a:pt x="9770639" y="-27402"/>
                  <a:pt x="9769410" y="20634"/>
                  <a:pt x="9819524" y="0"/>
                </a:cubicBezTo>
                <a:cubicBezTo>
                  <a:pt x="9869638" y="-20634"/>
                  <a:pt x="10003774" y="26741"/>
                  <a:pt x="10178775" y="0"/>
                </a:cubicBezTo>
                <a:cubicBezTo>
                  <a:pt x="10353776" y="-26741"/>
                  <a:pt x="10460557" y="378"/>
                  <a:pt x="10538026" y="0"/>
                </a:cubicBezTo>
                <a:cubicBezTo>
                  <a:pt x="10615495" y="-378"/>
                  <a:pt x="10871693" y="34468"/>
                  <a:pt x="11136777" y="0"/>
                </a:cubicBezTo>
                <a:cubicBezTo>
                  <a:pt x="11401861" y="-34468"/>
                  <a:pt x="11675700" y="94606"/>
                  <a:pt x="11975029" y="0"/>
                </a:cubicBezTo>
                <a:cubicBezTo>
                  <a:pt x="11997726" y="219608"/>
                  <a:pt x="11930025" y="308387"/>
                  <a:pt x="11975029" y="485466"/>
                </a:cubicBezTo>
                <a:cubicBezTo>
                  <a:pt x="12020033" y="662545"/>
                  <a:pt x="11966404" y="830619"/>
                  <a:pt x="11975029" y="1114972"/>
                </a:cubicBezTo>
                <a:cubicBezTo>
                  <a:pt x="11983654" y="1399325"/>
                  <a:pt x="11941779" y="1419516"/>
                  <a:pt x="11975029" y="1600438"/>
                </a:cubicBezTo>
                <a:cubicBezTo>
                  <a:pt x="12008279" y="1781360"/>
                  <a:pt x="11968332" y="1947243"/>
                  <a:pt x="11975029" y="2133917"/>
                </a:cubicBezTo>
                <a:cubicBezTo>
                  <a:pt x="11981726" y="2320591"/>
                  <a:pt x="11928556" y="2380827"/>
                  <a:pt x="11975029" y="2523357"/>
                </a:cubicBezTo>
                <a:cubicBezTo>
                  <a:pt x="12021502" y="2665887"/>
                  <a:pt x="11917923" y="2843283"/>
                  <a:pt x="11975029" y="3008823"/>
                </a:cubicBezTo>
                <a:cubicBezTo>
                  <a:pt x="12032135" y="3174363"/>
                  <a:pt x="11925959" y="3331025"/>
                  <a:pt x="11975029" y="3590316"/>
                </a:cubicBezTo>
                <a:cubicBezTo>
                  <a:pt x="12024099" y="3849607"/>
                  <a:pt x="11962803" y="3859254"/>
                  <a:pt x="11975029" y="4123795"/>
                </a:cubicBezTo>
                <a:cubicBezTo>
                  <a:pt x="11987255" y="4388336"/>
                  <a:pt x="11899392" y="4556648"/>
                  <a:pt x="11975029" y="4801314"/>
                </a:cubicBezTo>
                <a:cubicBezTo>
                  <a:pt x="11749286" y="4849104"/>
                  <a:pt x="11369039" y="4701835"/>
                  <a:pt x="11136777" y="4801314"/>
                </a:cubicBezTo>
                <a:cubicBezTo>
                  <a:pt x="10904515" y="4900793"/>
                  <a:pt x="10764627" y="4769707"/>
                  <a:pt x="10418275" y="4801314"/>
                </a:cubicBezTo>
                <a:cubicBezTo>
                  <a:pt x="10071923" y="4832921"/>
                  <a:pt x="10231381" y="4799526"/>
                  <a:pt x="10059024" y="4801314"/>
                </a:cubicBezTo>
                <a:cubicBezTo>
                  <a:pt x="9886667" y="4803102"/>
                  <a:pt x="9878143" y="4772615"/>
                  <a:pt x="9699773" y="4801314"/>
                </a:cubicBezTo>
                <a:cubicBezTo>
                  <a:pt x="9521403" y="4830013"/>
                  <a:pt x="9366066" y="4783118"/>
                  <a:pt x="9220772" y="4801314"/>
                </a:cubicBezTo>
                <a:cubicBezTo>
                  <a:pt x="9075478" y="4819510"/>
                  <a:pt x="8956288" y="4769369"/>
                  <a:pt x="8861521" y="4801314"/>
                </a:cubicBezTo>
                <a:cubicBezTo>
                  <a:pt x="8766754" y="4833259"/>
                  <a:pt x="8637237" y="4795595"/>
                  <a:pt x="8502271" y="4801314"/>
                </a:cubicBezTo>
                <a:cubicBezTo>
                  <a:pt x="8367305" y="4807033"/>
                  <a:pt x="8283955" y="4792555"/>
                  <a:pt x="8143020" y="4801314"/>
                </a:cubicBezTo>
                <a:cubicBezTo>
                  <a:pt x="8002085" y="4810073"/>
                  <a:pt x="7778601" y="4792907"/>
                  <a:pt x="7664019" y="4801314"/>
                </a:cubicBezTo>
                <a:cubicBezTo>
                  <a:pt x="7549437" y="4809721"/>
                  <a:pt x="7021252" y="4773851"/>
                  <a:pt x="6825767" y="4801314"/>
                </a:cubicBezTo>
                <a:cubicBezTo>
                  <a:pt x="6630282" y="4828777"/>
                  <a:pt x="6272634" y="4718956"/>
                  <a:pt x="6107265" y="4801314"/>
                </a:cubicBezTo>
                <a:cubicBezTo>
                  <a:pt x="5941896" y="4883672"/>
                  <a:pt x="5450177" y="4781888"/>
                  <a:pt x="5269013" y="4801314"/>
                </a:cubicBezTo>
                <a:cubicBezTo>
                  <a:pt x="5087849" y="4820740"/>
                  <a:pt x="5148042" y="4781998"/>
                  <a:pt x="5029512" y="4801314"/>
                </a:cubicBezTo>
                <a:cubicBezTo>
                  <a:pt x="4910982" y="4820630"/>
                  <a:pt x="4462568" y="4788908"/>
                  <a:pt x="4311010" y="4801314"/>
                </a:cubicBezTo>
                <a:cubicBezTo>
                  <a:pt x="4159452" y="4813720"/>
                  <a:pt x="3942694" y="4727196"/>
                  <a:pt x="3592509" y="4801314"/>
                </a:cubicBezTo>
                <a:cubicBezTo>
                  <a:pt x="3242324" y="4875432"/>
                  <a:pt x="3248866" y="4782851"/>
                  <a:pt x="2993757" y="4801314"/>
                </a:cubicBezTo>
                <a:cubicBezTo>
                  <a:pt x="2738648" y="4819777"/>
                  <a:pt x="2741706" y="4800968"/>
                  <a:pt x="2514756" y="4801314"/>
                </a:cubicBezTo>
                <a:cubicBezTo>
                  <a:pt x="2287806" y="4801660"/>
                  <a:pt x="2240235" y="4765347"/>
                  <a:pt x="2155505" y="4801314"/>
                </a:cubicBezTo>
                <a:cubicBezTo>
                  <a:pt x="2070775" y="4837281"/>
                  <a:pt x="1623920" y="4743990"/>
                  <a:pt x="1437003" y="4801314"/>
                </a:cubicBezTo>
                <a:cubicBezTo>
                  <a:pt x="1250086" y="4858638"/>
                  <a:pt x="1076339" y="4794374"/>
                  <a:pt x="718502" y="4801314"/>
                </a:cubicBezTo>
                <a:cubicBezTo>
                  <a:pt x="360665" y="4808254"/>
                  <a:pt x="215138" y="4751140"/>
                  <a:pt x="0" y="4801314"/>
                </a:cubicBezTo>
                <a:cubicBezTo>
                  <a:pt x="-23585" y="4522842"/>
                  <a:pt x="19816" y="4445088"/>
                  <a:pt x="0" y="4171808"/>
                </a:cubicBezTo>
                <a:cubicBezTo>
                  <a:pt x="-19816" y="3898528"/>
                  <a:pt x="32763" y="3864889"/>
                  <a:pt x="0" y="3734355"/>
                </a:cubicBezTo>
                <a:cubicBezTo>
                  <a:pt x="-32763" y="3603821"/>
                  <a:pt x="66417" y="3291651"/>
                  <a:pt x="0" y="3104850"/>
                </a:cubicBezTo>
                <a:cubicBezTo>
                  <a:pt x="-66417" y="2918050"/>
                  <a:pt x="14883" y="2855870"/>
                  <a:pt x="0" y="2715410"/>
                </a:cubicBezTo>
                <a:cubicBezTo>
                  <a:pt x="-14883" y="2574950"/>
                  <a:pt x="44269" y="2379118"/>
                  <a:pt x="0" y="2277957"/>
                </a:cubicBezTo>
                <a:cubicBezTo>
                  <a:pt x="-44269" y="2176796"/>
                  <a:pt x="21310" y="1885013"/>
                  <a:pt x="0" y="1648451"/>
                </a:cubicBezTo>
                <a:cubicBezTo>
                  <a:pt x="-21310" y="1411889"/>
                  <a:pt x="50145" y="1157737"/>
                  <a:pt x="0" y="1018946"/>
                </a:cubicBezTo>
                <a:cubicBezTo>
                  <a:pt x="-50145" y="880156"/>
                  <a:pt x="37536" y="249376"/>
                  <a:pt x="0" y="0"/>
                </a:cubicBezTo>
                <a:close/>
              </a:path>
              <a:path w="11975029" h="4801314" stroke="0" extrusionOk="0">
                <a:moveTo>
                  <a:pt x="0" y="0"/>
                </a:moveTo>
                <a:cubicBezTo>
                  <a:pt x="161596" y="-8804"/>
                  <a:pt x="232380" y="18799"/>
                  <a:pt x="359251" y="0"/>
                </a:cubicBezTo>
                <a:cubicBezTo>
                  <a:pt x="486122" y="-18799"/>
                  <a:pt x="710066" y="56466"/>
                  <a:pt x="838252" y="0"/>
                </a:cubicBezTo>
                <a:cubicBezTo>
                  <a:pt x="966438" y="-56466"/>
                  <a:pt x="1190050" y="22275"/>
                  <a:pt x="1437003" y="0"/>
                </a:cubicBezTo>
                <a:cubicBezTo>
                  <a:pt x="1683956" y="-22275"/>
                  <a:pt x="2014286" y="36338"/>
                  <a:pt x="2275256" y="0"/>
                </a:cubicBezTo>
                <a:cubicBezTo>
                  <a:pt x="2536226" y="-36338"/>
                  <a:pt x="2614540" y="22555"/>
                  <a:pt x="2754257" y="0"/>
                </a:cubicBezTo>
                <a:cubicBezTo>
                  <a:pt x="2893974" y="-22555"/>
                  <a:pt x="3117747" y="51685"/>
                  <a:pt x="3353008" y="0"/>
                </a:cubicBezTo>
                <a:cubicBezTo>
                  <a:pt x="3588269" y="-51685"/>
                  <a:pt x="3736153" y="49793"/>
                  <a:pt x="3832009" y="0"/>
                </a:cubicBezTo>
                <a:cubicBezTo>
                  <a:pt x="3927865" y="-49793"/>
                  <a:pt x="4111537" y="6265"/>
                  <a:pt x="4311010" y="0"/>
                </a:cubicBezTo>
                <a:cubicBezTo>
                  <a:pt x="4510483" y="-6265"/>
                  <a:pt x="4623722" y="50127"/>
                  <a:pt x="4790012" y="0"/>
                </a:cubicBezTo>
                <a:cubicBezTo>
                  <a:pt x="4956302" y="-50127"/>
                  <a:pt x="5343149" y="1208"/>
                  <a:pt x="5628264" y="0"/>
                </a:cubicBezTo>
                <a:cubicBezTo>
                  <a:pt x="5913379" y="-1208"/>
                  <a:pt x="6004309" y="43570"/>
                  <a:pt x="6227015" y="0"/>
                </a:cubicBezTo>
                <a:cubicBezTo>
                  <a:pt x="6449721" y="-43570"/>
                  <a:pt x="6531690" y="41525"/>
                  <a:pt x="6825767" y="0"/>
                </a:cubicBezTo>
                <a:cubicBezTo>
                  <a:pt x="7119844" y="-41525"/>
                  <a:pt x="7006955" y="21163"/>
                  <a:pt x="7185017" y="0"/>
                </a:cubicBezTo>
                <a:cubicBezTo>
                  <a:pt x="7363079" y="-21163"/>
                  <a:pt x="7379957" y="2836"/>
                  <a:pt x="7544268" y="0"/>
                </a:cubicBezTo>
                <a:cubicBezTo>
                  <a:pt x="7708579" y="-2836"/>
                  <a:pt x="7762493" y="2911"/>
                  <a:pt x="7903519" y="0"/>
                </a:cubicBezTo>
                <a:cubicBezTo>
                  <a:pt x="8044545" y="-2911"/>
                  <a:pt x="8098776" y="10427"/>
                  <a:pt x="8262770" y="0"/>
                </a:cubicBezTo>
                <a:cubicBezTo>
                  <a:pt x="8426764" y="-10427"/>
                  <a:pt x="8589511" y="18116"/>
                  <a:pt x="8741771" y="0"/>
                </a:cubicBezTo>
                <a:cubicBezTo>
                  <a:pt x="8894031" y="-18116"/>
                  <a:pt x="9176610" y="87224"/>
                  <a:pt x="9580023" y="0"/>
                </a:cubicBezTo>
                <a:cubicBezTo>
                  <a:pt x="9983436" y="-87224"/>
                  <a:pt x="9857678" y="49907"/>
                  <a:pt x="10059024" y="0"/>
                </a:cubicBezTo>
                <a:cubicBezTo>
                  <a:pt x="10260370" y="-49907"/>
                  <a:pt x="10466546" y="76241"/>
                  <a:pt x="10777526" y="0"/>
                </a:cubicBezTo>
                <a:cubicBezTo>
                  <a:pt x="11088506" y="-76241"/>
                  <a:pt x="11497188" y="95301"/>
                  <a:pt x="11975029" y="0"/>
                </a:cubicBezTo>
                <a:cubicBezTo>
                  <a:pt x="11983008" y="118367"/>
                  <a:pt x="11924454" y="311591"/>
                  <a:pt x="11975029" y="437453"/>
                </a:cubicBezTo>
                <a:cubicBezTo>
                  <a:pt x="12025604" y="563315"/>
                  <a:pt x="11919946" y="777958"/>
                  <a:pt x="11975029" y="922919"/>
                </a:cubicBezTo>
                <a:cubicBezTo>
                  <a:pt x="12030112" y="1067880"/>
                  <a:pt x="11969799" y="1242045"/>
                  <a:pt x="11975029" y="1456399"/>
                </a:cubicBezTo>
                <a:cubicBezTo>
                  <a:pt x="11980259" y="1670753"/>
                  <a:pt x="11911276" y="1848189"/>
                  <a:pt x="11975029" y="1989878"/>
                </a:cubicBezTo>
                <a:cubicBezTo>
                  <a:pt x="12038782" y="2131567"/>
                  <a:pt x="11965138" y="2297382"/>
                  <a:pt x="11975029" y="2379318"/>
                </a:cubicBezTo>
                <a:cubicBezTo>
                  <a:pt x="11984920" y="2461254"/>
                  <a:pt x="11969747" y="2679946"/>
                  <a:pt x="11975029" y="2864784"/>
                </a:cubicBezTo>
                <a:cubicBezTo>
                  <a:pt x="11980311" y="3049622"/>
                  <a:pt x="11957340" y="3201945"/>
                  <a:pt x="11975029" y="3302237"/>
                </a:cubicBezTo>
                <a:cubicBezTo>
                  <a:pt x="11992718" y="3402529"/>
                  <a:pt x="11928192" y="3570034"/>
                  <a:pt x="11975029" y="3835716"/>
                </a:cubicBezTo>
                <a:cubicBezTo>
                  <a:pt x="12021866" y="4101398"/>
                  <a:pt x="11937977" y="4073984"/>
                  <a:pt x="11975029" y="4225156"/>
                </a:cubicBezTo>
                <a:cubicBezTo>
                  <a:pt x="12012081" y="4376328"/>
                  <a:pt x="11926269" y="4521500"/>
                  <a:pt x="11975029" y="4801314"/>
                </a:cubicBezTo>
                <a:cubicBezTo>
                  <a:pt x="11826375" y="4863625"/>
                  <a:pt x="11598626" y="4768284"/>
                  <a:pt x="11256527" y="4801314"/>
                </a:cubicBezTo>
                <a:cubicBezTo>
                  <a:pt x="10914428" y="4834344"/>
                  <a:pt x="10891356" y="4771007"/>
                  <a:pt x="10777526" y="4801314"/>
                </a:cubicBezTo>
                <a:cubicBezTo>
                  <a:pt x="10663696" y="4831621"/>
                  <a:pt x="10526183" y="4795408"/>
                  <a:pt x="10418275" y="4801314"/>
                </a:cubicBezTo>
                <a:cubicBezTo>
                  <a:pt x="10310367" y="4807220"/>
                  <a:pt x="10099593" y="4740320"/>
                  <a:pt x="9819524" y="4801314"/>
                </a:cubicBezTo>
                <a:cubicBezTo>
                  <a:pt x="9539455" y="4862308"/>
                  <a:pt x="9513844" y="4747562"/>
                  <a:pt x="9220772" y="4801314"/>
                </a:cubicBezTo>
                <a:cubicBezTo>
                  <a:pt x="8927700" y="4855066"/>
                  <a:pt x="8954120" y="4769399"/>
                  <a:pt x="8861521" y="4801314"/>
                </a:cubicBezTo>
                <a:cubicBezTo>
                  <a:pt x="8768922" y="4833229"/>
                  <a:pt x="8625100" y="4772958"/>
                  <a:pt x="8502271" y="4801314"/>
                </a:cubicBezTo>
                <a:cubicBezTo>
                  <a:pt x="8379442" y="4829670"/>
                  <a:pt x="8059383" y="4716837"/>
                  <a:pt x="7664019" y="4801314"/>
                </a:cubicBezTo>
                <a:cubicBezTo>
                  <a:pt x="7268655" y="4885791"/>
                  <a:pt x="7205321" y="4701228"/>
                  <a:pt x="6825767" y="4801314"/>
                </a:cubicBezTo>
                <a:cubicBezTo>
                  <a:pt x="6446213" y="4901400"/>
                  <a:pt x="6491160" y="4793939"/>
                  <a:pt x="6227015" y="4801314"/>
                </a:cubicBezTo>
                <a:cubicBezTo>
                  <a:pt x="5962870" y="4808689"/>
                  <a:pt x="5995269" y="4778264"/>
                  <a:pt x="5867764" y="4801314"/>
                </a:cubicBezTo>
                <a:cubicBezTo>
                  <a:pt x="5740259" y="4824364"/>
                  <a:pt x="5731846" y="4775010"/>
                  <a:pt x="5628264" y="4801314"/>
                </a:cubicBezTo>
                <a:cubicBezTo>
                  <a:pt x="5524682" y="4827618"/>
                  <a:pt x="5381558" y="4795064"/>
                  <a:pt x="5269013" y="4801314"/>
                </a:cubicBezTo>
                <a:cubicBezTo>
                  <a:pt x="5156468" y="4807564"/>
                  <a:pt x="4755525" y="4723404"/>
                  <a:pt x="4430761" y="4801314"/>
                </a:cubicBezTo>
                <a:cubicBezTo>
                  <a:pt x="4105997" y="4879224"/>
                  <a:pt x="3951010" y="4753454"/>
                  <a:pt x="3712259" y="4801314"/>
                </a:cubicBezTo>
                <a:cubicBezTo>
                  <a:pt x="3473508" y="4849174"/>
                  <a:pt x="3318031" y="4734461"/>
                  <a:pt x="3113508" y="4801314"/>
                </a:cubicBezTo>
                <a:cubicBezTo>
                  <a:pt x="2908985" y="4868167"/>
                  <a:pt x="2633843" y="4787312"/>
                  <a:pt x="2275256" y="4801314"/>
                </a:cubicBezTo>
                <a:cubicBezTo>
                  <a:pt x="1916669" y="4815316"/>
                  <a:pt x="2037488" y="4799479"/>
                  <a:pt x="1916005" y="4801314"/>
                </a:cubicBezTo>
                <a:cubicBezTo>
                  <a:pt x="1794522" y="4803149"/>
                  <a:pt x="1636684" y="4789998"/>
                  <a:pt x="1556754" y="4801314"/>
                </a:cubicBezTo>
                <a:cubicBezTo>
                  <a:pt x="1476824" y="4812630"/>
                  <a:pt x="1365370" y="4793525"/>
                  <a:pt x="1317253" y="4801314"/>
                </a:cubicBezTo>
                <a:cubicBezTo>
                  <a:pt x="1269136" y="4809103"/>
                  <a:pt x="867663" y="4775792"/>
                  <a:pt x="598751" y="4801314"/>
                </a:cubicBezTo>
                <a:cubicBezTo>
                  <a:pt x="329839" y="4826836"/>
                  <a:pt x="152658" y="4757248"/>
                  <a:pt x="0" y="4801314"/>
                </a:cubicBezTo>
                <a:cubicBezTo>
                  <a:pt x="-39484" y="4621823"/>
                  <a:pt x="15734" y="4408466"/>
                  <a:pt x="0" y="4219822"/>
                </a:cubicBezTo>
                <a:cubicBezTo>
                  <a:pt x="-15734" y="4031178"/>
                  <a:pt x="59184" y="3866005"/>
                  <a:pt x="0" y="3686342"/>
                </a:cubicBezTo>
                <a:cubicBezTo>
                  <a:pt x="-59184" y="3506679"/>
                  <a:pt x="50766" y="3434676"/>
                  <a:pt x="0" y="3200876"/>
                </a:cubicBezTo>
                <a:cubicBezTo>
                  <a:pt x="-50766" y="2967076"/>
                  <a:pt x="55681" y="2870307"/>
                  <a:pt x="0" y="2571370"/>
                </a:cubicBezTo>
                <a:cubicBezTo>
                  <a:pt x="-55681" y="2272433"/>
                  <a:pt x="22670" y="2227710"/>
                  <a:pt x="0" y="2085904"/>
                </a:cubicBezTo>
                <a:cubicBezTo>
                  <a:pt x="-22670" y="1944098"/>
                  <a:pt x="46038" y="1673810"/>
                  <a:pt x="0" y="1552425"/>
                </a:cubicBezTo>
                <a:cubicBezTo>
                  <a:pt x="-46038" y="1431040"/>
                  <a:pt x="14324" y="1262474"/>
                  <a:pt x="0" y="1162985"/>
                </a:cubicBezTo>
                <a:cubicBezTo>
                  <a:pt x="-14324" y="1063496"/>
                  <a:pt x="20150" y="726365"/>
                  <a:pt x="0" y="533479"/>
                </a:cubicBezTo>
                <a:cubicBezTo>
                  <a:pt x="-20150" y="340593"/>
                  <a:pt x="44832" y="197656"/>
                  <a:pt x="0" y="0"/>
                </a:cubicBezTo>
                <a:close/>
              </a:path>
            </a:pathLst>
          </a:custGeom>
          <a:solidFill>
            <a:schemeClr val="bg1">
              <a:lumMod val="95000"/>
            </a:schemeClr>
          </a:solidFill>
          <a:ln w="28575">
            <a:solidFill>
              <a:schemeClr val="bg1">
                <a:lumMod val="75000"/>
              </a:schemeClr>
            </a:solidFill>
            <a:extLst>
              <a:ext uri="{C807C97D-BFC1-408E-A445-0C87EB9F89A2}">
                <ask:lineSketchStyleProps xmlns:ask="http://schemas.microsoft.com/office/drawing/2018/sketchyshapes" sd="1691075481">
                  <a:prstGeom prst="rect">
                    <a:avLst/>
                  </a:prstGeom>
                  <ask:type>
                    <ask:lineSketchScribble/>
                  </ask:type>
                </ask:lineSketchStyleProps>
              </a:ext>
            </a:extLst>
          </a:ln>
        </p:spPr>
        <p:txBody>
          <a:bodyPr wrap="square">
            <a:spAutoFit/>
          </a:bodyPr>
          <a:lstStyle/>
          <a:p>
            <a:r>
              <a:rPr lang="el-GR" b="1" dirty="0"/>
              <a:t>Τι πρέπει να γνωρίζετε για εκείνη την εποχή</a:t>
            </a:r>
          </a:p>
          <a:p>
            <a:r>
              <a:rPr lang="el-GR" dirty="0"/>
              <a:t>Σήμερα, είναι αυτονόητο ότι κάθε Αυστριακός άνδρας και γυναίκα μπορούν να συμμετέχουν στη λήψη πολιτικών αποφάσεων από την ηλικία των 16 ετών. Για μεγάλο χρονικό διάστημα, ωστόσο, αυτό δεν επιτρεπόταν στον μισό πληθυσμό, τις γυναίκες. Οι γυναίκες έπρεπε να αγωνιστούν για αυτό το δικαίωμα για πολύ καιρό.</a:t>
            </a:r>
          </a:p>
          <a:p>
            <a:r>
              <a:rPr lang="el-GR" dirty="0"/>
              <a:t>Οι ιστορικοί βλέπουν την αρχική σπίθα για τις γυναίκες να εκπροσωπούν τα δικαιώματά τους δημόσια το 1848, στην «αστική επανάσταση», όταν οι μεσαίες τάξεις στην Αυστρία άρχισαν γενικά να διεκδικούν πολιτικά δικαιώματα. Πριν από αυτό, ήταν αδιανόητο ένα ενωμένο, συνεκτικό κίνημα γυναικών για την εκπροσώπηση των συμφερόντων τους. Αλλά η αυξανόμενη εκπαίδευση και η αυξανόμενη συμμετοχή των γυναικών στην οικονομική ζωή (οικονομική κρίση μετά τους Ναπολεόντειους πολέμους, εκβιομηχάνιση,...) προώθησαν επίσης το πολιτικό ενδιαφέρον.</a:t>
            </a:r>
          </a:p>
          <a:p>
            <a:r>
              <a:rPr lang="el-GR" dirty="0"/>
              <a:t>Από το 1861 και μετά, η Αυτοκρατορία της Αυστρίας είχε ένα κοινοβούλιο (</a:t>
            </a:r>
            <a:r>
              <a:rPr lang="el-GR" dirty="0" err="1"/>
              <a:t>Reichsrat</a:t>
            </a:r>
            <a:r>
              <a:rPr lang="el-GR" dirty="0"/>
              <a:t>) αποτελούμενο από δύο αίθουσες, το </a:t>
            </a:r>
            <a:r>
              <a:rPr lang="el-GR" dirty="0" err="1"/>
              <a:t>Herrenhaus</a:t>
            </a:r>
            <a:r>
              <a:rPr lang="el-GR" dirty="0"/>
              <a:t> και το </a:t>
            </a:r>
            <a:r>
              <a:rPr lang="el-GR" dirty="0" err="1"/>
              <a:t>Abgeordnetenhaus</a:t>
            </a:r>
            <a:r>
              <a:rPr lang="el-GR" dirty="0"/>
              <a:t>. Ο λαός δεν είχε λόγο στη σύνθεση του </a:t>
            </a:r>
            <a:r>
              <a:rPr lang="el-GR" dirty="0" err="1"/>
              <a:t>Herrenhaus</a:t>
            </a:r>
            <a:r>
              <a:rPr lang="el-GR" dirty="0"/>
              <a:t>, επειδή όλα τα μέλη διορίζονταν από τον αυτοκράτορα. Στην Βουλή κάθονταν εκπρόσωποι που εκλέγονταν έμμεσα μέσω εκλογικών ψήφων (σύστημα </a:t>
            </a:r>
            <a:r>
              <a:rPr lang="el-GR" dirty="0" err="1"/>
              <a:t>curia</a:t>
            </a:r>
            <a:r>
              <a:rPr lang="el-GR" dirty="0"/>
              <a:t>). Το δικαίωμα ψήφου δεν συνδέθηκε με το φύλο, αλλά με την εκπαίδευση και τον πλούτο. Έτσι, εάν μια γυναίκα παρείχε την απαραίτητη άμεση φορολογική εισφορά, μπορούσε να ψηφίσει μέσω αντιπροσώπου ή πληρεξουσίου. Ωστόσο, ήταν πολύ λίγες.</a:t>
            </a:r>
            <a:r>
              <a:rPr lang="en-US" dirty="0"/>
              <a:t> </a:t>
            </a:r>
            <a:r>
              <a:rPr lang="el-GR" dirty="0"/>
              <a:t>Στα μέσα του 19ου αιώνα ιδρύθηκαν οι πρώτες ενώσεις που εκπροσωπούσαν τα συμφέροντα των γυναικών. Οι γυναίκες δεν επιτρεπόταν επίσημα να είναι μέλη (πολιτικών) ενώσεων ή να συμμετέχουν σε πολιτικές συναντήσεις μέχρι τις αρχές του 20ού αιώνα. </a:t>
            </a:r>
          </a:p>
        </p:txBody>
      </p:sp>
      <p:sp>
        <p:nvSpPr>
          <p:cNvPr id="17" name="pop-up" descr="Click here for pop up information.">
            <a:extLst>
              <a:ext uri="{FF2B5EF4-FFF2-40B4-BE49-F238E27FC236}">
                <a16:creationId xmlns:a16="http://schemas.microsoft.com/office/drawing/2014/main" id="{56A467FA-0B4B-BE61-1734-9E373005F1BD}"/>
              </a:ext>
            </a:extLst>
          </p:cNvPr>
          <p:cNvSpPr/>
          <p:nvPr/>
        </p:nvSpPr>
        <p:spPr>
          <a:xfrm>
            <a:off x="6728899" y="1445855"/>
            <a:ext cx="1247372"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rgbClr val="E12A3C"/>
                </a:solidFill>
              </a:rPr>
              <a:t>Επιλογή</a:t>
            </a:r>
            <a:r>
              <a:rPr lang="en-US" b="1" dirty="0">
                <a:solidFill>
                  <a:srgbClr val="E12A3C"/>
                </a:solidFill>
              </a:rPr>
              <a:t> B </a:t>
            </a:r>
            <a:endParaRPr lang="el-GR" b="1" dirty="0">
              <a:solidFill>
                <a:srgbClr val="E12A3C"/>
              </a:solidFill>
            </a:endParaRPr>
          </a:p>
        </p:txBody>
      </p:sp>
      <p:sp>
        <p:nvSpPr>
          <p:cNvPr id="18" name="TextBox 17">
            <a:extLst>
              <a:ext uri="{FF2B5EF4-FFF2-40B4-BE49-F238E27FC236}">
                <a16:creationId xmlns:a16="http://schemas.microsoft.com/office/drawing/2014/main" id="{07C137CD-BEC1-4449-6C08-27264FC9BAE5}"/>
              </a:ext>
            </a:extLst>
          </p:cNvPr>
          <p:cNvSpPr txBox="1"/>
          <p:nvPr/>
        </p:nvSpPr>
        <p:spPr>
          <a:xfrm>
            <a:off x="97179" y="1988192"/>
            <a:ext cx="11975029" cy="4801314"/>
          </a:xfrm>
          <a:custGeom>
            <a:avLst/>
            <a:gdLst>
              <a:gd name="connsiteX0" fmla="*/ 0 w 11975029"/>
              <a:gd name="connsiteY0" fmla="*/ 0 h 4801314"/>
              <a:gd name="connsiteX1" fmla="*/ 479001 w 11975029"/>
              <a:gd name="connsiteY1" fmla="*/ 0 h 4801314"/>
              <a:gd name="connsiteX2" fmla="*/ 1077753 w 11975029"/>
              <a:gd name="connsiteY2" fmla="*/ 0 h 4801314"/>
              <a:gd name="connsiteX3" fmla="*/ 1317253 w 11975029"/>
              <a:gd name="connsiteY3" fmla="*/ 0 h 4801314"/>
              <a:gd name="connsiteX4" fmla="*/ 2155505 w 11975029"/>
              <a:gd name="connsiteY4" fmla="*/ 0 h 4801314"/>
              <a:gd name="connsiteX5" fmla="*/ 2395006 w 11975029"/>
              <a:gd name="connsiteY5" fmla="*/ 0 h 4801314"/>
              <a:gd name="connsiteX6" fmla="*/ 2874007 w 11975029"/>
              <a:gd name="connsiteY6" fmla="*/ 0 h 4801314"/>
              <a:gd name="connsiteX7" fmla="*/ 3712259 w 11975029"/>
              <a:gd name="connsiteY7" fmla="*/ 0 h 4801314"/>
              <a:gd name="connsiteX8" fmla="*/ 4550511 w 11975029"/>
              <a:gd name="connsiteY8" fmla="*/ 0 h 4801314"/>
              <a:gd name="connsiteX9" fmla="*/ 5149262 w 11975029"/>
              <a:gd name="connsiteY9" fmla="*/ 0 h 4801314"/>
              <a:gd name="connsiteX10" fmla="*/ 5628264 w 11975029"/>
              <a:gd name="connsiteY10" fmla="*/ 0 h 4801314"/>
              <a:gd name="connsiteX11" fmla="*/ 5987515 w 11975029"/>
              <a:gd name="connsiteY11" fmla="*/ 0 h 4801314"/>
              <a:gd name="connsiteX12" fmla="*/ 6227015 w 11975029"/>
              <a:gd name="connsiteY12" fmla="*/ 0 h 4801314"/>
              <a:gd name="connsiteX13" fmla="*/ 6706016 w 11975029"/>
              <a:gd name="connsiteY13" fmla="*/ 0 h 4801314"/>
              <a:gd name="connsiteX14" fmla="*/ 7424518 w 11975029"/>
              <a:gd name="connsiteY14" fmla="*/ 0 h 4801314"/>
              <a:gd name="connsiteX15" fmla="*/ 7903519 w 11975029"/>
              <a:gd name="connsiteY15" fmla="*/ 0 h 4801314"/>
              <a:gd name="connsiteX16" fmla="*/ 8262770 w 11975029"/>
              <a:gd name="connsiteY16" fmla="*/ 0 h 4801314"/>
              <a:gd name="connsiteX17" fmla="*/ 9101022 w 11975029"/>
              <a:gd name="connsiteY17" fmla="*/ 0 h 4801314"/>
              <a:gd name="connsiteX18" fmla="*/ 9580023 w 11975029"/>
              <a:gd name="connsiteY18" fmla="*/ 0 h 4801314"/>
              <a:gd name="connsiteX19" fmla="*/ 9819524 w 11975029"/>
              <a:gd name="connsiteY19" fmla="*/ 0 h 4801314"/>
              <a:gd name="connsiteX20" fmla="*/ 10178775 w 11975029"/>
              <a:gd name="connsiteY20" fmla="*/ 0 h 4801314"/>
              <a:gd name="connsiteX21" fmla="*/ 10538026 w 11975029"/>
              <a:gd name="connsiteY21" fmla="*/ 0 h 4801314"/>
              <a:gd name="connsiteX22" fmla="*/ 11136777 w 11975029"/>
              <a:gd name="connsiteY22" fmla="*/ 0 h 4801314"/>
              <a:gd name="connsiteX23" fmla="*/ 11975029 w 11975029"/>
              <a:gd name="connsiteY23" fmla="*/ 0 h 4801314"/>
              <a:gd name="connsiteX24" fmla="*/ 11975029 w 11975029"/>
              <a:gd name="connsiteY24" fmla="*/ 485466 h 4801314"/>
              <a:gd name="connsiteX25" fmla="*/ 11975029 w 11975029"/>
              <a:gd name="connsiteY25" fmla="*/ 1114972 h 4801314"/>
              <a:gd name="connsiteX26" fmla="*/ 11975029 w 11975029"/>
              <a:gd name="connsiteY26" fmla="*/ 1600438 h 4801314"/>
              <a:gd name="connsiteX27" fmla="*/ 11975029 w 11975029"/>
              <a:gd name="connsiteY27" fmla="*/ 2133917 h 4801314"/>
              <a:gd name="connsiteX28" fmla="*/ 11975029 w 11975029"/>
              <a:gd name="connsiteY28" fmla="*/ 2523357 h 4801314"/>
              <a:gd name="connsiteX29" fmla="*/ 11975029 w 11975029"/>
              <a:gd name="connsiteY29" fmla="*/ 3008823 h 4801314"/>
              <a:gd name="connsiteX30" fmla="*/ 11975029 w 11975029"/>
              <a:gd name="connsiteY30" fmla="*/ 3590316 h 4801314"/>
              <a:gd name="connsiteX31" fmla="*/ 11975029 w 11975029"/>
              <a:gd name="connsiteY31" fmla="*/ 4123795 h 4801314"/>
              <a:gd name="connsiteX32" fmla="*/ 11975029 w 11975029"/>
              <a:gd name="connsiteY32" fmla="*/ 4801314 h 4801314"/>
              <a:gd name="connsiteX33" fmla="*/ 11136777 w 11975029"/>
              <a:gd name="connsiteY33" fmla="*/ 4801314 h 4801314"/>
              <a:gd name="connsiteX34" fmla="*/ 10418275 w 11975029"/>
              <a:gd name="connsiteY34" fmla="*/ 4801314 h 4801314"/>
              <a:gd name="connsiteX35" fmla="*/ 10059024 w 11975029"/>
              <a:gd name="connsiteY35" fmla="*/ 4801314 h 4801314"/>
              <a:gd name="connsiteX36" fmla="*/ 9699773 w 11975029"/>
              <a:gd name="connsiteY36" fmla="*/ 4801314 h 4801314"/>
              <a:gd name="connsiteX37" fmla="*/ 9220772 w 11975029"/>
              <a:gd name="connsiteY37" fmla="*/ 4801314 h 4801314"/>
              <a:gd name="connsiteX38" fmla="*/ 8861521 w 11975029"/>
              <a:gd name="connsiteY38" fmla="*/ 4801314 h 4801314"/>
              <a:gd name="connsiteX39" fmla="*/ 8502271 w 11975029"/>
              <a:gd name="connsiteY39" fmla="*/ 4801314 h 4801314"/>
              <a:gd name="connsiteX40" fmla="*/ 8143020 w 11975029"/>
              <a:gd name="connsiteY40" fmla="*/ 4801314 h 4801314"/>
              <a:gd name="connsiteX41" fmla="*/ 7664019 w 11975029"/>
              <a:gd name="connsiteY41" fmla="*/ 4801314 h 4801314"/>
              <a:gd name="connsiteX42" fmla="*/ 6825767 w 11975029"/>
              <a:gd name="connsiteY42" fmla="*/ 4801314 h 4801314"/>
              <a:gd name="connsiteX43" fmla="*/ 6107265 w 11975029"/>
              <a:gd name="connsiteY43" fmla="*/ 4801314 h 4801314"/>
              <a:gd name="connsiteX44" fmla="*/ 5269013 w 11975029"/>
              <a:gd name="connsiteY44" fmla="*/ 4801314 h 4801314"/>
              <a:gd name="connsiteX45" fmla="*/ 5029512 w 11975029"/>
              <a:gd name="connsiteY45" fmla="*/ 4801314 h 4801314"/>
              <a:gd name="connsiteX46" fmla="*/ 4311010 w 11975029"/>
              <a:gd name="connsiteY46" fmla="*/ 4801314 h 4801314"/>
              <a:gd name="connsiteX47" fmla="*/ 3592509 w 11975029"/>
              <a:gd name="connsiteY47" fmla="*/ 4801314 h 4801314"/>
              <a:gd name="connsiteX48" fmla="*/ 2993757 w 11975029"/>
              <a:gd name="connsiteY48" fmla="*/ 4801314 h 4801314"/>
              <a:gd name="connsiteX49" fmla="*/ 2514756 w 11975029"/>
              <a:gd name="connsiteY49" fmla="*/ 4801314 h 4801314"/>
              <a:gd name="connsiteX50" fmla="*/ 2155505 w 11975029"/>
              <a:gd name="connsiteY50" fmla="*/ 4801314 h 4801314"/>
              <a:gd name="connsiteX51" fmla="*/ 1437003 w 11975029"/>
              <a:gd name="connsiteY51" fmla="*/ 4801314 h 4801314"/>
              <a:gd name="connsiteX52" fmla="*/ 718502 w 11975029"/>
              <a:gd name="connsiteY52" fmla="*/ 4801314 h 4801314"/>
              <a:gd name="connsiteX53" fmla="*/ 0 w 11975029"/>
              <a:gd name="connsiteY53" fmla="*/ 4801314 h 4801314"/>
              <a:gd name="connsiteX54" fmla="*/ 0 w 11975029"/>
              <a:gd name="connsiteY54" fmla="*/ 4171808 h 4801314"/>
              <a:gd name="connsiteX55" fmla="*/ 0 w 11975029"/>
              <a:gd name="connsiteY55" fmla="*/ 3734355 h 4801314"/>
              <a:gd name="connsiteX56" fmla="*/ 0 w 11975029"/>
              <a:gd name="connsiteY56" fmla="*/ 3104850 h 4801314"/>
              <a:gd name="connsiteX57" fmla="*/ 0 w 11975029"/>
              <a:gd name="connsiteY57" fmla="*/ 2715410 h 4801314"/>
              <a:gd name="connsiteX58" fmla="*/ 0 w 11975029"/>
              <a:gd name="connsiteY58" fmla="*/ 2277957 h 4801314"/>
              <a:gd name="connsiteX59" fmla="*/ 0 w 11975029"/>
              <a:gd name="connsiteY59" fmla="*/ 1648451 h 4801314"/>
              <a:gd name="connsiteX60" fmla="*/ 0 w 11975029"/>
              <a:gd name="connsiteY60" fmla="*/ 1018946 h 4801314"/>
              <a:gd name="connsiteX61" fmla="*/ 0 w 11975029"/>
              <a:gd name="connsiteY61" fmla="*/ 0 h 4801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1975029" h="4801314" fill="none" extrusionOk="0">
                <a:moveTo>
                  <a:pt x="0" y="0"/>
                </a:moveTo>
                <a:cubicBezTo>
                  <a:pt x="152117" y="-51440"/>
                  <a:pt x="304468" y="36560"/>
                  <a:pt x="479001" y="0"/>
                </a:cubicBezTo>
                <a:cubicBezTo>
                  <a:pt x="653534" y="-36560"/>
                  <a:pt x="808857" y="14287"/>
                  <a:pt x="1077753" y="0"/>
                </a:cubicBezTo>
                <a:cubicBezTo>
                  <a:pt x="1346649" y="-14287"/>
                  <a:pt x="1213073" y="17008"/>
                  <a:pt x="1317253" y="0"/>
                </a:cubicBezTo>
                <a:cubicBezTo>
                  <a:pt x="1421433" y="-17008"/>
                  <a:pt x="1808996" y="32988"/>
                  <a:pt x="2155505" y="0"/>
                </a:cubicBezTo>
                <a:cubicBezTo>
                  <a:pt x="2502014" y="-32988"/>
                  <a:pt x="2316286" y="20330"/>
                  <a:pt x="2395006" y="0"/>
                </a:cubicBezTo>
                <a:cubicBezTo>
                  <a:pt x="2473726" y="-20330"/>
                  <a:pt x="2674485" y="11580"/>
                  <a:pt x="2874007" y="0"/>
                </a:cubicBezTo>
                <a:cubicBezTo>
                  <a:pt x="3073529" y="-11580"/>
                  <a:pt x="3344582" y="17289"/>
                  <a:pt x="3712259" y="0"/>
                </a:cubicBezTo>
                <a:cubicBezTo>
                  <a:pt x="4079936" y="-17289"/>
                  <a:pt x="4365787" y="75436"/>
                  <a:pt x="4550511" y="0"/>
                </a:cubicBezTo>
                <a:cubicBezTo>
                  <a:pt x="4735235" y="-75436"/>
                  <a:pt x="4898827" y="36644"/>
                  <a:pt x="5149262" y="0"/>
                </a:cubicBezTo>
                <a:cubicBezTo>
                  <a:pt x="5399697" y="-36644"/>
                  <a:pt x="5506253" y="38682"/>
                  <a:pt x="5628264" y="0"/>
                </a:cubicBezTo>
                <a:cubicBezTo>
                  <a:pt x="5750275" y="-38682"/>
                  <a:pt x="5865065" y="19183"/>
                  <a:pt x="5987515" y="0"/>
                </a:cubicBezTo>
                <a:cubicBezTo>
                  <a:pt x="6109965" y="-19183"/>
                  <a:pt x="6167802" y="21429"/>
                  <a:pt x="6227015" y="0"/>
                </a:cubicBezTo>
                <a:cubicBezTo>
                  <a:pt x="6286228" y="-21429"/>
                  <a:pt x="6502996" y="410"/>
                  <a:pt x="6706016" y="0"/>
                </a:cubicBezTo>
                <a:cubicBezTo>
                  <a:pt x="6909036" y="-410"/>
                  <a:pt x="7218607" y="78436"/>
                  <a:pt x="7424518" y="0"/>
                </a:cubicBezTo>
                <a:cubicBezTo>
                  <a:pt x="7630429" y="-78436"/>
                  <a:pt x="7675325" y="16980"/>
                  <a:pt x="7903519" y="0"/>
                </a:cubicBezTo>
                <a:cubicBezTo>
                  <a:pt x="8131713" y="-16980"/>
                  <a:pt x="8109462" y="37962"/>
                  <a:pt x="8262770" y="0"/>
                </a:cubicBezTo>
                <a:cubicBezTo>
                  <a:pt x="8416078" y="-37962"/>
                  <a:pt x="8901648" y="37875"/>
                  <a:pt x="9101022" y="0"/>
                </a:cubicBezTo>
                <a:cubicBezTo>
                  <a:pt x="9300396" y="-37875"/>
                  <a:pt x="9389407" y="27402"/>
                  <a:pt x="9580023" y="0"/>
                </a:cubicBezTo>
                <a:cubicBezTo>
                  <a:pt x="9770639" y="-27402"/>
                  <a:pt x="9769410" y="20634"/>
                  <a:pt x="9819524" y="0"/>
                </a:cubicBezTo>
                <a:cubicBezTo>
                  <a:pt x="9869638" y="-20634"/>
                  <a:pt x="10003774" y="26741"/>
                  <a:pt x="10178775" y="0"/>
                </a:cubicBezTo>
                <a:cubicBezTo>
                  <a:pt x="10353776" y="-26741"/>
                  <a:pt x="10460557" y="378"/>
                  <a:pt x="10538026" y="0"/>
                </a:cubicBezTo>
                <a:cubicBezTo>
                  <a:pt x="10615495" y="-378"/>
                  <a:pt x="10871693" y="34468"/>
                  <a:pt x="11136777" y="0"/>
                </a:cubicBezTo>
                <a:cubicBezTo>
                  <a:pt x="11401861" y="-34468"/>
                  <a:pt x="11675700" y="94606"/>
                  <a:pt x="11975029" y="0"/>
                </a:cubicBezTo>
                <a:cubicBezTo>
                  <a:pt x="11997726" y="219608"/>
                  <a:pt x="11930025" y="308387"/>
                  <a:pt x="11975029" y="485466"/>
                </a:cubicBezTo>
                <a:cubicBezTo>
                  <a:pt x="12020033" y="662545"/>
                  <a:pt x="11966404" y="830619"/>
                  <a:pt x="11975029" y="1114972"/>
                </a:cubicBezTo>
                <a:cubicBezTo>
                  <a:pt x="11983654" y="1399325"/>
                  <a:pt x="11941779" y="1419516"/>
                  <a:pt x="11975029" y="1600438"/>
                </a:cubicBezTo>
                <a:cubicBezTo>
                  <a:pt x="12008279" y="1781360"/>
                  <a:pt x="11968332" y="1947243"/>
                  <a:pt x="11975029" y="2133917"/>
                </a:cubicBezTo>
                <a:cubicBezTo>
                  <a:pt x="11981726" y="2320591"/>
                  <a:pt x="11928556" y="2380827"/>
                  <a:pt x="11975029" y="2523357"/>
                </a:cubicBezTo>
                <a:cubicBezTo>
                  <a:pt x="12021502" y="2665887"/>
                  <a:pt x="11917923" y="2843283"/>
                  <a:pt x="11975029" y="3008823"/>
                </a:cubicBezTo>
                <a:cubicBezTo>
                  <a:pt x="12032135" y="3174363"/>
                  <a:pt x="11925959" y="3331025"/>
                  <a:pt x="11975029" y="3590316"/>
                </a:cubicBezTo>
                <a:cubicBezTo>
                  <a:pt x="12024099" y="3849607"/>
                  <a:pt x="11962803" y="3859254"/>
                  <a:pt x="11975029" y="4123795"/>
                </a:cubicBezTo>
                <a:cubicBezTo>
                  <a:pt x="11987255" y="4388336"/>
                  <a:pt x="11899392" y="4556648"/>
                  <a:pt x="11975029" y="4801314"/>
                </a:cubicBezTo>
                <a:cubicBezTo>
                  <a:pt x="11749286" y="4849104"/>
                  <a:pt x="11369039" y="4701835"/>
                  <a:pt x="11136777" y="4801314"/>
                </a:cubicBezTo>
                <a:cubicBezTo>
                  <a:pt x="10904515" y="4900793"/>
                  <a:pt x="10764627" y="4769707"/>
                  <a:pt x="10418275" y="4801314"/>
                </a:cubicBezTo>
                <a:cubicBezTo>
                  <a:pt x="10071923" y="4832921"/>
                  <a:pt x="10231381" y="4799526"/>
                  <a:pt x="10059024" y="4801314"/>
                </a:cubicBezTo>
                <a:cubicBezTo>
                  <a:pt x="9886667" y="4803102"/>
                  <a:pt x="9878143" y="4772615"/>
                  <a:pt x="9699773" y="4801314"/>
                </a:cubicBezTo>
                <a:cubicBezTo>
                  <a:pt x="9521403" y="4830013"/>
                  <a:pt x="9366066" y="4783118"/>
                  <a:pt x="9220772" y="4801314"/>
                </a:cubicBezTo>
                <a:cubicBezTo>
                  <a:pt x="9075478" y="4819510"/>
                  <a:pt x="8956288" y="4769369"/>
                  <a:pt x="8861521" y="4801314"/>
                </a:cubicBezTo>
                <a:cubicBezTo>
                  <a:pt x="8766754" y="4833259"/>
                  <a:pt x="8637237" y="4795595"/>
                  <a:pt x="8502271" y="4801314"/>
                </a:cubicBezTo>
                <a:cubicBezTo>
                  <a:pt x="8367305" y="4807033"/>
                  <a:pt x="8283955" y="4792555"/>
                  <a:pt x="8143020" y="4801314"/>
                </a:cubicBezTo>
                <a:cubicBezTo>
                  <a:pt x="8002085" y="4810073"/>
                  <a:pt x="7778601" y="4792907"/>
                  <a:pt x="7664019" y="4801314"/>
                </a:cubicBezTo>
                <a:cubicBezTo>
                  <a:pt x="7549437" y="4809721"/>
                  <a:pt x="7021252" y="4773851"/>
                  <a:pt x="6825767" y="4801314"/>
                </a:cubicBezTo>
                <a:cubicBezTo>
                  <a:pt x="6630282" y="4828777"/>
                  <a:pt x="6272634" y="4718956"/>
                  <a:pt x="6107265" y="4801314"/>
                </a:cubicBezTo>
                <a:cubicBezTo>
                  <a:pt x="5941896" y="4883672"/>
                  <a:pt x="5450177" y="4781888"/>
                  <a:pt x="5269013" y="4801314"/>
                </a:cubicBezTo>
                <a:cubicBezTo>
                  <a:pt x="5087849" y="4820740"/>
                  <a:pt x="5148042" y="4781998"/>
                  <a:pt x="5029512" y="4801314"/>
                </a:cubicBezTo>
                <a:cubicBezTo>
                  <a:pt x="4910982" y="4820630"/>
                  <a:pt x="4462568" y="4788908"/>
                  <a:pt x="4311010" y="4801314"/>
                </a:cubicBezTo>
                <a:cubicBezTo>
                  <a:pt x="4159452" y="4813720"/>
                  <a:pt x="3942694" y="4727196"/>
                  <a:pt x="3592509" y="4801314"/>
                </a:cubicBezTo>
                <a:cubicBezTo>
                  <a:pt x="3242324" y="4875432"/>
                  <a:pt x="3248866" y="4782851"/>
                  <a:pt x="2993757" y="4801314"/>
                </a:cubicBezTo>
                <a:cubicBezTo>
                  <a:pt x="2738648" y="4819777"/>
                  <a:pt x="2741706" y="4800968"/>
                  <a:pt x="2514756" y="4801314"/>
                </a:cubicBezTo>
                <a:cubicBezTo>
                  <a:pt x="2287806" y="4801660"/>
                  <a:pt x="2240235" y="4765347"/>
                  <a:pt x="2155505" y="4801314"/>
                </a:cubicBezTo>
                <a:cubicBezTo>
                  <a:pt x="2070775" y="4837281"/>
                  <a:pt x="1623920" y="4743990"/>
                  <a:pt x="1437003" y="4801314"/>
                </a:cubicBezTo>
                <a:cubicBezTo>
                  <a:pt x="1250086" y="4858638"/>
                  <a:pt x="1076339" y="4794374"/>
                  <a:pt x="718502" y="4801314"/>
                </a:cubicBezTo>
                <a:cubicBezTo>
                  <a:pt x="360665" y="4808254"/>
                  <a:pt x="215138" y="4751140"/>
                  <a:pt x="0" y="4801314"/>
                </a:cubicBezTo>
                <a:cubicBezTo>
                  <a:pt x="-23585" y="4522842"/>
                  <a:pt x="19816" y="4445088"/>
                  <a:pt x="0" y="4171808"/>
                </a:cubicBezTo>
                <a:cubicBezTo>
                  <a:pt x="-19816" y="3898528"/>
                  <a:pt x="32763" y="3864889"/>
                  <a:pt x="0" y="3734355"/>
                </a:cubicBezTo>
                <a:cubicBezTo>
                  <a:pt x="-32763" y="3603821"/>
                  <a:pt x="66417" y="3291651"/>
                  <a:pt x="0" y="3104850"/>
                </a:cubicBezTo>
                <a:cubicBezTo>
                  <a:pt x="-66417" y="2918050"/>
                  <a:pt x="14883" y="2855870"/>
                  <a:pt x="0" y="2715410"/>
                </a:cubicBezTo>
                <a:cubicBezTo>
                  <a:pt x="-14883" y="2574950"/>
                  <a:pt x="44269" y="2379118"/>
                  <a:pt x="0" y="2277957"/>
                </a:cubicBezTo>
                <a:cubicBezTo>
                  <a:pt x="-44269" y="2176796"/>
                  <a:pt x="21310" y="1885013"/>
                  <a:pt x="0" y="1648451"/>
                </a:cubicBezTo>
                <a:cubicBezTo>
                  <a:pt x="-21310" y="1411889"/>
                  <a:pt x="50145" y="1157737"/>
                  <a:pt x="0" y="1018946"/>
                </a:cubicBezTo>
                <a:cubicBezTo>
                  <a:pt x="-50145" y="880156"/>
                  <a:pt x="37536" y="249376"/>
                  <a:pt x="0" y="0"/>
                </a:cubicBezTo>
                <a:close/>
              </a:path>
              <a:path w="11975029" h="4801314" stroke="0" extrusionOk="0">
                <a:moveTo>
                  <a:pt x="0" y="0"/>
                </a:moveTo>
                <a:cubicBezTo>
                  <a:pt x="161596" y="-8804"/>
                  <a:pt x="232380" y="18799"/>
                  <a:pt x="359251" y="0"/>
                </a:cubicBezTo>
                <a:cubicBezTo>
                  <a:pt x="486122" y="-18799"/>
                  <a:pt x="710066" y="56466"/>
                  <a:pt x="838252" y="0"/>
                </a:cubicBezTo>
                <a:cubicBezTo>
                  <a:pt x="966438" y="-56466"/>
                  <a:pt x="1190050" y="22275"/>
                  <a:pt x="1437003" y="0"/>
                </a:cubicBezTo>
                <a:cubicBezTo>
                  <a:pt x="1683956" y="-22275"/>
                  <a:pt x="2014286" y="36338"/>
                  <a:pt x="2275256" y="0"/>
                </a:cubicBezTo>
                <a:cubicBezTo>
                  <a:pt x="2536226" y="-36338"/>
                  <a:pt x="2614540" y="22555"/>
                  <a:pt x="2754257" y="0"/>
                </a:cubicBezTo>
                <a:cubicBezTo>
                  <a:pt x="2893974" y="-22555"/>
                  <a:pt x="3117747" y="51685"/>
                  <a:pt x="3353008" y="0"/>
                </a:cubicBezTo>
                <a:cubicBezTo>
                  <a:pt x="3588269" y="-51685"/>
                  <a:pt x="3736153" y="49793"/>
                  <a:pt x="3832009" y="0"/>
                </a:cubicBezTo>
                <a:cubicBezTo>
                  <a:pt x="3927865" y="-49793"/>
                  <a:pt x="4111537" y="6265"/>
                  <a:pt x="4311010" y="0"/>
                </a:cubicBezTo>
                <a:cubicBezTo>
                  <a:pt x="4510483" y="-6265"/>
                  <a:pt x="4623722" y="50127"/>
                  <a:pt x="4790012" y="0"/>
                </a:cubicBezTo>
                <a:cubicBezTo>
                  <a:pt x="4956302" y="-50127"/>
                  <a:pt x="5343149" y="1208"/>
                  <a:pt x="5628264" y="0"/>
                </a:cubicBezTo>
                <a:cubicBezTo>
                  <a:pt x="5913379" y="-1208"/>
                  <a:pt x="6004309" y="43570"/>
                  <a:pt x="6227015" y="0"/>
                </a:cubicBezTo>
                <a:cubicBezTo>
                  <a:pt x="6449721" y="-43570"/>
                  <a:pt x="6531690" y="41525"/>
                  <a:pt x="6825767" y="0"/>
                </a:cubicBezTo>
                <a:cubicBezTo>
                  <a:pt x="7119844" y="-41525"/>
                  <a:pt x="7006955" y="21163"/>
                  <a:pt x="7185017" y="0"/>
                </a:cubicBezTo>
                <a:cubicBezTo>
                  <a:pt x="7363079" y="-21163"/>
                  <a:pt x="7379957" y="2836"/>
                  <a:pt x="7544268" y="0"/>
                </a:cubicBezTo>
                <a:cubicBezTo>
                  <a:pt x="7708579" y="-2836"/>
                  <a:pt x="7762493" y="2911"/>
                  <a:pt x="7903519" y="0"/>
                </a:cubicBezTo>
                <a:cubicBezTo>
                  <a:pt x="8044545" y="-2911"/>
                  <a:pt x="8098776" y="10427"/>
                  <a:pt x="8262770" y="0"/>
                </a:cubicBezTo>
                <a:cubicBezTo>
                  <a:pt x="8426764" y="-10427"/>
                  <a:pt x="8589511" y="18116"/>
                  <a:pt x="8741771" y="0"/>
                </a:cubicBezTo>
                <a:cubicBezTo>
                  <a:pt x="8894031" y="-18116"/>
                  <a:pt x="9176610" y="87224"/>
                  <a:pt x="9580023" y="0"/>
                </a:cubicBezTo>
                <a:cubicBezTo>
                  <a:pt x="9983436" y="-87224"/>
                  <a:pt x="9857678" y="49907"/>
                  <a:pt x="10059024" y="0"/>
                </a:cubicBezTo>
                <a:cubicBezTo>
                  <a:pt x="10260370" y="-49907"/>
                  <a:pt x="10466546" y="76241"/>
                  <a:pt x="10777526" y="0"/>
                </a:cubicBezTo>
                <a:cubicBezTo>
                  <a:pt x="11088506" y="-76241"/>
                  <a:pt x="11497188" y="95301"/>
                  <a:pt x="11975029" y="0"/>
                </a:cubicBezTo>
                <a:cubicBezTo>
                  <a:pt x="11983008" y="118367"/>
                  <a:pt x="11924454" y="311591"/>
                  <a:pt x="11975029" y="437453"/>
                </a:cubicBezTo>
                <a:cubicBezTo>
                  <a:pt x="12025604" y="563315"/>
                  <a:pt x="11919946" y="777958"/>
                  <a:pt x="11975029" y="922919"/>
                </a:cubicBezTo>
                <a:cubicBezTo>
                  <a:pt x="12030112" y="1067880"/>
                  <a:pt x="11969799" y="1242045"/>
                  <a:pt x="11975029" y="1456399"/>
                </a:cubicBezTo>
                <a:cubicBezTo>
                  <a:pt x="11980259" y="1670753"/>
                  <a:pt x="11911276" y="1848189"/>
                  <a:pt x="11975029" y="1989878"/>
                </a:cubicBezTo>
                <a:cubicBezTo>
                  <a:pt x="12038782" y="2131567"/>
                  <a:pt x="11965138" y="2297382"/>
                  <a:pt x="11975029" y="2379318"/>
                </a:cubicBezTo>
                <a:cubicBezTo>
                  <a:pt x="11984920" y="2461254"/>
                  <a:pt x="11969747" y="2679946"/>
                  <a:pt x="11975029" y="2864784"/>
                </a:cubicBezTo>
                <a:cubicBezTo>
                  <a:pt x="11980311" y="3049622"/>
                  <a:pt x="11957340" y="3201945"/>
                  <a:pt x="11975029" y="3302237"/>
                </a:cubicBezTo>
                <a:cubicBezTo>
                  <a:pt x="11992718" y="3402529"/>
                  <a:pt x="11928192" y="3570034"/>
                  <a:pt x="11975029" y="3835716"/>
                </a:cubicBezTo>
                <a:cubicBezTo>
                  <a:pt x="12021866" y="4101398"/>
                  <a:pt x="11937977" y="4073984"/>
                  <a:pt x="11975029" y="4225156"/>
                </a:cubicBezTo>
                <a:cubicBezTo>
                  <a:pt x="12012081" y="4376328"/>
                  <a:pt x="11926269" y="4521500"/>
                  <a:pt x="11975029" y="4801314"/>
                </a:cubicBezTo>
                <a:cubicBezTo>
                  <a:pt x="11826375" y="4863625"/>
                  <a:pt x="11598626" y="4768284"/>
                  <a:pt x="11256527" y="4801314"/>
                </a:cubicBezTo>
                <a:cubicBezTo>
                  <a:pt x="10914428" y="4834344"/>
                  <a:pt x="10891356" y="4771007"/>
                  <a:pt x="10777526" y="4801314"/>
                </a:cubicBezTo>
                <a:cubicBezTo>
                  <a:pt x="10663696" y="4831621"/>
                  <a:pt x="10526183" y="4795408"/>
                  <a:pt x="10418275" y="4801314"/>
                </a:cubicBezTo>
                <a:cubicBezTo>
                  <a:pt x="10310367" y="4807220"/>
                  <a:pt x="10099593" y="4740320"/>
                  <a:pt x="9819524" y="4801314"/>
                </a:cubicBezTo>
                <a:cubicBezTo>
                  <a:pt x="9539455" y="4862308"/>
                  <a:pt x="9513844" y="4747562"/>
                  <a:pt x="9220772" y="4801314"/>
                </a:cubicBezTo>
                <a:cubicBezTo>
                  <a:pt x="8927700" y="4855066"/>
                  <a:pt x="8954120" y="4769399"/>
                  <a:pt x="8861521" y="4801314"/>
                </a:cubicBezTo>
                <a:cubicBezTo>
                  <a:pt x="8768922" y="4833229"/>
                  <a:pt x="8625100" y="4772958"/>
                  <a:pt x="8502271" y="4801314"/>
                </a:cubicBezTo>
                <a:cubicBezTo>
                  <a:pt x="8379442" y="4829670"/>
                  <a:pt x="8059383" y="4716837"/>
                  <a:pt x="7664019" y="4801314"/>
                </a:cubicBezTo>
                <a:cubicBezTo>
                  <a:pt x="7268655" y="4885791"/>
                  <a:pt x="7205321" y="4701228"/>
                  <a:pt x="6825767" y="4801314"/>
                </a:cubicBezTo>
                <a:cubicBezTo>
                  <a:pt x="6446213" y="4901400"/>
                  <a:pt x="6491160" y="4793939"/>
                  <a:pt x="6227015" y="4801314"/>
                </a:cubicBezTo>
                <a:cubicBezTo>
                  <a:pt x="5962870" y="4808689"/>
                  <a:pt x="5995269" y="4778264"/>
                  <a:pt x="5867764" y="4801314"/>
                </a:cubicBezTo>
                <a:cubicBezTo>
                  <a:pt x="5740259" y="4824364"/>
                  <a:pt x="5731846" y="4775010"/>
                  <a:pt x="5628264" y="4801314"/>
                </a:cubicBezTo>
                <a:cubicBezTo>
                  <a:pt x="5524682" y="4827618"/>
                  <a:pt x="5381558" y="4795064"/>
                  <a:pt x="5269013" y="4801314"/>
                </a:cubicBezTo>
                <a:cubicBezTo>
                  <a:pt x="5156468" y="4807564"/>
                  <a:pt x="4755525" y="4723404"/>
                  <a:pt x="4430761" y="4801314"/>
                </a:cubicBezTo>
                <a:cubicBezTo>
                  <a:pt x="4105997" y="4879224"/>
                  <a:pt x="3951010" y="4753454"/>
                  <a:pt x="3712259" y="4801314"/>
                </a:cubicBezTo>
                <a:cubicBezTo>
                  <a:pt x="3473508" y="4849174"/>
                  <a:pt x="3318031" y="4734461"/>
                  <a:pt x="3113508" y="4801314"/>
                </a:cubicBezTo>
                <a:cubicBezTo>
                  <a:pt x="2908985" y="4868167"/>
                  <a:pt x="2633843" y="4787312"/>
                  <a:pt x="2275256" y="4801314"/>
                </a:cubicBezTo>
                <a:cubicBezTo>
                  <a:pt x="1916669" y="4815316"/>
                  <a:pt x="2037488" y="4799479"/>
                  <a:pt x="1916005" y="4801314"/>
                </a:cubicBezTo>
                <a:cubicBezTo>
                  <a:pt x="1794522" y="4803149"/>
                  <a:pt x="1636684" y="4789998"/>
                  <a:pt x="1556754" y="4801314"/>
                </a:cubicBezTo>
                <a:cubicBezTo>
                  <a:pt x="1476824" y="4812630"/>
                  <a:pt x="1365370" y="4793525"/>
                  <a:pt x="1317253" y="4801314"/>
                </a:cubicBezTo>
                <a:cubicBezTo>
                  <a:pt x="1269136" y="4809103"/>
                  <a:pt x="867663" y="4775792"/>
                  <a:pt x="598751" y="4801314"/>
                </a:cubicBezTo>
                <a:cubicBezTo>
                  <a:pt x="329839" y="4826836"/>
                  <a:pt x="152658" y="4757248"/>
                  <a:pt x="0" y="4801314"/>
                </a:cubicBezTo>
                <a:cubicBezTo>
                  <a:pt x="-39484" y="4621823"/>
                  <a:pt x="15734" y="4408466"/>
                  <a:pt x="0" y="4219822"/>
                </a:cubicBezTo>
                <a:cubicBezTo>
                  <a:pt x="-15734" y="4031178"/>
                  <a:pt x="59184" y="3866005"/>
                  <a:pt x="0" y="3686342"/>
                </a:cubicBezTo>
                <a:cubicBezTo>
                  <a:pt x="-59184" y="3506679"/>
                  <a:pt x="50766" y="3434676"/>
                  <a:pt x="0" y="3200876"/>
                </a:cubicBezTo>
                <a:cubicBezTo>
                  <a:pt x="-50766" y="2967076"/>
                  <a:pt x="55681" y="2870307"/>
                  <a:pt x="0" y="2571370"/>
                </a:cubicBezTo>
                <a:cubicBezTo>
                  <a:pt x="-55681" y="2272433"/>
                  <a:pt x="22670" y="2227710"/>
                  <a:pt x="0" y="2085904"/>
                </a:cubicBezTo>
                <a:cubicBezTo>
                  <a:pt x="-22670" y="1944098"/>
                  <a:pt x="46038" y="1673810"/>
                  <a:pt x="0" y="1552425"/>
                </a:cubicBezTo>
                <a:cubicBezTo>
                  <a:pt x="-46038" y="1431040"/>
                  <a:pt x="14324" y="1262474"/>
                  <a:pt x="0" y="1162985"/>
                </a:cubicBezTo>
                <a:cubicBezTo>
                  <a:pt x="-14324" y="1063496"/>
                  <a:pt x="20150" y="726365"/>
                  <a:pt x="0" y="533479"/>
                </a:cubicBezTo>
                <a:cubicBezTo>
                  <a:pt x="-20150" y="340593"/>
                  <a:pt x="44832" y="197656"/>
                  <a:pt x="0" y="0"/>
                </a:cubicBezTo>
                <a:close/>
              </a:path>
            </a:pathLst>
          </a:custGeom>
          <a:solidFill>
            <a:schemeClr val="bg1">
              <a:lumMod val="95000"/>
            </a:schemeClr>
          </a:solidFill>
          <a:ln w="28575">
            <a:solidFill>
              <a:schemeClr val="bg1">
                <a:lumMod val="75000"/>
              </a:schemeClr>
            </a:solidFill>
            <a:extLst>
              <a:ext uri="{C807C97D-BFC1-408E-A445-0C87EB9F89A2}">
                <ask:lineSketchStyleProps xmlns:ask="http://schemas.microsoft.com/office/drawing/2018/sketchyshapes" sd="1691075481">
                  <a:prstGeom prst="rect">
                    <a:avLst/>
                  </a:prstGeom>
                  <ask:type>
                    <ask:lineSketchScribble/>
                  </ask:type>
                </ask:lineSketchStyleProps>
              </a:ext>
            </a:extLst>
          </a:ln>
        </p:spPr>
        <p:txBody>
          <a:bodyPr wrap="square">
            <a:spAutoFit/>
          </a:bodyPr>
          <a:lstStyle/>
          <a:p>
            <a:r>
              <a:rPr lang="el-GR" dirty="0"/>
              <a:t>Παρά την απαγόρευση αυτή, οργανώθηκαν σε διάφορους γυναικείους συλλόγους. Ένα παράδειγμα είναι η </a:t>
            </a:r>
            <a:r>
              <a:rPr lang="el-GR" dirty="0" err="1"/>
              <a:t>Viennese</a:t>
            </a:r>
            <a:r>
              <a:rPr lang="el-GR" dirty="0"/>
              <a:t> </a:t>
            </a:r>
            <a:r>
              <a:rPr lang="el-GR" dirty="0" err="1"/>
              <a:t>Women's</a:t>
            </a:r>
            <a:r>
              <a:rPr lang="el-GR" dirty="0"/>
              <a:t> </a:t>
            </a:r>
            <a:r>
              <a:rPr lang="el-GR" dirty="0" err="1"/>
              <a:t>Employment</a:t>
            </a:r>
            <a:r>
              <a:rPr lang="el-GR" dirty="0"/>
              <a:t> Association, η οποία ιδρύθηκε το 1866. Ένα πρώτο κίνημα για τα δικαιώματα των γυναικών εμφανίστηκε στην Αυστρία. Οι στόχοι αυτών των γυναικείων κινημάτων ήταν πρωτίστως η βελτίωση των συνθηκών διαβίωσης των εργαζόμενων γυναικών και η επίτευξη ίσης συμμετοχής στη δημόσια, κοινωνική και πολιτιστική ζωή. Εκτός από το δικαίωμα στην εργασία, το δικαίωμα να κερδίζουν τα δικά τους χρήματα και το δικαίωμα στη σχολική και πανεπιστημιακή εκπαίδευση, οι γυναίκες ήθελαν επίσης το δικαίωμα στην πολιτική συμμετοχή - το δικαίωμα ψήφου.</a:t>
            </a:r>
            <a:endParaRPr lang="en-GB" dirty="0"/>
          </a:p>
          <a:p>
            <a:r>
              <a:rPr lang="el-GR" dirty="0"/>
              <a:t>Το 1907, σε όλους τους άνδρες πολίτες επιτέλους χορηγήθηκε καθολική και ισότιμη ψηφοφορία, ανεξαρτήτως κατηγορίας εισοδήματος. Αυτή η μεταρρύθμιση κατάργησε το λεγόμενο «σύστημα </a:t>
            </a:r>
            <a:r>
              <a:rPr lang="el-GR" dirty="0" err="1"/>
              <a:t>κουρίας</a:t>
            </a:r>
            <a:r>
              <a:rPr lang="el-GR" dirty="0"/>
              <a:t>» και επομένως και το δικαίωμα ψήφου για τις λίγες εύπορες γυναίκες. Οι διακρίσεις εις βάρος των γυναικών σε πολιτικούς όρους έφτασαν στο αποκορύφωμά τους. Γυναίκες από όλες τις κοινωνικές τάξεις έκαναν τώρα όλο και περισσότερο εκστρατείες για το δικαίωμά τους στη </a:t>
            </a:r>
            <a:r>
              <a:rPr lang="el-GR" dirty="0" err="1"/>
              <a:t>συνδιάθεση</a:t>
            </a:r>
            <a:r>
              <a:rPr lang="el-GR" dirty="0"/>
              <a:t>. Οι σοσιαλδημοκρατικές γυναίκες, οι οποίες επηρεάστηκαν πάνω από όλα από το διεθνές σοσιαλιστικό κίνημα για την ψήφο των γυναικών, οργάνωναν ολοένα και περισσότερες διαδηλώσεις. Στις 19 Μαρτίου 1911, η μεγαλύτερη γυναικεία διαδήλωση στην αυστριακή ιστορία παρέλασε κατά μήκος της </a:t>
            </a:r>
            <a:r>
              <a:rPr lang="el-GR" dirty="0" err="1"/>
              <a:t>Ringstrasse</a:t>
            </a:r>
            <a:r>
              <a:rPr lang="el-GR" dirty="0"/>
              <a:t> της Βιέννης: 20.000 γυναίκες και άνδρες ζήτησαν: - Δικαίωμα ψήφου στις γυναίκες! </a:t>
            </a:r>
            <a:endParaRPr lang="en-GB" dirty="0"/>
          </a:p>
          <a:p>
            <a:r>
              <a:rPr lang="el-GR" dirty="0"/>
              <a:t>Το κίνημα για τα δικαιώματα των γυναικών βρισκόταν πλέον στο αποκορύφωμά του και διείσδυσε σε όλα τα κοινωνικά στρώματα. Ακόμη και γυναίκες της μεσαίας τάξης συμμετείχαν στο κίνημα της ψηφοφορίας, κυρίως μέσω αναφορών και γραπτών.</a:t>
            </a:r>
            <a:endParaRPr lang="en-GB" dirty="0"/>
          </a:p>
        </p:txBody>
      </p:sp>
    </p:spTree>
    <p:extLst>
      <p:ext uri="{BB962C8B-B14F-4D97-AF65-F5344CB8AC3E}">
        <p14:creationId xmlns:p14="http://schemas.microsoft.com/office/powerpoint/2010/main" val="410528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1321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8"/>
                    </p:tgtEl>
                  </p:cond>
                </p:stCondLst>
                <p:endSync evt="end" delay="0">
                  <p:rtn val="all"/>
                </p:endSync>
                <p:childTnLst>
                  <p:par>
                    <p:cTn id="16" fill="hold">
                      <p:stCondLst>
                        <p:cond delay="0"/>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1" nodeType="clickEffect">
                                  <p:stCondLst>
                                    <p:cond delay="0"/>
                                  </p:stCondLst>
                                  <p:childTnLst>
                                    <p:set>
                                      <p:cBhvr>
                                        <p:cTn id="23"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4" restart="whenNotActive" fill="hold" evtFilter="cancelBubble" nodeType="interactiveSeq">
                <p:stCondLst>
                  <p:cond evt="onClick" delay="0">
                    <p:tgtEl>
                      <p:spTgt spid="17"/>
                    </p:tgtEl>
                  </p:cond>
                </p:stCondLst>
                <p:endSync evt="end" delay="0">
                  <p:rtn val="all"/>
                </p:endSync>
                <p:childTnLst>
                  <p:par>
                    <p:cTn id="25" fill="hold">
                      <p:stCondLst>
                        <p:cond delay="0"/>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80000">
                <p:cTn id="33" fill="hold" display="0">
                  <p:stCondLst>
                    <p:cond delay="indefinite"/>
                  </p:stCondLst>
                  <p:endCondLst>
                    <p:cond evt="onStopAudio" delay="0">
                      <p:tgtEl>
                        <p:sldTgt/>
                      </p:tgtEl>
                    </p:cond>
                  </p:endCondLst>
                </p:cTn>
                <p:tgtEl>
                  <p:spTgt spid="5"/>
                </p:tgtEl>
              </p:cMediaNode>
            </p:audio>
          </p:childTnLst>
        </p:cTn>
      </p:par>
    </p:tnLst>
    <p:bldLst>
      <p:bldP spid="4" grpId="0" animBg="1"/>
      <p:bldP spid="4" grpId="1" animBg="1"/>
      <p:bldP spid="7" grpId="0" animBg="1"/>
      <p:bldP spid="7" grpId="1" animBg="1"/>
      <p:bldP spid="18" grpId="0" animBg="1"/>
      <p:bldP spid="18"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A91B1680-EDB0-439B-9889-130206AC510C}"/>
              </a:ext>
            </a:extLst>
          </p:cNvPr>
          <p:cNvSpPr>
            <a:spLocks noGrp="1"/>
          </p:cNvSpPr>
          <p:nvPr>
            <p:ph type="title"/>
          </p:nvPr>
        </p:nvSpPr>
        <p:spPr/>
        <p:txBody>
          <a:bodyPr/>
          <a:lstStyle/>
          <a:p>
            <a:r>
              <a:rPr lang="el-GR" dirty="0"/>
              <a:t>Η κατάσταση</a:t>
            </a:r>
            <a:endParaRPr lang="en-GB" dirty="0"/>
          </a:p>
        </p:txBody>
      </p:sp>
      <p:sp>
        <p:nvSpPr>
          <p:cNvPr id="5" name="Θέση περιεχομένου 4">
            <a:extLst>
              <a:ext uri="{FF2B5EF4-FFF2-40B4-BE49-F238E27FC236}">
                <a16:creationId xmlns:a16="http://schemas.microsoft.com/office/drawing/2014/main" id="{89149B6C-C19C-42DE-A793-F06CC98137A5}"/>
              </a:ext>
            </a:extLst>
          </p:cNvPr>
          <p:cNvSpPr>
            <a:spLocks noGrp="1"/>
          </p:cNvSpPr>
          <p:nvPr>
            <p:ph idx="1"/>
          </p:nvPr>
        </p:nvSpPr>
        <p:spPr>
          <a:xfrm>
            <a:off x="280220" y="1607575"/>
            <a:ext cx="10949755" cy="5186035"/>
          </a:xfrm>
          <a:custGeom>
            <a:avLst/>
            <a:gdLst>
              <a:gd name="connsiteX0" fmla="*/ 0 w 10987548"/>
              <a:gd name="connsiteY0" fmla="*/ 0 h 4909036"/>
              <a:gd name="connsiteX1" fmla="*/ 468417 w 10987548"/>
              <a:gd name="connsiteY1" fmla="*/ 0 h 4909036"/>
              <a:gd name="connsiteX2" fmla="*/ 1156584 w 10987548"/>
              <a:gd name="connsiteY2" fmla="*/ 0 h 4909036"/>
              <a:gd name="connsiteX3" fmla="*/ 1734876 w 10987548"/>
              <a:gd name="connsiteY3" fmla="*/ 0 h 4909036"/>
              <a:gd name="connsiteX4" fmla="*/ 2313168 w 10987548"/>
              <a:gd name="connsiteY4" fmla="*/ 0 h 4909036"/>
              <a:gd name="connsiteX5" fmla="*/ 3001335 w 10987548"/>
              <a:gd name="connsiteY5" fmla="*/ 0 h 4909036"/>
              <a:gd name="connsiteX6" fmla="*/ 3689503 w 10987548"/>
              <a:gd name="connsiteY6" fmla="*/ 0 h 4909036"/>
              <a:gd name="connsiteX7" fmla="*/ 3938169 w 10987548"/>
              <a:gd name="connsiteY7" fmla="*/ 0 h 4909036"/>
              <a:gd name="connsiteX8" fmla="*/ 4186834 w 10987548"/>
              <a:gd name="connsiteY8" fmla="*/ 0 h 4909036"/>
              <a:gd name="connsiteX9" fmla="*/ 4984877 w 10987548"/>
              <a:gd name="connsiteY9" fmla="*/ 0 h 4909036"/>
              <a:gd name="connsiteX10" fmla="*/ 5673045 w 10987548"/>
              <a:gd name="connsiteY10" fmla="*/ 0 h 4909036"/>
              <a:gd name="connsiteX11" fmla="*/ 6031586 w 10987548"/>
              <a:gd name="connsiteY11" fmla="*/ 0 h 4909036"/>
              <a:gd name="connsiteX12" fmla="*/ 6500002 w 10987548"/>
              <a:gd name="connsiteY12" fmla="*/ 0 h 4909036"/>
              <a:gd name="connsiteX13" fmla="*/ 7188170 w 10987548"/>
              <a:gd name="connsiteY13" fmla="*/ 0 h 4909036"/>
              <a:gd name="connsiteX14" fmla="*/ 7436835 w 10987548"/>
              <a:gd name="connsiteY14" fmla="*/ 0 h 4909036"/>
              <a:gd name="connsiteX15" fmla="*/ 8015127 w 10987548"/>
              <a:gd name="connsiteY15" fmla="*/ 0 h 4909036"/>
              <a:gd name="connsiteX16" fmla="*/ 8703295 w 10987548"/>
              <a:gd name="connsiteY16" fmla="*/ 0 h 4909036"/>
              <a:gd name="connsiteX17" fmla="*/ 9281587 w 10987548"/>
              <a:gd name="connsiteY17" fmla="*/ 0 h 4909036"/>
              <a:gd name="connsiteX18" fmla="*/ 9969754 w 10987548"/>
              <a:gd name="connsiteY18" fmla="*/ 0 h 4909036"/>
              <a:gd name="connsiteX19" fmla="*/ 10218420 w 10987548"/>
              <a:gd name="connsiteY19" fmla="*/ 0 h 4909036"/>
              <a:gd name="connsiteX20" fmla="*/ 10987548 w 10987548"/>
              <a:gd name="connsiteY20" fmla="*/ 0 h 4909036"/>
              <a:gd name="connsiteX21" fmla="*/ 10987548 w 10987548"/>
              <a:gd name="connsiteY21" fmla="*/ 594539 h 4909036"/>
              <a:gd name="connsiteX22" fmla="*/ 10987548 w 10987548"/>
              <a:gd name="connsiteY22" fmla="*/ 1041807 h 4909036"/>
              <a:gd name="connsiteX23" fmla="*/ 10987548 w 10987548"/>
              <a:gd name="connsiteY23" fmla="*/ 1538165 h 4909036"/>
              <a:gd name="connsiteX24" fmla="*/ 10987548 w 10987548"/>
              <a:gd name="connsiteY24" fmla="*/ 1985432 h 4909036"/>
              <a:gd name="connsiteX25" fmla="*/ 10987548 w 10987548"/>
              <a:gd name="connsiteY25" fmla="*/ 2432700 h 4909036"/>
              <a:gd name="connsiteX26" fmla="*/ 10987548 w 10987548"/>
              <a:gd name="connsiteY26" fmla="*/ 2830877 h 4909036"/>
              <a:gd name="connsiteX27" fmla="*/ 10987548 w 10987548"/>
              <a:gd name="connsiteY27" fmla="*/ 3278145 h 4909036"/>
              <a:gd name="connsiteX28" fmla="*/ 10987548 w 10987548"/>
              <a:gd name="connsiteY28" fmla="*/ 3725413 h 4909036"/>
              <a:gd name="connsiteX29" fmla="*/ 10987548 w 10987548"/>
              <a:gd name="connsiteY29" fmla="*/ 4369042 h 4909036"/>
              <a:gd name="connsiteX30" fmla="*/ 10987548 w 10987548"/>
              <a:gd name="connsiteY30" fmla="*/ 4909036 h 4909036"/>
              <a:gd name="connsiteX31" fmla="*/ 10409256 w 10987548"/>
              <a:gd name="connsiteY31" fmla="*/ 4909036 h 4909036"/>
              <a:gd name="connsiteX32" fmla="*/ 9721089 w 10987548"/>
              <a:gd name="connsiteY32" fmla="*/ 4909036 h 4909036"/>
              <a:gd name="connsiteX33" fmla="*/ 9252672 w 10987548"/>
              <a:gd name="connsiteY33" fmla="*/ 4909036 h 4909036"/>
              <a:gd name="connsiteX34" fmla="*/ 8454629 w 10987548"/>
              <a:gd name="connsiteY34" fmla="*/ 4909036 h 4909036"/>
              <a:gd name="connsiteX35" fmla="*/ 8096088 w 10987548"/>
              <a:gd name="connsiteY35" fmla="*/ 4909036 h 4909036"/>
              <a:gd name="connsiteX36" fmla="*/ 7298045 w 10987548"/>
              <a:gd name="connsiteY36" fmla="*/ 4909036 h 4909036"/>
              <a:gd name="connsiteX37" fmla="*/ 6719753 w 10987548"/>
              <a:gd name="connsiteY37" fmla="*/ 4909036 h 4909036"/>
              <a:gd name="connsiteX38" fmla="*/ 6471087 w 10987548"/>
              <a:gd name="connsiteY38" fmla="*/ 4909036 h 4909036"/>
              <a:gd name="connsiteX39" fmla="*/ 6002671 w 10987548"/>
              <a:gd name="connsiteY39" fmla="*/ 4909036 h 4909036"/>
              <a:gd name="connsiteX40" fmla="*/ 5644130 w 10987548"/>
              <a:gd name="connsiteY40" fmla="*/ 4909036 h 4909036"/>
              <a:gd name="connsiteX41" fmla="*/ 4955962 w 10987548"/>
              <a:gd name="connsiteY41" fmla="*/ 4909036 h 4909036"/>
              <a:gd name="connsiteX42" fmla="*/ 4157919 w 10987548"/>
              <a:gd name="connsiteY42" fmla="*/ 4909036 h 4909036"/>
              <a:gd name="connsiteX43" fmla="*/ 3689503 w 10987548"/>
              <a:gd name="connsiteY43" fmla="*/ 4909036 h 4909036"/>
              <a:gd name="connsiteX44" fmla="*/ 3221086 w 10987548"/>
              <a:gd name="connsiteY44" fmla="*/ 4909036 h 4909036"/>
              <a:gd name="connsiteX45" fmla="*/ 2752670 w 10987548"/>
              <a:gd name="connsiteY45" fmla="*/ 4909036 h 4909036"/>
              <a:gd name="connsiteX46" fmla="*/ 2504004 w 10987548"/>
              <a:gd name="connsiteY46" fmla="*/ 4909036 h 4909036"/>
              <a:gd name="connsiteX47" fmla="*/ 2255339 w 10987548"/>
              <a:gd name="connsiteY47" fmla="*/ 4909036 h 4909036"/>
              <a:gd name="connsiteX48" fmla="*/ 1896798 w 10987548"/>
              <a:gd name="connsiteY48" fmla="*/ 4909036 h 4909036"/>
              <a:gd name="connsiteX49" fmla="*/ 1098755 w 10987548"/>
              <a:gd name="connsiteY49" fmla="*/ 4909036 h 4909036"/>
              <a:gd name="connsiteX50" fmla="*/ 740214 w 10987548"/>
              <a:gd name="connsiteY50" fmla="*/ 4909036 h 4909036"/>
              <a:gd name="connsiteX51" fmla="*/ 0 w 10987548"/>
              <a:gd name="connsiteY51" fmla="*/ 4909036 h 4909036"/>
              <a:gd name="connsiteX52" fmla="*/ 0 w 10987548"/>
              <a:gd name="connsiteY52" fmla="*/ 4314497 h 4909036"/>
              <a:gd name="connsiteX53" fmla="*/ 0 w 10987548"/>
              <a:gd name="connsiteY53" fmla="*/ 3719958 h 4909036"/>
              <a:gd name="connsiteX54" fmla="*/ 0 w 10987548"/>
              <a:gd name="connsiteY54" fmla="*/ 3125420 h 4909036"/>
              <a:gd name="connsiteX55" fmla="*/ 0 w 10987548"/>
              <a:gd name="connsiteY55" fmla="*/ 2727242 h 4909036"/>
              <a:gd name="connsiteX56" fmla="*/ 0 w 10987548"/>
              <a:gd name="connsiteY56" fmla="*/ 2279974 h 4909036"/>
              <a:gd name="connsiteX57" fmla="*/ 0 w 10987548"/>
              <a:gd name="connsiteY57" fmla="*/ 1783616 h 4909036"/>
              <a:gd name="connsiteX58" fmla="*/ 0 w 10987548"/>
              <a:gd name="connsiteY58" fmla="*/ 1238168 h 4909036"/>
              <a:gd name="connsiteX59" fmla="*/ 0 w 10987548"/>
              <a:gd name="connsiteY59" fmla="*/ 790900 h 4909036"/>
              <a:gd name="connsiteX60" fmla="*/ 0 w 10987548"/>
              <a:gd name="connsiteY60" fmla="*/ 0 h 490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0987548" h="4909036" extrusionOk="0">
                <a:moveTo>
                  <a:pt x="0" y="0"/>
                </a:moveTo>
                <a:cubicBezTo>
                  <a:pt x="162379" y="-34404"/>
                  <a:pt x="252371" y="23560"/>
                  <a:pt x="468417" y="0"/>
                </a:cubicBezTo>
                <a:cubicBezTo>
                  <a:pt x="684463" y="-23560"/>
                  <a:pt x="914373" y="66782"/>
                  <a:pt x="1156584" y="0"/>
                </a:cubicBezTo>
                <a:cubicBezTo>
                  <a:pt x="1398795" y="-66782"/>
                  <a:pt x="1583706" y="2876"/>
                  <a:pt x="1734876" y="0"/>
                </a:cubicBezTo>
                <a:cubicBezTo>
                  <a:pt x="1886046" y="-2876"/>
                  <a:pt x="2153765" y="25098"/>
                  <a:pt x="2313168" y="0"/>
                </a:cubicBezTo>
                <a:cubicBezTo>
                  <a:pt x="2472571" y="-25098"/>
                  <a:pt x="2737818" y="40538"/>
                  <a:pt x="3001335" y="0"/>
                </a:cubicBezTo>
                <a:cubicBezTo>
                  <a:pt x="3264852" y="-40538"/>
                  <a:pt x="3452739" y="7485"/>
                  <a:pt x="3689503" y="0"/>
                </a:cubicBezTo>
                <a:cubicBezTo>
                  <a:pt x="3926267" y="-7485"/>
                  <a:pt x="3827217" y="17599"/>
                  <a:pt x="3938169" y="0"/>
                </a:cubicBezTo>
                <a:cubicBezTo>
                  <a:pt x="4049121" y="-17599"/>
                  <a:pt x="4095925" y="1605"/>
                  <a:pt x="4186834" y="0"/>
                </a:cubicBezTo>
                <a:cubicBezTo>
                  <a:pt x="4277743" y="-1605"/>
                  <a:pt x="4771645" y="13691"/>
                  <a:pt x="4984877" y="0"/>
                </a:cubicBezTo>
                <a:cubicBezTo>
                  <a:pt x="5198109" y="-13691"/>
                  <a:pt x="5478354" y="31041"/>
                  <a:pt x="5673045" y="0"/>
                </a:cubicBezTo>
                <a:cubicBezTo>
                  <a:pt x="5867736" y="-31041"/>
                  <a:pt x="5955511" y="32941"/>
                  <a:pt x="6031586" y="0"/>
                </a:cubicBezTo>
                <a:cubicBezTo>
                  <a:pt x="6107661" y="-32941"/>
                  <a:pt x="6265806" y="29537"/>
                  <a:pt x="6500002" y="0"/>
                </a:cubicBezTo>
                <a:cubicBezTo>
                  <a:pt x="6734198" y="-29537"/>
                  <a:pt x="6988019" y="46520"/>
                  <a:pt x="7188170" y="0"/>
                </a:cubicBezTo>
                <a:cubicBezTo>
                  <a:pt x="7388321" y="-46520"/>
                  <a:pt x="7328130" y="14462"/>
                  <a:pt x="7436835" y="0"/>
                </a:cubicBezTo>
                <a:cubicBezTo>
                  <a:pt x="7545541" y="-14462"/>
                  <a:pt x="7857370" y="49822"/>
                  <a:pt x="8015127" y="0"/>
                </a:cubicBezTo>
                <a:cubicBezTo>
                  <a:pt x="8172884" y="-49822"/>
                  <a:pt x="8433934" y="50052"/>
                  <a:pt x="8703295" y="0"/>
                </a:cubicBezTo>
                <a:cubicBezTo>
                  <a:pt x="8972656" y="-50052"/>
                  <a:pt x="9043184" y="2245"/>
                  <a:pt x="9281587" y="0"/>
                </a:cubicBezTo>
                <a:cubicBezTo>
                  <a:pt x="9519990" y="-2245"/>
                  <a:pt x="9779875" y="24216"/>
                  <a:pt x="9969754" y="0"/>
                </a:cubicBezTo>
                <a:cubicBezTo>
                  <a:pt x="10159633" y="-24216"/>
                  <a:pt x="10128162" y="24936"/>
                  <a:pt x="10218420" y="0"/>
                </a:cubicBezTo>
                <a:cubicBezTo>
                  <a:pt x="10308678" y="-24936"/>
                  <a:pt x="10758033" y="68758"/>
                  <a:pt x="10987548" y="0"/>
                </a:cubicBezTo>
                <a:cubicBezTo>
                  <a:pt x="11027844" y="166053"/>
                  <a:pt x="10918449" y="423566"/>
                  <a:pt x="10987548" y="594539"/>
                </a:cubicBezTo>
                <a:cubicBezTo>
                  <a:pt x="11056647" y="765512"/>
                  <a:pt x="10944378" y="828894"/>
                  <a:pt x="10987548" y="1041807"/>
                </a:cubicBezTo>
                <a:cubicBezTo>
                  <a:pt x="11030718" y="1254720"/>
                  <a:pt x="10982441" y="1425025"/>
                  <a:pt x="10987548" y="1538165"/>
                </a:cubicBezTo>
                <a:cubicBezTo>
                  <a:pt x="10992655" y="1651305"/>
                  <a:pt x="10983679" y="1802618"/>
                  <a:pt x="10987548" y="1985432"/>
                </a:cubicBezTo>
                <a:cubicBezTo>
                  <a:pt x="10991417" y="2168246"/>
                  <a:pt x="10938890" y="2246200"/>
                  <a:pt x="10987548" y="2432700"/>
                </a:cubicBezTo>
                <a:cubicBezTo>
                  <a:pt x="11036206" y="2619200"/>
                  <a:pt x="10968529" y="2697576"/>
                  <a:pt x="10987548" y="2830877"/>
                </a:cubicBezTo>
                <a:cubicBezTo>
                  <a:pt x="11006567" y="2964178"/>
                  <a:pt x="10960669" y="3065467"/>
                  <a:pt x="10987548" y="3278145"/>
                </a:cubicBezTo>
                <a:cubicBezTo>
                  <a:pt x="11014427" y="3490823"/>
                  <a:pt x="10946776" y="3604369"/>
                  <a:pt x="10987548" y="3725413"/>
                </a:cubicBezTo>
                <a:cubicBezTo>
                  <a:pt x="11028320" y="3846457"/>
                  <a:pt x="10921033" y="4237480"/>
                  <a:pt x="10987548" y="4369042"/>
                </a:cubicBezTo>
                <a:cubicBezTo>
                  <a:pt x="11054063" y="4500604"/>
                  <a:pt x="10928952" y="4697854"/>
                  <a:pt x="10987548" y="4909036"/>
                </a:cubicBezTo>
                <a:cubicBezTo>
                  <a:pt x="10860734" y="4938473"/>
                  <a:pt x="10588066" y="4906915"/>
                  <a:pt x="10409256" y="4909036"/>
                </a:cubicBezTo>
                <a:cubicBezTo>
                  <a:pt x="10230446" y="4911157"/>
                  <a:pt x="10011560" y="4846024"/>
                  <a:pt x="9721089" y="4909036"/>
                </a:cubicBezTo>
                <a:cubicBezTo>
                  <a:pt x="9430618" y="4972048"/>
                  <a:pt x="9346970" y="4887614"/>
                  <a:pt x="9252672" y="4909036"/>
                </a:cubicBezTo>
                <a:cubicBezTo>
                  <a:pt x="9158374" y="4930458"/>
                  <a:pt x="8661532" y="4876357"/>
                  <a:pt x="8454629" y="4909036"/>
                </a:cubicBezTo>
                <a:cubicBezTo>
                  <a:pt x="8247726" y="4941715"/>
                  <a:pt x="8223962" y="4887880"/>
                  <a:pt x="8096088" y="4909036"/>
                </a:cubicBezTo>
                <a:cubicBezTo>
                  <a:pt x="7968214" y="4930192"/>
                  <a:pt x="7469480" y="4866666"/>
                  <a:pt x="7298045" y="4909036"/>
                </a:cubicBezTo>
                <a:cubicBezTo>
                  <a:pt x="7126610" y="4951406"/>
                  <a:pt x="6888368" y="4844702"/>
                  <a:pt x="6719753" y="4909036"/>
                </a:cubicBezTo>
                <a:cubicBezTo>
                  <a:pt x="6551138" y="4973370"/>
                  <a:pt x="6571773" y="4901659"/>
                  <a:pt x="6471087" y="4909036"/>
                </a:cubicBezTo>
                <a:cubicBezTo>
                  <a:pt x="6370401" y="4916413"/>
                  <a:pt x="6109208" y="4887759"/>
                  <a:pt x="6002671" y="4909036"/>
                </a:cubicBezTo>
                <a:cubicBezTo>
                  <a:pt x="5896134" y="4930313"/>
                  <a:pt x="5733072" y="4896283"/>
                  <a:pt x="5644130" y="4909036"/>
                </a:cubicBezTo>
                <a:cubicBezTo>
                  <a:pt x="5555188" y="4921789"/>
                  <a:pt x="5252256" y="4870389"/>
                  <a:pt x="4955962" y="4909036"/>
                </a:cubicBezTo>
                <a:cubicBezTo>
                  <a:pt x="4659668" y="4947683"/>
                  <a:pt x="4426335" y="4897670"/>
                  <a:pt x="4157919" y="4909036"/>
                </a:cubicBezTo>
                <a:cubicBezTo>
                  <a:pt x="3889503" y="4920402"/>
                  <a:pt x="3894913" y="4891318"/>
                  <a:pt x="3689503" y="4909036"/>
                </a:cubicBezTo>
                <a:cubicBezTo>
                  <a:pt x="3484093" y="4926754"/>
                  <a:pt x="3439464" y="4889061"/>
                  <a:pt x="3221086" y="4909036"/>
                </a:cubicBezTo>
                <a:cubicBezTo>
                  <a:pt x="3002708" y="4929011"/>
                  <a:pt x="2953466" y="4896852"/>
                  <a:pt x="2752670" y="4909036"/>
                </a:cubicBezTo>
                <a:cubicBezTo>
                  <a:pt x="2551874" y="4921220"/>
                  <a:pt x="2610706" y="4890626"/>
                  <a:pt x="2504004" y="4909036"/>
                </a:cubicBezTo>
                <a:cubicBezTo>
                  <a:pt x="2397302" y="4927446"/>
                  <a:pt x="2309256" y="4904562"/>
                  <a:pt x="2255339" y="4909036"/>
                </a:cubicBezTo>
                <a:cubicBezTo>
                  <a:pt x="2201423" y="4913510"/>
                  <a:pt x="1968508" y="4896940"/>
                  <a:pt x="1896798" y="4909036"/>
                </a:cubicBezTo>
                <a:cubicBezTo>
                  <a:pt x="1825088" y="4921132"/>
                  <a:pt x="1382334" y="4850108"/>
                  <a:pt x="1098755" y="4909036"/>
                </a:cubicBezTo>
                <a:cubicBezTo>
                  <a:pt x="815176" y="4967964"/>
                  <a:pt x="820428" y="4904029"/>
                  <a:pt x="740214" y="4909036"/>
                </a:cubicBezTo>
                <a:cubicBezTo>
                  <a:pt x="660000" y="4914043"/>
                  <a:pt x="216569" y="4894231"/>
                  <a:pt x="0" y="4909036"/>
                </a:cubicBezTo>
                <a:cubicBezTo>
                  <a:pt x="-57430" y="4731369"/>
                  <a:pt x="30217" y="4565789"/>
                  <a:pt x="0" y="4314497"/>
                </a:cubicBezTo>
                <a:cubicBezTo>
                  <a:pt x="-30217" y="4063205"/>
                  <a:pt x="25644" y="3860859"/>
                  <a:pt x="0" y="3719958"/>
                </a:cubicBezTo>
                <a:cubicBezTo>
                  <a:pt x="-25644" y="3579057"/>
                  <a:pt x="35794" y="3276247"/>
                  <a:pt x="0" y="3125420"/>
                </a:cubicBezTo>
                <a:cubicBezTo>
                  <a:pt x="-35794" y="2974593"/>
                  <a:pt x="36620" y="2852830"/>
                  <a:pt x="0" y="2727242"/>
                </a:cubicBezTo>
                <a:cubicBezTo>
                  <a:pt x="-36620" y="2601654"/>
                  <a:pt x="19191" y="2378456"/>
                  <a:pt x="0" y="2279974"/>
                </a:cubicBezTo>
                <a:cubicBezTo>
                  <a:pt x="-19191" y="2181492"/>
                  <a:pt x="5376" y="1971260"/>
                  <a:pt x="0" y="1783616"/>
                </a:cubicBezTo>
                <a:cubicBezTo>
                  <a:pt x="-5376" y="1595972"/>
                  <a:pt x="1549" y="1437578"/>
                  <a:pt x="0" y="1238168"/>
                </a:cubicBezTo>
                <a:cubicBezTo>
                  <a:pt x="-1549" y="1038758"/>
                  <a:pt x="30232" y="892123"/>
                  <a:pt x="0" y="790900"/>
                </a:cubicBezTo>
                <a:cubicBezTo>
                  <a:pt x="-30232" y="689677"/>
                  <a:pt x="83168" y="210317"/>
                  <a:pt x="0" y="0"/>
                </a:cubicBezTo>
                <a:close/>
              </a:path>
            </a:pathLst>
          </a:custGeom>
          <a:solidFill>
            <a:schemeClr val="bg1">
              <a:lumMod val="95000"/>
            </a:schemeClr>
          </a:solidFill>
          <a:ln w="38100">
            <a:solidFill>
              <a:schemeClr val="bg1">
                <a:lumMod val="85000"/>
              </a:schemeClr>
            </a:solidFill>
            <a:extLst>
              <a:ext uri="{C807C97D-BFC1-408E-A445-0C87EB9F89A2}">
                <ask:lineSketchStyleProps xmlns:ask="http://schemas.microsoft.com/office/drawing/2018/sketchyshapes" sd="1305812681">
                  <ask:type>
                    <ask:lineSketchScribble/>
                  </ask:type>
                </ask:lineSketchStyleProps>
              </a:ext>
            </a:extLst>
          </a:ln>
        </p:spPr>
        <p:txBody>
          <a:bodyPr vert="horz" wrap="square" lIns="91440" tIns="45720" rIns="91440" bIns="45720" rtlCol="0">
            <a:spAutoFit/>
          </a:bodyPr>
          <a:lstStyle/>
          <a:p>
            <a:pPr marL="0" indent="0" algn="just">
              <a:spcAft>
                <a:spcPts val="0"/>
              </a:spcAft>
              <a:buNone/>
            </a:pPr>
            <a:r>
              <a:rPr lang="el-GR" sz="1700" b="1" dirty="0">
                <a:latin typeface="Calibri" panose="020F0502020204030204" pitchFamily="34" charset="0"/>
                <a:cs typeface="Arial" panose="020B0604020202020204" pitchFamily="34" charset="0"/>
              </a:rPr>
              <a:t>Και εδώ είναι που μπαίνουμε στην ιστορία μας</a:t>
            </a:r>
            <a:r>
              <a:rPr lang="en-GB" sz="1700" b="1" dirty="0">
                <a:latin typeface="Calibri" panose="020F0502020204030204" pitchFamily="34" charset="0"/>
                <a:cs typeface="Arial" panose="020B0604020202020204" pitchFamily="34" charset="0"/>
              </a:rPr>
              <a:t>... </a:t>
            </a:r>
          </a:p>
          <a:p>
            <a:pPr marL="0" indent="0" algn="just">
              <a:spcAft>
                <a:spcPts val="0"/>
              </a:spcAft>
              <a:buNone/>
            </a:pPr>
            <a:r>
              <a:rPr lang="el-GR" sz="1700" dirty="0">
                <a:latin typeface="Calibri" panose="020F0502020204030204" pitchFamily="34" charset="0"/>
                <a:cs typeface="Arial" panose="020B0604020202020204" pitchFamily="34" charset="0"/>
              </a:rPr>
              <a:t>Βρισκόμαστε στη Βιέννη, τον Μάρτιο του 1911.</a:t>
            </a:r>
          </a:p>
          <a:p>
            <a:pPr marL="0" indent="0" algn="just">
              <a:spcAft>
                <a:spcPts val="0"/>
              </a:spcAft>
              <a:buNone/>
            </a:pPr>
            <a:r>
              <a:rPr lang="el-GR" sz="1700" dirty="0">
                <a:latin typeface="Calibri" panose="020F0502020204030204" pitchFamily="34" charset="0"/>
                <a:cs typeface="Arial" panose="020B0604020202020204" pitchFamily="34" charset="0"/>
              </a:rPr>
              <a:t>Με πάνω από δύο εκατομμύρια κατοίκους, η Βιέννη είναι η τέταρτη μεγαλύτερη πόλη στον κόσμο μετά τη Νέα Υόρκη, το Λονδίνο και το Παρίσι. Μαζί με τη Βουδαπέστη, η Βιέννη είναι η πρωτεύουσα της δεύτερης μεγαλύτερης αυτοκρατορίας στην Ευρώπη και θεωρείται μια κοσμοπολίτικη πόλη με την πλούσια πολιτιστική και κοινωνική της ζωή, τους επιστήμονες, τους καλλιτέχνες και τους ανθρώπους των γραμμάτων.</a:t>
            </a:r>
          </a:p>
          <a:p>
            <a:pPr marL="0" indent="0" algn="just">
              <a:spcAft>
                <a:spcPts val="0"/>
              </a:spcAft>
              <a:buNone/>
            </a:pPr>
            <a:r>
              <a:rPr lang="el-GR" sz="1700" dirty="0">
                <a:latin typeface="Calibri" panose="020F0502020204030204" pitchFamily="34" charset="0"/>
                <a:cs typeface="Arial" panose="020B0604020202020204" pitchFamily="34" charset="0"/>
              </a:rPr>
              <a:t>Η Βιέννη στις αρχές του 20ου αιώνα έχει δύο διαφορετικές όψεις. Από τη μία πλευρά, χαρακτηρίζεται από εκσυγχρονισμό και πολιτιστική άνθηση. από την άλλη, η δυστυχία των μαζών είναι πανταχού παρούσα. Υπάρχει έλλειψη αξιοπρεπούς και οικονομικά προσιτής στέγασης. Πολλές οικογένειες πρέπει να ζουν σε πολύ στενές συνοικίες και μπορούν να πληρώσουν το ενοίκιο τους μόνο με τους λεγόμενους «φιλοξενούμενους για ύπνο». Αυτή τη στιγμή, υπάρχουν περίπου 66.000 φιλοξενούμενοι για ύπνο στη Βιέννη. Αυτά τα άτομα δεν έχουν δικό τους διαμέρισμα και επιτρέπεται να χρησιμοποιούν το κρεβάτι κάποιου άλλου για ύπνο μόνο για λίγες ώρες έναντι πληρωμής. Δεν τίθεται θέμα δίκαιων αμοιβών για την εργασία που εκτελείται. Οι γυναίκες υπηρετούν ως φτηνό εργατικό δυναμικό στις βιομηχανίες κλωστοϋφαντουργίας και τροφίμων, καθώς και σε εργοστάσια τούβλων. </a:t>
            </a:r>
          </a:p>
          <a:p>
            <a:pPr marL="0" indent="0" algn="just">
              <a:spcAft>
                <a:spcPts val="0"/>
              </a:spcAft>
              <a:buNone/>
            </a:pPr>
            <a:r>
              <a:rPr lang="el-GR" sz="1700" dirty="0">
                <a:latin typeface="Calibri" panose="020F0502020204030204" pitchFamily="34" charset="0"/>
                <a:cs typeface="Arial" panose="020B0604020202020204" pitchFamily="34" charset="0"/>
              </a:rPr>
              <a:t>Ένας εργαζόμενος κερδίζει περίπου 20-24 κορώνες το μήνα, οι γυναίκες λιγότερο από τις μισές. Ένα καλύτερο διαμέρισμα στα προάστια (δωμάτιο, κουζίνα, ντουλάπι) κοστίζει περίπου 28 κορώνες το μήνα.</a:t>
            </a:r>
          </a:p>
          <a:p>
            <a:pPr marL="0" indent="0" algn="just">
              <a:spcAft>
                <a:spcPts val="0"/>
              </a:spcAft>
              <a:buNone/>
            </a:pPr>
            <a:r>
              <a:rPr lang="el-GR" sz="1700" dirty="0">
                <a:latin typeface="Calibri" panose="020F0502020204030204" pitchFamily="34" charset="0"/>
                <a:cs typeface="Arial" panose="020B0604020202020204" pitchFamily="34" charset="0"/>
              </a:rPr>
              <a:t>Δεν υπάρχει σχεδόν καμία νομική προστασία για τους εργαζόμενους και κανένα δίχτυ κοινωνικής ασφάλειας σε περίπτωση ασθένειας ή ανεργίας. Ασθένειες όπως η ραχίτιδα και η φυματίωση είναι ιδιαίτερα διαδεδομένες</a:t>
            </a:r>
            <a:r>
              <a:rPr lang="en-GB" sz="1700" dirty="0">
                <a:latin typeface="Calibri" panose="020F0502020204030204" pitchFamily="34" charset="0"/>
                <a:cs typeface="Arial" panose="020B0604020202020204" pitchFamily="34" charset="0"/>
              </a:rPr>
              <a:t>.</a:t>
            </a:r>
          </a:p>
        </p:txBody>
      </p:sp>
      <p:pic>
        <p:nvPicPr>
          <p:cNvPr id="2" name="Episode-2-Situation-EL">
            <a:hlinkClick r:id="" action="ppaction://media"/>
            <a:extLst>
              <a:ext uri="{FF2B5EF4-FFF2-40B4-BE49-F238E27FC236}">
                <a16:creationId xmlns:a16="http://schemas.microsoft.com/office/drawing/2014/main" id="{CD540D49-DA2E-BE56-3CA9-EC05AE38387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091152" y="64390"/>
            <a:ext cx="1561498" cy="1561498"/>
          </a:xfrm>
          <a:prstGeom prst="rect">
            <a:avLst/>
          </a:prstGeom>
        </p:spPr>
      </p:pic>
    </p:spTree>
    <p:extLst>
      <p:ext uri="{BB962C8B-B14F-4D97-AF65-F5344CB8AC3E}">
        <p14:creationId xmlns:p14="http://schemas.microsoft.com/office/powerpoint/2010/main" val="206262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90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EF8B811-2DB7-457C-8B0D-22482F809FB8}"/>
              </a:ext>
            </a:extLst>
          </p:cNvPr>
          <p:cNvSpPr>
            <a:spLocks noGrp="1"/>
          </p:cNvSpPr>
          <p:nvPr>
            <p:ph type="title"/>
          </p:nvPr>
        </p:nvSpPr>
        <p:spPr/>
        <p:txBody>
          <a:bodyPr/>
          <a:lstStyle/>
          <a:p>
            <a:r>
              <a:rPr lang="el-GR" dirty="0"/>
              <a:t>Η κατάσταση</a:t>
            </a:r>
            <a:r>
              <a:rPr lang="en-GB" dirty="0"/>
              <a:t> (</a:t>
            </a:r>
            <a:r>
              <a:rPr lang="el-GR" dirty="0"/>
              <a:t>συνέχεια</a:t>
            </a:r>
            <a:r>
              <a:rPr lang="en-GB" dirty="0"/>
              <a:t>)</a:t>
            </a:r>
          </a:p>
        </p:txBody>
      </p:sp>
      <p:sp>
        <p:nvSpPr>
          <p:cNvPr id="3" name="Θέση περιεχομένου 2">
            <a:extLst>
              <a:ext uri="{FF2B5EF4-FFF2-40B4-BE49-F238E27FC236}">
                <a16:creationId xmlns:a16="http://schemas.microsoft.com/office/drawing/2014/main" id="{2E2FE1A9-C66B-4D82-AF8E-BD21148E6698}"/>
              </a:ext>
            </a:extLst>
          </p:cNvPr>
          <p:cNvSpPr>
            <a:spLocks noGrp="1"/>
          </p:cNvSpPr>
          <p:nvPr>
            <p:ph idx="1"/>
          </p:nvPr>
        </p:nvSpPr>
        <p:spPr>
          <a:xfrm>
            <a:off x="838200" y="1825625"/>
            <a:ext cx="10515600" cy="4852995"/>
          </a:xfrm>
          <a:custGeom>
            <a:avLst/>
            <a:gdLst>
              <a:gd name="connsiteX0" fmla="*/ 0 w 10515600"/>
              <a:gd name="connsiteY0" fmla="*/ 0 h 4125873"/>
              <a:gd name="connsiteX1" fmla="*/ 689356 w 10515600"/>
              <a:gd name="connsiteY1" fmla="*/ 0 h 4125873"/>
              <a:gd name="connsiteX2" fmla="*/ 1063244 w 10515600"/>
              <a:gd name="connsiteY2" fmla="*/ 0 h 4125873"/>
              <a:gd name="connsiteX3" fmla="*/ 1542288 w 10515600"/>
              <a:gd name="connsiteY3" fmla="*/ 0 h 4125873"/>
              <a:gd name="connsiteX4" fmla="*/ 1811020 w 10515600"/>
              <a:gd name="connsiteY4" fmla="*/ 0 h 4125873"/>
              <a:gd name="connsiteX5" fmla="*/ 2500376 w 10515600"/>
              <a:gd name="connsiteY5" fmla="*/ 0 h 4125873"/>
              <a:gd name="connsiteX6" fmla="*/ 3189732 w 10515600"/>
              <a:gd name="connsiteY6" fmla="*/ 0 h 4125873"/>
              <a:gd name="connsiteX7" fmla="*/ 3563620 w 10515600"/>
              <a:gd name="connsiteY7" fmla="*/ 0 h 4125873"/>
              <a:gd name="connsiteX8" fmla="*/ 3937508 w 10515600"/>
              <a:gd name="connsiteY8" fmla="*/ 0 h 4125873"/>
              <a:gd name="connsiteX9" fmla="*/ 4311396 w 10515600"/>
              <a:gd name="connsiteY9" fmla="*/ 0 h 4125873"/>
              <a:gd name="connsiteX10" fmla="*/ 4895596 w 10515600"/>
              <a:gd name="connsiteY10" fmla="*/ 0 h 4125873"/>
              <a:gd name="connsiteX11" fmla="*/ 5479796 w 10515600"/>
              <a:gd name="connsiteY11" fmla="*/ 0 h 4125873"/>
              <a:gd name="connsiteX12" fmla="*/ 6274308 w 10515600"/>
              <a:gd name="connsiteY12" fmla="*/ 0 h 4125873"/>
              <a:gd name="connsiteX13" fmla="*/ 6963664 w 10515600"/>
              <a:gd name="connsiteY13" fmla="*/ 0 h 4125873"/>
              <a:gd name="connsiteX14" fmla="*/ 7758176 w 10515600"/>
              <a:gd name="connsiteY14" fmla="*/ 0 h 4125873"/>
              <a:gd name="connsiteX15" fmla="*/ 8552688 w 10515600"/>
              <a:gd name="connsiteY15" fmla="*/ 0 h 4125873"/>
              <a:gd name="connsiteX16" fmla="*/ 9347200 w 10515600"/>
              <a:gd name="connsiteY16" fmla="*/ 0 h 4125873"/>
              <a:gd name="connsiteX17" fmla="*/ 9931400 w 10515600"/>
              <a:gd name="connsiteY17" fmla="*/ 0 h 4125873"/>
              <a:gd name="connsiteX18" fmla="*/ 10515600 w 10515600"/>
              <a:gd name="connsiteY18" fmla="*/ 0 h 4125873"/>
              <a:gd name="connsiteX19" fmla="*/ 10515600 w 10515600"/>
              <a:gd name="connsiteY19" fmla="*/ 506893 h 4125873"/>
              <a:gd name="connsiteX20" fmla="*/ 10515600 w 10515600"/>
              <a:gd name="connsiteY20" fmla="*/ 1178821 h 4125873"/>
              <a:gd name="connsiteX21" fmla="*/ 10515600 w 10515600"/>
              <a:gd name="connsiteY21" fmla="*/ 1768231 h 4125873"/>
              <a:gd name="connsiteX22" fmla="*/ 10515600 w 10515600"/>
              <a:gd name="connsiteY22" fmla="*/ 2440159 h 4125873"/>
              <a:gd name="connsiteX23" fmla="*/ 10515600 w 10515600"/>
              <a:gd name="connsiteY23" fmla="*/ 3070828 h 4125873"/>
              <a:gd name="connsiteX24" fmla="*/ 10515600 w 10515600"/>
              <a:gd name="connsiteY24" fmla="*/ 3536463 h 4125873"/>
              <a:gd name="connsiteX25" fmla="*/ 10515600 w 10515600"/>
              <a:gd name="connsiteY25" fmla="*/ 4125873 h 4125873"/>
              <a:gd name="connsiteX26" fmla="*/ 9931400 w 10515600"/>
              <a:gd name="connsiteY26" fmla="*/ 4125873 h 4125873"/>
              <a:gd name="connsiteX27" fmla="*/ 9242044 w 10515600"/>
              <a:gd name="connsiteY27" fmla="*/ 4125873 h 4125873"/>
              <a:gd name="connsiteX28" fmla="*/ 8763000 w 10515600"/>
              <a:gd name="connsiteY28" fmla="*/ 4125873 h 4125873"/>
              <a:gd name="connsiteX29" fmla="*/ 8494268 w 10515600"/>
              <a:gd name="connsiteY29" fmla="*/ 4125873 h 4125873"/>
              <a:gd name="connsiteX30" fmla="*/ 8225536 w 10515600"/>
              <a:gd name="connsiteY30" fmla="*/ 4125873 h 4125873"/>
              <a:gd name="connsiteX31" fmla="*/ 7641336 w 10515600"/>
              <a:gd name="connsiteY31" fmla="*/ 4125873 h 4125873"/>
              <a:gd name="connsiteX32" fmla="*/ 6951980 w 10515600"/>
              <a:gd name="connsiteY32" fmla="*/ 4125873 h 4125873"/>
              <a:gd name="connsiteX33" fmla="*/ 6472936 w 10515600"/>
              <a:gd name="connsiteY33" fmla="*/ 4125873 h 4125873"/>
              <a:gd name="connsiteX34" fmla="*/ 6204204 w 10515600"/>
              <a:gd name="connsiteY34" fmla="*/ 4125873 h 4125873"/>
              <a:gd name="connsiteX35" fmla="*/ 5830316 w 10515600"/>
              <a:gd name="connsiteY35" fmla="*/ 4125873 h 4125873"/>
              <a:gd name="connsiteX36" fmla="*/ 5035804 w 10515600"/>
              <a:gd name="connsiteY36" fmla="*/ 4125873 h 4125873"/>
              <a:gd name="connsiteX37" fmla="*/ 4346448 w 10515600"/>
              <a:gd name="connsiteY37" fmla="*/ 4125873 h 4125873"/>
              <a:gd name="connsiteX38" fmla="*/ 3972560 w 10515600"/>
              <a:gd name="connsiteY38" fmla="*/ 4125873 h 4125873"/>
              <a:gd name="connsiteX39" fmla="*/ 3388360 w 10515600"/>
              <a:gd name="connsiteY39" fmla="*/ 4125873 h 4125873"/>
              <a:gd name="connsiteX40" fmla="*/ 2804160 w 10515600"/>
              <a:gd name="connsiteY40" fmla="*/ 4125873 h 4125873"/>
              <a:gd name="connsiteX41" fmla="*/ 2219960 w 10515600"/>
              <a:gd name="connsiteY41" fmla="*/ 4125873 h 4125873"/>
              <a:gd name="connsiteX42" fmla="*/ 1740916 w 10515600"/>
              <a:gd name="connsiteY42" fmla="*/ 4125873 h 4125873"/>
              <a:gd name="connsiteX43" fmla="*/ 1156716 w 10515600"/>
              <a:gd name="connsiteY43" fmla="*/ 4125873 h 4125873"/>
              <a:gd name="connsiteX44" fmla="*/ 0 w 10515600"/>
              <a:gd name="connsiteY44" fmla="*/ 4125873 h 4125873"/>
              <a:gd name="connsiteX45" fmla="*/ 0 w 10515600"/>
              <a:gd name="connsiteY45" fmla="*/ 3618980 h 4125873"/>
              <a:gd name="connsiteX46" fmla="*/ 0 w 10515600"/>
              <a:gd name="connsiteY46" fmla="*/ 3112087 h 4125873"/>
              <a:gd name="connsiteX47" fmla="*/ 0 w 10515600"/>
              <a:gd name="connsiteY47" fmla="*/ 2563935 h 4125873"/>
              <a:gd name="connsiteX48" fmla="*/ 0 w 10515600"/>
              <a:gd name="connsiteY48" fmla="*/ 1892007 h 4125873"/>
              <a:gd name="connsiteX49" fmla="*/ 0 w 10515600"/>
              <a:gd name="connsiteY49" fmla="*/ 1302597 h 4125873"/>
              <a:gd name="connsiteX50" fmla="*/ 0 w 10515600"/>
              <a:gd name="connsiteY50" fmla="*/ 795704 h 4125873"/>
              <a:gd name="connsiteX51" fmla="*/ 0 w 10515600"/>
              <a:gd name="connsiteY51" fmla="*/ 0 h 412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0515600" h="4125873" extrusionOk="0">
                <a:moveTo>
                  <a:pt x="0" y="0"/>
                </a:moveTo>
                <a:cubicBezTo>
                  <a:pt x="159871" y="-45649"/>
                  <a:pt x="442684" y="12145"/>
                  <a:pt x="689356" y="0"/>
                </a:cubicBezTo>
                <a:cubicBezTo>
                  <a:pt x="936028" y="-12145"/>
                  <a:pt x="893665" y="44035"/>
                  <a:pt x="1063244" y="0"/>
                </a:cubicBezTo>
                <a:cubicBezTo>
                  <a:pt x="1232823" y="-44035"/>
                  <a:pt x="1338959" y="12533"/>
                  <a:pt x="1542288" y="0"/>
                </a:cubicBezTo>
                <a:cubicBezTo>
                  <a:pt x="1745617" y="-12533"/>
                  <a:pt x="1723453" y="17439"/>
                  <a:pt x="1811020" y="0"/>
                </a:cubicBezTo>
                <a:cubicBezTo>
                  <a:pt x="1898587" y="-17439"/>
                  <a:pt x="2176259" y="23824"/>
                  <a:pt x="2500376" y="0"/>
                </a:cubicBezTo>
                <a:cubicBezTo>
                  <a:pt x="2824493" y="-23824"/>
                  <a:pt x="3008120" y="52905"/>
                  <a:pt x="3189732" y="0"/>
                </a:cubicBezTo>
                <a:cubicBezTo>
                  <a:pt x="3371344" y="-52905"/>
                  <a:pt x="3441592" y="28643"/>
                  <a:pt x="3563620" y="0"/>
                </a:cubicBezTo>
                <a:cubicBezTo>
                  <a:pt x="3685648" y="-28643"/>
                  <a:pt x="3782192" y="6824"/>
                  <a:pt x="3937508" y="0"/>
                </a:cubicBezTo>
                <a:cubicBezTo>
                  <a:pt x="4092824" y="-6824"/>
                  <a:pt x="4186760" y="43303"/>
                  <a:pt x="4311396" y="0"/>
                </a:cubicBezTo>
                <a:cubicBezTo>
                  <a:pt x="4436032" y="-43303"/>
                  <a:pt x="4648118" y="53056"/>
                  <a:pt x="4895596" y="0"/>
                </a:cubicBezTo>
                <a:cubicBezTo>
                  <a:pt x="5143074" y="-53056"/>
                  <a:pt x="5233547" y="41761"/>
                  <a:pt x="5479796" y="0"/>
                </a:cubicBezTo>
                <a:cubicBezTo>
                  <a:pt x="5726045" y="-41761"/>
                  <a:pt x="6087883" y="23403"/>
                  <a:pt x="6274308" y="0"/>
                </a:cubicBezTo>
                <a:cubicBezTo>
                  <a:pt x="6460733" y="-23403"/>
                  <a:pt x="6707054" y="66396"/>
                  <a:pt x="6963664" y="0"/>
                </a:cubicBezTo>
                <a:cubicBezTo>
                  <a:pt x="7220274" y="-66396"/>
                  <a:pt x="7408778" y="66053"/>
                  <a:pt x="7758176" y="0"/>
                </a:cubicBezTo>
                <a:cubicBezTo>
                  <a:pt x="8107574" y="-66053"/>
                  <a:pt x="8382254" y="30508"/>
                  <a:pt x="8552688" y="0"/>
                </a:cubicBezTo>
                <a:cubicBezTo>
                  <a:pt x="8723122" y="-30508"/>
                  <a:pt x="9038201" y="23460"/>
                  <a:pt x="9347200" y="0"/>
                </a:cubicBezTo>
                <a:cubicBezTo>
                  <a:pt x="9656199" y="-23460"/>
                  <a:pt x="9669731" y="1864"/>
                  <a:pt x="9931400" y="0"/>
                </a:cubicBezTo>
                <a:cubicBezTo>
                  <a:pt x="10193069" y="-1864"/>
                  <a:pt x="10282084" y="19552"/>
                  <a:pt x="10515600" y="0"/>
                </a:cubicBezTo>
                <a:cubicBezTo>
                  <a:pt x="10523151" y="205533"/>
                  <a:pt x="10478625" y="310398"/>
                  <a:pt x="10515600" y="506893"/>
                </a:cubicBezTo>
                <a:cubicBezTo>
                  <a:pt x="10552575" y="703388"/>
                  <a:pt x="10487656" y="977861"/>
                  <a:pt x="10515600" y="1178821"/>
                </a:cubicBezTo>
                <a:cubicBezTo>
                  <a:pt x="10543544" y="1379781"/>
                  <a:pt x="10467179" y="1626637"/>
                  <a:pt x="10515600" y="1768231"/>
                </a:cubicBezTo>
                <a:cubicBezTo>
                  <a:pt x="10564021" y="1909825"/>
                  <a:pt x="10514569" y="2244419"/>
                  <a:pt x="10515600" y="2440159"/>
                </a:cubicBezTo>
                <a:cubicBezTo>
                  <a:pt x="10516631" y="2635899"/>
                  <a:pt x="10497020" y="2857048"/>
                  <a:pt x="10515600" y="3070828"/>
                </a:cubicBezTo>
                <a:cubicBezTo>
                  <a:pt x="10534180" y="3284608"/>
                  <a:pt x="10506954" y="3365563"/>
                  <a:pt x="10515600" y="3536463"/>
                </a:cubicBezTo>
                <a:cubicBezTo>
                  <a:pt x="10524246" y="3707363"/>
                  <a:pt x="10512882" y="3913945"/>
                  <a:pt x="10515600" y="4125873"/>
                </a:cubicBezTo>
                <a:cubicBezTo>
                  <a:pt x="10264829" y="4126721"/>
                  <a:pt x="10183170" y="4102178"/>
                  <a:pt x="9931400" y="4125873"/>
                </a:cubicBezTo>
                <a:cubicBezTo>
                  <a:pt x="9679630" y="4149568"/>
                  <a:pt x="9508134" y="4061674"/>
                  <a:pt x="9242044" y="4125873"/>
                </a:cubicBezTo>
                <a:cubicBezTo>
                  <a:pt x="8975954" y="4190072"/>
                  <a:pt x="8887077" y="4083345"/>
                  <a:pt x="8763000" y="4125873"/>
                </a:cubicBezTo>
                <a:cubicBezTo>
                  <a:pt x="8638923" y="4168401"/>
                  <a:pt x="8555705" y="4094660"/>
                  <a:pt x="8494268" y="4125873"/>
                </a:cubicBezTo>
                <a:cubicBezTo>
                  <a:pt x="8432831" y="4157086"/>
                  <a:pt x="8352647" y="4094705"/>
                  <a:pt x="8225536" y="4125873"/>
                </a:cubicBezTo>
                <a:cubicBezTo>
                  <a:pt x="8098425" y="4157041"/>
                  <a:pt x="7865127" y="4102361"/>
                  <a:pt x="7641336" y="4125873"/>
                </a:cubicBezTo>
                <a:cubicBezTo>
                  <a:pt x="7417545" y="4149385"/>
                  <a:pt x="7185568" y="4125399"/>
                  <a:pt x="6951980" y="4125873"/>
                </a:cubicBezTo>
                <a:cubicBezTo>
                  <a:pt x="6718392" y="4126347"/>
                  <a:pt x="6674812" y="4076202"/>
                  <a:pt x="6472936" y="4125873"/>
                </a:cubicBezTo>
                <a:cubicBezTo>
                  <a:pt x="6271060" y="4175544"/>
                  <a:pt x="6309670" y="4118993"/>
                  <a:pt x="6204204" y="4125873"/>
                </a:cubicBezTo>
                <a:cubicBezTo>
                  <a:pt x="6098738" y="4132753"/>
                  <a:pt x="5969125" y="4112141"/>
                  <a:pt x="5830316" y="4125873"/>
                </a:cubicBezTo>
                <a:cubicBezTo>
                  <a:pt x="5691507" y="4139605"/>
                  <a:pt x="5201238" y="4094681"/>
                  <a:pt x="5035804" y="4125873"/>
                </a:cubicBezTo>
                <a:cubicBezTo>
                  <a:pt x="4870370" y="4157065"/>
                  <a:pt x="4590324" y="4098813"/>
                  <a:pt x="4346448" y="4125873"/>
                </a:cubicBezTo>
                <a:cubicBezTo>
                  <a:pt x="4102572" y="4152933"/>
                  <a:pt x="4050260" y="4101582"/>
                  <a:pt x="3972560" y="4125873"/>
                </a:cubicBezTo>
                <a:cubicBezTo>
                  <a:pt x="3894860" y="4150164"/>
                  <a:pt x="3583866" y="4067944"/>
                  <a:pt x="3388360" y="4125873"/>
                </a:cubicBezTo>
                <a:cubicBezTo>
                  <a:pt x="3192854" y="4183802"/>
                  <a:pt x="3025990" y="4117647"/>
                  <a:pt x="2804160" y="4125873"/>
                </a:cubicBezTo>
                <a:cubicBezTo>
                  <a:pt x="2582330" y="4134099"/>
                  <a:pt x="2414216" y="4081812"/>
                  <a:pt x="2219960" y="4125873"/>
                </a:cubicBezTo>
                <a:cubicBezTo>
                  <a:pt x="2025704" y="4169934"/>
                  <a:pt x="1922542" y="4071357"/>
                  <a:pt x="1740916" y="4125873"/>
                </a:cubicBezTo>
                <a:cubicBezTo>
                  <a:pt x="1559290" y="4180389"/>
                  <a:pt x="1314200" y="4097246"/>
                  <a:pt x="1156716" y="4125873"/>
                </a:cubicBezTo>
                <a:cubicBezTo>
                  <a:pt x="999232" y="4154500"/>
                  <a:pt x="461754" y="4018480"/>
                  <a:pt x="0" y="4125873"/>
                </a:cubicBezTo>
                <a:cubicBezTo>
                  <a:pt x="-37939" y="3954335"/>
                  <a:pt x="10360" y="3830683"/>
                  <a:pt x="0" y="3618980"/>
                </a:cubicBezTo>
                <a:cubicBezTo>
                  <a:pt x="-10360" y="3407277"/>
                  <a:pt x="47592" y="3299516"/>
                  <a:pt x="0" y="3112087"/>
                </a:cubicBezTo>
                <a:cubicBezTo>
                  <a:pt x="-47592" y="2924658"/>
                  <a:pt x="15156" y="2783195"/>
                  <a:pt x="0" y="2563935"/>
                </a:cubicBezTo>
                <a:cubicBezTo>
                  <a:pt x="-15156" y="2344675"/>
                  <a:pt x="44304" y="2159424"/>
                  <a:pt x="0" y="1892007"/>
                </a:cubicBezTo>
                <a:cubicBezTo>
                  <a:pt x="-44304" y="1624590"/>
                  <a:pt x="17639" y="1533359"/>
                  <a:pt x="0" y="1302597"/>
                </a:cubicBezTo>
                <a:cubicBezTo>
                  <a:pt x="-17639" y="1071835"/>
                  <a:pt x="43025" y="942629"/>
                  <a:pt x="0" y="795704"/>
                </a:cubicBezTo>
                <a:cubicBezTo>
                  <a:pt x="-43025" y="648779"/>
                  <a:pt x="61501" y="356747"/>
                  <a:pt x="0" y="0"/>
                </a:cubicBezTo>
                <a:close/>
              </a:path>
            </a:pathLst>
          </a:custGeom>
          <a:solidFill>
            <a:schemeClr val="bg1">
              <a:lumMod val="95000"/>
            </a:schemeClr>
          </a:solidFill>
          <a:ln w="38100">
            <a:solidFill>
              <a:schemeClr val="bg1">
                <a:lumMod val="85000"/>
              </a:schemeClr>
            </a:solidFill>
            <a:extLst>
              <a:ext uri="{C807C97D-BFC1-408E-A445-0C87EB9F89A2}">
                <ask:lineSketchStyleProps xmlns:ask="http://schemas.microsoft.com/office/drawing/2018/sketchyshapes" sd="3937295118">
                  <ask:type>
                    <ask:lineSketchScribble/>
                  </ask:type>
                </ask:lineSketchStyleProps>
              </a:ext>
            </a:extLst>
          </a:ln>
        </p:spPr>
        <p:txBody>
          <a:bodyPr wrap="square">
            <a:spAutoFit/>
          </a:bodyPr>
          <a:lstStyle/>
          <a:p>
            <a:pPr marL="0" indent="0" algn="just">
              <a:lnSpc>
                <a:spcPct val="120000"/>
              </a:lnSpc>
              <a:buNone/>
            </a:pPr>
            <a:r>
              <a:rPr lang="el-GR" sz="1800" dirty="0">
                <a:latin typeface="Calibri" panose="020F0502020204030204" pitchFamily="34" charset="0"/>
                <a:cs typeface="Arial" panose="020B0604020202020204" pitchFamily="34" charset="0"/>
              </a:rPr>
              <a:t>Το καλοκαίρι του 1910, στη 2η Διεθνή Διάσκεψη των Σοσιαλιστικών Γυναικών στην Κοπεγχάγη, οι σοσιαλδημοκρατικοί εκπρόσωποι της Αυστρίας, μαζί με συντρόφους από άλλες χώρες, αποφάσισαν να διοργανώσουν μια ετήσια «Ημέρα της Γυναίκας» για να αγωνιστούν για το δικαίωμα ψήφου των γυναικών</a:t>
            </a:r>
            <a:r>
              <a:rPr lang="en-US" sz="1800" dirty="0">
                <a:latin typeface="Calibri" panose="020F0502020204030204" pitchFamily="34" charset="0"/>
                <a:cs typeface="Arial" panose="020B0604020202020204" pitchFamily="34" charset="0"/>
              </a:rPr>
              <a:t>.</a:t>
            </a:r>
          </a:p>
          <a:p>
            <a:pPr marL="0" indent="0" algn="just">
              <a:lnSpc>
                <a:spcPct val="120000"/>
              </a:lnSpc>
              <a:buNone/>
            </a:pPr>
            <a:r>
              <a:rPr lang="el-GR" sz="1800" dirty="0">
                <a:latin typeface="Calibri" panose="020F0502020204030204" pitchFamily="34" charset="0"/>
                <a:cs typeface="Arial" panose="020B0604020202020204" pitchFamily="34" charset="0"/>
              </a:rPr>
              <a:t>Με πρωτοβουλία της </a:t>
            </a:r>
            <a:r>
              <a:rPr lang="el-GR" sz="1800" dirty="0" err="1">
                <a:latin typeface="Calibri" panose="020F0502020204030204" pitchFamily="34" charset="0"/>
                <a:cs typeface="Arial" panose="020B0604020202020204" pitchFamily="34" charset="0"/>
              </a:rPr>
              <a:t>Clara</a:t>
            </a:r>
            <a:r>
              <a:rPr lang="el-GR" sz="1800" dirty="0">
                <a:latin typeface="Calibri" panose="020F0502020204030204" pitchFamily="34" charset="0"/>
                <a:cs typeface="Arial" panose="020B0604020202020204" pitchFamily="34" charset="0"/>
              </a:rPr>
              <a:t> </a:t>
            </a:r>
            <a:r>
              <a:rPr lang="el-GR" sz="1800" dirty="0" err="1">
                <a:latin typeface="Calibri" panose="020F0502020204030204" pitchFamily="34" charset="0"/>
                <a:cs typeface="Arial" panose="020B0604020202020204" pitchFamily="34" charset="0"/>
              </a:rPr>
              <a:t>Zetkin</a:t>
            </a:r>
            <a:r>
              <a:rPr lang="el-GR" sz="1800" dirty="0">
                <a:latin typeface="Calibri" panose="020F0502020204030204" pitchFamily="34" charset="0"/>
                <a:cs typeface="Arial" panose="020B0604020202020204" pitchFamily="34" charset="0"/>
              </a:rPr>
              <a:t>, η Παγκόσμια Ημέρα της Γυναίκας γιορτάζεται για πρώτη φορά το 1911. Η ημερομηνία έχει σκοπό να τονίσει τον επαναστατικό χαρακτήρα της Ημέρας της Γυναίκας. Η 18η Μαρτίου είναι η ημέρα μνήμης για όσους σκοτώθηκαν στην Επανάσταση του Μάρτη του 1848 και η Παρισινή Κομμούνα του 1871 είχε επίσης ξεκινήσει τον Μάρτιο.</a:t>
            </a:r>
          </a:p>
          <a:p>
            <a:pPr marL="0" indent="0" algn="just">
              <a:lnSpc>
                <a:spcPct val="120000"/>
              </a:lnSpc>
              <a:buNone/>
            </a:pPr>
            <a:r>
              <a:rPr lang="el-GR" sz="1800" dirty="0">
                <a:latin typeface="Calibri" panose="020F0502020204030204" pitchFamily="34" charset="0"/>
                <a:cs typeface="Arial" panose="020B0604020202020204" pitchFamily="34" charset="0"/>
              </a:rPr>
              <a:t>Αυτή η Παγκόσμια Ημέρα της Γυναίκας στις 19 Μαρτίου 1911, μετατρέπεται σε μαζική συγκέντρωση στη Βιέννη για την ισότητα των γυναικών και είναι μια από τις μεγαλύτερες εκδηλώσεις της εποχής, με περισσότερους από 20.000 συμμετέχοντες.</a:t>
            </a:r>
          </a:p>
          <a:p>
            <a:pPr marL="0" indent="0" algn="just">
              <a:lnSpc>
                <a:spcPct val="120000"/>
              </a:lnSpc>
              <a:buNone/>
            </a:pPr>
            <a:r>
              <a:rPr lang="el-GR" sz="1800" dirty="0">
                <a:latin typeface="Calibri" panose="020F0502020204030204" pitchFamily="34" charset="0"/>
                <a:cs typeface="Arial" panose="020B0604020202020204" pitchFamily="34" charset="0"/>
              </a:rPr>
              <a:t>Είναι ένα κρύο πρωινό Κυριακής του Μαρτίου. Χιλιάδες άνθρωποι, άνδρες και γυναίκες, έχουν συγκεντρωθεί στο κέντρο της Βιέννης για να λάβουν μέρος στη συγκέντρωση που ακολουθείται από πορεία διαδήλωσης κατά μήκος της </a:t>
            </a:r>
            <a:r>
              <a:rPr lang="el-GR" sz="1800" dirty="0" err="1">
                <a:latin typeface="Calibri" panose="020F0502020204030204" pitchFamily="34" charset="0"/>
                <a:cs typeface="Arial" panose="020B0604020202020204" pitchFamily="34" charset="0"/>
              </a:rPr>
              <a:t>Ringstrasse</a:t>
            </a:r>
            <a:r>
              <a:rPr lang="el-GR" sz="1800" dirty="0">
                <a:latin typeface="Calibri" panose="020F0502020204030204" pitchFamily="34" charset="0"/>
                <a:cs typeface="Arial" panose="020B0604020202020204" pitchFamily="34" charset="0"/>
              </a:rPr>
              <a:t> της Βιέννης</a:t>
            </a:r>
            <a:r>
              <a:rPr lang="en-GB" sz="1800" dirty="0">
                <a:latin typeface="Calibri" panose="020F0502020204030204" pitchFamily="34" charset="0"/>
                <a:cs typeface="Arial" panose="020B0604020202020204" pitchFamily="34" charset="0"/>
              </a:rPr>
              <a:t>.</a:t>
            </a:r>
          </a:p>
        </p:txBody>
      </p:sp>
    </p:spTree>
    <p:extLst>
      <p:ext uri="{BB962C8B-B14F-4D97-AF65-F5344CB8AC3E}">
        <p14:creationId xmlns:p14="http://schemas.microsoft.com/office/powerpoint/2010/main" val="11941927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617" descr="Aquarell, Pinselstrich, Farbe, Abstrakt, Textur, Bürste">
            <a:extLst>
              <a:ext uri="{FF2B5EF4-FFF2-40B4-BE49-F238E27FC236}">
                <a16:creationId xmlns:a16="http://schemas.microsoft.com/office/drawing/2014/main" id="{FC22ECEA-F29B-4943-8E0C-3F0600C80AAA}"/>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bwMode="auto">
          <a:xfrm>
            <a:off x="580103" y="722145"/>
            <a:ext cx="1550017" cy="657225"/>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B00DA80B-EA82-4D6A-BA6B-AA50DBDEDBAB}"/>
              </a:ext>
            </a:extLst>
          </p:cNvPr>
          <p:cNvSpPr>
            <a:spLocks noGrp="1"/>
          </p:cNvSpPr>
          <p:nvPr>
            <p:ph type="title"/>
          </p:nvPr>
        </p:nvSpPr>
        <p:spPr>
          <a:xfrm>
            <a:off x="752476" y="365125"/>
            <a:ext cx="11591924" cy="1325563"/>
          </a:xfrm>
        </p:spPr>
        <p:txBody>
          <a:bodyPr>
            <a:normAutofit/>
          </a:bodyPr>
          <a:lstStyle/>
          <a:p>
            <a:r>
              <a:rPr lang="el-GR" sz="2900" dirty="0"/>
              <a:t>Βήμα 2: </a:t>
            </a:r>
            <a:r>
              <a:rPr lang="el-GR" sz="2900" b="0" dirty="0"/>
              <a:t>Επιλέξτε ένα άτομο του οποίου τα βήματα θέλετε να ακολουθήσετε</a:t>
            </a:r>
            <a:endParaRPr lang="en-GB" sz="2900" b="0" dirty="0"/>
          </a:p>
        </p:txBody>
      </p:sp>
      <p:sp>
        <p:nvSpPr>
          <p:cNvPr id="3" name="Θέση περιεχομένου 2">
            <a:extLst>
              <a:ext uri="{FF2B5EF4-FFF2-40B4-BE49-F238E27FC236}">
                <a16:creationId xmlns:a16="http://schemas.microsoft.com/office/drawing/2014/main" id="{77C891F0-EEA4-4588-84F0-AD058E6945FB}"/>
              </a:ext>
            </a:extLst>
          </p:cNvPr>
          <p:cNvSpPr>
            <a:spLocks noGrp="1"/>
          </p:cNvSpPr>
          <p:nvPr>
            <p:ph idx="1"/>
          </p:nvPr>
        </p:nvSpPr>
        <p:spPr>
          <a:xfrm>
            <a:off x="838200" y="1825624"/>
            <a:ext cx="7125929" cy="4822825"/>
          </a:xfrm>
        </p:spPr>
        <p:txBody>
          <a:bodyPr>
            <a:normAutofit fontScale="62500" lnSpcReduction="20000"/>
          </a:bodyPr>
          <a:lstStyle/>
          <a:p>
            <a:pPr algn="just">
              <a:lnSpc>
                <a:spcPct val="130000"/>
              </a:lnSpc>
            </a:pPr>
            <a:r>
              <a:rPr lang="el-GR" dirty="0"/>
              <a:t>Επιλέξαμε </a:t>
            </a:r>
            <a:r>
              <a:rPr lang="el-GR" b="1" dirty="0"/>
              <a:t>τέσσερις χαρακτήρες για εσάς</a:t>
            </a:r>
            <a:r>
              <a:rPr lang="el-GR" dirty="0"/>
              <a:t>, οι οποίοι μπορούν να σας δώσουν μια εικόνα του συναισθηματικού και ψυχικού κόσμου των ανθρώπων την εποχή του πρώτου γυναικείου κινήματος. </a:t>
            </a:r>
          </a:p>
          <a:p>
            <a:pPr algn="just">
              <a:lnSpc>
                <a:spcPct val="130000"/>
              </a:lnSpc>
            </a:pPr>
            <a:r>
              <a:rPr lang="el-GR" b="1" dirty="0"/>
              <a:t>Μπείτε σε έναν από τους τέσσερις χαρακτήρες </a:t>
            </a:r>
            <a:r>
              <a:rPr lang="el-GR" dirty="0"/>
              <a:t>της 19</a:t>
            </a:r>
            <a:r>
              <a:rPr lang="el-GR" baseline="30000" dirty="0"/>
              <a:t>ης</a:t>
            </a:r>
            <a:r>
              <a:rPr lang="el-GR" dirty="0"/>
              <a:t>  Μαρτίου 1911, στη Βιέννη. </a:t>
            </a:r>
          </a:p>
          <a:p>
            <a:pPr algn="just">
              <a:lnSpc>
                <a:spcPct val="130000"/>
              </a:lnSpc>
            </a:pPr>
            <a:r>
              <a:rPr lang="el-GR" i="1" dirty="0"/>
              <a:t>Ποιες ήταν οι σκέψεις, οι ελπίδες, ποιοι ήταν οι φόβοι αυτών των χαρακτήρων; </a:t>
            </a:r>
          </a:p>
          <a:p>
            <a:pPr algn="just">
              <a:lnSpc>
                <a:spcPct val="130000"/>
              </a:lnSpc>
            </a:pPr>
            <a:r>
              <a:rPr lang="el-GR" dirty="0"/>
              <a:t>Όσο διαφορετικές είναι οι εκάστοτε συνθήκες, τόσο είναι και οι κόσμοι των συναισθημάτων και των σκέψεων τους. Φυσικά, αυτοί οι χαρακτήρες (δύο από αυτούς είναι ιστορικά τεκμηριωμένοι, δύο ηθοποιοί είναι φανταστικοί) δίνουν μόνο ένα μέρος από τις διαφορετικές ανάγκες και ευαισθησίες, αλλά μπορούν να μας βοηθήσουν να κατανοήσουμε καλύτερα εκείνη την εποχή.</a:t>
            </a:r>
            <a:endParaRPr lang="en-GB" dirty="0"/>
          </a:p>
        </p:txBody>
      </p:sp>
      <p:pic>
        <p:nvPicPr>
          <p:cNvPr id="5" name="Γραφικό 4" descr="Ίχνη παπουτσιών περίγραμμα">
            <a:extLst>
              <a:ext uri="{FF2B5EF4-FFF2-40B4-BE49-F238E27FC236}">
                <a16:creationId xmlns:a16="http://schemas.microsoft.com/office/drawing/2014/main" id="{936F1F66-254E-4A47-881D-70FEB2D96A5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549570">
            <a:off x="-46891" y="654996"/>
            <a:ext cx="914400" cy="914400"/>
          </a:xfrm>
          <a:prstGeom prst="rect">
            <a:avLst/>
          </a:prstGeom>
        </p:spPr>
      </p:pic>
      <p:pic>
        <p:nvPicPr>
          <p:cNvPr id="9" name="Γραφικό 8" descr="Χρήστες περίγραμμα">
            <a:extLst>
              <a:ext uri="{FF2B5EF4-FFF2-40B4-BE49-F238E27FC236}">
                <a16:creationId xmlns:a16="http://schemas.microsoft.com/office/drawing/2014/main" id="{0241EDF6-F4B4-4EA9-864E-F42148291AA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436077" y="1968493"/>
            <a:ext cx="2975224" cy="2975224"/>
          </a:xfrm>
          <a:prstGeom prst="rect">
            <a:avLst/>
          </a:prstGeom>
        </p:spPr>
      </p:pic>
    </p:spTree>
    <p:extLst>
      <p:ext uri="{BB962C8B-B14F-4D97-AF65-F5344CB8AC3E}">
        <p14:creationId xmlns:p14="http://schemas.microsoft.com/office/powerpoint/2010/main" val="17318734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4D3F1F5-3D3A-408D-9FEB-361CB1B9D3CA}"/>
              </a:ext>
            </a:extLst>
          </p:cNvPr>
          <p:cNvSpPr>
            <a:spLocks noGrp="1"/>
          </p:cNvSpPr>
          <p:nvPr>
            <p:ph type="title"/>
          </p:nvPr>
        </p:nvSpPr>
        <p:spPr/>
        <p:txBody>
          <a:bodyPr/>
          <a:lstStyle/>
          <a:p>
            <a:r>
              <a:rPr lang="el-GR" dirty="0"/>
              <a:t>Τα πρόσωπα που εμπλέκονται</a:t>
            </a:r>
            <a:endParaRPr lang="en-GB" dirty="0"/>
          </a:p>
        </p:txBody>
      </p:sp>
      <p:pic>
        <p:nvPicPr>
          <p:cNvPr id="5" name="Γραφικό 4" descr="Χρήστες περίγραμμα">
            <a:extLst>
              <a:ext uri="{FF2B5EF4-FFF2-40B4-BE49-F238E27FC236}">
                <a16:creationId xmlns:a16="http://schemas.microsoft.com/office/drawing/2014/main" id="{B53F3DD4-9976-408F-84AD-7964E267CEF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63348" y="70157"/>
            <a:ext cx="1725562" cy="1725562"/>
          </a:xfrm>
          <a:prstGeom prst="rect">
            <a:avLst/>
          </a:prstGeom>
        </p:spPr>
      </p:pic>
      <p:graphicFrame>
        <p:nvGraphicFramePr>
          <p:cNvPr id="6" name="Diagramm 3">
            <a:extLst>
              <a:ext uri="{FF2B5EF4-FFF2-40B4-BE49-F238E27FC236}">
                <a16:creationId xmlns:a16="http://schemas.microsoft.com/office/drawing/2014/main" id="{46F5BC30-9722-4989-89D4-0E758C0D4792}"/>
              </a:ext>
            </a:extLst>
          </p:cNvPr>
          <p:cNvGraphicFramePr/>
          <p:nvPr>
            <p:extLst>
              <p:ext uri="{D42A27DB-BD31-4B8C-83A1-F6EECF244321}">
                <p14:modId xmlns:p14="http://schemas.microsoft.com/office/powerpoint/2010/main" val="1638357433"/>
              </p:ext>
            </p:extLst>
          </p:nvPr>
        </p:nvGraphicFramePr>
        <p:xfrm>
          <a:off x="1750142" y="1985656"/>
          <a:ext cx="8268929" cy="40741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221733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59619E42-1FCB-46A3-A3A0-948346FE065B}"/>
              </a:ext>
            </a:extLst>
          </p:cNvPr>
          <p:cNvSpPr>
            <a:spLocks noGrp="1"/>
          </p:cNvSpPr>
          <p:nvPr>
            <p:ph type="title"/>
          </p:nvPr>
        </p:nvSpPr>
        <p:spPr>
          <a:xfrm>
            <a:off x="640080" y="325369"/>
            <a:ext cx="5017770" cy="1956841"/>
          </a:xfrm>
        </p:spPr>
        <p:txBody>
          <a:bodyPr anchor="b">
            <a:normAutofit/>
          </a:bodyPr>
          <a:lstStyle/>
          <a:p>
            <a:r>
              <a:rPr lang="el-GR" sz="4200" dirty="0"/>
              <a:t>Επιλέξτε ένα από αυτά τα τέσσερα άτομα</a:t>
            </a:r>
            <a:r>
              <a:rPr lang="en-US" sz="4200" dirty="0"/>
              <a:t> </a:t>
            </a:r>
            <a:endParaRPr lang="en-GB" sz="4200" dirty="0"/>
          </a:p>
        </p:txBody>
      </p:sp>
      <p:sp>
        <p:nvSpPr>
          <p:cNvPr id="1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Θέση περιεχομένου 2">
            <a:extLst>
              <a:ext uri="{FF2B5EF4-FFF2-40B4-BE49-F238E27FC236}">
                <a16:creationId xmlns:a16="http://schemas.microsoft.com/office/drawing/2014/main" id="{79E1266E-D571-4EDB-A52F-A58C725C2993}"/>
              </a:ext>
            </a:extLst>
          </p:cNvPr>
          <p:cNvSpPr>
            <a:spLocks noGrp="1"/>
          </p:cNvSpPr>
          <p:nvPr>
            <p:ph idx="1"/>
          </p:nvPr>
        </p:nvSpPr>
        <p:spPr>
          <a:xfrm>
            <a:off x="216568" y="2872898"/>
            <a:ext cx="5221706" cy="3985102"/>
          </a:xfrm>
        </p:spPr>
        <p:txBody>
          <a:bodyPr>
            <a:normAutofit fontScale="92500" lnSpcReduction="10000"/>
          </a:bodyPr>
          <a:lstStyle/>
          <a:p>
            <a:pPr marL="0" indent="0">
              <a:lnSpc>
                <a:spcPct val="90000"/>
              </a:lnSpc>
              <a:buNone/>
            </a:pPr>
            <a:r>
              <a:rPr lang="el-GR" sz="2000" i="1" dirty="0">
                <a:latin typeface="Calibri" panose="020F0502020204030204" pitchFamily="34" charset="0"/>
                <a:ea typeface="Calibri" panose="020F0502020204030204" pitchFamily="34" charset="0"/>
                <a:cs typeface="Times New Roman" panose="02020603050405020304" pitchFamily="18" charset="0"/>
              </a:rPr>
              <a:t>Ποιανού το ρόλο θέλετε να αναλάβετε τώρα;</a:t>
            </a:r>
            <a:endParaRPr lang="en-US" sz="2000" i="1"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90000"/>
              </a:lnSpc>
              <a:buFont typeface="+mj-lt"/>
              <a:buAutoNum type="arabicPeriod"/>
            </a:pPr>
            <a:r>
              <a:rPr lang="el-GR" sz="2000" dirty="0">
                <a:latin typeface="Calibri" panose="020F0502020204030204" pitchFamily="34" charset="0"/>
                <a:ea typeface="MyriadPro-Regular"/>
                <a:cs typeface="Arial" panose="020B0604020202020204" pitchFamily="34" charset="0"/>
              </a:rPr>
              <a:t>Επιλέξτε ένα άτομο και διαβάστε προσεκτικά την κάρτα ρόλων. Θα μάθετε πολλά για τις περιστάσεις, τις σκέψεις και τα συναισθήματά τους. </a:t>
            </a:r>
          </a:p>
          <a:p>
            <a:pPr marL="457200" indent="-457200">
              <a:lnSpc>
                <a:spcPct val="90000"/>
              </a:lnSpc>
              <a:buFont typeface="+mj-lt"/>
              <a:buAutoNum type="arabicPeriod"/>
            </a:pPr>
            <a:r>
              <a:rPr lang="el-GR" sz="2000" dirty="0">
                <a:latin typeface="Calibri" panose="020F0502020204030204" pitchFamily="34" charset="0"/>
                <a:ea typeface="MyriadPro-Regular"/>
                <a:cs typeface="Arial" panose="020B0604020202020204" pitchFamily="34" charset="0"/>
              </a:rPr>
              <a:t>Αφού διαβάσετε την κάρτα ρόλων, γεμίστε τις φούσκες σκέψης με όλα τα πιθανά επίθετα που θα μπορούσαν να περιγράψουν την κατάσταση, τα συναισθήματα και τις σκέψεις του ατόμου.</a:t>
            </a:r>
          </a:p>
          <a:p>
            <a:pPr marL="457200" indent="-457200">
              <a:lnSpc>
                <a:spcPct val="90000"/>
              </a:lnSpc>
              <a:buFont typeface="+mj-lt"/>
              <a:buAutoNum type="arabicPeriod"/>
            </a:pPr>
            <a:r>
              <a:rPr lang="el-GR" sz="2000" dirty="0">
                <a:latin typeface="Calibri" panose="020F0502020204030204" pitchFamily="34" charset="0"/>
                <a:ea typeface="MyriadPro-Regular"/>
                <a:cs typeface="Arial" panose="020B0604020202020204" pitchFamily="34" charset="0"/>
              </a:rPr>
              <a:t>Στη συνέχεια πηγαίνετε στο βήμα 4</a:t>
            </a:r>
            <a:r>
              <a:rPr lang="en-US" sz="2000" dirty="0">
                <a:effectLst/>
                <a:latin typeface="Calibri" panose="020F0502020204030204" pitchFamily="34" charset="0"/>
                <a:ea typeface="MyriadPro-Regular"/>
                <a:cs typeface="Arial" panose="020B0604020202020204" pitchFamily="34" charset="0"/>
              </a:rPr>
              <a:t>.</a:t>
            </a:r>
            <a:endParaRPr lang="en-GB" sz="20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90000"/>
              </a:lnSpc>
              <a:buNone/>
            </a:pPr>
            <a:r>
              <a:rPr lang="el-GR" sz="2000" b="1" dirty="0">
                <a:latin typeface="Calibri" panose="020F0502020204030204" pitchFamily="34" charset="0"/>
                <a:ea typeface="Calibri" panose="020F0502020204030204" pitchFamily="34" charset="0"/>
                <a:cs typeface="Times New Roman" panose="02020603050405020304" pitchFamily="18" charset="0"/>
              </a:rPr>
              <a:t>Προσοχή! Διαβάστε μόνο το κείμενο για το ένα άτομο που έχετε επιλέξει και, στη συνέχεια, προχωρήστε στο βήμα 3</a:t>
            </a:r>
            <a:r>
              <a:rPr lang="en-GB" sz="2000" b="1" dirty="0">
                <a:effectLst/>
                <a:latin typeface="Calibri" panose="020F0502020204030204" pitchFamily="34" charset="0"/>
                <a:ea typeface="Calibri" panose="020F0502020204030204" pitchFamily="34" charset="0"/>
                <a:cs typeface="Times New Roman" panose="02020603050405020304" pitchFamily="18" charset="0"/>
              </a:rPr>
              <a:t>.</a:t>
            </a:r>
            <a:endParaRPr lang="en-GB" sz="2000" dirty="0"/>
          </a:p>
        </p:txBody>
      </p:sp>
      <p:pic>
        <p:nvPicPr>
          <p:cNvPr id="4" name="Grafik 4137">
            <a:extLst>
              <a:ext uri="{FF2B5EF4-FFF2-40B4-BE49-F238E27FC236}">
                <a16:creationId xmlns:a16="http://schemas.microsoft.com/office/drawing/2014/main" id="{8A0B680B-8123-4A96-A607-A1D32E9E5345}"/>
              </a:ext>
            </a:extLst>
          </p:cNvPr>
          <p:cNvPicPr>
            <a:picLocks noChangeAspect="1"/>
          </p:cNvPicPr>
          <p:nvPr/>
        </p:nvPicPr>
        <p:blipFill rotWithShape="1">
          <a:blip r:embed="rId2">
            <a:extLst>
              <a:ext uri="{28A0092B-C50C-407E-A947-70E740481C1C}">
                <a14:useLocalDpi xmlns:a14="http://schemas.microsoft.com/office/drawing/2010/main" val="0"/>
              </a:ext>
            </a:extLst>
          </a:blip>
          <a:srcRect l="21664" r="21664"/>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blipFill>
            <a:blip r:embed="rId3"/>
            <a:stretch>
              <a:fillRect/>
            </a:stretch>
          </a:blipFill>
          <a:extLst>
            <a:ext uri="{53640926-AAD7-44D8-BBD7-CCE9431645EC}">
              <a14:shadowObscured xmlns:a14="http://schemas.microsoft.com/office/drawing/2010/main"/>
            </a:ext>
          </a:extLst>
        </p:spPr>
      </p:pic>
    </p:spTree>
    <p:extLst>
      <p:ext uri="{BB962C8B-B14F-4D97-AF65-F5344CB8AC3E}">
        <p14:creationId xmlns:p14="http://schemas.microsoft.com/office/powerpoint/2010/main" val="21625133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2-Popp-EL">
            <a:hlinkClick r:id="" action="ppaction://media"/>
            <a:extLst>
              <a:ext uri="{FF2B5EF4-FFF2-40B4-BE49-F238E27FC236}">
                <a16:creationId xmlns:a16="http://schemas.microsoft.com/office/drawing/2014/main" id="{64723E37-D491-A854-97E3-5CB5FB9D225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37435" y="4366395"/>
            <a:ext cx="2095009" cy="2095009"/>
          </a:xfrm>
          <a:prstGeom prst="rect">
            <a:avLst/>
          </a:prstGeom>
        </p:spPr>
      </p:pic>
      <p:pic>
        <p:nvPicPr>
          <p:cNvPr id="11" name="Grafik 633" descr="Aquarell, Pinselstrich, Farbe, Abstrakt, Textur, Bürste">
            <a:extLst>
              <a:ext uri="{FF2B5EF4-FFF2-40B4-BE49-F238E27FC236}">
                <a16:creationId xmlns:a16="http://schemas.microsoft.com/office/drawing/2014/main" id="{860C48D8-8B92-4937-B23B-D0F3A5E73A69}"/>
              </a:ext>
            </a:extLst>
          </p:cNvPr>
          <p:cNvPicPr>
            <a:picLocks noChangeAspect="1"/>
          </p:cNvPicPr>
          <p:nvPr/>
        </p:nvPicPr>
        <p:blipFill rotWithShape="1">
          <a:blip r:embed="rId5">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24219" y="502005"/>
            <a:ext cx="11628164" cy="1080990"/>
          </a:xfrm>
          <a:prstGeom prst="rect">
            <a:avLst/>
          </a:prstGeom>
          <a:noFill/>
          <a:ln>
            <a:noFill/>
          </a:ln>
          <a:extLst>
            <a:ext uri="{53640926-AAD7-44D8-BBD7-CCE9431645EC}">
              <a14:shadowObscured xmlns:a14="http://schemas.microsoft.com/office/drawing/2010/main"/>
            </a:ext>
          </a:extLst>
        </p:spPr>
      </p:pic>
      <p:pic>
        <p:nvPicPr>
          <p:cNvPr id="9" name="Εικόνα 8">
            <a:extLst>
              <a:ext uri="{FF2B5EF4-FFF2-40B4-BE49-F238E27FC236}">
                <a16:creationId xmlns:a16="http://schemas.microsoft.com/office/drawing/2014/main" id="{DAC5AB60-C56A-40D0-96C4-8DF758F917D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417457" y="117629"/>
            <a:ext cx="1312427" cy="1746136"/>
          </a:xfrm>
          <a:prstGeom prst="rect">
            <a:avLst/>
          </a:prstGeom>
          <a:noFill/>
        </p:spPr>
      </p:pic>
      <p:sp>
        <p:nvSpPr>
          <p:cNvPr id="4" name="Τίτλος 3">
            <a:extLst>
              <a:ext uri="{FF2B5EF4-FFF2-40B4-BE49-F238E27FC236}">
                <a16:creationId xmlns:a16="http://schemas.microsoft.com/office/drawing/2014/main" id="{7063FF32-E3FD-4B21-B2DD-08C030F1628A}"/>
              </a:ext>
            </a:extLst>
          </p:cNvPr>
          <p:cNvSpPr>
            <a:spLocks noGrp="1"/>
          </p:cNvSpPr>
          <p:nvPr>
            <p:ph type="title"/>
          </p:nvPr>
        </p:nvSpPr>
        <p:spPr>
          <a:noFill/>
        </p:spPr>
        <p:txBody>
          <a:bodyPr>
            <a:normAutofit/>
          </a:bodyPr>
          <a:lstStyle/>
          <a:p>
            <a:r>
              <a:rPr lang="el-GR" dirty="0"/>
              <a:t>Πρόσωπο</a:t>
            </a:r>
            <a:r>
              <a:rPr lang="en-GB" dirty="0"/>
              <a:t> 1: </a:t>
            </a:r>
            <a:r>
              <a:rPr lang="en-GB" dirty="0" err="1"/>
              <a:t>Adelheid</a:t>
            </a:r>
            <a:r>
              <a:rPr lang="en-GB" dirty="0"/>
              <a:t> Popp – </a:t>
            </a:r>
            <a:r>
              <a:rPr lang="el-GR" dirty="0"/>
              <a:t>Πολιτικός</a:t>
            </a:r>
            <a:endParaRPr lang="en-GB" dirty="0"/>
          </a:p>
        </p:txBody>
      </p:sp>
      <p:sp>
        <p:nvSpPr>
          <p:cNvPr id="5" name="Θέση περιεχομένου 4">
            <a:extLst>
              <a:ext uri="{FF2B5EF4-FFF2-40B4-BE49-F238E27FC236}">
                <a16:creationId xmlns:a16="http://schemas.microsoft.com/office/drawing/2014/main" id="{79C6DE5D-98D8-4F3A-AC62-5A2CA0E96C33}"/>
              </a:ext>
            </a:extLst>
          </p:cNvPr>
          <p:cNvSpPr>
            <a:spLocks noGrp="1"/>
          </p:cNvSpPr>
          <p:nvPr>
            <p:ph idx="1"/>
          </p:nvPr>
        </p:nvSpPr>
        <p:spPr>
          <a:xfrm>
            <a:off x="838200" y="1825624"/>
            <a:ext cx="11128022" cy="4796401"/>
          </a:xfrm>
        </p:spPr>
        <p:txBody>
          <a:bodyPr>
            <a:noAutofit/>
          </a:bodyPr>
          <a:lstStyle/>
          <a:p>
            <a:pPr marL="0" indent="0">
              <a:lnSpc>
                <a:spcPct val="110000"/>
              </a:lnSpc>
              <a:spcBef>
                <a:spcPts val="0"/>
              </a:spcBef>
              <a:spcAft>
                <a:spcPts val="300"/>
              </a:spcAft>
              <a:buNone/>
            </a:pPr>
            <a:r>
              <a:rPr lang="el-GR" sz="2400" b="1" i="1" dirty="0">
                <a:latin typeface="Calibri" panose="020F0502020204030204" pitchFamily="34" charset="0"/>
                <a:ea typeface="Calibri" panose="020F0502020204030204" pitchFamily="34" charset="0"/>
                <a:cs typeface="Times New Roman" panose="02020603050405020304" pitchFamily="18" charset="0"/>
              </a:rPr>
              <a:t>Ονομάζομαι </a:t>
            </a:r>
            <a:r>
              <a:rPr lang="el-GR" sz="2400" b="1" i="1" dirty="0" err="1">
                <a:latin typeface="Calibri" panose="020F0502020204030204" pitchFamily="34" charset="0"/>
                <a:ea typeface="Calibri" panose="020F0502020204030204" pitchFamily="34" charset="0"/>
                <a:cs typeface="Times New Roman" panose="02020603050405020304" pitchFamily="18" charset="0"/>
              </a:rPr>
              <a:t>Adelheid</a:t>
            </a:r>
            <a:r>
              <a:rPr lang="el-GR" sz="2400" b="1" i="1" dirty="0">
                <a:latin typeface="Calibri" panose="020F0502020204030204" pitchFamily="34" charset="0"/>
                <a:ea typeface="Calibri" panose="020F0502020204030204" pitchFamily="34" charset="0"/>
                <a:cs typeface="Times New Roman" panose="02020603050405020304" pitchFamily="18" charset="0"/>
              </a:rPr>
              <a:t> </a:t>
            </a:r>
            <a:r>
              <a:rPr lang="el-GR" sz="2400" b="1" i="1" dirty="0" err="1">
                <a:latin typeface="Calibri" panose="020F0502020204030204" pitchFamily="34" charset="0"/>
                <a:ea typeface="Calibri" panose="020F0502020204030204" pitchFamily="34" charset="0"/>
                <a:cs typeface="Times New Roman" panose="02020603050405020304" pitchFamily="18" charset="0"/>
              </a:rPr>
              <a:t>Popp</a:t>
            </a:r>
            <a:r>
              <a:rPr lang="el-GR" sz="2400" b="1" i="1" dirty="0">
                <a:latin typeface="Calibri" panose="020F0502020204030204" pitchFamily="34" charset="0"/>
                <a:ea typeface="Calibri" panose="020F0502020204030204" pitchFamily="34" charset="0"/>
                <a:cs typeface="Times New Roman" panose="02020603050405020304" pitchFamily="18" charset="0"/>
              </a:rPr>
              <a:t> </a:t>
            </a:r>
            <a:r>
              <a:rPr lang="el-GR" sz="2400" i="1" dirty="0">
                <a:latin typeface="Calibri" panose="020F0502020204030204" pitchFamily="34" charset="0"/>
                <a:ea typeface="Calibri" panose="020F0502020204030204" pitchFamily="34" charset="0"/>
                <a:cs typeface="Times New Roman" panose="02020603050405020304" pitchFamily="18" charset="0"/>
              </a:rPr>
              <a:t>και είμαι Αυστριακή Σοσιαλδημοκράτης. Για δεκαετίες αγωνίζομαι για το δικαίωμα ψήφου των γυναικών και για την κοινωνική δικαιοσύνη και τη δημοκρατία, ειδικά για τις μη προνομιούχες, κοινωνικά ευάλωτες γυναίκες. Η νεανική μου ζωή σημαδεύτηκε από μεγάλη φτώχεια, πείνα, εκμετάλλευση και ταπείνωση</a:t>
            </a:r>
            <a:r>
              <a:rPr lang="en-US" sz="2400" i="1" dirty="0">
                <a:effectLst/>
                <a:latin typeface="Calibri" panose="020F0502020204030204" pitchFamily="34" charset="0"/>
                <a:ea typeface="Calibri" panose="020F0502020204030204" pitchFamily="34" charset="0"/>
                <a:cs typeface="Times New Roman" panose="02020603050405020304" pitchFamily="18" charset="0"/>
              </a:rPr>
              <a:t>. …</a:t>
            </a:r>
            <a:endParaRPr lang="en-GB" sz="2400" i="1" dirty="0">
              <a:latin typeface="Calibri" panose="020F0502020204030204" pitchFamily="34" charset="0"/>
              <a:cs typeface="Times New Roman" panose="02020603050405020304" pitchFamily="18" charset="0"/>
            </a:endParaRPr>
          </a:p>
        </p:txBody>
      </p:sp>
      <p:sp>
        <p:nvSpPr>
          <p:cNvPr id="8" name="pop-up" descr="Click here for pop up information.">
            <a:extLst>
              <a:ext uri="{FF2B5EF4-FFF2-40B4-BE49-F238E27FC236}">
                <a16:creationId xmlns:a16="http://schemas.microsoft.com/office/drawing/2014/main" id="{C5011CD4-3440-49EF-BB9D-B1B1FA8B3329}"/>
              </a:ext>
            </a:extLst>
          </p:cNvPr>
          <p:cNvSpPr/>
          <p:nvPr/>
        </p:nvSpPr>
        <p:spPr>
          <a:xfrm>
            <a:off x="11152320" y="3529900"/>
            <a:ext cx="1000125" cy="334109"/>
          </a:xfrm>
          <a:prstGeom prst="borderCallout1">
            <a:avLst>
              <a:gd name="adj1" fmla="val 18750"/>
              <a:gd name="adj2" fmla="val -8333"/>
              <a:gd name="adj3" fmla="val 133100"/>
              <a:gd name="adj4" fmla="val -18657"/>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rgbClr val="E12A3C"/>
                </a:solidFill>
              </a:rPr>
              <a:t>επιλογή</a:t>
            </a:r>
          </a:p>
        </p:txBody>
      </p:sp>
      <p:sp>
        <p:nvSpPr>
          <p:cNvPr id="7" name="TextBox 6">
            <a:extLst>
              <a:ext uri="{FF2B5EF4-FFF2-40B4-BE49-F238E27FC236}">
                <a16:creationId xmlns:a16="http://schemas.microsoft.com/office/drawing/2014/main" id="{05EEBCD6-A48C-4A5F-87F0-D61331D5EEFF}"/>
              </a:ext>
            </a:extLst>
          </p:cNvPr>
          <p:cNvSpPr txBox="1"/>
          <p:nvPr/>
        </p:nvSpPr>
        <p:spPr>
          <a:xfrm>
            <a:off x="88634" y="47280"/>
            <a:ext cx="11117462" cy="6965240"/>
          </a:xfrm>
          <a:custGeom>
            <a:avLst/>
            <a:gdLst>
              <a:gd name="connsiteX0" fmla="*/ 0 w 11117462"/>
              <a:gd name="connsiteY0" fmla="*/ 0 h 6965240"/>
              <a:gd name="connsiteX1" fmla="*/ 585130 w 11117462"/>
              <a:gd name="connsiteY1" fmla="*/ 0 h 6965240"/>
              <a:gd name="connsiteX2" fmla="*/ 1281434 w 11117462"/>
              <a:gd name="connsiteY2" fmla="*/ 0 h 6965240"/>
              <a:gd name="connsiteX3" fmla="*/ 1533039 w 11117462"/>
              <a:gd name="connsiteY3" fmla="*/ 0 h 6965240"/>
              <a:gd name="connsiteX4" fmla="*/ 1895820 w 11117462"/>
              <a:gd name="connsiteY4" fmla="*/ 0 h 6965240"/>
              <a:gd name="connsiteX5" fmla="*/ 2147426 w 11117462"/>
              <a:gd name="connsiteY5" fmla="*/ 0 h 6965240"/>
              <a:gd name="connsiteX6" fmla="*/ 2954904 w 11117462"/>
              <a:gd name="connsiteY6" fmla="*/ 0 h 6965240"/>
              <a:gd name="connsiteX7" fmla="*/ 3206510 w 11117462"/>
              <a:gd name="connsiteY7" fmla="*/ 0 h 6965240"/>
              <a:gd name="connsiteX8" fmla="*/ 3791640 w 11117462"/>
              <a:gd name="connsiteY8" fmla="*/ 0 h 6965240"/>
              <a:gd name="connsiteX9" fmla="*/ 4487944 w 11117462"/>
              <a:gd name="connsiteY9" fmla="*/ 0 h 6965240"/>
              <a:gd name="connsiteX10" fmla="*/ 5073073 w 11117462"/>
              <a:gd name="connsiteY10" fmla="*/ 0 h 6965240"/>
              <a:gd name="connsiteX11" fmla="*/ 5658203 w 11117462"/>
              <a:gd name="connsiteY11" fmla="*/ 0 h 6965240"/>
              <a:gd name="connsiteX12" fmla="*/ 6243333 w 11117462"/>
              <a:gd name="connsiteY12" fmla="*/ 0 h 6965240"/>
              <a:gd name="connsiteX13" fmla="*/ 6494938 w 11117462"/>
              <a:gd name="connsiteY13" fmla="*/ 0 h 6965240"/>
              <a:gd name="connsiteX14" fmla="*/ 6968893 w 11117462"/>
              <a:gd name="connsiteY14" fmla="*/ 0 h 6965240"/>
              <a:gd name="connsiteX15" fmla="*/ 7554023 w 11117462"/>
              <a:gd name="connsiteY15" fmla="*/ 0 h 6965240"/>
              <a:gd name="connsiteX16" fmla="*/ 8027978 w 11117462"/>
              <a:gd name="connsiteY16" fmla="*/ 0 h 6965240"/>
              <a:gd name="connsiteX17" fmla="*/ 8724282 w 11117462"/>
              <a:gd name="connsiteY17" fmla="*/ 0 h 6965240"/>
              <a:gd name="connsiteX18" fmla="*/ 9309412 w 11117462"/>
              <a:gd name="connsiteY18" fmla="*/ 0 h 6965240"/>
              <a:gd name="connsiteX19" fmla="*/ 9894541 w 11117462"/>
              <a:gd name="connsiteY19" fmla="*/ 0 h 6965240"/>
              <a:gd name="connsiteX20" fmla="*/ 10479671 w 11117462"/>
              <a:gd name="connsiteY20" fmla="*/ 0 h 6965240"/>
              <a:gd name="connsiteX21" fmla="*/ 11117462 w 11117462"/>
              <a:gd name="connsiteY21" fmla="*/ 0 h 6965240"/>
              <a:gd name="connsiteX22" fmla="*/ 11117462 w 11117462"/>
              <a:gd name="connsiteY22" fmla="*/ 650089 h 6965240"/>
              <a:gd name="connsiteX23" fmla="*/ 11117462 w 11117462"/>
              <a:gd name="connsiteY23" fmla="*/ 1091221 h 6965240"/>
              <a:gd name="connsiteX24" fmla="*/ 11117462 w 11117462"/>
              <a:gd name="connsiteY24" fmla="*/ 1602005 h 6965240"/>
              <a:gd name="connsiteX25" fmla="*/ 11117462 w 11117462"/>
              <a:gd name="connsiteY25" fmla="*/ 2112789 h 6965240"/>
              <a:gd name="connsiteX26" fmla="*/ 11117462 w 11117462"/>
              <a:gd name="connsiteY26" fmla="*/ 2623574 h 6965240"/>
              <a:gd name="connsiteX27" fmla="*/ 11117462 w 11117462"/>
              <a:gd name="connsiteY27" fmla="*/ 3064706 h 6965240"/>
              <a:gd name="connsiteX28" fmla="*/ 11117462 w 11117462"/>
              <a:gd name="connsiteY28" fmla="*/ 3505837 h 6965240"/>
              <a:gd name="connsiteX29" fmla="*/ 11117462 w 11117462"/>
              <a:gd name="connsiteY29" fmla="*/ 3946969 h 6965240"/>
              <a:gd name="connsiteX30" fmla="*/ 11117462 w 11117462"/>
              <a:gd name="connsiteY30" fmla="*/ 4457754 h 6965240"/>
              <a:gd name="connsiteX31" fmla="*/ 11117462 w 11117462"/>
              <a:gd name="connsiteY31" fmla="*/ 4898885 h 6965240"/>
              <a:gd name="connsiteX32" fmla="*/ 11117462 w 11117462"/>
              <a:gd name="connsiteY32" fmla="*/ 5618627 h 6965240"/>
              <a:gd name="connsiteX33" fmla="*/ 11117462 w 11117462"/>
              <a:gd name="connsiteY33" fmla="*/ 6268716 h 6965240"/>
              <a:gd name="connsiteX34" fmla="*/ 11117462 w 11117462"/>
              <a:gd name="connsiteY34" fmla="*/ 6965240 h 6965240"/>
              <a:gd name="connsiteX35" fmla="*/ 10421158 w 11117462"/>
              <a:gd name="connsiteY35" fmla="*/ 6965240 h 6965240"/>
              <a:gd name="connsiteX36" fmla="*/ 9947203 w 11117462"/>
              <a:gd name="connsiteY36" fmla="*/ 6965240 h 6965240"/>
              <a:gd name="connsiteX37" fmla="*/ 9139724 w 11117462"/>
              <a:gd name="connsiteY37" fmla="*/ 6965240 h 6965240"/>
              <a:gd name="connsiteX38" fmla="*/ 8888118 w 11117462"/>
              <a:gd name="connsiteY38" fmla="*/ 6965240 h 6965240"/>
              <a:gd name="connsiteX39" fmla="*/ 8080639 w 11117462"/>
              <a:gd name="connsiteY39" fmla="*/ 6965240 h 6965240"/>
              <a:gd name="connsiteX40" fmla="*/ 7273161 w 11117462"/>
              <a:gd name="connsiteY40" fmla="*/ 6965240 h 6965240"/>
              <a:gd name="connsiteX41" fmla="*/ 7021555 w 11117462"/>
              <a:gd name="connsiteY41" fmla="*/ 6965240 h 6965240"/>
              <a:gd name="connsiteX42" fmla="*/ 6325251 w 11117462"/>
              <a:gd name="connsiteY42" fmla="*/ 6965240 h 6965240"/>
              <a:gd name="connsiteX43" fmla="*/ 5962470 w 11117462"/>
              <a:gd name="connsiteY43" fmla="*/ 6965240 h 6965240"/>
              <a:gd name="connsiteX44" fmla="*/ 5710865 w 11117462"/>
              <a:gd name="connsiteY44" fmla="*/ 6965240 h 6965240"/>
              <a:gd name="connsiteX45" fmla="*/ 5348084 w 11117462"/>
              <a:gd name="connsiteY45" fmla="*/ 6965240 h 6965240"/>
              <a:gd name="connsiteX46" fmla="*/ 4985304 w 11117462"/>
              <a:gd name="connsiteY46" fmla="*/ 6965240 h 6965240"/>
              <a:gd name="connsiteX47" fmla="*/ 4733698 w 11117462"/>
              <a:gd name="connsiteY47" fmla="*/ 6965240 h 6965240"/>
              <a:gd name="connsiteX48" fmla="*/ 4370918 w 11117462"/>
              <a:gd name="connsiteY48" fmla="*/ 6965240 h 6965240"/>
              <a:gd name="connsiteX49" fmla="*/ 4008138 w 11117462"/>
              <a:gd name="connsiteY49" fmla="*/ 6965240 h 6965240"/>
              <a:gd name="connsiteX50" fmla="*/ 3645357 w 11117462"/>
              <a:gd name="connsiteY50" fmla="*/ 6965240 h 6965240"/>
              <a:gd name="connsiteX51" fmla="*/ 3282577 w 11117462"/>
              <a:gd name="connsiteY51" fmla="*/ 6965240 h 6965240"/>
              <a:gd name="connsiteX52" fmla="*/ 3030971 w 11117462"/>
              <a:gd name="connsiteY52" fmla="*/ 6965240 h 6965240"/>
              <a:gd name="connsiteX53" fmla="*/ 2557016 w 11117462"/>
              <a:gd name="connsiteY53" fmla="*/ 6965240 h 6965240"/>
              <a:gd name="connsiteX54" fmla="*/ 1860712 w 11117462"/>
              <a:gd name="connsiteY54" fmla="*/ 6965240 h 6965240"/>
              <a:gd name="connsiteX55" fmla="*/ 1386757 w 11117462"/>
              <a:gd name="connsiteY55" fmla="*/ 6965240 h 6965240"/>
              <a:gd name="connsiteX56" fmla="*/ 690453 w 11117462"/>
              <a:gd name="connsiteY56" fmla="*/ 6965240 h 6965240"/>
              <a:gd name="connsiteX57" fmla="*/ 0 w 11117462"/>
              <a:gd name="connsiteY57" fmla="*/ 6965240 h 6965240"/>
              <a:gd name="connsiteX58" fmla="*/ 0 w 11117462"/>
              <a:gd name="connsiteY58" fmla="*/ 6315151 h 6965240"/>
              <a:gd name="connsiteX59" fmla="*/ 0 w 11117462"/>
              <a:gd name="connsiteY59" fmla="*/ 5665062 h 6965240"/>
              <a:gd name="connsiteX60" fmla="*/ 0 w 11117462"/>
              <a:gd name="connsiteY60" fmla="*/ 5223930 h 6965240"/>
              <a:gd name="connsiteX61" fmla="*/ 0 w 11117462"/>
              <a:gd name="connsiteY61" fmla="*/ 4852451 h 6965240"/>
              <a:gd name="connsiteX62" fmla="*/ 0 w 11117462"/>
              <a:gd name="connsiteY62" fmla="*/ 4272014 h 6965240"/>
              <a:gd name="connsiteX63" fmla="*/ 0 w 11117462"/>
              <a:gd name="connsiteY63" fmla="*/ 3621925 h 6965240"/>
              <a:gd name="connsiteX64" fmla="*/ 0 w 11117462"/>
              <a:gd name="connsiteY64" fmla="*/ 3041488 h 6965240"/>
              <a:gd name="connsiteX65" fmla="*/ 0 w 11117462"/>
              <a:gd name="connsiteY65" fmla="*/ 2530704 h 6965240"/>
              <a:gd name="connsiteX66" fmla="*/ 0 w 11117462"/>
              <a:gd name="connsiteY66" fmla="*/ 1950267 h 6965240"/>
              <a:gd name="connsiteX67" fmla="*/ 0 w 11117462"/>
              <a:gd name="connsiteY67" fmla="*/ 1439483 h 6965240"/>
              <a:gd name="connsiteX68" fmla="*/ 0 w 11117462"/>
              <a:gd name="connsiteY68" fmla="*/ 859046 h 6965240"/>
              <a:gd name="connsiteX69" fmla="*/ 0 w 11117462"/>
              <a:gd name="connsiteY69" fmla="*/ 0 h 6965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1117462" h="6965240" fill="none" extrusionOk="0">
                <a:moveTo>
                  <a:pt x="0" y="0"/>
                </a:moveTo>
                <a:cubicBezTo>
                  <a:pt x="175861" y="-53800"/>
                  <a:pt x="398190" y="54424"/>
                  <a:pt x="585130" y="0"/>
                </a:cubicBezTo>
                <a:cubicBezTo>
                  <a:pt x="772070" y="-54424"/>
                  <a:pt x="958198" y="14988"/>
                  <a:pt x="1281434" y="0"/>
                </a:cubicBezTo>
                <a:cubicBezTo>
                  <a:pt x="1604670" y="-14988"/>
                  <a:pt x="1458998" y="11277"/>
                  <a:pt x="1533039" y="0"/>
                </a:cubicBezTo>
                <a:cubicBezTo>
                  <a:pt x="1607081" y="-11277"/>
                  <a:pt x="1733681" y="4494"/>
                  <a:pt x="1895820" y="0"/>
                </a:cubicBezTo>
                <a:cubicBezTo>
                  <a:pt x="2057959" y="-4494"/>
                  <a:pt x="2032716" y="19822"/>
                  <a:pt x="2147426" y="0"/>
                </a:cubicBezTo>
                <a:cubicBezTo>
                  <a:pt x="2262136" y="-19822"/>
                  <a:pt x="2597450" y="40242"/>
                  <a:pt x="2954904" y="0"/>
                </a:cubicBezTo>
                <a:cubicBezTo>
                  <a:pt x="3312358" y="-40242"/>
                  <a:pt x="3136640" y="27576"/>
                  <a:pt x="3206510" y="0"/>
                </a:cubicBezTo>
                <a:cubicBezTo>
                  <a:pt x="3276380" y="-27576"/>
                  <a:pt x="3572506" y="22844"/>
                  <a:pt x="3791640" y="0"/>
                </a:cubicBezTo>
                <a:cubicBezTo>
                  <a:pt x="4010774" y="-22844"/>
                  <a:pt x="4227370" y="12627"/>
                  <a:pt x="4487944" y="0"/>
                </a:cubicBezTo>
                <a:cubicBezTo>
                  <a:pt x="4748518" y="-12627"/>
                  <a:pt x="4817282" y="25353"/>
                  <a:pt x="5073073" y="0"/>
                </a:cubicBezTo>
                <a:cubicBezTo>
                  <a:pt x="5328864" y="-25353"/>
                  <a:pt x="5456224" y="2933"/>
                  <a:pt x="5658203" y="0"/>
                </a:cubicBezTo>
                <a:cubicBezTo>
                  <a:pt x="5860182" y="-2933"/>
                  <a:pt x="6053843" y="66124"/>
                  <a:pt x="6243333" y="0"/>
                </a:cubicBezTo>
                <a:cubicBezTo>
                  <a:pt x="6432823" y="-66124"/>
                  <a:pt x="6416970" y="26711"/>
                  <a:pt x="6494938" y="0"/>
                </a:cubicBezTo>
                <a:cubicBezTo>
                  <a:pt x="6572907" y="-26711"/>
                  <a:pt x="6872813" y="35213"/>
                  <a:pt x="6968893" y="0"/>
                </a:cubicBezTo>
                <a:cubicBezTo>
                  <a:pt x="7064973" y="-35213"/>
                  <a:pt x="7341738" y="4582"/>
                  <a:pt x="7554023" y="0"/>
                </a:cubicBezTo>
                <a:cubicBezTo>
                  <a:pt x="7766308" y="-4582"/>
                  <a:pt x="7822809" y="34857"/>
                  <a:pt x="8027978" y="0"/>
                </a:cubicBezTo>
                <a:cubicBezTo>
                  <a:pt x="8233147" y="-34857"/>
                  <a:pt x="8493365" y="62216"/>
                  <a:pt x="8724282" y="0"/>
                </a:cubicBezTo>
                <a:cubicBezTo>
                  <a:pt x="8955199" y="-62216"/>
                  <a:pt x="9174817" y="46862"/>
                  <a:pt x="9309412" y="0"/>
                </a:cubicBezTo>
                <a:cubicBezTo>
                  <a:pt x="9444007" y="-46862"/>
                  <a:pt x="9764101" y="6968"/>
                  <a:pt x="9894541" y="0"/>
                </a:cubicBezTo>
                <a:cubicBezTo>
                  <a:pt x="10024981" y="-6968"/>
                  <a:pt x="10194432" y="49604"/>
                  <a:pt x="10479671" y="0"/>
                </a:cubicBezTo>
                <a:cubicBezTo>
                  <a:pt x="10764910" y="-49604"/>
                  <a:pt x="10820059" y="55149"/>
                  <a:pt x="11117462" y="0"/>
                </a:cubicBezTo>
                <a:cubicBezTo>
                  <a:pt x="11180103" y="306919"/>
                  <a:pt x="11084343" y="432743"/>
                  <a:pt x="11117462" y="650089"/>
                </a:cubicBezTo>
                <a:cubicBezTo>
                  <a:pt x="11150581" y="867435"/>
                  <a:pt x="11115793" y="932551"/>
                  <a:pt x="11117462" y="1091221"/>
                </a:cubicBezTo>
                <a:cubicBezTo>
                  <a:pt x="11119131" y="1249891"/>
                  <a:pt x="11076112" y="1496572"/>
                  <a:pt x="11117462" y="1602005"/>
                </a:cubicBezTo>
                <a:cubicBezTo>
                  <a:pt x="11158812" y="1707438"/>
                  <a:pt x="11060510" y="1915338"/>
                  <a:pt x="11117462" y="2112789"/>
                </a:cubicBezTo>
                <a:cubicBezTo>
                  <a:pt x="11174414" y="2310240"/>
                  <a:pt x="11117363" y="2384289"/>
                  <a:pt x="11117462" y="2623574"/>
                </a:cubicBezTo>
                <a:cubicBezTo>
                  <a:pt x="11117561" y="2862860"/>
                  <a:pt x="11095726" y="2897918"/>
                  <a:pt x="11117462" y="3064706"/>
                </a:cubicBezTo>
                <a:cubicBezTo>
                  <a:pt x="11139198" y="3231494"/>
                  <a:pt x="11104435" y="3303102"/>
                  <a:pt x="11117462" y="3505837"/>
                </a:cubicBezTo>
                <a:cubicBezTo>
                  <a:pt x="11130489" y="3708572"/>
                  <a:pt x="11092812" y="3824883"/>
                  <a:pt x="11117462" y="3946969"/>
                </a:cubicBezTo>
                <a:cubicBezTo>
                  <a:pt x="11142112" y="4069055"/>
                  <a:pt x="11077875" y="4208563"/>
                  <a:pt x="11117462" y="4457754"/>
                </a:cubicBezTo>
                <a:cubicBezTo>
                  <a:pt x="11157049" y="4706946"/>
                  <a:pt x="11112344" y="4678472"/>
                  <a:pt x="11117462" y="4898885"/>
                </a:cubicBezTo>
                <a:cubicBezTo>
                  <a:pt x="11122580" y="5119298"/>
                  <a:pt x="11071977" y="5347147"/>
                  <a:pt x="11117462" y="5618627"/>
                </a:cubicBezTo>
                <a:cubicBezTo>
                  <a:pt x="11162947" y="5890107"/>
                  <a:pt x="11082585" y="5987733"/>
                  <a:pt x="11117462" y="6268716"/>
                </a:cubicBezTo>
                <a:cubicBezTo>
                  <a:pt x="11152339" y="6549699"/>
                  <a:pt x="11052259" y="6737162"/>
                  <a:pt x="11117462" y="6965240"/>
                </a:cubicBezTo>
                <a:cubicBezTo>
                  <a:pt x="10931913" y="6971173"/>
                  <a:pt x="10674869" y="6944848"/>
                  <a:pt x="10421158" y="6965240"/>
                </a:cubicBezTo>
                <a:cubicBezTo>
                  <a:pt x="10167447" y="6985632"/>
                  <a:pt x="10050321" y="6925847"/>
                  <a:pt x="9947203" y="6965240"/>
                </a:cubicBezTo>
                <a:cubicBezTo>
                  <a:pt x="9844086" y="7004633"/>
                  <a:pt x="9356864" y="6890644"/>
                  <a:pt x="9139724" y="6965240"/>
                </a:cubicBezTo>
                <a:cubicBezTo>
                  <a:pt x="8922584" y="7039836"/>
                  <a:pt x="9013147" y="6941901"/>
                  <a:pt x="8888118" y="6965240"/>
                </a:cubicBezTo>
                <a:cubicBezTo>
                  <a:pt x="8763089" y="6988579"/>
                  <a:pt x="8375601" y="6914759"/>
                  <a:pt x="8080639" y="6965240"/>
                </a:cubicBezTo>
                <a:cubicBezTo>
                  <a:pt x="7785677" y="7015721"/>
                  <a:pt x="7607857" y="6958885"/>
                  <a:pt x="7273161" y="6965240"/>
                </a:cubicBezTo>
                <a:cubicBezTo>
                  <a:pt x="6938465" y="6971595"/>
                  <a:pt x="7142894" y="6960781"/>
                  <a:pt x="7021555" y="6965240"/>
                </a:cubicBezTo>
                <a:cubicBezTo>
                  <a:pt x="6900216" y="6969699"/>
                  <a:pt x="6597352" y="6963882"/>
                  <a:pt x="6325251" y="6965240"/>
                </a:cubicBezTo>
                <a:cubicBezTo>
                  <a:pt x="6053150" y="6966598"/>
                  <a:pt x="6116635" y="6954004"/>
                  <a:pt x="5962470" y="6965240"/>
                </a:cubicBezTo>
                <a:cubicBezTo>
                  <a:pt x="5808305" y="6976476"/>
                  <a:pt x="5797591" y="6955496"/>
                  <a:pt x="5710865" y="6965240"/>
                </a:cubicBezTo>
                <a:cubicBezTo>
                  <a:pt x="5624139" y="6974984"/>
                  <a:pt x="5433532" y="6922932"/>
                  <a:pt x="5348084" y="6965240"/>
                </a:cubicBezTo>
                <a:cubicBezTo>
                  <a:pt x="5262636" y="7007548"/>
                  <a:pt x="5139760" y="6924010"/>
                  <a:pt x="4985304" y="6965240"/>
                </a:cubicBezTo>
                <a:cubicBezTo>
                  <a:pt x="4830848" y="7006470"/>
                  <a:pt x="4844944" y="6951050"/>
                  <a:pt x="4733698" y="6965240"/>
                </a:cubicBezTo>
                <a:cubicBezTo>
                  <a:pt x="4622452" y="6979430"/>
                  <a:pt x="4475329" y="6940039"/>
                  <a:pt x="4370918" y="6965240"/>
                </a:cubicBezTo>
                <a:cubicBezTo>
                  <a:pt x="4266507" y="6990441"/>
                  <a:pt x="4145811" y="6930437"/>
                  <a:pt x="4008138" y="6965240"/>
                </a:cubicBezTo>
                <a:cubicBezTo>
                  <a:pt x="3870465" y="7000043"/>
                  <a:pt x="3750219" y="6931587"/>
                  <a:pt x="3645357" y="6965240"/>
                </a:cubicBezTo>
                <a:cubicBezTo>
                  <a:pt x="3540495" y="6998893"/>
                  <a:pt x="3428108" y="6951715"/>
                  <a:pt x="3282577" y="6965240"/>
                </a:cubicBezTo>
                <a:cubicBezTo>
                  <a:pt x="3137046" y="6978765"/>
                  <a:pt x="3126238" y="6942390"/>
                  <a:pt x="3030971" y="6965240"/>
                </a:cubicBezTo>
                <a:cubicBezTo>
                  <a:pt x="2935704" y="6988090"/>
                  <a:pt x="2750698" y="6923049"/>
                  <a:pt x="2557016" y="6965240"/>
                </a:cubicBezTo>
                <a:cubicBezTo>
                  <a:pt x="2363335" y="7007431"/>
                  <a:pt x="2056901" y="6903820"/>
                  <a:pt x="1860712" y="6965240"/>
                </a:cubicBezTo>
                <a:cubicBezTo>
                  <a:pt x="1664523" y="7026660"/>
                  <a:pt x="1526830" y="6912501"/>
                  <a:pt x="1386757" y="6965240"/>
                </a:cubicBezTo>
                <a:cubicBezTo>
                  <a:pt x="1246685" y="7017979"/>
                  <a:pt x="882343" y="6936838"/>
                  <a:pt x="690453" y="6965240"/>
                </a:cubicBezTo>
                <a:cubicBezTo>
                  <a:pt x="498563" y="6993642"/>
                  <a:pt x="299165" y="6916477"/>
                  <a:pt x="0" y="6965240"/>
                </a:cubicBezTo>
                <a:cubicBezTo>
                  <a:pt x="-35078" y="6730544"/>
                  <a:pt x="2447" y="6485208"/>
                  <a:pt x="0" y="6315151"/>
                </a:cubicBezTo>
                <a:cubicBezTo>
                  <a:pt x="-2447" y="6145094"/>
                  <a:pt x="49625" y="5812753"/>
                  <a:pt x="0" y="5665062"/>
                </a:cubicBezTo>
                <a:cubicBezTo>
                  <a:pt x="-49625" y="5517371"/>
                  <a:pt x="39840" y="5373134"/>
                  <a:pt x="0" y="5223930"/>
                </a:cubicBezTo>
                <a:cubicBezTo>
                  <a:pt x="-39840" y="5074726"/>
                  <a:pt x="27265" y="4993147"/>
                  <a:pt x="0" y="4852451"/>
                </a:cubicBezTo>
                <a:cubicBezTo>
                  <a:pt x="-27265" y="4711755"/>
                  <a:pt x="20429" y="4415179"/>
                  <a:pt x="0" y="4272014"/>
                </a:cubicBezTo>
                <a:cubicBezTo>
                  <a:pt x="-20429" y="4128849"/>
                  <a:pt x="55207" y="3827173"/>
                  <a:pt x="0" y="3621925"/>
                </a:cubicBezTo>
                <a:cubicBezTo>
                  <a:pt x="-55207" y="3416677"/>
                  <a:pt x="3718" y="3202232"/>
                  <a:pt x="0" y="3041488"/>
                </a:cubicBezTo>
                <a:cubicBezTo>
                  <a:pt x="-3718" y="2880744"/>
                  <a:pt x="42290" y="2720764"/>
                  <a:pt x="0" y="2530704"/>
                </a:cubicBezTo>
                <a:cubicBezTo>
                  <a:pt x="-42290" y="2340644"/>
                  <a:pt x="45655" y="2083941"/>
                  <a:pt x="0" y="1950267"/>
                </a:cubicBezTo>
                <a:cubicBezTo>
                  <a:pt x="-45655" y="1816593"/>
                  <a:pt x="33345" y="1572355"/>
                  <a:pt x="0" y="1439483"/>
                </a:cubicBezTo>
                <a:cubicBezTo>
                  <a:pt x="-33345" y="1306611"/>
                  <a:pt x="591" y="993015"/>
                  <a:pt x="0" y="859046"/>
                </a:cubicBezTo>
                <a:cubicBezTo>
                  <a:pt x="-591" y="725077"/>
                  <a:pt x="90469" y="249854"/>
                  <a:pt x="0" y="0"/>
                </a:cubicBezTo>
                <a:close/>
              </a:path>
              <a:path w="11117462" h="6965240" stroke="0" extrusionOk="0">
                <a:moveTo>
                  <a:pt x="0" y="0"/>
                </a:moveTo>
                <a:cubicBezTo>
                  <a:pt x="90678" y="-4472"/>
                  <a:pt x="169525" y="26679"/>
                  <a:pt x="251606" y="0"/>
                </a:cubicBezTo>
                <a:cubicBezTo>
                  <a:pt x="333687" y="-26679"/>
                  <a:pt x="691471" y="13044"/>
                  <a:pt x="947910" y="0"/>
                </a:cubicBezTo>
                <a:cubicBezTo>
                  <a:pt x="1204349" y="-13044"/>
                  <a:pt x="1444990" y="19831"/>
                  <a:pt x="1644214" y="0"/>
                </a:cubicBezTo>
                <a:cubicBezTo>
                  <a:pt x="1843438" y="-19831"/>
                  <a:pt x="2059533" y="72312"/>
                  <a:pt x="2340518" y="0"/>
                </a:cubicBezTo>
                <a:cubicBezTo>
                  <a:pt x="2621503" y="-72312"/>
                  <a:pt x="2798502" y="54503"/>
                  <a:pt x="3147997" y="0"/>
                </a:cubicBezTo>
                <a:cubicBezTo>
                  <a:pt x="3497492" y="-54503"/>
                  <a:pt x="3511949" y="31835"/>
                  <a:pt x="3621952" y="0"/>
                </a:cubicBezTo>
                <a:cubicBezTo>
                  <a:pt x="3731955" y="-31835"/>
                  <a:pt x="4047233" y="30189"/>
                  <a:pt x="4318256" y="0"/>
                </a:cubicBezTo>
                <a:cubicBezTo>
                  <a:pt x="4589279" y="-30189"/>
                  <a:pt x="4663539" y="3373"/>
                  <a:pt x="4903386" y="0"/>
                </a:cubicBezTo>
                <a:cubicBezTo>
                  <a:pt x="5143233" y="-3373"/>
                  <a:pt x="5136149" y="7403"/>
                  <a:pt x="5266166" y="0"/>
                </a:cubicBezTo>
                <a:cubicBezTo>
                  <a:pt x="5396183" y="-7403"/>
                  <a:pt x="5747304" y="756"/>
                  <a:pt x="5962470" y="0"/>
                </a:cubicBezTo>
                <a:cubicBezTo>
                  <a:pt x="6177636" y="-756"/>
                  <a:pt x="6155951" y="22291"/>
                  <a:pt x="6214076" y="0"/>
                </a:cubicBezTo>
                <a:cubicBezTo>
                  <a:pt x="6272201" y="-22291"/>
                  <a:pt x="6590906" y="46280"/>
                  <a:pt x="6688031" y="0"/>
                </a:cubicBezTo>
                <a:cubicBezTo>
                  <a:pt x="6785156" y="-46280"/>
                  <a:pt x="7141062" y="66135"/>
                  <a:pt x="7273161" y="0"/>
                </a:cubicBezTo>
                <a:cubicBezTo>
                  <a:pt x="7405260" y="-66135"/>
                  <a:pt x="7824563" y="65300"/>
                  <a:pt x="7969465" y="0"/>
                </a:cubicBezTo>
                <a:cubicBezTo>
                  <a:pt x="8114367" y="-65300"/>
                  <a:pt x="8095596" y="15451"/>
                  <a:pt x="8221071" y="0"/>
                </a:cubicBezTo>
                <a:cubicBezTo>
                  <a:pt x="8346546" y="-15451"/>
                  <a:pt x="8454680" y="6405"/>
                  <a:pt x="8583851" y="0"/>
                </a:cubicBezTo>
                <a:cubicBezTo>
                  <a:pt x="8713022" y="-6405"/>
                  <a:pt x="9029375" y="2384"/>
                  <a:pt x="9391330" y="0"/>
                </a:cubicBezTo>
                <a:cubicBezTo>
                  <a:pt x="9753285" y="-2384"/>
                  <a:pt x="9587050" y="6038"/>
                  <a:pt x="9642935" y="0"/>
                </a:cubicBezTo>
                <a:cubicBezTo>
                  <a:pt x="9698820" y="-6038"/>
                  <a:pt x="9951615" y="6142"/>
                  <a:pt x="10116890" y="0"/>
                </a:cubicBezTo>
                <a:cubicBezTo>
                  <a:pt x="10282165" y="-6142"/>
                  <a:pt x="10395791" y="16224"/>
                  <a:pt x="10479671" y="0"/>
                </a:cubicBezTo>
                <a:cubicBezTo>
                  <a:pt x="10563551" y="-16224"/>
                  <a:pt x="10809197" y="40764"/>
                  <a:pt x="11117462" y="0"/>
                </a:cubicBezTo>
                <a:cubicBezTo>
                  <a:pt x="11170125" y="269665"/>
                  <a:pt x="11042711" y="495507"/>
                  <a:pt x="11117462" y="719741"/>
                </a:cubicBezTo>
                <a:cubicBezTo>
                  <a:pt x="11192213" y="943975"/>
                  <a:pt x="11056664" y="1181949"/>
                  <a:pt x="11117462" y="1300178"/>
                </a:cubicBezTo>
                <a:cubicBezTo>
                  <a:pt x="11178260" y="1418407"/>
                  <a:pt x="11078445" y="1486851"/>
                  <a:pt x="11117462" y="1671658"/>
                </a:cubicBezTo>
                <a:cubicBezTo>
                  <a:pt x="11156479" y="1856465"/>
                  <a:pt x="11052183" y="2100600"/>
                  <a:pt x="11117462" y="2252094"/>
                </a:cubicBezTo>
                <a:cubicBezTo>
                  <a:pt x="11182741" y="2403588"/>
                  <a:pt x="11075661" y="2556233"/>
                  <a:pt x="11117462" y="2762879"/>
                </a:cubicBezTo>
                <a:cubicBezTo>
                  <a:pt x="11159263" y="2969526"/>
                  <a:pt x="11114844" y="3259791"/>
                  <a:pt x="11117462" y="3412968"/>
                </a:cubicBezTo>
                <a:cubicBezTo>
                  <a:pt x="11120080" y="3566145"/>
                  <a:pt x="11043835" y="3809260"/>
                  <a:pt x="11117462" y="4132709"/>
                </a:cubicBezTo>
                <a:cubicBezTo>
                  <a:pt x="11191089" y="4456158"/>
                  <a:pt x="11056316" y="4460616"/>
                  <a:pt x="11117462" y="4643493"/>
                </a:cubicBezTo>
                <a:cubicBezTo>
                  <a:pt x="11178608" y="4826370"/>
                  <a:pt x="11102453" y="4909294"/>
                  <a:pt x="11117462" y="5154278"/>
                </a:cubicBezTo>
                <a:cubicBezTo>
                  <a:pt x="11132471" y="5399263"/>
                  <a:pt x="11076210" y="5399530"/>
                  <a:pt x="11117462" y="5595409"/>
                </a:cubicBezTo>
                <a:cubicBezTo>
                  <a:pt x="11158714" y="5791288"/>
                  <a:pt x="11082242" y="6043059"/>
                  <a:pt x="11117462" y="6175846"/>
                </a:cubicBezTo>
                <a:cubicBezTo>
                  <a:pt x="11152682" y="6308633"/>
                  <a:pt x="11054078" y="6581637"/>
                  <a:pt x="11117462" y="6965240"/>
                </a:cubicBezTo>
                <a:cubicBezTo>
                  <a:pt x="10754869" y="7047000"/>
                  <a:pt x="10657386" y="6949407"/>
                  <a:pt x="10309983" y="6965240"/>
                </a:cubicBezTo>
                <a:cubicBezTo>
                  <a:pt x="9962580" y="6981073"/>
                  <a:pt x="10002091" y="6904276"/>
                  <a:pt x="9724854" y="6965240"/>
                </a:cubicBezTo>
                <a:cubicBezTo>
                  <a:pt x="9447617" y="7026204"/>
                  <a:pt x="9506367" y="6963020"/>
                  <a:pt x="9362073" y="6965240"/>
                </a:cubicBezTo>
                <a:cubicBezTo>
                  <a:pt x="9217779" y="6967460"/>
                  <a:pt x="9107166" y="6949715"/>
                  <a:pt x="8888118" y="6965240"/>
                </a:cubicBezTo>
                <a:cubicBezTo>
                  <a:pt x="8669071" y="6980765"/>
                  <a:pt x="8603179" y="6930228"/>
                  <a:pt x="8525338" y="6965240"/>
                </a:cubicBezTo>
                <a:cubicBezTo>
                  <a:pt x="8447497" y="7000252"/>
                  <a:pt x="8233240" y="6924759"/>
                  <a:pt x="8051383" y="6965240"/>
                </a:cubicBezTo>
                <a:cubicBezTo>
                  <a:pt x="7869527" y="7005721"/>
                  <a:pt x="7732185" y="6921827"/>
                  <a:pt x="7577428" y="6965240"/>
                </a:cubicBezTo>
                <a:cubicBezTo>
                  <a:pt x="7422672" y="7008653"/>
                  <a:pt x="7318592" y="6939372"/>
                  <a:pt x="7214648" y="6965240"/>
                </a:cubicBezTo>
                <a:cubicBezTo>
                  <a:pt x="7110704" y="6991108"/>
                  <a:pt x="6582699" y="6934005"/>
                  <a:pt x="6407169" y="6965240"/>
                </a:cubicBezTo>
                <a:cubicBezTo>
                  <a:pt x="6231639" y="6996475"/>
                  <a:pt x="5938180" y="6955366"/>
                  <a:pt x="5710865" y="6965240"/>
                </a:cubicBezTo>
                <a:cubicBezTo>
                  <a:pt x="5483550" y="6975114"/>
                  <a:pt x="5502222" y="6934799"/>
                  <a:pt x="5348084" y="6965240"/>
                </a:cubicBezTo>
                <a:cubicBezTo>
                  <a:pt x="5193946" y="6995681"/>
                  <a:pt x="4918112" y="6881917"/>
                  <a:pt x="4540606" y="6965240"/>
                </a:cubicBezTo>
                <a:cubicBezTo>
                  <a:pt x="4163100" y="7048563"/>
                  <a:pt x="4128070" y="6887218"/>
                  <a:pt x="3733127" y="6965240"/>
                </a:cubicBezTo>
                <a:cubicBezTo>
                  <a:pt x="3338184" y="7043262"/>
                  <a:pt x="3262987" y="6930035"/>
                  <a:pt x="3036823" y="6965240"/>
                </a:cubicBezTo>
                <a:cubicBezTo>
                  <a:pt x="2810659" y="7000445"/>
                  <a:pt x="2788763" y="6959267"/>
                  <a:pt x="2562868" y="6965240"/>
                </a:cubicBezTo>
                <a:cubicBezTo>
                  <a:pt x="2336974" y="6971213"/>
                  <a:pt x="2372932" y="6937406"/>
                  <a:pt x="2200087" y="6965240"/>
                </a:cubicBezTo>
                <a:cubicBezTo>
                  <a:pt x="2027242" y="6993074"/>
                  <a:pt x="1689716" y="6887877"/>
                  <a:pt x="1392608" y="6965240"/>
                </a:cubicBezTo>
                <a:cubicBezTo>
                  <a:pt x="1095500" y="7042603"/>
                  <a:pt x="1229046" y="6939174"/>
                  <a:pt x="1141003" y="6965240"/>
                </a:cubicBezTo>
                <a:cubicBezTo>
                  <a:pt x="1052960" y="6991306"/>
                  <a:pt x="531265" y="6866039"/>
                  <a:pt x="0" y="6965240"/>
                </a:cubicBezTo>
                <a:cubicBezTo>
                  <a:pt x="-59518" y="6726988"/>
                  <a:pt x="17692" y="6419193"/>
                  <a:pt x="0" y="6245499"/>
                </a:cubicBezTo>
                <a:cubicBezTo>
                  <a:pt x="-17692" y="6071805"/>
                  <a:pt x="14564" y="5950762"/>
                  <a:pt x="0" y="5734714"/>
                </a:cubicBezTo>
                <a:cubicBezTo>
                  <a:pt x="-14564" y="5518666"/>
                  <a:pt x="46235" y="5417763"/>
                  <a:pt x="0" y="5154278"/>
                </a:cubicBezTo>
                <a:cubicBezTo>
                  <a:pt x="-46235" y="4890793"/>
                  <a:pt x="2288" y="4648597"/>
                  <a:pt x="0" y="4504189"/>
                </a:cubicBezTo>
                <a:cubicBezTo>
                  <a:pt x="-2288" y="4359781"/>
                  <a:pt x="18086" y="4119954"/>
                  <a:pt x="0" y="3923752"/>
                </a:cubicBezTo>
                <a:cubicBezTo>
                  <a:pt x="-18086" y="3727550"/>
                  <a:pt x="24508" y="3632579"/>
                  <a:pt x="0" y="3482620"/>
                </a:cubicBezTo>
                <a:cubicBezTo>
                  <a:pt x="-24508" y="3332661"/>
                  <a:pt x="17583" y="3295543"/>
                  <a:pt x="0" y="3111141"/>
                </a:cubicBezTo>
                <a:cubicBezTo>
                  <a:pt x="-17583" y="2926739"/>
                  <a:pt x="34988" y="2562357"/>
                  <a:pt x="0" y="2391399"/>
                </a:cubicBezTo>
                <a:cubicBezTo>
                  <a:pt x="-34988" y="2220441"/>
                  <a:pt x="38072" y="2149721"/>
                  <a:pt x="0" y="2019920"/>
                </a:cubicBezTo>
                <a:cubicBezTo>
                  <a:pt x="-38072" y="1890119"/>
                  <a:pt x="16895" y="1731267"/>
                  <a:pt x="0" y="1509135"/>
                </a:cubicBezTo>
                <a:cubicBezTo>
                  <a:pt x="-16895" y="1287004"/>
                  <a:pt x="62166" y="1110699"/>
                  <a:pt x="0" y="789394"/>
                </a:cubicBezTo>
                <a:cubicBezTo>
                  <a:pt x="-62166" y="468089"/>
                  <a:pt x="6095" y="337962"/>
                  <a:pt x="0" y="0"/>
                </a:cubicBezTo>
                <a:close/>
              </a:path>
            </a:pathLst>
          </a:custGeom>
          <a:solidFill>
            <a:schemeClr val="bg1">
              <a:lumMod val="95000"/>
            </a:schemeClr>
          </a:solidFill>
          <a:ln>
            <a:solidFill>
              <a:srgbClr val="00B0F0"/>
            </a:solidFill>
            <a:extLst>
              <a:ext uri="{C807C97D-BFC1-408E-A445-0C87EB9F89A2}">
                <ask:lineSketchStyleProps xmlns:ask="http://schemas.microsoft.com/office/drawing/2018/sketchyshapes" sd="2512279573">
                  <a:prstGeom prst="rect">
                    <a:avLst/>
                  </a:prstGeom>
                  <ask:type>
                    <ask:lineSketchScribble/>
                  </ask:type>
                </ask:lineSketchStyleProps>
              </a:ext>
            </a:extLst>
          </a:ln>
        </p:spPr>
        <p:txBody>
          <a:bodyPr wrap="square">
            <a:spAutoFit/>
          </a:bodyPr>
          <a:lstStyle/>
          <a:p>
            <a:pPr algn="just">
              <a:lnSpc>
                <a:spcPct val="110000"/>
              </a:lnSpc>
              <a:spcAft>
                <a:spcPts val="300"/>
              </a:spcAft>
            </a:pPr>
            <a:r>
              <a:rPr lang="el-GR" sz="1600" b="1" i="1" dirty="0">
                <a:latin typeface="Calibri" panose="020F0502020204030204" pitchFamily="34" charset="0"/>
                <a:ea typeface="Calibri" panose="020F0502020204030204" pitchFamily="34" charset="0"/>
                <a:cs typeface="Times New Roman" panose="02020603050405020304" pitchFamily="18" charset="0"/>
              </a:rPr>
              <a:t>Ονομάζομαι </a:t>
            </a:r>
            <a:r>
              <a:rPr lang="el-GR" sz="1600" b="1" i="1" dirty="0" err="1">
                <a:latin typeface="Calibri" panose="020F0502020204030204" pitchFamily="34" charset="0"/>
                <a:ea typeface="Calibri" panose="020F0502020204030204" pitchFamily="34" charset="0"/>
                <a:cs typeface="Times New Roman" panose="02020603050405020304" pitchFamily="18" charset="0"/>
              </a:rPr>
              <a:t>Adelheid</a:t>
            </a:r>
            <a:r>
              <a:rPr lang="el-GR" sz="1600" b="1" i="1" dirty="0">
                <a:latin typeface="Calibri" panose="020F0502020204030204" pitchFamily="34" charset="0"/>
                <a:ea typeface="Calibri" panose="020F0502020204030204" pitchFamily="34" charset="0"/>
                <a:cs typeface="Times New Roman" panose="02020603050405020304" pitchFamily="18" charset="0"/>
              </a:rPr>
              <a:t> </a:t>
            </a:r>
            <a:r>
              <a:rPr lang="el-GR" sz="1600" b="1" i="1" dirty="0" err="1">
                <a:latin typeface="Calibri" panose="020F0502020204030204" pitchFamily="34" charset="0"/>
                <a:ea typeface="Calibri" panose="020F0502020204030204" pitchFamily="34" charset="0"/>
                <a:cs typeface="Times New Roman" panose="02020603050405020304" pitchFamily="18" charset="0"/>
              </a:rPr>
              <a:t>Popp</a:t>
            </a:r>
            <a:r>
              <a:rPr lang="el-GR" sz="1600" b="1" i="1" dirty="0">
                <a:latin typeface="Calibri" panose="020F0502020204030204" pitchFamily="34" charset="0"/>
                <a:ea typeface="Calibri" panose="020F0502020204030204" pitchFamily="34" charset="0"/>
                <a:cs typeface="Times New Roman" panose="02020603050405020304" pitchFamily="18" charset="0"/>
              </a:rPr>
              <a:t> </a:t>
            </a:r>
            <a:r>
              <a:rPr lang="el-GR" sz="1600" i="1" dirty="0">
                <a:latin typeface="Calibri" panose="020F0502020204030204" pitchFamily="34" charset="0"/>
                <a:ea typeface="Calibri" panose="020F0502020204030204" pitchFamily="34" charset="0"/>
                <a:cs typeface="Times New Roman" panose="02020603050405020304" pitchFamily="18" charset="0"/>
              </a:rPr>
              <a:t>και είμαι Αυστριακή Σοσιαλδημοκράτης. Για δεκαετίες αγωνίζομαι για το δικαίωμα ψήφου των γυναικών και για την κοινωνική δικαιοσύνη και τη δημοκρατία, ειδικά για τις μη προνομιούχες, κοινωνικά ευάλωτες γυναίκες. Η νεανική μου ζωή σημαδεύτηκε από μεγάλη φτώχεια, πείνα, εκμετάλλευση και ταπείνωση. Ο πατέρας μου συνήθως σπαταλούσε όλα τα λεφτά στην ταβέρνα και μετά γύριζε σπίτι μεθυσμένος, όπου έδερνε τη μητέρα μου και εμάς τα παιδιά. Ως εκ τούτου, σε ηλικία 10 ετών, μετά από μόλις τρία χρόνια, έπρεπε να εγκαταλείψω το σχολείο και να αρχίσω να δουλεύω για να συντηρήσω οικονομικά την οικογένειά μου. Κάθε μέρα έκανα 12 ώρες σκληρής δουλειάς σε ένα εργοστάσιο, που μια μέρα με οδήγησε στην κατάρρευση. Είχα μια νευρική ασθένεια, μου είπαν τότε - αυτό ήταν, φυσικά, μια δικαιολογία για τον υποσιτισμό και την αναιμία μου. Ως αποτέλεσμα, μου </a:t>
            </a:r>
            <a:r>
              <a:rPr lang="el-GR" sz="1600" i="1" dirty="0" err="1">
                <a:latin typeface="Calibri" panose="020F0502020204030204" pitchFamily="34" charset="0"/>
                <a:ea typeface="Calibri" panose="020F0502020204030204" pitchFamily="34" charset="0"/>
                <a:cs typeface="Times New Roman" panose="02020603050405020304" pitchFamily="18" charset="0"/>
              </a:rPr>
              <a:t>συνταγογραφήθηκε</a:t>
            </a:r>
            <a:r>
              <a:rPr lang="el-GR" sz="1600" i="1" dirty="0">
                <a:latin typeface="Calibri" panose="020F0502020204030204" pitchFamily="34" charset="0"/>
                <a:ea typeface="Calibri" panose="020F0502020204030204" pitchFamily="34" charset="0"/>
                <a:cs typeface="Times New Roman" panose="02020603050405020304" pitchFamily="18" charset="0"/>
              </a:rPr>
              <a:t> καθαρός αέρας, καλό φαγητό και ξεκούραση, μια πολυτέλεια που δυστυχώς δεν μπορούσα να αντέξω οικονομικά, οπότε η καθημερινότητά μου στο εργοστάσιο συνεχίστηκε αναλλοίωτη. Μέσα από άρθρα εφημερίδων ήρθα για πρώτη φορά σε επαφή με τις σοσιαλιστικές ιδέες, που μου έδωσε το θάρρος να ξεφύγω και να πάρω τη ζωή στα χέρια μου. Άρχισα να πηγαίνω στις εργατικές συνελεύσεις και να εργάζομαι για τη βελτίωση της κατάστασης της εργατικής τάξης και κυρίως για τα δικαιώματα των γυναικών. Η δημόσια ομιλία μπροστά σε άλλους ήταν κάτι στο οποίο ήμουν πολύ καλή! Και έτσι σύντομα έγινα περιζήτητη ομιλητής και μου ζητήθηκε να γράψω άρθρα. Ήταν δύσκολο για μένα, ωστόσο, αφού ήμουν μόνο τρία χρόνια στο σχολείο και δεν ήξερα ούτε ορθογραφία ούτε γραμματική. Χάρη στην υποστήριξη του συζύγου μου </a:t>
            </a:r>
            <a:r>
              <a:rPr lang="el-GR" sz="1600" i="1" dirty="0" err="1">
                <a:latin typeface="Calibri" panose="020F0502020204030204" pitchFamily="34" charset="0"/>
                <a:ea typeface="Calibri" panose="020F0502020204030204" pitchFamily="34" charset="0"/>
                <a:cs typeface="Times New Roman" panose="02020603050405020304" pitchFamily="18" charset="0"/>
              </a:rPr>
              <a:t>Julius</a:t>
            </a:r>
            <a:r>
              <a:rPr lang="el-GR" sz="1600" i="1" dirty="0">
                <a:latin typeface="Calibri" panose="020F0502020204030204" pitchFamily="34" charset="0"/>
                <a:ea typeface="Calibri" panose="020F0502020204030204" pitchFamily="34" charset="0"/>
                <a:cs typeface="Times New Roman" panose="02020603050405020304" pitchFamily="18" charset="0"/>
              </a:rPr>
              <a:t> </a:t>
            </a:r>
            <a:r>
              <a:rPr lang="el-GR" sz="1600" i="1" dirty="0" err="1">
                <a:latin typeface="Calibri" panose="020F0502020204030204" pitchFamily="34" charset="0"/>
                <a:ea typeface="Calibri" panose="020F0502020204030204" pitchFamily="34" charset="0"/>
                <a:cs typeface="Times New Roman" panose="02020603050405020304" pitchFamily="18" charset="0"/>
              </a:rPr>
              <a:t>Popp</a:t>
            </a:r>
            <a:r>
              <a:rPr lang="el-GR" sz="1600" i="1" dirty="0">
                <a:latin typeface="Calibri" panose="020F0502020204030204" pitchFamily="34" charset="0"/>
                <a:ea typeface="Calibri" panose="020F0502020204030204" pitchFamily="34" charset="0"/>
                <a:cs typeface="Times New Roman" panose="02020603050405020304" pitchFamily="18" charset="0"/>
              </a:rPr>
              <a:t> και των χορηγών μου </a:t>
            </a:r>
            <a:r>
              <a:rPr lang="el-GR" sz="1600" i="1" dirty="0" err="1">
                <a:latin typeface="Calibri" panose="020F0502020204030204" pitchFamily="34" charset="0"/>
                <a:ea typeface="Calibri" panose="020F0502020204030204" pitchFamily="34" charset="0"/>
                <a:cs typeface="Times New Roman" panose="02020603050405020304" pitchFamily="18" charset="0"/>
              </a:rPr>
              <a:t>Emma</a:t>
            </a:r>
            <a:r>
              <a:rPr lang="el-GR" sz="1600" i="1" dirty="0">
                <a:latin typeface="Calibri" panose="020F0502020204030204" pitchFamily="34" charset="0"/>
                <a:ea typeface="Calibri" panose="020F0502020204030204" pitchFamily="34" charset="0"/>
                <a:cs typeface="Times New Roman" panose="02020603050405020304" pitchFamily="18" charset="0"/>
              </a:rPr>
              <a:t> και </a:t>
            </a:r>
            <a:r>
              <a:rPr lang="el-GR" sz="1600" i="1" dirty="0" err="1">
                <a:latin typeface="Calibri" panose="020F0502020204030204" pitchFamily="34" charset="0"/>
                <a:ea typeface="Calibri" panose="020F0502020204030204" pitchFamily="34" charset="0"/>
                <a:cs typeface="Times New Roman" panose="02020603050405020304" pitchFamily="18" charset="0"/>
              </a:rPr>
              <a:t>Victor</a:t>
            </a:r>
            <a:r>
              <a:rPr lang="el-GR" sz="1600" i="1" dirty="0">
                <a:latin typeface="Calibri" panose="020F0502020204030204" pitchFamily="34" charset="0"/>
                <a:ea typeface="Calibri" panose="020F0502020204030204" pitchFamily="34" charset="0"/>
                <a:cs typeface="Times New Roman" panose="02020603050405020304" pitchFamily="18" charset="0"/>
              </a:rPr>
              <a:t> </a:t>
            </a:r>
            <a:r>
              <a:rPr lang="el-GR" sz="1600" i="1" dirty="0" err="1">
                <a:latin typeface="Calibri" panose="020F0502020204030204" pitchFamily="34" charset="0"/>
                <a:ea typeface="Calibri" panose="020F0502020204030204" pitchFamily="34" charset="0"/>
                <a:cs typeface="Times New Roman" panose="02020603050405020304" pitchFamily="18" charset="0"/>
              </a:rPr>
              <a:t>Adler</a:t>
            </a:r>
            <a:r>
              <a:rPr lang="el-GR" sz="1600" i="1" dirty="0">
                <a:latin typeface="Calibri" panose="020F0502020204030204" pitchFamily="34" charset="0"/>
                <a:ea typeface="Calibri" panose="020F0502020204030204" pitchFamily="34" charset="0"/>
                <a:cs typeface="Times New Roman" panose="02020603050405020304" pitchFamily="18" charset="0"/>
              </a:rPr>
              <a:t>, ωστόσο, πρόλαβα τα πάντα. Με το να παντρευτώ τον </a:t>
            </a:r>
            <a:r>
              <a:rPr lang="el-GR" sz="1600" i="1" dirty="0" err="1">
                <a:latin typeface="Calibri" panose="020F0502020204030204" pitchFamily="34" charset="0"/>
                <a:ea typeface="Calibri" panose="020F0502020204030204" pitchFamily="34" charset="0"/>
                <a:cs typeface="Times New Roman" panose="02020603050405020304" pitchFamily="18" charset="0"/>
              </a:rPr>
              <a:t>Julius</a:t>
            </a:r>
            <a:r>
              <a:rPr lang="el-GR" sz="1600" i="1" dirty="0">
                <a:latin typeface="Calibri" panose="020F0502020204030204" pitchFamily="34" charset="0"/>
                <a:ea typeface="Calibri" panose="020F0502020204030204" pitchFamily="34" charset="0"/>
                <a:cs typeface="Times New Roman" panose="02020603050405020304" pitchFamily="18" charset="0"/>
              </a:rPr>
              <a:t>, μπόρεσα να εγκαταλείψω τη δουλειά στο εργοστάσιο και να αφοσιωθώ ολοκληρωτικά στην έκδοση της </a:t>
            </a:r>
            <a:r>
              <a:rPr lang="el-GR" sz="1600" i="1" dirty="0" err="1">
                <a:latin typeface="Calibri" panose="020F0502020204030204" pitchFamily="34" charset="0"/>
                <a:ea typeface="Calibri" panose="020F0502020204030204" pitchFamily="34" charset="0"/>
                <a:cs typeface="Times New Roman" panose="02020603050405020304" pitchFamily="18" charset="0"/>
              </a:rPr>
              <a:t>Arbeiterinnen-Zeitung</a:t>
            </a:r>
            <a:r>
              <a:rPr lang="el-GR" sz="1600" i="1" dirty="0">
                <a:latin typeface="Calibri" panose="020F0502020204030204" pitchFamily="34" charset="0"/>
                <a:ea typeface="Calibri" panose="020F0502020204030204" pitchFamily="34" charset="0"/>
                <a:cs typeface="Times New Roman" panose="02020603050405020304" pitchFamily="18" charset="0"/>
              </a:rPr>
              <a:t>, της οποίας έγινα συνιδρυτής και εκδότης το 1892. Αυτό ήταν μεγάλη τύχη για μένα!</a:t>
            </a:r>
          </a:p>
          <a:p>
            <a:pPr algn="just">
              <a:lnSpc>
                <a:spcPct val="110000"/>
              </a:lnSpc>
              <a:spcAft>
                <a:spcPts val="300"/>
              </a:spcAft>
            </a:pPr>
            <a:r>
              <a:rPr lang="el-GR" sz="1600" i="1" dirty="0">
                <a:latin typeface="Calibri" panose="020F0502020204030204" pitchFamily="34" charset="0"/>
                <a:ea typeface="Calibri" panose="020F0502020204030204" pitchFamily="34" charset="0"/>
                <a:cs typeface="Times New Roman" panose="02020603050405020304" pitchFamily="18" charset="0"/>
              </a:rPr>
              <a:t>Ελπίζω πραγματικά ότι οι προσπάθειές μας τώρα θα είναι επιτέλους επιτυχείς και ότι τότε οι γυναίκες θα μπορούν όχι μόνο να ψηφίζουν αλλά και να κατέχουν πολιτικά αξιώματα!</a:t>
            </a:r>
          </a:p>
          <a:p>
            <a:pPr algn="just">
              <a:lnSpc>
                <a:spcPct val="110000"/>
              </a:lnSpc>
              <a:spcAft>
                <a:spcPts val="300"/>
              </a:spcAft>
            </a:pPr>
            <a:r>
              <a:rPr lang="el-GR" sz="1600" i="1" dirty="0">
                <a:latin typeface="Calibri" panose="020F0502020204030204" pitchFamily="34" charset="0"/>
                <a:ea typeface="Calibri" panose="020F0502020204030204" pitchFamily="34" charset="0"/>
                <a:cs typeface="Times New Roman" panose="02020603050405020304" pitchFamily="18" charset="0"/>
              </a:rPr>
              <a:t>Γιατί τότε ίσως μπορέσω επιτέλους να πετύχω τον στόχο μου να διαμορφώσω ενεργά την πολιτική, π.χ. ως μέλος του Εθνικού Συμβουλίου. Και θα μπορούσα τελικά να χρησιμοποιήσω τον εαυτό μου σωστά για περαιτέρω σημαντικά γυναικεία και οικογενειακά-πολιτικά ενδιαφέροντα. Γιατί υπάρχουν ακόμη πολλά να γίνουν στον δρόμο για μια ισότιμη κοινωνία.</a:t>
            </a:r>
          </a:p>
          <a:p>
            <a:pPr algn="just">
              <a:lnSpc>
                <a:spcPct val="110000"/>
              </a:lnSpc>
              <a:spcAft>
                <a:spcPts val="300"/>
              </a:spcAft>
            </a:pPr>
            <a:r>
              <a:rPr lang="el-GR" sz="1600" i="1" dirty="0">
                <a:latin typeface="Calibri" panose="020F0502020204030204" pitchFamily="34" charset="0"/>
                <a:ea typeface="Calibri" panose="020F0502020204030204" pitchFamily="34" charset="0"/>
                <a:cs typeface="Times New Roman" panose="02020603050405020304" pitchFamily="18" charset="0"/>
              </a:rPr>
              <a:t>Σήμερα είναι μια ιστορική μέρα! Είμαι τόσο περήφανη! Επιτέλους, ακουγόμαστε! Πριν από μερικά χρόνια, μια τόσο μεγάλη διαδήλωση, με τόσες πολλές γυναίκες να συμμετάσχουν, θα ήταν εντελώς αδιανόητη. Ήταν ένας δύσκολος, σκληρός δρόμος αλλά αξίζει τον κόπο</a:t>
            </a:r>
            <a:r>
              <a:rPr lang="en-US" sz="1600" i="1" dirty="0">
                <a:latin typeface="Calibri" panose="020F0502020204030204" pitchFamily="34"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412660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60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8"/>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bldLst>
      <p:bldP spid="7" grpId="0" animBg="1"/>
      <p:bldP spid="7"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A7140FA-5B08-B571-B33B-3F886B4556A0}"/>
              </a:ext>
            </a:extLst>
          </p:cNvPr>
          <p:cNvSpPr>
            <a:spLocks noGrp="1"/>
          </p:cNvSpPr>
          <p:nvPr>
            <p:ph type="title" idx="4294967295"/>
          </p:nvPr>
        </p:nvSpPr>
        <p:spPr>
          <a:xfrm>
            <a:off x="6276975" y="365125"/>
            <a:ext cx="5915025" cy="1806575"/>
          </a:xfrm>
        </p:spPr>
        <p:txBody>
          <a:bodyPr>
            <a:normAutofit/>
          </a:bodyPr>
          <a:lstStyle/>
          <a:p>
            <a:pPr algn="ctr"/>
            <a:r>
              <a:rPr lang="el-GR" sz="3200" b="1" dirty="0">
                <a:solidFill>
                  <a:srgbClr val="F68122"/>
                </a:solidFill>
              </a:rPr>
              <a:t>Δήλωση πνευματικών δικαιωμάτων</a:t>
            </a:r>
            <a:br>
              <a:rPr lang="en-US" sz="3200" b="1" dirty="0">
                <a:solidFill>
                  <a:srgbClr val="F68122"/>
                </a:solidFill>
              </a:rPr>
            </a:br>
            <a:endParaRPr lang="en-GB" sz="3200" b="1" dirty="0">
              <a:solidFill>
                <a:srgbClr val="F68122"/>
              </a:solidFill>
            </a:endParaRPr>
          </a:p>
        </p:txBody>
      </p:sp>
      <p:sp>
        <p:nvSpPr>
          <p:cNvPr id="3" name="Θέση περιεχομένου 2">
            <a:extLst>
              <a:ext uri="{FF2B5EF4-FFF2-40B4-BE49-F238E27FC236}">
                <a16:creationId xmlns:a16="http://schemas.microsoft.com/office/drawing/2014/main" id="{894114E7-EFBD-F05B-7CE9-83BAEE168317}"/>
              </a:ext>
            </a:extLst>
          </p:cNvPr>
          <p:cNvSpPr>
            <a:spLocks noGrp="1"/>
          </p:cNvSpPr>
          <p:nvPr>
            <p:ph idx="4294967295"/>
          </p:nvPr>
        </p:nvSpPr>
        <p:spPr>
          <a:xfrm>
            <a:off x="6116569" y="1460500"/>
            <a:ext cx="6075432" cy="5032375"/>
          </a:xfrm>
        </p:spPr>
        <p:txBody>
          <a:bodyPr>
            <a:normAutofit fontScale="85000" lnSpcReduction="20000"/>
          </a:bodyPr>
          <a:lstStyle/>
          <a:p>
            <a:pPr marL="0" indent="0">
              <a:lnSpc>
                <a:spcPct val="110000"/>
              </a:lnSpc>
              <a:spcBef>
                <a:spcPts val="300"/>
              </a:spcBef>
              <a:spcAft>
                <a:spcPts val="300"/>
              </a:spcAft>
              <a:buNone/>
            </a:pPr>
            <a:r>
              <a:rPr lang="el-GR" sz="2000" dirty="0"/>
              <a:t>Το παρόν έργο έχει χορηγηθεί με Άδεια Creative Commons Αναφορά Δημιουργού - Μη Εμπορική Χρήση - Παρόμοια Διανομή 4.0 Διεθνές. Μπορείτε να:</a:t>
            </a:r>
          </a:p>
          <a:p>
            <a:pPr>
              <a:lnSpc>
                <a:spcPct val="110000"/>
              </a:lnSpc>
              <a:spcBef>
                <a:spcPts val="300"/>
              </a:spcBef>
              <a:spcAft>
                <a:spcPts val="300"/>
              </a:spcAft>
              <a:buClr>
                <a:srgbClr val="80C141"/>
              </a:buClr>
              <a:buFont typeface="Wingdings" panose="05000000000000000000" pitchFamily="2" charset="2"/>
              <a:buChar char="§"/>
            </a:pPr>
            <a:r>
              <a:rPr lang="el-GR" sz="2000" b="1" dirty="0"/>
              <a:t>Μοιραστείτε </a:t>
            </a:r>
            <a:r>
              <a:rPr lang="el-GR" sz="2000" dirty="0"/>
              <a:t>— αντιγράψετε και αναδιανέμετε το υλικό με κάθε μέσο και τρόπο</a:t>
            </a:r>
          </a:p>
          <a:p>
            <a:pPr>
              <a:lnSpc>
                <a:spcPct val="110000"/>
              </a:lnSpc>
              <a:spcBef>
                <a:spcPts val="300"/>
              </a:spcBef>
              <a:spcAft>
                <a:spcPts val="300"/>
              </a:spcAft>
              <a:buClr>
                <a:srgbClr val="80C141"/>
              </a:buClr>
              <a:buFont typeface="Wingdings" panose="05000000000000000000" pitchFamily="2" charset="2"/>
              <a:buChar char="§"/>
            </a:pPr>
            <a:r>
              <a:rPr lang="el-GR" sz="2000" b="1" dirty="0"/>
              <a:t>Προσαρμόστε</a:t>
            </a:r>
            <a:r>
              <a:rPr lang="el-GR" sz="2000" dirty="0"/>
              <a:t> — αναμείξτε, τροποποιήστε και δημιουργήστε πάνω στο υλικό </a:t>
            </a:r>
          </a:p>
          <a:p>
            <a:pPr marL="0" indent="0">
              <a:lnSpc>
                <a:spcPct val="110000"/>
              </a:lnSpc>
              <a:spcBef>
                <a:spcPts val="300"/>
              </a:spcBef>
              <a:spcAft>
                <a:spcPts val="300"/>
              </a:spcAft>
              <a:buNone/>
            </a:pPr>
            <a:r>
              <a:rPr lang="el-GR" sz="2000" dirty="0"/>
              <a:t>Υπό τους ακόλουθους όρους:</a:t>
            </a:r>
          </a:p>
          <a:p>
            <a:pPr>
              <a:lnSpc>
                <a:spcPct val="110000"/>
              </a:lnSpc>
              <a:spcBef>
                <a:spcPts val="300"/>
              </a:spcBef>
              <a:spcAft>
                <a:spcPts val="300"/>
              </a:spcAft>
              <a:buClr>
                <a:srgbClr val="80C141"/>
              </a:buClr>
              <a:buFont typeface="Wingdings" panose="05000000000000000000" pitchFamily="2" charset="2"/>
              <a:buChar char="§"/>
            </a:pPr>
            <a:r>
              <a:rPr lang="el-GR" sz="2000" b="1" dirty="0"/>
              <a:t>Αναφορά Δημιουργού </a:t>
            </a:r>
            <a:r>
              <a:rPr lang="el-GR" sz="2000" dirty="0"/>
              <a:t>— Θα πρέπει να καταχωρίσετε αναφορά στο δημιουργό , με σύνδεσμο της άδειας, και με αναφορά αν έχουν γίνει αλλαγές . Μπορείτε να το κάνετε αυτό με οποιονδήποτε εύλογο τρόπο, αλλά όχι με τρόπο που να υπονοεί ότι ο δημιουργός αποδέχεται το έργο σας ή τη χρήση που εσείς κάνετε.</a:t>
            </a:r>
          </a:p>
          <a:p>
            <a:pPr>
              <a:lnSpc>
                <a:spcPct val="110000"/>
              </a:lnSpc>
              <a:spcBef>
                <a:spcPts val="300"/>
              </a:spcBef>
              <a:spcAft>
                <a:spcPts val="300"/>
              </a:spcAft>
              <a:buClr>
                <a:srgbClr val="80C141"/>
              </a:buClr>
              <a:buFont typeface="Wingdings" panose="05000000000000000000" pitchFamily="2" charset="2"/>
              <a:buChar char="§"/>
            </a:pPr>
            <a:r>
              <a:rPr lang="el-GR" sz="2000" b="1" dirty="0"/>
              <a:t>Μη Εμπορική Χρήση </a:t>
            </a:r>
            <a:r>
              <a:rPr lang="el-GR" sz="2000" dirty="0"/>
              <a:t>— Δε μπορείτε να χρησιμοποιήσετε το υλικό για εμπορικούς σκοπούς.</a:t>
            </a:r>
          </a:p>
          <a:p>
            <a:pPr>
              <a:lnSpc>
                <a:spcPct val="110000"/>
              </a:lnSpc>
              <a:spcBef>
                <a:spcPts val="300"/>
              </a:spcBef>
              <a:spcAft>
                <a:spcPts val="300"/>
              </a:spcAft>
              <a:buClr>
                <a:srgbClr val="80C141"/>
              </a:buClr>
              <a:buFont typeface="Wingdings" panose="05000000000000000000" pitchFamily="2" charset="2"/>
              <a:buChar char="§"/>
            </a:pPr>
            <a:r>
              <a:rPr lang="el-GR" sz="2000" b="1" dirty="0"/>
              <a:t>Παρόμοια Διανομή </a:t>
            </a:r>
            <a:r>
              <a:rPr lang="el-GR" sz="2000" dirty="0"/>
              <a:t>— Αν αναμείξετε, τροποποιήσετε, ή δημιουργήσετε πάνω στο υλικό, πρέπει να διανείμετε τις δικές σας συνεισφορές υπό την ίδια άδεια όπως και το πρωτότυπο. </a:t>
            </a:r>
          </a:p>
          <a:p>
            <a:pPr marL="0" indent="0">
              <a:lnSpc>
                <a:spcPct val="110000"/>
              </a:lnSpc>
              <a:spcBef>
                <a:spcPts val="300"/>
              </a:spcBef>
              <a:spcAft>
                <a:spcPts val="300"/>
              </a:spcAft>
              <a:buNone/>
            </a:pPr>
            <a:endParaRPr lang="en-GB" sz="2000" dirty="0"/>
          </a:p>
        </p:txBody>
      </p:sp>
      <p:pic>
        <p:nvPicPr>
          <p:cNvPr id="4" name="Εικόνα 3" descr="Εικόνα που περιέχει κείμενο&#10;&#10;Περιγραφή που δημιουργήθηκε αυτόματα">
            <a:extLst>
              <a:ext uri="{FF2B5EF4-FFF2-40B4-BE49-F238E27FC236}">
                <a16:creationId xmlns:a16="http://schemas.microsoft.com/office/drawing/2014/main" id="{7D2B3D59-C316-BD5E-9D12-A86A22E3E6DA}"/>
              </a:ext>
            </a:extLst>
          </p:cNvPr>
          <p:cNvPicPr>
            <a:picLocks noChangeAspect="1"/>
          </p:cNvPicPr>
          <p:nvPr/>
        </p:nvPicPr>
        <p:blipFill rotWithShape="1">
          <a:blip r:embed="rId2">
            <a:extLst>
              <a:ext uri="{28A0092B-C50C-407E-A947-70E740481C1C}">
                <a14:useLocalDpi xmlns:a14="http://schemas.microsoft.com/office/drawing/2010/main" val="0"/>
              </a:ext>
            </a:extLst>
          </a:blip>
          <a:srcRect l="11244" r="21864"/>
          <a:stretch/>
        </p:blipFill>
        <p:spPr>
          <a:xfrm>
            <a:off x="20" y="-329355"/>
            <a:ext cx="6191655" cy="7187355"/>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pic>
        <p:nvPicPr>
          <p:cNvPr id="14" name="Picture 2">
            <a:extLst>
              <a:ext uri="{FF2B5EF4-FFF2-40B4-BE49-F238E27FC236}">
                <a16:creationId xmlns:a16="http://schemas.microsoft.com/office/drawing/2014/main" id="{C38DBCBE-7345-CC1B-4B95-8225078CFC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1975" y="95251"/>
            <a:ext cx="2019725" cy="70690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01AEA02-7C13-2930-410A-66EB85373B95}"/>
              </a:ext>
            </a:extLst>
          </p:cNvPr>
          <p:cNvSpPr txBox="1"/>
          <p:nvPr/>
        </p:nvSpPr>
        <p:spPr>
          <a:xfrm>
            <a:off x="2770234" y="6657935"/>
            <a:ext cx="4400564" cy="200055"/>
          </a:xfrm>
          <a:prstGeom prst="rect">
            <a:avLst/>
          </a:prstGeom>
          <a:noFill/>
        </p:spPr>
        <p:txBody>
          <a:bodyPr wrap="none" rtlCol="0">
            <a:spAutoFit/>
          </a:bodyPr>
          <a:lstStyle/>
          <a:p>
            <a:r>
              <a:rPr lang="el-GR" sz="700" dirty="0">
                <a:solidFill>
                  <a:schemeClr val="bg1">
                    <a:lumMod val="50000"/>
                  </a:schemeClr>
                </a:solidFill>
              </a:rPr>
              <a:t>•	</a:t>
            </a:r>
            <a:r>
              <a:rPr lang="el-GR" sz="700" dirty="0" err="1">
                <a:solidFill>
                  <a:schemeClr val="bg1">
                    <a:lumMod val="50000"/>
                  </a:schemeClr>
                </a:solidFill>
              </a:rPr>
              <a:t>Φωτογραφία:Φωτογράφος</a:t>
            </a:r>
            <a:r>
              <a:rPr lang="el-GR" sz="700" dirty="0">
                <a:solidFill>
                  <a:schemeClr val="bg1">
                    <a:lumMod val="50000"/>
                  </a:schemeClr>
                </a:solidFill>
              </a:rPr>
              <a:t> Παντελής Μπαλαούρας, CC-BY-NC-SA. </a:t>
            </a:r>
            <a:r>
              <a:rPr lang="el-GR" sz="700" dirty="0" err="1">
                <a:solidFill>
                  <a:schemeClr val="bg1">
                    <a:lumMod val="50000"/>
                  </a:schemeClr>
                </a:solidFill>
              </a:rPr>
              <a:t>Γράφιτι</a:t>
            </a:r>
            <a:r>
              <a:rPr lang="el-GR" sz="700" dirty="0">
                <a:solidFill>
                  <a:schemeClr val="bg1">
                    <a:lumMod val="50000"/>
                  </a:schemeClr>
                </a:solidFill>
              </a:rPr>
              <a:t>: </a:t>
            </a:r>
            <a:r>
              <a:rPr lang="el-GR" sz="700" dirty="0" err="1">
                <a:solidFill>
                  <a:schemeClr val="bg1">
                    <a:lumMod val="50000"/>
                  </a:schemeClr>
                </a:solidFill>
              </a:rPr>
              <a:t>Dream</a:t>
            </a:r>
            <a:r>
              <a:rPr lang="el-GR" sz="700" dirty="0">
                <a:solidFill>
                  <a:schemeClr val="bg1">
                    <a:lumMod val="50000"/>
                  </a:schemeClr>
                </a:solidFill>
              </a:rPr>
              <a:t> </a:t>
            </a:r>
            <a:r>
              <a:rPr lang="el-GR" sz="700" dirty="0" err="1">
                <a:solidFill>
                  <a:schemeClr val="bg1">
                    <a:lumMod val="50000"/>
                  </a:schemeClr>
                </a:solidFill>
              </a:rPr>
              <a:t>Victim</a:t>
            </a:r>
            <a:r>
              <a:rPr lang="el-GR" sz="700" dirty="0">
                <a:solidFill>
                  <a:schemeClr val="bg1">
                    <a:lumMod val="50000"/>
                  </a:schemeClr>
                </a:solidFill>
              </a:rPr>
              <a:t>.</a:t>
            </a:r>
            <a:endParaRPr lang="en-GB" sz="700" dirty="0">
              <a:solidFill>
                <a:schemeClr val="bg1">
                  <a:lumMod val="50000"/>
                </a:schemeClr>
              </a:solidFill>
            </a:endParaRPr>
          </a:p>
        </p:txBody>
      </p:sp>
    </p:spTree>
    <p:extLst>
      <p:ext uri="{BB962C8B-B14F-4D97-AF65-F5344CB8AC3E}">
        <p14:creationId xmlns:p14="http://schemas.microsoft.com/office/powerpoint/2010/main" val="40412835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2-Seipel -EL">
            <a:hlinkClick r:id="" action="ppaction://media"/>
            <a:extLst>
              <a:ext uri="{FF2B5EF4-FFF2-40B4-BE49-F238E27FC236}">
                <a16:creationId xmlns:a16="http://schemas.microsoft.com/office/drawing/2014/main" id="{8DAB029E-9B7C-5B65-610D-C7492E122D3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22951" y="4411472"/>
            <a:ext cx="1944523" cy="1944523"/>
          </a:xfrm>
          <a:prstGeom prst="rect">
            <a:avLst/>
          </a:prstGeom>
        </p:spPr>
      </p:pic>
      <p:pic>
        <p:nvPicPr>
          <p:cNvPr id="10" name="Grafik 633" descr="Aquarell, Pinselstrich, Farbe, Abstrakt, Textur, Bürste">
            <a:extLst>
              <a:ext uri="{FF2B5EF4-FFF2-40B4-BE49-F238E27FC236}">
                <a16:creationId xmlns:a16="http://schemas.microsoft.com/office/drawing/2014/main" id="{F9ED252B-0E69-4538-B57F-61F9D8AD5010}"/>
              </a:ext>
            </a:extLst>
          </p:cNvPr>
          <p:cNvPicPr>
            <a:picLocks noChangeAspect="1"/>
          </p:cNvPicPr>
          <p:nvPr/>
        </p:nvPicPr>
        <p:blipFill rotWithShape="1">
          <a:blip r:embed="rId5">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24219" y="502005"/>
            <a:ext cx="11628164" cy="1080990"/>
          </a:xfrm>
          <a:prstGeom prst="rect">
            <a:avLst/>
          </a:prstGeom>
          <a:noFill/>
          <a:ln>
            <a:noFill/>
          </a:ln>
          <a:extLst>
            <a:ext uri="{53640926-AAD7-44D8-BBD7-CCE9431645EC}">
              <a14:shadowObscured xmlns:a14="http://schemas.microsoft.com/office/drawing/2010/main"/>
            </a:ext>
          </a:extLst>
        </p:spPr>
      </p:pic>
      <p:sp>
        <p:nvSpPr>
          <p:cNvPr id="4" name="Τίτλος 3">
            <a:extLst>
              <a:ext uri="{FF2B5EF4-FFF2-40B4-BE49-F238E27FC236}">
                <a16:creationId xmlns:a16="http://schemas.microsoft.com/office/drawing/2014/main" id="{7063FF32-E3FD-4B21-B2DD-08C030F1628A}"/>
              </a:ext>
            </a:extLst>
          </p:cNvPr>
          <p:cNvSpPr>
            <a:spLocks noGrp="1"/>
          </p:cNvSpPr>
          <p:nvPr>
            <p:ph type="title"/>
          </p:nvPr>
        </p:nvSpPr>
        <p:spPr>
          <a:noFill/>
        </p:spPr>
        <p:txBody>
          <a:bodyPr>
            <a:normAutofit/>
          </a:bodyPr>
          <a:lstStyle/>
          <a:p>
            <a:r>
              <a:rPr lang="el-GR" dirty="0"/>
              <a:t>Πρόσωπο</a:t>
            </a:r>
            <a:r>
              <a:rPr lang="en-US" dirty="0"/>
              <a:t> 2: Ignaz </a:t>
            </a:r>
            <a:r>
              <a:rPr lang="en-US" dirty="0" err="1"/>
              <a:t>Seipel</a:t>
            </a:r>
            <a:r>
              <a:rPr lang="en-US" dirty="0"/>
              <a:t>, </a:t>
            </a:r>
            <a:r>
              <a:rPr lang="el-GR" sz="2800" dirty="0"/>
              <a:t>Θεολόγος και Πολιτικός</a:t>
            </a:r>
            <a:endParaRPr lang="en-GB" dirty="0"/>
          </a:p>
        </p:txBody>
      </p:sp>
      <p:sp>
        <p:nvSpPr>
          <p:cNvPr id="5" name="Θέση περιεχομένου 4">
            <a:extLst>
              <a:ext uri="{FF2B5EF4-FFF2-40B4-BE49-F238E27FC236}">
                <a16:creationId xmlns:a16="http://schemas.microsoft.com/office/drawing/2014/main" id="{79C6DE5D-98D8-4F3A-AC62-5A2CA0E96C33}"/>
              </a:ext>
            </a:extLst>
          </p:cNvPr>
          <p:cNvSpPr>
            <a:spLocks noGrp="1"/>
          </p:cNvSpPr>
          <p:nvPr>
            <p:ph idx="1"/>
          </p:nvPr>
        </p:nvSpPr>
        <p:spPr>
          <a:xfrm>
            <a:off x="813076" y="1546907"/>
            <a:ext cx="10565848" cy="4796401"/>
          </a:xfrm>
        </p:spPr>
        <p:txBody>
          <a:bodyPr>
            <a:noAutofit/>
          </a:bodyPr>
          <a:lstStyle/>
          <a:p>
            <a:pPr marL="0" indent="0">
              <a:lnSpc>
                <a:spcPct val="110000"/>
              </a:lnSpc>
              <a:spcBef>
                <a:spcPts val="0"/>
              </a:spcBef>
              <a:spcAft>
                <a:spcPts val="300"/>
              </a:spcAft>
              <a:buNone/>
            </a:pPr>
            <a:r>
              <a:rPr lang="el-GR" sz="2400" i="1" dirty="0">
                <a:latin typeface="Calibri" panose="020F0502020204030204" pitchFamily="34" charset="0"/>
                <a:cs typeface="Times New Roman" panose="02020603050405020304" pitchFamily="18" charset="0"/>
              </a:rPr>
              <a:t>Τι απάτη! Στέκομαι εδώ στο παράθυρο της μελέτης μου στην οδό </a:t>
            </a:r>
            <a:r>
              <a:rPr lang="el-GR" sz="2400" i="1" dirty="0" err="1">
                <a:latin typeface="Calibri" panose="020F0502020204030204" pitchFamily="34" charset="0"/>
                <a:cs typeface="Times New Roman" panose="02020603050405020304" pitchFamily="18" charset="0"/>
              </a:rPr>
              <a:t>Ringstrasse</a:t>
            </a:r>
            <a:r>
              <a:rPr lang="el-GR" sz="2400" i="1" dirty="0">
                <a:latin typeface="Calibri" panose="020F0502020204030204" pitchFamily="34" charset="0"/>
                <a:cs typeface="Times New Roman" panose="02020603050405020304" pitchFamily="18" charset="0"/>
              </a:rPr>
              <a:t> της Βιέννης, και κάτω στο δρόμο περνούν χιλιάδες άνθρωποι. Απαιτούν προφανώς καθολική ψηφοφορία και για τις γυναίκες, το οκτάωρο και τη νομιμοποίηση των αμβλώσεων. Απίστευτο! Πόσο άβολο, τι όχλος! Η καθοριζόμενη από τον Θεό τάξη του κράτους και της κοινωνίας μας βρίσκεται σε κίνδυνο</a:t>
            </a:r>
            <a:r>
              <a:rPr lang="en-GB" sz="2400" i="1" dirty="0">
                <a:latin typeface="Calibri" panose="020F0502020204030204" pitchFamily="34" charset="0"/>
                <a:cs typeface="Times New Roman" panose="02020603050405020304" pitchFamily="18" charset="0"/>
              </a:rPr>
              <a:t>!</a:t>
            </a:r>
          </a:p>
        </p:txBody>
      </p:sp>
      <p:sp>
        <p:nvSpPr>
          <p:cNvPr id="8" name="pop-up" descr="Click here for pop up information.">
            <a:extLst>
              <a:ext uri="{FF2B5EF4-FFF2-40B4-BE49-F238E27FC236}">
                <a16:creationId xmlns:a16="http://schemas.microsoft.com/office/drawing/2014/main" id="{C5011CD4-3440-49EF-BB9D-B1B1FA8B3329}"/>
              </a:ext>
            </a:extLst>
          </p:cNvPr>
          <p:cNvSpPr/>
          <p:nvPr/>
        </p:nvSpPr>
        <p:spPr>
          <a:xfrm>
            <a:off x="11191875" y="2190284"/>
            <a:ext cx="959115"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rgbClr val="E12A3C"/>
                </a:solidFill>
              </a:rPr>
              <a:t>επιλογή</a:t>
            </a:r>
          </a:p>
        </p:txBody>
      </p:sp>
      <p:sp>
        <p:nvSpPr>
          <p:cNvPr id="9" name="Rechteck 12">
            <a:extLst>
              <a:ext uri="{FF2B5EF4-FFF2-40B4-BE49-F238E27FC236}">
                <a16:creationId xmlns:a16="http://schemas.microsoft.com/office/drawing/2014/main" id="{0BD80503-8D45-4FD6-8B24-473ED8FB8223}"/>
              </a:ext>
            </a:extLst>
          </p:cNvPr>
          <p:cNvSpPr>
            <a:spLocks noChangeArrowheads="1"/>
          </p:cNvSpPr>
          <p:nvPr/>
        </p:nvSpPr>
        <p:spPr bwMode="auto">
          <a:xfrm flipH="1">
            <a:off x="10874567" y="41796"/>
            <a:ext cx="1266825" cy="1718310"/>
          </a:xfrm>
          <a:prstGeom prst="rect">
            <a:avLst/>
          </a:prstGeom>
          <a:blipFill dpi="0" rotWithShape="0">
            <a:blip r:embed="rId6"/>
            <a:srcRect/>
            <a:stretch>
              <a:fillRect/>
            </a:stretch>
          </a:blipFill>
          <a:ln w="12700">
            <a:solidFill>
              <a:srgbClr val="FFFFFF"/>
            </a:solidFill>
            <a:miter lim="800000"/>
            <a:headEnd/>
            <a:tailEnd/>
          </a:ln>
        </p:spPr>
        <p:txBody>
          <a:bodyPr rot="0" vert="horz" wrap="square" lIns="91440" tIns="45720" rIns="91440" bIns="45720" anchor="t" anchorCtr="0" upright="1">
            <a:noAutofit/>
          </a:bodyPr>
          <a:lstStyle/>
          <a:p>
            <a:endParaRPr lang="en-GB"/>
          </a:p>
        </p:txBody>
      </p:sp>
      <p:sp>
        <p:nvSpPr>
          <p:cNvPr id="7" name="TextBox 6">
            <a:extLst>
              <a:ext uri="{FF2B5EF4-FFF2-40B4-BE49-F238E27FC236}">
                <a16:creationId xmlns:a16="http://schemas.microsoft.com/office/drawing/2014/main" id="{05EEBCD6-A48C-4A5F-87F0-D61331D5EEFF}"/>
              </a:ext>
            </a:extLst>
          </p:cNvPr>
          <p:cNvSpPr txBox="1"/>
          <p:nvPr/>
        </p:nvSpPr>
        <p:spPr>
          <a:xfrm>
            <a:off x="53609" y="59050"/>
            <a:ext cx="10804892" cy="6848029"/>
          </a:xfrm>
          <a:custGeom>
            <a:avLst/>
            <a:gdLst>
              <a:gd name="connsiteX0" fmla="*/ 0 w 10804892"/>
              <a:gd name="connsiteY0" fmla="*/ 0 h 6848029"/>
              <a:gd name="connsiteX1" fmla="*/ 244532 w 10804892"/>
              <a:gd name="connsiteY1" fmla="*/ 0 h 6848029"/>
              <a:gd name="connsiteX2" fmla="*/ 489064 w 10804892"/>
              <a:gd name="connsiteY2" fmla="*/ 0 h 6848029"/>
              <a:gd name="connsiteX3" fmla="*/ 949693 w 10804892"/>
              <a:gd name="connsiteY3" fmla="*/ 0 h 6848029"/>
              <a:gd name="connsiteX4" fmla="*/ 1734470 w 10804892"/>
              <a:gd name="connsiteY4" fmla="*/ 0 h 6848029"/>
              <a:gd name="connsiteX5" fmla="*/ 2195099 w 10804892"/>
              <a:gd name="connsiteY5" fmla="*/ 0 h 6848029"/>
              <a:gd name="connsiteX6" fmla="*/ 2871827 w 10804892"/>
              <a:gd name="connsiteY6" fmla="*/ 0 h 6848029"/>
              <a:gd name="connsiteX7" fmla="*/ 3224407 w 10804892"/>
              <a:gd name="connsiteY7" fmla="*/ 0 h 6848029"/>
              <a:gd name="connsiteX8" fmla="*/ 3468939 w 10804892"/>
              <a:gd name="connsiteY8" fmla="*/ 0 h 6848029"/>
              <a:gd name="connsiteX9" fmla="*/ 4253715 w 10804892"/>
              <a:gd name="connsiteY9" fmla="*/ 0 h 6848029"/>
              <a:gd name="connsiteX10" fmla="*/ 4930443 w 10804892"/>
              <a:gd name="connsiteY10" fmla="*/ 0 h 6848029"/>
              <a:gd name="connsiteX11" fmla="*/ 5715219 w 10804892"/>
              <a:gd name="connsiteY11" fmla="*/ 0 h 6848029"/>
              <a:gd name="connsiteX12" fmla="*/ 6499996 w 10804892"/>
              <a:gd name="connsiteY12" fmla="*/ 0 h 6848029"/>
              <a:gd name="connsiteX13" fmla="*/ 7284772 w 10804892"/>
              <a:gd name="connsiteY13" fmla="*/ 0 h 6848029"/>
              <a:gd name="connsiteX14" fmla="*/ 8069548 w 10804892"/>
              <a:gd name="connsiteY14" fmla="*/ 0 h 6848029"/>
              <a:gd name="connsiteX15" fmla="*/ 8638227 w 10804892"/>
              <a:gd name="connsiteY15" fmla="*/ 0 h 6848029"/>
              <a:gd name="connsiteX16" fmla="*/ 8990808 w 10804892"/>
              <a:gd name="connsiteY16" fmla="*/ 0 h 6848029"/>
              <a:gd name="connsiteX17" fmla="*/ 9775584 w 10804892"/>
              <a:gd name="connsiteY17" fmla="*/ 0 h 6848029"/>
              <a:gd name="connsiteX18" fmla="*/ 10804892 w 10804892"/>
              <a:gd name="connsiteY18" fmla="*/ 0 h 6848029"/>
              <a:gd name="connsiteX19" fmla="*/ 10804892 w 10804892"/>
              <a:gd name="connsiteY19" fmla="*/ 570669 h 6848029"/>
              <a:gd name="connsiteX20" fmla="*/ 10804892 w 10804892"/>
              <a:gd name="connsiteY20" fmla="*/ 1278299 h 6848029"/>
              <a:gd name="connsiteX21" fmla="*/ 10804892 w 10804892"/>
              <a:gd name="connsiteY21" fmla="*/ 1643527 h 6848029"/>
              <a:gd name="connsiteX22" fmla="*/ 10804892 w 10804892"/>
              <a:gd name="connsiteY22" fmla="*/ 2282676 h 6848029"/>
              <a:gd name="connsiteX23" fmla="*/ 10804892 w 10804892"/>
              <a:gd name="connsiteY23" fmla="*/ 2853345 h 6848029"/>
              <a:gd name="connsiteX24" fmla="*/ 10804892 w 10804892"/>
              <a:gd name="connsiteY24" fmla="*/ 3424014 h 6848029"/>
              <a:gd name="connsiteX25" fmla="*/ 10804892 w 10804892"/>
              <a:gd name="connsiteY25" fmla="*/ 3926203 h 6848029"/>
              <a:gd name="connsiteX26" fmla="*/ 10804892 w 10804892"/>
              <a:gd name="connsiteY26" fmla="*/ 4359912 h 6848029"/>
              <a:gd name="connsiteX27" fmla="*/ 10804892 w 10804892"/>
              <a:gd name="connsiteY27" fmla="*/ 4999061 h 6848029"/>
              <a:gd name="connsiteX28" fmla="*/ 10804892 w 10804892"/>
              <a:gd name="connsiteY28" fmla="*/ 5432770 h 6848029"/>
              <a:gd name="connsiteX29" fmla="*/ 10804892 w 10804892"/>
              <a:gd name="connsiteY29" fmla="*/ 6071919 h 6848029"/>
              <a:gd name="connsiteX30" fmla="*/ 10804892 w 10804892"/>
              <a:gd name="connsiteY30" fmla="*/ 6848029 h 6848029"/>
              <a:gd name="connsiteX31" fmla="*/ 10452311 w 10804892"/>
              <a:gd name="connsiteY31" fmla="*/ 6848029 h 6848029"/>
              <a:gd name="connsiteX32" fmla="*/ 9775584 w 10804892"/>
              <a:gd name="connsiteY32" fmla="*/ 6848029 h 6848029"/>
              <a:gd name="connsiteX33" fmla="*/ 9531052 w 10804892"/>
              <a:gd name="connsiteY33" fmla="*/ 6848029 h 6848029"/>
              <a:gd name="connsiteX34" fmla="*/ 8962374 w 10804892"/>
              <a:gd name="connsiteY34" fmla="*/ 6848029 h 6848029"/>
              <a:gd name="connsiteX35" fmla="*/ 8609793 w 10804892"/>
              <a:gd name="connsiteY35" fmla="*/ 6848029 h 6848029"/>
              <a:gd name="connsiteX36" fmla="*/ 8257212 w 10804892"/>
              <a:gd name="connsiteY36" fmla="*/ 6848029 h 6848029"/>
              <a:gd name="connsiteX37" fmla="*/ 7796583 w 10804892"/>
              <a:gd name="connsiteY37" fmla="*/ 6848029 h 6848029"/>
              <a:gd name="connsiteX38" fmla="*/ 7011806 w 10804892"/>
              <a:gd name="connsiteY38" fmla="*/ 6848029 h 6848029"/>
              <a:gd name="connsiteX39" fmla="*/ 6443128 w 10804892"/>
              <a:gd name="connsiteY39" fmla="*/ 6848029 h 6848029"/>
              <a:gd name="connsiteX40" fmla="*/ 5874449 w 10804892"/>
              <a:gd name="connsiteY40" fmla="*/ 6848029 h 6848029"/>
              <a:gd name="connsiteX41" fmla="*/ 5197722 w 10804892"/>
              <a:gd name="connsiteY41" fmla="*/ 6848029 h 6848029"/>
              <a:gd name="connsiteX42" fmla="*/ 4845141 w 10804892"/>
              <a:gd name="connsiteY42" fmla="*/ 6848029 h 6848029"/>
              <a:gd name="connsiteX43" fmla="*/ 4600609 w 10804892"/>
              <a:gd name="connsiteY43" fmla="*/ 6848029 h 6848029"/>
              <a:gd name="connsiteX44" fmla="*/ 4248029 w 10804892"/>
              <a:gd name="connsiteY44" fmla="*/ 6848029 h 6848029"/>
              <a:gd name="connsiteX45" fmla="*/ 3571301 w 10804892"/>
              <a:gd name="connsiteY45" fmla="*/ 6848029 h 6848029"/>
              <a:gd name="connsiteX46" fmla="*/ 2894574 w 10804892"/>
              <a:gd name="connsiteY46" fmla="*/ 6848029 h 6848029"/>
              <a:gd name="connsiteX47" fmla="*/ 2541993 w 10804892"/>
              <a:gd name="connsiteY47" fmla="*/ 6848029 h 6848029"/>
              <a:gd name="connsiteX48" fmla="*/ 2297461 w 10804892"/>
              <a:gd name="connsiteY48" fmla="*/ 6848029 h 6848029"/>
              <a:gd name="connsiteX49" fmla="*/ 1728783 w 10804892"/>
              <a:gd name="connsiteY49" fmla="*/ 6848029 h 6848029"/>
              <a:gd name="connsiteX50" fmla="*/ 1484251 w 10804892"/>
              <a:gd name="connsiteY50" fmla="*/ 6848029 h 6848029"/>
              <a:gd name="connsiteX51" fmla="*/ 807524 w 10804892"/>
              <a:gd name="connsiteY51" fmla="*/ 6848029 h 6848029"/>
              <a:gd name="connsiteX52" fmla="*/ 0 w 10804892"/>
              <a:gd name="connsiteY52" fmla="*/ 6848029 h 6848029"/>
              <a:gd name="connsiteX53" fmla="*/ 0 w 10804892"/>
              <a:gd name="connsiteY53" fmla="*/ 6345840 h 6848029"/>
              <a:gd name="connsiteX54" fmla="*/ 0 w 10804892"/>
              <a:gd name="connsiteY54" fmla="*/ 5706691 h 6848029"/>
              <a:gd name="connsiteX55" fmla="*/ 0 w 10804892"/>
              <a:gd name="connsiteY55" fmla="*/ 4999061 h 6848029"/>
              <a:gd name="connsiteX56" fmla="*/ 0 w 10804892"/>
              <a:gd name="connsiteY56" fmla="*/ 4565353 h 6848029"/>
              <a:gd name="connsiteX57" fmla="*/ 0 w 10804892"/>
              <a:gd name="connsiteY57" fmla="*/ 4200124 h 6848029"/>
              <a:gd name="connsiteX58" fmla="*/ 0 w 10804892"/>
              <a:gd name="connsiteY58" fmla="*/ 3766416 h 6848029"/>
              <a:gd name="connsiteX59" fmla="*/ 0 w 10804892"/>
              <a:gd name="connsiteY59" fmla="*/ 3401188 h 6848029"/>
              <a:gd name="connsiteX60" fmla="*/ 0 w 10804892"/>
              <a:gd name="connsiteY60" fmla="*/ 2898999 h 6848029"/>
              <a:gd name="connsiteX61" fmla="*/ 0 w 10804892"/>
              <a:gd name="connsiteY61" fmla="*/ 2191369 h 6848029"/>
              <a:gd name="connsiteX62" fmla="*/ 0 w 10804892"/>
              <a:gd name="connsiteY62" fmla="*/ 1757661 h 6848029"/>
              <a:gd name="connsiteX63" fmla="*/ 0 w 10804892"/>
              <a:gd name="connsiteY63" fmla="*/ 1118511 h 6848029"/>
              <a:gd name="connsiteX64" fmla="*/ 0 w 10804892"/>
              <a:gd name="connsiteY64" fmla="*/ 0 h 6848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0804892" h="6848029" fill="none" extrusionOk="0">
                <a:moveTo>
                  <a:pt x="0" y="0"/>
                </a:moveTo>
                <a:cubicBezTo>
                  <a:pt x="66396" y="-3569"/>
                  <a:pt x="123283" y="26496"/>
                  <a:pt x="244532" y="0"/>
                </a:cubicBezTo>
                <a:cubicBezTo>
                  <a:pt x="365781" y="-26496"/>
                  <a:pt x="429914" y="11134"/>
                  <a:pt x="489064" y="0"/>
                </a:cubicBezTo>
                <a:cubicBezTo>
                  <a:pt x="548214" y="-11134"/>
                  <a:pt x="786542" y="50651"/>
                  <a:pt x="949693" y="0"/>
                </a:cubicBezTo>
                <a:cubicBezTo>
                  <a:pt x="1112844" y="-50651"/>
                  <a:pt x="1510144" y="44500"/>
                  <a:pt x="1734470" y="0"/>
                </a:cubicBezTo>
                <a:cubicBezTo>
                  <a:pt x="1958796" y="-44500"/>
                  <a:pt x="2038830" y="45084"/>
                  <a:pt x="2195099" y="0"/>
                </a:cubicBezTo>
                <a:cubicBezTo>
                  <a:pt x="2351368" y="-45084"/>
                  <a:pt x="2555576" y="29025"/>
                  <a:pt x="2871827" y="0"/>
                </a:cubicBezTo>
                <a:cubicBezTo>
                  <a:pt x="3188078" y="-29025"/>
                  <a:pt x="3070324" y="441"/>
                  <a:pt x="3224407" y="0"/>
                </a:cubicBezTo>
                <a:cubicBezTo>
                  <a:pt x="3378490" y="-441"/>
                  <a:pt x="3359784" y="118"/>
                  <a:pt x="3468939" y="0"/>
                </a:cubicBezTo>
                <a:cubicBezTo>
                  <a:pt x="3578094" y="-118"/>
                  <a:pt x="4006515" y="27210"/>
                  <a:pt x="4253715" y="0"/>
                </a:cubicBezTo>
                <a:cubicBezTo>
                  <a:pt x="4500915" y="-27210"/>
                  <a:pt x="4628416" y="71366"/>
                  <a:pt x="4930443" y="0"/>
                </a:cubicBezTo>
                <a:cubicBezTo>
                  <a:pt x="5232470" y="-71366"/>
                  <a:pt x="5337469" y="28385"/>
                  <a:pt x="5715219" y="0"/>
                </a:cubicBezTo>
                <a:cubicBezTo>
                  <a:pt x="6092969" y="-28385"/>
                  <a:pt x="6278391" y="86961"/>
                  <a:pt x="6499996" y="0"/>
                </a:cubicBezTo>
                <a:cubicBezTo>
                  <a:pt x="6721601" y="-86961"/>
                  <a:pt x="7121637" y="28065"/>
                  <a:pt x="7284772" y="0"/>
                </a:cubicBezTo>
                <a:cubicBezTo>
                  <a:pt x="7447907" y="-28065"/>
                  <a:pt x="7677418" y="10245"/>
                  <a:pt x="8069548" y="0"/>
                </a:cubicBezTo>
                <a:cubicBezTo>
                  <a:pt x="8461678" y="-10245"/>
                  <a:pt x="8430808" y="16810"/>
                  <a:pt x="8638227" y="0"/>
                </a:cubicBezTo>
                <a:cubicBezTo>
                  <a:pt x="8845646" y="-16810"/>
                  <a:pt x="8841588" y="23701"/>
                  <a:pt x="8990808" y="0"/>
                </a:cubicBezTo>
                <a:cubicBezTo>
                  <a:pt x="9140028" y="-23701"/>
                  <a:pt x="9514045" y="89993"/>
                  <a:pt x="9775584" y="0"/>
                </a:cubicBezTo>
                <a:cubicBezTo>
                  <a:pt x="10037123" y="-89993"/>
                  <a:pt x="10385939" y="82485"/>
                  <a:pt x="10804892" y="0"/>
                </a:cubicBezTo>
                <a:cubicBezTo>
                  <a:pt x="10869374" y="257037"/>
                  <a:pt x="10770018" y="333556"/>
                  <a:pt x="10804892" y="570669"/>
                </a:cubicBezTo>
                <a:cubicBezTo>
                  <a:pt x="10839766" y="807782"/>
                  <a:pt x="10730573" y="1051627"/>
                  <a:pt x="10804892" y="1278299"/>
                </a:cubicBezTo>
                <a:cubicBezTo>
                  <a:pt x="10879211" y="1504971"/>
                  <a:pt x="10791460" y="1466741"/>
                  <a:pt x="10804892" y="1643527"/>
                </a:cubicBezTo>
                <a:cubicBezTo>
                  <a:pt x="10818324" y="1820313"/>
                  <a:pt x="10798368" y="1993655"/>
                  <a:pt x="10804892" y="2282676"/>
                </a:cubicBezTo>
                <a:cubicBezTo>
                  <a:pt x="10811416" y="2571697"/>
                  <a:pt x="10762087" y="2632828"/>
                  <a:pt x="10804892" y="2853345"/>
                </a:cubicBezTo>
                <a:cubicBezTo>
                  <a:pt x="10847697" y="3073862"/>
                  <a:pt x="10759947" y="3141815"/>
                  <a:pt x="10804892" y="3424014"/>
                </a:cubicBezTo>
                <a:cubicBezTo>
                  <a:pt x="10849837" y="3706213"/>
                  <a:pt x="10766542" y="3712397"/>
                  <a:pt x="10804892" y="3926203"/>
                </a:cubicBezTo>
                <a:cubicBezTo>
                  <a:pt x="10843242" y="4140009"/>
                  <a:pt x="10757348" y="4201363"/>
                  <a:pt x="10804892" y="4359912"/>
                </a:cubicBezTo>
                <a:cubicBezTo>
                  <a:pt x="10852436" y="4518461"/>
                  <a:pt x="10787339" y="4796877"/>
                  <a:pt x="10804892" y="4999061"/>
                </a:cubicBezTo>
                <a:cubicBezTo>
                  <a:pt x="10822445" y="5201245"/>
                  <a:pt x="10803180" y="5320070"/>
                  <a:pt x="10804892" y="5432770"/>
                </a:cubicBezTo>
                <a:cubicBezTo>
                  <a:pt x="10806604" y="5545470"/>
                  <a:pt x="10742457" y="5801609"/>
                  <a:pt x="10804892" y="6071919"/>
                </a:cubicBezTo>
                <a:cubicBezTo>
                  <a:pt x="10867327" y="6342229"/>
                  <a:pt x="10725035" y="6589438"/>
                  <a:pt x="10804892" y="6848029"/>
                </a:cubicBezTo>
                <a:cubicBezTo>
                  <a:pt x="10663925" y="6885972"/>
                  <a:pt x="10615476" y="6821254"/>
                  <a:pt x="10452311" y="6848029"/>
                </a:cubicBezTo>
                <a:cubicBezTo>
                  <a:pt x="10289146" y="6874804"/>
                  <a:pt x="10031632" y="6803673"/>
                  <a:pt x="9775584" y="6848029"/>
                </a:cubicBezTo>
                <a:cubicBezTo>
                  <a:pt x="9519536" y="6892385"/>
                  <a:pt x="9650390" y="6837081"/>
                  <a:pt x="9531052" y="6848029"/>
                </a:cubicBezTo>
                <a:cubicBezTo>
                  <a:pt x="9411714" y="6858977"/>
                  <a:pt x="9123300" y="6817542"/>
                  <a:pt x="8962374" y="6848029"/>
                </a:cubicBezTo>
                <a:cubicBezTo>
                  <a:pt x="8801448" y="6878516"/>
                  <a:pt x="8748577" y="6823398"/>
                  <a:pt x="8609793" y="6848029"/>
                </a:cubicBezTo>
                <a:cubicBezTo>
                  <a:pt x="8471009" y="6872660"/>
                  <a:pt x="8359100" y="6814015"/>
                  <a:pt x="8257212" y="6848029"/>
                </a:cubicBezTo>
                <a:cubicBezTo>
                  <a:pt x="8155324" y="6882043"/>
                  <a:pt x="7927157" y="6799369"/>
                  <a:pt x="7796583" y="6848029"/>
                </a:cubicBezTo>
                <a:cubicBezTo>
                  <a:pt x="7666009" y="6896689"/>
                  <a:pt x="7262007" y="6805181"/>
                  <a:pt x="7011806" y="6848029"/>
                </a:cubicBezTo>
                <a:cubicBezTo>
                  <a:pt x="6761605" y="6890877"/>
                  <a:pt x="6599741" y="6832582"/>
                  <a:pt x="6443128" y="6848029"/>
                </a:cubicBezTo>
                <a:cubicBezTo>
                  <a:pt x="6286515" y="6863476"/>
                  <a:pt x="5990031" y="6829912"/>
                  <a:pt x="5874449" y="6848029"/>
                </a:cubicBezTo>
                <a:cubicBezTo>
                  <a:pt x="5758867" y="6866146"/>
                  <a:pt x="5474489" y="6812774"/>
                  <a:pt x="5197722" y="6848029"/>
                </a:cubicBezTo>
                <a:cubicBezTo>
                  <a:pt x="4920955" y="6883284"/>
                  <a:pt x="4950246" y="6837686"/>
                  <a:pt x="4845141" y="6848029"/>
                </a:cubicBezTo>
                <a:cubicBezTo>
                  <a:pt x="4740036" y="6858372"/>
                  <a:pt x="4674869" y="6843524"/>
                  <a:pt x="4600609" y="6848029"/>
                </a:cubicBezTo>
                <a:cubicBezTo>
                  <a:pt x="4526349" y="6852534"/>
                  <a:pt x="4376312" y="6817845"/>
                  <a:pt x="4248029" y="6848029"/>
                </a:cubicBezTo>
                <a:cubicBezTo>
                  <a:pt x="4119746" y="6878213"/>
                  <a:pt x="3741445" y="6846232"/>
                  <a:pt x="3571301" y="6848029"/>
                </a:cubicBezTo>
                <a:cubicBezTo>
                  <a:pt x="3401157" y="6849826"/>
                  <a:pt x="3100975" y="6767950"/>
                  <a:pt x="2894574" y="6848029"/>
                </a:cubicBezTo>
                <a:cubicBezTo>
                  <a:pt x="2688173" y="6928108"/>
                  <a:pt x="2703599" y="6816053"/>
                  <a:pt x="2541993" y="6848029"/>
                </a:cubicBezTo>
                <a:cubicBezTo>
                  <a:pt x="2380387" y="6880005"/>
                  <a:pt x="2406991" y="6821156"/>
                  <a:pt x="2297461" y="6848029"/>
                </a:cubicBezTo>
                <a:cubicBezTo>
                  <a:pt x="2187931" y="6874902"/>
                  <a:pt x="1990360" y="6832240"/>
                  <a:pt x="1728783" y="6848029"/>
                </a:cubicBezTo>
                <a:cubicBezTo>
                  <a:pt x="1467206" y="6863818"/>
                  <a:pt x="1542938" y="6825098"/>
                  <a:pt x="1484251" y="6848029"/>
                </a:cubicBezTo>
                <a:cubicBezTo>
                  <a:pt x="1425564" y="6870960"/>
                  <a:pt x="1139216" y="6778906"/>
                  <a:pt x="807524" y="6848029"/>
                </a:cubicBezTo>
                <a:cubicBezTo>
                  <a:pt x="475832" y="6917152"/>
                  <a:pt x="282251" y="6815521"/>
                  <a:pt x="0" y="6848029"/>
                </a:cubicBezTo>
                <a:cubicBezTo>
                  <a:pt x="-31216" y="6619404"/>
                  <a:pt x="42228" y="6494181"/>
                  <a:pt x="0" y="6345840"/>
                </a:cubicBezTo>
                <a:cubicBezTo>
                  <a:pt x="-42228" y="6197499"/>
                  <a:pt x="63671" y="5870330"/>
                  <a:pt x="0" y="5706691"/>
                </a:cubicBezTo>
                <a:cubicBezTo>
                  <a:pt x="-63671" y="5543052"/>
                  <a:pt x="59156" y="5181385"/>
                  <a:pt x="0" y="4999061"/>
                </a:cubicBezTo>
                <a:cubicBezTo>
                  <a:pt x="-59156" y="4816737"/>
                  <a:pt x="29247" y="4674608"/>
                  <a:pt x="0" y="4565353"/>
                </a:cubicBezTo>
                <a:cubicBezTo>
                  <a:pt x="-29247" y="4456098"/>
                  <a:pt x="22889" y="4363161"/>
                  <a:pt x="0" y="4200124"/>
                </a:cubicBezTo>
                <a:cubicBezTo>
                  <a:pt x="-22889" y="4037087"/>
                  <a:pt x="48238" y="3954371"/>
                  <a:pt x="0" y="3766416"/>
                </a:cubicBezTo>
                <a:cubicBezTo>
                  <a:pt x="-48238" y="3578461"/>
                  <a:pt x="41776" y="3538402"/>
                  <a:pt x="0" y="3401188"/>
                </a:cubicBezTo>
                <a:cubicBezTo>
                  <a:pt x="-41776" y="3263974"/>
                  <a:pt x="16828" y="3033253"/>
                  <a:pt x="0" y="2898999"/>
                </a:cubicBezTo>
                <a:cubicBezTo>
                  <a:pt x="-16828" y="2764745"/>
                  <a:pt x="51655" y="2402271"/>
                  <a:pt x="0" y="2191369"/>
                </a:cubicBezTo>
                <a:cubicBezTo>
                  <a:pt x="-51655" y="1980467"/>
                  <a:pt x="35789" y="1873431"/>
                  <a:pt x="0" y="1757661"/>
                </a:cubicBezTo>
                <a:cubicBezTo>
                  <a:pt x="-35789" y="1641891"/>
                  <a:pt x="19461" y="1285213"/>
                  <a:pt x="0" y="1118511"/>
                </a:cubicBezTo>
                <a:cubicBezTo>
                  <a:pt x="-19461" y="951809"/>
                  <a:pt x="70200" y="376556"/>
                  <a:pt x="0" y="0"/>
                </a:cubicBezTo>
                <a:close/>
              </a:path>
              <a:path w="10804892" h="6848029" stroke="0" extrusionOk="0">
                <a:moveTo>
                  <a:pt x="0" y="0"/>
                </a:moveTo>
                <a:cubicBezTo>
                  <a:pt x="242933" y="-82771"/>
                  <a:pt x="420206" y="57086"/>
                  <a:pt x="784776" y="0"/>
                </a:cubicBezTo>
                <a:cubicBezTo>
                  <a:pt x="1149346" y="-57086"/>
                  <a:pt x="1002652" y="33928"/>
                  <a:pt x="1137357" y="0"/>
                </a:cubicBezTo>
                <a:cubicBezTo>
                  <a:pt x="1272062" y="-33928"/>
                  <a:pt x="1488439" y="1798"/>
                  <a:pt x="1597987" y="0"/>
                </a:cubicBezTo>
                <a:cubicBezTo>
                  <a:pt x="1707535" y="-1798"/>
                  <a:pt x="1888480" y="38831"/>
                  <a:pt x="2058616" y="0"/>
                </a:cubicBezTo>
                <a:cubicBezTo>
                  <a:pt x="2228752" y="-38831"/>
                  <a:pt x="2378116" y="2174"/>
                  <a:pt x="2519246" y="0"/>
                </a:cubicBezTo>
                <a:cubicBezTo>
                  <a:pt x="2660376" y="-2174"/>
                  <a:pt x="2709527" y="25305"/>
                  <a:pt x="2871827" y="0"/>
                </a:cubicBezTo>
                <a:cubicBezTo>
                  <a:pt x="3034127" y="-25305"/>
                  <a:pt x="3265322" y="8471"/>
                  <a:pt x="3548554" y="0"/>
                </a:cubicBezTo>
                <a:cubicBezTo>
                  <a:pt x="3831786" y="-8471"/>
                  <a:pt x="3765994" y="1577"/>
                  <a:pt x="3901135" y="0"/>
                </a:cubicBezTo>
                <a:cubicBezTo>
                  <a:pt x="4036276" y="-1577"/>
                  <a:pt x="4127926" y="39363"/>
                  <a:pt x="4253715" y="0"/>
                </a:cubicBezTo>
                <a:cubicBezTo>
                  <a:pt x="4379504" y="-39363"/>
                  <a:pt x="4830009" y="61553"/>
                  <a:pt x="5038492" y="0"/>
                </a:cubicBezTo>
                <a:cubicBezTo>
                  <a:pt x="5246975" y="-61553"/>
                  <a:pt x="5464996" y="62796"/>
                  <a:pt x="5607170" y="0"/>
                </a:cubicBezTo>
                <a:cubicBezTo>
                  <a:pt x="5749344" y="-62796"/>
                  <a:pt x="5960685" y="47426"/>
                  <a:pt x="6283898" y="0"/>
                </a:cubicBezTo>
                <a:cubicBezTo>
                  <a:pt x="6607111" y="-47426"/>
                  <a:pt x="6526246" y="24604"/>
                  <a:pt x="6744527" y="0"/>
                </a:cubicBezTo>
                <a:cubicBezTo>
                  <a:pt x="6962808" y="-24604"/>
                  <a:pt x="7282324" y="29766"/>
                  <a:pt x="7529304" y="0"/>
                </a:cubicBezTo>
                <a:cubicBezTo>
                  <a:pt x="7776284" y="-29766"/>
                  <a:pt x="8015940" y="57202"/>
                  <a:pt x="8206031" y="0"/>
                </a:cubicBezTo>
                <a:cubicBezTo>
                  <a:pt x="8396122" y="-57202"/>
                  <a:pt x="8821948" y="67250"/>
                  <a:pt x="8990808" y="0"/>
                </a:cubicBezTo>
                <a:cubicBezTo>
                  <a:pt x="9159668" y="-67250"/>
                  <a:pt x="9338866" y="53097"/>
                  <a:pt x="9667535" y="0"/>
                </a:cubicBezTo>
                <a:cubicBezTo>
                  <a:pt x="9996204" y="-53097"/>
                  <a:pt x="9920065" y="29636"/>
                  <a:pt x="10128165" y="0"/>
                </a:cubicBezTo>
                <a:cubicBezTo>
                  <a:pt x="10336265" y="-29636"/>
                  <a:pt x="10580210" y="50290"/>
                  <a:pt x="10804892" y="0"/>
                </a:cubicBezTo>
                <a:cubicBezTo>
                  <a:pt x="10848339" y="186156"/>
                  <a:pt x="10798644" y="391103"/>
                  <a:pt x="10804892" y="502189"/>
                </a:cubicBezTo>
                <a:cubicBezTo>
                  <a:pt x="10811140" y="613275"/>
                  <a:pt x="10779081" y="753285"/>
                  <a:pt x="10804892" y="867417"/>
                </a:cubicBezTo>
                <a:cubicBezTo>
                  <a:pt x="10830703" y="981549"/>
                  <a:pt x="10766680" y="1131569"/>
                  <a:pt x="10804892" y="1369606"/>
                </a:cubicBezTo>
                <a:cubicBezTo>
                  <a:pt x="10843104" y="1607643"/>
                  <a:pt x="10734342" y="1747379"/>
                  <a:pt x="10804892" y="2008755"/>
                </a:cubicBezTo>
                <a:cubicBezTo>
                  <a:pt x="10875442" y="2270131"/>
                  <a:pt x="10746870" y="2359311"/>
                  <a:pt x="10804892" y="2579424"/>
                </a:cubicBezTo>
                <a:cubicBezTo>
                  <a:pt x="10862914" y="2799537"/>
                  <a:pt x="10733317" y="3085984"/>
                  <a:pt x="10804892" y="3218574"/>
                </a:cubicBezTo>
                <a:cubicBezTo>
                  <a:pt x="10876467" y="3351164"/>
                  <a:pt x="10789023" y="3623690"/>
                  <a:pt x="10804892" y="3926203"/>
                </a:cubicBezTo>
                <a:cubicBezTo>
                  <a:pt x="10820761" y="4228716"/>
                  <a:pt x="10761460" y="4174697"/>
                  <a:pt x="10804892" y="4359912"/>
                </a:cubicBezTo>
                <a:cubicBezTo>
                  <a:pt x="10848324" y="4545127"/>
                  <a:pt x="10789783" y="4621136"/>
                  <a:pt x="10804892" y="4725140"/>
                </a:cubicBezTo>
                <a:cubicBezTo>
                  <a:pt x="10820001" y="4829144"/>
                  <a:pt x="10770943" y="4963885"/>
                  <a:pt x="10804892" y="5158849"/>
                </a:cubicBezTo>
                <a:cubicBezTo>
                  <a:pt x="10838841" y="5353813"/>
                  <a:pt x="10741397" y="5588785"/>
                  <a:pt x="10804892" y="5729518"/>
                </a:cubicBezTo>
                <a:cubicBezTo>
                  <a:pt x="10868387" y="5870251"/>
                  <a:pt x="10796811" y="5940159"/>
                  <a:pt x="10804892" y="6094746"/>
                </a:cubicBezTo>
                <a:cubicBezTo>
                  <a:pt x="10812973" y="6249333"/>
                  <a:pt x="10804101" y="6627017"/>
                  <a:pt x="10804892" y="6848029"/>
                </a:cubicBezTo>
                <a:cubicBezTo>
                  <a:pt x="10584329" y="6872902"/>
                  <a:pt x="10562318" y="6809998"/>
                  <a:pt x="10344262" y="6848029"/>
                </a:cubicBezTo>
                <a:cubicBezTo>
                  <a:pt x="10126206" y="6886060"/>
                  <a:pt x="10077907" y="6823433"/>
                  <a:pt x="9991682" y="6848029"/>
                </a:cubicBezTo>
                <a:cubicBezTo>
                  <a:pt x="9905457" y="6872625"/>
                  <a:pt x="9636654" y="6828206"/>
                  <a:pt x="9423003" y="6848029"/>
                </a:cubicBezTo>
                <a:cubicBezTo>
                  <a:pt x="9209352" y="6867852"/>
                  <a:pt x="9114915" y="6804773"/>
                  <a:pt x="8962374" y="6848029"/>
                </a:cubicBezTo>
                <a:cubicBezTo>
                  <a:pt x="8809833" y="6891285"/>
                  <a:pt x="8680011" y="6844625"/>
                  <a:pt x="8501744" y="6848029"/>
                </a:cubicBezTo>
                <a:cubicBezTo>
                  <a:pt x="8323477" y="6851433"/>
                  <a:pt x="8302091" y="6835160"/>
                  <a:pt x="8149163" y="6848029"/>
                </a:cubicBezTo>
                <a:cubicBezTo>
                  <a:pt x="7996235" y="6860898"/>
                  <a:pt x="7555337" y="6757347"/>
                  <a:pt x="7364387" y="6848029"/>
                </a:cubicBezTo>
                <a:cubicBezTo>
                  <a:pt x="7173437" y="6938711"/>
                  <a:pt x="6963427" y="6838375"/>
                  <a:pt x="6687659" y="6848029"/>
                </a:cubicBezTo>
                <a:cubicBezTo>
                  <a:pt x="6411891" y="6857683"/>
                  <a:pt x="6432149" y="6815762"/>
                  <a:pt x="6335079" y="6848029"/>
                </a:cubicBezTo>
                <a:cubicBezTo>
                  <a:pt x="6238009" y="6880296"/>
                  <a:pt x="6197161" y="6834040"/>
                  <a:pt x="6090547" y="6848029"/>
                </a:cubicBezTo>
                <a:cubicBezTo>
                  <a:pt x="5983933" y="6862018"/>
                  <a:pt x="5932890" y="6829158"/>
                  <a:pt x="5846015" y="6848029"/>
                </a:cubicBezTo>
                <a:cubicBezTo>
                  <a:pt x="5759140" y="6866900"/>
                  <a:pt x="5447694" y="6804463"/>
                  <a:pt x="5277337" y="6848029"/>
                </a:cubicBezTo>
                <a:cubicBezTo>
                  <a:pt x="5106980" y="6891595"/>
                  <a:pt x="5068290" y="6818960"/>
                  <a:pt x="4924756" y="6848029"/>
                </a:cubicBezTo>
                <a:cubicBezTo>
                  <a:pt x="4781222" y="6877098"/>
                  <a:pt x="4692553" y="6840370"/>
                  <a:pt x="4464126" y="6848029"/>
                </a:cubicBezTo>
                <a:cubicBezTo>
                  <a:pt x="4235699" y="6855688"/>
                  <a:pt x="4095445" y="6842037"/>
                  <a:pt x="3787399" y="6848029"/>
                </a:cubicBezTo>
                <a:cubicBezTo>
                  <a:pt x="3479353" y="6854021"/>
                  <a:pt x="3495813" y="6828225"/>
                  <a:pt x="3218720" y="6848029"/>
                </a:cubicBezTo>
                <a:cubicBezTo>
                  <a:pt x="2941627" y="6867833"/>
                  <a:pt x="3039363" y="6818828"/>
                  <a:pt x="2974189" y="6848029"/>
                </a:cubicBezTo>
                <a:cubicBezTo>
                  <a:pt x="2909015" y="6877230"/>
                  <a:pt x="2623352" y="6845157"/>
                  <a:pt x="2513559" y="6848029"/>
                </a:cubicBezTo>
                <a:cubicBezTo>
                  <a:pt x="2403766" y="6850901"/>
                  <a:pt x="2236974" y="6802865"/>
                  <a:pt x="2052929" y="6848029"/>
                </a:cubicBezTo>
                <a:cubicBezTo>
                  <a:pt x="1868884" y="6893193"/>
                  <a:pt x="1910887" y="6832888"/>
                  <a:pt x="1808398" y="6848029"/>
                </a:cubicBezTo>
                <a:cubicBezTo>
                  <a:pt x="1705909" y="6863170"/>
                  <a:pt x="1635306" y="6825043"/>
                  <a:pt x="1563866" y="6848029"/>
                </a:cubicBezTo>
                <a:cubicBezTo>
                  <a:pt x="1492426" y="6871015"/>
                  <a:pt x="1304251" y="6816396"/>
                  <a:pt x="1211285" y="6848029"/>
                </a:cubicBezTo>
                <a:cubicBezTo>
                  <a:pt x="1118319" y="6879662"/>
                  <a:pt x="960629" y="6820227"/>
                  <a:pt x="750656" y="6848029"/>
                </a:cubicBezTo>
                <a:cubicBezTo>
                  <a:pt x="540683" y="6875831"/>
                  <a:pt x="350838" y="6830106"/>
                  <a:pt x="0" y="6848029"/>
                </a:cubicBezTo>
                <a:cubicBezTo>
                  <a:pt x="-19614" y="6739615"/>
                  <a:pt x="46407" y="6585548"/>
                  <a:pt x="0" y="6414320"/>
                </a:cubicBezTo>
                <a:cubicBezTo>
                  <a:pt x="-46407" y="6243092"/>
                  <a:pt x="3401" y="6169143"/>
                  <a:pt x="0" y="6049092"/>
                </a:cubicBezTo>
                <a:cubicBezTo>
                  <a:pt x="-3401" y="5929041"/>
                  <a:pt x="18664" y="5614821"/>
                  <a:pt x="0" y="5341463"/>
                </a:cubicBezTo>
                <a:cubicBezTo>
                  <a:pt x="-18664" y="5068105"/>
                  <a:pt x="15756" y="4997989"/>
                  <a:pt x="0" y="4770794"/>
                </a:cubicBezTo>
                <a:cubicBezTo>
                  <a:pt x="-15756" y="4543599"/>
                  <a:pt x="6050" y="4219014"/>
                  <a:pt x="0" y="4063164"/>
                </a:cubicBezTo>
                <a:cubicBezTo>
                  <a:pt x="-6050" y="3907314"/>
                  <a:pt x="2816" y="3764983"/>
                  <a:pt x="0" y="3560975"/>
                </a:cubicBezTo>
                <a:cubicBezTo>
                  <a:pt x="-2816" y="3356967"/>
                  <a:pt x="24203" y="3143704"/>
                  <a:pt x="0" y="2990306"/>
                </a:cubicBezTo>
                <a:cubicBezTo>
                  <a:pt x="-24203" y="2836908"/>
                  <a:pt x="12906" y="2569072"/>
                  <a:pt x="0" y="2419637"/>
                </a:cubicBezTo>
                <a:cubicBezTo>
                  <a:pt x="-12906" y="2270202"/>
                  <a:pt x="11303" y="2089516"/>
                  <a:pt x="0" y="1985928"/>
                </a:cubicBezTo>
                <a:cubicBezTo>
                  <a:pt x="-11303" y="1882340"/>
                  <a:pt x="9227" y="1673082"/>
                  <a:pt x="0" y="1552220"/>
                </a:cubicBezTo>
                <a:cubicBezTo>
                  <a:pt x="-9227" y="1431358"/>
                  <a:pt x="26947" y="1262285"/>
                  <a:pt x="0" y="1050031"/>
                </a:cubicBezTo>
                <a:cubicBezTo>
                  <a:pt x="-26947" y="837777"/>
                  <a:pt x="8988" y="337657"/>
                  <a:pt x="0" y="0"/>
                </a:cubicBezTo>
                <a:close/>
              </a:path>
            </a:pathLst>
          </a:custGeom>
          <a:solidFill>
            <a:schemeClr val="bg1">
              <a:lumMod val="95000"/>
            </a:schemeClr>
          </a:solidFill>
          <a:ln>
            <a:solidFill>
              <a:srgbClr val="00B0F0"/>
            </a:solidFill>
            <a:extLst>
              <a:ext uri="{C807C97D-BFC1-408E-A445-0C87EB9F89A2}">
                <ask:lineSketchStyleProps xmlns:ask="http://schemas.microsoft.com/office/drawing/2018/sketchyshapes" sd="2847899199">
                  <a:prstGeom prst="rect">
                    <a:avLst/>
                  </a:prstGeom>
                  <ask:type>
                    <ask:lineSketchScribble/>
                  </ask:type>
                </ask:lineSketchStyleProps>
              </a:ext>
            </a:extLst>
          </a:ln>
        </p:spPr>
        <p:txBody>
          <a:bodyPr wrap="square">
            <a:spAutoFit/>
          </a:bodyPr>
          <a:lstStyle>
            <a:defPPr>
              <a:defRPr lang="el-GR"/>
            </a:defPPr>
            <a:lvl1pPr algn="just">
              <a:lnSpc>
                <a:spcPct val="110000"/>
              </a:lnSpc>
              <a:spcAft>
                <a:spcPts val="300"/>
              </a:spcAft>
              <a:defRPr sz="1700" b="1" i="1">
                <a:latin typeface="Calibri" panose="020F0502020204030204" pitchFamily="34" charset="0"/>
                <a:ea typeface="Calibri" panose="020F0502020204030204" pitchFamily="34" charset="0"/>
                <a:cs typeface="Times New Roman" panose="02020603050405020304" pitchFamily="18" charset="0"/>
              </a:defRPr>
            </a:lvl1pPr>
          </a:lstStyle>
          <a:p>
            <a:pPr>
              <a:lnSpc>
                <a:spcPct val="100000"/>
              </a:lnSpc>
            </a:pPr>
            <a:r>
              <a:rPr lang="el-GR" sz="1600" b="0" dirty="0"/>
              <a:t>Τι απάτη! Στέκομαι εδώ στο παράθυρο της μελέτης μου στην οδό </a:t>
            </a:r>
            <a:r>
              <a:rPr lang="el-GR" sz="1600" b="0" dirty="0" err="1"/>
              <a:t>Ringstrasse</a:t>
            </a:r>
            <a:r>
              <a:rPr lang="el-GR" sz="1600" b="0" dirty="0"/>
              <a:t> της Βιέννης, και κάτω στο δρόμο περνούν χιλιάδες άνθρωποι. Απαιτούν προφανώς καθολική ψηφοφορία και για τις γυναίκες, το οκτάωρο και τη νομιμοποίηση των αμβλώσεων. Απίστευτο! Πόσο άβολο, τι όχλος! Η καθοριζόμενη από τον Θεό τάξη του κράτους και της κοινωνίας μας βρίσκεται σε κίνδυνο!</a:t>
            </a:r>
          </a:p>
          <a:p>
            <a:pPr>
              <a:lnSpc>
                <a:spcPct val="100000"/>
              </a:lnSpc>
            </a:pPr>
            <a:r>
              <a:rPr lang="el-GR" sz="1600" b="0" dirty="0"/>
              <a:t>Χαίρετε! </a:t>
            </a:r>
            <a:r>
              <a:rPr lang="el-GR" sz="1600" dirty="0"/>
              <a:t>Είμαι ο </a:t>
            </a:r>
            <a:r>
              <a:rPr lang="el-GR" sz="1600" dirty="0" err="1"/>
              <a:t>Ignaz</a:t>
            </a:r>
            <a:r>
              <a:rPr lang="el-GR" sz="1600" dirty="0"/>
              <a:t> </a:t>
            </a:r>
            <a:r>
              <a:rPr lang="el-GR" sz="1600" dirty="0" err="1"/>
              <a:t>Seipel</a:t>
            </a:r>
            <a:r>
              <a:rPr lang="el-GR" sz="1600" b="0" dirty="0"/>
              <a:t>, Αυστριακός προκαθήμενος, θεολόγος και χριστιανός κοινωνικός πολιτικός. Είναι δύσκολες στιγμές στην Αυστρία. Παντού η αναταραχή αυξάνεται, παντού κλονίζεται η κοινωνική και πολιτική μας τάξη. Το Σοσιαλδημοκρατικό Κόμμα παίρνει όλο και περισσότερες ψήφους, μια πολύ ανησυχητική εξέλιξη! Γι' αυτό αφοσιώνομαι τώρα περισσότερο στην καταπολέμηση των επικίνδυνων αθεϊστικών ρευμάτων στη χώρα και στη διατήρηση της χριστιανικής μας τάξης του κράτους και της κοινωνίας που έχει ορίσει ο Θεός. Ήδη στη διδακτορική μου διατριβή, την οποία υπέβαλα στο Πανεπιστήμιο της Βιέννης το 1907, επεσήμανα ότι η χριστιανική ηθική μπορεί και πρέπει να εφαρμόζεται σε όλους τους κλάδους της κοινωνίας. Γιατί μόνο έτσι είναι νοητή μια αρμονική συμβίωση! Αυτή τη στιγμή δεν έχουμε χρόνο να συζητήσουμε γελοία θέματα όπως η εισαγωγή της «καθολικής και ίσης ψηφοφορίας χωρίς διάκριση φύλου». Δεν βλέπω επίσης ότι χρειάζεται να προχωρήσουμε στο δικαίωμα ψήφου των γυναικών. Αντίθετα, θα ήταν μεγάλο κακό να επεκταθεί το δικαίωμα ψήφου σε όλες τις γυναίκες. Θα καλούσε πολύ περισσότερους ανεκπαίδευτους ανθρώπους στην πολιτική αρένα από ό,τι συμβαίνει ήδη. Εξάλλου, είναι καθήκον του άντρα να προστατεύει τη γυναίκα και να μην την επιβαρύνει με περιττά βάρη και καθήκοντα, όπως πολιτικές ατζέντες. Όπως ακριβώς είναι καθήκον των γυναικών να απαλλάσσουν τους άνδρες από τις οικιακές τους ανησυχίες. Το γυναικείο φύλο είναι κατώτερο από το λογικό και ενεργητικό αρσενικό λόγω του συναισθηματικού και παθητικού του χαρακτήρα. Αυτή η «διαταγή από τον Θεό» δεν πρέπει να αναστατωθεί. Επιπλέον, είμαι πεπεισμένος ότι η πλειονότητα των γυναικών ενδιαφέρεται ελάχιστα ή καθόλου για πολιτικά ζητήματα. Ως εκ τούτου, οι περισσότερες γυναίκες - ειδικά οι Χριστιανοί σοσιαλιστές υποστηρικτές μας - θα μείνουν μακριά από τις εκλογές, οι οποίες θα γίνονταν παιχνίδι τα χέρια των σοσιαλιστών. Μια πολιτική καταστροφή που απλά δεν τη χρειαζόμαστε σε καιρούς σαν κι αυτούς. Η καθολική ψηφοφορία, επομένως, όχι μόνο φέρνει δυσκολίες, αλλά εγκυμονεί και τον πρόσθετο κίνδυνο εισαγωγής μιας πολιτικής διχογνωμίας στην οικογένεια. Ωστόσο, εάν η σύζυγος έχει την ίδια πολιτική άποψη με τον σύζυγό της, τότε όλο το δικαίωμα ψήφου είναι περιττό. Γιατί λοιπόν να ασχοληθείς με αυτό. Αντίθετα, θα πρέπει τώρα να επικεντρωθούμε στον διορισμό γυναικών σε αξιώματα που είναι περισσότερο σύμφωνα με τη φύση τους. Θα πρέπει πρώτα να εργαστούν σε συμβούλια φτωχών, συμβούλια για τα ορφανά, σε γραφεία πρόνοιας ή σε γραφεία διατροφής. Τότε θα δούμε ποιες άλλες ανάγκες γίνονται περιττές.</a:t>
            </a:r>
          </a:p>
          <a:p>
            <a:pPr>
              <a:lnSpc>
                <a:spcPct val="100000"/>
              </a:lnSpc>
            </a:pPr>
            <a:r>
              <a:rPr lang="el-GR" sz="1600" b="0" dirty="0"/>
              <a:t>Έλα Χριστέ μου! όλο και περισσότεροι άνθρωποι μαζεύονται εκεί κάτω στο δρόμο! Αναρωτιέμαι αν πρέπει να κατέβω κι εγώ για να έχω καλύτερη εικόνα;</a:t>
            </a:r>
          </a:p>
        </p:txBody>
      </p:sp>
    </p:spTree>
    <p:extLst>
      <p:ext uri="{BB962C8B-B14F-4D97-AF65-F5344CB8AC3E}">
        <p14:creationId xmlns:p14="http://schemas.microsoft.com/office/powerpoint/2010/main" val="2455279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7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8"/>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bldLst>
      <p:bldP spid="7" grpId="0" animBg="1"/>
      <p:bldP spid="7"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2-Anna-EL">
            <a:hlinkClick r:id="" action="ppaction://media"/>
            <a:extLst>
              <a:ext uri="{FF2B5EF4-FFF2-40B4-BE49-F238E27FC236}">
                <a16:creationId xmlns:a16="http://schemas.microsoft.com/office/drawing/2014/main" id="{0CC3AC92-9960-260E-4524-F0A2EA5D604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60337" y="4258126"/>
            <a:ext cx="2039086" cy="2039086"/>
          </a:xfrm>
          <a:prstGeom prst="rect">
            <a:avLst/>
          </a:prstGeom>
        </p:spPr>
      </p:pic>
      <p:pic>
        <p:nvPicPr>
          <p:cNvPr id="10" name="Grafik 633" descr="Aquarell, Pinselstrich, Farbe, Abstrakt, Textur, Bürste">
            <a:extLst>
              <a:ext uri="{FF2B5EF4-FFF2-40B4-BE49-F238E27FC236}">
                <a16:creationId xmlns:a16="http://schemas.microsoft.com/office/drawing/2014/main" id="{70F2DCAF-292E-4648-8F7A-A48DEC0F8CF0}"/>
              </a:ext>
            </a:extLst>
          </p:cNvPr>
          <p:cNvPicPr>
            <a:picLocks noChangeAspect="1"/>
          </p:cNvPicPr>
          <p:nvPr/>
        </p:nvPicPr>
        <p:blipFill rotWithShape="1">
          <a:blip r:embed="rId5">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24219" y="502005"/>
            <a:ext cx="11628164" cy="1080990"/>
          </a:xfrm>
          <a:prstGeom prst="rect">
            <a:avLst/>
          </a:prstGeom>
          <a:noFill/>
          <a:ln>
            <a:noFill/>
          </a:ln>
          <a:extLst>
            <a:ext uri="{53640926-AAD7-44D8-BBD7-CCE9431645EC}">
              <a14:shadowObscured xmlns:a14="http://schemas.microsoft.com/office/drawing/2010/main"/>
            </a:ext>
          </a:extLst>
        </p:spPr>
      </p:pic>
      <p:sp>
        <p:nvSpPr>
          <p:cNvPr id="4" name="Τίτλος 3">
            <a:extLst>
              <a:ext uri="{FF2B5EF4-FFF2-40B4-BE49-F238E27FC236}">
                <a16:creationId xmlns:a16="http://schemas.microsoft.com/office/drawing/2014/main" id="{7063FF32-E3FD-4B21-B2DD-08C030F1628A}"/>
              </a:ext>
            </a:extLst>
          </p:cNvPr>
          <p:cNvSpPr>
            <a:spLocks noGrp="1"/>
          </p:cNvSpPr>
          <p:nvPr>
            <p:ph type="title"/>
          </p:nvPr>
        </p:nvSpPr>
        <p:spPr>
          <a:noFill/>
        </p:spPr>
        <p:txBody>
          <a:bodyPr>
            <a:normAutofit/>
          </a:bodyPr>
          <a:lstStyle/>
          <a:p>
            <a:r>
              <a:rPr lang="el-GR" dirty="0"/>
              <a:t>Πρόσωπο</a:t>
            </a:r>
            <a:r>
              <a:rPr lang="en-US" dirty="0"/>
              <a:t> 3: Anna, </a:t>
            </a:r>
            <a:r>
              <a:rPr lang="el-GR" sz="3200" dirty="0"/>
              <a:t>Εργάτης σε εργοστάσιο</a:t>
            </a:r>
            <a:endParaRPr lang="en-GB" dirty="0"/>
          </a:p>
        </p:txBody>
      </p:sp>
      <p:sp>
        <p:nvSpPr>
          <p:cNvPr id="9" name="Rechteck 6">
            <a:extLst>
              <a:ext uri="{FF2B5EF4-FFF2-40B4-BE49-F238E27FC236}">
                <a16:creationId xmlns:a16="http://schemas.microsoft.com/office/drawing/2014/main" id="{7816DDCF-7CC3-4A98-B181-E2FC38FAD45F}"/>
              </a:ext>
            </a:extLst>
          </p:cNvPr>
          <p:cNvSpPr>
            <a:spLocks noChangeArrowheads="1"/>
          </p:cNvSpPr>
          <p:nvPr/>
        </p:nvSpPr>
        <p:spPr bwMode="auto">
          <a:xfrm>
            <a:off x="10902817" y="189634"/>
            <a:ext cx="1151890" cy="1728470"/>
          </a:xfrm>
          <a:prstGeom prst="rect">
            <a:avLst/>
          </a:prstGeom>
          <a:blipFill dpi="0" rotWithShape="0">
            <a:blip r:embed="rId6"/>
            <a:srcRect/>
            <a:stretch>
              <a:fillRect/>
            </a:stretch>
          </a:blipFill>
          <a:ln w="12700">
            <a:solidFill>
              <a:srgbClr val="FFFFFF"/>
            </a:solidFill>
            <a:miter lim="800000"/>
            <a:headEnd/>
            <a:tailEnd/>
          </a:ln>
        </p:spPr>
        <p:txBody>
          <a:bodyPr rot="0" vert="horz" wrap="square" lIns="91440" tIns="45720" rIns="91440" bIns="45720" anchor="t" anchorCtr="0" upright="1">
            <a:noAutofit/>
          </a:bodyPr>
          <a:lstStyle/>
          <a:p>
            <a:endParaRPr lang="en-GB"/>
          </a:p>
        </p:txBody>
      </p:sp>
      <p:sp>
        <p:nvSpPr>
          <p:cNvPr id="5" name="Θέση περιεχομένου 4">
            <a:extLst>
              <a:ext uri="{FF2B5EF4-FFF2-40B4-BE49-F238E27FC236}">
                <a16:creationId xmlns:a16="http://schemas.microsoft.com/office/drawing/2014/main" id="{79C6DE5D-98D8-4F3A-AC62-5A2CA0E96C33}"/>
              </a:ext>
            </a:extLst>
          </p:cNvPr>
          <p:cNvSpPr>
            <a:spLocks noGrp="1"/>
          </p:cNvSpPr>
          <p:nvPr>
            <p:ph idx="1"/>
          </p:nvPr>
        </p:nvSpPr>
        <p:spPr>
          <a:xfrm>
            <a:off x="838200" y="1825624"/>
            <a:ext cx="10422699" cy="4796401"/>
          </a:xfrm>
        </p:spPr>
        <p:txBody>
          <a:bodyPr>
            <a:noAutofit/>
          </a:bodyPr>
          <a:lstStyle/>
          <a:p>
            <a:pPr marL="0" indent="0">
              <a:lnSpc>
                <a:spcPct val="110000"/>
              </a:lnSpc>
              <a:spcBef>
                <a:spcPts val="0"/>
              </a:spcBef>
              <a:spcAft>
                <a:spcPts val="300"/>
              </a:spcAft>
              <a:buNone/>
            </a:pPr>
            <a:r>
              <a:rPr lang="el-GR" sz="2400" b="1" i="1" dirty="0">
                <a:latin typeface="Calibri" panose="020F0502020204030204" pitchFamily="34" charset="0"/>
                <a:ea typeface="Calibri" panose="020F0502020204030204" pitchFamily="34" charset="0"/>
                <a:cs typeface="Times New Roman" panose="02020603050405020304" pitchFamily="18" charset="0"/>
              </a:rPr>
              <a:t>Γεια σας, με λένε Άννα. </a:t>
            </a:r>
            <a:r>
              <a:rPr lang="el-GR" sz="2400" i="1" dirty="0">
                <a:latin typeface="Calibri" panose="020F0502020204030204" pitchFamily="34" charset="0"/>
                <a:ea typeface="Calibri" panose="020F0502020204030204" pitchFamily="34" charset="0"/>
                <a:cs typeface="Times New Roman" panose="02020603050405020304" pitchFamily="18" charset="0"/>
              </a:rPr>
              <a:t>Είμαι 19 χρονών και ζω στη Βιέννη. Από τότε που θυμάμαι τον εαυτό μου, παλεύω να επιβιώσω. Μεγάλωσα σε κακές συνθήκες και δεν είχαμε ποτέ αρκετά χρήματα για φαγητό. Όταν πέθανε ο πατέρας μου, η μητέρα μου χρειάστηκε να γίνει πόρνη, πέρα από τη δουλειά της ως Βιεννέζικη καθαρίστρια, για να ταΐσει εμένα και τα τρία αδέρφια μου</a:t>
            </a:r>
            <a:r>
              <a:rPr lang="en-US" sz="2400" i="1" dirty="0">
                <a:effectLst/>
                <a:latin typeface="Calibri" panose="020F0502020204030204" pitchFamily="34" charset="0"/>
                <a:ea typeface="Calibri" panose="020F0502020204030204" pitchFamily="34" charset="0"/>
                <a:cs typeface="Times New Roman" panose="02020603050405020304" pitchFamily="18" charset="0"/>
              </a:rPr>
              <a:t>. </a:t>
            </a:r>
            <a:endParaRPr lang="en-GB" sz="2400" i="1" dirty="0">
              <a:latin typeface="Calibri" panose="020F0502020204030204" pitchFamily="34" charset="0"/>
              <a:cs typeface="Times New Roman" panose="02020603050405020304" pitchFamily="18" charset="0"/>
            </a:endParaRPr>
          </a:p>
        </p:txBody>
      </p:sp>
      <p:sp>
        <p:nvSpPr>
          <p:cNvPr id="8" name="pop-up" descr="Click here for pop up information.">
            <a:extLst>
              <a:ext uri="{FF2B5EF4-FFF2-40B4-BE49-F238E27FC236}">
                <a16:creationId xmlns:a16="http://schemas.microsoft.com/office/drawing/2014/main" id="{C5011CD4-3440-49EF-BB9D-B1B1FA8B3329}"/>
              </a:ext>
            </a:extLst>
          </p:cNvPr>
          <p:cNvSpPr/>
          <p:nvPr/>
        </p:nvSpPr>
        <p:spPr>
          <a:xfrm>
            <a:off x="11260899" y="2113553"/>
            <a:ext cx="997776" cy="351409"/>
          </a:xfrm>
          <a:prstGeom prst="borderCallout1">
            <a:avLst>
              <a:gd name="adj1" fmla="val 18750"/>
              <a:gd name="adj2" fmla="val -8333"/>
              <a:gd name="adj3" fmla="val 120894"/>
              <a:gd name="adj4" fmla="val -12098"/>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rgbClr val="E12A3C"/>
                </a:solidFill>
              </a:rPr>
              <a:t>επιλογή</a:t>
            </a:r>
          </a:p>
        </p:txBody>
      </p:sp>
      <p:sp>
        <p:nvSpPr>
          <p:cNvPr id="7" name="TextBox 6">
            <a:extLst>
              <a:ext uri="{FF2B5EF4-FFF2-40B4-BE49-F238E27FC236}">
                <a16:creationId xmlns:a16="http://schemas.microsoft.com/office/drawing/2014/main" id="{05EEBCD6-A48C-4A5F-87F0-D61331D5EEFF}"/>
              </a:ext>
            </a:extLst>
          </p:cNvPr>
          <p:cNvSpPr txBox="1"/>
          <p:nvPr/>
        </p:nvSpPr>
        <p:spPr>
          <a:xfrm>
            <a:off x="82526" y="63855"/>
            <a:ext cx="11271274" cy="6765955"/>
          </a:xfrm>
          <a:custGeom>
            <a:avLst/>
            <a:gdLst>
              <a:gd name="connsiteX0" fmla="*/ 0 w 11271274"/>
              <a:gd name="connsiteY0" fmla="*/ 0 h 6765955"/>
              <a:gd name="connsiteX1" fmla="*/ 550303 w 11271274"/>
              <a:gd name="connsiteY1" fmla="*/ 0 h 6765955"/>
              <a:gd name="connsiteX2" fmla="*/ 1213319 w 11271274"/>
              <a:gd name="connsiteY2" fmla="*/ 0 h 6765955"/>
              <a:gd name="connsiteX3" fmla="*/ 1876336 w 11271274"/>
              <a:gd name="connsiteY3" fmla="*/ 0 h 6765955"/>
              <a:gd name="connsiteX4" fmla="*/ 2652064 w 11271274"/>
              <a:gd name="connsiteY4" fmla="*/ 0 h 6765955"/>
              <a:gd name="connsiteX5" fmla="*/ 3202368 w 11271274"/>
              <a:gd name="connsiteY5" fmla="*/ 0 h 6765955"/>
              <a:gd name="connsiteX6" fmla="*/ 4090809 w 11271274"/>
              <a:gd name="connsiteY6" fmla="*/ 0 h 6765955"/>
              <a:gd name="connsiteX7" fmla="*/ 4641113 w 11271274"/>
              <a:gd name="connsiteY7" fmla="*/ 0 h 6765955"/>
              <a:gd name="connsiteX8" fmla="*/ 5191416 w 11271274"/>
              <a:gd name="connsiteY8" fmla="*/ 0 h 6765955"/>
              <a:gd name="connsiteX9" fmla="*/ 5967145 w 11271274"/>
              <a:gd name="connsiteY9" fmla="*/ 0 h 6765955"/>
              <a:gd name="connsiteX10" fmla="*/ 6742874 w 11271274"/>
              <a:gd name="connsiteY10" fmla="*/ 0 h 6765955"/>
              <a:gd name="connsiteX11" fmla="*/ 7518603 w 11271274"/>
              <a:gd name="connsiteY11" fmla="*/ 0 h 6765955"/>
              <a:gd name="connsiteX12" fmla="*/ 8068906 w 11271274"/>
              <a:gd name="connsiteY12" fmla="*/ 0 h 6765955"/>
              <a:gd name="connsiteX13" fmla="*/ 8506497 w 11271274"/>
              <a:gd name="connsiteY13" fmla="*/ 0 h 6765955"/>
              <a:gd name="connsiteX14" fmla="*/ 9394938 w 11271274"/>
              <a:gd name="connsiteY14" fmla="*/ 0 h 6765955"/>
              <a:gd name="connsiteX15" fmla="*/ 9832529 w 11271274"/>
              <a:gd name="connsiteY15" fmla="*/ 0 h 6765955"/>
              <a:gd name="connsiteX16" fmla="*/ 10382832 w 11271274"/>
              <a:gd name="connsiteY16" fmla="*/ 0 h 6765955"/>
              <a:gd name="connsiteX17" fmla="*/ 11271274 w 11271274"/>
              <a:gd name="connsiteY17" fmla="*/ 0 h 6765955"/>
              <a:gd name="connsiteX18" fmla="*/ 11271274 w 11271274"/>
              <a:gd name="connsiteY18" fmla="*/ 541276 h 6765955"/>
              <a:gd name="connsiteX19" fmla="*/ 11271274 w 11271274"/>
              <a:gd name="connsiteY19" fmla="*/ 1217872 h 6765955"/>
              <a:gd name="connsiteX20" fmla="*/ 11271274 w 11271274"/>
              <a:gd name="connsiteY20" fmla="*/ 1962127 h 6765955"/>
              <a:gd name="connsiteX21" fmla="*/ 11271274 w 11271274"/>
              <a:gd name="connsiteY21" fmla="*/ 2571063 h 6765955"/>
              <a:gd name="connsiteX22" fmla="*/ 11271274 w 11271274"/>
              <a:gd name="connsiteY22" fmla="*/ 3044680 h 6765955"/>
              <a:gd name="connsiteX23" fmla="*/ 11271274 w 11271274"/>
              <a:gd name="connsiteY23" fmla="*/ 3721275 h 6765955"/>
              <a:gd name="connsiteX24" fmla="*/ 11271274 w 11271274"/>
              <a:gd name="connsiteY24" fmla="*/ 4330211 h 6765955"/>
              <a:gd name="connsiteX25" fmla="*/ 11271274 w 11271274"/>
              <a:gd name="connsiteY25" fmla="*/ 5142126 h 6765955"/>
              <a:gd name="connsiteX26" fmla="*/ 11271274 w 11271274"/>
              <a:gd name="connsiteY26" fmla="*/ 5886381 h 6765955"/>
              <a:gd name="connsiteX27" fmla="*/ 11271274 w 11271274"/>
              <a:gd name="connsiteY27" fmla="*/ 6765955 h 6765955"/>
              <a:gd name="connsiteX28" fmla="*/ 10382832 w 11271274"/>
              <a:gd name="connsiteY28" fmla="*/ 6765955 h 6765955"/>
              <a:gd name="connsiteX29" fmla="*/ 9832529 w 11271274"/>
              <a:gd name="connsiteY29" fmla="*/ 6765955 h 6765955"/>
              <a:gd name="connsiteX30" fmla="*/ 9394938 w 11271274"/>
              <a:gd name="connsiteY30" fmla="*/ 6765955 h 6765955"/>
              <a:gd name="connsiteX31" fmla="*/ 8619210 w 11271274"/>
              <a:gd name="connsiteY31" fmla="*/ 6765955 h 6765955"/>
              <a:gd name="connsiteX32" fmla="*/ 8181619 w 11271274"/>
              <a:gd name="connsiteY32" fmla="*/ 6765955 h 6765955"/>
              <a:gd name="connsiteX33" fmla="*/ 7518603 w 11271274"/>
              <a:gd name="connsiteY33" fmla="*/ 6765955 h 6765955"/>
              <a:gd name="connsiteX34" fmla="*/ 7193725 w 11271274"/>
              <a:gd name="connsiteY34" fmla="*/ 6765955 h 6765955"/>
              <a:gd name="connsiteX35" fmla="*/ 6417996 w 11271274"/>
              <a:gd name="connsiteY35" fmla="*/ 6765955 h 6765955"/>
              <a:gd name="connsiteX36" fmla="*/ 5642267 w 11271274"/>
              <a:gd name="connsiteY36" fmla="*/ 6765955 h 6765955"/>
              <a:gd name="connsiteX37" fmla="*/ 4979251 w 11271274"/>
              <a:gd name="connsiteY37" fmla="*/ 6765955 h 6765955"/>
              <a:gd name="connsiteX38" fmla="*/ 4316235 w 11271274"/>
              <a:gd name="connsiteY38" fmla="*/ 6765955 h 6765955"/>
              <a:gd name="connsiteX39" fmla="*/ 3765932 w 11271274"/>
              <a:gd name="connsiteY39" fmla="*/ 6765955 h 6765955"/>
              <a:gd name="connsiteX40" fmla="*/ 3441054 w 11271274"/>
              <a:gd name="connsiteY40" fmla="*/ 6765955 h 6765955"/>
              <a:gd name="connsiteX41" fmla="*/ 3116176 w 11271274"/>
              <a:gd name="connsiteY41" fmla="*/ 6765955 h 6765955"/>
              <a:gd name="connsiteX42" fmla="*/ 2678585 w 11271274"/>
              <a:gd name="connsiteY42" fmla="*/ 6765955 h 6765955"/>
              <a:gd name="connsiteX43" fmla="*/ 2353707 w 11271274"/>
              <a:gd name="connsiteY43" fmla="*/ 6765955 h 6765955"/>
              <a:gd name="connsiteX44" fmla="*/ 1690691 w 11271274"/>
              <a:gd name="connsiteY44" fmla="*/ 6765955 h 6765955"/>
              <a:gd name="connsiteX45" fmla="*/ 1140388 w 11271274"/>
              <a:gd name="connsiteY45" fmla="*/ 6765955 h 6765955"/>
              <a:gd name="connsiteX46" fmla="*/ 702797 w 11271274"/>
              <a:gd name="connsiteY46" fmla="*/ 6765955 h 6765955"/>
              <a:gd name="connsiteX47" fmla="*/ 0 w 11271274"/>
              <a:gd name="connsiteY47" fmla="*/ 6765955 h 6765955"/>
              <a:gd name="connsiteX48" fmla="*/ 0 w 11271274"/>
              <a:gd name="connsiteY48" fmla="*/ 6021700 h 6765955"/>
              <a:gd name="connsiteX49" fmla="*/ 0 w 11271274"/>
              <a:gd name="connsiteY49" fmla="*/ 5480424 h 6765955"/>
              <a:gd name="connsiteX50" fmla="*/ 0 w 11271274"/>
              <a:gd name="connsiteY50" fmla="*/ 4803828 h 6765955"/>
              <a:gd name="connsiteX51" fmla="*/ 0 w 11271274"/>
              <a:gd name="connsiteY51" fmla="*/ 3991913 h 6765955"/>
              <a:gd name="connsiteX52" fmla="*/ 0 w 11271274"/>
              <a:gd name="connsiteY52" fmla="*/ 3315318 h 6765955"/>
              <a:gd name="connsiteX53" fmla="*/ 0 w 11271274"/>
              <a:gd name="connsiteY53" fmla="*/ 2503403 h 6765955"/>
              <a:gd name="connsiteX54" fmla="*/ 0 w 11271274"/>
              <a:gd name="connsiteY54" fmla="*/ 2029787 h 6765955"/>
              <a:gd name="connsiteX55" fmla="*/ 0 w 11271274"/>
              <a:gd name="connsiteY55" fmla="*/ 1217872 h 6765955"/>
              <a:gd name="connsiteX56" fmla="*/ 0 w 11271274"/>
              <a:gd name="connsiteY56" fmla="*/ 0 h 6765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1271274" h="6765955" fill="none" extrusionOk="0">
                <a:moveTo>
                  <a:pt x="0" y="0"/>
                </a:moveTo>
                <a:cubicBezTo>
                  <a:pt x="153674" y="20908"/>
                  <a:pt x="278174" y="-3245"/>
                  <a:pt x="550303" y="0"/>
                </a:cubicBezTo>
                <a:cubicBezTo>
                  <a:pt x="822432" y="3245"/>
                  <a:pt x="973428" y="28698"/>
                  <a:pt x="1213319" y="0"/>
                </a:cubicBezTo>
                <a:cubicBezTo>
                  <a:pt x="1453210" y="-28698"/>
                  <a:pt x="1621236" y="-6859"/>
                  <a:pt x="1876336" y="0"/>
                </a:cubicBezTo>
                <a:cubicBezTo>
                  <a:pt x="2131436" y="6859"/>
                  <a:pt x="2475354" y="-7983"/>
                  <a:pt x="2652064" y="0"/>
                </a:cubicBezTo>
                <a:cubicBezTo>
                  <a:pt x="2828774" y="7983"/>
                  <a:pt x="3054647" y="-25388"/>
                  <a:pt x="3202368" y="0"/>
                </a:cubicBezTo>
                <a:cubicBezTo>
                  <a:pt x="3350089" y="25388"/>
                  <a:pt x="3748238" y="-28910"/>
                  <a:pt x="4090809" y="0"/>
                </a:cubicBezTo>
                <a:cubicBezTo>
                  <a:pt x="4433380" y="28910"/>
                  <a:pt x="4477056" y="10690"/>
                  <a:pt x="4641113" y="0"/>
                </a:cubicBezTo>
                <a:cubicBezTo>
                  <a:pt x="4805170" y="-10690"/>
                  <a:pt x="4938120" y="15928"/>
                  <a:pt x="5191416" y="0"/>
                </a:cubicBezTo>
                <a:cubicBezTo>
                  <a:pt x="5444712" y="-15928"/>
                  <a:pt x="5623647" y="-26759"/>
                  <a:pt x="5967145" y="0"/>
                </a:cubicBezTo>
                <a:cubicBezTo>
                  <a:pt x="6310643" y="26759"/>
                  <a:pt x="6376665" y="5673"/>
                  <a:pt x="6742874" y="0"/>
                </a:cubicBezTo>
                <a:cubicBezTo>
                  <a:pt x="7109083" y="-5673"/>
                  <a:pt x="7191435" y="-3998"/>
                  <a:pt x="7518603" y="0"/>
                </a:cubicBezTo>
                <a:cubicBezTo>
                  <a:pt x="7845771" y="3998"/>
                  <a:pt x="7851021" y="-10778"/>
                  <a:pt x="8068906" y="0"/>
                </a:cubicBezTo>
                <a:cubicBezTo>
                  <a:pt x="8286791" y="10778"/>
                  <a:pt x="8407290" y="18541"/>
                  <a:pt x="8506497" y="0"/>
                </a:cubicBezTo>
                <a:cubicBezTo>
                  <a:pt x="8605704" y="-18541"/>
                  <a:pt x="9143549" y="-21320"/>
                  <a:pt x="9394938" y="0"/>
                </a:cubicBezTo>
                <a:cubicBezTo>
                  <a:pt x="9646327" y="21320"/>
                  <a:pt x="9628822" y="-1689"/>
                  <a:pt x="9832529" y="0"/>
                </a:cubicBezTo>
                <a:cubicBezTo>
                  <a:pt x="10036236" y="1689"/>
                  <a:pt x="10125338" y="-10226"/>
                  <a:pt x="10382832" y="0"/>
                </a:cubicBezTo>
                <a:cubicBezTo>
                  <a:pt x="10640326" y="10226"/>
                  <a:pt x="11082453" y="-4322"/>
                  <a:pt x="11271274" y="0"/>
                </a:cubicBezTo>
                <a:cubicBezTo>
                  <a:pt x="11254356" y="153252"/>
                  <a:pt x="11288858" y="359319"/>
                  <a:pt x="11271274" y="541276"/>
                </a:cubicBezTo>
                <a:cubicBezTo>
                  <a:pt x="11253690" y="723233"/>
                  <a:pt x="11300884" y="880738"/>
                  <a:pt x="11271274" y="1217872"/>
                </a:cubicBezTo>
                <a:cubicBezTo>
                  <a:pt x="11241664" y="1555006"/>
                  <a:pt x="11264500" y="1606020"/>
                  <a:pt x="11271274" y="1962127"/>
                </a:cubicBezTo>
                <a:cubicBezTo>
                  <a:pt x="11278048" y="2318234"/>
                  <a:pt x="11265069" y="2279176"/>
                  <a:pt x="11271274" y="2571063"/>
                </a:cubicBezTo>
                <a:cubicBezTo>
                  <a:pt x="11277479" y="2862950"/>
                  <a:pt x="11257445" y="2903852"/>
                  <a:pt x="11271274" y="3044680"/>
                </a:cubicBezTo>
                <a:cubicBezTo>
                  <a:pt x="11285103" y="3185508"/>
                  <a:pt x="11301750" y="3539277"/>
                  <a:pt x="11271274" y="3721275"/>
                </a:cubicBezTo>
                <a:cubicBezTo>
                  <a:pt x="11240798" y="3903274"/>
                  <a:pt x="11245068" y="4060591"/>
                  <a:pt x="11271274" y="4330211"/>
                </a:cubicBezTo>
                <a:cubicBezTo>
                  <a:pt x="11297480" y="4599831"/>
                  <a:pt x="11272280" y="4901722"/>
                  <a:pt x="11271274" y="5142126"/>
                </a:cubicBezTo>
                <a:cubicBezTo>
                  <a:pt x="11270268" y="5382531"/>
                  <a:pt x="11303551" y="5551113"/>
                  <a:pt x="11271274" y="5886381"/>
                </a:cubicBezTo>
                <a:cubicBezTo>
                  <a:pt x="11238997" y="6221650"/>
                  <a:pt x="11272330" y="6341447"/>
                  <a:pt x="11271274" y="6765955"/>
                </a:cubicBezTo>
                <a:cubicBezTo>
                  <a:pt x="10862781" y="6770693"/>
                  <a:pt x="10784857" y="6759692"/>
                  <a:pt x="10382832" y="6765955"/>
                </a:cubicBezTo>
                <a:cubicBezTo>
                  <a:pt x="9980807" y="6772218"/>
                  <a:pt x="10092782" y="6771068"/>
                  <a:pt x="9832529" y="6765955"/>
                </a:cubicBezTo>
                <a:cubicBezTo>
                  <a:pt x="9572276" y="6760842"/>
                  <a:pt x="9568687" y="6766011"/>
                  <a:pt x="9394938" y="6765955"/>
                </a:cubicBezTo>
                <a:cubicBezTo>
                  <a:pt x="9221189" y="6765899"/>
                  <a:pt x="8920479" y="6757269"/>
                  <a:pt x="8619210" y="6765955"/>
                </a:cubicBezTo>
                <a:cubicBezTo>
                  <a:pt x="8317941" y="6774641"/>
                  <a:pt x="8301945" y="6787096"/>
                  <a:pt x="8181619" y="6765955"/>
                </a:cubicBezTo>
                <a:cubicBezTo>
                  <a:pt x="8061293" y="6744814"/>
                  <a:pt x="7730091" y="6779607"/>
                  <a:pt x="7518603" y="6765955"/>
                </a:cubicBezTo>
                <a:cubicBezTo>
                  <a:pt x="7307115" y="6752303"/>
                  <a:pt x="7282246" y="6782171"/>
                  <a:pt x="7193725" y="6765955"/>
                </a:cubicBezTo>
                <a:cubicBezTo>
                  <a:pt x="7105204" y="6749739"/>
                  <a:pt x="6631923" y="6802172"/>
                  <a:pt x="6417996" y="6765955"/>
                </a:cubicBezTo>
                <a:cubicBezTo>
                  <a:pt x="6204069" y="6729738"/>
                  <a:pt x="5800273" y="6768725"/>
                  <a:pt x="5642267" y="6765955"/>
                </a:cubicBezTo>
                <a:cubicBezTo>
                  <a:pt x="5484261" y="6763185"/>
                  <a:pt x="5205361" y="6786613"/>
                  <a:pt x="4979251" y="6765955"/>
                </a:cubicBezTo>
                <a:cubicBezTo>
                  <a:pt x="4753141" y="6745297"/>
                  <a:pt x="4467747" y="6792708"/>
                  <a:pt x="4316235" y="6765955"/>
                </a:cubicBezTo>
                <a:cubicBezTo>
                  <a:pt x="4164723" y="6739202"/>
                  <a:pt x="4004313" y="6790804"/>
                  <a:pt x="3765932" y="6765955"/>
                </a:cubicBezTo>
                <a:cubicBezTo>
                  <a:pt x="3527551" y="6741106"/>
                  <a:pt x="3548485" y="6750278"/>
                  <a:pt x="3441054" y="6765955"/>
                </a:cubicBezTo>
                <a:cubicBezTo>
                  <a:pt x="3333623" y="6781632"/>
                  <a:pt x="3184727" y="6751995"/>
                  <a:pt x="3116176" y="6765955"/>
                </a:cubicBezTo>
                <a:cubicBezTo>
                  <a:pt x="3047625" y="6779915"/>
                  <a:pt x="2768643" y="6766780"/>
                  <a:pt x="2678585" y="6765955"/>
                </a:cubicBezTo>
                <a:cubicBezTo>
                  <a:pt x="2588527" y="6765130"/>
                  <a:pt x="2457957" y="6751375"/>
                  <a:pt x="2353707" y="6765955"/>
                </a:cubicBezTo>
                <a:cubicBezTo>
                  <a:pt x="2249457" y="6780535"/>
                  <a:pt x="1927474" y="6767205"/>
                  <a:pt x="1690691" y="6765955"/>
                </a:cubicBezTo>
                <a:cubicBezTo>
                  <a:pt x="1453908" y="6764705"/>
                  <a:pt x="1278111" y="6759513"/>
                  <a:pt x="1140388" y="6765955"/>
                </a:cubicBezTo>
                <a:cubicBezTo>
                  <a:pt x="1002665" y="6772397"/>
                  <a:pt x="800789" y="6766037"/>
                  <a:pt x="702797" y="6765955"/>
                </a:cubicBezTo>
                <a:cubicBezTo>
                  <a:pt x="604805" y="6765873"/>
                  <a:pt x="244609" y="6772023"/>
                  <a:pt x="0" y="6765955"/>
                </a:cubicBezTo>
                <a:cubicBezTo>
                  <a:pt x="6102" y="6593550"/>
                  <a:pt x="-18186" y="6183992"/>
                  <a:pt x="0" y="6021700"/>
                </a:cubicBezTo>
                <a:cubicBezTo>
                  <a:pt x="18186" y="5859409"/>
                  <a:pt x="22602" y="5613200"/>
                  <a:pt x="0" y="5480424"/>
                </a:cubicBezTo>
                <a:cubicBezTo>
                  <a:pt x="-22602" y="5347648"/>
                  <a:pt x="15257" y="4948873"/>
                  <a:pt x="0" y="4803828"/>
                </a:cubicBezTo>
                <a:cubicBezTo>
                  <a:pt x="-15257" y="4658783"/>
                  <a:pt x="35071" y="4386793"/>
                  <a:pt x="0" y="3991913"/>
                </a:cubicBezTo>
                <a:cubicBezTo>
                  <a:pt x="-35071" y="3597033"/>
                  <a:pt x="-5002" y="3472282"/>
                  <a:pt x="0" y="3315318"/>
                </a:cubicBezTo>
                <a:cubicBezTo>
                  <a:pt x="5002" y="3158355"/>
                  <a:pt x="-21635" y="2760229"/>
                  <a:pt x="0" y="2503403"/>
                </a:cubicBezTo>
                <a:cubicBezTo>
                  <a:pt x="21635" y="2246577"/>
                  <a:pt x="1056" y="2214912"/>
                  <a:pt x="0" y="2029787"/>
                </a:cubicBezTo>
                <a:cubicBezTo>
                  <a:pt x="-1056" y="1844662"/>
                  <a:pt x="-27529" y="1401773"/>
                  <a:pt x="0" y="1217872"/>
                </a:cubicBezTo>
                <a:cubicBezTo>
                  <a:pt x="27529" y="1033971"/>
                  <a:pt x="16485" y="423513"/>
                  <a:pt x="0" y="0"/>
                </a:cubicBezTo>
                <a:close/>
              </a:path>
              <a:path w="11271274" h="6765955" stroke="0" extrusionOk="0">
                <a:moveTo>
                  <a:pt x="0" y="0"/>
                </a:moveTo>
                <a:cubicBezTo>
                  <a:pt x="87927" y="-10591"/>
                  <a:pt x="185678" y="4656"/>
                  <a:pt x="324878" y="0"/>
                </a:cubicBezTo>
                <a:cubicBezTo>
                  <a:pt x="464078" y="-4656"/>
                  <a:pt x="901340" y="-34083"/>
                  <a:pt x="1100607" y="0"/>
                </a:cubicBezTo>
                <a:cubicBezTo>
                  <a:pt x="1299874" y="34083"/>
                  <a:pt x="1395489" y="-20312"/>
                  <a:pt x="1538197" y="0"/>
                </a:cubicBezTo>
                <a:cubicBezTo>
                  <a:pt x="1680905" y="20312"/>
                  <a:pt x="1850060" y="5771"/>
                  <a:pt x="1975788" y="0"/>
                </a:cubicBezTo>
                <a:cubicBezTo>
                  <a:pt x="2101516" y="-5771"/>
                  <a:pt x="2520774" y="-16989"/>
                  <a:pt x="2751517" y="0"/>
                </a:cubicBezTo>
                <a:cubicBezTo>
                  <a:pt x="2982260" y="16989"/>
                  <a:pt x="3404646" y="-25363"/>
                  <a:pt x="3639958" y="0"/>
                </a:cubicBezTo>
                <a:cubicBezTo>
                  <a:pt x="3875270" y="25363"/>
                  <a:pt x="3981590" y="4487"/>
                  <a:pt x="4190262" y="0"/>
                </a:cubicBezTo>
                <a:cubicBezTo>
                  <a:pt x="4398934" y="-4487"/>
                  <a:pt x="4454750" y="17754"/>
                  <a:pt x="4627853" y="0"/>
                </a:cubicBezTo>
                <a:cubicBezTo>
                  <a:pt x="4800956" y="-17754"/>
                  <a:pt x="5046886" y="1022"/>
                  <a:pt x="5178156" y="0"/>
                </a:cubicBezTo>
                <a:cubicBezTo>
                  <a:pt x="5309426" y="-1022"/>
                  <a:pt x="5857636" y="177"/>
                  <a:pt x="6066597" y="0"/>
                </a:cubicBezTo>
                <a:cubicBezTo>
                  <a:pt x="6275558" y="-177"/>
                  <a:pt x="6553535" y="-118"/>
                  <a:pt x="6729614" y="0"/>
                </a:cubicBezTo>
                <a:cubicBezTo>
                  <a:pt x="6905693" y="118"/>
                  <a:pt x="7137200" y="26343"/>
                  <a:pt x="7279917" y="0"/>
                </a:cubicBezTo>
                <a:cubicBezTo>
                  <a:pt x="7422634" y="-26343"/>
                  <a:pt x="7577257" y="12077"/>
                  <a:pt x="7830220" y="0"/>
                </a:cubicBezTo>
                <a:cubicBezTo>
                  <a:pt x="8083183" y="-12077"/>
                  <a:pt x="8303386" y="515"/>
                  <a:pt x="8493236" y="0"/>
                </a:cubicBezTo>
                <a:cubicBezTo>
                  <a:pt x="8683086" y="-515"/>
                  <a:pt x="9021734" y="8428"/>
                  <a:pt x="9268965" y="0"/>
                </a:cubicBezTo>
                <a:cubicBezTo>
                  <a:pt x="9516196" y="-8428"/>
                  <a:pt x="9636016" y="4135"/>
                  <a:pt x="9931981" y="0"/>
                </a:cubicBezTo>
                <a:cubicBezTo>
                  <a:pt x="10227946" y="-4135"/>
                  <a:pt x="10620100" y="-64628"/>
                  <a:pt x="11271274" y="0"/>
                </a:cubicBezTo>
                <a:cubicBezTo>
                  <a:pt x="11268581" y="239666"/>
                  <a:pt x="11290217" y="482080"/>
                  <a:pt x="11271274" y="608936"/>
                </a:cubicBezTo>
                <a:cubicBezTo>
                  <a:pt x="11252331" y="735792"/>
                  <a:pt x="11254227" y="1032902"/>
                  <a:pt x="11271274" y="1150212"/>
                </a:cubicBezTo>
                <a:cubicBezTo>
                  <a:pt x="11288321" y="1267522"/>
                  <a:pt x="11303371" y="1526905"/>
                  <a:pt x="11271274" y="1894467"/>
                </a:cubicBezTo>
                <a:cubicBezTo>
                  <a:pt x="11239177" y="2262030"/>
                  <a:pt x="11295830" y="2178117"/>
                  <a:pt x="11271274" y="2435744"/>
                </a:cubicBezTo>
                <a:cubicBezTo>
                  <a:pt x="11246718" y="2693371"/>
                  <a:pt x="11299839" y="2872675"/>
                  <a:pt x="11271274" y="3179999"/>
                </a:cubicBezTo>
                <a:cubicBezTo>
                  <a:pt x="11242709" y="3487323"/>
                  <a:pt x="11272471" y="3500881"/>
                  <a:pt x="11271274" y="3721275"/>
                </a:cubicBezTo>
                <a:cubicBezTo>
                  <a:pt x="11270077" y="3941669"/>
                  <a:pt x="11289619" y="4165264"/>
                  <a:pt x="11271274" y="4533190"/>
                </a:cubicBezTo>
                <a:cubicBezTo>
                  <a:pt x="11252929" y="4901117"/>
                  <a:pt x="11288834" y="4783121"/>
                  <a:pt x="11271274" y="5006807"/>
                </a:cubicBezTo>
                <a:cubicBezTo>
                  <a:pt x="11253714" y="5230493"/>
                  <a:pt x="11263757" y="5550912"/>
                  <a:pt x="11271274" y="5751062"/>
                </a:cubicBezTo>
                <a:cubicBezTo>
                  <a:pt x="11278791" y="5951212"/>
                  <a:pt x="11319308" y="6262971"/>
                  <a:pt x="11271274" y="6765955"/>
                </a:cubicBezTo>
                <a:cubicBezTo>
                  <a:pt x="11104094" y="6747675"/>
                  <a:pt x="10951073" y="6779404"/>
                  <a:pt x="10833683" y="6765955"/>
                </a:cubicBezTo>
                <a:cubicBezTo>
                  <a:pt x="10716293" y="6752506"/>
                  <a:pt x="10595928" y="6763807"/>
                  <a:pt x="10396093" y="6765955"/>
                </a:cubicBezTo>
                <a:cubicBezTo>
                  <a:pt x="10196258" y="6768104"/>
                  <a:pt x="9934749" y="6772841"/>
                  <a:pt x="9620364" y="6765955"/>
                </a:cubicBezTo>
                <a:cubicBezTo>
                  <a:pt x="9305979" y="6759069"/>
                  <a:pt x="9210003" y="6788414"/>
                  <a:pt x="8844635" y="6765955"/>
                </a:cubicBezTo>
                <a:cubicBezTo>
                  <a:pt x="8479267" y="6743496"/>
                  <a:pt x="8159323" y="6774898"/>
                  <a:pt x="7956193" y="6765955"/>
                </a:cubicBezTo>
                <a:cubicBezTo>
                  <a:pt x="7753063" y="6757012"/>
                  <a:pt x="7471429" y="6753792"/>
                  <a:pt x="7293177" y="6765955"/>
                </a:cubicBezTo>
                <a:cubicBezTo>
                  <a:pt x="7114925" y="6778118"/>
                  <a:pt x="7036943" y="6775452"/>
                  <a:pt x="6968299" y="6765955"/>
                </a:cubicBezTo>
                <a:cubicBezTo>
                  <a:pt x="6899655" y="6756458"/>
                  <a:pt x="6588907" y="6788699"/>
                  <a:pt x="6305283" y="6765955"/>
                </a:cubicBezTo>
                <a:cubicBezTo>
                  <a:pt x="6021659" y="6743211"/>
                  <a:pt x="6078759" y="6760626"/>
                  <a:pt x="5980405" y="6765955"/>
                </a:cubicBezTo>
                <a:cubicBezTo>
                  <a:pt x="5882051" y="6771284"/>
                  <a:pt x="5566199" y="6778840"/>
                  <a:pt x="5317389" y="6765955"/>
                </a:cubicBezTo>
                <a:cubicBezTo>
                  <a:pt x="5068579" y="6753070"/>
                  <a:pt x="5142494" y="6762122"/>
                  <a:pt x="4992511" y="6765955"/>
                </a:cubicBezTo>
                <a:cubicBezTo>
                  <a:pt x="4842528" y="6769788"/>
                  <a:pt x="4516690" y="6760038"/>
                  <a:pt x="4104070" y="6765955"/>
                </a:cubicBezTo>
                <a:cubicBezTo>
                  <a:pt x="3691450" y="6771872"/>
                  <a:pt x="3613418" y="6757002"/>
                  <a:pt x="3328341" y="6765955"/>
                </a:cubicBezTo>
                <a:cubicBezTo>
                  <a:pt x="3043264" y="6774908"/>
                  <a:pt x="2986684" y="6759797"/>
                  <a:pt x="2778038" y="6765955"/>
                </a:cubicBezTo>
                <a:cubicBezTo>
                  <a:pt x="2569392" y="6772113"/>
                  <a:pt x="2500838" y="6749141"/>
                  <a:pt x="2340447" y="6765955"/>
                </a:cubicBezTo>
                <a:cubicBezTo>
                  <a:pt x="2180056" y="6782769"/>
                  <a:pt x="1986366" y="6742498"/>
                  <a:pt x="1677431" y="6765955"/>
                </a:cubicBezTo>
                <a:cubicBezTo>
                  <a:pt x="1368496" y="6789412"/>
                  <a:pt x="1412912" y="6750766"/>
                  <a:pt x="1239840" y="6765955"/>
                </a:cubicBezTo>
                <a:cubicBezTo>
                  <a:pt x="1066768" y="6781144"/>
                  <a:pt x="586013" y="6721683"/>
                  <a:pt x="0" y="6765955"/>
                </a:cubicBezTo>
                <a:cubicBezTo>
                  <a:pt x="-11188" y="6559567"/>
                  <a:pt x="-19117" y="6408761"/>
                  <a:pt x="0" y="6224679"/>
                </a:cubicBezTo>
                <a:cubicBezTo>
                  <a:pt x="19117" y="6040597"/>
                  <a:pt x="-17546" y="5701191"/>
                  <a:pt x="0" y="5548083"/>
                </a:cubicBezTo>
                <a:cubicBezTo>
                  <a:pt x="17546" y="5394975"/>
                  <a:pt x="-24410" y="5147103"/>
                  <a:pt x="0" y="5006807"/>
                </a:cubicBezTo>
                <a:cubicBezTo>
                  <a:pt x="24410" y="4866511"/>
                  <a:pt x="10635" y="4708665"/>
                  <a:pt x="0" y="4465530"/>
                </a:cubicBezTo>
                <a:cubicBezTo>
                  <a:pt x="-10635" y="4222395"/>
                  <a:pt x="-19091" y="4011495"/>
                  <a:pt x="0" y="3721275"/>
                </a:cubicBezTo>
                <a:cubicBezTo>
                  <a:pt x="19091" y="3431056"/>
                  <a:pt x="-34217" y="3180984"/>
                  <a:pt x="0" y="2909361"/>
                </a:cubicBezTo>
                <a:cubicBezTo>
                  <a:pt x="34217" y="2637738"/>
                  <a:pt x="-33804" y="2535805"/>
                  <a:pt x="0" y="2232765"/>
                </a:cubicBezTo>
                <a:cubicBezTo>
                  <a:pt x="33804" y="1929725"/>
                  <a:pt x="5857" y="1780448"/>
                  <a:pt x="0" y="1420851"/>
                </a:cubicBezTo>
                <a:cubicBezTo>
                  <a:pt x="-5857" y="1061254"/>
                  <a:pt x="-8762" y="1081220"/>
                  <a:pt x="0" y="744255"/>
                </a:cubicBezTo>
                <a:cubicBezTo>
                  <a:pt x="8762" y="407290"/>
                  <a:pt x="-7867" y="262174"/>
                  <a:pt x="0" y="0"/>
                </a:cubicBezTo>
                <a:close/>
              </a:path>
            </a:pathLst>
          </a:custGeom>
          <a:solidFill>
            <a:schemeClr val="bg1">
              <a:lumMod val="95000"/>
            </a:schemeClr>
          </a:solidFill>
          <a:ln>
            <a:solidFill>
              <a:srgbClr val="00B0F0"/>
            </a:solidFill>
            <a:extLst>
              <a:ext uri="{C807C97D-BFC1-408E-A445-0C87EB9F89A2}">
                <ask:lineSketchStyleProps xmlns:ask="http://schemas.microsoft.com/office/drawing/2018/sketchyshapes" sd="3357407804">
                  <a:prstGeom prst="rect">
                    <a:avLst/>
                  </a:prstGeom>
                  <ask:type>
                    <ask:lineSketchFreehand/>
                  </ask:type>
                </ask:lineSketchStyleProps>
              </a:ext>
            </a:extLst>
          </a:ln>
        </p:spPr>
        <p:txBody>
          <a:bodyPr wrap="square">
            <a:spAutoFit/>
          </a:bodyPr>
          <a:lstStyle/>
          <a:p>
            <a:pPr algn="just">
              <a:spcAft>
                <a:spcPts val="200"/>
              </a:spcAft>
            </a:pPr>
            <a:r>
              <a:rPr lang="el-GR" sz="1600" b="1" i="1" dirty="0">
                <a:latin typeface="Calibri" panose="020F0502020204030204" pitchFamily="34" charset="0"/>
                <a:ea typeface="Calibri" panose="020F0502020204030204" pitchFamily="34" charset="0"/>
                <a:cs typeface="Times New Roman" panose="02020603050405020304" pitchFamily="18" charset="0"/>
              </a:rPr>
              <a:t>Γεια σας, με λένε Άννα. </a:t>
            </a:r>
            <a:r>
              <a:rPr lang="el-GR" sz="1600" i="1" dirty="0">
                <a:latin typeface="Calibri" panose="020F0502020204030204" pitchFamily="34" charset="0"/>
                <a:ea typeface="Calibri" panose="020F0502020204030204" pitchFamily="34" charset="0"/>
                <a:cs typeface="Times New Roman" panose="02020603050405020304" pitchFamily="18" charset="0"/>
              </a:rPr>
              <a:t>Είμαι 19 χρονών και ζω στη Βιέννη. Από τότε που θυμάμαι τον εαυτό μου, παλεύω να επιβιώσω. Μεγάλωσα σε κακές συνθήκες και δεν είχαμε ποτέ αρκετά χρήματα για φαγητό. Όταν πέθανε ο πατέρας μου, η μητέρα μου χρειάστηκε να γίνει πόρνη, πέρα από τη δουλειά της ως Βιεννέζικη καθαρίστρια, για να ταΐσει εμένα και τα τρία αδέρφια μου. Δεν μπόρεσα ποτέ να πάω σχολείο, ούτε είχα άλλη μόρφωση, γιατί ακόμη και από παιδί έπρεπε να συνεισφέρω στα έσοδα για να τα βγάλουμε πέρα. Όταν ήμουν 6 ετών, άρχισα να δουλεύω στο εργοστάσιο κεριών </a:t>
            </a:r>
            <a:r>
              <a:rPr lang="el-GR" sz="1600" i="1" dirty="0" err="1">
                <a:latin typeface="Calibri" panose="020F0502020204030204" pitchFamily="34" charset="0"/>
                <a:ea typeface="Calibri" panose="020F0502020204030204" pitchFamily="34" charset="0"/>
                <a:cs typeface="Times New Roman" panose="02020603050405020304" pitchFamily="18" charset="0"/>
              </a:rPr>
              <a:t>Apollo</a:t>
            </a:r>
            <a:r>
              <a:rPr lang="el-GR" sz="1600" i="1" dirty="0">
                <a:latin typeface="Calibri" panose="020F0502020204030204" pitchFamily="34" charset="0"/>
                <a:ea typeface="Calibri" panose="020F0502020204030204" pitchFamily="34" charset="0"/>
                <a:cs typeface="Times New Roman" panose="02020603050405020304" pitchFamily="18" charset="0"/>
              </a:rPr>
              <a:t> στο </a:t>
            </a:r>
            <a:r>
              <a:rPr lang="el-GR" sz="1600" i="1" dirty="0" err="1">
                <a:latin typeface="Calibri" panose="020F0502020204030204" pitchFamily="34" charset="0"/>
                <a:ea typeface="Calibri" panose="020F0502020204030204" pitchFamily="34" charset="0"/>
                <a:cs typeface="Times New Roman" panose="02020603050405020304" pitchFamily="18" charset="0"/>
              </a:rPr>
              <a:t>Simmering</a:t>
            </a:r>
            <a:r>
              <a:rPr lang="el-GR" sz="1600" i="1" dirty="0">
                <a:latin typeface="Calibri" panose="020F0502020204030204" pitchFamily="34" charset="0"/>
                <a:ea typeface="Calibri" panose="020F0502020204030204" pitchFamily="34" charset="0"/>
                <a:cs typeface="Times New Roman" panose="02020603050405020304" pitchFamily="18" charset="0"/>
              </a:rPr>
              <a:t>. Δυστυχώς, η δουλειά δεν ήταν μόνο σκληρή, αλλά και επικίνδυνη λόγω της φωτιάς και των αναθυμιάσεων. Σε ηλικία 15 ετών από ένα λάθος κατά τη συντήρηση του ατμολέβητα έκαψα τα χέρια μου, γεγονός που περιόρισε την ικανότητα εργασίας μου. Αλλά ήμουν τυχερή, ο ιδιοκτήτης του εργοστασίου με λυπήθηκε και τώρα μου επιτρέπεται να δουλεύω στο εργοστάσιο 2 ημέρες την εβδομάδα αντί για 7. Νομίζω ότι ο ιδιοκτήτης γνωρίζει ότι φταίει για το ατύχημά μου και η συνέχιση της εργασίας μου κάπως διορθώνει τα πράγματα. Φυσικά, τα χρήματα που κερδίζω από τη δουλειά στο εργοστάσιο είναι πολύ λίγα για να ζήσω, αλλά τουλάχιστον αυτή η δουλειά είναι μια σεβαστή δουλειά. Αυτό το κάνει λίγο πιο εύκολο να συγκαλύψω το γεγονός ότι εργάζομαι και ως ιερόδουλη. Παρόλο που οι περισσότεροι άνθρωποι με περιφρονούν και με βλέπουν ως κοινωνικό κακό, μπορώ να κερδίσω περισσότερα χρήματα με αυτόν τον τρόπο και να στηρίξω την οικογένειά μου. Πέντε από εμάς ζούμε σε ένα διαμέρισμα 20 τ.μ., το οποίο πρέπει να μοιραζόμαστε με «φιλοξενούμενους ύπνου», γιατί διαφορετικά δεν μπορούμε να αντέξουμε οικονομικά το ενοίκιο. Το διαμέρισμα είναι υγρό και τα ψάθινα σακιά που χρησιμεύουν ως στρώματα είναι μουχλιασμένα. Η μικρή μου 12χρονη αδερφή Μάρθα είναι πάντα άρρωστη εξαιτίας αυτού και ως εκ τούτου δεν μπορεί να βρει δουλειά. Ως μικρό κορίτσι πάντα ήθελα να γίνω μαία, αλλά το κοινωνικό μου υπόβαθρο δεν μου το επιτρέπει. Για να γίνεις μαία χρειάζεται «καλή φήμη και καλά χέρια», αλλά η καλή μου φήμη έχει φύγει προ πολλού.... </a:t>
            </a:r>
          </a:p>
          <a:p>
            <a:pPr algn="just">
              <a:spcAft>
                <a:spcPts val="200"/>
              </a:spcAft>
            </a:pPr>
            <a:r>
              <a:rPr lang="el-GR" sz="1600" i="1" dirty="0">
                <a:latin typeface="Calibri" panose="020F0502020204030204" pitchFamily="34" charset="0"/>
                <a:ea typeface="Calibri" panose="020F0502020204030204" pitchFamily="34" charset="0"/>
                <a:cs typeface="Times New Roman" panose="02020603050405020304" pitchFamily="18" charset="0"/>
              </a:rPr>
              <a:t>Είμαι ακριβώς στο δρόμο για τη δουλειά μου στο εργοστάσιο, ξαφνικά υπάρχουν τόσοι πολλοί άνθρωποι! Κουβαλούν πινακίδες, κρατούν πλακάτ και φωνάζουν κάτι για «δικαιοσύνη». Δεν ξέρω τι ακριβώς γράφει στις ταμπέλες και τα φυλλάδια, δυστυχώς δεν μπορώ να διαβάσω καλά. Παραδόξως, υπάρχουν επίσης πολλές γυναίκες σε αυτή την ανθρώπινη πομπή. Πρέπει να αναρωτηθώ για αυτό. Δεν πρέπει να πάνε στη δουλειά; Ίσως αυτή είναι η λέξη, «διαδήλωση» ή κάτι τέτοιο, που μου είπε η φίλη μου η </a:t>
            </a:r>
            <a:r>
              <a:rPr lang="el-GR" sz="1600" i="1" dirty="0" err="1">
                <a:latin typeface="Calibri" panose="020F0502020204030204" pitchFamily="34" charset="0"/>
                <a:ea typeface="Calibri" panose="020F0502020204030204" pitchFamily="34" charset="0"/>
                <a:cs typeface="Times New Roman" panose="02020603050405020304" pitchFamily="18" charset="0"/>
              </a:rPr>
              <a:t>Käthe</a:t>
            </a:r>
            <a:r>
              <a:rPr lang="el-GR" sz="1600" i="1" dirty="0">
                <a:latin typeface="Calibri" panose="020F0502020204030204" pitchFamily="34" charset="0"/>
                <a:ea typeface="Calibri" panose="020F0502020204030204" pitchFamily="34" charset="0"/>
                <a:cs typeface="Times New Roman" panose="02020603050405020304" pitchFamily="18" charset="0"/>
              </a:rPr>
              <a:t> τις προάλλες. Είπε ότι μια τέτοια συνάντηση και συγκέντρωση σχεδιάζουν οι Σοσιαλδημοκράτες. Βλέπετε, θέλουν να κάνουν εκστρατεία για καλύτερη μεταχείριση των εργαζομένων και επίσης για ίση μεταχείριση ανδρών και γυναικών. Απαιτούν επίσης το δικαίωμα ψήφου για όλους και την καθιέρωση μιας κοινωνικής ασφάλισης που προστατεύει τους εργαζόμενους σε περίπτωση ασθένειας ή εργατικού ατυχήματος, μου είπε η </a:t>
            </a:r>
            <a:r>
              <a:rPr lang="el-GR" sz="1600" i="1" dirty="0" err="1">
                <a:latin typeface="Calibri" panose="020F0502020204030204" pitchFamily="34" charset="0"/>
                <a:ea typeface="Calibri" panose="020F0502020204030204" pitchFamily="34" charset="0"/>
                <a:cs typeface="Times New Roman" panose="02020603050405020304" pitchFamily="18" charset="0"/>
              </a:rPr>
              <a:t>Käthe</a:t>
            </a:r>
            <a:r>
              <a:rPr lang="el-GR" sz="1600" i="1" dirty="0">
                <a:latin typeface="Calibri" panose="020F0502020204030204" pitchFamily="34" charset="0"/>
                <a:ea typeface="Calibri" panose="020F0502020204030204" pitchFamily="34" charset="0"/>
                <a:cs typeface="Times New Roman" panose="02020603050405020304" pitchFamily="18" charset="0"/>
              </a:rPr>
              <a:t>. Όλα αυτά ακούγονται απίστευτα υπέροχα, και θα ήθελα να συμμετάσχω, γιατί έχει να κάνει με την κατάστασή μου, νομίζω. Αλλά δεν είμαι σίγουρη αν τέτοιες απαιτήσεις έχουν πραγματικά μέλλον. Μήπως πρέπει απλά να πάω κι εγώ με αυτούς τους ανθρώπους με τις ταμπέλες; Να μην πάω στη δουλειά; Δεν ξέρω πραγματικά! Τι να κάνω τώρα;</a:t>
            </a:r>
          </a:p>
        </p:txBody>
      </p:sp>
    </p:spTree>
    <p:extLst>
      <p:ext uri="{BB962C8B-B14F-4D97-AF65-F5344CB8AC3E}">
        <p14:creationId xmlns:p14="http://schemas.microsoft.com/office/powerpoint/2010/main" val="3496396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4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8"/>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bldLst>
      <p:bldP spid="7" grpId="0" animBg="1"/>
      <p:bldP spid="7"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2-Heinrich-EL">
            <a:hlinkClick r:id="" action="ppaction://media"/>
            <a:extLst>
              <a:ext uri="{FF2B5EF4-FFF2-40B4-BE49-F238E27FC236}">
                <a16:creationId xmlns:a16="http://schemas.microsoft.com/office/drawing/2014/main" id="{1978DF75-5A78-A703-9ED5-10ACD69CC88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97298" y="4160437"/>
            <a:ext cx="2136775" cy="2136775"/>
          </a:xfrm>
          <a:prstGeom prst="rect">
            <a:avLst/>
          </a:prstGeom>
        </p:spPr>
      </p:pic>
      <p:pic>
        <p:nvPicPr>
          <p:cNvPr id="10" name="Grafik 633" descr="Aquarell, Pinselstrich, Farbe, Abstrakt, Textur, Bürste">
            <a:extLst>
              <a:ext uri="{FF2B5EF4-FFF2-40B4-BE49-F238E27FC236}">
                <a16:creationId xmlns:a16="http://schemas.microsoft.com/office/drawing/2014/main" id="{B1EE6523-97E6-4B5B-99F6-2225536E0663}"/>
              </a:ext>
            </a:extLst>
          </p:cNvPr>
          <p:cNvPicPr>
            <a:picLocks noChangeAspect="1"/>
          </p:cNvPicPr>
          <p:nvPr/>
        </p:nvPicPr>
        <p:blipFill rotWithShape="1">
          <a:blip r:embed="rId5">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24219" y="502005"/>
            <a:ext cx="11628164" cy="1080990"/>
          </a:xfrm>
          <a:prstGeom prst="rect">
            <a:avLst/>
          </a:prstGeom>
          <a:noFill/>
          <a:ln>
            <a:noFill/>
          </a:ln>
          <a:extLst>
            <a:ext uri="{53640926-AAD7-44D8-BBD7-CCE9431645EC}">
              <a14:shadowObscured xmlns:a14="http://schemas.microsoft.com/office/drawing/2010/main"/>
            </a:ext>
          </a:extLst>
        </p:spPr>
      </p:pic>
      <p:sp>
        <p:nvSpPr>
          <p:cNvPr id="4" name="Τίτλος 3">
            <a:extLst>
              <a:ext uri="{FF2B5EF4-FFF2-40B4-BE49-F238E27FC236}">
                <a16:creationId xmlns:a16="http://schemas.microsoft.com/office/drawing/2014/main" id="{7063FF32-E3FD-4B21-B2DD-08C030F1628A}"/>
              </a:ext>
            </a:extLst>
          </p:cNvPr>
          <p:cNvSpPr>
            <a:spLocks noGrp="1"/>
          </p:cNvSpPr>
          <p:nvPr>
            <p:ph type="title"/>
          </p:nvPr>
        </p:nvSpPr>
        <p:spPr>
          <a:noFill/>
        </p:spPr>
        <p:txBody>
          <a:bodyPr>
            <a:normAutofit fontScale="90000"/>
          </a:bodyPr>
          <a:lstStyle/>
          <a:p>
            <a:r>
              <a:rPr lang="el-GR" dirty="0"/>
              <a:t>Πρόσωπο</a:t>
            </a:r>
            <a:r>
              <a:rPr lang="fr-FR" dirty="0"/>
              <a:t> 4: </a:t>
            </a:r>
            <a:r>
              <a:rPr lang="en-GB" dirty="0"/>
              <a:t>Heinrich, </a:t>
            </a:r>
            <a:r>
              <a:rPr lang="el-GR" dirty="0"/>
              <a:t>Κατασκευαστής τούβλων</a:t>
            </a:r>
            <a:endParaRPr lang="en-GB" dirty="0"/>
          </a:p>
        </p:txBody>
      </p:sp>
      <p:pic>
        <p:nvPicPr>
          <p:cNvPr id="9" name="Bild 8">
            <a:extLst>
              <a:ext uri="{FF2B5EF4-FFF2-40B4-BE49-F238E27FC236}">
                <a16:creationId xmlns:a16="http://schemas.microsoft.com/office/drawing/2014/main" id="{E3B0282F-6B8E-498B-9B72-890F6A8A6DD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55592" y="184625"/>
            <a:ext cx="1644015" cy="2073910"/>
          </a:xfrm>
          <a:prstGeom prst="rect">
            <a:avLst/>
          </a:prstGeom>
          <a:noFill/>
          <a:ln>
            <a:noFill/>
          </a:ln>
        </p:spPr>
      </p:pic>
      <p:sp>
        <p:nvSpPr>
          <p:cNvPr id="5" name="Θέση περιεχομένου 4">
            <a:extLst>
              <a:ext uri="{FF2B5EF4-FFF2-40B4-BE49-F238E27FC236}">
                <a16:creationId xmlns:a16="http://schemas.microsoft.com/office/drawing/2014/main" id="{79C6DE5D-98D8-4F3A-AC62-5A2CA0E96C33}"/>
              </a:ext>
            </a:extLst>
          </p:cNvPr>
          <p:cNvSpPr>
            <a:spLocks noGrp="1"/>
          </p:cNvSpPr>
          <p:nvPr>
            <p:ph idx="1"/>
          </p:nvPr>
        </p:nvSpPr>
        <p:spPr>
          <a:xfrm>
            <a:off x="704158" y="1547000"/>
            <a:ext cx="9751434" cy="4796401"/>
          </a:xfrm>
        </p:spPr>
        <p:txBody>
          <a:bodyPr>
            <a:noAutofit/>
          </a:bodyPr>
          <a:lstStyle/>
          <a:p>
            <a:pPr marL="0" indent="0">
              <a:lnSpc>
                <a:spcPct val="110000"/>
              </a:lnSpc>
              <a:spcBef>
                <a:spcPts val="0"/>
              </a:spcBef>
              <a:spcAft>
                <a:spcPts val="300"/>
              </a:spcAft>
              <a:buNone/>
            </a:pPr>
            <a:r>
              <a:rPr lang="el-GR" sz="2400" i="1" dirty="0">
                <a:latin typeface="Calibri" panose="020F0502020204030204" pitchFamily="34" charset="0"/>
                <a:ea typeface="Calibri" panose="020F0502020204030204" pitchFamily="34" charset="0"/>
                <a:cs typeface="Times New Roman" panose="02020603050405020304" pitchFamily="18" charset="0"/>
              </a:rPr>
              <a:t>Τι γράφουν εδώ στην εφημερίδα; Μεγάλη συγκέντρωση στις 19 Μαρτίου στο κέντρο της Βιέννης; Διεκδικούν δικαίωμα ψήφου για τις γυναίκες, το οκτάωρο, νομιμοποίηση των αμβλώσεων και ίση αμοιβή για ίση εργασία ανδρών και γυναικών;! Εκεί σταματούν όλα! Τώρα αυτοί οι θρασύδειλοι σοσιαλιστές προσπαθούν ακόμη και να κερδίσουν περισσότερες ψήφους για τον εαυτό τους μέσω των γυναικών, σκανδαλώδες! Αυτή, ωστόσο, ελπίζω να μην είναι η συνάντηση, στην οποία αναφέρθηκε η σύζυγός μου χθες και πού θα ήθελε να πάει ευχαρίστως;</a:t>
            </a:r>
            <a:r>
              <a:rPr lang="en-US" sz="2400" i="1" dirty="0">
                <a:effectLst/>
                <a:latin typeface="Calibri" panose="020F0502020204030204" pitchFamily="34" charset="0"/>
                <a:ea typeface="Calibri" panose="020F0502020204030204" pitchFamily="34" charset="0"/>
                <a:cs typeface="Times New Roman" panose="02020603050405020304" pitchFamily="18" charset="0"/>
              </a:rPr>
              <a:t>...</a:t>
            </a:r>
          </a:p>
        </p:txBody>
      </p:sp>
      <p:sp>
        <p:nvSpPr>
          <p:cNvPr id="8" name="pop-up" descr="Click here for pop up information.">
            <a:extLst>
              <a:ext uri="{FF2B5EF4-FFF2-40B4-BE49-F238E27FC236}">
                <a16:creationId xmlns:a16="http://schemas.microsoft.com/office/drawing/2014/main" id="{C5011CD4-3440-49EF-BB9D-B1B1FA8B3329}"/>
              </a:ext>
            </a:extLst>
          </p:cNvPr>
          <p:cNvSpPr/>
          <p:nvPr/>
        </p:nvSpPr>
        <p:spPr>
          <a:xfrm>
            <a:off x="11107661" y="2866232"/>
            <a:ext cx="1035033" cy="376163"/>
          </a:xfrm>
          <a:prstGeom prst="borderCallout1">
            <a:avLst/>
          </a:prstGeom>
          <a:no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rgbClr val="E12A3C"/>
                </a:solidFill>
              </a:rPr>
              <a:t>επιλογή</a:t>
            </a:r>
          </a:p>
        </p:txBody>
      </p:sp>
      <p:sp>
        <p:nvSpPr>
          <p:cNvPr id="7" name="TextBox 6">
            <a:extLst>
              <a:ext uri="{FF2B5EF4-FFF2-40B4-BE49-F238E27FC236}">
                <a16:creationId xmlns:a16="http://schemas.microsoft.com/office/drawing/2014/main" id="{05EEBCD6-A48C-4A5F-87F0-D61331D5EEFF}"/>
              </a:ext>
            </a:extLst>
          </p:cNvPr>
          <p:cNvSpPr txBox="1"/>
          <p:nvPr/>
        </p:nvSpPr>
        <p:spPr>
          <a:xfrm>
            <a:off x="52089" y="27857"/>
            <a:ext cx="11690556" cy="6765955"/>
          </a:xfrm>
          <a:custGeom>
            <a:avLst/>
            <a:gdLst>
              <a:gd name="connsiteX0" fmla="*/ 0 w 11690556"/>
              <a:gd name="connsiteY0" fmla="*/ 0 h 6765955"/>
              <a:gd name="connsiteX1" fmla="*/ 336963 w 11690556"/>
              <a:gd name="connsiteY1" fmla="*/ 0 h 6765955"/>
              <a:gd name="connsiteX2" fmla="*/ 907737 w 11690556"/>
              <a:gd name="connsiteY2" fmla="*/ 0 h 6765955"/>
              <a:gd name="connsiteX3" fmla="*/ 1712323 w 11690556"/>
              <a:gd name="connsiteY3" fmla="*/ 0 h 6765955"/>
              <a:gd name="connsiteX4" fmla="*/ 2049286 w 11690556"/>
              <a:gd name="connsiteY4" fmla="*/ 0 h 6765955"/>
              <a:gd name="connsiteX5" fmla="*/ 2970777 w 11690556"/>
              <a:gd name="connsiteY5" fmla="*/ 0 h 6765955"/>
              <a:gd name="connsiteX6" fmla="*/ 3541551 w 11690556"/>
              <a:gd name="connsiteY6" fmla="*/ 0 h 6765955"/>
              <a:gd name="connsiteX7" fmla="*/ 3995419 w 11690556"/>
              <a:gd name="connsiteY7" fmla="*/ 0 h 6765955"/>
              <a:gd name="connsiteX8" fmla="*/ 4800005 w 11690556"/>
              <a:gd name="connsiteY8" fmla="*/ 0 h 6765955"/>
              <a:gd name="connsiteX9" fmla="*/ 5487685 w 11690556"/>
              <a:gd name="connsiteY9" fmla="*/ 0 h 6765955"/>
              <a:gd name="connsiteX10" fmla="*/ 6175364 w 11690556"/>
              <a:gd name="connsiteY10" fmla="*/ 0 h 6765955"/>
              <a:gd name="connsiteX11" fmla="*/ 6746138 w 11690556"/>
              <a:gd name="connsiteY11" fmla="*/ 0 h 6765955"/>
              <a:gd name="connsiteX12" fmla="*/ 7433818 w 11690556"/>
              <a:gd name="connsiteY12" fmla="*/ 0 h 6765955"/>
              <a:gd name="connsiteX13" fmla="*/ 7887687 w 11690556"/>
              <a:gd name="connsiteY13" fmla="*/ 0 h 6765955"/>
              <a:gd name="connsiteX14" fmla="*/ 8224650 w 11690556"/>
              <a:gd name="connsiteY14" fmla="*/ 0 h 6765955"/>
              <a:gd name="connsiteX15" fmla="*/ 8912330 w 11690556"/>
              <a:gd name="connsiteY15" fmla="*/ 0 h 6765955"/>
              <a:gd name="connsiteX16" fmla="*/ 9249293 w 11690556"/>
              <a:gd name="connsiteY16" fmla="*/ 0 h 6765955"/>
              <a:gd name="connsiteX17" fmla="*/ 9820067 w 11690556"/>
              <a:gd name="connsiteY17" fmla="*/ 0 h 6765955"/>
              <a:gd name="connsiteX18" fmla="*/ 10624652 w 11690556"/>
              <a:gd name="connsiteY18" fmla="*/ 0 h 6765955"/>
              <a:gd name="connsiteX19" fmla="*/ 11690556 w 11690556"/>
              <a:gd name="connsiteY19" fmla="*/ 0 h 6765955"/>
              <a:gd name="connsiteX20" fmla="*/ 11690556 w 11690556"/>
              <a:gd name="connsiteY20" fmla="*/ 608936 h 6765955"/>
              <a:gd name="connsiteX21" fmla="*/ 11690556 w 11690556"/>
              <a:gd name="connsiteY21" fmla="*/ 1150212 h 6765955"/>
              <a:gd name="connsiteX22" fmla="*/ 11690556 w 11690556"/>
              <a:gd name="connsiteY22" fmla="*/ 1826808 h 6765955"/>
              <a:gd name="connsiteX23" fmla="*/ 11690556 w 11690556"/>
              <a:gd name="connsiteY23" fmla="*/ 2435744 h 6765955"/>
              <a:gd name="connsiteX24" fmla="*/ 11690556 w 11690556"/>
              <a:gd name="connsiteY24" fmla="*/ 3247658 h 6765955"/>
              <a:gd name="connsiteX25" fmla="*/ 11690556 w 11690556"/>
              <a:gd name="connsiteY25" fmla="*/ 3856594 h 6765955"/>
              <a:gd name="connsiteX26" fmla="*/ 11690556 w 11690556"/>
              <a:gd name="connsiteY26" fmla="*/ 4397871 h 6765955"/>
              <a:gd name="connsiteX27" fmla="*/ 11690556 w 11690556"/>
              <a:gd name="connsiteY27" fmla="*/ 5074466 h 6765955"/>
              <a:gd name="connsiteX28" fmla="*/ 11690556 w 11690556"/>
              <a:gd name="connsiteY28" fmla="*/ 5886381 h 6765955"/>
              <a:gd name="connsiteX29" fmla="*/ 11690556 w 11690556"/>
              <a:gd name="connsiteY29" fmla="*/ 6765955 h 6765955"/>
              <a:gd name="connsiteX30" fmla="*/ 11236687 w 11690556"/>
              <a:gd name="connsiteY30" fmla="*/ 6765955 h 6765955"/>
              <a:gd name="connsiteX31" fmla="*/ 10665913 w 11690556"/>
              <a:gd name="connsiteY31" fmla="*/ 6765955 h 6765955"/>
              <a:gd name="connsiteX32" fmla="*/ 9861328 w 11690556"/>
              <a:gd name="connsiteY32" fmla="*/ 6765955 h 6765955"/>
              <a:gd name="connsiteX33" fmla="*/ 9407459 w 11690556"/>
              <a:gd name="connsiteY33" fmla="*/ 6765955 h 6765955"/>
              <a:gd name="connsiteX34" fmla="*/ 8953591 w 11690556"/>
              <a:gd name="connsiteY34" fmla="*/ 6765955 h 6765955"/>
              <a:gd name="connsiteX35" fmla="*/ 8149005 w 11690556"/>
              <a:gd name="connsiteY35" fmla="*/ 6765955 h 6765955"/>
              <a:gd name="connsiteX36" fmla="*/ 7578231 w 11690556"/>
              <a:gd name="connsiteY36" fmla="*/ 6765955 h 6765955"/>
              <a:gd name="connsiteX37" fmla="*/ 7124362 w 11690556"/>
              <a:gd name="connsiteY37" fmla="*/ 6765955 h 6765955"/>
              <a:gd name="connsiteX38" fmla="*/ 6436683 w 11690556"/>
              <a:gd name="connsiteY38" fmla="*/ 6765955 h 6765955"/>
              <a:gd name="connsiteX39" fmla="*/ 6099720 w 11690556"/>
              <a:gd name="connsiteY39" fmla="*/ 6765955 h 6765955"/>
              <a:gd name="connsiteX40" fmla="*/ 5762756 w 11690556"/>
              <a:gd name="connsiteY40" fmla="*/ 6765955 h 6765955"/>
              <a:gd name="connsiteX41" fmla="*/ 4958171 w 11690556"/>
              <a:gd name="connsiteY41" fmla="*/ 6765955 h 6765955"/>
              <a:gd name="connsiteX42" fmla="*/ 4153586 w 11690556"/>
              <a:gd name="connsiteY42" fmla="*/ 6765955 h 6765955"/>
              <a:gd name="connsiteX43" fmla="*/ 3465906 w 11690556"/>
              <a:gd name="connsiteY43" fmla="*/ 6765955 h 6765955"/>
              <a:gd name="connsiteX44" fmla="*/ 3012037 w 11690556"/>
              <a:gd name="connsiteY44" fmla="*/ 6765955 h 6765955"/>
              <a:gd name="connsiteX45" fmla="*/ 2441263 w 11690556"/>
              <a:gd name="connsiteY45" fmla="*/ 6765955 h 6765955"/>
              <a:gd name="connsiteX46" fmla="*/ 1987395 w 11690556"/>
              <a:gd name="connsiteY46" fmla="*/ 6765955 h 6765955"/>
              <a:gd name="connsiteX47" fmla="*/ 1416620 w 11690556"/>
              <a:gd name="connsiteY47" fmla="*/ 6765955 h 6765955"/>
              <a:gd name="connsiteX48" fmla="*/ 728941 w 11690556"/>
              <a:gd name="connsiteY48" fmla="*/ 6765955 h 6765955"/>
              <a:gd name="connsiteX49" fmla="*/ 0 w 11690556"/>
              <a:gd name="connsiteY49" fmla="*/ 6765955 h 6765955"/>
              <a:gd name="connsiteX50" fmla="*/ 0 w 11690556"/>
              <a:gd name="connsiteY50" fmla="*/ 6157019 h 6765955"/>
              <a:gd name="connsiteX51" fmla="*/ 0 w 11690556"/>
              <a:gd name="connsiteY51" fmla="*/ 5412764 h 6765955"/>
              <a:gd name="connsiteX52" fmla="*/ 0 w 11690556"/>
              <a:gd name="connsiteY52" fmla="*/ 4668509 h 6765955"/>
              <a:gd name="connsiteX53" fmla="*/ 0 w 11690556"/>
              <a:gd name="connsiteY53" fmla="*/ 3856594 h 6765955"/>
              <a:gd name="connsiteX54" fmla="*/ 0 w 11690556"/>
              <a:gd name="connsiteY54" fmla="*/ 3315318 h 6765955"/>
              <a:gd name="connsiteX55" fmla="*/ 0 w 11690556"/>
              <a:gd name="connsiteY55" fmla="*/ 2774042 h 6765955"/>
              <a:gd name="connsiteX56" fmla="*/ 0 w 11690556"/>
              <a:gd name="connsiteY56" fmla="*/ 2300425 h 6765955"/>
              <a:gd name="connsiteX57" fmla="*/ 0 w 11690556"/>
              <a:gd name="connsiteY57" fmla="*/ 1759148 h 6765955"/>
              <a:gd name="connsiteX58" fmla="*/ 0 w 11690556"/>
              <a:gd name="connsiteY58" fmla="*/ 1082553 h 6765955"/>
              <a:gd name="connsiteX59" fmla="*/ 0 w 11690556"/>
              <a:gd name="connsiteY59" fmla="*/ 0 h 6765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1690556" h="6765955" fill="none" extrusionOk="0">
                <a:moveTo>
                  <a:pt x="0" y="0"/>
                </a:moveTo>
                <a:cubicBezTo>
                  <a:pt x="138063" y="13340"/>
                  <a:pt x="252288" y="-14780"/>
                  <a:pt x="336963" y="0"/>
                </a:cubicBezTo>
                <a:cubicBezTo>
                  <a:pt x="421638" y="14780"/>
                  <a:pt x="759149" y="16297"/>
                  <a:pt x="907737" y="0"/>
                </a:cubicBezTo>
                <a:cubicBezTo>
                  <a:pt x="1056325" y="-16297"/>
                  <a:pt x="1344426" y="36735"/>
                  <a:pt x="1712323" y="0"/>
                </a:cubicBezTo>
                <a:cubicBezTo>
                  <a:pt x="2080220" y="-36735"/>
                  <a:pt x="1944881" y="7274"/>
                  <a:pt x="2049286" y="0"/>
                </a:cubicBezTo>
                <a:cubicBezTo>
                  <a:pt x="2153691" y="-7274"/>
                  <a:pt x="2562659" y="-4301"/>
                  <a:pt x="2970777" y="0"/>
                </a:cubicBezTo>
                <a:cubicBezTo>
                  <a:pt x="3378895" y="4301"/>
                  <a:pt x="3407575" y="15805"/>
                  <a:pt x="3541551" y="0"/>
                </a:cubicBezTo>
                <a:cubicBezTo>
                  <a:pt x="3675527" y="-15805"/>
                  <a:pt x="3772067" y="1920"/>
                  <a:pt x="3995419" y="0"/>
                </a:cubicBezTo>
                <a:cubicBezTo>
                  <a:pt x="4218771" y="-1920"/>
                  <a:pt x="4459235" y="6006"/>
                  <a:pt x="4800005" y="0"/>
                </a:cubicBezTo>
                <a:cubicBezTo>
                  <a:pt x="5140775" y="-6006"/>
                  <a:pt x="5246132" y="21382"/>
                  <a:pt x="5487685" y="0"/>
                </a:cubicBezTo>
                <a:cubicBezTo>
                  <a:pt x="5729238" y="-21382"/>
                  <a:pt x="5934685" y="-482"/>
                  <a:pt x="6175364" y="0"/>
                </a:cubicBezTo>
                <a:cubicBezTo>
                  <a:pt x="6416043" y="482"/>
                  <a:pt x="6559082" y="8966"/>
                  <a:pt x="6746138" y="0"/>
                </a:cubicBezTo>
                <a:cubicBezTo>
                  <a:pt x="6933194" y="-8966"/>
                  <a:pt x="7194700" y="-15908"/>
                  <a:pt x="7433818" y="0"/>
                </a:cubicBezTo>
                <a:cubicBezTo>
                  <a:pt x="7672936" y="15908"/>
                  <a:pt x="7738557" y="-21157"/>
                  <a:pt x="7887687" y="0"/>
                </a:cubicBezTo>
                <a:cubicBezTo>
                  <a:pt x="8036817" y="21157"/>
                  <a:pt x="8060796" y="-7975"/>
                  <a:pt x="8224650" y="0"/>
                </a:cubicBezTo>
                <a:cubicBezTo>
                  <a:pt x="8388504" y="7975"/>
                  <a:pt x="8668876" y="-26518"/>
                  <a:pt x="8912330" y="0"/>
                </a:cubicBezTo>
                <a:cubicBezTo>
                  <a:pt x="9155784" y="26518"/>
                  <a:pt x="9087141" y="16835"/>
                  <a:pt x="9249293" y="0"/>
                </a:cubicBezTo>
                <a:cubicBezTo>
                  <a:pt x="9411445" y="-16835"/>
                  <a:pt x="9691536" y="9690"/>
                  <a:pt x="9820067" y="0"/>
                </a:cubicBezTo>
                <a:cubicBezTo>
                  <a:pt x="9948598" y="-9690"/>
                  <a:pt x="10272655" y="29700"/>
                  <a:pt x="10624652" y="0"/>
                </a:cubicBezTo>
                <a:cubicBezTo>
                  <a:pt x="10976649" y="-29700"/>
                  <a:pt x="11412816" y="-10722"/>
                  <a:pt x="11690556" y="0"/>
                </a:cubicBezTo>
                <a:cubicBezTo>
                  <a:pt x="11693886" y="157203"/>
                  <a:pt x="11662555" y="366626"/>
                  <a:pt x="11690556" y="608936"/>
                </a:cubicBezTo>
                <a:cubicBezTo>
                  <a:pt x="11718557" y="851246"/>
                  <a:pt x="11698232" y="961346"/>
                  <a:pt x="11690556" y="1150212"/>
                </a:cubicBezTo>
                <a:cubicBezTo>
                  <a:pt x="11682880" y="1339078"/>
                  <a:pt x="11709079" y="1549782"/>
                  <a:pt x="11690556" y="1826808"/>
                </a:cubicBezTo>
                <a:cubicBezTo>
                  <a:pt x="11672033" y="2103834"/>
                  <a:pt x="11715965" y="2145106"/>
                  <a:pt x="11690556" y="2435744"/>
                </a:cubicBezTo>
                <a:cubicBezTo>
                  <a:pt x="11665147" y="2726382"/>
                  <a:pt x="11657587" y="3064682"/>
                  <a:pt x="11690556" y="3247658"/>
                </a:cubicBezTo>
                <a:cubicBezTo>
                  <a:pt x="11723525" y="3430634"/>
                  <a:pt x="11689597" y="3559903"/>
                  <a:pt x="11690556" y="3856594"/>
                </a:cubicBezTo>
                <a:cubicBezTo>
                  <a:pt x="11691515" y="4153285"/>
                  <a:pt x="11666679" y="4235466"/>
                  <a:pt x="11690556" y="4397871"/>
                </a:cubicBezTo>
                <a:cubicBezTo>
                  <a:pt x="11714433" y="4560276"/>
                  <a:pt x="11697540" y="4817344"/>
                  <a:pt x="11690556" y="5074466"/>
                </a:cubicBezTo>
                <a:cubicBezTo>
                  <a:pt x="11683572" y="5331589"/>
                  <a:pt x="11698745" y="5509341"/>
                  <a:pt x="11690556" y="5886381"/>
                </a:cubicBezTo>
                <a:cubicBezTo>
                  <a:pt x="11682367" y="6263421"/>
                  <a:pt x="11649184" y="6365993"/>
                  <a:pt x="11690556" y="6765955"/>
                </a:cubicBezTo>
                <a:cubicBezTo>
                  <a:pt x="11474975" y="6767327"/>
                  <a:pt x="11425138" y="6766517"/>
                  <a:pt x="11236687" y="6765955"/>
                </a:cubicBezTo>
                <a:cubicBezTo>
                  <a:pt x="11048236" y="6765393"/>
                  <a:pt x="10826655" y="6792783"/>
                  <a:pt x="10665913" y="6765955"/>
                </a:cubicBezTo>
                <a:cubicBezTo>
                  <a:pt x="10505171" y="6739127"/>
                  <a:pt x="10051686" y="6731197"/>
                  <a:pt x="9861328" y="6765955"/>
                </a:cubicBezTo>
                <a:cubicBezTo>
                  <a:pt x="9670971" y="6800713"/>
                  <a:pt x="9548671" y="6744877"/>
                  <a:pt x="9407459" y="6765955"/>
                </a:cubicBezTo>
                <a:cubicBezTo>
                  <a:pt x="9266247" y="6787033"/>
                  <a:pt x="9125695" y="6762803"/>
                  <a:pt x="8953591" y="6765955"/>
                </a:cubicBezTo>
                <a:cubicBezTo>
                  <a:pt x="8781487" y="6769107"/>
                  <a:pt x="8485897" y="6757515"/>
                  <a:pt x="8149005" y="6765955"/>
                </a:cubicBezTo>
                <a:cubicBezTo>
                  <a:pt x="7812113" y="6774395"/>
                  <a:pt x="7826386" y="6782337"/>
                  <a:pt x="7578231" y="6765955"/>
                </a:cubicBezTo>
                <a:cubicBezTo>
                  <a:pt x="7330076" y="6749573"/>
                  <a:pt x="7329283" y="6745127"/>
                  <a:pt x="7124362" y="6765955"/>
                </a:cubicBezTo>
                <a:cubicBezTo>
                  <a:pt x="6919441" y="6786783"/>
                  <a:pt x="6709048" y="6796036"/>
                  <a:pt x="6436683" y="6765955"/>
                </a:cubicBezTo>
                <a:cubicBezTo>
                  <a:pt x="6164318" y="6735874"/>
                  <a:pt x="6238643" y="6768305"/>
                  <a:pt x="6099720" y="6765955"/>
                </a:cubicBezTo>
                <a:cubicBezTo>
                  <a:pt x="5960797" y="6763605"/>
                  <a:pt x="5841568" y="6769313"/>
                  <a:pt x="5762756" y="6765955"/>
                </a:cubicBezTo>
                <a:cubicBezTo>
                  <a:pt x="5683944" y="6762597"/>
                  <a:pt x="5141237" y="6790623"/>
                  <a:pt x="4958171" y="6765955"/>
                </a:cubicBezTo>
                <a:cubicBezTo>
                  <a:pt x="4775105" y="6741287"/>
                  <a:pt x="4538901" y="6740213"/>
                  <a:pt x="4153586" y="6765955"/>
                </a:cubicBezTo>
                <a:cubicBezTo>
                  <a:pt x="3768271" y="6791697"/>
                  <a:pt x="3613956" y="6787532"/>
                  <a:pt x="3465906" y="6765955"/>
                </a:cubicBezTo>
                <a:cubicBezTo>
                  <a:pt x="3317856" y="6744378"/>
                  <a:pt x="3134690" y="6754079"/>
                  <a:pt x="3012037" y="6765955"/>
                </a:cubicBezTo>
                <a:cubicBezTo>
                  <a:pt x="2889384" y="6777831"/>
                  <a:pt x="2685073" y="6767033"/>
                  <a:pt x="2441263" y="6765955"/>
                </a:cubicBezTo>
                <a:cubicBezTo>
                  <a:pt x="2197453" y="6764877"/>
                  <a:pt x="2092753" y="6772248"/>
                  <a:pt x="1987395" y="6765955"/>
                </a:cubicBezTo>
                <a:cubicBezTo>
                  <a:pt x="1882037" y="6759662"/>
                  <a:pt x="1593200" y="6793181"/>
                  <a:pt x="1416620" y="6765955"/>
                </a:cubicBezTo>
                <a:cubicBezTo>
                  <a:pt x="1240041" y="6738729"/>
                  <a:pt x="935171" y="6798428"/>
                  <a:pt x="728941" y="6765955"/>
                </a:cubicBezTo>
                <a:cubicBezTo>
                  <a:pt x="522711" y="6733482"/>
                  <a:pt x="150935" y="6736796"/>
                  <a:pt x="0" y="6765955"/>
                </a:cubicBezTo>
                <a:cubicBezTo>
                  <a:pt x="3246" y="6616755"/>
                  <a:pt x="-2291" y="6407548"/>
                  <a:pt x="0" y="6157019"/>
                </a:cubicBezTo>
                <a:cubicBezTo>
                  <a:pt x="2291" y="5906490"/>
                  <a:pt x="-10348" y="5661015"/>
                  <a:pt x="0" y="5412764"/>
                </a:cubicBezTo>
                <a:cubicBezTo>
                  <a:pt x="10348" y="5164513"/>
                  <a:pt x="19560" y="5019376"/>
                  <a:pt x="0" y="4668509"/>
                </a:cubicBezTo>
                <a:cubicBezTo>
                  <a:pt x="-19560" y="4317643"/>
                  <a:pt x="-13138" y="4198723"/>
                  <a:pt x="0" y="3856594"/>
                </a:cubicBezTo>
                <a:cubicBezTo>
                  <a:pt x="13138" y="3514465"/>
                  <a:pt x="16423" y="3548624"/>
                  <a:pt x="0" y="3315318"/>
                </a:cubicBezTo>
                <a:cubicBezTo>
                  <a:pt x="-16423" y="3082012"/>
                  <a:pt x="24489" y="2950199"/>
                  <a:pt x="0" y="2774042"/>
                </a:cubicBezTo>
                <a:cubicBezTo>
                  <a:pt x="-24489" y="2597885"/>
                  <a:pt x="20889" y="2516349"/>
                  <a:pt x="0" y="2300425"/>
                </a:cubicBezTo>
                <a:cubicBezTo>
                  <a:pt x="-20889" y="2084501"/>
                  <a:pt x="-13168" y="1954117"/>
                  <a:pt x="0" y="1759148"/>
                </a:cubicBezTo>
                <a:cubicBezTo>
                  <a:pt x="13168" y="1564179"/>
                  <a:pt x="29609" y="1379125"/>
                  <a:pt x="0" y="1082553"/>
                </a:cubicBezTo>
                <a:cubicBezTo>
                  <a:pt x="-29609" y="785982"/>
                  <a:pt x="18048" y="226647"/>
                  <a:pt x="0" y="0"/>
                </a:cubicBezTo>
                <a:close/>
              </a:path>
              <a:path w="11690556" h="6765955" stroke="0" extrusionOk="0">
                <a:moveTo>
                  <a:pt x="0" y="0"/>
                </a:moveTo>
                <a:cubicBezTo>
                  <a:pt x="380561" y="-3833"/>
                  <a:pt x="624248" y="19208"/>
                  <a:pt x="804585" y="0"/>
                </a:cubicBezTo>
                <a:cubicBezTo>
                  <a:pt x="984922" y="-19208"/>
                  <a:pt x="1386255" y="3260"/>
                  <a:pt x="1609171" y="0"/>
                </a:cubicBezTo>
                <a:cubicBezTo>
                  <a:pt x="1832087" y="-3260"/>
                  <a:pt x="2138792" y="31930"/>
                  <a:pt x="2296850" y="0"/>
                </a:cubicBezTo>
                <a:cubicBezTo>
                  <a:pt x="2454908" y="-31930"/>
                  <a:pt x="2583778" y="3332"/>
                  <a:pt x="2750719" y="0"/>
                </a:cubicBezTo>
                <a:cubicBezTo>
                  <a:pt x="2917660" y="-3332"/>
                  <a:pt x="3111385" y="15664"/>
                  <a:pt x="3321493" y="0"/>
                </a:cubicBezTo>
                <a:cubicBezTo>
                  <a:pt x="3531601" y="-15664"/>
                  <a:pt x="3750902" y="6871"/>
                  <a:pt x="3892267" y="0"/>
                </a:cubicBezTo>
                <a:cubicBezTo>
                  <a:pt x="4033632" y="-6871"/>
                  <a:pt x="4092397" y="9449"/>
                  <a:pt x="4229231" y="0"/>
                </a:cubicBezTo>
                <a:cubicBezTo>
                  <a:pt x="4366065" y="-9449"/>
                  <a:pt x="4796364" y="-38931"/>
                  <a:pt x="5033816" y="0"/>
                </a:cubicBezTo>
                <a:cubicBezTo>
                  <a:pt x="5271269" y="38931"/>
                  <a:pt x="5457652" y="-34044"/>
                  <a:pt x="5721496" y="0"/>
                </a:cubicBezTo>
                <a:cubicBezTo>
                  <a:pt x="5985340" y="34044"/>
                  <a:pt x="6171520" y="7163"/>
                  <a:pt x="6526081" y="0"/>
                </a:cubicBezTo>
                <a:cubicBezTo>
                  <a:pt x="6880642" y="-7163"/>
                  <a:pt x="7047654" y="4839"/>
                  <a:pt x="7447572" y="0"/>
                </a:cubicBezTo>
                <a:cubicBezTo>
                  <a:pt x="7847490" y="-4839"/>
                  <a:pt x="8005050" y="-23547"/>
                  <a:pt x="8252157" y="0"/>
                </a:cubicBezTo>
                <a:cubicBezTo>
                  <a:pt x="8499265" y="23547"/>
                  <a:pt x="8490594" y="-1100"/>
                  <a:pt x="8706026" y="0"/>
                </a:cubicBezTo>
                <a:cubicBezTo>
                  <a:pt x="8921458" y="1100"/>
                  <a:pt x="9037519" y="-6305"/>
                  <a:pt x="9159894" y="0"/>
                </a:cubicBezTo>
                <a:cubicBezTo>
                  <a:pt x="9282269" y="6305"/>
                  <a:pt x="9496930" y="15161"/>
                  <a:pt x="9730669" y="0"/>
                </a:cubicBezTo>
                <a:cubicBezTo>
                  <a:pt x="9964409" y="-15161"/>
                  <a:pt x="10025825" y="-24388"/>
                  <a:pt x="10301443" y="0"/>
                </a:cubicBezTo>
                <a:cubicBezTo>
                  <a:pt x="10577061" y="24388"/>
                  <a:pt x="11011074" y="41007"/>
                  <a:pt x="11690556" y="0"/>
                </a:cubicBezTo>
                <a:cubicBezTo>
                  <a:pt x="11663497" y="219327"/>
                  <a:pt x="11700117" y="476082"/>
                  <a:pt x="11690556" y="608936"/>
                </a:cubicBezTo>
                <a:cubicBezTo>
                  <a:pt x="11680995" y="741790"/>
                  <a:pt x="11702469" y="906979"/>
                  <a:pt x="11690556" y="1082553"/>
                </a:cubicBezTo>
                <a:cubicBezTo>
                  <a:pt x="11678643" y="1258127"/>
                  <a:pt x="11684060" y="1585587"/>
                  <a:pt x="11690556" y="1826808"/>
                </a:cubicBezTo>
                <a:cubicBezTo>
                  <a:pt x="11697052" y="2068029"/>
                  <a:pt x="11684556" y="2179798"/>
                  <a:pt x="11690556" y="2368084"/>
                </a:cubicBezTo>
                <a:cubicBezTo>
                  <a:pt x="11696556" y="2556370"/>
                  <a:pt x="11672240" y="2662174"/>
                  <a:pt x="11690556" y="2841701"/>
                </a:cubicBezTo>
                <a:cubicBezTo>
                  <a:pt x="11708872" y="3021228"/>
                  <a:pt x="11687395" y="3340863"/>
                  <a:pt x="11690556" y="3518297"/>
                </a:cubicBezTo>
                <a:cubicBezTo>
                  <a:pt x="11693717" y="3695731"/>
                  <a:pt x="11678616" y="3901334"/>
                  <a:pt x="11690556" y="4262552"/>
                </a:cubicBezTo>
                <a:cubicBezTo>
                  <a:pt x="11702496" y="4623771"/>
                  <a:pt x="11695797" y="4604021"/>
                  <a:pt x="11690556" y="4871488"/>
                </a:cubicBezTo>
                <a:cubicBezTo>
                  <a:pt x="11685315" y="5138955"/>
                  <a:pt x="11696804" y="5441236"/>
                  <a:pt x="11690556" y="5683402"/>
                </a:cubicBezTo>
                <a:cubicBezTo>
                  <a:pt x="11684308" y="5925568"/>
                  <a:pt x="11690156" y="6049060"/>
                  <a:pt x="11690556" y="6157019"/>
                </a:cubicBezTo>
                <a:cubicBezTo>
                  <a:pt x="11690956" y="6264978"/>
                  <a:pt x="11701036" y="6463978"/>
                  <a:pt x="11690556" y="6765955"/>
                </a:cubicBezTo>
                <a:cubicBezTo>
                  <a:pt x="11512177" y="6772425"/>
                  <a:pt x="11408966" y="6762844"/>
                  <a:pt x="11236687" y="6765955"/>
                </a:cubicBezTo>
                <a:cubicBezTo>
                  <a:pt x="11064408" y="6769066"/>
                  <a:pt x="10913623" y="6756533"/>
                  <a:pt x="10782819" y="6765955"/>
                </a:cubicBezTo>
                <a:cubicBezTo>
                  <a:pt x="10652015" y="6775377"/>
                  <a:pt x="10588811" y="6775117"/>
                  <a:pt x="10445856" y="6765955"/>
                </a:cubicBezTo>
                <a:cubicBezTo>
                  <a:pt x="10302901" y="6756793"/>
                  <a:pt x="9832880" y="6803007"/>
                  <a:pt x="9524365" y="6765955"/>
                </a:cubicBezTo>
                <a:cubicBezTo>
                  <a:pt x="9215850" y="6728903"/>
                  <a:pt x="9234450" y="6788911"/>
                  <a:pt x="8953591" y="6765955"/>
                </a:cubicBezTo>
                <a:cubicBezTo>
                  <a:pt x="8672732" y="6742999"/>
                  <a:pt x="8350105" y="6790533"/>
                  <a:pt x="8149005" y="6765955"/>
                </a:cubicBezTo>
                <a:cubicBezTo>
                  <a:pt x="7947905" y="6741377"/>
                  <a:pt x="7479240" y="6734064"/>
                  <a:pt x="7227514" y="6765955"/>
                </a:cubicBezTo>
                <a:cubicBezTo>
                  <a:pt x="6975788" y="6797846"/>
                  <a:pt x="6968371" y="6776946"/>
                  <a:pt x="6890551" y="6765955"/>
                </a:cubicBezTo>
                <a:cubicBezTo>
                  <a:pt x="6812731" y="6754964"/>
                  <a:pt x="6453143" y="6755095"/>
                  <a:pt x="6202871" y="6765955"/>
                </a:cubicBezTo>
                <a:cubicBezTo>
                  <a:pt x="5952599" y="6776815"/>
                  <a:pt x="5744636" y="6763236"/>
                  <a:pt x="5398286" y="6765955"/>
                </a:cubicBezTo>
                <a:cubicBezTo>
                  <a:pt x="5051936" y="6768674"/>
                  <a:pt x="4903480" y="6771403"/>
                  <a:pt x="4593701" y="6765955"/>
                </a:cubicBezTo>
                <a:cubicBezTo>
                  <a:pt x="4283922" y="6760507"/>
                  <a:pt x="4239194" y="6785708"/>
                  <a:pt x="4139832" y="6765955"/>
                </a:cubicBezTo>
                <a:cubicBezTo>
                  <a:pt x="4040470" y="6746202"/>
                  <a:pt x="3678596" y="6798977"/>
                  <a:pt x="3452152" y="6765955"/>
                </a:cubicBezTo>
                <a:cubicBezTo>
                  <a:pt x="3225708" y="6732933"/>
                  <a:pt x="3200387" y="6766888"/>
                  <a:pt x="2998284" y="6765955"/>
                </a:cubicBezTo>
                <a:cubicBezTo>
                  <a:pt x="2796181" y="6765022"/>
                  <a:pt x="2489334" y="6749952"/>
                  <a:pt x="2310604" y="6765955"/>
                </a:cubicBezTo>
                <a:cubicBezTo>
                  <a:pt x="2131874" y="6781958"/>
                  <a:pt x="1667410" y="6745096"/>
                  <a:pt x="1506019" y="6765955"/>
                </a:cubicBezTo>
                <a:cubicBezTo>
                  <a:pt x="1344629" y="6786814"/>
                  <a:pt x="998805" y="6737215"/>
                  <a:pt x="818339" y="6765955"/>
                </a:cubicBezTo>
                <a:cubicBezTo>
                  <a:pt x="637873" y="6794695"/>
                  <a:pt x="214258" y="6779286"/>
                  <a:pt x="0" y="6765955"/>
                </a:cubicBezTo>
                <a:cubicBezTo>
                  <a:pt x="-36489" y="6488881"/>
                  <a:pt x="-6379" y="6172046"/>
                  <a:pt x="0" y="5954040"/>
                </a:cubicBezTo>
                <a:cubicBezTo>
                  <a:pt x="6379" y="5736035"/>
                  <a:pt x="-358" y="5592815"/>
                  <a:pt x="0" y="5480424"/>
                </a:cubicBezTo>
                <a:cubicBezTo>
                  <a:pt x="358" y="5368033"/>
                  <a:pt x="-32905" y="5084963"/>
                  <a:pt x="0" y="4803828"/>
                </a:cubicBezTo>
                <a:cubicBezTo>
                  <a:pt x="32905" y="4522693"/>
                  <a:pt x="-28783" y="4352385"/>
                  <a:pt x="0" y="4194892"/>
                </a:cubicBezTo>
                <a:cubicBezTo>
                  <a:pt x="28783" y="4037399"/>
                  <a:pt x="-22182" y="3618774"/>
                  <a:pt x="0" y="3382977"/>
                </a:cubicBezTo>
                <a:cubicBezTo>
                  <a:pt x="22182" y="3147181"/>
                  <a:pt x="13869" y="3131995"/>
                  <a:pt x="0" y="2909361"/>
                </a:cubicBezTo>
                <a:cubicBezTo>
                  <a:pt x="-13869" y="2686727"/>
                  <a:pt x="6617" y="2616277"/>
                  <a:pt x="0" y="2435744"/>
                </a:cubicBezTo>
                <a:cubicBezTo>
                  <a:pt x="-6617" y="2255211"/>
                  <a:pt x="-15123" y="2019459"/>
                  <a:pt x="0" y="1759148"/>
                </a:cubicBezTo>
                <a:cubicBezTo>
                  <a:pt x="15123" y="1498837"/>
                  <a:pt x="-4888" y="1329812"/>
                  <a:pt x="0" y="947234"/>
                </a:cubicBezTo>
                <a:cubicBezTo>
                  <a:pt x="4888" y="564656"/>
                  <a:pt x="-38672" y="420034"/>
                  <a:pt x="0" y="0"/>
                </a:cubicBezTo>
                <a:close/>
              </a:path>
            </a:pathLst>
          </a:custGeom>
          <a:solidFill>
            <a:schemeClr val="bg1">
              <a:lumMod val="95000"/>
            </a:schemeClr>
          </a:solidFill>
          <a:ln>
            <a:solidFill>
              <a:srgbClr val="00B0F0"/>
            </a:solidFill>
            <a:extLst>
              <a:ext uri="{C807C97D-BFC1-408E-A445-0C87EB9F89A2}">
                <ask:lineSketchStyleProps xmlns:ask="http://schemas.microsoft.com/office/drawing/2018/sketchyshapes" sd="2636963687">
                  <a:prstGeom prst="rect">
                    <a:avLst/>
                  </a:prstGeom>
                  <ask:type>
                    <ask:lineSketchFreehand/>
                  </ask:type>
                </ask:lineSketchStyleProps>
              </a:ext>
            </a:extLst>
          </a:ln>
        </p:spPr>
        <p:txBody>
          <a:bodyPr wrap="square">
            <a:spAutoFit/>
          </a:bodyPr>
          <a:lstStyle>
            <a:defPPr>
              <a:defRPr lang="el-GR"/>
            </a:defPPr>
            <a:lvl1pPr algn="just">
              <a:spcAft>
                <a:spcPts val="200"/>
              </a:spcAft>
              <a:defRPr sz="1700" b="1" i="1">
                <a:latin typeface="Calibri" panose="020F0502020204030204" pitchFamily="34" charset="0"/>
                <a:ea typeface="Calibri" panose="020F0502020204030204" pitchFamily="34" charset="0"/>
                <a:cs typeface="Times New Roman" panose="02020603050405020304" pitchFamily="18" charset="0"/>
              </a:defRPr>
            </a:lvl1pPr>
          </a:lstStyle>
          <a:p>
            <a:r>
              <a:rPr lang="el-GR" sz="1600" b="0" dirty="0"/>
              <a:t>Τι γράφουν εδώ στην εφημερίδα; Μεγάλη συγκέντρωση στις 19 Μαρτίου στο κέντρο της Βιέννης; Διεκδικούν δικαίωμα ψήφου για τις γυναίκες, το οκτάωρο, νομιμοποίηση των αμβλώσεων και ίση αμοιβή για ίση εργασία ανδρών και γυναικών;! Εκεί σταματούν όλα! Τώρα αυτοί οι θρασύδειλοι σοσιαλιστές προσπαθούν ακόμη και να κερδίσουν περισσότερες ψήφους για τον εαυτό τους μέσω των γυναικών, σκανδαλώδες! Αυτή, ωστόσο, ελπίζω να μην είναι η συνάντηση, στην οποία αναφέρθηκε η σύζυγός μου χθες και πού θα ήθελε να πάει ευχαρίστως;...</a:t>
            </a:r>
          </a:p>
          <a:p>
            <a:r>
              <a:rPr lang="el-GR" sz="1600" b="0" dirty="0"/>
              <a:t>Έχω την τιμή! </a:t>
            </a:r>
            <a:r>
              <a:rPr lang="el-GR" sz="1600" dirty="0"/>
              <a:t>Ονομάζομαι </a:t>
            </a:r>
            <a:r>
              <a:rPr lang="el-GR" sz="1600" dirty="0" err="1"/>
              <a:t>Heinrich</a:t>
            </a:r>
            <a:r>
              <a:rPr lang="el-GR" sz="1600" b="0" dirty="0"/>
              <a:t>, είμαι 31 ετών και ιδιοκτήτης ενός εργοστασίου τούβλων. Μένω στη Βιέννη με τη γυναίκα μου Μαρία και τα δύο παιδιά μας και οικονομικά δεν χρειάζεται να ανησυχούμε. Αυτό για το οποίο όμως πρέπει να ανησυχώ όλο και περισσότερο τελευταία είναι η γυναίκα μου. Τον τελευταίο καιρό, συναντά συχνά αυτή τη γυναίκα που είναι σοσιαλδημοκράτης για τα δικαιώματα των γυναικών και βάζει ιδέες στο κεφάλι της γυναίκας μου. Τον τελευταίο καιρό, η γυναίκα μου παραπονιέται ότι είναι συχνά μόνη και δεν βγαίνει σχεδόν ποτέ από το σπίτι. Η Μαρί θέλει μάλιστα να ενταχθεί στο νέο γυναικείο κίνημα και να πάει σε διαδηλώσεις. Αλλά το απαγόρευσα αμέσως, μια αξιοπρεπής γυναίκα δεν τριγυρνάει! Ως νεαρή κοπέλα, είπε, πάντα διάβαζε πολύ και είχε επίσης πολλά ενδιαφέροντα. Ως </a:t>
            </a:r>
            <a:r>
              <a:rPr lang="el-GR" sz="1600" b="0" dirty="0" err="1"/>
              <a:t>έφηβη</a:t>
            </a:r>
            <a:r>
              <a:rPr lang="el-GR" sz="1600" b="0" dirty="0"/>
              <a:t> ήθελε ακόμη και να σπουδάσει, αλλά, ευτυχώς, λέω, αυτό δεν ήταν δυνατό για τις γυναίκες. Εξάλλου, ο πατέρας της δεν θα το επέτρεπε ποτέ τότε. Τώρα, όμως, της ξαναήλθε αυτή η ιδέα, γιατί άκουσε για μια </a:t>
            </a:r>
            <a:r>
              <a:rPr lang="el-GR" sz="1600" b="0" dirty="0" err="1"/>
              <a:t>Γκαμπριέλε</a:t>
            </a:r>
            <a:r>
              <a:rPr lang="el-GR" sz="1600" b="0" dirty="0"/>
              <a:t> </a:t>
            </a:r>
            <a:r>
              <a:rPr lang="el-GR" sz="1600" b="0" dirty="0" err="1"/>
              <a:t>Ποσανέρ</a:t>
            </a:r>
            <a:r>
              <a:rPr lang="el-GR" sz="1600" b="0" dirty="0"/>
              <a:t>, που πριν από λίγα χρόνια έγινε η πρώτη γυναίκα στην Αυστρία που μπήκε στην ιατρική σχολή. Μπορείτε να το φανταστείτε; Η γυναίκα μου τώρα θέλει επίσης να πάει στο πανεπιστήμιο. Αλλά αμέσως έβαλα ένα τέλος σε αυτή την ανοησία. Η γυναίκα ανήκει στο πλευρό ενός άντρα και η μητρότητα και το νοικοκυριό πρέπει να είναι τα μόνα της καθήκοντα. Εδώ εμμένω απόλυτα στην αντιφεμινίστρια </a:t>
            </a:r>
            <a:r>
              <a:rPr lang="el-GR" sz="1600" b="0" dirty="0" err="1"/>
              <a:t>Helene</a:t>
            </a:r>
            <a:r>
              <a:rPr lang="el-GR" sz="1600" b="0" dirty="0"/>
              <a:t> </a:t>
            </a:r>
            <a:r>
              <a:rPr lang="el-GR" sz="1600" b="0" dirty="0" err="1"/>
              <a:t>Hummel</a:t>
            </a:r>
            <a:r>
              <a:rPr lang="el-GR" sz="1600" b="0" dirty="0"/>
              <a:t>: «Το σπίτι ανήκει στη γυναίκα, εδώ είναι το βασίλειό της και ο κόσμος της, εδώ διαμορφώνεται σε προσωπικότητα, εδώ προσφέρει τις μεγαλύτερες υπηρεσίες στον λαό της, εδώ συνεισφέρει στο πολιτιστικό έργο της ανθρωπότητας! Και η κυρία </a:t>
            </a:r>
            <a:r>
              <a:rPr lang="el-GR" sz="1600" b="0" dirty="0" err="1"/>
              <a:t>Hummel</a:t>
            </a:r>
            <a:r>
              <a:rPr lang="el-GR" sz="1600" b="0" dirty="0"/>
              <a:t> είναι γυναίκα, εξάλλου, ξέρει τι λέει. Επιπλέον, υπάρχει ένας φυσικός διαχωρισμός των περιοχών ευθύνης ανδρών και γυναικών. Οι γυναίκες είναι σωματικά, αλλά πάνω απ' όλα ψυχικά κατώτερες από τους άντρες. Επομένως, δεν θα έφταναν ποτέ τόσο μακριά όσο οι άνδρες. Όχι μόνο στο πανεπιστήμιο, αλλά γενικά. Επίσης, δεν είναι καθόλου ικανές να κατανοήσουν, πόσο μάλλον να αποφασίσουν, πράγματα που δεν αφορούν το νοικοκυριό Και εξάλλου, ποιος πρέπει να αναλάβει τα καθήκοντά του στο σπίτι; Ποιος πρέπει να φροντίζει τα δύο παιδιά μας; Το να δουλεύουν οι γυναίκες γενικά είναι κακό. Μια δραστική μείωση του ποσοστού γεννήσεων θα ήταν η συνέπεια, που θα ήταν εθνική "αυτοκτονία" Πώς δρουν αυτά τα δικαιώματα των γυναικών το φαντάζεστε πραγματικά αυτό; Όλη αυτή η ανοησία για τα ίσα δικαιώματα ελπίζουμε να τελειώσει σύντομα! Τι συμβαίνει όμως εκεί κάτω στον χώρο της εισόδου μας; Αυτό δεν μπορεί να είναι αλήθεια! Μαρία! Πού είναι η Μαρία; Δεν θα... Δεν θα παρακούσει την εντολή μου και τελικά πάει σε αυτή τη διαδήλωση; Πρέπει να ελέγξω γρήγορα αν ήταν πραγματικά η Μαρία που άκουσα στην είσοδο;</a:t>
            </a:r>
          </a:p>
        </p:txBody>
      </p:sp>
    </p:spTree>
    <p:extLst>
      <p:ext uri="{BB962C8B-B14F-4D97-AF65-F5344CB8AC3E}">
        <p14:creationId xmlns:p14="http://schemas.microsoft.com/office/powerpoint/2010/main" val="679991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91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8"/>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bldLst>
      <p:bldP spid="7" grpId="0" animBg="1"/>
      <p:bldP spid="7"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F83E545D-0EDF-433D-BE8B-F545B5360A05}"/>
              </a:ext>
            </a:extLst>
          </p:cNvPr>
          <p:cNvSpPr>
            <a:spLocks noGrp="1"/>
          </p:cNvSpPr>
          <p:nvPr>
            <p:ph idx="1"/>
          </p:nvPr>
        </p:nvSpPr>
        <p:spPr>
          <a:noFill/>
        </p:spPr>
        <p:txBody>
          <a:bodyPr>
            <a:normAutofit/>
          </a:bodyPr>
          <a:lstStyle/>
          <a:p>
            <a:pPr marL="0" indent="0">
              <a:lnSpc>
                <a:spcPct val="130000"/>
              </a:lnSpc>
              <a:buNone/>
            </a:pPr>
            <a:r>
              <a:rPr lang="el-GR" sz="1800" b="1" i="1" dirty="0">
                <a:latin typeface="Calibri" panose="020F0502020204030204" pitchFamily="34" charset="0"/>
                <a:ea typeface="MyriadPro-Regular"/>
                <a:cs typeface="Arial" panose="020B0604020202020204" pitchFamily="34" charset="0"/>
              </a:rPr>
              <a:t>Τώρα είναι η σειρά σας!</a:t>
            </a:r>
          </a:p>
          <a:p>
            <a:pPr algn="l">
              <a:lnSpc>
                <a:spcPct val="130000"/>
              </a:lnSpc>
            </a:pPr>
            <a:endParaRPr lang="en-GB" sz="1800" dirty="0">
              <a:effectLst/>
              <a:latin typeface="Calibri" panose="020F0502020204030204" pitchFamily="34" charset="0"/>
              <a:ea typeface="MyriadPro-Regular"/>
              <a:cs typeface="Arial" panose="020B0604020202020204" pitchFamily="34" charset="0"/>
            </a:endParaRPr>
          </a:p>
          <a:p>
            <a:pPr>
              <a:lnSpc>
                <a:spcPct val="130000"/>
              </a:lnSpc>
            </a:pPr>
            <a:r>
              <a:rPr lang="el-GR" sz="1800" dirty="0">
                <a:latin typeface="Calibri" panose="020F0502020204030204" pitchFamily="34" charset="0"/>
                <a:ea typeface="MyriadPro-Regular"/>
                <a:cs typeface="Arial" panose="020B0604020202020204" pitchFamily="34" charset="0"/>
              </a:rPr>
              <a:t>Βάλτε τον εαυτό σας στη θέση του ατόμου που επιλέξατε όσο καλύτερα μπορείτε και φανταστείτε ότι είστε αυτό το άτομο για αυτήν την ιστορική εμπειρία την εποχή του πρώτου γυναικείου κινήματος.</a:t>
            </a:r>
          </a:p>
          <a:p>
            <a:pPr>
              <a:lnSpc>
                <a:spcPct val="130000"/>
              </a:lnSpc>
            </a:pPr>
            <a:r>
              <a:rPr lang="el-GR" sz="1800" dirty="0">
                <a:latin typeface="Calibri" panose="020F0502020204030204" pitchFamily="34" charset="0"/>
                <a:ea typeface="MyriadPro-Regular"/>
                <a:cs typeface="Arial" panose="020B0604020202020204" pitchFamily="34" charset="0"/>
              </a:rPr>
              <a:t>Τώρα απαντήστε αυτές τις ερωτήσεις</a:t>
            </a:r>
            <a:r>
              <a:rPr lang="en-GB" sz="1800" dirty="0">
                <a:latin typeface="Calibri" panose="020F0502020204030204" pitchFamily="34" charset="0"/>
                <a:ea typeface="MyriadPro-Regular"/>
                <a:cs typeface="Arial" panose="020B0604020202020204" pitchFamily="34" charset="0"/>
              </a:rPr>
              <a:t>:</a:t>
            </a:r>
          </a:p>
          <a:p>
            <a:pPr marL="800100" lvl="1" indent="-342900">
              <a:lnSpc>
                <a:spcPct val="130000"/>
              </a:lnSpc>
              <a:spcBef>
                <a:spcPts val="500"/>
              </a:spcBef>
              <a:buClr>
                <a:srgbClr val="ED7D31"/>
              </a:buClr>
              <a:buSzPts val="1600"/>
              <a:buFont typeface="Wingdings" panose="05000000000000000000" pitchFamily="2" charset="2"/>
              <a:buChar char=""/>
            </a:pPr>
            <a:r>
              <a:rPr lang="el-GR" sz="1800" i="1" dirty="0">
                <a:solidFill>
                  <a:srgbClr val="000000"/>
                </a:solidFill>
                <a:latin typeface="Calibri" panose="020F0502020204030204" pitchFamily="34" charset="0"/>
                <a:ea typeface="Calibri" panose="020F0502020204030204" pitchFamily="34" charset="0"/>
                <a:cs typeface="Arial" panose="020B0604020202020204" pitchFamily="34" charset="0"/>
              </a:rPr>
              <a:t>Πώς φαίνεται η κατάσταση από τη δική σας οπτική γωνία;</a:t>
            </a:r>
          </a:p>
          <a:p>
            <a:pPr marL="800100" lvl="1" indent="-342900">
              <a:lnSpc>
                <a:spcPct val="130000"/>
              </a:lnSpc>
              <a:spcBef>
                <a:spcPts val="500"/>
              </a:spcBef>
              <a:buClr>
                <a:srgbClr val="ED7D31"/>
              </a:buClr>
              <a:buSzPts val="1600"/>
              <a:buFont typeface="Wingdings" panose="05000000000000000000" pitchFamily="2" charset="2"/>
              <a:buChar char=""/>
            </a:pPr>
            <a:r>
              <a:rPr lang="el-GR" sz="1800" i="1" dirty="0">
                <a:solidFill>
                  <a:srgbClr val="000000"/>
                </a:solidFill>
                <a:latin typeface="Calibri" panose="020F0502020204030204" pitchFamily="34" charset="0"/>
                <a:ea typeface="Calibri" panose="020F0502020204030204" pitchFamily="34" charset="0"/>
                <a:cs typeface="Arial" panose="020B0604020202020204" pitchFamily="34" charset="0"/>
              </a:rPr>
              <a:t>Περιγράψτε σε πρώτο πρόσωπο τι σκέφτεστε/αισθάνεστε αυτή τη στιγμή.</a:t>
            </a:r>
            <a:br>
              <a:rPr lang="el-GR" sz="1800" i="1" dirty="0">
                <a:solidFill>
                  <a:srgbClr val="000000"/>
                </a:solidFill>
                <a:latin typeface="Calibri" panose="020F0502020204030204" pitchFamily="34" charset="0"/>
                <a:ea typeface="Calibri" panose="020F0502020204030204" pitchFamily="34" charset="0"/>
                <a:cs typeface="Arial" panose="020B0604020202020204" pitchFamily="34" charset="0"/>
              </a:rPr>
            </a:br>
            <a:r>
              <a:rPr lang="el-GR" sz="1800" i="1" dirty="0">
                <a:solidFill>
                  <a:srgbClr val="000000"/>
                </a:solidFill>
                <a:latin typeface="Calibri" panose="020F0502020204030204" pitchFamily="34" charset="0"/>
                <a:ea typeface="Calibri" panose="020F0502020204030204" pitchFamily="34" charset="0"/>
                <a:cs typeface="Arial" panose="020B0604020202020204" pitchFamily="34" charset="0"/>
              </a:rPr>
              <a:t>Ξεκινήστε με το "Είμαι (π.χ., η Άννα, ένα λεγόμενο "εύκολο κορίτσι" από τη Βιέννη,...)".</a:t>
            </a:r>
          </a:p>
          <a:p>
            <a:pPr marL="800100" lvl="1" indent="-342900">
              <a:lnSpc>
                <a:spcPct val="130000"/>
              </a:lnSpc>
              <a:spcBef>
                <a:spcPts val="500"/>
              </a:spcBef>
              <a:buClr>
                <a:srgbClr val="ED7D31"/>
              </a:buClr>
              <a:buSzPts val="1600"/>
              <a:buFont typeface="Wingdings" panose="05000000000000000000" pitchFamily="2" charset="2"/>
              <a:buChar char=""/>
            </a:pPr>
            <a:r>
              <a:rPr lang="el-GR" sz="1800" i="1" dirty="0">
                <a:solidFill>
                  <a:srgbClr val="000000"/>
                </a:solidFill>
                <a:latin typeface="Calibri" panose="020F0502020204030204" pitchFamily="34" charset="0"/>
                <a:ea typeface="Calibri" panose="020F0502020204030204" pitchFamily="34" charset="0"/>
                <a:cs typeface="Arial" panose="020B0604020202020204" pitchFamily="34" charset="0"/>
              </a:rPr>
              <a:t>Ποια άτομα στο περιβάλλον σας βρίσκονται στην ίδια ή παρόμοια κατάσταση;</a:t>
            </a:r>
            <a:endParaRPr lang="en-GB" dirty="0"/>
          </a:p>
        </p:txBody>
      </p:sp>
      <p:pic>
        <p:nvPicPr>
          <p:cNvPr id="8" name="Grafik 617" descr="Aquarell, Pinselstrich, Farbe, Abstrakt, Textur, Bürste">
            <a:extLst>
              <a:ext uri="{FF2B5EF4-FFF2-40B4-BE49-F238E27FC236}">
                <a16:creationId xmlns:a16="http://schemas.microsoft.com/office/drawing/2014/main" id="{E226AF46-C175-4755-934A-458C741F3653}"/>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bwMode="auto">
          <a:xfrm>
            <a:off x="580103" y="722145"/>
            <a:ext cx="2042781" cy="657225"/>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B410F75F-F13A-46E6-A56C-C2DD65F4D687}"/>
              </a:ext>
            </a:extLst>
          </p:cNvPr>
          <p:cNvSpPr>
            <a:spLocks noGrp="1"/>
          </p:cNvSpPr>
          <p:nvPr>
            <p:ph type="title"/>
          </p:nvPr>
        </p:nvSpPr>
        <p:spPr>
          <a:xfrm>
            <a:off x="838200" y="365125"/>
            <a:ext cx="11565048" cy="1325563"/>
          </a:xfrm>
        </p:spPr>
        <p:txBody>
          <a:bodyPr>
            <a:normAutofit/>
          </a:bodyPr>
          <a:lstStyle/>
          <a:p>
            <a:r>
              <a:rPr lang="el-GR" sz="3600" dirty="0"/>
              <a:t>Βήμα 3: </a:t>
            </a:r>
            <a:r>
              <a:rPr lang="el-GR" sz="3600" b="0" dirty="0"/>
              <a:t>Στιγμές Ιστορίας  – Γίνετε εσείς ο πρωταγωνιστής</a:t>
            </a:r>
            <a:endParaRPr lang="en-GB" sz="3600" b="0" dirty="0"/>
          </a:p>
        </p:txBody>
      </p:sp>
      <p:sp>
        <p:nvSpPr>
          <p:cNvPr id="5" name="pop-up" descr="Click here for pop up information.">
            <a:extLst>
              <a:ext uri="{FF2B5EF4-FFF2-40B4-BE49-F238E27FC236}">
                <a16:creationId xmlns:a16="http://schemas.microsoft.com/office/drawing/2014/main" id="{ED956010-2704-4ED8-92C8-7D7E228E4855}"/>
              </a:ext>
            </a:extLst>
          </p:cNvPr>
          <p:cNvSpPr/>
          <p:nvPr/>
        </p:nvSpPr>
        <p:spPr>
          <a:xfrm>
            <a:off x="3164082" y="2376249"/>
            <a:ext cx="1026477"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rgbClr val="E12A3C"/>
                </a:solidFill>
              </a:rPr>
              <a:t>επιλογή</a:t>
            </a:r>
          </a:p>
        </p:txBody>
      </p:sp>
      <p:pic>
        <p:nvPicPr>
          <p:cNvPr id="7" name="Γραφικό 6" descr="Ίχνη παπουτσιών περίγραμμα">
            <a:extLst>
              <a:ext uri="{FF2B5EF4-FFF2-40B4-BE49-F238E27FC236}">
                <a16:creationId xmlns:a16="http://schemas.microsoft.com/office/drawing/2014/main" id="{07CC6338-873E-469C-B28A-66B5972A32FD}"/>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549570">
            <a:off x="-46891" y="654996"/>
            <a:ext cx="914400" cy="914400"/>
          </a:xfrm>
          <a:prstGeom prst="rect">
            <a:avLst/>
          </a:prstGeom>
        </p:spPr>
      </p:pic>
      <p:sp>
        <p:nvSpPr>
          <p:cNvPr id="4" name="TextBox 3">
            <a:extLst>
              <a:ext uri="{FF2B5EF4-FFF2-40B4-BE49-F238E27FC236}">
                <a16:creationId xmlns:a16="http://schemas.microsoft.com/office/drawing/2014/main" id="{7AFF9359-DA11-4BDE-AE1D-089FDCF2368C}"/>
              </a:ext>
            </a:extLst>
          </p:cNvPr>
          <p:cNvSpPr txBox="1"/>
          <p:nvPr/>
        </p:nvSpPr>
        <p:spPr>
          <a:xfrm>
            <a:off x="4375353" y="1806508"/>
            <a:ext cx="7511847" cy="3924151"/>
          </a:xfrm>
          <a:prstGeom prst="rect">
            <a:avLst/>
          </a:prstGeom>
          <a:solidFill>
            <a:schemeClr val="bg1">
              <a:lumMod val="95000"/>
            </a:schemeClr>
          </a:solidFill>
          <a:ln>
            <a:solidFill>
              <a:srgbClr val="E12A3C"/>
            </a:solidFill>
          </a:ln>
        </p:spPr>
        <p:txBody>
          <a:bodyPr wrap="square">
            <a:spAutoFit/>
          </a:bodyPr>
          <a:lstStyle/>
          <a:p>
            <a:pPr>
              <a:spcAft>
                <a:spcPts val="600"/>
              </a:spcAft>
            </a:pPr>
            <a:r>
              <a:rPr lang="el-GR" b="1" i="1" dirty="0"/>
              <a:t>Τώρα είναι η σειρά σας</a:t>
            </a:r>
            <a:r>
              <a:rPr lang="en-GB" b="1" i="1" dirty="0"/>
              <a:t>!</a:t>
            </a:r>
            <a:endParaRPr lang="en-GB" dirty="0"/>
          </a:p>
          <a:p>
            <a:pPr>
              <a:spcAft>
                <a:spcPts val="600"/>
              </a:spcAft>
            </a:pPr>
            <a:r>
              <a:rPr lang="el-GR" dirty="0"/>
              <a:t>Είχατε ήδη εμπειρία  με τις πέντε βασικές ανάγκες και τώρα μπορείτε να βάλετε τον εαυτό σας στη θέση των ανθρώπων που ήταν εκεί εκείνη τη περίοδο και συμμετείχαν με κάποιο τρόπο. Εάν όλοι οι άνθρωποι έχουν αυτές τις βασικές ανάγκες, μπορούμε να υποθέσουμε ότι αυτό συνέβαινε και τότε. Συμφωνείτε;</a:t>
            </a:r>
          </a:p>
          <a:p>
            <a:pPr>
              <a:spcAft>
                <a:spcPts val="600"/>
              </a:spcAft>
            </a:pPr>
            <a:r>
              <a:rPr lang="el-GR" dirty="0"/>
              <a:t>Τώρα έχετε την ευκαιρία να συμβάλετε στη διαμόρφωση της ιστορίας ως ένας από τους χαρακτήρες εκείνης της εποχής! Όσο περισσότερο εξοικειωθείτε με τις συνθήκες της εποχής στο προηγούμενο κεφάλαιο, τόσο καλύτερα θα μπορέσετε να μπείτε στη θέση του ατόμου που επιλέξατε και των εκάστοτε συνθηκών του/της.</a:t>
            </a:r>
          </a:p>
          <a:p>
            <a:pPr>
              <a:spcAft>
                <a:spcPts val="600"/>
              </a:spcAft>
            </a:pPr>
            <a:r>
              <a:rPr lang="el-GR" dirty="0"/>
              <a:t>Όταν το κάνετε αυτό, απλώς ακολουθήστε τον οδηγό σε αυτό το κεφάλαιο. Θα σας καθοδηγήσει βήμα προς βήμα στην ιστορική σας εμπειρία.</a:t>
            </a:r>
            <a:endParaRPr lang="en-US" dirty="0"/>
          </a:p>
        </p:txBody>
      </p:sp>
    </p:spTree>
    <p:extLst>
      <p:ext uri="{BB962C8B-B14F-4D97-AF65-F5344CB8AC3E}">
        <p14:creationId xmlns:p14="http://schemas.microsoft.com/office/powerpoint/2010/main" val="12857483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4" grpId="0" animBg="1"/>
      <p:bldP spid="4"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4156" descr="Aquarell, Pinselstrich, Farbe, Abstrakt, Textur, Bürste">
            <a:extLst>
              <a:ext uri="{FF2B5EF4-FFF2-40B4-BE49-F238E27FC236}">
                <a16:creationId xmlns:a16="http://schemas.microsoft.com/office/drawing/2014/main" id="{CCBE3CB5-CF7C-4E23-BB4B-A5753DAEBA26}"/>
              </a:ext>
            </a:extLst>
          </p:cNvPr>
          <p:cNvPicPr>
            <a:picLocks noChangeAspect="1"/>
          </p:cNvPicPr>
          <p:nvPr/>
        </p:nvPicPr>
        <p:blipFill rotWithShape="1">
          <a:blip r:embed="rId2" cstate="hqprint">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0" y="3358498"/>
            <a:ext cx="1291920" cy="655354"/>
          </a:xfrm>
          <a:prstGeom prst="rect">
            <a:avLst/>
          </a:prstGeom>
          <a:noFill/>
          <a:ln>
            <a:noFill/>
          </a:ln>
          <a:extLst>
            <a:ext uri="{53640926-AAD7-44D8-BBD7-CCE9431645EC}">
              <a14:shadowObscured xmlns:a14="http://schemas.microsoft.com/office/drawing/2010/main"/>
            </a:ext>
          </a:extLst>
        </p:spPr>
      </p:pic>
      <p:pic>
        <p:nvPicPr>
          <p:cNvPr id="8" name="Grafik 41" descr="Aquarell, Pinselstrich, Farbe, Abstrakt, Textur, Bürste">
            <a:extLst>
              <a:ext uri="{FF2B5EF4-FFF2-40B4-BE49-F238E27FC236}">
                <a16:creationId xmlns:a16="http://schemas.microsoft.com/office/drawing/2014/main" id="{54DE67F1-65D6-4EB3-B8CC-ECB1A4384B6D}"/>
              </a:ext>
            </a:extLst>
          </p:cNvPr>
          <p:cNvPicPr>
            <a:picLocks noChangeAspect="1"/>
          </p:cNvPicPr>
          <p:nvPr/>
        </p:nvPicPr>
        <p:blipFill rotWithShape="1">
          <a:blip r:embed="rId3" cstate="hqprint">
            <a:duotone>
              <a:schemeClr val="accent3">
                <a:shade val="45000"/>
                <a:satMod val="135000"/>
              </a:schemeClr>
              <a:prstClr val="white"/>
            </a:duotone>
            <a:extLst>
              <a:ext uri="{28A0092B-C50C-407E-A947-70E740481C1C}">
                <a14:useLocalDpi xmlns:a14="http://schemas.microsoft.com/office/drawing/2010/main" val="0"/>
              </a:ext>
            </a:extLst>
          </a:blip>
          <a:srcRect/>
          <a:stretch/>
        </p:blipFill>
        <p:spPr bwMode="auto">
          <a:xfrm>
            <a:off x="5919480" y="4883224"/>
            <a:ext cx="1374058" cy="609600"/>
          </a:xfrm>
          <a:prstGeom prst="rect">
            <a:avLst/>
          </a:prstGeom>
          <a:noFill/>
          <a:ln>
            <a:noFill/>
          </a:ln>
          <a:extLst>
            <a:ext uri="{53640926-AAD7-44D8-BBD7-CCE9431645EC}">
              <a14:shadowObscured xmlns:a14="http://schemas.microsoft.com/office/drawing/2010/main"/>
            </a:ext>
          </a:extLst>
        </p:spPr>
      </p:pic>
      <p:pic>
        <p:nvPicPr>
          <p:cNvPr id="9" name="Εικόνα 8" descr="Εικόνα που περιέχει κομμάτι, φέτα, σνακ&#10;&#10;Περιγραφή που δημιουργήθηκε αυτόματα">
            <a:extLst>
              <a:ext uri="{FF2B5EF4-FFF2-40B4-BE49-F238E27FC236}">
                <a16:creationId xmlns:a16="http://schemas.microsoft.com/office/drawing/2014/main" id="{D6873CFB-4E2E-45E4-83A2-0186F5A72C4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74795" y="395070"/>
            <a:ext cx="1863428" cy="676275"/>
          </a:xfrm>
          <a:prstGeom prst="rect">
            <a:avLst/>
          </a:prstGeom>
          <a:noFill/>
        </p:spPr>
      </p:pic>
      <p:pic>
        <p:nvPicPr>
          <p:cNvPr id="10" name="Grafik 4113" descr="Aquarell, Pinselstrich, Farbe, Abstrakt, Textur, Bürste">
            <a:extLst>
              <a:ext uri="{FF2B5EF4-FFF2-40B4-BE49-F238E27FC236}">
                <a16:creationId xmlns:a16="http://schemas.microsoft.com/office/drawing/2014/main" id="{4C87CCCD-8597-43AB-AFC7-6B6E637671FB}"/>
              </a:ext>
            </a:extLst>
          </p:cNvPr>
          <p:cNvPicPr>
            <a:picLocks noChangeAspect="1"/>
          </p:cNvPicPr>
          <p:nvPr/>
        </p:nvPicPr>
        <p:blipFill rotWithShape="1">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a:stretch/>
        </p:blipFill>
        <p:spPr bwMode="auto">
          <a:xfrm>
            <a:off x="49491" y="4922198"/>
            <a:ext cx="2320083" cy="530686"/>
          </a:xfrm>
          <a:prstGeom prst="rect">
            <a:avLst/>
          </a:prstGeom>
          <a:noFill/>
          <a:ln>
            <a:noFill/>
          </a:ln>
          <a:extLst>
            <a:ext uri="{53640926-AAD7-44D8-BBD7-CCE9431645EC}">
              <a14:shadowObscured xmlns:a14="http://schemas.microsoft.com/office/drawing/2010/main"/>
            </a:ext>
          </a:extLst>
        </p:spPr>
      </p:pic>
      <p:pic>
        <p:nvPicPr>
          <p:cNvPr id="11" name="Grafik 48" descr="Aquarell, Pinselstrich, Farbe, Abstrakt, Textur, Bürste">
            <a:extLst>
              <a:ext uri="{FF2B5EF4-FFF2-40B4-BE49-F238E27FC236}">
                <a16:creationId xmlns:a16="http://schemas.microsoft.com/office/drawing/2014/main" id="{69F0460D-B997-4638-BE77-F6BE4B143243}"/>
              </a:ext>
            </a:extLst>
          </p:cNvPr>
          <p:cNvPicPr>
            <a:picLocks noChangeAspect="1"/>
          </p:cNvPicPr>
          <p:nvPr/>
        </p:nvPicPr>
        <p:blipFill rotWithShape="1">
          <a:blip r:embed="rId5" cstate="print">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a:off x="5674796" y="2914449"/>
            <a:ext cx="1863428" cy="677545"/>
          </a:xfrm>
          <a:prstGeom prst="rect">
            <a:avLst/>
          </a:prstGeom>
          <a:noFill/>
          <a:ln>
            <a:noFill/>
          </a:ln>
          <a:extLst>
            <a:ext uri="{53640926-AAD7-44D8-BBD7-CCE9431645EC}">
              <a14:shadowObscured xmlns:a14="http://schemas.microsoft.com/office/drawing/2010/main"/>
            </a:ext>
          </a:extLst>
        </p:spPr>
      </p:pic>
      <p:pic>
        <p:nvPicPr>
          <p:cNvPr id="6" name="Grafik 617" descr="Aquarell, Pinselstrich, Farbe, Abstrakt, Textur, Bürste">
            <a:extLst>
              <a:ext uri="{FF2B5EF4-FFF2-40B4-BE49-F238E27FC236}">
                <a16:creationId xmlns:a16="http://schemas.microsoft.com/office/drawing/2014/main" id="{5CE31A8F-4B39-4FC2-93C8-AE71D64A2481}"/>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a:stretch/>
        </p:blipFill>
        <p:spPr bwMode="auto">
          <a:xfrm>
            <a:off x="580103" y="722145"/>
            <a:ext cx="1550017" cy="657225"/>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B00DA80B-EA82-4D6A-BA6B-AA50DBDEDBAB}"/>
              </a:ext>
            </a:extLst>
          </p:cNvPr>
          <p:cNvSpPr>
            <a:spLocks noGrp="1"/>
          </p:cNvSpPr>
          <p:nvPr>
            <p:ph type="title" idx="4294967295"/>
          </p:nvPr>
        </p:nvSpPr>
        <p:spPr>
          <a:xfrm>
            <a:off x="685542" y="364405"/>
            <a:ext cx="10515600" cy="1325563"/>
          </a:xfrm>
        </p:spPr>
        <p:txBody>
          <a:bodyPr>
            <a:normAutofit/>
          </a:bodyPr>
          <a:lstStyle/>
          <a:p>
            <a:r>
              <a:rPr lang="el-GR" sz="3200" b="1" dirty="0">
                <a:solidFill>
                  <a:srgbClr val="F68122"/>
                </a:solidFill>
              </a:rPr>
              <a:t>Βήμα 4</a:t>
            </a:r>
            <a:r>
              <a:rPr lang="el-GR" sz="3200" dirty="0">
                <a:solidFill>
                  <a:srgbClr val="F68122"/>
                </a:solidFill>
              </a:rPr>
              <a:t>: </a:t>
            </a:r>
            <a:r>
              <a:rPr lang="el-GR" sz="3200" b="0" dirty="0">
                <a:solidFill>
                  <a:srgbClr val="F68122"/>
                </a:solidFill>
              </a:rPr>
              <a:t>Πώς αισθάνεστε;</a:t>
            </a:r>
            <a:endParaRPr lang="en-GB" sz="3200" b="0" dirty="0">
              <a:solidFill>
                <a:srgbClr val="F68122"/>
              </a:solidFill>
            </a:endParaRPr>
          </a:p>
        </p:txBody>
      </p:sp>
      <p:sp>
        <p:nvSpPr>
          <p:cNvPr id="3" name="Θέση περιεχομένου 2">
            <a:extLst>
              <a:ext uri="{FF2B5EF4-FFF2-40B4-BE49-F238E27FC236}">
                <a16:creationId xmlns:a16="http://schemas.microsoft.com/office/drawing/2014/main" id="{77C891F0-EEA4-4588-84F0-AD058E6945FB}"/>
              </a:ext>
            </a:extLst>
          </p:cNvPr>
          <p:cNvSpPr>
            <a:spLocks noGrp="1"/>
          </p:cNvSpPr>
          <p:nvPr>
            <p:ph sz="half" idx="4294967295"/>
          </p:nvPr>
        </p:nvSpPr>
        <p:spPr>
          <a:xfrm>
            <a:off x="0" y="1792288"/>
            <a:ext cx="5940425" cy="4741862"/>
          </a:xfrm>
        </p:spPr>
        <p:txBody>
          <a:bodyPr>
            <a:noAutofit/>
          </a:bodyPr>
          <a:lstStyle/>
          <a:p>
            <a:pPr marL="0" indent="0" algn="just">
              <a:lnSpc>
                <a:spcPct val="130000"/>
              </a:lnSpc>
              <a:buNone/>
            </a:pPr>
            <a:r>
              <a:rPr lang="el-GR" sz="1600" dirty="0">
                <a:solidFill>
                  <a:schemeClr val="accent1"/>
                </a:solidFill>
                <a:latin typeface="Calibri" panose="020F0502020204030204" pitchFamily="34" charset="0"/>
                <a:ea typeface="MyriadPro-Regular"/>
                <a:cs typeface="Arial" panose="020B0604020202020204" pitchFamily="34" charset="0"/>
              </a:rPr>
              <a:t>Είστε τώρα ακόμα το άτομο που επιλέξατε</a:t>
            </a:r>
            <a:r>
              <a:rPr lang="en-US" sz="1600" dirty="0">
                <a:solidFill>
                  <a:schemeClr val="accent1"/>
                </a:solidFill>
                <a:effectLst/>
                <a:latin typeface="Calibri" panose="020F0502020204030204" pitchFamily="34" charset="0"/>
                <a:ea typeface="MyriadPro-Regular"/>
                <a:cs typeface="Arial" panose="020B0604020202020204" pitchFamily="34" charset="0"/>
              </a:rPr>
              <a:t>. </a:t>
            </a:r>
          </a:p>
          <a:p>
            <a:pPr>
              <a:lnSpc>
                <a:spcPct val="130000"/>
              </a:lnSpc>
              <a:buClr>
                <a:srgbClr val="FFC000"/>
              </a:buClr>
              <a:buFont typeface="Calibri" panose="020F0502020204030204" pitchFamily="34" charset="0"/>
              <a:buChar char="₋"/>
            </a:pPr>
            <a:r>
              <a:rPr lang="el-GR" sz="1600" dirty="0">
                <a:latin typeface="Calibri" panose="020F0502020204030204" pitchFamily="34" charset="0"/>
                <a:ea typeface="MyriadPro-Regular"/>
                <a:cs typeface="Arial" panose="020B0604020202020204" pitchFamily="34" charset="0"/>
              </a:rPr>
              <a:t>Τώρα </a:t>
            </a:r>
            <a:r>
              <a:rPr lang="el-GR" sz="1600" b="1" dirty="0">
                <a:latin typeface="Calibri" panose="020F0502020204030204" pitchFamily="34" charset="0"/>
                <a:ea typeface="MyriadPro-Regular"/>
                <a:cs typeface="Arial" panose="020B0604020202020204" pitchFamily="34" charset="0"/>
              </a:rPr>
              <a:t>πείτε μας για τις βασικές σας ανάγκες</a:t>
            </a:r>
            <a:r>
              <a:rPr lang="en-US" sz="1600" dirty="0">
                <a:effectLst/>
                <a:latin typeface="Calibri" panose="020F0502020204030204" pitchFamily="34" charset="0"/>
                <a:ea typeface="MyriadPro-Regular"/>
                <a:cs typeface="Arial" panose="020B0604020202020204" pitchFamily="34" charset="0"/>
              </a:rPr>
              <a:t>. </a:t>
            </a:r>
          </a:p>
          <a:p>
            <a:pPr>
              <a:lnSpc>
                <a:spcPct val="130000"/>
              </a:lnSpc>
              <a:buClr>
                <a:srgbClr val="FFC000"/>
              </a:buClr>
              <a:buFont typeface="Calibri" panose="020F0502020204030204" pitchFamily="34" charset="0"/>
              <a:buChar char="₋"/>
            </a:pPr>
            <a:r>
              <a:rPr lang="el-GR" sz="1600" dirty="0">
                <a:latin typeface="Calibri" panose="020F0502020204030204" pitchFamily="34" charset="0"/>
                <a:ea typeface="MyriadPro-Regular"/>
                <a:cs typeface="Arial" panose="020B0604020202020204" pitchFamily="34" charset="0"/>
              </a:rPr>
              <a:t>Αφιερώστε χρόνο για να </a:t>
            </a:r>
            <a:r>
              <a:rPr lang="el-GR" sz="1600" b="1" dirty="0">
                <a:latin typeface="Calibri" panose="020F0502020204030204" pitchFamily="34" charset="0"/>
                <a:ea typeface="MyriadPro-Regular"/>
                <a:cs typeface="Arial" panose="020B0604020202020204" pitchFamily="34" charset="0"/>
              </a:rPr>
              <a:t>σκεφτείτε και να απαντήσετε</a:t>
            </a:r>
            <a:r>
              <a:rPr lang="el-GR" sz="1600" dirty="0">
                <a:latin typeface="Calibri" panose="020F0502020204030204" pitchFamily="34" charset="0"/>
                <a:ea typeface="MyriadPro-Regular"/>
                <a:cs typeface="Arial" panose="020B0604020202020204" pitchFamily="34" charset="0"/>
              </a:rPr>
              <a:t> σε αυτές τις ερωτήσεις</a:t>
            </a:r>
            <a:r>
              <a:rPr lang="en-US" sz="1600" dirty="0">
                <a:effectLst/>
                <a:latin typeface="Calibri" panose="020F0502020204030204" pitchFamily="34" charset="0"/>
                <a:ea typeface="MyriadPro-Regular"/>
                <a:cs typeface="Arial" panose="020B0604020202020204" pitchFamily="34" charset="0"/>
              </a:rPr>
              <a:t>:</a:t>
            </a:r>
          </a:p>
          <a:p>
            <a:pPr marL="0" indent="0" algn="just">
              <a:lnSpc>
                <a:spcPct val="130000"/>
              </a:lnSpc>
              <a:buNone/>
            </a:pPr>
            <a:r>
              <a:rPr lang="el-GR" sz="1600" b="1" dirty="0">
                <a:solidFill>
                  <a:schemeClr val="bg1"/>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Επιβίωση</a:t>
            </a:r>
            <a:r>
              <a:rPr lang="en-US" sz="16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a:t>
            </a:r>
          </a:p>
          <a:p>
            <a:pPr lvl="1" algn="just">
              <a:lnSpc>
                <a:spcPct val="130000"/>
              </a:lnSpc>
            </a:pPr>
            <a:r>
              <a:rPr lang="el-GR" sz="1600" i="1" dirty="0">
                <a:latin typeface="Calibri" panose="020F0502020204030204" pitchFamily="34" charset="0"/>
                <a:ea typeface="MyriadPro-Regular"/>
                <a:cs typeface="Arial" panose="020B0604020202020204" pitchFamily="34" charset="0"/>
              </a:rPr>
              <a:t>Απειλείται η ανάγκη σας για ασφάλεια και επιβίωση; Από τι; </a:t>
            </a:r>
          </a:p>
          <a:p>
            <a:pPr lvl="1" algn="just">
              <a:lnSpc>
                <a:spcPct val="130000"/>
              </a:lnSpc>
            </a:pPr>
            <a:r>
              <a:rPr lang="el-GR" sz="1600" i="1" dirty="0">
                <a:latin typeface="Calibri" panose="020F0502020204030204" pitchFamily="34" charset="0"/>
                <a:ea typeface="MyriadPro-Regular"/>
                <a:cs typeface="Arial" panose="020B0604020202020204" pitchFamily="34" charset="0"/>
              </a:rPr>
              <a:t>Η ανάγκη σας για ασφάλεια και επιβίωση ικανοποιείται πουθενά; -που;</a:t>
            </a:r>
          </a:p>
          <a:p>
            <a:pPr marL="0" indent="0" algn="just">
              <a:lnSpc>
                <a:spcPct val="130000"/>
              </a:lnSpc>
              <a:buNone/>
            </a:pPr>
            <a:r>
              <a:rPr lang="el-GR" sz="16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Αγάπη και «ανήκειν»</a:t>
            </a:r>
            <a:r>
              <a:rPr lang="en-US" sz="16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a:t>
            </a:r>
          </a:p>
          <a:p>
            <a:pPr lvl="1" algn="just">
              <a:lnSpc>
                <a:spcPct val="130000"/>
              </a:lnSpc>
            </a:pPr>
            <a:r>
              <a:rPr lang="el-GR" sz="1600" i="1" dirty="0">
                <a:latin typeface="Calibri" panose="020F0502020204030204" pitchFamily="34" charset="0"/>
                <a:cs typeface="Arial" panose="020B0604020202020204" pitchFamily="34" charset="0"/>
              </a:rPr>
              <a:t>Υπάρχει κάποιος στον οποίο αυτήν τη στιγμή αισθάνεστε ότι ανήκετε; Ποιος είναι; </a:t>
            </a:r>
          </a:p>
          <a:p>
            <a:pPr lvl="1" algn="just">
              <a:lnSpc>
                <a:spcPct val="130000"/>
              </a:lnSpc>
            </a:pPr>
            <a:r>
              <a:rPr lang="el-GR" sz="1600" i="1" dirty="0">
                <a:latin typeface="Calibri" panose="020F0502020204030204" pitchFamily="34" charset="0"/>
                <a:cs typeface="Arial" panose="020B0604020202020204" pitchFamily="34" charset="0"/>
              </a:rPr>
              <a:t>Ποιον θέλετε να υπερασπιστείτε;</a:t>
            </a:r>
          </a:p>
          <a:p>
            <a:pPr marL="0" indent="0">
              <a:buNone/>
            </a:pPr>
            <a:endParaRPr lang="en-GB" sz="1600" dirty="0"/>
          </a:p>
        </p:txBody>
      </p:sp>
      <p:sp>
        <p:nvSpPr>
          <p:cNvPr id="4" name="Θέση περιεχομένου 3">
            <a:extLst>
              <a:ext uri="{FF2B5EF4-FFF2-40B4-BE49-F238E27FC236}">
                <a16:creationId xmlns:a16="http://schemas.microsoft.com/office/drawing/2014/main" id="{B0CC7C63-6472-4947-BE94-3AF453FD9569}"/>
              </a:ext>
            </a:extLst>
          </p:cNvPr>
          <p:cNvSpPr>
            <a:spLocks noGrp="1"/>
          </p:cNvSpPr>
          <p:nvPr>
            <p:ph sz="half" idx="4294967295"/>
          </p:nvPr>
        </p:nvSpPr>
        <p:spPr>
          <a:xfrm>
            <a:off x="6211888" y="465138"/>
            <a:ext cx="5980112" cy="4351337"/>
          </a:xfrm>
          <a:noFill/>
        </p:spPr>
        <p:txBody>
          <a:bodyPr>
            <a:noAutofit/>
          </a:bodyPr>
          <a:lstStyle/>
          <a:p>
            <a:pPr marL="0" indent="0" algn="just">
              <a:lnSpc>
                <a:spcPct val="130000"/>
              </a:lnSpc>
              <a:buNone/>
            </a:pPr>
            <a:r>
              <a:rPr lang="el-GR" sz="1600" b="1" dirty="0">
                <a:solidFill>
                  <a:schemeClr val="bg1"/>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Διασκέδαση</a:t>
            </a:r>
            <a:r>
              <a:rPr lang="en-US" sz="16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a:t>
            </a:r>
          </a:p>
          <a:p>
            <a:pPr lvl="1" algn="just">
              <a:lnSpc>
                <a:spcPct val="130000"/>
              </a:lnSpc>
            </a:pPr>
            <a:r>
              <a:rPr lang="el-GR" sz="1600" i="1" dirty="0">
                <a:latin typeface="Calibri" panose="020F0502020204030204" pitchFamily="34" charset="0"/>
                <a:ea typeface="MyriadPro-Regular"/>
                <a:cs typeface="Arial" panose="020B0604020202020204" pitchFamily="34" charset="0"/>
              </a:rPr>
              <a:t>Θεωρείτε την κατάσταση μάλλον βαρετή ή μάλλον συναρπαστική αυτή τη στιγμή - γιατί;</a:t>
            </a:r>
          </a:p>
          <a:p>
            <a:pPr lvl="1" algn="just">
              <a:lnSpc>
                <a:spcPct val="130000"/>
              </a:lnSpc>
            </a:pPr>
            <a:r>
              <a:rPr lang="el-GR" sz="1600" i="1" dirty="0">
                <a:latin typeface="Calibri" panose="020F0502020204030204" pitchFamily="34" charset="0"/>
                <a:ea typeface="MyriadPro-Regular"/>
                <a:cs typeface="Arial" panose="020B0604020202020204" pitchFamily="34" charset="0"/>
              </a:rPr>
              <a:t>Τι πιθανότητες σας δίνει αυτή η κατάσταση για να ανακαλύψετε κάτι νέο;</a:t>
            </a:r>
          </a:p>
          <a:p>
            <a:pPr lvl="1" algn="just">
              <a:lnSpc>
                <a:spcPct val="130000"/>
              </a:lnSpc>
            </a:pPr>
            <a:r>
              <a:rPr lang="el-GR" sz="1600" i="1" dirty="0">
                <a:latin typeface="Calibri" panose="020F0502020204030204" pitchFamily="34" charset="0"/>
                <a:ea typeface="MyriadPro-Regular"/>
                <a:cs typeface="Arial" panose="020B0604020202020204" pitchFamily="34" charset="0"/>
              </a:rPr>
              <a:t>Τι σας ενδιαφέρει αυτή τη στιγμή; Πώς θα μπορούσατε να ικανοποιήσετε την περιέργειά σας;</a:t>
            </a:r>
            <a:endParaRPr lang="en-US" sz="1600" b="1" dirty="0">
              <a:latin typeface="Calibri" panose="020F0502020204030204" pitchFamily="34" charset="0"/>
              <a:ea typeface="MyriadPro-Regular"/>
              <a:cs typeface="Arial" panose="020B0604020202020204" pitchFamily="34" charset="0"/>
            </a:endParaRPr>
          </a:p>
          <a:p>
            <a:pPr marL="0" indent="0" algn="just">
              <a:lnSpc>
                <a:spcPct val="130000"/>
              </a:lnSpc>
              <a:buNone/>
            </a:pPr>
            <a:r>
              <a:rPr lang="el-GR" sz="16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Ελευθερία</a:t>
            </a:r>
            <a:r>
              <a:rPr lang="en-US" sz="16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a:t>
            </a:r>
          </a:p>
          <a:p>
            <a:pPr lvl="1" algn="just">
              <a:lnSpc>
                <a:spcPct val="130000"/>
              </a:lnSpc>
            </a:pPr>
            <a:r>
              <a:rPr lang="el-GR" sz="1600" i="1" dirty="0">
                <a:latin typeface="Calibri" panose="020F0502020204030204" pitchFamily="34" charset="0"/>
                <a:ea typeface="MyriadPro-Regular"/>
                <a:cs typeface="Arial" panose="020B0604020202020204" pitchFamily="34" charset="0"/>
              </a:rPr>
              <a:t>Σε ποιους τομείς αισθάνεστε ελεύθεροι;</a:t>
            </a:r>
          </a:p>
          <a:p>
            <a:pPr lvl="1" algn="just">
              <a:lnSpc>
                <a:spcPct val="130000"/>
              </a:lnSpc>
            </a:pPr>
            <a:r>
              <a:rPr lang="el-GR" sz="1600" i="1" dirty="0">
                <a:latin typeface="Calibri" panose="020F0502020204030204" pitchFamily="34" charset="0"/>
                <a:ea typeface="MyriadPro-Regular"/>
                <a:cs typeface="Arial" panose="020B0604020202020204" pitchFamily="34" charset="0"/>
              </a:rPr>
              <a:t>Σε ποιους τομείς σας εξουσιάζει κάποιος άλλος;</a:t>
            </a:r>
          </a:p>
          <a:p>
            <a:pPr lvl="1" algn="just">
              <a:lnSpc>
                <a:spcPct val="130000"/>
              </a:lnSpc>
            </a:pPr>
            <a:r>
              <a:rPr lang="el-GR" sz="1600" i="1" dirty="0">
                <a:latin typeface="Calibri" panose="020F0502020204030204" pitchFamily="34" charset="0"/>
                <a:ea typeface="MyriadPro-Regular"/>
                <a:cs typeface="Arial" panose="020B0604020202020204" pitchFamily="34" charset="0"/>
              </a:rPr>
              <a:t>Για ποιον έχετε ευθύνη;</a:t>
            </a:r>
          </a:p>
          <a:p>
            <a:pPr lvl="1" algn="just">
              <a:lnSpc>
                <a:spcPct val="130000"/>
              </a:lnSpc>
            </a:pPr>
            <a:r>
              <a:rPr lang="el-GR" sz="1600" i="1" dirty="0">
                <a:latin typeface="Calibri" panose="020F0502020204030204" pitchFamily="34" charset="0"/>
                <a:ea typeface="MyriadPro-Regular"/>
                <a:cs typeface="Arial" panose="020B0604020202020204" pitchFamily="34" charset="0"/>
              </a:rPr>
              <a:t>Για ποιον νιώθετε υπεύθυνοι;</a:t>
            </a:r>
            <a:endParaRPr lang="en-US" sz="1600" b="1" dirty="0">
              <a:latin typeface="Calibri" panose="020F0502020204030204" pitchFamily="34" charset="0"/>
              <a:ea typeface="MyriadPro-Regular"/>
              <a:cs typeface="Arial" panose="020B0604020202020204" pitchFamily="34" charset="0"/>
            </a:endParaRPr>
          </a:p>
          <a:p>
            <a:pPr marL="0" indent="0" algn="just">
              <a:lnSpc>
                <a:spcPct val="130000"/>
              </a:lnSpc>
              <a:buNone/>
            </a:pPr>
            <a:r>
              <a:rPr lang="el-GR" sz="16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Ισχύς</a:t>
            </a:r>
            <a:r>
              <a:rPr lang="en-US" sz="16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a:t>
            </a:r>
          </a:p>
          <a:p>
            <a:pPr lvl="1" algn="just">
              <a:lnSpc>
                <a:spcPct val="130000"/>
              </a:lnSpc>
            </a:pPr>
            <a:r>
              <a:rPr lang="el-GR" sz="1600" i="1" dirty="0">
                <a:latin typeface="Calibri" panose="020F0502020204030204" pitchFamily="34" charset="0"/>
                <a:ea typeface="MyriadPro-Regular"/>
                <a:cs typeface="Arial" panose="020B0604020202020204" pitchFamily="34" charset="0"/>
              </a:rPr>
              <a:t>Αυτήν τη στιγμή νιώθετε πιο ισχυροί ή ανίσχυροι;</a:t>
            </a:r>
          </a:p>
          <a:p>
            <a:pPr lvl="1" algn="just">
              <a:lnSpc>
                <a:spcPct val="130000"/>
              </a:lnSpc>
            </a:pPr>
            <a:r>
              <a:rPr lang="el-GR" sz="1600" i="1" dirty="0">
                <a:latin typeface="Calibri" panose="020F0502020204030204" pitchFamily="34" charset="0"/>
                <a:ea typeface="MyriadPro-Regular"/>
                <a:cs typeface="Arial" panose="020B0604020202020204" pitchFamily="34" charset="0"/>
              </a:rPr>
              <a:t>Σε ποιους τομείς της κατάστασης έχετε επιρροή;</a:t>
            </a:r>
          </a:p>
          <a:p>
            <a:pPr lvl="1" algn="just">
              <a:lnSpc>
                <a:spcPct val="130000"/>
              </a:lnSpc>
            </a:pPr>
            <a:r>
              <a:rPr lang="el-GR" sz="1600" i="1" dirty="0">
                <a:latin typeface="Calibri" panose="020F0502020204030204" pitchFamily="34" charset="0"/>
                <a:ea typeface="MyriadPro-Regular"/>
                <a:cs typeface="Arial" panose="020B0604020202020204" pitchFamily="34" charset="0"/>
              </a:rPr>
              <a:t>Σε ποιους τομείς της κατάστασης δεν έχετε καμία επιρροή;</a:t>
            </a:r>
            <a:endParaRPr lang="en-US" sz="1600" i="1" dirty="0">
              <a:latin typeface="Calibri" panose="020F0502020204030204" pitchFamily="34" charset="0"/>
              <a:ea typeface="MyriadPro-Regular"/>
              <a:cs typeface="Arial" panose="020B0604020202020204" pitchFamily="34" charset="0"/>
            </a:endParaRPr>
          </a:p>
          <a:p>
            <a:pPr lvl="1" algn="just">
              <a:lnSpc>
                <a:spcPct val="130000"/>
              </a:lnSpc>
            </a:pPr>
            <a:endParaRPr lang="en-GB" sz="1600" dirty="0"/>
          </a:p>
        </p:txBody>
      </p:sp>
      <p:pic>
        <p:nvPicPr>
          <p:cNvPr id="5" name="Γραφικό 4" descr="Ίχνη παπουτσιών περίγραμμα">
            <a:extLst>
              <a:ext uri="{FF2B5EF4-FFF2-40B4-BE49-F238E27FC236}">
                <a16:creationId xmlns:a16="http://schemas.microsoft.com/office/drawing/2014/main" id="{BE6EFDAA-22ED-4705-B211-377C66560BCB}"/>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2549570">
            <a:off x="-46891" y="654996"/>
            <a:ext cx="914400" cy="914400"/>
          </a:xfrm>
          <a:prstGeom prst="rect">
            <a:avLst/>
          </a:prstGeom>
        </p:spPr>
      </p:pic>
    </p:spTree>
    <p:extLst>
      <p:ext uri="{BB962C8B-B14F-4D97-AF65-F5344CB8AC3E}">
        <p14:creationId xmlns:p14="http://schemas.microsoft.com/office/powerpoint/2010/main" val="571776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4156" descr="Aquarell, Pinselstrich, Farbe, Abstrakt, Textur, Bürste">
            <a:extLst>
              <a:ext uri="{FF2B5EF4-FFF2-40B4-BE49-F238E27FC236}">
                <a16:creationId xmlns:a16="http://schemas.microsoft.com/office/drawing/2014/main" id="{5AAE6394-C706-48EC-A7A7-1F58E9AC042C}"/>
              </a:ext>
            </a:extLst>
          </p:cNvPr>
          <p:cNvPicPr>
            <a:picLocks noChangeAspect="1"/>
          </p:cNvPicPr>
          <p:nvPr/>
        </p:nvPicPr>
        <p:blipFill rotWithShape="1">
          <a:blip r:embed="rId2" cstate="hqprint">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0" y="3189506"/>
            <a:ext cx="1291920" cy="655354"/>
          </a:xfrm>
          <a:prstGeom prst="rect">
            <a:avLst/>
          </a:prstGeom>
          <a:noFill/>
          <a:ln>
            <a:noFill/>
          </a:ln>
          <a:extLst>
            <a:ext uri="{53640926-AAD7-44D8-BBD7-CCE9431645EC}">
              <a14:shadowObscured xmlns:a14="http://schemas.microsoft.com/office/drawing/2010/main"/>
            </a:ext>
          </a:extLst>
        </p:spPr>
      </p:pic>
      <p:pic>
        <p:nvPicPr>
          <p:cNvPr id="9" name="Grafik 41" descr="Aquarell, Pinselstrich, Farbe, Abstrakt, Textur, Bürste">
            <a:extLst>
              <a:ext uri="{FF2B5EF4-FFF2-40B4-BE49-F238E27FC236}">
                <a16:creationId xmlns:a16="http://schemas.microsoft.com/office/drawing/2014/main" id="{AACFB8B7-B4BE-4889-B72B-57CF922E1517}"/>
              </a:ext>
            </a:extLst>
          </p:cNvPr>
          <p:cNvPicPr>
            <a:picLocks noChangeAspect="1"/>
          </p:cNvPicPr>
          <p:nvPr/>
        </p:nvPicPr>
        <p:blipFill rotWithShape="1">
          <a:blip r:embed="rId3" cstate="print">
            <a:duotone>
              <a:schemeClr val="accent3">
                <a:shade val="45000"/>
                <a:satMod val="135000"/>
              </a:schemeClr>
              <a:prstClr val="white"/>
            </a:duotone>
            <a:extLst>
              <a:ext uri="{28A0092B-C50C-407E-A947-70E740481C1C}">
                <a14:useLocalDpi xmlns:a14="http://schemas.microsoft.com/office/drawing/2010/main" val="0"/>
              </a:ext>
            </a:extLst>
          </a:blip>
          <a:srcRect/>
          <a:stretch/>
        </p:blipFill>
        <p:spPr bwMode="auto">
          <a:xfrm>
            <a:off x="5445096" y="4494545"/>
            <a:ext cx="2009906" cy="609600"/>
          </a:xfrm>
          <a:prstGeom prst="rect">
            <a:avLst/>
          </a:prstGeom>
          <a:noFill/>
          <a:ln>
            <a:noFill/>
          </a:ln>
          <a:extLst>
            <a:ext uri="{53640926-AAD7-44D8-BBD7-CCE9431645EC}">
              <a14:shadowObscured xmlns:a14="http://schemas.microsoft.com/office/drawing/2010/main"/>
            </a:ext>
          </a:extLst>
        </p:spPr>
      </p:pic>
      <p:pic>
        <p:nvPicPr>
          <p:cNvPr id="10" name="Εικόνα 9" descr="Εικόνα που περιέχει κομμάτι, φέτα, σνακ&#10;&#10;Περιγραφή που δημιουργήθηκε αυτόματα">
            <a:extLst>
              <a:ext uri="{FF2B5EF4-FFF2-40B4-BE49-F238E27FC236}">
                <a16:creationId xmlns:a16="http://schemas.microsoft.com/office/drawing/2014/main" id="{0BF44936-8830-4A7E-AC2C-8A600CBDC5A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81964" y="1505883"/>
            <a:ext cx="1168457" cy="676275"/>
          </a:xfrm>
          <a:prstGeom prst="rect">
            <a:avLst/>
          </a:prstGeom>
          <a:noFill/>
        </p:spPr>
      </p:pic>
      <p:pic>
        <p:nvPicPr>
          <p:cNvPr id="11" name="Grafik 4113" descr="Aquarell, Pinselstrich, Farbe, Abstrakt, Textur, Bürste">
            <a:extLst>
              <a:ext uri="{FF2B5EF4-FFF2-40B4-BE49-F238E27FC236}">
                <a16:creationId xmlns:a16="http://schemas.microsoft.com/office/drawing/2014/main" id="{0017B9C3-FB60-431D-93E3-70334A435504}"/>
              </a:ext>
            </a:extLst>
          </p:cNvPr>
          <p:cNvPicPr>
            <a:picLocks noChangeAspect="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p:blipFill>
        <p:spPr bwMode="auto">
          <a:xfrm>
            <a:off x="49491" y="4830634"/>
            <a:ext cx="2320083" cy="530686"/>
          </a:xfrm>
          <a:prstGeom prst="rect">
            <a:avLst/>
          </a:prstGeom>
          <a:noFill/>
          <a:ln>
            <a:noFill/>
          </a:ln>
          <a:extLst>
            <a:ext uri="{53640926-AAD7-44D8-BBD7-CCE9431645EC}">
              <a14:shadowObscured xmlns:a14="http://schemas.microsoft.com/office/drawing/2010/main"/>
            </a:ext>
          </a:extLst>
        </p:spPr>
      </p:pic>
      <p:pic>
        <p:nvPicPr>
          <p:cNvPr id="12" name="Grafik 48" descr="Aquarell, Pinselstrich, Farbe, Abstrakt, Textur, Bürste">
            <a:extLst>
              <a:ext uri="{FF2B5EF4-FFF2-40B4-BE49-F238E27FC236}">
                <a16:creationId xmlns:a16="http://schemas.microsoft.com/office/drawing/2014/main" id="{668250C8-3C9A-4C02-937F-8C8C69946E56}"/>
              </a:ext>
            </a:extLst>
          </p:cNvPr>
          <p:cNvPicPr>
            <a:picLocks noChangeAspect="1"/>
          </p:cNvPicPr>
          <p:nvPr/>
        </p:nvPicPr>
        <p:blipFill rotWithShape="1">
          <a:blip r:embed="rId3" cstate="print">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a:off x="5428645" y="2810468"/>
            <a:ext cx="1863428" cy="655354"/>
          </a:xfrm>
          <a:prstGeom prst="rect">
            <a:avLst/>
          </a:prstGeom>
          <a:noFill/>
          <a:ln>
            <a:noFill/>
          </a:ln>
          <a:extLst>
            <a:ext uri="{53640926-AAD7-44D8-BBD7-CCE9431645EC}">
              <a14:shadowObscured xmlns:a14="http://schemas.microsoft.com/office/drawing/2010/main"/>
            </a:ext>
          </a:extLst>
        </p:spPr>
      </p:pic>
      <p:pic>
        <p:nvPicPr>
          <p:cNvPr id="7" name="Grafik 617" descr="Aquarell, Pinselstrich, Farbe, Abstrakt, Textur, Bürste">
            <a:extLst>
              <a:ext uri="{FF2B5EF4-FFF2-40B4-BE49-F238E27FC236}">
                <a16:creationId xmlns:a16="http://schemas.microsoft.com/office/drawing/2014/main" id="{CAE003A1-8C4B-40F4-A11B-D7C803AAEC48}"/>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a:stretch/>
        </p:blipFill>
        <p:spPr bwMode="auto">
          <a:xfrm>
            <a:off x="580103" y="722145"/>
            <a:ext cx="1550017" cy="657225"/>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B00DA80B-EA82-4D6A-BA6B-AA50DBDEDBAB}"/>
              </a:ext>
            </a:extLst>
          </p:cNvPr>
          <p:cNvSpPr>
            <a:spLocks noGrp="1"/>
          </p:cNvSpPr>
          <p:nvPr>
            <p:ph type="title"/>
          </p:nvPr>
        </p:nvSpPr>
        <p:spPr/>
        <p:txBody>
          <a:bodyPr>
            <a:normAutofit/>
          </a:bodyPr>
          <a:lstStyle/>
          <a:p>
            <a:r>
              <a:rPr lang="el-GR" sz="3200" dirty="0"/>
              <a:t>Βήμα 5: </a:t>
            </a:r>
            <a:r>
              <a:rPr lang="el-GR" sz="3200" b="0" dirty="0"/>
              <a:t>Τι θα κάνατε τώρα;</a:t>
            </a:r>
            <a:endParaRPr lang="en-GB" sz="3200" b="0" dirty="0"/>
          </a:p>
        </p:txBody>
      </p:sp>
      <p:sp>
        <p:nvSpPr>
          <p:cNvPr id="3" name="Θέση περιεχομένου 2">
            <a:extLst>
              <a:ext uri="{FF2B5EF4-FFF2-40B4-BE49-F238E27FC236}">
                <a16:creationId xmlns:a16="http://schemas.microsoft.com/office/drawing/2014/main" id="{77C891F0-EEA4-4588-84F0-AD058E6945FB}"/>
              </a:ext>
            </a:extLst>
          </p:cNvPr>
          <p:cNvSpPr>
            <a:spLocks noGrp="1"/>
          </p:cNvSpPr>
          <p:nvPr>
            <p:ph sz="half" idx="1"/>
          </p:nvPr>
        </p:nvSpPr>
        <p:spPr>
          <a:xfrm>
            <a:off x="108156" y="1693016"/>
            <a:ext cx="5348748" cy="4963423"/>
          </a:xfrm>
        </p:spPr>
        <p:txBody>
          <a:bodyPr>
            <a:normAutofit fontScale="77500" lnSpcReduction="20000"/>
          </a:bodyPr>
          <a:lstStyle/>
          <a:p>
            <a:pPr marL="0" indent="0" algn="just">
              <a:lnSpc>
                <a:spcPct val="130000"/>
              </a:lnSpc>
              <a:buNone/>
            </a:pPr>
            <a:r>
              <a:rPr lang="el-GR" sz="2100" i="1" dirty="0">
                <a:solidFill>
                  <a:schemeClr val="accent1"/>
                </a:solidFill>
                <a:latin typeface="Calibri" panose="020F0502020204030204" pitchFamily="34" charset="0"/>
                <a:ea typeface="MyriadPro-Regular"/>
                <a:cs typeface="Arial" panose="020B0604020202020204" pitchFamily="34" charset="0"/>
              </a:rPr>
              <a:t>Πώς θα ενεργούσατε τώρα; Ποια από τις ανάγκες σας θα θέλατε να καλύψετε πιο επειγόντως σε αυτήν την κατάσταση;</a:t>
            </a:r>
            <a:r>
              <a:rPr lang="en-US" sz="2100" i="1" dirty="0">
                <a:solidFill>
                  <a:schemeClr val="accent1"/>
                </a:solidFill>
                <a:effectLst/>
                <a:latin typeface="Calibri" panose="020F0502020204030204" pitchFamily="34" charset="0"/>
                <a:ea typeface="MyriadPro-Regular"/>
                <a:cs typeface="Arial" panose="020B0604020202020204" pitchFamily="34" charset="0"/>
              </a:rPr>
              <a:t> </a:t>
            </a:r>
          </a:p>
          <a:p>
            <a:pPr marL="0" indent="0" algn="just">
              <a:lnSpc>
                <a:spcPct val="130000"/>
              </a:lnSpc>
              <a:buNone/>
            </a:pPr>
            <a:r>
              <a:rPr lang="el-GR" sz="2100" b="1" dirty="0">
                <a:latin typeface="Calibri" panose="020F0502020204030204" pitchFamily="34" charset="0"/>
                <a:ea typeface="MyriadPro-Regular"/>
                <a:cs typeface="Arial" panose="020B0604020202020204" pitchFamily="34" charset="0"/>
              </a:rPr>
              <a:t>Αποφασίστε για δύο ανάγκες </a:t>
            </a:r>
            <a:r>
              <a:rPr lang="el-GR" sz="2100" dirty="0">
                <a:latin typeface="Calibri" panose="020F0502020204030204" pitchFamily="34" charset="0"/>
                <a:ea typeface="MyriadPro-Regular"/>
                <a:cs typeface="Arial" panose="020B0604020202020204" pitchFamily="34" charset="0"/>
              </a:rPr>
              <a:t>που θεωρείτε πιο σημαντικές αυτή τη στιγμή και απαντήστε στις ερωτήσεις σχετικά με αυτές:</a:t>
            </a:r>
            <a:endParaRPr lang="en-GB" sz="2100" dirty="0">
              <a:effectLst/>
              <a:latin typeface="Calibri" panose="020F0502020204030204" pitchFamily="34" charset="0"/>
              <a:ea typeface="MyriadPro-Regular"/>
              <a:cs typeface="Arial" panose="020B0604020202020204" pitchFamily="34" charset="0"/>
            </a:endParaRPr>
          </a:p>
          <a:p>
            <a:pPr marL="0" indent="0" algn="just">
              <a:lnSpc>
                <a:spcPct val="130000"/>
              </a:lnSpc>
              <a:buNone/>
            </a:pPr>
            <a:r>
              <a:rPr lang="el-GR" sz="20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Επιβίωση</a:t>
            </a:r>
            <a:r>
              <a:rPr lang="en-US" sz="20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a:t>
            </a:r>
          </a:p>
          <a:p>
            <a:pPr lvl="1" algn="just">
              <a:lnSpc>
                <a:spcPct val="130000"/>
              </a:lnSpc>
            </a:pPr>
            <a:r>
              <a:rPr lang="el-GR" sz="2000" i="1" dirty="0">
                <a:latin typeface="Calibri" panose="020F0502020204030204" pitchFamily="34" charset="0"/>
                <a:ea typeface="MyriadPro-Regular"/>
                <a:cs typeface="Arial" panose="020B0604020202020204" pitchFamily="34" charset="0"/>
              </a:rPr>
              <a:t>Τι μπορείτε να κάνετε αυτή τη στιγμή για να νιώσετε πιο ασφαλείς;</a:t>
            </a:r>
          </a:p>
          <a:p>
            <a:pPr lvl="1" algn="just">
              <a:lnSpc>
                <a:spcPct val="130000"/>
              </a:lnSpc>
            </a:pPr>
            <a:r>
              <a:rPr lang="el-GR" sz="2000" i="1" dirty="0">
                <a:latin typeface="Calibri" panose="020F0502020204030204" pitchFamily="34" charset="0"/>
                <a:ea typeface="MyriadPro-Regular"/>
                <a:cs typeface="Arial" panose="020B0604020202020204" pitchFamily="34" charset="0"/>
              </a:rPr>
              <a:t>Ποιος χρειάζεται περισσότερο προστασία σε αυτή την κατάσταση;</a:t>
            </a:r>
            <a:r>
              <a:rPr lang="en-US" sz="2000" i="1" dirty="0">
                <a:latin typeface="Calibri" panose="020F0502020204030204" pitchFamily="34" charset="0"/>
                <a:ea typeface="MyriadPro-Regular"/>
                <a:cs typeface="Arial" panose="020B0604020202020204" pitchFamily="34" charset="0"/>
              </a:rPr>
              <a:t> </a:t>
            </a:r>
          </a:p>
          <a:p>
            <a:pPr marL="0" indent="0" algn="just">
              <a:lnSpc>
                <a:spcPct val="130000"/>
              </a:lnSpc>
              <a:buNone/>
            </a:pPr>
            <a:r>
              <a:rPr lang="el-GR" sz="20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Αγάπη και «ανήκειν»</a:t>
            </a:r>
            <a:r>
              <a:rPr lang="en-US" sz="20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a:t>
            </a:r>
          </a:p>
          <a:p>
            <a:pPr lvl="1" algn="just">
              <a:lnSpc>
                <a:spcPct val="130000"/>
              </a:lnSpc>
            </a:pPr>
            <a:r>
              <a:rPr lang="el-GR" sz="2000" i="1" dirty="0">
                <a:latin typeface="Calibri" panose="020F0502020204030204" pitchFamily="34" charset="0"/>
                <a:ea typeface="MyriadPro-Regular"/>
                <a:cs typeface="Arial" panose="020B0604020202020204" pitchFamily="34" charset="0"/>
              </a:rPr>
              <a:t>Πώς μπορείτε να κερδίσετε την εμπιστοσύνη ενός άλλου ατόμου;</a:t>
            </a:r>
          </a:p>
          <a:p>
            <a:pPr lvl="1" algn="just">
              <a:lnSpc>
                <a:spcPct val="130000"/>
              </a:lnSpc>
            </a:pPr>
            <a:r>
              <a:rPr lang="el-GR" sz="2000" i="1" dirty="0">
                <a:latin typeface="Calibri" panose="020F0502020204030204" pitchFamily="34" charset="0"/>
                <a:ea typeface="MyriadPro-Regular"/>
                <a:cs typeface="Arial" panose="020B0604020202020204" pitchFamily="34" charset="0"/>
              </a:rPr>
              <a:t>Σε ποιον θα μπορούσατε να δώσετε χαρά τώρα, - μέσα από τι;</a:t>
            </a:r>
          </a:p>
        </p:txBody>
      </p:sp>
      <p:sp>
        <p:nvSpPr>
          <p:cNvPr id="5" name="Θέση περιεχομένου 4">
            <a:extLst>
              <a:ext uri="{FF2B5EF4-FFF2-40B4-BE49-F238E27FC236}">
                <a16:creationId xmlns:a16="http://schemas.microsoft.com/office/drawing/2014/main" id="{261A2E38-4C9C-493E-A321-6F420E609B10}"/>
              </a:ext>
            </a:extLst>
          </p:cNvPr>
          <p:cNvSpPr>
            <a:spLocks noGrp="1"/>
          </p:cNvSpPr>
          <p:nvPr>
            <p:ph sz="half" idx="2"/>
          </p:nvPr>
        </p:nvSpPr>
        <p:spPr>
          <a:xfrm>
            <a:off x="5715001" y="1602658"/>
            <a:ext cx="6368843" cy="5255341"/>
          </a:xfrm>
        </p:spPr>
        <p:txBody>
          <a:bodyPr>
            <a:normAutofit fontScale="77500" lnSpcReduction="20000"/>
          </a:bodyPr>
          <a:lstStyle/>
          <a:p>
            <a:pPr marL="0" indent="0" algn="just">
              <a:lnSpc>
                <a:spcPct val="130000"/>
              </a:lnSpc>
              <a:buNone/>
            </a:pPr>
            <a:r>
              <a:rPr lang="el-GR" sz="20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Διασκέδαση</a:t>
            </a:r>
            <a:r>
              <a:rPr lang="en-US" sz="20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a:t>
            </a:r>
          </a:p>
          <a:p>
            <a:pPr lvl="1" algn="just">
              <a:lnSpc>
                <a:spcPct val="130000"/>
              </a:lnSpc>
            </a:pPr>
            <a:r>
              <a:rPr lang="el-GR" sz="2000" i="1" dirty="0">
                <a:latin typeface="Calibri" panose="020F0502020204030204" pitchFamily="34" charset="0"/>
                <a:ea typeface="MyriadPro-Regular"/>
                <a:cs typeface="Arial" panose="020B0604020202020204" pitchFamily="34" charset="0"/>
              </a:rPr>
              <a:t>Τι θα μπορούσατε να κάνετε αυτή τη στιγμή για να κάνετε κάποιον να γελάσει;</a:t>
            </a:r>
          </a:p>
          <a:p>
            <a:pPr lvl="1" algn="just">
              <a:lnSpc>
                <a:spcPct val="130000"/>
              </a:lnSpc>
            </a:pPr>
            <a:r>
              <a:rPr lang="el-GR" sz="2000" i="1" dirty="0">
                <a:latin typeface="Calibri" panose="020F0502020204030204" pitchFamily="34" charset="0"/>
                <a:ea typeface="MyriadPro-Regular"/>
                <a:cs typeface="Arial" panose="020B0604020202020204" pitchFamily="34" charset="0"/>
              </a:rPr>
              <a:t>Πώς θα επηρέαζε αυτό την κατάσταση;</a:t>
            </a:r>
            <a:endParaRPr lang="en-US" sz="2000" i="1" dirty="0">
              <a:latin typeface="Calibri" panose="020F0502020204030204" pitchFamily="34" charset="0"/>
              <a:ea typeface="MyriadPro-Regular"/>
              <a:cs typeface="Arial" panose="020B0604020202020204" pitchFamily="34" charset="0"/>
            </a:endParaRPr>
          </a:p>
          <a:p>
            <a:pPr marL="0" indent="0" algn="just">
              <a:lnSpc>
                <a:spcPct val="130000"/>
              </a:lnSpc>
              <a:buNone/>
            </a:pPr>
            <a:r>
              <a:rPr lang="el-GR" sz="20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Ελευθερία</a:t>
            </a:r>
            <a:r>
              <a:rPr lang="en-US" sz="20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a:t>
            </a:r>
          </a:p>
          <a:p>
            <a:pPr lvl="1" algn="just">
              <a:lnSpc>
                <a:spcPct val="130000"/>
              </a:lnSpc>
            </a:pPr>
            <a:r>
              <a:rPr lang="el-GR" sz="2000" i="1" dirty="0">
                <a:latin typeface="Calibri" panose="020F0502020204030204" pitchFamily="34" charset="0"/>
                <a:ea typeface="MyriadPro-Regular"/>
                <a:cs typeface="Arial" panose="020B0604020202020204" pitchFamily="34" charset="0"/>
              </a:rPr>
              <a:t>Τι θα μπορούσατε να αποφασίσετε τώρα για να βελτιώσετε την κατάστασή σας;</a:t>
            </a:r>
          </a:p>
          <a:p>
            <a:pPr lvl="1" algn="just">
              <a:lnSpc>
                <a:spcPct val="130000"/>
              </a:lnSpc>
            </a:pPr>
            <a:r>
              <a:rPr lang="el-GR" sz="2000" i="1" dirty="0">
                <a:latin typeface="Calibri" panose="020F0502020204030204" pitchFamily="34" charset="0"/>
                <a:ea typeface="MyriadPro-Regular"/>
                <a:cs typeface="Arial" panose="020B0604020202020204" pitchFamily="34" charset="0"/>
              </a:rPr>
              <a:t>Τι συνέπειες θα είχε αυτή η απόφαση για εσάς;</a:t>
            </a:r>
          </a:p>
          <a:p>
            <a:pPr lvl="1" algn="just">
              <a:lnSpc>
                <a:spcPct val="130000"/>
              </a:lnSpc>
            </a:pPr>
            <a:r>
              <a:rPr lang="el-GR" sz="2000" i="1" dirty="0">
                <a:latin typeface="Calibri" panose="020F0502020204030204" pitchFamily="34" charset="0"/>
                <a:ea typeface="MyriadPro-Regular"/>
                <a:cs typeface="Arial" panose="020B0604020202020204" pitchFamily="34" charset="0"/>
              </a:rPr>
              <a:t>Τι συνέπειες θα είχε αυτή η απόφαση για άλλους;</a:t>
            </a:r>
            <a:endParaRPr lang="en-US" sz="2000" i="1" dirty="0">
              <a:latin typeface="Calibri" panose="020F0502020204030204" pitchFamily="34" charset="0"/>
              <a:ea typeface="MyriadPro-Regular"/>
              <a:cs typeface="Arial" panose="020B0604020202020204" pitchFamily="34" charset="0"/>
            </a:endParaRPr>
          </a:p>
          <a:p>
            <a:pPr marL="0" indent="0" algn="just">
              <a:lnSpc>
                <a:spcPct val="130000"/>
              </a:lnSpc>
              <a:buNone/>
            </a:pPr>
            <a:r>
              <a:rPr lang="el-GR" sz="20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Ισχύς</a:t>
            </a:r>
            <a:r>
              <a:rPr lang="en-US" sz="20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a:t>
            </a:r>
          </a:p>
          <a:p>
            <a:pPr lvl="1" algn="just">
              <a:lnSpc>
                <a:spcPct val="130000"/>
              </a:lnSpc>
            </a:pPr>
            <a:r>
              <a:rPr lang="el-GR" sz="2000" i="1" dirty="0">
                <a:latin typeface="Calibri" panose="020F0502020204030204" pitchFamily="34" charset="0"/>
                <a:ea typeface="MyriadPro-Regular"/>
                <a:cs typeface="Arial" panose="020B0604020202020204" pitchFamily="34" charset="0"/>
              </a:rPr>
              <a:t>Τι μέτρα θα μπορούσατε να πάρετε για να βελτιώσετε την κατάσταση για εσάς και τους ανθρώπους που σας ενδιαφέρουν;</a:t>
            </a:r>
          </a:p>
          <a:p>
            <a:pPr lvl="1" algn="just">
              <a:lnSpc>
                <a:spcPct val="130000"/>
              </a:lnSpc>
            </a:pPr>
            <a:r>
              <a:rPr lang="el-GR" sz="2000" i="1" dirty="0">
                <a:latin typeface="Calibri" panose="020F0502020204030204" pitchFamily="34" charset="0"/>
                <a:ea typeface="MyriadPro-Regular"/>
                <a:cs typeface="Arial" panose="020B0604020202020204" pitchFamily="34" charset="0"/>
              </a:rPr>
              <a:t>Τι δεξιότητες χρειάζεστε για να το κάνετε αυτό;</a:t>
            </a:r>
          </a:p>
          <a:p>
            <a:pPr lvl="1" algn="just">
              <a:lnSpc>
                <a:spcPct val="130000"/>
              </a:lnSpc>
            </a:pPr>
            <a:r>
              <a:rPr lang="el-GR" sz="2000" i="1" dirty="0">
                <a:latin typeface="Calibri" panose="020F0502020204030204" pitchFamily="34" charset="0"/>
                <a:ea typeface="MyriadPro-Regular"/>
                <a:cs typeface="Arial" panose="020B0604020202020204" pitchFamily="34" charset="0"/>
              </a:rPr>
              <a:t>Ποιον χρειάζεστε για να το κάνετε αυτό;</a:t>
            </a:r>
          </a:p>
          <a:p>
            <a:pPr lvl="1" algn="just">
              <a:lnSpc>
                <a:spcPct val="130000"/>
              </a:lnSpc>
            </a:pPr>
            <a:r>
              <a:rPr lang="el-GR" sz="2000" i="1" dirty="0">
                <a:latin typeface="Calibri" panose="020F0502020204030204" pitchFamily="34" charset="0"/>
                <a:ea typeface="MyriadPro-Regular"/>
                <a:cs typeface="Arial" panose="020B0604020202020204" pitchFamily="34" charset="0"/>
              </a:rPr>
              <a:t>Ποιος θα ωφεληθεί από αυτή την πράξη, ποιος θα ζημιωνόταν;</a:t>
            </a:r>
          </a:p>
        </p:txBody>
      </p:sp>
      <p:pic>
        <p:nvPicPr>
          <p:cNvPr id="6" name="Γραφικό 5" descr="Ίχνη παπουτσιών περίγραμμα">
            <a:extLst>
              <a:ext uri="{FF2B5EF4-FFF2-40B4-BE49-F238E27FC236}">
                <a16:creationId xmlns:a16="http://schemas.microsoft.com/office/drawing/2014/main" id="{65E85FBC-20BF-42D8-9E72-986C82B978AB}"/>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2549570">
            <a:off x="-46891" y="654996"/>
            <a:ext cx="914400" cy="914400"/>
          </a:xfrm>
          <a:prstGeom prst="rect">
            <a:avLst/>
          </a:prstGeom>
        </p:spPr>
      </p:pic>
    </p:spTree>
    <p:extLst>
      <p:ext uri="{BB962C8B-B14F-4D97-AF65-F5344CB8AC3E}">
        <p14:creationId xmlns:p14="http://schemas.microsoft.com/office/powerpoint/2010/main" val="23593987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77C891F0-EEA4-4588-84F0-AD058E6945FB}"/>
              </a:ext>
            </a:extLst>
          </p:cNvPr>
          <p:cNvSpPr>
            <a:spLocks noGrp="1"/>
          </p:cNvSpPr>
          <p:nvPr>
            <p:ph idx="1"/>
          </p:nvPr>
        </p:nvSpPr>
        <p:spPr>
          <a:noFill/>
        </p:spPr>
        <p:txBody>
          <a:bodyPr>
            <a:normAutofit/>
          </a:bodyPr>
          <a:lstStyle/>
          <a:p>
            <a:pPr algn="just">
              <a:lnSpc>
                <a:spcPct val="130000"/>
              </a:lnSpc>
              <a:tabLst>
                <a:tab pos="1620520" algn="l"/>
                <a:tab pos="3421380" algn="l"/>
              </a:tabLst>
            </a:pPr>
            <a:r>
              <a:rPr lang="el-GR" sz="1800" dirty="0">
                <a:latin typeface="Calibri" panose="020F0502020204030204" pitchFamily="34" charset="0"/>
                <a:ea typeface="MyriadPro-Regular"/>
                <a:cs typeface="Arial" panose="020B0604020202020204" pitchFamily="34" charset="0"/>
              </a:rPr>
              <a:t>Αν θέλετε να μάθετε πώς ενεργούσε τότε το άτομο που βάλατε τώρα τον εαυτό σας στη θέση του, κάντε κλικ εδώ </a:t>
            </a:r>
            <a:r>
              <a:rPr lang="el-GR" sz="1800" b="1" dirty="0">
                <a:latin typeface="Calibri" panose="020F0502020204030204" pitchFamily="34" charset="0"/>
                <a:ea typeface="MyriadPro-Regular"/>
                <a:cs typeface="Arial" panose="020B0604020202020204" pitchFamily="34" charset="0"/>
              </a:rPr>
              <a:t>στο αντίστοιχο πλαίσιο</a:t>
            </a:r>
            <a:r>
              <a:rPr lang="en-GB" sz="1800" dirty="0">
                <a:effectLst/>
                <a:latin typeface="Calibri" panose="020F0502020204030204" pitchFamily="34" charset="0"/>
                <a:ea typeface="MyriadPro-Regular"/>
                <a:cs typeface="Arial" panose="020B0604020202020204" pitchFamily="34" charset="0"/>
              </a:rPr>
              <a:t>:</a:t>
            </a:r>
          </a:p>
          <a:p>
            <a:pPr algn="just">
              <a:lnSpc>
                <a:spcPct val="130000"/>
              </a:lnSpc>
              <a:tabLst>
                <a:tab pos="1620520" algn="l"/>
                <a:tab pos="3421380" algn="l"/>
              </a:tabLst>
            </a:pPr>
            <a:r>
              <a:rPr lang="el-GR" sz="1800" b="1" dirty="0">
                <a:latin typeface="Calibri" panose="020F0502020204030204" pitchFamily="34" charset="0"/>
                <a:ea typeface="MyriadPro-Regular"/>
                <a:cs typeface="Arial" panose="020B0604020202020204" pitchFamily="34" charset="0"/>
              </a:rPr>
              <a:t>Προσοχή όμως! </a:t>
            </a:r>
            <a:r>
              <a:rPr lang="el-GR" sz="1800" dirty="0">
                <a:latin typeface="Calibri" panose="020F0502020204030204" pitchFamily="34" charset="0"/>
                <a:ea typeface="MyriadPro-Regular"/>
                <a:cs typeface="Arial" panose="020B0604020202020204" pitchFamily="34" charset="0"/>
              </a:rPr>
              <a:t>Διαβάστε μόνο αυτό το ένα κουτί, διαφορετικά θα χάσετε τον ενθουσιασμό των άλλων χαρακτήρων</a:t>
            </a:r>
            <a:r>
              <a:rPr lang="en-US" sz="1800" dirty="0">
                <a:effectLst/>
                <a:latin typeface="Calibri" panose="020F0502020204030204" pitchFamily="34" charset="0"/>
                <a:ea typeface="MyriadPro-Regular"/>
                <a:cs typeface="Arial" panose="020B0604020202020204" pitchFamily="34" charset="0"/>
              </a:rPr>
              <a:t>!</a:t>
            </a:r>
            <a:endParaRPr lang="en-GB" dirty="0"/>
          </a:p>
        </p:txBody>
      </p:sp>
      <p:pic>
        <p:nvPicPr>
          <p:cNvPr id="38" name="Grafik 118" descr="Εικόνα που περιέχει κείμενο&#10;&#10;Περιγραφή που δημιουργήθηκε αυτόματα">
            <a:extLst>
              <a:ext uri="{FF2B5EF4-FFF2-40B4-BE49-F238E27FC236}">
                <a16:creationId xmlns:a16="http://schemas.microsoft.com/office/drawing/2014/main" id="{F1B67337-C5DC-4263-8F74-2A56D455C2C9}"/>
              </a:ext>
            </a:extLst>
          </p:cNvPr>
          <p:cNvPicPr>
            <a:picLocks noChangeAspect="1"/>
          </p:cNvPicPr>
          <p:nvPr/>
        </p:nvPicPr>
        <p:blipFill rotWithShape="1">
          <a:blip r:embed="rId2" cstate="print">
            <a:duotone>
              <a:schemeClr val="accent5">
                <a:shade val="45000"/>
                <a:satMod val="135000"/>
              </a:schemeClr>
              <a:prstClr val="white"/>
            </a:duotone>
            <a:extLst>
              <a:ext uri="{28A0092B-C50C-407E-A947-70E740481C1C}">
                <a14:useLocalDpi xmlns:a14="http://schemas.microsoft.com/office/drawing/2010/main" val="0"/>
              </a:ext>
            </a:extLst>
          </a:blip>
          <a:srcRect/>
          <a:stretch/>
        </p:blipFill>
        <p:spPr bwMode="auto">
          <a:xfrm>
            <a:off x="6121041" y="4745179"/>
            <a:ext cx="2979420" cy="1057275"/>
          </a:xfrm>
          <a:prstGeom prst="rect">
            <a:avLst/>
          </a:prstGeom>
          <a:noFill/>
          <a:ln>
            <a:noFill/>
          </a:ln>
          <a:extLst>
            <a:ext uri="{53640926-AAD7-44D8-BBD7-CCE9431645EC}">
              <a14:shadowObscured xmlns:a14="http://schemas.microsoft.com/office/drawing/2010/main"/>
            </a:ext>
          </a:extLst>
        </p:spPr>
      </p:pic>
      <p:pic>
        <p:nvPicPr>
          <p:cNvPr id="37" name="Grafik 2" descr="Εικόνα που περιέχει κείμενο&#10;&#10;Περιγραφή που δημιουργήθηκε αυτόματα">
            <a:extLst>
              <a:ext uri="{FF2B5EF4-FFF2-40B4-BE49-F238E27FC236}">
                <a16:creationId xmlns:a16="http://schemas.microsoft.com/office/drawing/2014/main" id="{5EF343D0-68AB-45F0-B9D3-35691D9C4237}"/>
              </a:ext>
            </a:extLst>
          </p:cNvPr>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891254" y="4896436"/>
            <a:ext cx="3651250" cy="1139825"/>
          </a:xfrm>
          <a:prstGeom prst="rect">
            <a:avLst/>
          </a:prstGeom>
          <a:noFill/>
          <a:ln>
            <a:noFill/>
          </a:ln>
          <a:extLst>
            <a:ext uri="{53640926-AAD7-44D8-BBD7-CCE9431645EC}">
              <a14:shadowObscured xmlns:a14="http://schemas.microsoft.com/office/drawing/2010/main"/>
            </a:ext>
          </a:extLst>
        </p:spPr>
      </p:pic>
      <p:pic>
        <p:nvPicPr>
          <p:cNvPr id="34" name="Grafik 1" descr="Εικόνα που περιέχει κείμενο&#10;&#10;Περιγραφή που δημιουργήθηκε αυτόματα">
            <a:extLst>
              <a:ext uri="{FF2B5EF4-FFF2-40B4-BE49-F238E27FC236}">
                <a16:creationId xmlns:a16="http://schemas.microsoft.com/office/drawing/2014/main" id="{26A8DA5F-284A-4D5E-B25C-3160C7DF0839}"/>
              </a:ext>
            </a:extLst>
          </p:cNvPr>
          <p:cNvPicPr>
            <a:picLocks noChangeAspect="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a:off x="6096000" y="3460879"/>
            <a:ext cx="3774013" cy="909792"/>
          </a:xfrm>
          <a:prstGeom prst="rect">
            <a:avLst/>
          </a:prstGeom>
          <a:noFill/>
          <a:ln>
            <a:noFill/>
          </a:ln>
          <a:extLst>
            <a:ext uri="{53640926-AAD7-44D8-BBD7-CCE9431645EC}">
              <a14:shadowObscured xmlns:a14="http://schemas.microsoft.com/office/drawing/2010/main"/>
            </a:ext>
          </a:extLst>
        </p:spPr>
      </p:pic>
      <p:pic>
        <p:nvPicPr>
          <p:cNvPr id="24" name="Grafik 116" descr="Εικόνα που περιέχει κείμενο&#10;&#10;Περιγραφή που δημιουργήθηκε αυτόματα">
            <a:extLst>
              <a:ext uri="{FF2B5EF4-FFF2-40B4-BE49-F238E27FC236}">
                <a16:creationId xmlns:a16="http://schemas.microsoft.com/office/drawing/2014/main" id="{42779DB0-85CF-43E1-833A-A01506ED50D8}"/>
              </a:ext>
            </a:extLst>
          </p:cNvPr>
          <p:cNvPicPr>
            <a:picLocks noChangeAspect="1"/>
          </p:cNvPicPr>
          <p:nvPr/>
        </p:nvPicPr>
        <p:blipFill rotWithShape="1">
          <a:blip r:embed="rId5" cstate="print">
            <a:duotone>
              <a:schemeClr val="accent4">
                <a:shade val="45000"/>
                <a:satMod val="135000"/>
              </a:schemeClr>
              <a:prstClr val="white"/>
            </a:duotone>
            <a:extLst>
              <a:ext uri="{28A0092B-C50C-407E-A947-70E740481C1C}">
                <a14:useLocalDpi xmlns:a14="http://schemas.microsoft.com/office/drawing/2010/main" val="0"/>
              </a:ext>
            </a:extLst>
          </a:blip>
          <a:srcRect/>
          <a:stretch/>
        </p:blipFill>
        <p:spPr bwMode="auto">
          <a:xfrm>
            <a:off x="891253" y="3455800"/>
            <a:ext cx="3176340" cy="876300"/>
          </a:xfrm>
          <a:prstGeom prst="rect">
            <a:avLst/>
          </a:prstGeom>
          <a:noFill/>
          <a:ln>
            <a:noFill/>
          </a:ln>
          <a:extLst>
            <a:ext uri="{53640926-AAD7-44D8-BBD7-CCE9431645EC}">
              <a14:shadowObscured xmlns:a14="http://schemas.microsoft.com/office/drawing/2010/main"/>
            </a:ext>
          </a:extLst>
        </p:spPr>
      </p:pic>
      <p:pic>
        <p:nvPicPr>
          <p:cNvPr id="23" name="Grafik 617" descr="Aquarell, Pinselstrich, Farbe, Abstrakt, Textur, Bürste">
            <a:extLst>
              <a:ext uri="{FF2B5EF4-FFF2-40B4-BE49-F238E27FC236}">
                <a16:creationId xmlns:a16="http://schemas.microsoft.com/office/drawing/2014/main" id="{DA69530D-6060-4A6C-BE85-DCC8F0FC5949}"/>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a:stretch/>
        </p:blipFill>
        <p:spPr bwMode="auto">
          <a:xfrm>
            <a:off x="580103" y="722145"/>
            <a:ext cx="1550017" cy="657225"/>
          </a:xfrm>
          <a:prstGeom prst="rect">
            <a:avLst/>
          </a:prstGeom>
          <a:noFill/>
          <a:ln>
            <a:noFill/>
          </a:ln>
          <a:extLst>
            <a:ext uri="{53640926-AAD7-44D8-BBD7-CCE9431645EC}">
              <a14:shadowObscured xmlns:a14="http://schemas.microsoft.com/office/drawing/2010/main"/>
            </a:ext>
          </a:extLst>
        </p:spPr>
      </p:pic>
      <p:pic>
        <p:nvPicPr>
          <p:cNvPr id="25" name="Εικόνα 24">
            <a:extLst>
              <a:ext uri="{FF2B5EF4-FFF2-40B4-BE49-F238E27FC236}">
                <a16:creationId xmlns:a16="http://schemas.microsoft.com/office/drawing/2014/main" id="{57C8654A-E247-49B7-9FB6-174E8AE09767}"/>
              </a:ext>
            </a:extLst>
          </p:cNvPr>
          <p:cNvPicPr>
            <a:picLocks noChangeAspect="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1111511" y="3492062"/>
            <a:ext cx="628650" cy="836295"/>
          </a:xfrm>
          <a:prstGeom prst="rect">
            <a:avLst/>
          </a:prstGeom>
          <a:noFill/>
        </p:spPr>
      </p:pic>
      <p:sp>
        <p:nvSpPr>
          <p:cNvPr id="16" name="TextBox 15">
            <a:extLst>
              <a:ext uri="{FF2B5EF4-FFF2-40B4-BE49-F238E27FC236}">
                <a16:creationId xmlns:a16="http://schemas.microsoft.com/office/drawing/2014/main" id="{B080C104-AE67-43FC-93DD-2D008C6F272B}"/>
              </a:ext>
            </a:extLst>
          </p:cNvPr>
          <p:cNvSpPr txBox="1"/>
          <p:nvPr/>
        </p:nvSpPr>
        <p:spPr>
          <a:xfrm>
            <a:off x="1797695" y="3450459"/>
            <a:ext cx="1768039" cy="923330"/>
          </a:xfrm>
          <a:prstGeom prst="rect">
            <a:avLst/>
          </a:prstGeom>
          <a:noFill/>
        </p:spPr>
        <p:txBody>
          <a:bodyPr wrap="square">
            <a:spAutoFit/>
          </a:bodyPr>
          <a:lstStyle/>
          <a:p>
            <a:pPr lvl="0" eaLnBrk="0" fontAlgn="base" hangingPunct="0">
              <a:spcBef>
                <a:spcPct val="0"/>
              </a:spcBef>
              <a:spcAft>
                <a:spcPct val="0"/>
              </a:spcAft>
              <a:tabLst>
                <a:tab pos="3421063" algn="l"/>
              </a:tabLst>
            </a:pPr>
            <a:r>
              <a:rPr lang="el-GR" altLang="en-US" b="1" dirty="0">
                <a:latin typeface="Calibri" panose="020F0502020204030204" pitchFamily="34" charset="0"/>
                <a:ea typeface="MyriadPro-Regular"/>
                <a:cs typeface="Arial" panose="020B0604020202020204" pitchFamily="34" charset="0"/>
              </a:rPr>
              <a:t>Πλαίσιο</a:t>
            </a:r>
            <a:r>
              <a:rPr lang="en-GB" altLang="en-US" b="1" dirty="0">
                <a:latin typeface="Calibri" panose="020F0502020204030204" pitchFamily="34" charset="0"/>
                <a:ea typeface="MyriadPro-Regular"/>
                <a:cs typeface="Arial" panose="020B0604020202020204" pitchFamily="34" charset="0"/>
              </a:rPr>
              <a:t> 1:</a:t>
            </a:r>
            <a:r>
              <a:rPr lang="en-GB" altLang="en-US" dirty="0">
                <a:latin typeface="Calibri" panose="020F0502020204030204" pitchFamily="34" charset="0"/>
                <a:ea typeface="MyriadPro-Regular"/>
                <a:cs typeface="Arial" panose="020B0604020202020204" pitchFamily="34" charset="0"/>
              </a:rPr>
              <a:t> </a:t>
            </a:r>
          </a:p>
          <a:p>
            <a:pPr lvl="0" eaLnBrk="0" fontAlgn="base" hangingPunct="0">
              <a:spcBef>
                <a:spcPct val="0"/>
              </a:spcBef>
              <a:spcAft>
                <a:spcPct val="0"/>
              </a:spcAft>
              <a:tabLst>
                <a:tab pos="3421063" algn="l"/>
              </a:tabLst>
            </a:pPr>
            <a:r>
              <a:rPr lang="en-GB" sz="1800" dirty="0" err="1">
                <a:effectLst/>
                <a:latin typeface="Calibri" panose="020F0502020204030204" pitchFamily="34" charset="0"/>
                <a:ea typeface="MyriadPro-Regular"/>
                <a:cs typeface="Arial" panose="020B0604020202020204" pitchFamily="34" charset="0"/>
              </a:rPr>
              <a:t>Adelheid</a:t>
            </a:r>
            <a:r>
              <a:rPr lang="en-GB" sz="1800" dirty="0">
                <a:effectLst/>
                <a:latin typeface="Calibri" panose="020F0502020204030204" pitchFamily="34" charset="0"/>
                <a:ea typeface="MyriadPro-Regular"/>
                <a:cs typeface="Arial" panose="020B0604020202020204" pitchFamily="34" charset="0"/>
              </a:rPr>
              <a:t> Popp, </a:t>
            </a:r>
            <a:r>
              <a:rPr lang="el-GR" dirty="0">
                <a:latin typeface="Calibri" panose="020F0502020204030204" pitchFamily="34" charset="0"/>
                <a:ea typeface="MyriadPro-Regular"/>
                <a:cs typeface="Arial" panose="020B0604020202020204" pitchFamily="34" charset="0"/>
              </a:rPr>
              <a:t>Πολιτικός</a:t>
            </a:r>
            <a:r>
              <a:rPr lang="en-GB" sz="1800" dirty="0">
                <a:effectLst/>
                <a:latin typeface="Calibri" panose="020F0502020204030204" pitchFamily="34" charset="0"/>
                <a:ea typeface="MyriadPro-Regular"/>
                <a:cs typeface="Arial" panose="020B0604020202020204" pitchFamily="34" charset="0"/>
              </a:rPr>
              <a:t> </a:t>
            </a:r>
            <a:endParaRPr lang="en-GB" altLang="en-US" sz="700" dirty="0"/>
          </a:p>
        </p:txBody>
      </p:sp>
      <p:sp>
        <p:nvSpPr>
          <p:cNvPr id="8" name="pop-up" descr="Click here for pop up information.">
            <a:extLst>
              <a:ext uri="{FF2B5EF4-FFF2-40B4-BE49-F238E27FC236}">
                <a16:creationId xmlns:a16="http://schemas.microsoft.com/office/drawing/2014/main" id="{4200EEEF-8970-4C37-A9DD-02546107369B}"/>
              </a:ext>
            </a:extLst>
          </p:cNvPr>
          <p:cNvSpPr/>
          <p:nvPr/>
        </p:nvSpPr>
        <p:spPr>
          <a:xfrm>
            <a:off x="3612688" y="3451677"/>
            <a:ext cx="995994"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rgbClr val="E12A3C"/>
                </a:solidFill>
              </a:rPr>
              <a:t>επιλογή</a:t>
            </a:r>
          </a:p>
        </p:txBody>
      </p:sp>
      <p:sp>
        <p:nvSpPr>
          <p:cNvPr id="26" name="TextBox 25">
            <a:extLst>
              <a:ext uri="{FF2B5EF4-FFF2-40B4-BE49-F238E27FC236}">
                <a16:creationId xmlns:a16="http://schemas.microsoft.com/office/drawing/2014/main" id="{18B80EAC-2F74-45F9-BC16-410BB5BB0D30}"/>
              </a:ext>
            </a:extLst>
          </p:cNvPr>
          <p:cNvSpPr txBox="1"/>
          <p:nvPr/>
        </p:nvSpPr>
        <p:spPr>
          <a:xfrm>
            <a:off x="1111511" y="4833690"/>
            <a:ext cx="3704817" cy="812530"/>
          </a:xfrm>
          <a:prstGeom prst="rect">
            <a:avLst/>
          </a:prstGeom>
          <a:noFill/>
        </p:spPr>
        <p:txBody>
          <a:bodyPr wrap="square">
            <a:spAutoFit/>
          </a:bodyPr>
          <a:lstStyle/>
          <a:p>
            <a:pPr marL="648335">
              <a:lnSpc>
                <a:spcPct val="130000"/>
              </a:lnSpc>
              <a:tabLst>
                <a:tab pos="3421380" algn="l"/>
              </a:tabLst>
            </a:pPr>
            <a:r>
              <a:rPr lang="el-GR" b="1" dirty="0">
                <a:latin typeface="Calibri" panose="020F0502020204030204" pitchFamily="34" charset="0"/>
                <a:ea typeface="MyriadPro-Regular"/>
                <a:cs typeface="Arial" panose="020B0604020202020204" pitchFamily="34" charset="0"/>
              </a:rPr>
              <a:t>Πλαίσιο</a:t>
            </a:r>
            <a:r>
              <a:rPr lang="en-GB" sz="1800" b="1" dirty="0">
                <a:effectLst/>
                <a:latin typeface="Calibri" panose="020F0502020204030204" pitchFamily="34" charset="0"/>
                <a:ea typeface="MyriadPro-Regular"/>
                <a:cs typeface="Arial" panose="020B0604020202020204" pitchFamily="34" charset="0"/>
              </a:rPr>
              <a:t> 3:</a:t>
            </a:r>
          </a:p>
          <a:p>
            <a:pPr marL="648335">
              <a:lnSpc>
                <a:spcPct val="130000"/>
              </a:lnSpc>
              <a:tabLst>
                <a:tab pos="3421380" algn="l"/>
              </a:tabLst>
            </a:pPr>
            <a:r>
              <a:rPr lang="en-GB" dirty="0">
                <a:latin typeface="Calibri" panose="020F0502020204030204" pitchFamily="34" charset="0"/>
                <a:cs typeface="Arial" panose="020B0604020202020204" pitchFamily="34" charset="0"/>
              </a:rPr>
              <a:t>Anna, </a:t>
            </a:r>
            <a:r>
              <a:rPr lang="el-GR" dirty="0">
                <a:latin typeface="Calibri" panose="020F0502020204030204" pitchFamily="34" charset="0"/>
                <a:cs typeface="Arial" panose="020B0604020202020204" pitchFamily="34" charset="0"/>
              </a:rPr>
              <a:t>Εργάτης Βιομηχανίας</a:t>
            </a:r>
            <a:endParaRPr lang="en-GB" dirty="0">
              <a:latin typeface="Calibri" panose="020F0502020204030204" pitchFamily="34" charset="0"/>
              <a:cs typeface="Arial" panose="020B0604020202020204" pitchFamily="34" charset="0"/>
            </a:endParaRPr>
          </a:p>
        </p:txBody>
      </p:sp>
      <p:sp>
        <p:nvSpPr>
          <p:cNvPr id="30" name="pop-up" descr="Click here for pop up information.">
            <a:extLst>
              <a:ext uri="{FF2B5EF4-FFF2-40B4-BE49-F238E27FC236}">
                <a16:creationId xmlns:a16="http://schemas.microsoft.com/office/drawing/2014/main" id="{95D9C337-DC21-45EE-BC79-5B3F181127DB}"/>
              </a:ext>
            </a:extLst>
          </p:cNvPr>
          <p:cNvSpPr/>
          <p:nvPr/>
        </p:nvSpPr>
        <p:spPr>
          <a:xfrm>
            <a:off x="3296574" y="4903506"/>
            <a:ext cx="974781"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rgbClr val="E12A3C"/>
                </a:solidFill>
              </a:rPr>
              <a:t>επιλογή</a:t>
            </a:r>
          </a:p>
        </p:txBody>
      </p:sp>
      <p:pic>
        <p:nvPicPr>
          <p:cNvPr id="35" name="Bild 8">
            <a:extLst>
              <a:ext uri="{FF2B5EF4-FFF2-40B4-BE49-F238E27FC236}">
                <a16:creationId xmlns:a16="http://schemas.microsoft.com/office/drawing/2014/main" id="{0BC27E99-189B-4AF5-A9B9-B565F767E6CD}"/>
              </a:ext>
            </a:extLst>
          </p:cNvPr>
          <p:cNvPicPr>
            <a:picLocks noChangeAspect="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6208449" y="4888224"/>
            <a:ext cx="666750" cy="840740"/>
          </a:xfrm>
          <a:prstGeom prst="rect">
            <a:avLst/>
          </a:prstGeom>
          <a:noFill/>
          <a:ln>
            <a:noFill/>
          </a:ln>
        </p:spPr>
      </p:pic>
      <p:sp>
        <p:nvSpPr>
          <p:cNvPr id="36" name="Rechteck 12">
            <a:extLst>
              <a:ext uri="{FF2B5EF4-FFF2-40B4-BE49-F238E27FC236}">
                <a16:creationId xmlns:a16="http://schemas.microsoft.com/office/drawing/2014/main" id="{6CB28D8B-8B86-486F-8254-61E161966858}"/>
              </a:ext>
            </a:extLst>
          </p:cNvPr>
          <p:cNvSpPr>
            <a:spLocks noChangeArrowheads="1"/>
          </p:cNvSpPr>
          <p:nvPr/>
        </p:nvSpPr>
        <p:spPr bwMode="auto">
          <a:xfrm flipH="1">
            <a:off x="6219447" y="3455800"/>
            <a:ext cx="619125" cy="847725"/>
          </a:xfrm>
          <a:prstGeom prst="rect">
            <a:avLst/>
          </a:prstGeom>
          <a:blipFill dpi="0" rotWithShape="0">
            <a:blip r:embed="rId9"/>
            <a:srcRect/>
            <a:stretch>
              <a:fillRect/>
            </a:stretch>
          </a:blipFill>
          <a:ln w="12700">
            <a:solidFill>
              <a:srgbClr val="FFFFFF"/>
            </a:solidFill>
            <a:miter lim="800000"/>
            <a:headEnd/>
            <a:tailEnd/>
          </a:ln>
        </p:spPr>
        <p:txBody>
          <a:bodyPr rot="0" vert="horz" wrap="square" lIns="91440" tIns="45720" rIns="91440" bIns="45720" anchor="t" anchorCtr="0" upright="1">
            <a:noAutofit/>
          </a:bodyPr>
          <a:lstStyle/>
          <a:p>
            <a:endParaRPr lang="en-GB"/>
          </a:p>
        </p:txBody>
      </p:sp>
      <p:sp>
        <p:nvSpPr>
          <p:cNvPr id="31" name="Rechteck 6">
            <a:extLst>
              <a:ext uri="{FF2B5EF4-FFF2-40B4-BE49-F238E27FC236}">
                <a16:creationId xmlns:a16="http://schemas.microsoft.com/office/drawing/2014/main" id="{6871131B-4E22-4B16-AFB1-D70371FF4A60}"/>
              </a:ext>
            </a:extLst>
          </p:cNvPr>
          <p:cNvSpPr>
            <a:spLocks noChangeArrowheads="1"/>
          </p:cNvSpPr>
          <p:nvPr/>
        </p:nvSpPr>
        <p:spPr bwMode="auto">
          <a:xfrm>
            <a:off x="1114663" y="4978745"/>
            <a:ext cx="638175" cy="888365"/>
          </a:xfrm>
          <a:prstGeom prst="rect">
            <a:avLst/>
          </a:prstGeom>
          <a:blipFill dpi="0" rotWithShape="0">
            <a:blip r:embed="rId10"/>
            <a:srcRect/>
            <a:stretch>
              <a:fillRect/>
            </a:stretch>
          </a:blipFill>
          <a:ln w="12700">
            <a:solidFill>
              <a:srgbClr val="FFFFFF"/>
            </a:solidFill>
            <a:miter lim="800000"/>
            <a:headEnd/>
            <a:tailEnd/>
          </a:ln>
        </p:spPr>
        <p:txBody>
          <a:bodyPr rot="0" vert="horz" wrap="square" lIns="91440" tIns="45720" rIns="91440" bIns="45720" anchor="t" anchorCtr="0" upright="1">
            <a:noAutofit/>
          </a:bodyPr>
          <a:lstStyle/>
          <a:p>
            <a:endParaRPr lang="en-GB"/>
          </a:p>
        </p:txBody>
      </p:sp>
      <p:sp>
        <p:nvSpPr>
          <p:cNvPr id="10" name="Rectangle 4">
            <a:extLst>
              <a:ext uri="{FF2B5EF4-FFF2-40B4-BE49-F238E27FC236}">
                <a16:creationId xmlns:a16="http://schemas.microsoft.com/office/drawing/2014/main" id="{39FADBD4-6602-4102-8B8B-E2AD9094ECA6}"/>
              </a:ext>
            </a:extLst>
          </p:cNvPr>
          <p:cNvSpPr>
            <a:spLocks noChangeArrowheads="1"/>
          </p:cNvSpPr>
          <p:nvPr/>
        </p:nvSpPr>
        <p:spPr bwMode="auto">
          <a:xfrm>
            <a:off x="514350" y="9175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7" name="Rectangle 7">
            <a:extLst>
              <a:ext uri="{FF2B5EF4-FFF2-40B4-BE49-F238E27FC236}">
                <a16:creationId xmlns:a16="http://schemas.microsoft.com/office/drawing/2014/main" id="{C0FBAEAD-8645-46DE-BA0E-25941D758DC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9" name="Rectangle 8">
            <a:extLst>
              <a:ext uri="{FF2B5EF4-FFF2-40B4-BE49-F238E27FC236}">
                <a16:creationId xmlns:a16="http://schemas.microsoft.com/office/drawing/2014/main" id="{C2BC95DB-5DB4-4E60-AFF6-BCEDE94E4CCB}"/>
              </a:ext>
            </a:extLst>
          </p:cNvPr>
          <p:cNvSpPr>
            <a:spLocks noChangeArrowheads="1"/>
          </p:cNvSpPr>
          <p:nvPr/>
        </p:nvSpPr>
        <p:spPr bwMode="auto">
          <a:xfrm>
            <a:off x="6885526" y="3448545"/>
            <a:ext cx="2457211"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l-GR" altLang="en-US" b="1" i="0" u="none" strike="noStrike" cap="none" normalizeH="0" baseline="0" dirty="0">
                <a:ln>
                  <a:noFill/>
                </a:ln>
                <a:solidFill>
                  <a:schemeClr val="tx1"/>
                </a:solidFill>
                <a:effectLst/>
                <a:latin typeface="Calibri" panose="020F0502020204030204" pitchFamily="34" charset="0"/>
                <a:ea typeface="+mn-ea"/>
                <a:cs typeface="Calibri" panose="020F0502020204030204" pitchFamily="34" charset="0"/>
              </a:rPr>
              <a:t>Πλα</a:t>
            </a:r>
            <a:r>
              <a:rPr lang="el-GR" altLang="en-US" b="1" dirty="0">
                <a:latin typeface="Calibri" panose="020F0502020204030204" pitchFamily="34" charset="0"/>
                <a:cs typeface="Calibri" panose="020F0502020204030204" pitchFamily="34" charset="0"/>
              </a:rPr>
              <a:t>ίσιο</a:t>
            </a:r>
            <a:r>
              <a:rPr kumimoji="0" lang="en-GB" altLang="en-US" b="1" i="0" u="none" strike="noStrike" cap="none" normalizeH="0" baseline="0" dirty="0">
                <a:ln>
                  <a:noFill/>
                </a:ln>
                <a:solidFill>
                  <a:schemeClr val="tx1"/>
                </a:solidFill>
                <a:effectLst/>
                <a:latin typeface="Calibri" panose="020F0502020204030204" pitchFamily="34" charset="0"/>
                <a:ea typeface="+mn-ea"/>
                <a:cs typeface="Calibri" panose="020F0502020204030204" pitchFamily="34" charset="0"/>
              </a:rPr>
              <a:t> 2:</a:t>
            </a:r>
            <a:r>
              <a:rPr kumimoji="0" lang="en-GB" altLang="en-US" b="0" i="0" u="none" strike="noStrike" cap="none" normalizeH="0" baseline="0" dirty="0">
                <a:ln>
                  <a:noFill/>
                </a:ln>
                <a:solidFill>
                  <a:schemeClr val="tx1"/>
                </a:solidFill>
                <a:effectLst/>
                <a:latin typeface="Calibri" panose="020F0502020204030204" pitchFamily="34" charset="0"/>
                <a:ea typeface="+mn-ea"/>
                <a:cs typeface="Calibri" panose="020F0502020204030204" pitchFamily="34" charset="0"/>
              </a:rPr>
              <a:t>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tx1"/>
                </a:solidFill>
                <a:effectLst/>
                <a:latin typeface="Calibri" panose="020F0502020204030204" pitchFamily="34" charset="0"/>
                <a:ea typeface="+mn-ea"/>
                <a:cs typeface="Calibri" panose="020F0502020204030204" pitchFamily="34" charset="0"/>
              </a:rPr>
              <a:t>Ignaz </a:t>
            </a:r>
            <a:r>
              <a:rPr kumimoji="0" lang="en-US" altLang="en-US" b="0" i="0" u="none" strike="noStrike" cap="none" normalizeH="0" baseline="0" dirty="0" err="1">
                <a:ln>
                  <a:noFill/>
                </a:ln>
                <a:solidFill>
                  <a:schemeClr val="tx1"/>
                </a:solidFill>
                <a:effectLst/>
                <a:latin typeface="Calibri" panose="020F0502020204030204" pitchFamily="34" charset="0"/>
                <a:ea typeface="+mn-ea"/>
                <a:cs typeface="Calibri" panose="020F0502020204030204" pitchFamily="34" charset="0"/>
              </a:rPr>
              <a:t>Seipel</a:t>
            </a:r>
            <a:r>
              <a:rPr kumimoji="0" lang="en-US" altLang="en-US" b="0" i="0" u="none" strike="noStrike" cap="none" normalizeH="0" baseline="0" dirty="0">
                <a:ln>
                  <a:noFill/>
                </a:ln>
                <a:solidFill>
                  <a:schemeClr val="tx1"/>
                </a:solidFill>
                <a:effectLst/>
                <a:latin typeface="Calibri" panose="020F0502020204030204" pitchFamily="34" charset="0"/>
                <a:ea typeface="+mn-ea"/>
                <a:cs typeface="Calibri" panose="020F0502020204030204" pitchFamily="34" charset="0"/>
              </a:rPr>
              <a:t>, </a:t>
            </a:r>
          </a:p>
          <a:p>
            <a:pPr lvl="0" algn="just" eaLnBrk="0" fontAlgn="base" hangingPunct="0">
              <a:spcBef>
                <a:spcPct val="0"/>
              </a:spcBef>
              <a:spcAft>
                <a:spcPct val="0"/>
              </a:spcAft>
            </a:pPr>
            <a:r>
              <a:rPr lang="el-GR" altLang="en-US" dirty="0">
                <a:latin typeface="Calibri" panose="020F0502020204030204" pitchFamily="34" charset="0"/>
                <a:cs typeface="Calibri" panose="020F0502020204030204" pitchFamily="34" charset="0"/>
              </a:rPr>
              <a:t>Θεολόγος και Πολιτικός</a:t>
            </a:r>
            <a:r>
              <a:rPr kumimoji="0" lang="en-US" altLang="en-US" b="0" i="0" u="none" strike="noStrike" cap="none" normalizeH="0" baseline="0" dirty="0">
                <a:ln>
                  <a:noFill/>
                </a:ln>
                <a:solidFill>
                  <a:schemeClr val="tx1"/>
                </a:solidFill>
                <a:effectLst/>
                <a:latin typeface="Calibri" panose="020F0502020204030204" pitchFamily="34" charset="0"/>
                <a:ea typeface="+mn-ea"/>
                <a:cs typeface="Calibri" panose="020F0502020204030204" pitchFamily="34" charset="0"/>
              </a:rPr>
              <a:t> </a:t>
            </a:r>
            <a:endParaRPr kumimoji="0" lang="en-GB" altLang="en-US" sz="2800" b="0" i="0" u="none" strike="noStrike" cap="none" normalizeH="0" baseline="0" dirty="0">
              <a:ln>
                <a:noFill/>
              </a:ln>
              <a:solidFill>
                <a:schemeClr val="tx1"/>
              </a:solidFill>
              <a:effectLst/>
              <a:latin typeface="Arial" panose="020B0604020202020204" pitchFamily="34" charset="0"/>
            </a:endParaRPr>
          </a:p>
        </p:txBody>
      </p:sp>
      <p:sp>
        <p:nvSpPr>
          <p:cNvPr id="28" name="TextBox 27">
            <a:extLst>
              <a:ext uri="{FF2B5EF4-FFF2-40B4-BE49-F238E27FC236}">
                <a16:creationId xmlns:a16="http://schemas.microsoft.com/office/drawing/2014/main" id="{42DC43EE-FB75-4C54-AD53-594C1CDD7B2F}"/>
              </a:ext>
            </a:extLst>
          </p:cNvPr>
          <p:cNvSpPr txBox="1"/>
          <p:nvPr/>
        </p:nvSpPr>
        <p:spPr>
          <a:xfrm>
            <a:off x="6817847" y="4877148"/>
            <a:ext cx="5978897" cy="923330"/>
          </a:xfrm>
          <a:prstGeom prst="rect">
            <a:avLst/>
          </a:prstGeom>
          <a:noFill/>
        </p:spPr>
        <p:txBody>
          <a:bodyPr wrap="square">
            <a:spAutoFit/>
          </a:bodyPr>
          <a:lstStyle/>
          <a:p>
            <a:r>
              <a:rPr lang="el-GR" altLang="en-US" b="1" dirty="0">
                <a:latin typeface="Calibri" panose="020F0502020204030204" pitchFamily="34" charset="0"/>
                <a:cs typeface="Calibri" panose="020F0502020204030204" pitchFamily="34" charset="0"/>
              </a:rPr>
              <a:t>Πλαίσιο</a:t>
            </a:r>
            <a:r>
              <a:rPr lang="en-GB" sz="1800" b="1" dirty="0">
                <a:effectLst/>
                <a:latin typeface="Calibri" panose="020F0502020204030204" pitchFamily="34" charset="0"/>
                <a:ea typeface="+mn-ea"/>
                <a:cs typeface="+mn-cs"/>
              </a:rPr>
              <a:t> 4:</a:t>
            </a:r>
          </a:p>
          <a:p>
            <a:r>
              <a:rPr lang="en-GB" sz="1800" dirty="0">
                <a:effectLst/>
                <a:latin typeface="Calibri" panose="020F0502020204030204" pitchFamily="34" charset="0"/>
                <a:ea typeface="+mn-ea"/>
                <a:cs typeface="+mn-cs"/>
              </a:rPr>
              <a:t>Heinrich, </a:t>
            </a:r>
          </a:p>
          <a:p>
            <a:r>
              <a:rPr lang="el-GR" dirty="0">
                <a:latin typeface="Calibri" panose="020F0502020204030204" pitchFamily="34" charset="0"/>
              </a:rPr>
              <a:t>Κατασκευαστής τούβλων</a:t>
            </a:r>
            <a:endParaRPr lang="en-GB" sz="1800" dirty="0">
              <a:effectLst/>
              <a:latin typeface="Calibri" panose="020F0502020204030204" pitchFamily="34" charset="0"/>
              <a:ea typeface="+mn-ea"/>
              <a:cs typeface="+mn-cs"/>
            </a:endParaRPr>
          </a:p>
        </p:txBody>
      </p:sp>
      <p:pic>
        <p:nvPicPr>
          <p:cNvPr id="27" name="Γραφικό 26" descr="Ίχνη παπουτσιών περίγραμμα">
            <a:extLst>
              <a:ext uri="{FF2B5EF4-FFF2-40B4-BE49-F238E27FC236}">
                <a16:creationId xmlns:a16="http://schemas.microsoft.com/office/drawing/2014/main" id="{2A300565-BCFD-490D-91DD-AFAB9F27EE2B}"/>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2549570">
            <a:off x="-46891" y="654996"/>
            <a:ext cx="914400" cy="914400"/>
          </a:xfrm>
          <a:prstGeom prst="rect">
            <a:avLst/>
          </a:prstGeom>
        </p:spPr>
      </p:pic>
      <p:sp>
        <p:nvSpPr>
          <p:cNvPr id="21" name="pop-up" descr="Click here for pop up information.">
            <a:extLst>
              <a:ext uri="{FF2B5EF4-FFF2-40B4-BE49-F238E27FC236}">
                <a16:creationId xmlns:a16="http://schemas.microsoft.com/office/drawing/2014/main" id="{9017DC3A-788F-4E56-A1F1-6ADAD3F95124}"/>
              </a:ext>
            </a:extLst>
          </p:cNvPr>
          <p:cNvSpPr/>
          <p:nvPr/>
        </p:nvSpPr>
        <p:spPr>
          <a:xfrm>
            <a:off x="8572444" y="3403445"/>
            <a:ext cx="954593"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rgbClr val="E12A3C"/>
                </a:solidFill>
              </a:rPr>
              <a:t>επιλογή</a:t>
            </a:r>
          </a:p>
        </p:txBody>
      </p:sp>
      <p:sp>
        <p:nvSpPr>
          <p:cNvPr id="33" name="pop-up" descr="Click here for pop up information.">
            <a:extLst>
              <a:ext uri="{FF2B5EF4-FFF2-40B4-BE49-F238E27FC236}">
                <a16:creationId xmlns:a16="http://schemas.microsoft.com/office/drawing/2014/main" id="{12B351BD-4AF8-4458-872C-5664BF0B8848}"/>
              </a:ext>
            </a:extLst>
          </p:cNvPr>
          <p:cNvSpPr/>
          <p:nvPr/>
        </p:nvSpPr>
        <p:spPr>
          <a:xfrm>
            <a:off x="8533274" y="4447785"/>
            <a:ext cx="993763"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rgbClr val="E12A3C"/>
                </a:solidFill>
              </a:rPr>
              <a:t>επιλογή</a:t>
            </a:r>
          </a:p>
        </p:txBody>
      </p:sp>
      <p:sp>
        <p:nvSpPr>
          <p:cNvPr id="20" name="TextBox 19">
            <a:extLst>
              <a:ext uri="{FF2B5EF4-FFF2-40B4-BE49-F238E27FC236}">
                <a16:creationId xmlns:a16="http://schemas.microsoft.com/office/drawing/2014/main" id="{D33CBD10-9687-48EF-A983-9D570E5757BD}"/>
              </a:ext>
            </a:extLst>
          </p:cNvPr>
          <p:cNvSpPr txBox="1"/>
          <p:nvPr/>
        </p:nvSpPr>
        <p:spPr>
          <a:xfrm>
            <a:off x="5142520" y="176204"/>
            <a:ext cx="6800468" cy="2862322"/>
          </a:xfrm>
          <a:prstGeom prst="rect">
            <a:avLst/>
          </a:prstGeom>
          <a:solidFill>
            <a:schemeClr val="bg1">
              <a:lumMod val="95000"/>
            </a:schemeClr>
          </a:solidFill>
          <a:ln>
            <a:solidFill>
              <a:srgbClr val="E12A3C"/>
            </a:solidFill>
          </a:ln>
        </p:spPr>
        <p:txBody>
          <a:bodyPr wrap="square">
            <a:spAutoFit/>
          </a:bodyPr>
          <a:lstStyle/>
          <a:p>
            <a:pPr lvl="0" eaLnBrk="0" fontAlgn="base" hangingPunct="0">
              <a:spcBef>
                <a:spcPct val="0"/>
              </a:spcBef>
              <a:spcAft>
                <a:spcPct val="0"/>
              </a:spcAft>
              <a:tabLst>
                <a:tab pos="3421063" algn="l"/>
              </a:tabLst>
            </a:pPr>
            <a:r>
              <a:rPr lang="el-GR" b="1" i="1" dirty="0"/>
              <a:t>Πλαίσιο</a:t>
            </a:r>
            <a:r>
              <a:rPr lang="en-GB" b="1" i="1" dirty="0"/>
              <a:t> 2:</a:t>
            </a:r>
            <a:r>
              <a:rPr lang="en-GB" i="1" dirty="0"/>
              <a:t> </a:t>
            </a:r>
            <a:r>
              <a:rPr lang="en-GB" dirty="0"/>
              <a:t>Ignaz </a:t>
            </a:r>
            <a:r>
              <a:rPr lang="en-GB" dirty="0" err="1"/>
              <a:t>Seipel</a:t>
            </a:r>
            <a:r>
              <a:rPr lang="en-GB" dirty="0"/>
              <a:t>, </a:t>
            </a:r>
            <a:r>
              <a:rPr lang="el-GR" dirty="0"/>
              <a:t>Θεολόγος και Πολιτικός</a:t>
            </a:r>
          </a:p>
          <a:p>
            <a:pPr lvl="0" eaLnBrk="0" fontAlgn="base" hangingPunct="0">
              <a:spcBef>
                <a:spcPct val="0"/>
              </a:spcBef>
              <a:spcAft>
                <a:spcPct val="0"/>
              </a:spcAft>
              <a:tabLst>
                <a:tab pos="3421063" algn="l"/>
              </a:tabLst>
            </a:pPr>
            <a:r>
              <a:rPr lang="el-GR" altLang="en-US" i="1" dirty="0">
                <a:latin typeface="Calibri" panose="020F0502020204030204" pitchFamily="34" charset="0"/>
                <a:ea typeface="MyriadPro-Regular"/>
                <a:cs typeface="Arial" panose="020B0604020202020204" pitchFamily="34" charset="0"/>
              </a:rPr>
              <a:t>Ο </a:t>
            </a:r>
            <a:r>
              <a:rPr lang="el-GR" altLang="en-US" i="1" dirty="0" err="1">
                <a:latin typeface="Calibri" panose="020F0502020204030204" pitchFamily="34" charset="0"/>
                <a:ea typeface="MyriadPro-Regular"/>
                <a:cs typeface="Arial" panose="020B0604020202020204" pitchFamily="34" charset="0"/>
              </a:rPr>
              <a:t>Ignaz</a:t>
            </a:r>
            <a:r>
              <a:rPr lang="el-GR" altLang="en-US" i="1" dirty="0">
                <a:latin typeface="Calibri" panose="020F0502020204030204" pitchFamily="34" charset="0"/>
                <a:ea typeface="MyriadPro-Regular"/>
                <a:cs typeface="Arial" panose="020B0604020202020204" pitchFamily="34" charset="0"/>
              </a:rPr>
              <a:t> </a:t>
            </a:r>
            <a:r>
              <a:rPr lang="el-GR" altLang="en-US" i="1" dirty="0" err="1">
                <a:latin typeface="Calibri" panose="020F0502020204030204" pitchFamily="34" charset="0"/>
                <a:ea typeface="MyriadPro-Regular"/>
                <a:cs typeface="Arial" panose="020B0604020202020204" pitchFamily="34" charset="0"/>
              </a:rPr>
              <a:t>Seipel</a:t>
            </a:r>
            <a:r>
              <a:rPr lang="el-GR" altLang="en-US" i="1" dirty="0">
                <a:latin typeface="Calibri" panose="020F0502020204030204" pitchFamily="34" charset="0"/>
                <a:ea typeface="MyriadPro-Regular"/>
                <a:cs typeface="Arial" panose="020B0604020202020204" pitchFamily="34" charset="0"/>
              </a:rPr>
              <a:t> γράφει μια ομιλία στην οποία αντιτίθεται σθεναρά στο δικαίωμα ψήφου των γυναικών. Έμεινε μακριά από το συλλαλητήριο τηρώντας τις πεποιθήσεις του.</a:t>
            </a:r>
          </a:p>
          <a:p>
            <a:pPr lvl="0" eaLnBrk="0" fontAlgn="base" hangingPunct="0">
              <a:spcBef>
                <a:spcPct val="0"/>
              </a:spcBef>
              <a:spcAft>
                <a:spcPct val="0"/>
              </a:spcAft>
              <a:tabLst>
                <a:tab pos="3421063" algn="l"/>
              </a:tabLst>
            </a:pPr>
            <a:r>
              <a:rPr lang="el-GR" altLang="en-US" i="1" dirty="0">
                <a:latin typeface="Calibri" panose="020F0502020204030204" pitchFamily="34" charset="0"/>
                <a:ea typeface="MyriadPro-Regular"/>
                <a:cs typeface="Arial" panose="020B0604020202020204" pitchFamily="34" charset="0"/>
              </a:rPr>
              <a:t>Μετά την κατάρρευση της μοναρχίας, ο </a:t>
            </a:r>
            <a:r>
              <a:rPr lang="el-GR" altLang="en-US" i="1" dirty="0" err="1">
                <a:latin typeface="Calibri" panose="020F0502020204030204" pitchFamily="34" charset="0"/>
                <a:ea typeface="MyriadPro-Regular"/>
                <a:cs typeface="Arial" panose="020B0604020202020204" pitchFamily="34" charset="0"/>
              </a:rPr>
              <a:t>Ignaz</a:t>
            </a:r>
            <a:r>
              <a:rPr lang="el-GR" altLang="en-US" i="1" dirty="0">
                <a:latin typeface="Calibri" panose="020F0502020204030204" pitchFamily="34" charset="0"/>
                <a:ea typeface="MyriadPro-Regular"/>
                <a:cs typeface="Arial" panose="020B0604020202020204" pitchFamily="34" charset="0"/>
              </a:rPr>
              <a:t> </a:t>
            </a:r>
            <a:r>
              <a:rPr lang="el-GR" altLang="en-US" i="1" dirty="0" err="1">
                <a:latin typeface="Calibri" panose="020F0502020204030204" pitchFamily="34" charset="0"/>
                <a:ea typeface="MyriadPro-Regular"/>
                <a:cs typeface="Arial" panose="020B0604020202020204" pitchFamily="34" charset="0"/>
              </a:rPr>
              <a:t>Seipel</a:t>
            </a:r>
            <a:r>
              <a:rPr lang="el-GR" altLang="en-US" i="1" dirty="0">
                <a:latin typeface="Calibri" panose="020F0502020204030204" pitchFamily="34" charset="0"/>
                <a:ea typeface="MyriadPro-Regular"/>
                <a:cs typeface="Arial" panose="020B0604020202020204" pitchFamily="34" charset="0"/>
              </a:rPr>
              <a:t> έγινε πρόεδρος του </a:t>
            </a:r>
            <a:r>
              <a:rPr lang="el-GR" altLang="en-US" i="1" dirty="0" err="1">
                <a:latin typeface="Calibri" panose="020F0502020204030204" pitchFamily="34" charset="0"/>
                <a:ea typeface="MyriadPro-Regular"/>
                <a:cs typeface="Arial" panose="020B0604020202020204" pitchFamily="34" charset="0"/>
              </a:rPr>
              <a:t>Χριστιανοκοινωνικού</a:t>
            </a:r>
            <a:r>
              <a:rPr lang="el-GR" altLang="en-US" i="1" dirty="0">
                <a:latin typeface="Calibri" panose="020F0502020204030204" pitchFamily="34" charset="0"/>
                <a:ea typeface="MyriadPro-Regular"/>
                <a:cs typeface="Arial" panose="020B0604020202020204" pitchFamily="34" charset="0"/>
              </a:rPr>
              <a:t> Κόμματος από το 1921 έως το 1930. Υπηρέτησε δύο φορές ως Ομοσπονδιακός Καγκελάριος. Ειδικά στη δεύτερη θητεία του, πολέμησε το Σοσιαλδημοκρατικό Εργατικό Κόμμα καθώς και τον </a:t>
            </a:r>
            <a:r>
              <a:rPr lang="el-GR" altLang="en-US" i="1" dirty="0" err="1">
                <a:latin typeface="Calibri" panose="020F0502020204030204" pitchFamily="34" charset="0"/>
                <a:ea typeface="MyriadPro-Regular"/>
                <a:cs typeface="Arial" panose="020B0604020202020204" pitchFamily="34" charset="0"/>
              </a:rPr>
              <a:t>Αυστρομαρξισμό</a:t>
            </a:r>
            <a:r>
              <a:rPr lang="el-GR" altLang="en-US" i="1" dirty="0">
                <a:latin typeface="Calibri" panose="020F0502020204030204" pitchFamily="34" charset="0"/>
                <a:ea typeface="MyriadPro-Regular"/>
                <a:cs typeface="Arial" panose="020B0604020202020204" pitchFamily="34" charset="0"/>
              </a:rPr>
              <a:t> και υποστήριξε τη </a:t>
            </a:r>
            <a:r>
              <a:rPr lang="el-GR" altLang="en-US" i="1" dirty="0" err="1">
                <a:latin typeface="Calibri" panose="020F0502020204030204" pitchFamily="34" charset="0"/>
                <a:ea typeface="MyriadPro-Regular"/>
                <a:cs typeface="Arial" panose="020B0604020202020204" pitchFamily="34" charset="0"/>
              </a:rPr>
              <a:t>στρατιωτικοποίηση</a:t>
            </a:r>
            <a:r>
              <a:rPr lang="el-GR" altLang="en-US" i="1" dirty="0">
                <a:latin typeface="Calibri" panose="020F0502020204030204" pitchFamily="34" charset="0"/>
                <a:ea typeface="MyriadPro-Regular"/>
                <a:cs typeface="Arial" panose="020B0604020202020204" pitchFamily="34" charset="0"/>
              </a:rPr>
              <a:t> παραστρατιωτικών πολιτοφυλακών όπως η </a:t>
            </a:r>
            <a:r>
              <a:rPr lang="el-GR" altLang="en-US" i="1" dirty="0" err="1">
                <a:latin typeface="Calibri" panose="020F0502020204030204" pitchFamily="34" charset="0"/>
                <a:ea typeface="MyriadPro-Regular"/>
                <a:cs typeface="Arial" panose="020B0604020202020204" pitchFamily="34" charset="0"/>
              </a:rPr>
              <a:t>Heimwehr</a:t>
            </a:r>
            <a:r>
              <a:rPr lang="en-US" altLang="en-US" i="1" dirty="0">
                <a:latin typeface="Calibri" panose="020F0502020204030204" pitchFamily="34" charset="0"/>
                <a:ea typeface="MyriadPro-Regular"/>
                <a:cs typeface="Arial" panose="020B0604020202020204" pitchFamily="34" charset="0"/>
              </a:rPr>
              <a:t>.</a:t>
            </a:r>
          </a:p>
        </p:txBody>
      </p:sp>
      <p:sp>
        <p:nvSpPr>
          <p:cNvPr id="32" name="TextBox 31">
            <a:extLst>
              <a:ext uri="{FF2B5EF4-FFF2-40B4-BE49-F238E27FC236}">
                <a16:creationId xmlns:a16="http://schemas.microsoft.com/office/drawing/2014/main" id="{E4BAB97B-775D-4EF3-817A-6C8C081BA829}"/>
              </a:ext>
            </a:extLst>
          </p:cNvPr>
          <p:cNvSpPr txBox="1"/>
          <p:nvPr/>
        </p:nvSpPr>
        <p:spPr>
          <a:xfrm>
            <a:off x="347387" y="4932974"/>
            <a:ext cx="11272329" cy="1754326"/>
          </a:xfrm>
          <a:prstGeom prst="rect">
            <a:avLst/>
          </a:prstGeom>
          <a:solidFill>
            <a:schemeClr val="bg1">
              <a:lumMod val="95000"/>
            </a:schemeClr>
          </a:solidFill>
          <a:ln>
            <a:solidFill>
              <a:srgbClr val="E12A3C"/>
            </a:solidFill>
          </a:ln>
        </p:spPr>
        <p:txBody>
          <a:bodyPr wrap="square">
            <a:spAutoFit/>
          </a:bodyPr>
          <a:lstStyle/>
          <a:p>
            <a:r>
              <a:rPr lang="el-GR" b="1" i="1" dirty="0"/>
              <a:t>Πλαίσιο</a:t>
            </a:r>
            <a:r>
              <a:rPr lang="en-GB" b="1" dirty="0">
                <a:latin typeface="Calibri" panose="020F0502020204030204" pitchFamily="34" charset="0"/>
              </a:rPr>
              <a:t> 4: </a:t>
            </a:r>
            <a:r>
              <a:rPr lang="en-GB" dirty="0">
                <a:latin typeface="Calibri" panose="020F0502020204030204" pitchFamily="34" charset="0"/>
              </a:rPr>
              <a:t>Heinrich, </a:t>
            </a:r>
            <a:r>
              <a:rPr lang="el-GR" dirty="0">
                <a:latin typeface="Calibri" panose="020F0502020204030204" pitchFamily="34" charset="0"/>
              </a:rPr>
              <a:t>Κατασκευαστής τούβλων</a:t>
            </a:r>
            <a:endParaRPr lang="en-GB" dirty="0">
              <a:latin typeface="Calibri" panose="020F0502020204030204" pitchFamily="34" charset="0"/>
            </a:endParaRPr>
          </a:p>
          <a:p>
            <a:r>
              <a:rPr lang="el-GR" altLang="en-US" i="1" dirty="0">
                <a:latin typeface="Calibri" panose="020F0502020204030204" pitchFamily="34" charset="0"/>
                <a:ea typeface="MyriadPro-Regular"/>
                <a:cs typeface="Arial" panose="020B0604020202020204" pitchFamily="34" charset="0"/>
              </a:rPr>
              <a:t>Ο Χάινριχ κατεβαίνει ορμητικά προς την πόρτα. Όταν όμως φτάνει εκεί, η γυναίκα του έχει ήδη φύγει και ενώνεται με τους διαδηλωτές. Η σύζυγος του Χάινριχ, η Μαρί, υποστηρίζει πιο δυνατά τις θέσεις της και διεκδικεί όλο και περισσότερο να ακούγονται οι απόψεις της από τον σύζυγό της. Συμμετέχει επίσης περισσότερο σε γυναικείες οργανώσεις, οργανώνοντας συναντήσεις και γράφοντας μπροσούρες και άρθρα σε εφημερίδες για την αύξηση της πολιτικής ευαισθητοποίησης των γυναικών</a:t>
            </a:r>
            <a:r>
              <a:rPr lang="en-US" altLang="en-US" i="1" dirty="0">
                <a:latin typeface="Calibri" panose="020F0502020204030204" pitchFamily="34" charset="0"/>
                <a:ea typeface="MyriadPro-Regular"/>
                <a:cs typeface="Arial" panose="020B0604020202020204" pitchFamily="34" charset="0"/>
              </a:rPr>
              <a:t>.</a:t>
            </a:r>
            <a:endParaRPr lang="en-GB" altLang="en-US" sz="2800" dirty="0">
              <a:latin typeface="Arial" panose="020B0604020202020204" pitchFamily="34" charset="0"/>
            </a:endParaRPr>
          </a:p>
        </p:txBody>
      </p:sp>
      <p:sp>
        <p:nvSpPr>
          <p:cNvPr id="29" name="TextBox 28">
            <a:extLst>
              <a:ext uri="{FF2B5EF4-FFF2-40B4-BE49-F238E27FC236}">
                <a16:creationId xmlns:a16="http://schemas.microsoft.com/office/drawing/2014/main" id="{F1C15C8A-7D11-4600-A514-34321D11C1AB}"/>
              </a:ext>
            </a:extLst>
          </p:cNvPr>
          <p:cNvSpPr txBox="1"/>
          <p:nvPr/>
        </p:nvSpPr>
        <p:spPr>
          <a:xfrm>
            <a:off x="670658" y="3599626"/>
            <a:ext cx="4881047" cy="1200329"/>
          </a:xfrm>
          <a:prstGeom prst="rect">
            <a:avLst/>
          </a:prstGeom>
          <a:solidFill>
            <a:schemeClr val="bg1">
              <a:lumMod val="95000"/>
            </a:schemeClr>
          </a:solidFill>
          <a:ln>
            <a:solidFill>
              <a:srgbClr val="E12A3C"/>
            </a:solidFill>
          </a:ln>
        </p:spPr>
        <p:txBody>
          <a:bodyPr wrap="square">
            <a:spAutoFit/>
          </a:bodyPr>
          <a:lstStyle/>
          <a:p>
            <a:pPr eaLnBrk="0" fontAlgn="base" hangingPunct="0">
              <a:spcBef>
                <a:spcPct val="0"/>
              </a:spcBef>
              <a:spcAft>
                <a:spcPct val="0"/>
              </a:spcAft>
              <a:tabLst>
                <a:tab pos="3421063" algn="l"/>
              </a:tabLst>
            </a:pPr>
            <a:r>
              <a:rPr lang="el-GR" b="1" i="1" dirty="0"/>
              <a:t>Πλαίσιο</a:t>
            </a:r>
            <a:r>
              <a:rPr lang="en-GB" b="1" i="1" dirty="0"/>
              <a:t> 3:</a:t>
            </a:r>
            <a:r>
              <a:rPr lang="en-GB" i="1" dirty="0"/>
              <a:t> </a:t>
            </a:r>
            <a:r>
              <a:rPr lang="en-GB" dirty="0"/>
              <a:t>Anna, </a:t>
            </a:r>
            <a:r>
              <a:rPr lang="el-GR" dirty="0"/>
              <a:t>Εργάτης Βιομηχανίας</a:t>
            </a:r>
            <a:endParaRPr lang="en-GB" altLang="en-US" sz="700" dirty="0"/>
          </a:p>
          <a:p>
            <a:pPr lvl="0" eaLnBrk="0" fontAlgn="base" hangingPunct="0">
              <a:spcBef>
                <a:spcPct val="0"/>
              </a:spcBef>
              <a:spcAft>
                <a:spcPct val="0"/>
              </a:spcAft>
              <a:tabLst>
                <a:tab pos="3421063" algn="l"/>
              </a:tabLst>
            </a:pPr>
            <a:r>
              <a:rPr lang="el-GR" i="1" dirty="0"/>
              <a:t>Η Άννα τα καταφέρνει και παίρνει μέρος στη μαζική συγκέντρωση. Μαζί της 20.000 άνθρωποι διεκδικούν το δικαίωμα ψήφου για τις γυναίκες</a:t>
            </a:r>
            <a:r>
              <a:rPr lang="en-US" i="1" dirty="0"/>
              <a:t>.</a:t>
            </a:r>
            <a:endParaRPr lang="en-GB" altLang="en-US" sz="2800" dirty="0">
              <a:latin typeface="Arial" panose="020B0604020202020204" pitchFamily="34" charset="0"/>
            </a:endParaRPr>
          </a:p>
        </p:txBody>
      </p:sp>
      <p:sp>
        <p:nvSpPr>
          <p:cNvPr id="2" name="Τίτλος 1">
            <a:extLst>
              <a:ext uri="{FF2B5EF4-FFF2-40B4-BE49-F238E27FC236}">
                <a16:creationId xmlns:a16="http://schemas.microsoft.com/office/drawing/2014/main" id="{B00DA80B-EA82-4D6A-BA6B-AA50DBDEDBAB}"/>
              </a:ext>
            </a:extLst>
          </p:cNvPr>
          <p:cNvSpPr>
            <a:spLocks noGrp="1"/>
          </p:cNvSpPr>
          <p:nvPr>
            <p:ph type="title"/>
          </p:nvPr>
        </p:nvSpPr>
        <p:spPr/>
        <p:txBody>
          <a:bodyPr>
            <a:normAutofit/>
          </a:bodyPr>
          <a:lstStyle/>
          <a:p>
            <a:r>
              <a:rPr lang="el-GR" sz="3200" dirty="0"/>
              <a:t>Βήμα 6: </a:t>
            </a:r>
            <a:r>
              <a:rPr lang="el-GR" sz="3200" b="0" dirty="0"/>
              <a:t>Στάση</a:t>
            </a:r>
            <a:r>
              <a:rPr lang="en-US" sz="3200" b="0" dirty="0"/>
              <a:t>!</a:t>
            </a:r>
            <a:endParaRPr lang="en-GB" sz="3200" b="0" dirty="0"/>
          </a:p>
        </p:txBody>
      </p:sp>
      <p:sp>
        <p:nvSpPr>
          <p:cNvPr id="7" name="TextBox 6">
            <a:extLst>
              <a:ext uri="{FF2B5EF4-FFF2-40B4-BE49-F238E27FC236}">
                <a16:creationId xmlns:a16="http://schemas.microsoft.com/office/drawing/2014/main" id="{A7DAB2AA-B35E-49CD-84FB-2C1AED949827}"/>
              </a:ext>
            </a:extLst>
          </p:cNvPr>
          <p:cNvSpPr txBox="1"/>
          <p:nvPr/>
        </p:nvSpPr>
        <p:spPr>
          <a:xfrm>
            <a:off x="84564" y="581667"/>
            <a:ext cx="6396737" cy="2862322"/>
          </a:xfrm>
          <a:prstGeom prst="rect">
            <a:avLst/>
          </a:prstGeom>
          <a:solidFill>
            <a:schemeClr val="bg1">
              <a:lumMod val="95000"/>
            </a:schemeClr>
          </a:solidFill>
          <a:ln>
            <a:solidFill>
              <a:srgbClr val="E12A3C"/>
            </a:solidFill>
          </a:ln>
        </p:spPr>
        <p:txBody>
          <a:bodyPr wrap="square">
            <a:spAutoFit/>
          </a:bodyPr>
          <a:lstStyle/>
          <a:p>
            <a:pPr lvl="0" eaLnBrk="0" fontAlgn="base" hangingPunct="0">
              <a:spcBef>
                <a:spcPct val="0"/>
              </a:spcBef>
              <a:spcAft>
                <a:spcPct val="0"/>
              </a:spcAft>
              <a:tabLst>
                <a:tab pos="3421063" algn="l"/>
              </a:tabLst>
            </a:pPr>
            <a:r>
              <a:rPr lang="el-GR" b="1" i="1" dirty="0"/>
              <a:t>Πλαίσιο</a:t>
            </a:r>
            <a:r>
              <a:rPr lang="en-GB" b="1" i="1" dirty="0"/>
              <a:t> 1:</a:t>
            </a:r>
            <a:r>
              <a:rPr lang="en-GB" i="1" dirty="0"/>
              <a:t> </a:t>
            </a:r>
            <a:r>
              <a:rPr lang="en-GB" dirty="0" err="1"/>
              <a:t>Adelheid</a:t>
            </a:r>
            <a:r>
              <a:rPr lang="en-GB" dirty="0"/>
              <a:t> Popp, </a:t>
            </a:r>
            <a:r>
              <a:rPr lang="el-GR" dirty="0"/>
              <a:t>Πολιτικός</a:t>
            </a:r>
            <a:r>
              <a:rPr lang="en-GB" dirty="0"/>
              <a:t> </a:t>
            </a:r>
          </a:p>
          <a:p>
            <a:pPr lvl="0" eaLnBrk="0" fontAlgn="base" hangingPunct="0">
              <a:spcBef>
                <a:spcPct val="0"/>
              </a:spcBef>
              <a:spcAft>
                <a:spcPct val="0"/>
              </a:spcAft>
              <a:tabLst>
                <a:tab pos="3421063" algn="l"/>
              </a:tabLst>
            </a:pPr>
            <a:r>
              <a:rPr lang="el-GR" i="1" dirty="0"/>
              <a:t>Η </a:t>
            </a:r>
            <a:r>
              <a:rPr lang="el-GR" i="1" dirty="0" err="1"/>
              <a:t>Adelheid</a:t>
            </a:r>
            <a:r>
              <a:rPr lang="el-GR" i="1" dirty="0"/>
              <a:t> </a:t>
            </a:r>
            <a:r>
              <a:rPr lang="el-GR" i="1" dirty="0" err="1"/>
              <a:t>Popp</a:t>
            </a:r>
            <a:r>
              <a:rPr lang="el-GR" i="1" dirty="0"/>
              <a:t> εμφανίζεται ως κεντρικός ομιλητής αυτήν την ημέρα, δίπλα στον </a:t>
            </a:r>
            <a:r>
              <a:rPr lang="el-GR" i="1" dirty="0" err="1"/>
              <a:t>Victor</a:t>
            </a:r>
            <a:r>
              <a:rPr lang="el-GR" i="1" dirty="0"/>
              <a:t> </a:t>
            </a:r>
            <a:r>
              <a:rPr lang="el-GR" i="1" dirty="0" err="1"/>
              <a:t>Adler</a:t>
            </a:r>
            <a:r>
              <a:rPr lang="el-GR" i="1" dirty="0"/>
              <a:t>, ιδρυτή του Σοσιαλδημοκρατικού Εργατικού Κόμματος.</a:t>
            </a:r>
          </a:p>
          <a:p>
            <a:pPr lvl="0" eaLnBrk="0" fontAlgn="base" hangingPunct="0">
              <a:spcBef>
                <a:spcPct val="0"/>
              </a:spcBef>
              <a:spcAft>
                <a:spcPct val="0"/>
              </a:spcAft>
              <a:tabLst>
                <a:tab pos="3421063" algn="l"/>
              </a:tabLst>
            </a:pPr>
            <a:r>
              <a:rPr lang="el-GR" i="1" dirty="0"/>
              <a:t>Το 1918, η </a:t>
            </a:r>
            <a:r>
              <a:rPr lang="el-GR" i="1" dirty="0" err="1"/>
              <a:t>Adelheid</a:t>
            </a:r>
            <a:r>
              <a:rPr lang="el-GR" i="1" dirty="0"/>
              <a:t> </a:t>
            </a:r>
            <a:r>
              <a:rPr lang="el-GR" i="1" dirty="0" err="1"/>
              <a:t>Popp</a:t>
            </a:r>
            <a:r>
              <a:rPr lang="el-GR" i="1" dirty="0"/>
              <a:t> καλείται στο στέλεχος του κόμματος του Σοσιαλδημοκρατικού Κόμματος και γίνεται η πρώτη γυναίκα στη νέα δημοκρατία που μπαίνει στο Εθνικό Συμβούλιο. Στη βουλή αφοσιώνεται σε άλλα σημαντικά γυναικεία ζητήματα όπως: η μεταρρύθμιση του νόμου περί γάμου, η απελευθέρωση των αμβλώσεων και φυσικά η ίση αμοιβή για ίση εργασία</a:t>
            </a:r>
            <a:r>
              <a:rPr lang="en-GB" i="1" dirty="0"/>
              <a:t>!</a:t>
            </a:r>
            <a:endParaRPr lang="en-GB" dirty="0"/>
          </a:p>
        </p:txBody>
      </p:sp>
    </p:spTree>
    <p:extLst>
      <p:ext uri="{BB962C8B-B14F-4D97-AF65-F5344CB8AC3E}">
        <p14:creationId xmlns:p14="http://schemas.microsoft.com/office/powerpoint/2010/main" val="38711369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21"/>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0" restart="whenNotActive" fill="hold" evtFilter="cancelBubble" nodeType="interactiveSeq">
                <p:stCondLst>
                  <p:cond evt="onClick" delay="0">
                    <p:tgtEl>
                      <p:spTgt spid="30"/>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9" restart="whenNotActive" fill="hold" evtFilter="cancelBubble" nodeType="interactiveSeq">
                <p:stCondLst>
                  <p:cond evt="onClick" delay="0">
                    <p:tgtEl>
                      <p:spTgt spid="33"/>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2"/>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grpId="1" nodeType="clickEffect">
                                  <p:stCondLst>
                                    <p:cond delay="0"/>
                                  </p:stCondLst>
                                  <p:childTnLst>
                                    <p:set>
                                      <p:cBhvr>
                                        <p:cTn id="37"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3"/>
                  </p:tgtEl>
                </p:cond>
              </p:nextCondLst>
            </p:seq>
          </p:childTnLst>
        </p:cTn>
      </p:par>
    </p:tnLst>
    <p:bldLst>
      <p:bldP spid="20" grpId="0" animBg="1"/>
      <p:bldP spid="20" grpId="1" animBg="1"/>
      <p:bldP spid="32" grpId="0" animBg="1"/>
      <p:bldP spid="32" grpId="1" animBg="1"/>
      <p:bldP spid="29" grpId="0" animBg="1"/>
      <p:bldP spid="29" grpId="1" animBg="1"/>
      <p:bldP spid="7" grpId="0" animBg="1"/>
      <p:bldP spid="7"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617" descr="Aquarell, Pinselstrich, Farbe, Abstrakt, Textur, Bürste">
            <a:extLst>
              <a:ext uri="{FF2B5EF4-FFF2-40B4-BE49-F238E27FC236}">
                <a16:creationId xmlns:a16="http://schemas.microsoft.com/office/drawing/2014/main" id="{281B969E-061B-4114-B6B8-6FE0AD915A61}"/>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bwMode="auto">
          <a:xfrm>
            <a:off x="580103" y="722145"/>
            <a:ext cx="1657771" cy="657225"/>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B00DA80B-EA82-4D6A-BA6B-AA50DBDEDBAB}"/>
              </a:ext>
            </a:extLst>
          </p:cNvPr>
          <p:cNvSpPr>
            <a:spLocks noGrp="1"/>
          </p:cNvSpPr>
          <p:nvPr>
            <p:ph type="title"/>
          </p:nvPr>
        </p:nvSpPr>
        <p:spPr/>
        <p:txBody>
          <a:bodyPr>
            <a:normAutofit/>
          </a:bodyPr>
          <a:lstStyle/>
          <a:p>
            <a:r>
              <a:rPr lang="el-GR" sz="3200" dirty="0"/>
              <a:t>Βήμα 7: </a:t>
            </a:r>
            <a:r>
              <a:rPr lang="el-GR" sz="3200" b="0" dirty="0"/>
              <a:t>Τώρα η επιλογή είναι δική σας</a:t>
            </a:r>
            <a:endParaRPr lang="en-GB" sz="3200" b="0" dirty="0"/>
          </a:p>
        </p:txBody>
      </p:sp>
      <p:sp>
        <p:nvSpPr>
          <p:cNvPr id="3" name="Θέση περιεχομένου 2">
            <a:extLst>
              <a:ext uri="{FF2B5EF4-FFF2-40B4-BE49-F238E27FC236}">
                <a16:creationId xmlns:a16="http://schemas.microsoft.com/office/drawing/2014/main" id="{77C891F0-EEA4-4588-84F0-AD058E6945FB}"/>
              </a:ext>
            </a:extLst>
          </p:cNvPr>
          <p:cNvSpPr>
            <a:spLocks noGrp="1"/>
          </p:cNvSpPr>
          <p:nvPr>
            <p:ph idx="1"/>
          </p:nvPr>
        </p:nvSpPr>
        <p:spPr/>
        <p:txBody>
          <a:bodyPr>
            <a:normAutofit/>
          </a:bodyPr>
          <a:lstStyle/>
          <a:p>
            <a:pPr algn="just">
              <a:lnSpc>
                <a:spcPct val="130000"/>
              </a:lnSpc>
            </a:pPr>
            <a:r>
              <a:rPr lang="el-GR" sz="1800" dirty="0">
                <a:latin typeface="Calibri" panose="020F0502020204030204" pitchFamily="34" charset="0"/>
                <a:ea typeface="MyriadPro-Regular"/>
                <a:cs typeface="Arial" panose="020B0604020202020204" pitchFamily="34" charset="0"/>
              </a:rPr>
              <a:t>Βρήκατε ότι ήταν συναρπαστικό να μπείτε στη θέση ενός από αυτούς τους χαρακτήρες; </a:t>
            </a:r>
          </a:p>
          <a:p>
            <a:pPr algn="just">
              <a:lnSpc>
                <a:spcPct val="130000"/>
              </a:lnSpc>
            </a:pPr>
            <a:r>
              <a:rPr lang="el-GR" sz="1800" dirty="0">
                <a:latin typeface="Calibri" panose="020F0502020204030204" pitchFamily="34" charset="0"/>
                <a:ea typeface="MyriadPro-Regular"/>
                <a:cs typeface="Arial" panose="020B0604020202020204" pitchFamily="34" charset="0"/>
              </a:rPr>
              <a:t>Εάν έχετε χρόνο και θέλετε, μπορείτε πλέον να </a:t>
            </a:r>
            <a:r>
              <a:rPr lang="el-GR" sz="1800" b="1" dirty="0">
                <a:latin typeface="Calibri" panose="020F0502020204030204" pitchFamily="34" charset="0"/>
                <a:ea typeface="MyriadPro-Regular"/>
                <a:cs typeface="Arial" panose="020B0604020202020204" pitchFamily="34" charset="0"/>
              </a:rPr>
              <a:t>επιλέξετε ένα άλλο πρόσωπο </a:t>
            </a:r>
            <a:r>
              <a:rPr lang="el-GR" sz="1800" dirty="0">
                <a:latin typeface="Calibri" panose="020F0502020204030204" pitchFamily="34" charset="0"/>
                <a:ea typeface="MyriadPro-Regular"/>
                <a:cs typeface="Arial" panose="020B0604020202020204" pitchFamily="34" charset="0"/>
              </a:rPr>
              <a:t>για να παίξετε τον ρόλο του. Επιστρέψτε λοιπόν στο </a:t>
            </a:r>
            <a:r>
              <a:rPr lang="el-GR" sz="1800" dirty="0">
                <a:effectLst/>
                <a:latin typeface="Calibri" panose="020F0502020204030204" pitchFamily="34" charset="0"/>
                <a:ea typeface="MyriadPro-Regular"/>
                <a:cs typeface="Arial" panose="020B0604020202020204" pitchFamily="34" charset="0"/>
                <a:hlinkClick r:id="rId3" action="ppaction://hlinksldjump"/>
              </a:rPr>
              <a:t>Βήμα 3</a:t>
            </a:r>
            <a:r>
              <a:rPr lang="en-US" sz="1800" dirty="0">
                <a:effectLst/>
                <a:latin typeface="Calibri" panose="020F0502020204030204" pitchFamily="34" charset="0"/>
                <a:ea typeface="MyriadPro-Regular"/>
                <a:cs typeface="Arial" panose="020B0604020202020204" pitchFamily="34" charset="0"/>
              </a:rPr>
              <a:t> </a:t>
            </a:r>
            <a:r>
              <a:rPr lang="el-GR" sz="1800" dirty="0">
                <a:latin typeface="Calibri" panose="020F0502020204030204" pitchFamily="34" charset="0"/>
                <a:ea typeface="MyriadPro-Regular"/>
                <a:cs typeface="Arial" panose="020B0604020202020204" pitchFamily="34" charset="0"/>
              </a:rPr>
              <a:t>και επιλέξτε ποιος θέλετε να είστε</a:t>
            </a:r>
            <a:r>
              <a:rPr lang="en-US" sz="1800" dirty="0">
                <a:effectLst/>
                <a:latin typeface="Calibri" panose="020F0502020204030204" pitchFamily="34" charset="0"/>
                <a:ea typeface="MyriadPro-Regular"/>
                <a:cs typeface="Arial" panose="020B0604020202020204" pitchFamily="34" charset="0"/>
              </a:rPr>
              <a:t>.</a:t>
            </a:r>
          </a:p>
          <a:p>
            <a:pPr algn="just">
              <a:lnSpc>
                <a:spcPct val="130000"/>
              </a:lnSpc>
            </a:pPr>
            <a:r>
              <a:rPr lang="el-GR" sz="1800" dirty="0">
                <a:latin typeface="Calibri" panose="020F0502020204030204" pitchFamily="34" charset="0"/>
                <a:ea typeface="MyriadPro-Regular"/>
                <a:cs typeface="Arial" panose="020B0604020202020204" pitchFamily="34" charset="0"/>
              </a:rPr>
              <a:t>Εάν είστε σίγουροι ότι δεν θέλετε να δοκιμάσετε άλλον ρόλο σε αυτό το επεισόδιο, θα μάθετε πώς συνεχίζεται η ιστορία στο επόμενο κεφάλαιο</a:t>
            </a:r>
            <a:r>
              <a:rPr lang="en-US" sz="1800" dirty="0">
                <a:effectLst/>
                <a:latin typeface="Calibri" panose="020F0502020204030204" pitchFamily="34" charset="0"/>
                <a:ea typeface="MyriadPro-Regular"/>
                <a:cs typeface="Arial" panose="020B0604020202020204" pitchFamily="34" charset="0"/>
              </a:rPr>
              <a:t>.</a:t>
            </a:r>
          </a:p>
          <a:p>
            <a:endParaRPr lang="en-GB" dirty="0"/>
          </a:p>
        </p:txBody>
      </p:sp>
      <p:pic>
        <p:nvPicPr>
          <p:cNvPr id="4" name="Γραφικό 3" descr="Ίχνη παπουτσιών περίγραμμα">
            <a:extLst>
              <a:ext uri="{FF2B5EF4-FFF2-40B4-BE49-F238E27FC236}">
                <a16:creationId xmlns:a16="http://schemas.microsoft.com/office/drawing/2014/main" id="{52BE77F1-4771-44BD-A8CA-A969E600F75D}"/>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549570">
            <a:off x="-46891" y="654996"/>
            <a:ext cx="914400" cy="914400"/>
          </a:xfrm>
          <a:prstGeom prst="rect">
            <a:avLst/>
          </a:prstGeom>
        </p:spPr>
      </p:pic>
    </p:spTree>
    <p:extLst>
      <p:ext uri="{BB962C8B-B14F-4D97-AF65-F5344CB8AC3E}">
        <p14:creationId xmlns:p14="http://schemas.microsoft.com/office/powerpoint/2010/main" val="31493186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816693F-521F-438C-BA5F-0D10830BC444}"/>
              </a:ext>
            </a:extLst>
          </p:cNvPr>
          <p:cNvSpPr>
            <a:spLocks noGrp="1"/>
          </p:cNvSpPr>
          <p:nvPr>
            <p:ph type="title"/>
          </p:nvPr>
        </p:nvSpPr>
        <p:spPr/>
        <p:txBody>
          <a:bodyPr/>
          <a:lstStyle/>
          <a:p>
            <a:r>
              <a:rPr lang="el-GR" dirty="0"/>
              <a:t>Πώς συνεχίζεται η ιστορία</a:t>
            </a:r>
            <a:endParaRPr lang="en-GB" dirty="0"/>
          </a:p>
        </p:txBody>
      </p:sp>
      <p:sp>
        <p:nvSpPr>
          <p:cNvPr id="3" name="Θέση περιεχομένου 2">
            <a:extLst>
              <a:ext uri="{FF2B5EF4-FFF2-40B4-BE49-F238E27FC236}">
                <a16:creationId xmlns:a16="http://schemas.microsoft.com/office/drawing/2014/main" id="{D3FFD8AD-5314-4ED7-9287-B9B5214C6A51}"/>
              </a:ext>
            </a:extLst>
          </p:cNvPr>
          <p:cNvSpPr>
            <a:spLocks noGrp="1"/>
          </p:cNvSpPr>
          <p:nvPr>
            <p:ph idx="1"/>
          </p:nvPr>
        </p:nvSpPr>
        <p:spPr>
          <a:xfrm>
            <a:off x="904875" y="1825624"/>
            <a:ext cx="10296526" cy="4927601"/>
          </a:xfrm>
          <a:custGeom>
            <a:avLst/>
            <a:gdLst>
              <a:gd name="connsiteX0" fmla="*/ 0 w 10515600"/>
              <a:gd name="connsiteY0" fmla="*/ 0 h 4351338"/>
              <a:gd name="connsiteX1" fmla="*/ 341757 w 10515600"/>
              <a:gd name="connsiteY1" fmla="*/ 0 h 4351338"/>
              <a:gd name="connsiteX2" fmla="*/ 893826 w 10515600"/>
              <a:gd name="connsiteY2" fmla="*/ 0 h 4351338"/>
              <a:gd name="connsiteX3" fmla="*/ 1761363 w 10515600"/>
              <a:gd name="connsiteY3" fmla="*/ 0 h 4351338"/>
              <a:gd name="connsiteX4" fmla="*/ 2208276 w 10515600"/>
              <a:gd name="connsiteY4" fmla="*/ 0 h 4351338"/>
              <a:gd name="connsiteX5" fmla="*/ 2970657 w 10515600"/>
              <a:gd name="connsiteY5" fmla="*/ 0 h 4351338"/>
              <a:gd name="connsiteX6" fmla="*/ 3312414 w 10515600"/>
              <a:gd name="connsiteY6" fmla="*/ 0 h 4351338"/>
              <a:gd name="connsiteX7" fmla="*/ 3969639 w 10515600"/>
              <a:gd name="connsiteY7" fmla="*/ 0 h 4351338"/>
              <a:gd name="connsiteX8" fmla="*/ 4521708 w 10515600"/>
              <a:gd name="connsiteY8" fmla="*/ 0 h 4351338"/>
              <a:gd name="connsiteX9" fmla="*/ 4863465 w 10515600"/>
              <a:gd name="connsiteY9" fmla="*/ 0 h 4351338"/>
              <a:gd name="connsiteX10" fmla="*/ 5731002 w 10515600"/>
              <a:gd name="connsiteY10" fmla="*/ 0 h 4351338"/>
              <a:gd name="connsiteX11" fmla="*/ 6072759 w 10515600"/>
              <a:gd name="connsiteY11" fmla="*/ 0 h 4351338"/>
              <a:gd name="connsiteX12" fmla="*/ 6729984 w 10515600"/>
              <a:gd name="connsiteY12" fmla="*/ 0 h 4351338"/>
              <a:gd name="connsiteX13" fmla="*/ 7387209 w 10515600"/>
              <a:gd name="connsiteY13" fmla="*/ 0 h 4351338"/>
              <a:gd name="connsiteX14" fmla="*/ 7939278 w 10515600"/>
              <a:gd name="connsiteY14" fmla="*/ 0 h 4351338"/>
              <a:gd name="connsiteX15" fmla="*/ 8386191 w 10515600"/>
              <a:gd name="connsiteY15" fmla="*/ 0 h 4351338"/>
              <a:gd name="connsiteX16" fmla="*/ 9253728 w 10515600"/>
              <a:gd name="connsiteY16" fmla="*/ 0 h 4351338"/>
              <a:gd name="connsiteX17" fmla="*/ 9805797 w 10515600"/>
              <a:gd name="connsiteY17" fmla="*/ 0 h 4351338"/>
              <a:gd name="connsiteX18" fmla="*/ 10515600 w 10515600"/>
              <a:gd name="connsiteY18" fmla="*/ 0 h 4351338"/>
              <a:gd name="connsiteX19" fmla="*/ 10515600 w 10515600"/>
              <a:gd name="connsiteY19" fmla="*/ 708646 h 4351338"/>
              <a:gd name="connsiteX20" fmla="*/ 10515600 w 10515600"/>
              <a:gd name="connsiteY20" fmla="*/ 1199726 h 4351338"/>
              <a:gd name="connsiteX21" fmla="*/ 10515600 w 10515600"/>
              <a:gd name="connsiteY21" fmla="*/ 1821346 h 4351338"/>
              <a:gd name="connsiteX22" fmla="*/ 10515600 w 10515600"/>
              <a:gd name="connsiteY22" fmla="*/ 2486479 h 4351338"/>
              <a:gd name="connsiteX23" fmla="*/ 10515600 w 10515600"/>
              <a:gd name="connsiteY23" fmla="*/ 2977558 h 4351338"/>
              <a:gd name="connsiteX24" fmla="*/ 10515600 w 10515600"/>
              <a:gd name="connsiteY24" fmla="*/ 3642692 h 4351338"/>
              <a:gd name="connsiteX25" fmla="*/ 10515600 w 10515600"/>
              <a:gd name="connsiteY25" fmla="*/ 4351338 h 4351338"/>
              <a:gd name="connsiteX26" fmla="*/ 9648063 w 10515600"/>
              <a:gd name="connsiteY26" fmla="*/ 4351338 h 4351338"/>
              <a:gd name="connsiteX27" fmla="*/ 8885682 w 10515600"/>
              <a:gd name="connsiteY27" fmla="*/ 4351338 h 4351338"/>
              <a:gd name="connsiteX28" fmla="*/ 8018145 w 10515600"/>
              <a:gd name="connsiteY28" fmla="*/ 4351338 h 4351338"/>
              <a:gd name="connsiteX29" fmla="*/ 7360920 w 10515600"/>
              <a:gd name="connsiteY29" fmla="*/ 4351338 h 4351338"/>
              <a:gd name="connsiteX30" fmla="*/ 6914007 w 10515600"/>
              <a:gd name="connsiteY30" fmla="*/ 4351338 h 4351338"/>
              <a:gd name="connsiteX31" fmla="*/ 6046470 w 10515600"/>
              <a:gd name="connsiteY31" fmla="*/ 4351338 h 4351338"/>
              <a:gd name="connsiteX32" fmla="*/ 5494401 w 10515600"/>
              <a:gd name="connsiteY32" fmla="*/ 4351338 h 4351338"/>
              <a:gd name="connsiteX33" fmla="*/ 4942332 w 10515600"/>
              <a:gd name="connsiteY33" fmla="*/ 4351338 h 4351338"/>
              <a:gd name="connsiteX34" fmla="*/ 4285107 w 10515600"/>
              <a:gd name="connsiteY34" fmla="*/ 4351338 h 4351338"/>
              <a:gd name="connsiteX35" fmla="*/ 3733038 w 10515600"/>
              <a:gd name="connsiteY35" fmla="*/ 4351338 h 4351338"/>
              <a:gd name="connsiteX36" fmla="*/ 2865501 w 10515600"/>
              <a:gd name="connsiteY36" fmla="*/ 4351338 h 4351338"/>
              <a:gd name="connsiteX37" fmla="*/ 2523744 w 10515600"/>
              <a:gd name="connsiteY37" fmla="*/ 4351338 h 4351338"/>
              <a:gd name="connsiteX38" fmla="*/ 2076831 w 10515600"/>
              <a:gd name="connsiteY38" fmla="*/ 4351338 h 4351338"/>
              <a:gd name="connsiteX39" fmla="*/ 1209294 w 10515600"/>
              <a:gd name="connsiteY39" fmla="*/ 4351338 h 4351338"/>
              <a:gd name="connsiteX40" fmla="*/ 0 w 10515600"/>
              <a:gd name="connsiteY40" fmla="*/ 4351338 h 4351338"/>
              <a:gd name="connsiteX41" fmla="*/ 0 w 10515600"/>
              <a:gd name="connsiteY41" fmla="*/ 3729718 h 4351338"/>
              <a:gd name="connsiteX42" fmla="*/ 0 w 10515600"/>
              <a:gd name="connsiteY42" fmla="*/ 3021072 h 4351338"/>
              <a:gd name="connsiteX43" fmla="*/ 0 w 10515600"/>
              <a:gd name="connsiteY43" fmla="*/ 2355939 h 4351338"/>
              <a:gd name="connsiteX44" fmla="*/ 0 w 10515600"/>
              <a:gd name="connsiteY44" fmla="*/ 1864859 h 4351338"/>
              <a:gd name="connsiteX45" fmla="*/ 0 w 10515600"/>
              <a:gd name="connsiteY45" fmla="*/ 1243239 h 4351338"/>
              <a:gd name="connsiteX46" fmla="*/ 0 w 10515600"/>
              <a:gd name="connsiteY46" fmla="*/ 752160 h 4351338"/>
              <a:gd name="connsiteX47" fmla="*/ 0 w 10515600"/>
              <a:gd name="connsiteY47" fmla="*/ 0 h 4351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515600" h="4351338" fill="none" extrusionOk="0">
                <a:moveTo>
                  <a:pt x="0" y="0"/>
                </a:moveTo>
                <a:cubicBezTo>
                  <a:pt x="134905" y="14275"/>
                  <a:pt x="187806" y="2182"/>
                  <a:pt x="341757" y="0"/>
                </a:cubicBezTo>
                <a:cubicBezTo>
                  <a:pt x="495708" y="-2182"/>
                  <a:pt x="755969" y="7779"/>
                  <a:pt x="893826" y="0"/>
                </a:cubicBezTo>
                <a:cubicBezTo>
                  <a:pt x="1031683" y="-7779"/>
                  <a:pt x="1541403" y="-33143"/>
                  <a:pt x="1761363" y="0"/>
                </a:cubicBezTo>
                <a:cubicBezTo>
                  <a:pt x="1981323" y="33143"/>
                  <a:pt x="2092243" y="7871"/>
                  <a:pt x="2208276" y="0"/>
                </a:cubicBezTo>
                <a:cubicBezTo>
                  <a:pt x="2324309" y="-7871"/>
                  <a:pt x="2711951" y="-7794"/>
                  <a:pt x="2970657" y="0"/>
                </a:cubicBezTo>
                <a:cubicBezTo>
                  <a:pt x="3229363" y="7794"/>
                  <a:pt x="3181926" y="-12386"/>
                  <a:pt x="3312414" y="0"/>
                </a:cubicBezTo>
                <a:cubicBezTo>
                  <a:pt x="3442902" y="12386"/>
                  <a:pt x="3802265" y="3404"/>
                  <a:pt x="3969639" y="0"/>
                </a:cubicBezTo>
                <a:cubicBezTo>
                  <a:pt x="4137013" y="-3404"/>
                  <a:pt x="4363820" y="-20178"/>
                  <a:pt x="4521708" y="0"/>
                </a:cubicBezTo>
                <a:cubicBezTo>
                  <a:pt x="4679596" y="20178"/>
                  <a:pt x="4772901" y="-4724"/>
                  <a:pt x="4863465" y="0"/>
                </a:cubicBezTo>
                <a:cubicBezTo>
                  <a:pt x="4954029" y="4724"/>
                  <a:pt x="5514957" y="27535"/>
                  <a:pt x="5731002" y="0"/>
                </a:cubicBezTo>
                <a:cubicBezTo>
                  <a:pt x="5947047" y="-27535"/>
                  <a:pt x="5936711" y="6506"/>
                  <a:pt x="6072759" y="0"/>
                </a:cubicBezTo>
                <a:cubicBezTo>
                  <a:pt x="6208807" y="-6506"/>
                  <a:pt x="6512080" y="10669"/>
                  <a:pt x="6729984" y="0"/>
                </a:cubicBezTo>
                <a:cubicBezTo>
                  <a:pt x="6947889" y="-10669"/>
                  <a:pt x="7131112" y="17651"/>
                  <a:pt x="7387209" y="0"/>
                </a:cubicBezTo>
                <a:cubicBezTo>
                  <a:pt x="7643307" y="-17651"/>
                  <a:pt x="7729175" y="-934"/>
                  <a:pt x="7939278" y="0"/>
                </a:cubicBezTo>
                <a:cubicBezTo>
                  <a:pt x="8149381" y="934"/>
                  <a:pt x="8255056" y="12587"/>
                  <a:pt x="8386191" y="0"/>
                </a:cubicBezTo>
                <a:cubicBezTo>
                  <a:pt x="8517326" y="-12587"/>
                  <a:pt x="8902833" y="20228"/>
                  <a:pt x="9253728" y="0"/>
                </a:cubicBezTo>
                <a:cubicBezTo>
                  <a:pt x="9604623" y="-20228"/>
                  <a:pt x="9624313" y="-4578"/>
                  <a:pt x="9805797" y="0"/>
                </a:cubicBezTo>
                <a:cubicBezTo>
                  <a:pt x="9987281" y="4578"/>
                  <a:pt x="10363024" y="3933"/>
                  <a:pt x="10515600" y="0"/>
                </a:cubicBezTo>
                <a:cubicBezTo>
                  <a:pt x="10541152" y="268237"/>
                  <a:pt x="10550105" y="392799"/>
                  <a:pt x="10515600" y="708646"/>
                </a:cubicBezTo>
                <a:cubicBezTo>
                  <a:pt x="10481095" y="1024493"/>
                  <a:pt x="10521656" y="1059381"/>
                  <a:pt x="10515600" y="1199726"/>
                </a:cubicBezTo>
                <a:cubicBezTo>
                  <a:pt x="10509544" y="1340071"/>
                  <a:pt x="10537506" y="1525476"/>
                  <a:pt x="10515600" y="1821346"/>
                </a:cubicBezTo>
                <a:cubicBezTo>
                  <a:pt x="10493694" y="2117216"/>
                  <a:pt x="10536717" y="2191875"/>
                  <a:pt x="10515600" y="2486479"/>
                </a:cubicBezTo>
                <a:cubicBezTo>
                  <a:pt x="10494483" y="2781083"/>
                  <a:pt x="10525639" y="2765634"/>
                  <a:pt x="10515600" y="2977558"/>
                </a:cubicBezTo>
                <a:cubicBezTo>
                  <a:pt x="10505561" y="3189482"/>
                  <a:pt x="10534478" y="3373260"/>
                  <a:pt x="10515600" y="3642692"/>
                </a:cubicBezTo>
                <a:cubicBezTo>
                  <a:pt x="10496722" y="3912124"/>
                  <a:pt x="10521355" y="4046834"/>
                  <a:pt x="10515600" y="4351338"/>
                </a:cubicBezTo>
                <a:cubicBezTo>
                  <a:pt x="10123752" y="4331704"/>
                  <a:pt x="10003733" y="4325729"/>
                  <a:pt x="9648063" y="4351338"/>
                </a:cubicBezTo>
                <a:cubicBezTo>
                  <a:pt x="9292393" y="4376947"/>
                  <a:pt x="9044096" y="4343478"/>
                  <a:pt x="8885682" y="4351338"/>
                </a:cubicBezTo>
                <a:cubicBezTo>
                  <a:pt x="8727268" y="4359198"/>
                  <a:pt x="8326052" y="4382205"/>
                  <a:pt x="8018145" y="4351338"/>
                </a:cubicBezTo>
                <a:cubicBezTo>
                  <a:pt x="7710238" y="4320471"/>
                  <a:pt x="7508049" y="4349211"/>
                  <a:pt x="7360920" y="4351338"/>
                </a:cubicBezTo>
                <a:cubicBezTo>
                  <a:pt x="7213792" y="4353465"/>
                  <a:pt x="7077865" y="4335295"/>
                  <a:pt x="6914007" y="4351338"/>
                </a:cubicBezTo>
                <a:cubicBezTo>
                  <a:pt x="6750149" y="4367381"/>
                  <a:pt x="6307875" y="4376211"/>
                  <a:pt x="6046470" y="4351338"/>
                </a:cubicBezTo>
                <a:cubicBezTo>
                  <a:pt x="5785065" y="4326465"/>
                  <a:pt x="5657317" y="4354452"/>
                  <a:pt x="5494401" y="4351338"/>
                </a:cubicBezTo>
                <a:cubicBezTo>
                  <a:pt x="5331485" y="4348224"/>
                  <a:pt x="5112975" y="4370042"/>
                  <a:pt x="4942332" y="4351338"/>
                </a:cubicBezTo>
                <a:cubicBezTo>
                  <a:pt x="4771689" y="4332634"/>
                  <a:pt x="4566325" y="4383972"/>
                  <a:pt x="4285107" y="4351338"/>
                </a:cubicBezTo>
                <a:cubicBezTo>
                  <a:pt x="4003889" y="4318704"/>
                  <a:pt x="3998918" y="4369492"/>
                  <a:pt x="3733038" y="4351338"/>
                </a:cubicBezTo>
                <a:cubicBezTo>
                  <a:pt x="3467158" y="4333184"/>
                  <a:pt x="3106685" y="4340559"/>
                  <a:pt x="2865501" y="4351338"/>
                </a:cubicBezTo>
                <a:cubicBezTo>
                  <a:pt x="2624317" y="4362117"/>
                  <a:pt x="2648203" y="4361978"/>
                  <a:pt x="2523744" y="4351338"/>
                </a:cubicBezTo>
                <a:cubicBezTo>
                  <a:pt x="2399285" y="4340698"/>
                  <a:pt x="2266179" y="4366499"/>
                  <a:pt x="2076831" y="4351338"/>
                </a:cubicBezTo>
                <a:cubicBezTo>
                  <a:pt x="1887483" y="4336177"/>
                  <a:pt x="1529355" y="4309254"/>
                  <a:pt x="1209294" y="4351338"/>
                </a:cubicBezTo>
                <a:cubicBezTo>
                  <a:pt x="889233" y="4393422"/>
                  <a:pt x="465556" y="4361161"/>
                  <a:pt x="0" y="4351338"/>
                </a:cubicBezTo>
                <a:cubicBezTo>
                  <a:pt x="-25727" y="4194281"/>
                  <a:pt x="26715" y="3868379"/>
                  <a:pt x="0" y="3729718"/>
                </a:cubicBezTo>
                <a:cubicBezTo>
                  <a:pt x="-26715" y="3591057"/>
                  <a:pt x="-17038" y="3310151"/>
                  <a:pt x="0" y="3021072"/>
                </a:cubicBezTo>
                <a:cubicBezTo>
                  <a:pt x="17038" y="2731993"/>
                  <a:pt x="-20472" y="2498278"/>
                  <a:pt x="0" y="2355939"/>
                </a:cubicBezTo>
                <a:cubicBezTo>
                  <a:pt x="20472" y="2213600"/>
                  <a:pt x="10322" y="2044979"/>
                  <a:pt x="0" y="1864859"/>
                </a:cubicBezTo>
                <a:cubicBezTo>
                  <a:pt x="-10322" y="1684739"/>
                  <a:pt x="18015" y="1506279"/>
                  <a:pt x="0" y="1243239"/>
                </a:cubicBezTo>
                <a:cubicBezTo>
                  <a:pt x="-18015" y="980199"/>
                  <a:pt x="19349" y="874094"/>
                  <a:pt x="0" y="752160"/>
                </a:cubicBezTo>
                <a:cubicBezTo>
                  <a:pt x="-19349" y="630226"/>
                  <a:pt x="-30961" y="303951"/>
                  <a:pt x="0" y="0"/>
                </a:cubicBezTo>
                <a:close/>
              </a:path>
              <a:path w="10515600" h="4351338" stroke="0" extrusionOk="0">
                <a:moveTo>
                  <a:pt x="0" y="0"/>
                </a:moveTo>
                <a:cubicBezTo>
                  <a:pt x="298021" y="1851"/>
                  <a:pt x="495566" y="13031"/>
                  <a:pt x="762381" y="0"/>
                </a:cubicBezTo>
                <a:cubicBezTo>
                  <a:pt x="1029196" y="-13031"/>
                  <a:pt x="1422850" y="-23595"/>
                  <a:pt x="1629918" y="0"/>
                </a:cubicBezTo>
                <a:cubicBezTo>
                  <a:pt x="1836986" y="23595"/>
                  <a:pt x="2236990" y="35007"/>
                  <a:pt x="2392299" y="0"/>
                </a:cubicBezTo>
                <a:cubicBezTo>
                  <a:pt x="2547608" y="-35007"/>
                  <a:pt x="2630702" y="-14498"/>
                  <a:pt x="2839212" y="0"/>
                </a:cubicBezTo>
                <a:cubicBezTo>
                  <a:pt x="3047722" y="14498"/>
                  <a:pt x="3052763" y="-15559"/>
                  <a:pt x="3180969" y="0"/>
                </a:cubicBezTo>
                <a:cubicBezTo>
                  <a:pt x="3309175" y="15559"/>
                  <a:pt x="3526847" y="-1912"/>
                  <a:pt x="3627882" y="0"/>
                </a:cubicBezTo>
                <a:cubicBezTo>
                  <a:pt x="3728917" y="1912"/>
                  <a:pt x="3984082" y="25503"/>
                  <a:pt x="4285107" y="0"/>
                </a:cubicBezTo>
                <a:cubicBezTo>
                  <a:pt x="4586132" y="-25503"/>
                  <a:pt x="4731036" y="-33514"/>
                  <a:pt x="5047488" y="0"/>
                </a:cubicBezTo>
                <a:cubicBezTo>
                  <a:pt x="5363940" y="33514"/>
                  <a:pt x="5467550" y="22045"/>
                  <a:pt x="5599557" y="0"/>
                </a:cubicBezTo>
                <a:cubicBezTo>
                  <a:pt x="5731564" y="-22045"/>
                  <a:pt x="6178096" y="-8428"/>
                  <a:pt x="6467094" y="0"/>
                </a:cubicBezTo>
                <a:cubicBezTo>
                  <a:pt x="6756092" y="8428"/>
                  <a:pt x="6884035" y="-21605"/>
                  <a:pt x="7019163" y="0"/>
                </a:cubicBezTo>
                <a:cubicBezTo>
                  <a:pt x="7154291" y="21605"/>
                  <a:pt x="7353642" y="-16771"/>
                  <a:pt x="7466076" y="0"/>
                </a:cubicBezTo>
                <a:cubicBezTo>
                  <a:pt x="7578510" y="16771"/>
                  <a:pt x="7640857" y="6977"/>
                  <a:pt x="7807833" y="0"/>
                </a:cubicBezTo>
                <a:cubicBezTo>
                  <a:pt x="7974809" y="-6977"/>
                  <a:pt x="8108366" y="-4616"/>
                  <a:pt x="8254746" y="0"/>
                </a:cubicBezTo>
                <a:cubicBezTo>
                  <a:pt x="8401126" y="4616"/>
                  <a:pt x="8502763" y="-5827"/>
                  <a:pt x="8701659" y="0"/>
                </a:cubicBezTo>
                <a:cubicBezTo>
                  <a:pt x="8900555" y="5827"/>
                  <a:pt x="8905508" y="-9745"/>
                  <a:pt x="9043416" y="0"/>
                </a:cubicBezTo>
                <a:cubicBezTo>
                  <a:pt x="9181324" y="9745"/>
                  <a:pt x="9493054" y="16283"/>
                  <a:pt x="9700641" y="0"/>
                </a:cubicBezTo>
                <a:cubicBezTo>
                  <a:pt x="9908229" y="-16283"/>
                  <a:pt x="10199256" y="40507"/>
                  <a:pt x="10515600" y="0"/>
                </a:cubicBezTo>
                <a:cubicBezTo>
                  <a:pt x="10493974" y="288556"/>
                  <a:pt x="10544836" y="388215"/>
                  <a:pt x="10515600" y="621620"/>
                </a:cubicBezTo>
                <a:cubicBezTo>
                  <a:pt x="10486364" y="855025"/>
                  <a:pt x="10547065" y="1035317"/>
                  <a:pt x="10515600" y="1330266"/>
                </a:cubicBezTo>
                <a:cubicBezTo>
                  <a:pt x="10484135" y="1625215"/>
                  <a:pt x="10522913" y="1815270"/>
                  <a:pt x="10515600" y="2038913"/>
                </a:cubicBezTo>
                <a:cubicBezTo>
                  <a:pt x="10508287" y="2262556"/>
                  <a:pt x="10519879" y="2433921"/>
                  <a:pt x="10515600" y="2617019"/>
                </a:cubicBezTo>
                <a:cubicBezTo>
                  <a:pt x="10511321" y="2800117"/>
                  <a:pt x="10492893" y="2916163"/>
                  <a:pt x="10515600" y="3108099"/>
                </a:cubicBezTo>
                <a:cubicBezTo>
                  <a:pt x="10538307" y="3300035"/>
                  <a:pt x="10496748" y="3654186"/>
                  <a:pt x="10515600" y="3816745"/>
                </a:cubicBezTo>
                <a:cubicBezTo>
                  <a:pt x="10534452" y="3979304"/>
                  <a:pt x="10535925" y="4164466"/>
                  <a:pt x="10515600" y="4351338"/>
                </a:cubicBezTo>
                <a:cubicBezTo>
                  <a:pt x="10410885" y="4348952"/>
                  <a:pt x="10279926" y="4354725"/>
                  <a:pt x="10068687" y="4351338"/>
                </a:cubicBezTo>
                <a:cubicBezTo>
                  <a:pt x="9857448" y="4347951"/>
                  <a:pt x="9760217" y="4335216"/>
                  <a:pt x="9621774" y="4351338"/>
                </a:cubicBezTo>
                <a:cubicBezTo>
                  <a:pt x="9483331" y="4367460"/>
                  <a:pt x="8984182" y="4337586"/>
                  <a:pt x="8754237" y="4351338"/>
                </a:cubicBezTo>
                <a:cubicBezTo>
                  <a:pt x="8524292" y="4365090"/>
                  <a:pt x="8357655" y="4325557"/>
                  <a:pt x="8202168" y="4351338"/>
                </a:cubicBezTo>
                <a:cubicBezTo>
                  <a:pt x="8046681" y="4377119"/>
                  <a:pt x="7712946" y="4321759"/>
                  <a:pt x="7439787" y="4351338"/>
                </a:cubicBezTo>
                <a:cubicBezTo>
                  <a:pt x="7166628" y="4380917"/>
                  <a:pt x="7057544" y="4378537"/>
                  <a:pt x="6677406" y="4351338"/>
                </a:cubicBezTo>
                <a:cubicBezTo>
                  <a:pt x="6297268" y="4324139"/>
                  <a:pt x="6155795" y="4316606"/>
                  <a:pt x="5915025" y="4351338"/>
                </a:cubicBezTo>
                <a:cubicBezTo>
                  <a:pt x="5674255" y="4386070"/>
                  <a:pt x="5568421" y="4368414"/>
                  <a:pt x="5257800" y="4351338"/>
                </a:cubicBezTo>
                <a:cubicBezTo>
                  <a:pt x="4947179" y="4334262"/>
                  <a:pt x="4935260" y="4369427"/>
                  <a:pt x="4810887" y="4351338"/>
                </a:cubicBezTo>
                <a:cubicBezTo>
                  <a:pt x="4686514" y="4333249"/>
                  <a:pt x="4504337" y="4359161"/>
                  <a:pt x="4258818" y="4351338"/>
                </a:cubicBezTo>
                <a:cubicBezTo>
                  <a:pt x="4013299" y="4343515"/>
                  <a:pt x="3983933" y="4338387"/>
                  <a:pt x="3811905" y="4351338"/>
                </a:cubicBezTo>
                <a:cubicBezTo>
                  <a:pt x="3639877" y="4364289"/>
                  <a:pt x="3413317" y="4370815"/>
                  <a:pt x="3154680" y="4351338"/>
                </a:cubicBezTo>
                <a:cubicBezTo>
                  <a:pt x="2896043" y="4331861"/>
                  <a:pt x="2750627" y="4327450"/>
                  <a:pt x="2497455" y="4351338"/>
                </a:cubicBezTo>
                <a:cubicBezTo>
                  <a:pt x="2244283" y="4375226"/>
                  <a:pt x="2282480" y="4341569"/>
                  <a:pt x="2155698" y="4351338"/>
                </a:cubicBezTo>
                <a:cubicBezTo>
                  <a:pt x="2028916" y="4361107"/>
                  <a:pt x="1545779" y="4336827"/>
                  <a:pt x="1288161" y="4351338"/>
                </a:cubicBezTo>
                <a:cubicBezTo>
                  <a:pt x="1030543" y="4365849"/>
                  <a:pt x="1113127" y="4347382"/>
                  <a:pt x="946404" y="4351338"/>
                </a:cubicBezTo>
                <a:cubicBezTo>
                  <a:pt x="779681" y="4355294"/>
                  <a:pt x="407519" y="4318630"/>
                  <a:pt x="0" y="4351338"/>
                </a:cubicBezTo>
                <a:cubicBezTo>
                  <a:pt x="1553" y="4179495"/>
                  <a:pt x="-16186" y="3894271"/>
                  <a:pt x="0" y="3642692"/>
                </a:cubicBezTo>
                <a:cubicBezTo>
                  <a:pt x="16186" y="3391113"/>
                  <a:pt x="-4795" y="3276234"/>
                  <a:pt x="0" y="3151612"/>
                </a:cubicBezTo>
                <a:cubicBezTo>
                  <a:pt x="4795" y="3026990"/>
                  <a:pt x="-25779" y="2771740"/>
                  <a:pt x="0" y="2486479"/>
                </a:cubicBezTo>
                <a:cubicBezTo>
                  <a:pt x="25779" y="2201218"/>
                  <a:pt x="211" y="2123885"/>
                  <a:pt x="0" y="1951886"/>
                </a:cubicBezTo>
                <a:cubicBezTo>
                  <a:pt x="-211" y="1779887"/>
                  <a:pt x="-27427" y="1557077"/>
                  <a:pt x="0" y="1330266"/>
                </a:cubicBezTo>
                <a:cubicBezTo>
                  <a:pt x="27427" y="1103455"/>
                  <a:pt x="-19671" y="911142"/>
                  <a:pt x="0" y="621620"/>
                </a:cubicBezTo>
                <a:cubicBezTo>
                  <a:pt x="19671" y="332098"/>
                  <a:pt x="25308" y="142896"/>
                  <a:pt x="0" y="0"/>
                </a:cubicBezTo>
                <a:close/>
              </a:path>
            </a:pathLst>
          </a:custGeom>
          <a:solidFill>
            <a:schemeClr val="bg1">
              <a:lumMod val="95000"/>
            </a:schemeClr>
          </a:solidFill>
          <a:ln w="28575">
            <a:solidFill>
              <a:schemeClr val="bg1">
                <a:lumMod val="85000"/>
              </a:schemeClr>
            </a:solidFill>
            <a:extLst>
              <a:ext uri="{C807C97D-BFC1-408E-A445-0C87EB9F89A2}">
                <ask:lineSketchStyleProps xmlns:ask="http://schemas.microsoft.com/office/drawing/2018/sketchyshapes" sd="2991066937">
                  <ask:type>
                    <ask:lineSketchFreehand/>
                  </ask:type>
                </ask:lineSketchStyleProps>
              </a:ext>
            </a:extLst>
          </a:ln>
        </p:spPr>
        <p:txBody>
          <a:bodyPr>
            <a:normAutofit fontScale="92500" lnSpcReduction="20000"/>
          </a:bodyPr>
          <a:lstStyle/>
          <a:p>
            <a:pPr marL="0" indent="0" algn="just">
              <a:lnSpc>
                <a:spcPct val="130000"/>
              </a:lnSpc>
              <a:buNone/>
            </a:pPr>
            <a:r>
              <a:rPr lang="el-GR" sz="1800" dirty="0">
                <a:latin typeface="Calibri" panose="020F0502020204030204" pitchFamily="34" charset="0"/>
                <a:ea typeface="MyriadPro-Regular"/>
                <a:cs typeface="Arial" panose="020B0604020202020204" pitchFamily="34" charset="0"/>
              </a:rPr>
              <a:t>Η Παγκόσμια Ημέρα της Γυναίκας στις 19 Μαρτίου 1911, ήταν μια μαζική εκδήλωση στη Βιέννη για ίσα δικαιώματα για τις γυναίκες και, με περισσότερους από 20.000 συμμετέχοντες, ήταν μια από τις μεγαλύτερες εκδηλώσεις της εποχής.</a:t>
            </a:r>
          </a:p>
          <a:p>
            <a:pPr marL="0" indent="0" algn="just">
              <a:lnSpc>
                <a:spcPct val="130000"/>
              </a:lnSpc>
              <a:buNone/>
            </a:pPr>
            <a:r>
              <a:rPr lang="el-GR" sz="1800" dirty="0">
                <a:latin typeface="Calibri" panose="020F0502020204030204" pitchFamily="34" charset="0"/>
                <a:ea typeface="MyriadPro-Regular"/>
                <a:cs typeface="Arial" panose="020B0604020202020204" pitchFamily="34" charset="0"/>
              </a:rPr>
              <a:t>Το γυναικείο κίνημα ήταν πλέον ασταμάτητο σε όλη την Ευρώπη. Τέλος, ο Α' Παγκόσμιος Πόλεμος (1914-1918) άλλαξε εντελώς τον ρόλο της γυναίκας στην κοινωνία. Με τους άνδρες να υπηρετούν στο μέτωπο, εναπόκειτο στις γυναίκες στο σπίτι να διατηρήσουν την οικονομία. Πολλές απαραίτητες δραστηριότητες αναλαμβάνονταν πλέον από γυναίκες. Αυτό άλλαξε μόνιμα την κοινωνική θέση των γυναικών και ως εκ τούτου αντιπροσωπεύει μια ριζική αλλαγή. Το γεγονός ότι ο πόλεμος στοίχισε τη ζωή σε χιλιάδες άνδρες έφερε επίσης τις γυναίκες όλο και περισσότερο στο επίκεντρο.</a:t>
            </a:r>
          </a:p>
          <a:p>
            <a:pPr marL="0" indent="0" algn="just">
              <a:lnSpc>
                <a:spcPct val="130000"/>
              </a:lnSpc>
              <a:buNone/>
            </a:pPr>
            <a:r>
              <a:rPr lang="el-GR" sz="1800" dirty="0">
                <a:latin typeface="Calibri" panose="020F0502020204030204" pitchFamily="34" charset="0"/>
                <a:ea typeface="MyriadPro-Regular"/>
                <a:cs typeface="Arial" panose="020B0604020202020204" pitchFamily="34" charset="0"/>
              </a:rPr>
              <a:t>Το 1918, (σχεδόν όλες) οι γυναίκες έλαβαν τελικά το δικαίωμα ψήφου, καθιστώντας την Αυστρία μια από τις πρώτες χώρες στην Ευρώπη που εισήγαγε καθολική και ισότιμη ψηφοφορία. Χρειάστηκαν ακόμη μερικά χρόνια έως ότου τελικά όλοι οι άνθρωποι στην Αυστρία ανεξαιρέτως αναγνωρίστηκαν ως πλήρεις πολίτες.</a:t>
            </a:r>
          </a:p>
          <a:p>
            <a:pPr marL="0" indent="0" algn="just">
              <a:lnSpc>
                <a:spcPct val="130000"/>
              </a:lnSpc>
              <a:buNone/>
            </a:pPr>
            <a:r>
              <a:rPr lang="el-GR" sz="1800" dirty="0">
                <a:latin typeface="Calibri" panose="020F0502020204030204" pitchFamily="34" charset="0"/>
                <a:ea typeface="MyriadPro-Regular"/>
                <a:cs typeface="Arial" panose="020B0604020202020204" pitchFamily="34" charset="0"/>
              </a:rPr>
              <a:t>Μόνο το 1921 μπόρεσαν να ψηφίσουν και οι ιερόδουλες. Αυτό το παράδειγμα δείχνει πολύ καλά ότι σε περιθωριοποιημένες κοινωνικές ομάδες τέτοιες θεμελιώδεις αλλαγές/ορόσημα συχνά γίνονται σχεδόν καθόλου αισθητές ή πολύ αργότερα</a:t>
            </a:r>
            <a:r>
              <a:rPr lang="en-GB" sz="1800" dirty="0">
                <a:effectLst/>
                <a:latin typeface="Calibri" panose="020F0502020204030204" pitchFamily="34" charset="0"/>
                <a:ea typeface="MyriadPro-Regular"/>
                <a:cs typeface="Arial" panose="020B0604020202020204" pitchFamily="34" charset="0"/>
              </a:rPr>
              <a:t>.</a:t>
            </a:r>
            <a:endParaRPr lang="en-GB" dirty="0"/>
          </a:p>
        </p:txBody>
      </p:sp>
      <p:pic>
        <p:nvPicPr>
          <p:cNvPr id="4" name="Episode-26How-EL">
            <a:hlinkClick r:id="" action="ppaction://media"/>
            <a:extLst>
              <a:ext uri="{FF2B5EF4-FFF2-40B4-BE49-F238E27FC236}">
                <a16:creationId xmlns:a16="http://schemas.microsoft.com/office/drawing/2014/main" id="{9AF2BDD6-047A-9D24-CE37-1E05AF850AB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252139" y="271846"/>
            <a:ext cx="1418842" cy="1418842"/>
          </a:xfrm>
          <a:prstGeom prst="rect">
            <a:avLst/>
          </a:prstGeom>
        </p:spPr>
      </p:pic>
    </p:spTree>
    <p:extLst>
      <p:ext uri="{BB962C8B-B14F-4D97-AF65-F5344CB8AC3E}">
        <p14:creationId xmlns:p14="http://schemas.microsoft.com/office/powerpoint/2010/main" val="338483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26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816693F-521F-438C-BA5F-0D10830BC444}"/>
              </a:ext>
            </a:extLst>
          </p:cNvPr>
          <p:cNvSpPr>
            <a:spLocks noGrp="1"/>
          </p:cNvSpPr>
          <p:nvPr>
            <p:ph type="title"/>
          </p:nvPr>
        </p:nvSpPr>
        <p:spPr/>
        <p:txBody>
          <a:bodyPr/>
          <a:lstStyle/>
          <a:p>
            <a:r>
              <a:rPr lang="el-GR" dirty="0"/>
              <a:t>Πώς συνεχίζεται η ιστορία (συν.)</a:t>
            </a:r>
            <a:endParaRPr lang="en-GB" dirty="0"/>
          </a:p>
        </p:txBody>
      </p:sp>
      <p:sp>
        <p:nvSpPr>
          <p:cNvPr id="3" name="Θέση περιεχομένου 2">
            <a:extLst>
              <a:ext uri="{FF2B5EF4-FFF2-40B4-BE49-F238E27FC236}">
                <a16:creationId xmlns:a16="http://schemas.microsoft.com/office/drawing/2014/main" id="{D3FFD8AD-5314-4ED7-9287-B9B5214C6A51}"/>
              </a:ext>
            </a:extLst>
          </p:cNvPr>
          <p:cNvSpPr>
            <a:spLocks noGrp="1"/>
          </p:cNvSpPr>
          <p:nvPr>
            <p:ph idx="1"/>
          </p:nvPr>
        </p:nvSpPr>
        <p:spPr>
          <a:xfrm>
            <a:off x="275897" y="1565274"/>
            <a:ext cx="11658600" cy="5127188"/>
          </a:xfrm>
          <a:custGeom>
            <a:avLst/>
            <a:gdLst>
              <a:gd name="connsiteX0" fmla="*/ 0 w 11658600"/>
              <a:gd name="connsiteY0" fmla="*/ 0 h 5127188"/>
              <a:gd name="connsiteX1" fmla="*/ 685800 w 11658600"/>
              <a:gd name="connsiteY1" fmla="*/ 0 h 5127188"/>
              <a:gd name="connsiteX2" fmla="*/ 1488186 w 11658600"/>
              <a:gd name="connsiteY2" fmla="*/ 0 h 5127188"/>
              <a:gd name="connsiteX3" fmla="*/ 1824228 w 11658600"/>
              <a:gd name="connsiteY3" fmla="*/ 0 h 5127188"/>
              <a:gd name="connsiteX4" fmla="*/ 2510028 w 11658600"/>
              <a:gd name="connsiteY4" fmla="*/ 0 h 5127188"/>
              <a:gd name="connsiteX5" fmla="*/ 3079242 w 11658600"/>
              <a:gd name="connsiteY5" fmla="*/ 0 h 5127188"/>
              <a:gd name="connsiteX6" fmla="*/ 3415284 w 11658600"/>
              <a:gd name="connsiteY6" fmla="*/ 0 h 5127188"/>
              <a:gd name="connsiteX7" fmla="*/ 4334256 w 11658600"/>
              <a:gd name="connsiteY7" fmla="*/ 0 h 5127188"/>
              <a:gd name="connsiteX8" fmla="*/ 4670298 w 11658600"/>
              <a:gd name="connsiteY8" fmla="*/ 0 h 5127188"/>
              <a:gd name="connsiteX9" fmla="*/ 5356098 w 11658600"/>
              <a:gd name="connsiteY9" fmla="*/ 0 h 5127188"/>
              <a:gd name="connsiteX10" fmla="*/ 6041898 w 11658600"/>
              <a:gd name="connsiteY10" fmla="*/ 0 h 5127188"/>
              <a:gd name="connsiteX11" fmla="*/ 6611112 w 11658600"/>
              <a:gd name="connsiteY11" fmla="*/ 0 h 5127188"/>
              <a:gd name="connsiteX12" fmla="*/ 7063740 w 11658600"/>
              <a:gd name="connsiteY12" fmla="*/ 0 h 5127188"/>
              <a:gd name="connsiteX13" fmla="*/ 7982712 w 11658600"/>
              <a:gd name="connsiteY13" fmla="*/ 0 h 5127188"/>
              <a:gd name="connsiteX14" fmla="*/ 8551926 w 11658600"/>
              <a:gd name="connsiteY14" fmla="*/ 0 h 5127188"/>
              <a:gd name="connsiteX15" fmla="*/ 9121140 w 11658600"/>
              <a:gd name="connsiteY15" fmla="*/ 0 h 5127188"/>
              <a:gd name="connsiteX16" fmla="*/ 10040112 w 11658600"/>
              <a:gd name="connsiteY16" fmla="*/ 0 h 5127188"/>
              <a:gd name="connsiteX17" fmla="*/ 10376154 w 11658600"/>
              <a:gd name="connsiteY17" fmla="*/ 0 h 5127188"/>
              <a:gd name="connsiteX18" fmla="*/ 11061954 w 11658600"/>
              <a:gd name="connsiteY18" fmla="*/ 0 h 5127188"/>
              <a:gd name="connsiteX19" fmla="*/ 11658600 w 11658600"/>
              <a:gd name="connsiteY19" fmla="*/ 0 h 5127188"/>
              <a:gd name="connsiteX20" fmla="*/ 11658600 w 11658600"/>
              <a:gd name="connsiteY20" fmla="*/ 692170 h 5127188"/>
              <a:gd name="connsiteX21" fmla="*/ 11658600 w 11658600"/>
              <a:gd name="connsiteY21" fmla="*/ 1384341 h 5127188"/>
              <a:gd name="connsiteX22" fmla="*/ 11658600 w 11658600"/>
              <a:gd name="connsiteY22" fmla="*/ 1922696 h 5127188"/>
              <a:gd name="connsiteX23" fmla="*/ 11658600 w 11658600"/>
              <a:gd name="connsiteY23" fmla="*/ 2666138 h 5127188"/>
              <a:gd name="connsiteX24" fmla="*/ 11658600 w 11658600"/>
              <a:gd name="connsiteY24" fmla="*/ 3255764 h 5127188"/>
              <a:gd name="connsiteX25" fmla="*/ 11658600 w 11658600"/>
              <a:gd name="connsiteY25" fmla="*/ 3845391 h 5127188"/>
              <a:gd name="connsiteX26" fmla="*/ 11658600 w 11658600"/>
              <a:gd name="connsiteY26" fmla="*/ 4332474 h 5127188"/>
              <a:gd name="connsiteX27" fmla="*/ 11658600 w 11658600"/>
              <a:gd name="connsiteY27" fmla="*/ 5127188 h 5127188"/>
              <a:gd name="connsiteX28" fmla="*/ 11089386 w 11658600"/>
              <a:gd name="connsiteY28" fmla="*/ 5127188 h 5127188"/>
              <a:gd name="connsiteX29" fmla="*/ 10520172 w 11658600"/>
              <a:gd name="connsiteY29" fmla="*/ 5127188 h 5127188"/>
              <a:gd name="connsiteX30" fmla="*/ 9950958 w 11658600"/>
              <a:gd name="connsiteY30" fmla="*/ 5127188 h 5127188"/>
              <a:gd name="connsiteX31" fmla="*/ 9265158 w 11658600"/>
              <a:gd name="connsiteY31" fmla="*/ 5127188 h 5127188"/>
              <a:gd name="connsiteX32" fmla="*/ 8695944 w 11658600"/>
              <a:gd name="connsiteY32" fmla="*/ 5127188 h 5127188"/>
              <a:gd name="connsiteX33" fmla="*/ 7776972 w 11658600"/>
              <a:gd name="connsiteY33" fmla="*/ 5127188 h 5127188"/>
              <a:gd name="connsiteX34" fmla="*/ 7440930 w 11658600"/>
              <a:gd name="connsiteY34" fmla="*/ 5127188 h 5127188"/>
              <a:gd name="connsiteX35" fmla="*/ 6988302 w 11658600"/>
              <a:gd name="connsiteY35" fmla="*/ 5127188 h 5127188"/>
              <a:gd name="connsiteX36" fmla="*/ 6069330 w 11658600"/>
              <a:gd name="connsiteY36" fmla="*/ 5127188 h 5127188"/>
              <a:gd name="connsiteX37" fmla="*/ 5266944 w 11658600"/>
              <a:gd name="connsiteY37" fmla="*/ 5127188 h 5127188"/>
              <a:gd name="connsiteX38" fmla="*/ 4581144 w 11658600"/>
              <a:gd name="connsiteY38" fmla="*/ 5127188 h 5127188"/>
              <a:gd name="connsiteX39" fmla="*/ 3895344 w 11658600"/>
              <a:gd name="connsiteY39" fmla="*/ 5127188 h 5127188"/>
              <a:gd name="connsiteX40" fmla="*/ 3326130 w 11658600"/>
              <a:gd name="connsiteY40" fmla="*/ 5127188 h 5127188"/>
              <a:gd name="connsiteX41" fmla="*/ 2756916 w 11658600"/>
              <a:gd name="connsiteY41" fmla="*/ 5127188 h 5127188"/>
              <a:gd name="connsiteX42" fmla="*/ 2187702 w 11658600"/>
              <a:gd name="connsiteY42" fmla="*/ 5127188 h 5127188"/>
              <a:gd name="connsiteX43" fmla="*/ 1501902 w 11658600"/>
              <a:gd name="connsiteY43" fmla="*/ 5127188 h 5127188"/>
              <a:gd name="connsiteX44" fmla="*/ 816102 w 11658600"/>
              <a:gd name="connsiteY44" fmla="*/ 5127188 h 5127188"/>
              <a:gd name="connsiteX45" fmla="*/ 0 w 11658600"/>
              <a:gd name="connsiteY45" fmla="*/ 5127188 h 5127188"/>
              <a:gd name="connsiteX46" fmla="*/ 0 w 11658600"/>
              <a:gd name="connsiteY46" fmla="*/ 4588833 h 5127188"/>
              <a:gd name="connsiteX47" fmla="*/ 0 w 11658600"/>
              <a:gd name="connsiteY47" fmla="*/ 4050479 h 5127188"/>
              <a:gd name="connsiteX48" fmla="*/ 0 w 11658600"/>
              <a:gd name="connsiteY48" fmla="*/ 3409580 h 5127188"/>
              <a:gd name="connsiteX49" fmla="*/ 0 w 11658600"/>
              <a:gd name="connsiteY49" fmla="*/ 2871225 h 5127188"/>
              <a:gd name="connsiteX50" fmla="*/ 0 w 11658600"/>
              <a:gd name="connsiteY50" fmla="*/ 2230327 h 5127188"/>
              <a:gd name="connsiteX51" fmla="*/ 0 w 11658600"/>
              <a:gd name="connsiteY51" fmla="*/ 1640700 h 5127188"/>
              <a:gd name="connsiteX52" fmla="*/ 0 w 11658600"/>
              <a:gd name="connsiteY52" fmla="*/ 1051074 h 5127188"/>
              <a:gd name="connsiteX53" fmla="*/ 0 w 11658600"/>
              <a:gd name="connsiteY53" fmla="*/ 0 h 5127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658600" h="5127188" fill="none" extrusionOk="0">
                <a:moveTo>
                  <a:pt x="0" y="0"/>
                </a:moveTo>
                <a:cubicBezTo>
                  <a:pt x="302218" y="-5435"/>
                  <a:pt x="538658" y="16958"/>
                  <a:pt x="685800" y="0"/>
                </a:cubicBezTo>
                <a:cubicBezTo>
                  <a:pt x="832942" y="-16958"/>
                  <a:pt x="1318843" y="9408"/>
                  <a:pt x="1488186" y="0"/>
                </a:cubicBezTo>
                <a:cubicBezTo>
                  <a:pt x="1657529" y="-9408"/>
                  <a:pt x="1741247" y="-6957"/>
                  <a:pt x="1824228" y="0"/>
                </a:cubicBezTo>
                <a:cubicBezTo>
                  <a:pt x="1907209" y="6957"/>
                  <a:pt x="2354406" y="-9455"/>
                  <a:pt x="2510028" y="0"/>
                </a:cubicBezTo>
                <a:cubicBezTo>
                  <a:pt x="2665650" y="9455"/>
                  <a:pt x="2923789" y="6054"/>
                  <a:pt x="3079242" y="0"/>
                </a:cubicBezTo>
                <a:cubicBezTo>
                  <a:pt x="3234695" y="-6054"/>
                  <a:pt x="3347295" y="6763"/>
                  <a:pt x="3415284" y="0"/>
                </a:cubicBezTo>
                <a:cubicBezTo>
                  <a:pt x="3483273" y="-6763"/>
                  <a:pt x="4104561" y="-27501"/>
                  <a:pt x="4334256" y="0"/>
                </a:cubicBezTo>
                <a:cubicBezTo>
                  <a:pt x="4563951" y="27501"/>
                  <a:pt x="4542418" y="-12297"/>
                  <a:pt x="4670298" y="0"/>
                </a:cubicBezTo>
                <a:cubicBezTo>
                  <a:pt x="4798178" y="12297"/>
                  <a:pt x="5124383" y="20670"/>
                  <a:pt x="5356098" y="0"/>
                </a:cubicBezTo>
                <a:cubicBezTo>
                  <a:pt x="5587813" y="-20670"/>
                  <a:pt x="5754661" y="-3780"/>
                  <a:pt x="6041898" y="0"/>
                </a:cubicBezTo>
                <a:cubicBezTo>
                  <a:pt x="6329135" y="3780"/>
                  <a:pt x="6484100" y="-28194"/>
                  <a:pt x="6611112" y="0"/>
                </a:cubicBezTo>
                <a:cubicBezTo>
                  <a:pt x="6738124" y="28194"/>
                  <a:pt x="6889631" y="9558"/>
                  <a:pt x="7063740" y="0"/>
                </a:cubicBezTo>
                <a:cubicBezTo>
                  <a:pt x="7237849" y="-9558"/>
                  <a:pt x="7723134" y="-43723"/>
                  <a:pt x="7982712" y="0"/>
                </a:cubicBezTo>
                <a:cubicBezTo>
                  <a:pt x="8242290" y="43723"/>
                  <a:pt x="8425946" y="-21895"/>
                  <a:pt x="8551926" y="0"/>
                </a:cubicBezTo>
                <a:cubicBezTo>
                  <a:pt x="8677906" y="21895"/>
                  <a:pt x="8866100" y="3076"/>
                  <a:pt x="9121140" y="0"/>
                </a:cubicBezTo>
                <a:cubicBezTo>
                  <a:pt x="9376180" y="-3076"/>
                  <a:pt x="9650749" y="-8929"/>
                  <a:pt x="10040112" y="0"/>
                </a:cubicBezTo>
                <a:cubicBezTo>
                  <a:pt x="10429475" y="8929"/>
                  <a:pt x="10232816" y="15819"/>
                  <a:pt x="10376154" y="0"/>
                </a:cubicBezTo>
                <a:cubicBezTo>
                  <a:pt x="10519492" y="-15819"/>
                  <a:pt x="10915154" y="-29757"/>
                  <a:pt x="11061954" y="0"/>
                </a:cubicBezTo>
                <a:cubicBezTo>
                  <a:pt x="11208754" y="29757"/>
                  <a:pt x="11373699" y="-24351"/>
                  <a:pt x="11658600" y="0"/>
                </a:cubicBezTo>
                <a:cubicBezTo>
                  <a:pt x="11682865" y="210570"/>
                  <a:pt x="11629178" y="382043"/>
                  <a:pt x="11658600" y="692170"/>
                </a:cubicBezTo>
                <a:cubicBezTo>
                  <a:pt x="11688023" y="1002297"/>
                  <a:pt x="11636742" y="1131321"/>
                  <a:pt x="11658600" y="1384341"/>
                </a:cubicBezTo>
                <a:cubicBezTo>
                  <a:pt x="11680458" y="1637361"/>
                  <a:pt x="11652908" y="1732405"/>
                  <a:pt x="11658600" y="1922696"/>
                </a:cubicBezTo>
                <a:cubicBezTo>
                  <a:pt x="11664292" y="2112987"/>
                  <a:pt x="11674968" y="2447272"/>
                  <a:pt x="11658600" y="2666138"/>
                </a:cubicBezTo>
                <a:cubicBezTo>
                  <a:pt x="11642232" y="2885004"/>
                  <a:pt x="11654200" y="3114115"/>
                  <a:pt x="11658600" y="3255764"/>
                </a:cubicBezTo>
                <a:cubicBezTo>
                  <a:pt x="11663000" y="3397413"/>
                  <a:pt x="11645361" y="3656998"/>
                  <a:pt x="11658600" y="3845391"/>
                </a:cubicBezTo>
                <a:cubicBezTo>
                  <a:pt x="11671839" y="4033784"/>
                  <a:pt x="11646909" y="4170948"/>
                  <a:pt x="11658600" y="4332474"/>
                </a:cubicBezTo>
                <a:cubicBezTo>
                  <a:pt x="11670291" y="4494000"/>
                  <a:pt x="11624096" y="4760087"/>
                  <a:pt x="11658600" y="5127188"/>
                </a:cubicBezTo>
                <a:cubicBezTo>
                  <a:pt x="11460142" y="5130501"/>
                  <a:pt x="11299582" y="5142974"/>
                  <a:pt x="11089386" y="5127188"/>
                </a:cubicBezTo>
                <a:cubicBezTo>
                  <a:pt x="10879190" y="5111402"/>
                  <a:pt x="10795280" y="5124301"/>
                  <a:pt x="10520172" y="5127188"/>
                </a:cubicBezTo>
                <a:cubicBezTo>
                  <a:pt x="10245064" y="5130075"/>
                  <a:pt x="10153702" y="5142634"/>
                  <a:pt x="9950958" y="5127188"/>
                </a:cubicBezTo>
                <a:cubicBezTo>
                  <a:pt x="9748214" y="5111742"/>
                  <a:pt x="9466106" y="5124103"/>
                  <a:pt x="9265158" y="5127188"/>
                </a:cubicBezTo>
                <a:cubicBezTo>
                  <a:pt x="9064210" y="5130273"/>
                  <a:pt x="8934347" y="5151343"/>
                  <a:pt x="8695944" y="5127188"/>
                </a:cubicBezTo>
                <a:cubicBezTo>
                  <a:pt x="8457541" y="5103033"/>
                  <a:pt x="8188422" y="5103208"/>
                  <a:pt x="7776972" y="5127188"/>
                </a:cubicBezTo>
                <a:cubicBezTo>
                  <a:pt x="7365522" y="5151168"/>
                  <a:pt x="7529138" y="5121998"/>
                  <a:pt x="7440930" y="5127188"/>
                </a:cubicBezTo>
                <a:cubicBezTo>
                  <a:pt x="7352722" y="5132378"/>
                  <a:pt x="7134101" y="5142635"/>
                  <a:pt x="6988302" y="5127188"/>
                </a:cubicBezTo>
                <a:cubicBezTo>
                  <a:pt x="6842503" y="5111741"/>
                  <a:pt x="6324958" y="5135682"/>
                  <a:pt x="6069330" y="5127188"/>
                </a:cubicBezTo>
                <a:cubicBezTo>
                  <a:pt x="5813702" y="5118694"/>
                  <a:pt x="5554689" y="5121238"/>
                  <a:pt x="5266944" y="5127188"/>
                </a:cubicBezTo>
                <a:cubicBezTo>
                  <a:pt x="4979199" y="5133138"/>
                  <a:pt x="4826558" y="5157830"/>
                  <a:pt x="4581144" y="5127188"/>
                </a:cubicBezTo>
                <a:cubicBezTo>
                  <a:pt x="4335730" y="5096546"/>
                  <a:pt x="4079203" y="5110137"/>
                  <a:pt x="3895344" y="5127188"/>
                </a:cubicBezTo>
                <a:cubicBezTo>
                  <a:pt x="3711485" y="5144239"/>
                  <a:pt x="3452269" y="5144659"/>
                  <a:pt x="3326130" y="5127188"/>
                </a:cubicBezTo>
                <a:cubicBezTo>
                  <a:pt x="3199991" y="5109717"/>
                  <a:pt x="2974500" y="5113099"/>
                  <a:pt x="2756916" y="5127188"/>
                </a:cubicBezTo>
                <a:cubicBezTo>
                  <a:pt x="2539332" y="5141277"/>
                  <a:pt x="2444973" y="5121322"/>
                  <a:pt x="2187702" y="5127188"/>
                </a:cubicBezTo>
                <a:cubicBezTo>
                  <a:pt x="1930431" y="5133054"/>
                  <a:pt x="1786387" y="5104580"/>
                  <a:pt x="1501902" y="5127188"/>
                </a:cubicBezTo>
                <a:cubicBezTo>
                  <a:pt x="1217417" y="5149796"/>
                  <a:pt x="982219" y="5141903"/>
                  <a:pt x="816102" y="5127188"/>
                </a:cubicBezTo>
                <a:cubicBezTo>
                  <a:pt x="649985" y="5112473"/>
                  <a:pt x="293080" y="5135833"/>
                  <a:pt x="0" y="5127188"/>
                </a:cubicBezTo>
                <a:cubicBezTo>
                  <a:pt x="-21487" y="4867594"/>
                  <a:pt x="-14665" y="4714182"/>
                  <a:pt x="0" y="4588833"/>
                </a:cubicBezTo>
                <a:cubicBezTo>
                  <a:pt x="14665" y="4463484"/>
                  <a:pt x="-21231" y="4295687"/>
                  <a:pt x="0" y="4050479"/>
                </a:cubicBezTo>
                <a:cubicBezTo>
                  <a:pt x="21231" y="3805271"/>
                  <a:pt x="2609" y="3539267"/>
                  <a:pt x="0" y="3409580"/>
                </a:cubicBezTo>
                <a:cubicBezTo>
                  <a:pt x="-2609" y="3279893"/>
                  <a:pt x="7240" y="3059450"/>
                  <a:pt x="0" y="2871225"/>
                </a:cubicBezTo>
                <a:cubicBezTo>
                  <a:pt x="-7240" y="2683000"/>
                  <a:pt x="-17308" y="2516126"/>
                  <a:pt x="0" y="2230327"/>
                </a:cubicBezTo>
                <a:cubicBezTo>
                  <a:pt x="17308" y="1944528"/>
                  <a:pt x="24187" y="1793685"/>
                  <a:pt x="0" y="1640700"/>
                </a:cubicBezTo>
                <a:cubicBezTo>
                  <a:pt x="-24187" y="1487715"/>
                  <a:pt x="-13617" y="1264510"/>
                  <a:pt x="0" y="1051074"/>
                </a:cubicBezTo>
                <a:cubicBezTo>
                  <a:pt x="13617" y="837638"/>
                  <a:pt x="-38436" y="213786"/>
                  <a:pt x="0" y="0"/>
                </a:cubicBezTo>
                <a:close/>
              </a:path>
              <a:path w="11658600" h="5127188" stroke="0" extrusionOk="0">
                <a:moveTo>
                  <a:pt x="0" y="0"/>
                </a:moveTo>
                <a:cubicBezTo>
                  <a:pt x="400894" y="-25981"/>
                  <a:pt x="635992" y="38920"/>
                  <a:pt x="802386" y="0"/>
                </a:cubicBezTo>
                <a:cubicBezTo>
                  <a:pt x="968780" y="-38920"/>
                  <a:pt x="1350178" y="36241"/>
                  <a:pt x="1721358" y="0"/>
                </a:cubicBezTo>
                <a:cubicBezTo>
                  <a:pt x="2092538" y="-36241"/>
                  <a:pt x="2190506" y="-30201"/>
                  <a:pt x="2523744" y="0"/>
                </a:cubicBezTo>
                <a:cubicBezTo>
                  <a:pt x="2856982" y="30201"/>
                  <a:pt x="2847096" y="-12270"/>
                  <a:pt x="2976372" y="0"/>
                </a:cubicBezTo>
                <a:cubicBezTo>
                  <a:pt x="3105648" y="12270"/>
                  <a:pt x="3227205" y="3357"/>
                  <a:pt x="3312414" y="0"/>
                </a:cubicBezTo>
                <a:cubicBezTo>
                  <a:pt x="3397623" y="-3357"/>
                  <a:pt x="3563693" y="1117"/>
                  <a:pt x="3765042" y="0"/>
                </a:cubicBezTo>
                <a:cubicBezTo>
                  <a:pt x="3966391" y="-1117"/>
                  <a:pt x="4247726" y="24074"/>
                  <a:pt x="4450842" y="0"/>
                </a:cubicBezTo>
                <a:cubicBezTo>
                  <a:pt x="4653958" y="-24074"/>
                  <a:pt x="4884006" y="-32657"/>
                  <a:pt x="5253228" y="0"/>
                </a:cubicBezTo>
                <a:cubicBezTo>
                  <a:pt x="5622450" y="32657"/>
                  <a:pt x="5538074" y="16730"/>
                  <a:pt x="5822442" y="0"/>
                </a:cubicBezTo>
                <a:cubicBezTo>
                  <a:pt x="6106810" y="-16730"/>
                  <a:pt x="6518966" y="-39460"/>
                  <a:pt x="6741414" y="0"/>
                </a:cubicBezTo>
                <a:cubicBezTo>
                  <a:pt x="6963862" y="39460"/>
                  <a:pt x="7117217" y="-24520"/>
                  <a:pt x="7310628" y="0"/>
                </a:cubicBezTo>
                <a:cubicBezTo>
                  <a:pt x="7504039" y="24520"/>
                  <a:pt x="7592234" y="22491"/>
                  <a:pt x="7763256" y="0"/>
                </a:cubicBezTo>
                <a:cubicBezTo>
                  <a:pt x="7934278" y="-22491"/>
                  <a:pt x="7963275" y="2348"/>
                  <a:pt x="8099298" y="0"/>
                </a:cubicBezTo>
                <a:cubicBezTo>
                  <a:pt x="8235321" y="-2348"/>
                  <a:pt x="8461367" y="-10960"/>
                  <a:pt x="8551926" y="0"/>
                </a:cubicBezTo>
                <a:cubicBezTo>
                  <a:pt x="8642485" y="10960"/>
                  <a:pt x="8805074" y="7831"/>
                  <a:pt x="9004554" y="0"/>
                </a:cubicBezTo>
                <a:cubicBezTo>
                  <a:pt x="9204034" y="-7831"/>
                  <a:pt x="9179166" y="-7059"/>
                  <a:pt x="9340596" y="0"/>
                </a:cubicBezTo>
                <a:cubicBezTo>
                  <a:pt x="9502026" y="7059"/>
                  <a:pt x="9787495" y="23427"/>
                  <a:pt x="10026396" y="0"/>
                </a:cubicBezTo>
                <a:cubicBezTo>
                  <a:pt x="10265297" y="-23427"/>
                  <a:pt x="10448429" y="15075"/>
                  <a:pt x="10712196" y="0"/>
                </a:cubicBezTo>
                <a:cubicBezTo>
                  <a:pt x="10975963" y="-15075"/>
                  <a:pt x="11257850" y="-30322"/>
                  <a:pt x="11658600" y="0"/>
                </a:cubicBezTo>
                <a:cubicBezTo>
                  <a:pt x="11645070" y="220978"/>
                  <a:pt x="11651805" y="390363"/>
                  <a:pt x="11658600" y="589627"/>
                </a:cubicBezTo>
                <a:cubicBezTo>
                  <a:pt x="11665395" y="788891"/>
                  <a:pt x="11675306" y="1058437"/>
                  <a:pt x="11658600" y="1333069"/>
                </a:cubicBezTo>
                <a:cubicBezTo>
                  <a:pt x="11641894" y="1607701"/>
                  <a:pt x="11646072" y="1799375"/>
                  <a:pt x="11658600" y="1922696"/>
                </a:cubicBezTo>
                <a:cubicBezTo>
                  <a:pt x="11671128" y="2046017"/>
                  <a:pt x="11667772" y="2230188"/>
                  <a:pt x="11658600" y="2409778"/>
                </a:cubicBezTo>
                <a:cubicBezTo>
                  <a:pt x="11649428" y="2589368"/>
                  <a:pt x="11631347" y="2873293"/>
                  <a:pt x="11658600" y="3153221"/>
                </a:cubicBezTo>
                <a:cubicBezTo>
                  <a:pt x="11685853" y="3433149"/>
                  <a:pt x="11668957" y="3408491"/>
                  <a:pt x="11658600" y="3640303"/>
                </a:cubicBezTo>
                <a:cubicBezTo>
                  <a:pt x="11648243" y="3872115"/>
                  <a:pt x="11676340" y="4055534"/>
                  <a:pt x="11658600" y="4178658"/>
                </a:cubicBezTo>
                <a:cubicBezTo>
                  <a:pt x="11640860" y="4301782"/>
                  <a:pt x="11658341" y="4907490"/>
                  <a:pt x="11658600" y="5127188"/>
                </a:cubicBezTo>
                <a:cubicBezTo>
                  <a:pt x="11461047" y="5098497"/>
                  <a:pt x="11314783" y="5130410"/>
                  <a:pt x="10972800" y="5127188"/>
                </a:cubicBezTo>
                <a:cubicBezTo>
                  <a:pt x="10630817" y="5123966"/>
                  <a:pt x="10603150" y="5137241"/>
                  <a:pt x="10403586" y="5127188"/>
                </a:cubicBezTo>
                <a:cubicBezTo>
                  <a:pt x="10204022" y="5117135"/>
                  <a:pt x="9928514" y="5106467"/>
                  <a:pt x="9601200" y="5127188"/>
                </a:cubicBezTo>
                <a:cubicBezTo>
                  <a:pt x="9273886" y="5147909"/>
                  <a:pt x="9170144" y="5146901"/>
                  <a:pt x="8798814" y="5127188"/>
                </a:cubicBezTo>
                <a:cubicBezTo>
                  <a:pt x="8427484" y="5107475"/>
                  <a:pt x="8167486" y="5113202"/>
                  <a:pt x="7996428" y="5127188"/>
                </a:cubicBezTo>
                <a:cubicBezTo>
                  <a:pt x="7825370" y="5141174"/>
                  <a:pt x="7506778" y="5134263"/>
                  <a:pt x="7310628" y="5127188"/>
                </a:cubicBezTo>
                <a:cubicBezTo>
                  <a:pt x="7114478" y="5120113"/>
                  <a:pt x="7000486" y="5121674"/>
                  <a:pt x="6858000" y="5127188"/>
                </a:cubicBezTo>
                <a:cubicBezTo>
                  <a:pt x="6715514" y="5132702"/>
                  <a:pt x="6433079" y="5120781"/>
                  <a:pt x="6288786" y="5127188"/>
                </a:cubicBezTo>
                <a:cubicBezTo>
                  <a:pt x="6144493" y="5133595"/>
                  <a:pt x="5984255" y="5137726"/>
                  <a:pt x="5836158" y="5127188"/>
                </a:cubicBezTo>
                <a:cubicBezTo>
                  <a:pt x="5688061" y="5116650"/>
                  <a:pt x="5397533" y="5133806"/>
                  <a:pt x="5150358" y="5127188"/>
                </a:cubicBezTo>
                <a:cubicBezTo>
                  <a:pt x="4903183" y="5120570"/>
                  <a:pt x="4757374" y="5110444"/>
                  <a:pt x="4464558" y="5127188"/>
                </a:cubicBezTo>
                <a:cubicBezTo>
                  <a:pt x="4171742" y="5143932"/>
                  <a:pt x="4207806" y="5143308"/>
                  <a:pt x="4128516" y="5127188"/>
                </a:cubicBezTo>
                <a:cubicBezTo>
                  <a:pt x="4049226" y="5111068"/>
                  <a:pt x="3517526" y="5090217"/>
                  <a:pt x="3209544" y="5127188"/>
                </a:cubicBezTo>
                <a:cubicBezTo>
                  <a:pt x="2901562" y="5164159"/>
                  <a:pt x="2986702" y="5115859"/>
                  <a:pt x="2873502" y="5127188"/>
                </a:cubicBezTo>
                <a:cubicBezTo>
                  <a:pt x="2760302" y="5138517"/>
                  <a:pt x="2278474" y="5171290"/>
                  <a:pt x="1954530" y="5127188"/>
                </a:cubicBezTo>
                <a:cubicBezTo>
                  <a:pt x="1630586" y="5083086"/>
                  <a:pt x="1342241" y="5087530"/>
                  <a:pt x="1035558" y="5127188"/>
                </a:cubicBezTo>
                <a:cubicBezTo>
                  <a:pt x="728875" y="5166846"/>
                  <a:pt x="489897" y="5121787"/>
                  <a:pt x="0" y="5127188"/>
                </a:cubicBezTo>
                <a:cubicBezTo>
                  <a:pt x="15933" y="4921541"/>
                  <a:pt x="-2267" y="4794271"/>
                  <a:pt x="0" y="4588833"/>
                </a:cubicBezTo>
                <a:cubicBezTo>
                  <a:pt x="2267" y="4383396"/>
                  <a:pt x="-13773" y="4173358"/>
                  <a:pt x="0" y="4050479"/>
                </a:cubicBezTo>
                <a:cubicBezTo>
                  <a:pt x="13773" y="3927600"/>
                  <a:pt x="5220" y="3655755"/>
                  <a:pt x="0" y="3409580"/>
                </a:cubicBezTo>
                <a:cubicBezTo>
                  <a:pt x="-5220" y="3163405"/>
                  <a:pt x="-32895" y="2964426"/>
                  <a:pt x="0" y="2666138"/>
                </a:cubicBezTo>
                <a:cubicBezTo>
                  <a:pt x="32895" y="2367850"/>
                  <a:pt x="7748" y="2299379"/>
                  <a:pt x="0" y="2127783"/>
                </a:cubicBezTo>
                <a:cubicBezTo>
                  <a:pt x="-7748" y="1956187"/>
                  <a:pt x="-17880" y="1826446"/>
                  <a:pt x="0" y="1640700"/>
                </a:cubicBezTo>
                <a:cubicBezTo>
                  <a:pt x="17880" y="1454954"/>
                  <a:pt x="2577" y="1204814"/>
                  <a:pt x="0" y="1051074"/>
                </a:cubicBezTo>
                <a:cubicBezTo>
                  <a:pt x="-2577" y="897334"/>
                  <a:pt x="49559" y="251016"/>
                  <a:pt x="0" y="0"/>
                </a:cubicBezTo>
                <a:close/>
              </a:path>
            </a:pathLst>
          </a:custGeom>
          <a:solidFill>
            <a:schemeClr val="bg1">
              <a:lumMod val="95000"/>
            </a:schemeClr>
          </a:solidFill>
          <a:ln w="28575">
            <a:solidFill>
              <a:schemeClr val="bg1">
                <a:lumMod val="85000"/>
              </a:schemeClr>
            </a:solidFill>
            <a:extLst>
              <a:ext uri="{C807C97D-BFC1-408E-A445-0C87EB9F89A2}">
                <ask:lineSketchStyleProps xmlns:ask="http://schemas.microsoft.com/office/drawing/2018/sketchyshapes" sd="2991066937">
                  <ask:type>
                    <ask:lineSketchFreehand/>
                  </ask:type>
                </ask:lineSketchStyleProps>
              </a:ext>
            </a:extLst>
          </a:ln>
        </p:spPr>
        <p:txBody>
          <a:bodyPr>
            <a:noAutofit/>
          </a:bodyPr>
          <a:lstStyle/>
          <a:p>
            <a:pPr marL="0" indent="0" algn="just">
              <a:lnSpc>
                <a:spcPct val="130000"/>
              </a:lnSpc>
              <a:buNone/>
            </a:pPr>
            <a:r>
              <a:rPr lang="el-GR" sz="1600" dirty="0">
                <a:latin typeface="Calibri" panose="020F0502020204030204" pitchFamily="34" charset="0"/>
                <a:ea typeface="MyriadPro-Regular"/>
                <a:cs typeface="Arial" panose="020B0604020202020204" pitchFamily="34" charset="0"/>
              </a:rPr>
              <a:t>Το δικαίωμα ψήφου των γυναικών το 1918 αποδείχθηκε ορόσημο στην πολιτική και την κοινωνία. Ωστόσο, η πραγματική ισότητα γυναικών και ανδρών έγινε μόνο βήμα προς βήμα. Το γυναικείο κίνημα γνώρισε μεγάλη οπισθοδρόμηση κατά τη διάρκεια του εθνικοσοσιαλισμού.</a:t>
            </a:r>
          </a:p>
          <a:p>
            <a:pPr marL="0" indent="0" algn="just">
              <a:lnSpc>
                <a:spcPct val="130000"/>
              </a:lnSpc>
              <a:buNone/>
            </a:pPr>
            <a:r>
              <a:rPr lang="el-GR" sz="1600" dirty="0">
                <a:latin typeface="Calibri" panose="020F0502020204030204" pitchFamily="34" charset="0"/>
                <a:ea typeface="MyriadPro-Regular"/>
                <a:cs typeface="Arial" panose="020B0604020202020204" pitchFamily="34" charset="0"/>
              </a:rPr>
              <a:t>Μόλις ιδρύθηκε η Δεύτερη Δημοκρατία το 1945, οι Αυστριακοί είχαν το δικαίωμα να εκλέγουν κοινοβούλιο και επομένως εκπροσώπηση του λαού. Ο εκλογικός νόμος βασίστηκε σε αυτόν της Πρώτης Δημοκρατίας.</a:t>
            </a:r>
          </a:p>
          <a:p>
            <a:pPr marL="0" indent="0" algn="just">
              <a:lnSpc>
                <a:spcPct val="130000"/>
              </a:lnSpc>
              <a:buNone/>
            </a:pPr>
            <a:r>
              <a:rPr lang="el-GR" sz="1600" dirty="0">
                <a:latin typeface="Calibri" panose="020F0502020204030204" pitchFamily="34" charset="0"/>
                <a:ea typeface="MyriadPro-Regular"/>
                <a:cs typeface="Arial" panose="020B0604020202020204" pitchFamily="34" charset="0"/>
              </a:rPr>
              <a:t>Σε κάθε περίπτωση, ήταν οι Σοσιαλδημοκράτες της Πρώτης Δημοκρατίας που προετοίμασαν θεωρητικά εκείνες τις μεταρρυθμίσεις που μπορούσαν να πραγματοποιηθούν μόνο δεκαετίες αργότερα. Για παράδειγμα, η ισότητα αγοριών και κοριτσιών στην εκπαίδευση, η μεταρρύθμιση των αμβλώσεων ή η μεταρρύθμιση του οικογενειακού δικαίου της δεκαετίας του 1970. </a:t>
            </a:r>
          </a:p>
          <a:p>
            <a:pPr marL="0" indent="0" algn="just">
              <a:lnSpc>
                <a:spcPct val="130000"/>
              </a:lnSpc>
              <a:buNone/>
            </a:pPr>
            <a:r>
              <a:rPr lang="el-GR" sz="1600" dirty="0">
                <a:latin typeface="Calibri" panose="020F0502020204030204" pitchFamily="34" charset="0"/>
                <a:ea typeface="MyriadPro-Regular"/>
                <a:cs typeface="Arial" panose="020B0604020202020204" pitchFamily="34" charset="0"/>
              </a:rPr>
              <a:t>Σήμερα, οι Αυστριακοί πολίτες επιτρέπεται να ψηφίζουν αφού συμπληρώσουν την ηλικία των 16 ετών. Ανεξάρτητα από το πόσα χρήματα έχουν και σε ποια κοινωνική τάξη ανήκουν, κάθε ψήφος τους αξίζει το ίδιο.</a:t>
            </a:r>
          </a:p>
          <a:p>
            <a:pPr marL="0" indent="0" algn="just">
              <a:lnSpc>
                <a:spcPct val="130000"/>
              </a:lnSpc>
              <a:buNone/>
            </a:pPr>
            <a:r>
              <a:rPr lang="el-GR" sz="1600" dirty="0">
                <a:latin typeface="Calibri" panose="020F0502020204030204" pitchFamily="34" charset="0"/>
                <a:ea typeface="MyriadPro-Regular"/>
                <a:cs typeface="Arial" panose="020B0604020202020204" pitchFamily="34" charset="0"/>
              </a:rPr>
              <a:t>Ιστορικά, τα δικαιώματα των γυναικών ήταν και δεν είναι αυτονόητα. Έπρεπε να </a:t>
            </a:r>
            <a:r>
              <a:rPr lang="el-GR" sz="1600" dirty="0" err="1">
                <a:latin typeface="Calibri" panose="020F0502020204030204" pitchFamily="34" charset="0"/>
                <a:ea typeface="MyriadPro-Regular"/>
                <a:cs typeface="Arial" panose="020B0604020202020204" pitchFamily="34" charset="0"/>
              </a:rPr>
              <a:t>πολεμηθούν</a:t>
            </a:r>
            <a:r>
              <a:rPr lang="el-GR" sz="1600" dirty="0">
                <a:latin typeface="Calibri" panose="020F0502020204030204" pitchFamily="34" charset="0"/>
                <a:ea typeface="MyriadPro-Regular"/>
                <a:cs typeface="Arial" panose="020B0604020202020204" pitchFamily="34" charset="0"/>
              </a:rPr>
              <a:t> με μεγάλη δυσκολία. Και υπάρχουν ακόμη πολλά να γίνουν. Αν και οι γυναίκες είναι πλέον νομικά ίσες με τους άνδρες, εξακολουθεί να υπάρχει σαφής ανάγκη να καλύψουμε τη διαφορά σε πολλούς τομείς: Τα αιτήματα για ίση αμοιβή για εργασία ίσης αξίας, γυναίκες σε ηγετικές θέσεις και επαρκή εκπροσώπηση στα πολιτικά όργανα, για παράδειγμα, δεν έχουν ακόμη πληρούνται επαρκώς.</a:t>
            </a:r>
          </a:p>
        </p:txBody>
      </p:sp>
    </p:spTree>
    <p:extLst>
      <p:ext uri="{BB962C8B-B14F-4D97-AF65-F5344CB8AC3E}">
        <p14:creationId xmlns:p14="http://schemas.microsoft.com/office/powerpoint/2010/main" val="2844818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a:extLst>
              <a:ext uri="{FF2B5EF4-FFF2-40B4-BE49-F238E27FC236}">
                <a16:creationId xmlns:a16="http://schemas.microsoft.com/office/drawing/2014/main" id="{564D112B-3B09-48AE-967A-6D21F8F9F2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63231" y="1518455"/>
            <a:ext cx="3158615" cy="1781174"/>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a:extLst>
              <a:ext uri="{FF2B5EF4-FFF2-40B4-BE49-F238E27FC236}">
                <a16:creationId xmlns:a16="http://schemas.microsoft.com/office/drawing/2014/main" id="{297B3F16-EE6D-4562-89FC-988C26C6398F}"/>
              </a:ext>
            </a:extLst>
          </p:cNvPr>
          <p:cNvSpPr>
            <a:spLocks noGrp="1"/>
          </p:cNvSpPr>
          <p:nvPr>
            <p:ph type="title"/>
          </p:nvPr>
        </p:nvSpPr>
        <p:spPr/>
        <p:txBody>
          <a:bodyPr/>
          <a:lstStyle/>
          <a:p>
            <a:pPr algn="ctr"/>
            <a:r>
              <a:rPr lang="el-GR" dirty="0"/>
              <a:t>Εταίροι</a:t>
            </a:r>
          </a:p>
        </p:txBody>
      </p:sp>
      <p:pic>
        <p:nvPicPr>
          <p:cNvPr id="1032" name="Picture 8">
            <a:extLst>
              <a:ext uri="{FF2B5EF4-FFF2-40B4-BE49-F238E27FC236}">
                <a16:creationId xmlns:a16="http://schemas.microsoft.com/office/drawing/2014/main" id="{BBDBD497-8679-466F-A0FE-2568866046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819156"/>
            <a:ext cx="3385877" cy="140017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B67B9104-8AC5-4631-BE81-7C5B60134B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8917" y="3681121"/>
            <a:ext cx="2096544" cy="190317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B61973AC-46E3-4C4E-8893-15742B3FAE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39801" y="3545671"/>
            <a:ext cx="2764090" cy="2509149"/>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DA6B6D3D-D38D-4F62-924A-A92175661484}"/>
              </a:ext>
            </a:extLst>
          </p:cNvPr>
          <p:cNvSpPr txBox="1"/>
          <p:nvPr/>
        </p:nvSpPr>
        <p:spPr>
          <a:xfrm>
            <a:off x="762177" y="5353800"/>
            <a:ext cx="2790024" cy="523220"/>
          </a:xfrm>
          <a:prstGeom prst="rect">
            <a:avLst/>
          </a:prstGeom>
          <a:noFill/>
        </p:spPr>
        <p:txBody>
          <a:bodyPr wrap="square">
            <a:spAutoFit/>
          </a:bodyPr>
          <a:lstStyle/>
          <a:p>
            <a:pPr algn="ctr"/>
            <a:r>
              <a:rPr lang="en-US" sz="1400" dirty="0" err="1">
                <a:solidFill>
                  <a:srgbClr val="6795BB"/>
                </a:solidFill>
              </a:rPr>
              <a:t>Diefthinsi</a:t>
            </a:r>
            <a:r>
              <a:rPr lang="en-US" sz="1400" dirty="0">
                <a:solidFill>
                  <a:srgbClr val="6795BB"/>
                </a:solidFill>
              </a:rPr>
              <a:t> </a:t>
            </a:r>
            <a:r>
              <a:rPr lang="en-US" sz="1400" dirty="0" err="1">
                <a:solidFill>
                  <a:srgbClr val="6795BB"/>
                </a:solidFill>
              </a:rPr>
              <a:t>Defterovathmias</a:t>
            </a:r>
            <a:r>
              <a:rPr lang="en-US" sz="1400" dirty="0">
                <a:solidFill>
                  <a:srgbClr val="6795BB"/>
                </a:solidFill>
              </a:rPr>
              <a:t> </a:t>
            </a:r>
          </a:p>
          <a:p>
            <a:pPr algn="ctr"/>
            <a:r>
              <a:rPr lang="en-US" sz="1400" dirty="0" err="1">
                <a:solidFill>
                  <a:srgbClr val="6795BB"/>
                </a:solidFill>
              </a:rPr>
              <a:t>Ekpedefsis</a:t>
            </a:r>
            <a:r>
              <a:rPr lang="en-US" sz="1400" dirty="0">
                <a:solidFill>
                  <a:srgbClr val="6795BB"/>
                </a:solidFill>
              </a:rPr>
              <a:t> </a:t>
            </a:r>
            <a:r>
              <a:rPr lang="en-US" sz="1400" dirty="0" err="1">
                <a:solidFill>
                  <a:srgbClr val="6795BB"/>
                </a:solidFill>
              </a:rPr>
              <a:t>Anatolikis</a:t>
            </a:r>
            <a:r>
              <a:rPr lang="en-US" sz="1400" dirty="0">
                <a:solidFill>
                  <a:srgbClr val="6795BB"/>
                </a:solidFill>
              </a:rPr>
              <a:t> </a:t>
            </a:r>
            <a:r>
              <a:rPr lang="en-US" sz="1400" dirty="0" err="1">
                <a:solidFill>
                  <a:srgbClr val="6795BB"/>
                </a:solidFill>
              </a:rPr>
              <a:t>Attikis</a:t>
            </a:r>
            <a:endParaRPr lang="el-GR" sz="1400" dirty="0">
              <a:solidFill>
                <a:srgbClr val="6795BB"/>
              </a:solidFill>
            </a:endParaRPr>
          </a:p>
        </p:txBody>
      </p:sp>
      <p:pic>
        <p:nvPicPr>
          <p:cNvPr id="1040" name="Picture 16">
            <a:extLst>
              <a:ext uri="{FF2B5EF4-FFF2-40B4-BE49-F238E27FC236}">
                <a16:creationId xmlns:a16="http://schemas.microsoft.com/office/drawing/2014/main" id="{18E0589C-449D-42C9-9BEE-BE7B1B6366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62802" y="4070998"/>
            <a:ext cx="3517978" cy="1983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89840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00DA80B-EA82-4D6A-BA6B-AA50DBDEDBAB}"/>
              </a:ext>
            </a:extLst>
          </p:cNvPr>
          <p:cNvSpPr>
            <a:spLocks noGrp="1"/>
          </p:cNvSpPr>
          <p:nvPr>
            <p:ph type="title"/>
          </p:nvPr>
        </p:nvSpPr>
        <p:spPr/>
        <p:txBody>
          <a:bodyPr>
            <a:normAutofit/>
          </a:bodyPr>
          <a:lstStyle/>
          <a:p>
            <a:r>
              <a:rPr lang="el-GR" sz="3200" dirty="0"/>
              <a:t>Μαθαίνοντας από την ιστορία</a:t>
            </a:r>
            <a:endParaRPr lang="en-GB" sz="3200" b="0" dirty="0"/>
          </a:p>
        </p:txBody>
      </p:sp>
      <p:sp>
        <p:nvSpPr>
          <p:cNvPr id="3" name="Θέση περιεχομένου 2">
            <a:extLst>
              <a:ext uri="{FF2B5EF4-FFF2-40B4-BE49-F238E27FC236}">
                <a16:creationId xmlns:a16="http://schemas.microsoft.com/office/drawing/2014/main" id="{77C891F0-EEA4-4588-84F0-AD058E6945FB}"/>
              </a:ext>
            </a:extLst>
          </p:cNvPr>
          <p:cNvSpPr>
            <a:spLocks noGrp="1"/>
          </p:cNvSpPr>
          <p:nvPr>
            <p:ph idx="1"/>
          </p:nvPr>
        </p:nvSpPr>
        <p:spPr/>
        <p:txBody>
          <a:bodyPr>
            <a:normAutofit/>
          </a:bodyPr>
          <a:lstStyle/>
          <a:p>
            <a:pPr marL="0" indent="0" algn="just">
              <a:lnSpc>
                <a:spcPct val="130000"/>
              </a:lnSpc>
              <a:buNone/>
            </a:pPr>
            <a:r>
              <a:rPr lang="el-GR" sz="2400" dirty="0">
                <a:latin typeface="Calibri" panose="020F0502020204030204" pitchFamily="34" charset="0"/>
                <a:ea typeface="MyriadPro-Regular"/>
                <a:cs typeface="Arial" panose="020B0604020202020204" pitchFamily="34" charset="0"/>
              </a:rPr>
              <a:t>Τώρα μοιραστείτε την εμπειρία και τις σκέψεις σας με τους συμμαθητές σας</a:t>
            </a:r>
            <a:r>
              <a:rPr lang="en-GB" sz="2400" dirty="0">
                <a:effectLst/>
                <a:latin typeface="Calibri" panose="020F0502020204030204" pitchFamily="34" charset="0"/>
                <a:ea typeface="MyriadPro-Regular"/>
                <a:cs typeface="Arial" panose="020B0604020202020204" pitchFamily="34" charset="0"/>
              </a:rPr>
              <a:t>:</a:t>
            </a:r>
          </a:p>
          <a:p>
            <a:pPr marL="342900" lvl="0" indent="-342900" algn="just">
              <a:lnSpc>
                <a:spcPct val="130000"/>
              </a:lnSpc>
              <a:spcBef>
                <a:spcPts val="500"/>
              </a:spcBef>
              <a:buClr>
                <a:srgbClr val="ED7D31"/>
              </a:buClr>
              <a:buSzPts val="1600"/>
              <a:buFont typeface="Wingdings" panose="05000000000000000000" pitchFamily="2" charset="2"/>
              <a:buChar char=""/>
            </a:pPr>
            <a:r>
              <a:rPr lang="el-GR" sz="2400" i="1" dirty="0">
                <a:solidFill>
                  <a:srgbClr val="000000"/>
                </a:solidFill>
                <a:latin typeface="Calibri" panose="020F0502020204030204" pitchFamily="34" charset="0"/>
                <a:ea typeface="Calibri" panose="020F0502020204030204" pitchFamily="34" charset="0"/>
                <a:cs typeface="Arial" panose="020B0604020202020204" pitchFamily="34" charset="0"/>
              </a:rPr>
              <a:t>Πώς ήταν; Καταφέρατε να βάλετε τον εαυτό σας στην κατάσταση και τη θέση του ατόμου/των ατόμων;</a:t>
            </a:r>
          </a:p>
          <a:p>
            <a:pPr marL="342900" lvl="0" indent="-342900" algn="just">
              <a:lnSpc>
                <a:spcPct val="130000"/>
              </a:lnSpc>
              <a:spcBef>
                <a:spcPts val="500"/>
              </a:spcBef>
              <a:buClr>
                <a:srgbClr val="ED7D31"/>
              </a:buClr>
              <a:buSzPts val="1600"/>
              <a:buFont typeface="Wingdings" panose="05000000000000000000" pitchFamily="2" charset="2"/>
              <a:buChar char=""/>
            </a:pPr>
            <a:r>
              <a:rPr lang="el-GR" sz="2400" i="1" dirty="0">
                <a:solidFill>
                  <a:srgbClr val="000000"/>
                </a:solidFill>
                <a:latin typeface="Calibri" panose="020F0502020204030204" pitchFamily="34" charset="0"/>
                <a:ea typeface="Calibri" panose="020F0502020204030204" pitchFamily="34" charset="0"/>
                <a:cs typeface="Arial" panose="020B0604020202020204" pitchFamily="34" charset="0"/>
              </a:rPr>
              <a:t>Μπορείτε να καταλάβετε γιατί ενήργησαν όπως ενήργησαν;</a:t>
            </a:r>
          </a:p>
          <a:p>
            <a:pPr marL="342900" lvl="0" indent="-342900" algn="just">
              <a:lnSpc>
                <a:spcPct val="130000"/>
              </a:lnSpc>
              <a:spcBef>
                <a:spcPts val="500"/>
              </a:spcBef>
              <a:buClr>
                <a:srgbClr val="ED7D31"/>
              </a:buClr>
              <a:buSzPts val="1600"/>
              <a:buFont typeface="Wingdings" panose="05000000000000000000" pitchFamily="2" charset="2"/>
              <a:buChar char=""/>
            </a:pPr>
            <a:r>
              <a:rPr lang="el-GR" sz="2400" i="1" dirty="0">
                <a:solidFill>
                  <a:srgbClr val="000000"/>
                </a:solidFill>
                <a:latin typeface="Calibri" panose="020F0502020204030204" pitchFamily="34" charset="0"/>
                <a:ea typeface="Calibri" panose="020F0502020204030204" pitchFamily="34" charset="0"/>
                <a:cs typeface="Arial" panose="020B0604020202020204" pitchFamily="34" charset="0"/>
              </a:rPr>
              <a:t>Θα ενεργούσατε με τον ίδιο τρόπο;</a:t>
            </a:r>
            <a:endParaRPr lang="en-GB" sz="24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endParaRPr lang="en-GB" sz="3600" dirty="0"/>
          </a:p>
        </p:txBody>
      </p:sp>
    </p:spTree>
    <p:extLst>
      <p:ext uri="{BB962C8B-B14F-4D97-AF65-F5344CB8AC3E}">
        <p14:creationId xmlns:p14="http://schemas.microsoft.com/office/powerpoint/2010/main" val="10679770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00DA80B-EA82-4D6A-BA6B-AA50DBDEDBAB}"/>
              </a:ext>
            </a:extLst>
          </p:cNvPr>
          <p:cNvSpPr>
            <a:spLocks noGrp="1"/>
          </p:cNvSpPr>
          <p:nvPr>
            <p:ph type="title"/>
          </p:nvPr>
        </p:nvSpPr>
        <p:spPr/>
        <p:txBody>
          <a:bodyPr>
            <a:normAutofit/>
          </a:bodyPr>
          <a:lstStyle/>
          <a:p>
            <a:r>
              <a:rPr lang="el-GR" sz="3200" dirty="0"/>
              <a:t>Μαθαίνοντας από την ιστορία</a:t>
            </a:r>
            <a:endParaRPr lang="en-GB" sz="3200" b="0" dirty="0"/>
          </a:p>
        </p:txBody>
      </p:sp>
      <p:sp>
        <p:nvSpPr>
          <p:cNvPr id="3" name="Θέση περιεχομένου 2">
            <a:extLst>
              <a:ext uri="{FF2B5EF4-FFF2-40B4-BE49-F238E27FC236}">
                <a16:creationId xmlns:a16="http://schemas.microsoft.com/office/drawing/2014/main" id="{77C891F0-EEA4-4588-84F0-AD058E6945FB}"/>
              </a:ext>
            </a:extLst>
          </p:cNvPr>
          <p:cNvSpPr>
            <a:spLocks noGrp="1"/>
          </p:cNvSpPr>
          <p:nvPr>
            <p:ph idx="1"/>
          </p:nvPr>
        </p:nvSpPr>
        <p:spPr/>
        <p:txBody>
          <a:bodyPr>
            <a:normAutofit/>
          </a:bodyPr>
          <a:lstStyle/>
          <a:p>
            <a:pPr marL="0" indent="0" algn="just">
              <a:lnSpc>
                <a:spcPct val="130000"/>
              </a:lnSpc>
              <a:buNone/>
              <a:tabLst>
                <a:tab pos="3421380" algn="l"/>
              </a:tabLst>
            </a:pPr>
            <a:r>
              <a:rPr lang="el-GR" sz="2400" dirty="0">
                <a:latin typeface="Calibri" panose="020F0502020204030204" pitchFamily="34" charset="0"/>
                <a:ea typeface="MyriadPro-Regular"/>
                <a:cs typeface="Arial" panose="020B0604020202020204" pitchFamily="34" charset="0"/>
              </a:rPr>
              <a:t>Περαιτέρω ερωτήσεις για να αξιοποιήσετε στο έπακρο τις εμπειρίες και τις γνώσεις σας σχετικά με το επεισόδιο</a:t>
            </a:r>
            <a:endParaRPr lang="en-GB" sz="2400" dirty="0">
              <a:effectLst/>
              <a:latin typeface="Calibri" panose="020F0502020204030204" pitchFamily="34" charset="0"/>
              <a:ea typeface="MyriadPro-Regular"/>
              <a:cs typeface="Arial" panose="020B0604020202020204" pitchFamily="34" charset="0"/>
            </a:endParaRPr>
          </a:p>
          <a:p>
            <a:pPr marL="342900" lvl="0" indent="-342900" algn="just">
              <a:lnSpc>
                <a:spcPct val="130000"/>
              </a:lnSpc>
              <a:spcBef>
                <a:spcPts val="500"/>
              </a:spcBef>
              <a:buClr>
                <a:srgbClr val="ED7D31"/>
              </a:buClr>
              <a:buSzPts val="1600"/>
              <a:buFont typeface="Wingdings" panose="05000000000000000000" pitchFamily="2" charset="2"/>
              <a:buChar char=""/>
            </a:pPr>
            <a:r>
              <a:rPr lang="el-GR" sz="2400" i="1" dirty="0">
                <a:solidFill>
                  <a:srgbClr val="000000"/>
                </a:solidFill>
                <a:latin typeface="Calibri" panose="020F0502020204030204" pitchFamily="34" charset="0"/>
                <a:ea typeface="Calibri" panose="020F0502020204030204" pitchFamily="34" charset="0"/>
                <a:cs typeface="Arial" panose="020B0604020202020204" pitchFamily="34" charset="0"/>
              </a:rPr>
              <a:t>Πώς το δικαίωμα ψήφου των γυναικών βελτίωσε τη ζωή των γυναικών;</a:t>
            </a:r>
          </a:p>
          <a:p>
            <a:pPr marL="342900" lvl="0" indent="-342900" algn="just">
              <a:lnSpc>
                <a:spcPct val="130000"/>
              </a:lnSpc>
              <a:spcBef>
                <a:spcPts val="500"/>
              </a:spcBef>
              <a:buClr>
                <a:srgbClr val="ED7D31"/>
              </a:buClr>
              <a:buSzPts val="1600"/>
              <a:buFont typeface="Wingdings" panose="05000000000000000000" pitchFamily="2" charset="2"/>
              <a:buChar char=""/>
            </a:pPr>
            <a:r>
              <a:rPr lang="el-GR" sz="2400" i="1" dirty="0">
                <a:solidFill>
                  <a:srgbClr val="000000"/>
                </a:solidFill>
                <a:latin typeface="Calibri" panose="020F0502020204030204" pitchFamily="34" charset="0"/>
                <a:ea typeface="Calibri" panose="020F0502020204030204" pitchFamily="34" charset="0"/>
                <a:cs typeface="Arial" panose="020B0604020202020204" pitchFamily="34" charset="0"/>
              </a:rPr>
              <a:t>Υπήρχαν και χαμένοι; Ποιοι ήταν αυτοί; Τι έχασαν;</a:t>
            </a:r>
          </a:p>
          <a:p>
            <a:pPr marL="342900" lvl="0" indent="-342900" algn="just">
              <a:lnSpc>
                <a:spcPct val="130000"/>
              </a:lnSpc>
              <a:spcBef>
                <a:spcPts val="500"/>
              </a:spcBef>
              <a:buClr>
                <a:srgbClr val="ED7D31"/>
              </a:buClr>
              <a:buSzPts val="1600"/>
              <a:buFont typeface="Wingdings" panose="05000000000000000000" pitchFamily="2" charset="2"/>
              <a:buChar char=""/>
            </a:pPr>
            <a:r>
              <a:rPr lang="el-GR" sz="2400" i="1" dirty="0">
                <a:solidFill>
                  <a:srgbClr val="000000"/>
                </a:solidFill>
                <a:latin typeface="Calibri" panose="020F0502020204030204" pitchFamily="34" charset="0"/>
                <a:ea typeface="Calibri" panose="020F0502020204030204" pitchFamily="34" charset="0"/>
                <a:cs typeface="Arial" panose="020B0604020202020204" pitchFamily="34" charset="0"/>
              </a:rPr>
              <a:t>Αν κοιτάξετε τον σημερινό κόσμο - έχουμε καταστάσεις στον κόσμο αυτή τη στιγμή που μοιάζουν με το ιστορικό επεισόδιο;</a:t>
            </a:r>
          </a:p>
          <a:p>
            <a:pPr marL="342900" lvl="0" indent="-342900" algn="just">
              <a:lnSpc>
                <a:spcPct val="130000"/>
              </a:lnSpc>
              <a:spcBef>
                <a:spcPts val="500"/>
              </a:spcBef>
              <a:buClr>
                <a:srgbClr val="ED7D31"/>
              </a:buClr>
              <a:buSzPts val="1600"/>
              <a:buFont typeface="Wingdings" panose="05000000000000000000" pitchFamily="2" charset="2"/>
              <a:buChar char=""/>
            </a:pPr>
            <a:r>
              <a:rPr lang="el-GR" sz="2400" i="1" dirty="0">
                <a:solidFill>
                  <a:srgbClr val="000000"/>
                </a:solidFill>
                <a:latin typeface="Calibri" panose="020F0502020204030204" pitchFamily="34" charset="0"/>
                <a:ea typeface="Calibri" panose="020F0502020204030204" pitchFamily="34" charset="0"/>
                <a:cs typeface="Arial" panose="020B0604020202020204" pitchFamily="34" charset="0"/>
              </a:rPr>
              <a:t>Τι μπορούμε να μάθουμε σήμερα από αυτό το επεισόδιο της ιστορίας;</a:t>
            </a:r>
            <a:endParaRPr lang="en-GB" sz="24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endParaRPr lang="en-GB" sz="3600" dirty="0"/>
          </a:p>
        </p:txBody>
      </p:sp>
    </p:spTree>
    <p:extLst>
      <p:ext uri="{BB962C8B-B14F-4D97-AF65-F5344CB8AC3E}">
        <p14:creationId xmlns:p14="http://schemas.microsoft.com/office/powerpoint/2010/main" val="12052457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00DA80B-EA82-4D6A-BA6B-AA50DBDEDBAB}"/>
              </a:ext>
            </a:extLst>
          </p:cNvPr>
          <p:cNvSpPr>
            <a:spLocks noGrp="1"/>
          </p:cNvSpPr>
          <p:nvPr>
            <p:ph type="title"/>
          </p:nvPr>
        </p:nvSpPr>
        <p:spPr/>
        <p:txBody>
          <a:bodyPr>
            <a:normAutofit/>
          </a:bodyPr>
          <a:lstStyle/>
          <a:p>
            <a:r>
              <a:rPr lang="el-GR" sz="3200" dirty="0"/>
              <a:t>Πηγές</a:t>
            </a:r>
            <a:endParaRPr lang="en-GB" sz="3200" b="0" dirty="0"/>
          </a:p>
        </p:txBody>
      </p:sp>
      <p:sp>
        <p:nvSpPr>
          <p:cNvPr id="3" name="Θέση περιεχομένου 2">
            <a:extLst>
              <a:ext uri="{FF2B5EF4-FFF2-40B4-BE49-F238E27FC236}">
                <a16:creationId xmlns:a16="http://schemas.microsoft.com/office/drawing/2014/main" id="{77C891F0-EEA4-4588-84F0-AD058E6945FB}"/>
              </a:ext>
            </a:extLst>
          </p:cNvPr>
          <p:cNvSpPr>
            <a:spLocks noGrp="1"/>
          </p:cNvSpPr>
          <p:nvPr>
            <p:ph idx="1"/>
          </p:nvPr>
        </p:nvSpPr>
        <p:spPr/>
        <p:txBody>
          <a:bodyPr>
            <a:normAutofit fontScale="85000" lnSpcReduction="20000"/>
          </a:bodyPr>
          <a:lstStyle/>
          <a:p>
            <a:pPr marL="342900" lvl="0" indent="-342900" algn="l">
              <a:lnSpc>
                <a:spcPct val="130000"/>
              </a:lnSpc>
              <a:spcBef>
                <a:spcPts val="500"/>
              </a:spcBef>
              <a:buClr>
                <a:srgbClr val="ED7D31"/>
              </a:buClr>
              <a:buSzPts val="1600"/>
              <a:buFont typeface="Wingdings" panose="05000000000000000000" pitchFamily="2" charset="2"/>
              <a:buChar char=""/>
            </a:pPr>
            <a:r>
              <a:rPr lang="en-GB" sz="1800" u="sng" dirty="0">
                <a:solidFill>
                  <a:srgbClr val="0563C1"/>
                </a:solidFill>
                <a:effectLst/>
                <a:latin typeface="Calibri" panose="020F0502020204030204" pitchFamily="34" charset="0"/>
                <a:ea typeface="Calibri" panose="020F0502020204030204" pitchFamily="34" charset="0"/>
                <a:cs typeface="Arial" panose="020B0604020202020204" pitchFamily="34" charset="0"/>
              </a:rPr>
              <a:t>https://www.academia.edu/35152588/Die_Debatte_um_das_Frauenwahlrecht_in_der_Sozialdemokratie</a:t>
            </a:r>
            <a:endPar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l">
              <a:lnSpc>
                <a:spcPct val="130000"/>
              </a:lnSpc>
              <a:spcBef>
                <a:spcPts val="500"/>
              </a:spcBef>
              <a:buClr>
                <a:srgbClr val="ED7D31"/>
              </a:buClr>
              <a:buSzPts val="1600"/>
              <a:buFont typeface="Wingdings" panose="05000000000000000000" pitchFamily="2" charset="2"/>
              <a:buChar char=""/>
            </a:pPr>
            <a:r>
              <a:rPr lang="en-GB" sz="1800" u="sng" dirty="0">
                <a:solidFill>
                  <a:srgbClr val="000000"/>
                </a:solidFill>
                <a:effectLst/>
                <a:latin typeface="Calibri" panose="020F0502020204030204" pitchFamily="34" charset="0"/>
                <a:ea typeface="Calibri" panose="020F0502020204030204" pitchFamily="34" charset="0"/>
                <a:cs typeface="Arial" panose="020B0604020202020204" pitchFamily="34" charset="0"/>
                <a:hlinkClick r:id="rId2"/>
              </a:rPr>
              <a:t>https://www.bmbwf.gv.at/Themen/schule/gd/meilensteine.html</a:t>
            </a:r>
            <a:endPar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l">
              <a:lnSpc>
                <a:spcPct val="130000"/>
              </a:lnSpc>
              <a:spcBef>
                <a:spcPts val="500"/>
              </a:spcBef>
              <a:buClr>
                <a:srgbClr val="ED7D31"/>
              </a:buClr>
              <a:buSzPts val="1600"/>
              <a:buFont typeface="Wingdings" panose="05000000000000000000" pitchFamily="2" charset="2"/>
              <a:buChar char=""/>
            </a:pPr>
            <a:r>
              <a:rPr lang="en-GB" sz="1800" u="sng" dirty="0">
                <a:solidFill>
                  <a:srgbClr val="0563C1"/>
                </a:solidFill>
                <a:effectLst/>
                <a:latin typeface="Calibri" panose="020F0502020204030204" pitchFamily="34" charset="0"/>
                <a:ea typeface="Calibri" panose="020F0502020204030204" pitchFamily="34" charset="0"/>
                <a:cs typeface="Arial" panose="020B0604020202020204" pitchFamily="34" charset="0"/>
              </a:rPr>
              <a:t>https://www.bpb.de/geschichte/deutsche-geschichte/frauenwahlrecht/278830/stimmen-gegen-das-wahlrecht</a:t>
            </a:r>
            <a:endPar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l">
              <a:lnSpc>
                <a:spcPct val="130000"/>
              </a:lnSpc>
              <a:spcBef>
                <a:spcPts val="500"/>
              </a:spcBef>
              <a:buClr>
                <a:srgbClr val="ED7D31"/>
              </a:buClr>
              <a:buSzPts val="1600"/>
              <a:buFont typeface="Wingdings" panose="05000000000000000000" pitchFamily="2" charset="2"/>
              <a:buChar char=""/>
            </a:pPr>
            <a:r>
              <a:rPr lang="en-GB" sz="1800" u="sng" dirty="0">
                <a:solidFill>
                  <a:srgbClr val="0563C1"/>
                </a:solidFill>
                <a:effectLst/>
                <a:latin typeface="Calibri" panose="020F0502020204030204" pitchFamily="34" charset="0"/>
                <a:ea typeface="Calibri" panose="020F0502020204030204" pitchFamily="34" charset="0"/>
                <a:cs typeface="Arial" panose="020B0604020202020204" pitchFamily="34" charset="0"/>
              </a:rPr>
              <a:t>http://www.demokratiezentrum.org/de/themen/genderperspektiven/pionierinnen/</a:t>
            </a:r>
            <a:endPar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l">
              <a:lnSpc>
                <a:spcPct val="130000"/>
              </a:lnSpc>
              <a:spcBef>
                <a:spcPts val="500"/>
              </a:spcBef>
              <a:buClr>
                <a:srgbClr val="ED7D31"/>
              </a:buClr>
              <a:buSzPts val="1600"/>
              <a:buFont typeface="Wingdings" panose="05000000000000000000" pitchFamily="2" charset="2"/>
              <a:buChar char=""/>
            </a:pPr>
            <a:r>
              <a:rPr lang="en-GB" sz="1800" u="sng" dirty="0">
                <a:solidFill>
                  <a:srgbClr val="0563C1"/>
                </a:solidFill>
                <a:effectLst/>
                <a:latin typeface="Calibri" panose="020F0502020204030204" pitchFamily="34" charset="0"/>
                <a:ea typeface="Calibri" panose="020F0502020204030204" pitchFamily="34" charset="0"/>
                <a:cs typeface="Arial" panose="020B0604020202020204" pitchFamily="34" charset="0"/>
              </a:rPr>
              <a:t>http://www.demokratiezentrum.org/fileadmin/media/Bildung/Unterrichtsbeispiele/Politik%20und%20Wahlen/Windischbauer_U-Bsp_27_weiblichen_Waehlerwillen.pdf</a:t>
            </a:r>
            <a:endPar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l">
              <a:lnSpc>
                <a:spcPct val="130000"/>
              </a:lnSpc>
              <a:spcBef>
                <a:spcPts val="500"/>
              </a:spcBef>
              <a:buClr>
                <a:srgbClr val="ED7D31"/>
              </a:buClr>
              <a:buSzPts val="1600"/>
              <a:buFont typeface="Wingdings" panose="05000000000000000000" pitchFamily="2" charset="2"/>
              <a:buChar char=""/>
            </a:pPr>
            <a:r>
              <a:rPr lang="en-GB" sz="1800" u="sng" dirty="0">
                <a:solidFill>
                  <a:srgbClr val="0563C1"/>
                </a:solidFill>
                <a:effectLst/>
                <a:latin typeface="Calibri" panose="020F0502020204030204" pitchFamily="34" charset="0"/>
                <a:ea typeface="Calibri" panose="020F0502020204030204" pitchFamily="34" charset="0"/>
                <a:cs typeface="Arial" panose="020B0604020202020204" pitchFamily="34" charset="0"/>
              </a:rPr>
              <a:t>http://www.demokratiezentrum.org/themen/demokratieentwicklung/ frauenwahlrecht.htm</a:t>
            </a:r>
            <a:endPar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l">
              <a:lnSpc>
                <a:spcPct val="130000"/>
              </a:lnSpc>
              <a:spcBef>
                <a:spcPts val="500"/>
              </a:spcBef>
              <a:buClr>
                <a:srgbClr val="ED7D31"/>
              </a:buClr>
              <a:buSzPts val="1600"/>
              <a:buFont typeface="Wingdings" panose="05000000000000000000" pitchFamily="2" charset="2"/>
              <a:buChar char=""/>
            </a:pPr>
            <a:r>
              <a:rPr lang="en-GB" sz="1800" u="sng" dirty="0">
                <a:solidFill>
                  <a:srgbClr val="0563C1"/>
                </a:solidFill>
                <a:effectLst/>
                <a:latin typeface="Calibri" panose="020F0502020204030204" pitchFamily="34" charset="0"/>
                <a:ea typeface="Calibri" panose="020F0502020204030204" pitchFamily="34" charset="0"/>
                <a:cs typeface="Arial" panose="020B0604020202020204" pitchFamily="34" charset="0"/>
              </a:rPr>
              <a:t>https://frauenmachengeschichte.at/familienrechtsreform-der-70er-jahre/</a:t>
            </a:r>
            <a:endPar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l">
              <a:lnSpc>
                <a:spcPct val="130000"/>
              </a:lnSpc>
              <a:spcBef>
                <a:spcPts val="500"/>
              </a:spcBef>
              <a:buClr>
                <a:srgbClr val="ED7D31"/>
              </a:buClr>
              <a:buSzPts val="1600"/>
              <a:buFont typeface="Wingdings" panose="05000000000000000000" pitchFamily="2" charset="2"/>
              <a:buChar char=""/>
            </a:pPr>
            <a:r>
              <a:rPr lang="en-GB" sz="1800" u="sng" dirty="0">
                <a:solidFill>
                  <a:srgbClr val="0563C1"/>
                </a:solidFill>
                <a:effectLst/>
                <a:latin typeface="Calibri" panose="020F0502020204030204" pitchFamily="34" charset="0"/>
                <a:ea typeface="Calibri" panose="020F0502020204030204" pitchFamily="34" charset="0"/>
                <a:cs typeface="Arial" panose="020B0604020202020204" pitchFamily="34" charset="0"/>
              </a:rPr>
              <a:t>https://frauenmachengeschichte.at/frauen-in-der-sozialdemokratie-geschichte/</a:t>
            </a:r>
            <a:endPar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l">
              <a:lnSpc>
                <a:spcPct val="130000"/>
              </a:lnSpc>
              <a:spcBef>
                <a:spcPts val="500"/>
              </a:spcBef>
              <a:buClr>
                <a:srgbClr val="ED7D31"/>
              </a:buClr>
              <a:buSzPts val="1600"/>
              <a:buFont typeface="Wingdings" panose="05000000000000000000" pitchFamily="2" charset="2"/>
              <a:buChar char=""/>
            </a:pPr>
            <a:r>
              <a:rPr lang="en-GB" sz="1800" u="sng" dirty="0">
                <a:solidFill>
                  <a:srgbClr val="0563C1"/>
                </a:solidFill>
                <a:effectLst/>
                <a:latin typeface="Calibri" panose="020F0502020204030204" pitchFamily="34" charset="0"/>
                <a:ea typeface="Calibri" panose="020F0502020204030204" pitchFamily="34" charset="0"/>
                <a:cs typeface="Arial" panose="020B0604020202020204" pitchFamily="34" charset="0"/>
              </a:rPr>
              <a:t>https://www.geschichtewiki.wien.gv.at/Adelheid_Popp</a:t>
            </a:r>
            <a:endPar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l">
              <a:lnSpc>
                <a:spcPct val="130000"/>
              </a:lnSpc>
              <a:spcBef>
                <a:spcPts val="500"/>
              </a:spcBef>
              <a:buClr>
                <a:srgbClr val="ED7D31"/>
              </a:buClr>
              <a:buSzPts val="1600"/>
              <a:buFont typeface="Wingdings" panose="05000000000000000000" pitchFamily="2" charset="2"/>
              <a:buChar char=""/>
            </a:pPr>
            <a:r>
              <a:rPr lang="en-GB" sz="1800" u="sng" dirty="0">
                <a:solidFill>
                  <a:srgbClr val="0563C1"/>
                </a:solidFill>
                <a:effectLst/>
                <a:latin typeface="Calibri" panose="020F0502020204030204" pitchFamily="34" charset="0"/>
                <a:ea typeface="Calibri" panose="020F0502020204030204" pitchFamily="34" charset="0"/>
                <a:cs typeface="Arial" panose="020B0604020202020204" pitchFamily="34" charset="0"/>
              </a:rPr>
              <a:t>https://www.geschichtewiki.wien.gv.at/Ignaz_Seipel</a:t>
            </a:r>
            <a:endPar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en-GB" dirty="0"/>
          </a:p>
        </p:txBody>
      </p:sp>
    </p:spTree>
    <p:extLst>
      <p:ext uri="{BB962C8B-B14F-4D97-AF65-F5344CB8AC3E}">
        <p14:creationId xmlns:p14="http://schemas.microsoft.com/office/powerpoint/2010/main" val="39555942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00DA80B-EA82-4D6A-BA6B-AA50DBDEDBAB}"/>
              </a:ext>
            </a:extLst>
          </p:cNvPr>
          <p:cNvSpPr>
            <a:spLocks noGrp="1"/>
          </p:cNvSpPr>
          <p:nvPr>
            <p:ph type="title"/>
          </p:nvPr>
        </p:nvSpPr>
        <p:spPr/>
        <p:txBody>
          <a:bodyPr>
            <a:normAutofit/>
          </a:bodyPr>
          <a:lstStyle/>
          <a:p>
            <a:r>
              <a:rPr lang="el-GR" sz="3200" dirty="0"/>
              <a:t>Πηγές</a:t>
            </a:r>
            <a:endParaRPr lang="en-GB" sz="3200" b="0" dirty="0"/>
          </a:p>
        </p:txBody>
      </p:sp>
      <p:sp>
        <p:nvSpPr>
          <p:cNvPr id="6" name="Θέση περιεχομένου 5">
            <a:extLst>
              <a:ext uri="{FF2B5EF4-FFF2-40B4-BE49-F238E27FC236}">
                <a16:creationId xmlns:a16="http://schemas.microsoft.com/office/drawing/2014/main" id="{BD759505-EF99-4CB1-ACF3-CBAA271C7DC0}"/>
              </a:ext>
            </a:extLst>
          </p:cNvPr>
          <p:cNvSpPr>
            <a:spLocks noGrp="1"/>
          </p:cNvSpPr>
          <p:nvPr>
            <p:ph idx="1"/>
          </p:nvPr>
        </p:nvSpPr>
        <p:spPr>
          <a:xfrm>
            <a:off x="838200" y="1825624"/>
            <a:ext cx="10515600" cy="5032375"/>
          </a:xfrm>
        </p:spPr>
        <p:txBody>
          <a:bodyPr>
            <a:noAutofit/>
          </a:bodyPr>
          <a:lstStyle/>
          <a:p>
            <a:pPr marL="342900" lvl="0" indent="-342900">
              <a:lnSpc>
                <a:spcPct val="130000"/>
              </a:lnSpc>
              <a:spcBef>
                <a:spcPts val="500"/>
              </a:spcBef>
              <a:buClr>
                <a:srgbClr val="ED7D31"/>
              </a:buClr>
              <a:buSzPts val="1600"/>
              <a:buFont typeface="Wingdings" panose="05000000000000000000" pitchFamily="2" charset="2"/>
              <a:buChar char=""/>
            </a:pPr>
            <a:r>
              <a:rPr lang="en-GB" sz="1400" u="sng" dirty="0">
                <a:solidFill>
                  <a:srgbClr val="0563C1"/>
                </a:solidFill>
                <a:latin typeface="Calibri" panose="020F0502020204030204" pitchFamily="34" charset="0"/>
                <a:ea typeface="Calibri" panose="020F0502020204030204" pitchFamily="34" charset="0"/>
                <a:cs typeface="Arial" panose="020B0604020202020204" pitchFamily="34" charset="0"/>
              </a:rPr>
              <a:t>https://www.onb.ac.at/forschung/forschungsblog/artikel/heraus-das-frauenwahlrecht</a:t>
            </a:r>
            <a:endParaRPr lang="en-GB" sz="1400" dirty="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30000"/>
              </a:lnSpc>
              <a:spcBef>
                <a:spcPts val="500"/>
              </a:spcBef>
              <a:buClr>
                <a:srgbClr val="ED7D31"/>
              </a:buClr>
              <a:buSzPts val="1600"/>
              <a:buFont typeface="Wingdings" panose="05000000000000000000" pitchFamily="2" charset="2"/>
              <a:buChar char=""/>
            </a:pPr>
            <a:r>
              <a:rPr lang="en-GB" sz="1400" u="sng" dirty="0">
                <a:solidFill>
                  <a:srgbClr val="0563C1"/>
                </a:solidFill>
                <a:latin typeface="Calibri" panose="020F0502020204030204" pitchFamily="34" charset="0"/>
                <a:ea typeface="Calibri" panose="020F0502020204030204" pitchFamily="34" charset="0"/>
                <a:cs typeface="Arial" panose="020B0604020202020204" pitchFamily="34" charset="0"/>
              </a:rPr>
              <a:t>https://www.onb.ac.at/forschung/ariadne-frauendokumentation/frauen-waehlet</a:t>
            </a:r>
            <a:endParaRPr lang="en-GB" sz="1400" dirty="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30000"/>
              </a:lnSpc>
              <a:spcBef>
                <a:spcPts val="500"/>
              </a:spcBef>
              <a:buClr>
                <a:srgbClr val="ED7D31"/>
              </a:buClr>
              <a:buSzPts val="1600"/>
              <a:buFont typeface="Wingdings" panose="05000000000000000000" pitchFamily="2" charset="2"/>
              <a:buChar char=""/>
            </a:pPr>
            <a:r>
              <a:rPr lang="en-GB" sz="1400" u="sng" dirty="0">
                <a:solidFill>
                  <a:srgbClr val="0563C1"/>
                </a:solidFill>
                <a:latin typeface="Calibri" panose="020F0502020204030204" pitchFamily="34" charset="0"/>
                <a:ea typeface="Calibri" panose="020F0502020204030204" pitchFamily="34" charset="0"/>
                <a:cs typeface="Arial" panose="020B0604020202020204" pitchFamily="34" charset="0"/>
              </a:rPr>
              <a:t>https://www.parlament.gv.at/ZUSD/PDF/2005_Volksvertreterin.pdf</a:t>
            </a:r>
            <a:endParaRPr lang="en-GB" sz="1400" dirty="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30000"/>
              </a:lnSpc>
              <a:spcBef>
                <a:spcPts val="500"/>
              </a:spcBef>
              <a:buClr>
                <a:srgbClr val="ED7D31"/>
              </a:buClr>
              <a:buSzPts val="1600"/>
              <a:buFont typeface="Wingdings" panose="05000000000000000000" pitchFamily="2" charset="2"/>
              <a:buChar char=""/>
            </a:pPr>
            <a:r>
              <a:rPr lang="en-GB" sz="1400" u="sng" dirty="0">
                <a:solidFill>
                  <a:srgbClr val="0563C1"/>
                </a:solidFill>
                <a:latin typeface="Calibri" panose="020F0502020204030204" pitchFamily="34" charset="0"/>
                <a:ea typeface="Calibri" panose="020F0502020204030204" pitchFamily="34" charset="0"/>
                <a:cs typeface="Arial" panose="020B0604020202020204" pitchFamily="34" charset="0"/>
              </a:rPr>
              <a:t>https://www.politik-lernen.at/dl/KsnLJMJKomLKMJqx4KJK/edpol_gender_2014_web.pdf</a:t>
            </a:r>
            <a:endParaRPr lang="en-GB" sz="1400" dirty="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30000"/>
              </a:lnSpc>
              <a:spcBef>
                <a:spcPts val="500"/>
              </a:spcBef>
              <a:buClr>
                <a:srgbClr val="ED7D31"/>
              </a:buClr>
              <a:buSzPts val="1600"/>
              <a:buFont typeface="Wingdings" panose="05000000000000000000" pitchFamily="2" charset="2"/>
              <a:buChar char=""/>
            </a:pPr>
            <a:r>
              <a:rPr lang="en-GB" sz="1400" u="sng" dirty="0">
                <a:solidFill>
                  <a:srgbClr val="0563C1"/>
                </a:solidFill>
                <a:latin typeface="Calibri" panose="020F0502020204030204" pitchFamily="34" charset="0"/>
                <a:ea typeface="Calibri" panose="020F0502020204030204" pitchFamily="34" charset="0"/>
                <a:cs typeface="Arial" panose="020B0604020202020204" pitchFamily="34" charset="0"/>
              </a:rPr>
              <a:t>http://www.renner-institut.at/fileadmin/frauenmachengeschichte/ </a:t>
            </a:r>
            <a:r>
              <a:rPr lang="en-GB" sz="1400" u="sng" dirty="0" err="1">
                <a:solidFill>
                  <a:srgbClr val="0563C1"/>
                </a:solidFill>
                <a:latin typeface="Calibri" panose="020F0502020204030204" pitchFamily="34" charset="0"/>
                <a:ea typeface="Calibri" panose="020F0502020204030204" pitchFamily="34" charset="0"/>
                <a:cs typeface="Arial" panose="020B0604020202020204" pitchFamily="34" charset="0"/>
              </a:rPr>
              <a:t>wahlrecht</a:t>
            </a:r>
            <a:r>
              <a:rPr lang="en-GB" sz="1400" u="sng" dirty="0">
                <a:solidFill>
                  <a:srgbClr val="0563C1"/>
                </a:solidFill>
                <a:latin typeface="Calibri" panose="020F0502020204030204" pitchFamily="34" charset="0"/>
                <a:ea typeface="Calibri" panose="020F0502020204030204" pitchFamily="34" charset="0"/>
                <a:cs typeface="Arial" panose="020B0604020202020204" pitchFamily="34" charset="0"/>
              </a:rPr>
              <a:t>/wahlrecht.htm</a:t>
            </a:r>
            <a:endParaRPr lang="en-GB" sz="1400" dirty="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30000"/>
              </a:lnSpc>
              <a:spcBef>
                <a:spcPts val="500"/>
              </a:spcBef>
              <a:buClr>
                <a:srgbClr val="ED7D31"/>
              </a:buClr>
              <a:buSzPts val="1600"/>
              <a:buFont typeface="Wingdings" panose="05000000000000000000" pitchFamily="2" charset="2"/>
              <a:buChar char=""/>
            </a:pPr>
            <a:r>
              <a:rPr lang="en-GB" sz="1400" u="sng" dirty="0">
                <a:solidFill>
                  <a:srgbClr val="0563C1"/>
                </a:solidFill>
                <a:latin typeface="Calibri" panose="020F0502020204030204" pitchFamily="34" charset="0"/>
                <a:ea typeface="Calibri" panose="020F0502020204030204" pitchFamily="34" charset="0"/>
                <a:cs typeface="Arial" panose="020B0604020202020204" pitchFamily="34" charset="0"/>
              </a:rPr>
              <a:t>https://www.univie.ac.at/kelsen/workingpapers/seipelbundesverfassung.pdf</a:t>
            </a:r>
            <a:endParaRPr lang="en-GB" sz="1400" dirty="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30000"/>
              </a:lnSpc>
              <a:spcBef>
                <a:spcPts val="500"/>
              </a:spcBef>
              <a:buClr>
                <a:srgbClr val="ED7D31"/>
              </a:buClr>
              <a:buSzPts val="1600"/>
              <a:buFont typeface="Wingdings" panose="05000000000000000000" pitchFamily="2" charset="2"/>
              <a:buChar char=""/>
            </a:pPr>
            <a:r>
              <a:rPr lang="en-GB" sz="1400" u="sng" dirty="0">
                <a:solidFill>
                  <a:srgbClr val="0563C1"/>
                </a:solidFill>
                <a:latin typeface="Calibri" panose="020F0502020204030204" pitchFamily="34" charset="0"/>
                <a:ea typeface="Calibri" panose="020F0502020204030204" pitchFamily="34" charset="0"/>
                <a:cs typeface="Arial" panose="020B0604020202020204" pitchFamily="34" charset="0"/>
              </a:rPr>
              <a:t>https://www.wien.gv.at/menschen/frauen/pdf/geschichte-frauenrechte.pdf</a:t>
            </a:r>
            <a:endParaRPr lang="en-GB" sz="1400" dirty="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30000"/>
              </a:lnSpc>
              <a:spcBef>
                <a:spcPts val="500"/>
              </a:spcBef>
              <a:buClr>
                <a:srgbClr val="ED7D31"/>
              </a:buClr>
              <a:buSzPts val="1600"/>
              <a:buFont typeface="Wingdings" panose="05000000000000000000" pitchFamily="2" charset="2"/>
              <a:buChar char=""/>
            </a:pPr>
            <a:r>
              <a:rPr lang="en-GB" sz="1400" u="sng" dirty="0">
                <a:solidFill>
                  <a:srgbClr val="000000"/>
                </a:solidFill>
                <a:latin typeface="Calibri" panose="020F0502020204030204" pitchFamily="34" charset="0"/>
                <a:ea typeface="Calibri" panose="020F0502020204030204" pitchFamily="34" charset="0"/>
                <a:cs typeface="Arial" panose="020B0604020202020204" pitchFamily="34" charset="0"/>
                <a:hlinkClick r:id="rId2"/>
              </a:rPr>
              <a:t>https://de.wikipedia.org/wiki/Liste_der_Staaten_nach_Einf%C3%BChrungsjahr_des_Frauenwahlrechts</a:t>
            </a:r>
            <a:endParaRPr lang="en-GB" sz="1400" dirty="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30000"/>
              </a:lnSpc>
              <a:spcBef>
                <a:spcPts val="500"/>
              </a:spcBef>
              <a:buClr>
                <a:srgbClr val="ED7D31"/>
              </a:buClr>
              <a:buSzPts val="1600"/>
              <a:buFont typeface="Wingdings" panose="05000000000000000000" pitchFamily="2" charset="2"/>
              <a:buChar char=""/>
            </a:pPr>
            <a:r>
              <a:rPr lang="en-GB" sz="1400" u="sng" dirty="0">
                <a:solidFill>
                  <a:srgbClr val="0563C1"/>
                </a:solidFill>
                <a:latin typeface="Calibri" panose="020F0502020204030204" pitchFamily="34" charset="0"/>
                <a:ea typeface="Calibri" panose="020F0502020204030204" pitchFamily="34" charset="0"/>
                <a:cs typeface="Arial" panose="020B0604020202020204" pitchFamily="34" charset="0"/>
              </a:rPr>
              <a:t>https://de.wikipedia.org/wiki/Ignaz_Seipel</a:t>
            </a:r>
            <a:endParaRPr lang="en-GB" sz="1400" dirty="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30000"/>
              </a:lnSpc>
              <a:spcBef>
                <a:spcPts val="500"/>
              </a:spcBef>
              <a:buClr>
                <a:srgbClr val="ED7D31"/>
              </a:buClr>
              <a:buSzPts val="1600"/>
              <a:buFont typeface="Wingdings" panose="05000000000000000000" pitchFamily="2" charset="2"/>
              <a:buChar char=""/>
            </a:pPr>
            <a:r>
              <a:rPr lang="en-GB" sz="1400" u="sng" dirty="0" err="1">
                <a:solidFill>
                  <a:srgbClr val="0563C1"/>
                </a:solidFill>
                <a:latin typeface="Calibri" panose="020F0502020204030204" pitchFamily="34" charset="0"/>
                <a:ea typeface="Calibri" panose="020F0502020204030204" pitchFamily="34" charset="0"/>
                <a:cs typeface="Arial" panose="020B0604020202020204" pitchFamily="34" charset="0"/>
              </a:rPr>
              <a:t>Republik</a:t>
            </a:r>
            <a:r>
              <a:rPr lang="en-GB" sz="1400" u="sng" dirty="0">
                <a:solidFill>
                  <a:srgbClr val="0563C1"/>
                </a:solidFill>
                <a:latin typeface="Calibri" panose="020F0502020204030204" pitchFamily="34" charset="0"/>
                <a:ea typeface="Calibri" panose="020F0502020204030204" pitchFamily="34" charset="0"/>
                <a:cs typeface="Arial" panose="020B0604020202020204" pitchFamily="34" charset="0"/>
              </a:rPr>
              <a:t> </a:t>
            </a:r>
            <a:r>
              <a:rPr lang="en-GB" sz="1400" u="sng" dirty="0" err="1">
                <a:solidFill>
                  <a:srgbClr val="0563C1"/>
                </a:solidFill>
                <a:latin typeface="Calibri" panose="020F0502020204030204" pitchFamily="34" charset="0"/>
                <a:ea typeface="Calibri" panose="020F0502020204030204" pitchFamily="34" charset="0"/>
                <a:cs typeface="Arial" panose="020B0604020202020204" pitchFamily="34" charset="0"/>
              </a:rPr>
              <a:t>Österreich</a:t>
            </a:r>
            <a:r>
              <a:rPr lang="en-GB" sz="1400" u="sng" dirty="0">
                <a:solidFill>
                  <a:srgbClr val="0563C1"/>
                </a:solidFill>
                <a:latin typeface="Calibri" panose="020F0502020204030204" pitchFamily="34" charset="0"/>
                <a:ea typeface="Calibri" panose="020F0502020204030204" pitchFamily="34" charset="0"/>
                <a:cs typeface="Arial" panose="020B0604020202020204" pitchFamily="34" charset="0"/>
              </a:rPr>
              <a:t>/</a:t>
            </a:r>
            <a:r>
              <a:rPr lang="en-GB" sz="1400" u="sng" dirty="0" err="1">
                <a:solidFill>
                  <a:srgbClr val="0563C1"/>
                </a:solidFill>
                <a:latin typeface="Calibri" panose="020F0502020204030204" pitchFamily="34" charset="0"/>
                <a:ea typeface="Calibri" panose="020F0502020204030204" pitchFamily="34" charset="0"/>
                <a:cs typeface="Arial" panose="020B0604020202020204" pitchFamily="34" charset="0"/>
              </a:rPr>
              <a:t>Parlament</a:t>
            </a:r>
            <a:r>
              <a:rPr lang="en-GB" sz="1400" u="sng" dirty="0">
                <a:solidFill>
                  <a:srgbClr val="0563C1"/>
                </a:solidFill>
                <a:latin typeface="Calibri" panose="020F0502020204030204" pitchFamily="34" charset="0"/>
                <a:ea typeface="Calibri" panose="020F0502020204030204" pitchFamily="34" charset="0"/>
                <a:cs typeface="Arial" panose="020B0604020202020204" pitchFamily="34" charset="0"/>
              </a:rPr>
              <a:t> </a:t>
            </a:r>
            <a:r>
              <a:rPr lang="en-GB" sz="1400" u="sng" dirty="0" err="1">
                <a:solidFill>
                  <a:srgbClr val="0563C1"/>
                </a:solidFill>
                <a:latin typeface="Calibri" panose="020F0502020204030204" pitchFamily="34" charset="0"/>
                <a:ea typeface="Calibri" panose="020F0502020204030204" pitchFamily="34" charset="0"/>
                <a:cs typeface="Arial" panose="020B0604020202020204" pitchFamily="34" charset="0"/>
              </a:rPr>
              <a:t>erklärt</a:t>
            </a:r>
            <a:r>
              <a:rPr lang="en-GB" sz="1400" u="sng" dirty="0">
                <a:solidFill>
                  <a:srgbClr val="0563C1"/>
                </a:solidFill>
                <a:latin typeface="Calibri" panose="020F0502020204030204" pitchFamily="34" charset="0"/>
                <a:ea typeface="Calibri" panose="020F0502020204030204" pitchFamily="34" charset="0"/>
                <a:cs typeface="Arial" panose="020B0604020202020204" pitchFamily="34" charset="0"/>
              </a:rPr>
              <a:t> - </a:t>
            </a:r>
            <a:r>
              <a:rPr lang="en-GB" sz="1400" u="sng" dirty="0">
                <a:solidFill>
                  <a:srgbClr val="000000"/>
                </a:solidFill>
                <a:latin typeface="Calibri" panose="020F0502020204030204" pitchFamily="34" charset="0"/>
                <a:ea typeface="Calibri" panose="020F0502020204030204" pitchFamily="34" charset="0"/>
                <a:cs typeface="Arial" panose="020B0604020202020204" pitchFamily="34" charset="0"/>
                <a:hlinkClick r:id="rId3"/>
              </a:rPr>
              <a:t>https://www.parlament.gv.at/PERK/PARL/DEM/ENTW/</a:t>
            </a:r>
            <a:r>
              <a:rPr lang="en-GB" sz="1400" u="sng" dirty="0">
                <a:solidFill>
                  <a:srgbClr val="0563C1"/>
                </a:solidFill>
                <a:latin typeface="Calibri" panose="020F0502020204030204" pitchFamily="34" charset="0"/>
                <a:ea typeface="Calibri" panose="020F0502020204030204" pitchFamily="34" charset="0"/>
                <a:cs typeface="Arial" panose="020B0604020202020204" pitchFamily="34" charset="0"/>
              </a:rPr>
              <a:t> </a:t>
            </a:r>
            <a:endParaRPr lang="en-GB" sz="1400" dirty="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30000"/>
              </a:lnSpc>
              <a:spcBef>
                <a:spcPts val="500"/>
              </a:spcBef>
              <a:buClr>
                <a:srgbClr val="ED7D31"/>
              </a:buClr>
              <a:buSzPts val="1600"/>
              <a:buFont typeface="Wingdings" panose="05000000000000000000" pitchFamily="2" charset="2"/>
              <a:buChar char=""/>
            </a:pPr>
            <a:r>
              <a:rPr lang="en-GB" sz="1400" u="sng" dirty="0">
                <a:solidFill>
                  <a:srgbClr val="000000"/>
                </a:solidFill>
                <a:latin typeface="Calibri" panose="020F0502020204030204" pitchFamily="34" charset="0"/>
                <a:ea typeface="Calibri" panose="020F0502020204030204" pitchFamily="34" charset="0"/>
                <a:cs typeface="Arial" panose="020B0604020202020204" pitchFamily="34" charset="0"/>
                <a:hlinkClick r:id="rId4"/>
              </a:rPr>
              <a:t>https://www.parlament.gv.at/PAKT/PR/JAHR_2008/PK0206/index.shtml</a:t>
            </a:r>
            <a:r>
              <a:rPr lang="en-GB" sz="1400" u="sng" dirty="0">
                <a:solidFill>
                  <a:srgbClr val="0563C1"/>
                </a:solidFill>
                <a:latin typeface="Calibri" panose="020F0502020204030204" pitchFamily="34" charset="0"/>
                <a:ea typeface="Calibri" panose="020F0502020204030204" pitchFamily="34" charset="0"/>
                <a:cs typeface="Arial" panose="020B0604020202020204" pitchFamily="34" charset="0"/>
              </a:rPr>
              <a:t> </a:t>
            </a:r>
            <a:endParaRPr lang="en-GB" sz="1400" dirty="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30000"/>
              </a:lnSpc>
              <a:spcBef>
                <a:spcPts val="500"/>
              </a:spcBef>
              <a:spcAft>
                <a:spcPts val="1000"/>
              </a:spcAft>
              <a:buClr>
                <a:srgbClr val="ED7D31"/>
              </a:buClr>
              <a:buSzPts val="1600"/>
              <a:buFont typeface="Wingdings" panose="05000000000000000000" pitchFamily="2" charset="2"/>
              <a:buChar char=""/>
            </a:pPr>
            <a:r>
              <a:rPr lang="en-GB" sz="1400" u="sng" dirty="0">
                <a:solidFill>
                  <a:srgbClr val="000000"/>
                </a:solidFill>
                <a:latin typeface="Calibri" panose="020F0502020204030204" pitchFamily="34" charset="0"/>
                <a:ea typeface="Calibri" panose="020F0502020204030204" pitchFamily="34" charset="0"/>
                <a:cs typeface="Arial" panose="020B0604020202020204" pitchFamily="34" charset="0"/>
                <a:hlinkClick r:id="rId5"/>
              </a:rPr>
              <a:t>https://www.mediathek.at/der-erste-weltkrieg/der-erste-weltkrieg-ausgabe-1/oesterreich-ungarn-1914/wiener-leben/</a:t>
            </a:r>
            <a:r>
              <a:rPr lang="en-GB" sz="1400" u="sng" dirty="0">
                <a:solidFill>
                  <a:srgbClr val="0563C1"/>
                </a:solidFill>
                <a:latin typeface="Calibri" panose="020F0502020204030204" pitchFamily="34" charset="0"/>
                <a:ea typeface="Calibri" panose="020F0502020204030204" pitchFamily="34" charset="0"/>
                <a:cs typeface="Arial" panose="020B0604020202020204" pitchFamily="34" charset="0"/>
              </a:rPr>
              <a:t> </a:t>
            </a:r>
            <a:endParaRPr lang="en-GB" sz="1400" dirty="0">
              <a:solidFill>
                <a:srgbClr val="000000"/>
              </a:solidFill>
              <a:latin typeface="Calibri" panose="020F0502020204030204" pitchFamily="34" charset="0"/>
              <a:ea typeface="Calibri" panose="020F0502020204030204" pitchFamily="34" charset="0"/>
              <a:cs typeface="Arial" panose="020B0604020202020204" pitchFamily="34" charset="0"/>
            </a:endParaRPr>
          </a:p>
          <a:p>
            <a:endParaRPr lang="en-GB" sz="1400" dirty="0"/>
          </a:p>
        </p:txBody>
      </p:sp>
    </p:spTree>
    <p:extLst>
      <p:ext uri="{BB962C8B-B14F-4D97-AF65-F5344CB8AC3E}">
        <p14:creationId xmlns:p14="http://schemas.microsoft.com/office/powerpoint/2010/main" val="11034740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00DA80B-EA82-4D6A-BA6B-AA50DBDEDBAB}"/>
              </a:ext>
            </a:extLst>
          </p:cNvPr>
          <p:cNvSpPr>
            <a:spLocks noGrp="1"/>
          </p:cNvSpPr>
          <p:nvPr>
            <p:ph type="title"/>
          </p:nvPr>
        </p:nvSpPr>
        <p:spPr/>
        <p:txBody>
          <a:bodyPr>
            <a:normAutofit/>
          </a:bodyPr>
          <a:lstStyle/>
          <a:p>
            <a:r>
              <a:rPr lang="el-GR" sz="3200" dirty="0"/>
              <a:t>Πηγές εικόνων</a:t>
            </a:r>
            <a:endParaRPr lang="en-US" sz="3200" dirty="0"/>
          </a:p>
        </p:txBody>
      </p:sp>
      <p:sp>
        <p:nvSpPr>
          <p:cNvPr id="3" name="Θέση περιεχομένου 2">
            <a:extLst>
              <a:ext uri="{FF2B5EF4-FFF2-40B4-BE49-F238E27FC236}">
                <a16:creationId xmlns:a16="http://schemas.microsoft.com/office/drawing/2014/main" id="{77C891F0-EEA4-4588-84F0-AD058E6945FB}"/>
              </a:ext>
            </a:extLst>
          </p:cNvPr>
          <p:cNvSpPr>
            <a:spLocks noGrp="1"/>
          </p:cNvSpPr>
          <p:nvPr>
            <p:ph idx="1"/>
          </p:nvPr>
        </p:nvSpPr>
        <p:spPr/>
        <p:txBody>
          <a:bodyPr>
            <a:normAutofit fontScale="85000" lnSpcReduction="10000"/>
          </a:bodyPr>
          <a:lstStyle/>
          <a:p>
            <a:pPr marL="342900" lvl="0" indent="-342900" algn="l">
              <a:lnSpc>
                <a:spcPct val="130000"/>
              </a:lnSpc>
              <a:spcBef>
                <a:spcPts val="500"/>
              </a:spcBef>
              <a:buClr>
                <a:srgbClr val="ED7D31"/>
              </a:buClr>
              <a:buSzPts val="1600"/>
              <a:buFont typeface="Wingdings" panose="05000000000000000000" pitchFamily="2" charset="2"/>
              <a:buChar char=""/>
            </a:pPr>
            <a:r>
              <a:rPr lang="en-GB" sz="1800" u="sng" dirty="0">
                <a:solidFill>
                  <a:srgbClr val="000000"/>
                </a:solidFill>
                <a:effectLst/>
                <a:latin typeface="Calibri" panose="020F0502020204030204" pitchFamily="34" charset="0"/>
                <a:ea typeface="Calibri" panose="020F0502020204030204" pitchFamily="34" charset="0"/>
                <a:cs typeface="Arial" panose="020B0604020202020204" pitchFamily="34" charset="0"/>
                <a:hlinkClick r:id="rId2"/>
              </a:rPr>
              <a:t>https://www.zeitklicks.de/kaiserzeit/zeitklicks/zeit/54/4/viel-arbeit-und-wenig-brot-das-leben-als-dienstmaedchen/</a:t>
            </a: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p>
          <a:p>
            <a:pPr marL="342900" lvl="0" indent="-342900" algn="l">
              <a:lnSpc>
                <a:spcPct val="130000"/>
              </a:lnSpc>
              <a:spcBef>
                <a:spcPts val="500"/>
              </a:spcBef>
              <a:buClr>
                <a:srgbClr val="ED7D31"/>
              </a:buClr>
              <a:buSzPts val="1600"/>
              <a:buFont typeface="Wingdings" panose="05000000000000000000" pitchFamily="2" charset="2"/>
              <a:buChar char=""/>
            </a:pPr>
            <a:r>
              <a:rPr lang="en-GB" sz="1800" u="sng" dirty="0">
                <a:solidFill>
                  <a:srgbClr val="000000"/>
                </a:solidFill>
                <a:effectLst/>
                <a:latin typeface="Calibri" panose="020F0502020204030204" pitchFamily="34" charset="0"/>
                <a:ea typeface="Calibri" panose="020F0502020204030204" pitchFamily="34" charset="0"/>
                <a:cs typeface="Arial" panose="020B0604020202020204" pitchFamily="34" charset="0"/>
                <a:hlinkClick r:id="rId3"/>
              </a:rPr>
              <a:t>https://www.fembio.org/biographie.php/frau/biographie/adelheid-popp/</a:t>
            </a: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p>
          <a:p>
            <a:pPr marL="342900" lvl="0" indent="-342900" algn="l">
              <a:lnSpc>
                <a:spcPct val="130000"/>
              </a:lnSpc>
              <a:spcBef>
                <a:spcPts val="500"/>
              </a:spcBef>
              <a:buClr>
                <a:srgbClr val="ED7D31"/>
              </a:buClr>
              <a:buSzPts val="1600"/>
              <a:buFont typeface="Wingdings" panose="05000000000000000000" pitchFamily="2" charset="2"/>
              <a:buChar char=""/>
            </a:pPr>
            <a:r>
              <a:rPr lang="en-GB" sz="1800" u="sng" dirty="0">
                <a:solidFill>
                  <a:srgbClr val="000000"/>
                </a:solidFill>
                <a:effectLst/>
                <a:latin typeface="Calibri" panose="020F0502020204030204" pitchFamily="34" charset="0"/>
                <a:ea typeface="Calibri" panose="020F0502020204030204" pitchFamily="34" charset="0"/>
                <a:cs typeface="Arial" panose="020B0604020202020204" pitchFamily="34" charset="0"/>
                <a:hlinkClick r:id="rId4"/>
              </a:rPr>
              <a:t>https://ww1.habsburger.net/de/personen-objekte-ereignisse/ignaz-seipel</a:t>
            </a:r>
            <a:endPar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l">
              <a:lnSpc>
                <a:spcPct val="130000"/>
              </a:lnSpc>
              <a:spcBef>
                <a:spcPts val="500"/>
              </a:spcBef>
              <a:buClr>
                <a:srgbClr val="ED7D31"/>
              </a:buClr>
              <a:buSzPts val="1600"/>
              <a:buFont typeface="Wingdings" panose="05000000000000000000" pitchFamily="2" charset="2"/>
              <a:buChar char=""/>
            </a:pPr>
            <a:r>
              <a:rPr lang="en-GB" sz="1800" u="sng" dirty="0">
                <a:solidFill>
                  <a:srgbClr val="000000"/>
                </a:solidFill>
                <a:effectLst/>
                <a:latin typeface="Calibri" panose="020F0502020204030204" pitchFamily="34" charset="0"/>
                <a:ea typeface="Calibri" panose="020F0502020204030204" pitchFamily="34" charset="0"/>
                <a:cs typeface="Arial" panose="020B0604020202020204" pitchFamily="34" charset="0"/>
                <a:hlinkClick r:id="rId5"/>
              </a:rPr>
              <a:t>https://de.m.wikipedia.org/wiki/Datei:Lesser_Ury_Im_Cafe_Bauer_1898.JPG</a:t>
            </a: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p>
          <a:p>
            <a:pPr marL="342900" lvl="0" indent="-342900" algn="l">
              <a:lnSpc>
                <a:spcPct val="130000"/>
              </a:lnSpc>
              <a:spcBef>
                <a:spcPts val="500"/>
              </a:spcBef>
              <a:buClr>
                <a:srgbClr val="ED7D31"/>
              </a:buClr>
              <a:buSzPts val="1600"/>
              <a:buFont typeface="Wingdings" panose="05000000000000000000" pitchFamily="2" charset="2"/>
              <a:buChar char=""/>
            </a:pPr>
            <a:r>
              <a:rPr lang="en-GB" sz="1800" u="sng" dirty="0">
                <a:solidFill>
                  <a:srgbClr val="000000"/>
                </a:solidFill>
                <a:effectLst/>
                <a:latin typeface="Calibri" panose="020F0502020204030204" pitchFamily="34" charset="0"/>
                <a:ea typeface="Calibri" panose="020F0502020204030204" pitchFamily="34" charset="0"/>
                <a:cs typeface="Arial" panose="020B0604020202020204" pitchFamily="34" charset="0"/>
                <a:hlinkClick r:id="rId6"/>
              </a:rPr>
              <a:t>https://frauenmachengeschichte.at/frauenwahlrecht/</a:t>
            </a: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p>
          <a:p>
            <a:pPr marL="342900" lvl="0" indent="-342900" algn="l">
              <a:lnSpc>
                <a:spcPct val="130000"/>
              </a:lnSpc>
              <a:spcBef>
                <a:spcPts val="500"/>
              </a:spcBef>
              <a:buClr>
                <a:srgbClr val="ED7D31"/>
              </a:buClr>
              <a:buSzPts val="1600"/>
              <a:buFont typeface="Wingdings" panose="05000000000000000000" pitchFamily="2" charset="2"/>
              <a:buChar char=""/>
            </a:pPr>
            <a:r>
              <a:rPr lang="en-GB" sz="1800" u="sng" dirty="0">
                <a:solidFill>
                  <a:srgbClr val="000000"/>
                </a:solidFill>
                <a:effectLst/>
                <a:latin typeface="Arial" panose="020B0604020202020204" pitchFamily="34" charset="0"/>
                <a:ea typeface="Calibri" panose="020F0502020204030204" pitchFamily="34" charset="0"/>
                <a:cs typeface="Arial" panose="020B0604020202020204" pitchFamily="34" charset="0"/>
                <a:hlinkClick r:id="rId7"/>
              </a:rPr>
              <a:t>https://</a:t>
            </a:r>
            <a:r>
              <a:rPr lang="en-GB" sz="1800" u="sng" dirty="0">
                <a:solidFill>
                  <a:srgbClr val="000000"/>
                </a:solidFill>
                <a:effectLst/>
                <a:latin typeface="Calibri" panose="020F0502020204030204" pitchFamily="34" charset="0"/>
                <a:ea typeface="Calibri" panose="020F0502020204030204" pitchFamily="34" charset="0"/>
                <a:cs typeface="Arial" panose="020B0604020202020204" pitchFamily="34" charset="0"/>
                <a:hlinkClick r:id="rId7"/>
              </a:rPr>
              <a:t>www.onb.ac.at/forschung/ariadne-frauendokumentation/frauen-waehlet</a:t>
            </a: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p>
          <a:p>
            <a:pPr marL="342900" lvl="0" indent="-342900" algn="l">
              <a:lnSpc>
                <a:spcPct val="130000"/>
              </a:lnSpc>
              <a:spcBef>
                <a:spcPts val="500"/>
              </a:spcBef>
              <a:buClr>
                <a:srgbClr val="ED7D31"/>
              </a:buClr>
              <a:buSzPts val="1600"/>
              <a:buFont typeface="Wingdings" panose="05000000000000000000" pitchFamily="2" charset="2"/>
              <a:buChar char=""/>
            </a:pPr>
            <a:r>
              <a:rPr lang="en-GB" sz="1800" dirty="0" err="1">
                <a:solidFill>
                  <a:srgbClr val="000000"/>
                </a:solidFill>
                <a:effectLst/>
                <a:latin typeface="Calibri" panose="020F0502020204030204" pitchFamily="34" charset="0"/>
                <a:ea typeface="Calibri" panose="020F0502020204030204" pitchFamily="34" charset="0"/>
                <a:cs typeface="Arial" panose="020B0604020202020204" pitchFamily="34" charset="0"/>
              </a:rPr>
              <a:t>Arbeiter</a:t>
            </a: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-Zeitung, 23. Jg., Nr. 79, 20. </a:t>
            </a:r>
            <a:r>
              <a:rPr lang="en-GB" sz="1800" dirty="0" err="1">
                <a:solidFill>
                  <a:srgbClr val="000000"/>
                </a:solidFill>
                <a:effectLst/>
                <a:latin typeface="Calibri" panose="020F0502020204030204" pitchFamily="34" charset="0"/>
                <a:ea typeface="Calibri" panose="020F0502020204030204" pitchFamily="34" charset="0"/>
                <a:cs typeface="Arial" panose="020B0604020202020204" pitchFamily="34" charset="0"/>
              </a:rPr>
              <a:t>März</a:t>
            </a: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1911, </a:t>
            </a:r>
            <a:r>
              <a:rPr lang="en-GB" sz="1800" dirty="0" err="1">
                <a:solidFill>
                  <a:srgbClr val="000000"/>
                </a:solidFill>
                <a:effectLst/>
                <a:latin typeface="Calibri" panose="020F0502020204030204" pitchFamily="34" charset="0"/>
                <a:ea typeface="Calibri" panose="020F0502020204030204" pitchFamily="34" charset="0"/>
                <a:cs typeface="Arial" panose="020B0604020202020204" pitchFamily="34" charset="0"/>
              </a:rPr>
              <a:t>Seite</a:t>
            </a: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1</a:t>
            </a:r>
          </a:p>
          <a:p>
            <a:pPr marL="342900" lvl="0" indent="-342900" algn="l">
              <a:lnSpc>
                <a:spcPct val="130000"/>
              </a:lnSpc>
              <a:spcBef>
                <a:spcPts val="500"/>
              </a:spcBef>
              <a:buClr>
                <a:srgbClr val="ED7D31"/>
              </a:buClr>
              <a:buSzPts val="1600"/>
              <a:buFont typeface="Wingdings" panose="05000000000000000000" pitchFamily="2" charset="2"/>
              <a:buChar char=""/>
            </a:pPr>
            <a:r>
              <a:rPr lang="en-GB" sz="1800" u="sng" dirty="0">
                <a:solidFill>
                  <a:srgbClr val="000000"/>
                </a:solidFill>
                <a:effectLst/>
                <a:latin typeface="Calibri" panose="020F0502020204030204" pitchFamily="34" charset="0"/>
                <a:ea typeface="Calibri" panose="020F0502020204030204" pitchFamily="34" charset="0"/>
                <a:cs typeface="Arial" panose="020B0604020202020204" pitchFamily="34" charset="0"/>
                <a:hlinkClick r:id="rId8"/>
              </a:rPr>
              <a:t>https://www.onb.ac.at/forschung/ariadne-frauendokumentation/frauen-waehlet/frauen-fordern-das-wahlrecht-1848-bis-1918/heraus-mit-dem-frauenwahlrecht</a:t>
            </a: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l">
              <a:lnSpc>
                <a:spcPct val="130000"/>
              </a:lnSpc>
              <a:spcBef>
                <a:spcPts val="500"/>
              </a:spcBef>
              <a:spcAft>
                <a:spcPts val="1000"/>
              </a:spcAft>
              <a:buClr>
                <a:srgbClr val="ED7D31"/>
              </a:buClr>
              <a:buSzPts val="1600"/>
              <a:buFont typeface="Wingdings" panose="05000000000000000000" pitchFamily="2" charset="2"/>
              <a:buChar char=""/>
            </a:pP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Wiener </a:t>
            </a:r>
            <a:r>
              <a:rPr lang="en-GB" sz="1800" dirty="0" err="1">
                <a:solidFill>
                  <a:srgbClr val="000000"/>
                </a:solidFill>
                <a:effectLst/>
                <a:latin typeface="Calibri" panose="020F0502020204030204" pitchFamily="34" charset="0"/>
                <a:ea typeface="Calibri" panose="020F0502020204030204" pitchFamily="34" charset="0"/>
                <a:cs typeface="Arial" panose="020B0604020202020204" pitchFamily="34" charset="0"/>
              </a:rPr>
              <a:t>Bilder</a:t>
            </a: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r>
              <a:rPr lang="en-GB" sz="1800" dirty="0" err="1">
                <a:solidFill>
                  <a:srgbClr val="000000"/>
                </a:solidFill>
                <a:effectLst/>
                <a:latin typeface="Calibri" panose="020F0502020204030204" pitchFamily="34" charset="0"/>
                <a:ea typeface="Calibri" panose="020F0502020204030204" pitchFamily="34" charset="0"/>
                <a:cs typeface="Arial" panose="020B0604020202020204" pitchFamily="34" charset="0"/>
              </a:rPr>
              <a:t>Illustriertes</a:t>
            </a: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r>
              <a:rPr lang="en-GB" sz="1800" dirty="0" err="1">
                <a:solidFill>
                  <a:srgbClr val="000000"/>
                </a:solidFill>
                <a:effectLst/>
                <a:latin typeface="Calibri" panose="020F0502020204030204" pitchFamily="34" charset="0"/>
                <a:ea typeface="Calibri" panose="020F0502020204030204" pitchFamily="34" charset="0"/>
                <a:cs typeface="Arial" panose="020B0604020202020204" pitchFamily="34" charset="0"/>
              </a:rPr>
              <a:t>Familienblatt</a:t>
            </a: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Nr. 12 </a:t>
            </a:r>
            <a:r>
              <a:rPr lang="en-GB" sz="1800" dirty="0" err="1">
                <a:solidFill>
                  <a:srgbClr val="000000"/>
                </a:solidFill>
                <a:effectLst/>
                <a:latin typeface="Calibri" panose="020F0502020204030204" pitchFamily="34" charset="0"/>
                <a:ea typeface="Calibri" panose="020F0502020204030204" pitchFamily="34" charset="0"/>
                <a:cs typeface="Arial" panose="020B0604020202020204" pitchFamily="34" charset="0"/>
              </a:rPr>
              <a:t>vom</a:t>
            </a: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22.3.1911, </a:t>
            </a:r>
            <a:r>
              <a:rPr lang="en-GB" sz="1800" dirty="0" err="1">
                <a:solidFill>
                  <a:srgbClr val="000000"/>
                </a:solidFill>
                <a:effectLst/>
                <a:latin typeface="Calibri" panose="020F0502020204030204" pitchFamily="34" charset="0"/>
                <a:ea typeface="Calibri" panose="020F0502020204030204" pitchFamily="34" charset="0"/>
                <a:cs typeface="Arial" panose="020B0604020202020204" pitchFamily="34" charset="0"/>
              </a:rPr>
              <a:t>Seite</a:t>
            </a: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9. ÖNB </a:t>
            </a:r>
          </a:p>
          <a:p>
            <a:endParaRPr lang="en-GB" dirty="0"/>
          </a:p>
        </p:txBody>
      </p:sp>
    </p:spTree>
    <p:extLst>
      <p:ext uri="{BB962C8B-B14F-4D97-AF65-F5344CB8AC3E}">
        <p14:creationId xmlns:p14="http://schemas.microsoft.com/office/powerpoint/2010/main" val="576536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10">
            <a:extLst>
              <a:ext uri="{FF2B5EF4-FFF2-40B4-BE49-F238E27FC236}">
                <a16:creationId xmlns:a16="http://schemas.microsoft.com/office/drawing/2014/main" id="{CC0A833A-3A4A-4B5A-9EC7-402E372638E7}"/>
              </a:ext>
            </a:extLst>
          </p:cNvPr>
          <p:cNvSpPr/>
          <p:nvPr/>
        </p:nvSpPr>
        <p:spPr>
          <a:xfrm>
            <a:off x="0" y="-249724"/>
            <a:ext cx="12192000" cy="6628049"/>
          </a:xfrm>
          <a:custGeom>
            <a:avLst/>
            <a:gdLst>
              <a:gd name="connsiteX0" fmla="*/ 0 w 12192000"/>
              <a:gd name="connsiteY0" fmla="*/ 0 h 6628049"/>
              <a:gd name="connsiteX1" fmla="*/ 12192000 w 12192000"/>
              <a:gd name="connsiteY1" fmla="*/ 0 h 6628049"/>
              <a:gd name="connsiteX2" fmla="*/ 12192000 w 12192000"/>
              <a:gd name="connsiteY2" fmla="*/ 5462319 h 6628049"/>
              <a:gd name="connsiteX3" fmla="*/ 12016697 w 12192000"/>
              <a:gd name="connsiteY3" fmla="*/ 5499119 h 6628049"/>
              <a:gd name="connsiteX4" fmla="*/ 11477362 w 12192000"/>
              <a:gd name="connsiteY4" fmla="*/ 5641801 h 6628049"/>
              <a:gd name="connsiteX5" fmla="*/ 7162679 w 12192000"/>
              <a:gd name="connsiteY5" fmla="*/ 6509770 h 6628049"/>
              <a:gd name="connsiteX6" fmla="*/ 2847996 w 12192000"/>
              <a:gd name="connsiteY6" fmla="*/ 3615635 h 6628049"/>
              <a:gd name="connsiteX7" fmla="*/ 151319 w 12192000"/>
              <a:gd name="connsiteY7" fmla="*/ 3304106 h 6628049"/>
              <a:gd name="connsiteX8" fmla="*/ 0 w 12192000"/>
              <a:gd name="connsiteY8" fmla="*/ 3341278 h 662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628049">
                <a:moveTo>
                  <a:pt x="0" y="0"/>
                </a:moveTo>
                <a:lnTo>
                  <a:pt x="12192000" y="0"/>
                </a:lnTo>
                <a:lnTo>
                  <a:pt x="12192000" y="5462319"/>
                </a:lnTo>
                <a:lnTo>
                  <a:pt x="12016697" y="5499119"/>
                </a:lnTo>
                <a:cubicBezTo>
                  <a:pt x="11836919" y="5540086"/>
                  <a:pt x="11657141" y="5587553"/>
                  <a:pt x="11477362" y="5641801"/>
                </a:cubicBezTo>
                <a:cubicBezTo>
                  <a:pt x="10039134" y="6075786"/>
                  <a:pt x="8600906" y="6943755"/>
                  <a:pt x="7162679" y="6509770"/>
                </a:cubicBezTo>
                <a:cubicBezTo>
                  <a:pt x="5724453" y="6075786"/>
                  <a:pt x="4286224" y="4339847"/>
                  <a:pt x="2847996" y="3615635"/>
                </a:cubicBezTo>
                <a:cubicBezTo>
                  <a:pt x="1949104" y="3169783"/>
                  <a:pt x="1050211" y="3108542"/>
                  <a:pt x="151319" y="3304106"/>
                </a:cubicBezTo>
                <a:lnTo>
                  <a:pt x="0" y="3341278"/>
                </a:lnTo>
                <a:close/>
              </a:path>
            </a:pathLst>
          </a:custGeom>
          <a:solidFill>
            <a:srgbClr val="0170B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accent6"/>
              </a:solidFill>
            </a:endParaRPr>
          </a:p>
        </p:txBody>
      </p:sp>
      <p:grpSp>
        <p:nvGrpSpPr>
          <p:cNvPr id="5" name="Group 44">
            <a:extLst>
              <a:ext uri="{FF2B5EF4-FFF2-40B4-BE49-F238E27FC236}">
                <a16:creationId xmlns:a16="http://schemas.microsoft.com/office/drawing/2014/main" id="{01B92F35-2897-44DF-8332-4FD941DEA5A2}"/>
              </a:ext>
            </a:extLst>
          </p:cNvPr>
          <p:cNvGrpSpPr/>
          <p:nvPr/>
        </p:nvGrpSpPr>
        <p:grpSpPr>
          <a:xfrm>
            <a:off x="11068050" y="5728831"/>
            <a:ext cx="1806988" cy="1806988"/>
            <a:chOff x="-708484" y="229951"/>
            <a:chExt cx="1546638" cy="1546638"/>
          </a:xfrm>
          <a:solidFill>
            <a:srgbClr val="F68121"/>
          </a:solidFill>
        </p:grpSpPr>
        <p:sp>
          <p:nvSpPr>
            <p:cNvPr id="6" name="Circle: Hollow 41">
              <a:extLst>
                <a:ext uri="{FF2B5EF4-FFF2-40B4-BE49-F238E27FC236}">
                  <a16:creationId xmlns:a16="http://schemas.microsoft.com/office/drawing/2014/main" id="{511F9BEC-5632-485F-A74F-4390609B03FF}"/>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Circle: Hollow 43">
              <a:extLst>
                <a:ext uri="{FF2B5EF4-FFF2-40B4-BE49-F238E27FC236}">
                  <a16:creationId xmlns:a16="http://schemas.microsoft.com/office/drawing/2014/main" id="{08F143F5-A144-4385-BC36-BC1A33BC632D}"/>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8" name="Group 45">
            <a:extLst>
              <a:ext uri="{FF2B5EF4-FFF2-40B4-BE49-F238E27FC236}">
                <a16:creationId xmlns:a16="http://schemas.microsoft.com/office/drawing/2014/main" id="{1375DC00-8F80-475A-8CAC-03032287039A}"/>
              </a:ext>
            </a:extLst>
          </p:cNvPr>
          <p:cNvGrpSpPr/>
          <p:nvPr/>
        </p:nvGrpSpPr>
        <p:grpSpPr>
          <a:xfrm>
            <a:off x="-651582" y="-2592973"/>
            <a:ext cx="5441175" cy="5441175"/>
            <a:chOff x="-708484" y="229951"/>
            <a:chExt cx="1546638" cy="1546638"/>
          </a:xfrm>
          <a:solidFill>
            <a:srgbClr val="80C141"/>
          </a:solidFill>
        </p:grpSpPr>
        <p:sp>
          <p:nvSpPr>
            <p:cNvPr id="9" name="Circle: Hollow 46">
              <a:extLst>
                <a:ext uri="{FF2B5EF4-FFF2-40B4-BE49-F238E27FC236}">
                  <a16:creationId xmlns:a16="http://schemas.microsoft.com/office/drawing/2014/main" id="{9F963762-3FB0-497A-AB5E-9CD6FC5B8BA7}"/>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Circle: Hollow 47">
              <a:extLst>
                <a:ext uri="{FF2B5EF4-FFF2-40B4-BE49-F238E27FC236}">
                  <a16:creationId xmlns:a16="http://schemas.microsoft.com/office/drawing/2014/main" id="{8E0067E3-BE80-4EED-BEDD-C3894F0F75AC}"/>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11" name="image28.jpg" descr="The logo of the European Heart Project is a blue flag in the front with a heart formed by yellow stars and three flags in the background in red, orange and green. The text &quot;The European Heart Project&quot; also appears.">
            <a:extLst>
              <a:ext uri="{FF2B5EF4-FFF2-40B4-BE49-F238E27FC236}">
                <a16:creationId xmlns:a16="http://schemas.microsoft.com/office/drawing/2014/main" id="{9C4F9F48-A3EF-450A-86D2-DAFE664D7303}"/>
              </a:ext>
            </a:extLst>
          </p:cNvPr>
          <p:cNvPicPr/>
          <p:nvPr/>
        </p:nvPicPr>
        <p:blipFill>
          <a:blip r:embed="rId2"/>
          <a:srcRect/>
          <a:stretch>
            <a:fillRect/>
          </a:stretch>
        </p:blipFill>
        <p:spPr>
          <a:xfrm>
            <a:off x="202891" y="4696090"/>
            <a:ext cx="4483524" cy="1402468"/>
          </a:xfrm>
          <a:prstGeom prst="rect">
            <a:avLst/>
          </a:prstGeom>
          <a:ln/>
        </p:spPr>
      </p:pic>
      <p:sp>
        <p:nvSpPr>
          <p:cNvPr id="12" name="Ορθογώνιο 11">
            <a:extLst>
              <a:ext uri="{FF2B5EF4-FFF2-40B4-BE49-F238E27FC236}">
                <a16:creationId xmlns:a16="http://schemas.microsoft.com/office/drawing/2014/main" id="{DA16F0A8-5B04-40F9-9DFF-B1DF87B58EF5}"/>
              </a:ext>
            </a:extLst>
          </p:cNvPr>
          <p:cNvSpPr/>
          <p:nvPr/>
        </p:nvSpPr>
        <p:spPr>
          <a:xfrm>
            <a:off x="1675899" y="6380247"/>
            <a:ext cx="7672825" cy="632422"/>
          </a:xfrm>
          <a:prstGeom prst="rect">
            <a:avLst/>
          </a:prstGeom>
        </p:spPr>
        <p:txBody>
          <a:bodyPr vert="horz" lIns="91440" tIns="45720" rIns="91440" bIns="45720" rtlCol="0" anchor="ctr">
            <a:normAutofit/>
          </a:bodyPr>
          <a:lstStyle/>
          <a:p>
            <a:pPr>
              <a:lnSpc>
                <a:spcPct val="90000"/>
              </a:lnSpc>
              <a:spcAft>
                <a:spcPts val="600"/>
              </a:spcAft>
            </a:pPr>
            <a:r>
              <a:rPr lang="el-GR" sz="900" dirty="0">
                <a:solidFill>
                  <a:schemeClr val="bg1">
                    <a:lumMod val="50000"/>
                  </a:schemeClr>
                </a:solidFill>
                <a:latin typeface="+mj-lt"/>
              </a:rPr>
              <a:t>Η υποστήριξη της Ευρωπαϊκής Επιτροπής για την παραγωγή της παρούσας έκδοσης δεν συνιστά αποδοχή του περιεχομένου, το οποίο αντανακλά τις απόψεις μόνον των δημιουργών, και η Ευρωπαϊκή Επιτροπή δεν φέρει ουδεμία ευθύνη για οποιαδήποτε χρήση των πληροφοριών που εμπεριέχονται σε αυτό</a:t>
            </a:r>
            <a:r>
              <a:rPr lang="en-US" sz="900" b="0" i="0" dirty="0">
                <a:solidFill>
                  <a:schemeClr val="bg1">
                    <a:lumMod val="50000"/>
                  </a:schemeClr>
                </a:solidFill>
                <a:effectLst/>
                <a:latin typeface="+mj-lt"/>
              </a:rPr>
              <a:t>.</a:t>
            </a:r>
            <a:endParaRPr lang="en-US" sz="900" dirty="0">
              <a:solidFill>
                <a:schemeClr val="bg1">
                  <a:lumMod val="50000"/>
                </a:schemeClr>
              </a:solidFill>
              <a:latin typeface="+mj-lt"/>
            </a:endParaRPr>
          </a:p>
        </p:txBody>
      </p:sp>
      <p:pic>
        <p:nvPicPr>
          <p:cNvPr id="13" name="Picture 13" descr="C:\Users\Georgia-Work\AppData\Roaming\Skype\georgia.aristidou\media_messaging\media_cache\^DD49E969C8C275A0BF0095F3F01442BBA23C6B6D6D2A977CE4^pimgpsh_fullsize_distr.jpg">
            <a:extLst>
              <a:ext uri="{FF2B5EF4-FFF2-40B4-BE49-F238E27FC236}">
                <a16:creationId xmlns:a16="http://schemas.microsoft.com/office/drawing/2014/main" id="{F7B4BC9B-B3E7-4566-834C-5E2D6FC8E0EF}"/>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751" y="6332226"/>
            <a:ext cx="1684020" cy="495300"/>
          </a:xfrm>
          <a:prstGeom prst="rect">
            <a:avLst/>
          </a:prstGeom>
          <a:noFill/>
          <a:ln>
            <a:noFill/>
          </a:ln>
        </p:spPr>
      </p:pic>
      <p:pic>
        <p:nvPicPr>
          <p:cNvPr id="19" name="Picture 5">
            <a:extLst>
              <a:ext uri="{FF2B5EF4-FFF2-40B4-BE49-F238E27FC236}">
                <a16:creationId xmlns:a16="http://schemas.microsoft.com/office/drawing/2014/main" id="{8D2BD124-0A50-4255-A903-30B63BACA324}"/>
              </a:ext>
            </a:extLst>
          </p:cNvPr>
          <p:cNvPicPr>
            <a:picLocks noChangeAspect="1"/>
          </p:cNvPicPr>
          <p:nvPr/>
        </p:nvPicPr>
        <p:blipFill>
          <a:blip r:embed="rId4"/>
          <a:stretch>
            <a:fillRect/>
          </a:stretch>
        </p:blipFill>
        <p:spPr>
          <a:xfrm>
            <a:off x="6476516" y="302760"/>
            <a:ext cx="3810484" cy="3810484"/>
          </a:xfrm>
          <a:prstGeom prst="rect">
            <a:avLst/>
          </a:prstGeom>
          <a:solidFill>
            <a:srgbClr val="1A7EBA"/>
          </a:solidFill>
          <a:ln>
            <a:solidFill>
              <a:srgbClr val="1A7EBA"/>
            </a:solidFill>
          </a:ln>
        </p:spPr>
      </p:pic>
      <p:sp>
        <p:nvSpPr>
          <p:cNvPr id="20" name="Τίτλος 6">
            <a:extLst>
              <a:ext uri="{FF2B5EF4-FFF2-40B4-BE49-F238E27FC236}">
                <a16:creationId xmlns:a16="http://schemas.microsoft.com/office/drawing/2014/main" id="{DB90FB95-4DF9-4AB3-89B4-4EEC3E9B82CB}"/>
              </a:ext>
            </a:extLst>
          </p:cNvPr>
          <p:cNvSpPr txBox="1">
            <a:spLocks/>
          </p:cNvSpPr>
          <p:nvPr/>
        </p:nvSpPr>
        <p:spPr>
          <a:xfrm>
            <a:off x="5902440" y="4204108"/>
            <a:ext cx="5034783"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lang="el-GR" sz="2000" kern="1200" dirty="0">
                <a:solidFill>
                  <a:srgbClr val="7030A0"/>
                </a:solidFill>
                <a:latin typeface="Gill Sans Ultra Bold" panose="020B0A02020104020203" pitchFamily="34" charset="0"/>
                <a:ea typeface="+mj-ea"/>
                <a:cs typeface="+mj-cs"/>
              </a:defRPr>
            </a:lvl1pPr>
          </a:lstStyle>
          <a:p>
            <a:pPr>
              <a:spcAft>
                <a:spcPts val="600"/>
              </a:spcAft>
            </a:pPr>
            <a:r>
              <a:rPr lang="el-GR" sz="3600" b="1" dirty="0">
                <a:solidFill>
                  <a:srgbClr val="FBE82A"/>
                </a:solidFill>
                <a:effectLst>
                  <a:outerShdw blurRad="38100" dist="38100" dir="2700000" algn="tl">
                    <a:srgbClr val="000000">
                      <a:alpha val="43137"/>
                    </a:srgbClr>
                  </a:outerShdw>
                </a:effectLst>
                <a:latin typeface="+mj-lt"/>
              </a:rPr>
              <a:t>Συγχαρητήρια</a:t>
            </a:r>
            <a:r>
              <a:rPr lang="en-US" sz="3600" b="1" dirty="0">
                <a:solidFill>
                  <a:srgbClr val="FBE82A"/>
                </a:solidFill>
                <a:effectLst>
                  <a:outerShdw blurRad="38100" dist="38100" dir="2700000" algn="tl">
                    <a:srgbClr val="000000">
                      <a:alpha val="43137"/>
                    </a:srgbClr>
                  </a:outerShdw>
                </a:effectLst>
                <a:latin typeface="+mj-lt"/>
              </a:rPr>
              <a:t>!</a:t>
            </a:r>
            <a:br>
              <a:rPr lang="en-US" sz="2800" dirty="0">
                <a:solidFill>
                  <a:srgbClr val="FBE82A"/>
                </a:solidFill>
                <a:effectLst>
                  <a:outerShdw blurRad="38100" dist="38100" dir="2700000" algn="tl">
                    <a:srgbClr val="000000">
                      <a:alpha val="43137"/>
                    </a:srgbClr>
                  </a:outerShdw>
                </a:effectLst>
                <a:latin typeface="+mj-lt"/>
              </a:rPr>
            </a:br>
            <a:r>
              <a:rPr lang="el-GR" sz="2800" dirty="0">
                <a:solidFill>
                  <a:srgbClr val="FBE82A"/>
                </a:solidFill>
                <a:effectLst>
                  <a:outerShdw blurRad="38100" dist="38100" dir="2700000" algn="tl">
                    <a:srgbClr val="000000">
                      <a:alpha val="43137"/>
                    </a:srgbClr>
                  </a:outerShdw>
                </a:effectLst>
                <a:latin typeface="+mj-lt"/>
              </a:rPr>
              <a:t>Έχετε ολοκληρώσει το Επεισόδιο!</a:t>
            </a:r>
            <a:endParaRPr lang="en-US" sz="2800" dirty="0">
              <a:solidFill>
                <a:schemeClr val="bg1"/>
              </a:solidFill>
              <a:effectLst>
                <a:outerShdw blurRad="38100" dist="38100" dir="2700000" algn="tl">
                  <a:srgbClr val="000000">
                    <a:alpha val="43137"/>
                  </a:srgbClr>
                </a:outerShdw>
              </a:effectLst>
              <a:latin typeface="+mj-lt"/>
            </a:endParaRPr>
          </a:p>
        </p:txBody>
      </p:sp>
      <p:pic>
        <p:nvPicPr>
          <p:cNvPr id="15" name="Picture 2">
            <a:extLst>
              <a:ext uri="{FF2B5EF4-FFF2-40B4-BE49-F238E27FC236}">
                <a16:creationId xmlns:a16="http://schemas.microsoft.com/office/drawing/2014/main" id="{191513B1-7973-45F0-A47E-FFC39E4D61E0}"/>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505381" y="6294424"/>
            <a:ext cx="1406013" cy="492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69332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
            <a:extLst>
              <a:ext uri="{FF2B5EF4-FFF2-40B4-BE49-F238E27FC236}">
                <a16:creationId xmlns:a16="http://schemas.microsoft.com/office/drawing/2014/main" id="{FCE594E9-7133-4CB6-B5A4-2DA458A9FA4E}"/>
              </a:ext>
            </a:extLst>
          </p:cNvPr>
          <p:cNvSpPr/>
          <p:nvPr/>
        </p:nvSpPr>
        <p:spPr>
          <a:xfrm rot="10800000">
            <a:off x="-3" y="3429000"/>
            <a:ext cx="12192001" cy="3429000"/>
          </a:xfrm>
          <a:custGeom>
            <a:avLst/>
            <a:gdLst>
              <a:gd name="connsiteX0" fmla="*/ 0 w 12192000"/>
              <a:gd name="connsiteY0" fmla="*/ 0 h 6628049"/>
              <a:gd name="connsiteX1" fmla="*/ 12192000 w 12192000"/>
              <a:gd name="connsiteY1" fmla="*/ 0 h 6628049"/>
              <a:gd name="connsiteX2" fmla="*/ 12192000 w 12192000"/>
              <a:gd name="connsiteY2" fmla="*/ 5462319 h 6628049"/>
              <a:gd name="connsiteX3" fmla="*/ 12016697 w 12192000"/>
              <a:gd name="connsiteY3" fmla="*/ 5499119 h 6628049"/>
              <a:gd name="connsiteX4" fmla="*/ 11477362 w 12192000"/>
              <a:gd name="connsiteY4" fmla="*/ 5641801 h 6628049"/>
              <a:gd name="connsiteX5" fmla="*/ 7162679 w 12192000"/>
              <a:gd name="connsiteY5" fmla="*/ 6509770 h 6628049"/>
              <a:gd name="connsiteX6" fmla="*/ 2847996 w 12192000"/>
              <a:gd name="connsiteY6" fmla="*/ 3615635 h 6628049"/>
              <a:gd name="connsiteX7" fmla="*/ 151319 w 12192000"/>
              <a:gd name="connsiteY7" fmla="*/ 3304106 h 6628049"/>
              <a:gd name="connsiteX8" fmla="*/ 0 w 12192000"/>
              <a:gd name="connsiteY8" fmla="*/ 3341278 h 662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628049">
                <a:moveTo>
                  <a:pt x="0" y="0"/>
                </a:moveTo>
                <a:lnTo>
                  <a:pt x="12192000" y="0"/>
                </a:lnTo>
                <a:lnTo>
                  <a:pt x="12192000" y="5462319"/>
                </a:lnTo>
                <a:lnTo>
                  <a:pt x="12016697" y="5499119"/>
                </a:lnTo>
                <a:cubicBezTo>
                  <a:pt x="11836919" y="5540086"/>
                  <a:pt x="11657141" y="5587553"/>
                  <a:pt x="11477362" y="5641801"/>
                </a:cubicBezTo>
                <a:cubicBezTo>
                  <a:pt x="10039134" y="6075786"/>
                  <a:pt x="8600906" y="6943755"/>
                  <a:pt x="7162679" y="6509770"/>
                </a:cubicBezTo>
                <a:cubicBezTo>
                  <a:pt x="5724453" y="6075786"/>
                  <a:pt x="4286224" y="4339847"/>
                  <a:pt x="2847996" y="3615635"/>
                </a:cubicBezTo>
                <a:cubicBezTo>
                  <a:pt x="1949104" y="3169783"/>
                  <a:pt x="1050211" y="3108542"/>
                  <a:pt x="151319" y="3304106"/>
                </a:cubicBezTo>
                <a:lnTo>
                  <a:pt x="0" y="3341278"/>
                </a:lnTo>
                <a:close/>
              </a:path>
            </a:pathLst>
          </a:custGeom>
          <a:solidFill>
            <a:srgbClr val="1A7EB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accent6"/>
              </a:solidFill>
            </a:endParaRPr>
          </a:p>
        </p:txBody>
      </p:sp>
      <p:sp>
        <p:nvSpPr>
          <p:cNvPr id="5" name="Θέση κειμένου 4">
            <a:extLst>
              <a:ext uri="{FF2B5EF4-FFF2-40B4-BE49-F238E27FC236}">
                <a16:creationId xmlns:a16="http://schemas.microsoft.com/office/drawing/2014/main" id="{66473777-F090-41F5-9FC8-8962CF40C8E1}"/>
              </a:ext>
            </a:extLst>
          </p:cNvPr>
          <p:cNvSpPr>
            <a:spLocks noGrp="1"/>
          </p:cNvSpPr>
          <p:nvPr>
            <p:ph type="body" idx="1"/>
          </p:nvPr>
        </p:nvSpPr>
        <p:spPr/>
        <p:txBody>
          <a:bodyPr>
            <a:normAutofit/>
          </a:bodyPr>
          <a:lstStyle/>
          <a:p>
            <a:r>
              <a:rPr lang="el-GR" sz="5400" dirty="0">
                <a:solidFill>
                  <a:srgbClr val="FBE82A"/>
                </a:solidFill>
                <a:effectLst>
                  <a:outerShdw blurRad="38100" dist="38100" dir="2700000" algn="tl">
                    <a:srgbClr val="000000">
                      <a:alpha val="43137"/>
                    </a:srgbClr>
                  </a:outerShdw>
                </a:effectLst>
              </a:rPr>
              <a:t>Εισαγωγή</a:t>
            </a:r>
          </a:p>
        </p:txBody>
      </p:sp>
      <p:grpSp>
        <p:nvGrpSpPr>
          <p:cNvPr id="6" name="Group 19">
            <a:extLst>
              <a:ext uri="{FF2B5EF4-FFF2-40B4-BE49-F238E27FC236}">
                <a16:creationId xmlns:a16="http://schemas.microsoft.com/office/drawing/2014/main" id="{43BAD698-D4E7-441E-9C31-C13F89E78980}"/>
              </a:ext>
            </a:extLst>
          </p:cNvPr>
          <p:cNvGrpSpPr/>
          <p:nvPr/>
        </p:nvGrpSpPr>
        <p:grpSpPr>
          <a:xfrm>
            <a:off x="4787654" y="-1223804"/>
            <a:ext cx="2586642" cy="2586642"/>
            <a:chOff x="-708484" y="229951"/>
            <a:chExt cx="1546638" cy="1546638"/>
          </a:xfrm>
          <a:solidFill>
            <a:srgbClr val="F68121"/>
          </a:solidFill>
        </p:grpSpPr>
        <p:sp>
          <p:nvSpPr>
            <p:cNvPr id="7" name="Circle: Hollow 20">
              <a:extLst>
                <a:ext uri="{FF2B5EF4-FFF2-40B4-BE49-F238E27FC236}">
                  <a16:creationId xmlns:a16="http://schemas.microsoft.com/office/drawing/2014/main" id="{1B5570FA-AE59-43AE-8974-399DA405A1E9}"/>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Circle: Hollow 21">
              <a:extLst>
                <a:ext uri="{FF2B5EF4-FFF2-40B4-BE49-F238E27FC236}">
                  <a16:creationId xmlns:a16="http://schemas.microsoft.com/office/drawing/2014/main" id="{3C4D5B12-2454-4F27-AF06-A75D2D301E8E}"/>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9" name="Oval 31">
            <a:extLst>
              <a:ext uri="{FF2B5EF4-FFF2-40B4-BE49-F238E27FC236}">
                <a16:creationId xmlns:a16="http://schemas.microsoft.com/office/drawing/2014/main" id="{1572ED79-2BE7-46AA-A148-F85F21C7B954}"/>
              </a:ext>
            </a:extLst>
          </p:cNvPr>
          <p:cNvSpPr/>
          <p:nvPr/>
        </p:nvSpPr>
        <p:spPr>
          <a:xfrm>
            <a:off x="4880378" y="6167948"/>
            <a:ext cx="1203986" cy="1203986"/>
          </a:xfrm>
          <a:prstGeom prst="ellipse">
            <a:avLst/>
          </a:prstGeom>
          <a:solidFill>
            <a:srgbClr val="80C14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0" name="Oval 32">
            <a:extLst>
              <a:ext uri="{FF2B5EF4-FFF2-40B4-BE49-F238E27FC236}">
                <a16:creationId xmlns:a16="http://schemas.microsoft.com/office/drawing/2014/main" id="{9D51609C-649A-4AD5-804B-08F80C3A1575}"/>
              </a:ext>
            </a:extLst>
          </p:cNvPr>
          <p:cNvSpPr/>
          <p:nvPr/>
        </p:nvSpPr>
        <p:spPr>
          <a:xfrm>
            <a:off x="4671990" y="5937030"/>
            <a:ext cx="1620762" cy="1665824"/>
          </a:xfrm>
          <a:prstGeom prst="ellipse">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1" name="Oval 33">
            <a:extLst>
              <a:ext uri="{FF2B5EF4-FFF2-40B4-BE49-F238E27FC236}">
                <a16:creationId xmlns:a16="http://schemas.microsoft.com/office/drawing/2014/main" id="{BEA3909E-A158-4CE2-BAE8-A1E84EB274BD}"/>
              </a:ext>
            </a:extLst>
          </p:cNvPr>
          <p:cNvSpPr/>
          <p:nvPr/>
        </p:nvSpPr>
        <p:spPr>
          <a:xfrm>
            <a:off x="11654741" y="-270806"/>
            <a:ext cx="1074518" cy="1104392"/>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0779112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59942B9B-867B-4B0A-96E9-6CF7C69DB259}"/>
              </a:ext>
            </a:extLst>
          </p:cNvPr>
          <p:cNvSpPr>
            <a:spLocks noGrp="1"/>
          </p:cNvSpPr>
          <p:nvPr>
            <p:ph idx="1"/>
          </p:nvPr>
        </p:nvSpPr>
        <p:spPr>
          <a:xfrm>
            <a:off x="838200" y="1825625"/>
            <a:ext cx="5597769" cy="4351338"/>
          </a:xfrm>
          <a:noFill/>
        </p:spPr>
        <p:txBody>
          <a:bodyPr>
            <a:normAutofit fontScale="92500"/>
          </a:bodyPr>
          <a:lstStyle/>
          <a:p>
            <a:pPr algn="just">
              <a:lnSpc>
                <a:spcPct val="130000"/>
              </a:lnSpc>
            </a:pPr>
            <a:r>
              <a:rPr lang="el-GR" sz="1800" dirty="0">
                <a:latin typeface="Calibri" panose="020F0502020204030204" pitchFamily="34" charset="0"/>
                <a:ea typeface="MyriadPro-Regular"/>
                <a:cs typeface="Arial" panose="020B0604020202020204" pitchFamily="34" charset="0"/>
              </a:rPr>
              <a:t>Σε αυτό το φυλλάδιο μπορείτε να </a:t>
            </a:r>
            <a:r>
              <a:rPr lang="el-GR" sz="1800" i="1" dirty="0">
                <a:latin typeface="Calibri" panose="020F0502020204030204" pitchFamily="34" charset="0"/>
                <a:ea typeface="MyriadPro-Regular"/>
                <a:cs typeface="Arial" panose="020B0604020202020204" pitchFamily="34" charset="0"/>
              </a:rPr>
              <a:t>κάνετε πράξη όσα έχετε μάθει </a:t>
            </a:r>
            <a:r>
              <a:rPr lang="el-GR" sz="1800" dirty="0">
                <a:latin typeface="Calibri" panose="020F0502020204030204" pitchFamily="34" charset="0"/>
                <a:ea typeface="MyriadPro-Regular"/>
                <a:cs typeface="Arial" panose="020B0604020202020204" pitchFamily="34" charset="0"/>
              </a:rPr>
              <a:t>μέχρι τώρα για τις βασικές ανθρώπινες ανάγκες και για τις χρήσιμες και λιγότερο χρήσιμες στρατηγικές.</a:t>
            </a:r>
          </a:p>
          <a:p>
            <a:pPr algn="just">
              <a:lnSpc>
                <a:spcPct val="130000"/>
              </a:lnSpc>
            </a:pPr>
            <a:r>
              <a:rPr lang="el-GR" sz="1800" dirty="0">
                <a:latin typeface="Calibri" panose="020F0502020204030204" pitchFamily="34" charset="0"/>
                <a:ea typeface="MyriadPro-Regular"/>
                <a:cs typeface="Arial" panose="020B0604020202020204" pitchFamily="34" charset="0"/>
              </a:rPr>
              <a:t>Εδώ έχετε την ευκαιρία να ζήσετε την ιστορία με έναν εντελώς διαφορετικό τρόπο: Ιστορικοί από την Αυστρία, την Ελλάδα, τη Γαλλία και τη Σουηδία έχουν εργαστεί εντατικά στο θέμα του </a:t>
            </a:r>
            <a:r>
              <a:rPr lang="el-GR" sz="1800" b="1" dirty="0">
                <a:latin typeface="Calibri" panose="020F0502020204030204" pitchFamily="34" charset="0"/>
                <a:ea typeface="MyriadPro-Regular"/>
                <a:cs typeface="Arial" panose="020B0604020202020204" pitchFamily="34" charset="0"/>
              </a:rPr>
              <a:t>τι μπορούμε να μάθουμε από την ιστορία της Ευρώπης</a:t>
            </a:r>
            <a:r>
              <a:rPr lang="el-GR" sz="1800" dirty="0">
                <a:latin typeface="Calibri" panose="020F0502020204030204" pitchFamily="34" charset="0"/>
                <a:ea typeface="MyriadPro-Regular"/>
                <a:cs typeface="Arial" panose="020B0604020202020204" pitchFamily="34" charset="0"/>
              </a:rPr>
              <a:t>. Έχουν περιγράψει συναρπαστικά επεισόδια από την οπτική γωνία των 5 βασικών αναγκών. Έχετε την ευκαιρία να μπείτε στους ρόλους των ανθρώπων που εμπλέκονται και να ζήσετε τη σκηνή από την προσωπική τους σκοπιά</a:t>
            </a:r>
            <a:r>
              <a:rPr lang="en-GB" sz="1800" dirty="0">
                <a:effectLst/>
                <a:latin typeface="Calibri" panose="020F0502020204030204" pitchFamily="34" charset="0"/>
                <a:ea typeface="MyriadPro-Regular"/>
                <a:cs typeface="Arial" panose="020B0604020202020204" pitchFamily="34" charset="0"/>
              </a:rPr>
              <a:t>!</a:t>
            </a:r>
            <a:endParaRPr lang="en-GB" dirty="0"/>
          </a:p>
        </p:txBody>
      </p:sp>
      <p:sp>
        <p:nvSpPr>
          <p:cNvPr id="11" name="TextBox 10">
            <a:extLst>
              <a:ext uri="{FF2B5EF4-FFF2-40B4-BE49-F238E27FC236}">
                <a16:creationId xmlns:a16="http://schemas.microsoft.com/office/drawing/2014/main" id="{ED2B3DB0-D90A-4D49-A5BF-E131F658F547}"/>
              </a:ext>
            </a:extLst>
          </p:cNvPr>
          <p:cNvSpPr txBox="1"/>
          <p:nvPr/>
        </p:nvSpPr>
        <p:spPr>
          <a:xfrm>
            <a:off x="3412928" y="4506485"/>
            <a:ext cx="5159572" cy="2252924"/>
          </a:xfrm>
          <a:prstGeom prst="rect">
            <a:avLst/>
          </a:prstGeom>
          <a:solidFill>
            <a:schemeClr val="bg1">
              <a:lumMod val="95000"/>
            </a:schemeClr>
          </a:solidFill>
          <a:ln>
            <a:solidFill>
              <a:srgbClr val="E12A3C"/>
            </a:solidFill>
          </a:ln>
        </p:spPr>
        <p:txBody>
          <a:bodyPr wrap="square">
            <a:spAutoFit/>
          </a:bodyPr>
          <a:lstStyle/>
          <a:p>
            <a:pPr algn="just">
              <a:lnSpc>
                <a:spcPct val="130000"/>
              </a:lnSpc>
            </a:pPr>
            <a:r>
              <a:rPr lang="el-GR" b="1" dirty="0">
                <a:latin typeface="Calibri" panose="020F0502020204030204" pitchFamily="34" charset="0"/>
                <a:ea typeface="MyriadPro-Regular"/>
                <a:cs typeface="Arial" panose="020B0604020202020204" pitchFamily="34" charset="0"/>
              </a:rPr>
              <a:t>Στοιχείο</a:t>
            </a:r>
            <a:r>
              <a:rPr lang="en-GB" b="1" dirty="0">
                <a:latin typeface="Calibri" panose="020F0502020204030204" pitchFamily="34" charset="0"/>
                <a:ea typeface="MyriadPro-Regular"/>
                <a:cs typeface="Arial" panose="020B0604020202020204" pitchFamily="34" charset="0"/>
              </a:rPr>
              <a:t> 2: </a:t>
            </a:r>
            <a:r>
              <a:rPr lang="el-GR" dirty="0">
                <a:latin typeface="Calibri" panose="020F0502020204030204" pitchFamily="34" charset="0"/>
                <a:ea typeface="MyriadPro-Regular"/>
                <a:cs typeface="Arial" panose="020B0604020202020204" pitchFamily="34" charset="0"/>
              </a:rPr>
              <a:t>Φυσικά, μπορείτε πάντα να ανατρέξετε στο φυλλάδιο "Ανάγκες και στρατηγικές" εάν δεν είστε σίγουροι για τη μία ή την άλλη ερώτηση. Αυτό δεν είναι τεστ ή σχολική εργασία. Μπορείτε επίσης να κάνετε αυτή την εμπειρία ιστορίας σε ζευγάρια με έναν φίλο και να μιλήσετε μαζί του στο μεταξύ</a:t>
            </a:r>
            <a:r>
              <a:rPr lang="en-GB" dirty="0">
                <a:latin typeface="Calibri" panose="020F0502020204030204" pitchFamily="34" charset="0"/>
                <a:ea typeface="MyriadPro-Regular"/>
                <a:cs typeface="Arial" panose="020B0604020202020204" pitchFamily="34" charset="0"/>
              </a:rPr>
              <a:t>.</a:t>
            </a:r>
          </a:p>
        </p:txBody>
      </p:sp>
      <p:sp>
        <p:nvSpPr>
          <p:cNvPr id="6" name="TextBox 5">
            <a:extLst>
              <a:ext uri="{FF2B5EF4-FFF2-40B4-BE49-F238E27FC236}">
                <a16:creationId xmlns:a16="http://schemas.microsoft.com/office/drawing/2014/main" id="{32E09863-707B-4A86-A6D7-3D015FB95EDB}"/>
              </a:ext>
            </a:extLst>
          </p:cNvPr>
          <p:cNvSpPr txBox="1"/>
          <p:nvPr/>
        </p:nvSpPr>
        <p:spPr>
          <a:xfrm>
            <a:off x="5215446" y="1467798"/>
            <a:ext cx="4631902" cy="2252924"/>
          </a:xfrm>
          <a:prstGeom prst="rect">
            <a:avLst/>
          </a:prstGeom>
          <a:solidFill>
            <a:schemeClr val="bg1">
              <a:lumMod val="95000"/>
            </a:schemeClr>
          </a:solidFill>
          <a:ln>
            <a:solidFill>
              <a:srgbClr val="E12A3C"/>
            </a:solidFill>
          </a:ln>
        </p:spPr>
        <p:txBody>
          <a:bodyPr wrap="square">
            <a:spAutoFit/>
          </a:bodyPr>
          <a:lstStyle/>
          <a:p>
            <a:pPr algn="just">
              <a:lnSpc>
                <a:spcPct val="130000"/>
              </a:lnSpc>
            </a:pPr>
            <a:r>
              <a:rPr lang="el-GR" b="1" dirty="0">
                <a:latin typeface="Calibri" panose="020F0502020204030204" pitchFamily="34" charset="0"/>
                <a:ea typeface="MyriadPro-Regular"/>
                <a:cs typeface="Arial" panose="020B0604020202020204" pitchFamily="34" charset="0"/>
              </a:rPr>
              <a:t>Στοιχείο</a:t>
            </a:r>
            <a:r>
              <a:rPr lang="en-GB" b="1" dirty="0">
                <a:latin typeface="Calibri" panose="020F0502020204030204" pitchFamily="34" charset="0"/>
                <a:ea typeface="MyriadPro-Regular"/>
                <a:cs typeface="Arial" panose="020B0604020202020204" pitchFamily="34" charset="0"/>
              </a:rPr>
              <a:t> 1: </a:t>
            </a:r>
            <a:r>
              <a:rPr lang="el-GR" dirty="0">
                <a:latin typeface="Calibri" panose="020F0502020204030204" pitchFamily="34" charset="0"/>
                <a:ea typeface="MyriadPro-Regular"/>
                <a:cs typeface="Arial" panose="020B0604020202020204" pitchFamily="34" charset="0"/>
              </a:rPr>
              <a:t>Εάν δεν έχετε ακούσει ακόμη για τις βασικές ανάγκες σύμφωνα με την ιδέα του </a:t>
            </a:r>
            <a:r>
              <a:rPr lang="el-GR" dirty="0" err="1">
                <a:latin typeface="Calibri" panose="020F0502020204030204" pitchFamily="34" charset="0"/>
                <a:ea typeface="MyriadPro-Regular"/>
                <a:cs typeface="Arial" panose="020B0604020202020204" pitchFamily="34" charset="0"/>
              </a:rPr>
              <a:t>William</a:t>
            </a:r>
            <a:r>
              <a:rPr lang="el-GR" dirty="0">
                <a:latin typeface="Calibri" panose="020F0502020204030204" pitchFamily="34" charset="0"/>
                <a:ea typeface="MyriadPro-Regular"/>
                <a:cs typeface="Arial" panose="020B0604020202020204" pitchFamily="34" charset="0"/>
              </a:rPr>
              <a:t> </a:t>
            </a:r>
            <a:r>
              <a:rPr lang="el-GR" dirty="0" err="1">
                <a:latin typeface="Calibri" panose="020F0502020204030204" pitchFamily="34" charset="0"/>
                <a:ea typeface="MyriadPro-Regular"/>
                <a:cs typeface="Arial" panose="020B0604020202020204" pitchFamily="34" charset="0"/>
              </a:rPr>
              <a:t>Glasser</a:t>
            </a:r>
            <a:r>
              <a:rPr lang="el-GR" dirty="0">
                <a:latin typeface="Calibri" panose="020F0502020204030204" pitchFamily="34" charset="0"/>
                <a:ea typeface="MyriadPro-Regular"/>
                <a:cs typeface="Arial" panose="020B0604020202020204" pitchFamily="34" charset="0"/>
              </a:rPr>
              <a:t>, θα πρέπει πρώτα να εξοικειωθείτε με το φυλλάδιο "Ανάγκες και Στρατηγικές", επειδή αυτή η γνώση λαμβάνεται ήδη ως βάση εδώ</a:t>
            </a:r>
            <a:r>
              <a:rPr lang="en-GB" dirty="0">
                <a:latin typeface="Calibri" panose="020F0502020204030204" pitchFamily="34" charset="0"/>
                <a:ea typeface="MyriadPro-Regular"/>
                <a:cs typeface="Arial" panose="020B0604020202020204" pitchFamily="34" charset="0"/>
              </a:rPr>
              <a:t>.</a:t>
            </a:r>
          </a:p>
        </p:txBody>
      </p:sp>
      <p:sp>
        <p:nvSpPr>
          <p:cNvPr id="2" name="Τίτλος 1">
            <a:extLst>
              <a:ext uri="{FF2B5EF4-FFF2-40B4-BE49-F238E27FC236}">
                <a16:creationId xmlns:a16="http://schemas.microsoft.com/office/drawing/2014/main" id="{5756EF68-9C22-4477-8E06-7E9F7E04E9EC}"/>
              </a:ext>
            </a:extLst>
          </p:cNvPr>
          <p:cNvSpPr>
            <a:spLocks noGrp="1"/>
          </p:cNvSpPr>
          <p:nvPr>
            <p:ph type="title"/>
          </p:nvPr>
        </p:nvSpPr>
        <p:spPr/>
        <p:txBody>
          <a:bodyPr/>
          <a:lstStyle/>
          <a:p>
            <a:r>
              <a:rPr lang="el-GR" dirty="0"/>
              <a:t>Καλώς ΗΡΘΑΤΕ</a:t>
            </a:r>
            <a:r>
              <a:rPr lang="en-GB" dirty="0"/>
              <a:t>! </a:t>
            </a:r>
          </a:p>
        </p:txBody>
      </p:sp>
      <p:sp>
        <p:nvSpPr>
          <p:cNvPr id="7" name="pop-up" descr="Click here for pop up information.">
            <a:extLst>
              <a:ext uri="{FF2B5EF4-FFF2-40B4-BE49-F238E27FC236}">
                <a16:creationId xmlns:a16="http://schemas.microsoft.com/office/drawing/2014/main" id="{1A53818C-72D9-45A3-BEF8-9C1EA99F2730}"/>
              </a:ext>
            </a:extLst>
          </p:cNvPr>
          <p:cNvSpPr/>
          <p:nvPr/>
        </p:nvSpPr>
        <p:spPr>
          <a:xfrm>
            <a:off x="10234246" y="3261945"/>
            <a:ext cx="1418137"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rgbClr val="E12A3C"/>
                </a:solidFill>
              </a:rPr>
              <a:t>Στοιχείο</a:t>
            </a:r>
            <a:r>
              <a:rPr lang="en-US" b="1" dirty="0">
                <a:solidFill>
                  <a:srgbClr val="E12A3C"/>
                </a:solidFill>
              </a:rPr>
              <a:t> 1</a:t>
            </a:r>
            <a:endParaRPr lang="el-GR" b="1" dirty="0">
              <a:solidFill>
                <a:srgbClr val="E12A3C"/>
              </a:solidFill>
            </a:endParaRPr>
          </a:p>
        </p:txBody>
      </p:sp>
      <p:pic>
        <p:nvPicPr>
          <p:cNvPr id="8" name="Θέση περιεχομένου 4" descr="Χειρονομία διπλού πατήματος περίγραμμα">
            <a:extLst>
              <a:ext uri="{FF2B5EF4-FFF2-40B4-BE49-F238E27FC236}">
                <a16:creationId xmlns:a16="http://schemas.microsoft.com/office/drawing/2014/main" id="{104F1AFD-E1CB-4613-8288-A57667D5E565}"/>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77600" y="3428999"/>
            <a:ext cx="914400" cy="914400"/>
          </a:xfrm>
          <a:prstGeom prst="rect">
            <a:avLst/>
          </a:prstGeom>
        </p:spPr>
      </p:pic>
      <p:sp>
        <p:nvSpPr>
          <p:cNvPr id="12" name="pop-up" descr="Click here for pop up information.">
            <a:extLst>
              <a:ext uri="{FF2B5EF4-FFF2-40B4-BE49-F238E27FC236}">
                <a16:creationId xmlns:a16="http://schemas.microsoft.com/office/drawing/2014/main" id="{CA9B313C-BF58-444D-9C1C-B0B1E36CD141}"/>
              </a:ext>
            </a:extLst>
          </p:cNvPr>
          <p:cNvSpPr/>
          <p:nvPr/>
        </p:nvSpPr>
        <p:spPr>
          <a:xfrm>
            <a:off x="8921261" y="4151056"/>
            <a:ext cx="1418137"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rgbClr val="E12A3C"/>
                </a:solidFill>
              </a:rPr>
              <a:t>Στοιχείο</a:t>
            </a:r>
            <a:r>
              <a:rPr lang="en-US" b="1" dirty="0">
                <a:solidFill>
                  <a:srgbClr val="E12A3C"/>
                </a:solidFill>
              </a:rPr>
              <a:t> 2</a:t>
            </a:r>
            <a:endParaRPr lang="el-GR" b="1" dirty="0">
              <a:solidFill>
                <a:srgbClr val="E12A3C"/>
              </a:solidFill>
            </a:endParaRPr>
          </a:p>
        </p:txBody>
      </p:sp>
      <p:pic>
        <p:nvPicPr>
          <p:cNvPr id="13" name="Θέση περιεχομένου 4" descr="Χειρονομία διπλού πατήματος περίγραμμα">
            <a:extLst>
              <a:ext uri="{FF2B5EF4-FFF2-40B4-BE49-F238E27FC236}">
                <a16:creationId xmlns:a16="http://schemas.microsoft.com/office/drawing/2014/main" id="{47D63D7B-7BB1-49A6-A2FF-AA0B2AE25D9E}"/>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964615" y="4318110"/>
            <a:ext cx="914400" cy="914400"/>
          </a:xfrm>
          <a:prstGeom prst="rect">
            <a:avLst/>
          </a:prstGeom>
        </p:spPr>
      </p:pic>
    </p:spTree>
    <p:extLst>
      <p:ext uri="{BB962C8B-B14F-4D97-AF65-F5344CB8AC3E}">
        <p14:creationId xmlns:p14="http://schemas.microsoft.com/office/powerpoint/2010/main" val="14848550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1" restart="whenNotActive" fill="hold" evtFilter="cancelBubble" nodeType="interactiveSeq">
                <p:stCondLst>
                  <p:cond evt="onClick" delay="0">
                    <p:tgtEl>
                      <p:spTgt spid="12"/>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11" grpId="0" animBg="1"/>
      <p:bldP spid="11" grpId="1" animBg="1"/>
      <p:bldP spid="6" grpId="0" animBg="1"/>
      <p:bldP spid="6"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305987F-DC2A-4787-BB65-848A0AA073D5}"/>
              </a:ext>
            </a:extLst>
          </p:cNvPr>
          <p:cNvSpPr>
            <a:spLocks noGrp="1"/>
          </p:cNvSpPr>
          <p:nvPr>
            <p:ph type="title"/>
          </p:nvPr>
        </p:nvSpPr>
        <p:spPr/>
        <p:txBody>
          <a:bodyPr/>
          <a:lstStyle/>
          <a:p>
            <a:r>
              <a:rPr lang="el-GR" dirty="0"/>
              <a:t>Σταθμοί στην ιστορία της ανθρωπότητας</a:t>
            </a:r>
            <a:r>
              <a:rPr lang="en-US" dirty="0"/>
              <a:t>   </a:t>
            </a:r>
            <a:r>
              <a:rPr lang="en-US" sz="3200" dirty="0"/>
              <a:t>(1)</a:t>
            </a:r>
            <a:endParaRPr lang="en-GB" dirty="0"/>
          </a:p>
        </p:txBody>
      </p:sp>
      <p:sp>
        <p:nvSpPr>
          <p:cNvPr id="3" name="Θέση περιεχομένου 2">
            <a:extLst>
              <a:ext uri="{FF2B5EF4-FFF2-40B4-BE49-F238E27FC236}">
                <a16:creationId xmlns:a16="http://schemas.microsoft.com/office/drawing/2014/main" id="{A3322817-1AC6-4D16-B40B-8FC5618765CD}"/>
              </a:ext>
            </a:extLst>
          </p:cNvPr>
          <p:cNvSpPr>
            <a:spLocks noGrp="1"/>
          </p:cNvSpPr>
          <p:nvPr>
            <p:ph idx="1"/>
          </p:nvPr>
        </p:nvSpPr>
        <p:spPr>
          <a:xfrm>
            <a:off x="838200" y="2772697"/>
            <a:ext cx="10515600" cy="3979794"/>
          </a:xfrm>
        </p:spPr>
        <p:txBody>
          <a:bodyPr>
            <a:normAutofit fontScale="92500"/>
          </a:bodyPr>
          <a:lstStyle/>
          <a:p>
            <a:pPr algn="just">
              <a:lnSpc>
                <a:spcPct val="130000"/>
              </a:lnSpc>
              <a:tabLst>
                <a:tab pos="4380865" algn="l"/>
                <a:tab pos="4830445" algn="l"/>
              </a:tabLst>
            </a:pPr>
            <a:r>
              <a:rPr lang="el-GR" sz="2400" b="1" dirty="0">
                <a:latin typeface="Calibri" panose="020F0502020204030204" pitchFamily="34" charset="0"/>
                <a:ea typeface="MyriadPro-Regular"/>
                <a:cs typeface="Arial" panose="020B0604020202020204" pitchFamily="34" charset="0"/>
              </a:rPr>
              <a:t>Αποφασίστηκε</a:t>
            </a:r>
            <a:r>
              <a:rPr lang="el-GR" sz="2400" dirty="0">
                <a:latin typeface="Calibri" panose="020F0502020204030204" pitchFamily="34" charset="0"/>
                <a:ea typeface="MyriadPro-Regular"/>
                <a:cs typeface="Arial" panose="020B0604020202020204" pitchFamily="34" charset="0"/>
              </a:rPr>
              <a:t> να αφήσουμε πίσω το παλιό και να δοκιμάσουμε κάτι νέο και καλύτερο.</a:t>
            </a:r>
          </a:p>
          <a:p>
            <a:pPr algn="just">
              <a:lnSpc>
                <a:spcPct val="130000"/>
              </a:lnSpc>
              <a:tabLst>
                <a:tab pos="4380865" algn="l"/>
                <a:tab pos="4830445" algn="l"/>
              </a:tabLst>
            </a:pPr>
            <a:r>
              <a:rPr lang="el-GR" sz="2400" dirty="0">
                <a:latin typeface="Calibri" panose="020F0502020204030204" pitchFamily="34" charset="0"/>
                <a:ea typeface="MyriadPro-Regular"/>
                <a:cs typeface="Arial" panose="020B0604020202020204" pitchFamily="34" charset="0"/>
              </a:rPr>
              <a:t>Για να μπορέσετε να βιώσετε αυτές τις θεμελιώδεις αποφάσεις όσο πιο ζωντανά και έντονα γίνεται, ιστορικοί από την Ελλάδα, τη Γαλλία (</a:t>
            </a:r>
            <a:r>
              <a:rPr lang="el-GR" sz="2400" dirty="0" err="1">
                <a:latin typeface="Calibri" panose="020F0502020204030204" pitchFamily="34" charset="0"/>
                <a:ea typeface="MyriadPro-Regular"/>
                <a:cs typeface="Arial" panose="020B0604020202020204" pitchFamily="34" charset="0"/>
              </a:rPr>
              <a:t>La</a:t>
            </a:r>
            <a:r>
              <a:rPr lang="el-GR" sz="2400" dirty="0">
                <a:latin typeface="Calibri" panose="020F0502020204030204" pitchFamily="34" charset="0"/>
                <a:ea typeface="MyriadPro-Regular"/>
                <a:cs typeface="Arial" panose="020B0604020202020204" pitchFamily="34" charset="0"/>
              </a:rPr>
              <a:t> Reunion), την Αυστρία και τη Σουηδία μαζεύτηκαν και συγκέντρωσαν τις γνώσεις τους</a:t>
            </a:r>
            <a:r>
              <a:rPr lang="en-GB" sz="2400" dirty="0">
                <a:latin typeface="Calibri" panose="020F0502020204030204" pitchFamily="34" charset="0"/>
                <a:ea typeface="MyriadPro-Regular"/>
                <a:cs typeface="Arial" panose="020B0604020202020204" pitchFamily="34" charset="0"/>
              </a:rPr>
              <a:t>:</a:t>
            </a:r>
          </a:p>
          <a:p>
            <a:pPr marL="800100" lvl="1" indent="-342900" algn="just">
              <a:lnSpc>
                <a:spcPct val="130000"/>
              </a:lnSpc>
              <a:buClr>
                <a:srgbClr val="ED7D31"/>
              </a:buClr>
              <a:buSzPts val="1600"/>
              <a:buFont typeface="Wingdings" panose="05000000000000000000" pitchFamily="2" charset="2"/>
              <a:buChar char=""/>
            </a:pPr>
            <a:r>
              <a:rPr lang="el-GR" dirty="0">
                <a:solidFill>
                  <a:srgbClr val="000000"/>
                </a:solidFill>
                <a:latin typeface="Calibri" panose="020F0502020204030204" pitchFamily="34" charset="0"/>
                <a:ea typeface="Calibri" panose="020F0502020204030204" pitchFamily="34" charset="0"/>
                <a:cs typeface="Arial" panose="020B0604020202020204" pitchFamily="34" charset="0"/>
              </a:rPr>
              <a:t>Πώς και κάτω από ποιες συνθήκες ζούσαν οι άνθρωποι εκείνη την εποχή</a:t>
            </a:r>
          </a:p>
          <a:p>
            <a:pPr marL="800100" lvl="1" indent="-342900" algn="just">
              <a:lnSpc>
                <a:spcPct val="130000"/>
              </a:lnSpc>
              <a:buClr>
                <a:srgbClr val="ED7D31"/>
              </a:buClr>
              <a:buSzPts val="1600"/>
              <a:buFont typeface="Wingdings" panose="05000000000000000000" pitchFamily="2" charset="2"/>
              <a:buChar char=""/>
            </a:pPr>
            <a:r>
              <a:rPr lang="el-GR" dirty="0">
                <a:solidFill>
                  <a:srgbClr val="000000"/>
                </a:solidFill>
                <a:latin typeface="Calibri" panose="020F0502020204030204" pitchFamily="34" charset="0"/>
                <a:ea typeface="Calibri" panose="020F0502020204030204" pitchFamily="34" charset="0"/>
                <a:cs typeface="Arial" panose="020B0604020202020204" pitchFamily="34" charset="0"/>
              </a:rPr>
              <a:t>Τι εικόνα είχαν για τον κόσμο</a:t>
            </a:r>
          </a:p>
          <a:p>
            <a:pPr marL="800100" lvl="1" indent="-342900" algn="just">
              <a:lnSpc>
                <a:spcPct val="130000"/>
              </a:lnSpc>
              <a:buClr>
                <a:srgbClr val="ED7D31"/>
              </a:buClr>
              <a:buSzPts val="1600"/>
              <a:buFont typeface="Wingdings" panose="05000000000000000000" pitchFamily="2" charset="2"/>
              <a:buChar char=""/>
            </a:pPr>
            <a:r>
              <a:rPr lang="el-GR" dirty="0">
                <a:solidFill>
                  <a:srgbClr val="000000"/>
                </a:solidFill>
                <a:latin typeface="Calibri" panose="020F0502020204030204" pitchFamily="34" charset="0"/>
                <a:ea typeface="Calibri" panose="020F0502020204030204" pitchFamily="34" charset="0"/>
                <a:cs typeface="Arial" panose="020B0604020202020204" pitchFamily="34" charset="0"/>
              </a:rPr>
              <a:t>Σε τι πίστευαν</a:t>
            </a:r>
          </a:p>
        </p:txBody>
      </p:sp>
      <p:pic>
        <p:nvPicPr>
          <p:cNvPr id="10" name="Grafik 106">
            <a:extLst>
              <a:ext uri="{FF2B5EF4-FFF2-40B4-BE49-F238E27FC236}">
                <a16:creationId xmlns:a16="http://schemas.microsoft.com/office/drawing/2014/main" id="{2C7E050E-C97B-4ED6-9F62-627987B8945F}"/>
              </a:ext>
            </a:extLst>
          </p:cNvPr>
          <p:cNvPicPr>
            <a:picLocks noChangeAspect="1"/>
          </p:cNvPicPr>
          <p:nvPr/>
        </p:nvPicPr>
        <p:blipFill rotWithShape="1">
          <a:blip r:embed="rId2">
            <a:duotone>
              <a:schemeClr val="accent5">
                <a:shade val="45000"/>
                <a:satMod val="135000"/>
              </a:schemeClr>
              <a:prstClr val="white"/>
            </a:duotone>
            <a:extLst>
              <a:ext uri="{28A0092B-C50C-407E-A947-70E740481C1C}">
                <a14:useLocalDpi xmlns:a14="http://schemas.microsoft.com/office/drawing/2010/main" val="0"/>
              </a:ext>
            </a:extLst>
          </a:blip>
          <a:srcRect/>
          <a:stretch/>
        </p:blipFill>
        <p:spPr bwMode="auto">
          <a:xfrm>
            <a:off x="943897" y="1715001"/>
            <a:ext cx="9979742" cy="904240"/>
          </a:xfrm>
          <a:prstGeom prst="rect">
            <a:avLst/>
          </a:prstGeom>
          <a:noFill/>
          <a:ln>
            <a:noFill/>
          </a:ln>
          <a:extLst>
            <a:ext uri="{53640926-AAD7-44D8-BBD7-CCE9431645EC}">
              <a14:shadowObscured xmlns:a14="http://schemas.microsoft.com/office/drawing/2010/main"/>
            </a:ext>
          </a:extLst>
        </p:spPr>
      </p:pic>
      <p:sp>
        <p:nvSpPr>
          <p:cNvPr id="12" name="TextBox 11">
            <a:extLst>
              <a:ext uri="{FF2B5EF4-FFF2-40B4-BE49-F238E27FC236}">
                <a16:creationId xmlns:a16="http://schemas.microsoft.com/office/drawing/2014/main" id="{31779BAA-B2BB-4D58-9B57-E28346D779B8}"/>
              </a:ext>
            </a:extLst>
          </p:cNvPr>
          <p:cNvSpPr txBox="1"/>
          <p:nvPr/>
        </p:nvSpPr>
        <p:spPr>
          <a:xfrm>
            <a:off x="1907457" y="1793535"/>
            <a:ext cx="7875639" cy="680827"/>
          </a:xfrm>
          <a:prstGeom prst="rect">
            <a:avLst/>
          </a:prstGeom>
          <a:noFill/>
        </p:spPr>
        <p:txBody>
          <a:bodyPr wrap="square">
            <a:spAutoFit/>
          </a:bodyPr>
          <a:lstStyle/>
          <a:p>
            <a:pPr algn="ctr">
              <a:lnSpc>
                <a:spcPct val="130000"/>
              </a:lnSpc>
              <a:tabLst>
                <a:tab pos="4380865" algn="l"/>
                <a:tab pos="4830445" algn="l"/>
              </a:tabLst>
            </a:pPr>
            <a:r>
              <a:rPr lang="el-GR" sz="3200" b="1" i="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Τι εννοούμε όταν λέμε σημεία καμπής;</a:t>
            </a:r>
            <a:endParaRPr lang="en-GB" sz="32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endParaRPr>
          </a:p>
        </p:txBody>
      </p:sp>
    </p:spTree>
    <p:extLst>
      <p:ext uri="{BB962C8B-B14F-4D97-AF65-F5344CB8AC3E}">
        <p14:creationId xmlns:p14="http://schemas.microsoft.com/office/powerpoint/2010/main" val="4807897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110">
            <a:extLst>
              <a:ext uri="{FF2B5EF4-FFF2-40B4-BE49-F238E27FC236}">
                <a16:creationId xmlns:a16="http://schemas.microsoft.com/office/drawing/2014/main" id="{94760FD7-D9A6-483E-9F97-6AF90A4423C2}"/>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bwMode="auto">
          <a:xfrm>
            <a:off x="2802193" y="4159250"/>
            <a:ext cx="5731510" cy="904240"/>
          </a:xfrm>
          <a:prstGeom prst="rect">
            <a:avLst/>
          </a:prstGeom>
          <a:blipFill>
            <a:blip r:embed="rId3"/>
            <a:stretch>
              <a:fillRect/>
            </a:stretch>
          </a:blip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2305987F-DC2A-4787-BB65-848A0AA073D5}"/>
              </a:ext>
            </a:extLst>
          </p:cNvPr>
          <p:cNvSpPr>
            <a:spLocks noGrp="1"/>
          </p:cNvSpPr>
          <p:nvPr>
            <p:ph type="title"/>
          </p:nvPr>
        </p:nvSpPr>
        <p:spPr/>
        <p:txBody>
          <a:bodyPr/>
          <a:lstStyle/>
          <a:p>
            <a:r>
              <a:rPr lang="el-GR" dirty="0"/>
              <a:t>Σταθμοί στην ιστορία της ανθρωπότητας</a:t>
            </a:r>
            <a:r>
              <a:rPr lang="en-US" dirty="0"/>
              <a:t>   </a:t>
            </a:r>
            <a:r>
              <a:rPr lang="en-US" sz="3200" dirty="0"/>
              <a:t>(2)</a:t>
            </a:r>
            <a:endParaRPr lang="en-GB" dirty="0"/>
          </a:p>
        </p:txBody>
      </p:sp>
      <p:sp>
        <p:nvSpPr>
          <p:cNvPr id="3" name="Θέση περιεχομένου 2">
            <a:extLst>
              <a:ext uri="{FF2B5EF4-FFF2-40B4-BE49-F238E27FC236}">
                <a16:creationId xmlns:a16="http://schemas.microsoft.com/office/drawing/2014/main" id="{A3322817-1AC6-4D16-B40B-8FC5618765CD}"/>
              </a:ext>
            </a:extLst>
          </p:cNvPr>
          <p:cNvSpPr>
            <a:spLocks noGrp="1"/>
          </p:cNvSpPr>
          <p:nvPr>
            <p:ph idx="1"/>
          </p:nvPr>
        </p:nvSpPr>
        <p:spPr>
          <a:xfrm>
            <a:off x="838200" y="1825625"/>
            <a:ext cx="10515600" cy="4667250"/>
          </a:xfrm>
        </p:spPr>
        <p:txBody>
          <a:bodyPr>
            <a:normAutofit/>
          </a:bodyPr>
          <a:lstStyle/>
          <a:p>
            <a:pPr algn="just">
              <a:lnSpc>
                <a:spcPct val="130000"/>
              </a:lnSpc>
              <a:tabLst>
                <a:tab pos="4380865" algn="l"/>
                <a:tab pos="4830445" algn="l"/>
              </a:tabLst>
            </a:pPr>
            <a:r>
              <a:rPr lang="el-GR" sz="2400" dirty="0">
                <a:latin typeface="Calibri" panose="020F0502020204030204" pitchFamily="34" charset="0"/>
                <a:ea typeface="MyriadPro-Regular"/>
                <a:cs typeface="Arial" panose="020B0604020202020204" pitchFamily="34" charset="0"/>
              </a:rPr>
              <a:t>Αυτό που δεν μπορούμε να ξέρουμε είναι πώς ένιωσαν προσωπικά και τι σκέφτηκαν. Και εδώ έρχεται η σειρά σας: </a:t>
            </a:r>
            <a:r>
              <a:rPr lang="el-GR" sz="2400" dirty="0">
                <a:solidFill>
                  <a:srgbClr val="0170B3"/>
                </a:solidFill>
                <a:latin typeface="Calibri" panose="020F0502020204030204" pitchFamily="34" charset="0"/>
                <a:ea typeface="MyriadPro-Regular"/>
                <a:cs typeface="Arial" panose="020B0604020202020204" pitchFamily="34" charset="0"/>
              </a:rPr>
              <a:t>το δεύτερο μέρος αυτού του φυλλαδίου έχει να κάνει με το να επαναφέρετε στη ζωή τους ανθρώπους που έδρασαν εκείνη την εποχή, βάζοντας τον εαυτό σας στη θέση τους.</a:t>
            </a:r>
            <a:endParaRPr lang="en-GB" sz="2400" dirty="0">
              <a:solidFill>
                <a:srgbClr val="0170B3"/>
              </a:solidFill>
              <a:latin typeface="Calibri" panose="020F0502020204030204" pitchFamily="34" charset="0"/>
              <a:ea typeface="MyriadPro-Regular"/>
              <a:cs typeface="Arial" panose="020B0604020202020204" pitchFamily="34" charset="0"/>
            </a:endParaRPr>
          </a:p>
          <a:p>
            <a:pPr algn="just">
              <a:lnSpc>
                <a:spcPct val="130000"/>
              </a:lnSpc>
              <a:tabLst>
                <a:tab pos="4380865" algn="l"/>
                <a:tab pos="4830445" algn="l"/>
              </a:tabLst>
            </a:pPr>
            <a:endParaRPr lang="en-GB" sz="2400" dirty="0">
              <a:effectLst/>
              <a:latin typeface="Calibri" panose="020F0502020204030204" pitchFamily="34" charset="0"/>
              <a:ea typeface="MyriadPro-Regular"/>
              <a:cs typeface="Arial" panose="020B0604020202020204" pitchFamily="34" charset="0"/>
            </a:endParaRPr>
          </a:p>
          <a:p>
            <a:pPr marL="0" indent="0" algn="ctr">
              <a:lnSpc>
                <a:spcPct val="130000"/>
              </a:lnSpc>
              <a:buNone/>
              <a:tabLst>
                <a:tab pos="4380865" algn="l"/>
                <a:tab pos="4830445" algn="l"/>
              </a:tabLst>
            </a:pPr>
            <a:endParaRPr lang="en-GB" dirty="0">
              <a:effectLst/>
              <a:latin typeface="Calibri" panose="020F0502020204030204" pitchFamily="34" charset="0"/>
              <a:ea typeface="MyriadPro-Regular"/>
              <a:cs typeface="Arial" panose="020B0604020202020204" pitchFamily="34" charset="0"/>
            </a:endParaRPr>
          </a:p>
          <a:p>
            <a:pPr algn="just">
              <a:lnSpc>
                <a:spcPct val="130000"/>
              </a:lnSpc>
              <a:tabLst>
                <a:tab pos="4380865" algn="l"/>
                <a:tab pos="4830445" algn="l"/>
              </a:tabLst>
            </a:pPr>
            <a:endParaRPr lang="en-GB" sz="2400" dirty="0">
              <a:effectLst/>
              <a:latin typeface="Calibri" panose="020F0502020204030204" pitchFamily="34" charset="0"/>
              <a:ea typeface="MyriadPro-Regular"/>
              <a:cs typeface="Arial" panose="020B0604020202020204" pitchFamily="34" charset="0"/>
            </a:endParaRPr>
          </a:p>
        </p:txBody>
      </p:sp>
      <p:sp>
        <p:nvSpPr>
          <p:cNvPr id="5" name="TextBox 4">
            <a:extLst>
              <a:ext uri="{FF2B5EF4-FFF2-40B4-BE49-F238E27FC236}">
                <a16:creationId xmlns:a16="http://schemas.microsoft.com/office/drawing/2014/main" id="{A21E17E5-D13E-43B5-8EB1-9DBD71ACCE5B}"/>
              </a:ext>
            </a:extLst>
          </p:cNvPr>
          <p:cNvSpPr txBox="1"/>
          <p:nvPr/>
        </p:nvSpPr>
        <p:spPr>
          <a:xfrm>
            <a:off x="2718271" y="4024313"/>
            <a:ext cx="6115664" cy="862544"/>
          </a:xfrm>
          <a:prstGeom prst="rect">
            <a:avLst/>
          </a:prstGeom>
          <a:noFill/>
        </p:spPr>
        <p:txBody>
          <a:bodyPr wrap="square">
            <a:spAutoFit/>
          </a:bodyPr>
          <a:lstStyle/>
          <a:p>
            <a:pPr algn="just">
              <a:lnSpc>
                <a:spcPct val="130000"/>
              </a:lnSpc>
              <a:tabLst>
                <a:tab pos="4380865" algn="l"/>
                <a:tab pos="4830445" algn="l"/>
              </a:tabLst>
            </a:pPr>
            <a:r>
              <a:rPr lang="en-GB" sz="1050" dirty="0">
                <a:effectLst/>
                <a:latin typeface="Calibri" panose="020F0502020204030204" pitchFamily="34" charset="0"/>
                <a:ea typeface="MyriadPro-Regular"/>
                <a:cs typeface="Arial" panose="020B0604020202020204" pitchFamily="34" charset="0"/>
              </a:rPr>
              <a:t> </a:t>
            </a:r>
          </a:p>
          <a:p>
            <a:pPr algn="ctr">
              <a:lnSpc>
                <a:spcPct val="130000"/>
              </a:lnSpc>
              <a:tabLst>
                <a:tab pos="4380865" algn="l"/>
                <a:tab pos="4830445" algn="l"/>
              </a:tabLst>
            </a:pPr>
            <a:r>
              <a:rPr lang="el-GR" sz="2800" i="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Θέλετε να συμμετάσχετε;</a:t>
            </a:r>
            <a:endParaRPr lang="en-GB" sz="2800"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endParaRPr>
          </a:p>
        </p:txBody>
      </p:sp>
    </p:spTree>
    <p:extLst>
      <p:ext uri="{BB962C8B-B14F-4D97-AF65-F5344CB8AC3E}">
        <p14:creationId xmlns:p14="http://schemas.microsoft.com/office/powerpoint/2010/main" val="7985695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52D0920-A805-4A37-9E90-055CFCF427A3}"/>
              </a:ext>
            </a:extLst>
          </p:cNvPr>
          <p:cNvSpPr>
            <a:spLocks noGrp="1"/>
          </p:cNvSpPr>
          <p:nvPr>
            <p:ph type="title"/>
          </p:nvPr>
        </p:nvSpPr>
        <p:spPr>
          <a:xfrm>
            <a:off x="838200" y="365125"/>
            <a:ext cx="11049000" cy="1325563"/>
          </a:xfrm>
        </p:spPr>
        <p:txBody>
          <a:bodyPr/>
          <a:lstStyle/>
          <a:p>
            <a:r>
              <a:rPr lang="el-GR" dirty="0"/>
              <a:t>Πώς να χρησιμοποιήσετε αυτό το φυλλάδιο</a:t>
            </a:r>
            <a:r>
              <a:rPr lang="en-US" dirty="0"/>
              <a:t>  </a:t>
            </a:r>
            <a:r>
              <a:rPr lang="en-US" sz="3200" dirty="0"/>
              <a:t> (1)</a:t>
            </a:r>
            <a:endParaRPr lang="en-GB" dirty="0"/>
          </a:p>
        </p:txBody>
      </p:sp>
      <p:sp>
        <p:nvSpPr>
          <p:cNvPr id="3" name="Θέση περιεχομένου 2">
            <a:extLst>
              <a:ext uri="{FF2B5EF4-FFF2-40B4-BE49-F238E27FC236}">
                <a16:creationId xmlns:a16="http://schemas.microsoft.com/office/drawing/2014/main" id="{251C01BA-FC51-4992-BF1B-6E458B44C12D}"/>
              </a:ext>
            </a:extLst>
          </p:cNvPr>
          <p:cNvSpPr>
            <a:spLocks noGrp="1"/>
          </p:cNvSpPr>
          <p:nvPr>
            <p:ph idx="1"/>
          </p:nvPr>
        </p:nvSpPr>
        <p:spPr>
          <a:xfrm>
            <a:off x="838199" y="1825624"/>
            <a:ext cx="10940845" cy="4667251"/>
          </a:xfrm>
        </p:spPr>
        <p:txBody>
          <a:bodyPr>
            <a:normAutofit lnSpcReduction="10000"/>
          </a:bodyPr>
          <a:lstStyle/>
          <a:p>
            <a:pPr marL="0" indent="0">
              <a:spcAft>
                <a:spcPts val="1200"/>
              </a:spcAft>
              <a:buNone/>
            </a:pPr>
            <a:r>
              <a:rPr lang="el-GR" b="1" i="1" dirty="0"/>
              <a:t>Ελάτε και ταξιδέψτε μαζί μας στο παρελθόν</a:t>
            </a:r>
            <a:r>
              <a:rPr lang="en-US" b="1" i="1" dirty="0"/>
              <a:t>!</a:t>
            </a:r>
          </a:p>
          <a:p>
            <a:pPr>
              <a:spcAft>
                <a:spcPts val="1200"/>
              </a:spcAft>
            </a:pPr>
            <a:r>
              <a:rPr lang="el-GR" dirty="0"/>
              <a:t>Ζήστε την ιστορία από νέες προοπτικές! Σε αυτό το κεφάλαιο θα βρείτε ένα επιλεγμένο επεισόδιο στο οποίο χαράκτηκε η πορεία για μεγάλες αλλαγές</a:t>
            </a:r>
            <a:r>
              <a:rPr lang="en-US" dirty="0"/>
              <a:t>.</a:t>
            </a:r>
          </a:p>
          <a:p>
            <a:r>
              <a:rPr lang="el-GR" dirty="0"/>
              <a:t>Αρχικά, εξοικειωθείτε με το </a:t>
            </a:r>
            <a:r>
              <a:rPr lang="el-GR" b="1" dirty="0"/>
              <a:t>ιστορικό υπόβαθρο του επεισοδίου </a:t>
            </a:r>
            <a:r>
              <a:rPr lang="el-GR" dirty="0"/>
              <a:t>(Βήμα 1). Εδώ μπορείτε να ενημερωθείτε για τις </a:t>
            </a:r>
            <a:r>
              <a:rPr lang="el-GR" b="1" dirty="0"/>
              <a:t>συνθήκες διαβίωσης των ανθρώπων</a:t>
            </a:r>
            <a:r>
              <a:rPr lang="el-GR" dirty="0"/>
              <a:t> που ζούσαν στον τόπο όπου συνέβη το επεισόδιο εκείνη την περίοδο.</a:t>
            </a:r>
          </a:p>
          <a:p>
            <a:r>
              <a:rPr lang="el-GR" dirty="0"/>
              <a:t>Στο κεφάλαιο </a:t>
            </a:r>
            <a:r>
              <a:rPr lang="el-GR" sz="2900" i="1" dirty="0">
                <a:solidFill>
                  <a:srgbClr val="0170B3"/>
                </a:solidFill>
              </a:rPr>
              <a:t>«Η κατάσταση» </a:t>
            </a:r>
            <a:r>
              <a:rPr lang="el-GR" dirty="0"/>
              <a:t>θα βρείτε μια περιγραφή της </a:t>
            </a:r>
            <a:r>
              <a:rPr lang="el-GR" sz="2900" b="1" dirty="0"/>
              <a:t>πρόκλησης που αντιμετώπισαν οι άνθρωποι</a:t>
            </a:r>
            <a:r>
              <a:rPr lang="en-US" b="1" dirty="0"/>
              <a:t>.</a:t>
            </a:r>
          </a:p>
          <a:p>
            <a:pPr>
              <a:spcAft>
                <a:spcPts val="1200"/>
              </a:spcAft>
            </a:pPr>
            <a:endParaRPr lang="en-GB" dirty="0"/>
          </a:p>
        </p:txBody>
      </p:sp>
    </p:spTree>
    <p:extLst>
      <p:ext uri="{BB962C8B-B14F-4D97-AF65-F5344CB8AC3E}">
        <p14:creationId xmlns:p14="http://schemas.microsoft.com/office/powerpoint/2010/main" val="40971948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EB59BFD-3506-4F63-870C-7A064B71E151}"/>
              </a:ext>
            </a:extLst>
          </p:cNvPr>
          <p:cNvSpPr>
            <a:spLocks noGrp="1"/>
          </p:cNvSpPr>
          <p:nvPr>
            <p:ph type="title"/>
          </p:nvPr>
        </p:nvSpPr>
        <p:spPr>
          <a:xfrm>
            <a:off x="838199" y="365125"/>
            <a:ext cx="10963275" cy="1325563"/>
          </a:xfrm>
        </p:spPr>
        <p:txBody>
          <a:bodyPr/>
          <a:lstStyle/>
          <a:p>
            <a:r>
              <a:rPr lang="el-GR" dirty="0"/>
              <a:t>Πώς να χρησιμοποιήσετε αυτό το φυλλάδιο</a:t>
            </a:r>
            <a:r>
              <a:rPr lang="en-US" dirty="0"/>
              <a:t>  </a:t>
            </a:r>
            <a:r>
              <a:rPr lang="en-US" sz="3200" dirty="0"/>
              <a:t> (2)</a:t>
            </a:r>
            <a:endParaRPr lang="en-GB" dirty="0"/>
          </a:p>
        </p:txBody>
      </p:sp>
      <p:sp>
        <p:nvSpPr>
          <p:cNvPr id="3" name="Θέση περιεχομένου 2">
            <a:extLst>
              <a:ext uri="{FF2B5EF4-FFF2-40B4-BE49-F238E27FC236}">
                <a16:creationId xmlns:a16="http://schemas.microsoft.com/office/drawing/2014/main" id="{8D4F1556-6234-4179-BCA9-EFA62D73A647}"/>
              </a:ext>
            </a:extLst>
          </p:cNvPr>
          <p:cNvSpPr>
            <a:spLocks noGrp="1"/>
          </p:cNvSpPr>
          <p:nvPr>
            <p:ph idx="1"/>
          </p:nvPr>
        </p:nvSpPr>
        <p:spPr/>
        <p:txBody>
          <a:bodyPr>
            <a:normAutofit/>
          </a:bodyPr>
          <a:lstStyle/>
          <a:p>
            <a:pPr algn="just">
              <a:lnSpc>
                <a:spcPct val="130000"/>
              </a:lnSpc>
              <a:tabLst>
                <a:tab pos="4380865" algn="l"/>
                <a:tab pos="4830445" algn="l"/>
              </a:tabLst>
            </a:pPr>
            <a:r>
              <a:rPr lang="el-GR" sz="2400" dirty="0">
                <a:latin typeface="Calibri" panose="020F0502020204030204" pitchFamily="34" charset="0"/>
                <a:ea typeface="MyriadPro-Regular"/>
                <a:cs typeface="Arial" panose="020B0604020202020204" pitchFamily="34" charset="0"/>
              </a:rPr>
              <a:t>Και τώρα μπορείτε να αναλάβετε δράση</a:t>
            </a:r>
            <a:r>
              <a:rPr lang="en-GB" sz="2400" dirty="0">
                <a:latin typeface="Calibri" panose="020F0502020204030204" pitchFamily="34" charset="0"/>
                <a:ea typeface="MyriadPro-Regular"/>
                <a:cs typeface="Arial" panose="020B0604020202020204" pitchFamily="34" charset="0"/>
              </a:rPr>
              <a:t>: </a:t>
            </a:r>
          </a:p>
          <a:p>
            <a:pPr lvl="1" algn="just">
              <a:lnSpc>
                <a:spcPct val="130000"/>
              </a:lnSpc>
              <a:buClr>
                <a:srgbClr val="1A7EBA"/>
              </a:buClr>
              <a:tabLst>
                <a:tab pos="4380865" algn="l"/>
                <a:tab pos="4830445" algn="l"/>
              </a:tabLst>
            </a:pPr>
            <a:r>
              <a:rPr lang="el-GR" dirty="0">
                <a:latin typeface="Calibri" panose="020F0502020204030204" pitchFamily="34" charset="0"/>
                <a:ea typeface="MyriadPro-Regular"/>
                <a:cs typeface="Arial" panose="020B0604020202020204" pitchFamily="34" charset="0"/>
              </a:rPr>
              <a:t>Στο κεφάλαιο </a:t>
            </a:r>
            <a:r>
              <a:rPr lang="el-GR" i="1" dirty="0">
                <a:solidFill>
                  <a:srgbClr val="0170B3"/>
                </a:solidFill>
                <a:latin typeface="Calibri" panose="020F0502020204030204" pitchFamily="34" charset="0"/>
                <a:ea typeface="MyriadPro-Regular"/>
                <a:cs typeface="Arial" panose="020B0604020202020204" pitchFamily="34" charset="0"/>
              </a:rPr>
              <a:t>«Τα πρόσωπα που εμπλέκονται»</a:t>
            </a:r>
            <a:r>
              <a:rPr lang="en-GB" dirty="0">
                <a:latin typeface="Calibri" panose="020F0502020204030204" pitchFamily="34" charset="0"/>
                <a:ea typeface="MyriadPro-Regular"/>
                <a:cs typeface="Arial" panose="020B0604020202020204" pitchFamily="34" charset="0"/>
              </a:rPr>
              <a:t>, </a:t>
            </a:r>
            <a:r>
              <a:rPr lang="el-GR" dirty="0">
                <a:latin typeface="Calibri" panose="020F0502020204030204" pitchFamily="34" charset="0"/>
                <a:ea typeface="MyriadPro-Regular"/>
                <a:cs typeface="Arial" panose="020B0604020202020204" pitchFamily="34" charset="0"/>
              </a:rPr>
              <a:t>διαφορετικά άτομα που βρίσκονταν στον χώρο που εκτυλίχθηκαν τα γεγονότα εκείνη την περίοδο σας </a:t>
            </a:r>
            <a:r>
              <a:rPr lang="el-GR" b="1" dirty="0">
                <a:latin typeface="Calibri" panose="020F0502020204030204" pitchFamily="34" charset="0"/>
                <a:ea typeface="MyriadPro-Regular"/>
                <a:cs typeface="Arial" panose="020B0604020202020204" pitchFamily="34" charset="0"/>
              </a:rPr>
              <a:t>λένε για την κατάσταση </a:t>
            </a:r>
            <a:r>
              <a:rPr lang="el-GR" dirty="0">
                <a:latin typeface="Calibri" panose="020F0502020204030204" pitchFamily="34" charset="0"/>
                <a:ea typeface="MyriadPro-Regular"/>
                <a:cs typeface="Arial" panose="020B0604020202020204" pitchFamily="34" charset="0"/>
              </a:rPr>
              <a:t>από τη δική τους σκοπιά. </a:t>
            </a:r>
            <a:endParaRPr lang="en-GB" dirty="0">
              <a:latin typeface="Calibri" panose="020F0502020204030204" pitchFamily="34" charset="0"/>
              <a:ea typeface="MyriadPro-Regular"/>
              <a:cs typeface="Arial" panose="020B0604020202020204" pitchFamily="34" charset="0"/>
            </a:endParaRPr>
          </a:p>
          <a:p>
            <a:pPr algn="just">
              <a:lnSpc>
                <a:spcPct val="130000"/>
              </a:lnSpc>
              <a:tabLst>
                <a:tab pos="4380865" algn="l"/>
                <a:tab pos="4830445" algn="l"/>
              </a:tabLst>
            </a:pPr>
            <a:r>
              <a:rPr lang="el-GR" sz="2400" b="1" dirty="0">
                <a:latin typeface="Calibri" panose="020F0502020204030204" pitchFamily="34" charset="0"/>
                <a:ea typeface="MyriadPro-Regular"/>
                <a:cs typeface="Arial" panose="020B0604020202020204" pitchFamily="34" charset="0"/>
              </a:rPr>
              <a:t>Επιλέξτε ένα από τα άτομα για την ιστορική σας εμπειρία</a:t>
            </a:r>
            <a:r>
              <a:rPr lang="en-GB" sz="2400" b="1" dirty="0">
                <a:latin typeface="Calibri" panose="020F0502020204030204" pitchFamily="34" charset="0"/>
                <a:ea typeface="MyriadPro-Regular"/>
                <a:cs typeface="Arial" panose="020B0604020202020204" pitchFamily="34" charset="0"/>
              </a:rPr>
              <a:t>.</a:t>
            </a:r>
          </a:p>
        </p:txBody>
      </p:sp>
    </p:spTree>
    <p:extLst>
      <p:ext uri="{BB962C8B-B14F-4D97-AF65-F5344CB8AC3E}">
        <p14:creationId xmlns:p14="http://schemas.microsoft.com/office/powerpoint/2010/main" val="3150663091"/>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5">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2AF370A2-0C57-47CB-8476-08A4328ED3A9}">
  <we:reference id="wa104381335" version="1.0.0.1" store="el-GR" storeType="OMEX"/>
  <we:alternateReferences>
    <we:reference id="WA104381335" version="1.0.0.1"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8418</TotalTime>
  <Words>7138</Words>
  <Application>Microsoft Office PowerPoint</Application>
  <PresentationFormat>Ευρεία οθόνη</PresentationFormat>
  <Paragraphs>276</Paragraphs>
  <Slides>35</Slides>
  <Notes>3</Notes>
  <HiddenSlides>0</HiddenSlides>
  <MMClips>7</MMClips>
  <ScaleCrop>false</ScaleCrop>
  <HeadingPairs>
    <vt:vector size="6" baseType="variant">
      <vt:variant>
        <vt:lpstr>Γραμματοσειρές που χρησιμοποιούνται</vt:lpstr>
      </vt:variant>
      <vt:variant>
        <vt:i4>6</vt:i4>
      </vt:variant>
      <vt:variant>
        <vt:lpstr>Θέμα</vt:lpstr>
      </vt:variant>
      <vt:variant>
        <vt:i4>1</vt:i4>
      </vt:variant>
      <vt:variant>
        <vt:lpstr>Τίτλοι διαφανειών</vt:lpstr>
      </vt:variant>
      <vt:variant>
        <vt:i4>35</vt:i4>
      </vt:variant>
    </vt:vector>
  </HeadingPairs>
  <TitlesOfParts>
    <vt:vector size="42" baseType="lpstr">
      <vt:lpstr>Arial</vt:lpstr>
      <vt:lpstr>Calibri</vt:lpstr>
      <vt:lpstr>Calibri Light</vt:lpstr>
      <vt:lpstr>Courier New</vt:lpstr>
      <vt:lpstr>Open Sans</vt:lpstr>
      <vt:lpstr>Wingdings</vt:lpstr>
      <vt:lpstr>Θέμα του Office</vt:lpstr>
      <vt:lpstr>Μαθαίνοντας από την Ιστορία ...  Επεισόδιο  2</vt:lpstr>
      <vt:lpstr>Δήλωση πνευματικών δικαιωμάτων </vt:lpstr>
      <vt:lpstr>Εταίροι</vt:lpstr>
      <vt:lpstr>Παρουσίαση του PowerPoint</vt:lpstr>
      <vt:lpstr>Καλώς ΗΡΘΑΤΕ! </vt:lpstr>
      <vt:lpstr>Σταθμοί στην ιστορία της ανθρωπότητας   (1)</vt:lpstr>
      <vt:lpstr>Σταθμοί στην ιστορία της ανθρωπότητας   (2)</vt:lpstr>
      <vt:lpstr>Πώς να χρησιμοποιήσετε αυτό το φυλλάδιο   (1)</vt:lpstr>
      <vt:lpstr>Πώς να χρησιμοποιήσετε αυτό το φυλλάδιο   (2)</vt:lpstr>
      <vt:lpstr>Πώς να χρησιμοποιήσετε αυτό το φυλλάδιο   (3)</vt:lpstr>
      <vt:lpstr>Πώς να χρησιμοποιήσετε αυτό το φυλλάδιο   (4)</vt:lpstr>
      <vt:lpstr>Παρουσίαση του PowerPoint</vt:lpstr>
      <vt:lpstr>Βήμα 1: Εξοικειωθείτε με την κατάσταση</vt:lpstr>
      <vt:lpstr>Η κατάσταση</vt:lpstr>
      <vt:lpstr>Η κατάσταση (συνέχεια)</vt:lpstr>
      <vt:lpstr>Βήμα 2: Επιλέξτε ένα άτομο του οποίου τα βήματα θέλετε να ακολουθήσετε</vt:lpstr>
      <vt:lpstr>Τα πρόσωπα που εμπλέκονται</vt:lpstr>
      <vt:lpstr>Επιλέξτε ένα από αυτά τα τέσσερα άτομα </vt:lpstr>
      <vt:lpstr>Πρόσωπο 1: Adelheid Popp – Πολιτικός</vt:lpstr>
      <vt:lpstr>Πρόσωπο 2: Ignaz Seipel, Θεολόγος και Πολιτικός</vt:lpstr>
      <vt:lpstr>Πρόσωπο 3: Anna, Εργάτης σε εργοστάσιο</vt:lpstr>
      <vt:lpstr>Πρόσωπο 4: Heinrich, Κατασκευαστής τούβλων</vt:lpstr>
      <vt:lpstr>Βήμα 3: Στιγμές Ιστορίας  – Γίνετε εσείς ο πρωταγωνιστής</vt:lpstr>
      <vt:lpstr>Βήμα 4: Πώς αισθάνεστε;</vt:lpstr>
      <vt:lpstr>Βήμα 5: Τι θα κάνατε τώρα;</vt:lpstr>
      <vt:lpstr>Βήμα 6: Στάση!</vt:lpstr>
      <vt:lpstr>Βήμα 7: Τώρα η επιλογή είναι δική σας</vt:lpstr>
      <vt:lpstr>Πώς συνεχίζεται η ιστορία</vt:lpstr>
      <vt:lpstr>Πώς συνεχίζεται η ιστορία (συν.)</vt:lpstr>
      <vt:lpstr>Μαθαίνοντας από την ιστορία</vt:lpstr>
      <vt:lpstr>Μαθαίνοντας από την ιστορία</vt:lpstr>
      <vt:lpstr>Πηγές</vt:lpstr>
      <vt:lpstr>Πηγές</vt:lpstr>
      <vt:lpstr>Πηγές εικόνων</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pantelis balaouras</dc:creator>
  <cp:lastModifiedBy>pantelis balaouras</cp:lastModifiedBy>
  <cp:revision>527</cp:revision>
  <dcterms:created xsi:type="dcterms:W3CDTF">2021-09-21T19:32:53Z</dcterms:created>
  <dcterms:modified xsi:type="dcterms:W3CDTF">2022-11-14T15:24:53Z</dcterms:modified>
</cp:coreProperties>
</file>