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441" r:id="rId3"/>
    <p:sldId id="284" r:id="rId4"/>
    <p:sldId id="516" r:id="rId5"/>
    <p:sldId id="258" r:id="rId6"/>
    <p:sldId id="460" r:id="rId7"/>
    <p:sldId id="518" r:id="rId8"/>
    <p:sldId id="541" r:id="rId9"/>
    <p:sldId id="463" r:id="rId10"/>
    <p:sldId id="465" r:id="rId11"/>
    <p:sldId id="464" r:id="rId12"/>
    <p:sldId id="472" r:id="rId13"/>
    <p:sldId id="519" r:id="rId14"/>
    <p:sldId id="473" r:id="rId15"/>
    <p:sldId id="557" r:id="rId16"/>
    <p:sldId id="520" r:id="rId17"/>
    <p:sldId id="481" r:id="rId18"/>
    <p:sldId id="542" r:id="rId19"/>
    <p:sldId id="543" r:id="rId20"/>
    <p:sldId id="544" r:id="rId21"/>
    <p:sldId id="478" r:id="rId22"/>
    <p:sldId id="545" r:id="rId23"/>
    <p:sldId id="546" r:id="rId24"/>
    <p:sldId id="548" r:id="rId25"/>
    <p:sldId id="550" r:id="rId26"/>
    <p:sldId id="484" r:id="rId27"/>
    <p:sldId id="485" r:id="rId28"/>
    <p:sldId id="551" r:id="rId29"/>
    <p:sldId id="552" r:id="rId30"/>
    <p:sldId id="487" r:id="rId31"/>
    <p:sldId id="467" r:id="rId32"/>
    <p:sldId id="488" r:id="rId33"/>
    <p:sldId id="524" r:id="rId34"/>
    <p:sldId id="489" r:id="rId35"/>
    <p:sldId id="470" r:id="rId36"/>
    <p:sldId id="553" r:id="rId37"/>
    <p:sldId id="490" r:id="rId38"/>
    <p:sldId id="554" r:id="rId39"/>
    <p:sldId id="555" r:id="rId40"/>
    <p:sldId id="494" r:id="rId41"/>
    <p:sldId id="495" r:id="rId42"/>
    <p:sldId id="556" r:id="rId43"/>
    <p:sldId id="497" r:id="rId44"/>
    <p:sldId id="498" r:id="rId45"/>
    <p:sldId id="499" r:id="rId46"/>
    <p:sldId id="501" r:id="rId47"/>
    <p:sldId id="539" r:id="rId48"/>
    <p:sldId id="503" r:id="rId49"/>
    <p:sldId id="471" r:id="rId50"/>
    <p:sldId id="531" r:id="rId51"/>
    <p:sldId id="532" r:id="rId52"/>
    <p:sldId id="533" r:id="rId53"/>
    <p:sldId id="534" r:id="rId54"/>
    <p:sldId id="507" r:id="rId55"/>
    <p:sldId id="508" r:id="rId56"/>
    <p:sldId id="509" r:id="rId57"/>
    <p:sldId id="510" r:id="rId58"/>
    <p:sldId id="511" r:id="rId59"/>
    <p:sldId id="536" r:id="rId60"/>
    <p:sldId id="537" r:id="rId61"/>
    <p:sldId id="513" r:id="rId62"/>
    <p:sldId id="514" r:id="rId63"/>
    <p:sldId id="535" r:id="rId64"/>
    <p:sldId id="558" r:id="rId65"/>
    <p:sldId id="434"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AD10C83-7500-446D-A1E6-8A3C2C101A37}">
          <p14:sldIdLst>
            <p14:sldId id="256"/>
            <p14:sldId id="441"/>
            <p14:sldId id="284"/>
            <p14:sldId id="516"/>
            <p14:sldId id="258"/>
            <p14:sldId id="460"/>
            <p14:sldId id="518"/>
            <p14:sldId id="541"/>
            <p14:sldId id="463"/>
            <p14:sldId id="465"/>
            <p14:sldId id="464"/>
            <p14:sldId id="472"/>
            <p14:sldId id="519"/>
            <p14:sldId id="473"/>
            <p14:sldId id="557"/>
            <p14:sldId id="520"/>
            <p14:sldId id="481"/>
            <p14:sldId id="542"/>
          </p14:sldIdLst>
        </p14:section>
        <p14:section name="Ενότητα χωρίς τίτλο" id="{11CAE47F-332A-4B43-A084-F5C1DFCF515D}">
          <p14:sldIdLst>
            <p14:sldId id="543"/>
            <p14:sldId id="544"/>
            <p14:sldId id="478"/>
            <p14:sldId id="545"/>
            <p14:sldId id="546"/>
            <p14:sldId id="548"/>
            <p14:sldId id="550"/>
            <p14:sldId id="484"/>
            <p14:sldId id="485"/>
            <p14:sldId id="551"/>
            <p14:sldId id="552"/>
            <p14:sldId id="487"/>
            <p14:sldId id="467"/>
            <p14:sldId id="488"/>
            <p14:sldId id="524"/>
            <p14:sldId id="489"/>
            <p14:sldId id="470"/>
            <p14:sldId id="553"/>
            <p14:sldId id="490"/>
            <p14:sldId id="554"/>
            <p14:sldId id="555"/>
            <p14:sldId id="494"/>
            <p14:sldId id="495"/>
            <p14:sldId id="556"/>
            <p14:sldId id="497"/>
            <p14:sldId id="498"/>
            <p14:sldId id="499"/>
            <p14:sldId id="501"/>
            <p14:sldId id="539"/>
            <p14:sldId id="503"/>
            <p14:sldId id="471"/>
            <p14:sldId id="531"/>
            <p14:sldId id="532"/>
            <p14:sldId id="533"/>
            <p14:sldId id="534"/>
            <p14:sldId id="507"/>
            <p14:sldId id="508"/>
            <p14:sldId id="509"/>
            <p14:sldId id="510"/>
            <p14:sldId id="511"/>
            <p14:sldId id="536"/>
            <p14:sldId id="537"/>
            <p14:sldId id="513"/>
            <p14:sldId id="514"/>
            <p14:sldId id="535"/>
            <p14:sldId id="558"/>
            <p14:sldId id="4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9061"/>
    <a:srgbClr val="1875C2"/>
    <a:srgbClr val="1B85DC"/>
    <a:srgbClr val="8AB070"/>
    <a:srgbClr val="9EBE89"/>
    <a:srgbClr val="DFB449"/>
    <a:srgbClr val="D18653"/>
    <a:srgbClr val="E8C97D"/>
    <a:srgbClr val="B5B5B5"/>
    <a:srgbClr val="80C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129CC-21EA-417F-B6CF-EA9C99CEED28}" v="190" dt="2021-12-27T16:20:59.36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8" autoAdjust="0"/>
    <p:restoredTop sz="94654" autoAdjust="0"/>
  </p:normalViewPr>
  <p:slideViewPr>
    <p:cSldViewPr snapToGrid="0">
      <p:cViewPr varScale="1">
        <p:scale>
          <a:sx n="63" d="100"/>
          <a:sy n="63"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9/11/2023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‹Nr.›</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27</a:t>
            </a:fld>
            <a:endParaRPr lang="el-GR"/>
          </a:p>
        </p:txBody>
      </p:sp>
    </p:spTree>
    <p:extLst>
      <p:ext uri="{BB962C8B-B14F-4D97-AF65-F5344CB8AC3E}">
        <p14:creationId xmlns:p14="http://schemas.microsoft.com/office/powerpoint/2010/main" val="329332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30</a:t>
            </a:fld>
            <a:endParaRPr lang="el-GR"/>
          </a:p>
        </p:txBody>
      </p:sp>
    </p:spTree>
    <p:extLst>
      <p:ext uri="{BB962C8B-B14F-4D97-AF65-F5344CB8AC3E}">
        <p14:creationId xmlns:p14="http://schemas.microsoft.com/office/powerpoint/2010/main" val="261412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34</a:t>
            </a:fld>
            <a:endParaRPr lang="el-GR"/>
          </a:p>
        </p:txBody>
      </p:sp>
    </p:spTree>
    <p:extLst>
      <p:ext uri="{BB962C8B-B14F-4D97-AF65-F5344CB8AC3E}">
        <p14:creationId xmlns:p14="http://schemas.microsoft.com/office/powerpoint/2010/main" val="225836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40</a:t>
            </a:fld>
            <a:endParaRPr lang="el-GR"/>
          </a:p>
        </p:txBody>
      </p:sp>
    </p:spTree>
    <p:extLst>
      <p:ext uri="{BB962C8B-B14F-4D97-AF65-F5344CB8AC3E}">
        <p14:creationId xmlns:p14="http://schemas.microsoft.com/office/powerpoint/2010/main" val="13304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50</a:t>
            </a:fld>
            <a:endParaRPr lang="el-GR"/>
          </a:p>
        </p:txBody>
      </p:sp>
    </p:spTree>
    <p:extLst>
      <p:ext uri="{BB962C8B-B14F-4D97-AF65-F5344CB8AC3E}">
        <p14:creationId xmlns:p14="http://schemas.microsoft.com/office/powerpoint/2010/main" val="190582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51</a:t>
            </a:fld>
            <a:endParaRPr lang="el-GR"/>
          </a:p>
        </p:txBody>
      </p:sp>
    </p:spTree>
    <p:extLst>
      <p:ext uri="{BB962C8B-B14F-4D97-AF65-F5344CB8AC3E}">
        <p14:creationId xmlns:p14="http://schemas.microsoft.com/office/powerpoint/2010/main" val="412062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62808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55</a:t>
            </a:fld>
            <a:endParaRPr lang="el-GR"/>
          </a:p>
        </p:txBody>
      </p:sp>
    </p:spTree>
    <p:extLst>
      <p:ext uri="{BB962C8B-B14F-4D97-AF65-F5344CB8AC3E}">
        <p14:creationId xmlns:p14="http://schemas.microsoft.com/office/powerpoint/2010/main" val="120469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a:t>
            </a:fld>
            <a:endParaRPr lang="el-GR"/>
          </a:p>
        </p:txBody>
      </p:sp>
    </p:spTree>
    <p:extLst>
      <p:ext uri="{BB962C8B-B14F-4D97-AF65-F5344CB8AC3E}">
        <p14:creationId xmlns:p14="http://schemas.microsoft.com/office/powerpoint/2010/main" val="192472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372209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33611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11</a:t>
            </a:fld>
            <a:endParaRPr lang="el-GR"/>
          </a:p>
        </p:txBody>
      </p:sp>
    </p:spTree>
    <p:extLst>
      <p:ext uri="{BB962C8B-B14F-4D97-AF65-F5344CB8AC3E}">
        <p14:creationId xmlns:p14="http://schemas.microsoft.com/office/powerpoint/2010/main" val="296219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85940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17</a:t>
            </a:fld>
            <a:endParaRPr lang="el-GR"/>
          </a:p>
        </p:txBody>
      </p:sp>
    </p:spTree>
    <p:extLst>
      <p:ext uri="{BB962C8B-B14F-4D97-AF65-F5344CB8AC3E}">
        <p14:creationId xmlns:p14="http://schemas.microsoft.com/office/powerpoint/2010/main" val="42305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27835"/>
            <a:ext cx="4025589" cy="369332"/>
          </a:xfrm>
          <a:prstGeom prst="rect">
            <a:avLst/>
          </a:prstGeom>
          <a:solidFill>
            <a:schemeClr val="bg1"/>
          </a:solidFill>
        </p:spPr>
        <p:txBody>
          <a:bodyPr wrap="square">
            <a:spAutoFit/>
          </a:bodyPr>
          <a:lstStyle/>
          <a:p>
            <a:pPr algn="l"/>
            <a:r>
              <a:rPr lang="en-US" dirty="0">
                <a:solidFill>
                  <a:srgbClr val="1A7EBA"/>
                </a:solidFill>
                <a:effectLst/>
              </a:rPr>
              <a:t>2. Strategies to fulfil Basic Needs</a:t>
            </a:r>
            <a:endParaRPr lang="el-GR" dirty="0">
              <a:solidFill>
                <a:srgbClr val="1A7EBA"/>
              </a:solidFill>
              <a:effectLs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04CFAC0F-566A-423A-B5CC-7466D53D87DB}"/>
              </a:ext>
            </a:extLst>
          </p:cNvPr>
          <p:cNvSpPr txBox="1"/>
          <p:nvPr userDrawn="1"/>
        </p:nvSpPr>
        <p:spPr>
          <a:xfrm>
            <a:off x="13011" y="12069"/>
            <a:ext cx="4025589" cy="369332"/>
          </a:xfrm>
          <a:prstGeom prst="rect">
            <a:avLst/>
          </a:prstGeom>
          <a:solidFill>
            <a:schemeClr val="bg1"/>
          </a:solidFill>
        </p:spPr>
        <p:txBody>
          <a:bodyPr wrap="square">
            <a:spAutoFit/>
          </a:bodyPr>
          <a:lstStyle/>
          <a:p>
            <a:pPr algn="l"/>
            <a:r>
              <a:rPr lang="en-US" dirty="0">
                <a:solidFill>
                  <a:srgbClr val="1A7EBA"/>
                </a:solidFill>
                <a:effectLst/>
              </a:rPr>
              <a:t>2. Strategies to fulfil Basic Needs</a:t>
            </a:r>
            <a:endParaRPr lang="el-GR" dirty="0">
              <a:solidFill>
                <a:srgbClr val="1A7EBA"/>
              </a:solidFill>
              <a:effectLst/>
            </a:endParaRP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‹Nr.›</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17/06/relationships/model3d" Target="../media/model3d2.glb"/><Relationship Id="rId5" Type="http://schemas.openxmlformats.org/officeDocument/2006/relationships/image" Target="../media/image32.png"/><Relationship Id="rId4" Type="http://schemas.microsoft.com/office/2017/06/relationships/model3d" Target="../media/model3d1.glb"/></Relationships>
</file>

<file path=ppt/slides/_rels/slide4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1.emf"/></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1903886" y="2772630"/>
            <a:ext cx="9666096" cy="2387600"/>
          </a:xfrm>
        </p:spPr>
        <p:txBody>
          <a:bodyPr>
            <a:normAutofit fontScale="90000"/>
          </a:bodyPr>
          <a:lstStyle/>
          <a:p>
            <a:pPr algn="r"/>
            <a:r>
              <a:rPr lang="en-US" sz="7200" dirty="0">
                <a:solidFill>
                  <a:srgbClr val="FBE82A"/>
                </a:solidFill>
                <a:effectLst>
                  <a:outerShdw blurRad="38100" dist="38100" dir="2700000" algn="tl">
                    <a:srgbClr val="000000">
                      <a:alpha val="43137"/>
                    </a:srgbClr>
                  </a:outerShdw>
                </a:effectLst>
              </a:rPr>
              <a:t>2. Strategies to fulfil </a:t>
            </a:r>
            <a:br>
              <a:rPr lang="en-US" sz="7200" dirty="0">
                <a:solidFill>
                  <a:srgbClr val="FBE82A"/>
                </a:solidFill>
                <a:effectLst>
                  <a:outerShdw blurRad="38100" dist="38100" dir="2700000" algn="tl">
                    <a:srgbClr val="000000">
                      <a:alpha val="43137"/>
                    </a:srgbClr>
                  </a:outerShdw>
                </a:effectLst>
              </a:rPr>
            </a:br>
            <a:r>
              <a:rPr lang="en-US" sz="7200" dirty="0">
                <a:solidFill>
                  <a:srgbClr val="FBE82A"/>
                </a:solidFill>
                <a:effectLst>
                  <a:outerShdw blurRad="38100" dist="38100" dir="2700000" algn="tl">
                    <a:srgbClr val="000000">
                      <a:alpha val="43137"/>
                    </a:srgbClr>
                  </a:outerShdw>
                </a:effectLst>
              </a:rPr>
              <a:t>Basic Needs</a:t>
            </a:r>
            <a:br>
              <a:rPr lang="en-US" sz="7200" dirty="0">
                <a:solidFill>
                  <a:srgbClr val="FBE82A"/>
                </a:solidFill>
                <a:effectLst>
                  <a:outerShdw blurRad="38100" dist="38100" dir="2700000" algn="tl">
                    <a:srgbClr val="000000">
                      <a:alpha val="43137"/>
                    </a:srgbClr>
                  </a:outerShdw>
                </a:effectLst>
              </a:rPr>
            </a:br>
            <a:br>
              <a:rPr lang="de-DE" sz="16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600" b="1"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Authors</a:t>
            </a:r>
            <a:b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and Klaus Linde-Leimer</a:t>
            </a:r>
            <a:b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1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Layout</a:t>
            </a:r>
            <a:br>
              <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Universities Network, </a:t>
            </a:r>
            <a:r>
              <a:rPr lang="en-GB" sz="11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1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endParaRPr lang="el-GR" sz="7200" dirty="0">
              <a:solidFill>
                <a:srgbClr val="FBE82A"/>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1438416" y="4482571"/>
            <a:ext cx="9144000" cy="1655762"/>
          </a:xfrm>
        </p:spPr>
        <p:txBody>
          <a:bodyPr>
            <a:normAutofit/>
          </a:bodyPr>
          <a:lstStyle/>
          <a:p>
            <a:endParaRPr lang="el-GR" sz="3200"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173" y="631254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941889" y="4321384"/>
            <a:ext cx="6226385" cy="1500187"/>
          </a:xfrm>
        </p:spPr>
        <p:txBody>
          <a:bodyPr>
            <a:normAutofit/>
          </a:bodyPr>
          <a:lstStyle/>
          <a:p>
            <a:r>
              <a:rPr lang="en-US" sz="2800" dirty="0">
                <a:solidFill>
                  <a:srgbClr val="FBE82A"/>
                </a:solidFill>
                <a:effectLst>
                  <a:outerShdw blurRad="38100" dist="38100" dir="2700000" algn="tl">
                    <a:srgbClr val="000000">
                      <a:alpha val="43137"/>
                    </a:srgbClr>
                  </a:outerShdw>
                </a:effectLst>
              </a:rPr>
              <a:t>2.2</a:t>
            </a:r>
            <a:r>
              <a:rPr lang="en-US" sz="4800" dirty="0">
                <a:solidFill>
                  <a:srgbClr val="FBE82A"/>
                </a:solidFill>
                <a:effectLst>
                  <a:outerShdw blurRad="38100" dist="38100" dir="2700000" algn="tl">
                    <a:srgbClr val="000000">
                      <a:alpha val="43137"/>
                    </a:srgbClr>
                  </a:outerShdw>
                </a:effectLst>
              </a:rPr>
              <a:t>  What we do to fulfil our needs</a:t>
            </a:r>
          </a:p>
          <a:p>
            <a:endParaRPr lang="el-GR" sz="48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D071DF7-0EDC-4DE4-A0EA-A1AE1E618BF8}"/>
              </a:ext>
            </a:extLst>
          </p:cNvPr>
          <p:cNvSpPr txBox="1"/>
          <p:nvPr/>
        </p:nvSpPr>
        <p:spPr>
          <a:xfrm>
            <a:off x="4635450" y="5436889"/>
            <a:ext cx="7556548" cy="1323439"/>
          </a:xfrm>
          <a:prstGeom prst="rect">
            <a:avLst/>
          </a:prstGeom>
          <a:noFill/>
        </p:spPr>
        <p:txBody>
          <a:bodyPr wrap="square">
            <a:spAutoFit/>
          </a:bodyPr>
          <a:lstStyle/>
          <a:p>
            <a:r>
              <a:rPr lang="en-US" sz="2000" dirty="0">
                <a:solidFill>
                  <a:schemeClr val="bg2"/>
                </a:solidFill>
                <a:effectLst>
                  <a:outerShdw blurRad="38100" dist="38100" dir="2700000" algn="tl">
                    <a:srgbClr val="000000">
                      <a:alpha val="43137"/>
                    </a:srgbClr>
                  </a:outerShdw>
                </a:effectLst>
              </a:rPr>
              <a:t>In this chapter, we want to explore the question of what ways and means there are to fulfil a basic need. You will see that there are, of course, countless ways, but that not all ways or </a:t>
            </a:r>
            <a:r>
              <a:rPr lang="en-US" sz="2000" dirty="0" err="1">
                <a:solidFill>
                  <a:schemeClr val="bg2"/>
                </a:solidFill>
                <a:effectLst>
                  <a:outerShdw blurRad="38100" dist="38100" dir="2700000" algn="tl">
                    <a:srgbClr val="000000">
                      <a:alpha val="43137"/>
                    </a:srgbClr>
                  </a:outerShdw>
                </a:effectLst>
              </a:rPr>
              <a:t>behaviours</a:t>
            </a:r>
            <a:r>
              <a:rPr lang="en-US" sz="2000" dirty="0">
                <a:solidFill>
                  <a:schemeClr val="bg2"/>
                </a:solidFill>
                <a:effectLst>
                  <a:outerShdw blurRad="38100" dist="38100" dir="2700000" algn="tl">
                    <a:srgbClr val="000000">
                      <a:alpha val="43137"/>
                    </a:srgbClr>
                  </a:outerShdw>
                </a:effectLst>
              </a:rPr>
              <a:t> are always good and useful for everyone involved.</a:t>
            </a:r>
            <a:endParaRPr lang="el-GR" sz="200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92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5F25-5340-445E-BE64-6CC0AF99128A}"/>
              </a:ext>
            </a:extLst>
          </p:cNvPr>
          <p:cNvSpPr>
            <a:spLocks noGrp="1"/>
          </p:cNvSpPr>
          <p:nvPr>
            <p:ph type="title"/>
          </p:nvPr>
        </p:nvSpPr>
        <p:spPr>
          <a:xfrm>
            <a:off x="838200" y="320155"/>
            <a:ext cx="10515600" cy="1325563"/>
          </a:xfrm>
        </p:spPr>
        <p:txBody>
          <a:bodyPr>
            <a:normAutofit/>
          </a:bodyPr>
          <a:lstStyle/>
          <a:p>
            <a:r>
              <a:rPr lang="en-US" sz="3600" dirty="0"/>
              <a:t>How do we behave when basic needs are threatened or unfulfilled?</a:t>
            </a:r>
            <a:endParaRPr lang="el-GR" sz="3600" dirty="0"/>
          </a:p>
        </p:txBody>
      </p:sp>
      <p:sp>
        <p:nvSpPr>
          <p:cNvPr id="3" name="Content Placeholder 2">
            <a:extLst>
              <a:ext uri="{FF2B5EF4-FFF2-40B4-BE49-F238E27FC236}">
                <a16:creationId xmlns:a16="http://schemas.microsoft.com/office/drawing/2014/main" id="{37CF4A94-AC39-4A3F-A298-4B92555AFC04}"/>
              </a:ext>
            </a:extLst>
          </p:cNvPr>
          <p:cNvSpPr>
            <a:spLocks noGrp="1"/>
          </p:cNvSpPr>
          <p:nvPr>
            <p:ph idx="1"/>
          </p:nvPr>
        </p:nvSpPr>
        <p:spPr>
          <a:xfrm>
            <a:off x="838200" y="1870594"/>
            <a:ext cx="10515600" cy="4351338"/>
          </a:xfrm>
        </p:spPr>
        <p:txBody>
          <a:bodyPr/>
          <a:lstStyle/>
          <a:p>
            <a:r>
              <a:rPr lang="en-US" dirty="0"/>
              <a:t>When a basic need is threatened or unfulfilled, it does not suit us.</a:t>
            </a:r>
          </a:p>
          <a:p>
            <a:r>
              <a:rPr lang="en-US" dirty="0"/>
              <a:t>Everyone wants to change this unpleasant situation, and we do this by behaving this way or that. </a:t>
            </a:r>
          </a:p>
          <a:p>
            <a:r>
              <a:rPr lang="en-US" dirty="0"/>
              <a:t>Exactly how we behave depends on our personality and various additional influencing factors.</a:t>
            </a:r>
          </a:p>
          <a:p>
            <a:endParaRPr lang="en-US" dirty="0"/>
          </a:p>
          <a:p>
            <a:pPr marL="0" indent="0" algn="ctr">
              <a:buNone/>
            </a:pPr>
            <a:r>
              <a:rPr lang="en-US" dirty="0">
                <a:highlight>
                  <a:srgbClr val="1A7EBA"/>
                </a:highlight>
              </a:rPr>
              <a:t> </a:t>
            </a:r>
            <a:r>
              <a:rPr lang="en-US" i="1" dirty="0">
                <a:solidFill>
                  <a:schemeClr val="bg1"/>
                </a:solidFill>
                <a:effectLst>
                  <a:outerShdw blurRad="38100" dist="38100" dir="2700000" algn="tl">
                    <a:srgbClr val="000000">
                      <a:alpha val="43137"/>
                    </a:srgbClr>
                  </a:outerShdw>
                </a:effectLst>
                <a:highlight>
                  <a:srgbClr val="1A7EBA"/>
                </a:highlight>
              </a:rPr>
              <a:t>Let’s learn, in the next slides, about these factors.</a:t>
            </a:r>
          </a:p>
          <a:p>
            <a:endParaRPr lang="el-GR" dirty="0"/>
          </a:p>
        </p:txBody>
      </p:sp>
      <p:sp>
        <p:nvSpPr>
          <p:cNvPr id="4" name="TextBox 3">
            <a:extLst>
              <a:ext uri="{FF2B5EF4-FFF2-40B4-BE49-F238E27FC236}">
                <a16:creationId xmlns:a16="http://schemas.microsoft.com/office/drawing/2014/main" id="{4379CD09-F8EE-4AAE-9E9F-CC4A3879B8E9}"/>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spTree>
    <p:extLst>
      <p:ext uri="{BB962C8B-B14F-4D97-AF65-F5344CB8AC3E}">
        <p14:creationId xmlns:p14="http://schemas.microsoft.com/office/powerpoint/2010/main" val="236198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en-US" dirty="0"/>
              <a:t>Factors influencing our </a:t>
            </a:r>
            <a:r>
              <a:rPr lang="en-US" dirty="0" err="1"/>
              <a:t>behaviour</a:t>
            </a:r>
            <a:r>
              <a:rPr lang="en-US" dirty="0"/>
              <a:t>   </a:t>
            </a:r>
            <a:r>
              <a:rPr lang="en-US" sz="3200" dirty="0"/>
              <a:t>(1)</a:t>
            </a:r>
            <a:endParaRPr lang="el-GR"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5"/>
            <a:ext cx="11004030" cy="4351338"/>
          </a:xfrm>
        </p:spPr>
        <p:txBody>
          <a:bodyPr>
            <a:noAutofit/>
          </a:bodyPr>
          <a:lstStyle/>
          <a:p>
            <a:pPr marL="0" indent="0">
              <a:buNone/>
            </a:pPr>
            <a:r>
              <a:rPr lang="en-US" sz="2400" i="1" dirty="0"/>
              <a:t>How we behave in a certain situation depends mainly on these influencing factors:</a:t>
            </a:r>
          </a:p>
          <a:p>
            <a:r>
              <a:rPr lang="en-US" sz="2400" b="1" dirty="0"/>
              <a:t>Importance </a:t>
            </a:r>
          </a:p>
          <a:p>
            <a:pPr lvl="1">
              <a:buClr>
                <a:srgbClr val="1A7EBA"/>
              </a:buClr>
            </a:pPr>
            <a:r>
              <a:rPr lang="en-US" dirty="0"/>
              <a:t>How important is it to you that the need is met, how important is it to you that you feel good again?</a:t>
            </a:r>
          </a:p>
          <a:p>
            <a:r>
              <a:rPr lang="en-US" sz="2400" dirty="0"/>
              <a:t> </a:t>
            </a:r>
            <a:r>
              <a:rPr lang="en-US" sz="2400" b="1" dirty="0"/>
              <a:t>Chance of success</a:t>
            </a:r>
          </a:p>
          <a:p>
            <a:pPr lvl="1">
              <a:buClr>
                <a:srgbClr val="1A7EBA"/>
              </a:buClr>
            </a:pPr>
            <a:r>
              <a:rPr lang="en-US" dirty="0"/>
              <a:t> Can you have any influence through action and how big can the success be? Sometimes you can only accept the situation, even if it does not suit you.</a:t>
            </a:r>
          </a:p>
          <a:p>
            <a:r>
              <a:rPr lang="en-US" sz="2400" dirty="0"/>
              <a:t> </a:t>
            </a:r>
            <a:r>
              <a:rPr lang="en-US" sz="2400" b="1" dirty="0"/>
              <a:t>Your values </a:t>
            </a:r>
          </a:p>
          <a:p>
            <a:pPr lvl="1">
              <a:buClr>
                <a:srgbClr val="1A7EBA"/>
              </a:buClr>
            </a:pPr>
            <a:r>
              <a:rPr lang="en-US" dirty="0"/>
              <a:t>What is really important to you in your life? Typical values are, for example, loyalty, friendship, justice, honesty, etc. </a:t>
            </a:r>
          </a:p>
        </p:txBody>
      </p:sp>
      <p:sp>
        <p:nvSpPr>
          <p:cNvPr id="4" name="TextBox 3">
            <a:extLst>
              <a:ext uri="{FF2B5EF4-FFF2-40B4-BE49-F238E27FC236}">
                <a16:creationId xmlns:a16="http://schemas.microsoft.com/office/drawing/2014/main" id="{9495FD7A-8648-431D-AD88-67C60F7484D9}"/>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spTree>
    <p:extLst>
      <p:ext uri="{BB962C8B-B14F-4D97-AF65-F5344CB8AC3E}">
        <p14:creationId xmlns:p14="http://schemas.microsoft.com/office/powerpoint/2010/main" val="10333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en-US" dirty="0"/>
              <a:t>Factors influencing our </a:t>
            </a:r>
            <a:r>
              <a:rPr lang="en-US" dirty="0" err="1"/>
              <a:t>behaviour</a:t>
            </a:r>
            <a:r>
              <a:rPr lang="en-US" dirty="0"/>
              <a:t>   </a:t>
            </a:r>
            <a:r>
              <a:rPr lang="en-US" sz="3200" dirty="0"/>
              <a:t>(2)</a:t>
            </a:r>
            <a:endParaRPr lang="el-GR"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0515600" cy="4545195"/>
          </a:xfrm>
        </p:spPr>
        <p:txBody>
          <a:bodyPr>
            <a:normAutofit fontScale="92500" lnSpcReduction="10000"/>
          </a:bodyPr>
          <a:lstStyle/>
          <a:p>
            <a:pPr>
              <a:lnSpc>
                <a:spcPct val="110000"/>
              </a:lnSpc>
            </a:pPr>
            <a:r>
              <a:rPr lang="en-US" b="1" dirty="0"/>
              <a:t>Your previous experiences </a:t>
            </a:r>
          </a:p>
          <a:p>
            <a:pPr lvl="1">
              <a:lnSpc>
                <a:spcPct val="110000"/>
              </a:lnSpc>
              <a:buClr>
                <a:srgbClr val="1A7EBA"/>
              </a:buClr>
            </a:pPr>
            <a:r>
              <a:rPr lang="en-US" dirty="0"/>
              <a:t>How do the people closest to you behave? How often have you experienced similar situations? Are </a:t>
            </a:r>
            <a:r>
              <a:rPr lang="en-US" b="1" dirty="0"/>
              <a:t>you open to new experiences?</a:t>
            </a:r>
          </a:p>
          <a:p>
            <a:pPr>
              <a:lnSpc>
                <a:spcPct val="110000"/>
              </a:lnSpc>
            </a:pPr>
            <a:r>
              <a:rPr lang="en-US" b="1" dirty="0"/>
              <a:t> Your personality</a:t>
            </a:r>
          </a:p>
          <a:p>
            <a:pPr lvl="1">
              <a:lnSpc>
                <a:spcPct val="110000"/>
              </a:lnSpc>
              <a:buClr>
                <a:srgbClr val="1A7EBA"/>
              </a:buClr>
            </a:pPr>
            <a:r>
              <a:rPr lang="en-US" dirty="0"/>
              <a:t>Depending on whether you are a quiet or an active person, outgoing or withdrawn, you will behave differently. </a:t>
            </a:r>
          </a:p>
          <a:p>
            <a:pPr>
              <a:lnSpc>
                <a:spcPct val="110000"/>
              </a:lnSpc>
            </a:pPr>
            <a:r>
              <a:rPr lang="en-US" b="1" dirty="0" err="1"/>
              <a:t>Behaviours</a:t>
            </a:r>
            <a:r>
              <a:rPr lang="en-US" b="1" dirty="0"/>
              <a:t> you know and can use </a:t>
            </a:r>
          </a:p>
          <a:p>
            <a:pPr lvl="1">
              <a:lnSpc>
                <a:spcPct val="110000"/>
              </a:lnSpc>
              <a:buClr>
                <a:srgbClr val="1A7EBA"/>
              </a:buClr>
            </a:pPr>
            <a:r>
              <a:rPr lang="en-US" dirty="0"/>
              <a:t>The more possibilities you know and have at your disposal, the better! You can think of it like a toolbox: The more different tools a craftsman or craftswoman has at his or her disposal and knows how to use them, the more things can be done with them.</a:t>
            </a:r>
            <a:endParaRPr lang="el-GR" dirty="0"/>
          </a:p>
        </p:txBody>
      </p:sp>
      <p:sp>
        <p:nvSpPr>
          <p:cNvPr id="4" name="TextBox 3">
            <a:extLst>
              <a:ext uri="{FF2B5EF4-FFF2-40B4-BE49-F238E27FC236}">
                <a16:creationId xmlns:a16="http://schemas.microsoft.com/office/drawing/2014/main" id="{9495FD7A-8648-431D-AD88-67C60F7484D9}"/>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spTree>
    <p:extLst>
      <p:ext uri="{BB962C8B-B14F-4D97-AF65-F5344CB8AC3E}">
        <p14:creationId xmlns:p14="http://schemas.microsoft.com/office/powerpoint/2010/main" val="401774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65D-FBAB-4CCE-B8AA-9B891F5FAFFD}"/>
              </a:ext>
            </a:extLst>
          </p:cNvPr>
          <p:cNvSpPr>
            <a:spLocks noGrp="1"/>
          </p:cNvSpPr>
          <p:nvPr>
            <p:ph type="title"/>
          </p:nvPr>
        </p:nvSpPr>
        <p:spPr/>
        <p:txBody>
          <a:bodyPr/>
          <a:lstStyle/>
          <a:p>
            <a:r>
              <a:rPr lang="en-US" dirty="0"/>
              <a:t>Different ways of behaving in a situation</a:t>
            </a:r>
            <a:endParaRPr lang="el-GR" dirty="0"/>
          </a:p>
        </p:txBody>
      </p:sp>
      <p:sp>
        <p:nvSpPr>
          <p:cNvPr id="3" name="Content Placeholder 2">
            <a:extLst>
              <a:ext uri="{FF2B5EF4-FFF2-40B4-BE49-F238E27FC236}">
                <a16:creationId xmlns:a16="http://schemas.microsoft.com/office/drawing/2014/main" id="{060FA071-568A-4C51-89FC-BAA60DE4838C}"/>
              </a:ext>
            </a:extLst>
          </p:cNvPr>
          <p:cNvSpPr>
            <a:spLocks noGrp="1"/>
          </p:cNvSpPr>
          <p:nvPr>
            <p:ph idx="1"/>
          </p:nvPr>
        </p:nvSpPr>
        <p:spPr/>
        <p:txBody>
          <a:bodyPr>
            <a:normAutofit/>
          </a:bodyPr>
          <a:lstStyle/>
          <a:p>
            <a:r>
              <a:rPr lang="en-US" dirty="0"/>
              <a:t>As different as we are as human beings, the </a:t>
            </a:r>
            <a:r>
              <a:rPr lang="en-US" dirty="0" err="1"/>
              <a:t>behaviours</a:t>
            </a:r>
            <a:r>
              <a:rPr lang="en-US" dirty="0"/>
              <a:t> of how we react to a certain situation can also be different. </a:t>
            </a:r>
          </a:p>
          <a:p>
            <a:r>
              <a:rPr lang="en-US" dirty="0"/>
              <a:t>Let's imagine the following situation:</a:t>
            </a:r>
          </a:p>
        </p:txBody>
      </p:sp>
      <p:sp>
        <p:nvSpPr>
          <p:cNvPr id="4" name="TextBox 3">
            <a:extLst>
              <a:ext uri="{FF2B5EF4-FFF2-40B4-BE49-F238E27FC236}">
                <a16:creationId xmlns:a16="http://schemas.microsoft.com/office/drawing/2014/main" id="{84862643-F722-4AE5-9E91-F91E734E846B}"/>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sp>
        <p:nvSpPr>
          <p:cNvPr id="6" name="TextBox 5">
            <a:extLst>
              <a:ext uri="{FF2B5EF4-FFF2-40B4-BE49-F238E27FC236}">
                <a16:creationId xmlns:a16="http://schemas.microsoft.com/office/drawing/2014/main" id="{DF332B56-0D81-4BB5-9F9C-D5C741BBBB66}"/>
              </a:ext>
            </a:extLst>
          </p:cNvPr>
          <p:cNvSpPr txBox="1"/>
          <p:nvPr/>
        </p:nvSpPr>
        <p:spPr>
          <a:xfrm>
            <a:off x="926926" y="3484682"/>
            <a:ext cx="10308964" cy="3139321"/>
          </a:xfrm>
          <a:prstGeom prst="rect">
            <a:avLst/>
          </a:prstGeom>
          <a:solidFill>
            <a:schemeClr val="bg1">
              <a:lumMod val="95000"/>
            </a:schemeClr>
          </a:solidFill>
        </p:spPr>
        <p:txBody>
          <a:bodyPr wrap="square">
            <a:spAutoFit/>
          </a:bodyPr>
          <a:lstStyle/>
          <a:p>
            <a:r>
              <a:rPr lang="en-US" sz="2200" dirty="0"/>
              <a:t>Paul, Elias and Sandra are scouts. Today is group evening and today they wanted to show their photo show from the last camp, for which their team has put in a lot of work. They sat together for many hours and selected the photos, decided on the order and chose the background music. Now the cooking, which was also on the </a:t>
            </a:r>
            <a:r>
              <a:rPr lang="en-US" sz="2200" dirty="0" err="1"/>
              <a:t>programme</a:t>
            </a:r>
            <a:r>
              <a:rPr lang="en-US" sz="2200" dirty="0"/>
              <a:t> today, has taken so long that the photo show is not going to last and they would have to extend it by about 20 minutes. Now they are discussing in the group how they want to deal with the situation. Frida wants to leave on time and says that she now has more important things to do than watch a photo show. The group leaders therefore decide to postpone the photo show until the next group evening.</a:t>
            </a:r>
            <a:endParaRPr lang="el-GR" sz="2200" dirty="0"/>
          </a:p>
        </p:txBody>
      </p:sp>
    </p:spTree>
    <p:extLst>
      <p:ext uri="{BB962C8B-B14F-4D97-AF65-F5344CB8AC3E}">
        <p14:creationId xmlns:p14="http://schemas.microsoft.com/office/powerpoint/2010/main" val="410476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101" descr="Aquarell, Pinselstrich, Farbe, Abstrakt, Textur, Bürste">
            <a:extLst>
              <a:ext uri="{FF2B5EF4-FFF2-40B4-BE49-F238E27FC236}">
                <a16:creationId xmlns:a16="http://schemas.microsoft.com/office/drawing/2014/main" id="{371AEBF1-FAA8-49F7-B84D-F25725774D2D}"/>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13100" y="4263938"/>
            <a:ext cx="8990190" cy="2896974"/>
          </a:xfrm>
          <a:prstGeom prst="rect">
            <a:avLst/>
          </a:prstGeom>
          <a:noFill/>
          <a:ln>
            <a:noFill/>
          </a:ln>
          <a:extLst>
            <a:ext uri="{53640926-AAD7-44D8-BBD7-CCE9431645EC}">
              <a14:shadowObscured xmlns:a14="http://schemas.microsoft.com/office/drawing/2010/main"/>
            </a:ext>
          </a:extLst>
        </p:spPr>
      </p:pic>
      <p:pic>
        <p:nvPicPr>
          <p:cNvPr id="26" name="Grafik 98" descr="Aquarell, Pinselstrich, Farbe, Abstrakt, Textur, Bürste">
            <a:extLst>
              <a:ext uri="{FF2B5EF4-FFF2-40B4-BE49-F238E27FC236}">
                <a16:creationId xmlns:a16="http://schemas.microsoft.com/office/drawing/2014/main" id="{505DF7C6-9709-47B8-A465-C31476C302F9}"/>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580175" y="1823664"/>
            <a:ext cx="5079638" cy="2387626"/>
          </a:xfrm>
          <a:prstGeom prst="rect">
            <a:avLst/>
          </a:prstGeom>
          <a:noFill/>
          <a:ln>
            <a:noFill/>
          </a:ln>
          <a:extLst>
            <a:ext uri="{53640926-AAD7-44D8-BBD7-CCE9431645EC}">
              <a14:shadowObscured xmlns:a14="http://schemas.microsoft.com/office/drawing/2010/main"/>
            </a:ext>
          </a:extLst>
        </p:spPr>
      </p:pic>
      <p:pic>
        <p:nvPicPr>
          <p:cNvPr id="22" name="Grafik 78" descr="Aquarell, Pinselstrich, Farbe, Abstrakt, Textur, Bürste">
            <a:extLst>
              <a:ext uri="{FF2B5EF4-FFF2-40B4-BE49-F238E27FC236}">
                <a16:creationId xmlns:a16="http://schemas.microsoft.com/office/drawing/2014/main" id="{3647FD2B-DE18-48C9-A3A9-B0B28833F5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13020" y="1699795"/>
            <a:ext cx="4616807" cy="274209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n-US" dirty="0"/>
              <a:t>Sandra, Paul, Elias</a:t>
            </a:r>
            <a:endParaRPr lang="el-GR" dirty="0"/>
          </a:p>
        </p:txBody>
      </p:sp>
      <p:sp>
        <p:nvSpPr>
          <p:cNvPr id="4" name="TextBox 3">
            <a:extLst>
              <a:ext uri="{FF2B5EF4-FFF2-40B4-BE49-F238E27FC236}">
                <a16:creationId xmlns:a16="http://schemas.microsoft.com/office/drawing/2014/main" id="{2BD49A5D-8548-4B23-A680-18006E965101}"/>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grpSp>
        <p:nvGrpSpPr>
          <p:cNvPr id="5" name="Gruppieren 287">
            <a:extLst>
              <a:ext uri="{FF2B5EF4-FFF2-40B4-BE49-F238E27FC236}">
                <a16:creationId xmlns:a16="http://schemas.microsoft.com/office/drawing/2014/main" id="{3468C3A6-FA88-4FBD-BEB4-6AEBDE4CA2FC}"/>
              </a:ext>
            </a:extLst>
          </p:cNvPr>
          <p:cNvGrpSpPr/>
          <p:nvPr/>
        </p:nvGrpSpPr>
        <p:grpSpPr>
          <a:xfrm>
            <a:off x="504288" y="1771015"/>
            <a:ext cx="11535312" cy="4448175"/>
            <a:chOff x="-1826960" y="-46758"/>
            <a:chExt cx="10026669" cy="3867150"/>
          </a:xfrm>
        </p:grpSpPr>
        <p:grpSp>
          <p:nvGrpSpPr>
            <p:cNvPr id="6" name="Gruppieren 288">
              <a:extLst>
                <a:ext uri="{FF2B5EF4-FFF2-40B4-BE49-F238E27FC236}">
                  <a16:creationId xmlns:a16="http://schemas.microsoft.com/office/drawing/2014/main" id="{A4BFDE5C-0156-428D-97A4-203F4686C23D}"/>
                </a:ext>
              </a:extLst>
            </p:cNvPr>
            <p:cNvGrpSpPr/>
            <p:nvPr/>
          </p:nvGrpSpPr>
          <p:grpSpPr>
            <a:xfrm>
              <a:off x="-1826960" y="-46758"/>
              <a:ext cx="10026669" cy="3867150"/>
              <a:chOff x="-1826960" y="-46758"/>
              <a:chExt cx="10026669" cy="3867150"/>
            </a:xfrm>
          </p:grpSpPr>
          <p:sp>
            <p:nvSpPr>
              <p:cNvPr id="7" name="Rechteck 289">
                <a:extLst>
                  <a:ext uri="{FF2B5EF4-FFF2-40B4-BE49-F238E27FC236}">
                    <a16:creationId xmlns:a16="http://schemas.microsoft.com/office/drawing/2014/main" id="{EBC7A591-50FF-4477-9EDA-700A65B4B9DF}"/>
                  </a:ext>
                </a:extLst>
              </p:cNvPr>
              <p:cNvSpPr/>
              <p:nvPr/>
            </p:nvSpPr>
            <p:spPr>
              <a:xfrm>
                <a:off x="-1826960" y="-46758"/>
                <a:ext cx="5486400" cy="38671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Textfeld 291">
                <a:extLst>
                  <a:ext uri="{FF2B5EF4-FFF2-40B4-BE49-F238E27FC236}">
                    <a16:creationId xmlns:a16="http://schemas.microsoft.com/office/drawing/2014/main" id="{B83393B9-7631-420D-A6B9-4A439BB40D58}"/>
                  </a:ext>
                </a:extLst>
              </p:cNvPr>
              <p:cNvSpPr txBox="1"/>
              <p:nvPr/>
            </p:nvSpPr>
            <p:spPr>
              <a:xfrm>
                <a:off x="-629311" y="413953"/>
                <a:ext cx="3464479"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Sandra </a:t>
                </a:r>
                <a:r>
                  <a:rPr lang="en-GB"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gets loud. She confronts Frida about what could possibly be important</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Textfeld 297">
                <a:extLst>
                  <a:ext uri="{FF2B5EF4-FFF2-40B4-BE49-F238E27FC236}">
                    <a16:creationId xmlns:a16="http://schemas.microsoft.com/office/drawing/2014/main" id="{33B4BB9E-3567-40BE-B13C-2BEE72A52924}"/>
                  </a:ext>
                </a:extLst>
              </p:cNvPr>
              <p:cNvSpPr txBox="1"/>
              <p:nvPr/>
            </p:nvSpPr>
            <p:spPr>
              <a:xfrm>
                <a:off x="1893259" y="2692112"/>
                <a:ext cx="6306450"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n-GB" sz="2400" b="1" dirty="0">
                    <a:solidFill>
                      <a:srgbClr val="000000"/>
                    </a:solidFill>
                    <a:effectLst/>
                    <a:latin typeface="Calibri" panose="020F0502020204030204" pitchFamily="34" charset="0"/>
                    <a:ea typeface="Calibri" panose="020F0502020204030204" pitchFamily="34" charset="0"/>
                  </a:rPr>
                  <a:t>Elias</a:t>
                </a:r>
                <a:r>
                  <a:rPr lang="en-GB" sz="2400" dirty="0">
                    <a:solidFill>
                      <a:srgbClr val="000000"/>
                    </a:solidFill>
                    <a:effectLst/>
                    <a:latin typeface="Calibri" panose="020F0502020204030204" pitchFamily="34" charset="0"/>
                    <a:ea typeface="Calibri" panose="020F0502020204030204" pitchFamily="34" charset="0"/>
                  </a:rPr>
                  <a:t> expresses his disappointment and explains to the others how important it is to him that the photo show is shown and that they made it for the others to remember.</a:t>
                </a:r>
                <a:endParaRPr lang="el-GR" sz="2400" dirty="0">
                  <a:effectLst/>
                  <a:latin typeface="Calibri" panose="020F0502020204030204" pitchFamily="34" charset="0"/>
                  <a:ea typeface="Calibri" panose="020F0502020204030204" pitchFamily="34" charset="0"/>
                </a:endParaRPr>
              </a:p>
            </p:txBody>
          </p:sp>
        </p:grpSp>
      </p:grpSp>
      <p:sp>
        <p:nvSpPr>
          <p:cNvPr id="18" name="TextBox 17">
            <a:extLst>
              <a:ext uri="{FF2B5EF4-FFF2-40B4-BE49-F238E27FC236}">
                <a16:creationId xmlns:a16="http://schemas.microsoft.com/office/drawing/2014/main" id="{DBE7CD8C-9C38-4BCE-996F-33BE30688405}"/>
              </a:ext>
            </a:extLst>
          </p:cNvPr>
          <p:cNvSpPr txBox="1"/>
          <p:nvPr/>
        </p:nvSpPr>
        <p:spPr>
          <a:xfrm>
            <a:off x="6701773" y="2036661"/>
            <a:ext cx="3034323" cy="1735732"/>
          </a:xfrm>
          <a:prstGeom prst="rect">
            <a:avLst/>
          </a:prstGeom>
          <a:noFill/>
        </p:spPr>
        <p:txBody>
          <a:bodyPr wrap="square">
            <a:spAutoFit/>
          </a:bodyPr>
          <a:lstStyle/>
          <a:p>
            <a:pPr>
              <a:lnSpc>
                <a:spcPct val="89000"/>
              </a:lnSpc>
              <a:spcAft>
                <a:spcPts val="800"/>
              </a:spcAft>
            </a:pPr>
            <a:r>
              <a:rPr lang="en-GB" sz="2400" b="1" dirty="0">
                <a:solidFill>
                  <a:srgbClr val="000000"/>
                </a:solidFill>
                <a:effectLst/>
                <a:latin typeface="Calibri" panose="020F0502020204030204" pitchFamily="34" charset="0"/>
                <a:ea typeface="Calibri" panose="020F0502020204030204" pitchFamily="34" charset="0"/>
              </a:rPr>
              <a:t>Paul</a:t>
            </a:r>
            <a:r>
              <a:rPr lang="en-GB" sz="2400" dirty="0">
                <a:solidFill>
                  <a:srgbClr val="000000"/>
                </a:solidFill>
                <a:effectLst/>
                <a:latin typeface="Calibri" panose="020F0502020204030204" pitchFamily="34" charset="0"/>
                <a:ea typeface="Calibri" panose="020F0502020204030204" pitchFamily="34" charset="0"/>
              </a:rPr>
              <a:t> suppresses his rising anger. He feels himself trembling inside, but says nothing.</a:t>
            </a:r>
            <a:endParaRPr lang="el-GR" sz="2400" dirty="0">
              <a:effectLst/>
              <a:latin typeface="Calibri" panose="020F0502020204030204" pitchFamily="34" charset="0"/>
              <a:ea typeface="Calibri" panose="020F0502020204030204" pitchFamily="34" charset="0"/>
            </a:endParaRPr>
          </a:p>
        </p:txBody>
      </p:sp>
      <p:cxnSp>
        <p:nvCxnSpPr>
          <p:cNvPr id="8" name="Straight Connector 7">
            <a:extLst>
              <a:ext uri="{FF2B5EF4-FFF2-40B4-BE49-F238E27FC236}">
                <a16:creationId xmlns:a16="http://schemas.microsoft.com/office/drawing/2014/main" id="{F466AEF5-57EE-422C-B4CD-765F3AA63244}"/>
              </a:ext>
            </a:extLst>
          </p:cNvPr>
          <p:cNvCxnSpPr/>
          <p:nvPr/>
        </p:nvCxnSpPr>
        <p:spPr>
          <a:xfrm flipH="1">
            <a:off x="5223353" y="1771015"/>
            <a:ext cx="1139869" cy="23876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10051E6-55EE-4D2D-85DA-9B3614C8942B}"/>
              </a:ext>
            </a:extLst>
          </p:cNvPr>
          <p:cNvCxnSpPr>
            <a:cxnSpLocks/>
          </p:cNvCxnSpPr>
          <p:nvPr/>
        </p:nvCxnSpPr>
        <p:spPr>
          <a:xfrm flipH="1" flipV="1">
            <a:off x="2918564" y="4146115"/>
            <a:ext cx="5988954" cy="125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B4B068B-7862-466A-8ABA-1ECCA34CA15E}"/>
              </a:ext>
            </a:extLst>
          </p:cNvPr>
          <p:cNvCxnSpPr/>
          <p:nvPr/>
        </p:nvCxnSpPr>
        <p:spPr>
          <a:xfrm flipH="1">
            <a:off x="1793317" y="4138039"/>
            <a:ext cx="1139869" cy="2387626"/>
          </a:xfrm>
          <a:prstGeom prst="line">
            <a:avLst/>
          </a:prstGeom>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BA1DAE2-E0AC-4010-B707-3546B4491C3F}"/>
              </a:ext>
            </a:extLst>
          </p:cNvPr>
          <p:cNvSpPr txBox="1"/>
          <p:nvPr/>
        </p:nvSpPr>
        <p:spPr>
          <a:xfrm>
            <a:off x="67832" y="6492874"/>
            <a:ext cx="2972930" cy="307777"/>
          </a:xfrm>
          <a:prstGeom prst="rect">
            <a:avLst/>
          </a:prstGeom>
          <a:noFill/>
        </p:spPr>
        <p:txBody>
          <a:bodyPr wrap="none" rtlCol="0">
            <a:spAutoFit/>
          </a:bodyPr>
          <a:lstStyle/>
          <a:p>
            <a:r>
              <a:rPr lang="en-US" sz="1400" dirty="0"/>
              <a:t>Characters: Maria Riga, CC-BY-ND-NC </a:t>
            </a:r>
            <a:endParaRPr lang="el-GR" sz="1400" dirty="0"/>
          </a:p>
        </p:txBody>
      </p:sp>
      <p:pic>
        <p:nvPicPr>
          <p:cNvPr id="10" name="Εικόνα 9" descr="Εικόνα που περιέχει clipart&#10;&#10;Περιγραφή που δημιουργήθηκε αυτόματα">
            <a:extLst>
              <a:ext uri="{FF2B5EF4-FFF2-40B4-BE49-F238E27FC236}">
                <a16:creationId xmlns:a16="http://schemas.microsoft.com/office/drawing/2014/main" id="{ECCD349E-7AE4-69B6-DF19-2D3AC713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69" y="1507136"/>
            <a:ext cx="2968120" cy="3716716"/>
          </a:xfrm>
          <a:prstGeom prst="ellipse">
            <a:avLst/>
          </a:prstGeom>
          <a:ln>
            <a:noFill/>
          </a:ln>
          <a:effectLst>
            <a:softEdge rad="112500"/>
          </a:effectLst>
        </p:spPr>
      </p:pic>
      <p:pic>
        <p:nvPicPr>
          <p:cNvPr id="13" name="Εικόνα 12" descr="Εικόνα που περιέχει κείμενο&#10;&#10;Περιγραφή που δημιουργήθηκε αυτόματα">
            <a:extLst>
              <a:ext uri="{FF2B5EF4-FFF2-40B4-BE49-F238E27FC236}">
                <a16:creationId xmlns:a16="http://schemas.microsoft.com/office/drawing/2014/main" id="{3289C5A2-6B15-E53B-FD59-F7024E827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453" y="820288"/>
            <a:ext cx="2927350" cy="3391001"/>
          </a:xfrm>
          <a:prstGeom prst="ellipse">
            <a:avLst/>
          </a:prstGeom>
          <a:ln>
            <a:noFill/>
          </a:ln>
          <a:effectLst>
            <a:softEdge rad="112500"/>
          </a:effectLst>
        </p:spPr>
      </p:pic>
      <p:pic>
        <p:nvPicPr>
          <p:cNvPr id="16" name="Εικόνα 15" descr="Εικόνα που περιέχει κείμενο, clipart&#10;&#10;Περιγραφή που δημιουργήθηκε αυτόματα">
            <a:extLst>
              <a:ext uri="{FF2B5EF4-FFF2-40B4-BE49-F238E27FC236}">
                <a16:creationId xmlns:a16="http://schemas.microsoft.com/office/drawing/2014/main" id="{31AEC66C-2223-79B6-02A3-94F6B31FE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5629" y="4154174"/>
            <a:ext cx="2870856" cy="2708966"/>
          </a:xfrm>
          <a:prstGeom prst="ellipse">
            <a:avLst/>
          </a:prstGeom>
          <a:ln>
            <a:noFill/>
          </a:ln>
          <a:effectLst>
            <a:softEdge rad="112500"/>
          </a:effectLst>
        </p:spPr>
      </p:pic>
    </p:spTree>
    <p:extLst>
      <p:ext uri="{BB962C8B-B14F-4D97-AF65-F5344CB8AC3E}">
        <p14:creationId xmlns:p14="http://schemas.microsoft.com/office/powerpoint/2010/main" val="105765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7">
            <a:extLst>
              <a:ext uri="{FF2B5EF4-FFF2-40B4-BE49-F238E27FC236}">
                <a16:creationId xmlns:a16="http://schemas.microsoft.com/office/drawing/2014/main" id="{9CABDD81-6071-452D-8775-720E31722E3C}"/>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478972" y="1879647"/>
            <a:ext cx="6096000" cy="9207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n-US" dirty="0"/>
              <a:t>How would you act? </a:t>
            </a:r>
            <a:endParaRPr lang="el-GR" dirty="0"/>
          </a:p>
        </p:txBody>
      </p:sp>
      <p:sp>
        <p:nvSpPr>
          <p:cNvPr id="3" name="Content Placeholder 2">
            <a:extLst>
              <a:ext uri="{FF2B5EF4-FFF2-40B4-BE49-F238E27FC236}">
                <a16:creationId xmlns:a16="http://schemas.microsoft.com/office/drawing/2014/main" id="{44968E98-1572-40D6-90DF-F0F1E3B94A13}"/>
              </a:ext>
            </a:extLst>
          </p:cNvPr>
          <p:cNvSpPr>
            <a:spLocks noGrp="1"/>
          </p:cNvSpPr>
          <p:nvPr>
            <p:ph idx="1"/>
          </p:nvPr>
        </p:nvSpPr>
        <p:spPr/>
        <p:txBody>
          <a:bodyPr>
            <a:normAutofit/>
          </a:bodyPr>
          <a:lstStyle/>
          <a:p>
            <a:pPr marL="0" indent="0">
              <a:buNone/>
            </a:pPr>
            <a:endParaRPr lang="el-GR" dirty="0"/>
          </a:p>
          <a:p>
            <a:pPr marL="0" indent="0">
              <a:buNone/>
            </a:pPr>
            <a:endParaRPr lang="el-GR" dirty="0"/>
          </a:p>
          <a:p>
            <a:pPr marL="0" indent="0">
              <a:buNone/>
            </a:pPr>
            <a:r>
              <a:rPr lang="en-US" dirty="0"/>
              <a:t>Before we look at how the story continues, </a:t>
            </a:r>
            <a:r>
              <a:rPr lang="en-US" b="1" dirty="0"/>
              <a:t>let's briefly </a:t>
            </a:r>
            <a:r>
              <a:rPr lang="en-US" b="1" dirty="0" err="1"/>
              <a:t>summarise</a:t>
            </a:r>
            <a:r>
              <a:rPr lang="en-US" b="1" dirty="0"/>
              <a:t> that we all have the same basic needs</a:t>
            </a:r>
            <a:r>
              <a:rPr lang="en-US" dirty="0"/>
              <a:t>, but we react and behave differently when one or more of the basic needs are unfulfilled or threatened.</a:t>
            </a:r>
          </a:p>
          <a:p>
            <a:pPr marL="0" indent="0">
              <a:buNone/>
            </a:pPr>
            <a:endParaRPr lang="en-US" dirty="0"/>
          </a:p>
          <a:p>
            <a:pPr marL="0" indent="0">
              <a:buNone/>
            </a:pPr>
            <a:r>
              <a:rPr lang="en-US" b="1" dirty="0"/>
              <a:t>Every </a:t>
            </a:r>
            <a:r>
              <a:rPr lang="en-US" b="1" dirty="0" err="1"/>
              <a:t>behaviour</a:t>
            </a:r>
            <a:r>
              <a:rPr lang="en-US" b="1" dirty="0"/>
              <a:t> of one person triggers new </a:t>
            </a:r>
            <a:r>
              <a:rPr lang="en-US" b="1" dirty="0" err="1"/>
              <a:t>behaviour</a:t>
            </a:r>
            <a:r>
              <a:rPr lang="en-US" b="1" dirty="0"/>
              <a:t> in the others. </a:t>
            </a:r>
            <a:r>
              <a:rPr lang="en-US" dirty="0"/>
              <a:t>In this way, one can say that every </a:t>
            </a:r>
            <a:r>
              <a:rPr lang="en-US" dirty="0" err="1"/>
              <a:t>behaviour</a:t>
            </a:r>
            <a:r>
              <a:rPr lang="en-US" dirty="0"/>
              <a:t> has consequences.</a:t>
            </a:r>
            <a:endParaRPr lang="el-GR" dirty="0"/>
          </a:p>
        </p:txBody>
      </p:sp>
      <p:sp>
        <p:nvSpPr>
          <p:cNvPr id="4" name="TextBox 3">
            <a:extLst>
              <a:ext uri="{FF2B5EF4-FFF2-40B4-BE49-F238E27FC236}">
                <a16:creationId xmlns:a16="http://schemas.microsoft.com/office/drawing/2014/main" id="{2BD49A5D-8548-4B23-A680-18006E965101}"/>
              </a:ext>
            </a:extLst>
          </p:cNvPr>
          <p:cNvSpPr txBox="1"/>
          <p:nvPr/>
        </p:nvSpPr>
        <p:spPr>
          <a:xfrm>
            <a:off x="8907518" y="0"/>
            <a:ext cx="32957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we do to fulfil our needs</a:t>
            </a:r>
          </a:p>
        </p:txBody>
      </p:sp>
      <p:sp>
        <p:nvSpPr>
          <p:cNvPr id="6" name="TextBox 5">
            <a:extLst>
              <a:ext uri="{FF2B5EF4-FFF2-40B4-BE49-F238E27FC236}">
                <a16:creationId xmlns:a16="http://schemas.microsoft.com/office/drawing/2014/main" id="{903606E5-A250-49CC-9D86-8737144B1756}"/>
              </a:ext>
            </a:extLst>
          </p:cNvPr>
          <p:cNvSpPr txBox="1"/>
          <p:nvPr/>
        </p:nvSpPr>
        <p:spPr>
          <a:xfrm>
            <a:off x="2084631" y="2036413"/>
            <a:ext cx="6156614" cy="607218"/>
          </a:xfrm>
          <a:prstGeom prst="rect">
            <a:avLst/>
          </a:prstGeom>
          <a:noFill/>
        </p:spPr>
        <p:txBody>
          <a:bodyPr wrap="square">
            <a:spAutoFit/>
          </a:bodyPr>
          <a:lstStyle/>
          <a:p>
            <a:pPr marL="342900" lvl="0" indent="-342900" algn="just">
              <a:lnSpc>
                <a:spcPct val="130000"/>
              </a:lnSpc>
              <a:spcAft>
                <a:spcPts val="1000"/>
              </a:spcAft>
              <a:buClr>
                <a:srgbClr val="ED7D31"/>
              </a:buClr>
              <a:buSzPts val="1600"/>
              <a:buFont typeface="Wingdings" panose="05000000000000000000" pitchFamily="2" charset="2"/>
              <a:buChar char=""/>
            </a:pPr>
            <a:r>
              <a:rPr lang="en-GB"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How would you act</a:t>
            </a:r>
            <a:r>
              <a:rPr lang="el-GR"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endParaRPr lang="en-GB"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8" name="Ομάδα 7" descr="Think about icon.">
            <a:extLst>
              <a:ext uri="{FF2B5EF4-FFF2-40B4-BE49-F238E27FC236}">
                <a16:creationId xmlns:a16="http://schemas.microsoft.com/office/drawing/2014/main" id="{7F8DAFCA-1109-47CE-8863-37AF387DA4D2}"/>
              </a:ext>
            </a:extLst>
          </p:cNvPr>
          <p:cNvGrpSpPr/>
          <p:nvPr/>
        </p:nvGrpSpPr>
        <p:grpSpPr>
          <a:xfrm>
            <a:off x="8907518" y="1871284"/>
            <a:ext cx="718185" cy="614680"/>
            <a:chOff x="0" y="0"/>
            <a:chExt cx="2142411" cy="2200465"/>
          </a:xfrm>
          <a:noFill/>
        </p:grpSpPr>
        <p:pic>
          <p:nvPicPr>
            <p:cNvPr id="9" name="Γραφικό 6" descr="Συννεφάκι σκέψης περίγραμμα">
              <a:extLst>
                <a:ext uri="{FF2B5EF4-FFF2-40B4-BE49-F238E27FC236}">
                  <a16:creationId xmlns:a16="http://schemas.microsoft.com/office/drawing/2014/main" id="{F3DBD19A-2A22-4E10-9105-0A59F3F5C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142411" cy="2142411"/>
            </a:xfrm>
            <a:prstGeom prst="rect">
              <a:avLst/>
            </a:prstGeom>
          </p:spPr>
        </p:pic>
        <p:sp>
          <p:nvSpPr>
            <p:cNvPr id="10" name="TextBox 7">
              <a:extLst>
                <a:ext uri="{FF2B5EF4-FFF2-40B4-BE49-F238E27FC236}">
                  <a16:creationId xmlns:a16="http://schemas.microsoft.com/office/drawing/2014/main" id="{E76D44EB-5C75-42D8-A0BD-84BB6A9E7812}"/>
                </a:ext>
              </a:extLst>
            </p:cNvPr>
            <p:cNvSpPr txBox="1"/>
            <p:nvPr/>
          </p:nvSpPr>
          <p:spPr>
            <a:xfrm>
              <a:off x="645956" y="105658"/>
              <a:ext cx="618289" cy="2094807"/>
            </a:xfrm>
            <a:prstGeom prst="rect">
              <a:avLst/>
            </a:prstGeom>
            <a:noFill/>
            <a:ln>
              <a:noFill/>
            </a:ln>
          </p:spPr>
          <p:txBody>
            <a:bodyPr wrap="square" rtlCol="0">
              <a:noAutofit/>
            </a:bodyPr>
            <a:lstStyle/>
            <a:p>
              <a:pPr algn="just">
                <a:lnSpc>
                  <a:spcPct val="130000"/>
                </a:lnSpc>
              </a:pPr>
              <a:r>
                <a:rPr lang="en-US"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301818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46081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2.3</a:t>
            </a:r>
            <a:r>
              <a:rPr lang="en-US" sz="5400" dirty="0">
                <a:solidFill>
                  <a:srgbClr val="FBE82A"/>
                </a:solidFill>
                <a:effectLst>
                  <a:outerShdw blurRad="38100" dist="38100" dir="2700000" algn="tl">
                    <a:srgbClr val="000000">
                      <a:alpha val="43137"/>
                    </a:srgbClr>
                  </a:outerShdw>
                </a:effectLst>
              </a:rPr>
              <a:t> Our </a:t>
            </a:r>
            <a:r>
              <a:rPr lang="en-US" sz="5400" dirty="0" err="1">
                <a:solidFill>
                  <a:srgbClr val="FBE82A"/>
                </a:solidFill>
                <a:effectLst>
                  <a:outerShdw blurRad="38100" dist="38100" dir="2700000" algn="tl">
                    <a:srgbClr val="000000">
                      <a:alpha val="43137"/>
                    </a:srgbClr>
                  </a:outerShdw>
                </a:effectLst>
              </a:rPr>
              <a:t>behaviour</a:t>
            </a:r>
            <a:r>
              <a:rPr lang="en-US" sz="5400" dirty="0">
                <a:solidFill>
                  <a:srgbClr val="FBE82A"/>
                </a:solidFill>
                <a:effectLst>
                  <a:outerShdw blurRad="38100" dist="38100" dir="2700000" algn="tl">
                    <a:srgbClr val="000000">
                      <a:alpha val="43137"/>
                    </a:srgbClr>
                  </a:outerShdw>
                </a:effectLst>
              </a:rPr>
              <a:t> always has consequences  </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64999EB-6071-46F0-8685-F8A18CB63D7C}"/>
              </a:ext>
            </a:extLst>
          </p:cNvPr>
          <p:cNvSpPr txBox="1"/>
          <p:nvPr/>
        </p:nvSpPr>
        <p:spPr>
          <a:xfrm>
            <a:off x="6501140" y="5766484"/>
            <a:ext cx="6372224" cy="1200329"/>
          </a:xfrm>
          <a:prstGeom prst="rect">
            <a:avLst/>
          </a:prstGeom>
          <a:noFill/>
        </p:spPr>
        <p:txBody>
          <a:bodyPr wrap="square">
            <a:spAutoFit/>
          </a:bodyPr>
          <a:lstStyle/>
          <a:p>
            <a:r>
              <a:rPr lang="en-US" sz="2400" dirty="0">
                <a:solidFill>
                  <a:schemeClr val="bg2"/>
                </a:solidFill>
                <a:effectLst>
                  <a:outerShdw blurRad="38100" dist="38100" dir="2700000" algn="tl">
                    <a:srgbClr val="000000">
                      <a:alpha val="43137"/>
                    </a:srgbClr>
                  </a:outerShdw>
                </a:effectLst>
              </a:rPr>
              <a:t>Now let's look at the consequences of the different </a:t>
            </a:r>
            <a:r>
              <a:rPr lang="en-US" sz="2400" dirty="0" err="1">
                <a:solidFill>
                  <a:schemeClr val="bg2"/>
                </a:solidFill>
                <a:effectLst>
                  <a:outerShdw blurRad="38100" dist="38100" dir="2700000" algn="tl">
                    <a:srgbClr val="000000">
                      <a:alpha val="43137"/>
                    </a:srgbClr>
                  </a:outerShdw>
                </a:effectLst>
              </a:rPr>
              <a:t>behaviours</a:t>
            </a:r>
            <a:r>
              <a:rPr lang="en-US" sz="2400" dirty="0">
                <a:solidFill>
                  <a:schemeClr val="bg2"/>
                </a:solidFill>
                <a:effectLst>
                  <a:outerShdw blurRad="38100" dist="38100" dir="2700000" algn="tl">
                    <a:srgbClr val="000000">
                      <a:alpha val="43137"/>
                    </a:srgbClr>
                  </a:outerShdw>
                </a:effectLst>
              </a:rPr>
              <a:t> of Sandra, Paul and Elias in our example: </a:t>
            </a:r>
          </a:p>
        </p:txBody>
      </p:sp>
    </p:spTree>
    <p:extLst>
      <p:ext uri="{BB962C8B-B14F-4D97-AF65-F5344CB8AC3E}">
        <p14:creationId xmlns:p14="http://schemas.microsoft.com/office/powerpoint/2010/main" val="44191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8" descr="Aquarell, Pinselstrich, Farbe, Abstrakt, Textur, Bürste">
            <a:extLst>
              <a:ext uri="{FF2B5EF4-FFF2-40B4-BE49-F238E27FC236}">
                <a16:creationId xmlns:a16="http://schemas.microsoft.com/office/drawing/2014/main" id="{95A1F22D-30A8-43D1-BAFD-3FDBE4E71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78281" y="-89619"/>
            <a:ext cx="14027726" cy="787241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6B3B4B6-A220-4E0F-ADD8-A095E51A6CEA}"/>
              </a:ext>
            </a:extLst>
          </p:cNvPr>
          <p:cNvSpPr>
            <a:spLocks noGrp="1"/>
          </p:cNvSpPr>
          <p:nvPr>
            <p:ph type="title"/>
          </p:nvPr>
        </p:nvSpPr>
        <p:spPr>
          <a:xfrm>
            <a:off x="838200" y="286298"/>
            <a:ext cx="10515600" cy="1325563"/>
          </a:xfrm>
        </p:spPr>
        <p:txBody>
          <a:bodyPr/>
          <a:lstStyle/>
          <a:p>
            <a:r>
              <a:rPr lang="en-US" dirty="0"/>
              <a:t>Sandra's story</a:t>
            </a:r>
            <a:endParaRPr lang="el-GR" dirty="0"/>
          </a:p>
        </p:txBody>
      </p:sp>
      <p:sp>
        <p:nvSpPr>
          <p:cNvPr id="3" name="Content Placeholder 2">
            <a:extLst>
              <a:ext uri="{FF2B5EF4-FFF2-40B4-BE49-F238E27FC236}">
                <a16:creationId xmlns:a16="http://schemas.microsoft.com/office/drawing/2014/main" id="{CE2F4E77-7932-43D7-8FF5-DA1DFA7730B5}"/>
              </a:ext>
            </a:extLst>
          </p:cNvPr>
          <p:cNvSpPr>
            <a:spLocks noGrp="1"/>
          </p:cNvSpPr>
          <p:nvPr>
            <p:ph idx="1"/>
          </p:nvPr>
        </p:nvSpPr>
        <p:spPr>
          <a:xfrm>
            <a:off x="153252" y="1654731"/>
            <a:ext cx="9652001" cy="4916971"/>
          </a:xfrm>
          <a:noFill/>
        </p:spPr>
        <p:txBody>
          <a:bodyPr>
            <a:normAutofit lnSpcReduction="10000"/>
          </a:bodyPr>
          <a:lstStyle/>
          <a:p>
            <a:pPr marL="0" indent="0">
              <a:lnSpc>
                <a:spcPct val="120000"/>
              </a:lnSpc>
              <a:buNone/>
            </a:pPr>
            <a:r>
              <a:rPr lang="en-US" sz="2400" b="1" i="1" dirty="0">
                <a:solidFill>
                  <a:schemeClr val="bg1"/>
                </a:solidFill>
                <a:effectLst>
                  <a:outerShdw blurRad="38100" dist="38100" dir="2700000" algn="tl">
                    <a:srgbClr val="000000">
                      <a:alpha val="43137"/>
                    </a:srgbClr>
                  </a:outerShdw>
                </a:effectLst>
              </a:rPr>
              <a:t>Sandra gives vent to her anger by becoming loud. She asks Frida what the important thing is that she has to leave on time. Otherwise, Frida wouldn't be so strict about punctuality. </a:t>
            </a:r>
          </a:p>
          <a:p>
            <a:pPr marL="0" indent="0">
              <a:lnSpc>
                <a:spcPct val="120000"/>
              </a:lnSpc>
              <a:buNone/>
            </a:pPr>
            <a:r>
              <a:rPr lang="en-US" sz="2400" b="1" i="1" dirty="0">
                <a:solidFill>
                  <a:schemeClr val="bg1"/>
                </a:solidFill>
                <a:effectLst>
                  <a:outerShdw blurRad="38100" dist="38100" dir="2700000" algn="tl">
                    <a:srgbClr val="000000">
                      <a:alpha val="43137"/>
                    </a:srgbClr>
                  </a:outerShdw>
                </a:effectLst>
              </a:rPr>
              <a:t>Now Frida feels attacked and controlled by Sandra. Why should Sandra care about her private affairs? Besides, she doesn't want to tell everyone that she had a discussion with her mother because of her unpunctuality and promised to be home on time this time.</a:t>
            </a:r>
          </a:p>
          <a:p>
            <a:pPr marL="0" indent="0">
              <a:lnSpc>
                <a:spcPct val="120000"/>
              </a:lnSpc>
              <a:buNone/>
            </a:pPr>
            <a:r>
              <a:rPr lang="en-US" sz="2400" b="1" i="1" dirty="0">
                <a:solidFill>
                  <a:schemeClr val="bg1"/>
                </a:solidFill>
                <a:effectLst>
                  <a:outerShdw blurRad="38100" dist="38100" dir="2700000" algn="tl">
                    <a:srgbClr val="000000">
                      <a:alpha val="43137"/>
                    </a:srgbClr>
                  </a:outerShdw>
                </a:effectLst>
              </a:rPr>
              <a:t>For now, this story would end like this: An argument ensues between the two girls, which the leaders break up after some time and close the group evening. Most go home feeling uneasy as their needs for fun, influence and belonging have not been heard.</a:t>
            </a:r>
            <a:endParaRPr lang="el-GR" sz="2400" b="1" i="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BB9A191-64EB-4E33-B03A-B9F82B50F0C7}"/>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2C7A6B30-36E7-5F0C-19D3-1EEBD2AF8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81" y="573250"/>
            <a:ext cx="3137566" cy="3928899"/>
          </a:xfrm>
          <a:prstGeom prst="ellipse">
            <a:avLst/>
          </a:prstGeom>
          <a:ln>
            <a:noFill/>
          </a:ln>
          <a:effectLst>
            <a:softEdge rad="112500"/>
          </a:effectLst>
        </p:spPr>
      </p:pic>
    </p:spTree>
    <p:extLst>
      <p:ext uri="{BB962C8B-B14F-4D97-AF65-F5344CB8AC3E}">
        <p14:creationId xmlns:p14="http://schemas.microsoft.com/office/powerpoint/2010/main" val="173784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98" descr="Aquarell, Pinselstrich, Farbe, Abstrakt, Textur, Bürste">
            <a:extLst>
              <a:ext uri="{FF2B5EF4-FFF2-40B4-BE49-F238E27FC236}">
                <a16:creationId xmlns:a16="http://schemas.microsoft.com/office/drawing/2014/main" id="{DC6C221D-CE10-446F-855E-231959CF8236}"/>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512005" y="734457"/>
            <a:ext cx="13715295" cy="7751619"/>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4CFB4CD-D44C-4C51-AB73-D2E9D915CBC6}"/>
              </a:ext>
            </a:extLst>
          </p:cNvPr>
          <p:cNvSpPr>
            <a:spLocks noGrp="1"/>
          </p:cNvSpPr>
          <p:nvPr>
            <p:ph idx="1"/>
          </p:nvPr>
        </p:nvSpPr>
        <p:spPr>
          <a:xfrm>
            <a:off x="330200" y="1690688"/>
            <a:ext cx="8496300" cy="4215147"/>
          </a:xfrm>
          <a:noFill/>
        </p:spPr>
        <p:txBody>
          <a:bodyPr>
            <a:normAutofit fontScale="92500"/>
          </a:bodyPr>
          <a:lstStyle/>
          <a:p>
            <a:pPr marL="0" indent="0">
              <a:buNone/>
            </a:pPr>
            <a:r>
              <a:rPr lang="en-US" sz="2400" dirty="0"/>
              <a:t>Paul swallows his anger. He thinks to himself that there is no point in saying anything, because either someone will then feel attacked or they won't hear his opinion at all. So, he thinks it's better not to say anything at all. </a:t>
            </a:r>
          </a:p>
          <a:p>
            <a:pPr marL="0" indent="0">
              <a:buNone/>
            </a:pPr>
            <a:r>
              <a:rPr lang="en-US" sz="2400" dirty="0"/>
              <a:t>This story could end like this for now: The group evening ends on time. Most people are left with an uneasy feeling. The group that prepared the photo show goes home pissed off. </a:t>
            </a:r>
          </a:p>
          <a:p>
            <a:pPr marL="0" indent="0">
              <a:buNone/>
            </a:pPr>
            <a:r>
              <a:rPr lang="en-US" sz="2400" dirty="0"/>
              <a:t>At home, Paul defrosts a pizza, then takes a bar of chocolate and a packet of crisps to his room and watches an action film. But his thoughts still revolve around the group evening and what he should have said. He thinks about whether he should go to the group evening again.</a:t>
            </a:r>
            <a:endParaRPr lang="el-GR" sz="2400" dirty="0"/>
          </a:p>
        </p:txBody>
      </p:sp>
      <p:sp>
        <p:nvSpPr>
          <p:cNvPr id="2" name="Title 1">
            <a:extLst>
              <a:ext uri="{FF2B5EF4-FFF2-40B4-BE49-F238E27FC236}">
                <a16:creationId xmlns:a16="http://schemas.microsoft.com/office/drawing/2014/main" id="{1827AA4D-8640-49ED-AD88-44AC497B37F7}"/>
              </a:ext>
            </a:extLst>
          </p:cNvPr>
          <p:cNvSpPr>
            <a:spLocks noGrp="1"/>
          </p:cNvSpPr>
          <p:nvPr>
            <p:ph type="title"/>
          </p:nvPr>
        </p:nvSpPr>
        <p:spPr/>
        <p:txBody>
          <a:bodyPr/>
          <a:lstStyle/>
          <a:p>
            <a:r>
              <a:rPr lang="en-US" dirty="0"/>
              <a:t>Paul's story </a:t>
            </a:r>
            <a:endParaRPr lang="el-GR" dirty="0"/>
          </a:p>
        </p:txBody>
      </p:sp>
      <p:sp>
        <p:nvSpPr>
          <p:cNvPr id="4" name="TextBox 3">
            <a:extLst>
              <a:ext uri="{FF2B5EF4-FFF2-40B4-BE49-F238E27FC236}">
                <a16:creationId xmlns:a16="http://schemas.microsoft.com/office/drawing/2014/main" id="{B73F1396-2F29-49BA-BB66-353F8005D17F}"/>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id="{42E556FB-4EFA-2B76-0E30-DE2800EFD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37" y="1328934"/>
            <a:ext cx="3545163" cy="4106666"/>
          </a:xfrm>
          <a:prstGeom prst="ellipse">
            <a:avLst/>
          </a:prstGeom>
          <a:ln>
            <a:noFill/>
          </a:ln>
          <a:effectLst>
            <a:softEdge rad="112500"/>
          </a:effectLst>
        </p:spPr>
      </p:pic>
    </p:spTree>
    <p:extLst>
      <p:ext uri="{BB962C8B-B14F-4D97-AF65-F5344CB8AC3E}">
        <p14:creationId xmlns:p14="http://schemas.microsoft.com/office/powerpoint/2010/main" val="378948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en-US" dirty="0"/>
              <a:t>Content</a:t>
            </a:r>
            <a:endParaRPr lang="el-GR" dirty="0"/>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3" y="2198362"/>
            <a:ext cx="5389637" cy="3917773"/>
          </a:xfrm>
        </p:spPr>
        <p:txBody>
          <a:bodyPr>
            <a:normAutofit fontScale="85000" lnSpcReduction="10000"/>
          </a:bodyPr>
          <a:lstStyle/>
          <a:p>
            <a:pPr marL="0" indent="0">
              <a:buNone/>
            </a:pPr>
            <a:r>
              <a:rPr lang="en-US" sz="2000" b="1" dirty="0">
                <a:solidFill>
                  <a:srgbClr val="1A7EBA"/>
                </a:solidFill>
              </a:rPr>
              <a:t>2.  Strategies to fulfil Basic Needs</a:t>
            </a:r>
          </a:p>
          <a:p>
            <a:pPr>
              <a:buClr>
                <a:srgbClr val="FBE82A"/>
              </a:buClr>
              <a:buFont typeface="Courier New" panose="02070309020205020404" pitchFamily="49" charset="0"/>
              <a:buChar char="o"/>
            </a:pPr>
            <a:r>
              <a:rPr lang="en-US" sz="2000" dirty="0"/>
              <a:t>Introduction</a:t>
            </a:r>
          </a:p>
          <a:p>
            <a:pPr>
              <a:buClr>
                <a:srgbClr val="FBE82A"/>
              </a:buClr>
              <a:buFont typeface="Courier New" panose="02070309020205020404" pitchFamily="49" charset="0"/>
              <a:buChar char="o"/>
            </a:pPr>
            <a:r>
              <a:rPr lang="en-US" sz="2000" dirty="0"/>
              <a:t>What we do to fulfil our needs	</a:t>
            </a:r>
          </a:p>
          <a:p>
            <a:pPr>
              <a:buClr>
                <a:srgbClr val="FBE82A"/>
              </a:buClr>
              <a:buFont typeface="Courier New" panose="02070309020205020404" pitchFamily="49" charset="0"/>
              <a:buChar char="o"/>
            </a:pPr>
            <a:r>
              <a:rPr lang="en-US" sz="2000" dirty="0"/>
              <a:t>Our </a:t>
            </a:r>
            <a:r>
              <a:rPr lang="en-US" sz="2000" dirty="0" err="1"/>
              <a:t>behaviour</a:t>
            </a:r>
            <a:r>
              <a:rPr lang="en-US" sz="2000" dirty="0"/>
              <a:t> always has consequences	</a:t>
            </a:r>
          </a:p>
          <a:p>
            <a:pPr>
              <a:buClr>
                <a:srgbClr val="FBE82A"/>
              </a:buClr>
              <a:buFont typeface="Courier New" panose="02070309020205020404" pitchFamily="49" charset="0"/>
              <a:buChar char="o"/>
            </a:pPr>
            <a:r>
              <a:rPr lang="en-US" sz="2000" dirty="0"/>
              <a:t>Finding the right strategy - actions that lead to success</a:t>
            </a:r>
          </a:p>
          <a:p>
            <a:pPr>
              <a:buClr>
                <a:srgbClr val="FBE82A"/>
              </a:buClr>
              <a:buFont typeface="Courier New" panose="02070309020205020404" pitchFamily="49" charset="0"/>
              <a:buChar char="o"/>
            </a:pPr>
            <a:r>
              <a:rPr lang="en-US" sz="2000" dirty="0"/>
              <a:t>Create positive consequences	</a:t>
            </a:r>
          </a:p>
          <a:p>
            <a:pPr>
              <a:buClr>
                <a:srgbClr val="FBE82A"/>
              </a:buClr>
              <a:buFont typeface="Courier New" panose="02070309020205020404" pitchFamily="49" charset="0"/>
              <a:buChar char="o"/>
            </a:pPr>
            <a:r>
              <a:rPr lang="en-US" sz="2000" dirty="0"/>
              <a:t>Our actions in the now also affect the future	</a:t>
            </a:r>
          </a:p>
          <a:p>
            <a:pPr>
              <a:buClr>
                <a:srgbClr val="FBE82A"/>
              </a:buClr>
              <a:buFont typeface="Courier New" panose="02070309020205020404" pitchFamily="49" charset="0"/>
              <a:buChar char="o"/>
            </a:pPr>
            <a:r>
              <a:rPr lang="en-US" sz="2000" dirty="0"/>
              <a:t>Use helpful strategies	</a:t>
            </a:r>
          </a:p>
          <a:p>
            <a:pPr>
              <a:buClr>
                <a:srgbClr val="FBE82A"/>
              </a:buClr>
              <a:buFont typeface="Courier New" panose="02070309020205020404" pitchFamily="49" charset="0"/>
              <a:buChar char="o"/>
            </a:pPr>
            <a:r>
              <a:rPr lang="en-US" sz="2000" dirty="0"/>
              <a:t>Practice good habits	</a:t>
            </a:r>
          </a:p>
          <a:p>
            <a:pPr>
              <a:buClr>
                <a:srgbClr val="FBE82A"/>
              </a:buClr>
              <a:buFont typeface="Courier New" panose="02070309020205020404" pitchFamily="49" charset="0"/>
              <a:buChar char="o"/>
            </a:pPr>
            <a:r>
              <a:rPr lang="en-US" sz="2000" dirty="0"/>
              <a:t>How to continue	</a:t>
            </a:r>
          </a:p>
          <a:p>
            <a:pPr marL="0" indent="0">
              <a:buClr>
                <a:srgbClr val="FBE82A"/>
              </a:buClr>
              <a:buNone/>
            </a:pPr>
            <a:endParaRPr lang="en-US" sz="2000" dirty="0">
              <a:highlight>
                <a:srgbClr val="FFFF00"/>
              </a:highlight>
            </a:endParaRPr>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200329"/>
          </a:xfrm>
          <a:prstGeom prst="rect">
            <a:avLst/>
          </a:prstGeom>
          <a:noFill/>
        </p:spPr>
        <p:txBody>
          <a:bodyPr wrap="square">
            <a:spAutoFit/>
          </a:bodyPr>
          <a:lstStyle/>
          <a:p>
            <a:pPr algn="l" fontAlgn="base"/>
            <a:br>
              <a:rPr lang="en-US" dirty="0"/>
            </a:br>
            <a:endParaRPr lang="en-US" b="0" i="0" dirty="0">
              <a:solidFill>
                <a:srgbClr val="666666"/>
              </a:solidFill>
              <a:effectLst/>
              <a:latin typeface="Ubuntu"/>
            </a:endParaRPr>
          </a:p>
          <a:p>
            <a:pPr algn="ctr" fontAlgn="base"/>
            <a:r>
              <a:rPr lang="en-US" b="0" i="0" dirty="0">
                <a:solidFill>
                  <a:srgbClr val="2C39C1"/>
                </a:solidFill>
                <a:effectLst/>
                <a:latin typeface="inherit"/>
              </a:rPr>
              <a:t>Part 2 of “Needs and Strategies – Toolkit on basic human needs and strategies to fulfill them”</a:t>
            </a:r>
          </a:p>
        </p:txBody>
      </p:sp>
    </p:spTree>
    <p:extLst>
      <p:ext uri="{BB962C8B-B14F-4D97-AF65-F5344CB8AC3E}">
        <p14:creationId xmlns:p14="http://schemas.microsoft.com/office/powerpoint/2010/main" val="129667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01" descr="Aquarell, Pinselstrich, Farbe, Abstrakt, Textur, Bürste">
            <a:extLst>
              <a:ext uri="{FF2B5EF4-FFF2-40B4-BE49-F238E27FC236}">
                <a16:creationId xmlns:a16="http://schemas.microsoft.com/office/drawing/2014/main" id="{82F1F663-4286-4BE7-A6EE-41514F8B3D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42138" y="1557337"/>
            <a:ext cx="12061151" cy="560357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7B32EAC-662D-4C97-9521-314DF6BD7EEB}"/>
              </a:ext>
            </a:extLst>
          </p:cNvPr>
          <p:cNvSpPr>
            <a:spLocks noGrp="1"/>
          </p:cNvSpPr>
          <p:nvPr>
            <p:ph type="title"/>
          </p:nvPr>
        </p:nvSpPr>
        <p:spPr/>
        <p:txBody>
          <a:bodyPr/>
          <a:lstStyle/>
          <a:p>
            <a:r>
              <a:rPr lang="en-US" dirty="0"/>
              <a:t>Elias' story</a:t>
            </a:r>
            <a:endParaRPr lang="el-GR" dirty="0"/>
          </a:p>
        </p:txBody>
      </p:sp>
      <p:sp>
        <p:nvSpPr>
          <p:cNvPr id="3" name="Content Placeholder 2">
            <a:extLst>
              <a:ext uri="{FF2B5EF4-FFF2-40B4-BE49-F238E27FC236}">
                <a16:creationId xmlns:a16="http://schemas.microsoft.com/office/drawing/2014/main" id="{6629D912-3F6A-4BA7-8BF6-27CBB3D0291C}"/>
              </a:ext>
            </a:extLst>
          </p:cNvPr>
          <p:cNvSpPr>
            <a:spLocks noGrp="1"/>
          </p:cNvSpPr>
          <p:nvPr>
            <p:ph idx="1"/>
          </p:nvPr>
        </p:nvSpPr>
        <p:spPr>
          <a:xfrm>
            <a:off x="3128544" y="2223963"/>
            <a:ext cx="8803105" cy="3789112"/>
          </a:xfrm>
          <a:noFill/>
        </p:spPr>
        <p:txBody>
          <a:bodyPr>
            <a:normAutofit/>
          </a:bodyPr>
          <a:lstStyle/>
          <a:p>
            <a:pPr marL="0" indent="0">
              <a:buNone/>
            </a:pPr>
            <a:r>
              <a:rPr lang="en-US" sz="2400" dirty="0"/>
              <a:t>Elias expresses his disappointment and explains to the others how important it is to him that the photo show is shown and that they also made it for the others to remember. </a:t>
            </a:r>
          </a:p>
          <a:p>
            <a:pPr marL="0" indent="0">
              <a:buNone/>
            </a:pPr>
            <a:r>
              <a:rPr lang="en-US" sz="2400" dirty="0"/>
              <a:t>This story would end like this for now: The others listen to Elias and many tell him that they were also looking forward to the photo show. Now the group decides that those who want to take the time can stay longer today and see the photo show.</a:t>
            </a:r>
          </a:p>
          <a:p>
            <a:pPr marL="0" indent="0">
              <a:buNone/>
            </a:pPr>
            <a:r>
              <a:rPr lang="en-US" sz="2400" dirty="0"/>
              <a:t>In addition, the photo show will be shown to everyone, including parents and other scout groups at the next larger meeting.</a:t>
            </a:r>
            <a:endParaRPr lang="el-GR" sz="2400" b="1" dirty="0"/>
          </a:p>
        </p:txBody>
      </p:sp>
      <p:sp>
        <p:nvSpPr>
          <p:cNvPr id="4" name="TextBox 3">
            <a:extLst>
              <a:ext uri="{FF2B5EF4-FFF2-40B4-BE49-F238E27FC236}">
                <a16:creationId xmlns:a16="http://schemas.microsoft.com/office/drawing/2014/main" id="{24A992B3-9D74-43F8-B2DA-5240FB2285D7}"/>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pic>
        <p:nvPicPr>
          <p:cNvPr id="8" name="Εικόνα 7" descr="Εικόνα που περιέχει κείμενο, clipart&#10;&#10;Περιγραφή που δημιουργήθηκε αυτόματα">
            <a:extLst>
              <a:ext uri="{FF2B5EF4-FFF2-40B4-BE49-F238E27FC236}">
                <a16:creationId xmlns:a16="http://schemas.microsoft.com/office/drawing/2014/main" id="{27D8A2A6-9BD0-9515-4551-84C3825B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6" y="2156839"/>
            <a:ext cx="3393948" cy="3202561"/>
          </a:xfrm>
          <a:prstGeom prst="ellipse">
            <a:avLst/>
          </a:prstGeom>
          <a:ln>
            <a:noFill/>
          </a:ln>
          <a:effectLst>
            <a:softEdge rad="112500"/>
          </a:effectLst>
        </p:spPr>
      </p:pic>
    </p:spTree>
    <p:extLst>
      <p:ext uri="{BB962C8B-B14F-4D97-AF65-F5344CB8AC3E}">
        <p14:creationId xmlns:p14="http://schemas.microsoft.com/office/powerpoint/2010/main" val="191126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4">
            <a:extLst>
              <a:ext uri="{FF2B5EF4-FFF2-40B4-BE49-F238E27FC236}">
                <a16:creationId xmlns:a16="http://schemas.microsoft.com/office/drawing/2014/main" id="{FEAC888B-BC61-4660-AC84-51EEE3E058D0}"/>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65246" y="2055813"/>
            <a:ext cx="11261507" cy="322897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19BB64-2B85-468A-A92E-6746F1138D5B}"/>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EE9F0581-57DB-4C02-9C2D-2980178822F7}"/>
              </a:ext>
            </a:extLst>
          </p:cNvPr>
          <p:cNvSpPr>
            <a:spLocks noGrp="1"/>
          </p:cNvSpPr>
          <p:nvPr>
            <p:ph idx="1"/>
          </p:nvPr>
        </p:nvSpPr>
        <p:spPr>
          <a:xfrm>
            <a:off x="1654227" y="2432843"/>
            <a:ext cx="8420328" cy="2474913"/>
          </a:xfrm>
          <a:noFill/>
          <a:ln>
            <a:noFill/>
          </a:ln>
        </p:spPr>
        <p:txBody>
          <a:bodyPr>
            <a:normAutofit/>
          </a:bodyPr>
          <a:lstStyle/>
          <a:p>
            <a:pPr marL="0" indent="0">
              <a:lnSpc>
                <a:spcPct val="120000"/>
              </a:lnSpc>
              <a:buNone/>
            </a:pPr>
            <a:r>
              <a:rPr lang="en-US" dirty="0">
                <a:effectLst>
                  <a:outerShdw blurRad="38100" dist="38100" dir="2700000" algn="tl">
                    <a:srgbClr val="000000">
                      <a:alpha val="43137"/>
                    </a:srgbClr>
                  </a:outerShdw>
                </a:effectLst>
              </a:rPr>
              <a:t>Have you also observed that every </a:t>
            </a:r>
            <a:r>
              <a:rPr lang="en-US" dirty="0" err="1">
                <a:effectLst>
                  <a:outerShdw blurRad="38100" dist="38100" dir="2700000" algn="tl">
                    <a:srgbClr val="000000">
                      <a:alpha val="43137"/>
                    </a:srgbClr>
                  </a:outerShdw>
                </a:effectLst>
              </a:rPr>
              <a:t>behaviour</a:t>
            </a:r>
            <a:r>
              <a:rPr lang="en-US" dirty="0">
                <a:effectLst>
                  <a:outerShdw blurRad="38100" dist="38100" dir="2700000" algn="tl">
                    <a:srgbClr val="000000">
                      <a:alpha val="43137"/>
                    </a:srgbClr>
                  </a:outerShdw>
                </a:effectLst>
              </a:rPr>
              <a:t> always has consequences?</a:t>
            </a:r>
          </a:p>
          <a:p>
            <a:pPr marL="0" indent="0">
              <a:lnSpc>
                <a:spcPct val="120000"/>
              </a:lnSpc>
              <a:buNone/>
            </a:pPr>
            <a:r>
              <a:rPr lang="en-US" dirty="0">
                <a:effectLst>
                  <a:outerShdw blurRad="38100" dist="38100" dir="2700000" algn="tl">
                    <a:srgbClr val="000000">
                      <a:alpha val="43137"/>
                    </a:srgbClr>
                  </a:outerShdw>
                </a:effectLst>
              </a:rPr>
              <a:t>If this is clear to you, you will also </a:t>
            </a:r>
            <a:r>
              <a:rPr lang="en-US" dirty="0" err="1">
                <a:effectLst>
                  <a:outerShdw blurRad="38100" dist="38100" dir="2700000" algn="tl">
                    <a:srgbClr val="000000">
                      <a:alpha val="43137"/>
                    </a:srgbClr>
                  </a:outerShdw>
                </a:effectLst>
              </a:rPr>
              <a:t>realise</a:t>
            </a:r>
            <a:r>
              <a:rPr lang="en-US" dirty="0">
                <a:effectLst>
                  <a:outerShdw blurRad="38100" dist="38100" dir="2700000" algn="tl">
                    <a:srgbClr val="000000">
                      <a:alpha val="43137"/>
                    </a:srgbClr>
                  </a:outerShdw>
                </a:effectLst>
              </a:rPr>
              <a:t> that you can always influence the effects with your </a:t>
            </a:r>
            <a:r>
              <a:rPr lang="en-US" dirty="0" err="1">
                <a:effectLst>
                  <a:outerShdw blurRad="38100" dist="38100" dir="2700000" algn="tl">
                    <a:srgbClr val="000000">
                      <a:alpha val="43137"/>
                    </a:srgbClr>
                  </a:outerShdw>
                </a:effectLst>
              </a:rPr>
              <a:t>behaviour</a:t>
            </a:r>
            <a:r>
              <a:rPr lang="el-GR" dirty="0">
                <a:effectLst>
                  <a:outerShdw blurRad="38100" dist="38100" dir="2700000" algn="tl">
                    <a:srgbClr val="000000">
                      <a:alpha val="43137"/>
                    </a:srgbClr>
                  </a:outerShdw>
                </a:effectLst>
              </a:rPr>
              <a:t>.</a:t>
            </a:r>
            <a:r>
              <a:rPr lang="el-GR" dirty="0">
                <a:solidFill>
                  <a:schemeClr val="bg1"/>
                </a:solidFill>
                <a:effectLst>
                  <a:outerShdw blurRad="38100" dist="38100" dir="2700000" algn="tl">
                    <a:srgbClr val="000000">
                      <a:alpha val="43137"/>
                    </a:srgbClr>
                  </a:outerShdw>
                </a:effectLst>
              </a:rPr>
              <a:t>.</a:t>
            </a:r>
          </a:p>
        </p:txBody>
      </p:sp>
      <p:sp>
        <p:nvSpPr>
          <p:cNvPr id="4" name="TextBox 3">
            <a:extLst>
              <a:ext uri="{FF2B5EF4-FFF2-40B4-BE49-F238E27FC236}">
                <a16:creationId xmlns:a16="http://schemas.microsoft.com/office/drawing/2014/main" id="{13D14603-926D-4063-90A6-0BCC1B04740B}"/>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spTree>
    <p:extLst>
      <p:ext uri="{BB962C8B-B14F-4D97-AF65-F5344CB8AC3E}">
        <p14:creationId xmlns:p14="http://schemas.microsoft.com/office/powerpoint/2010/main" val="243330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1F2F7-BC89-426C-80CB-9116627B39A6}"/>
              </a:ext>
            </a:extLst>
          </p:cNvPr>
          <p:cNvSpPr>
            <a:spLocks noGrp="1"/>
          </p:cNvSpPr>
          <p:nvPr>
            <p:ph idx="1"/>
          </p:nvPr>
        </p:nvSpPr>
        <p:spPr>
          <a:xfrm>
            <a:off x="838200" y="1720848"/>
            <a:ext cx="10515600" cy="4946647"/>
          </a:xfrm>
        </p:spPr>
        <p:txBody>
          <a:bodyPr>
            <a:normAutofit fontScale="62500" lnSpcReduction="20000"/>
          </a:bodyPr>
          <a:lstStyle/>
          <a:p>
            <a:pPr>
              <a:lnSpc>
                <a:spcPct val="120000"/>
              </a:lnSpc>
            </a:pPr>
            <a:r>
              <a:rPr lang="en-US" dirty="0"/>
              <a:t>Take the example story from earlier again: the same initial situation can continue quite differently, depending on how the individual persons behave. We all influence with our </a:t>
            </a:r>
            <a:r>
              <a:rPr lang="en-US" dirty="0" err="1"/>
              <a:t>behaviour</a:t>
            </a:r>
            <a:r>
              <a:rPr lang="en-US" dirty="0"/>
              <a:t> whether the story continues positively or negatively.</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l-GR" dirty="0"/>
          </a:p>
          <a:p>
            <a:pPr>
              <a:lnSpc>
                <a:spcPct val="120000"/>
              </a:lnSpc>
            </a:pPr>
            <a:r>
              <a:rPr lang="en-US" dirty="0"/>
              <a:t>Maybe this sounds a bit complicated now, but if we take the example from before again, it will certainly become clearer for you. </a:t>
            </a:r>
            <a:endParaRPr lang="el-GR" dirty="0"/>
          </a:p>
        </p:txBody>
      </p:sp>
      <p:sp>
        <p:nvSpPr>
          <p:cNvPr id="2" name="Title 1">
            <a:extLst>
              <a:ext uri="{FF2B5EF4-FFF2-40B4-BE49-F238E27FC236}">
                <a16:creationId xmlns:a16="http://schemas.microsoft.com/office/drawing/2014/main" id="{7723BAC9-15B7-485A-B986-26EB33D43FDA}"/>
              </a:ext>
            </a:extLst>
          </p:cNvPr>
          <p:cNvSpPr>
            <a:spLocks noGrp="1"/>
          </p:cNvSpPr>
          <p:nvPr>
            <p:ph type="title"/>
          </p:nvPr>
        </p:nvSpPr>
        <p:spPr>
          <a:xfrm>
            <a:off x="838200" y="321206"/>
            <a:ext cx="10515600" cy="1325563"/>
          </a:xfrm>
        </p:spPr>
        <p:txBody>
          <a:bodyPr>
            <a:normAutofit/>
          </a:bodyPr>
          <a:lstStyle/>
          <a:p>
            <a:r>
              <a:rPr lang="en-US" sz="4000" dirty="0"/>
              <a:t>Positive and negative effects on you and the others</a:t>
            </a:r>
            <a:endParaRPr lang="el-GR" sz="4000" dirty="0"/>
          </a:p>
        </p:txBody>
      </p:sp>
      <p:sp>
        <p:nvSpPr>
          <p:cNvPr id="5" name="TextBox 4">
            <a:extLst>
              <a:ext uri="{FF2B5EF4-FFF2-40B4-BE49-F238E27FC236}">
                <a16:creationId xmlns:a16="http://schemas.microsoft.com/office/drawing/2014/main" id="{DA198287-D3FA-42D2-BB7E-546A3B233797}"/>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pic>
        <p:nvPicPr>
          <p:cNvPr id="4122" name="Grafik 109" descr="Aquarell, Pinselstrich, Farbe, Abstrakt, Textur, Bürste">
            <a:extLst>
              <a:ext uri="{FF2B5EF4-FFF2-40B4-BE49-F238E27FC236}">
                <a16:creationId xmlns:a16="http://schemas.microsoft.com/office/drawing/2014/main" id="{3EC3F76D-6505-4543-800D-2186604F1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892" y="2841626"/>
            <a:ext cx="3737608" cy="18383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
            <a:extLst>
              <a:ext uri="{FF2B5EF4-FFF2-40B4-BE49-F238E27FC236}">
                <a16:creationId xmlns:a16="http://schemas.microsoft.com/office/drawing/2014/main" id="{FD3151C9-A4B2-4B13-9D7C-35F824E00A65}"/>
              </a:ext>
            </a:extLst>
          </p:cNvPr>
          <p:cNvSpPr txBox="1">
            <a:spLocks noChangeArrowheads="1"/>
          </p:cNvSpPr>
          <p:nvPr/>
        </p:nvSpPr>
        <p:spPr bwMode="auto">
          <a:xfrm>
            <a:off x="2708593" y="2907124"/>
            <a:ext cx="22405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ea typeface="MyriadPro-Regular" charset="-128"/>
                <a:cs typeface="Arial" panose="020B0604020202020204" pitchFamily="34" charset="0"/>
              </a:rPr>
              <a:t>Our </a:t>
            </a:r>
            <a:r>
              <a:rPr kumimoji="0" lang="en-US" altLang="en-US" sz="2400" b="1" i="0" u="none" strike="noStrike" cap="none" normalizeH="0" baseline="0" dirty="0" err="1">
                <a:ln>
                  <a:noFill/>
                </a:ln>
                <a:solidFill>
                  <a:srgbClr val="FFFFFF"/>
                </a:solidFill>
                <a:effectLst/>
                <a:latin typeface="Calibri" panose="020F0502020204030204" pitchFamily="34" charset="0"/>
                <a:ea typeface="MyriadPro-Regular" charset="-128"/>
                <a:cs typeface="Arial" panose="020B0604020202020204" pitchFamily="34" charset="0"/>
              </a:rPr>
              <a:t>behaviour</a:t>
            </a:r>
            <a:r>
              <a:rPr kumimoji="0" lang="en-US" altLang="en-US" sz="2400" b="1" i="0" u="none" strike="noStrike" cap="none" normalizeH="0" baseline="0" dirty="0">
                <a:ln>
                  <a:noFill/>
                </a:ln>
                <a:solidFill>
                  <a:srgbClr val="FFFFFF"/>
                </a:solidFill>
                <a:effectLst/>
                <a:latin typeface="Calibri" panose="020F0502020204030204" pitchFamily="34" charset="0"/>
                <a:ea typeface="MyriadPro-Regular" charset="-128"/>
                <a:cs typeface="Arial" panose="020B0604020202020204" pitchFamily="34" charset="0"/>
              </a:rPr>
              <a:t> influences </a:t>
            </a:r>
            <a:r>
              <a:rPr kumimoji="0" lang="en-US" altLang="en-US" sz="2400" b="1" i="1" u="none" strike="noStrike" cap="none" normalizeH="0" baseline="0" dirty="0">
                <a:ln>
                  <a:noFill/>
                </a:ln>
                <a:solidFill>
                  <a:srgbClr val="FFFFFF"/>
                </a:solidFill>
                <a:effectLst/>
                <a:latin typeface="Calibri" panose="020F0502020204030204" pitchFamily="34" charset="0"/>
                <a:ea typeface="MyriadPro-Regular" charset="-128"/>
                <a:cs typeface="Arial" panose="020B0604020202020204" pitchFamily="34" charset="0"/>
              </a:rPr>
              <a:t>how the story continues</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6" name="Grafik 111">
            <a:extLst>
              <a:ext uri="{FF2B5EF4-FFF2-40B4-BE49-F238E27FC236}">
                <a16:creationId xmlns:a16="http://schemas.microsoft.com/office/drawing/2014/main" id="{81E4D377-14D1-43F1-B329-BE52554763F5}"/>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7170260" y="4690428"/>
            <a:ext cx="1765300" cy="805180"/>
          </a:xfrm>
          <a:prstGeom prst="rect">
            <a:avLst/>
          </a:prstGeom>
          <a:noFill/>
          <a:ln>
            <a:noFill/>
          </a:ln>
          <a:extLst>
            <a:ext uri="{53640926-AAD7-44D8-BBD7-CCE9431645EC}">
              <a14:shadowObscured xmlns:a14="http://schemas.microsoft.com/office/drawing/2010/main"/>
            </a:ext>
          </a:extLst>
        </p:spPr>
      </p:pic>
      <p:pic>
        <p:nvPicPr>
          <p:cNvPr id="27" name="Grafik 110">
            <a:extLst>
              <a:ext uri="{FF2B5EF4-FFF2-40B4-BE49-F238E27FC236}">
                <a16:creationId xmlns:a16="http://schemas.microsoft.com/office/drawing/2014/main" id="{C4DAA2F3-612D-4A7B-9CA6-009E232AAC1D}"/>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608425" y="4806637"/>
            <a:ext cx="1871504" cy="805180"/>
          </a:xfrm>
          <a:prstGeom prst="rect">
            <a:avLst/>
          </a:prstGeom>
          <a:noFill/>
          <a:ln>
            <a:noFill/>
          </a:ln>
          <a:extLst>
            <a:ext uri="{53640926-AAD7-44D8-BBD7-CCE9431645EC}">
              <a14:shadowObscured xmlns:a14="http://schemas.microsoft.com/office/drawing/2010/main"/>
            </a:ext>
          </a:extLst>
        </p:spPr>
      </p:pic>
      <p:sp>
        <p:nvSpPr>
          <p:cNvPr id="24" name="Text Box 21">
            <a:extLst>
              <a:ext uri="{FF2B5EF4-FFF2-40B4-BE49-F238E27FC236}">
                <a16:creationId xmlns:a16="http://schemas.microsoft.com/office/drawing/2014/main" id="{1CB9E460-2329-47D5-8D9D-06F973A8C9D3}"/>
              </a:ext>
            </a:extLst>
          </p:cNvPr>
          <p:cNvSpPr txBox="1">
            <a:spLocks noChangeArrowheads="1"/>
          </p:cNvSpPr>
          <p:nvPr/>
        </p:nvSpPr>
        <p:spPr bwMode="auto">
          <a:xfrm>
            <a:off x="2608425" y="4937096"/>
            <a:ext cx="169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For ourselves</a:t>
            </a:r>
            <a:endPar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5" name="Text Box 20">
            <a:extLst>
              <a:ext uri="{FF2B5EF4-FFF2-40B4-BE49-F238E27FC236}">
                <a16:creationId xmlns:a16="http://schemas.microsoft.com/office/drawing/2014/main" id="{46B076FF-AD65-45D8-AA50-2E51BF5FAF24}"/>
              </a:ext>
            </a:extLst>
          </p:cNvPr>
          <p:cNvSpPr txBox="1">
            <a:spLocks noChangeArrowheads="1"/>
          </p:cNvSpPr>
          <p:nvPr/>
        </p:nvSpPr>
        <p:spPr bwMode="auto">
          <a:xfrm>
            <a:off x="7348696" y="4917440"/>
            <a:ext cx="169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For others</a:t>
            </a:r>
            <a:endPar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0" name="Grafik 4159" descr="Transparent Watercolor Arrow Png, Png Download - kindpng">
            <a:extLst>
              <a:ext uri="{FF2B5EF4-FFF2-40B4-BE49-F238E27FC236}">
                <a16:creationId xmlns:a16="http://schemas.microsoft.com/office/drawing/2014/main" id="{210D8D1F-1836-4874-9D14-B048DCF3D7BB}"/>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4929" y="4857357"/>
            <a:ext cx="730885" cy="532130"/>
          </a:xfrm>
          <a:prstGeom prst="rect">
            <a:avLst/>
          </a:prstGeom>
          <a:noFill/>
          <a:ln>
            <a:noFill/>
          </a:ln>
        </p:spPr>
      </p:pic>
      <p:pic>
        <p:nvPicPr>
          <p:cNvPr id="31" name="Grafik 14" descr="Transparent Watercolor Arrow Png, Png Download - kindpng">
            <a:extLst>
              <a:ext uri="{FF2B5EF4-FFF2-40B4-BE49-F238E27FC236}">
                <a16:creationId xmlns:a16="http://schemas.microsoft.com/office/drawing/2014/main" id="{E7BAE565-1BA7-4876-AB2D-28895D50F738}"/>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06916" y="4855530"/>
            <a:ext cx="730885" cy="532130"/>
          </a:xfrm>
          <a:prstGeom prst="rect">
            <a:avLst/>
          </a:prstGeom>
          <a:noFill/>
          <a:ln>
            <a:noFill/>
          </a:ln>
        </p:spPr>
      </p:pic>
      <p:sp>
        <p:nvSpPr>
          <p:cNvPr id="28" name="Text Box 22">
            <a:extLst>
              <a:ext uri="{FF2B5EF4-FFF2-40B4-BE49-F238E27FC236}">
                <a16:creationId xmlns:a16="http://schemas.microsoft.com/office/drawing/2014/main" id="{B035FE5B-2991-4DD0-A73D-F103FFEB3192}"/>
              </a:ext>
            </a:extLst>
          </p:cNvPr>
          <p:cNvSpPr txBox="1">
            <a:spLocks noChangeArrowheads="1"/>
          </p:cNvSpPr>
          <p:nvPr/>
        </p:nvSpPr>
        <p:spPr bwMode="auto">
          <a:xfrm>
            <a:off x="5247958" y="4722178"/>
            <a:ext cx="14208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5B9BD5"/>
                </a:solidFill>
                <a:effectLst/>
                <a:latin typeface="Calibri" panose="020F0502020204030204" pitchFamily="34" charset="0"/>
                <a:ea typeface="MyriadPro-Regular" charset="-128"/>
                <a:cs typeface="Arial" panose="020B0604020202020204" pitchFamily="34" charset="0"/>
              </a:rPr>
              <a:t>story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3" name="Grafik 108" descr="Transparent Watercolor Arrow Png, Png Download - kindpng">
            <a:extLst>
              <a:ext uri="{FF2B5EF4-FFF2-40B4-BE49-F238E27FC236}">
                <a16:creationId xmlns:a16="http://schemas.microsoft.com/office/drawing/2014/main" id="{03861D36-81E6-4382-B13F-2C01A998D43E}"/>
              </a:ext>
            </a:extLst>
          </p:cNvPr>
          <p:cNvPicPr>
            <a:picLocks noChangeAspect="1"/>
          </p:cNvPicPr>
          <p:nvPr/>
        </p:nvPicPr>
        <p:blipFill>
          <a:blip r:embed="rId5"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flipV="1">
            <a:off x="5107625" y="3545207"/>
            <a:ext cx="1548765" cy="1127125"/>
          </a:xfrm>
          <a:prstGeom prst="rect">
            <a:avLst/>
          </a:prstGeom>
          <a:noFill/>
          <a:ln>
            <a:noFill/>
          </a:ln>
        </p:spPr>
      </p:pic>
      <p:sp>
        <p:nvSpPr>
          <p:cNvPr id="29" name="Rectangle 29">
            <a:extLst>
              <a:ext uri="{FF2B5EF4-FFF2-40B4-BE49-F238E27FC236}">
                <a16:creationId xmlns:a16="http://schemas.microsoft.com/office/drawing/2014/main" id="{7D3C92C9-8E04-4B11-A98E-551607D51949}"/>
              </a:ext>
            </a:extLst>
          </p:cNvPr>
          <p:cNvSpPr>
            <a:spLocks noChangeArrowheads="1"/>
          </p:cNvSpPr>
          <p:nvPr/>
        </p:nvSpPr>
        <p:spPr bwMode="auto">
          <a:xfrm>
            <a:off x="2298700" y="238442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Rectangle 31">
            <a:extLst>
              <a:ext uri="{FF2B5EF4-FFF2-40B4-BE49-F238E27FC236}">
                <a16:creationId xmlns:a16="http://schemas.microsoft.com/office/drawing/2014/main" id="{587B1827-5665-46A7-A455-0061C66065A2}"/>
              </a:ext>
            </a:extLst>
          </p:cNvPr>
          <p:cNvSpPr>
            <a:spLocks noChangeArrowheads="1"/>
          </p:cNvSpPr>
          <p:nvPr/>
        </p:nvSpPr>
        <p:spPr bwMode="auto">
          <a:xfrm>
            <a:off x="2298700" y="28416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4" name="Rectangle 32">
            <a:extLst>
              <a:ext uri="{FF2B5EF4-FFF2-40B4-BE49-F238E27FC236}">
                <a16:creationId xmlns:a16="http://schemas.microsoft.com/office/drawing/2014/main" id="{B95E93D2-B1D4-4E4A-9625-D3333593B258}"/>
              </a:ext>
            </a:extLst>
          </p:cNvPr>
          <p:cNvSpPr>
            <a:spLocks noChangeArrowheads="1"/>
          </p:cNvSpPr>
          <p:nvPr/>
        </p:nvSpPr>
        <p:spPr bwMode="auto">
          <a:xfrm>
            <a:off x="2298700" y="46799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5" name="Rectangle 36">
            <a:extLst>
              <a:ext uri="{FF2B5EF4-FFF2-40B4-BE49-F238E27FC236}">
                <a16:creationId xmlns:a16="http://schemas.microsoft.com/office/drawing/2014/main" id="{AAB57BE3-1C29-4A9C-B0C2-E62287C5DEDD}"/>
              </a:ext>
            </a:extLst>
          </p:cNvPr>
          <p:cNvSpPr>
            <a:spLocks noChangeArrowheads="1"/>
          </p:cNvSpPr>
          <p:nvPr/>
        </p:nvSpPr>
        <p:spPr bwMode="auto">
          <a:xfrm>
            <a:off x="2298700" y="51371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45735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146213" y="45952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2535070" y="45993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93285" y="33136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248554" y="4639851"/>
            <a:ext cx="3728773" cy="157531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909543" y="18536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en-US" b="1" dirty="0">
                <a:solidFill>
                  <a:srgbClr val="FFC000"/>
                </a:solidFill>
              </a:rPr>
              <a:t>Example: Sandra</a:t>
            </a:r>
            <a:endParaRPr lang="el-GR" b="1" dirty="0">
              <a:solidFill>
                <a:srgbClr val="FFC000"/>
              </a:solidFill>
            </a:endParaRP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663824" y="16494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5269" y="32247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392201" y="4486656"/>
            <a:ext cx="4851399" cy="2011912"/>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448050" y="1867442"/>
            <a:ext cx="2063750" cy="1200329"/>
          </a:xfrm>
          <a:prstGeom prst="rect">
            <a:avLst/>
          </a:prstGeom>
          <a:noFill/>
        </p:spPr>
        <p:txBody>
          <a:bodyPr wrap="square">
            <a:spAutoFit/>
          </a:bodyPr>
          <a:lstStyle/>
          <a:p>
            <a:r>
              <a:rPr lang="en-US" b="1" dirty="0"/>
              <a:t>1. the immediate consequences of her </a:t>
            </a:r>
            <a:r>
              <a:rPr lang="en-US" b="1" dirty="0" err="1"/>
              <a:t>behaviour</a:t>
            </a:r>
            <a:r>
              <a:rPr lang="en-US" b="1" dirty="0"/>
              <a:t> for herself.</a:t>
            </a:r>
          </a:p>
        </p:txBody>
      </p:sp>
      <p:sp>
        <p:nvSpPr>
          <p:cNvPr id="36" name="TextBox 35">
            <a:extLst>
              <a:ext uri="{FF2B5EF4-FFF2-40B4-BE49-F238E27FC236}">
                <a16:creationId xmlns:a16="http://schemas.microsoft.com/office/drawing/2014/main" id="{6E6CB4B5-EBF2-4FE1-84C4-49E7D99491F5}"/>
              </a:ext>
            </a:extLst>
          </p:cNvPr>
          <p:cNvSpPr txBox="1"/>
          <p:nvPr/>
        </p:nvSpPr>
        <p:spPr>
          <a:xfrm>
            <a:off x="3531763" y="3401540"/>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Sandra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290462" y="4594787"/>
            <a:ext cx="3683000" cy="1754326"/>
          </a:xfrm>
          <a:prstGeom prst="rect">
            <a:avLst/>
          </a:prstGeom>
          <a:noFill/>
        </p:spPr>
        <p:txBody>
          <a:bodyPr wrap="square">
            <a:spAutoFit/>
          </a:bodyPr>
          <a:lstStyle/>
          <a:p>
            <a:r>
              <a:rPr lang="en-US" b="1" dirty="0"/>
              <a:t>No, she could not put them in order. Her need for recognition for all the work she has done has not been met. She went home upset and angry. Actually, things got worse for her.</a:t>
            </a:r>
          </a:p>
        </p:txBody>
      </p:sp>
      <p:sp>
        <p:nvSpPr>
          <p:cNvPr id="40" name="TextBox 39">
            <a:extLst>
              <a:ext uri="{FF2B5EF4-FFF2-40B4-BE49-F238E27FC236}">
                <a16:creationId xmlns:a16="http://schemas.microsoft.com/office/drawing/2014/main" id="{159926AF-E136-4463-B74F-DED8507D092C}"/>
              </a:ext>
            </a:extLst>
          </p:cNvPr>
          <p:cNvSpPr txBox="1"/>
          <p:nvPr/>
        </p:nvSpPr>
        <p:spPr>
          <a:xfrm>
            <a:off x="7731971" y="1942679"/>
            <a:ext cx="2097829" cy="1200329"/>
          </a:xfrm>
          <a:prstGeom prst="rect">
            <a:avLst/>
          </a:prstGeom>
          <a:noFill/>
        </p:spPr>
        <p:txBody>
          <a:bodyPr wrap="square">
            <a:spAutoFit/>
          </a:bodyPr>
          <a:lstStyle/>
          <a:p>
            <a:r>
              <a:rPr lang="en-US" b="1" dirty="0"/>
              <a:t>2. the immediate consequences of her </a:t>
            </a:r>
            <a:r>
              <a:rPr lang="en-US" b="1" dirty="0" err="1"/>
              <a:t>behaviour</a:t>
            </a:r>
            <a:r>
              <a:rPr lang="en-US" b="1" dirty="0"/>
              <a:t> on others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7924800" y="4816820"/>
            <a:ext cx="2438400" cy="1143518"/>
          </a:xfrm>
          <a:prstGeom prst="rect">
            <a:avLst/>
          </a:prstGeom>
          <a:noFill/>
        </p:spPr>
        <p:txBody>
          <a:bodyPr wrap="square">
            <a:spAutoFit/>
          </a:bodyPr>
          <a:lstStyle/>
          <a:p>
            <a:pPr algn="l">
              <a:lnSpc>
                <a:spcPct val="130000"/>
              </a:lnSpc>
            </a:pPr>
            <a:r>
              <a:rPr lang="en-GB" sz="1800" b="1" dirty="0">
                <a:solidFill>
                  <a:srgbClr val="000000"/>
                </a:solidFill>
                <a:effectLst/>
                <a:latin typeface="Calibri" panose="020F0502020204030204" pitchFamily="34" charset="0"/>
                <a:ea typeface="MyriadPro-Regular"/>
                <a:cs typeface="Arial" panose="020B0604020202020204" pitchFamily="34" charset="0"/>
              </a:rPr>
              <a:t>She has violated Frida’s needs for freedom and autonomy</a:t>
            </a:r>
            <a:endParaRPr lang="en-GB"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7784125" y="11486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240674" y="10465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448050" y="152246"/>
            <a:ext cx="6388100" cy="954107"/>
          </a:xfrm>
          <a:prstGeom prst="rect">
            <a:avLst/>
          </a:prstGeom>
          <a:noFill/>
        </p:spPr>
        <p:txBody>
          <a:bodyPr wrap="square">
            <a:spAutoFit/>
          </a:bodyPr>
          <a:lstStyle/>
          <a:p>
            <a:pPr algn="ctr"/>
            <a:r>
              <a:rPr lang="en-US" sz="2800" b="1" i="1" dirty="0">
                <a:solidFill>
                  <a:srgbClr val="D59061"/>
                </a:solidFill>
              </a:rPr>
              <a:t>Consequences </a:t>
            </a:r>
          </a:p>
          <a:p>
            <a:pPr algn="ctr"/>
            <a:r>
              <a:rPr lang="en-US" sz="2800" b="1" i="1" dirty="0">
                <a:solidFill>
                  <a:srgbClr val="D59061"/>
                </a:solidFill>
              </a:rPr>
              <a:t>on herself               on others</a:t>
            </a:r>
            <a:endParaRPr lang="en-GB" sz="2800" b="1" i="1" dirty="0">
              <a:solidFill>
                <a:srgbClr val="D59061"/>
              </a:solidFill>
            </a:endParaRPr>
          </a:p>
        </p:txBody>
      </p:sp>
      <p:sp>
        <p:nvSpPr>
          <p:cNvPr id="58" name="TextBox 57">
            <a:extLst>
              <a:ext uri="{FF2B5EF4-FFF2-40B4-BE49-F238E27FC236}">
                <a16:creationId xmlns:a16="http://schemas.microsoft.com/office/drawing/2014/main" id="{61640225-4E9B-45EF-B834-88AC96F1FDFE}"/>
              </a:ext>
            </a:extLst>
          </p:cNvPr>
          <p:cNvSpPr txBox="1"/>
          <p:nvPr/>
        </p:nvSpPr>
        <p:spPr>
          <a:xfrm>
            <a:off x="7764385" y="3474064"/>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Sandra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pic>
        <p:nvPicPr>
          <p:cNvPr id="4" name="Εικόνα 3" descr="Εικόνα που περιέχει κείμενο, χιόνι, άτομο, παιχνίδι&#10;&#10;Περιγραφή που δημιουργήθηκε αυτόματα">
            <a:extLst>
              <a:ext uri="{FF2B5EF4-FFF2-40B4-BE49-F238E27FC236}">
                <a16:creationId xmlns:a16="http://schemas.microsoft.com/office/drawing/2014/main" id="{3B74E99C-4C2D-A4E0-AE1D-F06D5F599D1C}"/>
              </a:ext>
            </a:extLst>
          </p:cNvPr>
          <p:cNvPicPr>
            <a:picLocks noChangeAspect="1"/>
          </p:cNvPicPr>
          <p:nvPr/>
        </p:nvPicPr>
        <p:blipFill rotWithShape="1">
          <a:blip r:embed="rId6">
            <a:extLst>
              <a:ext uri="{28A0092B-C50C-407E-A947-70E740481C1C}">
                <a14:useLocalDpi xmlns:a14="http://schemas.microsoft.com/office/drawing/2010/main" val="0"/>
              </a:ext>
            </a:extLst>
          </a:blip>
          <a:srcRect l="26773" t="16759" r="28095"/>
          <a:stretch/>
        </p:blipFill>
        <p:spPr>
          <a:xfrm>
            <a:off x="259174" y="946150"/>
            <a:ext cx="2424113" cy="6148919"/>
          </a:xfrm>
          <a:prstGeom prst="rect">
            <a:avLst/>
          </a:prstGeom>
          <a:ln>
            <a:noFill/>
          </a:ln>
          <a:effectLst>
            <a:softEdge rad="112500"/>
          </a:effectLst>
        </p:spPr>
      </p:pic>
      <p:sp>
        <p:nvSpPr>
          <p:cNvPr id="24" name="TextBox 23">
            <a:extLst>
              <a:ext uri="{FF2B5EF4-FFF2-40B4-BE49-F238E27FC236}">
                <a16:creationId xmlns:a16="http://schemas.microsoft.com/office/drawing/2014/main" id="{9B15333A-0E3D-BBF0-1373-57E3C2E9087B}"/>
              </a:ext>
            </a:extLst>
          </p:cNvPr>
          <p:cNvSpPr txBox="1"/>
          <p:nvPr/>
        </p:nvSpPr>
        <p:spPr>
          <a:xfrm>
            <a:off x="9291560" y="6559091"/>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3635466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5558713" y="47603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947570" y="47644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05785" y="34787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02462" y="4804951"/>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322043" y="20187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en-US" b="1" dirty="0">
                <a:solidFill>
                  <a:srgbClr val="FFC000"/>
                </a:solidFill>
              </a:rPr>
              <a:t>Example: Paul</a:t>
            </a:r>
            <a:endParaRPr lang="el-GR" b="1" dirty="0">
              <a:solidFill>
                <a:srgbClr val="FFC000"/>
              </a:solidFill>
            </a:endParaRP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076324" y="18145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7769" y="33898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804702" y="4651756"/>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1860550" y="2032542"/>
            <a:ext cx="2063750" cy="1200329"/>
          </a:xfrm>
          <a:prstGeom prst="rect">
            <a:avLst/>
          </a:prstGeom>
          <a:noFill/>
        </p:spPr>
        <p:txBody>
          <a:bodyPr wrap="square">
            <a:spAutoFit/>
          </a:bodyPr>
          <a:lstStyle/>
          <a:p>
            <a:r>
              <a:rPr lang="en-US" b="1" dirty="0"/>
              <a:t>1. the immediate consequences of his </a:t>
            </a:r>
            <a:r>
              <a:rPr lang="en-US" b="1" dirty="0" err="1"/>
              <a:t>behaviour</a:t>
            </a:r>
            <a:r>
              <a:rPr lang="en-US" b="1" dirty="0"/>
              <a:t> for himself.</a:t>
            </a:r>
          </a:p>
        </p:txBody>
      </p:sp>
      <p:sp>
        <p:nvSpPr>
          <p:cNvPr id="36" name="TextBox 35">
            <a:extLst>
              <a:ext uri="{FF2B5EF4-FFF2-40B4-BE49-F238E27FC236}">
                <a16:creationId xmlns:a16="http://schemas.microsoft.com/office/drawing/2014/main" id="{6E6CB4B5-EBF2-4FE1-84C4-49E7D99491F5}"/>
              </a:ext>
            </a:extLst>
          </p:cNvPr>
          <p:cNvSpPr txBox="1"/>
          <p:nvPr/>
        </p:nvSpPr>
        <p:spPr>
          <a:xfrm>
            <a:off x="1944263" y="3566640"/>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Paul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1723023" y="5033789"/>
            <a:ext cx="3275589" cy="923330"/>
          </a:xfrm>
          <a:prstGeom prst="rect">
            <a:avLst/>
          </a:prstGeom>
          <a:noFill/>
        </p:spPr>
        <p:txBody>
          <a:bodyPr wrap="square">
            <a:spAutoFit/>
          </a:bodyPr>
          <a:lstStyle/>
          <a:p>
            <a:r>
              <a:rPr lang="en-US" b="1" dirty="0"/>
              <a:t>No, he could not put his need for power and recognition in order. He tried to </a:t>
            </a:r>
            <a:r>
              <a:rPr lang="en-US" b="1" dirty="0" err="1"/>
              <a:t>supress</a:t>
            </a:r>
            <a:r>
              <a:rPr lang="en-US" b="1" dirty="0"/>
              <a:t> it.</a:t>
            </a:r>
          </a:p>
        </p:txBody>
      </p:sp>
      <p:sp>
        <p:nvSpPr>
          <p:cNvPr id="40" name="TextBox 39">
            <a:extLst>
              <a:ext uri="{FF2B5EF4-FFF2-40B4-BE49-F238E27FC236}">
                <a16:creationId xmlns:a16="http://schemas.microsoft.com/office/drawing/2014/main" id="{159926AF-E136-4463-B74F-DED8507D092C}"/>
              </a:ext>
            </a:extLst>
          </p:cNvPr>
          <p:cNvSpPr txBox="1"/>
          <p:nvPr/>
        </p:nvSpPr>
        <p:spPr>
          <a:xfrm>
            <a:off x="6144471" y="2107779"/>
            <a:ext cx="2097829" cy="923330"/>
          </a:xfrm>
          <a:prstGeom prst="rect">
            <a:avLst/>
          </a:prstGeom>
          <a:noFill/>
        </p:spPr>
        <p:txBody>
          <a:bodyPr wrap="square">
            <a:spAutoFit/>
          </a:bodyPr>
          <a:lstStyle/>
          <a:p>
            <a:r>
              <a:rPr lang="en-US" b="1" dirty="0"/>
              <a:t>2. the immediate consequences of his </a:t>
            </a:r>
            <a:r>
              <a:rPr lang="en-US" b="1" dirty="0" err="1"/>
              <a:t>behaviour</a:t>
            </a:r>
            <a:r>
              <a:rPr lang="en-US" b="1" dirty="0"/>
              <a:t> on others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6178707" y="4981920"/>
            <a:ext cx="2893935" cy="1503617"/>
          </a:xfrm>
          <a:prstGeom prst="rect">
            <a:avLst/>
          </a:prstGeom>
          <a:noFill/>
        </p:spPr>
        <p:txBody>
          <a:bodyPr wrap="square">
            <a:spAutoFit/>
          </a:bodyPr>
          <a:lstStyle/>
          <a:p>
            <a:pPr algn="l">
              <a:lnSpc>
                <a:spcPct val="130000"/>
              </a:lnSpc>
            </a:pPr>
            <a:r>
              <a:rPr lang="en-US" sz="1800" b="1" dirty="0">
                <a:solidFill>
                  <a:srgbClr val="000000"/>
                </a:solidFill>
                <a:effectLst/>
                <a:latin typeface="Calibri" panose="020F0502020204030204" pitchFamily="34" charset="0"/>
                <a:ea typeface="MyriadPro-Regular"/>
                <a:cs typeface="Arial" panose="020B0604020202020204" pitchFamily="34" charset="0"/>
              </a:rPr>
              <a:t>Paul’s </a:t>
            </a:r>
            <a:r>
              <a:rPr lang="en-US" sz="1800" b="1" dirty="0" err="1">
                <a:solidFill>
                  <a:srgbClr val="000000"/>
                </a:solidFill>
                <a:effectLst/>
                <a:latin typeface="Calibri" panose="020F0502020204030204" pitchFamily="34" charset="0"/>
                <a:ea typeface="MyriadPro-Regular"/>
                <a:cs typeface="Arial" panose="020B0604020202020204" pitchFamily="34" charset="0"/>
              </a:rPr>
              <a:t>behaviour</a:t>
            </a:r>
            <a:r>
              <a:rPr lang="en-US" sz="1800" b="1" dirty="0">
                <a:solidFill>
                  <a:srgbClr val="000000"/>
                </a:solidFill>
                <a:effectLst/>
                <a:latin typeface="Calibri" panose="020F0502020204030204" pitchFamily="34" charset="0"/>
                <a:ea typeface="MyriadPro-Regular"/>
                <a:cs typeface="Arial" panose="020B0604020202020204" pitchFamily="34" charset="0"/>
              </a:rPr>
              <a:t> neither respected nor disrespected the needs of others because he withdrew.</a:t>
            </a:r>
            <a:endParaRPr lang="en-GB"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6196625" y="13137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2653174" y="12116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1723023" y="364806"/>
            <a:ext cx="6388100" cy="954107"/>
          </a:xfrm>
          <a:prstGeom prst="rect">
            <a:avLst/>
          </a:prstGeom>
          <a:noFill/>
        </p:spPr>
        <p:txBody>
          <a:bodyPr wrap="square">
            <a:spAutoFit/>
          </a:bodyPr>
          <a:lstStyle/>
          <a:p>
            <a:pPr algn="ctr"/>
            <a:r>
              <a:rPr lang="en-US" sz="2800" b="1" i="1" dirty="0">
                <a:solidFill>
                  <a:srgbClr val="D59061"/>
                </a:solidFill>
              </a:rPr>
              <a:t>Consequences </a:t>
            </a:r>
          </a:p>
          <a:p>
            <a:pPr algn="ctr"/>
            <a:r>
              <a:rPr lang="en-US" sz="2800" b="1" i="1" dirty="0">
                <a:solidFill>
                  <a:srgbClr val="D59061"/>
                </a:solidFill>
              </a:rPr>
              <a:t>on himself               on others</a:t>
            </a:r>
            <a:endParaRPr lang="en-GB" sz="2800" b="1" i="1" dirty="0">
              <a:solidFill>
                <a:srgbClr val="D59061"/>
              </a:solidFill>
            </a:endParaRPr>
          </a:p>
        </p:txBody>
      </p:sp>
      <p:sp>
        <p:nvSpPr>
          <p:cNvPr id="58" name="TextBox 57">
            <a:extLst>
              <a:ext uri="{FF2B5EF4-FFF2-40B4-BE49-F238E27FC236}">
                <a16:creationId xmlns:a16="http://schemas.microsoft.com/office/drawing/2014/main" id="{61640225-4E9B-45EF-B834-88AC96F1FDFE}"/>
              </a:ext>
            </a:extLst>
          </p:cNvPr>
          <p:cNvSpPr txBox="1"/>
          <p:nvPr/>
        </p:nvSpPr>
        <p:spPr>
          <a:xfrm>
            <a:off x="6176885" y="3639164"/>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Paul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pic>
        <p:nvPicPr>
          <p:cNvPr id="6" name="Εικόνα 5" descr="Εικόνα που περιέχει άτομο, υπαίθριος, όρθιος, χιόνι&#10;&#10;Περιγραφή που δημιουργήθηκε αυτόματα">
            <a:extLst>
              <a:ext uri="{FF2B5EF4-FFF2-40B4-BE49-F238E27FC236}">
                <a16:creationId xmlns:a16="http://schemas.microsoft.com/office/drawing/2014/main" id="{1CB6DB95-C006-8D28-50CE-294FAC25D628}"/>
              </a:ext>
            </a:extLst>
          </p:cNvPr>
          <p:cNvPicPr>
            <a:picLocks noChangeAspect="1"/>
          </p:cNvPicPr>
          <p:nvPr/>
        </p:nvPicPr>
        <p:blipFill rotWithShape="1">
          <a:blip r:embed="rId6">
            <a:extLst>
              <a:ext uri="{28A0092B-C50C-407E-A947-70E740481C1C}">
                <a14:useLocalDpi xmlns:a14="http://schemas.microsoft.com/office/drawing/2010/main" val="0"/>
              </a:ext>
            </a:extLst>
          </a:blip>
          <a:srcRect l="26755" t="15710" r="30667"/>
          <a:stretch/>
        </p:blipFill>
        <p:spPr>
          <a:xfrm>
            <a:off x="9295154" y="134368"/>
            <a:ext cx="2482071" cy="6757705"/>
          </a:xfrm>
          <a:prstGeom prst="rect">
            <a:avLst/>
          </a:prstGeom>
          <a:ln>
            <a:noFill/>
          </a:ln>
          <a:effectLst>
            <a:softEdge rad="112500"/>
          </a:effectLst>
        </p:spPr>
      </p:pic>
      <p:sp>
        <p:nvSpPr>
          <p:cNvPr id="25" name="TextBox 24">
            <a:extLst>
              <a:ext uri="{FF2B5EF4-FFF2-40B4-BE49-F238E27FC236}">
                <a16:creationId xmlns:a16="http://schemas.microsoft.com/office/drawing/2014/main" id="{ACD9DDE4-D8B3-B0B3-85C0-5BAC5541730C}"/>
              </a:ext>
            </a:extLst>
          </p:cNvPr>
          <p:cNvSpPr txBox="1"/>
          <p:nvPr/>
        </p:nvSpPr>
        <p:spPr>
          <a:xfrm>
            <a:off x="67832" y="6492874"/>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101724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686382" y="4796704"/>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3075239" y="4800881"/>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33454" y="3515139"/>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630131" y="4841334"/>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7449712" y="2055168"/>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en-US" b="1" dirty="0">
                <a:solidFill>
                  <a:srgbClr val="FFC000"/>
                </a:solidFill>
              </a:rPr>
              <a:t>Example: Elias</a:t>
            </a:r>
            <a:endParaRPr lang="el-GR" b="1" dirty="0">
              <a:solidFill>
                <a:srgbClr val="FFC000"/>
              </a:solidFill>
            </a:endParaRP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03993" y="1850954"/>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35438" y="3426268"/>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932371" y="4688139"/>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988219" y="2068925"/>
            <a:ext cx="2063750" cy="1200329"/>
          </a:xfrm>
          <a:prstGeom prst="rect">
            <a:avLst/>
          </a:prstGeom>
          <a:noFill/>
        </p:spPr>
        <p:txBody>
          <a:bodyPr wrap="square">
            <a:spAutoFit/>
          </a:bodyPr>
          <a:lstStyle/>
          <a:p>
            <a:r>
              <a:rPr lang="en-US" b="1" dirty="0"/>
              <a:t>1. the immediate consequences of his </a:t>
            </a:r>
            <a:r>
              <a:rPr lang="en-US" b="1" dirty="0" err="1"/>
              <a:t>behaviour</a:t>
            </a:r>
            <a:r>
              <a:rPr lang="en-US" b="1" dirty="0"/>
              <a:t> for himself.</a:t>
            </a:r>
          </a:p>
        </p:txBody>
      </p:sp>
      <p:sp>
        <p:nvSpPr>
          <p:cNvPr id="36" name="TextBox 35">
            <a:extLst>
              <a:ext uri="{FF2B5EF4-FFF2-40B4-BE49-F238E27FC236}">
                <a16:creationId xmlns:a16="http://schemas.microsoft.com/office/drawing/2014/main" id="{6E6CB4B5-EBF2-4FE1-84C4-49E7D99491F5}"/>
              </a:ext>
            </a:extLst>
          </p:cNvPr>
          <p:cNvSpPr txBox="1"/>
          <p:nvPr/>
        </p:nvSpPr>
        <p:spPr>
          <a:xfrm>
            <a:off x="4071932" y="3603023"/>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Elias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758111" y="4906110"/>
            <a:ext cx="3275589" cy="1200329"/>
          </a:xfrm>
          <a:prstGeom prst="rect">
            <a:avLst/>
          </a:prstGeom>
          <a:noFill/>
        </p:spPr>
        <p:txBody>
          <a:bodyPr wrap="square">
            <a:spAutoFit/>
          </a:bodyPr>
          <a:lstStyle/>
          <a:p>
            <a:r>
              <a:rPr lang="en-US" b="1" dirty="0"/>
              <a:t>Yes, he was able to put his need for power and recognition in order. He even managed to get his efforts </a:t>
            </a:r>
            <a:r>
              <a:rPr lang="en-US" b="1" dirty="0" err="1"/>
              <a:t>recognised</a:t>
            </a:r>
            <a:endParaRPr lang="en-US" b="1" dirty="0"/>
          </a:p>
        </p:txBody>
      </p:sp>
      <p:sp>
        <p:nvSpPr>
          <p:cNvPr id="40" name="TextBox 39">
            <a:extLst>
              <a:ext uri="{FF2B5EF4-FFF2-40B4-BE49-F238E27FC236}">
                <a16:creationId xmlns:a16="http://schemas.microsoft.com/office/drawing/2014/main" id="{159926AF-E136-4463-B74F-DED8507D092C}"/>
              </a:ext>
            </a:extLst>
          </p:cNvPr>
          <p:cNvSpPr txBox="1"/>
          <p:nvPr/>
        </p:nvSpPr>
        <p:spPr>
          <a:xfrm>
            <a:off x="8272140" y="2144162"/>
            <a:ext cx="2097829" cy="923330"/>
          </a:xfrm>
          <a:prstGeom prst="rect">
            <a:avLst/>
          </a:prstGeom>
          <a:noFill/>
        </p:spPr>
        <p:txBody>
          <a:bodyPr wrap="square">
            <a:spAutoFit/>
          </a:bodyPr>
          <a:lstStyle/>
          <a:p>
            <a:r>
              <a:rPr lang="en-US" b="1" dirty="0"/>
              <a:t>2. the immediate consequences of his </a:t>
            </a:r>
            <a:r>
              <a:rPr lang="en-US" b="1" dirty="0" err="1"/>
              <a:t>behaviour</a:t>
            </a:r>
            <a:r>
              <a:rPr lang="en-US" b="1" dirty="0"/>
              <a:t> on others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8306376" y="5018303"/>
            <a:ext cx="2893935" cy="1143518"/>
          </a:xfrm>
          <a:prstGeom prst="rect">
            <a:avLst/>
          </a:prstGeom>
          <a:noFill/>
        </p:spPr>
        <p:txBody>
          <a:bodyPr wrap="square">
            <a:spAutoFit/>
          </a:bodyPr>
          <a:lstStyle/>
          <a:p>
            <a:pPr algn="l">
              <a:lnSpc>
                <a:spcPct val="130000"/>
              </a:lnSpc>
            </a:pPr>
            <a:r>
              <a:rPr lang="en-US" sz="1800" b="1" dirty="0">
                <a:solidFill>
                  <a:srgbClr val="000000"/>
                </a:solidFill>
                <a:effectLst/>
                <a:latin typeface="Calibri" panose="020F0502020204030204" pitchFamily="34" charset="0"/>
                <a:ea typeface="MyriadPro-Regular"/>
                <a:cs typeface="Arial" panose="020B0604020202020204" pitchFamily="34" charset="0"/>
              </a:rPr>
              <a:t>Elias did not violate the needs of others with his </a:t>
            </a:r>
            <a:r>
              <a:rPr lang="en-US" sz="1800" b="1" dirty="0" err="1">
                <a:solidFill>
                  <a:srgbClr val="000000"/>
                </a:solidFill>
                <a:effectLst/>
                <a:latin typeface="Calibri" panose="020F0502020204030204" pitchFamily="34" charset="0"/>
                <a:ea typeface="MyriadPro-Regular"/>
                <a:cs typeface="Arial" panose="020B0604020202020204" pitchFamily="34" charset="0"/>
              </a:rPr>
              <a:t>behaviour</a:t>
            </a:r>
            <a:r>
              <a:rPr lang="en-US" sz="1800" b="1" dirty="0">
                <a:solidFill>
                  <a:srgbClr val="000000"/>
                </a:solidFill>
                <a:effectLst/>
                <a:latin typeface="Calibri" panose="020F0502020204030204" pitchFamily="34" charset="0"/>
                <a:ea typeface="MyriadPro-Regular"/>
                <a:cs typeface="Arial" panose="020B0604020202020204" pitchFamily="34" charset="0"/>
              </a:rPr>
              <a:t>.</a:t>
            </a:r>
            <a:endParaRPr lang="en-GB"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8324294" y="1350085"/>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780843" y="1248054"/>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839650" y="263219"/>
            <a:ext cx="6388100" cy="954107"/>
          </a:xfrm>
          <a:prstGeom prst="rect">
            <a:avLst/>
          </a:prstGeom>
          <a:noFill/>
        </p:spPr>
        <p:txBody>
          <a:bodyPr wrap="square">
            <a:spAutoFit/>
          </a:bodyPr>
          <a:lstStyle/>
          <a:p>
            <a:pPr algn="ctr"/>
            <a:r>
              <a:rPr lang="en-US" sz="2800" b="1" i="1" dirty="0">
                <a:solidFill>
                  <a:srgbClr val="D59061"/>
                </a:solidFill>
              </a:rPr>
              <a:t>Consequences </a:t>
            </a:r>
          </a:p>
          <a:p>
            <a:pPr algn="ctr"/>
            <a:r>
              <a:rPr lang="en-US" sz="2800" b="1" i="1" dirty="0">
                <a:solidFill>
                  <a:srgbClr val="D59061"/>
                </a:solidFill>
              </a:rPr>
              <a:t>on himself               on others</a:t>
            </a:r>
            <a:endParaRPr lang="en-GB" sz="2800" b="1" i="1" dirty="0">
              <a:solidFill>
                <a:srgbClr val="D59061"/>
              </a:solidFill>
            </a:endParaRPr>
          </a:p>
        </p:txBody>
      </p:sp>
      <p:sp>
        <p:nvSpPr>
          <p:cNvPr id="58" name="TextBox 57">
            <a:extLst>
              <a:ext uri="{FF2B5EF4-FFF2-40B4-BE49-F238E27FC236}">
                <a16:creationId xmlns:a16="http://schemas.microsoft.com/office/drawing/2014/main" id="{61640225-4E9B-45EF-B834-88AC96F1FDFE}"/>
              </a:ext>
            </a:extLst>
          </p:cNvPr>
          <p:cNvSpPr txBox="1"/>
          <p:nvPr/>
        </p:nvSpPr>
        <p:spPr>
          <a:xfrm>
            <a:off x="8304554" y="3675547"/>
            <a:ext cx="3054350"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Was Elias able to fulfil her needs again with her </a:t>
            </a:r>
            <a:r>
              <a:rPr lang="en-US" b="1" dirty="0" err="1">
                <a:solidFill>
                  <a:schemeClr val="bg1"/>
                </a:solidFill>
                <a:effectLst>
                  <a:outerShdw blurRad="38100" dist="38100" dir="2700000" algn="tl">
                    <a:srgbClr val="000000">
                      <a:alpha val="43137"/>
                    </a:srgbClr>
                  </a:outerShdw>
                </a:effectLst>
              </a:rPr>
              <a:t>behaviour</a:t>
            </a:r>
            <a:r>
              <a:rPr lang="en-US" b="1" dirty="0">
                <a:solidFill>
                  <a:schemeClr val="bg1"/>
                </a:solidFill>
                <a:effectLst>
                  <a:outerShdw blurRad="38100" dist="38100" dir="2700000" algn="tl">
                    <a:srgbClr val="000000">
                      <a:alpha val="43137"/>
                    </a:srgbClr>
                  </a:outerShdw>
                </a:effectLst>
              </a:rPr>
              <a:t> or not?</a:t>
            </a:r>
          </a:p>
        </p:txBody>
      </p:sp>
      <p:sp>
        <p:nvSpPr>
          <p:cNvPr id="21" name="TextBox 20">
            <a:extLst>
              <a:ext uri="{FF2B5EF4-FFF2-40B4-BE49-F238E27FC236}">
                <a16:creationId xmlns:a16="http://schemas.microsoft.com/office/drawing/2014/main" id="{9C22ED4D-8451-AA11-E011-56AFAEFA8C0E}"/>
              </a:ext>
            </a:extLst>
          </p:cNvPr>
          <p:cNvSpPr txBox="1"/>
          <p:nvPr/>
        </p:nvSpPr>
        <p:spPr>
          <a:xfrm>
            <a:off x="67832" y="6492874"/>
            <a:ext cx="2968120" cy="307777"/>
          </a:xfrm>
          <a:prstGeom prst="rect">
            <a:avLst/>
          </a:prstGeom>
          <a:noFill/>
        </p:spPr>
        <p:txBody>
          <a:bodyPr wrap="none" rtlCol="0">
            <a:spAutoFit/>
          </a:bodyPr>
          <a:lstStyle/>
          <a:p>
            <a:r>
              <a:rPr lang="en-US" sz="1400" dirty="0"/>
              <a:t>Character: Maria Riga, CC-BY-ND-NC </a:t>
            </a:r>
            <a:endParaRPr lang="el-GR" sz="1400" dirty="0"/>
          </a:p>
        </p:txBody>
      </p:sp>
      <p:pic>
        <p:nvPicPr>
          <p:cNvPr id="4" name="Εικόνα 3" descr="Εικόνα που περιέχει χιόνι, υπαίθριος, σακάκι, πλαγιά&#10;&#10;Περιγραφή που δημιουργήθηκε αυτόματα">
            <a:extLst>
              <a:ext uri="{FF2B5EF4-FFF2-40B4-BE49-F238E27FC236}">
                <a16:creationId xmlns:a16="http://schemas.microsoft.com/office/drawing/2014/main" id="{5F3457EB-34F9-605D-EAF5-B6666DB33C36}"/>
              </a:ext>
            </a:extLst>
          </p:cNvPr>
          <p:cNvPicPr>
            <a:picLocks noChangeAspect="1"/>
          </p:cNvPicPr>
          <p:nvPr/>
        </p:nvPicPr>
        <p:blipFill rotWithShape="1">
          <a:blip r:embed="rId6">
            <a:extLst>
              <a:ext uri="{28A0092B-C50C-407E-A947-70E740481C1C}">
                <a14:useLocalDpi xmlns:a14="http://schemas.microsoft.com/office/drawing/2010/main" val="0"/>
              </a:ext>
            </a:extLst>
          </a:blip>
          <a:srcRect l="27982" t="15684" r="27056" b="3703"/>
          <a:stretch/>
        </p:blipFill>
        <p:spPr>
          <a:xfrm>
            <a:off x="430855" y="1075636"/>
            <a:ext cx="2242074" cy="5528364"/>
          </a:xfrm>
          <a:prstGeom prst="rect">
            <a:avLst/>
          </a:prstGeom>
          <a:ln>
            <a:noFill/>
          </a:ln>
          <a:effectLst>
            <a:softEdge rad="112500"/>
          </a:effectLst>
        </p:spPr>
      </p:pic>
    </p:spTree>
    <p:extLst>
      <p:ext uri="{BB962C8B-B14F-4D97-AF65-F5344CB8AC3E}">
        <p14:creationId xmlns:p14="http://schemas.microsoft.com/office/powerpoint/2010/main" val="91103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C380-E81A-46FD-B5D0-912388367ECF}"/>
              </a:ext>
            </a:extLst>
          </p:cNvPr>
          <p:cNvSpPr>
            <a:spLocks noGrp="1"/>
          </p:cNvSpPr>
          <p:nvPr>
            <p:ph type="title"/>
          </p:nvPr>
        </p:nvSpPr>
        <p:spPr/>
        <p:txBody>
          <a:bodyPr/>
          <a:lstStyle/>
          <a:p>
            <a:r>
              <a:rPr lang="en-US" dirty="0"/>
              <a:t>The big difference</a:t>
            </a:r>
            <a:endParaRPr lang="el-GR" dirty="0"/>
          </a:p>
        </p:txBody>
      </p:sp>
      <p:sp>
        <p:nvSpPr>
          <p:cNvPr id="3" name="Content Placeholder 2">
            <a:extLst>
              <a:ext uri="{FF2B5EF4-FFF2-40B4-BE49-F238E27FC236}">
                <a16:creationId xmlns:a16="http://schemas.microsoft.com/office/drawing/2014/main" id="{39F48E6E-2BB1-4D31-A5BA-9462F4DC6E05}"/>
              </a:ext>
            </a:extLst>
          </p:cNvPr>
          <p:cNvSpPr>
            <a:spLocks noGrp="1"/>
          </p:cNvSpPr>
          <p:nvPr>
            <p:ph idx="1"/>
          </p:nvPr>
        </p:nvSpPr>
        <p:spPr>
          <a:xfrm>
            <a:off x="838200" y="1825625"/>
            <a:ext cx="10953750" cy="4351338"/>
          </a:xfrm>
        </p:spPr>
        <p:txBody>
          <a:bodyPr/>
          <a:lstStyle/>
          <a:p>
            <a:r>
              <a:rPr lang="en-GB" sz="2400" dirty="0">
                <a:effectLst/>
                <a:latin typeface="Calibri" panose="020F0502020204030204" pitchFamily="34" charset="0"/>
                <a:ea typeface="Calibri" panose="020F0502020204030204" pitchFamily="34" charset="0"/>
              </a:rPr>
              <a:t>So,  actually, it's quite clear! You only have to think about </a:t>
            </a:r>
            <a:r>
              <a:rPr lang="en-GB" sz="2400" b="1" dirty="0">
                <a:effectLst/>
                <a:latin typeface="Calibri" panose="020F0502020204030204" pitchFamily="34" charset="0"/>
                <a:ea typeface="Calibri" panose="020F0502020204030204" pitchFamily="34" charset="0"/>
              </a:rPr>
              <a:t>two things </a:t>
            </a:r>
            <a:r>
              <a:rPr lang="en-GB" sz="2400" dirty="0">
                <a:effectLst/>
                <a:latin typeface="Calibri" panose="020F0502020204030204" pitchFamily="34" charset="0"/>
                <a:ea typeface="Calibri" panose="020F0502020204030204" pitchFamily="34" charset="0"/>
              </a:rPr>
              <a:t>before you act:</a:t>
            </a:r>
            <a:endParaRPr lang="el-GR" sz="2400" dirty="0">
              <a:effectLst/>
              <a:latin typeface="Calibri" panose="020F0502020204030204" pitchFamily="34" charset="0"/>
              <a:ea typeface="Calibri" panose="020F0502020204030204" pitchFamily="34" charset="0"/>
            </a:endParaRPr>
          </a:p>
          <a:p>
            <a:endParaRPr lang="el-GR" dirty="0"/>
          </a:p>
        </p:txBody>
      </p:sp>
      <p:grpSp>
        <p:nvGrpSpPr>
          <p:cNvPr id="4" name="Gruppieren 418">
            <a:extLst>
              <a:ext uri="{FF2B5EF4-FFF2-40B4-BE49-F238E27FC236}">
                <a16:creationId xmlns:a16="http://schemas.microsoft.com/office/drawing/2014/main" id="{C32534BC-3709-45F8-8441-73634F9F1C23}"/>
              </a:ext>
            </a:extLst>
          </p:cNvPr>
          <p:cNvGrpSpPr/>
          <p:nvPr/>
        </p:nvGrpSpPr>
        <p:grpSpPr>
          <a:xfrm>
            <a:off x="2553814" y="3081205"/>
            <a:ext cx="6705666" cy="2350770"/>
            <a:chOff x="0" y="0"/>
            <a:chExt cx="5486400" cy="2350750"/>
          </a:xfrm>
        </p:grpSpPr>
        <p:grpSp>
          <p:nvGrpSpPr>
            <p:cNvPr id="5" name="Gruppieren 419">
              <a:extLst>
                <a:ext uri="{FF2B5EF4-FFF2-40B4-BE49-F238E27FC236}">
                  <a16:creationId xmlns:a16="http://schemas.microsoft.com/office/drawing/2014/main" id="{161904F7-52D0-4392-B765-DB746B2EB475}"/>
                </a:ext>
              </a:extLst>
            </p:cNvPr>
            <p:cNvGrpSpPr/>
            <p:nvPr/>
          </p:nvGrpSpPr>
          <p:grpSpPr>
            <a:xfrm>
              <a:off x="0" y="0"/>
              <a:ext cx="5486400" cy="2350750"/>
              <a:chOff x="0" y="0"/>
              <a:chExt cx="5486400" cy="2350750"/>
            </a:xfrm>
          </p:grpSpPr>
          <p:sp>
            <p:nvSpPr>
              <p:cNvPr id="6" name="Rechteck 420">
                <a:extLst>
                  <a:ext uri="{FF2B5EF4-FFF2-40B4-BE49-F238E27FC236}">
                    <a16:creationId xmlns:a16="http://schemas.microsoft.com/office/drawing/2014/main" id="{EF5F4957-08A9-4188-A673-B12275892710}"/>
                  </a:ext>
                </a:extLst>
              </p:cNvPr>
              <p:cNvSpPr/>
              <p:nvPr/>
            </p:nvSpPr>
            <p:spPr>
              <a:xfrm>
                <a:off x="0" y="0"/>
                <a:ext cx="5486400" cy="23507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7" name="L-Form 421">
                <a:extLst>
                  <a:ext uri="{FF2B5EF4-FFF2-40B4-BE49-F238E27FC236}">
                    <a16:creationId xmlns:a16="http://schemas.microsoft.com/office/drawing/2014/main" id="{6B92D0A5-DDE0-415C-9256-ACC7A9AA8232}"/>
                  </a:ext>
                </a:extLst>
              </p:cNvPr>
              <p:cNvSpPr/>
              <p:nvPr/>
            </p:nvSpPr>
            <p:spPr>
              <a:xfrm rot="5400000">
                <a:off x="1019648" y="150066"/>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8" name="Rechteck 422">
                <a:extLst>
                  <a:ext uri="{FF2B5EF4-FFF2-40B4-BE49-F238E27FC236}">
                    <a16:creationId xmlns:a16="http://schemas.microsoft.com/office/drawing/2014/main" id="{86EAB504-E4AE-4004-92A1-0A4AD2F2DF33}"/>
                  </a:ext>
                </a:extLst>
              </p:cNvPr>
              <p:cNvSpPr/>
              <p:nvPr/>
            </p:nvSpPr>
            <p:spPr>
              <a:xfrm>
                <a:off x="817210" y="753011"/>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9" name="Textfeld 423">
                <a:extLst>
                  <a:ext uri="{FF2B5EF4-FFF2-40B4-BE49-F238E27FC236}">
                    <a16:creationId xmlns:a16="http://schemas.microsoft.com/office/drawing/2014/main" id="{10AF730B-94C6-492E-8192-FEA1734F97ED}"/>
                  </a:ext>
                </a:extLst>
              </p:cNvPr>
              <p:cNvSpPr txBox="1"/>
              <p:nvPr/>
            </p:nvSpPr>
            <p:spPr>
              <a:xfrm>
                <a:off x="817210" y="753011"/>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en-GB" sz="2000" i="1" dirty="0">
                    <a:solidFill>
                      <a:srgbClr val="000000"/>
                    </a:solidFill>
                    <a:effectLst/>
                    <a:latin typeface="Calibri" panose="020F0502020204030204" pitchFamily="34" charset="0"/>
                    <a:ea typeface="Calibri" panose="020F0502020204030204" pitchFamily="34" charset="0"/>
                  </a:rPr>
                  <a:t>1. It has positive consequences for me.</a:t>
                </a:r>
                <a:endParaRPr lang="el-GR" sz="1100" i="1" dirty="0">
                  <a:effectLst/>
                  <a:latin typeface="Calibri" panose="020F0502020204030204" pitchFamily="34" charset="0"/>
                  <a:ea typeface="Calibri" panose="020F0502020204030204" pitchFamily="34" charset="0"/>
                </a:endParaRPr>
              </a:p>
            </p:txBody>
          </p:sp>
          <p:sp>
            <p:nvSpPr>
              <p:cNvPr id="10" name="Gleichschenkliges Dreieck 424">
                <a:extLst>
                  <a:ext uri="{FF2B5EF4-FFF2-40B4-BE49-F238E27FC236}">
                    <a16:creationId xmlns:a16="http://schemas.microsoft.com/office/drawing/2014/main" id="{63410FF0-0484-42C4-9C4D-073DDCB1831A}"/>
                  </a:ext>
                </a:extLst>
              </p:cNvPr>
              <p:cNvSpPr/>
              <p:nvPr/>
            </p:nvSpPr>
            <p:spPr>
              <a:xfrm>
                <a:off x="2295318" y="1500"/>
                <a:ext cx="343746" cy="343746"/>
              </a:xfrm>
              <a:prstGeom prst="triangle">
                <a:avLst>
                  <a:gd name="adj" fmla="val 10000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1" name="L-Form 425">
                <a:extLst>
                  <a:ext uri="{FF2B5EF4-FFF2-40B4-BE49-F238E27FC236}">
                    <a16:creationId xmlns:a16="http://schemas.microsoft.com/office/drawing/2014/main" id="{D2B25106-525F-4803-BD7B-C4E87D689AD8}"/>
                  </a:ext>
                </a:extLst>
              </p:cNvPr>
              <p:cNvSpPr/>
              <p:nvPr/>
            </p:nvSpPr>
            <p:spPr>
              <a:xfrm rot="5400000">
                <a:off x="3249954" y="-401824"/>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2" name="Rechteck 426">
                <a:extLst>
                  <a:ext uri="{FF2B5EF4-FFF2-40B4-BE49-F238E27FC236}">
                    <a16:creationId xmlns:a16="http://schemas.microsoft.com/office/drawing/2014/main" id="{336E0139-28EF-4769-821E-F11C4FA1D8FE}"/>
                  </a:ext>
                </a:extLst>
              </p:cNvPr>
              <p:cNvSpPr/>
              <p:nvPr/>
            </p:nvSpPr>
            <p:spPr>
              <a:xfrm>
                <a:off x="3047516" y="201120"/>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3" name="Textfeld 427">
                <a:extLst>
                  <a:ext uri="{FF2B5EF4-FFF2-40B4-BE49-F238E27FC236}">
                    <a16:creationId xmlns:a16="http://schemas.microsoft.com/office/drawing/2014/main" id="{0E978B33-55A4-4C8C-A077-82C63679A4A0}"/>
                  </a:ext>
                </a:extLst>
              </p:cNvPr>
              <p:cNvSpPr txBox="1"/>
              <p:nvPr/>
            </p:nvSpPr>
            <p:spPr>
              <a:xfrm>
                <a:off x="3047516" y="201120"/>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en-GB" sz="2000" i="1" dirty="0">
                    <a:solidFill>
                      <a:srgbClr val="000000"/>
                    </a:solidFill>
                    <a:effectLst/>
                    <a:latin typeface="Calibri" panose="020F0502020204030204" pitchFamily="34" charset="0"/>
                    <a:ea typeface="Calibri" panose="020F0502020204030204" pitchFamily="34" charset="0"/>
                  </a:rPr>
                  <a:t>2. It has no negative or even positive consequences for the others.</a:t>
                </a:r>
                <a:endParaRPr lang="el-GR" sz="1100" i="1" dirty="0">
                  <a:effectLst/>
                  <a:latin typeface="Calibri" panose="020F0502020204030204" pitchFamily="34" charset="0"/>
                  <a:ea typeface="Calibri" panose="020F0502020204030204" pitchFamily="34" charset="0"/>
                </a:endParaRPr>
              </a:p>
            </p:txBody>
          </p:sp>
        </p:grpSp>
      </p:grpSp>
      <p:sp>
        <p:nvSpPr>
          <p:cNvPr id="17" name="TextBox 16">
            <a:extLst>
              <a:ext uri="{FF2B5EF4-FFF2-40B4-BE49-F238E27FC236}">
                <a16:creationId xmlns:a16="http://schemas.microsoft.com/office/drawing/2014/main" id="{F3471F25-DDBE-4B5A-91CB-D6359FBFC72B}"/>
              </a:ext>
            </a:extLst>
          </p:cNvPr>
          <p:cNvSpPr txBox="1"/>
          <p:nvPr/>
        </p:nvSpPr>
        <p:spPr>
          <a:xfrm>
            <a:off x="864714" y="5707352"/>
            <a:ext cx="6115050" cy="470000"/>
          </a:xfrm>
          <a:prstGeom prst="rect">
            <a:avLst/>
          </a:prstGeom>
          <a:noFill/>
        </p:spPr>
        <p:txBody>
          <a:bodyPr wrap="square">
            <a:spAutoFit/>
          </a:bodyPr>
          <a:lstStyle/>
          <a:p>
            <a:pPr>
              <a:lnSpc>
                <a:spcPct val="107000"/>
              </a:lnSpc>
              <a:spcAft>
                <a:spcPts val="800"/>
              </a:spcAft>
            </a:pPr>
            <a:r>
              <a:rPr lang="en-GB" sz="2400" b="1" dirty="0">
                <a:effectLst/>
                <a:latin typeface="Calibri" panose="020F0502020204030204" pitchFamily="34" charset="0"/>
                <a:ea typeface="Calibri" panose="020F0502020204030204" pitchFamily="34" charset="0"/>
              </a:rPr>
              <a:t>Now you can start!</a:t>
            </a:r>
            <a:endParaRPr lang="el-GR" sz="2400" b="1" dirty="0">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973E04A4-3647-407A-99C1-3AE0B1459F30}"/>
              </a:ext>
            </a:extLst>
          </p:cNvPr>
          <p:cNvSpPr txBox="1"/>
          <p:nvPr/>
        </p:nvSpPr>
        <p:spPr>
          <a:xfrm>
            <a:off x="7945821" y="0"/>
            <a:ext cx="4257469"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Our </a:t>
            </a:r>
            <a:r>
              <a:rPr lang="en-US" sz="1800" dirty="0" err="1">
                <a:solidFill>
                  <a:schemeClr val="bg1"/>
                </a:solidFill>
                <a:effectLst>
                  <a:outerShdw blurRad="38100" dist="38100" dir="2700000" algn="tl">
                    <a:srgbClr val="000000">
                      <a:alpha val="43137"/>
                    </a:srgbClr>
                  </a:outerShdw>
                </a:effectLst>
              </a:rPr>
              <a:t>behaviour</a:t>
            </a:r>
            <a:r>
              <a:rPr lang="en-US" sz="1800" dirty="0">
                <a:solidFill>
                  <a:schemeClr val="bg1"/>
                </a:solidFill>
                <a:effectLst>
                  <a:outerShdw blurRad="38100" dist="38100" dir="2700000" algn="tl">
                    <a:srgbClr val="000000">
                      <a:alpha val="43137"/>
                    </a:srgbClr>
                  </a:outerShdw>
                </a:effectLst>
              </a:rPr>
              <a:t> always has consequences </a:t>
            </a:r>
          </a:p>
        </p:txBody>
      </p:sp>
      <p:pic>
        <p:nvPicPr>
          <p:cNvPr id="16" name="Grafik 16">
            <a:extLst>
              <a:ext uri="{FF2B5EF4-FFF2-40B4-BE49-F238E27FC236}">
                <a16:creationId xmlns:a16="http://schemas.microsoft.com/office/drawing/2014/main" id="{3A56974E-2F99-B8A2-6CA7-4C0343FCB973}"/>
              </a:ext>
            </a:extLst>
          </p:cNvPr>
          <p:cNvPicPr>
            <a:picLocks noChangeAspect="1"/>
          </p:cNvPicPr>
          <p:nvPr/>
        </p:nvPicPr>
        <p:blipFill rotWithShape="1">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3213735" y="3545644"/>
            <a:ext cx="2982595" cy="288925"/>
          </a:xfrm>
          <a:prstGeom prst="rect">
            <a:avLst/>
          </a:prstGeom>
          <a:noFill/>
          <a:ln>
            <a:noFill/>
          </a:ln>
          <a:extLst>
            <a:ext uri="{53640926-AAD7-44D8-BBD7-CCE9431645EC}">
              <a14:shadowObscured xmlns:a14="http://schemas.microsoft.com/office/drawing/2010/main"/>
            </a:ext>
          </a:extLst>
        </p:spPr>
      </p:pic>
      <p:pic>
        <p:nvPicPr>
          <p:cNvPr id="18" name="Grafik 20"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44F80800-D174-92ED-77A4-11B5570D1B07}"/>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2657021" y="4020705"/>
            <a:ext cx="1474062" cy="288925"/>
          </a:xfrm>
          <a:prstGeom prst="rect">
            <a:avLst/>
          </a:prstGeom>
          <a:noFill/>
          <a:ln>
            <a:noFill/>
          </a:ln>
          <a:extLst>
            <a:ext uri="{53640926-AAD7-44D8-BBD7-CCE9431645EC}">
              <a14:shadowObscured xmlns:a14="http://schemas.microsoft.com/office/drawing/2010/main"/>
            </a:ext>
          </a:extLst>
        </p:spPr>
      </p:pic>
      <p:pic>
        <p:nvPicPr>
          <p:cNvPr id="19" name="Grafik 21">
            <a:extLst>
              <a:ext uri="{FF2B5EF4-FFF2-40B4-BE49-F238E27FC236}">
                <a16:creationId xmlns:a16="http://schemas.microsoft.com/office/drawing/2014/main" id="{F8E935D3-9F85-D46D-D10C-0C2151DB0479}"/>
              </a:ext>
            </a:extLst>
          </p:cNvPr>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945505" y="3035739"/>
            <a:ext cx="2982595" cy="288925"/>
          </a:xfrm>
          <a:prstGeom prst="rect">
            <a:avLst/>
          </a:prstGeom>
          <a:noFill/>
          <a:ln>
            <a:noFill/>
          </a:ln>
          <a:extLst>
            <a:ext uri="{53640926-AAD7-44D8-BBD7-CCE9431645EC}">
              <a14:shadowObscured xmlns:a14="http://schemas.microsoft.com/office/drawing/2010/main"/>
            </a:ext>
          </a:extLst>
        </p:spPr>
      </p:pic>
      <p:pic>
        <p:nvPicPr>
          <p:cNvPr id="20" name="Grafik 31"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3CD9642B-FDE1-C5E3-8136-74C15FDA649C}"/>
              </a:ext>
            </a:extLst>
          </p:cNvPr>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5420897" y="3503196"/>
            <a:ext cx="1429581" cy="288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39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618467" cy="1500187"/>
          </a:xfrm>
        </p:spPr>
        <p:txBody>
          <a:bodyPr>
            <a:normAutofit fontScale="92500"/>
          </a:bodyPr>
          <a:lstStyle/>
          <a:p>
            <a:r>
              <a:rPr lang="en-US" sz="3200" dirty="0">
                <a:solidFill>
                  <a:srgbClr val="FBE82A"/>
                </a:solidFill>
                <a:effectLst>
                  <a:outerShdw blurRad="38100" dist="38100" dir="2700000" algn="tl">
                    <a:srgbClr val="000000">
                      <a:alpha val="43137"/>
                    </a:srgbClr>
                  </a:outerShdw>
                </a:effectLst>
              </a:rPr>
              <a:t>2.4</a:t>
            </a:r>
            <a:r>
              <a:rPr lang="en-US" sz="5400" dirty="0">
                <a:solidFill>
                  <a:srgbClr val="FBE82A"/>
                </a:solidFill>
                <a:effectLst>
                  <a:outerShdw blurRad="38100" dist="38100" dir="2700000" algn="tl">
                    <a:srgbClr val="000000">
                      <a:alpha val="43137"/>
                    </a:srgbClr>
                  </a:outerShdw>
                </a:effectLst>
              </a:rPr>
              <a:t> Finding the right strategy - actions that lead to success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87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7B19F-57F6-49D7-9677-FAF3B3894305}"/>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rPr>
              <a:t>I</a:t>
            </a:r>
            <a:r>
              <a:rPr lang="en-GB" sz="4400" dirty="0">
                <a:latin typeface="Calibri" panose="020F0502020204030204" pitchFamily="34" charset="0"/>
                <a:ea typeface="Calibri" panose="020F0502020204030204" pitchFamily="34" charset="0"/>
              </a:rPr>
              <a:t>s this behaviour good for you or the others?</a:t>
            </a:r>
            <a:endParaRPr lang="el-GR" dirty="0"/>
          </a:p>
        </p:txBody>
      </p:sp>
      <p:sp>
        <p:nvSpPr>
          <p:cNvPr id="5" name="Content Placeholder 4">
            <a:extLst>
              <a:ext uri="{FF2B5EF4-FFF2-40B4-BE49-F238E27FC236}">
                <a16:creationId xmlns:a16="http://schemas.microsoft.com/office/drawing/2014/main" id="{F1724BD0-1A2D-4EE9-86A4-37EA1CD4E006}"/>
              </a:ext>
            </a:extLst>
          </p:cNvPr>
          <p:cNvSpPr>
            <a:spLocks noGrp="1"/>
          </p:cNvSpPr>
          <p:nvPr>
            <p:ph idx="1"/>
          </p:nvPr>
        </p:nvSpPr>
        <p:spPr>
          <a:xfrm>
            <a:off x="5190045" y="2874980"/>
            <a:ext cx="6372475" cy="2437569"/>
          </a:xfrm>
        </p:spPr>
        <p:txBody>
          <a:bodyPr>
            <a:noAutofit/>
          </a:bodyPr>
          <a:lstStyle/>
          <a:p>
            <a:pPr>
              <a:lnSpc>
                <a:spcPct val="107000"/>
              </a:lnSpc>
              <a:spcAft>
                <a:spcPts val="800"/>
              </a:spcAft>
            </a:pPr>
            <a:r>
              <a:rPr lang="en-GB" sz="2200" dirty="0">
                <a:effectLst/>
                <a:latin typeface="Calibri" panose="020F0502020204030204" pitchFamily="34" charset="0"/>
                <a:ea typeface="Calibri" panose="020F0502020204030204" pitchFamily="34" charset="0"/>
              </a:rPr>
              <a:t>And, if you have followed the stories of the three scouts, you have also noticed that all three stories were not only about the so-called main characters, but that it was also important to see whether a certain behaviour or strategy is also good for other people involved.</a:t>
            </a:r>
            <a:endParaRPr lang="el-GR" sz="2200" dirty="0">
              <a:effectLst/>
              <a:latin typeface="Calibri" panose="020F0502020204030204" pitchFamily="34" charset="0"/>
              <a:ea typeface="Calibri" panose="020F0502020204030204" pitchFamily="34" charset="0"/>
            </a:endParaRPr>
          </a:p>
          <a:p>
            <a:endParaRPr lang="el-GR" sz="2200" dirty="0">
              <a:effectLst/>
              <a:latin typeface="Calibri" panose="020F0502020204030204" pitchFamily="34" charset="0"/>
              <a:ea typeface="Calibri" panose="020F0502020204030204" pitchFamily="34" charset="0"/>
            </a:endParaRPr>
          </a:p>
          <a:p>
            <a:endParaRPr lang="el-GR" sz="2200" dirty="0"/>
          </a:p>
        </p:txBody>
      </p:sp>
      <p:sp>
        <p:nvSpPr>
          <p:cNvPr id="8" name="Rechteck 430">
            <a:extLst>
              <a:ext uri="{FF2B5EF4-FFF2-40B4-BE49-F238E27FC236}">
                <a16:creationId xmlns:a16="http://schemas.microsoft.com/office/drawing/2014/main" id="{AFD5AA96-69E8-40C6-8F13-1215967CE820}"/>
              </a:ext>
            </a:extLst>
          </p:cNvPr>
          <p:cNvSpPr/>
          <p:nvPr/>
        </p:nvSpPr>
        <p:spPr>
          <a:xfrm>
            <a:off x="3764318" y="2327275"/>
            <a:ext cx="3729990" cy="22288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0" name="Rechteck 432">
            <a:extLst>
              <a:ext uri="{FF2B5EF4-FFF2-40B4-BE49-F238E27FC236}">
                <a16:creationId xmlns:a16="http://schemas.microsoft.com/office/drawing/2014/main" id="{CE7845FE-C2C0-4AA9-99DC-55AFB7DCB1C9}"/>
              </a:ext>
            </a:extLst>
          </p:cNvPr>
          <p:cNvSpPr/>
          <p:nvPr/>
        </p:nvSpPr>
        <p:spPr>
          <a:xfrm>
            <a:off x="6186535" y="2314575"/>
            <a:ext cx="835821" cy="696515"/>
          </a:xfrm>
          <a:prstGeom prst="rect">
            <a:avLst/>
          </a:prstGeom>
          <a:no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12" name="Gerade Verbindung mit Pfeil 434">
            <a:extLst>
              <a:ext uri="{FF2B5EF4-FFF2-40B4-BE49-F238E27FC236}">
                <a16:creationId xmlns:a16="http://schemas.microsoft.com/office/drawing/2014/main" id="{395C9B52-A6C0-43FC-85D6-4317F6DDD782}"/>
              </a:ext>
            </a:extLst>
          </p:cNvPr>
          <p:cNvCxnSpPr/>
          <p:nvPr/>
        </p:nvCxnSpPr>
        <p:spPr>
          <a:xfrm>
            <a:off x="5977579" y="2662832"/>
            <a:ext cx="208955"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sp>
        <p:nvSpPr>
          <p:cNvPr id="14" name="TextBox 13">
            <a:extLst>
              <a:ext uri="{FF2B5EF4-FFF2-40B4-BE49-F238E27FC236}">
                <a16:creationId xmlns:a16="http://schemas.microsoft.com/office/drawing/2014/main" id="{77C30C12-A9FB-48DA-83EC-5FB8DF714703}"/>
              </a:ext>
            </a:extLst>
          </p:cNvPr>
          <p:cNvSpPr txBox="1"/>
          <p:nvPr/>
        </p:nvSpPr>
        <p:spPr>
          <a:xfrm>
            <a:off x="9436608" y="0"/>
            <a:ext cx="275539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Finding the right strategy </a:t>
            </a:r>
          </a:p>
        </p:txBody>
      </p:sp>
      <p:sp>
        <p:nvSpPr>
          <p:cNvPr id="15" name="Content Placeholder 4">
            <a:extLst>
              <a:ext uri="{FF2B5EF4-FFF2-40B4-BE49-F238E27FC236}">
                <a16:creationId xmlns:a16="http://schemas.microsoft.com/office/drawing/2014/main" id="{25A55AF4-B47B-4296-9FD5-8A8E7A38F453}"/>
              </a:ext>
            </a:extLst>
          </p:cNvPr>
          <p:cNvSpPr txBox="1">
            <a:spLocks/>
          </p:cNvSpPr>
          <p:nvPr/>
        </p:nvSpPr>
        <p:spPr>
          <a:xfrm>
            <a:off x="719779" y="1771171"/>
            <a:ext cx="10515600" cy="24375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Calibri" panose="020F0502020204030204" pitchFamily="34" charset="0"/>
                <a:ea typeface="Calibri" panose="020F0502020204030204" pitchFamily="34" charset="0"/>
              </a:rPr>
              <a:t>So in essence, it's about considering if what you're doing right now is really bringing you the success you want. Does it really help to fulfil your basic needs? So, is this behaviour good for you?</a:t>
            </a:r>
          </a:p>
          <a:p>
            <a:endParaRPr lang="en-GB" sz="2200" dirty="0">
              <a:latin typeface="Calibri" panose="020F0502020204030204" pitchFamily="34" charset="0"/>
              <a:ea typeface="Calibri" panose="020F0502020204030204" pitchFamily="34" charset="0"/>
            </a:endParaRPr>
          </a:p>
          <a:p>
            <a:endParaRPr lang="en-GB" sz="2200" dirty="0">
              <a:latin typeface="Calibri" panose="020F0502020204030204" pitchFamily="34" charset="0"/>
              <a:ea typeface="Calibri" panose="020F0502020204030204" pitchFamily="34" charset="0"/>
            </a:endParaRPr>
          </a:p>
          <a:p>
            <a:endParaRPr lang="el-GR" sz="2200" dirty="0"/>
          </a:p>
        </p:txBody>
      </p:sp>
      <p:sp>
        <p:nvSpPr>
          <p:cNvPr id="16" name="TextBox 15">
            <a:extLst>
              <a:ext uri="{FF2B5EF4-FFF2-40B4-BE49-F238E27FC236}">
                <a16:creationId xmlns:a16="http://schemas.microsoft.com/office/drawing/2014/main" id="{DA0CBBFB-823E-461D-8EDC-3426FFCD47FE}"/>
              </a:ext>
            </a:extLst>
          </p:cNvPr>
          <p:cNvSpPr txBox="1"/>
          <p:nvPr/>
        </p:nvSpPr>
        <p:spPr>
          <a:xfrm>
            <a:off x="838199" y="5676501"/>
            <a:ext cx="10397179" cy="1163139"/>
          </a:xfrm>
          <a:prstGeom prst="rect">
            <a:avLst/>
          </a:prstGeom>
          <a:noFill/>
        </p:spPr>
        <p:txBody>
          <a:bodyPr wrap="square">
            <a:spAutoFit/>
          </a:bodyPr>
          <a:lstStyle/>
          <a:p>
            <a:pPr marL="285750" indent="-285750">
              <a:lnSpc>
                <a:spcPct val="107000"/>
              </a:lnSpc>
              <a:spcAft>
                <a:spcPts val="800"/>
              </a:spcAft>
              <a:buClr>
                <a:srgbClr val="92D050"/>
              </a:buClr>
              <a:buFont typeface="Wingdings" panose="05000000000000000000" pitchFamily="2" charset="2"/>
              <a:buChar char="§"/>
            </a:pPr>
            <a:r>
              <a:rPr lang="en-GB" sz="2200" dirty="0">
                <a:effectLst/>
                <a:latin typeface="Calibri" panose="020F0502020204030204" pitchFamily="34" charset="0"/>
                <a:ea typeface="Calibri" panose="020F0502020204030204" pitchFamily="34" charset="0"/>
              </a:rPr>
              <a:t>Therefore, it is just as important to include the others in your considerations. </a:t>
            </a:r>
            <a:r>
              <a:rPr lang="en-GB" sz="2200" i="1" dirty="0">
                <a:effectLst/>
                <a:latin typeface="Calibri" panose="020F0502020204030204" pitchFamily="34" charset="0"/>
                <a:ea typeface="Calibri" panose="020F0502020204030204" pitchFamily="34" charset="0"/>
              </a:rPr>
              <a:t>"If I behave in a certain way, is it also good for the other people involved? Are their basic needs met, or do I risk hurting them with what I do or say by disregarding their needs?"</a:t>
            </a:r>
            <a:endParaRPr lang="el-GR" sz="2200" i="1" dirty="0">
              <a:effectLst/>
              <a:latin typeface="Calibri" panose="020F0502020204030204" pitchFamily="34" charset="0"/>
              <a:ea typeface="Calibri" panose="020F0502020204030204" pitchFamily="34" charset="0"/>
            </a:endParaRPr>
          </a:p>
        </p:txBody>
      </p:sp>
      <p:pic>
        <p:nvPicPr>
          <p:cNvPr id="17" name="Grafik 37" descr="Aquarell, Pinselstrich, Farbe, Abstrakt, Textur, Bürste">
            <a:extLst>
              <a:ext uri="{FF2B5EF4-FFF2-40B4-BE49-F238E27FC236}">
                <a16:creationId xmlns:a16="http://schemas.microsoft.com/office/drawing/2014/main" id="{D85B6004-851E-436E-901A-86FBB0A27734}"/>
              </a:ext>
            </a:extLst>
          </p:cNvPr>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6621" y="3158448"/>
            <a:ext cx="2331409" cy="2226183"/>
          </a:xfrm>
          <a:prstGeom prst="rect">
            <a:avLst/>
          </a:prstGeom>
          <a:noFill/>
          <a:ln>
            <a:noFill/>
          </a:ln>
          <a:extLst>
            <a:ext uri="{53640926-AAD7-44D8-BBD7-CCE9431645EC}">
              <a14:shadowObscured xmlns:a14="http://schemas.microsoft.com/office/drawing/2010/main"/>
            </a:ext>
          </a:extLst>
        </p:spPr>
      </p:pic>
      <p:sp>
        <p:nvSpPr>
          <p:cNvPr id="19" name="Legende: mit gebogener Linie mit Akzentuierungsbalken 252">
            <a:extLst>
              <a:ext uri="{FF2B5EF4-FFF2-40B4-BE49-F238E27FC236}">
                <a16:creationId xmlns:a16="http://schemas.microsoft.com/office/drawing/2014/main" id="{348DE85C-106B-400D-A370-1BD072683AFE}"/>
              </a:ext>
            </a:extLst>
          </p:cNvPr>
          <p:cNvSpPr/>
          <p:nvPr/>
        </p:nvSpPr>
        <p:spPr>
          <a:xfrm>
            <a:off x="3129740" y="3092450"/>
            <a:ext cx="1352550" cy="698500"/>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de-AT" sz="2800" dirty="0" err="1">
                <a:ln w="9525" cap="rnd" cmpd="sng" algn="ctr">
                  <a:solidFill>
                    <a:srgbClr val="C55A11"/>
                  </a:solidFill>
                  <a:prstDash val="solid"/>
                  <a:bevel/>
                </a:ln>
                <a:solidFill>
                  <a:srgbClr val="C45911"/>
                </a:solidFill>
                <a:effectLst/>
                <a:ea typeface="MyriadPro-Regular"/>
                <a:cs typeface="Arial" panose="020B0604020202020204" pitchFamily="34" charset="0"/>
              </a:rPr>
              <a:t>me</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Tree>
    <p:extLst>
      <p:ext uri="{BB962C8B-B14F-4D97-AF65-F5344CB8AC3E}">
        <p14:creationId xmlns:p14="http://schemas.microsoft.com/office/powerpoint/2010/main" val="170779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2049">
            <a:extLst>
              <a:ext uri="{FF2B5EF4-FFF2-40B4-BE49-F238E27FC236}">
                <a16:creationId xmlns:a16="http://schemas.microsoft.com/office/drawing/2014/main" id="{288F9AC5-2476-4529-BB00-D3E147E1B029}"/>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645149" y="3925838"/>
            <a:ext cx="6394615" cy="1054100"/>
          </a:xfrm>
          <a:prstGeom prst="rect">
            <a:avLst/>
          </a:prstGeom>
          <a:noFill/>
          <a:ln>
            <a:noFill/>
          </a:ln>
          <a:extLst>
            <a:ext uri="{53640926-AAD7-44D8-BBD7-CCE9431645EC}">
              <a14:shadowObscured xmlns:a14="http://schemas.microsoft.com/office/drawing/2010/main"/>
            </a:ext>
          </a:extLst>
        </p:spPr>
      </p:pic>
      <p:pic>
        <p:nvPicPr>
          <p:cNvPr id="35" name="Grafik 2049">
            <a:extLst>
              <a:ext uri="{FF2B5EF4-FFF2-40B4-BE49-F238E27FC236}">
                <a16:creationId xmlns:a16="http://schemas.microsoft.com/office/drawing/2014/main" id="{88CF7079-A4FA-4A86-9460-E0113852A78A}"/>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075865" y="5210341"/>
            <a:ext cx="5392236" cy="1054100"/>
          </a:xfrm>
          <a:prstGeom prst="rect">
            <a:avLst/>
          </a:prstGeom>
          <a:noFill/>
          <a:ln>
            <a:noFill/>
          </a:ln>
          <a:extLst>
            <a:ext uri="{53640926-AAD7-44D8-BBD7-CCE9431645EC}">
              <a14:shadowObscured xmlns:a14="http://schemas.microsoft.com/office/drawing/2010/main"/>
            </a:ext>
          </a:extLst>
        </p:spPr>
      </p:pic>
      <p:sp>
        <p:nvSpPr>
          <p:cNvPr id="18" name="Content Placeholder 17">
            <a:extLst>
              <a:ext uri="{FF2B5EF4-FFF2-40B4-BE49-F238E27FC236}">
                <a16:creationId xmlns:a16="http://schemas.microsoft.com/office/drawing/2014/main" id="{F4152FD2-DA2A-49F3-9BFF-DC3D26809275}"/>
              </a:ext>
            </a:extLst>
          </p:cNvPr>
          <p:cNvSpPr>
            <a:spLocks noGrp="1"/>
          </p:cNvSpPr>
          <p:nvPr>
            <p:ph idx="1"/>
          </p:nvPr>
        </p:nvSpPr>
        <p:spPr>
          <a:xfrm>
            <a:off x="5346560" y="1825625"/>
            <a:ext cx="6555630" cy="4351338"/>
          </a:xfrm>
        </p:spPr>
        <p:txBody>
          <a:bodyPr>
            <a:normAutofit/>
          </a:bodyPr>
          <a:lstStyle/>
          <a:p>
            <a:r>
              <a:rPr lang="en-GB" sz="2400" dirty="0">
                <a:effectLst/>
                <a:latin typeface="Calibri" panose="020F0502020204030204" pitchFamily="34" charset="0"/>
                <a:ea typeface="Calibri" panose="020F0502020204030204" pitchFamily="34" charset="0"/>
              </a:rPr>
              <a:t>And, this brings us to a very crucial point. You can only really determine whether you have chosen a really good strategy when you have checked whether </a:t>
            </a:r>
            <a:r>
              <a:rPr lang="en-GB" sz="2400" b="1" dirty="0">
                <a:effectLst/>
                <a:latin typeface="Calibri" panose="020F0502020204030204" pitchFamily="34" charset="0"/>
                <a:ea typeface="Calibri" panose="020F0502020204030204" pitchFamily="34" charset="0"/>
              </a:rPr>
              <a:t>what you do or say also includes the others and respects their basic needs.</a:t>
            </a:r>
            <a:endParaRPr lang="el-GR" sz="2400" b="1" dirty="0">
              <a:effectLst/>
              <a:latin typeface="Calibri" panose="020F0502020204030204" pitchFamily="34" charset="0"/>
              <a:ea typeface="Calibri" panose="020F0502020204030204" pitchFamily="34" charset="0"/>
            </a:endParaRPr>
          </a:p>
          <a:p>
            <a:endParaRPr lang="el-GR" sz="3600" dirty="0"/>
          </a:p>
        </p:txBody>
      </p:sp>
      <p:sp>
        <p:nvSpPr>
          <p:cNvPr id="17" name="Title 16">
            <a:extLst>
              <a:ext uri="{FF2B5EF4-FFF2-40B4-BE49-F238E27FC236}">
                <a16:creationId xmlns:a16="http://schemas.microsoft.com/office/drawing/2014/main" id="{329CE3FB-5EC7-465C-9FF1-F34DA719C357}"/>
              </a:ext>
            </a:extLst>
          </p:cNvPr>
          <p:cNvSpPr>
            <a:spLocks noGrp="1"/>
          </p:cNvSpPr>
          <p:nvPr>
            <p:ph type="title"/>
          </p:nvPr>
        </p:nvSpPr>
        <p:spPr/>
        <p:txBody>
          <a:bodyPr/>
          <a:lstStyle/>
          <a:p>
            <a:r>
              <a:rPr lang="en-US" dirty="0"/>
              <a:t>also include the others</a:t>
            </a:r>
            <a:endParaRPr lang="el-GR" dirty="0"/>
          </a:p>
        </p:txBody>
      </p:sp>
      <p:sp>
        <p:nvSpPr>
          <p:cNvPr id="6" name="Rechteck 438">
            <a:extLst>
              <a:ext uri="{FF2B5EF4-FFF2-40B4-BE49-F238E27FC236}">
                <a16:creationId xmlns:a16="http://schemas.microsoft.com/office/drawing/2014/main" id="{12BE882B-AF2C-4816-9FB3-2BD4A3A1531D}"/>
              </a:ext>
            </a:extLst>
          </p:cNvPr>
          <p:cNvSpPr/>
          <p:nvPr/>
        </p:nvSpPr>
        <p:spPr>
          <a:xfrm>
            <a:off x="-295366" y="2055813"/>
            <a:ext cx="6498358" cy="398938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11" name="Gerade Verbindung mit Pfeil 443">
            <a:extLst>
              <a:ext uri="{FF2B5EF4-FFF2-40B4-BE49-F238E27FC236}">
                <a16:creationId xmlns:a16="http://schemas.microsoft.com/office/drawing/2014/main" id="{2F997325-43D0-4EF2-8A0D-3C1A868AFA57}"/>
              </a:ext>
            </a:extLst>
          </p:cNvPr>
          <p:cNvCxnSpPr/>
          <p:nvPr/>
        </p:nvCxnSpPr>
        <p:spPr>
          <a:xfrm>
            <a:off x="3562077" y="2679154"/>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cxnSp>
        <p:nvCxnSpPr>
          <p:cNvPr id="15" name="Gerade Verbindung mit Pfeil 447">
            <a:extLst>
              <a:ext uri="{FF2B5EF4-FFF2-40B4-BE49-F238E27FC236}">
                <a16:creationId xmlns:a16="http://schemas.microsoft.com/office/drawing/2014/main" id="{36D820D3-B948-4652-B701-4827BC82DD86}"/>
              </a:ext>
            </a:extLst>
          </p:cNvPr>
          <p:cNvCxnSpPr/>
          <p:nvPr/>
        </p:nvCxnSpPr>
        <p:spPr>
          <a:xfrm>
            <a:off x="3562077" y="3925838"/>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sp>
        <p:nvSpPr>
          <p:cNvPr id="28" name="TextBox 27">
            <a:extLst>
              <a:ext uri="{FF2B5EF4-FFF2-40B4-BE49-F238E27FC236}">
                <a16:creationId xmlns:a16="http://schemas.microsoft.com/office/drawing/2014/main" id="{B7CE7945-A0D4-44CC-85BB-D424FC846A66}"/>
              </a:ext>
            </a:extLst>
          </p:cNvPr>
          <p:cNvSpPr txBox="1"/>
          <p:nvPr/>
        </p:nvSpPr>
        <p:spPr>
          <a:xfrm>
            <a:off x="9436608" y="0"/>
            <a:ext cx="275539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Finding the right strategy </a:t>
            </a:r>
          </a:p>
        </p:txBody>
      </p:sp>
      <p:pic>
        <p:nvPicPr>
          <p:cNvPr id="29" name="Grafik 253">
            <a:extLst>
              <a:ext uri="{FF2B5EF4-FFF2-40B4-BE49-F238E27FC236}">
                <a16:creationId xmlns:a16="http://schemas.microsoft.com/office/drawing/2014/main" id="{0B61C5D1-07C1-490C-A29B-F1412EF80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35" y="1997319"/>
            <a:ext cx="4203147" cy="4019236"/>
          </a:xfrm>
          <a:prstGeom prst="rect">
            <a:avLst/>
          </a:prstGeom>
          <a:noFill/>
        </p:spPr>
      </p:pic>
      <p:sp>
        <p:nvSpPr>
          <p:cNvPr id="30" name="Legende: mit gebogener Linie mit Akzentuierungsbalken 254">
            <a:extLst>
              <a:ext uri="{FF2B5EF4-FFF2-40B4-BE49-F238E27FC236}">
                <a16:creationId xmlns:a16="http://schemas.microsoft.com/office/drawing/2014/main" id="{A3DE7983-F86B-4A12-8B5E-E4E348E7A209}"/>
              </a:ext>
            </a:extLst>
          </p:cNvPr>
          <p:cNvSpPr/>
          <p:nvPr/>
        </p:nvSpPr>
        <p:spPr>
          <a:xfrm>
            <a:off x="4035594" y="2007951"/>
            <a:ext cx="2040270" cy="913825"/>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ct val="130000"/>
              </a:lnSpc>
            </a:pPr>
            <a:r>
              <a:rPr lang="de-AT" sz="2800" dirty="0" err="1">
                <a:ln w="9525" cap="rnd" cmpd="sng" algn="ctr">
                  <a:solidFill>
                    <a:srgbClr val="C55A11"/>
                  </a:solidFill>
                  <a:prstDash val="solid"/>
                  <a:bevel/>
                </a:ln>
                <a:solidFill>
                  <a:srgbClr val="C45911"/>
                </a:solidFill>
                <a:effectLst/>
                <a:ea typeface="MyriadPro-Regular"/>
                <a:cs typeface="Arial" panose="020B0604020202020204" pitchFamily="34" charset="0"/>
              </a:rPr>
              <a:t>me</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
        <p:nvSpPr>
          <p:cNvPr id="31" name="Legende: mit gebogener Linie mit Akzentuierungsbalken 2048">
            <a:extLst>
              <a:ext uri="{FF2B5EF4-FFF2-40B4-BE49-F238E27FC236}">
                <a16:creationId xmlns:a16="http://schemas.microsoft.com/office/drawing/2014/main" id="{CA4C6076-30BF-4171-B71C-75DBB98BB53A}"/>
              </a:ext>
            </a:extLst>
          </p:cNvPr>
          <p:cNvSpPr/>
          <p:nvPr/>
        </p:nvSpPr>
        <p:spPr>
          <a:xfrm>
            <a:off x="4711945" y="3484292"/>
            <a:ext cx="2461734" cy="1528580"/>
          </a:xfrm>
          <a:prstGeom prst="accentCallout2">
            <a:avLst>
              <a:gd name="adj1" fmla="val 18750"/>
              <a:gd name="adj2" fmla="val -8333"/>
              <a:gd name="adj3" fmla="val 18750"/>
              <a:gd name="adj4" fmla="val -16667"/>
              <a:gd name="adj5" fmla="val 90971"/>
              <a:gd name="adj6" fmla="val -64402"/>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ct val="130000"/>
              </a:lnSpc>
            </a:pPr>
            <a:r>
              <a:rPr lang="de-AT" sz="2800" dirty="0" err="1">
                <a:ln w="9525" cap="rnd" cmpd="sng" algn="ctr">
                  <a:solidFill>
                    <a:srgbClr val="C55A11"/>
                  </a:solidFill>
                  <a:prstDash val="solid"/>
                  <a:bevel/>
                </a:ln>
                <a:solidFill>
                  <a:srgbClr val="A8D08D"/>
                </a:solidFill>
                <a:effectLst/>
                <a:ea typeface="MyriadPro-Regular"/>
                <a:cs typeface="Arial" panose="020B0604020202020204" pitchFamily="34" charset="0"/>
              </a:rPr>
              <a:t>the</a:t>
            </a:r>
            <a:br>
              <a:rPr lang="de-AT" sz="2800" dirty="0">
                <a:ln w="9525" cap="rnd" cmpd="sng" algn="ctr">
                  <a:solidFill>
                    <a:srgbClr val="C55A11"/>
                  </a:solidFill>
                  <a:prstDash val="solid"/>
                  <a:bevel/>
                </a:ln>
                <a:solidFill>
                  <a:srgbClr val="A8D08D"/>
                </a:solidFill>
                <a:effectLst/>
                <a:ea typeface="MyriadPro-Regular"/>
                <a:cs typeface="Arial" panose="020B0604020202020204" pitchFamily="34" charset="0"/>
              </a:rPr>
            </a:br>
            <a:r>
              <a:rPr lang="de-AT" sz="2800" dirty="0" err="1">
                <a:ln w="9525" cap="rnd" cmpd="sng" algn="ctr">
                  <a:solidFill>
                    <a:srgbClr val="C55A11"/>
                  </a:solidFill>
                  <a:prstDash val="solid"/>
                  <a:bevel/>
                </a:ln>
                <a:solidFill>
                  <a:srgbClr val="A8D08D"/>
                </a:solidFill>
                <a:effectLst/>
                <a:ea typeface="MyriadPro-Regular"/>
                <a:cs typeface="Arial" panose="020B0604020202020204" pitchFamily="34" charset="0"/>
              </a:rPr>
              <a:t>others</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
        <p:nvSpPr>
          <p:cNvPr id="32" name="Textfeld 2">
            <a:extLst>
              <a:ext uri="{FF2B5EF4-FFF2-40B4-BE49-F238E27FC236}">
                <a16:creationId xmlns:a16="http://schemas.microsoft.com/office/drawing/2014/main" id="{B5D8E9BC-3077-4360-A9C0-5466E87A5981}"/>
              </a:ext>
            </a:extLst>
          </p:cNvPr>
          <p:cNvSpPr txBox="1">
            <a:spLocks noChangeArrowheads="1"/>
          </p:cNvSpPr>
          <p:nvPr/>
        </p:nvSpPr>
        <p:spPr bwMode="auto">
          <a:xfrm>
            <a:off x="6202992" y="4103049"/>
            <a:ext cx="4718050" cy="860235"/>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en-GB" sz="2000" b="1" dirty="0">
                <a:solidFill>
                  <a:srgbClr val="385623"/>
                </a:solidFill>
                <a:effectLst/>
                <a:latin typeface="Calibri" panose="020F0502020204030204" pitchFamily="34" charset="0"/>
                <a:ea typeface="MyriadPro-Regular"/>
                <a:cs typeface="Arial" panose="020B0604020202020204" pitchFamily="34" charset="0"/>
              </a:rPr>
              <a:t>Is it good for me and my basic needs what I am doing?</a:t>
            </a:r>
            <a:endParaRPr lang="en-GB" sz="1600" dirty="0">
              <a:effectLst/>
              <a:latin typeface="Calibri" panose="020F0502020204030204" pitchFamily="34" charset="0"/>
              <a:ea typeface="MyriadPro-Regular"/>
              <a:cs typeface="Arial" panose="020B0604020202020204" pitchFamily="34" charset="0"/>
            </a:endParaRPr>
          </a:p>
        </p:txBody>
      </p:sp>
      <p:sp>
        <p:nvSpPr>
          <p:cNvPr id="33" name="Textfeld 2">
            <a:extLst>
              <a:ext uri="{FF2B5EF4-FFF2-40B4-BE49-F238E27FC236}">
                <a16:creationId xmlns:a16="http://schemas.microsoft.com/office/drawing/2014/main" id="{60E7F064-5384-4279-8C19-B8F66E8B2351}"/>
              </a:ext>
            </a:extLst>
          </p:cNvPr>
          <p:cNvSpPr txBox="1">
            <a:spLocks noChangeArrowheads="1"/>
          </p:cNvSpPr>
          <p:nvPr/>
        </p:nvSpPr>
        <p:spPr bwMode="auto">
          <a:xfrm>
            <a:off x="6202992" y="5283699"/>
            <a:ext cx="4718050" cy="860235"/>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en-GB" sz="2000" b="1" dirty="0">
                <a:solidFill>
                  <a:srgbClr val="385623"/>
                </a:solidFill>
                <a:latin typeface="Calibri" panose="020F0502020204030204" pitchFamily="34" charset="0"/>
                <a:cs typeface="Arial" panose="020B0604020202020204" pitchFamily="34" charset="0"/>
              </a:rPr>
              <a:t>Does it also respect the others who are involved when I behave in this way?</a:t>
            </a:r>
          </a:p>
        </p:txBody>
      </p:sp>
    </p:spTree>
    <p:extLst>
      <p:ext uri="{BB962C8B-B14F-4D97-AF65-F5344CB8AC3E}">
        <p14:creationId xmlns:p14="http://schemas.microsoft.com/office/powerpoint/2010/main" val="221511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2.1</a:t>
            </a:r>
            <a:r>
              <a:rPr lang="en-US" sz="5400" dirty="0">
                <a:solidFill>
                  <a:srgbClr val="FBE82A"/>
                </a:solidFill>
                <a:effectLst>
                  <a:outerShdw blurRad="38100" dist="38100" dir="2700000" algn="tl">
                    <a:srgbClr val="000000">
                      <a:alpha val="43137"/>
                    </a:srgbClr>
                  </a:outerShdw>
                </a:effectLst>
              </a:rPr>
              <a:t> 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91043" y="-12933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01370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2.5</a:t>
            </a:r>
            <a:r>
              <a:rPr lang="en-US" sz="5400" dirty="0">
                <a:solidFill>
                  <a:srgbClr val="FBE82A"/>
                </a:solidFill>
                <a:effectLst>
                  <a:outerShdw blurRad="38100" dist="38100" dir="2700000" algn="tl">
                    <a:srgbClr val="000000">
                      <a:alpha val="43137"/>
                    </a:srgbClr>
                  </a:outerShdw>
                </a:effectLst>
              </a:rPr>
              <a:t> Create positive consequences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71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ED69D-3D8B-491D-B8D8-092DBDAE7E84}"/>
              </a:ext>
            </a:extLst>
          </p:cNvPr>
          <p:cNvSpPr>
            <a:spLocks noGrp="1"/>
          </p:cNvSpPr>
          <p:nvPr>
            <p:ph type="title"/>
          </p:nvPr>
        </p:nvSpPr>
        <p:spPr/>
        <p:txBody>
          <a:bodyPr/>
          <a:lstStyle/>
          <a:p>
            <a:r>
              <a:rPr lang="en-US" dirty="0"/>
              <a:t>Create positive consequences</a:t>
            </a:r>
            <a:endParaRPr lang="el-GR" dirty="0"/>
          </a:p>
        </p:txBody>
      </p:sp>
      <p:sp>
        <p:nvSpPr>
          <p:cNvPr id="5" name="Content Placeholder 4">
            <a:extLst>
              <a:ext uri="{FF2B5EF4-FFF2-40B4-BE49-F238E27FC236}">
                <a16:creationId xmlns:a16="http://schemas.microsoft.com/office/drawing/2014/main" id="{804F9664-BCA5-4075-BA64-FA343ED9DC5C}"/>
              </a:ext>
            </a:extLst>
          </p:cNvPr>
          <p:cNvSpPr>
            <a:spLocks noGrp="1"/>
          </p:cNvSpPr>
          <p:nvPr>
            <p:ph idx="1"/>
          </p:nvPr>
        </p:nvSpPr>
        <p:spPr/>
        <p:txBody>
          <a:bodyPr>
            <a:norm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After Elias has managed this so well, let's take him as an example:</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Elias also notices the rising anger in himself. But somehow, unlike Sandra and Elias, he manages to make the best of the situation. And not only for himself, but also in such a way that the others involved feel noticed and also understand Elias' needs. </a:t>
            </a:r>
          </a:p>
          <a:p>
            <a:pPr>
              <a:lnSpc>
                <a:spcPct val="107000"/>
              </a:lnSpc>
              <a:spcAft>
                <a:spcPts val="800"/>
              </a:spcAft>
            </a:pPr>
            <a:r>
              <a:rPr lang="en-GB" sz="2400" dirty="0">
                <a:effectLst/>
                <a:latin typeface="Calibri" panose="020F0502020204030204" pitchFamily="34" charset="0"/>
                <a:ea typeface="Calibri" panose="020F0502020204030204" pitchFamily="34" charset="0"/>
              </a:rPr>
              <a:t>This is called a </a:t>
            </a:r>
            <a:r>
              <a:rPr lang="en-GB" sz="2400" b="1" dirty="0">
                <a:effectLst/>
                <a:latin typeface="Calibri" panose="020F0502020204030204" pitchFamily="34" charset="0"/>
                <a:ea typeface="Calibri" panose="020F0502020204030204" pitchFamily="34" charset="0"/>
              </a:rPr>
              <a:t>win-win situation</a:t>
            </a:r>
            <a:r>
              <a:rPr lang="en-GB" sz="2400" dirty="0">
                <a:effectLst/>
                <a:latin typeface="Calibri" panose="020F0502020204030204" pitchFamily="34" charset="0"/>
                <a:ea typeface="Calibri" panose="020F0502020204030204" pitchFamily="34" charset="0"/>
              </a:rPr>
              <a:t>, i.e., </a:t>
            </a:r>
            <a:r>
              <a:rPr lang="en-GB" sz="2400" i="1" dirty="0">
                <a:effectLst/>
                <a:latin typeface="Calibri" panose="020F0502020204030204" pitchFamily="34" charset="0"/>
                <a:ea typeface="Calibri" panose="020F0502020204030204" pitchFamily="34" charset="0"/>
              </a:rPr>
              <a:t>a solution where both sides win and there are no losers. </a:t>
            </a:r>
            <a:endParaRPr lang="el-GR" sz="2400" i="1" dirty="0">
              <a:effectLst/>
              <a:latin typeface="Calibri" panose="020F0502020204030204" pitchFamily="34" charset="0"/>
              <a:ea typeface="Calibri" panose="020F0502020204030204" pitchFamily="34" charset="0"/>
            </a:endParaRPr>
          </a:p>
          <a:p>
            <a:endParaRPr lang="el-GR" sz="3600" dirty="0"/>
          </a:p>
        </p:txBody>
      </p:sp>
      <p:sp>
        <p:nvSpPr>
          <p:cNvPr id="6" name="TextBox 5">
            <a:extLst>
              <a:ext uri="{FF2B5EF4-FFF2-40B4-BE49-F238E27FC236}">
                <a16:creationId xmlns:a16="http://schemas.microsoft.com/office/drawing/2014/main" id="{F18C2BDC-6D72-4110-BE79-3CE7A2840975}"/>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Create positive consequences</a:t>
            </a:r>
          </a:p>
        </p:txBody>
      </p:sp>
    </p:spTree>
    <p:extLst>
      <p:ext uri="{BB962C8B-B14F-4D97-AF65-F5344CB8AC3E}">
        <p14:creationId xmlns:p14="http://schemas.microsoft.com/office/powerpoint/2010/main" val="1314400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en-US" dirty="0"/>
              <a:t>What does constructive </a:t>
            </a:r>
            <a:r>
              <a:rPr lang="en-US" dirty="0" err="1"/>
              <a:t>behaviour</a:t>
            </a:r>
            <a:r>
              <a:rPr lang="en-US" dirty="0"/>
              <a:t> mean?</a:t>
            </a:r>
            <a:endParaRPr lang="el-GR" dirty="0"/>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6934200" y="1939131"/>
            <a:ext cx="5257800" cy="4351338"/>
          </a:xfrm>
        </p:spPr>
        <p:txBody>
          <a:bodyPr>
            <a:norm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What does Elias do exactly?</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He recognises the emerging feeling of anger as a sign that at least one of his basic needs is not being met and asks himself which one it is mainly in this case (because sometimes more basic needs than one are involved).</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He asks himself:</a:t>
            </a:r>
            <a:endParaRPr lang="el-GR" sz="2400" dirty="0">
              <a:effectLst/>
              <a:latin typeface="Calibri" panose="020F0502020204030204" pitchFamily="34" charset="0"/>
              <a:ea typeface="Calibri" panose="020F0502020204030204" pitchFamily="34" charset="0"/>
            </a:endParaRPr>
          </a:p>
          <a:p>
            <a:endParaRPr lang="el-GR" dirty="0"/>
          </a:p>
        </p:txBody>
      </p:sp>
      <p:sp>
        <p:nvSpPr>
          <p:cNvPr id="6" name="TextBox 5">
            <a:extLst>
              <a:ext uri="{FF2B5EF4-FFF2-40B4-BE49-F238E27FC236}">
                <a16:creationId xmlns:a16="http://schemas.microsoft.com/office/drawing/2014/main" id="{0A3DE493-346B-463A-9F97-D0558CF31480}"/>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Create positive consequences</a:t>
            </a:r>
          </a:p>
        </p:txBody>
      </p:sp>
      <p:grpSp>
        <p:nvGrpSpPr>
          <p:cNvPr id="4" name="Ομάδα 3">
            <a:extLst>
              <a:ext uri="{FF2B5EF4-FFF2-40B4-BE49-F238E27FC236}">
                <a16:creationId xmlns:a16="http://schemas.microsoft.com/office/drawing/2014/main" id="{B8641820-40AD-4B4A-9548-CDAABCEEBA93}"/>
              </a:ext>
            </a:extLst>
          </p:cNvPr>
          <p:cNvGrpSpPr/>
          <p:nvPr/>
        </p:nvGrpSpPr>
        <p:grpSpPr>
          <a:xfrm>
            <a:off x="453978" y="1158693"/>
            <a:ext cx="7090605" cy="3869135"/>
            <a:chOff x="5749878" y="1145993"/>
            <a:chExt cx="7090605" cy="3869135"/>
          </a:xfrm>
        </p:grpSpPr>
        <p:grpSp>
          <p:nvGrpSpPr>
            <p:cNvPr id="7" name="Ομάδα 12" descr="A think about icon.">
              <a:extLst>
                <a:ext uri="{FF2B5EF4-FFF2-40B4-BE49-F238E27FC236}">
                  <a16:creationId xmlns:a16="http://schemas.microsoft.com/office/drawing/2014/main" id="{C69CBFD9-C1C8-48BA-BE6D-DE03D558C2A1}"/>
                </a:ext>
              </a:extLst>
            </p:cNvPr>
            <p:cNvGrpSpPr/>
            <p:nvPr/>
          </p:nvGrpSpPr>
          <p:grpSpPr>
            <a:xfrm>
              <a:off x="5749878" y="1145993"/>
              <a:ext cx="7090605" cy="3869135"/>
              <a:chOff x="2039422" y="2428786"/>
              <a:chExt cx="2142411" cy="2142411"/>
            </a:xfrm>
          </p:grpSpPr>
          <p:pic>
            <p:nvPicPr>
              <p:cNvPr id="8" name="Γραφικό 13" descr="Συννεφάκι σκέψης περίγραμμα">
                <a:extLst>
                  <a:ext uri="{FF2B5EF4-FFF2-40B4-BE49-F238E27FC236}">
                    <a16:creationId xmlns:a16="http://schemas.microsoft.com/office/drawing/2014/main" id="{DCB15909-0F7F-4BBA-9855-52D4F627B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422" y="2428786"/>
                <a:ext cx="2142411" cy="2142411"/>
              </a:xfrm>
              <a:prstGeom prst="rect">
                <a:avLst/>
              </a:prstGeom>
            </p:spPr>
          </p:pic>
          <p:sp>
            <p:nvSpPr>
              <p:cNvPr id="9" name="TextBox 8">
                <a:extLst>
                  <a:ext uri="{FF2B5EF4-FFF2-40B4-BE49-F238E27FC236}">
                    <a16:creationId xmlns:a16="http://schemas.microsoft.com/office/drawing/2014/main" id="{0AB0F695-3305-43CB-9686-C67B38986FAA}"/>
                  </a:ext>
                </a:extLst>
              </p:cNvPr>
              <p:cNvSpPr txBox="1"/>
              <p:nvPr/>
            </p:nvSpPr>
            <p:spPr>
              <a:xfrm>
                <a:off x="3837091" y="3104147"/>
                <a:ext cx="184731" cy="1446550"/>
              </a:xfrm>
              <a:prstGeom prst="rect">
                <a:avLst/>
              </a:prstGeom>
              <a:noFill/>
            </p:spPr>
            <p:txBody>
              <a:bodyPr wrap="none" rtlCol="0">
                <a:spAutoFit/>
              </a:bodyPr>
              <a:lstStyle/>
              <a:p>
                <a:endParaRPr lang="el-GR" sz="8800" dirty="0">
                  <a:solidFill>
                    <a:srgbClr val="E12A3C"/>
                  </a:solidFill>
                </a:endParaRPr>
              </a:p>
            </p:txBody>
          </p:sp>
        </p:grpSp>
        <p:sp>
          <p:nvSpPr>
            <p:cNvPr id="11" name="TextBox 10">
              <a:extLst>
                <a:ext uri="{FF2B5EF4-FFF2-40B4-BE49-F238E27FC236}">
                  <a16:creationId xmlns:a16="http://schemas.microsoft.com/office/drawing/2014/main" id="{7617CD2E-8DA8-457E-AEE3-9DBAEABD7D70}"/>
                </a:ext>
              </a:extLst>
            </p:cNvPr>
            <p:cNvSpPr txBox="1"/>
            <p:nvPr/>
          </p:nvSpPr>
          <p:spPr>
            <a:xfrm>
              <a:off x="7460673" y="2148971"/>
              <a:ext cx="3656139" cy="1070871"/>
            </a:xfrm>
            <a:prstGeom prst="rect">
              <a:avLst/>
            </a:prstGeom>
            <a:noFill/>
          </p:spPr>
          <p:txBody>
            <a:bodyPr wrap="square">
              <a:spAutoFit/>
            </a:bodyPr>
            <a:lstStyle/>
            <a:p>
              <a:pPr marL="285750" indent="-285750">
                <a:lnSpc>
                  <a:spcPct val="107000"/>
                </a:lnSpc>
                <a:spcAft>
                  <a:spcPts val="800"/>
                </a:spcAft>
                <a:buFont typeface="Courier New" panose="02070309020205020404" pitchFamily="49" charset="0"/>
                <a:buChar char="o"/>
              </a:pPr>
              <a:r>
                <a:rPr lang="en-GB" sz="1800" dirty="0">
                  <a:solidFill>
                    <a:srgbClr val="C00000"/>
                  </a:solidFill>
                  <a:effectLst/>
                  <a:latin typeface="Calibri" panose="020F0502020204030204" pitchFamily="34" charset="0"/>
                  <a:ea typeface="Calibri" panose="020F0502020204030204" pitchFamily="34" charset="0"/>
                </a:rPr>
                <a:t>Which basic need is at stake?</a:t>
              </a:r>
              <a:endParaRPr lang="el-GR" sz="1800" dirty="0">
                <a:solidFill>
                  <a:srgbClr val="C00000"/>
                </a:solidFill>
                <a:effectLst/>
                <a:latin typeface="Calibri" panose="020F0502020204030204" pitchFamily="34" charset="0"/>
                <a:ea typeface="Calibri" panose="020F0502020204030204" pitchFamily="34" charset="0"/>
              </a:endParaRPr>
            </a:p>
            <a:p>
              <a:pPr marL="285750" indent="-285750">
                <a:lnSpc>
                  <a:spcPct val="107000"/>
                </a:lnSpc>
                <a:spcAft>
                  <a:spcPts val="800"/>
                </a:spcAft>
                <a:buFont typeface="Courier New" panose="02070309020205020404" pitchFamily="49" charset="0"/>
                <a:buChar char="o"/>
              </a:pPr>
              <a:r>
                <a:rPr lang="en-GB" sz="1800" dirty="0">
                  <a:solidFill>
                    <a:srgbClr val="C00000"/>
                  </a:solidFill>
                  <a:effectLst/>
                  <a:latin typeface="Calibri" panose="020F0502020204030204" pitchFamily="34" charset="0"/>
                  <a:ea typeface="Calibri" panose="020F0502020204030204" pitchFamily="34" charset="0"/>
                </a:rPr>
                <a:t>What is so important to me now that I feel this anger inside me?</a:t>
              </a:r>
              <a:endParaRPr lang="el-GR" sz="1800" dirty="0">
                <a:solidFill>
                  <a:srgbClr val="C00000"/>
                </a:solidFill>
                <a:effectLst/>
                <a:latin typeface="Calibri" panose="020F0502020204030204" pitchFamily="34" charset="0"/>
                <a:ea typeface="Calibri" panose="020F0502020204030204" pitchFamily="34" charset="0"/>
              </a:endParaRPr>
            </a:p>
          </p:txBody>
        </p:sp>
      </p:grpSp>
      <p:pic>
        <p:nvPicPr>
          <p:cNvPr id="13" name="Εικόνα 12" descr="Εικόνα που περιέχει κείμενο, clipart&#10;&#10;Περιγραφή που δημιουργήθηκε αυτόματα">
            <a:extLst>
              <a:ext uri="{FF2B5EF4-FFF2-40B4-BE49-F238E27FC236}">
                <a16:creationId xmlns:a16="http://schemas.microsoft.com/office/drawing/2014/main" id="{56082652-58B7-B299-309A-FE16E9AA8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1138"/>
            <a:ext cx="2751161" cy="2596021"/>
          </a:xfrm>
          <a:prstGeom prst="rect">
            <a:avLst/>
          </a:prstGeom>
          <a:ln>
            <a:noFill/>
          </a:ln>
          <a:effectLst>
            <a:softEdge rad="112500"/>
          </a:effectLst>
        </p:spPr>
      </p:pic>
    </p:spTree>
    <p:extLst>
      <p:ext uri="{BB962C8B-B14F-4D97-AF65-F5344CB8AC3E}">
        <p14:creationId xmlns:p14="http://schemas.microsoft.com/office/powerpoint/2010/main" val="85110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en-US" dirty="0"/>
              <a:t>What does constructive </a:t>
            </a:r>
            <a:r>
              <a:rPr lang="en-US" dirty="0" err="1"/>
              <a:t>behaviour</a:t>
            </a:r>
            <a:r>
              <a:rPr lang="en-US" dirty="0"/>
              <a:t> mean?</a:t>
            </a:r>
            <a:endParaRPr lang="el-GR" dirty="0"/>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3120887" y="1868609"/>
            <a:ext cx="8436113" cy="4351338"/>
          </a:xfrm>
        </p:spPr>
        <p:txBody>
          <a:bodyPr>
            <a:normAutofit/>
          </a:bodyPr>
          <a:lstStyle/>
          <a:p>
            <a:r>
              <a:rPr lang="en-GB" sz="2400" dirty="0">
                <a:effectLst/>
                <a:latin typeface="Calibri" panose="020F0502020204030204" pitchFamily="34" charset="0"/>
                <a:ea typeface="Calibri" panose="020F0502020204030204" pitchFamily="34" charset="0"/>
              </a:rPr>
              <a:t>He knows that all people have the same basic needs. So, he has a good chance that the others will understand him if he first expresses which of his basic needs is in distress. Once the others have understood this, they are much more likely to engage in conversation with him and feel invited to express their needs as well. On this basis, they can then consider together how they want to proceed.</a:t>
            </a: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6" name="TextBox 5">
            <a:extLst>
              <a:ext uri="{FF2B5EF4-FFF2-40B4-BE49-F238E27FC236}">
                <a16:creationId xmlns:a16="http://schemas.microsoft.com/office/drawing/2014/main" id="{0A3DE493-346B-463A-9F97-D0558CF31480}"/>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Create positive consequences</a:t>
            </a:r>
          </a:p>
        </p:txBody>
      </p:sp>
      <p:pic>
        <p:nvPicPr>
          <p:cNvPr id="7" name="Εικόνα 6" descr="Εικόνα που περιέχει κείμενο, clipart&#10;&#10;Περιγραφή που δημιουργήθηκε αυτόματα">
            <a:extLst>
              <a:ext uri="{FF2B5EF4-FFF2-40B4-BE49-F238E27FC236}">
                <a16:creationId xmlns:a16="http://schemas.microsoft.com/office/drawing/2014/main" id="{13D776DD-EBA3-7764-32C6-24BFF6E9C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26" y="1868609"/>
            <a:ext cx="2751161" cy="2596021"/>
          </a:xfrm>
          <a:prstGeom prst="rect">
            <a:avLst/>
          </a:prstGeom>
          <a:ln>
            <a:noFill/>
          </a:ln>
          <a:effectLst>
            <a:softEdge rad="112500"/>
          </a:effectLst>
        </p:spPr>
      </p:pic>
    </p:spTree>
    <p:extLst>
      <p:ext uri="{BB962C8B-B14F-4D97-AF65-F5344CB8AC3E}">
        <p14:creationId xmlns:p14="http://schemas.microsoft.com/office/powerpoint/2010/main" val="477362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242817"/>
            <a:ext cx="7544054" cy="1846834"/>
          </a:xfrm>
        </p:spPr>
        <p:txBody>
          <a:bodyPr>
            <a:normAutofit fontScale="92500" lnSpcReduction="20000"/>
          </a:bodyPr>
          <a:lstStyle/>
          <a:p>
            <a:r>
              <a:rPr lang="en-US" sz="3200" dirty="0">
                <a:solidFill>
                  <a:srgbClr val="FBE82A"/>
                </a:solidFill>
                <a:effectLst>
                  <a:outerShdw blurRad="38100" dist="38100" dir="2700000" algn="tl">
                    <a:srgbClr val="000000">
                      <a:alpha val="43137"/>
                    </a:srgbClr>
                  </a:outerShdw>
                </a:effectLst>
              </a:rPr>
              <a:t>2.6</a:t>
            </a:r>
            <a:r>
              <a:rPr lang="en-US" sz="5400" dirty="0">
                <a:solidFill>
                  <a:srgbClr val="FBE82A"/>
                </a:solidFill>
                <a:effectLst>
                  <a:outerShdw blurRad="38100" dist="38100" dir="2700000" algn="tl">
                    <a:srgbClr val="000000">
                      <a:alpha val="43137"/>
                    </a:srgbClr>
                  </a:outerShdw>
                </a:effectLst>
              </a:rPr>
              <a:t> Our actions in the now also affect the future positive consequences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083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p:txBody>
          <a:bodyPr/>
          <a:lstStyle/>
          <a:p>
            <a:r>
              <a:rPr lang="en-US" dirty="0"/>
              <a:t>Our actions in the now also affect the future</a:t>
            </a:r>
            <a:endParaRPr lang="el-GR" dirty="0"/>
          </a:p>
        </p:txBody>
      </p:sp>
      <p:sp>
        <p:nvSpPr>
          <p:cNvPr id="5" name="Content Placeholder 4">
            <a:extLst>
              <a:ext uri="{FF2B5EF4-FFF2-40B4-BE49-F238E27FC236}">
                <a16:creationId xmlns:a16="http://schemas.microsoft.com/office/drawing/2014/main" id="{1F9EBC93-0000-43AF-9787-577178F45DD1}"/>
              </a:ext>
            </a:extLst>
          </p:cNvPr>
          <p:cNvSpPr>
            <a:spLocks noGrp="1"/>
          </p:cNvSpPr>
          <p:nvPr>
            <p:ph idx="1"/>
          </p:nvPr>
        </p:nvSpPr>
        <p:spPr>
          <a:xfrm>
            <a:off x="947820" y="1690688"/>
            <a:ext cx="10024980" cy="4351338"/>
          </a:xfrm>
        </p:spPr>
        <p:txBody>
          <a:bodyPr>
            <a:no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rPr>
              <a:t>We have now dealt in great detail with the distinction between constructive and non-constructive behaviour: we think of the direct consequences. Now we want to go one step further. Aren't there also longer-term consequences? - Consequences of our actions that only become visible later?</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Do you remember Sandra, Paul and Elias and their group meeting? </a:t>
            </a:r>
            <a:r>
              <a:rPr lang="en-GB" sz="2000" i="1" dirty="0">
                <a:effectLst/>
                <a:latin typeface="Calibri" panose="020F0502020204030204" pitchFamily="34" charset="0"/>
                <a:ea typeface="Calibri" panose="020F0502020204030204" pitchFamily="34" charset="0"/>
              </a:rPr>
              <a:t>Let's look into the future now:</a:t>
            </a:r>
            <a:endParaRPr lang="el-GR" sz="2000" i="1"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n-GB" sz="2400" b="1" dirty="0">
                <a:latin typeface="Calibri" panose="020F0502020204030204" pitchFamily="34" charset="0"/>
                <a:ea typeface="Calibri" panose="020F0502020204030204" pitchFamily="34" charset="0"/>
              </a:rPr>
              <a:t>Let´s </a:t>
            </a:r>
            <a:r>
              <a:rPr lang="en-GB" sz="2400" b="1" dirty="0" err="1">
                <a:effectLst/>
                <a:latin typeface="Calibri" panose="020F0502020204030204" pitchFamily="34" charset="0"/>
                <a:ea typeface="Calibri" panose="020F0502020204030204" pitchFamily="34" charset="0"/>
              </a:rPr>
              <a:t>magine</a:t>
            </a:r>
            <a:r>
              <a:rPr lang="en-GB" sz="2400" b="1" dirty="0">
                <a:effectLst/>
                <a:latin typeface="Calibri" panose="020F0502020204030204" pitchFamily="34" charset="0"/>
                <a:ea typeface="Calibri" panose="020F0502020204030204" pitchFamily="34" charset="0"/>
              </a:rPr>
              <a:t> how the next group meeting could go.</a:t>
            </a:r>
            <a:endParaRPr lang="el-GR" sz="2400" b="1" dirty="0">
              <a:effectLst/>
              <a:latin typeface="Calibri" panose="020F0502020204030204" pitchFamily="34" charset="0"/>
              <a:ea typeface="Calibri" panose="020F0502020204030204" pitchFamily="34" charset="0"/>
            </a:endParaRPr>
          </a:p>
          <a:p>
            <a:endParaRPr lang="el-GR" sz="2000" dirty="0"/>
          </a:p>
        </p:txBody>
      </p:sp>
      <p:sp>
        <p:nvSpPr>
          <p:cNvPr id="6" name="TextBox 5">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Our actions affect the future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8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E9CDBB9C-CB86-4A6B-B2D7-DE8B4CCE5B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965200" y="734457"/>
            <a:ext cx="13360400" cy="7974353"/>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noFill/>
        </p:spPr>
        <p:txBody>
          <a:bodyPr/>
          <a:lstStyle/>
          <a:p>
            <a:r>
              <a:rPr lang="en-US" dirty="0"/>
              <a:t>Sandra’s story - continued</a:t>
            </a:r>
            <a:endParaRPr lang="el-GR" dirty="0"/>
          </a:p>
        </p:txBody>
      </p:sp>
      <p:sp>
        <p:nvSpPr>
          <p:cNvPr id="13" name="TextBox 12">
            <a:extLst>
              <a:ext uri="{FF2B5EF4-FFF2-40B4-BE49-F238E27FC236}">
                <a16:creationId xmlns:a16="http://schemas.microsoft.com/office/drawing/2014/main" id="{22C9D353-610C-4D1F-9B4D-CAD67311C6BA}"/>
              </a:ext>
            </a:extLst>
          </p:cNvPr>
          <p:cNvSpPr txBox="1"/>
          <p:nvPr/>
        </p:nvSpPr>
        <p:spPr>
          <a:xfrm>
            <a:off x="2025650" y="1690688"/>
            <a:ext cx="9328150" cy="4985980"/>
          </a:xfrm>
          <a:prstGeom prst="rect">
            <a:avLst/>
          </a:prstGeom>
          <a:noFill/>
        </p:spPr>
        <p:txBody>
          <a:bodyPr wrap="square">
            <a:spAutoFit/>
          </a:bodyPr>
          <a:lstStyle/>
          <a:p>
            <a:pPr>
              <a:spcBef>
                <a:spcPts val="600"/>
              </a:spcBef>
              <a:spcAft>
                <a:spcPts val="600"/>
              </a:spcAft>
            </a:pPr>
            <a:r>
              <a:rPr lang="en-GB"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Sandra and Frida are not on good terms with each other because their dispute from the last group evening has not yet been resolved. In the meantime, Sandra has posted in her Tik Tok group what she thinks about Frida. As a result, Frida and her friend Carla have left the group and some others have made more or less helpful comments.</a:t>
            </a:r>
            <a:endParaRPr lang="el-GR"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spcBef>
                <a:spcPts val="600"/>
              </a:spcBef>
              <a:spcAft>
                <a:spcPts val="600"/>
              </a:spcAft>
            </a:pPr>
            <a:r>
              <a:rPr lang="en-GB"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thick air at the group evening is felt by everyone. Sandra has been thinking for some time whether she should come at all, but since the photo show has been postponed to this group evening, she wants to be there. Frida also thought about whether she should come at all, but her friend Carla encouraged her not to give in. The group leaders have discussed the situation with each other beforehand and decided that a discussion is necessary, because otherwise there will be no end to the spoken and unspoken arguments. After all, they want everyone to feel good and enjoy coming to the group evening. We'll get to how they do that below.</a:t>
            </a:r>
            <a:endParaRPr lang="el-GR"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3601E78C-D890-4BC8-8AC2-D67D9934CCC5}"/>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Our actions affect the future </a:t>
            </a:r>
            <a:endParaRPr lang="en-US" sz="1800" dirty="0">
              <a:solidFill>
                <a:schemeClr val="bg1"/>
              </a:solidFill>
              <a:effectLst>
                <a:outerShdw blurRad="38100" dist="38100" dir="2700000" algn="tl">
                  <a:srgbClr val="000000">
                    <a:alpha val="43137"/>
                  </a:srgbClr>
                </a:outerShdw>
              </a:effectLst>
            </a:endParaRPr>
          </a:p>
        </p:txBody>
      </p:sp>
      <p:pic>
        <p:nvPicPr>
          <p:cNvPr id="7" name="Εικόνα 6" descr="Εικόνα που περιέχει clipart&#10;&#10;Περιγραφή που δημιουργήθηκε αυτόματα">
            <a:extLst>
              <a:ext uri="{FF2B5EF4-FFF2-40B4-BE49-F238E27FC236}">
                <a16:creationId xmlns:a16="http://schemas.microsoft.com/office/drawing/2014/main" id="{43B3C34C-DF83-73A6-7DD3-8EBB12E8D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13" y="1938338"/>
            <a:ext cx="2470763" cy="3093920"/>
          </a:xfrm>
          <a:prstGeom prst="ellipse">
            <a:avLst/>
          </a:prstGeom>
          <a:ln>
            <a:noFill/>
          </a:ln>
          <a:effectLst>
            <a:softEdge rad="112500"/>
          </a:effectLst>
        </p:spPr>
      </p:pic>
    </p:spTree>
    <p:extLst>
      <p:ext uri="{BB962C8B-B14F-4D97-AF65-F5344CB8AC3E}">
        <p14:creationId xmlns:p14="http://schemas.microsoft.com/office/powerpoint/2010/main" val="3405817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C454EDCE-0525-48EB-BBF1-17F80BB2DA18}"/>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968500" y="1289050"/>
            <a:ext cx="16682020" cy="55689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1BC51C5-BE01-4744-8DAC-49E43160A2D1}"/>
              </a:ext>
            </a:extLst>
          </p:cNvPr>
          <p:cNvSpPr>
            <a:spLocks noGrp="1"/>
          </p:cNvSpPr>
          <p:nvPr>
            <p:ph type="title"/>
          </p:nvPr>
        </p:nvSpPr>
        <p:spPr/>
        <p:txBody>
          <a:bodyPr/>
          <a:lstStyle/>
          <a:p>
            <a:r>
              <a:rPr lang="en-US" dirty="0"/>
              <a:t>Paul's story - continued</a:t>
            </a:r>
            <a:endParaRPr lang="el-GR" dirty="0"/>
          </a:p>
        </p:txBody>
      </p:sp>
      <p:sp>
        <p:nvSpPr>
          <p:cNvPr id="10" name="TextBox 9">
            <a:extLst>
              <a:ext uri="{FF2B5EF4-FFF2-40B4-BE49-F238E27FC236}">
                <a16:creationId xmlns:a16="http://schemas.microsoft.com/office/drawing/2014/main" id="{C494BE73-A607-4482-8064-157D2BC5D2FA}"/>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Our actions affect the future </a:t>
            </a:r>
            <a:endParaRPr lang="en-US" sz="1800"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00137F87-0AE3-406C-9A97-B27812FF1ECA}"/>
              </a:ext>
            </a:extLst>
          </p:cNvPr>
          <p:cNvSpPr txBox="1"/>
          <p:nvPr/>
        </p:nvSpPr>
        <p:spPr>
          <a:xfrm>
            <a:off x="838200" y="2055813"/>
            <a:ext cx="6819900" cy="3262945"/>
          </a:xfrm>
          <a:prstGeom prst="rect">
            <a:avLst/>
          </a:prstGeom>
          <a:noFill/>
        </p:spPr>
        <p:txBody>
          <a:bodyPr wrap="square">
            <a:spAutoFit/>
          </a:bodyPr>
          <a:lstStyle/>
          <a:p>
            <a:pPr>
              <a:lnSpc>
                <a:spcPct val="89000"/>
              </a:lnSpc>
              <a:spcAft>
                <a:spcPts val="800"/>
              </a:spcAft>
            </a:pPr>
            <a:r>
              <a:rPr lang="en-GB" sz="2800" dirty="0">
                <a:solidFill>
                  <a:srgbClr val="000000"/>
                </a:solidFill>
                <a:effectLst/>
                <a:latin typeface="Calibri" panose="020F0502020204030204" pitchFamily="34" charset="0"/>
                <a:ea typeface="Calibri" panose="020F0502020204030204" pitchFamily="34" charset="0"/>
              </a:rPr>
              <a:t>Paul stays at home. He defrosts a pizza, then takes a big bar of chocolate and a packet of crisps to his room and watches an action film.</a:t>
            </a:r>
          </a:p>
          <a:p>
            <a:pPr>
              <a:lnSpc>
                <a:spcPct val="89000"/>
              </a:lnSpc>
              <a:spcAft>
                <a:spcPts val="800"/>
              </a:spcAft>
            </a:pPr>
            <a:r>
              <a:rPr lang="en-GB" sz="2800" dirty="0">
                <a:solidFill>
                  <a:srgbClr val="000000"/>
                </a:solidFill>
                <a:effectLst/>
                <a:latin typeface="Calibri" panose="020F0502020204030204" pitchFamily="34" charset="0"/>
                <a:ea typeface="Calibri" panose="020F0502020204030204" pitchFamily="34" charset="0"/>
              </a:rPr>
              <a:t>But his thoughts turn to the group evening and what they are doing now. Somehow he feels lonely. Should he go again next time - what will he say when someone asks him why he wasn't there this time?</a:t>
            </a:r>
            <a:endParaRPr lang="el-GR" sz="2800" dirty="0">
              <a:effectLst/>
              <a:latin typeface="Calibri" panose="020F0502020204030204" pitchFamily="34" charset="0"/>
              <a:ea typeface="Calibri" panose="020F0502020204030204" pitchFamily="34" charset="0"/>
            </a:endParaRPr>
          </a:p>
        </p:txBody>
      </p:sp>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id="{0E246537-6485-69FE-CB37-7C6CD2BFA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093" y="747985"/>
            <a:ext cx="4293358" cy="4973365"/>
          </a:xfrm>
          <a:prstGeom prst="ellipse">
            <a:avLst/>
          </a:prstGeom>
          <a:ln>
            <a:noFill/>
          </a:ln>
          <a:effectLst>
            <a:softEdge rad="112500"/>
          </a:effectLst>
        </p:spPr>
      </p:pic>
    </p:spTree>
    <p:extLst>
      <p:ext uri="{BB962C8B-B14F-4D97-AF65-F5344CB8AC3E}">
        <p14:creationId xmlns:p14="http://schemas.microsoft.com/office/powerpoint/2010/main" val="2774653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68" descr="Aquarell, Pinselstrich, Farbe, Abstrakt, Textur, Bürste">
            <a:extLst>
              <a:ext uri="{FF2B5EF4-FFF2-40B4-BE49-F238E27FC236}">
                <a16:creationId xmlns:a16="http://schemas.microsoft.com/office/drawing/2014/main" id="{05C202B1-4E94-41A2-BCE5-C794E3BBB62B}"/>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01600" y="1244600"/>
            <a:ext cx="12001500" cy="56133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81D0854-0CD1-42AB-B315-D2DFAA849811}"/>
              </a:ext>
            </a:extLst>
          </p:cNvPr>
          <p:cNvSpPr>
            <a:spLocks noGrp="1"/>
          </p:cNvSpPr>
          <p:nvPr>
            <p:ph type="title"/>
          </p:nvPr>
        </p:nvSpPr>
        <p:spPr/>
        <p:txBody>
          <a:bodyPr/>
          <a:lstStyle/>
          <a:p>
            <a:r>
              <a:rPr lang="en-US" dirty="0"/>
              <a:t>Elias's story - continued</a:t>
            </a:r>
            <a:endParaRPr lang="el-GR" dirty="0"/>
          </a:p>
        </p:txBody>
      </p:sp>
      <p:sp>
        <p:nvSpPr>
          <p:cNvPr id="10" name="TextBox 9">
            <a:extLst>
              <a:ext uri="{FF2B5EF4-FFF2-40B4-BE49-F238E27FC236}">
                <a16:creationId xmlns:a16="http://schemas.microsoft.com/office/drawing/2014/main" id="{9CB83A57-B608-4CAB-9003-C3E399CEBFAF}"/>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Our actions affect the future </a:t>
            </a:r>
            <a:endParaRPr lang="en-US" sz="1800"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2065330A-34F6-4AFD-A765-17F83CB45FA5}"/>
              </a:ext>
            </a:extLst>
          </p:cNvPr>
          <p:cNvSpPr txBox="1"/>
          <p:nvPr/>
        </p:nvSpPr>
        <p:spPr>
          <a:xfrm>
            <a:off x="4215984" y="2055813"/>
            <a:ext cx="7341016" cy="3707810"/>
          </a:xfrm>
          <a:prstGeom prst="rect">
            <a:avLst/>
          </a:prstGeom>
          <a:noFill/>
        </p:spPr>
        <p:txBody>
          <a:bodyPr wrap="square">
            <a:spAutoFit/>
          </a:bodyPr>
          <a:lstStyle/>
          <a:p>
            <a:pPr>
              <a:lnSpc>
                <a:spcPct val="89000"/>
              </a:lnSpc>
              <a:spcAft>
                <a:spcPts val="800"/>
              </a:spcAft>
            </a:pPr>
            <a:r>
              <a:rPr lang="en-GB" sz="2400" dirty="0">
                <a:solidFill>
                  <a:srgbClr val="000000"/>
                </a:solidFill>
                <a:effectLst/>
                <a:latin typeface="Calibri" panose="020F0502020204030204" pitchFamily="34" charset="0"/>
                <a:ea typeface="Calibri" panose="020F0502020204030204" pitchFamily="34" charset="0"/>
              </a:rPr>
              <a:t>Elias really succeeded last time in perceiving and expressing his threatened needs. In this way, he not only took good care of himself, but he also managed to bring about a good solution for the others. So this group evening goes in such a way that everyone has fun, feels safe, free and empowered and everyone feels good in the group. Sandra, Paul and Elias get a lot of appreciation from the others for the great photo show and together they plan a supporting programme for the next bigger event. With the revenue from the buffet, they could then perhaps finance the next joint excursion.</a:t>
            </a:r>
            <a:endParaRPr lang="el-GR" sz="2400" dirty="0">
              <a:effectLst/>
              <a:latin typeface="Calibri" panose="020F0502020204030204" pitchFamily="34" charset="0"/>
              <a:ea typeface="Calibri" panose="020F0502020204030204" pitchFamily="34" charset="0"/>
            </a:endParaRPr>
          </a:p>
        </p:txBody>
      </p:sp>
      <p:pic>
        <p:nvPicPr>
          <p:cNvPr id="9" name="Εικόνα 8" descr="Εικόνα που περιέχει κείμενο, clipart&#10;&#10;Περιγραφή που δημιουργήθηκε αυτόματα">
            <a:extLst>
              <a:ext uri="{FF2B5EF4-FFF2-40B4-BE49-F238E27FC236}">
                <a16:creationId xmlns:a16="http://schemas.microsoft.com/office/drawing/2014/main" id="{FECB8C24-305A-16C2-A542-6B500C1A0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24" y="1763139"/>
            <a:ext cx="4013060" cy="3786761"/>
          </a:xfrm>
          <a:prstGeom prst="ellipse">
            <a:avLst/>
          </a:prstGeom>
          <a:ln>
            <a:noFill/>
          </a:ln>
          <a:effectLst>
            <a:softEdge rad="112500"/>
          </a:effectLst>
        </p:spPr>
      </p:pic>
    </p:spTree>
    <p:extLst>
      <p:ext uri="{BB962C8B-B14F-4D97-AF65-F5344CB8AC3E}">
        <p14:creationId xmlns:p14="http://schemas.microsoft.com/office/powerpoint/2010/main" val="1694377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9053-9392-4FAE-86FB-1FFCD5417554}"/>
              </a:ext>
            </a:extLst>
          </p:cNvPr>
          <p:cNvSpPr>
            <a:spLocks noGrp="1"/>
          </p:cNvSpPr>
          <p:nvPr>
            <p:ph type="title"/>
          </p:nvPr>
        </p:nvSpPr>
        <p:spPr>
          <a:xfrm>
            <a:off x="838200" y="365125"/>
            <a:ext cx="10824148" cy="1325563"/>
          </a:xfrm>
        </p:spPr>
        <p:txBody>
          <a:bodyPr>
            <a:normAutofit/>
          </a:bodyPr>
          <a:lstStyle/>
          <a:p>
            <a:r>
              <a:rPr lang="en-US" sz="3200" dirty="0"/>
              <a:t>Consequences of our </a:t>
            </a:r>
            <a:r>
              <a:rPr lang="en-US" sz="3200" dirty="0" err="1"/>
              <a:t>behaviour</a:t>
            </a:r>
            <a:r>
              <a:rPr lang="en-US" sz="3200" dirty="0"/>
              <a:t> for the future and the community</a:t>
            </a:r>
            <a:endParaRPr lang="el-GR" sz="3200" dirty="0"/>
          </a:p>
        </p:txBody>
      </p:sp>
      <p:sp>
        <p:nvSpPr>
          <p:cNvPr id="3" name="Content Placeholder 2">
            <a:extLst>
              <a:ext uri="{FF2B5EF4-FFF2-40B4-BE49-F238E27FC236}">
                <a16:creationId xmlns:a16="http://schemas.microsoft.com/office/drawing/2014/main" id="{8E5B9A1F-A76A-45CB-A4A6-75EF82D14243}"/>
              </a:ext>
            </a:extLst>
          </p:cNvPr>
          <p:cNvSpPr>
            <a:spLocks noGrp="1"/>
          </p:cNvSpPr>
          <p:nvPr>
            <p:ph idx="1"/>
          </p:nvPr>
        </p:nvSpPr>
        <p:spPr>
          <a:xfrm>
            <a:off x="5570878" y="1812925"/>
            <a:ext cx="6327098" cy="4351338"/>
          </a:xfrm>
        </p:spPr>
        <p:txBody>
          <a:bodyPr>
            <a:normAutofit lnSpcReduction="10000"/>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It's also really important to think about how what you say and do will affect the future and the community.</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Take Paul again, for example: How will he be in half a year if he continues with his strategy? How will he be in a year?</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Elias' behaviour has also had a direct impact on the future: there will be an event that will promote the cohesion of the group and that everyone is already looking forward to.</a:t>
            </a:r>
            <a:endParaRPr lang="el-GR" sz="2400" dirty="0">
              <a:effectLst/>
              <a:latin typeface="Calibri" panose="020F0502020204030204" pitchFamily="34" charset="0"/>
              <a:ea typeface="Calibri" panose="020F0502020204030204" pitchFamily="34" charset="0"/>
            </a:endParaRPr>
          </a:p>
          <a:p>
            <a:endParaRPr lang="el-GR" sz="3600" dirty="0"/>
          </a:p>
        </p:txBody>
      </p:sp>
      <p:sp>
        <p:nvSpPr>
          <p:cNvPr id="4" name="TextBox 3">
            <a:extLst>
              <a:ext uri="{FF2B5EF4-FFF2-40B4-BE49-F238E27FC236}">
                <a16:creationId xmlns:a16="http://schemas.microsoft.com/office/drawing/2014/main" id="{178A2582-E22C-4191-9915-E02CDF0E1DBB}"/>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Our actions affect the future </a:t>
            </a:r>
            <a:endParaRPr lang="en-US" sz="1800" dirty="0">
              <a:solidFill>
                <a:schemeClr val="bg1"/>
              </a:solidFill>
              <a:effectLst>
                <a:outerShdw blurRad="38100" dist="38100" dir="2700000" algn="tl">
                  <a:srgbClr val="000000">
                    <a:alpha val="43137"/>
                  </a:srgbClr>
                </a:outerShdw>
              </a:effectLst>
            </a:endParaRPr>
          </a:p>
        </p:txBody>
      </p:sp>
      <p:sp>
        <p:nvSpPr>
          <p:cNvPr id="7" name="Rechteck 479">
            <a:extLst>
              <a:ext uri="{FF2B5EF4-FFF2-40B4-BE49-F238E27FC236}">
                <a16:creationId xmlns:a16="http://schemas.microsoft.com/office/drawing/2014/main" id="{A29472CE-4968-4A0B-96FB-BF3BB80AECC0}"/>
              </a:ext>
            </a:extLst>
          </p:cNvPr>
          <p:cNvSpPr/>
          <p:nvPr/>
        </p:nvSpPr>
        <p:spPr>
          <a:xfrm>
            <a:off x="6935449" y="2055813"/>
            <a:ext cx="5486400" cy="334824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pic>
        <p:nvPicPr>
          <p:cNvPr id="5121" name="Grafik 2076">
            <a:extLst>
              <a:ext uri="{FF2B5EF4-FFF2-40B4-BE49-F238E27FC236}">
                <a16:creationId xmlns:a16="http://schemas.microsoft.com/office/drawing/2014/main" id="{A5AC5A95-A1D3-4A1C-B9F3-3840F8F96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85" y="2281238"/>
            <a:ext cx="3775075" cy="3617232"/>
          </a:xfrm>
          <a:prstGeom prst="rect">
            <a:avLst/>
          </a:prstGeom>
          <a:noFill/>
          <a:extLst>
            <a:ext uri="{909E8E84-426E-40DD-AFC4-6F175D3DCCD1}">
              <a14:hiddenFill xmlns:a14="http://schemas.microsoft.com/office/drawing/2010/main">
                <a:solidFill>
                  <a:srgbClr val="FFFFFF"/>
                </a:solidFill>
              </a14:hiddenFill>
            </a:ext>
          </a:extLst>
        </p:spPr>
      </p:pic>
      <p:sp>
        <p:nvSpPr>
          <p:cNvPr id="5" name="Legende: mit gebogener Linie mit Akzentuierungsbalken 2080">
            <a:extLst>
              <a:ext uri="{FF2B5EF4-FFF2-40B4-BE49-F238E27FC236}">
                <a16:creationId xmlns:a16="http://schemas.microsoft.com/office/drawing/2014/main" id="{B89B3EF6-1D21-4B6B-8DDE-F03476505A75}"/>
              </a:ext>
            </a:extLst>
          </p:cNvPr>
          <p:cNvSpPr>
            <a:spLocks/>
          </p:cNvSpPr>
          <p:nvPr/>
        </p:nvSpPr>
        <p:spPr bwMode="auto">
          <a:xfrm>
            <a:off x="4135384" y="2921210"/>
            <a:ext cx="1631950" cy="1168400"/>
          </a:xfrm>
          <a:prstGeom prst="accentCallout2">
            <a:avLst>
              <a:gd name="adj1" fmla="val 18750"/>
              <a:gd name="adj2" fmla="val -8333"/>
              <a:gd name="adj3" fmla="val 18750"/>
              <a:gd name="adj4" fmla="val -16667"/>
              <a:gd name="adj5" fmla="val 73037"/>
              <a:gd name="adj6" fmla="val -64014"/>
            </a:avLst>
          </a:prstGeom>
          <a:noFill/>
          <a:ln w="12700">
            <a:solidFill>
              <a:srgbClr val="37562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en-US" sz="2800" b="0" i="0" u="none" strike="noStrike" cap="none" normalizeH="0" baseline="0" dirty="0" err="1">
                <a:ln>
                  <a:noFill/>
                </a:ln>
                <a:solidFill>
                  <a:srgbClr val="A8D08D"/>
                </a:solidFill>
                <a:effectLst/>
                <a:latin typeface="Calibri" panose="020F0502020204030204" pitchFamily="34" charset="0"/>
                <a:ea typeface="MyriadPro-Regular"/>
                <a:cs typeface="Arial" panose="020B0604020202020204" pitchFamily="34" charset="0"/>
              </a:rPr>
              <a:t>the</a:t>
            </a:r>
            <a:br>
              <a:rPr kumimoji="0" lang="de-AT" altLang="en-US" sz="2800" b="0" i="0" u="none" strike="noStrike" cap="none" normalizeH="0" baseline="0" dirty="0">
                <a:ln>
                  <a:noFill/>
                </a:ln>
                <a:solidFill>
                  <a:srgbClr val="A8D08D"/>
                </a:solidFill>
                <a:effectLst/>
                <a:latin typeface="Calibri" panose="020F0502020204030204" pitchFamily="34" charset="0"/>
                <a:ea typeface="MyriadPro-Regular"/>
                <a:cs typeface="Arial" panose="020B0604020202020204" pitchFamily="34" charset="0"/>
              </a:rPr>
            </a:br>
            <a:r>
              <a:rPr kumimoji="0" lang="de-AT" altLang="en-US" sz="2800" b="0" i="0" u="none" strike="noStrike" cap="none" normalizeH="0" baseline="0" dirty="0" err="1">
                <a:ln>
                  <a:noFill/>
                </a:ln>
                <a:solidFill>
                  <a:srgbClr val="A8D08D"/>
                </a:solidFill>
                <a:effectLst/>
                <a:latin typeface="Calibri" panose="020F0502020204030204" pitchFamily="34" charset="0"/>
                <a:ea typeface="MyriadPro-Regular"/>
                <a:cs typeface="Arial" panose="020B0604020202020204" pitchFamily="34" charset="0"/>
              </a:rPr>
              <a:t>others</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6" name="Legende: mit gebogener Linie mit Akzentuierungsbalken 2081">
            <a:extLst>
              <a:ext uri="{FF2B5EF4-FFF2-40B4-BE49-F238E27FC236}">
                <a16:creationId xmlns:a16="http://schemas.microsoft.com/office/drawing/2014/main" id="{A65274E2-6CD0-40AB-821E-FA655E3BAD30}"/>
              </a:ext>
            </a:extLst>
          </p:cNvPr>
          <p:cNvSpPr>
            <a:spLocks/>
          </p:cNvSpPr>
          <p:nvPr/>
        </p:nvSpPr>
        <p:spPr bwMode="auto">
          <a:xfrm>
            <a:off x="4000500" y="4470610"/>
            <a:ext cx="2000250" cy="1168400"/>
          </a:xfrm>
          <a:prstGeom prst="accentCallout2">
            <a:avLst>
              <a:gd name="adj1" fmla="val 18750"/>
              <a:gd name="adj2" fmla="val -8333"/>
              <a:gd name="adj3" fmla="val 18750"/>
              <a:gd name="adj4" fmla="val -16667"/>
              <a:gd name="adj5" fmla="val 85537"/>
              <a:gd name="adj6" fmla="val -67097"/>
            </a:avLst>
          </a:prstGeom>
          <a:noFill/>
          <a:ln w="12700">
            <a:solidFill>
              <a:srgbClr val="2E74B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en-US" sz="2800" b="0" i="0" u="none" strike="noStrike" cap="none" normalizeH="0" baseline="0" dirty="0">
                <a:ln>
                  <a:noFill/>
                </a:ln>
                <a:solidFill>
                  <a:srgbClr val="2E74B5"/>
                </a:solidFill>
                <a:effectLst/>
                <a:latin typeface="Calibri" panose="020F0502020204030204" pitchFamily="34" charset="0"/>
                <a:ea typeface="MyriadPro-Regular"/>
                <a:cs typeface="Arial" panose="020B0604020202020204" pitchFamily="34" charset="0"/>
              </a:rPr>
              <a:t>All </a:t>
            </a:r>
            <a:r>
              <a:rPr kumimoji="0" lang="de-AT" altLang="en-US" sz="2800" b="0" i="0" u="none" strike="noStrike" cap="none" normalizeH="0" baseline="0" dirty="0" err="1">
                <a:ln>
                  <a:noFill/>
                </a:ln>
                <a:solidFill>
                  <a:srgbClr val="2E74B5"/>
                </a:solidFill>
                <a:effectLst/>
                <a:latin typeface="Calibri" panose="020F0502020204030204" pitchFamily="34" charset="0"/>
                <a:ea typeface="MyriadPro-Regular"/>
                <a:cs typeface="Arial" panose="020B0604020202020204" pitchFamily="34" charset="0"/>
              </a:rPr>
              <a:t>of</a:t>
            </a:r>
            <a:r>
              <a:rPr kumimoji="0" lang="de-AT" altLang="en-US" sz="2800" b="0" i="0" u="none" strike="noStrike" cap="none" normalizeH="0" baseline="0" dirty="0">
                <a:ln>
                  <a:noFill/>
                </a:ln>
                <a:solidFill>
                  <a:srgbClr val="2E74B5"/>
                </a:solidFill>
                <a:effectLst/>
                <a:latin typeface="Calibri" panose="020F0502020204030204" pitchFamily="34" charset="0"/>
                <a:ea typeface="MyriadPro-Regular"/>
                <a:cs typeface="Arial" panose="020B0604020202020204" pitchFamily="34" charset="0"/>
              </a:rPr>
              <a:t> </a:t>
            </a:r>
            <a:r>
              <a:rPr kumimoji="0" lang="de-AT" altLang="en-US" sz="2800" b="0" i="0" u="none" strike="noStrike" cap="none" normalizeH="0" baseline="0" dirty="0" err="1">
                <a:ln>
                  <a:noFill/>
                </a:ln>
                <a:solidFill>
                  <a:srgbClr val="2E74B5"/>
                </a:solidFill>
                <a:effectLst/>
                <a:latin typeface="Calibri" panose="020F0502020204030204" pitchFamily="34" charset="0"/>
                <a:ea typeface="MyriadPro-Regular"/>
                <a:cs typeface="Arial" panose="020B0604020202020204" pitchFamily="34" charset="0"/>
              </a:rPr>
              <a:t>us</a:t>
            </a:r>
            <a:r>
              <a:rPr kumimoji="0" lang="de-AT" altLang="en-US" sz="2800" b="0" i="0" u="none" strike="noStrike" cap="none" normalizeH="0" baseline="0" dirty="0">
                <a:ln>
                  <a:noFill/>
                </a:ln>
                <a:solidFill>
                  <a:srgbClr val="2E74B5"/>
                </a:solidFill>
                <a:effectLst/>
                <a:latin typeface="Calibri" panose="020F0502020204030204" pitchFamily="34" charset="0"/>
                <a:ea typeface="MyriadPro-Regular"/>
                <a:cs typeface="Arial" panose="020B0604020202020204" pitchFamily="34" charset="0"/>
              </a:rPr>
              <a:t> in </a:t>
            </a:r>
            <a:r>
              <a:rPr kumimoji="0" lang="de-AT" altLang="en-US" sz="2800" b="0" i="0" u="none" strike="noStrike" cap="none" normalizeH="0" baseline="0" dirty="0" err="1">
                <a:ln>
                  <a:noFill/>
                </a:ln>
                <a:solidFill>
                  <a:srgbClr val="2E74B5"/>
                </a:solidFill>
                <a:effectLst/>
                <a:latin typeface="Calibri" panose="020F0502020204030204" pitchFamily="34" charset="0"/>
                <a:ea typeface="MyriadPro-Regular"/>
                <a:cs typeface="Arial" panose="020B0604020202020204" pitchFamily="34" charset="0"/>
              </a:rPr>
              <a:t>the</a:t>
            </a:r>
            <a:r>
              <a:rPr kumimoji="0" lang="de-AT" altLang="en-US" sz="2800" b="0" i="0" u="none" strike="noStrike" cap="none" normalizeH="0" baseline="0" dirty="0">
                <a:ln>
                  <a:noFill/>
                </a:ln>
                <a:solidFill>
                  <a:srgbClr val="2E74B5"/>
                </a:solidFill>
                <a:effectLst/>
                <a:latin typeface="Calibri" panose="020F0502020204030204" pitchFamily="34" charset="0"/>
                <a:ea typeface="MyriadPro-Regular"/>
                <a:cs typeface="Arial" panose="020B0604020202020204" pitchFamily="34" charset="0"/>
              </a:rPr>
              <a:t> </a:t>
            </a:r>
            <a:r>
              <a:rPr kumimoji="0" lang="de-AT" altLang="en-US" sz="2800" b="0" i="0" u="none" strike="noStrike" cap="none" normalizeH="0" baseline="0" dirty="0" err="1">
                <a:ln>
                  <a:noFill/>
                </a:ln>
                <a:solidFill>
                  <a:srgbClr val="2E74B5"/>
                </a:solidFill>
                <a:effectLst/>
                <a:latin typeface="Calibri" panose="020F0502020204030204" pitchFamily="34" charset="0"/>
                <a:ea typeface="MyriadPro-Regular"/>
                <a:cs typeface="Arial" panose="020B0604020202020204" pitchFamily="34" charset="0"/>
              </a:rPr>
              <a:t>future</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698C536A-CC43-4B13-89E9-BBA2BCB6D7DE}"/>
              </a:ext>
            </a:extLst>
          </p:cNvPr>
          <p:cNvSpPr>
            <a:spLocks noChangeArrowheads="1"/>
          </p:cNvSpPr>
          <p:nvPr/>
        </p:nvSpPr>
        <p:spPr bwMode="auto">
          <a:xfrm>
            <a:off x="723900" y="26926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7">
            <a:extLst>
              <a:ext uri="{FF2B5EF4-FFF2-40B4-BE49-F238E27FC236}">
                <a16:creationId xmlns:a16="http://schemas.microsoft.com/office/drawing/2014/main" id="{94AB500E-898E-4222-87C4-01FDB7BC3831}"/>
              </a:ext>
            </a:extLst>
          </p:cNvPr>
          <p:cNvSpPr>
            <a:spLocks noChangeArrowheads="1"/>
          </p:cNvSpPr>
          <p:nvPr/>
        </p:nvSpPr>
        <p:spPr bwMode="auto">
          <a:xfrm>
            <a:off x="723900" y="31498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Legende: mit gebogener Linie mit Akzentuierungsbalken 2077">
            <a:extLst>
              <a:ext uri="{FF2B5EF4-FFF2-40B4-BE49-F238E27FC236}">
                <a16:creationId xmlns:a16="http://schemas.microsoft.com/office/drawing/2014/main" id="{DD650D6C-CC62-464E-9303-7F640042F7A5}"/>
              </a:ext>
            </a:extLst>
          </p:cNvPr>
          <p:cNvSpPr/>
          <p:nvPr/>
        </p:nvSpPr>
        <p:spPr>
          <a:xfrm>
            <a:off x="3702337" y="2249699"/>
            <a:ext cx="1352550" cy="698500"/>
          </a:xfrm>
          <a:prstGeom prst="accentCallout2">
            <a:avLst>
              <a:gd name="adj1" fmla="val 18750"/>
              <a:gd name="adj2" fmla="val -8333"/>
              <a:gd name="adj3" fmla="val 18750"/>
              <a:gd name="adj4" fmla="val -16667"/>
              <a:gd name="adj5" fmla="val 171079"/>
              <a:gd name="adj6" fmla="val -108170"/>
            </a:avLst>
          </a:prstGeom>
          <a:noFill/>
          <a:ln w="12700" cap="flat" cmpd="sng" algn="ctr">
            <a:solidFill>
              <a:srgbClr val="ED7D31">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ct val="130000"/>
              </a:lnSpc>
            </a:pPr>
            <a:r>
              <a:rPr lang="de-AT" sz="2800">
                <a:ln w="9525" cap="rnd" cmpd="sng" algn="ctr">
                  <a:solidFill>
                    <a:srgbClr val="C55A11"/>
                  </a:solidFill>
                  <a:prstDash val="solid"/>
                  <a:bevel/>
                </a:ln>
                <a:solidFill>
                  <a:srgbClr val="C45911"/>
                </a:solidFill>
                <a:effectLst/>
                <a:latin typeface="Calibri" panose="020F0502020204030204" pitchFamily="34" charset="0"/>
                <a:ea typeface="MyriadPro-Regular"/>
                <a:cs typeface="Arial" panose="020B0604020202020204" pitchFamily="34" charset="0"/>
              </a:rPr>
              <a:t>me</a:t>
            </a:r>
            <a:endParaRPr lang="en-GB" sz="1200">
              <a:effectLst/>
              <a:latin typeface="Calibri" panose="020F0502020204030204" pitchFamily="34" charset="0"/>
              <a:ea typeface="MyriadPro-Regular"/>
              <a:cs typeface="Arial" panose="020B0604020202020204" pitchFamily="34" charset="0"/>
            </a:endParaRPr>
          </a:p>
          <a:p>
            <a:pPr algn="ctr">
              <a:lnSpc>
                <a:spcPct val="130000"/>
              </a:lnSpc>
            </a:pPr>
            <a:r>
              <a:rPr lang="en-GB" sz="120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296567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860E0-3F6A-4A8C-90A9-503213C5C460}"/>
              </a:ext>
            </a:extLst>
          </p:cNvPr>
          <p:cNvSpPr>
            <a:spLocks noGrp="1"/>
          </p:cNvSpPr>
          <p:nvPr>
            <p:ph idx="4294967295"/>
          </p:nvPr>
        </p:nvSpPr>
        <p:spPr>
          <a:xfrm>
            <a:off x="0" y="3006671"/>
            <a:ext cx="11850624" cy="3170291"/>
          </a:xfrm>
        </p:spPr>
        <p:txBody>
          <a:bodyPr>
            <a:normAutofit/>
          </a:bodyPr>
          <a:lstStyle/>
          <a:p>
            <a:pPr marL="0" indent="0" algn="ctr">
              <a:lnSpc>
                <a:spcPct val="107000"/>
              </a:lnSpc>
              <a:spcAft>
                <a:spcPts val="800"/>
              </a:spcAft>
              <a:buNone/>
            </a:pPr>
            <a:r>
              <a:rPr lang="en-GB" sz="4800" b="1" dirty="0">
                <a:solidFill>
                  <a:srgbClr val="1A7EBA"/>
                </a:solidFill>
                <a:effectLst/>
                <a:latin typeface="Calibri" panose="020F0502020204030204" pitchFamily="34" charset="0"/>
                <a:ea typeface="Calibri" panose="020F0502020204030204" pitchFamily="34" charset="0"/>
              </a:rPr>
              <a:t>“The only person whose behaviour you can control is yourself.”</a:t>
            </a:r>
            <a:endParaRPr lang="el-GR" sz="4800" b="1" dirty="0">
              <a:solidFill>
                <a:srgbClr val="1A7EBA"/>
              </a:solidFill>
              <a:effectLst/>
              <a:latin typeface="Calibri" panose="020F0502020204030204" pitchFamily="34" charset="0"/>
              <a:ea typeface="Calibri" panose="020F0502020204030204" pitchFamily="34" charset="0"/>
            </a:endParaRPr>
          </a:p>
          <a:p>
            <a:pPr marL="0" indent="0" algn="r">
              <a:lnSpc>
                <a:spcPct val="107000"/>
              </a:lnSpc>
              <a:spcAft>
                <a:spcPts val="800"/>
              </a:spcAft>
              <a:buNone/>
            </a:pPr>
            <a:r>
              <a:rPr lang="en-GB" sz="4400" dirty="0">
                <a:effectLst/>
                <a:latin typeface="Calibri" panose="020F0502020204030204" pitchFamily="34" charset="0"/>
                <a:ea typeface="Calibri" panose="020F0502020204030204" pitchFamily="34" charset="0"/>
              </a:rPr>
              <a:t>William Glasser</a:t>
            </a:r>
            <a:endParaRPr lang="el-GR" sz="4400" dirty="0">
              <a:effectLst/>
              <a:latin typeface="Calibri" panose="020F0502020204030204" pitchFamily="34" charset="0"/>
              <a:ea typeface="Calibri" panose="020F0502020204030204" pitchFamily="34" charset="0"/>
            </a:endParaRPr>
          </a:p>
          <a:p>
            <a:pPr marL="0" indent="0">
              <a:buNone/>
            </a:pPr>
            <a:endParaRPr lang="el-GR" sz="6600" dirty="0"/>
          </a:p>
        </p:txBody>
      </p:sp>
      <p:sp>
        <p:nvSpPr>
          <p:cNvPr id="4" name="Oval 31">
            <a:extLst>
              <a:ext uri="{FF2B5EF4-FFF2-40B4-BE49-F238E27FC236}">
                <a16:creationId xmlns:a16="http://schemas.microsoft.com/office/drawing/2014/main" id="{5468836F-88BD-4E30-A86E-9249760E707C}"/>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5" name="Oval 32">
            <a:extLst>
              <a:ext uri="{FF2B5EF4-FFF2-40B4-BE49-F238E27FC236}">
                <a16:creationId xmlns:a16="http://schemas.microsoft.com/office/drawing/2014/main" id="{51F463BB-7E91-42FD-BCAE-101075C85F9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19">
            <a:extLst>
              <a:ext uri="{FF2B5EF4-FFF2-40B4-BE49-F238E27FC236}">
                <a16:creationId xmlns:a16="http://schemas.microsoft.com/office/drawing/2014/main" id="{8479882A-CBE6-4B71-8CA7-5B122EC9B33C}"/>
              </a:ext>
            </a:extLst>
          </p:cNvPr>
          <p:cNvGrpSpPr/>
          <p:nvPr/>
        </p:nvGrpSpPr>
        <p:grpSpPr>
          <a:xfrm>
            <a:off x="10757890" y="-101435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7C2D8BCA-D0AA-4B6C-B804-09FD1F66BBE6}"/>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DAAE6B17-E815-46A0-95FC-3A1196EE21D5}"/>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18297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2.7</a:t>
            </a:r>
            <a:r>
              <a:rPr lang="en-US" sz="5400" dirty="0">
                <a:solidFill>
                  <a:srgbClr val="FBE82A"/>
                </a:solidFill>
                <a:effectLst>
                  <a:outerShdw blurRad="38100" dist="38100" dir="2700000" algn="tl">
                    <a:srgbClr val="000000">
                      <a:alpha val="43137"/>
                    </a:srgbClr>
                  </a:outerShdw>
                </a:effectLst>
              </a:rPr>
              <a:t> Use helpful strategies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2110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t>Use helpful strategies</a:t>
            </a:r>
            <a:endParaRPr lang="el-GR" dirty="0"/>
          </a:p>
        </p:txBody>
      </p:sp>
      <p:sp>
        <p:nvSpPr>
          <p:cNvPr id="5" name="Content Placeholder 4">
            <a:extLst>
              <a:ext uri="{FF2B5EF4-FFF2-40B4-BE49-F238E27FC236}">
                <a16:creationId xmlns:a16="http://schemas.microsoft.com/office/drawing/2014/main" id="{C4E367BE-9726-4CD2-811D-ADDD9F698C01}"/>
              </a:ext>
            </a:extLst>
          </p:cNvPr>
          <p:cNvSpPr>
            <a:spLocks noGrp="1"/>
          </p:cNvSpPr>
          <p:nvPr>
            <p:ph idx="1"/>
          </p:nvPr>
        </p:nvSpPr>
        <p:spPr/>
        <p:txBody>
          <a:bodyPr>
            <a:norm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We are starting from the assumption that there are strategies that are helpful to you because they help you to fulfil one or more basic needs and those that, on the contrary, tend to block or prevent the fulfilment of your needs. And the bad thing about the latter strategies is that we humans use them to get one or even more of our basic needs met - and yet they usually have exactly the opposite effect. That's a true pity, isn't it?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Let's call the ones that serve us "positive strategies" and the others that thwart the fulfilment of our basic needs "negative strategies".</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n-GB"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Then, we arrive at the following classification, in the next slides:</a:t>
            </a:r>
            <a:endParaRPr lang="el-GR"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endParaRPr>
          </a:p>
          <a:p>
            <a:endParaRPr lang="el-GR" sz="3600" dirty="0"/>
          </a:p>
        </p:txBody>
      </p:sp>
      <p:sp>
        <p:nvSpPr>
          <p:cNvPr id="6" name="TextBox 5">
            <a:extLst>
              <a:ext uri="{FF2B5EF4-FFF2-40B4-BE49-F238E27FC236}">
                <a16:creationId xmlns:a16="http://schemas.microsoft.com/office/drawing/2014/main" id="{26D84175-633E-4A0A-B6B4-B2920503A9A0}"/>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8038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587" descr="Transparent Watercolor Arrow Png, Png Download - kindpng">
            <a:extLst>
              <a:ext uri="{FF2B5EF4-FFF2-40B4-BE49-F238E27FC236}">
                <a16:creationId xmlns:a16="http://schemas.microsoft.com/office/drawing/2014/main" id="{E35F6BCB-2119-4E26-999B-14D62D7B8AA0}"/>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5797507" y="2122771"/>
            <a:ext cx="4038600" cy="2872252"/>
          </a:xfrm>
          <a:prstGeom prst="rect">
            <a:avLst/>
          </a:prstGeom>
          <a:noFill/>
          <a:ln>
            <a:noFill/>
          </a:ln>
        </p:spPr>
      </p:pic>
      <p:pic>
        <p:nvPicPr>
          <p:cNvPr id="29" name="Grafik 587" descr="Transparent Watercolor Arrow Png, Png Download - kindpng">
            <a:extLst>
              <a:ext uri="{FF2B5EF4-FFF2-40B4-BE49-F238E27FC236}">
                <a16:creationId xmlns:a16="http://schemas.microsoft.com/office/drawing/2014/main" id="{DD0B0B86-E2E7-4179-9FCA-C878CB239BE1}"/>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57400" y="1429026"/>
            <a:ext cx="4038600" cy="2872252"/>
          </a:xfrm>
          <a:prstGeom prst="rect">
            <a:avLst/>
          </a:prstGeom>
          <a:noFill/>
          <a:ln>
            <a:noFill/>
          </a:ln>
        </p:spPr>
      </p:pic>
      <p:pic>
        <p:nvPicPr>
          <p:cNvPr id="28" name="Grafik 2058" descr="Aquarell, Pinselstrich, Farbe, Abstrakt, Textur, Bürste">
            <a:extLst>
              <a:ext uri="{FF2B5EF4-FFF2-40B4-BE49-F238E27FC236}">
                <a16:creationId xmlns:a16="http://schemas.microsoft.com/office/drawing/2014/main" id="{5F6DDC11-72D2-46FC-AA53-F11F7F068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676" y="5151339"/>
            <a:ext cx="11800589" cy="144399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a:xfrm>
            <a:off x="838199" y="369332"/>
            <a:ext cx="10944069" cy="1325563"/>
          </a:xfrm>
        </p:spPr>
        <p:txBody>
          <a:bodyPr>
            <a:normAutofit/>
          </a:bodyPr>
          <a:lstStyle/>
          <a:p>
            <a:r>
              <a:rPr lang="en-US" sz="4000" b="0" dirty="0">
                <a:effectLst/>
                <a:latin typeface="Calibri" panose="020F0502020204030204" pitchFamily="34" charset="0"/>
                <a:ea typeface="Calibri" panose="020F0502020204030204" pitchFamily="34" charset="0"/>
              </a:rPr>
              <a:t>P</a:t>
            </a:r>
            <a:r>
              <a:rPr lang="en-GB" sz="4000" b="0" dirty="0" err="1">
                <a:effectLst/>
                <a:latin typeface="Calibri" panose="020F0502020204030204" pitchFamily="34" charset="0"/>
                <a:ea typeface="Calibri" panose="020F0502020204030204" pitchFamily="34" charset="0"/>
              </a:rPr>
              <a:t>ositive</a:t>
            </a:r>
            <a:r>
              <a:rPr lang="en-GB" sz="4000" b="0" dirty="0">
                <a:effectLst/>
                <a:latin typeface="Calibri" panose="020F0502020204030204" pitchFamily="34" charset="0"/>
                <a:ea typeface="Calibri" panose="020F0502020204030204" pitchFamily="34" charset="0"/>
              </a:rPr>
              <a:t> and negative strategies for fulfilling needs</a:t>
            </a:r>
            <a:endParaRPr lang="el-GR" sz="4000" b="0" dirty="0"/>
          </a:p>
        </p:txBody>
      </p:sp>
      <p:grpSp>
        <p:nvGrpSpPr>
          <p:cNvPr id="17" name="Gruppieren 496">
            <a:extLst>
              <a:ext uri="{FF2B5EF4-FFF2-40B4-BE49-F238E27FC236}">
                <a16:creationId xmlns:a16="http://schemas.microsoft.com/office/drawing/2014/main" id="{E55911C4-0729-4B9A-BED8-B348A067E3D7}"/>
              </a:ext>
            </a:extLst>
          </p:cNvPr>
          <p:cNvGrpSpPr/>
          <p:nvPr/>
        </p:nvGrpSpPr>
        <p:grpSpPr>
          <a:xfrm>
            <a:off x="2578005" y="1829054"/>
            <a:ext cx="6619274" cy="3797787"/>
            <a:chOff x="0" y="0"/>
            <a:chExt cx="2975610" cy="1546850"/>
          </a:xfrm>
          <a:noFill/>
        </p:grpSpPr>
        <p:grpSp>
          <p:nvGrpSpPr>
            <p:cNvPr id="18" name="Gruppieren 497">
              <a:extLst>
                <a:ext uri="{FF2B5EF4-FFF2-40B4-BE49-F238E27FC236}">
                  <a16:creationId xmlns:a16="http://schemas.microsoft.com/office/drawing/2014/main" id="{67F1B2D6-CDFD-4676-A3BC-828AD7C40294}"/>
                </a:ext>
              </a:extLst>
            </p:cNvPr>
            <p:cNvGrpSpPr/>
            <p:nvPr/>
          </p:nvGrpSpPr>
          <p:grpSpPr>
            <a:xfrm>
              <a:off x="0" y="0"/>
              <a:ext cx="2975610" cy="1546850"/>
              <a:chOff x="0" y="0"/>
              <a:chExt cx="2975610" cy="1546850"/>
            </a:xfrm>
            <a:grpFill/>
          </p:grpSpPr>
          <p:sp>
            <p:nvSpPr>
              <p:cNvPr id="19" name="Rechteck 498">
                <a:extLst>
                  <a:ext uri="{FF2B5EF4-FFF2-40B4-BE49-F238E27FC236}">
                    <a16:creationId xmlns:a16="http://schemas.microsoft.com/office/drawing/2014/main" id="{1547A7F7-B019-46D6-BD4D-5C5FA2E72077}"/>
                  </a:ext>
                </a:extLst>
              </p:cNvPr>
              <p:cNvSpPr/>
              <p:nvPr/>
            </p:nvSpPr>
            <p:spPr>
              <a:xfrm>
                <a:off x="0" y="0"/>
                <a:ext cx="2975600" cy="1546850"/>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0" name="Freihandform: Form 499">
                <a:extLst>
                  <a:ext uri="{FF2B5EF4-FFF2-40B4-BE49-F238E27FC236}">
                    <a16:creationId xmlns:a16="http://schemas.microsoft.com/office/drawing/2014/main" id="{95B23DFE-47C0-4ED0-A6D0-311D17101C03}"/>
                  </a:ext>
                </a:extLst>
              </p:cNvPr>
              <p:cNvSpPr/>
              <p:nvPr/>
            </p:nvSpPr>
            <p:spPr>
              <a:xfrm>
                <a:off x="0" y="0"/>
                <a:ext cx="2975610" cy="1190244"/>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1" name="Rechteck 500">
                <a:extLst>
                  <a:ext uri="{FF2B5EF4-FFF2-40B4-BE49-F238E27FC236}">
                    <a16:creationId xmlns:a16="http://schemas.microsoft.com/office/drawing/2014/main" id="{D7D5B62D-BF7C-4448-8E63-CF965A9CC24B}"/>
                  </a:ext>
                </a:extLst>
              </p:cNvPr>
              <p:cNvSpPr/>
              <p:nvPr/>
            </p:nvSpPr>
            <p:spPr>
              <a:xfrm>
                <a:off x="357073" y="203668"/>
                <a:ext cx="981951"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2" name="Textfeld 501">
                <a:extLst>
                  <a:ext uri="{FF2B5EF4-FFF2-40B4-BE49-F238E27FC236}">
                    <a16:creationId xmlns:a16="http://schemas.microsoft.com/office/drawing/2014/main" id="{48C4BAA9-CCC9-4DED-B4EE-2E72D37CC7D3}"/>
                  </a:ext>
                </a:extLst>
              </p:cNvPr>
              <p:cNvSpPr txBox="1"/>
              <p:nvPr/>
            </p:nvSpPr>
            <p:spPr>
              <a:xfrm>
                <a:off x="357073" y="203668"/>
                <a:ext cx="981951"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en-GB" sz="3200" dirty="0">
                    <a:solidFill>
                      <a:srgbClr val="C00000"/>
                    </a:solidFill>
                    <a:latin typeface="Calibri" panose="020F0502020204030204" pitchFamily="34" charset="0"/>
                    <a:ea typeface="Calibri" panose="020F0502020204030204" pitchFamily="34" charset="0"/>
                  </a:rPr>
                  <a:t>negative strategies</a:t>
                </a:r>
                <a:endParaRPr lang="el-GR" sz="2000" dirty="0">
                  <a:solidFill>
                    <a:srgbClr val="C00000"/>
                  </a:solidFill>
                  <a:latin typeface="Calibri" panose="020F0502020204030204" pitchFamily="34" charset="0"/>
                  <a:ea typeface="Calibri" panose="020F0502020204030204" pitchFamily="34" charset="0"/>
                </a:endParaRPr>
              </a:p>
            </p:txBody>
          </p:sp>
          <p:sp>
            <p:nvSpPr>
              <p:cNvPr id="23" name="Rechteck 502">
                <a:extLst>
                  <a:ext uri="{FF2B5EF4-FFF2-40B4-BE49-F238E27FC236}">
                    <a16:creationId xmlns:a16="http://schemas.microsoft.com/office/drawing/2014/main" id="{46BC2D80-CE99-4279-B428-40CFAA68D8A1}"/>
                  </a:ext>
                </a:extLst>
              </p:cNvPr>
              <p:cNvSpPr/>
              <p:nvPr/>
            </p:nvSpPr>
            <p:spPr>
              <a:xfrm>
                <a:off x="1487805" y="375076"/>
                <a:ext cx="1160487"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4" name="Textfeld 503">
                <a:extLst>
                  <a:ext uri="{FF2B5EF4-FFF2-40B4-BE49-F238E27FC236}">
                    <a16:creationId xmlns:a16="http://schemas.microsoft.com/office/drawing/2014/main" id="{7A62765F-A1BC-4FE2-AFF6-357E8C71D108}"/>
                  </a:ext>
                </a:extLst>
              </p:cNvPr>
              <p:cNvSpPr txBox="1"/>
              <p:nvPr/>
            </p:nvSpPr>
            <p:spPr>
              <a:xfrm>
                <a:off x="1487805" y="375076"/>
                <a:ext cx="1160487"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en-GB" sz="3200" dirty="0">
                    <a:solidFill>
                      <a:schemeClr val="accent6">
                        <a:lumMod val="75000"/>
                      </a:schemeClr>
                    </a:solidFill>
                    <a:latin typeface="Calibri" panose="020F0502020204030204" pitchFamily="34" charset="0"/>
                    <a:ea typeface="Calibri" panose="020F0502020204030204" pitchFamily="34" charset="0"/>
                  </a:rPr>
                  <a:t>positive strategies</a:t>
                </a:r>
                <a:endParaRPr lang="el-GR" sz="2000" dirty="0">
                  <a:solidFill>
                    <a:schemeClr val="accent6">
                      <a:lumMod val="75000"/>
                    </a:schemeClr>
                  </a:solidFill>
                  <a:latin typeface="Calibri" panose="020F0502020204030204" pitchFamily="34" charset="0"/>
                  <a:ea typeface="Calibri" panose="020F0502020204030204" pitchFamily="34" charset="0"/>
                </a:endParaRPr>
              </a:p>
            </p:txBody>
          </p:sp>
        </p:grpSp>
      </p:grpSp>
      <p:sp>
        <p:nvSpPr>
          <p:cNvPr id="27" name="TextBox 26">
            <a:extLst>
              <a:ext uri="{FF2B5EF4-FFF2-40B4-BE49-F238E27FC236}">
                <a16:creationId xmlns:a16="http://schemas.microsoft.com/office/drawing/2014/main" id="{934A8CE1-25A8-42F7-98D0-7F7C7CA9236B}"/>
              </a:ext>
            </a:extLst>
          </p:cNvPr>
          <p:cNvSpPr txBox="1"/>
          <p:nvPr/>
        </p:nvSpPr>
        <p:spPr>
          <a:xfrm>
            <a:off x="718277" y="4301278"/>
            <a:ext cx="11183912" cy="1963294"/>
          </a:xfrm>
          <a:prstGeom prst="rect">
            <a:avLst/>
          </a:prstGeom>
          <a:noFill/>
          <a:ln>
            <a:noFill/>
          </a:ln>
        </p:spPr>
        <p:txBody>
          <a:bodyPr wrap="square">
            <a:spAutoFit/>
          </a:bodyPr>
          <a:lstStyle/>
          <a:p>
            <a:pPr marL="285750" indent="-285750">
              <a:lnSpc>
                <a:spcPct val="107000"/>
              </a:lnSpc>
              <a:spcAft>
                <a:spcPts val="800"/>
              </a:spcAft>
              <a:buClr>
                <a:srgbClr val="80C141"/>
              </a:buClr>
              <a:buFont typeface="Wingdings" panose="05000000000000000000" pitchFamily="2" charset="2"/>
              <a:buChar char="§"/>
            </a:pPr>
            <a:r>
              <a:rPr lang="en-GB" sz="2400" dirty="0">
                <a:effectLst/>
                <a:latin typeface="Calibri" panose="020F0502020204030204" pitchFamily="34" charset="0"/>
                <a:ea typeface="Calibri" panose="020F0502020204030204" pitchFamily="34" charset="0"/>
              </a:rPr>
              <a:t>Are you still with us here? Then, let's look at examples together to get it really clear!</a:t>
            </a:r>
          </a:p>
          <a:p>
            <a:pPr marL="285750" indent="-285750">
              <a:lnSpc>
                <a:spcPct val="107000"/>
              </a:lnSpc>
              <a:spcAft>
                <a:spcPts val="800"/>
              </a:spcAft>
              <a:buClr>
                <a:srgbClr val="80C141"/>
              </a:buClr>
              <a:buFont typeface="Wingdings" panose="05000000000000000000" pitchFamily="2" charset="2"/>
              <a:buChar char="§"/>
            </a:pPr>
            <a:endParaRPr lang="el-GR" sz="2400" dirty="0">
              <a:effectLst/>
              <a:latin typeface="Calibri" panose="020F0502020204030204" pitchFamily="34" charset="0"/>
              <a:ea typeface="Calibri" panose="020F0502020204030204" pitchFamily="34" charset="0"/>
            </a:endParaRPr>
          </a:p>
          <a:p>
            <a:pPr algn="ctr">
              <a:lnSpc>
                <a:spcPct val="107000"/>
              </a:lnSpc>
              <a:spcAft>
                <a:spcPts val="800"/>
              </a:spcAf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rPr>
              <a:t>For each basic need, let's give an example, in the next slides, </a:t>
            </a:r>
          </a:p>
          <a:p>
            <a:pPr algn="ctr">
              <a:lnSpc>
                <a:spcPct val="107000"/>
              </a:lnSpc>
              <a:spcAft>
                <a:spcPts val="800"/>
              </a:spcAf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rPr>
              <a:t>that shows you what is meant by positive and negative strategies:</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a:extLst>
              <a:ext uri="{FF2B5EF4-FFF2-40B4-BE49-F238E27FC236}">
                <a16:creationId xmlns:a16="http://schemas.microsoft.com/office/drawing/2014/main" id="{237151E5-19DA-45BF-B34A-E30FCE606F8C}"/>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16" name="3D-Modell 2084" descr="Gesicht mit Kopfverband Emoji">
                <a:extLst>
                  <a:ext uri="{FF2B5EF4-FFF2-40B4-BE49-F238E27FC236}">
                    <a16:creationId xmlns:a16="http://schemas.microsoft.com/office/drawing/2014/main" id="{19D40E71-70CE-49F4-99BC-9B4AE20B80A7}"/>
                  </a:ext>
                </a:extLst>
              </p:cNvPr>
              <p:cNvGraphicFramePr>
                <a:graphicFrameLocks noChangeAspect="1"/>
              </p:cNvGraphicFramePr>
              <p:nvPr/>
            </p:nvGraphicFramePr>
            <p:xfrm>
              <a:off x="495165" y="2252154"/>
              <a:ext cx="1443990" cy="1443990"/>
            </p:xfrm>
            <a:graphic>
              <a:graphicData uri="http://schemas.microsoft.com/office/drawing/2017/model3d">
                <am3d:model3d r:embed="rId4">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5"/>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Modell 2084" descr="Gesicht mit Kopfverband Emoji">
                <a:extLst>
                  <a:ext uri="{FF2B5EF4-FFF2-40B4-BE49-F238E27FC236}">
                    <a16:creationId xmlns:a16="http://schemas.microsoft.com/office/drawing/2014/main" id="{19D40E71-70CE-49F4-99BC-9B4AE20B80A7}"/>
                  </a:ext>
                </a:extLst>
              </p:cNvPr>
              <p:cNvPicPr>
                <a:picLocks noGrp="1" noRot="1" noChangeAspect="1" noMove="1" noResize="1" noEditPoints="1" noAdjustHandles="1" noChangeArrowheads="1" noChangeShapeType="1" noCrop="1"/>
              </p:cNvPicPr>
              <p:nvPr/>
            </p:nvPicPr>
            <p:blipFill>
              <a:blip r:embed="rId5"/>
              <a:stretch>
                <a:fillRect/>
              </a:stretch>
            </p:blipFill>
            <p:spPr>
              <a:xfrm>
                <a:off x="495165" y="2252154"/>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Modell 2083" descr="Erleichtertes Gesicht Emoji">
                <a:extLst>
                  <a:ext uri="{FF2B5EF4-FFF2-40B4-BE49-F238E27FC236}">
                    <a16:creationId xmlns:a16="http://schemas.microsoft.com/office/drawing/2014/main" id="{B1DCA161-0869-49AF-B739-46C66B4D768E}"/>
                  </a:ext>
                </a:extLst>
              </p:cNvPr>
              <p:cNvGraphicFramePr>
                <a:graphicFrameLocks noChangeAspect="1"/>
              </p:cNvGraphicFramePr>
              <p:nvPr/>
            </p:nvGraphicFramePr>
            <p:xfrm>
              <a:off x="9836129" y="2672990"/>
              <a:ext cx="1441450" cy="1441450"/>
            </p:xfrm>
            <a:graphic>
              <a:graphicData uri="http://schemas.microsoft.com/office/drawing/2017/model3d">
                <am3d:model3d r:embed="rId6">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7"/>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Modell 2083" descr="Erleichtertes Gesicht Emoji">
                <a:extLst>
                  <a:ext uri="{FF2B5EF4-FFF2-40B4-BE49-F238E27FC236}">
                    <a16:creationId xmlns:a16="http://schemas.microsoft.com/office/drawing/2014/main" id="{B1DCA161-0869-49AF-B739-46C66B4D768E}"/>
                  </a:ext>
                </a:extLst>
              </p:cNvPr>
              <p:cNvPicPr>
                <a:picLocks noGrp="1" noRot="1" noChangeAspect="1" noMove="1" noResize="1" noEditPoints="1" noAdjustHandles="1" noChangeArrowheads="1" noChangeShapeType="1" noCrop="1"/>
              </p:cNvPicPr>
              <p:nvPr/>
            </p:nvPicPr>
            <p:blipFill>
              <a:blip r:embed="rId7"/>
              <a:stretch>
                <a:fillRect/>
              </a:stretch>
            </p:blipFill>
            <p:spPr>
              <a:xfrm>
                <a:off x="9836129" y="2672990"/>
                <a:ext cx="1441450" cy="1441450"/>
              </a:xfrm>
              <a:prstGeom prst="rect">
                <a:avLst/>
              </a:prstGeom>
              <a:noFill/>
            </p:spPr>
          </p:pic>
        </mc:Fallback>
      </mc:AlternateContent>
    </p:spTree>
    <p:extLst>
      <p:ext uri="{BB962C8B-B14F-4D97-AF65-F5344CB8AC3E}">
        <p14:creationId xmlns:p14="http://schemas.microsoft.com/office/powerpoint/2010/main" val="4024237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327BD2A-4895-4BAD-940D-A1FB6DCAC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66548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1. Love &amp; Belonging</a:t>
            </a:r>
            <a:endParaRPr lang="el-GR" dirty="0">
              <a:solidFill>
                <a:schemeClr val="bg1">
                  <a:lumMod val="95000"/>
                </a:schemeClr>
              </a:solidFill>
              <a:effectLst>
                <a:outerShdw blurRad="38100" dist="38100" dir="2700000" algn="tl">
                  <a:srgbClr val="000000">
                    <a:alpha val="43137"/>
                  </a:srgbClr>
                </a:outerShdw>
              </a:effectLst>
            </a:endParaRPr>
          </a:p>
        </p:txBody>
      </p:sp>
      <p:grpSp>
        <p:nvGrpSpPr>
          <p:cNvPr id="6" name="Gruppieren 505">
            <a:extLst>
              <a:ext uri="{FF2B5EF4-FFF2-40B4-BE49-F238E27FC236}">
                <a16:creationId xmlns:a16="http://schemas.microsoft.com/office/drawing/2014/main" id="{22B76EDE-231D-46D7-9DD7-D971061B7741}"/>
              </a:ext>
            </a:extLst>
          </p:cNvPr>
          <p:cNvGrpSpPr/>
          <p:nvPr/>
        </p:nvGrpSpPr>
        <p:grpSpPr>
          <a:xfrm>
            <a:off x="1635389" y="1458913"/>
            <a:ext cx="8921222" cy="5390653"/>
            <a:chOff x="0" y="0"/>
            <a:chExt cx="4229100" cy="1808105"/>
          </a:xfrm>
        </p:grpSpPr>
        <p:grpSp>
          <p:nvGrpSpPr>
            <p:cNvPr id="7" name="Gruppieren 506">
              <a:extLst>
                <a:ext uri="{FF2B5EF4-FFF2-40B4-BE49-F238E27FC236}">
                  <a16:creationId xmlns:a16="http://schemas.microsoft.com/office/drawing/2014/main" id="{DC52A971-98D0-4A4E-9854-E63289954E0D}"/>
                </a:ext>
              </a:extLst>
            </p:cNvPr>
            <p:cNvGrpSpPr/>
            <p:nvPr/>
          </p:nvGrpSpPr>
          <p:grpSpPr>
            <a:xfrm>
              <a:off x="0" y="0"/>
              <a:ext cx="4229100" cy="1808105"/>
              <a:chOff x="0" y="0"/>
              <a:chExt cx="4229100" cy="1808105"/>
            </a:xfrm>
          </p:grpSpPr>
          <p:sp>
            <p:nvSpPr>
              <p:cNvPr id="8" name="Rechteck 507">
                <a:extLst>
                  <a:ext uri="{FF2B5EF4-FFF2-40B4-BE49-F238E27FC236}">
                    <a16:creationId xmlns:a16="http://schemas.microsoft.com/office/drawing/2014/main" id="{BC5D4DFF-D11A-4E3A-B718-9A3FD4D80F3D}"/>
                  </a:ext>
                </a:extLst>
              </p:cNvPr>
              <p:cNvSpPr/>
              <p:nvPr/>
            </p:nvSpPr>
            <p:spPr>
              <a:xfrm>
                <a:off x="0" y="0"/>
                <a:ext cx="4229100" cy="17907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Freihandform: Form 508">
                <a:extLst>
                  <a:ext uri="{FF2B5EF4-FFF2-40B4-BE49-F238E27FC236}">
                    <a16:creationId xmlns:a16="http://schemas.microsoft.com/office/drawing/2014/main" id="{504249FC-20D4-42D5-BF2E-51AF7C4026C0}"/>
                  </a:ext>
                </a:extLst>
              </p:cNvPr>
              <p:cNvSpPr/>
              <p:nvPr/>
            </p:nvSpPr>
            <p:spPr>
              <a:xfrm>
                <a:off x="0" y="17405"/>
                <a:ext cx="4229100" cy="1790700"/>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0" name="Rechteck 509">
                <a:extLst>
                  <a:ext uri="{FF2B5EF4-FFF2-40B4-BE49-F238E27FC236}">
                    <a16:creationId xmlns:a16="http://schemas.microsoft.com/office/drawing/2014/main" id="{BF164AAA-19D0-4F5A-A3ED-9185287879F0}"/>
                  </a:ext>
                </a:extLst>
              </p:cNvPr>
              <p:cNvSpPr/>
              <p:nvPr/>
            </p:nvSpPr>
            <p:spPr>
              <a:xfrm>
                <a:off x="280155" y="361962"/>
                <a:ext cx="1708232"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1" name="Textfeld 510">
                <a:extLst>
                  <a:ext uri="{FF2B5EF4-FFF2-40B4-BE49-F238E27FC236}">
                    <a16:creationId xmlns:a16="http://schemas.microsoft.com/office/drawing/2014/main" id="{F4BF7A85-C1D7-4807-8299-B4D2302DF47C}"/>
                  </a:ext>
                </a:extLst>
              </p:cNvPr>
              <p:cNvSpPr txBox="1"/>
              <p:nvPr/>
            </p:nvSpPr>
            <p:spPr>
              <a:xfrm>
                <a:off x="280155" y="361962"/>
                <a:ext cx="1708232" cy="828903"/>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n-GB" sz="2400" dirty="0">
                    <a:solidFill>
                      <a:srgbClr val="C00000"/>
                    </a:solidFill>
                    <a:latin typeface="Calibri" panose="020F0502020204030204" pitchFamily="34" charset="0"/>
                    <a:ea typeface="Calibri" panose="020F0502020204030204" pitchFamily="34" charset="0"/>
                  </a:rPr>
                  <a:t>Johanna is totally disappointed because she was not invited to the party by her friend. Instead of having a good time, she posts some nonsense about her friend on her social networks.</a:t>
                </a:r>
                <a:endParaRPr lang="el-GR" sz="3600" dirty="0">
                  <a:solidFill>
                    <a:srgbClr val="C00000"/>
                  </a:solidFill>
                  <a:latin typeface="Calibri" panose="020F0502020204030204" pitchFamily="34" charset="0"/>
                  <a:ea typeface="Calibri" panose="020F0502020204030204" pitchFamily="34" charset="0"/>
                </a:endParaRPr>
              </a:p>
            </p:txBody>
          </p:sp>
          <p:sp>
            <p:nvSpPr>
              <p:cNvPr id="12" name="Rechteck 511">
                <a:extLst>
                  <a:ext uri="{FF2B5EF4-FFF2-40B4-BE49-F238E27FC236}">
                    <a16:creationId xmlns:a16="http://schemas.microsoft.com/office/drawing/2014/main" id="{3B2433F7-8898-4EBD-BE59-7C8792801A71}"/>
                  </a:ext>
                </a:extLst>
              </p:cNvPr>
              <p:cNvSpPr/>
              <p:nvPr/>
            </p:nvSpPr>
            <p:spPr>
              <a:xfrm>
                <a:off x="2114550" y="568293"/>
                <a:ext cx="1649349"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Textfeld 512">
                <a:extLst>
                  <a:ext uri="{FF2B5EF4-FFF2-40B4-BE49-F238E27FC236}">
                    <a16:creationId xmlns:a16="http://schemas.microsoft.com/office/drawing/2014/main" id="{BF095F3D-4B71-4311-9EE6-E57BE48550B5}"/>
                  </a:ext>
                </a:extLst>
              </p:cNvPr>
              <p:cNvSpPr txBox="1"/>
              <p:nvPr/>
            </p:nvSpPr>
            <p:spPr>
              <a:xfrm>
                <a:off x="2114550" y="632193"/>
                <a:ext cx="1649349" cy="828903"/>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n-GB" sz="2400" dirty="0">
                    <a:solidFill>
                      <a:schemeClr val="accent6">
                        <a:lumMod val="75000"/>
                      </a:schemeClr>
                    </a:solidFill>
                    <a:latin typeface="Calibri" panose="020F0502020204030204" pitchFamily="34" charset="0"/>
                  </a:rPr>
                  <a:t>Johanna calls her friend Petra, whom she hasn't seen for a long time. The two spontaneously arrange to meet and spend a lively evening together in a café.</a:t>
                </a:r>
                <a:endParaRPr lang="el-GR" sz="2400" dirty="0">
                  <a:solidFill>
                    <a:schemeClr val="accent6">
                      <a:lumMod val="75000"/>
                    </a:schemeClr>
                  </a:solidFill>
                  <a:latin typeface="Calibri" panose="020F0502020204030204" pitchFamily="34" charset="0"/>
                </a:endParaRPr>
              </a:p>
            </p:txBody>
          </p:sp>
        </p:grpSp>
      </p:grpSp>
      <p:sp>
        <p:nvSpPr>
          <p:cNvPr id="16" name="TextBox 15">
            <a:extLst>
              <a:ext uri="{FF2B5EF4-FFF2-40B4-BE49-F238E27FC236}">
                <a16:creationId xmlns:a16="http://schemas.microsoft.com/office/drawing/2014/main" id="{574AA98F-D193-42BD-B6DB-4553A1EA8F20}"/>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15" name="3D-Modell 2084" descr="Gesicht mit Kopfverband Emoji">
                <a:extLst>
                  <a:ext uri="{FF2B5EF4-FFF2-40B4-BE49-F238E27FC236}">
                    <a16:creationId xmlns:a16="http://schemas.microsoft.com/office/drawing/2014/main" id="{218CEF92-81A9-4845-8AB2-1736DAA19577}"/>
                  </a:ext>
                </a:extLst>
              </p:cNvPr>
              <p:cNvGraphicFramePr>
                <a:graphicFrameLocks noChangeAspect="1"/>
              </p:cNvGraphicFramePr>
              <p:nvPr>
                <p:extLst>
                  <p:ext uri="{D42A27DB-BD31-4B8C-83A1-F6EECF244321}">
                    <p14:modId xmlns:p14="http://schemas.microsoft.com/office/powerpoint/2010/main" val="2474637478"/>
                  </p:ext>
                </p:extLst>
              </p:nvPr>
            </p:nvGraphicFramePr>
            <p:xfrm>
              <a:off x="58330" y="2329708"/>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Modell 2084" descr="Gesicht mit Kopfverband Emoji">
                <a:extLst>
                  <a:ext uri="{FF2B5EF4-FFF2-40B4-BE49-F238E27FC236}">
                    <a16:creationId xmlns:a16="http://schemas.microsoft.com/office/drawing/2014/main" id="{218CEF92-81A9-4845-8AB2-1736DAA19577}"/>
                  </a:ext>
                </a:extLst>
              </p:cNvPr>
              <p:cNvPicPr>
                <a:picLocks noGrp="1" noRot="1" noChangeAspect="1" noMove="1" noResize="1" noEditPoints="1" noAdjustHandles="1" noChangeArrowheads="1" noChangeShapeType="1" noCrop="1"/>
              </p:cNvPicPr>
              <p:nvPr/>
            </p:nvPicPr>
            <p:blipFill>
              <a:blip r:embed="rId4"/>
              <a:stretch>
                <a:fillRect/>
              </a:stretch>
            </p:blipFill>
            <p:spPr>
              <a:xfrm>
                <a:off x="58330" y="2329708"/>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Modell 2083" descr="Erleichtertes Gesicht Emoji">
                <a:extLst>
                  <a:ext uri="{FF2B5EF4-FFF2-40B4-BE49-F238E27FC236}">
                    <a16:creationId xmlns:a16="http://schemas.microsoft.com/office/drawing/2014/main" id="{7EAF9D00-36ED-45B9-BBEF-CB9E0F8A1DD9}"/>
                  </a:ext>
                </a:extLst>
              </p:cNvPr>
              <p:cNvGraphicFramePr>
                <a:graphicFrameLocks noChangeAspect="1"/>
              </p:cNvGraphicFramePr>
              <p:nvPr>
                <p:extLst>
                  <p:ext uri="{D42A27DB-BD31-4B8C-83A1-F6EECF244321}">
                    <p14:modId xmlns:p14="http://schemas.microsoft.com/office/powerpoint/2010/main" val="854927998"/>
                  </p:ext>
                </p:extLst>
              </p:nvPr>
            </p:nvGraphicFramePr>
            <p:xfrm>
              <a:off x="10290472" y="2738735"/>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Modell 2083" descr="Erleichtertes Gesicht Emoji">
                <a:extLst>
                  <a:ext uri="{FF2B5EF4-FFF2-40B4-BE49-F238E27FC236}">
                    <a16:creationId xmlns:a16="http://schemas.microsoft.com/office/drawing/2014/main" id="{7EAF9D00-36ED-45B9-BBEF-CB9E0F8A1DD9}"/>
                  </a:ext>
                </a:extLst>
              </p:cNvPr>
              <p:cNvPicPr>
                <a:picLocks noGrp="1" noRot="1" noChangeAspect="1" noMove="1" noResize="1" noEditPoints="1" noAdjustHandles="1" noChangeArrowheads="1" noChangeShapeType="1" noCrop="1"/>
              </p:cNvPicPr>
              <p:nvPr/>
            </p:nvPicPr>
            <p:blipFill>
              <a:blip r:embed="rId6"/>
              <a:stretch>
                <a:fillRect/>
              </a:stretch>
            </p:blipFill>
            <p:spPr>
              <a:xfrm>
                <a:off x="10290472" y="2738735"/>
                <a:ext cx="1441450" cy="1441450"/>
              </a:xfrm>
              <a:prstGeom prst="rect">
                <a:avLst/>
              </a:prstGeom>
              <a:noFill/>
            </p:spPr>
          </p:pic>
        </mc:Fallback>
      </mc:AlternateContent>
    </p:spTree>
    <p:extLst>
      <p:ext uri="{BB962C8B-B14F-4D97-AF65-F5344CB8AC3E}">
        <p14:creationId xmlns:p14="http://schemas.microsoft.com/office/powerpoint/2010/main" val="2095580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38100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2. Power</a:t>
            </a:r>
            <a:endParaRPr lang="el-GR" dirty="0">
              <a:solidFill>
                <a:schemeClr val="bg1">
                  <a:lumMod val="95000"/>
                </a:schemeClr>
              </a:solidFill>
              <a:effectLst>
                <a:outerShdw blurRad="38100" dist="38100" dir="2700000" algn="tl">
                  <a:srgbClr val="000000">
                    <a:alpha val="43137"/>
                  </a:srgbClr>
                </a:outerShdw>
              </a:effectLst>
            </a:endParaRPr>
          </a:p>
        </p:txBody>
      </p:sp>
      <p:grpSp>
        <p:nvGrpSpPr>
          <p:cNvPr id="8" name="Gruppieren 514">
            <a:extLst>
              <a:ext uri="{FF2B5EF4-FFF2-40B4-BE49-F238E27FC236}">
                <a16:creationId xmlns:a16="http://schemas.microsoft.com/office/drawing/2014/main" id="{AF20E9B8-9A77-4C66-A030-05A75E8B8D4B}"/>
              </a:ext>
            </a:extLst>
          </p:cNvPr>
          <p:cNvGrpSpPr/>
          <p:nvPr/>
        </p:nvGrpSpPr>
        <p:grpSpPr>
          <a:xfrm>
            <a:off x="1450428" y="1469739"/>
            <a:ext cx="9010781" cy="6428785"/>
            <a:chOff x="0" y="0"/>
            <a:chExt cx="4221479" cy="1805925"/>
          </a:xfrm>
        </p:grpSpPr>
        <p:grpSp>
          <p:nvGrpSpPr>
            <p:cNvPr id="9" name="Gruppieren 515">
              <a:extLst>
                <a:ext uri="{FF2B5EF4-FFF2-40B4-BE49-F238E27FC236}">
                  <a16:creationId xmlns:a16="http://schemas.microsoft.com/office/drawing/2014/main" id="{B4B9E237-AB36-4916-8135-F34883D65354}"/>
                </a:ext>
              </a:extLst>
            </p:cNvPr>
            <p:cNvGrpSpPr/>
            <p:nvPr/>
          </p:nvGrpSpPr>
          <p:grpSpPr>
            <a:xfrm>
              <a:off x="0" y="0"/>
              <a:ext cx="4221479" cy="1805925"/>
              <a:chOff x="0" y="0"/>
              <a:chExt cx="4221479" cy="1805925"/>
            </a:xfrm>
          </p:grpSpPr>
          <p:sp>
            <p:nvSpPr>
              <p:cNvPr id="10" name="Rechteck 516">
                <a:extLst>
                  <a:ext uri="{FF2B5EF4-FFF2-40B4-BE49-F238E27FC236}">
                    <a16:creationId xmlns:a16="http://schemas.microsoft.com/office/drawing/2014/main" id="{F418B28D-8E0E-4142-99F3-9B067A1C1D13}"/>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1" name="Freihandform: Form 517">
                <a:extLst>
                  <a:ext uri="{FF2B5EF4-FFF2-40B4-BE49-F238E27FC236}">
                    <a16:creationId xmlns:a16="http://schemas.microsoft.com/office/drawing/2014/main" id="{96A1F0A3-00AD-4160-8A5F-4D01979C7AC0}"/>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rPr>
                  <a:t> </a:t>
                </a:r>
                <a:endParaRPr lang="el-GR" sz="1100" dirty="0">
                  <a:effectLst/>
                  <a:latin typeface="Calibri" panose="020F0502020204030204" pitchFamily="34" charset="0"/>
                  <a:ea typeface="Calibri" panose="020F0502020204030204" pitchFamily="34" charset="0"/>
                </a:endParaRPr>
              </a:p>
            </p:txBody>
          </p:sp>
          <p:sp>
            <p:nvSpPr>
              <p:cNvPr id="12" name="Rechteck 518">
                <a:extLst>
                  <a:ext uri="{FF2B5EF4-FFF2-40B4-BE49-F238E27FC236}">
                    <a16:creationId xmlns:a16="http://schemas.microsoft.com/office/drawing/2014/main" id="{773D8ACD-7DDE-49FE-92B2-E639F6655FB4}"/>
                  </a:ext>
                </a:extLst>
              </p:cNvPr>
              <p:cNvSpPr/>
              <p:nvPr/>
            </p:nvSpPr>
            <p:spPr>
              <a:xfrm>
                <a:off x="279650" y="273554"/>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Textfeld 519">
                <a:extLst>
                  <a:ext uri="{FF2B5EF4-FFF2-40B4-BE49-F238E27FC236}">
                    <a16:creationId xmlns:a16="http://schemas.microsoft.com/office/drawing/2014/main" id="{1CCBA5F5-C706-44B4-BDF0-D60AE8CFFEA9}"/>
                  </a:ext>
                </a:extLst>
              </p:cNvPr>
              <p:cNvSpPr txBox="1"/>
              <p:nvPr/>
            </p:nvSpPr>
            <p:spPr>
              <a:xfrm>
                <a:off x="268758" y="353365"/>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n-GB" sz="2400" dirty="0">
                    <a:solidFill>
                      <a:srgbClr val="C00000"/>
                    </a:solidFill>
                    <a:latin typeface="Calibri" panose="020F0502020204030204" pitchFamily="34" charset="0"/>
                  </a:rPr>
                  <a:t>Alex is totally pissed off because he hardly got a word in edgewise in a discussion. Now he tries to turn others against John, who stood out in the discussion, by talking bad about him.</a:t>
                </a:r>
                <a:endParaRPr lang="el-GR" sz="2400" dirty="0">
                  <a:solidFill>
                    <a:srgbClr val="C00000"/>
                  </a:solidFill>
                  <a:latin typeface="Calibri" panose="020F0502020204030204" pitchFamily="34" charset="0"/>
                </a:endParaRPr>
              </a:p>
            </p:txBody>
          </p:sp>
          <p:sp>
            <p:nvSpPr>
              <p:cNvPr id="14" name="Rechteck 520">
                <a:extLst>
                  <a:ext uri="{FF2B5EF4-FFF2-40B4-BE49-F238E27FC236}">
                    <a16:creationId xmlns:a16="http://schemas.microsoft.com/office/drawing/2014/main" id="{28CAEF30-5BD8-4EAE-85F7-F9D95E0C0787}"/>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1">
                <a:extLst>
                  <a:ext uri="{FF2B5EF4-FFF2-40B4-BE49-F238E27FC236}">
                    <a16:creationId xmlns:a16="http://schemas.microsoft.com/office/drawing/2014/main" id="{656B1ABF-EB70-4039-B1E9-F54445FD81F4}"/>
                  </a:ext>
                </a:extLst>
              </p:cNvPr>
              <p:cNvSpPr txBox="1"/>
              <p:nvPr/>
            </p:nvSpPr>
            <p:spPr>
              <a:xfrm>
                <a:off x="2176413" y="584925"/>
                <a:ext cx="1646377"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n-GB" sz="2400" dirty="0">
                    <a:solidFill>
                      <a:schemeClr val="accent6">
                        <a:lumMod val="75000"/>
                      </a:schemeClr>
                    </a:solidFill>
                    <a:latin typeface="Calibri" panose="020F0502020204030204" pitchFamily="34" charset="0"/>
                  </a:rPr>
                  <a:t>Alex seeks a conversation with John. He tells him that he would also have had something to say and tells John his point of view in the discussion. John takes it upon himself to pay more attention to others in discussions.</a:t>
                </a:r>
                <a:endParaRPr lang="el-GR" sz="2400" dirty="0">
                  <a:solidFill>
                    <a:schemeClr val="accent6">
                      <a:lumMod val="75000"/>
                    </a:schemeClr>
                  </a:solidFill>
                  <a:latin typeface="Calibri" panose="020F0502020204030204" pitchFamily="34" charset="0"/>
                </a:endParaRPr>
              </a:p>
            </p:txBody>
          </p:sp>
        </p:grpSp>
      </p:grpSp>
      <p:sp>
        <p:nvSpPr>
          <p:cNvPr id="18" name="TextBox 17">
            <a:extLst>
              <a:ext uri="{FF2B5EF4-FFF2-40B4-BE49-F238E27FC236}">
                <a16:creationId xmlns:a16="http://schemas.microsoft.com/office/drawing/2014/main" id="{35CA18EF-8DB9-4F05-BD86-38ADC25B2314}"/>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17" name="3D-Modell 2084" descr="Gesicht mit Kopfverband Emoji">
                <a:extLst>
                  <a:ext uri="{FF2B5EF4-FFF2-40B4-BE49-F238E27FC236}">
                    <a16:creationId xmlns:a16="http://schemas.microsoft.com/office/drawing/2014/main" id="{6C65F482-74B9-4819-915D-4B92C270D9C7}"/>
                  </a:ext>
                </a:extLst>
              </p:cNvPr>
              <p:cNvGraphicFramePr>
                <a:graphicFrameLocks noChangeAspect="1"/>
              </p:cNvGraphicFramePr>
              <p:nvPr>
                <p:extLst>
                  <p:ext uri="{D42A27DB-BD31-4B8C-83A1-F6EECF244321}">
                    <p14:modId xmlns:p14="http://schemas.microsoft.com/office/powerpoint/2010/main" val="259686098"/>
                  </p:ext>
                </p:extLst>
              </p:nvPr>
            </p:nvGraphicFramePr>
            <p:xfrm>
              <a:off x="75252" y="2364950"/>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Modell 2084" descr="Gesicht mit Kopfverband Emoji">
                <a:extLst>
                  <a:ext uri="{FF2B5EF4-FFF2-40B4-BE49-F238E27FC236}">
                    <a16:creationId xmlns:a16="http://schemas.microsoft.com/office/drawing/2014/main" id="{6C65F482-74B9-4819-915D-4B92C270D9C7}"/>
                  </a:ext>
                </a:extLst>
              </p:cNvPr>
              <p:cNvPicPr>
                <a:picLocks noGrp="1" noRot="1" noChangeAspect="1" noMove="1" noResize="1" noEditPoints="1" noAdjustHandles="1" noChangeArrowheads="1" noChangeShapeType="1" noCrop="1"/>
              </p:cNvPicPr>
              <p:nvPr/>
            </p:nvPicPr>
            <p:blipFill>
              <a:blip r:embed="rId4"/>
              <a:stretch>
                <a:fillRect/>
              </a:stretch>
            </p:blipFill>
            <p:spPr>
              <a:xfrm>
                <a:off x="75252" y="2364950"/>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Modell 2083" descr="Erleichtertes Gesicht Emoji">
                <a:extLst>
                  <a:ext uri="{FF2B5EF4-FFF2-40B4-BE49-F238E27FC236}">
                    <a16:creationId xmlns:a16="http://schemas.microsoft.com/office/drawing/2014/main" id="{43659F10-D7AB-4B18-81D7-5459B984CE74}"/>
                  </a:ext>
                </a:extLst>
              </p:cNvPr>
              <p:cNvGraphicFramePr>
                <a:graphicFrameLocks noChangeAspect="1"/>
              </p:cNvGraphicFramePr>
              <p:nvPr>
                <p:extLst>
                  <p:ext uri="{D42A27DB-BD31-4B8C-83A1-F6EECF244321}">
                    <p14:modId xmlns:p14="http://schemas.microsoft.com/office/powerpoint/2010/main" val="695446871"/>
                  </p:ext>
                </p:extLst>
              </p:nvPr>
            </p:nvGraphicFramePr>
            <p:xfrm>
              <a:off x="10144657" y="2991648"/>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Modell 2083" descr="Erleichtertes Gesicht Emoji">
                <a:extLst>
                  <a:ext uri="{FF2B5EF4-FFF2-40B4-BE49-F238E27FC236}">
                    <a16:creationId xmlns:a16="http://schemas.microsoft.com/office/drawing/2014/main" id="{43659F10-D7AB-4B18-81D7-5459B984CE74}"/>
                  </a:ext>
                </a:extLst>
              </p:cNvPr>
              <p:cNvPicPr>
                <a:picLocks noGrp="1" noRot="1" noChangeAspect="1" noMove="1" noResize="1" noEditPoints="1" noAdjustHandles="1" noChangeArrowheads="1" noChangeShapeType="1" noCrop="1"/>
              </p:cNvPicPr>
              <p:nvPr/>
            </p:nvPicPr>
            <p:blipFill>
              <a:blip r:embed="rId6"/>
              <a:stretch>
                <a:fillRect/>
              </a:stretch>
            </p:blipFill>
            <p:spPr>
              <a:xfrm>
                <a:off x="10144657" y="2991648"/>
                <a:ext cx="1441450" cy="1441450"/>
              </a:xfrm>
              <a:prstGeom prst="rect">
                <a:avLst/>
              </a:prstGeom>
              <a:noFill/>
            </p:spPr>
          </p:pic>
        </mc:Fallback>
      </mc:AlternateContent>
    </p:spTree>
    <p:extLst>
      <p:ext uri="{BB962C8B-B14F-4D97-AF65-F5344CB8AC3E}">
        <p14:creationId xmlns:p14="http://schemas.microsoft.com/office/powerpoint/2010/main" val="1352072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AA106DF1-4928-4B91-88D5-C579C2E70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41275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3. Freedom</a:t>
            </a:r>
            <a:endParaRPr lang="el-GR" dirty="0">
              <a:solidFill>
                <a:schemeClr val="bg1">
                  <a:lumMod val="95000"/>
                </a:schemeClr>
              </a:solidFill>
              <a:effectLst>
                <a:outerShdw blurRad="38100" dist="38100" dir="2700000" algn="tl">
                  <a:srgbClr val="000000">
                    <a:alpha val="43137"/>
                  </a:srgbClr>
                </a:outerShdw>
              </a:effectLst>
            </a:endParaRP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70966" y="319775"/>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n-GB" sz="2400" dirty="0">
                    <a:solidFill>
                      <a:srgbClr val="C00000"/>
                    </a:solidFill>
                    <a:latin typeface="Calibri" panose="020F0502020204030204" pitchFamily="34" charset="0"/>
                  </a:rPr>
                  <a:t>Maria doesn't mince her words. She gives her best friend a piece of her mind and doesn't even notice that she is in a terrible state at the moment and actually needs Maria's encouragement.</a:t>
                </a:r>
                <a:endParaRPr lang="el-GR" sz="2400" dirty="0">
                  <a:solidFill>
                    <a:srgbClr val="C00000"/>
                  </a:solidFill>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051963" y="576503"/>
                <a:ext cx="1818109"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n-GB" sz="2400" dirty="0">
                    <a:solidFill>
                      <a:schemeClr val="accent6">
                        <a:lumMod val="75000"/>
                      </a:schemeClr>
                    </a:solidFill>
                    <a:latin typeface="Calibri" panose="020F0502020204030204" pitchFamily="34" charset="0"/>
                  </a:rPr>
                  <a:t>Maria notices that her friend Anja is doing very badly at the moment. She takes this into consideration and makes sure that she does not hurt her when she has an honest conversation with her.</a:t>
                </a:r>
                <a:endParaRPr lang="el-GR" sz="2400" dirty="0">
                  <a:solidFill>
                    <a:schemeClr val="accent6">
                      <a:lumMod val="75000"/>
                    </a:schemeClr>
                  </a:solidFill>
                  <a:latin typeface="Calibri" panose="020F0502020204030204" pitchFamily="34" charset="0"/>
                </a:endParaRPr>
              </a:p>
            </p:txBody>
          </p:sp>
        </p:grpSp>
      </p:grpSp>
      <p:sp>
        <p:nvSpPr>
          <p:cNvPr id="19" name="TextBox 18">
            <a:extLst>
              <a:ext uri="{FF2B5EF4-FFF2-40B4-BE49-F238E27FC236}">
                <a16:creationId xmlns:a16="http://schemas.microsoft.com/office/drawing/2014/main" id="{7707C9E3-73F6-4BC5-9E97-756A5BC75CB9}"/>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2B4153E0-3751-47B2-814C-BF18BE532952}"/>
                  </a:ext>
                </a:extLst>
              </p:cNvPr>
              <p:cNvGraphicFramePr>
                <a:graphicFrameLocks noChangeAspect="1"/>
              </p:cNvGraphicFramePr>
              <p:nvPr>
                <p:extLst>
                  <p:ext uri="{D42A27DB-BD31-4B8C-83A1-F6EECF244321}">
                    <p14:modId xmlns:p14="http://schemas.microsoft.com/office/powerpoint/2010/main" val="3487020795"/>
                  </p:ext>
                </p:extLst>
              </p:nvPr>
            </p:nvGraphicFramePr>
            <p:xfrm>
              <a:off x="112458" y="2371774"/>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2B4153E0-3751-47B2-814C-BF18BE532952}"/>
                  </a:ext>
                </a:extLst>
              </p:cNvPr>
              <p:cNvPicPr>
                <a:picLocks noGrp="1" noRot="1" noChangeAspect="1" noMove="1" noResize="1" noEditPoints="1" noAdjustHandles="1" noChangeArrowheads="1" noChangeShapeType="1" noCrop="1"/>
              </p:cNvPicPr>
              <p:nvPr/>
            </p:nvPicPr>
            <p:blipFill>
              <a:blip r:embed="rId4"/>
              <a:stretch>
                <a:fillRect/>
              </a:stretch>
            </p:blipFill>
            <p:spPr>
              <a:xfrm>
                <a:off x="112458" y="2371774"/>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61D10C20-5971-44CB-BBF3-E8837D955708}"/>
                  </a:ext>
                </a:extLst>
              </p:cNvPr>
              <p:cNvGraphicFramePr>
                <a:graphicFrameLocks noChangeAspect="1"/>
              </p:cNvGraphicFramePr>
              <p:nvPr>
                <p:extLst>
                  <p:ext uri="{D42A27DB-BD31-4B8C-83A1-F6EECF244321}">
                    <p14:modId xmlns:p14="http://schemas.microsoft.com/office/powerpoint/2010/main" val="3466999526"/>
                  </p:ext>
                </p:extLst>
              </p:nvPr>
            </p:nvGraphicFramePr>
            <p:xfrm>
              <a:off x="10344595" y="2868679"/>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61D10C20-5971-44CB-BBF3-E8837D955708}"/>
                  </a:ext>
                </a:extLst>
              </p:cNvPr>
              <p:cNvPicPr>
                <a:picLocks noGrp="1" noRot="1" noChangeAspect="1" noMove="1" noResize="1" noEditPoints="1" noAdjustHandles="1" noChangeArrowheads="1" noChangeShapeType="1" noCrop="1"/>
              </p:cNvPicPr>
              <p:nvPr/>
            </p:nvPicPr>
            <p:blipFill>
              <a:blip r:embed="rId6"/>
              <a:stretch>
                <a:fillRect/>
              </a:stretch>
            </p:blipFill>
            <p:spPr>
              <a:xfrm>
                <a:off x="10344595" y="2868679"/>
                <a:ext cx="1441450" cy="1441450"/>
              </a:xfrm>
              <a:prstGeom prst="rect">
                <a:avLst/>
              </a:prstGeom>
              <a:noFill/>
            </p:spPr>
          </p:pic>
        </mc:Fallback>
      </mc:AlternateContent>
    </p:spTree>
    <p:extLst>
      <p:ext uri="{BB962C8B-B14F-4D97-AF65-F5344CB8AC3E}">
        <p14:creationId xmlns:p14="http://schemas.microsoft.com/office/powerpoint/2010/main" val="4022078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D3BD903-22DB-4F38-9827-8D5A39B5AF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34163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4. Fun</a:t>
            </a:r>
            <a:endParaRPr lang="el-GR" dirty="0">
              <a:solidFill>
                <a:schemeClr val="bg1">
                  <a:lumMod val="95000"/>
                </a:schemeClr>
              </a:solidFill>
              <a:effectLst>
                <a:outerShdw blurRad="38100" dist="38100" dir="2700000" algn="tl">
                  <a:srgbClr val="000000">
                    <a:alpha val="43137"/>
                  </a:srgbClr>
                </a:outerShdw>
              </a:effectLst>
            </a:endParaRP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80873" y="370580"/>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n-GB" sz="2400" dirty="0">
                    <a:solidFill>
                      <a:srgbClr val="C00000"/>
                    </a:solidFill>
                    <a:latin typeface="Calibri" panose="020F0502020204030204" pitchFamily="34" charset="0"/>
                  </a:rPr>
                  <a:t>Roman is really very frustrated because of a bad school grade. When he and his friends see an orphaned bicycle by the bicycle racks at the station in the evening, he and his friends kick it until it is completely bent, just for fun.</a:t>
                </a:r>
                <a:endParaRPr lang="el-GR" sz="2400" dirty="0">
                  <a:solidFill>
                    <a:srgbClr val="C00000"/>
                  </a:solidFill>
                  <a:latin typeface="Calibri" panose="020F0502020204030204" pitchFamily="34" charset="0"/>
                </a:endParaRPr>
              </a:p>
              <a:p>
                <a:pPr algn="ctr">
                  <a:lnSpc>
                    <a:spcPct val="89000"/>
                  </a:lnSpc>
                  <a:spcAft>
                    <a:spcPts val="800"/>
                  </a:spcAft>
                </a:pPr>
                <a:endParaRPr lang="el-G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n-US" sz="2400" dirty="0">
                    <a:solidFill>
                      <a:schemeClr val="accent6">
                        <a:lumMod val="75000"/>
                      </a:schemeClr>
                    </a:solidFill>
                    <a:latin typeface="Calibri" panose="020F0502020204030204" pitchFamily="34" charset="0"/>
                  </a:rPr>
                  <a:t>Roman is really frustrated because of the bad grade. He resolves to be better prepared next time and downloads a funny film to watch with his friends.</a:t>
                </a:r>
                <a:r>
                  <a:rPr lang="en-GB" sz="2400" dirty="0">
                    <a:solidFill>
                      <a:schemeClr val="accent6">
                        <a:lumMod val="75000"/>
                      </a:schemeClr>
                    </a:solidFill>
                    <a:latin typeface="Calibri" panose="020F0502020204030204" pitchFamily="34" charset="0"/>
                  </a:rPr>
                  <a:t>  </a:t>
                </a:r>
                <a:endParaRPr lang="el-GR" sz="2400" dirty="0">
                  <a:solidFill>
                    <a:schemeClr val="accent6">
                      <a:lumMod val="75000"/>
                    </a:schemeClr>
                  </a:solidFill>
                  <a:latin typeface="Calibri" panose="020F0502020204030204" pitchFamily="34" charset="0"/>
                </a:endParaRPr>
              </a:p>
            </p:txBody>
          </p:sp>
        </p:grpSp>
      </p:grpSp>
      <p:sp>
        <p:nvSpPr>
          <p:cNvPr id="18" name="TextBox 17">
            <a:extLst>
              <a:ext uri="{FF2B5EF4-FFF2-40B4-BE49-F238E27FC236}">
                <a16:creationId xmlns:a16="http://schemas.microsoft.com/office/drawing/2014/main" id="{75EE9A61-CF94-43E8-BF8A-62960980C710}"/>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943136EC-23A1-4307-8D6C-5EE69416D22B}"/>
                  </a:ext>
                </a:extLst>
              </p:cNvPr>
              <p:cNvGraphicFramePr>
                <a:graphicFrameLocks noChangeAspect="1"/>
              </p:cNvGraphicFramePr>
              <p:nvPr>
                <p:extLst>
                  <p:ext uri="{D42A27DB-BD31-4B8C-83A1-F6EECF244321}">
                    <p14:modId xmlns:p14="http://schemas.microsoft.com/office/powerpoint/2010/main" val="3805594147"/>
                  </p:ext>
                </p:extLst>
              </p:nvPr>
            </p:nvGraphicFramePr>
            <p:xfrm>
              <a:off x="69297" y="2503582"/>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943136EC-23A1-4307-8D6C-5EE69416D22B}"/>
                  </a:ext>
                </a:extLst>
              </p:cNvPr>
              <p:cNvPicPr>
                <a:picLocks noGrp="1" noRot="1" noChangeAspect="1" noMove="1" noResize="1" noEditPoints="1" noAdjustHandles="1" noChangeArrowheads="1" noChangeShapeType="1" noCrop="1"/>
              </p:cNvPicPr>
              <p:nvPr/>
            </p:nvPicPr>
            <p:blipFill>
              <a:blip r:embed="rId4"/>
              <a:stretch>
                <a:fillRect/>
              </a:stretch>
            </p:blipFill>
            <p:spPr>
              <a:xfrm>
                <a:off x="69297" y="2503582"/>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60D9B85F-B5E6-4EB1-B200-4C9D22477D87}"/>
                  </a:ext>
                </a:extLst>
              </p:cNvPr>
              <p:cNvGraphicFramePr>
                <a:graphicFrameLocks noChangeAspect="1"/>
              </p:cNvGraphicFramePr>
              <p:nvPr>
                <p:extLst>
                  <p:ext uri="{D42A27DB-BD31-4B8C-83A1-F6EECF244321}">
                    <p14:modId xmlns:p14="http://schemas.microsoft.com/office/powerpoint/2010/main" val="1055396813"/>
                  </p:ext>
                </p:extLst>
              </p:nvPr>
            </p:nvGraphicFramePr>
            <p:xfrm>
              <a:off x="10409475" y="2987675"/>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60D9B85F-B5E6-4EB1-B200-4C9D22477D87}"/>
                  </a:ext>
                </a:extLst>
              </p:cNvPr>
              <p:cNvPicPr>
                <a:picLocks noGrp="1" noRot="1" noChangeAspect="1" noMove="1" noResize="1" noEditPoints="1" noAdjustHandles="1" noChangeArrowheads="1" noChangeShapeType="1" noCrop="1"/>
              </p:cNvPicPr>
              <p:nvPr/>
            </p:nvPicPr>
            <p:blipFill>
              <a:blip r:embed="rId6"/>
              <a:stretch>
                <a:fillRect/>
              </a:stretch>
            </p:blipFill>
            <p:spPr>
              <a:xfrm>
                <a:off x="10409475" y="2987675"/>
                <a:ext cx="1441450" cy="1441450"/>
              </a:xfrm>
              <a:prstGeom prst="rect">
                <a:avLst/>
              </a:prstGeom>
              <a:noFill/>
            </p:spPr>
          </p:pic>
        </mc:Fallback>
      </mc:AlternateContent>
    </p:spTree>
    <p:extLst>
      <p:ext uri="{BB962C8B-B14F-4D97-AF65-F5344CB8AC3E}">
        <p14:creationId xmlns:p14="http://schemas.microsoft.com/office/powerpoint/2010/main" val="3395585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6A00A78-5DC9-41E4-B4A8-C6AC2F3A8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66548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5. Security &amp; survival</a:t>
            </a:r>
            <a:endParaRPr lang="el-GR" dirty="0">
              <a:solidFill>
                <a:schemeClr val="bg1">
                  <a:lumMod val="95000"/>
                </a:schemeClr>
              </a:solidFill>
              <a:effectLst>
                <a:outerShdw blurRad="38100" dist="38100" dir="2700000" algn="tl">
                  <a:srgbClr val="000000">
                    <a:alpha val="43137"/>
                  </a:srgbClr>
                </a:outerShdw>
              </a:effectLst>
            </a:endParaRP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883732" y="109670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rPr>
                  <a:t> </a:t>
                </a:r>
                <a:endParaRPr lang="el-GR" sz="1100" dirty="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80873" y="370580"/>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n-US" sz="2400" dirty="0">
                    <a:solidFill>
                      <a:srgbClr val="C00000"/>
                    </a:solidFill>
                    <a:latin typeface="Calibri" panose="020F0502020204030204" pitchFamily="34" charset="0"/>
                  </a:rPr>
                  <a:t>Gerald is really a control freak. Afraid that someone might betray him or talk bad about him, he even starts spying on his friends</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a:t>
                </a:r>
                <a:endParaRPr lang="el-GR" sz="2400"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lnSpc>
                    <a:spcPct val="89000"/>
                  </a:lnSpc>
                  <a:spcAft>
                    <a:spcPts val="800"/>
                  </a:spcAft>
                </a:pPr>
                <a:endParaRPr lang="el-G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n-US" sz="2400" dirty="0">
                    <a:solidFill>
                      <a:schemeClr val="accent6">
                        <a:lumMod val="75000"/>
                      </a:schemeClr>
                    </a:solidFill>
                    <a:latin typeface="Calibri" panose="020F0502020204030204" pitchFamily="34" charset="0"/>
                  </a:rPr>
                  <a:t>Gerald pays more attention to signs that indicate he can trust his friends and gradually begins to feel a little more secure.</a:t>
                </a:r>
                <a:r>
                  <a:rPr lang="en-GB" sz="2400" dirty="0">
                    <a:solidFill>
                      <a:schemeClr val="accent6">
                        <a:lumMod val="75000"/>
                      </a:schemeClr>
                    </a:solidFill>
                    <a:latin typeface="Calibri" panose="020F0502020204030204" pitchFamily="34" charset="0"/>
                  </a:rPr>
                  <a:t>  </a:t>
                </a:r>
                <a:endParaRPr lang="el-GR" sz="2400" dirty="0">
                  <a:solidFill>
                    <a:schemeClr val="accent6">
                      <a:lumMod val="75000"/>
                    </a:schemeClr>
                  </a:solidFill>
                  <a:latin typeface="Calibri" panose="020F0502020204030204" pitchFamily="34" charset="0"/>
                </a:endParaRPr>
              </a:p>
            </p:txBody>
          </p:sp>
        </p:grpSp>
      </p:grpSp>
      <p:sp>
        <p:nvSpPr>
          <p:cNvPr id="18" name="TextBox 17">
            <a:extLst>
              <a:ext uri="{FF2B5EF4-FFF2-40B4-BE49-F238E27FC236}">
                <a16:creationId xmlns:a16="http://schemas.microsoft.com/office/drawing/2014/main" id="{8C266EDC-48A9-459A-8DB7-2DBC2B2F2FFD}"/>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B72932CE-4ED4-4EA2-B194-42FE58F0B57A}"/>
                  </a:ext>
                </a:extLst>
              </p:cNvPr>
              <p:cNvGraphicFramePr>
                <a:graphicFrameLocks noChangeAspect="1"/>
              </p:cNvGraphicFramePr>
              <p:nvPr>
                <p:extLst>
                  <p:ext uri="{D42A27DB-BD31-4B8C-83A1-F6EECF244321}">
                    <p14:modId xmlns:p14="http://schemas.microsoft.com/office/powerpoint/2010/main" val="813556820"/>
                  </p:ext>
                </p:extLst>
              </p:nvPr>
            </p:nvGraphicFramePr>
            <p:xfrm>
              <a:off x="116205" y="2872489"/>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B72932CE-4ED4-4EA2-B194-42FE58F0B57A}"/>
                  </a:ext>
                </a:extLst>
              </p:cNvPr>
              <p:cNvPicPr>
                <a:picLocks noGrp="1" noRot="1" noChangeAspect="1" noMove="1" noResize="1" noEditPoints="1" noAdjustHandles="1" noChangeArrowheads="1" noChangeShapeType="1" noCrop="1"/>
              </p:cNvPicPr>
              <p:nvPr/>
            </p:nvPicPr>
            <p:blipFill>
              <a:blip r:embed="rId4"/>
              <a:stretch>
                <a:fillRect/>
              </a:stretch>
            </p:blipFill>
            <p:spPr>
              <a:xfrm>
                <a:off x="116205" y="2872489"/>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C18ED416-F6C9-40CE-89D9-199B3F40DC56}"/>
                  </a:ext>
                </a:extLst>
              </p:cNvPr>
              <p:cNvGraphicFramePr>
                <a:graphicFrameLocks noChangeAspect="1"/>
              </p:cNvGraphicFramePr>
              <p:nvPr>
                <p:extLst>
                  <p:ext uri="{D42A27DB-BD31-4B8C-83A1-F6EECF244321}">
                    <p14:modId xmlns:p14="http://schemas.microsoft.com/office/powerpoint/2010/main" val="1925232142"/>
                  </p:ext>
                </p:extLst>
              </p:nvPr>
            </p:nvGraphicFramePr>
            <p:xfrm>
              <a:off x="10297080" y="2875029"/>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C18ED416-F6C9-40CE-89D9-199B3F40DC56}"/>
                  </a:ext>
                </a:extLst>
              </p:cNvPr>
              <p:cNvPicPr>
                <a:picLocks noGrp="1" noRot="1" noChangeAspect="1" noMove="1" noResize="1" noEditPoints="1" noAdjustHandles="1" noChangeArrowheads="1" noChangeShapeType="1" noCrop="1"/>
              </p:cNvPicPr>
              <p:nvPr/>
            </p:nvPicPr>
            <p:blipFill>
              <a:blip r:embed="rId6"/>
              <a:stretch>
                <a:fillRect/>
              </a:stretch>
            </p:blipFill>
            <p:spPr>
              <a:xfrm>
                <a:off x="10297080" y="2875029"/>
                <a:ext cx="1441450" cy="1441450"/>
              </a:xfrm>
              <a:prstGeom prst="rect">
                <a:avLst/>
              </a:prstGeom>
              <a:noFill/>
            </p:spPr>
          </p:pic>
        </mc:Fallback>
      </mc:AlternateContent>
    </p:spTree>
    <p:extLst>
      <p:ext uri="{BB962C8B-B14F-4D97-AF65-F5344CB8AC3E}">
        <p14:creationId xmlns:p14="http://schemas.microsoft.com/office/powerpoint/2010/main" val="1534098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EB07-2D34-4DC0-AB2D-B07CFC833F38}"/>
              </a:ext>
            </a:extLst>
          </p:cNvPr>
          <p:cNvSpPr>
            <a:spLocks noGrp="1"/>
          </p:cNvSpPr>
          <p:nvPr>
            <p:ph type="title"/>
          </p:nvPr>
        </p:nvSpPr>
        <p:spPr>
          <a:xfrm>
            <a:off x="838200" y="369332"/>
            <a:ext cx="10515600" cy="1325563"/>
          </a:xfrm>
        </p:spPr>
        <p:txBody>
          <a:bodyPr>
            <a:normAutofit/>
          </a:bodyPr>
          <a:lstStyle/>
          <a:p>
            <a:r>
              <a:rPr lang="en-US" sz="3600" dirty="0"/>
              <a:t>Examples of constructive and non-constructive </a:t>
            </a:r>
            <a:r>
              <a:rPr lang="en-US" sz="3600" dirty="0" err="1"/>
              <a:t>behaviour</a:t>
            </a:r>
            <a:endParaRPr lang="el-GR" sz="3600" dirty="0"/>
          </a:p>
        </p:txBody>
      </p:sp>
      <p:sp>
        <p:nvSpPr>
          <p:cNvPr id="3" name="Content Placeholder 2">
            <a:extLst>
              <a:ext uri="{FF2B5EF4-FFF2-40B4-BE49-F238E27FC236}">
                <a16:creationId xmlns:a16="http://schemas.microsoft.com/office/drawing/2014/main" id="{7356726A-A79A-41C0-A463-5ED370C9D779}"/>
              </a:ext>
            </a:extLst>
          </p:cNvPr>
          <p:cNvSpPr>
            <a:spLocks noGrp="1"/>
          </p:cNvSpPr>
          <p:nvPr>
            <p:ph idx="1"/>
          </p:nvPr>
        </p:nvSpPr>
        <p:spPr/>
        <p:txBody>
          <a:bodyPr>
            <a:normAutofit fontScale="85000" lnSpcReduction="10000"/>
          </a:bodyPr>
          <a:lstStyle/>
          <a:p>
            <a:r>
              <a:rPr lang="en-US" dirty="0"/>
              <a:t>In the next slides you will find examples of positive and negative </a:t>
            </a:r>
            <a:r>
              <a:rPr lang="en-US" dirty="0" err="1"/>
              <a:t>behaviour</a:t>
            </a:r>
            <a:r>
              <a:rPr lang="en-US" dirty="0"/>
              <a:t> to fulfil a need. </a:t>
            </a:r>
          </a:p>
          <a:p>
            <a:r>
              <a:rPr lang="en-US" dirty="0"/>
              <a:t>In the </a:t>
            </a:r>
            <a:r>
              <a:rPr lang="en-US" b="1" dirty="0"/>
              <a:t>first column </a:t>
            </a:r>
            <a:r>
              <a:rPr lang="en-US" dirty="0"/>
              <a:t>right to the basic need are the feelings that you may experience when the basic need is not met. If you have good access to yourself, you can distinguish between these different feelings and they will give you an indication of which of your needs you should take care of now.</a:t>
            </a:r>
          </a:p>
          <a:p>
            <a:r>
              <a:rPr lang="en-US" dirty="0"/>
              <a:t>In the </a:t>
            </a:r>
            <a:r>
              <a:rPr lang="en-US" b="1" dirty="0"/>
              <a:t>two columns </a:t>
            </a:r>
            <a:r>
              <a:rPr lang="en-US" dirty="0"/>
              <a:t>next you will find examples of </a:t>
            </a:r>
            <a:r>
              <a:rPr lang="en-US" b="1" dirty="0"/>
              <a:t>constructive and non-</a:t>
            </a:r>
            <a:r>
              <a:rPr lang="en-US" b="1" dirty="0" err="1"/>
              <a:t>constructice</a:t>
            </a:r>
            <a:r>
              <a:rPr lang="en-US" b="1" dirty="0"/>
              <a:t> </a:t>
            </a:r>
            <a:r>
              <a:rPr lang="en-US" b="1" dirty="0" err="1"/>
              <a:t>behaviour</a:t>
            </a:r>
            <a:r>
              <a:rPr lang="en-US" dirty="0"/>
              <a:t> to fulfil the respective need. It can always happen that one or the other </a:t>
            </a:r>
            <a:r>
              <a:rPr lang="en-US" dirty="0" err="1"/>
              <a:t>behaviour</a:t>
            </a:r>
            <a:r>
              <a:rPr lang="en-US" dirty="0"/>
              <a:t> is based on a different need than the one indicated.</a:t>
            </a:r>
          </a:p>
          <a:p>
            <a:r>
              <a:rPr lang="en-US" i="1" dirty="0"/>
              <a:t>Please observe this yourself and form your own opinion about what is true for you.</a:t>
            </a:r>
          </a:p>
          <a:p>
            <a:endParaRPr lang="el-GR" dirty="0"/>
          </a:p>
        </p:txBody>
      </p:sp>
      <p:sp>
        <p:nvSpPr>
          <p:cNvPr id="4" name="TextBox 3">
            <a:extLst>
              <a:ext uri="{FF2B5EF4-FFF2-40B4-BE49-F238E27FC236}">
                <a16:creationId xmlns:a16="http://schemas.microsoft.com/office/drawing/2014/main" id="{69D7FE52-C790-4D6A-8694-8362A4358CD5}"/>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945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74">
            <a:extLst>
              <a:ext uri="{FF2B5EF4-FFF2-40B4-BE49-F238E27FC236}">
                <a16:creationId xmlns:a16="http://schemas.microsoft.com/office/drawing/2014/main" id="{3759DE60-B847-4A0F-BEF4-F8C5DC305A09}"/>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132" y="2752908"/>
            <a:ext cx="3837275" cy="3405834"/>
          </a:xfrm>
          <a:prstGeom prst="rect">
            <a:avLst/>
          </a:prstGeom>
          <a:noFill/>
          <a:ln>
            <a:noFill/>
          </a:ln>
          <a:extLst>
            <a:ext uri="{53640926-AAD7-44D8-BBD7-CCE9431645EC}">
              <a14:shadowObscured xmlns:a14="http://schemas.microsoft.com/office/drawing/2010/main"/>
            </a:ext>
          </a:extLst>
        </p:spPr>
      </p:pic>
      <p:pic>
        <p:nvPicPr>
          <p:cNvPr id="25" name="Grafik 273">
            <a:extLst>
              <a:ext uri="{FF2B5EF4-FFF2-40B4-BE49-F238E27FC236}">
                <a16:creationId xmlns:a16="http://schemas.microsoft.com/office/drawing/2014/main" id="{9B829134-2F2C-4FD2-9C63-0E44B7657329}"/>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482455" y="2429211"/>
            <a:ext cx="3848219" cy="3588976"/>
          </a:xfrm>
          <a:prstGeom prst="rect">
            <a:avLst/>
          </a:prstGeom>
          <a:noFill/>
          <a:ln>
            <a:noFill/>
          </a:ln>
          <a:extLst>
            <a:ext uri="{53640926-AAD7-44D8-BBD7-CCE9431645EC}">
              <a14:shadowObscured xmlns:a14="http://schemas.microsoft.com/office/drawing/2010/main"/>
            </a:ext>
          </a:extLst>
        </p:spPr>
      </p:pic>
      <p:pic>
        <p:nvPicPr>
          <p:cNvPr id="26" name="Grafik 287">
            <a:extLst>
              <a:ext uri="{FF2B5EF4-FFF2-40B4-BE49-F238E27FC236}">
                <a16:creationId xmlns:a16="http://schemas.microsoft.com/office/drawing/2014/main" id="{5D29249C-8A11-4CA9-B3B3-7FB36DEC93A8}"/>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325086" cy="413586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F40B6B32-165F-4DE6-9051-60E6B05748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987" y="3231942"/>
            <a:ext cx="213085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1. Basic need: </a:t>
            </a:r>
            <a:r>
              <a:rPr lang="en-US" dirty="0" err="1"/>
              <a:t>Safery</a:t>
            </a:r>
            <a:endParaRPr lang="el-GR" dirty="0"/>
          </a:p>
        </p:txBody>
      </p:sp>
      <p:sp>
        <p:nvSpPr>
          <p:cNvPr id="5" name="TextBox 4">
            <a:extLst>
              <a:ext uri="{FF2B5EF4-FFF2-40B4-BE49-F238E27FC236}">
                <a16:creationId xmlns:a16="http://schemas.microsoft.com/office/drawing/2014/main" id="{7601068C-8B57-4222-BAAA-B72C792FFC31}"/>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77880FC-4A5B-4DE0-9A17-A956635BB046}"/>
              </a:ext>
            </a:extLst>
          </p:cNvPr>
          <p:cNvSpPr txBox="1"/>
          <p:nvPr/>
        </p:nvSpPr>
        <p:spPr>
          <a:xfrm>
            <a:off x="2189416" y="2405884"/>
            <a:ext cx="2272477" cy="3692678"/>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threatened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full of worries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full of fear</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restless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hungry</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thirsty</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you are cold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you sweat</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688608"/>
            <a:ext cx="11672148"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You f</a:t>
            </a:r>
            <a:r>
              <a:rPr lang="en-US" sz="3600" b="1" cap="none" spc="0" dirty="0">
                <a:ln w="12700" cmpd="sng">
                  <a:solidFill>
                    <a:srgbClr val="0170B3"/>
                  </a:solidFill>
                  <a:prstDash val="solid"/>
                </a:ln>
                <a:solidFill>
                  <a:schemeClr val="bg1"/>
                </a:solidFill>
                <a:effectLst/>
              </a:rPr>
              <a:t>eel                      Choose </a:t>
            </a:r>
            <a:r>
              <a:rPr lang="en-US" sz="3600" b="1" cap="none" spc="0" dirty="0" err="1">
                <a:ln w="12700" cmpd="sng">
                  <a:solidFill>
                    <a:srgbClr val="0170B3"/>
                  </a:solidFill>
                  <a:prstDash val="solid"/>
                </a:ln>
                <a:solidFill>
                  <a:schemeClr val="bg1"/>
                </a:solidFill>
                <a:effectLst/>
              </a:rPr>
              <a:t>behaviour</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122136" y="2635998"/>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Safety</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792617" y="3108249"/>
            <a:ext cx="2956122" cy="2361416"/>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en-GB" sz="2000" dirty="0"/>
              <a:t>Caring for yourself and others</a:t>
            </a:r>
            <a:endParaRPr lang="el-GR" sz="2000" dirty="0"/>
          </a:p>
          <a:p>
            <a:pPr marL="285750" indent="-285750">
              <a:lnSpc>
                <a:spcPct val="107000"/>
              </a:lnSpc>
              <a:spcAft>
                <a:spcPts val="800"/>
              </a:spcAft>
              <a:buClr>
                <a:srgbClr val="FFFF00"/>
              </a:buClr>
              <a:buSzPct val="130000"/>
              <a:buFont typeface="Wingdings" panose="05000000000000000000" pitchFamily="2" charset="2"/>
              <a:buChar char="ü"/>
            </a:pPr>
            <a:r>
              <a:rPr lang="en-GB" sz="2000" dirty="0"/>
              <a:t>Building trust</a:t>
            </a:r>
            <a:endParaRPr lang="el-GR" sz="2000" dirty="0"/>
          </a:p>
          <a:p>
            <a:pPr marL="285750" indent="-285750">
              <a:lnSpc>
                <a:spcPct val="107000"/>
              </a:lnSpc>
              <a:spcAft>
                <a:spcPts val="800"/>
              </a:spcAft>
              <a:buClr>
                <a:srgbClr val="FFFF00"/>
              </a:buClr>
              <a:buSzPct val="130000"/>
              <a:buFont typeface="Wingdings" panose="05000000000000000000" pitchFamily="2" charset="2"/>
              <a:buChar char="ü"/>
            </a:pPr>
            <a:r>
              <a:rPr lang="en-GB" sz="2000" dirty="0"/>
              <a:t>Gratitude</a:t>
            </a:r>
            <a:endParaRPr lang="el-GR" sz="2000" dirty="0"/>
          </a:p>
          <a:p>
            <a:pPr marL="285750" indent="-285750">
              <a:lnSpc>
                <a:spcPct val="107000"/>
              </a:lnSpc>
              <a:spcAft>
                <a:spcPts val="800"/>
              </a:spcAft>
              <a:buClr>
                <a:srgbClr val="FFFF00"/>
              </a:buClr>
              <a:buSzPct val="130000"/>
              <a:buFont typeface="Wingdings" panose="05000000000000000000" pitchFamily="2" charset="2"/>
              <a:buChar char="ü"/>
            </a:pPr>
            <a:r>
              <a:rPr lang="en-GB" sz="2000" dirty="0"/>
              <a:t>Being in good contact with one's own needs</a:t>
            </a:r>
            <a:endParaRPr lang="el-GR" sz="2000" dirty="0"/>
          </a:p>
        </p:txBody>
      </p:sp>
      <p:sp>
        <p:nvSpPr>
          <p:cNvPr id="14" name="TextBox 13">
            <a:extLst>
              <a:ext uri="{FF2B5EF4-FFF2-40B4-BE49-F238E27FC236}">
                <a16:creationId xmlns:a16="http://schemas.microsoft.com/office/drawing/2014/main" id="{11EB4C66-FBB4-40C0-B988-2B9A72F5B6DB}"/>
              </a:ext>
            </a:extLst>
          </p:cNvPr>
          <p:cNvSpPr txBox="1"/>
          <p:nvPr/>
        </p:nvSpPr>
        <p:spPr>
          <a:xfrm>
            <a:off x="8554475" y="3375699"/>
            <a:ext cx="3039165" cy="2769284"/>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Stealing</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Threatening others</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Accumulating</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Excessive control</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"Hard shell, soft core"</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Being constantly on the run</a:t>
            </a:r>
            <a:endParaRPr lang="el-GR" sz="1800" dirty="0">
              <a:effectLst/>
            </a:endParaRPr>
          </a:p>
          <a:p>
            <a:pPr marL="285750" indent="-285750">
              <a:lnSpc>
                <a:spcPct val="107000"/>
              </a:lnSpc>
              <a:spcAft>
                <a:spcPts val="800"/>
              </a:spcAft>
              <a:buClr>
                <a:srgbClr val="C00000"/>
              </a:buClr>
              <a:buSzPct val="140000"/>
              <a:buFont typeface="Arial" panose="020B0604020202020204" pitchFamily="34" charset="0"/>
              <a:buChar char="•"/>
            </a:pPr>
            <a:r>
              <a:rPr lang="en-GB" sz="1800" dirty="0">
                <a:effectLst/>
              </a:rPr>
              <a:t>Fight mode (you or me)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432681" y="2904732"/>
            <a:ext cx="3494297" cy="407035"/>
          </a:xfrm>
          <a:prstGeom prst="rect">
            <a:avLst/>
          </a:prstGeom>
          <a:noFill/>
          <a:ln>
            <a:noFill/>
          </a:ln>
        </p:spPr>
        <p:txBody>
          <a:bodyPr wrap="square">
            <a:spAutoFit/>
          </a:bodyPr>
          <a:lstStyle/>
          <a:p>
            <a:pPr>
              <a:lnSpc>
                <a:spcPct val="107000"/>
              </a:lnSpc>
              <a:spcAft>
                <a:spcPts val="800"/>
              </a:spcAft>
            </a:pPr>
            <a:r>
              <a:rPr lang="en-GB" sz="2000" b="1" dirty="0">
                <a:solidFill>
                  <a:srgbClr val="C00000"/>
                </a:solidFill>
                <a:effectLst/>
              </a:rPr>
              <a:t>Non-Constructive Behaviour</a:t>
            </a:r>
            <a:endPar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825410" y="2578757"/>
            <a:ext cx="2956121" cy="407035"/>
          </a:xfrm>
          <a:prstGeom prst="rect">
            <a:avLst/>
          </a:prstGeom>
          <a:noFill/>
          <a:ln>
            <a:noFill/>
          </a:ln>
        </p:spPr>
        <p:txBody>
          <a:bodyPr wrap="square">
            <a:spAutoFit/>
          </a:bodyPr>
          <a:lstStyle/>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rPr>
              <a:t>Constructive Behaviour</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fik 284" descr="Transparent Watercolor Arrow Png, Png Download - kindpng">
            <a:extLst>
              <a:ext uri="{FF2B5EF4-FFF2-40B4-BE49-F238E27FC236}">
                <a16:creationId xmlns:a16="http://schemas.microsoft.com/office/drawing/2014/main" id="{98320694-38DC-478E-B8F5-7CEC238EC069}"/>
              </a:ext>
            </a:extLst>
          </p:cNvPr>
          <p:cNvPicPr>
            <a:picLocks noChangeAspect="1"/>
          </p:cNvPicPr>
          <p:nvPr/>
        </p:nvPicPr>
        <p:blipFill>
          <a:blip r:embed="rId4" cstate="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576989" y="2274171"/>
            <a:ext cx="721360" cy="524510"/>
          </a:xfrm>
          <a:prstGeom prst="rect">
            <a:avLst/>
          </a:prstGeom>
          <a:noFill/>
          <a:ln>
            <a:noFill/>
          </a:ln>
        </p:spPr>
      </p:pic>
      <p:pic>
        <p:nvPicPr>
          <p:cNvPr id="31" name="Grafik 285" descr="Transparent Watercolor Arrow Png, Png Download - kindpng">
            <a:extLst>
              <a:ext uri="{FF2B5EF4-FFF2-40B4-BE49-F238E27FC236}">
                <a16:creationId xmlns:a16="http://schemas.microsoft.com/office/drawing/2014/main" id="{D1775726-14B0-45D3-8049-4A1533F974E1}"/>
              </a:ext>
            </a:extLst>
          </p:cNvPr>
          <p:cNvPicPr>
            <a:picLocks noChangeAspect="1"/>
          </p:cNvPicPr>
          <p:nvPr/>
        </p:nvPicPr>
        <p:blipFill>
          <a:blip r:embed="rId4" cstate="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231950" y="2294605"/>
            <a:ext cx="721360" cy="524510"/>
          </a:xfrm>
          <a:prstGeom prst="rect">
            <a:avLst/>
          </a:prstGeom>
          <a:noFill/>
          <a:ln>
            <a:noFill/>
          </a:ln>
        </p:spPr>
      </p:pic>
    </p:spTree>
    <p:extLst>
      <p:ext uri="{BB962C8B-B14F-4D97-AF65-F5344CB8AC3E}">
        <p14:creationId xmlns:p14="http://schemas.microsoft.com/office/powerpoint/2010/main" val="93151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6">
            <a:extLst>
              <a:ext uri="{FF2B5EF4-FFF2-40B4-BE49-F238E27FC236}">
                <a16:creationId xmlns:a16="http://schemas.microsoft.com/office/drawing/2014/main" id="{2EA9179C-EFB6-4C8C-8408-56FC7B879B0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71426" y="5031055"/>
            <a:ext cx="8769057" cy="559977"/>
          </a:xfrm>
          <a:prstGeom prst="rect">
            <a:avLst/>
          </a:prstGeom>
          <a:noFill/>
          <a:ln>
            <a:noFill/>
          </a:ln>
          <a:extLst>
            <a:ext uri="{53640926-AAD7-44D8-BBD7-CCE9431645EC}">
              <a14:shadowObscured xmlns:a14="http://schemas.microsoft.com/office/drawing/2010/main"/>
            </a:ext>
          </a:extLst>
        </p:spPr>
      </p:pic>
      <p:pic>
        <p:nvPicPr>
          <p:cNvPr id="7" name="Grafik 26">
            <a:extLst>
              <a:ext uri="{FF2B5EF4-FFF2-40B4-BE49-F238E27FC236}">
                <a16:creationId xmlns:a16="http://schemas.microsoft.com/office/drawing/2014/main" id="{D5C8BFD1-E7A2-41E0-AA08-CBD8FA677C60}"/>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34319" y="3574763"/>
            <a:ext cx="12727102" cy="559977"/>
          </a:xfrm>
          <a:prstGeom prst="rect">
            <a:avLst/>
          </a:prstGeom>
          <a:noFill/>
          <a:ln>
            <a:noFill/>
          </a:ln>
          <a:extLst>
            <a:ext uri="{53640926-AAD7-44D8-BBD7-CCE9431645EC}">
              <a14:shadowObscured xmlns:a14="http://schemas.microsoft.com/office/drawing/2010/main"/>
            </a:ext>
          </a:extLst>
        </p:spPr>
      </p:pic>
      <p:pic>
        <p:nvPicPr>
          <p:cNvPr id="5" name="Grafik 26">
            <a:extLst>
              <a:ext uri="{FF2B5EF4-FFF2-40B4-BE49-F238E27FC236}">
                <a16:creationId xmlns:a16="http://schemas.microsoft.com/office/drawing/2014/main" id="{02AE26BF-6FE1-4961-AA49-48A8EDDAB39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51939" y="1730295"/>
            <a:ext cx="7740927" cy="55997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199" y="334129"/>
            <a:ext cx="11079997" cy="1325563"/>
          </a:xfrm>
        </p:spPr>
        <p:txBody>
          <a:bodyPr>
            <a:normAutofit/>
          </a:bodyPr>
          <a:lstStyle/>
          <a:p>
            <a:r>
              <a:rPr lang="en-US" sz="3200" dirty="0"/>
              <a:t>The only person whose </a:t>
            </a:r>
            <a:r>
              <a:rPr lang="en-US" sz="3200" dirty="0" err="1"/>
              <a:t>behaviour</a:t>
            </a:r>
            <a:r>
              <a:rPr lang="en-US" sz="3200" dirty="0"/>
              <a:t> you can control is yourself</a:t>
            </a:r>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4"/>
            <a:ext cx="11219482" cy="5032375"/>
          </a:xfrm>
        </p:spPr>
        <p:txBody>
          <a:bodyPr>
            <a:normAutofit fontScale="92500"/>
          </a:bodyPr>
          <a:lstStyle/>
          <a:p>
            <a:pPr>
              <a:lnSpc>
                <a:spcPct val="107000"/>
              </a:lnSpc>
              <a:spcAft>
                <a:spcPts val="800"/>
              </a:spcAft>
              <a:buClr>
                <a:srgbClr val="F68122"/>
              </a:buClr>
              <a:tabLst>
                <a:tab pos="4380865" algn="l"/>
                <a:tab pos="4830445" algn="l"/>
              </a:tabLst>
            </a:pPr>
            <a:r>
              <a:rPr lang="en-US" sz="2400" i="1" dirty="0">
                <a:solidFill>
                  <a:srgbClr val="0070C0"/>
                </a:solidFill>
              </a:rPr>
              <a:t>What do you think? Is this statement true? </a:t>
            </a:r>
          </a:p>
          <a:p>
            <a:pPr marL="0" indent="0">
              <a:lnSpc>
                <a:spcPct val="107000"/>
              </a:lnSpc>
              <a:spcAft>
                <a:spcPts val="800"/>
              </a:spcAft>
              <a:buNone/>
              <a:tabLst>
                <a:tab pos="4380865" algn="l"/>
                <a:tab pos="4830445" algn="l"/>
              </a:tabLst>
            </a:pPr>
            <a:r>
              <a:rPr lang="en-US" sz="2400" dirty="0"/>
              <a:t>Off course, this can only be true from a certain age, because with children and adolescents it would be really negligent if the parents or guardians did not intervene in a caring and controlling way. </a:t>
            </a:r>
          </a:p>
          <a:p>
            <a:pPr>
              <a:lnSpc>
                <a:spcPct val="107000"/>
              </a:lnSpc>
              <a:spcAft>
                <a:spcPts val="800"/>
              </a:spcAft>
              <a:buClr>
                <a:srgbClr val="F68122"/>
              </a:buClr>
              <a:tabLst>
                <a:tab pos="4380865" algn="l"/>
                <a:tab pos="4830445" algn="l"/>
              </a:tabLst>
            </a:pPr>
            <a:r>
              <a:rPr lang="en-US" sz="2400" i="1" dirty="0">
                <a:solidFill>
                  <a:srgbClr val="0070C0"/>
                </a:solidFill>
              </a:rPr>
              <a:t>But - what do you think - at what age can young people take over this control themselves?</a:t>
            </a:r>
          </a:p>
          <a:p>
            <a:pPr marL="0" indent="0">
              <a:lnSpc>
                <a:spcPct val="107000"/>
              </a:lnSpc>
              <a:spcAft>
                <a:spcPts val="800"/>
              </a:spcAft>
              <a:buNone/>
              <a:tabLst>
                <a:tab pos="4380865" algn="l"/>
                <a:tab pos="4830445" algn="l"/>
              </a:tabLst>
            </a:pPr>
            <a:r>
              <a:rPr lang="en-US" sz="2400" dirty="0"/>
              <a:t>Is there a certain age; can you say, for example, from the age of 16, or is it a process in which young people can take more responsibility for themselves and their actions step by step? </a:t>
            </a:r>
          </a:p>
          <a:p>
            <a:pPr>
              <a:lnSpc>
                <a:spcPct val="107000"/>
              </a:lnSpc>
              <a:spcAft>
                <a:spcPts val="800"/>
              </a:spcAft>
              <a:buClr>
                <a:srgbClr val="F68122"/>
              </a:buClr>
              <a:tabLst>
                <a:tab pos="4380865" algn="l"/>
                <a:tab pos="4830445" algn="l"/>
              </a:tabLst>
            </a:pPr>
            <a:r>
              <a:rPr lang="en-US" sz="2400" i="1" dirty="0">
                <a:solidFill>
                  <a:srgbClr val="0070C0"/>
                </a:solidFill>
              </a:rPr>
              <a:t>How do you </a:t>
            </a:r>
            <a:r>
              <a:rPr lang="en-US" sz="2400" i="1" dirty="0" err="1">
                <a:solidFill>
                  <a:srgbClr val="0070C0"/>
                </a:solidFill>
              </a:rPr>
              <a:t>recognise</a:t>
            </a:r>
            <a:r>
              <a:rPr lang="en-US" sz="2400" i="1" dirty="0">
                <a:solidFill>
                  <a:srgbClr val="0070C0"/>
                </a:solidFill>
              </a:rPr>
              <a:t> that a person is ready for this? </a:t>
            </a:r>
          </a:p>
          <a:p>
            <a:pPr marL="0" indent="0">
              <a:lnSpc>
                <a:spcPct val="107000"/>
              </a:lnSpc>
              <a:spcAft>
                <a:spcPts val="800"/>
              </a:spcAft>
              <a:buNone/>
              <a:tabLst>
                <a:tab pos="4380865" algn="l"/>
                <a:tab pos="4830445" algn="l"/>
              </a:tabLst>
            </a:pPr>
            <a:r>
              <a:rPr lang="en-US" sz="2400" dirty="0"/>
              <a:t>Don't we all try to influence or control others all the time? You probably also have this experience.</a:t>
            </a:r>
          </a:p>
          <a:p>
            <a:pPr marL="0" indent="0">
              <a:lnSpc>
                <a:spcPct val="107000"/>
              </a:lnSpc>
              <a:spcAft>
                <a:spcPts val="800"/>
              </a:spcAft>
              <a:buNone/>
              <a:tabLst>
                <a:tab pos="4380865" algn="l"/>
                <a:tab pos="4830445" algn="l"/>
              </a:tabLst>
            </a:pPr>
            <a:endParaRPr lang="el-GR" sz="4800" dirty="0"/>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grpSp>
        <p:nvGrpSpPr>
          <p:cNvPr id="9" name="Ομάδα 8" descr="Think about icon.">
            <a:extLst>
              <a:ext uri="{FF2B5EF4-FFF2-40B4-BE49-F238E27FC236}">
                <a16:creationId xmlns:a16="http://schemas.microsoft.com/office/drawing/2014/main" id="{44F4F4F5-4A1C-4AB2-A7DD-A1A493397A44}"/>
              </a:ext>
            </a:extLst>
          </p:cNvPr>
          <p:cNvGrpSpPr/>
          <p:nvPr/>
        </p:nvGrpSpPr>
        <p:grpSpPr>
          <a:xfrm>
            <a:off x="7643639" y="1598216"/>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7B965D86-6A3B-4AED-89EA-B74BDAF88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7B45A37C-AD20-41EB-87A3-91E925D5E2CE}"/>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29246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73">
            <a:extLst>
              <a:ext uri="{FF2B5EF4-FFF2-40B4-BE49-F238E27FC236}">
                <a16:creationId xmlns:a16="http://schemas.microsoft.com/office/drawing/2014/main" id="{9892F9EF-506E-4BD7-A4BF-E28BC22E35B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230009"/>
            <a:ext cx="4261543" cy="4588529"/>
          </a:xfrm>
          <a:prstGeom prst="rect">
            <a:avLst/>
          </a:prstGeom>
          <a:noFill/>
          <a:ln>
            <a:noFill/>
          </a:ln>
          <a:extLst>
            <a:ext uri="{53640926-AAD7-44D8-BBD7-CCE9431645EC}">
              <a14:shadowObscured xmlns:a14="http://schemas.microsoft.com/office/drawing/2010/main"/>
            </a:ext>
          </a:extLst>
        </p:spPr>
      </p:pic>
      <p:pic>
        <p:nvPicPr>
          <p:cNvPr id="27" name="Grafik 274">
            <a:extLst>
              <a:ext uri="{FF2B5EF4-FFF2-40B4-BE49-F238E27FC236}">
                <a16:creationId xmlns:a16="http://schemas.microsoft.com/office/drawing/2014/main" id="{5F3BAC04-D61E-48EE-9839-C7D58B26F440}"/>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418980" y="2502114"/>
            <a:ext cx="3837275" cy="3532832"/>
          </a:xfrm>
          <a:prstGeom prst="rect">
            <a:avLst/>
          </a:prstGeom>
          <a:noFill/>
          <a:ln>
            <a:noFill/>
          </a:ln>
          <a:extLst>
            <a:ext uri="{53640926-AAD7-44D8-BBD7-CCE9431645EC}">
              <a14:shadowObscured xmlns:a14="http://schemas.microsoft.com/office/drawing/2010/main"/>
            </a:ext>
          </a:extLst>
        </p:spPr>
      </p:pic>
      <p:pic>
        <p:nvPicPr>
          <p:cNvPr id="24" name="Grafik 287">
            <a:extLst>
              <a:ext uri="{FF2B5EF4-FFF2-40B4-BE49-F238E27FC236}">
                <a16:creationId xmlns:a16="http://schemas.microsoft.com/office/drawing/2014/main" id="{BBDFDF47-0192-49B1-AE39-36047F44A7F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272478" cy="372698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736532EA-985C-40C0-B6C9-5BF2D674C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735" y="3429000"/>
            <a:ext cx="2198472" cy="1252356"/>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2917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987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2. Basic need: Freedom</a:t>
            </a:r>
            <a:endParaRPr lang="el-GR" dirty="0"/>
          </a:p>
        </p:txBody>
      </p:sp>
      <p:sp>
        <p:nvSpPr>
          <p:cNvPr id="8" name="TextBox 7">
            <a:extLst>
              <a:ext uri="{FF2B5EF4-FFF2-40B4-BE49-F238E27FC236}">
                <a16:creationId xmlns:a16="http://schemas.microsoft.com/office/drawing/2014/main" id="{A77880FC-4A5B-4DE0-9A17-A956635BB046}"/>
              </a:ext>
            </a:extLst>
          </p:cNvPr>
          <p:cNvSpPr txBox="1"/>
          <p:nvPr/>
        </p:nvSpPr>
        <p:spPr>
          <a:xfrm>
            <a:off x="2229207" y="2502113"/>
            <a:ext cx="1992253" cy="3125215"/>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constricted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annoyed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full of protest</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full of rage</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aggressive</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ea typeface="Calibri" panose="020F0502020204030204" pitchFamily="34" charset="0"/>
              </a:rPr>
              <a:t>resigned</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07979"/>
            <a:ext cx="11672148" cy="646331"/>
          </a:xfrm>
          <a:prstGeom prst="rect">
            <a:avLst/>
          </a:prstGeom>
          <a:noFill/>
          <a:ln>
            <a:noFill/>
          </a:ln>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You f</a:t>
            </a:r>
            <a:r>
              <a:rPr lang="en-US" sz="3600" b="1" cap="none" spc="0" dirty="0">
                <a:ln w="12700" cmpd="sng">
                  <a:solidFill>
                    <a:srgbClr val="0170B3"/>
                  </a:solidFill>
                  <a:prstDash val="solid"/>
                </a:ln>
                <a:solidFill>
                  <a:schemeClr val="bg1"/>
                </a:solidFill>
                <a:effectLst/>
              </a:rPr>
              <a:t>eel                          Choose </a:t>
            </a:r>
            <a:r>
              <a:rPr lang="en-US" sz="3600" b="1" cap="none" spc="0" dirty="0" err="1">
                <a:ln w="12700" cmpd="sng">
                  <a:solidFill>
                    <a:srgbClr val="0170B3"/>
                  </a:solidFill>
                  <a:prstDash val="solid"/>
                </a:ln>
                <a:solidFill>
                  <a:schemeClr val="bg1"/>
                </a:solidFill>
                <a:effectLst/>
              </a:rPr>
              <a:t>behaviour</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55162" y="2948722"/>
            <a:ext cx="243388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Freedom</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0" y="3041296"/>
            <a:ext cx="3814083" cy="3693319"/>
          </a:xfrm>
          <a:prstGeom prst="rect">
            <a:avLst/>
          </a:prstGeom>
          <a:noFill/>
          <a:ln>
            <a:noFill/>
          </a:ln>
        </p:spPr>
        <p:txBody>
          <a:bodyPr wrap="square">
            <a:spAutoFit/>
          </a:bodyPr>
          <a:lstStyle/>
          <a:p>
            <a:pPr marL="285750" indent="-285750">
              <a:buClr>
                <a:srgbClr val="FFFF00"/>
              </a:buClr>
              <a:buSzPct val="130000"/>
              <a:buFont typeface="Wingdings" panose="05000000000000000000" pitchFamily="2" charset="2"/>
              <a:buChar char="ü"/>
            </a:pPr>
            <a:r>
              <a:rPr lang="en-US" dirty="0">
                <a:effectLst/>
              </a:rPr>
              <a:t>Caring for yourself and others</a:t>
            </a:r>
          </a:p>
          <a:p>
            <a:pPr marL="285750" indent="-285750">
              <a:buClr>
                <a:srgbClr val="FFFF00"/>
              </a:buClr>
              <a:buSzPct val="130000"/>
              <a:buFont typeface="Wingdings" panose="05000000000000000000" pitchFamily="2" charset="2"/>
              <a:buChar char="ü"/>
            </a:pPr>
            <a:r>
              <a:rPr lang="en-US" dirty="0">
                <a:effectLst/>
              </a:rPr>
              <a:t>Building trust</a:t>
            </a:r>
          </a:p>
          <a:p>
            <a:pPr marL="285750" indent="-285750">
              <a:buClr>
                <a:srgbClr val="FFFF00"/>
              </a:buClr>
              <a:buSzPct val="130000"/>
              <a:buFont typeface="Wingdings" panose="05000000000000000000" pitchFamily="2" charset="2"/>
              <a:buChar char="ü"/>
            </a:pPr>
            <a:r>
              <a:rPr lang="en-US" dirty="0">
                <a:effectLst/>
              </a:rPr>
              <a:t>Gratitude</a:t>
            </a:r>
          </a:p>
          <a:p>
            <a:pPr marL="285750" indent="-285750">
              <a:buClr>
                <a:srgbClr val="FFFF00"/>
              </a:buClr>
              <a:buSzPct val="130000"/>
              <a:buFont typeface="Wingdings" panose="05000000000000000000" pitchFamily="2" charset="2"/>
              <a:buChar char="ü"/>
            </a:pPr>
            <a:r>
              <a:rPr lang="en-US" dirty="0">
                <a:effectLst/>
              </a:rPr>
              <a:t>Being in good contact with one's own needs</a:t>
            </a:r>
          </a:p>
          <a:p>
            <a:pPr marL="285750" indent="-285750">
              <a:buClr>
                <a:srgbClr val="FFFF00"/>
              </a:buClr>
              <a:buSzPct val="130000"/>
              <a:buFont typeface="Wingdings" panose="05000000000000000000" pitchFamily="2" charset="2"/>
              <a:buChar char="ü"/>
            </a:pPr>
            <a:r>
              <a:rPr lang="en-US" dirty="0">
                <a:effectLst/>
              </a:rPr>
              <a:t>Being well informed</a:t>
            </a:r>
          </a:p>
          <a:p>
            <a:pPr marL="285750" indent="-285750">
              <a:buClr>
                <a:srgbClr val="FFFF00"/>
              </a:buClr>
              <a:buSzPct val="130000"/>
              <a:buFont typeface="Wingdings" panose="05000000000000000000" pitchFamily="2" charset="2"/>
              <a:buChar char="ü"/>
            </a:pPr>
            <a:r>
              <a:rPr lang="en-US" dirty="0">
                <a:effectLst/>
              </a:rPr>
              <a:t>Asking questions if you do not know what to do</a:t>
            </a:r>
          </a:p>
          <a:p>
            <a:pPr marL="285750" indent="-285750">
              <a:buClr>
                <a:srgbClr val="FFFF00"/>
              </a:buClr>
              <a:buSzPct val="130000"/>
              <a:buFont typeface="Wingdings" panose="05000000000000000000" pitchFamily="2" charset="2"/>
              <a:buChar char="ü"/>
            </a:pPr>
            <a:r>
              <a:rPr lang="en-US" dirty="0">
                <a:effectLst/>
              </a:rPr>
              <a:t>Looking for a good solution</a:t>
            </a:r>
          </a:p>
          <a:p>
            <a:pPr marL="285750" indent="-285750">
              <a:buClr>
                <a:srgbClr val="FFFF00"/>
              </a:buClr>
              <a:buSzPct val="130000"/>
              <a:buFont typeface="Wingdings" panose="05000000000000000000" pitchFamily="2" charset="2"/>
              <a:buChar char="ü"/>
            </a:pPr>
            <a:r>
              <a:rPr lang="en-US" dirty="0">
                <a:effectLst/>
              </a:rPr>
              <a:t>Explaining the situation to yourself</a:t>
            </a:r>
          </a:p>
          <a:p>
            <a:pPr marL="285750" indent="-285750">
              <a:buClr>
                <a:srgbClr val="FFFF00"/>
              </a:buClr>
              <a:buSzPct val="130000"/>
              <a:buFont typeface="Wingdings" panose="05000000000000000000" pitchFamily="2" charset="2"/>
              <a:buChar char="ü"/>
            </a:pPr>
            <a:r>
              <a:rPr lang="en-US" dirty="0">
                <a:effectLst/>
              </a:rPr>
              <a:t>Thinking optimistically</a:t>
            </a:r>
          </a:p>
          <a:p>
            <a:pPr marL="285750" indent="-285750">
              <a:buClr>
                <a:srgbClr val="FFFF00"/>
              </a:buClr>
              <a:buSzPct val="130000"/>
              <a:buFont typeface="Wingdings" panose="05000000000000000000" pitchFamily="2" charset="2"/>
              <a:buChar char="ü"/>
            </a:pPr>
            <a:r>
              <a:rPr lang="en-US" dirty="0">
                <a:effectLst/>
              </a:rPr>
              <a:t>Acting responsibly</a:t>
            </a:r>
          </a:p>
          <a:p>
            <a:pPr marL="285750" indent="-285750">
              <a:buClr>
                <a:srgbClr val="FFFF00"/>
              </a:buClr>
              <a:buSzPct val="130000"/>
              <a:buFont typeface="Wingdings" panose="05000000000000000000" pitchFamily="2" charset="2"/>
              <a:buChar char="ü"/>
            </a:pPr>
            <a:r>
              <a:rPr lang="en-US" dirty="0">
                <a:effectLst/>
              </a:rPr>
              <a:t>Being reliable</a:t>
            </a:r>
            <a:endParaRPr lang="el-GR" dirty="0">
              <a:effectLst/>
            </a:endParaRPr>
          </a:p>
        </p:txBody>
      </p:sp>
      <p:sp>
        <p:nvSpPr>
          <p:cNvPr id="14" name="TextBox 13">
            <a:extLst>
              <a:ext uri="{FF2B5EF4-FFF2-40B4-BE49-F238E27FC236}">
                <a16:creationId xmlns:a16="http://schemas.microsoft.com/office/drawing/2014/main" id="{11EB4C66-FBB4-40C0-B988-2B9A72F5B6DB}"/>
              </a:ext>
            </a:extLst>
          </p:cNvPr>
          <p:cNvSpPr txBox="1"/>
          <p:nvPr/>
        </p:nvSpPr>
        <p:spPr>
          <a:xfrm>
            <a:off x="8829207" y="3203525"/>
            <a:ext cx="2805905" cy="2793329"/>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en-US" sz="2000" dirty="0">
                <a:effectLst/>
              </a:rPr>
              <a:t>Constrict others</a:t>
            </a:r>
          </a:p>
          <a:p>
            <a:pPr marL="285750" indent="-285750">
              <a:lnSpc>
                <a:spcPct val="107000"/>
              </a:lnSpc>
              <a:spcAft>
                <a:spcPts val="800"/>
              </a:spcAft>
              <a:buClr>
                <a:srgbClr val="C00000"/>
              </a:buClr>
              <a:buSzPct val="140000"/>
              <a:buFont typeface="Arial" panose="020B0604020202020204" pitchFamily="34" charset="0"/>
              <a:buChar char="•"/>
            </a:pPr>
            <a:r>
              <a:rPr lang="en-US" sz="2000" dirty="0">
                <a:effectLst/>
              </a:rPr>
              <a:t>Immoderateness</a:t>
            </a:r>
          </a:p>
          <a:p>
            <a:pPr marL="285750" indent="-285750">
              <a:lnSpc>
                <a:spcPct val="107000"/>
              </a:lnSpc>
              <a:spcAft>
                <a:spcPts val="800"/>
              </a:spcAft>
              <a:buClr>
                <a:srgbClr val="C00000"/>
              </a:buClr>
              <a:buSzPct val="140000"/>
              <a:buFont typeface="Arial" panose="020B0604020202020204" pitchFamily="34" charset="0"/>
              <a:buChar char="•"/>
            </a:pPr>
            <a:r>
              <a:rPr lang="en-US" sz="2000" dirty="0">
                <a:effectLst/>
              </a:rPr>
              <a:t>Thinking pessimistically</a:t>
            </a:r>
          </a:p>
          <a:p>
            <a:pPr marL="285750" indent="-285750">
              <a:lnSpc>
                <a:spcPct val="107000"/>
              </a:lnSpc>
              <a:spcAft>
                <a:spcPts val="800"/>
              </a:spcAft>
              <a:buClr>
                <a:srgbClr val="C00000"/>
              </a:buClr>
              <a:buSzPct val="140000"/>
              <a:buFont typeface="Arial" panose="020B0604020202020204" pitchFamily="34" charset="0"/>
              <a:buChar char="•"/>
            </a:pPr>
            <a:r>
              <a:rPr lang="en-US" sz="2000" dirty="0">
                <a:effectLst/>
              </a:rPr>
              <a:t>Disregarding the limits of others</a:t>
            </a:r>
          </a:p>
          <a:p>
            <a:pPr marL="285750" indent="-285750">
              <a:lnSpc>
                <a:spcPct val="107000"/>
              </a:lnSpc>
              <a:spcAft>
                <a:spcPts val="800"/>
              </a:spcAft>
              <a:buClr>
                <a:srgbClr val="C00000"/>
              </a:buClr>
              <a:buSzPct val="140000"/>
              <a:buFont typeface="Arial" panose="020B0604020202020204" pitchFamily="34" charset="0"/>
              <a:buChar char="•"/>
            </a:pPr>
            <a:r>
              <a:rPr lang="en-US" sz="2000" dirty="0">
                <a:effectLst/>
              </a:rPr>
              <a:t>Being unreliable</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642541" y="2754832"/>
            <a:ext cx="3494297" cy="407035"/>
          </a:xfrm>
          <a:prstGeom prst="rect">
            <a:avLst/>
          </a:prstGeom>
          <a:noFill/>
          <a:ln>
            <a:noFill/>
          </a:ln>
        </p:spPr>
        <p:txBody>
          <a:bodyPr wrap="square">
            <a:spAutoFit/>
          </a:bodyPr>
          <a:lstStyle/>
          <a:p>
            <a:pPr>
              <a:lnSpc>
                <a:spcPct val="107000"/>
              </a:lnSpc>
              <a:spcAft>
                <a:spcPts val="800"/>
              </a:spcAft>
            </a:pPr>
            <a:r>
              <a:rPr lang="en-GB" sz="2000" b="1" dirty="0">
                <a:solidFill>
                  <a:srgbClr val="C00000"/>
                </a:solidFill>
                <a:effectLst/>
              </a:rPr>
              <a:t>Non-Constructive Behaviour</a:t>
            </a:r>
            <a:endPar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650259" y="2502113"/>
            <a:ext cx="2956121" cy="407035"/>
          </a:xfrm>
          <a:prstGeom prst="rect">
            <a:avLst/>
          </a:prstGeom>
          <a:noFill/>
          <a:ln>
            <a:noFill/>
          </a:ln>
        </p:spPr>
        <p:txBody>
          <a:bodyPr wrap="square">
            <a:spAutoFit/>
          </a:bodyPr>
          <a:lstStyle/>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rPr>
              <a:t>Constructive Behaviour</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84" descr="Transparent Watercolor Arrow Png, Png Download - kindpng">
            <a:extLst>
              <a:ext uri="{FF2B5EF4-FFF2-40B4-BE49-F238E27FC236}">
                <a16:creationId xmlns:a16="http://schemas.microsoft.com/office/drawing/2014/main" id="{42578A97-ADD0-47F1-BAEF-0D7ED12E36AC}"/>
              </a:ext>
            </a:extLst>
          </p:cNvPr>
          <p:cNvPicPr>
            <a:picLocks noChangeAspect="1"/>
          </p:cNvPicPr>
          <p:nvPr/>
        </p:nvPicPr>
        <p:blipFill>
          <a:blip r:embed="rId5" cstate="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748800" y="2072407"/>
            <a:ext cx="721360" cy="524510"/>
          </a:xfrm>
          <a:prstGeom prst="rect">
            <a:avLst/>
          </a:prstGeom>
          <a:noFill/>
          <a:ln>
            <a:noFill/>
          </a:ln>
        </p:spPr>
      </p:pic>
      <p:pic>
        <p:nvPicPr>
          <p:cNvPr id="29" name="Grafik 285" descr="Transparent Watercolor Arrow Png, Png Download - kindpng">
            <a:extLst>
              <a:ext uri="{FF2B5EF4-FFF2-40B4-BE49-F238E27FC236}">
                <a16:creationId xmlns:a16="http://schemas.microsoft.com/office/drawing/2014/main" id="{BFB412A6-5703-4441-9685-D7F812D15C1A}"/>
              </a:ext>
            </a:extLst>
          </p:cNvPr>
          <p:cNvPicPr>
            <a:picLocks noChangeAspect="1"/>
          </p:cNvPicPr>
          <p:nvPr/>
        </p:nvPicPr>
        <p:blipFill>
          <a:blip r:embed="rId5" cstate="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459825" y="2066862"/>
            <a:ext cx="721360" cy="524510"/>
          </a:xfrm>
          <a:prstGeom prst="rect">
            <a:avLst/>
          </a:prstGeom>
          <a:noFill/>
          <a:ln>
            <a:noFill/>
          </a:ln>
        </p:spPr>
      </p:pic>
      <p:sp>
        <p:nvSpPr>
          <p:cNvPr id="39" name="TextBox 38">
            <a:extLst>
              <a:ext uri="{FF2B5EF4-FFF2-40B4-BE49-F238E27FC236}">
                <a16:creationId xmlns:a16="http://schemas.microsoft.com/office/drawing/2014/main" id="{446900FC-3268-4053-F182-D12767D3C681}"/>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076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73">
            <a:extLst>
              <a:ext uri="{FF2B5EF4-FFF2-40B4-BE49-F238E27FC236}">
                <a16:creationId xmlns:a16="http://schemas.microsoft.com/office/drawing/2014/main" id="{7B51C7C7-F0CB-4C48-B664-28255F15917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422701"/>
            <a:ext cx="4513137" cy="4181299"/>
          </a:xfrm>
          <a:prstGeom prst="rect">
            <a:avLst/>
          </a:prstGeom>
          <a:noFill/>
          <a:ln>
            <a:noFill/>
          </a:ln>
          <a:extLst>
            <a:ext uri="{53640926-AAD7-44D8-BBD7-CCE9431645EC}">
              <a14:shadowObscured xmlns:a14="http://schemas.microsoft.com/office/drawing/2010/main"/>
            </a:ext>
          </a:extLst>
        </p:spPr>
      </p:pic>
      <p:pic>
        <p:nvPicPr>
          <p:cNvPr id="26" name="Grafik 274">
            <a:extLst>
              <a:ext uri="{FF2B5EF4-FFF2-40B4-BE49-F238E27FC236}">
                <a16:creationId xmlns:a16="http://schemas.microsoft.com/office/drawing/2014/main" id="{1D07693A-000E-437F-BE66-F377CA7040B9}"/>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18273" y="2590800"/>
            <a:ext cx="4020569" cy="3558095"/>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7FFEFE40-3BD6-4FAB-826C-3307C01857B8}"/>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687668"/>
            <a:ext cx="2272478" cy="2586653"/>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E7A81E65-FF35-4ED4-AA2F-C726215303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244628"/>
            <a:ext cx="2214429" cy="1517872"/>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405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3. Basic need: Love and Belonging </a:t>
            </a:r>
            <a:endParaRPr lang="el-GR" dirty="0"/>
          </a:p>
        </p:txBody>
      </p:sp>
      <p:sp>
        <p:nvSpPr>
          <p:cNvPr id="5" name="TextBox 4">
            <a:extLst>
              <a:ext uri="{FF2B5EF4-FFF2-40B4-BE49-F238E27FC236}">
                <a16:creationId xmlns:a16="http://schemas.microsoft.com/office/drawing/2014/main" id="{7601068C-8B57-4222-BAAA-B72C792FFC31}"/>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77880FC-4A5B-4DE0-9A17-A956635BB046}"/>
              </a:ext>
            </a:extLst>
          </p:cNvPr>
          <p:cNvSpPr txBox="1"/>
          <p:nvPr/>
        </p:nvSpPr>
        <p:spPr>
          <a:xfrm>
            <a:off x="2334052" y="2887216"/>
            <a:ext cx="1992253" cy="2195473"/>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75000"/>
                  </a:schemeClr>
                </a:solidFill>
                <a:latin typeface="Calibri" panose="020F0502020204030204" pitchFamily="34" charset="0"/>
                <a:ea typeface="Calibri" panose="020F0502020204030204" pitchFamily="34" charset="0"/>
              </a:rPr>
              <a:t>sad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75000"/>
                  </a:schemeClr>
                </a:solidFill>
                <a:latin typeface="Calibri" panose="020F0502020204030204" pitchFamily="34" charset="0"/>
                <a:ea typeface="Calibri" panose="020F0502020204030204" pitchFamily="34" charset="0"/>
              </a:rPr>
              <a:t>lonely</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75000"/>
                  </a:schemeClr>
                </a:solidFill>
                <a:latin typeface="Calibri" panose="020F0502020204030204" pitchFamily="34" charset="0"/>
                <a:ea typeface="Calibri" panose="020F0502020204030204" pitchFamily="34" charset="0"/>
              </a:rPr>
              <a:t>senseless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75000"/>
                  </a:schemeClr>
                </a:solidFill>
                <a:latin typeface="Calibri" panose="020F0502020204030204" pitchFamily="34" charset="0"/>
                <a:ea typeface="Calibri" panose="020F0502020204030204" pitchFamily="34" charset="0"/>
              </a:rPr>
              <a:t>at the mercy of</a:t>
            </a:r>
            <a:endParaRPr lang="en-US" sz="2200" dirty="0">
              <a:solidFill>
                <a:schemeClr val="accent1">
                  <a:lumMod val="75000"/>
                </a:schemeClr>
              </a:solidFill>
              <a:effectLst/>
              <a:latin typeface="Calibri" panose="020F0502020204030204" pitchFamily="34" charset="0"/>
              <a:ea typeface="Calibri" panose="020F0502020204030204" pitchFamily="34" charset="0"/>
            </a:endParaRP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83678"/>
            <a:ext cx="11672148" cy="646331"/>
          </a:xfrm>
          <a:prstGeom prst="rect">
            <a:avLst/>
          </a:prstGeom>
          <a:noFill/>
          <a:ln>
            <a:noFill/>
          </a:ln>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You f</a:t>
            </a:r>
            <a:r>
              <a:rPr lang="en-US" sz="3600" b="1" cap="none" spc="0" dirty="0">
                <a:ln w="12700" cmpd="sng">
                  <a:solidFill>
                    <a:srgbClr val="0170B3"/>
                  </a:solidFill>
                  <a:prstDash val="solid"/>
                </a:ln>
                <a:solidFill>
                  <a:schemeClr val="bg1"/>
                </a:solidFill>
                <a:effectLst/>
              </a:rPr>
              <a:t>eel                         Choose </a:t>
            </a:r>
            <a:r>
              <a:rPr lang="en-US" sz="3600" b="1" cap="none" spc="0" dirty="0" err="1">
                <a:ln w="12700" cmpd="sng">
                  <a:solidFill>
                    <a:srgbClr val="0170B3"/>
                  </a:solidFill>
                  <a:prstDash val="solid"/>
                </a:ln>
                <a:solidFill>
                  <a:schemeClr val="bg1"/>
                </a:solidFill>
                <a:effectLst/>
              </a:rPr>
              <a:t>behaviour</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5337" y="2893064"/>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900" b="1" dirty="0">
                <a:solidFill>
                  <a:schemeClr val="bg1"/>
                </a:solidFill>
                <a:effectLst>
                  <a:outerShdw blurRad="38100" dist="38100" dir="2700000" algn="tl">
                    <a:srgbClr val="000000">
                      <a:alpha val="43137"/>
                    </a:srgbClr>
                  </a:outerShdw>
                </a:effectLst>
                <a:latin typeface="Calibri" panose="020F0502020204030204" pitchFamily="34" charset="0"/>
              </a:rPr>
              <a:t>Love &amp; Belonging </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3041296"/>
            <a:ext cx="3716350" cy="3400931"/>
          </a:xfrm>
          <a:prstGeom prst="rect">
            <a:avLst/>
          </a:prstGeom>
          <a:noFill/>
          <a:ln>
            <a:noFill/>
          </a:ln>
        </p:spPr>
        <p:txBody>
          <a:bodyPr wrap="square">
            <a:spAutoFit/>
          </a:bodyPr>
          <a:lstStyle/>
          <a:p>
            <a:pPr marL="285750" indent="-285750">
              <a:spcAft>
                <a:spcPts val="600"/>
              </a:spcAft>
              <a:buClr>
                <a:srgbClr val="FFFF00"/>
              </a:buClr>
              <a:buSzPct val="130000"/>
              <a:buFont typeface="Wingdings" panose="05000000000000000000" pitchFamily="2" charset="2"/>
              <a:buChar char="ü"/>
            </a:pPr>
            <a:r>
              <a:rPr lang="en-US" dirty="0">
                <a:effectLst/>
              </a:rPr>
              <a:t>Feeling connected to others</a:t>
            </a:r>
          </a:p>
          <a:p>
            <a:pPr marL="285750" indent="-285750">
              <a:spcAft>
                <a:spcPts val="600"/>
              </a:spcAft>
              <a:buClr>
                <a:srgbClr val="FFFF00"/>
              </a:buClr>
              <a:buSzPct val="130000"/>
              <a:buFont typeface="Wingdings" panose="05000000000000000000" pitchFamily="2" charset="2"/>
              <a:buChar char="ü"/>
            </a:pPr>
            <a:r>
              <a:rPr lang="en-US" dirty="0">
                <a:effectLst/>
              </a:rPr>
              <a:t>Responding to others</a:t>
            </a:r>
          </a:p>
          <a:p>
            <a:pPr marL="285750" indent="-285750">
              <a:spcAft>
                <a:spcPts val="600"/>
              </a:spcAft>
              <a:buClr>
                <a:srgbClr val="FFFF00"/>
              </a:buClr>
              <a:buSzPct val="130000"/>
              <a:buFont typeface="Wingdings" panose="05000000000000000000" pitchFamily="2" charset="2"/>
              <a:buChar char="ü"/>
            </a:pPr>
            <a:r>
              <a:rPr lang="en-US" dirty="0">
                <a:effectLst/>
              </a:rPr>
              <a:t>To please someone</a:t>
            </a:r>
          </a:p>
          <a:p>
            <a:pPr marL="285750" indent="-285750">
              <a:spcAft>
                <a:spcPts val="600"/>
              </a:spcAft>
              <a:buClr>
                <a:srgbClr val="FFFF00"/>
              </a:buClr>
              <a:buSzPct val="130000"/>
              <a:buFont typeface="Wingdings" panose="05000000000000000000" pitchFamily="2" charset="2"/>
              <a:buChar char="ü"/>
            </a:pPr>
            <a:r>
              <a:rPr lang="en-US" dirty="0" err="1">
                <a:effectLst/>
              </a:rPr>
              <a:t>Empathising</a:t>
            </a:r>
            <a:r>
              <a:rPr lang="en-US" dirty="0">
                <a:effectLst/>
              </a:rPr>
              <a:t> (trying to understand the other person)</a:t>
            </a:r>
          </a:p>
          <a:p>
            <a:pPr marL="285750" indent="-285750">
              <a:spcAft>
                <a:spcPts val="600"/>
              </a:spcAft>
              <a:buClr>
                <a:srgbClr val="FFFF00"/>
              </a:buClr>
              <a:buSzPct val="130000"/>
              <a:buFont typeface="Wingdings" panose="05000000000000000000" pitchFamily="2" charset="2"/>
              <a:buChar char="ü"/>
            </a:pPr>
            <a:r>
              <a:rPr lang="en-US" dirty="0">
                <a:effectLst/>
              </a:rPr>
              <a:t>Doing something together with others</a:t>
            </a:r>
          </a:p>
          <a:p>
            <a:pPr marL="285750" indent="-285750">
              <a:spcAft>
                <a:spcPts val="600"/>
              </a:spcAft>
              <a:buClr>
                <a:srgbClr val="FFFF00"/>
              </a:buClr>
              <a:buSzPct val="130000"/>
              <a:buFont typeface="Wingdings" panose="05000000000000000000" pitchFamily="2" charset="2"/>
              <a:buChar char="ü"/>
            </a:pPr>
            <a:r>
              <a:rPr lang="en-US" dirty="0">
                <a:effectLst/>
              </a:rPr>
              <a:t>Looking out for the community</a:t>
            </a:r>
          </a:p>
          <a:p>
            <a:pPr marL="285750" indent="-285750">
              <a:spcAft>
                <a:spcPts val="600"/>
              </a:spcAft>
              <a:buClr>
                <a:srgbClr val="FFFF00"/>
              </a:buClr>
              <a:buSzPct val="130000"/>
              <a:buFont typeface="Wingdings" panose="05000000000000000000" pitchFamily="2" charset="2"/>
              <a:buChar char="ü"/>
            </a:pPr>
            <a:r>
              <a:rPr lang="en-US" dirty="0">
                <a:effectLst/>
              </a:rPr>
              <a:t>Contributing to the community</a:t>
            </a:r>
          </a:p>
          <a:p>
            <a:pPr marL="285750" indent="-285750">
              <a:spcAft>
                <a:spcPts val="600"/>
              </a:spcAft>
              <a:buClr>
                <a:srgbClr val="FFFF00"/>
              </a:buClr>
              <a:buSzPct val="130000"/>
              <a:buFont typeface="Wingdings" panose="05000000000000000000" pitchFamily="2" charset="2"/>
              <a:buChar char="ü"/>
            </a:pPr>
            <a:r>
              <a:rPr lang="en-US" dirty="0">
                <a:effectLst/>
              </a:rPr>
              <a:t>Being reliable</a:t>
            </a:r>
            <a:endParaRPr lang="el-GR" dirty="0">
              <a:effectLst/>
            </a:endParaRPr>
          </a:p>
        </p:txBody>
      </p:sp>
      <p:sp>
        <p:nvSpPr>
          <p:cNvPr id="14" name="TextBox 13">
            <a:extLst>
              <a:ext uri="{FF2B5EF4-FFF2-40B4-BE49-F238E27FC236}">
                <a16:creationId xmlns:a16="http://schemas.microsoft.com/office/drawing/2014/main" id="{11EB4C66-FBB4-40C0-B988-2B9A72F5B6DB}"/>
              </a:ext>
            </a:extLst>
          </p:cNvPr>
          <p:cNvSpPr txBox="1"/>
          <p:nvPr/>
        </p:nvSpPr>
        <p:spPr>
          <a:xfrm>
            <a:off x="8510953" y="3101907"/>
            <a:ext cx="3355763" cy="3046988"/>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en-US" sz="1800" dirty="0">
                <a:effectLst/>
              </a:rPr>
              <a:t>Abandoning others</a:t>
            </a:r>
          </a:p>
          <a:p>
            <a:pPr marL="285750" indent="-285750">
              <a:spcAft>
                <a:spcPts val="600"/>
              </a:spcAft>
              <a:buClr>
                <a:srgbClr val="C00000"/>
              </a:buClr>
              <a:buSzPct val="140000"/>
              <a:buFont typeface="Arial" panose="020B0604020202020204" pitchFamily="34" charset="0"/>
              <a:buChar char="•"/>
            </a:pPr>
            <a:r>
              <a:rPr lang="en-US" sz="1800" dirty="0">
                <a:effectLst/>
              </a:rPr>
              <a:t>Excluding others</a:t>
            </a:r>
          </a:p>
          <a:p>
            <a:pPr marL="285750" indent="-285750">
              <a:spcAft>
                <a:spcPts val="600"/>
              </a:spcAft>
              <a:buClr>
                <a:srgbClr val="C00000"/>
              </a:buClr>
              <a:buSzPct val="140000"/>
              <a:buFont typeface="Arial" panose="020B0604020202020204" pitchFamily="34" charset="0"/>
              <a:buChar char="•"/>
            </a:pPr>
            <a:r>
              <a:rPr lang="en-US" sz="1800" dirty="0">
                <a:effectLst/>
              </a:rPr>
              <a:t>Intentionally hurting someone</a:t>
            </a:r>
          </a:p>
          <a:p>
            <a:pPr marL="285750" indent="-285750">
              <a:spcAft>
                <a:spcPts val="600"/>
              </a:spcAft>
              <a:buClr>
                <a:srgbClr val="C00000"/>
              </a:buClr>
              <a:buSzPct val="140000"/>
              <a:buFont typeface="Arial" panose="020B0604020202020204" pitchFamily="34" charset="0"/>
              <a:buChar char="•"/>
            </a:pPr>
            <a:r>
              <a:rPr lang="en-US" sz="1800" dirty="0">
                <a:effectLst/>
              </a:rPr>
              <a:t>Avoiding conversations</a:t>
            </a:r>
          </a:p>
          <a:p>
            <a:pPr marL="285750" indent="-285750">
              <a:spcAft>
                <a:spcPts val="600"/>
              </a:spcAft>
              <a:buClr>
                <a:srgbClr val="C00000"/>
              </a:buClr>
              <a:buSzPct val="140000"/>
              <a:buFont typeface="Arial" panose="020B0604020202020204" pitchFamily="34" charset="0"/>
              <a:buChar char="•"/>
            </a:pPr>
            <a:r>
              <a:rPr lang="en-US" sz="1800" dirty="0">
                <a:effectLst/>
              </a:rPr>
              <a:t>Talking badly about someone</a:t>
            </a:r>
          </a:p>
          <a:p>
            <a:pPr marL="285750" indent="-285750">
              <a:spcAft>
                <a:spcPts val="600"/>
              </a:spcAft>
              <a:buClr>
                <a:srgbClr val="C00000"/>
              </a:buClr>
              <a:buSzPct val="140000"/>
              <a:buFont typeface="Arial" panose="020B0604020202020204" pitchFamily="34" charset="0"/>
              <a:buChar char="•"/>
            </a:pPr>
            <a:r>
              <a:rPr lang="en-US" sz="1800" dirty="0">
                <a:effectLst/>
              </a:rPr>
              <a:t>Putting one's own needs aside in order to belong</a:t>
            </a:r>
          </a:p>
          <a:p>
            <a:pPr marL="285750" indent="-285750">
              <a:spcAft>
                <a:spcPts val="600"/>
              </a:spcAft>
              <a:buClr>
                <a:srgbClr val="C00000"/>
              </a:buClr>
              <a:buSzPct val="140000"/>
              <a:buFont typeface="Arial" panose="020B0604020202020204" pitchFamily="34" charset="0"/>
              <a:buChar char="•"/>
            </a:pPr>
            <a:r>
              <a:rPr lang="en-US" sz="1800" dirty="0">
                <a:effectLst/>
              </a:rPr>
              <a:t>Swallowing one's own opinion to belong</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642541" y="2754832"/>
            <a:ext cx="3494297" cy="407035"/>
          </a:xfrm>
          <a:prstGeom prst="rect">
            <a:avLst/>
          </a:prstGeom>
          <a:noFill/>
          <a:ln>
            <a:noFill/>
          </a:ln>
        </p:spPr>
        <p:txBody>
          <a:bodyPr wrap="square">
            <a:spAutoFit/>
          </a:bodyPr>
          <a:lstStyle/>
          <a:p>
            <a:pPr>
              <a:lnSpc>
                <a:spcPct val="107000"/>
              </a:lnSpc>
              <a:spcAft>
                <a:spcPts val="800"/>
              </a:spcAft>
            </a:pPr>
            <a:r>
              <a:rPr lang="en-GB" sz="2000" b="1" dirty="0">
                <a:solidFill>
                  <a:srgbClr val="C00000"/>
                </a:solidFill>
                <a:effectLst/>
              </a:rPr>
              <a:t>Non-Constructive Behaviour</a:t>
            </a:r>
            <a:endPar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990809" y="2687669"/>
            <a:ext cx="2956121" cy="407035"/>
          </a:xfrm>
          <a:prstGeom prst="rect">
            <a:avLst/>
          </a:prstGeom>
          <a:noFill/>
          <a:ln>
            <a:noFill/>
          </a:ln>
        </p:spPr>
        <p:txBody>
          <a:bodyPr wrap="square">
            <a:spAutoFit/>
          </a:bodyPr>
          <a:lstStyle/>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rPr>
              <a:t>Constructive Behaviour</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3C9BF6C6-35F9-4CB4-9A52-5548D5ACF696}"/>
              </a:ext>
            </a:extLst>
          </p:cNvPr>
          <p:cNvPicPr>
            <a:picLocks noChangeAspect="1"/>
          </p:cNvPicPr>
          <p:nvPr/>
        </p:nvPicPr>
        <p:blipFill>
          <a:blip r:embed="rId5" cstate="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686035" y="2147787"/>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7CEE86FB-3D81-46EC-8A9F-F418E9BA56EA}"/>
              </a:ext>
            </a:extLst>
          </p:cNvPr>
          <p:cNvPicPr>
            <a:picLocks noChangeAspect="1"/>
          </p:cNvPicPr>
          <p:nvPr/>
        </p:nvPicPr>
        <p:blipFill>
          <a:blip r:embed="rId5" cstate="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397075" y="2140278"/>
            <a:ext cx="721360" cy="524510"/>
          </a:xfrm>
          <a:prstGeom prst="rect">
            <a:avLst/>
          </a:prstGeom>
          <a:noFill/>
          <a:ln>
            <a:noFill/>
          </a:ln>
        </p:spPr>
      </p:pic>
    </p:spTree>
    <p:extLst>
      <p:ext uri="{BB962C8B-B14F-4D97-AF65-F5344CB8AC3E}">
        <p14:creationId xmlns:p14="http://schemas.microsoft.com/office/powerpoint/2010/main" val="2939071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2407604E-D742-4502-9F34-F7F75F199D5F}"/>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81897" y="2515944"/>
            <a:ext cx="4329203" cy="4342056"/>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EA3AC3A2-8E79-404F-8552-A0ED8DA505FE}"/>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405884"/>
            <a:ext cx="3848219" cy="4412654"/>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A42E6E7B-E3F0-4D9F-B00F-EAFC114DE86E}"/>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297818" y="2307963"/>
            <a:ext cx="2272478" cy="3416320"/>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AF44BA95-A243-4B81-A0AB-0BFF1456D4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8534" y="3444355"/>
            <a:ext cx="2007766" cy="937145"/>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19" y="2743200"/>
            <a:ext cx="3681047" cy="349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4. Basic need: Effectiveness, Power, Influence</a:t>
            </a:r>
            <a:endParaRPr lang="el-GR" dirty="0"/>
          </a:p>
        </p:txBody>
      </p:sp>
      <p:sp>
        <p:nvSpPr>
          <p:cNvPr id="5" name="TextBox 4">
            <a:extLst>
              <a:ext uri="{FF2B5EF4-FFF2-40B4-BE49-F238E27FC236}">
                <a16:creationId xmlns:a16="http://schemas.microsoft.com/office/drawing/2014/main" id="{7601068C-8B57-4222-BAAA-B72C792FFC31}"/>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77880FC-4A5B-4DE0-9A17-A956635BB046}"/>
              </a:ext>
            </a:extLst>
          </p:cNvPr>
          <p:cNvSpPr txBox="1"/>
          <p:nvPr/>
        </p:nvSpPr>
        <p:spPr>
          <a:xfrm>
            <a:off x="2409680" y="2405884"/>
            <a:ext cx="1992253" cy="3125215"/>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envious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incapable</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shy</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full of shame</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overlooked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tx2">
                    <a:lumMod val="75000"/>
                  </a:schemeClr>
                </a:solidFill>
                <a:latin typeface="Calibri" panose="020F0502020204030204" pitchFamily="34" charset="0"/>
                <a:ea typeface="Calibri" panose="020F0502020204030204" pitchFamily="34" charset="0"/>
              </a:rPr>
              <a:t>ignored</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83678"/>
            <a:ext cx="11672148"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You f</a:t>
            </a:r>
            <a:r>
              <a:rPr lang="en-US" sz="3600" b="1" cap="none" spc="0" dirty="0">
                <a:ln w="12700" cmpd="sng">
                  <a:solidFill>
                    <a:srgbClr val="0170B3"/>
                  </a:solidFill>
                  <a:prstDash val="solid"/>
                </a:ln>
                <a:solidFill>
                  <a:schemeClr val="bg1"/>
                </a:solidFill>
                <a:effectLst/>
              </a:rPr>
              <a:t>eel                         Choose </a:t>
            </a:r>
            <a:r>
              <a:rPr lang="en-US" sz="3600" b="1" cap="none" spc="0" dirty="0" err="1">
                <a:ln w="12700" cmpd="sng">
                  <a:solidFill>
                    <a:srgbClr val="0170B3"/>
                  </a:solidFill>
                  <a:prstDash val="solid"/>
                </a:ln>
                <a:solidFill>
                  <a:schemeClr val="bg1"/>
                </a:solidFill>
                <a:effectLst/>
              </a:rPr>
              <a:t>behaviour</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29544" y="3041296"/>
            <a:ext cx="2438992" cy="16895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800" b="1" dirty="0">
                <a:solidFill>
                  <a:schemeClr val="bg1"/>
                </a:solidFill>
                <a:effectLst>
                  <a:outerShdw blurRad="38100" dist="38100" dir="2700000" algn="tl">
                    <a:srgbClr val="000000">
                      <a:alpha val="43137"/>
                    </a:srgbClr>
                  </a:outerShdw>
                </a:effectLst>
                <a:latin typeface="Calibri" panose="020F0502020204030204" pitchFamily="34" charset="0"/>
              </a:rPr>
              <a:t>Power</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3041296"/>
            <a:ext cx="3716350" cy="3733458"/>
          </a:xfrm>
          <a:prstGeom prst="rect">
            <a:avLst/>
          </a:prstGeom>
          <a:noFill/>
          <a:ln>
            <a:noFill/>
          </a:ln>
        </p:spPr>
        <p:txBody>
          <a:bodyPr wrap="square">
            <a:spAutoFit/>
          </a:bodyPr>
          <a:lstStyle/>
          <a:p>
            <a:pPr marL="285750" indent="-285750">
              <a:lnSpc>
                <a:spcPct val="110000"/>
              </a:lnSpc>
              <a:buClr>
                <a:srgbClr val="FFFF00"/>
              </a:buClr>
              <a:buSzPct val="130000"/>
              <a:buFont typeface="Wingdings" panose="05000000000000000000" pitchFamily="2" charset="2"/>
              <a:buChar char="ü"/>
            </a:pPr>
            <a:r>
              <a:rPr lang="en-US" dirty="0">
                <a:effectLst/>
              </a:rPr>
              <a:t>Wanting to make a difference</a:t>
            </a:r>
          </a:p>
          <a:p>
            <a:pPr marL="285750" indent="-285750">
              <a:lnSpc>
                <a:spcPct val="110000"/>
              </a:lnSpc>
              <a:buClr>
                <a:srgbClr val="FFFF00"/>
              </a:buClr>
              <a:buSzPct val="130000"/>
              <a:buFont typeface="Wingdings" panose="05000000000000000000" pitchFamily="2" charset="2"/>
              <a:buChar char="ü"/>
            </a:pPr>
            <a:r>
              <a:rPr lang="en-US" dirty="0">
                <a:effectLst/>
              </a:rPr>
              <a:t>Help others</a:t>
            </a:r>
          </a:p>
          <a:p>
            <a:pPr marL="285750" indent="-285750">
              <a:lnSpc>
                <a:spcPct val="110000"/>
              </a:lnSpc>
              <a:buClr>
                <a:srgbClr val="FFFF00"/>
              </a:buClr>
              <a:buSzPct val="130000"/>
              <a:buFont typeface="Wingdings" panose="05000000000000000000" pitchFamily="2" charset="2"/>
              <a:buChar char="ü"/>
            </a:pPr>
            <a:r>
              <a:rPr lang="en-US" dirty="0">
                <a:effectLst/>
              </a:rPr>
              <a:t>Contribute oneself and one's ideas</a:t>
            </a:r>
          </a:p>
          <a:p>
            <a:pPr marL="285750" indent="-285750">
              <a:lnSpc>
                <a:spcPct val="110000"/>
              </a:lnSpc>
              <a:buClr>
                <a:srgbClr val="FFFF00"/>
              </a:buClr>
              <a:buSzPct val="130000"/>
              <a:buFont typeface="Wingdings" panose="05000000000000000000" pitchFamily="2" charset="2"/>
              <a:buChar char="ü"/>
            </a:pPr>
            <a:r>
              <a:rPr lang="en-US" dirty="0">
                <a:effectLst/>
              </a:rPr>
              <a:t>Stand up for something</a:t>
            </a:r>
          </a:p>
          <a:p>
            <a:pPr marL="285750" indent="-285750">
              <a:lnSpc>
                <a:spcPct val="110000"/>
              </a:lnSpc>
              <a:buClr>
                <a:srgbClr val="FFFF00"/>
              </a:buClr>
              <a:buSzPct val="130000"/>
              <a:buFont typeface="Wingdings" panose="05000000000000000000" pitchFamily="2" charset="2"/>
              <a:buChar char="ü"/>
            </a:pPr>
            <a:r>
              <a:rPr lang="en-US" dirty="0">
                <a:effectLst/>
              </a:rPr>
              <a:t>Supporting others</a:t>
            </a:r>
          </a:p>
          <a:p>
            <a:pPr marL="285750" indent="-285750">
              <a:lnSpc>
                <a:spcPct val="110000"/>
              </a:lnSpc>
              <a:buClr>
                <a:srgbClr val="FFFF00"/>
              </a:buClr>
              <a:buSzPct val="130000"/>
              <a:buFont typeface="Wingdings" panose="05000000000000000000" pitchFamily="2" charset="2"/>
              <a:buChar char="ü"/>
            </a:pPr>
            <a:r>
              <a:rPr lang="en-US" dirty="0">
                <a:effectLst/>
              </a:rPr>
              <a:t>Praise</a:t>
            </a:r>
          </a:p>
          <a:p>
            <a:pPr marL="285750" indent="-285750">
              <a:lnSpc>
                <a:spcPct val="110000"/>
              </a:lnSpc>
              <a:buClr>
                <a:srgbClr val="FFFF00"/>
              </a:buClr>
              <a:buSzPct val="130000"/>
              <a:buFont typeface="Wingdings" panose="05000000000000000000" pitchFamily="2" charset="2"/>
              <a:buChar char="ü"/>
            </a:pPr>
            <a:r>
              <a:rPr lang="en-US" dirty="0">
                <a:effectLst/>
              </a:rPr>
              <a:t>Accepting praise</a:t>
            </a:r>
          </a:p>
          <a:p>
            <a:pPr marL="285750" indent="-285750">
              <a:lnSpc>
                <a:spcPct val="110000"/>
              </a:lnSpc>
              <a:buClr>
                <a:srgbClr val="FFFF00"/>
              </a:buClr>
              <a:buSzPct val="130000"/>
              <a:buFont typeface="Wingdings" panose="05000000000000000000" pitchFamily="2" charset="2"/>
              <a:buChar char="ü"/>
            </a:pPr>
            <a:r>
              <a:rPr lang="en-US" dirty="0">
                <a:effectLst/>
              </a:rPr>
              <a:t>Being proud of an achievement</a:t>
            </a:r>
          </a:p>
          <a:p>
            <a:pPr marL="285750" indent="-285750">
              <a:lnSpc>
                <a:spcPct val="110000"/>
              </a:lnSpc>
              <a:buClr>
                <a:srgbClr val="FFFF00"/>
              </a:buClr>
              <a:buSzPct val="130000"/>
              <a:buFont typeface="Wingdings" panose="05000000000000000000" pitchFamily="2" charset="2"/>
              <a:buChar char="ü"/>
            </a:pPr>
            <a:r>
              <a:rPr lang="en-US" dirty="0">
                <a:effectLst/>
              </a:rPr>
              <a:t>Knowing your own abilities and strengths</a:t>
            </a:r>
          </a:p>
          <a:p>
            <a:pPr marL="285750" indent="-285750">
              <a:lnSpc>
                <a:spcPct val="110000"/>
              </a:lnSpc>
              <a:buClr>
                <a:srgbClr val="FFFF00"/>
              </a:buClr>
              <a:buSzPct val="130000"/>
              <a:buFont typeface="Wingdings" panose="05000000000000000000" pitchFamily="2" charset="2"/>
              <a:buChar char="ü"/>
            </a:pPr>
            <a:r>
              <a:rPr lang="en-US" dirty="0">
                <a:effectLst/>
              </a:rPr>
              <a:t>Perseverance</a:t>
            </a:r>
          </a:p>
          <a:p>
            <a:pPr marL="285750" indent="-285750">
              <a:lnSpc>
                <a:spcPct val="110000"/>
              </a:lnSpc>
              <a:buClr>
                <a:srgbClr val="FFFF00"/>
              </a:buClr>
              <a:buSzPct val="130000"/>
              <a:buFont typeface="Wingdings" panose="05000000000000000000" pitchFamily="2" charset="2"/>
              <a:buChar char="ü"/>
            </a:pPr>
            <a:r>
              <a:rPr lang="en-US" dirty="0">
                <a:effectLst/>
              </a:rPr>
              <a:t>Sticking to a goal</a:t>
            </a:r>
            <a:endParaRPr lang="el-GR" dirty="0">
              <a:effectLst/>
            </a:endParaRPr>
          </a:p>
        </p:txBody>
      </p:sp>
      <p:sp>
        <p:nvSpPr>
          <p:cNvPr id="14" name="TextBox 13">
            <a:extLst>
              <a:ext uri="{FF2B5EF4-FFF2-40B4-BE49-F238E27FC236}">
                <a16:creationId xmlns:a16="http://schemas.microsoft.com/office/drawing/2014/main" id="{11EB4C66-FBB4-40C0-B988-2B9A72F5B6DB}"/>
              </a:ext>
            </a:extLst>
          </p:cNvPr>
          <p:cNvSpPr txBox="1"/>
          <p:nvPr/>
        </p:nvSpPr>
        <p:spPr>
          <a:xfrm>
            <a:off x="8485553" y="3101907"/>
            <a:ext cx="3681047" cy="3428759"/>
          </a:xfrm>
          <a:prstGeom prst="rect">
            <a:avLst/>
          </a:prstGeom>
          <a:noFill/>
          <a:ln>
            <a:noFill/>
          </a:ln>
        </p:spPr>
        <p:txBody>
          <a:bodyPr wrap="square">
            <a:spAutoFit/>
          </a:bodyPr>
          <a:lstStyle/>
          <a:p>
            <a:pPr marL="285750" indent="-285750">
              <a:lnSpc>
                <a:spcPct val="110000"/>
              </a:lnSpc>
              <a:buClr>
                <a:srgbClr val="C00000"/>
              </a:buClr>
              <a:buSzPct val="140000"/>
              <a:buFont typeface="Arial" panose="020B0604020202020204" pitchFamily="34" charset="0"/>
              <a:buChar char="•"/>
            </a:pPr>
            <a:r>
              <a:rPr lang="en-US" sz="1800" dirty="0">
                <a:effectLst/>
              </a:rPr>
              <a:t>Sabotage others, counter-subtlety</a:t>
            </a:r>
          </a:p>
          <a:p>
            <a:pPr marL="285750" indent="-285750">
              <a:lnSpc>
                <a:spcPct val="110000"/>
              </a:lnSpc>
              <a:buClr>
                <a:srgbClr val="C00000"/>
              </a:buClr>
              <a:buSzPct val="140000"/>
              <a:buFont typeface="Arial" panose="020B0604020202020204" pitchFamily="34" charset="0"/>
              <a:buChar char="•"/>
            </a:pPr>
            <a:r>
              <a:rPr lang="en-US" sz="1800" dirty="0">
                <a:effectLst/>
              </a:rPr>
              <a:t>Shame others</a:t>
            </a:r>
          </a:p>
          <a:p>
            <a:pPr marL="285750" indent="-285750">
              <a:lnSpc>
                <a:spcPct val="110000"/>
              </a:lnSpc>
              <a:buClr>
                <a:srgbClr val="C00000"/>
              </a:buClr>
              <a:buSzPct val="140000"/>
              <a:buFont typeface="Arial" panose="020B0604020202020204" pitchFamily="34" charset="0"/>
              <a:buChar char="•"/>
            </a:pPr>
            <a:r>
              <a:rPr lang="en-US" sz="1800" dirty="0">
                <a:effectLst/>
              </a:rPr>
              <a:t>Blackmail others</a:t>
            </a:r>
          </a:p>
          <a:p>
            <a:pPr marL="285750" indent="-285750">
              <a:lnSpc>
                <a:spcPct val="110000"/>
              </a:lnSpc>
              <a:buClr>
                <a:srgbClr val="C00000"/>
              </a:buClr>
              <a:buSzPct val="140000"/>
              <a:buFont typeface="Arial" panose="020B0604020202020204" pitchFamily="34" charset="0"/>
              <a:buChar char="•"/>
            </a:pPr>
            <a:r>
              <a:rPr lang="en-US" sz="1800" dirty="0">
                <a:effectLst/>
              </a:rPr>
              <a:t>Dominate others</a:t>
            </a:r>
          </a:p>
          <a:p>
            <a:pPr marL="285750" indent="-285750">
              <a:lnSpc>
                <a:spcPct val="110000"/>
              </a:lnSpc>
              <a:buClr>
                <a:srgbClr val="C00000"/>
              </a:buClr>
              <a:buSzPct val="140000"/>
              <a:buFont typeface="Arial" panose="020B0604020202020204" pitchFamily="34" charset="0"/>
              <a:buChar char="•"/>
            </a:pPr>
            <a:r>
              <a:rPr lang="en-US" sz="1800" dirty="0">
                <a:effectLst/>
              </a:rPr>
              <a:t>Think of yourself as "something better”</a:t>
            </a:r>
          </a:p>
          <a:p>
            <a:pPr marL="285750" indent="-285750">
              <a:lnSpc>
                <a:spcPct val="110000"/>
              </a:lnSpc>
              <a:buClr>
                <a:srgbClr val="C00000"/>
              </a:buClr>
              <a:buSzPct val="140000"/>
              <a:buFont typeface="Arial" panose="020B0604020202020204" pitchFamily="34" charset="0"/>
              <a:buChar char="•"/>
            </a:pPr>
            <a:r>
              <a:rPr lang="en-US" sz="1800" dirty="0">
                <a:effectLst/>
              </a:rPr>
              <a:t>Devalue others</a:t>
            </a:r>
          </a:p>
          <a:p>
            <a:pPr marL="285750" indent="-285750">
              <a:lnSpc>
                <a:spcPct val="110000"/>
              </a:lnSpc>
              <a:buClr>
                <a:srgbClr val="C00000"/>
              </a:buClr>
              <a:buSzPct val="140000"/>
              <a:buFont typeface="Arial" panose="020B0604020202020204" pitchFamily="34" charset="0"/>
              <a:buChar char="•"/>
            </a:pPr>
            <a:r>
              <a:rPr lang="en-US" sz="1800" dirty="0">
                <a:effectLst/>
              </a:rPr>
              <a:t>Discriminate against others</a:t>
            </a:r>
          </a:p>
          <a:p>
            <a:pPr marL="285750" indent="-285750">
              <a:lnSpc>
                <a:spcPct val="110000"/>
              </a:lnSpc>
              <a:buClr>
                <a:srgbClr val="C00000"/>
              </a:buClr>
              <a:buSzPct val="140000"/>
              <a:buFont typeface="Arial" panose="020B0604020202020204" pitchFamily="34" charset="0"/>
              <a:buChar char="•"/>
            </a:pPr>
            <a:r>
              <a:rPr lang="en-US" sz="1800" dirty="0">
                <a:effectLst/>
              </a:rPr>
              <a:t>Accuse others</a:t>
            </a:r>
          </a:p>
          <a:p>
            <a:pPr marL="285750" indent="-285750">
              <a:lnSpc>
                <a:spcPct val="110000"/>
              </a:lnSpc>
              <a:buClr>
                <a:srgbClr val="C00000"/>
              </a:buClr>
              <a:buSzPct val="140000"/>
              <a:buFont typeface="Arial" panose="020B0604020202020204" pitchFamily="34" charset="0"/>
              <a:buChar char="•"/>
            </a:pPr>
            <a:r>
              <a:rPr lang="en-US" sz="1800" dirty="0">
                <a:effectLst/>
              </a:rPr>
              <a:t>Oppress others</a:t>
            </a:r>
          </a:p>
          <a:p>
            <a:pPr marL="285750" indent="-285750">
              <a:lnSpc>
                <a:spcPct val="110000"/>
              </a:lnSpc>
              <a:buClr>
                <a:srgbClr val="C00000"/>
              </a:buClr>
              <a:buSzPct val="140000"/>
              <a:buFont typeface="Arial" panose="020B0604020202020204" pitchFamily="34" charset="0"/>
              <a:buChar char="•"/>
            </a:pPr>
            <a:r>
              <a:rPr lang="en-US" sz="1800" dirty="0">
                <a:effectLst/>
              </a:rPr>
              <a:t>Exploit others</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642541" y="2754832"/>
            <a:ext cx="3494297" cy="407035"/>
          </a:xfrm>
          <a:prstGeom prst="rect">
            <a:avLst/>
          </a:prstGeom>
          <a:noFill/>
          <a:ln>
            <a:noFill/>
          </a:ln>
        </p:spPr>
        <p:txBody>
          <a:bodyPr wrap="square">
            <a:spAutoFit/>
          </a:bodyPr>
          <a:lstStyle/>
          <a:p>
            <a:pPr>
              <a:lnSpc>
                <a:spcPct val="107000"/>
              </a:lnSpc>
              <a:spcAft>
                <a:spcPts val="800"/>
              </a:spcAft>
            </a:pPr>
            <a:r>
              <a:rPr lang="en-GB" sz="2000" b="1" dirty="0">
                <a:solidFill>
                  <a:srgbClr val="C00000"/>
                </a:solidFill>
                <a:effectLst/>
              </a:rPr>
              <a:t>Non-Constructive Behaviour</a:t>
            </a:r>
            <a:endPar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866297" y="2549389"/>
            <a:ext cx="2956121" cy="407035"/>
          </a:xfrm>
          <a:prstGeom prst="rect">
            <a:avLst/>
          </a:prstGeom>
          <a:noFill/>
          <a:ln>
            <a:noFill/>
          </a:ln>
        </p:spPr>
        <p:txBody>
          <a:bodyPr wrap="square">
            <a:spAutoFit/>
          </a:bodyPr>
          <a:lstStyle/>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rPr>
              <a:t>Constructive Behaviour</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F4007A7F-FFA5-4713-AAA3-B650BC7B3FAF}"/>
              </a:ext>
            </a:extLst>
          </p:cNvPr>
          <p:cNvPicPr>
            <a:picLocks noChangeAspect="1"/>
          </p:cNvPicPr>
          <p:nvPr/>
        </p:nvPicPr>
        <p:blipFill>
          <a:blip r:embed="rId5" cstate="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425347" y="2136121"/>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2C7405BD-3C7C-453B-BB5F-35A377B14B81}"/>
              </a:ext>
            </a:extLst>
          </p:cNvPr>
          <p:cNvPicPr>
            <a:picLocks noChangeAspect="1"/>
          </p:cNvPicPr>
          <p:nvPr/>
        </p:nvPicPr>
        <p:blipFill>
          <a:blip r:embed="rId5" cstate="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12010" y="2130586"/>
            <a:ext cx="721360" cy="524510"/>
          </a:xfrm>
          <a:prstGeom prst="rect">
            <a:avLst/>
          </a:prstGeom>
          <a:noFill/>
          <a:ln>
            <a:noFill/>
          </a:ln>
        </p:spPr>
      </p:pic>
    </p:spTree>
    <p:extLst>
      <p:ext uri="{BB962C8B-B14F-4D97-AF65-F5344CB8AC3E}">
        <p14:creationId xmlns:p14="http://schemas.microsoft.com/office/powerpoint/2010/main" val="1102058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DA7B4D76-3610-47E7-B7F1-38442145731E}"/>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217" y="2668188"/>
            <a:ext cx="4009625" cy="3490554"/>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259EED5D-A7F9-4BD2-A27F-64AC46A68DCE}"/>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584298" y="2755771"/>
            <a:ext cx="3848219" cy="3402970"/>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FE158242-3A47-4BE4-ADB7-B286267CA85E}"/>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536696"/>
            <a:ext cx="2272478" cy="3165604"/>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23ECDD0A-A316-45F6-8E8E-E70F1E86B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177" y="3301540"/>
            <a:ext cx="205886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263525"/>
            <a:ext cx="10515600" cy="1325563"/>
          </a:xfrm>
        </p:spPr>
        <p:txBody>
          <a:bodyPr/>
          <a:lstStyle/>
          <a:p>
            <a:r>
              <a:rPr lang="en-US" dirty="0"/>
              <a:t>5. Basic need: Fun</a:t>
            </a:r>
            <a:endParaRPr lang="el-GR" dirty="0"/>
          </a:p>
        </p:txBody>
      </p:sp>
      <p:sp>
        <p:nvSpPr>
          <p:cNvPr id="5" name="TextBox 4">
            <a:extLst>
              <a:ext uri="{FF2B5EF4-FFF2-40B4-BE49-F238E27FC236}">
                <a16:creationId xmlns:a16="http://schemas.microsoft.com/office/drawing/2014/main" id="{7601068C-8B57-4222-BAAA-B72C792FFC31}"/>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77880FC-4A5B-4DE0-9A17-A956635BB046}"/>
              </a:ext>
            </a:extLst>
          </p:cNvPr>
          <p:cNvSpPr txBox="1"/>
          <p:nvPr/>
        </p:nvSpPr>
        <p:spPr>
          <a:xfrm>
            <a:off x="2280998" y="2668187"/>
            <a:ext cx="1992253" cy="276293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Nervous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tense</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listless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listless</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bored</a:t>
            </a:r>
          </a:p>
          <a:p>
            <a:pPr marL="342900" indent="-342900">
              <a:lnSpc>
                <a:spcPct val="107000"/>
              </a:lnSpc>
              <a:spcAft>
                <a:spcPts val="800"/>
              </a:spcAft>
              <a:buClr>
                <a:schemeClr val="bg1"/>
              </a:buClr>
              <a:buFont typeface="Courier New" panose="02070309020205020404" pitchFamily="49" charset="0"/>
              <a:buChar char="o"/>
            </a:pPr>
            <a:r>
              <a:rPr lang="en-US" sz="2200" dirty="0">
                <a:solidFill>
                  <a:schemeClr val="accent1">
                    <a:lumMod val="50000"/>
                  </a:schemeClr>
                </a:solidFill>
                <a:latin typeface="Calibri" panose="020F0502020204030204" pitchFamily="34" charset="0"/>
              </a:rPr>
              <a:t>blocked</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688608"/>
            <a:ext cx="11672148"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You f</a:t>
            </a:r>
            <a:r>
              <a:rPr lang="en-US" sz="3600" b="1" cap="none" spc="0" dirty="0">
                <a:ln w="12700" cmpd="sng">
                  <a:solidFill>
                    <a:srgbClr val="0170B3"/>
                  </a:solidFill>
                  <a:prstDash val="solid"/>
                </a:ln>
                <a:solidFill>
                  <a:schemeClr val="bg1"/>
                </a:solidFill>
                <a:effectLst/>
              </a:rPr>
              <a:t>eel                        Choose </a:t>
            </a:r>
            <a:r>
              <a:rPr lang="en-US" sz="3600" b="1" cap="none" spc="0" dirty="0" err="1">
                <a:ln w="12700" cmpd="sng">
                  <a:solidFill>
                    <a:srgbClr val="0170B3"/>
                  </a:solidFill>
                  <a:prstDash val="solid"/>
                </a:ln>
                <a:solidFill>
                  <a:schemeClr val="bg1"/>
                </a:solidFill>
                <a:effectLst/>
              </a:rPr>
              <a:t>behaviour</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50523" y="2783238"/>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Fun</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813001" y="3500476"/>
            <a:ext cx="2956122" cy="2464008"/>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en-US" sz="2000" dirty="0">
                <a:effectLst/>
              </a:rPr>
              <a:t>Unbiased observation</a:t>
            </a:r>
          </a:p>
          <a:p>
            <a:pPr marL="285750" indent="-285750">
              <a:lnSpc>
                <a:spcPct val="107000"/>
              </a:lnSpc>
              <a:spcAft>
                <a:spcPts val="800"/>
              </a:spcAft>
              <a:buClr>
                <a:srgbClr val="FFFF00"/>
              </a:buClr>
              <a:buSzPct val="130000"/>
              <a:buFont typeface="Wingdings" panose="05000000000000000000" pitchFamily="2" charset="2"/>
              <a:buChar char="ü"/>
            </a:pPr>
            <a:r>
              <a:rPr lang="en-US" sz="2000" dirty="0">
                <a:effectLst/>
              </a:rPr>
              <a:t>Looking at things without judgement</a:t>
            </a:r>
          </a:p>
          <a:p>
            <a:pPr marL="285750" indent="-285750">
              <a:lnSpc>
                <a:spcPct val="107000"/>
              </a:lnSpc>
              <a:spcAft>
                <a:spcPts val="800"/>
              </a:spcAft>
              <a:buClr>
                <a:srgbClr val="FFFF00"/>
              </a:buClr>
              <a:buSzPct val="130000"/>
              <a:buFont typeface="Wingdings" panose="05000000000000000000" pitchFamily="2" charset="2"/>
              <a:buChar char="ü"/>
            </a:pPr>
            <a:r>
              <a:rPr lang="en-US" sz="2000" dirty="0">
                <a:effectLst/>
              </a:rPr>
              <a:t>Astonishment</a:t>
            </a:r>
          </a:p>
          <a:p>
            <a:pPr marL="285750" indent="-285750">
              <a:lnSpc>
                <a:spcPct val="107000"/>
              </a:lnSpc>
              <a:spcAft>
                <a:spcPts val="800"/>
              </a:spcAft>
              <a:buClr>
                <a:srgbClr val="FFFF00"/>
              </a:buClr>
              <a:buSzPct val="130000"/>
              <a:buFont typeface="Wingdings" panose="05000000000000000000" pitchFamily="2" charset="2"/>
              <a:buChar char="ü"/>
            </a:pPr>
            <a:r>
              <a:rPr lang="en-US" sz="2000" dirty="0">
                <a:effectLst/>
              </a:rPr>
              <a:t>New learning</a:t>
            </a:r>
          </a:p>
          <a:p>
            <a:pPr marL="285750" indent="-285750">
              <a:lnSpc>
                <a:spcPct val="107000"/>
              </a:lnSpc>
              <a:spcAft>
                <a:spcPts val="800"/>
              </a:spcAft>
              <a:buClr>
                <a:srgbClr val="FFFF00"/>
              </a:buClr>
              <a:buSzPct val="130000"/>
              <a:buFont typeface="Wingdings" panose="05000000000000000000" pitchFamily="2" charset="2"/>
              <a:buChar char="ü"/>
            </a:pPr>
            <a:r>
              <a:rPr lang="en-US" sz="2000" dirty="0" err="1">
                <a:effectLst/>
              </a:rPr>
              <a:t>Cocreative</a:t>
            </a:r>
            <a:r>
              <a:rPr lang="en-US" sz="2000" dirty="0">
                <a:effectLst/>
              </a:rPr>
              <a:t> acting</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41775" y="3337599"/>
            <a:ext cx="3251200" cy="2769989"/>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en-US" sz="1800" dirty="0">
                <a:effectLst/>
              </a:rPr>
              <a:t>Annoy others</a:t>
            </a:r>
          </a:p>
          <a:p>
            <a:pPr marL="285750" indent="-285750">
              <a:spcAft>
                <a:spcPts val="600"/>
              </a:spcAft>
              <a:buClr>
                <a:srgbClr val="C00000"/>
              </a:buClr>
              <a:buSzPct val="140000"/>
              <a:buFont typeface="Arial" panose="020B0604020202020204" pitchFamily="34" charset="0"/>
              <a:buChar char="•"/>
            </a:pPr>
            <a:r>
              <a:rPr lang="en-US" sz="1800" dirty="0">
                <a:effectLst/>
              </a:rPr>
              <a:t>Making fun of others</a:t>
            </a:r>
          </a:p>
          <a:p>
            <a:pPr marL="285750" indent="-285750">
              <a:spcAft>
                <a:spcPts val="600"/>
              </a:spcAft>
              <a:buClr>
                <a:srgbClr val="C00000"/>
              </a:buClr>
              <a:buSzPct val="140000"/>
              <a:buFont typeface="Arial" panose="020B0604020202020204" pitchFamily="34" charset="0"/>
              <a:buChar char="•"/>
            </a:pPr>
            <a:r>
              <a:rPr lang="en-US" sz="1800" dirty="0">
                <a:effectLst/>
              </a:rPr>
              <a:t>Sarcasm</a:t>
            </a:r>
          </a:p>
          <a:p>
            <a:pPr marL="285750" indent="-285750">
              <a:spcAft>
                <a:spcPts val="600"/>
              </a:spcAft>
              <a:buClr>
                <a:srgbClr val="C00000"/>
              </a:buClr>
              <a:buSzPct val="140000"/>
              <a:buFont typeface="Arial" panose="020B0604020202020204" pitchFamily="34" charset="0"/>
              <a:buChar char="•"/>
            </a:pPr>
            <a:r>
              <a:rPr lang="en-US" sz="1800" dirty="0">
                <a:effectLst/>
              </a:rPr>
              <a:t>Cynicism</a:t>
            </a:r>
          </a:p>
          <a:p>
            <a:pPr marL="285750" indent="-285750">
              <a:spcAft>
                <a:spcPts val="600"/>
              </a:spcAft>
              <a:buClr>
                <a:srgbClr val="C00000"/>
              </a:buClr>
              <a:buSzPct val="140000"/>
              <a:buFont typeface="Arial" panose="020B0604020202020204" pitchFamily="34" charset="0"/>
              <a:buChar char="•"/>
            </a:pPr>
            <a:r>
              <a:rPr lang="en-US" sz="1800" dirty="0">
                <a:effectLst/>
              </a:rPr>
              <a:t>To destroy something “just for fun”</a:t>
            </a:r>
          </a:p>
          <a:p>
            <a:pPr marL="285750" indent="-285750">
              <a:spcAft>
                <a:spcPts val="600"/>
              </a:spcAft>
              <a:buClr>
                <a:srgbClr val="C00000"/>
              </a:buClr>
              <a:buSzPct val="140000"/>
              <a:buFont typeface="Arial" panose="020B0604020202020204" pitchFamily="34" charset="0"/>
              <a:buChar char="•"/>
            </a:pPr>
            <a:r>
              <a:rPr lang="en-US" sz="1800" dirty="0">
                <a:effectLst/>
              </a:rPr>
              <a:t>Television addiction</a:t>
            </a:r>
          </a:p>
          <a:p>
            <a:pPr marL="285750" indent="-285750">
              <a:spcAft>
                <a:spcPts val="600"/>
              </a:spcAft>
              <a:buClr>
                <a:srgbClr val="C00000"/>
              </a:buClr>
              <a:buSzPct val="140000"/>
              <a:buFont typeface="Arial" panose="020B0604020202020204" pitchFamily="34" charset="0"/>
              <a:buChar char="•"/>
            </a:pPr>
            <a:r>
              <a:rPr lang="en-US" sz="1800" dirty="0">
                <a:effectLst/>
              </a:rPr>
              <a:t>Gambling addiction</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432681" y="2904732"/>
            <a:ext cx="3494297" cy="407035"/>
          </a:xfrm>
          <a:prstGeom prst="rect">
            <a:avLst/>
          </a:prstGeom>
          <a:noFill/>
          <a:ln>
            <a:noFill/>
          </a:ln>
        </p:spPr>
        <p:txBody>
          <a:bodyPr wrap="square">
            <a:spAutoFit/>
          </a:bodyPr>
          <a:lstStyle/>
          <a:p>
            <a:pPr>
              <a:lnSpc>
                <a:spcPct val="107000"/>
              </a:lnSpc>
              <a:spcAft>
                <a:spcPts val="800"/>
              </a:spcAft>
            </a:pPr>
            <a:r>
              <a:rPr lang="en-GB" sz="2000" b="1" dirty="0">
                <a:solidFill>
                  <a:srgbClr val="C00000"/>
                </a:solidFill>
                <a:effectLst/>
              </a:rPr>
              <a:t>Non-Constructive Behaviour</a:t>
            </a:r>
            <a:endPar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990809" y="2968445"/>
            <a:ext cx="2956121" cy="407035"/>
          </a:xfrm>
          <a:prstGeom prst="rect">
            <a:avLst/>
          </a:prstGeom>
          <a:noFill/>
          <a:ln>
            <a:noFill/>
          </a:ln>
        </p:spPr>
        <p:txBody>
          <a:bodyPr wrap="square">
            <a:spAutoFit/>
          </a:bodyPr>
          <a:lstStyle/>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rPr>
              <a:t>Constructive Behaviour</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FDD683D6-E75F-4715-9002-594E124C8CB4}"/>
              </a:ext>
            </a:extLst>
          </p:cNvPr>
          <p:cNvPicPr>
            <a:picLocks noChangeAspect="1"/>
          </p:cNvPicPr>
          <p:nvPr/>
        </p:nvPicPr>
        <p:blipFill>
          <a:blip r:embed="rId4" cstate="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387029" y="2274918"/>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C56A360D-B6D2-4B56-8584-DF001656573D}"/>
              </a:ext>
            </a:extLst>
          </p:cNvPr>
          <p:cNvPicPr>
            <a:picLocks noChangeAspect="1"/>
          </p:cNvPicPr>
          <p:nvPr/>
        </p:nvPicPr>
        <p:blipFill>
          <a:blip r:embed="rId4" cstate="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26466" y="2293530"/>
            <a:ext cx="721360" cy="524510"/>
          </a:xfrm>
          <a:prstGeom prst="rect">
            <a:avLst/>
          </a:prstGeom>
          <a:noFill/>
          <a:ln>
            <a:noFill/>
          </a:ln>
        </p:spPr>
      </p:pic>
    </p:spTree>
    <p:extLst>
      <p:ext uri="{BB962C8B-B14F-4D97-AF65-F5344CB8AC3E}">
        <p14:creationId xmlns:p14="http://schemas.microsoft.com/office/powerpoint/2010/main" val="1683148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58" descr="Aquarell, Pinselstrich, Farbe, Abstrakt, Textur, Bürste">
            <a:extLst>
              <a:ext uri="{FF2B5EF4-FFF2-40B4-BE49-F238E27FC236}">
                <a16:creationId xmlns:a16="http://schemas.microsoft.com/office/drawing/2014/main" id="{32FD6CD9-BA85-4CD7-BD24-0369F7B19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838200" y="2269290"/>
            <a:ext cx="9893300" cy="791410"/>
          </a:xfrm>
          <a:prstGeom prst="rect">
            <a:avLst/>
          </a:prstGeom>
          <a:noFill/>
          <a:ln>
            <a:noFill/>
          </a:ln>
          <a:extLst>
            <a:ext uri="{53640926-AAD7-44D8-BBD7-CCE9431645EC}">
              <a14:shadowObscured xmlns:a14="http://schemas.microsoft.com/office/drawing/2010/main"/>
            </a:ext>
          </a:extLst>
        </p:spPr>
      </p:pic>
      <p:pic>
        <p:nvPicPr>
          <p:cNvPr id="7" name="Grafik 2058" descr="Aquarell, Pinselstrich, Farbe, Abstrakt, Textur, Bürste">
            <a:extLst>
              <a:ext uri="{FF2B5EF4-FFF2-40B4-BE49-F238E27FC236}">
                <a16:creationId xmlns:a16="http://schemas.microsoft.com/office/drawing/2014/main" id="{4DF47A42-ADF7-435E-A287-5FC22FC13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7849" y="4277711"/>
            <a:ext cx="10978424" cy="144399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C6559D-B3F0-4972-BDCF-7BD30BCB71B9}"/>
              </a:ext>
            </a:extLst>
          </p:cNvPr>
          <p:cNvSpPr>
            <a:spLocks noGrp="1"/>
          </p:cNvSpPr>
          <p:nvPr>
            <p:ph type="title"/>
          </p:nvPr>
        </p:nvSpPr>
        <p:spPr/>
        <p:txBody>
          <a:bodyPr>
            <a:normAutofit/>
          </a:bodyPr>
          <a:lstStyle/>
          <a:p>
            <a:pPr algn="ctr"/>
            <a:r>
              <a:rPr lang="en-US" sz="3200" dirty="0"/>
              <a:t>The only person whose </a:t>
            </a:r>
            <a:r>
              <a:rPr lang="en-US" sz="3200" dirty="0" err="1"/>
              <a:t>behaviour</a:t>
            </a:r>
            <a:r>
              <a:rPr lang="en-US" sz="3200" dirty="0"/>
              <a:t> you can control is yourself!</a:t>
            </a:r>
            <a:endParaRPr lang="el-GR" sz="3200" dirty="0"/>
          </a:p>
        </p:txBody>
      </p:sp>
      <p:sp>
        <p:nvSpPr>
          <p:cNvPr id="3" name="Content Placeholder 2">
            <a:extLst>
              <a:ext uri="{FF2B5EF4-FFF2-40B4-BE49-F238E27FC236}">
                <a16:creationId xmlns:a16="http://schemas.microsoft.com/office/drawing/2014/main" id="{8AC48920-B936-432A-8366-BF24AE31ED69}"/>
              </a:ext>
            </a:extLst>
          </p:cNvPr>
          <p:cNvSpPr>
            <a:spLocks noGrp="1"/>
          </p:cNvSpPr>
          <p:nvPr>
            <p:ph idx="1"/>
          </p:nvPr>
        </p:nvSpPr>
        <p:spPr/>
        <p:txBody>
          <a:bodyPr>
            <a:norm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Do you remember the statement at the beginning of this chapter?</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only person whose behaviour you can control is yourself.</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7000"/>
              </a:lnSpc>
              <a:spcAft>
                <a:spcPts val="800"/>
              </a:spcAft>
            </a:pPr>
            <a:r>
              <a:rPr lang="en-GB" sz="2400" i="1" dirty="0">
                <a:effectLst/>
                <a:latin typeface="Calibri" panose="020F0502020204030204" pitchFamily="34" charset="0"/>
                <a:ea typeface="Calibri" panose="020F0502020204030204" pitchFamily="34" charset="0"/>
              </a:rPr>
              <a:t>Do you now realise how far this meaning reaches and how much freedom and responsibility arise for you at the same time?</a:t>
            </a:r>
            <a:endParaRPr lang="el-GR" sz="2400" i="1" dirty="0">
              <a:effectLst/>
              <a:latin typeface="Calibri" panose="020F0502020204030204" pitchFamily="34" charset="0"/>
              <a:ea typeface="Calibri" panose="020F0502020204030204" pitchFamily="34" charset="0"/>
            </a:endParaRPr>
          </a:p>
          <a:p>
            <a:endParaRPr lang="el-GR" sz="3600" dirty="0"/>
          </a:p>
        </p:txBody>
      </p:sp>
      <p:sp>
        <p:nvSpPr>
          <p:cNvPr id="4" name="TextBox 3">
            <a:extLst>
              <a:ext uri="{FF2B5EF4-FFF2-40B4-BE49-F238E27FC236}">
                <a16:creationId xmlns:a16="http://schemas.microsoft.com/office/drawing/2014/main" id="{A99715D7-2321-457D-AC08-0955C40488BB}"/>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Use helpful strategies </a:t>
            </a:r>
            <a:endParaRPr lang="en-US" sz="18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2BD6A15A-B6E6-47FD-823E-343A172877F8}"/>
              </a:ext>
            </a:extLst>
          </p:cNvPr>
          <p:cNvSpPr txBox="1"/>
          <p:nvPr/>
        </p:nvSpPr>
        <p:spPr>
          <a:xfrm>
            <a:off x="1727200" y="4502743"/>
            <a:ext cx="8686800" cy="993926"/>
          </a:xfrm>
          <a:prstGeom prst="rect">
            <a:avLst/>
          </a:prstGeom>
          <a:noFill/>
          <a:ln>
            <a:noFill/>
          </a:ln>
        </p:spPr>
        <p:txBody>
          <a:bodyPr wrap="square">
            <a:spAutoFit/>
          </a:bodyPr>
          <a:lstStyle/>
          <a:p>
            <a:pPr algn="ctr">
              <a:lnSpc>
                <a:spcPct val="107000"/>
              </a:lnSpc>
              <a:spcAft>
                <a:spcPts val="800"/>
              </a:spcAft>
            </a:pPr>
            <a:r>
              <a:rPr lang="en-GB"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Depending on which strategy you choose, you will steer events in a different direction</a:t>
            </a:r>
            <a:r>
              <a:rPr lang="en-GB" sz="2800" b="1" dirty="0">
                <a:solidFill>
                  <a:schemeClr val="bg1"/>
                </a:solidFill>
                <a:effectLst/>
                <a:latin typeface="Calibri" panose="020F0502020204030204" pitchFamily="34" charset="0"/>
                <a:ea typeface="Calibri" panose="020F0502020204030204" pitchFamily="34" charset="0"/>
              </a:rPr>
              <a:t>.</a:t>
            </a:r>
            <a:endParaRPr lang="el-GR" sz="2800" b="1"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42006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2.8</a:t>
            </a:r>
            <a:r>
              <a:rPr lang="en-US" sz="5400" dirty="0">
                <a:solidFill>
                  <a:srgbClr val="FBE82A"/>
                </a:solidFill>
                <a:effectLst>
                  <a:outerShdw blurRad="38100" dist="38100" dir="2700000" algn="tl">
                    <a:srgbClr val="000000">
                      <a:alpha val="43137"/>
                    </a:srgbClr>
                  </a:outerShdw>
                </a:effectLst>
              </a:rPr>
              <a:t> Practice good habits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5076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8634-07B6-49B5-8C15-E158F1FD264D}"/>
              </a:ext>
            </a:extLst>
          </p:cNvPr>
          <p:cNvSpPr>
            <a:spLocks noGrp="1"/>
          </p:cNvSpPr>
          <p:nvPr>
            <p:ph type="title"/>
          </p:nvPr>
        </p:nvSpPr>
        <p:spPr/>
        <p:txBody>
          <a:bodyPr/>
          <a:lstStyle/>
          <a:p>
            <a:r>
              <a:rPr lang="en-US" dirty="0"/>
              <a:t>Practice good habits</a:t>
            </a:r>
            <a:endParaRPr lang="el-GR" dirty="0"/>
          </a:p>
        </p:txBody>
      </p:sp>
      <p:sp>
        <p:nvSpPr>
          <p:cNvPr id="3" name="Content Placeholder 2">
            <a:extLst>
              <a:ext uri="{FF2B5EF4-FFF2-40B4-BE49-F238E27FC236}">
                <a16:creationId xmlns:a16="http://schemas.microsoft.com/office/drawing/2014/main" id="{3A195147-6663-4FBA-899D-521443207131}"/>
              </a:ext>
            </a:extLst>
          </p:cNvPr>
          <p:cNvSpPr>
            <a:spLocks noGrp="1"/>
          </p:cNvSpPr>
          <p:nvPr>
            <p:ph idx="1"/>
          </p:nvPr>
        </p:nvSpPr>
        <p:spPr/>
        <p:txBody>
          <a:bodyPr>
            <a:normAutofit fontScale="92500"/>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Now there is a small catch, which you have probably observed in yourself:</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b="1" dirty="0">
                <a:effectLst/>
                <a:latin typeface="Calibri" panose="020F0502020204030204" pitchFamily="34" charset="0"/>
                <a:ea typeface="Calibri" panose="020F0502020204030204" pitchFamily="34" charset="0"/>
              </a:rPr>
              <a:t>It is often difficult to think clearly when you feel a need that has been ignored</a:t>
            </a:r>
            <a:r>
              <a:rPr lang="en-GB" sz="2400" dirty="0">
                <a:effectLst/>
                <a:latin typeface="Calibri" panose="020F0502020204030204" pitchFamily="34" charset="0"/>
                <a:ea typeface="Calibri" panose="020F0502020204030204" pitchFamily="34" charset="0"/>
              </a:rPr>
              <a:t>. It's as if the agitated feelings cloud the connection between you and your head and you then somehow act almost automatically without thinking of the consequences beforehand.</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That's how it is with all people, and many researchers have studied why it is like that. Precisely because it would be so much better if people would switch on their heart and mind before they act.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The most important finding for us from this research is:</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n-GB" sz="2400" b="1" dirty="0">
                <a:solidFill>
                  <a:srgbClr val="2F5496"/>
                </a:solidFill>
                <a:effectLst/>
                <a:latin typeface="Calibri" panose="020F0502020204030204" pitchFamily="34" charset="0"/>
                <a:ea typeface="Calibri" panose="020F0502020204030204" pitchFamily="34" charset="0"/>
              </a:rPr>
              <a:t>We can train our behaviour so that we can act carefully in an emergency.</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4" name="TextBox 3">
            <a:extLst>
              <a:ext uri="{FF2B5EF4-FFF2-40B4-BE49-F238E27FC236}">
                <a16:creationId xmlns:a16="http://schemas.microsoft.com/office/drawing/2014/main" id="{9CC2EA47-EADD-404B-8937-D1BC9F0D569A}"/>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Practice good habits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3851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C3FE-B1A2-41CF-87A5-E2084769123F}"/>
              </a:ext>
            </a:extLst>
          </p:cNvPr>
          <p:cNvSpPr>
            <a:spLocks noGrp="1"/>
          </p:cNvSpPr>
          <p:nvPr>
            <p:ph type="title"/>
          </p:nvPr>
        </p:nvSpPr>
        <p:spPr/>
        <p:txBody>
          <a:bodyPr/>
          <a:lstStyle/>
          <a:p>
            <a:r>
              <a:rPr lang="en-US" dirty="0"/>
              <a:t>How it works</a:t>
            </a:r>
            <a:endParaRPr lang="el-GR" dirty="0"/>
          </a:p>
        </p:txBody>
      </p:sp>
      <p:sp>
        <p:nvSpPr>
          <p:cNvPr id="3" name="Content Placeholder 2">
            <a:extLst>
              <a:ext uri="{FF2B5EF4-FFF2-40B4-BE49-F238E27FC236}">
                <a16:creationId xmlns:a16="http://schemas.microsoft.com/office/drawing/2014/main" id="{56B37834-E5B0-42A9-A75F-11B2F17A96EA}"/>
              </a:ext>
            </a:extLst>
          </p:cNvPr>
          <p:cNvSpPr>
            <a:spLocks noGrp="1"/>
          </p:cNvSpPr>
          <p:nvPr>
            <p:ph idx="1"/>
          </p:nvPr>
        </p:nvSpPr>
        <p:spPr/>
        <p:txBody>
          <a:bodyPr>
            <a:normAutofit/>
          </a:bodyPr>
          <a:lstStyle/>
          <a:p>
            <a:r>
              <a:rPr lang="en-GB" sz="2400" dirty="0">
                <a:effectLst/>
                <a:latin typeface="Calibri" panose="020F0502020204030204" pitchFamily="34" charset="0"/>
                <a:ea typeface="Calibri" panose="020F0502020204030204" pitchFamily="34" charset="0"/>
              </a:rPr>
              <a:t>This is how it works:</a:t>
            </a:r>
            <a:endParaRPr lang="el-GR" sz="2400" dirty="0">
              <a:effectLst/>
              <a:latin typeface="Calibri" panose="020F0502020204030204" pitchFamily="34" charset="0"/>
              <a:ea typeface="Calibri" panose="020F0502020204030204" pitchFamily="34" charset="0"/>
            </a:endParaRPr>
          </a:p>
          <a:p>
            <a:endParaRPr lang="el-GR" sz="3600" dirty="0"/>
          </a:p>
        </p:txBody>
      </p:sp>
      <p:grpSp>
        <p:nvGrpSpPr>
          <p:cNvPr id="4" name="Gruppieren 549">
            <a:extLst>
              <a:ext uri="{FF2B5EF4-FFF2-40B4-BE49-F238E27FC236}">
                <a16:creationId xmlns:a16="http://schemas.microsoft.com/office/drawing/2014/main" id="{68262791-3591-4917-99CA-AA763BC72E2E}"/>
              </a:ext>
            </a:extLst>
          </p:cNvPr>
          <p:cNvGrpSpPr/>
          <p:nvPr/>
        </p:nvGrpSpPr>
        <p:grpSpPr>
          <a:xfrm>
            <a:off x="365760" y="1962149"/>
            <a:ext cx="11582400" cy="4214814"/>
            <a:chOff x="0" y="0"/>
            <a:chExt cx="5486400" cy="1892300"/>
          </a:xfrm>
        </p:grpSpPr>
        <p:grpSp>
          <p:nvGrpSpPr>
            <p:cNvPr id="5" name="Gruppieren 550">
              <a:extLst>
                <a:ext uri="{FF2B5EF4-FFF2-40B4-BE49-F238E27FC236}">
                  <a16:creationId xmlns:a16="http://schemas.microsoft.com/office/drawing/2014/main" id="{EEDA0B86-8A19-4A2A-959F-74B22BF4029B}"/>
                </a:ext>
              </a:extLst>
            </p:cNvPr>
            <p:cNvGrpSpPr/>
            <p:nvPr/>
          </p:nvGrpSpPr>
          <p:grpSpPr>
            <a:xfrm>
              <a:off x="0" y="0"/>
              <a:ext cx="5486400" cy="1892300"/>
              <a:chOff x="0" y="0"/>
              <a:chExt cx="5486400" cy="1892300"/>
            </a:xfrm>
          </p:grpSpPr>
          <p:sp>
            <p:nvSpPr>
              <p:cNvPr id="6" name="Rechteck 551">
                <a:extLst>
                  <a:ext uri="{FF2B5EF4-FFF2-40B4-BE49-F238E27FC236}">
                    <a16:creationId xmlns:a16="http://schemas.microsoft.com/office/drawing/2014/main" id="{D8449339-DF0A-4591-9BBD-2984DDF6E86E}"/>
                  </a:ext>
                </a:extLst>
              </p:cNvPr>
              <p:cNvSpPr/>
              <p:nvPr/>
            </p:nvSpPr>
            <p:spPr>
              <a:xfrm>
                <a:off x="0" y="0"/>
                <a:ext cx="5486400" cy="18923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7" name="L-Form 552">
                <a:extLst>
                  <a:ext uri="{FF2B5EF4-FFF2-40B4-BE49-F238E27FC236}">
                    <a16:creationId xmlns:a16="http://schemas.microsoft.com/office/drawing/2014/main" id="{8532C8E4-C3C2-4FAF-A299-B74997E4E89E}"/>
                  </a:ext>
                </a:extLst>
              </p:cNvPr>
              <p:cNvSpPr/>
              <p:nvPr/>
            </p:nvSpPr>
            <p:spPr>
              <a:xfrm rot="5400000">
                <a:off x="178740" y="978687"/>
                <a:ext cx="502906" cy="836824"/>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8" name="Rechteck 553">
                <a:extLst>
                  <a:ext uri="{FF2B5EF4-FFF2-40B4-BE49-F238E27FC236}">
                    <a16:creationId xmlns:a16="http://schemas.microsoft.com/office/drawing/2014/main" id="{F1945C31-CCD6-4E20-8DF7-2EF5EE9CC658}"/>
                  </a:ext>
                </a:extLst>
              </p:cNvPr>
              <p:cNvSpPr/>
              <p:nvPr/>
            </p:nvSpPr>
            <p:spPr>
              <a:xfrm>
                <a:off x="94793" y="122871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9" name="Textfeld 554">
                <a:extLst>
                  <a:ext uri="{FF2B5EF4-FFF2-40B4-BE49-F238E27FC236}">
                    <a16:creationId xmlns:a16="http://schemas.microsoft.com/office/drawing/2014/main" id="{4F374AE4-8260-4B3F-ACE7-F66D8D3119FB}"/>
                  </a:ext>
                </a:extLst>
              </p:cNvPr>
              <p:cNvSpPr txBox="1"/>
              <p:nvPr/>
            </p:nvSpPr>
            <p:spPr>
              <a:xfrm>
                <a:off x="113856" y="122871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dirty="0">
                    <a:solidFill>
                      <a:srgbClr val="000000"/>
                    </a:solidFill>
                    <a:effectLst/>
                    <a:latin typeface="Calibri" panose="020F0502020204030204" pitchFamily="34" charset="0"/>
                    <a:ea typeface="Calibri" panose="020F0502020204030204" pitchFamily="34" charset="0"/>
                  </a:rPr>
                  <a:t>Take a  decision!</a:t>
                </a:r>
                <a:endParaRPr lang="el-GR" sz="3200" dirty="0">
                  <a:effectLst/>
                  <a:latin typeface="Calibri" panose="020F0502020204030204" pitchFamily="34" charset="0"/>
                  <a:ea typeface="Calibri" panose="020F0502020204030204" pitchFamily="34" charset="0"/>
                </a:endParaRPr>
              </a:p>
            </p:txBody>
          </p:sp>
          <p:sp>
            <p:nvSpPr>
              <p:cNvPr id="10" name="Gleichschenkliges Dreieck 555">
                <a:extLst>
                  <a:ext uri="{FF2B5EF4-FFF2-40B4-BE49-F238E27FC236}">
                    <a16:creationId xmlns:a16="http://schemas.microsoft.com/office/drawing/2014/main" id="{4EE8CD7D-BE54-4A82-B3AB-795A6F3B2AC8}"/>
                  </a:ext>
                </a:extLst>
              </p:cNvPr>
              <p:cNvSpPr/>
              <p:nvPr/>
            </p:nvSpPr>
            <p:spPr>
              <a:xfrm>
                <a:off x="707737" y="917080"/>
                <a:ext cx="142545" cy="142545"/>
              </a:xfrm>
              <a:prstGeom prst="triangle">
                <a:avLst>
                  <a:gd name="adj" fmla="val 100000"/>
                </a:avLst>
              </a:prstGeom>
              <a:solidFill>
                <a:srgbClr val="56ADD1"/>
              </a:solidFill>
              <a:ln w="12700" cap="flat" cmpd="sng">
                <a:solidFill>
                  <a:srgbClr val="56ADD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1" name="L-Form 556">
                <a:extLst>
                  <a:ext uri="{FF2B5EF4-FFF2-40B4-BE49-F238E27FC236}">
                    <a16:creationId xmlns:a16="http://schemas.microsoft.com/office/drawing/2014/main" id="{ECE315D8-4000-4167-8830-5B1E0D9CA42F}"/>
                  </a:ext>
                </a:extLst>
              </p:cNvPr>
              <p:cNvSpPr/>
              <p:nvPr/>
            </p:nvSpPr>
            <p:spPr>
              <a:xfrm rot="5400000">
                <a:off x="1103607" y="749828"/>
                <a:ext cx="502906" cy="836824"/>
              </a:xfrm>
              <a:prstGeom prst="corner">
                <a:avLst>
                  <a:gd name="adj1" fmla="val 16120"/>
                  <a:gd name="adj2" fmla="val 16110"/>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2" name="Rechteck 557">
                <a:extLst>
                  <a:ext uri="{FF2B5EF4-FFF2-40B4-BE49-F238E27FC236}">
                    <a16:creationId xmlns:a16="http://schemas.microsoft.com/office/drawing/2014/main" id="{CE56B67F-3430-4CAF-AE44-651276DFB83F}"/>
                  </a:ext>
                </a:extLst>
              </p:cNvPr>
              <p:cNvSpPr/>
              <p:nvPr/>
            </p:nvSpPr>
            <p:spPr>
              <a:xfrm>
                <a:off x="1019660" y="99985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3" name="Textfeld 558">
                <a:extLst>
                  <a:ext uri="{FF2B5EF4-FFF2-40B4-BE49-F238E27FC236}">
                    <a16:creationId xmlns:a16="http://schemas.microsoft.com/office/drawing/2014/main" id="{1A6B76E9-6CD9-4C7F-A415-AC20E283A2B7}"/>
                  </a:ext>
                </a:extLst>
              </p:cNvPr>
              <p:cNvSpPr txBox="1"/>
              <p:nvPr/>
            </p:nvSpPr>
            <p:spPr>
              <a:xfrm>
                <a:off x="1054278" y="99985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dirty="0">
                    <a:solidFill>
                      <a:srgbClr val="000000"/>
                    </a:solidFill>
                    <a:effectLst/>
                    <a:latin typeface="Calibri" panose="020F0502020204030204" pitchFamily="34" charset="0"/>
                    <a:ea typeface="Calibri" panose="020F0502020204030204" pitchFamily="34" charset="0"/>
                  </a:rPr>
                  <a:t>Choose easy situations first!</a:t>
                </a:r>
                <a:endParaRPr lang="el-GR" sz="3200" dirty="0">
                  <a:effectLst/>
                  <a:latin typeface="Calibri" panose="020F0502020204030204" pitchFamily="34" charset="0"/>
                  <a:ea typeface="Calibri" panose="020F0502020204030204" pitchFamily="34" charset="0"/>
                </a:endParaRPr>
              </a:p>
            </p:txBody>
          </p:sp>
          <p:sp>
            <p:nvSpPr>
              <p:cNvPr id="14" name="Gleichschenkliges Dreieck 559">
                <a:extLst>
                  <a:ext uri="{FF2B5EF4-FFF2-40B4-BE49-F238E27FC236}">
                    <a16:creationId xmlns:a16="http://schemas.microsoft.com/office/drawing/2014/main" id="{E0080BA7-63F7-4FCA-8324-EB4E97B15BA3}"/>
                  </a:ext>
                </a:extLst>
              </p:cNvPr>
              <p:cNvSpPr/>
              <p:nvPr/>
            </p:nvSpPr>
            <p:spPr>
              <a:xfrm>
                <a:off x="1632604" y="688220"/>
                <a:ext cx="142545" cy="142545"/>
              </a:xfrm>
              <a:prstGeom prst="triangle">
                <a:avLst>
                  <a:gd name="adj" fmla="val 100000"/>
                </a:avLst>
              </a:prstGeom>
              <a:solidFill>
                <a:srgbClr val="51CABF"/>
              </a:solidFill>
              <a:ln w="12700" cap="flat" cmpd="sng">
                <a:solidFill>
                  <a:srgbClr val="51CAB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5" name="L-Form 560">
                <a:extLst>
                  <a:ext uri="{FF2B5EF4-FFF2-40B4-BE49-F238E27FC236}">
                    <a16:creationId xmlns:a16="http://schemas.microsoft.com/office/drawing/2014/main" id="{A2127BE7-D60C-4DCC-A1D5-CE97E3399F0E}"/>
                  </a:ext>
                </a:extLst>
              </p:cNvPr>
              <p:cNvSpPr/>
              <p:nvPr/>
            </p:nvSpPr>
            <p:spPr>
              <a:xfrm rot="5400000">
                <a:off x="2028474" y="520969"/>
                <a:ext cx="502906" cy="836824"/>
              </a:xfrm>
              <a:prstGeom prst="corner">
                <a:avLst>
                  <a:gd name="adj1" fmla="val 16120"/>
                  <a:gd name="adj2" fmla="val 16110"/>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6" name="Rechteck 561">
                <a:extLst>
                  <a:ext uri="{FF2B5EF4-FFF2-40B4-BE49-F238E27FC236}">
                    <a16:creationId xmlns:a16="http://schemas.microsoft.com/office/drawing/2014/main" id="{2B3140DE-661D-4269-A153-EC07BC36AD29}"/>
                  </a:ext>
                </a:extLst>
              </p:cNvPr>
              <p:cNvSpPr/>
              <p:nvPr/>
            </p:nvSpPr>
            <p:spPr>
              <a:xfrm>
                <a:off x="1944527" y="770999"/>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7" name="Textfeld 562">
                <a:extLst>
                  <a:ext uri="{FF2B5EF4-FFF2-40B4-BE49-F238E27FC236}">
                    <a16:creationId xmlns:a16="http://schemas.microsoft.com/office/drawing/2014/main" id="{07165BA3-DD7B-4FE0-9A4D-F42523A938BD}"/>
                  </a:ext>
                </a:extLst>
              </p:cNvPr>
              <p:cNvSpPr txBox="1"/>
              <p:nvPr/>
            </p:nvSpPr>
            <p:spPr>
              <a:xfrm>
                <a:off x="1944527" y="770999"/>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a:solidFill>
                      <a:srgbClr val="000000"/>
                    </a:solidFill>
                    <a:effectLst/>
                    <a:latin typeface="Calibri" panose="020F0502020204030204" pitchFamily="34" charset="0"/>
                    <a:ea typeface="Calibri" panose="020F0502020204030204" pitchFamily="34" charset="0"/>
                  </a:rPr>
                  <a:t>Start practising!</a:t>
                </a:r>
                <a:endParaRPr lang="el-GR" sz="3200">
                  <a:effectLst/>
                  <a:latin typeface="Calibri" panose="020F0502020204030204" pitchFamily="34" charset="0"/>
                  <a:ea typeface="Calibri" panose="020F0502020204030204" pitchFamily="34" charset="0"/>
                </a:endParaRPr>
              </a:p>
            </p:txBody>
          </p:sp>
          <p:sp>
            <p:nvSpPr>
              <p:cNvPr id="18" name="Gleichschenkliges Dreieck 563">
                <a:extLst>
                  <a:ext uri="{FF2B5EF4-FFF2-40B4-BE49-F238E27FC236}">
                    <a16:creationId xmlns:a16="http://schemas.microsoft.com/office/drawing/2014/main" id="{CB2EC4AC-6276-439A-9C91-7DD09EFC1081}"/>
                  </a:ext>
                </a:extLst>
              </p:cNvPr>
              <p:cNvSpPr/>
              <p:nvPr/>
            </p:nvSpPr>
            <p:spPr>
              <a:xfrm>
                <a:off x="2557471" y="459361"/>
                <a:ext cx="142545" cy="142545"/>
              </a:xfrm>
              <a:prstGeom prst="triangle">
                <a:avLst>
                  <a:gd name="adj" fmla="val 100000"/>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9" name="L-Form 564">
                <a:extLst>
                  <a:ext uri="{FF2B5EF4-FFF2-40B4-BE49-F238E27FC236}">
                    <a16:creationId xmlns:a16="http://schemas.microsoft.com/office/drawing/2014/main" id="{01A4C897-1167-43BF-B48A-3881EC8BDA69}"/>
                  </a:ext>
                </a:extLst>
              </p:cNvPr>
              <p:cNvSpPr/>
              <p:nvPr/>
            </p:nvSpPr>
            <p:spPr>
              <a:xfrm rot="5400000">
                <a:off x="2953341" y="292110"/>
                <a:ext cx="502906" cy="836824"/>
              </a:xfrm>
              <a:prstGeom prst="corner">
                <a:avLst>
                  <a:gd name="adj1" fmla="val 16120"/>
                  <a:gd name="adj2" fmla="val 16110"/>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0" name="Rechteck 565">
                <a:extLst>
                  <a:ext uri="{FF2B5EF4-FFF2-40B4-BE49-F238E27FC236}">
                    <a16:creationId xmlns:a16="http://schemas.microsoft.com/office/drawing/2014/main" id="{A54EAE14-0FAA-4963-946C-03CB682205BD}"/>
                  </a:ext>
                </a:extLst>
              </p:cNvPr>
              <p:cNvSpPr/>
              <p:nvPr/>
            </p:nvSpPr>
            <p:spPr>
              <a:xfrm>
                <a:off x="2869394" y="542140"/>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1" name="Textfeld 566">
                <a:extLst>
                  <a:ext uri="{FF2B5EF4-FFF2-40B4-BE49-F238E27FC236}">
                    <a16:creationId xmlns:a16="http://schemas.microsoft.com/office/drawing/2014/main" id="{4D702403-E44E-489C-8070-4FC16E44D923}"/>
                  </a:ext>
                </a:extLst>
              </p:cNvPr>
              <p:cNvSpPr txBox="1"/>
              <p:nvPr/>
            </p:nvSpPr>
            <p:spPr>
              <a:xfrm>
                <a:off x="2869394" y="542140"/>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dirty="0">
                    <a:solidFill>
                      <a:srgbClr val="000000"/>
                    </a:solidFill>
                    <a:effectLst/>
                    <a:latin typeface="Calibri" panose="020F0502020204030204" pitchFamily="34" charset="0"/>
                    <a:ea typeface="Calibri" panose="020F0502020204030204" pitchFamily="34" charset="0"/>
                  </a:rPr>
                  <a:t>Find a buddy!</a:t>
                </a:r>
                <a:endParaRPr lang="el-GR" sz="3200" dirty="0">
                  <a:effectLst/>
                  <a:latin typeface="Calibri" panose="020F0502020204030204" pitchFamily="34" charset="0"/>
                  <a:ea typeface="Calibri" panose="020F0502020204030204" pitchFamily="34" charset="0"/>
                </a:endParaRPr>
              </a:p>
            </p:txBody>
          </p:sp>
          <p:sp>
            <p:nvSpPr>
              <p:cNvPr id="22" name="Gleichschenkliges Dreieck 567">
                <a:extLst>
                  <a:ext uri="{FF2B5EF4-FFF2-40B4-BE49-F238E27FC236}">
                    <a16:creationId xmlns:a16="http://schemas.microsoft.com/office/drawing/2014/main" id="{A0331095-C8FB-4F75-A84E-42CB9A50D680}"/>
                  </a:ext>
                </a:extLst>
              </p:cNvPr>
              <p:cNvSpPr/>
              <p:nvPr/>
            </p:nvSpPr>
            <p:spPr>
              <a:xfrm>
                <a:off x="3482338" y="230502"/>
                <a:ext cx="142545" cy="142545"/>
              </a:xfrm>
              <a:prstGeom prst="triangle">
                <a:avLst>
                  <a:gd name="adj" fmla="val 100000"/>
                </a:avLst>
              </a:prstGeom>
              <a:solidFill>
                <a:srgbClr val="47BC5A"/>
              </a:solidFill>
              <a:ln w="12700" cap="flat" cmpd="sng">
                <a:solidFill>
                  <a:srgbClr val="47BC5A"/>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3" name="L-Form 568">
                <a:extLst>
                  <a:ext uri="{FF2B5EF4-FFF2-40B4-BE49-F238E27FC236}">
                    <a16:creationId xmlns:a16="http://schemas.microsoft.com/office/drawing/2014/main" id="{CB28CB94-21E4-4593-A0FA-3AAE4463A1FD}"/>
                  </a:ext>
                </a:extLst>
              </p:cNvPr>
              <p:cNvSpPr/>
              <p:nvPr/>
            </p:nvSpPr>
            <p:spPr>
              <a:xfrm rot="5400000">
                <a:off x="3878209" y="63250"/>
                <a:ext cx="502906" cy="836824"/>
              </a:xfrm>
              <a:prstGeom prst="corner">
                <a:avLst>
                  <a:gd name="adj1" fmla="val 16120"/>
                  <a:gd name="adj2" fmla="val 16110"/>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4" name="Rechteck 569">
                <a:extLst>
                  <a:ext uri="{FF2B5EF4-FFF2-40B4-BE49-F238E27FC236}">
                    <a16:creationId xmlns:a16="http://schemas.microsoft.com/office/drawing/2014/main" id="{3781A486-41A6-4B84-92AE-3C45E49D1012}"/>
                  </a:ext>
                </a:extLst>
              </p:cNvPr>
              <p:cNvSpPr/>
              <p:nvPr/>
            </p:nvSpPr>
            <p:spPr>
              <a:xfrm>
                <a:off x="3794261" y="31328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5" name="Textfeld 570">
                <a:extLst>
                  <a:ext uri="{FF2B5EF4-FFF2-40B4-BE49-F238E27FC236}">
                    <a16:creationId xmlns:a16="http://schemas.microsoft.com/office/drawing/2014/main" id="{C8338ED7-7A66-4B08-8914-55FCD22EB290}"/>
                  </a:ext>
                </a:extLst>
              </p:cNvPr>
              <p:cNvSpPr txBox="1"/>
              <p:nvPr/>
            </p:nvSpPr>
            <p:spPr>
              <a:xfrm>
                <a:off x="3794261" y="31328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a:solidFill>
                      <a:srgbClr val="000000"/>
                    </a:solidFill>
                    <a:effectLst/>
                    <a:latin typeface="Calibri" panose="020F0502020204030204" pitchFamily="34" charset="0"/>
                    <a:ea typeface="Calibri" panose="020F0502020204030204" pitchFamily="34" charset="0"/>
                  </a:rPr>
                  <a:t>Control situations, stop being a victim!</a:t>
                </a:r>
                <a:endParaRPr lang="el-GR" sz="3200">
                  <a:effectLst/>
                  <a:latin typeface="Calibri" panose="020F0502020204030204" pitchFamily="34" charset="0"/>
                  <a:ea typeface="Calibri" panose="020F0502020204030204" pitchFamily="34" charset="0"/>
                </a:endParaRPr>
              </a:p>
            </p:txBody>
          </p:sp>
          <p:sp>
            <p:nvSpPr>
              <p:cNvPr id="26" name="Gleichschenkliges Dreieck 571">
                <a:extLst>
                  <a:ext uri="{FF2B5EF4-FFF2-40B4-BE49-F238E27FC236}">
                    <a16:creationId xmlns:a16="http://schemas.microsoft.com/office/drawing/2014/main" id="{F0F803E3-62DC-4E58-B45C-6DE3F6A345EC}"/>
                  </a:ext>
                </a:extLst>
              </p:cNvPr>
              <p:cNvSpPr/>
              <p:nvPr/>
            </p:nvSpPr>
            <p:spPr>
              <a:xfrm>
                <a:off x="4407206" y="1642"/>
                <a:ext cx="142545" cy="142545"/>
              </a:xfrm>
              <a:prstGeom prst="triangle">
                <a:avLst>
                  <a:gd name="adj" fmla="val 100000"/>
                </a:avLst>
              </a:prstGeom>
              <a:solidFill>
                <a:srgbClr val="5EB146"/>
              </a:solidFill>
              <a:ln w="12700" cap="flat" cmpd="sng">
                <a:solidFill>
                  <a:srgbClr val="5EB1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7" name="L-Form 572">
                <a:extLst>
                  <a:ext uri="{FF2B5EF4-FFF2-40B4-BE49-F238E27FC236}">
                    <a16:creationId xmlns:a16="http://schemas.microsoft.com/office/drawing/2014/main" id="{36B2A8F3-57D7-41F4-A302-828B8E3A079F}"/>
                  </a:ext>
                </a:extLst>
              </p:cNvPr>
              <p:cNvSpPr/>
              <p:nvPr/>
            </p:nvSpPr>
            <p:spPr>
              <a:xfrm rot="5400000">
                <a:off x="4803076" y="-165608"/>
                <a:ext cx="502906" cy="836824"/>
              </a:xfrm>
              <a:prstGeom prst="corner">
                <a:avLst>
                  <a:gd name="adj1" fmla="val 16120"/>
                  <a:gd name="adj2" fmla="val 16110"/>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8" name="Rechteck 573">
                <a:extLst>
                  <a:ext uri="{FF2B5EF4-FFF2-40B4-BE49-F238E27FC236}">
                    <a16:creationId xmlns:a16="http://schemas.microsoft.com/office/drawing/2014/main" id="{15D08FCE-F99B-4C8A-AAE4-883EF10F4A92}"/>
                  </a:ext>
                </a:extLst>
              </p:cNvPr>
              <p:cNvSpPr/>
              <p:nvPr/>
            </p:nvSpPr>
            <p:spPr>
              <a:xfrm>
                <a:off x="4719128" y="8442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9" name="Textfeld 574">
                <a:extLst>
                  <a:ext uri="{FF2B5EF4-FFF2-40B4-BE49-F238E27FC236}">
                    <a16:creationId xmlns:a16="http://schemas.microsoft.com/office/drawing/2014/main" id="{FCD118EB-73ED-4935-963A-C5BF5B8F0AA6}"/>
                  </a:ext>
                </a:extLst>
              </p:cNvPr>
              <p:cNvSpPr txBox="1"/>
              <p:nvPr/>
            </p:nvSpPr>
            <p:spPr>
              <a:xfrm>
                <a:off x="4719128" y="8442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n-GB" sz="2400">
                    <a:solidFill>
                      <a:srgbClr val="000000"/>
                    </a:solidFill>
                    <a:effectLst/>
                    <a:latin typeface="Calibri" panose="020F0502020204030204" pitchFamily="34" charset="0"/>
                    <a:ea typeface="Calibri" panose="020F0502020204030204" pitchFamily="34" charset="0"/>
                  </a:rPr>
                  <a:t>Trust in yourself!</a:t>
                </a:r>
                <a:endParaRPr lang="el-GR" sz="3200">
                  <a:effectLst/>
                  <a:latin typeface="Calibri" panose="020F0502020204030204" pitchFamily="34" charset="0"/>
                  <a:ea typeface="Calibri" panose="020F0502020204030204" pitchFamily="34" charset="0"/>
                </a:endParaRPr>
              </a:p>
            </p:txBody>
          </p:sp>
        </p:grpSp>
      </p:grpSp>
      <p:sp>
        <p:nvSpPr>
          <p:cNvPr id="30" name="TextBox 29">
            <a:extLst>
              <a:ext uri="{FF2B5EF4-FFF2-40B4-BE49-F238E27FC236}">
                <a16:creationId xmlns:a16="http://schemas.microsoft.com/office/drawing/2014/main" id="{08CE74A9-DB16-494C-8D67-C9FFC4EB9500}"/>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Practice good habits </a:t>
            </a:r>
            <a:endParaRPr lang="en-US" sz="1800" dirty="0">
              <a:solidFill>
                <a:schemeClr val="bg1"/>
              </a:solidFill>
              <a:effectLst>
                <a:outerShdw blurRad="38100" dist="38100" dir="2700000" algn="tl">
                  <a:srgbClr val="000000">
                    <a:alpha val="43137"/>
                  </a:srgbClr>
                </a:outerShdw>
              </a:effectLst>
            </a:endParaRPr>
          </a:p>
        </p:txBody>
      </p:sp>
      <p:pic>
        <p:nvPicPr>
          <p:cNvPr id="35" name="Grafik 33">
            <a:extLst>
              <a:ext uri="{FF2B5EF4-FFF2-40B4-BE49-F238E27FC236}">
                <a16:creationId xmlns:a16="http://schemas.microsoft.com/office/drawing/2014/main" id="{646C66C3-691C-4ADA-FBB5-637CD355FB7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V="1">
            <a:off x="292333" y="4463592"/>
            <a:ext cx="2222501" cy="238682"/>
          </a:xfrm>
          <a:prstGeom prst="rect">
            <a:avLst/>
          </a:prstGeom>
          <a:noFill/>
          <a:ln>
            <a:noFill/>
          </a:ln>
          <a:extLst>
            <a:ext uri="{53640926-AAD7-44D8-BBD7-CCE9431645EC}">
              <a14:shadowObscured xmlns:a14="http://schemas.microsoft.com/office/drawing/2010/main"/>
            </a:ext>
          </a:extLst>
        </p:spPr>
      </p:pic>
      <p:pic>
        <p:nvPicPr>
          <p:cNvPr id="36" name="Grafik 40">
            <a:extLst>
              <a:ext uri="{FF2B5EF4-FFF2-40B4-BE49-F238E27FC236}">
                <a16:creationId xmlns:a16="http://schemas.microsoft.com/office/drawing/2014/main" id="{501F544B-6A33-F86F-F0D6-C3813883B4D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00000" flipV="1">
            <a:off x="-168882" y="4924220"/>
            <a:ext cx="1320800" cy="273459"/>
          </a:xfrm>
          <a:prstGeom prst="rect">
            <a:avLst/>
          </a:prstGeom>
          <a:noFill/>
          <a:ln>
            <a:noFill/>
          </a:ln>
          <a:extLst>
            <a:ext uri="{53640926-AAD7-44D8-BBD7-CCE9431645EC}">
              <a14:shadowObscured xmlns:a14="http://schemas.microsoft.com/office/drawing/2010/main"/>
            </a:ext>
          </a:extLst>
        </p:spPr>
      </p:pic>
      <p:pic>
        <p:nvPicPr>
          <p:cNvPr id="37" name="Grafik 50">
            <a:extLst>
              <a:ext uri="{FF2B5EF4-FFF2-40B4-BE49-F238E27FC236}">
                <a16:creationId xmlns:a16="http://schemas.microsoft.com/office/drawing/2014/main" id="{3DE0130E-2B10-0716-7A50-1C0700EA7880}"/>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flipV="1">
            <a:off x="2242424" y="3965974"/>
            <a:ext cx="2217273" cy="274267"/>
          </a:xfrm>
          <a:prstGeom prst="rect">
            <a:avLst/>
          </a:prstGeom>
          <a:noFill/>
          <a:ln>
            <a:noFill/>
          </a:ln>
          <a:extLst>
            <a:ext uri="{53640926-AAD7-44D8-BBD7-CCE9431645EC}">
              <a14:shadowObscured xmlns:a14="http://schemas.microsoft.com/office/drawing/2010/main"/>
            </a:ext>
          </a:extLst>
        </p:spPr>
      </p:pic>
      <p:pic>
        <p:nvPicPr>
          <p:cNvPr id="38" name="Grafik 64">
            <a:extLst>
              <a:ext uri="{FF2B5EF4-FFF2-40B4-BE49-F238E27FC236}">
                <a16:creationId xmlns:a16="http://schemas.microsoft.com/office/drawing/2014/main" id="{7ED0E2BE-84D1-44A7-7B01-023A937E8AB5}"/>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1791138" y="4427199"/>
            <a:ext cx="1334600" cy="237702"/>
          </a:xfrm>
          <a:prstGeom prst="rect">
            <a:avLst/>
          </a:prstGeom>
          <a:noFill/>
          <a:ln>
            <a:noFill/>
          </a:ln>
          <a:extLst>
            <a:ext uri="{53640926-AAD7-44D8-BBD7-CCE9431645EC}">
              <a14:shadowObscured xmlns:a14="http://schemas.microsoft.com/office/drawing/2010/main"/>
            </a:ext>
          </a:extLst>
        </p:spPr>
      </p:pic>
      <p:pic>
        <p:nvPicPr>
          <p:cNvPr id="39" name="Grafik 65">
            <a:extLst>
              <a:ext uri="{FF2B5EF4-FFF2-40B4-BE49-F238E27FC236}">
                <a16:creationId xmlns:a16="http://schemas.microsoft.com/office/drawing/2014/main" id="{5E727995-27B5-D40A-A89B-5015FB71C718}"/>
              </a:ext>
            </a:extLst>
          </p:cNvPr>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flipV="1">
            <a:off x="4225729" y="3469470"/>
            <a:ext cx="2192155" cy="248219"/>
          </a:xfrm>
          <a:prstGeom prst="rect">
            <a:avLst/>
          </a:prstGeom>
          <a:noFill/>
          <a:ln>
            <a:noFill/>
          </a:ln>
          <a:extLst>
            <a:ext uri="{53640926-AAD7-44D8-BBD7-CCE9431645EC}">
              <a14:shadowObscured xmlns:a14="http://schemas.microsoft.com/office/drawing/2010/main"/>
            </a:ext>
          </a:extLst>
        </p:spPr>
      </p:pic>
      <p:pic>
        <p:nvPicPr>
          <p:cNvPr id="40" name="Grafik 66">
            <a:extLst>
              <a:ext uri="{FF2B5EF4-FFF2-40B4-BE49-F238E27FC236}">
                <a16:creationId xmlns:a16="http://schemas.microsoft.com/office/drawing/2014/main" id="{3201EDB2-8C8C-4489-87D1-07B837485922}"/>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3696738" y="3902150"/>
            <a:ext cx="1334599" cy="257487"/>
          </a:xfrm>
          <a:prstGeom prst="rect">
            <a:avLst/>
          </a:prstGeom>
          <a:noFill/>
          <a:ln>
            <a:noFill/>
          </a:ln>
          <a:extLst>
            <a:ext uri="{53640926-AAD7-44D8-BBD7-CCE9431645EC}">
              <a14:shadowObscured xmlns:a14="http://schemas.microsoft.com/office/drawing/2010/main"/>
            </a:ext>
          </a:extLst>
        </p:spPr>
      </p:pic>
      <p:pic>
        <p:nvPicPr>
          <p:cNvPr id="41" name="Grafik 67">
            <a:extLst>
              <a:ext uri="{FF2B5EF4-FFF2-40B4-BE49-F238E27FC236}">
                <a16:creationId xmlns:a16="http://schemas.microsoft.com/office/drawing/2014/main" id="{3AB3F9E5-D6DD-1856-572A-21FBA8C52E03}"/>
              </a:ext>
            </a:extLst>
          </p:cNvPr>
          <p:cNvPicPr>
            <a:picLocks noChangeAspect="1"/>
          </p:cNvPicPr>
          <p:nvPr/>
        </p:nvPicPr>
        <p:blipFill rotWithShape="1">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flipV="1">
            <a:off x="6115166" y="2973715"/>
            <a:ext cx="2470034" cy="246998"/>
          </a:xfrm>
          <a:prstGeom prst="rect">
            <a:avLst/>
          </a:prstGeom>
          <a:noFill/>
          <a:ln>
            <a:noFill/>
          </a:ln>
          <a:extLst>
            <a:ext uri="{53640926-AAD7-44D8-BBD7-CCE9431645EC}">
              <a14:shadowObscured xmlns:a14="http://schemas.microsoft.com/office/drawing/2010/main"/>
            </a:ext>
          </a:extLst>
        </p:spPr>
      </p:pic>
      <p:pic>
        <p:nvPicPr>
          <p:cNvPr id="42" name="Grafik 70">
            <a:extLst>
              <a:ext uri="{FF2B5EF4-FFF2-40B4-BE49-F238E27FC236}">
                <a16:creationId xmlns:a16="http://schemas.microsoft.com/office/drawing/2014/main" id="{0BECB4ED-B313-D094-6FF7-6663FDB4FD36}"/>
              </a:ext>
            </a:extLst>
          </p:cNvPr>
          <p:cNvPicPr>
            <a:picLocks noChangeAspect="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rot="16200000" flipV="1">
            <a:off x="5679415" y="3486081"/>
            <a:ext cx="1334601" cy="257487"/>
          </a:xfrm>
          <a:prstGeom prst="rect">
            <a:avLst/>
          </a:prstGeom>
          <a:noFill/>
          <a:ln>
            <a:noFill/>
          </a:ln>
          <a:extLst>
            <a:ext uri="{53640926-AAD7-44D8-BBD7-CCE9431645EC}">
              <a14:shadowObscured xmlns:a14="http://schemas.microsoft.com/office/drawing/2010/main"/>
            </a:ext>
          </a:extLst>
        </p:spPr>
      </p:pic>
      <p:pic>
        <p:nvPicPr>
          <p:cNvPr id="43" name="Grafik 71">
            <a:extLst>
              <a:ext uri="{FF2B5EF4-FFF2-40B4-BE49-F238E27FC236}">
                <a16:creationId xmlns:a16="http://schemas.microsoft.com/office/drawing/2014/main" id="{C052E5AA-2BD1-9311-B8B1-5E02D5B76D00}"/>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8091376" y="2445864"/>
            <a:ext cx="2233450" cy="252091"/>
          </a:xfrm>
          <a:prstGeom prst="rect">
            <a:avLst/>
          </a:prstGeom>
          <a:noFill/>
          <a:ln>
            <a:noFill/>
          </a:ln>
          <a:extLst>
            <a:ext uri="{53640926-AAD7-44D8-BBD7-CCE9431645EC}">
              <a14:shadowObscured xmlns:a14="http://schemas.microsoft.com/office/drawing/2010/main"/>
            </a:ext>
          </a:extLst>
        </p:spPr>
      </p:pic>
      <p:pic>
        <p:nvPicPr>
          <p:cNvPr id="44" name="Grafik 74">
            <a:extLst>
              <a:ext uri="{FF2B5EF4-FFF2-40B4-BE49-F238E27FC236}">
                <a16:creationId xmlns:a16="http://schemas.microsoft.com/office/drawing/2014/main" id="{F37752B1-8438-28DD-F53B-0F3202AA15DE}"/>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7584773" y="2857818"/>
            <a:ext cx="1343016" cy="257488"/>
          </a:xfrm>
          <a:prstGeom prst="rect">
            <a:avLst/>
          </a:prstGeom>
          <a:noFill/>
          <a:ln>
            <a:noFill/>
          </a:ln>
          <a:extLst>
            <a:ext uri="{53640926-AAD7-44D8-BBD7-CCE9431645EC}">
              <a14:shadowObscured xmlns:a14="http://schemas.microsoft.com/office/drawing/2010/main"/>
            </a:ext>
          </a:extLst>
        </p:spPr>
      </p:pic>
      <p:pic>
        <p:nvPicPr>
          <p:cNvPr id="45" name="Grafik 79">
            <a:extLst>
              <a:ext uri="{FF2B5EF4-FFF2-40B4-BE49-F238E27FC236}">
                <a16:creationId xmlns:a16="http://schemas.microsoft.com/office/drawing/2014/main" id="{06C3DA75-1E78-BAC1-D7A9-683A7D36160D}"/>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10124706" y="1905966"/>
            <a:ext cx="2095775" cy="244216"/>
          </a:xfrm>
          <a:prstGeom prst="rect">
            <a:avLst/>
          </a:prstGeom>
          <a:noFill/>
          <a:ln>
            <a:noFill/>
          </a:ln>
          <a:extLst>
            <a:ext uri="{53640926-AAD7-44D8-BBD7-CCE9431645EC}">
              <a14:shadowObscured xmlns:a14="http://schemas.microsoft.com/office/drawing/2010/main"/>
            </a:ext>
          </a:extLst>
        </p:spPr>
      </p:pic>
      <p:pic>
        <p:nvPicPr>
          <p:cNvPr id="46" name="Grafik 80">
            <a:extLst>
              <a:ext uri="{FF2B5EF4-FFF2-40B4-BE49-F238E27FC236}">
                <a16:creationId xmlns:a16="http://schemas.microsoft.com/office/drawing/2014/main" id="{8A071226-F7E0-8346-3217-8F5156E60017}"/>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9572287" y="2350156"/>
            <a:ext cx="1343018" cy="257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2591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B5F5-F548-4606-81E8-0CC1B560B0B7}"/>
              </a:ext>
            </a:extLst>
          </p:cNvPr>
          <p:cNvSpPr>
            <a:spLocks noGrp="1"/>
          </p:cNvSpPr>
          <p:nvPr>
            <p:ph type="title"/>
          </p:nvPr>
        </p:nvSpPr>
        <p:spPr/>
        <p:txBody>
          <a:bodyPr/>
          <a:lstStyle/>
          <a:p>
            <a:r>
              <a:rPr lang="en-US" dirty="0"/>
              <a:t>Steps 1 - 3</a:t>
            </a:r>
            <a:endParaRPr lang="el-GR" dirty="0"/>
          </a:p>
        </p:txBody>
      </p:sp>
      <p:sp>
        <p:nvSpPr>
          <p:cNvPr id="3" name="Content Placeholder 2">
            <a:extLst>
              <a:ext uri="{FF2B5EF4-FFF2-40B4-BE49-F238E27FC236}">
                <a16:creationId xmlns:a16="http://schemas.microsoft.com/office/drawing/2014/main" id="{451E83D5-F17A-4B10-869F-1849F5DCBDFF}"/>
              </a:ext>
            </a:extLst>
          </p:cNvPr>
          <p:cNvSpPr>
            <a:spLocks noGrp="1"/>
          </p:cNvSpPr>
          <p:nvPr>
            <p:ph idx="1"/>
          </p:nvPr>
        </p:nvSpPr>
        <p:spPr>
          <a:xfrm>
            <a:off x="838200" y="1825625"/>
            <a:ext cx="11353800" cy="4862558"/>
          </a:xfrm>
        </p:spPr>
        <p:txBody>
          <a:bodyPr>
            <a:normAutofit fontScale="92500" lnSpcReduction="10000"/>
          </a:bodyPr>
          <a:lstStyle/>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1) Take a decision!</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At the beginning, as always, there is a decision. It could be something like this:</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"I decide that from now on I will perceive my needs and fulfil them in a positive way." </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2) Choose easy situations first!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Start with the easier situations, be patient with yourself and don't expect yourself to become a master overnight.</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3) Start practising!</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What do you think - you know yourself best - what simple situations could you use to start practising?</a:t>
            </a:r>
            <a:endParaRPr lang="el-GR" sz="20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endParaRPr lang="el-GR" sz="3200" dirty="0"/>
          </a:p>
        </p:txBody>
      </p:sp>
      <p:sp>
        <p:nvSpPr>
          <p:cNvPr id="4" name="TextBox 3">
            <a:extLst>
              <a:ext uri="{FF2B5EF4-FFF2-40B4-BE49-F238E27FC236}">
                <a16:creationId xmlns:a16="http://schemas.microsoft.com/office/drawing/2014/main" id="{1B8E1555-AF15-4982-9F27-0A71940CE33E}"/>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Practice good habits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4913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40FEB064-D564-4F6D-9C65-A4FDA6754B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17800" y="960447"/>
            <a:ext cx="13360400" cy="7974353"/>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F64B621-71AD-4212-AA02-DA16FBE3F2A9}"/>
              </a:ext>
            </a:extLst>
          </p:cNvPr>
          <p:cNvSpPr>
            <a:spLocks noGrp="1"/>
          </p:cNvSpPr>
          <p:nvPr>
            <p:ph type="title"/>
          </p:nvPr>
        </p:nvSpPr>
        <p:spPr/>
        <p:txBody>
          <a:bodyPr/>
          <a:lstStyle/>
          <a:p>
            <a:r>
              <a:rPr lang="en-US" dirty="0"/>
              <a:t>Carina’s story</a:t>
            </a:r>
            <a:endParaRPr lang="el-GR" dirty="0"/>
          </a:p>
        </p:txBody>
      </p:sp>
      <p:sp>
        <p:nvSpPr>
          <p:cNvPr id="5" name="TextBox 4">
            <a:extLst>
              <a:ext uri="{FF2B5EF4-FFF2-40B4-BE49-F238E27FC236}">
                <a16:creationId xmlns:a16="http://schemas.microsoft.com/office/drawing/2014/main" id="{48DDAEB4-322D-4F22-A013-F108A59463C8}"/>
              </a:ext>
            </a:extLst>
          </p:cNvPr>
          <p:cNvSpPr txBox="1"/>
          <p:nvPr/>
        </p:nvSpPr>
        <p:spPr>
          <a:xfrm>
            <a:off x="349250" y="1690688"/>
            <a:ext cx="9423400" cy="4447371"/>
          </a:xfrm>
          <a:prstGeom prst="rect">
            <a:avLst/>
          </a:prstGeom>
          <a:noFill/>
          <a:ln>
            <a:noFill/>
          </a:ln>
        </p:spPr>
        <p:txBody>
          <a:bodyPr wrap="square">
            <a:spAutoFit/>
          </a:bodyPr>
          <a:lstStyle/>
          <a:p>
            <a:pPr>
              <a:lnSpc>
                <a:spcPct val="89000"/>
              </a:lnSpc>
              <a:spcAft>
                <a:spcPts val="800"/>
              </a:spcAft>
            </a:pP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 has problems with her little sister Ida. She is really annoying at the moment and it often happens that Carina puts Ida down in order to have some peace. Afterwards she feels sorry for her. Actually, she doesn't want to be like that, Ida loves her very much and she is a great role model for her.</a:t>
            </a:r>
          </a:p>
          <a:p>
            <a:pPr>
              <a:lnSpc>
                <a:spcPct val="89000"/>
              </a:lnSpc>
              <a:spcAft>
                <a:spcPts val="800"/>
              </a:spcAft>
            </a:pP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 has taken step 1) and decided to become more aware of her needs and to meet them in a positive way.</a:t>
            </a:r>
          </a:p>
          <a:p>
            <a:pPr>
              <a:lnSpc>
                <a:spcPct val="89000"/>
              </a:lnSpc>
              <a:spcAft>
                <a:spcPts val="800"/>
              </a:spcAft>
            </a:pP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next time Ida started to get on her nerves again, Carina  took a breath and felt that it was not convenient for her if Ida just came into her room and wanted something from her, not even noticing that she was busy. Her needs for power (Ida does not respect that Carina is busy) and freedom (Carina can feel constrained by Ida's </a:t>
            </a:r>
            <a:r>
              <a:rPr lang="en-US"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behaviour</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are thus affected.</a:t>
            </a:r>
          </a:p>
          <a:p>
            <a:pPr>
              <a:lnSpc>
                <a:spcPct val="89000"/>
              </a:lnSpc>
              <a:spcAft>
                <a:spcPts val="800"/>
              </a:spcAft>
            </a:pP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Surprised, Carina </a:t>
            </a:r>
            <a:r>
              <a:rPr lang="en-US"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realises</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that it's actually not that difficult! She is the big one and she can explain to little Ida calmly and understandably that she is working now and doesn´t want to be disturbed. Ida can understand that, because she also doesn't want to be disturbed when she is fully absorbed in playing.  Carina offers Ida to come over to her when she has finished working.</a:t>
            </a:r>
          </a:p>
          <a:p>
            <a:pPr>
              <a:lnSpc>
                <a:spcPct val="89000"/>
              </a:lnSpc>
              <a:spcAft>
                <a:spcPts val="800"/>
              </a:spcAft>
            </a:pP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 is proud of herself for handling the situation so well. She </a:t>
            </a:r>
            <a:r>
              <a:rPr lang="en-US"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realises</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that the </a:t>
            </a:r>
            <a:r>
              <a:rPr lang="en-US"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realisation</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that she is the big one helps her to feel up to the situation and not to slip into the victim attitude.</a:t>
            </a:r>
          </a:p>
        </p:txBody>
      </p:sp>
      <p:pic>
        <p:nvPicPr>
          <p:cNvPr id="4" name="Εικόνα 3" descr="Εικόνα που περιέχει κείμενο, παιχνίδι, κούκλα&#10;&#10;Περιγραφή που δημιουργήθηκε αυτόματα">
            <a:extLst>
              <a:ext uri="{FF2B5EF4-FFF2-40B4-BE49-F238E27FC236}">
                <a16:creationId xmlns:a16="http://schemas.microsoft.com/office/drawing/2014/main" id="{6322A5B5-3E28-9640-7CFC-65298C58A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750" y="96899"/>
            <a:ext cx="3213100" cy="4133214"/>
          </a:xfrm>
          <a:prstGeom prst="ellipse">
            <a:avLst/>
          </a:prstGeom>
          <a:ln>
            <a:noFill/>
          </a:ln>
          <a:effectLst>
            <a:softEdge rad="112500"/>
          </a:effectLst>
        </p:spPr>
      </p:pic>
      <p:sp>
        <p:nvSpPr>
          <p:cNvPr id="9" name="TextBox 8">
            <a:extLst>
              <a:ext uri="{FF2B5EF4-FFF2-40B4-BE49-F238E27FC236}">
                <a16:creationId xmlns:a16="http://schemas.microsoft.com/office/drawing/2014/main" id="{722147EC-87D1-4E78-8C23-9A55198113B8}"/>
              </a:ext>
            </a:extLst>
          </p:cNvPr>
          <p:cNvSpPr txBox="1"/>
          <p:nvPr/>
        </p:nvSpPr>
        <p:spPr>
          <a:xfrm>
            <a:off x="8385680" y="6492875"/>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76458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07">
            <a:extLst>
              <a:ext uri="{FF2B5EF4-FFF2-40B4-BE49-F238E27FC236}">
                <a16:creationId xmlns:a16="http://schemas.microsoft.com/office/drawing/2014/main" id="{E672A5A7-1CD9-4CE9-9F25-25998475B9D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19038" y="2837357"/>
            <a:ext cx="3417740" cy="857250"/>
          </a:xfrm>
          <a:prstGeom prst="rect">
            <a:avLst/>
          </a:prstGeom>
          <a:noFill/>
          <a:ln>
            <a:noFill/>
          </a:ln>
          <a:extLst>
            <a:ext uri="{53640926-AAD7-44D8-BBD7-CCE9431645EC}">
              <a14:shadowObscured xmlns:a14="http://schemas.microsoft.com/office/drawing/2010/main"/>
            </a:ext>
          </a:extLst>
        </p:spPr>
      </p:pic>
      <p:pic>
        <p:nvPicPr>
          <p:cNvPr id="9" name="Grafik 107">
            <a:extLst>
              <a:ext uri="{FF2B5EF4-FFF2-40B4-BE49-F238E27FC236}">
                <a16:creationId xmlns:a16="http://schemas.microsoft.com/office/drawing/2014/main" id="{835739F3-8724-4A8C-B51F-D8F1D4F9402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071034" y="2837357"/>
            <a:ext cx="3417740" cy="85725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en-US" dirty="0"/>
              <a:t>Let's take a closer look at this </a:t>
            </a:r>
            <a:r>
              <a:rPr lang="en-US" dirty="0" err="1"/>
              <a:t>behaviour</a:t>
            </a:r>
            <a:endParaRPr lang="el-GR"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667250"/>
          </a:xfrm>
        </p:spPr>
        <p:txBody>
          <a:bodyPr>
            <a:normAutofit/>
          </a:bodyPr>
          <a:lstStyle/>
          <a:p>
            <a:pPr marL="0" indent="0">
              <a:lnSpc>
                <a:spcPct val="107000"/>
              </a:lnSpc>
              <a:spcAft>
                <a:spcPts val="800"/>
              </a:spcAft>
              <a:buNone/>
              <a:tabLst>
                <a:tab pos="4380865" algn="l"/>
                <a:tab pos="4830445" algn="l"/>
              </a:tabLst>
            </a:pPr>
            <a:r>
              <a:rPr lang="en-US" sz="2400" b="1" dirty="0"/>
              <a:t>Think of a situation in which someone else tried to control your </a:t>
            </a:r>
            <a:r>
              <a:rPr lang="en-US" sz="2400" b="1" dirty="0" err="1"/>
              <a:t>behaviour</a:t>
            </a:r>
            <a:r>
              <a:rPr lang="en-US" sz="2400" b="1" dirty="0"/>
              <a:t> </a:t>
            </a:r>
          </a:p>
          <a:p>
            <a:pPr lvl="1">
              <a:lnSpc>
                <a:spcPct val="107000"/>
              </a:lnSpc>
              <a:spcAft>
                <a:spcPts val="800"/>
              </a:spcAft>
              <a:tabLst>
                <a:tab pos="4380865" algn="l"/>
                <a:tab pos="4830445" algn="l"/>
              </a:tabLst>
            </a:pPr>
            <a:r>
              <a:rPr lang="en-US" sz="2000" dirty="0"/>
              <a:t>e.g., when a friend of you wanted something from you that you didn't want.</a:t>
            </a:r>
          </a:p>
          <a:p>
            <a:pPr lvl="1">
              <a:lnSpc>
                <a:spcPct val="107000"/>
              </a:lnSpc>
              <a:spcAft>
                <a:spcPts val="800"/>
              </a:spcAft>
              <a:tabLst>
                <a:tab pos="4380865" algn="l"/>
                <a:tab pos="4830445" algn="l"/>
              </a:tabLst>
            </a:pPr>
            <a:endParaRPr lang="en-US" sz="2000" dirty="0"/>
          </a:p>
          <a:p>
            <a:pPr lvl="1">
              <a:lnSpc>
                <a:spcPct val="107000"/>
              </a:lnSpc>
              <a:spcAft>
                <a:spcPts val="800"/>
              </a:spcAft>
              <a:tabLst>
                <a:tab pos="4380865" algn="l"/>
                <a:tab pos="4830445" algn="l"/>
              </a:tabLst>
            </a:pPr>
            <a:endParaRPr lang="en-US" sz="2000" dirty="0"/>
          </a:p>
          <a:p>
            <a:pPr marL="514350" indent="-514350">
              <a:lnSpc>
                <a:spcPct val="107000"/>
              </a:lnSpc>
              <a:spcAft>
                <a:spcPts val="800"/>
              </a:spcAft>
              <a:buAutoNum type="arabicPeriod"/>
              <a:tabLst>
                <a:tab pos="4380865" algn="l"/>
                <a:tab pos="4830445" algn="l"/>
              </a:tabLst>
            </a:pPr>
            <a:r>
              <a:rPr lang="en-US" sz="2400" i="1" dirty="0"/>
              <a:t>Did you do what the other person wanted you to do? Why did you do that?</a:t>
            </a:r>
          </a:p>
          <a:p>
            <a:pPr marL="514350" indent="-514350">
              <a:lnSpc>
                <a:spcPct val="107000"/>
              </a:lnSpc>
              <a:spcAft>
                <a:spcPts val="800"/>
              </a:spcAft>
              <a:buAutoNum type="arabicPeriod"/>
              <a:tabLst>
                <a:tab pos="4380865" algn="l"/>
                <a:tab pos="4830445" algn="l"/>
              </a:tabLst>
            </a:pPr>
            <a:r>
              <a:rPr lang="en-US" sz="2400" i="1" dirty="0"/>
              <a:t>Did you not do it? </a:t>
            </a:r>
          </a:p>
          <a:p>
            <a:pPr marL="514350" indent="-514350">
              <a:lnSpc>
                <a:spcPct val="107000"/>
              </a:lnSpc>
              <a:spcAft>
                <a:spcPts val="800"/>
              </a:spcAft>
              <a:buAutoNum type="arabicPeriod"/>
              <a:tabLst>
                <a:tab pos="4380865" algn="l"/>
                <a:tab pos="4830445" algn="l"/>
              </a:tabLst>
            </a:pPr>
            <a:r>
              <a:rPr lang="en-US" sz="2400" i="1" dirty="0"/>
              <a:t>Did you only pretend to do it? </a:t>
            </a:r>
          </a:p>
          <a:p>
            <a:pPr marL="0" indent="0">
              <a:lnSpc>
                <a:spcPct val="107000"/>
              </a:lnSpc>
              <a:spcAft>
                <a:spcPts val="800"/>
              </a:spcAft>
              <a:buNone/>
              <a:tabLst>
                <a:tab pos="4380865" algn="l"/>
                <a:tab pos="4830445" algn="l"/>
              </a:tabLst>
            </a:pPr>
            <a:r>
              <a:rPr lang="en-US" sz="2400" dirty="0"/>
              <a:t>You see, basically you are the only person who decides how you behave. - And it is the same with others. </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CD6821EC-E8FE-4B77-9307-D42E196582A5}"/>
              </a:ext>
            </a:extLst>
          </p:cNvPr>
          <p:cNvSpPr/>
          <p:nvPr/>
        </p:nvSpPr>
        <p:spPr>
          <a:xfrm>
            <a:off x="2419038" y="2998033"/>
            <a:ext cx="3042379"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n-US" sz="2200" i="1" dirty="0">
                <a:solidFill>
                  <a:srgbClr val="0070C0"/>
                </a:solidFill>
              </a:rPr>
              <a:t>How did that feel?</a:t>
            </a:r>
          </a:p>
        </p:txBody>
      </p:sp>
      <p:sp>
        <p:nvSpPr>
          <p:cNvPr id="7" name="Rectangle 6">
            <a:extLst>
              <a:ext uri="{FF2B5EF4-FFF2-40B4-BE49-F238E27FC236}">
                <a16:creationId xmlns:a16="http://schemas.microsoft.com/office/drawing/2014/main" id="{D9C806B1-7EA3-4342-814E-63460A11978F}"/>
              </a:ext>
            </a:extLst>
          </p:cNvPr>
          <p:cNvSpPr/>
          <p:nvPr/>
        </p:nvSpPr>
        <p:spPr>
          <a:xfrm>
            <a:off x="5989219" y="2982702"/>
            <a:ext cx="3237875"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n-US" sz="2200" i="1" dirty="0">
                <a:solidFill>
                  <a:srgbClr val="0070C0"/>
                </a:solidFill>
              </a:rPr>
              <a:t>How did you react ?</a:t>
            </a:r>
          </a:p>
        </p:txBody>
      </p:sp>
      <p:grpSp>
        <p:nvGrpSpPr>
          <p:cNvPr id="10" name="Ομάδα 9" descr="Think about icon.">
            <a:extLst>
              <a:ext uri="{FF2B5EF4-FFF2-40B4-BE49-F238E27FC236}">
                <a16:creationId xmlns:a16="http://schemas.microsoft.com/office/drawing/2014/main" id="{6966997A-EEBD-46B6-9C6A-47782905CBA7}"/>
              </a:ext>
            </a:extLst>
          </p:cNvPr>
          <p:cNvGrpSpPr/>
          <p:nvPr/>
        </p:nvGrpSpPr>
        <p:grpSpPr>
          <a:xfrm>
            <a:off x="409249" y="2925914"/>
            <a:ext cx="1016000" cy="791210"/>
            <a:chOff x="0" y="0"/>
            <a:chExt cx="2142411" cy="2331445"/>
          </a:xfrm>
          <a:noFill/>
        </p:grpSpPr>
        <p:pic>
          <p:nvPicPr>
            <p:cNvPr id="11" name="Γραφικό 6" descr="Συννεφάκι σκέψης περίγραμμα">
              <a:extLst>
                <a:ext uri="{FF2B5EF4-FFF2-40B4-BE49-F238E27FC236}">
                  <a16:creationId xmlns:a16="http://schemas.microsoft.com/office/drawing/2014/main" id="{66BD39BB-524B-4C36-9D04-EF7ACCA581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6DB52046-49D9-4B8C-96BB-384E6A40E875}"/>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50151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EE3512E2-055D-4A6C-8121-8CF1AB445485}"/>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3664027" y="1513557"/>
            <a:ext cx="16682020" cy="6665243"/>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F3EFF60-620D-477C-9C30-E75F86B810DC}"/>
              </a:ext>
            </a:extLst>
          </p:cNvPr>
          <p:cNvSpPr>
            <a:spLocks noGrp="1"/>
          </p:cNvSpPr>
          <p:nvPr>
            <p:ph type="title"/>
          </p:nvPr>
        </p:nvSpPr>
        <p:spPr/>
        <p:txBody>
          <a:bodyPr/>
          <a:lstStyle/>
          <a:p>
            <a:r>
              <a:rPr lang="en-US" dirty="0"/>
              <a:t>Paul story</a:t>
            </a:r>
            <a:endParaRPr lang="el-GR" dirty="0"/>
          </a:p>
        </p:txBody>
      </p:sp>
      <p:sp>
        <p:nvSpPr>
          <p:cNvPr id="7" name="TextBox 6">
            <a:extLst>
              <a:ext uri="{FF2B5EF4-FFF2-40B4-BE49-F238E27FC236}">
                <a16:creationId xmlns:a16="http://schemas.microsoft.com/office/drawing/2014/main" id="{3ABDB8AF-8A6F-4102-BC40-5B62178E35F1}"/>
              </a:ext>
            </a:extLst>
          </p:cNvPr>
          <p:cNvSpPr txBox="1"/>
          <p:nvPr/>
        </p:nvSpPr>
        <p:spPr>
          <a:xfrm>
            <a:off x="410690" y="2336838"/>
            <a:ext cx="8532586" cy="5025863"/>
          </a:xfrm>
          <a:prstGeom prst="rect">
            <a:avLst/>
          </a:prstGeom>
          <a:noFill/>
        </p:spPr>
        <p:txBody>
          <a:bodyPr wrap="square">
            <a:spAutoFit/>
          </a:bodyPr>
          <a:lstStyle/>
          <a:p>
            <a:pPr>
              <a:lnSpc>
                <a:spcPct val="89000"/>
              </a:lnSpc>
              <a:spcAft>
                <a:spcPts val="800"/>
              </a:spcAft>
            </a:pPr>
            <a:r>
              <a:rPr lang="en-GB" sz="1600" dirty="0">
                <a:solidFill>
                  <a:srgbClr val="000000"/>
                </a:solidFill>
                <a:effectLst/>
                <a:latin typeface="Calibri" panose="020F0502020204030204" pitchFamily="34" charset="0"/>
                <a:ea typeface="Calibri" panose="020F0502020204030204" pitchFamily="34" charset="0"/>
              </a:rPr>
              <a:t>Paul (you already know him from the example earlier) has problems expressing his needs and feelings. He has also dealt with this book and made the decision that he does not want to suppress his needs so often any more.</a:t>
            </a:r>
            <a:endParaRPr lang="el-GR" sz="1600" dirty="0">
              <a:effectLst/>
              <a:latin typeface="Calibri" panose="020F0502020204030204" pitchFamily="34" charset="0"/>
              <a:ea typeface="Calibri" panose="020F0502020204030204" pitchFamily="34" charset="0"/>
            </a:endParaRPr>
          </a:p>
          <a:p>
            <a:pPr>
              <a:lnSpc>
                <a:spcPct val="89000"/>
              </a:lnSpc>
              <a:spcBef>
                <a:spcPts val="380"/>
              </a:spcBef>
              <a:spcAft>
                <a:spcPts val="800"/>
              </a:spcAft>
            </a:pPr>
            <a:r>
              <a:rPr lang="en-GB" sz="1600" dirty="0">
                <a:solidFill>
                  <a:srgbClr val="000000"/>
                </a:solidFill>
                <a:effectLst/>
                <a:latin typeface="Calibri" panose="020F0502020204030204" pitchFamily="34" charset="0"/>
                <a:ea typeface="Calibri" panose="020F0502020204030204" pitchFamily="34" charset="0"/>
              </a:rPr>
              <a:t>He was not present at the next group evening and after the film his thoughts were still about the last scout evening. So he took the time and felt again which of his needs were affected.</a:t>
            </a:r>
            <a:endParaRPr lang="el-GR" sz="1600" dirty="0">
              <a:effectLst/>
              <a:latin typeface="Calibri" panose="020F0502020204030204" pitchFamily="34" charset="0"/>
              <a:ea typeface="Calibri" panose="020F0502020204030204" pitchFamily="34" charset="0"/>
            </a:endParaRPr>
          </a:p>
          <a:p>
            <a:pPr>
              <a:lnSpc>
                <a:spcPct val="89000"/>
              </a:lnSpc>
              <a:spcBef>
                <a:spcPts val="380"/>
              </a:spcBef>
              <a:spcAft>
                <a:spcPts val="800"/>
              </a:spcAft>
            </a:pPr>
            <a:r>
              <a:rPr lang="en-GB" sz="1600" dirty="0">
                <a:solidFill>
                  <a:srgbClr val="000000"/>
                </a:solidFill>
                <a:effectLst/>
                <a:latin typeface="Calibri" panose="020F0502020204030204" pitchFamily="34" charset="0"/>
                <a:ea typeface="Calibri" panose="020F0502020204030204" pitchFamily="34" charset="0"/>
              </a:rPr>
              <a:t>He came to the conclusion that he had two basic needs in conflict. On the one hand, he felt left out because the others did not appreciate his commitment (power). On the other hand, he was afraid of being left alone (belonging) if he spoke his mind.</a:t>
            </a:r>
            <a:endParaRPr lang="el-GR" sz="1600" dirty="0">
              <a:effectLst/>
              <a:latin typeface="Calibri" panose="020F0502020204030204" pitchFamily="34" charset="0"/>
              <a:ea typeface="Calibri" panose="020F0502020204030204" pitchFamily="34" charset="0"/>
            </a:endParaRPr>
          </a:p>
          <a:p>
            <a:pPr>
              <a:lnSpc>
                <a:spcPct val="89000"/>
              </a:lnSpc>
              <a:spcBef>
                <a:spcPts val="380"/>
              </a:spcBef>
              <a:spcAft>
                <a:spcPts val="800"/>
              </a:spcAft>
            </a:pPr>
            <a:r>
              <a:rPr lang="en-GB" sz="1600" dirty="0">
                <a:solidFill>
                  <a:srgbClr val="000000"/>
                </a:solidFill>
                <a:effectLst/>
                <a:latin typeface="Calibri" panose="020F0502020204030204" pitchFamily="34" charset="0"/>
                <a:ea typeface="Calibri" panose="020F0502020204030204" pitchFamily="34" charset="0"/>
              </a:rPr>
              <a:t>However, the fear of standing alone was greater and therefore he swallowed his anger. He then did the same with the pizza, chocolate and crisps, although he had long since sensed that none of this was good for him.</a:t>
            </a:r>
          </a:p>
          <a:p>
            <a:pPr>
              <a:lnSpc>
                <a:spcPct val="89000"/>
              </a:lnSpc>
              <a:spcBef>
                <a:spcPts val="380"/>
              </a:spcBef>
              <a:spcAft>
                <a:spcPts val="800"/>
              </a:spcAft>
            </a:pPr>
            <a:r>
              <a:rPr lang="en-GB" sz="1600" dirty="0">
                <a:solidFill>
                  <a:srgbClr val="000000"/>
                </a:solidFill>
                <a:effectLst/>
                <a:latin typeface="Calibri" panose="020F0502020204030204" pitchFamily="34" charset="0"/>
                <a:ea typeface="Calibri" panose="020F0502020204030204" pitchFamily="34" charset="0"/>
              </a:rPr>
              <a:t>Paul is </a:t>
            </a:r>
            <a:r>
              <a:rPr lang="en-GB" sz="1600" dirty="0">
                <a:solidFill>
                  <a:srgbClr val="000000"/>
                </a:solidFill>
                <a:latin typeface="Calibri" panose="020F0502020204030204" pitchFamily="34" charset="0"/>
              </a:rPr>
              <a:t>surprised to see how logically everything is connected. He even secretly has to laugh a little at himself, as he is now sitting at home alone, although he actually wants to belong! He reaches for his mobile phone and calls Elias. He asks him how the group evening was today and also talks to him openly about the </a:t>
            </a:r>
            <a:r>
              <a:rPr lang="en-GB" sz="1600" dirty="0">
                <a:solidFill>
                  <a:srgbClr val="000000"/>
                </a:solidFill>
                <a:effectLst/>
                <a:latin typeface="Calibri" panose="020F0502020204030204" pitchFamily="34" charset="0"/>
                <a:ea typeface="Calibri" panose="020F0502020204030204" pitchFamily="34" charset="0"/>
              </a:rPr>
              <a:t>realisation he has just had. Elias thinks with him about how he could have told the group how he felt last week.</a:t>
            </a:r>
            <a:endParaRPr lang="el-GR" sz="1600" dirty="0">
              <a:effectLst/>
              <a:latin typeface="Calibri" panose="020F0502020204030204" pitchFamily="34" charset="0"/>
              <a:ea typeface="Calibri" panose="020F0502020204030204" pitchFamily="34" charset="0"/>
            </a:endParaRPr>
          </a:p>
          <a:p>
            <a:pPr>
              <a:lnSpc>
                <a:spcPct val="89000"/>
              </a:lnSpc>
              <a:spcBef>
                <a:spcPts val="380"/>
              </a:spcBef>
              <a:spcAft>
                <a:spcPts val="800"/>
              </a:spcAft>
            </a:pPr>
            <a:r>
              <a:rPr lang="en-GB" sz="1600" dirty="0">
                <a:solidFill>
                  <a:srgbClr val="000000"/>
                </a:solidFill>
                <a:effectLst/>
                <a:latin typeface="Calibri" panose="020F0502020204030204" pitchFamily="34" charset="0"/>
                <a:ea typeface="Calibri" panose="020F0502020204030204" pitchFamily="34" charset="0"/>
              </a:rPr>
              <a:t>From now on, Paul wants to approach the others more honestly and look for the signs where he can feel welcome and accepted. Elias is a really good role model for him and he is happy to have such a friend.</a:t>
            </a:r>
            <a:endParaRPr lang="el-GR" sz="1600" dirty="0">
              <a:effectLst/>
              <a:latin typeface="Calibri" panose="020F0502020204030204" pitchFamily="34" charset="0"/>
              <a:ea typeface="Calibri" panose="020F0502020204030204" pitchFamily="34" charset="0"/>
            </a:endParaRPr>
          </a:p>
        </p:txBody>
      </p:sp>
      <p:pic>
        <p:nvPicPr>
          <p:cNvPr id="9" name="Εικόνα 8" descr="Εικόνα που περιέχει κείμενο&#10;&#10;Περιγραφή που δημιουργήθηκε αυτόματα">
            <a:extLst>
              <a:ext uri="{FF2B5EF4-FFF2-40B4-BE49-F238E27FC236}">
                <a16:creationId xmlns:a16="http://schemas.microsoft.com/office/drawing/2014/main" id="{B0B4A812-7958-CC9C-376D-1A592693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632" y="240621"/>
            <a:ext cx="3629515" cy="4204379"/>
          </a:xfrm>
          <a:prstGeom prst="ellipse">
            <a:avLst/>
          </a:prstGeom>
          <a:ln>
            <a:noFill/>
          </a:ln>
          <a:effectLst>
            <a:softEdge rad="112500"/>
          </a:effectLst>
        </p:spPr>
      </p:pic>
    </p:spTree>
    <p:extLst>
      <p:ext uri="{BB962C8B-B14F-4D97-AF65-F5344CB8AC3E}">
        <p14:creationId xmlns:p14="http://schemas.microsoft.com/office/powerpoint/2010/main" val="4220429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55">
            <a:extLst>
              <a:ext uri="{FF2B5EF4-FFF2-40B4-BE49-F238E27FC236}">
                <a16:creationId xmlns:a16="http://schemas.microsoft.com/office/drawing/2014/main" id="{8FC4BEF7-3BC1-46FF-91AA-96D87B3F74C7}"/>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1971" y="4640731"/>
            <a:ext cx="3483130" cy="608012"/>
          </a:xfrm>
          <a:prstGeom prst="rect">
            <a:avLst/>
          </a:prstGeom>
          <a:noFill/>
          <a:ln>
            <a:noFill/>
          </a:ln>
          <a:extLst>
            <a:ext uri="{53640926-AAD7-44D8-BBD7-CCE9431645EC}">
              <a14:shadowObscured xmlns:a14="http://schemas.microsoft.com/office/drawing/2010/main"/>
            </a:ext>
          </a:extLst>
        </p:spPr>
      </p:pic>
      <p:pic>
        <p:nvPicPr>
          <p:cNvPr id="6" name="Grafik 55">
            <a:extLst>
              <a:ext uri="{FF2B5EF4-FFF2-40B4-BE49-F238E27FC236}">
                <a16:creationId xmlns:a16="http://schemas.microsoft.com/office/drawing/2014/main" id="{2C53B1C5-67E6-4C23-AEC8-B1650F0FF7A5}"/>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14170" y="3499692"/>
            <a:ext cx="5781829" cy="608012"/>
          </a:xfrm>
          <a:prstGeom prst="rect">
            <a:avLst/>
          </a:prstGeom>
          <a:noFill/>
          <a:ln>
            <a:noFill/>
          </a:ln>
          <a:extLst>
            <a:ext uri="{53640926-AAD7-44D8-BBD7-CCE9431645EC}">
              <a14:shadowObscured xmlns:a14="http://schemas.microsoft.com/office/drawing/2010/main"/>
            </a:ext>
          </a:extLst>
        </p:spPr>
      </p:pic>
      <p:pic>
        <p:nvPicPr>
          <p:cNvPr id="5" name="Grafik 55">
            <a:extLst>
              <a:ext uri="{FF2B5EF4-FFF2-40B4-BE49-F238E27FC236}">
                <a16:creationId xmlns:a16="http://schemas.microsoft.com/office/drawing/2014/main" id="{7C4ED63A-4C70-4E7F-B46E-BBAF27D1FBF1}"/>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0971" y="1690689"/>
            <a:ext cx="3483130" cy="60801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7BC7972-FDF1-444D-AD3A-E43F2494191C}"/>
              </a:ext>
            </a:extLst>
          </p:cNvPr>
          <p:cNvSpPr>
            <a:spLocks noGrp="1"/>
          </p:cNvSpPr>
          <p:nvPr>
            <p:ph type="title"/>
          </p:nvPr>
        </p:nvSpPr>
        <p:spPr/>
        <p:txBody>
          <a:bodyPr/>
          <a:lstStyle/>
          <a:p>
            <a:r>
              <a:rPr lang="en-US" dirty="0"/>
              <a:t>Steps 4 - 6</a:t>
            </a:r>
            <a:endParaRPr lang="el-GR" dirty="0"/>
          </a:p>
        </p:txBody>
      </p:sp>
      <p:sp>
        <p:nvSpPr>
          <p:cNvPr id="3" name="Content Placeholder 2">
            <a:extLst>
              <a:ext uri="{FF2B5EF4-FFF2-40B4-BE49-F238E27FC236}">
                <a16:creationId xmlns:a16="http://schemas.microsoft.com/office/drawing/2014/main" id="{4931A6E1-7904-489C-A121-334A2E2AAD12}"/>
              </a:ext>
            </a:extLst>
          </p:cNvPr>
          <p:cNvSpPr>
            <a:spLocks noGrp="1"/>
          </p:cNvSpPr>
          <p:nvPr>
            <p:ph idx="1"/>
          </p:nvPr>
        </p:nvSpPr>
        <p:spPr>
          <a:xfrm>
            <a:off x="838200" y="1825625"/>
            <a:ext cx="11148152" cy="4564158"/>
          </a:xfrm>
        </p:spPr>
        <p:txBody>
          <a:bodyPr>
            <a:normAutofit fontScale="92500" lnSpcReduction="10000"/>
          </a:bodyPr>
          <a:lstStyle/>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4) Find a buddy!</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Do what Paul did and find a friend to share your reflections with. It is important that you both trust each other so that you can be open with each other. Together you can share your experiences and think about what needs are affected. You can also give each other feedback and encourage each other to try something new. How do you think this could strengthen your friendship!</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5) Control situations, stop being a victim!</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You will see that you will understand yourself and your needs better and better. You will be more in control of situations where you used to feel like a victim and this will encourage you to move on.</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6) Trust in yourself!</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rPr>
              <a:t>The more positive experiences you have with your strategies, the better your basic needs will be met. You will be able to trust more and more in yourself and experience that you have a positive influence on your life and on the people around you.</a:t>
            </a:r>
            <a:endParaRPr lang="el-GR" sz="2000" dirty="0">
              <a:effectLst/>
              <a:latin typeface="Calibri" panose="020F0502020204030204" pitchFamily="34" charset="0"/>
              <a:ea typeface="Calibri" panose="020F0502020204030204" pitchFamily="34" charset="0"/>
            </a:endParaRPr>
          </a:p>
          <a:p>
            <a:endParaRPr lang="el-GR" sz="3200" dirty="0"/>
          </a:p>
        </p:txBody>
      </p:sp>
      <p:sp>
        <p:nvSpPr>
          <p:cNvPr id="4" name="TextBox 3">
            <a:extLst>
              <a:ext uri="{FF2B5EF4-FFF2-40B4-BE49-F238E27FC236}">
                <a16:creationId xmlns:a16="http://schemas.microsoft.com/office/drawing/2014/main" id="{F20966E0-4CD0-48D1-9B41-29C9DBBC0BE8}"/>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Practice good habits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066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BE56-6A4B-4774-9F4B-AC370ED8BBBB}"/>
              </a:ext>
            </a:extLst>
          </p:cNvPr>
          <p:cNvSpPr>
            <a:spLocks noGrp="1"/>
          </p:cNvSpPr>
          <p:nvPr>
            <p:ph type="title"/>
          </p:nvPr>
        </p:nvSpPr>
        <p:spPr/>
        <p:txBody>
          <a:bodyPr/>
          <a:lstStyle/>
          <a:p>
            <a:r>
              <a:rPr lang="en-US" dirty="0"/>
              <a:t>How to continue</a:t>
            </a:r>
            <a:endParaRPr lang="el-GR" dirty="0"/>
          </a:p>
        </p:txBody>
      </p:sp>
      <p:sp>
        <p:nvSpPr>
          <p:cNvPr id="3" name="Content Placeholder 2">
            <a:extLst>
              <a:ext uri="{FF2B5EF4-FFF2-40B4-BE49-F238E27FC236}">
                <a16:creationId xmlns:a16="http://schemas.microsoft.com/office/drawing/2014/main" id="{149CC7FA-E26E-45DA-8232-FD7B13C14787}"/>
              </a:ext>
            </a:extLst>
          </p:cNvPr>
          <p:cNvSpPr>
            <a:spLocks noGrp="1"/>
          </p:cNvSpPr>
          <p:nvPr>
            <p:ph idx="1"/>
          </p:nvPr>
        </p:nvSpPr>
        <p:spPr/>
        <p:txBody>
          <a:bodyPr>
            <a:normAutofit fontScale="92500"/>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rPr>
              <a:t>If you are now curious and want to continue working with the 5 Basic Needs, check out the other materials on the topic:</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de-AT" sz="2000" b="1" dirty="0" err="1">
                <a:effectLst/>
                <a:latin typeface="Calibri" panose="020F0502020204030204" pitchFamily="34" charset="0"/>
                <a:ea typeface="Calibri" panose="020F0502020204030204" pitchFamily="34" charset="0"/>
              </a:rPr>
              <a:t>Toolkiot</a:t>
            </a:r>
            <a:r>
              <a:rPr lang="de-AT" sz="2000" b="1" dirty="0">
                <a:effectLst/>
                <a:latin typeface="Calibri" panose="020F0502020204030204" pitchFamily="34" charset="0"/>
                <a:ea typeface="Calibri" panose="020F0502020204030204" pitchFamily="34" charset="0"/>
              </a:rPr>
              <a:t> Learning </a:t>
            </a:r>
            <a:r>
              <a:rPr lang="de-AT" sz="2000" b="1" dirty="0" err="1">
                <a:effectLst/>
                <a:latin typeface="Calibri" panose="020F0502020204030204" pitchFamily="34" charset="0"/>
                <a:ea typeface="Calibri" panose="020F0502020204030204" pitchFamily="34" charset="0"/>
              </a:rPr>
              <a:t>from</a:t>
            </a:r>
            <a:r>
              <a:rPr lang="de-AT" sz="2000" b="1" dirty="0">
                <a:effectLst/>
                <a:latin typeface="Calibri" panose="020F0502020204030204" pitchFamily="34" charset="0"/>
                <a:ea typeface="Calibri" panose="020F0502020204030204" pitchFamily="34" charset="0"/>
              </a:rPr>
              <a:t> </a:t>
            </a:r>
            <a:r>
              <a:rPr lang="de-AT" sz="2000" b="1" dirty="0" err="1">
                <a:effectLst/>
                <a:latin typeface="Calibri" panose="020F0502020204030204" pitchFamily="34" charset="0"/>
                <a:ea typeface="Calibri" panose="020F0502020204030204" pitchFamily="34" charset="0"/>
              </a:rPr>
              <a:t>History</a:t>
            </a:r>
            <a:endParaRPr lang="el-GR" sz="2000" dirty="0">
              <a:effectLst/>
              <a:latin typeface="Calibri" panose="020F0502020204030204" pitchFamily="34" charset="0"/>
              <a:ea typeface="Calibri" panose="020F0502020204030204" pitchFamily="34" charset="0"/>
            </a:endParaRPr>
          </a:p>
          <a:p>
            <a:pPr marL="457200" lvl="1" indent="0">
              <a:lnSpc>
                <a:spcPct val="107000"/>
              </a:lnSpc>
              <a:spcAft>
                <a:spcPts val="800"/>
              </a:spcAft>
              <a:buNone/>
            </a:pPr>
            <a:r>
              <a:rPr lang="en-GB" sz="1600" dirty="0">
                <a:effectLst/>
                <a:latin typeface="Calibri" panose="020F0502020204030204" pitchFamily="34" charset="0"/>
                <a:ea typeface="Calibri" panose="020F0502020204030204" pitchFamily="34" charset="0"/>
              </a:rPr>
              <a:t>History in a different way: Historians from Austria, Greece, France and Sweden have intensively dealt with the topic of what we can learn from the history of Europe. They have described exciting episodes from the perspective of the 5 basic needs. You have the chance to slip into the roles of the people involved and experience the scene from their point of view!</a:t>
            </a:r>
            <a:endParaRPr lang="el-GR" sz="1600" dirty="0">
              <a:effectLst/>
              <a:latin typeface="Calibri" panose="020F0502020204030204" pitchFamily="34" charset="0"/>
              <a:ea typeface="Calibri" panose="020F0502020204030204" pitchFamily="34" charset="0"/>
            </a:endParaRPr>
          </a:p>
          <a:p>
            <a:pPr>
              <a:lnSpc>
                <a:spcPct val="107000"/>
              </a:lnSpc>
              <a:spcAft>
                <a:spcPts val="800"/>
              </a:spcAft>
            </a:pPr>
            <a:r>
              <a:rPr lang="en-GB" sz="2000" b="1" dirty="0">
                <a:effectLst/>
                <a:latin typeface="Calibri" panose="020F0502020204030204" pitchFamily="34" charset="0"/>
                <a:ea typeface="Calibri" panose="020F0502020204030204" pitchFamily="34" charset="0"/>
              </a:rPr>
              <a:t>Short Movies</a:t>
            </a:r>
            <a:endParaRPr lang="el-GR" sz="2000" dirty="0">
              <a:effectLst/>
              <a:latin typeface="Calibri" panose="020F0502020204030204" pitchFamily="34" charset="0"/>
              <a:ea typeface="Calibri" panose="020F0502020204030204" pitchFamily="34" charset="0"/>
            </a:endParaRPr>
          </a:p>
          <a:p>
            <a:pPr marL="457200" lvl="1" indent="0">
              <a:lnSpc>
                <a:spcPct val="107000"/>
              </a:lnSpc>
              <a:spcAft>
                <a:spcPts val="800"/>
              </a:spcAft>
              <a:buNone/>
            </a:pPr>
            <a:r>
              <a:rPr lang="en-GB" sz="1600" dirty="0">
                <a:effectLst/>
                <a:latin typeface="Calibri" panose="020F0502020204030204" pitchFamily="34" charset="0"/>
                <a:ea typeface="Calibri" panose="020F0502020204030204" pitchFamily="34" charset="0"/>
              </a:rPr>
              <a:t>Take a look at the short movies that pupils from Austria, Greece and La Reunion have written and produced themselves.</a:t>
            </a:r>
          </a:p>
          <a:p>
            <a:pPr marL="228600" marR="0" lvl="0" indent="-228600" algn="l" defTabSz="914400" rtl="0" eaLnBrk="1" fontAlgn="auto" latinLnBrk="0" hangingPunct="1">
              <a:lnSpc>
                <a:spcPct val="107000"/>
              </a:lnSpc>
              <a:spcBef>
                <a:spcPts val="600"/>
              </a:spcBef>
              <a:spcAft>
                <a:spcPts val="800"/>
              </a:spcAft>
              <a:buClr>
                <a:srgbClr val="92D050"/>
              </a:buClr>
              <a:buSzTx/>
              <a:buFont typeface="Wingdings" panose="05000000000000000000" pitchFamily="2" charset="2"/>
              <a:buChar char="§"/>
              <a:tabLst/>
              <a:defRPr/>
            </a:pPr>
            <a:r>
              <a:rPr lang="en-GB" sz="2000" b="1" dirty="0">
                <a:solidFill>
                  <a:prstClr val="black"/>
                </a:solidFill>
                <a:latin typeface="Calibri" panose="020F0502020204030204" pitchFamily="34" charset="0"/>
                <a:ea typeface="Calibri" panose="020F0502020204030204" pitchFamily="34" charset="0"/>
              </a:rPr>
              <a:t>ACT-Game</a:t>
            </a:r>
            <a:endParaRPr kumimoji="0" lang="el-G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457200" marR="0" lvl="1" indent="0" algn="l" defTabSz="914400" rtl="0" eaLnBrk="1" fontAlgn="auto" latinLnBrk="0" hangingPunct="1">
              <a:lnSpc>
                <a:spcPct val="107000"/>
              </a:lnSpc>
              <a:spcBef>
                <a:spcPts val="600"/>
              </a:spcBef>
              <a:spcAft>
                <a:spcPts val="800"/>
              </a:spcAft>
              <a:buClr>
                <a:srgbClr val="92D050"/>
              </a:buClr>
              <a:buSz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This co-operative card-board game with online expansions deals with important topics of the present and future and you can try out your new knowledge together with your classmates in a playful way.</a:t>
            </a:r>
            <a:endParaRPr lang="el-GR" sz="1600" dirty="0">
              <a:effectLst/>
              <a:latin typeface="Calibri" panose="020F0502020204030204" pitchFamily="34" charset="0"/>
              <a:ea typeface="Calibri" panose="020F0502020204030204" pitchFamily="34" charset="0"/>
            </a:endParaRPr>
          </a:p>
          <a:p>
            <a:endParaRPr lang="el-GR" sz="3200" dirty="0"/>
          </a:p>
        </p:txBody>
      </p:sp>
      <p:sp>
        <p:nvSpPr>
          <p:cNvPr id="4" name="TextBox 3">
            <a:extLst>
              <a:ext uri="{FF2B5EF4-FFF2-40B4-BE49-F238E27FC236}">
                <a16:creationId xmlns:a16="http://schemas.microsoft.com/office/drawing/2014/main" id="{99F138B5-3269-43DE-A034-2E0E033326FE}"/>
              </a:ext>
            </a:extLst>
          </p:cNvPr>
          <p:cNvSpPr txBox="1"/>
          <p:nvPr/>
        </p:nvSpPr>
        <p:spPr>
          <a:xfrm>
            <a:off x="9656064" y="0"/>
            <a:ext cx="253593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latin typeface="Abadi" panose="020B0604020104020204" pitchFamily="34" charset="0"/>
              </a:rPr>
              <a:t>Practice good habits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464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module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1210" y="630918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13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A7140FA-5B08-B571-B33B-3F886B4556A0}"/>
              </a:ext>
            </a:extLst>
          </p:cNvPr>
          <p:cNvSpPr>
            <a:spLocks noGrp="1"/>
          </p:cNvSpPr>
          <p:nvPr>
            <p:ph type="title"/>
          </p:nvPr>
        </p:nvSpPr>
        <p:spPr>
          <a:xfrm>
            <a:off x="6116569" y="128938"/>
            <a:ext cx="4840010" cy="941038"/>
          </a:xfrm>
        </p:spPr>
        <p:txBody>
          <a:bodyPr>
            <a:normAutofit fontScale="90000"/>
          </a:bodyPr>
          <a:lstStyle/>
          <a:p>
            <a:r>
              <a:rPr lang="en-US" sz="3600" dirty="0"/>
              <a:t>Declaration on Copyright</a:t>
            </a:r>
            <a:br>
              <a:rPr lang="en-US" sz="3600" dirty="0"/>
            </a:br>
            <a:endParaRPr lang="en-GB" sz="36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 name="TextBox 9">
            <a:extLst>
              <a:ext uri="{FF2B5EF4-FFF2-40B4-BE49-F238E27FC236}">
                <a16:creationId xmlns:a16="http://schemas.microsoft.com/office/drawing/2014/main" id="{D01AEA02-7C13-2930-410A-66EB85373B95}"/>
              </a:ext>
            </a:extLst>
          </p:cNvPr>
          <p:cNvSpPr txBox="1"/>
          <p:nvPr/>
        </p:nvSpPr>
        <p:spPr>
          <a:xfrm>
            <a:off x="3827509" y="658493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pic>
        <p:nvPicPr>
          <p:cNvPr id="8" name="Picture 2">
            <a:extLst>
              <a:ext uri="{FF2B5EF4-FFF2-40B4-BE49-F238E27FC236}">
                <a16:creationId xmlns:a16="http://schemas.microsoft.com/office/drawing/2014/main" id="{25D623C3-3F6A-7DCD-8CF9-329DB2B4E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7969" y="240125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1" name="Θέση περιεχομένου 2">
            <a:extLst>
              <a:ext uri="{FF2B5EF4-FFF2-40B4-BE49-F238E27FC236}">
                <a16:creationId xmlns:a16="http://schemas.microsoft.com/office/drawing/2014/main" id="{84DD35F8-2E4E-438E-BC41-8FAB8E1CFF9A}"/>
              </a:ext>
            </a:extLst>
          </p:cNvPr>
          <p:cNvSpPr txBox="1">
            <a:spLocks/>
          </p:cNvSpPr>
          <p:nvPr/>
        </p:nvSpPr>
        <p:spPr>
          <a:xfrm>
            <a:off x="6310376" y="903287"/>
            <a:ext cx="5881604" cy="633837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a:t>This work is licensed under a Creative Commons </a:t>
            </a:r>
            <a:r>
              <a:rPr lang="en-US" sz="2000" b="1"/>
              <a:t>Attribution-NonCommercial-ShareAlike 4.0 </a:t>
            </a:r>
            <a:r>
              <a:rPr lang="en-US" sz="2000"/>
              <a:t>International License. You are free to:</a:t>
            </a:r>
          </a:p>
          <a:p>
            <a:pPr>
              <a:lnSpc>
                <a:spcPct val="120000"/>
              </a:lnSpc>
              <a:buClr>
                <a:srgbClr val="80C141"/>
              </a:buClr>
              <a:buFont typeface="Wingdings" panose="05000000000000000000" pitchFamily="2" charset="2"/>
              <a:buChar char="§"/>
            </a:pPr>
            <a:r>
              <a:rPr lang="en-US" sz="2000" b="1"/>
              <a:t>share</a:t>
            </a:r>
            <a:r>
              <a:rPr lang="en-US" sz="2000"/>
              <a:t> — copy and distribute the material exclusively in the same medium or format as on the project website and platform (word, excel, PDF, PPT).</a:t>
            </a:r>
          </a:p>
          <a:p>
            <a:pPr>
              <a:lnSpc>
                <a:spcPct val="120000"/>
              </a:lnSpc>
              <a:buClr>
                <a:srgbClr val="80C141"/>
              </a:buClr>
              <a:buFont typeface="Wingdings" panose="05000000000000000000" pitchFamily="2" charset="2"/>
              <a:buChar char="§"/>
            </a:pPr>
            <a:r>
              <a:rPr lang="en-US" sz="2000" b="1"/>
              <a:t>adapt</a:t>
            </a:r>
            <a:r>
              <a:rPr lang="en-US" sz="2000"/>
              <a:t> — remix, transform, and build upon the material</a:t>
            </a:r>
          </a:p>
          <a:p>
            <a:pPr marL="0" indent="0">
              <a:buFont typeface="Arial" panose="020B0604020202020204" pitchFamily="34" charset="0"/>
              <a:buNone/>
            </a:pPr>
            <a:r>
              <a:rPr lang="en-US" sz="2000"/>
              <a:t>under the following terms:</a:t>
            </a:r>
          </a:p>
          <a:p>
            <a:pPr>
              <a:buClr>
                <a:srgbClr val="80C141"/>
              </a:buClr>
              <a:buFont typeface="Wingdings" panose="05000000000000000000" pitchFamily="2" charset="2"/>
              <a:buChar char="§"/>
            </a:pPr>
            <a:r>
              <a:rPr lang="en-US" sz="2000" b="1"/>
              <a:t>Attribution</a:t>
            </a:r>
            <a:endParaRPr lang="en-US" sz="2000"/>
          </a:p>
          <a:p>
            <a:pPr marL="270510" indent="0">
              <a:lnSpc>
                <a:spcPct val="130000"/>
              </a:lnSpc>
              <a:spcBef>
                <a:spcPts val="600"/>
              </a:spcBef>
              <a:buFont typeface="Arial" panose="020B0604020202020204" pitchFamily="34" charset="0"/>
              <a:buNone/>
            </a:pPr>
            <a:r>
              <a:rPr lang="en-US" sz="2100"/>
              <a:t>1. </a:t>
            </a:r>
            <a:r>
              <a:rPr lang="en-US" sz="2000"/>
              <a:t>You must give proper credit to the source:</a:t>
            </a:r>
            <a:br>
              <a:rPr lang="de-AT" sz="2100"/>
            </a:br>
            <a:r>
              <a:rPr lang="en-US" sz="2000"/>
              <a:t>European Heart Project, www. european-heart.eu</a:t>
            </a:r>
            <a:br>
              <a:rPr lang="de-AT" sz="2000"/>
            </a:br>
            <a:r>
              <a:rPr lang="en-US" sz="2000"/>
              <a:t>Name(s) of the author(s) of the respective material, if given.</a:t>
            </a:r>
            <a:endParaRPr lang="de-AT" sz="2000"/>
          </a:p>
          <a:p>
            <a:pPr marL="270510" indent="0">
              <a:lnSpc>
                <a:spcPct val="120000"/>
              </a:lnSpc>
              <a:spcBef>
                <a:spcPts val="600"/>
              </a:spcBef>
              <a:buFont typeface="Arial" panose="020B0604020202020204" pitchFamily="34" charset="0"/>
              <a:buNone/>
            </a:pPr>
            <a:r>
              <a:rPr lang="en-US" sz="2100"/>
              <a:t>2. You must provide this link to the licence: </a:t>
            </a:r>
            <a:r>
              <a:rPr lang="en-US" sz="2000" u="sng">
                <a:solidFill>
                  <a:srgbClr val="2F5496"/>
                </a:solidFill>
                <a:latin typeface="Calibri" panose="020F0502020204030204" pitchFamily="34" charset="0"/>
                <a:ea typeface="Calibri" panose="020F0502020204030204" pitchFamily="34" charset="0"/>
                <a:cs typeface="Arial" panose="020B0604020202020204" pitchFamily="34" charset="0"/>
                <a:hlinkClick r:id="rId4"/>
              </a:rPr>
              <a:t>https://creativecommons.org/licenses/by-nc-sa/4.0/</a:t>
            </a:r>
            <a:endParaRPr lang="de-AT" sz="2000">
              <a:solidFill>
                <a:srgbClr val="2F5496"/>
              </a:solidFill>
              <a:latin typeface="Calibri" panose="020F0502020204030204" pitchFamily="34" charset="0"/>
              <a:ea typeface="Calibri" panose="020F0502020204030204" pitchFamily="34" charset="0"/>
              <a:cs typeface="Arial" panose="020B0604020202020204" pitchFamily="34" charset="0"/>
            </a:endParaRPr>
          </a:p>
          <a:p>
            <a:pPr marL="270510" indent="0">
              <a:lnSpc>
                <a:spcPct val="120000"/>
              </a:lnSpc>
              <a:spcBef>
                <a:spcPts val="600"/>
              </a:spcBef>
              <a:spcAft>
                <a:spcPts val="600"/>
              </a:spcAft>
              <a:buFont typeface="Arial" panose="020B0604020202020204" pitchFamily="34" charset="0"/>
              <a:buNone/>
            </a:pPr>
            <a:r>
              <a:rPr lang="en-US" sz="2000"/>
              <a:t>3. You must indicate if changes were made. You may do so in any reasonable manner, but not in any way that suggests the licensor endorses you or your use.</a:t>
            </a:r>
            <a:endParaRPr lang="de-AT" sz="2000"/>
          </a:p>
          <a:p>
            <a:pPr>
              <a:lnSpc>
                <a:spcPct val="120000"/>
              </a:lnSpc>
              <a:spcBef>
                <a:spcPts val="600"/>
              </a:spcBef>
              <a:spcAft>
                <a:spcPts val="600"/>
              </a:spcAft>
              <a:buClr>
                <a:srgbClr val="80C141"/>
              </a:buClr>
              <a:buFont typeface="Wingdings" panose="05000000000000000000" pitchFamily="2" charset="2"/>
              <a:buChar char="§"/>
            </a:pPr>
            <a:r>
              <a:rPr lang="en-US" sz="2000" b="1"/>
              <a:t>NonCommercial</a:t>
            </a:r>
            <a:r>
              <a:rPr lang="en-US" sz="2000"/>
              <a:t> — You may not use the material for commercial purposes.</a:t>
            </a:r>
          </a:p>
          <a:p>
            <a:pPr>
              <a:lnSpc>
                <a:spcPct val="120000"/>
              </a:lnSpc>
              <a:spcBef>
                <a:spcPts val="600"/>
              </a:spcBef>
              <a:buClr>
                <a:srgbClr val="80C141"/>
              </a:buClr>
              <a:buFont typeface="Wingdings" panose="05000000000000000000" pitchFamily="2" charset="2"/>
              <a:buChar char="§"/>
            </a:pPr>
            <a:r>
              <a:rPr lang="en-US" sz="2000" b="1"/>
              <a:t>ShareAlike</a:t>
            </a:r>
            <a:r>
              <a:rPr lang="en-US" sz="2000"/>
              <a:t> — If you remix, transform, or build upon the material, you must distribute your contributions under the same license as the original</a:t>
            </a:r>
          </a:p>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4041283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3" descr="Aquarell, Pinselstrich, Farbe, Abstrakt, Textur, Bürste">
            <a:extLst>
              <a:ext uri="{FF2B5EF4-FFF2-40B4-BE49-F238E27FC236}">
                <a16:creationId xmlns:a16="http://schemas.microsoft.com/office/drawing/2014/main" id="{E196F0C6-8A65-4DD5-A514-F772B111E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2300" y="4001294"/>
            <a:ext cx="10515600" cy="2856706"/>
          </a:xfrm>
          <a:prstGeom prst="rect">
            <a:avLst/>
          </a:prstGeom>
          <a:noFill/>
          <a:ln>
            <a:noFill/>
          </a:ln>
          <a:extLst>
            <a:ext uri="{53640926-AAD7-44D8-BBD7-CCE9431645EC}">
              <a14:shadowObscured xmlns:a14="http://schemas.microsoft.com/office/drawing/2010/main"/>
            </a:ext>
          </a:extLst>
        </p:spPr>
      </p:pic>
      <p:pic>
        <p:nvPicPr>
          <p:cNvPr id="7" name="Grafik 1">
            <a:extLst>
              <a:ext uri="{FF2B5EF4-FFF2-40B4-BE49-F238E27FC236}">
                <a16:creationId xmlns:a16="http://schemas.microsoft.com/office/drawing/2014/main" id="{61CA4B1B-BA97-4BC0-8A60-D1C311B207C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013200" y="2895978"/>
            <a:ext cx="4712056" cy="8255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en-US" dirty="0"/>
              <a:t>Let's take a closer look at this </a:t>
            </a:r>
            <a:r>
              <a:rPr lang="en-US" dirty="0" err="1"/>
              <a:t>behaviour</a:t>
            </a:r>
            <a:r>
              <a:rPr lang="en-US" dirty="0"/>
              <a:t> </a:t>
            </a:r>
            <a:endParaRPr lang="el-GR"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351338"/>
          </a:xfrm>
        </p:spPr>
        <p:txBody>
          <a:bodyPr>
            <a:normAutofit/>
          </a:bodyPr>
          <a:lstStyle/>
          <a:p>
            <a:pPr marL="0" indent="0">
              <a:lnSpc>
                <a:spcPct val="107000"/>
              </a:lnSpc>
              <a:spcAft>
                <a:spcPts val="800"/>
              </a:spcAft>
              <a:buNone/>
              <a:tabLst>
                <a:tab pos="4380865" algn="l"/>
                <a:tab pos="4830445" algn="l"/>
              </a:tabLst>
            </a:pPr>
            <a:r>
              <a:rPr lang="en-US" sz="2400" b="1" dirty="0"/>
              <a:t>Now think of a situation in which you have tried to control the </a:t>
            </a:r>
            <a:r>
              <a:rPr lang="en-US" sz="2400" b="1" dirty="0" err="1"/>
              <a:t>behaviour</a:t>
            </a:r>
            <a:r>
              <a:rPr lang="en-US" sz="2400" b="1" dirty="0"/>
              <a:t> of another person:</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DEFA7EB6-CA49-4FC9-AF70-CC6EB52796CA}"/>
              </a:ext>
            </a:extLst>
          </p:cNvPr>
          <p:cNvSpPr/>
          <p:nvPr/>
        </p:nvSpPr>
        <p:spPr>
          <a:xfrm>
            <a:off x="4013200" y="2784890"/>
            <a:ext cx="3733799" cy="100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n-US" sz="2200" i="1" dirty="0">
                <a:solidFill>
                  <a:srgbClr val="0070C0"/>
                </a:solidFill>
              </a:rPr>
              <a:t>Why did you do that?</a:t>
            </a:r>
          </a:p>
        </p:txBody>
      </p:sp>
      <p:sp>
        <p:nvSpPr>
          <p:cNvPr id="9" name="TextBox 8">
            <a:extLst>
              <a:ext uri="{FF2B5EF4-FFF2-40B4-BE49-F238E27FC236}">
                <a16:creationId xmlns:a16="http://schemas.microsoft.com/office/drawing/2014/main" id="{0686575A-60FB-4E85-9B35-C99C00C37C39}"/>
              </a:ext>
            </a:extLst>
          </p:cNvPr>
          <p:cNvSpPr txBox="1"/>
          <p:nvPr/>
        </p:nvSpPr>
        <p:spPr>
          <a:xfrm>
            <a:off x="2299741" y="4184551"/>
            <a:ext cx="7592518" cy="2308324"/>
          </a:xfrm>
          <a:prstGeom prst="rect">
            <a:avLst/>
          </a:prstGeom>
          <a:noFill/>
          <a:ln>
            <a:noFill/>
          </a:ln>
        </p:spPr>
        <p:txBody>
          <a:bodyPr wrap="square">
            <a:spAutoFit/>
          </a:bodyPr>
          <a:lstStyle/>
          <a:p>
            <a:pPr algn="ctr"/>
            <a:r>
              <a:rPr lang="en-US" sz="2400" b="1" i="1" dirty="0">
                <a:solidFill>
                  <a:srgbClr val="FFFF00"/>
                </a:solidFill>
                <a:effectLst>
                  <a:outerShdw blurRad="38100" dist="38100" dir="2700000" algn="tl">
                    <a:srgbClr val="000000">
                      <a:alpha val="43137"/>
                    </a:srgbClr>
                  </a:outerShdw>
                </a:effectLst>
              </a:rPr>
              <a:t>When you understand that the cause of your </a:t>
            </a:r>
            <a:r>
              <a:rPr lang="en-US" sz="2400" b="1" i="1" dirty="0" err="1">
                <a:solidFill>
                  <a:srgbClr val="FFFF00"/>
                </a:solidFill>
                <a:effectLst>
                  <a:outerShdw blurRad="38100" dist="38100" dir="2700000" algn="tl">
                    <a:srgbClr val="000000">
                      <a:alpha val="43137"/>
                    </a:srgbClr>
                  </a:outerShdw>
                </a:effectLst>
              </a:rPr>
              <a:t>behaviour</a:t>
            </a:r>
            <a:r>
              <a:rPr lang="en-US" sz="2400" b="1" i="1" dirty="0">
                <a:solidFill>
                  <a:srgbClr val="FFFF00"/>
                </a:solidFill>
                <a:effectLst>
                  <a:outerShdw blurRad="38100" dist="38100" dir="2700000" algn="tl">
                    <a:srgbClr val="000000">
                      <a:alpha val="43137"/>
                    </a:srgbClr>
                  </a:outerShdw>
                </a:effectLst>
              </a:rPr>
              <a:t> was an unmet or compromised basic need, you can also better understand why you behaved the way you did. Now you probably also </a:t>
            </a:r>
            <a:r>
              <a:rPr lang="en-US" sz="2400" b="1" i="1" dirty="0" err="1">
                <a:solidFill>
                  <a:srgbClr val="FFFF00"/>
                </a:solidFill>
                <a:effectLst>
                  <a:outerShdw blurRad="38100" dist="38100" dir="2700000" algn="tl">
                    <a:srgbClr val="000000">
                      <a:alpha val="43137"/>
                    </a:srgbClr>
                  </a:outerShdw>
                </a:effectLst>
              </a:rPr>
              <a:t>realise</a:t>
            </a:r>
            <a:r>
              <a:rPr lang="en-US" sz="2400" b="1" i="1" dirty="0">
                <a:solidFill>
                  <a:srgbClr val="FFFF00"/>
                </a:solidFill>
                <a:effectLst>
                  <a:outerShdw blurRad="38100" dist="38100" dir="2700000" algn="tl">
                    <a:srgbClr val="000000">
                      <a:alpha val="43137"/>
                    </a:srgbClr>
                  </a:outerShdw>
                </a:effectLst>
              </a:rPr>
              <a:t> that it is not about condemning a </a:t>
            </a:r>
            <a:r>
              <a:rPr lang="en-US" sz="2400" b="1" i="1" dirty="0" err="1">
                <a:solidFill>
                  <a:srgbClr val="FFFF00"/>
                </a:solidFill>
                <a:effectLst>
                  <a:outerShdw blurRad="38100" dist="38100" dir="2700000" algn="tl">
                    <a:srgbClr val="000000">
                      <a:alpha val="43137"/>
                    </a:srgbClr>
                  </a:outerShdw>
                </a:effectLst>
              </a:rPr>
              <a:t>behaviour</a:t>
            </a:r>
            <a:r>
              <a:rPr lang="en-US" sz="2400" b="1" i="1" dirty="0">
                <a:solidFill>
                  <a:srgbClr val="FFFF00"/>
                </a:solidFill>
                <a:effectLst>
                  <a:outerShdw blurRad="38100" dist="38100" dir="2700000" algn="tl">
                    <a:srgbClr val="000000">
                      <a:alpha val="43137"/>
                    </a:srgbClr>
                  </a:outerShdw>
                </a:effectLst>
              </a:rPr>
              <a:t>, but about understanding better why we behave this way or that way.</a:t>
            </a:r>
            <a:endParaRPr lang="el-GR" sz="2400" b="1" i="1" dirty="0">
              <a:solidFill>
                <a:srgbClr val="FFFF00"/>
              </a:solidFill>
              <a:effectLst>
                <a:outerShdw blurRad="38100" dist="38100" dir="2700000" algn="tl">
                  <a:srgbClr val="000000">
                    <a:alpha val="43137"/>
                  </a:srgbClr>
                </a:outerShdw>
              </a:effectLst>
            </a:endParaRPr>
          </a:p>
        </p:txBody>
      </p:sp>
      <p:grpSp>
        <p:nvGrpSpPr>
          <p:cNvPr id="10" name="Ομάδα 9" descr="Think about icon.">
            <a:extLst>
              <a:ext uri="{FF2B5EF4-FFF2-40B4-BE49-F238E27FC236}">
                <a16:creationId xmlns:a16="http://schemas.microsoft.com/office/drawing/2014/main" id="{1607CA65-3AA0-4D02-9822-30E639B3D452}"/>
              </a:ext>
            </a:extLst>
          </p:cNvPr>
          <p:cNvGrpSpPr/>
          <p:nvPr/>
        </p:nvGrpSpPr>
        <p:grpSpPr>
          <a:xfrm>
            <a:off x="8725256" y="2930268"/>
            <a:ext cx="1016000" cy="791210"/>
            <a:chOff x="0" y="0"/>
            <a:chExt cx="2142411" cy="2331445"/>
          </a:xfrm>
          <a:noFill/>
        </p:grpSpPr>
        <p:pic>
          <p:nvPicPr>
            <p:cNvPr id="11" name="Γραφικό 6" descr="Συννεφάκι σκέψης περίγραμμα">
              <a:extLst>
                <a:ext uri="{FF2B5EF4-FFF2-40B4-BE49-F238E27FC236}">
                  <a16:creationId xmlns:a16="http://schemas.microsoft.com/office/drawing/2014/main" id="{125F9045-2E4E-4062-9209-C74B8EA35F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37F19364-C9A5-4BE6-941E-C7BD1E352063}"/>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85059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4156" descr="Aquarell, Pinselstrich, Farbe, Abstrakt, Textur, Bürste">
            <a:extLst>
              <a:ext uri="{FF2B5EF4-FFF2-40B4-BE49-F238E27FC236}">
                <a16:creationId xmlns:a16="http://schemas.microsoft.com/office/drawing/2014/main" id="{E44AF64E-6533-47B5-8F6A-CBF6E0467BCA}"/>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792222" y="234508"/>
            <a:ext cx="3003101" cy="1201420"/>
          </a:xfrm>
          <a:prstGeom prst="rect">
            <a:avLst/>
          </a:prstGeom>
          <a:noFill/>
          <a:ln>
            <a:noFill/>
          </a:ln>
          <a:extLst>
            <a:ext uri="{53640926-AAD7-44D8-BBD7-CCE9431645EC}">
              <a14:shadowObscured xmlns:a14="http://schemas.microsoft.com/office/drawing/2010/main"/>
            </a:ext>
          </a:extLst>
        </p:spPr>
      </p:pic>
      <p:pic>
        <p:nvPicPr>
          <p:cNvPr id="37" name="Grafik 41" descr="Aquarell, Pinselstrich, Farbe, Abstrakt, Textur, Bürste">
            <a:extLst>
              <a:ext uri="{FF2B5EF4-FFF2-40B4-BE49-F238E27FC236}">
                <a16:creationId xmlns:a16="http://schemas.microsoft.com/office/drawing/2014/main" id="{933490CB-B7A4-468B-93DA-B7A15065A03D}"/>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31583" y="1693099"/>
            <a:ext cx="2760453" cy="1201420"/>
          </a:xfrm>
          <a:prstGeom prst="rect">
            <a:avLst/>
          </a:prstGeom>
          <a:noFill/>
          <a:ln>
            <a:noFill/>
          </a:ln>
          <a:extLst>
            <a:ext uri="{53640926-AAD7-44D8-BBD7-CCE9431645EC}">
              <a14:shadowObscured xmlns:a14="http://schemas.microsoft.com/office/drawing/2010/main"/>
            </a:ext>
          </a:extLst>
        </p:spPr>
      </p:pic>
      <p:pic>
        <p:nvPicPr>
          <p:cNvPr id="38" name="Grafik 42" descr="Aquarell, Pinselstrich, Farbe, Abstrakt, Textur, Bürste">
            <a:extLst>
              <a:ext uri="{FF2B5EF4-FFF2-40B4-BE49-F238E27FC236}">
                <a16:creationId xmlns:a16="http://schemas.microsoft.com/office/drawing/2014/main" id="{0FFE95A8-B158-4B89-8B3B-2DF1D3E80F1A}"/>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741428" y="3005218"/>
            <a:ext cx="2187575" cy="1201420"/>
          </a:xfrm>
          <a:prstGeom prst="rect">
            <a:avLst/>
          </a:prstGeom>
          <a:noFill/>
          <a:ln>
            <a:noFill/>
          </a:ln>
          <a:extLst>
            <a:ext uri="{53640926-AAD7-44D8-BBD7-CCE9431645EC}">
              <a14:shadowObscured xmlns:a14="http://schemas.microsoft.com/office/drawing/2010/main"/>
            </a:ext>
          </a:extLst>
        </p:spPr>
      </p:pic>
      <p:pic>
        <p:nvPicPr>
          <p:cNvPr id="39" name="Grafik 43" descr="Aquarell, Pinselstrich, Farbe, Abstrakt, Textur, Bürste">
            <a:extLst>
              <a:ext uri="{FF2B5EF4-FFF2-40B4-BE49-F238E27FC236}">
                <a16:creationId xmlns:a16="http://schemas.microsoft.com/office/drawing/2014/main" id="{8BB53005-9E08-4A8B-AA3D-E2C107E81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99862" y="5604650"/>
            <a:ext cx="2187575" cy="1201420"/>
          </a:xfrm>
          <a:prstGeom prst="rect">
            <a:avLst/>
          </a:prstGeom>
          <a:noFill/>
          <a:ln>
            <a:noFill/>
          </a:ln>
          <a:extLst>
            <a:ext uri="{53640926-AAD7-44D8-BBD7-CCE9431645EC}">
              <a14:shadowObscured xmlns:a14="http://schemas.microsoft.com/office/drawing/2010/main"/>
            </a:ext>
          </a:extLst>
        </p:spPr>
      </p:pic>
      <p:pic>
        <p:nvPicPr>
          <p:cNvPr id="40" name="Grafik 48" descr="Aquarell, Pinselstrich, Farbe, Abstrakt, Textur, Bürste">
            <a:extLst>
              <a:ext uri="{FF2B5EF4-FFF2-40B4-BE49-F238E27FC236}">
                <a16:creationId xmlns:a16="http://schemas.microsoft.com/office/drawing/2014/main" id="{57101B80-2F63-4E09-9002-5360B685A6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05842" y="4270275"/>
            <a:ext cx="2899754" cy="120142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BFF8BCA-698C-4BF3-B47A-06EDC0A9D591}"/>
              </a:ext>
            </a:extLst>
          </p:cNvPr>
          <p:cNvSpPr txBox="1"/>
          <p:nvPr/>
        </p:nvSpPr>
        <p:spPr>
          <a:xfrm>
            <a:off x="-759173" y="421579"/>
            <a:ext cx="6097424" cy="852285"/>
          </a:xfrm>
          <a:prstGeom prst="rect">
            <a:avLst/>
          </a:prstGeom>
          <a:noFill/>
        </p:spPr>
        <p:txBody>
          <a:bodyPr wrap="square">
            <a:spAutoFit/>
          </a:bodyPr>
          <a:lstStyle/>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Safety </a:t>
            </a:r>
          </a:p>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&amp; Survival</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B64EEE0-A750-4D24-95B4-50FC8B7B6046}"/>
              </a:ext>
            </a:extLst>
          </p:cNvPr>
          <p:cNvSpPr txBox="1"/>
          <p:nvPr/>
        </p:nvSpPr>
        <p:spPr>
          <a:xfrm>
            <a:off x="-971246" y="1924909"/>
            <a:ext cx="6097424" cy="852285"/>
          </a:xfrm>
          <a:prstGeom prst="rect">
            <a:avLst/>
          </a:prstGeom>
          <a:noFill/>
        </p:spPr>
        <p:txBody>
          <a:bodyPr wrap="square">
            <a:spAutoFit/>
          </a:bodyPr>
          <a:lstStyle/>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Power </a:t>
            </a:r>
          </a:p>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&amp; Influence</a:t>
            </a:r>
            <a:endParaRPr lang="el-GR"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FD18F0B4-2B7B-4F88-8923-D77AF9EA62DD}"/>
              </a:ext>
            </a:extLst>
          </p:cNvPr>
          <p:cNvSpPr txBox="1"/>
          <p:nvPr/>
        </p:nvSpPr>
        <p:spPr>
          <a:xfrm>
            <a:off x="-425570" y="3359203"/>
            <a:ext cx="6521570" cy="421013"/>
          </a:xfrm>
          <a:prstGeom prst="rect">
            <a:avLst/>
          </a:prstGeom>
          <a:noFill/>
        </p:spPr>
        <p:txBody>
          <a:bodyPr wrap="square">
            <a:spAutoFit/>
          </a:bodyPr>
          <a:lstStyle/>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Fun</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46827704-A209-4683-B853-4A9F2D475869}"/>
              </a:ext>
            </a:extLst>
          </p:cNvPr>
          <p:cNvSpPr txBox="1"/>
          <p:nvPr/>
        </p:nvSpPr>
        <p:spPr>
          <a:xfrm>
            <a:off x="-1548641" y="4513881"/>
            <a:ext cx="6521570" cy="852285"/>
          </a:xfrm>
          <a:prstGeom prst="rect">
            <a:avLst/>
          </a:prstGeom>
          <a:noFill/>
        </p:spPr>
        <p:txBody>
          <a:bodyPr wrap="square">
            <a:spAutoFit/>
          </a:bodyPr>
          <a:lstStyle/>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Love </a:t>
            </a:r>
          </a:p>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&amp; Belonging</a:t>
            </a:r>
            <a:endParaRPr lang="el-GR"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4" name="TextBox 33">
            <a:extLst>
              <a:ext uri="{FF2B5EF4-FFF2-40B4-BE49-F238E27FC236}">
                <a16:creationId xmlns:a16="http://schemas.microsoft.com/office/drawing/2014/main" id="{10DDD35A-1B37-4ACF-87FA-459704B920AA}"/>
              </a:ext>
            </a:extLst>
          </p:cNvPr>
          <p:cNvSpPr txBox="1"/>
          <p:nvPr/>
        </p:nvSpPr>
        <p:spPr>
          <a:xfrm>
            <a:off x="1166663" y="5971859"/>
            <a:ext cx="2325373" cy="421013"/>
          </a:xfrm>
          <a:prstGeom prst="rect">
            <a:avLst/>
          </a:prstGeom>
          <a:noFill/>
        </p:spPr>
        <p:txBody>
          <a:bodyPr wrap="square">
            <a:spAutoFit/>
          </a:bodyPr>
          <a:lstStyle/>
          <a:p>
            <a:pPr algn="ct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Freedom</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4" name="TextBox 43">
            <a:extLst>
              <a:ext uri="{FF2B5EF4-FFF2-40B4-BE49-F238E27FC236}">
                <a16:creationId xmlns:a16="http://schemas.microsoft.com/office/drawing/2014/main" id="{6A78B01F-03BC-4ABE-8009-5F3EA812D6BF}"/>
              </a:ext>
            </a:extLst>
          </p:cNvPr>
          <p:cNvSpPr txBox="1"/>
          <p:nvPr/>
        </p:nvSpPr>
        <p:spPr>
          <a:xfrm>
            <a:off x="4005696" y="315803"/>
            <a:ext cx="6722918" cy="1013804"/>
          </a:xfrm>
          <a:prstGeom prst="rect">
            <a:avLst/>
          </a:prstGeom>
          <a:noFill/>
        </p:spPr>
        <p:txBody>
          <a:bodyPr wrap="square">
            <a:spAutoFit/>
          </a:bodyPr>
          <a:lstStyle/>
          <a:p>
            <a:pPr algn="ctr">
              <a:lnSpc>
                <a:spcPct val="130000"/>
              </a:lnSpc>
            </a:pPr>
            <a:r>
              <a:rPr lang="en-US" sz="2400" b="1" dirty="0">
                <a:solidFill>
                  <a:srgbClr val="D18653"/>
                </a:solidFill>
                <a:effectLst/>
              </a:rPr>
              <a:t>Have you been afraid for your safety or feared losing something important?</a:t>
            </a:r>
            <a:endParaRPr lang="en-GB" sz="2000" b="1" dirty="0">
              <a:solidFill>
                <a:srgbClr val="D18653"/>
              </a:solidFill>
              <a:effectLst/>
              <a:latin typeface="Calibri" panose="020F0502020204030204" pitchFamily="34" charset="0"/>
              <a:ea typeface="MyriadPro-Regular"/>
              <a:cs typeface="Arial" panose="020B0604020202020204" pitchFamily="34" charset="0"/>
            </a:endParaRPr>
          </a:p>
        </p:txBody>
      </p:sp>
      <p:sp>
        <p:nvSpPr>
          <p:cNvPr id="46" name="TextBox 45">
            <a:extLst>
              <a:ext uri="{FF2B5EF4-FFF2-40B4-BE49-F238E27FC236}">
                <a16:creationId xmlns:a16="http://schemas.microsoft.com/office/drawing/2014/main" id="{11212510-A089-4F40-8792-35853808D1FC}"/>
              </a:ext>
            </a:extLst>
          </p:cNvPr>
          <p:cNvSpPr txBox="1"/>
          <p:nvPr/>
        </p:nvSpPr>
        <p:spPr>
          <a:xfrm>
            <a:off x="3710509" y="1742341"/>
            <a:ext cx="6722918" cy="1013804"/>
          </a:xfrm>
          <a:prstGeom prst="rect">
            <a:avLst/>
          </a:prstGeom>
          <a:noFill/>
        </p:spPr>
        <p:txBody>
          <a:bodyPr wrap="square">
            <a:spAutoFit/>
          </a:bodyPr>
          <a:lstStyle/>
          <a:p>
            <a:pPr algn="ctr">
              <a:lnSpc>
                <a:spcPct val="130000"/>
              </a:lnSpc>
            </a:pPr>
            <a:r>
              <a:rPr lang="en-US" sz="2400" b="1" dirty="0">
                <a:solidFill>
                  <a:schemeClr val="bg1">
                    <a:lumMod val="50000"/>
                  </a:schemeClr>
                </a:solidFill>
                <a:effectLst/>
              </a:rPr>
              <a:t>Did you feel overseen and wanted to assert something that was important to you?</a:t>
            </a:r>
            <a:endParaRPr lang="en-GB" sz="2000" b="1" dirty="0">
              <a:solidFill>
                <a:schemeClr val="bg1">
                  <a:lumMod val="50000"/>
                </a:schemeClr>
              </a:solidFill>
              <a:effectLst/>
              <a:latin typeface="Calibri" panose="020F0502020204030204" pitchFamily="34" charset="0"/>
              <a:ea typeface="MyriadPro-Regular"/>
              <a:cs typeface="Arial" panose="020B0604020202020204" pitchFamily="34" charset="0"/>
            </a:endParaRPr>
          </a:p>
        </p:txBody>
      </p:sp>
      <p:sp>
        <p:nvSpPr>
          <p:cNvPr id="48" name="TextBox 47">
            <a:extLst>
              <a:ext uri="{FF2B5EF4-FFF2-40B4-BE49-F238E27FC236}">
                <a16:creationId xmlns:a16="http://schemas.microsoft.com/office/drawing/2014/main" id="{246C07CE-3A7E-45BC-8F76-4444149CA7A6}"/>
              </a:ext>
            </a:extLst>
          </p:cNvPr>
          <p:cNvSpPr txBox="1"/>
          <p:nvPr/>
        </p:nvSpPr>
        <p:spPr>
          <a:xfrm>
            <a:off x="3795323" y="3271919"/>
            <a:ext cx="6722918" cy="533672"/>
          </a:xfrm>
          <a:prstGeom prst="rect">
            <a:avLst/>
          </a:prstGeom>
          <a:noFill/>
        </p:spPr>
        <p:txBody>
          <a:bodyPr wrap="square">
            <a:spAutoFit/>
          </a:bodyPr>
          <a:lstStyle/>
          <a:p>
            <a:pPr algn="ctr">
              <a:lnSpc>
                <a:spcPct val="130000"/>
              </a:lnSpc>
            </a:pPr>
            <a:r>
              <a:rPr lang="en-US" sz="2400" b="1" dirty="0">
                <a:solidFill>
                  <a:srgbClr val="DFB449"/>
                </a:solidFill>
              </a:rPr>
              <a:t>Did you feel too restricted?</a:t>
            </a:r>
            <a:endParaRPr lang="en-GB" sz="2400" b="1" dirty="0">
              <a:solidFill>
                <a:srgbClr val="DFB449"/>
              </a:solidFill>
            </a:endParaRPr>
          </a:p>
        </p:txBody>
      </p:sp>
      <p:sp>
        <p:nvSpPr>
          <p:cNvPr id="50" name="TextBox 49">
            <a:extLst>
              <a:ext uri="{FF2B5EF4-FFF2-40B4-BE49-F238E27FC236}">
                <a16:creationId xmlns:a16="http://schemas.microsoft.com/office/drawing/2014/main" id="{DA3C2B27-AA1B-467D-8E22-23EA60D75F1A}"/>
              </a:ext>
            </a:extLst>
          </p:cNvPr>
          <p:cNvSpPr txBox="1"/>
          <p:nvPr/>
        </p:nvSpPr>
        <p:spPr>
          <a:xfrm>
            <a:off x="3710509" y="4372495"/>
            <a:ext cx="7106427" cy="1013804"/>
          </a:xfrm>
          <a:prstGeom prst="rect">
            <a:avLst/>
          </a:prstGeom>
          <a:noFill/>
        </p:spPr>
        <p:txBody>
          <a:bodyPr wrap="square">
            <a:spAutoFit/>
          </a:bodyPr>
          <a:lstStyle/>
          <a:p>
            <a:pPr algn="ctr">
              <a:lnSpc>
                <a:spcPct val="130000"/>
              </a:lnSpc>
            </a:pPr>
            <a:r>
              <a:rPr lang="en-US" sz="2400" b="1" dirty="0">
                <a:solidFill>
                  <a:srgbClr val="8AB070"/>
                </a:solidFill>
                <a:effectLst/>
              </a:rPr>
              <a:t>Did you feel abandoned, rejected or misunderstood by the other person?</a:t>
            </a:r>
            <a:endParaRPr lang="en-GB" sz="2000" b="1" dirty="0">
              <a:solidFill>
                <a:srgbClr val="8AB070"/>
              </a:solidFill>
              <a:effectLst/>
              <a:latin typeface="Calibri" panose="020F0502020204030204" pitchFamily="34" charset="0"/>
              <a:ea typeface="MyriadPro-Regular"/>
              <a:cs typeface="Arial" panose="020B0604020202020204" pitchFamily="34" charset="0"/>
            </a:endParaRPr>
          </a:p>
        </p:txBody>
      </p:sp>
      <p:sp>
        <p:nvSpPr>
          <p:cNvPr id="52" name="TextBox 51">
            <a:extLst>
              <a:ext uri="{FF2B5EF4-FFF2-40B4-BE49-F238E27FC236}">
                <a16:creationId xmlns:a16="http://schemas.microsoft.com/office/drawing/2014/main" id="{D2763E6F-E5B5-4E77-A082-9E830455C0E9}"/>
              </a:ext>
            </a:extLst>
          </p:cNvPr>
          <p:cNvSpPr txBox="1"/>
          <p:nvPr/>
        </p:nvSpPr>
        <p:spPr>
          <a:xfrm>
            <a:off x="3902263" y="5862358"/>
            <a:ext cx="6722918" cy="533672"/>
          </a:xfrm>
          <a:prstGeom prst="rect">
            <a:avLst/>
          </a:prstGeom>
          <a:noFill/>
        </p:spPr>
        <p:txBody>
          <a:bodyPr wrap="square">
            <a:spAutoFit/>
          </a:bodyPr>
          <a:lstStyle/>
          <a:p>
            <a:pPr algn="ctr">
              <a:lnSpc>
                <a:spcPct val="130000"/>
              </a:lnSpc>
            </a:pPr>
            <a:r>
              <a:rPr lang="en-US" sz="2400" b="1" dirty="0">
                <a:solidFill>
                  <a:srgbClr val="1875C2"/>
                </a:solidFill>
                <a:effectLst/>
              </a:rPr>
              <a:t>Did you feel controlled by the other person?</a:t>
            </a:r>
            <a:endParaRPr lang="en-GB" sz="2000" b="1" dirty="0">
              <a:solidFill>
                <a:srgbClr val="1875C2"/>
              </a:solidFill>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133922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9">
            <a:extLst>
              <a:ext uri="{FF2B5EF4-FFF2-40B4-BE49-F238E27FC236}">
                <a16:creationId xmlns:a16="http://schemas.microsoft.com/office/drawing/2014/main" id="{BD6B9FAC-2ED3-46DE-AA02-BC6F74B61111}"/>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06306" y="5003062"/>
            <a:ext cx="11985694" cy="1677748"/>
          </a:xfrm>
          <a:prstGeom prst="rect">
            <a:avLst/>
          </a:prstGeom>
          <a:noFill/>
          <a:ln>
            <a:noFill/>
          </a:ln>
          <a:extLst>
            <a:ext uri="{53640926-AAD7-44D8-BBD7-CCE9431645EC}">
              <a14:shadowObscured xmlns:a14="http://schemas.microsoft.com/office/drawing/2010/main"/>
            </a:ext>
          </a:extLst>
        </p:spPr>
      </p:pic>
      <p:pic>
        <p:nvPicPr>
          <p:cNvPr id="14" name="Grafik 55">
            <a:extLst>
              <a:ext uri="{FF2B5EF4-FFF2-40B4-BE49-F238E27FC236}">
                <a16:creationId xmlns:a16="http://schemas.microsoft.com/office/drawing/2014/main" id="{E4D1D81E-7952-4C5D-8959-F7B286E07DF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98270" y="3726374"/>
            <a:ext cx="11520235" cy="1115211"/>
          </a:xfrm>
          <a:prstGeom prst="rect">
            <a:avLst/>
          </a:prstGeom>
          <a:noFill/>
          <a:ln>
            <a:noFill/>
          </a:ln>
          <a:extLst>
            <a:ext uri="{53640926-AAD7-44D8-BBD7-CCE9431645EC}">
              <a14:shadowObscured xmlns:a14="http://schemas.microsoft.com/office/drawing/2010/main"/>
            </a:ext>
          </a:extLst>
        </p:spPr>
      </p:pic>
      <p:pic>
        <p:nvPicPr>
          <p:cNvPr id="13" name="Grafik 55">
            <a:extLst>
              <a:ext uri="{FF2B5EF4-FFF2-40B4-BE49-F238E27FC236}">
                <a16:creationId xmlns:a16="http://schemas.microsoft.com/office/drawing/2014/main" id="{A5179D1A-B763-4AC9-9C7B-2F20E03CE6FB}"/>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6306" y="1801007"/>
            <a:ext cx="11520235" cy="1115211"/>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E20525B-4771-48C4-9543-B461E5E5250C}"/>
              </a:ext>
            </a:extLst>
          </p:cNvPr>
          <p:cNvSpPr>
            <a:spLocks noGrp="1"/>
          </p:cNvSpPr>
          <p:nvPr>
            <p:ph type="title"/>
          </p:nvPr>
        </p:nvSpPr>
        <p:spPr/>
        <p:txBody>
          <a:bodyPr/>
          <a:lstStyle/>
          <a:p>
            <a:r>
              <a:rPr lang="en-US" dirty="0"/>
              <a:t>Understanding instead of controlling </a:t>
            </a:r>
            <a:endParaRPr lang="el-GR" dirty="0"/>
          </a:p>
        </p:txBody>
      </p:sp>
      <p:sp>
        <p:nvSpPr>
          <p:cNvPr id="3" name="Content Placeholder 2">
            <a:extLst>
              <a:ext uri="{FF2B5EF4-FFF2-40B4-BE49-F238E27FC236}">
                <a16:creationId xmlns:a16="http://schemas.microsoft.com/office/drawing/2014/main" id="{D63B152D-B1ED-4D2E-BADA-933EAD826CAE}"/>
              </a:ext>
            </a:extLst>
          </p:cNvPr>
          <p:cNvSpPr>
            <a:spLocks noGrp="1"/>
          </p:cNvSpPr>
          <p:nvPr>
            <p:ph idx="1"/>
          </p:nvPr>
        </p:nvSpPr>
        <p:spPr/>
        <p:txBody>
          <a:bodyPr>
            <a:normAutofit/>
          </a:bodyPr>
          <a:lstStyle/>
          <a:p>
            <a:pPr>
              <a:buClr>
                <a:srgbClr val="F68122"/>
              </a:buClr>
            </a:pPr>
            <a:r>
              <a:rPr lang="en-US" i="1" dirty="0">
                <a:solidFill>
                  <a:srgbClr val="0070C0"/>
                </a:solidFill>
              </a:rPr>
              <a:t>So, if you know that you can only control your own </a:t>
            </a:r>
            <a:r>
              <a:rPr lang="en-US" i="1" dirty="0" err="1">
                <a:solidFill>
                  <a:srgbClr val="0070C0"/>
                </a:solidFill>
              </a:rPr>
              <a:t>behaviour</a:t>
            </a:r>
            <a:r>
              <a:rPr lang="en-US" i="1" dirty="0">
                <a:solidFill>
                  <a:srgbClr val="0070C0"/>
                </a:solidFill>
              </a:rPr>
              <a:t>, does that now make a difference in your </a:t>
            </a:r>
            <a:r>
              <a:rPr lang="en-US" i="1" dirty="0" err="1">
                <a:solidFill>
                  <a:srgbClr val="0070C0"/>
                </a:solidFill>
              </a:rPr>
              <a:t>behaviour</a:t>
            </a:r>
            <a:r>
              <a:rPr lang="en-US" i="1" dirty="0">
                <a:solidFill>
                  <a:srgbClr val="0070C0"/>
                </a:solidFill>
              </a:rPr>
              <a:t> towards others</a:t>
            </a:r>
            <a:r>
              <a:rPr lang="en-US" sz="2200" i="1" dirty="0">
                <a:solidFill>
                  <a:srgbClr val="0070C0"/>
                </a:solidFill>
              </a:rPr>
              <a:t>? </a:t>
            </a:r>
          </a:p>
          <a:p>
            <a:pPr marL="0" indent="0">
              <a:buNone/>
            </a:pPr>
            <a:r>
              <a:rPr lang="en-US" dirty="0"/>
              <a:t>If the other person always has at least the three options (consent, deny or pretend), how is it most likely that they will consent?</a:t>
            </a:r>
          </a:p>
          <a:p>
            <a:pPr>
              <a:buClr>
                <a:srgbClr val="F68122"/>
              </a:buClr>
            </a:pPr>
            <a:r>
              <a:rPr lang="en-US" i="1" dirty="0">
                <a:solidFill>
                  <a:srgbClr val="0070C0"/>
                </a:solidFill>
              </a:rPr>
              <a:t>How can you make it as easy as possible for the other person to give consent? </a:t>
            </a:r>
          </a:p>
        </p:txBody>
      </p:sp>
      <p:sp>
        <p:nvSpPr>
          <p:cNvPr id="5" name="TextBox 4">
            <a:extLst>
              <a:ext uri="{FF2B5EF4-FFF2-40B4-BE49-F238E27FC236}">
                <a16:creationId xmlns:a16="http://schemas.microsoft.com/office/drawing/2014/main" id="{77EB9EFC-3072-4330-8F1B-AFD4A42D87AF}"/>
              </a:ext>
            </a:extLst>
          </p:cNvPr>
          <p:cNvSpPr txBox="1"/>
          <p:nvPr/>
        </p:nvSpPr>
        <p:spPr>
          <a:xfrm>
            <a:off x="1012174" y="5049594"/>
            <a:ext cx="9908497" cy="1631216"/>
          </a:xfrm>
          <a:prstGeom prst="rect">
            <a:avLst/>
          </a:prstGeom>
          <a:noFill/>
          <a:ln>
            <a:noFill/>
          </a:ln>
        </p:spPr>
        <p:txBody>
          <a:bodyPr wrap="square">
            <a:spAutoFit/>
          </a:bodyPr>
          <a:lstStyle/>
          <a:p>
            <a:r>
              <a:rPr lang="en-US" sz="2000" b="1" dirty="0"/>
              <a:t>It is important that the other person first understands that it is about a basic need of yours. As you know, these basic needs are present in everyone and therefore the other person will understand well what is not right for you. </a:t>
            </a:r>
          </a:p>
          <a:p>
            <a:r>
              <a:rPr lang="en-US" sz="2000" b="1" dirty="0"/>
              <a:t>In Part 1 of this booklet, you will find a description of how you can perceive and express your needs.</a:t>
            </a:r>
            <a:endParaRPr lang="el-GR" sz="2000" b="1" dirty="0"/>
          </a:p>
        </p:txBody>
      </p:sp>
      <p:grpSp>
        <p:nvGrpSpPr>
          <p:cNvPr id="6" name="Ομάδα 5" descr="Think about icon.">
            <a:extLst>
              <a:ext uri="{FF2B5EF4-FFF2-40B4-BE49-F238E27FC236}">
                <a16:creationId xmlns:a16="http://schemas.microsoft.com/office/drawing/2014/main" id="{CFCAEFBC-39F2-4691-AE03-D319BAB4A6AF}"/>
              </a:ext>
            </a:extLst>
          </p:cNvPr>
          <p:cNvGrpSpPr/>
          <p:nvPr/>
        </p:nvGrpSpPr>
        <p:grpSpPr>
          <a:xfrm>
            <a:off x="11170206" y="1471703"/>
            <a:ext cx="1016000" cy="791210"/>
            <a:chOff x="0" y="0"/>
            <a:chExt cx="2142411" cy="2331445"/>
          </a:xfrm>
          <a:noFill/>
        </p:grpSpPr>
        <p:pic>
          <p:nvPicPr>
            <p:cNvPr id="7" name="Γραφικό 6" descr="Συννεφάκι σκέψης περίγραμμα">
              <a:extLst>
                <a:ext uri="{FF2B5EF4-FFF2-40B4-BE49-F238E27FC236}">
                  <a16:creationId xmlns:a16="http://schemas.microsoft.com/office/drawing/2014/main" id="{3813717E-69B9-414B-887B-D4D4BADC5E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8" name="TextBox 7">
              <a:extLst>
                <a:ext uri="{FF2B5EF4-FFF2-40B4-BE49-F238E27FC236}">
                  <a16:creationId xmlns:a16="http://schemas.microsoft.com/office/drawing/2014/main" id="{03296428-4A15-43F1-98DF-2658CB858E16}"/>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grpSp>
        <p:nvGrpSpPr>
          <p:cNvPr id="9" name="Ομάδα 8" descr="Think about icon.">
            <a:extLst>
              <a:ext uri="{FF2B5EF4-FFF2-40B4-BE49-F238E27FC236}">
                <a16:creationId xmlns:a16="http://schemas.microsoft.com/office/drawing/2014/main" id="{20D628E8-F26D-4E78-8637-E4D03CA83733}"/>
              </a:ext>
            </a:extLst>
          </p:cNvPr>
          <p:cNvGrpSpPr/>
          <p:nvPr/>
        </p:nvGrpSpPr>
        <p:grpSpPr>
          <a:xfrm>
            <a:off x="11176000" y="3269458"/>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393E8D15-78BC-4E4A-AC5E-64FBFE2C31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83653562-E054-475A-8D00-322AEEC734F3}"/>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29585878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6406</Words>
  <Application>Microsoft Office PowerPoint</Application>
  <PresentationFormat>Breitbild</PresentationFormat>
  <Paragraphs>573</Paragraphs>
  <Slides>65</Slides>
  <Notes>17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65</vt:i4>
      </vt:variant>
    </vt:vector>
  </HeadingPairs>
  <TitlesOfParts>
    <vt:vector size="75" baseType="lpstr">
      <vt:lpstr>Abadi</vt:lpstr>
      <vt:lpstr>Arial</vt:lpstr>
      <vt:lpstr>Calibri</vt:lpstr>
      <vt:lpstr>Calibri Light</vt:lpstr>
      <vt:lpstr>Courier New</vt:lpstr>
      <vt:lpstr>inherit</vt:lpstr>
      <vt:lpstr>Open Sans</vt:lpstr>
      <vt:lpstr>Ubuntu</vt:lpstr>
      <vt:lpstr>Wingdings</vt:lpstr>
      <vt:lpstr>Θέμα του Office</vt:lpstr>
      <vt:lpstr>2. Strategies to fulfil  Basic Needs  Authors Susanne Linde and Klaus Linde-Leimer Layout Greek Universities Network, Blickpunkt Identität</vt:lpstr>
      <vt:lpstr>Content</vt:lpstr>
      <vt:lpstr>PowerPoint-Präsentation</vt:lpstr>
      <vt:lpstr>PowerPoint-Präsentation</vt:lpstr>
      <vt:lpstr>The only person whose behaviour you can control is yourself</vt:lpstr>
      <vt:lpstr>Let's take a closer look at this behaviour</vt:lpstr>
      <vt:lpstr>Let's take a closer look at this behaviour </vt:lpstr>
      <vt:lpstr>PowerPoint-Präsentation</vt:lpstr>
      <vt:lpstr>Understanding instead of controlling </vt:lpstr>
      <vt:lpstr>PowerPoint-Präsentation</vt:lpstr>
      <vt:lpstr>How do we behave when basic needs are threatened or unfulfilled?</vt:lpstr>
      <vt:lpstr>Factors influencing our behaviour   (1)</vt:lpstr>
      <vt:lpstr>Factors influencing our behaviour   (2)</vt:lpstr>
      <vt:lpstr>Different ways of behaving in a situation</vt:lpstr>
      <vt:lpstr>Sandra, Paul, Elias</vt:lpstr>
      <vt:lpstr>How would you act? </vt:lpstr>
      <vt:lpstr>PowerPoint-Präsentation</vt:lpstr>
      <vt:lpstr>Sandra's story</vt:lpstr>
      <vt:lpstr>Paul's story </vt:lpstr>
      <vt:lpstr>Elias' story</vt:lpstr>
      <vt:lpstr>PowerPoint-Präsentation</vt:lpstr>
      <vt:lpstr>Positive and negative effects on you and the others</vt:lpstr>
      <vt:lpstr>Example: Sandra</vt:lpstr>
      <vt:lpstr>Example: Paul</vt:lpstr>
      <vt:lpstr>Example: Elias</vt:lpstr>
      <vt:lpstr>The big difference</vt:lpstr>
      <vt:lpstr>PowerPoint-Präsentation</vt:lpstr>
      <vt:lpstr>Is this behaviour good for you or the others?</vt:lpstr>
      <vt:lpstr>also include the others</vt:lpstr>
      <vt:lpstr>PowerPoint-Präsentation</vt:lpstr>
      <vt:lpstr>Create positive consequences</vt:lpstr>
      <vt:lpstr>What does constructive behaviour mean?</vt:lpstr>
      <vt:lpstr>What does constructive behaviour mean?</vt:lpstr>
      <vt:lpstr>PowerPoint-Präsentation</vt:lpstr>
      <vt:lpstr>Our actions in the now also affect the future</vt:lpstr>
      <vt:lpstr>Sandra’s story - continued</vt:lpstr>
      <vt:lpstr>Paul's story - continued</vt:lpstr>
      <vt:lpstr>Elias's story - continued</vt:lpstr>
      <vt:lpstr>Consequences of our behaviour for the future and the community</vt:lpstr>
      <vt:lpstr>PowerPoint-Präsentation</vt:lpstr>
      <vt:lpstr>Use helpful strategies</vt:lpstr>
      <vt:lpstr>Positive and negative strategies for fulfilling needs</vt:lpstr>
      <vt:lpstr>1. Love &amp; Belonging</vt:lpstr>
      <vt:lpstr>2. Power</vt:lpstr>
      <vt:lpstr>3. Freedom</vt:lpstr>
      <vt:lpstr>4. Fun</vt:lpstr>
      <vt:lpstr>5. Security &amp; survival</vt:lpstr>
      <vt:lpstr>Examples of constructive and non-constructive behaviour</vt:lpstr>
      <vt:lpstr>1. Basic need: Safery</vt:lpstr>
      <vt:lpstr>2. Basic need: Freedom</vt:lpstr>
      <vt:lpstr>3. Basic need: Love and Belonging </vt:lpstr>
      <vt:lpstr>4. Basic need: Effectiveness, Power, Influence</vt:lpstr>
      <vt:lpstr>5. Basic need: Fun</vt:lpstr>
      <vt:lpstr>The only person whose behaviour you can control is yourself!</vt:lpstr>
      <vt:lpstr>PowerPoint-Präsentation</vt:lpstr>
      <vt:lpstr>Practice good habits</vt:lpstr>
      <vt:lpstr>How it works</vt:lpstr>
      <vt:lpstr>Steps 1 - 3</vt:lpstr>
      <vt:lpstr>Carina’s story</vt:lpstr>
      <vt:lpstr>Paul story</vt:lpstr>
      <vt:lpstr>Steps 4 - 6</vt:lpstr>
      <vt:lpstr>How to continue</vt:lpstr>
      <vt:lpstr>PowerPoint-Präsentation</vt:lpstr>
      <vt:lpstr>Declaration on Copyright </vt:lpstr>
      <vt:lpstr>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Klaus Linde-Leimer</cp:lastModifiedBy>
  <cp:revision>450</cp:revision>
  <dcterms:created xsi:type="dcterms:W3CDTF">2021-09-21T19:32:53Z</dcterms:created>
  <dcterms:modified xsi:type="dcterms:W3CDTF">2023-11-09T14:05:16Z</dcterms:modified>
</cp:coreProperties>
</file>