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35"/>
  </p:notesMasterIdLst>
  <p:sldIdLst>
    <p:sldId id="256" r:id="rId2"/>
    <p:sldId id="257" r:id="rId3"/>
    <p:sldId id="260" r:id="rId4"/>
    <p:sldId id="258" r:id="rId5"/>
    <p:sldId id="283" r:id="rId6"/>
    <p:sldId id="284" r:id="rId7"/>
    <p:sldId id="296" r:id="rId8"/>
    <p:sldId id="288" r:id="rId9"/>
    <p:sldId id="295" r:id="rId10"/>
    <p:sldId id="285" r:id="rId11"/>
    <p:sldId id="263" r:id="rId12"/>
    <p:sldId id="264" r:id="rId13"/>
    <p:sldId id="289" r:id="rId14"/>
    <p:sldId id="294" r:id="rId15"/>
    <p:sldId id="265" r:id="rId16"/>
    <p:sldId id="266" r:id="rId17"/>
    <p:sldId id="267" r:id="rId18"/>
    <p:sldId id="268" r:id="rId19"/>
    <p:sldId id="280" r:id="rId20"/>
    <p:sldId id="293" r:id="rId21"/>
    <p:sldId id="271" r:id="rId22"/>
    <p:sldId id="286" r:id="rId23"/>
    <p:sldId id="287" r:id="rId24"/>
    <p:sldId id="272" r:id="rId25"/>
    <p:sldId id="273" r:id="rId26"/>
    <p:sldId id="274" r:id="rId27"/>
    <p:sldId id="281" r:id="rId28"/>
    <p:sldId id="275" r:id="rId29"/>
    <p:sldId id="297" r:id="rId30"/>
    <p:sldId id="278" r:id="rId31"/>
    <p:sldId id="298" r:id="rId32"/>
    <p:sldId id="277" r:id="rId33"/>
    <p:sldId id="299"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660"/>
  </p:normalViewPr>
  <p:slideViewPr>
    <p:cSldViewPr snapToGrid="0">
      <p:cViewPr varScale="1">
        <p:scale>
          <a:sx n="67" d="100"/>
          <a:sy n="67" d="100"/>
        </p:scale>
        <p:origin x="490"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2B39B-855F-44B7-A32D-5C8F506D383E}" type="datetimeFigureOut">
              <a:rPr lang="el-GR" smtClean="0"/>
              <a:pPr/>
              <a:t>7/6/2023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6AEC4-57C3-4FED-A1A1-571915B54E2A}" type="slidenum">
              <a:rPr lang="el-GR" smtClean="0"/>
              <a:pPr/>
              <a:t>‹Nr.›</a:t>
            </a:fld>
            <a:endParaRPr lang="el-GR"/>
          </a:p>
        </p:txBody>
      </p:sp>
    </p:spTree>
    <p:extLst>
      <p:ext uri="{BB962C8B-B14F-4D97-AF65-F5344CB8AC3E}">
        <p14:creationId xmlns:p14="http://schemas.microsoft.com/office/powerpoint/2010/main" val="346640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BCA95-4173-4E25-8A19-1B4AE6407F9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8125172-79D5-43C0-89F0-9DDC5E644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C0EB1703-7B23-434C-8BD6-A5B2CCDCAC52}"/>
              </a:ext>
            </a:extLst>
          </p:cNvPr>
          <p:cNvSpPr>
            <a:spLocks noGrp="1"/>
          </p:cNvSpPr>
          <p:nvPr>
            <p:ph type="dt" sz="half" idx="10"/>
          </p:nvPr>
        </p:nvSpPr>
        <p:spPr/>
        <p:txBody>
          <a:bodyPr/>
          <a:lstStyle/>
          <a:p>
            <a:fld id="{F01B58DD-590B-469C-9E09-4B6E61A81C51}" type="datetime1">
              <a:rPr lang="de-AT" smtClean="0"/>
              <a:pPr/>
              <a:t>07.06.2023</a:t>
            </a:fld>
            <a:endParaRPr lang="de-AT"/>
          </a:p>
        </p:txBody>
      </p:sp>
      <p:sp>
        <p:nvSpPr>
          <p:cNvPr id="5" name="Fußzeilenplatzhalter 4">
            <a:extLst>
              <a:ext uri="{FF2B5EF4-FFF2-40B4-BE49-F238E27FC236}">
                <a16:creationId xmlns:a16="http://schemas.microsoft.com/office/drawing/2014/main" id="{EE089DA9-99F7-4D5D-A4DC-77E3C48FDC1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0F7A0AC-8AF6-41A2-B425-9051FFCDFAB6}"/>
              </a:ext>
            </a:extLst>
          </p:cNvPr>
          <p:cNvSpPr>
            <a:spLocks noGrp="1"/>
          </p:cNvSpPr>
          <p:nvPr>
            <p:ph type="sldNum" sz="quarter" idx="12"/>
          </p:nvPr>
        </p:nvSpPr>
        <p:spPr/>
        <p:txBody>
          <a:bodyPr/>
          <a:lstStyle/>
          <a:p>
            <a:fld id="{CB0820D1-2E4F-4BF7-AD08-C7E8475A5F87}" type="slidenum">
              <a:rPr lang="de-AT" smtClean="0"/>
              <a:pPr/>
              <a:t>‹Nr.›</a:t>
            </a:fld>
            <a:endParaRPr lang="de-AT"/>
          </a:p>
        </p:txBody>
      </p:sp>
    </p:spTree>
    <p:extLst>
      <p:ext uri="{BB962C8B-B14F-4D97-AF65-F5344CB8AC3E}">
        <p14:creationId xmlns:p14="http://schemas.microsoft.com/office/powerpoint/2010/main" val="196074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A8557-D06A-4E55-A856-6E782766622F}"/>
              </a:ext>
            </a:extLst>
          </p:cNvPr>
          <p:cNvSpPr>
            <a:spLocks noGrp="1"/>
          </p:cNvSpPr>
          <p:nvPr>
            <p:ph type="title"/>
          </p:nvPr>
        </p:nvSpPr>
        <p:spPr>
          <a:xfrm>
            <a:off x="3441700" y="365125"/>
            <a:ext cx="7912099" cy="1325563"/>
          </a:xfrm>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15DCF096-0403-4E44-A701-EF61F419188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B119732-2CE0-426C-AE71-63CDDFD8F3BA}"/>
              </a:ext>
            </a:extLst>
          </p:cNvPr>
          <p:cNvSpPr>
            <a:spLocks noGrp="1"/>
          </p:cNvSpPr>
          <p:nvPr>
            <p:ph type="dt" sz="half" idx="10"/>
          </p:nvPr>
        </p:nvSpPr>
        <p:spPr/>
        <p:txBody>
          <a:bodyPr/>
          <a:lstStyle/>
          <a:p>
            <a:fld id="{3859A82E-B443-483A-8C45-3AD36B10259B}" type="datetime1">
              <a:rPr lang="de-AT" smtClean="0"/>
              <a:pPr/>
              <a:t>07.06.2023</a:t>
            </a:fld>
            <a:endParaRPr lang="de-AT"/>
          </a:p>
        </p:txBody>
      </p:sp>
      <p:sp>
        <p:nvSpPr>
          <p:cNvPr id="5" name="Fußzeilenplatzhalter 4">
            <a:extLst>
              <a:ext uri="{FF2B5EF4-FFF2-40B4-BE49-F238E27FC236}">
                <a16:creationId xmlns:a16="http://schemas.microsoft.com/office/drawing/2014/main" id="{ECF45DAB-5A06-4709-B9E3-773026C5735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45636A2-E113-4B28-9240-0385CCFDC339}"/>
              </a:ext>
            </a:extLst>
          </p:cNvPr>
          <p:cNvSpPr>
            <a:spLocks noGrp="1"/>
          </p:cNvSpPr>
          <p:nvPr>
            <p:ph type="sldNum" sz="quarter" idx="12"/>
          </p:nvPr>
        </p:nvSpPr>
        <p:spPr/>
        <p:txBody>
          <a:bodyPr/>
          <a:lstStyle/>
          <a:p>
            <a:fld id="{CB0820D1-2E4F-4BF7-AD08-C7E8475A5F87}" type="slidenum">
              <a:rPr lang="de-AT" smtClean="0"/>
              <a:pPr/>
              <a:t>‹Nr.›</a:t>
            </a:fld>
            <a:endParaRPr lang="de-AT"/>
          </a:p>
        </p:txBody>
      </p:sp>
    </p:spTree>
    <p:extLst>
      <p:ext uri="{BB962C8B-B14F-4D97-AF65-F5344CB8AC3E}">
        <p14:creationId xmlns:p14="http://schemas.microsoft.com/office/powerpoint/2010/main" val="126213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2061D3D-140D-4026-865F-2FDB1C0299F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DC853A8-B9FE-4C23-AC06-B0171B99BC99}"/>
              </a:ext>
            </a:extLst>
          </p:cNvPr>
          <p:cNvSpPr>
            <a:spLocks noGrp="1"/>
          </p:cNvSpPr>
          <p:nvPr>
            <p:ph type="body" orient="vert" idx="1"/>
          </p:nvPr>
        </p:nvSpPr>
        <p:spPr>
          <a:xfrm>
            <a:off x="838200" y="1734531"/>
            <a:ext cx="7734300" cy="444243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77EB33F-7AD6-4AE9-BA69-5A3BB9E5AA95}"/>
              </a:ext>
            </a:extLst>
          </p:cNvPr>
          <p:cNvSpPr>
            <a:spLocks noGrp="1"/>
          </p:cNvSpPr>
          <p:nvPr>
            <p:ph type="dt" sz="half" idx="10"/>
          </p:nvPr>
        </p:nvSpPr>
        <p:spPr/>
        <p:txBody>
          <a:bodyPr/>
          <a:lstStyle/>
          <a:p>
            <a:fld id="{C447E18E-7C08-4116-827C-DB93CB30A6AC}" type="datetime1">
              <a:rPr lang="de-AT" smtClean="0"/>
              <a:pPr/>
              <a:t>07.06.2023</a:t>
            </a:fld>
            <a:endParaRPr lang="de-AT"/>
          </a:p>
        </p:txBody>
      </p:sp>
      <p:sp>
        <p:nvSpPr>
          <p:cNvPr id="5" name="Fußzeilenplatzhalter 4">
            <a:extLst>
              <a:ext uri="{FF2B5EF4-FFF2-40B4-BE49-F238E27FC236}">
                <a16:creationId xmlns:a16="http://schemas.microsoft.com/office/drawing/2014/main" id="{F96E1C73-2296-4EAA-8ECA-86968853E8F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89A11CC-E387-4FA6-8BA3-F76908D976EC}"/>
              </a:ext>
            </a:extLst>
          </p:cNvPr>
          <p:cNvSpPr>
            <a:spLocks noGrp="1"/>
          </p:cNvSpPr>
          <p:nvPr>
            <p:ph type="sldNum" sz="quarter" idx="12"/>
          </p:nvPr>
        </p:nvSpPr>
        <p:spPr/>
        <p:txBody>
          <a:bodyPr/>
          <a:lstStyle/>
          <a:p>
            <a:fld id="{CB0820D1-2E4F-4BF7-AD08-C7E8475A5F87}" type="slidenum">
              <a:rPr lang="de-AT" smtClean="0"/>
              <a:pPr/>
              <a:t>‹Nr.›</a:t>
            </a:fld>
            <a:endParaRPr lang="de-AT"/>
          </a:p>
        </p:txBody>
      </p:sp>
    </p:spTree>
    <p:extLst>
      <p:ext uri="{BB962C8B-B14F-4D97-AF65-F5344CB8AC3E}">
        <p14:creationId xmlns:p14="http://schemas.microsoft.com/office/powerpoint/2010/main" val="85700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5A0BDCE-64C3-4748-939C-FADB3D191BAA}"/>
              </a:ext>
            </a:extLst>
          </p:cNvPr>
          <p:cNvSpPr>
            <a:spLocks noGrp="1"/>
          </p:cNvSpPr>
          <p:nvPr>
            <p:ph idx="1"/>
          </p:nvPr>
        </p:nvSpPr>
        <p:spPr>
          <a:xfrm>
            <a:off x="3454399" y="1825625"/>
            <a:ext cx="78994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FEF5DA5-8B56-44EC-965B-B1EA6B1FC1CB}"/>
              </a:ext>
            </a:extLst>
          </p:cNvPr>
          <p:cNvSpPr>
            <a:spLocks noGrp="1"/>
          </p:cNvSpPr>
          <p:nvPr>
            <p:ph type="dt" sz="half" idx="10"/>
          </p:nvPr>
        </p:nvSpPr>
        <p:spPr/>
        <p:txBody>
          <a:bodyPr/>
          <a:lstStyle/>
          <a:p>
            <a:fld id="{AFC6E0DC-5D14-488B-90A9-9A9712B3DC65}" type="datetime1">
              <a:rPr lang="de-AT" smtClean="0"/>
              <a:pPr/>
              <a:t>07.06.2023</a:t>
            </a:fld>
            <a:endParaRPr lang="de-AT"/>
          </a:p>
        </p:txBody>
      </p:sp>
      <p:sp>
        <p:nvSpPr>
          <p:cNvPr id="5" name="Fußzeilenplatzhalter 4">
            <a:extLst>
              <a:ext uri="{FF2B5EF4-FFF2-40B4-BE49-F238E27FC236}">
                <a16:creationId xmlns:a16="http://schemas.microsoft.com/office/drawing/2014/main" id="{8416020A-21E0-4E3F-8C6F-5CF41015D48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28B4DF9-71E0-4CD2-B755-8E846E049C7C}"/>
              </a:ext>
            </a:extLst>
          </p:cNvPr>
          <p:cNvSpPr>
            <a:spLocks noGrp="1"/>
          </p:cNvSpPr>
          <p:nvPr>
            <p:ph type="sldNum" sz="quarter" idx="12"/>
          </p:nvPr>
        </p:nvSpPr>
        <p:spPr/>
        <p:txBody>
          <a:bodyPr/>
          <a:lstStyle/>
          <a:p>
            <a:fld id="{CB0820D1-2E4F-4BF7-AD08-C7E8475A5F87}" type="slidenum">
              <a:rPr lang="de-AT" smtClean="0"/>
              <a:pPr/>
              <a:t>‹Nr.›</a:t>
            </a:fld>
            <a:endParaRPr lang="de-AT"/>
          </a:p>
        </p:txBody>
      </p:sp>
      <p:sp>
        <p:nvSpPr>
          <p:cNvPr id="2" name="Titel 1">
            <a:extLst>
              <a:ext uri="{FF2B5EF4-FFF2-40B4-BE49-F238E27FC236}">
                <a16:creationId xmlns:a16="http://schemas.microsoft.com/office/drawing/2014/main" id="{5B2788A0-0F06-40BA-8117-555ECDFFE420}"/>
              </a:ext>
            </a:extLst>
          </p:cNvPr>
          <p:cNvSpPr>
            <a:spLocks noGrp="1"/>
          </p:cNvSpPr>
          <p:nvPr>
            <p:ph type="title"/>
          </p:nvPr>
        </p:nvSpPr>
        <p:spPr>
          <a:xfrm>
            <a:off x="3454400" y="365125"/>
            <a:ext cx="7899400" cy="1325563"/>
          </a:xfrm>
        </p:spPr>
        <p:txBody>
          <a:bodyPr/>
          <a:lstStyle/>
          <a:p>
            <a:r>
              <a:rPr lang="de-DE" dirty="0"/>
              <a:t>Mastertitelformat bearbeiten</a:t>
            </a:r>
            <a:endParaRPr lang="de-AT" dirty="0"/>
          </a:p>
        </p:txBody>
      </p:sp>
    </p:spTree>
    <p:extLst>
      <p:ext uri="{BB962C8B-B14F-4D97-AF65-F5344CB8AC3E}">
        <p14:creationId xmlns:p14="http://schemas.microsoft.com/office/powerpoint/2010/main" val="148138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372F6-82CB-46E7-8289-BB76B617288A}"/>
              </a:ext>
            </a:extLst>
          </p:cNvPr>
          <p:cNvSpPr>
            <a:spLocks noGrp="1"/>
          </p:cNvSpPr>
          <p:nvPr>
            <p:ph type="title"/>
          </p:nvPr>
        </p:nvSpPr>
        <p:spPr>
          <a:xfrm>
            <a:off x="3007150" y="1709738"/>
            <a:ext cx="8340299"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56A4627-496B-44E4-8212-72DDE9C0F965}"/>
              </a:ext>
            </a:extLst>
          </p:cNvPr>
          <p:cNvSpPr>
            <a:spLocks noGrp="1"/>
          </p:cNvSpPr>
          <p:nvPr>
            <p:ph type="body" idx="1"/>
          </p:nvPr>
        </p:nvSpPr>
        <p:spPr>
          <a:xfrm>
            <a:off x="3007150" y="4589463"/>
            <a:ext cx="8340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56D33B4-6CA4-4E55-971C-DFB1A7CC26E4}"/>
              </a:ext>
            </a:extLst>
          </p:cNvPr>
          <p:cNvSpPr>
            <a:spLocks noGrp="1"/>
          </p:cNvSpPr>
          <p:nvPr>
            <p:ph type="dt" sz="half" idx="10"/>
          </p:nvPr>
        </p:nvSpPr>
        <p:spPr/>
        <p:txBody>
          <a:bodyPr/>
          <a:lstStyle/>
          <a:p>
            <a:fld id="{5B9CDB0D-8E41-4044-99E7-7A2F9213284F}" type="datetime1">
              <a:rPr lang="de-AT" smtClean="0"/>
              <a:pPr/>
              <a:t>07.06.2023</a:t>
            </a:fld>
            <a:endParaRPr lang="de-AT"/>
          </a:p>
        </p:txBody>
      </p:sp>
      <p:sp>
        <p:nvSpPr>
          <p:cNvPr id="5" name="Fußzeilenplatzhalter 4">
            <a:extLst>
              <a:ext uri="{FF2B5EF4-FFF2-40B4-BE49-F238E27FC236}">
                <a16:creationId xmlns:a16="http://schemas.microsoft.com/office/drawing/2014/main" id="{3F3EA210-2E96-4A46-8973-E6D11ED545F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1E63E30-086A-4BB6-B889-A9EFD34B666F}"/>
              </a:ext>
            </a:extLst>
          </p:cNvPr>
          <p:cNvSpPr>
            <a:spLocks noGrp="1"/>
          </p:cNvSpPr>
          <p:nvPr>
            <p:ph type="sldNum" sz="quarter" idx="12"/>
          </p:nvPr>
        </p:nvSpPr>
        <p:spPr/>
        <p:txBody>
          <a:bodyPr/>
          <a:lstStyle/>
          <a:p>
            <a:fld id="{CB0820D1-2E4F-4BF7-AD08-C7E8475A5F87}" type="slidenum">
              <a:rPr lang="de-AT" smtClean="0"/>
              <a:pPr/>
              <a:t>‹Nr.›</a:t>
            </a:fld>
            <a:endParaRPr lang="de-AT"/>
          </a:p>
        </p:txBody>
      </p:sp>
    </p:spTree>
    <p:extLst>
      <p:ext uri="{BB962C8B-B14F-4D97-AF65-F5344CB8AC3E}">
        <p14:creationId xmlns:p14="http://schemas.microsoft.com/office/powerpoint/2010/main" val="107788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C84CB2D-F894-42D8-9823-FA7ED9B2B2E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019A32A-DA90-4295-A026-22D1B958286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EBDCF7BC-CA42-4EFD-851C-6555637562E1}"/>
              </a:ext>
            </a:extLst>
          </p:cNvPr>
          <p:cNvSpPr>
            <a:spLocks noGrp="1"/>
          </p:cNvSpPr>
          <p:nvPr>
            <p:ph type="dt" sz="half" idx="10"/>
          </p:nvPr>
        </p:nvSpPr>
        <p:spPr/>
        <p:txBody>
          <a:bodyPr/>
          <a:lstStyle/>
          <a:p>
            <a:fld id="{5D844118-9A41-47A4-9BA1-1A6EAB5535D0}" type="datetime1">
              <a:rPr lang="de-AT" smtClean="0"/>
              <a:pPr/>
              <a:t>07.06.2023</a:t>
            </a:fld>
            <a:endParaRPr lang="de-AT"/>
          </a:p>
        </p:txBody>
      </p:sp>
      <p:sp>
        <p:nvSpPr>
          <p:cNvPr id="6" name="Fußzeilenplatzhalter 5">
            <a:extLst>
              <a:ext uri="{FF2B5EF4-FFF2-40B4-BE49-F238E27FC236}">
                <a16:creationId xmlns:a16="http://schemas.microsoft.com/office/drawing/2014/main" id="{A77E15E2-252B-410D-B8A7-A54D4A241E6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14DDDD4-9E7F-4534-AD13-A6B78AFE1D49}"/>
              </a:ext>
            </a:extLst>
          </p:cNvPr>
          <p:cNvSpPr>
            <a:spLocks noGrp="1"/>
          </p:cNvSpPr>
          <p:nvPr>
            <p:ph type="sldNum" sz="quarter" idx="12"/>
          </p:nvPr>
        </p:nvSpPr>
        <p:spPr/>
        <p:txBody>
          <a:bodyPr/>
          <a:lstStyle/>
          <a:p>
            <a:fld id="{CB0820D1-2E4F-4BF7-AD08-C7E8475A5F87}" type="slidenum">
              <a:rPr lang="de-AT" smtClean="0"/>
              <a:pPr/>
              <a:t>‹Nr.›</a:t>
            </a:fld>
            <a:endParaRPr lang="de-AT"/>
          </a:p>
        </p:txBody>
      </p:sp>
      <p:sp>
        <p:nvSpPr>
          <p:cNvPr id="2" name="Titel 1">
            <a:extLst>
              <a:ext uri="{FF2B5EF4-FFF2-40B4-BE49-F238E27FC236}">
                <a16:creationId xmlns:a16="http://schemas.microsoft.com/office/drawing/2014/main" id="{4CD55E21-69B5-4DF0-AA30-00B6BF36E099}"/>
              </a:ext>
            </a:extLst>
          </p:cNvPr>
          <p:cNvSpPr>
            <a:spLocks noGrp="1"/>
          </p:cNvSpPr>
          <p:nvPr>
            <p:ph type="title"/>
          </p:nvPr>
        </p:nvSpPr>
        <p:spPr>
          <a:xfrm>
            <a:off x="3441700" y="365125"/>
            <a:ext cx="7912100" cy="1325563"/>
          </a:xfrm>
        </p:spPr>
        <p:txBody>
          <a:bodyPr/>
          <a:lstStyle/>
          <a:p>
            <a:r>
              <a:rPr lang="de-DE"/>
              <a:t>Mastertitelformat bearbeiten</a:t>
            </a:r>
            <a:endParaRPr lang="de-AT"/>
          </a:p>
        </p:txBody>
      </p:sp>
    </p:spTree>
    <p:extLst>
      <p:ext uri="{BB962C8B-B14F-4D97-AF65-F5344CB8AC3E}">
        <p14:creationId xmlns:p14="http://schemas.microsoft.com/office/powerpoint/2010/main" val="87836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ABEAF-5855-4F0F-B751-21DD527BEAC3}"/>
              </a:ext>
            </a:extLst>
          </p:cNvPr>
          <p:cNvSpPr>
            <a:spLocks noGrp="1"/>
          </p:cNvSpPr>
          <p:nvPr>
            <p:ph type="title"/>
          </p:nvPr>
        </p:nvSpPr>
        <p:spPr>
          <a:xfrm>
            <a:off x="3416300" y="365125"/>
            <a:ext cx="7939088" cy="1325563"/>
          </a:xfrm>
        </p:spPr>
        <p:txBody>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E8F9C319-9EE8-4391-A310-832183832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6411FBC-A2D5-47BA-A626-E0790DDBDA9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3C21FADF-68D8-4EB2-ADE3-B507C1705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465101-692F-450A-9AE6-15F3DB10E2B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7328F57C-E107-4320-9954-2C694D0E97CC}"/>
              </a:ext>
            </a:extLst>
          </p:cNvPr>
          <p:cNvSpPr>
            <a:spLocks noGrp="1"/>
          </p:cNvSpPr>
          <p:nvPr>
            <p:ph type="dt" sz="half" idx="10"/>
          </p:nvPr>
        </p:nvSpPr>
        <p:spPr/>
        <p:txBody>
          <a:bodyPr/>
          <a:lstStyle/>
          <a:p>
            <a:fld id="{C0E04D1D-3967-4007-961C-ECF9B5EB1AA4}" type="datetime1">
              <a:rPr lang="de-AT" smtClean="0"/>
              <a:pPr/>
              <a:t>07.06.2023</a:t>
            </a:fld>
            <a:endParaRPr lang="de-AT"/>
          </a:p>
        </p:txBody>
      </p:sp>
      <p:sp>
        <p:nvSpPr>
          <p:cNvPr id="8" name="Fußzeilenplatzhalter 7">
            <a:extLst>
              <a:ext uri="{FF2B5EF4-FFF2-40B4-BE49-F238E27FC236}">
                <a16:creationId xmlns:a16="http://schemas.microsoft.com/office/drawing/2014/main" id="{90248A41-ACC8-480B-B002-ABFFCA43A4F9}"/>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EBB018BA-899E-4A5C-BAC4-B0256D7F8EFC}"/>
              </a:ext>
            </a:extLst>
          </p:cNvPr>
          <p:cNvSpPr>
            <a:spLocks noGrp="1"/>
          </p:cNvSpPr>
          <p:nvPr>
            <p:ph type="sldNum" sz="quarter" idx="12"/>
          </p:nvPr>
        </p:nvSpPr>
        <p:spPr/>
        <p:txBody>
          <a:bodyPr/>
          <a:lstStyle/>
          <a:p>
            <a:fld id="{CB0820D1-2E4F-4BF7-AD08-C7E8475A5F87}" type="slidenum">
              <a:rPr lang="de-AT" smtClean="0"/>
              <a:pPr/>
              <a:t>‹Nr.›</a:t>
            </a:fld>
            <a:endParaRPr lang="de-AT"/>
          </a:p>
        </p:txBody>
      </p:sp>
    </p:spTree>
    <p:extLst>
      <p:ext uri="{BB962C8B-B14F-4D97-AF65-F5344CB8AC3E}">
        <p14:creationId xmlns:p14="http://schemas.microsoft.com/office/powerpoint/2010/main" val="74128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4B24F-2400-4F02-ACEC-A0DFE54B7E91}"/>
              </a:ext>
            </a:extLst>
          </p:cNvPr>
          <p:cNvSpPr>
            <a:spLocks noGrp="1"/>
          </p:cNvSpPr>
          <p:nvPr>
            <p:ph type="title"/>
          </p:nvPr>
        </p:nvSpPr>
        <p:spPr>
          <a:xfrm>
            <a:off x="3352800" y="365125"/>
            <a:ext cx="8001000" cy="1325563"/>
          </a:xfrm>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B8B68F1-5414-423C-A689-80C51BAE8A46}"/>
              </a:ext>
            </a:extLst>
          </p:cNvPr>
          <p:cNvSpPr>
            <a:spLocks noGrp="1"/>
          </p:cNvSpPr>
          <p:nvPr>
            <p:ph type="dt" sz="half" idx="10"/>
          </p:nvPr>
        </p:nvSpPr>
        <p:spPr/>
        <p:txBody>
          <a:bodyPr/>
          <a:lstStyle/>
          <a:p>
            <a:fld id="{53D26A6F-A5E5-4611-AA80-CF1D6FA1A5DB}" type="datetime1">
              <a:rPr lang="de-AT" smtClean="0"/>
              <a:pPr/>
              <a:t>07.06.2023</a:t>
            </a:fld>
            <a:endParaRPr lang="de-AT"/>
          </a:p>
        </p:txBody>
      </p:sp>
      <p:sp>
        <p:nvSpPr>
          <p:cNvPr id="4" name="Fußzeilenplatzhalter 3">
            <a:extLst>
              <a:ext uri="{FF2B5EF4-FFF2-40B4-BE49-F238E27FC236}">
                <a16:creationId xmlns:a16="http://schemas.microsoft.com/office/drawing/2014/main" id="{8BED0808-25A2-42D1-818C-9B052BAED0A9}"/>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457F368D-82BF-491A-B93E-3C076571D71C}"/>
              </a:ext>
            </a:extLst>
          </p:cNvPr>
          <p:cNvSpPr>
            <a:spLocks noGrp="1"/>
          </p:cNvSpPr>
          <p:nvPr>
            <p:ph type="sldNum" sz="quarter" idx="12"/>
          </p:nvPr>
        </p:nvSpPr>
        <p:spPr/>
        <p:txBody>
          <a:bodyPr/>
          <a:lstStyle/>
          <a:p>
            <a:fld id="{CB0820D1-2E4F-4BF7-AD08-C7E8475A5F87}" type="slidenum">
              <a:rPr lang="de-AT" smtClean="0"/>
              <a:pPr/>
              <a:t>‹Nr.›</a:t>
            </a:fld>
            <a:endParaRPr lang="de-AT"/>
          </a:p>
        </p:txBody>
      </p:sp>
    </p:spTree>
    <p:extLst>
      <p:ext uri="{BB962C8B-B14F-4D97-AF65-F5344CB8AC3E}">
        <p14:creationId xmlns:p14="http://schemas.microsoft.com/office/powerpoint/2010/main" val="71959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E16F9F2-A5BB-4464-85BA-9DA8D708045D}"/>
              </a:ext>
            </a:extLst>
          </p:cNvPr>
          <p:cNvSpPr>
            <a:spLocks noGrp="1"/>
          </p:cNvSpPr>
          <p:nvPr>
            <p:ph type="dt" sz="half" idx="10"/>
          </p:nvPr>
        </p:nvSpPr>
        <p:spPr/>
        <p:txBody>
          <a:bodyPr/>
          <a:lstStyle/>
          <a:p>
            <a:fld id="{EE83E74E-8DF1-4351-8F71-850DF25D326E}" type="datetime1">
              <a:rPr lang="de-AT" smtClean="0"/>
              <a:pPr/>
              <a:t>07.06.2023</a:t>
            </a:fld>
            <a:endParaRPr lang="de-AT"/>
          </a:p>
        </p:txBody>
      </p:sp>
      <p:sp>
        <p:nvSpPr>
          <p:cNvPr id="3" name="Fußzeilenplatzhalter 2">
            <a:extLst>
              <a:ext uri="{FF2B5EF4-FFF2-40B4-BE49-F238E27FC236}">
                <a16:creationId xmlns:a16="http://schemas.microsoft.com/office/drawing/2014/main" id="{9CBCC354-AECB-4716-B5D3-F139AF3E5B68}"/>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65358FF2-BB66-426B-BB4A-6BC0C5DE955E}"/>
              </a:ext>
            </a:extLst>
          </p:cNvPr>
          <p:cNvSpPr>
            <a:spLocks noGrp="1"/>
          </p:cNvSpPr>
          <p:nvPr>
            <p:ph type="sldNum" sz="quarter" idx="12"/>
          </p:nvPr>
        </p:nvSpPr>
        <p:spPr/>
        <p:txBody>
          <a:bodyPr/>
          <a:lstStyle/>
          <a:p>
            <a:fld id="{CB0820D1-2E4F-4BF7-AD08-C7E8475A5F87}" type="slidenum">
              <a:rPr lang="de-AT" smtClean="0"/>
              <a:pPr/>
              <a:t>‹Nr.›</a:t>
            </a:fld>
            <a:endParaRPr lang="de-AT"/>
          </a:p>
        </p:txBody>
      </p:sp>
    </p:spTree>
    <p:extLst>
      <p:ext uri="{BB962C8B-B14F-4D97-AF65-F5344CB8AC3E}">
        <p14:creationId xmlns:p14="http://schemas.microsoft.com/office/powerpoint/2010/main" val="31583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AA3DD-5B8E-47F6-A4AB-8948F1F4EB31}"/>
              </a:ext>
            </a:extLst>
          </p:cNvPr>
          <p:cNvSpPr>
            <a:spLocks noGrp="1"/>
          </p:cNvSpPr>
          <p:nvPr>
            <p:ph type="title"/>
          </p:nvPr>
        </p:nvSpPr>
        <p:spPr>
          <a:xfrm>
            <a:off x="836612" y="15367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F720D5DC-81AA-4C0B-82B7-8612091C14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0910C321-01E3-49C1-8693-9264322F44E3}"/>
              </a:ext>
            </a:extLst>
          </p:cNvPr>
          <p:cNvSpPr>
            <a:spLocks noGrp="1"/>
          </p:cNvSpPr>
          <p:nvPr>
            <p:ph type="body" sz="half" idx="2"/>
          </p:nvPr>
        </p:nvSpPr>
        <p:spPr>
          <a:xfrm>
            <a:off x="839788" y="3225800"/>
            <a:ext cx="3932237" cy="2643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0B176-3AFC-45DC-BAAB-8FEDFFA15E16}"/>
              </a:ext>
            </a:extLst>
          </p:cNvPr>
          <p:cNvSpPr>
            <a:spLocks noGrp="1"/>
          </p:cNvSpPr>
          <p:nvPr>
            <p:ph type="dt" sz="half" idx="10"/>
          </p:nvPr>
        </p:nvSpPr>
        <p:spPr/>
        <p:txBody>
          <a:bodyPr/>
          <a:lstStyle/>
          <a:p>
            <a:fld id="{914E8B0B-B75F-4538-A7F4-5240B3884A30}" type="datetime1">
              <a:rPr lang="de-AT" smtClean="0"/>
              <a:pPr/>
              <a:t>07.06.2023</a:t>
            </a:fld>
            <a:endParaRPr lang="de-AT"/>
          </a:p>
        </p:txBody>
      </p:sp>
      <p:sp>
        <p:nvSpPr>
          <p:cNvPr id="6" name="Fußzeilenplatzhalter 5">
            <a:extLst>
              <a:ext uri="{FF2B5EF4-FFF2-40B4-BE49-F238E27FC236}">
                <a16:creationId xmlns:a16="http://schemas.microsoft.com/office/drawing/2014/main" id="{204ABE70-9ADE-4E09-8DC4-BC6347EEB82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D81E59D-359B-4DA9-B941-9C90D0BE8B82}"/>
              </a:ext>
            </a:extLst>
          </p:cNvPr>
          <p:cNvSpPr>
            <a:spLocks noGrp="1"/>
          </p:cNvSpPr>
          <p:nvPr>
            <p:ph type="sldNum" sz="quarter" idx="12"/>
          </p:nvPr>
        </p:nvSpPr>
        <p:spPr/>
        <p:txBody>
          <a:bodyPr/>
          <a:lstStyle/>
          <a:p>
            <a:fld id="{CB0820D1-2E4F-4BF7-AD08-C7E8475A5F87}" type="slidenum">
              <a:rPr lang="de-AT" smtClean="0"/>
              <a:pPr/>
              <a:t>‹Nr.›</a:t>
            </a:fld>
            <a:endParaRPr lang="de-AT"/>
          </a:p>
        </p:txBody>
      </p:sp>
    </p:spTree>
    <p:extLst>
      <p:ext uri="{BB962C8B-B14F-4D97-AF65-F5344CB8AC3E}">
        <p14:creationId xmlns:p14="http://schemas.microsoft.com/office/powerpoint/2010/main" val="284677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CC116-9D3B-4722-B2BC-2160957898AD}"/>
              </a:ext>
            </a:extLst>
          </p:cNvPr>
          <p:cNvSpPr>
            <a:spLocks noGrp="1"/>
          </p:cNvSpPr>
          <p:nvPr>
            <p:ph type="title"/>
          </p:nvPr>
        </p:nvSpPr>
        <p:spPr>
          <a:xfrm>
            <a:off x="839788" y="1560140"/>
            <a:ext cx="3932237" cy="1600200"/>
          </a:xfrm>
        </p:spPr>
        <p:txBody>
          <a:bodyPr anchor="b"/>
          <a:lstStyle>
            <a:lvl1pPr>
              <a:defRPr sz="3200"/>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65838EF2-4320-408D-8E01-90CE5457D0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DA1EBAC7-C5C7-4AC0-A110-24954CFCAD48}"/>
              </a:ext>
            </a:extLst>
          </p:cNvPr>
          <p:cNvSpPr>
            <a:spLocks noGrp="1"/>
          </p:cNvSpPr>
          <p:nvPr>
            <p:ph type="body" sz="half" idx="2"/>
          </p:nvPr>
        </p:nvSpPr>
        <p:spPr>
          <a:xfrm>
            <a:off x="839788" y="3186260"/>
            <a:ext cx="3932237" cy="26827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9E4A5FF-0A5A-4CE1-8990-7D6DB67F8B3C}"/>
              </a:ext>
            </a:extLst>
          </p:cNvPr>
          <p:cNvSpPr>
            <a:spLocks noGrp="1"/>
          </p:cNvSpPr>
          <p:nvPr>
            <p:ph type="dt" sz="half" idx="10"/>
          </p:nvPr>
        </p:nvSpPr>
        <p:spPr/>
        <p:txBody>
          <a:bodyPr/>
          <a:lstStyle/>
          <a:p>
            <a:fld id="{17544ADA-01F0-45ED-950E-0332CFCC2ED3}" type="datetime1">
              <a:rPr lang="de-AT" smtClean="0"/>
              <a:pPr/>
              <a:t>07.06.2023</a:t>
            </a:fld>
            <a:endParaRPr lang="de-AT"/>
          </a:p>
        </p:txBody>
      </p:sp>
      <p:sp>
        <p:nvSpPr>
          <p:cNvPr id="6" name="Fußzeilenplatzhalter 5">
            <a:extLst>
              <a:ext uri="{FF2B5EF4-FFF2-40B4-BE49-F238E27FC236}">
                <a16:creationId xmlns:a16="http://schemas.microsoft.com/office/drawing/2014/main" id="{497ECB36-C7FE-4983-9A13-BCE99E13686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70D4914-2B32-4DB0-8B25-77D9E78B72E9}"/>
              </a:ext>
            </a:extLst>
          </p:cNvPr>
          <p:cNvSpPr>
            <a:spLocks noGrp="1"/>
          </p:cNvSpPr>
          <p:nvPr>
            <p:ph type="sldNum" sz="quarter" idx="12"/>
          </p:nvPr>
        </p:nvSpPr>
        <p:spPr/>
        <p:txBody>
          <a:bodyPr/>
          <a:lstStyle/>
          <a:p>
            <a:fld id="{CB0820D1-2E4F-4BF7-AD08-C7E8475A5F87}" type="slidenum">
              <a:rPr lang="de-AT" smtClean="0"/>
              <a:pPr/>
              <a:t>‹Nr.›</a:t>
            </a:fld>
            <a:endParaRPr lang="de-AT"/>
          </a:p>
        </p:txBody>
      </p:sp>
    </p:spTree>
    <p:extLst>
      <p:ext uri="{BB962C8B-B14F-4D97-AF65-F5344CB8AC3E}">
        <p14:creationId xmlns:p14="http://schemas.microsoft.com/office/powerpoint/2010/main" val="59722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nhaltsplatzhalter 4">
            <a:extLst>
              <a:ext uri="{FF2B5EF4-FFF2-40B4-BE49-F238E27FC236}">
                <a16:creationId xmlns:a16="http://schemas.microsoft.com/office/drawing/2014/main" id="{F0DBFB17-08BE-4B01-9C00-D051FEB44764}"/>
              </a:ext>
            </a:extLst>
          </p:cNvPr>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a:stretch/>
        </p:blipFill>
        <p:spPr>
          <a:xfrm>
            <a:off x="-1" y="1"/>
            <a:ext cx="3373121" cy="2222500"/>
          </a:xfrm>
          <a:prstGeom prst="rect">
            <a:avLst/>
          </a:prstGeom>
        </p:spPr>
      </p:pic>
      <p:pic>
        <p:nvPicPr>
          <p:cNvPr id="8" name="Grafik 7">
            <a:extLst>
              <a:ext uri="{FF2B5EF4-FFF2-40B4-BE49-F238E27FC236}">
                <a16:creationId xmlns:a16="http://schemas.microsoft.com/office/drawing/2014/main" id="{2FEDD970-E414-4DA5-9110-815BBB05308A}"/>
              </a:ext>
            </a:extLst>
          </p:cNvPr>
          <p:cNvPicPr>
            <a:picLocks noChangeAspect="1"/>
          </p:cNvPicPr>
          <p:nvPr userDrawn="1"/>
        </p:nvPicPr>
        <p:blipFill>
          <a:blip r:embed="rId15" cstate="print"/>
          <a:stretch>
            <a:fillRect/>
          </a:stretch>
        </p:blipFill>
        <p:spPr>
          <a:xfrm>
            <a:off x="0" y="6023728"/>
            <a:ext cx="12258139" cy="948090"/>
          </a:xfrm>
          <a:prstGeom prst="rect">
            <a:avLst/>
          </a:prstGeom>
        </p:spPr>
      </p:pic>
      <p:sp>
        <p:nvSpPr>
          <p:cNvPr id="3" name="Textplatzhalter 2">
            <a:extLst>
              <a:ext uri="{FF2B5EF4-FFF2-40B4-BE49-F238E27FC236}">
                <a16:creationId xmlns:a16="http://schemas.microsoft.com/office/drawing/2014/main" id="{FB744C26-FBE1-4976-89BD-67C027D0E1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FF27293F-353B-4129-B3CB-3BCCC7351181}"/>
              </a:ext>
            </a:extLst>
          </p:cNvPr>
          <p:cNvSpPr>
            <a:spLocks noGrp="1"/>
          </p:cNvSpPr>
          <p:nvPr>
            <p:ph type="dt" sz="half" idx="2"/>
          </p:nvPr>
        </p:nvSpPr>
        <p:spPr>
          <a:xfrm>
            <a:off x="838200" y="6526036"/>
            <a:ext cx="2743200" cy="365125"/>
          </a:xfrm>
          <a:prstGeom prst="rect">
            <a:avLst/>
          </a:prstGeom>
        </p:spPr>
        <p:txBody>
          <a:bodyPr vert="horz" lIns="91440" tIns="45720" rIns="91440" bIns="45720" rtlCol="0" anchor="ctr"/>
          <a:lstStyle>
            <a:lvl1pPr algn="l">
              <a:defRPr sz="1200">
                <a:solidFill>
                  <a:srgbClr val="FFFF00"/>
                </a:solidFill>
              </a:defRPr>
            </a:lvl1pPr>
          </a:lstStyle>
          <a:p>
            <a:fld id="{0583A880-3A07-47A9-A27D-4EFA4385FA68}" type="datetime1">
              <a:rPr lang="de-AT" smtClean="0"/>
              <a:pPr/>
              <a:t>07.06.2023</a:t>
            </a:fld>
            <a:endParaRPr lang="de-AT"/>
          </a:p>
        </p:txBody>
      </p:sp>
      <p:sp>
        <p:nvSpPr>
          <p:cNvPr id="5" name="Fußzeilenplatzhalter 4">
            <a:extLst>
              <a:ext uri="{FF2B5EF4-FFF2-40B4-BE49-F238E27FC236}">
                <a16:creationId xmlns:a16="http://schemas.microsoft.com/office/drawing/2014/main" id="{DF0FB45F-7E05-46B1-9585-1F4C396ED553}"/>
              </a:ext>
            </a:extLst>
          </p:cNvPr>
          <p:cNvSpPr>
            <a:spLocks noGrp="1"/>
          </p:cNvSpPr>
          <p:nvPr>
            <p:ph type="ftr" sz="quarter" idx="3"/>
          </p:nvPr>
        </p:nvSpPr>
        <p:spPr>
          <a:xfrm>
            <a:off x="4038600" y="6375204"/>
            <a:ext cx="4114800" cy="365125"/>
          </a:xfrm>
          <a:prstGeom prst="rect">
            <a:avLst/>
          </a:prstGeom>
        </p:spPr>
        <p:txBody>
          <a:bodyPr vert="horz" lIns="91440" tIns="45720" rIns="91440" bIns="45720" rtlCol="0" anchor="ctr"/>
          <a:lstStyle>
            <a:lvl1pPr algn="ctr">
              <a:defRPr sz="1200">
                <a:solidFill>
                  <a:srgbClr val="FFFF00"/>
                </a:solidFill>
              </a:defRPr>
            </a:lvl1pPr>
          </a:lstStyle>
          <a:p>
            <a:endParaRPr lang="de-AT" dirty="0"/>
          </a:p>
        </p:txBody>
      </p:sp>
      <p:sp>
        <p:nvSpPr>
          <p:cNvPr id="6" name="Foliennummernplatzhalter 5">
            <a:extLst>
              <a:ext uri="{FF2B5EF4-FFF2-40B4-BE49-F238E27FC236}">
                <a16:creationId xmlns:a16="http://schemas.microsoft.com/office/drawing/2014/main" id="{E72DB10E-5F25-475F-A4B8-A369AAFC8647}"/>
              </a:ext>
            </a:extLst>
          </p:cNvPr>
          <p:cNvSpPr>
            <a:spLocks noGrp="1"/>
          </p:cNvSpPr>
          <p:nvPr>
            <p:ph type="sldNum" sz="quarter" idx="4"/>
          </p:nvPr>
        </p:nvSpPr>
        <p:spPr>
          <a:xfrm>
            <a:off x="8610600" y="6375200"/>
            <a:ext cx="2743200" cy="365125"/>
          </a:xfrm>
          <a:prstGeom prst="rect">
            <a:avLst/>
          </a:prstGeom>
        </p:spPr>
        <p:txBody>
          <a:bodyPr vert="horz" lIns="91440" tIns="45720" rIns="91440" bIns="45720" rtlCol="0" anchor="ctr"/>
          <a:lstStyle>
            <a:lvl1pPr algn="r">
              <a:defRPr sz="1200">
                <a:solidFill>
                  <a:srgbClr val="FFFF00"/>
                </a:solidFill>
              </a:defRPr>
            </a:lvl1pPr>
          </a:lstStyle>
          <a:p>
            <a:fld id="{CB0820D1-2E4F-4BF7-AD08-C7E8475A5F87}" type="slidenum">
              <a:rPr lang="de-AT" smtClean="0"/>
              <a:pPr/>
              <a:t>‹Nr.›</a:t>
            </a:fld>
            <a:endParaRPr lang="de-AT"/>
          </a:p>
        </p:txBody>
      </p:sp>
      <p:sp>
        <p:nvSpPr>
          <p:cNvPr id="2" name="Titelplatzhalter 1">
            <a:extLst>
              <a:ext uri="{FF2B5EF4-FFF2-40B4-BE49-F238E27FC236}">
                <a16:creationId xmlns:a16="http://schemas.microsoft.com/office/drawing/2014/main" id="{C728CF9D-3FA3-4B65-BBFB-0410C2408339}"/>
              </a:ext>
            </a:extLst>
          </p:cNvPr>
          <p:cNvSpPr>
            <a:spLocks noGrp="1"/>
          </p:cNvSpPr>
          <p:nvPr>
            <p:ph type="title"/>
          </p:nvPr>
        </p:nvSpPr>
        <p:spPr>
          <a:xfrm>
            <a:off x="3479800" y="365125"/>
            <a:ext cx="7874000" cy="1325563"/>
          </a:xfrm>
          <a:prstGeom prst="rect">
            <a:avLst/>
          </a:prstGeom>
        </p:spPr>
        <p:txBody>
          <a:bodyPr vert="horz" lIns="91440" tIns="45720" rIns="91440" bIns="45720" rtlCol="0" anchor="ctr">
            <a:normAutofit/>
          </a:bodyPr>
          <a:lstStyle/>
          <a:p>
            <a:r>
              <a:rPr lang="de-DE" dirty="0"/>
              <a:t>Mastertitelformat bearbeiten</a:t>
            </a:r>
            <a:endParaRPr lang="de-AT" dirty="0"/>
          </a:p>
        </p:txBody>
      </p:sp>
    </p:spTree>
    <p:extLst>
      <p:ext uri="{BB962C8B-B14F-4D97-AF65-F5344CB8AC3E}">
        <p14:creationId xmlns:p14="http://schemas.microsoft.com/office/powerpoint/2010/main" val="3019739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6FDE987-FFE0-43D7-9CEB-5124E1368DEB}"/>
              </a:ext>
            </a:extLst>
          </p:cNvPr>
          <p:cNvSpPr>
            <a:spLocks noGrp="1"/>
          </p:cNvSpPr>
          <p:nvPr>
            <p:ph type="ctrTitle"/>
          </p:nvPr>
        </p:nvSpPr>
        <p:spPr>
          <a:xfrm>
            <a:off x="377190" y="1832450"/>
            <a:ext cx="11178540" cy="3429953"/>
          </a:xfrm>
        </p:spPr>
        <p:txBody>
          <a:bodyPr>
            <a:normAutofit/>
          </a:bodyPr>
          <a:lstStyle/>
          <a:p>
            <a:pPr>
              <a:spcBef>
                <a:spcPts val="4800"/>
              </a:spcBef>
              <a:spcAft>
                <a:spcPts val="600"/>
              </a:spcAft>
            </a:pPr>
            <a:r>
              <a:rPr lang="en-GB" sz="9600" b="1" kern="1400" spc="-50" dirty="0">
                <a:solidFill>
                  <a:srgbClr val="F68121"/>
                </a:solidFill>
                <a:effectLst/>
                <a:latin typeface="Calibri Light" panose="020F0302020204030204" pitchFamily="34" charset="0"/>
                <a:ea typeface="Yu Gothic Light" panose="020B0300000000000000" pitchFamily="34" charset="-128"/>
                <a:cs typeface="Calibri Light" panose="020F0302020204030204" pitchFamily="34" charset="0"/>
              </a:rPr>
              <a:t>ACT-Game</a:t>
            </a:r>
            <a:br>
              <a:rPr lang="de-AT" sz="9600" b="1" kern="1400" spc="-50" dirty="0">
                <a:solidFill>
                  <a:srgbClr val="FFC000"/>
                </a:solidFill>
                <a:effectLst/>
                <a:latin typeface="Calibri Light" panose="020F0302020204030204" pitchFamily="34" charset="0"/>
                <a:ea typeface="Yu Gothic Light" panose="020B0300000000000000" pitchFamily="34" charset="-128"/>
                <a:cs typeface="Times New Roman" panose="02020603050405020304" pitchFamily="18" charset="0"/>
              </a:rPr>
            </a:br>
            <a:r>
              <a:rPr lang="en-GB" sz="6600" b="1" kern="1400" spc="-50" dirty="0">
                <a:solidFill>
                  <a:srgbClr val="F68121"/>
                </a:solidFill>
                <a:effectLst/>
                <a:latin typeface="Calibri Light" panose="020F0302020204030204" pitchFamily="34" charset="0"/>
                <a:ea typeface="Yu Gothic Light" panose="020B0300000000000000" pitchFamily="34" charset="-128"/>
                <a:cs typeface="Calibri Light" panose="020F0302020204030204" pitchFamily="34" charset="0"/>
              </a:rPr>
              <a:t>Das Active-Citizen-Team-Game</a:t>
            </a:r>
            <a:endParaRPr lang="de-AT" sz="6600" dirty="0"/>
          </a:p>
        </p:txBody>
      </p:sp>
      <p:sp>
        <p:nvSpPr>
          <p:cNvPr id="5" name="Rectangle 5">
            <a:extLst>
              <a:ext uri="{FF2B5EF4-FFF2-40B4-BE49-F238E27FC236}">
                <a16:creationId xmlns:a16="http://schemas.microsoft.com/office/drawing/2014/main" id="{1F8CE542-4D89-88EA-F4AF-5E27232E0DF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6" name="Ellipse 5">
            <a:extLst>
              <a:ext uri="{FF2B5EF4-FFF2-40B4-BE49-F238E27FC236}">
                <a16:creationId xmlns:a16="http://schemas.microsoft.com/office/drawing/2014/main" id="{2CA731A8-D3FE-5C8B-DFFE-922F7772F7F6}"/>
              </a:ext>
            </a:extLst>
          </p:cNvPr>
          <p:cNvSpPr>
            <a:spLocks noChangeAspect="1"/>
          </p:cNvSpPr>
          <p:nvPr/>
        </p:nvSpPr>
        <p:spPr>
          <a:xfrm>
            <a:off x="8630285" y="1691640"/>
            <a:ext cx="2632710" cy="2632710"/>
          </a:xfrm>
          <a:prstGeom prst="ellipse">
            <a:avLst/>
          </a:prstGeom>
          <a:blipFill rotWithShape="1">
            <a:blip r:embed="rId2"/>
            <a:srcRect/>
            <a:stretch>
              <a:fillRect l="-54000" r="-54000"/>
            </a:stretch>
          </a:blipFill>
          <a:ln w="12700" cap="flat" cmpd="sng" algn="ctr">
            <a:noFill/>
            <a:prstDash val="solid"/>
            <a:miter lim="800000"/>
          </a:ln>
          <a:effectLst/>
        </p:spPr>
        <p:txBody>
          <a:bodyPr/>
          <a:lstStyle/>
          <a:p>
            <a:endParaRPr lang="de-AT"/>
          </a:p>
        </p:txBody>
      </p:sp>
    </p:spTree>
    <p:extLst>
      <p:ext uri="{BB962C8B-B14F-4D97-AF65-F5344CB8AC3E}">
        <p14:creationId xmlns:p14="http://schemas.microsoft.com/office/powerpoint/2010/main" val="75145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4015C-6025-47C7-91A0-3E93D3E6B303}"/>
              </a:ext>
            </a:extLst>
          </p:cNvPr>
          <p:cNvSpPr txBox="1"/>
          <p:nvPr/>
        </p:nvSpPr>
        <p:spPr>
          <a:xfrm>
            <a:off x="3592075" y="947049"/>
            <a:ext cx="8324661" cy="923330"/>
          </a:xfrm>
          <a:prstGeom prst="rect">
            <a:avLst/>
          </a:prstGeom>
          <a:noFill/>
        </p:spPr>
        <p:txBody>
          <a:bodyPr wrap="square">
            <a:spAutoFit/>
          </a:bodyPr>
          <a:lstStyle/>
          <a:p>
            <a:r>
              <a:rPr lang="de-DE" dirty="0">
                <a:solidFill>
                  <a:srgbClr val="000000"/>
                </a:solidFill>
                <a:latin typeface="Calibri" panose="020F0502020204030204" pitchFamily="34" charset="0"/>
              </a:rPr>
              <a:t>Die Herausforderung ergibt sich aus der Mischung der gezogenen Karten, der Vorstellungskraft und dem Wissen der Teams. 
</a:t>
            </a:r>
            <a:endParaRPr lang="el-GR" dirty="0"/>
          </a:p>
        </p:txBody>
      </p:sp>
      <p:sp>
        <p:nvSpPr>
          <p:cNvPr id="7" name="Slide Number Placeholder 6">
            <a:extLst>
              <a:ext uri="{FF2B5EF4-FFF2-40B4-BE49-F238E27FC236}">
                <a16:creationId xmlns:a16="http://schemas.microsoft.com/office/drawing/2014/main" id="{767754E8-053F-48B8-A92F-36D8E7B8C7F7}"/>
              </a:ext>
            </a:extLst>
          </p:cNvPr>
          <p:cNvSpPr>
            <a:spLocks noGrp="1"/>
          </p:cNvSpPr>
          <p:nvPr>
            <p:ph type="sldNum" sz="quarter" idx="12"/>
          </p:nvPr>
        </p:nvSpPr>
        <p:spPr/>
        <p:txBody>
          <a:bodyPr/>
          <a:lstStyle/>
          <a:p>
            <a:fld id="{CB0820D1-2E4F-4BF7-AD08-C7E8475A5F87}" type="slidenum">
              <a:rPr lang="de-AT" smtClean="0"/>
              <a:pPr/>
              <a:t>10</a:t>
            </a:fld>
            <a:endParaRPr lang="de-AT"/>
          </a:p>
        </p:txBody>
      </p:sp>
      <p:sp>
        <p:nvSpPr>
          <p:cNvPr id="2" name="Textfeld 1">
            <a:extLst>
              <a:ext uri="{FF2B5EF4-FFF2-40B4-BE49-F238E27FC236}">
                <a16:creationId xmlns:a16="http://schemas.microsoft.com/office/drawing/2014/main" id="{3CE70CB5-E268-4E59-97F4-46BF8C641199}"/>
              </a:ext>
            </a:extLst>
          </p:cNvPr>
          <p:cNvSpPr txBox="1"/>
          <p:nvPr/>
        </p:nvSpPr>
        <p:spPr>
          <a:xfrm>
            <a:off x="435292" y="1870379"/>
            <a:ext cx="11321415" cy="3881062"/>
          </a:xfrm>
          <a:prstGeom prst="rect">
            <a:avLst/>
          </a:prstGeom>
          <a:noFill/>
          <a:ln w="38100">
            <a:solidFill>
              <a:schemeClr val="accent6">
                <a:lumMod val="75000"/>
              </a:schemeClr>
            </a:solidFill>
          </a:ln>
        </p:spPr>
        <p:txBody>
          <a:bodyPr wrap="square" rtlCol="0">
            <a:spAutoFit/>
          </a:bodyPr>
          <a:lstStyle/>
          <a:p>
            <a:endParaRPr lang="de-DE" dirty="0">
              <a:solidFill>
                <a:schemeClr val="accent1">
                  <a:lumMod val="75000"/>
                </a:schemeClr>
              </a:solidFill>
              <a:effectLst/>
              <a:latin typeface="Segoe UI Web (West European)"/>
            </a:endParaRPr>
          </a:p>
          <a:p>
            <a:pPr>
              <a:lnSpc>
                <a:spcPct val="150000"/>
              </a:lnSpc>
            </a:pPr>
            <a:r>
              <a:rPr lang="de-DE" b="1" dirty="0">
                <a:solidFill>
                  <a:schemeClr val="accent1">
                    <a:lumMod val="75000"/>
                  </a:schemeClr>
                </a:solidFill>
                <a:effectLst/>
                <a:latin typeface="Segoe UI Web (West European)"/>
              </a:rPr>
              <a:t>Beispiel </a:t>
            </a:r>
            <a:endParaRPr lang="de-DE" b="1" dirty="0">
              <a:solidFill>
                <a:schemeClr val="accent1">
                  <a:lumMod val="75000"/>
                </a:schemeClr>
              </a:solidFill>
              <a:latin typeface="Segoe UI Web (West European)"/>
            </a:endParaRPr>
          </a:p>
          <a:p>
            <a:pPr marL="285750" indent="-285750">
              <a:lnSpc>
                <a:spcPct val="150000"/>
              </a:lnSpc>
              <a:buFont typeface="Arial" panose="020B0604020202020204" pitchFamily="34" charset="0"/>
              <a:buChar char="•"/>
            </a:pPr>
            <a:r>
              <a:rPr lang="de-DE" dirty="0">
                <a:solidFill>
                  <a:schemeClr val="accent1">
                    <a:lumMod val="75000"/>
                  </a:schemeClr>
                </a:solidFill>
                <a:effectLst/>
                <a:latin typeface="Segoe UI Web (West European)"/>
              </a:rPr>
              <a:t>Personen: </a:t>
            </a:r>
            <a:r>
              <a:rPr lang="de-DE" dirty="0" err="1">
                <a:solidFill>
                  <a:schemeClr val="accent1">
                    <a:lumMod val="75000"/>
                  </a:schemeClr>
                </a:solidFill>
                <a:effectLst/>
                <a:latin typeface="Segoe UI Web (West European)"/>
              </a:rPr>
              <a:t>Arbeiter:in</a:t>
            </a:r>
            <a:r>
              <a:rPr lang="de-DE" dirty="0">
                <a:solidFill>
                  <a:schemeClr val="accent1">
                    <a:lumMod val="75000"/>
                  </a:schemeClr>
                </a:solidFill>
                <a:effectLst/>
                <a:latin typeface="Segoe UI Web (West European)"/>
              </a:rPr>
              <a:t>, </a:t>
            </a:r>
            <a:r>
              <a:rPr lang="de-DE" dirty="0" err="1">
                <a:solidFill>
                  <a:schemeClr val="accent1">
                    <a:lumMod val="75000"/>
                  </a:schemeClr>
                </a:solidFill>
                <a:effectLst/>
                <a:latin typeface="Segoe UI Web (West European)"/>
              </a:rPr>
              <a:t>Lobbyist:in</a:t>
            </a:r>
            <a:r>
              <a:rPr lang="de-DE" dirty="0">
                <a:solidFill>
                  <a:schemeClr val="accent1">
                    <a:lumMod val="75000"/>
                  </a:schemeClr>
                </a:solidFill>
                <a:effectLst/>
                <a:latin typeface="Segoe UI Web (West European)"/>
              </a:rPr>
              <a:t> </a:t>
            </a:r>
          </a:p>
          <a:p>
            <a:pPr marL="285750" indent="-285750">
              <a:lnSpc>
                <a:spcPct val="150000"/>
              </a:lnSpc>
              <a:buFont typeface="Arial" panose="020B0604020202020204" pitchFamily="34" charset="0"/>
              <a:buChar char="•"/>
            </a:pPr>
            <a:r>
              <a:rPr lang="de-DE" dirty="0">
                <a:solidFill>
                  <a:schemeClr val="accent1">
                    <a:lumMod val="75000"/>
                  </a:schemeClr>
                </a:solidFill>
                <a:effectLst/>
                <a:latin typeface="Segoe UI Web (West European)"/>
              </a:rPr>
              <a:t>Standortkarte: Regenwald </a:t>
            </a:r>
          </a:p>
          <a:p>
            <a:pPr marL="285750" indent="-285750">
              <a:lnSpc>
                <a:spcPct val="150000"/>
              </a:lnSpc>
              <a:buFont typeface="Arial" panose="020B0604020202020204" pitchFamily="34" charset="0"/>
              <a:buChar char="•"/>
            </a:pPr>
            <a:r>
              <a:rPr lang="de-DE" dirty="0">
                <a:solidFill>
                  <a:schemeClr val="accent1">
                    <a:lumMod val="75000"/>
                  </a:schemeClr>
                </a:solidFill>
                <a:effectLst/>
                <a:latin typeface="Segoe UI Web (West European)"/>
              </a:rPr>
              <a:t>Themenkarte: </a:t>
            </a:r>
            <a:r>
              <a:rPr lang="de-DE" dirty="0">
                <a:solidFill>
                  <a:schemeClr val="accent1">
                    <a:lumMod val="75000"/>
                  </a:schemeClr>
                </a:solidFill>
                <a:latin typeface="Segoe UI Web (West European)"/>
              </a:rPr>
              <a:t>Müll</a:t>
            </a:r>
            <a:r>
              <a:rPr lang="de-DE" dirty="0">
                <a:solidFill>
                  <a:schemeClr val="accent1">
                    <a:lumMod val="75000"/>
                  </a:schemeClr>
                </a:solidFill>
                <a:effectLst/>
                <a:latin typeface="Segoe UI Web (West European)"/>
              </a:rPr>
              <a:t> </a:t>
            </a:r>
          </a:p>
          <a:p>
            <a:pPr>
              <a:lnSpc>
                <a:spcPct val="150000"/>
              </a:lnSpc>
            </a:pPr>
            <a:endParaRPr lang="de-DE" dirty="0">
              <a:latin typeface="Segoe UI Web (West European)"/>
            </a:endParaRPr>
          </a:p>
          <a:p>
            <a:pPr algn="l">
              <a:lnSpc>
                <a:spcPct val="130000"/>
              </a:lnSpc>
              <a:spcBef>
                <a:spcPts val="600"/>
              </a:spcBef>
            </a:pPr>
            <a:r>
              <a:rPr lang="de-AT" sz="1800" b="1" dirty="0">
                <a:solidFill>
                  <a:srgbClr val="538135"/>
                </a:solidFill>
                <a:effectLst/>
                <a:latin typeface="Calibri" panose="020F0502020204030204" pitchFamily="34" charset="0"/>
                <a:ea typeface="MyriadPro-Regular" panose="020B0503030403020204" pitchFamily="34" charset="0"/>
                <a:cs typeface="Arial" panose="020B0604020202020204" pitchFamily="34" charset="0"/>
              </a:rPr>
              <a:t>Ausgangssituation</a:t>
            </a:r>
            <a:r>
              <a:rPr lang="de-AT" sz="1800" dirty="0">
                <a:effectLst/>
                <a:latin typeface="Calibri" panose="020F0502020204030204" pitchFamily="34" charset="0"/>
                <a:ea typeface="MyriadPro-Regular" panose="020B0503030403020204" pitchFamily="34" charset="0"/>
                <a:cs typeface="Arial" panose="020B0604020202020204" pitchFamily="34" charset="0"/>
              </a:rPr>
              <a:t>: </a:t>
            </a:r>
            <a:r>
              <a:rPr lang="de-AT" sz="1800" dirty="0" err="1">
                <a:effectLst/>
                <a:latin typeface="Calibri" panose="020F0502020204030204" pitchFamily="34" charset="0"/>
                <a:ea typeface="MyriadPro-Regular" panose="020B0503030403020204" pitchFamily="34" charset="0"/>
                <a:cs typeface="Arial" panose="020B0604020202020204" pitchFamily="34" charset="0"/>
              </a:rPr>
              <a:t>Ein:e</a:t>
            </a:r>
            <a:r>
              <a:rPr lang="de-AT" sz="1800" dirty="0">
                <a:effectLst/>
                <a:latin typeface="Calibri" panose="020F0502020204030204" pitchFamily="34" charset="0"/>
                <a:ea typeface="MyriadPro-Regular" panose="020B0503030403020204" pitchFamily="34" charset="0"/>
                <a:cs typeface="Arial" panose="020B0604020202020204" pitchFamily="34" charset="0"/>
              </a:rPr>
              <a:t> </a:t>
            </a:r>
            <a:r>
              <a:rPr lang="de-AT" sz="1800" dirty="0" err="1">
                <a:effectLst/>
                <a:latin typeface="Calibri" panose="020F0502020204030204" pitchFamily="34" charset="0"/>
                <a:ea typeface="MyriadPro-Regular" panose="020B0503030403020204" pitchFamily="34" charset="0"/>
                <a:cs typeface="Arial" panose="020B0604020202020204" pitchFamily="34" charset="0"/>
              </a:rPr>
              <a:t>Lobbyist:in</a:t>
            </a:r>
            <a:r>
              <a:rPr lang="de-AT" sz="1800" dirty="0">
                <a:effectLst/>
                <a:latin typeface="Calibri" panose="020F0502020204030204" pitchFamily="34" charset="0"/>
                <a:ea typeface="MyriadPro-Regular" panose="020B0503030403020204" pitchFamily="34" charset="0"/>
                <a:cs typeface="Arial" panose="020B0604020202020204" pitchFamily="34" charset="0"/>
              </a:rPr>
              <a:t> unternimmt im Urlaub eine Tour durch den Regenwald. Am Rande des Waldes kommt die Gruppe an einer riesigen Plastikmülldeponie vorbei. Besorgt fragt </a:t>
            </a:r>
            <a:r>
              <a:rPr lang="de-AT" sz="1800" dirty="0" err="1">
                <a:effectLst/>
                <a:latin typeface="Calibri" panose="020F0502020204030204" pitchFamily="34" charset="0"/>
                <a:ea typeface="MyriadPro-Regular" panose="020B0503030403020204" pitchFamily="34" charset="0"/>
                <a:cs typeface="Arial" panose="020B0604020202020204" pitchFamily="34" charset="0"/>
              </a:rPr>
              <a:t>der:die</a:t>
            </a:r>
            <a:r>
              <a:rPr lang="de-AT" sz="1800" dirty="0">
                <a:effectLst/>
                <a:latin typeface="Calibri" panose="020F0502020204030204" pitchFamily="34" charset="0"/>
                <a:ea typeface="MyriadPro-Regular" panose="020B0503030403020204" pitchFamily="34" charset="0"/>
                <a:cs typeface="Arial" panose="020B0604020202020204" pitchFamily="34" charset="0"/>
              </a:rPr>
              <a:t> </a:t>
            </a:r>
            <a:r>
              <a:rPr lang="de-AT" sz="1800" dirty="0" err="1">
                <a:effectLst/>
                <a:latin typeface="Calibri" panose="020F0502020204030204" pitchFamily="34" charset="0"/>
                <a:ea typeface="MyriadPro-Regular" panose="020B0503030403020204" pitchFamily="34" charset="0"/>
                <a:cs typeface="Arial" panose="020B0604020202020204" pitchFamily="34" charset="0"/>
              </a:rPr>
              <a:t>Lobbyist:in</a:t>
            </a:r>
            <a:r>
              <a:rPr lang="de-AT" sz="1800" dirty="0">
                <a:effectLst/>
                <a:latin typeface="Calibri" panose="020F0502020204030204" pitchFamily="34" charset="0"/>
                <a:ea typeface="MyriadPro-Regular" panose="020B0503030403020204" pitchFamily="34" charset="0"/>
                <a:cs typeface="Arial" panose="020B0604020202020204" pitchFamily="34" charset="0"/>
              </a:rPr>
              <a:t> </a:t>
            </a:r>
            <a:r>
              <a:rPr lang="de-AT" sz="1800" dirty="0" err="1">
                <a:effectLst/>
                <a:latin typeface="Calibri" panose="020F0502020204030204" pitchFamily="34" charset="0"/>
                <a:ea typeface="MyriadPro-Regular" panose="020B0503030403020204" pitchFamily="34" charset="0"/>
                <a:cs typeface="Arial" panose="020B0604020202020204" pitchFamily="34" charset="0"/>
              </a:rPr>
              <a:t>eine:n</a:t>
            </a:r>
            <a:r>
              <a:rPr lang="de-AT" sz="1800" dirty="0">
                <a:effectLst/>
                <a:latin typeface="Calibri" panose="020F0502020204030204" pitchFamily="34" charset="0"/>
                <a:ea typeface="MyriadPro-Regular" panose="020B0503030403020204" pitchFamily="34" charset="0"/>
                <a:cs typeface="Arial" panose="020B0604020202020204" pitchFamily="34" charset="0"/>
              </a:rPr>
              <a:t> </a:t>
            </a:r>
            <a:r>
              <a:rPr lang="de-AT" sz="1800" dirty="0" err="1">
                <a:effectLst/>
                <a:latin typeface="Calibri" panose="020F0502020204030204" pitchFamily="34" charset="0"/>
                <a:ea typeface="MyriadPro-Regular" panose="020B0503030403020204" pitchFamily="34" charset="0"/>
                <a:cs typeface="Arial" panose="020B0604020202020204" pitchFamily="34" charset="0"/>
              </a:rPr>
              <a:t>Arbeiter:in</a:t>
            </a:r>
            <a:r>
              <a:rPr lang="de-AT" sz="1800" dirty="0">
                <a:effectLst/>
                <a:latin typeface="Calibri" panose="020F0502020204030204" pitchFamily="34" charset="0"/>
                <a:ea typeface="MyriadPro-Regular" panose="020B0503030403020204" pitchFamily="34" charset="0"/>
                <a:cs typeface="Arial" panose="020B0604020202020204" pitchFamily="34" charset="0"/>
              </a:rPr>
              <a:t>, woher all dieser Müll kommt und was mit ihm geschehen wird.</a:t>
            </a:r>
          </a:p>
          <a:p>
            <a:endParaRPr lang="de-AT" dirty="0"/>
          </a:p>
        </p:txBody>
      </p:sp>
    </p:spTree>
    <p:extLst>
      <p:ext uri="{BB962C8B-B14F-4D97-AF65-F5344CB8AC3E}">
        <p14:creationId xmlns:p14="http://schemas.microsoft.com/office/powerpoint/2010/main" val="37501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CA172F-A129-4504-B8E7-3439C1FF3FD6}"/>
              </a:ext>
            </a:extLst>
          </p:cNvPr>
          <p:cNvSpPr>
            <a:spLocks noGrp="1"/>
          </p:cNvSpPr>
          <p:nvPr>
            <p:ph type="title"/>
          </p:nvPr>
        </p:nvSpPr>
        <p:spPr>
          <a:xfrm>
            <a:off x="3441700" y="365126"/>
            <a:ext cx="7912100" cy="679608"/>
          </a:xfrm>
        </p:spPr>
        <p:txBody>
          <a:bodyPr>
            <a:normAutofit fontScale="90000"/>
          </a:bodyPr>
          <a:lstStyle/>
          <a:p>
            <a:r>
              <a:rPr lang="de-AT" dirty="0"/>
              <a:t>Evaluation	</a:t>
            </a:r>
          </a:p>
        </p:txBody>
      </p:sp>
      <p:sp>
        <p:nvSpPr>
          <p:cNvPr id="5" name="Slide Number Placeholder 4">
            <a:extLst>
              <a:ext uri="{FF2B5EF4-FFF2-40B4-BE49-F238E27FC236}">
                <a16:creationId xmlns:a16="http://schemas.microsoft.com/office/drawing/2014/main" id="{D26D0456-7340-45EC-A9FE-6726543BD096}"/>
              </a:ext>
            </a:extLst>
          </p:cNvPr>
          <p:cNvSpPr>
            <a:spLocks noGrp="1"/>
          </p:cNvSpPr>
          <p:nvPr>
            <p:ph type="sldNum" sz="quarter" idx="12"/>
          </p:nvPr>
        </p:nvSpPr>
        <p:spPr/>
        <p:txBody>
          <a:bodyPr/>
          <a:lstStyle/>
          <a:p>
            <a:fld id="{CB0820D1-2E4F-4BF7-AD08-C7E8475A5F87}" type="slidenum">
              <a:rPr lang="de-AT" smtClean="0"/>
              <a:pPr/>
              <a:t>11</a:t>
            </a:fld>
            <a:endParaRPr lang="de-AT"/>
          </a:p>
        </p:txBody>
      </p:sp>
      <p:sp>
        <p:nvSpPr>
          <p:cNvPr id="6" name="5 - TextBox"/>
          <p:cNvSpPr txBox="1"/>
          <p:nvPr/>
        </p:nvSpPr>
        <p:spPr>
          <a:xfrm>
            <a:off x="3560618" y="1052946"/>
            <a:ext cx="8465127" cy="1569660"/>
          </a:xfrm>
          <a:prstGeom prst="rect">
            <a:avLst/>
          </a:prstGeom>
          <a:noFill/>
        </p:spPr>
        <p:txBody>
          <a:bodyPr wrap="square" rtlCol="0">
            <a:spAutoFit/>
          </a:bodyPr>
          <a:lstStyle/>
          <a:p>
            <a:r>
              <a:rPr lang="de-DE" sz="2400" dirty="0"/>
              <a:t>Jedes Team präsentiert den anderen seine Geschichte. Nachdem ein Team seine Ausgangssituation dargestellt hat, erhält es Punkte von den anderen Teams.
</a:t>
            </a:r>
            <a:endParaRPr lang="el-GR" sz="2400" dirty="0"/>
          </a:p>
        </p:txBody>
      </p:sp>
      <p:pic>
        <p:nvPicPr>
          <p:cNvPr id="8" name="Grafik 7">
            <a:extLst>
              <a:ext uri="{FF2B5EF4-FFF2-40B4-BE49-F238E27FC236}">
                <a16:creationId xmlns:a16="http://schemas.microsoft.com/office/drawing/2014/main" id="{5A5B2A84-23DE-FAED-213F-DDBC499F4B33}"/>
              </a:ext>
            </a:extLst>
          </p:cNvPr>
          <p:cNvPicPr>
            <a:picLocks noChangeAspect="1"/>
          </p:cNvPicPr>
          <p:nvPr/>
        </p:nvPicPr>
        <p:blipFill>
          <a:blip r:embed="rId2"/>
          <a:stretch>
            <a:fillRect/>
          </a:stretch>
        </p:blipFill>
        <p:spPr>
          <a:xfrm>
            <a:off x="3581401" y="2413863"/>
            <a:ext cx="7001933" cy="3994346"/>
          </a:xfrm>
          <a:prstGeom prst="rect">
            <a:avLst/>
          </a:prstGeom>
        </p:spPr>
      </p:pic>
    </p:spTree>
    <p:extLst>
      <p:ext uri="{BB962C8B-B14F-4D97-AF65-F5344CB8AC3E}">
        <p14:creationId xmlns:p14="http://schemas.microsoft.com/office/powerpoint/2010/main" val="271768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35C8CB-FA6D-4A43-BBED-AB19C582CD2A}"/>
              </a:ext>
            </a:extLst>
          </p:cNvPr>
          <p:cNvSpPr>
            <a:spLocks noGrp="1"/>
          </p:cNvSpPr>
          <p:nvPr>
            <p:ph type="sldNum" sz="quarter" idx="12"/>
          </p:nvPr>
        </p:nvSpPr>
        <p:spPr/>
        <p:txBody>
          <a:bodyPr/>
          <a:lstStyle/>
          <a:p>
            <a:fld id="{CB0820D1-2E4F-4BF7-AD08-C7E8475A5F87}" type="slidenum">
              <a:rPr lang="de-AT" smtClean="0"/>
              <a:pPr/>
              <a:t>12</a:t>
            </a:fld>
            <a:endParaRPr lang="de-AT"/>
          </a:p>
        </p:txBody>
      </p:sp>
      <p:sp>
        <p:nvSpPr>
          <p:cNvPr id="2" name="Textfeld 1">
            <a:extLst>
              <a:ext uri="{FF2B5EF4-FFF2-40B4-BE49-F238E27FC236}">
                <a16:creationId xmlns:a16="http://schemas.microsoft.com/office/drawing/2014/main" id="{7DBB79CD-CC52-4354-A583-90AF150D995B}"/>
              </a:ext>
            </a:extLst>
          </p:cNvPr>
          <p:cNvSpPr txBox="1"/>
          <p:nvPr/>
        </p:nvSpPr>
        <p:spPr>
          <a:xfrm>
            <a:off x="3401735" y="1535447"/>
            <a:ext cx="7752039" cy="1631216"/>
          </a:xfrm>
          <a:prstGeom prst="rect">
            <a:avLst/>
          </a:prstGeom>
          <a:noFill/>
        </p:spPr>
        <p:txBody>
          <a:bodyPr wrap="square" rtlCol="0">
            <a:spAutoFit/>
          </a:bodyPr>
          <a:lstStyle/>
          <a:p>
            <a:r>
              <a:rPr lang="de-DE" sz="4000" dirty="0">
                <a:solidFill>
                  <a:schemeClr val="accent2"/>
                </a:solidFill>
              </a:rPr>
              <a:t>Holt euch eure Avatare!</a:t>
            </a:r>
          </a:p>
          <a:p>
            <a:endParaRPr lang="de-DE" dirty="0"/>
          </a:p>
          <a:p>
            <a:r>
              <a:rPr lang="de-DE" sz="2400" b="1" dirty="0">
                <a:solidFill>
                  <a:schemeClr val="accent1"/>
                </a:solidFill>
              </a:rPr>
              <a:t>Benötigte Materialien für jedes Team:</a:t>
            </a:r>
          </a:p>
          <a:p>
            <a:endParaRPr lang="de-DE" dirty="0"/>
          </a:p>
        </p:txBody>
      </p:sp>
      <p:sp>
        <p:nvSpPr>
          <p:cNvPr id="5" name="Textfeld 4">
            <a:extLst>
              <a:ext uri="{FF2B5EF4-FFF2-40B4-BE49-F238E27FC236}">
                <a16:creationId xmlns:a16="http://schemas.microsoft.com/office/drawing/2014/main" id="{1DD71A70-3485-4FFD-B884-CDAB1461E3A3}"/>
              </a:ext>
            </a:extLst>
          </p:cNvPr>
          <p:cNvSpPr txBox="1"/>
          <p:nvPr/>
        </p:nvSpPr>
        <p:spPr>
          <a:xfrm>
            <a:off x="3401735" y="3043356"/>
            <a:ext cx="7486650" cy="1815882"/>
          </a:xfrm>
          <a:prstGeom prst="rect">
            <a:avLst/>
          </a:prstGeom>
          <a:noFill/>
        </p:spPr>
        <p:txBody>
          <a:bodyPr wrap="square" rtlCol="0">
            <a:spAutoFit/>
          </a:bodyPr>
          <a:lstStyle/>
          <a:p>
            <a:pPr marL="285750" indent="-285750">
              <a:buFont typeface="Courier New" panose="02070309020205020404" pitchFamily="49" charset="0"/>
              <a:buChar char="o"/>
            </a:pPr>
            <a:r>
              <a:rPr lang="de-DE" sz="2800" dirty="0">
                <a:solidFill>
                  <a:schemeClr val="accent1"/>
                </a:solidFill>
              </a:rPr>
              <a:t> Spielplan 2
 55 Befindlichkeits-Karten</a:t>
            </a:r>
          </a:p>
          <a:p>
            <a:pPr marL="285750" indent="-285750">
              <a:buFont typeface="Courier New" panose="02070309020205020404" pitchFamily="49" charset="0"/>
              <a:buChar char="o"/>
            </a:pPr>
            <a:r>
              <a:rPr lang="de-DE" sz="2800" dirty="0">
                <a:solidFill>
                  <a:schemeClr val="accent1"/>
                </a:solidFill>
              </a:rPr>
              <a:t> 5 Superpower-Karten
 Ein Smartphone</a:t>
            </a:r>
            <a:endParaRPr lang="de-AT" sz="2800" dirty="0"/>
          </a:p>
        </p:txBody>
      </p:sp>
      <p:sp>
        <p:nvSpPr>
          <p:cNvPr id="3" name="Textfeld 2">
            <a:extLst>
              <a:ext uri="{FF2B5EF4-FFF2-40B4-BE49-F238E27FC236}">
                <a16:creationId xmlns:a16="http://schemas.microsoft.com/office/drawing/2014/main" id="{45366C43-2C62-B923-0121-61C395D3D0D4}"/>
              </a:ext>
            </a:extLst>
          </p:cNvPr>
          <p:cNvSpPr txBox="1"/>
          <p:nvPr/>
        </p:nvSpPr>
        <p:spPr>
          <a:xfrm>
            <a:off x="3486150" y="608090"/>
            <a:ext cx="61264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ED7D31"/>
                </a:solidFill>
                <a:effectLst/>
                <a:uLnTx/>
                <a:uFillTx/>
                <a:latin typeface="Calibri"/>
                <a:ea typeface="+mn-ea"/>
                <a:cs typeface="+mn-cs"/>
              </a:rPr>
              <a:t>Level 2</a:t>
            </a:r>
            <a:r>
              <a:rPr kumimoji="0" lang="de-AT"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64729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65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nhaltsplatzhalter 9">
            <a:extLst>
              <a:ext uri="{FF2B5EF4-FFF2-40B4-BE49-F238E27FC236}">
                <a16:creationId xmlns:a16="http://schemas.microsoft.com/office/drawing/2014/main" id="{B1B432CC-3C16-41F3-B84A-9E878CF72BD9}"/>
              </a:ext>
            </a:extLst>
          </p:cNvPr>
          <p:cNvPicPr>
            <a:picLocks noGrp="1" noChangeAspect="1"/>
          </p:cNvPicPr>
          <p:nvPr>
            <p:ph idx="1"/>
          </p:nvPr>
        </p:nvPicPr>
        <p:blipFill>
          <a:blip r:embed="rId2"/>
          <a:stretch>
            <a:fillRect/>
          </a:stretch>
        </p:blipFill>
        <p:spPr>
          <a:xfrm>
            <a:off x="3171825" y="228916"/>
            <a:ext cx="8765767" cy="6119498"/>
          </a:xfrm>
        </p:spPr>
      </p:pic>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Spielplan</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Level 2</a:t>
            </a:r>
          </a:p>
        </p:txBody>
      </p:sp>
    </p:spTree>
    <p:extLst>
      <p:ext uri="{BB962C8B-B14F-4D97-AF65-F5344CB8AC3E}">
        <p14:creationId xmlns:p14="http://schemas.microsoft.com/office/powerpoint/2010/main" val="196701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4B29-22B5-4D99-A3CE-0B06EBAC51B1}"/>
              </a:ext>
            </a:extLst>
          </p:cNvPr>
          <p:cNvSpPr txBox="1"/>
          <p:nvPr/>
        </p:nvSpPr>
        <p:spPr>
          <a:xfrm>
            <a:off x="720090" y="4304330"/>
            <a:ext cx="10897392" cy="1877437"/>
          </a:xfrm>
          <a:prstGeom prst="rect">
            <a:avLst/>
          </a:prstGeom>
          <a:noFill/>
        </p:spPr>
        <p:txBody>
          <a:bodyPr wrap="square">
            <a:spAutoFit/>
          </a:bodyPr>
          <a:lstStyle/>
          <a:p>
            <a:pPr algn="just"/>
            <a:r>
              <a:rPr lang="de-DE" sz="2000" dirty="0">
                <a:solidFill>
                  <a:srgbClr val="000000"/>
                </a:solidFill>
                <a:latin typeface="Calibri" panose="020F0502020204030204" pitchFamily="34" charset="0"/>
              </a:rPr>
              <a:t>Die Teams haben 10 Minuten Zeit, um 5 Avatare zu erwecken und ihre Superkräfte zu erhalten. Jedes Team erhält einen Spielplan 2 und einen Stapel von 55 Befindlichkeitskarten. Ihr mischt die Karten und legt den Stapel mit der Rückseite nach oben auf den Tisch. </a:t>
            </a:r>
            <a:r>
              <a:rPr lang="de-AT" sz="2000" dirty="0">
                <a:effectLst/>
                <a:latin typeface="Calibri" panose="020F0502020204030204" pitchFamily="34" charset="0"/>
                <a:ea typeface="MyriadPro-Regular" panose="020B0503030403020204"/>
                <a:cs typeface="Arial" panose="020B0604020202020204" pitchFamily="34" charset="0"/>
              </a:rPr>
              <a:t>Ein Teammitglied nach dem anderen deckt die oberste Karte vom Stapel auf und muss folgende Aufgabe erfüllen:</a:t>
            </a:r>
          </a:p>
          <a:p>
            <a:pPr algn="just"/>
            <a:r>
              <a:rPr lang="de-DE" dirty="0">
                <a:solidFill>
                  <a:srgbClr val="000000"/>
                </a:solidFill>
                <a:latin typeface="Calibri" panose="020F0502020204030204" pitchFamily="34" charset="0"/>
              </a:rPr>
              <a:t>
</a:t>
            </a:r>
            <a:endParaRPr lang="el-GR" dirty="0"/>
          </a:p>
        </p:txBody>
      </p:sp>
      <p:sp>
        <p:nvSpPr>
          <p:cNvPr id="6" name="Slide Number Placeholder 5">
            <a:extLst>
              <a:ext uri="{FF2B5EF4-FFF2-40B4-BE49-F238E27FC236}">
                <a16:creationId xmlns:a16="http://schemas.microsoft.com/office/drawing/2014/main" id="{8349E8AA-E685-433A-BFEF-A5A398F92DDE}"/>
              </a:ext>
            </a:extLst>
          </p:cNvPr>
          <p:cNvSpPr>
            <a:spLocks noGrp="1"/>
          </p:cNvSpPr>
          <p:nvPr>
            <p:ph type="sldNum" sz="quarter" idx="12"/>
          </p:nvPr>
        </p:nvSpPr>
        <p:spPr/>
        <p:txBody>
          <a:bodyPr/>
          <a:lstStyle/>
          <a:p>
            <a:fld id="{CB0820D1-2E4F-4BF7-AD08-C7E8475A5F87}" type="slidenum">
              <a:rPr lang="de-AT" smtClean="0"/>
              <a:pPr/>
              <a:t>14</a:t>
            </a:fld>
            <a:endParaRPr lang="de-AT"/>
          </a:p>
        </p:txBody>
      </p:sp>
      <p:sp>
        <p:nvSpPr>
          <p:cNvPr id="2" name="Textfeld 1">
            <a:extLst>
              <a:ext uri="{FF2B5EF4-FFF2-40B4-BE49-F238E27FC236}">
                <a16:creationId xmlns:a16="http://schemas.microsoft.com/office/drawing/2014/main" id="{D44F837A-6C75-41A6-81C9-C766EFBD48DB}"/>
              </a:ext>
            </a:extLst>
          </p:cNvPr>
          <p:cNvSpPr txBox="1"/>
          <p:nvPr/>
        </p:nvSpPr>
        <p:spPr>
          <a:xfrm>
            <a:off x="3343276" y="1075669"/>
            <a:ext cx="8274206" cy="2956002"/>
          </a:xfrm>
          <a:prstGeom prst="rect">
            <a:avLst/>
          </a:prstGeom>
          <a:noFill/>
          <a:ln w="57150">
            <a:solidFill>
              <a:srgbClr val="C00000"/>
            </a:solidFill>
          </a:ln>
        </p:spPr>
        <p:txBody>
          <a:bodyPr wrap="square" rtlCol="0">
            <a:spAutoFit/>
          </a:bodyPr>
          <a:lstStyle/>
          <a:p>
            <a:pPr>
              <a:lnSpc>
                <a:spcPct val="150000"/>
              </a:lnSpc>
            </a:pPr>
            <a:r>
              <a:rPr lang="de-DE" b="1" dirty="0">
                <a:solidFill>
                  <a:schemeClr val="accent1">
                    <a:lumMod val="75000"/>
                  </a:schemeClr>
                </a:solidFill>
                <a:effectLst/>
                <a:latin typeface="Microsoft JhengHei UI Light" panose="020B0304030504040204" pitchFamily="34" charset="-120"/>
                <a:ea typeface="Microsoft JhengHei UI Light" panose="020B0304030504040204" pitchFamily="34" charset="-120"/>
              </a:rPr>
              <a:t>Super! Jetzt habt ihr eine Ausgangssituation für euer ACT-Game! Es erwartet euch ein spannendes Abenteuer, aber ihr könnt nur dann eine gute Lösung finden, wenn jeder sein / jede ihr Bestes gibt. </a:t>
            </a:r>
            <a:r>
              <a:rPr lang="de-DE" b="1" dirty="0">
                <a:solidFill>
                  <a:schemeClr val="accent1">
                    <a:lumMod val="75000"/>
                  </a:schemeClr>
                </a:solidFill>
                <a:latin typeface="Microsoft JhengHei UI Light" panose="020B0304030504040204" pitchFamily="34" charset="-120"/>
                <a:ea typeface="Microsoft JhengHei UI Light" panose="020B0304030504040204" pitchFamily="34" charset="-120"/>
              </a:rPr>
              <a:t>Habt ihr </a:t>
            </a:r>
            <a:r>
              <a:rPr lang="de-DE" b="1" dirty="0">
                <a:solidFill>
                  <a:schemeClr val="accent1">
                    <a:lumMod val="75000"/>
                  </a:schemeClr>
                </a:solidFill>
                <a:effectLst/>
                <a:latin typeface="Microsoft JhengHei UI Light" panose="020B0304030504040204" pitchFamily="34" charset="-120"/>
                <a:ea typeface="Microsoft JhengHei UI Light" panose="020B0304030504040204" pitchFamily="34" charset="-120"/>
              </a:rPr>
              <a:t>die notwendigen Fähigkeiten, um das Abenteuer zu vollenden? </a:t>
            </a:r>
          </a:p>
          <a:p>
            <a:pPr>
              <a:lnSpc>
                <a:spcPct val="150000"/>
              </a:lnSpc>
            </a:pPr>
            <a:r>
              <a:rPr lang="de-DE" b="1" dirty="0">
                <a:solidFill>
                  <a:schemeClr val="accent1">
                    <a:lumMod val="75000"/>
                  </a:schemeClr>
                </a:solidFill>
                <a:effectLst/>
                <a:latin typeface="Microsoft JhengHei UI Light" panose="020B0304030504040204" pitchFamily="34" charset="-120"/>
                <a:ea typeface="Microsoft JhengHei UI Light" panose="020B0304030504040204" pitchFamily="34" charset="-120"/>
              </a:rPr>
              <a:t>Kein Problem! Wenn ihr diesen ersten Test besteht, werden Avatare zur Hilfe kommen. Holt euch jetzt eure Avatare. Sie werden euch helfen, die Herausforderung zu meistern!</a:t>
            </a:r>
            <a:endParaRPr lang="de-AT" b="1" dirty="0">
              <a:solidFill>
                <a:schemeClr val="accent1">
                  <a:lumMod val="75000"/>
                </a:schemeClr>
              </a:solidFill>
              <a:latin typeface="Microsoft JhengHei UI Light" panose="020B0304030504040204" pitchFamily="34" charset="-120"/>
              <a:ea typeface="Microsoft JhengHei UI Light" panose="020B0304030504040204" pitchFamily="34" charset="-120"/>
            </a:endParaRPr>
          </a:p>
        </p:txBody>
      </p:sp>
    </p:spTree>
    <p:extLst>
      <p:ext uri="{BB962C8B-B14F-4D97-AF65-F5344CB8AC3E}">
        <p14:creationId xmlns:p14="http://schemas.microsoft.com/office/powerpoint/2010/main" val="289501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49E8AA-E685-433A-BFEF-A5A398F92DDE}"/>
              </a:ext>
            </a:extLst>
          </p:cNvPr>
          <p:cNvSpPr>
            <a:spLocks noGrp="1"/>
          </p:cNvSpPr>
          <p:nvPr>
            <p:ph type="sldNum" sz="quarter" idx="12"/>
          </p:nvPr>
        </p:nvSpPr>
        <p:spPr/>
        <p:txBody>
          <a:bodyPr/>
          <a:lstStyle/>
          <a:p>
            <a:fld id="{CB0820D1-2E4F-4BF7-AD08-C7E8475A5F87}" type="slidenum">
              <a:rPr lang="de-AT" smtClean="0"/>
              <a:pPr/>
              <a:t>15</a:t>
            </a:fld>
            <a:endParaRPr lang="de-AT"/>
          </a:p>
        </p:txBody>
      </p:sp>
      <p:sp>
        <p:nvSpPr>
          <p:cNvPr id="2" name="Textfeld 1">
            <a:extLst>
              <a:ext uri="{FF2B5EF4-FFF2-40B4-BE49-F238E27FC236}">
                <a16:creationId xmlns:a16="http://schemas.microsoft.com/office/drawing/2014/main" id="{D44F837A-6C75-41A6-81C9-C766EFBD48DB}"/>
              </a:ext>
            </a:extLst>
          </p:cNvPr>
          <p:cNvSpPr txBox="1"/>
          <p:nvPr/>
        </p:nvSpPr>
        <p:spPr>
          <a:xfrm>
            <a:off x="207966" y="2078681"/>
            <a:ext cx="11561916" cy="2248436"/>
          </a:xfrm>
          <a:prstGeom prst="rect">
            <a:avLst/>
          </a:prstGeom>
          <a:noFill/>
          <a:ln w="57150">
            <a:noFill/>
          </a:ln>
        </p:spPr>
        <p:txBody>
          <a:bodyPr wrap="square" rtlCol="0">
            <a:spAutoFit/>
          </a:bodyPr>
          <a:lstStyle/>
          <a:p>
            <a:pPr algn="just">
              <a:lnSpc>
                <a:spcPct val="110000"/>
              </a:lnSpc>
              <a:spcBef>
                <a:spcPts val="1200"/>
              </a:spcBef>
            </a:pPr>
            <a:r>
              <a:rPr lang="de-AT" dirty="0">
                <a:latin typeface="Calibri" panose="020F0502020204030204" pitchFamily="34" charset="0"/>
                <a:cs typeface="Arial" panose="020B0604020202020204" pitchFamily="34" charset="0"/>
              </a:rPr>
              <a:t>Alle im Team überlegen gemeinsam, ob das zutreffen kann. Es kann vorkommen, dass eine Befindlichkeit zu mehr als einem Bedürfnis passt. Überlegt gemeinsam, welches Bedürfnis am meisten betroffen ist. Das Bedürfnis kann erfüllt oder bedroht sein.</a:t>
            </a:r>
          </a:p>
          <a:p>
            <a:pPr algn="just">
              <a:lnSpc>
                <a:spcPct val="110000"/>
              </a:lnSpc>
              <a:spcBef>
                <a:spcPts val="300"/>
              </a:spcBef>
            </a:pPr>
            <a:r>
              <a:rPr lang="de-AT" dirty="0">
                <a:latin typeface="Calibri" panose="020F0502020204030204" pitchFamily="34" charset="0"/>
                <a:cs typeface="Arial" panose="020B0604020202020204" pitchFamily="34" charset="0"/>
              </a:rPr>
              <a:t>Um herauszufinden, ob euer Teammitglied, das an der Reihe ist, das richtige Bedürfnis genannt hat, könnt ihr den QR-Code auf der Karte scannen. Wenn das Bedürfnis richtig ist, kann er oder sie die Karte auf das unterste Feld im Bereich des entsprechenden Bedürfnisses legen. Wenn nicht, legt ihr die Karte mit der Rückseite nach oben unter den Stapel zurück. Dann ist der oder die Nächste im Team an der Reihe.</a:t>
            </a:r>
          </a:p>
        </p:txBody>
      </p:sp>
      <p:sp>
        <p:nvSpPr>
          <p:cNvPr id="5" name="TextBox 3">
            <a:extLst>
              <a:ext uri="{FF2B5EF4-FFF2-40B4-BE49-F238E27FC236}">
                <a16:creationId xmlns:a16="http://schemas.microsoft.com/office/drawing/2014/main" id="{9837B682-E16A-2106-103E-3240D31500EB}"/>
              </a:ext>
            </a:extLst>
          </p:cNvPr>
          <p:cNvSpPr txBox="1"/>
          <p:nvPr/>
        </p:nvSpPr>
        <p:spPr>
          <a:xfrm>
            <a:off x="3343276" y="427988"/>
            <a:ext cx="8274206" cy="423321"/>
          </a:xfrm>
          <a:prstGeom prst="rect">
            <a:avLst/>
          </a:prstGeom>
          <a:noFill/>
        </p:spPr>
        <p:txBody>
          <a:bodyPr wrap="square">
            <a:spAutoFit/>
          </a:bodyPr>
          <a:lstStyle/>
          <a:p>
            <a:pPr algn="just">
              <a:lnSpc>
                <a:spcPct val="130000"/>
              </a:lnSpc>
            </a:pPr>
            <a:endParaRPr lang="de-AT" sz="1800" dirty="0">
              <a:effectLst/>
              <a:latin typeface="Calibri" panose="020F0502020204030204" pitchFamily="34" charset="0"/>
              <a:ea typeface="MyriadPro-Regular" panose="020B0503030403020204"/>
              <a:cs typeface="Arial" panose="020B0604020202020204" pitchFamily="34" charset="0"/>
            </a:endParaRPr>
          </a:p>
        </p:txBody>
      </p:sp>
      <p:sp>
        <p:nvSpPr>
          <p:cNvPr id="7" name="TextBox 3">
            <a:extLst>
              <a:ext uri="{FF2B5EF4-FFF2-40B4-BE49-F238E27FC236}">
                <a16:creationId xmlns:a16="http://schemas.microsoft.com/office/drawing/2014/main" id="{40AEB412-62B6-0126-0B4F-88508379E2F3}"/>
              </a:ext>
            </a:extLst>
          </p:cNvPr>
          <p:cNvSpPr txBox="1"/>
          <p:nvPr/>
        </p:nvSpPr>
        <p:spPr>
          <a:xfrm>
            <a:off x="3495676" y="580388"/>
            <a:ext cx="8274206" cy="423321"/>
          </a:xfrm>
          <a:prstGeom prst="rect">
            <a:avLst/>
          </a:prstGeom>
          <a:noFill/>
        </p:spPr>
        <p:txBody>
          <a:bodyPr wrap="square">
            <a:spAutoFit/>
          </a:bodyPr>
          <a:lstStyle/>
          <a:p>
            <a:pPr algn="just">
              <a:lnSpc>
                <a:spcPct val="130000"/>
              </a:lnSpc>
            </a:pPr>
            <a:endParaRPr lang="de-AT" sz="1800" dirty="0">
              <a:effectLst/>
              <a:latin typeface="Calibri" panose="020F0502020204030204" pitchFamily="34" charset="0"/>
              <a:ea typeface="MyriadPro-Regular" panose="020B0503030403020204"/>
              <a:cs typeface="Arial" panose="020B0604020202020204" pitchFamily="34" charset="0"/>
            </a:endParaRPr>
          </a:p>
        </p:txBody>
      </p:sp>
      <p:sp>
        <p:nvSpPr>
          <p:cNvPr id="8" name="TextBox 3">
            <a:extLst>
              <a:ext uri="{FF2B5EF4-FFF2-40B4-BE49-F238E27FC236}">
                <a16:creationId xmlns:a16="http://schemas.microsoft.com/office/drawing/2014/main" id="{F9F1D33B-98B0-BD03-545C-8CBE6ADE9088}"/>
              </a:ext>
            </a:extLst>
          </p:cNvPr>
          <p:cNvSpPr txBox="1"/>
          <p:nvPr/>
        </p:nvSpPr>
        <p:spPr>
          <a:xfrm>
            <a:off x="3495676" y="639648"/>
            <a:ext cx="8274206" cy="423321"/>
          </a:xfrm>
          <a:prstGeom prst="rect">
            <a:avLst/>
          </a:prstGeom>
          <a:noFill/>
        </p:spPr>
        <p:txBody>
          <a:bodyPr wrap="square">
            <a:spAutoFit/>
          </a:bodyPr>
          <a:lstStyle/>
          <a:p>
            <a:pPr algn="just">
              <a:lnSpc>
                <a:spcPct val="130000"/>
              </a:lnSpc>
            </a:pPr>
            <a:endParaRPr lang="de-AT" sz="1800" dirty="0">
              <a:effectLst/>
              <a:latin typeface="Calibri" panose="020F0502020204030204" pitchFamily="34" charset="0"/>
              <a:ea typeface="MyriadPro-Regular" panose="020B0503030403020204"/>
              <a:cs typeface="Arial" panose="020B0604020202020204" pitchFamily="34" charset="0"/>
            </a:endParaRPr>
          </a:p>
        </p:txBody>
      </p:sp>
      <p:sp>
        <p:nvSpPr>
          <p:cNvPr id="9" name="TextBox 3">
            <a:extLst>
              <a:ext uri="{FF2B5EF4-FFF2-40B4-BE49-F238E27FC236}">
                <a16:creationId xmlns:a16="http://schemas.microsoft.com/office/drawing/2014/main" id="{DA8E2696-67DB-1096-1A31-4EADCD125511}"/>
              </a:ext>
            </a:extLst>
          </p:cNvPr>
          <p:cNvSpPr txBox="1"/>
          <p:nvPr/>
        </p:nvSpPr>
        <p:spPr>
          <a:xfrm>
            <a:off x="3419476" y="268827"/>
            <a:ext cx="8284844" cy="1809854"/>
          </a:xfrm>
          <a:prstGeom prst="rect">
            <a:avLst/>
          </a:prstGeom>
          <a:noFill/>
        </p:spPr>
        <p:txBody>
          <a:bodyPr wrap="square">
            <a:spAutoFit/>
          </a:bodyPr>
          <a:lstStyle/>
          <a:p>
            <a:pPr algn="just">
              <a:lnSpc>
                <a:spcPct val="130000"/>
              </a:lnSpc>
            </a:pPr>
            <a:r>
              <a:rPr lang="de-AT" sz="1800" b="1" dirty="0">
                <a:solidFill>
                  <a:srgbClr val="2E74B5"/>
                </a:solidFill>
                <a:effectLst/>
                <a:latin typeface="Calibri" panose="020F0502020204030204" pitchFamily="34" charset="0"/>
                <a:ea typeface="MyriadPro-Regular" panose="020B0503030403020204"/>
                <a:cs typeface="Arial" panose="020B0604020202020204" pitchFamily="34" charset="0"/>
              </a:rPr>
              <a:t>Anweisung für das weitere Vorgehen:</a:t>
            </a:r>
            <a:endParaRPr lang="de-AT" sz="1800" dirty="0">
              <a:effectLst/>
              <a:latin typeface="Calibri" panose="020F0502020204030204" pitchFamily="34" charset="0"/>
              <a:ea typeface="MyriadPro-Regular" panose="020B0503030403020204"/>
              <a:cs typeface="Arial" panose="020B0604020202020204" pitchFamily="34" charset="0"/>
            </a:endParaRPr>
          </a:p>
          <a:p>
            <a:pPr algn="just">
              <a:lnSpc>
                <a:spcPct val="110000"/>
              </a:lnSpc>
              <a:spcBef>
                <a:spcPts val="1200"/>
              </a:spcBef>
            </a:pPr>
            <a:r>
              <a:rPr lang="de-AT" sz="1800" dirty="0">
                <a:effectLst/>
                <a:latin typeface="Calibri" panose="020F0502020204030204" pitchFamily="34" charset="0"/>
                <a:ea typeface="MyriadPro-Regular" panose="020B0503030403020204"/>
                <a:cs typeface="Arial" panose="020B0604020202020204" pitchFamily="34" charset="0"/>
              </a:rPr>
              <a:t>Der oder die </a:t>
            </a:r>
            <a:r>
              <a:rPr lang="de-AT" sz="1800" dirty="0" err="1">
                <a:effectLst/>
                <a:latin typeface="Calibri" panose="020F0502020204030204" pitchFamily="34" charset="0"/>
                <a:ea typeface="MyriadPro-Regular" panose="020B0503030403020204"/>
                <a:cs typeface="Arial" panose="020B0604020202020204" pitchFamily="34" charset="0"/>
              </a:rPr>
              <a:t>Spieler:in</a:t>
            </a:r>
            <a:r>
              <a:rPr lang="de-AT" sz="1800" dirty="0">
                <a:effectLst/>
                <a:latin typeface="Calibri" panose="020F0502020204030204" pitchFamily="34" charset="0"/>
                <a:ea typeface="MyriadPro-Regular" panose="020B0503030403020204"/>
                <a:cs typeface="Arial" panose="020B0604020202020204" pitchFamily="34" charset="0"/>
              </a:rPr>
              <a:t>, der oder die dem Team das Smartphone zur Verfügung stellt, beginnt. Er oder sie nimmt die oberste Karte vom Stapel und liest die Befindlichkeit vor. Dann überlegt er oder sie, zu welchem Bedürfnis diese Befindlichkeit gehört und nennt das Bedürfnis, zum Beispiel "Freiheit". </a:t>
            </a:r>
          </a:p>
        </p:txBody>
      </p:sp>
      <p:sp>
        <p:nvSpPr>
          <p:cNvPr id="10" name="Textfeld 9">
            <a:extLst>
              <a:ext uri="{FF2B5EF4-FFF2-40B4-BE49-F238E27FC236}">
                <a16:creationId xmlns:a16="http://schemas.microsoft.com/office/drawing/2014/main" id="{2483A967-4720-8CEE-6BBA-A3D664402A67}"/>
              </a:ext>
            </a:extLst>
          </p:cNvPr>
          <p:cNvSpPr txBox="1"/>
          <p:nvPr/>
        </p:nvSpPr>
        <p:spPr>
          <a:xfrm>
            <a:off x="315042" y="4407646"/>
            <a:ext cx="11561916" cy="1588127"/>
          </a:xfrm>
          <a:prstGeom prst="rect">
            <a:avLst/>
          </a:prstGeom>
          <a:noFill/>
          <a:ln w="57150">
            <a:solidFill>
              <a:srgbClr val="C00000"/>
            </a:solidFill>
          </a:ln>
        </p:spPr>
        <p:txBody>
          <a:bodyPr wrap="square" rtlCol="0">
            <a:spAutoFit/>
          </a:bodyPr>
          <a:lstStyle/>
          <a:p>
            <a:pPr>
              <a:lnSpc>
                <a:spcPct val="110000"/>
              </a:lnSpc>
            </a:pPr>
            <a:r>
              <a:rPr lang="de-AT" sz="1800" dirty="0">
                <a:effectLst/>
                <a:latin typeface="Calibri" panose="020F0502020204030204" pitchFamily="34" charset="0"/>
                <a:ea typeface="MyriadPro-Regular" panose="020B0503030403020204"/>
                <a:cs typeface="Arial" panose="020B0604020202020204" pitchFamily="34" charset="0"/>
              </a:rPr>
              <a:t>Legt jede </a:t>
            </a:r>
            <a:r>
              <a:rPr lang="de-AT" sz="1800" b="1" dirty="0">
                <a:effectLst/>
                <a:latin typeface="Calibri" panose="020F0502020204030204" pitchFamily="34" charset="0"/>
                <a:ea typeface="MyriadPro-Regular" panose="020B0503030403020204"/>
                <a:cs typeface="Arial" panose="020B0604020202020204" pitchFamily="34" charset="0"/>
              </a:rPr>
              <a:t>erste</a:t>
            </a:r>
            <a:r>
              <a:rPr lang="de-AT" sz="1800" dirty="0">
                <a:effectLst/>
                <a:latin typeface="Calibri" panose="020F0502020204030204" pitchFamily="34" charset="0"/>
                <a:ea typeface="MyriadPro-Regular" panose="020B0503030403020204"/>
                <a:cs typeface="Arial" panose="020B0604020202020204" pitchFamily="34" charset="0"/>
              </a:rPr>
              <a:t> richtige Befindlichkeits-Karte auf das </a:t>
            </a:r>
            <a:r>
              <a:rPr lang="de-AT" sz="1800" b="1" dirty="0">
                <a:effectLst/>
                <a:latin typeface="Calibri" panose="020F0502020204030204" pitchFamily="34" charset="0"/>
                <a:ea typeface="MyriadPro-Regular" panose="020B0503030403020204"/>
                <a:cs typeface="Arial" panose="020B0604020202020204" pitchFamily="34" charset="0"/>
              </a:rPr>
              <a:t>unterste</a:t>
            </a:r>
            <a:r>
              <a:rPr lang="de-AT" sz="1800" dirty="0">
                <a:effectLst/>
                <a:latin typeface="Calibri" panose="020F0502020204030204" pitchFamily="34" charset="0"/>
                <a:ea typeface="MyriadPro-Regular" panose="020B0503030403020204"/>
                <a:cs typeface="Arial" panose="020B0604020202020204" pitchFamily="34" charset="0"/>
              </a:rPr>
              <a:t> Feld des passenden Bedürfnisses. Legt jede </a:t>
            </a:r>
            <a:r>
              <a:rPr lang="de-AT" sz="1800" b="1" dirty="0">
                <a:effectLst/>
                <a:latin typeface="Calibri" panose="020F0502020204030204" pitchFamily="34" charset="0"/>
                <a:ea typeface="MyriadPro-Regular" panose="020B0503030403020204"/>
                <a:cs typeface="Arial" panose="020B0604020202020204" pitchFamily="34" charset="0"/>
              </a:rPr>
              <a:t>weitere</a:t>
            </a:r>
            <a:r>
              <a:rPr lang="de-AT" sz="1800" dirty="0">
                <a:effectLst/>
                <a:latin typeface="Calibri" panose="020F0502020204030204" pitchFamily="34" charset="0"/>
                <a:ea typeface="MyriadPro-Regular" panose="020B0503030403020204"/>
                <a:cs typeface="Arial" panose="020B0604020202020204" pitchFamily="34" charset="0"/>
              </a:rPr>
              <a:t> richtige Karte auf das Feld </a:t>
            </a:r>
            <a:r>
              <a:rPr lang="de-AT" sz="1800" b="1" dirty="0">
                <a:effectLst/>
                <a:latin typeface="Calibri" panose="020F0502020204030204" pitchFamily="34" charset="0"/>
                <a:ea typeface="MyriadPro-Regular" panose="020B0503030403020204"/>
                <a:cs typeface="Arial" panose="020B0604020202020204" pitchFamily="34" charset="0"/>
              </a:rPr>
              <a:t>oberhalb</a:t>
            </a:r>
            <a:r>
              <a:rPr lang="de-AT" sz="1800" dirty="0">
                <a:effectLst/>
                <a:latin typeface="Calibri" panose="020F0502020204030204" pitchFamily="34" charset="0"/>
                <a:ea typeface="MyriadPro-Regular" panose="020B0503030403020204"/>
                <a:cs typeface="Arial" panose="020B0604020202020204" pitchFamily="34" charset="0"/>
              </a:rPr>
              <a:t> der vorherigen Karte. Wer das </a:t>
            </a:r>
            <a:r>
              <a:rPr lang="de-AT" sz="1800" b="1" dirty="0">
                <a:effectLst/>
                <a:latin typeface="Calibri" panose="020F0502020204030204" pitchFamily="34" charset="0"/>
                <a:ea typeface="MyriadPro-Regular" panose="020B0503030403020204"/>
                <a:cs typeface="Arial" panose="020B0604020202020204" pitchFamily="34" charset="0"/>
              </a:rPr>
              <a:t>oberste Feld</a:t>
            </a:r>
            <a:r>
              <a:rPr lang="de-AT" sz="1800" dirty="0">
                <a:effectLst/>
                <a:latin typeface="Calibri" panose="020F0502020204030204" pitchFamily="34" charset="0"/>
                <a:ea typeface="MyriadPro-Regular" panose="020B0503030403020204"/>
                <a:cs typeface="Arial" panose="020B0604020202020204" pitchFamily="34" charset="0"/>
              </a:rPr>
              <a:t> erreicht habt, erweckt den entsprechenden Avatar und bekommt die passende </a:t>
            </a:r>
            <a:r>
              <a:rPr lang="de-AT" sz="1800" b="1" dirty="0">
                <a:effectLst/>
                <a:latin typeface="Calibri" panose="020F0502020204030204" pitchFamily="34" charset="0"/>
                <a:ea typeface="MyriadPro-Regular" panose="020B0503030403020204"/>
                <a:cs typeface="Arial" panose="020B0604020202020204" pitchFamily="34" charset="0"/>
              </a:rPr>
              <a:t>Superpower-Karte</a:t>
            </a:r>
            <a:r>
              <a:rPr lang="de-AT" sz="1800" dirty="0">
                <a:effectLst/>
                <a:latin typeface="Calibri" panose="020F0502020204030204" pitchFamily="34" charset="0"/>
                <a:ea typeface="MyriadPro-Regular" panose="020B0503030403020204"/>
                <a:cs typeface="Arial" panose="020B0604020202020204" pitchFamily="34" charset="0"/>
              </a:rPr>
              <a:t>. Die anderen machen reihum weiter, bis alle einen Avatar haben und damit zur Superheldin oder zum Superhelden des jeweiligen Bedürfnisses geworden sind.</a:t>
            </a:r>
          </a:p>
          <a:p>
            <a:endParaRPr lang="de-AT" b="1" dirty="0"/>
          </a:p>
        </p:txBody>
      </p:sp>
    </p:spTree>
    <p:extLst>
      <p:ext uri="{BB962C8B-B14F-4D97-AF65-F5344CB8AC3E}">
        <p14:creationId xmlns:p14="http://schemas.microsoft.com/office/powerpoint/2010/main" val="160336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5AC133-7AD8-4631-AED7-A1F4777D8412}"/>
              </a:ext>
            </a:extLst>
          </p:cNvPr>
          <p:cNvSpPr>
            <a:spLocks noGrp="1"/>
          </p:cNvSpPr>
          <p:nvPr>
            <p:ph type="title"/>
          </p:nvPr>
        </p:nvSpPr>
        <p:spPr>
          <a:xfrm>
            <a:off x="3346450" y="447676"/>
            <a:ext cx="8388350" cy="1952624"/>
          </a:xfrm>
        </p:spPr>
        <p:txBody>
          <a:bodyPr>
            <a:noAutofit/>
          </a:bodyPr>
          <a:lstStyle/>
          <a:p>
            <a:r>
              <a:rPr lang="de-DE" sz="2400" dirty="0">
                <a:solidFill>
                  <a:srgbClr val="FF0000"/>
                </a:solidFill>
                <a:latin typeface="Calibri" panose="020F0502020204030204" pitchFamily="34" charset="0"/>
              </a:rPr>
              <a:t>Wer das oberste Feld erreicht hat, erweckt den entsprechenden Avatar und bekommt die entsprechende Superpower-Karte. Dieser Avatar gibt seine Fähigkeiten an das Teammitglied weiter, das die oberste Karte richtig zugewiesen hat. 
</a:t>
            </a:r>
            <a:endParaRPr lang="de-AT" sz="8000" dirty="0">
              <a:solidFill>
                <a:srgbClr val="FF0000"/>
              </a:solidFill>
            </a:endParaRPr>
          </a:p>
        </p:txBody>
      </p:sp>
      <p:sp>
        <p:nvSpPr>
          <p:cNvPr id="5" name="Slide Number Placeholder 4">
            <a:extLst>
              <a:ext uri="{FF2B5EF4-FFF2-40B4-BE49-F238E27FC236}">
                <a16:creationId xmlns:a16="http://schemas.microsoft.com/office/drawing/2014/main" id="{95C01E45-E476-41F3-A927-26FA614AD47F}"/>
              </a:ext>
            </a:extLst>
          </p:cNvPr>
          <p:cNvSpPr>
            <a:spLocks noGrp="1"/>
          </p:cNvSpPr>
          <p:nvPr>
            <p:ph type="sldNum" sz="quarter" idx="12"/>
          </p:nvPr>
        </p:nvSpPr>
        <p:spPr/>
        <p:txBody>
          <a:bodyPr/>
          <a:lstStyle/>
          <a:p>
            <a:fld id="{CB0820D1-2E4F-4BF7-AD08-C7E8475A5F87}" type="slidenum">
              <a:rPr lang="de-AT" smtClean="0"/>
              <a:pPr/>
              <a:t>16</a:t>
            </a:fld>
            <a:endParaRPr lang="de-AT"/>
          </a:p>
        </p:txBody>
      </p:sp>
      <p:sp>
        <p:nvSpPr>
          <p:cNvPr id="2" name="Textfeld 1">
            <a:extLst>
              <a:ext uri="{FF2B5EF4-FFF2-40B4-BE49-F238E27FC236}">
                <a16:creationId xmlns:a16="http://schemas.microsoft.com/office/drawing/2014/main" id="{2891F304-28C1-4340-ACEC-F972E51EFD9B}"/>
              </a:ext>
            </a:extLst>
          </p:cNvPr>
          <p:cNvSpPr txBox="1"/>
          <p:nvPr/>
        </p:nvSpPr>
        <p:spPr>
          <a:xfrm>
            <a:off x="2162176" y="2319410"/>
            <a:ext cx="10620374" cy="958339"/>
          </a:xfrm>
          <a:prstGeom prst="rect">
            <a:avLst/>
          </a:prstGeom>
          <a:noFill/>
        </p:spPr>
        <p:txBody>
          <a:bodyPr wrap="square" rtlCol="0">
            <a:spAutoFit/>
          </a:bodyPr>
          <a:lstStyle/>
          <a:p>
            <a:pPr>
              <a:lnSpc>
                <a:spcPct val="150000"/>
              </a:lnSpc>
            </a:pPr>
            <a:r>
              <a:rPr lang="de-DE" sz="2000" b="1" dirty="0">
                <a:effectLst/>
                <a:latin typeface="Segoe UI Web (West European)"/>
              </a:rPr>
              <a:t>Nun stellt sich jedes Teammitglied den anderen Teammitgliedern vor. </a:t>
            </a:r>
          </a:p>
          <a:p>
            <a:pPr>
              <a:lnSpc>
                <a:spcPct val="150000"/>
              </a:lnSpc>
            </a:pPr>
            <a:r>
              <a:rPr lang="de-DE" sz="2000" b="1" dirty="0">
                <a:effectLst/>
                <a:latin typeface="Segoe UI Web (West European)"/>
              </a:rPr>
              <a:t>Hört gut zu, ihr werdet diese Informationen im nächsten Level benötigen! </a:t>
            </a:r>
          </a:p>
        </p:txBody>
      </p:sp>
      <p:sp>
        <p:nvSpPr>
          <p:cNvPr id="6" name="Textfeld 5">
            <a:extLst>
              <a:ext uri="{FF2B5EF4-FFF2-40B4-BE49-F238E27FC236}">
                <a16:creationId xmlns:a16="http://schemas.microsoft.com/office/drawing/2014/main" id="{B416F428-3603-42F6-AED6-D24AC40FE8C9}"/>
              </a:ext>
            </a:extLst>
          </p:cNvPr>
          <p:cNvSpPr txBox="1"/>
          <p:nvPr/>
        </p:nvSpPr>
        <p:spPr>
          <a:xfrm>
            <a:off x="2286000" y="3514725"/>
            <a:ext cx="8905875" cy="2677656"/>
          </a:xfrm>
          <a:prstGeom prst="rect">
            <a:avLst/>
          </a:prstGeom>
          <a:solidFill>
            <a:schemeClr val="bg1">
              <a:lumMod val="95000"/>
            </a:schemeClr>
          </a:solidFill>
        </p:spPr>
        <p:txBody>
          <a:bodyPr wrap="square" rtlCol="0">
            <a:spAutoFit/>
          </a:bodyPr>
          <a:lstStyle/>
          <a:p>
            <a:pPr marL="285750" indent="-285750">
              <a:lnSpc>
                <a:spcPct val="150000"/>
              </a:lnSpc>
              <a:buFont typeface="Wingdings" panose="05000000000000000000" pitchFamily="2" charset="2"/>
              <a:buChar char="§"/>
            </a:pPr>
            <a:r>
              <a:rPr lang="de-DE" sz="2000" b="1" dirty="0">
                <a:solidFill>
                  <a:schemeClr val="accent1">
                    <a:lumMod val="75000"/>
                  </a:schemeClr>
                </a:solidFill>
                <a:effectLst/>
                <a:latin typeface="Segoe UI Web (West European)"/>
              </a:rPr>
              <a:t>Meine Superkraft ist ... (z.B. Liebe und Zugehörigkeit) </a:t>
            </a:r>
          </a:p>
          <a:p>
            <a:pPr marL="285750" indent="-285750">
              <a:lnSpc>
                <a:spcPct val="150000"/>
              </a:lnSpc>
              <a:buFont typeface="Wingdings" panose="05000000000000000000" pitchFamily="2" charset="2"/>
              <a:buChar char="§"/>
            </a:pPr>
            <a:r>
              <a:rPr lang="de-DE" sz="2000" b="1" dirty="0">
                <a:solidFill>
                  <a:schemeClr val="accent1">
                    <a:lumMod val="75000"/>
                  </a:schemeClr>
                </a:solidFill>
                <a:effectLst/>
                <a:latin typeface="Segoe UI Web (West European)"/>
              </a:rPr>
              <a:t>Meine besonderen Fähigkeiten sind: ...</a:t>
            </a:r>
          </a:p>
          <a:p>
            <a:pPr marL="285750" indent="-285750">
              <a:lnSpc>
                <a:spcPct val="150000"/>
              </a:lnSpc>
              <a:buFont typeface="Wingdings" panose="05000000000000000000" pitchFamily="2" charset="2"/>
              <a:buChar char="§"/>
            </a:pPr>
            <a:r>
              <a:rPr lang="de-DE" sz="2000" b="1" dirty="0">
                <a:solidFill>
                  <a:schemeClr val="accent1">
                    <a:lumMod val="75000"/>
                  </a:schemeClr>
                </a:solidFill>
                <a:effectLst/>
                <a:latin typeface="Segoe UI Web (West European)"/>
              </a:rPr>
              <a:t>Meine Aufgabe ist: ... </a:t>
            </a:r>
          </a:p>
          <a:p>
            <a:pPr marL="285750" indent="-285750">
              <a:lnSpc>
                <a:spcPct val="150000"/>
              </a:lnSpc>
              <a:buFont typeface="Wingdings" panose="05000000000000000000" pitchFamily="2" charset="2"/>
              <a:buChar char="§"/>
            </a:pPr>
            <a:r>
              <a:rPr lang="de-DE" sz="2000" b="1" dirty="0">
                <a:solidFill>
                  <a:schemeClr val="accent1">
                    <a:lumMod val="75000"/>
                  </a:schemeClr>
                </a:solidFill>
                <a:effectLst/>
                <a:latin typeface="Segoe UI Web (West European)"/>
              </a:rPr>
              <a:t>Mein Werkzeug ist: ... </a:t>
            </a:r>
          </a:p>
          <a:p>
            <a:pPr marL="285750" indent="-285750">
              <a:lnSpc>
                <a:spcPct val="150000"/>
              </a:lnSpc>
              <a:buFont typeface="Wingdings" panose="05000000000000000000" pitchFamily="2" charset="2"/>
              <a:buChar char="§"/>
            </a:pPr>
            <a:r>
              <a:rPr lang="de-DE" sz="2000" b="1" dirty="0">
                <a:solidFill>
                  <a:schemeClr val="accent1">
                    <a:lumMod val="75000"/>
                  </a:schemeClr>
                </a:solidFill>
                <a:effectLst/>
                <a:latin typeface="Segoe UI Web (West European)"/>
              </a:rPr>
              <a:t>Meine Herausforderung ist: ...</a:t>
            </a:r>
          </a:p>
          <a:p>
            <a:endParaRPr lang="de-AT" dirty="0">
              <a:solidFill>
                <a:schemeClr val="accent1">
                  <a:lumMod val="75000"/>
                </a:schemeClr>
              </a:solidFill>
            </a:endParaRPr>
          </a:p>
        </p:txBody>
      </p:sp>
    </p:spTree>
    <p:extLst>
      <p:ext uri="{BB962C8B-B14F-4D97-AF65-F5344CB8AC3E}">
        <p14:creationId xmlns:p14="http://schemas.microsoft.com/office/powerpoint/2010/main" val="145354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5E1C86-2F31-486F-80E8-003D58819C57}"/>
              </a:ext>
            </a:extLst>
          </p:cNvPr>
          <p:cNvSpPr>
            <a:spLocks noGrp="1"/>
          </p:cNvSpPr>
          <p:nvPr>
            <p:ph type="sldNum" sz="quarter" idx="12"/>
          </p:nvPr>
        </p:nvSpPr>
        <p:spPr/>
        <p:txBody>
          <a:bodyPr/>
          <a:lstStyle/>
          <a:p>
            <a:fld id="{CB0820D1-2E4F-4BF7-AD08-C7E8475A5F87}" type="slidenum">
              <a:rPr lang="de-AT" smtClean="0"/>
              <a:pPr/>
              <a:t>17</a:t>
            </a:fld>
            <a:endParaRPr lang="de-AT"/>
          </a:p>
        </p:txBody>
      </p:sp>
      <p:sp>
        <p:nvSpPr>
          <p:cNvPr id="2" name="Textfeld 1">
            <a:extLst>
              <a:ext uri="{FF2B5EF4-FFF2-40B4-BE49-F238E27FC236}">
                <a16:creationId xmlns:a16="http://schemas.microsoft.com/office/drawing/2014/main" id="{18C7FD6A-473E-4C80-AFCF-4D1E00623BBD}"/>
              </a:ext>
            </a:extLst>
          </p:cNvPr>
          <p:cNvSpPr txBox="1"/>
          <p:nvPr/>
        </p:nvSpPr>
        <p:spPr>
          <a:xfrm>
            <a:off x="3486150" y="1439087"/>
            <a:ext cx="8067675" cy="2185214"/>
          </a:xfrm>
          <a:prstGeom prst="rect">
            <a:avLst/>
          </a:prstGeom>
          <a:noFill/>
        </p:spPr>
        <p:txBody>
          <a:bodyPr wrap="square" rtlCol="0">
            <a:spAutoFit/>
          </a:bodyPr>
          <a:lstStyle/>
          <a:p>
            <a:r>
              <a:rPr lang="de-DE" sz="4000" dirty="0">
                <a:solidFill>
                  <a:schemeClr val="accent2"/>
                </a:solidFill>
              </a:rPr>
              <a:t>Act!</a:t>
            </a:r>
          </a:p>
          <a:p>
            <a:r>
              <a:rPr lang="de-DE" dirty="0"/>
              <a:t>
</a:t>
            </a:r>
            <a:r>
              <a:rPr lang="de-DE" sz="2400" b="1" dirty="0">
                <a:solidFill>
                  <a:schemeClr val="accent1"/>
                </a:solidFill>
              </a:rPr>
              <a:t>Benötigte Materialien für jedes Team:</a:t>
            </a:r>
          </a:p>
          <a:p>
            <a:br>
              <a:rPr lang="de-DE" dirty="0"/>
            </a:br>
            <a:r>
              <a:rPr lang="de-DE" dirty="0"/>
              <a:t>
</a:t>
            </a:r>
            <a:endParaRPr lang="de-AT" dirty="0"/>
          </a:p>
        </p:txBody>
      </p:sp>
      <p:sp>
        <p:nvSpPr>
          <p:cNvPr id="5" name="Textfeld 4">
            <a:extLst>
              <a:ext uri="{FF2B5EF4-FFF2-40B4-BE49-F238E27FC236}">
                <a16:creationId xmlns:a16="http://schemas.microsoft.com/office/drawing/2014/main" id="{31459D4D-8686-416E-9F45-CBCF5171D3A1}"/>
              </a:ext>
            </a:extLst>
          </p:cNvPr>
          <p:cNvSpPr txBox="1"/>
          <p:nvPr/>
        </p:nvSpPr>
        <p:spPr>
          <a:xfrm>
            <a:off x="3486150" y="2891790"/>
            <a:ext cx="7991475" cy="2246769"/>
          </a:xfrm>
          <a:prstGeom prst="rect">
            <a:avLst/>
          </a:prstGeom>
          <a:noFill/>
        </p:spPr>
        <p:txBody>
          <a:bodyPr wrap="square" rtlCol="0">
            <a:spAutoFit/>
          </a:bodyPr>
          <a:lstStyle/>
          <a:p>
            <a:pPr marL="285750" indent="-285750">
              <a:buFont typeface="Arial" panose="020B0604020202020204" pitchFamily="34" charset="0"/>
              <a:buChar char="•"/>
            </a:pPr>
            <a:r>
              <a:rPr lang="de-DE" sz="2800" dirty="0">
                <a:solidFill>
                  <a:schemeClr val="accent1"/>
                </a:solidFill>
              </a:rPr>
              <a:t>Spielplan 3
Handout "Anleitung für </a:t>
            </a:r>
            <a:r>
              <a:rPr lang="de-DE" sz="2800" dirty="0" err="1">
                <a:solidFill>
                  <a:schemeClr val="accent1"/>
                </a:solidFill>
              </a:rPr>
              <a:t>ACT-Superheld:innen</a:t>
            </a:r>
            <a:r>
              <a:rPr lang="de-DE" sz="2800" dirty="0">
                <a:solidFill>
                  <a:schemeClr val="accent1"/>
                </a:solidFill>
              </a:rPr>
              <a:t>"
Smartphone zum Lesen der QR-Codes auf den Themenkarten
Laptop für Recherche</a:t>
            </a:r>
            <a:endParaRPr lang="de-AT" sz="2800" dirty="0"/>
          </a:p>
        </p:txBody>
      </p:sp>
      <p:sp>
        <p:nvSpPr>
          <p:cNvPr id="3" name="Textfeld 2">
            <a:extLst>
              <a:ext uri="{FF2B5EF4-FFF2-40B4-BE49-F238E27FC236}">
                <a16:creationId xmlns:a16="http://schemas.microsoft.com/office/drawing/2014/main" id="{3E66101B-E82E-BDEA-B8E8-81E019670221}"/>
              </a:ext>
            </a:extLst>
          </p:cNvPr>
          <p:cNvSpPr txBox="1"/>
          <p:nvPr/>
        </p:nvSpPr>
        <p:spPr>
          <a:xfrm>
            <a:off x="3486150" y="608090"/>
            <a:ext cx="61264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ED7D31"/>
                </a:solidFill>
                <a:effectLst/>
                <a:uLnTx/>
                <a:uFillTx/>
                <a:latin typeface="Calibri"/>
                <a:ea typeface="+mn-ea"/>
                <a:cs typeface="+mn-cs"/>
              </a:rPr>
              <a:t>Level 3</a:t>
            </a:r>
            <a:r>
              <a:rPr kumimoji="0" lang="de-AT"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024168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89CDC2-A742-4DBB-9F67-A2E6AC4CEC1B}"/>
              </a:ext>
            </a:extLst>
          </p:cNvPr>
          <p:cNvSpPr>
            <a:spLocks noGrp="1"/>
          </p:cNvSpPr>
          <p:nvPr>
            <p:ph type="sldNum" sz="quarter" idx="12"/>
          </p:nvPr>
        </p:nvSpPr>
        <p:spPr/>
        <p:txBody>
          <a:bodyPr/>
          <a:lstStyle/>
          <a:p>
            <a:fld id="{CB0820D1-2E4F-4BF7-AD08-C7E8475A5F87}" type="slidenum">
              <a:rPr lang="de-AT" smtClean="0"/>
              <a:pPr/>
              <a:t>18</a:t>
            </a:fld>
            <a:endParaRPr lang="de-AT"/>
          </a:p>
        </p:txBody>
      </p:sp>
      <p:sp>
        <p:nvSpPr>
          <p:cNvPr id="2" name="Textfeld 1">
            <a:extLst>
              <a:ext uri="{FF2B5EF4-FFF2-40B4-BE49-F238E27FC236}">
                <a16:creationId xmlns:a16="http://schemas.microsoft.com/office/drawing/2014/main" id="{C53968CA-4A1F-4147-B0BA-6FC3170286BB}"/>
              </a:ext>
            </a:extLst>
          </p:cNvPr>
          <p:cNvSpPr txBox="1"/>
          <p:nvPr/>
        </p:nvSpPr>
        <p:spPr>
          <a:xfrm>
            <a:off x="3649980" y="738019"/>
            <a:ext cx="7105650" cy="2281650"/>
          </a:xfrm>
          <a:prstGeom prst="rect">
            <a:avLst/>
          </a:prstGeom>
          <a:noFill/>
          <a:ln w="38100">
            <a:solidFill>
              <a:srgbClr val="C00000"/>
            </a:solidFill>
          </a:ln>
        </p:spPr>
        <p:txBody>
          <a:bodyPr wrap="square" rtlCol="0">
            <a:spAutoFit/>
          </a:bodyPr>
          <a:lstStyle/>
          <a:p>
            <a:pPr>
              <a:lnSpc>
                <a:spcPct val="120000"/>
              </a:lnSpc>
            </a:pPr>
            <a:r>
              <a:rPr lang="de-DE" sz="2000" dirty="0">
                <a:effectLst/>
                <a:latin typeface="Segoe UI Web (West European)"/>
              </a:rPr>
              <a:t>Alles klar! Jetzt seid ihr bereit zu handeln und das Problem der Ausgangssituation, die ihr auf Level 1 entwickelt habt, zu lösen oder zumindest zu verbessern! Da ihr nun die Superkräfte eurer Avatare zur Verfügung habt, verfügt ihr natürlich auch über die entsprechenden Fähigkeiten und Werkzeuge. </a:t>
            </a:r>
            <a:endParaRPr lang="de-AT" sz="2000" dirty="0"/>
          </a:p>
        </p:txBody>
      </p:sp>
      <p:sp>
        <p:nvSpPr>
          <p:cNvPr id="3" name="Textfeld 2">
            <a:extLst>
              <a:ext uri="{FF2B5EF4-FFF2-40B4-BE49-F238E27FC236}">
                <a16:creationId xmlns:a16="http://schemas.microsoft.com/office/drawing/2014/main" id="{854CE756-2C49-9698-FCCE-ADDE4F94CD39}"/>
              </a:ext>
            </a:extLst>
          </p:cNvPr>
          <p:cNvSpPr txBox="1"/>
          <p:nvPr/>
        </p:nvSpPr>
        <p:spPr>
          <a:xfrm>
            <a:off x="866775" y="3338430"/>
            <a:ext cx="9888855" cy="1287212"/>
          </a:xfrm>
          <a:prstGeom prst="rect">
            <a:avLst/>
          </a:prstGeom>
          <a:noFill/>
          <a:ln w="38100">
            <a:noFill/>
          </a:ln>
        </p:spPr>
        <p:txBody>
          <a:bodyPr wrap="square" rtlCol="0">
            <a:spAutoFit/>
          </a:bodyPr>
          <a:lstStyle/>
          <a:p>
            <a:pPr>
              <a:lnSpc>
                <a:spcPct val="150000"/>
              </a:lnSpc>
            </a:pPr>
            <a:r>
              <a:rPr lang="de-DE" dirty="0">
                <a:effectLst/>
                <a:latin typeface="Segoe UI Web (West European)"/>
              </a:rPr>
              <a:t>Jede Aktion wird von der Superheldin oder dem Superhelden angeführt, die oder der die passendsten Fähigkeiten für diese Aktion hat. In eurem Text und auf euren Superpower-Karten findet ihr Hinweise darauf, wer von euch das ist.</a:t>
            </a:r>
            <a:endParaRPr lang="de-DE" dirty="0">
              <a:latin typeface="Segoe UI Web (West European)"/>
            </a:endParaRPr>
          </a:p>
        </p:txBody>
      </p:sp>
      <p:sp>
        <p:nvSpPr>
          <p:cNvPr id="5" name="Textfeld 4">
            <a:extLst>
              <a:ext uri="{FF2B5EF4-FFF2-40B4-BE49-F238E27FC236}">
                <a16:creationId xmlns:a16="http://schemas.microsoft.com/office/drawing/2014/main" id="{B83626C0-AE03-1C02-C523-C911D85B3387}"/>
              </a:ext>
            </a:extLst>
          </p:cNvPr>
          <p:cNvSpPr txBox="1"/>
          <p:nvPr/>
        </p:nvSpPr>
        <p:spPr>
          <a:xfrm>
            <a:off x="969645" y="4944403"/>
            <a:ext cx="9888854" cy="796757"/>
          </a:xfrm>
          <a:prstGeom prst="rect">
            <a:avLst/>
          </a:prstGeom>
          <a:noFill/>
          <a:ln w="38100">
            <a:solidFill>
              <a:srgbClr val="C00000"/>
            </a:solidFill>
          </a:ln>
        </p:spPr>
        <p:txBody>
          <a:bodyPr wrap="square" rtlCol="0">
            <a:spAutoFit/>
          </a:bodyPr>
          <a:lstStyle/>
          <a:p>
            <a:pPr>
              <a:lnSpc>
                <a:spcPct val="120000"/>
              </a:lnSpc>
            </a:pPr>
            <a:r>
              <a:rPr lang="de-DE" sz="2000" dirty="0">
                <a:effectLst/>
                <a:latin typeface="Segoe UI Web (West European)"/>
              </a:rPr>
              <a:t>Los geht's! Auf eurem Spielplan seht ihr die einzelnen Aktionen und in eurer Anleitung lest ihr, was zu tun ist. Wenn ihr Fragen habt, komme ich zu euch! </a:t>
            </a:r>
          </a:p>
        </p:txBody>
      </p:sp>
    </p:spTree>
    <p:extLst>
      <p:ext uri="{BB962C8B-B14F-4D97-AF65-F5344CB8AC3E}">
        <p14:creationId xmlns:p14="http://schemas.microsoft.com/office/powerpoint/2010/main" val="612876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D9C960-C174-4A31-8224-E8604255B6ED}"/>
              </a:ext>
            </a:extLst>
          </p:cNvPr>
          <p:cNvSpPr>
            <a:spLocks noGrp="1"/>
          </p:cNvSpPr>
          <p:nvPr>
            <p:ph type="sldNum" sz="quarter" idx="12"/>
          </p:nvPr>
        </p:nvSpPr>
        <p:spPr>
          <a:xfrm>
            <a:off x="9362038" y="6437312"/>
            <a:ext cx="2743200" cy="365125"/>
          </a:xfrm>
        </p:spPr>
        <p:txBody>
          <a:bodyPr/>
          <a:lstStyle/>
          <a:p>
            <a:fld id="{CB0820D1-2E4F-4BF7-AD08-C7E8475A5F87}" type="slidenum">
              <a:rPr lang="de-AT" smtClean="0"/>
              <a:pPr/>
              <a:t>19</a:t>
            </a:fld>
            <a:endParaRPr lang="de-AT" dirty="0"/>
          </a:p>
        </p:txBody>
      </p:sp>
      <p:sp>
        <p:nvSpPr>
          <p:cNvPr id="2" name="Textfeld 1">
            <a:extLst>
              <a:ext uri="{FF2B5EF4-FFF2-40B4-BE49-F238E27FC236}">
                <a16:creationId xmlns:a16="http://schemas.microsoft.com/office/drawing/2014/main" id="{ECB53B8C-AB02-4C33-88C3-6D0031DAD452}"/>
              </a:ext>
            </a:extLst>
          </p:cNvPr>
          <p:cNvSpPr txBox="1"/>
          <p:nvPr/>
        </p:nvSpPr>
        <p:spPr>
          <a:xfrm>
            <a:off x="371951" y="2771017"/>
            <a:ext cx="11448098" cy="3046988"/>
          </a:xfrm>
          <a:prstGeom prst="rect">
            <a:avLst/>
          </a:prstGeom>
          <a:solidFill>
            <a:schemeClr val="bg1"/>
          </a:solidFill>
          <a:ln w="28575">
            <a:solidFill>
              <a:srgbClr val="C00000"/>
            </a:solidFill>
          </a:ln>
        </p:spPr>
        <p:txBody>
          <a:bodyPr wrap="square" rtlCol="0">
            <a:spAutoFit/>
          </a:bodyPr>
          <a:lstStyle/>
          <a:p>
            <a:endParaRPr lang="de-DE" dirty="0">
              <a:effectLst/>
              <a:latin typeface="Segoe UI Web (West European)"/>
            </a:endParaRPr>
          </a:p>
          <a:p>
            <a:pPr>
              <a:spcAft>
                <a:spcPts val="1200"/>
              </a:spcAft>
            </a:pPr>
            <a:r>
              <a:rPr lang="de-DE" sz="2400" dirty="0">
                <a:solidFill>
                  <a:schemeClr val="accent1"/>
                </a:solidFill>
                <a:effectLst/>
                <a:latin typeface="Segoe UI Web (West European)"/>
              </a:rPr>
              <a:t>Als Team ist man aufeinander angewiesen, daher muss </a:t>
            </a:r>
            <a:r>
              <a:rPr lang="de-DE" sz="2400" dirty="0" err="1">
                <a:solidFill>
                  <a:schemeClr val="accent1"/>
                </a:solidFill>
                <a:effectLst/>
                <a:latin typeface="Segoe UI Web (West European)"/>
              </a:rPr>
              <a:t>jede:r</a:t>
            </a:r>
            <a:r>
              <a:rPr lang="de-DE" sz="2400" dirty="0">
                <a:solidFill>
                  <a:schemeClr val="accent1"/>
                </a:solidFill>
                <a:effectLst/>
                <a:latin typeface="Segoe UI Web (West European)"/>
              </a:rPr>
              <a:t> </a:t>
            </a:r>
            <a:r>
              <a:rPr lang="de-DE" sz="2400" dirty="0" err="1">
                <a:solidFill>
                  <a:schemeClr val="accent1"/>
                </a:solidFill>
                <a:effectLst/>
                <a:latin typeface="Segoe UI Web (West European)"/>
              </a:rPr>
              <a:t>sein:ihr</a:t>
            </a:r>
            <a:r>
              <a:rPr lang="de-DE" sz="2400" dirty="0">
                <a:solidFill>
                  <a:schemeClr val="accent1"/>
                </a:solidFill>
                <a:effectLst/>
                <a:latin typeface="Segoe UI Web (West European)"/>
              </a:rPr>
              <a:t> Bestes geben, damit ihr ein gutes Ergebnis erzielt. </a:t>
            </a:r>
          </a:p>
          <a:p>
            <a:pPr>
              <a:spcAft>
                <a:spcPts val="1200"/>
              </a:spcAft>
            </a:pPr>
            <a:r>
              <a:rPr lang="de-DE" sz="2400" dirty="0">
                <a:solidFill>
                  <a:schemeClr val="accent1"/>
                </a:solidFill>
                <a:effectLst/>
                <a:latin typeface="Segoe UI Web (West European)"/>
              </a:rPr>
              <a:t>Die Spielanleitung muss befolgt werden. </a:t>
            </a:r>
          </a:p>
          <a:p>
            <a:pPr>
              <a:spcAft>
                <a:spcPts val="1200"/>
              </a:spcAft>
            </a:pPr>
            <a:r>
              <a:rPr lang="de-DE" sz="2400" dirty="0">
                <a:solidFill>
                  <a:schemeClr val="accent1"/>
                </a:solidFill>
                <a:effectLst/>
                <a:latin typeface="Segoe UI Web (West European)"/>
              </a:rPr>
              <a:t>Hört einander zu und lasst die anderen ausreden. </a:t>
            </a:r>
          </a:p>
          <a:p>
            <a:pPr>
              <a:spcAft>
                <a:spcPts val="1200"/>
              </a:spcAft>
            </a:pPr>
            <a:r>
              <a:rPr lang="de-DE" sz="2400" dirty="0">
                <a:solidFill>
                  <a:schemeClr val="accent1"/>
                </a:solidFill>
                <a:effectLst/>
                <a:latin typeface="Segoe UI Web (West European)"/>
              </a:rPr>
              <a:t>Respektiert andere im Team. Gemeinsames Ziel ist es, Schritt für Schritt eine gute Lösung zu erarbeiten.</a:t>
            </a:r>
          </a:p>
        </p:txBody>
      </p:sp>
      <p:sp>
        <p:nvSpPr>
          <p:cNvPr id="4" name="Textfeld 3">
            <a:extLst>
              <a:ext uri="{FF2B5EF4-FFF2-40B4-BE49-F238E27FC236}">
                <a16:creationId xmlns:a16="http://schemas.microsoft.com/office/drawing/2014/main" id="{FF6F6527-AFBD-D1FA-7F07-EAE99B980D49}"/>
              </a:ext>
            </a:extLst>
          </p:cNvPr>
          <p:cNvSpPr txBox="1"/>
          <p:nvPr/>
        </p:nvSpPr>
        <p:spPr>
          <a:xfrm>
            <a:off x="3360420" y="579694"/>
            <a:ext cx="8561070" cy="1881669"/>
          </a:xfrm>
          <a:prstGeom prst="rect">
            <a:avLst/>
          </a:prstGeom>
          <a:noFill/>
          <a:ln w="38100">
            <a:noFill/>
          </a:ln>
        </p:spPr>
        <p:txBody>
          <a:bodyPr wrap="square" rtlCol="0">
            <a:spAutoFit/>
          </a:bodyPr>
          <a:lstStyle/>
          <a:p>
            <a:pPr>
              <a:lnSpc>
                <a:spcPct val="150000"/>
              </a:lnSpc>
            </a:pPr>
            <a:r>
              <a:rPr lang="de-DE" sz="2000" dirty="0">
                <a:effectLst/>
                <a:latin typeface="Segoe UI Web (West European)"/>
              </a:rPr>
              <a:t>Da ihr selbstständig im Team arbeiten werdet, möchten wir euch an einige Regeln der Zusammenarbeit erinnern. Sie </a:t>
            </a:r>
            <a:r>
              <a:rPr lang="de-DE" sz="2000" dirty="0">
                <a:latin typeface="Segoe UI Web (West European)"/>
              </a:rPr>
              <a:t>einzu</a:t>
            </a:r>
            <a:r>
              <a:rPr lang="de-DE" sz="2000" dirty="0">
                <a:effectLst/>
                <a:latin typeface="Segoe UI Web (West European)"/>
              </a:rPr>
              <a:t>halten, wird helfen, Schritt für Schritt eine gute Lösung zu erarbeiten. Im nächsten Schritt bewertet ihr die Qualität der Teamarbeit und bekommt dafür Punkte. </a:t>
            </a:r>
          </a:p>
        </p:txBody>
      </p:sp>
    </p:spTree>
    <p:extLst>
      <p:ext uri="{BB962C8B-B14F-4D97-AF65-F5344CB8AC3E}">
        <p14:creationId xmlns:p14="http://schemas.microsoft.com/office/powerpoint/2010/main" val="165315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2CCEF0-11E7-453B-8CD8-87F8E0AA7978}"/>
              </a:ext>
            </a:extLst>
          </p:cNvPr>
          <p:cNvSpPr>
            <a:spLocks noGrp="1"/>
          </p:cNvSpPr>
          <p:nvPr>
            <p:ph idx="1"/>
          </p:nvPr>
        </p:nvSpPr>
        <p:spPr>
          <a:xfrm>
            <a:off x="581025" y="2728595"/>
            <a:ext cx="11029950" cy="2494915"/>
          </a:xfrm>
        </p:spPr>
        <p:txBody>
          <a:bodyPr>
            <a:normAutofit fontScale="92500" lnSpcReduction="10000"/>
          </a:bodyPr>
          <a:lstStyle/>
          <a:p>
            <a:pPr>
              <a:lnSpc>
                <a:spcPct val="120000"/>
              </a:lnSpc>
            </a:pPr>
            <a:r>
              <a:rPr lang="de-DE" dirty="0">
                <a:effectLst/>
                <a:latin typeface="Segoe UI Web (West European)"/>
              </a:rPr>
              <a:t>Das ACT-Game ist ein kooperatives Spiel, das im Rahmen des European Heart Project entwickelt wurde.</a:t>
            </a:r>
            <a:endParaRPr lang="en-US" dirty="0"/>
          </a:p>
          <a:p>
            <a:pPr>
              <a:lnSpc>
                <a:spcPct val="120000"/>
              </a:lnSpc>
            </a:pPr>
            <a:r>
              <a:rPr lang="de-DE" dirty="0">
                <a:effectLst/>
                <a:latin typeface="Segoe UI Web (West European)"/>
              </a:rPr>
              <a:t>Dieses Spiel soll junge Menschen nicht nur ermutigen, sich mit ihren Ideen in die Gesellschaft einzubringen, sondern ihnen auch das nötige Werkzeug in die Hand geben.</a:t>
            </a:r>
            <a:endParaRPr lang="de-AT" dirty="0"/>
          </a:p>
        </p:txBody>
      </p:sp>
      <p:sp>
        <p:nvSpPr>
          <p:cNvPr id="3" name="Titel 2">
            <a:extLst>
              <a:ext uri="{FF2B5EF4-FFF2-40B4-BE49-F238E27FC236}">
                <a16:creationId xmlns:a16="http://schemas.microsoft.com/office/drawing/2014/main" id="{2D2FD72A-11DC-4AF2-A55E-C595550B9D70}"/>
              </a:ext>
            </a:extLst>
          </p:cNvPr>
          <p:cNvSpPr>
            <a:spLocks noGrp="1"/>
          </p:cNvSpPr>
          <p:nvPr>
            <p:ph type="title"/>
          </p:nvPr>
        </p:nvSpPr>
        <p:spPr>
          <a:xfrm>
            <a:off x="3923030" y="971708"/>
            <a:ext cx="5506720" cy="1325563"/>
          </a:xfrm>
        </p:spPr>
        <p:txBody>
          <a:bodyPr>
            <a:normAutofit/>
          </a:bodyPr>
          <a:lstStyle/>
          <a:p>
            <a:r>
              <a:rPr lang="en-GB" sz="4400" b="1" kern="1400" spc="-50" dirty="0" err="1">
                <a:solidFill>
                  <a:srgbClr val="F68121"/>
                </a:solidFill>
                <a:effectLst/>
                <a:latin typeface="Calibri Light" panose="020F0302020204030204" pitchFamily="34" charset="0"/>
                <a:ea typeface="Yu Gothic Light" panose="020B0300000000000000" pitchFamily="34" charset="-128"/>
                <a:cs typeface="Calibri Light" panose="020F0302020204030204" pitchFamily="34" charset="0"/>
              </a:rPr>
              <a:t>Über</a:t>
            </a:r>
            <a:r>
              <a:rPr lang="en-GB" sz="4400" b="1" kern="1400" spc="-50" dirty="0">
                <a:solidFill>
                  <a:srgbClr val="F68121"/>
                </a:solidFill>
                <a:effectLst/>
                <a:latin typeface="Calibri Light" panose="020F0302020204030204" pitchFamily="34" charset="0"/>
                <a:ea typeface="Yu Gothic Light" panose="020B0300000000000000" pitchFamily="34" charset="-128"/>
                <a:cs typeface="Calibri Light" panose="020F0302020204030204" pitchFamily="34" charset="0"/>
              </a:rPr>
              <a:t> das </a:t>
            </a:r>
            <a:r>
              <a:rPr lang="en-GB" sz="5400" b="1" kern="1400" spc="-50" dirty="0">
                <a:solidFill>
                  <a:srgbClr val="F68121"/>
                </a:solidFill>
                <a:effectLst/>
                <a:latin typeface="Calibri Light" panose="020F0302020204030204" pitchFamily="34" charset="0"/>
                <a:ea typeface="Yu Gothic Light" panose="020B0300000000000000" pitchFamily="34" charset="-128"/>
                <a:cs typeface="Calibri Light" panose="020F0302020204030204" pitchFamily="34" charset="0"/>
              </a:rPr>
              <a:t>ACT-Game</a:t>
            </a:r>
            <a:endParaRPr lang="de-AT" sz="5400" dirty="0"/>
          </a:p>
        </p:txBody>
      </p:sp>
      <p:sp>
        <p:nvSpPr>
          <p:cNvPr id="5" name="Slide Number Placeholder 4">
            <a:extLst>
              <a:ext uri="{FF2B5EF4-FFF2-40B4-BE49-F238E27FC236}">
                <a16:creationId xmlns:a16="http://schemas.microsoft.com/office/drawing/2014/main" id="{05001056-860F-428C-B9C7-EC3A65D97916}"/>
              </a:ext>
            </a:extLst>
          </p:cNvPr>
          <p:cNvSpPr>
            <a:spLocks noGrp="1"/>
          </p:cNvSpPr>
          <p:nvPr>
            <p:ph type="sldNum" sz="quarter" idx="12"/>
          </p:nvPr>
        </p:nvSpPr>
        <p:spPr/>
        <p:txBody>
          <a:bodyPr/>
          <a:lstStyle/>
          <a:p>
            <a:fld id="{CB0820D1-2E4F-4BF7-AD08-C7E8475A5F87}" type="slidenum">
              <a:rPr lang="de-AT" smtClean="0"/>
              <a:pPr/>
              <a:t>2</a:t>
            </a:fld>
            <a:endParaRPr lang="de-AT"/>
          </a:p>
        </p:txBody>
      </p:sp>
    </p:spTree>
    <p:extLst>
      <p:ext uri="{BB962C8B-B14F-4D97-AF65-F5344CB8AC3E}">
        <p14:creationId xmlns:p14="http://schemas.microsoft.com/office/powerpoint/2010/main" val="1341319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44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210589" y="2199054"/>
            <a:ext cx="2171405" cy="213741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Spielplan</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Level 3</a:t>
            </a:r>
          </a:p>
        </p:txBody>
      </p:sp>
      <p:sp>
        <p:nvSpPr>
          <p:cNvPr id="4" name="Inhaltsplatzhalter 3">
            <a:extLst>
              <a:ext uri="{FF2B5EF4-FFF2-40B4-BE49-F238E27FC236}">
                <a16:creationId xmlns:a16="http://schemas.microsoft.com/office/drawing/2014/main" id="{0CA0EF35-84AE-8D63-17A8-E69E8A5136F5}"/>
              </a:ext>
            </a:extLst>
          </p:cNvPr>
          <p:cNvSpPr>
            <a:spLocks noGrp="1"/>
          </p:cNvSpPr>
          <p:nvPr>
            <p:ph idx="1"/>
          </p:nvPr>
        </p:nvSpPr>
        <p:spPr/>
        <p:txBody>
          <a:bodyPr/>
          <a:lstStyle/>
          <a:p>
            <a:endParaRPr lang="en-GB"/>
          </a:p>
        </p:txBody>
      </p:sp>
      <p:pic>
        <p:nvPicPr>
          <p:cNvPr id="7" name="Grafik 6">
            <a:extLst>
              <a:ext uri="{FF2B5EF4-FFF2-40B4-BE49-F238E27FC236}">
                <a16:creationId xmlns:a16="http://schemas.microsoft.com/office/drawing/2014/main" id="{4C9FC62F-15A6-8096-E99D-40E7B87949C7}"/>
              </a:ext>
            </a:extLst>
          </p:cNvPr>
          <p:cNvPicPr>
            <a:picLocks noChangeAspect="1"/>
          </p:cNvPicPr>
          <p:nvPr/>
        </p:nvPicPr>
        <p:blipFill>
          <a:blip r:embed="rId2"/>
          <a:stretch>
            <a:fillRect/>
          </a:stretch>
        </p:blipFill>
        <p:spPr>
          <a:xfrm>
            <a:off x="2108226" y="0"/>
            <a:ext cx="10115330" cy="6858000"/>
          </a:xfrm>
          <a:prstGeom prst="rect">
            <a:avLst/>
          </a:prstGeom>
        </p:spPr>
      </p:pic>
    </p:spTree>
    <p:extLst>
      <p:ext uri="{BB962C8B-B14F-4D97-AF65-F5344CB8AC3E}">
        <p14:creationId xmlns:p14="http://schemas.microsoft.com/office/powerpoint/2010/main" val="281568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2CB8EC-30D7-458B-807C-802FD5AA78EB}"/>
              </a:ext>
            </a:extLst>
          </p:cNvPr>
          <p:cNvSpPr txBox="1"/>
          <p:nvPr/>
        </p:nvSpPr>
        <p:spPr>
          <a:xfrm>
            <a:off x="561315" y="2201346"/>
            <a:ext cx="6129196" cy="1477328"/>
          </a:xfrm>
          <a:prstGeom prst="rect">
            <a:avLst/>
          </a:prstGeom>
          <a:noFill/>
        </p:spPr>
        <p:txBody>
          <a:bodyPr wrap="square">
            <a:spAutoFit/>
          </a:bodyPr>
          <a:lstStyle/>
          <a:p>
            <a:r>
              <a:rPr lang="de-DE" dirty="0">
                <a:solidFill>
                  <a:srgbClr val="000000"/>
                </a:solidFill>
                <a:latin typeface="Calibri" panose="020F0502020204030204" pitchFamily="34" charset="0"/>
              </a:rPr>
              <a:t>In dieser ersten Aktion geht es darum, sich in die beteiligten Personen hineinversetzen, um eine ganzheitlichere Sicht auf die Situation zu erlangen. Dies dient als Ausgangspunkt für die weiteren Schritte
</a:t>
            </a:r>
            <a:endParaRPr lang="el-GR" dirty="0"/>
          </a:p>
        </p:txBody>
      </p:sp>
      <p:sp>
        <p:nvSpPr>
          <p:cNvPr id="7" name="Slide Number Placeholder 6">
            <a:extLst>
              <a:ext uri="{FF2B5EF4-FFF2-40B4-BE49-F238E27FC236}">
                <a16:creationId xmlns:a16="http://schemas.microsoft.com/office/drawing/2014/main" id="{0D69805A-5A54-46B3-BA38-B6A15C9759B8}"/>
              </a:ext>
            </a:extLst>
          </p:cNvPr>
          <p:cNvSpPr>
            <a:spLocks noGrp="1"/>
          </p:cNvSpPr>
          <p:nvPr>
            <p:ph type="sldNum" sz="quarter" idx="12"/>
          </p:nvPr>
        </p:nvSpPr>
        <p:spPr>
          <a:xfrm>
            <a:off x="6690511" y="6341890"/>
            <a:ext cx="2743200" cy="365125"/>
          </a:xfrm>
        </p:spPr>
        <p:txBody>
          <a:bodyPr/>
          <a:lstStyle/>
          <a:p>
            <a:fld id="{CB0820D1-2E4F-4BF7-AD08-C7E8475A5F87}" type="slidenum">
              <a:rPr lang="de-AT" smtClean="0"/>
              <a:pPr/>
              <a:t>21</a:t>
            </a:fld>
            <a:endParaRPr lang="de-AT"/>
          </a:p>
        </p:txBody>
      </p:sp>
      <p:sp>
        <p:nvSpPr>
          <p:cNvPr id="10" name="Textfeld 9">
            <a:extLst>
              <a:ext uri="{FF2B5EF4-FFF2-40B4-BE49-F238E27FC236}">
                <a16:creationId xmlns:a16="http://schemas.microsoft.com/office/drawing/2014/main" id="{5763D2A8-428B-4B42-AE0E-DE0A6B5C66A7}"/>
              </a:ext>
            </a:extLst>
          </p:cNvPr>
          <p:cNvSpPr txBox="1"/>
          <p:nvPr/>
        </p:nvSpPr>
        <p:spPr>
          <a:xfrm>
            <a:off x="3464395" y="715850"/>
            <a:ext cx="6129336" cy="892552"/>
          </a:xfrm>
          <a:prstGeom prst="rect">
            <a:avLst/>
          </a:prstGeom>
          <a:noFill/>
        </p:spPr>
        <p:txBody>
          <a:bodyPr wrap="square">
            <a:spAutoFit/>
          </a:bodyPr>
          <a:lstStyle/>
          <a:p>
            <a:r>
              <a:rPr lang="de-AT" sz="28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rPr>
              <a:t>Aktion 1 - RESPEKTIERE</a:t>
            </a:r>
            <a:br>
              <a:rPr lang="de-AT" sz="24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rPr>
            </a:br>
            <a:r>
              <a:rPr lang="de-AT" sz="2400" b="1" dirty="0">
                <a:solidFill>
                  <a:srgbClr val="2F5496"/>
                </a:solidFill>
                <a:effectLst/>
                <a:latin typeface="Calibri Light" panose="020F0302020204030204" pitchFamily="34" charset="0"/>
                <a:ea typeface="MyriadPro-Regular" panose="020B0503030403020204" pitchFamily="34" charset="0"/>
                <a:cs typeface="Arial" panose="020B0604020202020204" pitchFamily="34" charset="0"/>
              </a:rPr>
              <a:t>Erkennt die unterschiedlichen Bedürfnisse!</a:t>
            </a:r>
            <a:endParaRPr lang="de-AT" sz="24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7FF1792D-70E5-460C-2591-9791DFA24870}"/>
              </a:ext>
            </a:extLst>
          </p:cNvPr>
          <p:cNvPicPr>
            <a:picLocks noChangeAspect="1"/>
          </p:cNvPicPr>
          <p:nvPr/>
        </p:nvPicPr>
        <p:blipFill>
          <a:blip r:embed="rId2"/>
          <a:stretch>
            <a:fillRect/>
          </a:stretch>
        </p:blipFill>
        <p:spPr>
          <a:xfrm>
            <a:off x="10172700" y="6812"/>
            <a:ext cx="1905000" cy="6134100"/>
          </a:xfrm>
          <a:prstGeom prst="rect">
            <a:avLst/>
          </a:prstGeom>
        </p:spPr>
      </p:pic>
      <p:sp>
        <p:nvSpPr>
          <p:cNvPr id="4" name="Textfeld 3">
            <a:extLst>
              <a:ext uri="{FF2B5EF4-FFF2-40B4-BE49-F238E27FC236}">
                <a16:creationId xmlns:a16="http://schemas.microsoft.com/office/drawing/2014/main" id="{C72A6A8F-8EA6-1767-682E-2CB1422BD996}"/>
              </a:ext>
            </a:extLst>
          </p:cNvPr>
          <p:cNvSpPr txBox="1"/>
          <p:nvPr/>
        </p:nvSpPr>
        <p:spPr>
          <a:xfrm>
            <a:off x="610790" y="3678674"/>
            <a:ext cx="9101138" cy="1477328"/>
          </a:xfrm>
          <a:prstGeom prst="rect">
            <a:avLst/>
          </a:prstGeom>
          <a:noFill/>
          <a:ln w="38100">
            <a:solidFill>
              <a:srgbClr val="C00000"/>
            </a:solidFill>
          </a:ln>
        </p:spPr>
        <p:txBody>
          <a:bodyPr wrap="square">
            <a:spAutoFit/>
          </a:bodyPr>
          <a:lstStyle/>
          <a:p>
            <a:r>
              <a:rPr lang="de-AT" sz="1800" dirty="0" err="1">
                <a:effectLst/>
                <a:latin typeface="Calibri" panose="020F0502020204030204" pitchFamily="34" charset="0"/>
                <a:ea typeface="MyriadPro-Regular" panose="020B0503030403020204"/>
                <a:cs typeface="Arial" panose="020B0604020202020204" pitchFamily="34" charset="0"/>
              </a:rPr>
              <a:t>Eine:r</a:t>
            </a:r>
            <a:r>
              <a:rPr lang="de-AT" sz="1800" dirty="0">
                <a:effectLst/>
                <a:latin typeface="Calibri" panose="020F0502020204030204" pitchFamily="34" charset="0"/>
                <a:ea typeface="MyriadPro-Regular" panose="020B0503030403020204"/>
                <a:cs typeface="Arial" panose="020B0604020202020204" pitchFamily="34" charset="0"/>
              </a:rPr>
              <a:t> aus eurem Team hat die Superkräfte, diesen Prozess zu leiten. Er oder sie sorgt dafür, dass alle </a:t>
            </a:r>
            <a:r>
              <a:rPr lang="de-AT" sz="1800" b="1" dirty="0">
                <a:effectLst/>
                <a:latin typeface="Calibri" panose="020F0502020204030204" pitchFamily="34" charset="0"/>
                <a:ea typeface="MyriadPro-Regular" panose="020B0503030403020204"/>
                <a:cs typeface="Arial" panose="020B0604020202020204" pitchFamily="34" charset="0"/>
              </a:rPr>
              <a:t>Bedürfnisse erkannt werden</a:t>
            </a:r>
            <a:r>
              <a:rPr lang="de-AT" sz="1800" dirty="0">
                <a:effectLst/>
                <a:latin typeface="Calibri" panose="020F0502020204030204" pitchFamily="34" charset="0"/>
                <a:ea typeface="MyriadPro-Regular" panose="020B0503030403020204"/>
                <a:cs typeface="Arial" panose="020B0604020202020204" pitchFamily="34" charset="0"/>
              </a:rPr>
              <a:t>, insbesondere diejenigen, die in der aktuellen Situation </a:t>
            </a:r>
            <a:r>
              <a:rPr lang="de-AT" sz="1800" b="1" dirty="0">
                <a:effectLst/>
                <a:latin typeface="Calibri" panose="020F0502020204030204" pitchFamily="34" charset="0"/>
                <a:ea typeface="MyriadPro-Regular" panose="020B0503030403020204"/>
                <a:cs typeface="Arial" panose="020B0604020202020204" pitchFamily="34" charset="0"/>
              </a:rPr>
              <a:t>bedroht</a:t>
            </a:r>
            <a:r>
              <a:rPr lang="de-AT" sz="1800" dirty="0">
                <a:effectLst/>
                <a:latin typeface="Calibri" panose="020F0502020204030204" pitchFamily="34" charset="0"/>
                <a:ea typeface="MyriadPro-Regular" panose="020B0503030403020204"/>
                <a:cs typeface="Arial" panose="020B0604020202020204" pitchFamily="34" charset="0"/>
              </a:rPr>
              <a:t> sind. Schließlich </a:t>
            </a:r>
            <a:r>
              <a:rPr lang="de-AT" sz="1800" b="1" dirty="0">
                <a:effectLst/>
                <a:latin typeface="Calibri" panose="020F0502020204030204" pitchFamily="34" charset="0"/>
                <a:ea typeface="MyriadPro-Regular" panose="020B0503030403020204"/>
                <a:cs typeface="Arial" panose="020B0604020202020204" pitchFamily="34" charset="0"/>
              </a:rPr>
              <a:t>fasst er oder sie die Situation zusammen</a:t>
            </a:r>
            <a:r>
              <a:rPr lang="de-AT" sz="1800" dirty="0">
                <a:effectLst/>
                <a:latin typeface="Calibri" panose="020F0502020204030204" pitchFamily="34" charset="0"/>
                <a:ea typeface="MyriadPro-Regular" panose="020B0503030403020204"/>
                <a:cs typeface="Arial" panose="020B0604020202020204" pitchFamily="34" charset="0"/>
              </a:rPr>
              <a:t>: Was muss geklärt oder verbessert werden? Überlegt euch, wer von euch über diese Superkräfte verfügt und daher diese Aktion des Spiels leiten kann.</a:t>
            </a:r>
            <a:endParaRPr lang="de-AT" dirty="0"/>
          </a:p>
        </p:txBody>
      </p:sp>
    </p:spTree>
    <p:extLst>
      <p:ext uri="{BB962C8B-B14F-4D97-AF65-F5344CB8AC3E}">
        <p14:creationId xmlns:p14="http://schemas.microsoft.com/office/powerpoint/2010/main" val="3312675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33E09B-E0BC-4869-AF6C-1C581147BB93}"/>
              </a:ext>
            </a:extLst>
          </p:cNvPr>
          <p:cNvSpPr txBox="1"/>
          <p:nvPr/>
        </p:nvSpPr>
        <p:spPr>
          <a:xfrm>
            <a:off x="1042563" y="2130020"/>
            <a:ext cx="7564170" cy="3653308"/>
          </a:xfrm>
          <a:prstGeom prst="rect">
            <a:avLst/>
          </a:prstGeom>
          <a:noFill/>
        </p:spPr>
        <p:txBody>
          <a:bodyPr wrap="square">
            <a:spAutoFit/>
          </a:bodyPr>
          <a:lstStyle/>
          <a:p>
            <a:r>
              <a:rPr lang="de-DE" b="1" dirty="0">
                <a:solidFill>
                  <a:srgbClr val="2D74B5"/>
                </a:solidFill>
                <a:latin typeface="Calibri" panose="020F0502020204030204" pitchFamily="34" charset="0"/>
              </a:rPr>
              <a:t>Welche Personen sind beteiligt? </a:t>
            </a:r>
          </a:p>
          <a:p>
            <a:r>
              <a:rPr lang="de-DE" b="1" dirty="0">
                <a:solidFill>
                  <a:srgbClr val="2D74B5"/>
                </a:solidFill>
                <a:latin typeface="Calibri" panose="020F0502020204030204" pitchFamily="34" charset="0"/>
              </a:rPr>
              <a:t>
</a:t>
            </a:r>
            <a:r>
              <a:rPr lang="de-DE" dirty="0">
                <a:solidFill>
                  <a:srgbClr val="000000"/>
                </a:solidFill>
                <a:latin typeface="Calibri" panose="020F0502020204030204" pitchFamily="34" charset="0"/>
              </a:rPr>
              <a:t>Die Aufgabe besteht darin, die drei bis vier wichtigsten Personen in eurer Ausgangssituation zu bestimmen. Beteiligte Personen können die Akteure aus den gezogenen Personenkarten sein, aber auch andere. Denkt an Personen, die direkt von der Situation betroffen sind, aber auch an Interessenvertreter, Profiteure und Entscheidungsträger. Wählt die wichtigsten 3-4 Personen aus. Es kann auch sein, dass eine ganze Gruppe von Personen in eurer Geschichte maßgeblich betroffen ist. In diesem Fall denkt an eine Person, die dieser Gruppe eine Stimme gibt.</a:t>
            </a:r>
          </a:p>
          <a:p>
            <a:pPr algn="just">
              <a:lnSpc>
                <a:spcPct val="130000"/>
              </a:lnSpc>
              <a:spcBef>
                <a:spcPts val="1200"/>
              </a:spcBef>
            </a:pPr>
            <a:r>
              <a:rPr lang="de-AT" sz="1800" i="1" dirty="0">
                <a:solidFill>
                  <a:srgbClr val="4472C4"/>
                </a:solidFill>
                <a:effectLst/>
                <a:latin typeface="Calibri" panose="020F0502020204030204" pitchFamily="34" charset="0"/>
                <a:ea typeface="MyriadPro-Regular" panose="020B0503030403020204"/>
                <a:cs typeface="Arial" panose="020B0604020202020204" pitchFamily="34" charset="0"/>
              </a:rPr>
              <a:t>Tragt die drei oder vier wichtigsten Personen (-gruppen) in euren Spielplan ein.</a:t>
            </a:r>
            <a:endParaRPr lang="de-AT" sz="1600" dirty="0">
              <a:effectLst/>
              <a:latin typeface="Calibri" panose="020F0502020204030204" pitchFamily="34" charset="0"/>
              <a:ea typeface="MyriadPro-Regular" panose="020B0503030403020204"/>
              <a:cs typeface="Arial" panose="020B0604020202020204" pitchFamily="34" charset="0"/>
            </a:endParaRPr>
          </a:p>
          <a:p>
            <a:endParaRPr lang="el-GR" dirty="0"/>
          </a:p>
        </p:txBody>
      </p:sp>
      <p:sp>
        <p:nvSpPr>
          <p:cNvPr id="8" name="Slide Number Placeholder 7">
            <a:extLst>
              <a:ext uri="{FF2B5EF4-FFF2-40B4-BE49-F238E27FC236}">
                <a16:creationId xmlns:a16="http://schemas.microsoft.com/office/drawing/2014/main" id="{3ED316E1-A218-42A1-8084-AF9CB4D93313}"/>
              </a:ext>
            </a:extLst>
          </p:cNvPr>
          <p:cNvSpPr>
            <a:spLocks noGrp="1"/>
          </p:cNvSpPr>
          <p:nvPr>
            <p:ph type="sldNum" sz="quarter" idx="12"/>
          </p:nvPr>
        </p:nvSpPr>
        <p:spPr>
          <a:xfrm>
            <a:off x="6872334" y="6338986"/>
            <a:ext cx="2743200" cy="365125"/>
          </a:xfrm>
        </p:spPr>
        <p:txBody>
          <a:bodyPr/>
          <a:lstStyle/>
          <a:p>
            <a:fld id="{CB0820D1-2E4F-4BF7-AD08-C7E8475A5F87}" type="slidenum">
              <a:rPr lang="de-AT" smtClean="0"/>
              <a:pPr/>
              <a:t>22</a:t>
            </a:fld>
            <a:endParaRPr lang="de-AT"/>
          </a:p>
        </p:txBody>
      </p:sp>
      <p:pic>
        <p:nvPicPr>
          <p:cNvPr id="3" name="Grafik 2">
            <a:extLst>
              <a:ext uri="{FF2B5EF4-FFF2-40B4-BE49-F238E27FC236}">
                <a16:creationId xmlns:a16="http://schemas.microsoft.com/office/drawing/2014/main" id="{59951DC2-70E5-71DA-38C4-6947F99C2642}"/>
              </a:ext>
            </a:extLst>
          </p:cNvPr>
          <p:cNvPicPr>
            <a:picLocks noChangeAspect="1"/>
          </p:cNvPicPr>
          <p:nvPr/>
        </p:nvPicPr>
        <p:blipFill>
          <a:blip r:embed="rId2"/>
          <a:stretch>
            <a:fillRect/>
          </a:stretch>
        </p:blipFill>
        <p:spPr>
          <a:xfrm>
            <a:off x="10077450" y="0"/>
            <a:ext cx="1905000" cy="6134100"/>
          </a:xfrm>
          <a:prstGeom prst="rect">
            <a:avLst/>
          </a:prstGeom>
        </p:spPr>
      </p:pic>
    </p:spTree>
    <p:extLst>
      <p:ext uri="{BB962C8B-B14F-4D97-AF65-F5344CB8AC3E}">
        <p14:creationId xmlns:p14="http://schemas.microsoft.com/office/powerpoint/2010/main" val="278448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59223BC-4985-428C-9F50-D60ED5773599}"/>
              </a:ext>
            </a:extLst>
          </p:cNvPr>
          <p:cNvSpPr>
            <a:spLocks noGrp="1"/>
          </p:cNvSpPr>
          <p:nvPr>
            <p:ph type="sldNum" sz="quarter" idx="12"/>
          </p:nvPr>
        </p:nvSpPr>
        <p:spPr>
          <a:xfrm>
            <a:off x="6827068" y="6338986"/>
            <a:ext cx="2743200" cy="365125"/>
          </a:xfrm>
        </p:spPr>
        <p:txBody>
          <a:bodyPr/>
          <a:lstStyle/>
          <a:p>
            <a:fld id="{CB0820D1-2E4F-4BF7-AD08-C7E8475A5F87}" type="slidenum">
              <a:rPr lang="de-AT" smtClean="0"/>
              <a:pPr/>
              <a:t>23</a:t>
            </a:fld>
            <a:endParaRPr lang="de-AT"/>
          </a:p>
        </p:txBody>
      </p:sp>
      <p:sp>
        <p:nvSpPr>
          <p:cNvPr id="2" name="Textfeld 1">
            <a:extLst>
              <a:ext uri="{FF2B5EF4-FFF2-40B4-BE49-F238E27FC236}">
                <a16:creationId xmlns:a16="http://schemas.microsoft.com/office/drawing/2014/main" id="{B132C34A-B56E-4720-BE9D-04119D96D190}"/>
              </a:ext>
            </a:extLst>
          </p:cNvPr>
          <p:cNvSpPr txBox="1"/>
          <p:nvPr/>
        </p:nvSpPr>
        <p:spPr>
          <a:xfrm>
            <a:off x="3528060" y="896231"/>
            <a:ext cx="5543550" cy="1723549"/>
          </a:xfrm>
          <a:prstGeom prst="rect">
            <a:avLst/>
          </a:prstGeom>
          <a:noFill/>
        </p:spPr>
        <p:txBody>
          <a:bodyPr wrap="square" rtlCol="0">
            <a:spAutoFit/>
          </a:bodyPr>
          <a:lstStyle/>
          <a:p>
            <a:r>
              <a:rPr lang="de-DE" sz="2400" b="1" dirty="0">
                <a:solidFill>
                  <a:schemeClr val="accent1"/>
                </a:solidFill>
              </a:rPr>
              <a:t>Über die Aufgabe: </a:t>
            </a:r>
          </a:p>
          <a:p>
            <a:endParaRPr lang="de-DE" sz="2400" b="1" dirty="0">
              <a:solidFill>
                <a:schemeClr val="accent1"/>
              </a:solidFill>
            </a:endParaRPr>
          </a:p>
          <a:p>
            <a:r>
              <a:rPr lang="de-DE" sz="2000" dirty="0">
                <a:solidFill>
                  <a:schemeClr val="accent2"/>
                </a:solidFill>
                <a:effectLst/>
                <a:latin typeface="Segoe UI Web (West European)"/>
              </a:rPr>
              <a:t>Die Aufgabe besteht darin, sich nacheinander in die beteiligten Personen hineinzuversetzen: </a:t>
            </a:r>
          </a:p>
          <a:p>
            <a:endParaRPr lang="de-DE" dirty="0">
              <a:latin typeface="Segoe UI Web (West European)"/>
            </a:endParaRPr>
          </a:p>
        </p:txBody>
      </p:sp>
      <p:sp>
        <p:nvSpPr>
          <p:cNvPr id="3" name="Textfeld 2">
            <a:extLst>
              <a:ext uri="{FF2B5EF4-FFF2-40B4-BE49-F238E27FC236}">
                <a16:creationId xmlns:a16="http://schemas.microsoft.com/office/drawing/2014/main" id="{2A3CD047-767C-4C1A-91C7-C7CF96DA39AD}"/>
              </a:ext>
            </a:extLst>
          </p:cNvPr>
          <p:cNvSpPr txBox="1"/>
          <p:nvPr/>
        </p:nvSpPr>
        <p:spPr>
          <a:xfrm>
            <a:off x="3528060" y="2420719"/>
            <a:ext cx="5895975" cy="1292662"/>
          </a:xfrm>
          <a:prstGeom prst="rect">
            <a:avLst/>
          </a:prstGeom>
          <a:noFill/>
        </p:spPr>
        <p:txBody>
          <a:bodyPr wrap="square" rtlCol="0">
            <a:spAutoFit/>
          </a:bodyPr>
          <a:lstStyle/>
          <a:p>
            <a:pPr marL="285750" indent="-285750">
              <a:buFont typeface="Wingdings" panose="05000000000000000000" pitchFamily="2" charset="2"/>
              <a:buChar char="§"/>
            </a:pPr>
            <a:r>
              <a:rPr lang="de-DE" sz="2000" dirty="0">
                <a:effectLst/>
                <a:latin typeface="Segoe UI Web (West European)"/>
              </a:rPr>
              <a:t>Wie empfindet die Person die Situation? </a:t>
            </a:r>
          </a:p>
          <a:p>
            <a:pPr marL="285750" indent="-285750">
              <a:buFont typeface="Wingdings" panose="05000000000000000000" pitchFamily="2" charset="2"/>
              <a:buChar char="§"/>
            </a:pPr>
            <a:r>
              <a:rPr lang="de-DE" sz="2000" dirty="0">
                <a:effectLst/>
                <a:latin typeface="Segoe UI Web (West European)"/>
              </a:rPr>
              <a:t>Welche Bedürfnisse sind aktuell bedroht? </a:t>
            </a:r>
          </a:p>
          <a:p>
            <a:pPr marL="285750" indent="-285750">
              <a:buFont typeface="Wingdings" panose="05000000000000000000" pitchFamily="2" charset="2"/>
              <a:buChar char="§"/>
            </a:pPr>
            <a:r>
              <a:rPr lang="de-DE" sz="2000" dirty="0">
                <a:effectLst/>
                <a:latin typeface="Segoe UI Web (West European)"/>
              </a:rPr>
              <a:t>Wie versucht sie/er, diese zu erfüllen?</a:t>
            </a:r>
          </a:p>
          <a:p>
            <a:endParaRPr lang="de-AT" dirty="0"/>
          </a:p>
        </p:txBody>
      </p:sp>
      <p:pic>
        <p:nvPicPr>
          <p:cNvPr id="4" name="Grafik 3">
            <a:extLst>
              <a:ext uri="{FF2B5EF4-FFF2-40B4-BE49-F238E27FC236}">
                <a16:creationId xmlns:a16="http://schemas.microsoft.com/office/drawing/2014/main" id="{D54690FF-06BD-A822-6E3B-B9DF9C4D108D}"/>
              </a:ext>
            </a:extLst>
          </p:cNvPr>
          <p:cNvPicPr>
            <a:picLocks noChangeAspect="1"/>
          </p:cNvPicPr>
          <p:nvPr/>
        </p:nvPicPr>
        <p:blipFill>
          <a:blip r:embed="rId2"/>
          <a:stretch>
            <a:fillRect/>
          </a:stretch>
        </p:blipFill>
        <p:spPr>
          <a:xfrm>
            <a:off x="10077450" y="0"/>
            <a:ext cx="1905000" cy="6134100"/>
          </a:xfrm>
          <a:prstGeom prst="rect">
            <a:avLst/>
          </a:prstGeom>
        </p:spPr>
      </p:pic>
      <p:sp>
        <p:nvSpPr>
          <p:cNvPr id="5" name="Textfeld 4">
            <a:extLst>
              <a:ext uri="{FF2B5EF4-FFF2-40B4-BE49-F238E27FC236}">
                <a16:creationId xmlns:a16="http://schemas.microsoft.com/office/drawing/2014/main" id="{DF90C3C6-0418-CF03-FD5A-662895EE2AD5}"/>
              </a:ext>
            </a:extLst>
          </p:cNvPr>
          <p:cNvSpPr txBox="1"/>
          <p:nvPr/>
        </p:nvSpPr>
        <p:spPr>
          <a:xfrm>
            <a:off x="538163" y="3541577"/>
            <a:ext cx="9292590" cy="2214452"/>
          </a:xfrm>
          <a:prstGeom prst="rect">
            <a:avLst/>
          </a:prstGeom>
          <a:noFill/>
        </p:spPr>
        <p:txBody>
          <a:bodyPr wrap="square" rtlCol="0">
            <a:spAutoFit/>
          </a:bodyPr>
          <a:lstStyle/>
          <a:p>
            <a:pPr algn="just">
              <a:lnSpc>
                <a:spcPct val="130000"/>
              </a:lnSpc>
              <a:spcBef>
                <a:spcPts val="300"/>
              </a:spcBef>
              <a:spcAft>
                <a:spcPts val="300"/>
              </a:spcAft>
            </a:pPr>
            <a:r>
              <a:rPr lang="de-AT" sz="2000" dirty="0">
                <a:solidFill>
                  <a:schemeClr val="accent2"/>
                </a:solidFill>
                <a:latin typeface="Segoe UI Web (West European)"/>
              </a:rPr>
              <a:t>Was muss geklärt oder verbessert werden?</a:t>
            </a:r>
          </a:p>
          <a:p>
            <a:pPr algn="just">
              <a:lnSpc>
                <a:spcPct val="130000"/>
              </a:lnSpc>
              <a:spcBef>
                <a:spcPts val="300"/>
              </a:spcBef>
              <a:spcAft>
                <a:spcPts val="300"/>
              </a:spcAft>
            </a:pPr>
            <a:r>
              <a:rPr lang="de-AT" sz="2000" dirty="0">
                <a:effectLst/>
                <a:latin typeface="Calibri" panose="020F0502020204030204" pitchFamily="34" charset="0"/>
                <a:ea typeface="MyriadPro-Regular" panose="020B0503030403020204"/>
                <a:cs typeface="Arial" panose="020B0604020202020204" pitchFamily="34" charset="0"/>
              </a:rPr>
              <a:t>Es geht noch nicht um die Frage, WIE ihr die Situation verbessern wollt. Es geht nur darum, WAS an der Situation FÜR WEN falsch ist und was deshalb verbessert werden sollte.</a:t>
            </a:r>
          </a:p>
          <a:p>
            <a:pPr algn="just">
              <a:lnSpc>
                <a:spcPct val="130000"/>
              </a:lnSpc>
              <a:spcBef>
                <a:spcPts val="300"/>
              </a:spcBef>
            </a:pPr>
            <a:r>
              <a:rPr lang="de-AT" sz="2000" i="1" dirty="0">
                <a:solidFill>
                  <a:srgbClr val="4472C4"/>
                </a:solidFill>
                <a:effectLst/>
                <a:latin typeface="Calibri" panose="020F0502020204030204" pitchFamily="34" charset="0"/>
                <a:ea typeface="MyriadPro-Regular" panose="020B0503030403020204"/>
                <a:cs typeface="Arial" panose="020B0604020202020204" pitchFamily="34" charset="0"/>
              </a:rPr>
              <a:t>Schreibt eine kurze Zusammenfassung der Situation an eure Tafel.</a:t>
            </a:r>
            <a:endParaRPr lang="de-AT" sz="2000" dirty="0">
              <a:effectLst/>
              <a:latin typeface="Calibri" panose="020F0502020204030204" pitchFamily="34" charset="0"/>
              <a:ea typeface="MyriadPro-Regular" panose="020B0503030403020204"/>
              <a:cs typeface="Arial" panose="020B0604020202020204" pitchFamily="34" charset="0"/>
            </a:endParaRPr>
          </a:p>
        </p:txBody>
      </p:sp>
    </p:spTree>
    <p:extLst>
      <p:ext uri="{BB962C8B-B14F-4D97-AF65-F5344CB8AC3E}">
        <p14:creationId xmlns:p14="http://schemas.microsoft.com/office/powerpoint/2010/main" val="252419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75791E4-2BDD-43FE-A813-93ED9FE0C027}"/>
              </a:ext>
            </a:extLst>
          </p:cNvPr>
          <p:cNvSpPr>
            <a:spLocks noGrp="1"/>
          </p:cNvSpPr>
          <p:nvPr>
            <p:ph type="sldNum" sz="quarter" idx="12"/>
          </p:nvPr>
        </p:nvSpPr>
        <p:spPr>
          <a:xfrm>
            <a:off x="6841785" y="6384253"/>
            <a:ext cx="2743200" cy="365125"/>
          </a:xfrm>
        </p:spPr>
        <p:txBody>
          <a:bodyPr/>
          <a:lstStyle/>
          <a:p>
            <a:fld id="{CB0820D1-2E4F-4BF7-AD08-C7E8475A5F87}" type="slidenum">
              <a:rPr lang="de-AT" smtClean="0"/>
              <a:pPr/>
              <a:t>24</a:t>
            </a:fld>
            <a:endParaRPr lang="de-AT"/>
          </a:p>
        </p:txBody>
      </p:sp>
      <p:sp>
        <p:nvSpPr>
          <p:cNvPr id="9" name="Textfeld 8">
            <a:extLst>
              <a:ext uri="{FF2B5EF4-FFF2-40B4-BE49-F238E27FC236}">
                <a16:creationId xmlns:a16="http://schemas.microsoft.com/office/drawing/2014/main" id="{E09E4E8D-C6B9-4906-BC9F-6D06A7E34F01}"/>
              </a:ext>
            </a:extLst>
          </p:cNvPr>
          <p:cNvSpPr txBox="1"/>
          <p:nvPr/>
        </p:nvSpPr>
        <p:spPr>
          <a:xfrm>
            <a:off x="3677602" y="559469"/>
            <a:ext cx="4437698" cy="1169551"/>
          </a:xfrm>
          <a:prstGeom prst="rect">
            <a:avLst/>
          </a:prstGeom>
          <a:solidFill>
            <a:schemeClr val="bg1"/>
          </a:solidFill>
        </p:spPr>
        <p:txBody>
          <a:bodyPr wrap="square" rtlCol="0">
            <a:spAutoFit/>
          </a:bodyPr>
          <a:lstStyle/>
          <a:p>
            <a:r>
              <a:rPr lang="de-AT" sz="28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rPr>
              <a:t>Aktion 2 – ERFORSCHE</a:t>
            </a:r>
            <a:br>
              <a:rPr lang="de-AT" sz="18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rPr>
            </a:br>
            <a:r>
              <a:rPr lang="de-AT" sz="2400" dirty="0">
                <a:solidFill>
                  <a:schemeClr val="accent1"/>
                </a:solidFill>
              </a:rPr>
              <a:t>Findet mehr Informationen!</a:t>
            </a:r>
          </a:p>
          <a:p>
            <a:endParaRPr lang="de-AT" b="1" dirty="0">
              <a:solidFill>
                <a:schemeClr val="accent1"/>
              </a:solidFill>
            </a:endParaRPr>
          </a:p>
        </p:txBody>
      </p:sp>
      <p:sp>
        <p:nvSpPr>
          <p:cNvPr id="2" name="Textfeld 1">
            <a:extLst>
              <a:ext uri="{FF2B5EF4-FFF2-40B4-BE49-F238E27FC236}">
                <a16:creationId xmlns:a16="http://schemas.microsoft.com/office/drawing/2014/main" id="{66682F0F-28B8-4657-94E3-CC629B8D576A}"/>
              </a:ext>
            </a:extLst>
          </p:cNvPr>
          <p:cNvSpPr txBox="1"/>
          <p:nvPr/>
        </p:nvSpPr>
        <p:spPr>
          <a:xfrm>
            <a:off x="785812" y="3093103"/>
            <a:ext cx="9101138" cy="706027"/>
          </a:xfrm>
          <a:prstGeom prst="rect">
            <a:avLst/>
          </a:prstGeom>
          <a:noFill/>
        </p:spPr>
        <p:txBody>
          <a:bodyPr wrap="square" rtlCol="0">
            <a:spAutoFit/>
          </a:bodyPr>
          <a:lstStyle/>
          <a:p>
            <a:pPr algn="just">
              <a:lnSpc>
                <a:spcPct val="130000"/>
              </a:lnSpc>
            </a:pPr>
            <a:r>
              <a:rPr lang="de-AT" sz="1600" dirty="0">
                <a:effectLst/>
                <a:latin typeface="Comic Sans MS" panose="030F0702030302020204" pitchFamily="66" charset="0"/>
                <a:ea typeface="MyriadPro-Regular" panose="020B0503030403020204" pitchFamily="34" charset="0"/>
                <a:cs typeface="Arial" panose="020B0604020202020204" pitchFamily="34" charset="0"/>
              </a:rPr>
              <a:t>Es ist zu früh, einen Plan zu machen, bevor alle notwendigen Informationen gesammelt wurden. Überlegt gemeinsam, was ihr noch wissen müsst, bevor ihr eine Strategie entwickelt.</a:t>
            </a:r>
            <a:endParaRPr lang="de-AT" sz="1600" dirty="0">
              <a:effectLst/>
              <a:latin typeface="Calibri" panose="020F0502020204030204" pitchFamily="34" charset="0"/>
              <a:ea typeface="MyriadPro-Regular" panose="020B0503030403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CA3CFCD6-DE09-4BB9-92EA-70AD1AAA2342}"/>
              </a:ext>
            </a:extLst>
          </p:cNvPr>
          <p:cNvSpPr txBox="1"/>
          <p:nvPr/>
        </p:nvSpPr>
        <p:spPr>
          <a:xfrm>
            <a:off x="785812" y="2059585"/>
            <a:ext cx="9101138" cy="923330"/>
          </a:xfrm>
          <a:prstGeom prst="rect">
            <a:avLst/>
          </a:prstGeom>
          <a:noFill/>
          <a:ln w="38100">
            <a:solidFill>
              <a:srgbClr val="C00000"/>
            </a:solidFill>
          </a:ln>
        </p:spPr>
        <p:txBody>
          <a:bodyPr wrap="square">
            <a:spAutoFit/>
          </a:bodyPr>
          <a:lstStyle/>
          <a:p>
            <a:r>
              <a:rPr lang="de-AT" sz="1800" dirty="0" err="1">
                <a:effectLst/>
                <a:latin typeface="Calibri" panose="020F0502020204030204" pitchFamily="34" charset="0"/>
                <a:ea typeface="MyriadPro-Regular" panose="020B0503030403020204" pitchFamily="34" charset="0"/>
                <a:cs typeface="Arial" panose="020B0604020202020204" pitchFamily="34" charset="0"/>
              </a:rPr>
              <a:t>Eine:r</a:t>
            </a:r>
            <a:r>
              <a:rPr lang="de-AT" sz="1800" dirty="0">
                <a:effectLst/>
                <a:latin typeface="Calibri" panose="020F0502020204030204" pitchFamily="34" charset="0"/>
                <a:ea typeface="MyriadPro-Regular" panose="020B0503030403020204" pitchFamily="34" charset="0"/>
                <a:cs typeface="Arial" panose="020B0604020202020204" pitchFamily="34" charset="0"/>
              </a:rPr>
              <a:t> aus eurem Team kann diesen Prozess mit ihren oder seinen besonderen Fähigkeiten am besten leiten. Sie oder er hat die </a:t>
            </a:r>
            <a:r>
              <a:rPr lang="de-AT" sz="1800" b="1" dirty="0">
                <a:effectLst/>
                <a:latin typeface="Calibri" panose="020F0502020204030204" pitchFamily="34" charset="0"/>
                <a:ea typeface="MyriadPro-Regular" panose="020B0503030403020204" pitchFamily="34" charset="0"/>
                <a:cs typeface="Arial" panose="020B0604020202020204" pitchFamily="34" charset="0"/>
              </a:rPr>
              <a:t>Herausforderung, die wichtigsten Informationen</a:t>
            </a:r>
            <a:r>
              <a:rPr lang="de-AT" sz="1800" dirty="0">
                <a:effectLst/>
                <a:latin typeface="Calibri" panose="020F0502020204030204" pitchFamily="34" charset="0"/>
                <a:ea typeface="MyriadPro-Regular" panose="020B0503030403020204" pitchFamily="34" charset="0"/>
                <a:cs typeface="Arial" panose="020B0604020202020204" pitchFamily="34" charset="0"/>
              </a:rPr>
              <a:t> zu eurer Ausgangssituation </a:t>
            </a:r>
            <a:r>
              <a:rPr lang="de-AT" sz="1800" b="1" dirty="0">
                <a:effectLst/>
                <a:latin typeface="Calibri" panose="020F0502020204030204" pitchFamily="34" charset="0"/>
                <a:ea typeface="MyriadPro-Regular" panose="020B0503030403020204" pitchFamily="34" charset="0"/>
                <a:cs typeface="Arial" panose="020B0604020202020204" pitchFamily="34" charset="0"/>
              </a:rPr>
              <a:t>zu sammeln</a:t>
            </a:r>
            <a:r>
              <a:rPr lang="de-AT" sz="1800" dirty="0">
                <a:effectLst/>
                <a:latin typeface="Calibri" panose="020F0502020204030204" pitchFamily="34" charset="0"/>
                <a:ea typeface="MyriadPro-Regular" panose="020B0503030403020204" pitchFamily="34" charset="0"/>
                <a:cs typeface="Arial" panose="020B0604020202020204" pitchFamily="34" charset="0"/>
              </a:rPr>
              <a:t>.</a:t>
            </a:r>
            <a:endParaRPr lang="de-AT" dirty="0"/>
          </a:p>
        </p:txBody>
      </p:sp>
      <p:sp>
        <p:nvSpPr>
          <p:cNvPr id="16" name="Textfeld 15">
            <a:extLst>
              <a:ext uri="{FF2B5EF4-FFF2-40B4-BE49-F238E27FC236}">
                <a16:creationId xmlns:a16="http://schemas.microsoft.com/office/drawing/2014/main" id="{21F6544A-A07D-40EA-AE58-C7028BBB6A06}"/>
              </a:ext>
            </a:extLst>
          </p:cNvPr>
          <p:cNvSpPr txBox="1"/>
          <p:nvPr/>
        </p:nvSpPr>
        <p:spPr>
          <a:xfrm>
            <a:off x="1482992" y="3909318"/>
            <a:ext cx="8403958" cy="1503617"/>
          </a:xfrm>
          <a:prstGeom prst="rect">
            <a:avLst/>
          </a:prstGeom>
          <a:noFill/>
        </p:spPr>
        <p:txBody>
          <a:bodyPr wrap="square">
            <a:spAutoFit/>
          </a:bodyPr>
          <a:lstStyle/>
          <a:p>
            <a:pPr marL="342900" lvl="0" indent="-342900" algn="just">
              <a:lnSpc>
                <a:spcPct val="130000"/>
              </a:lnSpc>
              <a:buClr>
                <a:srgbClr val="ED7D31"/>
              </a:buClr>
              <a:buSzPts val="1600"/>
              <a:buFont typeface="Wingdings" panose="05000000000000000000" pitchFamily="2" charset="2"/>
              <a:buChar char=""/>
              <a:tabLst>
                <a:tab pos="228600" algn="l"/>
                <a:tab pos="449580" algn="l"/>
              </a:tabLst>
            </a:pPr>
            <a:r>
              <a:rPr lang="de-AT" sz="1800" i="1" dirty="0">
                <a:effectLst/>
                <a:latin typeface="Calibri" panose="020F0502020204030204" pitchFamily="34" charset="0"/>
                <a:ea typeface="MyriadPro-Regular" panose="020B0503030403020204" pitchFamily="34" charset="0"/>
                <a:cs typeface="Arial" panose="020B0604020202020204" pitchFamily="34" charset="0"/>
              </a:rPr>
              <a:t>Überlegt euch Themen und Schlüsselwörter für die Suche im Internet.</a:t>
            </a:r>
          </a:p>
          <a:p>
            <a:pPr marL="342900" lvl="0" indent="-342900" algn="just">
              <a:lnSpc>
                <a:spcPct val="130000"/>
              </a:lnSpc>
              <a:buClr>
                <a:srgbClr val="ED7D31"/>
              </a:buClr>
              <a:buSzPts val="1600"/>
              <a:buFont typeface="Wingdings" panose="05000000000000000000" pitchFamily="2" charset="2"/>
              <a:buChar char=""/>
              <a:tabLst>
                <a:tab pos="228600" algn="l"/>
                <a:tab pos="449580" algn="l"/>
              </a:tabLst>
            </a:pPr>
            <a:r>
              <a:rPr lang="de-AT" sz="1800" i="1" dirty="0">
                <a:effectLst/>
                <a:latin typeface="Calibri" panose="020F0502020204030204" pitchFamily="34" charset="0"/>
                <a:ea typeface="MyriadPro-Regular" panose="020B0503030403020204" pitchFamily="34" charset="0"/>
                <a:cs typeface="Arial" panose="020B0604020202020204" pitchFamily="34" charset="0"/>
              </a:rPr>
              <a:t>Versucht, Zahlen und Fakten zum Thema zu finden.</a:t>
            </a:r>
          </a:p>
          <a:p>
            <a:pPr marL="342900" lvl="0" indent="-342900" algn="just">
              <a:lnSpc>
                <a:spcPct val="130000"/>
              </a:lnSpc>
              <a:buClr>
                <a:srgbClr val="ED7D31"/>
              </a:buClr>
              <a:buSzPts val="1600"/>
              <a:buFont typeface="Wingdings" panose="05000000000000000000" pitchFamily="2" charset="2"/>
              <a:buChar char=""/>
              <a:tabLst>
                <a:tab pos="228600" algn="l"/>
                <a:tab pos="449580" algn="l"/>
              </a:tabLst>
            </a:pPr>
            <a:r>
              <a:rPr lang="de-AT" sz="1800" i="1" dirty="0">
                <a:effectLst/>
                <a:latin typeface="Calibri" panose="020F0502020204030204" pitchFamily="34" charset="0"/>
                <a:ea typeface="MyriadPro-Regular" panose="020B0503030403020204" pitchFamily="34" charset="0"/>
                <a:cs typeface="Arial" panose="020B0604020202020204" pitchFamily="34" charset="0"/>
              </a:rPr>
              <a:t>Denkt auch an Reportagen oder Berichte über ähnliche Situationen.</a:t>
            </a:r>
          </a:p>
          <a:p>
            <a:pPr marL="342900" lvl="0" indent="-342900" algn="just">
              <a:lnSpc>
                <a:spcPct val="130000"/>
              </a:lnSpc>
              <a:buClr>
                <a:srgbClr val="ED7D31"/>
              </a:buClr>
              <a:buSzPts val="1600"/>
              <a:buFont typeface="Wingdings" panose="05000000000000000000" pitchFamily="2" charset="2"/>
              <a:buChar char=""/>
              <a:tabLst>
                <a:tab pos="228600" algn="l"/>
                <a:tab pos="449580" algn="l"/>
              </a:tabLst>
            </a:pPr>
            <a:r>
              <a:rPr lang="de-AT" sz="1800" i="1" dirty="0">
                <a:effectLst/>
                <a:latin typeface="Calibri" panose="020F0502020204030204" pitchFamily="34" charset="0"/>
                <a:ea typeface="MyriadPro-Regular" panose="020B0503030403020204" pitchFamily="34" charset="0"/>
                <a:cs typeface="Arial" panose="020B0604020202020204" pitchFamily="34" charset="0"/>
              </a:rPr>
              <a:t>Könnt ihr auch Informationen über gesetzliche Regelungen finden?</a:t>
            </a:r>
          </a:p>
        </p:txBody>
      </p:sp>
      <p:pic>
        <p:nvPicPr>
          <p:cNvPr id="5" name="Grafik 4">
            <a:extLst>
              <a:ext uri="{FF2B5EF4-FFF2-40B4-BE49-F238E27FC236}">
                <a16:creationId xmlns:a16="http://schemas.microsoft.com/office/drawing/2014/main" id="{EF7DE02D-A593-2249-E117-50D090A765B9}"/>
              </a:ext>
            </a:extLst>
          </p:cNvPr>
          <p:cNvPicPr>
            <a:picLocks noChangeAspect="1"/>
          </p:cNvPicPr>
          <p:nvPr/>
        </p:nvPicPr>
        <p:blipFill>
          <a:blip r:embed="rId2"/>
          <a:stretch>
            <a:fillRect/>
          </a:stretch>
        </p:blipFill>
        <p:spPr>
          <a:xfrm>
            <a:off x="10101262" y="192199"/>
            <a:ext cx="1800225" cy="6067425"/>
          </a:xfrm>
          <a:prstGeom prst="rect">
            <a:avLst/>
          </a:prstGeom>
        </p:spPr>
      </p:pic>
      <p:sp>
        <p:nvSpPr>
          <p:cNvPr id="3" name="Textfeld 2">
            <a:extLst>
              <a:ext uri="{FF2B5EF4-FFF2-40B4-BE49-F238E27FC236}">
                <a16:creationId xmlns:a16="http://schemas.microsoft.com/office/drawing/2014/main" id="{6B445A23-C80C-07CC-5E02-57A42E5B4A07}"/>
              </a:ext>
            </a:extLst>
          </p:cNvPr>
          <p:cNvSpPr txBox="1"/>
          <p:nvPr/>
        </p:nvSpPr>
        <p:spPr>
          <a:xfrm>
            <a:off x="705802" y="5415368"/>
            <a:ext cx="9101138" cy="423321"/>
          </a:xfrm>
          <a:prstGeom prst="rect">
            <a:avLst/>
          </a:prstGeom>
          <a:noFill/>
        </p:spPr>
        <p:txBody>
          <a:bodyPr wrap="square">
            <a:spAutoFit/>
          </a:bodyPr>
          <a:lstStyle/>
          <a:p>
            <a:pPr lvl="0" algn="just">
              <a:lnSpc>
                <a:spcPct val="130000"/>
              </a:lnSpc>
              <a:buClr>
                <a:srgbClr val="ED7D31"/>
              </a:buClr>
              <a:buSzPts val="1600"/>
              <a:tabLst>
                <a:tab pos="228600" algn="l"/>
                <a:tab pos="449580" algn="l"/>
              </a:tabLst>
            </a:pPr>
            <a:r>
              <a:rPr lang="de-AT" sz="1800" i="1" dirty="0">
                <a:solidFill>
                  <a:srgbClr val="4472C4"/>
                </a:solidFill>
                <a:effectLst/>
                <a:latin typeface="Calibri" panose="020F0502020204030204" pitchFamily="34" charset="0"/>
                <a:ea typeface="MyriadPro-Regular" panose="020B0503030403020204"/>
                <a:cs typeface="Arial" panose="020B0604020202020204" pitchFamily="34" charset="0"/>
              </a:rPr>
              <a:t>Fasst die wichtigsten Informationen in dem entsprechenden Feld eures Spielplans zusammen </a:t>
            </a:r>
            <a:endParaRPr lang="de-AT" sz="1800" i="1" dirty="0">
              <a:effectLst/>
              <a:latin typeface="Calibri" panose="020F0502020204030204" pitchFamily="34" charset="0"/>
              <a:ea typeface="MyriadPro-Regular" panose="020B0503030403020204" pitchFamily="34" charset="0"/>
              <a:cs typeface="Arial" panose="020B0604020202020204" pitchFamily="34" charset="0"/>
            </a:endParaRPr>
          </a:p>
        </p:txBody>
      </p:sp>
      <p:sp>
        <p:nvSpPr>
          <p:cNvPr id="10" name="Pfeil: nach rechts 9">
            <a:extLst>
              <a:ext uri="{FF2B5EF4-FFF2-40B4-BE49-F238E27FC236}">
                <a16:creationId xmlns:a16="http://schemas.microsoft.com/office/drawing/2014/main" id="{84CD37E0-9DAE-8856-579E-886CC74D4BC8}"/>
              </a:ext>
            </a:extLst>
          </p:cNvPr>
          <p:cNvSpPr/>
          <p:nvPr/>
        </p:nvSpPr>
        <p:spPr>
          <a:xfrm>
            <a:off x="9486900" y="5535178"/>
            <a:ext cx="349545" cy="266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456769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E348E6-6E4E-43E4-83FA-58F6DDBA7744}"/>
              </a:ext>
            </a:extLst>
          </p:cNvPr>
          <p:cNvSpPr>
            <a:spLocks noGrp="1"/>
          </p:cNvSpPr>
          <p:nvPr>
            <p:ph type="sldNum" sz="quarter" idx="12"/>
          </p:nvPr>
        </p:nvSpPr>
        <p:spPr>
          <a:xfrm>
            <a:off x="6898707" y="6320879"/>
            <a:ext cx="2743200" cy="365125"/>
          </a:xfrm>
        </p:spPr>
        <p:txBody>
          <a:bodyPr/>
          <a:lstStyle/>
          <a:p>
            <a:fld id="{CB0820D1-2E4F-4BF7-AD08-C7E8475A5F87}" type="slidenum">
              <a:rPr lang="de-AT" smtClean="0"/>
              <a:pPr/>
              <a:t>25</a:t>
            </a:fld>
            <a:endParaRPr lang="de-AT"/>
          </a:p>
        </p:txBody>
      </p:sp>
      <p:sp>
        <p:nvSpPr>
          <p:cNvPr id="3" name="Textfeld 2">
            <a:extLst>
              <a:ext uri="{FF2B5EF4-FFF2-40B4-BE49-F238E27FC236}">
                <a16:creationId xmlns:a16="http://schemas.microsoft.com/office/drawing/2014/main" id="{AB4E1311-FAB9-488C-A841-3255358DA0DA}"/>
              </a:ext>
            </a:extLst>
          </p:cNvPr>
          <p:cNvSpPr txBox="1"/>
          <p:nvPr/>
        </p:nvSpPr>
        <p:spPr>
          <a:xfrm>
            <a:off x="902970" y="2535600"/>
            <a:ext cx="8610600" cy="1709507"/>
          </a:xfrm>
          <a:prstGeom prst="rect">
            <a:avLst/>
          </a:prstGeom>
          <a:noFill/>
          <a:ln w="57150">
            <a:solidFill>
              <a:srgbClr val="C00000"/>
            </a:solidFill>
          </a:ln>
        </p:spPr>
        <p:txBody>
          <a:bodyPr wrap="square" rtlCol="0">
            <a:spAutoFit/>
          </a:bodyPr>
          <a:lstStyle/>
          <a:p>
            <a:pPr>
              <a:lnSpc>
                <a:spcPct val="150000"/>
              </a:lnSpc>
            </a:pPr>
            <a:r>
              <a:rPr lang="de-AT" sz="1800" dirty="0">
                <a:effectLst/>
                <a:latin typeface="Calibri" panose="020F0502020204030204" pitchFamily="34" charset="0"/>
                <a:ea typeface="MyriadPro-Regular" panose="020B0503030403020204"/>
                <a:cs typeface="Arial" panose="020B0604020202020204" pitchFamily="34" charset="0"/>
              </a:rPr>
              <a:t>... ihr habt den Superhelden oder die Superheldin unter euch, der dem Team hilft, die </a:t>
            </a:r>
            <a:r>
              <a:rPr lang="de-AT" sz="1800" b="1" dirty="0">
                <a:effectLst/>
                <a:latin typeface="Calibri" panose="020F0502020204030204" pitchFamily="34" charset="0"/>
                <a:ea typeface="MyriadPro-Regular" panose="020B0503030403020204"/>
                <a:cs typeface="Arial" panose="020B0604020202020204" pitchFamily="34" charset="0"/>
              </a:rPr>
              <a:t>besten Möglichkeiten oder Optionen</a:t>
            </a:r>
            <a:r>
              <a:rPr lang="de-AT" sz="1800" dirty="0">
                <a:effectLst/>
                <a:latin typeface="Calibri" panose="020F0502020204030204" pitchFamily="34" charset="0"/>
                <a:ea typeface="MyriadPro-Regular" panose="020B0503030403020204"/>
                <a:cs typeface="Arial" panose="020B0604020202020204" pitchFamily="34" charset="0"/>
              </a:rPr>
              <a:t> für euer Problem zu sammeln. Ihr wollt eine Lösung finden, die für alle Beteiligten gut ist und zumindest nicht schlechter für andere oder die Zukunft! </a:t>
            </a:r>
            <a:r>
              <a:rPr lang="en-GB" sz="1800" dirty="0">
                <a:effectLst/>
                <a:latin typeface="Calibri" panose="020F0502020204030204" pitchFamily="34" charset="0"/>
                <a:ea typeface="MyriadPro-Regular" panose="020B0503030403020204"/>
                <a:cs typeface="Arial" panose="020B0604020202020204" pitchFamily="34" charset="0"/>
              </a:rPr>
              <a:t>Er </a:t>
            </a:r>
            <a:r>
              <a:rPr lang="en-GB" sz="1800" dirty="0" err="1">
                <a:effectLst/>
                <a:latin typeface="Calibri" panose="020F0502020204030204" pitchFamily="34" charset="0"/>
                <a:ea typeface="MyriadPro-Regular" panose="020B0503030403020204"/>
                <a:cs typeface="Arial" panose="020B0604020202020204" pitchFamily="34" charset="0"/>
              </a:rPr>
              <a:t>oder</a:t>
            </a:r>
            <a:r>
              <a:rPr lang="en-GB" sz="1800" dirty="0">
                <a:effectLst/>
                <a:latin typeface="Calibri" panose="020F0502020204030204" pitchFamily="34" charset="0"/>
                <a:ea typeface="MyriadPro-Regular" panose="020B0503030403020204"/>
                <a:cs typeface="Arial" panose="020B0604020202020204" pitchFamily="34" charset="0"/>
              </a:rPr>
              <a:t> </a:t>
            </a:r>
            <a:r>
              <a:rPr lang="en-GB" sz="1800" dirty="0" err="1">
                <a:effectLst/>
                <a:latin typeface="Calibri" panose="020F0502020204030204" pitchFamily="34" charset="0"/>
                <a:ea typeface="MyriadPro-Regular" panose="020B0503030403020204"/>
                <a:cs typeface="Arial" panose="020B0604020202020204" pitchFamily="34" charset="0"/>
              </a:rPr>
              <a:t>sie</a:t>
            </a:r>
            <a:r>
              <a:rPr lang="en-GB" sz="1800" dirty="0">
                <a:effectLst/>
                <a:latin typeface="Calibri" panose="020F0502020204030204" pitchFamily="34" charset="0"/>
                <a:ea typeface="MyriadPro-Regular" panose="020B0503030403020204"/>
                <a:cs typeface="Arial" panose="020B0604020202020204" pitchFamily="34" charset="0"/>
              </a:rPr>
              <a:t> </a:t>
            </a:r>
            <a:r>
              <a:rPr lang="en-GB" sz="1800" b="1" dirty="0" err="1">
                <a:effectLst/>
                <a:latin typeface="Calibri" panose="020F0502020204030204" pitchFamily="34" charset="0"/>
                <a:ea typeface="MyriadPro-Regular" panose="020B0503030403020204"/>
                <a:cs typeface="Arial" panose="020B0604020202020204" pitchFamily="34" charset="0"/>
              </a:rPr>
              <a:t>leitet</a:t>
            </a:r>
            <a:r>
              <a:rPr lang="en-GB" sz="1800" dirty="0">
                <a:effectLst/>
                <a:latin typeface="Calibri" panose="020F0502020204030204" pitchFamily="34" charset="0"/>
                <a:ea typeface="MyriadPro-Regular" panose="020B0503030403020204"/>
                <a:cs typeface="Arial" panose="020B0604020202020204" pitchFamily="34" charset="0"/>
              </a:rPr>
              <a:t> die </a:t>
            </a:r>
            <a:r>
              <a:rPr lang="en-GB" sz="1800" dirty="0" err="1">
                <a:effectLst/>
                <a:latin typeface="Calibri" panose="020F0502020204030204" pitchFamily="34" charset="0"/>
                <a:ea typeface="MyriadPro-Regular" panose="020B0503030403020204"/>
                <a:cs typeface="Arial" panose="020B0604020202020204" pitchFamily="34" charset="0"/>
              </a:rPr>
              <a:t>Aktion</a:t>
            </a:r>
            <a:r>
              <a:rPr lang="en-GB" sz="1800" dirty="0">
                <a:effectLst/>
                <a:latin typeface="Calibri" panose="020F0502020204030204" pitchFamily="34" charset="0"/>
                <a:ea typeface="MyriadPro-Regular" panose="020B0503030403020204"/>
                <a:cs typeface="Arial" panose="020B0604020202020204" pitchFamily="34" charset="0"/>
              </a:rPr>
              <a:t> an.</a:t>
            </a:r>
            <a:endParaRPr lang="de-AT" dirty="0"/>
          </a:p>
        </p:txBody>
      </p:sp>
      <p:sp>
        <p:nvSpPr>
          <p:cNvPr id="6" name="Textfeld 5">
            <a:extLst>
              <a:ext uri="{FF2B5EF4-FFF2-40B4-BE49-F238E27FC236}">
                <a16:creationId xmlns:a16="http://schemas.microsoft.com/office/drawing/2014/main" id="{8EB5F3C7-2EAE-40A1-8437-4CBA46E87A1D}"/>
              </a:ext>
            </a:extLst>
          </p:cNvPr>
          <p:cNvSpPr txBox="1"/>
          <p:nvPr/>
        </p:nvSpPr>
        <p:spPr>
          <a:xfrm>
            <a:off x="902970" y="4574123"/>
            <a:ext cx="8515350" cy="1294009"/>
          </a:xfrm>
          <a:prstGeom prst="rect">
            <a:avLst/>
          </a:prstGeom>
          <a:noFill/>
        </p:spPr>
        <p:txBody>
          <a:bodyPr wrap="square" rtlCol="0">
            <a:spAutoFit/>
          </a:bodyPr>
          <a:lstStyle/>
          <a:p>
            <a:pPr>
              <a:lnSpc>
                <a:spcPct val="150000"/>
              </a:lnSpc>
            </a:pPr>
            <a:r>
              <a:rPr lang="de-DE" dirty="0">
                <a:effectLst/>
                <a:latin typeface="Segoe UI Web (West European)"/>
              </a:rPr>
              <a:t>Findet 3-4 Strategien, um das Problem zu verbessern. Seht euch dazu die Abbildung auf dem Spielplan an. Fasst jede Strategie oder Option in einem klar verständlichen Satz zusammen.</a:t>
            </a:r>
            <a:endParaRPr lang="de-AT" dirty="0"/>
          </a:p>
        </p:txBody>
      </p:sp>
      <p:sp>
        <p:nvSpPr>
          <p:cNvPr id="8" name="Textfeld 7">
            <a:extLst>
              <a:ext uri="{FF2B5EF4-FFF2-40B4-BE49-F238E27FC236}">
                <a16:creationId xmlns:a16="http://schemas.microsoft.com/office/drawing/2014/main" id="{A390BF1E-B06F-4573-8F30-DB455382D41C}"/>
              </a:ext>
            </a:extLst>
          </p:cNvPr>
          <p:cNvSpPr txBox="1"/>
          <p:nvPr/>
        </p:nvSpPr>
        <p:spPr>
          <a:xfrm>
            <a:off x="4126230" y="874777"/>
            <a:ext cx="4149090" cy="892552"/>
          </a:xfrm>
          <a:prstGeom prst="rect">
            <a:avLst/>
          </a:prstGeom>
          <a:solidFill>
            <a:schemeClr val="bg1"/>
          </a:solidFill>
        </p:spPr>
        <p:txBody>
          <a:bodyPr wrap="square" rtlCol="0">
            <a:spAutoFit/>
          </a:bodyPr>
          <a:lstStyle/>
          <a:p>
            <a:r>
              <a:rPr lang="de-AT" sz="28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rPr>
              <a:t>Aktion 3 – PRIORISIERE</a:t>
            </a:r>
            <a:br>
              <a:rPr lang="de-AT" sz="18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rPr>
            </a:br>
            <a:r>
              <a:rPr lang="de-AT" sz="2400" b="1" dirty="0">
                <a:solidFill>
                  <a:schemeClr val="accent1"/>
                </a:solidFill>
                <a:effectLst/>
                <a:latin typeface="Calibri Light" panose="020F0302020204030204" pitchFamily="34" charset="0"/>
                <a:ea typeface="MyriadPro-Regular" panose="020B0503030403020204" pitchFamily="34" charset="0"/>
                <a:cs typeface="Arial" panose="020B0604020202020204" pitchFamily="34" charset="0"/>
              </a:rPr>
              <a:t>Erkennt eure Möglichkeiten!</a:t>
            </a:r>
            <a:endParaRPr lang="de-AT" sz="2400" b="1" dirty="0">
              <a:solidFill>
                <a:schemeClr val="accent1"/>
              </a:solidFill>
            </a:endParaRPr>
          </a:p>
        </p:txBody>
      </p:sp>
      <p:pic>
        <p:nvPicPr>
          <p:cNvPr id="5" name="Grafik 4">
            <a:extLst>
              <a:ext uri="{FF2B5EF4-FFF2-40B4-BE49-F238E27FC236}">
                <a16:creationId xmlns:a16="http://schemas.microsoft.com/office/drawing/2014/main" id="{A6BF9CEA-12CC-9C8E-3309-70479189E789}"/>
              </a:ext>
            </a:extLst>
          </p:cNvPr>
          <p:cNvPicPr>
            <a:picLocks noChangeAspect="1"/>
          </p:cNvPicPr>
          <p:nvPr/>
        </p:nvPicPr>
        <p:blipFill rotWithShape="1">
          <a:blip r:embed="rId2"/>
          <a:srcRect/>
          <a:stretch/>
        </p:blipFill>
        <p:spPr>
          <a:xfrm>
            <a:off x="10158412" y="94704"/>
            <a:ext cx="1781175" cy="6591300"/>
          </a:xfrm>
          <a:prstGeom prst="rect">
            <a:avLst/>
          </a:prstGeom>
        </p:spPr>
      </p:pic>
    </p:spTree>
    <p:extLst>
      <p:ext uri="{BB962C8B-B14F-4D97-AF65-F5344CB8AC3E}">
        <p14:creationId xmlns:p14="http://schemas.microsoft.com/office/powerpoint/2010/main" val="75665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A2B3B5-1BE9-4A6D-8391-E01FDB57D4BC}"/>
              </a:ext>
            </a:extLst>
          </p:cNvPr>
          <p:cNvSpPr>
            <a:spLocks noGrp="1"/>
          </p:cNvSpPr>
          <p:nvPr>
            <p:ph type="sldNum" sz="quarter" idx="12"/>
          </p:nvPr>
        </p:nvSpPr>
        <p:spPr>
          <a:xfrm>
            <a:off x="6908548" y="6351163"/>
            <a:ext cx="2743200" cy="365125"/>
          </a:xfrm>
        </p:spPr>
        <p:txBody>
          <a:bodyPr/>
          <a:lstStyle/>
          <a:p>
            <a:fld id="{CB0820D1-2E4F-4BF7-AD08-C7E8475A5F87}" type="slidenum">
              <a:rPr lang="de-AT" smtClean="0"/>
              <a:pPr/>
              <a:t>26</a:t>
            </a:fld>
            <a:endParaRPr lang="de-AT"/>
          </a:p>
        </p:txBody>
      </p:sp>
      <p:sp>
        <p:nvSpPr>
          <p:cNvPr id="2" name="Textfeld 1">
            <a:extLst>
              <a:ext uri="{FF2B5EF4-FFF2-40B4-BE49-F238E27FC236}">
                <a16:creationId xmlns:a16="http://schemas.microsoft.com/office/drawing/2014/main" id="{96B0C146-EA7B-4FF2-B8CC-9EE17E62E0E7}"/>
              </a:ext>
            </a:extLst>
          </p:cNvPr>
          <p:cNvSpPr txBox="1"/>
          <p:nvPr/>
        </p:nvSpPr>
        <p:spPr>
          <a:xfrm>
            <a:off x="781050" y="3114675"/>
            <a:ext cx="8258175" cy="923330"/>
          </a:xfrm>
          <a:prstGeom prst="rect">
            <a:avLst/>
          </a:prstGeom>
          <a:noFill/>
          <a:ln w="38100">
            <a:solidFill>
              <a:srgbClr val="C00000"/>
            </a:solidFill>
          </a:ln>
        </p:spPr>
        <p:txBody>
          <a:bodyPr wrap="square" rtlCol="0">
            <a:spAutoFit/>
          </a:bodyPr>
          <a:lstStyle/>
          <a:p>
            <a:r>
              <a:rPr lang="de-DE" dirty="0">
                <a:effectLst/>
                <a:latin typeface="Segoe UI Web (West European)"/>
              </a:rPr>
              <a:t>Das ist einfach für euer Team, </a:t>
            </a:r>
            <a:r>
              <a:rPr lang="de-AT" sz="1800" dirty="0">
                <a:effectLst/>
                <a:latin typeface="Calibri" panose="020F0502020204030204" pitchFamily="34" charset="0"/>
                <a:ea typeface="MyriadPro-Regular" panose="020B0503030403020204"/>
                <a:cs typeface="Arial" panose="020B0604020202020204" pitchFamily="34" charset="0"/>
              </a:rPr>
              <a:t>denn ihr habt die Superheldin oder den Superhelden unter euch, die oder der die </a:t>
            </a:r>
            <a:r>
              <a:rPr lang="de-AT" sz="1800" b="1" dirty="0">
                <a:effectLst/>
                <a:latin typeface="Calibri" panose="020F0502020204030204" pitchFamily="34" charset="0"/>
                <a:ea typeface="MyriadPro-Regular" panose="020B0503030403020204"/>
                <a:cs typeface="Arial" panose="020B0604020202020204" pitchFamily="34" charset="0"/>
              </a:rPr>
              <a:t>Entscheidungsfindung</a:t>
            </a:r>
            <a:r>
              <a:rPr lang="de-AT" sz="1800" dirty="0">
                <a:effectLst/>
                <a:latin typeface="Calibri" panose="020F0502020204030204" pitchFamily="34" charset="0"/>
                <a:ea typeface="MyriadPro-Regular" panose="020B0503030403020204"/>
                <a:cs typeface="Arial" panose="020B0604020202020204" pitchFamily="34" charset="0"/>
              </a:rPr>
              <a:t> leiten kann. Sie oder er verfügt über das </a:t>
            </a:r>
            <a:r>
              <a:rPr lang="de-AT" sz="1800" b="1" dirty="0" err="1">
                <a:effectLst/>
                <a:latin typeface="Calibri" panose="020F0502020204030204" pitchFamily="34" charset="0"/>
                <a:ea typeface="MyriadPro-Regular" panose="020B0503030403020204"/>
                <a:cs typeface="Arial" panose="020B0604020202020204" pitchFamily="34" charset="0"/>
              </a:rPr>
              <a:t>Konsensier</a:t>
            </a:r>
            <a:r>
              <a:rPr lang="de-AT" sz="1800" b="1" dirty="0">
                <a:effectLst/>
                <a:latin typeface="Calibri" panose="020F0502020204030204" pitchFamily="34" charset="0"/>
                <a:ea typeface="MyriadPro-Regular" panose="020B0503030403020204"/>
                <a:cs typeface="Arial" panose="020B0604020202020204" pitchFamily="34" charset="0"/>
              </a:rPr>
              <a:t>–Tool</a:t>
            </a:r>
            <a:r>
              <a:rPr lang="de-AT" sz="1800" dirty="0">
                <a:effectLst/>
                <a:latin typeface="Calibri" panose="020F0502020204030204" pitchFamily="34" charset="0"/>
                <a:ea typeface="MyriadPro-Regular" panose="020B0503030403020204"/>
                <a:cs typeface="Arial" panose="020B0604020202020204" pitchFamily="34" charset="0"/>
              </a:rPr>
              <a:t>.</a:t>
            </a:r>
            <a:r>
              <a:rPr lang="de-DE" dirty="0">
                <a:effectLst/>
                <a:latin typeface="Segoe UI Web (West European)"/>
              </a:rPr>
              <a:t> </a:t>
            </a:r>
            <a:endParaRPr lang="de-AT" dirty="0"/>
          </a:p>
        </p:txBody>
      </p:sp>
      <p:sp>
        <p:nvSpPr>
          <p:cNvPr id="8" name="Textfeld 7">
            <a:extLst>
              <a:ext uri="{FF2B5EF4-FFF2-40B4-BE49-F238E27FC236}">
                <a16:creationId xmlns:a16="http://schemas.microsoft.com/office/drawing/2014/main" id="{D3D38B75-1642-4327-8D0C-CFC365896747}"/>
              </a:ext>
            </a:extLst>
          </p:cNvPr>
          <p:cNvSpPr txBox="1"/>
          <p:nvPr/>
        </p:nvSpPr>
        <p:spPr>
          <a:xfrm>
            <a:off x="3843880" y="801517"/>
            <a:ext cx="6129336" cy="892552"/>
          </a:xfrm>
          <a:prstGeom prst="rect">
            <a:avLst/>
          </a:prstGeom>
          <a:noFill/>
        </p:spPr>
        <p:txBody>
          <a:bodyPr wrap="square">
            <a:spAutoFit/>
          </a:bodyPr>
          <a:lstStyle/>
          <a:p>
            <a:r>
              <a:rPr lang="de-AT" sz="28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rPr>
              <a:t>Aktion 4 – ENTSCHEIDE</a:t>
            </a:r>
            <a:br>
              <a:rPr lang="de-AT" sz="18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rPr>
            </a:br>
            <a:r>
              <a:rPr lang="de-AT" sz="2400" b="1" dirty="0">
                <a:solidFill>
                  <a:schemeClr val="accent1"/>
                </a:solidFill>
                <a:latin typeface="Calibri Light" panose="020F0302020204030204" pitchFamily="34" charset="0"/>
                <a:cs typeface="Arial" panose="020B0604020202020204" pitchFamily="34" charset="0"/>
              </a:rPr>
              <a:t>Wählt die bestmögliche Strategie!</a:t>
            </a:r>
          </a:p>
        </p:txBody>
      </p:sp>
      <p:pic>
        <p:nvPicPr>
          <p:cNvPr id="5" name="Grafik 4">
            <a:extLst>
              <a:ext uri="{FF2B5EF4-FFF2-40B4-BE49-F238E27FC236}">
                <a16:creationId xmlns:a16="http://schemas.microsoft.com/office/drawing/2014/main" id="{AAB38404-D97B-7FE5-D001-CBC5A566B3F1}"/>
              </a:ext>
            </a:extLst>
          </p:cNvPr>
          <p:cNvPicPr>
            <a:picLocks noChangeAspect="1"/>
          </p:cNvPicPr>
          <p:nvPr/>
        </p:nvPicPr>
        <p:blipFill>
          <a:blip r:embed="rId2"/>
          <a:stretch>
            <a:fillRect/>
          </a:stretch>
        </p:blipFill>
        <p:spPr>
          <a:xfrm>
            <a:off x="10206037" y="0"/>
            <a:ext cx="1781175" cy="6629400"/>
          </a:xfrm>
          <a:prstGeom prst="rect">
            <a:avLst/>
          </a:prstGeom>
        </p:spPr>
      </p:pic>
    </p:spTree>
    <p:extLst>
      <p:ext uri="{BB962C8B-B14F-4D97-AF65-F5344CB8AC3E}">
        <p14:creationId xmlns:p14="http://schemas.microsoft.com/office/powerpoint/2010/main" val="624525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95F31-6059-491A-BBD3-6E545AAEC6F3}"/>
              </a:ext>
            </a:extLst>
          </p:cNvPr>
          <p:cNvSpPr>
            <a:spLocks noGrp="1"/>
          </p:cNvSpPr>
          <p:nvPr>
            <p:ph type="sldNum" sz="quarter" idx="12"/>
          </p:nvPr>
        </p:nvSpPr>
        <p:spPr>
          <a:xfrm>
            <a:off x="6909283" y="6351163"/>
            <a:ext cx="2743200" cy="365125"/>
          </a:xfrm>
        </p:spPr>
        <p:txBody>
          <a:bodyPr/>
          <a:lstStyle/>
          <a:p>
            <a:fld id="{CB0820D1-2E4F-4BF7-AD08-C7E8475A5F87}" type="slidenum">
              <a:rPr lang="de-AT" smtClean="0"/>
              <a:pPr/>
              <a:t>27</a:t>
            </a:fld>
            <a:endParaRPr lang="de-AT"/>
          </a:p>
        </p:txBody>
      </p:sp>
      <p:pic>
        <p:nvPicPr>
          <p:cNvPr id="11" name="Grafik 10">
            <a:extLst>
              <a:ext uri="{FF2B5EF4-FFF2-40B4-BE49-F238E27FC236}">
                <a16:creationId xmlns:a16="http://schemas.microsoft.com/office/drawing/2014/main" id="{6A98CAF4-8FAE-4E4D-A517-81C7BE9055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757" y="2450143"/>
            <a:ext cx="1054735" cy="716280"/>
          </a:xfrm>
          <a:prstGeom prst="rect">
            <a:avLst/>
          </a:prstGeom>
          <a:noFill/>
        </p:spPr>
      </p:pic>
      <p:pic>
        <p:nvPicPr>
          <p:cNvPr id="12" name="Grafik 11">
            <a:extLst>
              <a:ext uri="{FF2B5EF4-FFF2-40B4-BE49-F238E27FC236}">
                <a16:creationId xmlns:a16="http://schemas.microsoft.com/office/drawing/2014/main" id="{9109B498-94B1-4537-A65F-8C1E36D674F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757" y="3691578"/>
            <a:ext cx="902970" cy="1173480"/>
          </a:xfrm>
          <a:prstGeom prst="rect">
            <a:avLst/>
          </a:prstGeom>
          <a:noFill/>
        </p:spPr>
      </p:pic>
      <p:sp>
        <p:nvSpPr>
          <p:cNvPr id="13" name="Textfeld 12">
            <a:extLst>
              <a:ext uri="{FF2B5EF4-FFF2-40B4-BE49-F238E27FC236}">
                <a16:creationId xmlns:a16="http://schemas.microsoft.com/office/drawing/2014/main" id="{8463CB55-AF06-4D56-8B37-528A7092F4E9}"/>
              </a:ext>
            </a:extLst>
          </p:cNvPr>
          <p:cNvSpPr txBox="1"/>
          <p:nvPr/>
        </p:nvSpPr>
        <p:spPr>
          <a:xfrm>
            <a:off x="2838450" y="3588053"/>
            <a:ext cx="6814033" cy="923330"/>
          </a:xfrm>
          <a:prstGeom prst="rect">
            <a:avLst/>
          </a:prstGeom>
          <a:noFill/>
        </p:spPr>
        <p:txBody>
          <a:bodyPr wrap="square" rtlCol="0">
            <a:spAutoFit/>
          </a:bodyPr>
          <a:lstStyle/>
          <a:p>
            <a:r>
              <a:rPr lang="de-AT" sz="1800" b="1"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Eine Hand unten und eine Hand oben </a:t>
            </a:r>
            <a:r>
              <a:rPr lang="de-AT" sz="1800"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bedeutet:</a:t>
            </a:r>
            <a:br>
              <a:rPr lang="de-AT" sz="1800"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br>
            <a:r>
              <a:rPr lang="de-AT" sz="1800"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Im Prinzip kann ich auch mit dieser Lösung leben, aber ich habe Vorbehalte. Ich habe einen </a:t>
            </a:r>
            <a:r>
              <a:rPr lang="de-AT" sz="1800" b="1"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Einwand</a:t>
            </a:r>
            <a:r>
              <a:rPr lang="de-AT" sz="1800"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a:t>
            </a:r>
            <a:endParaRPr lang="de-AT" dirty="0"/>
          </a:p>
        </p:txBody>
      </p:sp>
      <p:sp>
        <p:nvSpPr>
          <p:cNvPr id="14" name="Textfeld 13">
            <a:extLst>
              <a:ext uri="{FF2B5EF4-FFF2-40B4-BE49-F238E27FC236}">
                <a16:creationId xmlns:a16="http://schemas.microsoft.com/office/drawing/2014/main" id="{7B13BD1B-AF25-40BA-97DF-6378D0CEB25D}"/>
              </a:ext>
            </a:extLst>
          </p:cNvPr>
          <p:cNvSpPr txBox="1"/>
          <p:nvPr/>
        </p:nvSpPr>
        <p:spPr>
          <a:xfrm>
            <a:off x="2838450" y="2346618"/>
            <a:ext cx="6682740" cy="923330"/>
          </a:xfrm>
          <a:prstGeom prst="rect">
            <a:avLst/>
          </a:prstGeom>
          <a:noFill/>
        </p:spPr>
        <p:txBody>
          <a:bodyPr wrap="square" rtlCol="0">
            <a:spAutoFit/>
          </a:bodyPr>
          <a:lstStyle/>
          <a:p>
            <a:r>
              <a:rPr lang="de-AT" sz="1800" b="1"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Beide Hände nach unten </a:t>
            </a:r>
            <a:r>
              <a:rPr lang="de-AT" sz="1800"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bedeutet:</a:t>
            </a:r>
            <a:br>
              <a:rPr lang="de-AT" sz="1800"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br>
            <a:r>
              <a:rPr lang="de-AT" sz="1800"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Ich kann dieser Lösung voll und ganz zustimmen; ich bin einverstanden. Das nennt man auch </a:t>
            </a:r>
            <a:r>
              <a:rPr lang="de-AT" sz="1800" b="1"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Konsens.</a:t>
            </a:r>
            <a:endParaRPr lang="de-AT" dirty="0"/>
          </a:p>
        </p:txBody>
      </p:sp>
      <p:pic>
        <p:nvPicPr>
          <p:cNvPr id="15" name="Grafik 14">
            <a:extLst>
              <a:ext uri="{FF2B5EF4-FFF2-40B4-BE49-F238E27FC236}">
                <a16:creationId xmlns:a16="http://schemas.microsoft.com/office/drawing/2014/main" id="{9BC45F13-FA0A-438B-96C4-B79F7A489E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286" y="5301666"/>
            <a:ext cx="955675" cy="621665"/>
          </a:xfrm>
          <a:prstGeom prst="rect">
            <a:avLst/>
          </a:prstGeom>
          <a:noFill/>
        </p:spPr>
      </p:pic>
      <p:sp>
        <p:nvSpPr>
          <p:cNvPr id="16" name="Textfeld 15">
            <a:extLst>
              <a:ext uri="{FF2B5EF4-FFF2-40B4-BE49-F238E27FC236}">
                <a16:creationId xmlns:a16="http://schemas.microsoft.com/office/drawing/2014/main" id="{3814311F-CCC4-4DDA-A3A8-67829FF9EBC8}"/>
              </a:ext>
            </a:extLst>
          </p:cNvPr>
          <p:cNvSpPr txBox="1"/>
          <p:nvPr/>
        </p:nvSpPr>
        <p:spPr>
          <a:xfrm>
            <a:off x="2838450" y="4873835"/>
            <a:ext cx="6814033" cy="1200329"/>
          </a:xfrm>
          <a:prstGeom prst="rect">
            <a:avLst/>
          </a:prstGeom>
          <a:noFill/>
        </p:spPr>
        <p:txBody>
          <a:bodyPr wrap="square" rtlCol="0">
            <a:spAutoFit/>
          </a:bodyPr>
          <a:lstStyle/>
          <a:p>
            <a:r>
              <a:rPr lang="de-AT" sz="1800" b="1"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Beide Hände oben </a:t>
            </a:r>
            <a:r>
              <a:rPr lang="de-AT" sz="1800"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bedeutet:</a:t>
            </a:r>
            <a:br>
              <a:rPr lang="de-AT" sz="1800"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br>
            <a:r>
              <a:rPr lang="de-AT" sz="1800"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Ich kann diese Lösung nicht unterstützen, weil ich einen oder mehrere wesentliche Werte von mir oder unserer Gemeinschaft dadurch gefährdet sehe. Ich habe einen </a:t>
            </a:r>
            <a:r>
              <a:rPr lang="de-AT" sz="1800" b="1"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Widerstand</a:t>
            </a:r>
            <a:r>
              <a:rPr lang="de-AT" sz="1800" dirty="0">
                <a:solidFill>
                  <a:srgbClr val="2E74B5"/>
                </a:solidFill>
                <a:effectLst/>
                <a:latin typeface="Calibri" panose="020F0502020204030204" pitchFamily="34" charset="0"/>
                <a:ea typeface="MyriadPro-Regular" panose="020B0503030403020204" pitchFamily="34" charset="0"/>
                <a:cs typeface="Arial" panose="020B0604020202020204" pitchFamily="34" charset="0"/>
              </a:rPr>
              <a:t>.</a:t>
            </a:r>
            <a:endParaRPr lang="de-AT" dirty="0"/>
          </a:p>
        </p:txBody>
      </p:sp>
      <p:sp>
        <p:nvSpPr>
          <p:cNvPr id="17" name="Textfeld 16">
            <a:extLst>
              <a:ext uri="{FF2B5EF4-FFF2-40B4-BE49-F238E27FC236}">
                <a16:creationId xmlns:a16="http://schemas.microsoft.com/office/drawing/2014/main" id="{1C04D8E3-252A-454B-9F8A-4647CACAAE9A}"/>
              </a:ext>
            </a:extLst>
          </p:cNvPr>
          <p:cNvSpPr txBox="1"/>
          <p:nvPr/>
        </p:nvSpPr>
        <p:spPr>
          <a:xfrm>
            <a:off x="3756583" y="699135"/>
            <a:ext cx="4977765" cy="1169551"/>
          </a:xfrm>
          <a:prstGeom prst="rect">
            <a:avLst/>
          </a:prstGeom>
          <a:noFill/>
        </p:spPr>
        <p:txBody>
          <a:bodyPr wrap="square" rtlCol="0">
            <a:spAutoFit/>
          </a:bodyPr>
          <a:lstStyle/>
          <a:p>
            <a:r>
              <a:rPr lang="de-AT" sz="28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rPr>
              <a:t>Aktion 4 – ENTSCHEIDE</a:t>
            </a:r>
            <a:br>
              <a:rPr lang="de-AT" sz="18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rPr>
            </a:br>
            <a:r>
              <a:rPr lang="de-AT" sz="2400" b="1" dirty="0">
                <a:solidFill>
                  <a:schemeClr val="accent1"/>
                </a:solidFill>
                <a:latin typeface="Calibri Light" panose="020F0302020204030204" pitchFamily="34" charset="0"/>
                <a:cs typeface="Arial" panose="020B0604020202020204" pitchFamily="34" charset="0"/>
              </a:rPr>
              <a:t>Wählt die bestmögliche Strategie!</a:t>
            </a:r>
          </a:p>
          <a:p>
            <a:endParaRPr lang="de-AT" dirty="0"/>
          </a:p>
        </p:txBody>
      </p:sp>
      <p:pic>
        <p:nvPicPr>
          <p:cNvPr id="2" name="Grafik 1">
            <a:extLst>
              <a:ext uri="{FF2B5EF4-FFF2-40B4-BE49-F238E27FC236}">
                <a16:creationId xmlns:a16="http://schemas.microsoft.com/office/drawing/2014/main" id="{25375ADE-D8CF-4873-D3D6-9A71DE3DD32A}"/>
              </a:ext>
            </a:extLst>
          </p:cNvPr>
          <p:cNvPicPr>
            <a:picLocks noChangeAspect="1"/>
          </p:cNvPicPr>
          <p:nvPr/>
        </p:nvPicPr>
        <p:blipFill>
          <a:blip r:embed="rId5"/>
          <a:stretch>
            <a:fillRect/>
          </a:stretch>
        </p:blipFill>
        <p:spPr>
          <a:xfrm>
            <a:off x="10206037" y="0"/>
            <a:ext cx="1781175" cy="6629400"/>
          </a:xfrm>
          <a:prstGeom prst="rect">
            <a:avLst/>
          </a:prstGeom>
        </p:spPr>
      </p:pic>
    </p:spTree>
    <p:extLst>
      <p:ext uri="{BB962C8B-B14F-4D97-AF65-F5344CB8AC3E}">
        <p14:creationId xmlns:p14="http://schemas.microsoft.com/office/powerpoint/2010/main" val="2486817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7BEB07-27AF-4EB0-A3BA-7034B9938ACF}"/>
              </a:ext>
            </a:extLst>
          </p:cNvPr>
          <p:cNvSpPr>
            <a:spLocks noGrp="1"/>
          </p:cNvSpPr>
          <p:nvPr>
            <p:ph type="sldNum" sz="quarter" idx="12"/>
          </p:nvPr>
        </p:nvSpPr>
        <p:spPr>
          <a:xfrm>
            <a:off x="6882559" y="6311825"/>
            <a:ext cx="2743200" cy="365125"/>
          </a:xfrm>
        </p:spPr>
        <p:txBody>
          <a:bodyPr/>
          <a:lstStyle/>
          <a:p>
            <a:fld id="{CB0820D1-2E4F-4BF7-AD08-C7E8475A5F87}" type="slidenum">
              <a:rPr lang="de-AT" smtClean="0"/>
              <a:pPr/>
              <a:t>28</a:t>
            </a:fld>
            <a:endParaRPr lang="de-AT"/>
          </a:p>
        </p:txBody>
      </p:sp>
      <p:sp>
        <p:nvSpPr>
          <p:cNvPr id="2" name="Textfeld 1">
            <a:extLst>
              <a:ext uri="{FF2B5EF4-FFF2-40B4-BE49-F238E27FC236}">
                <a16:creationId xmlns:a16="http://schemas.microsoft.com/office/drawing/2014/main" id="{3F5B9255-FFD5-4F33-8CE8-5C27248D5D6C}"/>
              </a:ext>
            </a:extLst>
          </p:cNvPr>
          <p:cNvSpPr txBox="1"/>
          <p:nvPr/>
        </p:nvSpPr>
        <p:spPr>
          <a:xfrm>
            <a:off x="890172" y="2310765"/>
            <a:ext cx="8356609" cy="1477328"/>
          </a:xfrm>
          <a:prstGeom prst="rect">
            <a:avLst/>
          </a:prstGeom>
          <a:solidFill>
            <a:schemeClr val="bg1"/>
          </a:solidFill>
        </p:spPr>
        <p:txBody>
          <a:bodyPr wrap="square" rtlCol="0">
            <a:spAutoFit/>
          </a:bodyPr>
          <a:lstStyle/>
          <a:p>
            <a:r>
              <a:rPr lang="de-DE" dirty="0">
                <a:latin typeface="Segoe UI Web (West European)"/>
              </a:rPr>
              <a:t>Gratulation! Ihr </a:t>
            </a:r>
            <a:r>
              <a:rPr lang="de-DE" dirty="0">
                <a:effectLst/>
                <a:latin typeface="Segoe UI Web (West European)"/>
              </a:rPr>
              <a:t>habt es fast geschafft! </a:t>
            </a:r>
            <a:r>
              <a:rPr lang="de-DE" dirty="0">
                <a:latin typeface="Segoe UI Web (West European)"/>
              </a:rPr>
              <a:t>Ihr</a:t>
            </a:r>
            <a:r>
              <a:rPr lang="de-DE" dirty="0">
                <a:effectLst/>
                <a:latin typeface="Segoe UI Web (West European)"/>
              </a:rPr>
              <a:t> habt eine klare Lösung für das Problem! </a:t>
            </a:r>
            <a:r>
              <a:rPr lang="de-DE" dirty="0">
                <a:latin typeface="Segoe UI Web (West European)"/>
              </a:rPr>
              <a:t>Ihr seid den </a:t>
            </a:r>
            <a:r>
              <a:rPr lang="de-DE" dirty="0">
                <a:effectLst/>
                <a:latin typeface="Segoe UI Web (West European)"/>
              </a:rPr>
              <a:t>beteiligten Personen deutlich voraus. Nun, das Beste, das ihr jetzt tun könnt, ist, sie bei der letzten Aktion mit ins Boot zu holen, damit sie auch Teil der Lösung werden. Aber wie? </a:t>
            </a:r>
          </a:p>
          <a:p>
            <a:endParaRPr lang="de-DE" dirty="0">
              <a:latin typeface="Segoe UI Web (West European)"/>
            </a:endParaRPr>
          </a:p>
        </p:txBody>
      </p:sp>
      <p:sp>
        <p:nvSpPr>
          <p:cNvPr id="3" name="Textfeld 2">
            <a:extLst>
              <a:ext uri="{FF2B5EF4-FFF2-40B4-BE49-F238E27FC236}">
                <a16:creationId xmlns:a16="http://schemas.microsoft.com/office/drawing/2014/main" id="{9A5D7174-5E56-4519-8488-9116699582ED}"/>
              </a:ext>
            </a:extLst>
          </p:cNvPr>
          <p:cNvSpPr txBox="1"/>
          <p:nvPr/>
        </p:nvSpPr>
        <p:spPr>
          <a:xfrm>
            <a:off x="919134" y="4067861"/>
            <a:ext cx="8195516" cy="646331"/>
          </a:xfrm>
          <a:prstGeom prst="rect">
            <a:avLst/>
          </a:prstGeom>
          <a:solidFill>
            <a:schemeClr val="bg1"/>
          </a:solidFill>
          <a:ln w="38100">
            <a:solidFill>
              <a:srgbClr val="C00000"/>
            </a:solidFill>
          </a:ln>
        </p:spPr>
        <p:txBody>
          <a:bodyPr wrap="square" rtlCol="0">
            <a:spAutoFit/>
          </a:bodyPr>
          <a:lstStyle/>
          <a:p>
            <a:r>
              <a:rPr lang="de-AT" sz="1800" dirty="0">
                <a:effectLst/>
                <a:latin typeface="Calibri" panose="020F0502020204030204" pitchFamily="34" charset="0"/>
                <a:ea typeface="MyriadPro-Regular" panose="020B0503030403020204"/>
                <a:cs typeface="Arial" panose="020B0604020202020204" pitchFamily="34" charset="0"/>
              </a:rPr>
              <a:t>Kein Problem, ein Mitglied eures Teams hat die Superkräfte, mit den Personen </a:t>
            </a:r>
            <a:r>
              <a:rPr lang="de-AT" sz="1800" b="1" dirty="0">
                <a:effectLst/>
                <a:latin typeface="Calibri" panose="020F0502020204030204" pitchFamily="34" charset="0"/>
                <a:ea typeface="MyriadPro-Regular" panose="020B0503030403020204"/>
                <a:cs typeface="Arial" panose="020B0604020202020204" pitchFamily="34" charset="0"/>
              </a:rPr>
              <a:t>in Kontakt zu treten</a:t>
            </a:r>
            <a:r>
              <a:rPr lang="de-AT" sz="1800" dirty="0">
                <a:effectLst/>
                <a:latin typeface="Calibri" panose="020F0502020204030204" pitchFamily="34" charset="0"/>
                <a:ea typeface="MyriadPro-Regular" panose="020B0503030403020204"/>
                <a:cs typeface="Arial" panose="020B0604020202020204" pitchFamily="34" charset="0"/>
              </a:rPr>
              <a:t> und ihre </a:t>
            </a:r>
            <a:r>
              <a:rPr lang="de-AT" sz="1800" b="1" dirty="0">
                <a:effectLst/>
                <a:latin typeface="Calibri" panose="020F0502020204030204" pitchFamily="34" charset="0"/>
                <a:ea typeface="MyriadPro-Regular" panose="020B0503030403020204"/>
                <a:cs typeface="Arial" panose="020B0604020202020204" pitchFamily="34" charset="0"/>
              </a:rPr>
              <a:t>Bedürfnisse anzusprechen</a:t>
            </a:r>
            <a:r>
              <a:rPr lang="de-AT" sz="1800" dirty="0">
                <a:effectLst/>
                <a:latin typeface="Calibri" panose="020F0502020204030204" pitchFamily="34" charset="0"/>
                <a:ea typeface="MyriadPro-Regular" panose="020B0503030403020204"/>
                <a:cs typeface="Arial" panose="020B0604020202020204" pitchFamily="34" charset="0"/>
              </a:rPr>
              <a:t>!</a:t>
            </a:r>
            <a:endParaRPr lang="de-AT" dirty="0"/>
          </a:p>
        </p:txBody>
      </p:sp>
      <p:sp>
        <p:nvSpPr>
          <p:cNvPr id="8" name="Textfeld 7">
            <a:extLst>
              <a:ext uri="{FF2B5EF4-FFF2-40B4-BE49-F238E27FC236}">
                <a16:creationId xmlns:a16="http://schemas.microsoft.com/office/drawing/2014/main" id="{647E55FC-19E4-475F-8C95-54E1097E59CE}"/>
              </a:ext>
            </a:extLst>
          </p:cNvPr>
          <p:cNvSpPr txBox="1"/>
          <p:nvPr/>
        </p:nvSpPr>
        <p:spPr>
          <a:xfrm>
            <a:off x="4317206" y="676780"/>
            <a:ext cx="3557588" cy="892552"/>
          </a:xfrm>
          <a:prstGeom prst="rect">
            <a:avLst/>
          </a:prstGeom>
          <a:solidFill>
            <a:schemeClr val="bg1"/>
          </a:solidFill>
        </p:spPr>
        <p:txBody>
          <a:bodyPr wrap="square" rtlCol="0">
            <a:spAutoFit/>
          </a:bodyPr>
          <a:lstStyle/>
          <a:p>
            <a:r>
              <a:rPr lang="de-AT" sz="2800" b="1" dirty="0">
                <a:solidFill>
                  <a:srgbClr val="F68121"/>
                </a:solidFill>
                <a:effectLst/>
                <a:latin typeface="Calibri Light" panose="020F0302020204030204" pitchFamily="34" charset="0"/>
                <a:ea typeface="MyriadPro-Regular" panose="020B0503030403020204" pitchFamily="34" charset="0"/>
                <a:cs typeface="Arial" panose="020B0604020202020204" pitchFamily="34" charset="0"/>
              </a:rPr>
              <a:t>Aktion 5 – Kontaktiere</a:t>
            </a:r>
            <a:endParaRPr lang="de-AT" sz="2800" b="1" dirty="0">
              <a:solidFill>
                <a:schemeClr val="accent1"/>
              </a:solidFill>
            </a:endParaRPr>
          </a:p>
          <a:p>
            <a:r>
              <a:rPr lang="de-AT" sz="2400" b="1" dirty="0">
                <a:solidFill>
                  <a:schemeClr val="accent1"/>
                </a:solidFill>
                <a:latin typeface="Calibri Light" panose="020F0302020204030204" pitchFamily="34" charset="0"/>
                <a:cs typeface="Arial" panose="020B0604020202020204" pitchFamily="34" charset="0"/>
              </a:rPr>
              <a:t>Geht in Kontakt!</a:t>
            </a:r>
          </a:p>
        </p:txBody>
      </p:sp>
      <p:pic>
        <p:nvPicPr>
          <p:cNvPr id="7" name="Grafik 6">
            <a:extLst>
              <a:ext uri="{FF2B5EF4-FFF2-40B4-BE49-F238E27FC236}">
                <a16:creationId xmlns:a16="http://schemas.microsoft.com/office/drawing/2014/main" id="{F442464C-D5C9-174A-B1EB-374BB52B8860}"/>
              </a:ext>
            </a:extLst>
          </p:cNvPr>
          <p:cNvPicPr>
            <a:picLocks noChangeAspect="1"/>
          </p:cNvPicPr>
          <p:nvPr/>
        </p:nvPicPr>
        <p:blipFill>
          <a:blip r:embed="rId2"/>
          <a:stretch>
            <a:fillRect/>
          </a:stretch>
        </p:blipFill>
        <p:spPr>
          <a:xfrm>
            <a:off x="10354506" y="0"/>
            <a:ext cx="1847850" cy="6686550"/>
          </a:xfrm>
          <a:prstGeom prst="rect">
            <a:avLst/>
          </a:prstGeom>
        </p:spPr>
      </p:pic>
    </p:spTree>
    <p:extLst>
      <p:ext uri="{BB962C8B-B14F-4D97-AF65-F5344CB8AC3E}">
        <p14:creationId xmlns:p14="http://schemas.microsoft.com/office/powerpoint/2010/main" val="349613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5E1C86-2F31-486F-80E8-003D58819C57}"/>
              </a:ext>
            </a:extLst>
          </p:cNvPr>
          <p:cNvSpPr>
            <a:spLocks noGrp="1"/>
          </p:cNvSpPr>
          <p:nvPr>
            <p:ph type="sldNum" sz="quarter" idx="12"/>
          </p:nvPr>
        </p:nvSpPr>
        <p:spPr/>
        <p:txBody>
          <a:bodyPr/>
          <a:lstStyle/>
          <a:p>
            <a:fld id="{CB0820D1-2E4F-4BF7-AD08-C7E8475A5F87}" type="slidenum">
              <a:rPr lang="de-AT" smtClean="0"/>
              <a:pPr/>
              <a:t>29</a:t>
            </a:fld>
            <a:endParaRPr lang="de-AT"/>
          </a:p>
        </p:txBody>
      </p:sp>
      <p:sp>
        <p:nvSpPr>
          <p:cNvPr id="2" name="Textfeld 1">
            <a:extLst>
              <a:ext uri="{FF2B5EF4-FFF2-40B4-BE49-F238E27FC236}">
                <a16:creationId xmlns:a16="http://schemas.microsoft.com/office/drawing/2014/main" id="{18C7FD6A-473E-4C80-AFCF-4D1E00623BBD}"/>
              </a:ext>
            </a:extLst>
          </p:cNvPr>
          <p:cNvSpPr txBox="1"/>
          <p:nvPr/>
        </p:nvSpPr>
        <p:spPr>
          <a:xfrm>
            <a:off x="3486150" y="1439087"/>
            <a:ext cx="8067675" cy="2185214"/>
          </a:xfrm>
          <a:prstGeom prst="rect">
            <a:avLst/>
          </a:prstGeom>
          <a:noFill/>
        </p:spPr>
        <p:txBody>
          <a:bodyPr wrap="square" rtlCol="0">
            <a:spAutoFit/>
          </a:bodyPr>
          <a:lstStyle/>
          <a:p>
            <a:r>
              <a:rPr lang="de-DE" sz="4000" dirty="0">
                <a:solidFill>
                  <a:schemeClr val="accent2"/>
                </a:solidFill>
              </a:rPr>
              <a:t>Auswertung</a:t>
            </a:r>
          </a:p>
          <a:p>
            <a:r>
              <a:rPr lang="de-DE" dirty="0"/>
              <a:t>
</a:t>
            </a:r>
            <a:r>
              <a:rPr lang="de-DE" sz="2400" b="1" dirty="0">
                <a:solidFill>
                  <a:schemeClr val="accent1"/>
                </a:solidFill>
              </a:rPr>
              <a:t>Benötigte Materialien für jedes Team:</a:t>
            </a:r>
          </a:p>
          <a:p>
            <a:br>
              <a:rPr lang="de-DE" dirty="0"/>
            </a:br>
            <a:r>
              <a:rPr lang="de-DE" dirty="0"/>
              <a:t>
</a:t>
            </a:r>
            <a:endParaRPr lang="de-AT" dirty="0"/>
          </a:p>
        </p:txBody>
      </p:sp>
      <p:sp>
        <p:nvSpPr>
          <p:cNvPr id="5" name="Textfeld 4">
            <a:extLst>
              <a:ext uri="{FF2B5EF4-FFF2-40B4-BE49-F238E27FC236}">
                <a16:creationId xmlns:a16="http://schemas.microsoft.com/office/drawing/2014/main" id="{31459D4D-8686-416E-9F45-CBCF5171D3A1}"/>
              </a:ext>
            </a:extLst>
          </p:cNvPr>
          <p:cNvSpPr txBox="1"/>
          <p:nvPr/>
        </p:nvSpPr>
        <p:spPr>
          <a:xfrm>
            <a:off x="3486150" y="2891790"/>
            <a:ext cx="7991475" cy="1384995"/>
          </a:xfrm>
          <a:prstGeom prst="rect">
            <a:avLst/>
          </a:prstGeom>
          <a:noFill/>
        </p:spPr>
        <p:txBody>
          <a:bodyPr wrap="square" rtlCol="0">
            <a:spAutoFit/>
          </a:bodyPr>
          <a:lstStyle/>
          <a:p>
            <a:pPr marL="285750" indent="-285750">
              <a:buFont typeface="Arial" panose="020B0604020202020204" pitchFamily="34" charset="0"/>
              <a:buChar char="•"/>
            </a:pPr>
            <a:r>
              <a:rPr lang="de-DE" sz="2800" dirty="0">
                <a:solidFill>
                  <a:schemeClr val="accent1"/>
                </a:solidFill>
              </a:rPr>
              <a:t>Spielplan 4
Spielplan 1</a:t>
            </a:r>
          </a:p>
          <a:p>
            <a:pPr marL="285750" indent="-285750">
              <a:buFont typeface="Arial" panose="020B0604020202020204" pitchFamily="34" charset="0"/>
              <a:buChar char="•"/>
            </a:pPr>
            <a:r>
              <a:rPr lang="de-DE" sz="2800" dirty="0">
                <a:solidFill>
                  <a:schemeClr val="accent1"/>
                </a:solidFill>
              </a:rPr>
              <a:t>Spielplan 3</a:t>
            </a:r>
            <a:endParaRPr lang="de-AT" sz="2800" dirty="0"/>
          </a:p>
        </p:txBody>
      </p:sp>
      <p:sp>
        <p:nvSpPr>
          <p:cNvPr id="3" name="Textfeld 2">
            <a:extLst>
              <a:ext uri="{FF2B5EF4-FFF2-40B4-BE49-F238E27FC236}">
                <a16:creationId xmlns:a16="http://schemas.microsoft.com/office/drawing/2014/main" id="{3E66101B-E82E-BDEA-B8E8-81E019670221}"/>
              </a:ext>
            </a:extLst>
          </p:cNvPr>
          <p:cNvSpPr txBox="1"/>
          <p:nvPr/>
        </p:nvSpPr>
        <p:spPr>
          <a:xfrm>
            <a:off x="3486150" y="608090"/>
            <a:ext cx="61264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ED7D31"/>
                </a:solidFill>
                <a:effectLst/>
                <a:uLnTx/>
                <a:uFillTx/>
                <a:latin typeface="Calibri"/>
                <a:ea typeface="+mn-ea"/>
                <a:cs typeface="+mn-cs"/>
              </a:rPr>
              <a:t>Level 4</a:t>
            </a:r>
            <a:r>
              <a:rPr kumimoji="0" lang="de-AT"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17246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2CCEF0-11E7-453B-8CD8-87F8E0AA7978}"/>
              </a:ext>
            </a:extLst>
          </p:cNvPr>
          <p:cNvSpPr>
            <a:spLocks noGrp="1"/>
          </p:cNvSpPr>
          <p:nvPr>
            <p:ph idx="1"/>
          </p:nvPr>
        </p:nvSpPr>
        <p:spPr>
          <a:xfrm>
            <a:off x="1895476" y="2023862"/>
            <a:ext cx="9760296" cy="4351338"/>
          </a:xfrm>
        </p:spPr>
        <p:txBody>
          <a:bodyPr>
            <a:normAutofit fontScale="77500" lnSpcReduction="20000"/>
          </a:bodyPr>
          <a:lstStyle/>
          <a:p>
            <a:pPr algn="just">
              <a:lnSpc>
                <a:spcPct val="120000"/>
              </a:lnSpc>
            </a:pPr>
            <a:r>
              <a:rPr lang="de-DE" sz="3100" dirty="0"/>
              <a:t>Auf spielerische Art und Weise setzt man sich mit brennenden gesellschaftspolitischen Themen auseinander und trainiert Fähigkeiten, die man braucht, um als mündige </a:t>
            </a:r>
            <a:r>
              <a:rPr lang="de-DE" sz="3100" dirty="0" err="1"/>
              <a:t>Bürger:innen</a:t>
            </a:r>
            <a:r>
              <a:rPr lang="de-DE" sz="3100" dirty="0"/>
              <a:t> zu HANDELN: </a:t>
            </a:r>
          </a:p>
          <a:p>
            <a:endParaRPr lang="el-GR" sz="1800" b="0" i="0" u="none" strike="noStrike" baseline="0" dirty="0">
              <a:solidFill>
                <a:srgbClr val="000000"/>
              </a:solidFill>
              <a:latin typeface="Calibri" panose="020F0502020204030204" pitchFamily="34" charset="0"/>
            </a:endParaRPr>
          </a:p>
          <a:p>
            <a:pPr marL="625475" indent="0">
              <a:buNone/>
            </a:pPr>
            <a:r>
              <a:rPr lang="de-DE" sz="2600" i="1" dirty="0">
                <a:solidFill>
                  <a:srgbClr val="2E5395"/>
                </a:solidFill>
                <a:latin typeface="Calibri" panose="020F0502020204030204" pitchFamily="34" charset="0"/>
              </a:rPr>
              <a:t>▪ Empathie, um Bedürfnisse zu erkennen, </a:t>
            </a:r>
          </a:p>
          <a:p>
            <a:pPr marL="625475" indent="0">
              <a:buNone/>
            </a:pPr>
            <a:r>
              <a:rPr lang="de-DE" sz="2600" i="1" dirty="0">
                <a:solidFill>
                  <a:srgbClr val="2E5395"/>
                </a:solidFill>
                <a:latin typeface="Calibri" panose="020F0502020204030204" pitchFamily="34" charset="0"/>
              </a:rPr>
              <a:t>▪ Offenheit, um neue Wege gehen zu können, </a:t>
            </a:r>
          </a:p>
          <a:p>
            <a:pPr marL="625475" indent="0">
              <a:buNone/>
            </a:pPr>
            <a:r>
              <a:rPr lang="de-DE" sz="2600" i="1" dirty="0">
                <a:solidFill>
                  <a:srgbClr val="2E5395"/>
                </a:solidFill>
                <a:latin typeface="Calibri" panose="020F0502020204030204" pitchFamily="34" charset="0"/>
              </a:rPr>
              <a:t>▪ Führung, um andere zu führen, ohne sie zu dominieren, </a:t>
            </a:r>
          </a:p>
          <a:p>
            <a:pPr marL="625475" indent="0">
              <a:buNone/>
            </a:pPr>
            <a:r>
              <a:rPr lang="de-DE" sz="2600" i="1" dirty="0">
                <a:solidFill>
                  <a:srgbClr val="2E5395"/>
                </a:solidFill>
                <a:latin typeface="Calibri" panose="020F0502020204030204" pitchFamily="34" charset="0"/>
              </a:rPr>
              <a:t>▪ Besonnenheit und Verantwortung, mutige Entscheidungen zu treffen, </a:t>
            </a:r>
          </a:p>
          <a:p>
            <a:pPr marL="625475" indent="0">
              <a:buNone/>
            </a:pPr>
            <a:r>
              <a:rPr lang="de-DE" sz="2600" i="1" dirty="0">
                <a:solidFill>
                  <a:srgbClr val="2E5395"/>
                </a:solidFill>
                <a:latin typeface="Calibri" panose="020F0502020204030204" pitchFamily="34" charset="0"/>
              </a:rPr>
              <a:t>▪ Die Fähigkeit, sich auf andere einzulassen, die nicht die gleiche Meinung teilen,</a:t>
            </a:r>
          </a:p>
          <a:p>
            <a:pPr marL="625475" indent="0">
              <a:buNone/>
            </a:pPr>
            <a:r>
              <a:rPr lang="de-DE" sz="2600" i="1" dirty="0">
                <a:solidFill>
                  <a:srgbClr val="2E5395"/>
                </a:solidFill>
                <a:latin typeface="Calibri" panose="020F0502020204030204" pitchFamily="34" charset="0"/>
              </a:rPr>
              <a:t>▪ Kommunikationsfähigkeiten, um wirklich mit anderen in Kontakt zu treten.</a:t>
            </a:r>
          </a:p>
          <a:p>
            <a:endParaRPr lang="de-AT" dirty="0"/>
          </a:p>
        </p:txBody>
      </p:sp>
      <p:sp>
        <p:nvSpPr>
          <p:cNvPr id="5" name="Slide Number Placeholder 4">
            <a:extLst>
              <a:ext uri="{FF2B5EF4-FFF2-40B4-BE49-F238E27FC236}">
                <a16:creationId xmlns:a16="http://schemas.microsoft.com/office/drawing/2014/main" id="{8089F8D6-004F-4BEA-992D-D163040A9E92}"/>
              </a:ext>
            </a:extLst>
          </p:cNvPr>
          <p:cNvSpPr>
            <a:spLocks noGrp="1"/>
          </p:cNvSpPr>
          <p:nvPr>
            <p:ph type="sldNum" sz="quarter" idx="12"/>
          </p:nvPr>
        </p:nvSpPr>
        <p:spPr/>
        <p:txBody>
          <a:bodyPr/>
          <a:lstStyle/>
          <a:p>
            <a:fld id="{CB0820D1-2E4F-4BF7-AD08-C7E8475A5F87}" type="slidenum">
              <a:rPr lang="de-AT" smtClean="0"/>
              <a:pPr/>
              <a:t>3</a:t>
            </a:fld>
            <a:endParaRPr lang="de-AT"/>
          </a:p>
        </p:txBody>
      </p:sp>
      <p:sp>
        <p:nvSpPr>
          <p:cNvPr id="7" name="Titel 2">
            <a:extLst>
              <a:ext uri="{FF2B5EF4-FFF2-40B4-BE49-F238E27FC236}">
                <a16:creationId xmlns:a16="http://schemas.microsoft.com/office/drawing/2014/main" id="{032DA66A-80B9-0085-7D0D-EBE5CB921DE9}"/>
              </a:ext>
            </a:extLst>
          </p:cNvPr>
          <p:cNvSpPr>
            <a:spLocks noGrp="1"/>
          </p:cNvSpPr>
          <p:nvPr>
            <p:ph type="title"/>
          </p:nvPr>
        </p:nvSpPr>
        <p:spPr>
          <a:xfrm>
            <a:off x="3625850" y="482800"/>
            <a:ext cx="7899400" cy="1325563"/>
          </a:xfrm>
        </p:spPr>
        <p:txBody>
          <a:bodyPr>
            <a:normAutofit/>
          </a:bodyPr>
          <a:lstStyle/>
          <a:p>
            <a:r>
              <a:rPr lang="en-GB" sz="4400" b="1" kern="1400" spc="-50" dirty="0" err="1">
                <a:solidFill>
                  <a:srgbClr val="F68121"/>
                </a:solidFill>
                <a:effectLst/>
                <a:latin typeface="Calibri Light" panose="020F0302020204030204" pitchFamily="34" charset="0"/>
                <a:ea typeface="Yu Gothic Light" panose="020B0300000000000000" pitchFamily="34" charset="-128"/>
                <a:cs typeface="Calibri Light" panose="020F0302020204030204" pitchFamily="34" charset="0"/>
              </a:rPr>
              <a:t>Über</a:t>
            </a:r>
            <a:r>
              <a:rPr lang="en-GB" sz="4400" b="1" kern="1400" spc="-50" dirty="0">
                <a:solidFill>
                  <a:srgbClr val="F68121"/>
                </a:solidFill>
                <a:effectLst/>
                <a:latin typeface="Calibri Light" panose="020F0302020204030204" pitchFamily="34" charset="0"/>
                <a:ea typeface="Yu Gothic Light" panose="020B0300000000000000" pitchFamily="34" charset="-128"/>
                <a:cs typeface="Calibri Light" panose="020F0302020204030204" pitchFamily="34" charset="0"/>
              </a:rPr>
              <a:t> das </a:t>
            </a:r>
            <a:r>
              <a:rPr lang="en-GB" sz="5400" b="1" kern="1400" spc="-50" dirty="0">
                <a:solidFill>
                  <a:srgbClr val="F68121"/>
                </a:solidFill>
                <a:effectLst/>
                <a:latin typeface="Calibri Light" panose="020F0302020204030204" pitchFamily="34" charset="0"/>
                <a:ea typeface="Yu Gothic Light" panose="020B0300000000000000" pitchFamily="34" charset="-128"/>
                <a:cs typeface="Calibri Light" panose="020F0302020204030204" pitchFamily="34" charset="0"/>
              </a:rPr>
              <a:t>ACT-Game</a:t>
            </a:r>
            <a:endParaRPr lang="de-AT" sz="5400" dirty="0"/>
          </a:p>
        </p:txBody>
      </p:sp>
    </p:spTree>
    <p:extLst>
      <p:ext uri="{BB962C8B-B14F-4D97-AF65-F5344CB8AC3E}">
        <p14:creationId xmlns:p14="http://schemas.microsoft.com/office/powerpoint/2010/main" val="524938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6D3584-62CB-4A86-B73D-5E3B78A72010}"/>
              </a:ext>
            </a:extLst>
          </p:cNvPr>
          <p:cNvSpPr>
            <a:spLocks noGrp="1"/>
          </p:cNvSpPr>
          <p:nvPr>
            <p:ph type="sldNum" sz="quarter" idx="12"/>
          </p:nvPr>
        </p:nvSpPr>
        <p:spPr/>
        <p:txBody>
          <a:bodyPr/>
          <a:lstStyle/>
          <a:p>
            <a:fld id="{CB0820D1-2E4F-4BF7-AD08-C7E8475A5F87}" type="slidenum">
              <a:rPr lang="de-AT" smtClean="0"/>
              <a:pPr/>
              <a:t>30</a:t>
            </a:fld>
            <a:endParaRPr lang="de-AT"/>
          </a:p>
        </p:txBody>
      </p:sp>
      <p:sp>
        <p:nvSpPr>
          <p:cNvPr id="2" name="Textfeld 1">
            <a:extLst>
              <a:ext uri="{FF2B5EF4-FFF2-40B4-BE49-F238E27FC236}">
                <a16:creationId xmlns:a16="http://schemas.microsoft.com/office/drawing/2014/main" id="{B036982D-39CC-408C-92AE-478E0F5E5B8E}"/>
              </a:ext>
            </a:extLst>
          </p:cNvPr>
          <p:cNvSpPr txBox="1"/>
          <p:nvPr/>
        </p:nvSpPr>
        <p:spPr>
          <a:xfrm>
            <a:off x="868680" y="2415540"/>
            <a:ext cx="10126980" cy="3084242"/>
          </a:xfrm>
          <a:prstGeom prst="rect">
            <a:avLst/>
          </a:prstGeom>
          <a:noFill/>
          <a:ln w="57150">
            <a:solidFill>
              <a:srgbClr val="C00000"/>
            </a:solidFill>
          </a:ln>
        </p:spPr>
        <p:txBody>
          <a:bodyPr wrap="square" rtlCol="0">
            <a:spAutoFit/>
          </a:bodyPr>
          <a:lstStyle/>
          <a:p>
            <a:pPr algn="just">
              <a:lnSpc>
                <a:spcPct val="130000"/>
              </a:lnSpc>
              <a:spcBef>
                <a:spcPts val="600"/>
              </a:spcBef>
              <a:spcAft>
                <a:spcPts val="600"/>
              </a:spcAft>
            </a:pPr>
            <a:r>
              <a:rPr lang="de-AT" sz="2400" b="1" dirty="0"/>
              <a:t>Herzlichen Glückwunsch! Wenn ihr hier angekommen seid, habt ihr gemeinsam im Team eine Lösung für euer Problem gefunden! Außerdem habt ihr euch überlegt, wie ihr sie den beteiligten Personen erklären könnt, damit sie sie akzeptieren können.</a:t>
            </a:r>
          </a:p>
          <a:p>
            <a:pPr>
              <a:lnSpc>
                <a:spcPct val="130000"/>
              </a:lnSpc>
              <a:spcBef>
                <a:spcPts val="600"/>
              </a:spcBef>
              <a:spcAft>
                <a:spcPts val="600"/>
              </a:spcAft>
            </a:pPr>
            <a:r>
              <a:rPr lang="de-AT" sz="2400" b="1" dirty="0"/>
              <a:t>Jetzt könnt ihr auch noch Punkte für eure Lösung bekommen! Welches Team wird gewinnen?</a:t>
            </a:r>
          </a:p>
        </p:txBody>
      </p:sp>
      <p:sp>
        <p:nvSpPr>
          <p:cNvPr id="3" name="Textfeld 2">
            <a:extLst>
              <a:ext uri="{FF2B5EF4-FFF2-40B4-BE49-F238E27FC236}">
                <a16:creationId xmlns:a16="http://schemas.microsoft.com/office/drawing/2014/main" id="{49773FB6-918F-27C6-79C9-A7900FC1F747}"/>
              </a:ext>
            </a:extLst>
          </p:cNvPr>
          <p:cNvSpPr txBox="1"/>
          <p:nvPr/>
        </p:nvSpPr>
        <p:spPr>
          <a:xfrm>
            <a:off x="3855720" y="731336"/>
            <a:ext cx="61264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ED7D31"/>
                </a:solidFill>
                <a:effectLst/>
                <a:uLnTx/>
                <a:uFillTx/>
                <a:latin typeface="Calibri"/>
                <a:ea typeface="+mn-ea"/>
                <a:cs typeface="+mn-cs"/>
              </a:rPr>
              <a:t>Level 4</a:t>
            </a:r>
            <a:r>
              <a:rPr kumimoji="0" lang="de-AT"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21329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44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210589" y="2199054"/>
            <a:ext cx="2171405" cy="213741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Spielplan</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Level 4</a:t>
            </a:r>
          </a:p>
        </p:txBody>
      </p:sp>
      <p:pic>
        <p:nvPicPr>
          <p:cNvPr id="3" name="Grafik 2">
            <a:extLst>
              <a:ext uri="{FF2B5EF4-FFF2-40B4-BE49-F238E27FC236}">
                <a16:creationId xmlns:a16="http://schemas.microsoft.com/office/drawing/2014/main" id="{5ED3BE90-1249-C788-CA51-A313E2A69431}"/>
              </a:ext>
            </a:extLst>
          </p:cNvPr>
          <p:cNvPicPr>
            <a:picLocks noChangeAspect="1"/>
          </p:cNvPicPr>
          <p:nvPr/>
        </p:nvPicPr>
        <p:blipFill>
          <a:blip r:embed="rId2"/>
          <a:stretch>
            <a:fillRect/>
          </a:stretch>
        </p:blipFill>
        <p:spPr>
          <a:xfrm>
            <a:off x="2848299" y="422910"/>
            <a:ext cx="8877396" cy="6286500"/>
          </a:xfrm>
          <a:prstGeom prst="rect">
            <a:avLst/>
          </a:prstGeom>
        </p:spPr>
      </p:pic>
    </p:spTree>
    <p:extLst>
      <p:ext uri="{BB962C8B-B14F-4D97-AF65-F5344CB8AC3E}">
        <p14:creationId xmlns:p14="http://schemas.microsoft.com/office/powerpoint/2010/main" val="2547984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31DEE-9B06-457B-AB0A-3AD8D5A3E7CE}"/>
              </a:ext>
            </a:extLst>
          </p:cNvPr>
          <p:cNvSpPr>
            <a:spLocks noGrp="1"/>
          </p:cNvSpPr>
          <p:nvPr>
            <p:ph type="sldNum" sz="quarter" idx="12"/>
          </p:nvPr>
        </p:nvSpPr>
        <p:spPr/>
        <p:txBody>
          <a:bodyPr/>
          <a:lstStyle/>
          <a:p>
            <a:fld id="{CB0820D1-2E4F-4BF7-AD08-C7E8475A5F87}" type="slidenum">
              <a:rPr lang="de-AT" smtClean="0"/>
              <a:pPr/>
              <a:t>32</a:t>
            </a:fld>
            <a:endParaRPr lang="de-AT"/>
          </a:p>
        </p:txBody>
      </p:sp>
      <p:sp>
        <p:nvSpPr>
          <p:cNvPr id="6" name="Textfeld 5">
            <a:extLst>
              <a:ext uri="{FF2B5EF4-FFF2-40B4-BE49-F238E27FC236}">
                <a16:creationId xmlns:a16="http://schemas.microsoft.com/office/drawing/2014/main" id="{2A1EC583-D698-640D-0DA1-C17D03F42BE4}"/>
              </a:ext>
            </a:extLst>
          </p:cNvPr>
          <p:cNvSpPr txBox="1"/>
          <p:nvPr/>
        </p:nvSpPr>
        <p:spPr>
          <a:xfrm>
            <a:off x="502920" y="1855525"/>
            <a:ext cx="10850880" cy="1427442"/>
          </a:xfrm>
          <a:prstGeom prst="rect">
            <a:avLst/>
          </a:prstGeom>
          <a:noFill/>
        </p:spPr>
        <p:txBody>
          <a:bodyPr wrap="square">
            <a:spAutoFit/>
          </a:bodyPr>
          <a:lstStyle/>
          <a:p>
            <a:pPr algn="just">
              <a:lnSpc>
                <a:spcPct val="130000"/>
              </a:lnSpc>
            </a:pPr>
            <a:r>
              <a:rPr lang="de-AT" b="1" dirty="0">
                <a:solidFill>
                  <a:srgbClr val="2E74B5"/>
                </a:solidFill>
                <a:latin typeface="Calibri" panose="020F0502020204030204" pitchFamily="34" charset="0"/>
                <a:cs typeface="Arial" panose="020B0604020202020204" pitchFamily="34" charset="0"/>
              </a:rPr>
              <a:t>1. Bewertung der Teamarbeit und Vorbereitung der Gesamtauswertung</a:t>
            </a:r>
          </a:p>
          <a:p>
            <a:pPr algn="just">
              <a:lnSpc>
                <a:spcPct val="120000"/>
              </a:lnSpc>
            </a:pPr>
            <a:r>
              <a:rPr lang="de-AT" sz="1800" dirty="0">
                <a:effectLst/>
                <a:latin typeface="Calibri" panose="020F0502020204030204" pitchFamily="34" charset="0"/>
                <a:ea typeface="MyriadPro-Regular" panose="020B0503030403020204"/>
                <a:cs typeface="Arial" panose="020B0604020202020204" pitchFamily="34" charset="0"/>
              </a:rPr>
              <a:t>Zunächst bewerten sich die Teammitglieder gegenseitig hinsichtlich ihrer Beiträge und ihrer Zusammenarbeit. </a:t>
            </a:r>
          </a:p>
          <a:p>
            <a:pPr algn="just">
              <a:lnSpc>
                <a:spcPct val="120000"/>
              </a:lnSpc>
            </a:pPr>
            <a:r>
              <a:rPr lang="de-AT" dirty="0">
                <a:latin typeface="Calibri" panose="020F0502020204030204" pitchFamily="34" charset="0"/>
                <a:ea typeface="MyriadPro-Regular" panose="020B0503030403020204"/>
                <a:cs typeface="Arial" panose="020B0604020202020204" pitchFamily="34" charset="0"/>
              </a:rPr>
              <a:t>Seht danach in eurem Spielplan von Level 1 nach, wie viele Punkte ihr insgesamt für die Ausgangssituation erhalten habt und tragt sie in das Feld links unten auf Spielplan 4 ein.</a:t>
            </a:r>
            <a:endParaRPr lang="de-AT" sz="1800" dirty="0">
              <a:effectLst/>
              <a:latin typeface="Calibri" panose="020F0502020204030204" pitchFamily="34" charset="0"/>
              <a:ea typeface="MyriadPro-Regular" panose="020B0503030403020204"/>
              <a:cs typeface="Arial" panose="020B0604020202020204" pitchFamily="34" charset="0"/>
            </a:endParaRPr>
          </a:p>
        </p:txBody>
      </p:sp>
      <p:sp>
        <p:nvSpPr>
          <p:cNvPr id="7" name="Textfeld 6">
            <a:extLst>
              <a:ext uri="{FF2B5EF4-FFF2-40B4-BE49-F238E27FC236}">
                <a16:creationId xmlns:a16="http://schemas.microsoft.com/office/drawing/2014/main" id="{35E3E727-E9DA-7FBD-2189-F1D7CF02E05A}"/>
              </a:ext>
            </a:extLst>
          </p:cNvPr>
          <p:cNvSpPr txBox="1"/>
          <p:nvPr/>
        </p:nvSpPr>
        <p:spPr>
          <a:xfrm>
            <a:off x="3657600" y="799007"/>
            <a:ext cx="8067675" cy="707886"/>
          </a:xfrm>
          <a:prstGeom prst="rect">
            <a:avLst/>
          </a:prstGeom>
          <a:noFill/>
        </p:spPr>
        <p:txBody>
          <a:bodyPr wrap="square" rtlCol="0">
            <a:spAutoFit/>
          </a:bodyPr>
          <a:lstStyle/>
          <a:p>
            <a:r>
              <a:rPr lang="de-DE" sz="4000" dirty="0">
                <a:solidFill>
                  <a:schemeClr val="accent2"/>
                </a:solidFill>
              </a:rPr>
              <a:t>Auswertung</a:t>
            </a:r>
          </a:p>
        </p:txBody>
      </p:sp>
      <p:sp>
        <p:nvSpPr>
          <p:cNvPr id="9" name="Textfeld 8">
            <a:extLst>
              <a:ext uri="{FF2B5EF4-FFF2-40B4-BE49-F238E27FC236}">
                <a16:creationId xmlns:a16="http://schemas.microsoft.com/office/drawing/2014/main" id="{596A515A-8B72-E7F7-A50D-DF855979CC63}"/>
              </a:ext>
            </a:extLst>
          </p:cNvPr>
          <p:cNvSpPr txBox="1"/>
          <p:nvPr/>
        </p:nvSpPr>
        <p:spPr>
          <a:xfrm>
            <a:off x="502920" y="3227611"/>
            <a:ext cx="10850880" cy="1465016"/>
          </a:xfrm>
          <a:prstGeom prst="rect">
            <a:avLst/>
          </a:prstGeom>
          <a:noFill/>
        </p:spPr>
        <p:txBody>
          <a:bodyPr wrap="square">
            <a:spAutoFit/>
          </a:bodyPr>
          <a:lstStyle/>
          <a:p>
            <a:pPr algn="just">
              <a:lnSpc>
                <a:spcPct val="130000"/>
              </a:lnSpc>
            </a:pPr>
            <a:r>
              <a:rPr lang="de-AT" sz="1800" b="1" dirty="0">
                <a:solidFill>
                  <a:srgbClr val="2E74B5"/>
                </a:solidFill>
                <a:effectLst/>
                <a:latin typeface="Calibri" panose="020F0502020204030204" pitchFamily="34" charset="0"/>
                <a:ea typeface="MyriadPro-Regular" panose="020B0503030403020204"/>
                <a:cs typeface="Arial" panose="020B0604020202020204" pitchFamily="34" charset="0"/>
              </a:rPr>
              <a:t>2. Präsentationen der Lösungen</a:t>
            </a:r>
            <a:endParaRPr lang="de-AT" sz="1800" dirty="0">
              <a:effectLst/>
              <a:latin typeface="Calibri" panose="020F0502020204030204" pitchFamily="34" charset="0"/>
              <a:ea typeface="MyriadPro-Regular" panose="020B0503030403020204"/>
              <a:cs typeface="Arial" panose="020B0604020202020204" pitchFamily="34" charset="0"/>
            </a:endParaRPr>
          </a:p>
          <a:p>
            <a:pPr algn="just">
              <a:lnSpc>
                <a:spcPct val="120000"/>
              </a:lnSpc>
            </a:pPr>
            <a:r>
              <a:rPr lang="de-AT" dirty="0">
                <a:latin typeface="Calibri" panose="020F0502020204030204" pitchFamily="34" charset="0"/>
                <a:cs typeface="Arial" panose="020B0604020202020204" pitchFamily="34" charset="0"/>
              </a:rPr>
              <a:t>Nacheinander präsentiert ein Team den anderen, wie sie ihre Ausgangssituation weiterentwickelt haben.</a:t>
            </a:r>
          </a:p>
          <a:p>
            <a:pPr marL="342900" lvl="0" indent="-342900" algn="just">
              <a:spcBef>
                <a:spcPts val="600"/>
              </a:spcBef>
              <a:buFont typeface="Wingdings" panose="05000000000000000000" pitchFamily="2" charset="2"/>
              <a:buChar char=""/>
            </a:pPr>
            <a:r>
              <a:rPr lang="de-AT" b="1" kern="1400" spc="-50" dirty="0">
                <a:solidFill>
                  <a:srgbClr val="385623"/>
                </a:solidFill>
                <a:latin typeface="Calibri Light" panose="020F0302020204030204" pitchFamily="34" charset="0"/>
                <a:ea typeface="Yu Gothic Light" panose="020B0300000000000000" pitchFamily="34" charset="-128"/>
                <a:cs typeface="Calibri Light" panose="020F0302020204030204" pitchFamily="34" charset="0"/>
              </a:rPr>
              <a:t>Welche Lösung haben sie für ihr Problem gefunden?</a:t>
            </a:r>
          </a:p>
          <a:p>
            <a:pPr marL="342900" lvl="0" indent="-342900" algn="just">
              <a:lnSpc>
                <a:spcPct val="90000"/>
              </a:lnSpc>
              <a:spcBef>
                <a:spcPts val="600"/>
              </a:spcBef>
              <a:buFont typeface="Wingdings" panose="05000000000000000000" pitchFamily="2" charset="2"/>
              <a:buChar char=""/>
            </a:pPr>
            <a:r>
              <a:rPr lang="de-AT" b="1" kern="1400" spc="-50" dirty="0">
                <a:solidFill>
                  <a:srgbClr val="385623"/>
                </a:solidFill>
                <a:latin typeface="Calibri Light" panose="020F0302020204030204" pitchFamily="34" charset="0"/>
                <a:ea typeface="Yu Gothic Light" panose="020B0300000000000000" pitchFamily="34" charset="-128"/>
                <a:cs typeface="Calibri Light" panose="020F0302020204030204" pitchFamily="34" charset="0"/>
              </a:rPr>
              <a:t>Inwiefern hat sich dadurch die Situation der Beteiligten verbessert?</a:t>
            </a:r>
          </a:p>
        </p:txBody>
      </p:sp>
      <p:sp>
        <p:nvSpPr>
          <p:cNvPr id="11" name="Textfeld 10">
            <a:extLst>
              <a:ext uri="{FF2B5EF4-FFF2-40B4-BE49-F238E27FC236}">
                <a16:creationId xmlns:a16="http://schemas.microsoft.com/office/drawing/2014/main" id="{96CEBC6D-6584-C33F-DEB9-6D05F7CC43E0}"/>
              </a:ext>
            </a:extLst>
          </p:cNvPr>
          <p:cNvSpPr txBox="1"/>
          <p:nvPr/>
        </p:nvSpPr>
        <p:spPr>
          <a:xfrm>
            <a:off x="502920" y="4629163"/>
            <a:ext cx="10850880" cy="1095043"/>
          </a:xfrm>
          <a:prstGeom prst="rect">
            <a:avLst/>
          </a:prstGeom>
          <a:noFill/>
        </p:spPr>
        <p:txBody>
          <a:bodyPr wrap="square">
            <a:spAutoFit/>
          </a:bodyPr>
          <a:lstStyle/>
          <a:p>
            <a:pPr algn="just">
              <a:lnSpc>
                <a:spcPct val="130000"/>
              </a:lnSpc>
              <a:spcBef>
                <a:spcPts val="500"/>
              </a:spcBef>
            </a:pPr>
            <a:r>
              <a:rPr lang="en-GB" sz="1800" b="1" dirty="0">
                <a:solidFill>
                  <a:srgbClr val="2E74B5"/>
                </a:solidFill>
                <a:effectLst/>
                <a:latin typeface="Calibri" panose="020F0502020204030204" pitchFamily="34" charset="0"/>
                <a:ea typeface="MyriadPro-Regular" panose="020B0503030403020204"/>
                <a:cs typeface="Arial" panose="020B0604020202020204" pitchFamily="34" charset="0"/>
              </a:rPr>
              <a:t>3. </a:t>
            </a:r>
            <a:r>
              <a:rPr lang="en-GB" sz="1800" b="1" dirty="0" err="1">
                <a:solidFill>
                  <a:srgbClr val="2E74B5"/>
                </a:solidFill>
                <a:effectLst/>
                <a:latin typeface="Calibri" panose="020F0502020204030204" pitchFamily="34" charset="0"/>
                <a:ea typeface="MyriadPro-Regular" panose="020B0503030403020204"/>
                <a:cs typeface="Arial" panose="020B0604020202020204" pitchFamily="34" charset="0"/>
              </a:rPr>
              <a:t>Punktevergabe</a:t>
            </a:r>
            <a:endParaRPr lang="de-AT" sz="1800" dirty="0">
              <a:effectLst/>
              <a:latin typeface="Calibri" panose="020F0502020204030204" pitchFamily="34" charset="0"/>
              <a:ea typeface="MyriadPro-Regular" panose="020B0503030403020204"/>
              <a:cs typeface="Arial" panose="020B0604020202020204" pitchFamily="34" charset="0"/>
            </a:endParaRPr>
          </a:p>
          <a:p>
            <a:pPr algn="just">
              <a:lnSpc>
                <a:spcPct val="120000"/>
              </a:lnSpc>
            </a:pPr>
            <a:r>
              <a:rPr lang="de-AT" dirty="0">
                <a:latin typeface="Calibri" panose="020F0502020204030204" pitchFamily="34" charset="0"/>
                <a:cs typeface="Arial" panose="020B0604020202020204" pitchFamily="34" charset="0"/>
              </a:rPr>
              <a:t>Jedes Team vergibt Punkte an die anderen Teams. Das Punktekapital eines Teams sind die Punkte, die es in Level 1 erzielt hat und in das grüne Feld eingetragen hat. </a:t>
            </a:r>
          </a:p>
        </p:txBody>
      </p:sp>
      <p:sp>
        <p:nvSpPr>
          <p:cNvPr id="13" name="Textfeld 12">
            <a:extLst>
              <a:ext uri="{FF2B5EF4-FFF2-40B4-BE49-F238E27FC236}">
                <a16:creationId xmlns:a16="http://schemas.microsoft.com/office/drawing/2014/main" id="{E2F05D37-F198-8835-9EA2-475622B0E3FB}"/>
              </a:ext>
            </a:extLst>
          </p:cNvPr>
          <p:cNvSpPr txBox="1"/>
          <p:nvPr/>
        </p:nvSpPr>
        <p:spPr>
          <a:xfrm>
            <a:off x="502920" y="5660742"/>
            <a:ext cx="6126480" cy="423321"/>
          </a:xfrm>
          <a:prstGeom prst="rect">
            <a:avLst/>
          </a:prstGeom>
          <a:noFill/>
        </p:spPr>
        <p:txBody>
          <a:bodyPr wrap="square">
            <a:spAutoFit/>
          </a:bodyPr>
          <a:lstStyle/>
          <a:p>
            <a:pPr algn="just">
              <a:lnSpc>
                <a:spcPct val="130000"/>
              </a:lnSpc>
              <a:spcBef>
                <a:spcPts val="500"/>
              </a:spcBef>
            </a:pPr>
            <a:r>
              <a:rPr lang="en-GB" sz="1800" b="1" dirty="0">
                <a:solidFill>
                  <a:srgbClr val="2E74B5"/>
                </a:solidFill>
                <a:effectLst/>
                <a:latin typeface="Calibri" panose="020F0502020204030204" pitchFamily="34" charset="0"/>
                <a:ea typeface="MyriadPro-Regular" panose="020B0503030403020204"/>
                <a:cs typeface="Arial" panose="020B0604020202020204" pitchFamily="34" charset="0"/>
              </a:rPr>
              <a:t>4. </a:t>
            </a:r>
            <a:r>
              <a:rPr lang="en-GB" sz="1800" b="1" dirty="0" err="1">
                <a:solidFill>
                  <a:srgbClr val="2E74B5"/>
                </a:solidFill>
                <a:effectLst/>
                <a:latin typeface="Calibri" panose="020F0502020204030204" pitchFamily="34" charset="0"/>
                <a:ea typeface="MyriadPro-Regular" panose="020B0503030403020204"/>
                <a:cs typeface="Arial" panose="020B0604020202020204" pitchFamily="34" charset="0"/>
              </a:rPr>
              <a:t>Feier</a:t>
            </a:r>
            <a:r>
              <a:rPr lang="en-GB" sz="1800" b="1" dirty="0">
                <a:solidFill>
                  <a:srgbClr val="2E74B5"/>
                </a:solidFill>
                <a:effectLst/>
                <a:latin typeface="Calibri" panose="020F0502020204030204" pitchFamily="34" charset="0"/>
                <a:ea typeface="MyriadPro-Regular" panose="020B0503030403020204"/>
                <a:cs typeface="Arial" panose="020B0604020202020204" pitchFamily="34" charset="0"/>
              </a:rPr>
              <a:t> des </a:t>
            </a:r>
            <a:r>
              <a:rPr lang="en-GB" sz="1800" b="1" dirty="0" err="1">
                <a:solidFill>
                  <a:srgbClr val="2E74B5"/>
                </a:solidFill>
                <a:effectLst/>
                <a:latin typeface="Calibri" panose="020F0502020204030204" pitchFamily="34" charset="0"/>
                <a:ea typeface="MyriadPro-Regular" panose="020B0503030403020204"/>
                <a:cs typeface="Arial" panose="020B0604020202020204" pitchFamily="34" charset="0"/>
              </a:rPr>
              <a:t>Sieger:innen</a:t>
            </a:r>
            <a:r>
              <a:rPr lang="en-GB" sz="1800" b="1" dirty="0">
                <a:solidFill>
                  <a:srgbClr val="2E74B5"/>
                </a:solidFill>
                <a:effectLst/>
                <a:latin typeface="Calibri" panose="020F0502020204030204" pitchFamily="34" charset="0"/>
                <a:ea typeface="MyriadPro-Regular" panose="020B0503030403020204"/>
                <a:cs typeface="Arial" panose="020B0604020202020204" pitchFamily="34" charset="0"/>
              </a:rPr>
              <a:t> - Teams</a:t>
            </a:r>
            <a:endParaRPr lang="de-AT" sz="1800" dirty="0">
              <a:effectLst/>
              <a:latin typeface="Calibri" panose="020F0502020204030204" pitchFamily="34" charset="0"/>
              <a:ea typeface="MyriadPro-Regular" panose="020B0503030403020204"/>
              <a:cs typeface="Arial" panose="020B0604020202020204" pitchFamily="34" charset="0"/>
            </a:endParaRPr>
          </a:p>
        </p:txBody>
      </p:sp>
    </p:spTree>
    <p:extLst>
      <p:ext uri="{BB962C8B-B14F-4D97-AF65-F5344CB8AC3E}">
        <p14:creationId xmlns:p14="http://schemas.microsoft.com/office/powerpoint/2010/main" val="626228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31DEE-9B06-457B-AB0A-3AD8D5A3E7CE}"/>
              </a:ext>
            </a:extLst>
          </p:cNvPr>
          <p:cNvSpPr>
            <a:spLocks noGrp="1"/>
          </p:cNvSpPr>
          <p:nvPr>
            <p:ph type="sldNum" sz="quarter" idx="12"/>
          </p:nvPr>
        </p:nvSpPr>
        <p:spPr/>
        <p:txBody>
          <a:bodyPr/>
          <a:lstStyle/>
          <a:p>
            <a:fld id="{CB0820D1-2E4F-4BF7-AD08-C7E8475A5F87}" type="slidenum">
              <a:rPr lang="de-AT" smtClean="0"/>
              <a:pPr/>
              <a:t>33</a:t>
            </a:fld>
            <a:endParaRPr lang="de-AT"/>
          </a:p>
        </p:txBody>
      </p:sp>
      <p:pic>
        <p:nvPicPr>
          <p:cNvPr id="2" name="Grafik 1">
            <a:extLst>
              <a:ext uri="{FF2B5EF4-FFF2-40B4-BE49-F238E27FC236}">
                <a16:creationId xmlns:a16="http://schemas.microsoft.com/office/drawing/2014/main" id="{2A65E203-3500-C20C-3BE6-E80BA85D7625}"/>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70824" y="3913726"/>
            <a:ext cx="12121176" cy="1306187"/>
          </a:xfrm>
          <a:prstGeom prst="rect">
            <a:avLst/>
          </a:prstGeom>
          <a:noFill/>
          <a:ln>
            <a:noFill/>
          </a:ln>
          <a:extLst>
            <a:ext uri="{53640926-AAD7-44D8-BBD7-CCE9431645EC}">
              <a14:shadowObscured xmlns:a14="http://schemas.microsoft.com/office/drawing/2010/main"/>
            </a:ext>
          </a:extLst>
        </p:spPr>
      </p:pic>
      <p:sp>
        <p:nvSpPr>
          <p:cNvPr id="3" name="Textfeld 2">
            <a:extLst>
              <a:ext uri="{FF2B5EF4-FFF2-40B4-BE49-F238E27FC236}">
                <a16:creationId xmlns:a16="http://schemas.microsoft.com/office/drawing/2014/main" id="{29875E9F-4D07-1985-F426-22BCEF5ACAFB}"/>
              </a:ext>
            </a:extLst>
          </p:cNvPr>
          <p:cNvSpPr txBox="1">
            <a:spLocks noChangeArrowheads="1"/>
          </p:cNvSpPr>
          <p:nvPr/>
        </p:nvSpPr>
        <p:spPr bwMode="auto">
          <a:xfrm>
            <a:off x="805180" y="4254915"/>
            <a:ext cx="10143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AT" altLang="de-DE" sz="3200" b="1" i="0" u="none" strike="noStrike" cap="none" normalizeH="0" baseline="0" dirty="0">
                <a:ln>
                  <a:noFill/>
                </a:ln>
                <a:solidFill>
                  <a:srgbClr val="000000"/>
                </a:solidFill>
                <a:effectLst/>
                <a:latin typeface="Calibri" panose="020F0502020204030204" pitchFamily="34" charset="0"/>
                <a:ea typeface="MyriadPro-Regular" panose="020B0503030403020204" charset="-128"/>
                <a:cs typeface="Arial" panose="020B0604020202020204" pitchFamily="34" charset="0"/>
              </a:rPr>
              <a:t>...wir wünschen dir viel Glück und Erfolg dabei!</a:t>
            </a:r>
            <a:endParaRPr kumimoji="0" lang="de-AT" altLang="de-DE" sz="32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C857FB74-1B4D-ABCA-1E5F-B6C3C29EAF7D}"/>
              </a:ext>
            </a:extLst>
          </p:cNvPr>
          <p:cNvSpPr>
            <a:spLocks noChangeArrowheads="1"/>
          </p:cNvSpPr>
          <p:nvPr/>
        </p:nvSpPr>
        <p:spPr bwMode="auto">
          <a:xfrm>
            <a:off x="426720" y="23012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8" name="Rectangle 4">
            <a:extLst>
              <a:ext uri="{FF2B5EF4-FFF2-40B4-BE49-F238E27FC236}">
                <a16:creationId xmlns:a16="http://schemas.microsoft.com/office/drawing/2014/main" id="{37705874-EFE0-4809-8C10-556F61BDF5D6}"/>
              </a:ext>
            </a:extLst>
          </p:cNvPr>
          <p:cNvSpPr>
            <a:spLocks noChangeArrowheads="1"/>
          </p:cNvSpPr>
          <p:nvPr/>
        </p:nvSpPr>
        <p:spPr bwMode="auto">
          <a:xfrm>
            <a:off x="1078230" y="2301240"/>
            <a:ext cx="10374630" cy="169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de-AT" altLang="de-DE" sz="2400" b="0" i="1" u="none" strike="noStrike" cap="none" normalizeH="0" baseline="0" dirty="0">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Wir laden dich ein, das Gelernte so oft wie m</a:t>
            </a:r>
            <a:r>
              <a:rPr kumimoji="0" lang="de-AT" altLang="de-DE" sz="2400" b="0" i="1" u="none" strike="noStrike" cap="none" normalizeH="0" baseline="0" dirty="0">
                <a:ln>
                  <a:noFill/>
                </a:ln>
                <a:solidFill>
                  <a:srgbClr val="002060"/>
                </a:solidFill>
                <a:effectLst/>
                <a:latin typeface="Calibri" panose="020F0502020204030204" pitchFamily="34" charset="0"/>
                <a:ea typeface="MyriadPro-Regular" panose="020B0503030403020204" charset="-128"/>
                <a:cs typeface="Arial" panose="020B0604020202020204" pitchFamily="34" charset="0"/>
              </a:rPr>
              <a:t>ö</a:t>
            </a:r>
            <a:r>
              <a:rPr kumimoji="0" lang="de-AT" altLang="de-DE" sz="2400" b="0" i="1" u="none" strike="noStrike" cap="none" normalizeH="0" baseline="0" dirty="0">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glich anzuwenden und damit weiter zu </a:t>
            </a:r>
            <a:r>
              <a:rPr kumimoji="0" lang="de-AT" altLang="de-DE" sz="2400" b="0" i="1" u="none" strike="noStrike" cap="none" normalizeH="0" baseline="0" dirty="0">
                <a:ln>
                  <a:noFill/>
                </a:ln>
                <a:solidFill>
                  <a:srgbClr val="002060"/>
                </a:solidFill>
                <a:effectLst/>
                <a:latin typeface="Calibri" panose="020F0502020204030204" pitchFamily="34" charset="0"/>
                <a:ea typeface="MyriadPro-Regular" panose="020B0503030403020204" charset="-128"/>
                <a:cs typeface="Arial" panose="020B0604020202020204" pitchFamily="34" charset="0"/>
              </a:rPr>
              <a:t>ü</a:t>
            </a:r>
            <a:r>
              <a:rPr kumimoji="0" lang="de-AT" altLang="de-DE" sz="2400" b="0" i="1" u="none" strike="noStrike" cap="none" normalizeH="0" baseline="0" dirty="0">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ben.</a:t>
            </a:r>
          </a:p>
          <a:p>
            <a:pPr marL="0" marR="0" lvl="0" indent="0" algn="l" defTabSz="914400" rtl="0" eaLnBrk="0" fontAlgn="base" latinLnBrk="0" hangingPunct="0">
              <a:lnSpc>
                <a:spcPct val="120000"/>
              </a:lnSpc>
              <a:spcBef>
                <a:spcPct val="0"/>
              </a:spcBef>
              <a:spcAft>
                <a:spcPct val="0"/>
              </a:spcAft>
              <a:buClrTx/>
              <a:buSzTx/>
              <a:buFontTx/>
              <a:buNone/>
              <a:tabLst/>
            </a:pPr>
            <a:r>
              <a:rPr kumimoji="0" lang="en-GB" altLang="de-DE" sz="2400" b="0" i="1" u="none" strike="noStrike" cap="none" normalizeH="0" baseline="0" dirty="0">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Egal, </a:t>
            </a:r>
            <a:r>
              <a:rPr kumimoji="0" lang="en-GB" altLang="de-DE" sz="2400" b="0" i="1" u="none" strike="noStrike" cap="none" normalizeH="0" baseline="0" dirty="0" err="1">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wof</a:t>
            </a:r>
            <a:r>
              <a:rPr kumimoji="0" lang="en-GB" altLang="de-DE" sz="2400" b="0" i="1" u="none" strike="noStrike" cap="none" normalizeH="0" baseline="0" dirty="0" err="1">
                <a:ln>
                  <a:noFill/>
                </a:ln>
                <a:solidFill>
                  <a:srgbClr val="002060"/>
                </a:solidFill>
                <a:effectLst/>
                <a:latin typeface="Calibri" panose="020F0502020204030204" pitchFamily="34" charset="0"/>
                <a:ea typeface="MyriadPro-Regular" panose="020B0503030403020204" charset="-128"/>
                <a:cs typeface="Arial" panose="020B0604020202020204" pitchFamily="34" charset="0"/>
              </a:rPr>
              <a:t>ü</a:t>
            </a:r>
            <a:r>
              <a:rPr kumimoji="0" lang="en-GB" altLang="de-DE" sz="2400" b="0" i="1" u="none" strike="noStrike" cap="none" normalizeH="0" baseline="0" dirty="0" err="1">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r</a:t>
            </a:r>
            <a:r>
              <a:rPr kumimoji="0" lang="en-GB" altLang="de-DE" sz="2400" b="0" i="1" u="none" strike="noStrike" cap="none" normalizeH="0" baseline="0" dirty="0">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 du </a:t>
            </a:r>
            <a:r>
              <a:rPr kumimoji="0" lang="en-GB" altLang="de-DE" sz="2400" b="0" i="1" u="none" strike="noStrike" cap="none" normalizeH="0" baseline="0" dirty="0" err="1">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diese</a:t>
            </a:r>
            <a:r>
              <a:rPr kumimoji="0" lang="en-GB" altLang="de-DE" sz="2400" b="0" i="1" u="none" strike="noStrike" cap="none" normalizeH="0" baseline="0" dirty="0">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 </a:t>
            </a:r>
            <a:r>
              <a:rPr kumimoji="0" lang="en-GB" altLang="de-DE" sz="2400" b="0" i="1" u="none" strike="noStrike" cap="none" normalizeH="0" baseline="0" dirty="0" err="1">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F</a:t>
            </a:r>
            <a:r>
              <a:rPr kumimoji="0" lang="en-GB" altLang="de-DE" sz="2400" b="0" i="1" u="none" strike="noStrike" cap="none" normalizeH="0" baseline="0" dirty="0" err="1">
                <a:ln>
                  <a:noFill/>
                </a:ln>
                <a:solidFill>
                  <a:srgbClr val="002060"/>
                </a:solidFill>
                <a:effectLst/>
                <a:latin typeface="Calibri" panose="020F0502020204030204" pitchFamily="34" charset="0"/>
                <a:ea typeface="MyriadPro-Regular" panose="020B0503030403020204" charset="-128"/>
                <a:cs typeface="Arial" panose="020B0604020202020204" pitchFamily="34" charset="0"/>
              </a:rPr>
              <a:t>ä</a:t>
            </a:r>
            <a:r>
              <a:rPr kumimoji="0" lang="en-GB" altLang="de-DE" sz="2400" b="0" i="1" u="none" strike="noStrike" cap="none" normalizeH="0" baseline="0" dirty="0" err="1">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higkeiten</a:t>
            </a:r>
            <a:r>
              <a:rPr kumimoji="0" lang="en-GB" altLang="de-DE" sz="2400" b="0" i="1" u="none" strike="noStrike" cap="none" normalizeH="0" baseline="0" dirty="0">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 in Zukunft </a:t>
            </a:r>
            <a:r>
              <a:rPr kumimoji="0" lang="en-GB" altLang="de-DE" sz="2400" b="0" i="1" u="none" strike="noStrike" cap="none" normalizeH="0" baseline="0" dirty="0" err="1">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nutzen</a:t>
            </a:r>
            <a:r>
              <a:rPr kumimoji="0" lang="en-GB" altLang="de-DE" sz="2400" b="0" i="1" u="none" strike="noStrike" cap="none" normalizeH="0" baseline="0" dirty="0">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 </a:t>
            </a:r>
            <a:r>
              <a:rPr kumimoji="0" lang="en-GB" altLang="de-DE" sz="2400" b="0" i="1" u="none" strike="noStrike" cap="none" normalizeH="0" baseline="0" dirty="0" err="1">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willst</a:t>
            </a:r>
            <a:r>
              <a:rPr kumimoji="0" lang="en-GB" altLang="de-DE" sz="2400" b="0" i="1" u="none" strike="noStrike" cap="none" normalizeH="0" baseline="0" dirty="0">
                <a:ln>
                  <a:noFill/>
                </a:ln>
                <a:solidFill>
                  <a:srgbClr val="002060"/>
                </a:solidFill>
                <a:effectLst/>
                <a:latin typeface="Comic Sans MS" panose="030F0702030302020204" pitchFamily="66" charset="0"/>
                <a:ea typeface="MyriadPro-Regular" panose="020B0503030403020204" charset="-128"/>
                <a:cs typeface="Arial" panose="020B0604020202020204" pitchFamily="34" charset="0"/>
              </a:rPr>
              <a:t>, ...</a:t>
            </a:r>
            <a:endParaRPr kumimoji="0" lang="de-AT" altLang="de-D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8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6CB3BA42-4296-BD61-9E5C-E6E77D5E469E}"/>
              </a:ext>
            </a:extLst>
          </p:cNvPr>
          <p:cNvSpPr>
            <a:spLocks noChangeArrowheads="1"/>
          </p:cNvSpPr>
          <p:nvPr/>
        </p:nvSpPr>
        <p:spPr bwMode="auto">
          <a:xfrm>
            <a:off x="474346" y="4084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14" name="Textfeld 13">
            <a:extLst>
              <a:ext uri="{FF2B5EF4-FFF2-40B4-BE49-F238E27FC236}">
                <a16:creationId xmlns:a16="http://schemas.microsoft.com/office/drawing/2014/main" id="{C7A02F41-B8CA-2825-DC6B-F66CC634063A}"/>
              </a:ext>
            </a:extLst>
          </p:cNvPr>
          <p:cNvSpPr txBox="1"/>
          <p:nvPr/>
        </p:nvSpPr>
        <p:spPr>
          <a:xfrm>
            <a:off x="3415666" y="1436742"/>
            <a:ext cx="6309360" cy="584775"/>
          </a:xfrm>
          <a:prstGeom prst="rect">
            <a:avLst/>
          </a:prstGeom>
          <a:noFill/>
        </p:spPr>
        <p:txBody>
          <a:bodyPr wrap="square">
            <a:spAutoFit/>
          </a:bodyPr>
          <a:lstStyle/>
          <a:p>
            <a:r>
              <a:rPr lang="de-AT" altLang="de-DE" sz="3200" i="1" dirty="0">
                <a:solidFill>
                  <a:srgbClr val="002060"/>
                </a:solidFill>
                <a:latin typeface="Comic Sans MS" panose="030F0702030302020204" pitchFamily="66" charset="0"/>
                <a:ea typeface="MyriadPro-Regular" panose="020B0503030403020204" charset="-128"/>
                <a:cs typeface="Arial" panose="020B0604020202020204" pitchFamily="34" charset="0"/>
              </a:rPr>
              <a:t>Geschafft! </a:t>
            </a:r>
            <a:endParaRPr lang="de-AT" sz="3200" i="1" dirty="0">
              <a:solidFill>
                <a:srgbClr val="002060"/>
              </a:solidFill>
              <a:latin typeface="Comic Sans MS" panose="030F0702030302020204" pitchFamily="66" charset="0"/>
              <a:ea typeface="MyriadPro-Regular" panose="020B0503030403020204" charset="-128"/>
              <a:cs typeface="Arial" panose="020B0604020202020204" pitchFamily="34" charset="0"/>
            </a:endParaRPr>
          </a:p>
        </p:txBody>
      </p:sp>
    </p:spTree>
    <p:extLst>
      <p:ext uri="{BB962C8B-B14F-4D97-AF65-F5344CB8AC3E}">
        <p14:creationId xmlns:p14="http://schemas.microsoft.com/office/powerpoint/2010/main" val="412897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3DBF700-6862-4305-A2EA-C31396D5BA9C}"/>
              </a:ext>
            </a:extLst>
          </p:cNvPr>
          <p:cNvSpPr>
            <a:spLocks noGrp="1"/>
          </p:cNvSpPr>
          <p:nvPr>
            <p:ph sz="half" idx="1"/>
          </p:nvPr>
        </p:nvSpPr>
        <p:spPr>
          <a:xfrm>
            <a:off x="850900" y="2261544"/>
            <a:ext cx="5181600" cy="2345005"/>
          </a:xfrm>
        </p:spPr>
        <p:txBody>
          <a:bodyPr>
            <a:normAutofit/>
          </a:bodyPr>
          <a:lstStyle/>
          <a:p>
            <a:r>
              <a:rPr lang="de-DE" sz="2600" dirty="0"/>
              <a:t>Auch wenn es sich um ein kooperatives Spiel handelt, gewinnt am Ende ein Team, um die Schülerinnen und Schüler zu motivieren, sich zu engagieren und ihr Bestes zu geben</a:t>
            </a:r>
            <a:r>
              <a:rPr lang="de-DE" sz="1600" dirty="0">
                <a:effectLst/>
                <a:latin typeface="Segoe UI Web (West European)"/>
              </a:rPr>
              <a:t>.</a:t>
            </a:r>
          </a:p>
          <a:p>
            <a:endParaRPr lang="de-AT" sz="2600" dirty="0"/>
          </a:p>
        </p:txBody>
      </p:sp>
      <p:sp>
        <p:nvSpPr>
          <p:cNvPr id="6" name="Inhaltsplatzhalter 5">
            <a:extLst>
              <a:ext uri="{FF2B5EF4-FFF2-40B4-BE49-F238E27FC236}">
                <a16:creationId xmlns:a16="http://schemas.microsoft.com/office/drawing/2014/main" id="{E9EA0D78-F658-4498-A73D-990B768D3C75}"/>
              </a:ext>
            </a:extLst>
          </p:cNvPr>
          <p:cNvSpPr>
            <a:spLocks noGrp="1"/>
          </p:cNvSpPr>
          <p:nvPr>
            <p:ph sz="half" idx="2"/>
          </p:nvPr>
        </p:nvSpPr>
        <p:spPr>
          <a:xfrm>
            <a:off x="6032500" y="2261544"/>
            <a:ext cx="6086473" cy="2133776"/>
          </a:xfrm>
        </p:spPr>
        <p:txBody>
          <a:bodyPr>
            <a:normAutofit/>
          </a:bodyPr>
          <a:lstStyle/>
          <a:p>
            <a:pPr>
              <a:lnSpc>
                <a:spcPct val="100000"/>
              </a:lnSpc>
            </a:pPr>
            <a:r>
              <a:rPr lang="de-DE" sz="2600" dirty="0"/>
              <a:t>Ziel ist es, das Spiel zu einer neuen aufregenden Erfahrung für alle zu machen, und in diesem Sinne wird jeder Schüler, jede Schülerin, der oder die teilnimmt, </a:t>
            </a:r>
            <a:r>
              <a:rPr lang="de-DE" sz="2600" dirty="0" err="1"/>
              <a:t>ein:e</a:t>
            </a:r>
            <a:r>
              <a:rPr lang="de-DE" sz="2600" dirty="0"/>
              <a:t> </a:t>
            </a:r>
            <a:r>
              <a:rPr lang="de-DE" sz="2600" dirty="0" err="1"/>
              <a:t>Gewinner:in</a:t>
            </a:r>
            <a:r>
              <a:rPr lang="de-DE" sz="2600" dirty="0"/>
              <a:t> sein! </a:t>
            </a:r>
            <a:endParaRPr lang="de-AT" sz="2600" dirty="0"/>
          </a:p>
        </p:txBody>
      </p:sp>
      <p:sp>
        <p:nvSpPr>
          <p:cNvPr id="3" name="Slide Number Placeholder 2">
            <a:extLst>
              <a:ext uri="{FF2B5EF4-FFF2-40B4-BE49-F238E27FC236}">
                <a16:creationId xmlns:a16="http://schemas.microsoft.com/office/drawing/2014/main" id="{5C3179DA-EB6E-41B9-9EC9-58577FC72D50}"/>
              </a:ext>
            </a:extLst>
          </p:cNvPr>
          <p:cNvSpPr>
            <a:spLocks noGrp="1"/>
          </p:cNvSpPr>
          <p:nvPr>
            <p:ph type="sldNum" sz="quarter" idx="12"/>
          </p:nvPr>
        </p:nvSpPr>
        <p:spPr/>
        <p:txBody>
          <a:bodyPr/>
          <a:lstStyle/>
          <a:p>
            <a:fld id="{CB0820D1-2E4F-4BF7-AD08-C7E8475A5F87}" type="slidenum">
              <a:rPr lang="de-AT" smtClean="0"/>
              <a:pPr/>
              <a:t>4</a:t>
            </a:fld>
            <a:endParaRPr lang="de-AT"/>
          </a:p>
        </p:txBody>
      </p:sp>
      <p:sp>
        <p:nvSpPr>
          <p:cNvPr id="2" name="Inhaltsplatzhalter 4">
            <a:extLst>
              <a:ext uri="{FF2B5EF4-FFF2-40B4-BE49-F238E27FC236}">
                <a16:creationId xmlns:a16="http://schemas.microsoft.com/office/drawing/2014/main" id="{61C38BDC-4A9F-F9EB-5893-821EFD8343A5}"/>
              </a:ext>
            </a:extLst>
          </p:cNvPr>
          <p:cNvSpPr txBox="1">
            <a:spLocks/>
          </p:cNvSpPr>
          <p:nvPr/>
        </p:nvSpPr>
        <p:spPr>
          <a:xfrm>
            <a:off x="523240" y="4743450"/>
            <a:ext cx="10830560" cy="2345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600" dirty="0"/>
              <a:t>Auf den folgenden Folien finden Sie eine Anleitung, die Sie Ihren Schülerinnen und Schülern zeigen können, um das Spiel zu erklären.</a:t>
            </a:r>
            <a:endParaRPr lang="de-DE" sz="1600" dirty="0">
              <a:latin typeface="Segoe UI Web (West European)"/>
            </a:endParaRPr>
          </a:p>
        </p:txBody>
      </p:sp>
      <p:sp>
        <p:nvSpPr>
          <p:cNvPr id="10" name="Titel 2">
            <a:extLst>
              <a:ext uri="{FF2B5EF4-FFF2-40B4-BE49-F238E27FC236}">
                <a16:creationId xmlns:a16="http://schemas.microsoft.com/office/drawing/2014/main" id="{0E9C53CE-23BC-35BA-E6E4-58BBAB085E03}"/>
              </a:ext>
            </a:extLst>
          </p:cNvPr>
          <p:cNvSpPr txBox="1">
            <a:spLocks noGrp="1"/>
          </p:cNvSpPr>
          <p:nvPr>
            <p:ph type="title"/>
          </p:nvPr>
        </p:nvSpPr>
        <p:spPr>
          <a:xfrm>
            <a:off x="3658870" y="587851"/>
            <a:ext cx="79121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kern="1400" spc="-50" dirty="0" err="1">
                <a:solidFill>
                  <a:srgbClr val="F68121"/>
                </a:solidFill>
                <a:latin typeface="Calibri Light" panose="020F0302020204030204" pitchFamily="34" charset="0"/>
                <a:ea typeface="Yu Gothic Light" panose="020B0300000000000000" pitchFamily="34" charset="-128"/>
                <a:cs typeface="Calibri Light" panose="020F0302020204030204" pitchFamily="34" charset="0"/>
              </a:rPr>
              <a:t>Über</a:t>
            </a:r>
            <a:r>
              <a:rPr lang="en-GB" b="1" kern="1400" spc="-50" dirty="0">
                <a:solidFill>
                  <a:srgbClr val="F68121"/>
                </a:solidFill>
                <a:latin typeface="Calibri Light" panose="020F0302020204030204" pitchFamily="34" charset="0"/>
                <a:ea typeface="Yu Gothic Light" panose="020B0300000000000000" pitchFamily="34" charset="-128"/>
                <a:cs typeface="Calibri Light" panose="020F0302020204030204" pitchFamily="34" charset="0"/>
              </a:rPr>
              <a:t> das </a:t>
            </a:r>
            <a:r>
              <a:rPr lang="en-GB" sz="5400" b="1" kern="1400" spc="-50" dirty="0">
                <a:solidFill>
                  <a:srgbClr val="F68121"/>
                </a:solidFill>
                <a:latin typeface="Calibri Light" panose="020F0302020204030204" pitchFamily="34" charset="0"/>
                <a:ea typeface="Yu Gothic Light" panose="020B0300000000000000" pitchFamily="34" charset="-128"/>
                <a:cs typeface="Calibri Light" panose="020F0302020204030204" pitchFamily="34" charset="0"/>
              </a:rPr>
              <a:t>ACT-Game</a:t>
            </a:r>
            <a:endParaRPr lang="de-AT" sz="5400" dirty="0"/>
          </a:p>
        </p:txBody>
      </p:sp>
    </p:spTree>
    <p:extLst>
      <p:ext uri="{BB962C8B-B14F-4D97-AF65-F5344CB8AC3E}">
        <p14:creationId xmlns:p14="http://schemas.microsoft.com/office/powerpoint/2010/main" val="9438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6D6464-7ED7-4CCB-BF97-CADFF04B411A}"/>
              </a:ext>
            </a:extLst>
          </p:cNvPr>
          <p:cNvSpPr>
            <a:spLocks noGrp="1"/>
          </p:cNvSpPr>
          <p:nvPr>
            <p:ph type="sldNum" sz="quarter" idx="12"/>
          </p:nvPr>
        </p:nvSpPr>
        <p:spPr/>
        <p:txBody>
          <a:bodyPr/>
          <a:lstStyle/>
          <a:p>
            <a:fld id="{CB0820D1-2E4F-4BF7-AD08-C7E8475A5F87}" type="slidenum">
              <a:rPr lang="de-AT" smtClean="0"/>
              <a:pPr/>
              <a:t>5</a:t>
            </a:fld>
            <a:endParaRPr lang="de-AT"/>
          </a:p>
        </p:txBody>
      </p:sp>
      <p:sp>
        <p:nvSpPr>
          <p:cNvPr id="4" name="Titel 2">
            <a:extLst>
              <a:ext uri="{FF2B5EF4-FFF2-40B4-BE49-F238E27FC236}">
                <a16:creationId xmlns:a16="http://schemas.microsoft.com/office/drawing/2014/main" id="{03808F28-7C9C-44FD-8622-E1B1FC4D31B0}"/>
              </a:ext>
            </a:extLst>
          </p:cNvPr>
          <p:cNvSpPr txBox="1">
            <a:spLocks/>
          </p:cNvSpPr>
          <p:nvPr/>
        </p:nvSpPr>
        <p:spPr>
          <a:xfrm>
            <a:off x="3713018" y="777875"/>
            <a:ext cx="7640782"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600" b="1" dirty="0">
                <a:solidFill>
                  <a:schemeClr val="accent1">
                    <a:lumMod val="75000"/>
                  </a:schemeClr>
                </a:solidFill>
              </a:rPr>
              <a:t>Worum geht es?</a:t>
            </a:r>
            <a:r>
              <a:rPr lang="de-AT" dirty="0">
                <a:solidFill>
                  <a:schemeClr val="accent1">
                    <a:lumMod val="75000"/>
                  </a:schemeClr>
                </a:solidFill>
              </a:rPr>
              <a:t>	</a:t>
            </a:r>
          </a:p>
        </p:txBody>
      </p:sp>
      <p:sp>
        <p:nvSpPr>
          <p:cNvPr id="6" name="Inhaltsplatzhalter 4">
            <a:extLst>
              <a:ext uri="{FF2B5EF4-FFF2-40B4-BE49-F238E27FC236}">
                <a16:creationId xmlns:a16="http://schemas.microsoft.com/office/drawing/2014/main" id="{ACBE5CDF-2D49-420A-AB65-62E689B5403C}"/>
              </a:ext>
            </a:extLst>
          </p:cNvPr>
          <p:cNvSpPr txBox="1">
            <a:spLocks/>
          </p:cNvSpPr>
          <p:nvPr/>
        </p:nvSpPr>
        <p:spPr>
          <a:xfrm>
            <a:off x="678180" y="5011865"/>
            <a:ext cx="10675620" cy="777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213" indent="-49213" algn="just">
              <a:buNone/>
            </a:pPr>
            <a:r>
              <a:rPr lang="de-DE" sz="2400" b="1" dirty="0"/>
              <a:t>Einige dieser Themen werdet ihr im Spiel wiederfinden. Die Aufgabe besteht darin, eine interessante Ausgangssituation zu entwickeln und diese gemeinsam zu Lösen</a:t>
            </a:r>
            <a:endParaRPr lang="de-AT" sz="2600" b="1" dirty="0"/>
          </a:p>
        </p:txBody>
      </p:sp>
      <p:sp>
        <p:nvSpPr>
          <p:cNvPr id="2" name="Textfeld 1">
            <a:extLst>
              <a:ext uri="{FF2B5EF4-FFF2-40B4-BE49-F238E27FC236}">
                <a16:creationId xmlns:a16="http://schemas.microsoft.com/office/drawing/2014/main" id="{E6EEBA30-429A-4F68-A337-384088DA7EC5}"/>
              </a:ext>
            </a:extLst>
          </p:cNvPr>
          <p:cNvSpPr txBox="1"/>
          <p:nvPr/>
        </p:nvSpPr>
        <p:spPr>
          <a:xfrm>
            <a:off x="923925" y="2014766"/>
            <a:ext cx="10184130" cy="2828467"/>
          </a:xfrm>
          <a:prstGeom prst="rect">
            <a:avLst/>
          </a:prstGeom>
          <a:noFill/>
          <a:ln w="38100">
            <a:solidFill>
              <a:srgbClr val="FF0000"/>
            </a:solidFill>
          </a:ln>
        </p:spPr>
        <p:txBody>
          <a:bodyPr wrap="square" rtlCol="0">
            <a:spAutoFit/>
          </a:bodyPr>
          <a:lstStyle/>
          <a:p>
            <a:pPr algn="just">
              <a:lnSpc>
                <a:spcPct val="130000"/>
              </a:lnSpc>
              <a:spcBef>
                <a:spcPts val="600"/>
              </a:spcBef>
              <a:spcAft>
                <a:spcPts val="600"/>
              </a:spcAft>
            </a:pPr>
            <a:r>
              <a:rPr lang="de-AT" sz="2400" dirty="0">
                <a:effectLst/>
                <a:ea typeface="MyriadPro-Regular"/>
                <a:cs typeface="Arial" panose="020B0604020202020204" pitchFamily="34" charset="0"/>
              </a:rPr>
              <a:t>Viele junge Menschen auf der ganzen Welt haben den Wunsch, etwas in der Welt zum Besseren zu verändern, verfügen aber oft nicht über die richtigen Mittel, um dies zu tun. Wenn man nicht weiß, wo oder wie man etwas anfangen soll, verliert man schnell den Mut.</a:t>
            </a:r>
          </a:p>
          <a:p>
            <a:r>
              <a:rPr lang="de-AT" sz="2400" b="1" dirty="0">
                <a:effectLst/>
                <a:ea typeface="MyriadPro-Regular"/>
                <a:cs typeface="Arial" panose="020B0604020202020204" pitchFamily="34" charset="0"/>
              </a:rPr>
              <a:t>Was sollte eurer Meinung nach in der heutigen Welt verbessert oder verändert werden?</a:t>
            </a:r>
            <a:endParaRPr lang="de-AT" sz="2400" dirty="0"/>
          </a:p>
        </p:txBody>
      </p:sp>
    </p:spTree>
    <p:extLst>
      <p:ext uri="{BB962C8B-B14F-4D97-AF65-F5344CB8AC3E}">
        <p14:creationId xmlns:p14="http://schemas.microsoft.com/office/powerpoint/2010/main" val="417030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4">
            <a:extLst>
              <a:ext uri="{FF2B5EF4-FFF2-40B4-BE49-F238E27FC236}">
                <a16:creationId xmlns:a16="http://schemas.microsoft.com/office/drawing/2014/main" id="{ACBE5CDF-2D49-420A-AB65-62E689B5403C}"/>
              </a:ext>
            </a:extLst>
          </p:cNvPr>
          <p:cNvSpPr txBox="1">
            <a:spLocks/>
          </p:cNvSpPr>
          <p:nvPr/>
        </p:nvSpPr>
        <p:spPr>
          <a:xfrm>
            <a:off x="3505199" y="1690688"/>
            <a:ext cx="7553325" cy="1242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600" dirty="0"/>
              <a:t>Jeweils fünf </a:t>
            </a:r>
            <a:r>
              <a:rPr lang="de-DE" sz="2600" dirty="0" err="1"/>
              <a:t>Schüler:innen</a:t>
            </a:r>
            <a:r>
              <a:rPr lang="de-DE" sz="2600" dirty="0"/>
              <a:t> bilden ein Team.</a:t>
            </a:r>
          </a:p>
          <a:p>
            <a:pPr marL="0" indent="0">
              <a:spcBef>
                <a:spcPts val="3000"/>
              </a:spcBef>
              <a:buNone/>
            </a:pPr>
            <a:r>
              <a:rPr lang="de-DE" b="1" dirty="0">
                <a:solidFill>
                  <a:schemeClr val="accent2"/>
                </a:solidFill>
              </a:rPr>
              <a:t>Das sind die Spielregeln:</a:t>
            </a:r>
          </a:p>
          <a:p>
            <a:endParaRPr lang="de-AT" sz="2600" dirty="0"/>
          </a:p>
        </p:txBody>
      </p:sp>
      <p:sp>
        <p:nvSpPr>
          <p:cNvPr id="3" name="Titel 2">
            <a:extLst>
              <a:ext uri="{FF2B5EF4-FFF2-40B4-BE49-F238E27FC236}">
                <a16:creationId xmlns:a16="http://schemas.microsoft.com/office/drawing/2014/main" id="{03808F28-7C9C-44FD-8622-E1B1FC4D31B0}"/>
              </a:ext>
            </a:extLst>
          </p:cNvPr>
          <p:cNvSpPr txBox="1">
            <a:spLocks/>
          </p:cNvSpPr>
          <p:nvPr/>
        </p:nvSpPr>
        <p:spPr>
          <a:xfrm>
            <a:off x="3808730" y="639327"/>
            <a:ext cx="41465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4800" b="1" dirty="0">
                <a:solidFill>
                  <a:schemeClr val="accent2"/>
                </a:solidFill>
              </a:rPr>
              <a:t>ACT-Game</a:t>
            </a:r>
            <a:r>
              <a:rPr lang="de-AT" dirty="0"/>
              <a:t>	</a:t>
            </a:r>
          </a:p>
        </p:txBody>
      </p:sp>
      <p:sp>
        <p:nvSpPr>
          <p:cNvPr id="7" name="Slide Number Placeholder 6">
            <a:extLst>
              <a:ext uri="{FF2B5EF4-FFF2-40B4-BE49-F238E27FC236}">
                <a16:creationId xmlns:a16="http://schemas.microsoft.com/office/drawing/2014/main" id="{100AE82F-AA1C-4EFF-8467-AF44B48B47CA}"/>
              </a:ext>
            </a:extLst>
          </p:cNvPr>
          <p:cNvSpPr>
            <a:spLocks noGrp="1"/>
          </p:cNvSpPr>
          <p:nvPr>
            <p:ph type="sldNum" sz="quarter" idx="12"/>
          </p:nvPr>
        </p:nvSpPr>
        <p:spPr/>
        <p:txBody>
          <a:bodyPr/>
          <a:lstStyle/>
          <a:p>
            <a:fld id="{CB0820D1-2E4F-4BF7-AD08-C7E8475A5F87}" type="slidenum">
              <a:rPr lang="de-AT" smtClean="0"/>
              <a:pPr/>
              <a:t>6</a:t>
            </a:fld>
            <a:endParaRPr lang="de-AT"/>
          </a:p>
        </p:txBody>
      </p:sp>
      <p:sp>
        <p:nvSpPr>
          <p:cNvPr id="8" name="Textfeld 7">
            <a:extLst>
              <a:ext uri="{FF2B5EF4-FFF2-40B4-BE49-F238E27FC236}">
                <a16:creationId xmlns:a16="http://schemas.microsoft.com/office/drawing/2014/main" id="{C160E08D-189D-4A44-88BC-447084D6F353}"/>
              </a:ext>
            </a:extLst>
          </p:cNvPr>
          <p:cNvSpPr txBox="1"/>
          <p:nvPr/>
        </p:nvSpPr>
        <p:spPr>
          <a:xfrm>
            <a:off x="720090" y="3321902"/>
            <a:ext cx="10812780" cy="2446824"/>
          </a:xfrm>
          <a:prstGeom prst="rect">
            <a:avLst/>
          </a:prstGeom>
          <a:solidFill>
            <a:schemeClr val="bg1">
              <a:lumMod val="95000"/>
            </a:schemeClr>
          </a:solidFill>
        </p:spPr>
        <p:txBody>
          <a:bodyPr wrap="square">
            <a:spAutoFit/>
          </a:bodyPr>
          <a:lstStyle/>
          <a:p>
            <a:r>
              <a:rPr lang="de-DE" sz="2400" dirty="0">
                <a:solidFill>
                  <a:schemeClr val="accent1">
                    <a:lumMod val="75000"/>
                  </a:schemeClr>
                </a:solidFill>
                <a:effectLst/>
                <a:latin typeface="Segoe UI Web (West European)"/>
              </a:rPr>
              <a:t>Gemeinsames Ziel ist es, Schritt für Schritt eine gute Lösung zu erarbeiten.</a:t>
            </a:r>
          </a:p>
          <a:p>
            <a:endParaRPr lang="de-DE" sz="1100" dirty="0">
              <a:solidFill>
                <a:schemeClr val="accent1">
                  <a:lumMod val="75000"/>
                </a:schemeClr>
              </a:solidFill>
              <a:latin typeface="Segoe UI Web (West European)"/>
            </a:endParaRPr>
          </a:p>
          <a:p>
            <a:r>
              <a:rPr lang="de-DE" sz="2400" dirty="0">
                <a:solidFill>
                  <a:schemeClr val="accent1">
                    <a:lumMod val="75000"/>
                  </a:schemeClr>
                </a:solidFill>
                <a:effectLst/>
                <a:latin typeface="Segoe UI Web (West European)"/>
              </a:rPr>
              <a:t>Es gibt Anweisungen für das Spiel, die befolgt werden müssen. </a:t>
            </a:r>
          </a:p>
          <a:p>
            <a:endParaRPr lang="de-DE" sz="1100" dirty="0">
              <a:solidFill>
                <a:schemeClr val="accent1">
                  <a:lumMod val="75000"/>
                </a:schemeClr>
              </a:solidFill>
              <a:latin typeface="Segoe UI Web (West European)"/>
            </a:endParaRPr>
          </a:p>
          <a:p>
            <a:r>
              <a:rPr lang="de-DE" sz="2400" dirty="0">
                <a:solidFill>
                  <a:schemeClr val="accent1">
                    <a:lumMod val="75000"/>
                  </a:schemeClr>
                </a:solidFill>
                <a:effectLst/>
                <a:latin typeface="Segoe UI Web (West European)"/>
              </a:rPr>
              <a:t>Hört einander zu und lasst die anderen ausreden. Respektiert die anderen im Team. </a:t>
            </a:r>
          </a:p>
          <a:p>
            <a:endParaRPr lang="de-DE" sz="1100" dirty="0">
              <a:solidFill>
                <a:schemeClr val="accent1">
                  <a:lumMod val="75000"/>
                </a:schemeClr>
              </a:solidFill>
              <a:latin typeface="Segoe UI Web (West European)"/>
            </a:endParaRPr>
          </a:p>
          <a:p>
            <a:r>
              <a:rPr lang="de-DE" sz="2400" dirty="0">
                <a:solidFill>
                  <a:schemeClr val="accent1">
                    <a:lumMod val="75000"/>
                  </a:schemeClr>
                </a:solidFill>
                <a:effectLst/>
                <a:latin typeface="Segoe UI Web (West European)"/>
              </a:rPr>
              <a:t>Als Team seid ihr aufeinander angewiesen, also helft einander so gut ihr könnt!</a:t>
            </a:r>
          </a:p>
        </p:txBody>
      </p:sp>
    </p:spTree>
    <p:extLst>
      <p:ext uri="{BB962C8B-B14F-4D97-AF65-F5344CB8AC3E}">
        <p14:creationId xmlns:p14="http://schemas.microsoft.com/office/powerpoint/2010/main" val="267185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35C8CB-FA6D-4A43-BBED-AB19C582CD2A}"/>
              </a:ext>
            </a:extLst>
          </p:cNvPr>
          <p:cNvSpPr>
            <a:spLocks noGrp="1"/>
          </p:cNvSpPr>
          <p:nvPr>
            <p:ph type="sldNum" sz="quarter" idx="12"/>
          </p:nvPr>
        </p:nvSpPr>
        <p:spPr/>
        <p:txBody>
          <a:bodyPr/>
          <a:lstStyle/>
          <a:p>
            <a:fld id="{CB0820D1-2E4F-4BF7-AD08-C7E8475A5F87}" type="slidenum">
              <a:rPr lang="de-AT" smtClean="0"/>
              <a:pPr/>
              <a:t>7</a:t>
            </a:fld>
            <a:endParaRPr lang="de-AT"/>
          </a:p>
        </p:txBody>
      </p:sp>
      <p:sp>
        <p:nvSpPr>
          <p:cNvPr id="2" name="Textfeld 1">
            <a:extLst>
              <a:ext uri="{FF2B5EF4-FFF2-40B4-BE49-F238E27FC236}">
                <a16:creationId xmlns:a16="http://schemas.microsoft.com/office/drawing/2014/main" id="{7DBB79CD-CC52-4354-A583-90AF150D995B}"/>
              </a:ext>
            </a:extLst>
          </p:cNvPr>
          <p:cNvSpPr txBox="1"/>
          <p:nvPr/>
        </p:nvSpPr>
        <p:spPr>
          <a:xfrm>
            <a:off x="3401735" y="1535447"/>
            <a:ext cx="7752039" cy="1631216"/>
          </a:xfrm>
          <a:prstGeom prst="rect">
            <a:avLst/>
          </a:prstGeom>
          <a:noFill/>
        </p:spPr>
        <p:txBody>
          <a:bodyPr wrap="square" rtlCol="0">
            <a:spAutoFit/>
          </a:bodyPr>
          <a:lstStyle/>
          <a:p>
            <a:r>
              <a:rPr lang="de-DE" sz="4000" dirty="0">
                <a:solidFill>
                  <a:schemeClr val="accent2"/>
                </a:solidFill>
              </a:rPr>
              <a:t>Erfindet eine Ausgangssituation!</a:t>
            </a:r>
          </a:p>
          <a:p>
            <a:endParaRPr lang="de-DE" dirty="0"/>
          </a:p>
          <a:p>
            <a:r>
              <a:rPr lang="de-DE" sz="2400" b="1" dirty="0">
                <a:solidFill>
                  <a:schemeClr val="accent1"/>
                </a:solidFill>
              </a:rPr>
              <a:t>Benötigte Materialien für jedes Team:</a:t>
            </a:r>
          </a:p>
          <a:p>
            <a:endParaRPr lang="de-DE" dirty="0"/>
          </a:p>
        </p:txBody>
      </p:sp>
      <p:sp>
        <p:nvSpPr>
          <p:cNvPr id="5" name="Textfeld 4">
            <a:extLst>
              <a:ext uri="{FF2B5EF4-FFF2-40B4-BE49-F238E27FC236}">
                <a16:creationId xmlns:a16="http://schemas.microsoft.com/office/drawing/2014/main" id="{1DD71A70-3485-4FFD-B884-CDAB1461E3A3}"/>
              </a:ext>
            </a:extLst>
          </p:cNvPr>
          <p:cNvSpPr txBox="1"/>
          <p:nvPr/>
        </p:nvSpPr>
        <p:spPr>
          <a:xfrm>
            <a:off x="3401735" y="3043356"/>
            <a:ext cx="7486650" cy="1815882"/>
          </a:xfrm>
          <a:prstGeom prst="rect">
            <a:avLst/>
          </a:prstGeom>
          <a:noFill/>
        </p:spPr>
        <p:txBody>
          <a:bodyPr wrap="square" rtlCol="0">
            <a:spAutoFit/>
          </a:bodyPr>
          <a:lstStyle/>
          <a:p>
            <a:pPr marL="285750" indent="-285750">
              <a:buFont typeface="Courier New" panose="02070309020205020404" pitchFamily="49" charset="0"/>
              <a:buChar char="o"/>
            </a:pPr>
            <a:r>
              <a:rPr lang="de-DE" sz="2800" dirty="0">
                <a:solidFill>
                  <a:schemeClr val="accent1"/>
                </a:solidFill>
              </a:rPr>
              <a:t> Spielplan 1
 Stapel Personenkarten</a:t>
            </a:r>
          </a:p>
          <a:p>
            <a:pPr marL="285750" indent="-285750">
              <a:buFont typeface="Courier New" panose="02070309020205020404" pitchFamily="49" charset="0"/>
              <a:buChar char="o"/>
            </a:pPr>
            <a:r>
              <a:rPr lang="de-DE" sz="2800" dirty="0">
                <a:solidFill>
                  <a:schemeClr val="accent1"/>
                </a:solidFill>
              </a:rPr>
              <a:t> Stapel Ortskarten
 Stapel Themenkarten</a:t>
            </a:r>
            <a:endParaRPr lang="de-AT" sz="2800" dirty="0"/>
          </a:p>
        </p:txBody>
      </p:sp>
      <p:sp>
        <p:nvSpPr>
          <p:cNvPr id="3" name="Textfeld 2">
            <a:extLst>
              <a:ext uri="{FF2B5EF4-FFF2-40B4-BE49-F238E27FC236}">
                <a16:creationId xmlns:a16="http://schemas.microsoft.com/office/drawing/2014/main" id="{45366C43-2C62-B923-0121-61C395D3D0D4}"/>
              </a:ext>
            </a:extLst>
          </p:cNvPr>
          <p:cNvSpPr txBox="1"/>
          <p:nvPr/>
        </p:nvSpPr>
        <p:spPr>
          <a:xfrm>
            <a:off x="3486150" y="608090"/>
            <a:ext cx="61264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ED7D31"/>
                </a:solidFill>
                <a:effectLst/>
                <a:uLnTx/>
                <a:uFillTx/>
                <a:latin typeface="Calibri"/>
                <a:ea typeface="+mn-ea"/>
                <a:cs typeface="+mn-cs"/>
              </a:rPr>
              <a:t>Level 1</a:t>
            </a:r>
            <a:r>
              <a:rPr kumimoji="0" lang="de-AT"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feld 5">
            <a:extLst>
              <a:ext uri="{FF2B5EF4-FFF2-40B4-BE49-F238E27FC236}">
                <a16:creationId xmlns:a16="http://schemas.microsoft.com/office/drawing/2014/main" id="{6976182A-B84B-1F09-2769-832890467300}"/>
              </a:ext>
            </a:extLst>
          </p:cNvPr>
          <p:cNvSpPr txBox="1"/>
          <p:nvPr/>
        </p:nvSpPr>
        <p:spPr>
          <a:xfrm>
            <a:off x="640080" y="4886696"/>
            <a:ext cx="10713720" cy="871713"/>
          </a:xfrm>
          <a:prstGeom prst="rect">
            <a:avLst/>
          </a:prstGeom>
          <a:noFill/>
        </p:spPr>
        <p:txBody>
          <a:bodyPr wrap="square">
            <a:spAutoFit/>
          </a:bodyPr>
          <a:lstStyle/>
          <a:p>
            <a:pPr>
              <a:lnSpc>
                <a:spcPct val="150000"/>
              </a:lnSpc>
            </a:pPr>
            <a:r>
              <a:rPr lang="de-DE" dirty="0">
                <a:effectLst/>
                <a:latin typeface="Segoe UI Web (West European)"/>
              </a:rPr>
              <a:t>Jedes Team zieht 2 Personenkarten, eine Ortskarte und eine Themenkarte. Ihr habt nun zehn Minuten Zeit, um mit diesen vier Karten eine spannende Ausgangssituation für das Spiel zu entwickeln. </a:t>
            </a:r>
          </a:p>
        </p:txBody>
      </p:sp>
    </p:spTree>
    <p:extLst>
      <p:ext uri="{BB962C8B-B14F-4D97-AF65-F5344CB8AC3E}">
        <p14:creationId xmlns:p14="http://schemas.microsoft.com/office/powerpoint/2010/main" val="67325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5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
            <a:extLst>
              <a:ext uri="{FF2B5EF4-FFF2-40B4-BE49-F238E27FC236}">
                <a16:creationId xmlns:a16="http://schemas.microsoft.com/office/drawing/2014/main" id="{7EE969F2-66AF-42C4-8B8D-CF5742CEFEAA}"/>
              </a:ext>
            </a:extLst>
          </p:cNvPr>
          <p:cNvSpPr txBox="1"/>
          <p:nvPr/>
        </p:nvSpPr>
        <p:spPr>
          <a:xfrm>
            <a:off x="2619375" y="207818"/>
            <a:ext cx="9572625" cy="646331"/>
          </a:xfrm>
          <a:prstGeom prst="rect">
            <a:avLst/>
          </a:prstGeom>
          <a:noFill/>
        </p:spPr>
        <p:txBody>
          <a:bodyPr wrap="square">
            <a:spAutoFit/>
          </a:bodyPr>
          <a:lstStyle/>
          <a:p>
            <a:pPr algn="ctr"/>
            <a:r>
              <a:rPr lang="de-DE" dirty="0">
                <a:solidFill>
                  <a:srgbClr val="000000"/>
                </a:solidFill>
                <a:latin typeface="Calibri" panose="020F0502020204030204" pitchFamily="34" charset="0"/>
              </a:rPr>
              <a:t>Zieht zwei Karten vom Stapel der Personenkarten und je eine Karte von den beiden anderen Stapeln. 
</a:t>
            </a:r>
            <a:endParaRPr lang="el-GR" dirty="0"/>
          </a:p>
        </p:txBody>
      </p:sp>
      <p:pic>
        <p:nvPicPr>
          <p:cNvPr id="9" name="Inhaltsplatzhalter 8">
            <a:extLst>
              <a:ext uri="{FF2B5EF4-FFF2-40B4-BE49-F238E27FC236}">
                <a16:creationId xmlns:a16="http://schemas.microsoft.com/office/drawing/2014/main" id="{EE723197-C86B-4E10-81A8-784ECB234593}"/>
              </a:ext>
            </a:extLst>
          </p:cNvPr>
          <p:cNvPicPr>
            <a:picLocks noGrp="1" noChangeAspect="1"/>
          </p:cNvPicPr>
          <p:nvPr>
            <p:ph idx="1"/>
          </p:nvPr>
        </p:nvPicPr>
        <p:blipFill>
          <a:blip r:embed="rId2"/>
          <a:stretch>
            <a:fillRect/>
          </a:stretch>
        </p:blipFill>
        <p:spPr>
          <a:xfrm>
            <a:off x="3392434" y="727347"/>
            <a:ext cx="8799566" cy="6130653"/>
          </a:xfrm>
        </p:spPr>
      </p:pic>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859155" y="207436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chemeClr val="bg1"/>
                </a:solidFill>
                <a:latin typeface="+mj-lt"/>
                <a:ea typeface="+mj-ea"/>
                <a:cs typeface="+mj-cs"/>
              </a:rPr>
              <a:t>Spieplan</a:t>
            </a:r>
            <a:br>
              <a:rPr lang="en-US" sz="2600" kern="1200" dirty="0">
                <a:solidFill>
                  <a:schemeClr val="bg1"/>
                </a:solidFill>
                <a:latin typeface="+mj-lt"/>
                <a:ea typeface="+mj-ea"/>
                <a:cs typeface="+mj-cs"/>
              </a:rPr>
            </a:br>
            <a:r>
              <a:rPr lang="en-US" sz="2600" kern="1200" dirty="0">
                <a:solidFill>
                  <a:srgbClr val="FFFFFF"/>
                </a:solidFill>
                <a:latin typeface="+mj-lt"/>
                <a:ea typeface="+mj-ea"/>
                <a:cs typeface="+mj-cs"/>
              </a:rPr>
              <a:t>Level 1</a:t>
            </a:r>
          </a:p>
        </p:txBody>
      </p:sp>
    </p:spTree>
    <p:extLst>
      <p:ext uri="{BB962C8B-B14F-4D97-AF65-F5344CB8AC3E}">
        <p14:creationId xmlns:p14="http://schemas.microsoft.com/office/powerpoint/2010/main" val="18165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85AB52-C1A9-48D9-AF9C-B9EE1D34459A}"/>
              </a:ext>
            </a:extLst>
          </p:cNvPr>
          <p:cNvSpPr>
            <a:spLocks noGrp="1"/>
          </p:cNvSpPr>
          <p:nvPr>
            <p:ph type="sldNum" sz="quarter" idx="12"/>
          </p:nvPr>
        </p:nvSpPr>
        <p:spPr/>
        <p:txBody>
          <a:bodyPr/>
          <a:lstStyle/>
          <a:p>
            <a:fld id="{CB0820D1-2E4F-4BF7-AD08-C7E8475A5F87}" type="slidenum">
              <a:rPr lang="de-AT" smtClean="0"/>
              <a:pPr/>
              <a:t>9</a:t>
            </a:fld>
            <a:endParaRPr lang="de-AT"/>
          </a:p>
        </p:txBody>
      </p:sp>
      <p:sp>
        <p:nvSpPr>
          <p:cNvPr id="2" name="Textfeld 1">
            <a:extLst>
              <a:ext uri="{FF2B5EF4-FFF2-40B4-BE49-F238E27FC236}">
                <a16:creationId xmlns:a16="http://schemas.microsoft.com/office/drawing/2014/main" id="{E8107308-1924-4002-8705-053BC96FD122}"/>
              </a:ext>
            </a:extLst>
          </p:cNvPr>
          <p:cNvSpPr txBox="1"/>
          <p:nvPr/>
        </p:nvSpPr>
        <p:spPr>
          <a:xfrm>
            <a:off x="615315" y="3508756"/>
            <a:ext cx="10961370" cy="2472152"/>
          </a:xfrm>
          <a:prstGeom prst="rect">
            <a:avLst/>
          </a:prstGeom>
          <a:solidFill>
            <a:schemeClr val="bg1"/>
          </a:solidFill>
          <a:ln w="28575">
            <a:solidFill>
              <a:srgbClr val="FF0000"/>
            </a:solidFill>
          </a:ln>
        </p:spPr>
        <p:txBody>
          <a:bodyPr wrap="square" rtlCol="0">
            <a:spAutoFit/>
          </a:bodyPr>
          <a:lstStyle/>
          <a:p>
            <a:pPr>
              <a:spcAft>
                <a:spcPts val="600"/>
              </a:spcAft>
            </a:pPr>
            <a:r>
              <a:rPr lang="de-DE" b="1" dirty="0">
                <a:effectLst/>
                <a:latin typeface="Segoe UI Web (West European)"/>
              </a:rPr>
              <a:t>ist wichtig, dass ... </a:t>
            </a:r>
          </a:p>
          <a:p>
            <a:pPr marL="285750" indent="-285750">
              <a:lnSpc>
                <a:spcPct val="150000"/>
              </a:lnSpc>
              <a:buFont typeface="Wingdings" panose="05000000000000000000" pitchFamily="2" charset="2"/>
              <a:buChar char="Ø"/>
            </a:pPr>
            <a:r>
              <a:rPr lang="de-DE" b="1" dirty="0" err="1">
                <a:solidFill>
                  <a:schemeClr val="accent6">
                    <a:lumMod val="50000"/>
                  </a:schemeClr>
                </a:solidFill>
                <a:effectLst/>
                <a:latin typeface="Segoe UI Web (West European)"/>
              </a:rPr>
              <a:t>jede:r</a:t>
            </a:r>
            <a:r>
              <a:rPr lang="de-DE" b="1" dirty="0">
                <a:solidFill>
                  <a:schemeClr val="accent6">
                    <a:lumMod val="50000"/>
                  </a:schemeClr>
                </a:solidFill>
                <a:effectLst/>
                <a:latin typeface="Segoe UI Web (West European)"/>
              </a:rPr>
              <a:t> im Team involviert ist . </a:t>
            </a:r>
          </a:p>
          <a:p>
            <a:pPr marL="285750" indent="-285750">
              <a:lnSpc>
                <a:spcPct val="150000"/>
              </a:lnSpc>
              <a:buFont typeface="Wingdings" panose="05000000000000000000" pitchFamily="2" charset="2"/>
              <a:buChar char="Ø"/>
            </a:pPr>
            <a:r>
              <a:rPr lang="de-DE" b="1" dirty="0">
                <a:solidFill>
                  <a:schemeClr val="accent6">
                    <a:lumMod val="50000"/>
                  </a:schemeClr>
                </a:solidFill>
                <a:latin typeface="Segoe UI Web (West European)"/>
              </a:rPr>
              <a:t>ihr eine </a:t>
            </a:r>
            <a:r>
              <a:rPr lang="de-DE" b="1" dirty="0">
                <a:solidFill>
                  <a:schemeClr val="accent6">
                    <a:lumMod val="50000"/>
                  </a:schemeClr>
                </a:solidFill>
                <a:effectLst/>
                <a:latin typeface="Segoe UI Web (West European)"/>
              </a:rPr>
              <a:t>Ausgangssituation entwickelt, die eine Herausforderung für alle ist (etwas stimmt nicht für alle und muss geändert werden, um es für die beteiligten Personen besser zu machen). </a:t>
            </a:r>
          </a:p>
          <a:p>
            <a:pPr marL="285750" indent="-285750">
              <a:lnSpc>
                <a:spcPct val="150000"/>
              </a:lnSpc>
              <a:buFont typeface="Wingdings" panose="05000000000000000000" pitchFamily="2" charset="2"/>
              <a:buChar char="Ø"/>
            </a:pPr>
            <a:r>
              <a:rPr lang="de-DE" b="1" dirty="0">
                <a:solidFill>
                  <a:schemeClr val="accent6">
                    <a:lumMod val="50000"/>
                  </a:schemeClr>
                </a:solidFill>
                <a:latin typeface="Segoe UI Web (West European)"/>
              </a:rPr>
              <a:t>d</a:t>
            </a:r>
            <a:r>
              <a:rPr lang="de-DE" b="1" dirty="0">
                <a:solidFill>
                  <a:schemeClr val="accent6">
                    <a:lumMod val="50000"/>
                  </a:schemeClr>
                </a:solidFill>
                <a:effectLst/>
                <a:latin typeface="Segoe UI Web (West European)"/>
              </a:rPr>
              <a:t>ie Geschichte logisch und verständlich ist. </a:t>
            </a:r>
          </a:p>
          <a:p>
            <a:pPr marL="285750" indent="-285750">
              <a:lnSpc>
                <a:spcPct val="150000"/>
              </a:lnSpc>
              <a:buFont typeface="Wingdings" panose="05000000000000000000" pitchFamily="2" charset="2"/>
              <a:buChar char="Ø"/>
            </a:pPr>
            <a:r>
              <a:rPr lang="de-DE" b="1" dirty="0">
                <a:solidFill>
                  <a:schemeClr val="accent6">
                    <a:lumMod val="50000"/>
                  </a:schemeClr>
                </a:solidFill>
                <a:latin typeface="Segoe UI Web (West European)"/>
              </a:rPr>
              <a:t>ihr</a:t>
            </a:r>
            <a:r>
              <a:rPr lang="de-DE" b="1" dirty="0">
                <a:solidFill>
                  <a:schemeClr val="accent6">
                    <a:lumMod val="50000"/>
                  </a:schemeClr>
                </a:solidFill>
                <a:effectLst/>
                <a:latin typeface="Segoe UI Web (West European)"/>
              </a:rPr>
              <a:t> die Geschichte interessant findet.</a:t>
            </a:r>
          </a:p>
        </p:txBody>
      </p:sp>
      <p:sp>
        <p:nvSpPr>
          <p:cNvPr id="7" name="Textfeld 6">
            <a:extLst>
              <a:ext uri="{FF2B5EF4-FFF2-40B4-BE49-F238E27FC236}">
                <a16:creationId xmlns:a16="http://schemas.microsoft.com/office/drawing/2014/main" id="{5E24DC17-E0A6-F52D-6205-83CCCE4FF654}"/>
              </a:ext>
            </a:extLst>
          </p:cNvPr>
          <p:cNvSpPr txBox="1"/>
          <p:nvPr/>
        </p:nvSpPr>
        <p:spPr>
          <a:xfrm>
            <a:off x="615315" y="2212403"/>
            <a:ext cx="10961370" cy="1200329"/>
          </a:xfrm>
          <a:prstGeom prst="rect">
            <a:avLst/>
          </a:prstGeom>
          <a:noFill/>
        </p:spPr>
        <p:txBody>
          <a:bodyPr wrap="square">
            <a:spAutoFit/>
          </a:bodyPr>
          <a:lstStyle/>
          <a:p>
            <a:r>
              <a:rPr lang="de-DE" dirty="0">
                <a:effectLst/>
                <a:latin typeface="Segoe UI Web (West European)"/>
              </a:rPr>
              <a:t>Die Geschichte kann in der Vergangenheit, in der Gegenwart, in der Zukunft oder in einem anderen Universum spielen. Es können auch andere Betroffene involviert sein, so dass man die Geschichte nicht auf die </a:t>
            </a:r>
            <a:r>
              <a:rPr lang="de-DE" dirty="0" err="1">
                <a:effectLst/>
                <a:latin typeface="Segoe UI Web (West European)"/>
              </a:rPr>
              <a:t>Akteur:innen</a:t>
            </a:r>
            <a:r>
              <a:rPr lang="de-DE" dirty="0">
                <a:effectLst/>
                <a:latin typeface="Segoe UI Web (West European)"/>
              </a:rPr>
              <a:t> reduzieren muss, die man aus den Karten zieht. Wenn man nun die Ausgangssituation entwickelt, ... </a:t>
            </a:r>
            <a:endParaRPr lang="de-AT" dirty="0"/>
          </a:p>
        </p:txBody>
      </p:sp>
      <p:sp>
        <p:nvSpPr>
          <p:cNvPr id="9" name="Textfeld 8">
            <a:extLst>
              <a:ext uri="{FF2B5EF4-FFF2-40B4-BE49-F238E27FC236}">
                <a16:creationId xmlns:a16="http://schemas.microsoft.com/office/drawing/2014/main" id="{4F68EB08-F483-C572-9F55-B352FCCDB4DC}"/>
              </a:ext>
            </a:extLst>
          </p:cNvPr>
          <p:cNvSpPr txBox="1"/>
          <p:nvPr/>
        </p:nvSpPr>
        <p:spPr>
          <a:xfrm>
            <a:off x="3509010" y="408571"/>
            <a:ext cx="612648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ED7D31"/>
                </a:solidFill>
                <a:effectLst/>
                <a:uLnTx/>
                <a:uFillTx/>
                <a:latin typeface="Calibri"/>
                <a:ea typeface="+mn-ea"/>
                <a:cs typeface="+mn-cs"/>
              </a:rPr>
              <a:t>Level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feld 3">
            <a:extLst>
              <a:ext uri="{FF2B5EF4-FFF2-40B4-BE49-F238E27FC236}">
                <a16:creationId xmlns:a16="http://schemas.microsoft.com/office/drawing/2014/main" id="{C79983CC-6ED6-9764-DB00-96EDDC8872BB}"/>
              </a:ext>
            </a:extLst>
          </p:cNvPr>
          <p:cNvSpPr txBox="1"/>
          <p:nvPr/>
        </p:nvSpPr>
        <p:spPr>
          <a:xfrm>
            <a:off x="3413165" y="1216377"/>
            <a:ext cx="7752039" cy="1261884"/>
          </a:xfrm>
          <a:prstGeom prst="rect">
            <a:avLst/>
          </a:prstGeom>
          <a:noFill/>
        </p:spPr>
        <p:txBody>
          <a:bodyPr wrap="square" rtlCol="0">
            <a:spAutoFit/>
          </a:bodyPr>
          <a:lstStyle/>
          <a:p>
            <a:r>
              <a:rPr lang="de-DE" sz="4000" dirty="0">
                <a:solidFill>
                  <a:schemeClr val="accent2"/>
                </a:solidFill>
              </a:rPr>
              <a:t>Erfindet eine Ausgangssituation!</a:t>
            </a:r>
          </a:p>
          <a:p>
            <a:endParaRPr lang="de-DE" dirty="0"/>
          </a:p>
          <a:p>
            <a:endParaRPr lang="de-DE" dirty="0"/>
          </a:p>
        </p:txBody>
      </p:sp>
    </p:spTree>
    <p:extLst>
      <p:ext uri="{BB962C8B-B14F-4D97-AF65-F5344CB8AC3E}">
        <p14:creationId xmlns:p14="http://schemas.microsoft.com/office/powerpoint/2010/main" val="266134315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2625</Words>
  <Application>Microsoft Office PowerPoint</Application>
  <PresentationFormat>Breitbild</PresentationFormat>
  <Paragraphs>187</Paragraphs>
  <Slides>33</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33</vt:i4>
      </vt:variant>
    </vt:vector>
  </HeadingPairs>
  <TitlesOfParts>
    <vt:vector size="42" baseType="lpstr">
      <vt:lpstr>Microsoft JhengHei UI Light</vt:lpstr>
      <vt:lpstr>Arial</vt:lpstr>
      <vt:lpstr>Calibri</vt:lpstr>
      <vt:lpstr>Calibri Light</vt:lpstr>
      <vt:lpstr>Comic Sans MS</vt:lpstr>
      <vt:lpstr>Courier New</vt:lpstr>
      <vt:lpstr>Segoe UI Web (West European)</vt:lpstr>
      <vt:lpstr>Wingdings</vt:lpstr>
      <vt:lpstr>Office</vt:lpstr>
      <vt:lpstr>ACT-Game Das Active-Citizen-Team-Game</vt:lpstr>
      <vt:lpstr>Über das ACT-Game</vt:lpstr>
      <vt:lpstr>Über das ACT-Game</vt:lpstr>
      <vt:lpstr>Über das ACT-Game</vt:lpstr>
      <vt:lpstr>PowerPoint-Präsentation</vt:lpstr>
      <vt:lpstr>PowerPoint-Präsentation</vt:lpstr>
      <vt:lpstr>PowerPoint-Präsentation</vt:lpstr>
      <vt:lpstr>Spieplan Level 1</vt:lpstr>
      <vt:lpstr>PowerPoint-Präsentation</vt:lpstr>
      <vt:lpstr>PowerPoint-Präsentation</vt:lpstr>
      <vt:lpstr>Evaluation </vt:lpstr>
      <vt:lpstr>PowerPoint-Präsentation</vt:lpstr>
      <vt:lpstr>Spielplan Level 2</vt:lpstr>
      <vt:lpstr>PowerPoint-Präsentation</vt:lpstr>
      <vt:lpstr>PowerPoint-Präsentation</vt:lpstr>
      <vt:lpstr>Wer das oberste Feld erreicht hat, erweckt den entsprechenden Avatar und bekommt die entsprechende Superpower-Karte. Dieser Avatar gibt seine Fähigkeiten an das Teammitglied weiter, das die oberste Karte richtig zugewiesen hat. 
</vt:lpstr>
      <vt:lpstr>PowerPoint-Präsentation</vt:lpstr>
      <vt:lpstr>PowerPoint-Präsentation</vt:lpstr>
      <vt:lpstr>PowerPoint-Präsentation</vt:lpstr>
      <vt:lpstr>Spielplan Level 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Spielplan Level 4</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Linde-Leimer</dc:creator>
  <cp:lastModifiedBy>Dario Linde</cp:lastModifiedBy>
  <cp:revision>76</cp:revision>
  <dcterms:created xsi:type="dcterms:W3CDTF">2023-05-11T09:02:59Z</dcterms:created>
  <dcterms:modified xsi:type="dcterms:W3CDTF">2023-06-07T13:52:03Z</dcterms:modified>
</cp:coreProperties>
</file>