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8" r:id="rId15"/>
    <p:sldId id="509" r:id="rId16"/>
    <p:sldId id="475" r:id="rId17"/>
    <p:sldId id="476" r:id="rId18"/>
    <p:sldId id="477" r:id="rId19"/>
    <p:sldId id="478" r:id="rId20"/>
    <p:sldId id="479" r:id="rId21"/>
    <p:sldId id="480" r:id="rId22"/>
    <p:sldId id="481" r:id="rId23"/>
    <p:sldId id="482" r:id="rId24"/>
    <p:sldId id="483" r:id="rId25"/>
    <p:sldId id="514" r:id="rId26"/>
    <p:sldId id="485" r:id="rId27"/>
    <p:sldId id="496" r:id="rId28"/>
    <p:sldId id="560" r:id="rId29"/>
    <p:sldId id="559" r:id="rId30"/>
    <p:sldId id="499" r:id="rId31"/>
    <p:sldId id="488" r:id="rId32"/>
    <p:sldId id="486" r:id="rId33"/>
    <p:sldId id="498" r:id="rId34"/>
    <p:sldId id="497"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5" autoAdjust="0"/>
    <p:restoredTop sz="94654" autoAdjust="0"/>
  </p:normalViewPr>
  <p:slideViewPr>
    <p:cSldViewPr snapToGrid="0">
      <p:cViewPr varScale="1">
        <p:scale>
          <a:sx n="151" d="100"/>
          <a:sy n="151" d="100"/>
        </p:scale>
        <p:origin x="283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13772" y="1106150"/>
          <a:ext cx="2587227" cy="103524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Heinrich 31 Jahre, Owner of a brick factory in Vienna</a:t>
          </a: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13772"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Ignaz</a:t>
          </a:r>
          <a:r>
            <a:rPr lang="de-AT" baseline="0">
              <a:solidFill>
                <a:sysClr val="windowText" lastClr="000000">
                  <a:hueOff val="0"/>
                  <a:satOff val="0"/>
                  <a:lumOff val="0"/>
                  <a:alphaOff val="0"/>
                </a:sysClr>
              </a:solidFill>
              <a:latin typeface="Calibri" panose="020F0502020204030204"/>
              <a:ea typeface="+mn-ea"/>
              <a:cs typeface="+mn-cs"/>
            </a:rPr>
            <a:t> Seipel, </a:t>
          </a:r>
          <a:r>
            <a:rPr lang="de-AT" b="0" i="0">
              <a:solidFill>
                <a:sysClr val="windowText" lastClr="000000">
                  <a:hueOff val="0"/>
                  <a:satOff val="0"/>
                  <a:lumOff val="0"/>
                  <a:alphaOff val="0"/>
                </a:sysClr>
              </a:solidFill>
              <a:latin typeface="Calibri"/>
              <a:ea typeface="+mn-ea"/>
              <a:cs typeface="+mn-cs"/>
            </a:rPr>
            <a:t>Politician and theologian</a:t>
          </a: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711"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Adelheid</a:t>
          </a:r>
          <a:r>
            <a:rPr lang="de-AT" baseline="0">
              <a:solidFill>
                <a:sysClr val="windowText" lastClr="000000">
                  <a:hueOff val="0"/>
                  <a:satOff val="0"/>
                  <a:lumOff val="0"/>
                  <a:alphaOff val="0"/>
                </a:sysClr>
              </a:solidFill>
              <a:latin typeface="Calibri" panose="020F0502020204030204"/>
              <a:ea typeface="+mn-ea"/>
              <a:cs typeface="+mn-cs"/>
            </a:rPr>
            <a:t> Popp, Journalist</a:t>
          </a:r>
          <a:endParaRPr lang="de-AT">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711" y="1276204"/>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a:solidFill>
                <a:sysClr val="windowText" lastClr="000000">
                  <a:hueOff val="0"/>
                  <a:satOff val="0"/>
                  <a:lumOff val="0"/>
                  <a:alphaOff val="0"/>
                </a:sysClr>
              </a:solidFill>
              <a:latin typeface="Calibri" panose="020F0502020204030204"/>
              <a:ea typeface="+mn-ea"/>
              <a:cs typeface="+mn-cs"/>
            </a:rPr>
            <a:t>Anna,19 Jahre, Factory worker</a:t>
          </a: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a:prstGeom prst="rect">
          <a:avLst/>
        </a:prstGeom>
      </dgm:spPr>
    </dgm:pt>
    <dgm:pt modelId="{73E1857A-9FA7-489B-93EE-58C670C70A9E}" type="pres">
      <dgm:prSet presAssocID="{FA51E30B-1595-4B6B-9295-7CF4A0F411E0}" presName="rect2" presStyleLbl="fgImgPlace1" presStyleIdx="0" presStyleCnt="4"/>
      <dgm:spPr>
        <a:xfrm>
          <a:off x="1909" y="84912"/>
          <a:ext cx="565956" cy="848934"/>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a:prstGeom prst="rect">
          <a:avLst/>
        </a:prstGeom>
      </dgm:spPr>
    </dgm:pt>
    <dgm:pt modelId="{A9E896D7-6C2C-4819-8D7D-C30154BCFCDF}" type="pres">
      <dgm:prSet presAssocID="{5FBE02A2-56D3-48BD-8770-C293386059E0}" presName="rect2" presStyleLbl="fgImgPlace1" presStyleIdx="1" presStyleCnt="4" custFlipHor="1"/>
      <dgm:spPr>
        <a:xfrm flipH="1">
          <a:off x="2805971" y="84912"/>
          <a:ext cx="565956" cy="848934"/>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a:prstGeom prst="rect">
          <a:avLst/>
        </a:prstGeom>
      </dgm:spPr>
    </dgm:pt>
    <dgm:pt modelId="{67404936-96FB-4FE4-BE5F-70BD10FE6B49}" type="pres">
      <dgm:prSet presAssocID="{8AA8EEB6-778D-457F-AA1F-7CFCC16EDC90}" presName="rect2" presStyleLbl="fgImgPlace1" presStyleIdx="2" presStyleCnt="4"/>
      <dgm:spPr>
        <a:xfrm>
          <a:off x="1909" y="1159419"/>
          <a:ext cx="565956" cy="848934"/>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custScaleY="128044">
        <dgm:presLayoutVars>
          <dgm:bulletEnabled val="1"/>
        </dgm:presLayoutVars>
      </dgm:prSet>
      <dgm:spPr>
        <a:prstGeom prst="rect">
          <a:avLst/>
        </a:prstGeom>
      </dgm:spPr>
    </dgm:pt>
    <dgm:pt modelId="{3E462E21-A7CA-4A52-9F9F-FB9F620C30E1}" type="pres">
      <dgm:prSet presAssocID="{FBDD7947-A125-492D-9D1C-B1F61109838E}" presName="rect2" presStyleLbl="fgImgPlace1" presStyleIdx="3" presStyleCnt="4" custLinFactNeighborX="-3376"/>
      <dgm:spPr>
        <a:xfrm>
          <a:off x="2786864" y="1102735"/>
          <a:ext cx="565956" cy="848934"/>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CA7F035F-4465-4E8C-AC73-07FAB65E8D33}" type="presOf" srcId="{D5EE14CF-76B8-433B-AED7-F6FC0D6F5F26}" destId="{FA0B5EFC-8F14-4A1C-A441-0905EB8AE78C}" srcOrd="0" destOrd="0" presId="urn:microsoft.com/office/officeart/2008/layout/PictureStrips"/>
    <dgm:cxn modelId="{DF0C3A76-B956-4973-A1D1-69CC9544E54C}" type="presOf" srcId="{FBDD7947-A125-492D-9D1C-B1F61109838E}" destId="{08F9D9F9-B7AC-451A-B027-1139FD5900A2}" srcOrd="0" destOrd="0" presId="urn:microsoft.com/office/officeart/2008/layout/PictureStrips"/>
    <dgm:cxn modelId="{97832C7C-0E3C-49C3-90E4-FE3893C6B649}"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E5A58DB5-D53D-4820-9E95-7CF8F702C822}" type="presOf" srcId="{FA51E30B-1595-4B6B-9295-7CF4A0F411E0}" destId="{57C5EDC7-F595-4487-B4C8-D1813D6A7E95}" srcOrd="0" destOrd="0" presId="urn:microsoft.com/office/officeart/2008/layout/PictureStrips"/>
    <dgm:cxn modelId="{ABAD9FB7-985B-4E7E-9BC3-D948AD3DAA11}" type="presOf" srcId="{8AA8EEB6-778D-457F-AA1F-7CFCC16EDC90}" destId="{CA7F63A5-DD06-4884-AEC0-DE23300A0286}" srcOrd="0" destOrd="0" presId="urn:microsoft.com/office/officeart/2008/layout/PictureStrips"/>
    <dgm:cxn modelId="{5072E1BD-E24C-4A2D-9E7A-73C6B72276B0}" srcId="{D5EE14CF-76B8-433B-AED7-F6FC0D6F5F26}" destId="{FBDD7947-A125-492D-9D1C-B1F61109838E}" srcOrd="3" destOrd="0" parTransId="{959A7C9F-D505-4D76-A442-AF2316AE7164}" sibTransId="{76451906-A822-4304-9110-76DE0A5CA85F}"/>
    <dgm:cxn modelId="{928D1BF5-E595-45CF-B2F0-1AA6AE89E208}" srcId="{D5EE14CF-76B8-433B-AED7-F6FC0D6F5F26}" destId="{8AA8EEB6-778D-457F-AA1F-7CFCC16EDC90}" srcOrd="2" destOrd="0" parTransId="{9490EBD3-AAB4-4422-BD07-552BB2FC4D8F}" sibTransId="{930E88C3-1C59-4FAE-B124-E56C52820697}"/>
    <dgm:cxn modelId="{C6311BD0-95FA-4250-9751-003A25B88946}" type="presParOf" srcId="{FA0B5EFC-8F14-4A1C-A441-0905EB8AE78C}" destId="{AD7482EC-92B1-41B0-90F9-0A383FB04EE0}" srcOrd="0" destOrd="0" presId="urn:microsoft.com/office/officeart/2008/layout/PictureStrips"/>
    <dgm:cxn modelId="{D7464BCD-7BCA-435F-A4CF-AEB4B70090EE}" type="presParOf" srcId="{AD7482EC-92B1-41B0-90F9-0A383FB04EE0}" destId="{57C5EDC7-F595-4487-B4C8-D1813D6A7E95}" srcOrd="0" destOrd="0" presId="urn:microsoft.com/office/officeart/2008/layout/PictureStrips"/>
    <dgm:cxn modelId="{3D7E502F-20DB-48A6-B45A-F5713A2A9A43}" type="presParOf" srcId="{AD7482EC-92B1-41B0-90F9-0A383FB04EE0}" destId="{73E1857A-9FA7-489B-93EE-58C670C70A9E}" srcOrd="1" destOrd="0" presId="urn:microsoft.com/office/officeart/2008/layout/PictureStrips"/>
    <dgm:cxn modelId="{73E72F64-1838-4382-9C9A-5570DC4D82C8}" type="presParOf" srcId="{FA0B5EFC-8F14-4A1C-A441-0905EB8AE78C}" destId="{BC0BE641-5AF4-47D9-98B8-317771A21AEE}" srcOrd="1" destOrd="0" presId="urn:microsoft.com/office/officeart/2008/layout/PictureStrips"/>
    <dgm:cxn modelId="{925D05E9-F544-4652-B736-88E0360C28F7}" type="presParOf" srcId="{FA0B5EFC-8F14-4A1C-A441-0905EB8AE78C}" destId="{8F2404BA-2D38-4FEB-87C8-72C8E912A222}" srcOrd="2" destOrd="0" presId="urn:microsoft.com/office/officeart/2008/layout/PictureStrips"/>
    <dgm:cxn modelId="{7AAD1885-51D0-4CA6-B4D9-04298B524C65}" type="presParOf" srcId="{8F2404BA-2D38-4FEB-87C8-72C8E912A222}" destId="{F3B843A7-5950-4026-9774-D80CD2FB5260}" srcOrd="0" destOrd="0" presId="urn:microsoft.com/office/officeart/2008/layout/PictureStrips"/>
    <dgm:cxn modelId="{9472CA4F-2659-4771-B20E-707280F0A888}" type="presParOf" srcId="{8F2404BA-2D38-4FEB-87C8-72C8E912A222}" destId="{A9E896D7-6C2C-4819-8D7D-C30154BCFCDF}" srcOrd="1" destOrd="0" presId="urn:microsoft.com/office/officeart/2008/layout/PictureStrips"/>
    <dgm:cxn modelId="{7817D5FD-E19C-4C60-9C11-27BD5331915C}" type="presParOf" srcId="{FA0B5EFC-8F14-4A1C-A441-0905EB8AE78C}" destId="{6DDC84F6-DF7F-4C95-A6DF-663D4E19D59A}" srcOrd="3" destOrd="0" presId="urn:microsoft.com/office/officeart/2008/layout/PictureStrips"/>
    <dgm:cxn modelId="{26D11F0D-5FD7-40C7-A7EF-64D561C8AD42}" type="presParOf" srcId="{FA0B5EFC-8F14-4A1C-A441-0905EB8AE78C}" destId="{747CF4A9-162F-4D0E-BE1A-8F23F7E8BE54}" srcOrd="4" destOrd="0" presId="urn:microsoft.com/office/officeart/2008/layout/PictureStrips"/>
    <dgm:cxn modelId="{03AAC250-C2DC-42FB-A29D-DD127F9F383E}" type="presParOf" srcId="{747CF4A9-162F-4D0E-BE1A-8F23F7E8BE54}" destId="{CA7F63A5-DD06-4884-AEC0-DE23300A0286}" srcOrd="0" destOrd="0" presId="urn:microsoft.com/office/officeart/2008/layout/PictureStrips"/>
    <dgm:cxn modelId="{697A3A1B-7CD8-42FB-90B0-425853CAA0A7}" type="presParOf" srcId="{747CF4A9-162F-4D0E-BE1A-8F23F7E8BE54}" destId="{67404936-96FB-4FE4-BE5F-70BD10FE6B49}" srcOrd="1" destOrd="0" presId="urn:microsoft.com/office/officeart/2008/layout/PictureStrips"/>
    <dgm:cxn modelId="{A01B3C5F-1405-40F3-A5E4-43D97DE4CA70}" type="presParOf" srcId="{FA0B5EFC-8F14-4A1C-A441-0905EB8AE78C}" destId="{F284D5E7-CFCF-4D3C-8DE2-0CE03F50EB45}" srcOrd="5" destOrd="0" presId="urn:microsoft.com/office/officeart/2008/layout/PictureStrips"/>
    <dgm:cxn modelId="{B045DF3A-0C8D-47F2-9373-9E7869637CB7}" type="presParOf" srcId="{FA0B5EFC-8F14-4A1C-A441-0905EB8AE78C}" destId="{BD6906F9-D805-4898-B4AB-5514EB500741}" srcOrd="6" destOrd="0" presId="urn:microsoft.com/office/officeart/2008/layout/PictureStrips"/>
    <dgm:cxn modelId="{BA61275C-2098-4CCE-AA76-23B3DA33F059}" type="presParOf" srcId="{BD6906F9-D805-4898-B4AB-5514EB500741}" destId="{08F9D9F9-B7AC-451A-B027-1139FD5900A2}" srcOrd="0" destOrd="0" presId="urn:microsoft.com/office/officeart/2008/layout/PictureStrips"/>
    <dgm:cxn modelId="{BC929F5A-C981-423F-A232-CAA868C82BAC}"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62913"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5250" rIns="95250" bIns="95250" numCol="1" spcCol="1270" anchor="ctr" anchorCtr="0">
          <a:noAutofit/>
        </a:bodyPr>
        <a:lstStyle/>
        <a:p>
          <a:pPr marL="0" lvl="0" indent="0" algn="l" defTabSz="1111250">
            <a:lnSpc>
              <a:spcPct val="90000"/>
            </a:lnSpc>
            <a:spcBef>
              <a:spcPct val="0"/>
            </a:spcBef>
            <a:spcAft>
              <a:spcPct val="35000"/>
            </a:spcAft>
            <a:buNone/>
          </a:pPr>
          <a:r>
            <a:rPr lang="de-AT" sz="2500" kern="1200">
              <a:solidFill>
                <a:sysClr val="windowText" lastClr="000000">
                  <a:hueOff val="0"/>
                  <a:satOff val="0"/>
                  <a:lumOff val="0"/>
                  <a:alphaOff val="0"/>
                </a:sysClr>
              </a:solidFill>
              <a:latin typeface="Calibri" panose="020F0502020204030204"/>
              <a:ea typeface="+mn-ea"/>
              <a:cs typeface="+mn-cs"/>
            </a:rPr>
            <a:t>Adelheid</a:t>
          </a:r>
          <a:r>
            <a:rPr lang="de-AT" sz="2500" kern="1200" baseline="0">
              <a:solidFill>
                <a:sysClr val="windowText" lastClr="000000">
                  <a:hueOff val="0"/>
                  <a:satOff val="0"/>
                  <a:lumOff val="0"/>
                  <a:alphaOff val="0"/>
                </a:sysClr>
              </a:solidFill>
              <a:latin typeface="Calibri" panose="020F0502020204030204"/>
              <a:ea typeface="+mn-ea"/>
              <a:cs typeface="+mn-cs"/>
            </a:rPr>
            <a:t> Popp, Journalist</a:t>
          </a:r>
          <a:endParaRPr lang="de-AT" sz="2500" kern="1200">
            <a:solidFill>
              <a:sysClr val="windowText" lastClr="000000">
                <a:hueOff val="0"/>
                <a:satOff val="0"/>
                <a:lumOff val="0"/>
                <a:alphaOff val="0"/>
              </a:sysClr>
            </a:solidFill>
            <a:latin typeface="Calibri" panose="020F0502020204030204"/>
            <a:ea typeface="+mn-ea"/>
            <a:cs typeface="+mn-cs"/>
          </a:endParaRPr>
        </a:p>
      </dsp:txBody>
      <dsp:txXfrm>
        <a:off x="162913" y="672932"/>
        <a:ext cx="3872184" cy="1210057"/>
      </dsp:txXfrm>
    </dsp:sp>
    <dsp:sp modelId="{73E1857A-9FA7-489B-93EE-58C670C70A9E}">
      <dsp:nvSpPr>
        <dsp:cNvPr id="0" name=""/>
        <dsp:cNvSpPr/>
      </dsp:nvSpPr>
      <dsp:spPr>
        <a:xfrm>
          <a:off x="1572" y="498145"/>
          <a:ext cx="847040" cy="1270560"/>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395172"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5250" rIns="95250" bIns="95250" numCol="1" spcCol="1270" anchor="ctr" anchorCtr="0">
          <a:noAutofit/>
        </a:bodyPr>
        <a:lstStyle/>
        <a:p>
          <a:pPr marL="0" lvl="0" indent="0" algn="l" defTabSz="1111250">
            <a:lnSpc>
              <a:spcPct val="90000"/>
            </a:lnSpc>
            <a:spcBef>
              <a:spcPct val="0"/>
            </a:spcBef>
            <a:spcAft>
              <a:spcPct val="35000"/>
            </a:spcAft>
            <a:buNone/>
          </a:pPr>
          <a:r>
            <a:rPr lang="de-AT" sz="2500" kern="1200">
              <a:solidFill>
                <a:sysClr val="windowText" lastClr="000000">
                  <a:hueOff val="0"/>
                  <a:satOff val="0"/>
                  <a:lumOff val="0"/>
                  <a:alphaOff val="0"/>
                </a:sysClr>
              </a:solidFill>
              <a:latin typeface="Calibri" panose="020F0502020204030204"/>
              <a:ea typeface="+mn-ea"/>
              <a:cs typeface="+mn-cs"/>
            </a:rPr>
            <a:t>Ignaz</a:t>
          </a:r>
          <a:r>
            <a:rPr lang="de-AT" sz="2500" kern="1200" baseline="0">
              <a:solidFill>
                <a:sysClr val="windowText" lastClr="000000">
                  <a:hueOff val="0"/>
                  <a:satOff val="0"/>
                  <a:lumOff val="0"/>
                  <a:alphaOff val="0"/>
                </a:sysClr>
              </a:solidFill>
              <a:latin typeface="Calibri" panose="020F0502020204030204"/>
              <a:ea typeface="+mn-ea"/>
              <a:cs typeface="+mn-cs"/>
            </a:rPr>
            <a:t> Seipel, </a:t>
          </a:r>
          <a:r>
            <a:rPr lang="de-AT" sz="2500" b="0" i="0" kern="1200">
              <a:solidFill>
                <a:sysClr val="windowText" lastClr="000000">
                  <a:hueOff val="0"/>
                  <a:satOff val="0"/>
                  <a:lumOff val="0"/>
                  <a:alphaOff val="0"/>
                </a:sysClr>
              </a:solidFill>
              <a:latin typeface="Calibri" panose="020F0502020204030204"/>
              <a:ea typeface="+mn-ea"/>
              <a:cs typeface="+mn-cs"/>
            </a:rPr>
            <a:t>Politician and theologian</a:t>
          </a:r>
        </a:p>
      </dsp:txBody>
      <dsp:txXfrm>
        <a:off x="4395172" y="672932"/>
        <a:ext cx="3872184" cy="1210057"/>
      </dsp:txXfrm>
    </dsp:sp>
    <dsp:sp modelId="{A9E896D7-6C2C-4819-8D7D-C30154BCFCDF}">
      <dsp:nvSpPr>
        <dsp:cNvPr id="0" name=""/>
        <dsp:cNvSpPr/>
      </dsp:nvSpPr>
      <dsp:spPr>
        <a:xfrm flipH="1">
          <a:off x="4233831" y="498145"/>
          <a:ext cx="847040" cy="1270560"/>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62913" y="2281097"/>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5250" rIns="95250" bIns="95250" numCol="1" spcCol="1270" anchor="ctr" anchorCtr="0">
          <a:noAutofit/>
        </a:bodyPr>
        <a:lstStyle/>
        <a:p>
          <a:pPr marL="0" lvl="0" indent="0" algn="l" defTabSz="1111250">
            <a:lnSpc>
              <a:spcPct val="90000"/>
            </a:lnSpc>
            <a:spcBef>
              <a:spcPct val="0"/>
            </a:spcBef>
            <a:spcAft>
              <a:spcPct val="35000"/>
            </a:spcAft>
            <a:buNone/>
          </a:pPr>
          <a:r>
            <a:rPr lang="de-AT" sz="2500" kern="1200">
              <a:solidFill>
                <a:sysClr val="windowText" lastClr="000000">
                  <a:hueOff val="0"/>
                  <a:satOff val="0"/>
                  <a:lumOff val="0"/>
                  <a:alphaOff val="0"/>
                </a:sysClr>
              </a:solidFill>
              <a:latin typeface="Calibri" panose="020F0502020204030204"/>
              <a:ea typeface="+mn-ea"/>
              <a:cs typeface="+mn-cs"/>
            </a:rPr>
            <a:t>Anna,19 Jahre, Factory worker</a:t>
          </a:r>
        </a:p>
      </dsp:txBody>
      <dsp:txXfrm>
        <a:off x="162913" y="2281097"/>
        <a:ext cx="3872184" cy="1210057"/>
      </dsp:txXfrm>
    </dsp:sp>
    <dsp:sp modelId="{67404936-96FB-4FE4-BE5F-70BD10FE6B49}">
      <dsp:nvSpPr>
        <dsp:cNvPr id="0" name=""/>
        <dsp:cNvSpPr/>
      </dsp:nvSpPr>
      <dsp:spPr>
        <a:xfrm>
          <a:off x="1572" y="2106311"/>
          <a:ext cx="847040" cy="1270560"/>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395172" y="2026585"/>
          <a:ext cx="3872184" cy="154940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5250" rIns="95250" bIns="95250" numCol="1" spcCol="1270" anchor="ctr" anchorCtr="0">
          <a:noAutofit/>
        </a:bodyPr>
        <a:lstStyle/>
        <a:p>
          <a:pPr marL="0" lvl="0" indent="0" algn="l" defTabSz="1111250">
            <a:lnSpc>
              <a:spcPct val="90000"/>
            </a:lnSpc>
            <a:spcBef>
              <a:spcPct val="0"/>
            </a:spcBef>
            <a:spcAft>
              <a:spcPct val="35000"/>
            </a:spcAft>
            <a:buNone/>
          </a:pPr>
          <a:r>
            <a:rPr lang="de-AT" sz="2500" kern="1200">
              <a:solidFill>
                <a:sysClr val="windowText" lastClr="000000">
                  <a:hueOff val="0"/>
                  <a:satOff val="0"/>
                  <a:lumOff val="0"/>
                  <a:alphaOff val="0"/>
                </a:sysClr>
              </a:solidFill>
              <a:latin typeface="Calibri" panose="020F0502020204030204"/>
              <a:ea typeface="+mn-ea"/>
              <a:cs typeface="+mn-cs"/>
            </a:rPr>
            <a:t>Heinrich 31 Jahre, Owner of a brick factory in Vienna</a:t>
          </a:r>
        </a:p>
      </dsp:txBody>
      <dsp:txXfrm>
        <a:off x="4395172" y="2026585"/>
        <a:ext cx="3872184" cy="1549406"/>
      </dsp:txXfrm>
    </dsp:sp>
    <dsp:sp modelId="{3E462E21-A7CA-4A52-9F9F-FB9F620C30E1}">
      <dsp:nvSpPr>
        <dsp:cNvPr id="0" name=""/>
        <dsp:cNvSpPr/>
      </dsp:nvSpPr>
      <dsp:spPr>
        <a:xfrm>
          <a:off x="4205235" y="2021474"/>
          <a:ext cx="847040" cy="1270560"/>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12/5/2023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Step out of the shadow</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DDEACB62-6BD9-4525-A15E-EA11C53064FB}"/>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Step out of the shadow</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How the story continues</a:t>
            </a:r>
          </a:p>
        </p:txBody>
      </p:sp>
      <p:sp>
        <p:nvSpPr>
          <p:cNvPr id="11" name="TextBox 10">
            <a:extLst>
              <a:ext uri="{FF2B5EF4-FFF2-40B4-BE49-F238E27FC236}">
                <a16:creationId xmlns:a16="http://schemas.microsoft.com/office/drawing/2014/main" id="{9B1A2547-AB5A-486D-8162-51BBEB677EA9}"/>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Step out of the shadow</a:t>
            </a:r>
            <a:endParaRPr lang="el-GR" b="0" dirty="0">
              <a:solidFill>
                <a:srgbClr val="1A7EBA"/>
              </a:solidFill>
              <a:effectLst/>
              <a:latin typeface="+mj-lt"/>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CE040162-355B-439A-9FD9-B833289CD015}"/>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Step out of the shadow</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1" name="TextBox 10">
            <a:extLst>
              <a:ext uri="{FF2B5EF4-FFF2-40B4-BE49-F238E27FC236}">
                <a16:creationId xmlns:a16="http://schemas.microsoft.com/office/drawing/2014/main" id="{8124B7F4-4EAD-477B-AD46-F7DE8979E8AC}"/>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Step out of the shadow</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12/5/2023</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12/5/2023</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svg"/><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15.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15.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png"/><Relationship Id="rId5" Type="http://schemas.openxmlformats.org/officeDocument/2006/relationships/image" Target="../media/image15.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6.jpeg"/><Relationship Id="rId5" Type="http://schemas.openxmlformats.org/officeDocument/2006/relationships/image" Target="../media/image15.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0.jpeg"/><Relationship Id="rId7" Type="http://schemas.openxmlformats.org/officeDocument/2006/relationships/image" Target="../media/image24.png"/><Relationship Id="rId12" Type="http://schemas.openxmlformats.org/officeDocument/2006/relationships/image" Target="../media/image17.sv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6.png"/><Relationship Id="rId5" Type="http://schemas.openxmlformats.org/officeDocument/2006/relationships/image" Target="../media/image32.jpeg"/><Relationship Id="rId10" Type="http://schemas.openxmlformats.org/officeDocument/2006/relationships/image" Target="../media/image25.png"/><Relationship Id="rId4" Type="http://schemas.openxmlformats.org/officeDocument/2006/relationships/image" Target="../media/image31.jpe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bmbwf.gv.at/Themen/schule/gd/meilenstein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arlament.gv.at/PERK/PARL/DEM/ENTW/" TargetMode="External"/><Relationship Id="rId2" Type="http://schemas.openxmlformats.org/officeDocument/2006/relationships/hyperlink" Target="https://de.wikipedia.org/wiki/Liste_der_Staaten_nach_Einf%C3%BChrungsjahr_des_Frauenwahlrechts" TargetMode="External"/><Relationship Id="rId1" Type="http://schemas.openxmlformats.org/officeDocument/2006/relationships/slideLayout" Target="../slideLayouts/slideLayout2.xml"/><Relationship Id="rId5" Type="http://schemas.openxmlformats.org/officeDocument/2006/relationships/hyperlink" Target="https://www.mediathek.at/der-erste-weltkrieg/der-erste-weltkrieg-ausgabe-1/oesterreich-ungarn-1914/wiener-leben/" TargetMode="External"/><Relationship Id="rId4" Type="http://schemas.openxmlformats.org/officeDocument/2006/relationships/hyperlink" Target="https://www.parlament.gv.at/PAKT/PR/JAHR_2008/PK0206/index.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onb.ac.at/forschung/ariadne-frauendokumentation/frauen-waehlet/frauen-fordern-das-wahlrecht-1848-bis-1918/heraus-mit-dem-frauenwahlrecht" TargetMode="External"/><Relationship Id="rId3" Type="http://schemas.openxmlformats.org/officeDocument/2006/relationships/hyperlink" Target="https://www.fembio.org/biographie.php/frau/biographie/adelheid-popp/" TargetMode="External"/><Relationship Id="rId7" Type="http://schemas.openxmlformats.org/officeDocument/2006/relationships/hyperlink" Target="https://www.onb.ac.at/forschung/ariadne-frauendokumentation/frauen-waehlet" TargetMode="External"/><Relationship Id="rId2" Type="http://schemas.openxmlformats.org/officeDocument/2006/relationships/hyperlink" Target="https://www.zeitklicks.de/kaiserzeit/zeitklicks/zeit/54/4/viel-arbeit-und-wenig-brot-das-leben-als-dienstmaedchen/" TargetMode="External"/><Relationship Id="rId1" Type="http://schemas.openxmlformats.org/officeDocument/2006/relationships/slideLayout" Target="../slideLayouts/slideLayout2.xml"/><Relationship Id="rId6" Type="http://schemas.openxmlformats.org/officeDocument/2006/relationships/hyperlink" Target="https://frauenmachengeschichte.at/frauenwahlrecht/" TargetMode="External"/><Relationship Id="rId5" Type="http://schemas.openxmlformats.org/officeDocument/2006/relationships/hyperlink" Target="https://de.m.wikipedia.org/wiki/Datei:Lesser_Ury_Im_Cafe_Bauer_1898.JPG" TargetMode="External"/><Relationship Id="rId4" Type="http://schemas.openxmlformats.org/officeDocument/2006/relationships/hyperlink" Target="https://ww1.habsburger.net/de/personen-objekte-ereignisse/ignaz-seip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n-US" sz="4400" dirty="0">
                <a:solidFill>
                  <a:schemeClr val="bg1"/>
                </a:solidFill>
                <a:effectLst>
                  <a:outerShdw blurRad="38100" dist="38100" dir="2700000" algn="tl">
                    <a:srgbClr val="000000">
                      <a:alpha val="43137"/>
                    </a:srgbClr>
                  </a:outerShdw>
                </a:effectLst>
              </a:rPr>
              <a:t>Let's learn from history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2</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789594" y="3343026"/>
            <a:ext cx="6648184" cy="1655762"/>
          </a:xfrm>
        </p:spPr>
        <p:txBody>
          <a:bodyPr>
            <a:normAutofit/>
          </a:bodyPr>
          <a:lstStyle/>
          <a:p>
            <a:r>
              <a:rPr lang="en-US" sz="4800" b="1" dirty="0">
                <a:solidFill>
                  <a:srgbClr val="FBE82A"/>
                </a:solidFill>
                <a:effectLst>
                  <a:outerShdw blurRad="38100" dist="38100" dir="2700000" algn="tl">
                    <a:srgbClr val="000000">
                      <a:alpha val="43137"/>
                    </a:srgbClr>
                  </a:outerShdw>
                </a:effectLst>
              </a:rPr>
              <a:t>Step out of the shadow</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BEADD489-5C9C-4BB5-8781-C601699A1E78}"/>
              </a:ext>
            </a:extLst>
          </p:cNvPr>
          <p:cNvSpPr txBox="1"/>
          <p:nvPr/>
        </p:nvSpPr>
        <p:spPr>
          <a:xfrm>
            <a:off x="8682248" y="3964134"/>
            <a:ext cx="2434275" cy="1753300"/>
          </a:xfrm>
          <a:prstGeom prst="rect">
            <a:avLst/>
          </a:prstGeom>
          <a:noFill/>
        </p:spPr>
        <p:txBody>
          <a:bodyPr wrap="square">
            <a:spAutoFit/>
          </a:bodyPr>
          <a:lstStyle/>
          <a:p>
            <a:pPr algn="r">
              <a:lnSpc>
                <a:spcPct val="130000"/>
              </a:lnSpc>
            </a:pPr>
            <a:r>
              <a:rPr lang="de-DE" sz="1400" b="1"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Authors</a:t>
            </a:r>
            <a:endPar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r">
              <a:lnSpc>
                <a:spcPct val="107000"/>
              </a:lnSpc>
              <a:spcAft>
                <a:spcPts val="800"/>
              </a:spcAft>
            </a:pP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Ruth </a:t>
            </a:r>
            <a:r>
              <a:rPr lang="en-GB" sz="12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Rembart</a:t>
            </a: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PH </a:t>
            </a:r>
            <a:r>
              <a:rPr lang="en-GB" sz="12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Steiermark</a:t>
            </a: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r">
              <a:lnSpc>
                <a:spcPct val="130000"/>
              </a:lnSpc>
            </a:pPr>
            <a:r>
              <a:rPr lang="en-GB" sz="14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Translation</a:t>
            </a:r>
          </a:p>
          <a:p>
            <a:pPr algn="r">
              <a:lnSpc>
                <a:spcPct val="107000"/>
              </a:lnSpc>
              <a:spcAft>
                <a:spcPts val="800"/>
              </a:spcAft>
            </a:pP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Marlene </a:t>
            </a:r>
            <a:r>
              <a:rPr lang="en-GB" sz="12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Grabner</a:t>
            </a:r>
            <a:endPar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r">
              <a:lnSpc>
                <a:spcPct val="130000"/>
              </a:lnSpc>
            </a:pPr>
            <a:r>
              <a:rPr lang="en-GB" sz="14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Layout</a:t>
            </a:r>
          </a:p>
          <a:p>
            <a:pPr algn="r">
              <a:lnSpc>
                <a:spcPct val="107000"/>
              </a:lnSpc>
              <a:spcAft>
                <a:spcPts val="800"/>
              </a:spcAft>
            </a:pPr>
            <a:r>
              <a:rPr lang="en-GB" sz="12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GUnet</a:t>
            </a:r>
            <a:endParaRPr lang="en-GB" sz="11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pic>
        <p:nvPicPr>
          <p:cNvPr id="17"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20000"/>
          </a:bodyPr>
          <a:lstStyle/>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You will also learn </a:t>
            </a:r>
            <a:r>
              <a:rPr lang="en-GB" b="1" dirty="0">
                <a:effectLst/>
                <a:latin typeface="Calibri" panose="020F0502020204030204" pitchFamily="34" charset="0"/>
                <a:ea typeface="MyriadPro-Regular"/>
                <a:cs typeface="Arial" panose="020B0604020202020204" pitchFamily="34" charset="0"/>
              </a:rPr>
              <a:t>how the story continued </a:t>
            </a:r>
            <a:r>
              <a:rPr lang="en-GB" dirty="0">
                <a:effectLst/>
                <a:latin typeface="Calibri" panose="020F0502020204030204" pitchFamily="34" charset="0"/>
                <a:ea typeface="MyriadPro-Regular"/>
                <a:cs typeface="Arial" panose="020B0604020202020204" pitchFamily="34" charset="0"/>
              </a:rPr>
              <a:t>according to the historical records, but </a:t>
            </a:r>
            <a:r>
              <a:rPr lang="en-GB" i="1" dirty="0">
                <a:effectLst/>
                <a:latin typeface="Calibri" panose="020F0502020204030204" pitchFamily="34" charset="0"/>
                <a:ea typeface="MyriadPro-Regular"/>
                <a:cs typeface="Arial" panose="020B0604020202020204" pitchFamily="34" charset="0"/>
              </a:rPr>
              <a:t>we ask you to be patient.</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After all, it would only be half as much fun if you knew everything in advance.</a:t>
            </a:r>
          </a:p>
          <a:p>
            <a:pPr algn="just">
              <a:lnSpc>
                <a:spcPct val="130000"/>
              </a:lnSpc>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Instead, go to the second part of this booklet,</a:t>
            </a:r>
          </a:p>
          <a:p>
            <a:pPr lvl="1" algn="just">
              <a:lnSpc>
                <a:spcPct val="130000"/>
              </a:lnSpc>
              <a:buClr>
                <a:srgbClr val="1A7EBA"/>
              </a:buClr>
              <a:buFont typeface="Courier New" panose="02070309020205020404" pitchFamily="49" charset="0"/>
              <a:buChar char="o"/>
              <a:tabLst>
                <a:tab pos="4380865" algn="l"/>
                <a:tab pos="4830445" algn="l"/>
              </a:tabLst>
            </a:pPr>
            <a:r>
              <a:rPr lang="en-GB" sz="2800" b="1" dirty="0">
                <a:effectLst/>
                <a:latin typeface="Calibri" panose="020F0502020204030204" pitchFamily="34" charset="0"/>
                <a:ea typeface="MyriadPro-Regular"/>
                <a:cs typeface="Arial" panose="020B0604020202020204" pitchFamily="34" charset="0"/>
              </a:rPr>
              <a:t>slip into the role of the person you have chosen and experience the story from his or her point </a:t>
            </a:r>
            <a:r>
              <a:rPr lang="en-GB" sz="2800" b="1" dirty="0" err="1">
                <a:effectLst/>
                <a:latin typeface="Calibri" panose="020F0502020204030204" pitchFamily="34" charset="0"/>
                <a:ea typeface="MyriadPro-Regular"/>
                <a:cs typeface="Arial" panose="020B0604020202020204" pitchFamily="34" charset="0"/>
              </a:rPr>
              <a:t>point</a:t>
            </a:r>
            <a:r>
              <a:rPr lang="en-GB" sz="2800" b="1" dirty="0">
                <a:effectLst/>
                <a:latin typeface="Calibri" panose="020F0502020204030204" pitchFamily="34" charset="0"/>
                <a:ea typeface="MyriadPro-Regular"/>
                <a:cs typeface="Arial" panose="020B0604020202020204" pitchFamily="34" charset="0"/>
              </a:rPr>
              <a:t> of view. </a:t>
            </a:r>
          </a:p>
          <a:p>
            <a:pPr lvl="1">
              <a:lnSpc>
                <a:spcPct val="130000"/>
              </a:lnSpc>
              <a:buClr>
                <a:srgbClr val="F68122"/>
              </a:buClr>
              <a:buFont typeface="Arial" panose="020B0604020202020204" pitchFamily="34" charset="0"/>
              <a:buChar char="•"/>
              <a:tabLst>
                <a:tab pos="4380865" algn="l"/>
                <a:tab pos="4830445" algn="l"/>
              </a:tabLst>
            </a:pPr>
            <a:r>
              <a:rPr lang="en-GB" sz="2800" i="1" dirty="0">
                <a:effectLst/>
                <a:latin typeface="Calibri" panose="020F0502020204030204" pitchFamily="34" charset="0"/>
                <a:ea typeface="MyriadPro-Regular"/>
                <a:cs typeface="Arial" panose="020B0604020202020204" pitchFamily="34" charset="0"/>
              </a:rPr>
              <a:t>What is on your mind when you are in that role? </a:t>
            </a:r>
          </a:p>
          <a:p>
            <a:pPr lvl="1">
              <a:lnSpc>
                <a:spcPct val="130000"/>
              </a:lnSpc>
              <a:buClr>
                <a:srgbClr val="F68122"/>
              </a:buClr>
              <a:buFont typeface="Arial" panose="020B0604020202020204" pitchFamily="34" charset="0"/>
              <a:buChar char="•"/>
              <a:tabLst>
                <a:tab pos="4380865" algn="l"/>
                <a:tab pos="4830445" algn="l"/>
              </a:tabLst>
            </a:pPr>
            <a:r>
              <a:rPr lang="en-GB" sz="2800" i="1" dirty="0">
                <a:effectLst/>
                <a:latin typeface="Calibri" panose="020F0502020204030204" pitchFamily="34" charset="0"/>
                <a:ea typeface="MyriadPro-Regular"/>
                <a:cs typeface="Arial" panose="020B0604020202020204" pitchFamily="34" charset="0"/>
              </a:rPr>
              <a:t>How would you act?</a:t>
            </a:r>
          </a:p>
          <a:p>
            <a:pPr marL="0" indent="0">
              <a:buNone/>
            </a:pPr>
            <a:endParaRPr lang="en-GB"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Follow the </a:t>
            </a:r>
            <a:r>
              <a:rPr lang="en-GB" sz="2400" b="1" dirty="0">
                <a:effectLst/>
                <a:latin typeface="Calibri" panose="020F0502020204030204" pitchFamily="34" charset="0"/>
                <a:ea typeface="MyriadPro-Regular"/>
                <a:cs typeface="Arial" panose="020B0604020202020204" pitchFamily="34" charset="0"/>
              </a:rPr>
              <a:t>individual steps </a:t>
            </a:r>
            <a:r>
              <a:rPr lang="en-GB" sz="2400" dirty="0">
                <a:effectLst/>
                <a:latin typeface="Calibri" panose="020F0502020204030204" pitchFamily="34" charset="0"/>
                <a:ea typeface="MyriadPro-Regular"/>
                <a:cs typeface="Arial" panose="020B0604020202020204" pitchFamily="34" charset="0"/>
              </a:rPr>
              <a:t>and only at the very end look at how the story actually continued. </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If you want to know more about it, ask your history teacher, he or she will be happy about your interest and tell you more about it.</a:t>
            </a: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The individual steps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pisode-2-What-EN">
            <a:hlinkClick r:id="" action="ppaction://media"/>
            <a:extLst>
              <a:ext uri="{FF2B5EF4-FFF2-40B4-BE49-F238E27FC236}">
                <a16:creationId xmlns:a16="http://schemas.microsoft.com/office/drawing/2014/main" id="{2D80F041-C5BD-F523-7644-CACE4B3455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62686" y="1551214"/>
            <a:ext cx="1629461" cy="1629461"/>
          </a:xfrm>
          <a:prstGeom prst="rect">
            <a:avLst/>
          </a:prstGeom>
        </p:spPr>
      </p:pic>
      <p:pic>
        <p:nvPicPr>
          <p:cNvPr id="11" name="Grafik 617" descr="Aquarell, Pinselstrich, Farbe, Abstrakt, Textur, Bürste">
            <a:extLst>
              <a:ext uri="{FF2B5EF4-FFF2-40B4-BE49-F238E27FC236}">
                <a16:creationId xmlns:a16="http://schemas.microsoft.com/office/drawing/2014/main" id="{DC6636AE-69A9-4759-B06B-4902B838E9F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n-GB" sz="2000" b="1" dirty="0">
                <a:effectLst/>
                <a:latin typeface="Calibri" panose="020F0502020204030204" pitchFamily="34" charset="0"/>
                <a:ea typeface="MyriadPro-Regular"/>
                <a:cs typeface="Arial" panose="020B0604020202020204" pitchFamily="34" charset="0"/>
              </a:rPr>
              <a:t>Read / Listen</a:t>
            </a:r>
          </a:p>
          <a:p>
            <a:pPr lvl="1"/>
            <a:r>
              <a:rPr lang="en-GB" sz="2000" dirty="0">
                <a:effectLst/>
                <a:latin typeface="Calibri" panose="020F0502020204030204" pitchFamily="34" charset="0"/>
                <a:ea typeface="MyriadPro-Regular"/>
                <a:cs typeface="Arial" panose="020B0604020202020204" pitchFamily="34" charset="0"/>
              </a:rPr>
              <a:t>the description of the episode </a:t>
            </a:r>
          </a:p>
          <a:p>
            <a:pPr lvl="1"/>
            <a:r>
              <a:rPr lang="en-GB" sz="2000" dirty="0">
                <a:effectLst/>
                <a:latin typeface="Calibri" panose="020F0502020204030204" pitchFamily="34" charset="0"/>
                <a:ea typeface="MyriadPro-Regular"/>
                <a:cs typeface="Arial" panose="020B0604020202020204" pitchFamily="34" charset="0"/>
              </a:rPr>
              <a:t>and the situation carefully. </a:t>
            </a:r>
          </a:p>
          <a:p>
            <a:endParaRPr lang="en-GB" sz="2000" dirty="0">
              <a:effectLst/>
              <a:latin typeface="Calibri" panose="020F0502020204030204" pitchFamily="34" charset="0"/>
              <a:ea typeface="MyriadPro-Regular"/>
              <a:cs typeface="Arial" panose="020B0604020202020204" pitchFamily="34" charset="0"/>
            </a:endParaRPr>
          </a:p>
          <a:p>
            <a:r>
              <a:rPr lang="en-GB" sz="2000" dirty="0">
                <a:effectLst/>
                <a:latin typeface="Calibri" panose="020F0502020204030204" pitchFamily="34" charset="0"/>
                <a:ea typeface="MyriadPro-Regular"/>
                <a:cs typeface="Arial" panose="020B0604020202020204" pitchFamily="34" charset="0"/>
              </a:rPr>
              <a:t>Do not hesitate to ask your teacher if you are unsure or have further questions of understanding. You can also do further research on the internet if you are particularly interested in a topic</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14" name="pop-up" descr="Click here for pop up information.">
            <a:extLst>
              <a:ext uri="{FF2B5EF4-FFF2-40B4-BE49-F238E27FC236}">
                <a16:creationId xmlns:a16="http://schemas.microsoft.com/office/drawing/2014/main" id="{40AE9CEB-4C5F-484F-B042-2B77941E8BA2}"/>
              </a:ext>
            </a:extLst>
          </p:cNvPr>
          <p:cNvSpPr/>
          <p:nvPr/>
        </p:nvSpPr>
        <p:spPr>
          <a:xfrm>
            <a:off x="4620030" y="1606190"/>
            <a:ext cx="100322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B</a:t>
            </a:r>
            <a:endParaRPr lang="el-GR" b="1" dirty="0">
              <a:solidFill>
                <a:srgbClr val="E12A3C"/>
              </a:solidFill>
            </a:endParaRPr>
          </a:p>
        </p:txBody>
      </p:sp>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1: </a:t>
            </a:r>
            <a:r>
              <a:rPr lang="en-US" b="0" dirty="0"/>
              <a:t>Get familiar with the situation</a:t>
            </a:r>
            <a:endParaRPr lang="en-GB" b="0" dirty="0"/>
          </a:p>
        </p:txBody>
      </p:sp>
      <p:sp>
        <p:nvSpPr>
          <p:cNvPr id="7" name="TextBox 6">
            <a:extLst>
              <a:ext uri="{FF2B5EF4-FFF2-40B4-BE49-F238E27FC236}">
                <a16:creationId xmlns:a16="http://schemas.microsoft.com/office/drawing/2014/main" id="{CD9AC42D-679B-4B3C-A8A8-71517BB10085}"/>
              </a:ext>
            </a:extLst>
          </p:cNvPr>
          <p:cNvSpPr txBox="1"/>
          <p:nvPr/>
        </p:nvSpPr>
        <p:spPr>
          <a:xfrm>
            <a:off x="167147" y="2304892"/>
            <a:ext cx="11975029" cy="3939540"/>
          </a:xfrm>
          <a:custGeom>
            <a:avLst/>
            <a:gdLst>
              <a:gd name="connsiteX0" fmla="*/ 0 w 11975029"/>
              <a:gd name="connsiteY0" fmla="*/ 0 h 3939540"/>
              <a:gd name="connsiteX1" fmla="*/ 479001 w 11975029"/>
              <a:gd name="connsiteY1" fmla="*/ 0 h 3939540"/>
              <a:gd name="connsiteX2" fmla="*/ 958002 w 11975029"/>
              <a:gd name="connsiteY2" fmla="*/ 0 h 3939540"/>
              <a:gd name="connsiteX3" fmla="*/ 1317253 w 11975029"/>
              <a:gd name="connsiteY3" fmla="*/ 0 h 3939540"/>
              <a:gd name="connsiteX4" fmla="*/ 2035755 w 11975029"/>
              <a:gd name="connsiteY4" fmla="*/ 0 h 3939540"/>
              <a:gd name="connsiteX5" fmla="*/ 2395006 w 11975029"/>
              <a:gd name="connsiteY5" fmla="*/ 0 h 3939540"/>
              <a:gd name="connsiteX6" fmla="*/ 2634506 w 11975029"/>
              <a:gd name="connsiteY6" fmla="*/ 0 h 3939540"/>
              <a:gd name="connsiteX7" fmla="*/ 3233258 w 11975029"/>
              <a:gd name="connsiteY7" fmla="*/ 0 h 3939540"/>
              <a:gd name="connsiteX8" fmla="*/ 3472758 w 11975029"/>
              <a:gd name="connsiteY8" fmla="*/ 0 h 3939540"/>
              <a:gd name="connsiteX9" fmla="*/ 4311010 w 11975029"/>
              <a:gd name="connsiteY9" fmla="*/ 0 h 3939540"/>
              <a:gd name="connsiteX10" fmla="*/ 4550511 w 11975029"/>
              <a:gd name="connsiteY10" fmla="*/ 0 h 3939540"/>
              <a:gd name="connsiteX11" fmla="*/ 5029512 w 11975029"/>
              <a:gd name="connsiteY11" fmla="*/ 0 h 3939540"/>
              <a:gd name="connsiteX12" fmla="*/ 5867764 w 11975029"/>
              <a:gd name="connsiteY12" fmla="*/ 0 h 3939540"/>
              <a:gd name="connsiteX13" fmla="*/ 6706016 w 11975029"/>
              <a:gd name="connsiteY13" fmla="*/ 0 h 3939540"/>
              <a:gd name="connsiteX14" fmla="*/ 7304768 w 11975029"/>
              <a:gd name="connsiteY14" fmla="*/ 0 h 3939540"/>
              <a:gd name="connsiteX15" fmla="*/ 7783769 w 11975029"/>
              <a:gd name="connsiteY15" fmla="*/ 0 h 3939540"/>
              <a:gd name="connsiteX16" fmla="*/ 8143020 w 11975029"/>
              <a:gd name="connsiteY16" fmla="*/ 0 h 3939540"/>
              <a:gd name="connsiteX17" fmla="*/ 8382520 w 11975029"/>
              <a:gd name="connsiteY17" fmla="*/ 0 h 3939540"/>
              <a:gd name="connsiteX18" fmla="*/ 8861521 w 11975029"/>
              <a:gd name="connsiteY18" fmla="*/ 0 h 3939540"/>
              <a:gd name="connsiteX19" fmla="*/ 9580023 w 11975029"/>
              <a:gd name="connsiteY19" fmla="*/ 0 h 3939540"/>
              <a:gd name="connsiteX20" fmla="*/ 10059024 w 11975029"/>
              <a:gd name="connsiteY20" fmla="*/ 0 h 3939540"/>
              <a:gd name="connsiteX21" fmla="*/ 10418275 w 11975029"/>
              <a:gd name="connsiteY21" fmla="*/ 0 h 3939540"/>
              <a:gd name="connsiteX22" fmla="*/ 11256527 w 11975029"/>
              <a:gd name="connsiteY22" fmla="*/ 0 h 3939540"/>
              <a:gd name="connsiteX23" fmla="*/ 11975029 w 11975029"/>
              <a:gd name="connsiteY23" fmla="*/ 0 h 3939540"/>
              <a:gd name="connsiteX24" fmla="*/ 11975029 w 11975029"/>
              <a:gd name="connsiteY24" fmla="*/ 444605 h 3939540"/>
              <a:gd name="connsiteX25" fmla="*/ 11975029 w 11975029"/>
              <a:gd name="connsiteY25" fmla="*/ 968001 h 3939540"/>
              <a:gd name="connsiteX26" fmla="*/ 11975029 w 11975029"/>
              <a:gd name="connsiteY26" fmla="*/ 1570188 h 3939540"/>
              <a:gd name="connsiteX27" fmla="*/ 11975029 w 11975029"/>
              <a:gd name="connsiteY27" fmla="*/ 2054189 h 3939540"/>
              <a:gd name="connsiteX28" fmla="*/ 11975029 w 11975029"/>
              <a:gd name="connsiteY28" fmla="*/ 2616980 h 3939540"/>
              <a:gd name="connsiteX29" fmla="*/ 11975029 w 11975029"/>
              <a:gd name="connsiteY29" fmla="*/ 3100981 h 3939540"/>
              <a:gd name="connsiteX30" fmla="*/ 11975029 w 11975029"/>
              <a:gd name="connsiteY30" fmla="*/ 3939540 h 3939540"/>
              <a:gd name="connsiteX31" fmla="*/ 11496028 w 11975029"/>
              <a:gd name="connsiteY31" fmla="*/ 3939540 h 3939540"/>
              <a:gd name="connsiteX32" fmla="*/ 10897276 w 11975029"/>
              <a:gd name="connsiteY32" fmla="*/ 3939540 h 3939540"/>
              <a:gd name="connsiteX33" fmla="*/ 10298525 w 11975029"/>
              <a:gd name="connsiteY33" fmla="*/ 3939540 h 3939540"/>
              <a:gd name="connsiteX34" fmla="*/ 9580023 w 11975029"/>
              <a:gd name="connsiteY34" fmla="*/ 3939540 h 3939540"/>
              <a:gd name="connsiteX35" fmla="*/ 9101022 w 11975029"/>
              <a:gd name="connsiteY35" fmla="*/ 3939540 h 3939540"/>
              <a:gd name="connsiteX36" fmla="*/ 8382520 w 11975029"/>
              <a:gd name="connsiteY36" fmla="*/ 3939540 h 3939540"/>
              <a:gd name="connsiteX37" fmla="*/ 7544268 w 11975029"/>
              <a:gd name="connsiteY37" fmla="*/ 3939540 h 3939540"/>
              <a:gd name="connsiteX38" fmla="*/ 6706016 w 11975029"/>
              <a:gd name="connsiteY38" fmla="*/ 3939540 h 3939540"/>
              <a:gd name="connsiteX39" fmla="*/ 5987514 w 11975029"/>
              <a:gd name="connsiteY39" fmla="*/ 3939540 h 3939540"/>
              <a:gd name="connsiteX40" fmla="*/ 5628264 w 11975029"/>
              <a:gd name="connsiteY40" fmla="*/ 3939540 h 3939540"/>
              <a:gd name="connsiteX41" fmla="*/ 5269013 w 11975029"/>
              <a:gd name="connsiteY41" fmla="*/ 3939540 h 3939540"/>
              <a:gd name="connsiteX42" fmla="*/ 4790012 w 11975029"/>
              <a:gd name="connsiteY42" fmla="*/ 3939540 h 3939540"/>
              <a:gd name="connsiteX43" fmla="*/ 4430761 w 11975029"/>
              <a:gd name="connsiteY43" fmla="*/ 3939540 h 3939540"/>
              <a:gd name="connsiteX44" fmla="*/ 4071510 w 11975029"/>
              <a:gd name="connsiteY44" fmla="*/ 3939540 h 3939540"/>
              <a:gd name="connsiteX45" fmla="*/ 3712259 w 11975029"/>
              <a:gd name="connsiteY45" fmla="*/ 3939540 h 3939540"/>
              <a:gd name="connsiteX46" fmla="*/ 3233258 w 11975029"/>
              <a:gd name="connsiteY46" fmla="*/ 3939540 h 3939540"/>
              <a:gd name="connsiteX47" fmla="*/ 2395006 w 11975029"/>
              <a:gd name="connsiteY47" fmla="*/ 3939540 h 3939540"/>
              <a:gd name="connsiteX48" fmla="*/ 1676504 w 11975029"/>
              <a:gd name="connsiteY48" fmla="*/ 3939540 h 3939540"/>
              <a:gd name="connsiteX49" fmla="*/ 838252 w 11975029"/>
              <a:gd name="connsiteY49" fmla="*/ 3939540 h 3939540"/>
              <a:gd name="connsiteX50" fmla="*/ 598751 w 11975029"/>
              <a:gd name="connsiteY50" fmla="*/ 3939540 h 3939540"/>
              <a:gd name="connsiteX51" fmla="*/ 0 w 11975029"/>
              <a:gd name="connsiteY51" fmla="*/ 3939540 h 3939540"/>
              <a:gd name="connsiteX52" fmla="*/ 0 w 11975029"/>
              <a:gd name="connsiteY52" fmla="*/ 3337353 h 3939540"/>
              <a:gd name="connsiteX53" fmla="*/ 0 w 11975029"/>
              <a:gd name="connsiteY53" fmla="*/ 2735166 h 3939540"/>
              <a:gd name="connsiteX54" fmla="*/ 0 w 11975029"/>
              <a:gd name="connsiteY54" fmla="*/ 2172375 h 3939540"/>
              <a:gd name="connsiteX55" fmla="*/ 0 w 11975029"/>
              <a:gd name="connsiteY55" fmla="*/ 1648979 h 3939540"/>
              <a:gd name="connsiteX56" fmla="*/ 0 w 11975029"/>
              <a:gd name="connsiteY56" fmla="*/ 1046792 h 3939540"/>
              <a:gd name="connsiteX57" fmla="*/ 0 w 11975029"/>
              <a:gd name="connsiteY57" fmla="*/ 602187 h 3939540"/>
              <a:gd name="connsiteX58" fmla="*/ 0 w 11975029"/>
              <a:gd name="connsiteY58" fmla="*/ 0 h 39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75029" h="3939540" fill="none" extrusionOk="0">
                <a:moveTo>
                  <a:pt x="0" y="0"/>
                </a:moveTo>
                <a:cubicBezTo>
                  <a:pt x="223102" y="-51041"/>
                  <a:pt x="378074" y="41401"/>
                  <a:pt x="479001" y="0"/>
                </a:cubicBezTo>
                <a:cubicBezTo>
                  <a:pt x="579928" y="-41401"/>
                  <a:pt x="823639" y="9426"/>
                  <a:pt x="958002" y="0"/>
                </a:cubicBezTo>
                <a:cubicBezTo>
                  <a:pt x="1092365" y="-9426"/>
                  <a:pt x="1177593" y="39878"/>
                  <a:pt x="1317253" y="0"/>
                </a:cubicBezTo>
                <a:cubicBezTo>
                  <a:pt x="1456913" y="-39878"/>
                  <a:pt x="1726897" y="36660"/>
                  <a:pt x="2035755" y="0"/>
                </a:cubicBezTo>
                <a:cubicBezTo>
                  <a:pt x="2344613" y="-36660"/>
                  <a:pt x="2240820" y="27463"/>
                  <a:pt x="2395006" y="0"/>
                </a:cubicBezTo>
                <a:cubicBezTo>
                  <a:pt x="2549192" y="-27463"/>
                  <a:pt x="2560305" y="14992"/>
                  <a:pt x="2634506" y="0"/>
                </a:cubicBezTo>
                <a:cubicBezTo>
                  <a:pt x="2708707" y="-14992"/>
                  <a:pt x="2964362" y="14287"/>
                  <a:pt x="3233258" y="0"/>
                </a:cubicBezTo>
                <a:cubicBezTo>
                  <a:pt x="3502154" y="-14287"/>
                  <a:pt x="3368578" y="17008"/>
                  <a:pt x="3472758" y="0"/>
                </a:cubicBezTo>
                <a:cubicBezTo>
                  <a:pt x="3576938" y="-17008"/>
                  <a:pt x="3964501" y="32988"/>
                  <a:pt x="4311010" y="0"/>
                </a:cubicBezTo>
                <a:cubicBezTo>
                  <a:pt x="4657519" y="-32988"/>
                  <a:pt x="4471791" y="20330"/>
                  <a:pt x="4550511" y="0"/>
                </a:cubicBezTo>
                <a:cubicBezTo>
                  <a:pt x="4629231" y="-20330"/>
                  <a:pt x="4829990" y="11580"/>
                  <a:pt x="5029512" y="0"/>
                </a:cubicBezTo>
                <a:cubicBezTo>
                  <a:pt x="5229034" y="-11580"/>
                  <a:pt x="5500087" y="17289"/>
                  <a:pt x="5867764" y="0"/>
                </a:cubicBezTo>
                <a:cubicBezTo>
                  <a:pt x="6235441" y="-17289"/>
                  <a:pt x="6521292" y="75436"/>
                  <a:pt x="6706016" y="0"/>
                </a:cubicBezTo>
                <a:cubicBezTo>
                  <a:pt x="6890740" y="-75436"/>
                  <a:pt x="7048671" y="36466"/>
                  <a:pt x="7304768" y="0"/>
                </a:cubicBezTo>
                <a:cubicBezTo>
                  <a:pt x="7560865" y="-36466"/>
                  <a:pt x="7664684" y="42457"/>
                  <a:pt x="7783769" y="0"/>
                </a:cubicBezTo>
                <a:cubicBezTo>
                  <a:pt x="7902854" y="-42457"/>
                  <a:pt x="8020570" y="19183"/>
                  <a:pt x="8143020" y="0"/>
                </a:cubicBezTo>
                <a:cubicBezTo>
                  <a:pt x="8265470" y="-19183"/>
                  <a:pt x="8323307" y="21429"/>
                  <a:pt x="8382520" y="0"/>
                </a:cubicBezTo>
                <a:cubicBezTo>
                  <a:pt x="8441733" y="-21429"/>
                  <a:pt x="8658501" y="410"/>
                  <a:pt x="8861521" y="0"/>
                </a:cubicBezTo>
                <a:cubicBezTo>
                  <a:pt x="9064541" y="-410"/>
                  <a:pt x="9374112" y="78436"/>
                  <a:pt x="9580023" y="0"/>
                </a:cubicBezTo>
                <a:cubicBezTo>
                  <a:pt x="9785934" y="-78436"/>
                  <a:pt x="9830830" y="16980"/>
                  <a:pt x="10059024" y="0"/>
                </a:cubicBezTo>
                <a:cubicBezTo>
                  <a:pt x="10287218" y="-16980"/>
                  <a:pt x="10264967" y="37962"/>
                  <a:pt x="10418275" y="0"/>
                </a:cubicBezTo>
                <a:cubicBezTo>
                  <a:pt x="10571583" y="-37962"/>
                  <a:pt x="11057153" y="37875"/>
                  <a:pt x="11256527" y="0"/>
                </a:cubicBezTo>
                <a:cubicBezTo>
                  <a:pt x="11455901" y="-37875"/>
                  <a:pt x="11813963" y="26079"/>
                  <a:pt x="11975029" y="0"/>
                </a:cubicBezTo>
                <a:cubicBezTo>
                  <a:pt x="12013837" y="105316"/>
                  <a:pt x="11952980" y="247427"/>
                  <a:pt x="11975029" y="444605"/>
                </a:cubicBezTo>
                <a:cubicBezTo>
                  <a:pt x="11997078" y="641783"/>
                  <a:pt x="11973534" y="828721"/>
                  <a:pt x="11975029" y="968001"/>
                </a:cubicBezTo>
                <a:cubicBezTo>
                  <a:pt x="11976524" y="1107281"/>
                  <a:pt x="11910478" y="1446709"/>
                  <a:pt x="11975029" y="1570188"/>
                </a:cubicBezTo>
                <a:cubicBezTo>
                  <a:pt x="12039580" y="1693667"/>
                  <a:pt x="11962878" y="1919772"/>
                  <a:pt x="11975029" y="2054189"/>
                </a:cubicBezTo>
                <a:cubicBezTo>
                  <a:pt x="11987180" y="2188606"/>
                  <a:pt x="11962777" y="2358389"/>
                  <a:pt x="11975029" y="2616980"/>
                </a:cubicBezTo>
                <a:cubicBezTo>
                  <a:pt x="11987281" y="2875571"/>
                  <a:pt x="11959551" y="2961089"/>
                  <a:pt x="11975029" y="3100981"/>
                </a:cubicBezTo>
                <a:cubicBezTo>
                  <a:pt x="11990507" y="3240873"/>
                  <a:pt x="11947696" y="3588960"/>
                  <a:pt x="11975029" y="3939540"/>
                </a:cubicBezTo>
                <a:cubicBezTo>
                  <a:pt x="11766965" y="3951328"/>
                  <a:pt x="11644084" y="3885594"/>
                  <a:pt x="11496028" y="3939540"/>
                </a:cubicBezTo>
                <a:cubicBezTo>
                  <a:pt x="11347972" y="3993486"/>
                  <a:pt x="11087380" y="3881474"/>
                  <a:pt x="10897276" y="3939540"/>
                </a:cubicBezTo>
                <a:cubicBezTo>
                  <a:pt x="10707172" y="3997606"/>
                  <a:pt x="10519898" y="3922519"/>
                  <a:pt x="10298525" y="3939540"/>
                </a:cubicBezTo>
                <a:cubicBezTo>
                  <a:pt x="10077152" y="3956561"/>
                  <a:pt x="9855142" y="3894447"/>
                  <a:pt x="9580023" y="3939540"/>
                </a:cubicBezTo>
                <a:cubicBezTo>
                  <a:pt x="9304904" y="3984633"/>
                  <a:pt x="9308861" y="3916795"/>
                  <a:pt x="9101022" y="3939540"/>
                </a:cubicBezTo>
                <a:cubicBezTo>
                  <a:pt x="8893183" y="3962285"/>
                  <a:pt x="8634380" y="3886411"/>
                  <a:pt x="8382520" y="3939540"/>
                </a:cubicBezTo>
                <a:cubicBezTo>
                  <a:pt x="8130660" y="3992669"/>
                  <a:pt x="7782988" y="3929480"/>
                  <a:pt x="7544268" y="3939540"/>
                </a:cubicBezTo>
                <a:cubicBezTo>
                  <a:pt x="7305548" y="3949600"/>
                  <a:pt x="6938278" y="3840061"/>
                  <a:pt x="6706016" y="3939540"/>
                </a:cubicBezTo>
                <a:cubicBezTo>
                  <a:pt x="6473754" y="4039019"/>
                  <a:pt x="6333866" y="3907933"/>
                  <a:pt x="5987514" y="3939540"/>
                </a:cubicBezTo>
                <a:cubicBezTo>
                  <a:pt x="5641162" y="3971147"/>
                  <a:pt x="5796141" y="3928695"/>
                  <a:pt x="5628264" y="3939540"/>
                </a:cubicBezTo>
                <a:cubicBezTo>
                  <a:pt x="5460387" y="3950385"/>
                  <a:pt x="5447383" y="3910841"/>
                  <a:pt x="5269013" y="3939540"/>
                </a:cubicBezTo>
                <a:cubicBezTo>
                  <a:pt x="5090643" y="3968239"/>
                  <a:pt x="4935306" y="3921344"/>
                  <a:pt x="4790012" y="3939540"/>
                </a:cubicBezTo>
                <a:cubicBezTo>
                  <a:pt x="4644718" y="3957736"/>
                  <a:pt x="4525528" y="3907595"/>
                  <a:pt x="4430761" y="3939540"/>
                </a:cubicBezTo>
                <a:cubicBezTo>
                  <a:pt x="4335994" y="3971485"/>
                  <a:pt x="4207036" y="3938554"/>
                  <a:pt x="4071510" y="3939540"/>
                </a:cubicBezTo>
                <a:cubicBezTo>
                  <a:pt x="3935984" y="3940526"/>
                  <a:pt x="3853194" y="3930781"/>
                  <a:pt x="3712259" y="3939540"/>
                </a:cubicBezTo>
                <a:cubicBezTo>
                  <a:pt x="3571324" y="3948299"/>
                  <a:pt x="3347840" y="3931133"/>
                  <a:pt x="3233258" y="3939540"/>
                </a:cubicBezTo>
                <a:cubicBezTo>
                  <a:pt x="3118676" y="3947947"/>
                  <a:pt x="2590491" y="3912077"/>
                  <a:pt x="2395006" y="3939540"/>
                </a:cubicBezTo>
                <a:cubicBezTo>
                  <a:pt x="2199521" y="3967003"/>
                  <a:pt x="1841873" y="3857182"/>
                  <a:pt x="1676504" y="3939540"/>
                </a:cubicBezTo>
                <a:cubicBezTo>
                  <a:pt x="1511135" y="4021898"/>
                  <a:pt x="1019416" y="3920114"/>
                  <a:pt x="838252" y="3939540"/>
                </a:cubicBezTo>
                <a:cubicBezTo>
                  <a:pt x="657088" y="3958966"/>
                  <a:pt x="717281" y="3920224"/>
                  <a:pt x="598751" y="3939540"/>
                </a:cubicBezTo>
                <a:cubicBezTo>
                  <a:pt x="480221" y="3958856"/>
                  <a:pt x="162770" y="3882395"/>
                  <a:pt x="0" y="3939540"/>
                </a:cubicBezTo>
                <a:cubicBezTo>
                  <a:pt x="-35974" y="3656619"/>
                  <a:pt x="9815" y="3508612"/>
                  <a:pt x="0" y="3337353"/>
                </a:cubicBezTo>
                <a:cubicBezTo>
                  <a:pt x="-9815" y="3166094"/>
                  <a:pt x="40532" y="2897293"/>
                  <a:pt x="0" y="2735166"/>
                </a:cubicBezTo>
                <a:cubicBezTo>
                  <a:pt x="-40532" y="2573039"/>
                  <a:pt x="54897" y="2406541"/>
                  <a:pt x="0" y="2172375"/>
                </a:cubicBezTo>
                <a:cubicBezTo>
                  <a:pt x="-54897" y="1938209"/>
                  <a:pt x="2975" y="1814807"/>
                  <a:pt x="0" y="1648979"/>
                </a:cubicBezTo>
                <a:cubicBezTo>
                  <a:pt x="-2975" y="1483151"/>
                  <a:pt x="36884" y="1309107"/>
                  <a:pt x="0" y="1046792"/>
                </a:cubicBezTo>
                <a:cubicBezTo>
                  <a:pt x="-36884" y="784477"/>
                  <a:pt x="8231" y="711291"/>
                  <a:pt x="0" y="602187"/>
                </a:cubicBezTo>
                <a:cubicBezTo>
                  <a:pt x="-8231" y="493083"/>
                  <a:pt x="64771" y="209277"/>
                  <a:pt x="0" y="0"/>
                </a:cubicBezTo>
                <a:close/>
              </a:path>
              <a:path w="11975029" h="3939540" stroke="0" extrusionOk="0">
                <a:moveTo>
                  <a:pt x="0" y="0"/>
                </a:moveTo>
                <a:cubicBezTo>
                  <a:pt x="161596" y="-8804"/>
                  <a:pt x="232380" y="18799"/>
                  <a:pt x="359251" y="0"/>
                </a:cubicBezTo>
                <a:cubicBezTo>
                  <a:pt x="486122" y="-18799"/>
                  <a:pt x="710066" y="56466"/>
                  <a:pt x="838252" y="0"/>
                </a:cubicBezTo>
                <a:cubicBezTo>
                  <a:pt x="966438" y="-56466"/>
                  <a:pt x="1190050" y="22275"/>
                  <a:pt x="1437003" y="0"/>
                </a:cubicBezTo>
                <a:cubicBezTo>
                  <a:pt x="1683956" y="-22275"/>
                  <a:pt x="2014286" y="36338"/>
                  <a:pt x="2275256" y="0"/>
                </a:cubicBezTo>
                <a:cubicBezTo>
                  <a:pt x="2536226" y="-36338"/>
                  <a:pt x="2614540" y="22555"/>
                  <a:pt x="2754257" y="0"/>
                </a:cubicBezTo>
                <a:cubicBezTo>
                  <a:pt x="2893974" y="-22555"/>
                  <a:pt x="3117747" y="51685"/>
                  <a:pt x="3353008" y="0"/>
                </a:cubicBezTo>
                <a:cubicBezTo>
                  <a:pt x="3588269" y="-51685"/>
                  <a:pt x="3736153" y="49793"/>
                  <a:pt x="3832009" y="0"/>
                </a:cubicBezTo>
                <a:cubicBezTo>
                  <a:pt x="3927865" y="-49793"/>
                  <a:pt x="4111537" y="6265"/>
                  <a:pt x="4311010" y="0"/>
                </a:cubicBezTo>
                <a:cubicBezTo>
                  <a:pt x="4510483" y="-6265"/>
                  <a:pt x="4623722" y="50127"/>
                  <a:pt x="4790012" y="0"/>
                </a:cubicBezTo>
                <a:cubicBezTo>
                  <a:pt x="4956302" y="-50127"/>
                  <a:pt x="5343149" y="1208"/>
                  <a:pt x="5628264" y="0"/>
                </a:cubicBezTo>
                <a:cubicBezTo>
                  <a:pt x="5913379" y="-1208"/>
                  <a:pt x="6004309" y="43570"/>
                  <a:pt x="6227015" y="0"/>
                </a:cubicBezTo>
                <a:cubicBezTo>
                  <a:pt x="6449721" y="-43570"/>
                  <a:pt x="6531690" y="41525"/>
                  <a:pt x="6825767" y="0"/>
                </a:cubicBezTo>
                <a:cubicBezTo>
                  <a:pt x="7119844" y="-41525"/>
                  <a:pt x="7006955" y="21163"/>
                  <a:pt x="7185017" y="0"/>
                </a:cubicBezTo>
                <a:cubicBezTo>
                  <a:pt x="7363079" y="-21163"/>
                  <a:pt x="7379957" y="2836"/>
                  <a:pt x="7544268" y="0"/>
                </a:cubicBezTo>
                <a:cubicBezTo>
                  <a:pt x="7708579" y="-2836"/>
                  <a:pt x="7762493" y="2911"/>
                  <a:pt x="7903519" y="0"/>
                </a:cubicBezTo>
                <a:cubicBezTo>
                  <a:pt x="8044545" y="-2911"/>
                  <a:pt x="8098776" y="10427"/>
                  <a:pt x="8262770" y="0"/>
                </a:cubicBezTo>
                <a:cubicBezTo>
                  <a:pt x="8426764" y="-10427"/>
                  <a:pt x="8589511" y="18116"/>
                  <a:pt x="8741771" y="0"/>
                </a:cubicBezTo>
                <a:cubicBezTo>
                  <a:pt x="8894031" y="-18116"/>
                  <a:pt x="9176610" y="87224"/>
                  <a:pt x="9580023" y="0"/>
                </a:cubicBezTo>
                <a:cubicBezTo>
                  <a:pt x="9983436" y="-87224"/>
                  <a:pt x="9857678" y="49907"/>
                  <a:pt x="10059024" y="0"/>
                </a:cubicBezTo>
                <a:cubicBezTo>
                  <a:pt x="10260370" y="-49907"/>
                  <a:pt x="10466546" y="76241"/>
                  <a:pt x="10777526" y="0"/>
                </a:cubicBezTo>
                <a:cubicBezTo>
                  <a:pt x="11088506" y="-76241"/>
                  <a:pt x="11497188" y="95301"/>
                  <a:pt x="11975029" y="0"/>
                </a:cubicBezTo>
                <a:cubicBezTo>
                  <a:pt x="12003280" y="134437"/>
                  <a:pt x="11932495" y="330211"/>
                  <a:pt x="11975029" y="484001"/>
                </a:cubicBezTo>
                <a:cubicBezTo>
                  <a:pt x="12017563" y="637791"/>
                  <a:pt x="11968984" y="830313"/>
                  <a:pt x="11975029" y="1007397"/>
                </a:cubicBezTo>
                <a:cubicBezTo>
                  <a:pt x="11981074" y="1184481"/>
                  <a:pt x="11969028" y="1449852"/>
                  <a:pt x="11975029" y="1570188"/>
                </a:cubicBezTo>
                <a:cubicBezTo>
                  <a:pt x="11981030" y="1690524"/>
                  <a:pt x="11971197" y="1971050"/>
                  <a:pt x="11975029" y="2132980"/>
                </a:cubicBezTo>
                <a:cubicBezTo>
                  <a:pt x="11978861" y="2294910"/>
                  <a:pt x="11961147" y="2417531"/>
                  <a:pt x="11975029" y="2577585"/>
                </a:cubicBezTo>
                <a:cubicBezTo>
                  <a:pt x="11988911" y="2737640"/>
                  <a:pt x="11966651" y="2993871"/>
                  <a:pt x="11975029" y="3100981"/>
                </a:cubicBezTo>
                <a:cubicBezTo>
                  <a:pt x="11983407" y="3208091"/>
                  <a:pt x="11953102" y="3584215"/>
                  <a:pt x="11975029" y="3939540"/>
                </a:cubicBezTo>
                <a:cubicBezTo>
                  <a:pt x="11755494" y="3958365"/>
                  <a:pt x="11518817" y="3936602"/>
                  <a:pt x="11376278" y="3939540"/>
                </a:cubicBezTo>
                <a:cubicBezTo>
                  <a:pt x="11233739" y="3942478"/>
                  <a:pt x="11249608" y="3934152"/>
                  <a:pt x="11136777" y="3939540"/>
                </a:cubicBezTo>
                <a:cubicBezTo>
                  <a:pt x="11023946" y="3944928"/>
                  <a:pt x="10961383" y="3938721"/>
                  <a:pt x="10897276" y="3939540"/>
                </a:cubicBezTo>
                <a:cubicBezTo>
                  <a:pt x="10833169" y="3940359"/>
                  <a:pt x="10515358" y="3904010"/>
                  <a:pt x="10178775" y="3939540"/>
                </a:cubicBezTo>
                <a:cubicBezTo>
                  <a:pt x="9842192" y="3975070"/>
                  <a:pt x="9814300" y="3909792"/>
                  <a:pt x="9699773" y="3939540"/>
                </a:cubicBezTo>
                <a:cubicBezTo>
                  <a:pt x="9585246" y="3969288"/>
                  <a:pt x="9447852" y="3922077"/>
                  <a:pt x="9340523" y="3939540"/>
                </a:cubicBezTo>
                <a:cubicBezTo>
                  <a:pt x="9233194" y="3957003"/>
                  <a:pt x="9026207" y="3879996"/>
                  <a:pt x="8741771" y="3939540"/>
                </a:cubicBezTo>
                <a:cubicBezTo>
                  <a:pt x="8457335" y="3999084"/>
                  <a:pt x="8431896" y="3882557"/>
                  <a:pt x="8143020" y="3939540"/>
                </a:cubicBezTo>
                <a:cubicBezTo>
                  <a:pt x="7854144" y="3996523"/>
                  <a:pt x="7876368" y="3907625"/>
                  <a:pt x="7783769" y="3939540"/>
                </a:cubicBezTo>
                <a:cubicBezTo>
                  <a:pt x="7691170" y="3971455"/>
                  <a:pt x="7551923" y="3922113"/>
                  <a:pt x="7424518" y="3939540"/>
                </a:cubicBezTo>
                <a:cubicBezTo>
                  <a:pt x="7297113" y="3956967"/>
                  <a:pt x="6981630" y="3855063"/>
                  <a:pt x="6586266" y="3939540"/>
                </a:cubicBezTo>
                <a:cubicBezTo>
                  <a:pt x="6190902" y="4024017"/>
                  <a:pt x="6127568" y="3839454"/>
                  <a:pt x="5748014" y="3939540"/>
                </a:cubicBezTo>
                <a:cubicBezTo>
                  <a:pt x="5368460" y="4039626"/>
                  <a:pt x="5413407" y="3932165"/>
                  <a:pt x="5149262" y="3939540"/>
                </a:cubicBezTo>
                <a:cubicBezTo>
                  <a:pt x="4885117" y="3946915"/>
                  <a:pt x="4908410" y="3913731"/>
                  <a:pt x="4790012" y="3939540"/>
                </a:cubicBezTo>
                <a:cubicBezTo>
                  <a:pt x="4671614" y="3965349"/>
                  <a:pt x="4669857" y="3920974"/>
                  <a:pt x="4550511" y="3939540"/>
                </a:cubicBezTo>
                <a:cubicBezTo>
                  <a:pt x="4431165" y="3958106"/>
                  <a:pt x="4303805" y="3933290"/>
                  <a:pt x="4191260" y="3939540"/>
                </a:cubicBezTo>
                <a:cubicBezTo>
                  <a:pt x="4078715" y="3945790"/>
                  <a:pt x="3677772" y="3861630"/>
                  <a:pt x="3353008" y="3939540"/>
                </a:cubicBezTo>
                <a:cubicBezTo>
                  <a:pt x="3028244" y="4017450"/>
                  <a:pt x="2873257" y="3891680"/>
                  <a:pt x="2634506" y="3939540"/>
                </a:cubicBezTo>
                <a:cubicBezTo>
                  <a:pt x="2395755" y="3987400"/>
                  <a:pt x="2240278" y="3872687"/>
                  <a:pt x="2035755" y="3939540"/>
                </a:cubicBezTo>
                <a:cubicBezTo>
                  <a:pt x="1831232" y="4006393"/>
                  <a:pt x="1556090" y="3925538"/>
                  <a:pt x="1197503" y="3939540"/>
                </a:cubicBezTo>
                <a:cubicBezTo>
                  <a:pt x="838916" y="3953542"/>
                  <a:pt x="959735" y="3937705"/>
                  <a:pt x="838252" y="3939540"/>
                </a:cubicBezTo>
                <a:cubicBezTo>
                  <a:pt x="716769" y="3941375"/>
                  <a:pt x="193297" y="3927688"/>
                  <a:pt x="0" y="3939540"/>
                </a:cubicBezTo>
                <a:cubicBezTo>
                  <a:pt x="-48074" y="3846719"/>
                  <a:pt x="29217" y="3640824"/>
                  <a:pt x="0" y="3494935"/>
                </a:cubicBezTo>
                <a:cubicBezTo>
                  <a:pt x="-29217" y="3349046"/>
                  <a:pt x="19110" y="3192013"/>
                  <a:pt x="0" y="2892748"/>
                </a:cubicBezTo>
                <a:cubicBezTo>
                  <a:pt x="-19110" y="2593483"/>
                  <a:pt x="59952" y="2585112"/>
                  <a:pt x="0" y="2329957"/>
                </a:cubicBezTo>
                <a:cubicBezTo>
                  <a:pt x="-59952" y="2074802"/>
                  <a:pt x="1948" y="1987249"/>
                  <a:pt x="0" y="1845956"/>
                </a:cubicBezTo>
                <a:cubicBezTo>
                  <a:pt x="-1948" y="1704663"/>
                  <a:pt x="55198" y="1522974"/>
                  <a:pt x="0" y="1283164"/>
                </a:cubicBezTo>
                <a:cubicBezTo>
                  <a:pt x="-55198" y="1043354"/>
                  <a:pt x="3167" y="882902"/>
                  <a:pt x="0" y="759768"/>
                </a:cubicBezTo>
                <a:cubicBezTo>
                  <a:pt x="-3167" y="636634"/>
                  <a:pt x="72929" y="228331"/>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91075481">
                  <a:prstGeom prst="rect">
                    <a:avLst/>
                  </a:prstGeom>
                  <ask:type>
                    <ask:lineSketchScribble/>
                  </ask:type>
                </ask:lineSketchStyleProps>
              </a:ext>
            </a:extLst>
          </a:ln>
        </p:spPr>
        <p:txBody>
          <a:bodyPr wrap="square">
            <a:spAutoFit/>
          </a:bodyPr>
          <a:lstStyle/>
          <a:p>
            <a:r>
              <a:rPr lang="en-GB" b="1" dirty="0"/>
              <a:t>What you should know about this time</a:t>
            </a:r>
          </a:p>
          <a:p>
            <a:r>
              <a:rPr lang="en-GB" dirty="0"/>
              <a:t>Today, it is a matter of course that every Austrian male and female can participate in political decision-making from the age of 16. For a long time, however, this was denied to half the population, the women. Women had to fight for this right to political participation for a very long time.</a:t>
            </a:r>
          </a:p>
          <a:p>
            <a:r>
              <a:rPr lang="en-US" dirty="0"/>
              <a:t>Historians see the initial spark for women to represent their rights in public in 1848, in the "bourgeois revolution," when the middle classes in Austria generally began to demand political rights. Before that, a united, cohesive movement of women to represent their interests was unthinkable. But a growing education and a growing participation of women in economic life (economic crisis after Napoleonic wars, industrialization, ...) also promoted political interest.</a:t>
            </a:r>
          </a:p>
          <a:p>
            <a:r>
              <a:rPr lang="en-US" dirty="0"/>
              <a:t>From 1861 onward, the Empire of Austria had a parliament (Reichsrat) consisting of two chambers, the </a:t>
            </a:r>
            <a:r>
              <a:rPr lang="en-US" dirty="0" err="1"/>
              <a:t>Herrenhaus</a:t>
            </a:r>
            <a:r>
              <a:rPr lang="en-US" dirty="0"/>
              <a:t> and the </a:t>
            </a:r>
            <a:r>
              <a:rPr lang="en-US" dirty="0" err="1"/>
              <a:t>Abgeordnetenhaus</a:t>
            </a:r>
            <a:r>
              <a:rPr lang="en-US" dirty="0"/>
              <a:t>. The people had no say in the composition of the </a:t>
            </a:r>
            <a:r>
              <a:rPr lang="en-US" dirty="0" err="1"/>
              <a:t>Herrenhaus</a:t>
            </a:r>
            <a:r>
              <a:rPr lang="en-US" dirty="0"/>
              <a:t> because all members were appointed by the emperor. In the Chamber of Deputies sat representatives who were elected indirectly through electoral votes (curia system). The right to vote was not linked to gender, but to education and wealth. Thus, if a woman provided the necessary direct tax contribution, she could vote through a representative or proxy. However, there </a:t>
            </a:r>
            <a:r>
              <a:rPr lang="en-US" sz="1600" dirty="0"/>
              <a:t>were very few of them.</a:t>
            </a:r>
          </a:p>
          <a:p>
            <a:endParaRPr lang="en-GB" sz="1600"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166436" y="1587996"/>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 A </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13" name="TextBox 12">
            <a:extLst>
              <a:ext uri="{FF2B5EF4-FFF2-40B4-BE49-F238E27FC236}">
                <a16:creationId xmlns:a16="http://schemas.microsoft.com/office/drawing/2014/main" id="{94390D60-CCE9-49AD-B7F1-61573F79CBB1}"/>
              </a:ext>
            </a:extLst>
          </p:cNvPr>
          <p:cNvSpPr txBox="1"/>
          <p:nvPr/>
        </p:nvSpPr>
        <p:spPr>
          <a:xfrm>
            <a:off x="167147" y="2487035"/>
            <a:ext cx="11857703" cy="4031873"/>
          </a:xfrm>
          <a:custGeom>
            <a:avLst/>
            <a:gdLst>
              <a:gd name="connsiteX0" fmla="*/ 0 w 11857703"/>
              <a:gd name="connsiteY0" fmla="*/ 0 h 4031873"/>
              <a:gd name="connsiteX1" fmla="*/ 592885 w 11857703"/>
              <a:gd name="connsiteY1" fmla="*/ 0 h 4031873"/>
              <a:gd name="connsiteX2" fmla="*/ 830039 w 11857703"/>
              <a:gd name="connsiteY2" fmla="*/ 0 h 4031873"/>
              <a:gd name="connsiteX3" fmla="*/ 1067193 w 11857703"/>
              <a:gd name="connsiteY3" fmla="*/ 0 h 4031873"/>
              <a:gd name="connsiteX4" fmla="*/ 1422924 w 11857703"/>
              <a:gd name="connsiteY4" fmla="*/ 0 h 4031873"/>
              <a:gd name="connsiteX5" fmla="*/ 1897232 w 11857703"/>
              <a:gd name="connsiteY5" fmla="*/ 0 h 4031873"/>
              <a:gd name="connsiteX6" fmla="*/ 2134387 w 11857703"/>
              <a:gd name="connsiteY6" fmla="*/ 0 h 4031873"/>
              <a:gd name="connsiteX7" fmla="*/ 2608695 w 11857703"/>
              <a:gd name="connsiteY7" fmla="*/ 0 h 4031873"/>
              <a:gd name="connsiteX8" fmla="*/ 2845849 w 11857703"/>
              <a:gd name="connsiteY8" fmla="*/ 0 h 4031873"/>
              <a:gd name="connsiteX9" fmla="*/ 3320157 w 11857703"/>
              <a:gd name="connsiteY9" fmla="*/ 0 h 4031873"/>
              <a:gd name="connsiteX10" fmla="*/ 3913042 w 11857703"/>
              <a:gd name="connsiteY10" fmla="*/ 0 h 4031873"/>
              <a:gd name="connsiteX11" fmla="*/ 4150196 w 11857703"/>
              <a:gd name="connsiteY11" fmla="*/ 0 h 4031873"/>
              <a:gd name="connsiteX12" fmla="*/ 4624504 w 11857703"/>
              <a:gd name="connsiteY12" fmla="*/ 0 h 4031873"/>
              <a:gd name="connsiteX13" fmla="*/ 5454543 w 11857703"/>
              <a:gd name="connsiteY13" fmla="*/ 0 h 4031873"/>
              <a:gd name="connsiteX14" fmla="*/ 6047429 w 11857703"/>
              <a:gd name="connsiteY14" fmla="*/ 0 h 4031873"/>
              <a:gd name="connsiteX15" fmla="*/ 6403160 w 11857703"/>
              <a:gd name="connsiteY15" fmla="*/ 0 h 4031873"/>
              <a:gd name="connsiteX16" fmla="*/ 6996045 w 11857703"/>
              <a:gd name="connsiteY16" fmla="*/ 0 h 4031873"/>
              <a:gd name="connsiteX17" fmla="*/ 7588930 w 11857703"/>
              <a:gd name="connsiteY17" fmla="*/ 0 h 4031873"/>
              <a:gd name="connsiteX18" fmla="*/ 7826084 w 11857703"/>
              <a:gd name="connsiteY18" fmla="*/ 0 h 4031873"/>
              <a:gd name="connsiteX19" fmla="*/ 8537546 w 11857703"/>
              <a:gd name="connsiteY19" fmla="*/ 0 h 4031873"/>
              <a:gd name="connsiteX20" fmla="*/ 8774700 w 11857703"/>
              <a:gd name="connsiteY20" fmla="*/ 0 h 4031873"/>
              <a:gd name="connsiteX21" fmla="*/ 9486162 w 11857703"/>
              <a:gd name="connsiteY21" fmla="*/ 0 h 4031873"/>
              <a:gd name="connsiteX22" fmla="*/ 9723316 w 11857703"/>
              <a:gd name="connsiteY22" fmla="*/ 0 h 4031873"/>
              <a:gd name="connsiteX23" fmla="*/ 10316202 w 11857703"/>
              <a:gd name="connsiteY23" fmla="*/ 0 h 4031873"/>
              <a:gd name="connsiteX24" fmla="*/ 11146241 w 11857703"/>
              <a:gd name="connsiteY24" fmla="*/ 0 h 4031873"/>
              <a:gd name="connsiteX25" fmla="*/ 11857703 w 11857703"/>
              <a:gd name="connsiteY25" fmla="*/ 0 h 4031873"/>
              <a:gd name="connsiteX26" fmla="*/ 11857703 w 11857703"/>
              <a:gd name="connsiteY26" fmla="*/ 535663 h 4031873"/>
              <a:gd name="connsiteX27" fmla="*/ 11857703 w 11857703"/>
              <a:gd name="connsiteY27" fmla="*/ 1111645 h 4031873"/>
              <a:gd name="connsiteX28" fmla="*/ 11857703 w 11857703"/>
              <a:gd name="connsiteY28" fmla="*/ 1606989 h 4031873"/>
              <a:gd name="connsiteX29" fmla="*/ 11857703 w 11857703"/>
              <a:gd name="connsiteY29" fmla="*/ 2142653 h 4031873"/>
              <a:gd name="connsiteX30" fmla="*/ 11857703 w 11857703"/>
              <a:gd name="connsiteY30" fmla="*/ 2718634 h 4031873"/>
              <a:gd name="connsiteX31" fmla="*/ 11857703 w 11857703"/>
              <a:gd name="connsiteY31" fmla="*/ 3375254 h 4031873"/>
              <a:gd name="connsiteX32" fmla="*/ 11857703 w 11857703"/>
              <a:gd name="connsiteY32" fmla="*/ 4031873 h 4031873"/>
              <a:gd name="connsiteX33" fmla="*/ 11264818 w 11857703"/>
              <a:gd name="connsiteY33" fmla="*/ 4031873 h 4031873"/>
              <a:gd name="connsiteX34" fmla="*/ 11027664 w 11857703"/>
              <a:gd name="connsiteY34" fmla="*/ 4031873 h 4031873"/>
              <a:gd name="connsiteX35" fmla="*/ 10316202 w 11857703"/>
              <a:gd name="connsiteY35" fmla="*/ 4031873 h 4031873"/>
              <a:gd name="connsiteX36" fmla="*/ 9960471 w 11857703"/>
              <a:gd name="connsiteY36" fmla="*/ 4031873 h 4031873"/>
              <a:gd name="connsiteX37" fmla="*/ 9367585 w 11857703"/>
              <a:gd name="connsiteY37" fmla="*/ 4031873 h 4031873"/>
              <a:gd name="connsiteX38" fmla="*/ 9011854 w 11857703"/>
              <a:gd name="connsiteY38" fmla="*/ 4031873 h 4031873"/>
              <a:gd name="connsiteX39" fmla="*/ 8774700 w 11857703"/>
              <a:gd name="connsiteY39" fmla="*/ 4031873 h 4031873"/>
              <a:gd name="connsiteX40" fmla="*/ 8418969 w 11857703"/>
              <a:gd name="connsiteY40" fmla="*/ 4031873 h 4031873"/>
              <a:gd name="connsiteX41" fmla="*/ 7826084 w 11857703"/>
              <a:gd name="connsiteY41" fmla="*/ 4031873 h 4031873"/>
              <a:gd name="connsiteX42" fmla="*/ 7470353 w 11857703"/>
              <a:gd name="connsiteY42" fmla="*/ 4031873 h 4031873"/>
              <a:gd name="connsiteX43" fmla="*/ 7114622 w 11857703"/>
              <a:gd name="connsiteY43" fmla="*/ 4031873 h 4031873"/>
              <a:gd name="connsiteX44" fmla="*/ 6877468 w 11857703"/>
              <a:gd name="connsiteY44" fmla="*/ 4031873 h 4031873"/>
              <a:gd name="connsiteX45" fmla="*/ 6284583 w 11857703"/>
              <a:gd name="connsiteY45" fmla="*/ 4031873 h 4031873"/>
              <a:gd name="connsiteX46" fmla="*/ 5691697 w 11857703"/>
              <a:gd name="connsiteY46" fmla="*/ 4031873 h 4031873"/>
              <a:gd name="connsiteX47" fmla="*/ 5217389 w 11857703"/>
              <a:gd name="connsiteY47" fmla="*/ 4031873 h 4031873"/>
              <a:gd name="connsiteX48" fmla="*/ 4743081 w 11857703"/>
              <a:gd name="connsiteY48" fmla="*/ 4031873 h 4031873"/>
              <a:gd name="connsiteX49" fmla="*/ 3913042 w 11857703"/>
              <a:gd name="connsiteY49" fmla="*/ 4031873 h 4031873"/>
              <a:gd name="connsiteX50" fmla="*/ 3320157 w 11857703"/>
              <a:gd name="connsiteY50" fmla="*/ 4031873 h 4031873"/>
              <a:gd name="connsiteX51" fmla="*/ 3083003 w 11857703"/>
              <a:gd name="connsiteY51" fmla="*/ 4031873 h 4031873"/>
              <a:gd name="connsiteX52" fmla="*/ 2727272 w 11857703"/>
              <a:gd name="connsiteY52" fmla="*/ 4031873 h 4031873"/>
              <a:gd name="connsiteX53" fmla="*/ 1897232 w 11857703"/>
              <a:gd name="connsiteY53" fmla="*/ 4031873 h 4031873"/>
              <a:gd name="connsiteX54" fmla="*/ 1304347 w 11857703"/>
              <a:gd name="connsiteY54" fmla="*/ 4031873 h 4031873"/>
              <a:gd name="connsiteX55" fmla="*/ 948616 w 11857703"/>
              <a:gd name="connsiteY55" fmla="*/ 4031873 h 4031873"/>
              <a:gd name="connsiteX56" fmla="*/ 0 w 11857703"/>
              <a:gd name="connsiteY56" fmla="*/ 4031873 h 4031873"/>
              <a:gd name="connsiteX57" fmla="*/ 0 w 11857703"/>
              <a:gd name="connsiteY57" fmla="*/ 3496210 h 4031873"/>
              <a:gd name="connsiteX58" fmla="*/ 0 w 11857703"/>
              <a:gd name="connsiteY58" fmla="*/ 2920228 h 4031873"/>
              <a:gd name="connsiteX59" fmla="*/ 0 w 11857703"/>
              <a:gd name="connsiteY59" fmla="*/ 2465202 h 4031873"/>
              <a:gd name="connsiteX60" fmla="*/ 0 w 11857703"/>
              <a:gd name="connsiteY60" fmla="*/ 1889220 h 4031873"/>
              <a:gd name="connsiteX61" fmla="*/ 0 w 11857703"/>
              <a:gd name="connsiteY61" fmla="*/ 1272920 h 4031873"/>
              <a:gd name="connsiteX62" fmla="*/ 0 w 11857703"/>
              <a:gd name="connsiteY62" fmla="*/ 737257 h 4031873"/>
              <a:gd name="connsiteX63" fmla="*/ 0 w 11857703"/>
              <a:gd name="connsiteY63"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857703" h="4031873" fill="none" extrusionOk="0">
                <a:moveTo>
                  <a:pt x="0" y="0"/>
                </a:moveTo>
                <a:cubicBezTo>
                  <a:pt x="223170" y="-25187"/>
                  <a:pt x="357586" y="48467"/>
                  <a:pt x="592885" y="0"/>
                </a:cubicBezTo>
                <a:cubicBezTo>
                  <a:pt x="828184" y="-48467"/>
                  <a:pt x="766908" y="26414"/>
                  <a:pt x="830039" y="0"/>
                </a:cubicBezTo>
                <a:cubicBezTo>
                  <a:pt x="893170" y="-26414"/>
                  <a:pt x="982438" y="21743"/>
                  <a:pt x="1067193" y="0"/>
                </a:cubicBezTo>
                <a:cubicBezTo>
                  <a:pt x="1151948" y="-21743"/>
                  <a:pt x="1320467" y="10385"/>
                  <a:pt x="1422924" y="0"/>
                </a:cubicBezTo>
                <a:cubicBezTo>
                  <a:pt x="1525381" y="-10385"/>
                  <a:pt x="1689904" y="38464"/>
                  <a:pt x="1897232" y="0"/>
                </a:cubicBezTo>
                <a:cubicBezTo>
                  <a:pt x="2104560" y="-38464"/>
                  <a:pt x="2064777" y="4634"/>
                  <a:pt x="2134387" y="0"/>
                </a:cubicBezTo>
                <a:cubicBezTo>
                  <a:pt x="2203998" y="-4634"/>
                  <a:pt x="2404523" y="39090"/>
                  <a:pt x="2608695" y="0"/>
                </a:cubicBezTo>
                <a:cubicBezTo>
                  <a:pt x="2812867" y="-39090"/>
                  <a:pt x="2793787" y="17881"/>
                  <a:pt x="2845849" y="0"/>
                </a:cubicBezTo>
                <a:cubicBezTo>
                  <a:pt x="2897911" y="-17881"/>
                  <a:pt x="3169298" y="4158"/>
                  <a:pt x="3320157" y="0"/>
                </a:cubicBezTo>
                <a:cubicBezTo>
                  <a:pt x="3471016" y="-4158"/>
                  <a:pt x="3727051" y="1313"/>
                  <a:pt x="3913042" y="0"/>
                </a:cubicBezTo>
                <a:cubicBezTo>
                  <a:pt x="4099034" y="-1313"/>
                  <a:pt x="4051617" y="3184"/>
                  <a:pt x="4150196" y="0"/>
                </a:cubicBezTo>
                <a:cubicBezTo>
                  <a:pt x="4248775" y="-3184"/>
                  <a:pt x="4410317" y="36333"/>
                  <a:pt x="4624504" y="0"/>
                </a:cubicBezTo>
                <a:cubicBezTo>
                  <a:pt x="4838691" y="-36333"/>
                  <a:pt x="5248890" y="57337"/>
                  <a:pt x="5454543" y="0"/>
                </a:cubicBezTo>
                <a:cubicBezTo>
                  <a:pt x="5660196" y="-57337"/>
                  <a:pt x="5821288" y="68602"/>
                  <a:pt x="6047429" y="0"/>
                </a:cubicBezTo>
                <a:cubicBezTo>
                  <a:pt x="6273570" y="-68602"/>
                  <a:pt x="6263953" y="24645"/>
                  <a:pt x="6403160" y="0"/>
                </a:cubicBezTo>
                <a:cubicBezTo>
                  <a:pt x="6542367" y="-24645"/>
                  <a:pt x="6857874" y="16999"/>
                  <a:pt x="6996045" y="0"/>
                </a:cubicBezTo>
                <a:cubicBezTo>
                  <a:pt x="7134216" y="-16999"/>
                  <a:pt x="7413501" y="13231"/>
                  <a:pt x="7588930" y="0"/>
                </a:cubicBezTo>
                <a:cubicBezTo>
                  <a:pt x="7764359" y="-13231"/>
                  <a:pt x="7776120" y="11957"/>
                  <a:pt x="7826084" y="0"/>
                </a:cubicBezTo>
                <a:cubicBezTo>
                  <a:pt x="7876048" y="-11957"/>
                  <a:pt x="8225309" y="33887"/>
                  <a:pt x="8537546" y="0"/>
                </a:cubicBezTo>
                <a:cubicBezTo>
                  <a:pt x="8849783" y="-33887"/>
                  <a:pt x="8671211" y="18850"/>
                  <a:pt x="8774700" y="0"/>
                </a:cubicBezTo>
                <a:cubicBezTo>
                  <a:pt x="8878189" y="-18850"/>
                  <a:pt x="9303673" y="53073"/>
                  <a:pt x="9486162" y="0"/>
                </a:cubicBezTo>
                <a:cubicBezTo>
                  <a:pt x="9668651" y="-53073"/>
                  <a:pt x="9610981" y="21582"/>
                  <a:pt x="9723316" y="0"/>
                </a:cubicBezTo>
                <a:cubicBezTo>
                  <a:pt x="9835651" y="-21582"/>
                  <a:pt x="10045707" y="40165"/>
                  <a:pt x="10316202" y="0"/>
                </a:cubicBezTo>
                <a:cubicBezTo>
                  <a:pt x="10586697" y="-40165"/>
                  <a:pt x="10752312" y="49873"/>
                  <a:pt x="11146241" y="0"/>
                </a:cubicBezTo>
                <a:cubicBezTo>
                  <a:pt x="11540170" y="-49873"/>
                  <a:pt x="11598732" y="14862"/>
                  <a:pt x="11857703" y="0"/>
                </a:cubicBezTo>
                <a:cubicBezTo>
                  <a:pt x="11891224" y="259324"/>
                  <a:pt x="11799213" y="271513"/>
                  <a:pt x="11857703" y="535663"/>
                </a:cubicBezTo>
                <a:cubicBezTo>
                  <a:pt x="11916193" y="799813"/>
                  <a:pt x="11799158" y="953725"/>
                  <a:pt x="11857703" y="1111645"/>
                </a:cubicBezTo>
                <a:cubicBezTo>
                  <a:pt x="11916248" y="1269565"/>
                  <a:pt x="11820559" y="1492343"/>
                  <a:pt x="11857703" y="1606989"/>
                </a:cubicBezTo>
                <a:cubicBezTo>
                  <a:pt x="11894847" y="1721635"/>
                  <a:pt x="11836286" y="1992198"/>
                  <a:pt x="11857703" y="2142653"/>
                </a:cubicBezTo>
                <a:cubicBezTo>
                  <a:pt x="11879120" y="2293108"/>
                  <a:pt x="11819717" y="2457641"/>
                  <a:pt x="11857703" y="2718634"/>
                </a:cubicBezTo>
                <a:cubicBezTo>
                  <a:pt x="11895689" y="2979627"/>
                  <a:pt x="11829607" y="3223582"/>
                  <a:pt x="11857703" y="3375254"/>
                </a:cubicBezTo>
                <a:cubicBezTo>
                  <a:pt x="11885799" y="3526926"/>
                  <a:pt x="11839358" y="3752389"/>
                  <a:pt x="11857703" y="4031873"/>
                </a:cubicBezTo>
                <a:cubicBezTo>
                  <a:pt x="11717401" y="4046602"/>
                  <a:pt x="11411598" y="4009486"/>
                  <a:pt x="11264818" y="4031873"/>
                </a:cubicBezTo>
                <a:cubicBezTo>
                  <a:pt x="11118039" y="4054260"/>
                  <a:pt x="11137456" y="4018416"/>
                  <a:pt x="11027664" y="4031873"/>
                </a:cubicBezTo>
                <a:cubicBezTo>
                  <a:pt x="10917872" y="4045330"/>
                  <a:pt x="10637933" y="4019184"/>
                  <a:pt x="10316202" y="4031873"/>
                </a:cubicBezTo>
                <a:cubicBezTo>
                  <a:pt x="9994471" y="4044562"/>
                  <a:pt x="10038667" y="4003698"/>
                  <a:pt x="9960471" y="4031873"/>
                </a:cubicBezTo>
                <a:cubicBezTo>
                  <a:pt x="9882275" y="4060048"/>
                  <a:pt x="9652151" y="3996671"/>
                  <a:pt x="9367585" y="4031873"/>
                </a:cubicBezTo>
                <a:cubicBezTo>
                  <a:pt x="9083019" y="4067075"/>
                  <a:pt x="9178916" y="3996894"/>
                  <a:pt x="9011854" y="4031873"/>
                </a:cubicBezTo>
                <a:cubicBezTo>
                  <a:pt x="8844792" y="4066852"/>
                  <a:pt x="8844193" y="4017526"/>
                  <a:pt x="8774700" y="4031873"/>
                </a:cubicBezTo>
                <a:cubicBezTo>
                  <a:pt x="8705207" y="4046220"/>
                  <a:pt x="8510675" y="3992002"/>
                  <a:pt x="8418969" y="4031873"/>
                </a:cubicBezTo>
                <a:cubicBezTo>
                  <a:pt x="8327263" y="4071744"/>
                  <a:pt x="8072762" y="3967169"/>
                  <a:pt x="7826084" y="4031873"/>
                </a:cubicBezTo>
                <a:cubicBezTo>
                  <a:pt x="7579407" y="4096577"/>
                  <a:pt x="7600138" y="4001139"/>
                  <a:pt x="7470353" y="4031873"/>
                </a:cubicBezTo>
                <a:cubicBezTo>
                  <a:pt x="7340568" y="4062607"/>
                  <a:pt x="7255630" y="4020893"/>
                  <a:pt x="7114622" y="4031873"/>
                </a:cubicBezTo>
                <a:cubicBezTo>
                  <a:pt x="6973614" y="4042853"/>
                  <a:pt x="6995884" y="4005881"/>
                  <a:pt x="6877468" y="4031873"/>
                </a:cubicBezTo>
                <a:cubicBezTo>
                  <a:pt x="6759052" y="4057865"/>
                  <a:pt x="6536528" y="3999743"/>
                  <a:pt x="6284583" y="4031873"/>
                </a:cubicBezTo>
                <a:cubicBezTo>
                  <a:pt x="6032639" y="4064003"/>
                  <a:pt x="5957627" y="4021576"/>
                  <a:pt x="5691697" y="4031873"/>
                </a:cubicBezTo>
                <a:cubicBezTo>
                  <a:pt x="5425767" y="4042170"/>
                  <a:pt x="5318008" y="4011158"/>
                  <a:pt x="5217389" y="4031873"/>
                </a:cubicBezTo>
                <a:cubicBezTo>
                  <a:pt x="5116770" y="4052588"/>
                  <a:pt x="4868259" y="3989639"/>
                  <a:pt x="4743081" y="4031873"/>
                </a:cubicBezTo>
                <a:cubicBezTo>
                  <a:pt x="4617903" y="4074107"/>
                  <a:pt x="4156408" y="3942976"/>
                  <a:pt x="3913042" y="4031873"/>
                </a:cubicBezTo>
                <a:cubicBezTo>
                  <a:pt x="3669676" y="4120770"/>
                  <a:pt x="3481032" y="4029349"/>
                  <a:pt x="3320157" y="4031873"/>
                </a:cubicBezTo>
                <a:cubicBezTo>
                  <a:pt x="3159282" y="4034397"/>
                  <a:pt x="3184690" y="4021123"/>
                  <a:pt x="3083003" y="4031873"/>
                </a:cubicBezTo>
                <a:cubicBezTo>
                  <a:pt x="2981316" y="4042623"/>
                  <a:pt x="2829245" y="4000234"/>
                  <a:pt x="2727272" y="4031873"/>
                </a:cubicBezTo>
                <a:cubicBezTo>
                  <a:pt x="2625299" y="4063512"/>
                  <a:pt x="2262632" y="3997271"/>
                  <a:pt x="1897232" y="4031873"/>
                </a:cubicBezTo>
                <a:cubicBezTo>
                  <a:pt x="1531832" y="4066475"/>
                  <a:pt x="1538377" y="3968569"/>
                  <a:pt x="1304347" y="4031873"/>
                </a:cubicBezTo>
                <a:cubicBezTo>
                  <a:pt x="1070317" y="4095177"/>
                  <a:pt x="1067850" y="3998110"/>
                  <a:pt x="948616" y="4031873"/>
                </a:cubicBezTo>
                <a:cubicBezTo>
                  <a:pt x="829382" y="4065636"/>
                  <a:pt x="196536" y="3957411"/>
                  <a:pt x="0" y="4031873"/>
                </a:cubicBezTo>
                <a:cubicBezTo>
                  <a:pt x="-9220" y="3899391"/>
                  <a:pt x="14800" y="3740175"/>
                  <a:pt x="0" y="3496210"/>
                </a:cubicBezTo>
                <a:cubicBezTo>
                  <a:pt x="-14800" y="3252245"/>
                  <a:pt x="68880" y="3191471"/>
                  <a:pt x="0" y="2920228"/>
                </a:cubicBezTo>
                <a:cubicBezTo>
                  <a:pt x="-68880" y="2648985"/>
                  <a:pt x="15082" y="2674536"/>
                  <a:pt x="0" y="2465202"/>
                </a:cubicBezTo>
                <a:cubicBezTo>
                  <a:pt x="-15082" y="2255868"/>
                  <a:pt x="59818" y="2146834"/>
                  <a:pt x="0" y="1889220"/>
                </a:cubicBezTo>
                <a:cubicBezTo>
                  <a:pt x="-59818" y="1631606"/>
                  <a:pt x="3926" y="1551819"/>
                  <a:pt x="0" y="1272920"/>
                </a:cubicBezTo>
                <a:cubicBezTo>
                  <a:pt x="-3926" y="994021"/>
                  <a:pt x="60508" y="936234"/>
                  <a:pt x="0" y="737257"/>
                </a:cubicBezTo>
                <a:cubicBezTo>
                  <a:pt x="-60508" y="538280"/>
                  <a:pt x="37763" y="300178"/>
                  <a:pt x="0" y="0"/>
                </a:cubicBezTo>
                <a:close/>
              </a:path>
              <a:path w="11857703" h="4031873" stroke="0" extrusionOk="0">
                <a:moveTo>
                  <a:pt x="0" y="0"/>
                </a:moveTo>
                <a:cubicBezTo>
                  <a:pt x="349938" y="-40561"/>
                  <a:pt x="462500" y="39747"/>
                  <a:pt x="711462" y="0"/>
                </a:cubicBezTo>
                <a:cubicBezTo>
                  <a:pt x="960424" y="-39747"/>
                  <a:pt x="881571" y="8127"/>
                  <a:pt x="948616" y="0"/>
                </a:cubicBezTo>
                <a:cubicBezTo>
                  <a:pt x="1015661" y="-8127"/>
                  <a:pt x="1281384" y="50071"/>
                  <a:pt x="1422924" y="0"/>
                </a:cubicBezTo>
                <a:cubicBezTo>
                  <a:pt x="1564464" y="-50071"/>
                  <a:pt x="1705818" y="7519"/>
                  <a:pt x="1778655" y="0"/>
                </a:cubicBezTo>
                <a:cubicBezTo>
                  <a:pt x="1851492" y="-7519"/>
                  <a:pt x="2238301" y="3030"/>
                  <a:pt x="2490118" y="0"/>
                </a:cubicBezTo>
                <a:cubicBezTo>
                  <a:pt x="2741935" y="-3030"/>
                  <a:pt x="2833522" y="34626"/>
                  <a:pt x="2964426" y="0"/>
                </a:cubicBezTo>
                <a:cubicBezTo>
                  <a:pt x="3095330" y="-34626"/>
                  <a:pt x="3354957" y="3123"/>
                  <a:pt x="3557311" y="0"/>
                </a:cubicBezTo>
                <a:cubicBezTo>
                  <a:pt x="3759665" y="-3123"/>
                  <a:pt x="4138350" y="10032"/>
                  <a:pt x="4387350" y="0"/>
                </a:cubicBezTo>
                <a:cubicBezTo>
                  <a:pt x="4636350" y="-10032"/>
                  <a:pt x="4518386" y="2049"/>
                  <a:pt x="4624504" y="0"/>
                </a:cubicBezTo>
                <a:cubicBezTo>
                  <a:pt x="4730622" y="-2049"/>
                  <a:pt x="5130380" y="9226"/>
                  <a:pt x="5335966" y="0"/>
                </a:cubicBezTo>
                <a:cubicBezTo>
                  <a:pt x="5541552" y="-9226"/>
                  <a:pt x="5506361" y="15787"/>
                  <a:pt x="5573120" y="0"/>
                </a:cubicBezTo>
                <a:cubicBezTo>
                  <a:pt x="5639879" y="-15787"/>
                  <a:pt x="5725299" y="6455"/>
                  <a:pt x="5810274" y="0"/>
                </a:cubicBezTo>
                <a:cubicBezTo>
                  <a:pt x="5895249" y="-6455"/>
                  <a:pt x="6138747" y="56454"/>
                  <a:pt x="6284583" y="0"/>
                </a:cubicBezTo>
                <a:cubicBezTo>
                  <a:pt x="6430419" y="-56454"/>
                  <a:pt x="6469064" y="28158"/>
                  <a:pt x="6521737" y="0"/>
                </a:cubicBezTo>
                <a:cubicBezTo>
                  <a:pt x="6574410" y="-28158"/>
                  <a:pt x="6687185" y="27847"/>
                  <a:pt x="6758891" y="0"/>
                </a:cubicBezTo>
                <a:cubicBezTo>
                  <a:pt x="6830597" y="-27847"/>
                  <a:pt x="6910251" y="4589"/>
                  <a:pt x="6996045" y="0"/>
                </a:cubicBezTo>
                <a:cubicBezTo>
                  <a:pt x="7081839" y="-4589"/>
                  <a:pt x="7118387" y="4978"/>
                  <a:pt x="7233199" y="0"/>
                </a:cubicBezTo>
                <a:cubicBezTo>
                  <a:pt x="7348011" y="-4978"/>
                  <a:pt x="7510913" y="7429"/>
                  <a:pt x="7707507" y="0"/>
                </a:cubicBezTo>
                <a:cubicBezTo>
                  <a:pt x="7904101" y="-7429"/>
                  <a:pt x="8093770" y="61294"/>
                  <a:pt x="8300392" y="0"/>
                </a:cubicBezTo>
                <a:cubicBezTo>
                  <a:pt x="8507014" y="-61294"/>
                  <a:pt x="8830747" y="88436"/>
                  <a:pt x="9130431" y="0"/>
                </a:cubicBezTo>
                <a:cubicBezTo>
                  <a:pt x="9430115" y="-88436"/>
                  <a:pt x="9664160" y="67297"/>
                  <a:pt x="9841893" y="0"/>
                </a:cubicBezTo>
                <a:cubicBezTo>
                  <a:pt x="10019626" y="-67297"/>
                  <a:pt x="10178285" y="63242"/>
                  <a:pt x="10434779" y="0"/>
                </a:cubicBezTo>
                <a:cubicBezTo>
                  <a:pt x="10691273" y="-63242"/>
                  <a:pt x="10900496" y="57112"/>
                  <a:pt x="11146241" y="0"/>
                </a:cubicBezTo>
                <a:cubicBezTo>
                  <a:pt x="11391986" y="-57112"/>
                  <a:pt x="11524608" y="29545"/>
                  <a:pt x="11857703" y="0"/>
                </a:cubicBezTo>
                <a:cubicBezTo>
                  <a:pt x="11896777" y="121787"/>
                  <a:pt x="11795083" y="391537"/>
                  <a:pt x="11857703" y="535663"/>
                </a:cubicBezTo>
                <a:cubicBezTo>
                  <a:pt x="11920323" y="679789"/>
                  <a:pt x="11781064" y="934801"/>
                  <a:pt x="11857703" y="1192282"/>
                </a:cubicBezTo>
                <a:cubicBezTo>
                  <a:pt x="11934342" y="1449763"/>
                  <a:pt x="11856923" y="1604018"/>
                  <a:pt x="11857703" y="1768264"/>
                </a:cubicBezTo>
                <a:cubicBezTo>
                  <a:pt x="11858483" y="1932510"/>
                  <a:pt x="11834699" y="2057540"/>
                  <a:pt x="11857703" y="2263609"/>
                </a:cubicBezTo>
                <a:cubicBezTo>
                  <a:pt x="11880707" y="2469679"/>
                  <a:pt x="11811208" y="2625085"/>
                  <a:pt x="11857703" y="2839591"/>
                </a:cubicBezTo>
                <a:cubicBezTo>
                  <a:pt x="11904198" y="3054097"/>
                  <a:pt x="11807483" y="3208536"/>
                  <a:pt x="11857703" y="3455891"/>
                </a:cubicBezTo>
                <a:cubicBezTo>
                  <a:pt x="11907923" y="3703246"/>
                  <a:pt x="11811427" y="3799655"/>
                  <a:pt x="11857703" y="4031873"/>
                </a:cubicBezTo>
                <a:cubicBezTo>
                  <a:pt x="11682939" y="4105268"/>
                  <a:pt x="11302119" y="4026376"/>
                  <a:pt x="11146241" y="4031873"/>
                </a:cubicBezTo>
                <a:cubicBezTo>
                  <a:pt x="10990363" y="4037370"/>
                  <a:pt x="10812162" y="3983501"/>
                  <a:pt x="10553356" y="4031873"/>
                </a:cubicBezTo>
                <a:cubicBezTo>
                  <a:pt x="10294550" y="4080245"/>
                  <a:pt x="10306700" y="4016366"/>
                  <a:pt x="10079048" y="4031873"/>
                </a:cubicBezTo>
                <a:cubicBezTo>
                  <a:pt x="9851396" y="4047380"/>
                  <a:pt x="9922265" y="4018546"/>
                  <a:pt x="9841893" y="4031873"/>
                </a:cubicBezTo>
                <a:cubicBezTo>
                  <a:pt x="9761522" y="4045200"/>
                  <a:pt x="9633550" y="4011940"/>
                  <a:pt x="9486162" y="4031873"/>
                </a:cubicBezTo>
                <a:cubicBezTo>
                  <a:pt x="9338774" y="4051806"/>
                  <a:pt x="9329923" y="4007817"/>
                  <a:pt x="9249008" y="4031873"/>
                </a:cubicBezTo>
                <a:cubicBezTo>
                  <a:pt x="9168093" y="4055929"/>
                  <a:pt x="9098091" y="4021993"/>
                  <a:pt x="9011854" y="4031873"/>
                </a:cubicBezTo>
                <a:cubicBezTo>
                  <a:pt x="8925617" y="4041753"/>
                  <a:pt x="8450844" y="3947570"/>
                  <a:pt x="8300392" y="4031873"/>
                </a:cubicBezTo>
                <a:cubicBezTo>
                  <a:pt x="8149940" y="4116176"/>
                  <a:pt x="7802310" y="4008443"/>
                  <a:pt x="7588930" y="4031873"/>
                </a:cubicBezTo>
                <a:cubicBezTo>
                  <a:pt x="7375550" y="4055303"/>
                  <a:pt x="7257843" y="3990966"/>
                  <a:pt x="7114622" y="4031873"/>
                </a:cubicBezTo>
                <a:cubicBezTo>
                  <a:pt x="6971401" y="4072780"/>
                  <a:pt x="6642827" y="4010873"/>
                  <a:pt x="6403160" y="4031873"/>
                </a:cubicBezTo>
                <a:cubicBezTo>
                  <a:pt x="6163493" y="4052873"/>
                  <a:pt x="6204679" y="3995494"/>
                  <a:pt x="6047429" y="4031873"/>
                </a:cubicBezTo>
                <a:cubicBezTo>
                  <a:pt x="5890179" y="4068252"/>
                  <a:pt x="5816235" y="4001587"/>
                  <a:pt x="5691697" y="4031873"/>
                </a:cubicBezTo>
                <a:cubicBezTo>
                  <a:pt x="5567159" y="4062159"/>
                  <a:pt x="5200266" y="4000437"/>
                  <a:pt x="4861658" y="4031873"/>
                </a:cubicBezTo>
                <a:cubicBezTo>
                  <a:pt x="4523050" y="4063309"/>
                  <a:pt x="4602505" y="4025707"/>
                  <a:pt x="4505927" y="4031873"/>
                </a:cubicBezTo>
                <a:cubicBezTo>
                  <a:pt x="4409349" y="4038039"/>
                  <a:pt x="4383832" y="4027675"/>
                  <a:pt x="4268773" y="4031873"/>
                </a:cubicBezTo>
                <a:cubicBezTo>
                  <a:pt x="4153714" y="4036071"/>
                  <a:pt x="3801194" y="3981876"/>
                  <a:pt x="3557311" y="4031873"/>
                </a:cubicBezTo>
                <a:cubicBezTo>
                  <a:pt x="3313428" y="4081870"/>
                  <a:pt x="3047793" y="3944713"/>
                  <a:pt x="2727272" y="4031873"/>
                </a:cubicBezTo>
                <a:cubicBezTo>
                  <a:pt x="2406751" y="4119033"/>
                  <a:pt x="2240678" y="4003150"/>
                  <a:pt x="2015810" y="4031873"/>
                </a:cubicBezTo>
                <a:cubicBezTo>
                  <a:pt x="1790942" y="4060596"/>
                  <a:pt x="1376557" y="3996768"/>
                  <a:pt x="1185770" y="4031873"/>
                </a:cubicBezTo>
                <a:cubicBezTo>
                  <a:pt x="994983" y="4066978"/>
                  <a:pt x="538263" y="3957207"/>
                  <a:pt x="0" y="4031873"/>
                </a:cubicBezTo>
                <a:cubicBezTo>
                  <a:pt x="-16203" y="3752997"/>
                  <a:pt x="24832" y="3682534"/>
                  <a:pt x="0" y="3455891"/>
                </a:cubicBezTo>
                <a:cubicBezTo>
                  <a:pt x="-24832" y="3229248"/>
                  <a:pt x="52648" y="3212242"/>
                  <a:pt x="0" y="3000865"/>
                </a:cubicBezTo>
                <a:cubicBezTo>
                  <a:pt x="-52648" y="2789488"/>
                  <a:pt x="48428" y="2610703"/>
                  <a:pt x="0" y="2505521"/>
                </a:cubicBezTo>
                <a:cubicBezTo>
                  <a:pt x="-48428" y="2400339"/>
                  <a:pt x="38010" y="2246373"/>
                  <a:pt x="0" y="2050495"/>
                </a:cubicBezTo>
                <a:cubicBezTo>
                  <a:pt x="-38010" y="1854617"/>
                  <a:pt x="63384" y="1660016"/>
                  <a:pt x="0" y="1434195"/>
                </a:cubicBezTo>
                <a:cubicBezTo>
                  <a:pt x="-63384" y="1208374"/>
                  <a:pt x="30711" y="1154467"/>
                  <a:pt x="0" y="938850"/>
                </a:cubicBezTo>
                <a:cubicBezTo>
                  <a:pt x="-30711" y="723233"/>
                  <a:pt x="92002" y="36332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244376859">
                  <a:prstGeom prst="rect">
                    <a:avLst/>
                  </a:prstGeom>
                  <ask:type>
                    <ask:lineSketchScribble/>
                  </ask:type>
                </ask:lineSketchStyleProps>
              </a:ext>
            </a:extLst>
          </a:ln>
        </p:spPr>
        <p:txBody>
          <a:bodyPr wrap="square">
            <a:spAutoFit/>
          </a:bodyPr>
          <a:lstStyle/>
          <a:p>
            <a:r>
              <a:rPr lang="en-GB" sz="1600" b="1" dirty="0"/>
              <a:t>(cont.)</a:t>
            </a:r>
          </a:p>
          <a:p>
            <a:r>
              <a:rPr lang="en-US" sz="1600" dirty="0"/>
              <a:t>In the middle of the 19th century, the first associations representing the interests of women were founded. Women were not officially allowed to be members of (political) associations or to participate in political meetings until the beginning of the 20th century. Despite this prohibition, they organized themselves in various women's associations. One example is the Viennese Women's Employment Association, which was founded in 1866. A first women's rights movement emerged in Austria. The goals of these women's movements were primarily to improve the living conditions of working women and to achieve equal participation in public, social and cultural life. In addition to the right to work, the right to earn their own money and the right to a school and university education, women also wanted the right to political participation - the right to vote.</a:t>
            </a:r>
          </a:p>
          <a:p>
            <a:r>
              <a:rPr lang="en-US" sz="1600" dirty="0"/>
              <a:t>In 1907, all male citizens were finally granted universal and equal suffrage, regardless of wealth class. This reform abolished the so-called "curia system" and thus also the right to vote for the few wealthy women. Discrimination against women in political terms thus reached its peak. Women from all social classes now increasingly campaigned for their right to co-determination. Social Democratic women, who were influenced above all by the international socialist women's suffrage movement, increasingly organized demonstrations. On March 19, 1911, the largest women's demonstration in Austrian history marched along Vienna's </a:t>
            </a:r>
            <a:r>
              <a:rPr lang="en-US" sz="1600" dirty="0" err="1"/>
              <a:t>Ringstrasse</a:t>
            </a:r>
            <a:r>
              <a:rPr lang="en-US" sz="1600" dirty="0"/>
              <a:t>: 20,000 women and men demanded: - Women's suffrage! </a:t>
            </a:r>
          </a:p>
          <a:p>
            <a:r>
              <a:rPr lang="en-US" sz="1600" dirty="0"/>
              <a:t>The women's rights movement was now at its peak and penetrated all social strata. Even middle-class women became involved in the suffrage movement, primarily through petitions and writings.</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7" grpId="0" animBg="1"/>
      <p:bldP spid="7"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1B1680-EDB0-439B-9889-130206AC510C}"/>
              </a:ext>
            </a:extLst>
          </p:cNvPr>
          <p:cNvSpPr>
            <a:spLocks noGrp="1"/>
          </p:cNvSpPr>
          <p:nvPr>
            <p:ph type="title"/>
          </p:nvPr>
        </p:nvSpPr>
        <p:spPr/>
        <p:txBody>
          <a:bodyPr/>
          <a:lstStyle/>
          <a:p>
            <a:r>
              <a:rPr lang="en-GB" dirty="0"/>
              <a:t>The Situation</a:t>
            </a:r>
          </a:p>
        </p:txBody>
      </p:sp>
      <p:sp>
        <p:nvSpPr>
          <p:cNvPr id="5" name="Θέση περιεχομένου 4">
            <a:extLst>
              <a:ext uri="{FF2B5EF4-FFF2-40B4-BE49-F238E27FC236}">
                <a16:creationId xmlns:a16="http://schemas.microsoft.com/office/drawing/2014/main" id="{89149B6C-C19C-42DE-A793-F06CC98137A5}"/>
              </a:ext>
            </a:extLst>
          </p:cNvPr>
          <p:cNvSpPr>
            <a:spLocks noGrp="1"/>
          </p:cNvSpPr>
          <p:nvPr>
            <p:ph idx="1"/>
          </p:nvPr>
        </p:nvSpPr>
        <p:spPr>
          <a:xfrm>
            <a:off x="280220" y="1759975"/>
            <a:ext cx="10987548" cy="4909036"/>
          </a:xfrm>
          <a:custGeom>
            <a:avLst/>
            <a:gdLst>
              <a:gd name="connsiteX0" fmla="*/ 0 w 10987548"/>
              <a:gd name="connsiteY0" fmla="*/ 0 h 4909036"/>
              <a:gd name="connsiteX1" fmla="*/ 468417 w 10987548"/>
              <a:gd name="connsiteY1" fmla="*/ 0 h 4909036"/>
              <a:gd name="connsiteX2" fmla="*/ 1156584 w 10987548"/>
              <a:gd name="connsiteY2" fmla="*/ 0 h 4909036"/>
              <a:gd name="connsiteX3" fmla="*/ 1734876 w 10987548"/>
              <a:gd name="connsiteY3" fmla="*/ 0 h 4909036"/>
              <a:gd name="connsiteX4" fmla="*/ 2313168 w 10987548"/>
              <a:gd name="connsiteY4" fmla="*/ 0 h 4909036"/>
              <a:gd name="connsiteX5" fmla="*/ 3001335 w 10987548"/>
              <a:gd name="connsiteY5" fmla="*/ 0 h 4909036"/>
              <a:gd name="connsiteX6" fmla="*/ 3689503 w 10987548"/>
              <a:gd name="connsiteY6" fmla="*/ 0 h 4909036"/>
              <a:gd name="connsiteX7" fmla="*/ 3938169 w 10987548"/>
              <a:gd name="connsiteY7" fmla="*/ 0 h 4909036"/>
              <a:gd name="connsiteX8" fmla="*/ 4186834 w 10987548"/>
              <a:gd name="connsiteY8" fmla="*/ 0 h 4909036"/>
              <a:gd name="connsiteX9" fmla="*/ 4984877 w 10987548"/>
              <a:gd name="connsiteY9" fmla="*/ 0 h 4909036"/>
              <a:gd name="connsiteX10" fmla="*/ 5673045 w 10987548"/>
              <a:gd name="connsiteY10" fmla="*/ 0 h 4909036"/>
              <a:gd name="connsiteX11" fmla="*/ 6031586 w 10987548"/>
              <a:gd name="connsiteY11" fmla="*/ 0 h 4909036"/>
              <a:gd name="connsiteX12" fmla="*/ 6500002 w 10987548"/>
              <a:gd name="connsiteY12" fmla="*/ 0 h 4909036"/>
              <a:gd name="connsiteX13" fmla="*/ 7188170 w 10987548"/>
              <a:gd name="connsiteY13" fmla="*/ 0 h 4909036"/>
              <a:gd name="connsiteX14" fmla="*/ 7436835 w 10987548"/>
              <a:gd name="connsiteY14" fmla="*/ 0 h 4909036"/>
              <a:gd name="connsiteX15" fmla="*/ 8015127 w 10987548"/>
              <a:gd name="connsiteY15" fmla="*/ 0 h 4909036"/>
              <a:gd name="connsiteX16" fmla="*/ 8703295 w 10987548"/>
              <a:gd name="connsiteY16" fmla="*/ 0 h 4909036"/>
              <a:gd name="connsiteX17" fmla="*/ 9281587 w 10987548"/>
              <a:gd name="connsiteY17" fmla="*/ 0 h 4909036"/>
              <a:gd name="connsiteX18" fmla="*/ 9969754 w 10987548"/>
              <a:gd name="connsiteY18" fmla="*/ 0 h 4909036"/>
              <a:gd name="connsiteX19" fmla="*/ 10218420 w 10987548"/>
              <a:gd name="connsiteY19" fmla="*/ 0 h 4909036"/>
              <a:gd name="connsiteX20" fmla="*/ 10987548 w 10987548"/>
              <a:gd name="connsiteY20" fmla="*/ 0 h 4909036"/>
              <a:gd name="connsiteX21" fmla="*/ 10987548 w 10987548"/>
              <a:gd name="connsiteY21" fmla="*/ 594539 h 4909036"/>
              <a:gd name="connsiteX22" fmla="*/ 10987548 w 10987548"/>
              <a:gd name="connsiteY22" fmla="*/ 1041807 h 4909036"/>
              <a:gd name="connsiteX23" fmla="*/ 10987548 w 10987548"/>
              <a:gd name="connsiteY23" fmla="*/ 1538165 h 4909036"/>
              <a:gd name="connsiteX24" fmla="*/ 10987548 w 10987548"/>
              <a:gd name="connsiteY24" fmla="*/ 1985432 h 4909036"/>
              <a:gd name="connsiteX25" fmla="*/ 10987548 w 10987548"/>
              <a:gd name="connsiteY25" fmla="*/ 2432700 h 4909036"/>
              <a:gd name="connsiteX26" fmla="*/ 10987548 w 10987548"/>
              <a:gd name="connsiteY26" fmla="*/ 2830877 h 4909036"/>
              <a:gd name="connsiteX27" fmla="*/ 10987548 w 10987548"/>
              <a:gd name="connsiteY27" fmla="*/ 3278145 h 4909036"/>
              <a:gd name="connsiteX28" fmla="*/ 10987548 w 10987548"/>
              <a:gd name="connsiteY28" fmla="*/ 3725413 h 4909036"/>
              <a:gd name="connsiteX29" fmla="*/ 10987548 w 10987548"/>
              <a:gd name="connsiteY29" fmla="*/ 4369042 h 4909036"/>
              <a:gd name="connsiteX30" fmla="*/ 10987548 w 10987548"/>
              <a:gd name="connsiteY30" fmla="*/ 4909036 h 4909036"/>
              <a:gd name="connsiteX31" fmla="*/ 10409256 w 10987548"/>
              <a:gd name="connsiteY31" fmla="*/ 4909036 h 4909036"/>
              <a:gd name="connsiteX32" fmla="*/ 9721089 w 10987548"/>
              <a:gd name="connsiteY32" fmla="*/ 4909036 h 4909036"/>
              <a:gd name="connsiteX33" fmla="*/ 9252672 w 10987548"/>
              <a:gd name="connsiteY33" fmla="*/ 4909036 h 4909036"/>
              <a:gd name="connsiteX34" fmla="*/ 8454629 w 10987548"/>
              <a:gd name="connsiteY34" fmla="*/ 4909036 h 4909036"/>
              <a:gd name="connsiteX35" fmla="*/ 8096088 w 10987548"/>
              <a:gd name="connsiteY35" fmla="*/ 4909036 h 4909036"/>
              <a:gd name="connsiteX36" fmla="*/ 7298045 w 10987548"/>
              <a:gd name="connsiteY36" fmla="*/ 4909036 h 4909036"/>
              <a:gd name="connsiteX37" fmla="*/ 6719753 w 10987548"/>
              <a:gd name="connsiteY37" fmla="*/ 4909036 h 4909036"/>
              <a:gd name="connsiteX38" fmla="*/ 6471087 w 10987548"/>
              <a:gd name="connsiteY38" fmla="*/ 4909036 h 4909036"/>
              <a:gd name="connsiteX39" fmla="*/ 6002671 w 10987548"/>
              <a:gd name="connsiteY39" fmla="*/ 4909036 h 4909036"/>
              <a:gd name="connsiteX40" fmla="*/ 5644130 w 10987548"/>
              <a:gd name="connsiteY40" fmla="*/ 4909036 h 4909036"/>
              <a:gd name="connsiteX41" fmla="*/ 4955962 w 10987548"/>
              <a:gd name="connsiteY41" fmla="*/ 4909036 h 4909036"/>
              <a:gd name="connsiteX42" fmla="*/ 4157919 w 10987548"/>
              <a:gd name="connsiteY42" fmla="*/ 4909036 h 4909036"/>
              <a:gd name="connsiteX43" fmla="*/ 3689503 w 10987548"/>
              <a:gd name="connsiteY43" fmla="*/ 4909036 h 4909036"/>
              <a:gd name="connsiteX44" fmla="*/ 3221086 w 10987548"/>
              <a:gd name="connsiteY44" fmla="*/ 4909036 h 4909036"/>
              <a:gd name="connsiteX45" fmla="*/ 2752670 w 10987548"/>
              <a:gd name="connsiteY45" fmla="*/ 4909036 h 4909036"/>
              <a:gd name="connsiteX46" fmla="*/ 2504004 w 10987548"/>
              <a:gd name="connsiteY46" fmla="*/ 4909036 h 4909036"/>
              <a:gd name="connsiteX47" fmla="*/ 2255339 w 10987548"/>
              <a:gd name="connsiteY47" fmla="*/ 4909036 h 4909036"/>
              <a:gd name="connsiteX48" fmla="*/ 1896798 w 10987548"/>
              <a:gd name="connsiteY48" fmla="*/ 4909036 h 4909036"/>
              <a:gd name="connsiteX49" fmla="*/ 1098755 w 10987548"/>
              <a:gd name="connsiteY49" fmla="*/ 4909036 h 4909036"/>
              <a:gd name="connsiteX50" fmla="*/ 740214 w 10987548"/>
              <a:gd name="connsiteY50" fmla="*/ 4909036 h 4909036"/>
              <a:gd name="connsiteX51" fmla="*/ 0 w 10987548"/>
              <a:gd name="connsiteY51" fmla="*/ 4909036 h 4909036"/>
              <a:gd name="connsiteX52" fmla="*/ 0 w 10987548"/>
              <a:gd name="connsiteY52" fmla="*/ 4314497 h 4909036"/>
              <a:gd name="connsiteX53" fmla="*/ 0 w 10987548"/>
              <a:gd name="connsiteY53" fmla="*/ 3719958 h 4909036"/>
              <a:gd name="connsiteX54" fmla="*/ 0 w 10987548"/>
              <a:gd name="connsiteY54" fmla="*/ 3125420 h 4909036"/>
              <a:gd name="connsiteX55" fmla="*/ 0 w 10987548"/>
              <a:gd name="connsiteY55" fmla="*/ 2727242 h 4909036"/>
              <a:gd name="connsiteX56" fmla="*/ 0 w 10987548"/>
              <a:gd name="connsiteY56" fmla="*/ 2279974 h 4909036"/>
              <a:gd name="connsiteX57" fmla="*/ 0 w 10987548"/>
              <a:gd name="connsiteY57" fmla="*/ 1783616 h 4909036"/>
              <a:gd name="connsiteX58" fmla="*/ 0 w 10987548"/>
              <a:gd name="connsiteY58" fmla="*/ 1238168 h 4909036"/>
              <a:gd name="connsiteX59" fmla="*/ 0 w 10987548"/>
              <a:gd name="connsiteY59" fmla="*/ 790900 h 4909036"/>
              <a:gd name="connsiteX60" fmla="*/ 0 w 10987548"/>
              <a:gd name="connsiteY60" fmla="*/ 0 h 49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87548" h="4909036" extrusionOk="0">
                <a:moveTo>
                  <a:pt x="0" y="0"/>
                </a:moveTo>
                <a:cubicBezTo>
                  <a:pt x="162379" y="-34404"/>
                  <a:pt x="252371" y="23560"/>
                  <a:pt x="468417" y="0"/>
                </a:cubicBezTo>
                <a:cubicBezTo>
                  <a:pt x="684463" y="-23560"/>
                  <a:pt x="914373" y="66782"/>
                  <a:pt x="1156584" y="0"/>
                </a:cubicBezTo>
                <a:cubicBezTo>
                  <a:pt x="1398795" y="-66782"/>
                  <a:pt x="1583706" y="2876"/>
                  <a:pt x="1734876" y="0"/>
                </a:cubicBezTo>
                <a:cubicBezTo>
                  <a:pt x="1886046" y="-2876"/>
                  <a:pt x="2153765" y="25098"/>
                  <a:pt x="2313168" y="0"/>
                </a:cubicBezTo>
                <a:cubicBezTo>
                  <a:pt x="2472571" y="-25098"/>
                  <a:pt x="2737818" y="40538"/>
                  <a:pt x="3001335" y="0"/>
                </a:cubicBezTo>
                <a:cubicBezTo>
                  <a:pt x="3264852" y="-40538"/>
                  <a:pt x="3452739" y="7485"/>
                  <a:pt x="3689503" y="0"/>
                </a:cubicBezTo>
                <a:cubicBezTo>
                  <a:pt x="3926267" y="-7485"/>
                  <a:pt x="3827217" y="17599"/>
                  <a:pt x="3938169" y="0"/>
                </a:cubicBezTo>
                <a:cubicBezTo>
                  <a:pt x="4049121" y="-17599"/>
                  <a:pt x="4095925" y="1605"/>
                  <a:pt x="4186834" y="0"/>
                </a:cubicBezTo>
                <a:cubicBezTo>
                  <a:pt x="4277743" y="-1605"/>
                  <a:pt x="4771645" y="13691"/>
                  <a:pt x="4984877" y="0"/>
                </a:cubicBezTo>
                <a:cubicBezTo>
                  <a:pt x="5198109" y="-13691"/>
                  <a:pt x="5478354" y="31041"/>
                  <a:pt x="5673045" y="0"/>
                </a:cubicBezTo>
                <a:cubicBezTo>
                  <a:pt x="5867736" y="-31041"/>
                  <a:pt x="5955511" y="32941"/>
                  <a:pt x="6031586" y="0"/>
                </a:cubicBezTo>
                <a:cubicBezTo>
                  <a:pt x="6107661" y="-32941"/>
                  <a:pt x="6265806" y="29537"/>
                  <a:pt x="6500002" y="0"/>
                </a:cubicBezTo>
                <a:cubicBezTo>
                  <a:pt x="6734198" y="-29537"/>
                  <a:pt x="6988019" y="46520"/>
                  <a:pt x="7188170" y="0"/>
                </a:cubicBezTo>
                <a:cubicBezTo>
                  <a:pt x="7388321" y="-46520"/>
                  <a:pt x="7328130" y="14462"/>
                  <a:pt x="7436835" y="0"/>
                </a:cubicBezTo>
                <a:cubicBezTo>
                  <a:pt x="7545541" y="-14462"/>
                  <a:pt x="7857370" y="49822"/>
                  <a:pt x="8015127" y="0"/>
                </a:cubicBezTo>
                <a:cubicBezTo>
                  <a:pt x="8172884" y="-49822"/>
                  <a:pt x="8433934" y="50052"/>
                  <a:pt x="8703295" y="0"/>
                </a:cubicBezTo>
                <a:cubicBezTo>
                  <a:pt x="8972656" y="-50052"/>
                  <a:pt x="9043184" y="2245"/>
                  <a:pt x="9281587" y="0"/>
                </a:cubicBezTo>
                <a:cubicBezTo>
                  <a:pt x="9519990" y="-2245"/>
                  <a:pt x="9779875" y="24216"/>
                  <a:pt x="9969754" y="0"/>
                </a:cubicBezTo>
                <a:cubicBezTo>
                  <a:pt x="10159633" y="-24216"/>
                  <a:pt x="10128162" y="24936"/>
                  <a:pt x="10218420" y="0"/>
                </a:cubicBezTo>
                <a:cubicBezTo>
                  <a:pt x="10308678" y="-24936"/>
                  <a:pt x="10758033" y="68758"/>
                  <a:pt x="10987548" y="0"/>
                </a:cubicBezTo>
                <a:cubicBezTo>
                  <a:pt x="11027844" y="166053"/>
                  <a:pt x="10918449" y="423566"/>
                  <a:pt x="10987548" y="594539"/>
                </a:cubicBezTo>
                <a:cubicBezTo>
                  <a:pt x="11056647" y="765512"/>
                  <a:pt x="10944378" y="828894"/>
                  <a:pt x="10987548" y="1041807"/>
                </a:cubicBezTo>
                <a:cubicBezTo>
                  <a:pt x="11030718" y="1254720"/>
                  <a:pt x="10982441" y="1425025"/>
                  <a:pt x="10987548" y="1538165"/>
                </a:cubicBezTo>
                <a:cubicBezTo>
                  <a:pt x="10992655" y="1651305"/>
                  <a:pt x="10983679" y="1802618"/>
                  <a:pt x="10987548" y="1985432"/>
                </a:cubicBezTo>
                <a:cubicBezTo>
                  <a:pt x="10991417" y="2168246"/>
                  <a:pt x="10938890" y="2246200"/>
                  <a:pt x="10987548" y="2432700"/>
                </a:cubicBezTo>
                <a:cubicBezTo>
                  <a:pt x="11036206" y="2619200"/>
                  <a:pt x="10968529" y="2697576"/>
                  <a:pt x="10987548" y="2830877"/>
                </a:cubicBezTo>
                <a:cubicBezTo>
                  <a:pt x="11006567" y="2964178"/>
                  <a:pt x="10960669" y="3065467"/>
                  <a:pt x="10987548" y="3278145"/>
                </a:cubicBezTo>
                <a:cubicBezTo>
                  <a:pt x="11014427" y="3490823"/>
                  <a:pt x="10946776" y="3604369"/>
                  <a:pt x="10987548" y="3725413"/>
                </a:cubicBezTo>
                <a:cubicBezTo>
                  <a:pt x="11028320" y="3846457"/>
                  <a:pt x="10921033" y="4237480"/>
                  <a:pt x="10987548" y="4369042"/>
                </a:cubicBezTo>
                <a:cubicBezTo>
                  <a:pt x="11054063" y="4500604"/>
                  <a:pt x="10928952" y="4697854"/>
                  <a:pt x="10987548" y="4909036"/>
                </a:cubicBezTo>
                <a:cubicBezTo>
                  <a:pt x="10860734" y="4938473"/>
                  <a:pt x="10588066" y="4906915"/>
                  <a:pt x="10409256" y="4909036"/>
                </a:cubicBezTo>
                <a:cubicBezTo>
                  <a:pt x="10230446" y="4911157"/>
                  <a:pt x="10011560" y="4846024"/>
                  <a:pt x="9721089" y="4909036"/>
                </a:cubicBezTo>
                <a:cubicBezTo>
                  <a:pt x="9430618" y="4972048"/>
                  <a:pt x="9346970" y="4887614"/>
                  <a:pt x="9252672" y="4909036"/>
                </a:cubicBezTo>
                <a:cubicBezTo>
                  <a:pt x="9158374" y="4930458"/>
                  <a:pt x="8661532" y="4876357"/>
                  <a:pt x="8454629" y="4909036"/>
                </a:cubicBezTo>
                <a:cubicBezTo>
                  <a:pt x="8247726" y="4941715"/>
                  <a:pt x="8223962" y="4887880"/>
                  <a:pt x="8096088" y="4909036"/>
                </a:cubicBezTo>
                <a:cubicBezTo>
                  <a:pt x="7968214" y="4930192"/>
                  <a:pt x="7469480" y="4866666"/>
                  <a:pt x="7298045" y="4909036"/>
                </a:cubicBezTo>
                <a:cubicBezTo>
                  <a:pt x="7126610" y="4951406"/>
                  <a:pt x="6888368" y="4844702"/>
                  <a:pt x="6719753" y="4909036"/>
                </a:cubicBezTo>
                <a:cubicBezTo>
                  <a:pt x="6551138" y="4973370"/>
                  <a:pt x="6571773" y="4901659"/>
                  <a:pt x="6471087" y="4909036"/>
                </a:cubicBezTo>
                <a:cubicBezTo>
                  <a:pt x="6370401" y="4916413"/>
                  <a:pt x="6109208" y="4887759"/>
                  <a:pt x="6002671" y="4909036"/>
                </a:cubicBezTo>
                <a:cubicBezTo>
                  <a:pt x="5896134" y="4930313"/>
                  <a:pt x="5733072" y="4896283"/>
                  <a:pt x="5644130" y="4909036"/>
                </a:cubicBezTo>
                <a:cubicBezTo>
                  <a:pt x="5555188" y="4921789"/>
                  <a:pt x="5252256" y="4870389"/>
                  <a:pt x="4955962" y="4909036"/>
                </a:cubicBezTo>
                <a:cubicBezTo>
                  <a:pt x="4659668" y="4947683"/>
                  <a:pt x="4426335" y="4897670"/>
                  <a:pt x="4157919" y="4909036"/>
                </a:cubicBezTo>
                <a:cubicBezTo>
                  <a:pt x="3889503" y="4920402"/>
                  <a:pt x="3894913" y="4891318"/>
                  <a:pt x="3689503" y="4909036"/>
                </a:cubicBezTo>
                <a:cubicBezTo>
                  <a:pt x="3484093" y="4926754"/>
                  <a:pt x="3439464" y="4889061"/>
                  <a:pt x="3221086" y="4909036"/>
                </a:cubicBezTo>
                <a:cubicBezTo>
                  <a:pt x="3002708" y="4929011"/>
                  <a:pt x="2953466" y="4896852"/>
                  <a:pt x="2752670" y="4909036"/>
                </a:cubicBezTo>
                <a:cubicBezTo>
                  <a:pt x="2551874" y="4921220"/>
                  <a:pt x="2610706" y="4890626"/>
                  <a:pt x="2504004" y="4909036"/>
                </a:cubicBezTo>
                <a:cubicBezTo>
                  <a:pt x="2397302" y="4927446"/>
                  <a:pt x="2309256" y="4904562"/>
                  <a:pt x="2255339" y="4909036"/>
                </a:cubicBezTo>
                <a:cubicBezTo>
                  <a:pt x="2201423" y="4913510"/>
                  <a:pt x="1968508" y="4896940"/>
                  <a:pt x="1896798" y="4909036"/>
                </a:cubicBezTo>
                <a:cubicBezTo>
                  <a:pt x="1825088" y="4921132"/>
                  <a:pt x="1382334" y="4850108"/>
                  <a:pt x="1098755" y="4909036"/>
                </a:cubicBezTo>
                <a:cubicBezTo>
                  <a:pt x="815176" y="4967964"/>
                  <a:pt x="820428" y="4904029"/>
                  <a:pt x="740214" y="4909036"/>
                </a:cubicBezTo>
                <a:cubicBezTo>
                  <a:pt x="660000" y="4914043"/>
                  <a:pt x="216569" y="4894231"/>
                  <a:pt x="0" y="4909036"/>
                </a:cubicBezTo>
                <a:cubicBezTo>
                  <a:pt x="-57430" y="4731369"/>
                  <a:pt x="30217" y="4565789"/>
                  <a:pt x="0" y="4314497"/>
                </a:cubicBezTo>
                <a:cubicBezTo>
                  <a:pt x="-30217" y="4063205"/>
                  <a:pt x="25644" y="3860859"/>
                  <a:pt x="0" y="3719958"/>
                </a:cubicBezTo>
                <a:cubicBezTo>
                  <a:pt x="-25644" y="3579057"/>
                  <a:pt x="35794" y="3276247"/>
                  <a:pt x="0" y="3125420"/>
                </a:cubicBezTo>
                <a:cubicBezTo>
                  <a:pt x="-35794" y="2974593"/>
                  <a:pt x="36620" y="2852830"/>
                  <a:pt x="0" y="2727242"/>
                </a:cubicBezTo>
                <a:cubicBezTo>
                  <a:pt x="-36620" y="2601654"/>
                  <a:pt x="19191" y="2378456"/>
                  <a:pt x="0" y="2279974"/>
                </a:cubicBezTo>
                <a:cubicBezTo>
                  <a:pt x="-19191" y="2181492"/>
                  <a:pt x="5376" y="1971260"/>
                  <a:pt x="0" y="1783616"/>
                </a:cubicBezTo>
                <a:cubicBezTo>
                  <a:pt x="-5376" y="1595972"/>
                  <a:pt x="1549" y="1437578"/>
                  <a:pt x="0" y="1238168"/>
                </a:cubicBezTo>
                <a:cubicBezTo>
                  <a:pt x="-1549" y="1038758"/>
                  <a:pt x="30232" y="892123"/>
                  <a:pt x="0" y="790900"/>
                </a:cubicBezTo>
                <a:cubicBezTo>
                  <a:pt x="-30232" y="689677"/>
                  <a:pt x="83168" y="21031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1305812681">
                  <ask:type>
                    <ask:lineSketchScribble/>
                  </ask:type>
                </ask:lineSketchStyleProps>
              </a:ext>
            </a:extLst>
          </a:ln>
        </p:spPr>
        <p:txBody>
          <a:bodyPr vert="horz" wrap="square" lIns="91440" tIns="45720" rIns="91440" bIns="45720" rtlCol="0">
            <a:spAutoFit/>
          </a:bodyPr>
          <a:lstStyle/>
          <a:p>
            <a:pPr marL="0" indent="0" algn="just">
              <a:spcAft>
                <a:spcPts val="0"/>
              </a:spcAft>
              <a:buNone/>
            </a:pPr>
            <a:r>
              <a:rPr lang="en-GB" sz="1800" b="1" dirty="0">
                <a:latin typeface="Calibri" panose="020F0502020204030204" pitchFamily="34" charset="0"/>
                <a:cs typeface="Arial" panose="020B0604020202020204" pitchFamily="34" charset="0"/>
              </a:rPr>
              <a:t>And this is where we enter our story... </a:t>
            </a:r>
          </a:p>
          <a:p>
            <a:pPr marL="0" indent="0" algn="just">
              <a:spcAft>
                <a:spcPts val="0"/>
              </a:spcAft>
              <a:buNone/>
            </a:pPr>
            <a:r>
              <a:rPr lang="en-GB" sz="1800" dirty="0">
                <a:latin typeface="Calibri" panose="020F0502020204030204" pitchFamily="34" charset="0"/>
                <a:cs typeface="Arial" panose="020B0604020202020204" pitchFamily="34" charset="0"/>
              </a:rPr>
              <a:t>We are in Vienna, in March 1911. </a:t>
            </a:r>
          </a:p>
          <a:p>
            <a:pPr marL="0" indent="0" algn="just">
              <a:spcAft>
                <a:spcPts val="0"/>
              </a:spcAft>
              <a:buNone/>
            </a:pPr>
            <a:r>
              <a:rPr lang="en-GB" sz="1800" dirty="0">
                <a:latin typeface="Calibri" panose="020F0502020204030204" pitchFamily="34" charset="0"/>
                <a:cs typeface="Arial" panose="020B0604020202020204" pitchFamily="34" charset="0"/>
              </a:rPr>
              <a:t>With over two million inhabitants, Vienna is the fourth largest city in the world after New York City, London and Paris. Together with Budapest, Vienna is the capital of the second largest empire in Europe and is considered a cosmopolitan city with its rich cultural and social life, its scientists, artists and men of letters.</a:t>
            </a:r>
          </a:p>
          <a:p>
            <a:pPr marL="0" indent="0" algn="just">
              <a:spcAft>
                <a:spcPts val="0"/>
              </a:spcAft>
              <a:buNone/>
            </a:pPr>
            <a:r>
              <a:rPr lang="en-GB" sz="1800" dirty="0">
                <a:latin typeface="Calibri" panose="020F0502020204030204" pitchFamily="34" charset="0"/>
                <a:cs typeface="Arial" panose="020B0604020202020204" pitchFamily="34" charset="0"/>
              </a:rPr>
              <a:t>Vienna at the beginning of the 20th century has two different sides. On the one hand, it is characterized by modernization and cultural flourishing; on the other hand, the misery of the masses is omnipresent. There is a lack of decent and affordable housing. Many families have to live in very cramped quarters and can only pay their rent with so-called "bed-riders". At this time, there are around 66,000 bed-riders in Vienna. These people do not have their own apartment and are only allowed to use someone else's bed for sleeping for a few hours in return for payment. There is no question of fair wages for work performed. Women serve as cheap labour in the textile and food industries, as well as in brick factories. </a:t>
            </a:r>
          </a:p>
          <a:p>
            <a:pPr marL="0" indent="0" algn="just">
              <a:spcAft>
                <a:spcPts val="0"/>
              </a:spcAft>
              <a:buNone/>
            </a:pPr>
            <a:r>
              <a:rPr lang="en-GB" sz="1800" dirty="0">
                <a:latin typeface="Calibri" panose="020F0502020204030204" pitchFamily="34" charset="0"/>
                <a:cs typeface="Arial" panose="020B0604020202020204" pitchFamily="34" charset="0"/>
              </a:rPr>
              <a:t>A worker earns around 20-24 crowns a month, women less than half. A better suburban apartment (room, kitchen, cabinet) costs around 28 crowns a month.</a:t>
            </a:r>
          </a:p>
          <a:p>
            <a:pPr marL="0" indent="0" algn="just">
              <a:spcAft>
                <a:spcPts val="0"/>
              </a:spcAft>
              <a:buNone/>
            </a:pPr>
            <a:r>
              <a:rPr lang="en-GB" sz="1800" dirty="0">
                <a:latin typeface="Calibri" panose="020F0502020204030204" pitchFamily="34" charset="0"/>
                <a:cs typeface="Arial" panose="020B0604020202020204" pitchFamily="34" charset="0"/>
              </a:rPr>
              <a:t>There is hardly any legal protection for workers, and no social safety net in case of illness or unemployment. Diseases such as rickets and tuberculosis are highly prevalent.</a:t>
            </a:r>
          </a:p>
        </p:txBody>
      </p:sp>
      <p:pic>
        <p:nvPicPr>
          <p:cNvPr id="2" name="Episode-2-Situation-EN">
            <a:hlinkClick r:id="" action="ppaction://media"/>
            <a:extLst>
              <a:ext uri="{FF2B5EF4-FFF2-40B4-BE49-F238E27FC236}">
                <a16:creationId xmlns:a16="http://schemas.microsoft.com/office/drawing/2014/main" id="{55007C93-3E1B-A2E0-623D-F22CF5CD33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9005" y="101600"/>
            <a:ext cx="1484270" cy="1484270"/>
          </a:xfrm>
          <a:prstGeom prst="rect">
            <a:avLst/>
          </a:prstGeom>
        </p:spPr>
      </p:pic>
    </p:spTree>
    <p:extLst>
      <p:ext uri="{BB962C8B-B14F-4D97-AF65-F5344CB8AC3E}">
        <p14:creationId xmlns:p14="http://schemas.microsoft.com/office/powerpoint/2010/main" val="2062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F8B811-2DB7-457C-8B0D-22482F809FB8}"/>
              </a:ext>
            </a:extLst>
          </p:cNvPr>
          <p:cNvSpPr>
            <a:spLocks noGrp="1"/>
          </p:cNvSpPr>
          <p:nvPr>
            <p:ph type="title"/>
          </p:nvPr>
        </p:nvSpPr>
        <p:spPr/>
        <p:txBody>
          <a:bodyPr/>
          <a:lstStyle/>
          <a:p>
            <a:r>
              <a:rPr lang="en-GB" dirty="0"/>
              <a:t>The Situation (cont.)</a:t>
            </a:r>
          </a:p>
        </p:txBody>
      </p:sp>
      <p:sp>
        <p:nvSpPr>
          <p:cNvPr id="3" name="Θέση περιεχομένου 2">
            <a:extLst>
              <a:ext uri="{FF2B5EF4-FFF2-40B4-BE49-F238E27FC236}">
                <a16:creationId xmlns:a16="http://schemas.microsoft.com/office/drawing/2014/main" id="{2E2FE1A9-C66B-4D82-AF8E-BD21148E6698}"/>
              </a:ext>
            </a:extLst>
          </p:cNvPr>
          <p:cNvSpPr>
            <a:spLocks noGrp="1"/>
          </p:cNvSpPr>
          <p:nvPr>
            <p:ph idx="1"/>
          </p:nvPr>
        </p:nvSpPr>
        <p:spPr>
          <a:xfrm>
            <a:off x="838200" y="1825625"/>
            <a:ext cx="10515600" cy="4125873"/>
          </a:xfrm>
          <a:custGeom>
            <a:avLst/>
            <a:gdLst>
              <a:gd name="connsiteX0" fmla="*/ 0 w 10515600"/>
              <a:gd name="connsiteY0" fmla="*/ 0 h 4125873"/>
              <a:gd name="connsiteX1" fmla="*/ 689356 w 10515600"/>
              <a:gd name="connsiteY1" fmla="*/ 0 h 4125873"/>
              <a:gd name="connsiteX2" fmla="*/ 1063244 w 10515600"/>
              <a:gd name="connsiteY2" fmla="*/ 0 h 4125873"/>
              <a:gd name="connsiteX3" fmla="*/ 1542288 w 10515600"/>
              <a:gd name="connsiteY3" fmla="*/ 0 h 4125873"/>
              <a:gd name="connsiteX4" fmla="*/ 1811020 w 10515600"/>
              <a:gd name="connsiteY4" fmla="*/ 0 h 4125873"/>
              <a:gd name="connsiteX5" fmla="*/ 2500376 w 10515600"/>
              <a:gd name="connsiteY5" fmla="*/ 0 h 4125873"/>
              <a:gd name="connsiteX6" fmla="*/ 3189732 w 10515600"/>
              <a:gd name="connsiteY6" fmla="*/ 0 h 4125873"/>
              <a:gd name="connsiteX7" fmla="*/ 3563620 w 10515600"/>
              <a:gd name="connsiteY7" fmla="*/ 0 h 4125873"/>
              <a:gd name="connsiteX8" fmla="*/ 3937508 w 10515600"/>
              <a:gd name="connsiteY8" fmla="*/ 0 h 4125873"/>
              <a:gd name="connsiteX9" fmla="*/ 4311396 w 10515600"/>
              <a:gd name="connsiteY9" fmla="*/ 0 h 4125873"/>
              <a:gd name="connsiteX10" fmla="*/ 4895596 w 10515600"/>
              <a:gd name="connsiteY10" fmla="*/ 0 h 4125873"/>
              <a:gd name="connsiteX11" fmla="*/ 5479796 w 10515600"/>
              <a:gd name="connsiteY11" fmla="*/ 0 h 4125873"/>
              <a:gd name="connsiteX12" fmla="*/ 6274308 w 10515600"/>
              <a:gd name="connsiteY12" fmla="*/ 0 h 4125873"/>
              <a:gd name="connsiteX13" fmla="*/ 6963664 w 10515600"/>
              <a:gd name="connsiteY13" fmla="*/ 0 h 4125873"/>
              <a:gd name="connsiteX14" fmla="*/ 7758176 w 10515600"/>
              <a:gd name="connsiteY14" fmla="*/ 0 h 4125873"/>
              <a:gd name="connsiteX15" fmla="*/ 8552688 w 10515600"/>
              <a:gd name="connsiteY15" fmla="*/ 0 h 4125873"/>
              <a:gd name="connsiteX16" fmla="*/ 9347200 w 10515600"/>
              <a:gd name="connsiteY16" fmla="*/ 0 h 4125873"/>
              <a:gd name="connsiteX17" fmla="*/ 9931400 w 10515600"/>
              <a:gd name="connsiteY17" fmla="*/ 0 h 4125873"/>
              <a:gd name="connsiteX18" fmla="*/ 10515600 w 10515600"/>
              <a:gd name="connsiteY18" fmla="*/ 0 h 4125873"/>
              <a:gd name="connsiteX19" fmla="*/ 10515600 w 10515600"/>
              <a:gd name="connsiteY19" fmla="*/ 506893 h 4125873"/>
              <a:gd name="connsiteX20" fmla="*/ 10515600 w 10515600"/>
              <a:gd name="connsiteY20" fmla="*/ 1178821 h 4125873"/>
              <a:gd name="connsiteX21" fmla="*/ 10515600 w 10515600"/>
              <a:gd name="connsiteY21" fmla="*/ 1768231 h 4125873"/>
              <a:gd name="connsiteX22" fmla="*/ 10515600 w 10515600"/>
              <a:gd name="connsiteY22" fmla="*/ 2440159 h 4125873"/>
              <a:gd name="connsiteX23" fmla="*/ 10515600 w 10515600"/>
              <a:gd name="connsiteY23" fmla="*/ 3070828 h 4125873"/>
              <a:gd name="connsiteX24" fmla="*/ 10515600 w 10515600"/>
              <a:gd name="connsiteY24" fmla="*/ 3536463 h 4125873"/>
              <a:gd name="connsiteX25" fmla="*/ 10515600 w 10515600"/>
              <a:gd name="connsiteY25" fmla="*/ 4125873 h 4125873"/>
              <a:gd name="connsiteX26" fmla="*/ 9931400 w 10515600"/>
              <a:gd name="connsiteY26" fmla="*/ 4125873 h 4125873"/>
              <a:gd name="connsiteX27" fmla="*/ 9242044 w 10515600"/>
              <a:gd name="connsiteY27" fmla="*/ 4125873 h 4125873"/>
              <a:gd name="connsiteX28" fmla="*/ 8763000 w 10515600"/>
              <a:gd name="connsiteY28" fmla="*/ 4125873 h 4125873"/>
              <a:gd name="connsiteX29" fmla="*/ 8494268 w 10515600"/>
              <a:gd name="connsiteY29" fmla="*/ 4125873 h 4125873"/>
              <a:gd name="connsiteX30" fmla="*/ 8225536 w 10515600"/>
              <a:gd name="connsiteY30" fmla="*/ 4125873 h 4125873"/>
              <a:gd name="connsiteX31" fmla="*/ 7641336 w 10515600"/>
              <a:gd name="connsiteY31" fmla="*/ 4125873 h 4125873"/>
              <a:gd name="connsiteX32" fmla="*/ 6951980 w 10515600"/>
              <a:gd name="connsiteY32" fmla="*/ 4125873 h 4125873"/>
              <a:gd name="connsiteX33" fmla="*/ 6472936 w 10515600"/>
              <a:gd name="connsiteY33" fmla="*/ 4125873 h 4125873"/>
              <a:gd name="connsiteX34" fmla="*/ 6204204 w 10515600"/>
              <a:gd name="connsiteY34" fmla="*/ 4125873 h 4125873"/>
              <a:gd name="connsiteX35" fmla="*/ 5830316 w 10515600"/>
              <a:gd name="connsiteY35" fmla="*/ 4125873 h 4125873"/>
              <a:gd name="connsiteX36" fmla="*/ 5035804 w 10515600"/>
              <a:gd name="connsiteY36" fmla="*/ 4125873 h 4125873"/>
              <a:gd name="connsiteX37" fmla="*/ 4346448 w 10515600"/>
              <a:gd name="connsiteY37" fmla="*/ 4125873 h 4125873"/>
              <a:gd name="connsiteX38" fmla="*/ 3972560 w 10515600"/>
              <a:gd name="connsiteY38" fmla="*/ 4125873 h 4125873"/>
              <a:gd name="connsiteX39" fmla="*/ 3388360 w 10515600"/>
              <a:gd name="connsiteY39" fmla="*/ 4125873 h 4125873"/>
              <a:gd name="connsiteX40" fmla="*/ 2804160 w 10515600"/>
              <a:gd name="connsiteY40" fmla="*/ 4125873 h 4125873"/>
              <a:gd name="connsiteX41" fmla="*/ 2219960 w 10515600"/>
              <a:gd name="connsiteY41" fmla="*/ 4125873 h 4125873"/>
              <a:gd name="connsiteX42" fmla="*/ 1740916 w 10515600"/>
              <a:gd name="connsiteY42" fmla="*/ 4125873 h 4125873"/>
              <a:gd name="connsiteX43" fmla="*/ 1156716 w 10515600"/>
              <a:gd name="connsiteY43" fmla="*/ 4125873 h 4125873"/>
              <a:gd name="connsiteX44" fmla="*/ 0 w 10515600"/>
              <a:gd name="connsiteY44" fmla="*/ 4125873 h 4125873"/>
              <a:gd name="connsiteX45" fmla="*/ 0 w 10515600"/>
              <a:gd name="connsiteY45" fmla="*/ 3618980 h 4125873"/>
              <a:gd name="connsiteX46" fmla="*/ 0 w 10515600"/>
              <a:gd name="connsiteY46" fmla="*/ 3112087 h 4125873"/>
              <a:gd name="connsiteX47" fmla="*/ 0 w 10515600"/>
              <a:gd name="connsiteY47" fmla="*/ 2563935 h 4125873"/>
              <a:gd name="connsiteX48" fmla="*/ 0 w 10515600"/>
              <a:gd name="connsiteY48" fmla="*/ 1892007 h 4125873"/>
              <a:gd name="connsiteX49" fmla="*/ 0 w 10515600"/>
              <a:gd name="connsiteY49" fmla="*/ 1302597 h 4125873"/>
              <a:gd name="connsiteX50" fmla="*/ 0 w 10515600"/>
              <a:gd name="connsiteY50" fmla="*/ 795704 h 4125873"/>
              <a:gd name="connsiteX51" fmla="*/ 0 w 10515600"/>
              <a:gd name="connsiteY51" fmla="*/ 0 h 41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125873" extrusionOk="0">
                <a:moveTo>
                  <a:pt x="0" y="0"/>
                </a:moveTo>
                <a:cubicBezTo>
                  <a:pt x="159871" y="-45649"/>
                  <a:pt x="442684" y="12145"/>
                  <a:pt x="689356" y="0"/>
                </a:cubicBezTo>
                <a:cubicBezTo>
                  <a:pt x="936028" y="-12145"/>
                  <a:pt x="893665" y="44035"/>
                  <a:pt x="1063244" y="0"/>
                </a:cubicBezTo>
                <a:cubicBezTo>
                  <a:pt x="1232823" y="-44035"/>
                  <a:pt x="1338959" y="12533"/>
                  <a:pt x="1542288" y="0"/>
                </a:cubicBezTo>
                <a:cubicBezTo>
                  <a:pt x="1745617" y="-12533"/>
                  <a:pt x="1723453" y="17439"/>
                  <a:pt x="1811020" y="0"/>
                </a:cubicBezTo>
                <a:cubicBezTo>
                  <a:pt x="1898587" y="-17439"/>
                  <a:pt x="2176259" y="23824"/>
                  <a:pt x="2500376" y="0"/>
                </a:cubicBezTo>
                <a:cubicBezTo>
                  <a:pt x="2824493" y="-23824"/>
                  <a:pt x="3008120" y="52905"/>
                  <a:pt x="3189732" y="0"/>
                </a:cubicBezTo>
                <a:cubicBezTo>
                  <a:pt x="3371344" y="-52905"/>
                  <a:pt x="3441592" y="28643"/>
                  <a:pt x="3563620" y="0"/>
                </a:cubicBezTo>
                <a:cubicBezTo>
                  <a:pt x="3685648" y="-28643"/>
                  <a:pt x="3782192" y="6824"/>
                  <a:pt x="3937508" y="0"/>
                </a:cubicBezTo>
                <a:cubicBezTo>
                  <a:pt x="4092824" y="-6824"/>
                  <a:pt x="4186760" y="43303"/>
                  <a:pt x="4311396" y="0"/>
                </a:cubicBezTo>
                <a:cubicBezTo>
                  <a:pt x="4436032" y="-43303"/>
                  <a:pt x="4648118" y="53056"/>
                  <a:pt x="4895596" y="0"/>
                </a:cubicBezTo>
                <a:cubicBezTo>
                  <a:pt x="5143074" y="-53056"/>
                  <a:pt x="5233547" y="41761"/>
                  <a:pt x="5479796" y="0"/>
                </a:cubicBezTo>
                <a:cubicBezTo>
                  <a:pt x="5726045" y="-41761"/>
                  <a:pt x="6087883" y="23403"/>
                  <a:pt x="6274308" y="0"/>
                </a:cubicBezTo>
                <a:cubicBezTo>
                  <a:pt x="6460733" y="-23403"/>
                  <a:pt x="6707054" y="66396"/>
                  <a:pt x="6963664" y="0"/>
                </a:cubicBezTo>
                <a:cubicBezTo>
                  <a:pt x="7220274" y="-66396"/>
                  <a:pt x="7408778" y="66053"/>
                  <a:pt x="7758176" y="0"/>
                </a:cubicBezTo>
                <a:cubicBezTo>
                  <a:pt x="8107574" y="-66053"/>
                  <a:pt x="8382254" y="30508"/>
                  <a:pt x="8552688" y="0"/>
                </a:cubicBezTo>
                <a:cubicBezTo>
                  <a:pt x="8723122" y="-30508"/>
                  <a:pt x="9038201" y="23460"/>
                  <a:pt x="9347200" y="0"/>
                </a:cubicBezTo>
                <a:cubicBezTo>
                  <a:pt x="9656199" y="-23460"/>
                  <a:pt x="9669731" y="1864"/>
                  <a:pt x="9931400" y="0"/>
                </a:cubicBezTo>
                <a:cubicBezTo>
                  <a:pt x="10193069" y="-1864"/>
                  <a:pt x="10282084" y="19552"/>
                  <a:pt x="10515600" y="0"/>
                </a:cubicBezTo>
                <a:cubicBezTo>
                  <a:pt x="10523151" y="205533"/>
                  <a:pt x="10478625" y="310398"/>
                  <a:pt x="10515600" y="506893"/>
                </a:cubicBezTo>
                <a:cubicBezTo>
                  <a:pt x="10552575" y="703388"/>
                  <a:pt x="10487656" y="977861"/>
                  <a:pt x="10515600" y="1178821"/>
                </a:cubicBezTo>
                <a:cubicBezTo>
                  <a:pt x="10543544" y="1379781"/>
                  <a:pt x="10467179" y="1626637"/>
                  <a:pt x="10515600" y="1768231"/>
                </a:cubicBezTo>
                <a:cubicBezTo>
                  <a:pt x="10564021" y="1909825"/>
                  <a:pt x="10514569" y="2244419"/>
                  <a:pt x="10515600" y="2440159"/>
                </a:cubicBezTo>
                <a:cubicBezTo>
                  <a:pt x="10516631" y="2635899"/>
                  <a:pt x="10497020" y="2857048"/>
                  <a:pt x="10515600" y="3070828"/>
                </a:cubicBezTo>
                <a:cubicBezTo>
                  <a:pt x="10534180" y="3284608"/>
                  <a:pt x="10506954" y="3365563"/>
                  <a:pt x="10515600" y="3536463"/>
                </a:cubicBezTo>
                <a:cubicBezTo>
                  <a:pt x="10524246" y="3707363"/>
                  <a:pt x="10512882" y="3913945"/>
                  <a:pt x="10515600" y="4125873"/>
                </a:cubicBezTo>
                <a:cubicBezTo>
                  <a:pt x="10264829" y="4126721"/>
                  <a:pt x="10183170" y="4102178"/>
                  <a:pt x="9931400" y="4125873"/>
                </a:cubicBezTo>
                <a:cubicBezTo>
                  <a:pt x="9679630" y="4149568"/>
                  <a:pt x="9508134" y="4061674"/>
                  <a:pt x="9242044" y="4125873"/>
                </a:cubicBezTo>
                <a:cubicBezTo>
                  <a:pt x="8975954" y="4190072"/>
                  <a:pt x="8887077" y="4083345"/>
                  <a:pt x="8763000" y="4125873"/>
                </a:cubicBezTo>
                <a:cubicBezTo>
                  <a:pt x="8638923" y="4168401"/>
                  <a:pt x="8555705" y="4094660"/>
                  <a:pt x="8494268" y="4125873"/>
                </a:cubicBezTo>
                <a:cubicBezTo>
                  <a:pt x="8432831" y="4157086"/>
                  <a:pt x="8352647" y="4094705"/>
                  <a:pt x="8225536" y="4125873"/>
                </a:cubicBezTo>
                <a:cubicBezTo>
                  <a:pt x="8098425" y="4157041"/>
                  <a:pt x="7865127" y="4102361"/>
                  <a:pt x="7641336" y="4125873"/>
                </a:cubicBezTo>
                <a:cubicBezTo>
                  <a:pt x="7417545" y="4149385"/>
                  <a:pt x="7185568" y="4125399"/>
                  <a:pt x="6951980" y="4125873"/>
                </a:cubicBezTo>
                <a:cubicBezTo>
                  <a:pt x="6718392" y="4126347"/>
                  <a:pt x="6674812" y="4076202"/>
                  <a:pt x="6472936" y="4125873"/>
                </a:cubicBezTo>
                <a:cubicBezTo>
                  <a:pt x="6271060" y="4175544"/>
                  <a:pt x="6309670" y="4118993"/>
                  <a:pt x="6204204" y="4125873"/>
                </a:cubicBezTo>
                <a:cubicBezTo>
                  <a:pt x="6098738" y="4132753"/>
                  <a:pt x="5969125" y="4112141"/>
                  <a:pt x="5830316" y="4125873"/>
                </a:cubicBezTo>
                <a:cubicBezTo>
                  <a:pt x="5691507" y="4139605"/>
                  <a:pt x="5201238" y="4094681"/>
                  <a:pt x="5035804" y="4125873"/>
                </a:cubicBezTo>
                <a:cubicBezTo>
                  <a:pt x="4870370" y="4157065"/>
                  <a:pt x="4590324" y="4098813"/>
                  <a:pt x="4346448" y="4125873"/>
                </a:cubicBezTo>
                <a:cubicBezTo>
                  <a:pt x="4102572" y="4152933"/>
                  <a:pt x="4050260" y="4101582"/>
                  <a:pt x="3972560" y="4125873"/>
                </a:cubicBezTo>
                <a:cubicBezTo>
                  <a:pt x="3894860" y="4150164"/>
                  <a:pt x="3583866" y="4067944"/>
                  <a:pt x="3388360" y="4125873"/>
                </a:cubicBezTo>
                <a:cubicBezTo>
                  <a:pt x="3192854" y="4183802"/>
                  <a:pt x="3025990" y="4117647"/>
                  <a:pt x="2804160" y="4125873"/>
                </a:cubicBezTo>
                <a:cubicBezTo>
                  <a:pt x="2582330" y="4134099"/>
                  <a:pt x="2414216" y="4081812"/>
                  <a:pt x="2219960" y="4125873"/>
                </a:cubicBezTo>
                <a:cubicBezTo>
                  <a:pt x="2025704" y="4169934"/>
                  <a:pt x="1922542" y="4071357"/>
                  <a:pt x="1740916" y="4125873"/>
                </a:cubicBezTo>
                <a:cubicBezTo>
                  <a:pt x="1559290" y="4180389"/>
                  <a:pt x="1314200" y="4097246"/>
                  <a:pt x="1156716" y="4125873"/>
                </a:cubicBezTo>
                <a:cubicBezTo>
                  <a:pt x="999232" y="4154500"/>
                  <a:pt x="461754" y="4018480"/>
                  <a:pt x="0" y="4125873"/>
                </a:cubicBezTo>
                <a:cubicBezTo>
                  <a:pt x="-37939" y="3954335"/>
                  <a:pt x="10360" y="3830683"/>
                  <a:pt x="0" y="3618980"/>
                </a:cubicBezTo>
                <a:cubicBezTo>
                  <a:pt x="-10360" y="3407277"/>
                  <a:pt x="47592" y="3299516"/>
                  <a:pt x="0" y="3112087"/>
                </a:cubicBezTo>
                <a:cubicBezTo>
                  <a:pt x="-47592" y="2924658"/>
                  <a:pt x="15156" y="2783195"/>
                  <a:pt x="0" y="2563935"/>
                </a:cubicBezTo>
                <a:cubicBezTo>
                  <a:pt x="-15156" y="2344675"/>
                  <a:pt x="44304" y="2159424"/>
                  <a:pt x="0" y="1892007"/>
                </a:cubicBezTo>
                <a:cubicBezTo>
                  <a:pt x="-44304" y="1624590"/>
                  <a:pt x="17639" y="1533359"/>
                  <a:pt x="0" y="1302597"/>
                </a:cubicBezTo>
                <a:cubicBezTo>
                  <a:pt x="-17639" y="1071835"/>
                  <a:pt x="43025" y="942629"/>
                  <a:pt x="0" y="795704"/>
                </a:cubicBezTo>
                <a:cubicBezTo>
                  <a:pt x="-43025" y="648779"/>
                  <a:pt x="61501" y="35674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3937295118">
                  <ask:type>
                    <ask:lineSketchScribble/>
                  </ask:type>
                </ask:lineSketchStyleProps>
              </a:ext>
            </a:extLst>
          </a:ln>
        </p:spPr>
        <p:txBody>
          <a:bodyPr wrap="square">
            <a:spAutoFit/>
          </a:bodyPr>
          <a:lstStyle/>
          <a:p>
            <a:pPr marL="0" indent="0" algn="just">
              <a:lnSpc>
                <a:spcPct val="130000"/>
              </a:lnSpc>
              <a:buNone/>
            </a:pPr>
            <a:r>
              <a:rPr lang="en-US" sz="1800" dirty="0">
                <a:latin typeface="Calibri" panose="020F0502020204030204" pitchFamily="34" charset="0"/>
                <a:cs typeface="Arial" panose="020B0604020202020204" pitchFamily="34" charset="0"/>
              </a:rPr>
              <a:t>In the summer of 1910, at the 2nd International Socialist Women's Conference in Copenhagen, Austria's Social Democratic representatives, together with comrades from other countries, decided to hold an annual "Women's Day" to fight for women's suffrage.</a:t>
            </a:r>
          </a:p>
          <a:p>
            <a:pPr marL="0" indent="0" algn="just">
              <a:lnSpc>
                <a:spcPct val="130000"/>
              </a:lnSpc>
              <a:buNone/>
            </a:pPr>
            <a:r>
              <a:rPr lang="en-GB" sz="1800" dirty="0">
                <a:latin typeface="Calibri" panose="020F0502020204030204" pitchFamily="34" charset="0"/>
                <a:cs typeface="Arial" panose="020B0604020202020204" pitchFamily="34" charset="0"/>
              </a:rPr>
              <a:t>Initiated by Clara </a:t>
            </a:r>
            <a:r>
              <a:rPr lang="en-GB" sz="1800" dirty="0" err="1">
                <a:latin typeface="Calibri" panose="020F0502020204030204" pitchFamily="34" charset="0"/>
                <a:cs typeface="Arial" panose="020B0604020202020204" pitchFamily="34" charset="0"/>
              </a:rPr>
              <a:t>Zetkin</a:t>
            </a:r>
            <a:r>
              <a:rPr lang="en-GB" sz="1800" dirty="0">
                <a:latin typeface="Calibri" panose="020F0502020204030204" pitchFamily="34" charset="0"/>
                <a:cs typeface="Arial" panose="020B0604020202020204" pitchFamily="34" charset="0"/>
              </a:rPr>
              <a:t>, an International Women's Day is celebrated for the first time in 1911. The date is intended to emphasize the revolutionary character of Women's Day. March 18 is the day of remembrance for those killed in the March Revolution of 1848, and the Paris Commune of 1871 had also begun in March.</a:t>
            </a:r>
          </a:p>
          <a:p>
            <a:pPr marL="0" indent="0" algn="just">
              <a:lnSpc>
                <a:spcPct val="130000"/>
              </a:lnSpc>
              <a:buNone/>
            </a:pPr>
            <a:r>
              <a:rPr lang="en-GB" sz="1800" dirty="0">
                <a:latin typeface="Calibri" panose="020F0502020204030204" pitchFamily="34" charset="0"/>
                <a:cs typeface="Arial" panose="020B0604020202020204" pitchFamily="34" charset="0"/>
              </a:rPr>
              <a:t>This International Women's Day on March 19, 1911, becomes a mass rally in Vienna for women's equality and is one of the largest events of the time, with more than 20,000 participants.</a:t>
            </a:r>
          </a:p>
          <a:p>
            <a:pPr marL="0" indent="0" algn="just">
              <a:lnSpc>
                <a:spcPct val="130000"/>
              </a:lnSpc>
              <a:buNone/>
            </a:pPr>
            <a:r>
              <a:rPr lang="en-GB" sz="1800" dirty="0">
                <a:latin typeface="Calibri" panose="020F0502020204030204" pitchFamily="34" charset="0"/>
                <a:cs typeface="Arial" panose="020B0604020202020204" pitchFamily="34" charset="0"/>
              </a:rPr>
              <a:t>It is a chilly Sunday morning in March. Thousands of people, men and women, have gathered in downtown Vienna to take part in the rally followed by a demonstration procession along Vienna's </a:t>
            </a:r>
            <a:r>
              <a:rPr lang="en-GB" sz="1800" dirty="0" err="1">
                <a:latin typeface="Calibri" panose="020F0502020204030204" pitchFamily="34" charset="0"/>
                <a:cs typeface="Arial" panose="020B0604020202020204" pitchFamily="34" charset="0"/>
              </a:rPr>
              <a:t>Ringstrasse</a:t>
            </a:r>
            <a:r>
              <a:rPr lang="en-GB" sz="18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19419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FC22ECEA-F29B-4943-8E0C-3F0600C80A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2: </a:t>
            </a:r>
            <a:r>
              <a:rPr lang="en-US" sz="3200" b="0" dirty="0"/>
              <a:t>Choose a person in whose footsteps you want to step</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fontScale="92500" lnSpcReduction="10000"/>
          </a:bodyPr>
          <a:lstStyle/>
          <a:p>
            <a:pPr algn="just">
              <a:lnSpc>
                <a:spcPct val="130000"/>
              </a:lnSpc>
            </a:pPr>
            <a:r>
              <a:rPr lang="en-US" sz="2000" dirty="0">
                <a:latin typeface="Calibri" panose="020F0502020204030204" pitchFamily="34" charset="0"/>
                <a:ea typeface="MyriadPro-Regular"/>
                <a:cs typeface="Arial" panose="020B0604020202020204" pitchFamily="34" charset="0"/>
              </a:rPr>
              <a:t>W</a:t>
            </a:r>
            <a:r>
              <a:rPr lang="en-US" sz="2000" dirty="0">
                <a:effectLst/>
                <a:latin typeface="Calibri" panose="020F0502020204030204" pitchFamily="34" charset="0"/>
                <a:ea typeface="MyriadPro-Regular"/>
                <a:cs typeface="Arial" panose="020B0604020202020204" pitchFamily="34" charset="0"/>
              </a:rPr>
              <a:t>e have selected </a:t>
            </a:r>
            <a:r>
              <a:rPr lang="en-US" sz="2000" b="1" dirty="0">
                <a:effectLst/>
                <a:latin typeface="Calibri" panose="020F0502020204030204" pitchFamily="34" charset="0"/>
                <a:ea typeface="MyriadPro-Regular"/>
                <a:cs typeface="Arial" panose="020B0604020202020204" pitchFamily="34" charset="0"/>
              </a:rPr>
              <a:t>four characters for you</a:t>
            </a:r>
            <a:r>
              <a:rPr lang="en-US" sz="2000" dirty="0">
                <a:effectLst/>
                <a:latin typeface="Calibri" panose="020F0502020204030204" pitchFamily="34" charset="0"/>
                <a:ea typeface="MyriadPro-Regular"/>
                <a:cs typeface="Arial" panose="020B0604020202020204" pitchFamily="34" charset="0"/>
              </a:rPr>
              <a:t>, who can give you an insight into the emotional and mental world of people at the time of the first women's movement. </a:t>
            </a:r>
          </a:p>
          <a:p>
            <a:pPr algn="just">
              <a:lnSpc>
                <a:spcPct val="130000"/>
              </a:lnSpc>
            </a:pPr>
            <a:r>
              <a:rPr lang="en-US" sz="2000" b="1" dirty="0">
                <a:effectLst/>
                <a:latin typeface="Calibri" panose="020F0502020204030204" pitchFamily="34" charset="0"/>
                <a:ea typeface="MyriadPro-Regular"/>
                <a:cs typeface="Arial" panose="020B0604020202020204" pitchFamily="34" charset="0"/>
              </a:rPr>
              <a:t>Slip into one of the four characters </a:t>
            </a:r>
            <a:r>
              <a:rPr lang="en-US" sz="2000" dirty="0">
                <a:effectLst/>
                <a:latin typeface="Calibri" panose="020F0502020204030204" pitchFamily="34" charset="0"/>
                <a:ea typeface="MyriadPro-Regular"/>
                <a:cs typeface="Arial" panose="020B0604020202020204" pitchFamily="34" charset="0"/>
              </a:rPr>
              <a:t>on March 19, 1911, in Vienna.</a:t>
            </a:r>
          </a:p>
          <a:p>
            <a:pPr algn="just">
              <a:lnSpc>
                <a:spcPct val="130000"/>
              </a:lnSpc>
            </a:pPr>
            <a:r>
              <a:rPr lang="en-US" sz="2000" i="1" dirty="0">
                <a:effectLst/>
                <a:latin typeface="Calibri" panose="020F0502020204030204" pitchFamily="34" charset="0"/>
                <a:ea typeface="MyriadPro-Regular"/>
                <a:cs typeface="Arial" panose="020B0604020202020204" pitchFamily="34" charset="0"/>
              </a:rPr>
              <a:t>What were the thoughts, the hopes, what were the fears of those characters? </a:t>
            </a:r>
          </a:p>
          <a:p>
            <a:pPr algn="just">
              <a:lnSpc>
                <a:spcPct val="130000"/>
              </a:lnSpc>
            </a:pPr>
            <a:r>
              <a:rPr lang="en-US" sz="2000" dirty="0">
                <a:effectLst/>
                <a:latin typeface="Calibri" panose="020F0502020204030204" pitchFamily="34" charset="0"/>
                <a:ea typeface="MyriadPro-Regular"/>
                <a:cs typeface="Arial" panose="020B0604020202020204" pitchFamily="34" charset="0"/>
              </a:rPr>
              <a:t>As different as their circumstances are, so are their worlds of feelings and thoughts. Of course, these characters (two of them are historically documented, two actors are fictitious) only give an excerpt of the most diverse needs and sensitivities, but they can still help us to better understand this time.</a:t>
            </a:r>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n-GB" dirty="0"/>
              <a:t>The involved Persons</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5948" y="70157"/>
            <a:ext cx="1725562" cy="1725562"/>
          </a:xfrm>
          <a:prstGeom prst="rect">
            <a:avLst/>
          </a:prstGeom>
        </p:spPr>
      </p:pic>
      <p:graphicFrame>
        <p:nvGraphicFramePr>
          <p:cNvPr id="6" name="Diagramm 3">
            <a:extLst>
              <a:ext uri="{FF2B5EF4-FFF2-40B4-BE49-F238E27FC236}">
                <a16:creationId xmlns:a16="http://schemas.microsoft.com/office/drawing/2014/main" id="{46F5BC30-9722-4989-89D4-0E758C0D4792}"/>
              </a:ext>
            </a:extLst>
          </p:cNvPr>
          <p:cNvGraphicFramePr/>
          <p:nvPr>
            <p:extLst>
              <p:ext uri="{D42A27DB-BD31-4B8C-83A1-F6EECF244321}">
                <p14:modId xmlns:p14="http://schemas.microsoft.com/office/powerpoint/2010/main" val="3144690317"/>
              </p:ext>
            </p:extLst>
          </p:nvPr>
        </p:nvGraphicFramePr>
        <p:xfrm>
          <a:off x="1750142" y="1985656"/>
          <a:ext cx="8268929" cy="4074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a:xfrm>
            <a:off x="640080" y="325369"/>
            <a:ext cx="4368602" cy="1956841"/>
          </a:xfrm>
        </p:spPr>
        <p:txBody>
          <a:bodyPr anchor="b">
            <a:normAutofit/>
          </a:bodyPr>
          <a:lstStyle/>
          <a:p>
            <a:r>
              <a:rPr lang="en-US" sz="4200"/>
              <a:t>Choose one of these four persons </a:t>
            </a:r>
            <a:endParaRPr lang="en-GB" sz="42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216568" y="2872898"/>
            <a:ext cx="5221706" cy="3985102"/>
          </a:xfrm>
        </p:spPr>
        <p:txBody>
          <a:bodyPr>
            <a:normAutofit lnSpcReduction="10000"/>
          </a:bodyPr>
          <a:lstStyle/>
          <a:p>
            <a:pPr marL="0" indent="0">
              <a:lnSpc>
                <a:spcPct val="90000"/>
              </a:lnSpc>
              <a:buNone/>
            </a:pPr>
            <a:r>
              <a:rPr lang="en-US" sz="2000" i="1" dirty="0">
                <a:effectLst/>
                <a:latin typeface="Calibri" panose="020F0502020204030204" pitchFamily="34" charset="0"/>
                <a:ea typeface="Calibri" panose="020F0502020204030204" pitchFamily="34" charset="0"/>
                <a:cs typeface="Times New Roman" panose="02020603050405020304" pitchFamily="18" charset="0"/>
              </a:rPr>
              <a:t>Whose role do you want to take on now?</a:t>
            </a:r>
          </a:p>
          <a:p>
            <a:pPr marL="457200" indent="-457200">
              <a:lnSpc>
                <a:spcPct val="90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Choose a person and read the role card carefully. You will learn a lot about their circumstances, thoughts and feelings. </a:t>
            </a:r>
          </a:p>
          <a:p>
            <a:pPr marL="457200" indent="-457200">
              <a:lnSpc>
                <a:spcPct val="90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After you have read through the role card, fill the thought bubbles with all possible adjectives that could describe the person's situation, feelings and thoughts.</a:t>
            </a:r>
          </a:p>
          <a:p>
            <a:pPr marL="457200" indent="-457200">
              <a:lnSpc>
                <a:spcPct val="90000"/>
              </a:lnSpc>
              <a:buFont typeface="+mj-lt"/>
              <a:buAutoNum type="arabicPeriod"/>
            </a:pPr>
            <a:r>
              <a:rPr lang="en-US" sz="2000" dirty="0">
                <a:effectLst/>
                <a:latin typeface="Calibri" panose="020F0502020204030204" pitchFamily="34" charset="0"/>
                <a:ea typeface="MyriadPro-Regular"/>
                <a:cs typeface="Arial" panose="020B0604020202020204" pitchFamily="34" charset="0"/>
              </a:rPr>
              <a:t>Then, go to step 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en-GB" sz="2000" b="1" dirty="0">
                <a:effectLst/>
                <a:latin typeface="Calibri" panose="020F0502020204030204" pitchFamily="34" charset="0"/>
                <a:ea typeface="Calibri" panose="020F0502020204030204" pitchFamily="34" charset="0"/>
                <a:cs typeface="Times New Roman" panose="02020603050405020304" pitchFamily="18" charset="0"/>
              </a:rPr>
              <a:t>Attention! Please read only the text that belongs to the person you have chosen and then go on to step 3.</a:t>
            </a:r>
            <a:endParaRPr lang="en-GB" sz="2000" dirty="0"/>
          </a:p>
        </p:txBody>
      </p:sp>
      <p:pic>
        <p:nvPicPr>
          <p:cNvPr id="4" name="Grafik 4137">
            <a:extLst>
              <a:ext uri="{FF2B5EF4-FFF2-40B4-BE49-F238E27FC236}">
                <a16:creationId xmlns:a16="http://schemas.microsoft.com/office/drawing/2014/main" id="{8A0B680B-8123-4A96-A607-A1D32E9E5345}"/>
              </a:ext>
            </a:extLst>
          </p:cNvPr>
          <p:cNvPicPr>
            <a:picLocks noChangeAspect="1"/>
          </p:cNvPicPr>
          <p:nvPr/>
        </p:nvPicPr>
        <p:blipFill rotWithShape="1">
          <a:blip r:embed="rId2">
            <a:extLst>
              <a:ext uri="{28A0092B-C50C-407E-A947-70E740481C1C}">
                <a14:useLocalDpi xmlns:a14="http://schemas.microsoft.com/office/drawing/2010/main" val="0"/>
              </a:ext>
            </a:extLst>
          </a:blip>
          <a:srcRect l="21664" r="216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a:blip r:embed="rId3"/>
            <a:stretch>
              <a:fillRect/>
            </a:stretch>
          </a:blip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16251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Popp-EN">
            <a:hlinkClick r:id="" action="ppaction://media"/>
            <a:extLst>
              <a:ext uri="{FF2B5EF4-FFF2-40B4-BE49-F238E27FC236}">
                <a16:creationId xmlns:a16="http://schemas.microsoft.com/office/drawing/2014/main" id="{CB570CD4-AD41-FC14-CD8D-82425F410C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0474" y="3502759"/>
            <a:ext cx="1673225" cy="1673225"/>
          </a:xfrm>
          <a:prstGeom prst="rect">
            <a:avLst/>
          </a:prstGeom>
        </p:spPr>
      </p:pic>
      <p:pic>
        <p:nvPicPr>
          <p:cNvPr id="11" name="Grafik 633" descr="Aquarell, Pinselstrich, Farbe, Abstrakt, Textur, Bürste">
            <a:extLst>
              <a:ext uri="{FF2B5EF4-FFF2-40B4-BE49-F238E27FC236}">
                <a16:creationId xmlns:a16="http://schemas.microsoft.com/office/drawing/2014/main" id="{860C48D8-8B92-4937-B23B-D0F3A5E73A69}"/>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9" name="Εικόνα 8">
            <a:extLst>
              <a:ext uri="{FF2B5EF4-FFF2-40B4-BE49-F238E27FC236}">
                <a16:creationId xmlns:a16="http://schemas.microsoft.com/office/drawing/2014/main" id="{DAC5AB60-C56A-40D0-96C4-8DF758F917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7457" y="117629"/>
            <a:ext cx="1312427" cy="1746136"/>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GB" dirty="0"/>
              <a:t>Person 1: </a:t>
            </a:r>
            <a:r>
              <a:rPr lang="en-GB" dirty="0" err="1"/>
              <a:t>Adelheid</a:t>
            </a:r>
            <a:r>
              <a:rPr lang="en-GB" dirty="0"/>
              <a:t> Popp – Politician</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My name is </a:t>
            </a:r>
            <a:r>
              <a:rPr lang="en-US" sz="2400" b="1" i="1" dirty="0" err="1">
                <a:effectLst/>
                <a:latin typeface="Calibri" panose="020F0502020204030204" pitchFamily="34" charset="0"/>
                <a:ea typeface="Calibri" panose="020F0502020204030204" pitchFamily="34" charset="0"/>
                <a:cs typeface="Times New Roman" panose="02020603050405020304" pitchFamily="18" charset="0"/>
              </a:rPr>
              <a:t>Adelheid</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 Popp</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and I am an Austrian Social Democrat. For decades I have been campaigning for women's suffrage and for social justice and democracy, especially for the underprivileged, socially vulnerable, women. My young life was marked by bitter poverty, hunger, exploitation and humiliation.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82284" y="166825"/>
            <a:ext cx="11117462" cy="6524350"/>
          </a:xfrm>
          <a:custGeom>
            <a:avLst/>
            <a:gdLst>
              <a:gd name="connsiteX0" fmla="*/ 0 w 11117462"/>
              <a:gd name="connsiteY0" fmla="*/ 0 h 6524350"/>
              <a:gd name="connsiteX1" fmla="*/ 251606 w 11117462"/>
              <a:gd name="connsiteY1" fmla="*/ 0 h 6524350"/>
              <a:gd name="connsiteX2" fmla="*/ 836735 w 11117462"/>
              <a:gd name="connsiteY2" fmla="*/ 0 h 6524350"/>
              <a:gd name="connsiteX3" fmla="*/ 1533039 w 11117462"/>
              <a:gd name="connsiteY3" fmla="*/ 0 h 6524350"/>
              <a:gd name="connsiteX4" fmla="*/ 1784645 w 11117462"/>
              <a:gd name="connsiteY4" fmla="*/ 0 h 6524350"/>
              <a:gd name="connsiteX5" fmla="*/ 2147426 w 11117462"/>
              <a:gd name="connsiteY5" fmla="*/ 0 h 6524350"/>
              <a:gd name="connsiteX6" fmla="*/ 2399031 w 11117462"/>
              <a:gd name="connsiteY6" fmla="*/ 0 h 6524350"/>
              <a:gd name="connsiteX7" fmla="*/ 3206510 w 11117462"/>
              <a:gd name="connsiteY7" fmla="*/ 0 h 6524350"/>
              <a:gd name="connsiteX8" fmla="*/ 3458116 w 11117462"/>
              <a:gd name="connsiteY8" fmla="*/ 0 h 6524350"/>
              <a:gd name="connsiteX9" fmla="*/ 4043245 w 11117462"/>
              <a:gd name="connsiteY9" fmla="*/ 0 h 6524350"/>
              <a:gd name="connsiteX10" fmla="*/ 4739550 w 11117462"/>
              <a:gd name="connsiteY10" fmla="*/ 0 h 6524350"/>
              <a:gd name="connsiteX11" fmla="*/ 5324679 w 11117462"/>
              <a:gd name="connsiteY11" fmla="*/ 0 h 6524350"/>
              <a:gd name="connsiteX12" fmla="*/ 5909809 w 11117462"/>
              <a:gd name="connsiteY12" fmla="*/ 0 h 6524350"/>
              <a:gd name="connsiteX13" fmla="*/ 6494938 w 11117462"/>
              <a:gd name="connsiteY13" fmla="*/ 0 h 6524350"/>
              <a:gd name="connsiteX14" fmla="*/ 6746544 w 11117462"/>
              <a:gd name="connsiteY14" fmla="*/ 0 h 6524350"/>
              <a:gd name="connsiteX15" fmla="*/ 7220499 w 11117462"/>
              <a:gd name="connsiteY15" fmla="*/ 0 h 6524350"/>
              <a:gd name="connsiteX16" fmla="*/ 7805629 w 11117462"/>
              <a:gd name="connsiteY16" fmla="*/ 0 h 6524350"/>
              <a:gd name="connsiteX17" fmla="*/ 8279584 w 11117462"/>
              <a:gd name="connsiteY17" fmla="*/ 0 h 6524350"/>
              <a:gd name="connsiteX18" fmla="*/ 8975888 w 11117462"/>
              <a:gd name="connsiteY18" fmla="*/ 0 h 6524350"/>
              <a:gd name="connsiteX19" fmla="*/ 9561017 w 11117462"/>
              <a:gd name="connsiteY19" fmla="*/ 0 h 6524350"/>
              <a:gd name="connsiteX20" fmla="*/ 10146147 w 11117462"/>
              <a:gd name="connsiteY20" fmla="*/ 0 h 6524350"/>
              <a:gd name="connsiteX21" fmla="*/ 11117462 w 11117462"/>
              <a:gd name="connsiteY21" fmla="*/ 0 h 6524350"/>
              <a:gd name="connsiteX22" fmla="*/ 11117462 w 11117462"/>
              <a:gd name="connsiteY22" fmla="*/ 658366 h 6524350"/>
              <a:gd name="connsiteX23" fmla="*/ 11117462 w 11117462"/>
              <a:gd name="connsiteY23" fmla="*/ 1316732 h 6524350"/>
              <a:gd name="connsiteX24" fmla="*/ 11117462 w 11117462"/>
              <a:gd name="connsiteY24" fmla="*/ 1779368 h 6524350"/>
              <a:gd name="connsiteX25" fmla="*/ 11117462 w 11117462"/>
              <a:gd name="connsiteY25" fmla="*/ 2307247 h 6524350"/>
              <a:gd name="connsiteX26" fmla="*/ 11117462 w 11117462"/>
              <a:gd name="connsiteY26" fmla="*/ 2835127 h 6524350"/>
              <a:gd name="connsiteX27" fmla="*/ 11117462 w 11117462"/>
              <a:gd name="connsiteY27" fmla="*/ 3363006 h 6524350"/>
              <a:gd name="connsiteX28" fmla="*/ 11117462 w 11117462"/>
              <a:gd name="connsiteY28" fmla="*/ 3825642 h 6524350"/>
              <a:gd name="connsiteX29" fmla="*/ 11117462 w 11117462"/>
              <a:gd name="connsiteY29" fmla="*/ 4288277 h 6524350"/>
              <a:gd name="connsiteX30" fmla="*/ 11117462 w 11117462"/>
              <a:gd name="connsiteY30" fmla="*/ 4750913 h 6524350"/>
              <a:gd name="connsiteX31" fmla="*/ 11117462 w 11117462"/>
              <a:gd name="connsiteY31" fmla="*/ 5278792 h 6524350"/>
              <a:gd name="connsiteX32" fmla="*/ 11117462 w 11117462"/>
              <a:gd name="connsiteY32" fmla="*/ 5741428 h 6524350"/>
              <a:gd name="connsiteX33" fmla="*/ 11117462 w 11117462"/>
              <a:gd name="connsiteY33" fmla="*/ 6524350 h 6524350"/>
              <a:gd name="connsiteX34" fmla="*/ 10421158 w 11117462"/>
              <a:gd name="connsiteY34" fmla="*/ 6524350 h 6524350"/>
              <a:gd name="connsiteX35" fmla="*/ 9836028 w 11117462"/>
              <a:gd name="connsiteY35" fmla="*/ 6524350 h 6524350"/>
              <a:gd name="connsiteX36" fmla="*/ 9139724 w 11117462"/>
              <a:gd name="connsiteY36" fmla="*/ 6524350 h 6524350"/>
              <a:gd name="connsiteX37" fmla="*/ 8665769 w 11117462"/>
              <a:gd name="connsiteY37" fmla="*/ 6524350 h 6524350"/>
              <a:gd name="connsiteX38" fmla="*/ 7858290 w 11117462"/>
              <a:gd name="connsiteY38" fmla="*/ 6524350 h 6524350"/>
              <a:gd name="connsiteX39" fmla="*/ 7606685 w 11117462"/>
              <a:gd name="connsiteY39" fmla="*/ 6524350 h 6524350"/>
              <a:gd name="connsiteX40" fmla="*/ 6799206 w 11117462"/>
              <a:gd name="connsiteY40" fmla="*/ 6524350 h 6524350"/>
              <a:gd name="connsiteX41" fmla="*/ 5991727 w 11117462"/>
              <a:gd name="connsiteY41" fmla="*/ 6524350 h 6524350"/>
              <a:gd name="connsiteX42" fmla="*/ 5740121 w 11117462"/>
              <a:gd name="connsiteY42" fmla="*/ 6524350 h 6524350"/>
              <a:gd name="connsiteX43" fmla="*/ 5043817 w 11117462"/>
              <a:gd name="connsiteY43" fmla="*/ 6524350 h 6524350"/>
              <a:gd name="connsiteX44" fmla="*/ 4681037 w 11117462"/>
              <a:gd name="connsiteY44" fmla="*/ 6524350 h 6524350"/>
              <a:gd name="connsiteX45" fmla="*/ 4429431 w 11117462"/>
              <a:gd name="connsiteY45" fmla="*/ 6524350 h 6524350"/>
              <a:gd name="connsiteX46" fmla="*/ 4066651 w 11117462"/>
              <a:gd name="connsiteY46" fmla="*/ 6524350 h 6524350"/>
              <a:gd name="connsiteX47" fmla="*/ 3703870 w 11117462"/>
              <a:gd name="connsiteY47" fmla="*/ 6524350 h 6524350"/>
              <a:gd name="connsiteX48" fmla="*/ 3452265 w 11117462"/>
              <a:gd name="connsiteY48" fmla="*/ 6524350 h 6524350"/>
              <a:gd name="connsiteX49" fmla="*/ 3089484 w 11117462"/>
              <a:gd name="connsiteY49" fmla="*/ 6524350 h 6524350"/>
              <a:gd name="connsiteX50" fmla="*/ 2726704 w 11117462"/>
              <a:gd name="connsiteY50" fmla="*/ 6524350 h 6524350"/>
              <a:gd name="connsiteX51" fmla="*/ 2363923 w 11117462"/>
              <a:gd name="connsiteY51" fmla="*/ 6524350 h 6524350"/>
              <a:gd name="connsiteX52" fmla="*/ 2001143 w 11117462"/>
              <a:gd name="connsiteY52" fmla="*/ 6524350 h 6524350"/>
              <a:gd name="connsiteX53" fmla="*/ 1749537 w 11117462"/>
              <a:gd name="connsiteY53" fmla="*/ 6524350 h 6524350"/>
              <a:gd name="connsiteX54" fmla="*/ 1275582 w 11117462"/>
              <a:gd name="connsiteY54" fmla="*/ 6524350 h 6524350"/>
              <a:gd name="connsiteX55" fmla="*/ 579278 w 11117462"/>
              <a:gd name="connsiteY55" fmla="*/ 6524350 h 6524350"/>
              <a:gd name="connsiteX56" fmla="*/ 0 w 11117462"/>
              <a:gd name="connsiteY56" fmla="*/ 6524350 h 6524350"/>
              <a:gd name="connsiteX57" fmla="*/ 0 w 11117462"/>
              <a:gd name="connsiteY57" fmla="*/ 5865984 h 6524350"/>
              <a:gd name="connsiteX58" fmla="*/ 0 w 11117462"/>
              <a:gd name="connsiteY58" fmla="*/ 5403348 h 6524350"/>
              <a:gd name="connsiteX59" fmla="*/ 0 w 11117462"/>
              <a:gd name="connsiteY59" fmla="*/ 5005956 h 6524350"/>
              <a:gd name="connsiteX60" fmla="*/ 0 w 11117462"/>
              <a:gd name="connsiteY60" fmla="*/ 4347590 h 6524350"/>
              <a:gd name="connsiteX61" fmla="*/ 0 w 11117462"/>
              <a:gd name="connsiteY61" fmla="*/ 3884954 h 6524350"/>
              <a:gd name="connsiteX62" fmla="*/ 0 w 11117462"/>
              <a:gd name="connsiteY62" fmla="*/ 3487562 h 6524350"/>
              <a:gd name="connsiteX63" fmla="*/ 0 w 11117462"/>
              <a:gd name="connsiteY63" fmla="*/ 2894439 h 6524350"/>
              <a:gd name="connsiteX64" fmla="*/ 0 w 11117462"/>
              <a:gd name="connsiteY64" fmla="*/ 2236073 h 6524350"/>
              <a:gd name="connsiteX65" fmla="*/ 0 w 11117462"/>
              <a:gd name="connsiteY65" fmla="*/ 1642950 h 6524350"/>
              <a:gd name="connsiteX66" fmla="*/ 0 w 11117462"/>
              <a:gd name="connsiteY66" fmla="*/ 1115071 h 6524350"/>
              <a:gd name="connsiteX67" fmla="*/ 0 w 11117462"/>
              <a:gd name="connsiteY67" fmla="*/ 521948 h 6524350"/>
              <a:gd name="connsiteX68" fmla="*/ 0 w 11117462"/>
              <a:gd name="connsiteY68" fmla="*/ 0 h 65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117462" h="6524350" fill="none" extrusionOk="0">
                <a:moveTo>
                  <a:pt x="0" y="0"/>
                </a:moveTo>
                <a:cubicBezTo>
                  <a:pt x="58613" y="-16012"/>
                  <a:pt x="171133" y="24158"/>
                  <a:pt x="251606" y="0"/>
                </a:cubicBezTo>
                <a:cubicBezTo>
                  <a:pt x="332079" y="-24158"/>
                  <a:pt x="654168" y="61762"/>
                  <a:pt x="836735" y="0"/>
                </a:cubicBezTo>
                <a:cubicBezTo>
                  <a:pt x="1019302" y="-61762"/>
                  <a:pt x="1209803" y="14988"/>
                  <a:pt x="1533039" y="0"/>
                </a:cubicBezTo>
                <a:cubicBezTo>
                  <a:pt x="1856275" y="-14988"/>
                  <a:pt x="1707183" y="7007"/>
                  <a:pt x="1784645" y="0"/>
                </a:cubicBezTo>
                <a:cubicBezTo>
                  <a:pt x="1862107" y="-7007"/>
                  <a:pt x="1985287" y="4494"/>
                  <a:pt x="2147426" y="0"/>
                </a:cubicBezTo>
                <a:cubicBezTo>
                  <a:pt x="2309565" y="-4494"/>
                  <a:pt x="2296703" y="26349"/>
                  <a:pt x="2399031" y="0"/>
                </a:cubicBezTo>
                <a:cubicBezTo>
                  <a:pt x="2501359" y="-26349"/>
                  <a:pt x="2848924" y="38807"/>
                  <a:pt x="3206510" y="0"/>
                </a:cubicBezTo>
                <a:cubicBezTo>
                  <a:pt x="3564096" y="-38807"/>
                  <a:pt x="3388246" y="27576"/>
                  <a:pt x="3458116" y="0"/>
                </a:cubicBezTo>
                <a:cubicBezTo>
                  <a:pt x="3527986" y="-27576"/>
                  <a:pt x="3829673" y="27756"/>
                  <a:pt x="4043245" y="0"/>
                </a:cubicBezTo>
                <a:cubicBezTo>
                  <a:pt x="4256817" y="-27756"/>
                  <a:pt x="4474431" y="9485"/>
                  <a:pt x="4739550" y="0"/>
                </a:cubicBezTo>
                <a:cubicBezTo>
                  <a:pt x="5004669" y="-9485"/>
                  <a:pt x="5068888" y="25353"/>
                  <a:pt x="5324679" y="0"/>
                </a:cubicBezTo>
                <a:cubicBezTo>
                  <a:pt x="5580470" y="-25353"/>
                  <a:pt x="5707830" y="2933"/>
                  <a:pt x="5909809" y="0"/>
                </a:cubicBezTo>
                <a:cubicBezTo>
                  <a:pt x="6111788" y="-2933"/>
                  <a:pt x="6305733" y="66702"/>
                  <a:pt x="6494938" y="0"/>
                </a:cubicBezTo>
                <a:cubicBezTo>
                  <a:pt x="6684143" y="-66702"/>
                  <a:pt x="6664080" y="11085"/>
                  <a:pt x="6746544" y="0"/>
                </a:cubicBezTo>
                <a:cubicBezTo>
                  <a:pt x="6829008" y="-11085"/>
                  <a:pt x="7124419" y="35213"/>
                  <a:pt x="7220499" y="0"/>
                </a:cubicBezTo>
                <a:cubicBezTo>
                  <a:pt x="7316579" y="-35213"/>
                  <a:pt x="7593344" y="4582"/>
                  <a:pt x="7805629" y="0"/>
                </a:cubicBezTo>
                <a:cubicBezTo>
                  <a:pt x="8017914" y="-4582"/>
                  <a:pt x="8074415" y="34857"/>
                  <a:pt x="8279584" y="0"/>
                </a:cubicBezTo>
                <a:cubicBezTo>
                  <a:pt x="8484753" y="-34857"/>
                  <a:pt x="8744971" y="62216"/>
                  <a:pt x="8975888" y="0"/>
                </a:cubicBezTo>
                <a:cubicBezTo>
                  <a:pt x="9206805" y="-62216"/>
                  <a:pt x="9430091" y="52476"/>
                  <a:pt x="9561017" y="0"/>
                </a:cubicBezTo>
                <a:cubicBezTo>
                  <a:pt x="9691943" y="-52476"/>
                  <a:pt x="10013847" y="117"/>
                  <a:pt x="10146147" y="0"/>
                </a:cubicBezTo>
                <a:cubicBezTo>
                  <a:pt x="10278447" y="-117"/>
                  <a:pt x="10915209" y="49609"/>
                  <a:pt x="11117462" y="0"/>
                </a:cubicBezTo>
                <a:cubicBezTo>
                  <a:pt x="11134031" y="255973"/>
                  <a:pt x="11074697" y="358725"/>
                  <a:pt x="11117462" y="658366"/>
                </a:cubicBezTo>
                <a:cubicBezTo>
                  <a:pt x="11160227" y="958007"/>
                  <a:pt x="11061727" y="1079441"/>
                  <a:pt x="11117462" y="1316732"/>
                </a:cubicBezTo>
                <a:cubicBezTo>
                  <a:pt x="11173197" y="1554023"/>
                  <a:pt x="11068326" y="1680357"/>
                  <a:pt x="11117462" y="1779368"/>
                </a:cubicBezTo>
                <a:cubicBezTo>
                  <a:pt x="11166598" y="1878379"/>
                  <a:pt x="11117059" y="2149154"/>
                  <a:pt x="11117462" y="2307247"/>
                </a:cubicBezTo>
                <a:cubicBezTo>
                  <a:pt x="11117865" y="2465340"/>
                  <a:pt x="11085915" y="2661007"/>
                  <a:pt x="11117462" y="2835127"/>
                </a:cubicBezTo>
                <a:cubicBezTo>
                  <a:pt x="11149009" y="3009247"/>
                  <a:pt x="11060171" y="3112693"/>
                  <a:pt x="11117462" y="3363006"/>
                </a:cubicBezTo>
                <a:cubicBezTo>
                  <a:pt x="11174753" y="3613319"/>
                  <a:pt x="11078750" y="3611335"/>
                  <a:pt x="11117462" y="3825642"/>
                </a:cubicBezTo>
                <a:cubicBezTo>
                  <a:pt x="11156174" y="4039949"/>
                  <a:pt x="11095479" y="4152414"/>
                  <a:pt x="11117462" y="4288277"/>
                </a:cubicBezTo>
                <a:cubicBezTo>
                  <a:pt x="11139445" y="4424141"/>
                  <a:pt x="11101910" y="4626972"/>
                  <a:pt x="11117462" y="4750913"/>
                </a:cubicBezTo>
                <a:cubicBezTo>
                  <a:pt x="11133014" y="4874854"/>
                  <a:pt x="11058388" y="5164958"/>
                  <a:pt x="11117462" y="5278792"/>
                </a:cubicBezTo>
                <a:cubicBezTo>
                  <a:pt x="11176536" y="5392626"/>
                  <a:pt x="11068882" y="5514146"/>
                  <a:pt x="11117462" y="5741428"/>
                </a:cubicBezTo>
                <a:cubicBezTo>
                  <a:pt x="11166042" y="5968710"/>
                  <a:pt x="11089648" y="6317805"/>
                  <a:pt x="11117462" y="6524350"/>
                </a:cubicBezTo>
                <a:cubicBezTo>
                  <a:pt x="10954117" y="6567570"/>
                  <a:pt x="10619856" y="6516771"/>
                  <a:pt x="10421158" y="6524350"/>
                </a:cubicBezTo>
                <a:cubicBezTo>
                  <a:pt x="10222460" y="6531929"/>
                  <a:pt x="10056741" y="6466067"/>
                  <a:pt x="9836028" y="6524350"/>
                </a:cubicBezTo>
                <a:cubicBezTo>
                  <a:pt x="9615315" y="6582633"/>
                  <a:pt x="9393435" y="6503958"/>
                  <a:pt x="9139724" y="6524350"/>
                </a:cubicBezTo>
                <a:cubicBezTo>
                  <a:pt x="8886013" y="6544742"/>
                  <a:pt x="8768887" y="6484957"/>
                  <a:pt x="8665769" y="6524350"/>
                </a:cubicBezTo>
                <a:cubicBezTo>
                  <a:pt x="8562652" y="6563743"/>
                  <a:pt x="8075430" y="6449754"/>
                  <a:pt x="7858290" y="6524350"/>
                </a:cubicBezTo>
                <a:cubicBezTo>
                  <a:pt x="7641150" y="6598946"/>
                  <a:pt x="7729498" y="6496540"/>
                  <a:pt x="7606685" y="6524350"/>
                </a:cubicBezTo>
                <a:cubicBezTo>
                  <a:pt x="7483873" y="6552160"/>
                  <a:pt x="7094168" y="6473869"/>
                  <a:pt x="6799206" y="6524350"/>
                </a:cubicBezTo>
                <a:cubicBezTo>
                  <a:pt x="6504244" y="6574831"/>
                  <a:pt x="6330917" y="6520945"/>
                  <a:pt x="5991727" y="6524350"/>
                </a:cubicBezTo>
                <a:cubicBezTo>
                  <a:pt x="5652537" y="6527755"/>
                  <a:pt x="5861460" y="6519891"/>
                  <a:pt x="5740121" y="6524350"/>
                </a:cubicBezTo>
                <a:cubicBezTo>
                  <a:pt x="5618782" y="6528809"/>
                  <a:pt x="5315918" y="6522992"/>
                  <a:pt x="5043817" y="6524350"/>
                </a:cubicBezTo>
                <a:cubicBezTo>
                  <a:pt x="4771716" y="6525708"/>
                  <a:pt x="4828727" y="6507844"/>
                  <a:pt x="4681037" y="6524350"/>
                </a:cubicBezTo>
                <a:cubicBezTo>
                  <a:pt x="4533347" y="6540856"/>
                  <a:pt x="4526199" y="6519164"/>
                  <a:pt x="4429431" y="6524350"/>
                </a:cubicBezTo>
                <a:cubicBezTo>
                  <a:pt x="4332663" y="6529536"/>
                  <a:pt x="4141059" y="6521841"/>
                  <a:pt x="4066651" y="6524350"/>
                </a:cubicBezTo>
                <a:cubicBezTo>
                  <a:pt x="3992243" y="6526859"/>
                  <a:pt x="3862031" y="6490861"/>
                  <a:pt x="3703870" y="6524350"/>
                </a:cubicBezTo>
                <a:cubicBezTo>
                  <a:pt x="3545709" y="6557839"/>
                  <a:pt x="3558215" y="6502142"/>
                  <a:pt x="3452265" y="6524350"/>
                </a:cubicBezTo>
                <a:cubicBezTo>
                  <a:pt x="3346316" y="6546558"/>
                  <a:pt x="3194819" y="6504621"/>
                  <a:pt x="3089484" y="6524350"/>
                </a:cubicBezTo>
                <a:cubicBezTo>
                  <a:pt x="2984149" y="6544079"/>
                  <a:pt x="2864377" y="6489547"/>
                  <a:pt x="2726704" y="6524350"/>
                </a:cubicBezTo>
                <a:cubicBezTo>
                  <a:pt x="2589031" y="6559153"/>
                  <a:pt x="2468785" y="6490697"/>
                  <a:pt x="2363923" y="6524350"/>
                </a:cubicBezTo>
                <a:cubicBezTo>
                  <a:pt x="2259061" y="6558003"/>
                  <a:pt x="2146674" y="6510825"/>
                  <a:pt x="2001143" y="6524350"/>
                </a:cubicBezTo>
                <a:cubicBezTo>
                  <a:pt x="1855612" y="6537875"/>
                  <a:pt x="1844804" y="6501500"/>
                  <a:pt x="1749537" y="6524350"/>
                </a:cubicBezTo>
                <a:cubicBezTo>
                  <a:pt x="1654270" y="6547200"/>
                  <a:pt x="1469264" y="6482159"/>
                  <a:pt x="1275582" y="6524350"/>
                </a:cubicBezTo>
                <a:cubicBezTo>
                  <a:pt x="1081901" y="6566541"/>
                  <a:pt x="775467" y="6462930"/>
                  <a:pt x="579278" y="6524350"/>
                </a:cubicBezTo>
                <a:cubicBezTo>
                  <a:pt x="383089" y="6585770"/>
                  <a:pt x="283102" y="6482019"/>
                  <a:pt x="0" y="6524350"/>
                </a:cubicBezTo>
                <a:cubicBezTo>
                  <a:pt x="-40221" y="6241789"/>
                  <a:pt x="5762" y="6141390"/>
                  <a:pt x="0" y="5865984"/>
                </a:cubicBezTo>
                <a:cubicBezTo>
                  <a:pt x="-5762" y="5590578"/>
                  <a:pt x="16200" y="5508081"/>
                  <a:pt x="0" y="5403348"/>
                </a:cubicBezTo>
                <a:cubicBezTo>
                  <a:pt x="-16200" y="5298615"/>
                  <a:pt x="30847" y="5194175"/>
                  <a:pt x="0" y="5005956"/>
                </a:cubicBezTo>
                <a:cubicBezTo>
                  <a:pt x="-30847" y="4817737"/>
                  <a:pt x="15298" y="4613544"/>
                  <a:pt x="0" y="4347590"/>
                </a:cubicBezTo>
                <a:cubicBezTo>
                  <a:pt x="-15298" y="4081636"/>
                  <a:pt x="31787" y="4022324"/>
                  <a:pt x="0" y="3884954"/>
                </a:cubicBezTo>
                <a:cubicBezTo>
                  <a:pt x="-31787" y="3747584"/>
                  <a:pt x="5195" y="3612426"/>
                  <a:pt x="0" y="3487562"/>
                </a:cubicBezTo>
                <a:cubicBezTo>
                  <a:pt x="-5195" y="3362698"/>
                  <a:pt x="55017" y="3125393"/>
                  <a:pt x="0" y="2894439"/>
                </a:cubicBezTo>
                <a:cubicBezTo>
                  <a:pt x="-55017" y="2663485"/>
                  <a:pt x="58166" y="2471100"/>
                  <a:pt x="0" y="2236073"/>
                </a:cubicBezTo>
                <a:cubicBezTo>
                  <a:pt x="-58166" y="2001046"/>
                  <a:pt x="17869" y="1776234"/>
                  <a:pt x="0" y="1642950"/>
                </a:cubicBezTo>
                <a:cubicBezTo>
                  <a:pt x="-17869" y="1509666"/>
                  <a:pt x="57722" y="1281109"/>
                  <a:pt x="0" y="1115071"/>
                </a:cubicBezTo>
                <a:cubicBezTo>
                  <a:pt x="-57722" y="949033"/>
                  <a:pt x="28500" y="700616"/>
                  <a:pt x="0" y="521948"/>
                </a:cubicBezTo>
                <a:cubicBezTo>
                  <a:pt x="-28500" y="343280"/>
                  <a:pt x="14917" y="181876"/>
                  <a:pt x="0" y="0"/>
                </a:cubicBezTo>
                <a:close/>
              </a:path>
              <a:path w="11117462" h="6524350" stroke="0" extrusionOk="0">
                <a:moveTo>
                  <a:pt x="0" y="0"/>
                </a:moveTo>
                <a:cubicBezTo>
                  <a:pt x="90678" y="-4472"/>
                  <a:pt x="169525" y="26679"/>
                  <a:pt x="251606" y="0"/>
                </a:cubicBezTo>
                <a:cubicBezTo>
                  <a:pt x="333687" y="-26679"/>
                  <a:pt x="691471" y="13044"/>
                  <a:pt x="947910" y="0"/>
                </a:cubicBezTo>
                <a:cubicBezTo>
                  <a:pt x="1204349" y="-13044"/>
                  <a:pt x="1444990" y="19831"/>
                  <a:pt x="1644214" y="0"/>
                </a:cubicBezTo>
                <a:cubicBezTo>
                  <a:pt x="1843438" y="-19831"/>
                  <a:pt x="2059533" y="72312"/>
                  <a:pt x="2340518" y="0"/>
                </a:cubicBezTo>
                <a:cubicBezTo>
                  <a:pt x="2621503" y="-72312"/>
                  <a:pt x="2798502" y="54503"/>
                  <a:pt x="3147997" y="0"/>
                </a:cubicBezTo>
                <a:cubicBezTo>
                  <a:pt x="3497492" y="-54503"/>
                  <a:pt x="3511949" y="31835"/>
                  <a:pt x="3621952" y="0"/>
                </a:cubicBezTo>
                <a:cubicBezTo>
                  <a:pt x="3731955" y="-31835"/>
                  <a:pt x="4047233" y="30189"/>
                  <a:pt x="4318256" y="0"/>
                </a:cubicBezTo>
                <a:cubicBezTo>
                  <a:pt x="4589279" y="-30189"/>
                  <a:pt x="4663539" y="3373"/>
                  <a:pt x="4903386" y="0"/>
                </a:cubicBezTo>
                <a:cubicBezTo>
                  <a:pt x="5143233" y="-3373"/>
                  <a:pt x="5136149" y="7403"/>
                  <a:pt x="5266166" y="0"/>
                </a:cubicBezTo>
                <a:cubicBezTo>
                  <a:pt x="5396183" y="-7403"/>
                  <a:pt x="5747304" y="756"/>
                  <a:pt x="5962470" y="0"/>
                </a:cubicBezTo>
                <a:cubicBezTo>
                  <a:pt x="6177636" y="-756"/>
                  <a:pt x="6155951" y="22291"/>
                  <a:pt x="6214076" y="0"/>
                </a:cubicBezTo>
                <a:cubicBezTo>
                  <a:pt x="6272201" y="-22291"/>
                  <a:pt x="6590906" y="46280"/>
                  <a:pt x="6688031" y="0"/>
                </a:cubicBezTo>
                <a:cubicBezTo>
                  <a:pt x="6785156" y="-46280"/>
                  <a:pt x="7141062" y="66135"/>
                  <a:pt x="7273161" y="0"/>
                </a:cubicBezTo>
                <a:cubicBezTo>
                  <a:pt x="7405260" y="-66135"/>
                  <a:pt x="7824563" y="65300"/>
                  <a:pt x="7969465" y="0"/>
                </a:cubicBezTo>
                <a:cubicBezTo>
                  <a:pt x="8114367" y="-65300"/>
                  <a:pt x="8095596" y="15451"/>
                  <a:pt x="8221071" y="0"/>
                </a:cubicBezTo>
                <a:cubicBezTo>
                  <a:pt x="8346546" y="-15451"/>
                  <a:pt x="8454680" y="6405"/>
                  <a:pt x="8583851" y="0"/>
                </a:cubicBezTo>
                <a:cubicBezTo>
                  <a:pt x="8713022" y="-6405"/>
                  <a:pt x="9029375" y="2384"/>
                  <a:pt x="9391330" y="0"/>
                </a:cubicBezTo>
                <a:cubicBezTo>
                  <a:pt x="9753285" y="-2384"/>
                  <a:pt x="9587050" y="6038"/>
                  <a:pt x="9642935" y="0"/>
                </a:cubicBezTo>
                <a:cubicBezTo>
                  <a:pt x="9698820" y="-6038"/>
                  <a:pt x="9951615" y="6142"/>
                  <a:pt x="10116890" y="0"/>
                </a:cubicBezTo>
                <a:cubicBezTo>
                  <a:pt x="10282165" y="-6142"/>
                  <a:pt x="10395791" y="16224"/>
                  <a:pt x="10479671" y="0"/>
                </a:cubicBezTo>
                <a:cubicBezTo>
                  <a:pt x="10563551" y="-16224"/>
                  <a:pt x="10809197" y="40764"/>
                  <a:pt x="11117462" y="0"/>
                </a:cubicBezTo>
                <a:cubicBezTo>
                  <a:pt x="11159697" y="274183"/>
                  <a:pt x="11084365" y="397217"/>
                  <a:pt x="11117462" y="723610"/>
                </a:cubicBezTo>
                <a:cubicBezTo>
                  <a:pt x="11150559" y="1050003"/>
                  <a:pt x="11062101" y="1027375"/>
                  <a:pt x="11117462" y="1316732"/>
                </a:cubicBezTo>
                <a:cubicBezTo>
                  <a:pt x="11172823" y="1606089"/>
                  <a:pt x="11110447" y="1565870"/>
                  <a:pt x="11117462" y="1714125"/>
                </a:cubicBezTo>
                <a:cubicBezTo>
                  <a:pt x="11124477" y="1862380"/>
                  <a:pt x="11060937" y="2062292"/>
                  <a:pt x="11117462" y="2307247"/>
                </a:cubicBezTo>
                <a:cubicBezTo>
                  <a:pt x="11173987" y="2552202"/>
                  <a:pt x="11095454" y="2666145"/>
                  <a:pt x="11117462" y="2835127"/>
                </a:cubicBezTo>
                <a:cubicBezTo>
                  <a:pt x="11139470" y="3004109"/>
                  <a:pt x="11048608" y="3335543"/>
                  <a:pt x="11117462" y="3493493"/>
                </a:cubicBezTo>
                <a:cubicBezTo>
                  <a:pt x="11186316" y="3651443"/>
                  <a:pt x="11049794" y="4002877"/>
                  <a:pt x="11117462" y="4217103"/>
                </a:cubicBezTo>
                <a:cubicBezTo>
                  <a:pt x="11185130" y="4431329"/>
                  <a:pt x="11055060" y="4566878"/>
                  <a:pt x="11117462" y="4744982"/>
                </a:cubicBezTo>
                <a:cubicBezTo>
                  <a:pt x="11179864" y="4923086"/>
                  <a:pt x="11099523" y="5089128"/>
                  <a:pt x="11117462" y="5272861"/>
                </a:cubicBezTo>
                <a:cubicBezTo>
                  <a:pt x="11135401" y="5456594"/>
                  <a:pt x="11075209" y="5587045"/>
                  <a:pt x="11117462" y="5735497"/>
                </a:cubicBezTo>
                <a:cubicBezTo>
                  <a:pt x="11159715" y="5883949"/>
                  <a:pt x="11076200" y="6196451"/>
                  <a:pt x="11117462" y="6524350"/>
                </a:cubicBezTo>
                <a:cubicBezTo>
                  <a:pt x="11044652" y="6555668"/>
                  <a:pt x="10856184" y="6495519"/>
                  <a:pt x="10754682" y="6524350"/>
                </a:cubicBezTo>
                <a:cubicBezTo>
                  <a:pt x="10653180" y="6553181"/>
                  <a:pt x="10289898" y="6472029"/>
                  <a:pt x="10058377" y="6524350"/>
                </a:cubicBezTo>
                <a:cubicBezTo>
                  <a:pt x="9826857" y="6576671"/>
                  <a:pt x="9750485" y="6463386"/>
                  <a:pt x="9473248" y="6524350"/>
                </a:cubicBezTo>
                <a:cubicBezTo>
                  <a:pt x="9196011" y="6585314"/>
                  <a:pt x="9248081" y="6514221"/>
                  <a:pt x="9110468" y="6524350"/>
                </a:cubicBezTo>
                <a:cubicBezTo>
                  <a:pt x="8972855" y="6534479"/>
                  <a:pt x="8855561" y="6508825"/>
                  <a:pt x="8636513" y="6524350"/>
                </a:cubicBezTo>
                <a:cubicBezTo>
                  <a:pt x="8417466" y="6539875"/>
                  <a:pt x="8352145" y="6496782"/>
                  <a:pt x="8273732" y="6524350"/>
                </a:cubicBezTo>
                <a:cubicBezTo>
                  <a:pt x="8195319" y="6551918"/>
                  <a:pt x="7981634" y="6483869"/>
                  <a:pt x="7799777" y="6524350"/>
                </a:cubicBezTo>
                <a:cubicBezTo>
                  <a:pt x="7617921" y="6564831"/>
                  <a:pt x="7480579" y="6480937"/>
                  <a:pt x="7325822" y="6524350"/>
                </a:cubicBezTo>
                <a:cubicBezTo>
                  <a:pt x="7171066" y="6567763"/>
                  <a:pt x="7066986" y="6498482"/>
                  <a:pt x="6963042" y="6524350"/>
                </a:cubicBezTo>
                <a:cubicBezTo>
                  <a:pt x="6859098" y="6550218"/>
                  <a:pt x="6331093" y="6493115"/>
                  <a:pt x="6155563" y="6524350"/>
                </a:cubicBezTo>
                <a:cubicBezTo>
                  <a:pt x="5980033" y="6555585"/>
                  <a:pt x="5686574" y="6514476"/>
                  <a:pt x="5459259" y="6524350"/>
                </a:cubicBezTo>
                <a:cubicBezTo>
                  <a:pt x="5231944" y="6534224"/>
                  <a:pt x="5240572" y="6482496"/>
                  <a:pt x="5096479" y="6524350"/>
                </a:cubicBezTo>
                <a:cubicBezTo>
                  <a:pt x="4952386" y="6566204"/>
                  <a:pt x="4667792" y="6443319"/>
                  <a:pt x="4289000" y="6524350"/>
                </a:cubicBezTo>
                <a:cubicBezTo>
                  <a:pt x="3910208" y="6605381"/>
                  <a:pt x="3876464" y="6446328"/>
                  <a:pt x="3481521" y="6524350"/>
                </a:cubicBezTo>
                <a:cubicBezTo>
                  <a:pt x="3086578" y="6602372"/>
                  <a:pt x="3011381" y="6489145"/>
                  <a:pt x="2785217" y="6524350"/>
                </a:cubicBezTo>
                <a:cubicBezTo>
                  <a:pt x="2559053" y="6559555"/>
                  <a:pt x="2537157" y="6518377"/>
                  <a:pt x="2311262" y="6524350"/>
                </a:cubicBezTo>
                <a:cubicBezTo>
                  <a:pt x="2085368" y="6530323"/>
                  <a:pt x="2121326" y="6496516"/>
                  <a:pt x="1948481" y="6524350"/>
                </a:cubicBezTo>
                <a:cubicBezTo>
                  <a:pt x="1775636" y="6552184"/>
                  <a:pt x="1437092" y="6442465"/>
                  <a:pt x="1141003" y="6524350"/>
                </a:cubicBezTo>
                <a:cubicBezTo>
                  <a:pt x="844914" y="6606235"/>
                  <a:pt x="991914" y="6499410"/>
                  <a:pt x="889397" y="6524350"/>
                </a:cubicBezTo>
                <a:cubicBezTo>
                  <a:pt x="786880" y="6549290"/>
                  <a:pt x="286411" y="6514353"/>
                  <a:pt x="0" y="6524350"/>
                </a:cubicBezTo>
                <a:cubicBezTo>
                  <a:pt x="-57646" y="6328241"/>
                  <a:pt x="6731" y="5951899"/>
                  <a:pt x="0" y="5800740"/>
                </a:cubicBezTo>
                <a:cubicBezTo>
                  <a:pt x="-6731" y="5649581"/>
                  <a:pt x="12464" y="5494640"/>
                  <a:pt x="0" y="5272861"/>
                </a:cubicBezTo>
                <a:cubicBezTo>
                  <a:pt x="-12464" y="5051082"/>
                  <a:pt x="15515" y="4826594"/>
                  <a:pt x="0" y="4679738"/>
                </a:cubicBezTo>
                <a:cubicBezTo>
                  <a:pt x="-15515" y="4532882"/>
                  <a:pt x="33903" y="4332547"/>
                  <a:pt x="0" y="4021372"/>
                </a:cubicBezTo>
                <a:cubicBezTo>
                  <a:pt x="-33903" y="3710197"/>
                  <a:pt x="10144" y="3611892"/>
                  <a:pt x="0" y="3428249"/>
                </a:cubicBezTo>
                <a:cubicBezTo>
                  <a:pt x="-10144" y="3244606"/>
                  <a:pt x="33009" y="3186851"/>
                  <a:pt x="0" y="2965614"/>
                </a:cubicBezTo>
                <a:cubicBezTo>
                  <a:pt x="-33009" y="2744378"/>
                  <a:pt x="40705" y="2760625"/>
                  <a:pt x="0" y="2568221"/>
                </a:cubicBezTo>
                <a:cubicBezTo>
                  <a:pt x="-40705" y="2375817"/>
                  <a:pt x="65665" y="2140765"/>
                  <a:pt x="0" y="1844612"/>
                </a:cubicBezTo>
                <a:cubicBezTo>
                  <a:pt x="-65665" y="1548459"/>
                  <a:pt x="40165" y="1544296"/>
                  <a:pt x="0" y="1447219"/>
                </a:cubicBezTo>
                <a:cubicBezTo>
                  <a:pt x="-40165" y="1350142"/>
                  <a:pt x="43757" y="1126501"/>
                  <a:pt x="0" y="919340"/>
                </a:cubicBezTo>
                <a:cubicBezTo>
                  <a:pt x="-43757" y="712179"/>
                  <a:pt x="67209" y="19821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12279573">
                  <a:prstGeom prst="rect">
                    <a:avLst/>
                  </a:prstGeom>
                  <ask:type>
                    <ask:lineSketchScribble/>
                  </ask:type>
                </ask:lineSketchStyleProps>
              </a:ext>
            </a:extLst>
          </a:ln>
        </p:spPr>
        <p:txBody>
          <a:bodyPr wrap="square">
            <a:spAutoFit/>
          </a:bodyPr>
          <a:lstStyle/>
          <a:p>
            <a:pPr algn="just">
              <a:lnSpc>
                <a:spcPct val="110000"/>
              </a:lnSpc>
              <a:spcAft>
                <a:spcPts val="300"/>
              </a:spcAft>
            </a:pPr>
            <a:r>
              <a:rPr lang="en-US" sz="1700" b="1" i="1" dirty="0">
                <a:latin typeface="Calibri" panose="020F0502020204030204" pitchFamily="34" charset="0"/>
                <a:ea typeface="Calibri" panose="020F0502020204030204" pitchFamily="34" charset="0"/>
                <a:cs typeface="Times New Roman" panose="02020603050405020304" pitchFamily="18" charset="0"/>
              </a:rPr>
              <a:t>My name is </a:t>
            </a:r>
            <a:r>
              <a:rPr lang="en-US" sz="1700" b="1" i="1" dirty="0" err="1">
                <a:latin typeface="Calibri" panose="020F0502020204030204" pitchFamily="34" charset="0"/>
                <a:ea typeface="Calibri" panose="020F0502020204030204" pitchFamily="34" charset="0"/>
                <a:cs typeface="Times New Roman" panose="02020603050405020304" pitchFamily="18" charset="0"/>
              </a:rPr>
              <a:t>Adelheid</a:t>
            </a:r>
            <a:r>
              <a:rPr lang="en-US" sz="1700" b="1" i="1" dirty="0">
                <a:latin typeface="Calibri" panose="020F0502020204030204" pitchFamily="34" charset="0"/>
                <a:ea typeface="Calibri" panose="020F0502020204030204" pitchFamily="34" charset="0"/>
                <a:cs typeface="Times New Roman" panose="02020603050405020304" pitchFamily="18" charset="0"/>
              </a:rPr>
              <a:t> Popp </a:t>
            </a:r>
            <a:r>
              <a:rPr lang="en-US" sz="1700" i="1" dirty="0">
                <a:latin typeface="Calibri" panose="020F0502020204030204" pitchFamily="34" charset="0"/>
                <a:ea typeface="Calibri" panose="020F0502020204030204" pitchFamily="34" charset="0"/>
                <a:cs typeface="Times New Roman" panose="02020603050405020304" pitchFamily="18" charset="0"/>
              </a:rPr>
              <a:t>and I am an Austrian Social Democrat. For decades I have been campaigning for women's suffrage and for social justice and democracy, especially for the underprivileged, socially vulnerable, women. My young life was marked by bitter poverty, hunger, exploitation and humiliation. My father usually wasted all the money in the tavern and then came home drunk, where he beat up my mother and us children. Therefore, at the age of 10, after only three years, I had to leave school and start working to support my family financially. Every day I did 12 hours of hard work in a factory, which one day led to my breakdown. I had a nervous disease, they told me at the time - that was, of course, an excuse for my malnutrition and anemia. As a result, I was prescribed fresh air, good food and rest, a luxury I unfortunately could not afford, so my daily life in the factory continued unchanged. Through newspaper articles I came into contact with socialist ideas for the first time, which gave me the courage to break out of the unworthy dependence and to take life into my own hands. I began to go to workers' meetings and to work for the improvement of the situation of the working class and especially for women's rights. Public speaking in front of others was something I was really good at! And so I soon became a sought-after speaker and was asked to write articles. This was difficult for me, however, since I had only been in school for three years and knew neither spelling nor grammar. Thanks to the support of my husband Julius Popp and my sponsors Emma and Victor Adler, however, I caught up on everything. By marrying Julius, I was able to give up factory work and devote myself entirely to publishing the </a:t>
            </a:r>
            <a:r>
              <a:rPr lang="en-US" sz="1700" i="1" dirty="0" err="1">
                <a:latin typeface="Calibri" panose="020F0502020204030204" pitchFamily="34" charset="0"/>
                <a:ea typeface="Calibri" panose="020F0502020204030204" pitchFamily="34" charset="0"/>
                <a:cs typeface="Times New Roman" panose="02020603050405020304" pitchFamily="18" charset="0"/>
              </a:rPr>
              <a:t>Arbeiterinnen</a:t>
            </a:r>
            <a:r>
              <a:rPr lang="en-US" sz="1700" i="1" dirty="0">
                <a:latin typeface="Calibri" panose="020F0502020204030204" pitchFamily="34" charset="0"/>
                <a:ea typeface="Calibri" panose="020F0502020204030204" pitchFamily="34" charset="0"/>
                <a:cs typeface="Times New Roman" panose="02020603050405020304" pitchFamily="18" charset="0"/>
              </a:rPr>
              <a:t>-Zeitung, of which I became co-founder and editor in 1892. This was a great fortune for me!</a:t>
            </a:r>
          </a:p>
          <a:p>
            <a:pPr algn="just">
              <a:lnSpc>
                <a:spcPct val="110000"/>
              </a:lnSpc>
              <a:spcAft>
                <a:spcPts val="300"/>
              </a:spcAft>
            </a:pPr>
            <a:r>
              <a:rPr lang="en-US" sz="1700" i="1" dirty="0">
                <a:latin typeface="Calibri" panose="020F0502020204030204" pitchFamily="34" charset="0"/>
                <a:ea typeface="Calibri" panose="020F0502020204030204" pitchFamily="34" charset="0"/>
                <a:cs typeface="Times New Roman" panose="02020603050405020304" pitchFamily="18" charset="0"/>
              </a:rPr>
              <a:t>I very much hope that our efforts will now finally be successful and that women will then not only be able to vote but also to hold political office!</a:t>
            </a:r>
          </a:p>
          <a:p>
            <a:pPr algn="just">
              <a:lnSpc>
                <a:spcPct val="110000"/>
              </a:lnSpc>
              <a:spcAft>
                <a:spcPts val="300"/>
              </a:spcAft>
            </a:pPr>
            <a:r>
              <a:rPr lang="en-US" sz="1700" i="1" dirty="0">
                <a:latin typeface="Calibri" panose="020F0502020204030204" pitchFamily="34" charset="0"/>
                <a:ea typeface="Calibri" panose="020F0502020204030204" pitchFamily="34" charset="0"/>
                <a:cs typeface="Times New Roman" panose="02020603050405020304" pitchFamily="18" charset="0"/>
              </a:rPr>
              <a:t>Because then I might finally be able to achieve my goal of actively shaping politics, e.g., as a member of the National Council. And I could then finally use myself correctly for further important women and family-political interests. Because there is still a lot to do on the way to an equal society.</a:t>
            </a:r>
          </a:p>
          <a:p>
            <a:pPr algn="just">
              <a:lnSpc>
                <a:spcPct val="110000"/>
              </a:lnSpc>
              <a:spcAft>
                <a:spcPts val="300"/>
              </a:spcAft>
            </a:pPr>
            <a:r>
              <a:rPr lang="en-US" sz="1700" i="1" dirty="0">
                <a:latin typeface="Calibri" panose="020F0502020204030204" pitchFamily="34" charset="0"/>
                <a:ea typeface="Calibri" panose="020F0502020204030204" pitchFamily="34" charset="0"/>
                <a:cs typeface="Times New Roman" panose="02020603050405020304" pitchFamily="18" charset="0"/>
              </a:rPr>
              <a:t>Today is a historic day! I am so proud! Finally, we are being heard! A few years ago, such a large demonstration, with so many women taking part, would have been completely unthinkable. It was a hard, rocky road but it is worth it.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800" y="3404705"/>
            <a:ext cx="749566" cy="334109"/>
          </a:xfrm>
          <a:prstGeom prst="borderCallout1">
            <a:avLst>
              <a:gd name="adj1" fmla="val 18750"/>
              <a:gd name="adj2" fmla="val -8333"/>
              <a:gd name="adj3" fmla="val 133100"/>
              <a:gd name="adj4" fmla="val -18657"/>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p:nvPr>
        </p:nvSpPr>
        <p:spPr>
          <a:xfrm>
            <a:off x="6513788" y="365125"/>
            <a:ext cx="4840010" cy="1807305"/>
          </a:xfrm>
        </p:spPr>
        <p:txBody>
          <a:bodyPr>
            <a:normAutofit/>
          </a:bodyPr>
          <a:lstStyle/>
          <a:p>
            <a:r>
              <a:rPr lang="en-US" sz="3600" dirty="0"/>
              <a:t>Declaration on Copyright</a:t>
            </a:r>
            <a:br>
              <a:rPr lang="en-US" sz="3600" dirty="0"/>
            </a:br>
            <a:endParaRPr lang="en-GB" sz="36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55091"/>
            <a:ext cx="6433259" cy="721309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1"/>
          </p:nvPr>
        </p:nvSpPr>
        <p:spPr>
          <a:xfrm>
            <a:off x="6513788" y="1460500"/>
            <a:ext cx="5271812" cy="4716463"/>
          </a:xfrm>
        </p:spPr>
        <p:txBody>
          <a:bodyPr>
            <a:normAutofit fontScale="85000" lnSpcReduction="20000"/>
          </a:bodyPr>
          <a:lstStyle/>
          <a:p>
            <a:pPr marL="0" indent="0">
              <a:buNone/>
            </a:pPr>
            <a:r>
              <a:rPr lang="en-US" sz="2000" dirty="0"/>
              <a:t>This work is licensed under a Creative Commons </a:t>
            </a:r>
            <a:r>
              <a:rPr lang="en-US" sz="2000" b="1" dirty="0"/>
              <a:t>Attribution-</a:t>
            </a:r>
            <a:r>
              <a:rPr lang="en-US" sz="2000" b="1" dirty="0" err="1"/>
              <a:t>NonCommercial</a:t>
            </a:r>
            <a:r>
              <a:rPr lang="en-US" sz="2000" b="1" dirty="0"/>
              <a:t>-</a:t>
            </a:r>
            <a:r>
              <a:rPr lang="en-US" sz="2000" b="1" dirty="0" err="1"/>
              <a:t>ShareAlike</a:t>
            </a:r>
            <a:r>
              <a:rPr lang="en-US" sz="2000" b="1" dirty="0"/>
              <a:t> 4.0 </a:t>
            </a:r>
            <a:r>
              <a:rPr lang="en-US" sz="2000" dirty="0"/>
              <a:t>International License. You are free to:</a:t>
            </a:r>
          </a:p>
          <a:p>
            <a:r>
              <a:rPr lang="en-US" sz="2000" b="1" dirty="0"/>
              <a:t>share</a:t>
            </a:r>
            <a:r>
              <a:rPr lang="en-US" sz="2000" dirty="0"/>
              <a:t> — copy and redistribute the material in any medium or format</a:t>
            </a:r>
          </a:p>
          <a:p>
            <a:r>
              <a:rPr lang="en-US" sz="2000" b="1" dirty="0"/>
              <a:t>adapt</a:t>
            </a:r>
            <a:r>
              <a:rPr lang="en-US" sz="2000" dirty="0"/>
              <a:t> — remix, transform, and build upon the material</a:t>
            </a:r>
          </a:p>
          <a:p>
            <a:pPr marL="0" indent="0">
              <a:buNone/>
            </a:pPr>
            <a:r>
              <a:rPr lang="en-US" sz="2000" dirty="0"/>
              <a:t>under the following terms:</a:t>
            </a:r>
          </a:p>
          <a:p>
            <a:r>
              <a:rPr lang="en-US" sz="2000" b="1" dirty="0"/>
              <a:t>Attribution</a:t>
            </a:r>
            <a:r>
              <a:rPr lang="en-US" sz="2000" dirty="0"/>
              <a:t> — You must give appropriate credit, provide a link to the license, and indicate if changes were made. You may do so in any reasonable manner, but not in any way that suggests the licensor endorses you or your use.</a:t>
            </a:r>
          </a:p>
          <a:p>
            <a:r>
              <a:rPr lang="en-US" sz="2000" b="1" dirty="0" err="1"/>
              <a:t>NonCommercial</a:t>
            </a:r>
            <a:r>
              <a:rPr lang="en-US" sz="2000" dirty="0"/>
              <a:t> — You may not use the material for commercial purposes.</a:t>
            </a:r>
          </a:p>
          <a:p>
            <a:r>
              <a:rPr lang="en-US" sz="2000" b="1" dirty="0" err="1"/>
              <a:t>ShareAlike</a:t>
            </a:r>
            <a:r>
              <a:rPr lang="en-US" sz="2000" dirty="0"/>
              <a:t> — If you remix, transform, or build upon the material, you must distribute your contributions under the same license as the original</a:t>
            </a:r>
          </a:p>
          <a:p>
            <a:pPr marL="0" indent="0">
              <a:buNone/>
            </a:pPr>
            <a:endParaRPr lang="en-GB" sz="2000" dirty="0"/>
          </a:p>
        </p:txBody>
      </p:sp>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3827509" y="6584931"/>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Seipel -EN">
            <a:hlinkClick r:id="" action="ppaction://media"/>
            <a:extLst>
              <a:ext uri="{FF2B5EF4-FFF2-40B4-BE49-F238E27FC236}">
                <a16:creationId xmlns:a16="http://schemas.microsoft.com/office/drawing/2014/main" id="{1E9DAED4-C141-347C-1E2C-9AC2EDA02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12671" y="4053049"/>
            <a:ext cx="1685649" cy="1685649"/>
          </a:xfrm>
          <a:prstGeom prst="rect">
            <a:avLst/>
          </a:prstGeom>
        </p:spPr>
      </p:pic>
      <p:pic>
        <p:nvPicPr>
          <p:cNvPr id="10" name="Grafik 633" descr="Aquarell, Pinselstrich, Farbe, Abstrakt, Textur, Bürste">
            <a:extLst>
              <a:ext uri="{FF2B5EF4-FFF2-40B4-BE49-F238E27FC236}">
                <a16:creationId xmlns:a16="http://schemas.microsoft.com/office/drawing/2014/main" id="{F9ED252B-0E69-4538-B57F-61F9D8AD501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a:t>Person 2: Ignaz </a:t>
            </a:r>
            <a:r>
              <a:rPr lang="en-US" dirty="0" err="1"/>
              <a:t>Seipel</a:t>
            </a:r>
            <a:r>
              <a:rPr lang="en-US" dirty="0"/>
              <a:t>, </a:t>
            </a:r>
            <a:r>
              <a:rPr lang="en-US" sz="2800" dirty="0"/>
              <a:t>Theologian and Politician</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13076" y="1546907"/>
            <a:ext cx="10565848" cy="4796401"/>
          </a:xfrm>
        </p:spPr>
        <p:txBody>
          <a:bodyPr>
            <a:noAutofit/>
          </a:bodyPr>
          <a:lstStyle/>
          <a:p>
            <a:pPr marL="0" indent="0">
              <a:lnSpc>
                <a:spcPct val="110000"/>
              </a:lnSpc>
              <a:spcBef>
                <a:spcPts val="0"/>
              </a:spcBef>
              <a:spcAft>
                <a:spcPts val="300"/>
              </a:spcAft>
              <a:buNone/>
            </a:pPr>
            <a:r>
              <a:rPr lang="en-GB" sz="2400" i="1" dirty="0">
                <a:latin typeface="Calibri" panose="020F0502020204030204" pitchFamily="34" charset="0"/>
                <a:cs typeface="Times New Roman" panose="02020603050405020304" pitchFamily="18" charset="0"/>
              </a:rPr>
              <a:t>What a racket! I'm standing here at the window of my study on Vienna's </a:t>
            </a:r>
            <a:r>
              <a:rPr lang="en-GB" sz="2400" i="1" dirty="0" err="1">
                <a:latin typeface="Calibri" panose="020F0502020204030204" pitchFamily="34" charset="0"/>
                <a:cs typeface="Times New Roman" panose="02020603050405020304" pitchFamily="18" charset="0"/>
              </a:rPr>
              <a:t>Ringstrasse</a:t>
            </a:r>
            <a:r>
              <a:rPr lang="en-GB" sz="2400" i="1" dirty="0">
                <a:latin typeface="Calibri" panose="020F0502020204030204" pitchFamily="34" charset="0"/>
                <a:cs typeface="Times New Roman" panose="02020603050405020304" pitchFamily="18" charset="0"/>
              </a:rPr>
              <a:t>, and down on the street thousands of people are passing by. They are apparently demanding universal suffrage for women as well, the eight-hour working day and the legalization of abortion. Unbelievable! How uncomfortable, what a mob! Our God-ordained order of state and society is in danger!</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799" y="219028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9" name="Rechteck 12">
            <a:extLst>
              <a:ext uri="{FF2B5EF4-FFF2-40B4-BE49-F238E27FC236}">
                <a16:creationId xmlns:a16="http://schemas.microsoft.com/office/drawing/2014/main" id="{0BD80503-8D45-4FD6-8B24-473ED8FB8223}"/>
              </a:ext>
            </a:extLst>
          </p:cNvPr>
          <p:cNvSpPr>
            <a:spLocks noChangeArrowheads="1"/>
          </p:cNvSpPr>
          <p:nvPr/>
        </p:nvSpPr>
        <p:spPr bwMode="auto">
          <a:xfrm flipH="1">
            <a:off x="10874567" y="41796"/>
            <a:ext cx="1266825" cy="171831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7" name="TextBox 6">
            <a:extLst>
              <a:ext uri="{FF2B5EF4-FFF2-40B4-BE49-F238E27FC236}">
                <a16:creationId xmlns:a16="http://schemas.microsoft.com/office/drawing/2014/main" id="{05EEBCD6-A48C-4A5F-87F0-D61331D5EEFF}"/>
              </a:ext>
            </a:extLst>
          </p:cNvPr>
          <p:cNvSpPr txBox="1"/>
          <p:nvPr/>
        </p:nvSpPr>
        <p:spPr>
          <a:xfrm>
            <a:off x="50608" y="106675"/>
            <a:ext cx="11179277" cy="6709529"/>
          </a:xfrm>
          <a:custGeom>
            <a:avLst/>
            <a:gdLst>
              <a:gd name="connsiteX0" fmla="*/ 0 w 11179277"/>
              <a:gd name="connsiteY0" fmla="*/ 0 h 6709529"/>
              <a:gd name="connsiteX1" fmla="*/ 253005 w 11179277"/>
              <a:gd name="connsiteY1" fmla="*/ 0 h 6709529"/>
              <a:gd name="connsiteX2" fmla="*/ 506009 w 11179277"/>
              <a:gd name="connsiteY2" fmla="*/ 0 h 6709529"/>
              <a:gd name="connsiteX3" fmla="*/ 982600 w 11179277"/>
              <a:gd name="connsiteY3" fmla="*/ 0 h 6709529"/>
              <a:gd name="connsiteX4" fmla="*/ 1794568 w 11179277"/>
              <a:gd name="connsiteY4" fmla="*/ 0 h 6709529"/>
              <a:gd name="connsiteX5" fmla="*/ 2271158 w 11179277"/>
              <a:gd name="connsiteY5" fmla="*/ 0 h 6709529"/>
              <a:gd name="connsiteX6" fmla="*/ 2971334 w 11179277"/>
              <a:gd name="connsiteY6" fmla="*/ 0 h 6709529"/>
              <a:gd name="connsiteX7" fmla="*/ 3336132 w 11179277"/>
              <a:gd name="connsiteY7" fmla="*/ 0 h 6709529"/>
              <a:gd name="connsiteX8" fmla="*/ 3589136 w 11179277"/>
              <a:gd name="connsiteY8" fmla="*/ 0 h 6709529"/>
              <a:gd name="connsiteX9" fmla="*/ 4401105 w 11179277"/>
              <a:gd name="connsiteY9" fmla="*/ 0 h 6709529"/>
              <a:gd name="connsiteX10" fmla="*/ 5101281 w 11179277"/>
              <a:gd name="connsiteY10" fmla="*/ 0 h 6709529"/>
              <a:gd name="connsiteX11" fmla="*/ 5913249 w 11179277"/>
              <a:gd name="connsiteY11" fmla="*/ 0 h 6709529"/>
              <a:gd name="connsiteX12" fmla="*/ 6725218 w 11179277"/>
              <a:gd name="connsiteY12" fmla="*/ 0 h 6709529"/>
              <a:gd name="connsiteX13" fmla="*/ 7537186 w 11179277"/>
              <a:gd name="connsiteY13" fmla="*/ 0 h 6709529"/>
              <a:gd name="connsiteX14" fmla="*/ 8349155 w 11179277"/>
              <a:gd name="connsiteY14" fmla="*/ 0 h 6709529"/>
              <a:gd name="connsiteX15" fmla="*/ 8937538 w 11179277"/>
              <a:gd name="connsiteY15" fmla="*/ 0 h 6709529"/>
              <a:gd name="connsiteX16" fmla="*/ 9302335 w 11179277"/>
              <a:gd name="connsiteY16" fmla="*/ 0 h 6709529"/>
              <a:gd name="connsiteX17" fmla="*/ 10114304 w 11179277"/>
              <a:gd name="connsiteY17" fmla="*/ 0 h 6709529"/>
              <a:gd name="connsiteX18" fmla="*/ 11179277 w 11179277"/>
              <a:gd name="connsiteY18" fmla="*/ 0 h 6709529"/>
              <a:gd name="connsiteX19" fmla="*/ 11179277 w 11179277"/>
              <a:gd name="connsiteY19" fmla="*/ 559127 h 6709529"/>
              <a:gd name="connsiteX20" fmla="*/ 11179277 w 11179277"/>
              <a:gd name="connsiteY20" fmla="*/ 1252445 h 6709529"/>
              <a:gd name="connsiteX21" fmla="*/ 11179277 w 11179277"/>
              <a:gd name="connsiteY21" fmla="*/ 1610287 h 6709529"/>
              <a:gd name="connsiteX22" fmla="*/ 11179277 w 11179277"/>
              <a:gd name="connsiteY22" fmla="*/ 2236510 h 6709529"/>
              <a:gd name="connsiteX23" fmla="*/ 11179277 w 11179277"/>
              <a:gd name="connsiteY23" fmla="*/ 2795637 h 6709529"/>
              <a:gd name="connsiteX24" fmla="*/ 11179277 w 11179277"/>
              <a:gd name="connsiteY24" fmla="*/ 3354764 h 6709529"/>
              <a:gd name="connsiteX25" fmla="*/ 11179277 w 11179277"/>
              <a:gd name="connsiteY25" fmla="*/ 3846797 h 6709529"/>
              <a:gd name="connsiteX26" fmla="*/ 11179277 w 11179277"/>
              <a:gd name="connsiteY26" fmla="*/ 4271733 h 6709529"/>
              <a:gd name="connsiteX27" fmla="*/ 11179277 w 11179277"/>
              <a:gd name="connsiteY27" fmla="*/ 4897956 h 6709529"/>
              <a:gd name="connsiteX28" fmla="*/ 11179277 w 11179277"/>
              <a:gd name="connsiteY28" fmla="*/ 5322893 h 6709529"/>
              <a:gd name="connsiteX29" fmla="*/ 11179277 w 11179277"/>
              <a:gd name="connsiteY29" fmla="*/ 5949116 h 6709529"/>
              <a:gd name="connsiteX30" fmla="*/ 11179277 w 11179277"/>
              <a:gd name="connsiteY30" fmla="*/ 6709529 h 6709529"/>
              <a:gd name="connsiteX31" fmla="*/ 10814480 w 11179277"/>
              <a:gd name="connsiteY31" fmla="*/ 6709529 h 6709529"/>
              <a:gd name="connsiteX32" fmla="*/ 10114304 w 11179277"/>
              <a:gd name="connsiteY32" fmla="*/ 6709529 h 6709529"/>
              <a:gd name="connsiteX33" fmla="*/ 9861299 w 11179277"/>
              <a:gd name="connsiteY33" fmla="*/ 6709529 h 6709529"/>
              <a:gd name="connsiteX34" fmla="*/ 9272916 w 11179277"/>
              <a:gd name="connsiteY34" fmla="*/ 6709529 h 6709529"/>
              <a:gd name="connsiteX35" fmla="*/ 8908119 w 11179277"/>
              <a:gd name="connsiteY35" fmla="*/ 6709529 h 6709529"/>
              <a:gd name="connsiteX36" fmla="*/ 8543321 w 11179277"/>
              <a:gd name="connsiteY36" fmla="*/ 6709529 h 6709529"/>
              <a:gd name="connsiteX37" fmla="*/ 8066731 w 11179277"/>
              <a:gd name="connsiteY37" fmla="*/ 6709529 h 6709529"/>
              <a:gd name="connsiteX38" fmla="*/ 7254762 w 11179277"/>
              <a:gd name="connsiteY38" fmla="*/ 6709529 h 6709529"/>
              <a:gd name="connsiteX39" fmla="*/ 6666379 w 11179277"/>
              <a:gd name="connsiteY39" fmla="*/ 6709529 h 6709529"/>
              <a:gd name="connsiteX40" fmla="*/ 6077996 w 11179277"/>
              <a:gd name="connsiteY40" fmla="*/ 6709529 h 6709529"/>
              <a:gd name="connsiteX41" fmla="*/ 5377821 w 11179277"/>
              <a:gd name="connsiteY41" fmla="*/ 6709529 h 6709529"/>
              <a:gd name="connsiteX42" fmla="*/ 5013023 w 11179277"/>
              <a:gd name="connsiteY42" fmla="*/ 6709529 h 6709529"/>
              <a:gd name="connsiteX43" fmla="*/ 4760018 w 11179277"/>
              <a:gd name="connsiteY43" fmla="*/ 6709529 h 6709529"/>
              <a:gd name="connsiteX44" fmla="*/ 4395221 w 11179277"/>
              <a:gd name="connsiteY44" fmla="*/ 6709529 h 6709529"/>
              <a:gd name="connsiteX45" fmla="*/ 3695045 w 11179277"/>
              <a:gd name="connsiteY45" fmla="*/ 6709529 h 6709529"/>
              <a:gd name="connsiteX46" fmla="*/ 2994869 w 11179277"/>
              <a:gd name="connsiteY46" fmla="*/ 6709529 h 6709529"/>
              <a:gd name="connsiteX47" fmla="*/ 2630072 w 11179277"/>
              <a:gd name="connsiteY47" fmla="*/ 6709529 h 6709529"/>
              <a:gd name="connsiteX48" fmla="*/ 2377067 w 11179277"/>
              <a:gd name="connsiteY48" fmla="*/ 6709529 h 6709529"/>
              <a:gd name="connsiteX49" fmla="*/ 1788684 w 11179277"/>
              <a:gd name="connsiteY49" fmla="*/ 6709529 h 6709529"/>
              <a:gd name="connsiteX50" fmla="*/ 1535680 w 11179277"/>
              <a:gd name="connsiteY50" fmla="*/ 6709529 h 6709529"/>
              <a:gd name="connsiteX51" fmla="*/ 835504 w 11179277"/>
              <a:gd name="connsiteY51" fmla="*/ 6709529 h 6709529"/>
              <a:gd name="connsiteX52" fmla="*/ 0 w 11179277"/>
              <a:gd name="connsiteY52" fmla="*/ 6709529 h 6709529"/>
              <a:gd name="connsiteX53" fmla="*/ 0 w 11179277"/>
              <a:gd name="connsiteY53" fmla="*/ 6217497 h 6709529"/>
              <a:gd name="connsiteX54" fmla="*/ 0 w 11179277"/>
              <a:gd name="connsiteY54" fmla="*/ 5591274 h 6709529"/>
              <a:gd name="connsiteX55" fmla="*/ 0 w 11179277"/>
              <a:gd name="connsiteY55" fmla="*/ 4897956 h 6709529"/>
              <a:gd name="connsiteX56" fmla="*/ 0 w 11179277"/>
              <a:gd name="connsiteY56" fmla="*/ 4473019 h 6709529"/>
              <a:gd name="connsiteX57" fmla="*/ 0 w 11179277"/>
              <a:gd name="connsiteY57" fmla="*/ 4115178 h 6709529"/>
              <a:gd name="connsiteX58" fmla="*/ 0 w 11179277"/>
              <a:gd name="connsiteY58" fmla="*/ 3690241 h 6709529"/>
              <a:gd name="connsiteX59" fmla="*/ 0 w 11179277"/>
              <a:gd name="connsiteY59" fmla="*/ 3332399 h 6709529"/>
              <a:gd name="connsiteX60" fmla="*/ 0 w 11179277"/>
              <a:gd name="connsiteY60" fmla="*/ 2840367 h 6709529"/>
              <a:gd name="connsiteX61" fmla="*/ 0 w 11179277"/>
              <a:gd name="connsiteY61" fmla="*/ 2147049 h 6709529"/>
              <a:gd name="connsiteX62" fmla="*/ 0 w 11179277"/>
              <a:gd name="connsiteY62" fmla="*/ 1722112 h 6709529"/>
              <a:gd name="connsiteX63" fmla="*/ 0 w 11179277"/>
              <a:gd name="connsiteY63" fmla="*/ 1095890 h 6709529"/>
              <a:gd name="connsiteX64" fmla="*/ 0 w 11179277"/>
              <a:gd name="connsiteY64" fmla="*/ 0 h 670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179277" h="6709529" fill="none" extrusionOk="0">
                <a:moveTo>
                  <a:pt x="0" y="0"/>
                </a:moveTo>
                <a:cubicBezTo>
                  <a:pt x="79922" y="-29251"/>
                  <a:pt x="178057" y="20502"/>
                  <a:pt x="253005" y="0"/>
                </a:cubicBezTo>
                <a:cubicBezTo>
                  <a:pt x="327954" y="-20502"/>
                  <a:pt x="450485" y="24821"/>
                  <a:pt x="506009" y="0"/>
                </a:cubicBezTo>
                <a:cubicBezTo>
                  <a:pt x="561533" y="-24821"/>
                  <a:pt x="873247" y="50558"/>
                  <a:pt x="982600" y="0"/>
                </a:cubicBezTo>
                <a:cubicBezTo>
                  <a:pt x="1091953" y="-50558"/>
                  <a:pt x="1424533" y="29174"/>
                  <a:pt x="1794568" y="0"/>
                </a:cubicBezTo>
                <a:cubicBezTo>
                  <a:pt x="2164603" y="-29174"/>
                  <a:pt x="2092197" y="52861"/>
                  <a:pt x="2271158" y="0"/>
                </a:cubicBezTo>
                <a:cubicBezTo>
                  <a:pt x="2450119" y="-52861"/>
                  <a:pt x="2689895" y="81683"/>
                  <a:pt x="2971334" y="0"/>
                </a:cubicBezTo>
                <a:cubicBezTo>
                  <a:pt x="3252773" y="-81683"/>
                  <a:pt x="3224549" y="1939"/>
                  <a:pt x="3336132" y="0"/>
                </a:cubicBezTo>
                <a:cubicBezTo>
                  <a:pt x="3447715" y="-1939"/>
                  <a:pt x="3522127" y="1454"/>
                  <a:pt x="3589136" y="0"/>
                </a:cubicBezTo>
                <a:cubicBezTo>
                  <a:pt x="3656145" y="-1454"/>
                  <a:pt x="4220582" y="61508"/>
                  <a:pt x="4401105" y="0"/>
                </a:cubicBezTo>
                <a:cubicBezTo>
                  <a:pt x="4581628" y="-61508"/>
                  <a:pt x="4956010" y="30810"/>
                  <a:pt x="5101281" y="0"/>
                </a:cubicBezTo>
                <a:cubicBezTo>
                  <a:pt x="5246552" y="-30810"/>
                  <a:pt x="5559094" y="12027"/>
                  <a:pt x="5913249" y="0"/>
                </a:cubicBezTo>
                <a:cubicBezTo>
                  <a:pt x="6267404" y="-12027"/>
                  <a:pt x="6490118" y="59083"/>
                  <a:pt x="6725218" y="0"/>
                </a:cubicBezTo>
                <a:cubicBezTo>
                  <a:pt x="6960318" y="-59083"/>
                  <a:pt x="7133135" y="78733"/>
                  <a:pt x="7537186" y="0"/>
                </a:cubicBezTo>
                <a:cubicBezTo>
                  <a:pt x="7941237" y="-78733"/>
                  <a:pt x="7999670" y="5265"/>
                  <a:pt x="8349155" y="0"/>
                </a:cubicBezTo>
                <a:cubicBezTo>
                  <a:pt x="8698640" y="-5265"/>
                  <a:pt x="8643737" y="49541"/>
                  <a:pt x="8937538" y="0"/>
                </a:cubicBezTo>
                <a:cubicBezTo>
                  <a:pt x="9231339" y="-49541"/>
                  <a:pt x="9152004" y="36605"/>
                  <a:pt x="9302335" y="0"/>
                </a:cubicBezTo>
                <a:cubicBezTo>
                  <a:pt x="9452666" y="-36605"/>
                  <a:pt x="9934012" y="80041"/>
                  <a:pt x="10114304" y="0"/>
                </a:cubicBezTo>
                <a:cubicBezTo>
                  <a:pt x="10294596" y="-80041"/>
                  <a:pt x="10766804" y="37235"/>
                  <a:pt x="11179277" y="0"/>
                </a:cubicBezTo>
                <a:cubicBezTo>
                  <a:pt x="11223159" y="253055"/>
                  <a:pt x="11140271" y="299699"/>
                  <a:pt x="11179277" y="559127"/>
                </a:cubicBezTo>
                <a:cubicBezTo>
                  <a:pt x="11218283" y="818555"/>
                  <a:pt x="11135332" y="938025"/>
                  <a:pt x="11179277" y="1252445"/>
                </a:cubicBezTo>
                <a:cubicBezTo>
                  <a:pt x="11223222" y="1566865"/>
                  <a:pt x="11166299" y="1434616"/>
                  <a:pt x="11179277" y="1610287"/>
                </a:cubicBezTo>
                <a:cubicBezTo>
                  <a:pt x="11192255" y="1785958"/>
                  <a:pt x="11139841" y="2083738"/>
                  <a:pt x="11179277" y="2236510"/>
                </a:cubicBezTo>
                <a:cubicBezTo>
                  <a:pt x="11218713" y="2389282"/>
                  <a:pt x="11134703" y="2629664"/>
                  <a:pt x="11179277" y="2795637"/>
                </a:cubicBezTo>
                <a:cubicBezTo>
                  <a:pt x="11223851" y="2961610"/>
                  <a:pt x="11137182" y="3176517"/>
                  <a:pt x="11179277" y="3354764"/>
                </a:cubicBezTo>
                <a:cubicBezTo>
                  <a:pt x="11221372" y="3533011"/>
                  <a:pt x="11162510" y="3623462"/>
                  <a:pt x="11179277" y="3846797"/>
                </a:cubicBezTo>
                <a:cubicBezTo>
                  <a:pt x="11196044" y="4070132"/>
                  <a:pt x="11136394" y="4065956"/>
                  <a:pt x="11179277" y="4271733"/>
                </a:cubicBezTo>
                <a:cubicBezTo>
                  <a:pt x="11222160" y="4477510"/>
                  <a:pt x="11120531" y="4704826"/>
                  <a:pt x="11179277" y="4897956"/>
                </a:cubicBezTo>
                <a:cubicBezTo>
                  <a:pt x="11238023" y="5091086"/>
                  <a:pt x="11169395" y="5128884"/>
                  <a:pt x="11179277" y="5322893"/>
                </a:cubicBezTo>
                <a:cubicBezTo>
                  <a:pt x="11189159" y="5516902"/>
                  <a:pt x="11129954" y="5685314"/>
                  <a:pt x="11179277" y="5949116"/>
                </a:cubicBezTo>
                <a:cubicBezTo>
                  <a:pt x="11228600" y="6212918"/>
                  <a:pt x="11108912" y="6350488"/>
                  <a:pt x="11179277" y="6709529"/>
                </a:cubicBezTo>
                <a:cubicBezTo>
                  <a:pt x="11020373" y="6741484"/>
                  <a:pt x="10963360" y="6678636"/>
                  <a:pt x="10814480" y="6709529"/>
                </a:cubicBezTo>
                <a:cubicBezTo>
                  <a:pt x="10665600" y="6740422"/>
                  <a:pt x="10264943" y="6667958"/>
                  <a:pt x="10114304" y="6709529"/>
                </a:cubicBezTo>
                <a:cubicBezTo>
                  <a:pt x="9963665" y="6751100"/>
                  <a:pt x="9980133" y="6689968"/>
                  <a:pt x="9861299" y="6709529"/>
                </a:cubicBezTo>
                <a:cubicBezTo>
                  <a:pt x="9742465" y="6729090"/>
                  <a:pt x="9536346" y="6641026"/>
                  <a:pt x="9272916" y="6709529"/>
                </a:cubicBezTo>
                <a:cubicBezTo>
                  <a:pt x="9009486" y="6778032"/>
                  <a:pt x="9027902" y="6698534"/>
                  <a:pt x="8908119" y="6709529"/>
                </a:cubicBezTo>
                <a:cubicBezTo>
                  <a:pt x="8788336" y="6720524"/>
                  <a:pt x="8709265" y="6706789"/>
                  <a:pt x="8543321" y="6709529"/>
                </a:cubicBezTo>
                <a:cubicBezTo>
                  <a:pt x="8377377" y="6712269"/>
                  <a:pt x="8189879" y="6689725"/>
                  <a:pt x="8066731" y="6709529"/>
                </a:cubicBezTo>
                <a:cubicBezTo>
                  <a:pt x="7943583" y="6729333"/>
                  <a:pt x="7598017" y="6617829"/>
                  <a:pt x="7254762" y="6709529"/>
                </a:cubicBezTo>
                <a:cubicBezTo>
                  <a:pt x="6911507" y="6801229"/>
                  <a:pt x="6802564" y="6694865"/>
                  <a:pt x="6666379" y="6709529"/>
                </a:cubicBezTo>
                <a:cubicBezTo>
                  <a:pt x="6530194" y="6724193"/>
                  <a:pt x="6319381" y="6658696"/>
                  <a:pt x="6077996" y="6709529"/>
                </a:cubicBezTo>
                <a:cubicBezTo>
                  <a:pt x="5836611" y="6760362"/>
                  <a:pt x="5679874" y="6642949"/>
                  <a:pt x="5377821" y="6709529"/>
                </a:cubicBezTo>
                <a:cubicBezTo>
                  <a:pt x="5075769" y="6776109"/>
                  <a:pt x="5191129" y="6680019"/>
                  <a:pt x="5013023" y="6709529"/>
                </a:cubicBezTo>
                <a:cubicBezTo>
                  <a:pt x="4834917" y="6739039"/>
                  <a:pt x="4817738" y="6704957"/>
                  <a:pt x="4760018" y="6709529"/>
                </a:cubicBezTo>
                <a:cubicBezTo>
                  <a:pt x="4702299" y="6714101"/>
                  <a:pt x="4556550" y="6680852"/>
                  <a:pt x="4395221" y="6709529"/>
                </a:cubicBezTo>
                <a:cubicBezTo>
                  <a:pt x="4233892" y="6738206"/>
                  <a:pt x="3923033" y="6697531"/>
                  <a:pt x="3695045" y="6709529"/>
                </a:cubicBezTo>
                <a:cubicBezTo>
                  <a:pt x="3467057" y="6721527"/>
                  <a:pt x="3137683" y="6672713"/>
                  <a:pt x="2994869" y="6709529"/>
                </a:cubicBezTo>
                <a:cubicBezTo>
                  <a:pt x="2852055" y="6746345"/>
                  <a:pt x="2790910" y="6704356"/>
                  <a:pt x="2630072" y="6709529"/>
                </a:cubicBezTo>
                <a:cubicBezTo>
                  <a:pt x="2469234" y="6714702"/>
                  <a:pt x="2437338" y="6699766"/>
                  <a:pt x="2377067" y="6709529"/>
                </a:cubicBezTo>
                <a:cubicBezTo>
                  <a:pt x="2316797" y="6719292"/>
                  <a:pt x="1926958" y="6650662"/>
                  <a:pt x="1788684" y="6709529"/>
                </a:cubicBezTo>
                <a:cubicBezTo>
                  <a:pt x="1650410" y="6768396"/>
                  <a:pt x="1623125" y="6708266"/>
                  <a:pt x="1535680" y="6709529"/>
                </a:cubicBezTo>
                <a:cubicBezTo>
                  <a:pt x="1448235" y="6710792"/>
                  <a:pt x="980713" y="6636089"/>
                  <a:pt x="835504" y="6709529"/>
                </a:cubicBezTo>
                <a:cubicBezTo>
                  <a:pt x="690295" y="6782969"/>
                  <a:pt x="247916" y="6653735"/>
                  <a:pt x="0" y="6709529"/>
                </a:cubicBezTo>
                <a:cubicBezTo>
                  <a:pt x="-126" y="6595235"/>
                  <a:pt x="336" y="6372531"/>
                  <a:pt x="0" y="6217497"/>
                </a:cubicBezTo>
                <a:cubicBezTo>
                  <a:pt x="-336" y="6062463"/>
                  <a:pt x="43564" y="5747809"/>
                  <a:pt x="0" y="5591274"/>
                </a:cubicBezTo>
                <a:cubicBezTo>
                  <a:pt x="-43564" y="5434739"/>
                  <a:pt x="67323" y="5090792"/>
                  <a:pt x="0" y="4897956"/>
                </a:cubicBezTo>
                <a:cubicBezTo>
                  <a:pt x="-67323" y="4705120"/>
                  <a:pt x="32823" y="4645185"/>
                  <a:pt x="0" y="4473019"/>
                </a:cubicBezTo>
                <a:cubicBezTo>
                  <a:pt x="-32823" y="4300853"/>
                  <a:pt x="19599" y="4260467"/>
                  <a:pt x="0" y="4115178"/>
                </a:cubicBezTo>
                <a:cubicBezTo>
                  <a:pt x="-19599" y="3969889"/>
                  <a:pt x="38496" y="3881472"/>
                  <a:pt x="0" y="3690241"/>
                </a:cubicBezTo>
                <a:cubicBezTo>
                  <a:pt x="-38496" y="3499010"/>
                  <a:pt x="8802" y="3427458"/>
                  <a:pt x="0" y="3332399"/>
                </a:cubicBezTo>
                <a:cubicBezTo>
                  <a:pt x="-8802" y="3237340"/>
                  <a:pt x="18038" y="3071367"/>
                  <a:pt x="0" y="2840367"/>
                </a:cubicBezTo>
                <a:cubicBezTo>
                  <a:pt x="-18038" y="2609367"/>
                  <a:pt x="45887" y="2446360"/>
                  <a:pt x="0" y="2147049"/>
                </a:cubicBezTo>
                <a:cubicBezTo>
                  <a:pt x="-45887" y="1847738"/>
                  <a:pt x="46903" y="1824690"/>
                  <a:pt x="0" y="1722112"/>
                </a:cubicBezTo>
                <a:cubicBezTo>
                  <a:pt x="-46903" y="1619534"/>
                  <a:pt x="17777" y="1221202"/>
                  <a:pt x="0" y="1095890"/>
                </a:cubicBezTo>
                <a:cubicBezTo>
                  <a:pt x="-17777" y="970578"/>
                  <a:pt x="93248" y="293313"/>
                  <a:pt x="0" y="0"/>
                </a:cubicBezTo>
                <a:close/>
              </a:path>
              <a:path w="11179277" h="6709529" stroke="0" extrusionOk="0">
                <a:moveTo>
                  <a:pt x="0" y="0"/>
                </a:moveTo>
                <a:cubicBezTo>
                  <a:pt x="189398" y="-69396"/>
                  <a:pt x="579630" y="7517"/>
                  <a:pt x="811969" y="0"/>
                </a:cubicBezTo>
                <a:cubicBezTo>
                  <a:pt x="1044308" y="-7517"/>
                  <a:pt x="1075808" y="32560"/>
                  <a:pt x="1176766" y="0"/>
                </a:cubicBezTo>
                <a:cubicBezTo>
                  <a:pt x="1277724" y="-32560"/>
                  <a:pt x="1532104" y="47963"/>
                  <a:pt x="1653356" y="0"/>
                </a:cubicBezTo>
                <a:cubicBezTo>
                  <a:pt x="1774608" y="-47963"/>
                  <a:pt x="1941582" y="54844"/>
                  <a:pt x="2129946" y="0"/>
                </a:cubicBezTo>
                <a:cubicBezTo>
                  <a:pt x="2318310" y="-54844"/>
                  <a:pt x="2507500" y="57167"/>
                  <a:pt x="2606537" y="0"/>
                </a:cubicBezTo>
                <a:cubicBezTo>
                  <a:pt x="2705574" y="-57167"/>
                  <a:pt x="2866470" y="30131"/>
                  <a:pt x="2971334" y="0"/>
                </a:cubicBezTo>
                <a:cubicBezTo>
                  <a:pt x="3076198" y="-30131"/>
                  <a:pt x="3431887" y="26006"/>
                  <a:pt x="3671510" y="0"/>
                </a:cubicBezTo>
                <a:cubicBezTo>
                  <a:pt x="3911133" y="-26006"/>
                  <a:pt x="3867896" y="40701"/>
                  <a:pt x="4036307" y="0"/>
                </a:cubicBezTo>
                <a:cubicBezTo>
                  <a:pt x="4204718" y="-40701"/>
                  <a:pt x="4271404" y="13000"/>
                  <a:pt x="4401105" y="0"/>
                </a:cubicBezTo>
                <a:cubicBezTo>
                  <a:pt x="4530806" y="-13000"/>
                  <a:pt x="4891166" y="8796"/>
                  <a:pt x="5213073" y="0"/>
                </a:cubicBezTo>
                <a:cubicBezTo>
                  <a:pt x="5534980" y="-8796"/>
                  <a:pt x="5551770" y="36178"/>
                  <a:pt x="5801456" y="0"/>
                </a:cubicBezTo>
                <a:cubicBezTo>
                  <a:pt x="6051142" y="-36178"/>
                  <a:pt x="6282697" y="43659"/>
                  <a:pt x="6501632" y="0"/>
                </a:cubicBezTo>
                <a:cubicBezTo>
                  <a:pt x="6720567" y="-43659"/>
                  <a:pt x="6871884" y="11066"/>
                  <a:pt x="6978222" y="0"/>
                </a:cubicBezTo>
                <a:cubicBezTo>
                  <a:pt x="7084560" y="-11066"/>
                  <a:pt x="7421989" y="6479"/>
                  <a:pt x="7790191" y="0"/>
                </a:cubicBezTo>
                <a:cubicBezTo>
                  <a:pt x="8158393" y="-6479"/>
                  <a:pt x="8274131" y="21433"/>
                  <a:pt x="8490367" y="0"/>
                </a:cubicBezTo>
                <a:cubicBezTo>
                  <a:pt x="8706603" y="-21433"/>
                  <a:pt x="8937674" y="14306"/>
                  <a:pt x="9302335" y="0"/>
                </a:cubicBezTo>
                <a:cubicBezTo>
                  <a:pt x="9666996" y="-14306"/>
                  <a:pt x="9775543" y="54468"/>
                  <a:pt x="10002511" y="0"/>
                </a:cubicBezTo>
                <a:cubicBezTo>
                  <a:pt x="10229479" y="-54468"/>
                  <a:pt x="10348867" y="24419"/>
                  <a:pt x="10479101" y="0"/>
                </a:cubicBezTo>
                <a:cubicBezTo>
                  <a:pt x="10609335" y="-24419"/>
                  <a:pt x="10906973" y="63048"/>
                  <a:pt x="11179277" y="0"/>
                </a:cubicBezTo>
                <a:cubicBezTo>
                  <a:pt x="11199729" y="238909"/>
                  <a:pt x="11131319" y="295482"/>
                  <a:pt x="11179277" y="492032"/>
                </a:cubicBezTo>
                <a:cubicBezTo>
                  <a:pt x="11227235" y="688582"/>
                  <a:pt x="11178521" y="716758"/>
                  <a:pt x="11179277" y="849874"/>
                </a:cubicBezTo>
                <a:cubicBezTo>
                  <a:pt x="11180033" y="982990"/>
                  <a:pt x="11162922" y="1157881"/>
                  <a:pt x="11179277" y="1341906"/>
                </a:cubicBezTo>
                <a:cubicBezTo>
                  <a:pt x="11195632" y="1525931"/>
                  <a:pt x="11177129" y="1691060"/>
                  <a:pt x="11179277" y="1968129"/>
                </a:cubicBezTo>
                <a:cubicBezTo>
                  <a:pt x="11181425" y="2245198"/>
                  <a:pt x="11126262" y="2288491"/>
                  <a:pt x="11179277" y="2527256"/>
                </a:cubicBezTo>
                <a:cubicBezTo>
                  <a:pt x="11232292" y="2766021"/>
                  <a:pt x="11178877" y="2984583"/>
                  <a:pt x="11179277" y="3153479"/>
                </a:cubicBezTo>
                <a:cubicBezTo>
                  <a:pt x="11179677" y="3322375"/>
                  <a:pt x="11129554" y="3621961"/>
                  <a:pt x="11179277" y="3846797"/>
                </a:cubicBezTo>
                <a:cubicBezTo>
                  <a:pt x="11229000" y="4071633"/>
                  <a:pt x="11146731" y="4093288"/>
                  <a:pt x="11179277" y="4271733"/>
                </a:cubicBezTo>
                <a:cubicBezTo>
                  <a:pt x="11211823" y="4450178"/>
                  <a:pt x="11163966" y="4511597"/>
                  <a:pt x="11179277" y="4629575"/>
                </a:cubicBezTo>
                <a:cubicBezTo>
                  <a:pt x="11194588" y="4747553"/>
                  <a:pt x="11171540" y="4958388"/>
                  <a:pt x="11179277" y="5054512"/>
                </a:cubicBezTo>
                <a:cubicBezTo>
                  <a:pt x="11187014" y="5150636"/>
                  <a:pt x="11175779" y="5426792"/>
                  <a:pt x="11179277" y="5613639"/>
                </a:cubicBezTo>
                <a:cubicBezTo>
                  <a:pt x="11182775" y="5800486"/>
                  <a:pt x="11141404" y="5869852"/>
                  <a:pt x="11179277" y="5971481"/>
                </a:cubicBezTo>
                <a:cubicBezTo>
                  <a:pt x="11217150" y="6073110"/>
                  <a:pt x="11096036" y="6537263"/>
                  <a:pt x="11179277" y="6709529"/>
                </a:cubicBezTo>
                <a:cubicBezTo>
                  <a:pt x="11056698" y="6720630"/>
                  <a:pt x="10808637" y="6682086"/>
                  <a:pt x="10702687" y="6709529"/>
                </a:cubicBezTo>
                <a:cubicBezTo>
                  <a:pt x="10596737" y="6736972"/>
                  <a:pt x="10456121" y="6667015"/>
                  <a:pt x="10337889" y="6709529"/>
                </a:cubicBezTo>
                <a:cubicBezTo>
                  <a:pt x="10219657" y="6752043"/>
                  <a:pt x="9919337" y="6682228"/>
                  <a:pt x="9749506" y="6709529"/>
                </a:cubicBezTo>
                <a:cubicBezTo>
                  <a:pt x="9579675" y="6736830"/>
                  <a:pt x="9467192" y="6659548"/>
                  <a:pt x="9272916" y="6709529"/>
                </a:cubicBezTo>
                <a:cubicBezTo>
                  <a:pt x="9078640" y="6759510"/>
                  <a:pt x="8982785" y="6664369"/>
                  <a:pt x="8796326" y="6709529"/>
                </a:cubicBezTo>
                <a:cubicBezTo>
                  <a:pt x="8609867" y="6754689"/>
                  <a:pt x="8573596" y="6670646"/>
                  <a:pt x="8431528" y="6709529"/>
                </a:cubicBezTo>
                <a:cubicBezTo>
                  <a:pt x="8289460" y="6748412"/>
                  <a:pt x="7941895" y="6661304"/>
                  <a:pt x="7619560" y="6709529"/>
                </a:cubicBezTo>
                <a:cubicBezTo>
                  <a:pt x="7297225" y="6757754"/>
                  <a:pt x="7258937" y="6695321"/>
                  <a:pt x="6919384" y="6709529"/>
                </a:cubicBezTo>
                <a:cubicBezTo>
                  <a:pt x="6579831" y="6723737"/>
                  <a:pt x="6725853" y="6689686"/>
                  <a:pt x="6554587" y="6709529"/>
                </a:cubicBezTo>
                <a:cubicBezTo>
                  <a:pt x="6383321" y="6729372"/>
                  <a:pt x="6410197" y="6701187"/>
                  <a:pt x="6301582" y="6709529"/>
                </a:cubicBezTo>
                <a:cubicBezTo>
                  <a:pt x="6192967" y="6717871"/>
                  <a:pt x="6159948" y="6700734"/>
                  <a:pt x="6048577" y="6709529"/>
                </a:cubicBezTo>
                <a:cubicBezTo>
                  <a:pt x="5937207" y="6718324"/>
                  <a:pt x="5732192" y="6706498"/>
                  <a:pt x="5460194" y="6709529"/>
                </a:cubicBezTo>
                <a:cubicBezTo>
                  <a:pt x="5188196" y="6712560"/>
                  <a:pt x="5201740" y="6680163"/>
                  <a:pt x="5095397" y="6709529"/>
                </a:cubicBezTo>
                <a:cubicBezTo>
                  <a:pt x="4989054" y="6738895"/>
                  <a:pt x="4839120" y="6687342"/>
                  <a:pt x="4618807" y="6709529"/>
                </a:cubicBezTo>
                <a:cubicBezTo>
                  <a:pt x="4398494" y="6731716"/>
                  <a:pt x="4121137" y="6635599"/>
                  <a:pt x="3918631" y="6709529"/>
                </a:cubicBezTo>
                <a:cubicBezTo>
                  <a:pt x="3716125" y="6783459"/>
                  <a:pt x="3553633" y="6665933"/>
                  <a:pt x="3330248" y="6709529"/>
                </a:cubicBezTo>
                <a:cubicBezTo>
                  <a:pt x="3106863" y="6753125"/>
                  <a:pt x="3173737" y="6698255"/>
                  <a:pt x="3077243" y="6709529"/>
                </a:cubicBezTo>
                <a:cubicBezTo>
                  <a:pt x="2980749" y="6720803"/>
                  <a:pt x="2773954" y="6665011"/>
                  <a:pt x="2600653" y="6709529"/>
                </a:cubicBezTo>
                <a:cubicBezTo>
                  <a:pt x="2427352" y="6754047"/>
                  <a:pt x="2326906" y="6669242"/>
                  <a:pt x="2124063" y="6709529"/>
                </a:cubicBezTo>
                <a:cubicBezTo>
                  <a:pt x="1921220" y="6749816"/>
                  <a:pt x="1925589" y="6707225"/>
                  <a:pt x="1871058" y="6709529"/>
                </a:cubicBezTo>
                <a:cubicBezTo>
                  <a:pt x="1816527" y="6711833"/>
                  <a:pt x="1716367" y="6704457"/>
                  <a:pt x="1618053" y="6709529"/>
                </a:cubicBezTo>
                <a:cubicBezTo>
                  <a:pt x="1519739" y="6714601"/>
                  <a:pt x="1411688" y="6694012"/>
                  <a:pt x="1253256" y="6709529"/>
                </a:cubicBezTo>
                <a:cubicBezTo>
                  <a:pt x="1094824" y="6725046"/>
                  <a:pt x="977219" y="6674646"/>
                  <a:pt x="776666" y="6709529"/>
                </a:cubicBezTo>
                <a:cubicBezTo>
                  <a:pt x="576113" y="6744412"/>
                  <a:pt x="264205" y="6694990"/>
                  <a:pt x="0" y="6709529"/>
                </a:cubicBezTo>
                <a:cubicBezTo>
                  <a:pt x="-19969" y="6578952"/>
                  <a:pt x="6851" y="6400832"/>
                  <a:pt x="0" y="6284592"/>
                </a:cubicBezTo>
                <a:cubicBezTo>
                  <a:pt x="-6851" y="6168352"/>
                  <a:pt x="42907" y="6013229"/>
                  <a:pt x="0" y="5926751"/>
                </a:cubicBezTo>
                <a:cubicBezTo>
                  <a:pt x="-42907" y="5840273"/>
                  <a:pt x="80329" y="5446780"/>
                  <a:pt x="0" y="5233433"/>
                </a:cubicBezTo>
                <a:cubicBezTo>
                  <a:pt x="-80329" y="5020086"/>
                  <a:pt x="37965" y="4872802"/>
                  <a:pt x="0" y="4674305"/>
                </a:cubicBezTo>
                <a:cubicBezTo>
                  <a:pt x="-37965" y="4475808"/>
                  <a:pt x="28149" y="4262789"/>
                  <a:pt x="0" y="3980987"/>
                </a:cubicBezTo>
                <a:cubicBezTo>
                  <a:pt x="-28149" y="3699185"/>
                  <a:pt x="2345" y="3634929"/>
                  <a:pt x="0" y="3488955"/>
                </a:cubicBezTo>
                <a:cubicBezTo>
                  <a:pt x="-2345" y="3342981"/>
                  <a:pt x="6698" y="3195300"/>
                  <a:pt x="0" y="2929828"/>
                </a:cubicBezTo>
                <a:cubicBezTo>
                  <a:pt x="-6698" y="2664356"/>
                  <a:pt x="21063" y="2598134"/>
                  <a:pt x="0" y="2370700"/>
                </a:cubicBezTo>
                <a:cubicBezTo>
                  <a:pt x="-21063" y="2143266"/>
                  <a:pt x="12462" y="2071608"/>
                  <a:pt x="0" y="1945763"/>
                </a:cubicBezTo>
                <a:cubicBezTo>
                  <a:pt x="-12462" y="1819918"/>
                  <a:pt x="1773" y="1654175"/>
                  <a:pt x="0" y="1520827"/>
                </a:cubicBezTo>
                <a:cubicBezTo>
                  <a:pt x="-1773" y="1387479"/>
                  <a:pt x="29758" y="1238037"/>
                  <a:pt x="0" y="1028794"/>
                </a:cubicBezTo>
                <a:cubicBezTo>
                  <a:pt x="-29758" y="819551"/>
                  <a:pt x="8059" y="38520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847899199">
                  <a:prstGeom prst="rect">
                    <a:avLst/>
                  </a:prstGeom>
                  <ask:type>
                    <ask:lineSketchScribble/>
                  </ask:type>
                </ask:lineSketchStyleProps>
              </a:ext>
            </a:extLst>
          </a:ln>
        </p:spPr>
        <p:txBody>
          <a:bodyPr wrap="square">
            <a:spAutoFit/>
          </a:bodyPr>
          <a:lstStyle>
            <a:defPPr>
              <a:defRPr lang="el-GR"/>
            </a:defPPr>
            <a:lvl1pPr algn="just">
              <a:lnSpc>
                <a:spcPct val="110000"/>
              </a:lnSpc>
              <a:spcAft>
                <a:spcPts val="3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pPr>
              <a:lnSpc>
                <a:spcPct val="100000"/>
              </a:lnSpc>
            </a:pPr>
            <a:r>
              <a:rPr lang="en-US" b="0" dirty="0"/>
              <a:t>What a racket! I'm standing here at the window of my study on Vienna's </a:t>
            </a:r>
            <a:r>
              <a:rPr lang="en-US" b="0" dirty="0" err="1"/>
              <a:t>Ringstrasse</a:t>
            </a:r>
            <a:r>
              <a:rPr lang="en-US" b="0" dirty="0"/>
              <a:t>, and down on the street thousands of people are passing by. They are apparently demanding universal suffrage for women as well, the eight-hour working day and the legalization of abortion. Unbelievable! How uncomfortable, what a mob! Our God-ordained order of state and society is in danger!</a:t>
            </a:r>
          </a:p>
          <a:p>
            <a:pPr>
              <a:lnSpc>
                <a:spcPct val="100000"/>
              </a:lnSpc>
            </a:pPr>
            <a:r>
              <a:rPr lang="en-US" b="0" dirty="0"/>
              <a:t>Greetings! </a:t>
            </a:r>
            <a:r>
              <a:rPr lang="en-US" dirty="0"/>
              <a:t>I am Ignaz </a:t>
            </a:r>
            <a:r>
              <a:rPr lang="en-US" dirty="0" err="1"/>
              <a:t>Seipel</a:t>
            </a:r>
            <a:r>
              <a:rPr lang="en-US" dirty="0"/>
              <a:t>, </a:t>
            </a:r>
            <a:r>
              <a:rPr lang="en-US" b="0" dirty="0"/>
              <a:t>Austrian prelate, theologian and Christian social politician. These are difficult times in Austria. Everywhere the unrest is increasing, everywhere our social and political order is being shaken. The Social Democratic Party is getting more and more votes, a very alarming development! That is why I am now devoting myself more to the fight against dangerous atheistic currents in the country and to the preservation of our Christian God-ordained order of state and society. Already in my habilitation thesis, which I submitted to the University of Vienna in 1907, I pointed out that Christian ethics can and must be applied to all branches of society. Because only in this way a harmonious living together is conceivable! At the moment we have no time to discuss ridiculous topics like the introduction of "universal and equal suffrage without distinction of sex". I also see no need to move to women's suffrage. On the contrary, it would be of great evil if suffrage were extended to all women. It would call many more untrained people into the political arena than is already the case. Besides, it is the man's duty to protect the woman and not to burden her with unnecessary burdens and duties, such as political agendas. Just as it is the duty of women to relieve men of their domestic worries. The female gender is inferior to the rational and active male gender because of its emotional and passive character. This "God-ordained order" should not be upset. Furthermore, I am convinced that the majority of women have little or no interest in political issues. Therefore, most women - especially our Christian socialist supporters - will stay away from the election, which would play into the hands of the socialists. A political disaster that we simply do not need in times like these. Universal suffrage, therefore, not only brings difficulties, but it also carries the additional danger of introducing a political dichotomy into the family. However, if the wife has the same political opinion as her husband, then the entire right to vote is superfluous. So why bother with it. Instead, we should now concentrate on appointing women to offices that are more in keeping with their natures. They should first work in poor councils, orphan councils, in welfare offices or nutrition offices. Then we will see what other needs become unnecessary.</a:t>
            </a:r>
          </a:p>
          <a:p>
            <a:pPr>
              <a:lnSpc>
                <a:spcPct val="100000"/>
              </a:lnSpc>
            </a:pPr>
            <a:r>
              <a:rPr lang="en-US" b="0" dirty="0"/>
              <a:t>Good heavens, there are more and more people down there on the street! I wonder if I should also go down to get a better picture?</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Anna-EN">
            <a:hlinkClick r:id="" action="ppaction://media"/>
            <a:extLst>
              <a:ext uri="{FF2B5EF4-FFF2-40B4-BE49-F238E27FC236}">
                <a16:creationId xmlns:a16="http://schemas.microsoft.com/office/drawing/2014/main" id="{A17914D6-C3B4-3285-0217-4FEAB870AF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5792" y="3994150"/>
            <a:ext cx="1597025" cy="1597025"/>
          </a:xfrm>
          <a:prstGeom prst="rect">
            <a:avLst/>
          </a:prstGeom>
        </p:spPr>
      </p:pic>
      <p:pic>
        <p:nvPicPr>
          <p:cNvPr id="10" name="Grafik 633" descr="Aquarell, Pinselstrich, Farbe, Abstrakt, Textur, Bürste">
            <a:extLst>
              <a:ext uri="{FF2B5EF4-FFF2-40B4-BE49-F238E27FC236}">
                <a16:creationId xmlns:a16="http://schemas.microsoft.com/office/drawing/2014/main" id="{70F2DCAF-292E-4648-8F7A-A48DEC0F8CF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a:t>Person 3: Anna, </a:t>
            </a:r>
            <a:r>
              <a:rPr lang="en-US" sz="3200" dirty="0"/>
              <a:t>Factory worker </a:t>
            </a:r>
            <a:endParaRPr lang="en-GB" dirty="0"/>
          </a:p>
        </p:txBody>
      </p:sp>
      <p:sp>
        <p:nvSpPr>
          <p:cNvPr id="9" name="Rechteck 6">
            <a:extLst>
              <a:ext uri="{FF2B5EF4-FFF2-40B4-BE49-F238E27FC236}">
                <a16:creationId xmlns:a16="http://schemas.microsoft.com/office/drawing/2014/main" id="{7816DDCF-7CC3-4A98-B181-E2FC38FAD45F}"/>
              </a:ext>
            </a:extLst>
          </p:cNvPr>
          <p:cNvSpPr>
            <a:spLocks noChangeArrowheads="1"/>
          </p:cNvSpPr>
          <p:nvPr/>
        </p:nvSpPr>
        <p:spPr bwMode="auto">
          <a:xfrm>
            <a:off x="10902817" y="189634"/>
            <a:ext cx="1151890" cy="172847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0422699" cy="4796401"/>
          </a:xfrm>
        </p:spPr>
        <p:txBody>
          <a:bodyPr>
            <a:noAutofit/>
          </a:bodyPr>
          <a:lstStyle/>
          <a:p>
            <a:pPr marL="0" indent="0">
              <a:lnSpc>
                <a:spcPct val="110000"/>
              </a:lnSpc>
              <a:spcBef>
                <a:spcPts val="0"/>
              </a:spcBef>
              <a:spcAft>
                <a:spcPts val="30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Hello, my name is Anna.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 am 19 years old and live in Vienna. Ever since I can remember, I have been struggling to survive. I grew up in poor circumstances and we never had enough money to eat. When my father died, my mother had to prostitute herself, in addition to her work as a Viennese laundry maid, to feed me and my three siblings. </a:t>
            </a:r>
            <a:endParaRPr lang="en-GB"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37293" y="415354"/>
            <a:ext cx="11252224" cy="6027291"/>
          </a:xfrm>
          <a:custGeom>
            <a:avLst/>
            <a:gdLst>
              <a:gd name="connsiteX0" fmla="*/ 0 w 11252224"/>
              <a:gd name="connsiteY0" fmla="*/ 0 h 6027291"/>
              <a:gd name="connsiteX1" fmla="*/ 886940 w 11252224"/>
              <a:gd name="connsiteY1" fmla="*/ 0 h 6027291"/>
              <a:gd name="connsiteX2" fmla="*/ 1773880 w 11252224"/>
              <a:gd name="connsiteY2" fmla="*/ 0 h 6027291"/>
              <a:gd name="connsiteX3" fmla="*/ 2548298 w 11252224"/>
              <a:gd name="connsiteY3" fmla="*/ 0 h 6027291"/>
              <a:gd name="connsiteX4" fmla="*/ 3097671 w 11252224"/>
              <a:gd name="connsiteY4" fmla="*/ 0 h 6027291"/>
              <a:gd name="connsiteX5" fmla="*/ 3759567 w 11252224"/>
              <a:gd name="connsiteY5" fmla="*/ 0 h 6027291"/>
              <a:gd name="connsiteX6" fmla="*/ 4421462 w 11252224"/>
              <a:gd name="connsiteY6" fmla="*/ 0 h 6027291"/>
              <a:gd name="connsiteX7" fmla="*/ 5195880 w 11252224"/>
              <a:gd name="connsiteY7" fmla="*/ 0 h 6027291"/>
              <a:gd name="connsiteX8" fmla="*/ 5745253 w 11252224"/>
              <a:gd name="connsiteY8" fmla="*/ 0 h 6027291"/>
              <a:gd name="connsiteX9" fmla="*/ 6632193 w 11252224"/>
              <a:gd name="connsiteY9" fmla="*/ 0 h 6027291"/>
              <a:gd name="connsiteX10" fmla="*/ 7181566 w 11252224"/>
              <a:gd name="connsiteY10" fmla="*/ 0 h 6027291"/>
              <a:gd name="connsiteX11" fmla="*/ 7730940 w 11252224"/>
              <a:gd name="connsiteY11" fmla="*/ 0 h 6027291"/>
              <a:gd name="connsiteX12" fmla="*/ 8505358 w 11252224"/>
              <a:gd name="connsiteY12" fmla="*/ 0 h 6027291"/>
              <a:gd name="connsiteX13" fmla="*/ 9279775 w 11252224"/>
              <a:gd name="connsiteY13" fmla="*/ 0 h 6027291"/>
              <a:gd name="connsiteX14" fmla="*/ 10054193 w 11252224"/>
              <a:gd name="connsiteY14" fmla="*/ 0 h 6027291"/>
              <a:gd name="connsiteX15" fmla="*/ 10603566 w 11252224"/>
              <a:gd name="connsiteY15" fmla="*/ 0 h 6027291"/>
              <a:gd name="connsiteX16" fmla="*/ 11252224 w 11252224"/>
              <a:gd name="connsiteY16" fmla="*/ 0 h 6027291"/>
              <a:gd name="connsiteX17" fmla="*/ 11252224 w 11252224"/>
              <a:gd name="connsiteY17" fmla="*/ 790245 h 6027291"/>
              <a:gd name="connsiteX18" fmla="*/ 11252224 w 11252224"/>
              <a:gd name="connsiteY18" fmla="*/ 1580490 h 6027291"/>
              <a:gd name="connsiteX19" fmla="*/ 11252224 w 11252224"/>
              <a:gd name="connsiteY19" fmla="*/ 2069370 h 6027291"/>
              <a:gd name="connsiteX20" fmla="*/ 11252224 w 11252224"/>
              <a:gd name="connsiteY20" fmla="*/ 2739069 h 6027291"/>
              <a:gd name="connsiteX21" fmla="*/ 11252224 w 11252224"/>
              <a:gd name="connsiteY21" fmla="*/ 3348495 h 6027291"/>
              <a:gd name="connsiteX22" fmla="*/ 11252224 w 11252224"/>
              <a:gd name="connsiteY22" fmla="*/ 4018194 h 6027291"/>
              <a:gd name="connsiteX23" fmla="*/ 11252224 w 11252224"/>
              <a:gd name="connsiteY23" fmla="*/ 4748166 h 6027291"/>
              <a:gd name="connsiteX24" fmla="*/ 11252224 w 11252224"/>
              <a:gd name="connsiteY24" fmla="*/ 5357592 h 6027291"/>
              <a:gd name="connsiteX25" fmla="*/ 11252224 w 11252224"/>
              <a:gd name="connsiteY25" fmla="*/ 6027291 h 6027291"/>
              <a:gd name="connsiteX26" fmla="*/ 10590328 w 11252224"/>
              <a:gd name="connsiteY26" fmla="*/ 6027291 h 6027291"/>
              <a:gd name="connsiteX27" fmla="*/ 9815911 w 11252224"/>
              <a:gd name="connsiteY27" fmla="*/ 6027291 h 6027291"/>
              <a:gd name="connsiteX28" fmla="*/ 9041493 w 11252224"/>
              <a:gd name="connsiteY28" fmla="*/ 6027291 h 6027291"/>
              <a:gd name="connsiteX29" fmla="*/ 8492120 w 11252224"/>
              <a:gd name="connsiteY29" fmla="*/ 6027291 h 6027291"/>
              <a:gd name="connsiteX30" fmla="*/ 8167791 w 11252224"/>
              <a:gd name="connsiteY30" fmla="*/ 6027291 h 6027291"/>
              <a:gd name="connsiteX31" fmla="*/ 7505895 w 11252224"/>
              <a:gd name="connsiteY31" fmla="*/ 6027291 h 6027291"/>
              <a:gd name="connsiteX32" fmla="*/ 6956522 w 11252224"/>
              <a:gd name="connsiteY32" fmla="*/ 6027291 h 6027291"/>
              <a:gd name="connsiteX33" fmla="*/ 6519671 w 11252224"/>
              <a:gd name="connsiteY33" fmla="*/ 6027291 h 6027291"/>
              <a:gd name="connsiteX34" fmla="*/ 5745253 w 11252224"/>
              <a:gd name="connsiteY34" fmla="*/ 6027291 h 6027291"/>
              <a:gd name="connsiteX35" fmla="*/ 5308402 w 11252224"/>
              <a:gd name="connsiteY35" fmla="*/ 6027291 h 6027291"/>
              <a:gd name="connsiteX36" fmla="*/ 4646507 w 11252224"/>
              <a:gd name="connsiteY36" fmla="*/ 6027291 h 6027291"/>
              <a:gd name="connsiteX37" fmla="*/ 4322178 w 11252224"/>
              <a:gd name="connsiteY37" fmla="*/ 6027291 h 6027291"/>
              <a:gd name="connsiteX38" fmla="*/ 3547760 w 11252224"/>
              <a:gd name="connsiteY38" fmla="*/ 6027291 h 6027291"/>
              <a:gd name="connsiteX39" fmla="*/ 2773342 w 11252224"/>
              <a:gd name="connsiteY39" fmla="*/ 6027291 h 6027291"/>
              <a:gd name="connsiteX40" fmla="*/ 2111447 w 11252224"/>
              <a:gd name="connsiteY40" fmla="*/ 6027291 h 6027291"/>
              <a:gd name="connsiteX41" fmla="*/ 1449551 w 11252224"/>
              <a:gd name="connsiteY41" fmla="*/ 6027291 h 6027291"/>
              <a:gd name="connsiteX42" fmla="*/ 900178 w 11252224"/>
              <a:gd name="connsiteY42" fmla="*/ 6027291 h 6027291"/>
              <a:gd name="connsiteX43" fmla="*/ 575849 w 11252224"/>
              <a:gd name="connsiteY43" fmla="*/ 6027291 h 6027291"/>
              <a:gd name="connsiteX44" fmla="*/ 0 w 11252224"/>
              <a:gd name="connsiteY44" fmla="*/ 6027291 h 6027291"/>
              <a:gd name="connsiteX45" fmla="*/ 0 w 11252224"/>
              <a:gd name="connsiteY45" fmla="*/ 5478138 h 6027291"/>
              <a:gd name="connsiteX46" fmla="*/ 0 w 11252224"/>
              <a:gd name="connsiteY46" fmla="*/ 4687893 h 6027291"/>
              <a:gd name="connsiteX47" fmla="*/ 0 w 11252224"/>
              <a:gd name="connsiteY47" fmla="*/ 3957921 h 6027291"/>
              <a:gd name="connsiteX48" fmla="*/ 0 w 11252224"/>
              <a:gd name="connsiteY48" fmla="*/ 3469041 h 6027291"/>
              <a:gd name="connsiteX49" fmla="*/ 0 w 11252224"/>
              <a:gd name="connsiteY49" fmla="*/ 2859615 h 6027291"/>
              <a:gd name="connsiteX50" fmla="*/ 0 w 11252224"/>
              <a:gd name="connsiteY50" fmla="*/ 2129643 h 6027291"/>
              <a:gd name="connsiteX51" fmla="*/ 0 w 11252224"/>
              <a:gd name="connsiteY51" fmla="*/ 1399671 h 6027291"/>
              <a:gd name="connsiteX52" fmla="*/ 0 w 11252224"/>
              <a:gd name="connsiteY52" fmla="*/ 850518 h 6027291"/>
              <a:gd name="connsiteX53" fmla="*/ 0 w 11252224"/>
              <a:gd name="connsiteY53" fmla="*/ 0 h 602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52224" h="6027291" fill="none" extrusionOk="0">
                <a:moveTo>
                  <a:pt x="0" y="0"/>
                </a:moveTo>
                <a:cubicBezTo>
                  <a:pt x="369653" y="-31554"/>
                  <a:pt x="646291" y="43113"/>
                  <a:pt x="886940" y="0"/>
                </a:cubicBezTo>
                <a:cubicBezTo>
                  <a:pt x="1127589" y="-43113"/>
                  <a:pt x="1549308" y="14275"/>
                  <a:pt x="1773880" y="0"/>
                </a:cubicBezTo>
                <a:cubicBezTo>
                  <a:pt x="1998452" y="-14275"/>
                  <a:pt x="2382765" y="17992"/>
                  <a:pt x="2548298" y="0"/>
                </a:cubicBezTo>
                <a:cubicBezTo>
                  <a:pt x="2713831" y="-17992"/>
                  <a:pt x="2901870" y="-22875"/>
                  <a:pt x="3097671" y="0"/>
                </a:cubicBezTo>
                <a:cubicBezTo>
                  <a:pt x="3293472" y="22875"/>
                  <a:pt x="3548590" y="-32742"/>
                  <a:pt x="3759567" y="0"/>
                </a:cubicBezTo>
                <a:cubicBezTo>
                  <a:pt x="3970544" y="32742"/>
                  <a:pt x="4251349" y="3062"/>
                  <a:pt x="4421462" y="0"/>
                </a:cubicBezTo>
                <a:cubicBezTo>
                  <a:pt x="4591576" y="-3062"/>
                  <a:pt x="4957021" y="7785"/>
                  <a:pt x="5195880" y="0"/>
                </a:cubicBezTo>
                <a:cubicBezTo>
                  <a:pt x="5434739" y="-7785"/>
                  <a:pt x="5476894" y="1027"/>
                  <a:pt x="5745253" y="0"/>
                </a:cubicBezTo>
                <a:cubicBezTo>
                  <a:pt x="6013612" y="-1027"/>
                  <a:pt x="6200940" y="6880"/>
                  <a:pt x="6632193" y="0"/>
                </a:cubicBezTo>
                <a:cubicBezTo>
                  <a:pt x="7063446" y="-6880"/>
                  <a:pt x="6994425" y="1165"/>
                  <a:pt x="7181566" y="0"/>
                </a:cubicBezTo>
                <a:cubicBezTo>
                  <a:pt x="7368707" y="-1165"/>
                  <a:pt x="7470558" y="18740"/>
                  <a:pt x="7730940" y="0"/>
                </a:cubicBezTo>
                <a:cubicBezTo>
                  <a:pt x="7991322" y="-18740"/>
                  <a:pt x="8306392" y="26638"/>
                  <a:pt x="8505358" y="0"/>
                </a:cubicBezTo>
                <a:cubicBezTo>
                  <a:pt x="8704324" y="-26638"/>
                  <a:pt x="8904599" y="-25620"/>
                  <a:pt x="9279775" y="0"/>
                </a:cubicBezTo>
                <a:cubicBezTo>
                  <a:pt x="9654951" y="25620"/>
                  <a:pt x="9895248" y="-6617"/>
                  <a:pt x="10054193" y="0"/>
                </a:cubicBezTo>
                <a:cubicBezTo>
                  <a:pt x="10213138" y="6617"/>
                  <a:pt x="10393299" y="-6371"/>
                  <a:pt x="10603566" y="0"/>
                </a:cubicBezTo>
                <a:cubicBezTo>
                  <a:pt x="10813833" y="6371"/>
                  <a:pt x="11009394" y="17215"/>
                  <a:pt x="11252224" y="0"/>
                </a:cubicBezTo>
                <a:cubicBezTo>
                  <a:pt x="11222817" y="323586"/>
                  <a:pt x="11227812" y="579745"/>
                  <a:pt x="11252224" y="790245"/>
                </a:cubicBezTo>
                <a:cubicBezTo>
                  <a:pt x="11276636" y="1000746"/>
                  <a:pt x="11215506" y="1192700"/>
                  <a:pt x="11252224" y="1580490"/>
                </a:cubicBezTo>
                <a:cubicBezTo>
                  <a:pt x="11288942" y="1968281"/>
                  <a:pt x="11250296" y="1886188"/>
                  <a:pt x="11252224" y="2069370"/>
                </a:cubicBezTo>
                <a:cubicBezTo>
                  <a:pt x="11254152" y="2252552"/>
                  <a:pt x="11258250" y="2516486"/>
                  <a:pt x="11252224" y="2739069"/>
                </a:cubicBezTo>
                <a:cubicBezTo>
                  <a:pt x="11246198" y="2961652"/>
                  <a:pt x="11273831" y="3053472"/>
                  <a:pt x="11252224" y="3348495"/>
                </a:cubicBezTo>
                <a:cubicBezTo>
                  <a:pt x="11230617" y="3643518"/>
                  <a:pt x="11277423" y="3740999"/>
                  <a:pt x="11252224" y="4018194"/>
                </a:cubicBezTo>
                <a:cubicBezTo>
                  <a:pt x="11227025" y="4295389"/>
                  <a:pt x="11254871" y="4458082"/>
                  <a:pt x="11252224" y="4748166"/>
                </a:cubicBezTo>
                <a:cubicBezTo>
                  <a:pt x="11249577" y="5038250"/>
                  <a:pt x="11270656" y="5056787"/>
                  <a:pt x="11252224" y="5357592"/>
                </a:cubicBezTo>
                <a:cubicBezTo>
                  <a:pt x="11233792" y="5658397"/>
                  <a:pt x="11226581" y="5742683"/>
                  <a:pt x="11252224" y="6027291"/>
                </a:cubicBezTo>
                <a:cubicBezTo>
                  <a:pt x="10997415" y="6016259"/>
                  <a:pt x="10900092" y="6005739"/>
                  <a:pt x="10590328" y="6027291"/>
                </a:cubicBezTo>
                <a:cubicBezTo>
                  <a:pt x="10280564" y="6048843"/>
                  <a:pt x="9986728" y="5990637"/>
                  <a:pt x="9815911" y="6027291"/>
                </a:cubicBezTo>
                <a:cubicBezTo>
                  <a:pt x="9645094" y="6063945"/>
                  <a:pt x="9367237" y="6048071"/>
                  <a:pt x="9041493" y="6027291"/>
                </a:cubicBezTo>
                <a:cubicBezTo>
                  <a:pt x="8715749" y="6006511"/>
                  <a:pt x="8620157" y="6032786"/>
                  <a:pt x="8492120" y="6027291"/>
                </a:cubicBezTo>
                <a:cubicBezTo>
                  <a:pt x="8364083" y="6021796"/>
                  <a:pt x="8250134" y="6031524"/>
                  <a:pt x="8167791" y="6027291"/>
                </a:cubicBezTo>
                <a:cubicBezTo>
                  <a:pt x="8085448" y="6023058"/>
                  <a:pt x="7791637" y="6057065"/>
                  <a:pt x="7505895" y="6027291"/>
                </a:cubicBezTo>
                <a:cubicBezTo>
                  <a:pt x="7220153" y="5997517"/>
                  <a:pt x="7176438" y="6053843"/>
                  <a:pt x="6956522" y="6027291"/>
                </a:cubicBezTo>
                <a:cubicBezTo>
                  <a:pt x="6736606" y="6000739"/>
                  <a:pt x="6728070" y="6015107"/>
                  <a:pt x="6519671" y="6027291"/>
                </a:cubicBezTo>
                <a:cubicBezTo>
                  <a:pt x="6311272" y="6039475"/>
                  <a:pt x="6131795" y="6011772"/>
                  <a:pt x="5745253" y="6027291"/>
                </a:cubicBezTo>
                <a:cubicBezTo>
                  <a:pt x="5358711" y="6042810"/>
                  <a:pt x="5486751" y="6023565"/>
                  <a:pt x="5308402" y="6027291"/>
                </a:cubicBezTo>
                <a:cubicBezTo>
                  <a:pt x="5130053" y="6031017"/>
                  <a:pt x="4949999" y="6012700"/>
                  <a:pt x="4646507" y="6027291"/>
                </a:cubicBezTo>
                <a:cubicBezTo>
                  <a:pt x="4343016" y="6041882"/>
                  <a:pt x="4475494" y="6025013"/>
                  <a:pt x="4322178" y="6027291"/>
                </a:cubicBezTo>
                <a:cubicBezTo>
                  <a:pt x="4168862" y="6029569"/>
                  <a:pt x="3768101" y="6032381"/>
                  <a:pt x="3547760" y="6027291"/>
                </a:cubicBezTo>
                <a:cubicBezTo>
                  <a:pt x="3327419" y="6022201"/>
                  <a:pt x="3134629" y="6056132"/>
                  <a:pt x="2773342" y="6027291"/>
                </a:cubicBezTo>
                <a:cubicBezTo>
                  <a:pt x="2412055" y="5998450"/>
                  <a:pt x="2318528" y="6006963"/>
                  <a:pt x="2111447" y="6027291"/>
                </a:cubicBezTo>
                <a:cubicBezTo>
                  <a:pt x="1904367" y="6047619"/>
                  <a:pt x="1668257" y="6046256"/>
                  <a:pt x="1449551" y="6027291"/>
                </a:cubicBezTo>
                <a:cubicBezTo>
                  <a:pt x="1230845" y="6008326"/>
                  <a:pt x="1027964" y="6016059"/>
                  <a:pt x="900178" y="6027291"/>
                </a:cubicBezTo>
                <a:cubicBezTo>
                  <a:pt x="772392" y="6038523"/>
                  <a:pt x="733962" y="6029546"/>
                  <a:pt x="575849" y="6027291"/>
                </a:cubicBezTo>
                <a:cubicBezTo>
                  <a:pt x="417736" y="6025036"/>
                  <a:pt x="177210" y="6052743"/>
                  <a:pt x="0" y="6027291"/>
                </a:cubicBezTo>
                <a:cubicBezTo>
                  <a:pt x="4892" y="5869205"/>
                  <a:pt x="20297" y="5679167"/>
                  <a:pt x="0" y="5478138"/>
                </a:cubicBezTo>
                <a:cubicBezTo>
                  <a:pt x="-20297" y="5277109"/>
                  <a:pt x="32867" y="4987904"/>
                  <a:pt x="0" y="4687893"/>
                </a:cubicBezTo>
                <a:cubicBezTo>
                  <a:pt x="-32867" y="4387883"/>
                  <a:pt x="-381" y="4149219"/>
                  <a:pt x="0" y="3957921"/>
                </a:cubicBezTo>
                <a:cubicBezTo>
                  <a:pt x="381" y="3766623"/>
                  <a:pt x="-17633" y="3567295"/>
                  <a:pt x="0" y="3469041"/>
                </a:cubicBezTo>
                <a:cubicBezTo>
                  <a:pt x="17633" y="3370787"/>
                  <a:pt x="-5832" y="3141690"/>
                  <a:pt x="0" y="2859615"/>
                </a:cubicBezTo>
                <a:cubicBezTo>
                  <a:pt x="5832" y="2577540"/>
                  <a:pt x="1752" y="2303347"/>
                  <a:pt x="0" y="2129643"/>
                </a:cubicBezTo>
                <a:cubicBezTo>
                  <a:pt x="-1752" y="1955939"/>
                  <a:pt x="-32114" y="1588135"/>
                  <a:pt x="0" y="1399671"/>
                </a:cubicBezTo>
                <a:cubicBezTo>
                  <a:pt x="32114" y="1211207"/>
                  <a:pt x="26422" y="1078825"/>
                  <a:pt x="0" y="850518"/>
                </a:cubicBezTo>
                <a:cubicBezTo>
                  <a:pt x="-26422" y="622211"/>
                  <a:pt x="1267" y="329276"/>
                  <a:pt x="0" y="0"/>
                </a:cubicBezTo>
                <a:close/>
              </a:path>
              <a:path w="11252224" h="6027291" stroke="0" extrusionOk="0">
                <a:moveTo>
                  <a:pt x="0" y="0"/>
                </a:moveTo>
                <a:cubicBezTo>
                  <a:pt x="154559" y="-5926"/>
                  <a:pt x="193968" y="12154"/>
                  <a:pt x="324329" y="0"/>
                </a:cubicBezTo>
                <a:cubicBezTo>
                  <a:pt x="454690" y="-12154"/>
                  <a:pt x="935099" y="2757"/>
                  <a:pt x="1098747" y="0"/>
                </a:cubicBezTo>
                <a:cubicBezTo>
                  <a:pt x="1262395" y="-2757"/>
                  <a:pt x="1346072" y="559"/>
                  <a:pt x="1535598" y="0"/>
                </a:cubicBezTo>
                <a:cubicBezTo>
                  <a:pt x="1725124" y="-559"/>
                  <a:pt x="1764987" y="17310"/>
                  <a:pt x="1972449" y="0"/>
                </a:cubicBezTo>
                <a:cubicBezTo>
                  <a:pt x="2179911" y="-17310"/>
                  <a:pt x="2415084" y="20042"/>
                  <a:pt x="2746866" y="0"/>
                </a:cubicBezTo>
                <a:cubicBezTo>
                  <a:pt x="3078648" y="-20042"/>
                  <a:pt x="3326687" y="31454"/>
                  <a:pt x="3633806" y="0"/>
                </a:cubicBezTo>
                <a:cubicBezTo>
                  <a:pt x="3940925" y="-31454"/>
                  <a:pt x="3909853" y="-4613"/>
                  <a:pt x="4183180" y="0"/>
                </a:cubicBezTo>
                <a:cubicBezTo>
                  <a:pt x="4456507" y="4613"/>
                  <a:pt x="4410217" y="-10393"/>
                  <a:pt x="4620031" y="0"/>
                </a:cubicBezTo>
                <a:cubicBezTo>
                  <a:pt x="4829845" y="10393"/>
                  <a:pt x="4953834" y="-23056"/>
                  <a:pt x="5169404" y="0"/>
                </a:cubicBezTo>
                <a:cubicBezTo>
                  <a:pt x="5384974" y="23056"/>
                  <a:pt x="5718698" y="6364"/>
                  <a:pt x="6056344" y="0"/>
                </a:cubicBezTo>
                <a:cubicBezTo>
                  <a:pt x="6393990" y="-6364"/>
                  <a:pt x="6526672" y="10022"/>
                  <a:pt x="6718240" y="0"/>
                </a:cubicBezTo>
                <a:cubicBezTo>
                  <a:pt x="6909808" y="-10022"/>
                  <a:pt x="7020508" y="-4520"/>
                  <a:pt x="7267613" y="0"/>
                </a:cubicBezTo>
                <a:cubicBezTo>
                  <a:pt x="7514718" y="4520"/>
                  <a:pt x="7606440" y="-10029"/>
                  <a:pt x="7816986" y="0"/>
                </a:cubicBezTo>
                <a:cubicBezTo>
                  <a:pt x="8027532" y="10029"/>
                  <a:pt x="8225453" y="-22384"/>
                  <a:pt x="8478882" y="0"/>
                </a:cubicBezTo>
                <a:cubicBezTo>
                  <a:pt x="8732311" y="22384"/>
                  <a:pt x="9048964" y="22626"/>
                  <a:pt x="9253300" y="0"/>
                </a:cubicBezTo>
                <a:cubicBezTo>
                  <a:pt x="9457636" y="-22626"/>
                  <a:pt x="9725307" y="27889"/>
                  <a:pt x="9915195" y="0"/>
                </a:cubicBezTo>
                <a:cubicBezTo>
                  <a:pt x="10105083" y="-27889"/>
                  <a:pt x="10718797" y="-31614"/>
                  <a:pt x="11252224" y="0"/>
                </a:cubicBezTo>
                <a:cubicBezTo>
                  <a:pt x="11242853" y="288118"/>
                  <a:pt x="11271647" y="361932"/>
                  <a:pt x="11252224" y="609426"/>
                </a:cubicBezTo>
                <a:cubicBezTo>
                  <a:pt x="11232801" y="856920"/>
                  <a:pt x="11238711" y="991169"/>
                  <a:pt x="11252224" y="1158579"/>
                </a:cubicBezTo>
                <a:cubicBezTo>
                  <a:pt x="11265737" y="1325989"/>
                  <a:pt x="11221953" y="1704471"/>
                  <a:pt x="11252224" y="1888551"/>
                </a:cubicBezTo>
                <a:cubicBezTo>
                  <a:pt x="11282495" y="2072631"/>
                  <a:pt x="11276817" y="2243337"/>
                  <a:pt x="11252224" y="2437704"/>
                </a:cubicBezTo>
                <a:cubicBezTo>
                  <a:pt x="11227631" y="2632071"/>
                  <a:pt x="11218053" y="2893060"/>
                  <a:pt x="11252224" y="3167676"/>
                </a:cubicBezTo>
                <a:cubicBezTo>
                  <a:pt x="11286395" y="3442292"/>
                  <a:pt x="11279182" y="3603503"/>
                  <a:pt x="11252224" y="3716829"/>
                </a:cubicBezTo>
                <a:cubicBezTo>
                  <a:pt x="11225266" y="3830155"/>
                  <a:pt x="11282925" y="4312513"/>
                  <a:pt x="11252224" y="4507074"/>
                </a:cubicBezTo>
                <a:cubicBezTo>
                  <a:pt x="11221523" y="4701636"/>
                  <a:pt x="11245629" y="4884881"/>
                  <a:pt x="11252224" y="4995955"/>
                </a:cubicBezTo>
                <a:cubicBezTo>
                  <a:pt x="11258819" y="5107029"/>
                  <a:pt x="11303420" y="5737118"/>
                  <a:pt x="11252224" y="6027291"/>
                </a:cubicBezTo>
                <a:cubicBezTo>
                  <a:pt x="11087402" y="6012057"/>
                  <a:pt x="10953004" y="6001619"/>
                  <a:pt x="10702851" y="6027291"/>
                </a:cubicBezTo>
                <a:cubicBezTo>
                  <a:pt x="10452698" y="6052963"/>
                  <a:pt x="10227774" y="6011808"/>
                  <a:pt x="10040955" y="6027291"/>
                </a:cubicBezTo>
                <a:cubicBezTo>
                  <a:pt x="9854136" y="6042774"/>
                  <a:pt x="9729425" y="6040974"/>
                  <a:pt x="9604104" y="6027291"/>
                </a:cubicBezTo>
                <a:cubicBezTo>
                  <a:pt x="9478783" y="6013608"/>
                  <a:pt x="9210917" y="6017440"/>
                  <a:pt x="8829686" y="6027291"/>
                </a:cubicBezTo>
                <a:cubicBezTo>
                  <a:pt x="8448455" y="6037142"/>
                  <a:pt x="8349833" y="6022864"/>
                  <a:pt x="8055269" y="6027291"/>
                </a:cubicBezTo>
                <a:cubicBezTo>
                  <a:pt x="7760705" y="6031718"/>
                  <a:pt x="7514752" y="6059036"/>
                  <a:pt x="7168329" y="6027291"/>
                </a:cubicBezTo>
                <a:cubicBezTo>
                  <a:pt x="6821906" y="5995546"/>
                  <a:pt x="6676310" y="5998341"/>
                  <a:pt x="6506433" y="6027291"/>
                </a:cubicBezTo>
                <a:cubicBezTo>
                  <a:pt x="6336556" y="6056241"/>
                  <a:pt x="6322663" y="6031934"/>
                  <a:pt x="6182104" y="6027291"/>
                </a:cubicBezTo>
                <a:cubicBezTo>
                  <a:pt x="6041545" y="6022648"/>
                  <a:pt x="5697213" y="6037220"/>
                  <a:pt x="5520209" y="6027291"/>
                </a:cubicBezTo>
                <a:cubicBezTo>
                  <a:pt x="5343205" y="6017362"/>
                  <a:pt x="5289298" y="6031051"/>
                  <a:pt x="5195880" y="6027291"/>
                </a:cubicBezTo>
                <a:cubicBezTo>
                  <a:pt x="5102462" y="6023531"/>
                  <a:pt x="4757233" y="6016447"/>
                  <a:pt x="4533984" y="6027291"/>
                </a:cubicBezTo>
                <a:cubicBezTo>
                  <a:pt x="4310735" y="6038135"/>
                  <a:pt x="4363998" y="6030284"/>
                  <a:pt x="4209656" y="6027291"/>
                </a:cubicBezTo>
                <a:cubicBezTo>
                  <a:pt x="4055314" y="6024298"/>
                  <a:pt x="3588437" y="5987315"/>
                  <a:pt x="3322716" y="6027291"/>
                </a:cubicBezTo>
                <a:cubicBezTo>
                  <a:pt x="3056995" y="6067267"/>
                  <a:pt x="2709315" y="6035108"/>
                  <a:pt x="2548298" y="6027291"/>
                </a:cubicBezTo>
                <a:cubicBezTo>
                  <a:pt x="2387281" y="6019474"/>
                  <a:pt x="2153246" y="6002584"/>
                  <a:pt x="1998924" y="6027291"/>
                </a:cubicBezTo>
                <a:cubicBezTo>
                  <a:pt x="1844602" y="6051998"/>
                  <a:pt x="1702412" y="6013756"/>
                  <a:pt x="1562073" y="6027291"/>
                </a:cubicBezTo>
                <a:cubicBezTo>
                  <a:pt x="1421734" y="6040826"/>
                  <a:pt x="1139967" y="6004969"/>
                  <a:pt x="900178" y="6027291"/>
                </a:cubicBezTo>
                <a:cubicBezTo>
                  <a:pt x="660389" y="6049613"/>
                  <a:pt x="401315" y="6061276"/>
                  <a:pt x="0" y="6027291"/>
                </a:cubicBezTo>
                <a:cubicBezTo>
                  <a:pt x="15978" y="5846736"/>
                  <a:pt x="-8151" y="5618579"/>
                  <a:pt x="0" y="5237046"/>
                </a:cubicBezTo>
                <a:cubicBezTo>
                  <a:pt x="8151" y="4855513"/>
                  <a:pt x="19869" y="4754512"/>
                  <a:pt x="0" y="4446801"/>
                </a:cubicBezTo>
                <a:cubicBezTo>
                  <a:pt x="-19869" y="4139091"/>
                  <a:pt x="-29008" y="3955651"/>
                  <a:pt x="0" y="3777102"/>
                </a:cubicBezTo>
                <a:cubicBezTo>
                  <a:pt x="29008" y="3598553"/>
                  <a:pt x="-9255" y="3497108"/>
                  <a:pt x="0" y="3227949"/>
                </a:cubicBezTo>
                <a:cubicBezTo>
                  <a:pt x="9255" y="2958790"/>
                  <a:pt x="690" y="2849686"/>
                  <a:pt x="0" y="2678796"/>
                </a:cubicBezTo>
                <a:cubicBezTo>
                  <a:pt x="-690" y="2507906"/>
                  <a:pt x="15127" y="2249967"/>
                  <a:pt x="0" y="1948824"/>
                </a:cubicBezTo>
                <a:cubicBezTo>
                  <a:pt x="-15127" y="1647681"/>
                  <a:pt x="-17977" y="1327018"/>
                  <a:pt x="0" y="1158579"/>
                </a:cubicBezTo>
                <a:cubicBezTo>
                  <a:pt x="17977" y="990140"/>
                  <a:pt x="42048" y="36935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357407804">
                  <a:prstGeom prst="rect">
                    <a:avLst/>
                  </a:prstGeom>
                  <ask:type>
                    <ask:lineSketchFreehand/>
                  </ask:type>
                </ask:lineSketchStyleProps>
              </a:ext>
            </a:extLst>
          </a:ln>
        </p:spPr>
        <p:txBody>
          <a:bodyPr wrap="square">
            <a:spAutoFit/>
          </a:bodyPr>
          <a:lstStyle/>
          <a:p>
            <a:pPr algn="just">
              <a:spcAft>
                <a:spcPts val="200"/>
              </a:spcAft>
            </a:pPr>
            <a:r>
              <a:rPr lang="en-US" sz="1600" b="1" i="1" dirty="0">
                <a:latin typeface="Calibri" panose="020F0502020204030204" pitchFamily="34" charset="0"/>
                <a:ea typeface="Calibri" panose="020F0502020204030204" pitchFamily="34" charset="0"/>
                <a:cs typeface="Times New Roman" panose="02020603050405020304" pitchFamily="18" charset="0"/>
              </a:rPr>
              <a:t>Hello, my name is Anna. </a:t>
            </a:r>
            <a:r>
              <a:rPr lang="en-US" sz="1600" i="1" dirty="0">
                <a:latin typeface="Calibri" panose="020F0502020204030204" pitchFamily="34" charset="0"/>
                <a:ea typeface="Calibri" panose="020F0502020204030204" pitchFamily="34" charset="0"/>
                <a:cs typeface="Times New Roman" panose="02020603050405020304" pitchFamily="18" charset="0"/>
              </a:rPr>
              <a:t>I am 19 years old and live in Vienna. Ever since I can remember, I have been struggling to survive. I grew up in poor circumstances and we never had enough money to eat. When my father died, my mother had to prostitute herself, in addition to her work as a Viennese laundry maid, to feed me and my three siblings. I was never able to go to school, nor did I have any other education, because even as a child I had to contribute to the income so that we could make ends meet at all. When I was 6 years old, I started working in the Apollo candle factory in Simmering. Unfortunately, the work was not only hard, but also dangerous due to the open fire and fumes. At the age of 15, due to a mistake during the maintenance of the steam boiler, I burned my forearms, which limited my ability to work. But I was lucky, the factory owner took pity on me and now I am allowed to work in the factory 2 days a week instead of 7. I think the owner is aware that he is to blame for my accident and my continued employment is a kind of amends. Of course, the money I earn from working in the factory is far too little to live on, but at least this work is a respected job. This makes it a little easier for me to disguise the fact that I also work as a prostitute. Even though most people despise me and see me as a social evil, I can earn more money this way and support my family. Five of us live in a 20 m² apartment, which we have to share with subtenants or bed-walkers, because otherwise we can't afford the rent. The apartment is damp and the straw sacks that serve as mattresses are </a:t>
            </a:r>
            <a:r>
              <a:rPr lang="en-US" sz="1600" i="1" dirty="0" err="1">
                <a:latin typeface="Calibri" panose="020F0502020204030204" pitchFamily="34" charset="0"/>
                <a:ea typeface="Calibri" panose="020F0502020204030204" pitchFamily="34" charset="0"/>
                <a:cs typeface="Times New Roman" panose="02020603050405020304" pitchFamily="18" charset="0"/>
              </a:rPr>
              <a:t>mouldy</a:t>
            </a:r>
            <a:r>
              <a:rPr lang="en-US" sz="1600" i="1" dirty="0">
                <a:latin typeface="Calibri" panose="020F0502020204030204" pitchFamily="34" charset="0"/>
                <a:ea typeface="Calibri" panose="020F0502020204030204" pitchFamily="34" charset="0"/>
                <a:cs typeface="Times New Roman" panose="02020603050405020304" pitchFamily="18" charset="0"/>
              </a:rPr>
              <a:t>. My little 12-year-old sister Martha is always sick because of this and therefore can't find work. As a little girl I always wanted to become a midwife, but my social background does not allow me to do so. To become a midwife, you need a "good reputation and good hands", but my good reputation is long gone.... </a:t>
            </a:r>
          </a:p>
          <a:p>
            <a:pPr algn="just">
              <a:spcAft>
                <a:spcPts val="200"/>
              </a:spcAft>
            </a:pPr>
            <a:r>
              <a:rPr lang="en-US" sz="1600" i="1" dirty="0">
                <a:latin typeface="Calibri" panose="020F0502020204030204" pitchFamily="34" charset="0"/>
                <a:ea typeface="Calibri" panose="020F0502020204030204" pitchFamily="34" charset="0"/>
                <a:cs typeface="Times New Roman" panose="02020603050405020304" pitchFamily="18" charset="0"/>
              </a:rPr>
              <a:t>I am just on my way to my work at the factory, suddenly there are so many people! They are carrying signs, holding slips of paper and shouting something about "justice". I don't know exactly what is written on the signs and leaflets, unfortunately I can't read well. Surprisingly, there are also many women in this human procession. I have to wonder about that. Don't they have to go to work? Maybe this is the, what's the word, "demonstration", or something like that, that my friend </a:t>
            </a:r>
            <a:r>
              <a:rPr lang="en-US" sz="1600" i="1" dirty="0" err="1">
                <a:latin typeface="Calibri" panose="020F0502020204030204" pitchFamily="34" charset="0"/>
                <a:ea typeface="Calibri" panose="020F0502020204030204" pitchFamily="34" charset="0"/>
                <a:cs typeface="Times New Roman" panose="02020603050405020304" pitchFamily="18" charset="0"/>
              </a:rPr>
              <a:t>Käthe</a:t>
            </a:r>
            <a:r>
              <a:rPr lang="en-US" sz="1600" i="1" dirty="0">
                <a:latin typeface="Calibri" panose="020F0502020204030204" pitchFamily="34" charset="0"/>
                <a:ea typeface="Calibri" panose="020F0502020204030204" pitchFamily="34" charset="0"/>
                <a:cs typeface="Times New Roman" panose="02020603050405020304" pitchFamily="18" charset="0"/>
              </a:rPr>
              <a:t> told me about the other day. She said that such a meeting and rally is planned by the Social Democrats. You see, they want to campaign for better treatment of workers and also for equal treatment of men and women. They also demand the right to vote for all and the introduction of a social insurance that protects the workers in case of illness or an accident at work, </a:t>
            </a:r>
            <a:r>
              <a:rPr lang="en-US" sz="1600" i="1" dirty="0" err="1">
                <a:latin typeface="Calibri" panose="020F0502020204030204" pitchFamily="34" charset="0"/>
                <a:ea typeface="Calibri" panose="020F0502020204030204" pitchFamily="34" charset="0"/>
                <a:cs typeface="Times New Roman" panose="02020603050405020304" pitchFamily="18" charset="0"/>
              </a:rPr>
              <a:t>Käthe</a:t>
            </a:r>
            <a:r>
              <a:rPr lang="en-US" sz="1600" i="1" dirty="0">
                <a:latin typeface="Calibri" panose="020F0502020204030204" pitchFamily="34" charset="0"/>
                <a:ea typeface="Calibri" panose="020F0502020204030204" pitchFamily="34" charset="0"/>
                <a:cs typeface="Times New Roman" panose="02020603050405020304" pitchFamily="18" charset="0"/>
              </a:rPr>
              <a:t> told me. This all sounds so unbelievably great, and I would like to join in, because it has something to do with my situation, I think. But I'm not sure if such demands really have a future. Should I just join these people with their signs? Not go to work? I don't really know! What should I do now?</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800" y="2113553"/>
            <a:ext cx="749566" cy="351409"/>
          </a:xfrm>
          <a:prstGeom prst="borderCallout1">
            <a:avLst>
              <a:gd name="adj1" fmla="val 18750"/>
              <a:gd name="adj2" fmla="val -8333"/>
              <a:gd name="adj3" fmla="val 120894"/>
              <a:gd name="adj4" fmla="val -12098"/>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Heinrich-EN">
            <a:hlinkClick r:id="" action="ppaction://media"/>
            <a:extLst>
              <a:ext uri="{FF2B5EF4-FFF2-40B4-BE49-F238E27FC236}">
                <a16:creationId xmlns:a16="http://schemas.microsoft.com/office/drawing/2014/main" id="{B5C44CF5-A541-3495-94BC-A9C2EEE0E6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7884" y="4398010"/>
            <a:ext cx="1644015" cy="1644015"/>
          </a:xfrm>
          <a:prstGeom prst="rect">
            <a:avLst/>
          </a:prstGeom>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93128" y="2910682"/>
            <a:ext cx="749566" cy="376163"/>
          </a:xfrm>
          <a:prstGeom prst="borderCallout1">
            <a:avLst/>
          </a:prstGeom>
          <a:no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10" name="Grafik 633" descr="Aquarell, Pinselstrich, Farbe, Abstrakt, Textur, Bürste">
            <a:extLst>
              <a:ext uri="{FF2B5EF4-FFF2-40B4-BE49-F238E27FC236}">
                <a16:creationId xmlns:a16="http://schemas.microsoft.com/office/drawing/2014/main" id="{B1EE6523-97E6-4B5B-99F6-2225536E066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 4: </a:t>
            </a:r>
            <a:r>
              <a:rPr lang="en-GB" dirty="0"/>
              <a:t>Heinrich, Brickmaker</a:t>
            </a:r>
          </a:p>
        </p:txBody>
      </p:sp>
      <p:pic>
        <p:nvPicPr>
          <p:cNvPr id="9" name="Bild 8">
            <a:extLst>
              <a:ext uri="{FF2B5EF4-FFF2-40B4-BE49-F238E27FC236}">
                <a16:creationId xmlns:a16="http://schemas.microsoft.com/office/drawing/2014/main" id="{E3B0282F-6B8E-498B-9B72-890F6A8A6D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5592" y="184625"/>
            <a:ext cx="1644015" cy="2073910"/>
          </a:xfrm>
          <a:prstGeom prst="rect">
            <a:avLst/>
          </a:prstGeom>
          <a:noFill/>
          <a:ln>
            <a:noFill/>
          </a:ln>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704158" y="1547000"/>
            <a:ext cx="9751434" cy="4796401"/>
          </a:xfrm>
        </p:spPr>
        <p:txBody>
          <a:bodyPr>
            <a:noAutofit/>
          </a:bodyPr>
          <a:lstStyle/>
          <a:p>
            <a:pPr marL="0" indent="0">
              <a:lnSpc>
                <a:spcPct val="110000"/>
              </a:lnSpc>
              <a:spcBef>
                <a:spcPts val="0"/>
              </a:spcBef>
              <a:spcAft>
                <a:spcPts val="300"/>
              </a:spcAft>
              <a:buNone/>
            </a:pPr>
            <a:r>
              <a:rPr lang="en-US" sz="2400" i="1" dirty="0">
                <a:effectLst/>
                <a:latin typeface="Calibri" panose="020F0502020204030204" pitchFamily="34" charset="0"/>
                <a:ea typeface="Calibri" panose="020F0502020204030204" pitchFamily="34" charset="0"/>
                <a:cs typeface="Times New Roman" panose="02020603050405020304" pitchFamily="18" charset="0"/>
              </a:rPr>
              <a:t>What are they writing here in the newspaper? Big rally on March 19 in downtown Vienna? They are demanding the right to vote for women, the eight-hour working day, the legalization of abortion and equal pay for equal work for men and women?! That's where it all stops! Now these brazen socialists are even trying to win more votes for themselves through women, scandalous! That will be nevertheless hopefully not the meeting, which mentioned my wife yesterday and where she would like to go gladly?...</a:t>
            </a:r>
          </a:p>
        </p:txBody>
      </p:sp>
      <p:sp>
        <p:nvSpPr>
          <p:cNvPr id="7" name="TextBox 6">
            <a:extLst>
              <a:ext uri="{FF2B5EF4-FFF2-40B4-BE49-F238E27FC236}">
                <a16:creationId xmlns:a16="http://schemas.microsoft.com/office/drawing/2014/main" id="{05EEBCD6-A48C-4A5F-87F0-D61331D5EEFF}"/>
              </a:ext>
            </a:extLst>
          </p:cNvPr>
          <p:cNvSpPr txBox="1"/>
          <p:nvPr/>
        </p:nvSpPr>
        <p:spPr>
          <a:xfrm>
            <a:off x="49306" y="87059"/>
            <a:ext cx="11690556" cy="6683881"/>
          </a:xfrm>
          <a:custGeom>
            <a:avLst/>
            <a:gdLst>
              <a:gd name="connsiteX0" fmla="*/ 0 w 11690556"/>
              <a:gd name="connsiteY0" fmla="*/ 0 h 6683881"/>
              <a:gd name="connsiteX1" fmla="*/ 336963 w 11690556"/>
              <a:gd name="connsiteY1" fmla="*/ 0 h 6683881"/>
              <a:gd name="connsiteX2" fmla="*/ 907737 w 11690556"/>
              <a:gd name="connsiteY2" fmla="*/ 0 h 6683881"/>
              <a:gd name="connsiteX3" fmla="*/ 1712323 w 11690556"/>
              <a:gd name="connsiteY3" fmla="*/ 0 h 6683881"/>
              <a:gd name="connsiteX4" fmla="*/ 2049286 w 11690556"/>
              <a:gd name="connsiteY4" fmla="*/ 0 h 6683881"/>
              <a:gd name="connsiteX5" fmla="*/ 2970777 w 11690556"/>
              <a:gd name="connsiteY5" fmla="*/ 0 h 6683881"/>
              <a:gd name="connsiteX6" fmla="*/ 3541551 w 11690556"/>
              <a:gd name="connsiteY6" fmla="*/ 0 h 6683881"/>
              <a:gd name="connsiteX7" fmla="*/ 3995419 w 11690556"/>
              <a:gd name="connsiteY7" fmla="*/ 0 h 6683881"/>
              <a:gd name="connsiteX8" fmla="*/ 4800005 w 11690556"/>
              <a:gd name="connsiteY8" fmla="*/ 0 h 6683881"/>
              <a:gd name="connsiteX9" fmla="*/ 5487685 w 11690556"/>
              <a:gd name="connsiteY9" fmla="*/ 0 h 6683881"/>
              <a:gd name="connsiteX10" fmla="*/ 6175364 w 11690556"/>
              <a:gd name="connsiteY10" fmla="*/ 0 h 6683881"/>
              <a:gd name="connsiteX11" fmla="*/ 6746138 w 11690556"/>
              <a:gd name="connsiteY11" fmla="*/ 0 h 6683881"/>
              <a:gd name="connsiteX12" fmla="*/ 7433818 w 11690556"/>
              <a:gd name="connsiteY12" fmla="*/ 0 h 6683881"/>
              <a:gd name="connsiteX13" fmla="*/ 7887687 w 11690556"/>
              <a:gd name="connsiteY13" fmla="*/ 0 h 6683881"/>
              <a:gd name="connsiteX14" fmla="*/ 8224650 w 11690556"/>
              <a:gd name="connsiteY14" fmla="*/ 0 h 6683881"/>
              <a:gd name="connsiteX15" fmla="*/ 8912330 w 11690556"/>
              <a:gd name="connsiteY15" fmla="*/ 0 h 6683881"/>
              <a:gd name="connsiteX16" fmla="*/ 9249293 w 11690556"/>
              <a:gd name="connsiteY16" fmla="*/ 0 h 6683881"/>
              <a:gd name="connsiteX17" fmla="*/ 9820067 w 11690556"/>
              <a:gd name="connsiteY17" fmla="*/ 0 h 6683881"/>
              <a:gd name="connsiteX18" fmla="*/ 10624652 w 11690556"/>
              <a:gd name="connsiteY18" fmla="*/ 0 h 6683881"/>
              <a:gd name="connsiteX19" fmla="*/ 11690556 w 11690556"/>
              <a:gd name="connsiteY19" fmla="*/ 0 h 6683881"/>
              <a:gd name="connsiteX20" fmla="*/ 11690556 w 11690556"/>
              <a:gd name="connsiteY20" fmla="*/ 601549 h 6683881"/>
              <a:gd name="connsiteX21" fmla="*/ 11690556 w 11690556"/>
              <a:gd name="connsiteY21" fmla="*/ 1136260 h 6683881"/>
              <a:gd name="connsiteX22" fmla="*/ 11690556 w 11690556"/>
              <a:gd name="connsiteY22" fmla="*/ 1804648 h 6683881"/>
              <a:gd name="connsiteX23" fmla="*/ 11690556 w 11690556"/>
              <a:gd name="connsiteY23" fmla="*/ 2406197 h 6683881"/>
              <a:gd name="connsiteX24" fmla="*/ 11690556 w 11690556"/>
              <a:gd name="connsiteY24" fmla="*/ 3208263 h 6683881"/>
              <a:gd name="connsiteX25" fmla="*/ 11690556 w 11690556"/>
              <a:gd name="connsiteY25" fmla="*/ 3809812 h 6683881"/>
              <a:gd name="connsiteX26" fmla="*/ 11690556 w 11690556"/>
              <a:gd name="connsiteY26" fmla="*/ 4344523 h 6683881"/>
              <a:gd name="connsiteX27" fmla="*/ 11690556 w 11690556"/>
              <a:gd name="connsiteY27" fmla="*/ 5012911 h 6683881"/>
              <a:gd name="connsiteX28" fmla="*/ 11690556 w 11690556"/>
              <a:gd name="connsiteY28" fmla="*/ 5814976 h 6683881"/>
              <a:gd name="connsiteX29" fmla="*/ 11690556 w 11690556"/>
              <a:gd name="connsiteY29" fmla="*/ 6683881 h 6683881"/>
              <a:gd name="connsiteX30" fmla="*/ 11236687 w 11690556"/>
              <a:gd name="connsiteY30" fmla="*/ 6683881 h 6683881"/>
              <a:gd name="connsiteX31" fmla="*/ 10665913 w 11690556"/>
              <a:gd name="connsiteY31" fmla="*/ 6683881 h 6683881"/>
              <a:gd name="connsiteX32" fmla="*/ 9861328 w 11690556"/>
              <a:gd name="connsiteY32" fmla="*/ 6683881 h 6683881"/>
              <a:gd name="connsiteX33" fmla="*/ 9407459 w 11690556"/>
              <a:gd name="connsiteY33" fmla="*/ 6683881 h 6683881"/>
              <a:gd name="connsiteX34" fmla="*/ 8953591 w 11690556"/>
              <a:gd name="connsiteY34" fmla="*/ 6683881 h 6683881"/>
              <a:gd name="connsiteX35" fmla="*/ 8149005 w 11690556"/>
              <a:gd name="connsiteY35" fmla="*/ 6683881 h 6683881"/>
              <a:gd name="connsiteX36" fmla="*/ 7578231 w 11690556"/>
              <a:gd name="connsiteY36" fmla="*/ 6683881 h 6683881"/>
              <a:gd name="connsiteX37" fmla="*/ 7124362 w 11690556"/>
              <a:gd name="connsiteY37" fmla="*/ 6683881 h 6683881"/>
              <a:gd name="connsiteX38" fmla="*/ 6436683 w 11690556"/>
              <a:gd name="connsiteY38" fmla="*/ 6683881 h 6683881"/>
              <a:gd name="connsiteX39" fmla="*/ 6099720 w 11690556"/>
              <a:gd name="connsiteY39" fmla="*/ 6683881 h 6683881"/>
              <a:gd name="connsiteX40" fmla="*/ 5762756 w 11690556"/>
              <a:gd name="connsiteY40" fmla="*/ 6683881 h 6683881"/>
              <a:gd name="connsiteX41" fmla="*/ 4958171 w 11690556"/>
              <a:gd name="connsiteY41" fmla="*/ 6683881 h 6683881"/>
              <a:gd name="connsiteX42" fmla="*/ 4153586 w 11690556"/>
              <a:gd name="connsiteY42" fmla="*/ 6683881 h 6683881"/>
              <a:gd name="connsiteX43" fmla="*/ 3465906 w 11690556"/>
              <a:gd name="connsiteY43" fmla="*/ 6683881 h 6683881"/>
              <a:gd name="connsiteX44" fmla="*/ 3012037 w 11690556"/>
              <a:gd name="connsiteY44" fmla="*/ 6683881 h 6683881"/>
              <a:gd name="connsiteX45" fmla="*/ 2441263 w 11690556"/>
              <a:gd name="connsiteY45" fmla="*/ 6683881 h 6683881"/>
              <a:gd name="connsiteX46" fmla="*/ 1987395 w 11690556"/>
              <a:gd name="connsiteY46" fmla="*/ 6683881 h 6683881"/>
              <a:gd name="connsiteX47" fmla="*/ 1416620 w 11690556"/>
              <a:gd name="connsiteY47" fmla="*/ 6683881 h 6683881"/>
              <a:gd name="connsiteX48" fmla="*/ 728941 w 11690556"/>
              <a:gd name="connsiteY48" fmla="*/ 6683881 h 6683881"/>
              <a:gd name="connsiteX49" fmla="*/ 0 w 11690556"/>
              <a:gd name="connsiteY49" fmla="*/ 6683881 h 6683881"/>
              <a:gd name="connsiteX50" fmla="*/ 0 w 11690556"/>
              <a:gd name="connsiteY50" fmla="*/ 6082332 h 6683881"/>
              <a:gd name="connsiteX51" fmla="*/ 0 w 11690556"/>
              <a:gd name="connsiteY51" fmla="*/ 5347105 h 6683881"/>
              <a:gd name="connsiteX52" fmla="*/ 0 w 11690556"/>
              <a:gd name="connsiteY52" fmla="*/ 4611878 h 6683881"/>
              <a:gd name="connsiteX53" fmla="*/ 0 w 11690556"/>
              <a:gd name="connsiteY53" fmla="*/ 3809812 h 6683881"/>
              <a:gd name="connsiteX54" fmla="*/ 0 w 11690556"/>
              <a:gd name="connsiteY54" fmla="*/ 3275102 h 6683881"/>
              <a:gd name="connsiteX55" fmla="*/ 0 w 11690556"/>
              <a:gd name="connsiteY55" fmla="*/ 2740391 h 6683881"/>
              <a:gd name="connsiteX56" fmla="*/ 0 w 11690556"/>
              <a:gd name="connsiteY56" fmla="*/ 2272520 h 6683881"/>
              <a:gd name="connsiteX57" fmla="*/ 0 w 11690556"/>
              <a:gd name="connsiteY57" fmla="*/ 1737809 h 6683881"/>
              <a:gd name="connsiteX58" fmla="*/ 0 w 11690556"/>
              <a:gd name="connsiteY58" fmla="*/ 1069421 h 6683881"/>
              <a:gd name="connsiteX59" fmla="*/ 0 w 11690556"/>
              <a:gd name="connsiteY59" fmla="*/ 0 h 66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690556" h="6683881" fill="none" extrusionOk="0">
                <a:moveTo>
                  <a:pt x="0" y="0"/>
                </a:moveTo>
                <a:cubicBezTo>
                  <a:pt x="138063" y="13340"/>
                  <a:pt x="252288" y="-14780"/>
                  <a:pt x="336963" y="0"/>
                </a:cubicBezTo>
                <a:cubicBezTo>
                  <a:pt x="421638" y="14780"/>
                  <a:pt x="759149" y="16297"/>
                  <a:pt x="907737" y="0"/>
                </a:cubicBezTo>
                <a:cubicBezTo>
                  <a:pt x="1056325" y="-16297"/>
                  <a:pt x="1344426" y="36735"/>
                  <a:pt x="1712323" y="0"/>
                </a:cubicBezTo>
                <a:cubicBezTo>
                  <a:pt x="2080220" y="-36735"/>
                  <a:pt x="1944881" y="7274"/>
                  <a:pt x="2049286" y="0"/>
                </a:cubicBezTo>
                <a:cubicBezTo>
                  <a:pt x="2153691" y="-7274"/>
                  <a:pt x="2562659" y="-4301"/>
                  <a:pt x="2970777" y="0"/>
                </a:cubicBezTo>
                <a:cubicBezTo>
                  <a:pt x="3378895" y="4301"/>
                  <a:pt x="3407575" y="15805"/>
                  <a:pt x="3541551" y="0"/>
                </a:cubicBezTo>
                <a:cubicBezTo>
                  <a:pt x="3675527" y="-15805"/>
                  <a:pt x="3772067" y="1920"/>
                  <a:pt x="3995419" y="0"/>
                </a:cubicBezTo>
                <a:cubicBezTo>
                  <a:pt x="4218771" y="-1920"/>
                  <a:pt x="4459235" y="6006"/>
                  <a:pt x="4800005" y="0"/>
                </a:cubicBezTo>
                <a:cubicBezTo>
                  <a:pt x="5140775" y="-6006"/>
                  <a:pt x="5246132" y="21382"/>
                  <a:pt x="5487685" y="0"/>
                </a:cubicBezTo>
                <a:cubicBezTo>
                  <a:pt x="5729238" y="-21382"/>
                  <a:pt x="5934685" y="-482"/>
                  <a:pt x="6175364" y="0"/>
                </a:cubicBezTo>
                <a:cubicBezTo>
                  <a:pt x="6416043" y="482"/>
                  <a:pt x="6559082" y="8966"/>
                  <a:pt x="6746138" y="0"/>
                </a:cubicBezTo>
                <a:cubicBezTo>
                  <a:pt x="6933194" y="-8966"/>
                  <a:pt x="7194700" y="-15908"/>
                  <a:pt x="7433818" y="0"/>
                </a:cubicBezTo>
                <a:cubicBezTo>
                  <a:pt x="7672936" y="15908"/>
                  <a:pt x="7738557" y="-21157"/>
                  <a:pt x="7887687" y="0"/>
                </a:cubicBezTo>
                <a:cubicBezTo>
                  <a:pt x="8036817" y="21157"/>
                  <a:pt x="8060796" y="-7975"/>
                  <a:pt x="8224650" y="0"/>
                </a:cubicBezTo>
                <a:cubicBezTo>
                  <a:pt x="8388504" y="7975"/>
                  <a:pt x="8668876" y="-26518"/>
                  <a:pt x="8912330" y="0"/>
                </a:cubicBezTo>
                <a:cubicBezTo>
                  <a:pt x="9155784" y="26518"/>
                  <a:pt x="9087141" y="16835"/>
                  <a:pt x="9249293" y="0"/>
                </a:cubicBezTo>
                <a:cubicBezTo>
                  <a:pt x="9411445" y="-16835"/>
                  <a:pt x="9691536" y="9690"/>
                  <a:pt x="9820067" y="0"/>
                </a:cubicBezTo>
                <a:cubicBezTo>
                  <a:pt x="9948598" y="-9690"/>
                  <a:pt x="10272655" y="29700"/>
                  <a:pt x="10624652" y="0"/>
                </a:cubicBezTo>
                <a:cubicBezTo>
                  <a:pt x="10976649" y="-29700"/>
                  <a:pt x="11412816" y="-10722"/>
                  <a:pt x="11690556" y="0"/>
                </a:cubicBezTo>
                <a:cubicBezTo>
                  <a:pt x="11711781" y="121445"/>
                  <a:pt x="11701768" y="403591"/>
                  <a:pt x="11690556" y="601549"/>
                </a:cubicBezTo>
                <a:cubicBezTo>
                  <a:pt x="11679344" y="799507"/>
                  <a:pt x="11694076" y="891002"/>
                  <a:pt x="11690556" y="1136260"/>
                </a:cubicBezTo>
                <a:cubicBezTo>
                  <a:pt x="11687036" y="1381518"/>
                  <a:pt x="11712875" y="1482088"/>
                  <a:pt x="11690556" y="1804648"/>
                </a:cubicBezTo>
                <a:cubicBezTo>
                  <a:pt x="11668237" y="2127208"/>
                  <a:pt x="11715555" y="2267400"/>
                  <a:pt x="11690556" y="2406197"/>
                </a:cubicBezTo>
                <a:cubicBezTo>
                  <a:pt x="11665557" y="2544994"/>
                  <a:pt x="11674330" y="2974053"/>
                  <a:pt x="11690556" y="3208263"/>
                </a:cubicBezTo>
                <a:cubicBezTo>
                  <a:pt x="11706782" y="3442473"/>
                  <a:pt x="11708691" y="3549304"/>
                  <a:pt x="11690556" y="3809812"/>
                </a:cubicBezTo>
                <a:cubicBezTo>
                  <a:pt x="11672421" y="4070320"/>
                  <a:pt x="11677664" y="4106142"/>
                  <a:pt x="11690556" y="4344523"/>
                </a:cubicBezTo>
                <a:cubicBezTo>
                  <a:pt x="11703448" y="4582904"/>
                  <a:pt x="11701073" y="4769996"/>
                  <a:pt x="11690556" y="5012911"/>
                </a:cubicBezTo>
                <a:cubicBezTo>
                  <a:pt x="11680039" y="5255826"/>
                  <a:pt x="11709291" y="5531185"/>
                  <a:pt x="11690556" y="5814976"/>
                </a:cubicBezTo>
                <a:cubicBezTo>
                  <a:pt x="11671821" y="6098768"/>
                  <a:pt x="11704261" y="6471556"/>
                  <a:pt x="11690556" y="6683881"/>
                </a:cubicBezTo>
                <a:cubicBezTo>
                  <a:pt x="11474975" y="6685253"/>
                  <a:pt x="11425138" y="6684443"/>
                  <a:pt x="11236687" y="6683881"/>
                </a:cubicBezTo>
                <a:cubicBezTo>
                  <a:pt x="11048236" y="6683319"/>
                  <a:pt x="10826655" y="6710709"/>
                  <a:pt x="10665913" y="6683881"/>
                </a:cubicBezTo>
                <a:cubicBezTo>
                  <a:pt x="10505171" y="6657053"/>
                  <a:pt x="10051686" y="6649123"/>
                  <a:pt x="9861328" y="6683881"/>
                </a:cubicBezTo>
                <a:cubicBezTo>
                  <a:pt x="9670971" y="6718639"/>
                  <a:pt x="9548671" y="6662803"/>
                  <a:pt x="9407459" y="6683881"/>
                </a:cubicBezTo>
                <a:cubicBezTo>
                  <a:pt x="9266247" y="6704959"/>
                  <a:pt x="9125695" y="6680729"/>
                  <a:pt x="8953591" y="6683881"/>
                </a:cubicBezTo>
                <a:cubicBezTo>
                  <a:pt x="8781487" y="6687033"/>
                  <a:pt x="8485897" y="6675441"/>
                  <a:pt x="8149005" y="6683881"/>
                </a:cubicBezTo>
                <a:cubicBezTo>
                  <a:pt x="7812113" y="6692321"/>
                  <a:pt x="7826386" y="6700263"/>
                  <a:pt x="7578231" y="6683881"/>
                </a:cubicBezTo>
                <a:cubicBezTo>
                  <a:pt x="7330076" y="6667499"/>
                  <a:pt x="7329283" y="6663053"/>
                  <a:pt x="7124362" y="6683881"/>
                </a:cubicBezTo>
                <a:cubicBezTo>
                  <a:pt x="6919441" y="6704709"/>
                  <a:pt x="6709048" y="6713962"/>
                  <a:pt x="6436683" y="6683881"/>
                </a:cubicBezTo>
                <a:cubicBezTo>
                  <a:pt x="6164318" y="6653800"/>
                  <a:pt x="6238643" y="6686231"/>
                  <a:pt x="6099720" y="6683881"/>
                </a:cubicBezTo>
                <a:cubicBezTo>
                  <a:pt x="5960797" y="6681531"/>
                  <a:pt x="5841568" y="6687239"/>
                  <a:pt x="5762756" y="6683881"/>
                </a:cubicBezTo>
                <a:cubicBezTo>
                  <a:pt x="5683944" y="6680523"/>
                  <a:pt x="5141237" y="6708549"/>
                  <a:pt x="4958171" y="6683881"/>
                </a:cubicBezTo>
                <a:cubicBezTo>
                  <a:pt x="4775105" y="6659213"/>
                  <a:pt x="4538901" y="6658139"/>
                  <a:pt x="4153586" y="6683881"/>
                </a:cubicBezTo>
                <a:cubicBezTo>
                  <a:pt x="3768271" y="6709623"/>
                  <a:pt x="3613956" y="6705458"/>
                  <a:pt x="3465906" y="6683881"/>
                </a:cubicBezTo>
                <a:cubicBezTo>
                  <a:pt x="3317856" y="6662304"/>
                  <a:pt x="3134690" y="6672005"/>
                  <a:pt x="3012037" y="6683881"/>
                </a:cubicBezTo>
                <a:cubicBezTo>
                  <a:pt x="2889384" y="6695757"/>
                  <a:pt x="2685073" y="6684959"/>
                  <a:pt x="2441263" y="6683881"/>
                </a:cubicBezTo>
                <a:cubicBezTo>
                  <a:pt x="2197453" y="6682803"/>
                  <a:pt x="2092753" y="6690174"/>
                  <a:pt x="1987395" y="6683881"/>
                </a:cubicBezTo>
                <a:cubicBezTo>
                  <a:pt x="1882037" y="6677588"/>
                  <a:pt x="1593200" y="6711107"/>
                  <a:pt x="1416620" y="6683881"/>
                </a:cubicBezTo>
                <a:cubicBezTo>
                  <a:pt x="1240041" y="6656655"/>
                  <a:pt x="935171" y="6716354"/>
                  <a:pt x="728941" y="6683881"/>
                </a:cubicBezTo>
                <a:cubicBezTo>
                  <a:pt x="522711" y="6651408"/>
                  <a:pt x="150935" y="6654722"/>
                  <a:pt x="0" y="6683881"/>
                </a:cubicBezTo>
                <a:cubicBezTo>
                  <a:pt x="-7330" y="6520883"/>
                  <a:pt x="15248" y="6360021"/>
                  <a:pt x="0" y="6082332"/>
                </a:cubicBezTo>
                <a:cubicBezTo>
                  <a:pt x="-15248" y="5804643"/>
                  <a:pt x="-22007" y="5574203"/>
                  <a:pt x="0" y="5347105"/>
                </a:cubicBezTo>
                <a:cubicBezTo>
                  <a:pt x="22007" y="5120007"/>
                  <a:pt x="-6314" y="4762564"/>
                  <a:pt x="0" y="4611878"/>
                </a:cubicBezTo>
                <a:cubicBezTo>
                  <a:pt x="6314" y="4461192"/>
                  <a:pt x="8143" y="4068242"/>
                  <a:pt x="0" y="3809812"/>
                </a:cubicBezTo>
                <a:cubicBezTo>
                  <a:pt x="-8143" y="3551382"/>
                  <a:pt x="-14137" y="3385930"/>
                  <a:pt x="0" y="3275102"/>
                </a:cubicBezTo>
                <a:cubicBezTo>
                  <a:pt x="14137" y="3164274"/>
                  <a:pt x="-19245" y="2849632"/>
                  <a:pt x="0" y="2740391"/>
                </a:cubicBezTo>
                <a:cubicBezTo>
                  <a:pt x="19245" y="2631150"/>
                  <a:pt x="17151" y="2404301"/>
                  <a:pt x="0" y="2272520"/>
                </a:cubicBezTo>
                <a:cubicBezTo>
                  <a:pt x="-17151" y="2140739"/>
                  <a:pt x="7463" y="1864141"/>
                  <a:pt x="0" y="1737809"/>
                </a:cubicBezTo>
                <a:cubicBezTo>
                  <a:pt x="-7463" y="1611477"/>
                  <a:pt x="-24757" y="1366960"/>
                  <a:pt x="0" y="1069421"/>
                </a:cubicBezTo>
                <a:cubicBezTo>
                  <a:pt x="24757" y="771882"/>
                  <a:pt x="-3315" y="455957"/>
                  <a:pt x="0" y="0"/>
                </a:cubicBezTo>
                <a:close/>
              </a:path>
              <a:path w="11690556" h="6683881" stroke="0" extrusionOk="0">
                <a:moveTo>
                  <a:pt x="0" y="0"/>
                </a:moveTo>
                <a:cubicBezTo>
                  <a:pt x="380561" y="-3833"/>
                  <a:pt x="624248" y="19208"/>
                  <a:pt x="804585" y="0"/>
                </a:cubicBezTo>
                <a:cubicBezTo>
                  <a:pt x="984922" y="-19208"/>
                  <a:pt x="1386255" y="3260"/>
                  <a:pt x="1609171" y="0"/>
                </a:cubicBezTo>
                <a:cubicBezTo>
                  <a:pt x="1832087" y="-3260"/>
                  <a:pt x="2138792" y="31930"/>
                  <a:pt x="2296850" y="0"/>
                </a:cubicBezTo>
                <a:cubicBezTo>
                  <a:pt x="2454908" y="-31930"/>
                  <a:pt x="2583778" y="3332"/>
                  <a:pt x="2750719" y="0"/>
                </a:cubicBezTo>
                <a:cubicBezTo>
                  <a:pt x="2917660" y="-3332"/>
                  <a:pt x="3111385" y="15664"/>
                  <a:pt x="3321493" y="0"/>
                </a:cubicBezTo>
                <a:cubicBezTo>
                  <a:pt x="3531601" y="-15664"/>
                  <a:pt x="3750902" y="6871"/>
                  <a:pt x="3892267" y="0"/>
                </a:cubicBezTo>
                <a:cubicBezTo>
                  <a:pt x="4033632" y="-6871"/>
                  <a:pt x="4092397" y="9449"/>
                  <a:pt x="4229231" y="0"/>
                </a:cubicBezTo>
                <a:cubicBezTo>
                  <a:pt x="4366065" y="-9449"/>
                  <a:pt x="4796364" y="-38931"/>
                  <a:pt x="5033816" y="0"/>
                </a:cubicBezTo>
                <a:cubicBezTo>
                  <a:pt x="5271269" y="38931"/>
                  <a:pt x="5457652" y="-34044"/>
                  <a:pt x="5721496" y="0"/>
                </a:cubicBezTo>
                <a:cubicBezTo>
                  <a:pt x="5985340" y="34044"/>
                  <a:pt x="6171520" y="7163"/>
                  <a:pt x="6526081" y="0"/>
                </a:cubicBezTo>
                <a:cubicBezTo>
                  <a:pt x="6880642" y="-7163"/>
                  <a:pt x="7047654" y="4839"/>
                  <a:pt x="7447572" y="0"/>
                </a:cubicBezTo>
                <a:cubicBezTo>
                  <a:pt x="7847490" y="-4839"/>
                  <a:pt x="8005050" y="-23547"/>
                  <a:pt x="8252157" y="0"/>
                </a:cubicBezTo>
                <a:cubicBezTo>
                  <a:pt x="8499265" y="23547"/>
                  <a:pt x="8490594" y="-1100"/>
                  <a:pt x="8706026" y="0"/>
                </a:cubicBezTo>
                <a:cubicBezTo>
                  <a:pt x="8921458" y="1100"/>
                  <a:pt x="9037519" y="-6305"/>
                  <a:pt x="9159894" y="0"/>
                </a:cubicBezTo>
                <a:cubicBezTo>
                  <a:pt x="9282269" y="6305"/>
                  <a:pt x="9496930" y="15161"/>
                  <a:pt x="9730669" y="0"/>
                </a:cubicBezTo>
                <a:cubicBezTo>
                  <a:pt x="9964409" y="-15161"/>
                  <a:pt x="10025825" y="-24388"/>
                  <a:pt x="10301443" y="0"/>
                </a:cubicBezTo>
                <a:cubicBezTo>
                  <a:pt x="10577061" y="24388"/>
                  <a:pt x="11011074" y="41007"/>
                  <a:pt x="11690556" y="0"/>
                </a:cubicBezTo>
                <a:cubicBezTo>
                  <a:pt x="11672708" y="133858"/>
                  <a:pt x="11716828" y="313166"/>
                  <a:pt x="11690556" y="601549"/>
                </a:cubicBezTo>
                <a:cubicBezTo>
                  <a:pt x="11664284" y="889932"/>
                  <a:pt x="11694564" y="873098"/>
                  <a:pt x="11690556" y="1069421"/>
                </a:cubicBezTo>
                <a:cubicBezTo>
                  <a:pt x="11686548" y="1265744"/>
                  <a:pt x="11720397" y="1559828"/>
                  <a:pt x="11690556" y="1804648"/>
                </a:cubicBezTo>
                <a:cubicBezTo>
                  <a:pt x="11660715" y="2049468"/>
                  <a:pt x="11690268" y="2117921"/>
                  <a:pt x="11690556" y="2339358"/>
                </a:cubicBezTo>
                <a:cubicBezTo>
                  <a:pt x="11690845" y="2560795"/>
                  <a:pt x="11710001" y="2659407"/>
                  <a:pt x="11690556" y="2807230"/>
                </a:cubicBezTo>
                <a:cubicBezTo>
                  <a:pt x="11671111" y="2955053"/>
                  <a:pt x="11708708" y="3337340"/>
                  <a:pt x="11690556" y="3475618"/>
                </a:cubicBezTo>
                <a:cubicBezTo>
                  <a:pt x="11672404" y="3613896"/>
                  <a:pt x="11715708" y="3929055"/>
                  <a:pt x="11690556" y="4210845"/>
                </a:cubicBezTo>
                <a:cubicBezTo>
                  <a:pt x="11665404" y="4492635"/>
                  <a:pt x="11693078" y="4677408"/>
                  <a:pt x="11690556" y="4812394"/>
                </a:cubicBezTo>
                <a:cubicBezTo>
                  <a:pt x="11688034" y="4947380"/>
                  <a:pt x="11680135" y="5219634"/>
                  <a:pt x="11690556" y="5614460"/>
                </a:cubicBezTo>
                <a:cubicBezTo>
                  <a:pt x="11700977" y="6009286"/>
                  <a:pt x="11694686" y="5880840"/>
                  <a:pt x="11690556" y="6082332"/>
                </a:cubicBezTo>
                <a:cubicBezTo>
                  <a:pt x="11686426" y="6283824"/>
                  <a:pt x="11697789" y="6397606"/>
                  <a:pt x="11690556" y="6683881"/>
                </a:cubicBezTo>
                <a:cubicBezTo>
                  <a:pt x="11512177" y="6690351"/>
                  <a:pt x="11408966" y="6680770"/>
                  <a:pt x="11236687" y="6683881"/>
                </a:cubicBezTo>
                <a:cubicBezTo>
                  <a:pt x="11064408" y="6686992"/>
                  <a:pt x="10913623" y="6674459"/>
                  <a:pt x="10782819" y="6683881"/>
                </a:cubicBezTo>
                <a:cubicBezTo>
                  <a:pt x="10652015" y="6693303"/>
                  <a:pt x="10588811" y="6693043"/>
                  <a:pt x="10445856" y="6683881"/>
                </a:cubicBezTo>
                <a:cubicBezTo>
                  <a:pt x="10302901" y="6674719"/>
                  <a:pt x="9832880" y="6720933"/>
                  <a:pt x="9524365" y="6683881"/>
                </a:cubicBezTo>
                <a:cubicBezTo>
                  <a:pt x="9215850" y="6646829"/>
                  <a:pt x="9234450" y="6706837"/>
                  <a:pt x="8953591" y="6683881"/>
                </a:cubicBezTo>
                <a:cubicBezTo>
                  <a:pt x="8672732" y="6660925"/>
                  <a:pt x="8350105" y="6708459"/>
                  <a:pt x="8149005" y="6683881"/>
                </a:cubicBezTo>
                <a:cubicBezTo>
                  <a:pt x="7947905" y="6659303"/>
                  <a:pt x="7479240" y="6651990"/>
                  <a:pt x="7227514" y="6683881"/>
                </a:cubicBezTo>
                <a:cubicBezTo>
                  <a:pt x="6975788" y="6715772"/>
                  <a:pt x="6968371" y="6694872"/>
                  <a:pt x="6890551" y="6683881"/>
                </a:cubicBezTo>
                <a:cubicBezTo>
                  <a:pt x="6812731" y="6672890"/>
                  <a:pt x="6453143" y="6673021"/>
                  <a:pt x="6202871" y="6683881"/>
                </a:cubicBezTo>
                <a:cubicBezTo>
                  <a:pt x="5952599" y="6694741"/>
                  <a:pt x="5744636" y="6681162"/>
                  <a:pt x="5398286" y="6683881"/>
                </a:cubicBezTo>
                <a:cubicBezTo>
                  <a:pt x="5051936" y="6686600"/>
                  <a:pt x="4903480" y="6689329"/>
                  <a:pt x="4593701" y="6683881"/>
                </a:cubicBezTo>
                <a:cubicBezTo>
                  <a:pt x="4283922" y="6678433"/>
                  <a:pt x="4239194" y="6703634"/>
                  <a:pt x="4139832" y="6683881"/>
                </a:cubicBezTo>
                <a:cubicBezTo>
                  <a:pt x="4040470" y="6664128"/>
                  <a:pt x="3678596" y="6716903"/>
                  <a:pt x="3452152" y="6683881"/>
                </a:cubicBezTo>
                <a:cubicBezTo>
                  <a:pt x="3225708" y="6650859"/>
                  <a:pt x="3200387" y="6684814"/>
                  <a:pt x="2998284" y="6683881"/>
                </a:cubicBezTo>
                <a:cubicBezTo>
                  <a:pt x="2796181" y="6682948"/>
                  <a:pt x="2489334" y="6667878"/>
                  <a:pt x="2310604" y="6683881"/>
                </a:cubicBezTo>
                <a:cubicBezTo>
                  <a:pt x="2131874" y="6699884"/>
                  <a:pt x="1667410" y="6663022"/>
                  <a:pt x="1506019" y="6683881"/>
                </a:cubicBezTo>
                <a:cubicBezTo>
                  <a:pt x="1344629" y="6704740"/>
                  <a:pt x="998805" y="6655141"/>
                  <a:pt x="818339" y="6683881"/>
                </a:cubicBezTo>
                <a:cubicBezTo>
                  <a:pt x="637873" y="6712621"/>
                  <a:pt x="214258" y="6697212"/>
                  <a:pt x="0" y="6683881"/>
                </a:cubicBezTo>
                <a:cubicBezTo>
                  <a:pt x="3190" y="6371660"/>
                  <a:pt x="-28047" y="6233979"/>
                  <a:pt x="0" y="5881815"/>
                </a:cubicBezTo>
                <a:cubicBezTo>
                  <a:pt x="28047" y="5529651"/>
                  <a:pt x="-7189" y="5519649"/>
                  <a:pt x="0" y="5413944"/>
                </a:cubicBezTo>
                <a:cubicBezTo>
                  <a:pt x="7189" y="5308239"/>
                  <a:pt x="-15895" y="5013680"/>
                  <a:pt x="0" y="4745556"/>
                </a:cubicBezTo>
                <a:cubicBezTo>
                  <a:pt x="15895" y="4477432"/>
                  <a:pt x="-9676" y="4425244"/>
                  <a:pt x="0" y="4144006"/>
                </a:cubicBezTo>
                <a:cubicBezTo>
                  <a:pt x="9676" y="3862768"/>
                  <a:pt x="-34848" y="3545015"/>
                  <a:pt x="0" y="3341940"/>
                </a:cubicBezTo>
                <a:cubicBezTo>
                  <a:pt x="34848" y="3138865"/>
                  <a:pt x="-21408" y="3085797"/>
                  <a:pt x="0" y="2874069"/>
                </a:cubicBezTo>
                <a:cubicBezTo>
                  <a:pt x="21408" y="2662341"/>
                  <a:pt x="14415" y="2591176"/>
                  <a:pt x="0" y="2406197"/>
                </a:cubicBezTo>
                <a:cubicBezTo>
                  <a:pt x="-14415" y="2221218"/>
                  <a:pt x="8962" y="2011751"/>
                  <a:pt x="0" y="1737809"/>
                </a:cubicBezTo>
                <a:cubicBezTo>
                  <a:pt x="-8962" y="1463867"/>
                  <a:pt x="8014" y="1129017"/>
                  <a:pt x="0" y="935743"/>
                </a:cubicBezTo>
                <a:cubicBezTo>
                  <a:pt x="-8014" y="742469"/>
                  <a:pt x="23171" y="32795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636963687">
                  <a:prstGeom prst="rect">
                    <a:avLst/>
                  </a:prstGeom>
                  <ask:type>
                    <ask:lineSketchFreehand/>
                  </ask:type>
                </ask:lineSketchStyleProps>
              </a:ext>
            </a:extLst>
          </a:ln>
        </p:spPr>
        <p:txBody>
          <a:bodyPr wrap="square">
            <a:spAutoFit/>
          </a:bodyPr>
          <a:lstStyle>
            <a:defPPr>
              <a:defRPr lang="el-GR"/>
            </a:defPPr>
            <a:lvl1pPr algn="just">
              <a:spcAft>
                <a:spcPts val="2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r>
              <a:rPr lang="en-US" b="0" dirty="0"/>
              <a:t>What are they writing here in the newspaper? Big rally on March 19 in downtown Vienna? They are demanding the right to vote for women, the eight-hour working day, the legalization of abortion and equal pay for equal work for men and women?! That's where it all stops! Now these brazen socialists are even trying to win more votes for themselves through women, scandalous! That will be nevertheless hopefully not the meeting, which mentioned my wife yesterday and where she would like to go gladly?...</a:t>
            </a:r>
          </a:p>
          <a:p>
            <a:r>
              <a:rPr lang="en-US" b="0" dirty="0"/>
              <a:t>Have the </a:t>
            </a:r>
            <a:r>
              <a:rPr lang="en-US" b="0" dirty="0" err="1"/>
              <a:t>honour</a:t>
            </a:r>
            <a:r>
              <a:rPr lang="en-US" b="0" dirty="0"/>
              <a:t>! </a:t>
            </a:r>
            <a:r>
              <a:rPr lang="en-US" dirty="0"/>
              <a:t>My name is Heinrich, </a:t>
            </a:r>
            <a:r>
              <a:rPr lang="en-US" b="0" dirty="0"/>
              <a:t>I am 31 years old and the owner of a brick factory. I live in Vienna with my wife Marie and our two children and financially we don't have to worry. What I have to worry about more and more lately, however, is my wife. Lately, she often meets this one woman who is a social democrat for women's rights and puts ideas into my wife's head. Lately, my wife has been complaining that she is often lonely and hardly ever gets out of the house. Marie even wants to join the new women's movement and go to demonstrations. But I immediately forbade that, a decent woman doesn't hang around! As a young girl, she said, she had always read a lot and also had many interests. As a teenager she even wanted to study, but, fortunately, I say, that was not possible for women. Besides, her father would never have allowed it back then. Now, however, she has taken up the idea again, because she heard about a certain Gabriele </a:t>
            </a:r>
            <a:r>
              <a:rPr lang="en-US" b="0" dirty="0" err="1"/>
              <a:t>Possaner</a:t>
            </a:r>
            <a:r>
              <a:rPr lang="en-US" b="0" dirty="0"/>
              <a:t>, who a few years ago became the first woman in Austria to be admitted to medical school. Can you imagine that? My wife now also wants to go to university. But I immediately put a stop to this nonsense. A woman belongs at a man's side, and motherhood and housewifery should be her only duties. Here I completely adhere to the anti-feminist Helene Hummel: "The house belongs to the woman, here is her realm and her world, here she forms herself into a personality, here she renders the greatest services to her people, here she creates her part in the cultural work of mankind! And Mrs. Hummel is a woman, after all, she knows what she is talking about. In addition, there is a natural separation of the areas of responsibility of men and women. Women are physically, but above all mentally inferior to men. Therefore, they would never make it as far as men. Not only at university, but in general. They are also not at all capable of understanding, let alone deciding on, things that do not concern the household. And besides, who should take over their duties at home anyway? Who should take care of our two children? Women's occupation in general is a basic evil. A drastic decline in the birth rate would be the consequence, that would be national "suicide"! How do these women's rights activists actually imagine this? This whole equal rights nonsense is hopefully soon over!</a:t>
            </a:r>
          </a:p>
          <a:p>
            <a:r>
              <a:rPr lang="en-US" b="0" dirty="0"/>
              <a:t>But what is going on down there in our entrance area? That can't be true! Marie! Where is Marie? She won't... She won't disobey my order and want to go to this demonstration after all? Should I quickly check to see if it was really Marie I heard in the entryway?</a:t>
            </a: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E226AF46-C175-4755-934A-458C741F365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204278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n-US" dirty="0"/>
              <a:t>Step 3: Instant History – Be the person</a:t>
            </a:r>
            <a:endParaRPr lang="en-GB"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en-GB" sz="1800" b="1" i="1" dirty="0">
                <a:effectLst/>
                <a:latin typeface="Calibri" panose="020F0502020204030204" pitchFamily="34" charset="0"/>
                <a:ea typeface="MyriadPro-Regular"/>
                <a:cs typeface="Arial" panose="020B0604020202020204" pitchFamily="34" charset="0"/>
              </a:rPr>
              <a:t>Now it is your turn!</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r>
              <a:rPr lang="en-GB" sz="1800" dirty="0">
                <a:effectLst/>
                <a:latin typeface="Calibri" panose="020F0502020204030204" pitchFamily="34" charset="0"/>
                <a:ea typeface="MyriadPro-Regular"/>
                <a:cs typeface="Arial" panose="020B0604020202020204" pitchFamily="34" charset="0"/>
              </a:rPr>
              <a:t>Put yourself as much as possible in the shoes of the person you have chosen and imagine that you are that person for this experience.</a:t>
            </a:r>
          </a:p>
          <a:p>
            <a:pPr algn="l">
              <a:lnSpc>
                <a:spcPct val="130000"/>
              </a:lnSpc>
            </a:pPr>
            <a:r>
              <a:rPr lang="en-GB" sz="1800" dirty="0">
                <a:effectLst/>
                <a:latin typeface="Calibri" panose="020F0502020204030204" pitchFamily="34" charset="0"/>
                <a:ea typeface="MyriadPro-Regular"/>
                <a:cs typeface="Arial" panose="020B0604020202020204" pitchFamily="34" charset="0"/>
              </a:rPr>
              <a:t>Now answer these questions:</a:t>
            </a:r>
          </a:p>
          <a:p>
            <a:pPr marL="800100" lvl="1" indent="-342900">
              <a:lnSpc>
                <a:spcPct val="130000"/>
              </a:lnSpc>
              <a:spcBef>
                <a:spcPts val="500"/>
              </a:spcBef>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does the situation you are in look like from your perspective?</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Describe in the first person what is currently on your mind.</a:t>
            </a:r>
            <a:b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Start with: I am (e.g.,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Luison</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Clement,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Which people around you are in the same or a similar situation?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375353" y="1806508"/>
            <a:ext cx="7511847" cy="3647152"/>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b="1" i="1" dirty="0"/>
              <a:t>Now it is your turn!</a:t>
            </a:r>
            <a:endParaRPr lang="en-GB" dirty="0"/>
          </a:p>
          <a:p>
            <a:pPr>
              <a:spcAft>
                <a:spcPts val="600"/>
              </a:spcAft>
            </a:pPr>
            <a:r>
              <a:rPr lang="en-US" dirty="0"/>
              <a:t>You have already had experience with the five basic needs, and now it is a matter of putting yourself in the position of the people who were there at that time and were involved in some way. If all people all over the world have these basic needs, we can assume that these people had them then, too. Do you agree?</a:t>
            </a:r>
          </a:p>
          <a:p>
            <a:pPr>
              <a:spcAft>
                <a:spcPts val="600"/>
              </a:spcAft>
            </a:pPr>
            <a:r>
              <a:rPr lang="en-US" dirty="0"/>
              <a:t>You now have the opportunity to help shape history as one of the actors of that time! The more you have familiarized yourself with the circumstances of the time in the previous chapter, the better you can now put yourself in the position of the person you have chosen and their circumstances.</a:t>
            </a:r>
          </a:p>
          <a:p>
            <a:pPr>
              <a:spcAft>
                <a:spcPts val="600"/>
              </a:spcAft>
            </a:pPr>
            <a:r>
              <a:rPr lang="en-US" dirty="0"/>
              <a:t>If you do that now, just follow the instructions in this chapter. It will guide you step by step through your historical experience.</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54998"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CBE3CB5-CF7C-4E23-BB4B-A5753DAEBA2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01323"/>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4DE67F1-65D6-4EB3-B8CC-ECB1A4384B6D}"/>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80" y="4883224"/>
            <a:ext cx="1374058"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D6873CFB-4E2E-45E4-83A2-0186F5A72C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4795" y="395070"/>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4C87CCCD-8597-43AB-AFC7-6B6E637671FB}"/>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588823"/>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69F0460D-B997-4638-BE77-F6BE4B143243}"/>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5CE31A8F-4B39-4FC2-93C8-AE71D64A248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4: </a:t>
            </a:r>
            <a:r>
              <a:rPr lang="en-US" sz="3200" b="0" dirty="0"/>
              <a:t>How are you?</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54858" y="1791799"/>
            <a:ext cx="5941142" cy="4742323"/>
          </a:xfrm>
        </p:spPr>
        <p:txBody>
          <a:bodyPr>
            <a:noAutofit/>
          </a:bodyPr>
          <a:lstStyle/>
          <a:p>
            <a:pPr marL="0" indent="0" algn="just">
              <a:lnSpc>
                <a:spcPct val="130000"/>
              </a:lnSpc>
              <a:buNone/>
            </a:pPr>
            <a:r>
              <a:rPr lang="en-US" sz="1600" dirty="0">
                <a:solidFill>
                  <a:schemeClr val="accent1"/>
                </a:solidFill>
                <a:effectLst/>
                <a:latin typeface="Calibri" panose="020F0502020204030204" pitchFamily="34" charset="0"/>
                <a:ea typeface="MyriadPro-Regular"/>
                <a:cs typeface="Arial" panose="020B0604020202020204" pitchFamily="34" charset="0"/>
              </a:rPr>
              <a:t>You are now still the person you chose. </a:t>
            </a:r>
          </a:p>
          <a:p>
            <a:pPr>
              <a:lnSpc>
                <a:spcPct val="130000"/>
              </a:lnSpc>
              <a:buClr>
                <a:srgbClr val="FFC000"/>
              </a:buClr>
              <a:buFont typeface="Calibri" panose="020F0502020204030204" pitchFamily="34" charset="0"/>
              <a:buChar char="₋"/>
            </a:pPr>
            <a:r>
              <a:rPr lang="en-US" sz="1600" dirty="0">
                <a:effectLst/>
                <a:latin typeface="Calibri" panose="020F0502020204030204" pitchFamily="34" charset="0"/>
                <a:ea typeface="MyriadPro-Regular"/>
                <a:cs typeface="Arial" panose="020B0604020202020204" pitchFamily="34" charset="0"/>
              </a:rPr>
              <a:t>Now </a:t>
            </a:r>
            <a:r>
              <a:rPr lang="en-US" sz="1600" b="1" dirty="0">
                <a:effectLst/>
                <a:latin typeface="Calibri" panose="020F0502020204030204" pitchFamily="34" charset="0"/>
                <a:ea typeface="MyriadPro-Regular"/>
                <a:cs typeface="Arial" panose="020B0604020202020204" pitchFamily="34" charset="0"/>
              </a:rPr>
              <a:t>tell about your basic needs</a:t>
            </a:r>
            <a:r>
              <a:rPr lang="en-US" sz="1600" dirty="0">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n-US" sz="1600" dirty="0">
                <a:effectLst/>
                <a:latin typeface="Calibri" panose="020F0502020204030204" pitchFamily="34" charset="0"/>
                <a:ea typeface="MyriadPro-Regular"/>
                <a:cs typeface="Arial" panose="020B0604020202020204" pitchFamily="34" charset="0"/>
              </a:rPr>
              <a:t>Take time to </a:t>
            </a:r>
            <a:r>
              <a:rPr lang="en-US" sz="1600" b="1" dirty="0">
                <a:effectLst/>
                <a:latin typeface="Calibri" panose="020F0502020204030204" pitchFamily="34" charset="0"/>
                <a:ea typeface="MyriadPro-Regular"/>
                <a:cs typeface="Arial" panose="020B0604020202020204" pitchFamily="34" charset="0"/>
              </a:rPr>
              <a:t>think and answer </a:t>
            </a:r>
            <a:r>
              <a:rPr lang="en-US" sz="1600" dirty="0">
                <a:effectLst/>
                <a:latin typeface="Calibri" panose="020F0502020204030204" pitchFamily="34" charset="0"/>
                <a:ea typeface="MyriadPro-Regular"/>
                <a:cs typeface="Arial" panose="020B0604020202020204" pitchFamily="34" charset="0"/>
              </a:rPr>
              <a:t>these questions:</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Is your need for security and survival threatened somewhere? By what?</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Is your need for safety and survival met anywhere? -Where?</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1600" i="1" dirty="0">
                <a:latin typeface="Calibri" panose="020F0502020204030204" pitchFamily="34" charset="0"/>
                <a:cs typeface="Arial" panose="020B0604020202020204" pitchFamily="34" charset="0"/>
              </a:rPr>
              <a:t>Is there someone you currently feel a sense of belonging to? Who is that?</a:t>
            </a:r>
          </a:p>
          <a:p>
            <a:pPr lvl="1" algn="just">
              <a:lnSpc>
                <a:spcPct val="130000"/>
              </a:lnSpc>
            </a:pPr>
            <a:r>
              <a:rPr lang="en-US" sz="1600" i="1" dirty="0">
                <a:latin typeface="Calibri" panose="020F0502020204030204" pitchFamily="34" charset="0"/>
                <a:cs typeface="Arial" panose="020B0604020202020204" pitchFamily="34" charset="0"/>
              </a:rPr>
              <a:t>Who do you want to stand up for?</a:t>
            </a:r>
          </a:p>
          <a:p>
            <a:pPr marL="0" indent="0">
              <a:buNone/>
            </a:pPr>
            <a:endParaRPr lang="en-GB"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464418"/>
            <a:ext cx="5980469" cy="4351338"/>
          </a:xfrm>
          <a:noFill/>
        </p:spPr>
        <p:txBody>
          <a:bodyPr>
            <a:noAutofit/>
          </a:bodyPr>
          <a:lstStyle/>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1600" i="1" dirty="0">
                <a:latin typeface="Calibri" panose="020F0502020204030204" pitchFamily="34" charset="0"/>
                <a:ea typeface="MyriadPro-Regular"/>
                <a:cs typeface="Arial" panose="020B0604020202020204" pitchFamily="34" charset="0"/>
              </a:rPr>
              <a:t>Do you find the situation rather boring or rather exciting right now - why?</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possibilities does this situation hold for you to discover something new?</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 you curious about right now? How could you satisfy your curiosity?</a:t>
            </a:r>
            <a:r>
              <a:rPr lang="en-US"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In what areas do you feel free?</a:t>
            </a:r>
          </a:p>
          <a:p>
            <a:pPr lvl="1" algn="just">
              <a:lnSpc>
                <a:spcPct val="130000"/>
              </a:lnSpc>
            </a:pPr>
            <a:r>
              <a:rPr lang="en-US" sz="1600" i="1" dirty="0">
                <a:latin typeface="Calibri" panose="020F0502020204030204" pitchFamily="34" charset="0"/>
                <a:ea typeface="MyriadPro-Regular"/>
                <a:cs typeface="Arial" panose="020B0604020202020204" pitchFamily="34" charset="0"/>
              </a:rPr>
              <a:t>In what areas does someone else rule over you?</a:t>
            </a:r>
          </a:p>
          <a:p>
            <a:pPr lvl="1" algn="just">
              <a:lnSpc>
                <a:spcPct val="130000"/>
              </a:lnSpc>
            </a:pPr>
            <a:r>
              <a:rPr lang="en-US" sz="1600" i="1" dirty="0">
                <a:latin typeface="Calibri" panose="020F0502020204030204" pitchFamily="34" charset="0"/>
                <a:ea typeface="MyriadPro-Regular"/>
                <a:cs typeface="Arial" panose="020B0604020202020204" pitchFamily="34" charset="0"/>
              </a:rPr>
              <a:t>For whom do you have responsibility?</a:t>
            </a:r>
          </a:p>
          <a:p>
            <a:pPr lvl="1" algn="just">
              <a:lnSpc>
                <a:spcPct val="130000"/>
              </a:lnSpc>
            </a:pPr>
            <a:r>
              <a:rPr lang="en-US" sz="1600" i="1" dirty="0">
                <a:latin typeface="Calibri" panose="020F0502020204030204" pitchFamily="34" charset="0"/>
                <a:ea typeface="MyriadPro-Regular"/>
                <a:cs typeface="Arial" panose="020B0604020202020204" pitchFamily="34" charset="0"/>
              </a:rPr>
              <a:t>For whom do you feel responsible?</a:t>
            </a:r>
            <a:endParaRPr lang="en-US" sz="1600" b="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a:t>
            </a:r>
          </a:p>
          <a:p>
            <a:pPr lvl="1" algn="just">
              <a:lnSpc>
                <a:spcPct val="130000"/>
              </a:lnSpc>
            </a:pPr>
            <a:r>
              <a:rPr lang="en-US" sz="1600" i="1" dirty="0">
                <a:latin typeface="Calibri" panose="020F0502020204030204" pitchFamily="34" charset="0"/>
                <a:ea typeface="MyriadPro-Regular"/>
                <a:cs typeface="Arial" panose="020B0604020202020204" pitchFamily="34" charset="0"/>
              </a:rPr>
              <a:t>Do you currently feel more powerful or powerless?</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areas of the situation do you have influence over?</a:t>
            </a:r>
          </a:p>
          <a:p>
            <a:pPr lvl="1" algn="just">
              <a:lnSpc>
                <a:spcPct val="130000"/>
              </a:lnSpc>
            </a:pPr>
            <a:r>
              <a:rPr lang="en-US" sz="1600" i="1" dirty="0">
                <a:latin typeface="Calibri" panose="020F0502020204030204" pitchFamily="34" charset="0"/>
                <a:ea typeface="MyriadPro-Regular"/>
                <a:cs typeface="Arial" panose="020B0604020202020204" pitchFamily="34" charset="0"/>
              </a:rPr>
              <a:t>What areas of the situation do you have no influence on?</a:t>
            </a:r>
          </a:p>
          <a:p>
            <a:pPr lvl="1" algn="just">
              <a:lnSpc>
                <a:spcPct val="130000"/>
              </a:lnSpc>
            </a:pPr>
            <a:endParaRPr lang="en-GB" sz="16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AAE6394-C706-48EC-A7A7-1F58E9AC042C}"/>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179981"/>
            <a:ext cx="1291920" cy="655354"/>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AACFB8B7-B4BE-4889-B72B-57CF922E151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11771" y="4323095"/>
            <a:ext cx="2009906"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0BF44936-8830-4A7E-AC2C-8A600CBDC5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964" y="1505883"/>
            <a:ext cx="1168457"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0017B9C3-FB60-431D-93E3-70334A435504}"/>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402009"/>
            <a:ext cx="2320083" cy="530686"/>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668250C8-3C9A-4C02-937F-8C8C69946E56}"/>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28645" y="2677118"/>
            <a:ext cx="1863428" cy="655354"/>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CAE003A1-8C4B-40F4-A11B-D7C803AAEC4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5: </a:t>
            </a:r>
            <a:r>
              <a:rPr lang="en-US" sz="3200" b="0" dirty="0"/>
              <a:t>What would you do now?</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348748" cy="4963423"/>
          </a:xfrm>
        </p:spPr>
        <p:txBody>
          <a:bodyPr>
            <a:normAutofit fontScale="85000" lnSpcReduction="10000"/>
          </a:bodyPr>
          <a:lstStyle/>
          <a:p>
            <a:pPr marL="0" indent="0" algn="just">
              <a:lnSpc>
                <a:spcPct val="130000"/>
              </a:lnSpc>
              <a:buNone/>
            </a:pPr>
            <a:r>
              <a:rPr lang="en-GB" sz="2100" i="1" dirty="0">
                <a:solidFill>
                  <a:schemeClr val="accent1"/>
                </a:solidFill>
                <a:effectLst/>
                <a:latin typeface="Calibri" panose="020F0502020204030204" pitchFamily="34" charset="0"/>
                <a:ea typeface="MyriadPro-Regular"/>
                <a:cs typeface="Arial" panose="020B0604020202020204" pitchFamily="34" charset="0"/>
              </a:rPr>
              <a:t>How would you act now? </a:t>
            </a:r>
            <a:r>
              <a:rPr lang="en-US" sz="2100" i="1" dirty="0">
                <a:solidFill>
                  <a:schemeClr val="accent1"/>
                </a:solidFill>
                <a:effectLst/>
                <a:latin typeface="Calibri" panose="020F0502020204030204" pitchFamily="34" charset="0"/>
                <a:ea typeface="MyriadPro-Regular"/>
                <a:cs typeface="Arial" panose="020B0604020202020204" pitchFamily="34" charset="0"/>
              </a:rPr>
              <a:t>Which of your needs would you most like to fulfil in this situation? </a:t>
            </a:r>
          </a:p>
          <a:p>
            <a:pPr marL="0" indent="0" algn="just">
              <a:lnSpc>
                <a:spcPct val="130000"/>
              </a:lnSpc>
              <a:buNone/>
            </a:pPr>
            <a:r>
              <a:rPr lang="en-GB" sz="2100" b="1" dirty="0">
                <a:effectLst/>
                <a:latin typeface="Calibri" panose="020F0502020204030204" pitchFamily="34" charset="0"/>
                <a:ea typeface="MyriadPro-Regular"/>
                <a:cs typeface="Arial" panose="020B0604020202020204" pitchFamily="34" charset="0"/>
              </a:rPr>
              <a:t>Decide on two needs </a:t>
            </a:r>
            <a:r>
              <a:rPr lang="en-GB" sz="2100" dirty="0">
                <a:effectLst/>
                <a:latin typeface="Calibri" panose="020F0502020204030204" pitchFamily="34" charset="0"/>
                <a:ea typeface="MyriadPro-Regular"/>
                <a:cs typeface="Arial" panose="020B0604020202020204" pitchFamily="34" charset="0"/>
              </a:rPr>
              <a:t>that you find most important at the moment and answer the questions about them:</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Survival:</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can you do right now to feel safer?</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needs protection the most in this situation? </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Love and belonging:</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How can you gain the trust of another person?</a:t>
            </a:r>
          </a:p>
          <a:p>
            <a:pPr lvl="1" algn="just">
              <a:lnSpc>
                <a:spcPct val="130000"/>
              </a:lnSpc>
            </a:pPr>
            <a:r>
              <a:rPr lang="en-US" sz="2000" i="1" dirty="0">
                <a:effectLst/>
                <a:latin typeface="Calibri" panose="020F0502020204030204" pitchFamily="34" charset="0"/>
                <a:ea typeface="MyriadPro-Regular"/>
                <a:cs typeface="Arial" panose="020B0604020202020204" pitchFamily="34" charset="0"/>
              </a:rPr>
              <a:t>Who could you give pleasure to now, - through what?</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715001" y="1602658"/>
            <a:ext cx="6368843" cy="5255341"/>
          </a:xfrm>
        </p:spPr>
        <p:txBody>
          <a:bodyPr>
            <a:normAutofit fontScale="85000" lnSpcReduction="10000"/>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Fun: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do right now to make someone laugh?</a:t>
            </a:r>
          </a:p>
          <a:p>
            <a:pPr lvl="1" algn="just">
              <a:lnSpc>
                <a:spcPct val="130000"/>
              </a:lnSpc>
            </a:pPr>
            <a:r>
              <a:rPr lang="en-US" sz="2000" i="1" dirty="0">
                <a:latin typeface="Calibri" panose="020F0502020204030204" pitchFamily="34" charset="0"/>
                <a:ea typeface="MyriadPro-Regular"/>
                <a:cs typeface="Arial" panose="020B0604020202020204" pitchFamily="34" charset="0"/>
              </a:rPr>
              <a:t>How would that affect the situation?</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could you decide right now to improve your situation?</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consequences would this decision have for you?</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consequences would this decision have for others?</a:t>
            </a:r>
          </a:p>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Power/Influence:</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action could you take to improve the situation for yourself and the people you care about?</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What skills do you need to do this?</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do you need to do this?</a:t>
            </a:r>
          </a:p>
          <a:p>
            <a:pPr lvl="1" algn="just">
              <a:lnSpc>
                <a:spcPct val="130000"/>
              </a:lnSpc>
            </a:pPr>
            <a:r>
              <a:rPr lang="en-US" sz="2000" i="1" dirty="0">
                <a:latin typeface="Calibri" panose="020F0502020204030204" pitchFamily="34" charset="0"/>
                <a:ea typeface="MyriadPro-Regular"/>
                <a:cs typeface="Arial" panose="020B0604020202020204" pitchFamily="34" charset="0"/>
              </a:rPr>
              <a:t>Who would benefit from this act, who would be harmed?</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118" descr="Εικόνα που περιέχει κείμενο&#10;&#10;Περιγραφή που δημιουργήθηκε αυτόματα">
            <a:extLst>
              <a:ext uri="{FF2B5EF4-FFF2-40B4-BE49-F238E27FC236}">
                <a16:creationId xmlns:a16="http://schemas.microsoft.com/office/drawing/2014/main" id="{F1B67337-C5DC-4263-8F74-2A56D455C2C9}"/>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121041" y="4745179"/>
            <a:ext cx="2979420" cy="1057275"/>
          </a:xfrm>
          <a:prstGeom prst="rect">
            <a:avLst/>
          </a:prstGeom>
          <a:noFill/>
          <a:ln>
            <a:noFill/>
          </a:ln>
          <a:extLst>
            <a:ext uri="{53640926-AAD7-44D8-BBD7-CCE9431645EC}">
              <a14:shadowObscured xmlns:a14="http://schemas.microsoft.com/office/drawing/2010/main"/>
            </a:ext>
          </a:extLst>
        </p:spPr>
      </p:pic>
      <p:pic>
        <p:nvPicPr>
          <p:cNvPr id="37" name="Grafik 2" descr="Εικόνα που περιέχει κείμενο&#10;&#10;Περιγραφή που δημιουργήθηκε αυτόματα">
            <a:extLst>
              <a:ext uri="{FF2B5EF4-FFF2-40B4-BE49-F238E27FC236}">
                <a16:creationId xmlns:a16="http://schemas.microsoft.com/office/drawing/2014/main" id="{5EF343D0-68AB-45F0-B9D3-35691D9C4237}"/>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91254" y="4896436"/>
            <a:ext cx="3651250" cy="1139825"/>
          </a:xfrm>
          <a:prstGeom prst="rect">
            <a:avLst/>
          </a:prstGeom>
          <a:noFill/>
          <a:ln>
            <a:noFill/>
          </a:ln>
          <a:extLst>
            <a:ext uri="{53640926-AAD7-44D8-BBD7-CCE9431645EC}">
              <a14:shadowObscured xmlns:a14="http://schemas.microsoft.com/office/drawing/2010/main"/>
            </a:ext>
          </a:extLst>
        </p:spPr>
      </p:pic>
      <p:pic>
        <p:nvPicPr>
          <p:cNvPr id="34" name="Grafik 1" descr="Εικόνα που περιέχει κείμενο&#10;&#10;Περιγραφή που δημιουργήθηκε αυτόματα">
            <a:extLst>
              <a:ext uri="{FF2B5EF4-FFF2-40B4-BE49-F238E27FC236}">
                <a16:creationId xmlns:a16="http://schemas.microsoft.com/office/drawing/2014/main" id="{26A8DA5F-284A-4D5E-B25C-3160C7DF0839}"/>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6096000" y="3460879"/>
            <a:ext cx="3774013" cy="909792"/>
          </a:xfrm>
          <a:prstGeom prst="rect">
            <a:avLst/>
          </a:prstGeom>
          <a:noFill/>
          <a:ln>
            <a:noFill/>
          </a:ln>
          <a:extLst>
            <a:ext uri="{53640926-AAD7-44D8-BBD7-CCE9431645EC}">
              <a14:shadowObscured xmlns:a14="http://schemas.microsoft.com/office/drawing/2010/main"/>
            </a:ext>
          </a:extLst>
        </p:spPr>
      </p:pic>
      <p:pic>
        <p:nvPicPr>
          <p:cNvPr id="24" name="Grafik 116" descr="Εικόνα που περιέχει κείμενο&#10;&#10;Περιγραφή που δημιουργήθηκε αυτόματα">
            <a:extLst>
              <a:ext uri="{FF2B5EF4-FFF2-40B4-BE49-F238E27FC236}">
                <a16:creationId xmlns:a16="http://schemas.microsoft.com/office/drawing/2014/main" id="{42779DB0-85CF-43E1-833A-A01506ED50D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891253" y="3455800"/>
            <a:ext cx="3176340" cy="876300"/>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DA69530D-6060-4A6C-BE85-DCC8F0FC594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pic>
        <p:nvPicPr>
          <p:cNvPr id="25" name="Εικόνα 24">
            <a:extLst>
              <a:ext uri="{FF2B5EF4-FFF2-40B4-BE49-F238E27FC236}">
                <a16:creationId xmlns:a16="http://schemas.microsoft.com/office/drawing/2014/main" id="{57C8654A-E247-49B7-9FB6-174E8AE097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1511" y="3492062"/>
            <a:ext cx="628650" cy="836295"/>
          </a:xfrm>
          <a:prstGeom prst="rect">
            <a:avLst/>
          </a:prstGeom>
          <a:noFill/>
        </p:spPr>
      </p:pic>
      <p:sp>
        <p:nvSpPr>
          <p:cNvPr id="16" name="TextBox 15">
            <a:extLst>
              <a:ext uri="{FF2B5EF4-FFF2-40B4-BE49-F238E27FC236}">
                <a16:creationId xmlns:a16="http://schemas.microsoft.com/office/drawing/2014/main" id="{B080C104-AE67-43FC-93DD-2D008C6F272B}"/>
              </a:ext>
            </a:extLst>
          </p:cNvPr>
          <p:cNvSpPr txBox="1"/>
          <p:nvPr/>
        </p:nvSpPr>
        <p:spPr>
          <a:xfrm>
            <a:off x="1797695" y="3450459"/>
            <a:ext cx="1768039"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en-GB" sz="1800" dirty="0" err="1">
                <a:effectLst/>
                <a:latin typeface="Calibri" panose="020F0502020204030204" pitchFamily="34" charset="0"/>
                <a:ea typeface="MyriadPro-Regular"/>
                <a:cs typeface="Arial" panose="020B0604020202020204" pitchFamily="34" charset="0"/>
              </a:rPr>
              <a:t>Adelheid</a:t>
            </a:r>
            <a:r>
              <a:rPr lang="en-GB" sz="1800" dirty="0">
                <a:effectLst/>
                <a:latin typeface="Calibri" panose="020F0502020204030204" pitchFamily="34" charset="0"/>
                <a:ea typeface="MyriadPro-Regular"/>
                <a:cs typeface="Arial" panose="020B0604020202020204" pitchFamily="34" charset="0"/>
              </a:rPr>
              <a:t> Popp, Politician </a:t>
            </a:r>
            <a:endParaRPr lang="en-GB" altLang="en-US" sz="70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956881" y="33250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833690"/>
            <a:ext cx="4044957" cy="783420"/>
          </a:xfrm>
          <a:prstGeom prst="rect">
            <a:avLst/>
          </a:prstGeom>
          <a:noFill/>
        </p:spPr>
        <p:txBody>
          <a:bodyPr wrap="square">
            <a:spAutoFit/>
          </a:bodyPr>
          <a:lstStyle/>
          <a:p>
            <a:pPr marL="648335" algn="l">
              <a:lnSpc>
                <a:spcPct val="130000"/>
              </a:lnSpc>
              <a:tabLst>
                <a:tab pos="3421380" algn="l"/>
              </a:tabLst>
            </a:pPr>
            <a:r>
              <a:rPr lang="en-GB" sz="1800" b="1" dirty="0">
                <a:effectLst/>
                <a:latin typeface="Calibri" panose="020F0502020204030204" pitchFamily="34" charset="0"/>
                <a:ea typeface="MyriadPro-Regular"/>
                <a:cs typeface="Arial" panose="020B0604020202020204" pitchFamily="34" charset="0"/>
              </a:rPr>
              <a:t>Box 3:</a:t>
            </a:r>
          </a:p>
          <a:p>
            <a:pPr marL="648335" algn="l">
              <a:lnSpc>
                <a:spcPct val="130000"/>
              </a:lnSpc>
              <a:tabLst>
                <a:tab pos="3421380" algn="l"/>
              </a:tabLst>
            </a:pPr>
            <a:r>
              <a:rPr lang="en-GB" dirty="0">
                <a:latin typeface="Calibri" panose="020F0502020204030204" pitchFamily="34" charset="0"/>
                <a:cs typeface="Arial" panose="020B0604020202020204" pitchFamily="34" charset="0"/>
              </a:rPr>
              <a:t>Anna,  Factory worker</a:t>
            </a: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9" y="4917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pic>
        <p:nvPicPr>
          <p:cNvPr id="35" name="Bild 8">
            <a:extLst>
              <a:ext uri="{FF2B5EF4-FFF2-40B4-BE49-F238E27FC236}">
                <a16:creationId xmlns:a16="http://schemas.microsoft.com/office/drawing/2014/main" id="{0BC27E99-189B-4AF5-A9B9-B565F767E6C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8449" y="4888224"/>
            <a:ext cx="666750" cy="840740"/>
          </a:xfrm>
          <a:prstGeom prst="rect">
            <a:avLst/>
          </a:prstGeom>
          <a:noFill/>
          <a:ln>
            <a:noFill/>
          </a:ln>
        </p:spPr>
      </p:pic>
      <p:sp>
        <p:nvSpPr>
          <p:cNvPr id="36" name="Rechteck 12">
            <a:extLst>
              <a:ext uri="{FF2B5EF4-FFF2-40B4-BE49-F238E27FC236}">
                <a16:creationId xmlns:a16="http://schemas.microsoft.com/office/drawing/2014/main" id="{6CB28D8B-8B86-486F-8254-61E161966858}"/>
              </a:ext>
            </a:extLst>
          </p:cNvPr>
          <p:cNvSpPr>
            <a:spLocks noChangeArrowheads="1"/>
          </p:cNvSpPr>
          <p:nvPr/>
        </p:nvSpPr>
        <p:spPr bwMode="auto">
          <a:xfrm flipH="1">
            <a:off x="6219447" y="3455800"/>
            <a:ext cx="619125" cy="847725"/>
          </a:xfrm>
          <a:prstGeom prst="rect">
            <a:avLst/>
          </a:prstGeom>
          <a:blipFill dpi="0" rotWithShape="0">
            <a:blip r:embed="rId9"/>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31" name="Rechteck 6">
            <a:extLst>
              <a:ext uri="{FF2B5EF4-FFF2-40B4-BE49-F238E27FC236}">
                <a16:creationId xmlns:a16="http://schemas.microsoft.com/office/drawing/2014/main" id="{6871131B-4E22-4B16-AFB1-D70371FF4A60}"/>
              </a:ext>
            </a:extLst>
          </p:cNvPr>
          <p:cNvSpPr>
            <a:spLocks noChangeArrowheads="1"/>
          </p:cNvSpPr>
          <p:nvPr/>
        </p:nvSpPr>
        <p:spPr bwMode="auto">
          <a:xfrm>
            <a:off x="1114663" y="4978745"/>
            <a:ext cx="638175" cy="888365"/>
          </a:xfrm>
          <a:prstGeom prst="rect">
            <a:avLst/>
          </a:prstGeom>
          <a:blipFill dpi="0" rotWithShape="0">
            <a:blip r:embed="rId10"/>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6: </a:t>
            </a:r>
            <a:r>
              <a:rPr lang="en-US" sz="3200" b="0" dirty="0"/>
              <a:t>Stopover!</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1620520" algn="l"/>
                <a:tab pos="3421380" algn="l"/>
              </a:tabLst>
            </a:pPr>
            <a:r>
              <a:rPr lang="en-GB" sz="1800" dirty="0">
                <a:effectLst/>
                <a:latin typeface="Calibri" panose="020F0502020204030204" pitchFamily="34" charset="0"/>
                <a:ea typeface="MyriadPro-Regular"/>
                <a:cs typeface="Arial" panose="020B0604020202020204" pitchFamily="34" charset="0"/>
              </a:rPr>
              <a:t>If you want to know how the person you have now put yourself in the shoes of actually acted then, </a:t>
            </a:r>
            <a:r>
              <a:rPr lang="en-GB" sz="1800" b="1" dirty="0">
                <a:latin typeface="Calibri" panose="020F0502020204030204" pitchFamily="34" charset="0"/>
                <a:ea typeface="MyriadPro-Regular"/>
                <a:cs typeface="Arial" panose="020B0604020202020204" pitchFamily="34" charset="0"/>
              </a:rPr>
              <a:t>click</a:t>
            </a:r>
            <a:r>
              <a:rPr lang="en-GB" sz="1800" b="1" dirty="0">
                <a:effectLst/>
                <a:latin typeface="Calibri" panose="020F0502020204030204" pitchFamily="34" charset="0"/>
                <a:ea typeface="MyriadPro-Regular"/>
                <a:cs typeface="Arial" panose="020B0604020202020204" pitchFamily="34" charset="0"/>
              </a:rPr>
              <a:t> on in the corresponding box</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n-US" sz="1800" b="1" dirty="0">
                <a:effectLst/>
                <a:latin typeface="Calibri" panose="020F0502020204030204" pitchFamily="34" charset="0"/>
                <a:ea typeface="MyriadPro-Regular"/>
                <a:cs typeface="Arial" panose="020B0604020202020204" pitchFamily="34" charset="0"/>
              </a:rPr>
              <a:t>But beware! </a:t>
            </a:r>
            <a:r>
              <a:rPr lang="en-US" sz="1800" dirty="0">
                <a:effectLst/>
                <a:latin typeface="Calibri" panose="020F0502020204030204" pitchFamily="34" charset="0"/>
                <a:ea typeface="MyriadPro-Regular"/>
                <a:cs typeface="Arial" panose="020B0604020202020204" pitchFamily="34" charset="0"/>
              </a:rPr>
              <a:t>Read only this one box, otherwise you will lose the excitement of the other characters!</a:t>
            </a:r>
            <a:endParaRPr lang="en-GB" dirty="0"/>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817847" y="3448545"/>
            <a:ext cx="25925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Box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Ignaz </a:t>
            </a:r>
            <a:r>
              <a:rPr kumimoji="0" lang="en-US" altLang="en-US" b="0" i="0" u="none" strike="noStrike" cap="none" normalizeH="0" baseline="0" dirty="0" err="1">
                <a:ln>
                  <a:noFill/>
                </a:ln>
                <a:solidFill>
                  <a:schemeClr val="tx1"/>
                </a:solidFill>
                <a:effectLst/>
                <a:latin typeface="Calibri" panose="020F0502020204030204" pitchFamily="34" charset="0"/>
                <a:ea typeface="+mn-ea"/>
                <a:cs typeface="Calibri" panose="020F0502020204030204" pitchFamily="34" charset="0"/>
              </a:rPr>
              <a:t>Seipel</a:t>
            </a: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Theologian and Politician </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817847" y="4877148"/>
            <a:ext cx="5978897" cy="923330"/>
          </a:xfrm>
          <a:prstGeom prst="rect">
            <a:avLst/>
          </a:prstGeom>
          <a:noFill/>
        </p:spPr>
        <p:txBody>
          <a:bodyPr wrap="square">
            <a:spAutoFit/>
          </a:bodyPr>
          <a:lstStyle/>
          <a:p>
            <a:r>
              <a:rPr lang="en-GB" sz="1800" b="1" dirty="0">
                <a:effectLst/>
                <a:latin typeface="Calibri" panose="020F0502020204030204" pitchFamily="34" charset="0"/>
                <a:ea typeface="+mn-ea"/>
                <a:cs typeface="+mn-cs"/>
              </a:rPr>
              <a:t>Box 4:</a:t>
            </a:r>
          </a:p>
          <a:p>
            <a:r>
              <a:rPr lang="en-GB" sz="1800" dirty="0">
                <a:effectLst/>
                <a:latin typeface="Calibri" panose="020F0502020204030204" pitchFamily="34" charset="0"/>
                <a:ea typeface="+mn-ea"/>
                <a:cs typeface="+mn-cs"/>
              </a:rPr>
              <a:t>Heinrich, </a:t>
            </a:r>
          </a:p>
          <a:p>
            <a:r>
              <a:rPr lang="en-GB" sz="1800" dirty="0">
                <a:effectLst/>
                <a:latin typeface="Calibri" panose="020F0502020204030204" pitchFamily="34" charset="0"/>
                <a:ea typeface="+mn-ea"/>
                <a:cs typeface="+mn-cs"/>
              </a:rPr>
              <a:t>Brickmaker</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A7DAB2AA-B35E-49CD-84FB-2C1AED949827}"/>
              </a:ext>
            </a:extLst>
          </p:cNvPr>
          <p:cNvSpPr txBox="1"/>
          <p:nvPr/>
        </p:nvSpPr>
        <p:spPr>
          <a:xfrm>
            <a:off x="84564" y="581667"/>
            <a:ext cx="6396737" cy="2585323"/>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b="1" i="1" dirty="0"/>
              <a:t>Box 1:</a:t>
            </a:r>
            <a:r>
              <a:rPr lang="en-GB" i="1" dirty="0"/>
              <a:t> </a:t>
            </a:r>
            <a:r>
              <a:rPr lang="en-GB" dirty="0" err="1"/>
              <a:t>Adelheid</a:t>
            </a:r>
            <a:r>
              <a:rPr lang="en-GB" dirty="0"/>
              <a:t> Popp, Politician </a:t>
            </a:r>
          </a:p>
          <a:p>
            <a:pPr lvl="0" eaLnBrk="0" fontAlgn="base" hangingPunct="0">
              <a:spcBef>
                <a:spcPct val="0"/>
              </a:spcBef>
              <a:spcAft>
                <a:spcPct val="0"/>
              </a:spcAft>
              <a:tabLst>
                <a:tab pos="3421063" algn="l"/>
              </a:tabLst>
            </a:pPr>
            <a:r>
              <a:rPr lang="en-GB" i="1" dirty="0" err="1"/>
              <a:t>Adelheid</a:t>
            </a:r>
            <a:r>
              <a:rPr lang="en-GB" i="1" dirty="0"/>
              <a:t> Popp appears as a keynote speaker on this day, alongside Victor Adler, the founder of the Social Democratic Workers' Party.</a:t>
            </a:r>
            <a:endParaRPr lang="en-GB" dirty="0"/>
          </a:p>
          <a:p>
            <a:r>
              <a:rPr lang="en-GB" i="1" dirty="0"/>
              <a:t>In 1918, </a:t>
            </a:r>
            <a:r>
              <a:rPr lang="en-GB" i="1" dirty="0" err="1"/>
              <a:t>Adelheid</a:t>
            </a:r>
            <a:r>
              <a:rPr lang="en-GB" i="1" dirty="0"/>
              <a:t> Popp is called up to the party executive of the Social Democratic Party and becomes the first woman in the new republic to enter the National Council. In parliament she dedicates herself to other important women's issues such as: the reform of marriage law, the liberalization of the abortion paragraph and of course equal pay for equal work!</a:t>
            </a:r>
            <a:endParaRPr lang="en-GB" dirty="0"/>
          </a:p>
        </p:txBody>
      </p:sp>
      <p:sp>
        <p:nvSpPr>
          <p:cNvPr id="29" name="TextBox 28">
            <a:extLst>
              <a:ext uri="{FF2B5EF4-FFF2-40B4-BE49-F238E27FC236}">
                <a16:creationId xmlns:a16="http://schemas.microsoft.com/office/drawing/2014/main" id="{F1C15C8A-7D11-4600-A514-34321D11C1AB}"/>
              </a:ext>
            </a:extLst>
          </p:cNvPr>
          <p:cNvSpPr txBox="1"/>
          <p:nvPr/>
        </p:nvSpPr>
        <p:spPr>
          <a:xfrm>
            <a:off x="670658" y="3599626"/>
            <a:ext cx="4881047" cy="120032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b="1" i="1" dirty="0"/>
              <a:t>Box 3:</a:t>
            </a:r>
            <a:r>
              <a:rPr lang="en-GB" i="1" dirty="0"/>
              <a:t> </a:t>
            </a:r>
            <a:r>
              <a:rPr lang="en-GB" dirty="0"/>
              <a:t>Anna, Factory worker</a:t>
            </a:r>
            <a:endParaRPr lang="en-GB" altLang="en-US" sz="700" dirty="0"/>
          </a:p>
          <a:p>
            <a:pPr lvl="0" eaLnBrk="0" fontAlgn="base" hangingPunct="0">
              <a:spcBef>
                <a:spcPct val="0"/>
              </a:spcBef>
              <a:spcAft>
                <a:spcPct val="0"/>
              </a:spcAft>
              <a:tabLst>
                <a:tab pos="3421063" algn="l"/>
              </a:tabLst>
            </a:pPr>
            <a:r>
              <a:rPr lang="en-US" i="1" dirty="0"/>
              <a:t>Anna can bring herself to do this and takes part in the mass rally. Together with her, 20,000 people demand the right to vote for women.</a:t>
            </a:r>
            <a:endParaRPr lang="en-GB"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610350" y="197505"/>
            <a:ext cx="5411192" cy="3139321"/>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b="1" i="1" dirty="0"/>
              <a:t>Box 2:</a:t>
            </a:r>
            <a:r>
              <a:rPr lang="en-GB" i="1" dirty="0"/>
              <a:t> </a:t>
            </a:r>
            <a:r>
              <a:rPr lang="en-GB" dirty="0"/>
              <a:t>Ignaz </a:t>
            </a:r>
            <a:r>
              <a:rPr lang="en-GB" dirty="0" err="1"/>
              <a:t>Seipel</a:t>
            </a:r>
            <a:r>
              <a:rPr lang="en-GB" dirty="0"/>
              <a:t>, Theologian and Politician </a:t>
            </a:r>
            <a:r>
              <a:rPr lang="en-US" altLang="en-US" i="1" dirty="0">
                <a:latin typeface="Calibri" panose="020F0502020204030204" pitchFamily="34" charset="0"/>
                <a:ea typeface="MyriadPro-Regular"/>
                <a:cs typeface="Arial" panose="020B0604020202020204" pitchFamily="34" charset="0"/>
              </a:rPr>
              <a:t>Ignaz </a:t>
            </a:r>
            <a:r>
              <a:rPr lang="en-US" altLang="en-US" i="1" dirty="0" err="1">
                <a:latin typeface="Calibri" panose="020F0502020204030204" pitchFamily="34" charset="0"/>
                <a:ea typeface="MyriadPro-Regular"/>
                <a:cs typeface="Arial" panose="020B0604020202020204" pitchFamily="34" charset="0"/>
              </a:rPr>
              <a:t>Seipel</a:t>
            </a:r>
            <a:r>
              <a:rPr lang="en-US" altLang="en-US" i="1" dirty="0">
                <a:latin typeface="Calibri" panose="020F0502020204030204" pitchFamily="34" charset="0"/>
                <a:ea typeface="MyriadPro-Regular"/>
                <a:cs typeface="Arial" panose="020B0604020202020204" pitchFamily="34" charset="0"/>
              </a:rPr>
              <a:t> writes a speech in which he vehemently opposes women's suffrage. He stayed away from the rally out of deep conviction.</a:t>
            </a:r>
          </a:p>
          <a:p>
            <a:pPr lvl="0" eaLnBrk="0" fontAlgn="base" hangingPunct="0">
              <a:spcBef>
                <a:spcPct val="0"/>
              </a:spcBef>
              <a:spcAft>
                <a:spcPct val="0"/>
              </a:spcAft>
              <a:tabLst>
                <a:tab pos="3421063" algn="l"/>
              </a:tabLst>
            </a:pPr>
            <a:r>
              <a:rPr lang="en-US" altLang="en-US" i="1" dirty="0">
                <a:latin typeface="Calibri" panose="020F0502020204030204" pitchFamily="34" charset="0"/>
                <a:ea typeface="MyriadPro-Regular"/>
                <a:cs typeface="Arial" panose="020B0604020202020204" pitchFamily="34" charset="0"/>
              </a:rPr>
              <a:t>After the collapse of the monarchy, Ignaz </a:t>
            </a:r>
            <a:r>
              <a:rPr lang="en-US" altLang="en-US" i="1" dirty="0" err="1">
                <a:latin typeface="Calibri" panose="020F0502020204030204" pitchFamily="34" charset="0"/>
                <a:ea typeface="MyriadPro-Regular"/>
                <a:cs typeface="Arial" panose="020B0604020202020204" pitchFamily="34" charset="0"/>
              </a:rPr>
              <a:t>Seipel</a:t>
            </a:r>
            <a:r>
              <a:rPr lang="en-US" altLang="en-US" i="1" dirty="0">
                <a:latin typeface="Calibri" panose="020F0502020204030204" pitchFamily="34" charset="0"/>
                <a:ea typeface="MyriadPro-Regular"/>
                <a:cs typeface="Arial" panose="020B0604020202020204" pitchFamily="34" charset="0"/>
              </a:rPr>
              <a:t> became party chairman of the Christian Social Party from 1921 to 1930. He served twice as Federal Chancellor. Especially in his second term, he fought the Social Democratic Workers' Party as well as </a:t>
            </a:r>
            <a:r>
              <a:rPr lang="en-US" altLang="en-US" i="1" dirty="0" err="1">
                <a:latin typeface="Calibri" panose="020F0502020204030204" pitchFamily="34" charset="0"/>
                <a:ea typeface="MyriadPro-Regular"/>
                <a:cs typeface="Arial" panose="020B0604020202020204" pitchFamily="34" charset="0"/>
              </a:rPr>
              <a:t>Austromarxism</a:t>
            </a:r>
            <a:r>
              <a:rPr lang="en-US" altLang="en-US" i="1" dirty="0">
                <a:latin typeface="Calibri" panose="020F0502020204030204" pitchFamily="34" charset="0"/>
                <a:ea typeface="MyriadPro-Regular"/>
                <a:cs typeface="Arial" panose="020B0604020202020204" pitchFamily="34" charset="0"/>
              </a:rPr>
              <a:t> and supported the militarization of paramilitary militias such as the </a:t>
            </a:r>
            <a:r>
              <a:rPr lang="en-US" altLang="en-US" i="1" dirty="0" err="1">
                <a:latin typeface="Calibri" panose="020F0502020204030204" pitchFamily="34" charset="0"/>
                <a:ea typeface="MyriadPro-Regular"/>
                <a:cs typeface="Arial" panose="020B0604020202020204" pitchFamily="34" charset="0"/>
              </a:rPr>
              <a:t>Heimwehr</a:t>
            </a:r>
            <a:r>
              <a:rPr lang="en-US" altLang="en-US" i="1" dirty="0">
                <a:latin typeface="Calibri" panose="020F0502020204030204" pitchFamily="34" charset="0"/>
                <a:ea typeface="MyriadPro-Regular"/>
                <a:cs typeface="Arial" panose="020B0604020202020204" pitchFamily="34" charset="0"/>
              </a:rPr>
              <a:t>.</a:t>
            </a: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853980" y="339352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106698" y="482560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click</a:t>
            </a:r>
            <a:endParaRPr lang="el-GR" b="1" dirty="0">
              <a:solidFill>
                <a:srgbClr val="E12A3C"/>
              </a:solidFill>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6394865" y="2100860"/>
            <a:ext cx="5411192" cy="2585323"/>
          </a:xfrm>
          <a:prstGeom prst="rect">
            <a:avLst/>
          </a:prstGeom>
          <a:solidFill>
            <a:schemeClr val="bg1">
              <a:lumMod val="95000"/>
            </a:schemeClr>
          </a:solidFill>
          <a:ln>
            <a:solidFill>
              <a:srgbClr val="E12A3C"/>
            </a:solidFill>
          </a:ln>
        </p:spPr>
        <p:txBody>
          <a:bodyPr wrap="square">
            <a:spAutoFit/>
          </a:bodyPr>
          <a:lstStyle/>
          <a:p>
            <a:r>
              <a:rPr lang="en-GB" b="1" dirty="0">
                <a:latin typeface="Calibri" panose="020F0502020204030204" pitchFamily="34" charset="0"/>
              </a:rPr>
              <a:t>Box 4: </a:t>
            </a:r>
            <a:r>
              <a:rPr lang="en-GB" dirty="0">
                <a:latin typeface="Calibri" panose="020F0502020204030204" pitchFamily="34" charset="0"/>
              </a:rPr>
              <a:t>Heinrich, Brickmaker</a:t>
            </a:r>
          </a:p>
          <a:p>
            <a:r>
              <a:rPr lang="en-US" altLang="en-US" i="1" dirty="0">
                <a:latin typeface="Calibri" panose="020F0502020204030204" pitchFamily="34" charset="0"/>
                <a:ea typeface="MyriadPro-Regular"/>
                <a:cs typeface="Arial" panose="020B0604020202020204" pitchFamily="34" charset="0"/>
              </a:rPr>
              <a:t>Heinrich rushes down to the door. But when he gets there, his wife has already left and joins the demonstrators. Heinrich's wife Marie is strengthened in her position and increasingly asserts her views to her husband. She also becomes more involved in women's organizations, organizing meetings and writing brochures and newspaper articles to raise political awareness among </a:t>
            </a:r>
            <a:r>
              <a:rPr lang="en-US" altLang="en-US" i="1" err="1">
                <a:latin typeface="Calibri" panose="020F0502020204030204" pitchFamily="34" charset="0"/>
                <a:ea typeface="MyriadPro-Regular"/>
                <a:cs typeface="Arial" panose="020B0604020202020204" pitchFamily="34" charset="0"/>
              </a:rPr>
              <a:t>women</a:t>
            </a:r>
            <a:r>
              <a:rPr lang="en-US" altLang="en-US" i="1">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9" grpId="0" animBg="1"/>
      <p:bldP spid="29" grpId="1" animBg="1"/>
      <p:bldP spid="20" grpId="0" animBg="1"/>
      <p:bldP spid="20" grpId="1" animBg="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281B969E-061B-4114-B6B8-6FE0AD915A6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580103" y="722145"/>
            <a:ext cx="165777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7: Now you have the choice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n-US" sz="1800" dirty="0">
                <a:effectLst/>
                <a:latin typeface="Calibri" panose="020F0502020204030204" pitchFamily="34" charset="0"/>
                <a:ea typeface="MyriadPro-Regular"/>
                <a:cs typeface="Arial" panose="020B0604020202020204" pitchFamily="34" charset="0"/>
              </a:rPr>
              <a:t>Did you find it exciting to dive into the story and put yourself in the person's shoes? </a:t>
            </a:r>
          </a:p>
          <a:p>
            <a:pPr algn="just">
              <a:lnSpc>
                <a:spcPct val="130000"/>
              </a:lnSpc>
            </a:pPr>
            <a:r>
              <a:rPr lang="en-US" sz="1800" dirty="0">
                <a:effectLst/>
                <a:latin typeface="Calibri" panose="020F0502020204030204" pitchFamily="34" charset="0"/>
                <a:ea typeface="MyriadPro-Regular"/>
                <a:cs typeface="Arial" panose="020B0604020202020204" pitchFamily="34" charset="0"/>
              </a:rPr>
              <a:t>If you have time and want to, you can now </a:t>
            </a:r>
            <a:r>
              <a:rPr lang="en-US" sz="1800" b="1" dirty="0">
                <a:effectLst/>
                <a:latin typeface="Calibri" panose="020F0502020204030204" pitchFamily="34" charset="0"/>
                <a:ea typeface="MyriadPro-Regular"/>
                <a:cs typeface="Arial" panose="020B0604020202020204" pitchFamily="34" charset="0"/>
              </a:rPr>
              <a:t>choose another person </a:t>
            </a:r>
            <a:r>
              <a:rPr lang="en-US" sz="1800" dirty="0">
                <a:effectLst/>
                <a:latin typeface="Calibri" panose="020F0502020204030204" pitchFamily="34" charset="0"/>
                <a:ea typeface="MyriadPro-Regular"/>
                <a:cs typeface="Arial" panose="020B0604020202020204" pitchFamily="34" charset="0"/>
              </a:rPr>
              <a:t>to play the role of. So go back to </a:t>
            </a:r>
            <a:r>
              <a:rPr lang="en-US" sz="1800" dirty="0">
                <a:effectLst/>
                <a:latin typeface="Calibri" panose="020F0502020204030204" pitchFamily="34" charset="0"/>
                <a:ea typeface="MyriadPro-Regular"/>
                <a:cs typeface="Arial" panose="020B0604020202020204" pitchFamily="34" charset="0"/>
                <a:hlinkClick r:id="rId3" action="ppaction://hlinksldjump"/>
              </a:rPr>
              <a:t>Step 3</a:t>
            </a:r>
            <a:r>
              <a:rPr lang="en-US" sz="1800" dirty="0">
                <a:effectLst/>
                <a:latin typeface="Calibri" panose="020F0502020204030204" pitchFamily="34" charset="0"/>
                <a:ea typeface="MyriadPro-Regular"/>
                <a:cs typeface="Arial" panose="020B0604020202020204" pitchFamily="34" charset="0"/>
                <a:hlinkClick r:id="rId4" action="ppaction://hlinksldjump"/>
              </a:rPr>
              <a:t> </a:t>
            </a:r>
            <a:r>
              <a:rPr lang="en-US" sz="1800" dirty="0">
                <a:effectLst/>
                <a:latin typeface="Calibri" panose="020F0502020204030204" pitchFamily="34" charset="0"/>
                <a:ea typeface="MyriadPro-Regular"/>
                <a:cs typeface="Arial" panose="020B0604020202020204" pitchFamily="34" charset="0"/>
              </a:rPr>
              <a:t>and choose who you want to be next.</a:t>
            </a:r>
          </a:p>
          <a:p>
            <a:pPr algn="just">
              <a:lnSpc>
                <a:spcPct val="130000"/>
              </a:lnSpc>
            </a:pPr>
            <a:r>
              <a:rPr lang="en-US" sz="1800" dirty="0">
                <a:effectLst/>
                <a:latin typeface="Calibri" panose="020F0502020204030204" pitchFamily="34" charset="0"/>
                <a:ea typeface="MyriadPro-Regular"/>
                <a:cs typeface="Arial" panose="020B0604020202020204" pitchFamily="34" charset="0"/>
              </a:rPr>
              <a:t>If you are sure you don't want to try another role in this episode, you will find out how the story continues in the next chapter.</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68C12-7B8D-C3E6-9A7F-1D7EA4A148C3}"/>
              </a:ext>
            </a:extLst>
          </p:cNvPr>
          <p:cNvSpPr>
            <a:spLocks noGrp="1"/>
          </p:cNvSpPr>
          <p:nvPr>
            <p:ph type="title"/>
          </p:nvPr>
        </p:nvSpPr>
        <p:spPr/>
        <p:txBody>
          <a:bodyPr/>
          <a:lstStyle/>
          <a:p>
            <a:r>
              <a:rPr lang="en-US" dirty="0"/>
              <a:t>6	How the story goes on</a:t>
            </a:r>
            <a:endParaRPr lang="en-GB" dirty="0"/>
          </a:p>
        </p:txBody>
      </p:sp>
      <p:sp>
        <p:nvSpPr>
          <p:cNvPr id="4" name="TextBox 3">
            <a:extLst>
              <a:ext uri="{FF2B5EF4-FFF2-40B4-BE49-F238E27FC236}">
                <a16:creationId xmlns:a16="http://schemas.microsoft.com/office/drawing/2014/main" id="{31B0EABE-B0E6-19B6-6304-17C7BE67165E}"/>
              </a:ext>
            </a:extLst>
          </p:cNvPr>
          <p:cNvSpPr txBox="1"/>
          <p:nvPr/>
        </p:nvSpPr>
        <p:spPr>
          <a:xfrm>
            <a:off x="264260" y="1691596"/>
            <a:ext cx="11524085" cy="4384405"/>
          </a:xfrm>
          <a:custGeom>
            <a:avLst/>
            <a:gdLst>
              <a:gd name="connsiteX0" fmla="*/ 0 w 11524085"/>
              <a:gd name="connsiteY0" fmla="*/ 0 h 4384405"/>
              <a:gd name="connsiteX1" fmla="*/ 998753 w 11524085"/>
              <a:gd name="connsiteY1" fmla="*/ 0 h 4384405"/>
              <a:gd name="connsiteX2" fmla="*/ 1997508 w 11524085"/>
              <a:gd name="connsiteY2" fmla="*/ 0 h 4384405"/>
              <a:gd name="connsiteX3" fmla="*/ 2420058 w 11524085"/>
              <a:gd name="connsiteY3" fmla="*/ 0 h 4384405"/>
              <a:gd name="connsiteX4" fmla="*/ 3188330 w 11524085"/>
              <a:gd name="connsiteY4" fmla="*/ 0 h 4384405"/>
              <a:gd name="connsiteX5" fmla="*/ 3610880 w 11524085"/>
              <a:gd name="connsiteY5" fmla="*/ 0 h 4384405"/>
              <a:gd name="connsiteX6" fmla="*/ 4148670 w 11524085"/>
              <a:gd name="connsiteY6" fmla="*/ 0 h 4384405"/>
              <a:gd name="connsiteX7" fmla="*/ 5032184 w 11524085"/>
              <a:gd name="connsiteY7" fmla="*/ 0 h 4384405"/>
              <a:gd name="connsiteX8" fmla="*/ 6030937 w 11524085"/>
              <a:gd name="connsiteY8" fmla="*/ 0 h 4384405"/>
              <a:gd name="connsiteX9" fmla="*/ 6683969 w 11524085"/>
              <a:gd name="connsiteY9" fmla="*/ 0 h 4384405"/>
              <a:gd name="connsiteX10" fmla="*/ 7567482 w 11524085"/>
              <a:gd name="connsiteY10" fmla="*/ 0 h 4384405"/>
              <a:gd name="connsiteX11" fmla="*/ 8220514 w 11524085"/>
              <a:gd name="connsiteY11" fmla="*/ 0 h 4384405"/>
              <a:gd name="connsiteX12" fmla="*/ 8988786 w 11524085"/>
              <a:gd name="connsiteY12" fmla="*/ 0 h 4384405"/>
              <a:gd name="connsiteX13" fmla="*/ 9757058 w 11524085"/>
              <a:gd name="connsiteY13" fmla="*/ 0 h 4384405"/>
              <a:gd name="connsiteX14" fmla="*/ 10640571 w 11524085"/>
              <a:gd name="connsiteY14" fmla="*/ 0 h 4384405"/>
              <a:gd name="connsiteX15" fmla="*/ 11524085 w 11524085"/>
              <a:gd name="connsiteY15" fmla="*/ 0 h 4384405"/>
              <a:gd name="connsiteX16" fmla="*/ 11524085 w 11524085"/>
              <a:gd name="connsiteY16" fmla="*/ 920724 h 4384405"/>
              <a:gd name="connsiteX17" fmla="*/ 11524085 w 11524085"/>
              <a:gd name="connsiteY17" fmla="*/ 1797606 h 4384405"/>
              <a:gd name="connsiteX18" fmla="*/ 11524085 w 11524085"/>
              <a:gd name="connsiteY18" fmla="*/ 2674487 h 4384405"/>
              <a:gd name="connsiteX19" fmla="*/ 11524085 w 11524085"/>
              <a:gd name="connsiteY19" fmla="*/ 3419836 h 4384405"/>
              <a:gd name="connsiteX20" fmla="*/ 11524085 w 11524085"/>
              <a:gd name="connsiteY20" fmla="*/ 4384405 h 4384405"/>
              <a:gd name="connsiteX21" fmla="*/ 10525331 w 11524085"/>
              <a:gd name="connsiteY21" fmla="*/ 4384405 h 4384405"/>
              <a:gd name="connsiteX22" fmla="*/ 9872299 w 11524085"/>
              <a:gd name="connsiteY22" fmla="*/ 4384405 h 4384405"/>
              <a:gd name="connsiteX23" fmla="*/ 9334509 w 11524085"/>
              <a:gd name="connsiteY23" fmla="*/ 4384405 h 4384405"/>
              <a:gd name="connsiteX24" fmla="*/ 8335754 w 11524085"/>
              <a:gd name="connsiteY24" fmla="*/ 4384405 h 4384405"/>
              <a:gd name="connsiteX25" fmla="*/ 7337001 w 11524085"/>
              <a:gd name="connsiteY25" fmla="*/ 4384405 h 4384405"/>
              <a:gd name="connsiteX26" fmla="*/ 6914451 w 11524085"/>
              <a:gd name="connsiteY26" fmla="*/ 4384405 h 4384405"/>
              <a:gd name="connsiteX27" fmla="*/ 6491900 w 11524085"/>
              <a:gd name="connsiteY27" fmla="*/ 4384405 h 4384405"/>
              <a:gd name="connsiteX28" fmla="*/ 5954110 w 11524085"/>
              <a:gd name="connsiteY28" fmla="*/ 4384405 h 4384405"/>
              <a:gd name="connsiteX29" fmla="*/ 5185838 w 11524085"/>
              <a:gd name="connsiteY29" fmla="*/ 4384405 h 4384405"/>
              <a:gd name="connsiteX30" fmla="*/ 4532806 w 11524085"/>
              <a:gd name="connsiteY30" fmla="*/ 4384405 h 4384405"/>
              <a:gd name="connsiteX31" fmla="*/ 3534053 w 11524085"/>
              <a:gd name="connsiteY31" fmla="*/ 4384405 h 4384405"/>
              <a:gd name="connsiteX32" fmla="*/ 2650540 w 11524085"/>
              <a:gd name="connsiteY32" fmla="*/ 4384405 h 4384405"/>
              <a:gd name="connsiteX33" fmla="*/ 1767026 w 11524085"/>
              <a:gd name="connsiteY33" fmla="*/ 4384405 h 4384405"/>
              <a:gd name="connsiteX34" fmla="*/ 1344476 w 11524085"/>
              <a:gd name="connsiteY34" fmla="*/ 4384405 h 4384405"/>
              <a:gd name="connsiteX35" fmla="*/ 806686 w 11524085"/>
              <a:gd name="connsiteY35" fmla="*/ 4384405 h 4384405"/>
              <a:gd name="connsiteX36" fmla="*/ 0 w 11524085"/>
              <a:gd name="connsiteY36" fmla="*/ 4384405 h 4384405"/>
              <a:gd name="connsiteX37" fmla="*/ 0 w 11524085"/>
              <a:gd name="connsiteY37" fmla="*/ 3507524 h 4384405"/>
              <a:gd name="connsiteX38" fmla="*/ 0 w 11524085"/>
              <a:gd name="connsiteY38" fmla="*/ 2630643 h 4384405"/>
              <a:gd name="connsiteX39" fmla="*/ 0 w 11524085"/>
              <a:gd name="connsiteY39" fmla="*/ 1797606 h 4384405"/>
              <a:gd name="connsiteX40" fmla="*/ 0 w 11524085"/>
              <a:gd name="connsiteY40" fmla="*/ 920724 h 4384405"/>
              <a:gd name="connsiteX41" fmla="*/ 0 w 11524085"/>
              <a:gd name="connsiteY41" fmla="*/ 0 h 438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24085" h="4384405" extrusionOk="0">
                <a:moveTo>
                  <a:pt x="0" y="0"/>
                </a:moveTo>
                <a:cubicBezTo>
                  <a:pt x="481663" y="-50717"/>
                  <a:pt x="595611" y="66086"/>
                  <a:pt x="998753" y="0"/>
                </a:cubicBezTo>
                <a:cubicBezTo>
                  <a:pt x="1382538" y="-42074"/>
                  <a:pt x="1785313" y="133685"/>
                  <a:pt x="1997508" y="0"/>
                </a:cubicBezTo>
                <a:cubicBezTo>
                  <a:pt x="2245769" y="-120012"/>
                  <a:pt x="2321731" y="2506"/>
                  <a:pt x="2420058" y="0"/>
                </a:cubicBezTo>
                <a:cubicBezTo>
                  <a:pt x="2522424" y="15417"/>
                  <a:pt x="2980912" y="58001"/>
                  <a:pt x="3188330" y="0"/>
                </a:cubicBezTo>
                <a:cubicBezTo>
                  <a:pt x="3438775" y="-28113"/>
                  <a:pt x="3388964" y="26792"/>
                  <a:pt x="3610880" y="0"/>
                </a:cubicBezTo>
                <a:cubicBezTo>
                  <a:pt x="3811906" y="-65998"/>
                  <a:pt x="4045336" y="76180"/>
                  <a:pt x="4148670" y="0"/>
                </a:cubicBezTo>
                <a:cubicBezTo>
                  <a:pt x="4197696" y="-296"/>
                  <a:pt x="4692605" y="45084"/>
                  <a:pt x="5032184" y="0"/>
                </a:cubicBezTo>
                <a:cubicBezTo>
                  <a:pt x="5399508" y="-130198"/>
                  <a:pt x="5726747" y="80798"/>
                  <a:pt x="6030937" y="0"/>
                </a:cubicBezTo>
                <a:cubicBezTo>
                  <a:pt x="6393730" y="-82085"/>
                  <a:pt x="6510133" y="44576"/>
                  <a:pt x="6683969" y="0"/>
                </a:cubicBezTo>
                <a:cubicBezTo>
                  <a:pt x="6906193" y="-62426"/>
                  <a:pt x="7218212" y="138100"/>
                  <a:pt x="7567482" y="0"/>
                </a:cubicBezTo>
                <a:cubicBezTo>
                  <a:pt x="7912812" y="-130128"/>
                  <a:pt x="8052755" y="26242"/>
                  <a:pt x="8220514" y="0"/>
                </a:cubicBezTo>
                <a:cubicBezTo>
                  <a:pt x="8363691" y="-30277"/>
                  <a:pt x="8746475" y="75660"/>
                  <a:pt x="8988786" y="0"/>
                </a:cubicBezTo>
                <a:cubicBezTo>
                  <a:pt x="9273508" y="-61310"/>
                  <a:pt x="9396608" y="49842"/>
                  <a:pt x="9757058" y="0"/>
                </a:cubicBezTo>
                <a:cubicBezTo>
                  <a:pt x="10152581" y="26798"/>
                  <a:pt x="10393690" y="-22288"/>
                  <a:pt x="10640571" y="0"/>
                </a:cubicBezTo>
                <a:cubicBezTo>
                  <a:pt x="10872926" y="-9627"/>
                  <a:pt x="11100874" y="40274"/>
                  <a:pt x="11524085" y="0"/>
                </a:cubicBezTo>
                <a:cubicBezTo>
                  <a:pt x="11576931" y="271240"/>
                  <a:pt x="11482267" y="566263"/>
                  <a:pt x="11524085" y="920724"/>
                </a:cubicBezTo>
                <a:cubicBezTo>
                  <a:pt x="11550742" y="1312386"/>
                  <a:pt x="11439691" y="1511223"/>
                  <a:pt x="11524085" y="1797606"/>
                </a:cubicBezTo>
                <a:cubicBezTo>
                  <a:pt x="11656167" y="2051818"/>
                  <a:pt x="11480672" y="2317553"/>
                  <a:pt x="11524085" y="2674487"/>
                </a:cubicBezTo>
                <a:cubicBezTo>
                  <a:pt x="11559671" y="3066115"/>
                  <a:pt x="11453604" y="3257798"/>
                  <a:pt x="11524085" y="3419836"/>
                </a:cubicBezTo>
                <a:cubicBezTo>
                  <a:pt x="11579863" y="3630338"/>
                  <a:pt x="11430797" y="4042921"/>
                  <a:pt x="11524085" y="4384405"/>
                </a:cubicBezTo>
                <a:cubicBezTo>
                  <a:pt x="11189895" y="4435105"/>
                  <a:pt x="11025451" y="4323124"/>
                  <a:pt x="10525331" y="4384405"/>
                </a:cubicBezTo>
                <a:cubicBezTo>
                  <a:pt x="10046606" y="4408263"/>
                  <a:pt x="10018952" y="4345080"/>
                  <a:pt x="9872299" y="4384405"/>
                </a:cubicBezTo>
                <a:cubicBezTo>
                  <a:pt x="9722041" y="4380569"/>
                  <a:pt x="9484708" y="4311753"/>
                  <a:pt x="9334509" y="4384405"/>
                </a:cubicBezTo>
                <a:cubicBezTo>
                  <a:pt x="9158707" y="4426097"/>
                  <a:pt x="8827177" y="4270532"/>
                  <a:pt x="8335754" y="4384405"/>
                </a:cubicBezTo>
                <a:cubicBezTo>
                  <a:pt x="7828414" y="4526385"/>
                  <a:pt x="7652801" y="4288160"/>
                  <a:pt x="7337001" y="4384405"/>
                </a:cubicBezTo>
                <a:cubicBezTo>
                  <a:pt x="7014758" y="4432150"/>
                  <a:pt x="7085557" y="4355516"/>
                  <a:pt x="6914451" y="4384405"/>
                </a:cubicBezTo>
                <a:cubicBezTo>
                  <a:pt x="6724612" y="4439831"/>
                  <a:pt x="6590782" y="4373723"/>
                  <a:pt x="6491900" y="4384405"/>
                </a:cubicBezTo>
                <a:cubicBezTo>
                  <a:pt x="6393512" y="4365256"/>
                  <a:pt x="6213431" y="4377274"/>
                  <a:pt x="5954110" y="4384405"/>
                </a:cubicBezTo>
                <a:cubicBezTo>
                  <a:pt x="5716638" y="4473551"/>
                  <a:pt x="5550000" y="4329785"/>
                  <a:pt x="5185838" y="4384405"/>
                </a:cubicBezTo>
                <a:cubicBezTo>
                  <a:pt x="4807055" y="4405927"/>
                  <a:pt x="4732208" y="4375454"/>
                  <a:pt x="4532806" y="4384405"/>
                </a:cubicBezTo>
                <a:cubicBezTo>
                  <a:pt x="4374653" y="4328838"/>
                  <a:pt x="3935313" y="4298461"/>
                  <a:pt x="3534053" y="4384405"/>
                </a:cubicBezTo>
                <a:cubicBezTo>
                  <a:pt x="3142014" y="4478697"/>
                  <a:pt x="2934229" y="4340679"/>
                  <a:pt x="2650540" y="4384405"/>
                </a:cubicBezTo>
                <a:cubicBezTo>
                  <a:pt x="2351414" y="4359192"/>
                  <a:pt x="2034814" y="4373437"/>
                  <a:pt x="1767026" y="4384405"/>
                </a:cubicBezTo>
                <a:cubicBezTo>
                  <a:pt x="1443265" y="4416084"/>
                  <a:pt x="1438591" y="4373598"/>
                  <a:pt x="1344476" y="4384405"/>
                </a:cubicBezTo>
                <a:cubicBezTo>
                  <a:pt x="1273774" y="4337500"/>
                  <a:pt x="1037077" y="4278944"/>
                  <a:pt x="806686" y="4384405"/>
                </a:cubicBezTo>
                <a:cubicBezTo>
                  <a:pt x="522244" y="4489089"/>
                  <a:pt x="301684" y="4362592"/>
                  <a:pt x="0" y="4384405"/>
                </a:cubicBezTo>
                <a:cubicBezTo>
                  <a:pt x="-104395" y="4120800"/>
                  <a:pt x="32761" y="3797933"/>
                  <a:pt x="0" y="3507524"/>
                </a:cubicBezTo>
                <a:cubicBezTo>
                  <a:pt x="-122054" y="3195658"/>
                  <a:pt x="56022" y="2929445"/>
                  <a:pt x="0" y="2630643"/>
                </a:cubicBezTo>
                <a:cubicBezTo>
                  <a:pt x="-18603" y="2332257"/>
                  <a:pt x="47360" y="2064377"/>
                  <a:pt x="0" y="1797606"/>
                </a:cubicBezTo>
                <a:cubicBezTo>
                  <a:pt x="-33835" y="1516780"/>
                  <a:pt x="97637" y="1206559"/>
                  <a:pt x="0" y="920724"/>
                </a:cubicBezTo>
                <a:cubicBezTo>
                  <a:pt x="-63514" y="526801"/>
                  <a:pt x="51521" y="325748"/>
                  <a:pt x="0" y="0"/>
                </a:cubicBezTo>
                <a:close/>
              </a:path>
            </a:pathLst>
          </a:custGeom>
          <a:noFill/>
          <a:ln w="38100">
            <a:solidFill>
              <a:schemeClr val="bg1">
                <a:lumMod val="85000"/>
              </a:schemeClr>
            </a:solidFill>
            <a:extLst>
              <a:ext uri="{C807C97D-BFC1-408E-A445-0C87EB9F89A2}">
                <ask:lineSketchStyleProps xmlns:ask="http://schemas.microsoft.com/office/drawing/2018/sketchyshapes" sd="4207725652">
                  <a:custGeom>
                    <a:avLst/>
                    <a:gdLst>
                      <a:gd name="connsiteX0" fmla="*/ 0 w 8642555"/>
                      <a:gd name="connsiteY0" fmla="*/ 0 h 2944011"/>
                      <a:gd name="connsiteX1" fmla="*/ 749021 w 8642555"/>
                      <a:gd name="connsiteY1" fmla="*/ 0 h 2944011"/>
                      <a:gd name="connsiteX2" fmla="*/ 1498043 w 8642555"/>
                      <a:gd name="connsiteY2" fmla="*/ 0 h 2944011"/>
                      <a:gd name="connsiteX3" fmla="*/ 1814937 w 8642555"/>
                      <a:gd name="connsiteY3" fmla="*/ 0 h 2944011"/>
                      <a:gd name="connsiteX4" fmla="*/ 2391107 w 8642555"/>
                      <a:gd name="connsiteY4" fmla="*/ 0 h 2944011"/>
                      <a:gd name="connsiteX5" fmla="*/ 2708001 w 8642555"/>
                      <a:gd name="connsiteY5" fmla="*/ 0 h 2944011"/>
                      <a:gd name="connsiteX6" fmla="*/ 3111320 w 8642555"/>
                      <a:gd name="connsiteY6" fmla="*/ 0 h 2944011"/>
                      <a:gd name="connsiteX7" fmla="*/ 3773916 w 8642555"/>
                      <a:gd name="connsiteY7" fmla="*/ 0 h 2944011"/>
                      <a:gd name="connsiteX8" fmla="*/ 4522937 w 8642555"/>
                      <a:gd name="connsiteY8" fmla="*/ 0 h 2944011"/>
                      <a:gd name="connsiteX9" fmla="*/ 5012682 w 8642555"/>
                      <a:gd name="connsiteY9" fmla="*/ 0 h 2944011"/>
                      <a:gd name="connsiteX10" fmla="*/ 5675278 w 8642555"/>
                      <a:gd name="connsiteY10" fmla="*/ 0 h 2944011"/>
                      <a:gd name="connsiteX11" fmla="*/ 6165023 w 8642555"/>
                      <a:gd name="connsiteY11" fmla="*/ 0 h 2944011"/>
                      <a:gd name="connsiteX12" fmla="*/ 6741193 w 8642555"/>
                      <a:gd name="connsiteY12" fmla="*/ 0 h 2944011"/>
                      <a:gd name="connsiteX13" fmla="*/ 7317363 w 8642555"/>
                      <a:gd name="connsiteY13" fmla="*/ 0 h 2944011"/>
                      <a:gd name="connsiteX14" fmla="*/ 7979959 w 8642555"/>
                      <a:gd name="connsiteY14" fmla="*/ 0 h 2944011"/>
                      <a:gd name="connsiteX15" fmla="*/ 8642555 w 8642555"/>
                      <a:gd name="connsiteY15" fmla="*/ 0 h 2944011"/>
                      <a:gd name="connsiteX16" fmla="*/ 8642555 w 8642555"/>
                      <a:gd name="connsiteY16" fmla="*/ 618242 h 2944011"/>
                      <a:gd name="connsiteX17" fmla="*/ 8642555 w 8642555"/>
                      <a:gd name="connsiteY17" fmla="*/ 1207045 h 2944011"/>
                      <a:gd name="connsiteX18" fmla="*/ 8642555 w 8642555"/>
                      <a:gd name="connsiteY18" fmla="*/ 1795847 h 2944011"/>
                      <a:gd name="connsiteX19" fmla="*/ 8642555 w 8642555"/>
                      <a:gd name="connsiteY19" fmla="*/ 2296329 h 2944011"/>
                      <a:gd name="connsiteX20" fmla="*/ 8642555 w 8642555"/>
                      <a:gd name="connsiteY20" fmla="*/ 2944011 h 2944011"/>
                      <a:gd name="connsiteX21" fmla="*/ 7893534 w 8642555"/>
                      <a:gd name="connsiteY21" fmla="*/ 2944011 h 2944011"/>
                      <a:gd name="connsiteX22" fmla="*/ 7403789 w 8642555"/>
                      <a:gd name="connsiteY22" fmla="*/ 2944011 h 2944011"/>
                      <a:gd name="connsiteX23" fmla="*/ 7000470 w 8642555"/>
                      <a:gd name="connsiteY23" fmla="*/ 2944011 h 2944011"/>
                      <a:gd name="connsiteX24" fmla="*/ 6251448 w 8642555"/>
                      <a:gd name="connsiteY24" fmla="*/ 2944011 h 2944011"/>
                      <a:gd name="connsiteX25" fmla="*/ 5502427 w 8642555"/>
                      <a:gd name="connsiteY25" fmla="*/ 2944011 h 2944011"/>
                      <a:gd name="connsiteX26" fmla="*/ 5185533 w 8642555"/>
                      <a:gd name="connsiteY26" fmla="*/ 2944011 h 2944011"/>
                      <a:gd name="connsiteX27" fmla="*/ 4868639 w 8642555"/>
                      <a:gd name="connsiteY27" fmla="*/ 2944011 h 2944011"/>
                      <a:gd name="connsiteX28" fmla="*/ 4465320 w 8642555"/>
                      <a:gd name="connsiteY28" fmla="*/ 2944011 h 2944011"/>
                      <a:gd name="connsiteX29" fmla="*/ 3889150 w 8642555"/>
                      <a:gd name="connsiteY29" fmla="*/ 2944011 h 2944011"/>
                      <a:gd name="connsiteX30" fmla="*/ 3399405 w 8642555"/>
                      <a:gd name="connsiteY30" fmla="*/ 2944011 h 2944011"/>
                      <a:gd name="connsiteX31" fmla="*/ 2650384 w 8642555"/>
                      <a:gd name="connsiteY31" fmla="*/ 2944011 h 2944011"/>
                      <a:gd name="connsiteX32" fmla="*/ 1987788 w 8642555"/>
                      <a:gd name="connsiteY32" fmla="*/ 2944011 h 2944011"/>
                      <a:gd name="connsiteX33" fmla="*/ 1325192 w 8642555"/>
                      <a:gd name="connsiteY33" fmla="*/ 2944011 h 2944011"/>
                      <a:gd name="connsiteX34" fmla="*/ 1008298 w 8642555"/>
                      <a:gd name="connsiteY34" fmla="*/ 2944011 h 2944011"/>
                      <a:gd name="connsiteX35" fmla="*/ 604979 w 8642555"/>
                      <a:gd name="connsiteY35" fmla="*/ 2944011 h 2944011"/>
                      <a:gd name="connsiteX36" fmla="*/ 0 w 8642555"/>
                      <a:gd name="connsiteY36" fmla="*/ 2944011 h 2944011"/>
                      <a:gd name="connsiteX37" fmla="*/ 0 w 8642555"/>
                      <a:gd name="connsiteY37" fmla="*/ 2355209 h 2944011"/>
                      <a:gd name="connsiteX38" fmla="*/ 0 w 8642555"/>
                      <a:gd name="connsiteY38" fmla="*/ 1766407 h 2944011"/>
                      <a:gd name="connsiteX39" fmla="*/ 0 w 8642555"/>
                      <a:gd name="connsiteY39" fmla="*/ 1207045 h 2944011"/>
                      <a:gd name="connsiteX40" fmla="*/ 0 w 8642555"/>
                      <a:gd name="connsiteY40" fmla="*/ 618242 h 2944011"/>
                      <a:gd name="connsiteX41" fmla="*/ 0 w 8642555"/>
                      <a:gd name="connsiteY41" fmla="*/ 0 h 294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2555" h="2944011" extrusionOk="0">
                        <a:moveTo>
                          <a:pt x="0" y="0"/>
                        </a:moveTo>
                        <a:cubicBezTo>
                          <a:pt x="365619" y="-31202"/>
                          <a:pt x="448705" y="42089"/>
                          <a:pt x="749021" y="0"/>
                        </a:cubicBezTo>
                        <a:cubicBezTo>
                          <a:pt x="1049337" y="-42089"/>
                          <a:pt x="1314233" y="78100"/>
                          <a:pt x="1498043" y="0"/>
                        </a:cubicBezTo>
                        <a:cubicBezTo>
                          <a:pt x="1681853" y="-78100"/>
                          <a:pt x="1743321" y="7871"/>
                          <a:pt x="1814937" y="0"/>
                        </a:cubicBezTo>
                        <a:cubicBezTo>
                          <a:pt x="1886553" y="-7871"/>
                          <a:pt x="2193967" y="32700"/>
                          <a:pt x="2391107" y="0"/>
                        </a:cubicBezTo>
                        <a:cubicBezTo>
                          <a:pt x="2588247" y="-32700"/>
                          <a:pt x="2553376" y="30359"/>
                          <a:pt x="2708001" y="0"/>
                        </a:cubicBezTo>
                        <a:cubicBezTo>
                          <a:pt x="2862626" y="-30359"/>
                          <a:pt x="3007902" y="45539"/>
                          <a:pt x="3111320" y="0"/>
                        </a:cubicBezTo>
                        <a:cubicBezTo>
                          <a:pt x="3214738" y="-45539"/>
                          <a:pt x="3474952" y="70932"/>
                          <a:pt x="3773916" y="0"/>
                        </a:cubicBezTo>
                        <a:cubicBezTo>
                          <a:pt x="4072880" y="-70932"/>
                          <a:pt x="4230845" y="63525"/>
                          <a:pt x="4522937" y="0"/>
                        </a:cubicBezTo>
                        <a:cubicBezTo>
                          <a:pt x="4815029" y="-63525"/>
                          <a:pt x="4880358" y="10070"/>
                          <a:pt x="5012682" y="0"/>
                        </a:cubicBezTo>
                        <a:cubicBezTo>
                          <a:pt x="5145007" y="-10070"/>
                          <a:pt x="5394038" y="79367"/>
                          <a:pt x="5675278" y="0"/>
                        </a:cubicBezTo>
                        <a:cubicBezTo>
                          <a:pt x="5956518" y="-79367"/>
                          <a:pt x="6058559" y="31934"/>
                          <a:pt x="6165023" y="0"/>
                        </a:cubicBezTo>
                        <a:cubicBezTo>
                          <a:pt x="6271487" y="-31934"/>
                          <a:pt x="6535578" y="64555"/>
                          <a:pt x="6741193" y="0"/>
                        </a:cubicBezTo>
                        <a:cubicBezTo>
                          <a:pt x="6946808" y="-64555"/>
                          <a:pt x="7046756" y="3441"/>
                          <a:pt x="7317363" y="0"/>
                        </a:cubicBezTo>
                        <a:cubicBezTo>
                          <a:pt x="7587970" y="-3441"/>
                          <a:pt x="7768642" y="21724"/>
                          <a:pt x="7979959" y="0"/>
                        </a:cubicBezTo>
                        <a:cubicBezTo>
                          <a:pt x="8191276" y="-21724"/>
                          <a:pt x="8321486" y="25880"/>
                          <a:pt x="8642555" y="0"/>
                        </a:cubicBezTo>
                        <a:cubicBezTo>
                          <a:pt x="8679920" y="209731"/>
                          <a:pt x="8625013" y="360220"/>
                          <a:pt x="8642555" y="618242"/>
                        </a:cubicBezTo>
                        <a:cubicBezTo>
                          <a:pt x="8660097" y="876264"/>
                          <a:pt x="8577981" y="1018810"/>
                          <a:pt x="8642555" y="1207045"/>
                        </a:cubicBezTo>
                        <a:cubicBezTo>
                          <a:pt x="8707129" y="1395280"/>
                          <a:pt x="8614802" y="1541109"/>
                          <a:pt x="8642555" y="1795847"/>
                        </a:cubicBezTo>
                        <a:cubicBezTo>
                          <a:pt x="8670308" y="2050585"/>
                          <a:pt x="8591519" y="2172906"/>
                          <a:pt x="8642555" y="2296329"/>
                        </a:cubicBezTo>
                        <a:cubicBezTo>
                          <a:pt x="8693591" y="2419752"/>
                          <a:pt x="8608928" y="2694675"/>
                          <a:pt x="8642555" y="2944011"/>
                        </a:cubicBezTo>
                        <a:cubicBezTo>
                          <a:pt x="8385344" y="2984117"/>
                          <a:pt x="8251132" y="2927373"/>
                          <a:pt x="7893534" y="2944011"/>
                        </a:cubicBezTo>
                        <a:cubicBezTo>
                          <a:pt x="7535936" y="2960649"/>
                          <a:pt x="7521032" y="2923602"/>
                          <a:pt x="7403789" y="2944011"/>
                        </a:cubicBezTo>
                        <a:cubicBezTo>
                          <a:pt x="7286546" y="2964420"/>
                          <a:pt x="7096517" y="2897079"/>
                          <a:pt x="7000470" y="2944011"/>
                        </a:cubicBezTo>
                        <a:cubicBezTo>
                          <a:pt x="6904423" y="2990943"/>
                          <a:pt x="6623176" y="2875043"/>
                          <a:pt x="6251448" y="2944011"/>
                        </a:cubicBezTo>
                        <a:cubicBezTo>
                          <a:pt x="5879720" y="3012979"/>
                          <a:pt x="5747537" y="2881715"/>
                          <a:pt x="5502427" y="2944011"/>
                        </a:cubicBezTo>
                        <a:cubicBezTo>
                          <a:pt x="5257317" y="3006307"/>
                          <a:pt x="5323321" y="2922792"/>
                          <a:pt x="5185533" y="2944011"/>
                        </a:cubicBezTo>
                        <a:cubicBezTo>
                          <a:pt x="5047745" y="2965230"/>
                          <a:pt x="4938418" y="2938453"/>
                          <a:pt x="4868639" y="2944011"/>
                        </a:cubicBezTo>
                        <a:cubicBezTo>
                          <a:pt x="4798860" y="2949569"/>
                          <a:pt x="4644140" y="2900983"/>
                          <a:pt x="4465320" y="2944011"/>
                        </a:cubicBezTo>
                        <a:cubicBezTo>
                          <a:pt x="4286500" y="2987039"/>
                          <a:pt x="4166206" y="2940583"/>
                          <a:pt x="3889150" y="2944011"/>
                        </a:cubicBezTo>
                        <a:cubicBezTo>
                          <a:pt x="3612094" y="2947439"/>
                          <a:pt x="3544362" y="2941003"/>
                          <a:pt x="3399405" y="2944011"/>
                        </a:cubicBezTo>
                        <a:cubicBezTo>
                          <a:pt x="3254448" y="2947019"/>
                          <a:pt x="2965437" y="2890789"/>
                          <a:pt x="2650384" y="2944011"/>
                        </a:cubicBezTo>
                        <a:cubicBezTo>
                          <a:pt x="2335331" y="2997233"/>
                          <a:pt x="2211254" y="2943848"/>
                          <a:pt x="1987788" y="2944011"/>
                        </a:cubicBezTo>
                        <a:cubicBezTo>
                          <a:pt x="1764322" y="2944174"/>
                          <a:pt x="1565651" y="2924979"/>
                          <a:pt x="1325192" y="2944011"/>
                        </a:cubicBezTo>
                        <a:cubicBezTo>
                          <a:pt x="1084733" y="2963043"/>
                          <a:pt x="1079773" y="2937290"/>
                          <a:pt x="1008298" y="2944011"/>
                        </a:cubicBezTo>
                        <a:cubicBezTo>
                          <a:pt x="936823" y="2950732"/>
                          <a:pt x="771746" y="2896295"/>
                          <a:pt x="604979" y="2944011"/>
                        </a:cubicBezTo>
                        <a:cubicBezTo>
                          <a:pt x="438212" y="2991727"/>
                          <a:pt x="219554" y="2927089"/>
                          <a:pt x="0" y="2944011"/>
                        </a:cubicBezTo>
                        <a:cubicBezTo>
                          <a:pt x="-15433" y="2758935"/>
                          <a:pt x="48739" y="2547856"/>
                          <a:pt x="0" y="2355209"/>
                        </a:cubicBezTo>
                        <a:cubicBezTo>
                          <a:pt x="-48739" y="2162562"/>
                          <a:pt x="50719" y="1977857"/>
                          <a:pt x="0" y="1766407"/>
                        </a:cubicBezTo>
                        <a:cubicBezTo>
                          <a:pt x="-50719" y="1554957"/>
                          <a:pt x="46752" y="1415969"/>
                          <a:pt x="0" y="1207045"/>
                        </a:cubicBezTo>
                        <a:cubicBezTo>
                          <a:pt x="-46752" y="998121"/>
                          <a:pt x="37888" y="840172"/>
                          <a:pt x="0" y="618242"/>
                        </a:cubicBezTo>
                        <a:cubicBezTo>
                          <a:pt x="-37888" y="396312"/>
                          <a:pt x="21119" y="180166"/>
                          <a:pt x="0" y="0"/>
                        </a:cubicBezTo>
                        <a:close/>
                      </a:path>
                    </a:pathLst>
                  </a:custGeom>
                  <ask:type>
                    <ask:lineSketchScribble/>
                  </ask:type>
                </ask:lineSketchStyleProps>
              </a:ext>
            </a:extLst>
          </a:ln>
        </p:spPr>
        <p:txBody>
          <a:bodyPr wrap="square">
            <a:spAutoFit/>
          </a:bodyPr>
          <a:lstStyle>
            <a:defPPr>
              <a:defRPr lang="el-GR"/>
            </a:defPPr>
            <a:lvl1pPr algn="just">
              <a:lnSpc>
                <a:spcPct val="130000"/>
              </a:lnSpc>
              <a:defRPr>
                <a:effectLst/>
                <a:latin typeface="Calibri" panose="020F0502020204030204" pitchFamily="34" charset="0"/>
                <a:ea typeface="MyriadPro-Regular"/>
                <a:cs typeface="Arial" panose="020B0604020202020204" pitchFamily="34" charset="0"/>
              </a:defRPr>
            </a:lvl1pPr>
          </a:lstStyle>
          <a:p>
            <a:r>
              <a:rPr lang="en-US" dirty="0"/>
              <a:t>International Women's Day on March 19, 1911, became a mass rally in Vienna for equal rights for women and, with more than 20,000 participants, was one of the largest events of the time.</a:t>
            </a:r>
          </a:p>
          <a:p>
            <a:r>
              <a:rPr lang="en-US" dirty="0"/>
              <a:t>The women's movement was now unstoppable throughout Europe. Finally, World War 1 (1914-1918) completely changed the role of women in society. With men serving at the front, it was up to women at home to keep the economy going. Many indispensable activities were now taken over by women. This permanently changed the social status of women and thus represents a radical change. The fact that the war cost thousands of men their lives also brought women more and more into focus.</a:t>
            </a:r>
          </a:p>
          <a:p>
            <a:r>
              <a:rPr lang="en-US" dirty="0"/>
              <a:t>In 1918, (almost all) women finally received the right to vote, making Austria one of the earliest countries in Europe to introduce universal and equal suffrage. It still took a few years until finally all people in Austria without exception were recognized as full citizens. </a:t>
            </a:r>
          </a:p>
          <a:p>
            <a:r>
              <a:rPr lang="en-US" dirty="0"/>
              <a:t>It was not until 1921 that prostitutes were also able to vote. This example shows very well that in marginalized social groups such fundamental changes/milestones are often hardly felt or only much later.</a:t>
            </a:r>
          </a:p>
        </p:txBody>
      </p:sp>
      <p:pic>
        <p:nvPicPr>
          <p:cNvPr id="3" name="Episode 2- 6How - EN">
            <a:hlinkClick r:id="" action="ppaction://media"/>
            <a:extLst>
              <a:ext uri="{FF2B5EF4-FFF2-40B4-BE49-F238E27FC236}">
                <a16:creationId xmlns:a16="http://schemas.microsoft.com/office/drawing/2014/main" id="{6254D999-2E7E-FC02-ABD6-DB1B2302CF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0698" y="238301"/>
            <a:ext cx="1332599" cy="1332599"/>
          </a:xfrm>
          <a:prstGeom prst="rect">
            <a:avLst/>
          </a:prstGeom>
        </p:spPr>
      </p:pic>
    </p:spTree>
    <p:extLst>
      <p:ext uri="{BB962C8B-B14F-4D97-AF65-F5344CB8AC3E}">
        <p14:creationId xmlns:p14="http://schemas.microsoft.com/office/powerpoint/2010/main" val="32583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68C12-7B8D-C3E6-9A7F-1D7EA4A148C3}"/>
              </a:ext>
            </a:extLst>
          </p:cNvPr>
          <p:cNvSpPr>
            <a:spLocks noGrp="1"/>
          </p:cNvSpPr>
          <p:nvPr>
            <p:ph type="title"/>
          </p:nvPr>
        </p:nvSpPr>
        <p:spPr/>
        <p:txBody>
          <a:bodyPr/>
          <a:lstStyle/>
          <a:p>
            <a:r>
              <a:rPr lang="en-US" dirty="0"/>
              <a:t>6	How the story goes on (</a:t>
            </a:r>
            <a:r>
              <a:rPr lang="en-US" dirty="0" err="1"/>
              <a:t>cont</a:t>
            </a:r>
            <a:r>
              <a:rPr lang="en-US" dirty="0"/>
              <a:t>)</a:t>
            </a:r>
            <a:endParaRPr lang="en-GB" dirty="0"/>
          </a:p>
        </p:txBody>
      </p:sp>
      <p:sp>
        <p:nvSpPr>
          <p:cNvPr id="4" name="TextBox 3">
            <a:extLst>
              <a:ext uri="{FF2B5EF4-FFF2-40B4-BE49-F238E27FC236}">
                <a16:creationId xmlns:a16="http://schemas.microsoft.com/office/drawing/2014/main" id="{31B0EABE-B0E6-19B6-6304-17C7BE67165E}"/>
              </a:ext>
            </a:extLst>
          </p:cNvPr>
          <p:cNvSpPr txBox="1"/>
          <p:nvPr/>
        </p:nvSpPr>
        <p:spPr>
          <a:xfrm>
            <a:off x="264260" y="1691596"/>
            <a:ext cx="11524085" cy="4744504"/>
          </a:xfrm>
          <a:custGeom>
            <a:avLst/>
            <a:gdLst>
              <a:gd name="connsiteX0" fmla="*/ 0 w 11524085"/>
              <a:gd name="connsiteY0" fmla="*/ 0 h 4744504"/>
              <a:gd name="connsiteX1" fmla="*/ 998753 w 11524085"/>
              <a:gd name="connsiteY1" fmla="*/ 0 h 4744504"/>
              <a:gd name="connsiteX2" fmla="*/ 1997508 w 11524085"/>
              <a:gd name="connsiteY2" fmla="*/ 0 h 4744504"/>
              <a:gd name="connsiteX3" fmla="*/ 2420058 w 11524085"/>
              <a:gd name="connsiteY3" fmla="*/ 0 h 4744504"/>
              <a:gd name="connsiteX4" fmla="*/ 3188330 w 11524085"/>
              <a:gd name="connsiteY4" fmla="*/ 0 h 4744504"/>
              <a:gd name="connsiteX5" fmla="*/ 3610880 w 11524085"/>
              <a:gd name="connsiteY5" fmla="*/ 0 h 4744504"/>
              <a:gd name="connsiteX6" fmla="*/ 4148670 w 11524085"/>
              <a:gd name="connsiteY6" fmla="*/ 0 h 4744504"/>
              <a:gd name="connsiteX7" fmla="*/ 5032184 w 11524085"/>
              <a:gd name="connsiteY7" fmla="*/ 0 h 4744504"/>
              <a:gd name="connsiteX8" fmla="*/ 6030937 w 11524085"/>
              <a:gd name="connsiteY8" fmla="*/ 0 h 4744504"/>
              <a:gd name="connsiteX9" fmla="*/ 6683969 w 11524085"/>
              <a:gd name="connsiteY9" fmla="*/ 0 h 4744504"/>
              <a:gd name="connsiteX10" fmla="*/ 7567482 w 11524085"/>
              <a:gd name="connsiteY10" fmla="*/ 0 h 4744504"/>
              <a:gd name="connsiteX11" fmla="*/ 8220514 w 11524085"/>
              <a:gd name="connsiteY11" fmla="*/ 0 h 4744504"/>
              <a:gd name="connsiteX12" fmla="*/ 8988786 w 11524085"/>
              <a:gd name="connsiteY12" fmla="*/ 0 h 4744504"/>
              <a:gd name="connsiteX13" fmla="*/ 9757058 w 11524085"/>
              <a:gd name="connsiteY13" fmla="*/ 0 h 4744504"/>
              <a:gd name="connsiteX14" fmla="*/ 10640571 w 11524085"/>
              <a:gd name="connsiteY14" fmla="*/ 0 h 4744504"/>
              <a:gd name="connsiteX15" fmla="*/ 11524085 w 11524085"/>
              <a:gd name="connsiteY15" fmla="*/ 0 h 4744504"/>
              <a:gd name="connsiteX16" fmla="*/ 11524085 w 11524085"/>
              <a:gd name="connsiteY16" fmla="*/ 996345 h 4744504"/>
              <a:gd name="connsiteX17" fmla="*/ 11524085 w 11524085"/>
              <a:gd name="connsiteY17" fmla="*/ 1945247 h 4744504"/>
              <a:gd name="connsiteX18" fmla="*/ 11524085 w 11524085"/>
              <a:gd name="connsiteY18" fmla="*/ 2894147 h 4744504"/>
              <a:gd name="connsiteX19" fmla="*/ 11524085 w 11524085"/>
              <a:gd name="connsiteY19" fmla="*/ 3700713 h 4744504"/>
              <a:gd name="connsiteX20" fmla="*/ 11524085 w 11524085"/>
              <a:gd name="connsiteY20" fmla="*/ 4744504 h 4744504"/>
              <a:gd name="connsiteX21" fmla="*/ 10525331 w 11524085"/>
              <a:gd name="connsiteY21" fmla="*/ 4744504 h 4744504"/>
              <a:gd name="connsiteX22" fmla="*/ 9872299 w 11524085"/>
              <a:gd name="connsiteY22" fmla="*/ 4744504 h 4744504"/>
              <a:gd name="connsiteX23" fmla="*/ 9334509 w 11524085"/>
              <a:gd name="connsiteY23" fmla="*/ 4744504 h 4744504"/>
              <a:gd name="connsiteX24" fmla="*/ 8335754 w 11524085"/>
              <a:gd name="connsiteY24" fmla="*/ 4744504 h 4744504"/>
              <a:gd name="connsiteX25" fmla="*/ 7337001 w 11524085"/>
              <a:gd name="connsiteY25" fmla="*/ 4744504 h 4744504"/>
              <a:gd name="connsiteX26" fmla="*/ 6914451 w 11524085"/>
              <a:gd name="connsiteY26" fmla="*/ 4744504 h 4744504"/>
              <a:gd name="connsiteX27" fmla="*/ 6491900 w 11524085"/>
              <a:gd name="connsiteY27" fmla="*/ 4744504 h 4744504"/>
              <a:gd name="connsiteX28" fmla="*/ 5954110 w 11524085"/>
              <a:gd name="connsiteY28" fmla="*/ 4744504 h 4744504"/>
              <a:gd name="connsiteX29" fmla="*/ 5185838 w 11524085"/>
              <a:gd name="connsiteY29" fmla="*/ 4744504 h 4744504"/>
              <a:gd name="connsiteX30" fmla="*/ 4532806 w 11524085"/>
              <a:gd name="connsiteY30" fmla="*/ 4744504 h 4744504"/>
              <a:gd name="connsiteX31" fmla="*/ 3534053 w 11524085"/>
              <a:gd name="connsiteY31" fmla="*/ 4744504 h 4744504"/>
              <a:gd name="connsiteX32" fmla="*/ 2650540 w 11524085"/>
              <a:gd name="connsiteY32" fmla="*/ 4744504 h 4744504"/>
              <a:gd name="connsiteX33" fmla="*/ 1767026 w 11524085"/>
              <a:gd name="connsiteY33" fmla="*/ 4744504 h 4744504"/>
              <a:gd name="connsiteX34" fmla="*/ 1344476 w 11524085"/>
              <a:gd name="connsiteY34" fmla="*/ 4744504 h 4744504"/>
              <a:gd name="connsiteX35" fmla="*/ 806686 w 11524085"/>
              <a:gd name="connsiteY35" fmla="*/ 4744504 h 4744504"/>
              <a:gd name="connsiteX36" fmla="*/ 0 w 11524085"/>
              <a:gd name="connsiteY36" fmla="*/ 4744504 h 4744504"/>
              <a:gd name="connsiteX37" fmla="*/ 0 w 11524085"/>
              <a:gd name="connsiteY37" fmla="*/ 3795603 h 4744504"/>
              <a:gd name="connsiteX38" fmla="*/ 0 w 11524085"/>
              <a:gd name="connsiteY38" fmla="*/ 2846703 h 4744504"/>
              <a:gd name="connsiteX39" fmla="*/ 0 w 11524085"/>
              <a:gd name="connsiteY39" fmla="*/ 1945247 h 4744504"/>
              <a:gd name="connsiteX40" fmla="*/ 0 w 11524085"/>
              <a:gd name="connsiteY40" fmla="*/ 996345 h 4744504"/>
              <a:gd name="connsiteX41" fmla="*/ 0 w 11524085"/>
              <a:gd name="connsiteY41" fmla="*/ 0 h 474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24085" h="4744504" extrusionOk="0">
                <a:moveTo>
                  <a:pt x="0" y="0"/>
                </a:moveTo>
                <a:cubicBezTo>
                  <a:pt x="484327" y="-52601"/>
                  <a:pt x="576973" y="94764"/>
                  <a:pt x="998753" y="0"/>
                </a:cubicBezTo>
                <a:cubicBezTo>
                  <a:pt x="1393767" y="-61112"/>
                  <a:pt x="1772713" y="136584"/>
                  <a:pt x="1997508" y="0"/>
                </a:cubicBezTo>
                <a:cubicBezTo>
                  <a:pt x="2256371" y="-141951"/>
                  <a:pt x="2317580" y="-10035"/>
                  <a:pt x="2420058" y="0"/>
                </a:cubicBezTo>
                <a:cubicBezTo>
                  <a:pt x="2527694" y="35270"/>
                  <a:pt x="2952114" y="57170"/>
                  <a:pt x="3188330" y="0"/>
                </a:cubicBezTo>
                <a:cubicBezTo>
                  <a:pt x="3442756" y="-38708"/>
                  <a:pt x="3395137" y="37731"/>
                  <a:pt x="3610880" y="0"/>
                </a:cubicBezTo>
                <a:cubicBezTo>
                  <a:pt x="3812379" y="-67801"/>
                  <a:pt x="4027802" y="77509"/>
                  <a:pt x="4148670" y="0"/>
                </a:cubicBezTo>
                <a:cubicBezTo>
                  <a:pt x="4238374" y="-36772"/>
                  <a:pt x="4697236" y="49012"/>
                  <a:pt x="5032184" y="0"/>
                </a:cubicBezTo>
                <a:cubicBezTo>
                  <a:pt x="5402107" y="-136835"/>
                  <a:pt x="5657493" y="99779"/>
                  <a:pt x="6030937" y="0"/>
                </a:cubicBezTo>
                <a:cubicBezTo>
                  <a:pt x="6393462" y="-89729"/>
                  <a:pt x="6509762" y="41597"/>
                  <a:pt x="6683969" y="0"/>
                </a:cubicBezTo>
                <a:cubicBezTo>
                  <a:pt x="6903354" y="-60717"/>
                  <a:pt x="7243736" y="167546"/>
                  <a:pt x="7567482" y="0"/>
                </a:cubicBezTo>
                <a:cubicBezTo>
                  <a:pt x="7930785" y="-132612"/>
                  <a:pt x="8063207" y="38784"/>
                  <a:pt x="8220514" y="0"/>
                </a:cubicBezTo>
                <a:cubicBezTo>
                  <a:pt x="8367028" y="13209"/>
                  <a:pt x="8779267" y="62477"/>
                  <a:pt x="8988786" y="0"/>
                </a:cubicBezTo>
                <a:cubicBezTo>
                  <a:pt x="9269338" y="-82968"/>
                  <a:pt x="9396421" y="28272"/>
                  <a:pt x="9757058" y="0"/>
                </a:cubicBezTo>
                <a:cubicBezTo>
                  <a:pt x="10153928" y="27617"/>
                  <a:pt x="10381536" y="-599"/>
                  <a:pt x="10640571" y="0"/>
                </a:cubicBezTo>
                <a:cubicBezTo>
                  <a:pt x="10910429" y="-29531"/>
                  <a:pt x="11146690" y="59608"/>
                  <a:pt x="11524085" y="0"/>
                </a:cubicBezTo>
                <a:cubicBezTo>
                  <a:pt x="11576644" y="300793"/>
                  <a:pt x="11495731" y="588549"/>
                  <a:pt x="11524085" y="996345"/>
                </a:cubicBezTo>
                <a:cubicBezTo>
                  <a:pt x="11570248" y="1463740"/>
                  <a:pt x="11458383" y="1569687"/>
                  <a:pt x="11524085" y="1945247"/>
                </a:cubicBezTo>
                <a:cubicBezTo>
                  <a:pt x="11655991" y="2222581"/>
                  <a:pt x="11476541" y="2520527"/>
                  <a:pt x="11524085" y="2894147"/>
                </a:cubicBezTo>
                <a:cubicBezTo>
                  <a:pt x="11556102" y="3347731"/>
                  <a:pt x="11451737" y="3540319"/>
                  <a:pt x="11524085" y="3700713"/>
                </a:cubicBezTo>
                <a:cubicBezTo>
                  <a:pt x="11559858" y="3969819"/>
                  <a:pt x="11422375" y="4377710"/>
                  <a:pt x="11524085" y="4744504"/>
                </a:cubicBezTo>
                <a:cubicBezTo>
                  <a:pt x="11220707" y="4768420"/>
                  <a:pt x="11017354" y="4693876"/>
                  <a:pt x="10525331" y="4744504"/>
                </a:cubicBezTo>
                <a:cubicBezTo>
                  <a:pt x="10041650" y="4767996"/>
                  <a:pt x="10018889" y="4702624"/>
                  <a:pt x="9872299" y="4744504"/>
                </a:cubicBezTo>
                <a:cubicBezTo>
                  <a:pt x="9719341" y="4758379"/>
                  <a:pt x="9495123" y="4664815"/>
                  <a:pt x="9334509" y="4744504"/>
                </a:cubicBezTo>
                <a:cubicBezTo>
                  <a:pt x="9160689" y="4793108"/>
                  <a:pt x="8794433" y="4536074"/>
                  <a:pt x="8335754" y="4744504"/>
                </a:cubicBezTo>
                <a:cubicBezTo>
                  <a:pt x="7827640" y="4897525"/>
                  <a:pt x="7585376" y="4619436"/>
                  <a:pt x="7337001" y="4744504"/>
                </a:cubicBezTo>
                <a:cubicBezTo>
                  <a:pt x="7014051" y="4806806"/>
                  <a:pt x="7082959" y="4713577"/>
                  <a:pt x="6914451" y="4744504"/>
                </a:cubicBezTo>
                <a:cubicBezTo>
                  <a:pt x="6727491" y="4791301"/>
                  <a:pt x="6593300" y="4732105"/>
                  <a:pt x="6491900" y="4744504"/>
                </a:cubicBezTo>
                <a:cubicBezTo>
                  <a:pt x="6397509" y="4746549"/>
                  <a:pt x="6196610" y="4686231"/>
                  <a:pt x="5954110" y="4744504"/>
                </a:cubicBezTo>
                <a:cubicBezTo>
                  <a:pt x="5716257" y="4829065"/>
                  <a:pt x="5552425" y="4712255"/>
                  <a:pt x="5185838" y="4744504"/>
                </a:cubicBezTo>
                <a:cubicBezTo>
                  <a:pt x="4811131" y="4759291"/>
                  <a:pt x="4739094" y="4730148"/>
                  <a:pt x="4532806" y="4744504"/>
                </a:cubicBezTo>
                <a:cubicBezTo>
                  <a:pt x="4378803" y="4682212"/>
                  <a:pt x="3870440" y="4629034"/>
                  <a:pt x="3534053" y="4744504"/>
                </a:cubicBezTo>
                <a:cubicBezTo>
                  <a:pt x="3145347" y="4847091"/>
                  <a:pt x="2946433" y="4737911"/>
                  <a:pt x="2650540" y="4744504"/>
                </a:cubicBezTo>
                <a:cubicBezTo>
                  <a:pt x="2350094" y="4690142"/>
                  <a:pt x="2033826" y="4731533"/>
                  <a:pt x="1767026" y="4744504"/>
                </a:cubicBezTo>
                <a:cubicBezTo>
                  <a:pt x="1443790" y="4777950"/>
                  <a:pt x="1437724" y="4732294"/>
                  <a:pt x="1344476" y="4744504"/>
                </a:cubicBezTo>
                <a:cubicBezTo>
                  <a:pt x="1271857" y="4702856"/>
                  <a:pt x="1044051" y="4603304"/>
                  <a:pt x="806686" y="4744504"/>
                </a:cubicBezTo>
                <a:cubicBezTo>
                  <a:pt x="542241" y="4844193"/>
                  <a:pt x="371775" y="4747229"/>
                  <a:pt x="0" y="4744504"/>
                </a:cubicBezTo>
                <a:cubicBezTo>
                  <a:pt x="-51337" y="4450651"/>
                  <a:pt x="18001" y="4111183"/>
                  <a:pt x="0" y="3795603"/>
                </a:cubicBezTo>
                <a:cubicBezTo>
                  <a:pt x="-107370" y="3466597"/>
                  <a:pt x="52041" y="3165845"/>
                  <a:pt x="0" y="2846703"/>
                </a:cubicBezTo>
                <a:cubicBezTo>
                  <a:pt x="-36353" y="2516472"/>
                  <a:pt x="48845" y="2241972"/>
                  <a:pt x="0" y="1945247"/>
                </a:cubicBezTo>
                <a:cubicBezTo>
                  <a:pt x="-56480" y="1614782"/>
                  <a:pt x="99898" y="1307181"/>
                  <a:pt x="0" y="996345"/>
                </a:cubicBezTo>
                <a:cubicBezTo>
                  <a:pt x="-54390" y="619806"/>
                  <a:pt x="36948" y="311957"/>
                  <a:pt x="0" y="0"/>
                </a:cubicBezTo>
                <a:close/>
              </a:path>
            </a:pathLst>
          </a:custGeom>
          <a:noFill/>
          <a:ln w="38100">
            <a:solidFill>
              <a:schemeClr val="bg1">
                <a:lumMod val="85000"/>
              </a:schemeClr>
            </a:solidFill>
            <a:extLst>
              <a:ext uri="{C807C97D-BFC1-408E-A445-0C87EB9F89A2}">
                <ask:lineSketchStyleProps xmlns:ask="http://schemas.microsoft.com/office/drawing/2018/sketchyshapes" sd="4207725652">
                  <a:custGeom>
                    <a:avLst/>
                    <a:gdLst>
                      <a:gd name="connsiteX0" fmla="*/ 0 w 8642555"/>
                      <a:gd name="connsiteY0" fmla="*/ 0 h 2944011"/>
                      <a:gd name="connsiteX1" fmla="*/ 749021 w 8642555"/>
                      <a:gd name="connsiteY1" fmla="*/ 0 h 2944011"/>
                      <a:gd name="connsiteX2" fmla="*/ 1498043 w 8642555"/>
                      <a:gd name="connsiteY2" fmla="*/ 0 h 2944011"/>
                      <a:gd name="connsiteX3" fmla="*/ 1814937 w 8642555"/>
                      <a:gd name="connsiteY3" fmla="*/ 0 h 2944011"/>
                      <a:gd name="connsiteX4" fmla="*/ 2391107 w 8642555"/>
                      <a:gd name="connsiteY4" fmla="*/ 0 h 2944011"/>
                      <a:gd name="connsiteX5" fmla="*/ 2708001 w 8642555"/>
                      <a:gd name="connsiteY5" fmla="*/ 0 h 2944011"/>
                      <a:gd name="connsiteX6" fmla="*/ 3111320 w 8642555"/>
                      <a:gd name="connsiteY6" fmla="*/ 0 h 2944011"/>
                      <a:gd name="connsiteX7" fmla="*/ 3773916 w 8642555"/>
                      <a:gd name="connsiteY7" fmla="*/ 0 h 2944011"/>
                      <a:gd name="connsiteX8" fmla="*/ 4522937 w 8642555"/>
                      <a:gd name="connsiteY8" fmla="*/ 0 h 2944011"/>
                      <a:gd name="connsiteX9" fmla="*/ 5012682 w 8642555"/>
                      <a:gd name="connsiteY9" fmla="*/ 0 h 2944011"/>
                      <a:gd name="connsiteX10" fmla="*/ 5675278 w 8642555"/>
                      <a:gd name="connsiteY10" fmla="*/ 0 h 2944011"/>
                      <a:gd name="connsiteX11" fmla="*/ 6165023 w 8642555"/>
                      <a:gd name="connsiteY11" fmla="*/ 0 h 2944011"/>
                      <a:gd name="connsiteX12" fmla="*/ 6741193 w 8642555"/>
                      <a:gd name="connsiteY12" fmla="*/ 0 h 2944011"/>
                      <a:gd name="connsiteX13" fmla="*/ 7317363 w 8642555"/>
                      <a:gd name="connsiteY13" fmla="*/ 0 h 2944011"/>
                      <a:gd name="connsiteX14" fmla="*/ 7979959 w 8642555"/>
                      <a:gd name="connsiteY14" fmla="*/ 0 h 2944011"/>
                      <a:gd name="connsiteX15" fmla="*/ 8642555 w 8642555"/>
                      <a:gd name="connsiteY15" fmla="*/ 0 h 2944011"/>
                      <a:gd name="connsiteX16" fmla="*/ 8642555 w 8642555"/>
                      <a:gd name="connsiteY16" fmla="*/ 618242 h 2944011"/>
                      <a:gd name="connsiteX17" fmla="*/ 8642555 w 8642555"/>
                      <a:gd name="connsiteY17" fmla="*/ 1207045 h 2944011"/>
                      <a:gd name="connsiteX18" fmla="*/ 8642555 w 8642555"/>
                      <a:gd name="connsiteY18" fmla="*/ 1795847 h 2944011"/>
                      <a:gd name="connsiteX19" fmla="*/ 8642555 w 8642555"/>
                      <a:gd name="connsiteY19" fmla="*/ 2296329 h 2944011"/>
                      <a:gd name="connsiteX20" fmla="*/ 8642555 w 8642555"/>
                      <a:gd name="connsiteY20" fmla="*/ 2944011 h 2944011"/>
                      <a:gd name="connsiteX21" fmla="*/ 7893534 w 8642555"/>
                      <a:gd name="connsiteY21" fmla="*/ 2944011 h 2944011"/>
                      <a:gd name="connsiteX22" fmla="*/ 7403789 w 8642555"/>
                      <a:gd name="connsiteY22" fmla="*/ 2944011 h 2944011"/>
                      <a:gd name="connsiteX23" fmla="*/ 7000470 w 8642555"/>
                      <a:gd name="connsiteY23" fmla="*/ 2944011 h 2944011"/>
                      <a:gd name="connsiteX24" fmla="*/ 6251448 w 8642555"/>
                      <a:gd name="connsiteY24" fmla="*/ 2944011 h 2944011"/>
                      <a:gd name="connsiteX25" fmla="*/ 5502427 w 8642555"/>
                      <a:gd name="connsiteY25" fmla="*/ 2944011 h 2944011"/>
                      <a:gd name="connsiteX26" fmla="*/ 5185533 w 8642555"/>
                      <a:gd name="connsiteY26" fmla="*/ 2944011 h 2944011"/>
                      <a:gd name="connsiteX27" fmla="*/ 4868639 w 8642555"/>
                      <a:gd name="connsiteY27" fmla="*/ 2944011 h 2944011"/>
                      <a:gd name="connsiteX28" fmla="*/ 4465320 w 8642555"/>
                      <a:gd name="connsiteY28" fmla="*/ 2944011 h 2944011"/>
                      <a:gd name="connsiteX29" fmla="*/ 3889150 w 8642555"/>
                      <a:gd name="connsiteY29" fmla="*/ 2944011 h 2944011"/>
                      <a:gd name="connsiteX30" fmla="*/ 3399405 w 8642555"/>
                      <a:gd name="connsiteY30" fmla="*/ 2944011 h 2944011"/>
                      <a:gd name="connsiteX31" fmla="*/ 2650384 w 8642555"/>
                      <a:gd name="connsiteY31" fmla="*/ 2944011 h 2944011"/>
                      <a:gd name="connsiteX32" fmla="*/ 1987788 w 8642555"/>
                      <a:gd name="connsiteY32" fmla="*/ 2944011 h 2944011"/>
                      <a:gd name="connsiteX33" fmla="*/ 1325192 w 8642555"/>
                      <a:gd name="connsiteY33" fmla="*/ 2944011 h 2944011"/>
                      <a:gd name="connsiteX34" fmla="*/ 1008298 w 8642555"/>
                      <a:gd name="connsiteY34" fmla="*/ 2944011 h 2944011"/>
                      <a:gd name="connsiteX35" fmla="*/ 604979 w 8642555"/>
                      <a:gd name="connsiteY35" fmla="*/ 2944011 h 2944011"/>
                      <a:gd name="connsiteX36" fmla="*/ 0 w 8642555"/>
                      <a:gd name="connsiteY36" fmla="*/ 2944011 h 2944011"/>
                      <a:gd name="connsiteX37" fmla="*/ 0 w 8642555"/>
                      <a:gd name="connsiteY37" fmla="*/ 2355209 h 2944011"/>
                      <a:gd name="connsiteX38" fmla="*/ 0 w 8642555"/>
                      <a:gd name="connsiteY38" fmla="*/ 1766407 h 2944011"/>
                      <a:gd name="connsiteX39" fmla="*/ 0 w 8642555"/>
                      <a:gd name="connsiteY39" fmla="*/ 1207045 h 2944011"/>
                      <a:gd name="connsiteX40" fmla="*/ 0 w 8642555"/>
                      <a:gd name="connsiteY40" fmla="*/ 618242 h 2944011"/>
                      <a:gd name="connsiteX41" fmla="*/ 0 w 8642555"/>
                      <a:gd name="connsiteY41" fmla="*/ 0 h 294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2555" h="2944011" extrusionOk="0">
                        <a:moveTo>
                          <a:pt x="0" y="0"/>
                        </a:moveTo>
                        <a:cubicBezTo>
                          <a:pt x="365619" y="-31202"/>
                          <a:pt x="448705" y="42089"/>
                          <a:pt x="749021" y="0"/>
                        </a:cubicBezTo>
                        <a:cubicBezTo>
                          <a:pt x="1049337" y="-42089"/>
                          <a:pt x="1314233" y="78100"/>
                          <a:pt x="1498043" y="0"/>
                        </a:cubicBezTo>
                        <a:cubicBezTo>
                          <a:pt x="1681853" y="-78100"/>
                          <a:pt x="1743321" y="7871"/>
                          <a:pt x="1814937" y="0"/>
                        </a:cubicBezTo>
                        <a:cubicBezTo>
                          <a:pt x="1886553" y="-7871"/>
                          <a:pt x="2193967" y="32700"/>
                          <a:pt x="2391107" y="0"/>
                        </a:cubicBezTo>
                        <a:cubicBezTo>
                          <a:pt x="2588247" y="-32700"/>
                          <a:pt x="2553376" y="30359"/>
                          <a:pt x="2708001" y="0"/>
                        </a:cubicBezTo>
                        <a:cubicBezTo>
                          <a:pt x="2862626" y="-30359"/>
                          <a:pt x="3007902" y="45539"/>
                          <a:pt x="3111320" y="0"/>
                        </a:cubicBezTo>
                        <a:cubicBezTo>
                          <a:pt x="3214738" y="-45539"/>
                          <a:pt x="3474952" y="70932"/>
                          <a:pt x="3773916" y="0"/>
                        </a:cubicBezTo>
                        <a:cubicBezTo>
                          <a:pt x="4072880" y="-70932"/>
                          <a:pt x="4230845" y="63525"/>
                          <a:pt x="4522937" y="0"/>
                        </a:cubicBezTo>
                        <a:cubicBezTo>
                          <a:pt x="4815029" y="-63525"/>
                          <a:pt x="4880358" y="10070"/>
                          <a:pt x="5012682" y="0"/>
                        </a:cubicBezTo>
                        <a:cubicBezTo>
                          <a:pt x="5145007" y="-10070"/>
                          <a:pt x="5394038" y="79367"/>
                          <a:pt x="5675278" y="0"/>
                        </a:cubicBezTo>
                        <a:cubicBezTo>
                          <a:pt x="5956518" y="-79367"/>
                          <a:pt x="6058559" y="31934"/>
                          <a:pt x="6165023" y="0"/>
                        </a:cubicBezTo>
                        <a:cubicBezTo>
                          <a:pt x="6271487" y="-31934"/>
                          <a:pt x="6535578" y="64555"/>
                          <a:pt x="6741193" y="0"/>
                        </a:cubicBezTo>
                        <a:cubicBezTo>
                          <a:pt x="6946808" y="-64555"/>
                          <a:pt x="7046756" y="3441"/>
                          <a:pt x="7317363" y="0"/>
                        </a:cubicBezTo>
                        <a:cubicBezTo>
                          <a:pt x="7587970" y="-3441"/>
                          <a:pt x="7768642" y="21724"/>
                          <a:pt x="7979959" y="0"/>
                        </a:cubicBezTo>
                        <a:cubicBezTo>
                          <a:pt x="8191276" y="-21724"/>
                          <a:pt x="8321486" y="25880"/>
                          <a:pt x="8642555" y="0"/>
                        </a:cubicBezTo>
                        <a:cubicBezTo>
                          <a:pt x="8679920" y="209731"/>
                          <a:pt x="8625013" y="360220"/>
                          <a:pt x="8642555" y="618242"/>
                        </a:cubicBezTo>
                        <a:cubicBezTo>
                          <a:pt x="8660097" y="876264"/>
                          <a:pt x="8577981" y="1018810"/>
                          <a:pt x="8642555" y="1207045"/>
                        </a:cubicBezTo>
                        <a:cubicBezTo>
                          <a:pt x="8707129" y="1395280"/>
                          <a:pt x="8614802" y="1541109"/>
                          <a:pt x="8642555" y="1795847"/>
                        </a:cubicBezTo>
                        <a:cubicBezTo>
                          <a:pt x="8670308" y="2050585"/>
                          <a:pt x="8591519" y="2172906"/>
                          <a:pt x="8642555" y="2296329"/>
                        </a:cubicBezTo>
                        <a:cubicBezTo>
                          <a:pt x="8693591" y="2419752"/>
                          <a:pt x="8608928" y="2694675"/>
                          <a:pt x="8642555" y="2944011"/>
                        </a:cubicBezTo>
                        <a:cubicBezTo>
                          <a:pt x="8385344" y="2984117"/>
                          <a:pt x="8251132" y="2927373"/>
                          <a:pt x="7893534" y="2944011"/>
                        </a:cubicBezTo>
                        <a:cubicBezTo>
                          <a:pt x="7535936" y="2960649"/>
                          <a:pt x="7521032" y="2923602"/>
                          <a:pt x="7403789" y="2944011"/>
                        </a:cubicBezTo>
                        <a:cubicBezTo>
                          <a:pt x="7286546" y="2964420"/>
                          <a:pt x="7096517" y="2897079"/>
                          <a:pt x="7000470" y="2944011"/>
                        </a:cubicBezTo>
                        <a:cubicBezTo>
                          <a:pt x="6904423" y="2990943"/>
                          <a:pt x="6623176" y="2875043"/>
                          <a:pt x="6251448" y="2944011"/>
                        </a:cubicBezTo>
                        <a:cubicBezTo>
                          <a:pt x="5879720" y="3012979"/>
                          <a:pt x="5747537" y="2881715"/>
                          <a:pt x="5502427" y="2944011"/>
                        </a:cubicBezTo>
                        <a:cubicBezTo>
                          <a:pt x="5257317" y="3006307"/>
                          <a:pt x="5323321" y="2922792"/>
                          <a:pt x="5185533" y="2944011"/>
                        </a:cubicBezTo>
                        <a:cubicBezTo>
                          <a:pt x="5047745" y="2965230"/>
                          <a:pt x="4938418" y="2938453"/>
                          <a:pt x="4868639" y="2944011"/>
                        </a:cubicBezTo>
                        <a:cubicBezTo>
                          <a:pt x="4798860" y="2949569"/>
                          <a:pt x="4644140" y="2900983"/>
                          <a:pt x="4465320" y="2944011"/>
                        </a:cubicBezTo>
                        <a:cubicBezTo>
                          <a:pt x="4286500" y="2987039"/>
                          <a:pt x="4166206" y="2940583"/>
                          <a:pt x="3889150" y="2944011"/>
                        </a:cubicBezTo>
                        <a:cubicBezTo>
                          <a:pt x="3612094" y="2947439"/>
                          <a:pt x="3544362" y="2941003"/>
                          <a:pt x="3399405" y="2944011"/>
                        </a:cubicBezTo>
                        <a:cubicBezTo>
                          <a:pt x="3254448" y="2947019"/>
                          <a:pt x="2965437" y="2890789"/>
                          <a:pt x="2650384" y="2944011"/>
                        </a:cubicBezTo>
                        <a:cubicBezTo>
                          <a:pt x="2335331" y="2997233"/>
                          <a:pt x="2211254" y="2943848"/>
                          <a:pt x="1987788" y="2944011"/>
                        </a:cubicBezTo>
                        <a:cubicBezTo>
                          <a:pt x="1764322" y="2944174"/>
                          <a:pt x="1565651" y="2924979"/>
                          <a:pt x="1325192" y="2944011"/>
                        </a:cubicBezTo>
                        <a:cubicBezTo>
                          <a:pt x="1084733" y="2963043"/>
                          <a:pt x="1079773" y="2937290"/>
                          <a:pt x="1008298" y="2944011"/>
                        </a:cubicBezTo>
                        <a:cubicBezTo>
                          <a:pt x="936823" y="2950732"/>
                          <a:pt x="771746" y="2896295"/>
                          <a:pt x="604979" y="2944011"/>
                        </a:cubicBezTo>
                        <a:cubicBezTo>
                          <a:pt x="438212" y="2991727"/>
                          <a:pt x="219554" y="2927089"/>
                          <a:pt x="0" y="2944011"/>
                        </a:cubicBezTo>
                        <a:cubicBezTo>
                          <a:pt x="-15433" y="2758935"/>
                          <a:pt x="48739" y="2547856"/>
                          <a:pt x="0" y="2355209"/>
                        </a:cubicBezTo>
                        <a:cubicBezTo>
                          <a:pt x="-48739" y="2162562"/>
                          <a:pt x="50719" y="1977857"/>
                          <a:pt x="0" y="1766407"/>
                        </a:cubicBezTo>
                        <a:cubicBezTo>
                          <a:pt x="-50719" y="1554957"/>
                          <a:pt x="46752" y="1415969"/>
                          <a:pt x="0" y="1207045"/>
                        </a:cubicBezTo>
                        <a:cubicBezTo>
                          <a:pt x="-46752" y="998121"/>
                          <a:pt x="37888" y="840172"/>
                          <a:pt x="0" y="618242"/>
                        </a:cubicBezTo>
                        <a:cubicBezTo>
                          <a:pt x="-37888" y="396312"/>
                          <a:pt x="21119" y="180166"/>
                          <a:pt x="0" y="0"/>
                        </a:cubicBezTo>
                        <a:close/>
                      </a:path>
                    </a:pathLst>
                  </a:custGeom>
                  <ask:type>
                    <ask:lineSketchScribble/>
                  </ask:type>
                </ask:lineSketchStyleProps>
              </a:ext>
            </a:extLst>
          </a:ln>
        </p:spPr>
        <p:txBody>
          <a:bodyPr wrap="square">
            <a:spAutoFit/>
          </a:bodyPr>
          <a:lstStyle>
            <a:defPPr>
              <a:defRPr lang="el-GR"/>
            </a:defPPr>
            <a:lvl1pPr algn="just">
              <a:lnSpc>
                <a:spcPct val="130000"/>
              </a:lnSpc>
              <a:defRPr>
                <a:effectLst/>
                <a:latin typeface="Calibri" panose="020F0502020204030204" pitchFamily="34" charset="0"/>
                <a:ea typeface="MyriadPro-Regular"/>
                <a:cs typeface="Arial" panose="020B0604020202020204" pitchFamily="34" charset="0"/>
              </a:defRPr>
            </a:lvl1pPr>
          </a:lstStyle>
          <a:p>
            <a:r>
              <a:rPr lang="en-US" dirty="0"/>
              <a:t>Women's suffrage in 1918 proved to be a milestone in politics and society. However, the actual equality of women and men only took place step by step. The women's movement experienced a major setback during National Socialism.</a:t>
            </a:r>
          </a:p>
          <a:p>
            <a:r>
              <a:rPr lang="en-US" dirty="0"/>
              <a:t>It was not until the Second Republic was established in 1945 that Austrians were once again entitled to elect a parliament and thus a representation of the people. The electoral law was based on that of the First Republic.</a:t>
            </a:r>
          </a:p>
          <a:p>
            <a:r>
              <a:rPr lang="en-US" dirty="0"/>
              <a:t>In any case, it was the Social Democrats of the First Republic who theoretically prepared those reforms that could only be realized decades later. For example, the equality of boys and girls in education, the reform of abortion or the family law reform of the 1970s.</a:t>
            </a:r>
          </a:p>
          <a:p>
            <a:r>
              <a:rPr lang="en-US" dirty="0"/>
              <a:t>Today, Austrian citizens are allowed to vote after reaching the age of 16. Regardless of how much money they have and which social class they belong to, each of their votes cast is worth the same.</a:t>
            </a:r>
          </a:p>
          <a:p>
            <a:r>
              <a:rPr lang="en-US" dirty="0"/>
              <a:t>Historically, women's rights were and are not a matter of course. They had to be fought for with great difficulty. And there is still a lot to be done. Although women are now legally equal to men, there is still a clear need to catch up in many areas: The demands for equal pay for work of equal value, women in leadership positions and adequate representation in political bodies, for example, have still not been adequately met.</a:t>
            </a:r>
          </a:p>
        </p:txBody>
      </p:sp>
    </p:spTree>
    <p:extLst>
      <p:ext uri="{BB962C8B-B14F-4D97-AF65-F5344CB8AC3E}">
        <p14:creationId xmlns:p14="http://schemas.microsoft.com/office/powerpoint/2010/main" val="416274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n-US" dirty="0"/>
              <a:t>Partners</a:t>
            </a:r>
            <a:endParaRPr lang="el-GR" dirty="0"/>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n-GB" sz="2400" dirty="0">
                <a:effectLst/>
                <a:latin typeface="Calibri" panose="020F0502020204030204" pitchFamily="34" charset="0"/>
                <a:ea typeface="MyriadPro-Regular"/>
                <a:cs typeface="Arial" panose="020B0604020202020204" pitchFamily="34" charset="0"/>
              </a:rPr>
              <a:t>Now share your experience and reflections with your classmates:</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was it? Did you manage to put yourself in the situation and the person(s)?</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Can you understand why they acted the way they did?</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Would you have acted the same way?</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Tree>
    <p:extLst>
      <p:ext uri="{BB962C8B-B14F-4D97-AF65-F5344CB8AC3E}">
        <p14:creationId xmlns:p14="http://schemas.microsoft.com/office/powerpoint/2010/main" val="106797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Learning from history</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lnSpcReduction="10000"/>
          </a:bodyPr>
          <a:lstStyle/>
          <a:p>
            <a:pPr marL="0" indent="0" algn="just">
              <a:lnSpc>
                <a:spcPct val="130000"/>
              </a:lnSpc>
              <a:buNone/>
              <a:tabLst>
                <a:tab pos="3421380" algn="l"/>
              </a:tabLst>
            </a:pPr>
            <a:r>
              <a:rPr lang="en-GB" sz="2400" dirty="0">
                <a:effectLst/>
                <a:latin typeface="Calibri" panose="020F0502020204030204" pitchFamily="34" charset="0"/>
                <a:ea typeface="MyriadPro-Regular"/>
                <a:cs typeface="Arial" panose="020B0604020202020204" pitchFamily="34" charset="0"/>
              </a:rPr>
              <a:t>Further questions to make the most of your experiences and insights with the episode</a:t>
            </a:r>
          </a:p>
          <a:p>
            <a:pPr marL="342900" lvl="0" indent="-342900" algn="just">
              <a:lnSpc>
                <a:spcPct val="130000"/>
              </a:lnSpc>
              <a:spcBef>
                <a:spcPts val="500"/>
              </a:spcBef>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For whom did the solution (as described in the chapter “How the story continues” make life better?</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Were there also losers? Who were they? What did they lose?</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there situations similar to this episode of history in our world at the moment?</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can we learn from this episode of history?</a:t>
            </a:r>
            <a:endPar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Tree>
    <p:extLst>
      <p:ext uri="{BB962C8B-B14F-4D97-AF65-F5344CB8AC3E}">
        <p14:creationId xmlns:p14="http://schemas.microsoft.com/office/powerpoint/2010/main" val="1205245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Sources</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2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https://www.academia.edu/35152588/Die_Debatte_um_das_Frauenwahlrecht_in_der_Sozialdemokratie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https://www.bmbwf.gv.at/Themen/schule/gd/meilensteine.html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https://www.bpb.de/geschichte/deutsche-geschichte/frauenwahlrecht/278830/stimmen-gegen-das-wahlrecht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http://www.demokratiezentrum.org/de/themen/genderperspektiven/pionierinnen/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http://www.demokratiezentrum.org/fileadmin/media/Bildung/Unterrichtsbeispiele/Politik%20und%20Wahlen/Windischbauer_U-Bsp_27_weiblichen_Waehlerwillen.pdf</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http://www.demokratiezentrum.org/themen/demokratieentwicklung/ frauenwahlrecht.htm</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https://frauenmachengeschichte.at/familienrechtsreform-der-70er-jahre/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https://frauenmachengeschichte.at/frauen-in-der-sozialdemokratie-geschichte/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https://www.geschichtewiki.wien.gv.at/Adelheid_Popp</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https://www.geschichtewiki.wien.gv.at/Ignaz_Seipel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95559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Sources</a:t>
            </a:r>
            <a:endParaRPr lang="en-GB" sz="3200" b="0" dirty="0"/>
          </a:p>
        </p:txBody>
      </p:sp>
      <p:sp>
        <p:nvSpPr>
          <p:cNvPr id="6" name="Θέση περιεχομένου 5">
            <a:extLst>
              <a:ext uri="{FF2B5EF4-FFF2-40B4-BE49-F238E27FC236}">
                <a16:creationId xmlns:a16="http://schemas.microsoft.com/office/drawing/2014/main" id="{BD759505-EF99-4CB1-ACF3-CBAA271C7DC0}"/>
              </a:ext>
            </a:extLst>
          </p:cNvPr>
          <p:cNvSpPr>
            <a:spLocks noGrp="1"/>
          </p:cNvSpPr>
          <p:nvPr>
            <p:ph idx="1"/>
          </p:nvPr>
        </p:nvSpPr>
        <p:spPr/>
        <p:txBody>
          <a:bodyPr>
            <a:normAutofit fontScale="40000" lnSpcReduction="20000"/>
          </a:bodyPr>
          <a:lstStyle/>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https://www.onb.ac.at/forschung/forschungsblog/artikel/heraus-das-frauenwahlrecht</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https://www.onb.ac.at/forschung/ariadne-frauendokumentation/frauen-waehlet</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https://www.parlament.gv.at/ZUSD/PDF/2005_Volksvertreterin.pdf</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https://www.politik-lernen.at/dl/KsnLJMJKomLKMJqx4KJK/edpol_gender_2014_web.pdf</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http://www.renner-institut.at/fileadmin/frauenmachengeschichte/ </a:t>
            </a:r>
            <a:r>
              <a:rPr lang="en-GB" u="sng" dirty="0" err="1">
                <a:solidFill>
                  <a:srgbClr val="0563C1"/>
                </a:solidFill>
                <a:latin typeface="Calibri" panose="020F0502020204030204" pitchFamily="34" charset="0"/>
                <a:ea typeface="Calibri" panose="020F0502020204030204" pitchFamily="34" charset="0"/>
                <a:cs typeface="Arial" panose="020B0604020202020204" pitchFamily="34" charset="0"/>
              </a:rPr>
              <a:t>wahlrecht</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/wahlrecht.htm</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https://www.univie.ac.at/kelsen/workingpapers/seipelbundesverfassung.pdf</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https://www.wien.gv.at/menschen/frauen/pdf/geschichte-frauenrechte.pdf</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https://de.wikipedia.org/wiki/Liste_der_Staaten_nach_Einf%C3%BChrungsjahr_des_Frauenwahlrechts</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https://de.wikipedia.org/wiki/Ignaz_Seipel</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err="1">
                <a:solidFill>
                  <a:srgbClr val="0563C1"/>
                </a:solidFill>
                <a:latin typeface="Calibri" panose="020F0502020204030204" pitchFamily="34" charset="0"/>
                <a:ea typeface="Calibri" panose="020F0502020204030204" pitchFamily="34" charset="0"/>
                <a:cs typeface="Arial" panose="020B0604020202020204" pitchFamily="34" charset="0"/>
              </a:rPr>
              <a:t>Republik</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u="sng" dirty="0" err="1">
                <a:solidFill>
                  <a:srgbClr val="0563C1"/>
                </a:solidFill>
                <a:latin typeface="Calibri" panose="020F0502020204030204" pitchFamily="34" charset="0"/>
                <a:ea typeface="Calibri" panose="020F0502020204030204" pitchFamily="34" charset="0"/>
                <a:cs typeface="Arial" panose="020B0604020202020204" pitchFamily="34" charset="0"/>
              </a:rPr>
              <a:t>Österreich</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GB" u="sng" dirty="0" err="1">
                <a:solidFill>
                  <a:srgbClr val="0563C1"/>
                </a:solidFill>
                <a:latin typeface="Calibri" panose="020F0502020204030204" pitchFamily="34" charset="0"/>
                <a:ea typeface="Calibri" panose="020F0502020204030204" pitchFamily="34" charset="0"/>
                <a:cs typeface="Arial" panose="020B0604020202020204" pitchFamily="34" charset="0"/>
              </a:rPr>
              <a:t>Parlament</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u="sng" dirty="0" err="1">
                <a:solidFill>
                  <a:srgbClr val="0563C1"/>
                </a:solidFill>
                <a:latin typeface="Calibri" panose="020F0502020204030204" pitchFamily="34" charset="0"/>
                <a:ea typeface="Calibri" panose="020F0502020204030204" pitchFamily="34" charset="0"/>
                <a:cs typeface="Arial" panose="020B0604020202020204" pitchFamily="34" charset="0"/>
              </a:rPr>
              <a:t>erklärt</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 </a:t>
            </a:r>
            <a:r>
              <a:rPr lang="en-GB"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3"/>
              </a:rPr>
              <a:t>https://www.parlament.gv.at/PERK/PARL/DEM/ENTW/</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4"/>
              </a:rPr>
              <a:t>https://www.parlament.gv.at/PAKT/PR/JAHR_2008/PK0206/index.shtml</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spcAft>
                <a:spcPts val="1000"/>
              </a:spcAft>
              <a:buClr>
                <a:srgbClr val="ED7D31"/>
              </a:buClr>
              <a:buSzPts val="1600"/>
              <a:buFont typeface="Wingdings" panose="05000000000000000000" pitchFamily="2" charset="2"/>
              <a:buChar char=""/>
            </a:pPr>
            <a:r>
              <a:rPr lang="en-GB"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5"/>
              </a:rPr>
              <a:t>https://www.mediathek.at/der-erste-weltkrieg/der-erste-weltkrieg-ausgabe-1/oesterreich-ungarn-1914/wiener-leben/</a:t>
            </a:r>
            <a:r>
              <a:rPr lang="en-GB"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103474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Image Sources</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1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https://www.zeitklicks.de/kaiserzeit/zeitklicks/zeit/54/4/viel-arbeit-und-wenig-brot-das-leben-als-dienstmaedchen/</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3"/>
              </a:rPr>
              <a:t>https://www.fembio.org/biographie.php/frau/biographie/adelheid-popp/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4"/>
              </a:rPr>
              <a:t>https://ww1.habsburger.net/de/personen-objekte-ereignisse/ignaz-seipel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5"/>
              </a:rPr>
              <a:t>https://de.m.wikipedia.org/wiki/Datei:Lesser_Ury_Im_Cafe_Bauer_1898.JPG</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6"/>
              </a:rPr>
              <a:t>https://frauenmachengeschichte.at/frauenwahlrecht/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7"/>
              </a:rPr>
              <a:t>www.onb.ac.at/forschung/ariadne-frauendokumentation/frauen-waehlet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Arbeiter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-Zeitung, 23. Jg., Nr. 79, 20.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März</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8"/>
              </a:rPr>
              <a:t>https://www.onb.ac.at/forschung/ariadne-frauendokumentation/frauen-waehlet/frauen-fordern-das-wahlrecht-1848-bis-1918/heraus-mit-dem-frauenwahlrecht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spcAft>
                <a:spcPts val="1000"/>
              </a:spcAft>
              <a:buClr>
                <a:srgbClr val="ED7D31"/>
              </a:buClr>
              <a:buSzPts val="1600"/>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Wiener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Bilder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Illustriertes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Familienblatt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Nr. 12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vom</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22.3.1911,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9. ÖNB </a:t>
            </a:r>
          </a:p>
          <a:p>
            <a:endParaRPr lang="en-GB" dirty="0"/>
          </a:p>
        </p:txBody>
      </p:sp>
    </p:spTree>
    <p:extLst>
      <p:ext uri="{BB962C8B-B14F-4D97-AF65-F5344CB8AC3E}">
        <p14:creationId xmlns:p14="http://schemas.microsoft.com/office/powerpoint/2010/main" val="5765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en-US" sz="900" b="0" i="0" dirty="0">
                <a:solidFill>
                  <a:schemeClr val="bg1">
                    <a:lumMod val="50000"/>
                  </a:schemeClr>
                </a:solidFill>
                <a:effectLst/>
                <a:latin typeface="+mj-l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n-US" sz="3600" b="1" dirty="0">
                <a:solidFill>
                  <a:srgbClr val="FBE82A"/>
                </a:solidFill>
                <a:effectLst>
                  <a:outerShdw blurRad="38100" dist="38100" dir="2700000" algn="tl">
                    <a:srgbClr val="000000">
                      <a:alpha val="43137"/>
                    </a:srgbClr>
                  </a:outerShdw>
                </a:effectLst>
                <a:latin typeface="+mj-lt"/>
              </a:rPr>
              <a:t>Congratulations!</a:t>
            </a:r>
            <a:br>
              <a:rPr lang="en-US" sz="2800" dirty="0">
                <a:solidFill>
                  <a:srgbClr val="FBE82A"/>
                </a:solidFill>
                <a:effectLst>
                  <a:outerShdw blurRad="38100" dist="38100" dir="2700000" algn="tl">
                    <a:srgbClr val="000000">
                      <a:alpha val="43137"/>
                    </a:srgbClr>
                  </a:outerShdw>
                </a:effectLst>
                <a:latin typeface="+mj-lt"/>
              </a:rPr>
            </a:br>
            <a:r>
              <a:rPr lang="en-US" sz="2800" dirty="0">
                <a:solidFill>
                  <a:srgbClr val="FBE82A"/>
                </a:solidFill>
                <a:effectLst>
                  <a:outerShdw blurRad="38100" dist="38100" dir="2700000" algn="tl">
                    <a:srgbClr val="000000">
                      <a:alpha val="43137"/>
                    </a:srgbClr>
                  </a:outerShdw>
                </a:effectLst>
                <a:latin typeface="+mj-lt"/>
              </a:rPr>
              <a:t>You have completed this Episode</a:t>
            </a:r>
            <a:r>
              <a:rPr lang="en-US" sz="2800" dirty="0">
                <a:solidFill>
                  <a:schemeClr val="bg1"/>
                </a:solidFill>
                <a:effectLst>
                  <a:outerShdw blurRad="38100" dist="38100" dir="2700000" algn="tl">
                    <a:srgbClr val="000000">
                      <a:alpha val="43137"/>
                    </a:srgbClr>
                  </a:outerShdw>
                </a:effectLst>
                <a:latin typeface="+mj-lt"/>
              </a:rPr>
              <a:t>!</a:t>
            </a:r>
          </a:p>
        </p:txBody>
      </p:sp>
      <p:pic>
        <p:nvPicPr>
          <p:cNvPr id="15" name="Picture 2">
            <a:extLst>
              <a:ext uri="{FF2B5EF4-FFF2-40B4-BE49-F238E27FC236}">
                <a16:creationId xmlns:a16="http://schemas.microsoft.com/office/drawing/2014/main" id="{191513B1-7973-45F0-A47E-FFC39E4D6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n-GB" dirty="0"/>
              <a:t>Welcome!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lnSpcReduction="10000"/>
          </a:bodyPr>
          <a:lstStyle/>
          <a:p>
            <a:pPr algn="just">
              <a:lnSpc>
                <a:spcPct val="130000"/>
              </a:lnSpc>
            </a:pPr>
            <a:r>
              <a:rPr lang="en-GB" sz="1800" dirty="0">
                <a:effectLst/>
                <a:latin typeface="Calibri" panose="020F0502020204030204" pitchFamily="34" charset="0"/>
                <a:ea typeface="MyriadPro-Regular"/>
                <a:cs typeface="Arial" panose="020B0604020202020204" pitchFamily="34" charset="0"/>
              </a:rPr>
              <a:t>In this booklet you can </a:t>
            </a:r>
            <a:r>
              <a:rPr lang="en-GB" sz="1800" i="1" dirty="0">
                <a:effectLst/>
                <a:latin typeface="Calibri" panose="020F0502020204030204" pitchFamily="34" charset="0"/>
                <a:ea typeface="MyriadPro-Regular"/>
                <a:cs typeface="Arial" panose="020B0604020202020204" pitchFamily="34" charset="0"/>
              </a:rPr>
              <a:t>put into practice what you have learned </a:t>
            </a:r>
            <a:r>
              <a:rPr lang="en-GB" sz="1800" dirty="0">
                <a:effectLst/>
                <a:latin typeface="Calibri" panose="020F0502020204030204" pitchFamily="34" charset="0"/>
                <a:ea typeface="MyriadPro-Regular"/>
                <a:cs typeface="Arial" panose="020B0604020202020204" pitchFamily="34" charset="0"/>
              </a:rPr>
              <a:t>so far about basic human needs and about helpful and less useful strategies. </a:t>
            </a:r>
          </a:p>
          <a:p>
            <a:pPr algn="just">
              <a:lnSpc>
                <a:spcPct val="130000"/>
              </a:lnSpc>
            </a:pPr>
            <a:r>
              <a:rPr lang="en-GB" sz="1800" dirty="0">
                <a:effectLst/>
                <a:latin typeface="Calibri" panose="020F0502020204030204" pitchFamily="34" charset="0"/>
                <a:ea typeface="MyriadPro-Regular"/>
                <a:cs typeface="Arial" panose="020B0604020202020204" pitchFamily="34" charset="0"/>
              </a:rPr>
              <a:t>Here you have the opportunity to experience history in a completely different way: Historians from Austria, Greece, France and Sweden have worked intensively on the topic of what we can learn from the history of Europe. They have described exciting episodes from the perspective of the 5 basic needs. You have the chance to slip into the roles of the people involved and experience the scene from their individual point of view!</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1: </a:t>
            </a:r>
            <a:r>
              <a:rPr lang="en-GB" dirty="0">
                <a:latin typeface="Calibri" panose="020F0502020204030204" pitchFamily="34" charset="0"/>
                <a:ea typeface="MyriadPro-Regular"/>
                <a:cs typeface="Arial" panose="020B0604020202020204" pitchFamily="34" charset="0"/>
              </a:rPr>
              <a:t>If you have not yet heard about the basic needs according to William Glasser's concept, you should first familiarise yourself with the booklet "Needs and Strategies", because this knowledge is already taken as a basis here.</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12928" y="4506485"/>
            <a:ext cx="4917831"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n-GB" b="1" dirty="0">
                <a:latin typeface="Calibri" panose="020F0502020204030204" pitchFamily="34" charset="0"/>
                <a:ea typeface="MyriadPro-Regular"/>
                <a:cs typeface="Arial" panose="020B0604020202020204" pitchFamily="34" charset="0"/>
              </a:rPr>
              <a:t>Hint 2: </a:t>
            </a:r>
            <a:r>
              <a:rPr lang="en-GB" dirty="0">
                <a:latin typeface="Calibri" panose="020F0502020204030204" pitchFamily="34" charset="0"/>
                <a:ea typeface="MyriadPro-Regular"/>
                <a:cs typeface="Arial" panose="020B0604020202020204" pitchFamily="34" charset="0"/>
              </a:rPr>
              <a:t>you can always refer back to the booklet "Needs and Strategies" if you are not sure about one or the other question. This is not a test or a school assignment. You can also do your history experience in pairs with a friend and talk to him or her in between.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Hint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772697"/>
            <a:ext cx="10515600" cy="3979794"/>
          </a:xfrm>
        </p:spPr>
        <p:txBody>
          <a:bodyPr>
            <a:normAutofit lnSpcReduction="10000"/>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 </a:t>
            </a:r>
            <a:r>
              <a:rPr lang="en-GB" sz="2400" b="1" dirty="0">
                <a:effectLst/>
                <a:latin typeface="Calibri" panose="020F0502020204030204" pitchFamily="34" charset="0"/>
                <a:ea typeface="MyriadPro-Regular"/>
                <a:cs typeface="Arial" panose="020B0604020202020204" pitchFamily="34" charset="0"/>
              </a:rPr>
              <a:t>decision</a:t>
            </a:r>
            <a:r>
              <a:rPr lang="en-GB" sz="2400" dirty="0">
                <a:effectLst/>
                <a:latin typeface="Calibri" panose="020F0502020204030204" pitchFamily="34" charset="0"/>
                <a:ea typeface="MyriadPro-Regular"/>
                <a:cs typeface="Arial" panose="020B0604020202020204" pitchFamily="34" charset="0"/>
              </a:rPr>
              <a:t> was made to leave the old behind and try something new and better.</a:t>
            </a:r>
          </a:p>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So, that you can experience these fundamental </a:t>
            </a:r>
            <a:r>
              <a:rPr lang="en-GB" sz="2400" b="1" dirty="0">
                <a:effectLst/>
                <a:latin typeface="Calibri" panose="020F0502020204030204" pitchFamily="34" charset="0"/>
                <a:ea typeface="MyriadPro-Regular"/>
                <a:cs typeface="Arial" panose="020B0604020202020204" pitchFamily="34" charset="0"/>
              </a:rPr>
              <a:t>decisions</a:t>
            </a:r>
            <a:r>
              <a:rPr lang="en-GB" sz="2400" dirty="0">
                <a:effectLst/>
                <a:latin typeface="Calibri" panose="020F0502020204030204" pitchFamily="34" charset="0"/>
                <a:ea typeface="MyriadPro-Regular"/>
                <a:cs typeface="Arial" panose="020B0604020202020204" pitchFamily="34" charset="0"/>
              </a:rPr>
              <a:t> as vividly and intensively as possible, historians from Greece, France (La Reunion), Austria and Sweden have come together and compiled their knowledge: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 and under what circumstances people lived at that time</a:t>
            </a:r>
          </a:p>
          <a:p>
            <a:pPr marL="800100" lvl="1" indent="-342900" algn="just">
              <a:lnSpc>
                <a:spcPct val="130000"/>
              </a:lnSpc>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image they had of the world</a:t>
            </a:r>
          </a:p>
          <a:p>
            <a:pPr marL="800100" lvl="1" indent="-342900" algn="just">
              <a:lnSpc>
                <a:spcPct val="130000"/>
              </a:lnSpc>
              <a:spcAft>
                <a:spcPts val="1000"/>
              </a:spcAft>
              <a:buClr>
                <a:srgbClr val="ED7D31"/>
              </a:buClr>
              <a:buSzPts val="1600"/>
              <a:buFont typeface="Wingdings" panose="05000000000000000000" pitchFamily="2" charset="2"/>
              <a:buChar char=""/>
            </a:pP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they believed in</a:t>
            </a:r>
          </a:p>
        </p:txBody>
      </p:sp>
      <p:pic>
        <p:nvPicPr>
          <p:cNvPr id="10" name="Grafik 106">
            <a:extLst>
              <a:ext uri="{FF2B5EF4-FFF2-40B4-BE49-F238E27FC236}">
                <a16:creationId xmlns:a16="http://schemas.microsoft.com/office/drawing/2014/main" id="{2C7E050E-C97B-4ED6-9F62-627987B8945F}"/>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943897" y="1715001"/>
            <a:ext cx="9979742" cy="90424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1779BAA-B2BB-4D58-9B57-E28346D779B8}"/>
              </a:ext>
            </a:extLst>
          </p:cNvPr>
          <p:cNvSpPr txBox="1"/>
          <p:nvPr/>
        </p:nvSpPr>
        <p:spPr>
          <a:xfrm>
            <a:off x="1907457" y="1955460"/>
            <a:ext cx="7875639" cy="533672"/>
          </a:xfrm>
          <a:prstGeom prst="rect">
            <a:avLst/>
          </a:prstGeom>
          <a:noFill/>
        </p:spPr>
        <p:txBody>
          <a:bodyPr wrap="square">
            <a:spAutoFit/>
          </a:bodyPr>
          <a:lstStyle/>
          <a:p>
            <a:pPr marL="0" indent="0" algn="ctr">
              <a:lnSpc>
                <a:spcPct val="130000"/>
              </a:lnSpc>
              <a:buNone/>
              <a:tabLst>
                <a:tab pos="4380865" algn="l"/>
                <a:tab pos="4830445" algn="l"/>
              </a:tabLst>
            </a:pPr>
            <a:r>
              <a:rPr lang="en-GB" sz="24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What do we mean when we say </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milestones</a:t>
            </a:r>
            <a:r>
              <a:rPr lang="en-GB" sz="2400" i="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or </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turning points</a:t>
            </a:r>
            <a:r>
              <a:rPr lang="en-GB" sz="24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2400"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10">
            <a:extLst>
              <a:ext uri="{FF2B5EF4-FFF2-40B4-BE49-F238E27FC236}">
                <a16:creationId xmlns:a16="http://schemas.microsoft.com/office/drawing/2014/main" id="{94760FD7-D9A6-483E-9F97-6AF90A4423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02193" y="4159250"/>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n-US" dirty="0"/>
              <a:t>Milestones in the history of mankind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What we cannot know is how they personally felt and what they thought. And this is where you come in: </a:t>
            </a:r>
            <a:r>
              <a:rPr lang="en-GB" sz="2400" dirty="0">
                <a:solidFill>
                  <a:srgbClr val="0170B3"/>
                </a:solidFill>
                <a:effectLst/>
                <a:latin typeface="Calibri" panose="020F0502020204030204" pitchFamily="34" charset="0"/>
                <a:ea typeface="MyriadPro-Regular"/>
                <a:cs typeface="Arial" panose="020B0604020202020204" pitchFamily="34" charset="0"/>
              </a:rPr>
              <a:t>the second part of this booklet is about bringing the people who acted at that time back to life by putting yourself in their shoes.</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
        <p:nvSpPr>
          <p:cNvPr id="5" name="TextBox 4">
            <a:extLst>
              <a:ext uri="{FF2B5EF4-FFF2-40B4-BE49-F238E27FC236}">
                <a16:creationId xmlns:a16="http://schemas.microsoft.com/office/drawing/2014/main" id="{A21E17E5-D13E-43B5-8EB1-9DBD71ACCE5B}"/>
              </a:ext>
            </a:extLst>
          </p:cNvPr>
          <p:cNvSpPr txBox="1"/>
          <p:nvPr/>
        </p:nvSpPr>
        <p:spPr>
          <a:xfrm>
            <a:off x="2718271" y="4024313"/>
            <a:ext cx="6115664" cy="817275"/>
          </a:xfrm>
          <a:prstGeom prst="rect">
            <a:avLst/>
          </a:prstGeom>
          <a:noFill/>
        </p:spPr>
        <p:txBody>
          <a:bodyPr wrap="square">
            <a:spAutoFit/>
          </a:bodyPr>
          <a:lstStyle/>
          <a:p>
            <a:pPr algn="just">
              <a:lnSpc>
                <a:spcPct val="130000"/>
              </a:lnSpc>
              <a:tabLst>
                <a:tab pos="4380865" algn="l"/>
                <a:tab pos="4830445" algn="l"/>
              </a:tabLst>
            </a:pPr>
            <a:r>
              <a:rPr lang="en-GB" sz="1050" dirty="0">
                <a:effectLst/>
                <a:latin typeface="Calibri" panose="020F0502020204030204" pitchFamily="34" charset="0"/>
                <a:ea typeface="MyriadPro-Regular"/>
                <a:cs typeface="Arial" panose="020B0604020202020204" pitchFamily="34" charset="0"/>
              </a:rPr>
              <a:t> </a:t>
            </a:r>
          </a:p>
          <a:p>
            <a:pPr algn="ctr">
              <a:lnSpc>
                <a:spcPct val="130000"/>
              </a:lnSpc>
              <a:tabLst>
                <a:tab pos="4380865" algn="l"/>
                <a:tab pos="4830445" algn="l"/>
              </a:tabLst>
            </a:pPr>
            <a:r>
              <a:rPr lang="en-GB" sz="2800" b="1" i="1" dirty="0">
                <a:ln w="9525" cap="rnd" cmpd="sng" algn="ctr">
                  <a:solidFill>
                    <a:srgbClr val="4472C4"/>
                  </a:solidFill>
                  <a:prstDash val="solid"/>
                  <a:bevel/>
                </a:ln>
                <a:solidFill>
                  <a:srgbClr val="FFFFFF"/>
                </a:solidFill>
                <a:effectLst/>
                <a:latin typeface="Calibri" panose="020F0502020204030204" pitchFamily="34" charset="0"/>
                <a:ea typeface="MyriadPro-Regular"/>
                <a:cs typeface="Arial" panose="020B0604020202020204" pitchFamily="34" charset="0"/>
              </a:rPr>
              <a:t>Would you like to join in?</a:t>
            </a:r>
            <a:endParaRPr lang="en-GB" sz="1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en-US" dirty="0"/>
              <a:t>How to use this booklet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a:bodyPr>
          <a:lstStyle/>
          <a:p>
            <a:pPr marL="0" indent="0">
              <a:spcAft>
                <a:spcPts val="1200"/>
              </a:spcAft>
              <a:buNone/>
            </a:pPr>
            <a:r>
              <a:rPr lang="en-US" b="1" i="1" dirty="0"/>
              <a:t>Join us and travel with us into the past!</a:t>
            </a:r>
          </a:p>
          <a:p>
            <a:pPr>
              <a:spcAft>
                <a:spcPts val="1200"/>
              </a:spcAft>
            </a:pPr>
            <a:r>
              <a:rPr lang="en-US" dirty="0"/>
              <a:t>Experience history from new perspectives! In this chapter, you will find a selected episode that set the course for major changes in history.</a:t>
            </a:r>
          </a:p>
          <a:p>
            <a:pPr>
              <a:spcAft>
                <a:spcPts val="1200"/>
              </a:spcAft>
            </a:pPr>
            <a:r>
              <a:rPr lang="en-US" dirty="0"/>
              <a:t>First, </a:t>
            </a:r>
            <a:r>
              <a:rPr lang="en-US" dirty="0" err="1"/>
              <a:t>familiarise</a:t>
            </a:r>
            <a:r>
              <a:rPr lang="en-US" dirty="0"/>
              <a:t> yourself with the </a:t>
            </a:r>
            <a:r>
              <a:rPr lang="en-US" b="1" dirty="0"/>
              <a:t>historical background of the episode</a:t>
            </a:r>
            <a:r>
              <a:rPr lang="en-US" dirty="0"/>
              <a:t> (Step 1). Here you can get to know the situation and learn about the circumstances that led to the following episode.</a:t>
            </a:r>
          </a:p>
          <a:p>
            <a:pPr>
              <a:spcAft>
                <a:spcPts val="1200"/>
              </a:spcAft>
            </a:pPr>
            <a:r>
              <a:rPr lang="en-US" dirty="0"/>
              <a:t>In the chapter </a:t>
            </a:r>
            <a:r>
              <a:rPr lang="en-US" i="1" dirty="0">
                <a:solidFill>
                  <a:srgbClr val="0170B3"/>
                </a:solidFill>
              </a:rPr>
              <a:t>"The Situation" </a:t>
            </a:r>
            <a:r>
              <a:rPr lang="en-US" dirty="0"/>
              <a:t>you will find a description of the </a:t>
            </a:r>
            <a:r>
              <a:rPr lang="en-US" b="1" dirty="0"/>
              <a:t>challenge the people faced.</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en-US" dirty="0"/>
              <a:t>How to use this booklet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n-GB" sz="2400" dirty="0">
                <a:effectLst/>
                <a:latin typeface="Calibri" panose="020F0502020204030204" pitchFamily="34" charset="0"/>
                <a:ea typeface="MyriadPro-Regular"/>
                <a:cs typeface="Arial" panose="020B0604020202020204" pitchFamily="34" charset="0"/>
              </a:rPr>
              <a:t>And now you can already take action: </a:t>
            </a:r>
          </a:p>
          <a:p>
            <a:pPr lvl="1" algn="just">
              <a:lnSpc>
                <a:spcPct val="130000"/>
              </a:lnSpc>
              <a:buClr>
                <a:srgbClr val="1A7EBA"/>
              </a:buClr>
              <a:buFont typeface="Courier New" panose="02070309020205020404" pitchFamily="49" charset="0"/>
              <a:buChar char="o"/>
              <a:tabLst>
                <a:tab pos="4380865" algn="l"/>
                <a:tab pos="4830445" algn="l"/>
              </a:tabLst>
            </a:pPr>
            <a:r>
              <a:rPr lang="en-GB" dirty="0">
                <a:effectLst/>
                <a:latin typeface="Calibri" panose="020F0502020204030204" pitchFamily="34" charset="0"/>
                <a:ea typeface="MyriadPro-Regular"/>
                <a:cs typeface="Arial" panose="020B0604020202020204" pitchFamily="34" charset="0"/>
              </a:rPr>
              <a:t>In the chapter </a:t>
            </a:r>
            <a:r>
              <a:rPr lang="en-GB" i="1" dirty="0">
                <a:solidFill>
                  <a:srgbClr val="0170B3"/>
                </a:solidFill>
                <a:effectLst/>
                <a:latin typeface="Calibri" panose="020F0502020204030204" pitchFamily="34" charset="0"/>
                <a:ea typeface="MyriadPro-Regular"/>
                <a:cs typeface="Arial" panose="020B0604020202020204" pitchFamily="34" charset="0"/>
              </a:rPr>
              <a:t>"The people involved“</a:t>
            </a:r>
            <a:r>
              <a:rPr lang="en-GB" dirty="0">
                <a:effectLst/>
                <a:latin typeface="Calibri" panose="020F0502020204030204" pitchFamily="34" charset="0"/>
                <a:ea typeface="MyriadPro-Regular"/>
                <a:cs typeface="Arial" panose="020B0604020202020204" pitchFamily="34" charset="0"/>
              </a:rPr>
              <a:t>, different people who were at the place of the event at that time </a:t>
            </a:r>
            <a:r>
              <a:rPr lang="en-GB" b="1" dirty="0">
                <a:effectLst/>
                <a:latin typeface="Calibri" panose="020F0502020204030204" pitchFamily="34" charset="0"/>
                <a:ea typeface="MyriadPro-Regular"/>
                <a:cs typeface="Arial" panose="020B0604020202020204" pitchFamily="34" charset="0"/>
              </a:rPr>
              <a:t>tell you about the situation </a:t>
            </a:r>
            <a:r>
              <a:rPr lang="en-GB" dirty="0">
                <a:effectLst/>
                <a:latin typeface="Calibri" panose="020F0502020204030204" pitchFamily="34" charset="0"/>
                <a:ea typeface="MyriadPro-Regular"/>
                <a:cs typeface="Arial" panose="020B0604020202020204" pitchFamily="34" charset="0"/>
              </a:rPr>
              <a:t>from their point of view.</a:t>
            </a:r>
          </a:p>
          <a:p>
            <a:pPr algn="just">
              <a:lnSpc>
                <a:spcPct val="130000"/>
              </a:lnSpc>
              <a:tabLst>
                <a:tab pos="4380865" algn="l"/>
                <a:tab pos="4830445" algn="l"/>
              </a:tabLst>
            </a:pPr>
            <a:r>
              <a:rPr lang="en-GB" sz="2400" b="1" dirty="0">
                <a:effectLst/>
                <a:latin typeface="Calibri" panose="020F0502020204030204" pitchFamily="34" charset="0"/>
                <a:ea typeface="MyriadPro-Regular"/>
                <a:cs typeface="Arial" panose="020B0604020202020204" pitchFamily="34" charset="0"/>
              </a:rPr>
              <a:t>Choose one of the people for your historical experience.</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6794</TotalTime>
  <Words>7309</Words>
  <Application>Microsoft Office PowerPoint</Application>
  <PresentationFormat>Ευρεία οθόνη</PresentationFormat>
  <Paragraphs>277</Paragraphs>
  <Slides>35</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Let's learn from history ...  Episode 2</vt:lpstr>
      <vt:lpstr>Declaration on Copyright </vt:lpstr>
      <vt:lpstr>Partners</vt:lpstr>
      <vt:lpstr>Παρουσίαση του PowerPoint</vt:lpstr>
      <vt:lpstr>Welcome! </vt:lpstr>
      <vt:lpstr>Milestones in the history of mankind   (1)</vt:lpstr>
      <vt:lpstr>Milestones in the history of mankind   (2)</vt:lpstr>
      <vt:lpstr>How to use this booklet   (1)</vt:lpstr>
      <vt:lpstr>How to use this booklet   (2)</vt:lpstr>
      <vt:lpstr>How to use this booklet   (3)</vt:lpstr>
      <vt:lpstr>How to use this booklet   (4)</vt:lpstr>
      <vt:lpstr>Παρουσίαση του PowerPoint</vt:lpstr>
      <vt:lpstr>Step 1: Get familiar with the situation</vt:lpstr>
      <vt:lpstr>The Situation</vt:lpstr>
      <vt:lpstr>The Situation (cont.)</vt:lpstr>
      <vt:lpstr>Step 2: Choose a person in whose footsteps you want to step</vt:lpstr>
      <vt:lpstr>The involved Persons</vt:lpstr>
      <vt:lpstr>Choose one of these four persons </vt:lpstr>
      <vt:lpstr>Person 1: Adelheid Popp – Politician</vt:lpstr>
      <vt:lpstr>Person 2: Ignaz Seipel, Theologian and Politician</vt:lpstr>
      <vt:lpstr>Person 3: Anna, Factory worker </vt:lpstr>
      <vt:lpstr>Person 4: Heinrich, Brickmaker</vt:lpstr>
      <vt:lpstr>Step 3: Instant History – Be the person</vt:lpstr>
      <vt:lpstr>Step 4: How are you?</vt:lpstr>
      <vt:lpstr>Step 5: What would you do now?</vt:lpstr>
      <vt:lpstr>Step 6: Stopover!</vt:lpstr>
      <vt:lpstr>Step 7: Now you have the choice</vt:lpstr>
      <vt:lpstr>6 How the story goes on</vt:lpstr>
      <vt:lpstr>6 How the story goes on (cont)</vt:lpstr>
      <vt:lpstr>Learning from history</vt:lpstr>
      <vt:lpstr>Learning from history</vt:lpstr>
      <vt:lpstr>Sources</vt:lpstr>
      <vt:lpstr>Sources</vt:lpstr>
      <vt:lpstr>Image Sources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475</cp:revision>
  <dcterms:created xsi:type="dcterms:W3CDTF">2021-09-21T19:32:53Z</dcterms:created>
  <dcterms:modified xsi:type="dcterms:W3CDTF">2023-05-12T13:28:32Z</dcterms:modified>
</cp:coreProperties>
</file>