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559"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7" r:id="rId27"/>
    <p:sldId id="496" r:id="rId28"/>
    <p:sldId id="489" r:id="rId29"/>
    <p:sldId id="499" r:id="rId30"/>
    <p:sldId id="488" r:id="rId31"/>
    <p:sldId id="486" r:id="rId32"/>
    <p:sldId id="435" r:id="rId33"/>
    <p:sldId id="490" r:id="rId34"/>
    <p:sldId id="491" r:id="rId35"/>
    <p:sldId id="495" r:id="rId36"/>
    <p:sldId id="492" r:id="rId37"/>
    <p:sldId id="493" r:id="rId38"/>
    <p:sldId id="494"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0B3"/>
    <a:srgbClr val="80C141"/>
    <a:srgbClr val="F68122"/>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dirty="0">
              <a:solidFill>
                <a:sysClr val="windowText" lastClr="000000">
                  <a:hueOff val="0"/>
                  <a:satOff val="0"/>
                  <a:lumOff val="0"/>
                  <a:alphaOff val="0"/>
                </a:sysClr>
              </a:solidFill>
              <a:latin typeface="Calibri" panose="020F0502020204030204"/>
              <a:ea typeface="+mn-ea"/>
              <a:cs typeface="+mn-cs"/>
            </a:rPr>
            <a:t>Μαρία </a:t>
          </a:r>
          <a:r>
            <a:rPr lang="el-GR" dirty="0" err="1">
              <a:solidFill>
                <a:sysClr val="windowText" lastClr="000000">
                  <a:hueOff val="0"/>
                  <a:satOff val="0"/>
                  <a:lumOff val="0"/>
                  <a:alphaOff val="0"/>
                </a:sysClr>
              </a:solidFill>
              <a:latin typeface="Calibri" panose="020F0502020204030204"/>
              <a:ea typeface="+mn-ea"/>
              <a:cs typeface="+mn-cs"/>
            </a:rPr>
            <a:t>Αντουανέττα</a:t>
          </a:r>
          <a:r>
            <a:rPr lang="el-GR" dirty="0">
              <a:solidFill>
                <a:sysClr val="windowText" lastClr="000000">
                  <a:hueOff val="0"/>
                  <a:satOff val="0"/>
                  <a:lumOff val="0"/>
                  <a:alphaOff val="0"/>
                </a:sysClr>
              </a:solidFill>
              <a:latin typeface="Calibri" panose="020F0502020204030204"/>
              <a:ea typeface="+mn-ea"/>
              <a:cs typeface="+mn-cs"/>
            </a:rPr>
            <a:t>, Βασίλισσα της Γαλλίας</a:t>
          </a: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dirty="0" err="1">
              <a:solidFill>
                <a:sysClr val="windowText" lastClr="000000">
                  <a:hueOff val="0"/>
                  <a:satOff val="0"/>
                  <a:lumOff val="0"/>
                  <a:alphaOff val="0"/>
                </a:sysClr>
              </a:solidFill>
              <a:latin typeface="Calibri" panose="020F0502020204030204"/>
              <a:ea typeface="+mn-ea"/>
              <a:cs typeface="+mn-cs"/>
            </a:rPr>
            <a:t>Πιέρ</a:t>
          </a:r>
          <a:r>
            <a:rPr lang="el-GR" dirty="0">
              <a:solidFill>
                <a:sysClr val="windowText" lastClr="000000">
                  <a:hueOff val="0"/>
                  <a:satOff val="0"/>
                  <a:lumOff val="0"/>
                  <a:alphaOff val="0"/>
                </a:sysClr>
              </a:solidFill>
              <a:latin typeface="Calibri" panose="020F0502020204030204"/>
              <a:ea typeface="+mn-ea"/>
              <a:cs typeface="+mn-cs"/>
            </a:rPr>
            <a:t>, μέλος της Εθνοσυνέλευσης</a:t>
          </a: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dirty="0" err="1">
              <a:solidFill>
                <a:sysClr val="windowText" lastClr="000000">
                  <a:hueOff val="0"/>
                  <a:satOff val="0"/>
                  <a:lumOff val="0"/>
                  <a:alphaOff val="0"/>
                </a:sysClr>
              </a:solidFill>
              <a:latin typeface="Calibri" panose="020F0502020204030204"/>
              <a:ea typeface="+mn-ea"/>
              <a:cs typeface="+mn-cs"/>
            </a:rPr>
            <a:t>Λουιζόν</a:t>
          </a:r>
          <a:r>
            <a:rPr lang="el-GR" dirty="0">
              <a:solidFill>
                <a:sysClr val="windowText" lastClr="000000">
                  <a:hueOff val="0"/>
                  <a:satOff val="0"/>
                  <a:lumOff val="0"/>
                  <a:alphaOff val="0"/>
                </a:sysClr>
              </a:solidFill>
              <a:latin typeface="Calibri" panose="020F0502020204030204"/>
              <a:ea typeface="+mn-ea"/>
              <a:cs typeface="+mn-cs"/>
            </a:rPr>
            <a:t>, </a:t>
          </a:r>
          <a:r>
            <a:rPr lang="el-GR" dirty="0" err="1">
              <a:solidFill>
                <a:sysClr val="windowText" lastClr="000000">
                  <a:hueOff val="0"/>
                  <a:satOff val="0"/>
                  <a:lumOff val="0"/>
                  <a:alphaOff val="0"/>
                </a:sysClr>
              </a:solidFill>
              <a:latin typeface="Calibri" panose="020F0502020204030204"/>
              <a:ea typeface="+mn-ea"/>
              <a:cs typeface="+mn-cs"/>
            </a:rPr>
            <a:t>λουλουδού</a:t>
          </a:r>
          <a:r>
            <a:rPr lang="el-GR" dirty="0">
              <a:solidFill>
                <a:sysClr val="windowText" lastClr="000000">
                  <a:hueOff val="0"/>
                  <a:satOff val="0"/>
                  <a:lumOff val="0"/>
                  <a:alphaOff val="0"/>
                </a:sysClr>
              </a:solidFill>
              <a:latin typeface="Calibri" panose="020F0502020204030204"/>
              <a:ea typeface="+mn-ea"/>
              <a:cs typeface="+mn-cs"/>
            </a:rPr>
            <a:t> στην ψαραγορά του Παρισιού</a:t>
          </a: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el-GR" dirty="0">
              <a:solidFill>
                <a:sysClr val="windowText" lastClr="000000">
                  <a:hueOff val="0"/>
                  <a:satOff val="0"/>
                  <a:lumOff val="0"/>
                  <a:alphaOff val="0"/>
                </a:sysClr>
              </a:solidFill>
              <a:latin typeface="Calibri" panose="020F0502020204030204"/>
              <a:ea typeface="+mn-ea"/>
              <a:cs typeface="+mn-cs"/>
            </a:rPr>
            <a:t>Κλεμάν, στρατιώτης της φρουράς</a:t>
          </a: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0"/>
      <dgm:spPr>
        <a:xfrm flipH="1">
          <a:off x="2797685" y="143877"/>
          <a:ext cx="564258" cy="84638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custFlipHor="1"/>
      <dgm:spPr>
        <a:xfrm>
          <a:off x="1771" y="1158645"/>
          <a:ext cx="564258" cy="84638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custFlipHor="1"/>
      <dgm:spPr>
        <a:xfrm>
          <a:off x="2797685" y="1158645"/>
          <a:ext cx="564258" cy="84638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75847"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el-GR" sz="2600" kern="1200" dirty="0" err="1">
              <a:solidFill>
                <a:sysClr val="windowText" lastClr="000000">
                  <a:hueOff val="0"/>
                  <a:satOff val="0"/>
                  <a:lumOff val="0"/>
                  <a:alphaOff val="0"/>
                </a:sysClr>
              </a:solidFill>
              <a:latin typeface="Calibri" panose="020F0502020204030204"/>
              <a:ea typeface="+mn-ea"/>
              <a:cs typeface="+mn-cs"/>
            </a:rPr>
            <a:t>Λουιζόν</a:t>
          </a:r>
          <a:r>
            <a:rPr lang="el-GR" sz="2600" kern="1200" dirty="0">
              <a:solidFill>
                <a:sysClr val="windowText" lastClr="000000">
                  <a:hueOff val="0"/>
                  <a:satOff val="0"/>
                  <a:lumOff val="0"/>
                  <a:alphaOff val="0"/>
                </a:sysClr>
              </a:solidFill>
              <a:latin typeface="Calibri" panose="020F0502020204030204"/>
              <a:ea typeface="+mn-ea"/>
              <a:cs typeface="+mn-cs"/>
            </a:rPr>
            <a:t>, </a:t>
          </a:r>
          <a:r>
            <a:rPr lang="el-GR" sz="2600" kern="1200" dirty="0" err="1">
              <a:solidFill>
                <a:sysClr val="windowText" lastClr="000000">
                  <a:hueOff val="0"/>
                  <a:satOff val="0"/>
                  <a:lumOff val="0"/>
                  <a:alphaOff val="0"/>
                </a:sysClr>
              </a:solidFill>
              <a:latin typeface="Calibri" panose="020F0502020204030204"/>
              <a:ea typeface="+mn-ea"/>
              <a:cs typeface="+mn-cs"/>
            </a:rPr>
            <a:t>λουλουδού</a:t>
          </a:r>
          <a:r>
            <a:rPr lang="el-GR" sz="2600" kern="1200" dirty="0">
              <a:solidFill>
                <a:sysClr val="windowText" lastClr="000000">
                  <a:hueOff val="0"/>
                  <a:satOff val="0"/>
                  <a:lumOff val="0"/>
                  <a:alphaOff val="0"/>
                </a:sysClr>
              </a:solidFill>
              <a:latin typeface="Calibri" panose="020F0502020204030204"/>
              <a:ea typeface="+mn-ea"/>
              <a:cs typeface="+mn-cs"/>
            </a:rPr>
            <a:t> στην ψαραγορά του Παρισιού</a:t>
          </a:r>
        </a:p>
      </dsp:txBody>
      <dsp:txXfrm>
        <a:off x="175847" y="663998"/>
        <a:ext cx="4212106" cy="1316283"/>
      </dsp:txXfrm>
    </dsp:sp>
    <dsp:sp modelId="{73E1857A-9FA7-489B-93EE-58C670C70A9E}">
      <dsp:nvSpPr>
        <dsp:cNvPr id="0" name=""/>
        <dsp:cNvSpPr/>
      </dsp:nvSpPr>
      <dsp:spPr>
        <a:xfrm>
          <a:off x="342" y="473869"/>
          <a:ext cx="921398" cy="138209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764401"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el-GR" sz="2600" kern="1200" dirty="0" err="1">
              <a:solidFill>
                <a:sysClr val="windowText" lastClr="000000">
                  <a:hueOff val="0"/>
                  <a:satOff val="0"/>
                  <a:lumOff val="0"/>
                  <a:alphaOff val="0"/>
                </a:sysClr>
              </a:solidFill>
              <a:latin typeface="Calibri" panose="020F0502020204030204"/>
              <a:ea typeface="+mn-ea"/>
              <a:cs typeface="+mn-cs"/>
            </a:rPr>
            <a:t>Πιέρ</a:t>
          </a:r>
          <a:r>
            <a:rPr lang="el-GR" sz="2600" kern="1200" dirty="0">
              <a:solidFill>
                <a:sysClr val="windowText" lastClr="000000">
                  <a:hueOff val="0"/>
                  <a:satOff val="0"/>
                  <a:lumOff val="0"/>
                  <a:alphaOff val="0"/>
                </a:sysClr>
              </a:solidFill>
              <a:latin typeface="Calibri" panose="020F0502020204030204"/>
              <a:ea typeface="+mn-ea"/>
              <a:cs typeface="+mn-cs"/>
            </a:rPr>
            <a:t>, μέλος της Εθνοσυνέλευσης</a:t>
          </a:r>
        </a:p>
      </dsp:txBody>
      <dsp:txXfrm>
        <a:off x="4764401" y="663998"/>
        <a:ext cx="4212106" cy="1316283"/>
      </dsp:txXfrm>
    </dsp:sp>
    <dsp:sp modelId="{A9E896D7-6C2C-4819-8D7D-C30154BCFCDF}">
      <dsp:nvSpPr>
        <dsp:cNvPr id="0" name=""/>
        <dsp:cNvSpPr/>
      </dsp:nvSpPr>
      <dsp:spPr>
        <a:xfrm>
          <a:off x="4588897" y="473869"/>
          <a:ext cx="921398" cy="138209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75847"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el-GR" sz="2600" kern="1200" dirty="0">
              <a:solidFill>
                <a:sysClr val="windowText" lastClr="000000">
                  <a:hueOff val="0"/>
                  <a:satOff val="0"/>
                  <a:lumOff val="0"/>
                  <a:alphaOff val="0"/>
                </a:sysClr>
              </a:solidFill>
              <a:latin typeface="Calibri" panose="020F0502020204030204"/>
              <a:ea typeface="+mn-ea"/>
              <a:cs typeface="+mn-cs"/>
            </a:rPr>
            <a:t>Κλεμάν, στρατιώτης της φρουράς</a:t>
          </a:r>
        </a:p>
      </dsp:txBody>
      <dsp:txXfrm>
        <a:off x="175847" y="2321053"/>
        <a:ext cx="4212106" cy="1316283"/>
      </dsp:txXfrm>
    </dsp:sp>
    <dsp:sp modelId="{67404936-96FB-4FE4-BE5F-70BD10FE6B49}">
      <dsp:nvSpPr>
        <dsp:cNvPr id="0" name=""/>
        <dsp:cNvSpPr/>
      </dsp:nvSpPr>
      <dsp:spPr>
        <a:xfrm flipH="1">
          <a:off x="342" y="2130923"/>
          <a:ext cx="921398" cy="138209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764401"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el-GR" sz="2600" kern="1200" dirty="0">
              <a:solidFill>
                <a:sysClr val="windowText" lastClr="000000">
                  <a:hueOff val="0"/>
                  <a:satOff val="0"/>
                  <a:lumOff val="0"/>
                  <a:alphaOff val="0"/>
                </a:sysClr>
              </a:solidFill>
              <a:latin typeface="Calibri" panose="020F0502020204030204"/>
              <a:ea typeface="+mn-ea"/>
              <a:cs typeface="+mn-cs"/>
            </a:rPr>
            <a:t>Μαρία </a:t>
          </a:r>
          <a:r>
            <a:rPr lang="el-GR" sz="2600" kern="1200" dirty="0" err="1">
              <a:solidFill>
                <a:sysClr val="windowText" lastClr="000000">
                  <a:hueOff val="0"/>
                  <a:satOff val="0"/>
                  <a:lumOff val="0"/>
                  <a:alphaOff val="0"/>
                </a:sysClr>
              </a:solidFill>
              <a:latin typeface="Calibri" panose="020F0502020204030204"/>
              <a:ea typeface="+mn-ea"/>
              <a:cs typeface="+mn-cs"/>
            </a:rPr>
            <a:t>Αντουανέττα</a:t>
          </a:r>
          <a:r>
            <a:rPr lang="el-GR" sz="2600" kern="1200" dirty="0">
              <a:solidFill>
                <a:sysClr val="windowText" lastClr="000000">
                  <a:hueOff val="0"/>
                  <a:satOff val="0"/>
                  <a:lumOff val="0"/>
                  <a:alphaOff val="0"/>
                </a:sysClr>
              </a:solidFill>
              <a:latin typeface="Calibri" panose="020F0502020204030204"/>
              <a:ea typeface="+mn-ea"/>
              <a:cs typeface="+mn-cs"/>
            </a:rPr>
            <a:t>, Βασίλισσα της Γαλλίας</a:t>
          </a:r>
        </a:p>
      </dsp:txBody>
      <dsp:txXfrm>
        <a:off x="4764401" y="2321053"/>
        <a:ext cx="4212106" cy="1316283"/>
      </dsp:txXfrm>
    </dsp:sp>
    <dsp:sp modelId="{3E462E21-A7CA-4A52-9F9F-FB9F620C30E1}">
      <dsp:nvSpPr>
        <dsp:cNvPr id="0" name=""/>
        <dsp:cNvSpPr/>
      </dsp:nvSpPr>
      <dsp:spPr>
        <a:xfrm flipH="1">
          <a:off x="4588897" y="2130923"/>
          <a:ext cx="921398" cy="138209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1 - </a:t>
            </a:r>
            <a:r>
              <a:rPr lang="el-GR" b="0" dirty="0">
                <a:solidFill>
                  <a:srgbClr val="1A7EBA"/>
                </a:solidFill>
                <a:effectLst/>
                <a:latin typeface="+mj-lt"/>
              </a:rPr>
              <a:t>Ψωμί για το Παρίσι</a:t>
            </a:r>
            <a:r>
              <a:rPr lang="en-US" b="0" dirty="0">
                <a:solidFill>
                  <a:srgbClr val="1A7EBA"/>
                </a:solidFill>
                <a:effectLst/>
                <a:latin typeface="+mj-lt"/>
              </a:rPr>
              <a:t>!</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 1 - Ψωμί για το Παρίσι</a:t>
            </a:r>
            <a:r>
              <a:rPr lang="en-US" b="0" dirty="0">
                <a:solidFill>
                  <a:srgbClr val="1A7EBA"/>
                </a:solidFill>
                <a:effectLst/>
                <a:latin typeface="+mj-lt"/>
              </a:rPr>
              <a:t>!</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 1 - Ψωμί για το Παρίσι</a:t>
            </a:r>
            <a:r>
              <a:rPr lang="en-US" b="0" dirty="0">
                <a:solidFill>
                  <a:srgbClr val="1A7EBA"/>
                </a:solidFill>
                <a:effectLst/>
                <a:latin typeface="+mj-lt"/>
              </a:rPr>
              <a:t>!</a:t>
            </a:r>
            <a:endParaRPr lang="el-GR" b="0" dirty="0">
              <a:solidFill>
                <a:srgbClr val="1A7EBA"/>
              </a:solidFill>
              <a:effectLst/>
              <a:latin typeface="+mj-lt"/>
            </a:endParaRPr>
          </a:p>
        </p:txBody>
      </p:sp>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l-GR"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Πώς συνεχίζεται η ιστορία</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 1 - Ψωμί για το Παρίσι</a:t>
            </a:r>
            <a:r>
              <a:rPr lang="en-US" b="0" dirty="0">
                <a:solidFill>
                  <a:srgbClr val="1A7EBA"/>
                </a:solidFill>
                <a:effectLst/>
                <a:latin typeface="+mj-lt"/>
              </a:rPr>
              <a:t>!</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9.png"/><Relationship Id="rId5" Type="http://schemas.openxmlformats.org/officeDocument/2006/relationships/image" Target="../media/image2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18.svg"/><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42.jpe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l-GR" sz="4400" dirty="0">
                <a:solidFill>
                  <a:schemeClr val="bg1"/>
                </a:solidFill>
                <a:effectLst>
                  <a:outerShdw blurRad="38100" dist="38100" dir="2700000" algn="tl">
                    <a:srgbClr val="000000">
                      <a:alpha val="43137"/>
                    </a:srgbClr>
                  </a:outerShdw>
                </a:effectLst>
              </a:rPr>
              <a:t>Μαθαίνοντας από την Ιστορία</a:t>
            </a:r>
            <a:r>
              <a:rPr lang="en-US" sz="4400" dirty="0">
                <a:solidFill>
                  <a:schemeClr val="bg1"/>
                </a:solidFill>
                <a:effectLst>
                  <a:outerShdw blurRad="38100" dist="38100" dir="2700000" algn="tl">
                    <a:srgbClr val="000000">
                      <a:alpha val="43137"/>
                    </a:srgbClr>
                  </a:outerShdw>
                </a:effectLst>
              </a:rPr>
              <a:t>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l-GR" sz="2800" dirty="0">
                <a:solidFill>
                  <a:schemeClr val="bg1"/>
                </a:solidFill>
                <a:effectLst>
                  <a:outerShdw blurRad="38100" dist="38100" dir="2700000" algn="tl">
                    <a:srgbClr val="000000">
                      <a:alpha val="43137"/>
                    </a:srgbClr>
                  </a:outerShdw>
                </a:effectLst>
              </a:rPr>
              <a:t>Επεισόδιο </a:t>
            </a:r>
            <a:r>
              <a:rPr lang="en-US" sz="2800" dirty="0">
                <a:solidFill>
                  <a:schemeClr val="bg1"/>
                </a:solidFill>
                <a:effectLst>
                  <a:outerShdw blurRad="38100" dist="38100" dir="2700000" algn="tl">
                    <a:srgbClr val="000000">
                      <a:alpha val="43137"/>
                    </a:srgbClr>
                  </a:outerShdw>
                </a:effectLst>
              </a:rPr>
              <a:t> 1</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342965" y="3343026"/>
            <a:ext cx="5414681" cy="1655762"/>
          </a:xfrm>
        </p:spPr>
        <p:txBody>
          <a:bodyPr>
            <a:normAutofit/>
          </a:bodyPr>
          <a:lstStyle/>
          <a:p>
            <a:r>
              <a:rPr lang="el-GR" sz="4800" b="1" dirty="0">
                <a:solidFill>
                  <a:srgbClr val="FBE82A"/>
                </a:solidFill>
                <a:effectLst>
                  <a:outerShdw blurRad="38100" dist="38100" dir="2700000" algn="tl">
                    <a:srgbClr val="000000">
                      <a:alpha val="43137"/>
                    </a:srgbClr>
                  </a:outerShdw>
                </a:effectLst>
              </a:rPr>
              <a:t>Ψωμί για το Παρίσι!</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51617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26"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200" y="365125"/>
            <a:ext cx="11120718" cy="1325563"/>
          </a:xfrm>
        </p:spPr>
        <p:txBody>
          <a:bodyPr/>
          <a:lstStyle/>
          <a:p>
            <a:r>
              <a:rPr lang="el-GR" dirty="0"/>
              <a:t>Πώς να χρησιμοποιήσετε αυτό το φυλλάδιο</a:t>
            </a:r>
            <a:r>
              <a:rPr lang="en-US" dirty="0"/>
              <a:t>   </a:t>
            </a:r>
            <a:r>
              <a:rPr lang="en-US" sz="3200" dirty="0"/>
              <a:t>(3)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20000"/>
          </a:bodyPr>
          <a:lstStyle/>
          <a:p>
            <a:pPr algn="just">
              <a:lnSpc>
                <a:spcPct val="130000"/>
              </a:lnSpc>
              <a:tabLst>
                <a:tab pos="4380865" algn="l"/>
                <a:tab pos="4830445" algn="l"/>
              </a:tabLst>
            </a:pPr>
            <a:r>
              <a:rPr lang="el-GR" dirty="0"/>
              <a:t>Φυσικά, θα μάθετε επίσης </a:t>
            </a:r>
            <a:r>
              <a:rPr lang="el-GR" b="1" dirty="0"/>
              <a:t>πώς συνεχίστηκε η ιστορία </a:t>
            </a:r>
            <a:r>
              <a:rPr lang="el-GR" dirty="0"/>
              <a:t>σύμφωνα με τα ιστορικά αρχεία, αλλά σας ζητάμε να κάνετε υπομονή. </a:t>
            </a:r>
          </a:p>
          <a:p>
            <a:pPr algn="just">
              <a:lnSpc>
                <a:spcPct val="130000"/>
              </a:lnSpc>
              <a:tabLst>
                <a:tab pos="4380865" algn="l"/>
                <a:tab pos="4830445" algn="l"/>
              </a:tabLst>
            </a:pPr>
            <a:r>
              <a:rPr lang="el-GR" dirty="0"/>
              <a:t>Εξάλλου, θα ήταν μόνο το μισό της διασκέδασης αν γνωρίζατε τα πάντα εκ των προτέρων. </a:t>
            </a:r>
          </a:p>
          <a:p>
            <a:pPr algn="just">
              <a:lnSpc>
                <a:spcPct val="130000"/>
              </a:lnSpc>
              <a:tabLst>
                <a:tab pos="4380865" algn="l"/>
                <a:tab pos="4830445" algn="l"/>
              </a:tabLst>
            </a:pPr>
            <a:r>
              <a:rPr lang="el-GR" dirty="0"/>
              <a:t>Αντίθετα, μεταβείτε στο δεύτερο μέρος αυτού του φυλλαδίου, </a:t>
            </a:r>
          </a:p>
          <a:p>
            <a:pPr lvl="1" algn="just">
              <a:lnSpc>
                <a:spcPct val="130000"/>
              </a:lnSpc>
              <a:tabLst>
                <a:tab pos="4380865" algn="l"/>
                <a:tab pos="4830445" algn="l"/>
              </a:tabLst>
            </a:pPr>
            <a:r>
              <a:rPr lang="el-GR" b="1" dirty="0"/>
              <a:t>μπείτε στο ρόλο του ατόμου που έχετε επιλέξει και ζήστε την ιστορία από τη δική του/της οπτική γωνία</a:t>
            </a:r>
            <a:r>
              <a:rPr lang="el-GR" dirty="0"/>
              <a:t>. </a:t>
            </a:r>
          </a:p>
          <a:p>
            <a:pPr marL="228600" lvl="2" algn="ctr">
              <a:lnSpc>
                <a:spcPct val="130000"/>
              </a:lnSpc>
              <a:buFont typeface="Calibri" panose="020F0502020204030204" pitchFamily="34" charset="0"/>
              <a:buChar char="₋"/>
              <a:tabLst>
                <a:tab pos="4380865" algn="l"/>
                <a:tab pos="4830445" algn="l"/>
              </a:tabLst>
            </a:pPr>
            <a:r>
              <a:rPr lang="el-GR" sz="2800" i="1" dirty="0">
                <a:latin typeface="Calibri" panose="020F0502020204030204" pitchFamily="34" charset="0"/>
                <a:ea typeface="MyriadPro-Regular"/>
                <a:cs typeface="Arial" panose="020B0604020202020204" pitchFamily="34" charset="0"/>
              </a:rPr>
              <a:t>Τι έχετε στο μυαλό σας όταν είστε σε αυτόν τον ρόλο;</a:t>
            </a:r>
          </a:p>
          <a:p>
            <a:pPr marL="228600" lvl="2" algn="ctr">
              <a:lnSpc>
                <a:spcPct val="130000"/>
              </a:lnSpc>
              <a:buFont typeface="Calibri" panose="020F0502020204030204" pitchFamily="34" charset="0"/>
              <a:buChar char="₋"/>
              <a:tabLst>
                <a:tab pos="4380865" algn="l"/>
                <a:tab pos="4830445" algn="l"/>
              </a:tabLst>
            </a:pPr>
            <a:r>
              <a:rPr lang="el-GR" sz="2800" i="1" dirty="0">
                <a:latin typeface="Calibri" panose="020F0502020204030204" pitchFamily="34" charset="0"/>
                <a:ea typeface="MyriadPro-Regular"/>
                <a:cs typeface="Arial" panose="020B0604020202020204" pitchFamily="34" charset="0"/>
              </a:rPr>
              <a:t> Πώς θα ενεργούσατε;</a:t>
            </a:r>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1031071" cy="1325563"/>
          </a:xfrm>
        </p:spPr>
        <p:txBody>
          <a:bodyPr/>
          <a:lstStyle/>
          <a:p>
            <a:r>
              <a:rPr lang="el-GR" dirty="0"/>
              <a:t>Πώς να χρησιμοποιήσετε αυτό το φυλλάδιο   </a:t>
            </a:r>
            <a:r>
              <a:rPr lang="el-GR" sz="3200" dirty="0"/>
              <a:t>(</a:t>
            </a:r>
            <a:r>
              <a:rPr lang="en-US" sz="3200" dirty="0"/>
              <a:t>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Ακολουθήστε τα </a:t>
            </a:r>
            <a:r>
              <a:rPr lang="el-GR" sz="2400" b="1" dirty="0">
                <a:latin typeface="Calibri" panose="020F0502020204030204" pitchFamily="34" charset="0"/>
                <a:ea typeface="MyriadPro-Regular"/>
                <a:cs typeface="Arial" panose="020B0604020202020204" pitchFamily="34" charset="0"/>
              </a:rPr>
              <a:t>βήματα ένα-ένα </a:t>
            </a:r>
            <a:r>
              <a:rPr lang="el-GR" sz="2400" dirty="0">
                <a:latin typeface="Calibri" panose="020F0502020204030204" pitchFamily="34" charset="0"/>
                <a:ea typeface="MyriadPro-Regular"/>
                <a:cs typeface="Arial" panose="020B0604020202020204" pitchFamily="34" charset="0"/>
              </a:rPr>
              <a:t>και μόνο στο τέλος δείτε πώς συνεχίστηκε η ιστορία. </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Εάν θέλετε να μάθετε περισσότερα σχετικά με αυτό, ρωτήστε τον καθηγητή ιστορίας σας, θα χαρεί για το ενδιαφέρον σας και θα σας πει περισσότερα για αυτό.</a:t>
            </a:r>
            <a:endParaRPr lang="en-GB" sz="2400" dirty="0">
              <a:latin typeface="Calibri" panose="020F0502020204030204" pitchFamily="34" charset="0"/>
              <a:ea typeface="MyriadPro-Regular"/>
              <a:cs typeface="Arial" panose="020B0604020202020204" pitchFamily="34" charset="0"/>
            </a:endParaRPr>
          </a:p>
          <a:p>
            <a:pPr marL="0" indent="0">
              <a:buNone/>
            </a:pPr>
            <a:endParaRPr lang="en-GB"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Τα βήματα ένα-ένα</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sodes-1-What-EL">
            <a:hlinkClick r:id="" action="ppaction://media"/>
            <a:extLst>
              <a:ext uri="{FF2B5EF4-FFF2-40B4-BE49-F238E27FC236}">
                <a16:creationId xmlns:a16="http://schemas.microsoft.com/office/drawing/2014/main" id="{85A40CBC-0B09-F4EE-22F1-DDFD4FBF37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4887" y="1468021"/>
            <a:ext cx="1418446" cy="1418446"/>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l-GR" sz="2000" b="1" dirty="0">
                <a:latin typeface="Calibri" panose="020F0502020204030204" pitchFamily="34" charset="0"/>
                <a:ea typeface="MyriadPro-Regular"/>
                <a:cs typeface="Arial" panose="020B0604020202020204" pitchFamily="34" charset="0"/>
              </a:rPr>
              <a:t>Διαβάστε /ακούστε</a:t>
            </a:r>
            <a:r>
              <a:rPr lang="en-GB" sz="2000" b="1" dirty="0">
                <a:effectLst/>
                <a:latin typeface="Calibri" panose="020F0502020204030204" pitchFamily="34" charset="0"/>
                <a:ea typeface="MyriadPro-Regular"/>
                <a:cs typeface="Arial" panose="020B0604020202020204" pitchFamily="34" charset="0"/>
              </a:rPr>
              <a:t> </a:t>
            </a:r>
            <a:r>
              <a:rPr lang="el-GR" sz="2000" b="1" dirty="0">
                <a:latin typeface="Calibri" panose="020F0502020204030204" pitchFamily="34" charset="0"/>
                <a:ea typeface="MyriadPro-Regular"/>
                <a:cs typeface="Arial" panose="020B0604020202020204" pitchFamily="34" charset="0"/>
              </a:rPr>
              <a:t>προσεκτικά </a:t>
            </a:r>
            <a:endParaRPr lang="en-GB" sz="2000" b="1" dirty="0">
              <a:effectLst/>
              <a:latin typeface="Calibri" panose="020F0502020204030204" pitchFamily="34" charset="0"/>
              <a:ea typeface="MyriadPro-Regular"/>
              <a:cs typeface="Arial" panose="020B0604020202020204" pitchFamily="34" charset="0"/>
            </a:endParaRPr>
          </a:p>
          <a:p>
            <a:pPr lvl="1"/>
            <a:r>
              <a:rPr lang="el-GR" sz="2000" dirty="0">
                <a:latin typeface="Calibri" panose="020F0502020204030204" pitchFamily="34" charset="0"/>
                <a:ea typeface="MyriadPro-Regular"/>
                <a:cs typeface="Arial" panose="020B0604020202020204" pitchFamily="34" charset="0"/>
              </a:rPr>
              <a:t>την περιγραφή του επεισοδίου </a:t>
            </a:r>
            <a:r>
              <a:rPr lang="en-GB" sz="2000" dirty="0">
                <a:effectLst/>
                <a:latin typeface="Calibri" panose="020F0502020204030204" pitchFamily="34" charset="0"/>
                <a:ea typeface="MyriadPro-Regular"/>
                <a:cs typeface="Arial" panose="020B0604020202020204" pitchFamily="34" charset="0"/>
              </a:rPr>
              <a:t> </a:t>
            </a:r>
          </a:p>
          <a:p>
            <a:pPr marL="0" indent="0">
              <a:buNone/>
            </a:pPr>
            <a:endParaRPr lang="en-GB" sz="2000" dirty="0">
              <a:effectLst/>
              <a:latin typeface="Calibri" panose="020F0502020204030204" pitchFamily="34" charset="0"/>
              <a:ea typeface="MyriadPro-Regular"/>
              <a:cs typeface="Arial" panose="020B0604020202020204" pitchFamily="34" charset="0"/>
            </a:endParaRPr>
          </a:p>
          <a:p>
            <a:r>
              <a:rPr lang="el-GR" sz="2000" dirty="0">
                <a:latin typeface="Calibri" panose="020F0502020204030204" pitchFamily="34" charset="0"/>
                <a:ea typeface="MyriadPro-Regular"/>
                <a:cs typeface="Arial" panose="020B0604020202020204" pitchFamily="34" charset="0"/>
              </a:rPr>
              <a:t>Μη διστάσετε να ρωτήσετε τον δάσκαλό σας εάν δεν είστε σίγουροι ή έχετε περαιτέρω ερωτήσεις κατανόησης. Μπορείτε επίσης να κάνετε περαιτέρω έρευνα στο διαδίκτυο εάν σας ενδιαφέρει ιδιαίτερα ένα θέμα</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l-GR" dirty="0"/>
              <a:t>Βήμα 1: </a:t>
            </a:r>
            <a:r>
              <a:rPr lang="el-GR" b="0" dirty="0"/>
              <a:t>Εξοικειωθείτε με την κατάσταση</a:t>
            </a:r>
            <a:endParaRPr lang="en-GB" b="0" dirty="0"/>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4877211" y="1845919"/>
            <a:ext cx="117563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r>
              <a:rPr lang="en-US" b="1" dirty="0">
                <a:solidFill>
                  <a:srgbClr val="E12A3C"/>
                </a:solidFill>
              </a:rPr>
              <a:t> </a:t>
            </a:r>
            <a:endParaRPr lang="el-GR" b="1" dirty="0">
              <a:solidFill>
                <a:srgbClr val="E12A3C"/>
              </a:solidFill>
            </a:endParaRP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14" name="pop-up" descr="Click here for pop up information.">
            <a:extLst>
              <a:ext uri="{FF2B5EF4-FFF2-40B4-BE49-F238E27FC236}">
                <a16:creationId xmlns:a16="http://schemas.microsoft.com/office/drawing/2014/main" id="{E6EC443E-A544-4E84-8993-864C95E30DA7}"/>
              </a:ext>
            </a:extLst>
          </p:cNvPr>
          <p:cNvSpPr/>
          <p:nvPr/>
        </p:nvSpPr>
        <p:spPr>
          <a:xfrm>
            <a:off x="6454134" y="1754732"/>
            <a:ext cx="120558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 Β</a:t>
            </a:r>
            <a:r>
              <a:rPr lang="en-US" b="1" dirty="0">
                <a:solidFill>
                  <a:srgbClr val="E12A3C"/>
                </a:solidFill>
              </a:rPr>
              <a:t> </a:t>
            </a:r>
            <a:endParaRPr lang="el-GR" b="1" dirty="0">
              <a:solidFill>
                <a:srgbClr val="E12A3C"/>
              </a:solidFill>
            </a:endParaRPr>
          </a:p>
        </p:txBody>
      </p:sp>
      <p:sp>
        <p:nvSpPr>
          <p:cNvPr id="13" name="TextBox 12">
            <a:extLst>
              <a:ext uri="{FF2B5EF4-FFF2-40B4-BE49-F238E27FC236}">
                <a16:creationId xmlns:a16="http://schemas.microsoft.com/office/drawing/2014/main" id="{F1F900D5-91E3-45AD-8947-EEB3E21EF196}"/>
              </a:ext>
            </a:extLst>
          </p:cNvPr>
          <p:cNvSpPr txBox="1"/>
          <p:nvPr/>
        </p:nvSpPr>
        <p:spPr>
          <a:xfrm>
            <a:off x="140043" y="2371523"/>
            <a:ext cx="11574437" cy="4478149"/>
          </a:xfrm>
          <a:custGeom>
            <a:avLst/>
            <a:gdLst>
              <a:gd name="connsiteX0" fmla="*/ 0 w 11574437"/>
              <a:gd name="connsiteY0" fmla="*/ 0 h 4478149"/>
              <a:gd name="connsiteX1" fmla="*/ 347233 w 11574437"/>
              <a:gd name="connsiteY1" fmla="*/ 0 h 4478149"/>
              <a:gd name="connsiteX2" fmla="*/ 694466 w 11574437"/>
              <a:gd name="connsiteY2" fmla="*/ 0 h 4478149"/>
              <a:gd name="connsiteX3" fmla="*/ 1157444 w 11574437"/>
              <a:gd name="connsiteY3" fmla="*/ 0 h 4478149"/>
              <a:gd name="connsiteX4" fmla="*/ 1736166 w 11574437"/>
              <a:gd name="connsiteY4" fmla="*/ 0 h 4478149"/>
              <a:gd name="connsiteX5" fmla="*/ 2314887 w 11574437"/>
              <a:gd name="connsiteY5" fmla="*/ 0 h 4478149"/>
              <a:gd name="connsiteX6" fmla="*/ 2546376 w 11574437"/>
              <a:gd name="connsiteY6" fmla="*/ 0 h 4478149"/>
              <a:gd name="connsiteX7" fmla="*/ 2777865 w 11574437"/>
              <a:gd name="connsiteY7" fmla="*/ 0 h 4478149"/>
              <a:gd name="connsiteX8" fmla="*/ 3472331 w 11574437"/>
              <a:gd name="connsiteY8" fmla="*/ 0 h 4478149"/>
              <a:gd name="connsiteX9" fmla="*/ 4051053 w 11574437"/>
              <a:gd name="connsiteY9" fmla="*/ 0 h 4478149"/>
              <a:gd name="connsiteX10" fmla="*/ 4282542 w 11574437"/>
              <a:gd name="connsiteY10" fmla="*/ 0 h 4478149"/>
              <a:gd name="connsiteX11" fmla="*/ 4514030 w 11574437"/>
              <a:gd name="connsiteY11" fmla="*/ 0 h 4478149"/>
              <a:gd name="connsiteX12" fmla="*/ 4745519 w 11574437"/>
              <a:gd name="connsiteY12" fmla="*/ 0 h 4478149"/>
              <a:gd name="connsiteX13" fmla="*/ 5092752 w 11574437"/>
              <a:gd name="connsiteY13" fmla="*/ 0 h 4478149"/>
              <a:gd name="connsiteX14" fmla="*/ 5787219 w 11574437"/>
              <a:gd name="connsiteY14" fmla="*/ 0 h 4478149"/>
              <a:gd name="connsiteX15" fmla="*/ 6365940 w 11574437"/>
              <a:gd name="connsiteY15" fmla="*/ 0 h 4478149"/>
              <a:gd name="connsiteX16" fmla="*/ 7060407 w 11574437"/>
              <a:gd name="connsiteY16" fmla="*/ 0 h 4478149"/>
              <a:gd name="connsiteX17" fmla="*/ 7291895 w 11574437"/>
              <a:gd name="connsiteY17" fmla="*/ 0 h 4478149"/>
              <a:gd name="connsiteX18" fmla="*/ 7523384 w 11574437"/>
              <a:gd name="connsiteY18" fmla="*/ 0 h 4478149"/>
              <a:gd name="connsiteX19" fmla="*/ 7754873 w 11574437"/>
              <a:gd name="connsiteY19" fmla="*/ 0 h 4478149"/>
              <a:gd name="connsiteX20" fmla="*/ 8333595 w 11574437"/>
              <a:gd name="connsiteY20" fmla="*/ 0 h 4478149"/>
              <a:gd name="connsiteX21" fmla="*/ 8912316 w 11574437"/>
              <a:gd name="connsiteY21" fmla="*/ 0 h 4478149"/>
              <a:gd name="connsiteX22" fmla="*/ 9143805 w 11574437"/>
              <a:gd name="connsiteY22" fmla="*/ 0 h 4478149"/>
              <a:gd name="connsiteX23" fmla="*/ 9838271 w 11574437"/>
              <a:gd name="connsiteY23" fmla="*/ 0 h 4478149"/>
              <a:gd name="connsiteX24" fmla="*/ 10301249 w 11574437"/>
              <a:gd name="connsiteY24" fmla="*/ 0 h 4478149"/>
              <a:gd name="connsiteX25" fmla="*/ 11574437 w 11574437"/>
              <a:gd name="connsiteY25" fmla="*/ 0 h 4478149"/>
              <a:gd name="connsiteX26" fmla="*/ 11574437 w 11574437"/>
              <a:gd name="connsiteY26" fmla="*/ 559769 h 4478149"/>
              <a:gd name="connsiteX27" fmla="*/ 11574437 w 11574437"/>
              <a:gd name="connsiteY27" fmla="*/ 1029974 h 4478149"/>
              <a:gd name="connsiteX28" fmla="*/ 11574437 w 11574437"/>
              <a:gd name="connsiteY28" fmla="*/ 1500180 h 4478149"/>
              <a:gd name="connsiteX29" fmla="*/ 11574437 w 11574437"/>
              <a:gd name="connsiteY29" fmla="*/ 1925604 h 4478149"/>
              <a:gd name="connsiteX30" fmla="*/ 11574437 w 11574437"/>
              <a:gd name="connsiteY30" fmla="*/ 2574936 h 4478149"/>
              <a:gd name="connsiteX31" fmla="*/ 11574437 w 11574437"/>
              <a:gd name="connsiteY31" fmla="*/ 3089923 h 4478149"/>
              <a:gd name="connsiteX32" fmla="*/ 11574437 w 11574437"/>
              <a:gd name="connsiteY32" fmla="*/ 3560128 h 4478149"/>
              <a:gd name="connsiteX33" fmla="*/ 11574437 w 11574437"/>
              <a:gd name="connsiteY33" fmla="*/ 4478149 h 4478149"/>
              <a:gd name="connsiteX34" fmla="*/ 11111460 w 11574437"/>
              <a:gd name="connsiteY34" fmla="*/ 4478149 h 4478149"/>
              <a:gd name="connsiteX35" fmla="*/ 10764226 w 11574437"/>
              <a:gd name="connsiteY35" fmla="*/ 4478149 h 4478149"/>
              <a:gd name="connsiteX36" fmla="*/ 10185505 w 11574437"/>
              <a:gd name="connsiteY36" fmla="*/ 4478149 h 4478149"/>
              <a:gd name="connsiteX37" fmla="*/ 9606783 w 11574437"/>
              <a:gd name="connsiteY37" fmla="*/ 4478149 h 4478149"/>
              <a:gd name="connsiteX38" fmla="*/ 9375294 w 11574437"/>
              <a:gd name="connsiteY38" fmla="*/ 4478149 h 4478149"/>
              <a:gd name="connsiteX39" fmla="*/ 8912316 w 11574437"/>
              <a:gd name="connsiteY39" fmla="*/ 4478149 h 4478149"/>
              <a:gd name="connsiteX40" fmla="*/ 8217850 w 11574437"/>
              <a:gd name="connsiteY40" fmla="*/ 4478149 h 4478149"/>
              <a:gd name="connsiteX41" fmla="*/ 7523384 w 11574437"/>
              <a:gd name="connsiteY41" fmla="*/ 4478149 h 4478149"/>
              <a:gd name="connsiteX42" fmla="*/ 7291895 w 11574437"/>
              <a:gd name="connsiteY42" fmla="*/ 4478149 h 4478149"/>
              <a:gd name="connsiteX43" fmla="*/ 6944662 w 11574437"/>
              <a:gd name="connsiteY43" fmla="*/ 4478149 h 4478149"/>
              <a:gd name="connsiteX44" fmla="*/ 6365940 w 11574437"/>
              <a:gd name="connsiteY44" fmla="*/ 4478149 h 4478149"/>
              <a:gd name="connsiteX45" fmla="*/ 6134452 w 11574437"/>
              <a:gd name="connsiteY45" fmla="*/ 4478149 h 4478149"/>
              <a:gd name="connsiteX46" fmla="*/ 5555730 w 11574437"/>
              <a:gd name="connsiteY46" fmla="*/ 4478149 h 4478149"/>
              <a:gd name="connsiteX47" fmla="*/ 4977008 w 11574437"/>
              <a:gd name="connsiteY47" fmla="*/ 4478149 h 4478149"/>
              <a:gd name="connsiteX48" fmla="*/ 4166797 w 11574437"/>
              <a:gd name="connsiteY48" fmla="*/ 4478149 h 4478149"/>
              <a:gd name="connsiteX49" fmla="*/ 3703820 w 11574437"/>
              <a:gd name="connsiteY49" fmla="*/ 4478149 h 4478149"/>
              <a:gd name="connsiteX50" fmla="*/ 3125098 w 11574437"/>
              <a:gd name="connsiteY50" fmla="*/ 4478149 h 4478149"/>
              <a:gd name="connsiteX51" fmla="*/ 2662121 w 11574437"/>
              <a:gd name="connsiteY51" fmla="*/ 4478149 h 4478149"/>
              <a:gd name="connsiteX52" fmla="*/ 1851910 w 11574437"/>
              <a:gd name="connsiteY52" fmla="*/ 4478149 h 4478149"/>
              <a:gd name="connsiteX53" fmla="*/ 1041699 w 11574437"/>
              <a:gd name="connsiteY53" fmla="*/ 4478149 h 4478149"/>
              <a:gd name="connsiteX54" fmla="*/ 810211 w 11574437"/>
              <a:gd name="connsiteY54" fmla="*/ 4478149 h 4478149"/>
              <a:gd name="connsiteX55" fmla="*/ 0 w 11574437"/>
              <a:gd name="connsiteY55" fmla="*/ 4478149 h 4478149"/>
              <a:gd name="connsiteX56" fmla="*/ 0 w 11574437"/>
              <a:gd name="connsiteY56" fmla="*/ 3828817 h 4478149"/>
              <a:gd name="connsiteX57" fmla="*/ 0 w 11574437"/>
              <a:gd name="connsiteY57" fmla="*/ 3269049 h 4478149"/>
              <a:gd name="connsiteX58" fmla="*/ 0 w 11574437"/>
              <a:gd name="connsiteY58" fmla="*/ 2709280 h 4478149"/>
              <a:gd name="connsiteX59" fmla="*/ 0 w 11574437"/>
              <a:gd name="connsiteY59" fmla="*/ 2239075 h 4478149"/>
              <a:gd name="connsiteX60" fmla="*/ 0 w 11574437"/>
              <a:gd name="connsiteY60" fmla="*/ 1679306 h 4478149"/>
              <a:gd name="connsiteX61" fmla="*/ 0 w 11574437"/>
              <a:gd name="connsiteY61" fmla="*/ 1253882 h 4478149"/>
              <a:gd name="connsiteX62" fmla="*/ 0 w 11574437"/>
              <a:gd name="connsiteY62" fmla="*/ 604550 h 4478149"/>
              <a:gd name="connsiteX63" fmla="*/ 0 w 11574437"/>
              <a:gd name="connsiteY63" fmla="*/ 0 h 4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574437" h="4478149" fill="none" extrusionOk="0">
                <a:moveTo>
                  <a:pt x="0" y="0"/>
                </a:moveTo>
                <a:cubicBezTo>
                  <a:pt x="164620" y="-1587"/>
                  <a:pt x="261833" y="41666"/>
                  <a:pt x="347233" y="0"/>
                </a:cubicBezTo>
                <a:cubicBezTo>
                  <a:pt x="432633" y="-41666"/>
                  <a:pt x="621321" y="10986"/>
                  <a:pt x="694466" y="0"/>
                </a:cubicBezTo>
                <a:cubicBezTo>
                  <a:pt x="767611" y="-10986"/>
                  <a:pt x="988507" y="50608"/>
                  <a:pt x="1157444" y="0"/>
                </a:cubicBezTo>
                <a:cubicBezTo>
                  <a:pt x="1326381" y="-50608"/>
                  <a:pt x="1463652" y="21415"/>
                  <a:pt x="1736166" y="0"/>
                </a:cubicBezTo>
                <a:cubicBezTo>
                  <a:pt x="2008680" y="-21415"/>
                  <a:pt x="2153744" y="40600"/>
                  <a:pt x="2314887" y="0"/>
                </a:cubicBezTo>
                <a:cubicBezTo>
                  <a:pt x="2476030" y="-40600"/>
                  <a:pt x="2491133" y="12264"/>
                  <a:pt x="2546376" y="0"/>
                </a:cubicBezTo>
                <a:cubicBezTo>
                  <a:pt x="2601619" y="-12264"/>
                  <a:pt x="2668465" y="23590"/>
                  <a:pt x="2777865" y="0"/>
                </a:cubicBezTo>
                <a:cubicBezTo>
                  <a:pt x="2887265" y="-23590"/>
                  <a:pt x="3175659" y="66202"/>
                  <a:pt x="3472331" y="0"/>
                </a:cubicBezTo>
                <a:cubicBezTo>
                  <a:pt x="3769003" y="-66202"/>
                  <a:pt x="3879493" y="58465"/>
                  <a:pt x="4051053" y="0"/>
                </a:cubicBezTo>
                <a:cubicBezTo>
                  <a:pt x="4222613" y="-58465"/>
                  <a:pt x="4212576" y="17529"/>
                  <a:pt x="4282542" y="0"/>
                </a:cubicBezTo>
                <a:cubicBezTo>
                  <a:pt x="4352508" y="-17529"/>
                  <a:pt x="4437263" y="20922"/>
                  <a:pt x="4514030" y="0"/>
                </a:cubicBezTo>
                <a:cubicBezTo>
                  <a:pt x="4590797" y="-20922"/>
                  <a:pt x="4670843" y="27020"/>
                  <a:pt x="4745519" y="0"/>
                </a:cubicBezTo>
                <a:cubicBezTo>
                  <a:pt x="4820195" y="-27020"/>
                  <a:pt x="4987846" y="3084"/>
                  <a:pt x="5092752" y="0"/>
                </a:cubicBezTo>
                <a:cubicBezTo>
                  <a:pt x="5197658" y="-3084"/>
                  <a:pt x="5603631" y="30241"/>
                  <a:pt x="5787219" y="0"/>
                </a:cubicBezTo>
                <a:cubicBezTo>
                  <a:pt x="5970807" y="-30241"/>
                  <a:pt x="6087680" y="58745"/>
                  <a:pt x="6365940" y="0"/>
                </a:cubicBezTo>
                <a:cubicBezTo>
                  <a:pt x="6644200" y="-58745"/>
                  <a:pt x="6738327" y="33237"/>
                  <a:pt x="7060407" y="0"/>
                </a:cubicBezTo>
                <a:cubicBezTo>
                  <a:pt x="7382487" y="-33237"/>
                  <a:pt x="7195546" y="11702"/>
                  <a:pt x="7291895" y="0"/>
                </a:cubicBezTo>
                <a:cubicBezTo>
                  <a:pt x="7388244" y="-11702"/>
                  <a:pt x="7423783" y="17788"/>
                  <a:pt x="7523384" y="0"/>
                </a:cubicBezTo>
                <a:cubicBezTo>
                  <a:pt x="7622985" y="-17788"/>
                  <a:pt x="7696809" y="14593"/>
                  <a:pt x="7754873" y="0"/>
                </a:cubicBezTo>
                <a:cubicBezTo>
                  <a:pt x="7812937" y="-14593"/>
                  <a:pt x="8071096" y="23662"/>
                  <a:pt x="8333595" y="0"/>
                </a:cubicBezTo>
                <a:cubicBezTo>
                  <a:pt x="8596094" y="-23662"/>
                  <a:pt x="8645174" y="54821"/>
                  <a:pt x="8912316" y="0"/>
                </a:cubicBezTo>
                <a:cubicBezTo>
                  <a:pt x="9179458" y="-54821"/>
                  <a:pt x="9058130" y="14002"/>
                  <a:pt x="9143805" y="0"/>
                </a:cubicBezTo>
                <a:cubicBezTo>
                  <a:pt x="9229480" y="-14002"/>
                  <a:pt x="9522624" y="42187"/>
                  <a:pt x="9838271" y="0"/>
                </a:cubicBezTo>
                <a:cubicBezTo>
                  <a:pt x="10153918" y="-42187"/>
                  <a:pt x="10198268" y="40012"/>
                  <a:pt x="10301249" y="0"/>
                </a:cubicBezTo>
                <a:cubicBezTo>
                  <a:pt x="10404230" y="-40012"/>
                  <a:pt x="11126897" y="3130"/>
                  <a:pt x="11574437" y="0"/>
                </a:cubicBezTo>
                <a:cubicBezTo>
                  <a:pt x="11634350" y="273541"/>
                  <a:pt x="11564121" y="446004"/>
                  <a:pt x="11574437" y="559769"/>
                </a:cubicBezTo>
                <a:cubicBezTo>
                  <a:pt x="11584753" y="673534"/>
                  <a:pt x="11539987" y="908612"/>
                  <a:pt x="11574437" y="1029974"/>
                </a:cubicBezTo>
                <a:cubicBezTo>
                  <a:pt x="11608887" y="1151336"/>
                  <a:pt x="11518930" y="1306556"/>
                  <a:pt x="11574437" y="1500180"/>
                </a:cubicBezTo>
                <a:cubicBezTo>
                  <a:pt x="11629944" y="1693804"/>
                  <a:pt x="11570933" y="1797257"/>
                  <a:pt x="11574437" y="1925604"/>
                </a:cubicBezTo>
                <a:cubicBezTo>
                  <a:pt x="11577941" y="2053951"/>
                  <a:pt x="11534918" y="2315616"/>
                  <a:pt x="11574437" y="2574936"/>
                </a:cubicBezTo>
                <a:cubicBezTo>
                  <a:pt x="11613956" y="2834256"/>
                  <a:pt x="11545967" y="2932695"/>
                  <a:pt x="11574437" y="3089923"/>
                </a:cubicBezTo>
                <a:cubicBezTo>
                  <a:pt x="11602907" y="3247151"/>
                  <a:pt x="11549837" y="3436450"/>
                  <a:pt x="11574437" y="3560128"/>
                </a:cubicBezTo>
                <a:cubicBezTo>
                  <a:pt x="11599037" y="3683807"/>
                  <a:pt x="11473089" y="4040882"/>
                  <a:pt x="11574437" y="4478149"/>
                </a:cubicBezTo>
                <a:cubicBezTo>
                  <a:pt x="11463074" y="4501066"/>
                  <a:pt x="11212102" y="4467267"/>
                  <a:pt x="11111460" y="4478149"/>
                </a:cubicBezTo>
                <a:cubicBezTo>
                  <a:pt x="11010818" y="4489031"/>
                  <a:pt x="10867167" y="4438159"/>
                  <a:pt x="10764226" y="4478149"/>
                </a:cubicBezTo>
                <a:cubicBezTo>
                  <a:pt x="10661285" y="4518139"/>
                  <a:pt x="10344559" y="4434530"/>
                  <a:pt x="10185505" y="4478149"/>
                </a:cubicBezTo>
                <a:cubicBezTo>
                  <a:pt x="10026451" y="4521768"/>
                  <a:pt x="9894666" y="4464627"/>
                  <a:pt x="9606783" y="4478149"/>
                </a:cubicBezTo>
                <a:cubicBezTo>
                  <a:pt x="9318900" y="4491671"/>
                  <a:pt x="9454420" y="4471461"/>
                  <a:pt x="9375294" y="4478149"/>
                </a:cubicBezTo>
                <a:cubicBezTo>
                  <a:pt x="9296168" y="4484837"/>
                  <a:pt x="9142349" y="4477074"/>
                  <a:pt x="8912316" y="4478149"/>
                </a:cubicBezTo>
                <a:cubicBezTo>
                  <a:pt x="8682283" y="4479224"/>
                  <a:pt x="8463544" y="4476785"/>
                  <a:pt x="8217850" y="4478149"/>
                </a:cubicBezTo>
                <a:cubicBezTo>
                  <a:pt x="7972156" y="4479513"/>
                  <a:pt x="7667040" y="4450849"/>
                  <a:pt x="7523384" y="4478149"/>
                </a:cubicBezTo>
                <a:cubicBezTo>
                  <a:pt x="7379728" y="4505449"/>
                  <a:pt x="7374040" y="4469349"/>
                  <a:pt x="7291895" y="4478149"/>
                </a:cubicBezTo>
                <a:cubicBezTo>
                  <a:pt x="7209750" y="4486949"/>
                  <a:pt x="7096771" y="4451081"/>
                  <a:pt x="6944662" y="4478149"/>
                </a:cubicBezTo>
                <a:cubicBezTo>
                  <a:pt x="6792553" y="4505217"/>
                  <a:pt x="6513562" y="4476307"/>
                  <a:pt x="6365940" y="4478149"/>
                </a:cubicBezTo>
                <a:cubicBezTo>
                  <a:pt x="6218318" y="4479991"/>
                  <a:pt x="6198791" y="4465449"/>
                  <a:pt x="6134452" y="4478149"/>
                </a:cubicBezTo>
                <a:cubicBezTo>
                  <a:pt x="6070113" y="4490849"/>
                  <a:pt x="5819559" y="4466211"/>
                  <a:pt x="5555730" y="4478149"/>
                </a:cubicBezTo>
                <a:cubicBezTo>
                  <a:pt x="5291901" y="4490087"/>
                  <a:pt x="5206102" y="4421422"/>
                  <a:pt x="4977008" y="4478149"/>
                </a:cubicBezTo>
                <a:cubicBezTo>
                  <a:pt x="4747914" y="4534876"/>
                  <a:pt x="4559007" y="4432700"/>
                  <a:pt x="4166797" y="4478149"/>
                </a:cubicBezTo>
                <a:cubicBezTo>
                  <a:pt x="3774587" y="4523598"/>
                  <a:pt x="3901327" y="4444701"/>
                  <a:pt x="3703820" y="4478149"/>
                </a:cubicBezTo>
                <a:cubicBezTo>
                  <a:pt x="3506313" y="4511597"/>
                  <a:pt x="3311380" y="4443236"/>
                  <a:pt x="3125098" y="4478149"/>
                </a:cubicBezTo>
                <a:cubicBezTo>
                  <a:pt x="2938816" y="4513062"/>
                  <a:pt x="2797536" y="4454717"/>
                  <a:pt x="2662121" y="4478149"/>
                </a:cubicBezTo>
                <a:cubicBezTo>
                  <a:pt x="2526706" y="4501581"/>
                  <a:pt x="2244062" y="4459865"/>
                  <a:pt x="1851910" y="4478149"/>
                </a:cubicBezTo>
                <a:cubicBezTo>
                  <a:pt x="1459758" y="4496433"/>
                  <a:pt x="1427266" y="4465142"/>
                  <a:pt x="1041699" y="4478149"/>
                </a:cubicBezTo>
                <a:cubicBezTo>
                  <a:pt x="656132" y="4491156"/>
                  <a:pt x="912379" y="4454158"/>
                  <a:pt x="810211" y="4478149"/>
                </a:cubicBezTo>
                <a:cubicBezTo>
                  <a:pt x="708043" y="4502140"/>
                  <a:pt x="238581" y="4464876"/>
                  <a:pt x="0" y="4478149"/>
                </a:cubicBezTo>
                <a:cubicBezTo>
                  <a:pt x="-17359" y="4167618"/>
                  <a:pt x="21444" y="4070186"/>
                  <a:pt x="0" y="3828817"/>
                </a:cubicBezTo>
                <a:cubicBezTo>
                  <a:pt x="-21444" y="3587448"/>
                  <a:pt x="32305" y="3502582"/>
                  <a:pt x="0" y="3269049"/>
                </a:cubicBezTo>
                <a:cubicBezTo>
                  <a:pt x="-32305" y="3035516"/>
                  <a:pt x="5471" y="2859348"/>
                  <a:pt x="0" y="2709280"/>
                </a:cubicBezTo>
                <a:cubicBezTo>
                  <a:pt x="-5471" y="2559212"/>
                  <a:pt x="49501" y="2372144"/>
                  <a:pt x="0" y="2239075"/>
                </a:cubicBezTo>
                <a:cubicBezTo>
                  <a:pt x="-49501" y="2106007"/>
                  <a:pt x="34033" y="1853108"/>
                  <a:pt x="0" y="1679306"/>
                </a:cubicBezTo>
                <a:cubicBezTo>
                  <a:pt x="-34033" y="1505504"/>
                  <a:pt x="19258" y="1400944"/>
                  <a:pt x="0" y="1253882"/>
                </a:cubicBezTo>
                <a:cubicBezTo>
                  <a:pt x="-19258" y="1106820"/>
                  <a:pt x="2391" y="741787"/>
                  <a:pt x="0" y="604550"/>
                </a:cubicBezTo>
                <a:cubicBezTo>
                  <a:pt x="-2391" y="467313"/>
                  <a:pt x="70694" y="290325"/>
                  <a:pt x="0" y="0"/>
                </a:cubicBezTo>
                <a:close/>
              </a:path>
              <a:path w="11574437" h="4478149"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592439" y="193281"/>
                  <a:pt x="11544015" y="288822"/>
                  <a:pt x="11574437" y="425424"/>
                </a:cubicBezTo>
                <a:cubicBezTo>
                  <a:pt x="11604859" y="562026"/>
                  <a:pt x="11574353" y="760798"/>
                  <a:pt x="11574437" y="1074756"/>
                </a:cubicBezTo>
                <a:cubicBezTo>
                  <a:pt x="11574521" y="1388714"/>
                  <a:pt x="11504021" y="1466996"/>
                  <a:pt x="11574437" y="1724087"/>
                </a:cubicBezTo>
                <a:cubicBezTo>
                  <a:pt x="11644853" y="1981178"/>
                  <a:pt x="11527848" y="2058975"/>
                  <a:pt x="11574437" y="2373419"/>
                </a:cubicBezTo>
                <a:cubicBezTo>
                  <a:pt x="11621026" y="2687863"/>
                  <a:pt x="11542139" y="2811971"/>
                  <a:pt x="11574437" y="2933188"/>
                </a:cubicBezTo>
                <a:cubicBezTo>
                  <a:pt x="11606735" y="3054405"/>
                  <a:pt x="11549150" y="3294391"/>
                  <a:pt x="11574437" y="3448175"/>
                </a:cubicBezTo>
                <a:cubicBezTo>
                  <a:pt x="11599724" y="3601959"/>
                  <a:pt x="11529002" y="4216165"/>
                  <a:pt x="11574437" y="4478149"/>
                </a:cubicBezTo>
                <a:cubicBezTo>
                  <a:pt x="11509037" y="4505746"/>
                  <a:pt x="11431131" y="4475174"/>
                  <a:pt x="11342948" y="4478149"/>
                </a:cubicBezTo>
                <a:cubicBezTo>
                  <a:pt x="11254765" y="4481124"/>
                  <a:pt x="11143939" y="4465350"/>
                  <a:pt x="10995715" y="4478149"/>
                </a:cubicBezTo>
                <a:cubicBezTo>
                  <a:pt x="10847491" y="4490948"/>
                  <a:pt x="10634181" y="4420238"/>
                  <a:pt x="10301249" y="4478149"/>
                </a:cubicBezTo>
                <a:cubicBezTo>
                  <a:pt x="9968317" y="4536060"/>
                  <a:pt x="10156281" y="4467343"/>
                  <a:pt x="10069760" y="4478149"/>
                </a:cubicBezTo>
                <a:cubicBezTo>
                  <a:pt x="9983239" y="4488955"/>
                  <a:pt x="9817242" y="4456422"/>
                  <a:pt x="9722527" y="4478149"/>
                </a:cubicBezTo>
                <a:cubicBezTo>
                  <a:pt x="9627812" y="4499876"/>
                  <a:pt x="9429356" y="4423135"/>
                  <a:pt x="9259550" y="4478149"/>
                </a:cubicBezTo>
                <a:cubicBezTo>
                  <a:pt x="9089744" y="4533163"/>
                  <a:pt x="8837897" y="4475707"/>
                  <a:pt x="8565083" y="4478149"/>
                </a:cubicBezTo>
                <a:cubicBezTo>
                  <a:pt x="8292269" y="4480591"/>
                  <a:pt x="8332759" y="4440558"/>
                  <a:pt x="8217850" y="4478149"/>
                </a:cubicBezTo>
                <a:cubicBezTo>
                  <a:pt x="8102941" y="4515740"/>
                  <a:pt x="7803070" y="4443261"/>
                  <a:pt x="7639128" y="4478149"/>
                </a:cubicBezTo>
                <a:cubicBezTo>
                  <a:pt x="7475186" y="4513037"/>
                  <a:pt x="7236408" y="4454299"/>
                  <a:pt x="7060407" y="4478149"/>
                </a:cubicBezTo>
                <a:cubicBezTo>
                  <a:pt x="6884406" y="4501999"/>
                  <a:pt x="6663496" y="4465942"/>
                  <a:pt x="6481685" y="4478149"/>
                </a:cubicBezTo>
                <a:cubicBezTo>
                  <a:pt x="6299874" y="4490356"/>
                  <a:pt x="6338993" y="4474066"/>
                  <a:pt x="6250196" y="4478149"/>
                </a:cubicBezTo>
                <a:cubicBezTo>
                  <a:pt x="6161399" y="4482232"/>
                  <a:pt x="5806522" y="4443607"/>
                  <a:pt x="5671474" y="4478149"/>
                </a:cubicBezTo>
                <a:cubicBezTo>
                  <a:pt x="5536426" y="4512691"/>
                  <a:pt x="5514906" y="4457322"/>
                  <a:pt x="5439985" y="4478149"/>
                </a:cubicBezTo>
                <a:cubicBezTo>
                  <a:pt x="5365064" y="4498976"/>
                  <a:pt x="5021894" y="4441465"/>
                  <a:pt x="4629775" y="4478149"/>
                </a:cubicBezTo>
                <a:cubicBezTo>
                  <a:pt x="4237656" y="4514833"/>
                  <a:pt x="4397913" y="4462571"/>
                  <a:pt x="4282542" y="4478149"/>
                </a:cubicBezTo>
                <a:cubicBezTo>
                  <a:pt x="4167171" y="4493727"/>
                  <a:pt x="4163951" y="4461109"/>
                  <a:pt x="4051053" y="4478149"/>
                </a:cubicBezTo>
                <a:cubicBezTo>
                  <a:pt x="3938155" y="4495189"/>
                  <a:pt x="3640006" y="4446741"/>
                  <a:pt x="3356587" y="4478149"/>
                </a:cubicBezTo>
                <a:cubicBezTo>
                  <a:pt x="3073168" y="4509557"/>
                  <a:pt x="2711868" y="4383592"/>
                  <a:pt x="2546376" y="4478149"/>
                </a:cubicBezTo>
                <a:cubicBezTo>
                  <a:pt x="2380884" y="4572706"/>
                  <a:pt x="2306721" y="4467692"/>
                  <a:pt x="2083399" y="4478149"/>
                </a:cubicBezTo>
                <a:cubicBezTo>
                  <a:pt x="1860077" y="4488606"/>
                  <a:pt x="1451011" y="4431682"/>
                  <a:pt x="1273188" y="4478149"/>
                </a:cubicBezTo>
                <a:cubicBezTo>
                  <a:pt x="1095365" y="4524616"/>
                  <a:pt x="466370" y="4327533"/>
                  <a:pt x="0" y="4478149"/>
                </a:cubicBezTo>
                <a:cubicBezTo>
                  <a:pt x="-60902" y="4229913"/>
                  <a:pt x="8283" y="4167642"/>
                  <a:pt x="0" y="3963162"/>
                </a:cubicBezTo>
                <a:cubicBezTo>
                  <a:pt x="-8283" y="3758682"/>
                  <a:pt x="28331" y="3601514"/>
                  <a:pt x="0" y="3313830"/>
                </a:cubicBezTo>
                <a:cubicBezTo>
                  <a:pt x="-28331" y="3026146"/>
                  <a:pt x="17278" y="3046049"/>
                  <a:pt x="0" y="2843625"/>
                </a:cubicBezTo>
                <a:cubicBezTo>
                  <a:pt x="-17278" y="2641201"/>
                  <a:pt x="22671" y="2405371"/>
                  <a:pt x="0" y="2283856"/>
                </a:cubicBezTo>
                <a:cubicBezTo>
                  <a:pt x="-22671" y="2162341"/>
                  <a:pt x="10441" y="2000780"/>
                  <a:pt x="0" y="1858432"/>
                </a:cubicBezTo>
                <a:cubicBezTo>
                  <a:pt x="-10441" y="1716084"/>
                  <a:pt x="52377" y="1500109"/>
                  <a:pt x="0" y="1209100"/>
                </a:cubicBezTo>
                <a:cubicBezTo>
                  <a:pt x="-52377" y="918091"/>
                  <a:pt x="42199" y="784708"/>
                  <a:pt x="0" y="604550"/>
                </a:cubicBezTo>
                <a:cubicBezTo>
                  <a:pt x="-42199" y="424392"/>
                  <a:pt x="56951" y="189913"/>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l-GR" sz="1500" dirty="0"/>
              <a:t>Περιγραφή</a:t>
            </a:r>
            <a:r>
              <a:rPr lang="en-GB" sz="1500" dirty="0"/>
              <a:t> (</a:t>
            </a:r>
            <a:r>
              <a:rPr lang="el-GR" sz="1500" dirty="0"/>
              <a:t>συνέχεια</a:t>
            </a:r>
            <a:r>
              <a:rPr lang="en-GB" sz="1500" dirty="0"/>
              <a:t>) …</a:t>
            </a:r>
          </a:p>
          <a:p>
            <a:r>
              <a:rPr lang="el-GR" sz="1500" dirty="0"/>
              <a:t>Επειδή η αριστοκρατία έχει εγκαταλείψει το Παρίσι λόγω της επαναστατικής σύγχυσης, ο αριθμός των ανέργων στην πόλη αυξάνεται. Πολλές γυναίκες και άνδρες μεροκαματιάρηδες χάνουν τις ήδη μικρές απολαβές τους επειδή οι υπηρεσίες τους δεν χρειάζονται πλέον και δεν παράγονται σχεδόν καθόλου είδη πολυτελείας</a:t>
            </a:r>
            <a:r>
              <a:rPr lang="en-GB" sz="1500" dirty="0"/>
              <a:t>. </a:t>
            </a:r>
            <a:endParaRPr lang="el-GR" sz="1500" dirty="0"/>
          </a:p>
          <a:p>
            <a:r>
              <a:rPr lang="el-GR" sz="1500" dirty="0"/>
              <a:t>Σε όλη τη χώρα, μεγάλα τμήματα του πληθυσμού ζουν σε σκληρή φτώχεια. Οι αγρότες, που αποτελούν τα τέσσερα πέμπτα του πληθυσμού, είχαν κακή σοδειά το προηγούμενο έτος ως αποτέλεσμα της «Εποχής των Μικρών Παγετώνων» και στη συνέχεια πέρασαν έναν σκληρό χειμώνα. Ενώ οι αγρότες στερούνται τα πιο βασικά είδη πρώτης ανάγκης, εξακολουθούν να βλέπουν τις αποθήκες των ιδιοκτητών, στους οποίους πρέπει να πληρώσουν φόρους, γεμάτες. Ωστόσο, οι τιμές των σιτηρών αυξάνονται. Το αποτέλεσμα είναι διαμαρτυρίες και απαιτήσεις για πώληση σε «δίκαιη τιμή». </a:t>
            </a:r>
          </a:p>
          <a:p>
            <a:r>
              <a:rPr lang="el-GR" sz="1500" dirty="0"/>
              <a:t>Στα τέλη του καλοκαιριού του 1789, η τεταμένη κατάσταση στη Γαλλία φαίνεται να ηρεμεί ξανά. Έτσι, στις 26 Αυγούστου, η Εθνοσυνέλευση ενέκρινε τη Διακήρυξη των Ατομικών και Ανθρωπίνων Δικαιωμάτων. Προκύπτουν αρχές του κράτους δικαίου, όπως η ελευθερία του λόγου, η ελευθερία της θρησκείας, η διάκριση των εξουσιών, η ελευθερία του Τύπου και ο λαός έχει την ανώτατη εξουσία στο κράτος (λαϊκή κυριαρχία).</a:t>
            </a:r>
          </a:p>
          <a:p>
            <a:r>
              <a:rPr lang="el-GR" sz="1500" dirty="0"/>
              <a:t>Ο βασιλιάς Λουδοβίκος XVI, ωστόσο, συνεχίζει να προβάλλει πεισματική αντίσταση και αρνείται να υπογράψει τα διατάγματα της 4ης Αυγούστου, τα οποία περιλαμβάνουν την κατάργηση της δουλοπαροικίας για τους αγρότες και την κατάργηση της φοροαπαλλαγής για την αριστοκρατία.</a:t>
            </a:r>
          </a:p>
          <a:p>
            <a:r>
              <a:rPr lang="el-GR" sz="1500" dirty="0"/>
              <a:t>Το ψωμί είναι πιο ακριβό από οποιαδήποτε άλλη εποχή στη Γαλλία του 18ου αιώνα, κοστίζοντας τρεις φορές την τιμή των καλύτερων ετών. Οι τεχνίτες στις πόλεις πρέπει να ξοδεύουν περίπου το ήμισυ του εισοδήματός τους μόνο για προμήθειες ψωμιού. Κάθε αύξηση της τιμής έχει ως αποτέλεσμα να απειλεί την ύπαρξη του λαού και να προκαλεί πτώση της ζήτησης για άλλα αγαθά καθημερινής χρήσης. Τώρα η δυσαρέσκεια και η αναταραχή φτάνουν ακόμη και σε όσους δεν είχαν ασχοληθεί με την πολιτική μέχρι τώρα</a:t>
            </a:r>
            <a:r>
              <a:rPr lang="en-GB" sz="1500" dirty="0"/>
              <a:t>.</a:t>
            </a:r>
          </a:p>
        </p:txBody>
      </p:sp>
      <p:sp>
        <p:nvSpPr>
          <p:cNvPr id="7" name="TextBox 6">
            <a:extLst>
              <a:ext uri="{FF2B5EF4-FFF2-40B4-BE49-F238E27FC236}">
                <a16:creationId xmlns:a16="http://schemas.microsoft.com/office/drawing/2014/main" id="{CD9AC42D-679B-4B3C-A8A8-71517BB10085}"/>
              </a:ext>
            </a:extLst>
          </p:cNvPr>
          <p:cNvSpPr txBox="1"/>
          <p:nvPr/>
        </p:nvSpPr>
        <p:spPr>
          <a:xfrm>
            <a:off x="62502" y="2312181"/>
            <a:ext cx="12066995" cy="4478149"/>
          </a:xfrm>
          <a:custGeom>
            <a:avLst/>
            <a:gdLst>
              <a:gd name="connsiteX0" fmla="*/ 0 w 12066995"/>
              <a:gd name="connsiteY0" fmla="*/ 0 h 4478149"/>
              <a:gd name="connsiteX1" fmla="*/ 574619 w 12066995"/>
              <a:gd name="connsiteY1" fmla="*/ 0 h 4478149"/>
              <a:gd name="connsiteX2" fmla="*/ 787228 w 12066995"/>
              <a:gd name="connsiteY2" fmla="*/ 0 h 4478149"/>
              <a:gd name="connsiteX3" fmla="*/ 999837 w 12066995"/>
              <a:gd name="connsiteY3" fmla="*/ 0 h 4478149"/>
              <a:gd name="connsiteX4" fmla="*/ 1695125 w 12066995"/>
              <a:gd name="connsiteY4" fmla="*/ 0 h 4478149"/>
              <a:gd name="connsiteX5" fmla="*/ 2269744 w 12066995"/>
              <a:gd name="connsiteY5" fmla="*/ 0 h 4478149"/>
              <a:gd name="connsiteX6" fmla="*/ 2482353 w 12066995"/>
              <a:gd name="connsiteY6" fmla="*/ 0 h 4478149"/>
              <a:gd name="connsiteX7" fmla="*/ 2694962 w 12066995"/>
              <a:gd name="connsiteY7" fmla="*/ 0 h 4478149"/>
              <a:gd name="connsiteX8" fmla="*/ 2907571 w 12066995"/>
              <a:gd name="connsiteY8" fmla="*/ 0 h 4478149"/>
              <a:gd name="connsiteX9" fmla="*/ 3240850 w 12066995"/>
              <a:gd name="connsiteY9" fmla="*/ 0 h 4478149"/>
              <a:gd name="connsiteX10" fmla="*/ 3936139 w 12066995"/>
              <a:gd name="connsiteY10" fmla="*/ 0 h 4478149"/>
              <a:gd name="connsiteX11" fmla="*/ 4510758 w 12066995"/>
              <a:gd name="connsiteY11" fmla="*/ 0 h 4478149"/>
              <a:gd name="connsiteX12" fmla="*/ 5206046 w 12066995"/>
              <a:gd name="connsiteY12" fmla="*/ 0 h 4478149"/>
              <a:gd name="connsiteX13" fmla="*/ 5418655 w 12066995"/>
              <a:gd name="connsiteY13" fmla="*/ 0 h 4478149"/>
              <a:gd name="connsiteX14" fmla="*/ 5631264 w 12066995"/>
              <a:gd name="connsiteY14" fmla="*/ 0 h 4478149"/>
              <a:gd name="connsiteX15" fmla="*/ 5843873 w 12066995"/>
              <a:gd name="connsiteY15" fmla="*/ 0 h 4478149"/>
              <a:gd name="connsiteX16" fmla="*/ 6418492 w 12066995"/>
              <a:gd name="connsiteY16" fmla="*/ 0 h 4478149"/>
              <a:gd name="connsiteX17" fmla="*/ 6993111 w 12066995"/>
              <a:gd name="connsiteY17" fmla="*/ 0 h 4478149"/>
              <a:gd name="connsiteX18" fmla="*/ 7205720 w 12066995"/>
              <a:gd name="connsiteY18" fmla="*/ 0 h 4478149"/>
              <a:gd name="connsiteX19" fmla="*/ 7901009 w 12066995"/>
              <a:gd name="connsiteY19" fmla="*/ 0 h 4478149"/>
              <a:gd name="connsiteX20" fmla="*/ 8354957 w 12066995"/>
              <a:gd name="connsiteY20" fmla="*/ 0 h 4478149"/>
              <a:gd name="connsiteX21" fmla="*/ 9170916 w 12066995"/>
              <a:gd name="connsiteY21" fmla="*/ 0 h 4478149"/>
              <a:gd name="connsiteX22" fmla="*/ 9745535 w 12066995"/>
              <a:gd name="connsiteY22" fmla="*/ 0 h 4478149"/>
              <a:gd name="connsiteX23" fmla="*/ 10320154 w 12066995"/>
              <a:gd name="connsiteY23" fmla="*/ 0 h 4478149"/>
              <a:gd name="connsiteX24" fmla="*/ 10532763 w 12066995"/>
              <a:gd name="connsiteY24" fmla="*/ 0 h 4478149"/>
              <a:gd name="connsiteX25" fmla="*/ 11348721 w 12066995"/>
              <a:gd name="connsiteY25" fmla="*/ 0 h 4478149"/>
              <a:gd name="connsiteX26" fmla="*/ 12066995 w 12066995"/>
              <a:gd name="connsiteY26" fmla="*/ 0 h 4478149"/>
              <a:gd name="connsiteX27" fmla="*/ 12066995 w 12066995"/>
              <a:gd name="connsiteY27" fmla="*/ 470206 h 4478149"/>
              <a:gd name="connsiteX28" fmla="*/ 12066995 w 12066995"/>
              <a:gd name="connsiteY28" fmla="*/ 940411 h 4478149"/>
              <a:gd name="connsiteX29" fmla="*/ 12066995 w 12066995"/>
              <a:gd name="connsiteY29" fmla="*/ 1410617 h 4478149"/>
              <a:gd name="connsiteX30" fmla="*/ 12066995 w 12066995"/>
              <a:gd name="connsiteY30" fmla="*/ 1925604 h 4478149"/>
              <a:gd name="connsiteX31" fmla="*/ 12066995 w 12066995"/>
              <a:gd name="connsiteY31" fmla="*/ 2574936 h 4478149"/>
              <a:gd name="connsiteX32" fmla="*/ 12066995 w 12066995"/>
              <a:gd name="connsiteY32" fmla="*/ 3179486 h 4478149"/>
              <a:gd name="connsiteX33" fmla="*/ 12066995 w 12066995"/>
              <a:gd name="connsiteY33" fmla="*/ 3604910 h 4478149"/>
              <a:gd name="connsiteX34" fmla="*/ 12066995 w 12066995"/>
              <a:gd name="connsiteY34" fmla="*/ 4478149 h 4478149"/>
              <a:gd name="connsiteX35" fmla="*/ 11492376 w 12066995"/>
              <a:gd name="connsiteY35" fmla="*/ 4478149 h 4478149"/>
              <a:gd name="connsiteX36" fmla="*/ 10797087 w 12066995"/>
              <a:gd name="connsiteY36" fmla="*/ 4478149 h 4478149"/>
              <a:gd name="connsiteX37" fmla="*/ 10101799 w 12066995"/>
              <a:gd name="connsiteY37" fmla="*/ 4478149 h 4478149"/>
              <a:gd name="connsiteX38" fmla="*/ 9889190 w 12066995"/>
              <a:gd name="connsiteY38" fmla="*/ 4478149 h 4478149"/>
              <a:gd name="connsiteX39" fmla="*/ 9555911 w 12066995"/>
              <a:gd name="connsiteY39" fmla="*/ 4478149 h 4478149"/>
              <a:gd name="connsiteX40" fmla="*/ 8981292 w 12066995"/>
              <a:gd name="connsiteY40" fmla="*/ 4478149 h 4478149"/>
              <a:gd name="connsiteX41" fmla="*/ 8768683 w 12066995"/>
              <a:gd name="connsiteY41" fmla="*/ 4478149 h 4478149"/>
              <a:gd name="connsiteX42" fmla="*/ 8194064 w 12066995"/>
              <a:gd name="connsiteY42" fmla="*/ 4478149 h 4478149"/>
              <a:gd name="connsiteX43" fmla="*/ 7619445 w 12066995"/>
              <a:gd name="connsiteY43" fmla="*/ 4478149 h 4478149"/>
              <a:gd name="connsiteX44" fmla="*/ 6803487 w 12066995"/>
              <a:gd name="connsiteY44" fmla="*/ 4478149 h 4478149"/>
              <a:gd name="connsiteX45" fmla="*/ 6349538 w 12066995"/>
              <a:gd name="connsiteY45" fmla="*/ 4478149 h 4478149"/>
              <a:gd name="connsiteX46" fmla="*/ 5774919 w 12066995"/>
              <a:gd name="connsiteY46" fmla="*/ 4478149 h 4478149"/>
              <a:gd name="connsiteX47" fmla="*/ 5320970 w 12066995"/>
              <a:gd name="connsiteY47" fmla="*/ 4478149 h 4478149"/>
              <a:gd name="connsiteX48" fmla="*/ 4505011 w 12066995"/>
              <a:gd name="connsiteY48" fmla="*/ 4478149 h 4478149"/>
              <a:gd name="connsiteX49" fmla="*/ 3689053 w 12066995"/>
              <a:gd name="connsiteY49" fmla="*/ 4478149 h 4478149"/>
              <a:gd name="connsiteX50" fmla="*/ 3476444 w 12066995"/>
              <a:gd name="connsiteY50" fmla="*/ 4478149 h 4478149"/>
              <a:gd name="connsiteX51" fmla="*/ 3143165 w 12066995"/>
              <a:gd name="connsiteY51" fmla="*/ 4478149 h 4478149"/>
              <a:gd name="connsiteX52" fmla="*/ 2327206 w 12066995"/>
              <a:gd name="connsiteY52" fmla="*/ 4478149 h 4478149"/>
              <a:gd name="connsiteX53" fmla="*/ 1631917 w 12066995"/>
              <a:gd name="connsiteY53" fmla="*/ 4478149 h 4478149"/>
              <a:gd name="connsiteX54" fmla="*/ 815959 w 12066995"/>
              <a:gd name="connsiteY54" fmla="*/ 4478149 h 4478149"/>
              <a:gd name="connsiteX55" fmla="*/ 603350 w 12066995"/>
              <a:gd name="connsiteY55" fmla="*/ 4478149 h 4478149"/>
              <a:gd name="connsiteX56" fmla="*/ 0 w 12066995"/>
              <a:gd name="connsiteY56" fmla="*/ 4478149 h 4478149"/>
              <a:gd name="connsiteX57" fmla="*/ 0 w 12066995"/>
              <a:gd name="connsiteY57" fmla="*/ 3918380 h 4478149"/>
              <a:gd name="connsiteX58" fmla="*/ 0 w 12066995"/>
              <a:gd name="connsiteY58" fmla="*/ 3269049 h 4478149"/>
              <a:gd name="connsiteX59" fmla="*/ 0 w 12066995"/>
              <a:gd name="connsiteY59" fmla="*/ 2843625 h 4478149"/>
              <a:gd name="connsiteX60" fmla="*/ 0 w 12066995"/>
              <a:gd name="connsiteY60" fmla="*/ 2418200 h 4478149"/>
              <a:gd name="connsiteX61" fmla="*/ 0 w 12066995"/>
              <a:gd name="connsiteY61" fmla="*/ 1903213 h 4478149"/>
              <a:gd name="connsiteX62" fmla="*/ 0 w 12066995"/>
              <a:gd name="connsiteY62" fmla="*/ 1388226 h 4478149"/>
              <a:gd name="connsiteX63" fmla="*/ 0 w 12066995"/>
              <a:gd name="connsiteY63" fmla="*/ 738895 h 4478149"/>
              <a:gd name="connsiteX64" fmla="*/ 0 w 12066995"/>
              <a:gd name="connsiteY64" fmla="*/ 0 h 44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66995" h="4478149" fill="none" extrusionOk="0">
                <a:moveTo>
                  <a:pt x="0" y="0"/>
                </a:moveTo>
                <a:cubicBezTo>
                  <a:pt x="181848" y="-34603"/>
                  <a:pt x="287323" y="44022"/>
                  <a:pt x="574619" y="0"/>
                </a:cubicBezTo>
                <a:cubicBezTo>
                  <a:pt x="861915" y="-44022"/>
                  <a:pt x="691454" y="12321"/>
                  <a:pt x="787228" y="0"/>
                </a:cubicBezTo>
                <a:cubicBezTo>
                  <a:pt x="883002" y="-12321"/>
                  <a:pt x="910174" y="14264"/>
                  <a:pt x="999837" y="0"/>
                </a:cubicBezTo>
                <a:cubicBezTo>
                  <a:pt x="1089500" y="-14264"/>
                  <a:pt x="1389085" y="38687"/>
                  <a:pt x="1695125" y="0"/>
                </a:cubicBezTo>
                <a:cubicBezTo>
                  <a:pt x="2001165" y="-38687"/>
                  <a:pt x="2009112" y="842"/>
                  <a:pt x="2269744" y="0"/>
                </a:cubicBezTo>
                <a:cubicBezTo>
                  <a:pt x="2530376" y="-842"/>
                  <a:pt x="2399756" y="16107"/>
                  <a:pt x="2482353" y="0"/>
                </a:cubicBezTo>
                <a:cubicBezTo>
                  <a:pt x="2564950" y="-16107"/>
                  <a:pt x="2594176" y="24392"/>
                  <a:pt x="2694962" y="0"/>
                </a:cubicBezTo>
                <a:cubicBezTo>
                  <a:pt x="2795748" y="-24392"/>
                  <a:pt x="2830828" y="24238"/>
                  <a:pt x="2907571" y="0"/>
                </a:cubicBezTo>
                <a:cubicBezTo>
                  <a:pt x="2984314" y="-24238"/>
                  <a:pt x="3087447" y="7720"/>
                  <a:pt x="3240850" y="0"/>
                </a:cubicBezTo>
                <a:cubicBezTo>
                  <a:pt x="3394253" y="-7720"/>
                  <a:pt x="3682024" y="5705"/>
                  <a:pt x="3936139" y="0"/>
                </a:cubicBezTo>
                <a:cubicBezTo>
                  <a:pt x="4190254" y="-5705"/>
                  <a:pt x="4362206" y="14505"/>
                  <a:pt x="4510758" y="0"/>
                </a:cubicBezTo>
                <a:cubicBezTo>
                  <a:pt x="4659310" y="-14505"/>
                  <a:pt x="4865421" y="69974"/>
                  <a:pt x="5206046" y="0"/>
                </a:cubicBezTo>
                <a:cubicBezTo>
                  <a:pt x="5546671" y="-69974"/>
                  <a:pt x="5314416" y="254"/>
                  <a:pt x="5418655" y="0"/>
                </a:cubicBezTo>
                <a:cubicBezTo>
                  <a:pt x="5522894" y="-254"/>
                  <a:pt x="5541577" y="14604"/>
                  <a:pt x="5631264" y="0"/>
                </a:cubicBezTo>
                <a:cubicBezTo>
                  <a:pt x="5720951" y="-14604"/>
                  <a:pt x="5748588" y="3910"/>
                  <a:pt x="5843873" y="0"/>
                </a:cubicBezTo>
                <a:cubicBezTo>
                  <a:pt x="5939158" y="-3910"/>
                  <a:pt x="6159127" y="8384"/>
                  <a:pt x="6418492" y="0"/>
                </a:cubicBezTo>
                <a:cubicBezTo>
                  <a:pt x="6677857" y="-8384"/>
                  <a:pt x="6855278" y="10544"/>
                  <a:pt x="6993111" y="0"/>
                </a:cubicBezTo>
                <a:cubicBezTo>
                  <a:pt x="7130944" y="-10544"/>
                  <a:pt x="7121735" y="20212"/>
                  <a:pt x="7205720" y="0"/>
                </a:cubicBezTo>
                <a:cubicBezTo>
                  <a:pt x="7289705" y="-20212"/>
                  <a:pt x="7604370" y="5284"/>
                  <a:pt x="7901009" y="0"/>
                </a:cubicBezTo>
                <a:cubicBezTo>
                  <a:pt x="8197648" y="-5284"/>
                  <a:pt x="8180656" y="8208"/>
                  <a:pt x="8354957" y="0"/>
                </a:cubicBezTo>
                <a:cubicBezTo>
                  <a:pt x="8529258" y="-8208"/>
                  <a:pt x="8946838" y="44656"/>
                  <a:pt x="9170916" y="0"/>
                </a:cubicBezTo>
                <a:cubicBezTo>
                  <a:pt x="9394994" y="-44656"/>
                  <a:pt x="9611524" y="45615"/>
                  <a:pt x="9745535" y="0"/>
                </a:cubicBezTo>
                <a:cubicBezTo>
                  <a:pt x="9879546" y="-45615"/>
                  <a:pt x="10128930" y="15068"/>
                  <a:pt x="10320154" y="0"/>
                </a:cubicBezTo>
                <a:cubicBezTo>
                  <a:pt x="10511378" y="-15068"/>
                  <a:pt x="10472300" y="9145"/>
                  <a:pt x="10532763" y="0"/>
                </a:cubicBezTo>
                <a:cubicBezTo>
                  <a:pt x="10593226" y="-9145"/>
                  <a:pt x="11119055" y="68453"/>
                  <a:pt x="11348721" y="0"/>
                </a:cubicBezTo>
                <a:cubicBezTo>
                  <a:pt x="11578387" y="-68453"/>
                  <a:pt x="11922065" y="19043"/>
                  <a:pt x="12066995" y="0"/>
                </a:cubicBezTo>
                <a:cubicBezTo>
                  <a:pt x="12067320" y="223764"/>
                  <a:pt x="12030084" y="272738"/>
                  <a:pt x="12066995" y="470206"/>
                </a:cubicBezTo>
                <a:cubicBezTo>
                  <a:pt x="12103906" y="667674"/>
                  <a:pt x="12042395" y="816733"/>
                  <a:pt x="12066995" y="940411"/>
                </a:cubicBezTo>
                <a:cubicBezTo>
                  <a:pt x="12091595" y="1064090"/>
                  <a:pt x="12057591" y="1269933"/>
                  <a:pt x="12066995" y="1410617"/>
                </a:cubicBezTo>
                <a:cubicBezTo>
                  <a:pt x="12076399" y="1551301"/>
                  <a:pt x="12024691" y="1781162"/>
                  <a:pt x="12066995" y="1925604"/>
                </a:cubicBezTo>
                <a:cubicBezTo>
                  <a:pt x="12109299" y="2070046"/>
                  <a:pt x="11996222" y="2324155"/>
                  <a:pt x="12066995" y="2574936"/>
                </a:cubicBezTo>
                <a:cubicBezTo>
                  <a:pt x="12137768" y="2825717"/>
                  <a:pt x="12008918" y="2949854"/>
                  <a:pt x="12066995" y="3179486"/>
                </a:cubicBezTo>
                <a:cubicBezTo>
                  <a:pt x="12125072" y="3409118"/>
                  <a:pt x="12057310" y="3472673"/>
                  <a:pt x="12066995" y="3604910"/>
                </a:cubicBezTo>
                <a:cubicBezTo>
                  <a:pt x="12076680" y="3737147"/>
                  <a:pt x="12054673" y="4062456"/>
                  <a:pt x="12066995" y="4478149"/>
                </a:cubicBezTo>
                <a:cubicBezTo>
                  <a:pt x="11937927" y="4503899"/>
                  <a:pt x="11718769" y="4434267"/>
                  <a:pt x="11492376" y="4478149"/>
                </a:cubicBezTo>
                <a:cubicBezTo>
                  <a:pt x="11265983" y="4522031"/>
                  <a:pt x="10984621" y="4470137"/>
                  <a:pt x="10797087" y="4478149"/>
                </a:cubicBezTo>
                <a:cubicBezTo>
                  <a:pt x="10609553" y="4486161"/>
                  <a:pt x="10396269" y="4459454"/>
                  <a:pt x="10101799" y="4478149"/>
                </a:cubicBezTo>
                <a:cubicBezTo>
                  <a:pt x="9807329" y="4496844"/>
                  <a:pt x="9941676" y="4466180"/>
                  <a:pt x="9889190" y="4478149"/>
                </a:cubicBezTo>
                <a:cubicBezTo>
                  <a:pt x="9836704" y="4490118"/>
                  <a:pt x="9685622" y="4462924"/>
                  <a:pt x="9555911" y="4478149"/>
                </a:cubicBezTo>
                <a:cubicBezTo>
                  <a:pt x="9426200" y="4493374"/>
                  <a:pt x="9177313" y="4439414"/>
                  <a:pt x="8981292" y="4478149"/>
                </a:cubicBezTo>
                <a:cubicBezTo>
                  <a:pt x="8785271" y="4516884"/>
                  <a:pt x="8813717" y="4454028"/>
                  <a:pt x="8768683" y="4478149"/>
                </a:cubicBezTo>
                <a:cubicBezTo>
                  <a:pt x="8723649" y="4502270"/>
                  <a:pt x="8322257" y="4467315"/>
                  <a:pt x="8194064" y="4478149"/>
                </a:cubicBezTo>
                <a:cubicBezTo>
                  <a:pt x="8065871" y="4488983"/>
                  <a:pt x="7812292" y="4430154"/>
                  <a:pt x="7619445" y="4478149"/>
                </a:cubicBezTo>
                <a:cubicBezTo>
                  <a:pt x="7426598" y="4526144"/>
                  <a:pt x="6981435" y="4380258"/>
                  <a:pt x="6803487" y="4478149"/>
                </a:cubicBezTo>
                <a:cubicBezTo>
                  <a:pt x="6625539" y="4576040"/>
                  <a:pt x="6571207" y="4461425"/>
                  <a:pt x="6349538" y="4478149"/>
                </a:cubicBezTo>
                <a:cubicBezTo>
                  <a:pt x="6127869" y="4494873"/>
                  <a:pt x="6046372" y="4421443"/>
                  <a:pt x="5774919" y="4478149"/>
                </a:cubicBezTo>
                <a:cubicBezTo>
                  <a:pt x="5503466" y="4534855"/>
                  <a:pt x="5465242" y="4451901"/>
                  <a:pt x="5320970" y="4478149"/>
                </a:cubicBezTo>
                <a:cubicBezTo>
                  <a:pt x="5176698" y="4504397"/>
                  <a:pt x="4885028" y="4429717"/>
                  <a:pt x="4505011" y="4478149"/>
                </a:cubicBezTo>
                <a:cubicBezTo>
                  <a:pt x="4124994" y="4526581"/>
                  <a:pt x="3878241" y="4441845"/>
                  <a:pt x="3689053" y="4478149"/>
                </a:cubicBezTo>
                <a:cubicBezTo>
                  <a:pt x="3499865" y="4514453"/>
                  <a:pt x="3524528" y="4466375"/>
                  <a:pt x="3476444" y="4478149"/>
                </a:cubicBezTo>
                <a:cubicBezTo>
                  <a:pt x="3428360" y="4489923"/>
                  <a:pt x="3212289" y="4460954"/>
                  <a:pt x="3143165" y="4478149"/>
                </a:cubicBezTo>
                <a:cubicBezTo>
                  <a:pt x="3074041" y="4495344"/>
                  <a:pt x="2610868" y="4470155"/>
                  <a:pt x="2327206" y="4478149"/>
                </a:cubicBezTo>
                <a:cubicBezTo>
                  <a:pt x="2043544" y="4486143"/>
                  <a:pt x="1899172" y="4477816"/>
                  <a:pt x="1631917" y="4478149"/>
                </a:cubicBezTo>
                <a:cubicBezTo>
                  <a:pt x="1364662" y="4478482"/>
                  <a:pt x="1116798" y="4410120"/>
                  <a:pt x="815959" y="4478149"/>
                </a:cubicBezTo>
                <a:cubicBezTo>
                  <a:pt x="515120" y="4546178"/>
                  <a:pt x="664203" y="4476447"/>
                  <a:pt x="603350" y="4478149"/>
                </a:cubicBezTo>
                <a:cubicBezTo>
                  <a:pt x="542497" y="4479851"/>
                  <a:pt x="295416" y="4418632"/>
                  <a:pt x="0" y="4478149"/>
                </a:cubicBezTo>
                <a:cubicBezTo>
                  <a:pt x="-58474" y="4238933"/>
                  <a:pt x="48360" y="4043406"/>
                  <a:pt x="0" y="3918380"/>
                </a:cubicBezTo>
                <a:cubicBezTo>
                  <a:pt x="-48360" y="3793354"/>
                  <a:pt x="6954" y="3401980"/>
                  <a:pt x="0" y="3269049"/>
                </a:cubicBezTo>
                <a:cubicBezTo>
                  <a:pt x="-6954" y="3136118"/>
                  <a:pt x="11612" y="2971518"/>
                  <a:pt x="0" y="2843625"/>
                </a:cubicBezTo>
                <a:cubicBezTo>
                  <a:pt x="-11612" y="2715732"/>
                  <a:pt x="31706" y="2535510"/>
                  <a:pt x="0" y="2418200"/>
                </a:cubicBezTo>
                <a:cubicBezTo>
                  <a:pt x="-31706" y="2300890"/>
                  <a:pt x="18239" y="2119251"/>
                  <a:pt x="0" y="1903213"/>
                </a:cubicBezTo>
                <a:cubicBezTo>
                  <a:pt x="-18239" y="1687175"/>
                  <a:pt x="1661" y="1621261"/>
                  <a:pt x="0" y="1388226"/>
                </a:cubicBezTo>
                <a:cubicBezTo>
                  <a:pt x="-1661" y="1155191"/>
                  <a:pt x="35469" y="978650"/>
                  <a:pt x="0" y="738895"/>
                </a:cubicBezTo>
                <a:cubicBezTo>
                  <a:pt x="-35469" y="499140"/>
                  <a:pt x="50353" y="214037"/>
                  <a:pt x="0" y="0"/>
                </a:cubicBezTo>
                <a:close/>
              </a:path>
              <a:path w="12066995" h="4478149" stroke="0" extrusionOk="0">
                <a:moveTo>
                  <a:pt x="0" y="0"/>
                </a:moveTo>
                <a:cubicBezTo>
                  <a:pt x="255066" y="-48873"/>
                  <a:pt x="409221" y="49267"/>
                  <a:pt x="574619" y="0"/>
                </a:cubicBezTo>
                <a:cubicBezTo>
                  <a:pt x="740017" y="-49267"/>
                  <a:pt x="835325" y="30092"/>
                  <a:pt x="1028568" y="0"/>
                </a:cubicBezTo>
                <a:cubicBezTo>
                  <a:pt x="1221811" y="-30092"/>
                  <a:pt x="1142927" y="5757"/>
                  <a:pt x="1241177" y="0"/>
                </a:cubicBezTo>
                <a:cubicBezTo>
                  <a:pt x="1339427" y="-5757"/>
                  <a:pt x="1395418" y="8742"/>
                  <a:pt x="1453786" y="0"/>
                </a:cubicBezTo>
                <a:cubicBezTo>
                  <a:pt x="1512154" y="-8742"/>
                  <a:pt x="1759902" y="22697"/>
                  <a:pt x="1907734" y="0"/>
                </a:cubicBezTo>
                <a:cubicBezTo>
                  <a:pt x="2055566" y="-22697"/>
                  <a:pt x="2064537" y="2129"/>
                  <a:pt x="2120343" y="0"/>
                </a:cubicBezTo>
                <a:cubicBezTo>
                  <a:pt x="2176149" y="-2129"/>
                  <a:pt x="2534782" y="21376"/>
                  <a:pt x="2694962" y="0"/>
                </a:cubicBezTo>
                <a:cubicBezTo>
                  <a:pt x="2855142" y="-21376"/>
                  <a:pt x="3184837" y="88502"/>
                  <a:pt x="3510921" y="0"/>
                </a:cubicBezTo>
                <a:cubicBezTo>
                  <a:pt x="3837005" y="-88502"/>
                  <a:pt x="3702088" y="21602"/>
                  <a:pt x="3844200" y="0"/>
                </a:cubicBezTo>
                <a:cubicBezTo>
                  <a:pt x="3986312" y="-21602"/>
                  <a:pt x="4202044" y="21020"/>
                  <a:pt x="4298149" y="0"/>
                </a:cubicBezTo>
                <a:cubicBezTo>
                  <a:pt x="4394254" y="-21020"/>
                  <a:pt x="4744034" y="11261"/>
                  <a:pt x="5114107" y="0"/>
                </a:cubicBezTo>
                <a:cubicBezTo>
                  <a:pt x="5484180" y="-11261"/>
                  <a:pt x="5276286" y="24003"/>
                  <a:pt x="5326716" y="0"/>
                </a:cubicBezTo>
                <a:cubicBezTo>
                  <a:pt x="5377146" y="-24003"/>
                  <a:pt x="5889170" y="78251"/>
                  <a:pt x="6142675" y="0"/>
                </a:cubicBezTo>
                <a:cubicBezTo>
                  <a:pt x="6396180" y="-78251"/>
                  <a:pt x="6509057" y="41477"/>
                  <a:pt x="6717294" y="0"/>
                </a:cubicBezTo>
                <a:cubicBezTo>
                  <a:pt x="6925531" y="-41477"/>
                  <a:pt x="6937335" y="26185"/>
                  <a:pt x="7050573" y="0"/>
                </a:cubicBezTo>
                <a:cubicBezTo>
                  <a:pt x="7163811" y="-26185"/>
                  <a:pt x="7599274" y="45322"/>
                  <a:pt x="7745862" y="0"/>
                </a:cubicBezTo>
                <a:cubicBezTo>
                  <a:pt x="7892450" y="-45322"/>
                  <a:pt x="8141766" y="69233"/>
                  <a:pt x="8441150" y="0"/>
                </a:cubicBezTo>
                <a:cubicBezTo>
                  <a:pt x="8740534" y="-69233"/>
                  <a:pt x="8900604" y="76993"/>
                  <a:pt x="9136439" y="0"/>
                </a:cubicBezTo>
                <a:cubicBezTo>
                  <a:pt x="9372274" y="-76993"/>
                  <a:pt x="9501923" y="50927"/>
                  <a:pt x="9831728" y="0"/>
                </a:cubicBezTo>
                <a:cubicBezTo>
                  <a:pt x="10161533" y="-50927"/>
                  <a:pt x="10106982" y="16775"/>
                  <a:pt x="10285677" y="0"/>
                </a:cubicBezTo>
                <a:cubicBezTo>
                  <a:pt x="10464372" y="-16775"/>
                  <a:pt x="10790507" y="38324"/>
                  <a:pt x="10980965" y="0"/>
                </a:cubicBezTo>
                <a:cubicBezTo>
                  <a:pt x="11171423" y="-38324"/>
                  <a:pt x="11119101" y="13626"/>
                  <a:pt x="11193574" y="0"/>
                </a:cubicBezTo>
                <a:cubicBezTo>
                  <a:pt x="11268047" y="-13626"/>
                  <a:pt x="11868608" y="6022"/>
                  <a:pt x="12066995" y="0"/>
                </a:cubicBezTo>
                <a:cubicBezTo>
                  <a:pt x="12079099" y="187400"/>
                  <a:pt x="12035828" y="342409"/>
                  <a:pt x="12066995" y="470206"/>
                </a:cubicBezTo>
                <a:cubicBezTo>
                  <a:pt x="12098162" y="598003"/>
                  <a:pt x="12018356" y="808024"/>
                  <a:pt x="12066995" y="1119537"/>
                </a:cubicBezTo>
                <a:cubicBezTo>
                  <a:pt x="12115634" y="1431050"/>
                  <a:pt x="12034697" y="1558089"/>
                  <a:pt x="12066995" y="1679306"/>
                </a:cubicBezTo>
                <a:cubicBezTo>
                  <a:pt x="12099293" y="1800523"/>
                  <a:pt x="12041708" y="2040509"/>
                  <a:pt x="12066995" y="2194293"/>
                </a:cubicBezTo>
                <a:cubicBezTo>
                  <a:pt x="12092282" y="2348077"/>
                  <a:pt x="12063023" y="2609747"/>
                  <a:pt x="12066995" y="2754062"/>
                </a:cubicBezTo>
                <a:cubicBezTo>
                  <a:pt x="12070967" y="2898377"/>
                  <a:pt x="12066830" y="3018979"/>
                  <a:pt x="12066995" y="3179486"/>
                </a:cubicBezTo>
                <a:cubicBezTo>
                  <a:pt x="12067160" y="3339993"/>
                  <a:pt x="12058552" y="3629118"/>
                  <a:pt x="12066995" y="3784036"/>
                </a:cubicBezTo>
                <a:cubicBezTo>
                  <a:pt x="12075438" y="3938954"/>
                  <a:pt x="11987228" y="4153245"/>
                  <a:pt x="12066995" y="4478149"/>
                </a:cubicBezTo>
                <a:cubicBezTo>
                  <a:pt x="11884297" y="4502559"/>
                  <a:pt x="11838874" y="4450948"/>
                  <a:pt x="11613046" y="4478149"/>
                </a:cubicBezTo>
                <a:cubicBezTo>
                  <a:pt x="11387218" y="4505350"/>
                  <a:pt x="11426234" y="4440407"/>
                  <a:pt x="11279767" y="4478149"/>
                </a:cubicBezTo>
                <a:cubicBezTo>
                  <a:pt x="11133300" y="4515891"/>
                  <a:pt x="10981868" y="4433507"/>
                  <a:pt x="10825818" y="4478149"/>
                </a:cubicBezTo>
                <a:cubicBezTo>
                  <a:pt x="10669768" y="4522791"/>
                  <a:pt x="10300928" y="4458707"/>
                  <a:pt x="10130530" y="4478149"/>
                </a:cubicBezTo>
                <a:cubicBezTo>
                  <a:pt x="9960132" y="4497591"/>
                  <a:pt x="9900001" y="4448716"/>
                  <a:pt x="9797251" y="4478149"/>
                </a:cubicBezTo>
                <a:cubicBezTo>
                  <a:pt x="9694501" y="4507582"/>
                  <a:pt x="9433414" y="4430104"/>
                  <a:pt x="9222632" y="4478149"/>
                </a:cubicBezTo>
                <a:cubicBezTo>
                  <a:pt x="9011850" y="4526194"/>
                  <a:pt x="8848321" y="4429748"/>
                  <a:pt x="8648013" y="4478149"/>
                </a:cubicBezTo>
                <a:cubicBezTo>
                  <a:pt x="8447705" y="4526550"/>
                  <a:pt x="8331074" y="4465411"/>
                  <a:pt x="8073394" y="4478149"/>
                </a:cubicBezTo>
                <a:cubicBezTo>
                  <a:pt x="7815714" y="4490887"/>
                  <a:pt x="7960771" y="4464016"/>
                  <a:pt x="7860785" y="4478149"/>
                </a:cubicBezTo>
                <a:cubicBezTo>
                  <a:pt x="7760799" y="4492282"/>
                  <a:pt x="7570531" y="4438381"/>
                  <a:pt x="7286167" y="4478149"/>
                </a:cubicBezTo>
                <a:cubicBezTo>
                  <a:pt x="7001803" y="4517917"/>
                  <a:pt x="7162637" y="4472762"/>
                  <a:pt x="7073558" y="4478149"/>
                </a:cubicBezTo>
                <a:cubicBezTo>
                  <a:pt x="6984479" y="4483536"/>
                  <a:pt x="6573179" y="4395104"/>
                  <a:pt x="6257599" y="4478149"/>
                </a:cubicBezTo>
                <a:cubicBezTo>
                  <a:pt x="5942019" y="4561194"/>
                  <a:pt x="6084450" y="4477529"/>
                  <a:pt x="5924320" y="4478149"/>
                </a:cubicBezTo>
                <a:cubicBezTo>
                  <a:pt x="5764190" y="4478769"/>
                  <a:pt x="5759160" y="4459363"/>
                  <a:pt x="5711711" y="4478149"/>
                </a:cubicBezTo>
                <a:cubicBezTo>
                  <a:pt x="5664262" y="4496935"/>
                  <a:pt x="5231021" y="4460527"/>
                  <a:pt x="5016422" y="4478149"/>
                </a:cubicBezTo>
                <a:cubicBezTo>
                  <a:pt x="4801823" y="4495771"/>
                  <a:pt x="4507390" y="4422072"/>
                  <a:pt x="4200463" y="4478149"/>
                </a:cubicBezTo>
                <a:cubicBezTo>
                  <a:pt x="3893536" y="4534226"/>
                  <a:pt x="3926825" y="4462811"/>
                  <a:pt x="3746515" y="4478149"/>
                </a:cubicBezTo>
                <a:cubicBezTo>
                  <a:pt x="3566205" y="4493487"/>
                  <a:pt x="3290971" y="4394715"/>
                  <a:pt x="2930556" y="4478149"/>
                </a:cubicBezTo>
                <a:cubicBezTo>
                  <a:pt x="2570141" y="4561583"/>
                  <a:pt x="2410130" y="4457384"/>
                  <a:pt x="2114597" y="4478149"/>
                </a:cubicBezTo>
                <a:cubicBezTo>
                  <a:pt x="1819064" y="4498914"/>
                  <a:pt x="1778820" y="4455960"/>
                  <a:pt x="1660648" y="4478149"/>
                </a:cubicBezTo>
                <a:cubicBezTo>
                  <a:pt x="1542476" y="4500338"/>
                  <a:pt x="1084720" y="4473474"/>
                  <a:pt x="844690" y="4478149"/>
                </a:cubicBezTo>
                <a:cubicBezTo>
                  <a:pt x="604660" y="4482824"/>
                  <a:pt x="683256" y="4470057"/>
                  <a:pt x="632081" y="4478149"/>
                </a:cubicBezTo>
                <a:cubicBezTo>
                  <a:pt x="580906" y="4486241"/>
                  <a:pt x="249389" y="4469056"/>
                  <a:pt x="0" y="4478149"/>
                </a:cubicBezTo>
                <a:cubicBezTo>
                  <a:pt x="-29066" y="4351979"/>
                  <a:pt x="55471" y="4106584"/>
                  <a:pt x="0" y="4007943"/>
                </a:cubicBezTo>
                <a:cubicBezTo>
                  <a:pt x="-55471" y="3909302"/>
                  <a:pt x="57366" y="3647625"/>
                  <a:pt x="0" y="3358612"/>
                </a:cubicBezTo>
                <a:cubicBezTo>
                  <a:pt x="-57366" y="3069599"/>
                  <a:pt x="42199" y="2934220"/>
                  <a:pt x="0" y="2754062"/>
                </a:cubicBezTo>
                <a:cubicBezTo>
                  <a:pt x="-42199" y="2573904"/>
                  <a:pt x="45844" y="2454759"/>
                  <a:pt x="0" y="2283856"/>
                </a:cubicBezTo>
                <a:cubicBezTo>
                  <a:pt x="-45844" y="2112953"/>
                  <a:pt x="21075" y="1940802"/>
                  <a:pt x="0" y="1813650"/>
                </a:cubicBezTo>
                <a:cubicBezTo>
                  <a:pt x="-21075" y="1686498"/>
                  <a:pt x="65778" y="1426621"/>
                  <a:pt x="0" y="1253882"/>
                </a:cubicBezTo>
                <a:cubicBezTo>
                  <a:pt x="-65778" y="1081143"/>
                  <a:pt x="59678" y="889678"/>
                  <a:pt x="0" y="649332"/>
                </a:cubicBezTo>
                <a:cubicBezTo>
                  <a:pt x="-59678" y="408986"/>
                  <a:pt x="46857" y="16244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el-GR" sz="1500" b="1" dirty="0"/>
              <a:t>Περιγραφή Α</a:t>
            </a:r>
            <a:endParaRPr lang="en-GB" sz="1500" b="1" dirty="0"/>
          </a:p>
          <a:p>
            <a:r>
              <a:rPr lang="el-GR" sz="1500" dirty="0"/>
              <a:t>Είμαστε στο Παρίσι, στη Γαλλία, και το έτος είναι 1789. Για την ακρίβεια, σήμερα είναι 5 Οκτωβρίου 1789. Βρισκόμαστε στην αρχή της Γαλλικής Επανάστασης. Η Γαλλία κυβερνάται από τον βασιλιά Λουδοβίκο XVI. Η έφοδος στη Βαστίλη, την κρατική φυλακή της Γαλλίας, στις 14 Ιουλίου του ίδιου έτους έθεσε τα πράγματα σε κίνηση. Δημιουργήθηκε μια Εθνοσυνέλευση, η οποία έκτοτε ασκούσε επιρροή στις κρατικές υποθέσεις ως τρίτη εξουσία στο κράτος (τρίτη εξουσία) πέρα από τους ευγενείς και την εκκλησία. Σε αυτή την Εθνοσυνέλευση δίνεται για πρώτη φορά φωνή και στην αστική τάξη. Ένα από τα πρώτα καθήκοντά της είναι να συντάξει ένα νέο σύνταγμα για τη Γαλλία.</a:t>
            </a:r>
          </a:p>
          <a:p>
            <a:r>
              <a:rPr lang="el-GR" sz="1500" dirty="0"/>
              <a:t>Γενικά, υπάρχει μια διάθεση για ένα νέο ξεκίνημα. Πριν από 14 χρόνια ξεκίνησε ο Πόλεμος της Ανεξαρτησίας στην Αμερική εναντίον της μητέρας της, της Μεγάλης Βρετανίας. Οι άνθρωποι εκεί αγωνίζονταν για ελευθερία και δημοκρατία. Και ήταν ακριβώς η παρέμβαση της Γαλλίας το 1778, πριν από 11 χρόνια, που βοήθησε τους αποίκους να νικήσουν. Στη συνέχεια, ιδρύθηκαν οι Ηνωμένες Πολιτείες της Αμερικής. Σε αυτόν τον πόλεμο, ωστόσο, η Γαλλία ενδιαφερόταν λιγότερο για την υποστήριξη της δημοκρατίας παρά για την αποδυνάμωση του αρχέγονου εχθρού της, τη Μεγάλη Βρετανία. Και μάλιστα η Γαλλία το πέτυχε: πέτυχε στην πραγματικότητα να τραυματίσει τη Μεγάλη Βρετανία. Ταυτόχρονα, όμως, αυτός ο πόλεμος είχε κοστίσει στη Γαλλία πολλά χρήματα. </a:t>
            </a:r>
          </a:p>
          <a:p>
            <a:r>
              <a:rPr lang="el-GR" sz="1500" dirty="0"/>
              <a:t>Η Γαλλία είναι πλέον σε μεγάλο βαθμό χρεωμένη. Οι μισές από τις κρατικές δαπάνες ετησίως προορίζονται για την αποπληρωμή του εθνικού χρέους. Ένα άλλο τέταρτο όλων των δαπανών της αυτή τη στιγμή δαπανάται από τη Γαλλία για τον στρατό της. Και, αυτό που θεωρείται ιδιαίτερα σκανδαλώδες: Από το τέταρτο που απομένει, ένα τέταρτο ξοδεύεται στη βασιλική αυλή. Για τις αυλικές γιορτές και τις πληρωμές συντάξεων στους αυλικούς, ένα ποσό 36 εκατομμυρίων λιβρών πρέπει να παρέχεται κάθε χρόνο από τον λαό.</a:t>
            </a:r>
          </a:p>
          <a:p>
            <a:r>
              <a:rPr lang="el-GR" sz="1500" dirty="0"/>
              <a:t>Το 1789, τη χρονιά που βρισκόμαστε τώρα, δεν υπάρχει ασφάλιση υγείας, αποζημίωση ανεργίας και συνταξιοδοτική παροχή. Εάν κάποιος είναι άρρωστος εκείνη τον καιρό, πρέπει να μπορεί να βρει τα χρήματα για να τον δει ένας γιατρός. Εάν κάποιος χάσει τη δουλειά του, σύντομα δεν θα έχει καθόλου χρήματα και οι ηλικιωμένοι πρέπει να βασίζονται στις οικογένειές τους για να τους φροντίσουν.</a:t>
            </a:r>
            <a:r>
              <a:rPr lang="en-GB" sz="1500" dirty="0"/>
              <a:t>…</a:t>
            </a:r>
          </a:p>
        </p:txBody>
      </p:sp>
    </p:spTree>
    <p:extLst>
      <p:ext uri="{BB962C8B-B14F-4D97-AF65-F5344CB8AC3E}">
        <p14:creationId xmlns:p14="http://schemas.microsoft.com/office/powerpoint/2010/main" val="244759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3" grpId="0" animBg="1"/>
      <p:bldP spid="13"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pisode-1-Situation-EL">
            <a:hlinkClick r:id="" action="ppaction://media"/>
            <a:extLst>
              <a:ext uri="{FF2B5EF4-FFF2-40B4-BE49-F238E27FC236}">
                <a16:creationId xmlns:a16="http://schemas.microsoft.com/office/drawing/2014/main" id="{D4FE6C50-A994-70C1-9373-4D8F3EDE28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8790" y="1600930"/>
            <a:ext cx="1720507" cy="1720507"/>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l-GR" sz="2000" b="1" dirty="0">
                <a:latin typeface="Calibri" panose="020F0502020204030204" pitchFamily="34" charset="0"/>
                <a:ea typeface="MyriadPro-Regular"/>
                <a:cs typeface="Arial" panose="020B0604020202020204" pitchFamily="34" charset="0"/>
              </a:rPr>
              <a:t>Διαβάστε</a:t>
            </a:r>
            <a:r>
              <a:rPr lang="en-US" sz="2000" b="1" dirty="0">
                <a:latin typeface="Calibri" panose="020F0502020204030204" pitchFamily="34" charset="0"/>
                <a:ea typeface="MyriadPro-Regular"/>
                <a:cs typeface="Arial" panose="020B0604020202020204" pitchFamily="34" charset="0"/>
              </a:rPr>
              <a:t> / </a:t>
            </a:r>
            <a:r>
              <a:rPr lang="el-GR" sz="2000" b="1" dirty="0">
                <a:latin typeface="Calibri" panose="020F0502020204030204" pitchFamily="34" charset="0"/>
                <a:ea typeface="MyriadPro-Regular"/>
                <a:cs typeface="Arial" panose="020B0604020202020204" pitchFamily="34" charset="0"/>
              </a:rPr>
              <a:t>ακούστε</a:t>
            </a:r>
            <a:r>
              <a:rPr lang="en-GB" sz="2000" b="1" dirty="0">
                <a:effectLst/>
                <a:latin typeface="Calibri" panose="020F0502020204030204" pitchFamily="34" charset="0"/>
                <a:ea typeface="MyriadPro-Regular"/>
                <a:cs typeface="Arial" panose="020B0604020202020204" pitchFamily="34" charset="0"/>
              </a:rPr>
              <a:t> </a:t>
            </a:r>
            <a:r>
              <a:rPr lang="el-GR" sz="2000" b="1" dirty="0">
                <a:latin typeface="Calibri" panose="020F0502020204030204" pitchFamily="34" charset="0"/>
                <a:ea typeface="MyriadPro-Regular"/>
                <a:cs typeface="Arial" panose="020B0604020202020204" pitchFamily="34" charset="0"/>
              </a:rPr>
              <a:t>προσεκτικά </a:t>
            </a:r>
            <a:endParaRPr lang="en-GB" sz="2000" b="1" dirty="0">
              <a:effectLst/>
              <a:latin typeface="Calibri" panose="020F0502020204030204" pitchFamily="34" charset="0"/>
              <a:ea typeface="MyriadPro-Regular"/>
              <a:cs typeface="Arial" panose="020B0604020202020204" pitchFamily="34" charset="0"/>
            </a:endParaRPr>
          </a:p>
          <a:p>
            <a:pPr lvl="1"/>
            <a:r>
              <a:rPr lang="el-GR" sz="2000" dirty="0">
                <a:latin typeface="Calibri" panose="020F0502020204030204" pitchFamily="34" charset="0"/>
                <a:ea typeface="MyriadPro-Regular"/>
                <a:cs typeface="Arial" panose="020B0604020202020204" pitchFamily="34" charset="0"/>
              </a:rPr>
              <a:t>και την κατάσταση</a:t>
            </a:r>
            <a:r>
              <a:rPr lang="en-GB" sz="2000" dirty="0">
                <a:effectLst/>
                <a:latin typeface="Calibri" panose="020F0502020204030204" pitchFamily="34" charset="0"/>
                <a:ea typeface="MyriadPro-Regular"/>
                <a:cs typeface="Arial" panose="020B0604020202020204" pitchFamily="34" charset="0"/>
              </a:rPr>
              <a:t>. </a:t>
            </a:r>
          </a:p>
          <a:p>
            <a:endParaRPr lang="en-GB" sz="2000" dirty="0">
              <a:effectLst/>
              <a:latin typeface="Calibri" panose="020F0502020204030204" pitchFamily="34" charset="0"/>
              <a:ea typeface="MyriadPro-Regular"/>
              <a:cs typeface="Arial" panose="020B0604020202020204" pitchFamily="34" charset="0"/>
            </a:endParaRPr>
          </a:p>
          <a:p>
            <a:endParaRPr lang="en-GB" dirty="0"/>
          </a:p>
          <a:p>
            <a:endParaRPr lang="en-GB" dirty="0"/>
          </a:p>
        </p:txBody>
      </p:sp>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l-GR" dirty="0"/>
              <a:t>Βήμα 1: </a:t>
            </a:r>
            <a:r>
              <a:rPr lang="el-GR" b="0" dirty="0"/>
              <a:t>Εξοικειωθείτε με την κατάσταση</a:t>
            </a:r>
            <a:endParaRPr lang="en-GB" b="0" dirty="0"/>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9" name="TextBox 8">
            <a:extLst>
              <a:ext uri="{FF2B5EF4-FFF2-40B4-BE49-F238E27FC236}">
                <a16:creationId xmlns:a16="http://schemas.microsoft.com/office/drawing/2014/main" id="{095ED292-36AC-9283-98F8-3487F50C3D2F}"/>
              </a:ext>
            </a:extLst>
          </p:cNvPr>
          <p:cNvSpPr txBox="1"/>
          <p:nvPr/>
        </p:nvSpPr>
        <p:spPr>
          <a:xfrm>
            <a:off x="838200" y="2975863"/>
            <a:ext cx="8743070" cy="3539430"/>
          </a:xfrm>
          <a:custGeom>
            <a:avLst/>
            <a:gdLst>
              <a:gd name="connsiteX0" fmla="*/ 0 w 8743070"/>
              <a:gd name="connsiteY0" fmla="*/ 0 h 3539430"/>
              <a:gd name="connsiteX1" fmla="*/ 670302 w 8743070"/>
              <a:gd name="connsiteY1" fmla="*/ 0 h 3539430"/>
              <a:gd name="connsiteX2" fmla="*/ 1253173 w 8743070"/>
              <a:gd name="connsiteY2" fmla="*/ 0 h 3539430"/>
              <a:gd name="connsiteX3" fmla="*/ 1748614 w 8743070"/>
              <a:gd name="connsiteY3" fmla="*/ 0 h 3539430"/>
              <a:gd name="connsiteX4" fmla="*/ 2331485 w 8743070"/>
              <a:gd name="connsiteY4" fmla="*/ 0 h 3539430"/>
              <a:gd name="connsiteX5" fmla="*/ 2826926 w 8743070"/>
              <a:gd name="connsiteY5" fmla="*/ 0 h 3539430"/>
              <a:gd name="connsiteX6" fmla="*/ 3234936 w 8743070"/>
              <a:gd name="connsiteY6" fmla="*/ 0 h 3539430"/>
              <a:gd name="connsiteX7" fmla="*/ 3992669 w 8743070"/>
              <a:gd name="connsiteY7" fmla="*/ 0 h 3539430"/>
              <a:gd name="connsiteX8" fmla="*/ 4488109 w 8743070"/>
              <a:gd name="connsiteY8" fmla="*/ 0 h 3539430"/>
              <a:gd name="connsiteX9" fmla="*/ 4983550 w 8743070"/>
              <a:gd name="connsiteY9" fmla="*/ 0 h 3539430"/>
              <a:gd name="connsiteX10" fmla="*/ 5566421 w 8743070"/>
              <a:gd name="connsiteY10" fmla="*/ 0 h 3539430"/>
              <a:gd name="connsiteX11" fmla="*/ 6149293 w 8743070"/>
              <a:gd name="connsiteY11" fmla="*/ 0 h 3539430"/>
              <a:gd name="connsiteX12" fmla="*/ 6469872 w 8743070"/>
              <a:gd name="connsiteY12" fmla="*/ 0 h 3539430"/>
              <a:gd name="connsiteX13" fmla="*/ 6965312 w 8743070"/>
              <a:gd name="connsiteY13" fmla="*/ 0 h 3539430"/>
              <a:gd name="connsiteX14" fmla="*/ 7460753 w 8743070"/>
              <a:gd name="connsiteY14" fmla="*/ 0 h 3539430"/>
              <a:gd name="connsiteX15" fmla="*/ 7781332 w 8743070"/>
              <a:gd name="connsiteY15" fmla="*/ 0 h 3539430"/>
              <a:gd name="connsiteX16" fmla="*/ 8743070 w 8743070"/>
              <a:gd name="connsiteY16" fmla="*/ 0 h 3539430"/>
              <a:gd name="connsiteX17" fmla="*/ 8743070 w 8743070"/>
              <a:gd name="connsiteY17" fmla="*/ 483722 h 3539430"/>
              <a:gd name="connsiteX18" fmla="*/ 8743070 w 8743070"/>
              <a:gd name="connsiteY18" fmla="*/ 1002839 h 3539430"/>
              <a:gd name="connsiteX19" fmla="*/ 8743070 w 8743070"/>
              <a:gd name="connsiteY19" fmla="*/ 1557349 h 3539430"/>
              <a:gd name="connsiteX20" fmla="*/ 8743070 w 8743070"/>
              <a:gd name="connsiteY20" fmla="*/ 2147254 h 3539430"/>
              <a:gd name="connsiteX21" fmla="*/ 8743070 w 8743070"/>
              <a:gd name="connsiteY21" fmla="*/ 2630976 h 3539430"/>
              <a:gd name="connsiteX22" fmla="*/ 8743070 w 8743070"/>
              <a:gd name="connsiteY22" fmla="*/ 3539430 h 3539430"/>
              <a:gd name="connsiteX23" fmla="*/ 8247629 w 8743070"/>
              <a:gd name="connsiteY23" fmla="*/ 3539430 h 3539430"/>
              <a:gd name="connsiteX24" fmla="*/ 7577327 w 8743070"/>
              <a:gd name="connsiteY24" fmla="*/ 3539430 h 3539430"/>
              <a:gd name="connsiteX25" fmla="*/ 7081887 w 8743070"/>
              <a:gd name="connsiteY25" fmla="*/ 3539430 h 3539430"/>
              <a:gd name="connsiteX26" fmla="*/ 6586446 w 8743070"/>
              <a:gd name="connsiteY26" fmla="*/ 3539430 h 3539430"/>
              <a:gd name="connsiteX27" fmla="*/ 5828713 w 8743070"/>
              <a:gd name="connsiteY27" fmla="*/ 3539430 h 3539430"/>
              <a:gd name="connsiteX28" fmla="*/ 5508134 w 8743070"/>
              <a:gd name="connsiteY28" fmla="*/ 3539430 h 3539430"/>
              <a:gd name="connsiteX29" fmla="*/ 5187555 w 8743070"/>
              <a:gd name="connsiteY29" fmla="*/ 3539430 h 3539430"/>
              <a:gd name="connsiteX30" fmla="*/ 4604684 w 8743070"/>
              <a:gd name="connsiteY30" fmla="*/ 3539430 h 3539430"/>
              <a:gd name="connsiteX31" fmla="*/ 3846951 w 8743070"/>
              <a:gd name="connsiteY31" fmla="*/ 3539430 h 3539430"/>
              <a:gd name="connsiteX32" fmla="*/ 3176649 w 8743070"/>
              <a:gd name="connsiteY32" fmla="*/ 3539430 h 3539430"/>
              <a:gd name="connsiteX33" fmla="*/ 2681208 w 8743070"/>
              <a:gd name="connsiteY33" fmla="*/ 3539430 h 3539430"/>
              <a:gd name="connsiteX34" fmla="*/ 2273198 w 8743070"/>
              <a:gd name="connsiteY34" fmla="*/ 3539430 h 3539430"/>
              <a:gd name="connsiteX35" fmla="*/ 1690327 w 8743070"/>
              <a:gd name="connsiteY35" fmla="*/ 3539430 h 3539430"/>
              <a:gd name="connsiteX36" fmla="*/ 932594 w 8743070"/>
              <a:gd name="connsiteY36" fmla="*/ 3539430 h 3539430"/>
              <a:gd name="connsiteX37" fmla="*/ 612015 w 8743070"/>
              <a:gd name="connsiteY37" fmla="*/ 3539430 h 3539430"/>
              <a:gd name="connsiteX38" fmla="*/ 0 w 8743070"/>
              <a:gd name="connsiteY38" fmla="*/ 3539430 h 3539430"/>
              <a:gd name="connsiteX39" fmla="*/ 0 w 8743070"/>
              <a:gd name="connsiteY39" fmla="*/ 2949525 h 3539430"/>
              <a:gd name="connsiteX40" fmla="*/ 0 w 8743070"/>
              <a:gd name="connsiteY40" fmla="*/ 2324226 h 3539430"/>
              <a:gd name="connsiteX41" fmla="*/ 0 w 8743070"/>
              <a:gd name="connsiteY41" fmla="*/ 1840504 h 3539430"/>
              <a:gd name="connsiteX42" fmla="*/ 0 w 8743070"/>
              <a:gd name="connsiteY42" fmla="*/ 1321387 h 3539430"/>
              <a:gd name="connsiteX43" fmla="*/ 0 w 8743070"/>
              <a:gd name="connsiteY43" fmla="*/ 837665 h 3539430"/>
              <a:gd name="connsiteX44" fmla="*/ 0 w 8743070"/>
              <a:gd name="connsiteY44"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743070" h="3539430" fill="none" extrusionOk="0">
                <a:moveTo>
                  <a:pt x="0" y="0"/>
                </a:moveTo>
                <a:cubicBezTo>
                  <a:pt x="190792" y="-31639"/>
                  <a:pt x="464401" y="20235"/>
                  <a:pt x="670302" y="0"/>
                </a:cubicBezTo>
                <a:cubicBezTo>
                  <a:pt x="876203" y="-20235"/>
                  <a:pt x="970486" y="51337"/>
                  <a:pt x="1253173" y="0"/>
                </a:cubicBezTo>
                <a:cubicBezTo>
                  <a:pt x="1535860" y="-51337"/>
                  <a:pt x="1615853" y="20531"/>
                  <a:pt x="1748614" y="0"/>
                </a:cubicBezTo>
                <a:cubicBezTo>
                  <a:pt x="1881375" y="-20531"/>
                  <a:pt x="2178699" y="31233"/>
                  <a:pt x="2331485" y="0"/>
                </a:cubicBezTo>
                <a:cubicBezTo>
                  <a:pt x="2484271" y="-31233"/>
                  <a:pt x="2661836" y="45943"/>
                  <a:pt x="2826926" y="0"/>
                </a:cubicBezTo>
                <a:cubicBezTo>
                  <a:pt x="2992016" y="-45943"/>
                  <a:pt x="3059143" y="47842"/>
                  <a:pt x="3234936" y="0"/>
                </a:cubicBezTo>
                <a:cubicBezTo>
                  <a:pt x="3410729" y="-47842"/>
                  <a:pt x="3802393" y="68477"/>
                  <a:pt x="3992669" y="0"/>
                </a:cubicBezTo>
                <a:cubicBezTo>
                  <a:pt x="4182945" y="-68477"/>
                  <a:pt x="4351569" y="36961"/>
                  <a:pt x="4488109" y="0"/>
                </a:cubicBezTo>
                <a:cubicBezTo>
                  <a:pt x="4624649" y="-36961"/>
                  <a:pt x="4831498" y="42016"/>
                  <a:pt x="4983550" y="0"/>
                </a:cubicBezTo>
                <a:cubicBezTo>
                  <a:pt x="5135602" y="-42016"/>
                  <a:pt x="5389814" y="52323"/>
                  <a:pt x="5566421" y="0"/>
                </a:cubicBezTo>
                <a:cubicBezTo>
                  <a:pt x="5743028" y="-52323"/>
                  <a:pt x="6031291" y="28712"/>
                  <a:pt x="6149293" y="0"/>
                </a:cubicBezTo>
                <a:cubicBezTo>
                  <a:pt x="6267295" y="-28712"/>
                  <a:pt x="6380198" y="23653"/>
                  <a:pt x="6469872" y="0"/>
                </a:cubicBezTo>
                <a:cubicBezTo>
                  <a:pt x="6559546" y="-23653"/>
                  <a:pt x="6857636" y="435"/>
                  <a:pt x="6965312" y="0"/>
                </a:cubicBezTo>
                <a:cubicBezTo>
                  <a:pt x="7072988" y="-435"/>
                  <a:pt x="7245052" y="55481"/>
                  <a:pt x="7460753" y="0"/>
                </a:cubicBezTo>
                <a:cubicBezTo>
                  <a:pt x="7676454" y="-55481"/>
                  <a:pt x="7677845" y="21835"/>
                  <a:pt x="7781332" y="0"/>
                </a:cubicBezTo>
                <a:cubicBezTo>
                  <a:pt x="7884819" y="-21835"/>
                  <a:pt x="8273856" y="60092"/>
                  <a:pt x="8743070" y="0"/>
                </a:cubicBezTo>
                <a:cubicBezTo>
                  <a:pt x="8760029" y="119951"/>
                  <a:pt x="8725959" y="372845"/>
                  <a:pt x="8743070" y="483722"/>
                </a:cubicBezTo>
                <a:cubicBezTo>
                  <a:pt x="8760181" y="594599"/>
                  <a:pt x="8731685" y="746828"/>
                  <a:pt x="8743070" y="1002839"/>
                </a:cubicBezTo>
                <a:cubicBezTo>
                  <a:pt x="8754455" y="1258850"/>
                  <a:pt x="8730289" y="1367564"/>
                  <a:pt x="8743070" y="1557349"/>
                </a:cubicBezTo>
                <a:cubicBezTo>
                  <a:pt x="8755851" y="1747134"/>
                  <a:pt x="8689905" y="2026744"/>
                  <a:pt x="8743070" y="2147254"/>
                </a:cubicBezTo>
                <a:cubicBezTo>
                  <a:pt x="8796235" y="2267764"/>
                  <a:pt x="8701944" y="2444206"/>
                  <a:pt x="8743070" y="2630976"/>
                </a:cubicBezTo>
                <a:cubicBezTo>
                  <a:pt x="8784196" y="2817746"/>
                  <a:pt x="8695594" y="3109857"/>
                  <a:pt x="8743070" y="3539430"/>
                </a:cubicBezTo>
                <a:cubicBezTo>
                  <a:pt x="8590230" y="3572163"/>
                  <a:pt x="8392388" y="3483061"/>
                  <a:pt x="8247629" y="3539430"/>
                </a:cubicBezTo>
                <a:cubicBezTo>
                  <a:pt x="8102870" y="3595799"/>
                  <a:pt x="7755780" y="3527279"/>
                  <a:pt x="7577327" y="3539430"/>
                </a:cubicBezTo>
                <a:cubicBezTo>
                  <a:pt x="7398874" y="3551581"/>
                  <a:pt x="7289056" y="3489168"/>
                  <a:pt x="7081887" y="3539430"/>
                </a:cubicBezTo>
                <a:cubicBezTo>
                  <a:pt x="6874718" y="3589692"/>
                  <a:pt x="6703306" y="3498236"/>
                  <a:pt x="6586446" y="3539430"/>
                </a:cubicBezTo>
                <a:cubicBezTo>
                  <a:pt x="6469586" y="3580624"/>
                  <a:pt x="5999397" y="3521798"/>
                  <a:pt x="5828713" y="3539430"/>
                </a:cubicBezTo>
                <a:cubicBezTo>
                  <a:pt x="5658029" y="3557062"/>
                  <a:pt x="5619622" y="3533326"/>
                  <a:pt x="5508134" y="3539430"/>
                </a:cubicBezTo>
                <a:cubicBezTo>
                  <a:pt x="5396646" y="3545534"/>
                  <a:pt x="5306355" y="3521539"/>
                  <a:pt x="5187555" y="3539430"/>
                </a:cubicBezTo>
                <a:cubicBezTo>
                  <a:pt x="5068755" y="3557321"/>
                  <a:pt x="4863940" y="3527864"/>
                  <a:pt x="4604684" y="3539430"/>
                </a:cubicBezTo>
                <a:cubicBezTo>
                  <a:pt x="4345428" y="3550996"/>
                  <a:pt x="4048824" y="3530592"/>
                  <a:pt x="3846951" y="3539430"/>
                </a:cubicBezTo>
                <a:cubicBezTo>
                  <a:pt x="3645078" y="3548268"/>
                  <a:pt x="3347275" y="3512077"/>
                  <a:pt x="3176649" y="3539430"/>
                </a:cubicBezTo>
                <a:cubicBezTo>
                  <a:pt x="3006023" y="3566783"/>
                  <a:pt x="2825781" y="3522769"/>
                  <a:pt x="2681208" y="3539430"/>
                </a:cubicBezTo>
                <a:cubicBezTo>
                  <a:pt x="2536635" y="3556091"/>
                  <a:pt x="2399845" y="3515905"/>
                  <a:pt x="2273198" y="3539430"/>
                </a:cubicBezTo>
                <a:cubicBezTo>
                  <a:pt x="2146551" y="3562955"/>
                  <a:pt x="1958867" y="3514780"/>
                  <a:pt x="1690327" y="3539430"/>
                </a:cubicBezTo>
                <a:cubicBezTo>
                  <a:pt x="1421787" y="3564080"/>
                  <a:pt x="1262107" y="3502026"/>
                  <a:pt x="932594" y="3539430"/>
                </a:cubicBezTo>
                <a:cubicBezTo>
                  <a:pt x="603081" y="3576834"/>
                  <a:pt x="727648" y="3514269"/>
                  <a:pt x="612015" y="3539430"/>
                </a:cubicBezTo>
                <a:cubicBezTo>
                  <a:pt x="496382" y="3564591"/>
                  <a:pt x="217259" y="3485459"/>
                  <a:pt x="0" y="3539430"/>
                </a:cubicBezTo>
                <a:cubicBezTo>
                  <a:pt x="-8386" y="3275221"/>
                  <a:pt x="8974" y="3200280"/>
                  <a:pt x="0" y="2949525"/>
                </a:cubicBezTo>
                <a:cubicBezTo>
                  <a:pt x="-8974" y="2698771"/>
                  <a:pt x="73341" y="2604849"/>
                  <a:pt x="0" y="2324226"/>
                </a:cubicBezTo>
                <a:cubicBezTo>
                  <a:pt x="-73341" y="2043603"/>
                  <a:pt x="41459" y="2014142"/>
                  <a:pt x="0" y="1840504"/>
                </a:cubicBezTo>
                <a:cubicBezTo>
                  <a:pt x="-41459" y="1666866"/>
                  <a:pt x="16753" y="1548766"/>
                  <a:pt x="0" y="1321387"/>
                </a:cubicBezTo>
                <a:cubicBezTo>
                  <a:pt x="-16753" y="1094008"/>
                  <a:pt x="64" y="990952"/>
                  <a:pt x="0" y="837665"/>
                </a:cubicBezTo>
                <a:cubicBezTo>
                  <a:pt x="-64" y="684378"/>
                  <a:pt x="67040" y="230135"/>
                  <a:pt x="0" y="0"/>
                </a:cubicBezTo>
                <a:close/>
              </a:path>
              <a:path w="8743070" h="3539430" stroke="0" extrusionOk="0">
                <a:moveTo>
                  <a:pt x="0" y="0"/>
                </a:moveTo>
                <a:cubicBezTo>
                  <a:pt x="312138" y="-5181"/>
                  <a:pt x="469332" y="41191"/>
                  <a:pt x="757733" y="0"/>
                </a:cubicBezTo>
                <a:cubicBezTo>
                  <a:pt x="1046134" y="-41191"/>
                  <a:pt x="982047" y="20836"/>
                  <a:pt x="1078312" y="0"/>
                </a:cubicBezTo>
                <a:cubicBezTo>
                  <a:pt x="1174577" y="-20836"/>
                  <a:pt x="1581421" y="83093"/>
                  <a:pt x="1836045" y="0"/>
                </a:cubicBezTo>
                <a:cubicBezTo>
                  <a:pt x="2090669" y="-83093"/>
                  <a:pt x="2042101" y="20544"/>
                  <a:pt x="2244055" y="0"/>
                </a:cubicBezTo>
                <a:cubicBezTo>
                  <a:pt x="2446009" y="-20544"/>
                  <a:pt x="2659712" y="90297"/>
                  <a:pt x="3001787" y="0"/>
                </a:cubicBezTo>
                <a:cubicBezTo>
                  <a:pt x="3343862" y="-90297"/>
                  <a:pt x="3518121" y="25816"/>
                  <a:pt x="3672089" y="0"/>
                </a:cubicBezTo>
                <a:cubicBezTo>
                  <a:pt x="3826057" y="-25816"/>
                  <a:pt x="3858552" y="32496"/>
                  <a:pt x="3992669" y="0"/>
                </a:cubicBezTo>
                <a:cubicBezTo>
                  <a:pt x="4126786" y="-32496"/>
                  <a:pt x="4422681" y="44451"/>
                  <a:pt x="4662971" y="0"/>
                </a:cubicBezTo>
                <a:cubicBezTo>
                  <a:pt x="4903261" y="-44451"/>
                  <a:pt x="5026539" y="22018"/>
                  <a:pt x="5333273" y="0"/>
                </a:cubicBezTo>
                <a:cubicBezTo>
                  <a:pt x="5640007" y="-22018"/>
                  <a:pt x="5772753" y="57100"/>
                  <a:pt x="5916144" y="0"/>
                </a:cubicBezTo>
                <a:cubicBezTo>
                  <a:pt x="6059535" y="-57100"/>
                  <a:pt x="6409917" y="52446"/>
                  <a:pt x="6586446" y="0"/>
                </a:cubicBezTo>
                <a:cubicBezTo>
                  <a:pt x="6762975" y="-52446"/>
                  <a:pt x="6804782" y="7745"/>
                  <a:pt x="6907025" y="0"/>
                </a:cubicBezTo>
                <a:cubicBezTo>
                  <a:pt x="7009268" y="-7745"/>
                  <a:pt x="7363560" y="11522"/>
                  <a:pt x="7577327" y="0"/>
                </a:cubicBezTo>
                <a:cubicBezTo>
                  <a:pt x="7791094" y="-11522"/>
                  <a:pt x="7928980" y="32187"/>
                  <a:pt x="8072768" y="0"/>
                </a:cubicBezTo>
                <a:cubicBezTo>
                  <a:pt x="8216556" y="-32187"/>
                  <a:pt x="8437145" y="10157"/>
                  <a:pt x="8743070" y="0"/>
                </a:cubicBezTo>
                <a:cubicBezTo>
                  <a:pt x="8800636" y="323548"/>
                  <a:pt x="8676518" y="450386"/>
                  <a:pt x="8743070" y="660694"/>
                </a:cubicBezTo>
                <a:cubicBezTo>
                  <a:pt x="8809622" y="871002"/>
                  <a:pt x="8688735" y="967483"/>
                  <a:pt x="8743070" y="1179810"/>
                </a:cubicBezTo>
                <a:cubicBezTo>
                  <a:pt x="8797405" y="1392137"/>
                  <a:pt x="8682209" y="1615845"/>
                  <a:pt x="8743070" y="1734321"/>
                </a:cubicBezTo>
                <a:cubicBezTo>
                  <a:pt x="8803931" y="1852797"/>
                  <a:pt x="8687806" y="2046920"/>
                  <a:pt x="8743070" y="2253437"/>
                </a:cubicBezTo>
                <a:cubicBezTo>
                  <a:pt x="8798334" y="2459954"/>
                  <a:pt x="8723228" y="2676181"/>
                  <a:pt x="8743070" y="2843342"/>
                </a:cubicBezTo>
                <a:cubicBezTo>
                  <a:pt x="8762912" y="3010503"/>
                  <a:pt x="8740939" y="3202927"/>
                  <a:pt x="8743070" y="3539430"/>
                </a:cubicBezTo>
                <a:cubicBezTo>
                  <a:pt x="8489260" y="3548822"/>
                  <a:pt x="8348739" y="3485261"/>
                  <a:pt x="8160199" y="3539430"/>
                </a:cubicBezTo>
                <a:cubicBezTo>
                  <a:pt x="7971659" y="3593599"/>
                  <a:pt x="7821625" y="3515605"/>
                  <a:pt x="7489897" y="3539430"/>
                </a:cubicBezTo>
                <a:cubicBezTo>
                  <a:pt x="7158169" y="3563255"/>
                  <a:pt x="7005029" y="3534315"/>
                  <a:pt x="6732164" y="3539430"/>
                </a:cubicBezTo>
                <a:cubicBezTo>
                  <a:pt x="6459299" y="3544545"/>
                  <a:pt x="6526661" y="3524411"/>
                  <a:pt x="6411585" y="3539430"/>
                </a:cubicBezTo>
                <a:cubicBezTo>
                  <a:pt x="6296509" y="3554449"/>
                  <a:pt x="5919801" y="3459342"/>
                  <a:pt x="5741283" y="3539430"/>
                </a:cubicBezTo>
                <a:cubicBezTo>
                  <a:pt x="5562765" y="3619518"/>
                  <a:pt x="5156454" y="3455961"/>
                  <a:pt x="4983550" y="3539430"/>
                </a:cubicBezTo>
                <a:cubicBezTo>
                  <a:pt x="4810646" y="3622899"/>
                  <a:pt x="4455757" y="3464987"/>
                  <a:pt x="4313248" y="3539430"/>
                </a:cubicBezTo>
                <a:cubicBezTo>
                  <a:pt x="4170739" y="3613873"/>
                  <a:pt x="4063826" y="3520517"/>
                  <a:pt x="3905238" y="3539430"/>
                </a:cubicBezTo>
                <a:cubicBezTo>
                  <a:pt x="3746650" y="3558343"/>
                  <a:pt x="3563814" y="3483316"/>
                  <a:pt x="3322367" y="3539430"/>
                </a:cubicBezTo>
                <a:cubicBezTo>
                  <a:pt x="3080920" y="3595544"/>
                  <a:pt x="3150031" y="3533648"/>
                  <a:pt x="3001787" y="3539430"/>
                </a:cubicBezTo>
                <a:cubicBezTo>
                  <a:pt x="2853543" y="3545212"/>
                  <a:pt x="2688141" y="3514985"/>
                  <a:pt x="2593777" y="3539430"/>
                </a:cubicBezTo>
                <a:cubicBezTo>
                  <a:pt x="2499413" y="3563875"/>
                  <a:pt x="2117245" y="3482941"/>
                  <a:pt x="1923475" y="3539430"/>
                </a:cubicBezTo>
                <a:cubicBezTo>
                  <a:pt x="1729705" y="3595919"/>
                  <a:pt x="1520169" y="3481795"/>
                  <a:pt x="1165743" y="3539430"/>
                </a:cubicBezTo>
                <a:cubicBezTo>
                  <a:pt x="811317" y="3597065"/>
                  <a:pt x="914614" y="3524578"/>
                  <a:pt x="845163" y="3539430"/>
                </a:cubicBezTo>
                <a:cubicBezTo>
                  <a:pt x="775712" y="3554282"/>
                  <a:pt x="209179" y="3447877"/>
                  <a:pt x="0" y="3539430"/>
                </a:cubicBezTo>
                <a:cubicBezTo>
                  <a:pt x="-33440" y="3290846"/>
                  <a:pt x="4311" y="3116144"/>
                  <a:pt x="0" y="2914131"/>
                </a:cubicBezTo>
                <a:cubicBezTo>
                  <a:pt x="-4311" y="2712118"/>
                  <a:pt x="31183" y="2571777"/>
                  <a:pt x="0" y="2324226"/>
                </a:cubicBezTo>
                <a:cubicBezTo>
                  <a:pt x="-31183" y="2076675"/>
                  <a:pt x="8706" y="1976674"/>
                  <a:pt x="0" y="1769715"/>
                </a:cubicBezTo>
                <a:cubicBezTo>
                  <a:pt x="-8706" y="1562756"/>
                  <a:pt x="13898" y="1402126"/>
                  <a:pt x="0" y="1215204"/>
                </a:cubicBezTo>
                <a:cubicBezTo>
                  <a:pt x="-13898" y="1028282"/>
                  <a:pt x="2368" y="914434"/>
                  <a:pt x="0" y="625299"/>
                </a:cubicBezTo>
                <a:cubicBezTo>
                  <a:pt x="-2368" y="336164"/>
                  <a:pt x="55267" y="29638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286490692">
                  <a:prstGeom prst="rect">
                    <a:avLst/>
                  </a:prstGeom>
                  <ask:type>
                    <ask:lineSketchScribble/>
                  </ask:type>
                </ask:lineSketchStyleProps>
              </a:ext>
            </a:extLst>
          </a:ln>
        </p:spPr>
        <p:txBody>
          <a:bodyPr wrap="square">
            <a:spAutoFit/>
          </a:bodyPr>
          <a:lstStyle>
            <a:defPPr>
              <a:defRPr lang="el-GR"/>
            </a:defPPr>
            <a:lvl1pPr>
              <a:defRPr sz="1600"/>
            </a:lvl1pPr>
          </a:lstStyle>
          <a:p>
            <a:r>
              <a:rPr lang="el-GR" b="1" dirty="0"/>
              <a:t>Η Κατάσταση</a:t>
            </a:r>
            <a:endParaRPr lang="en-GB" b="1" dirty="0"/>
          </a:p>
          <a:p>
            <a:r>
              <a:rPr lang="el-GR" dirty="0"/>
              <a:t>Η οικονομική εξαθλίωση έφερε τις μάζες στον πολιτικό στίβο. Οι τιμές του ψωμιού εξακολουθούν να αυξάνονται ασταμάτητα, επιπλέον, τα τρόφιμα είναι ακόμα λίγα στη χώρα. Οι μυλωνάδες και οι αρτοποιοί νόθευαν το αλεύρι με γύψο, το οποίο οδηγεί επανειλημμένα σε ταραχές εναντίον τους.</a:t>
            </a:r>
          </a:p>
          <a:p>
            <a:r>
              <a:rPr lang="el-GR" dirty="0"/>
              <a:t>Στην πρωτεύουσα, το Παρίσι, ξεσπούν ταραχές ξανά και ξανά. Αυτές οι αναταραχές χρησιμεύουν ως αφορμή για να διατάξει ο βασιλιάς να έλθει το σύνταγμα της Φλάνδρας με χίλιους στρατιώτες από τη βόρεια Γαλλία στις Βερσαλλίες. Με αυτόν τον τρόπο ήλπιζε να κερδίσει περισσότερη υποστήριξη από την Εθνοσυνέλευση.</a:t>
            </a:r>
          </a:p>
          <a:p>
            <a:r>
              <a:rPr lang="el-GR" dirty="0"/>
              <a:t>Στις 4 Οκτωβρίου 1789, παρ' όλη τη φτώχεια στη χώρα, πραγματοποιήθηκε για άλλη μια φορά μια υπέροχη γιορτή στο Παλάτι των Βερσαλλιών, την παραδοσιακή έδρα της βασιλικής οικογένειας. Μαζί με πολλές οικογένειες ευγενών και πάνω από 5.000 υπηρέτες, η βασιλική οικογένεια ζει εκεί σε 51.000 τετραγωνικά μέτρα, περίπου 20 χιλιόμετρα έξω από το Παρίσι. Ο κόσμος εξοργίζεται όταν διαδίδεται η φήμη ότι σ’ εκείνη τη γιορτή η σημαία της Εθνοσυνέλευσης, που υπερασπίζεται τις αξίες της ελευθερίας και της δημοκρατίας, έχει γελοιοποιηθεί</a:t>
            </a:r>
            <a:r>
              <a:rPr lang="en-GB" dirty="0"/>
              <a:t>.</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60B03CF-0F61-4103-B54B-64F448DB68F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200" y="365125"/>
            <a:ext cx="11353800" cy="1325563"/>
          </a:xfrm>
        </p:spPr>
        <p:txBody>
          <a:bodyPr>
            <a:normAutofit/>
          </a:bodyPr>
          <a:lstStyle/>
          <a:p>
            <a:r>
              <a:rPr lang="el-GR" sz="3100" dirty="0"/>
              <a:t>Βήμα 2: Επιλέξτε ένα άτομο στα χνάρια του οποίου θέλετε να πατήσετε</a:t>
            </a:r>
            <a:endParaRPr lang="en-GB" sz="31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nSpc>
                <a:spcPct val="130000"/>
              </a:lnSpc>
            </a:pPr>
            <a:r>
              <a:rPr lang="el-GR" sz="2000" b="1" dirty="0">
                <a:latin typeface="Calibri" panose="020F0502020204030204" pitchFamily="34" charset="0"/>
                <a:ea typeface="MyriadPro-Regular"/>
                <a:cs typeface="Arial" panose="020B0604020202020204" pitchFamily="34" charset="0"/>
              </a:rPr>
              <a:t>Καθένα από τα πρόσωπα </a:t>
            </a:r>
            <a:r>
              <a:rPr lang="el-GR" sz="2000" dirty="0">
                <a:latin typeface="Calibri" panose="020F0502020204030204" pitchFamily="34" charset="0"/>
                <a:ea typeface="MyriadPro-Regular"/>
                <a:cs typeface="Arial" panose="020B0604020202020204" pitchFamily="34" charset="0"/>
              </a:rPr>
              <a:t>που περιγράφονται έχει γράψει ιστορία με τον δικό του/της προσωπικό τρόπο. Με τις αποφάσεις και τις στρατηγικές τους, όλοι οι εμπλεκόμενοι είχαν επιρροή στα μελλοντικά γεγονότα.</a:t>
            </a:r>
          </a:p>
          <a:p>
            <a:pPr>
              <a:lnSpc>
                <a:spcPct val="130000"/>
              </a:lnSpc>
            </a:pPr>
            <a:r>
              <a:rPr lang="el-GR" sz="2000" dirty="0">
                <a:latin typeface="Calibri" panose="020F0502020204030204" pitchFamily="34" charset="0"/>
                <a:ea typeface="MyriadPro-Regular"/>
                <a:cs typeface="Arial" panose="020B0604020202020204" pitchFamily="34" charset="0"/>
              </a:rPr>
              <a:t>Φυσικά, συμμετείχαν πολλοί, πολύ περισσότεροι. </a:t>
            </a:r>
            <a:r>
              <a:rPr lang="el-GR" sz="2000" b="1" dirty="0">
                <a:latin typeface="Calibri" panose="020F0502020204030204" pitchFamily="34" charset="0"/>
                <a:ea typeface="MyriadPro-Regular"/>
                <a:cs typeface="Arial" panose="020B0604020202020204" pitchFamily="34" charset="0"/>
              </a:rPr>
              <a:t>Επιλέξαμε αυτά τα τέσσερα</a:t>
            </a:r>
            <a:r>
              <a:rPr lang="el-GR" sz="2000" dirty="0">
                <a:latin typeface="Calibri" panose="020F0502020204030204" pitchFamily="34" charset="0"/>
                <a:ea typeface="MyriadPro-Regular"/>
                <a:cs typeface="Arial" panose="020B0604020202020204" pitchFamily="34" charset="0"/>
              </a:rPr>
              <a:t> για εσάς γιατί είναι σημαντικό για εμάς να δώσουμε φωνή όχι μόνο στους πλούσιους και ισχυρούς, αλλά και σε όσους είχαν λιγότερη φωνή στην ιστοριογραφία μέχρι τώρα. Άλλωστε όλοι φέρουν τις συνέπειες των αποφάσεων που πάρθηκαν αυτή την περίοδο</a:t>
            </a:r>
            <a:r>
              <a:rPr lang="en-GB" sz="2000" dirty="0">
                <a:effectLst/>
                <a:latin typeface="Calibri" panose="020F0502020204030204" pitchFamily="34" charset="0"/>
                <a:ea typeface="MyriadPro-Regular"/>
                <a:cs typeface="Arial" panose="020B0604020202020204" pitchFamily="34" charset="0"/>
              </a:rPr>
              <a:t>.</a:t>
            </a:r>
          </a:p>
          <a:p>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l-GR" dirty="0"/>
              <a:t>Τα πρόσωπα που εμπλέκονται</a:t>
            </a:r>
            <a:endParaRPr lang="en-GB" dirty="0"/>
          </a:p>
        </p:txBody>
      </p:sp>
      <p:graphicFrame>
        <p:nvGraphicFramePr>
          <p:cNvPr id="4" name="Diagramm 3">
            <a:extLst>
              <a:ext uri="{FF2B5EF4-FFF2-40B4-BE49-F238E27FC236}">
                <a16:creationId xmlns:a16="http://schemas.microsoft.com/office/drawing/2014/main" id="{A06CE630-4E48-4B17-A760-2DB7F413A54D}"/>
              </a:ext>
            </a:extLst>
          </p:cNvPr>
          <p:cNvGraphicFramePr/>
          <p:nvPr>
            <p:extLst>
              <p:ext uri="{D42A27DB-BD31-4B8C-83A1-F6EECF244321}">
                <p14:modId xmlns:p14="http://schemas.microsoft.com/office/powerpoint/2010/main" val="575854889"/>
              </p:ext>
            </p:extLst>
          </p:nvPr>
        </p:nvGraphicFramePr>
        <p:xfrm>
          <a:off x="1376516" y="1690688"/>
          <a:ext cx="8976851" cy="4111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0257" y="70157"/>
            <a:ext cx="1725562" cy="1725562"/>
          </a:xfrm>
          <a:prstGeom prst="rect">
            <a:avLst/>
          </a:prstGeom>
        </p:spPr>
      </p:pic>
    </p:spTree>
    <p:extLst>
      <p:ext uri="{BB962C8B-B14F-4D97-AF65-F5344CB8AC3E}">
        <p14:creationId xmlns:p14="http://schemas.microsoft.com/office/powerpoint/2010/main" val="392217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137">
            <a:extLst>
              <a:ext uri="{FF2B5EF4-FFF2-40B4-BE49-F238E27FC236}">
                <a16:creationId xmlns:a16="http://schemas.microsoft.com/office/drawing/2014/main" id="{44ECD919-81F4-4A6F-B59B-3DE8F7910206}"/>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540042" y="2307445"/>
            <a:ext cx="8115235" cy="1851599"/>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el-GR" dirty="0"/>
              <a:t>Επιλέξτε ένα από αυτά τα τέσσερα άτομα </a:t>
            </a:r>
            <a:r>
              <a:rPr lang="en-US" dirty="0"/>
              <a:t>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671052" y="1883607"/>
            <a:ext cx="10515600" cy="4351338"/>
          </a:xfrm>
        </p:spPr>
        <p:txBody>
          <a:bodyPr/>
          <a:lstStyle/>
          <a:p>
            <a:pPr marL="0" indent="0" algn="just">
              <a:lnSpc>
                <a:spcPct val="106000"/>
              </a:lnSpc>
              <a:buNone/>
            </a:pPr>
            <a:r>
              <a:rPr lang="el-GR" sz="2000" i="1" dirty="0">
                <a:latin typeface="Calibri" panose="020F0502020204030204" pitchFamily="34" charset="0"/>
                <a:ea typeface="Calibri" panose="020F0502020204030204" pitchFamily="34" charset="0"/>
                <a:cs typeface="Times New Roman" panose="02020603050405020304" pitchFamily="18" charset="0"/>
              </a:rPr>
              <a:t>Σε ποιανού βήματα θα θέλατε να πατήσετε;</a:t>
            </a:r>
            <a:endParaRPr lang="en-GB" sz="2000" dirty="0">
              <a:effectLst/>
              <a:latin typeface="Calibri" panose="020F0502020204030204" pitchFamily="34" charset="0"/>
              <a:ea typeface="MyriadPro-Regular"/>
              <a:cs typeface="Arial" panose="020B0604020202020204" pitchFamily="34"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1800" b="1" dirty="0">
                <a:latin typeface="Calibri" panose="020F0502020204030204" pitchFamily="34" charset="0"/>
                <a:ea typeface="Calibri" panose="020F0502020204030204" pitchFamily="34" charset="0"/>
                <a:cs typeface="Times New Roman" panose="02020603050405020304" pitchFamily="18" charset="0"/>
              </a:rPr>
              <a:t>Προσοχή! Διαβάστε μόνο το κείμενο που ανήκει στο άτομο που έχετε επιλέξει και μετά προχωρήστε στο βήμα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3</a:t>
            </a:r>
            <a:endParaRPr lang="en-GB" dirty="0"/>
          </a:p>
        </p:txBody>
      </p:sp>
      <p:sp>
        <p:nvSpPr>
          <p:cNvPr id="6" name="TextBox 5">
            <a:extLst>
              <a:ext uri="{FF2B5EF4-FFF2-40B4-BE49-F238E27FC236}">
                <a16:creationId xmlns:a16="http://schemas.microsoft.com/office/drawing/2014/main" id="{443D1A03-6201-4176-856B-F9BC51048E3F}"/>
              </a:ext>
            </a:extLst>
          </p:cNvPr>
          <p:cNvSpPr txBox="1"/>
          <p:nvPr/>
        </p:nvSpPr>
        <p:spPr>
          <a:xfrm>
            <a:off x="2871020" y="2565341"/>
            <a:ext cx="6115664" cy="1532727"/>
          </a:xfrm>
          <a:prstGeom prst="rect">
            <a:avLst/>
          </a:prstGeom>
          <a:noFill/>
        </p:spPr>
        <p:txBody>
          <a:bodyPr wrap="square">
            <a:spAutoFit/>
          </a:bodyPr>
          <a:lstStyle/>
          <a:p>
            <a:pPr marL="342900" lvl="0" indent="-342900" algn="ctr">
              <a:lnSpc>
                <a:spcPct val="130000"/>
              </a:lnSpc>
              <a:buClr>
                <a:srgbClr val="ED7D31"/>
              </a:buClr>
              <a:buSzPts val="1600"/>
              <a:buFont typeface="Wingdings" panose="05000000000000000000" pitchFamily="2" charset="2"/>
              <a:buChar char=""/>
            </a:pPr>
            <a:r>
              <a:rPr lang="el-GR" sz="2400" b="1" dirty="0">
                <a:solidFill>
                  <a:srgbClr val="0170B3"/>
                </a:solidFill>
                <a:latin typeface="Calibri" panose="020F0502020204030204" pitchFamily="34" charset="0"/>
                <a:ea typeface="MyriadPro-Regular"/>
                <a:cs typeface="Arial" panose="020B0604020202020204" pitchFamily="34" charset="0"/>
              </a:rPr>
              <a:t>Επιλέξτε ένα από αυτά τα τέσσερα άτομα </a:t>
            </a:r>
            <a:r>
              <a:rPr lang="el-GR" sz="2400" dirty="0">
                <a:solidFill>
                  <a:srgbClr val="0170B3"/>
                </a:solidFill>
                <a:latin typeface="Calibri" panose="020F0502020204030204" pitchFamily="34" charset="0"/>
                <a:ea typeface="MyriadPro-Regular"/>
                <a:cs typeface="Arial" panose="020B0604020202020204" pitchFamily="34" charset="0"/>
              </a:rPr>
              <a:t>και διαβάστε το παρακάτω κείμενο καθώς περιγράφει την κατάστασή του.</a:t>
            </a:r>
            <a:endParaRPr lang="en-GB" sz="2400"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216251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Louison-EL">
            <a:hlinkClick r:id="" action="ppaction://media"/>
            <a:extLst>
              <a:ext uri="{FF2B5EF4-FFF2-40B4-BE49-F238E27FC236}">
                <a16:creationId xmlns:a16="http://schemas.microsoft.com/office/drawing/2014/main" id="{C0D76223-CE96-3DD4-D4B4-F4038BA8B0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2570" y="4400607"/>
            <a:ext cx="1980187" cy="1980187"/>
          </a:xfrm>
          <a:prstGeom prst="rect">
            <a:avLst/>
          </a:prstGeom>
        </p:spPr>
      </p:pic>
      <p:pic>
        <p:nvPicPr>
          <p:cNvPr id="9" name="Grafik 633" descr="Aquarell, Pinselstrich, Farbe, Abstrakt, Textur, Bürste">
            <a:extLst>
              <a:ext uri="{FF2B5EF4-FFF2-40B4-BE49-F238E27FC236}">
                <a16:creationId xmlns:a16="http://schemas.microsoft.com/office/drawing/2014/main" id="{8CCEA8A1-EF64-47D4-82A8-373A0EAD460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70247" y="477206"/>
            <a:ext cx="8939223" cy="1200785"/>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el-GR" dirty="0"/>
              <a:t>Πρόσωπο</a:t>
            </a:r>
            <a:r>
              <a:rPr lang="en-GB" dirty="0"/>
              <a:t> 1: </a:t>
            </a:r>
            <a:r>
              <a:rPr lang="el-GR" dirty="0" err="1"/>
              <a:t>Λουιζόν</a:t>
            </a:r>
            <a:r>
              <a:rPr lang="el-GR" dirty="0"/>
              <a:t>, </a:t>
            </a:r>
            <a:r>
              <a:rPr lang="el-GR" sz="3200" dirty="0" err="1"/>
              <a:t>λουλουδού</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37186" y="1825624"/>
            <a:ext cx="10629035" cy="4796401"/>
          </a:xfrm>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Γεια σας, είμαι η </a:t>
            </a:r>
            <a:r>
              <a:rPr lang="el-GR" sz="2400" b="1" i="1" dirty="0" err="1">
                <a:latin typeface="Calibri" panose="020F0502020204030204" pitchFamily="34" charset="0"/>
                <a:ea typeface="Calibri" panose="020F0502020204030204" pitchFamily="34" charset="0"/>
                <a:cs typeface="Times New Roman" panose="02020603050405020304" pitchFamily="18" charset="0"/>
              </a:rPr>
              <a:t>Λουιζόν</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i="1" dirty="0">
                <a:latin typeface="Calibri" panose="020F0502020204030204" pitchFamily="34" charset="0"/>
                <a:ea typeface="Calibri" panose="020F0502020204030204" pitchFamily="34" charset="0"/>
                <a:cs typeface="Times New Roman" panose="02020603050405020304" pitchFamily="18" charset="0"/>
              </a:rPr>
              <a:t>Είμαι </a:t>
            </a:r>
            <a:r>
              <a:rPr lang="el-GR" sz="2400" i="1" dirty="0" err="1">
                <a:latin typeface="Calibri" panose="020F0502020204030204" pitchFamily="34" charset="0"/>
                <a:ea typeface="Calibri" panose="020F0502020204030204" pitchFamily="34" charset="0"/>
                <a:cs typeface="Times New Roman" panose="02020603050405020304" pitchFamily="18" charset="0"/>
              </a:rPr>
              <a:t>λουλουδού</a:t>
            </a:r>
            <a:r>
              <a:rPr lang="el-GR" sz="2400" i="1" dirty="0">
                <a:latin typeface="Calibri" panose="020F0502020204030204" pitchFamily="34" charset="0"/>
                <a:ea typeface="Calibri" panose="020F0502020204030204" pitchFamily="34" charset="0"/>
                <a:cs typeface="Times New Roman" panose="02020603050405020304" pitchFamily="18" charset="0"/>
              </a:rPr>
              <a:t> στην ψαραγορά μας στο Παρίσι. Ο σύζυγός μου ήταν εκεί όταν εισέβαλαν στη Βαστίλη. Και έχασε τη ζωή του στην επίθεση. Αλλά η ζωή πρέπει να συνεχιστεί με κάποιο τρόπο. Σήμερα είναι μια άλλη γκρίζα, βροχερή μέρα. Αν και έχει πολύ κρύο για την εποχή του χρόνου, υπάρχει ένταση σαν καταιγίδα εδώ στις φτωχές συνοικίες. Υπάρχει απλώς πολύ λίγη δουλειά και σύντομα κανένας από εμάς δεν θα μπορεί να αγοράσει ψωμί ούτως ή άλλως</a:t>
            </a:r>
            <a:r>
              <a:rPr lang="en-GB" sz="2400" i="1" dirty="0">
                <a:latin typeface="Calibri" panose="020F0502020204030204" pitchFamily="34" charset="0"/>
                <a:cs typeface="Times New Roman" panose="02020603050405020304" pitchFamily="18" charset="0"/>
              </a:rPr>
              <a:t>!  </a:t>
            </a:r>
          </a:p>
        </p:txBody>
      </p:sp>
      <p:pic>
        <p:nvPicPr>
          <p:cNvPr id="6" name="Εικόνα 5">
            <a:extLst>
              <a:ext uri="{FF2B5EF4-FFF2-40B4-BE49-F238E27FC236}">
                <a16:creationId xmlns:a16="http://schemas.microsoft.com/office/drawing/2014/main" id="{F2775920-7EEA-400E-BC90-4CCAB76BF1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655" y="1958385"/>
            <a:ext cx="1152525" cy="1731645"/>
          </a:xfrm>
          <a:prstGeom prst="rect">
            <a:avLst/>
          </a:prstGeom>
          <a:noFill/>
        </p:spPr>
      </p:pic>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842306" y="4481312"/>
            <a:ext cx="102298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225779" y="114182"/>
            <a:ext cx="9931738" cy="6629635"/>
          </a:xfrm>
          <a:custGeom>
            <a:avLst/>
            <a:gdLst>
              <a:gd name="connsiteX0" fmla="*/ 0 w 9931738"/>
              <a:gd name="connsiteY0" fmla="*/ 0 h 6629635"/>
              <a:gd name="connsiteX1" fmla="*/ 761433 w 9931738"/>
              <a:gd name="connsiteY1" fmla="*/ 0 h 6629635"/>
              <a:gd name="connsiteX2" fmla="*/ 1125597 w 9931738"/>
              <a:gd name="connsiteY2" fmla="*/ 0 h 6629635"/>
              <a:gd name="connsiteX3" fmla="*/ 1887030 w 9931738"/>
              <a:gd name="connsiteY3" fmla="*/ 0 h 6629635"/>
              <a:gd name="connsiteX4" fmla="*/ 2251194 w 9931738"/>
              <a:gd name="connsiteY4" fmla="*/ 0 h 6629635"/>
              <a:gd name="connsiteX5" fmla="*/ 2913310 w 9931738"/>
              <a:gd name="connsiteY5" fmla="*/ 0 h 6629635"/>
              <a:gd name="connsiteX6" fmla="*/ 3376791 w 9931738"/>
              <a:gd name="connsiteY6" fmla="*/ 0 h 6629635"/>
              <a:gd name="connsiteX7" fmla="*/ 4038907 w 9931738"/>
              <a:gd name="connsiteY7" fmla="*/ 0 h 6629635"/>
              <a:gd name="connsiteX8" fmla="*/ 4899657 w 9931738"/>
              <a:gd name="connsiteY8" fmla="*/ 0 h 6629635"/>
              <a:gd name="connsiteX9" fmla="*/ 5363139 w 9931738"/>
              <a:gd name="connsiteY9" fmla="*/ 0 h 6629635"/>
              <a:gd name="connsiteX10" fmla="*/ 6025254 w 9931738"/>
              <a:gd name="connsiteY10" fmla="*/ 0 h 6629635"/>
              <a:gd name="connsiteX11" fmla="*/ 6389418 w 9931738"/>
              <a:gd name="connsiteY11" fmla="*/ 0 h 6629635"/>
              <a:gd name="connsiteX12" fmla="*/ 7250169 w 9931738"/>
              <a:gd name="connsiteY12" fmla="*/ 0 h 6629635"/>
              <a:gd name="connsiteX13" fmla="*/ 8011602 w 9931738"/>
              <a:gd name="connsiteY13" fmla="*/ 0 h 6629635"/>
              <a:gd name="connsiteX14" fmla="*/ 8673718 w 9931738"/>
              <a:gd name="connsiteY14" fmla="*/ 0 h 6629635"/>
              <a:gd name="connsiteX15" fmla="*/ 9931738 w 9931738"/>
              <a:gd name="connsiteY15" fmla="*/ 0 h 6629635"/>
              <a:gd name="connsiteX16" fmla="*/ 9931738 w 9931738"/>
              <a:gd name="connsiteY16" fmla="*/ 596667 h 6629635"/>
              <a:gd name="connsiteX17" fmla="*/ 9931738 w 9931738"/>
              <a:gd name="connsiteY17" fmla="*/ 1127038 h 6629635"/>
              <a:gd name="connsiteX18" fmla="*/ 9931738 w 9931738"/>
              <a:gd name="connsiteY18" fmla="*/ 1790001 h 6629635"/>
              <a:gd name="connsiteX19" fmla="*/ 9931738 w 9931738"/>
              <a:gd name="connsiteY19" fmla="*/ 2585558 h 6629635"/>
              <a:gd name="connsiteX20" fmla="*/ 9931738 w 9931738"/>
              <a:gd name="connsiteY20" fmla="*/ 3314818 h 6629635"/>
              <a:gd name="connsiteX21" fmla="*/ 9931738 w 9931738"/>
              <a:gd name="connsiteY21" fmla="*/ 4044077 h 6629635"/>
              <a:gd name="connsiteX22" fmla="*/ 9931738 w 9931738"/>
              <a:gd name="connsiteY22" fmla="*/ 4574448 h 6629635"/>
              <a:gd name="connsiteX23" fmla="*/ 9931738 w 9931738"/>
              <a:gd name="connsiteY23" fmla="*/ 5237412 h 6629635"/>
              <a:gd name="connsiteX24" fmla="*/ 9931738 w 9931738"/>
              <a:gd name="connsiteY24" fmla="*/ 5767782 h 6629635"/>
              <a:gd name="connsiteX25" fmla="*/ 9931738 w 9931738"/>
              <a:gd name="connsiteY25" fmla="*/ 6629635 h 6629635"/>
              <a:gd name="connsiteX26" fmla="*/ 9567574 w 9931738"/>
              <a:gd name="connsiteY26" fmla="*/ 6629635 h 6629635"/>
              <a:gd name="connsiteX27" fmla="*/ 9203411 w 9931738"/>
              <a:gd name="connsiteY27" fmla="*/ 6629635 h 6629635"/>
              <a:gd name="connsiteX28" fmla="*/ 8739929 w 9931738"/>
              <a:gd name="connsiteY28" fmla="*/ 6629635 h 6629635"/>
              <a:gd name="connsiteX29" fmla="*/ 8177131 w 9931738"/>
              <a:gd name="connsiteY29" fmla="*/ 6629635 h 6629635"/>
              <a:gd name="connsiteX30" fmla="*/ 7316380 w 9931738"/>
              <a:gd name="connsiteY30" fmla="*/ 6629635 h 6629635"/>
              <a:gd name="connsiteX31" fmla="*/ 6753582 w 9931738"/>
              <a:gd name="connsiteY31" fmla="*/ 6629635 h 6629635"/>
              <a:gd name="connsiteX32" fmla="*/ 6091466 w 9931738"/>
              <a:gd name="connsiteY32" fmla="*/ 6629635 h 6629635"/>
              <a:gd name="connsiteX33" fmla="*/ 5330033 w 9931738"/>
              <a:gd name="connsiteY33" fmla="*/ 6629635 h 6629635"/>
              <a:gd name="connsiteX34" fmla="*/ 4469282 w 9931738"/>
              <a:gd name="connsiteY34" fmla="*/ 6629635 h 6629635"/>
              <a:gd name="connsiteX35" fmla="*/ 3807166 w 9931738"/>
              <a:gd name="connsiteY35" fmla="*/ 6629635 h 6629635"/>
              <a:gd name="connsiteX36" fmla="*/ 3244368 w 9931738"/>
              <a:gd name="connsiteY36" fmla="*/ 6629635 h 6629635"/>
              <a:gd name="connsiteX37" fmla="*/ 2880204 w 9931738"/>
              <a:gd name="connsiteY37" fmla="*/ 6629635 h 6629635"/>
              <a:gd name="connsiteX38" fmla="*/ 2118771 w 9931738"/>
              <a:gd name="connsiteY38" fmla="*/ 6629635 h 6629635"/>
              <a:gd name="connsiteX39" fmla="*/ 1754607 w 9931738"/>
              <a:gd name="connsiteY39" fmla="*/ 6629635 h 6629635"/>
              <a:gd name="connsiteX40" fmla="*/ 893856 w 9931738"/>
              <a:gd name="connsiteY40" fmla="*/ 6629635 h 6629635"/>
              <a:gd name="connsiteX41" fmla="*/ 0 w 9931738"/>
              <a:gd name="connsiteY41" fmla="*/ 6629635 h 6629635"/>
              <a:gd name="connsiteX42" fmla="*/ 0 w 9931738"/>
              <a:gd name="connsiteY42" fmla="*/ 5900375 h 6629635"/>
              <a:gd name="connsiteX43" fmla="*/ 0 w 9931738"/>
              <a:gd name="connsiteY43" fmla="*/ 5171115 h 6629635"/>
              <a:gd name="connsiteX44" fmla="*/ 0 w 9931738"/>
              <a:gd name="connsiteY44" fmla="*/ 4640745 h 6629635"/>
              <a:gd name="connsiteX45" fmla="*/ 0 w 9931738"/>
              <a:gd name="connsiteY45" fmla="*/ 3977781 h 6629635"/>
              <a:gd name="connsiteX46" fmla="*/ 0 w 9931738"/>
              <a:gd name="connsiteY46" fmla="*/ 3314818 h 6629635"/>
              <a:gd name="connsiteX47" fmla="*/ 0 w 9931738"/>
              <a:gd name="connsiteY47" fmla="*/ 2651854 h 6629635"/>
              <a:gd name="connsiteX48" fmla="*/ 0 w 9931738"/>
              <a:gd name="connsiteY48" fmla="*/ 2187780 h 6629635"/>
              <a:gd name="connsiteX49" fmla="*/ 0 w 9931738"/>
              <a:gd name="connsiteY49" fmla="*/ 1591112 h 6629635"/>
              <a:gd name="connsiteX50" fmla="*/ 0 w 9931738"/>
              <a:gd name="connsiteY50" fmla="*/ 795556 h 6629635"/>
              <a:gd name="connsiteX51" fmla="*/ 0 w 9931738"/>
              <a:gd name="connsiteY51" fmla="*/ 0 h 66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31738" h="6629635" fill="none" extrusionOk="0">
                <a:moveTo>
                  <a:pt x="0" y="0"/>
                </a:moveTo>
                <a:cubicBezTo>
                  <a:pt x="225324" y="-33369"/>
                  <a:pt x="455579" y="-5413"/>
                  <a:pt x="761433" y="0"/>
                </a:cubicBezTo>
                <a:cubicBezTo>
                  <a:pt x="1067287" y="5413"/>
                  <a:pt x="1028713" y="-8466"/>
                  <a:pt x="1125597" y="0"/>
                </a:cubicBezTo>
                <a:cubicBezTo>
                  <a:pt x="1222481" y="8466"/>
                  <a:pt x="1717620" y="-13960"/>
                  <a:pt x="1887030" y="0"/>
                </a:cubicBezTo>
                <a:cubicBezTo>
                  <a:pt x="2056440" y="13960"/>
                  <a:pt x="2142459" y="-9233"/>
                  <a:pt x="2251194" y="0"/>
                </a:cubicBezTo>
                <a:cubicBezTo>
                  <a:pt x="2359929" y="9233"/>
                  <a:pt x="2608636" y="-20002"/>
                  <a:pt x="2913310" y="0"/>
                </a:cubicBezTo>
                <a:cubicBezTo>
                  <a:pt x="3217984" y="20002"/>
                  <a:pt x="3157576" y="5513"/>
                  <a:pt x="3376791" y="0"/>
                </a:cubicBezTo>
                <a:cubicBezTo>
                  <a:pt x="3596006" y="-5513"/>
                  <a:pt x="3849340" y="-13253"/>
                  <a:pt x="4038907" y="0"/>
                </a:cubicBezTo>
                <a:cubicBezTo>
                  <a:pt x="4228474" y="13253"/>
                  <a:pt x="4704715" y="-2552"/>
                  <a:pt x="4899657" y="0"/>
                </a:cubicBezTo>
                <a:cubicBezTo>
                  <a:pt x="5094599" y="2552"/>
                  <a:pt x="5225181" y="-17702"/>
                  <a:pt x="5363139" y="0"/>
                </a:cubicBezTo>
                <a:cubicBezTo>
                  <a:pt x="5501097" y="17702"/>
                  <a:pt x="5801324" y="-27119"/>
                  <a:pt x="6025254" y="0"/>
                </a:cubicBezTo>
                <a:cubicBezTo>
                  <a:pt x="6249185" y="27119"/>
                  <a:pt x="6305447" y="-5533"/>
                  <a:pt x="6389418" y="0"/>
                </a:cubicBezTo>
                <a:cubicBezTo>
                  <a:pt x="6473389" y="5533"/>
                  <a:pt x="6970680" y="28901"/>
                  <a:pt x="7250169" y="0"/>
                </a:cubicBezTo>
                <a:cubicBezTo>
                  <a:pt x="7529658" y="-28901"/>
                  <a:pt x="7641051" y="32867"/>
                  <a:pt x="8011602" y="0"/>
                </a:cubicBezTo>
                <a:cubicBezTo>
                  <a:pt x="8382153" y="-32867"/>
                  <a:pt x="8386886" y="9383"/>
                  <a:pt x="8673718" y="0"/>
                </a:cubicBezTo>
                <a:cubicBezTo>
                  <a:pt x="8960550" y="-9383"/>
                  <a:pt x="9588142" y="16763"/>
                  <a:pt x="9931738" y="0"/>
                </a:cubicBezTo>
                <a:cubicBezTo>
                  <a:pt x="9902704" y="267114"/>
                  <a:pt x="9943248" y="302683"/>
                  <a:pt x="9931738" y="596667"/>
                </a:cubicBezTo>
                <a:cubicBezTo>
                  <a:pt x="9920228" y="890651"/>
                  <a:pt x="9937246" y="987218"/>
                  <a:pt x="9931738" y="1127038"/>
                </a:cubicBezTo>
                <a:cubicBezTo>
                  <a:pt x="9926230" y="1266858"/>
                  <a:pt x="9930569" y="1510332"/>
                  <a:pt x="9931738" y="1790001"/>
                </a:cubicBezTo>
                <a:cubicBezTo>
                  <a:pt x="9932907" y="2069670"/>
                  <a:pt x="9942905" y="2198445"/>
                  <a:pt x="9931738" y="2585558"/>
                </a:cubicBezTo>
                <a:cubicBezTo>
                  <a:pt x="9920571" y="2972671"/>
                  <a:pt x="9941988" y="3060570"/>
                  <a:pt x="9931738" y="3314818"/>
                </a:cubicBezTo>
                <a:cubicBezTo>
                  <a:pt x="9921488" y="3569066"/>
                  <a:pt x="9922392" y="3770698"/>
                  <a:pt x="9931738" y="4044077"/>
                </a:cubicBezTo>
                <a:cubicBezTo>
                  <a:pt x="9941084" y="4317456"/>
                  <a:pt x="9930969" y="4364403"/>
                  <a:pt x="9931738" y="4574448"/>
                </a:cubicBezTo>
                <a:cubicBezTo>
                  <a:pt x="9932507" y="4784493"/>
                  <a:pt x="9933820" y="4928170"/>
                  <a:pt x="9931738" y="5237412"/>
                </a:cubicBezTo>
                <a:cubicBezTo>
                  <a:pt x="9929656" y="5546654"/>
                  <a:pt x="9957013" y="5504619"/>
                  <a:pt x="9931738" y="5767782"/>
                </a:cubicBezTo>
                <a:cubicBezTo>
                  <a:pt x="9906464" y="6030945"/>
                  <a:pt x="9969999" y="6323550"/>
                  <a:pt x="9931738" y="6629635"/>
                </a:cubicBezTo>
                <a:cubicBezTo>
                  <a:pt x="9823720" y="6640642"/>
                  <a:pt x="9643130" y="6640709"/>
                  <a:pt x="9567574" y="6629635"/>
                </a:cubicBezTo>
                <a:cubicBezTo>
                  <a:pt x="9492018" y="6618561"/>
                  <a:pt x="9281378" y="6628280"/>
                  <a:pt x="9203411" y="6629635"/>
                </a:cubicBezTo>
                <a:cubicBezTo>
                  <a:pt x="9125444" y="6630990"/>
                  <a:pt x="8893124" y="6610256"/>
                  <a:pt x="8739929" y="6629635"/>
                </a:cubicBezTo>
                <a:cubicBezTo>
                  <a:pt x="8586734" y="6649014"/>
                  <a:pt x="8389527" y="6652495"/>
                  <a:pt x="8177131" y="6629635"/>
                </a:cubicBezTo>
                <a:cubicBezTo>
                  <a:pt x="7964735" y="6606775"/>
                  <a:pt x="7635246" y="6662178"/>
                  <a:pt x="7316380" y="6629635"/>
                </a:cubicBezTo>
                <a:cubicBezTo>
                  <a:pt x="6997514" y="6597092"/>
                  <a:pt x="6974700" y="6629604"/>
                  <a:pt x="6753582" y="6629635"/>
                </a:cubicBezTo>
                <a:cubicBezTo>
                  <a:pt x="6532464" y="6629666"/>
                  <a:pt x="6317626" y="6618377"/>
                  <a:pt x="6091466" y="6629635"/>
                </a:cubicBezTo>
                <a:cubicBezTo>
                  <a:pt x="5865306" y="6640893"/>
                  <a:pt x="5705016" y="6663113"/>
                  <a:pt x="5330033" y="6629635"/>
                </a:cubicBezTo>
                <a:cubicBezTo>
                  <a:pt x="4955050" y="6596157"/>
                  <a:pt x="4664181" y="6603168"/>
                  <a:pt x="4469282" y="6629635"/>
                </a:cubicBezTo>
                <a:cubicBezTo>
                  <a:pt x="4274383" y="6656102"/>
                  <a:pt x="4006153" y="6606369"/>
                  <a:pt x="3807166" y="6629635"/>
                </a:cubicBezTo>
                <a:cubicBezTo>
                  <a:pt x="3608179" y="6652901"/>
                  <a:pt x="3464357" y="6647660"/>
                  <a:pt x="3244368" y="6629635"/>
                </a:cubicBezTo>
                <a:cubicBezTo>
                  <a:pt x="3024379" y="6611610"/>
                  <a:pt x="2990993" y="6612897"/>
                  <a:pt x="2880204" y="6629635"/>
                </a:cubicBezTo>
                <a:cubicBezTo>
                  <a:pt x="2769415" y="6646373"/>
                  <a:pt x="2304199" y="6662019"/>
                  <a:pt x="2118771" y="6629635"/>
                </a:cubicBezTo>
                <a:cubicBezTo>
                  <a:pt x="1933343" y="6597251"/>
                  <a:pt x="1835981" y="6614191"/>
                  <a:pt x="1754607" y="6629635"/>
                </a:cubicBezTo>
                <a:cubicBezTo>
                  <a:pt x="1673233" y="6645079"/>
                  <a:pt x="1257170" y="6607290"/>
                  <a:pt x="893856" y="6629635"/>
                </a:cubicBezTo>
                <a:cubicBezTo>
                  <a:pt x="530542" y="6651980"/>
                  <a:pt x="272193" y="6633827"/>
                  <a:pt x="0" y="6629635"/>
                </a:cubicBezTo>
                <a:cubicBezTo>
                  <a:pt x="-31582" y="6400647"/>
                  <a:pt x="-12184" y="6203206"/>
                  <a:pt x="0" y="5900375"/>
                </a:cubicBezTo>
                <a:cubicBezTo>
                  <a:pt x="12184" y="5597544"/>
                  <a:pt x="10198" y="5353055"/>
                  <a:pt x="0" y="5171115"/>
                </a:cubicBezTo>
                <a:cubicBezTo>
                  <a:pt x="-10198" y="4989175"/>
                  <a:pt x="5727" y="4808776"/>
                  <a:pt x="0" y="4640745"/>
                </a:cubicBezTo>
                <a:cubicBezTo>
                  <a:pt x="-5727" y="4472714"/>
                  <a:pt x="-18307" y="4202607"/>
                  <a:pt x="0" y="3977781"/>
                </a:cubicBezTo>
                <a:cubicBezTo>
                  <a:pt x="18307" y="3752955"/>
                  <a:pt x="-30116" y="3583072"/>
                  <a:pt x="0" y="3314818"/>
                </a:cubicBezTo>
                <a:cubicBezTo>
                  <a:pt x="30116" y="3046564"/>
                  <a:pt x="23847" y="2846394"/>
                  <a:pt x="0" y="2651854"/>
                </a:cubicBezTo>
                <a:cubicBezTo>
                  <a:pt x="-23847" y="2457314"/>
                  <a:pt x="-811" y="2331893"/>
                  <a:pt x="0" y="2187780"/>
                </a:cubicBezTo>
                <a:cubicBezTo>
                  <a:pt x="811" y="2043667"/>
                  <a:pt x="18183" y="1871343"/>
                  <a:pt x="0" y="1591112"/>
                </a:cubicBezTo>
                <a:cubicBezTo>
                  <a:pt x="-18183" y="1310881"/>
                  <a:pt x="24790" y="977490"/>
                  <a:pt x="0" y="795556"/>
                </a:cubicBezTo>
                <a:cubicBezTo>
                  <a:pt x="-24790" y="613622"/>
                  <a:pt x="37217" y="227285"/>
                  <a:pt x="0" y="0"/>
                </a:cubicBezTo>
                <a:close/>
              </a:path>
              <a:path w="9931738" h="6629635" stroke="0" extrusionOk="0">
                <a:moveTo>
                  <a:pt x="0" y="0"/>
                </a:moveTo>
                <a:cubicBezTo>
                  <a:pt x="230521" y="-5096"/>
                  <a:pt x="435985" y="21228"/>
                  <a:pt x="562798" y="0"/>
                </a:cubicBezTo>
                <a:cubicBezTo>
                  <a:pt x="689611" y="-21228"/>
                  <a:pt x="885922" y="-20848"/>
                  <a:pt x="1125597" y="0"/>
                </a:cubicBezTo>
                <a:cubicBezTo>
                  <a:pt x="1365272" y="20848"/>
                  <a:pt x="1546902" y="-20769"/>
                  <a:pt x="1787713" y="0"/>
                </a:cubicBezTo>
                <a:cubicBezTo>
                  <a:pt x="2028524" y="20769"/>
                  <a:pt x="2140425" y="4939"/>
                  <a:pt x="2350511" y="0"/>
                </a:cubicBezTo>
                <a:cubicBezTo>
                  <a:pt x="2560597" y="-4939"/>
                  <a:pt x="2701180" y="-17921"/>
                  <a:pt x="2813992" y="0"/>
                </a:cubicBezTo>
                <a:cubicBezTo>
                  <a:pt x="2926804" y="17921"/>
                  <a:pt x="3096669" y="-6875"/>
                  <a:pt x="3376791" y="0"/>
                </a:cubicBezTo>
                <a:cubicBezTo>
                  <a:pt x="3656913" y="6875"/>
                  <a:pt x="3724421" y="-9623"/>
                  <a:pt x="3939589" y="0"/>
                </a:cubicBezTo>
                <a:cubicBezTo>
                  <a:pt x="4154757" y="9623"/>
                  <a:pt x="4274001" y="495"/>
                  <a:pt x="4601705" y="0"/>
                </a:cubicBezTo>
                <a:cubicBezTo>
                  <a:pt x="4929409" y="-495"/>
                  <a:pt x="4808730" y="-11460"/>
                  <a:pt x="4965869" y="0"/>
                </a:cubicBezTo>
                <a:cubicBezTo>
                  <a:pt x="5123008" y="11460"/>
                  <a:pt x="5431712" y="-17756"/>
                  <a:pt x="5627985" y="0"/>
                </a:cubicBezTo>
                <a:cubicBezTo>
                  <a:pt x="5824258" y="17756"/>
                  <a:pt x="6017162" y="5389"/>
                  <a:pt x="6290101" y="0"/>
                </a:cubicBezTo>
                <a:cubicBezTo>
                  <a:pt x="6563040" y="-5389"/>
                  <a:pt x="6809815" y="-11986"/>
                  <a:pt x="6952217" y="0"/>
                </a:cubicBezTo>
                <a:cubicBezTo>
                  <a:pt x="7094619" y="11986"/>
                  <a:pt x="7374328" y="-5502"/>
                  <a:pt x="7614332" y="0"/>
                </a:cubicBezTo>
                <a:cubicBezTo>
                  <a:pt x="7854336" y="5502"/>
                  <a:pt x="8081132" y="32597"/>
                  <a:pt x="8276448" y="0"/>
                </a:cubicBezTo>
                <a:cubicBezTo>
                  <a:pt x="8471764" y="-32597"/>
                  <a:pt x="8587849" y="3137"/>
                  <a:pt x="8839247" y="0"/>
                </a:cubicBezTo>
                <a:cubicBezTo>
                  <a:pt x="9090645" y="-3137"/>
                  <a:pt x="9465259" y="-38623"/>
                  <a:pt x="9931738" y="0"/>
                </a:cubicBezTo>
                <a:cubicBezTo>
                  <a:pt x="9933974" y="239260"/>
                  <a:pt x="9950328" y="504458"/>
                  <a:pt x="9931738" y="795556"/>
                </a:cubicBezTo>
                <a:cubicBezTo>
                  <a:pt x="9913148" y="1086654"/>
                  <a:pt x="9905944" y="1349163"/>
                  <a:pt x="9931738" y="1591112"/>
                </a:cubicBezTo>
                <a:cubicBezTo>
                  <a:pt x="9957532" y="1833061"/>
                  <a:pt x="9944816" y="1893532"/>
                  <a:pt x="9931738" y="2121483"/>
                </a:cubicBezTo>
                <a:cubicBezTo>
                  <a:pt x="9918660" y="2349434"/>
                  <a:pt x="9919269" y="2600094"/>
                  <a:pt x="9931738" y="2784447"/>
                </a:cubicBezTo>
                <a:cubicBezTo>
                  <a:pt x="9944207" y="2968800"/>
                  <a:pt x="9916738" y="3246824"/>
                  <a:pt x="9931738" y="3381114"/>
                </a:cubicBezTo>
                <a:cubicBezTo>
                  <a:pt x="9946738" y="3515404"/>
                  <a:pt x="9913302" y="3738580"/>
                  <a:pt x="9931738" y="3911485"/>
                </a:cubicBezTo>
                <a:cubicBezTo>
                  <a:pt x="9950174" y="4084390"/>
                  <a:pt x="9931425" y="4301873"/>
                  <a:pt x="9931738" y="4441855"/>
                </a:cubicBezTo>
                <a:cubicBezTo>
                  <a:pt x="9932052" y="4581837"/>
                  <a:pt x="9917868" y="5004850"/>
                  <a:pt x="9931738" y="5237412"/>
                </a:cubicBezTo>
                <a:cubicBezTo>
                  <a:pt x="9945608" y="5469974"/>
                  <a:pt x="9917255" y="5544549"/>
                  <a:pt x="9931738" y="5701486"/>
                </a:cubicBezTo>
                <a:cubicBezTo>
                  <a:pt x="9946221" y="5858423"/>
                  <a:pt x="9901710" y="6354514"/>
                  <a:pt x="9931738" y="6629635"/>
                </a:cubicBezTo>
                <a:cubicBezTo>
                  <a:pt x="9643542" y="6612646"/>
                  <a:pt x="9547223" y="6646090"/>
                  <a:pt x="9269622" y="6629635"/>
                </a:cubicBezTo>
                <a:cubicBezTo>
                  <a:pt x="8992021" y="6613180"/>
                  <a:pt x="8856074" y="6644242"/>
                  <a:pt x="8706824" y="6629635"/>
                </a:cubicBezTo>
                <a:cubicBezTo>
                  <a:pt x="8557574" y="6615028"/>
                  <a:pt x="8171525" y="6642226"/>
                  <a:pt x="7945390" y="6629635"/>
                </a:cubicBezTo>
                <a:cubicBezTo>
                  <a:pt x="7719255" y="6617044"/>
                  <a:pt x="7355020" y="6637916"/>
                  <a:pt x="7183957" y="6629635"/>
                </a:cubicBezTo>
                <a:cubicBezTo>
                  <a:pt x="7012894" y="6621354"/>
                  <a:pt x="6899594" y="6644263"/>
                  <a:pt x="6819793" y="6629635"/>
                </a:cubicBezTo>
                <a:cubicBezTo>
                  <a:pt x="6739992" y="6615007"/>
                  <a:pt x="6597705" y="6614217"/>
                  <a:pt x="6455630" y="6629635"/>
                </a:cubicBezTo>
                <a:cubicBezTo>
                  <a:pt x="6313555" y="6645053"/>
                  <a:pt x="6056338" y="6627501"/>
                  <a:pt x="5694196" y="6629635"/>
                </a:cubicBezTo>
                <a:cubicBezTo>
                  <a:pt x="5332054" y="6631769"/>
                  <a:pt x="5417664" y="6622581"/>
                  <a:pt x="5330033" y="6629635"/>
                </a:cubicBezTo>
                <a:cubicBezTo>
                  <a:pt x="5242402" y="6636689"/>
                  <a:pt x="5132543" y="6619733"/>
                  <a:pt x="4965869" y="6629635"/>
                </a:cubicBezTo>
                <a:cubicBezTo>
                  <a:pt x="4799195" y="6639537"/>
                  <a:pt x="4622898" y="6643488"/>
                  <a:pt x="4502388" y="6629635"/>
                </a:cubicBezTo>
                <a:cubicBezTo>
                  <a:pt x="4381878" y="6615782"/>
                  <a:pt x="4084649" y="6604408"/>
                  <a:pt x="3939589" y="6629635"/>
                </a:cubicBezTo>
                <a:cubicBezTo>
                  <a:pt x="3794529" y="6654862"/>
                  <a:pt x="3608533" y="6605199"/>
                  <a:pt x="3376791" y="6629635"/>
                </a:cubicBezTo>
                <a:cubicBezTo>
                  <a:pt x="3145049" y="6654071"/>
                  <a:pt x="2853418" y="6612363"/>
                  <a:pt x="2714675" y="6629635"/>
                </a:cubicBezTo>
                <a:cubicBezTo>
                  <a:pt x="2575932" y="6646907"/>
                  <a:pt x="2348874" y="6616023"/>
                  <a:pt x="2251194" y="6629635"/>
                </a:cubicBezTo>
                <a:cubicBezTo>
                  <a:pt x="2153514" y="6643247"/>
                  <a:pt x="1814143" y="6629490"/>
                  <a:pt x="1688395" y="6629635"/>
                </a:cubicBezTo>
                <a:cubicBezTo>
                  <a:pt x="1562647" y="6629780"/>
                  <a:pt x="1209451" y="6626915"/>
                  <a:pt x="1026280" y="6629635"/>
                </a:cubicBezTo>
                <a:cubicBezTo>
                  <a:pt x="843110" y="6632355"/>
                  <a:pt x="287846" y="6632919"/>
                  <a:pt x="0" y="6629635"/>
                </a:cubicBezTo>
                <a:cubicBezTo>
                  <a:pt x="23386" y="6344794"/>
                  <a:pt x="-18119" y="6134129"/>
                  <a:pt x="0" y="5966672"/>
                </a:cubicBezTo>
                <a:cubicBezTo>
                  <a:pt x="18119" y="5799215"/>
                  <a:pt x="12181" y="5547743"/>
                  <a:pt x="0" y="5436301"/>
                </a:cubicBezTo>
                <a:cubicBezTo>
                  <a:pt x="-12181" y="5324859"/>
                  <a:pt x="-4973" y="5172323"/>
                  <a:pt x="0" y="4972226"/>
                </a:cubicBezTo>
                <a:cubicBezTo>
                  <a:pt x="4973" y="4772129"/>
                  <a:pt x="-5250" y="4618854"/>
                  <a:pt x="0" y="4375559"/>
                </a:cubicBezTo>
                <a:cubicBezTo>
                  <a:pt x="5250" y="4132264"/>
                  <a:pt x="-18913" y="3990726"/>
                  <a:pt x="0" y="3845188"/>
                </a:cubicBezTo>
                <a:cubicBezTo>
                  <a:pt x="18913" y="3699650"/>
                  <a:pt x="-501" y="3476503"/>
                  <a:pt x="0" y="3182225"/>
                </a:cubicBezTo>
                <a:cubicBezTo>
                  <a:pt x="501" y="2887947"/>
                  <a:pt x="21908" y="2786112"/>
                  <a:pt x="0" y="2452965"/>
                </a:cubicBezTo>
                <a:cubicBezTo>
                  <a:pt x="-21908" y="2119818"/>
                  <a:pt x="21352" y="2038035"/>
                  <a:pt x="0" y="1922594"/>
                </a:cubicBezTo>
                <a:cubicBezTo>
                  <a:pt x="-21352" y="1807153"/>
                  <a:pt x="6536" y="1511480"/>
                  <a:pt x="0" y="1392223"/>
                </a:cubicBezTo>
                <a:cubicBezTo>
                  <a:pt x="-6536" y="1272966"/>
                  <a:pt x="9318" y="762795"/>
                  <a:pt x="0" y="596667"/>
                </a:cubicBezTo>
                <a:cubicBezTo>
                  <a:pt x="-9318" y="430539"/>
                  <a:pt x="4857" y="13046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281278889">
                  <a:prstGeom prst="rect">
                    <a:avLst/>
                  </a:prstGeom>
                  <ask:type>
                    <ask:lineSketchFreehand/>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Γεια σας, είμαι η </a:t>
            </a:r>
            <a:r>
              <a:rPr lang="el-GR" b="1" i="1" dirty="0" err="1">
                <a:latin typeface="Calibri" panose="020F0502020204030204" pitchFamily="34" charset="0"/>
                <a:ea typeface="Calibri" panose="020F0502020204030204" pitchFamily="34" charset="0"/>
                <a:cs typeface="Times New Roman" panose="02020603050405020304" pitchFamily="18" charset="0"/>
              </a:rPr>
              <a:t>Λουιζόν</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i="1" dirty="0">
                <a:latin typeface="Calibri" panose="020F0502020204030204" pitchFamily="34" charset="0"/>
                <a:ea typeface="Calibri" panose="020F0502020204030204" pitchFamily="34" charset="0"/>
                <a:cs typeface="Times New Roman" panose="02020603050405020304" pitchFamily="18" charset="0"/>
              </a:rPr>
              <a:t>Είμαι </a:t>
            </a:r>
            <a:r>
              <a:rPr lang="el-GR" i="1" dirty="0" err="1">
                <a:latin typeface="Calibri" panose="020F0502020204030204" pitchFamily="34" charset="0"/>
                <a:ea typeface="Calibri" panose="020F0502020204030204" pitchFamily="34" charset="0"/>
                <a:cs typeface="Times New Roman" panose="02020603050405020304" pitchFamily="18" charset="0"/>
              </a:rPr>
              <a:t>λουλουδού</a:t>
            </a:r>
            <a:r>
              <a:rPr lang="el-GR" i="1" dirty="0">
                <a:latin typeface="Calibri" panose="020F0502020204030204" pitchFamily="34" charset="0"/>
                <a:ea typeface="Calibri" panose="020F0502020204030204" pitchFamily="34" charset="0"/>
                <a:cs typeface="Times New Roman" panose="02020603050405020304" pitchFamily="18" charset="0"/>
              </a:rPr>
              <a:t> στην ψαραγορά μας στο Παρίσι. Ο σύζυγός μου ήταν εκεί όταν εισέβαλαν στη Βαστίλη. Και έχασε τη ζωή του στην επίθεση. Αλλά η ζωή πρέπει να συνεχιστεί με κάποιο τρόπο. Σήμερα είναι μια άλλη γκρίζα, βροχερή μέρα. Αν και έχει πολύ κρύο για την εποχή του χρόνου, υπάρχει ένταση σαν καταιγίδα εδώ στις φτωχές συνοικίες. Υπάρχει απλώς πολύ λίγη δουλειά και σύντομα κανένας από εμάς δεν θα μπορεί να αγοράσει ψωμί ούτως ή άλλως! Και ξέρετε τι είναι πραγματικά κακό; Χθες έγινε άλλο ένα πάρτι στο Παλάτι των Βερσαλλιών. Όλο το βράδυ γιόρτασαν εκεί οι πλούσιοι που δεν θέλουν τίποτα. Οι αξιωματικοί της φρουράς και οι ευγενείς γιόρτασαν για άλλη μια φορά τη Μαρία Αντουανέτα, εκείνη την μισητή Αυστριακή που κάθεται τώρα στον θρόνο μας! Και κάποιοι αξιωματικοί λέγεται ότι πάτησαν τα χρώματα της Εθνοσυνέλευσης μας, μπλε-άσπρο-κόκκινο, στο χώμα. Πολλοί από εμάς είμαστε πραγματικά οικτρά φτωχοί και δεν μπορούμε πλέον να αντέξουμε οικονομικά τα βασικά είδη διατροφής, ενώ όλοι εκεί πάνω ζουν την υψηλή ζωή! Η φίλη μου η </a:t>
            </a:r>
            <a:r>
              <a:rPr lang="el-GR" i="1" dirty="0" err="1">
                <a:latin typeface="Calibri" panose="020F0502020204030204" pitchFamily="34" charset="0"/>
                <a:ea typeface="Calibri" panose="020F0502020204030204" pitchFamily="34" charset="0"/>
                <a:cs typeface="Times New Roman" panose="02020603050405020304" pitchFamily="18" charset="0"/>
              </a:rPr>
              <a:t>Καμίλ</a:t>
            </a:r>
            <a:r>
              <a:rPr lang="el-GR" i="1" dirty="0">
                <a:latin typeface="Calibri" panose="020F0502020204030204" pitchFamily="34" charset="0"/>
                <a:ea typeface="Calibri" panose="020F0502020204030204" pitchFamily="34" charset="0"/>
                <a:cs typeface="Times New Roman" panose="02020603050405020304" pitchFamily="18" charset="0"/>
              </a:rPr>
              <a:t> δεν έχει μπουκιά ψωμί εδώ και δύο μέρες και τα πέντε παιδιά της κλαίνε για κάτι να φάνε. Ο άντρας της δεν μπορεί να βρει δουλειά εδώ και μήνες, αφού κάποιοι ευγενείς έφυγαν από την πόλη μας. Τώρα στεκόμαστε εκεί στην αγορά, εμείς οι γυναίκες, αλλά κανείς μας δεν θέλει πραγματικά να αρχίσει να δουλεύει. Για ποιο λόγο; Υπάρχουν πολύ λίγοι άνθρωποι που έρχονται εδώ, σχεδόν κανένας από εμάς δεν μπορεί να αντέξει τίποτα επειδή δεν έχουν απομείνει χρήματα! Όλοι εδώ γκρινιάζουν για τις συνθήκες. Και όλοι μας γνωρίζουμε τι συνέβη χθες το βράδυ στη γιορτή στις Βερσαλλίες. Είμαστε πραγματικά στεναχωρημένοι! Πολύ κοντά μας, ο Παύλος έχει και τον πάγκο του στην αγορά. Έφερε το τύμπανο του από τον τελευταίο πόλεμο γιατί θέλει να το πουλήσει εδώ για να αγοράσει επιτέλους κάτι να φάει. Θέλω να πω κι εγώ κάτι, αλλά δεν με ακούει κανείς μέσα στην ταραχή! Χρειάζομαι κάτι δυνατό για να ακουστεί. Σαν μαγεμένη, κοιτάζω το τύμπανο</a:t>
            </a:r>
            <a:r>
              <a:rPr lang="en-GB" i="1" dirty="0">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Pierre-EL">
            <a:hlinkClick r:id="" action="ppaction://media"/>
            <a:extLst>
              <a:ext uri="{FF2B5EF4-FFF2-40B4-BE49-F238E27FC236}">
                <a16:creationId xmlns:a16="http://schemas.microsoft.com/office/drawing/2014/main" id="{7B6EB542-4500-D410-F2FA-720721411F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6606" y="4056769"/>
            <a:ext cx="2180626" cy="2180626"/>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Γεια σας, είμαι ο </a:t>
            </a:r>
            <a:r>
              <a:rPr lang="el-GR" sz="2400" b="1" i="1" dirty="0" err="1">
                <a:latin typeface="Calibri" panose="020F0502020204030204" pitchFamily="34" charset="0"/>
                <a:ea typeface="Calibri" panose="020F0502020204030204" pitchFamily="34" charset="0"/>
                <a:cs typeface="Times New Roman" panose="02020603050405020304" pitchFamily="18" charset="0"/>
              </a:rPr>
              <a:t>Πιέρ</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i="1" dirty="0">
                <a:latin typeface="Calibri" panose="020F0502020204030204" pitchFamily="34" charset="0"/>
                <a:ea typeface="Calibri" panose="020F0502020204030204" pitchFamily="34" charset="0"/>
                <a:cs typeface="Times New Roman" panose="02020603050405020304" pitchFamily="18" charset="0"/>
              </a:rPr>
              <a:t>και περνάμε πολύ ταραχώδεις στιγμές εδώ στη Γαλλία. Για αρκετό καιρό, μόνο οι ευγενείς και οι εκκλησιαστικοί άρχοντες είχαν λόγο στη Γαλλία. Και τι γίνεται με την αστική τάξη; Εμείς οι πολίτες θέλουμε επιτέλους ένα δίκαιο σύνταγμα! Άλλωστε, έχουμε δουλέψει σκληρά για την ευημερία μας! Ωστόσο, μέχρι πρόσφατα δεν είχαμε τίποτα να πούμε σε αυτή τη χώρα. Τώρα όμως έχουμε σχηματίσει την Εθνοσυνέλευση</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9" name="Grafik 633" descr="Aquarell, Pinselstrich, Farbe, Abstrakt, Textur, Bürste">
            <a:extLst>
              <a:ext uri="{FF2B5EF4-FFF2-40B4-BE49-F238E27FC236}">
                <a16:creationId xmlns:a16="http://schemas.microsoft.com/office/drawing/2014/main" id="{D392405D-D0F7-4440-9C6E-018641BE968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1209" y="543093"/>
            <a:ext cx="11080197" cy="893705"/>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0D77FFD8-BDB7-4C8F-A43C-9F7FA97964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09" y="1819717"/>
            <a:ext cx="1146175" cy="17189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US" dirty="0"/>
              <a:t> 2: </a:t>
            </a:r>
            <a:r>
              <a:rPr lang="el-GR" dirty="0" err="1"/>
              <a:t>Πιέρ</a:t>
            </a:r>
            <a:r>
              <a:rPr lang="el-GR" dirty="0"/>
              <a:t>, </a:t>
            </a:r>
            <a:r>
              <a:rPr lang="el-GR" sz="3200" dirty="0"/>
              <a:t>μέλος της Εθνοσυνέλευσης</a:t>
            </a:r>
            <a:endParaRPr lang="en-GB"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21406" y="4056769"/>
            <a:ext cx="98583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80669" y="5043680"/>
            <a:ext cx="99479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119583" y="276053"/>
            <a:ext cx="9931738" cy="6475747"/>
          </a:xfrm>
          <a:custGeom>
            <a:avLst/>
            <a:gdLst>
              <a:gd name="connsiteX0" fmla="*/ 0 w 9931738"/>
              <a:gd name="connsiteY0" fmla="*/ 0 h 6475747"/>
              <a:gd name="connsiteX1" fmla="*/ 463481 w 9931738"/>
              <a:gd name="connsiteY1" fmla="*/ 0 h 6475747"/>
              <a:gd name="connsiteX2" fmla="*/ 1026280 w 9931738"/>
              <a:gd name="connsiteY2" fmla="*/ 0 h 6475747"/>
              <a:gd name="connsiteX3" fmla="*/ 1589078 w 9931738"/>
              <a:gd name="connsiteY3" fmla="*/ 0 h 6475747"/>
              <a:gd name="connsiteX4" fmla="*/ 2151877 w 9931738"/>
              <a:gd name="connsiteY4" fmla="*/ 0 h 6475747"/>
              <a:gd name="connsiteX5" fmla="*/ 2714675 w 9931738"/>
              <a:gd name="connsiteY5" fmla="*/ 0 h 6475747"/>
              <a:gd name="connsiteX6" fmla="*/ 3575426 w 9931738"/>
              <a:gd name="connsiteY6" fmla="*/ 0 h 6475747"/>
              <a:gd name="connsiteX7" fmla="*/ 4038907 w 9931738"/>
              <a:gd name="connsiteY7" fmla="*/ 0 h 6475747"/>
              <a:gd name="connsiteX8" fmla="*/ 4800340 w 9931738"/>
              <a:gd name="connsiteY8" fmla="*/ 0 h 6475747"/>
              <a:gd name="connsiteX9" fmla="*/ 5363139 w 9931738"/>
              <a:gd name="connsiteY9" fmla="*/ 0 h 6475747"/>
              <a:gd name="connsiteX10" fmla="*/ 6223889 w 9931738"/>
              <a:gd name="connsiteY10" fmla="*/ 0 h 6475747"/>
              <a:gd name="connsiteX11" fmla="*/ 6786688 w 9931738"/>
              <a:gd name="connsiteY11" fmla="*/ 0 h 6475747"/>
              <a:gd name="connsiteX12" fmla="*/ 7647438 w 9931738"/>
              <a:gd name="connsiteY12" fmla="*/ 0 h 6475747"/>
              <a:gd name="connsiteX13" fmla="*/ 8408872 w 9931738"/>
              <a:gd name="connsiteY13" fmla="*/ 0 h 6475747"/>
              <a:gd name="connsiteX14" fmla="*/ 8872353 w 9931738"/>
              <a:gd name="connsiteY14" fmla="*/ 0 h 6475747"/>
              <a:gd name="connsiteX15" fmla="*/ 9931738 w 9931738"/>
              <a:gd name="connsiteY15" fmla="*/ 0 h 6475747"/>
              <a:gd name="connsiteX16" fmla="*/ 9931738 w 9931738"/>
              <a:gd name="connsiteY16" fmla="*/ 518060 h 6475747"/>
              <a:gd name="connsiteX17" fmla="*/ 9931738 w 9931738"/>
              <a:gd name="connsiteY17" fmla="*/ 1036120 h 6475747"/>
              <a:gd name="connsiteX18" fmla="*/ 9931738 w 9931738"/>
              <a:gd name="connsiteY18" fmla="*/ 1813209 h 6475747"/>
              <a:gd name="connsiteX19" fmla="*/ 9931738 w 9931738"/>
              <a:gd name="connsiteY19" fmla="*/ 2590299 h 6475747"/>
              <a:gd name="connsiteX20" fmla="*/ 9931738 w 9931738"/>
              <a:gd name="connsiteY20" fmla="*/ 3108359 h 6475747"/>
              <a:gd name="connsiteX21" fmla="*/ 9931738 w 9931738"/>
              <a:gd name="connsiteY21" fmla="*/ 3626418 h 6475747"/>
              <a:gd name="connsiteX22" fmla="*/ 9931738 w 9931738"/>
              <a:gd name="connsiteY22" fmla="*/ 4209236 h 6475747"/>
              <a:gd name="connsiteX23" fmla="*/ 9931738 w 9931738"/>
              <a:gd name="connsiteY23" fmla="*/ 4986325 h 6475747"/>
              <a:gd name="connsiteX24" fmla="*/ 9931738 w 9931738"/>
              <a:gd name="connsiteY24" fmla="*/ 5698657 h 6475747"/>
              <a:gd name="connsiteX25" fmla="*/ 9931738 w 9931738"/>
              <a:gd name="connsiteY25" fmla="*/ 6475747 h 6475747"/>
              <a:gd name="connsiteX26" fmla="*/ 9567574 w 9931738"/>
              <a:gd name="connsiteY26" fmla="*/ 6475747 h 6475747"/>
              <a:gd name="connsiteX27" fmla="*/ 8905458 w 9931738"/>
              <a:gd name="connsiteY27" fmla="*/ 6475747 h 6475747"/>
              <a:gd name="connsiteX28" fmla="*/ 8441977 w 9931738"/>
              <a:gd name="connsiteY28" fmla="*/ 6475747 h 6475747"/>
              <a:gd name="connsiteX29" fmla="*/ 8077814 w 9931738"/>
              <a:gd name="connsiteY29" fmla="*/ 6475747 h 6475747"/>
              <a:gd name="connsiteX30" fmla="*/ 7614332 w 9931738"/>
              <a:gd name="connsiteY30" fmla="*/ 6475747 h 6475747"/>
              <a:gd name="connsiteX31" fmla="*/ 6852899 w 9931738"/>
              <a:gd name="connsiteY31" fmla="*/ 6475747 h 6475747"/>
              <a:gd name="connsiteX32" fmla="*/ 6290101 w 9931738"/>
              <a:gd name="connsiteY32" fmla="*/ 6475747 h 6475747"/>
              <a:gd name="connsiteX33" fmla="*/ 5826620 w 9931738"/>
              <a:gd name="connsiteY33" fmla="*/ 6475747 h 6475747"/>
              <a:gd name="connsiteX34" fmla="*/ 5065186 w 9931738"/>
              <a:gd name="connsiteY34" fmla="*/ 6475747 h 6475747"/>
              <a:gd name="connsiteX35" fmla="*/ 4403071 w 9931738"/>
              <a:gd name="connsiteY35" fmla="*/ 6475747 h 6475747"/>
              <a:gd name="connsiteX36" fmla="*/ 4038907 w 9931738"/>
              <a:gd name="connsiteY36" fmla="*/ 6475747 h 6475747"/>
              <a:gd name="connsiteX37" fmla="*/ 3575426 w 9931738"/>
              <a:gd name="connsiteY37" fmla="*/ 6475747 h 6475747"/>
              <a:gd name="connsiteX38" fmla="*/ 2913310 w 9931738"/>
              <a:gd name="connsiteY38" fmla="*/ 6475747 h 6475747"/>
              <a:gd name="connsiteX39" fmla="*/ 2151877 w 9931738"/>
              <a:gd name="connsiteY39" fmla="*/ 6475747 h 6475747"/>
              <a:gd name="connsiteX40" fmla="*/ 1489761 w 9931738"/>
              <a:gd name="connsiteY40" fmla="*/ 6475747 h 6475747"/>
              <a:gd name="connsiteX41" fmla="*/ 1026280 w 9931738"/>
              <a:gd name="connsiteY41" fmla="*/ 6475747 h 6475747"/>
              <a:gd name="connsiteX42" fmla="*/ 0 w 9931738"/>
              <a:gd name="connsiteY42" fmla="*/ 6475747 h 6475747"/>
              <a:gd name="connsiteX43" fmla="*/ 0 w 9931738"/>
              <a:gd name="connsiteY43" fmla="*/ 5892930 h 6475747"/>
              <a:gd name="connsiteX44" fmla="*/ 0 w 9931738"/>
              <a:gd name="connsiteY44" fmla="*/ 5374870 h 6475747"/>
              <a:gd name="connsiteX45" fmla="*/ 0 w 9931738"/>
              <a:gd name="connsiteY45" fmla="*/ 4792053 h 6475747"/>
              <a:gd name="connsiteX46" fmla="*/ 0 w 9931738"/>
              <a:gd name="connsiteY46" fmla="*/ 4273993 h 6475747"/>
              <a:gd name="connsiteX47" fmla="*/ 0 w 9931738"/>
              <a:gd name="connsiteY47" fmla="*/ 3820691 h 6475747"/>
              <a:gd name="connsiteX48" fmla="*/ 0 w 9931738"/>
              <a:gd name="connsiteY48" fmla="*/ 3367388 h 6475747"/>
              <a:gd name="connsiteX49" fmla="*/ 0 w 9931738"/>
              <a:gd name="connsiteY49" fmla="*/ 2655056 h 6475747"/>
              <a:gd name="connsiteX50" fmla="*/ 0 w 9931738"/>
              <a:gd name="connsiteY50" fmla="*/ 2136997 h 6475747"/>
              <a:gd name="connsiteX51" fmla="*/ 0 w 9931738"/>
              <a:gd name="connsiteY51" fmla="*/ 1489422 h 6475747"/>
              <a:gd name="connsiteX52" fmla="*/ 0 w 9931738"/>
              <a:gd name="connsiteY52" fmla="*/ 906605 h 6475747"/>
              <a:gd name="connsiteX53" fmla="*/ 0 w 9931738"/>
              <a:gd name="connsiteY53" fmla="*/ 0 h 64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931738" h="6475747" fill="none" extrusionOk="0">
                <a:moveTo>
                  <a:pt x="0" y="0"/>
                </a:moveTo>
                <a:cubicBezTo>
                  <a:pt x="180916" y="-18841"/>
                  <a:pt x="247911" y="4288"/>
                  <a:pt x="463481" y="0"/>
                </a:cubicBezTo>
                <a:cubicBezTo>
                  <a:pt x="679051" y="-4288"/>
                  <a:pt x="864005" y="-22563"/>
                  <a:pt x="1026280" y="0"/>
                </a:cubicBezTo>
                <a:cubicBezTo>
                  <a:pt x="1188555" y="22563"/>
                  <a:pt x="1404249" y="-15231"/>
                  <a:pt x="1589078" y="0"/>
                </a:cubicBezTo>
                <a:cubicBezTo>
                  <a:pt x="1773907" y="15231"/>
                  <a:pt x="1937519" y="-27475"/>
                  <a:pt x="2151877" y="0"/>
                </a:cubicBezTo>
                <a:cubicBezTo>
                  <a:pt x="2366235" y="27475"/>
                  <a:pt x="2479167" y="-24471"/>
                  <a:pt x="2714675" y="0"/>
                </a:cubicBezTo>
                <a:cubicBezTo>
                  <a:pt x="2950183" y="24471"/>
                  <a:pt x="3256262" y="3394"/>
                  <a:pt x="3575426" y="0"/>
                </a:cubicBezTo>
                <a:cubicBezTo>
                  <a:pt x="3894590" y="-3394"/>
                  <a:pt x="3929873" y="-7964"/>
                  <a:pt x="4038907" y="0"/>
                </a:cubicBezTo>
                <a:cubicBezTo>
                  <a:pt x="4147941" y="7964"/>
                  <a:pt x="4608564" y="7417"/>
                  <a:pt x="4800340" y="0"/>
                </a:cubicBezTo>
                <a:cubicBezTo>
                  <a:pt x="4992116" y="-7417"/>
                  <a:pt x="5142132" y="17773"/>
                  <a:pt x="5363139" y="0"/>
                </a:cubicBezTo>
                <a:cubicBezTo>
                  <a:pt x="5584146" y="-17773"/>
                  <a:pt x="5868714" y="-3564"/>
                  <a:pt x="6223889" y="0"/>
                </a:cubicBezTo>
                <a:cubicBezTo>
                  <a:pt x="6579064" y="3564"/>
                  <a:pt x="6525785" y="-10950"/>
                  <a:pt x="6786688" y="0"/>
                </a:cubicBezTo>
                <a:cubicBezTo>
                  <a:pt x="7047591" y="10950"/>
                  <a:pt x="7260161" y="-24229"/>
                  <a:pt x="7647438" y="0"/>
                </a:cubicBezTo>
                <a:cubicBezTo>
                  <a:pt x="8034715" y="24229"/>
                  <a:pt x="8206912" y="-22683"/>
                  <a:pt x="8408872" y="0"/>
                </a:cubicBezTo>
                <a:cubicBezTo>
                  <a:pt x="8610832" y="22683"/>
                  <a:pt x="8710120" y="-8945"/>
                  <a:pt x="8872353" y="0"/>
                </a:cubicBezTo>
                <a:cubicBezTo>
                  <a:pt x="9034586" y="8945"/>
                  <a:pt x="9524616" y="-33487"/>
                  <a:pt x="9931738" y="0"/>
                </a:cubicBezTo>
                <a:cubicBezTo>
                  <a:pt x="9955711" y="241561"/>
                  <a:pt x="9939541" y="298871"/>
                  <a:pt x="9931738" y="518060"/>
                </a:cubicBezTo>
                <a:cubicBezTo>
                  <a:pt x="9923935" y="737249"/>
                  <a:pt x="9906687" y="865391"/>
                  <a:pt x="9931738" y="1036120"/>
                </a:cubicBezTo>
                <a:cubicBezTo>
                  <a:pt x="9956789" y="1206849"/>
                  <a:pt x="9936237" y="1602400"/>
                  <a:pt x="9931738" y="1813209"/>
                </a:cubicBezTo>
                <a:cubicBezTo>
                  <a:pt x="9927239" y="2024018"/>
                  <a:pt x="9933586" y="2321758"/>
                  <a:pt x="9931738" y="2590299"/>
                </a:cubicBezTo>
                <a:cubicBezTo>
                  <a:pt x="9929891" y="2858840"/>
                  <a:pt x="9935222" y="2993723"/>
                  <a:pt x="9931738" y="3108359"/>
                </a:cubicBezTo>
                <a:cubicBezTo>
                  <a:pt x="9928254" y="3222995"/>
                  <a:pt x="9951761" y="3414659"/>
                  <a:pt x="9931738" y="3626418"/>
                </a:cubicBezTo>
                <a:cubicBezTo>
                  <a:pt x="9911715" y="3838177"/>
                  <a:pt x="9917472" y="3948319"/>
                  <a:pt x="9931738" y="4209236"/>
                </a:cubicBezTo>
                <a:cubicBezTo>
                  <a:pt x="9946004" y="4470153"/>
                  <a:pt x="9947373" y="4735074"/>
                  <a:pt x="9931738" y="4986325"/>
                </a:cubicBezTo>
                <a:cubicBezTo>
                  <a:pt x="9916103" y="5237576"/>
                  <a:pt x="9936566" y="5514242"/>
                  <a:pt x="9931738" y="5698657"/>
                </a:cubicBezTo>
                <a:cubicBezTo>
                  <a:pt x="9926910" y="5883072"/>
                  <a:pt x="9966016" y="6093756"/>
                  <a:pt x="9931738" y="6475747"/>
                </a:cubicBezTo>
                <a:cubicBezTo>
                  <a:pt x="9797605" y="6491567"/>
                  <a:pt x="9677126" y="6471449"/>
                  <a:pt x="9567574" y="6475747"/>
                </a:cubicBezTo>
                <a:cubicBezTo>
                  <a:pt x="9458022" y="6480045"/>
                  <a:pt x="9170544" y="6506378"/>
                  <a:pt x="8905458" y="6475747"/>
                </a:cubicBezTo>
                <a:cubicBezTo>
                  <a:pt x="8640372" y="6445116"/>
                  <a:pt x="8582451" y="6484873"/>
                  <a:pt x="8441977" y="6475747"/>
                </a:cubicBezTo>
                <a:cubicBezTo>
                  <a:pt x="8301503" y="6466621"/>
                  <a:pt x="8226191" y="6472303"/>
                  <a:pt x="8077814" y="6475747"/>
                </a:cubicBezTo>
                <a:cubicBezTo>
                  <a:pt x="7929437" y="6479191"/>
                  <a:pt x="7745597" y="6476318"/>
                  <a:pt x="7614332" y="6475747"/>
                </a:cubicBezTo>
                <a:cubicBezTo>
                  <a:pt x="7483067" y="6475176"/>
                  <a:pt x="7141110" y="6473326"/>
                  <a:pt x="6852899" y="6475747"/>
                </a:cubicBezTo>
                <a:cubicBezTo>
                  <a:pt x="6564688" y="6478168"/>
                  <a:pt x="6421272" y="6482880"/>
                  <a:pt x="6290101" y="6475747"/>
                </a:cubicBezTo>
                <a:cubicBezTo>
                  <a:pt x="6158930" y="6468614"/>
                  <a:pt x="5935209" y="6465571"/>
                  <a:pt x="5826620" y="6475747"/>
                </a:cubicBezTo>
                <a:cubicBezTo>
                  <a:pt x="5718031" y="6485923"/>
                  <a:pt x="5390218" y="6470867"/>
                  <a:pt x="5065186" y="6475747"/>
                </a:cubicBezTo>
                <a:cubicBezTo>
                  <a:pt x="4740154" y="6480627"/>
                  <a:pt x="4636529" y="6457994"/>
                  <a:pt x="4403071" y="6475747"/>
                </a:cubicBezTo>
                <a:cubicBezTo>
                  <a:pt x="4169613" y="6493500"/>
                  <a:pt x="4143172" y="6490891"/>
                  <a:pt x="4038907" y="6475747"/>
                </a:cubicBezTo>
                <a:cubicBezTo>
                  <a:pt x="3934642" y="6460603"/>
                  <a:pt x="3749415" y="6462589"/>
                  <a:pt x="3575426" y="6475747"/>
                </a:cubicBezTo>
                <a:cubicBezTo>
                  <a:pt x="3401437" y="6488905"/>
                  <a:pt x="3150245" y="6492311"/>
                  <a:pt x="2913310" y="6475747"/>
                </a:cubicBezTo>
                <a:cubicBezTo>
                  <a:pt x="2676375" y="6459183"/>
                  <a:pt x="2401751" y="6484048"/>
                  <a:pt x="2151877" y="6475747"/>
                </a:cubicBezTo>
                <a:cubicBezTo>
                  <a:pt x="1902003" y="6467446"/>
                  <a:pt x="1762915" y="6452826"/>
                  <a:pt x="1489761" y="6475747"/>
                </a:cubicBezTo>
                <a:cubicBezTo>
                  <a:pt x="1216607" y="6498668"/>
                  <a:pt x="1217367" y="6468173"/>
                  <a:pt x="1026280" y="6475747"/>
                </a:cubicBezTo>
                <a:cubicBezTo>
                  <a:pt x="835193" y="6483321"/>
                  <a:pt x="230283" y="6469685"/>
                  <a:pt x="0" y="6475747"/>
                </a:cubicBezTo>
                <a:cubicBezTo>
                  <a:pt x="-20747" y="6191507"/>
                  <a:pt x="25430" y="6068684"/>
                  <a:pt x="0" y="5892930"/>
                </a:cubicBezTo>
                <a:cubicBezTo>
                  <a:pt x="-25430" y="5717176"/>
                  <a:pt x="-2754" y="5611736"/>
                  <a:pt x="0" y="5374870"/>
                </a:cubicBezTo>
                <a:cubicBezTo>
                  <a:pt x="2754" y="5138004"/>
                  <a:pt x="5282" y="5040446"/>
                  <a:pt x="0" y="4792053"/>
                </a:cubicBezTo>
                <a:cubicBezTo>
                  <a:pt x="-5282" y="4543660"/>
                  <a:pt x="-6542" y="4470005"/>
                  <a:pt x="0" y="4273993"/>
                </a:cubicBezTo>
                <a:cubicBezTo>
                  <a:pt x="6542" y="4077981"/>
                  <a:pt x="-14311" y="3954881"/>
                  <a:pt x="0" y="3820691"/>
                </a:cubicBezTo>
                <a:cubicBezTo>
                  <a:pt x="14311" y="3686501"/>
                  <a:pt x="10746" y="3529098"/>
                  <a:pt x="0" y="3367388"/>
                </a:cubicBezTo>
                <a:cubicBezTo>
                  <a:pt x="-10746" y="3205678"/>
                  <a:pt x="1641" y="2808520"/>
                  <a:pt x="0" y="2655056"/>
                </a:cubicBezTo>
                <a:cubicBezTo>
                  <a:pt x="-1641" y="2501592"/>
                  <a:pt x="15969" y="2308186"/>
                  <a:pt x="0" y="2136997"/>
                </a:cubicBezTo>
                <a:cubicBezTo>
                  <a:pt x="-15969" y="1965808"/>
                  <a:pt x="-26891" y="1701122"/>
                  <a:pt x="0" y="1489422"/>
                </a:cubicBezTo>
                <a:cubicBezTo>
                  <a:pt x="26891" y="1277723"/>
                  <a:pt x="-9468" y="1171704"/>
                  <a:pt x="0" y="906605"/>
                </a:cubicBezTo>
                <a:cubicBezTo>
                  <a:pt x="9468" y="641506"/>
                  <a:pt x="27638" y="372611"/>
                  <a:pt x="0" y="0"/>
                </a:cubicBezTo>
                <a:close/>
              </a:path>
              <a:path w="9931738" h="6475747" stroke="0" extrusionOk="0">
                <a:moveTo>
                  <a:pt x="0" y="0"/>
                </a:moveTo>
                <a:cubicBezTo>
                  <a:pt x="214312" y="17210"/>
                  <a:pt x="525057" y="7099"/>
                  <a:pt x="860751" y="0"/>
                </a:cubicBezTo>
                <a:cubicBezTo>
                  <a:pt x="1196445" y="-7099"/>
                  <a:pt x="1260256" y="1956"/>
                  <a:pt x="1423549" y="0"/>
                </a:cubicBezTo>
                <a:cubicBezTo>
                  <a:pt x="1586842" y="-1956"/>
                  <a:pt x="1659311" y="2619"/>
                  <a:pt x="1787713" y="0"/>
                </a:cubicBezTo>
                <a:cubicBezTo>
                  <a:pt x="1916115" y="-2619"/>
                  <a:pt x="2139069" y="-16690"/>
                  <a:pt x="2251194" y="0"/>
                </a:cubicBezTo>
                <a:cubicBezTo>
                  <a:pt x="2363319" y="16690"/>
                  <a:pt x="2672834" y="22326"/>
                  <a:pt x="2813992" y="0"/>
                </a:cubicBezTo>
                <a:cubicBezTo>
                  <a:pt x="2955150" y="-22326"/>
                  <a:pt x="3096310" y="9079"/>
                  <a:pt x="3376791" y="0"/>
                </a:cubicBezTo>
                <a:cubicBezTo>
                  <a:pt x="3657272" y="-9079"/>
                  <a:pt x="3897548" y="-19726"/>
                  <a:pt x="4038907" y="0"/>
                </a:cubicBezTo>
                <a:cubicBezTo>
                  <a:pt x="4180266" y="19726"/>
                  <a:pt x="4477893" y="10538"/>
                  <a:pt x="4701023" y="0"/>
                </a:cubicBezTo>
                <a:cubicBezTo>
                  <a:pt x="4924153" y="-10538"/>
                  <a:pt x="5214082" y="-39144"/>
                  <a:pt x="5561773" y="0"/>
                </a:cubicBezTo>
                <a:cubicBezTo>
                  <a:pt x="5909464" y="39144"/>
                  <a:pt x="5870381" y="-16636"/>
                  <a:pt x="6124572" y="0"/>
                </a:cubicBezTo>
                <a:cubicBezTo>
                  <a:pt x="6378763" y="16636"/>
                  <a:pt x="6488639" y="3495"/>
                  <a:pt x="6687370" y="0"/>
                </a:cubicBezTo>
                <a:cubicBezTo>
                  <a:pt x="6886101" y="-3495"/>
                  <a:pt x="7095694" y="-26479"/>
                  <a:pt x="7349486" y="0"/>
                </a:cubicBezTo>
                <a:cubicBezTo>
                  <a:pt x="7603278" y="26479"/>
                  <a:pt x="7676546" y="8716"/>
                  <a:pt x="7912285" y="0"/>
                </a:cubicBezTo>
                <a:cubicBezTo>
                  <a:pt x="8148024" y="-8716"/>
                  <a:pt x="8245932" y="7373"/>
                  <a:pt x="8375766" y="0"/>
                </a:cubicBezTo>
                <a:cubicBezTo>
                  <a:pt x="8505600" y="-7373"/>
                  <a:pt x="8773264" y="-18303"/>
                  <a:pt x="9137199" y="0"/>
                </a:cubicBezTo>
                <a:cubicBezTo>
                  <a:pt x="9501134" y="18303"/>
                  <a:pt x="9540872" y="-23386"/>
                  <a:pt x="9931738" y="0"/>
                </a:cubicBezTo>
                <a:cubicBezTo>
                  <a:pt x="9923491" y="333950"/>
                  <a:pt x="9893355" y="577017"/>
                  <a:pt x="9931738" y="777090"/>
                </a:cubicBezTo>
                <a:cubicBezTo>
                  <a:pt x="9970122" y="977163"/>
                  <a:pt x="9917485" y="1287219"/>
                  <a:pt x="9931738" y="1554179"/>
                </a:cubicBezTo>
                <a:cubicBezTo>
                  <a:pt x="9945991" y="1821139"/>
                  <a:pt x="9914809" y="1864347"/>
                  <a:pt x="9931738" y="2007482"/>
                </a:cubicBezTo>
                <a:cubicBezTo>
                  <a:pt x="9948667" y="2150617"/>
                  <a:pt x="9942468" y="2420332"/>
                  <a:pt x="9931738" y="2525541"/>
                </a:cubicBezTo>
                <a:cubicBezTo>
                  <a:pt x="9921008" y="2630750"/>
                  <a:pt x="9955278" y="3000857"/>
                  <a:pt x="9931738" y="3302631"/>
                </a:cubicBezTo>
                <a:cubicBezTo>
                  <a:pt x="9908199" y="3604405"/>
                  <a:pt x="9946487" y="3547115"/>
                  <a:pt x="9931738" y="3755933"/>
                </a:cubicBezTo>
                <a:cubicBezTo>
                  <a:pt x="9916989" y="3964751"/>
                  <a:pt x="9925139" y="4089890"/>
                  <a:pt x="9931738" y="4209236"/>
                </a:cubicBezTo>
                <a:cubicBezTo>
                  <a:pt x="9938337" y="4328582"/>
                  <a:pt x="9931146" y="4507443"/>
                  <a:pt x="9931738" y="4727295"/>
                </a:cubicBezTo>
                <a:cubicBezTo>
                  <a:pt x="9932330" y="4947147"/>
                  <a:pt x="9941407" y="5033444"/>
                  <a:pt x="9931738" y="5310113"/>
                </a:cubicBezTo>
                <a:cubicBezTo>
                  <a:pt x="9922069" y="5586782"/>
                  <a:pt x="9951172" y="5892977"/>
                  <a:pt x="9931738" y="6475747"/>
                </a:cubicBezTo>
                <a:cubicBezTo>
                  <a:pt x="9674432" y="6458650"/>
                  <a:pt x="9632568" y="6501071"/>
                  <a:pt x="9368940" y="6475747"/>
                </a:cubicBezTo>
                <a:cubicBezTo>
                  <a:pt x="9105312" y="6450423"/>
                  <a:pt x="8845497" y="6490769"/>
                  <a:pt x="8706824" y="6475747"/>
                </a:cubicBezTo>
                <a:cubicBezTo>
                  <a:pt x="8568151" y="6460725"/>
                  <a:pt x="8305513" y="6496207"/>
                  <a:pt x="8144025" y="6475747"/>
                </a:cubicBezTo>
                <a:cubicBezTo>
                  <a:pt x="7982537" y="6455287"/>
                  <a:pt x="7564643" y="6496154"/>
                  <a:pt x="7382592" y="6475747"/>
                </a:cubicBezTo>
                <a:cubicBezTo>
                  <a:pt x="7200541" y="6455340"/>
                  <a:pt x="6909547" y="6497484"/>
                  <a:pt x="6621159" y="6475747"/>
                </a:cubicBezTo>
                <a:cubicBezTo>
                  <a:pt x="6332771" y="6454010"/>
                  <a:pt x="6125496" y="6463417"/>
                  <a:pt x="5959043" y="6475747"/>
                </a:cubicBezTo>
                <a:cubicBezTo>
                  <a:pt x="5792590" y="6488077"/>
                  <a:pt x="5578504" y="6468347"/>
                  <a:pt x="5396244" y="6475747"/>
                </a:cubicBezTo>
                <a:cubicBezTo>
                  <a:pt x="5213984" y="6483147"/>
                  <a:pt x="4995254" y="6467260"/>
                  <a:pt x="4734128" y="6475747"/>
                </a:cubicBezTo>
                <a:cubicBezTo>
                  <a:pt x="4473002" y="6484234"/>
                  <a:pt x="4219534" y="6462478"/>
                  <a:pt x="4072013" y="6475747"/>
                </a:cubicBezTo>
                <a:cubicBezTo>
                  <a:pt x="3924493" y="6489016"/>
                  <a:pt x="3886580" y="6482737"/>
                  <a:pt x="3707849" y="6475747"/>
                </a:cubicBezTo>
                <a:cubicBezTo>
                  <a:pt x="3529118" y="6468757"/>
                  <a:pt x="3435075" y="6489183"/>
                  <a:pt x="3343685" y="6475747"/>
                </a:cubicBezTo>
                <a:cubicBezTo>
                  <a:pt x="3252295" y="6462311"/>
                  <a:pt x="2763842" y="6464265"/>
                  <a:pt x="2482935" y="6475747"/>
                </a:cubicBezTo>
                <a:cubicBezTo>
                  <a:pt x="2202028" y="6487230"/>
                  <a:pt x="2247860" y="6484830"/>
                  <a:pt x="2118771" y="6475747"/>
                </a:cubicBezTo>
                <a:cubicBezTo>
                  <a:pt x="1989682" y="6466664"/>
                  <a:pt x="1904088" y="6486089"/>
                  <a:pt x="1754607" y="6475747"/>
                </a:cubicBezTo>
                <a:cubicBezTo>
                  <a:pt x="1605126" y="6465405"/>
                  <a:pt x="1217556" y="6473745"/>
                  <a:pt x="893856" y="6475747"/>
                </a:cubicBezTo>
                <a:cubicBezTo>
                  <a:pt x="570156" y="6477749"/>
                  <a:pt x="292352" y="6433086"/>
                  <a:pt x="0" y="6475747"/>
                </a:cubicBezTo>
                <a:cubicBezTo>
                  <a:pt x="-19218" y="6328913"/>
                  <a:pt x="22250" y="6152845"/>
                  <a:pt x="0" y="6022445"/>
                </a:cubicBezTo>
                <a:cubicBezTo>
                  <a:pt x="-22250" y="5892045"/>
                  <a:pt x="3339" y="5644412"/>
                  <a:pt x="0" y="5504385"/>
                </a:cubicBezTo>
                <a:cubicBezTo>
                  <a:pt x="-3339" y="5364358"/>
                  <a:pt x="22589" y="5257436"/>
                  <a:pt x="0" y="5051083"/>
                </a:cubicBezTo>
                <a:cubicBezTo>
                  <a:pt x="-22589" y="4844730"/>
                  <a:pt x="2463" y="4760697"/>
                  <a:pt x="0" y="4597780"/>
                </a:cubicBezTo>
                <a:cubicBezTo>
                  <a:pt x="-2463" y="4434863"/>
                  <a:pt x="-11204" y="4168116"/>
                  <a:pt x="0" y="4014963"/>
                </a:cubicBezTo>
                <a:cubicBezTo>
                  <a:pt x="11204" y="3861810"/>
                  <a:pt x="8069" y="3654173"/>
                  <a:pt x="0" y="3302631"/>
                </a:cubicBezTo>
                <a:cubicBezTo>
                  <a:pt x="-8069" y="2951089"/>
                  <a:pt x="-8637" y="2822231"/>
                  <a:pt x="0" y="2525541"/>
                </a:cubicBezTo>
                <a:cubicBezTo>
                  <a:pt x="8637" y="2228851"/>
                  <a:pt x="-2545" y="2086652"/>
                  <a:pt x="0" y="1942724"/>
                </a:cubicBezTo>
                <a:cubicBezTo>
                  <a:pt x="2545" y="1798796"/>
                  <a:pt x="31194" y="1515879"/>
                  <a:pt x="0" y="1295149"/>
                </a:cubicBezTo>
                <a:cubicBezTo>
                  <a:pt x="-31194" y="1074419"/>
                  <a:pt x="-9597" y="950024"/>
                  <a:pt x="0" y="777090"/>
                </a:cubicBezTo>
                <a:cubicBezTo>
                  <a:pt x="9597" y="604156"/>
                  <a:pt x="899" y="24112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62224677">
                  <a:prstGeom prst="rect">
                    <a:avLst/>
                  </a:prstGeom>
                  <ask:type>
                    <ask:lineSketchFreehand/>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Γεια σας, είμαι ο </a:t>
            </a:r>
            <a:r>
              <a:rPr lang="el-GR" b="1" i="1" dirty="0" err="1">
                <a:latin typeface="Calibri" panose="020F0502020204030204" pitchFamily="34" charset="0"/>
                <a:ea typeface="Calibri" panose="020F0502020204030204" pitchFamily="34" charset="0"/>
                <a:cs typeface="Times New Roman" panose="02020603050405020304" pitchFamily="18" charset="0"/>
              </a:rPr>
              <a:t>Πιέρ</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i="1" dirty="0">
                <a:latin typeface="Calibri" panose="020F0502020204030204" pitchFamily="34" charset="0"/>
                <a:ea typeface="Calibri" panose="020F0502020204030204" pitchFamily="34" charset="0"/>
                <a:cs typeface="Times New Roman" panose="02020603050405020304" pitchFamily="18" charset="0"/>
              </a:rPr>
              <a:t>και περνάμε πολύ ταραχώδεις στιγμές εδώ στη Γαλλία. Για αρκετό καιρό, μόνο οι ευγενείς και οι εκκλησιαστικοί άρχοντες είχαν λόγο στη Γαλλία. Και τι γίνεται με την αστική τάξη; Εμείς οι πολίτες θέλουμε επιτέλους ένα δίκαιο σύνταγμα! Άλλωστε, έχουμε δουλέψει σκληρά για την ευημερία μας! Ωστόσο, μέχρι πρόσφατα δεν είχαμε τίποτα να πούμε σε αυτή τη χώρα. Τώρα όμως έχουμε σχηματίσει την Εθνοσυνέλευση. Εργάζομαι ως δικηγόρος και είμαι μέλος της Εθνοσυνέλευσης από την αρχή. Δημιουργηθήκαμε στα μέσα Ιουνίου φέτος, επειδή θέλουμε επιτέλους να δώσουμε στη Γαλλία ένα σωστό σύνταγμα και ήδη στις αρχές Αυγούστου αποφασίσαμε ότι όλα τα προνόμια των ευγενών και όλα τα φεουδαρχικά βάρη θα καταργηθούν. Από εδώ και πέρα, οι ευγενείς πρέπει να πληρώνουν φόρους όπως όλοι οι άλλοι. Και στα τέλη Αυγούστου αποφασίσαμε για τη Διακήρυξη των Ανθρωπίνων και Πολιτικών Δικαιωμάτων. Είμαστε πολύ προσηλωμένοι στις αρχές του κράτους δικαίου: παλεύουμε για την ελευθερία της έκφρασης εδώ στη χώρα μας, για την ελευθερία της θρησκείας. Και, φυσικά, αυτό που είναι πολύ σημαντικό: παλεύουμε για την ελευθερία του Τύπου στη χώρα μας: καμία λογοκρισία, πρέπει επιτέλους να επιτρέπεται στον Τύπο να γράφει για το τι συμβαίνει στη χώρα μας! Ωστόσο, δεν έχουν αλλάξει πολλά προς το καλύτερο εδώ στη χώρα μας. Ο βασιλιάς Λουδοβίκος XVI συνεχίζει να αντιστέκεται και απλώς να μας καθηλώνει. Ακόμα δεν έχει υπογράψει τα διατάγματά μας της 4ης Αυγούστου, με τα οποία αποφασίσαμε να καταργήσουμε τη φεουδαρχία και τα φορολογικά προνόμια των ευγενών. Εξάλλου, τα τρόφιμα είναι ακόμη σπάνια στη χώρα μας. Εξεγέρσεις συνεχίζονται στην πρωτεύουσα, το Παρίσι. Δεν είναι περίεργο όταν οι άνθρωποι απλά δεν μπορούν να αντέξουν οικονομικά τα πιο απλά βασικά τρόφιμα όπως το ψωμί! Αυτές οι ταραχές χρησίμευσαν τώρα ως αφορμή για τον βασιλιά μας να διατάξει το σύνταγμα της Φλάνδρας με χίλιους στρατιώτες από τη βόρεια Γαλλία να έλθει στις Βερσαλλίες</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930957" y="1247238"/>
            <a:ext cx="9931738" cy="5310685"/>
          </a:xfrm>
          <a:custGeom>
            <a:avLst/>
            <a:gdLst>
              <a:gd name="connsiteX0" fmla="*/ 0 w 9931738"/>
              <a:gd name="connsiteY0" fmla="*/ 0 h 5310685"/>
              <a:gd name="connsiteX1" fmla="*/ 562798 w 9931738"/>
              <a:gd name="connsiteY1" fmla="*/ 0 h 5310685"/>
              <a:gd name="connsiteX2" fmla="*/ 1324232 w 9931738"/>
              <a:gd name="connsiteY2" fmla="*/ 0 h 5310685"/>
              <a:gd name="connsiteX3" fmla="*/ 1887030 w 9931738"/>
              <a:gd name="connsiteY3" fmla="*/ 0 h 5310685"/>
              <a:gd name="connsiteX4" fmla="*/ 2549146 w 9931738"/>
              <a:gd name="connsiteY4" fmla="*/ 0 h 5310685"/>
              <a:gd name="connsiteX5" fmla="*/ 3409897 w 9931738"/>
              <a:gd name="connsiteY5" fmla="*/ 0 h 5310685"/>
              <a:gd name="connsiteX6" fmla="*/ 4171330 w 9931738"/>
              <a:gd name="connsiteY6" fmla="*/ 0 h 5310685"/>
              <a:gd name="connsiteX7" fmla="*/ 4634811 w 9931738"/>
              <a:gd name="connsiteY7" fmla="*/ 0 h 5310685"/>
              <a:gd name="connsiteX8" fmla="*/ 5296927 w 9931738"/>
              <a:gd name="connsiteY8" fmla="*/ 0 h 5310685"/>
              <a:gd name="connsiteX9" fmla="*/ 5959043 w 9931738"/>
              <a:gd name="connsiteY9" fmla="*/ 0 h 5310685"/>
              <a:gd name="connsiteX10" fmla="*/ 6720476 w 9931738"/>
              <a:gd name="connsiteY10" fmla="*/ 0 h 5310685"/>
              <a:gd name="connsiteX11" fmla="*/ 7084640 w 9931738"/>
              <a:gd name="connsiteY11" fmla="*/ 0 h 5310685"/>
              <a:gd name="connsiteX12" fmla="*/ 7548121 w 9931738"/>
              <a:gd name="connsiteY12" fmla="*/ 0 h 5310685"/>
              <a:gd name="connsiteX13" fmla="*/ 7912285 w 9931738"/>
              <a:gd name="connsiteY13" fmla="*/ 0 h 5310685"/>
              <a:gd name="connsiteX14" fmla="*/ 8276448 w 9931738"/>
              <a:gd name="connsiteY14" fmla="*/ 0 h 5310685"/>
              <a:gd name="connsiteX15" fmla="*/ 9137199 w 9931738"/>
              <a:gd name="connsiteY15" fmla="*/ 0 h 5310685"/>
              <a:gd name="connsiteX16" fmla="*/ 9931738 w 9931738"/>
              <a:gd name="connsiteY16" fmla="*/ 0 h 5310685"/>
              <a:gd name="connsiteX17" fmla="*/ 9931738 w 9931738"/>
              <a:gd name="connsiteY17" fmla="*/ 770049 h 5310685"/>
              <a:gd name="connsiteX18" fmla="*/ 9931738 w 9931738"/>
              <a:gd name="connsiteY18" fmla="*/ 1486992 h 5310685"/>
              <a:gd name="connsiteX19" fmla="*/ 9931738 w 9931738"/>
              <a:gd name="connsiteY19" fmla="*/ 2257041 h 5310685"/>
              <a:gd name="connsiteX20" fmla="*/ 9931738 w 9931738"/>
              <a:gd name="connsiteY20" fmla="*/ 2920877 h 5310685"/>
              <a:gd name="connsiteX21" fmla="*/ 9931738 w 9931738"/>
              <a:gd name="connsiteY21" fmla="*/ 3690926 h 5310685"/>
              <a:gd name="connsiteX22" fmla="*/ 9931738 w 9931738"/>
              <a:gd name="connsiteY22" fmla="*/ 4195441 h 5310685"/>
              <a:gd name="connsiteX23" fmla="*/ 9931738 w 9931738"/>
              <a:gd name="connsiteY23" fmla="*/ 5310685 h 5310685"/>
              <a:gd name="connsiteX24" fmla="*/ 9468257 w 9931738"/>
              <a:gd name="connsiteY24" fmla="*/ 5310685 h 5310685"/>
              <a:gd name="connsiteX25" fmla="*/ 9004776 w 9931738"/>
              <a:gd name="connsiteY25" fmla="*/ 5310685 h 5310685"/>
              <a:gd name="connsiteX26" fmla="*/ 8541295 w 9931738"/>
              <a:gd name="connsiteY26" fmla="*/ 5310685 h 5310685"/>
              <a:gd name="connsiteX27" fmla="*/ 7779861 w 9931738"/>
              <a:gd name="connsiteY27" fmla="*/ 5310685 h 5310685"/>
              <a:gd name="connsiteX28" fmla="*/ 6919111 w 9931738"/>
              <a:gd name="connsiteY28" fmla="*/ 5310685 h 5310685"/>
              <a:gd name="connsiteX29" fmla="*/ 6256995 w 9931738"/>
              <a:gd name="connsiteY29" fmla="*/ 5310685 h 5310685"/>
              <a:gd name="connsiteX30" fmla="*/ 5594879 w 9931738"/>
              <a:gd name="connsiteY30" fmla="*/ 5310685 h 5310685"/>
              <a:gd name="connsiteX31" fmla="*/ 4734128 w 9931738"/>
              <a:gd name="connsiteY31" fmla="*/ 5310685 h 5310685"/>
              <a:gd name="connsiteX32" fmla="*/ 4171330 w 9931738"/>
              <a:gd name="connsiteY32" fmla="*/ 5310685 h 5310685"/>
              <a:gd name="connsiteX33" fmla="*/ 3707849 w 9931738"/>
              <a:gd name="connsiteY33" fmla="*/ 5310685 h 5310685"/>
              <a:gd name="connsiteX34" fmla="*/ 2847098 w 9931738"/>
              <a:gd name="connsiteY34" fmla="*/ 5310685 h 5310685"/>
              <a:gd name="connsiteX35" fmla="*/ 2383617 w 9931738"/>
              <a:gd name="connsiteY35" fmla="*/ 5310685 h 5310685"/>
              <a:gd name="connsiteX36" fmla="*/ 1622184 w 9931738"/>
              <a:gd name="connsiteY36" fmla="*/ 5310685 h 5310685"/>
              <a:gd name="connsiteX37" fmla="*/ 1059385 w 9931738"/>
              <a:gd name="connsiteY37" fmla="*/ 5310685 h 5310685"/>
              <a:gd name="connsiteX38" fmla="*/ 695222 w 9931738"/>
              <a:gd name="connsiteY38" fmla="*/ 5310685 h 5310685"/>
              <a:gd name="connsiteX39" fmla="*/ 0 w 9931738"/>
              <a:gd name="connsiteY39" fmla="*/ 5310685 h 5310685"/>
              <a:gd name="connsiteX40" fmla="*/ 0 w 9931738"/>
              <a:gd name="connsiteY40" fmla="*/ 4753063 h 5310685"/>
              <a:gd name="connsiteX41" fmla="*/ 0 w 9931738"/>
              <a:gd name="connsiteY41" fmla="*/ 3983014 h 5310685"/>
              <a:gd name="connsiteX42" fmla="*/ 0 w 9931738"/>
              <a:gd name="connsiteY42" fmla="*/ 3212964 h 5310685"/>
              <a:gd name="connsiteX43" fmla="*/ 0 w 9931738"/>
              <a:gd name="connsiteY43" fmla="*/ 2442915 h 5310685"/>
              <a:gd name="connsiteX44" fmla="*/ 0 w 9931738"/>
              <a:gd name="connsiteY44" fmla="*/ 1832186 h 5310685"/>
              <a:gd name="connsiteX45" fmla="*/ 0 w 9931738"/>
              <a:gd name="connsiteY45" fmla="*/ 1274564 h 5310685"/>
              <a:gd name="connsiteX46" fmla="*/ 0 w 9931738"/>
              <a:gd name="connsiteY46" fmla="*/ 610729 h 5310685"/>
              <a:gd name="connsiteX47" fmla="*/ 0 w 9931738"/>
              <a:gd name="connsiteY47" fmla="*/ 0 h 531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31738" h="5310685" fill="none" extrusionOk="0">
                <a:moveTo>
                  <a:pt x="0" y="0"/>
                </a:moveTo>
                <a:cubicBezTo>
                  <a:pt x="196892" y="10546"/>
                  <a:pt x="375039" y="14340"/>
                  <a:pt x="562798" y="0"/>
                </a:cubicBezTo>
                <a:cubicBezTo>
                  <a:pt x="750557" y="-14340"/>
                  <a:pt x="1063608" y="33249"/>
                  <a:pt x="1324232" y="0"/>
                </a:cubicBezTo>
                <a:cubicBezTo>
                  <a:pt x="1584856" y="-33249"/>
                  <a:pt x="1739081" y="16525"/>
                  <a:pt x="1887030" y="0"/>
                </a:cubicBezTo>
                <a:cubicBezTo>
                  <a:pt x="2034979" y="-16525"/>
                  <a:pt x="2246695" y="13426"/>
                  <a:pt x="2549146" y="0"/>
                </a:cubicBezTo>
                <a:cubicBezTo>
                  <a:pt x="2851597" y="-13426"/>
                  <a:pt x="3068729" y="-32244"/>
                  <a:pt x="3409897" y="0"/>
                </a:cubicBezTo>
                <a:cubicBezTo>
                  <a:pt x="3751065" y="32244"/>
                  <a:pt x="3990096" y="-22960"/>
                  <a:pt x="4171330" y="0"/>
                </a:cubicBezTo>
                <a:cubicBezTo>
                  <a:pt x="4352564" y="22960"/>
                  <a:pt x="4474764" y="6670"/>
                  <a:pt x="4634811" y="0"/>
                </a:cubicBezTo>
                <a:cubicBezTo>
                  <a:pt x="4794858" y="-6670"/>
                  <a:pt x="5033448" y="2440"/>
                  <a:pt x="5296927" y="0"/>
                </a:cubicBezTo>
                <a:cubicBezTo>
                  <a:pt x="5560406" y="-2440"/>
                  <a:pt x="5640993" y="3124"/>
                  <a:pt x="5959043" y="0"/>
                </a:cubicBezTo>
                <a:cubicBezTo>
                  <a:pt x="6277093" y="-3124"/>
                  <a:pt x="6387062" y="-7612"/>
                  <a:pt x="6720476" y="0"/>
                </a:cubicBezTo>
                <a:cubicBezTo>
                  <a:pt x="7053890" y="7612"/>
                  <a:pt x="6966443" y="17004"/>
                  <a:pt x="7084640" y="0"/>
                </a:cubicBezTo>
                <a:cubicBezTo>
                  <a:pt x="7202837" y="-17004"/>
                  <a:pt x="7357386" y="11481"/>
                  <a:pt x="7548121" y="0"/>
                </a:cubicBezTo>
                <a:cubicBezTo>
                  <a:pt x="7738856" y="-11481"/>
                  <a:pt x="7745879" y="15832"/>
                  <a:pt x="7912285" y="0"/>
                </a:cubicBezTo>
                <a:cubicBezTo>
                  <a:pt x="8078691" y="-15832"/>
                  <a:pt x="8169050" y="5915"/>
                  <a:pt x="8276448" y="0"/>
                </a:cubicBezTo>
                <a:cubicBezTo>
                  <a:pt x="8383846" y="-5915"/>
                  <a:pt x="8875522" y="-30332"/>
                  <a:pt x="9137199" y="0"/>
                </a:cubicBezTo>
                <a:cubicBezTo>
                  <a:pt x="9398876" y="30332"/>
                  <a:pt x="9558895" y="23343"/>
                  <a:pt x="9931738" y="0"/>
                </a:cubicBezTo>
                <a:cubicBezTo>
                  <a:pt x="9920202" y="275748"/>
                  <a:pt x="9933449" y="459555"/>
                  <a:pt x="9931738" y="770049"/>
                </a:cubicBezTo>
                <a:cubicBezTo>
                  <a:pt x="9930027" y="1080543"/>
                  <a:pt x="9935957" y="1205303"/>
                  <a:pt x="9931738" y="1486992"/>
                </a:cubicBezTo>
                <a:cubicBezTo>
                  <a:pt x="9927519" y="1768681"/>
                  <a:pt x="9913261" y="1878875"/>
                  <a:pt x="9931738" y="2257041"/>
                </a:cubicBezTo>
                <a:cubicBezTo>
                  <a:pt x="9950215" y="2635207"/>
                  <a:pt x="9940519" y="2745661"/>
                  <a:pt x="9931738" y="2920877"/>
                </a:cubicBezTo>
                <a:cubicBezTo>
                  <a:pt x="9922957" y="3096093"/>
                  <a:pt x="9933729" y="3510687"/>
                  <a:pt x="9931738" y="3690926"/>
                </a:cubicBezTo>
                <a:cubicBezTo>
                  <a:pt x="9929747" y="3871165"/>
                  <a:pt x="9914129" y="3983142"/>
                  <a:pt x="9931738" y="4195441"/>
                </a:cubicBezTo>
                <a:cubicBezTo>
                  <a:pt x="9949347" y="4407740"/>
                  <a:pt x="9958711" y="4768229"/>
                  <a:pt x="9931738" y="5310685"/>
                </a:cubicBezTo>
                <a:cubicBezTo>
                  <a:pt x="9788460" y="5289995"/>
                  <a:pt x="9639398" y="5314728"/>
                  <a:pt x="9468257" y="5310685"/>
                </a:cubicBezTo>
                <a:cubicBezTo>
                  <a:pt x="9297116" y="5306642"/>
                  <a:pt x="9146740" y="5301631"/>
                  <a:pt x="9004776" y="5310685"/>
                </a:cubicBezTo>
                <a:cubicBezTo>
                  <a:pt x="8862812" y="5319739"/>
                  <a:pt x="8760348" y="5323233"/>
                  <a:pt x="8541295" y="5310685"/>
                </a:cubicBezTo>
                <a:cubicBezTo>
                  <a:pt x="8322242" y="5298137"/>
                  <a:pt x="8153517" y="5301775"/>
                  <a:pt x="7779861" y="5310685"/>
                </a:cubicBezTo>
                <a:cubicBezTo>
                  <a:pt x="7406205" y="5319595"/>
                  <a:pt x="7242499" y="5335566"/>
                  <a:pt x="6919111" y="5310685"/>
                </a:cubicBezTo>
                <a:cubicBezTo>
                  <a:pt x="6595723" y="5285805"/>
                  <a:pt x="6422503" y="5343774"/>
                  <a:pt x="6256995" y="5310685"/>
                </a:cubicBezTo>
                <a:cubicBezTo>
                  <a:pt x="6091487" y="5277596"/>
                  <a:pt x="5761568" y="5301190"/>
                  <a:pt x="5594879" y="5310685"/>
                </a:cubicBezTo>
                <a:cubicBezTo>
                  <a:pt x="5428190" y="5320180"/>
                  <a:pt x="5106800" y="5320437"/>
                  <a:pt x="4734128" y="5310685"/>
                </a:cubicBezTo>
                <a:cubicBezTo>
                  <a:pt x="4361456" y="5300933"/>
                  <a:pt x="4324240" y="5324941"/>
                  <a:pt x="4171330" y="5310685"/>
                </a:cubicBezTo>
                <a:cubicBezTo>
                  <a:pt x="4018420" y="5296429"/>
                  <a:pt x="3915702" y="5316778"/>
                  <a:pt x="3707849" y="5310685"/>
                </a:cubicBezTo>
                <a:cubicBezTo>
                  <a:pt x="3499996" y="5304592"/>
                  <a:pt x="3063134" y="5309872"/>
                  <a:pt x="2847098" y="5310685"/>
                </a:cubicBezTo>
                <a:cubicBezTo>
                  <a:pt x="2631062" y="5311498"/>
                  <a:pt x="2560587" y="5320813"/>
                  <a:pt x="2383617" y="5310685"/>
                </a:cubicBezTo>
                <a:cubicBezTo>
                  <a:pt x="2206647" y="5300557"/>
                  <a:pt x="1940061" y="5314282"/>
                  <a:pt x="1622184" y="5310685"/>
                </a:cubicBezTo>
                <a:cubicBezTo>
                  <a:pt x="1304307" y="5307088"/>
                  <a:pt x="1241486" y="5297646"/>
                  <a:pt x="1059385" y="5310685"/>
                </a:cubicBezTo>
                <a:cubicBezTo>
                  <a:pt x="877284" y="5323724"/>
                  <a:pt x="800311" y="5317741"/>
                  <a:pt x="695222" y="5310685"/>
                </a:cubicBezTo>
                <a:cubicBezTo>
                  <a:pt x="590133" y="5303629"/>
                  <a:pt x="337605" y="5277704"/>
                  <a:pt x="0" y="5310685"/>
                </a:cubicBezTo>
                <a:cubicBezTo>
                  <a:pt x="20770" y="5088616"/>
                  <a:pt x="-3994" y="5011619"/>
                  <a:pt x="0" y="4753063"/>
                </a:cubicBezTo>
                <a:cubicBezTo>
                  <a:pt x="3994" y="4494507"/>
                  <a:pt x="19073" y="4257180"/>
                  <a:pt x="0" y="3983014"/>
                </a:cubicBezTo>
                <a:cubicBezTo>
                  <a:pt x="-19073" y="3708848"/>
                  <a:pt x="34626" y="3583425"/>
                  <a:pt x="0" y="3212964"/>
                </a:cubicBezTo>
                <a:cubicBezTo>
                  <a:pt x="-34626" y="2842503"/>
                  <a:pt x="11972" y="2665991"/>
                  <a:pt x="0" y="2442915"/>
                </a:cubicBezTo>
                <a:cubicBezTo>
                  <a:pt x="-11972" y="2219839"/>
                  <a:pt x="18416" y="2137098"/>
                  <a:pt x="0" y="1832186"/>
                </a:cubicBezTo>
                <a:cubicBezTo>
                  <a:pt x="-18416" y="1527274"/>
                  <a:pt x="-26800" y="1541502"/>
                  <a:pt x="0" y="1274564"/>
                </a:cubicBezTo>
                <a:cubicBezTo>
                  <a:pt x="26800" y="1007626"/>
                  <a:pt x="23034" y="831008"/>
                  <a:pt x="0" y="610729"/>
                </a:cubicBezTo>
                <a:cubicBezTo>
                  <a:pt x="-23034" y="390451"/>
                  <a:pt x="3957" y="240938"/>
                  <a:pt x="0" y="0"/>
                </a:cubicBezTo>
                <a:close/>
              </a:path>
              <a:path w="9931738" h="5310685" stroke="0" extrusionOk="0">
                <a:moveTo>
                  <a:pt x="0" y="0"/>
                </a:moveTo>
                <a:cubicBezTo>
                  <a:pt x="170867" y="2962"/>
                  <a:pt x="277665" y="-7129"/>
                  <a:pt x="364164" y="0"/>
                </a:cubicBezTo>
                <a:cubicBezTo>
                  <a:pt x="450663" y="7129"/>
                  <a:pt x="786934" y="-20057"/>
                  <a:pt x="1026280" y="0"/>
                </a:cubicBezTo>
                <a:cubicBezTo>
                  <a:pt x="1265626" y="20057"/>
                  <a:pt x="1568505" y="-17396"/>
                  <a:pt x="1887030" y="0"/>
                </a:cubicBezTo>
                <a:cubicBezTo>
                  <a:pt x="2205555" y="17396"/>
                  <a:pt x="2495887" y="-34237"/>
                  <a:pt x="2648463" y="0"/>
                </a:cubicBezTo>
                <a:cubicBezTo>
                  <a:pt x="2801039" y="34237"/>
                  <a:pt x="3050834" y="33011"/>
                  <a:pt x="3409897" y="0"/>
                </a:cubicBezTo>
                <a:cubicBezTo>
                  <a:pt x="3768960" y="-33011"/>
                  <a:pt x="3979470" y="-33738"/>
                  <a:pt x="4270647" y="0"/>
                </a:cubicBezTo>
                <a:cubicBezTo>
                  <a:pt x="4561824" y="33738"/>
                  <a:pt x="4821587" y="-27294"/>
                  <a:pt x="5032081" y="0"/>
                </a:cubicBezTo>
                <a:cubicBezTo>
                  <a:pt x="5242575" y="27294"/>
                  <a:pt x="5287268" y="-6363"/>
                  <a:pt x="5495562" y="0"/>
                </a:cubicBezTo>
                <a:cubicBezTo>
                  <a:pt x="5703856" y="6363"/>
                  <a:pt x="5715137" y="-7683"/>
                  <a:pt x="5859725" y="0"/>
                </a:cubicBezTo>
                <a:cubicBezTo>
                  <a:pt x="6004313" y="7683"/>
                  <a:pt x="6410782" y="36864"/>
                  <a:pt x="6720476" y="0"/>
                </a:cubicBezTo>
                <a:cubicBezTo>
                  <a:pt x="7030170" y="-36864"/>
                  <a:pt x="7346217" y="34070"/>
                  <a:pt x="7581227" y="0"/>
                </a:cubicBezTo>
                <a:cubicBezTo>
                  <a:pt x="7816237" y="-34070"/>
                  <a:pt x="8011081" y="16444"/>
                  <a:pt x="8243343" y="0"/>
                </a:cubicBezTo>
                <a:cubicBezTo>
                  <a:pt x="8475605" y="-16444"/>
                  <a:pt x="8689154" y="-36518"/>
                  <a:pt x="9004776" y="0"/>
                </a:cubicBezTo>
                <a:cubicBezTo>
                  <a:pt x="9320398" y="36518"/>
                  <a:pt x="9491062" y="-5515"/>
                  <a:pt x="9931738" y="0"/>
                </a:cubicBezTo>
                <a:cubicBezTo>
                  <a:pt x="9906461" y="222180"/>
                  <a:pt x="9915947" y="370572"/>
                  <a:pt x="9931738" y="663836"/>
                </a:cubicBezTo>
                <a:cubicBezTo>
                  <a:pt x="9947529" y="957100"/>
                  <a:pt x="9930214" y="1127506"/>
                  <a:pt x="9931738" y="1327671"/>
                </a:cubicBezTo>
                <a:cubicBezTo>
                  <a:pt x="9933262" y="1527836"/>
                  <a:pt x="9931287" y="1645211"/>
                  <a:pt x="9931738" y="1832186"/>
                </a:cubicBezTo>
                <a:cubicBezTo>
                  <a:pt x="9932189" y="2019161"/>
                  <a:pt x="9928838" y="2395146"/>
                  <a:pt x="9931738" y="2549129"/>
                </a:cubicBezTo>
                <a:cubicBezTo>
                  <a:pt x="9934638" y="2703112"/>
                  <a:pt x="9945263" y="2977082"/>
                  <a:pt x="9931738" y="3106751"/>
                </a:cubicBezTo>
                <a:cubicBezTo>
                  <a:pt x="9918213" y="3236420"/>
                  <a:pt x="9958479" y="3565082"/>
                  <a:pt x="9931738" y="3717479"/>
                </a:cubicBezTo>
                <a:cubicBezTo>
                  <a:pt x="9904997" y="3869876"/>
                  <a:pt x="9901557" y="4168507"/>
                  <a:pt x="9931738" y="4434422"/>
                </a:cubicBezTo>
                <a:cubicBezTo>
                  <a:pt x="9961919" y="4700337"/>
                  <a:pt x="9928496" y="4907330"/>
                  <a:pt x="9931738" y="5310685"/>
                </a:cubicBezTo>
                <a:cubicBezTo>
                  <a:pt x="9625640" y="5309443"/>
                  <a:pt x="9568858" y="5321993"/>
                  <a:pt x="9269622" y="5310685"/>
                </a:cubicBezTo>
                <a:cubicBezTo>
                  <a:pt x="8970386" y="5299377"/>
                  <a:pt x="8712191" y="5332766"/>
                  <a:pt x="8508189" y="5310685"/>
                </a:cubicBezTo>
                <a:cubicBezTo>
                  <a:pt x="8304187" y="5288604"/>
                  <a:pt x="8192394" y="5304240"/>
                  <a:pt x="8044708" y="5310685"/>
                </a:cubicBezTo>
                <a:cubicBezTo>
                  <a:pt x="7897022" y="5317130"/>
                  <a:pt x="7674543" y="5307254"/>
                  <a:pt x="7581227" y="5310685"/>
                </a:cubicBezTo>
                <a:cubicBezTo>
                  <a:pt x="7487911" y="5314116"/>
                  <a:pt x="7358178" y="5295260"/>
                  <a:pt x="7217063" y="5310685"/>
                </a:cubicBezTo>
                <a:cubicBezTo>
                  <a:pt x="7075948" y="5326110"/>
                  <a:pt x="6617283" y="5298959"/>
                  <a:pt x="6455630" y="5310685"/>
                </a:cubicBezTo>
                <a:cubicBezTo>
                  <a:pt x="6293977" y="5322411"/>
                  <a:pt x="6028900" y="5298256"/>
                  <a:pt x="5793514" y="5310685"/>
                </a:cubicBezTo>
                <a:cubicBezTo>
                  <a:pt x="5558128" y="5323114"/>
                  <a:pt x="5296131" y="5289088"/>
                  <a:pt x="5131398" y="5310685"/>
                </a:cubicBezTo>
                <a:cubicBezTo>
                  <a:pt x="4966665" y="5332282"/>
                  <a:pt x="4614498" y="5332003"/>
                  <a:pt x="4270647" y="5310685"/>
                </a:cubicBezTo>
                <a:cubicBezTo>
                  <a:pt x="3926796" y="5289367"/>
                  <a:pt x="4029876" y="5292560"/>
                  <a:pt x="3906484" y="5310685"/>
                </a:cubicBezTo>
                <a:cubicBezTo>
                  <a:pt x="3783092" y="5328810"/>
                  <a:pt x="3489992" y="5342036"/>
                  <a:pt x="3145050" y="5310685"/>
                </a:cubicBezTo>
                <a:cubicBezTo>
                  <a:pt x="2800108" y="5279334"/>
                  <a:pt x="2786023" y="5289012"/>
                  <a:pt x="2582252" y="5310685"/>
                </a:cubicBezTo>
                <a:cubicBezTo>
                  <a:pt x="2378481" y="5332358"/>
                  <a:pt x="1959198" y="5287483"/>
                  <a:pt x="1721501" y="5310685"/>
                </a:cubicBezTo>
                <a:cubicBezTo>
                  <a:pt x="1483804" y="5333887"/>
                  <a:pt x="1216091" y="5310565"/>
                  <a:pt x="960068" y="5310685"/>
                </a:cubicBezTo>
                <a:cubicBezTo>
                  <a:pt x="704045" y="5310805"/>
                  <a:pt x="360163" y="5293148"/>
                  <a:pt x="0" y="5310685"/>
                </a:cubicBezTo>
                <a:cubicBezTo>
                  <a:pt x="18976" y="5097655"/>
                  <a:pt x="-19698" y="5019044"/>
                  <a:pt x="0" y="4806170"/>
                </a:cubicBezTo>
                <a:cubicBezTo>
                  <a:pt x="19698" y="4593296"/>
                  <a:pt x="-13433" y="4345820"/>
                  <a:pt x="0" y="4195441"/>
                </a:cubicBezTo>
                <a:cubicBezTo>
                  <a:pt x="13433" y="4045062"/>
                  <a:pt x="-23725" y="3631346"/>
                  <a:pt x="0" y="3478499"/>
                </a:cubicBezTo>
                <a:cubicBezTo>
                  <a:pt x="23725" y="3325652"/>
                  <a:pt x="3815" y="3043174"/>
                  <a:pt x="0" y="2920877"/>
                </a:cubicBezTo>
                <a:cubicBezTo>
                  <a:pt x="-3815" y="2798580"/>
                  <a:pt x="5399" y="2495094"/>
                  <a:pt x="0" y="2363255"/>
                </a:cubicBezTo>
                <a:cubicBezTo>
                  <a:pt x="-5399" y="2231416"/>
                  <a:pt x="24974" y="2021334"/>
                  <a:pt x="0" y="1699419"/>
                </a:cubicBezTo>
                <a:cubicBezTo>
                  <a:pt x="-24974" y="1377504"/>
                  <a:pt x="-24546" y="1419146"/>
                  <a:pt x="0" y="1194904"/>
                </a:cubicBezTo>
                <a:cubicBezTo>
                  <a:pt x="24546" y="970663"/>
                  <a:pt x="43866" y="36985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84870155">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Πιθανότατα ελπίζει ότι αυτό θα του επιτρέψει να λάβει μια πιο σθεναρή θέση ενάντια στην Εθνοσυνέλευση μας. Ναι, φοβόμαστε, όχι χωρίς λόγο, ότι ο Βασιλιάς μπορεί να αναλάβει στρατιωτική δράση εναντίον μας σε αυτούς τους καιρούς! Και τώρα υπάρχει η μεγάλη πομπή των γυναικών, περίπου 6.000 από αυτές, που έχουν βαδίσει από την πρωτεύουσά μας το Παρίσι στις Βερσαλλίες, οπλισμένες με τουφέκια, λοστούς, σπαθιά και τσεκούρια. Και μάλιστα υποστηρίχτηκαν από περίπου 1500 εθνοφύλακες οπλισμένους με όπλα. Έτσι, ο διοικητής τους, ο στρατηγός ντε Λα </a:t>
            </a:r>
            <a:r>
              <a:rPr lang="el-GR" i="1" dirty="0" err="1">
                <a:latin typeface="Calibri" panose="020F0502020204030204" pitchFamily="34" charset="0"/>
                <a:ea typeface="Calibri" panose="020F0502020204030204" pitchFamily="34" charset="0"/>
                <a:cs typeface="Times New Roman" panose="02020603050405020304" pitchFamily="18" charset="0"/>
              </a:rPr>
              <a:t>Φαγιέτ</a:t>
            </a:r>
            <a:r>
              <a:rPr lang="el-GR" i="1" dirty="0">
                <a:latin typeface="Calibri" panose="020F0502020204030204" pitchFamily="34" charset="0"/>
                <a:ea typeface="Calibri" panose="020F0502020204030204" pitchFamily="34" charset="0"/>
                <a:cs typeface="Times New Roman" panose="02020603050405020304" pitchFamily="18" charset="0"/>
              </a:rPr>
              <a:t>, προσχώρησε επίσης σε αυτή την πομπή των αγανακτισμένων γυναικών. Ο Λα </a:t>
            </a:r>
            <a:r>
              <a:rPr lang="el-GR" i="1" dirty="0" err="1">
                <a:latin typeface="Calibri" panose="020F0502020204030204" pitchFamily="34" charset="0"/>
                <a:ea typeface="Calibri" panose="020F0502020204030204" pitchFamily="34" charset="0"/>
                <a:cs typeface="Times New Roman" panose="02020603050405020304" pitchFamily="18" charset="0"/>
              </a:rPr>
              <a:t>Φαγιέτ</a:t>
            </a:r>
            <a:r>
              <a:rPr lang="el-GR" i="1" dirty="0">
                <a:latin typeface="Calibri" panose="020F0502020204030204" pitchFamily="34" charset="0"/>
                <a:ea typeface="Calibri" panose="020F0502020204030204" pitchFamily="34" charset="0"/>
                <a:cs typeface="Times New Roman" panose="02020603050405020304" pitchFamily="18" charset="0"/>
              </a:rPr>
              <a:t>, αυτός ο ήρωας της ελευθερίας, που πολέμησε στην Αμερική για τους εξεγερμένους και συνεπώς για τη δημοκρατία και ενάντια στον αρχαίο εχθρό μας τη Βρετανία. Ναι, ο Λα </a:t>
            </a:r>
            <a:r>
              <a:rPr lang="el-GR" i="1" dirty="0" err="1">
                <a:latin typeface="Calibri" panose="020F0502020204030204" pitchFamily="34" charset="0"/>
                <a:ea typeface="Calibri" panose="020F0502020204030204" pitchFamily="34" charset="0"/>
                <a:cs typeface="Times New Roman" panose="02020603050405020304" pitchFamily="18" charset="0"/>
              </a:rPr>
              <a:t>Φαγιέτ</a:t>
            </a:r>
            <a:r>
              <a:rPr lang="el-GR" i="1" dirty="0">
                <a:latin typeface="Calibri" panose="020F0502020204030204" pitchFamily="34" charset="0"/>
                <a:ea typeface="Calibri" panose="020F0502020204030204" pitchFamily="34" charset="0"/>
                <a:cs typeface="Times New Roman" panose="02020603050405020304" pitchFamily="18" charset="0"/>
              </a:rPr>
              <a:t> μας έχει ενταχθεί σε αυτήν την πομπή των γυναικών, ο διοικητής της Εθνικής μας Φρουράς, γιατί, τελικά, τα στρατεύματά του υπάγονται στην Εθνοσυνέλευση μας. Τώρα είναι αργά το απόγευμα, το ρολόι μου δείχνει τέσσερις και μισή. Η Εθνοσυνέλευση έχει ήδη συνεδριάσει εδώ στην προσωρινή μας αίθουσα συνελεύσεων, στην αίθουσα για παιχνίδια με μπάλα, τα ξημερώματα. Και η σημερινή συνεδρία μάλλον θα συνεχιστεί έτσι για λίγες ακόμη ώρες. Αλλά… τι συμβαίνει εδώ; Ποιος ενοχλεί τη συνεδρία μας; Πέντε γυναίκες και ένας άντρας! Τι κάνουν εδώ; Γυναίκες της αγοράς! Τώρα τον λόγο παίρνει μία γυναίκα. Ανυπομονώ να το ακούσω αυτό. Απαιτεί εκ μέρους των γυναικών να μειωθεί δραστικά η τιμή του ψωμιού</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276975" y="365125"/>
            <a:ext cx="5915025" cy="1806575"/>
          </a:xfrm>
        </p:spPr>
        <p:txBody>
          <a:bodyPr>
            <a:normAutofit/>
          </a:bodyPr>
          <a:lstStyle/>
          <a:p>
            <a:pPr algn="ctr"/>
            <a:r>
              <a:rPr lang="el-GR" sz="3200" b="1" dirty="0">
                <a:solidFill>
                  <a:srgbClr val="F68122"/>
                </a:solidFill>
              </a:rPr>
              <a:t>Δήλωση πνευματικών δικαιωμάτων</a:t>
            </a:r>
            <a:br>
              <a:rPr lang="en-US" sz="3200" b="1" dirty="0">
                <a:solidFill>
                  <a:srgbClr val="F68122"/>
                </a:solidFill>
              </a:rPr>
            </a:br>
            <a:endParaRPr lang="en-GB" sz="3200" b="1" dirty="0">
              <a:solidFill>
                <a:srgbClr val="F68122"/>
              </a:solidFill>
            </a:endParaRPr>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116569" y="1460500"/>
            <a:ext cx="6075432" cy="5032375"/>
          </a:xfrm>
        </p:spPr>
        <p:txBody>
          <a:bodyPr>
            <a:normAutofit fontScale="85000" lnSpcReduction="20000"/>
          </a:bodyPr>
          <a:lstStyle/>
          <a:p>
            <a:pPr marL="0" indent="0">
              <a:lnSpc>
                <a:spcPct val="110000"/>
              </a:lnSpc>
              <a:spcBef>
                <a:spcPts val="300"/>
              </a:spcBef>
              <a:spcAft>
                <a:spcPts val="300"/>
              </a:spcAft>
              <a:buNone/>
            </a:pPr>
            <a:r>
              <a:rPr lang="el-GR" sz="2000" dirty="0"/>
              <a:t>Το παρόν έργο έχει χορηγηθεί με Άδεια Creative Commons Αναφορά Δημιουργού - Μη Εμπορική Χρήση - Παρόμοια Διανομή 4.0 Διεθνές. Μπορείτε να:</a:t>
            </a:r>
          </a:p>
          <a:p>
            <a:pPr>
              <a:lnSpc>
                <a:spcPct val="110000"/>
              </a:lnSpc>
              <a:spcBef>
                <a:spcPts val="300"/>
              </a:spcBef>
              <a:spcAft>
                <a:spcPts val="300"/>
              </a:spcAft>
              <a:buClr>
                <a:srgbClr val="80C141"/>
              </a:buClr>
              <a:buFont typeface="Wingdings" panose="05000000000000000000" pitchFamily="2" charset="2"/>
              <a:buChar char="§"/>
            </a:pPr>
            <a:r>
              <a:rPr lang="el-GR" sz="2000" b="1" dirty="0"/>
              <a:t>Μοιραστείτε </a:t>
            </a:r>
            <a:r>
              <a:rPr lang="el-GR" sz="2000" dirty="0"/>
              <a:t>— αντιγράψετε και αναδιανέμετε το υλικό με κάθε μέσο και τρόπο</a:t>
            </a:r>
          </a:p>
          <a:p>
            <a:pPr>
              <a:lnSpc>
                <a:spcPct val="110000"/>
              </a:lnSpc>
              <a:spcBef>
                <a:spcPts val="300"/>
              </a:spcBef>
              <a:spcAft>
                <a:spcPts val="300"/>
              </a:spcAft>
              <a:buClr>
                <a:srgbClr val="80C141"/>
              </a:buClr>
              <a:buFont typeface="Wingdings" panose="05000000000000000000" pitchFamily="2" charset="2"/>
              <a:buChar char="§"/>
            </a:pPr>
            <a:r>
              <a:rPr lang="el-GR" sz="2000" b="1" dirty="0"/>
              <a:t>Προσαρμόστε</a:t>
            </a:r>
            <a:r>
              <a:rPr lang="el-GR" sz="2000" dirty="0"/>
              <a:t> — αναμείξτε, τροποποιήστε και δημιουργήστε πάνω στο υλικό </a:t>
            </a:r>
          </a:p>
          <a:p>
            <a:pPr marL="0" indent="0">
              <a:lnSpc>
                <a:spcPct val="110000"/>
              </a:lnSpc>
              <a:spcBef>
                <a:spcPts val="300"/>
              </a:spcBef>
              <a:spcAft>
                <a:spcPts val="300"/>
              </a:spcAft>
              <a:buNone/>
            </a:pPr>
            <a:r>
              <a:rPr lang="el-GR" sz="2000" dirty="0"/>
              <a:t>Υπό τους ακόλουθους όρους:</a:t>
            </a:r>
          </a:p>
          <a:p>
            <a:pPr>
              <a:lnSpc>
                <a:spcPct val="110000"/>
              </a:lnSpc>
              <a:spcBef>
                <a:spcPts val="300"/>
              </a:spcBef>
              <a:spcAft>
                <a:spcPts val="300"/>
              </a:spcAft>
              <a:buClr>
                <a:srgbClr val="80C141"/>
              </a:buClr>
              <a:buFont typeface="Wingdings" panose="05000000000000000000" pitchFamily="2" charset="2"/>
              <a:buChar char="§"/>
            </a:pPr>
            <a:r>
              <a:rPr lang="el-GR" sz="2000" b="1" dirty="0"/>
              <a:t>Αναφορά Δημιουργού </a:t>
            </a:r>
            <a:r>
              <a:rPr lang="el-GR" sz="2000" dirty="0"/>
              <a:t>— Θα πρέπει να καταχωρίσετε αναφορά στο δημιουργό , με σύνδεσμο της άδειας, και με αναφορά αν έχουν γίνει αλλαγές . Μπορείτε να το κάνετε αυτό με οποιονδήποτε εύλογο τρόπο, αλλά όχι με τρόπο που να υπονοεί ότι ο δημιουργός αποδέχεται το έργο σας ή τη χρήση που εσείς κάνετε.</a:t>
            </a:r>
          </a:p>
          <a:p>
            <a:pPr>
              <a:lnSpc>
                <a:spcPct val="110000"/>
              </a:lnSpc>
              <a:spcBef>
                <a:spcPts val="300"/>
              </a:spcBef>
              <a:spcAft>
                <a:spcPts val="300"/>
              </a:spcAft>
              <a:buClr>
                <a:srgbClr val="80C141"/>
              </a:buClr>
              <a:buFont typeface="Wingdings" panose="05000000000000000000" pitchFamily="2" charset="2"/>
              <a:buChar char="§"/>
            </a:pPr>
            <a:r>
              <a:rPr lang="el-GR" sz="2000" b="1" dirty="0"/>
              <a:t>Μη Εμπορική Χρήση </a:t>
            </a:r>
            <a:r>
              <a:rPr lang="el-GR" sz="2000" dirty="0"/>
              <a:t>— Δε μπορείτε να χρησιμοποιήσετε το υλικό για εμπορικούς σκοπούς.</a:t>
            </a:r>
          </a:p>
          <a:p>
            <a:pPr>
              <a:lnSpc>
                <a:spcPct val="110000"/>
              </a:lnSpc>
              <a:spcBef>
                <a:spcPts val="300"/>
              </a:spcBef>
              <a:spcAft>
                <a:spcPts val="300"/>
              </a:spcAft>
              <a:buClr>
                <a:srgbClr val="80C141"/>
              </a:buClr>
              <a:buFont typeface="Wingdings" panose="05000000000000000000" pitchFamily="2" charset="2"/>
              <a:buChar char="§"/>
            </a:pPr>
            <a:r>
              <a:rPr lang="el-GR" sz="2000" b="1" dirty="0"/>
              <a:t>Παρόμοια Διανομή </a:t>
            </a:r>
            <a:r>
              <a:rPr lang="el-GR" sz="2000" dirty="0"/>
              <a:t>— Αν αναμείξετε, τροποποιήσετε, ή δημιουργήσετε πάνω στο υλικό, πρέπει να διανείμετε τις δικές σας συνεισφορές υπό την ίδια άδεια όπως και το πρωτότυπο. </a:t>
            </a:r>
          </a:p>
          <a:p>
            <a:pPr marL="0" indent="0">
              <a:lnSpc>
                <a:spcPct val="110000"/>
              </a:lnSpc>
              <a:spcBef>
                <a:spcPts val="300"/>
              </a:spcBef>
              <a:spcAft>
                <a:spcPts val="300"/>
              </a:spcAft>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29355"/>
            <a:ext cx="6116549" cy="71873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95251"/>
            <a:ext cx="2019725" cy="706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2770234" y="6657935"/>
            <a:ext cx="4400564" cy="200055"/>
          </a:xfrm>
          <a:prstGeom prst="rect">
            <a:avLst/>
          </a:prstGeom>
          <a:noFill/>
        </p:spPr>
        <p:txBody>
          <a:bodyPr wrap="none" rtlCol="0">
            <a:spAutoFit/>
          </a:bodyPr>
          <a:lstStyle/>
          <a:p>
            <a:r>
              <a:rPr lang="el-GR" sz="700" dirty="0">
                <a:solidFill>
                  <a:schemeClr val="bg1">
                    <a:lumMod val="50000"/>
                  </a:schemeClr>
                </a:solidFill>
              </a:rPr>
              <a:t>•	</a:t>
            </a:r>
            <a:r>
              <a:rPr lang="el-GR" sz="700" dirty="0" err="1">
                <a:solidFill>
                  <a:schemeClr val="bg1">
                    <a:lumMod val="50000"/>
                  </a:schemeClr>
                </a:solidFill>
              </a:rPr>
              <a:t>Φωτογραφία:Φωτογράφος</a:t>
            </a:r>
            <a:r>
              <a:rPr lang="el-GR" sz="700" dirty="0">
                <a:solidFill>
                  <a:schemeClr val="bg1">
                    <a:lumMod val="50000"/>
                  </a:schemeClr>
                </a:solidFill>
              </a:rPr>
              <a:t> Παντελής Μπαλαούρας, CC-BY-NC-SA. </a:t>
            </a:r>
            <a:r>
              <a:rPr lang="el-GR" sz="700" dirty="0" err="1">
                <a:solidFill>
                  <a:schemeClr val="bg1">
                    <a:lumMod val="50000"/>
                  </a:schemeClr>
                </a:solidFill>
              </a:rPr>
              <a:t>Γράφιτι</a:t>
            </a:r>
            <a:r>
              <a:rPr lang="el-GR" sz="700" dirty="0">
                <a:solidFill>
                  <a:schemeClr val="bg1">
                    <a:lumMod val="50000"/>
                  </a:schemeClr>
                </a:solidFill>
              </a:rPr>
              <a:t>: </a:t>
            </a:r>
            <a:r>
              <a:rPr lang="el-GR" sz="700" dirty="0" err="1">
                <a:solidFill>
                  <a:schemeClr val="bg1">
                    <a:lumMod val="50000"/>
                  </a:schemeClr>
                </a:solidFill>
              </a:rPr>
              <a:t>Dream</a:t>
            </a:r>
            <a:r>
              <a:rPr lang="el-GR" sz="700" dirty="0">
                <a:solidFill>
                  <a:schemeClr val="bg1">
                    <a:lumMod val="50000"/>
                  </a:schemeClr>
                </a:solidFill>
              </a:rPr>
              <a:t> </a:t>
            </a:r>
            <a:r>
              <a:rPr lang="el-GR" sz="700" dirty="0" err="1">
                <a:solidFill>
                  <a:schemeClr val="bg1">
                    <a:lumMod val="50000"/>
                  </a:schemeClr>
                </a:solidFill>
              </a:rPr>
              <a:t>Victim</a:t>
            </a:r>
            <a:r>
              <a:rPr lang="el-G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Clement-EL">
            <a:hlinkClick r:id="" action="ppaction://media"/>
            <a:extLst>
              <a:ext uri="{FF2B5EF4-FFF2-40B4-BE49-F238E27FC236}">
                <a16:creationId xmlns:a16="http://schemas.microsoft.com/office/drawing/2014/main" id="{FB4727F6-8E32-4D43-9FB4-BDA017D6D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6977" y="4453414"/>
            <a:ext cx="1843798" cy="1843798"/>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258528" y="1825624"/>
            <a:ext cx="10707693" cy="4796401"/>
          </a:xfrm>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Γειά σας! Είμαι ο Κλεμάν </a:t>
            </a:r>
            <a:r>
              <a:rPr lang="el-GR" sz="2400" i="1" dirty="0">
                <a:latin typeface="Calibri" panose="020F0502020204030204" pitchFamily="34" charset="0"/>
                <a:ea typeface="Calibri" panose="020F0502020204030204" pitchFamily="34" charset="0"/>
                <a:cs typeface="Times New Roman" panose="02020603050405020304" pitchFamily="18" charset="0"/>
              </a:rPr>
              <a:t>και είμαι στρατιώτης στο σύνταγμα φρουράς. Είμαι πραγματικά πολύ χαρούμενος που βρίσκομαι σε υπηρεσία στο σύνταγμά μου. Σε αυτούς τους δύσκολους καιρούς, είναι πολύ καλό να έχετε ένα ασφαλές εισόδημα και κάτι να τρώτε τακτικά. Λυπάμαι πραγματικά για τους πολλούς ανθρώπους στη χώρα μας που ζουν σε άθλια φτώχεια τόσο καιρό τώρα και δύσκολα μπορούν να μαζέψουν χρήματα για να αντέξουν οικονομικά τόσο απλά πράγματα όπως το ψωμί. Και όλους τους άντρες που έχουν χάσει τη δουλειά τους</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pic>
        <p:nvPicPr>
          <p:cNvPr id="9" name="Grafik 633" descr="Aquarell, Pinselstrich, Farbe, Abstrakt, Textur, Bürste">
            <a:extLst>
              <a:ext uri="{FF2B5EF4-FFF2-40B4-BE49-F238E27FC236}">
                <a16:creationId xmlns:a16="http://schemas.microsoft.com/office/drawing/2014/main" id="{13433031-3B2B-4388-AA96-1C5F34F1F36D}"/>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72D1904D-E5A7-44BF-8B7B-B78E51C8A7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003" y="1948469"/>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xfrm>
            <a:off x="838200" y="560788"/>
            <a:ext cx="11353800" cy="836809"/>
          </a:xfrm>
          <a:noFill/>
        </p:spPr>
        <p:txBody>
          <a:bodyPr>
            <a:noAutofit/>
          </a:bodyPr>
          <a:lstStyle/>
          <a:p>
            <a:r>
              <a:rPr lang="el-GR" dirty="0"/>
              <a:t>Πρόσωπο</a:t>
            </a:r>
            <a:r>
              <a:rPr lang="en-US" dirty="0"/>
              <a:t> 3: </a:t>
            </a:r>
            <a:r>
              <a:rPr lang="el-GR" dirty="0"/>
              <a:t>Κλεμάν, </a:t>
            </a:r>
            <a:r>
              <a:rPr lang="el-GR" sz="2700" dirty="0"/>
              <a:t>στρατιώτης του συντάγματος της φρουράς</a:t>
            </a:r>
            <a:endParaRPr lang="en-GB" sz="2700"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059826" y="4518903"/>
            <a:ext cx="99334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136204" y="603503"/>
            <a:ext cx="10746948" cy="6186309"/>
          </a:xfrm>
          <a:custGeom>
            <a:avLst/>
            <a:gdLst>
              <a:gd name="connsiteX0" fmla="*/ 0 w 10746948"/>
              <a:gd name="connsiteY0" fmla="*/ 0 h 6186309"/>
              <a:gd name="connsiteX1" fmla="*/ 349276 w 10746948"/>
              <a:gd name="connsiteY1" fmla="*/ 0 h 6186309"/>
              <a:gd name="connsiteX2" fmla="*/ 1128430 w 10746948"/>
              <a:gd name="connsiteY2" fmla="*/ 0 h 6186309"/>
              <a:gd name="connsiteX3" fmla="*/ 1800114 w 10746948"/>
              <a:gd name="connsiteY3" fmla="*/ 0 h 6186309"/>
              <a:gd name="connsiteX4" fmla="*/ 2149390 w 10746948"/>
              <a:gd name="connsiteY4" fmla="*/ 0 h 6186309"/>
              <a:gd name="connsiteX5" fmla="*/ 3036013 w 10746948"/>
              <a:gd name="connsiteY5" fmla="*/ 0 h 6186309"/>
              <a:gd name="connsiteX6" fmla="*/ 3707697 w 10746948"/>
              <a:gd name="connsiteY6" fmla="*/ 0 h 6186309"/>
              <a:gd name="connsiteX7" fmla="*/ 4486851 w 10746948"/>
              <a:gd name="connsiteY7" fmla="*/ 0 h 6186309"/>
              <a:gd name="connsiteX8" fmla="*/ 5051066 w 10746948"/>
              <a:gd name="connsiteY8" fmla="*/ 0 h 6186309"/>
              <a:gd name="connsiteX9" fmla="*/ 5722750 w 10746948"/>
              <a:gd name="connsiteY9" fmla="*/ 0 h 6186309"/>
              <a:gd name="connsiteX10" fmla="*/ 6072026 w 10746948"/>
              <a:gd name="connsiteY10" fmla="*/ 0 h 6186309"/>
              <a:gd name="connsiteX11" fmla="*/ 6636240 w 10746948"/>
              <a:gd name="connsiteY11" fmla="*/ 0 h 6186309"/>
              <a:gd name="connsiteX12" fmla="*/ 7092986 w 10746948"/>
              <a:gd name="connsiteY12" fmla="*/ 0 h 6186309"/>
              <a:gd name="connsiteX13" fmla="*/ 7549731 w 10746948"/>
              <a:gd name="connsiteY13" fmla="*/ 0 h 6186309"/>
              <a:gd name="connsiteX14" fmla="*/ 8328885 w 10746948"/>
              <a:gd name="connsiteY14" fmla="*/ 0 h 6186309"/>
              <a:gd name="connsiteX15" fmla="*/ 8678161 w 10746948"/>
              <a:gd name="connsiteY15" fmla="*/ 0 h 6186309"/>
              <a:gd name="connsiteX16" fmla="*/ 9027436 w 10746948"/>
              <a:gd name="connsiteY16" fmla="*/ 0 h 6186309"/>
              <a:gd name="connsiteX17" fmla="*/ 9591651 w 10746948"/>
              <a:gd name="connsiteY17" fmla="*/ 0 h 6186309"/>
              <a:gd name="connsiteX18" fmla="*/ 10155866 w 10746948"/>
              <a:gd name="connsiteY18" fmla="*/ 0 h 6186309"/>
              <a:gd name="connsiteX19" fmla="*/ 10746948 w 10746948"/>
              <a:gd name="connsiteY19" fmla="*/ 0 h 6186309"/>
              <a:gd name="connsiteX20" fmla="*/ 10746948 w 10746948"/>
              <a:gd name="connsiteY20" fmla="*/ 563641 h 6186309"/>
              <a:gd name="connsiteX21" fmla="*/ 10746948 w 10746948"/>
              <a:gd name="connsiteY21" fmla="*/ 1127283 h 6186309"/>
              <a:gd name="connsiteX22" fmla="*/ 10746948 w 10746948"/>
              <a:gd name="connsiteY22" fmla="*/ 1876514 h 6186309"/>
              <a:gd name="connsiteX23" fmla="*/ 10746948 w 10746948"/>
              <a:gd name="connsiteY23" fmla="*/ 2563881 h 6186309"/>
              <a:gd name="connsiteX24" fmla="*/ 10746948 w 10746948"/>
              <a:gd name="connsiteY24" fmla="*/ 3189386 h 6186309"/>
              <a:gd name="connsiteX25" fmla="*/ 10746948 w 10746948"/>
              <a:gd name="connsiteY25" fmla="*/ 4000480 h 6186309"/>
              <a:gd name="connsiteX26" fmla="*/ 10746948 w 10746948"/>
              <a:gd name="connsiteY26" fmla="*/ 4625984 h 6186309"/>
              <a:gd name="connsiteX27" fmla="*/ 10746948 w 10746948"/>
              <a:gd name="connsiteY27" fmla="*/ 5189626 h 6186309"/>
              <a:gd name="connsiteX28" fmla="*/ 10746948 w 10746948"/>
              <a:gd name="connsiteY28" fmla="*/ 6186309 h 6186309"/>
              <a:gd name="connsiteX29" fmla="*/ 10182733 w 10746948"/>
              <a:gd name="connsiteY29" fmla="*/ 6186309 h 6186309"/>
              <a:gd name="connsiteX30" fmla="*/ 9725988 w 10746948"/>
              <a:gd name="connsiteY30" fmla="*/ 6186309 h 6186309"/>
              <a:gd name="connsiteX31" fmla="*/ 9269243 w 10746948"/>
              <a:gd name="connsiteY31" fmla="*/ 6186309 h 6186309"/>
              <a:gd name="connsiteX32" fmla="*/ 8490089 w 10746948"/>
              <a:gd name="connsiteY32" fmla="*/ 6186309 h 6186309"/>
              <a:gd name="connsiteX33" fmla="*/ 8033344 w 10746948"/>
              <a:gd name="connsiteY33" fmla="*/ 6186309 h 6186309"/>
              <a:gd name="connsiteX34" fmla="*/ 7254190 w 10746948"/>
              <a:gd name="connsiteY34" fmla="*/ 6186309 h 6186309"/>
              <a:gd name="connsiteX35" fmla="*/ 6582506 w 10746948"/>
              <a:gd name="connsiteY35" fmla="*/ 6186309 h 6186309"/>
              <a:gd name="connsiteX36" fmla="*/ 5910821 w 10746948"/>
              <a:gd name="connsiteY36" fmla="*/ 6186309 h 6186309"/>
              <a:gd name="connsiteX37" fmla="*/ 5131668 w 10746948"/>
              <a:gd name="connsiteY37" fmla="*/ 6186309 h 6186309"/>
              <a:gd name="connsiteX38" fmla="*/ 4567453 w 10746948"/>
              <a:gd name="connsiteY38" fmla="*/ 6186309 h 6186309"/>
              <a:gd name="connsiteX39" fmla="*/ 3895769 w 10746948"/>
              <a:gd name="connsiteY39" fmla="*/ 6186309 h 6186309"/>
              <a:gd name="connsiteX40" fmla="*/ 3546493 w 10746948"/>
              <a:gd name="connsiteY40" fmla="*/ 6186309 h 6186309"/>
              <a:gd name="connsiteX41" fmla="*/ 2659870 w 10746948"/>
              <a:gd name="connsiteY41" fmla="*/ 6186309 h 6186309"/>
              <a:gd name="connsiteX42" fmla="*/ 2203124 w 10746948"/>
              <a:gd name="connsiteY42" fmla="*/ 6186309 h 6186309"/>
              <a:gd name="connsiteX43" fmla="*/ 1531440 w 10746948"/>
              <a:gd name="connsiteY43" fmla="*/ 6186309 h 6186309"/>
              <a:gd name="connsiteX44" fmla="*/ 644817 w 10746948"/>
              <a:gd name="connsiteY44" fmla="*/ 6186309 h 6186309"/>
              <a:gd name="connsiteX45" fmla="*/ 0 w 10746948"/>
              <a:gd name="connsiteY45" fmla="*/ 6186309 h 6186309"/>
              <a:gd name="connsiteX46" fmla="*/ 0 w 10746948"/>
              <a:gd name="connsiteY46" fmla="*/ 5498941 h 6186309"/>
              <a:gd name="connsiteX47" fmla="*/ 0 w 10746948"/>
              <a:gd name="connsiteY47" fmla="*/ 4873437 h 6186309"/>
              <a:gd name="connsiteX48" fmla="*/ 0 w 10746948"/>
              <a:gd name="connsiteY48" fmla="*/ 4062343 h 6186309"/>
              <a:gd name="connsiteX49" fmla="*/ 0 w 10746948"/>
              <a:gd name="connsiteY49" fmla="*/ 3560565 h 6186309"/>
              <a:gd name="connsiteX50" fmla="*/ 0 w 10746948"/>
              <a:gd name="connsiteY50" fmla="*/ 2996923 h 6186309"/>
              <a:gd name="connsiteX51" fmla="*/ 0 w 10746948"/>
              <a:gd name="connsiteY51" fmla="*/ 2495145 h 6186309"/>
              <a:gd name="connsiteX52" fmla="*/ 0 w 10746948"/>
              <a:gd name="connsiteY52" fmla="*/ 1745914 h 6186309"/>
              <a:gd name="connsiteX53" fmla="*/ 0 w 10746948"/>
              <a:gd name="connsiteY53" fmla="*/ 1182272 h 6186309"/>
              <a:gd name="connsiteX54" fmla="*/ 0 w 10746948"/>
              <a:gd name="connsiteY54" fmla="*/ 618631 h 6186309"/>
              <a:gd name="connsiteX55" fmla="*/ 0 w 10746948"/>
              <a:gd name="connsiteY55"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46948" h="6186309" fill="none" extrusionOk="0">
                <a:moveTo>
                  <a:pt x="0" y="0"/>
                </a:moveTo>
                <a:cubicBezTo>
                  <a:pt x="164712" y="-15969"/>
                  <a:pt x="256045" y="-10360"/>
                  <a:pt x="349276" y="0"/>
                </a:cubicBezTo>
                <a:cubicBezTo>
                  <a:pt x="442507" y="10360"/>
                  <a:pt x="866150" y="17391"/>
                  <a:pt x="1128430" y="0"/>
                </a:cubicBezTo>
                <a:cubicBezTo>
                  <a:pt x="1390710" y="-17391"/>
                  <a:pt x="1476304" y="32693"/>
                  <a:pt x="1800114" y="0"/>
                </a:cubicBezTo>
                <a:cubicBezTo>
                  <a:pt x="2123924" y="-32693"/>
                  <a:pt x="2060836" y="-9434"/>
                  <a:pt x="2149390" y="0"/>
                </a:cubicBezTo>
                <a:cubicBezTo>
                  <a:pt x="2237944" y="9434"/>
                  <a:pt x="2689564" y="22333"/>
                  <a:pt x="3036013" y="0"/>
                </a:cubicBezTo>
                <a:cubicBezTo>
                  <a:pt x="3382462" y="-22333"/>
                  <a:pt x="3440363" y="14391"/>
                  <a:pt x="3707697" y="0"/>
                </a:cubicBezTo>
                <a:cubicBezTo>
                  <a:pt x="3975031" y="-14391"/>
                  <a:pt x="4289207" y="-5770"/>
                  <a:pt x="4486851" y="0"/>
                </a:cubicBezTo>
                <a:cubicBezTo>
                  <a:pt x="4684495" y="5770"/>
                  <a:pt x="4915851" y="25040"/>
                  <a:pt x="5051066" y="0"/>
                </a:cubicBezTo>
                <a:cubicBezTo>
                  <a:pt x="5186281" y="-25040"/>
                  <a:pt x="5511764" y="-17236"/>
                  <a:pt x="5722750" y="0"/>
                </a:cubicBezTo>
                <a:cubicBezTo>
                  <a:pt x="5933736" y="17236"/>
                  <a:pt x="5898234" y="9927"/>
                  <a:pt x="6072026" y="0"/>
                </a:cubicBezTo>
                <a:cubicBezTo>
                  <a:pt x="6245818" y="-9927"/>
                  <a:pt x="6431024" y="-19727"/>
                  <a:pt x="6636240" y="0"/>
                </a:cubicBezTo>
                <a:cubicBezTo>
                  <a:pt x="6841456" y="19727"/>
                  <a:pt x="6977603" y="6857"/>
                  <a:pt x="7092986" y="0"/>
                </a:cubicBezTo>
                <a:cubicBezTo>
                  <a:pt x="7208369" y="-6857"/>
                  <a:pt x="7438612" y="13070"/>
                  <a:pt x="7549731" y="0"/>
                </a:cubicBezTo>
                <a:cubicBezTo>
                  <a:pt x="7660851" y="-13070"/>
                  <a:pt x="8110583" y="27395"/>
                  <a:pt x="8328885" y="0"/>
                </a:cubicBezTo>
                <a:cubicBezTo>
                  <a:pt x="8547187" y="-27395"/>
                  <a:pt x="8519365" y="7218"/>
                  <a:pt x="8678161" y="0"/>
                </a:cubicBezTo>
                <a:cubicBezTo>
                  <a:pt x="8836957" y="-7218"/>
                  <a:pt x="8874154" y="-11461"/>
                  <a:pt x="9027436" y="0"/>
                </a:cubicBezTo>
                <a:cubicBezTo>
                  <a:pt x="9180718" y="11461"/>
                  <a:pt x="9456839" y="20761"/>
                  <a:pt x="9591651" y="0"/>
                </a:cubicBezTo>
                <a:cubicBezTo>
                  <a:pt x="9726463" y="-20761"/>
                  <a:pt x="9997750" y="-8845"/>
                  <a:pt x="10155866" y="0"/>
                </a:cubicBezTo>
                <a:cubicBezTo>
                  <a:pt x="10313982" y="8845"/>
                  <a:pt x="10451424" y="-17097"/>
                  <a:pt x="10746948" y="0"/>
                </a:cubicBezTo>
                <a:cubicBezTo>
                  <a:pt x="10732005" y="147514"/>
                  <a:pt x="10720038" y="446776"/>
                  <a:pt x="10746948" y="563641"/>
                </a:cubicBezTo>
                <a:cubicBezTo>
                  <a:pt x="10773858" y="680506"/>
                  <a:pt x="10747441" y="907618"/>
                  <a:pt x="10746948" y="1127283"/>
                </a:cubicBezTo>
                <a:cubicBezTo>
                  <a:pt x="10746455" y="1346948"/>
                  <a:pt x="10782410" y="1613758"/>
                  <a:pt x="10746948" y="1876514"/>
                </a:cubicBezTo>
                <a:cubicBezTo>
                  <a:pt x="10711486" y="2139270"/>
                  <a:pt x="10766662" y="2286325"/>
                  <a:pt x="10746948" y="2563881"/>
                </a:cubicBezTo>
                <a:cubicBezTo>
                  <a:pt x="10727234" y="2841437"/>
                  <a:pt x="10767217" y="3047494"/>
                  <a:pt x="10746948" y="3189386"/>
                </a:cubicBezTo>
                <a:cubicBezTo>
                  <a:pt x="10726679" y="3331279"/>
                  <a:pt x="10766092" y="3612379"/>
                  <a:pt x="10746948" y="4000480"/>
                </a:cubicBezTo>
                <a:cubicBezTo>
                  <a:pt x="10727804" y="4388581"/>
                  <a:pt x="10773277" y="4430345"/>
                  <a:pt x="10746948" y="4625984"/>
                </a:cubicBezTo>
                <a:cubicBezTo>
                  <a:pt x="10720619" y="4821623"/>
                  <a:pt x="10718965" y="4974591"/>
                  <a:pt x="10746948" y="5189626"/>
                </a:cubicBezTo>
                <a:cubicBezTo>
                  <a:pt x="10774931" y="5404661"/>
                  <a:pt x="10779181" y="5942439"/>
                  <a:pt x="10746948" y="6186309"/>
                </a:cubicBezTo>
                <a:cubicBezTo>
                  <a:pt x="10554368" y="6169926"/>
                  <a:pt x="10410549" y="6159024"/>
                  <a:pt x="10182733" y="6186309"/>
                </a:cubicBezTo>
                <a:cubicBezTo>
                  <a:pt x="9954918" y="6213594"/>
                  <a:pt x="9838317" y="6170970"/>
                  <a:pt x="9725988" y="6186309"/>
                </a:cubicBezTo>
                <a:cubicBezTo>
                  <a:pt x="9613659" y="6201648"/>
                  <a:pt x="9467591" y="6181022"/>
                  <a:pt x="9269243" y="6186309"/>
                </a:cubicBezTo>
                <a:cubicBezTo>
                  <a:pt x="9070895" y="6191596"/>
                  <a:pt x="8823494" y="6212897"/>
                  <a:pt x="8490089" y="6186309"/>
                </a:cubicBezTo>
                <a:cubicBezTo>
                  <a:pt x="8156684" y="6159721"/>
                  <a:pt x="8234951" y="6189453"/>
                  <a:pt x="8033344" y="6186309"/>
                </a:cubicBezTo>
                <a:cubicBezTo>
                  <a:pt x="7831737" y="6183165"/>
                  <a:pt x="7412883" y="6175996"/>
                  <a:pt x="7254190" y="6186309"/>
                </a:cubicBezTo>
                <a:cubicBezTo>
                  <a:pt x="7095497" y="6196622"/>
                  <a:pt x="6794980" y="6217860"/>
                  <a:pt x="6582506" y="6186309"/>
                </a:cubicBezTo>
                <a:cubicBezTo>
                  <a:pt x="6370032" y="6154758"/>
                  <a:pt x="6125096" y="6172426"/>
                  <a:pt x="5910821" y="6186309"/>
                </a:cubicBezTo>
                <a:cubicBezTo>
                  <a:pt x="5696547" y="6200192"/>
                  <a:pt x="5476335" y="6153831"/>
                  <a:pt x="5131668" y="6186309"/>
                </a:cubicBezTo>
                <a:cubicBezTo>
                  <a:pt x="4787001" y="6218787"/>
                  <a:pt x="4748093" y="6178923"/>
                  <a:pt x="4567453" y="6186309"/>
                </a:cubicBezTo>
                <a:cubicBezTo>
                  <a:pt x="4386813" y="6193695"/>
                  <a:pt x="4105170" y="6195035"/>
                  <a:pt x="3895769" y="6186309"/>
                </a:cubicBezTo>
                <a:cubicBezTo>
                  <a:pt x="3686368" y="6177583"/>
                  <a:pt x="3635638" y="6195741"/>
                  <a:pt x="3546493" y="6186309"/>
                </a:cubicBezTo>
                <a:cubicBezTo>
                  <a:pt x="3457348" y="6176877"/>
                  <a:pt x="2879496" y="6214699"/>
                  <a:pt x="2659870" y="6186309"/>
                </a:cubicBezTo>
                <a:cubicBezTo>
                  <a:pt x="2440244" y="6157919"/>
                  <a:pt x="2402303" y="6203583"/>
                  <a:pt x="2203124" y="6186309"/>
                </a:cubicBezTo>
                <a:cubicBezTo>
                  <a:pt x="2003945" y="6169035"/>
                  <a:pt x="1761239" y="6185871"/>
                  <a:pt x="1531440" y="6186309"/>
                </a:cubicBezTo>
                <a:cubicBezTo>
                  <a:pt x="1301641" y="6186747"/>
                  <a:pt x="875783" y="6179463"/>
                  <a:pt x="644817" y="6186309"/>
                </a:cubicBezTo>
                <a:cubicBezTo>
                  <a:pt x="413851" y="6193155"/>
                  <a:pt x="150331" y="6185446"/>
                  <a:pt x="0" y="6186309"/>
                </a:cubicBezTo>
                <a:cubicBezTo>
                  <a:pt x="-12226" y="6047931"/>
                  <a:pt x="-5909" y="5762347"/>
                  <a:pt x="0" y="5498941"/>
                </a:cubicBezTo>
                <a:cubicBezTo>
                  <a:pt x="5909" y="5235535"/>
                  <a:pt x="29295" y="5146542"/>
                  <a:pt x="0" y="4873437"/>
                </a:cubicBezTo>
                <a:cubicBezTo>
                  <a:pt x="-29295" y="4600332"/>
                  <a:pt x="-31484" y="4380679"/>
                  <a:pt x="0" y="4062343"/>
                </a:cubicBezTo>
                <a:cubicBezTo>
                  <a:pt x="31484" y="3744007"/>
                  <a:pt x="-1706" y="3670007"/>
                  <a:pt x="0" y="3560565"/>
                </a:cubicBezTo>
                <a:cubicBezTo>
                  <a:pt x="1706" y="3451123"/>
                  <a:pt x="-14402" y="3272149"/>
                  <a:pt x="0" y="2996923"/>
                </a:cubicBezTo>
                <a:cubicBezTo>
                  <a:pt x="14402" y="2721697"/>
                  <a:pt x="-24153" y="2666321"/>
                  <a:pt x="0" y="2495145"/>
                </a:cubicBezTo>
                <a:cubicBezTo>
                  <a:pt x="24153" y="2323969"/>
                  <a:pt x="-25694" y="2005335"/>
                  <a:pt x="0" y="1745914"/>
                </a:cubicBezTo>
                <a:cubicBezTo>
                  <a:pt x="25694" y="1486493"/>
                  <a:pt x="-669" y="1333918"/>
                  <a:pt x="0" y="1182272"/>
                </a:cubicBezTo>
                <a:cubicBezTo>
                  <a:pt x="669" y="1030626"/>
                  <a:pt x="1835" y="826727"/>
                  <a:pt x="0" y="618631"/>
                </a:cubicBezTo>
                <a:cubicBezTo>
                  <a:pt x="-1835" y="410535"/>
                  <a:pt x="26214" y="255045"/>
                  <a:pt x="0" y="0"/>
                </a:cubicBezTo>
                <a:close/>
              </a:path>
              <a:path w="10746948" h="6186309" stroke="0" extrusionOk="0">
                <a:moveTo>
                  <a:pt x="0" y="0"/>
                </a:moveTo>
                <a:cubicBezTo>
                  <a:pt x="375930" y="-31767"/>
                  <a:pt x="449417" y="3668"/>
                  <a:pt x="779154" y="0"/>
                </a:cubicBezTo>
                <a:cubicBezTo>
                  <a:pt x="1108891" y="-3668"/>
                  <a:pt x="1229385" y="-2380"/>
                  <a:pt x="1665777" y="0"/>
                </a:cubicBezTo>
                <a:cubicBezTo>
                  <a:pt x="2102169" y="2380"/>
                  <a:pt x="2204616" y="24595"/>
                  <a:pt x="2444931" y="0"/>
                </a:cubicBezTo>
                <a:cubicBezTo>
                  <a:pt x="2685246" y="-24595"/>
                  <a:pt x="2889384" y="-28038"/>
                  <a:pt x="3116615" y="0"/>
                </a:cubicBezTo>
                <a:cubicBezTo>
                  <a:pt x="3343846" y="28038"/>
                  <a:pt x="3524728" y="-20599"/>
                  <a:pt x="3788299" y="0"/>
                </a:cubicBezTo>
                <a:cubicBezTo>
                  <a:pt x="4051870" y="20599"/>
                  <a:pt x="4055795" y="-15939"/>
                  <a:pt x="4137575" y="0"/>
                </a:cubicBezTo>
                <a:cubicBezTo>
                  <a:pt x="4219355" y="15939"/>
                  <a:pt x="4480055" y="12705"/>
                  <a:pt x="4594320" y="0"/>
                </a:cubicBezTo>
                <a:cubicBezTo>
                  <a:pt x="4708586" y="-12705"/>
                  <a:pt x="5001682" y="-16801"/>
                  <a:pt x="5158535" y="0"/>
                </a:cubicBezTo>
                <a:cubicBezTo>
                  <a:pt x="5315389" y="16801"/>
                  <a:pt x="5498592" y="13116"/>
                  <a:pt x="5722750" y="0"/>
                </a:cubicBezTo>
                <a:cubicBezTo>
                  <a:pt x="5946908" y="-13116"/>
                  <a:pt x="6201637" y="2359"/>
                  <a:pt x="6609373" y="0"/>
                </a:cubicBezTo>
                <a:cubicBezTo>
                  <a:pt x="7017109" y="-2359"/>
                  <a:pt x="6878684" y="11919"/>
                  <a:pt x="6958649" y="0"/>
                </a:cubicBezTo>
                <a:cubicBezTo>
                  <a:pt x="7038614" y="-11919"/>
                  <a:pt x="7227073" y="8049"/>
                  <a:pt x="7307925" y="0"/>
                </a:cubicBezTo>
                <a:cubicBezTo>
                  <a:pt x="7388777" y="-8049"/>
                  <a:pt x="7490598" y="-14819"/>
                  <a:pt x="7657200" y="0"/>
                </a:cubicBezTo>
                <a:cubicBezTo>
                  <a:pt x="7823802" y="14819"/>
                  <a:pt x="7945311" y="8496"/>
                  <a:pt x="8221415" y="0"/>
                </a:cubicBezTo>
                <a:cubicBezTo>
                  <a:pt x="8497519" y="-8496"/>
                  <a:pt x="8643310" y="14772"/>
                  <a:pt x="8785630" y="0"/>
                </a:cubicBezTo>
                <a:cubicBezTo>
                  <a:pt x="8927951" y="-14772"/>
                  <a:pt x="9231440" y="8164"/>
                  <a:pt x="9564784" y="0"/>
                </a:cubicBezTo>
                <a:cubicBezTo>
                  <a:pt x="9898128" y="-8164"/>
                  <a:pt x="9840873" y="17213"/>
                  <a:pt x="9914060" y="0"/>
                </a:cubicBezTo>
                <a:cubicBezTo>
                  <a:pt x="9987247" y="-17213"/>
                  <a:pt x="10396715" y="-39118"/>
                  <a:pt x="10746948" y="0"/>
                </a:cubicBezTo>
                <a:cubicBezTo>
                  <a:pt x="10722046" y="364415"/>
                  <a:pt x="10784201" y="500517"/>
                  <a:pt x="10746948" y="749231"/>
                </a:cubicBezTo>
                <a:cubicBezTo>
                  <a:pt x="10709695" y="997945"/>
                  <a:pt x="10765696" y="1200872"/>
                  <a:pt x="10746948" y="1436598"/>
                </a:cubicBezTo>
                <a:cubicBezTo>
                  <a:pt x="10728200" y="1672324"/>
                  <a:pt x="10717816" y="2025471"/>
                  <a:pt x="10746948" y="2247692"/>
                </a:cubicBezTo>
                <a:cubicBezTo>
                  <a:pt x="10776080" y="2469913"/>
                  <a:pt x="10718192" y="2850634"/>
                  <a:pt x="10746948" y="3058786"/>
                </a:cubicBezTo>
                <a:cubicBezTo>
                  <a:pt x="10775704" y="3266938"/>
                  <a:pt x="10773207" y="3503686"/>
                  <a:pt x="10746948" y="3684291"/>
                </a:cubicBezTo>
                <a:cubicBezTo>
                  <a:pt x="10720689" y="3864896"/>
                  <a:pt x="10767894" y="4116551"/>
                  <a:pt x="10746948" y="4247932"/>
                </a:cubicBezTo>
                <a:cubicBezTo>
                  <a:pt x="10726002" y="4379313"/>
                  <a:pt x="10717253" y="4639605"/>
                  <a:pt x="10746948" y="4873437"/>
                </a:cubicBezTo>
                <a:cubicBezTo>
                  <a:pt x="10776643" y="5107270"/>
                  <a:pt x="10795539" y="5780878"/>
                  <a:pt x="10746948" y="6186309"/>
                </a:cubicBezTo>
                <a:cubicBezTo>
                  <a:pt x="10530584" y="6199199"/>
                  <a:pt x="10302191" y="6161306"/>
                  <a:pt x="10182733" y="6186309"/>
                </a:cubicBezTo>
                <a:cubicBezTo>
                  <a:pt x="10063276" y="6211312"/>
                  <a:pt x="9743804" y="6156674"/>
                  <a:pt x="9403580" y="6186309"/>
                </a:cubicBezTo>
                <a:cubicBezTo>
                  <a:pt x="9063356" y="6215944"/>
                  <a:pt x="9131782" y="6171264"/>
                  <a:pt x="9054304" y="6186309"/>
                </a:cubicBezTo>
                <a:cubicBezTo>
                  <a:pt x="8976826" y="6201354"/>
                  <a:pt x="8826241" y="6183877"/>
                  <a:pt x="8705028" y="6186309"/>
                </a:cubicBezTo>
                <a:cubicBezTo>
                  <a:pt x="8583815" y="6188741"/>
                  <a:pt x="8310886" y="6197631"/>
                  <a:pt x="8140813" y="6186309"/>
                </a:cubicBezTo>
                <a:cubicBezTo>
                  <a:pt x="7970740" y="6174987"/>
                  <a:pt x="7648122" y="6215449"/>
                  <a:pt x="7254190" y="6186309"/>
                </a:cubicBezTo>
                <a:cubicBezTo>
                  <a:pt x="6860258" y="6157169"/>
                  <a:pt x="7062250" y="6200533"/>
                  <a:pt x="6904914" y="6186309"/>
                </a:cubicBezTo>
                <a:cubicBezTo>
                  <a:pt x="6747578" y="6172085"/>
                  <a:pt x="6364388" y="6213145"/>
                  <a:pt x="6018291" y="6186309"/>
                </a:cubicBezTo>
                <a:cubicBezTo>
                  <a:pt x="5672194" y="6159473"/>
                  <a:pt x="5795302" y="6198670"/>
                  <a:pt x="5669015" y="6186309"/>
                </a:cubicBezTo>
                <a:cubicBezTo>
                  <a:pt x="5542728" y="6173948"/>
                  <a:pt x="5049027" y="6220959"/>
                  <a:pt x="4889861" y="6186309"/>
                </a:cubicBezTo>
                <a:cubicBezTo>
                  <a:pt x="4730695" y="6151659"/>
                  <a:pt x="4478150" y="6163180"/>
                  <a:pt x="4325647" y="6186309"/>
                </a:cubicBezTo>
                <a:cubicBezTo>
                  <a:pt x="4173144" y="6209438"/>
                  <a:pt x="3837484" y="6190351"/>
                  <a:pt x="3439023" y="6186309"/>
                </a:cubicBezTo>
                <a:cubicBezTo>
                  <a:pt x="3040562" y="6182267"/>
                  <a:pt x="3140476" y="6201561"/>
                  <a:pt x="2982278" y="6186309"/>
                </a:cubicBezTo>
                <a:cubicBezTo>
                  <a:pt x="2824081" y="6171057"/>
                  <a:pt x="2764211" y="6195391"/>
                  <a:pt x="2633002" y="6186309"/>
                </a:cubicBezTo>
                <a:cubicBezTo>
                  <a:pt x="2501793" y="6177227"/>
                  <a:pt x="2248108" y="6164641"/>
                  <a:pt x="2068787" y="6186309"/>
                </a:cubicBezTo>
                <a:cubicBezTo>
                  <a:pt x="1889466" y="6207977"/>
                  <a:pt x="1654008" y="6223890"/>
                  <a:pt x="1289634" y="6186309"/>
                </a:cubicBezTo>
                <a:cubicBezTo>
                  <a:pt x="925260" y="6148728"/>
                  <a:pt x="868976" y="6164177"/>
                  <a:pt x="617950" y="6186309"/>
                </a:cubicBezTo>
                <a:cubicBezTo>
                  <a:pt x="366924" y="6208441"/>
                  <a:pt x="221219" y="6207354"/>
                  <a:pt x="0" y="6186309"/>
                </a:cubicBezTo>
                <a:cubicBezTo>
                  <a:pt x="-36012" y="5972406"/>
                  <a:pt x="35853" y="5792955"/>
                  <a:pt x="0" y="5437078"/>
                </a:cubicBezTo>
                <a:cubicBezTo>
                  <a:pt x="-35853" y="5081201"/>
                  <a:pt x="35945" y="5056670"/>
                  <a:pt x="0" y="4687847"/>
                </a:cubicBezTo>
                <a:cubicBezTo>
                  <a:pt x="-35945" y="4319024"/>
                  <a:pt x="-24743" y="4217891"/>
                  <a:pt x="0" y="4062343"/>
                </a:cubicBezTo>
                <a:cubicBezTo>
                  <a:pt x="24743" y="3906795"/>
                  <a:pt x="-30533" y="3713052"/>
                  <a:pt x="0" y="3436838"/>
                </a:cubicBezTo>
                <a:cubicBezTo>
                  <a:pt x="30533" y="3160624"/>
                  <a:pt x="23642" y="2968061"/>
                  <a:pt x="0" y="2749471"/>
                </a:cubicBezTo>
                <a:cubicBezTo>
                  <a:pt x="-23642" y="2530881"/>
                  <a:pt x="8970" y="2394195"/>
                  <a:pt x="0" y="2123966"/>
                </a:cubicBezTo>
                <a:cubicBezTo>
                  <a:pt x="-8970" y="1853737"/>
                  <a:pt x="-9554" y="1721397"/>
                  <a:pt x="0" y="1560325"/>
                </a:cubicBezTo>
                <a:cubicBezTo>
                  <a:pt x="9554" y="1399253"/>
                  <a:pt x="-31578" y="1047102"/>
                  <a:pt x="0" y="749231"/>
                </a:cubicBezTo>
                <a:cubicBezTo>
                  <a:pt x="31578" y="451360"/>
                  <a:pt x="37460" y="24195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91136450">
                  <a:prstGeom prst="rect">
                    <a:avLst/>
                  </a:prstGeom>
                  <ask:type>
                    <ask:lineSketchFreehand/>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Γειά σας! Είμαι ο Κλεμάν </a:t>
            </a:r>
            <a:r>
              <a:rPr lang="el-GR" i="1" dirty="0">
                <a:latin typeface="Calibri" panose="020F0502020204030204" pitchFamily="34" charset="0"/>
                <a:ea typeface="Calibri" panose="020F0502020204030204" pitchFamily="34" charset="0"/>
                <a:cs typeface="Times New Roman" panose="02020603050405020304" pitchFamily="18" charset="0"/>
              </a:rPr>
              <a:t>και είμαι στρατιώτης στο σύνταγμα φρουράς. Είμαι πραγματικά πολύ χαρούμενος που βρίσκομαι σε υπηρεσία στο σύνταγμά μου. Σε αυτούς τους δύσκολους καιρούς, είναι πολύ καλό να έχετε ένα ασφαλές εισόδημα και κάτι να τρώτε τακτικά. Λυπάμαι πραγματικά για τους πολλούς ανθρώπους στη χώρα μας που ζουν σε άθλια φτώχεια τόσο καιρό τώρα και δύσκολα μπορούν να μαζέψουν χρήματα για να αντέξουν οικονομικά τόσο απλά πράγματα όπως το ψωμί. Και όλους τους άντρες που έχουν χάσει τη δουλειά τους! Είμαι πολύ χαρούμενος που μου επιτρέπεται να είμαι φρουρός εδώ. Δεν έχω σύζυγο ή παιδιά να προσέχω και πραγματικά νιώθω πολύ άνετα εδώ ανάμεσα στους συντρόφους μου. Τελευταία επικρατούσε μεγάλη αναταραχή και τώρα ο Βασιλιάς μας διέταξε και τους 1000 άνδρες που βρίσκονται υπό τη διοίκηση του συντάγματος της Φλάνδρας στη Βόρεια Γαλλία να έρθουν στις Βερσαλλίες. Ο βασιλιάς μας δεν νιώθει πλέον ασφαλής εδώ! Τώρα είναι λίγο πριν τα μεσάνυχτα και πριν από τέσσερις ώρες είχαμε συναγερμό. Γι' αυτό είμαι εδώ, αν και έπρεπε να είχα άδεια. Ολόκληρο το σύνταγμα των φρουρών μας είναι εδώ και τώρα φυλάμε το προαύλιο του κάστρου ενώ το ελβετικό σύνταγμα φρουρεί στις πόρτες, τα σκαλοπάτια και μέσα το κάστρο. Ένα θυμωμένο πλήθος λέγεται ότι έρχεται εδώ από το Παρίσι, την πρωτεύουσά μας, στη βασιλική αυλή στις Βερσαλλίες. Και ο κόσμος λέγεται ότι οπλίστηκε. Φέρεται ότι έχουν τα όπλα από τις αίθουσες εκθέσεων του δημαρχείου τους, δηλαδή κανόνια, τουφέκια και άλλα όπλα. Τώρα είναι από εκείνες τις φορές που δεν μου αρέσει να είμαι στρατιώτης φρουράς. Και μπορώ να τους δω να έρχονται τώρα. Για όνομα του Θεού! Πρέπει να είναι αρκετές χιλιάδες! Το τουφέκι μου είναι </a:t>
            </a:r>
            <a:r>
              <a:rPr lang="el-GR" i="1" dirty="0" err="1">
                <a:latin typeface="Calibri" panose="020F0502020204030204" pitchFamily="34" charset="0"/>
                <a:ea typeface="Calibri" panose="020F0502020204030204" pitchFamily="34" charset="0"/>
                <a:cs typeface="Times New Roman" panose="02020603050405020304" pitchFamily="18" charset="0"/>
              </a:rPr>
              <a:t>φρεσκολαδωμένο</a:t>
            </a:r>
            <a:r>
              <a:rPr lang="el-GR" i="1" dirty="0">
                <a:latin typeface="Calibri" panose="020F0502020204030204" pitchFamily="34" charset="0"/>
                <a:ea typeface="Calibri" panose="020F0502020204030204" pitchFamily="34" charset="0"/>
                <a:cs typeface="Times New Roman" panose="02020603050405020304" pitchFamily="18" charset="0"/>
              </a:rPr>
              <a:t> και γεμάτο φυσικά! Μπορεί να είναι μια δυσάρεστη νύχτα. Δεν θέλω να πυροβολήσω τους δικούς μας ανθρώπους! Μπορώ να ακούσω τις φωνές τους τώρα. Δεν είναι αυτές οι γυναίκες που ουρλιάζουν εκεί πέρα; Συνάδελφοί μου φρουροί! Μερικοί φαίνονται αρκετά μπερδεμένοι. Άλλοι αρχίζουν να γελούν. Τώρα έφτασαν οι πρώτοι της πορείας. Τι πρέπει να κάνω τώρα;</a:t>
            </a:r>
            <a:endParaRPr lang="en-GB" i="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Marie-EL">
            <a:hlinkClick r:id="" action="ppaction://media"/>
            <a:extLst>
              <a:ext uri="{FF2B5EF4-FFF2-40B4-BE49-F238E27FC236}">
                <a16:creationId xmlns:a16="http://schemas.microsoft.com/office/drawing/2014/main" id="{80319DE6-DC5B-336D-0EB6-3A10461F2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23342" y="4348717"/>
            <a:ext cx="2058143" cy="2058143"/>
          </a:xfrm>
          <a:prstGeom prst="rect">
            <a:avLst/>
          </a:prstGeom>
        </p:spPr>
      </p:pic>
      <p:pic>
        <p:nvPicPr>
          <p:cNvPr id="9" name="Grafik 633" descr="Aquarell, Pinselstrich, Farbe, Abstrakt, Textur, Bürste">
            <a:extLst>
              <a:ext uri="{FF2B5EF4-FFF2-40B4-BE49-F238E27FC236}">
                <a16:creationId xmlns:a16="http://schemas.microsoft.com/office/drawing/2014/main" id="{C38393E8-00E8-4CA7-AD65-BD8C7161165E}"/>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4" name="Εικόνα 13">
            <a:extLst>
              <a:ext uri="{FF2B5EF4-FFF2-40B4-BE49-F238E27FC236}">
                <a16:creationId xmlns:a16="http://schemas.microsoft.com/office/drawing/2014/main" id="{6AD8B488-124B-41AC-9CE7-0070747347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09" y="1825624"/>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xfrm>
            <a:off x="838200" y="560788"/>
            <a:ext cx="11353800" cy="836809"/>
          </a:xfrm>
          <a:noFill/>
        </p:spPr>
        <p:txBody>
          <a:bodyPr>
            <a:noAutofit/>
          </a:bodyPr>
          <a:lstStyle/>
          <a:p>
            <a:r>
              <a:rPr lang="el-GR" sz="4000" dirty="0"/>
              <a:t>Πρόσωπο</a:t>
            </a:r>
            <a:r>
              <a:rPr lang="fr-FR" sz="4000" dirty="0"/>
              <a:t> 4: </a:t>
            </a:r>
            <a:r>
              <a:rPr lang="el-GR" sz="4000" dirty="0"/>
              <a:t>Μαρία Αντουανέτα, </a:t>
            </a:r>
            <a:r>
              <a:rPr lang="el-GR" sz="3200" dirty="0"/>
              <a:t>Βασίλισσα της Γαλλίας</a:t>
            </a:r>
            <a:endParaRPr lang="en-GB" sz="3200"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p:spPr>
        <p:txBody>
          <a:bodyPr>
            <a:noAutofit/>
          </a:bodyPr>
          <a:lstStyle/>
          <a:p>
            <a:pPr marL="0" indent="0">
              <a:lnSpc>
                <a:spcPct val="110000"/>
              </a:lnSpc>
              <a:spcBef>
                <a:spcPts val="0"/>
              </a:spcBef>
              <a:spcAft>
                <a:spcPts val="300"/>
              </a:spcAft>
              <a:buNone/>
            </a:pPr>
            <a:r>
              <a:rPr lang="el-GR" sz="2400" i="1" dirty="0">
                <a:latin typeface="Calibri" panose="020F0502020204030204" pitchFamily="34" charset="0"/>
                <a:ea typeface="Calibri" panose="020F0502020204030204" pitchFamily="34" charset="0"/>
                <a:cs typeface="Times New Roman" panose="02020603050405020304" pitchFamily="18" charset="0"/>
              </a:rPr>
              <a:t>Ναι, όντως είμαι εγώ. </a:t>
            </a:r>
            <a:r>
              <a:rPr lang="el-GR" sz="2400" b="1" i="1" dirty="0">
                <a:latin typeface="Calibri" panose="020F0502020204030204" pitchFamily="34" charset="0"/>
                <a:ea typeface="Calibri" panose="020F0502020204030204" pitchFamily="34" charset="0"/>
                <a:cs typeface="Times New Roman" panose="02020603050405020304" pitchFamily="18" charset="0"/>
              </a:rPr>
              <a:t>Είμαι η βασίλισσα Μαρία Αντουανέτα</a:t>
            </a:r>
            <a:r>
              <a:rPr lang="el-GR" sz="2400" i="1" dirty="0">
                <a:latin typeface="Calibri" panose="020F0502020204030204" pitchFamily="34" charset="0"/>
                <a:ea typeface="Calibri" panose="020F0502020204030204" pitchFamily="34" charset="0"/>
                <a:cs typeface="Times New Roman" panose="02020603050405020304" pitchFamily="18" charset="0"/>
              </a:rPr>
              <a:t>. Ο κόσμος πιστεύει ότι είναι τόσο εύκολο να παίζεις τη βασίλισσα, αλλά κάνουν λάθος. Τίποτα άλλο παρά κανόνες και τελετουργικά. Προφανώς, το να είσαι όπως είσαι, είναι έγκλημα.</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14198" y="3559735"/>
            <a:ext cx="95866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80669" y="5043680"/>
            <a:ext cx="96789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7" name="TextBox 6">
            <a:extLst>
              <a:ext uri="{FF2B5EF4-FFF2-40B4-BE49-F238E27FC236}">
                <a16:creationId xmlns:a16="http://schemas.microsoft.com/office/drawing/2014/main" id="{05EEBCD6-A48C-4A5F-87F0-D61331D5EEFF}"/>
              </a:ext>
            </a:extLst>
          </p:cNvPr>
          <p:cNvSpPr txBox="1"/>
          <p:nvPr/>
        </p:nvSpPr>
        <p:spPr>
          <a:xfrm>
            <a:off x="41209" y="254304"/>
            <a:ext cx="10813682" cy="6186309"/>
          </a:xfrm>
          <a:custGeom>
            <a:avLst/>
            <a:gdLst>
              <a:gd name="connsiteX0" fmla="*/ 0 w 10813682"/>
              <a:gd name="connsiteY0" fmla="*/ 0 h 6186309"/>
              <a:gd name="connsiteX1" fmla="*/ 351445 w 10813682"/>
              <a:gd name="connsiteY1" fmla="*/ 0 h 6186309"/>
              <a:gd name="connsiteX2" fmla="*/ 811026 w 10813682"/>
              <a:gd name="connsiteY2" fmla="*/ 0 h 6186309"/>
              <a:gd name="connsiteX3" fmla="*/ 1595018 w 10813682"/>
              <a:gd name="connsiteY3" fmla="*/ 0 h 6186309"/>
              <a:gd name="connsiteX4" fmla="*/ 2379010 w 10813682"/>
              <a:gd name="connsiteY4" fmla="*/ 0 h 6186309"/>
              <a:gd name="connsiteX5" fmla="*/ 3271139 w 10813682"/>
              <a:gd name="connsiteY5" fmla="*/ 0 h 6186309"/>
              <a:gd name="connsiteX6" fmla="*/ 4055131 w 10813682"/>
              <a:gd name="connsiteY6" fmla="*/ 0 h 6186309"/>
              <a:gd name="connsiteX7" fmla="*/ 4730986 w 10813682"/>
              <a:gd name="connsiteY7" fmla="*/ 0 h 6186309"/>
              <a:gd name="connsiteX8" fmla="*/ 5514978 w 10813682"/>
              <a:gd name="connsiteY8" fmla="*/ 0 h 6186309"/>
              <a:gd name="connsiteX9" fmla="*/ 6407107 w 10813682"/>
              <a:gd name="connsiteY9" fmla="*/ 0 h 6186309"/>
              <a:gd name="connsiteX10" fmla="*/ 7299235 w 10813682"/>
              <a:gd name="connsiteY10" fmla="*/ 0 h 6186309"/>
              <a:gd name="connsiteX11" fmla="*/ 7758817 w 10813682"/>
              <a:gd name="connsiteY11" fmla="*/ 0 h 6186309"/>
              <a:gd name="connsiteX12" fmla="*/ 8326535 w 10813682"/>
              <a:gd name="connsiteY12" fmla="*/ 0 h 6186309"/>
              <a:gd name="connsiteX13" fmla="*/ 9110527 w 10813682"/>
              <a:gd name="connsiteY13" fmla="*/ 0 h 6186309"/>
              <a:gd name="connsiteX14" fmla="*/ 9461972 w 10813682"/>
              <a:gd name="connsiteY14" fmla="*/ 0 h 6186309"/>
              <a:gd name="connsiteX15" fmla="*/ 9921553 w 10813682"/>
              <a:gd name="connsiteY15" fmla="*/ 0 h 6186309"/>
              <a:gd name="connsiteX16" fmla="*/ 10813682 w 10813682"/>
              <a:gd name="connsiteY16" fmla="*/ 0 h 6186309"/>
              <a:gd name="connsiteX17" fmla="*/ 10813682 w 10813682"/>
              <a:gd name="connsiteY17" fmla="*/ 625505 h 6186309"/>
              <a:gd name="connsiteX18" fmla="*/ 10813682 w 10813682"/>
              <a:gd name="connsiteY18" fmla="*/ 1251009 h 6186309"/>
              <a:gd name="connsiteX19" fmla="*/ 10813682 w 10813682"/>
              <a:gd name="connsiteY19" fmla="*/ 1938377 h 6186309"/>
              <a:gd name="connsiteX20" fmla="*/ 10813682 w 10813682"/>
              <a:gd name="connsiteY20" fmla="*/ 2625744 h 6186309"/>
              <a:gd name="connsiteX21" fmla="*/ 10813682 w 10813682"/>
              <a:gd name="connsiteY21" fmla="*/ 3251249 h 6186309"/>
              <a:gd name="connsiteX22" fmla="*/ 10813682 w 10813682"/>
              <a:gd name="connsiteY22" fmla="*/ 3814891 h 6186309"/>
              <a:gd name="connsiteX23" fmla="*/ 10813682 w 10813682"/>
              <a:gd name="connsiteY23" fmla="*/ 4316669 h 6186309"/>
              <a:gd name="connsiteX24" fmla="*/ 10813682 w 10813682"/>
              <a:gd name="connsiteY24" fmla="*/ 4818447 h 6186309"/>
              <a:gd name="connsiteX25" fmla="*/ 10813682 w 10813682"/>
              <a:gd name="connsiteY25" fmla="*/ 5505815 h 6186309"/>
              <a:gd name="connsiteX26" fmla="*/ 10813682 w 10813682"/>
              <a:gd name="connsiteY26" fmla="*/ 6186309 h 6186309"/>
              <a:gd name="connsiteX27" fmla="*/ 10354101 w 10813682"/>
              <a:gd name="connsiteY27" fmla="*/ 6186309 h 6186309"/>
              <a:gd name="connsiteX28" fmla="*/ 9786382 w 10813682"/>
              <a:gd name="connsiteY28" fmla="*/ 6186309 h 6186309"/>
              <a:gd name="connsiteX29" fmla="*/ 9218664 w 10813682"/>
              <a:gd name="connsiteY29" fmla="*/ 6186309 h 6186309"/>
              <a:gd name="connsiteX30" fmla="*/ 8326535 w 10813682"/>
              <a:gd name="connsiteY30" fmla="*/ 6186309 h 6186309"/>
              <a:gd name="connsiteX31" fmla="*/ 7542543 w 10813682"/>
              <a:gd name="connsiteY31" fmla="*/ 6186309 h 6186309"/>
              <a:gd name="connsiteX32" fmla="*/ 6974825 w 10813682"/>
              <a:gd name="connsiteY32" fmla="*/ 6186309 h 6186309"/>
              <a:gd name="connsiteX33" fmla="*/ 6190833 w 10813682"/>
              <a:gd name="connsiteY33" fmla="*/ 6186309 h 6186309"/>
              <a:gd name="connsiteX34" fmla="*/ 5514978 w 10813682"/>
              <a:gd name="connsiteY34" fmla="*/ 6186309 h 6186309"/>
              <a:gd name="connsiteX35" fmla="*/ 4947260 w 10813682"/>
              <a:gd name="connsiteY35" fmla="*/ 6186309 h 6186309"/>
              <a:gd name="connsiteX36" fmla="*/ 4163268 w 10813682"/>
              <a:gd name="connsiteY36" fmla="*/ 6186309 h 6186309"/>
              <a:gd name="connsiteX37" fmla="*/ 3487412 w 10813682"/>
              <a:gd name="connsiteY37" fmla="*/ 6186309 h 6186309"/>
              <a:gd name="connsiteX38" fmla="*/ 2919694 w 10813682"/>
              <a:gd name="connsiteY38" fmla="*/ 6186309 h 6186309"/>
              <a:gd name="connsiteX39" fmla="*/ 2460113 w 10813682"/>
              <a:gd name="connsiteY39" fmla="*/ 6186309 h 6186309"/>
              <a:gd name="connsiteX40" fmla="*/ 1567984 w 10813682"/>
              <a:gd name="connsiteY40" fmla="*/ 6186309 h 6186309"/>
              <a:gd name="connsiteX41" fmla="*/ 783992 w 10813682"/>
              <a:gd name="connsiteY41" fmla="*/ 6186309 h 6186309"/>
              <a:gd name="connsiteX42" fmla="*/ 0 w 10813682"/>
              <a:gd name="connsiteY42" fmla="*/ 6186309 h 6186309"/>
              <a:gd name="connsiteX43" fmla="*/ 0 w 10813682"/>
              <a:gd name="connsiteY43" fmla="*/ 5437078 h 6186309"/>
              <a:gd name="connsiteX44" fmla="*/ 0 w 10813682"/>
              <a:gd name="connsiteY44" fmla="*/ 4811574 h 6186309"/>
              <a:gd name="connsiteX45" fmla="*/ 0 w 10813682"/>
              <a:gd name="connsiteY45" fmla="*/ 4062343 h 6186309"/>
              <a:gd name="connsiteX46" fmla="*/ 0 w 10813682"/>
              <a:gd name="connsiteY46" fmla="*/ 3560565 h 6186309"/>
              <a:gd name="connsiteX47" fmla="*/ 0 w 10813682"/>
              <a:gd name="connsiteY47" fmla="*/ 3058786 h 6186309"/>
              <a:gd name="connsiteX48" fmla="*/ 0 w 10813682"/>
              <a:gd name="connsiteY48" fmla="*/ 2371418 h 6186309"/>
              <a:gd name="connsiteX49" fmla="*/ 0 w 10813682"/>
              <a:gd name="connsiteY49" fmla="*/ 1807777 h 6186309"/>
              <a:gd name="connsiteX50" fmla="*/ 0 w 10813682"/>
              <a:gd name="connsiteY50" fmla="*/ 1120409 h 6186309"/>
              <a:gd name="connsiteX51" fmla="*/ 0 w 10813682"/>
              <a:gd name="connsiteY51"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3682" h="6186309" fill="none" extrusionOk="0">
                <a:moveTo>
                  <a:pt x="0" y="0"/>
                </a:moveTo>
                <a:cubicBezTo>
                  <a:pt x="150819" y="10144"/>
                  <a:pt x="225913" y="-16718"/>
                  <a:pt x="351445" y="0"/>
                </a:cubicBezTo>
                <a:cubicBezTo>
                  <a:pt x="476977" y="16718"/>
                  <a:pt x="699397" y="-4485"/>
                  <a:pt x="811026" y="0"/>
                </a:cubicBezTo>
                <a:cubicBezTo>
                  <a:pt x="922655" y="4485"/>
                  <a:pt x="1426516" y="10918"/>
                  <a:pt x="1595018" y="0"/>
                </a:cubicBezTo>
                <a:cubicBezTo>
                  <a:pt x="1763520" y="-10918"/>
                  <a:pt x="2215812" y="-20915"/>
                  <a:pt x="2379010" y="0"/>
                </a:cubicBezTo>
                <a:cubicBezTo>
                  <a:pt x="2542208" y="20915"/>
                  <a:pt x="3064708" y="-38290"/>
                  <a:pt x="3271139" y="0"/>
                </a:cubicBezTo>
                <a:cubicBezTo>
                  <a:pt x="3477570" y="38290"/>
                  <a:pt x="3760573" y="28108"/>
                  <a:pt x="4055131" y="0"/>
                </a:cubicBezTo>
                <a:cubicBezTo>
                  <a:pt x="4349689" y="-28108"/>
                  <a:pt x="4543533" y="-11593"/>
                  <a:pt x="4730986" y="0"/>
                </a:cubicBezTo>
                <a:cubicBezTo>
                  <a:pt x="4918440" y="11593"/>
                  <a:pt x="5204658" y="-11180"/>
                  <a:pt x="5514978" y="0"/>
                </a:cubicBezTo>
                <a:cubicBezTo>
                  <a:pt x="5825298" y="11180"/>
                  <a:pt x="6011845" y="18944"/>
                  <a:pt x="6407107" y="0"/>
                </a:cubicBezTo>
                <a:cubicBezTo>
                  <a:pt x="6802369" y="-18944"/>
                  <a:pt x="7014577" y="27563"/>
                  <a:pt x="7299235" y="0"/>
                </a:cubicBezTo>
                <a:cubicBezTo>
                  <a:pt x="7583893" y="-27563"/>
                  <a:pt x="7561551" y="7330"/>
                  <a:pt x="7758817" y="0"/>
                </a:cubicBezTo>
                <a:cubicBezTo>
                  <a:pt x="7956083" y="-7330"/>
                  <a:pt x="8193943" y="24238"/>
                  <a:pt x="8326535" y="0"/>
                </a:cubicBezTo>
                <a:cubicBezTo>
                  <a:pt x="8459127" y="-24238"/>
                  <a:pt x="8916555" y="-36958"/>
                  <a:pt x="9110527" y="0"/>
                </a:cubicBezTo>
                <a:cubicBezTo>
                  <a:pt x="9304499" y="36958"/>
                  <a:pt x="9376928" y="4179"/>
                  <a:pt x="9461972" y="0"/>
                </a:cubicBezTo>
                <a:cubicBezTo>
                  <a:pt x="9547016" y="-4179"/>
                  <a:pt x="9808757" y="-9882"/>
                  <a:pt x="9921553" y="0"/>
                </a:cubicBezTo>
                <a:cubicBezTo>
                  <a:pt x="10034349" y="9882"/>
                  <a:pt x="10527052" y="539"/>
                  <a:pt x="10813682" y="0"/>
                </a:cubicBezTo>
                <a:cubicBezTo>
                  <a:pt x="10834777" y="211963"/>
                  <a:pt x="10800988" y="446842"/>
                  <a:pt x="10813682" y="625505"/>
                </a:cubicBezTo>
                <a:cubicBezTo>
                  <a:pt x="10826376" y="804169"/>
                  <a:pt x="10800314" y="1088312"/>
                  <a:pt x="10813682" y="1251009"/>
                </a:cubicBezTo>
                <a:cubicBezTo>
                  <a:pt x="10827050" y="1413706"/>
                  <a:pt x="10808771" y="1722563"/>
                  <a:pt x="10813682" y="1938377"/>
                </a:cubicBezTo>
                <a:cubicBezTo>
                  <a:pt x="10818593" y="2154191"/>
                  <a:pt x="10829403" y="2443077"/>
                  <a:pt x="10813682" y="2625744"/>
                </a:cubicBezTo>
                <a:cubicBezTo>
                  <a:pt x="10797961" y="2808411"/>
                  <a:pt x="10782802" y="2990353"/>
                  <a:pt x="10813682" y="3251249"/>
                </a:cubicBezTo>
                <a:cubicBezTo>
                  <a:pt x="10844562" y="3512145"/>
                  <a:pt x="10805397" y="3657859"/>
                  <a:pt x="10813682" y="3814891"/>
                </a:cubicBezTo>
                <a:cubicBezTo>
                  <a:pt x="10821967" y="3971923"/>
                  <a:pt x="10817779" y="4124757"/>
                  <a:pt x="10813682" y="4316669"/>
                </a:cubicBezTo>
                <a:cubicBezTo>
                  <a:pt x="10809585" y="4508581"/>
                  <a:pt x="10815338" y="4604458"/>
                  <a:pt x="10813682" y="4818447"/>
                </a:cubicBezTo>
                <a:cubicBezTo>
                  <a:pt x="10812026" y="5032436"/>
                  <a:pt x="10832169" y="5245935"/>
                  <a:pt x="10813682" y="5505815"/>
                </a:cubicBezTo>
                <a:cubicBezTo>
                  <a:pt x="10795195" y="5765695"/>
                  <a:pt x="10793322" y="5867610"/>
                  <a:pt x="10813682" y="6186309"/>
                </a:cubicBezTo>
                <a:cubicBezTo>
                  <a:pt x="10688807" y="6173946"/>
                  <a:pt x="10545005" y="6196666"/>
                  <a:pt x="10354101" y="6186309"/>
                </a:cubicBezTo>
                <a:cubicBezTo>
                  <a:pt x="10163197" y="6175952"/>
                  <a:pt x="10050840" y="6171715"/>
                  <a:pt x="9786382" y="6186309"/>
                </a:cubicBezTo>
                <a:cubicBezTo>
                  <a:pt x="9521924" y="6200903"/>
                  <a:pt x="9425251" y="6202571"/>
                  <a:pt x="9218664" y="6186309"/>
                </a:cubicBezTo>
                <a:cubicBezTo>
                  <a:pt x="9012077" y="6170047"/>
                  <a:pt x="8551050" y="6148614"/>
                  <a:pt x="8326535" y="6186309"/>
                </a:cubicBezTo>
                <a:cubicBezTo>
                  <a:pt x="8102020" y="6224004"/>
                  <a:pt x="7760473" y="6182426"/>
                  <a:pt x="7542543" y="6186309"/>
                </a:cubicBezTo>
                <a:cubicBezTo>
                  <a:pt x="7324613" y="6190192"/>
                  <a:pt x="7113286" y="6195783"/>
                  <a:pt x="6974825" y="6186309"/>
                </a:cubicBezTo>
                <a:cubicBezTo>
                  <a:pt x="6836364" y="6176835"/>
                  <a:pt x="6439234" y="6186866"/>
                  <a:pt x="6190833" y="6186309"/>
                </a:cubicBezTo>
                <a:cubicBezTo>
                  <a:pt x="5942432" y="6185752"/>
                  <a:pt x="5725208" y="6171281"/>
                  <a:pt x="5514978" y="6186309"/>
                </a:cubicBezTo>
                <a:cubicBezTo>
                  <a:pt x="5304749" y="6201337"/>
                  <a:pt x="5225584" y="6184126"/>
                  <a:pt x="4947260" y="6186309"/>
                </a:cubicBezTo>
                <a:cubicBezTo>
                  <a:pt x="4668936" y="6188492"/>
                  <a:pt x="4327149" y="6186888"/>
                  <a:pt x="4163268" y="6186309"/>
                </a:cubicBezTo>
                <a:cubicBezTo>
                  <a:pt x="3999387" y="6185730"/>
                  <a:pt x="3818583" y="6177354"/>
                  <a:pt x="3487412" y="6186309"/>
                </a:cubicBezTo>
                <a:cubicBezTo>
                  <a:pt x="3156241" y="6195264"/>
                  <a:pt x="3046088" y="6168601"/>
                  <a:pt x="2919694" y="6186309"/>
                </a:cubicBezTo>
                <a:cubicBezTo>
                  <a:pt x="2793300" y="6204017"/>
                  <a:pt x="2638326" y="6180669"/>
                  <a:pt x="2460113" y="6186309"/>
                </a:cubicBezTo>
                <a:cubicBezTo>
                  <a:pt x="2281900" y="6191949"/>
                  <a:pt x="2010975" y="6208903"/>
                  <a:pt x="1567984" y="6186309"/>
                </a:cubicBezTo>
                <a:cubicBezTo>
                  <a:pt x="1124993" y="6163715"/>
                  <a:pt x="963425" y="6172169"/>
                  <a:pt x="783992" y="6186309"/>
                </a:cubicBezTo>
                <a:cubicBezTo>
                  <a:pt x="604559" y="6200449"/>
                  <a:pt x="318908" y="6214352"/>
                  <a:pt x="0" y="6186309"/>
                </a:cubicBezTo>
                <a:cubicBezTo>
                  <a:pt x="25393" y="5878756"/>
                  <a:pt x="-35733" y="5761261"/>
                  <a:pt x="0" y="5437078"/>
                </a:cubicBezTo>
                <a:cubicBezTo>
                  <a:pt x="35733" y="5112895"/>
                  <a:pt x="23243" y="5046473"/>
                  <a:pt x="0" y="4811574"/>
                </a:cubicBezTo>
                <a:cubicBezTo>
                  <a:pt x="-23243" y="4576675"/>
                  <a:pt x="-36009" y="4354582"/>
                  <a:pt x="0" y="4062343"/>
                </a:cubicBezTo>
                <a:cubicBezTo>
                  <a:pt x="36009" y="3770104"/>
                  <a:pt x="5071" y="3716423"/>
                  <a:pt x="0" y="3560565"/>
                </a:cubicBezTo>
                <a:cubicBezTo>
                  <a:pt x="-5071" y="3404707"/>
                  <a:pt x="9076" y="3263334"/>
                  <a:pt x="0" y="3058786"/>
                </a:cubicBezTo>
                <a:cubicBezTo>
                  <a:pt x="-9076" y="2854238"/>
                  <a:pt x="13262" y="2710431"/>
                  <a:pt x="0" y="2371418"/>
                </a:cubicBezTo>
                <a:cubicBezTo>
                  <a:pt x="-13262" y="2032405"/>
                  <a:pt x="-17915" y="2037538"/>
                  <a:pt x="0" y="1807777"/>
                </a:cubicBezTo>
                <a:cubicBezTo>
                  <a:pt x="17915" y="1578016"/>
                  <a:pt x="-2642" y="1320687"/>
                  <a:pt x="0" y="1120409"/>
                </a:cubicBezTo>
                <a:cubicBezTo>
                  <a:pt x="2642" y="920131"/>
                  <a:pt x="-18487" y="358135"/>
                  <a:pt x="0" y="0"/>
                </a:cubicBezTo>
                <a:close/>
              </a:path>
              <a:path w="10813682" h="6186309" stroke="0" extrusionOk="0">
                <a:moveTo>
                  <a:pt x="0" y="0"/>
                </a:moveTo>
                <a:cubicBezTo>
                  <a:pt x="324702" y="-7870"/>
                  <a:pt x="531097" y="-17646"/>
                  <a:pt x="783992" y="0"/>
                </a:cubicBezTo>
                <a:cubicBezTo>
                  <a:pt x="1036887" y="17646"/>
                  <a:pt x="1034513" y="-14506"/>
                  <a:pt x="1243573" y="0"/>
                </a:cubicBezTo>
                <a:cubicBezTo>
                  <a:pt x="1452633" y="14506"/>
                  <a:pt x="1610823" y="2354"/>
                  <a:pt x="1703155" y="0"/>
                </a:cubicBezTo>
                <a:cubicBezTo>
                  <a:pt x="1795487" y="-2354"/>
                  <a:pt x="2052164" y="19477"/>
                  <a:pt x="2162736" y="0"/>
                </a:cubicBezTo>
                <a:cubicBezTo>
                  <a:pt x="2273308" y="-19477"/>
                  <a:pt x="2717793" y="-23292"/>
                  <a:pt x="2946728" y="0"/>
                </a:cubicBezTo>
                <a:cubicBezTo>
                  <a:pt x="3175663" y="23292"/>
                  <a:pt x="3201339" y="-15895"/>
                  <a:pt x="3298173" y="0"/>
                </a:cubicBezTo>
                <a:cubicBezTo>
                  <a:pt x="3395007" y="15895"/>
                  <a:pt x="3639673" y="-3172"/>
                  <a:pt x="3865891" y="0"/>
                </a:cubicBezTo>
                <a:cubicBezTo>
                  <a:pt x="4092109" y="3172"/>
                  <a:pt x="4310810" y="25781"/>
                  <a:pt x="4433610" y="0"/>
                </a:cubicBezTo>
                <a:cubicBezTo>
                  <a:pt x="4556410" y="-25781"/>
                  <a:pt x="4766205" y="4149"/>
                  <a:pt x="5001328" y="0"/>
                </a:cubicBezTo>
                <a:cubicBezTo>
                  <a:pt x="5236451" y="-4149"/>
                  <a:pt x="5292581" y="-6791"/>
                  <a:pt x="5460909" y="0"/>
                </a:cubicBezTo>
                <a:cubicBezTo>
                  <a:pt x="5629237" y="6791"/>
                  <a:pt x="6039973" y="901"/>
                  <a:pt x="6244901" y="0"/>
                </a:cubicBezTo>
                <a:cubicBezTo>
                  <a:pt x="6449829" y="-901"/>
                  <a:pt x="6603706" y="-27474"/>
                  <a:pt x="6812620" y="0"/>
                </a:cubicBezTo>
                <a:cubicBezTo>
                  <a:pt x="7021534" y="27474"/>
                  <a:pt x="7471829" y="-39374"/>
                  <a:pt x="7704748" y="0"/>
                </a:cubicBezTo>
                <a:cubicBezTo>
                  <a:pt x="7937667" y="39374"/>
                  <a:pt x="7938508" y="14454"/>
                  <a:pt x="8056193" y="0"/>
                </a:cubicBezTo>
                <a:cubicBezTo>
                  <a:pt x="8173879" y="-14454"/>
                  <a:pt x="8294655" y="-2256"/>
                  <a:pt x="8515775" y="0"/>
                </a:cubicBezTo>
                <a:cubicBezTo>
                  <a:pt x="8736895" y="2256"/>
                  <a:pt x="8962133" y="14418"/>
                  <a:pt x="9191630" y="0"/>
                </a:cubicBezTo>
                <a:cubicBezTo>
                  <a:pt x="9421128" y="-14418"/>
                  <a:pt x="9640865" y="4499"/>
                  <a:pt x="9759348" y="0"/>
                </a:cubicBezTo>
                <a:cubicBezTo>
                  <a:pt x="9877831" y="-4499"/>
                  <a:pt x="10120695" y="14738"/>
                  <a:pt x="10218929" y="0"/>
                </a:cubicBezTo>
                <a:cubicBezTo>
                  <a:pt x="10317163" y="-14738"/>
                  <a:pt x="10554376" y="29424"/>
                  <a:pt x="10813682" y="0"/>
                </a:cubicBezTo>
                <a:cubicBezTo>
                  <a:pt x="10839971" y="186723"/>
                  <a:pt x="10786264" y="520254"/>
                  <a:pt x="10813682" y="811094"/>
                </a:cubicBezTo>
                <a:cubicBezTo>
                  <a:pt x="10841100" y="1101934"/>
                  <a:pt x="10809186" y="1199194"/>
                  <a:pt x="10813682" y="1436598"/>
                </a:cubicBezTo>
                <a:cubicBezTo>
                  <a:pt x="10818178" y="1674002"/>
                  <a:pt x="10782735" y="1936750"/>
                  <a:pt x="10813682" y="2123966"/>
                </a:cubicBezTo>
                <a:cubicBezTo>
                  <a:pt x="10844629" y="2311182"/>
                  <a:pt x="10782946" y="2633345"/>
                  <a:pt x="10813682" y="2935060"/>
                </a:cubicBezTo>
                <a:cubicBezTo>
                  <a:pt x="10844418" y="3236775"/>
                  <a:pt x="10817201" y="3451711"/>
                  <a:pt x="10813682" y="3622428"/>
                </a:cubicBezTo>
                <a:cubicBezTo>
                  <a:pt x="10810163" y="3793145"/>
                  <a:pt x="10830700" y="4148263"/>
                  <a:pt x="10813682" y="4371658"/>
                </a:cubicBezTo>
                <a:cubicBezTo>
                  <a:pt x="10796665" y="4595053"/>
                  <a:pt x="10819475" y="4747504"/>
                  <a:pt x="10813682" y="5120889"/>
                </a:cubicBezTo>
                <a:cubicBezTo>
                  <a:pt x="10807889" y="5494274"/>
                  <a:pt x="10793009" y="5761748"/>
                  <a:pt x="10813682" y="6186309"/>
                </a:cubicBezTo>
                <a:cubicBezTo>
                  <a:pt x="10630967" y="6193192"/>
                  <a:pt x="10208697" y="6149191"/>
                  <a:pt x="9921553" y="6186309"/>
                </a:cubicBezTo>
                <a:cubicBezTo>
                  <a:pt x="9634409" y="6223427"/>
                  <a:pt x="9551675" y="6170408"/>
                  <a:pt x="9353835" y="6186309"/>
                </a:cubicBezTo>
                <a:cubicBezTo>
                  <a:pt x="9155995" y="6202210"/>
                  <a:pt x="9060697" y="6197915"/>
                  <a:pt x="8894253" y="6186309"/>
                </a:cubicBezTo>
                <a:cubicBezTo>
                  <a:pt x="8727809" y="6174703"/>
                  <a:pt x="8284294" y="6201298"/>
                  <a:pt x="8110262" y="6186309"/>
                </a:cubicBezTo>
                <a:cubicBezTo>
                  <a:pt x="7936230" y="6171320"/>
                  <a:pt x="7466602" y="6226931"/>
                  <a:pt x="7218133" y="6186309"/>
                </a:cubicBezTo>
                <a:cubicBezTo>
                  <a:pt x="6969664" y="6145687"/>
                  <a:pt x="7000615" y="6169713"/>
                  <a:pt x="6866688" y="6186309"/>
                </a:cubicBezTo>
                <a:cubicBezTo>
                  <a:pt x="6732762" y="6202905"/>
                  <a:pt x="6197253" y="6169958"/>
                  <a:pt x="5974559" y="6186309"/>
                </a:cubicBezTo>
                <a:cubicBezTo>
                  <a:pt x="5751865" y="6202660"/>
                  <a:pt x="5609179" y="6195921"/>
                  <a:pt x="5514978" y="6186309"/>
                </a:cubicBezTo>
                <a:cubicBezTo>
                  <a:pt x="5420777" y="6176697"/>
                  <a:pt x="5001717" y="6175023"/>
                  <a:pt x="4839123" y="6186309"/>
                </a:cubicBezTo>
                <a:cubicBezTo>
                  <a:pt x="4676530" y="6197595"/>
                  <a:pt x="4474391" y="6204569"/>
                  <a:pt x="4163268" y="6186309"/>
                </a:cubicBezTo>
                <a:cubicBezTo>
                  <a:pt x="3852145" y="6168049"/>
                  <a:pt x="3696111" y="6161407"/>
                  <a:pt x="3379276" y="6186309"/>
                </a:cubicBezTo>
                <a:cubicBezTo>
                  <a:pt x="3062441" y="6211211"/>
                  <a:pt x="2811540" y="6159797"/>
                  <a:pt x="2487147" y="6186309"/>
                </a:cubicBezTo>
                <a:cubicBezTo>
                  <a:pt x="2162754" y="6212821"/>
                  <a:pt x="2141376" y="6219991"/>
                  <a:pt x="1811292" y="6186309"/>
                </a:cubicBezTo>
                <a:cubicBezTo>
                  <a:pt x="1481209" y="6152627"/>
                  <a:pt x="1460025" y="6164380"/>
                  <a:pt x="1135437" y="6186309"/>
                </a:cubicBezTo>
                <a:cubicBezTo>
                  <a:pt x="810850" y="6208238"/>
                  <a:pt x="524079" y="6206045"/>
                  <a:pt x="0" y="6186309"/>
                </a:cubicBezTo>
                <a:cubicBezTo>
                  <a:pt x="-28239" y="5854237"/>
                  <a:pt x="26683" y="5676185"/>
                  <a:pt x="0" y="5437078"/>
                </a:cubicBezTo>
                <a:cubicBezTo>
                  <a:pt x="-26683" y="5197971"/>
                  <a:pt x="8306" y="5060142"/>
                  <a:pt x="0" y="4687847"/>
                </a:cubicBezTo>
                <a:cubicBezTo>
                  <a:pt x="-8306" y="4315552"/>
                  <a:pt x="1295" y="4261614"/>
                  <a:pt x="0" y="4124206"/>
                </a:cubicBezTo>
                <a:cubicBezTo>
                  <a:pt x="-1295" y="3986798"/>
                  <a:pt x="-20547" y="3768519"/>
                  <a:pt x="0" y="3436838"/>
                </a:cubicBezTo>
                <a:cubicBezTo>
                  <a:pt x="20547" y="3105157"/>
                  <a:pt x="9284" y="3061832"/>
                  <a:pt x="0" y="2749471"/>
                </a:cubicBezTo>
                <a:cubicBezTo>
                  <a:pt x="-9284" y="2437110"/>
                  <a:pt x="8687" y="2337768"/>
                  <a:pt x="0" y="2062103"/>
                </a:cubicBezTo>
                <a:cubicBezTo>
                  <a:pt x="-8687" y="1786438"/>
                  <a:pt x="-8821" y="1633092"/>
                  <a:pt x="0" y="1498462"/>
                </a:cubicBezTo>
                <a:cubicBezTo>
                  <a:pt x="8821" y="1363832"/>
                  <a:pt x="-16475" y="1113983"/>
                  <a:pt x="0" y="996683"/>
                </a:cubicBezTo>
                <a:cubicBezTo>
                  <a:pt x="16475" y="879383"/>
                  <a:pt x="8564" y="40651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21251022">
                  <a:prstGeom prst="rect">
                    <a:avLst/>
                  </a:prstGeom>
                  <ask:type>
                    <ask:lineSketchFreehand/>
                  </ask:type>
                </ask:lineSketchStyleProps>
              </a:ext>
            </a:extLst>
          </a:ln>
        </p:spPr>
        <p:txBody>
          <a:bodyPr wrap="square">
            <a:spAutoFit/>
          </a:bodyPr>
          <a:lstStyle/>
          <a:p>
            <a:r>
              <a:rPr lang="el-GR" i="1" dirty="0"/>
              <a:t>Ναι, όντως είμαι εγώ. </a:t>
            </a:r>
            <a:r>
              <a:rPr lang="el-GR" b="1" i="1" dirty="0"/>
              <a:t>Είμαι η βασίλισσα Μαρία Αντουανέτα. </a:t>
            </a:r>
            <a:r>
              <a:rPr lang="el-GR" i="1" dirty="0"/>
              <a:t>Ο κόσμος πιστεύει ότι είναι τόσο εύκολο να παίζεις τη βασίλισσα, αλλά κάνουν λάθος. Τίποτα άλλο παρά κανόνες και τελετουργικά. Προφανώς, το να είσαι όπως είσαι, είναι έγκλημα. Ναι, είχα μια ζωή πολυτάραχη. Η αυστηρή μητέρα μου, αυτοκράτειρα Μαρία Θηρεσία, όλοι οι κανόνες και οι περιορισμοί που είχα ήδη υποβληθεί ως παιδί στο σπίτι στην αυτοκρατορική αυλή. Μετά ο πρώιμος γάμος μου με τον Λούντβιχ. Ήμουν μόλις 14 όταν παντρευτήκαμε. Όλη η εκπαίδευση που έπρεπε να υπομείνω στην παιδική μου ηλικία. Και τι νόημα είχε όλο αυτό; Ως γυναίκα, μπορώ να έχω μικρή επιρροή στις κρατικές υποθέσεις του συζύγου μου. Και ο Λούις, ο άντρας μου; Λέγεται ότι είναι αδύναμος στην ηγεσία. Αλλά αυτό δεν είναι περίεργο με όλους τους ανθρώπους γύρω του που θέλουν να επηρεάσουν τον σύζυγό μου. Και ναι, είχα μια έντονη ζωή! Δεν θέλω να ζαχαρώσω τίποτα εδώ! Ήθελα απλώς να ξεφύγω λίγο από όλη τη φασαρία στη γαλλική αυλή με όλους τους κανόνες και την εθιμοτυπία. Μου άρεσαν οι χοροί, η μόδα, τα υπερβολικά χτενίσματα και φυσικά μου αρέσει ο μικρός μου ιδιωτικός πύργος </a:t>
            </a:r>
            <a:r>
              <a:rPr lang="el-GR" i="1" dirty="0" err="1"/>
              <a:t>Le</a:t>
            </a:r>
            <a:r>
              <a:rPr lang="el-GR" i="1" dirty="0"/>
              <a:t> </a:t>
            </a:r>
            <a:r>
              <a:rPr lang="el-GR" i="1" dirty="0" err="1"/>
              <a:t>Petit</a:t>
            </a:r>
            <a:r>
              <a:rPr lang="el-GR" i="1" dirty="0"/>
              <a:t> </a:t>
            </a:r>
            <a:r>
              <a:rPr lang="el-GR" i="1" dirty="0" err="1"/>
              <a:t>Trianon</a:t>
            </a:r>
            <a:r>
              <a:rPr lang="el-GR" i="1" dirty="0"/>
              <a:t>. Ο Λούις μου το έκανε δώρο το 1774. Εκεί έχω επιτέλους ησυχία από όλους εδώ στην αυλή, γιατί στο </a:t>
            </a:r>
            <a:r>
              <a:rPr lang="el-GR" i="1" dirty="0" err="1"/>
              <a:t>Le</a:t>
            </a:r>
            <a:r>
              <a:rPr lang="el-GR" i="1" dirty="0"/>
              <a:t> </a:t>
            </a:r>
            <a:r>
              <a:rPr lang="el-GR" i="1" dirty="0" err="1"/>
              <a:t>Petit</a:t>
            </a:r>
            <a:r>
              <a:rPr lang="el-GR" i="1" dirty="0"/>
              <a:t> </a:t>
            </a:r>
            <a:r>
              <a:rPr lang="el-GR" i="1" dirty="0" err="1"/>
              <a:t>Trianon</a:t>
            </a:r>
            <a:r>
              <a:rPr lang="el-GR" i="1" dirty="0"/>
              <a:t> δέχομαι μόνο φίλους και γνωστούς, όσο κι αν προσβάλλονται τα μέλη της αυλής. Και μου άρεσε να παίζω χαρτιά. Το </a:t>
            </a:r>
            <a:r>
              <a:rPr lang="el-GR" i="1" dirty="0" err="1"/>
              <a:t>Pharo</a:t>
            </a:r>
            <a:r>
              <a:rPr lang="el-GR" i="1" dirty="0"/>
              <a:t>, ας πούμε, ένα πραγματικά διασκεδαστικό παιχνίδι. Λοιπόν, έχασα και μια μικρή περιουσία εκεί, αλλά τι διάολο. Και μετά έγινε αυτή η απαίσια επίσκεψη στο θέατρο. Ήταν πριν από τέσσερα χρόνια. Όταν μπήκα στο βασιλικό μας καταφύγιο και οι άνθρωποι στο αμφιθέατρο μπορούσαν να με δουν, ξαφνικά άρχισαν να με αποδοκιμάζουν. Ω Θεέ μου! Όλο αυτό το μίσος και η φανερή εχθρότητα προς το άτομό μου. Ήταν τόσο φρικτό να νιώθω ότι κανένας αλλά πραγματικά κανένας στην αίθουσα δεν με συμπάθησε. Και όλα αυτά εξαιτίας αυτού του ατυχούς κολιέ. Ποτέ δεν ήθελα αυτό το πραγματικά πολύτιμο και αμαρτωλά ακριβό κολιέ με διαμάντια, αν και μου το πρόσφεραν πολλές φορές. Και ξαφνικά εξαφανίστηκε και αυτοί οι απατεώνες συνδέουν το όνομά μου με αυτό. Είμαι πραγματικά αθώα και θα μπορούσε να αποδειχτεί και η αθωότητά μου, αλλά τι ωφελεί όλο αυτό! Οι άνθρωποι απλώς πίστευαν ότι ήμουν ικανή για μια τέτοια απάτη! Δεν με σέβονται πια! Όχι, με περιφρονούν, με μισούν</a:t>
            </a:r>
            <a:r>
              <a:rPr lang="en-GB" i="1" dirty="0"/>
              <a:t>!</a:t>
            </a:r>
            <a:r>
              <a:rPr lang="en-GB" dirty="0"/>
              <a:t>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539616" y="1166252"/>
            <a:ext cx="10083559" cy="5698483"/>
          </a:xfrm>
          <a:custGeom>
            <a:avLst/>
            <a:gdLst>
              <a:gd name="connsiteX0" fmla="*/ 0 w 10083559"/>
              <a:gd name="connsiteY0" fmla="*/ 0 h 5698483"/>
              <a:gd name="connsiteX1" fmla="*/ 470566 w 10083559"/>
              <a:gd name="connsiteY1" fmla="*/ 0 h 5698483"/>
              <a:gd name="connsiteX2" fmla="*/ 941132 w 10083559"/>
              <a:gd name="connsiteY2" fmla="*/ 0 h 5698483"/>
              <a:gd name="connsiteX3" fmla="*/ 1411698 w 10083559"/>
              <a:gd name="connsiteY3" fmla="*/ 0 h 5698483"/>
              <a:gd name="connsiteX4" fmla="*/ 2083936 w 10083559"/>
              <a:gd name="connsiteY4" fmla="*/ 0 h 5698483"/>
              <a:gd name="connsiteX5" fmla="*/ 2756173 w 10083559"/>
              <a:gd name="connsiteY5" fmla="*/ 0 h 5698483"/>
              <a:gd name="connsiteX6" fmla="*/ 3125903 w 10083559"/>
              <a:gd name="connsiteY6" fmla="*/ 0 h 5698483"/>
              <a:gd name="connsiteX7" fmla="*/ 3697305 w 10083559"/>
              <a:gd name="connsiteY7" fmla="*/ 0 h 5698483"/>
              <a:gd name="connsiteX8" fmla="*/ 4067035 w 10083559"/>
              <a:gd name="connsiteY8" fmla="*/ 0 h 5698483"/>
              <a:gd name="connsiteX9" fmla="*/ 4436766 w 10083559"/>
              <a:gd name="connsiteY9" fmla="*/ 0 h 5698483"/>
              <a:gd name="connsiteX10" fmla="*/ 5209839 w 10083559"/>
              <a:gd name="connsiteY10" fmla="*/ 0 h 5698483"/>
              <a:gd name="connsiteX11" fmla="*/ 5982912 w 10083559"/>
              <a:gd name="connsiteY11" fmla="*/ 0 h 5698483"/>
              <a:gd name="connsiteX12" fmla="*/ 6554313 w 10083559"/>
              <a:gd name="connsiteY12" fmla="*/ 0 h 5698483"/>
              <a:gd name="connsiteX13" fmla="*/ 7024879 w 10083559"/>
              <a:gd name="connsiteY13" fmla="*/ 0 h 5698483"/>
              <a:gd name="connsiteX14" fmla="*/ 7596281 w 10083559"/>
              <a:gd name="connsiteY14" fmla="*/ 0 h 5698483"/>
              <a:gd name="connsiteX15" fmla="*/ 8369354 w 10083559"/>
              <a:gd name="connsiteY15" fmla="*/ 0 h 5698483"/>
              <a:gd name="connsiteX16" fmla="*/ 8839920 w 10083559"/>
              <a:gd name="connsiteY16" fmla="*/ 0 h 5698483"/>
              <a:gd name="connsiteX17" fmla="*/ 10083559 w 10083559"/>
              <a:gd name="connsiteY17" fmla="*/ 0 h 5698483"/>
              <a:gd name="connsiteX18" fmla="*/ 10083559 w 10083559"/>
              <a:gd name="connsiteY18" fmla="*/ 747134 h 5698483"/>
              <a:gd name="connsiteX19" fmla="*/ 10083559 w 10083559"/>
              <a:gd name="connsiteY19" fmla="*/ 1437284 h 5698483"/>
              <a:gd name="connsiteX20" fmla="*/ 10083559 w 10083559"/>
              <a:gd name="connsiteY20" fmla="*/ 2070449 h 5698483"/>
              <a:gd name="connsiteX21" fmla="*/ 10083559 w 10083559"/>
              <a:gd name="connsiteY21" fmla="*/ 2703614 h 5698483"/>
              <a:gd name="connsiteX22" fmla="*/ 10083559 w 10083559"/>
              <a:gd name="connsiteY22" fmla="*/ 3393763 h 5698483"/>
              <a:gd name="connsiteX23" fmla="*/ 10083559 w 10083559"/>
              <a:gd name="connsiteY23" fmla="*/ 3855973 h 5698483"/>
              <a:gd name="connsiteX24" fmla="*/ 10083559 w 10083559"/>
              <a:gd name="connsiteY24" fmla="*/ 4432153 h 5698483"/>
              <a:gd name="connsiteX25" fmla="*/ 10083559 w 10083559"/>
              <a:gd name="connsiteY25" fmla="*/ 5122303 h 5698483"/>
              <a:gd name="connsiteX26" fmla="*/ 10083559 w 10083559"/>
              <a:gd name="connsiteY26" fmla="*/ 5698483 h 5698483"/>
              <a:gd name="connsiteX27" fmla="*/ 9512157 w 10083559"/>
              <a:gd name="connsiteY27" fmla="*/ 5698483 h 5698483"/>
              <a:gd name="connsiteX28" fmla="*/ 8940756 w 10083559"/>
              <a:gd name="connsiteY28" fmla="*/ 5698483 h 5698483"/>
              <a:gd name="connsiteX29" fmla="*/ 8167683 w 10083559"/>
              <a:gd name="connsiteY29" fmla="*/ 5698483 h 5698483"/>
              <a:gd name="connsiteX30" fmla="*/ 7697117 w 10083559"/>
              <a:gd name="connsiteY30" fmla="*/ 5698483 h 5698483"/>
              <a:gd name="connsiteX31" fmla="*/ 7125715 w 10083559"/>
              <a:gd name="connsiteY31" fmla="*/ 5698483 h 5698483"/>
              <a:gd name="connsiteX32" fmla="*/ 6251807 w 10083559"/>
              <a:gd name="connsiteY32" fmla="*/ 5698483 h 5698483"/>
              <a:gd name="connsiteX33" fmla="*/ 5781240 w 10083559"/>
              <a:gd name="connsiteY33" fmla="*/ 5698483 h 5698483"/>
              <a:gd name="connsiteX34" fmla="*/ 4907332 w 10083559"/>
              <a:gd name="connsiteY34" fmla="*/ 5698483 h 5698483"/>
              <a:gd name="connsiteX35" fmla="*/ 4134259 w 10083559"/>
              <a:gd name="connsiteY35" fmla="*/ 5698483 h 5698483"/>
              <a:gd name="connsiteX36" fmla="*/ 3562858 w 10083559"/>
              <a:gd name="connsiteY36" fmla="*/ 5698483 h 5698483"/>
              <a:gd name="connsiteX37" fmla="*/ 2890620 w 10083559"/>
              <a:gd name="connsiteY37" fmla="*/ 5698483 h 5698483"/>
              <a:gd name="connsiteX38" fmla="*/ 2218383 w 10083559"/>
              <a:gd name="connsiteY38" fmla="*/ 5698483 h 5698483"/>
              <a:gd name="connsiteX39" fmla="*/ 1344475 w 10083559"/>
              <a:gd name="connsiteY39" fmla="*/ 5698483 h 5698483"/>
              <a:gd name="connsiteX40" fmla="*/ 974744 w 10083559"/>
              <a:gd name="connsiteY40" fmla="*/ 5698483 h 5698483"/>
              <a:gd name="connsiteX41" fmla="*/ 0 w 10083559"/>
              <a:gd name="connsiteY41" fmla="*/ 5698483 h 5698483"/>
              <a:gd name="connsiteX42" fmla="*/ 0 w 10083559"/>
              <a:gd name="connsiteY42" fmla="*/ 5065318 h 5698483"/>
              <a:gd name="connsiteX43" fmla="*/ 0 w 10083559"/>
              <a:gd name="connsiteY43" fmla="*/ 4375169 h 5698483"/>
              <a:gd name="connsiteX44" fmla="*/ 0 w 10083559"/>
              <a:gd name="connsiteY44" fmla="*/ 3628034 h 5698483"/>
              <a:gd name="connsiteX45" fmla="*/ 0 w 10083559"/>
              <a:gd name="connsiteY45" fmla="*/ 2880900 h 5698483"/>
              <a:gd name="connsiteX46" fmla="*/ 0 w 10083559"/>
              <a:gd name="connsiteY46" fmla="*/ 2304720 h 5698483"/>
              <a:gd name="connsiteX47" fmla="*/ 0 w 10083559"/>
              <a:gd name="connsiteY47" fmla="*/ 1728540 h 5698483"/>
              <a:gd name="connsiteX48" fmla="*/ 0 w 10083559"/>
              <a:gd name="connsiteY48" fmla="*/ 981405 h 5698483"/>
              <a:gd name="connsiteX49" fmla="*/ 0 w 10083559"/>
              <a:gd name="connsiteY49" fmla="*/ 0 h 569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83559" h="5698483" fill="none" extrusionOk="0">
                <a:moveTo>
                  <a:pt x="0" y="0"/>
                </a:moveTo>
                <a:cubicBezTo>
                  <a:pt x="170009" y="19038"/>
                  <a:pt x="368517" y="14921"/>
                  <a:pt x="470566" y="0"/>
                </a:cubicBezTo>
                <a:cubicBezTo>
                  <a:pt x="572615" y="-14921"/>
                  <a:pt x="754784" y="-4061"/>
                  <a:pt x="941132" y="0"/>
                </a:cubicBezTo>
                <a:cubicBezTo>
                  <a:pt x="1127480" y="4061"/>
                  <a:pt x="1206904" y="8633"/>
                  <a:pt x="1411698" y="0"/>
                </a:cubicBezTo>
                <a:cubicBezTo>
                  <a:pt x="1616492" y="-8633"/>
                  <a:pt x="1839357" y="-17263"/>
                  <a:pt x="2083936" y="0"/>
                </a:cubicBezTo>
                <a:cubicBezTo>
                  <a:pt x="2328515" y="17263"/>
                  <a:pt x="2618635" y="11568"/>
                  <a:pt x="2756173" y="0"/>
                </a:cubicBezTo>
                <a:cubicBezTo>
                  <a:pt x="2893711" y="-11568"/>
                  <a:pt x="2942919" y="8958"/>
                  <a:pt x="3125903" y="0"/>
                </a:cubicBezTo>
                <a:cubicBezTo>
                  <a:pt x="3308887" y="-8958"/>
                  <a:pt x="3566160" y="-24767"/>
                  <a:pt x="3697305" y="0"/>
                </a:cubicBezTo>
                <a:cubicBezTo>
                  <a:pt x="3828450" y="24767"/>
                  <a:pt x="3921025" y="5848"/>
                  <a:pt x="4067035" y="0"/>
                </a:cubicBezTo>
                <a:cubicBezTo>
                  <a:pt x="4213045" y="-5848"/>
                  <a:pt x="4330875" y="54"/>
                  <a:pt x="4436766" y="0"/>
                </a:cubicBezTo>
                <a:cubicBezTo>
                  <a:pt x="4542657" y="-54"/>
                  <a:pt x="4964589" y="-28176"/>
                  <a:pt x="5209839" y="0"/>
                </a:cubicBezTo>
                <a:cubicBezTo>
                  <a:pt x="5455089" y="28176"/>
                  <a:pt x="5765622" y="-15066"/>
                  <a:pt x="5982912" y="0"/>
                </a:cubicBezTo>
                <a:cubicBezTo>
                  <a:pt x="6200202" y="15066"/>
                  <a:pt x="6404480" y="-8957"/>
                  <a:pt x="6554313" y="0"/>
                </a:cubicBezTo>
                <a:cubicBezTo>
                  <a:pt x="6704146" y="8957"/>
                  <a:pt x="6820222" y="23046"/>
                  <a:pt x="7024879" y="0"/>
                </a:cubicBezTo>
                <a:cubicBezTo>
                  <a:pt x="7229536" y="-23046"/>
                  <a:pt x="7405469" y="-1557"/>
                  <a:pt x="7596281" y="0"/>
                </a:cubicBezTo>
                <a:cubicBezTo>
                  <a:pt x="7787093" y="1557"/>
                  <a:pt x="8058642" y="-38152"/>
                  <a:pt x="8369354" y="0"/>
                </a:cubicBezTo>
                <a:cubicBezTo>
                  <a:pt x="8680066" y="38152"/>
                  <a:pt x="8724131" y="-19828"/>
                  <a:pt x="8839920" y="0"/>
                </a:cubicBezTo>
                <a:cubicBezTo>
                  <a:pt x="8955709" y="19828"/>
                  <a:pt x="9785689" y="-3599"/>
                  <a:pt x="10083559" y="0"/>
                </a:cubicBezTo>
                <a:cubicBezTo>
                  <a:pt x="10108808" y="182550"/>
                  <a:pt x="10052026" y="401919"/>
                  <a:pt x="10083559" y="747134"/>
                </a:cubicBezTo>
                <a:cubicBezTo>
                  <a:pt x="10115092" y="1092349"/>
                  <a:pt x="10107128" y="1199781"/>
                  <a:pt x="10083559" y="1437284"/>
                </a:cubicBezTo>
                <a:cubicBezTo>
                  <a:pt x="10059991" y="1674787"/>
                  <a:pt x="10104136" y="1940399"/>
                  <a:pt x="10083559" y="2070449"/>
                </a:cubicBezTo>
                <a:cubicBezTo>
                  <a:pt x="10062982" y="2200500"/>
                  <a:pt x="10082416" y="2566387"/>
                  <a:pt x="10083559" y="2703614"/>
                </a:cubicBezTo>
                <a:cubicBezTo>
                  <a:pt x="10084702" y="2840841"/>
                  <a:pt x="10090957" y="3058228"/>
                  <a:pt x="10083559" y="3393763"/>
                </a:cubicBezTo>
                <a:cubicBezTo>
                  <a:pt x="10076161" y="3729298"/>
                  <a:pt x="10090710" y="3750785"/>
                  <a:pt x="10083559" y="3855973"/>
                </a:cubicBezTo>
                <a:cubicBezTo>
                  <a:pt x="10076409" y="3961161"/>
                  <a:pt x="10092750" y="4310139"/>
                  <a:pt x="10083559" y="4432153"/>
                </a:cubicBezTo>
                <a:cubicBezTo>
                  <a:pt x="10074368" y="4554167"/>
                  <a:pt x="10092866" y="4959756"/>
                  <a:pt x="10083559" y="5122303"/>
                </a:cubicBezTo>
                <a:cubicBezTo>
                  <a:pt x="10074253" y="5284850"/>
                  <a:pt x="10067066" y="5435739"/>
                  <a:pt x="10083559" y="5698483"/>
                </a:cubicBezTo>
                <a:cubicBezTo>
                  <a:pt x="9919730" y="5717717"/>
                  <a:pt x="9736527" y="5693882"/>
                  <a:pt x="9512157" y="5698483"/>
                </a:cubicBezTo>
                <a:cubicBezTo>
                  <a:pt x="9287787" y="5703084"/>
                  <a:pt x="9066336" y="5703559"/>
                  <a:pt x="8940756" y="5698483"/>
                </a:cubicBezTo>
                <a:cubicBezTo>
                  <a:pt x="8815176" y="5693407"/>
                  <a:pt x="8516238" y="5684458"/>
                  <a:pt x="8167683" y="5698483"/>
                </a:cubicBezTo>
                <a:cubicBezTo>
                  <a:pt x="7819128" y="5712508"/>
                  <a:pt x="7908819" y="5678243"/>
                  <a:pt x="7697117" y="5698483"/>
                </a:cubicBezTo>
                <a:cubicBezTo>
                  <a:pt x="7485415" y="5718723"/>
                  <a:pt x="7396732" y="5709856"/>
                  <a:pt x="7125715" y="5698483"/>
                </a:cubicBezTo>
                <a:cubicBezTo>
                  <a:pt x="6854698" y="5687110"/>
                  <a:pt x="6644576" y="5673889"/>
                  <a:pt x="6251807" y="5698483"/>
                </a:cubicBezTo>
                <a:cubicBezTo>
                  <a:pt x="5859038" y="5723077"/>
                  <a:pt x="5978051" y="5705828"/>
                  <a:pt x="5781240" y="5698483"/>
                </a:cubicBezTo>
                <a:cubicBezTo>
                  <a:pt x="5584429" y="5691138"/>
                  <a:pt x="5221144" y="5689323"/>
                  <a:pt x="4907332" y="5698483"/>
                </a:cubicBezTo>
                <a:cubicBezTo>
                  <a:pt x="4593520" y="5707643"/>
                  <a:pt x="4443893" y="5701800"/>
                  <a:pt x="4134259" y="5698483"/>
                </a:cubicBezTo>
                <a:cubicBezTo>
                  <a:pt x="3824625" y="5695166"/>
                  <a:pt x="3800927" y="5725791"/>
                  <a:pt x="3562858" y="5698483"/>
                </a:cubicBezTo>
                <a:cubicBezTo>
                  <a:pt x="3324789" y="5671175"/>
                  <a:pt x="3071882" y="5724931"/>
                  <a:pt x="2890620" y="5698483"/>
                </a:cubicBezTo>
                <a:cubicBezTo>
                  <a:pt x="2709358" y="5672035"/>
                  <a:pt x="2416133" y="5691858"/>
                  <a:pt x="2218383" y="5698483"/>
                </a:cubicBezTo>
                <a:cubicBezTo>
                  <a:pt x="2020633" y="5705108"/>
                  <a:pt x="1560458" y="5709117"/>
                  <a:pt x="1344475" y="5698483"/>
                </a:cubicBezTo>
                <a:cubicBezTo>
                  <a:pt x="1128492" y="5687849"/>
                  <a:pt x="1129569" y="5714946"/>
                  <a:pt x="974744" y="5698483"/>
                </a:cubicBezTo>
                <a:cubicBezTo>
                  <a:pt x="819919" y="5682020"/>
                  <a:pt x="208083" y="5737339"/>
                  <a:pt x="0" y="5698483"/>
                </a:cubicBezTo>
                <a:cubicBezTo>
                  <a:pt x="-396" y="5461719"/>
                  <a:pt x="-6887" y="5273106"/>
                  <a:pt x="0" y="5065318"/>
                </a:cubicBezTo>
                <a:cubicBezTo>
                  <a:pt x="6887" y="4857530"/>
                  <a:pt x="-5579" y="4565915"/>
                  <a:pt x="0" y="4375169"/>
                </a:cubicBezTo>
                <a:cubicBezTo>
                  <a:pt x="5579" y="4184423"/>
                  <a:pt x="36538" y="3867811"/>
                  <a:pt x="0" y="3628034"/>
                </a:cubicBezTo>
                <a:cubicBezTo>
                  <a:pt x="-36538" y="3388257"/>
                  <a:pt x="-2251" y="3223845"/>
                  <a:pt x="0" y="2880900"/>
                </a:cubicBezTo>
                <a:cubicBezTo>
                  <a:pt x="2251" y="2537955"/>
                  <a:pt x="15987" y="2464698"/>
                  <a:pt x="0" y="2304720"/>
                </a:cubicBezTo>
                <a:cubicBezTo>
                  <a:pt x="-15987" y="2144742"/>
                  <a:pt x="-17670" y="1946169"/>
                  <a:pt x="0" y="1728540"/>
                </a:cubicBezTo>
                <a:cubicBezTo>
                  <a:pt x="17670" y="1510911"/>
                  <a:pt x="-4148" y="1333411"/>
                  <a:pt x="0" y="981405"/>
                </a:cubicBezTo>
                <a:cubicBezTo>
                  <a:pt x="4148" y="629400"/>
                  <a:pt x="-4060" y="383085"/>
                  <a:pt x="0" y="0"/>
                </a:cubicBezTo>
                <a:close/>
              </a:path>
              <a:path w="10083559" h="5698483" stroke="0" extrusionOk="0">
                <a:moveTo>
                  <a:pt x="0" y="0"/>
                </a:moveTo>
                <a:cubicBezTo>
                  <a:pt x="185624" y="2307"/>
                  <a:pt x="242822" y="-5204"/>
                  <a:pt x="470566" y="0"/>
                </a:cubicBezTo>
                <a:cubicBezTo>
                  <a:pt x="698310" y="5204"/>
                  <a:pt x="725754" y="836"/>
                  <a:pt x="941132" y="0"/>
                </a:cubicBezTo>
                <a:cubicBezTo>
                  <a:pt x="1156510" y="-836"/>
                  <a:pt x="1180106" y="14707"/>
                  <a:pt x="1411698" y="0"/>
                </a:cubicBezTo>
                <a:cubicBezTo>
                  <a:pt x="1643290" y="-14707"/>
                  <a:pt x="1867410" y="-31668"/>
                  <a:pt x="2285607" y="0"/>
                </a:cubicBezTo>
                <a:cubicBezTo>
                  <a:pt x="2703804" y="31668"/>
                  <a:pt x="2543542" y="13162"/>
                  <a:pt x="2756173" y="0"/>
                </a:cubicBezTo>
                <a:cubicBezTo>
                  <a:pt x="2968804" y="-13162"/>
                  <a:pt x="2964199" y="8126"/>
                  <a:pt x="3125903" y="0"/>
                </a:cubicBezTo>
                <a:cubicBezTo>
                  <a:pt x="3287607" y="-8126"/>
                  <a:pt x="3500957" y="20833"/>
                  <a:pt x="3697305" y="0"/>
                </a:cubicBezTo>
                <a:cubicBezTo>
                  <a:pt x="3893653" y="-20833"/>
                  <a:pt x="4258314" y="17481"/>
                  <a:pt x="4470378" y="0"/>
                </a:cubicBezTo>
                <a:cubicBezTo>
                  <a:pt x="4682442" y="-17481"/>
                  <a:pt x="4962653" y="8686"/>
                  <a:pt x="5243451" y="0"/>
                </a:cubicBezTo>
                <a:cubicBezTo>
                  <a:pt x="5524249" y="-8686"/>
                  <a:pt x="5529033" y="4557"/>
                  <a:pt x="5613181" y="0"/>
                </a:cubicBezTo>
                <a:cubicBezTo>
                  <a:pt x="5697329" y="-4557"/>
                  <a:pt x="5911705" y="-21610"/>
                  <a:pt x="6083747" y="0"/>
                </a:cubicBezTo>
                <a:cubicBezTo>
                  <a:pt x="6255789" y="21610"/>
                  <a:pt x="6293139" y="-11393"/>
                  <a:pt x="6453478" y="0"/>
                </a:cubicBezTo>
                <a:cubicBezTo>
                  <a:pt x="6613817" y="11393"/>
                  <a:pt x="6886100" y="-24715"/>
                  <a:pt x="7024879" y="0"/>
                </a:cubicBezTo>
                <a:cubicBezTo>
                  <a:pt x="7163658" y="24715"/>
                  <a:pt x="7337036" y="3596"/>
                  <a:pt x="7596281" y="0"/>
                </a:cubicBezTo>
                <a:cubicBezTo>
                  <a:pt x="7855526" y="-3596"/>
                  <a:pt x="7899631" y="-4431"/>
                  <a:pt x="8167683" y="0"/>
                </a:cubicBezTo>
                <a:cubicBezTo>
                  <a:pt x="8435735" y="4431"/>
                  <a:pt x="8612710" y="-8561"/>
                  <a:pt x="8839920" y="0"/>
                </a:cubicBezTo>
                <a:cubicBezTo>
                  <a:pt x="9067130" y="8561"/>
                  <a:pt x="9170246" y="3558"/>
                  <a:pt x="9310486" y="0"/>
                </a:cubicBezTo>
                <a:cubicBezTo>
                  <a:pt x="9450726" y="-3558"/>
                  <a:pt x="9839953" y="27077"/>
                  <a:pt x="10083559" y="0"/>
                </a:cubicBezTo>
                <a:cubicBezTo>
                  <a:pt x="10087100" y="326376"/>
                  <a:pt x="10092328" y="498061"/>
                  <a:pt x="10083559" y="747134"/>
                </a:cubicBezTo>
                <a:cubicBezTo>
                  <a:pt x="10074790" y="996207"/>
                  <a:pt x="10062964" y="1211000"/>
                  <a:pt x="10083559" y="1437284"/>
                </a:cubicBezTo>
                <a:cubicBezTo>
                  <a:pt x="10104155" y="1663568"/>
                  <a:pt x="10099937" y="2015610"/>
                  <a:pt x="10083559" y="2184418"/>
                </a:cubicBezTo>
                <a:cubicBezTo>
                  <a:pt x="10067181" y="2353226"/>
                  <a:pt x="10073562" y="2565083"/>
                  <a:pt x="10083559" y="2760598"/>
                </a:cubicBezTo>
                <a:cubicBezTo>
                  <a:pt x="10093556" y="2956113"/>
                  <a:pt x="10104093" y="3313965"/>
                  <a:pt x="10083559" y="3507733"/>
                </a:cubicBezTo>
                <a:cubicBezTo>
                  <a:pt x="10063025" y="3701501"/>
                  <a:pt x="10079744" y="3937493"/>
                  <a:pt x="10083559" y="4140898"/>
                </a:cubicBezTo>
                <a:cubicBezTo>
                  <a:pt x="10087374" y="4344304"/>
                  <a:pt x="10091512" y="4473910"/>
                  <a:pt x="10083559" y="4774062"/>
                </a:cubicBezTo>
                <a:cubicBezTo>
                  <a:pt x="10075606" y="5074214"/>
                  <a:pt x="10088760" y="5466672"/>
                  <a:pt x="10083559" y="5698483"/>
                </a:cubicBezTo>
                <a:cubicBezTo>
                  <a:pt x="9864285" y="5726610"/>
                  <a:pt x="9612941" y="5686948"/>
                  <a:pt x="9310486" y="5698483"/>
                </a:cubicBezTo>
                <a:cubicBezTo>
                  <a:pt x="9008031" y="5710018"/>
                  <a:pt x="9060474" y="5696658"/>
                  <a:pt x="8940756" y="5698483"/>
                </a:cubicBezTo>
                <a:cubicBezTo>
                  <a:pt x="8821038" y="5700309"/>
                  <a:pt x="8701570" y="5721434"/>
                  <a:pt x="8470190" y="5698483"/>
                </a:cubicBezTo>
                <a:cubicBezTo>
                  <a:pt x="8238810" y="5675532"/>
                  <a:pt x="7979820" y="5688786"/>
                  <a:pt x="7797952" y="5698483"/>
                </a:cubicBezTo>
                <a:cubicBezTo>
                  <a:pt x="7616084" y="5708180"/>
                  <a:pt x="7330618" y="5712807"/>
                  <a:pt x="7125715" y="5698483"/>
                </a:cubicBezTo>
                <a:cubicBezTo>
                  <a:pt x="6920812" y="5684159"/>
                  <a:pt x="6642926" y="5726878"/>
                  <a:pt x="6352642" y="5698483"/>
                </a:cubicBezTo>
                <a:cubicBezTo>
                  <a:pt x="6062358" y="5670088"/>
                  <a:pt x="5835949" y="5667152"/>
                  <a:pt x="5680405" y="5698483"/>
                </a:cubicBezTo>
                <a:cubicBezTo>
                  <a:pt x="5524861" y="5729814"/>
                  <a:pt x="5197122" y="5672040"/>
                  <a:pt x="5008168" y="5698483"/>
                </a:cubicBezTo>
                <a:cubicBezTo>
                  <a:pt x="4819214" y="5724926"/>
                  <a:pt x="4457260" y="5710947"/>
                  <a:pt x="4134259" y="5698483"/>
                </a:cubicBezTo>
                <a:cubicBezTo>
                  <a:pt x="3811258" y="5686019"/>
                  <a:pt x="3690218" y="5711929"/>
                  <a:pt x="3462022" y="5698483"/>
                </a:cubicBezTo>
                <a:cubicBezTo>
                  <a:pt x="3233826" y="5685037"/>
                  <a:pt x="2837822" y="5661702"/>
                  <a:pt x="2588113" y="5698483"/>
                </a:cubicBezTo>
                <a:cubicBezTo>
                  <a:pt x="2338404" y="5735264"/>
                  <a:pt x="2129851" y="5703347"/>
                  <a:pt x="1815041" y="5698483"/>
                </a:cubicBezTo>
                <a:cubicBezTo>
                  <a:pt x="1500231" y="5693619"/>
                  <a:pt x="1345967" y="5721172"/>
                  <a:pt x="941132" y="5698483"/>
                </a:cubicBezTo>
                <a:cubicBezTo>
                  <a:pt x="536297" y="5675794"/>
                  <a:pt x="467597" y="5681816"/>
                  <a:pt x="0" y="5698483"/>
                </a:cubicBezTo>
                <a:cubicBezTo>
                  <a:pt x="18461" y="5499902"/>
                  <a:pt x="-13751" y="5218174"/>
                  <a:pt x="0" y="5065318"/>
                </a:cubicBezTo>
                <a:cubicBezTo>
                  <a:pt x="13751" y="4912462"/>
                  <a:pt x="10247" y="4619027"/>
                  <a:pt x="0" y="4375169"/>
                </a:cubicBezTo>
                <a:cubicBezTo>
                  <a:pt x="-10247" y="4131311"/>
                  <a:pt x="-29025" y="3971122"/>
                  <a:pt x="0" y="3742004"/>
                </a:cubicBezTo>
                <a:cubicBezTo>
                  <a:pt x="29025" y="3512886"/>
                  <a:pt x="-15309" y="3317127"/>
                  <a:pt x="0" y="2994869"/>
                </a:cubicBezTo>
                <a:cubicBezTo>
                  <a:pt x="15309" y="2672612"/>
                  <a:pt x="-4202" y="2645067"/>
                  <a:pt x="0" y="2532659"/>
                </a:cubicBezTo>
                <a:cubicBezTo>
                  <a:pt x="4202" y="2420251"/>
                  <a:pt x="-25283" y="2105804"/>
                  <a:pt x="0" y="1899494"/>
                </a:cubicBezTo>
                <a:cubicBezTo>
                  <a:pt x="25283" y="1693184"/>
                  <a:pt x="-3312" y="1541535"/>
                  <a:pt x="0" y="1437284"/>
                </a:cubicBezTo>
                <a:cubicBezTo>
                  <a:pt x="3312" y="1333033"/>
                  <a:pt x="13034" y="1200967"/>
                  <a:pt x="0" y="975074"/>
                </a:cubicBezTo>
                <a:cubicBezTo>
                  <a:pt x="-13034" y="749181"/>
                  <a:pt x="47818" y="21095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89152916">
                  <a:prstGeom prst="rect">
                    <a:avLst/>
                  </a:prstGeom>
                  <ask:type>
                    <ask:lineSketchFreehand/>
                  </ask:type>
                </ask:lineSketchStyleProps>
              </a:ext>
            </a:extLst>
          </a:ln>
        </p:spPr>
        <p:txBody>
          <a:bodyPr wrap="square">
            <a:spAutoFit/>
          </a:bodyPr>
          <a:lstStyle/>
          <a:p>
            <a:pPr algn="just">
              <a:lnSpc>
                <a:spcPct val="110000"/>
              </a:lnSpc>
              <a:spcAft>
                <a:spcPts val="300"/>
              </a:spcAft>
            </a:pPr>
            <a:r>
              <a:rPr lang="en-US" b="1" i="1" dirty="0">
                <a:latin typeface="Calibri" panose="020F0502020204030204" pitchFamily="34" charset="0"/>
                <a:ea typeface="Calibri" panose="020F0502020204030204" pitchFamily="34" charset="0"/>
                <a:cs typeface="Times New Roman" panose="02020603050405020304" pitchFamily="18" charset="0"/>
              </a:rPr>
              <a:t>…</a:t>
            </a:r>
            <a:endParaRPr lang="en-US" i="1" dirty="0">
              <a:latin typeface="Calibri" panose="020F0502020204030204" pitchFamily="34" charset="0"/>
              <a:ea typeface="Calibri" panose="020F0502020204030204" pitchFamily="34" charset="0"/>
              <a:cs typeface="Times New Roman" panose="02020603050405020304" pitchFamily="18" charset="0"/>
            </a:endParaRPr>
          </a:p>
          <a:p>
            <a:r>
              <a:rPr lang="el-GR" i="1" dirty="0"/>
              <a:t>Αυτό ήταν πολύ σκληρό πλήγμα για μένα, τότε στο θέατρο, και έκτοτε έχω ανατρέψει πολλά πράγματα στη ζωή μου. Έχω αλλάξει εντελώς τον τρόπο ζωής μου. Όλες τις ακριβές ανέσεις που είχα πριν και τις είχα αγαπήσει τόσο πολύ, τις παράτησα από τότε που έγινε αυτό στο θέατρο. Παράτησα τον τζόγο. Απέρριψα πολλά από τα αγαπημένα μου στο κάστρο </a:t>
            </a:r>
            <a:r>
              <a:rPr lang="el-GR" i="1" dirty="0" err="1"/>
              <a:t>Le</a:t>
            </a:r>
            <a:r>
              <a:rPr lang="el-GR" i="1" dirty="0"/>
              <a:t> </a:t>
            </a:r>
            <a:r>
              <a:rPr lang="el-GR" i="1" dirty="0" err="1"/>
              <a:t>Petit</a:t>
            </a:r>
            <a:r>
              <a:rPr lang="el-GR" i="1" dirty="0"/>
              <a:t> </a:t>
            </a:r>
            <a:r>
              <a:rPr lang="el-GR" i="1" dirty="0" err="1"/>
              <a:t>Trianon</a:t>
            </a:r>
            <a:r>
              <a:rPr lang="el-GR" i="1" dirty="0"/>
              <a:t> και επίσης ουσιαστικά σταμάτησα να παρακολουθώ χορούς, σταμάτησα να πηγαίνω στο θέατρο και έκτοτε σταμάτησα να δίνω δεξιώσεις. Έχω αποτραβηχτεί στον κύκλο της οικογένειάς μου και πλέον περνάω πολύ χρόνο με τα παιδιά μου. Απλώς προσπάθησα να ζήσω μια νέα, πιο ήσυχη ζωή. Τον τελευταίο καιρό, όμως, έχω συχνά την εντύπωση ότι αυτή η απόφασή μου ήρθε πολύ αργά. Η ζωή μπορεί να είναι τόσο σκληρή! Από τα τέσσερα παιδιά μου, τα δύο έχουν ήδη πεθάνει, αλλά η Μαρί </a:t>
            </a:r>
            <a:r>
              <a:rPr lang="el-GR" i="1" dirty="0" err="1"/>
              <a:t>Τερέζ</a:t>
            </a:r>
            <a:r>
              <a:rPr lang="el-GR" i="1" dirty="0"/>
              <a:t>, η κόρη μου, και ο Λουί Τζόζεφ, ο μικρός μου γιος και διάδοχος του θρόνου, είναι ζωντανοί και, δόξα τω Θεώ, χαίρουν άκρας υγείας. Χθες, όλοι αυτοί οι άνθρωποι, οπλισμένοι με κανόνια, τουφέκια και άλλα όπλα, παρέλασαν από το Παρίσι εδώ σε εμάς στις Βερσαλλίες. Πέρασαν όλη τη νύχτα μπροστά στο κάστρο μας. Παρόλα αυτά, η νύχτα λέγεται ότι ήταν σχετικά ήρεμη. Και είναι κυρίως γυναίκες που μας πολιορκούν εδώ, αν και έχω ακούσει επίσης ότι περίπου 1500 Εθνοφύλακες έχουν ενωθεί μαζί τους με τον αρχηγό τους, τον στρατηγό ντε Λα </a:t>
            </a:r>
            <a:r>
              <a:rPr lang="el-GR" i="1" dirty="0" err="1"/>
              <a:t>Φαγιέτ</a:t>
            </a:r>
            <a:r>
              <a:rPr lang="el-GR" i="1" dirty="0"/>
              <a:t>. Ο </a:t>
            </a:r>
            <a:r>
              <a:rPr lang="el-GR" i="1" dirty="0" err="1"/>
              <a:t>Λαφαγιέτ</a:t>
            </a:r>
            <a:r>
              <a:rPr lang="el-GR" i="1" dirty="0"/>
              <a:t>, αυτός ο ήρωας της ελευθερίας που πολέμησε στην Αμερική για τους εξεγερμένους εκεί και επομένως για τη δημοκρατία και ενάντια στον αρχαίο εχθρό μας τη Βρετανία. Δόξα τω Θεώ έχουμε την ελβετική φρουρά να φυλάει το κάστρο μας και τα πρόσθετα συντάγματα φρουρών που τώρα ασφαλίζουν το προαύλιο. Για όνομα του Θεού! Τι ήταν αυτό; Τελικά οι αντάρτες έχουν εισβάλει στο κάστρο μας; Ακούω φωνές, ταραχή. Τι θα κάνω τώρα;</a:t>
            </a:r>
            <a:endParaRPr lang="en-GB" dirty="0"/>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D718C6EE-5436-49F9-A978-880A8D24C44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199" y="365125"/>
            <a:ext cx="11264153" cy="1325563"/>
          </a:xfrm>
        </p:spPr>
        <p:txBody>
          <a:bodyPr>
            <a:normAutofit/>
          </a:bodyPr>
          <a:lstStyle/>
          <a:p>
            <a:r>
              <a:rPr lang="el-GR" sz="3800" dirty="0"/>
              <a:t>Βήμα 3: Στιγμές Ιστορίας  – Γίνετε εσείς ο πρωταγωνιστής</a:t>
            </a:r>
            <a:endParaRPr lang="en-GB" sz="3800"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el-GR" sz="1800" b="1" i="1" dirty="0">
                <a:latin typeface="Calibri" panose="020F0502020204030204" pitchFamily="34" charset="0"/>
                <a:ea typeface="MyriadPro-Regular"/>
                <a:cs typeface="Arial" panose="020B0604020202020204" pitchFamily="34" charset="0"/>
              </a:rPr>
              <a:t>Τώρα είναι η σειρά σας</a:t>
            </a:r>
            <a:r>
              <a:rPr lang="en-GB" sz="1800" b="1" i="1" dirty="0">
                <a:effectLst/>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nSpc>
                <a:spcPct val="130000"/>
              </a:lnSpc>
            </a:pPr>
            <a:r>
              <a:rPr lang="el-GR" sz="1800" dirty="0">
                <a:latin typeface="Calibri" panose="020F0502020204030204" pitchFamily="34" charset="0"/>
                <a:ea typeface="MyriadPro-Regular"/>
                <a:cs typeface="Arial" panose="020B0604020202020204" pitchFamily="34" charset="0"/>
              </a:rPr>
              <a:t>Βάλτε τον εαυτό σας όσο το δυνατόν περισσότερο στη θέση του ατόμου που έχετε επιλέξει και φανταστείτε ότι είστε αυτό το άτομο για αυτήν την εμπειρία.</a:t>
            </a:r>
          </a:p>
          <a:p>
            <a:pPr>
              <a:lnSpc>
                <a:spcPct val="130000"/>
              </a:lnSpc>
            </a:pPr>
            <a:r>
              <a:rPr lang="el-GR" sz="1800" dirty="0">
                <a:latin typeface="Calibri" panose="020F0502020204030204" pitchFamily="34" charset="0"/>
                <a:ea typeface="MyriadPro-Regular"/>
                <a:cs typeface="Arial" panose="020B0604020202020204" pitchFamily="34" charset="0"/>
              </a:rPr>
              <a:t>Τώρα απαντήστε αυτές τις ερωτήσεις</a:t>
            </a:r>
            <a:r>
              <a:rPr lang="en-GB"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Πώς φαίνεται από τη δική σας οπτική γωνία η κατάσταση στην οποία βρίσκεστε;</a:t>
            </a:r>
            <a:b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Περιγράψτε σε πρώτο πρόσωπο αυτό που έχετε αυτή τη στιγμή στο μυαλό σας.</a:t>
            </a:r>
            <a:b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Ξεκινήστε με: είμαι ο/η (π.χ., </a:t>
            </a:r>
            <a:r>
              <a:rPr lang="el-G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Λουιζόν</a:t>
            </a: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 Κλεμάν,…)</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Ποιοι άνθρωποι γύρω σας βρίσκονται στην ίδια ή παρόμοια κατάσταση;?</a:t>
            </a:r>
          </a:p>
          <a:p>
            <a:pPr marL="0" indent="0">
              <a:buNone/>
            </a:pPr>
            <a:endParaRPr lang="en-GB" dirty="0"/>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621163" y="1806507"/>
            <a:ext cx="97773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
        <p:nvSpPr>
          <p:cNvPr id="4" name="TextBox 3">
            <a:extLst>
              <a:ext uri="{FF2B5EF4-FFF2-40B4-BE49-F238E27FC236}">
                <a16:creationId xmlns:a16="http://schemas.microsoft.com/office/drawing/2014/main" id="{7AFF9359-DA11-4BDE-AE1D-089FDCF2368C}"/>
              </a:ext>
            </a:extLst>
          </p:cNvPr>
          <p:cNvSpPr txBox="1"/>
          <p:nvPr/>
        </p:nvSpPr>
        <p:spPr>
          <a:xfrm>
            <a:off x="4947648" y="1371887"/>
            <a:ext cx="6522403" cy="5032147"/>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b="1" i="1" dirty="0"/>
              <a:t>Τώρα είναι η σειρά σας</a:t>
            </a:r>
            <a:r>
              <a:rPr lang="en-GB" b="1" i="1" dirty="0"/>
              <a:t>!</a:t>
            </a:r>
            <a:endParaRPr lang="en-GB" dirty="0"/>
          </a:p>
          <a:p>
            <a:pPr>
              <a:spcAft>
                <a:spcPts val="600"/>
              </a:spcAft>
            </a:pPr>
            <a:r>
              <a:rPr lang="el-GR" dirty="0"/>
              <a:t>Είχατε ήδη εμπειρία με τις πέντε βασικές ανάγκες και τώρα μπορείτε να βάλετε τον εαυτό σας στη θέση των ανθρώπων που ήταν εκεί εκείνη τη στιγμή και συμμετείχαν με κάποιο τρόπο. Εάν όλοι οι άνθρωποι έχουν αυτές τις βασικές ανάγκες, τότε μπορούμε να υποθέσουμε ότι αυτό συνέβαινε και τότε, συμφωνείτε;</a:t>
            </a:r>
          </a:p>
          <a:p>
            <a:pPr>
              <a:spcAft>
                <a:spcPts val="600"/>
              </a:spcAft>
            </a:pPr>
            <a:r>
              <a:rPr lang="el-GR" dirty="0"/>
              <a:t>Τώρα έχετε την ευκαιρία να συμβάλετε στη διαμόρφωση της ιστορίας ως ένας από τους χαρακτήρες εκείνης της εποχής! Όσο περισσότερο εξοικειωθείτε με τις συνθήκες της εποχής στο προηγούμενο κεφάλαιο, τόσο καλύτερα θα μπορέσετε να μπείτε στη θέση του ατόμου που επιλέξατε και των περιστάσεων του/της.</a:t>
            </a:r>
          </a:p>
          <a:p>
            <a:pPr>
              <a:spcAft>
                <a:spcPts val="600"/>
              </a:spcAft>
            </a:pPr>
            <a:r>
              <a:rPr lang="el-GR" dirty="0"/>
              <a:t>Όταν το κάνετε αυτό, απλώς ακολουθήστε τις οδηγίες σε αυτό το κεφάλαιο. Θα σας καθοδηγήσει βήμα προς βήμα στην ιστορική σας εμπειρία. Στο τέλος του κεφαλαίου θα μάθετε πώς στην πραγματικότητα οι εμπλεκόμενοι αποφάσισαν και ενήργησαν σύμφωνα με την ιστορία που τους έχει παραδοθεί και ποιες ήταν οι συνέπειες</a:t>
            </a:r>
            <a:r>
              <a:rPr lang="en-GB" dirty="0"/>
              <a:t>.</a:t>
            </a:r>
          </a:p>
        </p:txBody>
      </p:sp>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4156" descr="Aquarell, Pinselstrich, Farbe, Abstrakt, Textur, Bürste">
            <a:extLst>
              <a:ext uri="{FF2B5EF4-FFF2-40B4-BE49-F238E27FC236}">
                <a16:creationId xmlns:a16="http://schemas.microsoft.com/office/drawing/2014/main" id="{AC78B778-D8F9-4713-8905-32D545799916}"/>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758156"/>
            <a:ext cx="2186940" cy="714852"/>
          </a:xfrm>
          <a:prstGeom prst="rect">
            <a:avLst/>
          </a:prstGeom>
          <a:noFill/>
          <a:ln>
            <a:noFill/>
          </a:ln>
          <a:extLst>
            <a:ext uri="{53640926-AAD7-44D8-BBD7-CCE9431645EC}">
              <a14:shadowObscured xmlns:a14="http://schemas.microsoft.com/office/drawing/2010/main"/>
            </a:ext>
          </a:extLst>
        </p:spPr>
      </p:pic>
      <p:pic>
        <p:nvPicPr>
          <p:cNvPr id="10" name="Grafik 41" descr="Aquarell, Pinselstrich, Farbe, Abstrakt, Textur, Bürste">
            <a:extLst>
              <a:ext uri="{FF2B5EF4-FFF2-40B4-BE49-F238E27FC236}">
                <a16:creationId xmlns:a16="http://schemas.microsoft.com/office/drawing/2014/main" id="{BF313489-340B-40B0-B0D4-4D933B297D21}"/>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02889" y="3163528"/>
            <a:ext cx="2187575" cy="609600"/>
          </a:xfrm>
          <a:prstGeom prst="rect">
            <a:avLst/>
          </a:prstGeom>
          <a:noFill/>
          <a:ln>
            <a:noFill/>
          </a:ln>
          <a:extLst>
            <a:ext uri="{53640926-AAD7-44D8-BBD7-CCE9431645EC}">
              <a14:shadowObscured xmlns:a14="http://schemas.microsoft.com/office/drawing/2010/main"/>
            </a:ext>
          </a:extLst>
        </p:spPr>
      </p:pic>
      <p:pic>
        <p:nvPicPr>
          <p:cNvPr id="11" name="Εικόνα 10" descr="Εικόνα που περιέχει κομμάτι, φέτα, σνακ&#10;&#10;Περιγραφή που δημιουργήθηκε αυτόματα">
            <a:extLst>
              <a:ext uri="{FF2B5EF4-FFF2-40B4-BE49-F238E27FC236}">
                <a16:creationId xmlns:a16="http://schemas.microsoft.com/office/drawing/2014/main" id="{D9C58391-F6FD-4956-8728-49FB09E9EF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2" y="4127727"/>
            <a:ext cx="1863428"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E70A7813-8C21-4F77-882D-6D051EA1AF50}"/>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61323" y="4673476"/>
            <a:ext cx="3434971" cy="677545"/>
          </a:xfrm>
          <a:prstGeom prst="rect">
            <a:avLst/>
          </a:prstGeom>
          <a:noFill/>
          <a:ln>
            <a:noFill/>
          </a:ln>
          <a:extLst>
            <a:ext uri="{53640926-AAD7-44D8-BBD7-CCE9431645EC}">
              <a14:shadowObscured xmlns:a14="http://schemas.microsoft.com/office/drawing/2010/main"/>
            </a:ext>
          </a:extLst>
        </p:spPr>
      </p:pic>
      <p:pic>
        <p:nvPicPr>
          <p:cNvPr id="7" name="Grafik 48" descr="Aquarell, Pinselstrich, Farbe, Abstrakt, Textur, Bürste">
            <a:extLst>
              <a:ext uri="{FF2B5EF4-FFF2-40B4-BE49-F238E27FC236}">
                <a16:creationId xmlns:a16="http://schemas.microsoft.com/office/drawing/2014/main" id="{487FA8C1-528E-4878-8158-DDE5638AA2A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61323" y="3748990"/>
            <a:ext cx="2187575"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48FAB47-527B-4A34-A1B0-A99C83D623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4: Πώς αισθάνεστε;</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a:bodyPr>
          <a:lstStyle/>
          <a:p>
            <a:pPr marL="0" indent="0" algn="just">
              <a:lnSpc>
                <a:spcPct val="130000"/>
              </a:lnSpc>
              <a:buNone/>
            </a:pPr>
            <a:r>
              <a:rPr lang="el-GR" sz="2000" dirty="0">
                <a:solidFill>
                  <a:schemeClr val="accent1"/>
                </a:solidFill>
                <a:latin typeface="Calibri" panose="020F0502020204030204" pitchFamily="34" charset="0"/>
                <a:ea typeface="MyriadPro-Regular"/>
                <a:cs typeface="Arial" panose="020B0604020202020204" pitchFamily="34" charset="0"/>
              </a:rPr>
              <a:t>Είστε τώρα ακόμα το άτομο που επιλέξατε</a:t>
            </a:r>
            <a:r>
              <a:rPr lang="en-US" sz="20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2000" dirty="0">
                <a:latin typeface="Calibri" panose="020F0502020204030204" pitchFamily="34" charset="0"/>
                <a:ea typeface="MyriadPro-Regular"/>
                <a:cs typeface="Arial" panose="020B0604020202020204" pitchFamily="34" charset="0"/>
              </a:rPr>
              <a:t>Τώρα </a:t>
            </a:r>
            <a:r>
              <a:rPr lang="el-GR" sz="2000" b="1" dirty="0">
                <a:latin typeface="Calibri" panose="020F0502020204030204" pitchFamily="34" charset="0"/>
                <a:ea typeface="MyriadPro-Regular"/>
                <a:cs typeface="Arial" panose="020B0604020202020204" pitchFamily="34" charset="0"/>
              </a:rPr>
              <a:t>πείτε μας για τις βασικές σας ανάγκες</a:t>
            </a:r>
            <a:r>
              <a:rPr lang="el-GR" sz="2000" dirty="0">
                <a:latin typeface="Calibri" panose="020F0502020204030204" pitchFamily="34" charset="0"/>
                <a:ea typeface="MyriadPro-Regular"/>
                <a:cs typeface="Arial" panose="020B0604020202020204" pitchFamily="34" charset="0"/>
              </a:rPr>
              <a:t>.</a:t>
            </a:r>
          </a:p>
          <a:p>
            <a:pPr>
              <a:lnSpc>
                <a:spcPct val="130000"/>
              </a:lnSpc>
              <a:buClr>
                <a:srgbClr val="FFC000"/>
              </a:buClr>
              <a:buFont typeface="Calibri" panose="020F0502020204030204" pitchFamily="34" charset="0"/>
              <a:buChar char="₋"/>
            </a:pPr>
            <a:r>
              <a:rPr lang="el-GR" sz="2000" dirty="0">
                <a:latin typeface="Calibri" panose="020F0502020204030204" pitchFamily="34" charset="0"/>
                <a:ea typeface="MyriadPro-Regular"/>
                <a:cs typeface="Arial" panose="020B0604020202020204" pitchFamily="34" charset="0"/>
              </a:rPr>
              <a:t>Αφιερώστε χρόνο για να </a:t>
            </a:r>
            <a:r>
              <a:rPr lang="el-GR" sz="2000" b="1" dirty="0">
                <a:latin typeface="Calibri" panose="020F0502020204030204" pitchFamily="34" charset="0"/>
                <a:ea typeface="MyriadPro-Regular"/>
                <a:cs typeface="Arial" panose="020B0604020202020204" pitchFamily="34" charset="0"/>
              </a:rPr>
              <a:t>σκεφτείτε και να απαντήσετε</a:t>
            </a:r>
            <a:r>
              <a:rPr lang="el-GR" sz="2000" dirty="0">
                <a:latin typeface="Calibri" panose="020F0502020204030204" pitchFamily="34" charset="0"/>
                <a:ea typeface="MyriadPro-Regular"/>
                <a:cs typeface="Arial" panose="020B0604020202020204" pitchFamily="34" charset="0"/>
              </a:rPr>
              <a:t> σε αυτές τις ερωτήσεις</a:t>
            </a:r>
            <a:r>
              <a:rPr lang="en-US" sz="20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Ποιες επιλογές υπάρχουν τώρα για εσάς;</a:t>
            </a:r>
            <a:endParaRPr lang="en-US" sz="2000" i="1" dirty="0">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Αγάπη και «ανήκειν»</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p>
          <a:p>
            <a:pPr lvl="1" algn="just">
              <a:lnSpc>
                <a:spcPct val="130000"/>
              </a:lnSpc>
            </a:pPr>
            <a:r>
              <a:rPr lang="el-GR" sz="2000" i="1" dirty="0">
                <a:latin typeface="Calibri" panose="020F0502020204030204" pitchFamily="34" charset="0"/>
                <a:cs typeface="Arial" panose="020B0604020202020204" pitchFamily="34" charset="0"/>
              </a:rPr>
              <a:t>Ποιος βρίσκεται σε παρόμοια κατάσταση με εσάς αυτή τη στιγμή;</a:t>
            </a:r>
            <a:endParaRPr lang="en-US" sz="2000" i="1" dirty="0">
              <a:latin typeface="Calibri" panose="020F0502020204030204" pitchFamily="34" charset="0"/>
              <a:cs typeface="Arial" panose="020B0604020202020204" pitchFamily="34" charset="0"/>
            </a:endParaRPr>
          </a:p>
          <a:p>
            <a:endParaRPr lang="en-GB" sz="32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72200" y="1825625"/>
            <a:ext cx="5479026" cy="4351338"/>
          </a:xfrm>
        </p:spPr>
        <p:txBody>
          <a:bodyPr>
            <a:normAutofit/>
          </a:bodyPr>
          <a:lstStyle/>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Επιβίωση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Κινδυνεύει με οποιονδήποτε τρόπο η ζωή ή η ασφάλειά σας; Από τι;</a:t>
            </a:r>
            <a:endParaRPr lang="en-US" sz="2000"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Ισχύς</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είναι ιδιαίτερα σημαντικό για εσάς τώρα;</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Διασκέδαση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Βρίσκετε την κατάσταση μάλλον βαρετή ή μάλλον συναρπαστική αυτή τη στιγμή; - Γιατί;</a:t>
            </a:r>
            <a:endParaRPr lang="en-US" sz="2000" i="1" dirty="0">
              <a:latin typeface="Calibri" panose="020F0502020204030204" pitchFamily="34" charset="0"/>
              <a:ea typeface="MyriadPro-Regular"/>
              <a:cs typeface="Arial" panose="020B0604020202020204" pitchFamily="34" charset="0"/>
            </a:endParaRPr>
          </a:p>
          <a:p>
            <a:endParaRPr lang="en-GB" sz="20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156" descr="Aquarell, Pinselstrich, Farbe, Abstrakt, Textur, Bürste">
            <a:extLst>
              <a:ext uri="{FF2B5EF4-FFF2-40B4-BE49-F238E27FC236}">
                <a16:creationId xmlns:a16="http://schemas.microsoft.com/office/drawing/2014/main" id="{6C290991-5E70-42AB-8B66-C754496392C5}"/>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758156"/>
            <a:ext cx="2186940" cy="714852"/>
          </a:xfrm>
          <a:prstGeom prst="rect">
            <a:avLst/>
          </a:prstGeom>
          <a:noFill/>
          <a:ln>
            <a:noFill/>
          </a:ln>
          <a:extLst>
            <a:ext uri="{53640926-AAD7-44D8-BBD7-CCE9431645EC}">
              <a14:shadowObscured xmlns:a14="http://schemas.microsoft.com/office/drawing/2010/main"/>
            </a:ext>
          </a:extLst>
        </p:spPr>
      </p:pic>
      <p:pic>
        <p:nvPicPr>
          <p:cNvPr id="11" name="Grafik 41" descr="Aquarell, Pinselstrich, Farbe, Abstrakt, Textur, Bürste">
            <a:extLst>
              <a:ext uri="{FF2B5EF4-FFF2-40B4-BE49-F238E27FC236}">
                <a16:creationId xmlns:a16="http://schemas.microsoft.com/office/drawing/2014/main" id="{0FAB19AD-97CF-495E-9FEC-F3CE871140C7}"/>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91380" y="3224696"/>
            <a:ext cx="2187575" cy="609600"/>
          </a:xfrm>
          <a:prstGeom prst="rect">
            <a:avLst/>
          </a:prstGeom>
          <a:noFill/>
          <a:ln>
            <a:noFill/>
          </a:ln>
          <a:extLst>
            <a:ext uri="{53640926-AAD7-44D8-BBD7-CCE9431645EC}">
              <a14:shadowObscured xmlns:a14="http://schemas.microsoft.com/office/drawing/2010/main"/>
            </a:ext>
          </a:extLst>
        </p:spPr>
      </p:pic>
      <p:pic>
        <p:nvPicPr>
          <p:cNvPr id="12" name="Εικόνα 11" descr="Εικόνα που περιέχει κομμάτι, φέτα, σνακ&#10;&#10;Περιγραφή που δημιουργήθηκε αυτόματα">
            <a:extLst>
              <a:ext uri="{FF2B5EF4-FFF2-40B4-BE49-F238E27FC236}">
                <a16:creationId xmlns:a16="http://schemas.microsoft.com/office/drawing/2014/main" id="{92BB9218-AD75-47E5-9AAA-1B2C5F94D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1" y="4531141"/>
            <a:ext cx="2113993"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957246D1-D961-431D-9167-525F73B2F37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72832" y="4506326"/>
            <a:ext cx="3434971" cy="677545"/>
          </a:xfrm>
          <a:prstGeom prst="rect">
            <a:avLst/>
          </a:prstGeom>
          <a:noFill/>
          <a:ln>
            <a:noFill/>
          </a:ln>
          <a:extLst>
            <a:ext uri="{53640926-AAD7-44D8-BBD7-CCE9431645EC}">
              <a14:shadowObscured xmlns:a14="http://schemas.microsoft.com/office/drawing/2010/main"/>
            </a:ext>
          </a:extLst>
        </p:spPr>
      </p:pic>
      <p:pic>
        <p:nvPicPr>
          <p:cNvPr id="9" name="Grafik 48" descr="Aquarell, Pinselstrich, Farbe, Abstrakt, Textur, Bürste">
            <a:extLst>
              <a:ext uri="{FF2B5EF4-FFF2-40B4-BE49-F238E27FC236}">
                <a16:creationId xmlns:a16="http://schemas.microsoft.com/office/drawing/2014/main" id="{9320633A-6F1B-45A0-8756-841A4B813B7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49813" y="3090227"/>
            <a:ext cx="2187575"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AB87C326-0CC1-4025-B05D-8F70DCA4831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4" y="722145"/>
            <a:ext cx="1651820"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5: Τι θα κάνατε τώρα;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a:bodyPr>
          <a:lstStyle/>
          <a:p>
            <a:pPr marL="0" indent="0" algn="just">
              <a:lnSpc>
                <a:spcPct val="130000"/>
              </a:lnSpc>
              <a:buNone/>
            </a:pPr>
            <a:r>
              <a:rPr lang="el-GR" sz="2000" i="1" dirty="0">
                <a:solidFill>
                  <a:schemeClr val="accent1"/>
                </a:solidFill>
                <a:latin typeface="Calibri" panose="020F0502020204030204" pitchFamily="34" charset="0"/>
                <a:ea typeface="MyriadPro-Regular"/>
                <a:cs typeface="Arial" panose="020B0604020202020204" pitchFamily="34" charset="0"/>
              </a:rPr>
              <a:t>Πώς θα ενεργούσατε τώρα; Ποια από τις ανάγκες σας θα θέλατε να καλύψετε πιο επειγόντως σε αυτήν την κατάσταση;</a:t>
            </a:r>
            <a:r>
              <a:rPr lang="en-GB" sz="2000" i="1" dirty="0">
                <a:solidFill>
                  <a:schemeClr val="accent1"/>
                </a:solidFill>
                <a:effectLst/>
                <a:latin typeface="Calibri" panose="020F0502020204030204" pitchFamily="34" charset="0"/>
                <a:ea typeface="MyriadPro-Regular"/>
                <a:cs typeface="Arial" panose="020B0604020202020204" pitchFamily="34" charset="0"/>
              </a:rPr>
              <a:t> </a:t>
            </a:r>
            <a:endParaRPr lang="en-GB" sz="2000" dirty="0">
              <a:solidFill>
                <a:schemeClr val="accent1"/>
              </a:solidFill>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αποφασίσετε τώρα για να βελτιώσετε την κατάστασή σας;</a:t>
            </a:r>
            <a:endParaRPr lang="en-US" sz="2000" i="1" dirty="0">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Πώς μπορείτε να κερδίσετε την εμπιστοσύνη ενός άλλου ατόμου;</a:t>
            </a:r>
            <a:endParaRPr lang="en-US" sz="2000" i="1" dirty="0">
              <a:effectLst/>
              <a:latin typeface="Calibri" panose="020F0502020204030204" pitchFamily="34" charset="0"/>
              <a:ea typeface="MyriadPro-Regular"/>
              <a:cs typeface="Arial" panose="020B0604020202020204" pitchFamily="34" charset="0"/>
            </a:endParaRPr>
          </a:p>
          <a:p>
            <a:endParaRPr lang="en-GB" sz="2000" dirty="0"/>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6172199" y="1825625"/>
            <a:ext cx="5449529" cy="4351338"/>
          </a:xfrm>
        </p:spPr>
        <p:txBody>
          <a:bodyPr>
            <a:normAutofit/>
          </a:bodyPr>
          <a:lstStyle/>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Επιβίωση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μπορείτε να κάνετε αυτή τη στιγμή για να νιώσετε πιο ασφαλείς;</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Ισχύς</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κάνετε τώρα που θα ήσασταν πραγματικά περήφανοι;</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Διασκέδαση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κάνετε για να διευκολύνετε την κατάσταση;</a:t>
            </a:r>
            <a:endParaRPr lang="en-GB" sz="2000" dirty="0"/>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01743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199" y="1825625"/>
            <a:ext cx="10783529" cy="4351338"/>
          </a:xfrm>
        </p:spPr>
        <p:txBody>
          <a:bodyPr>
            <a:normAutofit/>
          </a:bodyPr>
          <a:lstStyle/>
          <a:p>
            <a:pPr algn="just">
              <a:lnSpc>
                <a:spcPct val="130000"/>
              </a:lnSpc>
              <a:tabLst>
                <a:tab pos="1620520" algn="l"/>
                <a:tab pos="3421380" algn="l"/>
              </a:tabLst>
            </a:pPr>
            <a:r>
              <a:rPr lang="el-GR" sz="1800" dirty="0">
                <a:latin typeface="Calibri" panose="020F0502020204030204" pitchFamily="34" charset="0"/>
                <a:ea typeface="MyriadPro-Regular"/>
                <a:cs typeface="Arial" panose="020B0604020202020204" pitchFamily="34" charset="0"/>
              </a:rPr>
              <a:t>Αν θέλετε να μάθετε πώς ενήργησε τότε το άτομο που βάλατε τώρα τον εαυτό σας στη θέση του, </a:t>
            </a:r>
            <a:r>
              <a:rPr lang="el-GR" sz="1800" b="1" dirty="0">
                <a:latin typeface="Calibri" panose="020F0502020204030204" pitchFamily="34" charset="0"/>
                <a:ea typeface="MyriadPro-Regular"/>
                <a:cs typeface="Arial" panose="020B0604020202020204" pitchFamily="34" charset="0"/>
              </a:rPr>
              <a:t>επιλέξτε το αντίστοιχο πλαίσιο</a:t>
            </a:r>
            <a:r>
              <a:rPr lang="en-GB"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l-GR" sz="1800" dirty="0">
                <a:latin typeface="Calibri" panose="020F0502020204030204" pitchFamily="34" charset="0"/>
                <a:ea typeface="MyriadPro-Regular"/>
                <a:cs typeface="Arial" panose="020B0604020202020204" pitchFamily="34" charset="0"/>
              </a:rPr>
              <a:t>Διαβάστε μόνο το ένα πλαίσιο, διαφορετικά ο ενθουσιασμός των άλλων χαρακτήρων θα χαθεί</a:t>
            </a:r>
            <a:r>
              <a:rPr lang="en-GB" sz="1800" dirty="0">
                <a:effectLst/>
                <a:latin typeface="Calibri" panose="020F0502020204030204" pitchFamily="34" charset="0"/>
                <a:ea typeface="MyriadPro-Regular"/>
                <a:cs typeface="Arial" panose="020B0604020202020204" pitchFamily="34" charset="0"/>
              </a:rPr>
              <a:t>!</a:t>
            </a:r>
          </a:p>
          <a:p>
            <a:endParaRPr lang="en-GB" dirty="0"/>
          </a:p>
        </p:txBody>
      </p:sp>
      <p:pic>
        <p:nvPicPr>
          <p:cNvPr id="36" name="Grafik 1" descr="Εικόνα που περιέχει κείμενο&#10;&#10;Περιγραφή που δημιουργήθηκε αυτόματα">
            <a:extLst>
              <a:ext uri="{FF2B5EF4-FFF2-40B4-BE49-F238E27FC236}">
                <a16:creationId xmlns:a16="http://schemas.microsoft.com/office/drawing/2014/main" id="{1769EECE-D41E-42B3-B83C-53D66B7CA88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61240" y="3298721"/>
            <a:ext cx="5692560"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08B18EC8-88FE-4E05-ADB5-4D1BEAF4E52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86448" y="4822537"/>
            <a:ext cx="3139608"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067654E5-C80B-4016-AFD0-B7D79B41ECEE}"/>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81555" y="4954156"/>
            <a:ext cx="4331582" cy="1243939"/>
          </a:xfrm>
          <a:prstGeom prst="rect">
            <a:avLst/>
          </a:prstGeom>
          <a:noFill/>
          <a:ln>
            <a:noFill/>
          </a:ln>
          <a:extLst>
            <a:ext uri="{53640926-AAD7-44D8-BBD7-CCE9431645EC}">
              <a14:shadowObscured xmlns:a14="http://schemas.microsoft.com/office/drawing/2010/main"/>
            </a:ext>
          </a:extLst>
        </p:spPr>
      </p:pic>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D06BEE1E-DBCB-44D7-87F5-282E8839F409}"/>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024347" y="3197385"/>
            <a:ext cx="3950777" cy="1706316"/>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87B48E95-4FBA-48A6-BF85-E1D59D2332A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6: Στάση</a:t>
            </a:r>
            <a:r>
              <a:rPr lang="en-US" sz="3200" b="0" dirty="0"/>
              <a:t>!</a:t>
            </a:r>
            <a:endParaRPr lang="en-GB" sz="3200" b="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2841085" y="3335877"/>
            <a:ext cx="98901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Grafik 12" descr="Εικόνα που περιέχει κείμενο, δέντρο, υπαίθριος&#10;&#10;Περιγραφή που δημιουργήθηκε αυτόματα">
            <a:extLst>
              <a:ext uri="{FF2B5EF4-FFF2-40B4-BE49-F238E27FC236}">
                <a16:creationId xmlns:a16="http://schemas.microsoft.com/office/drawing/2014/main" id="{BB2F99D8-3B36-451C-A941-FC412F0C9B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6191" y="3453010"/>
            <a:ext cx="611505" cy="914400"/>
          </a:xfrm>
          <a:prstGeom prst="rect">
            <a:avLst/>
          </a:prstGeom>
          <a:blipFill rotWithShape="1">
            <a:blip r:embed="rId8" cstate="email">
              <a:extLst>
                <a:ext uri="{28A0092B-C50C-407E-A947-70E740481C1C}">
                  <a14:useLocalDpi xmlns:a14="http://schemas.microsoft.com/office/drawing/2010/main"/>
                </a:ext>
              </a:extLst>
            </a:blip>
            <a:srcRect/>
            <a:stretch>
              <a:fillRect l="-26000" r="-26000"/>
            </a:stretch>
          </a:blipFill>
          <a:ln w="12700" cap="flat" cmpd="sng" algn="ctr">
            <a:noFill/>
            <a:prstDash val="solid"/>
            <a:miter lim="800000"/>
          </a:ln>
          <a:effectLst/>
        </p:spPr>
      </p:pic>
      <p:sp>
        <p:nvSpPr>
          <p:cNvPr id="16" name="TextBox 15">
            <a:extLst>
              <a:ext uri="{FF2B5EF4-FFF2-40B4-BE49-F238E27FC236}">
                <a16:creationId xmlns:a16="http://schemas.microsoft.com/office/drawing/2014/main" id="{B080C104-AE67-43FC-93DD-2D008C6F272B}"/>
              </a:ext>
            </a:extLst>
          </p:cNvPr>
          <p:cNvSpPr txBox="1"/>
          <p:nvPr/>
        </p:nvSpPr>
        <p:spPr>
          <a:xfrm>
            <a:off x="1797696" y="3450459"/>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n-GB" altLang="en-US" b="1" dirty="0">
                <a:latin typeface="Calibri" panose="020F0502020204030204" pitchFamily="34" charset="0"/>
                <a:ea typeface="MyriadPro-Regular"/>
                <a:cs typeface="Arial" panose="020B0604020202020204" pitchFamily="34" charset="0"/>
              </a:rPr>
              <a:t>Box 1:</a:t>
            </a:r>
            <a:r>
              <a:rPr lang="en-GB" altLang="en-US" dirty="0">
                <a:latin typeface="Calibri" panose="020F0502020204030204" pitchFamily="34" charset="0"/>
                <a:ea typeface="MyriadPro-Regular"/>
                <a:cs typeface="Arial" panose="020B0604020202020204" pitchFamily="34" charset="0"/>
              </a:rPr>
              <a:t> </a:t>
            </a:r>
            <a:r>
              <a:rPr lang="el-GR" altLang="en-US" dirty="0" err="1">
                <a:latin typeface="Calibri" panose="020F0502020204030204" pitchFamily="34" charset="0"/>
                <a:ea typeface="MyriadPro-Regular"/>
                <a:cs typeface="Arial" panose="020B0604020202020204" pitchFamily="34" charset="0"/>
              </a:rPr>
              <a:t>Λουιζόν</a:t>
            </a:r>
            <a:r>
              <a:rPr lang="el-GR" altLang="en-US" dirty="0">
                <a:latin typeface="Calibri" panose="020F0502020204030204" pitchFamily="34" charset="0"/>
                <a:ea typeface="MyriadPro-Regular"/>
                <a:cs typeface="Arial" panose="020B0604020202020204" pitchFamily="34" charset="0"/>
              </a:rPr>
              <a:t>, </a:t>
            </a:r>
            <a:r>
              <a:rPr lang="el-GR" altLang="en-US" dirty="0" err="1">
                <a:latin typeface="Calibri" panose="020F0502020204030204" pitchFamily="34" charset="0"/>
                <a:ea typeface="MyriadPro-Regular"/>
                <a:cs typeface="Arial" panose="020B0604020202020204" pitchFamily="34" charset="0"/>
              </a:rPr>
              <a:t>λουλουδού</a:t>
            </a:r>
            <a:endParaRPr lang="en-GB"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hteck 14">
            <a:extLst>
              <a:ext uri="{FF2B5EF4-FFF2-40B4-BE49-F238E27FC236}">
                <a16:creationId xmlns:a16="http://schemas.microsoft.com/office/drawing/2014/main" id="{CB0F82F0-521A-42EB-973C-491270C9B8A5}"/>
              </a:ext>
            </a:extLst>
          </p:cNvPr>
          <p:cNvSpPr/>
          <p:nvPr/>
        </p:nvSpPr>
        <p:spPr>
          <a:xfrm>
            <a:off x="5904702" y="3469918"/>
            <a:ext cx="514350" cy="914400"/>
          </a:xfrm>
          <a:prstGeom prst="rect">
            <a:avLst/>
          </a:prstGeom>
          <a:blipFill rotWithShape="1">
            <a:blip r:embed="rId9"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651724" y="3649784"/>
            <a:ext cx="32934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Box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lvl="0" algn="just" eaLnBrk="0" fontAlgn="base" hangingPunct="0">
              <a:spcBef>
                <a:spcPct val="0"/>
              </a:spcBef>
              <a:spcAft>
                <a:spcPct val="0"/>
              </a:spcAft>
            </a:pPr>
            <a:r>
              <a:rPr lang="el-GR" altLang="en-US" dirty="0" err="1">
                <a:latin typeface="Calibri" panose="020F0502020204030204" pitchFamily="34" charset="0"/>
                <a:cs typeface="Calibri" panose="020F0502020204030204" pitchFamily="34" charset="0"/>
              </a:rPr>
              <a:t>Πιέρ</a:t>
            </a:r>
            <a:r>
              <a:rPr lang="el-GR" altLang="en-US" dirty="0">
                <a:latin typeface="Calibri" panose="020F0502020204030204" pitchFamily="34" charset="0"/>
                <a:cs typeface="Calibri" panose="020F0502020204030204" pitchFamily="34" charset="0"/>
              </a:rPr>
              <a:t>, μέλος της Εθνοσυνέλευσης</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490186" y="3374529"/>
            <a:ext cx="96624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23" name="Grafik 13" descr="Εικόνα που περιέχει κείμενο, άνδρας, άτομο, καπέλο&#10;&#10;Περιγραφή που δημιουργήθηκε αυτόματα">
            <a:extLst>
              <a:ext uri="{FF2B5EF4-FFF2-40B4-BE49-F238E27FC236}">
                <a16:creationId xmlns:a16="http://schemas.microsoft.com/office/drawing/2014/main" id="{FC0D9784-8BB0-408D-A731-E2CFC6A7496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186191" y="5061565"/>
            <a:ext cx="598805" cy="895350"/>
          </a:xfrm>
          <a:prstGeom prst="rect">
            <a:avLst/>
          </a:prstGeom>
          <a:noFill/>
          <a:ln>
            <a:noFill/>
          </a:ln>
        </p:spPr>
      </p:pic>
      <p:sp>
        <p:nvSpPr>
          <p:cNvPr id="24" name="Rechteck 15">
            <a:extLst>
              <a:ext uri="{FF2B5EF4-FFF2-40B4-BE49-F238E27FC236}">
                <a16:creationId xmlns:a16="http://schemas.microsoft.com/office/drawing/2014/main" id="{9B6148B5-BF65-4A64-8B54-E1822AD8083A}"/>
              </a:ext>
            </a:extLst>
          </p:cNvPr>
          <p:cNvSpPr/>
          <p:nvPr/>
        </p:nvSpPr>
        <p:spPr>
          <a:xfrm flipH="1">
            <a:off x="5787862" y="4924833"/>
            <a:ext cx="631190" cy="895350"/>
          </a:xfrm>
          <a:prstGeom prst="rect">
            <a:avLst/>
          </a:prstGeom>
          <a:blipFill rotWithShape="1">
            <a:blip r:embed="rId11"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648335" algn="l">
              <a:lnSpc>
                <a:spcPct val="130000"/>
              </a:lnSpc>
              <a:tabLst>
                <a:tab pos="3421380" algn="l"/>
              </a:tabLst>
            </a:pPr>
            <a:endParaRPr lang="en-GB" sz="1800" dirty="0">
              <a:effectLst/>
              <a:latin typeface="Calibri" panose="020F0502020204030204" pitchFamily="34" charset="0"/>
              <a:ea typeface="MyriadPro-Regular"/>
              <a:cs typeface="Arial" panose="020B0604020202020204" pitchFamily="34" charset="0"/>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924833"/>
            <a:ext cx="3863613" cy="1172629"/>
          </a:xfrm>
          <a:prstGeom prst="rect">
            <a:avLst/>
          </a:prstGeom>
          <a:noFill/>
        </p:spPr>
        <p:txBody>
          <a:bodyPr wrap="square">
            <a:spAutoFit/>
          </a:bodyPr>
          <a:lstStyle/>
          <a:p>
            <a:pPr marL="648335" algn="l">
              <a:lnSpc>
                <a:spcPct val="130000"/>
              </a:lnSpc>
              <a:tabLst>
                <a:tab pos="3421380" algn="l"/>
              </a:tabLst>
            </a:pPr>
            <a:r>
              <a:rPr lang="en-GB" sz="1800" b="1" dirty="0">
                <a:effectLst/>
                <a:latin typeface="Calibri" panose="020F0502020204030204" pitchFamily="34" charset="0"/>
                <a:ea typeface="MyriadPro-Regular"/>
                <a:cs typeface="Arial" panose="020B0604020202020204" pitchFamily="34" charset="0"/>
              </a:rPr>
              <a:t>Box 3:</a:t>
            </a:r>
          </a:p>
          <a:p>
            <a:pPr marL="648335">
              <a:lnSpc>
                <a:spcPct val="130000"/>
              </a:lnSpc>
              <a:tabLst>
                <a:tab pos="3421380" algn="l"/>
              </a:tabLst>
            </a:pPr>
            <a:r>
              <a:rPr lang="el-GR" dirty="0">
                <a:latin typeface="Calibri" panose="020F0502020204030204" pitchFamily="34" charset="0"/>
                <a:ea typeface="MyriadPro-Regular"/>
                <a:cs typeface="Arial" panose="020B0604020202020204" pitchFamily="34" charset="0"/>
              </a:rPr>
              <a:t>Κλεμάν, Στρατιώτης της φρουράς</a:t>
            </a:r>
            <a:endParaRPr lang="en-GB"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2349500" cy="923330"/>
          </a:xfrm>
          <a:prstGeom prst="rect">
            <a:avLst/>
          </a:prstGeom>
          <a:noFill/>
        </p:spPr>
        <p:txBody>
          <a:bodyPr wrap="square">
            <a:spAutoFit/>
          </a:bodyPr>
          <a:lstStyle/>
          <a:p>
            <a:r>
              <a:rPr lang="en-GB" sz="1800" b="1" dirty="0">
                <a:effectLst/>
                <a:latin typeface="Calibri" panose="020F0502020204030204" pitchFamily="34" charset="0"/>
                <a:ea typeface="+mn-ea"/>
                <a:cs typeface="+mn-cs"/>
              </a:rPr>
              <a:t>Box 4:</a:t>
            </a:r>
          </a:p>
          <a:p>
            <a:r>
              <a:rPr lang="el-GR" dirty="0">
                <a:latin typeface="Calibri" panose="020F0502020204030204" pitchFamily="34" charset="0"/>
              </a:rPr>
              <a:t>Μαρία Αντουανέτα, Βασίλισσα της Γαλλίας</a:t>
            </a:r>
            <a:endParaRPr lang="en-GB" dirty="0"/>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2816168" y="4917893"/>
            <a:ext cx="10207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564867" y="4836018"/>
            <a:ext cx="95649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549570">
            <a:off x="-46891" y="654996"/>
            <a:ext cx="914400" cy="914400"/>
          </a:xfrm>
          <a:prstGeom prst="rect">
            <a:avLst/>
          </a:prstGeom>
        </p:spPr>
      </p:pic>
      <p:sp>
        <p:nvSpPr>
          <p:cNvPr id="32" name="TextBox 31">
            <a:extLst>
              <a:ext uri="{FF2B5EF4-FFF2-40B4-BE49-F238E27FC236}">
                <a16:creationId xmlns:a16="http://schemas.microsoft.com/office/drawing/2014/main" id="{E4BAB97B-775D-4EF3-817A-6C8C081BA829}"/>
              </a:ext>
            </a:extLst>
          </p:cNvPr>
          <p:cNvSpPr txBox="1"/>
          <p:nvPr/>
        </p:nvSpPr>
        <p:spPr>
          <a:xfrm>
            <a:off x="6610350" y="3309173"/>
            <a:ext cx="5411192" cy="1477328"/>
          </a:xfrm>
          <a:prstGeom prst="rect">
            <a:avLst/>
          </a:prstGeom>
          <a:solidFill>
            <a:schemeClr val="bg1">
              <a:lumMod val="95000"/>
            </a:schemeClr>
          </a:solidFill>
          <a:ln>
            <a:solidFill>
              <a:srgbClr val="E12A3C"/>
            </a:solidFill>
          </a:ln>
        </p:spPr>
        <p:txBody>
          <a:bodyPr wrap="square">
            <a:spAutoFit/>
          </a:bodyPr>
          <a:lstStyle/>
          <a:p>
            <a:r>
              <a:rPr lang="el-GR" b="1" dirty="0">
                <a:latin typeface="Calibri" panose="020F0502020204030204" pitchFamily="34" charset="0"/>
              </a:rPr>
              <a:t>Πλαίσιο</a:t>
            </a:r>
            <a:r>
              <a:rPr lang="en-GB" b="1" dirty="0">
                <a:latin typeface="Calibri" panose="020F0502020204030204" pitchFamily="34" charset="0"/>
              </a:rPr>
              <a:t> 4: </a:t>
            </a:r>
            <a:r>
              <a:rPr lang="el-GR" dirty="0">
                <a:latin typeface="Calibri" panose="020F0502020204030204" pitchFamily="34" charset="0"/>
              </a:rPr>
              <a:t>Η Μαρία Αντουανέτα τρέχει με τα παιδιά της στον βασιλιά, αλλά εκείνος είναι χαμένος. Έτσι, παίρνει τον μικρότερο γιο της στην αγκαλιά της και πηγαίνει μαζί του στο μπαλκόνι, όπου φαίνονται εύκολα από το πλήθος που εισβάλλει</a:t>
            </a:r>
            <a:r>
              <a:rPr lang="en-US" altLang="en-US" i="1" dirty="0">
                <a:latin typeface="Calibri" panose="020F0502020204030204" pitchFamily="34" charset="0"/>
                <a:ea typeface="MyriadPro-Regular"/>
                <a:cs typeface="Arial" panose="020B0604020202020204" pitchFamily="34" charset="0"/>
              </a:rPr>
              <a:t>.</a:t>
            </a:r>
            <a:endParaRPr lang="en-GB"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1580300" y="3326843"/>
            <a:ext cx="4881047" cy="1477328"/>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b="1" dirty="0"/>
              <a:t> 3:</a:t>
            </a:r>
            <a:r>
              <a:rPr lang="en-GB" dirty="0"/>
              <a:t> </a:t>
            </a:r>
            <a:r>
              <a:rPr lang="el-GR" dirty="0"/>
              <a:t>Ο Κλεμάν περιμένει, καθώς δεν έχει λάβει εντολή να πυροβολήσει. Βλέπει ότι οι γυναίκες είναι πραγματικά σε κακή κατάσταση και έτσι μοιράζεται μαζί τους τη βραδινή του μερίδα ψωμιού και μπέικον</a:t>
            </a:r>
            <a:r>
              <a:rPr lang="en-GB" i="1" dirty="0"/>
              <a:t>.</a:t>
            </a:r>
            <a:endParaRPr lang="en-GB"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623191" y="1710666"/>
            <a:ext cx="4881047" cy="1477328"/>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US" altLang="en-US" b="1" dirty="0">
                <a:latin typeface="Calibri" panose="020F0502020204030204" pitchFamily="34" charset="0"/>
                <a:ea typeface="MyriadPro-Regular"/>
                <a:cs typeface="Arial" panose="020B0604020202020204" pitchFamily="34" charset="0"/>
              </a:rPr>
              <a:t> 2</a:t>
            </a:r>
            <a:r>
              <a:rPr lang="en-US" altLang="en-US" dirty="0">
                <a:latin typeface="Calibri" panose="020F0502020204030204" pitchFamily="34" charset="0"/>
                <a:ea typeface="MyriadPro-Regular"/>
                <a:cs typeface="Arial" panose="020B0604020202020204" pitchFamily="34" charset="0"/>
              </a:rPr>
              <a:t>: </a:t>
            </a:r>
            <a:r>
              <a:rPr lang="el-GR" altLang="en-US" dirty="0">
                <a:latin typeface="Calibri" panose="020F0502020204030204" pitchFamily="34" charset="0"/>
                <a:ea typeface="MyriadPro-Regular"/>
                <a:cs typeface="Arial" panose="020B0604020202020204" pitchFamily="34" charset="0"/>
              </a:rPr>
              <a:t>Ο Πιερ ακούει τις ανησυχίες της αντιπροσωπείας μαζί με αρκετά άλλα μέλη του Εθνικού Συμβουλίου. Μετά από μια σύντομη συζήτηση, διώχνουν την ομάδα μακριά. «Αυτό είναι θέμα του βασιλιά, πήγαινε σε αυτόν!»</a:t>
            </a:r>
            <a:endParaRPr lang="en-GB" altLang="en-US" sz="2800" dirty="0">
              <a:latin typeface="Arial" panose="020B0604020202020204" pitchFamily="34" charset="0"/>
            </a:endParaRPr>
          </a:p>
        </p:txBody>
      </p:sp>
      <p:sp>
        <p:nvSpPr>
          <p:cNvPr id="7" name="TextBox 6">
            <a:extLst>
              <a:ext uri="{FF2B5EF4-FFF2-40B4-BE49-F238E27FC236}">
                <a16:creationId xmlns:a16="http://schemas.microsoft.com/office/drawing/2014/main" id="{A7DAB2AA-B35E-49CD-84FB-2C1AED949827}"/>
              </a:ext>
            </a:extLst>
          </p:cNvPr>
          <p:cNvSpPr txBox="1"/>
          <p:nvPr/>
        </p:nvSpPr>
        <p:spPr>
          <a:xfrm>
            <a:off x="1580300" y="1753552"/>
            <a:ext cx="4881047" cy="1477328"/>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altLang="en-US" b="1" dirty="0">
                <a:latin typeface="Calibri" panose="020F0502020204030204" pitchFamily="34" charset="0"/>
                <a:ea typeface="MyriadPro-Regular"/>
                <a:cs typeface="Arial" panose="020B0604020202020204" pitchFamily="34" charset="0"/>
              </a:rPr>
              <a:t> 1:</a:t>
            </a:r>
            <a:r>
              <a:rPr lang="en-GB" altLang="en-US" dirty="0">
                <a:latin typeface="Calibri" panose="020F0502020204030204" pitchFamily="34" charset="0"/>
                <a:ea typeface="MyriadPro-Regular"/>
                <a:cs typeface="Arial" panose="020B0604020202020204" pitchFamily="34" charset="0"/>
              </a:rPr>
              <a:t> </a:t>
            </a:r>
            <a:r>
              <a:rPr lang="el-GR" altLang="en-US" dirty="0">
                <a:latin typeface="Calibri" panose="020F0502020204030204" pitchFamily="34" charset="0"/>
                <a:ea typeface="MyriadPro-Regular"/>
                <a:cs typeface="Arial" panose="020B0604020202020204" pitchFamily="34" charset="0"/>
              </a:rPr>
              <a:t>Η </a:t>
            </a:r>
            <a:r>
              <a:rPr lang="el-GR" altLang="en-US" dirty="0" err="1">
                <a:latin typeface="Calibri" panose="020F0502020204030204" pitchFamily="34" charset="0"/>
                <a:ea typeface="MyriadPro-Regular"/>
                <a:cs typeface="Arial" panose="020B0604020202020204" pitchFamily="34" charset="0"/>
              </a:rPr>
              <a:t>Λουιζόν</a:t>
            </a:r>
            <a:r>
              <a:rPr lang="el-GR" altLang="en-US" dirty="0">
                <a:latin typeface="Calibri" panose="020F0502020204030204" pitchFamily="34" charset="0"/>
                <a:ea typeface="MyriadPro-Regular"/>
                <a:cs typeface="Arial" panose="020B0604020202020204" pitchFamily="34" charset="0"/>
              </a:rPr>
              <a:t> παίρνει το τύμπανο του στρατιώτη και το χτυπάει.</a:t>
            </a:r>
          </a:p>
          <a:p>
            <a:pPr lvl="0" eaLnBrk="0" fontAlgn="base" hangingPunct="0">
              <a:spcBef>
                <a:spcPct val="0"/>
              </a:spcBef>
              <a:spcAft>
                <a:spcPct val="0"/>
              </a:spcAft>
              <a:tabLst>
                <a:tab pos="3421063" algn="l"/>
              </a:tabLst>
            </a:pPr>
            <a:r>
              <a:rPr lang="el-GR" altLang="en-US" dirty="0">
                <a:latin typeface="Calibri" panose="020F0502020204030204" pitchFamily="34" charset="0"/>
                <a:ea typeface="MyriadPro-Regular"/>
                <a:cs typeface="Arial" panose="020B0604020202020204" pitchFamily="34" charset="0"/>
              </a:rPr>
              <a:t>"Πάνω πάνω!" φωνάζει. Και οι γυναίκες την ακολουθούν. Η </a:t>
            </a:r>
            <a:r>
              <a:rPr lang="el-GR" altLang="en-US" dirty="0" err="1">
                <a:latin typeface="Calibri" panose="020F0502020204030204" pitchFamily="34" charset="0"/>
                <a:ea typeface="MyriadPro-Regular"/>
                <a:cs typeface="Arial" panose="020B0604020202020204" pitchFamily="34" charset="0"/>
              </a:rPr>
              <a:t>Λουιζόν</a:t>
            </a:r>
            <a:r>
              <a:rPr lang="el-GR" altLang="en-US" dirty="0">
                <a:latin typeface="Calibri" panose="020F0502020204030204" pitchFamily="34" charset="0"/>
                <a:ea typeface="MyriadPro-Regular"/>
                <a:cs typeface="Arial" panose="020B0604020202020204" pitchFamily="34" charset="0"/>
              </a:rPr>
              <a:t> μπαίνει στην ιστορία ως μία από τις ηγέτιδες της Γυναικείας Πορείας</a:t>
            </a:r>
            <a:r>
              <a:rPr lang="en-GB" altLang="en-US" i="1" dirty="0">
                <a:latin typeface="Calibri" panose="020F0502020204030204" pitchFamily="34" charset="0"/>
                <a:ea typeface="MyriadPro-Regular"/>
                <a:cs typeface="Arial" panose="020B0604020202020204" pitchFamily="34" charset="0"/>
              </a:rPr>
              <a:t>.</a:t>
            </a:r>
            <a:endParaRPr lang="en-GB"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2" grpId="0" animBg="1"/>
      <p:bldP spid="32" grpId="1" animBg="1"/>
      <p:bldP spid="29" grpId="0" animBg="1"/>
      <p:bldP spid="29" grpId="1" animBg="1"/>
      <p:bldP spid="20" grpId="0" animBg="1"/>
      <p:bldP spid="20" grpId="1" animBg="1"/>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l-GR" sz="2000" dirty="0">
                <a:latin typeface="Calibri" panose="020F0502020204030204" pitchFamily="34" charset="0"/>
                <a:ea typeface="MyriadPro-Regular"/>
                <a:cs typeface="Arial" panose="020B0604020202020204" pitchFamily="34" charset="0"/>
              </a:rPr>
              <a:t>Τώρα μοιραστείτε την εμπειρία και τις σκέψεις σας με τους συμμαθητές σας</a:t>
            </a:r>
            <a:r>
              <a:rPr lang="en-GB" sz="20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Πώς ήταν; Καταφέρατε να βάλετε τον εαυτό σας στην κατάσταση και τη θέση του ατόμου/των ατόμων;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Μπορείτε να καταλάβετε γιατί ενήργησαν όπως ενήργησαν;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Θα ενεργούσατε με τον ίδιο τρόπο;</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Τι θα μπορούσε να είχε συμβεί, αν ένας από τους χαρακτήρες ενεργούσε με διαφορετικό τρόπο;</a:t>
            </a:r>
            <a:b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a:t>
            </a:r>
            <a:r>
              <a:rPr lang="el-GR" sz="2000" i="1" dirty="0" err="1">
                <a:solidFill>
                  <a:srgbClr val="000000"/>
                </a:solidFill>
                <a:latin typeface="Calibri" panose="020F0502020204030204" pitchFamily="34" charset="0"/>
                <a:ea typeface="Calibri" panose="020F0502020204030204" pitchFamily="34" charset="0"/>
                <a:cs typeface="Arial" panose="020B0604020202020204" pitchFamily="34" charset="0"/>
              </a:rPr>
              <a:t>Λουιζόν</a:t>
            </a: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 …, </a:t>
            </a:r>
            <a:r>
              <a:rPr lang="el-GR" sz="2000" i="1" dirty="0" err="1">
                <a:solidFill>
                  <a:srgbClr val="000000"/>
                </a:solidFill>
                <a:latin typeface="Calibri" panose="020F0502020204030204" pitchFamily="34" charset="0"/>
                <a:ea typeface="Calibri" panose="020F0502020204030204" pitchFamily="34" charset="0"/>
                <a:cs typeface="Arial" panose="020B0604020202020204" pitchFamily="34" charset="0"/>
              </a:rPr>
              <a:t>Πιέρ</a:t>
            </a:r>
            <a:r>
              <a:rPr lang="el-GR" sz="2000" i="1" dirty="0">
                <a:solidFill>
                  <a:srgbClr val="000000"/>
                </a:solidFill>
                <a:latin typeface="Calibri" panose="020F0502020204030204" pitchFamily="34" charset="0"/>
                <a:ea typeface="Calibri" panose="020F0502020204030204" pitchFamily="34" charset="0"/>
                <a:cs typeface="Arial" panose="020B0604020202020204" pitchFamily="34" charset="0"/>
              </a:rPr>
              <a:t>: …, Κλεμάν: …, Μαρία Αντουανέτα: …)</a:t>
            </a: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endPar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sz="3200" dirty="0"/>
          </a:p>
        </p:txBody>
      </p:sp>
    </p:spTree>
    <p:extLst>
      <p:ext uri="{BB962C8B-B14F-4D97-AF65-F5344CB8AC3E}">
        <p14:creationId xmlns:p14="http://schemas.microsoft.com/office/powerpoint/2010/main" val="2570032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E1887593-6DED-49BA-A4E0-6EDD1309D4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10309" y="772319"/>
            <a:ext cx="187569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7: Τώρα η επιλογή είναι δική σας</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Βρήκατε συναρπαστικό να βουτήξετε στην ιστορία και να μπείτε στη θέση του ατόμου; </a:t>
            </a:r>
          </a:p>
          <a:p>
            <a:pPr algn="just">
              <a:lnSpc>
                <a:spcPct val="130000"/>
              </a:lnSpc>
            </a:pPr>
            <a:r>
              <a:rPr lang="el-GR" sz="1800" dirty="0">
                <a:latin typeface="Calibri" panose="020F0502020204030204" pitchFamily="34" charset="0"/>
                <a:ea typeface="MyriadPro-Regular"/>
                <a:cs typeface="Arial" panose="020B0604020202020204" pitchFamily="34" charset="0"/>
              </a:rPr>
              <a:t>Εάν έχετε χρόνο και θέλετε, μπορείτε πλέον να </a:t>
            </a:r>
            <a:r>
              <a:rPr lang="el-GR" sz="1800" b="1" dirty="0">
                <a:latin typeface="Calibri" panose="020F0502020204030204" pitchFamily="34" charset="0"/>
                <a:ea typeface="MyriadPro-Regular"/>
                <a:cs typeface="Arial" panose="020B0604020202020204" pitchFamily="34" charset="0"/>
              </a:rPr>
              <a:t>επιλέξετε άλλο άτομο </a:t>
            </a:r>
            <a:r>
              <a:rPr lang="el-GR" sz="1800" dirty="0">
                <a:latin typeface="Calibri" panose="020F0502020204030204" pitchFamily="34" charset="0"/>
                <a:ea typeface="MyriadPro-Regular"/>
                <a:cs typeface="Arial" panose="020B0604020202020204" pitchFamily="34" charset="0"/>
              </a:rPr>
              <a:t>για να παίξετε τον ρόλο του. Επιστρέψτε λοιπόν στο βήμα 2 και επιλέξτε ποιος θέλετε να είστε.</a:t>
            </a:r>
          </a:p>
          <a:p>
            <a:pPr algn="just">
              <a:lnSpc>
                <a:spcPct val="130000"/>
              </a:lnSpc>
            </a:pPr>
            <a:r>
              <a:rPr lang="el-GR" sz="1800" dirty="0">
                <a:latin typeface="Calibri" panose="020F0502020204030204" pitchFamily="34" charset="0"/>
                <a:ea typeface="MyriadPro-Regular"/>
                <a:cs typeface="Arial" panose="020B0604020202020204" pitchFamily="34" charset="0"/>
              </a:rPr>
              <a:t>Εάν είστε σίγουροι ότι δεν θέλετε να δοκιμάσετε άλλον ρόλο σε αυτό το επεισόδιο, θα μάθετε πώς συνεχίζεται η ιστορία στο επόμενο κεφάλαιο.</a:t>
            </a:r>
          </a:p>
          <a:p>
            <a:pPr algn="just">
              <a:lnSpc>
                <a:spcPct val="130000"/>
              </a:lnSpc>
            </a:pPr>
            <a:endParaRPr lang="en-US" sz="1800" dirty="0">
              <a:effectLst/>
              <a:latin typeface="Calibri" panose="020F0502020204030204" pitchFamily="34" charset="0"/>
              <a:ea typeface="MyriadPro-Regular"/>
              <a:cs typeface="Arial" panose="020B0604020202020204" pitchFamily="34" charset="0"/>
            </a:endParaRP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l-GR" dirty="0"/>
              <a:t>Πώς συνεχίζεται η ιστορία</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838200" y="1825625"/>
            <a:ext cx="11040762" cy="4351338"/>
          </a:xfrm>
        </p:spPr>
        <p:txBody>
          <a:bodyPr/>
          <a:lstStyle/>
          <a:p>
            <a:r>
              <a:rPr lang="el-GR" sz="1800" dirty="0">
                <a:latin typeface="Calibri" panose="020F0502020204030204" pitchFamily="34" charset="0"/>
                <a:ea typeface="MyriadPro-Regular"/>
                <a:cs typeface="Arial" panose="020B0604020202020204" pitchFamily="34" charset="0"/>
              </a:rPr>
              <a:t>Αν θέλετε να μάθετε πώς συνεχίστηκε το επεισόδιο σύμφωνα με την ιστορία, </a:t>
            </a:r>
            <a:r>
              <a:rPr lang="el-GR" sz="1800" b="1" dirty="0">
                <a:latin typeface="Calibri" panose="020F0502020204030204" pitchFamily="34" charset="0"/>
                <a:ea typeface="MyriadPro-Regular"/>
                <a:cs typeface="Arial" panose="020B0604020202020204" pitchFamily="34" charset="0"/>
              </a:rPr>
              <a:t>διαβάστε</a:t>
            </a:r>
            <a:r>
              <a:rPr lang="en-US" sz="1800" b="1" dirty="0">
                <a:latin typeface="Calibri" panose="020F0502020204030204" pitchFamily="34" charset="0"/>
                <a:ea typeface="MyriadPro-Regular"/>
                <a:cs typeface="Arial" panose="020B0604020202020204" pitchFamily="34" charset="0"/>
              </a:rPr>
              <a:t> / </a:t>
            </a:r>
            <a:r>
              <a:rPr lang="el-GR" sz="1800" b="1" dirty="0">
                <a:latin typeface="Calibri" panose="020F0502020204030204" pitchFamily="34" charset="0"/>
                <a:ea typeface="MyriadPro-Regular"/>
                <a:cs typeface="Arial" panose="020B0604020202020204" pitchFamily="34" charset="0"/>
              </a:rPr>
              <a:t>ακούσετε</a:t>
            </a:r>
            <a:r>
              <a:rPr lang="en-GB" sz="1800" dirty="0">
                <a:effectLst/>
                <a:latin typeface="Calibri" panose="020F0502020204030204" pitchFamily="34" charset="0"/>
                <a:ea typeface="MyriadPro-Regular"/>
                <a:cs typeface="Arial" panose="020B0604020202020204" pitchFamily="34" charset="0"/>
              </a:rPr>
              <a:t> </a:t>
            </a:r>
            <a:r>
              <a:rPr lang="el-GR" sz="1800" dirty="0">
                <a:effectLst/>
                <a:latin typeface="Calibri" panose="020F0502020204030204" pitchFamily="34" charset="0"/>
                <a:ea typeface="MyriadPro-Regular"/>
                <a:cs typeface="Arial" panose="020B0604020202020204" pitchFamily="34" charset="0"/>
                <a:hlinkClick r:id="rId2" action="ppaction://hlinksldjump"/>
              </a:rPr>
              <a:t>εδώ τώρα</a:t>
            </a:r>
            <a:r>
              <a:rPr lang="en-GB" sz="1800" dirty="0">
                <a:effectLst/>
                <a:latin typeface="Calibri" panose="020F0502020204030204" pitchFamily="34" charset="0"/>
                <a:ea typeface="MyriadPro-Regular"/>
                <a:cs typeface="Arial" panose="020B0604020202020204" pitchFamily="34" charset="0"/>
                <a:hlinkClick r:id="rId2" action="ppaction://hlinksldjump"/>
              </a:rPr>
              <a:t>. </a:t>
            </a:r>
            <a:endParaRPr lang="en-GB" sz="1800" dirty="0">
              <a:effectLst/>
              <a:latin typeface="Calibri" panose="020F0502020204030204" pitchFamily="34" charset="0"/>
              <a:ea typeface="MyriadPro-Regular"/>
              <a:cs typeface="Arial" panose="020B0604020202020204" pitchFamily="34" charset="0"/>
            </a:endParaRPr>
          </a:p>
          <a:p>
            <a:r>
              <a:rPr lang="el-GR" sz="1800" dirty="0">
                <a:latin typeface="Calibri" panose="020F0502020204030204" pitchFamily="34" charset="0"/>
                <a:ea typeface="MyriadPro-Regular"/>
                <a:cs typeface="Arial" panose="020B0604020202020204" pitchFamily="34" charset="0"/>
              </a:rPr>
              <a:t>Αλλά κάντε το </a:t>
            </a:r>
            <a:r>
              <a:rPr lang="el-GR" sz="1800" b="1" dirty="0">
                <a:latin typeface="Calibri" panose="020F0502020204030204" pitchFamily="34" charset="0"/>
                <a:ea typeface="MyriadPro-Regular"/>
                <a:cs typeface="Arial" panose="020B0604020202020204" pitchFamily="34" charset="0"/>
              </a:rPr>
              <a:t>μόνο εάν </a:t>
            </a:r>
            <a:r>
              <a:rPr lang="el-GR" sz="1800" dirty="0">
                <a:latin typeface="Calibri" panose="020F0502020204030204" pitchFamily="34" charset="0"/>
                <a:ea typeface="MyriadPro-Regular"/>
                <a:cs typeface="Arial" panose="020B0604020202020204" pitchFamily="34" charset="0"/>
              </a:rPr>
              <a:t>είτε έχετε ήδη παίξει στους ρόλους όλων των χαρακτήρων που περιγράφονται σε αυτό το επεισόδιο ή είστε σίγουροι ότι δεν θέλετε να αναλάβετε άλλους ρόλους, γιατί διαφορετικά θα χαλάσετε την ομορφιά της δραστηριότητας</a:t>
            </a: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Tree>
    <p:extLst>
      <p:ext uri="{BB962C8B-B14F-4D97-AF65-F5344CB8AC3E}">
        <p14:creationId xmlns:p14="http://schemas.microsoft.com/office/powerpoint/2010/main" val="33848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Τώρα μοιραστείτε την εμπειρία και τις σκέψεις σας με τους συμμαθητές σας </a:t>
            </a:r>
            <a:r>
              <a:rPr lang="en-GB" sz="18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Πώς ήταν; Καταφέρατε να βάλετε τον εαυτό σας στην κατάσταση και τη θέση του ατόμου/των ατόμων;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Μπορείτε να καταλάβετε γιατί ενήργησαν όπως ενήργησαν;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Θα ενεργούσατε με τον ίδιο τρόπο;</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6797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l-GR" dirty="0"/>
              <a:t>Εταίροι</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l-GR" sz="1800" dirty="0">
                <a:latin typeface="Calibri" panose="020F0502020204030204" pitchFamily="34" charset="0"/>
                <a:ea typeface="MyriadPro-Regular"/>
                <a:cs typeface="Arial" panose="020B0604020202020204" pitchFamily="34" charset="0"/>
              </a:rPr>
              <a:t>Περαιτέρω ερωτήσεις για να αξιοποιήσετε στο έπακρο τις εμπειρίες και τις γνώσεις σας σχετικά με το επεισόδιο</a:t>
            </a:r>
            <a:endParaRPr lang="en-GB"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Για ποιον η λύση (όπως περιγράφεται στο κεφάλαιο «Πώς συνεχίζεται η ιστορία» έκανε τη ζωή καλύτερη;</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Υπήρχαν και χαμένοι; Ποιοι ήταν αυτοί; Τι έχασαν;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Υπάρχουν καταστάσεις παρόμοιες με αυτό το επεισόδιο της ιστορίας στον κόσμο μας αυτή τη στιγμή;</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Τι μπορούμε να μάθουμε από αυτό το επεισόδιο της ιστορίας;</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05245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Βιβλιογραφία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Chris E. </a:t>
            </a:r>
            <a:r>
              <a:rPr lang="en-GB" sz="1800" dirty="0" err="1">
                <a:effectLst/>
                <a:latin typeface="Calibri" panose="020F0502020204030204" pitchFamily="34" charset="0"/>
                <a:ea typeface="MyriadPro-Regular"/>
                <a:cs typeface="Arial" panose="020B0604020202020204" pitchFamily="34" charset="0"/>
              </a:rPr>
              <a:t>Paschold</a:t>
            </a:r>
            <a:r>
              <a:rPr lang="en-GB" sz="1800" dirty="0">
                <a:effectLst/>
                <a:latin typeface="Calibri" panose="020F0502020204030204" pitchFamily="34" charset="0"/>
                <a:ea typeface="MyriadPro-Regular"/>
                <a:cs typeface="Arial" panose="020B0604020202020204" pitchFamily="34" charset="0"/>
              </a:rPr>
              <a:t>, Albert </a:t>
            </a:r>
            <a:r>
              <a:rPr lang="en-GB" sz="1800" dirty="0" err="1">
                <a:effectLst/>
                <a:latin typeface="Calibri" panose="020F0502020204030204" pitchFamily="34" charset="0"/>
                <a:ea typeface="MyriadPro-Regular"/>
                <a:cs typeface="Arial" panose="020B0604020202020204" pitchFamily="34" charset="0"/>
              </a:rPr>
              <a:t>Gier</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Hrsg</a:t>
            </a:r>
            <a:r>
              <a:rPr lang="en-GB" sz="1800" dirty="0">
                <a:effectLst/>
                <a:latin typeface="Calibri" panose="020F0502020204030204" pitchFamily="34" charset="0"/>
                <a:ea typeface="MyriadPro-Regular"/>
                <a:cs typeface="Arial" panose="020B0604020202020204" pitchFamily="34" charset="0"/>
              </a:rPr>
              <a:t>.): Die </a:t>
            </a:r>
            <a:r>
              <a:rPr lang="en-GB" sz="1800" dirty="0" err="1">
                <a:effectLst/>
                <a:latin typeface="Calibri" panose="020F0502020204030204" pitchFamily="34" charset="0"/>
                <a:ea typeface="MyriadPro-Regular"/>
                <a:cs typeface="Arial" panose="020B0604020202020204" pitchFamily="34" charset="0"/>
              </a:rPr>
              <a:t>Französische</a:t>
            </a:r>
            <a:r>
              <a:rPr lang="en-GB" sz="1800" dirty="0">
                <a:effectLst/>
                <a:latin typeface="Calibri" panose="020F0502020204030204" pitchFamily="34" charset="0"/>
                <a:ea typeface="MyriadPro-Regular"/>
                <a:cs typeface="Arial" panose="020B0604020202020204" pitchFamily="34" charset="0"/>
              </a:rPr>
              <a:t> Revolution – Ein </a:t>
            </a:r>
            <a:r>
              <a:rPr lang="en-GB" sz="1800" dirty="0" err="1">
                <a:effectLst/>
                <a:latin typeface="Calibri" panose="020F0502020204030204" pitchFamily="34" charset="0"/>
                <a:ea typeface="MyriadPro-Regular"/>
                <a:cs typeface="Arial" panose="020B0604020202020204" pitchFamily="34" charset="0"/>
              </a:rPr>
              <a:t>Lesebuch</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mit</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zeitgenössischen</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Berichten</a:t>
            </a:r>
            <a:r>
              <a:rPr lang="en-GB" sz="1800" dirty="0">
                <a:effectLst/>
                <a:latin typeface="Calibri" panose="020F0502020204030204" pitchFamily="34" charset="0"/>
                <a:ea typeface="MyriadPro-Regular"/>
                <a:cs typeface="Arial" panose="020B0604020202020204" pitchFamily="34" charset="0"/>
              </a:rPr>
              <a:t> und </a:t>
            </a:r>
            <a:r>
              <a:rPr lang="en-GB" sz="1800" dirty="0" err="1">
                <a:effectLst/>
                <a:latin typeface="Calibri" panose="020F0502020204030204" pitchFamily="34" charset="0"/>
                <a:ea typeface="MyriadPro-Regular"/>
                <a:cs typeface="Arial" panose="020B0604020202020204" pitchFamily="34" charset="0"/>
              </a:rPr>
              <a:t>Dokumenten</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Reclam</a:t>
            </a:r>
            <a:r>
              <a:rPr lang="en-GB" sz="1800" dirty="0">
                <a:effectLst/>
                <a:latin typeface="Calibri" panose="020F0502020204030204" pitchFamily="34" charset="0"/>
                <a:ea typeface="MyriadPro-Regular"/>
                <a:cs typeface="Arial" panose="020B0604020202020204" pitchFamily="34" charset="0"/>
              </a:rPr>
              <a:t>, Stuttgart 1989</a:t>
            </a:r>
          </a:p>
          <a:p>
            <a:pPr algn="just">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Wolfgang </a:t>
            </a:r>
            <a:r>
              <a:rPr lang="en-GB" sz="1800" dirty="0" err="1">
                <a:effectLst/>
                <a:latin typeface="Calibri" panose="020F0502020204030204" pitchFamily="34" charset="0"/>
                <a:ea typeface="MyriadPro-Regular"/>
                <a:cs typeface="Arial" panose="020B0604020202020204" pitchFamily="34" charset="0"/>
              </a:rPr>
              <a:t>Lautemann</a:t>
            </a:r>
            <a:r>
              <a:rPr lang="en-GB" sz="1800" dirty="0">
                <a:effectLst/>
                <a:latin typeface="Calibri" panose="020F0502020204030204" pitchFamily="34" charset="0"/>
                <a:ea typeface="MyriadPro-Regular"/>
                <a:cs typeface="Arial" panose="020B0604020202020204" pitchFamily="34" charset="0"/>
              </a:rPr>
              <a:t>, Manfred </a:t>
            </a:r>
            <a:r>
              <a:rPr lang="en-GB" sz="1800" dirty="0" err="1">
                <a:effectLst/>
                <a:latin typeface="Calibri" panose="020F0502020204030204" pitchFamily="34" charset="0"/>
                <a:ea typeface="MyriadPro-Regular"/>
                <a:cs typeface="Arial" panose="020B0604020202020204" pitchFamily="34" charset="0"/>
              </a:rPr>
              <a:t>Schlenke</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Geschichte</a:t>
            </a:r>
            <a:r>
              <a:rPr lang="en-GB" sz="1800" dirty="0">
                <a:effectLst/>
                <a:latin typeface="Calibri" panose="020F0502020204030204" pitchFamily="34" charset="0"/>
                <a:ea typeface="MyriadPro-Regular"/>
                <a:cs typeface="Arial" panose="020B0604020202020204" pitchFamily="34" charset="0"/>
              </a:rPr>
              <a:t> in </a:t>
            </a:r>
            <a:r>
              <a:rPr lang="en-GB" sz="1800" dirty="0" err="1">
                <a:effectLst/>
                <a:latin typeface="Calibri" panose="020F0502020204030204" pitchFamily="34" charset="0"/>
                <a:ea typeface="MyriadPro-Regular"/>
                <a:cs typeface="Arial" panose="020B0604020202020204" pitchFamily="34" charset="0"/>
              </a:rPr>
              <a:t>Quellen</a:t>
            </a:r>
            <a:r>
              <a:rPr lang="en-GB" sz="1800" dirty="0">
                <a:effectLst/>
                <a:latin typeface="Calibri" panose="020F0502020204030204" pitchFamily="34" charset="0"/>
                <a:ea typeface="MyriadPro-Regular"/>
                <a:cs typeface="Arial" panose="020B0604020202020204" pitchFamily="34" charset="0"/>
              </a:rPr>
              <a:t>, 7 </a:t>
            </a:r>
            <a:r>
              <a:rPr lang="en-GB" sz="1800" dirty="0" err="1">
                <a:effectLst/>
                <a:latin typeface="Calibri" panose="020F0502020204030204" pitchFamily="34" charset="0"/>
                <a:ea typeface="MyriadPro-Regular"/>
                <a:cs typeface="Arial" panose="020B0604020202020204" pitchFamily="34" charset="0"/>
              </a:rPr>
              <a:t>Bde</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Amerikanische</a:t>
            </a:r>
            <a:r>
              <a:rPr lang="en-GB" sz="1800" dirty="0">
                <a:effectLst/>
                <a:latin typeface="Calibri" panose="020F0502020204030204" pitchFamily="34" charset="0"/>
                <a:ea typeface="MyriadPro-Regular"/>
                <a:cs typeface="Arial" panose="020B0604020202020204" pitchFamily="34" charset="0"/>
              </a:rPr>
              <a:t> und </a:t>
            </a:r>
            <a:r>
              <a:rPr lang="en-GB" sz="1800" dirty="0" err="1">
                <a:effectLst/>
                <a:latin typeface="Calibri" panose="020F0502020204030204" pitchFamily="34" charset="0"/>
                <a:ea typeface="MyriadPro-Regular"/>
                <a:cs typeface="Arial" panose="020B0604020202020204" pitchFamily="34" charset="0"/>
              </a:rPr>
              <a:t>Französische</a:t>
            </a:r>
            <a:r>
              <a:rPr lang="en-GB" sz="1800" dirty="0">
                <a:effectLst/>
                <a:latin typeface="Calibri" panose="020F0502020204030204" pitchFamily="34" charset="0"/>
                <a:ea typeface="MyriadPro-Regular"/>
                <a:cs typeface="Arial" panose="020B0604020202020204" pitchFamily="34" charset="0"/>
              </a:rPr>
              <a:t> Revolution. </a:t>
            </a:r>
            <a:r>
              <a:rPr lang="en-GB" sz="1800" dirty="0" err="1">
                <a:effectLst/>
                <a:latin typeface="Calibri" panose="020F0502020204030204" pitchFamily="34" charset="0"/>
                <a:ea typeface="MyriadPro-Regular"/>
                <a:cs typeface="Arial" panose="020B0604020202020204" pitchFamily="34" charset="0"/>
              </a:rPr>
              <a:t>Bayerischer</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Schulbuch</a:t>
            </a:r>
            <a:r>
              <a:rPr lang="en-GB" sz="1800" dirty="0">
                <a:effectLst/>
                <a:latin typeface="Calibri" panose="020F0502020204030204" pitchFamily="34" charset="0"/>
                <a:ea typeface="MyriadPro-Regular"/>
                <a:cs typeface="Arial" panose="020B0604020202020204" pitchFamily="34" charset="0"/>
              </a:rPr>
              <a:t>-Verlag, Berlin 1981</a:t>
            </a:r>
          </a:p>
          <a:p>
            <a:endParaRPr lang="en-GB" dirty="0"/>
          </a:p>
        </p:txBody>
      </p:sp>
    </p:spTree>
    <p:extLst>
      <p:ext uri="{BB962C8B-B14F-4D97-AF65-F5344CB8AC3E}">
        <p14:creationId xmlns:p14="http://schemas.microsoft.com/office/powerpoint/2010/main" val="3955594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751617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620871" y="4204108"/>
            <a:ext cx="637390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l-GR" sz="3600" b="1" dirty="0">
                <a:solidFill>
                  <a:srgbClr val="FBE82A"/>
                </a:solidFill>
                <a:effectLst>
                  <a:outerShdw blurRad="38100" dist="38100" dir="2700000" algn="tl">
                    <a:srgbClr val="000000">
                      <a:alpha val="43137"/>
                    </a:srgbClr>
                  </a:outerShdw>
                </a:effectLst>
                <a:latin typeface="+mj-lt"/>
              </a:rPr>
              <a:t>Συγχαρητήρια</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el-GR" sz="2800" dirty="0">
                <a:solidFill>
                  <a:srgbClr val="FBE82A"/>
                </a:solidFill>
                <a:effectLst>
                  <a:outerShdw blurRad="38100" dist="38100" dir="2700000" algn="tl">
                    <a:srgbClr val="000000">
                      <a:alpha val="43137"/>
                    </a:srgbClr>
                  </a:outerShdw>
                </a:effectLst>
                <a:latin typeface="+mj-lt"/>
              </a:rPr>
              <a:t>Έχετε ολοκληρώσει το Επεισόδιο!</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F1F52F5A-FD13-484F-B96D-C85191B264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417871" y="1592826"/>
            <a:ext cx="11356258" cy="4651456"/>
          </a:xfrm>
          <a:custGeom>
            <a:avLst/>
            <a:gdLst>
              <a:gd name="connsiteX0" fmla="*/ 0 w 11356258"/>
              <a:gd name="connsiteY0" fmla="*/ 0 h 4651456"/>
              <a:gd name="connsiteX1" fmla="*/ 554453 w 11356258"/>
              <a:gd name="connsiteY1" fmla="*/ 0 h 4651456"/>
              <a:gd name="connsiteX2" fmla="*/ 1108905 w 11356258"/>
              <a:gd name="connsiteY2" fmla="*/ 0 h 4651456"/>
              <a:gd name="connsiteX3" fmla="*/ 1549795 w 11356258"/>
              <a:gd name="connsiteY3" fmla="*/ 0 h 4651456"/>
              <a:gd name="connsiteX4" fmla="*/ 2331373 w 11356258"/>
              <a:gd name="connsiteY4" fmla="*/ 0 h 4651456"/>
              <a:gd name="connsiteX5" fmla="*/ 3226513 w 11356258"/>
              <a:gd name="connsiteY5" fmla="*/ 0 h 4651456"/>
              <a:gd name="connsiteX6" fmla="*/ 3667403 w 11356258"/>
              <a:gd name="connsiteY6" fmla="*/ 0 h 4651456"/>
              <a:gd name="connsiteX7" fmla="*/ 4335418 w 11356258"/>
              <a:gd name="connsiteY7" fmla="*/ 0 h 4651456"/>
              <a:gd name="connsiteX8" fmla="*/ 5003434 w 11356258"/>
              <a:gd name="connsiteY8" fmla="*/ 0 h 4651456"/>
              <a:gd name="connsiteX9" fmla="*/ 5557886 w 11356258"/>
              <a:gd name="connsiteY9" fmla="*/ 0 h 4651456"/>
              <a:gd name="connsiteX10" fmla="*/ 5885214 w 11356258"/>
              <a:gd name="connsiteY10" fmla="*/ 0 h 4651456"/>
              <a:gd name="connsiteX11" fmla="*/ 6666791 w 11356258"/>
              <a:gd name="connsiteY11" fmla="*/ 0 h 4651456"/>
              <a:gd name="connsiteX12" fmla="*/ 7221244 w 11356258"/>
              <a:gd name="connsiteY12" fmla="*/ 0 h 4651456"/>
              <a:gd name="connsiteX13" fmla="*/ 7662134 w 11356258"/>
              <a:gd name="connsiteY13" fmla="*/ 0 h 4651456"/>
              <a:gd name="connsiteX14" fmla="*/ 7989462 w 11356258"/>
              <a:gd name="connsiteY14" fmla="*/ 0 h 4651456"/>
              <a:gd name="connsiteX15" fmla="*/ 8657477 w 11356258"/>
              <a:gd name="connsiteY15" fmla="*/ 0 h 4651456"/>
              <a:gd name="connsiteX16" fmla="*/ 9325492 w 11356258"/>
              <a:gd name="connsiteY16" fmla="*/ 0 h 4651456"/>
              <a:gd name="connsiteX17" fmla="*/ 10220632 w 11356258"/>
              <a:gd name="connsiteY17" fmla="*/ 0 h 4651456"/>
              <a:gd name="connsiteX18" fmla="*/ 11356258 w 11356258"/>
              <a:gd name="connsiteY18" fmla="*/ 0 h 4651456"/>
              <a:gd name="connsiteX19" fmla="*/ 11356258 w 11356258"/>
              <a:gd name="connsiteY19" fmla="*/ 757523 h 4651456"/>
              <a:gd name="connsiteX20" fmla="*/ 11356258 w 11356258"/>
              <a:gd name="connsiteY20" fmla="*/ 1282473 h 4651456"/>
              <a:gd name="connsiteX21" fmla="*/ 11356258 w 11356258"/>
              <a:gd name="connsiteY21" fmla="*/ 2039996 h 4651456"/>
              <a:gd name="connsiteX22" fmla="*/ 11356258 w 11356258"/>
              <a:gd name="connsiteY22" fmla="*/ 2751004 h 4651456"/>
              <a:gd name="connsiteX23" fmla="*/ 11356258 w 11356258"/>
              <a:gd name="connsiteY23" fmla="*/ 3368983 h 4651456"/>
              <a:gd name="connsiteX24" fmla="*/ 11356258 w 11356258"/>
              <a:gd name="connsiteY24" fmla="*/ 4651456 h 4651456"/>
              <a:gd name="connsiteX25" fmla="*/ 10915368 w 11356258"/>
              <a:gd name="connsiteY25" fmla="*/ 4651456 h 4651456"/>
              <a:gd name="connsiteX26" fmla="*/ 10020228 w 11356258"/>
              <a:gd name="connsiteY26" fmla="*/ 4651456 h 4651456"/>
              <a:gd name="connsiteX27" fmla="*/ 9692900 w 11356258"/>
              <a:gd name="connsiteY27" fmla="*/ 4651456 h 4651456"/>
              <a:gd name="connsiteX28" fmla="*/ 9138448 w 11356258"/>
              <a:gd name="connsiteY28" fmla="*/ 4651456 h 4651456"/>
              <a:gd name="connsiteX29" fmla="*/ 8470432 w 11356258"/>
              <a:gd name="connsiteY29" fmla="*/ 4651456 h 4651456"/>
              <a:gd name="connsiteX30" fmla="*/ 7688855 w 11356258"/>
              <a:gd name="connsiteY30" fmla="*/ 4651456 h 4651456"/>
              <a:gd name="connsiteX31" fmla="*/ 7134402 w 11356258"/>
              <a:gd name="connsiteY31" fmla="*/ 4651456 h 4651456"/>
              <a:gd name="connsiteX32" fmla="*/ 6466387 w 11356258"/>
              <a:gd name="connsiteY32" fmla="*/ 4651456 h 4651456"/>
              <a:gd name="connsiteX33" fmla="*/ 5571247 w 11356258"/>
              <a:gd name="connsiteY33" fmla="*/ 4651456 h 4651456"/>
              <a:gd name="connsiteX34" fmla="*/ 5016794 w 11356258"/>
              <a:gd name="connsiteY34" fmla="*/ 4651456 h 4651456"/>
              <a:gd name="connsiteX35" fmla="*/ 4348779 w 11356258"/>
              <a:gd name="connsiteY35" fmla="*/ 4651456 h 4651456"/>
              <a:gd name="connsiteX36" fmla="*/ 3907889 w 11356258"/>
              <a:gd name="connsiteY36" fmla="*/ 4651456 h 4651456"/>
              <a:gd name="connsiteX37" fmla="*/ 3126311 w 11356258"/>
              <a:gd name="connsiteY37" fmla="*/ 4651456 h 4651456"/>
              <a:gd name="connsiteX38" fmla="*/ 2798984 w 11356258"/>
              <a:gd name="connsiteY38" fmla="*/ 4651456 h 4651456"/>
              <a:gd name="connsiteX39" fmla="*/ 2244531 w 11356258"/>
              <a:gd name="connsiteY39" fmla="*/ 4651456 h 4651456"/>
              <a:gd name="connsiteX40" fmla="*/ 1917204 w 11356258"/>
              <a:gd name="connsiteY40" fmla="*/ 4651456 h 4651456"/>
              <a:gd name="connsiteX41" fmla="*/ 1476314 w 11356258"/>
              <a:gd name="connsiteY41" fmla="*/ 4651456 h 4651456"/>
              <a:gd name="connsiteX42" fmla="*/ 1035424 w 11356258"/>
              <a:gd name="connsiteY42" fmla="*/ 4651456 h 4651456"/>
              <a:gd name="connsiteX43" fmla="*/ 0 w 11356258"/>
              <a:gd name="connsiteY43" fmla="*/ 4651456 h 4651456"/>
              <a:gd name="connsiteX44" fmla="*/ 0 w 11356258"/>
              <a:gd name="connsiteY44" fmla="*/ 4126506 h 4651456"/>
              <a:gd name="connsiteX45" fmla="*/ 0 w 11356258"/>
              <a:gd name="connsiteY45" fmla="*/ 3601556 h 4651456"/>
              <a:gd name="connsiteX46" fmla="*/ 0 w 11356258"/>
              <a:gd name="connsiteY46" fmla="*/ 2844033 h 4651456"/>
              <a:gd name="connsiteX47" fmla="*/ 0 w 11356258"/>
              <a:gd name="connsiteY47" fmla="*/ 2086510 h 4651456"/>
              <a:gd name="connsiteX48" fmla="*/ 0 w 11356258"/>
              <a:gd name="connsiteY48" fmla="*/ 1468531 h 4651456"/>
              <a:gd name="connsiteX49" fmla="*/ 0 w 11356258"/>
              <a:gd name="connsiteY49" fmla="*/ 711008 h 4651456"/>
              <a:gd name="connsiteX50" fmla="*/ 0 w 11356258"/>
              <a:gd name="connsiteY50" fmla="*/ 0 h 465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56258" h="4651456" fill="none" extrusionOk="0">
                <a:moveTo>
                  <a:pt x="0" y="0"/>
                </a:moveTo>
                <a:cubicBezTo>
                  <a:pt x="117039" y="-12622"/>
                  <a:pt x="425183" y="-8563"/>
                  <a:pt x="554453" y="0"/>
                </a:cubicBezTo>
                <a:cubicBezTo>
                  <a:pt x="683723" y="8563"/>
                  <a:pt x="932066" y="-14435"/>
                  <a:pt x="1108905" y="0"/>
                </a:cubicBezTo>
                <a:cubicBezTo>
                  <a:pt x="1285744" y="14435"/>
                  <a:pt x="1435783" y="5327"/>
                  <a:pt x="1549795" y="0"/>
                </a:cubicBezTo>
                <a:cubicBezTo>
                  <a:pt x="1663807" y="-5327"/>
                  <a:pt x="2160547" y="-33720"/>
                  <a:pt x="2331373" y="0"/>
                </a:cubicBezTo>
                <a:cubicBezTo>
                  <a:pt x="2502199" y="33720"/>
                  <a:pt x="2868844" y="1107"/>
                  <a:pt x="3226513" y="0"/>
                </a:cubicBezTo>
                <a:cubicBezTo>
                  <a:pt x="3584182" y="-1107"/>
                  <a:pt x="3500870" y="-3815"/>
                  <a:pt x="3667403" y="0"/>
                </a:cubicBezTo>
                <a:cubicBezTo>
                  <a:pt x="3833936" y="3815"/>
                  <a:pt x="4166715" y="25366"/>
                  <a:pt x="4335418" y="0"/>
                </a:cubicBezTo>
                <a:cubicBezTo>
                  <a:pt x="4504121" y="-25366"/>
                  <a:pt x="4776308" y="-30098"/>
                  <a:pt x="5003434" y="0"/>
                </a:cubicBezTo>
                <a:cubicBezTo>
                  <a:pt x="5230560" y="30098"/>
                  <a:pt x="5409808" y="-5340"/>
                  <a:pt x="5557886" y="0"/>
                </a:cubicBezTo>
                <a:cubicBezTo>
                  <a:pt x="5705964" y="5340"/>
                  <a:pt x="5787025" y="5438"/>
                  <a:pt x="5885214" y="0"/>
                </a:cubicBezTo>
                <a:cubicBezTo>
                  <a:pt x="5983403" y="-5438"/>
                  <a:pt x="6361023" y="-6817"/>
                  <a:pt x="6666791" y="0"/>
                </a:cubicBezTo>
                <a:cubicBezTo>
                  <a:pt x="6972559" y="6817"/>
                  <a:pt x="6995804" y="7944"/>
                  <a:pt x="7221244" y="0"/>
                </a:cubicBezTo>
                <a:cubicBezTo>
                  <a:pt x="7446684" y="-7944"/>
                  <a:pt x="7567177" y="-6804"/>
                  <a:pt x="7662134" y="0"/>
                </a:cubicBezTo>
                <a:cubicBezTo>
                  <a:pt x="7757091" y="6804"/>
                  <a:pt x="7844657" y="1533"/>
                  <a:pt x="7989462" y="0"/>
                </a:cubicBezTo>
                <a:cubicBezTo>
                  <a:pt x="8134267" y="-1533"/>
                  <a:pt x="8341345" y="26671"/>
                  <a:pt x="8657477" y="0"/>
                </a:cubicBezTo>
                <a:cubicBezTo>
                  <a:pt x="8973609" y="-26671"/>
                  <a:pt x="9131069" y="-18821"/>
                  <a:pt x="9325492" y="0"/>
                </a:cubicBezTo>
                <a:cubicBezTo>
                  <a:pt x="9519916" y="18821"/>
                  <a:pt x="9867331" y="-18529"/>
                  <a:pt x="10220632" y="0"/>
                </a:cubicBezTo>
                <a:cubicBezTo>
                  <a:pt x="10573933" y="18529"/>
                  <a:pt x="10915255" y="-45778"/>
                  <a:pt x="11356258" y="0"/>
                </a:cubicBezTo>
                <a:cubicBezTo>
                  <a:pt x="11361574" y="271407"/>
                  <a:pt x="11369665" y="534480"/>
                  <a:pt x="11356258" y="757523"/>
                </a:cubicBezTo>
                <a:cubicBezTo>
                  <a:pt x="11342851" y="980566"/>
                  <a:pt x="11335025" y="1163179"/>
                  <a:pt x="11356258" y="1282473"/>
                </a:cubicBezTo>
                <a:cubicBezTo>
                  <a:pt x="11377492" y="1401767"/>
                  <a:pt x="11337418" y="1786319"/>
                  <a:pt x="11356258" y="2039996"/>
                </a:cubicBezTo>
                <a:cubicBezTo>
                  <a:pt x="11375098" y="2293673"/>
                  <a:pt x="11379526" y="2553369"/>
                  <a:pt x="11356258" y="2751004"/>
                </a:cubicBezTo>
                <a:cubicBezTo>
                  <a:pt x="11332990" y="2948639"/>
                  <a:pt x="11339512" y="3114940"/>
                  <a:pt x="11356258" y="3368983"/>
                </a:cubicBezTo>
                <a:cubicBezTo>
                  <a:pt x="11373004" y="3623026"/>
                  <a:pt x="11295774" y="4010356"/>
                  <a:pt x="11356258" y="4651456"/>
                </a:cubicBezTo>
                <a:cubicBezTo>
                  <a:pt x="11214092" y="4644306"/>
                  <a:pt x="11058371" y="4646791"/>
                  <a:pt x="10915368" y="4651456"/>
                </a:cubicBezTo>
                <a:cubicBezTo>
                  <a:pt x="10772365" y="4656122"/>
                  <a:pt x="10351629" y="4623317"/>
                  <a:pt x="10020228" y="4651456"/>
                </a:cubicBezTo>
                <a:cubicBezTo>
                  <a:pt x="9688827" y="4679595"/>
                  <a:pt x="9843101" y="4645456"/>
                  <a:pt x="9692900" y="4651456"/>
                </a:cubicBezTo>
                <a:cubicBezTo>
                  <a:pt x="9542699" y="4657456"/>
                  <a:pt x="9369279" y="4655357"/>
                  <a:pt x="9138448" y="4651456"/>
                </a:cubicBezTo>
                <a:cubicBezTo>
                  <a:pt x="8907617" y="4647555"/>
                  <a:pt x="8727136" y="4656177"/>
                  <a:pt x="8470432" y="4651456"/>
                </a:cubicBezTo>
                <a:cubicBezTo>
                  <a:pt x="8213728" y="4646735"/>
                  <a:pt x="7943854" y="4677092"/>
                  <a:pt x="7688855" y="4651456"/>
                </a:cubicBezTo>
                <a:cubicBezTo>
                  <a:pt x="7433856" y="4625820"/>
                  <a:pt x="7298316" y="4666088"/>
                  <a:pt x="7134402" y="4651456"/>
                </a:cubicBezTo>
                <a:cubicBezTo>
                  <a:pt x="6970488" y="4636824"/>
                  <a:pt x="6744724" y="4623905"/>
                  <a:pt x="6466387" y="4651456"/>
                </a:cubicBezTo>
                <a:cubicBezTo>
                  <a:pt x="6188050" y="4679007"/>
                  <a:pt x="5948649" y="4677149"/>
                  <a:pt x="5571247" y="4651456"/>
                </a:cubicBezTo>
                <a:cubicBezTo>
                  <a:pt x="5193845" y="4625763"/>
                  <a:pt x="5203362" y="4662664"/>
                  <a:pt x="5016794" y="4651456"/>
                </a:cubicBezTo>
                <a:cubicBezTo>
                  <a:pt x="4830226" y="4640248"/>
                  <a:pt x="4516008" y="4637918"/>
                  <a:pt x="4348779" y="4651456"/>
                </a:cubicBezTo>
                <a:cubicBezTo>
                  <a:pt x="4181551" y="4664994"/>
                  <a:pt x="4126126" y="4664989"/>
                  <a:pt x="3907889" y="4651456"/>
                </a:cubicBezTo>
                <a:cubicBezTo>
                  <a:pt x="3689652" y="4637924"/>
                  <a:pt x="3417818" y="4652255"/>
                  <a:pt x="3126311" y="4651456"/>
                </a:cubicBezTo>
                <a:cubicBezTo>
                  <a:pt x="2834804" y="4650657"/>
                  <a:pt x="2951470" y="4663640"/>
                  <a:pt x="2798984" y="4651456"/>
                </a:cubicBezTo>
                <a:cubicBezTo>
                  <a:pt x="2646498" y="4639272"/>
                  <a:pt x="2383476" y="4625186"/>
                  <a:pt x="2244531" y="4651456"/>
                </a:cubicBezTo>
                <a:cubicBezTo>
                  <a:pt x="2105586" y="4677726"/>
                  <a:pt x="1989155" y="4645214"/>
                  <a:pt x="1917204" y="4651456"/>
                </a:cubicBezTo>
                <a:cubicBezTo>
                  <a:pt x="1845253" y="4657698"/>
                  <a:pt x="1670279" y="4659717"/>
                  <a:pt x="1476314" y="4651456"/>
                </a:cubicBezTo>
                <a:cubicBezTo>
                  <a:pt x="1282349" y="4643196"/>
                  <a:pt x="1215661" y="4643697"/>
                  <a:pt x="1035424" y="4651456"/>
                </a:cubicBezTo>
                <a:cubicBezTo>
                  <a:pt x="855187" y="4659216"/>
                  <a:pt x="334099" y="4629061"/>
                  <a:pt x="0" y="4651456"/>
                </a:cubicBezTo>
                <a:cubicBezTo>
                  <a:pt x="5589" y="4502952"/>
                  <a:pt x="-7583" y="4265004"/>
                  <a:pt x="0" y="4126506"/>
                </a:cubicBezTo>
                <a:cubicBezTo>
                  <a:pt x="7583" y="3988008"/>
                  <a:pt x="22854" y="3841459"/>
                  <a:pt x="0" y="3601556"/>
                </a:cubicBezTo>
                <a:cubicBezTo>
                  <a:pt x="-22854" y="3361653"/>
                  <a:pt x="-3806" y="3148388"/>
                  <a:pt x="0" y="2844033"/>
                </a:cubicBezTo>
                <a:cubicBezTo>
                  <a:pt x="3806" y="2539678"/>
                  <a:pt x="-15670" y="2379090"/>
                  <a:pt x="0" y="2086510"/>
                </a:cubicBezTo>
                <a:cubicBezTo>
                  <a:pt x="15670" y="1793930"/>
                  <a:pt x="-17683" y="1766281"/>
                  <a:pt x="0" y="1468531"/>
                </a:cubicBezTo>
                <a:cubicBezTo>
                  <a:pt x="17683" y="1170781"/>
                  <a:pt x="29938" y="881624"/>
                  <a:pt x="0" y="711008"/>
                </a:cubicBezTo>
                <a:cubicBezTo>
                  <a:pt x="-29938" y="540392"/>
                  <a:pt x="8112" y="347788"/>
                  <a:pt x="0" y="0"/>
                </a:cubicBezTo>
                <a:close/>
              </a:path>
              <a:path w="11356258" h="4651456" stroke="0" extrusionOk="0">
                <a:moveTo>
                  <a:pt x="0" y="0"/>
                </a:moveTo>
                <a:cubicBezTo>
                  <a:pt x="201774" y="19039"/>
                  <a:pt x="367727" y="22755"/>
                  <a:pt x="554453" y="0"/>
                </a:cubicBezTo>
                <a:cubicBezTo>
                  <a:pt x="741179" y="-22755"/>
                  <a:pt x="1215800" y="10508"/>
                  <a:pt x="1449593" y="0"/>
                </a:cubicBezTo>
                <a:cubicBezTo>
                  <a:pt x="1683386" y="-10508"/>
                  <a:pt x="1949887" y="-40768"/>
                  <a:pt x="2344733" y="0"/>
                </a:cubicBezTo>
                <a:cubicBezTo>
                  <a:pt x="2739579" y="40768"/>
                  <a:pt x="2854759" y="10959"/>
                  <a:pt x="3012748" y="0"/>
                </a:cubicBezTo>
                <a:cubicBezTo>
                  <a:pt x="3170737" y="-10959"/>
                  <a:pt x="3366423" y="-18598"/>
                  <a:pt x="3567201" y="0"/>
                </a:cubicBezTo>
                <a:cubicBezTo>
                  <a:pt x="3767979" y="18598"/>
                  <a:pt x="4152718" y="-17705"/>
                  <a:pt x="4348779" y="0"/>
                </a:cubicBezTo>
                <a:cubicBezTo>
                  <a:pt x="4544840" y="17705"/>
                  <a:pt x="4658761" y="734"/>
                  <a:pt x="4789669" y="0"/>
                </a:cubicBezTo>
                <a:cubicBezTo>
                  <a:pt x="4920577" y="-734"/>
                  <a:pt x="4955606" y="2880"/>
                  <a:pt x="5116996" y="0"/>
                </a:cubicBezTo>
                <a:cubicBezTo>
                  <a:pt x="5278386" y="-2880"/>
                  <a:pt x="5341884" y="-10269"/>
                  <a:pt x="5444324" y="0"/>
                </a:cubicBezTo>
                <a:cubicBezTo>
                  <a:pt x="5546764" y="10269"/>
                  <a:pt x="6151625" y="-32999"/>
                  <a:pt x="6339464" y="0"/>
                </a:cubicBezTo>
                <a:cubicBezTo>
                  <a:pt x="6527303" y="32999"/>
                  <a:pt x="6560906" y="-5995"/>
                  <a:pt x="6666791" y="0"/>
                </a:cubicBezTo>
                <a:cubicBezTo>
                  <a:pt x="6772676" y="5995"/>
                  <a:pt x="7007898" y="11635"/>
                  <a:pt x="7334807" y="0"/>
                </a:cubicBezTo>
                <a:cubicBezTo>
                  <a:pt x="7661716" y="-11635"/>
                  <a:pt x="7584417" y="19617"/>
                  <a:pt x="7775697" y="0"/>
                </a:cubicBezTo>
                <a:cubicBezTo>
                  <a:pt x="7966977" y="-19617"/>
                  <a:pt x="8426559" y="-9741"/>
                  <a:pt x="8670837" y="0"/>
                </a:cubicBezTo>
                <a:cubicBezTo>
                  <a:pt x="8915115" y="9741"/>
                  <a:pt x="9300210" y="43371"/>
                  <a:pt x="9565977" y="0"/>
                </a:cubicBezTo>
                <a:cubicBezTo>
                  <a:pt x="9831744" y="-43371"/>
                  <a:pt x="10068033" y="15789"/>
                  <a:pt x="10461118" y="0"/>
                </a:cubicBezTo>
                <a:cubicBezTo>
                  <a:pt x="10854203" y="-15789"/>
                  <a:pt x="11088307" y="-23844"/>
                  <a:pt x="11356258" y="0"/>
                </a:cubicBezTo>
                <a:cubicBezTo>
                  <a:pt x="11364146" y="282771"/>
                  <a:pt x="11379516" y="312974"/>
                  <a:pt x="11356258" y="571465"/>
                </a:cubicBezTo>
                <a:cubicBezTo>
                  <a:pt x="11333000" y="829956"/>
                  <a:pt x="11373264" y="994599"/>
                  <a:pt x="11356258" y="1142929"/>
                </a:cubicBezTo>
                <a:cubicBezTo>
                  <a:pt x="11339252" y="1291259"/>
                  <a:pt x="11356454" y="1652811"/>
                  <a:pt x="11356258" y="1853937"/>
                </a:cubicBezTo>
                <a:cubicBezTo>
                  <a:pt x="11356062" y="2055063"/>
                  <a:pt x="11334617" y="2291913"/>
                  <a:pt x="11356258" y="2564946"/>
                </a:cubicBezTo>
                <a:cubicBezTo>
                  <a:pt x="11377899" y="2837979"/>
                  <a:pt x="11345119" y="2880103"/>
                  <a:pt x="11356258" y="3089896"/>
                </a:cubicBezTo>
                <a:cubicBezTo>
                  <a:pt x="11367398" y="3299689"/>
                  <a:pt x="11323323" y="3610506"/>
                  <a:pt x="11356258" y="3800904"/>
                </a:cubicBezTo>
                <a:cubicBezTo>
                  <a:pt x="11389193" y="3991302"/>
                  <a:pt x="11377969" y="4403242"/>
                  <a:pt x="11356258" y="4651456"/>
                </a:cubicBezTo>
                <a:cubicBezTo>
                  <a:pt x="11051127" y="4655706"/>
                  <a:pt x="10971673" y="4655191"/>
                  <a:pt x="10688243" y="4651456"/>
                </a:cubicBezTo>
                <a:cubicBezTo>
                  <a:pt x="10404814" y="4647721"/>
                  <a:pt x="10428820" y="4659679"/>
                  <a:pt x="10360915" y="4651456"/>
                </a:cubicBezTo>
                <a:cubicBezTo>
                  <a:pt x="10293010" y="4643233"/>
                  <a:pt x="9815214" y="4668935"/>
                  <a:pt x="9465775" y="4651456"/>
                </a:cubicBezTo>
                <a:cubicBezTo>
                  <a:pt x="9116336" y="4633977"/>
                  <a:pt x="9168734" y="4669422"/>
                  <a:pt x="9024885" y="4651456"/>
                </a:cubicBezTo>
                <a:cubicBezTo>
                  <a:pt x="8881036" y="4633491"/>
                  <a:pt x="8533264" y="4641241"/>
                  <a:pt x="8356870" y="4651456"/>
                </a:cubicBezTo>
                <a:cubicBezTo>
                  <a:pt x="8180476" y="4661671"/>
                  <a:pt x="8013837" y="4664660"/>
                  <a:pt x="7915980" y="4651456"/>
                </a:cubicBezTo>
                <a:cubicBezTo>
                  <a:pt x="7818123" y="4638253"/>
                  <a:pt x="7635725" y="4640002"/>
                  <a:pt x="7361527" y="4651456"/>
                </a:cubicBezTo>
                <a:cubicBezTo>
                  <a:pt x="7087329" y="4662910"/>
                  <a:pt x="7106240" y="4673118"/>
                  <a:pt x="6920637" y="4651456"/>
                </a:cubicBezTo>
                <a:cubicBezTo>
                  <a:pt x="6735034" y="4629795"/>
                  <a:pt x="6433653" y="4677064"/>
                  <a:pt x="6252622" y="4651456"/>
                </a:cubicBezTo>
                <a:cubicBezTo>
                  <a:pt x="6071592" y="4625848"/>
                  <a:pt x="5826725" y="4644814"/>
                  <a:pt x="5584607" y="4651456"/>
                </a:cubicBezTo>
                <a:cubicBezTo>
                  <a:pt x="5342489" y="4658098"/>
                  <a:pt x="4963759" y="4641971"/>
                  <a:pt x="4803029" y="4651456"/>
                </a:cubicBezTo>
                <a:cubicBezTo>
                  <a:pt x="4642299" y="4660941"/>
                  <a:pt x="4628591" y="4660681"/>
                  <a:pt x="4475702" y="4651456"/>
                </a:cubicBezTo>
                <a:cubicBezTo>
                  <a:pt x="4322813" y="4642231"/>
                  <a:pt x="4168732" y="4646607"/>
                  <a:pt x="4034812" y="4651456"/>
                </a:cubicBezTo>
                <a:cubicBezTo>
                  <a:pt x="3900892" y="4656306"/>
                  <a:pt x="3604689" y="4660700"/>
                  <a:pt x="3480359" y="4651456"/>
                </a:cubicBezTo>
                <a:cubicBezTo>
                  <a:pt x="3356029" y="4642212"/>
                  <a:pt x="3189002" y="4662921"/>
                  <a:pt x="3039469" y="4651456"/>
                </a:cubicBezTo>
                <a:cubicBezTo>
                  <a:pt x="2889936" y="4639992"/>
                  <a:pt x="2800944" y="4655126"/>
                  <a:pt x="2712142" y="4651456"/>
                </a:cubicBezTo>
                <a:cubicBezTo>
                  <a:pt x="2623340" y="4647786"/>
                  <a:pt x="2217770" y="4679581"/>
                  <a:pt x="2044126" y="4651456"/>
                </a:cubicBezTo>
                <a:cubicBezTo>
                  <a:pt x="1870482" y="4623331"/>
                  <a:pt x="1552922" y="4631215"/>
                  <a:pt x="1376111" y="4651456"/>
                </a:cubicBezTo>
                <a:cubicBezTo>
                  <a:pt x="1199301" y="4671697"/>
                  <a:pt x="414068" y="4648992"/>
                  <a:pt x="0" y="4651456"/>
                </a:cubicBezTo>
                <a:cubicBezTo>
                  <a:pt x="4700" y="4476722"/>
                  <a:pt x="1455" y="4261347"/>
                  <a:pt x="0" y="4033477"/>
                </a:cubicBezTo>
                <a:cubicBezTo>
                  <a:pt x="-1455" y="3805607"/>
                  <a:pt x="-26453" y="3740933"/>
                  <a:pt x="0" y="3462012"/>
                </a:cubicBezTo>
                <a:cubicBezTo>
                  <a:pt x="26453" y="3183091"/>
                  <a:pt x="1628" y="3102338"/>
                  <a:pt x="0" y="2797519"/>
                </a:cubicBezTo>
                <a:cubicBezTo>
                  <a:pt x="-1628" y="2492700"/>
                  <a:pt x="-18581" y="2496016"/>
                  <a:pt x="0" y="2272569"/>
                </a:cubicBezTo>
                <a:cubicBezTo>
                  <a:pt x="18581" y="2049122"/>
                  <a:pt x="-18630" y="1907369"/>
                  <a:pt x="0" y="1701104"/>
                </a:cubicBezTo>
                <a:cubicBezTo>
                  <a:pt x="18630" y="1494840"/>
                  <a:pt x="-22932" y="1192805"/>
                  <a:pt x="0" y="1036610"/>
                </a:cubicBezTo>
                <a:cubicBezTo>
                  <a:pt x="22932" y="880415"/>
                  <a:pt x="-9849" y="401113"/>
                  <a:pt x="0" y="0"/>
                </a:cubicBezTo>
                <a:close/>
              </a:path>
            </a:pathLst>
          </a:custGeom>
          <a:ln w="28575">
            <a:solidFill>
              <a:schemeClr val="bg1">
                <a:lumMod val="75000"/>
              </a:schemeClr>
            </a:solidFill>
            <a:extLst>
              <a:ext uri="{C807C97D-BFC1-408E-A445-0C87EB9F89A2}">
                <ask:lineSketchStyleProps xmlns:ask="http://schemas.microsoft.com/office/drawing/2018/sketchyshapes" sd="3224186516">
                  <ask:type>
                    <ask:lineSketchFreehand/>
                  </ask:type>
                </ask:lineSketchStyleProps>
              </a:ext>
            </a:extLst>
          </a:ln>
        </p:spPr>
        <p:txBody>
          <a:bodyPr>
            <a:normAutofit/>
          </a:bodyPr>
          <a:lstStyle/>
          <a:p>
            <a:pPr algn="just">
              <a:lnSpc>
                <a:spcPct val="130000"/>
              </a:lnSpc>
              <a:tabLst>
                <a:tab pos="3421380" algn="l"/>
              </a:tabLst>
            </a:pPr>
            <a:r>
              <a:rPr lang="el-GR" sz="1800" b="1" dirty="0">
                <a:latin typeface="Calibri" panose="020F0502020204030204" pitchFamily="34" charset="0"/>
                <a:ea typeface="MyriadPro-Regular"/>
                <a:cs typeface="Arial" panose="020B0604020202020204" pitchFamily="34" charset="0"/>
              </a:rPr>
              <a:t>Αν θέλετε να μάθετε πώς συνεχίστηκε το επεισόδιο σύμφωνα με την ιστορία, διαβάστε εδώ τώρα</a:t>
            </a:r>
            <a:r>
              <a:rPr lang="en-GB" sz="1800" b="1" dirty="0">
                <a:latin typeface="Calibri" panose="020F0502020204030204" pitchFamily="34" charset="0"/>
                <a:cs typeface="Arial" panose="020B0604020202020204" pitchFamily="34" charset="0"/>
              </a:rPr>
              <a:t>. </a:t>
            </a:r>
            <a:r>
              <a:rPr lang="el-GR" sz="1800" dirty="0">
                <a:latin typeface="Calibri" panose="020F0502020204030204" pitchFamily="34" charset="0"/>
                <a:cs typeface="Arial" panose="020B0604020202020204" pitchFamily="34" charset="0"/>
              </a:rPr>
              <a:t>Αλλά κάντε το μόνο εάν είτε έχετε ήδη παίξει στους ρόλους όλων των χαρακτήρων που περιγράφονται σε αυτό το επεισόδιο ή είστε σίγουροι ότι δεν θέλετε να αναλάβετε άλλους ρόλους, γιατί διαφορετικά θα χαλάσετε την ομορφιά της δραστηριότητας</a:t>
            </a:r>
            <a:r>
              <a:rPr lang="en-GB" sz="1800" dirty="0">
                <a:latin typeface="Calibri" panose="020F0502020204030204" pitchFamily="34" charset="0"/>
                <a:cs typeface="Arial" panose="020B0604020202020204" pitchFamily="34" charset="0"/>
              </a:rPr>
              <a:t>.</a:t>
            </a:r>
          </a:p>
          <a:p>
            <a:pPr algn="just">
              <a:lnSpc>
                <a:spcPct val="130000"/>
              </a:lnSpc>
            </a:pPr>
            <a:r>
              <a:rPr lang="el-GR" sz="1800" dirty="0">
                <a:latin typeface="Calibri" panose="020F0502020204030204" pitchFamily="34" charset="0"/>
                <a:cs typeface="Arial" panose="020B0604020202020204" pitchFamily="34" charset="0"/>
              </a:rPr>
              <a:t>Είναι Δευτέρα 5 Οκτωβρίου 1789, νωρίς το πρωί. Όπως κάθε μέρα, οι γυναίκες της αγοράς έχουν συγκεντρωθεί στην αγορά του Παρισιού. Οι αίθουσες της αγοράς είναι γεμάτες ως συνήθως. Σήμερα όμως η ατμόσφαιρα είναι φορτισμένη. Βρισιές ακούγονται, γεμάτες θυμό και αγανάκτηση. Φυσικά, όλοι εδώ έχουν ακούσει για τους υπερβολικούς εορτασμούς στο Παλάτι των Βερσαλλιών. Και σήμερα, απλά κανείς δεν θέλει να πάει στη δουλειά του.</a:t>
            </a:r>
          </a:p>
          <a:p>
            <a:pPr algn="just">
              <a:lnSpc>
                <a:spcPct val="130000"/>
              </a:lnSpc>
            </a:pPr>
            <a:r>
              <a:rPr lang="el-GR" sz="1800" dirty="0">
                <a:latin typeface="Calibri" panose="020F0502020204030204" pitchFamily="34" charset="0"/>
                <a:cs typeface="Arial" panose="020B0604020202020204" pitchFamily="34" charset="0"/>
              </a:rPr>
              <a:t>"Αρκετά!" Οι φωνές γίνονται όλο και πιο δυνατές: "Αυτοί στις Βερσαλλίες δεν έχουν ιδέα πόσο φτωχοί είμαστε! Αν ο βασιλιάς και η βασίλισσά του ζούσαν εδώ μαζί μας, ανάμεσά μας, σίγουρα θα υπήρχαν αρκετά για να φάμε!" Ανάμεσα στις γυναίκες της αγοράς είναι η </a:t>
            </a:r>
            <a:r>
              <a:rPr lang="el-GR" sz="1800" dirty="0" err="1">
                <a:latin typeface="Calibri" panose="020F0502020204030204" pitchFamily="34" charset="0"/>
                <a:cs typeface="Arial" panose="020B0604020202020204" pitchFamily="34" charset="0"/>
              </a:rPr>
              <a:t>Λουίζον</a:t>
            </a:r>
            <a:r>
              <a:rPr lang="el-GR" sz="1800" dirty="0">
                <a:latin typeface="Calibri" panose="020F0502020204030204" pitchFamily="34" charset="0"/>
                <a:cs typeface="Arial" panose="020B0604020202020204" pitchFamily="34" charset="0"/>
              </a:rPr>
              <a:t>, μια νεαρή πωλήτρια λουλουδιών. Έχει ένα τύμπανο στρατιώτη και το χτυπάει</a:t>
            </a:r>
            <a:r>
              <a:rPr lang="en-GB" sz="1800" dirty="0">
                <a:latin typeface="Calibri" panose="020F0502020204030204" pitchFamily="34" charset="0"/>
                <a:cs typeface="Arial" panose="020B0604020202020204" pitchFamily="34" charset="0"/>
              </a:rPr>
              <a:t>.</a:t>
            </a:r>
            <a:endParaRPr lang="en-GB" dirty="0"/>
          </a:p>
        </p:txBody>
      </p:sp>
      <p:pic>
        <p:nvPicPr>
          <p:cNvPr id="2" name="Episode-1-6How-EL">
            <a:hlinkClick r:id="" action="ppaction://media"/>
            <a:extLst>
              <a:ext uri="{FF2B5EF4-FFF2-40B4-BE49-F238E27FC236}">
                <a16:creationId xmlns:a16="http://schemas.microsoft.com/office/drawing/2014/main" id="{636DD1E9-4926-5BE8-B89D-D11D545A74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04231" y="68134"/>
            <a:ext cx="1407812" cy="1407812"/>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fontScale="92500" lnSpcReduction="10000"/>
          </a:bodyPr>
          <a:lstStyle/>
          <a:p>
            <a:pPr algn="just">
              <a:lnSpc>
                <a:spcPct val="130000"/>
              </a:lnSpc>
              <a:tabLst>
                <a:tab pos="3421380" algn="l"/>
              </a:tabLst>
            </a:pPr>
            <a:r>
              <a:rPr lang="el-GR" sz="1800" dirty="0">
                <a:latin typeface="Calibri" panose="020F0502020204030204" pitchFamily="34" charset="0"/>
                <a:cs typeface="Arial" panose="020B0604020202020204" pitchFamily="34" charset="0"/>
              </a:rPr>
              <a:t>"Πάνω πάνω!" φωνάζει. Και οι γυναίκες την ακολουθούν. Μαζί περπατούν μέχρι το δημαρχείο του Παρισιού. «Θέλουμε ψωμί!» φωνάζει το πλήθος. Αλλά ο δήμαρχος </a:t>
            </a:r>
            <a:r>
              <a:rPr lang="el-GR" sz="1800" dirty="0" err="1">
                <a:latin typeface="Calibri" panose="020F0502020204030204" pitchFamily="34" charset="0"/>
                <a:cs typeface="Arial" panose="020B0604020202020204" pitchFamily="34" charset="0"/>
              </a:rPr>
              <a:t>Bailly</a:t>
            </a:r>
            <a:r>
              <a:rPr lang="el-GR" sz="1800" dirty="0">
                <a:latin typeface="Calibri" panose="020F0502020204030204" pitchFamily="34" charset="0"/>
                <a:cs typeface="Arial" panose="020B0604020202020204" pitchFamily="34" charset="0"/>
              </a:rPr>
              <a:t> αρνείται να τους ακούσει. Τότε οι θυμωμένες γυναίκες μπαίνουν με το ζόρι στις αίθουσες μαρτύρων του δημαρχείου. Επίθεση με κλωτσιές δέχεται δημόσιος υπάλληλος. Και μετά οι γυναίκες οπλίζονται. Παίρνουν κανόνια, τουφέκια και άλλα όπλα.</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"Ακολούθησε με!" φωνάζει η </a:t>
            </a:r>
            <a:r>
              <a:rPr lang="el-GR" sz="1800" dirty="0" err="1">
                <a:latin typeface="Calibri" panose="020F0502020204030204" pitchFamily="34" charset="0"/>
                <a:cs typeface="Arial" panose="020B0604020202020204" pitchFamily="34" charset="0"/>
              </a:rPr>
              <a:t>Louison</a:t>
            </a:r>
            <a:r>
              <a:rPr lang="el-GR" sz="1800" dirty="0">
                <a:latin typeface="Calibri" panose="020F0502020204030204" pitchFamily="34" charset="0"/>
                <a:cs typeface="Arial" panose="020B0604020202020204" pitchFamily="34" charset="0"/>
              </a:rPr>
              <a:t>, χτυπώντας στο τύμπανο, "Θέλουμε να κάνουμε μια επίσκεψη στις κυρίες και κύριους στις Βερσαλλίες!"</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Και οι γυναίκες ακολουθούν τον τυμπανιστή κατά εκατοντάδες. Σύντομα γίνονται περισσότεροι. Από παντού, πεινασμένες νοικοκυρές, κορίτσια και υπηρέτες, που είχαν ήδη παραταχθεί τα ξημερώματα για ψωμί και κρέας μπροστά στα κλειστά ακόμη μαγαζιά, έρχονται τρέχοντας και σύντομα οι πολλές εκατοντάδες γίνονται αρκετές χιλιάδες. Οπλισμένοι με τουφέκια, λοστούς, σπαθιά και τσεκούρια.</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«Οι Βερσαλλίες γλεντάνε, το Παρίσι λιμοκτονεί!» φωνάζει το θυμωμένο πλήθος καθώς πλησιάζει τις Βερσαλλίες. Ξανά και ξανά, "Οι Βερσαλλίες γιορτές, το Παρίσι λιμοκτονεί!" Οι Βερσαλλίες γλεντάνε, το Παρίσι λιμοκτονεί!» Οι κραυγές πυροδοτούν την αποφασιστικότητα των γυναικών να πουν τη γνώμη τους στον βασιλιά και στους φοβισμένους από τον κόσμο ευγενείς του</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2592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80D81D48-3722-4F04-ADE2-C0A3A638573E}"/>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el-GR" sz="1800" dirty="0">
                <a:latin typeface="Calibri" panose="020F0502020204030204" pitchFamily="34" charset="0"/>
                <a:cs typeface="Arial" panose="020B0604020202020204" pitchFamily="34" charset="0"/>
              </a:rPr>
              <a:t>Χρειάζονται τέσσερις ολόκληρες ώρες για να φτάσει το θυμωμένο πλήθος στο βασιλικό παλάτι. Εκεί, έχουν ακούσει εδώ και καιρό για την οργισμένη πορεία των εξαγριωμένων ανθρώπων και έχουν προετοιμαστεί ανάλογα. Το προαύλιο του κάστρου ελέγχεται από στρατιώτες των συνταγμάτων φρουράς του βασιλιά, ενώ το ελβετικό σύνταγμα ασφαλίζει τις πόρτες, τις σκάλες και το εσωτερικό του κάστρου. Σε επιφυλακή, οι φρουροί περιμένουν να φτάσει το θυμωμένο πλήθος, όταν ξαφνικά συνειδητοποιούν ότι η πομπή είναι κυρίως γυναίκες και παιδιά. Η ένταση πέφτει από τους στρατιώτες. Άλλοι γελούν, άλλοι αστειεύονται, άλλοι αφήνουν ακόμη και τα όπλα τους και όλοι μοιάζουν σαν μαγεμένοι στο συνεχώς αυξανόμενο πλήθος των γυναικών. Μέχρι στιγμής υπάρχουν περίπου 6.000 από αυτούς συγκεντρωμένοι μπροστά από το κάστρο.</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Κόντρα σε κάθε προσδοκία, τα πράγματα είναι αρκετά ήρεμα. Οι στρατιώτες μοιράζονται τις προμήθειες τους με τις γυναίκες. Αρχικά, πέντε γυναίκες και ένας άνδρας μετακινούνται στην Εθνοσυνέλευση στην </a:t>
            </a:r>
            <a:r>
              <a:rPr lang="el-GR" sz="1800" dirty="0" err="1">
                <a:latin typeface="Calibri" panose="020F0502020204030204" pitchFamily="34" charset="0"/>
                <a:cs typeface="Arial" panose="020B0604020202020204" pitchFamily="34" charset="0"/>
              </a:rPr>
              <a:t>Ballhausplatz</a:t>
            </a:r>
            <a:r>
              <a:rPr lang="el-GR" sz="1800" dirty="0">
                <a:latin typeface="Calibri" panose="020F0502020204030204" pitchFamily="34" charset="0"/>
                <a:cs typeface="Arial" panose="020B0604020202020204" pitchFamily="34" charset="0"/>
              </a:rPr>
              <a:t>, όπου παρουσιάζουν τα αιτήματά τους στα μέλη που είναι παρόντα εκεί. Τα μέλη της Εθνοσυνέλευσης όμως δεν αισθάνονται υπεύθυνα για τις ανησυχίες των γυναικών που έχουν σταλεί και τις κατευθύνουν στον Βασιλιά</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4485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702EE6A4-81EA-45C1-9665-18F74EE7875C}"/>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fontScale="92500" lnSpcReduction="10000"/>
          </a:bodyPr>
          <a:lstStyle/>
          <a:p>
            <a:pPr algn="just">
              <a:lnSpc>
                <a:spcPct val="130000"/>
              </a:lnSpc>
              <a:tabLst>
                <a:tab pos="3421380" algn="l"/>
              </a:tabLst>
            </a:pPr>
            <a:r>
              <a:rPr lang="el-GR" sz="1800" dirty="0">
                <a:latin typeface="Calibri" panose="020F0502020204030204" pitchFamily="34" charset="0"/>
                <a:cs typeface="Arial" panose="020B0604020202020204" pitchFamily="34" charset="0"/>
              </a:rPr>
              <a:t>Οι ταραχές και οι διαμαρτυρίες διαρκούν όλη τη νύχτα που περνούν οι γυναίκες μπροστά στο κάστρο. Στο μεταξύ, αρκετοί στρατιώτες έχουν ενωθεί με τις γυναίκες. Καταλαβαίνουν την κατάστασή τους, καταλαβαίνουν πόσο δύσκολη έχει γίνει η ζωή στις πόλεις: όλοι αυτοί οι άνθρωποι χωρίς δουλειά, η πείνα, ο καθημερινός αγώνας για επιβίωση! Και μετά υπάρχουν οι αριστοκράτες εδώ στις Βερσαλλίες που γιορτάζουν τη μια γιορτή μετά την άλλη, ζουν μέσα στην πολυτέλεια και δεν βλέπουν όλη τη δυστυχία στις πόλεις!</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Ο κόσμος έχει περάσει μια φοβερή νύχτα μπροστά στις πύλες του κάστρου. Έχουν παγώσει και η βροχή σήμερα το πρωί κάνει τα δυνατά της για να κάνει την ατμόσφαιρα εδώ όλο και πιο φορτισμένη. Το θυμωμένο πλήθος σπρώχνει την πύλη προς το προαύλιο του κάστρου. Πολλοί στρατιώτες έχουν ήδη εγκαταλείψει την περιοχή κατά τη διάρκεια της νύχτας. Φωνάζοντας, το πλήθος σπρώχνει μπροστά, δυνάμεις πάνω από τους στρατιώτες του ελβετικού συντάγματος που είναι ακόμα παρόντες. Δύο υπηρέτες χάνουν τη ζωή τους στις συγκρούσεις όταν το διαμαρτυρόμενο πλήθος μπαίνει τελικά στο κάστρο.</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Πανικός καταλαμβάνει τη Μαρία Αντουανέτα. Μαζεύει γρήγορα τα παιδιά της, φεύγει από την πλαϊνή πτέρυγα του παλατιού και ορμάει στο κεντρικό κτίριο. Εκεί βρίσκει τον σύζυγό της, τον βασιλιά, εντελώς συντετριμμένο και τρέμοντας από φόβο στον κύκλο των συμβούλων του. Ρίχνεται στην αγκαλιά του. Αλλά ούτε ο βασιλιάς ούτε οι σύμβουλοί του έχουν απαντήσεις, ούτε ξέρουν τι να κάνουν τώρα. Οι κραυγές μάχης ακούγονται από τις σκάλες, όπου το ελβετικό σύνταγμα προσπαθεί να απωθήσει τους εισβολείς</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049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F91E1A43-7FFB-4BA1-942A-99D4093F3CBB}"/>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fontScale="92500" lnSpcReduction="10000"/>
          </a:bodyPr>
          <a:lstStyle/>
          <a:p>
            <a:pPr algn="just">
              <a:lnSpc>
                <a:spcPct val="130000"/>
              </a:lnSpc>
              <a:tabLst>
                <a:tab pos="3421380" algn="l"/>
              </a:tabLst>
            </a:pPr>
            <a:r>
              <a:rPr lang="el-GR" sz="1800" dirty="0">
                <a:latin typeface="Calibri" panose="020F0502020204030204" pitchFamily="34" charset="0"/>
                <a:cs typeface="Arial" panose="020B0604020202020204" pitchFamily="34" charset="0"/>
              </a:rPr>
              <a:t>Είναι η Μαρία Αντουανέτα, που ξυπνά από την παράλυση του φόβου της. Παίρνει στην αγκαλιά της τον μικρότερο γιο της και προχωρά προς το μπαλκόνι. Ζαλισμένοι οι άντρες την κοιτούν επίμονα! Αλλά σαν να το ήξερε η Βασίλισσα, οι Παριζιάνες μπροστά στο μπαλκόνι αντιδρούν απροσδόκητα όταν βλέπουν τη βασίλισσα τους στο μπαλκόνι. Η θέα της γυναίκας με το παιδί στην αγκαλιά τους αγγίζει. Ο θυμός μετατρέπεται σε ενθουσιασμό. "Ζήτω η Βασίλισσα! Ζήτω ο Πρίγκιπας!" Σύντομα όλοι φωνάζουν με όλη τους τη δύναμη: "Ζήτω η Βασίλισσα!"</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Τα τύμπανα και οι τρομπέτες ακούγονται από το δρόμο μέχρι το Παρίσι και η Εθνοφρουρά τελικά ενώνεται με την Εθνοσυνέλευση που μόλις ιδρύθηκε. Επικεφαλής είναι ο </a:t>
            </a:r>
            <a:r>
              <a:rPr lang="el-GR" sz="1800" dirty="0" err="1">
                <a:latin typeface="Calibri" panose="020F0502020204030204" pitchFamily="34" charset="0"/>
                <a:cs typeface="Arial" panose="020B0604020202020204" pitchFamily="34" charset="0"/>
              </a:rPr>
              <a:t>Λαφαγιέτ</a:t>
            </a:r>
            <a:r>
              <a:rPr lang="el-GR" sz="1800" dirty="0">
                <a:latin typeface="Calibri" panose="020F0502020204030204" pitchFamily="34" charset="0"/>
                <a:cs typeface="Arial" panose="020B0604020202020204" pitchFamily="34" charset="0"/>
              </a:rPr>
              <a:t>, ο στρατηγός που πολέμησε για την ελευθερία και τη δημοκρατία στο πλευρό των αποίκων στον Αμερικανικό Πόλεμο της Ανεξαρτησίας. Οι πολίτες στρατιώτες, που αποτελούν την Εθνική Φρουρά, καταλαμβάνουν τις αυλές, τις σκάλες και το παλάτι και ο στρατηγός </a:t>
            </a:r>
            <a:r>
              <a:rPr lang="el-GR" sz="1800" dirty="0" err="1">
                <a:latin typeface="Calibri" panose="020F0502020204030204" pitchFamily="34" charset="0"/>
                <a:cs typeface="Arial" panose="020B0604020202020204" pitchFamily="34" charset="0"/>
              </a:rPr>
              <a:t>Λαφαγιέτ</a:t>
            </a:r>
            <a:r>
              <a:rPr lang="el-GR" sz="1800" dirty="0">
                <a:latin typeface="Calibri" panose="020F0502020204030204" pitchFamily="34" charset="0"/>
                <a:cs typeface="Arial" panose="020B0604020202020204" pitchFamily="34" charset="0"/>
              </a:rPr>
              <a:t> πλησιάζει τη βασίλισσα, παίρνει τη θέση του δίπλα της στο μπαλκόνι και χαιρετάει το ενθουσιώδες πλήθος. Και το πλήθος ξετρελαίνεται. Μαίνεται από ενθουσιασμό! Η ευφορία απλώνεται! Ο σεβαστός στρατηγός, εξαιρετικά δημοφιλής στον κόσμο, δίπλα στη βασίλισσα! Τώρα και ο βασιλιάς έχει ανακτήσει την ψυχραιμία του. Αν και παραμένει στο παρασκήνιο, τώρα μπαίνει και αυτός στο μπαλκόνι και χαιρετάει δειλά το πλήθος, παρακολουθώντας τρέμοντας, καθώς η γυναίκα του Μαρία Αντουανέτα και ο στρατηγός </a:t>
            </a:r>
            <a:r>
              <a:rPr lang="el-GR" sz="1800" dirty="0" err="1">
                <a:latin typeface="Calibri" panose="020F0502020204030204" pitchFamily="34" charset="0"/>
                <a:cs typeface="Arial" panose="020B0604020202020204" pitchFamily="34" charset="0"/>
              </a:rPr>
              <a:t>Λαφαγιέτ</a:t>
            </a:r>
            <a:r>
              <a:rPr lang="el-GR" sz="1800" dirty="0">
                <a:latin typeface="Calibri" panose="020F0502020204030204" pitchFamily="34" charset="0"/>
                <a:cs typeface="Arial" panose="020B0604020202020204" pitchFamily="34" charset="0"/>
              </a:rPr>
              <a:t> επευφημούνται από το πλήθος..</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Όταν ο βασιλιάς υπόσχεται παράδοση φαγητού στο Παρίσι, η κατάσταση ηρεμεί</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8026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224B6A6A-5CA7-49F9-9E54-426B8A04CF93}"/>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lnSpcReduction="10000"/>
          </a:bodyPr>
          <a:lstStyle/>
          <a:p>
            <a:pPr algn="just">
              <a:lnSpc>
                <a:spcPct val="130000"/>
              </a:lnSpc>
              <a:tabLst>
                <a:tab pos="3421380" algn="l"/>
              </a:tabLst>
            </a:pPr>
            <a:r>
              <a:rPr lang="el-GR" sz="1800" dirty="0">
                <a:latin typeface="Calibri" panose="020F0502020204030204" pitchFamily="34" charset="0"/>
                <a:cs typeface="Arial" panose="020B0604020202020204" pitchFamily="34" charset="0"/>
              </a:rPr>
              <a:t>Τέλος, συμφωνεί να υπογράψει τα διατάγματα της Εθνοσυνέλευσης και να καταργήσει τα προνόμια των ευγενών.</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Φέρνουν βαγόνια και άλογα. Ο Βασιλιάς και η Βασίλισσα πρέπει να επιστρέψουν στο Παρίσι! Μερικές άμαξες γεμίζουν, γιατί τώρα υπάρχουν και αρκετοί άρχοντες και κυρίες της αυλής που θέλουν να επιστρέψουν στο Παρίσι. Τέλος, η πομπή αρχίζει να κινείται και νωρίς το απόγευμα της 6ης Οκτωβρίου ξεκινά η πορεία της επιστροφής μαζί με τη βασιλική οικογένεια.</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Ένα απίστευτο κέφι συνοδεύει την πομπή για έξι ολόκληρες ώρες. Υπάρχει μια ατμόσφαιρα γιορτής. Οι γυναίκες χορεύουν, μαζί με τους στρατιώτες και τις εργάτριες. Επικεφαλής της πομπής είναι η Εθνική Φρουρά. Οι πολίτες στρατιώτες έχουν καρβέλια ψωμί στις μύτες των ξιφολόγχης τους και σέρνουν καροτσάκια γεμάτα με ψωμί και αλεύρι.</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Και ακόμη και οι στρατιώτες του παλατιού και η βασιλική ελβετική φρουρά πηγαίνουν μαζί με αυτή την πομπή. Είναι ο ίδιος ο </a:t>
            </a:r>
            <a:r>
              <a:rPr lang="el-GR" sz="1800" dirty="0" err="1">
                <a:latin typeface="Calibri" panose="020F0502020204030204" pitchFamily="34" charset="0"/>
                <a:cs typeface="Arial" panose="020B0604020202020204" pitchFamily="34" charset="0"/>
              </a:rPr>
              <a:t>Λαφαγιέτ</a:t>
            </a:r>
            <a:r>
              <a:rPr lang="el-GR" sz="1800" dirty="0">
                <a:latin typeface="Calibri" panose="020F0502020204030204" pitchFamily="34" charset="0"/>
                <a:cs typeface="Arial" panose="020B0604020202020204" pitchFamily="34" charset="0"/>
              </a:rPr>
              <a:t> που συνοδεύει την άμαξα του Βασιλιά και την αυλική του ακολουθία με ασφάλεια στο Παρίσι. Επίσης, συνοδεύουν την πορεία εκατοντάδες μέλη της Εθνοσυνέλευσης.</a:t>
            </a:r>
          </a:p>
          <a:p>
            <a:pPr algn="just">
              <a:lnSpc>
                <a:spcPct val="130000"/>
              </a:lnSpc>
              <a:tabLst>
                <a:tab pos="3421380" algn="l"/>
              </a:tabLst>
            </a:pPr>
            <a:r>
              <a:rPr lang="el-GR" sz="1800" dirty="0">
                <a:latin typeface="Calibri" panose="020F0502020204030204" pitchFamily="34" charset="0"/>
                <a:cs typeface="Arial" panose="020B0604020202020204" pitchFamily="34" charset="0"/>
              </a:rPr>
              <a:t>Αν και βρέχει ακόμα και το έδαφος είναι επομένως λασπωμένο και γλιστερό, το πλήθος έχει την καλύτερη διάθεση και τραγουδά: «Φέρνουμε τον φούρναρη, τη γυναίκα του φούρναρη και τον γιο του φούρναρη!»</a:t>
            </a:r>
            <a:endParaRPr lang="en-GB" sz="1800" dirty="0">
              <a:latin typeface="Calibri" panose="020F0502020204030204" pitchFamily="34" charset="0"/>
              <a:cs typeface="Arial" panose="020B0604020202020204" pitchFamily="34" charset="0"/>
            </a:endParaRP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C7ADD1B-B394-48E3-AE16-01331347AC2B}"/>
              </a:ext>
            </a:extLst>
          </p:cNvPr>
          <p:cNvSpPr txBox="1"/>
          <p:nvPr/>
        </p:nvSpPr>
        <p:spPr>
          <a:xfrm>
            <a:off x="344128" y="6302478"/>
            <a:ext cx="3033587" cy="369332"/>
          </a:xfrm>
          <a:prstGeom prst="rect">
            <a:avLst/>
          </a:prstGeom>
          <a:noFill/>
        </p:spPr>
        <p:txBody>
          <a:bodyPr wrap="none" rtlCol="0">
            <a:spAutoFit/>
          </a:bodyPr>
          <a:lstStyle/>
          <a:p>
            <a:r>
              <a:rPr lang="el-GR" dirty="0">
                <a:hlinkClick r:id="rId2" action="ppaction://hlinksldjump"/>
              </a:rPr>
              <a:t>Κάντε κλικ εδώ για επιστροφή</a:t>
            </a:r>
            <a:endParaRPr lang="en-GB" dirty="0"/>
          </a:p>
        </p:txBody>
      </p:sp>
    </p:spTree>
    <p:extLst>
      <p:ext uri="{BB962C8B-B14F-4D97-AF65-F5344CB8AC3E}">
        <p14:creationId xmlns:p14="http://schemas.microsoft.com/office/powerpoint/2010/main" val="170825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Εισαγωγή</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l-GR" dirty="0"/>
              <a:t>Καλώς ΗΡΘΑΤΕ</a:t>
            </a:r>
            <a:r>
              <a:rPr lang="en-GB" dirty="0"/>
              <a:t>!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fontScale="92500" lnSpcReduction="10000"/>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Σε αυτό το φυλλάδιο μπορείτε να κάνετε πράξη όσα έχετε μάθει μέχρι τώρα για τις βασικές ανθρώπινες ανάγκες και για τις χρήσιμες και λιγότερο χρήσιμες στρατηγικές.</a:t>
            </a:r>
          </a:p>
          <a:p>
            <a:pPr algn="just">
              <a:lnSpc>
                <a:spcPct val="130000"/>
              </a:lnSpc>
            </a:pPr>
            <a:r>
              <a:rPr lang="el-GR" sz="1800" dirty="0">
                <a:latin typeface="Calibri" panose="020F0502020204030204" pitchFamily="34" charset="0"/>
                <a:ea typeface="MyriadPro-Regular"/>
                <a:cs typeface="Arial" panose="020B0604020202020204" pitchFamily="34" charset="0"/>
              </a:rPr>
              <a:t>Εδώ έχετε την ευκαιρία να ζήσετε την ιστορία με έναν εντελώς διαφορετικό τρόπο: Ιστορικοί από την Αυστρία, την Ελλάδα, τη Γαλλία και τη Σουηδία έχουν εργαστεί εντατικά στο θέμα του τι μπορούμε να μάθουμε από την ιστορία της Ευρώπης. Έχουν περιγράψει συναρπαστικά επεισόδια από την οπτική γωνία των 5 βασικών αναγκών. Έχετε την ευκαιρία να μπείτε στους ρόλους των ανθρώπων που εμπλέκονται και να ζήσετε τη σκηνή από την προσωπική τους σκοπιά</a:t>
            </a:r>
            <a:r>
              <a:rPr lang="en-GB" sz="18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1: </a:t>
            </a:r>
            <a:r>
              <a:rPr lang="el-GR" dirty="0">
                <a:latin typeface="Calibri" panose="020F0502020204030204" pitchFamily="34" charset="0"/>
                <a:ea typeface="MyriadPro-Regular"/>
                <a:cs typeface="Arial" panose="020B0604020202020204" pitchFamily="34" charset="0"/>
              </a:rPr>
              <a:t>Εάν δεν έχετε ακούσει ακόμη για τις βασικές ανάγκες σύμφωνα με την ιδέα του </a:t>
            </a:r>
            <a:r>
              <a:rPr lang="el-GR" dirty="0" err="1">
                <a:latin typeface="Calibri" panose="020F0502020204030204" pitchFamily="34" charset="0"/>
                <a:ea typeface="MyriadPro-Regular"/>
                <a:cs typeface="Arial" panose="020B0604020202020204" pitchFamily="34" charset="0"/>
              </a:rPr>
              <a:t>William</a:t>
            </a:r>
            <a:r>
              <a:rPr lang="el-GR" dirty="0">
                <a:latin typeface="Calibri" panose="020F0502020204030204" pitchFamily="34" charset="0"/>
                <a:ea typeface="MyriadPro-Regular"/>
                <a:cs typeface="Arial" panose="020B0604020202020204" pitchFamily="34" charset="0"/>
              </a:rPr>
              <a:t> </a:t>
            </a:r>
            <a:r>
              <a:rPr lang="el-GR" dirty="0" err="1">
                <a:latin typeface="Calibri" panose="020F0502020204030204" pitchFamily="34" charset="0"/>
                <a:ea typeface="MyriadPro-Regular"/>
                <a:cs typeface="Arial" panose="020B0604020202020204" pitchFamily="34" charset="0"/>
              </a:rPr>
              <a:t>Glasser</a:t>
            </a:r>
            <a:r>
              <a:rPr lang="el-GR" dirty="0">
                <a:latin typeface="Calibri" panose="020F0502020204030204" pitchFamily="34" charset="0"/>
                <a:ea typeface="MyriadPro-Regular"/>
                <a:cs typeface="Arial" panose="020B0604020202020204" pitchFamily="34" charset="0"/>
              </a:rPr>
              <a:t>, θα πρέπει πρώτα να εξοικειωθείτε με το φυλλάδιο "Ανάγκες και Στρατηγικές", επειδή αυτή η γνώση λαμβάνεται ήδη ως βάση εδώ</a:t>
            </a:r>
            <a:r>
              <a:rPr lang="en-GB" dirty="0">
                <a:latin typeface="Calibri" panose="020F0502020204030204" pitchFamily="34" charset="0"/>
                <a:ea typeface="MyriadPro-Regular"/>
                <a:cs typeface="Arial" panose="020B0604020202020204" pitchFamily="34" charset="0"/>
              </a:rPr>
              <a: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3" y="4485165"/>
            <a:ext cx="5088505"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2: </a:t>
            </a:r>
            <a:r>
              <a:rPr lang="el-GR" dirty="0">
                <a:latin typeface="Calibri" panose="020F0502020204030204" pitchFamily="34" charset="0"/>
                <a:ea typeface="MyriadPro-Regular"/>
                <a:cs typeface="Arial" panose="020B0604020202020204" pitchFamily="34" charset="0"/>
              </a:rPr>
              <a:t>Φυσικά, μπορείτε πάντα να ανατρέξετε στο φυλλάδιο "Ανάγκες και στρατηγικές" εάν δεν είστε σίγουροι για τη μία ή την άλλη ερώτηση. Αυτό δεν είναι τεστ ή σχολική εργασία. Μπορείτε επίσης να κάνετε αυτή την εμπειρία ιστορίας σε ζευγάρια με έναν φίλο και να μιλήσετε μαζί του στο μεταξύ</a:t>
            </a:r>
            <a:r>
              <a:rPr lang="en-GB" dirty="0">
                <a:latin typeface="Calibri" panose="020F0502020204030204" pitchFamily="34" charset="0"/>
                <a:ea typeface="MyriadPro-Regular"/>
                <a:cs typeface="Arial" panose="020B0604020202020204" pitchFamily="34" charset="0"/>
              </a:rPr>
              <a:t>.</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9109520"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6">
            <a:extLst>
              <a:ext uri="{FF2B5EF4-FFF2-40B4-BE49-F238E27FC236}">
                <a16:creationId xmlns:a16="http://schemas.microsoft.com/office/drawing/2014/main" id="{3F174F39-4296-4764-B10D-BA9D4D046ADE}"/>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283457" y="1690688"/>
            <a:ext cx="9833721" cy="90424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200" y="365125"/>
            <a:ext cx="11022106" cy="1325563"/>
          </a:xfrm>
        </p:spPr>
        <p:txBody>
          <a:bodyPr/>
          <a:lstStyle/>
          <a:p>
            <a:r>
              <a:rPr lang="el-GR" dirty="0"/>
              <a:t>Σταθμοί στην ιστορία της ανθρωπότητας </a:t>
            </a:r>
            <a:r>
              <a:rPr lang="en-US" dirty="0"/>
              <a:t> </a:t>
            </a:r>
            <a:r>
              <a:rPr lang="el-GR"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1005349" y="1910929"/>
            <a:ext cx="10515600" cy="4696059"/>
          </a:xfrm>
        </p:spPr>
        <p:txBody>
          <a:bodyPr>
            <a:normAutofit fontScale="92500" lnSpcReduction="20000"/>
          </a:bodyPr>
          <a:lstStyle/>
          <a:p>
            <a:pPr marL="0" indent="0" algn="ctr">
              <a:lnSpc>
                <a:spcPct val="130000"/>
              </a:lnSpc>
              <a:buNone/>
              <a:tabLst>
                <a:tab pos="4380865" algn="l"/>
                <a:tab pos="4830445" algn="l"/>
              </a:tabLst>
            </a:pPr>
            <a:r>
              <a:rPr lang="el-GR" sz="32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Τι εννοούμε όταν λέμε σημεία καμπής;</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l-GR"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Αποφασίστηκε</a:t>
            </a:r>
            <a:r>
              <a:rPr lang="el-GR" sz="2400" dirty="0">
                <a:latin typeface="Calibri" panose="020F0502020204030204" pitchFamily="34" charset="0"/>
                <a:ea typeface="MyriadPro-Regular"/>
                <a:cs typeface="Arial" panose="020B0604020202020204" pitchFamily="34" charset="0"/>
              </a:rPr>
              <a:t> να αφήσουμε πίσω το παλιό και να δοκιμάσουμε κάτι νέο και καλύτερο.</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Για να μπορέσετε να βιώσετε αυτές τις θεμελιώδεις αποφάσεις όσο πιο ζωντανά και έντονα γίνεται, ιστορικοί από την Ελλάδα, τη Γαλλία (</a:t>
            </a:r>
            <a:r>
              <a:rPr lang="el-GR" sz="2400" dirty="0" err="1">
                <a:latin typeface="Calibri" panose="020F0502020204030204" pitchFamily="34" charset="0"/>
                <a:ea typeface="MyriadPro-Regular"/>
                <a:cs typeface="Arial" panose="020B0604020202020204" pitchFamily="34" charset="0"/>
              </a:rPr>
              <a:t>La</a:t>
            </a:r>
            <a:r>
              <a:rPr lang="el-GR" sz="2400" dirty="0">
                <a:latin typeface="Calibri" panose="020F0502020204030204" pitchFamily="34" charset="0"/>
                <a:ea typeface="MyriadPro-Regular"/>
                <a:cs typeface="Arial" panose="020B0604020202020204" pitchFamily="34" charset="0"/>
              </a:rPr>
              <a:t> Reunion), την Αυστρία και τη Σουηδία μαζεύτηκαν και συγκέντρωσαν τις γνώσεις τους</a:t>
            </a:r>
            <a:r>
              <a:rPr lang="en-GB" sz="2400" dirty="0">
                <a:effectLst/>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Πώς και κάτω από ποιες συνθήκες ζούσαν οι άνθρωποι εκείνη την εποχή</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Τι εικόνα είχαν για τον κόσμο</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Σε τι πίστευαν</a:t>
            </a: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5BC626D3-BD7F-4998-BE43-574DDF054A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230245" y="4398802"/>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Αυτό που δεν μπορούμε να ξέρουμε είναι πώς ένιωσαν προσωπικά και τι σκέφτηκαν. Και εδώ έρχεται η σειρά σας: </a:t>
            </a:r>
            <a:r>
              <a:rPr lang="el-GR" sz="2400" dirty="0">
                <a:solidFill>
                  <a:srgbClr val="0170B3"/>
                </a:solidFill>
                <a:latin typeface="Calibri" panose="020F0502020204030204" pitchFamily="34" charset="0"/>
                <a:ea typeface="MyriadPro-Regular"/>
                <a:cs typeface="Arial" panose="020B0604020202020204" pitchFamily="34" charset="0"/>
              </a:rPr>
              <a:t>το δεύτερο μέρος αυτού του φυλλαδίου έχει να κάνει με το να επαναφέρετε στη ζωή τους ανθρώπους που έδρασαν εκείνη την εποχή, βάζοντας τον εαυτό σας στη θέση τους.</a:t>
            </a:r>
            <a:endParaRPr lang="en-GB" sz="2400" dirty="0">
              <a:solidFill>
                <a:srgbClr val="0170B3"/>
              </a:solidFill>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el-GR"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Θέλετε να συμμετάσχετε;</a:t>
            </a:r>
            <a:endParaRPr lang="en-GB"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 </a:t>
            </a:r>
            <a:r>
              <a:rPr lang="en-US" dirty="0"/>
              <a:t>  </a:t>
            </a:r>
            <a:r>
              <a:rPr lang="en-US" sz="3200" dirty="0"/>
              <a:t>(2)</a:t>
            </a:r>
            <a:endParaRPr lang="en-GB" dirty="0"/>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a:xfrm>
            <a:off x="838199" y="365125"/>
            <a:ext cx="11497235" cy="1325563"/>
          </a:xfrm>
        </p:spPr>
        <p:txBody>
          <a:bodyPr/>
          <a:lstStyle/>
          <a:p>
            <a:r>
              <a:rPr lang="el-GR" dirty="0"/>
              <a:t>Πώς να χρησιμοποιήσετε αυτό το φυλλάδιο   </a:t>
            </a:r>
            <a:r>
              <a:rPr lang="en-US" sz="3200" dirty="0"/>
              <a:t>(1)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el-GR" b="1" i="1" dirty="0"/>
              <a:t>Ελάτε μαζί μας</a:t>
            </a:r>
            <a:r>
              <a:rPr lang="en-US" b="1" i="1" dirty="0"/>
              <a:t>!</a:t>
            </a:r>
          </a:p>
          <a:p>
            <a:r>
              <a:rPr lang="el-GR" dirty="0"/>
              <a:t>Ταξιδέψτε μαζί μας στο παρελθόν και ζήστε την ιστορία από νέες οπτικές γωνίες! Σε αυτό το κεφάλαιο θα βρείτε ένα επιλεγμένο επεισόδιο στο οποίο χαράκτηκε η πορεία για μεγάλες αλλαγές.</a:t>
            </a:r>
          </a:p>
          <a:p>
            <a:r>
              <a:rPr lang="el-GR" dirty="0"/>
              <a:t>Αρχικά, εξοικειωθείτε με το </a:t>
            </a:r>
            <a:r>
              <a:rPr lang="el-GR" b="1" dirty="0"/>
              <a:t>ιστορικό υπόβαθρο του επεισοδίου </a:t>
            </a:r>
            <a:r>
              <a:rPr lang="el-GR" dirty="0"/>
              <a:t>(Βήμα 1). Εδώ μπορείτε να ενημερωθείτε για τις συνθήκες διαβίωσης των ανθρώπων που ζούσαν στον τόπο όπου συνέβη το επεισόδιο εκείνη την περίοδο.</a:t>
            </a:r>
          </a:p>
          <a:p>
            <a:r>
              <a:rPr lang="el-GR" dirty="0"/>
              <a:t>Στο κεφάλαιο </a:t>
            </a:r>
            <a:r>
              <a:rPr lang="el-GR" sz="2900" i="1" dirty="0">
                <a:solidFill>
                  <a:srgbClr val="0170B3"/>
                </a:solidFill>
              </a:rPr>
              <a:t>«Η κατάσταση» </a:t>
            </a:r>
            <a:r>
              <a:rPr lang="el-GR" dirty="0"/>
              <a:t>θα βρείτε μια περιγραφή της </a:t>
            </a:r>
            <a:r>
              <a:rPr lang="el-GR" sz="2900" b="1" dirty="0"/>
              <a:t>πρόκλησης που αντιμετώπισαν οι άνθρωποι</a:t>
            </a:r>
            <a:r>
              <a:rPr lang="el-GR" dirty="0"/>
              <a:t>.</a:t>
            </a:r>
            <a:endParaRPr lang="en-US" b="1" dirty="0"/>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199" y="365125"/>
            <a:ext cx="11013141" cy="1325563"/>
          </a:xfrm>
        </p:spPr>
        <p:txBody>
          <a:bodyPr/>
          <a:lstStyle/>
          <a:p>
            <a:r>
              <a:rPr lang="el-GR" dirty="0"/>
              <a:t>Πώς να χρησιμοποιήσετε αυτό το φυλλάδιο</a:t>
            </a:r>
            <a:r>
              <a:rPr lang="en-US" dirty="0"/>
              <a:t>   </a:t>
            </a:r>
            <a:r>
              <a:rPr lang="en-US" sz="3200" dirty="0"/>
              <a:t>(2)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Και τώρα μπορείτε να αναλάβετε δράση</a:t>
            </a:r>
            <a:r>
              <a:rPr lang="en-GB" sz="2400" dirty="0">
                <a:effectLst/>
                <a:latin typeface="Calibri" panose="020F0502020204030204" pitchFamily="34" charset="0"/>
                <a:ea typeface="MyriadPro-Regular"/>
                <a:cs typeface="Arial" panose="020B0604020202020204" pitchFamily="34" charset="0"/>
              </a:rPr>
              <a:t>: </a:t>
            </a:r>
          </a:p>
          <a:p>
            <a:pPr lvl="1" algn="just">
              <a:lnSpc>
                <a:spcPct val="130000"/>
              </a:lnSpc>
              <a:buClr>
                <a:srgbClr val="1A7EBA"/>
              </a:buClr>
              <a:tabLst>
                <a:tab pos="4380865" algn="l"/>
                <a:tab pos="4830445" algn="l"/>
              </a:tabLst>
            </a:pPr>
            <a:r>
              <a:rPr lang="el-GR" dirty="0">
                <a:latin typeface="Calibri" panose="020F0502020204030204" pitchFamily="34" charset="0"/>
                <a:ea typeface="MyriadPro-Regular"/>
                <a:cs typeface="Arial" panose="020B0604020202020204" pitchFamily="34" charset="0"/>
              </a:rPr>
              <a:t>Στο κεφάλαιο </a:t>
            </a:r>
            <a:r>
              <a:rPr lang="el-GR" i="1" dirty="0">
                <a:solidFill>
                  <a:srgbClr val="0170B3"/>
                </a:solidFill>
                <a:latin typeface="Calibri" panose="020F0502020204030204" pitchFamily="34" charset="0"/>
                <a:ea typeface="MyriadPro-Regular"/>
                <a:cs typeface="Arial" panose="020B0604020202020204" pitchFamily="34" charset="0"/>
              </a:rPr>
              <a:t>«Τα πρόσωπα που εμπλέκονται»</a:t>
            </a:r>
            <a:r>
              <a:rPr lang="en-GB" dirty="0">
                <a:effectLst/>
                <a:latin typeface="Calibri" panose="020F0502020204030204" pitchFamily="34" charset="0"/>
                <a:ea typeface="MyriadPro-Regular"/>
                <a:cs typeface="Arial" panose="020B0604020202020204" pitchFamily="34" charset="0"/>
              </a:rPr>
              <a:t>, </a:t>
            </a:r>
            <a:r>
              <a:rPr lang="el-GR" dirty="0">
                <a:latin typeface="Calibri" panose="020F0502020204030204" pitchFamily="34" charset="0"/>
                <a:ea typeface="MyriadPro-Regular"/>
                <a:cs typeface="Arial" panose="020B0604020202020204" pitchFamily="34" charset="0"/>
              </a:rPr>
              <a:t>διαφορετικά άτομα που βρίσκονταν στον χώρο που εκτυλίχθηκαν τα γεγονότα εκείνη την ώρα σας λένε για την κατάσταση από τη δική τους σκοπιά. </a:t>
            </a:r>
            <a:endParaRPr lang="en-GB"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Επιλέξτε ένα από τα άτομα για την ιστορική σας εμπειρία</a:t>
            </a:r>
            <a:r>
              <a:rPr lang="en-GB" sz="2400" b="1"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8115</TotalTime>
  <Words>7206</Words>
  <Application>Microsoft Office PowerPoint</Application>
  <PresentationFormat>Ευρεία οθόνη</PresentationFormat>
  <Paragraphs>230</Paragraphs>
  <Slides>38</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38</vt:i4>
      </vt:variant>
    </vt:vector>
  </HeadingPairs>
  <TitlesOfParts>
    <vt:vector size="45" baseType="lpstr">
      <vt:lpstr>Arial</vt:lpstr>
      <vt:lpstr>Calibri</vt:lpstr>
      <vt:lpstr>Calibri Light</vt:lpstr>
      <vt:lpstr>Courier New</vt:lpstr>
      <vt:lpstr>Open Sans</vt:lpstr>
      <vt:lpstr>Wingdings</vt:lpstr>
      <vt:lpstr>Θέμα του Office</vt:lpstr>
      <vt:lpstr>Μαθαίνοντας από την Ιστορία ...  Επεισόδιο  1</vt:lpstr>
      <vt:lpstr>Δήλωση πνευματικών δικαιωμάτων </vt:lpstr>
      <vt:lpstr>Εταίροι</vt:lpstr>
      <vt:lpstr>Παρουσίαση του PowerPoint</vt:lpstr>
      <vt:lpstr>Καλώς ΗΡΘΑΤΕ! </vt:lpstr>
      <vt:lpstr>Σταθμοί στην ιστορία της ανθρωπότητας   (1)</vt:lpstr>
      <vt:lpstr>Σταθμοί στην ιστορία της ανθρωπότητας   (2)</vt:lpstr>
      <vt:lpstr>Πώς να χρησιμοποιήσετε αυτό το φυλλάδιο   (1)</vt:lpstr>
      <vt:lpstr>Πώς να χρησιμοποιήσετε αυτό το φυλλάδιο   (2)</vt:lpstr>
      <vt:lpstr>Πώς να χρησιμοποιήσετε αυτό το φυλλάδιο   (3)</vt:lpstr>
      <vt:lpstr>Πώς να χρησιμοποιήσετε αυτό το φυλλάδιο   (4)</vt:lpstr>
      <vt:lpstr>Παρουσίαση του PowerPoint</vt:lpstr>
      <vt:lpstr>Βήμα 1: Εξοικειωθείτε με την κατάσταση</vt:lpstr>
      <vt:lpstr>Βήμα 1: Εξοικειωθείτε με την κατάσταση</vt:lpstr>
      <vt:lpstr>Βήμα 2: Επιλέξτε ένα άτομο στα χνάρια του οποίου θέλετε να πατήσετε</vt:lpstr>
      <vt:lpstr>Τα πρόσωπα που εμπλέκονται</vt:lpstr>
      <vt:lpstr>Επιλέξτε ένα από αυτά τα τέσσερα άτομα  </vt:lpstr>
      <vt:lpstr>Πρόσωπο 1: Λουιζόν, λουλουδού</vt:lpstr>
      <vt:lpstr>Πρόσωπο 2: Πιέρ, μέλος της Εθνοσυνέλευσης</vt:lpstr>
      <vt:lpstr>Πρόσωπο 3: Κλεμάν, στρατιώτης του συντάγματος της φρουράς</vt:lpstr>
      <vt:lpstr>Πρόσωπο 4: Μαρία Αντουανέτα, Βασίλισσα της Γαλλίας</vt:lpstr>
      <vt:lpstr>Βήμα 3: Στιγμές Ιστορίας  – Γίνετε εσείς ο πρωταγωνιστής</vt:lpstr>
      <vt:lpstr>Βήμα 4: Πώς αισθάνεστε;</vt:lpstr>
      <vt:lpstr>Βήμα 5: Τι θα κάνατε τώρα;</vt:lpstr>
      <vt:lpstr>Βήμα 6: Στάση!</vt:lpstr>
      <vt:lpstr>Μαθαίνοντας από την ιστορία</vt:lpstr>
      <vt:lpstr>Βήμα 7: Τώρα η επιλογή είναι δική σας</vt:lpstr>
      <vt:lpstr>Πώς συνεχίζεται η ιστορία</vt:lpstr>
      <vt:lpstr>Μαθαίνοντας από την ιστορία</vt:lpstr>
      <vt:lpstr>Μαθαίνοντας από την ιστορία</vt:lpstr>
      <vt:lpstr>Βιβλιογραφία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500</cp:revision>
  <dcterms:created xsi:type="dcterms:W3CDTF">2021-09-21T19:32:53Z</dcterms:created>
  <dcterms:modified xsi:type="dcterms:W3CDTF">2022-11-14T15:21:02Z</dcterms:modified>
</cp:coreProperties>
</file>