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441" r:id="rId3"/>
    <p:sldId id="284" r:id="rId4"/>
    <p:sldId id="258" r:id="rId5"/>
    <p:sldId id="465" r:id="rId6"/>
    <p:sldId id="436" r:id="rId7"/>
    <p:sldId id="260" r:id="rId8"/>
    <p:sldId id="261" r:id="rId9"/>
    <p:sldId id="262" r:id="rId10"/>
    <p:sldId id="264" r:id="rId11"/>
    <p:sldId id="263" r:id="rId12"/>
    <p:sldId id="313" r:id="rId13"/>
    <p:sldId id="265" r:id="rId14"/>
    <p:sldId id="266" r:id="rId15"/>
    <p:sldId id="314" r:id="rId16"/>
    <p:sldId id="267" r:id="rId17"/>
    <p:sldId id="317" r:id="rId18"/>
    <p:sldId id="268" r:id="rId19"/>
    <p:sldId id="315" r:id="rId20"/>
    <p:sldId id="269" r:id="rId21"/>
    <p:sldId id="318" r:id="rId22"/>
    <p:sldId id="270" r:id="rId23"/>
    <p:sldId id="271" r:id="rId24"/>
    <p:sldId id="272" r:id="rId25"/>
    <p:sldId id="274" r:id="rId26"/>
    <p:sldId id="273" r:id="rId27"/>
    <p:sldId id="275" r:id="rId28"/>
    <p:sldId id="276" r:id="rId29"/>
    <p:sldId id="277" r:id="rId30"/>
    <p:sldId id="278" r:id="rId31"/>
    <p:sldId id="437" r:id="rId32"/>
    <p:sldId id="282" r:id="rId33"/>
    <p:sldId id="279" r:id="rId34"/>
    <p:sldId id="285" r:id="rId35"/>
    <p:sldId id="319" r:id="rId36"/>
    <p:sldId id="286" r:id="rId37"/>
    <p:sldId id="467" r:id="rId38"/>
    <p:sldId id="321" r:id="rId39"/>
    <p:sldId id="322" r:id="rId40"/>
    <p:sldId id="323" r:id="rId41"/>
    <p:sldId id="324" r:id="rId42"/>
    <p:sldId id="292" r:id="rId43"/>
    <p:sldId id="438" r:id="rId44"/>
    <p:sldId id="293" r:id="rId45"/>
    <p:sldId id="295" r:id="rId46"/>
    <p:sldId id="296" r:id="rId47"/>
    <p:sldId id="468" r:id="rId48"/>
    <p:sldId id="470" r:id="rId49"/>
    <p:sldId id="469" r:id="rId50"/>
    <p:sldId id="471" r:id="rId51"/>
    <p:sldId id="472" r:id="rId52"/>
    <p:sldId id="473" r:id="rId53"/>
    <p:sldId id="474" r:id="rId54"/>
    <p:sldId id="439" r:id="rId55"/>
    <p:sldId id="297" r:id="rId56"/>
    <p:sldId id="298" r:id="rId57"/>
    <p:sldId id="299" r:id="rId58"/>
    <p:sldId id="460" r:id="rId59"/>
    <p:sldId id="461" r:id="rId60"/>
    <p:sldId id="462" r:id="rId61"/>
    <p:sldId id="463" r:id="rId62"/>
    <p:sldId id="464" r:id="rId63"/>
    <p:sldId id="300" r:id="rId64"/>
    <p:sldId id="301" r:id="rId65"/>
    <p:sldId id="440" r:id="rId66"/>
    <p:sldId id="304" r:id="rId67"/>
    <p:sldId id="305" r:id="rId68"/>
    <p:sldId id="306" r:id="rId69"/>
    <p:sldId id="307" r:id="rId70"/>
    <p:sldId id="309" r:id="rId71"/>
    <p:sldId id="435" r:id="rId72"/>
    <p:sldId id="558" r:id="rId73"/>
    <p:sldId id="434" r:id="rId7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2"/>
    <a:srgbClr val="1A7EBA"/>
    <a:srgbClr val="80C141"/>
    <a:srgbClr val="FBE82A"/>
    <a:srgbClr val="2232C5"/>
    <a:srgbClr val="003B75"/>
    <a:srgbClr val="203864"/>
    <a:srgbClr val="F68121"/>
    <a:srgbClr val="0170B3"/>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63" d="100"/>
          <a:sy n="63" d="100"/>
        </p:scale>
        <p:origin x="4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E425B-EA82-44DC-B0CA-D5081783A8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l-GR"/>
        </a:p>
      </dgm:t>
    </dgm:pt>
    <dgm:pt modelId="{48F7D539-1651-48AA-B460-48A839E34C2F}">
      <dgm:prSet phldrT="[Κείμενο]" custT="1"/>
      <dgm:spPr>
        <a:noFill/>
        <a:ln>
          <a:noFill/>
        </a:ln>
      </dgm:spPr>
      <dgm:t>
        <a:bodyPr/>
        <a:lstStyle/>
        <a:p>
          <a:r>
            <a:rPr lang="en-GB" sz="1800" i="1" dirty="0">
              <a:solidFill>
                <a:schemeClr val="tx1"/>
              </a:solidFill>
              <a:effectLst/>
            </a:rPr>
            <a:t>How would your life change, if you adopted this idea?</a:t>
          </a:r>
          <a:endParaRPr lang="el-GR" sz="1800" dirty="0">
            <a:solidFill>
              <a:schemeClr val="tx1"/>
            </a:solidFill>
            <a:effectLst/>
          </a:endParaRPr>
        </a:p>
      </dgm:t>
    </dgm:pt>
    <dgm:pt modelId="{0BB4A25B-2D6B-4D7C-B624-0523539868EC}" type="parTrans" cxnId="{4B80EAA1-B3C4-4028-90C4-A5B8A86B5D15}">
      <dgm:prSet/>
      <dgm:spPr/>
      <dgm:t>
        <a:bodyPr/>
        <a:lstStyle/>
        <a:p>
          <a:endParaRPr lang="el-GR" sz="1800">
            <a:effectLst>
              <a:outerShdw blurRad="38100" dist="38100" dir="2700000" algn="tl">
                <a:srgbClr val="000000">
                  <a:alpha val="43137"/>
                </a:srgbClr>
              </a:outerShdw>
            </a:effectLst>
          </a:endParaRPr>
        </a:p>
      </dgm:t>
    </dgm:pt>
    <dgm:pt modelId="{793EF5EC-DECB-42D7-AB23-6915C9D7A9E3}" type="sibTrans" cxnId="{4B80EAA1-B3C4-4028-90C4-A5B8A86B5D15}">
      <dgm:prSet/>
      <dgm:spPr/>
      <dgm:t>
        <a:bodyPr/>
        <a:lstStyle/>
        <a:p>
          <a:endParaRPr lang="el-GR" sz="1800">
            <a:effectLst>
              <a:outerShdw blurRad="38100" dist="38100" dir="2700000" algn="tl">
                <a:srgbClr val="000000">
                  <a:alpha val="43137"/>
                </a:srgbClr>
              </a:outerShdw>
            </a:effectLst>
          </a:endParaRPr>
        </a:p>
      </dgm:t>
    </dgm:pt>
    <dgm:pt modelId="{105B3374-22E2-4AB6-92C1-69AC9CA96029}">
      <dgm:prSet phldrT="[Κείμενο]" custT="1"/>
      <dgm:spPr>
        <a:noFill/>
        <a:ln>
          <a:noFill/>
        </a:ln>
      </dgm:spPr>
      <dgm:t>
        <a:bodyPr/>
        <a:lstStyle/>
        <a:p>
          <a:r>
            <a:rPr lang="en-GB" sz="1800" i="1" kern="1200" dirty="0">
              <a:solidFill>
                <a:schemeClr val="tx1"/>
              </a:solidFill>
              <a:effectLst>
                <a:outerShdw blurRad="38100" dist="38100" dir="2700000" algn="tl">
                  <a:srgbClr val="000000">
                    <a:alpha val="43137"/>
                  </a:srgbClr>
                </a:outerShdw>
              </a:effectLst>
            </a:rPr>
            <a:t>If </a:t>
          </a:r>
          <a:r>
            <a:rPr lang="en-GB" sz="1800" i="1" kern="1200" dirty="0">
              <a:solidFill>
                <a:schemeClr val="tx1"/>
              </a:solidFill>
              <a:effectLst/>
              <a:latin typeface="Calibri" panose="020F0502020204030204"/>
              <a:ea typeface="+mn-ea"/>
              <a:cs typeface="+mn-cs"/>
            </a:rPr>
            <a:t>you </a:t>
          </a:r>
          <a:r>
            <a:rPr lang="en-GB" sz="1800" i="1" kern="1200" dirty="0">
              <a:solidFill>
                <a:prstClr val="black"/>
              </a:solidFill>
              <a:effectLst/>
              <a:latin typeface="Calibri" panose="020F0502020204030204"/>
              <a:ea typeface="+mn-ea"/>
              <a:cs typeface="+mn-cs"/>
            </a:rPr>
            <a:t>are clear about what you really need now to get in tune with your needs and feelings,  would you be able to better shape your life and relationships?</a:t>
          </a:r>
          <a:endParaRPr lang="el-GR" sz="1800" i="1" kern="1200" dirty="0">
            <a:solidFill>
              <a:prstClr val="black"/>
            </a:solidFill>
            <a:effectLst/>
            <a:latin typeface="Calibri" panose="020F0502020204030204"/>
            <a:ea typeface="+mn-ea"/>
            <a:cs typeface="+mn-cs"/>
          </a:endParaRPr>
        </a:p>
      </dgm:t>
    </dgm:pt>
    <dgm:pt modelId="{3F44B5A9-C8B8-4FFA-9690-20A4EDF698F4}" type="parTrans" cxnId="{4752C797-AD85-48AB-9C33-1B65CD559310}">
      <dgm:prSet/>
      <dgm:spPr/>
      <dgm:t>
        <a:bodyPr/>
        <a:lstStyle/>
        <a:p>
          <a:endParaRPr lang="el-GR" sz="1800">
            <a:effectLst>
              <a:outerShdw blurRad="38100" dist="38100" dir="2700000" algn="tl">
                <a:srgbClr val="000000">
                  <a:alpha val="43137"/>
                </a:srgbClr>
              </a:outerShdw>
            </a:effectLst>
          </a:endParaRPr>
        </a:p>
      </dgm:t>
    </dgm:pt>
    <dgm:pt modelId="{2B420711-956F-481B-B575-B51D8D16091B}" type="sibTrans" cxnId="{4752C797-AD85-48AB-9C33-1B65CD559310}">
      <dgm:prSet/>
      <dgm:spPr/>
      <dgm:t>
        <a:bodyPr/>
        <a:lstStyle/>
        <a:p>
          <a:endParaRPr lang="el-GR" sz="1800">
            <a:effectLst>
              <a:outerShdw blurRad="38100" dist="38100" dir="2700000" algn="tl">
                <a:srgbClr val="000000">
                  <a:alpha val="43137"/>
                </a:srgbClr>
              </a:outerShdw>
            </a:effectLst>
          </a:endParaRPr>
        </a:p>
      </dgm:t>
    </dgm:pt>
    <dgm:pt modelId="{BD3E6967-93AA-4B24-A08A-E1BDEB8D04A6}">
      <dgm:prSet phldrT="[Κείμενο]" custT="1"/>
      <dgm:spPr>
        <a:noFill/>
        <a:ln>
          <a:noFill/>
        </a:ln>
      </dgm:spPr>
      <dgm:t>
        <a:bodyPr/>
        <a:lstStyle/>
        <a:p>
          <a:r>
            <a:rPr lang="de-AT" sz="1800" i="1" dirty="0">
              <a:solidFill>
                <a:schemeClr val="tx1"/>
              </a:solidFill>
              <a:effectLst/>
            </a:rPr>
            <a:t>Imagine </a:t>
          </a:r>
          <a:r>
            <a:rPr lang="de-AT" sz="1800" i="1" dirty="0" err="1">
              <a:solidFill>
                <a:schemeClr val="tx1"/>
              </a:solidFill>
              <a:effectLst/>
            </a:rPr>
            <a:t>how</a:t>
          </a:r>
          <a:r>
            <a:rPr lang="de-AT" sz="1800" i="1" dirty="0">
              <a:solidFill>
                <a:schemeClr val="tx1"/>
              </a:solidFill>
              <a:effectLst/>
            </a:rPr>
            <a:t> </a:t>
          </a:r>
          <a:r>
            <a:rPr lang="de-AT" sz="1800" i="1" dirty="0" err="1">
              <a:solidFill>
                <a:schemeClr val="tx1"/>
              </a:solidFill>
              <a:effectLst/>
            </a:rPr>
            <a:t>your</a:t>
          </a:r>
          <a:r>
            <a:rPr lang="de-AT" sz="1800" i="1" dirty="0">
              <a:solidFill>
                <a:schemeClr val="tx1"/>
              </a:solidFill>
              <a:effectLst/>
            </a:rPr>
            <a:t> </a:t>
          </a:r>
          <a:r>
            <a:rPr lang="de-AT" sz="1800" i="1" dirty="0" err="1">
              <a:solidFill>
                <a:schemeClr val="tx1"/>
              </a:solidFill>
              <a:effectLst/>
            </a:rPr>
            <a:t>life</a:t>
          </a:r>
          <a:r>
            <a:rPr lang="de-AT" sz="1800" i="1" dirty="0">
              <a:solidFill>
                <a:schemeClr val="tx1"/>
              </a:solidFill>
              <a:effectLst/>
            </a:rPr>
            <a:t> </a:t>
          </a:r>
          <a:r>
            <a:rPr lang="de-AT" sz="1800" i="1" dirty="0" err="1">
              <a:solidFill>
                <a:schemeClr val="tx1"/>
              </a:solidFill>
              <a:effectLst/>
            </a:rPr>
            <a:t>would</a:t>
          </a:r>
          <a:r>
            <a:rPr lang="de-AT" sz="1800" i="1" dirty="0">
              <a:solidFill>
                <a:schemeClr val="tx1"/>
              </a:solidFill>
              <a:effectLst/>
            </a:rPr>
            <a:t> </a:t>
          </a:r>
          <a:r>
            <a:rPr lang="de-AT" sz="1800" i="1" dirty="0" err="1">
              <a:solidFill>
                <a:schemeClr val="tx1"/>
              </a:solidFill>
              <a:effectLst/>
            </a:rPr>
            <a:t>change</a:t>
          </a:r>
          <a:r>
            <a:rPr lang="de-AT" sz="1800" i="1" dirty="0">
              <a:solidFill>
                <a:schemeClr val="tx1"/>
              </a:solidFill>
              <a:effectLst/>
            </a:rPr>
            <a:t> </a:t>
          </a:r>
          <a:r>
            <a:rPr lang="de-AT" sz="1800" i="1" dirty="0" err="1">
              <a:solidFill>
                <a:schemeClr val="tx1"/>
              </a:solidFill>
              <a:effectLst/>
            </a:rPr>
            <a:t>if</a:t>
          </a:r>
          <a:r>
            <a:rPr lang="de-AT" sz="1800" i="1" dirty="0">
              <a:solidFill>
                <a:schemeClr val="tx1"/>
              </a:solidFill>
              <a:effectLst/>
            </a:rPr>
            <a:t> </a:t>
          </a:r>
          <a:r>
            <a:rPr lang="de-AT" sz="1800" i="1" dirty="0" err="1">
              <a:solidFill>
                <a:schemeClr val="tx1"/>
              </a:solidFill>
              <a:effectLst/>
            </a:rPr>
            <a:t>the</a:t>
          </a:r>
          <a:r>
            <a:rPr lang="de-AT" sz="1800" i="1" dirty="0">
              <a:solidFill>
                <a:schemeClr val="tx1"/>
              </a:solidFill>
              <a:effectLst/>
            </a:rPr>
            <a:t> </a:t>
          </a:r>
          <a:r>
            <a:rPr lang="de-AT" sz="1800" i="1" dirty="0" err="1">
              <a:solidFill>
                <a:schemeClr val="tx1"/>
              </a:solidFill>
              <a:effectLst/>
            </a:rPr>
            <a:t>people</a:t>
          </a:r>
          <a:r>
            <a:rPr lang="de-AT" sz="1800" i="1" dirty="0">
              <a:solidFill>
                <a:schemeClr val="tx1"/>
              </a:solidFill>
              <a:effectLst/>
            </a:rPr>
            <a:t> in </a:t>
          </a:r>
          <a:r>
            <a:rPr lang="de-AT" sz="1800" i="1" dirty="0" err="1">
              <a:solidFill>
                <a:schemeClr val="tx1"/>
              </a:solidFill>
              <a:effectLst/>
            </a:rPr>
            <a:t>your</a:t>
          </a:r>
          <a:r>
            <a:rPr lang="de-AT" sz="1800" i="1" dirty="0">
              <a:solidFill>
                <a:schemeClr val="tx1"/>
              </a:solidFill>
              <a:effectLst/>
            </a:rPr>
            <a:t> </a:t>
          </a:r>
          <a:r>
            <a:rPr lang="de-AT" sz="1800" i="1" dirty="0" err="1">
              <a:solidFill>
                <a:schemeClr val="tx1"/>
              </a:solidFill>
              <a:effectLst/>
            </a:rPr>
            <a:t>class</a:t>
          </a:r>
          <a:r>
            <a:rPr lang="de-AT" sz="1800" i="1" dirty="0">
              <a:solidFill>
                <a:schemeClr val="tx1"/>
              </a:solidFill>
              <a:effectLst/>
            </a:rPr>
            <a:t> </a:t>
          </a:r>
          <a:r>
            <a:rPr lang="de-AT" sz="1800" i="1" dirty="0" err="1">
              <a:solidFill>
                <a:schemeClr val="tx1"/>
              </a:solidFill>
              <a:effectLst/>
            </a:rPr>
            <a:t>were</a:t>
          </a:r>
          <a:r>
            <a:rPr lang="de-AT" sz="1800" i="1" dirty="0">
              <a:solidFill>
                <a:schemeClr val="tx1"/>
              </a:solidFill>
              <a:effectLst/>
            </a:rPr>
            <a:t> also like </a:t>
          </a:r>
          <a:r>
            <a:rPr lang="de-AT" sz="1800" i="1" dirty="0" err="1">
              <a:solidFill>
                <a:schemeClr val="tx1"/>
              </a:solidFill>
              <a:effectLst/>
            </a:rPr>
            <a:t>this</a:t>
          </a:r>
          <a:r>
            <a:rPr lang="de-AT" sz="1800" i="1" dirty="0">
              <a:solidFill>
                <a:schemeClr val="tx1"/>
              </a:solidFill>
              <a:effectLst/>
            </a:rPr>
            <a:t> and </a:t>
          </a:r>
          <a:r>
            <a:rPr lang="de-AT" sz="1800" i="1" dirty="0" err="1">
              <a:solidFill>
                <a:schemeClr val="tx1"/>
              </a:solidFill>
              <a:effectLst/>
            </a:rPr>
            <a:t>acted</a:t>
          </a:r>
          <a:r>
            <a:rPr lang="de-AT" sz="1800" i="1" dirty="0">
              <a:solidFill>
                <a:schemeClr val="tx1"/>
              </a:solidFill>
              <a:effectLst/>
            </a:rPr>
            <a:t> </a:t>
          </a:r>
          <a:r>
            <a:rPr lang="de-AT" sz="1800" i="1" dirty="0" err="1">
              <a:solidFill>
                <a:schemeClr val="tx1"/>
              </a:solidFill>
              <a:effectLst/>
            </a:rPr>
            <a:t>according</a:t>
          </a:r>
          <a:r>
            <a:rPr lang="de-AT" sz="1800" i="1" dirty="0">
              <a:solidFill>
                <a:schemeClr val="tx1"/>
              </a:solidFill>
              <a:effectLst/>
            </a:rPr>
            <a:t> </a:t>
          </a:r>
          <a:r>
            <a:rPr lang="de-AT" sz="1800" i="1" dirty="0" err="1">
              <a:solidFill>
                <a:schemeClr val="tx1"/>
              </a:solidFill>
              <a:effectLst/>
            </a:rPr>
            <a:t>to</a:t>
          </a:r>
          <a:r>
            <a:rPr lang="de-AT" sz="1800" i="1" dirty="0">
              <a:solidFill>
                <a:schemeClr val="tx1"/>
              </a:solidFill>
              <a:effectLst/>
            </a:rPr>
            <a:t> </a:t>
          </a:r>
          <a:r>
            <a:rPr lang="de-AT" sz="1800" i="1" dirty="0" err="1">
              <a:solidFill>
                <a:schemeClr val="tx1"/>
              </a:solidFill>
              <a:effectLst/>
            </a:rPr>
            <a:t>the</a:t>
          </a:r>
          <a:r>
            <a:rPr lang="de-AT" sz="1800" i="1" dirty="0">
              <a:solidFill>
                <a:schemeClr val="tx1"/>
              </a:solidFill>
              <a:effectLst/>
            </a:rPr>
            <a:t> </a:t>
          </a:r>
          <a:r>
            <a:rPr lang="de-AT" sz="1800" i="1" dirty="0" err="1">
              <a:solidFill>
                <a:schemeClr val="tx1"/>
              </a:solidFill>
              <a:effectLst/>
            </a:rPr>
            <a:t>principle</a:t>
          </a:r>
          <a:r>
            <a:rPr lang="de-AT" sz="1800" i="1" dirty="0">
              <a:solidFill>
                <a:schemeClr val="tx1"/>
              </a:solidFill>
              <a:effectLst/>
            </a:rPr>
            <a:t> </a:t>
          </a:r>
          <a:r>
            <a:rPr lang="de-AT" sz="1800" i="1" dirty="0" err="1">
              <a:solidFill>
                <a:schemeClr val="tx1"/>
              </a:solidFill>
              <a:effectLst/>
            </a:rPr>
            <a:t>of</a:t>
          </a:r>
          <a:r>
            <a:rPr lang="de-AT" sz="1800" i="1" dirty="0">
              <a:solidFill>
                <a:schemeClr val="tx1"/>
              </a:solidFill>
              <a:effectLst/>
            </a:rPr>
            <a:t> </a:t>
          </a:r>
          <a:r>
            <a:rPr lang="de-AT" sz="1800" i="1" dirty="0" err="1">
              <a:solidFill>
                <a:schemeClr val="tx1"/>
              </a:solidFill>
              <a:effectLst/>
            </a:rPr>
            <a:t>needs</a:t>
          </a:r>
          <a:r>
            <a:rPr lang="de-AT" sz="1800" i="1" dirty="0">
              <a:solidFill>
                <a:schemeClr val="tx1"/>
              </a:solidFill>
              <a:effectLst/>
            </a:rPr>
            <a:t>: </a:t>
          </a:r>
          <a:r>
            <a:rPr lang="de-AT" sz="1800" i="1" dirty="0" err="1">
              <a:solidFill>
                <a:schemeClr val="tx1"/>
              </a:solidFill>
              <a:effectLst/>
            </a:rPr>
            <a:t>How</a:t>
          </a:r>
          <a:r>
            <a:rPr lang="de-AT" sz="1800" i="1" dirty="0">
              <a:solidFill>
                <a:schemeClr val="tx1"/>
              </a:solidFill>
              <a:effectLst/>
            </a:rPr>
            <a:t> </a:t>
          </a:r>
          <a:r>
            <a:rPr lang="de-AT" sz="1800" i="1" dirty="0" err="1">
              <a:solidFill>
                <a:schemeClr val="tx1"/>
              </a:solidFill>
              <a:effectLst/>
            </a:rPr>
            <a:t>would</a:t>
          </a:r>
          <a:r>
            <a:rPr lang="de-AT" sz="1800" i="1" dirty="0">
              <a:solidFill>
                <a:schemeClr val="tx1"/>
              </a:solidFill>
              <a:effectLst/>
            </a:rPr>
            <a:t> </a:t>
          </a:r>
          <a:r>
            <a:rPr lang="de-AT" sz="1800" i="1" dirty="0" err="1">
              <a:solidFill>
                <a:schemeClr val="tx1"/>
              </a:solidFill>
              <a:effectLst/>
            </a:rPr>
            <a:t>the</a:t>
          </a:r>
          <a:r>
            <a:rPr lang="de-AT" sz="1800" i="1" dirty="0">
              <a:solidFill>
                <a:schemeClr val="tx1"/>
              </a:solidFill>
              <a:effectLst/>
            </a:rPr>
            <a:t> </a:t>
          </a:r>
          <a:r>
            <a:rPr lang="de-AT" sz="1800" i="1" dirty="0" err="1">
              <a:solidFill>
                <a:schemeClr val="tx1"/>
              </a:solidFill>
              <a:effectLst/>
            </a:rPr>
            <a:t>mood</a:t>
          </a:r>
          <a:r>
            <a:rPr lang="de-AT" sz="1800" i="1" dirty="0">
              <a:solidFill>
                <a:schemeClr val="tx1"/>
              </a:solidFill>
              <a:effectLst/>
            </a:rPr>
            <a:t> in </a:t>
          </a:r>
          <a:r>
            <a:rPr lang="de-AT" sz="1800" i="1" dirty="0" err="1">
              <a:solidFill>
                <a:schemeClr val="tx1"/>
              </a:solidFill>
              <a:effectLst/>
            </a:rPr>
            <a:t>the</a:t>
          </a:r>
          <a:r>
            <a:rPr lang="de-AT" sz="1800" i="1" dirty="0">
              <a:solidFill>
                <a:schemeClr val="tx1"/>
              </a:solidFill>
              <a:effectLst/>
            </a:rPr>
            <a:t> </a:t>
          </a:r>
          <a:r>
            <a:rPr lang="de-AT" sz="1800" i="1" dirty="0" err="1">
              <a:solidFill>
                <a:schemeClr val="tx1"/>
              </a:solidFill>
              <a:effectLst/>
            </a:rPr>
            <a:t>class</a:t>
          </a:r>
          <a:r>
            <a:rPr lang="de-AT" sz="1800" i="1" dirty="0">
              <a:solidFill>
                <a:schemeClr val="tx1"/>
              </a:solidFill>
              <a:effectLst/>
            </a:rPr>
            <a:t> </a:t>
          </a:r>
          <a:r>
            <a:rPr lang="de-AT" sz="1800" i="1" dirty="0" err="1">
              <a:solidFill>
                <a:schemeClr val="tx1"/>
              </a:solidFill>
              <a:effectLst/>
            </a:rPr>
            <a:t>change</a:t>
          </a:r>
          <a:r>
            <a:rPr lang="de-AT" sz="1800" i="1" dirty="0">
              <a:solidFill>
                <a:schemeClr val="tx1"/>
              </a:solidFill>
              <a:effectLst/>
            </a:rPr>
            <a:t>?</a:t>
          </a:r>
          <a:endParaRPr lang="el-GR" sz="1800" dirty="0">
            <a:solidFill>
              <a:schemeClr val="tx1"/>
            </a:solidFill>
            <a:effectLst/>
          </a:endParaRPr>
        </a:p>
      </dgm:t>
    </dgm:pt>
    <dgm:pt modelId="{EAD6D524-649D-47F9-B73A-843977A573CD}" type="parTrans" cxnId="{300B74E6-7293-4DF3-BB20-8863C1F1D353}">
      <dgm:prSet/>
      <dgm:spPr/>
      <dgm:t>
        <a:bodyPr/>
        <a:lstStyle/>
        <a:p>
          <a:endParaRPr lang="el-GR" sz="1800">
            <a:effectLst>
              <a:outerShdw blurRad="38100" dist="38100" dir="2700000" algn="tl">
                <a:srgbClr val="000000">
                  <a:alpha val="43137"/>
                </a:srgbClr>
              </a:outerShdw>
            </a:effectLst>
          </a:endParaRPr>
        </a:p>
      </dgm:t>
    </dgm:pt>
    <dgm:pt modelId="{9E3C9454-D15C-4AE7-89AF-3D255927C194}" type="sibTrans" cxnId="{300B74E6-7293-4DF3-BB20-8863C1F1D353}">
      <dgm:prSet/>
      <dgm:spPr/>
      <dgm:t>
        <a:bodyPr/>
        <a:lstStyle/>
        <a:p>
          <a:endParaRPr lang="el-GR" sz="1800">
            <a:effectLst>
              <a:outerShdw blurRad="38100" dist="38100" dir="2700000" algn="tl">
                <a:srgbClr val="000000">
                  <a:alpha val="43137"/>
                </a:srgbClr>
              </a:outerShdw>
            </a:effectLst>
          </a:endParaRPr>
        </a:p>
      </dgm:t>
    </dgm:pt>
    <dgm:pt modelId="{70BEB39B-A5C4-4338-96D8-887DD492B867}">
      <dgm:prSet custT="1"/>
      <dgm:spPr>
        <a:noFill/>
        <a:ln>
          <a:noFill/>
        </a:ln>
      </dgm:spPr>
      <dgm:t>
        <a:bodyPr/>
        <a:lstStyle/>
        <a:p>
          <a:r>
            <a:rPr lang="en-GB" sz="1800" i="1" dirty="0">
              <a:solidFill>
                <a:schemeClr val="tx1"/>
              </a:solidFill>
              <a:effectLst/>
            </a:rPr>
            <a:t>Would you then feel more secure and upright in life? </a:t>
          </a:r>
          <a:endParaRPr lang="el-GR" sz="1800" dirty="0">
            <a:solidFill>
              <a:schemeClr val="tx1"/>
            </a:solidFill>
            <a:effectLst/>
          </a:endParaRPr>
        </a:p>
      </dgm:t>
    </dgm:pt>
    <dgm:pt modelId="{74D50219-35F9-46E3-A008-72165672B109}" type="parTrans" cxnId="{05DB3C9E-5730-4E95-896E-A3F1AFC4250D}">
      <dgm:prSet/>
      <dgm:spPr/>
      <dgm:t>
        <a:bodyPr/>
        <a:lstStyle/>
        <a:p>
          <a:endParaRPr lang="el-GR" sz="1800">
            <a:effectLst>
              <a:outerShdw blurRad="38100" dist="38100" dir="2700000" algn="tl">
                <a:srgbClr val="000000">
                  <a:alpha val="43137"/>
                </a:srgbClr>
              </a:outerShdw>
            </a:effectLst>
          </a:endParaRPr>
        </a:p>
      </dgm:t>
    </dgm:pt>
    <dgm:pt modelId="{BF346101-7278-4F64-9A03-7749B22C1C98}" type="sibTrans" cxnId="{05DB3C9E-5730-4E95-896E-A3F1AFC4250D}">
      <dgm:prSet/>
      <dgm:spPr/>
      <dgm:t>
        <a:bodyPr/>
        <a:lstStyle/>
        <a:p>
          <a:endParaRPr lang="el-GR" sz="1800">
            <a:effectLst>
              <a:outerShdw blurRad="38100" dist="38100" dir="2700000" algn="tl">
                <a:srgbClr val="000000">
                  <a:alpha val="43137"/>
                </a:srgbClr>
              </a:outerShdw>
            </a:effectLst>
          </a:endParaRPr>
        </a:p>
      </dgm:t>
    </dgm:pt>
    <dgm:pt modelId="{B6462181-5BD0-40DB-8920-236530422585}">
      <dgm:prSet phldrT="[Κείμενο]" custT="1"/>
      <dgm:spPr>
        <a:noFill/>
        <a:ln>
          <a:noFill/>
        </a:ln>
      </dgm:spPr>
      <dgm:t>
        <a:bodyPr/>
        <a:lstStyle/>
        <a:p>
          <a:r>
            <a:rPr lang="en-GB" sz="1800" i="1" dirty="0">
              <a:solidFill>
                <a:schemeClr val="tx1"/>
              </a:solidFill>
              <a:effectLst/>
            </a:rPr>
            <a:t>Would that also have an impact on learning?</a:t>
          </a:r>
          <a:endParaRPr lang="el-GR" sz="1800" dirty="0">
            <a:solidFill>
              <a:schemeClr val="tx1"/>
            </a:solidFill>
            <a:effectLst/>
          </a:endParaRPr>
        </a:p>
      </dgm:t>
    </dgm:pt>
    <dgm:pt modelId="{14FACBDA-95EC-49C0-AA5F-896FBD03214B}" type="parTrans" cxnId="{81FB9CA7-5624-4153-86E6-D12CDEDBA94A}">
      <dgm:prSet/>
      <dgm:spPr/>
      <dgm:t>
        <a:bodyPr/>
        <a:lstStyle/>
        <a:p>
          <a:endParaRPr lang="el-GR" sz="1800">
            <a:effectLst>
              <a:outerShdw blurRad="38100" dist="38100" dir="2700000" algn="tl">
                <a:srgbClr val="000000">
                  <a:alpha val="43137"/>
                </a:srgbClr>
              </a:outerShdw>
            </a:effectLst>
          </a:endParaRPr>
        </a:p>
      </dgm:t>
    </dgm:pt>
    <dgm:pt modelId="{9C672AC4-3D6B-4019-9A4C-36964B23AC14}" type="sibTrans" cxnId="{81FB9CA7-5624-4153-86E6-D12CDEDBA94A}">
      <dgm:prSet/>
      <dgm:spPr/>
      <dgm:t>
        <a:bodyPr/>
        <a:lstStyle/>
        <a:p>
          <a:endParaRPr lang="el-GR" sz="1800">
            <a:effectLst>
              <a:outerShdw blurRad="38100" dist="38100" dir="2700000" algn="tl">
                <a:srgbClr val="000000">
                  <a:alpha val="43137"/>
                </a:srgbClr>
              </a:outerShdw>
            </a:effectLst>
          </a:endParaRPr>
        </a:p>
      </dgm:t>
    </dgm:pt>
    <dgm:pt modelId="{20D570BF-3C51-4DDD-A472-17CF441DC2F0}" type="pres">
      <dgm:prSet presAssocID="{901E425B-EA82-44DC-B0CA-D5081783A854}" presName="diagram" presStyleCnt="0">
        <dgm:presLayoutVars>
          <dgm:dir/>
          <dgm:resizeHandles val="exact"/>
        </dgm:presLayoutVars>
      </dgm:prSet>
      <dgm:spPr/>
    </dgm:pt>
    <dgm:pt modelId="{035C1CB7-CC32-47B8-8694-C261BB1C618B}" type="pres">
      <dgm:prSet presAssocID="{48F7D539-1651-48AA-B460-48A839E34C2F}" presName="node" presStyleLbl="node1" presStyleIdx="0" presStyleCnt="5" custLinFactNeighborY="7054">
        <dgm:presLayoutVars>
          <dgm:bulletEnabled val="1"/>
        </dgm:presLayoutVars>
      </dgm:prSet>
      <dgm:spPr/>
    </dgm:pt>
    <dgm:pt modelId="{BFEAF002-04D3-4742-A060-8E5796614823}" type="pres">
      <dgm:prSet presAssocID="{793EF5EC-DECB-42D7-AB23-6915C9D7A9E3}" presName="sibTrans" presStyleCnt="0"/>
      <dgm:spPr/>
    </dgm:pt>
    <dgm:pt modelId="{A83897BE-D553-4C6E-BC8A-C92D1B269516}" type="pres">
      <dgm:prSet presAssocID="{105B3374-22E2-4AB6-92C1-69AC9CA96029}" presName="node" presStyleLbl="node1" presStyleIdx="1" presStyleCnt="5" custLinFactNeighborY="8017">
        <dgm:presLayoutVars>
          <dgm:bulletEnabled val="1"/>
        </dgm:presLayoutVars>
      </dgm:prSet>
      <dgm:spPr/>
    </dgm:pt>
    <dgm:pt modelId="{EEAE70FE-77F3-4CF1-BB29-3A4884AF46A6}" type="pres">
      <dgm:prSet presAssocID="{2B420711-956F-481B-B575-B51D8D16091B}" presName="sibTrans" presStyleCnt="0"/>
      <dgm:spPr/>
    </dgm:pt>
    <dgm:pt modelId="{73015E23-F2B0-42DF-9E9D-206E11BD45F2}" type="pres">
      <dgm:prSet presAssocID="{BD3E6967-93AA-4B24-A08A-E1BDEB8D04A6}" presName="node" presStyleLbl="node1" presStyleIdx="2" presStyleCnt="5" custLinFactNeighborX="0" custLinFactNeighborY="6690">
        <dgm:presLayoutVars>
          <dgm:bulletEnabled val="1"/>
        </dgm:presLayoutVars>
      </dgm:prSet>
      <dgm:spPr/>
    </dgm:pt>
    <dgm:pt modelId="{B4BF000F-413E-4FBF-9527-35334AC48979}" type="pres">
      <dgm:prSet presAssocID="{9E3C9454-D15C-4AE7-89AF-3D255927C194}" presName="sibTrans" presStyleCnt="0"/>
      <dgm:spPr/>
    </dgm:pt>
    <dgm:pt modelId="{FB3A9E0D-47A9-476B-9E67-B42BCC18DFBC}" type="pres">
      <dgm:prSet presAssocID="{70BEB39B-A5C4-4338-96D8-887DD492B867}" presName="node" presStyleLbl="node1" presStyleIdx="3" presStyleCnt="5" custScaleY="61728" custLinFactNeighborX="-9007" custLinFactNeighborY="68">
        <dgm:presLayoutVars>
          <dgm:bulletEnabled val="1"/>
        </dgm:presLayoutVars>
      </dgm:prSet>
      <dgm:spPr/>
    </dgm:pt>
    <dgm:pt modelId="{3FC5C609-253D-4844-92AC-EFB9C82148B2}" type="pres">
      <dgm:prSet presAssocID="{BF346101-7278-4F64-9A03-7749B22C1C98}" presName="sibTrans" presStyleCnt="0"/>
      <dgm:spPr/>
    </dgm:pt>
    <dgm:pt modelId="{0F43B41F-59CB-4FE4-9DA3-0EED3AF060FA}" type="pres">
      <dgm:prSet presAssocID="{B6462181-5BD0-40DB-8920-236530422585}" presName="node" presStyleLbl="node1" presStyleIdx="4" presStyleCnt="5" custScaleY="64262">
        <dgm:presLayoutVars>
          <dgm:bulletEnabled val="1"/>
        </dgm:presLayoutVars>
      </dgm:prSet>
      <dgm:spPr/>
    </dgm:pt>
  </dgm:ptLst>
  <dgm:cxnLst>
    <dgm:cxn modelId="{D8506929-41AC-442A-BE41-35BD76DBE8FF}" type="presOf" srcId="{105B3374-22E2-4AB6-92C1-69AC9CA96029}" destId="{A83897BE-D553-4C6E-BC8A-C92D1B269516}" srcOrd="0" destOrd="0" presId="urn:microsoft.com/office/officeart/2005/8/layout/default"/>
    <dgm:cxn modelId="{ACC5E65D-EC52-42E4-A82B-DEBDB3EAFFFE}" type="presOf" srcId="{B6462181-5BD0-40DB-8920-236530422585}" destId="{0F43B41F-59CB-4FE4-9DA3-0EED3AF060FA}" srcOrd="0" destOrd="0" presId="urn:microsoft.com/office/officeart/2005/8/layout/default"/>
    <dgm:cxn modelId="{EF43ED6C-B607-4B63-9890-D625672423AC}" type="presOf" srcId="{BD3E6967-93AA-4B24-A08A-E1BDEB8D04A6}" destId="{73015E23-F2B0-42DF-9E9D-206E11BD45F2}" srcOrd="0" destOrd="0" presId="urn:microsoft.com/office/officeart/2005/8/layout/default"/>
    <dgm:cxn modelId="{87078979-1AA2-436B-B25C-BC70DF7E059E}" type="presOf" srcId="{70BEB39B-A5C4-4338-96D8-887DD492B867}" destId="{FB3A9E0D-47A9-476B-9E67-B42BCC18DFBC}" srcOrd="0" destOrd="0" presId="urn:microsoft.com/office/officeart/2005/8/layout/default"/>
    <dgm:cxn modelId="{C5EC1D89-968A-49BE-AD3D-39D6E9DACE82}" type="presOf" srcId="{48F7D539-1651-48AA-B460-48A839E34C2F}" destId="{035C1CB7-CC32-47B8-8694-C261BB1C618B}" srcOrd="0" destOrd="0" presId="urn:microsoft.com/office/officeart/2005/8/layout/default"/>
    <dgm:cxn modelId="{4752C797-AD85-48AB-9C33-1B65CD559310}" srcId="{901E425B-EA82-44DC-B0CA-D5081783A854}" destId="{105B3374-22E2-4AB6-92C1-69AC9CA96029}" srcOrd="1" destOrd="0" parTransId="{3F44B5A9-C8B8-4FFA-9690-20A4EDF698F4}" sibTransId="{2B420711-956F-481B-B575-B51D8D16091B}"/>
    <dgm:cxn modelId="{05DB3C9E-5730-4E95-896E-A3F1AFC4250D}" srcId="{901E425B-EA82-44DC-B0CA-D5081783A854}" destId="{70BEB39B-A5C4-4338-96D8-887DD492B867}" srcOrd="3" destOrd="0" parTransId="{74D50219-35F9-46E3-A008-72165672B109}" sibTransId="{BF346101-7278-4F64-9A03-7749B22C1C98}"/>
    <dgm:cxn modelId="{4B80EAA1-B3C4-4028-90C4-A5B8A86B5D15}" srcId="{901E425B-EA82-44DC-B0CA-D5081783A854}" destId="{48F7D539-1651-48AA-B460-48A839E34C2F}" srcOrd="0" destOrd="0" parTransId="{0BB4A25B-2D6B-4D7C-B624-0523539868EC}" sibTransId="{793EF5EC-DECB-42D7-AB23-6915C9D7A9E3}"/>
    <dgm:cxn modelId="{81FB9CA7-5624-4153-86E6-D12CDEDBA94A}" srcId="{901E425B-EA82-44DC-B0CA-D5081783A854}" destId="{B6462181-5BD0-40DB-8920-236530422585}" srcOrd="4" destOrd="0" parTransId="{14FACBDA-95EC-49C0-AA5F-896FBD03214B}" sibTransId="{9C672AC4-3D6B-4019-9A4C-36964B23AC14}"/>
    <dgm:cxn modelId="{043C12B7-E5D6-4994-8A25-39209D169783}" type="presOf" srcId="{901E425B-EA82-44DC-B0CA-D5081783A854}" destId="{20D570BF-3C51-4DDD-A472-17CF441DC2F0}" srcOrd="0" destOrd="0" presId="urn:microsoft.com/office/officeart/2005/8/layout/default"/>
    <dgm:cxn modelId="{300B74E6-7293-4DF3-BB20-8863C1F1D353}" srcId="{901E425B-EA82-44DC-B0CA-D5081783A854}" destId="{BD3E6967-93AA-4B24-A08A-E1BDEB8D04A6}" srcOrd="2" destOrd="0" parTransId="{EAD6D524-649D-47F9-B73A-843977A573CD}" sibTransId="{9E3C9454-D15C-4AE7-89AF-3D255927C194}"/>
    <dgm:cxn modelId="{803B812D-4B13-4D76-A056-8FD0DA25D5E6}" type="presParOf" srcId="{20D570BF-3C51-4DDD-A472-17CF441DC2F0}" destId="{035C1CB7-CC32-47B8-8694-C261BB1C618B}" srcOrd="0" destOrd="0" presId="urn:microsoft.com/office/officeart/2005/8/layout/default"/>
    <dgm:cxn modelId="{B1D17FD5-5814-4E8F-A329-3FD52F59755A}" type="presParOf" srcId="{20D570BF-3C51-4DDD-A472-17CF441DC2F0}" destId="{BFEAF002-04D3-4742-A060-8E5796614823}" srcOrd="1" destOrd="0" presId="urn:microsoft.com/office/officeart/2005/8/layout/default"/>
    <dgm:cxn modelId="{193D265F-B6D3-4DDE-A4B0-B5455E5914BC}" type="presParOf" srcId="{20D570BF-3C51-4DDD-A472-17CF441DC2F0}" destId="{A83897BE-D553-4C6E-BC8A-C92D1B269516}" srcOrd="2" destOrd="0" presId="urn:microsoft.com/office/officeart/2005/8/layout/default"/>
    <dgm:cxn modelId="{7A345D13-3C9F-440B-9C0F-20F45A68C693}" type="presParOf" srcId="{20D570BF-3C51-4DDD-A472-17CF441DC2F0}" destId="{EEAE70FE-77F3-4CF1-BB29-3A4884AF46A6}" srcOrd="3" destOrd="0" presId="urn:microsoft.com/office/officeart/2005/8/layout/default"/>
    <dgm:cxn modelId="{C70DECC4-7238-41E8-8176-E525B2564FB9}" type="presParOf" srcId="{20D570BF-3C51-4DDD-A472-17CF441DC2F0}" destId="{73015E23-F2B0-42DF-9E9D-206E11BD45F2}" srcOrd="4" destOrd="0" presId="urn:microsoft.com/office/officeart/2005/8/layout/default"/>
    <dgm:cxn modelId="{8AFCCD63-CFE6-48C5-8F66-EE5D51217A36}" type="presParOf" srcId="{20D570BF-3C51-4DDD-A472-17CF441DC2F0}" destId="{B4BF000F-413E-4FBF-9527-35334AC48979}" srcOrd="5" destOrd="0" presId="urn:microsoft.com/office/officeart/2005/8/layout/default"/>
    <dgm:cxn modelId="{55C24FEA-6F18-4EA9-BE3F-8C8E2AD61431}" type="presParOf" srcId="{20D570BF-3C51-4DDD-A472-17CF441DC2F0}" destId="{FB3A9E0D-47A9-476B-9E67-B42BCC18DFBC}" srcOrd="6" destOrd="0" presId="urn:microsoft.com/office/officeart/2005/8/layout/default"/>
    <dgm:cxn modelId="{52573736-B124-44EB-90C0-332B0C1C4A3C}" type="presParOf" srcId="{20D570BF-3C51-4DDD-A472-17CF441DC2F0}" destId="{3FC5C609-253D-4844-92AC-EFB9C82148B2}" srcOrd="7" destOrd="0" presId="urn:microsoft.com/office/officeart/2005/8/layout/default"/>
    <dgm:cxn modelId="{662B003C-3CC9-4277-9AD4-FB7562FAD093}" type="presParOf" srcId="{20D570BF-3C51-4DDD-A472-17CF441DC2F0}" destId="{0F43B41F-59CB-4FE4-9DA3-0EED3AF060FA}"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C1CB7-CC32-47B8-8694-C261BB1C618B}">
      <dsp:nvSpPr>
        <dsp:cNvPr id="0" name=""/>
        <dsp:cNvSpPr/>
      </dsp:nvSpPr>
      <dsp:spPr>
        <a:xfrm>
          <a:off x="0" y="290103"/>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solidFill>
                <a:schemeClr val="tx1"/>
              </a:solidFill>
              <a:effectLst/>
            </a:rPr>
            <a:t>How would your life change, if you adopted this idea?</a:t>
          </a:r>
          <a:endParaRPr lang="el-GR" sz="1800" kern="1200" dirty="0">
            <a:solidFill>
              <a:schemeClr val="tx1"/>
            </a:solidFill>
            <a:effectLst/>
          </a:endParaRPr>
        </a:p>
      </dsp:txBody>
      <dsp:txXfrm>
        <a:off x="0" y="290103"/>
        <a:ext cx="3731314" cy="2238789"/>
      </dsp:txXfrm>
    </dsp:sp>
    <dsp:sp modelId="{A83897BE-D553-4C6E-BC8A-C92D1B269516}">
      <dsp:nvSpPr>
        <dsp:cNvPr id="0" name=""/>
        <dsp:cNvSpPr/>
      </dsp:nvSpPr>
      <dsp:spPr>
        <a:xfrm>
          <a:off x="4104446" y="311663"/>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solidFill>
                <a:schemeClr val="tx1"/>
              </a:solidFill>
              <a:effectLst>
                <a:outerShdw blurRad="38100" dist="38100" dir="2700000" algn="tl">
                  <a:srgbClr val="000000">
                    <a:alpha val="43137"/>
                  </a:srgbClr>
                </a:outerShdw>
              </a:effectLst>
            </a:rPr>
            <a:t>If </a:t>
          </a:r>
          <a:r>
            <a:rPr lang="en-GB" sz="1800" i="1" kern="1200" dirty="0">
              <a:solidFill>
                <a:schemeClr val="tx1"/>
              </a:solidFill>
              <a:effectLst/>
              <a:latin typeface="Calibri" panose="020F0502020204030204"/>
              <a:ea typeface="+mn-ea"/>
              <a:cs typeface="+mn-cs"/>
            </a:rPr>
            <a:t>you </a:t>
          </a:r>
          <a:r>
            <a:rPr lang="en-GB" sz="1800" i="1" kern="1200" dirty="0">
              <a:solidFill>
                <a:prstClr val="black"/>
              </a:solidFill>
              <a:effectLst/>
              <a:latin typeface="Calibri" panose="020F0502020204030204"/>
              <a:ea typeface="+mn-ea"/>
              <a:cs typeface="+mn-cs"/>
            </a:rPr>
            <a:t>are clear about what you really need now to get in tune with your needs and feelings,  would you be able to better shape your life and relationships?</a:t>
          </a:r>
          <a:endParaRPr lang="el-GR" sz="1800" i="1" kern="1200" dirty="0">
            <a:solidFill>
              <a:prstClr val="black"/>
            </a:solidFill>
            <a:effectLst/>
            <a:latin typeface="Calibri" panose="020F0502020204030204"/>
            <a:ea typeface="+mn-ea"/>
            <a:cs typeface="+mn-cs"/>
          </a:endParaRPr>
        </a:p>
      </dsp:txBody>
      <dsp:txXfrm>
        <a:off x="4104446" y="311663"/>
        <a:ext cx="3731314" cy="2238789"/>
      </dsp:txXfrm>
    </dsp:sp>
    <dsp:sp modelId="{73015E23-F2B0-42DF-9E9D-206E11BD45F2}">
      <dsp:nvSpPr>
        <dsp:cNvPr id="0" name=""/>
        <dsp:cNvSpPr/>
      </dsp:nvSpPr>
      <dsp:spPr>
        <a:xfrm>
          <a:off x="8208893" y="281954"/>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i="1" kern="1200" dirty="0">
              <a:solidFill>
                <a:schemeClr val="tx1"/>
              </a:solidFill>
              <a:effectLst/>
            </a:rPr>
            <a:t>Imagine </a:t>
          </a:r>
          <a:r>
            <a:rPr lang="de-AT" sz="1800" i="1" kern="1200" dirty="0" err="1">
              <a:solidFill>
                <a:schemeClr val="tx1"/>
              </a:solidFill>
              <a:effectLst/>
            </a:rPr>
            <a:t>how</a:t>
          </a:r>
          <a:r>
            <a:rPr lang="de-AT" sz="1800" i="1" kern="1200" dirty="0">
              <a:solidFill>
                <a:schemeClr val="tx1"/>
              </a:solidFill>
              <a:effectLst/>
            </a:rPr>
            <a:t> </a:t>
          </a:r>
          <a:r>
            <a:rPr lang="de-AT" sz="1800" i="1" kern="1200" dirty="0" err="1">
              <a:solidFill>
                <a:schemeClr val="tx1"/>
              </a:solidFill>
              <a:effectLst/>
            </a:rPr>
            <a:t>your</a:t>
          </a:r>
          <a:r>
            <a:rPr lang="de-AT" sz="1800" i="1" kern="1200" dirty="0">
              <a:solidFill>
                <a:schemeClr val="tx1"/>
              </a:solidFill>
              <a:effectLst/>
            </a:rPr>
            <a:t> </a:t>
          </a:r>
          <a:r>
            <a:rPr lang="de-AT" sz="1800" i="1" kern="1200" dirty="0" err="1">
              <a:solidFill>
                <a:schemeClr val="tx1"/>
              </a:solidFill>
              <a:effectLst/>
            </a:rPr>
            <a:t>life</a:t>
          </a:r>
          <a:r>
            <a:rPr lang="de-AT" sz="1800" i="1" kern="1200" dirty="0">
              <a:solidFill>
                <a:schemeClr val="tx1"/>
              </a:solidFill>
              <a:effectLst/>
            </a:rPr>
            <a:t> </a:t>
          </a:r>
          <a:r>
            <a:rPr lang="de-AT" sz="1800" i="1" kern="1200" dirty="0" err="1">
              <a:solidFill>
                <a:schemeClr val="tx1"/>
              </a:solidFill>
              <a:effectLst/>
            </a:rPr>
            <a:t>would</a:t>
          </a:r>
          <a:r>
            <a:rPr lang="de-AT" sz="1800" i="1" kern="1200" dirty="0">
              <a:solidFill>
                <a:schemeClr val="tx1"/>
              </a:solidFill>
              <a:effectLst/>
            </a:rPr>
            <a:t> </a:t>
          </a:r>
          <a:r>
            <a:rPr lang="de-AT" sz="1800" i="1" kern="1200" dirty="0" err="1">
              <a:solidFill>
                <a:schemeClr val="tx1"/>
              </a:solidFill>
              <a:effectLst/>
            </a:rPr>
            <a:t>change</a:t>
          </a:r>
          <a:r>
            <a:rPr lang="de-AT" sz="1800" i="1" kern="1200" dirty="0">
              <a:solidFill>
                <a:schemeClr val="tx1"/>
              </a:solidFill>
              <a:effectLst/>
            </a:rPr>
            <a:t> </a:t>
          </a:r>
          <a:r>
            <a:rPr lang="de-AT" sz="1800" i="1" kern="1200" dirty="0" err="1">
              <a:solidFill>
                <a:schemeClr val="tx1"/>
              </a:solidFill>
              <a:effectLst/>
            </a:rPr>
            <a:t>if</a:t>
          </a:r>
          <a:r>
            <a:rPr lang="de-AT" sz="1800" i="1" kern="1200" dirty="0">
              <a:solidFill>
                <a:schemeClr val="tx1"/>
              </a:solidFill>
              <a:effectLst/>
            </a:rPr>
            <a:t> </a:t>
          </a:r>
          <a:r>
            <a:rPr lang="de-AT" sz="1800" i="1" kern="1200" dirty="0" err="1">
              <a:solidFill>
                <a:schemeClr val="tx1"/>
              </a:solidFill>
              <a:effectLst/>
            </a:rPr>
            <a:t>the</a:t>
          </a:r>
          <a:r>
            <a:rPr lang="de-AT" sz="1800" i="1" kern="1200" dirty="0">
              <a:solidFill>
                <a:schemeClr val="tx1"/>
              </a:solidFill>
              <a:effectLst/>
            </a:rPr>
            <a:t> </a:t>
          </a:r>
          <a:r>
            <a:rPr lang="de-AT" sz="1800" i="1" kern="1200" dirty="0" err="1">
              <a:solidFill>
                <a:schemeClr val="tx1"/>
              </a:solidFill>
              <a:effectLst/>
            </a:rPr>
            <a:t>people</a:t>
          </a:r>
          <a:r>
            <a:rPr lang="de-AT" sz="1800" i="1" kern="1200" dirty="0">
              <a:solidFill>
                <a:schemeClr val="tx1"/>
              </a:solidFill>
              <a:effectLst/>
            </a:rPr>
            <a:t> in </a:t>
          </a:r>
          <a:r>
            <a:rPr lang="de-AT" sz="1800" i="1" kern="1200" dirty="0" err="1">
              <a:solidFill>
                <a:schemeClr val="tx1"/>
              </a:solidFill>
              <a:effectLst/>
            </a:rPr>
            <a:t>your</a:t>
          </a:r>
          <a:r>
            <a:rPr lang="de-AT" sz="1800" i="1" kern="1200" dirty="0">
              <a:solidFill>
                <a:schemeClr val="tx1"/>
              </a:solidFill>
              <a:effectLst/>
            </a:rPr>
            <a:t> </a:t>
          </a:r>
          <a:r>
            <a:rPr lang="de-AT" sz="1800" i="1" kern="1200" dirty="0" err="1">
              <a:solidFill>
                <a:schemeClr val="tx1"/>
              </a:solidFill>
              <a:effectLst/>
            </a:rPr>
            <a:t>class</a:t>
          </a:r>
          <a:r>
            <a:rPr lang="de-AT" sz="1800" i="1" kern="1200" dirty="0">
              <a:solidFill>
                <a:schemeClr val="tx1"/>
              </a:solidFill>
              <a:effectLst/>
            </a:rPr>
            <a:t> </a:t>
          </a:r>
          <a:r>
            <a:rPr lang="de-AT" sz="1800" i="1" kern="1200" dirty="0" err="1">
              <a:solidFill>
                <a:schemeClr val="tx1"/>
              </a:solidFill>
              <a:effectLst/>
            </a:rPr>
            <a:t>were</a:t>
          </a:r>
          <a:r>
            <a:rPr lang="de-AT" sz="1800" i="1" kern="1200" dirty="0">
              <a:solidFill>
                <a:schemeClr val="tx1"/>
              </a:solidFill>
              <a:effectLst/>
            </a:rPr>
            <a:t> also like </a:t>
          </a:r>
          <a:r>
            <a:rPr lang="de-AT" sz="1800" i="1" kern="1200" dirty="0" err="1">
              <a:solidFill>
                <a:schemeClr val="tx1"/>
              </a:solidFill>
              <a:effectLst/>
            </a:rPr>
            <a:t>this</a:t>
          </a:r>
          <a:r>
            <a:rPr lang="de-AT" sz="1800" i="1" kern="1200" dirty="0">
              <a:solidFill>
                <a:schemeClr val="tx1"/>
              </a:solidFill>
              <a:effectLst/>
            </a:rPr>
            <a:t> and </a:t>
          </a:r>
          <a:r>
            <a:rPr lang="de-AT" sz="1800" i="1" kern="1200" dirty="0" err="1">
              <a:solidFill>
                <a:schemeClr val="tx1"/>
              </a:solidFill>
              <a:effectLst/>
            </a:rPr>
            <a:t>acted</a:t>
          </a:r>
          <a:r>
            <a:rPr lang="de-AT" sz="1800" i="1" kern="1200" dirty="0">
              <a:solidFill>
                <a:schemeClr val="tx1"/>
              </a:solidFill>
              <a:effectLst/>
            </a:rPr>
            <a:t> </a:t>
          </a:r>
          <a:r>
            <a:rPr lang="de-AT" sz="1800" i="1" kern="1200" dirty="0" err="1">
              <a:solidFill>
                <a:schemeClr val="tx1"/>
              </a:solidFill>
              <a:effectLst/>
            </a:rPr>
            <a:t>according</a:t>
          </a:r>
          <a:r>
            <a:rPr lang="de-AT" sz="1800" i="1" kern="1200" dirty="0">
              <a:solidFill>
                <a:schemeClr val="tx1"/>
              </a:solidFill>
              <a:effectLst/>
            </a:rPr>
            <a:t> </a:t>
          </a:r>
          <a:r>
            <a:rPr lang="de-AT" sz="1800" i="1" kern="1200" dirty="0" err="1">
              <a:solidFill>
                <a:schemeClr val="tx1"/>
              </a:solidFill>
              <a:effectLst/>
            </a:rPr>
            <a:t>to</a:t>
          </a:r>
          <a:r>
            <a:rPr lang="de-AT" sz="1800" i="1" kern="1200" dirty="0">
              <a:solidFill>
                <a:schemeClr val="tx1"/>
              </a:solidFill>
              <a:effectLst/>
            </a:rPr>
            <a:t> </a:t>
          </a:r>
          <a:r>
            <a:rPr lang="de-AT" sz="1800" i="1" kern="1200" dirty="0" err="1">
              <a:solidFill>
                <a:schemeClr val="tx1"/>
              </a:solidFill>
              <a:effectLst/>
            </a:rPr>
            <a:t>the</a:t>
          </a:r>
          <a:r>
            <a:rPr lang="de-AT" sz="1800" i="1" kern="1200" dirty="0">
              <a:solidFill>
                <a:schemeClr val="tx1"/>
              </a:solidFill>
              <a:effectLst/>
            </a:rPr>
            <a:t> </a:t>
          </a:r>
          <a:r>
            <a:rPr lang="de-AT" sz="1800" i="1" kern="1200" dirty="0" err="1">
              <a:solidFill>
                <a:schemeClr val="tx1"/>
              </a:solidFill>
              <a:effectLst/>
            </a:rPr>
            <a:t>principle</a:t>
          </a:r>
          <a:r>
            <a:rPr lang="de-AT" sz="1800" i="1" kern="1200" dirty="0">
              <a:solidFill>
                <a:schemeClr val="tx1"/>
              </a:solidFill>
              <a:effectLst/>
            </a:rPr>
            <a:t> </a:t>
          </a:r>
          <a:r>
            <a:rPr lang="de-AT" sz="1800" i="1" kern="1200" dirty="0" err="1">
              <a:solidFill>
                <a:schemeClr val="tx1"/>
              </a:solidFill>
              <a:effectLst/>
            </a:rPr>
            <a:t>of</a:t>
          </a:r>
          <a:r>
            <a:rPr lang="de-AT" sz="1800" i="1" kern="1200" dirty="0">
              <a:solidFill>
                <a:schemeClr val="tx1"/>
              </a:solidFill>
              <a:effectLst/>
            </a:rPr>
            <a:t> </a:t>
          </a:r>
          <a:r>
            <a:rPr lang="de-AT" sz="1800" i="1" kern="1200" dirty="0" err="1">
              <a:solidFill>
                <a:schemeClr val="tx1"/>
              </a:solidFill>
              <a:effectLst/>
            </a:rPr>
            <a:t>needs</a:t>
          </a:r>
          <a:r>
            <a:rPr lang="de-AT" sz="1800" i="1" kern="1200" dirty="0">
              <a:solidFill>
                <a:schemeClr val="tx1"/>
              </a:solidFill>
              <a:effectLst/>
            </a:rPr>
            <a:t>: </a:t>
          </a:r>
          <a:r>
            <a:rPr lang="de-AT" sz="1800" i="1" kern="1200" dirty="0" err="1">
              <a:solidFill>
                <a:schemeClr val="tx1"/>
              </a:solidFill>
              <a:effectLst/>
            </a:rPr>
            <a:t>How</a:t>
          </a:r>
          <a:r>
            <a:rPr lang="de-AT" sz="1800" i="1" kern="1200" dirty="0">
              <a:solidFill>
                <a:schemeClr val="tx1"/>
              </a:solidFill>
              <a:effectLst/>
            </a:rPr>
            <a:t> </a:t>
          </a:r>
          <a:r>
            <a:rPr lang="de-AT" sz="1800" i="1" kern="1200" dirty="0" err="1">
              <a:solidFill>
                <a:schemeClr val="tx1"/>
              </a:solidFill>
              <a:effectLst/>
            </a:rPr>
            <a:t>would</a:t>
          </a:r>
          <a:r>
            <a:rPr lang="de-AT" sz="1800" i="1" kern="1200" dirty="0">
              <a:solidFill>
                <a:schemeClr val="tx1"/>
              </a:solidFill>
              <a:effectLst/>
            </a:rPr>
            <a:t> </a:t>
          </a:r>
          <a:r>
            <a:rPr lang="de-AT" sz="1800" i="1" kern="1200" dirty="0" err="1">
              <a:solidFill>
                <a:schemeClr val="tx1"/>
              </a:solidFill>
              <a:effectLst/>
            </a:rPr>
            <a:t>the</a:t>
          </a:r>
          <a:r>
            <a:rPr lang="de-AT" sz="1800" i="1" kern="1200" dirty="0">
              <a:solidFill>
                <a:schemeClr val="tx1"/>
              </a:solidFill>
              <a:effectLst/>
            </a:rPr>
            <a:t> </a:t>
          </a:r>
          <a:r>
            <a:rPr lang="de-AT" sz="1800" i="1" kern="1200" dirty="0" err="1">
              <a:solidFill>
                <a:schemeClr val="tx1"/>
              </a:solidFill>
              <a:effectLst/>
            </a:rPr>
            <a:t>mood</a:t>
          </a:r>
          <a:r>
            <a:rPr lang="de-AT" sz="1800" i="1" kern="1200" dirty="0">
              <a:solidFill>
                <a:schemeClr val="tx1"/>
              </a:solidFill>
              <a:effectLst/>
            </a:rPr>
            <a:t> in </a:t>
          </a:r>
          <a:r>
            <a:rPr lang="de-AT" sz="1800" i="1" kern="1200" dirty="0" err="1">
              <a:solidFill>
                <a:schemeClr val="tx1"/>
              </a:solidFill>
              <a:effectLst/>
            </a:rPr>
            <a:t>the</a:t>
          </a:r>
          <a:r>
            <a:rPr lang="de-AT" sz="1800" i="1" kern="1200" dirty="0">
              <a:solidFill>
                <a:schemeClr val="tx1"/>
              </a:solidFill>
              <a:effectLst/>
            </a:rPr>
            <a:t> </a:t>
          </a:r>
          <a:r>
            <a:rPr lang="de-AT" sz="1800" i="1" kern="1200" dirty="0" err="1">
              <a:solidFill>
                <a:schemeClr val="tx1"/>
              </a:solidFill>
              <a:effectLst/>
            </a:rPr>
            <a:t>class</a:t>
          </a:r>
          <a:r>
            <a:rPr lang="de-AT" sz="1800" i="1" kern="1200" dirty="0">
              <a:solidFill>
                <a:schemeClr val="tx1"/>
              </a:solidFill>
              <a:effectLst/>
            </a:rPr>
            <a:t> </a:t>
          </a:r>
          <a:r>
            <a:rPr lang="de-AT" sz="1800" i="1" kern="1200" dirty="0" err="1">
              <a:solidFill>
                <a:schemeClr val="tx1"/>
              </a:solidFill>
              <a:effectLst/>
            </a:rPr>
            <a:t>change</a:t>
          </a:r>
          <a:r>
            <a:rPr lang="de-AT" sz="1800" i="1" kern="1200" dirty="0">
              <a:solidFill>
                <a:schemeClr val="tx1"/>
              </a:solidFill>
              <a:effectLst/>
            </a:rPr>
            <a:t>?</a:t>
          </a:r>
          <a:endParaRPr lang="el-GR" sz="1800" kern="1200" dirty="0">
            <a:solidFill>
              <a:schemeClr val="tx1"/>
            </a:solidFill>
            <a:effectLst/>
          </a:endParaRPr>
        </a:p>
      </dsp:txBody>
      <dsp:txXfrm>
        <a:off x="8208893" y="281954"/>
        <a:ext cx="3731314" cy="2238789"/>
      </dsp:txXfrm>
    </dsp:sp>
    <dsp:sp modelId="{FB3A9E0D-47A9-476B-9E67-B42BCC18DFBC}">
      <dsp:nvSpPr>
        <dsp:cNvPr id="0" name=""/>
        <dsp:cNvSpPr/>
      </dsp:nvSpPr>
      <dsp:spPr>
        <a:xfrm>
          <a:off x="1716143" y="2773987"/>
          <a:ext cx="3731314" cy="138195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solidFill>
                <a:schemeClr val="tx1"/>
              </a:solidFill>
              <a:effectLst/>
            </a:rPr>
            <a:t>Would you then feel more secure and upright in life? </a:t>
          </a:r>
          <a:endParaRPr lang="el-GR" sz="1800" kern="1200" dirty="0">
            <a:solidFill>
              <a:schemeClr val="tx1"/>
            </a:solidFill>
            <a:effectLst/>
          </a:endParaRPr>
        </a:p>
      </dsp:txBody>
      <dsp:txXfrm>
        <a:off x="1716143" y="2773987"/>
        <a:ext cx="3731314" cy="1381959"/>
      </dsp:txXfrm>
    </dsp:sp>
    <dsp:sp modelId="{0F43B41F-59CB-4FE4-9DA3-0EED3AF060FA}">
      <dsp:nvSpPr>
        <dsp:cNvPr id="0" name=""/>
        <dsp:cNvSpPr/>
      </dsp:nvSpPr>
      <dsp:spPr>
        <a:xfrm>
          <a:off x="6156669" y="2744099"/>
          <a:ext cx="3731314" cy="1438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solidFill>
                <a:schemeClr val="tx1"/>
              </a:solidFill>
              <a:effectLst/>
            </a:rPr>
            <a:t>Would that also have an impact on learning?</a:t>
          </a:r>
          <a:endParaRPr lang="el-GR" sz="1800" kern="1200" dirty="0">
            <a:solidFill>
              <a:schemeClr val="tx1"/>
            </a:solidFill>
            <a:effectLst/>
          </a:endParaRPr>
        </a:p>
      </dsp:txBody>
      <dsp:txXfrm>
        <a:off x="6156669" y="2744099"/>
        <a:ext cx="3731314" cy="14386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9/11/2023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‹Nr.›</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11</a:t>
            </a:fld>
            <a:endParaRPr lang="el-GR"/>
          </a:p>
        </p:txBody>
      </p:sp>
    </p:spTree>
    <p:extLst>
      <p:ext uri="{BB962C8B-B14F-4D97-AF65-F5344CB8AC3E}">
        <p14:creationId xmlns:p14="http://schemas.microsoft.com/office/powerpoint/2010/main" val="426342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226051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13</a:t>
            </a:fld>
            <a:endParaRPr lang="el-GR"/>
          </a:p>
        </p:txBody>
      </p:sp>
    </p:spTree>
    <p:extLst>
      <p:ext uri="{BB962C8B-B14F-4D97-AF65-F5344CB8AC3E}">
        <p14:creationId xmlns:p14="http://schemas.microsoft.com/office/powerpoint/2010/main" val="185621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14</a:t>
            </a:fld>
            <a:endParaRPr lang="el-GR"/>
          </a:p>
        </p:txBody>
      </p:sp>
    </p:spTree>
    <p:extLst>
      <p:ext uri="{BB962C8B-B14F-4D97-AF65-F5344CB8AC3E}">
        <p14:creationId xmlns:p14="http://schemas.microsoft.com/office/powerpoint/2010/main" val="366678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15</a:t>
            </a:fld>
            <a:endParaRPr lang="el-GR"/>
          </a:p>
        </p:txBody>
      </p:sp>
    </p:spTree>
    <p:extLst>
      <p:ext uri="{BB962C8B-B14F-4D97-AF65-F5344CB8AC3E}">
        <p14:creationId xmlns:p14="http://schemas.microsoft.com/office/powerpoint/2010/main" val="1630622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16</a:t>
            </a:fld>
            <a:endParaRPr lang="el-GR"/>
          </a:p>
        </p:txBody>
      </p:sp>
    </p:spTree>
    <p:extLst>
      <p:ext uri="{BB962C8B-B14F-4D97-AF65-F5344CB8AC3E}">
        <p14:creationId xmlns:p14="http://schemas.microsoft.com/office/powerpoint/2010/main" val="1465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17</a:t>
            </a:fld>
            <a:endParaRPr lang="el-GR"/>
          </a:p>
        </p:txBody>
      </p:sp>
    </p:spTree>
    <p:extLst>
      <p:ext uri="{BB962C8B-B14F-4D97-AF65-F5344CB8AC3E}">
        <p14:creationId xmlns:p14="http://schemas.microsoft.com/office/powerpoint/2010/main" val="1766282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18</a:t>
            </a:fld>
            <a:endParaRPr lang="el-GR"/>
          </a:p>
        </p:txBody>
      </p:sp>
    </p:spTree>
    <p:extLst>
      <p:ext uri="{BB962C8B-B14F-4D97-AF65-F5344CB8AC3E}">
        <p14:creationId xmlns:p14="http://schemas.microsoft.com/office/powerpoint/2010/main" val="385851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19</a:t>
            </a:fld>
            <a:endParaRPr lang="el-GR"/>
          </a:p>
        </p:txBody>
      </p:sp>
    </p:spTree>
    <p:extLst>
      <p:ext uri="{BB962C8B-B14F-4D97-AF65-F5344CB8AC3E}">
        <p14:creationId xmlns:p14="http://schemas.microsoft.com/office/powerpoint/2010/main" val="393706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20</a:t>
            </a:fld>
            <a:endParaRPr lang="el-GR"/>
          </a:p>
        </p:txBody>
      </p:sp>
    </p:spTree>
    <p:extLst>
      <p:ext uri="{BB962C8B-B14F-4D97-AF65-F5344CB8AC3E}">
        <p14:creationId xmlns:p14="http://schemas.microsoft.com/office/powerpoint/2010/main" val="393370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21</a:t>
            </a:fld>
            <a:endParaRPr lang="el-GR"/>
          </a:p>
        </p:txBody>
      </p:sp>
    </p:spTree>
    <p:extLst>
      <p:ext uri="{BB962C8B-B14F-4D97-AF65-F5344CB8AC3E}">
        <p14:creationId xmlns:p14="http://schemas.microsoft.com/office/powerpoint/2010/main" val="326194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22</a:t>
            </a:fld>
            <a:endParaRPr lang="el-GR"/>
          </a:p>
        </p:txBody>
      </p:sp>
    </p:spTree>
    <p:extLst>
      <p:ext uri="{BB962C8B-B14F-4D97-AF65-F5344CB8AC3E}">
        <p14:creationId xmlns:p14="http://schemas.microsoft.com/office/powerpoint/2010/main" val="393576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23</a:t>
            </a:fld>
            <a:endParaRPr lang="el-GR"/>
          </a:p>
        </p:txBody>
      </p:sp>
    </p:spTree>
    <p:extLst>
      <p:ext uri="{BB962C8B-B14F-4D97-AF65-F5344CB8AC3E}">
        <p14:creationId xmlns:p14="http://schemas.microsoft.com/office/powerpoint/2010/main" val="3071728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24</a:t>
            </a:fld>
            <a:endParaRPr lang="el-GR"/>
          </a:p>
        </p:txBody>
      </p:sp>
    </p:spTree>
    <p:extLst>
      <p:ext uri="{BB962C8B-B14F-4D97-AF65-F5344CB8AC3E}">
        <p14:creationId xmlns:p14="http://schemas.microsoft.com/office/powerpoint/2010/main" val="220073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25</a:t>
            </a:fld>
            <a:endParaRPr lang="el-GR"/>
          </a:p>
        </p:txBody>
      </p:sp>
    </p:spTree>
    <p:extLst>
      <p:ext uri="{BB962C8B-B14F-4D97-AF65-F5344CB8AC3E}">
        <p14:creationId xmlns:p14="http://schemas.microsoft.com/office/powerpoint/2010/main" val="3240997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26</a:t>
            </a:fld>
            <a:endParaRPr lang="el-GR"/>
          </a:p>
        </p:txBody>
      </p:sp>
    </p:spTree>
    <p:extLst>
      <p:ext uri="{BB962C8B-B14F-4D97-AF65-F5344CB8AC3E}">
        <p14:creationId xmlns:p14="http://schemas.microsoft.com/office/powerpoint/2010/main" val="3932468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27</a:t>
            </a:fld>
            <a:endParaRPr lang="el-GR"/>
          </a:p>
        </p:txBody>
      </p:sp>
    </p:spTree>
    <p:extLst>
      <p:ext uri="{BB962C8B-B14F-4D97-AF65-F5344CB8AC3E}">
        <p14:creationId xmlns:p14="http://schemas.microsoft.com/office/powerpoint/2010/main" val="2165834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28</a:t>
            </a:fld>
            <a:endParaRPr lang="el-GR"/>
          </a:p>
        </p:txBody>
      </p:sp>
    </p:spTree>
    <p:extLst>
      <p:ext uri="{BB962C8B-B14F-4D97-AF65-F5344CB8AC3E}">
        <p14:creationId xmlns:p14="http://schemas.microsoft.com/office/powerpoint/2010/main" val="2931244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29</a:t>
            </a:fld>
            <a:endParaRPr lang="el-GR"/>
          </a:p>
        </p:txBody>
      </p:sp>
    </p:spTree>
    <p:extLst>
      <p:ext uri="{BB962C8B-B14F-4D97-AF65-F5344CB8AC3E}">
        <p14:creationId xmlns:p14="http://schemas.microsoft.com/office/powerpoint/2010/main" val="3878603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30</a:t>
            </a:fld>
            <a:endParaRPr lang="el-GR"/>
          </a:p>
        </p:txBody>
      </p:sp>
    </p:spTree>
    <p:extLst>
      <p:ext uri="{BB962C8B-B14F-4D97-AF65-F5344CB8AC3E}">
        <p14:creationId xmlns:p14="http://schemas.microsoft.com/office/powerpoint/2010/main" val="281392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9341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31</a:t>
            </a:fld>
            <a:endParaRPr lang="el-GR"/>
          </a:p>
        </p:txBody>
      </p:sp>
    </p:spTree>
    <p:extLst>
      <p:ext uri="{BB962C8B-B14F-4D97-AF65-F5344CB8AC3E}">
        <p14:creationId xmlns:p14="http://schemas.microsoft.com/office/powerpoint/2010/main" val="3509610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32</a:t>
            </a:fld>
            <a:endParaRPr lang="el-GR"/>
          </a:p>
        </p:txBody>
      </p:sp>
    </p:spTree>
    <p:extLst>
      <p:ext uri="{BB962C8B-B14F-4D97-AF65-F5344CB8AC3E}">
        <p14:creationId xmlns:p14="http://schemas.microsoft.com/office/powerpoint/2010/main" val="287320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33</a:t>
            </a:fld>
            <a:endParaRPr lang="el-GR"/>
          </a:p>
        </p:txBody>
      </p:sp>
    </p:spTree>
    <p:extLst>
      <p:ext uri="{BB962C8B-B14F-4D97-AF65-F5344CB8AC3E}">
        <p14:creationId xmlns:p14="http://schemas.microsoft.com/office/powerpoint/2010/main" val="271218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34</a:t>
            </a:fld>
            <a:endParaRPr lang="el-GR"/>
          </a:p>
        </p:txBody>
      </p:sp>
    </p:spTree>
    <p:extLst>
      <p:ext uri="{BB962C8B-B14F-4D97-AF65-F5344CB8AC3E}">
        <p14:creationId xmlns:p14="http://schemas.microsoft.com/office/powerpoint/2010/main" val="2343346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35</a:t>
            </a:fld>
            <a:endParaRPr lang="el-GR"/>
          </a:p>
        </p:txBody>
      </p:sp>
    </p:spTree>
    <p:extLst>
      <p:ext uri="{BB962C8B-B14F-4D97-AF65-F5344CB8AC3E}">
        <p14:creationId xmlns:p14="http://schemas.microsoft.com/office/powerpoint/2010/main" val="3117896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36</a:t>
            </a:fld>
            <a:endParaRPr lang="el-GR"/>
          </a:p>
        </p:txBody>
      </p:sp>
    </p:spTree>
    <p:extLst>
      <p:ext uri="{BB962C8B-B14F-4D97-AF65-F5344CB8AC3E}">
        <p14:creationId xmlns:p14="http://schemas.microsoft.com/office/powerpoint/2010/main" val="2320302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37</a:t>
            </a:fld>
            <a:endParaRPr lang="el-GR"/>
          </a:p>
        </p:txBody>
      </p:sp>
    </p:spTree>
    <p:extLst>
      <p:ext uri="{BB962C8B-B14F-4D97-AF65-F5344CB8AC3E}">
        <p14:creationId xmlns:p14="http://schemas.microsoft.com/office/powerpoint/2010/main" val="412984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38</a:t>
            </a:fld>
            <a:endParaRPr lang="el-GR"/>
          </a:p>
        </p:txBody>
      </p:sp>
    </p:spTree>
    <p:extLst>
      <p:ext uri="{BB962C8B-B14F-4D97-AF65-F5344CB8AC3E}">
        <p14:creationId xmlns:p14="http://schemas.microsoft.com/office/powerpoint/2010/main" val="1957921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39</a:t>
            </a:fld>
            <a:endParaRPr lang="el-GR"/>
          </a:p>
        </p:txBody>
      </p:sp>
    </p:spTree>
    <p:extLst>
      <p:ext uri="{BB962C8B-B14F-4D97-AF65-F5344CB8AC3E}">
        <p14:creationId xmlns:p14="http://schemas.microsoft.com/office/powerpoint/2010/main" val="826517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40</a:t>
            </a:fld>
            <a:endParaRPr lang="el-GR"/>
          </a:p>
        </p:txBody>
      </p:sp>
    </p:spTree>
    <p:extLst>
      <p:ext uri="{BB962C8B-B14F-4D97-AF65-F5344CB8AC3E}">
        <p14:creationId xmlns:p14="http://schemas.microsoft.com/office/powerpoint/2010/main" val="50900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a:t>
            </a:fld>
            <a:endParaRPr lang="el-GR"/>
          </a:p>
        </p:txBody>
      </p:sp>
    </p:spTree>
    <p:extLst>
      <p:ext uri="{BB962C8B-B14F-4D97-AF65-F5344CB8AC3E}">
        <p14:creationId xmlns:p14="http://schemas.microsoft.com/office/powerpoint/2010/main" val="3844621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41</a:t>
            </a:fld>
            <a:endParaRPr lang="el-GR"/>
          </a:p>
        </p:txBody>
      </p:sp>
    </p:spTree>
    <p:extLst>
      <p:ext uri="{BB962C8B-B14F-4D97-AF65-F5344CB8AC3E}">
        <p14:creationId xmlns:p14="http://schemas.microsoft.com/office/powerpoint/2010/main" val="3994557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42</a:t>
            </a:fld>
            <a:endParaRPr lang="el-GR"/>
          </a:p>
        </p:txBody>
      </p:sp>
    </p:spTree>
    <p:extLst>
      <p:ext uri="{BB962C8B-B14F-4D97-AF65-F5344CB8AC3E}">
        <p14:creationId xmlns:p14="http://schemas.microsoft.com/office/powerpoint/2010/main" val="2693011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43</a:t>
            </a:fld>
            <a:endParaRPr lang="el-GR"/>
          </a:p>
        </p:txBody>
      </p:sp>
    </p:spTree>
    <p:extLst>
      <p:ext uri="{BB962C8B-B14F-4D97-AF65-F5344CB8AC3E}">
        <p14:creationId xmlns:p14="http://schemas.microsoft.com/office/powerpoint/2010/main" val="3831368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44</a:t>
            </a:fld>
            <a:endParaRPr lang="el-GR"/>
          </a:p>
        </p:txBody>
      </p:sp>
    </p:spTree>
    <p:extLst>
      <p:ext uri="{BB962C8B-B14F-4D97-AF65-F5344CB8AC3E}">
        <p14:creationId xmlns:p14="http://schemas.microsoft.com/office/powerpoint/2010/main" val="2957060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45</a:t>
            </a:fld>
            <a:endParaRPr lang="el-GR"/>
          </a:p>
        </p:txBody>
      </p:sp>
    </p:spTree>
    <p:extLst>
      <p:ext uri="{BB962C8B-B14F-4D97-AF65-F5344CB8AC3E}">
        <p14:creationId xmlns:p14="http://schemas.microsoft.com/office/powerpoint/2010/main" val="465111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46</a:t>
            </a:fld>
            <a:endParaRPr lang="el-GR"/>
          </a:p>
        </p:txBody>
      </p:sp>
    </p:spTree>
    <p:extLst>
      <p:ext uri="{BB962C8B-B14F-4D97-AF65-F5344CB8AC3E}">
        <p14:creationId xmlns:p14="http://schemas.microsoft.com/office/powerpoint/2010/main" val="697873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47</a:t>
            </a:fld>
            <a:endParaRPr lang="el-GR"/>
          </a:p>
        </p:txBody>
      </p:sp>
    </p:spTree>
    <p:extLst>
      <p:ext uri="{BB962C8B-B14F-4D97-AF65-F5344CB8AC3E}">
        <p14:creationId xmlns:p14="http://schemas.microsoft.com/office/powerpoint/2010/main" val="3572674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48</a:t>
            </a:fld>
            <a:endParaRPr lang="el-GR"/>
          </a:p>
        </p:txBody>
      </p:sp>
    </p:spTree>
    <p:extLst>
      <p:ext uri="{BB962C8B-B14F-4D97-AF65-F5344CB8AC3E}">
        <p14:creationId xmlns:p14="http://schemas.microsoft.com/office/powerpoint/2010/main" val="292994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49</a:t>
            </a:fld>
            <a:endParaRPr lang="el-GR"/>
          </a:p>
        </p:txBody>
      </p:sp>
    </p:spTree>
    <p:extLst>
      <p:ext uri="{BB962C8B-B14F-4D97-AF65-F5344CB8AC3E}">
        <p14:creationId xmlns:p14="http://schemas.microsoft.com/office/powerpoint/2010/main" val="865729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50</a:t>
            </a:fld>
            <a:endParaRPr lang="el-GR"/>
          </a:p>
        </p:txBody>
      </p:sp>
    </p:spTree>
    <p:extLst>
      <p:ext uri="{BB962C8B-B14F-4D97-AF65-F5344CB8AC3E}">
        <p14:creationId xmlns:p14="http://schemas.microsoft.com/office/powerpoint/2010/main" val="99091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a:t>
            </a:fld>
            <a:endParaRPr lang="el-GR"/>
          </a:p>
        </p:txBody>
      </p:sp>
    </p:spTree>
    <p:extLst>
      <p:ext uri="{BB962C8B-B14F-4D97-AF65-F5344CB8AC3E}">
        <p14:creationId xmlns:p14="http://schemas.microsoft.com/office/powerpoint/2010/main" val="1039597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51</a:t>
            </a:fld>
            <a:endParaRPr lang="el-GR"/>
          </a:p>
        </p:txBody>
      </p:sp>
    </p:spTree>
    <p:extLst>
      <p:ext uri="{BB962C8B-B14F-4D97-AF65-F5344CB8AC3E}">
        <p14:creationId xmlns:p14="http://schemas.microsoft.com/office/powerpoint/2010/main" val="2042571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52</a:t>
            </a:fld>
            <a:endParaRPr lang="el-GR"/>
          </a:p>
        </p:txBody>
      </p:sp>
    </p:spTree>
    <p:extLst>
      <p:ext uri="{BB962C8B-B14F-4D97-AF65-F5344CB8AC3E}">
        <p14:creationId xmlns:p14="http://schemas.microsoft.com/office/powerpoint/2010/main" val="2730572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53</a:t>
            </a:fld>
            <a:endParaRPr lang="el-GR"/>
          </a:p>
        </p:txBody>
      </p:sp>
    </p:spTree>
    <p:extLst>
      <p:ext uri="{BB962C8B-B14F-4D97-AF65-F5344CB8AC3E}">
        <p14:creationId xmlns:p14="http://schemas.microsoft.com/office/powerpoint/2010/main" val="3259139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54</a:t>
            </a:fld>
            <a:endParaRPr lang="el-GR"/>
          </a:p>
        </p:txBody>
      </p:sp>
    </p:spTree>
    <p:extLst>
      <p:ext uri="{BB962C8B-B14F-4D97-AF65-F5344CB8AC3E}">
        <p14:creationId xmlns:p14="http://schemas.microsoft.com/office/powerpoint/2010/main" val="3319549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55</a:t>
            </a:fld>
            <a:endParaRPr lang="el-GR"/>
          </a:p>
        </p:txBody>
      </p:sp>
    </p:spTree>
    <p:extLst>
      <p:ext uri="{BB962C8B-B14F-4D97-AF65-F5344CB8AC3E}">
        <p14:creationId xmlns:p14="http://schemas.microsoft.com/office/powerpoint/2010/main" val="1855190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56</a:t>
            </a:fld>
            <a:endParaRPr lang="el-GR"/>
          </a:p>
        </p:txBody>
      </p:sp>
    </p:spTree>
    <p:extLst>
      <p:ext uri="{BB962C8B-B14F-4D97-AF65-F5344CB8AC3E}">
        <p14:creationId xmlns:p14="http://schemas.microsoft.com/office/powerpoint/2010/main" val="2929851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57</a:t>
            </a:fld>
            <a:endParaRPr lang="el-GR"/>
          </a:p>
        </p:txBody>
      </p:sp>
    </p:spTree>
    <p:extLst>
      <p:ext uri="{BB962C8B-B14F-4D97-AF65-F5344CB8AC3E}">
        <p14:creationId xmlns:p14="http://schemas.microsoft.com/office/powerpoint/2010/main" val="4154289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63</a:t>
            </a:fld>
            <a:endParaRPr lang="el-GR"/>
          </a:p>
        </p:txBody>
      </p:sp>
    </p:spTree>
    <p:extLst>
      <p:ext uri="{BB962C8B-B14F-4D97-AF65-F5344CB8AC3E}">
        <p14:creationId xmlns:p14="http://schemas.microsoft.com/office/powerpoint/2010/main" val="2730485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64</a:t>
            </a:fld>
            <a:endParaRPr lang="el-GR"/>
          </a:p>
        </p:txBody>
      </p:sp>
    </p:spTree>
    <p:extLst>
      <p:ext uri="{BB962C8B-B14F-4D97-AF65-F5344CB8AC3E}">
        <p14:creationId xmlns:p14="http://schemas.microsoft.com/office/powerpoint/2010/main" val="3253622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65</a:t>
            </a:fld>
            <a:endParaRPr lang="el-GR"/>
          </a:p>
        </p:txBody>
      </p:sp>
    </p:spTree>
    <p:extLst>
      <p:ext uri="{BB962C8B-B14F-4D97-AF65-F5344CB8AC3E}">
        <p14:creationId xmlns:p14="http://schemas.microsoft.com/office/powerpoint/2010/main" val="232273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a:t>
            </a:fld>
            <a:endParaRPr lang="el-GR"/>
          </a:p>
        </p:txBody>
      </p:sp>
    </p:spTree>
    <p:extLst>
      <p:ext uri="{BB962C8B-B14F-4D97-AF65-F5344CB8AC3E}">
        <p14:creationId xmlns:p14="http://schemas.microsoft.com/office/powerpoint/2010/main" val="2301721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66</a:t>
            </a:fld>
            <a:endParaRPr lang="el-GR"/>
          </a:p>
        </p:txBody>
      </p:sp>
    </p:spTree>
    <p:extLst>
      <p:ext uri="{BB962C8B-B14F-4D97-AF65-F5344CB8AC3E}">
        <p14:creationId xmlns:p14="http://schemas.microsoft.com/office/powerpoint/2010/main" val="35020104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67</a:t>
            </a:fld>
            <a:endParaRPr lang="el-GR"/>
          </a:p>
        </p:txBody>
      </p:sp>
    </p:spTree>
    <p:extLst>
      <p:ext uri="{BB962C8B-B14F-4D97-AF65-F5344CB8AC3E}">
        <p14:creationId xmlns:p14="http://schemas.microsoft.com/office/powerpoint/2010/main" val="2695337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68</a:t>
            </a:fld>
            <a:endParaRPr lang="el-GR"/>
          </a:p>
        </p:txBody>
      </p:sp>
    </p:spTree>
    <p:extLst>
      <p:ext uri="{BB962C8B-B14F-4D97-AF65-F5344CB8AC3E}">
        <p14:creationId xmlns:p14="http://schemas.microsoft.com/office/powerpoint/2010/main" val="3939164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69</a:t>
            </a:fld>
            <a:endParaRPr lang="el-GR"/>
          </a:p>
        </p:txBody>
      </p:sp>
    </p:spTree>
    <p:extLst>
      <p:ext uri="{BB962C8B-B14F-4D97-AF65-F5344CB8AC3E}">
        <p14:creationId xmlns:p14="http://schemas.microsoft.com/office/powerpoint/2010/main" val="28411757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70</a:t>
            </a:fld>
            <a:endParaRPr lang="el-GR"/>
          </a:p>
        </p:txBody>
      </p:sp>
    </p:spTree>
    <p:extLst>
      <p:ext uri="{BB962C8B-B14F-4D97-AF65-F5344CB8AC3E}">
        <p14:creationId xmlns:p14="http://schemas.microsoft.com/office/powerpoint/2010/main" val="216755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8</a:t>
            </a:fld>
            <a:endParaRPr lang="el-GR"/>
          </a:p>
        </p:txBody>
      </p:sp>
    </p:spTree>
    <p:extLst>
      <p:ext uri="{BB962C8B-B14F-4D97-AF65-F5344CB8AC3E}">
        <p14:creationId xmlns:p14="http://schemas.microsoft.com/office/powerpoint/2010/main" val="393160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9</a:t>
            </a:fld>
            <a:endParaRPr lang="el-GR"/>
          </a:p>
        </p:txBody>
      </p:sp>
    </p:spTree>
    <p:extLst>
      <p:ext uri="{BB962C8B-B14F-4D97-AF65-F5344CB8AC3E}">
        <p14:creationId xmlns:p14="http://schemas.microsoft.com/office/powerpoint/2010/main" val="21816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10</a:t>
            </a:fld>
            <a:endParaRPr lang="el-GR"/>
          </a:p>
        </p:txBody>
      </p:sp>
    </p:spTree>
    <p:extLst>
      <p:ext uri="{BB962C8B-B14F-4D97-AF65-F5344CB8AC3E}">
        <p14:creationId xmlns:p14="http://schemas.microsoft.com/office/powerpoint/2010/main" val="93723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‹Nr.›</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2529891" cy="369332"/>
          </a:xfrm>
          <a:prstGeom prst="rect">
            <a:avLst/>
          </a:prstGeom>
          <a:solidFill>
            <a:schemeClr val="bg1"/>
          </a:solidFill>
        </p:spPr>
        <p:txBody>
          <a:bodyPr wrap="square">
            <a:spAutoFit/>
          </a:bodyPr>
          <a:lstStyle/>
          <a:p>
            <a:pPr algn="l"/>
            <a:r>
              <a:rPr lang="en-US" dirty="0">
                <a:solidFill>
                  <a:srgbClr val="1A7EBA"/>
                </a:solidFill>
                <a:effectLst/>
              </a:rPr>
              <a:t>1. Basic Human Needs</a:t>
            </a:r>
            <a:endParaRPr lang="el-GR" dirty="0">
              <a:solidFill>
                <a:srgbClr val="1A7EBA"/>
              </a:solidFill>
              <a:effectLs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‹Nr.›</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2" y="12069"/>
            <a:ext cx="2107580" cy="369332"/>
          </a:xfrm>
          <a:prstGeom prst="rect">
            <a:avLst/>
          </a:prstGeom>
          <a:solidFill>
            <a:schemeClr val="bg1"/>
          </a:solidFill>
        </p:spPr>
        <p:txBody>
          <a:bodyPr wrap="square">
            <a:spAutoFit/>
          </a:bodyPr>
          <a:lstStyle/>
          <a:p>
            <a:pPr algn="l"/>
            <a:r>
              <a:rPr lang="en-US" dirty="0">
                <a:solidFill>
                  <a:srgbClr val="1A7EBA"/>
                </a:solidFill>
                <a:effectLst/>
              </a:rPr>
              <a:t>Basic Human Needs</a:t>
            </a:r>
            <a:endParaRPr lang="el-GR" dirty="0">
              <a:solidFill>
                <a:srgbClr val="1A7EBA"/>
              </a:solidFill>
              <a:effectLst/>
            </a:endParaRPr>
          </a:p>
        </p:txBody>
      </p:sp>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Tree>
    <p:extLst>
      <p:ext uri="{BB962C8B-B14F-4D97-AF65-F5344CB8AC3E}">
        <p14:creationId xmlns:p14="http://schemas.microsoft.com/office/powerpoint/2010/main" val="92932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15651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4291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9/11/2023</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25494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9/11/2023</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‹Nr.›</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5/08/13/20/06/flower-887443_960_720.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cdn.pixabay.com/photo/2017/04/05/01/15/ocean-2203720_960_720.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pixabay.com/service/licen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jpeg"/><Relationship Id="rId7"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jpeg"/><Relationship Id="rId10" Type="http://schemas.openxmlformats.org/officeDocument/2006/relationships/hyperlink" Target="https://pixabay.com/service/license/" TargetMode="External"/><Relationship Id="rId4" Type="http://schemas.openxmlformats.org/officeDocument/2006/relationships/image" Target="../media/image20.png"/><Relationship Id="rId9" Type="http://schemas.openxmlformats.org/officeDocument/2006/relationships/hyperlink" Target="https://cdn.pixabay.com/photo/2020/04/23/07/11/arrows-5081423_960_720.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6/11/19/12/25/art-1839006__340.jp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dn.pixabay.com/photo/2014/08/27/13/28/mother-429158_960_720.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6/10/16/21/13/drinks-1746272_960_720.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8.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s://training.european-heart.eu/modules/document/file.php/TMA101/Exercises/Cells.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image" Target="../media/image15.jpeg"/><Relationship Id="rId7" Type="http://schemas.openxmlformats.org/officeDocument/2006/relationships/hyperlink" Target="https://cdn.pixabay.com/photo/2015/06/25/17/56/people-821624_960_720.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4/04/05/11/40/punch-316605_960_720.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pixabay.com/service/licens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cdn.pixabay.com/photo/2016/10/11/00/52/children-1730248_960_720.jpg" TargetMode="External"/><Relationship Id="rId5" Type="http://schemas.openxmlformats.org/officeDocument/2006/relationships/hyperlink" Target="https://cdn.pixabay.com/photo/2014/08/05/10/27/iphone-410311_960_720.jpg" TargetMode="Externa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training.european-heart.eu/modules/document/file.php/TMA101/Exercises/Exercise1.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training.european-heart.eu/modules/document/file.php/TMA101/Exercises/Exercise2.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training.european-heart.eu/modules/document/file.php/TMA101/Exercises/Exercise3.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training.european-heart.eu/modules/document/file.php/TMA101/Exercises/Exercise4.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diagramLayout" Target="../diagrams/layout1.xml"/><Relationship Id="rId5" Type="http://schemas.openxmlformats.org/officeDocument/2006/relationships/image" Target="../media/image9.jpeg"/><Relationship Id="rId10" Type="http://schemas.openxmlformats.org/officeDocument/2006/relationships/diagramData" Target="../diagrams/data1.xml"/><Relationship Id="rId4" Type="http://schemas.openxmlformats.org/officeDocument/2006/relationships/image" Target="../media/image8.svg"/><Relationship Id="rId9" Type="http://schemas.openxmlformats.org/officeDocument/2006/relationships/image" Target="../media/image13.jpeg"/><Relationship Id="rId14"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training.european-heart.eu/modules/document/file.php/TMA101/Exercises/Exercise5.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training.european-heart.eu/modules/document/file.php/TMA101/Exercises/Exercise6.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6.png"/><Relationship Id="rId4"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6.png"/><Relationship Id="rId4"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7.emf"/></Relationships>
</file>

<file path=ppt/slides/_rels/slide7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319815" y="4071784"/>
            <a:ext cx="8686800" cy="2387600"/>
          </a:xfrm>
        </p:spPr>
        <p:txBody>
          <a:bodyPr>
            <a:normAutofit fontScale="90000"/>
          </a:bodyPr>
          <a:lstStyle/>
          <a:p>
            <a:pPr algn="r">
              <a:lnSpc>
                <a:spcPct val="130000"/>
              </a:lnSpc>
            </a:pPr>
            <a:r>
              <a:rPr lang="en-US" sz="7200" dirty="0">
                <a:solidFill>
                  <a:srgbClr val="FBE82A"/>
                </a:solidFill>
                <a:effectLst>
                  <a:outerShdw blurRad="38100" dist="38100" dir="2700000" algn="tl">
                    <a:srgbClr val="000000">
                      <a:alpha val="43137"/>
                    </a:srgbClr>
                  </a:outerShdw>
                </a:effectLst>
              </a:rPr>
              <a:t>1. Basic Human Needs</a:t>
            </a:r>
            <a:br>
              <a:rPr lang="en-US" sz="7200" dirty="0">
                <a:solidFill>
                  <a:srgbClr val="FBE82A"/>
                </a:solidFill>
                <a:effectLst>
                  <a:outerShdw blurRad="38100" dist="38100" dir="2700000" algn="tl">
                    <a:srgbClr val="000000">
                      <a:alpha val="43137"/>
                    </a:srgbClr>
                  </a:outerShdw>
                </a:effectLst>
              </a:rPr>
            </a:br>
            <a:br>
              <a:rPr lang="de-DE" sz="18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800" b="1"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Authors</a:t>
            </a:r>
            <a:br>
              <a:rPr lang="en-GB"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 and Klaus Linde-Leimer</a:t>
            </a:r>
            <a:br>
              <a:rPr lang="en-GB"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12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Layout</a:t>
            </a:r>
            <a:b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Greek Universities Network, </a:t>
            </a:r>
            <a:r>
              <a:rPr lang="en-GB" sz="12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Blickpunkt</a:t>
            </a:r>
            <a: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2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Identität</a:t>
            </a:r>
            <a:br>
              <a:rPr lang="en-GB"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US" sz="7200" dirty="0">
                <a:solidFill>
                  <a:srgbClr val="FBE82A"/>
                </a:solidFill>
                <a:effectLst>
                  <a:outerShdw blurRad="38100" dist="38100" dir="2700000" algn="tl">
                    <a:srgbClr val="000000">
                      <a:alpha val="43137"/>
                    </a:srgbClr>
                  </a:outerShdw>
                </a:effectLst>
              </a:rPr>
              <a:t> </a:t>
            </a:r>
            <a:endParaRPr lang="el-GR" sz="7200" dirty="0">
              <a:solidFill>
                <a:srgbClr val="FBE82A"/>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1438416" y="4482571"/>
            <a:ext cx="9144000" cy="1655762"/>
          </a:xfrm>
        </p:spPr>
        <p:txBody>
          <a:bodyPr>
            <a:normAutofit/>
          </a:bodyPr>
          <a:lstStyle/>
          <a:p>
            <a:endParaRPr lang="el-GR" sz="3200"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8726" y="6295421"/>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ED2A6-B131-42F4-BD52-2C314A83E5AD}"/>
              </a:ext>
            </a:extLst>
          </p:cNvPr>
          <p:cNvSpPr>
            <a:spLocks noGrp="1"/>
          </p:cNvSpPr>
          <p:nvPr>
            <p:ph type="title"/>
          </p:nvPr>
        </p:nvSpPr>
        <p:spPr/>
        <p:txBody>
          <a:bodyPr/>
          <a:lstStyle/>
          <a:p>
            <a:r>
              <a:rPr lang="en-US" dirty="0"/>
              <a:t>Security and survival   </a:t>
            </a:r>
            <a:r>
              <a:rPr lang="en-US" sz="2400" b="0" dirty="0"/>
              <a:t>(1/4)</a:t>
            </a:r>
            <a:endParaRPr lang="el-GR" b="0" dirty="0"/>
          </a:p>
        </p:txBody>
      </p:sp>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1" y="1825625"/>
            <a:ext cx="7391400" cy="4667250"/>
          </a:xfrm>
        </p:spPr>
        <p:txBody>
          <a:bodyPr>
            <a:normAutofit fontScale="92500" lnSpcReduction="20000"/>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The need for survival includes everything needed to live, such as movement, air, shelter, food, warmth, cooling, rest and sleep, health, protection and safety.</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n-GB" sz="2400" b="1" dirty="0">
                <a:effectLst/>
                <a:latin typeface="Calibri" panose="020F0502020204030204" pitchFamily="34" charset="0"/>
                <a:ea typeface="Calibri" panose="020F0502020204030204" pitchFamily="34" charset="0"/>
              </a:rPr>
              <a:t>All people have the need to feel safe.</a:t>
            </a:r>
          </a:p>
          <a:p>
            <a:pPr lvl="1">
              <a:lnSpc>
                <a:spcPct val="107000"/>
              </a:lnSpc>
              <a:spcAft>
                <a:spcPts val="800"/>
              </a:spcAft>
              <a:buClr>
                <a:srgbClr val="00B0F0"/>
              </a:buClr>
            </a:pPr>
            <a:r>
              <a:rPr lang="en-GB" dirty="0">
                <a:effectLst/>
                <a:latin typeface="Calibri" panose="020F0502020204030204" pitchFamily="34" charset="0"/>
                <a:ea typeface="Calibri" panose="020F0502020204030204" pitchFamily="34" charset="0"/>
              </a:rPr>
              <a:t>Imagine you had nothing to eat and you didn't know where you could get something to eat in the near future. </a:t>
            </a:r>
          </a:p>
          <a:p>
            <a:pPr lvl="1">
              <a:lnSpc>
                <a:spcPct val="107000"/>
              </a:lnSpc>
              <a:spcAft>
                <a:spcPts val="800"/>
              </a:spcAft>
              <a:buClr>
                <a:srgbClr val="00B0F0"/>
              </a:buClr>
            </a:pPr>
            <a:r>
              <a:rPr lang="en-GB" i="1" dirty="0">
                <a:solidFill>
                  <a:srgbClr val="1A7EBA"/>
                </a:solidFill>
                <a:effectLst/>
                <a:latin typeface="Calibri" panose="020F0502020204030204" pitchFamily="34" charset="0"/>
                <a:ea typeface="Calibri" panose="020F0502020204030204" pitchFamily="34" charset="0"/>
              </a:rPr>
              <a:t>How would that feel? </a:t>
            </a:r>
          </a:p>
          <a:p>
            <a:pPr lvl="1">
              <a:lnSpc>
                <a:spcPct val="107000"/>
              </a:lnSpc>
              <a:spcAft>
                <a:spcPts val="800"/>
              </a:spcAft>
              <a:buClr>
                <a:srgbClr val="00B0F0"/>
              </a:buClr>
            </a:pPr>
            <a:r>
              <a:rPr lang="en-GB" dirty="0">
                <a:effectLst/>
                <a:latin typeface="Calibri" panose="020F0502020204030204" pitchFamily="34" charset="0"/>
                <a:ea typeface="Calibri" panose="020F0502020204030204" pitchFamily="34" charset="0"/>
              </a:rPr>
              <a:t>If you had no home and didn't know where you could sleep the next night, your need for security and survival would be affected. </a:t>
            </a:r>
          </a:p>
          <a:p>
            <a:pPr lvl="1">
              <a:lnSpc>
                <a:spcPct val="107000"/>
              </a:lnSpc>
              <a:spcAft>
                <a:spcPts val="800"/>
              </a:spcAft>
              <a:buClr>
                <a:srgbClr val="00B0F0"/>
              </a:buClr>
            </a:pPr>
            <a:r>
              <a:rPr lang="en-GB" dirty="0">
                <a:effectLst/>
                <a:latin typeface="Calibri" panose="020F0502020204030204" pitchFamily="34" charset="0"/>
                <a:ea typeface="Calibri" panose="020F0502020204030204" pitchFamily="34" charset="0"/>
              </a:rPr>
              <a:t>People living in crisis regions also have their need for security and survival threatened.</a:t>
            </a:r>
            <a:endParaRPr lang="el-GR" dirty="0">
              <a:effectLst/>
              <a:latin typeface="Calibri" panose="020F0502020204030204" pitchFamily="34" charset="0"/>
              <a:ea typeface="Calibri" panose="020F0502020204030204" pitchFamily="34" charset="0"/>
            </a:endParaRPr>
          </a:p>
          <a:p>
            <a:pPr marL="0" indent="0">
              <a:buNone/>
            </a:pPr>
            <a:endParaRPr lang="el-GR" sz="3600" dirty="0"/>
          </a:p>
        </p:txBody>
      </p:sp>
      <p:pic>
        <p:nvPicPr>
          <p:cNvPr id="1026" name="Picture 2">
            <a:extLst>
              <a:ext uri="{FF2B5EF4-FFF2-40B4-BE49-F238E27FC236}">
                <a16:creationId xmlns:a16="http://schemas.microsoft.com/office/drawing/2014/main" id="{DE30668B-7BFC-424B-AC08-AED3F69A6A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670" y="1825625"/>
            <a:ext cx="3659266" cy="2845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43E4AB-E6B2-433E-A7AD-AF55D82E61FD}"/>
              </a:ext>
            </a:extLst>
          </p:cNvPr>
          <p:cNvSpPr txBox="1"/>
          <p:nvPr/>
        </p:nvSpPr>
        <p:spPr>
          <a:xfrm>
            <a:off x="60152" y="6539402"/>
            <a:ext cx="1982017" cy="307777"/>
          </a:xfrm>
          <a:prstGeom prst="rect">
            <a:avLst/>
          </a:prstGeom>
          <a:noFill/>
        </p:spPr>
        <p:txBody>
          <a:bodyPr wrap="none" rtlCol="0">
            <a:spAutoFit/>
          </a:bodyPr>
          <a:lstStyle/>
          <a:p>
            <a:r>
              <a:rPr lang="en-US" sz="1400" dirty="0">
                <a:hlinkClick r:id="rId4"/>
              </a:rPr>
              <a:t>Source</a:t>
            </a:r>
            <a:r>
              <a:rPr lang="en-US" sz="1400" dirty="0"/>
              <a:t> | </a:t>
            </a:r>
            <a:r>
              <a:rPr lang="en-US" sz="1400" dirty="0" err="1">
                <a:hlinkClick r:id="rId5"/>
              </a:rPr>
              <a:t>Pixabay</a:t>
            </a:r>
            <a:r>
              <a:rPr lang="en-US" sz="1400" dirty="0">
                <a:hlinkClick r:id="rId5"/>
              </a:rPr>
              <a:t> </a:t>
            </a:r>
            <a:r>
              <a:rPr lang="en-US" sz="1400" dirty="0" err="1">
                <a:hlinkClick r:id="rId5"/>
              </a:rPr>
              <a:t>Licence</a:t>
            </a:r>
            <a:endParaRPr lang="el-GR" sz="1400" dirty="0"/>
          </a:p>
        </p:txBody>
      </p:sp>
      <p:sp>
        <p:nvSpPr>
          <p:cNvPr id="8" name="TextBox 7">
            <a:extLst>
              <a:ext uri="{FF2B5EF4-FFF2-40B4-BE49-F238E27FC236}">
                <a16:creationId xmlns:a16="http://schemas.microsoft.com/office/drawing/2014/main" id="{231D4163-23F7-436B-B7B1-920CAFDE7297}"/>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834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ED2A6-B131-42F4-BD52-2C314A83E5AD}"/>
              </a:ext>
            </a:extLst>
          </p:cNvPr>
          <p:cNvSpPr>
            <a:spLocks noGrp="1"/>
          </p:cNvSpPr>
          <p:nvPr>
            <p:ph type="title"/>
          </p:nvPr>
        </p:nvSpPr>
        <p:spPr/>
        <p:txBody>
          <a:bodyPr/>
          <a:lstStyle/>
          <a:p>
            <a:r>
              <a:rPr lang="en-US" dirty="0"/>
              <a:t>Security and survival   </a:t>
            </a:r>
            <a:r>
              <a:rPr lang="en-US" sz="2400" b="0" dirty="0"/>
              <a:t>(2/4)</a:t>
            </a:r>
            <a:endParaRPr lang="el-GR" b="0" dirty="0"/>
          </a:p>
        </p:txBody>
      </p:sp>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0" y="1825625"/>
            <a:ext cx="10339137" cy="4351338"/>
          </a:xfrm>
        </p:spPr>
        <p:txBody>
          <a:bodyPr>
            <a:normAutofit/>
          </a:bodyPr>
          <a:lstStyle/>
          <a:p>
            <a:pPr marL="0" indent="0">
              <a:lnSpc>
                <a:spcPct val="107000"/>
              </a:lnSpc>
              <a:spcAft>
                <a:spcPts val="800"/>
              </a:spcAft>
              <a:buNone/>
            </a:pPr>
            <a:r>
              <a:rPr lang="en-GB" sz="2400" dirty="0">
                <a:effectLst/>
                <a:latin typeface="Calibri" panose="020F0502020204030204" pitchFamily="34" charset="0"/>
                <a:ea typeface="Calibri" panose="020F0502020204030204" pitchFamily="34" charset="0"/>
              </a:rPr>
              <a:t>But it doesn't always have to be so dramatic: </a:t>
            </a:r>
            <a:r>
              <a:rPr lang="en-GB" sz="2400" b="1" dirty="0">
                <a:effectLst/>
                <a:latin typeface="Calibri" panose="020F0502020204030204" pitchFamily="34" charset="0"/>
                <a:ea typeface="Calibri" panose="020F0502020204030204" pitchFamily="34" charset="0"/>
              </a:rPr>
              <a:t>our need for security and survival also comes up when we feel threatened and afraid. </a:t>
            </a:r>
          </a:p>
          <a:p>
            <a:pPr lvl="1">
              <a:lnSpc>
                <a:spcPct val="107000"/>
              </a:lnSpc>
              <a:spcAft>
                <a:spcPts val="800"/>
              </a:spcAft>
            </a:pPr>
            <a:r>
              <a:rPr lang="en-GB" dirty="0">
                <a:effectLst/>
                <a:latin typeface="Calibri" panose="020F0502020204030204" pitchFamily="34" charset="0"/>
                <a:ea typeface="Calibri" panose="020F0502020204030204" pitchFamily="34" charset="0"/>
              </a:rPr>
              <a:t>You probably know students who freak out when they get a bad grade. </a:t>
            </a:r>
          </a:p>
          <a:p>
            <a:pPr lvl="1">
              <a:lnSpc>
                <a:spcPct val="107000"/>
              </a:lnSpc>
              <a:spcAft>
                <a:spcPts val="800"/>
              </a:spcAft>
            </a:pPr>
            <a:r>
              <a:rPr lang="en-GB" dirty="0">
                <a:effectLst/>
                <a:latin typeface="Calibri" panose="020F0502020204030204" pitchFamily="34" charset="0"/>
                <a:ea typeface="Calibri" panose="020F0502020204030204" pitchFamily="34" charset="0"/>
              </a:rPr>
              <a:t>Off course, their life is not threatened, but still they have feelings as if they are in great danger. </a:t>
            </a:r>
          </a:p>
          <a:p>
            <a:pPr lvl="1">
              <a:lnSpc>
                <a:spcPct val="107000"/>
              </a:lnSpc>
              <a:spcAft>
                <a:spcPts val="800"/>
              </a:spcAft>
            </a:pPr>
            <a:r>
              <a:rPr lang="en-GB" dirty="0">
                <a:effectLst/>
                <a:latin typeface="Calibri" panose="020F0502020204030204" pitchFamily="34" charset="0"/>
                <a:ea typeface="Calibri" panose="020F0502020204030204" pitchFamily="34" charset="0"/>
              </a:rPr>
              <a:t>You have probably also experienced situations in which you felt great fear. This is where your need for safety and survival has come in.</a:t>
            </a:r>
            <a:endParaRPr lang="el-GR"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9273C74-750F-416E-951F-6229F25DEB21}"/>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4439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ED2A6-B131-42F4-BD52-2C314A83E5AD}"/>
              </a:ext>
            </a:extLst>
          </p:cNvPr>
          <p:cNvSpPr>
            <a:spLocks noGrp="1"/>
          </p:cNvSpPr>
          <p:nvPr>
            <p:ph type="title"/>
          </p:nvPr>
        </p:nvSpPr>
        <p:spPr/>
        <p:txBody>
          <a:bodyPr/>
          <a:lstStyle/>
          <a:p>
            <a:r>
              <a:rPr lang="en-US" dirty="0"/>
              <a:t>Security and survival   </a:t>
            </a:r>
            <a:r>
              <a:rPr lang="en-US" sz="2400" b="0" dirty="0"/>
              <a:t>(3/4)</a:t>
            </a:r>
            <a:endParaRPr lang="el-GR" b="0" dirty="0"/>
          </a:p>
        </p:txBody>
      </p:sp>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0" y="1825625"/>
            <a:ext cx="10339137" cy="4351338"/>
          </a:xfrm>
        </p:spPr>
        <p:txBody>
          <a:bodyPr>
            <a:normAutofit/>
          </a:bodyPr>
          <a:lstStyle/>
          <a:p>
            <a:pPr marL="0" indent="0">
              <a:lnSpc>
                <a:spcPct val="107000"/>
              </a:lnSpc>
              <a:spcAft>
                <a:spcPts val="800"/>
              </a:spcAft>
              <a:buNone/>
            </a:pPr>
            <a:r>
              <a:rPr lang="en-GB" sz="2400" b="1" dirty="0">
                <a:effectLst/>
                <a:latin typeface="Calibri" panose="020F0502020204030204" pitchFamily="34" charset="0"/>
                <a:ea typeface="Calibri" panose="020F0502020204030204" pitchFamily="34" charset="0"/>
              </a:rPr>
              <a:t>Our need for survival also helps us to stay healthy. </a:t>
            </a:r>
          </a:p>
          <a:p>
            <a:pPr>
              <a:lnSpc>
                <a:spcPct val="107000"/>
              </a:lnSpc>
              <a:spcAft>
                <a:spcPts val="800"/>
              </a:spcAft>
            </a:pPr>
            <a:r>
              <a:rPr lang="en-GB" sz="2400" dirty="0">
                <a:effectLst/>
                <a:latin typeface="Calibri" panose="020F0502020204030204" pitchFamily="34" charset="0"/>
                <a:ea typeface="Calibri" panose="020F0502020204030204" pitchFamily="34" charset="0"/>
              </a:rPr>
              <a:t>It becomes apparent quite soon when our body needs something. </a:t>
            </a:r>
          </a:p>
          <a:p>
            <a:pPr>
              <a:lnSpc>
                <a:spcPct val="107000"/>
              </a:lnSpc>
              <a:spcAft>
                <a:spcPts val="800"/>
              </a:spcAft>
            </a:pPr>
            <a:r>
              <a:rPr lang="en-GB" sz="2400" dirty="0">
                <a:effectLst/>
                <a:latin typeface="Calibri" panose="020F0502020204030204" pitchFamily="34" charset="0"/>
                <a:ea typeface="Calibri" panose="020F0502020204030204" pitchFamily="34" charset="0"/>
              </a:rPr>
              <a:t>Think about how uncomfortable hunger or thirst can be! </a:t>
            </a:r>
          </a:p>
          <a:p>
            <a:pPr>
              <a:lnSpc>
                <a:spcPct val="107000"/>
              </a:lnSpc>
              <a:spcAft>
                <a:spcPts val="800"/>
              </a:spcAft>
            </a:pPr>
            <a:r>
              <a:rPr lang="en-GB" sz="2400" dirty="0">
                <a:effectLst/>
                <a:latin typeface="Calibri" panose="020F0502020204030204" pitchFamily="34" charset="0"/>
                <a:ea typeface="Calibri" panose="020F0502020204030204" pitchFamily="34" charset="0"/>
              </a:rPr>
              <a:t>Some people get really fidgety if they have to sit still for too long and need exercise. The need for cleanliness, fresh air, more warmth or cooling down are also part of this.</a:t>
            </a:r>
            <a:endParaRPr lang="el-GR" sz="2400" dirty="0">
              <a:effectLst/>
              <a:latin typeface="Calibri" panose="020F0502020204030204" pitchFamily="34" charset="0"/>
              <a:ea typeface="Calibri" panose="020F0502020204030204" pitchFamily="34" charset="0"/>
            </a:endParaRPr>
          </a:p>
          <a:p>
            <a:pPr marL="0" indent="0">
              <a:buNone/>
            </a:pPr>
            <a:endParaRPr lang="el-GR" sz="3600" dirty="0"/>
          </a:p>
        </p:txBody>
      </p:sp>
      <p:sp>
        <p:nvSpPr>
          <p:cNvPr id="5" name="TextBox 4">
            <a:extLst>
              <a:ext uri="{FF2B5EF4-FFF2-40B4-BE49-F238E27FC236}">
                <a16:creationId xmlns:a16="http://schemas.microsoft.com/office/drawing/2014/main" id="{6779045D-6E6F-4130-8562-6CC4CC497BA0}"/>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495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07">
            <a:extLst>
              <a:ext uri="{FF2B5EF4-FFF2-40B4-BE49-F238E27FC236}">
                <a16:creationId xmlns:a16="http://schemas.microsoft.com/office/drawing/2014/main" id="{03FB2DE9-90FD-4DE6-BE98-05A7F11E6E01}"/>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90710" y="1993065"/>
            <a:ext cx="10578735" cy="477637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42103244-805B-4C02-88C4-7B95B6D1213C}"/>
              </a:ext>
            </a:extLst>
          </p:cNvPr>
          <p:cNvSpPr>
            <a:spLocks noGrp="1"/>
          </p:cNvSpPr>
          <p:nvPr>
            <p:ph type="title"/>
          </p:nvPr>
        </p:nvSpPr>
        <p:spPr>
          <a:xfrm>
            <a:off x="838200" y="365125"/>
            <a:ext cx="10011586" cy="1325563"/>
          </a:xfrm>
        </p:spPr>
        <p:txBody>
          <a:bodyPr/>
          <a:lstStyle/>
          <a:p>
            <a:r>
              <a:rPr lang="en-US" dirty="0"/>
              <a:t>Think about … 	</a:t>
            </a:r>
            <a:r>
              <a:rPr kumimoji="0" lang="en-US" sz="2400" b="0" i="0" u="none" strike="noStrike" kern="1200" cap="none" spc="0" normalizeH="0" baseline="0" noProof="0" dirty="0">
                <a:ln>
                  <a:noFill/>
                </a:ln>
                <a:solidFill>
                  <a:srgbClr val="F68121"/>
                </a:solidFill>
                <a:effectLst/>
                <a:uLnTx/>
                <a:uFillTx/>
                <a:latin typeface="Calibri Light" panose="020F0302020204030204"/>
                <a:ea typeface="+mj-ea"/>
                <a:cs typeface="+mj-cs"/>
              </a:rPr>
              <a:t>(4/4)</a:t>
            </a:r>
            <a:endParaRPr lang="el-GR" dirty="0"/>
          </a:p>
        </p:txBody>
      </p:sp>
      <p:sp>
        <p:nvSpPr>
          <p:cNvPr id="3" name="Θέση περιεχομένου 2">
            <a:extLst>
              <a:ext uri="{FF2B5EF4-FFF2-40B4-BE49-F238E27FC236}">
                <a16:creationId xmlns:a16="http://schemas.microsoft.com/office/drawing/2014/main" id="{1676D6EF-708C-4192-8AEF-FD64CC96A42E}"/>
              </a:ext>
            </a:extLst>
          </p:cNvPr>
          <p:cNvSpPr>
            <a:spLocks noGrp="1"/>
          </p:cNvSpPr>
          <p:nvPr>
            <p:ph idx="1"/>
          </p:nvPr>
        </p:nvSpPr>
        <p:spPr>
          <a:xfrm>
            <a:off x="908230" y="1597238"/>
            <a:ext cx="8528761" cy="5172201"/>
          </a:xfrm>
          <a:noFill/>
        </p:spPr>
        <p:txBody>
          <a:bodyPr>
            <a:normAutofit fontScale="92500"/>
          </a:bodyPr>
          <a:lstStyle/>
          <a:p>
            <a:pPr marL="0" indent="0">
              <a:lnSpc>
                <a:spcPct val="100000"/>
              </a:lnSpc>
              <a:spcBef>
                <a:spcPts val="600"/>
              </a:spcBef>
              <a:spcAft>
                <a:spcPts val="600"/>
              </a:spcAft>
              <a:buNone/>
            </a:pPr>
            <a:r>
              <a:rPr lang="en-GB" sz="2400" dirty="0">
                <a:solidFill>
                  <a:srgbClr val="000000"/>
                </a:solidFill>
                <a:effectLst/>
                <a:latin typeface="Calibri" panose="020F0502020204030204" pitchFamily="34" charset="0"/>
                <a:ea typeface="Calibri" panose="020F0502020204030204" pitchFamily="34" charset="0"/>
              </a:rPr>
              <a:t>Take two minutes to pay attention to </a:t>
            </a:r>
            <a:r>
              <a:rPr lang="en-GB" sz="2400" b="1" dirty="0">
                <a:solidFill>
                  <a:srgbClr val="000000"/>
                </a:solidFill>
                <a:effectLst/>
                <a:latin typeface="Calibri" panose="020F0502020204030204" pitchFamily="34" charset="0"/>
                <a:ea typeface="Calibri" panose="020F0502020204030204" pitchFamily="34" charset="0"/>
              </a:rPr>
              <a:t>your body's needs</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lvl="1"/>
            <a:r>
              <a:rPr lang="en-GB" i="1" dirty="0">
                <a:effectLst/>
                <a:latin typeface="Calibri" panose="020F0502020204030204" pitchFamily="34" charset="0"/>
                <a:ea typeface="Calibri" panose="020F0502020204030204" pitchFamily="34" charset="0"/>
              </a:rPr>
              <a:t>Feel inside yourself for a moment - are all your physical needs being met right now?</a:t>
            </a:r>
            <a:endParaRPr lang="el-GR" i="1" dirty="0">
              <a:effectLst/>
              <a:latin typeface="Calibri" panose="020F0502020204030204" pitchFamily="34" charset="0"/>
              <a:ea typeface="Calibri" panose="020F0502020204030204" pitchFamily="34" charset="0"/>
            </a:endParaRPr>
          </a:p>
          <a:p>
            <a:pPr lvl="1"/>
            <a:r>
              <a:rPr lang="en-GB" i="1" dirty="0">
                <a:effectLst/>
                <a:latin typeface="Calibri" panose="020F0502020204030204" pitchFamily="34" charset="0"/>
                <a:ea typeface="Calibri" panose="020F0502020204030204" pitchFamily="34" charset="0"/>
              </a:rPr>
              <a:t>Do you feel awake and </a:t>
            </a:r>
            <a:r>
              <a:rPr lang="en-GB" i="1" dirty="0" err="1">
                <a:effectLst/>
                <a:latin typeface="Calibri" panose="020F0502020204030204" pitchFamily="34" charset="0"/>
                <a:ea typeface="Calibri" panose="020F0502020204030204" pitchFamily="34" charset="0"/>
              </a:rPr>
              <a:t>lifely</a:t>
            </a:r>
            <a:r>
              <a:rPr lang="en-GB" i="1" dirty="0">
                <a:effectLst/>
                <a:latin typeface="Calibri" panose="020F0502020204030204" pitchFamily="34" charset="0"/>
                <a:ea typeface="Calibri" panose="020F0502020204030204" pitchFamily="34" charset="0"/>
              </a:rPr>
              <a:t>? Do you need exercise or fresh air?</a:t>
            </a:r>
            <a:endParaRPr lang="el-GR" i="1" dirty="0">
              <a:effectLst/>
              <a:latin typeface="Calibri" panose="020F0502020204030204" pitchFamily="34" charset="0"/>
              <a:ea typeface="Calibri" panose="020F0502020204030204" pitchFamily="34" charset="0"/>
            </a:endParaRPr>
          </a:p>
          <a:p>
            <a:pPr lvl="1"/>
            <a:r>
              <a:rPr lang="en-GB" i="1" dirty="0">
                <a:effectLst/>
                <a:latin typeface="Calibri" panose="020F0502020204030204" pitchFamily="34" charset="0"/>
                <a:ea typeface="Calibri" panose="020F0502020204030204" pitchFamily="34" charset="0"/>
              </a:rPr>
              <a:t>Are you sitting well? Do you feel tense anywhere?</a:t>
            </a:r>
            <a:endParaRPr lang="el-GR" i="1" dirty="0">
              <a:effectLst/>
              <a:latin typeface="Calibri" panose="020F0502020204030204" pitchFamily="34" charset="0"/>
              <a:ea typeface="Calibri" panose="020F0502020204030204" pitchFamily="34" charset="0"/>
            </a:endParaRPr>
          </a:p>
          <a:p>
            <a:pPr lvl="1"/>
            <a:r>
              <a:rPr lang="en-GB" i="1" dirty="0">
                <a:effectLst/>
                <a:latin typeface="Calibri" panose="020F0502020204030204" pitchFamily="34" charset="0"/>
                <a:ea typeface="Calibri" panose="020F0502020204030204" pitchFamily="34" charset="0"/>
              </a:rPr>
              <a:t>Is the temperature right for you or would you like it warmer or cooler?</a:t>
            </a:r>
            <a:endParaRPr lang="el-GR" i="1" dirty="0">
              <a:effectLst/>
              <a:latin typeface="Calibri" panose="020F0502020204030204" pitchFamily="34" charset="0"/>
              <a:ea typeface="Calibri" panose="020F0502020204030204" pitchFamily="34" charset="0"/>
            </a:endParaRPr>
          </a:p>
          <a:p>
            <a:pPr lvl="1"/>
            <a:r>
              <a:rPr lang="en-GB" i="1" dirty="0">
                <a:effectLst/>
                <a:latin typeface="Calibri" panose="020F0502020204030204" pitchFamily="34" charset="0"/>
                <a:ea typeface="Calibri" panose="020F0502020204030204" pitchFamily="34" charset="0"/>
              </a:rPr>
              <a:t>Are you hungry or thirsty?</a:t>
            </a:r>
            <a:endParaRPr lang="el-GR" i="1" dirty="0">
              <a:effectLst/>
              <a:latin typeface="Calibri" panose="020F0502020204030204" pitchFamily="34" charset="0"/>
              <a:ea typeface="Calibri" panose="020F0502020204030204" pitchFamily="34" charset="0"/>
            </a:endParaRPr>
          </a:p>
          <a:p>
            <a:pPr lvl="1"/>
            <a:r>
              <a:rPr lang="en-GB" i="1" dirty="0">
                <a:effectLst/>
                <a:latin typeface="Calibri" panose="020F0502020204030204" pitchFamily="34" charset="0"/>
                <a:ea typeface="Calibri" panose="020F0502020204030204" pitchFamily="34" charset="0"/>
              </a:rPr>
              <a:t>Do you feel safe in your current environment?</a:t>
            </a:r>
            <a:endParaRPr lang="el-GR" i="1" dirty="0">
              <a:effectLst/>
              <a:latin typeface="Calibri" panose="020F0502020204030204" pitchFamily="34" charset="0"/>
              <a:ea typeface="Calibri" panose="020F0502020204030204" pitchFamily="34" charset="0"/>
            </a:endParaRPr>
          </a:p>
          <a:p>
            <a:pPr lvl="1"/>
            <a:r>
              <a:rPr lang="en-GB" i="1" dirty="0">
                <a:effectLst/>
                <a:latin typeface="Calibri" panose="020F0502020204030204" pitchFamily="34" charset="0"/>
                <a:ea typeface="Calibri" panose="020F0502020204030204" pitchFamily="34" charset="0"/>
              </a:rPr>
              <a:t>If you have now noticed that something is not right, how could you improve your situation?</a:t>
            </a:r>
            <a:endParaRPr lang="el-GR" i="1" dirty="0">
              <a:effectLst/>
              <a:latin typeface="Calibri" panose="020F0502020204030204" pitchFamily="34" charset="0"/>
              <a:ea typeface="Calibri" panose="020F0502020204030204" pitchFamily="34" charset="0"/>
            </a:endParaRPr>
          </a:p>
          <a:p>
            <a:pPr>
              <a:lnSpc>
                <a:spcPct val="100000"/>
              </a:lnSpc>
              <a:spcBef>
                <a:spcPts val="600"/>
              </a:spcBef>
              <a:spcAft>
                <a:spcPts val="600"/>
              </a:spcAft>
            </a:pPr>
            <a:endParaRPr lang="el-GR" sz="3600" dirty="0"/>
          </a:p>
        </p:txBody>
      </p:sp>
      <p:grpSp>
        <p:nvGrpSpPr>
          <p:cNvPr id="8" name="Ομάδα 7">
            <a:extLst>
              <a:ext uri="{FF2B5EF4-FFF2-40B4-BE49-F238E27FC236}">
                <a16:creationId xmlns:a16="http://schemas.microsoft.com/office/drawing/2014/main" id="{0C1F714F-E7CF-415B-8E30-8D06D6D8DEE8}"/>
              </a:ext>
            </a:extLst>
          </p:cNvPr>
          <p:cNvGrpSpPr/>
          <p:nvPr/>
        </p:nvGrpSpPr>
        <p:grpSpPr>
          <a:xfrm>
            <a:off x="9929469" y="1429192"/>
            <a:ext cx="2142411" cy="2142411"/>
            <a:chOff x="3107475" y="2936100"/>
            <a:chExt cx="2142411" cy="2142411"/>
          </a:xfrm>
        </p:grpSpPr>
        <p:pic>
          <p:nvPicPr>
            <p:cNvPr id="9" name="Γραφικό 8" descr="Συννεφάκι σκέψης περίγραμμα">
              <a:extLst>
                <a:ext uri="{FF2B5EF4-FFF2-40B4-BE49-F238E27FC236}">
                  <a16:creationId xmlns:a16="http://schemas.microsoft.com/office/drawing/2014/main" id="{1315F609-6CF4-4BC9-9592-00AD83D35A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11" name="TextBox 10">
              <a:extLst>
                <a:ext uri="{FF2B5EF4-FFF2-40B4-BE49-F238E27FC236}">
                  <a16:creationId xmlns:a16="http://schemas.microsoft.com/office/drawing/2014/main" id="{9EFB8E1A-0CB4-44CD-910A-111A4740704A}"/>
                </a:ext>
              </a:extLst>
            </p:cNvPr>
            <p:cNvSpPr txBox="1"/>
            <p:nvPr/>
          </p:nvSpPr>
          <p:spPr>
            <a:xfrm>
              <a:off x="3837091" y="3104147"/>
              <a:ext cx="707245" cy="1446550"/>
            </a:xfrm>
            <a:prstGeom prst="rect">
              <a:avLst/>
            </a:prstGeom>
            <a:noFill/>
          </p:spPr>
          <p:txBody>
            <a:bodyPr wrap="none" rtlCol="0">
              <a:spAutoFit/>
            </a:bodyPr>
            <a:lstStyle/>
            <a:p>
              <a:r>
                <a:rPr lang="en-US" sz="8800" dirty="0">
                  <a:solidFill>
                    <a:srgbClr val="E12A3C"/>
                  </a:solidFill>
                </a:rPr>
                <a:t>?</a:t>
              </a:r>
              <a:endParaRPr lang="el-GR" sz="8800" dirty="0">
                <a:solidFill>
                  <a:srgbClr val="E12A3C"/>
                </a:solidFill>
              </a:endParaRPr>
            </a:p>
          </p:txBody>
        </p:sp>
      </p:grpSp>
      <p:sp>
        <p:nvSpPr>
          <p:cNvPr id="10" name="TextBox 9">
            <a:extLst>
              <a:ext uri="{FF2B5EF4-FFF2-40B4-BE49-F238E27FC236}">
                <a16:creationId xmlns:a16="http://schemas.microsoft.com/office/drawing/2014/main" id="{B0D9C175-125A-478E-8324-7F34FE6ED80A}"/>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9053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21CB1C-4211-4166-94E8-4ED435463EAB}"/>
              </a:ext>
            </a:extLst>
          </p:cNvPr>
          <p:cNvSpPr>
            <a:spLocks noGrp="1"/>
          </p:cNvSpPr>
          <p:nvPr>
            <p:ph type="title"/>
          </p:nvPr>
        </p:nvSpPr>
        <p:spPr/>
        <p:txBody>
          <a:bodyPr/>
          <a:lstStyle/>
          <a:p>
            <a:r>
              <a:rPr lang="en-US" dirty="0"/>
              <a:t>Freedom   </a:t>
            </a:r>
            <a:r>
              <a:rPr lang="en-US" sz="2400" b="0" dirty="0"/>
              <a:t>(1/3) </a:t>
            </a:r>
            <a:r>
              <a:rPr lang="en-US" dirty="0"/>
              <a:t>	</a:t>
            </a:r>
            <a:endParaRPr lang="el-GR" dirty="0"/>
          </a:p>
        </p:txBody>
      </p:sp>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838202" y="1443785"/>
            <a:ext cx="5430252" cy="4612858"/>
          </a:xfrm>
        </p:spPr>
        <p:txBody>
          <a:bodyPr>
            <a:noAutofit/>
          </a:bodyPr>
          <a:lstStyle/>
          <a:p>
            <a:pPr marL="0" indent="0">
              <a:lnSpc>
                <a:spcPct val="120000"/>
              </a:lnSpc>
              <a:buNone/>
            </a:pPr>
            <a:r>
              <a:rPr lang="en-US" sz="2400" b="1" dirty="0"/>
              <a:t>Our need for freedom means having our own opinion, having different choices and being able to make our own decisions. </a:t>
            </a:r>
          </a:p>
          <a:p>
            <a:pPr marL="0" indent="0">
              <a:lnSpc>
                <a:spcPct val="120000"/>
              </a:lnSpc>
              <a:buNone/>
            </a:pPr>
            <a:r>
              <a:rPr lang="en-US" sz="2400" dirty="0"/>
              <a:t>But that's not all: imagine a life in which someone totally rules over you. Everything you do, you do not do because you have decided so, but because someone else decides so.</a:t>
            </a:r>
          </a:p>
          <a:p>
            <a:endParaRPr lang="el-GR" sz="2400" dirty="0"/>
          </a:p>
        </p:txBody>
      </p:sp>
      <p:sp>
        <p:nvSpPr>
          <p:cNvPr id="10" name="TextBox 9">
            <a:extLst>
              <a:ext uri="{FF2B5EF4-FFF2-40B4-BE49-F238E27FC236}">
                <a16:creationId xmlns:a16="http://schemas.microsoft.com/office/drawing/2014/main" id="{88C95A66-9A1D-4BB9-995E-9218ACD630A0}"/>
              </a:ext>
            </a:extLst>
          </p:cNvPr>
          <p:cNvSpPr txBox="1"/>
          <p:nvPr/>
        </p:nvSpPr>
        <p:spPr>
          <a:xfrm>
            <a:off x="60152" y="6539402"/>
            <a:ext cx="1982017" cy="307777"/>
          </a:xfrm>
          <a:prstGeom prst="rect">
            <a:avLst/>
          </a:prstGeom>
          <a:noFill/>
        </p:spPr>
        <p:txBody>
          <a:bodyPr wrap="none" rtlCol="0">
            <a:spAutoFit/>
          </a:bodyPr>
          <a:lstStyle/>
          <a:p>
            <a:r>
              <a:rPr lang="en-US" sz="1400" dirty="0">
                <a:hlinkClick r:id="rId3"/>
              </a:rPr>
              <a:t>Source</a:t>
            </a:r>
            <a:r>
              <a:rPr lang="en-US" sz="1400" dirty="0"/>
              <a:t> | </a:t>
            </a:r>
            <a:r>
              <a:rPr lang="en-US" sz="1400" dirty="0" err="1">
                <a:hlinkClick r:id="rId4"/>
              </a:rPr>
              <a:t>Pixabay</a:t>
            </a:r>
            <a:r>
              <a:rPr lang="en-US" sz="1400" dirty="0">
                <a:hlinkClick r:id="rId4"/>
              </a:rPr>
              <a:t> </a:t>
            </a:r>
            <a:r>
              <a:rPr lang="en-US" sz="1400" dirty="0" err="1">
                <a:hlinkClick r:id="rId4"/>
              </a:rPr>
              <a:t>Licence</a:t>
            </a:r>
            <a:endParaRPr lang="el-GR" sz="1400" dirty="0"/>
          </a:p>
        </p:txBody>
      </p:sp>
      <p:sp>
        <p:nvSpPr>
          <p:cNvPr id="7" name="TextBox 6">
            <a:extLst>
              <a:ext uri="{FF2B5EF4-FFF2-40B4-BE49-F238E27FC236}">
                <a16:creationId xmlns:a16="http://schemas.microsoft.com/office/drawing/2014/main" id="{1B91F1FC-2EE8-4109-80C6-EA50EE41223E}"/>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pic>
        <p:nvPicPr>
          <p:cNvPr id="8" name="Grafik 1048" descr="Möwe, Portugal, Algarve, Flug, Himmel, Freiheit, Vogel">
            <a:extLst>
              <a:ext uri="{FF2B5EF4-FFF2-40B4-BE49-F238E27FC236}">
                <a16:creationId xmlns:a16="http://schemas.microsoft.com/office/drawing/2014/main" id="{F3E8D9AA-A8C7-43EA-BB51-976973D3C3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1820" y="1690688"/>
            <a:ext cx="5292391" cy="2978304"/>
          </a:xfrm>
          <a:prstGeom prst="rect">
            <a:avLst/>
          </a:prstGeom>
          <a:noFill/>
          <a:ln>
            <a:noFill/>
          </a:ln>
          <a:effectLst>
            <a:softEdge rad="292100"/>
          </a:effectLst>
        </p:spPr>
      </p:pic>
    </p:spTree>
    <p:extLst>
      <p:ext uri="{BB962C8B-B14F-4D97-AF65-F5344CB8AC3E}">
        <p14:creationId xmlns:p14="http://schemas.microsoft.com/office/powerpoint/2010/main" val="2793942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21CB1C-4211-4166-94E8-4ED435463EAB}"/>
              </a:ext>
            </a:extLst>
          </p:cNvPr>
          <p:cNvSpPr>
            <a:spLocks noGrp="1"/>
          </p:cNvSpPr>
          <p:nvPr>
            <p:ph type="title"/>
          </p:nvPr>
        </p:nvSpPr>
        <p:spPr/>
        <p:txBody>
          <a:bodyPr/>
          <a:lstStyle/>
          <a:p>
            <a:r>
              <a:rPr lang="en-US" dirty="0"/>
              <a:t>Freedom   </a:t>
            </a:r>
            <a:r>
              <a:rPr lang="en-US" sz="2400" b="0" dirty="0"/>
              <a:t>(2/3) </a:t>
            </a:r>
            <a:r>
              <a:rPr lang="en-US" dirty="0"/>
              <a:t>	</a:t>
            </a:r>
            <a:endParaRPr lang="el-GR" dirty="0"/>
          </a:p>
        </p:txBody>
      </p:sp>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835792" y="1690688"/>
            <a:ext cx="7996174" cy="4612858"/>
          </a:xfrm>
        </p:spPr>
        <p:txBody>
          <a:bodyPr>
            <a:noAutofit/>
          </a:bodyPr>
          <a:lstStyle/>
          <a:p>
            <a:pPr marL="0" indent="0">
              <a:lnSpc>
                <a:spcPct val="120000"/>
              </a:lnSpc>
              <a:buNone/>
            </a:pPr>
            <a:r>
              <a:rPr lang="en-GB" sz="2400" b="1" i="1" dirty="0">
                <a:solidFill>
                  <a:srgbClr val="1A7EBA"/>
                </a:solidFill>
                <a:latin typeface="Calibri" panose="020F0502020204030204" pitchFamily="34" charset="0"/>
                <a:ea typeface="Calibri" panose="020F0502020204030204" pitchFamily="34" charset="0"/>
              </a:rPr>
              <a:t>If someone else decides, who would then be responsible for your actions?</a:t>
            </a:r>
            <a:endParaRPr lang="el-GR" sz="2400" b="1" i="1" dirty="0">
              <a:solidFill>
                <a:srgbClr val="1A7EBA"/>
              </a:solidFill>
              <a:latin typeface="Calibri" panose="020F0502020204030204" pitchFamily="34" charset="0"/>
              <a:ea typeface="Calibri" panose="020F0502020204030204" pitchFamily="34" charset="0"/>
            </a:endParaRPr>
          </a:p>
          <a:p>
            <a:pPr marL="0" indent="0">
              <a:lnSpc>
                <a:spcPct val="120000"/>
              </a:lnSpc>
              <a:buNone/>
            </a:pPr>
            <a:r>
              <a:rPr lang="en-US" sz="2400" dirty="0"/>
              <a:t>Exactly: the one who decides about you. Off course, this rule also applies the other way round. Making decisions and taking responsibility for them belong together. The older you get, the more responsibility you can take for yourself and your actions.</a:t>
            </a:r>
          </a:p>
          <a:p>
            <a:endParaRPr lang="el-GR" sz="2400" dirty="0"/>
          </a:p>
        </p:txBody>
      </p:sp>
      <p:grpSp>
        <p:nvGrpSpPr>
          <p:cNvPr id="6" name="Ομάδα 5" descr="Think about icon.">
            <a:extLst>
              <a:ext uri="{FF2B5EF4-FFF2-40B4-BE49-F238E27FC236}">
                <a16:creationId xmlns:a16="http://schemas.microsoft.com/office/drawing/2014/main" id="{8AAA47C1-0ED4-4773-BE6E-5DDAE0CCEE13}"/>
              </a:ext>
            </a:extLst>
          </p:cNvPr>
          <p:cNvGrpSpPr/>
          <p:nvPr/>
        </p:nvGrpSpPr>
        <p:grpSpPr>
          <a:xfrm>
            <a:off x="9245599" y="1357587"/>
            <a:ext cx="2429147" cy="2089216"/>
            <a:chOff x="3107475" y="2936100"/>
            <a:chExt cx="2142411" cy="2142411"/>
          </a:xfrm>
          <a:noFill/>
        </p:grpSpPr>
        <p:pic>
          <p:nvPicPr>
            <p:cNvPr id="7" name="Γραφικό 6" descr="Συννεφάκι σκέψης περίγραμμα">
              <a:extLst>
                <a:ext uri="{FF2B5EF4-FFF2-40B4-BE49-F238E27FC236}">
                  <a16:creationId xmlns:a16="http://schemas.microsoft.com/office/drawing/2014/main" id="{C4C16B0D-4693-4810-9E51-E8CB944F1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20E13B10-8B7F-40D7-81AC-7C68C37A6616}"/>
                </a:ext>
              </a:extLst>
            </p:cNvPr>
            <p:cNvSpPr txBox="1"/>
            <p:nvPr/>
          </p:nvSpPr>
          <p:spPr>
            <a:xfrm>
              <a:off x="3837092" y="3104146"/>
              <a:ext cx="623762" cy="1483382"/>
            </a:xfrm>
            <a:prstGeom prst="rect">
              <a:avLst/>
            </a:prstGeom>
            <a:noFill/>
            <a:ln>
              <a:noFill/>
            </a:ln>
          </p:spPr>
          <p:txBody>
            <a:bodyPr wrap="none" rtlCol="0">
              <a:spAutoFit/>
            </a:bodyPr>
            <a:lstStyle/>
            <a:p>
              <a:r>
                <a:rPr lang="en-US" sz="8800" dirty="0">
                  <a:solidFill>
                    <a:srgbClr val="C00000"/>
                  </a:solidFill>
                </a:rPr>
                <a:t>?</a:t>
              </a:r>
              <a:endParaRPr lang="el-GR" sz="8800" dirty="0">
                <a:solidFill>
                  <a:srgbClr val="C00000"/>
                </a:solidFill>
              </a:endParaRPr>
            </a:p>
          </p:txBody>
        </p:sp>
      </p:grpSp>
      <p:sp>
        <p:nvSpPr>
          <p:cNvPr id="11" name="Θέση περιεχομένου 2">
            <a:extLst>
              <a:ext uri="{FF2B5EF4-FFF2-40B4-BE49-F238E27FC236}">
                <a16:creationId xmlns:a16="http://schemas.microsoft.com/office/drawing/2014/main" id="{39CF2B01-DC62-419D-8687-CAEF1A92DA85}"/>
              </a:ext>
            </a:extLst>
          </p:cNvPr>
          <p:cNvSpPr txBox="1">
            <a:spLocks/>
          </p:cNvSpPr>
          <p:nvPr/>
        </p:nvSpPr>
        <p:spPr>
          <a:xfrm>
            <a:off x="836115" y="4743981"/>
            <a:ext cx="11231561" cy="269582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l-GR" sz="2400" dirty="0"/>
          </a:p>
        </p:txBody>
      </p:sp>
      <p:sp>
        <p:nvSpPr>
          <p:cNvPr id="9" name="TextBox 8">
            <a:extLst>
              <a:ext uri="{FF2B5EF4-FFF2-40B4-BE49-F238E27FC236}">
                <a16:creationId xmlns:a16="http://schemas.microsoft.com/office/drawing/2014/main" id="{AD6BCF4D-62F9-4A8F-8D15-B5393ED0D572}"/>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pic>
        <p:nvPicPr>
          <p:cNvPr id="10" name="Grafik 110">
            <a:extLst>
              <a:ext uri="{FF2B5EF4-FFF2-40B4-BE49-F238E27FC236}">
                <a16:creationId xmlns:a16="http://schemas.microsoft.com/office/drawing/2014/main" id="{429EC868-4DB9-4FE0-B94F-95558AA601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378628" y="4826904"/>
            <a:ext cx="9744199" cy="1537493"/>
          </a:xfrm>
          <a:prstGeom prst="rect">
            <a:avLst/>
          </a:prstGeom>
          <a:blipFill>
            <a:blip r:embed="rId6"/>
            <a:stretch>
              <a:fillRect/>
            </a:stretch>
          </a:blip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0DA4B533-6B01-43D3-972A-25618EDCB09F}"/>
              </a:ext>
            </a:extLst>
          </p:cNvPr>
          <p:cNvSpPr txBox="1"/>
          <p:nvPr/>
        </p:nvSpPr>
        <p:spPr>
          <a:xfrm>
            <a:off x="2170773" y="5167312"/>
            <a:ext cx="5901511" cy="1077218"/>
          </a:xfrm>
          <a:prstGeom prst="rect">
            <a:avLst/>
          </a:prstGeom>
          <a:noFill/>
        </p:spPr>
        <p:txBody>
          <a:bodyPr wrap="square">
            <a:spAutoFit/>
          </a:bodyPr>
          <a:lstStyle/>
          <a:p>
            <a:pPr algn="ctr"/>
            <a:r>
              <a:rPr lang="en-GB" sz="3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Who would then be responsible for your actions?</a:t>
            </a:r>
            <a:endParaRPr lang="en-GB"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151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26">
            <a:extLst>
              <a:ext uri="{FF2B5EF4-FFF2-40B4-BE49-F238E27FC236}">
                <a16:creationId xmlns:a16="http://schemas.microsoft.com/office/drawing/2014/main" id="{EF166568-6A77-4B45-8AC2-CE638B49B592}"/>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38201" y="5594710"/>
            <a:ext cx="10515600" cy="1013460"/>
          </a:xfrm>
          <a:prstGeom prst="rect">
            <a:avLst/>
          </a:prstGeom>
          <a:blipFill>
            <a:blip r:embed="rId4"/>
            <a:stretch>
              <a:fillRect/>
            </a:stretch>
          </a:blipFill>
          <a:ln>
            <a:noFill/>
          </a:ln>
          <a:extLst>
            <a:ext uri="{53640926-AAD7-44D8-BBD7-CCE9431645EC}">
              <a14:shadowObscured xmlns:a14="http://schemas.microsoft.com/office/drawing/2010/main"/>
            </a:ext>
          </a:extLst>
        </p:spPr>
      </p:pic>
      <p:pic>
        <p:nvPicPr>
          <p:cNvPr id="14" name="Grafik 119">
            <a:extLst>
              <a:ext uri="{FF2B5EF4-FFF2-40B4-BE49-F238E27FC236}">
                <a16:creationId xmlns:a16="http://schemas.microsoft.com/office/drawing/2014/main" id="{45584FB3-6143-4430-8423-16BBF7F7876E}"/>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4277032" y="1580892"/>
            <a:ext cx="8070219" cy="144780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E221CB1C-4211-4166-94E8-4ED435463EAB}"/>
              </a:ext>
            </a:extLst>
          </p:cNvPr>
          <p:cNvSpPr>
            <a:spLocks noGrp="1"/>
          </p:cNvSpPr>
          <p:nvPr>
            <p:ph type="title"/>
          </p:nvPr>
        </p:nvSpPr>
        <p:spPr>
          <a:xfrm>
            <a:off x="838200" y="341061"/>
            <a:ext cx="10515600" cy="1325563"/>
          </a:xfrm>
        </p:spPr>
        <p:txBody>
          <a:bodyPr/>
          <a:lstStyle/>
          <a:p>
            <a:r>
              <a:rPr lang="en-US" dirty="0"/>
              <a:t>Freedom   </a:t>
            </a:r>
            <a:r>
              <a:rPr lang="en-US" sz="2400" b="0" dirty="0"/>
              <a:t>(3/3) </a:t>
            </a:r>
            <a:r>
              <a:rPr lang="en-US" dirty="0"/>
              <a:t>	</a:t>
            </a:r>
            <a:endParaRPr lang="el-GR" dirty="0"/>
          </a:p>
        </p:txBody>
      </p:sp>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4633877" y="1895108"/>
            <a:ext cx="6877549" cy="4593185"/>
          </a:xfrm>
        </p:spPr>
        <p:txBody>
          <a:bodyPr>
            <a:normAutofit/>
          </a:bodyPr>
          <a:lstStyle/>
          <a:p>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Think about how many decisions you were able to make as a small child and how that looks now !</a:t>
            </a:r>
            <a:endPar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indent="0">
              <a:buNone/>
            </a:pPr>
            <a:endParaRPr lang="en-US" sz="2400" dirty="0"/>
          </a:p>
          <a:p>
            <a:pPr marL="0" indent="0">
              <a:buNone/>
            </a:pPr>
            <a:r>
              <a:rPr lang="en-US" sz="2400" dirty="0"/>
              <a:t>Surely you can make more decisions now than you could a few years ago. You can do this because you have already had more experiences in life and you can better assess the consequences of your actions. You see, the need for freedom is closely related to the willingness and ability to take responsibility. </a:t>
            </a:r>
          </a:p>
        </p:txBody>
      </p:sp>
      <p:grpSp>
        <p:nvGrpSpPr>
          <p:cNvPr id="6" name="Ομάδα 5">
            <a:extLst>
              <a:ext uri="{FF2B5EF4-FFF2-40B4-BE49-F238E27FC236}">
                <a16:creationId xmlns:a16="http://schemas.microsoft.com/office/drawing/2014/main" id="{2F1B0185-9A98-49E6-8E3A-6663D9B4AF6A}"/>
              </a:ext>
            </a:extLst>
          </p:cNvPr>
          <p:cNvGrpSpPr/>
          <p:nvPr/>
        </p:nvGrpSpPr>
        <p:grpSpPr>
          <a:xfrm>
            <a:off x="10650799" y="502704"/>
            <a:ext cx="1696453" cy="1427037"/>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DC8CB471-B1C3-4778-A553-CB6C1CDFFA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A74BF318-BB4C-4DFD-9201-2DFDAAC0479F}"/>
                </a:ext>
              </a:extLst>
            </p:cNvPr>
            <p:cNvSpPr txBox="1"/>
            <p:nvPr/>
          </p:nvSpPr>
          <p:spPr>
            <a:xfrm>
              <a:off x="3837091" y="3104146"/>
              <a:ext cx="714502" cy="1380916"/>
            </a:xfrm>
            <a:prstGeom prst="rect">
              <a:avLst/>
            </a:prstGeom>
            <a:noFill/>
          </p:spPr>
          <p:txBody>
            <a:bodyPr wrap="none" rtlCol="0">
              <a:spAutoFit/>
            </a:bodyPr>
            <a:lstStyle/>
            <a:p>
              <a:r>
                <a:rPr lang="en-US" sz="6000" dirty="0">
                  <a:solidFill>
                    <a:srgbClr val="E12A3C"/>
                  </a:solidFill>
                </a:rPr>
                <a:t>?</a:t>
              </a:r>
              <a:endParaRPr lang="el-GR" sz="6000" dirty="0">
                <a:solidFill>
                  <a:srgbClr val="E12A3C"/>
                </a:solidFill>
              </a:endParaRPr>
            </a:p>
          </p:txBody>
        </p:sp>
      </p:grpSp>
      <p:pic>
        <p:nvPicPr>
          <p:cNvPr id="4098" name="Picture 2" descr="Arrows, Direction, Signpost, Arrow, Decision">
            <a:extLst>
              <a:ext uri="{FF2B5EF4-FFF2-40B4-BE49-F238E27FC236}">
                <a16:creationId xmlns:a16="http://schemas.microsoft.com/office/drawing/2014/main" id="{EC379F2B-5265-4B7A-80C0-A9D462F27D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409" t="13720" r="9123"/>
          <a:stretch/>
        </p:blipFill>
        <p:spPr bwMode="auto">
          <a:xfrm>
            <a:off x="60152" y="2182498"/>
            <a:ext cx="4415678" cy="3320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4250915-ED9E-441D-AA81-BCAB559E5897}"/>
              </a:ext>
            </a:extLst>
          </p:cNvPr>
          <p:cNvSpPr txBox="1"/>
          <p:nvPr/>
        </p:nvSpPr>
        <p:spPr>
          <a:xfrm>
            <a:off x="2290277" y="5685942"/>
            <a:ext cx="8159526" cy="830997"/>
          </a:xfrm>
          <a:prstGeom prst="rect">
            <a:avLst/>
          </a:prstGeom>
          <a:noFill/>
          <a:ln>
            <a:noFill/>
          </a:ln>
        </p:spPr>
        <p:txBody>
          <a:bodyPr wrap="square">
            <a:spAutoFit/>
          </a:bodyPr>
          <a:lstStyle>
            <a:defPPr>
              <a:defRPr lang="el-GR"/>
            </a:defPPr>
            <a:lvl1pPr>
              <a:defRPr sz="2000">
                <a:effectLst/>
                <a:latin typeface="Calibri" panose="020F0502020204030204" pitchFamily="34" charset="0"/>
                <a:ea typeface="Calibri" panose="020F0502020204030204" pitchFamily="34" charset="0"/>
              </a:defRPr>
            </a:lvl1pPr>
          </a:lstStyle>
          <a:p>
            <a:r>
              <a:rPr lang="en-US" sz="2400" b="1" dirty="0"/>
              <a:t>The better informed you are and the more you know about yourself and your needs, the better you can make decisions.</a:t>
            </a:r>
          </a:p>
        </p:txBody>
      </p:sp>
      <p:sp>
        <p:nvSpPr>
          <p:cNvPr id="12" name="TextBox 11">
            <a:extLst>
              <a:ext uri="{FF2B5EF4-FFF2-40B4-BE49-F238E27FC236}">
                <a16:creationId xmlns:a16="http://schemas.microsoft.com/office/drawing/2014/main" id="{E592CBEA-2F87-479B-A50F-1196CA0AD3B9}"/>
              </a:ext>
            </a:extLst>
          </p:cNvPr>
          <p:cNvSpPr txBox="1"/>
          <p:nvPr/>
        </p:nvSpPr>
        <p:spPr>
          <a:xfrm>
            <a:off x="60152" y="6539402"/>
            <a:ext cx="1982017" cy="307777"/>
          </a:xfrm>
          <a:prstGeom prst="rect">
            <a:avLst/>
          </a:prstGeom>
          <a:noFill/>
        </p:spPr>
        <p:txBody>
          <a:bodyPr wrap="none" rtlCol="0">
            <a:spAutoFit/>
          </a:bodyPr>
          <a:lstStyle/>
          <a:p>
            <a:r>
              <a:rPr lang="en-US" sz="1400" dirty="0">
                <a:hlinkClick r:id="rId9"/>
              </a:rPr>
              <a:t>Source</a:t>
            </a:r>
            <a:r>
              <a:rPr lang="en-US" sz="1400" dirty="0"/>
              <a:t> | </a:t>
            </a:r>
            <a:r>
              <a:rPr lang="en-US" sz="1400" dirty="0" err="1">
                <a:hlinkClick r:id="rId10"/>
              </a:rPr>
              <a:t>Pixabay</a:t>
            </a:r>
            <a:r>
              <a:rPr lang="en-US" sz="1400" dirty="0">
                <a:hlinkClick r:id="rId10"/>
              </a:rPr>
              <a:t> </a:t>
            </a:r>
            <a:r>
              <a:rPr lang="en-US" sz="1400" dirty="0" err="1">
                <a:hlinkClick r:id="rId10"/>
              </a:rPr>
              <a:t>Licence</a:t>
            </a:r>
            <a:endParaRPr lang="el-GR" sz="1400" dirty="0"/>
          </a:p>
        </p:txBody>
      </p:sp>
      <p:sp>
        <p:nvSpPr>
          <p:cNvPr id="13" name="TextBox 12">
            <a:extLst>
              <a:ext uri="{FF2B5EF4-FFF2-40B4-BE49-F238E27FC236}">
                <a16:creationId xmlns:a16="http://schemas.microsoft.com/office/drawing/2014/main" id="{9091CB8D-439D-470A-80EB-24C0130B8296}"/>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502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74B11A-4E78-498F-BE2B-7FC16A468FBA}"/>
              </a:ext>
            </a:extLst>
          </p:cNvPr>
          <p:cNvSpPr>
            <a:spLocks noGrp="1"/>
          </p:cNvSpPr>
          <p:nvPr>
            <p:ph type="title"/>
          </p:nvPr>
        </p:nvSpPr>
        <p:spPr/>
        <p:txBody>
          <a:bodyPr/>
          <a:lstStyle/>
          <a:p>
            <a:r>
              <a:rPr lang="en-US" dirty="0"/>
              <a:t>Love and Belonging   </a:t>
            </a:r>
            <a:r>
              <a:rPr lang="en-US" sz="2400" b="0" dirty="0"/>
              <a:t>(1/5)</a:t>
            </a:r>
            <a:endParaRPr lang="el-GR" sz="2400" b="0" dirty="0"/>
          </a:p>
        </p:txBody>
      </p:sp>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201" y="1825625"/>
            <a:ext cx="6717632" cy="4351338"/>
          </a:xfrm>
        </p:spPr>
        <p:txBody>
          <a:bodyPr>
            <a:normAutofit/>
          </a:bodyPr>
          <a:lstStyle/>
          <a:p>
            <a:pPr marL="0" indent="0">
              <a:buNone/>
            </a:pPr>
            <a:r>
              <a:rPr lang="en-US" sz="2400" b="1" dirty="0"/>
              <a:t>This is about both the need to be loved and the need to love. </a:t>
            </a:r>
          </a:p>
          <a:p>
            <a:pPr marL="0" indent="0">
              <a:buNone/>
            </a:pPr>
            <a:r>
              <a:rPr lang="en-US" sz="2400" dirty="0"/>
              <a:t>You surely know this need from your own experience and probably you have also experienced how painful it is to feel unloved or to have your love not returned. </a:t>
            </a:r>
          </a:p>
          <a:p>
            <a:endParaRPr lang="el-GR" dirty="0"/>
          </a:p>
        </p:txBody>
      </p:sp>
      <p:pic>
        <p:nvPicPr>
          <p:cNvPr id="5122" name="Picture 2" descr="Art, Fingers, Heart, Love, Pair, Heart">
            <a:extLst>
              <a:ext uri="{FF2B5EF4-FFF2-40B4-BE49-F238E27FC236}">
                <a16:creationId xmlns:a16="http://schemas.microsoft.com/office/drawing/2014/main" id="{1A6BA265-0CF8-4BF9-9A0C-67D640243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83"/>
          <a:stretch/>
        </p:blipFill>
        <p:spPr bwMode="auto">
          <a:xfrm>
            <a:off x="7717029" y="1788445"/>
            <a:ext cx="4082942" cy="2988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B102CF-A66E-4FCF-831F-4782AD8864A1}"/>
              </a:ext>
            </a:extLst>
          </p:cNvPr>
          <p:cNvSpPr txBox="1"/>
          <p:nvPr/>
        </p:nvSpPr>
        <p:spPr>
          <a:xfrm>
            <a:off x="60152" y="6539402"/>
            <a:ext cx="2062168" cy="307777"/>
          </a:xfrm>
          <a:prstGeom prst="rect">
            <a:avLst/>
          </a:prstGeom>
          <a:noFill/>
        </p:spPr>
        <p:txBody>
          <a:bodyPr wrap="none" rtlCol="0">
            <a:spAutoFit/>
          </a:bodyPr>
          <a:lstStyle/>
          <a:p>
            <a:r>
              <a:rPr lang="en-US" sz="1400" dirty="0">
                <a:hlinkClick r:id="rId4"/>
              </a:rPr>
              <a:t>Source </a:t>
            </a:r>
            <a:r>
              <a:rPr lang="en-US" sz="1400" dirty="0"/>
              <a:t> |  </a:t>
            </a:r>
            <a:r>
              <a:rPr lang="en-US" sz="1400" dirty="0" err="1">
                <a:hlinkClick r:id="rId5"/>
              </a:rPr>
              <a:t>Pixabay</a:t>
            </a:r>
            <a:r>
              <a:rPr lang="en-US" sz="1400" dirty="0">
                <a:hlinkClick r:id="rId5"/>
              </a:rPr>
              <a:t> </a:t>
            </a:r>
            <a:r>
              <a:rPr lang="en-US" sz="1400" dirty="0" err="1">
                <a:hlinkClick r:id="rId5"/>
              </a:rPr>
              <a:t>Licence</a:t>
            </a:r>
            <a:endParaRPr lang="el-GR" sz="1400" dirty="0"/>
          </a:p>
        </p:txBody>
      </p:sp>
      <p:sp>
        <p:nvSpPr>
          <p:cNvPr id="7" name="TextBox 6">
            <a:extLst>
              <a:ext uri="{FF2B5EF4-FFF2-40B4-BE49-F238E27FC236}">
                <a16:creationId xmlns:a16="http://schemas.microsoft.com/office/drawing/2014/main" id="{55874A6A-7C00-46EF-8438-A0BB777EFFD5}"/>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939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74B11A-4E78-498F-BE2B-7FC16A468FBA}"/>
              </a:ext>
            </a:extLst>
          </p:cNvPr>
          <p:cNvSpPr>
            <a:spLocks noGrp="1"/>
          </p:cNvSpPr>
          <p:nvPr>
            <p:ph type="title"/>
          </p:nvPr>
        </p:nvSpPr>
        <p:spPr/>
        <p:txBody>
          <a:bodyPr/>
          <a:lstStyle/>
          <a:p>
            <a:r>
              <a:rPr lang="en-US" dirty="0"/>
              <a:t>Love and Belonging   </a:t>
            </a:r>
            <a:r>
              <a:rPr lang="en-US" sz="2400" b="0" dirty="0"/>
              <a:t>(2/5)</a:t>
            </a:r>
            <a:endParaRPr lang="el-GR" b="0" dirty="0"/>
          </a:p>
        </p:txBody>
      </p:sp>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3876172" y="1825625"/>
            <a:ext cx="6567238" cy="4351338"/>
          </a:xfrm>
        </p:spPr>
        <p:txBody>
          <a:bodyPr>
            <a:normAutofit/>
          </a:bodyPr>
          <a:lstStyle/>
          <a:p>
            <a:pPr marL="0" indent="0">
              <a:buNone/>
            </a:pPr>
            <a:r>
              <a:rPr lang="en-US" sz="2400" b="1" dirty="0"/>
              <a:t>For an infant, this can even become a life-threatening and fatal deficiency. </a:t>
            </a:r>
          </a:p>
          <a:p>
            <a:pPr marL="0" indent="0">
              <a:buNone/>
            </a:pPr>
            <a:r>
              <a:rPr lang="en-US" sz="2400" dirty="0"/>
              <a:t>There are observations that infants, even though they are fed and changed, die if they do not receive emotional attention.</a:t>
            </a:r>
          </a:p>
          <a:p>
            <a:pPr marL="0" indent="0">
              <a:buNone/>
            </a:pPr>
            <a:endParaRPr lang="el-GR" sz="2400" dirty="0"/>
          </a:p>
        </p:txBody>
      </p:sp>
      <p:sp>
        <p:nvSpPr>
          <p:cNvPr id="8" name="TextBox 7">
            <a:extLst>
              <a:ext uri="{FF2B5EF4-FFF2-40B4-BE49-F238E27FC236}">
                <a16:creationId xmlns:a16="http://schemas.microsoft.com/office/drawing/2014/main" id="{E9B102CF-A66E-4FCF-831F-4782AD8864A1}"/>
              </a:ext>
            </a:extLst>
          </p:cNvPr>
          <p:cNvSpPr txBox="1"/>
          <p:nvPr/>
        </p:nvSpPr>
        <p:spPr>
          <a:xfrm>
            <a:off x="60152" y="6551434"/>
            <a:ext cx="1941942" cy="307777"/>
          </a:xfrm>
          <a:prstGeom prst="rect">
            <a:avLst/>
          </a:prstGeom>
          <a:noFill/>
        </p:spPr>
        <p:txBody>
          <a:bodyPr wrap="none" rtlCol="0">
            <a:spAutoFit/>
          </a:bodyPr>
          <a:lstStyle/>
          <a:p>
            <a:r>
              <a:rPr lang="en-US" sz="1400" dirty="0">
                <a:hlinkClick r:id="rId3"/>
              </a:rPr>
              <a:t>Source</a:t>
            </a:r>
            <a:r>
              <a:rPr lang="en-US" sz="1400" dirty="0"/>
              <a:t>| </a:t>
            </a:r>
            <a:r>
              <a:rPr lang="en-US" sz="1400" dirty="0" err="1">
                <a:hlinkClick r:id="rId4"/>
              </a:rPr>
              <a:t>Pixabay</a:t>
            </a:r>
            <a:r>
              <a:rPr lang="en-US" sz="1400" dirty="0">
                <a:hlinkClick r:id="rId4"/>
              </a:rPr>
              <a:t> </a:t>
            </a:r>
            <a:r>
              <a:rPr lang="en-US" sz="1400" dirty="0" err="1">
                <a:hlinkClick r:id="rId4"/>
              </a:rPr>
              <a:t>Licence</a:t>
            </a:r>
            <a:endParaRPr lang="el-GR" sz="1400" dirty="0"/>
          </a:p>
        </p:txBody>
      </p:sp>
      <p:pic>
        <p:nvPicPr>
          <p:cNvPr id="5124" name="Picture 4" descr="Mother, Daughter, Sunset, Silhouette, Dusk, Sun">
            <a:extLst>
              <a:ext uri="{FF2B5EF4-FFF2-40B4-BE49-F238E27FC236}">
                <a16:creationId xmlns:a16="http://schemas.microsoft.com/office/drawing/2014/main" id="{D6C64D37-BB9A-4A29-9CCC-FA6ED5B90E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4" t="8823" r="46667"/>
          <a:stretch/>
        </p:blipFill>
        <p:spPr bwMode="auto">
          <a:xfrm>
            <a:off x="886328" y="1945940"/>
            <a:ext cx="2650958" cy="34324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8CE1EE-0A74-4386-8099-17CEAE80CCB3}"/>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789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74B11A-4E78-498F-BE2B-7FC16A468FBA}"/>
              </a:ext>
            </a:extLst>
          </p:cNvPr>
          <p:cNvSpPr>
            <a:spLocks noGrp="1"/>
          </p:cNvSpPr>
          <p:nvPr>
            <p:ph type="title"/>
          </p:nvPr>
        </p:nvSpPr>
        <p:spPr/>
        <p:txBody>
          <a:bodyPr/>
          <a:lstStyle/>
          <a:p>
            <a:r>
              <a:rPr lang="en-US" dirty="0"/>
              <a:t>Love and Belonging   </a:t>
            </a:r>
            <a:r>
              <a:rPr lang="en-US" sz="2400" b="0" dirty="0"/>
              <a:t>(3/5)</a:t>
            </a:r>
            <a:endParaRPr lang="el-GR" b="0" dirty="0"/>
          </a:p>
        </p:txBody>
      </p:sp>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201" y="1825625"/>
            <a:ext cx="5670884" cy="4351338"/>
          </a:xfrm>
        </p:spPr>
        <p:txBody>
          <a:bodyPr>
            <a:normAutofit/>
          </a:bodyPr>
          <a:lstStyle/>
          <a:p>
            <a:pPr marL="0" indent="0">
              <a:buNone/>
            </a:pPr>
            <a:r>
              <a:rPr lang="en-US" sz="2400" dirty="0"/>
              <a:t>We humans are </a:t>
            </a:r>
            <a:r>
              <a:rPr lang="en-US" sz="2400" b="1" dirty="0"/>
              <a:t>social beings </a:t>
            </a:r>
            <a:r>
              <a:rPr lang="en-US" sz="2400" dirty="0"/>
              <a:t>and have therefore created regular </a:t>
            </a:r>
            <a:r>
              <a:rPr lang="en-US" sz="2400" b="1" dirty="0"/>
              <a:t>opportunities to meet each </a:t>
            </a:r>
            <a:r>
              <a:rPr lang="en-US" sz="2400" dirty="0"/>
              <a:t>other in all cultures. </a:t>
            </a:r>
          </a:p>
          <a:p>
            <a:pPr marL="0" indent="0">
              <a:buNone/>
            </a:pPr>
            <a:r>
              <a:rPr lang="en-US" sz="2400" dirty="0"/>
              <a:t>This already starts in the crèche (nursery) or kindergarten. We meet each other in cafés and restaurants, go to the cinema or theatre, or in groups and clubs.</a:t>
            </a:r>
          </a:p>
          <a:p>
            <a:endParaRPr lang="el-GR" sz="2400" dirty="0"/>
          </a:p>
        </p:txBody>
      </p:sp>
      <p:pic>
        <p:nvPicPr>
          <p:cNvPr id="1026" name="Picture 2" descr="Drinks, Groningen, Terrace, People, Bar, Cafe, Bistro">
            <a:extLst>
              <a:ext uri="{FF2B5EF4-FFF2-40B4-BE49-F238E27FC236}">
                <a16:creationId xmlns:a16="http://schemas.microsoft.com/office/drawing/2014/main" id="{754C35F8-7AF7-47D0-BCFE-249524AE1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542" y="1971588"/>
            <a:ext cx="5200028" cy="346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8E3510-318D-451F-9500-6B70F0394D70}"/>
              </a:ext>
            </a:extLst>
          </p:cNvPr>
          <p:cNvSpPr txBox="1"/>
          <p:nvPr/>
        </p:nvSpPr>
        <p:spPr>
          <a:xfrm>
            <a:off x="60152" y="6539402"/>
            <a:ext cx="1941942" cy="307777"/>
          </a:xfrm>
          <a:prstGeom prst="rect">
            <a:avLst/>
          </a:prstGeom>
          <a:noFill/>
        </p:spPr>
        <p:txBody>
          <a:bodyPr wrap="none" rtlCol="0">
            <a:spAutoFit/>
          </a:bodyPr>
          <a:lstStyle/>
          <a:p>
            <a:r>
              <a:rPr lang="en-US" sz="1400" dirty="0">
                <a:hlinkClick r:id="rId4"/>
              </a:rPr>
              <a:t>Source</a:t>
            </a:r>
            <a:r>
              <a:rPr lang="en-US" sz="1400" dirty="0"/>
              <a:t>| </a:t>
            </a:r>
            <a:r>
              <a:rPr lang="en-US" sz="1400" dirty="0" err="1">
                <a:hlinkClick r:id="rId5"/>
              </a:rPr>
              <a:t>Pixabay</a:t>
            </a:r>
            <a:r>
              <a:rPr lang="en-US" sz="1400" dirty="0">
                <a:hlinkClick r:id="rId5"/>
              </a:rPr>
              <a:t> </a:t>
            </a:r>
            <a:r>
              <a:rPr lang="en-US" sz="1400" dirty="0" err="1">
                <a:hlinkClick r:id="rId5"/>
              </a:rPr>
              <a:t>Licence</a:t>
            </a:r>
            <a:endParaRPr lang="el-GR" sz="1400" dirty="0"/>
          </a:p>
        </p:txBody>
      </p:sp>
      <p:sp>
        <p:nvSpPr>
          <p:cNvPr id="7" name="TextBox 6">
            <a:extLst>
              <a:ext uri="{FF2B5EF4-FFF2-40B4-BE49-F238E27FC236}">
                <a16:creationId xmlns:a16="http://schemas.microsoft.com/office/drawing/2014/main" id="{95528810-7E5E-4D87-A3A7-2ADDC73004AC}"/>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4139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6D4EA9E3-B2E4-49B5-BAEA-D5C8449ECB2E}"/>
              </a:ext>
            </a:extLst>
          </p:cNvPr>
          <p:cNvSpPr>
            <a:spLocks noGrp="1"/>
          </p:cNvSpPr>
          <p:nvPr>
            <p:ph type="title"/>
          </p:nvPr>
        </p:nvSpPr>
        <p:spPr>
          <a:xfrm>
            <a:off x="1137034" y="609597"/>
            <a:ext cx="9392421" cy="1330841"/>
          </a:xfrm>
        </p:spPr>
        <p:txBody>
          <a:bodyPr>
            <a:normAutofit/>
          </a:bodyPr>
          <a:lstStyle/>
          <a:p>
            <a:r>
              <a:rPr lang="en-US" dirty="0"/>
              <a:t>Content</a:t>
            </a:r>
            <a:endParaRPr lang="el-GR" dirty="0"/>
          </a:p>
        </p:txBody>
      </p:sp>
      <p:sp>
        <p:nvSpPr>
          <p:cNvPr id="3" name="Θέση περιεχομένου 2">
            <a:extLst>
              <a:ext uri="{FF2B5EF4-FFF2-40B4-BE49-F238E27FC236}">
                <a16:creationId xmlns:a16="http://schemas.microsoft.com/office/drawing/2014/main" id="{0C2C2151-8E17-41B5-B25C-D7DAAA02059E}"/>
              </a:ext>
            </a:extLst>
          </p:cNvPr>
          <p:cNvSpPr>
            <a:spLocks noGrp="1"/>
          </p:cNvSpPr>
          <p:nvPr>
            <p:ph idx="1"/>
          </p:nvPr>
        </p:nvSpPr>
        <p:spPr>
          <a:xfrm>
            <a:off x="1137034" y="2198362"/>
            <a:ext cx="4958966" cy="3917773"/>
          </a:xfrm>
        </p:spPr>
        <p:txBody>
          <a:bodyPr>
            <a:normAutofit/>
          </a:bodyPr>
          <a:lstStyle/>
          <a:p>
            <a:pPr marL="0" indent="0">
              <a:buNone/>
            </a:pPr>
            <a:r>
              <a:rPr lang="en-US" sz="2000" b="1" dirty="0">
                <a:solidFill>
                  <a:srgbClr val="1A7EBA"/>
                </a:solidFill>
              </a:rPr>
              <a:t>1. Basic Human Needs </a:t>
            </a:r>
          </a:p>
          <a:p>
            <a:pPr>
              <a:buClr>
                <a:srgbClr val="FBE82A"/>
              </a:buClr>
              <a:buFont typeface="Courier New" panose="02070309020205020404" pitchFamily="49" charset="0"/>
              <a:buChar char="o"/>
            </a:pPr>
            <a:r>
              <a:rPr lang="en-US" sz="2000" dirty="0"/>
              <a:t>Introduction</a:t>
            </a:r>
          </a:p>
          <a:p>
            <a:pPr>
              <a:buClr>
                <a:srgbClr val="FBE82A"/>
              </a:buClr>
              <a:buFont typeface="Courier New" panose="02070309020205020404" pitchFamily="49" charset="0"/>
              <a:buChar char="o"/>
            </a:pPr>
            <a:r>
              <a:rPr lang="en-US" sz="2000" dirty="0"/>
              <a:t>What are basic human needs</a:t>
            </a:r>
          </a:p>
          <a:p>
            <a:pPr>
              <a:buClr>
                <a:srgbClr val="FBE82A"/>
              </a:buClr>
              <a:buFont typeface="Courier New" panose="02070309020205020404" pitchFamily="49" charset="0"/>
              <a:buChar char="o"/>
            </a:pPr>
            <a:r>
              <a:rPr lang="en-US" sz="2000" dirty="0"/>
              <a:t>What happens when a basic need is not met</a:t>
            </a:r>
          </a:p>
          <a:p>
            <a:pPr>
              <a:buClr>
                <a:srgbClr val="FBE82A"/>
              </a:buClr>
              <a:buFont typeface="Courier New" panose="02070309020205020404" pitchFamily="49" charset="0"/>
              <a:buChar char="o"/>
            </a:pPr>
            <a:r>
              <a:rPr lang="en-US" sz="2000" dirty="0"/>
              <a:t>Exercises</a:t>
            </a:r>
          </a:p>
          <a:p>
            <a:pPr>
              <a:buClr>
                <a:srgbClr val="FBE82A"/>
              </a:buClr>
              <a:buFont typeface="Courier New" panose="02070309020205020404" pitchFamily="49" charset="0"/>
              <a:buChar char="o"/>
            </a:pPr>
            <a:r>
              <a:rPr lang="en-US" sz="2000" dirty="0"/>
              <a:t>How to express your needs</a:t>
            </a:r>
          </a:p>
          <a:p>
            <a:pPr>
              <a:buClr>
                <a:srgbClr val="FBE82A"/>
              </a:buClr>
              <a:buFont typeface="Courier New" panose="02070309020205020404" pitchFamily="49" charset="0"/>
              <a:buChar char="o"/>
            </a:pPr>
            <a:r>
              <a:rPr lang="en-US" sz="2000" dirty="0"/>
              <a:t>Success stories</a:t>
            </a:r>
          </a:p>
          <a:p>
            <a:endParaRPr lang="el-GR" sz="2000" dirty="0"/>
          </a:p>
        </p:txBody>
      </p:sp>
      <p:pic>
        <p:nvPicPr>
          <p:cNvPr id="1026" name="Picture 2" descr="icons-blue">
            <a:extLst>
              <a:ext uri="{FF2B5EF4-FFF2-40B4-BE49-F238E27FC236}">
                <a16:creationId xmlns:a16="http://schemas.microsoft.com/office/drawing/2014/main" id="{F97F0B12-82AC-4F1E-AF28-D12ED19C12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72457"/>
            <a:ext cx="4788505" cy="2274539"/>
          </a:xfrm>
          <a:prstGeom prst="rect">
            <a:avLst/>
          </a:prstGeom>
          <a:solidFill>
            <a:srgbClr val="FBE82A"/>
          </a:solidFill>
        </p:spPr>
      </p:pic>
      <p:sp>
        <p:nvSpPr>
          <p:cNvPr id="1031"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B033C492-7F31-4DC6-9C48-3BE37F42495D}"/>
              </a:ext>
            </a:extLst>
          </p:cNvPr>
          <p:cNvSpPr txBox="1"/>
          <p:nvPr/>
        </p:nvSpPr>
        <p:spPr>
          <a:xfrm>
            <a:off x="5883088" y="4315642"/>
            <a:ext cx="6116216" cy="1200329"/>
          </a:xfrm>
          <a:prstGeom prst="rect">
            <a:avLst/>
          </a:prstGeom>
          <a:noFill/>
        </p:spPr>
        <p:txBody>
          <a:bodyPr wrap="square">
            <a:spAutoFit/>
          </a:bodyPr>
          <a:lstStyle/>
          <a:p>
            <a:pPr algn="l" fontAlgn="base"/>
            <a:br>
              <a:rPr lang="en-US" dirty="0"/>
            </a:br>
            <a:endParaRPr lang="en-US" b="0" i="0" dirty="0">
              <a:solidFill>
                <a:srgbClr val="666666"/>
              </a:solidFill>
              <a:effectLst/>
              <a:latin typeface="Ubuntu"/>
            </a:endParaRPr>
          </a:p>
          <a:p>
            <a:pPr algn="ctr" fontAlgn="base"/>
            <a:r>
              <a:rPr lang="en-US" b="0" i="0" dirty="0">
                <a:solidFill>
                  <a:srgbClr val="2C39C1"/>
                </a:solidFill>
                <a:effectLst/>
                <a:latin typeface="inherit"/>
              </a:rPr>
              <a:t>Part 1 of “Needs and Strategies – Toolkit on basic human needs and strategies to fulfill them”</a:t>
            </a:r>
          </a:p>
        </p:txBody>
      </p:sp>
    </p:spTree>
    <p:extLst>
      <p:ext uri="{BB962C8B-B14F-4D97-AF65-F5344CB8AC3E}">
        <p14:creationId xmlns:p14="http://schemas.microsoft.com/office/powerpoint/2010/main" val="129667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74B11A-4E78-498F-BE2B-7FC16A468FBA}"/>
              </a:ext>
            </a:extLst>
          </p:cNvPr>
          <p:cNvSpPr>
            <a:spLocks noGrp="1"/>
          </p:cNvSpPr>
          <p:nvPr>
            <p:ph type="title"/>
          </p:nvPr>
        </p:nvSpPr>
        <p:spPr/>
        <p:txBody>
          <a:bodyPr/>
          <a:lstStyle/>
          <a:p>
            <a:r>
              <a:rPr lang="en-US" dirty="0"/>
              <a:t>Love and Belonging   </a:t>
            </a:r>
            <a:r>
              <a:rPr lang="en-US" sz="2400" b="0" dirty="0"/>
              <a:t>(4/5)</a:t>
            </a:r>
            <a:endParaRPr lang="el-GR" b="0" dirty="0"/>
          </a:p>
        </p:txBody>
      </p:sp>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717884" y="1825625"/>
            <a:ext cx="5089788" cy="4667250"/>
          </a:xfrm>
        </p:spPr>
        <p:txBody>
          <a:bodyPr>
            <a:normAutofit/>
          </a:bodyPr>
          <a:lstStyle/>
          <a:p>
            <a:pPr marL="0" indent="0">
              <a:lnSpc>
                <a:spcPct val="110000"/>
              </a:lnSpc>
              <a:spcBef>
                <a:spcPts val="600"/>
              </a:spcBef>
              <a:spcAft>
                <a:spcPts val="600"/>
              </a:spcAft>
              <a:buNone/>
            </a:pPr>
            <a:r>
              <a:rPr lang="en-US" dirty="0"/>
              <a:t>This basic need also means </a:t>
            </a:r>
            <a:r>
              <a:rPr lang="en-US" b="1" dirty="0"/>
              <a:t>feeling connected to someone else, wanting to please them and being interested in their wishes and thoughts</a:t>
            </a:r>
            <a:r>
              <a:rPr lang="en-US" dirty="0"/>
              <a:t>.</a:t>
            </a:r>
          </a:p>
          <a:p>
            <a:pPr marL="0" indent="0">
              <a:lnSpc>
                <a:spcPct val="110000"/>
              </a:lnSpc>
              <a:spcBef>
                <a:spcPts val="600"/>
              </a:spcBef>
              <a:spcAft>
                <a:spcPts val="600"/>
              </a:spcAft>
              <a:buNone/>
            </a:pPr>
            <a:r>
              <a:rPr lang="en-US" dirty="0"/>
              <a:t>At the same time, everyone also wants to </a:t>
            </a:r>
            <a:r>
              <a:rPr lang="en-US" b="1" dirty="0"/>
              <a:t>feel understood by others </a:t>
            </a:r>
            <a:r>
              <a:rPr lang="en-US" dirty="0"/>
              <a:t>and to </a:t>
            </a:r>
            <a:r>
              <a:rPr lang="en-US" b="1" dirty="0"/>
              <a:t>belong to a group</a:t>
            </a:r>
            <a:r>
              <a:rPr lang="en-US" dirty="0"/>
              <a:t>.</a:t>
            </a:r>
          </a:p>
          <a:p>
            <a:pPr marL="0" indent="0">
              <a:lnSpc>
                <a:spcPct val="110000"/>
              </a:lnSpc>
              <a:buNone/>
            </a:pPr>
            <a:endParaRPr lang="el-GR" dirty="0"/>
          </a:p>
        </p:txBody>
      </p:sp>
      <p:sp>
        <p:nvSpPr>
          <p:cNvPr id="5" name="Ορθογώνιο 4">
            <a:extLst>
              <a:ext uri="{FF2B5EF4-FFF2-40B4-BE49-F238E27FC236}">
                <a16:creationId xmlns:a16="http://schemas.microsoft.com/office/drawing/2014/main" id="{9D642E6B-8E96-41CF-89D6-51BD834C1DCA}"/>
              </a:ext>
            </a:extLst>
          </p:cNvPr>
          <p:cNvSpPr/>
          <p:nvPr/>
        </p:nvSpPr>
        <p:spPr>
          <a:xfrm>
            <a:off x="6096000" y="1825625"/>
            <a:ext cx="537724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chemeClr val="bg1"/>
                </a:solidFill>
                <a:effectLst/>
              </a:rPr>
              <a:t>Feeling connected</a:t>
            </a:r>
            <a:endParaRPr lang="el-GR" sz="5400" b="1" cap="none" spc="0" dirty="0">
              <a:ln w="12700" cmpd="sng">
                <a:solidFill>
                  <a:schemeClr val="accent4"/>
                </a:solidFill>
                <a:prstDash val="solid"/>
              </a:ln>
              <a:solidFill>
                <a:schemeClr val="bg1"/>
              </a:solidFill>
              <a:effectLst/>
            </a:endParaRPr>
          </a:p>
        </p:txBody>
      </p:sp>
      <p:sp>
        <p:nvSpPr>
          <p:cNvPr id="6" name="Ορθογώνιο 5">
            <a:extLst>
              <a:ext uri="{FF2B5EF4-FFF2-40B4-BE49-F238E27FC236}">
                <a16:creationId xmlns:a16="http://schemas.microsoft.com/office/drawing/2014/main" id="{7E7AA1CF-EDDE-407B-ADBF-204415927B0F}"/>
              </a:ext>
            </a:extLst>
          </p:cNvPr>
          <p:cNvSpPr/>
          <p:nvPr/>
        </p:nvSpPr>
        <p:spPr>
          <a:xfrm>
            <a:off x="7127012" y="3235920"/>
            <a:ext cx="4833951"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Feel understood</a:t>
            </a:r>
            <a:endParaRPr lang="el-G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Ορθογώνιο 6">
            <a:extLst>
              <a:ext uri="{FF2B5EF4-FFF2-40B4-BE49-F238E27FC236}">
                <a16:creationId xmlns:a16="http://schemas.microsoft.com/office/drawing/2014/main" id="{492A71CF-8F4B-403B-AEBE-DBE7C45F5228}"/>
              </a:ext>
            </a:extLst>
          </p:cNvPr>
          <p:cNvSpPr/>
          <p:nvPr/>
        </p:nvSpPr>
        <p:spPr>
          <a:xfrm>
            <a:off x="6384329" y="4557276"/>
            <a:ext cx="5263813" cy="923330"/>
          </a:xfrm>
          <a:prstGeom prst="rect">
            <a:avLst/>
          </a:prstGeom>
          <a:noFill/>
        </p:spPr>
        <p:txBody>
          <a:bodyPr wrap="none" lIns="91440" tIns="45720" rIns="91440" bIns="45720">
            <a:spAutoFit/>
          </a:bodyPr>
          <a:lstStyle/>
          <a:p>
            <a:pPr algn="ctr"/>
            <a:r>
              <a:rPr lang="en-US" sz="5400" b="1" dirty="0">
                <a:ln w="12700" cmpd="sng">
                  <a:solidFill>
                    <a:srgbClr val="92D050"/>
                  </a:solidFill>
                  <a:prstDash val="solid"/>
                </a:ln>
                <a:solidFill>
                  <a:schemeClr val="bg1"/>
                </a:solidFill>
              </a:rPr>
              <a:t>Belong to a group</a:t>
            </a:r>
            <a:endParaRPr lang="el-GR" sz="5400" b="1" cap="none" spc="0" dirty="0">
              <a:ln w="12700" cmpd="sng">
                <a:solidFill>
                  <a:srgbClr val="92D050"/>
                </a:solidFill>
                <a:prstDash val="solid"/>
              </a:ln>
              <a:solidFill>
                <a:schemeClr val="bg1"/>
              </a:solidFill>
              <a:effectLst/>
            </a:endParaRPr>
          </a:p>
        </p:txBody>
      </p:sp>
      <p:sp>
        <p:nvSpPr>
          <p:cNvPr id="8" name="TextBox 7">
            <a:extLst>
              <a:ext uri="{FF2B5EF4-FFF2-40B4-BE49-F238E27FC236}">
                <a16:creationId xmlns:a16="http://schemas.microsoft.com/office/drawing/2014/main" id="{CC177C96-0EB5-49A5-865C-11DE7E090062}"/>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84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74B11A-4E78-498F-BE2B-7FC16A468FBA}"/>
              </a:ext>
            </a:extLst>
          </p:cNvPr>
          <p:cNvSpPr>
            <a:spLocks noGrp="1"/>
          </p:cNvSpPr>
          <p:nvPr>
            <p:ph type="title"/>
          </p:nvPr>
        </p:nvSpPr>
        <p:spPr/>
        <p:txBody>
          <a:bodyPr/>
          <a:lstStyle/>
          <a:p>
            <a:r>
              <a:rPr lang="en-US" dirty="0"/>
              <a:t>Love and Belonging   </a:t>
            </a:r>
            <a:r>
              <a:rPr lang="en-US" sz="2400" b="0" dirty="0"/>
              <a:t>(5/5)</a:t>
            </a:r>
            <a:endParaRPr lang="el-GR" b="0" dirty="0"/>
          </a:p>
        </p:txBody>
      </p:sp>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199" y="1825624"/>
            <a:ext cx="8407399" cy="4863933"/>
          </a:xfrm>
        </p:spPr>
        <p:txBody>
          <a:bodyPr>
            <a:normAutofit/>
          </a:bodyPr>
          <a:lstStyle/>
          <a:p>
            <a:pPr marL="0" indent="0">
              <a:lnSpc>
                <a:spcPct val="110000"/>
              </a:lnSpc>
              <a:spcBef>
                <a:spcPts val="600"/>
              </a:spcBef>
              <a:spcAft>
                <a:spcPts val="600"/>
              </a:spcAft>
              <a:buNone/>
            </a:pPr>
            <a:r>
              <a:rPr lang="en-US" sz="2400" dirty="0"/>
              <a:t>You can also feel love and belonging to a </a:t>
            </a:r>
            <a:r>
              <a:rPr lang="en-US" sz="2400" b="1" dirty="0"/>
              <a:t>hobby, </a:t>
            </a:r>
            <a:r>
              <a:rPr lang="en-US" sz="2400" dirty="0"/>
              <a:t>an </a:t>
            </a:r>
            <a:r>
              <a:rPr lang="en-US" sz="2400" b="1" dirty="0"/>
              <a:t>idea</a:t>
            </a:r>
            <a:r>
              <a:rPr lang="en-US" sz="2400" dirty="0"/>
              <a:t> or a </a:t>
            </a:r>
            <a:r>
              <a:rPr lang="en-US" sz="2400" b="1" dirty="0"/>
              <a:t>goal</a:t>
            </a:r>
            <a:r>
              <a:rPr lang="en-US" sz="2400" dirty="0"/>
              <a:t>.</a:t>
            </a:r>
          </a:p>
          <a:p>
            <a:pPr marL="0" indent="0">
              <a:lnSpc>
                <a:spcPct val="110000"/>
              </a:lnSpc>
              <a:spcBef>
                <a:spcPts val="600"/>
              </a:spcBef>
              <a:spcAft>
                <a:spcPts val="600"/>
              </a:spcAft>
              <a:buNone/>
            </a:pPr>
            <a:r>
              <a:rPr lang="en-US" sz="2400" dirty="0"/>
              <a:t>Maybe you have been </a:t>
            </a:r>
            <a:r>
              <a:rPr lang="en-US" sz="2400" b="1" dirty="0"/>
              <a:t>really enthusiastic about something </a:t>
            </a:r>
            <a:r>
              <a:rPr lang="en-US" sz="2400" dirty="0"/>
              <a:t>and got involved in it. </a:t>
            </a:r>
          </a:p>
          <a:p>
            <a:pPr lvl="1">
              <a:lnSpc>
                <a:spcPct val="110000"/>
              </a:lnSpc>
            </a:pPr>
            <a:r>
              <a:rPr lang="en-US" dirty="0"/>
              <a:t>Think about how many people, especially young people, are currently committed to climate protection. </a:t>
            </a:r>
          </a:p>
          <a:p>
            <a:pPr lvl="1">
              <a:lnSpc>
                <a:spcPct val="110000"/>
              </a:lnSpc>
            </a:pPr>
            <a:r>
              <a:rPr lang="en-US" dirty="0"/>
              <a:t>Maybe you have a hobby that you spend hours on and are impatient to get back to. </a:t>
            </a:r>
          </a:p>
          <a:p>
            <a:pPr marL="0" indent="0">
              <a:lnSpc>
                <a:spcPct val="110000"/>
              </a:lnSpc>
              <a:spcBef>
                <a:spcPts val="600"/>
              </a:spcBef>
              <a:spcAft>
                <a:spcPts val="600"/>
              </a:spcAft>
              <a:buNone/>
            </a:pPr>
            <a:r>
              <a:rPr lang="en-US" sz="2400" dirty="0"/>
              <a:t>Then,</a:t>
            </a:r>
            <a:r>
              <a:rPr lang="en-US" sz="2400" b="1" dirty="0"/>
              <a:t> you know how that feels!</a:t>
            </a:r>
          </a:p>
          <a:p>
            <a:pPr marL="0" indent="0">
              <a:lnSpc>
                <a:spcPct val="110000"/>
              </a:lnSpc>
              <a:spcBef>
                <a:spcPts val="600"/>
              </a:spcBef>
              <a:spcAft>
                <a:spcPts val="600"/>
              </a:spcAft>
              <a:buNone/>
            </a:pPr>
            <a:r>
              <a:rPr lang="en-US" sz="2400" dirty="0"/>
              <a:t>Another form of this need is the </a:t>
            </a:r>
            <a:r>
              <a:rPr lang="en-US" sz="2400" b="1" dirty="0"/>
              <a:t>feeling of being touched</a:t>
            </a:r>
            <a:r>
              <a:rPr lang="en-US" sz="2400" dirty="0"/>
              <a:t>. </a:t>
            </a:r>
          </a:p>
          <a:p>
            <a:pPr marL="0" indent="0">
              <a:lnSpc>
                <a:spcPct val="110000"/>
              </a:lnSpc>
              <a:buNone/>
            </a:pPr>
            <a:endParaRPr lang="el-GR" sz="2400" dirty="0"/>
          </a:p>
        </p:txBody>
      </p:sp>
      <p:sp>
        <p:nvSpPr>
          <p:cNvPr id="5" name="Ορθογώνιο 4">
            <a:extLst>
              <a:ext uri="{FF2B5EF4-FFF2-40B4-BE49-F238E27FC236}">
                <a16:creationId xmlns:a16="http://schemas.microsoft.com/office/drawing/2014/main" id="{399DD525-7025-4B73-89D8-C884C74CC8F9}"/>
              </a:ext>
            </a:extLst>
          </p:cNvPr>
          <p:cNvSpPr/>
          <p:nvPr/>
        </p:nvSpPr>
        <p:spPr>
          <a:xfrm>
            <a:off x="8987588" y="2136338"/>
            <a:ext cx="3215699" cy="2800767"/>
          </a:xfrm>
          <a:prstGeom prst="rect">
            <a:avLst/>
          </a:prstGeom>
          <a:noFill/>
        </p:spPr>
        <p:txBody>
          <a:bodyPr wrap="squar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Belonging to a hobby, </a:t>
            </a:r>
          </a:p>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 idea,</a:t>
            </a:r>
          </a:p>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 goal</a:t>
            </a:r>
            <a:endParaRPr lang="el-G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Box 5">
            <a:extLst>
              <a:ext uri="{FF2B5EF4-FFF2-40B4-BE49-F238E27FC236}">
                <a16:creationId xmlns:a16="http://schemas.microsoft.com/office/drawing/2014/main" id="{AA3A7DBA-6A93-4162-A991-247BA1458C26}"/>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4564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4134">
            <a:extLst>
              <a:ext uri="{FF2B5EF4-FFF2-40B4-BE49-F238E27FC236}">
                <a16:creationId xmlns:a16="http://schemas.microsoft.com/office/drawing/2014/main" id="{1E1D70E2-A42F-468F-8DBE-3B0E5C46D81A}"/>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4178454"/>
            <a:ext cx="11251532" cy="2362676"/>
          </a:xfrm>
          <a:prstGeom prst="rect">
            <a:avLst/>
          </a:prstGeom>
          <a:blipFill>
            <a:blip r:embed="rId4"/>
            <a:stretch>
              <a:fillRect/>
            </a:stretch>
          </a:blipFill>
          <a:ln>
            <a:noFill/>
          </a:ln>
          <a:extLst>
            <a:ext uri="{53640926-AAD7-44D8-BBD7-CCE9431645EC}">
              <a14:shadowObscured xmlns:a14="http://schemas.microsoft.com/office/drawing/2010/main"/>
            </a:ext>
          </a:extLst>
        </p:spPr>
      </p:pic>
      <p:pic>
        <p:nvPicPr>
          <p:cNvPr id="12" name="Grafik 4100">
            <a:extLst>
              <a:ext uri="{FF2B5EF4-FFF2-40B4-BE49-F238E27FC236}">
                <a16:creationId xmlns:a16="http://schemas.microsoft.com/office/drawing/2014/main" id="{DB0C7D43-8A0A-4F34-B33A-436B2C8DF028}"/>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940468" y="1625058"/>
            <a:ext cx="10614858" cy="2121032"/>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FB06E6C-6B6C-4445-AC57-9AC4F71A3233}"/>
              </a:ext>
            </a:extLst>
          </p:cNvPr>
          <p:cNvSpPr>
            <a:spLocks noGrp="1"/>
          </p:cNvSpPr>
          <p:nvPr>
            <p:ph type="title"/>
          </p:nvPr>
        </p:nvSpPr>
        <p:spPr/>
        <p:txBody>
          <a:bodyPr/>
          <a:lstStyle/>
          <a:p>
            <a:r>
              <a:rPr lang="en-US" dirty="0"/>
              <a:t>Think about …	</a:t>
            </a:r>
            <a:r>
              <a:rPr kumimoji="0" lang="en-US" sz="2400" b="0" i="0" u="none" strike="noStrike" kern="1200" cap="none" spc="0" normalizeH="0" baseline="0" noProof="0" dirty="0">
                <a:ln>
                  <a:noFill/>
                </a:ln>
                <a:solidFill>
                  <a:srgbClr val="F68121"/>
                </a:solidFill>
                <a:effectLst/>
                <a:uLnTx/>
                <a:uFillTx/>
                <a:latin typeface="Calibri Light" panose="020F0302020204030204"/>
                <a:ea typeface="+mj-ea"/>
                <a:cs typeface="+mj-cs"/>
              </a:rPr>
              <a:t> (4/4)</a:t>
            </a:r>
            <a:endParaRPr lang="el-GR" dirty="0"/>
          </a:p>
        </p:txBody>
      </p:sp>
      <p:sp>
        <p:nvSpPr>
          <p:cNvPr id="3" name="Θέση περιεχομένου 2">
            <a:extLst>
              <a:ext uri="{FF2B5EF4-FFF2-40B4-BE49-F238E27FC236}">
                <a16:creationId xmlns:a16="http://schemas.microsoft.com/office/drawing/2014/main" id="{70D14A32-206C-4533-9B87-2DEA528D4A43}"/>
              </a:ext>
            </a:extLst>
          </p:cNvPr>
          <p:cNvSpPr>
            <a:spLocks noGrp="1"/>
          </p:cNvSpPr>
          <p:nvPr>
            <p:ph idx="1"/>
          </p:nvPr>
        </p:nvSpPr>
        <p:spPr>
          <a:xfrm>
            <a:off x="940468" y="1844829"/>
            <a:ext cx="9348537" cy="4667250"/>
          </a:xfrm>
          <a:noFill/>
          <a:ln>
            <a:noFill/>
          </a:ln>
        </p:spPr>
        <p:txBody>
          <a:bodyPr>
            <a:noAutofit/>
          </a:bodyPr>
          <a:lstStyle/>
          <a:p>
            <a:pPr lvl="1">
              <a:spcAft>
                <a:spcPts val="1200"/>
              </a:spcAft>
            </a:pPr>
            <a:r>
              <a:rPr lang="en-GB"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Do you know the feeling of being completely enraptured by an event?</a:t>
            </a:r>
            <a:endPar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lvl="1">
              <a:spcAft>
                <a:spcPts val="1200"/>
              </a:spcAft>
            </a:pPr>
            <a:r>
              <a:rPr lang="en-GB"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That your heart really swells when you look at the beauty of nature or listen to a song, for example?</a:t>
            </a:r>
            <a:endPar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indent="0">
              <a:spcAft>
                <a:spcPts val="1200"/>
              </a:spcAft>
              <a:buNone/>
            </a:pPr>
            <a:r>
              <a:rPr lang="en-GB" sz="2400" dirty="0">
                <a:effectLst/>
                <a:latin typeface="Calibri" panose="020F0502020204030204" pitchFamily="34" charset="0"/>
                <a:ea typeface="Calibri" panose="020F0502020204030204" pitchFamily="34" charset="0"/>
              </a:rPr>
              <a:t>What applies in relation to others also applies to yourself, of course</a:t>
            </a:r>
          </a:p>
          <a:p>
            <a:pPr lvl="1">
              <a:spcAft>
                <a:spcPts val="1200"/>
              </a:spcAft>
            </a:pPr>
            <a:r>
              <a:rPr lang="en-GB"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How much do you like yourself?</a:t>
            </a:r>
            <a:endPar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lvl="1">
              <a:spcAft>
                <a:spcPts val="1200"/>
              </a:spcAft>
            </a:pPr>
            <a:r>
              <a:rPr lang="en-GB"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How do you show yourself that you care?</a:t>
            </a:r>
            <a:endPar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lvl="1">
              <a:spcAft>
                <a:spcPts val="1200"/>
              </a:spcAft>
            </a:pPr>
            <a:r>
              <a:rPr lang="en-GB"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Are you as empathetic and understanding with yourself as you are with the people closest to you?</a:t>
            </a:r>
            <a:endPar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indent="0">
              <a:spcAft>
                <a:spcPts val="1200"/>
              </a:spcAft>
              <a:buNone/>
            </a:pPr>
            <a:endParaRPr lang="el-GR" sz="2400" dirty="0"/>
          </a:p>
        </p:txBody>
      </p:sp>
      <p:grpSp>
        <p:nvGrpSpPr>
          <p:cNvPr id="6" name="Ομάδα 5">
            <a:extLst>
              <a:ext uri="{FF2B5EF4-FFF2-40B4-BE49-F238E27FC236}">
                <a16:creationId xmlns:a16="http://schemas.microsoft.com/office/drawing/2014/main" id="{87E6803F-59F2-4A05-8532-A17BEBE71DEC}"/>
              </a:ext>
            </a:extLst>
          </p:cNvPr>
          <p:cNvGrpSpPr/>
          <p:nvPr/>
        </p:nvGrpSpPr>
        <p:grpSpPr>
          <a:xfrm>
            <a:off x="6976696" y="0"/>
            <a:ext cx="1722616" cy="1733986"/>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46E5CF24-E2EE-44C6-818F-B601B6AA20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54D6C3E3-6D35-49A7-9C12-A72038279ACE}"/>
                </a:ext>
              </a:extLst>
            </p:cNvPr>
            <p:cNvSpPr txBox="1"/>
            <p:nvPr/>
          </p:nvSpPr>
          <p:spPr>
            <a:xfrm>
              <a:off x="3837091" y="3104147"/>
              <a:ext cx="718113" cy="1368975"/>
            </a:xfrm>
            <a:prstGeom prst="rect">
              <a:avLst/>
            </a:prstGeom>
            <a:noFill/>
          </p:spPr>
          <p:txBody>
            <a:bodyPr wrap="none" rtlCol="0">
              <a:spAutoFit/>
            </a:bodyPr>
            <a:lstStyle/>
            <a:p>
              <a:r>
                <a:rPr lang="en-US" sz="6600" dirty="0">
                  <a:solidFill>
                    <a:srgbClr val="E12A3C"/>
                  </a:solidFill>
                </a:rPr>
                <a:t>?</a:t>
              </a:r>
              <a:endParaRPr lang="el-GR" sz="6600" dirty="0">
                <a:solidFill>
                  <a:srgbClr val="E12A3C"/>
                </a:solidFill>
              </a:endParaRPr>
            </a:p>
          </p:txBody>
        </p:sp>
      </p:grpSp>
      <p:sp>
        <p:nvSpPr>
          <p:cNvPr id="11" name="TextBox 10">
            <a:extLst>
              <a:ext uri="{FF2B5EF4-FFF2-40B4-BE49-F238E27FC236}">
                <a16:creationId xmlns:a16="http://schemas.microsoft.com/office/drawing/2014/main" id="{D5A4C2A0-3DAB-4986-8CD1-3230FC79CC89}"/>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2589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4109">
            <a:extLst>
              <a:ext uri="{FF2B5EF4-FFF2-40B4-BE49-F238E27FC236}">
                <a16:creationId xmlns:a16="http://schemas.microsoft.com/office/drawing/2014/main" id="{C5E02802-BD51-433F-A4D8-252D72EB084F}"/>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02209" y="5283200"/>
            <a:ext cx="11395587" cy="157480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E51718DF-920B-44A8-94AF-A0ED48A90E23}"/>
              </a:ext>
            </a:extLst>
          </p:cNvPr>
          <p:cNvSpPr>
            <a:spLocks noGrp="1"/>
          </p:cNvSpPr>
          <p:nvPr>
            <p:ph type="title"/>
          </p:nvPr>
        </p:nvSpPr>
        <p:spPr/>
        <p:txBody>
          <a:bodyPr/>
          <a:lstStyle/>
          <a:p>
            <a:r>
              <a:rPr lang="en-US" dirty="0"/>
              <a:t>Power and Influence   </a:t>
            </a:r>
            <a:r>
              <a:rPr lang="en-US" sz="2400" b="0" dirty="0"/>
              <a:t>(1/4)</a:t>
            </a:r>
            <a:endParaRPr lang="el-GR" sz="2400" b="0" dirty="0"/>
          </a:p>
        </p:txBody>
      </p:sp>
      <p:sp>
        <p:nvSpPr>
          <p:cNvPr id="3" name="Θέση περιεχομένου 2">
            <a:extLst>
              <a:ext uri="{FF2B5EF4-FFF2-40B4-BE49-F238E27FC236}">
                <a16:creationId xmlns:a16="http://schemas.microsoft.com/office/drawing/2014/main" id="{85D0308C-746F-492A-926E-70FADBDFC2DE}"/>
              </a:ext>
            </a:extLst>
          </p:cNvPr>
          <p:cNvSpPr>
            <a:spLocks noGrp="1"/>
          </p:cNvSpPr>
          <p:nvPr>
            <p:ph idx="1"/>
          </p:nvPr>
        </p:nvSpPr>
        <p:spPr>
          <a:xfrm>
            <a:off x="998622" y="1690687"/>
            <a:ext cx="10355178" cy="4802187"/>
          </a:xfrm>
        </p:spPr>
        <p:txBody>
          <a:bodyPr>
            <a:normAutofit/>
          </a:bodyPr>
          <a:lstStyle/>
          <a:p>
            <a:pPr marL="0" indent="0">
              <a:buNone/>
            </a:pPr>
            <a:r>
              <a:rPr lang="en-US" b="1" dirty="0"/>
              <a:t>Another basic human need is to have an impact</a:t>
            </a:r>
            <a:r>
              <a:rPr lang="en-US" dirty="0"/>
              <a:t>.</a:t>
            </a:r>
          </a:p>
          <a:p>
            <a:r>
              <a:rPr lang="en-US" dirty="0"/>
              <a:t>Think, for example, of</a:t>
            </a:r>
          </a:p>
          <a:p>
            <a:pPr lvl="1"/>
            <a:r>
              <a:rPr lang="en-US" dirty="0"/>
              <a:t>how satisfied you are </a:t>
            </a:r>
            <a:r>
              <a:rPr lang="en-US" b="1" dirty="0"/>
              <a:t>when you do a good job </a:t>
            </a:r>
            <a:r>
              <a:rPr lang="en-US" dirty="0"/>
              <a:t>at school and </a:t>
            </a:r>
          </a:p>
          <a:p>
            <a:pPr lvl="1"/>
            <a:r>
              <a:rPr lang="en-US" dirty="0"/>
              <a:t>how good it feels when </a:t>
            </a:r>
            <a:r>
              <a:rPr lang="en-US" b="1" dirty="0"/>
              <a:t>someone you care about acknowledges </a:t>
            </a:r>
            <a:r>
              <a:rPr lang="en-US" dirty="0"/>
              <a:t>or even praises you.</a:t>
            </a:r>
          </a:p>
          <a:p>
            <a:r>
              <a:rPr lang="en-US" dirty="0"/>
              <a:t>Surely you have often been able to make a suggestion and it has contributed to the solution.</a:t>
            </a:r>
          </a:p>
          <a:p>
            <a:endParaRPr lang="el-GR" dirty="0"/>
          </a:p>
        </p:txBody>
      </p:sp>
      <p:sp>
        <p:nvSpPr>
          <p:cNvPr id="6" name="TextBox 5">
            <a:extLst>
              <a:ext uri="{FF2B5EF4-FFF2-40B4-BE49-F238E27FC236}">
                <a16:creationId xmlns:a16="http://schemas.microsoft.com/office/drawing/2014/main" id="{070EC3A0-5D71-4F5E-A56C-CCA2775E9D58}"/>
              </a:ext>
            </a:extLst>
          </p:cNvPr>
          <p:cNvSpPr txBox="1"/>
          <p:nvPr/>
        </p:nvSpPr>
        <p:spPr>
          <a:xfrm>
            <a:off x="470456" y="5389131"/>
            <a:ext cx="9711164" cy="1362937"/>
          </a:xfrm>
          <a:prstGeom prst="rect">
            <a:avLst/>
          </a:prstGeom>
          <a:noFill/>
        </p:spPr>
        <p:txBody>
          <a:bodyPr wrap="square">
            <a:spAutoFit/>
          </a:bodyPr>
          <a:lstStyle/>
          <a:p>
            <a:pPr marL="285750" indent="-285750">
              <a:lnSpc>
                <a:spcPct val="107000"/>
              </a:lnSpc>
              <a:spcAft>
                <a:spcPts val="800"/>
              </a:spcAft>
              <a:buClr>
                <a:srgbClr val="00B0F0"/>
              </a:buClr>
              <a:buFont typeface="Wingdings" panose="05000000000000000000" pitchFamily="2" charset="2"/>
              <a:buChar char="§"/>
            </a:pPr>
            <a:r>
              <a:rPr lang="en-GB" sz="2400" b="1" i="1" dirty="0">
                <a:latin typeface="Calibri" panose="020F0502020204030204" pitchFamily="34" charset="0"/>
                <a:ea typeface="Calibri" panose="020F0502020204030204" pitchFamily="34" charset="0"/>
              </a:rPr>
              <a:t>Surely you have often been able to make a suggestion and it has contributed to the solution.</a:t>
            </a:r>
            <a:endParaRPr lang="el-GR" sz="2400" b="1" i="1" dirty="0">
              <a:latin typeface="Calibri" panose="020F0502020204030204" pitchFamily="34" charset="0"/>
              <a:ea typeface="Calibri" panose="020F0502020204030204" pitchFamily="34" charset="0"/>
            </a:endParaRPr>
          </a:p>
          <a:p>
            <a:pPr marL="285750" indent="-285750">
              <a:lnSpc>
                <a:spcPct val="107000"/>
              </a:lnSpc>
              <a:spcAft>
                <a:spcPts val="800"/>
              </a:spcAft>
              <a:buClr>
                <a:srgbClr val="00B0F0"/>
              </a:buClr>
              <a:buFont typeface="Wingdings" panose="05000000000000000000" pitchFamily="2" charset="2"/>
              <a:buChar char="§"/>
            </a:pPr>
            <a:r>
              <a:rPr lang="en-GB" sz="2400" b="1" i="1" dirty="0">
                <a:latin typeface="Calibri" panose="020F0502020204030204" pitchFamily="34" charset="0"/>
                <a:ea typeface="Calibri" panose="020F0502020204030204" pitchFamily="34" charset="0"/>
              </a:rPr>
              <a:t>Did that make you proud and encourage you to continue to contribute?</a:t>
            </a:r>
            <a:endParaRPr lang="el-GR" sz="2400" b="1" i="1" dirty="0">
              <a:latin typeface="Calibri" panose="020F0502020204030204" pitchFamily="34" charset="0"/>
              <a:ea typeface="Calibri" panose="020F0502020204030204" pitchFamily="34" charset="0"/>
            </a:endParaRPr>
          </a:p>
        </p:txBody>
      </p:sp>
      <p:grpSp>
        <p:nvGrpSpPr>
          <p:cNvPr id="8" name="Ομάδα 7">
            <a:extLst>
              <a:ext uri="{FF2B5EF4-FFF2-40B4-BE49-F238E27FC236}">
                <a16:creationId xmlns:a16="http://schemas.microsoft.com/office/drawing/2014/main" id="{7F185DA8-9D8F-4812-BAD1-0A691A0763D6}"/>
              </a:ext>
            </a:extLst>
          </p:cNvPr>
          <p:cNvGrpSpPr/>
          <p:nvPr/>
        </p:nvGrpSpPr>
        <p:grpSpPr>
          <a:xfrm>
            <a:off x="9486806" y="1342564"/>
            <a:ext cx="1866994" cy="1780674"/>
            <a:chOff x="3107475" y="2936100"/>
            <a:chExt cx="2142411" cy="2142411"/>
          </a:xfrm>
        </p:grpSpPr>
        <p:pic>
          <p:nvPicPr>
            <p:cNvPr id="9" name="Γραφικό 8" descr="Συννεφάκι σκέψης περίγραμμα">
              <a:extLst>
                <a:ext uri="{FF2B5EF4-FFF2-40B4-BE49-F238E27FC236}">
                  <a16:creationId xmlns:a16="http://schemas.microsoft.com/office/drawing/2014/main" id="{513EC902-DF34-4137-B25D-6678B0E41A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10" name="TextBox 9">
              <a:extLst>
                <a:ext uri="{FF2B5EF4-FFF2-40B4-BE49-F238E27FC236}">
                  <a16:creationId xmlns:a16="http://schemas.microsoft.com/office/drawing/2014/main" id="{B465F1DF-C06F-423B-B321-4C3CE3F82764}"/>
                </a:ext>
              </a:extLst>
            </p:cNvPr>
            <p:cNvSpPr txBox="1"/>
            <p:nvPr/>
          </p:nvSpPr>
          <p:spPr>
            <a:xfrm>
              <a:off x="3837091" y="3104147"/>
              <a:ext cx="703048" cy="1444171"/>
            </a:xfrm>
            <a:prstGeom prst="rect">
              <a:avLst/>
            </a:prstGeom>
            <a:noFill/>
          </p:spPr>
          <p:txBody>
            <a:bodyPr wrap="none" rtlCol="0">
              <a:spAutoFit/>
            </a:bodyPr>
            <a:lstStyle/>
            <a:p>
              <a:r>
                <a:rPr lang="en-US" sz="7200" dirty="0">
                  <a:solidFill>
                    <a:srgbClr val="E12A3C"/>
                  </a:solidFill>
                </a:rPr>
                <a:t>?</a:t>
              </a:r>
              <a:endParaRPr lang="el-GR" sz="7200" dirty="0">
                <a:solidFill>
                  <a:srgbClr val="E12A3C"/>
                </a:solidFill>
              </a:endParaRPr>
            </a:p>
          </p:txBody>
        </p:sp>
      </p:grpSp>
      <p:sp>
        <p:nvSpPr>
          <p:cNvPr id="11" name="TextBox 10">
            <a:extLst>
              <a:ext uri="{FF2B5EF4-FFF2-40B4-BE49-F238E27FC236}">
                <a16:creationId xmlns:a16="http://schemas.microsoft.com/office/drawing/2014/main" id="{6A2F368C-DEE3-4628-9405-67C068FEC7C2}"/>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919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6CA884-A356-4B25-8329-A049471A11E2}"/>
              </a:ext>
            </a:extLst>
          </p:cNvPr>
          <p:cNvSpPr>
            <a:spLocks noGrp="1"/>
          </p:cNvSpPr>
          <p:nvPr>
            <p:ph type="title"/>
          </p:nvPr>
        </p:nvSpPr>
        <p:spPr/>
        <p:txBody>
          <a:bodyPr/>
          <a:lstStyle/>
          <a:p>
            <a:r>
              <a:rPr lang="en-US" dirty="0"/>
              <a:t>Power and Influence   </a:t>
            </a:r>
            <a:r>
              <a:rPr lang="en-US" sz="2400" b="0" dirty="0"/>
              <a:t>(2/4)</a:t>
            </a:r>
            <a:endParaRPr lang="el-GR" b="0" dirty="0"/>
          </a:p>
        </p:txBody>
      </p:sp>
      <p:sp>
        <p:nvSpPr>
          <p:cNvPr id="3" name="Θέση περιεχομένου 2">
            <a:extLst>
              <a:ext uri="{FF2B5EF4-FFF2-40B4-BE49-F238E27FC236}">
                <a16:creationId xmlns:a16="http://schemas.microsoft.com/office/drawing/2014/main" id="{763C1CB9-8CC9-44AB-BB40-7AF0A0C3ADDA}"/>
              </a:ext>
            </a:extLst>
          </p:cNvPr>
          <p:cNvSpPr>
            <a:spLocks noGrp="1"/>
          </p:cNvSpPr>
          <p:nvPr>
            <p:ph idx="1"/>
          </p:nvPr>
        </p:nvSpPr>
        <p:spPr>
          <a:xfrm>
            <a:off x="838201" y="1690688"/>
            <a:ext cx="7728284" cy="4351338"/>
          </a:xfrm>
        </p:spPr>
        <p:txBody>
          <a:bodyPr>
            <a:normAutofit/>
          </a:bodyPr>
          <a:lstStyle/>
          <a:p>
            <a:pPr marL="0" indent="0">
              <a:buNone/>
            </a:pPr>
            <a:r>
              <a:rPr lang="en-GB" sz="2400" dirty="0">
                <a:effectLst/>
                <a:latin typeface="Calibri" panose="020F0502020204030204" pitchFamily="34" charset="0"/>
                <a:ea typeface="Calibri" panose="020F0502020204030204" pitchFamily="34" charset="0"/>
              </a:rPr>
              <a:t>Power is closely related to the word </a:t>
            </a:r>
            <a:r>
              <a:rPr lang="en-GB" sz="2400" b="1" dirty="0">
                <a:effectLst/>
                <a:latin typeface="Calibri" panose="020F0502020204030204" pitchFamily="34" charset="0"/>
                <a:ea typeface="Calibri" panose="020F0502020204030204" pitchFamily="34" charset="0"/>
              </a:rPr>
              <a:t>"to do" </a:t>
            </a:r>
            <a:r>
              <a:rPr lang="en-GB" sz="2400" dirty="0">
                <a:effectLst/>
                <a:latin typeface="Calibri" panose="020F0502020204030204" pitchFamily="34" charset="0"/>
                <a:ea typeface="Calibri" panose="020F0502020204030204" pitchFamily="34" charset="0"/>
              </a:rPr>
              <a:t>and in order to be able to do something, </a:t>
            </a:r>
            <a:r>
              <a:rPr lang="en-GB" sz="2400" b="1" dirty="0">
                <a:effectLst/>
                <a:latin typeface="Calibri" panose="020F0502020204030204" pitchFamily="34" charset="0"/>
                <a:ea typeface="Calibri" panose="020F0502020204030204" pitchFamily="34" charset="0"/>
              </a:rPr>
              <a:t>we need the drive to do it</a:t>
            </a:r>
            <a:r>
              <a:rPr lang="en-GB" sz="2400" dirty="0">
                <a:effectLst/>
                <a:latin typeface="Calibri" panose="020F0502020204030204" pitchFamily="34" charset="0"/>
                <a:ea typeface="Calibri" panose="020F0502020204030204" pitchFamily="34" charset="0"/>
              </a:rPr>
              <a:t>. </a:t>
            </a:r>
          </a:p>
          <a:p>
            <a:pPr lvl="1">
              <a:buClr>
                <a:srgbClr val="7FC242"/>
              </a:buClr>
            </a:pPr>
            <a:r>
              <a:rPr lang="en-GB" dirty="0">
                <a:effectLst/>
                <a:latin typeface="Calibri" panose="020F0502020204030204" pitchFamily="34" charset="0"/>
                <a:ea typeface="Calibri" panose="020F0502020204030204" pitchFamily="34" charset="0"/>
              </a:rPr>
              <a:t>And the good news is: we get this drive through our</a:t>
            </a:r>
            <a:r>
              <a:rPr lang="en-GB" b="1" dirty="0">
                <a:effectLst/>
                <a:latin typeface="Calibri" panose="020F0502020204030204" pitchFamily="34" charset="0"/>
                <a:ea typeface="Calibri" panose="020F0502020204030204" pitchFamily="34" charset="0"/>
              </a:rPr>
              <a:t> need for power and influence</a:t>
            </a:r>
            <a:r>
              <a:rPr lang="en-GB" dirty="0">
                <a:effectLst/>
                <a:latin typeface="Calibri" panose="020F0502020204030204" pitchFamily="34" charset="0"/>
                <a:ea typeface="Calibri" panose="020F0502020204030204" pitchFamily="34" charset="0"/>
              </a:rPr>
              <a:t>. </a:t>
            </a:r>
          </a:p>
          <a:p>
            <a:pPr lvl="1">
              <a:buClr>
                <a:srgbClr val="7FC242"/>
              </a:buClr>
            </a:pPr>
            <a:r>
              <a:rPr lang="en-GB" dirty="0">
                <a:effectLst/>
                <a:latin typeface="Calibri" panose="020F0502020204030204" pitchFamily="34" charset="0"/>
                <a:ea typeface="Calibri" panose="020F0502020204030204" pitchFamily="34" charset="0"/>
              </a:rPr>
              <a:t>What reinforces this need is when we are well </a:t>
            </a:r>
            <a:r>
              <a:rPr lang="en-GB" b="1" dirty="0">
                <a:effectLst/>
                <a:latin typeface="Calibri" panose="020F0502020204030204" pitchFamily="34" charset="0"/>
                <a:ea typeface="Calibri" panose="020F0502020204030204" pitchFamily="34" charset="0"/>
              </a:rPr>
              <a:t>aware of our own strengths and abilities </a:t>
            </a:r>
            <a:r>
              <a:rPr lang="en-GB" dirty="0">
                <a:effectLst/>
                <a:latin typeface="Calibri" panose="020F0502020204030204" pitchFamily="34" charset="0"/>
                <a:ea typeface="Calibri" panose="020F0502020204030204" pitchFamily="34" charset="0"/>
              </a:rPr>
              <a:t>and can </a:t>
            </a:r>
            <a:r>
              <a:rPr lang="en-GB" b="1" dirty="0">
                <a:effectLst/>
                <a:latin typeface="Calibri" panose="020F0502020204030204" pitchFamily="34" charset="0"/>
                <a:ea typeface="Calibri" panose="020F0502020204030204" pitchFamily="34" charset="0"/>
              </a:rPr>
              <a:t>use them well </a:t>
            </a:r>
            <a:r>
              <a:rPr lang="en-GB" dirty="0">
                <a:effectLst/>
                <a:latin typeface="Calibri" panose="020F0502020204030204" pitchFamily="34" charset="0"/>
                <a:ea typeface="Calibri" panose="020F0502020204030204" pitchFamily="34" charset="0"/>
              </a:rPr>
              <a:t>and beneficially for ourselves and the community.</a:t>
            </a:r>
            <a:endParaRPr lang="el-GR" dirty="0">
              <a:effectLst/>
              <a:latin typeface="Calibri" panose="020F0502020204030204" pitchFamily="34" charset="0"/>
              <a:ea typeface="Calibri" panose="020F0502020204030204" pitchFamily="34" charset="0"/>
            </a:endParaRPr>
          </a:p>
          <a:p>
            <a:endParaRPr lang="el-GR" sz="3600" dirty="0"/>
          </a:p>
        </p:txBody>
      </p:sp>
      <p:sp>
        <p:nvSpPr>
          <p:cNvPr id="6" name="Ορθογώνιο 5">
            <a:extLst>
              <a:ext uri="{FF2B5EF4-FFF2-40B4-BE49-F238E27FC236}">
                <a16:creationId xmlns:a16="http://schemas.microsoft.com/office/drawing/2014/main" id="{FA2D8444-A54F-4979-B84F-0611D815BB41}"/>
              </a:ext>
            </a:extLst>
          </p:cNvPr>
          <p:cNvSpPr/>
          <p:nvPr/>
        </p:nvSpPr>
        <p:spPr>
          <a:xfrm>
            <a:off x="9114856" y="1923466"/>
            <a:ext cx="2032608" cy="923330"/>
          </a:xfrm>
          <a:prstGeom prst="rect">
            <a:avLst/>
          </a:prstGeom>
          <a:noFill/>
        </p:spPr>
        <p:txBody>
          <a:bodyPr wrap="square" lIns="91440" tIns="45720" rIns="91440" bIns="45720">
            <a:spAutoFit/>
          </a:bodyPr>
          <a:lstStyle/>
          <a:p>
            <a:pPr algn="ctr"/>
            <a:r>
              <a:rPr lang="en-US" sz="5400" b="1" dirty="0">
                <a:ln w="12700" cmpd="sng">
                  <a:solidFill>
                    <a:srgbClr val="92D050"/>
                  </a:solidFill>
                  <a:prstDash val="solid"/>
                </a:ln>
                <a:solidFill>
                  <a:schemeClr val="bg1"/>
                </a:solidFill>
              </a:rPr>
              <a:t>power</a:t>
            </a:r>
            <a:endParaRPr lang="el-GR" sz="5400" b="1" cap="none" spc="0" dirty="0">
              <a:ln w="12700" cmpd="sng">
                <a:solidFill>
                  <a:srgbClr val="92D050"/>
                </a:solidFill>
                <a:prstDash val="solid"/>
              </a:ln>
              <a:solidFill>
                <a:schemeClr val="bg1"/>
              </a:solidFill>
              <a:effectLst/>
            </a:endParaRPr>
          </a:p>
        </p:txBody>
      </p:sp>
      <p:sp>
        <p:nvSpPr>
          <p:cNvPr id="7" name="Ορθογώνιο 6">
            <a:extLst>
              <a:ext uri="{FF2B5EF4-FFF2-40B4-BE49-F238E27FC236}">
                <a16:creationId xmlns:a16="http://schemas.microsoft.com/office/drawing/2014/main" id="{3E28620C-7518-48D9-BE18-0CC852E9443F}"/>
              </a:ext>
            </a:extLst>
          </p:cNvPr>
          <p:cNvSpPr/>
          <p:nvPr/>
        </p:nvSpPr>
        <p:spPr>
          <a:xfrm>
            <a:off x="8710194" y="3404692"/>
            <a:ext cx="2841932"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influence</a:t>
            </a:r>
            <a:endParaRPr lang="el-G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TextBox 7">
            <a:extLst>
              <a:ext uri="{FF2B5EF4-FFF2-40B4-BE49-F238E27FC236}">
                <a16:creationId xmlns:a16="http://schemas.microsoft.com/office/drawing/2014/main" id="{D20A7F27-B2DD-46B6-A735-851518729676}"/>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271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30">
            <a:extLst>
              <a:ext uri="{FF2B5EF4-FFF2-40B4-BE49-F238E27FC236}">
                <a16:creationId xmlns:a16="http://schemas.microsoft.com/office/drawing/2014/main" id="{8E961BB6-A6B3-4D10-ADC6-141EC464A480}"/>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06478" y="1782716"/>
            <a:ext cx="12469849" cy="359906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FB06E6C-6B6C-4445-AC57-9AC4F71A3233}"/>
              </a:ext>
            </a:extLst>
          </p:cNvPr>
          <p:cNvSpPr>
            <a:spLocks noGrp="1"/>
          </p:cNvSpPr>
          <p:nvPr>
            <p:ph type="title"/>
          </p:nvPr>
        </p:nvSpPr>
        <p:spPr/>
        <p:txBody>
          <a:bodyPr/>
          <a:lstStyle/>
          <a:p>
            <a:r>
              <a:rPr lang="en-US" dirty="0"/>
              <a:t>Think about …	</a:t>
            </a:r>
            <a:r>
              <a:rPr kumimoji="0" lang="en-US" sz="2400" b="0" i="0" u="none" strike="noStrike" kern="1200" cap="none" spc="0" normalizeH="0" baseline="0" noProof="0" dirty="0">
                <a:ln>
                  <a:noFill/>
                </a:ln>
                <a:solidFill>
                  <a:srgbClr val="F68121"/>
                </a:solidFill>
                <a:effectLst/>
                <a:uLnTx/>
                <a:uFillTx/>
                <a:latin typeface="Calibri Light" panose="020F0302020204030204"/>
                <a:ea typeface="+mj-ea"/>
                <a:cs typeface="+mj-cs"/>
              </a:rPr>
              <a:t> (3/4)</a:t>
            </a:r>
            <a:endParaRPr lang="el-GR" dirty="0"/>
          </a:p>
        </p:txBody>
      </p:sp>
      <p:sp>
        <p:nvSpPr>
          <p:cNvPr id="3" name="Θέση περιεχομένου 2">
            <a:extLst>
              <a:ext uri="{FF2B5EF4-FFF2-40B4-BE49-F238E27FC236}">
                <a16:creationId xmlns:a16="http://schemas.microsoft.com/office/drawing/2014/main" id="{70D14A32-206C-4533-9B87-2DEA528D4A43}"/>
              </a:ext>
            </a:extLst>
          </p:cNvPr>
          <p:cNvSpPr>
            <a:spLocks noGrp="1"/>
          </p:cNvSpPr>
          <p:nvPr>
            <p:ph idx="1"/>
          </p:nvPr>
        </p:nvSpPr>
        <p:spPr>
          <a:xfrm>
            <a:off x="1377552" y="2243218"/>
            <a:ext cx="9023684" cy="4667250"/>
          </a:xfrm>
        </p:spPr>
        <p:txBody>
          <a:bodyPr>
            <a:normAutofit/>
          </a:bodyPr>
          <a:lstStyle/>
          <a:p>
            <a:pPr>
              <a:lnSpc>
                <a:spcPct val="89000"/>
              </a:lnSpc>
            </a:pPr>
            <a:r>
              <a:rPr lang="en-GB" sz="2400" b="1" i="1" dirty="0">
                <a:solidFill>
                  <a:schemeClr val="accent1">
                    <a:lumMod val="75000"/>
                  </a:schemeClr>
                </a:solidFill>
                <a:latin typeface="Calibri" panose="020F0502020204030204" pitchFamily="34" charset="0"/>
                <a:ea typeface="Calibri" panose="020F0502020204030204" pitchFamily="34" charset="0"/>
              </a:rPr>
              <a:t>Have you ever been so impressed by another person's deed that you felt that sense of honour or respect? Have you said this to the other person?</a:t>
            </a:r>
            <a:endParaRPr lang="el-GR" sz="2400" b="1" i="1" dirty="0">
              <a:solidFill>
                <a:schemeClr val="accent1">
                  <a:lumMod val="75000"/>
                </a:schemeClr>
              </a:solidFill>
              <a:latin typeface="Calibri" panose="020F0502020204030204" pitchFamily="34" charset="0"/>
              <a:ea typeface="Calibri" panose="020F0502020204030204" pitchFamily="34" charset="0"/>
            </a:endParaRPr>
          </a:p>
          <a:p>
            <a:r>
              <a:rPr lang="en-GB" sz="2400" b="1" i="1" dirty="0">
                <a:solidFill>
                  <a:schemeClr val="accent1">
                    <a:lumMod val="75000"/>
                  </a:schemeClr>
                </a:solidFill>
                <a:latin typeface="Calibri" panose="020F0502020204030204" pitchFamily="34" charset="0"/>
                <a:ea typeface="Calibri" panose="020F0502020204030204" pitchFamily="34" charset="0"/>
              </a:rPr>
              <a:t>How much are you in your power right now?</a:t>
            </a:r>
            <a:endParaRPr lang="el-GR" sz="2400" b="1" i="1" dirty="0">
              <a:solidFill>
                <a:schemeClr val="accent1">
                  <a:lumMod val="75000"/>
                </a:schemeClr>
              </a:solidFill>
              <a:latin typeface="Calibri" panose="020F0502020204030204" pitchFamily="34" charset="0"/>
              <a:ea typeface="Calibri" panose="020F0502020204030204" pitchFamily="34" charset="0"/>
            </a:endParaRPr>
          </a:p>
          <a:p>
            <a:r>
              <a:rPr lang="en-GB" sz="2400" b="1" i="1" dirty="0">
                <a:solidFill>
                  <a:schemeClr val="accent1">
                    <a:lumMod val="75000"/>
                  </a:schemeClr>
                </a:solidFill>
                <a:latin typeface="Calibri" panose="020F0502020204030204" pitchFamily="34" charset="0"/>
                <a:ea typeface="Calibri" panose="020F0502020204030204" pitchFamily="34" charset="0"/>
              </a:rPr>
              <a:t>Do you know your strengths? Write them down below:</a:t>
            </a:r>
            <a:endParaRPr lang="el-GR" sz="2400" b="1" i="1" dirty="0">
              <a:solidFill>
                <a:schemeClr val="accent1">
                  <a:lumMod val="75000"/>
                </a:schemeClr>
              </a:solidFill>
              <a:latin typeface="Calibri" panose="020F0502020204030204" pitchFamily="34" charset="0"/>
              <a:ea typeface="Calibri" panose="020F0502020204030204" pitchFamily="34" charset="0"/>
            </a:endParaRPr>
          </a:p>
          <a:p>
            <a:r>
              <a:rPr lang="en-GB" sz="2400" b="1" i="1" dirty="0">
                <a:solidFill>
                  <a:schemeClr val="accent1">
                    <a:lumMod val="75000"/>
                  </a:schemeClr>
                </a:solidFill>
                <a:latin typeface="Calibri" panose="020F0502020204030204" pitchFamily="34" charset="0"/>
                <a:ea typeface="Calibri" panose="020F0502020204030204" pitchFamily="34" charset="0"/>
              </a:rPr>
              <a:t>How and where can you use each of these strengths for yourself?</a:t>
            </a:r>
            <a:endParaRPr lang="el-GR" sz="2400" b="1" i="1" dirty="0">
              <a:solidFill>
                <a:schemeClr val="accent1">
                  <a:lumMod val="75000"/>
                </a:schemeClr>
              </a:solidFill>
              <a:latin typeface="Calibri" panose="020F0502020204030204" pitchFamily="34" charset="0"/>
              <a:ea typeface="Calibri" panose="020F0502020204030204" pitchFamily="34" charset="0"/>
            </a:endParaRPr>
          </a:p>
          <a:p>
            <a:pPr marL="0" indent="0">
              <a:buNone/>
            </a:pPr>
            <a:endParaRPr lang="el-GR" sz="3600" b="1" dirty="0">
              <a:solidFill>
                <a:schemeClr val="accent1">
                  <a:lumMod val="75000"/>
                </a:schemeClr>
              </a:solidFill>
            </a:endParaRPr>
          </a:p>
        </p:txBody>
      </p:sp>
      <p:grpSp>
        <p:nvGrpSpPr>
          <p:cNvPr id="6" name="Ομάδα 5">
            <a:extLst>
              <a:ext uri="{FF2B5EF4-FFF2-40B4-BE49-F238E27FC236}">
                <a16:creationId xmlns:a16="http://schemas.microsoft.com/office/drawing/2014/main" id="{2AEB4663-9059-441D-94C3-01E2D71D5284}"/>
              </a:ext>
            </a:extLst>
          </p:cNvPr>
          <p:cNvGrpSpPr/>
          <p:nvPr/>
        </p:nvGrpSpPr>
        <p:grpSpPr>
          <a:xfrm>
            <a:off x="7221022" y="184666"/>
            <a:ext cx="1866994" cy="1780674"/>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8AC52333-5491-41AC-8F6E-8980CD48AF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77287F14-D05E-4B70-B394-2B720F2007E9}"/>
                </a:ext>
              </a:extLst>
            </p:cNvPr>
            <p:cNvSpPr txBox="1"/>
            <p:nvPr/>
          </p:nvSpPr>
          <p:spPr>
            <a:xfrm>
              <a:off x="3837091" y="3104147"/>
              <a:ext cx="703048" cy="1444171"/>
            </a:xfrm>
            <a:prstGeom prst="rect">
              <a:avLst/>
            </a:prstGeom>
            <a:noFill/>
          </p:spPr>
          <p:txBody>
            <a:bodyPr wrap="none" rtlCol="0">
              <a:spAutoFit/>
            </a:bodyPr>
            <a:lstStyle/>
            <a:p>
              <a:r>
                <a:rPr lang="en-US" sz="7200" dirty="0">
                  <a:solidFill>
                    <a:srgbClr val="E12A3C"/>
                  </a:solidFill>
                </a:rPr>
                <a:t>?</a:t>
              </a:r>
              <a:endParaRPr lang="el-GR" sz="7200" dirty="0">
                <a:solidFill>
                  <a:srgbClr val="E12A3C"/>
                </a:solidFill>
              </a:endParaRPr>
            </a:p>
          </p:txBody>
        </p:sp>
      </p:grpSp>
      <p:sp>
        <p:nvSpPr>
          <p:cNvPr id="10" name="TextBox 9">
            <a:extLst>
              <a:ext uri="{FF2B5EF4-FFF2-40B4-BE49-F238E27FC236}">
                <a16:creationId xmlns:a16="http://schemas.microsoft.com/office/drawing/2014/main" id="{4A80D49E-7FBF-468C-A1CE-32C480CDC871}"/>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7142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7AA487-7DFE-4D27-B7F3-8D283EE14D2D}"/>
              </a:ext>
            </a:extLst>
          </p:cNvPr>
          <p:cNvSpPr>
            <a:spLocks noGrp="1"/>
          </p:cNvSpPr>
          <p:nvPr>
            <p:ph type="title"/>
          </p:nvPr>
        </p:nvSpPr>
        <p:spPr/>
        <p:txBody>
          <a:bodyPr/>
          <a:lstStyle/>
          <a:p>
            <a:r>
              <a:rPr lang="en-US" dirty="0"/>
              <a:t>Exercise </a:t>
            </a:r>
            <a:endParaRPr lang="el-GR" dirty="0"/>
          </a:p>
        </p:txBody>
      </p:sp>
      <p:sp>
        <p:nvSpPr>
          <p:cNvPr id="3" name="Θέση περιεχομένου 2">
            <a:extLst>
              <a:ext uri="{FF2B5EF4-FFF2-40B4-BE49-F238E27FC236}">
                <a16:creationId xmlns:a16="http://schemas.microsoft.com/office/drawing/2014/main" id="{16A1FE3D-DC04-4F35-BC29-484305E796B3}"/>
              </a:ext>
            </a:extLst>
          </p:cNvPr>
          <p:cNvSpPr>
            <a:spLocks noGrp="1"/>
          </p:cNvSpPr>
          <p:nvPr>
            <p:ph idx="1"/>
          </p:nvPr>
        </p:nvSpPr>
        <p:spPr/>
        <p:txBody>
          <a:bodyPr>
            <a:normAutofit/>
          </a:bodyPr>
          <a:lstStyle/>
          <a:p>
            <a:r>
              <a:rPr lang="en-GB" sz="2400" b="1" dirty="0">
                <a:effectLst/>
                <a:latin typeface="Calibri" panose="020F0502020204030204" pitchFamily="34" charset="0"/>
                <a:ea typeface="Calibri" panose="020F0502020204030204" pitchFamily="34" charset="0"/>
              </a:rPr>
              <a:t>These are my strengths</a:t>
            </a:r>
            <a:r>
              <a:rPr lang="en-GB" sz="2400" dirty="0">
                <a:effectLst/>
                <a:latin typeface="Calibri" panose="020F0502020204030204" pitchFamily="34" charset="0"/>
                <a:ea typeface="Calibri" panose="020F0502020204030204" pitchFamily="34" charset="0"/>
              </a:rPr>
              <a:t>:</a:t>
            </a:r>
            <a:endParaRPr lang="el-GR" sz="3600" dirty="0"/>
          </a:p>
        </p:txBody>
      </p:sp>
      <p:sp>
        <p:nvSpPr>
          <p:cNvPr id="4" name="Rechteck 154">
            <a:extLst>
              <a:ext uri="{FF2B5EF4-FFF2-40B4-BE49-F238E27FC236}">
                <a16:creationId xmlns:a16="http://schemas.microsoft.com/office/drawing/2014/main" id="{556CE793-1692-424A-922E-92F6ACEF2CAF}"/>
              </a:ext>
            </a:extLst>
          </p:cNvPr>
          <p:cNvSpPr/>
          <p:nvPr/>
        </p:nvSpPr>
        <p:spPr>
          <a:xfrm>
            <a:off x="3352800" y="681037"/>
            <a:ext cx="5486400" cy="791718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grpSp>
        <p:nvGrpSpPr>
          <p:cNvPr id="13" name="Ομάδα 12">
            <a:extLst>
              <a:ext uri="{FF2B5EF4-FFF2-40B4-BE49-F238E27FC236}">
                <a16:creationId xmlns:a16="http://schemas.microsoft.com/office/drawing/2014/main" id="{24826F29-3049-4CC0-9C67-023BBC92886C}"/>
              </a:ext>
            </a:extLst>
          </p:cNvPr>
          <p:cNvGrpSpPr/>
          <p:nvPr/>
        </p:nvGrpSpPr>
        <p:grpSpPr>
          <a:xfrm>
            <a:off x="3234265" y="-207264"/>
            <a:ext cx="6915139" cy="8098792"/>
            <a:chOff x="3234265" y="-529590"/>
            <a:chExt cx="6915139" cy="8628382"/>
          </a:xfrm>
        </p:grpSpPr>
        <p:grpSp>
          <p:nvGrpSpPr>
            <p:cNvPr id="7" name="Gruppieren 152">
              <a:extLst>
                <a:ext uri="{FF2B5EF4-FFF2-40B4-BE49-F238E27FC236}">
                  <a16:creationId xmlns:a16="http://schemas.microsoft.com/office/drawing/2014/main" id="{3E9EB3B6-2220-49EA-9640-75081434EBCC}"/>
                </a:ext>
              </a:extLst>
            </p:cNvPr>
            <p:cNvGrpSpPr/>
            <p:nvPr/>
          </p:nvGrpSpPr>
          <p:grpSpPr>
            <a:xfrm>
              <a:off x="3996267" y="181612"/>
              <a:ext cx="5486400" cy="7917180"/>
              <a:chOff x="0" y="0"/>
              <a:chExt cx="5486400" cy="7917175"/>
            </a:xfrm>
          </p:grpSpPr>
          <p:grpSp>
            <p:nvGrpSpPr>
              <p:cNvPr id="8" name="Gruppieren 153">
                <a:extLst>
                  <a:ext uri="{FF2B5EF4-FFF2-40B4-BE49-F238E27FC236}">
                    <a16:creationId xmlns:a16="http://schemas.microsoft.com/office/drawing/2014/main" id="{57817FC7-B137-4B33-8797-E6B3D9C6FD59}"/>
                  </a:ext>
                </a:extLst>
              </p:cNvPr>
              <p:cNvGrpSpPr/>
              <p:nvPr/>
            </p:nvGrpSpPr>
            <p:grpSpPr>
              <a:xfrm>
                <a:off x="0" y="0"/>
                <a:ext cx="5486400" cy="7917175"/>
                <a:chOff x="0" y="0"/>
                <a:chExt cx="5486400" cy="7917175"/>
              </a:xfrm>
            </p:grpSpPr>
            <p:sp>
              <p:nvSpPr>
                <p:cNvPr id="9" name="Rechteck 154">
                  <a:extLst>
                    <a:ext uri="{FF2B5EF4-FFF2-40B4-BE49-F238E27FC236}">
                      <a16:creationId xmlns:a16="http://schemas.microsoft.com/office/drawing/2014/main" id="{0840A218-54C6-4091-A904-7E6C583F3188}"/>
                    </a:ext>
                  </a:extLst>
                </p:cNvPr>
                <p:cNvSpPr/>
                <p:nvPr/>
              </p:nvSpPr>
              <p:spPr>
                <a:xfrm>
                  <a:off x="0" y="0"/>
                  <a:ext cx="5486400" cy="791717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0" name="Sechseck 155">
                  <a:extLst>
                    <a:ext uri="{FF2B5EF4-FFF2-40B4-BE49-F238E27FC236}">
                      <a16:creationId xmlns:a16="http://schemas.microsoft.com/office/drawing/2014/main" id="{5DCD471D-3B04-4BA1-80EC-51624037F79F}"/>
                    </a:ext>
                  </a:extLst>
                </p:cNvPr>
                <p:cNvSpPr/>
                <p:nvPr/>
              </p:nvSpPr>
              <p:spPr>
                <a:xfrm rot="5400000">
                  <a:off x="2324570" y="99777"/>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1" name="Textfeld 156">
                  <a:extLst>
                    <a:ext uri="{FF2B5EF4-FFF2-40B4-BE49-F238E27FC236}">
                      <a16:creationId xmlns:a16="http://schemas.microsoft.com/office/drawing/2014/main" id="{3A73CCB7-5589-4304-B9FD-A7E07B10E21A}"/>
                    </a:ext>
                  </a:extLst>
                </p:cNvPr>
                <p:cNvSpPr txBox="1"/>
                <p:nvPr/>
              </p:nvSpPr>
              <p:spPr>
                <a:xfrm>
                  <a:off x="2627261" y="236855"/>
                  <a:ext cx="903735"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en-GB" sz="1600" dirty="0">
                      <a:solidFill>
                        <a:schemeClr val="tx1">
                          <a:lumMod val="65000"/>
                          <a:lumOff val="35000"/>
                        </a:schemeClr>
                      </a:solidFill>
                      <a:latin typeface="Calibri" panose="020F0502020204030204" pitchFamily="34" charset="0"/>
                      <a:ea typeface="Calibri" panose="020F0502020204030204" pitchFamily="34" charset="0"/>
                    </a:rPr>
                    <a:t>Where do I need this strength?</a:t>
                  </a:r>
                  <a:endParaRPr lang="el-GR" sz="1600" dirty="0">
                    <a:solidFill>
                      <a:schemeClr val="tx1">
                        <a:lumMod val="65000"/>
                        <a:lumOff val="35000"/>
                      </a:schemeClr>
                    </a:solidFill>
                    <a:latin typeface="Calibri" panose="020F0502020204030204" pitchFamily="34" charset="0"/>
                    <a:ea typeface="Calibri" panose="020F0502020204030204" pitchFamily="34" charset="0"/>
                  </a:endParaRPr>
                </a:p>
              </p:txBody>
            </p:sp>
            <p:sp>
              <p:nvSpPr>
                <p:cNvPr id="12" name="Rechteck 157">
                  <a:extLst>
                    <a:ext uri="{FF2B5EF4-FFF2-40B4-BE49-F238E27FC236}">
                      <a16:creationId xmlns:a16="http://schemas.microsoft.com/office/drawing/2014/main" id="{612B723C-BFC1-4CEA-89CE-7B7AD542EE26}"/>
                    </a:ext>
                  </a:extLst>
                </p:cNvPr>
                <p:cNvSpPr/>
                <p:nvPr/>
              </p:nvSpPr>
              <p:spPr>
                <a:xfrm>
                  <a:off x="3775436" y="303508"/>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4" name="Sechseck 159">
                  <a:extLst>
                    <a:ext uri="{FF2B5EF4-FFF2-40B4-BE49-F238E27FC236}">
                      <a16:creationId xmlns:a16="http://schemas.microsoft.com/office/drawing/2014/main" id="{958A5950-902D-455F-8338-B5A171DFDF47}"/>
                    </a:ext>
                  </a:extLst>
                </p:cNvPr>
                <p:cNvSpPr/>
                <p:nvPr/>
              </p:nvSpPr>
              <p:spPr>
                <a:xfrm rot="5400000">
                  <a:off x="906604" y="99777"/>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5" name="Textfeld 160">
                  <a:extLst>
                    <a:ext uri="{FF2B5EF4-FFF2-40B4-BE49-F238E27FC236}">
                      <a16:creationId xmlns:a16="http://schemas.microsoft.com/office/drawing/2014/main" id="{138054C2-1B5A-4059-85FF-55B9FEF78F6D}"/>
                    </a:ext>
                  </a:extLst>
                </p:cNvPr>
                <p:cNvSpPr txBox="1"/>
                <p:nvPr/>
              </p:nvSpPr>
              <p:spPr>
                <a:xfrm>
                  <a:off x="1209295" y="236855"/>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n-GB" sz="1600" dirty="0">
                      <a:solidFill>
                        <a:schemeClr val="tx1">
                          <a:lumMod val="65000"/>
                          <a:lumOff val="35000"/>
                        </a:schemeClr>
                      </a:solidFill>
                      <a:latin typeface="Calibri" panose="020F0502020204030204" pitchFamily="34" charset="0"/>
                      <a:ea typeface="Calibri" panose="020F0502020204030204" pitchFamily="34" charset="0"/>
                    </a:rPr>
                    <a:t>name of strength</a:t>
                  </a:r>
                  <a:endParaRPr lang="el-GR" sz="1600" dirty="0">
                    <a:solidFill>
                      <a:schemeClr val="tx1">
                        <a:lumMod val="65000"/>
                        <a:lumOff val="35000"/>
                      </a:schemeClr>
                    </a:solidFill>
                    <a:latin typeface="Calibri" panose="020F0502020204030204" pitchFamily="34" charset="0"/>
                    <a:ea typeface="Calibri" panose="020F0502020204030204" pitchFamily="34" charset="0"/>
                  </a:endParaRPr>
                </a:p>
              </p:txBody>
            </p:sp>
            <p:sp>
              <p:nvSpPr>
                <p:cNvPr id="16" name="Sechseck 161">
                  <a:extLst>
                    <a:ext uri="{FF2B5EF4-FFF2-40B4-BE49-F238E27FC236}">
                      <a16:creationId xmlns:a16="http://schemas.microsoft.com/office/drawing/2014/main" id="{67BF85A4-D77E-4670-AF10-3A7C71579888}"/>
                    </a:ext>
                  </a:extLst>
                </p:cNvPr>
                <p:cNvSpPr/>
                <p:nvPr/>
              </p:nvSpPr>
              <p:spPr>
                <a:xfrm rot="5400000">
                  <a:off x="1612871" y="1380716"/>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7" name="Textfeld 162">
                  <a:extLst>
                    <a:ext uri="{FF2B5EF4-FFF2-40B4-BE49-F238E27FC236}">
                      <a16:creationId xmlns:a16="http://schemas.microsoft.com/office/drawing/2014/main" id="{7F4AD789-79D9-446A-B0B8-DF1FF080C115}"/>
                    </a:ext>
                  </a:extLst>
                </p:cNvPr>
                <p:cNvSpPr txBox="1"/>
                <p:nvPr/>
              </p:nvSpPr>
              <p:spPr>
                <a:xfrm>
                  <a:off x="1915562" y="1517794"/>
                  <a:ext cx="903735" cy="1038775"/>
                </a:xfrm>
                <a:prstGeom prst="rect">
                  <a:avLst/>
                </a:prstGeom>
                <a:noFill/>
                <a:ln>
                  <a:noFill/>
                </a:ln>
              </p:spPr>
              <p:txBody>
                <a:bodyPr spcFirstLastPara="1" wrap="square" lIns="57150" tIns="57150" rIns="57150" bIns="5715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name of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18" name="Rechteck 163">
                  <a:extLst>
                    <a:ext uri="{FF2B5EF4-FFF2-40B4-BE49-F238E27FC236}">
                      <a16:creationId xmlns:a16="http://schemas.microsoft.com/office/drawing/2014/main" id="{F6C797AE-54A0-4EFD-B1FA-B74FABBBF0A9}"/>
                    </a:ext>
                  </a:extLst>
                </p:cNvPr>
                <p:cNvSpPr/>
                <p:nvPr/>
              </p:nvSpPr>
              <p:spPr>
                <a:xfrm>
                  <a:off x="26789" y="1584446"/>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0" name="Sechseck 165">
                  <a:extLst>
                    <a:ext uri="{FF2B5EF4-FFF2-40B4-BE49-F238E27FC236}">
                      <a16:creationId xmlns:a16="http://schemas.microsoft.com/office/drawing/2014/main" id="{4A2F49DE-A3C9-4326-9318-43F5D8E09842}"/>
                    </a:ext>
                  </a:extLst>
                </p:cNvPr>
                <p:cNvSpPr/>
                <p:nvPr/>
              </p:nvSpPr>
              <p:spPr>
                <a:xfrm rot="5400000">
                  <a:off x="3030837" y="1380716"/>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1" name="Textfeld 166">
                  <a:extLst>
                    <a:ext uri="{FF2B5EF4-FFF2-40B4-BE49-F238E27FC236}">
                      <a16:creationId xmlns:a16="http://schemas.microsoft.com/office/drawing/2014/main" id="{5A384028-958C-404F-8230-E71D52682AE5}"/>
                    </a:ext>
                  </a:extLst>
                </p:cNvPr>
                <p:cNvSpPr txBox="1"/>
                <p:nvPr/>
              </p:nvSpPr>
              <p:spPr>
                <a:xfrm>
                  <a:off x="3333528" y="1517794"/>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Where do I need this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2" name="Sechseck 167">
                  <a:extLst>
                    <a:ext uri="{FF2B5EF4-FFF2-40B4-BE49-F238E27FC236}">
                      <a16:creationId xmlns:a16="http://schemas.microsoft.com/office/drawing/2014/main" id="{AB0834B0-C25A-48B9-8BBB-48F894763924}"/>
                    </a:ext>
                  </a:extLst>
                </p:cNvPr>
                <p:cNvSpPr/>
                <p:nvPr/>
              </p:nvSpPr>
              <p:spPr>
                <a:xfrm rot="5400000">
                  <a:off x="2324570" y="2661654"/>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3" name="Textfeld 168">
                  <a:extLst>
                    <a:ext uri="{FF2B5EF4-FFF2-40B4-BE49-F238E27FC236}">
                      <a16:creationId xmlns:a16="http://schemas.microsoft.com/office/drawing/2014/main" id="{6715906C-6600-4F54-8380-FA0A0C155AF5}"/>
                    </a:ext>
                  </a:extLst>
                </p:cNvPr>
                <p:cNvSpPr txBox="1"/>
                <p:nvPr/>
              </p:nvSpPr>
              <p:spPr>
                <a:xfrm>
                  <a:off x="2627261" y="2798732"/>
                  <a:ext cx="903735"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Where do I need this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4" name="Rechteck 169">
                  <a:extLst>
                    <a:ext uri="{FF2B5EF4-FFF2-40B4-BE49-F238E27FC236}">
                      <a16:creationId xmlns:a16="http://schemas.microsoft.com/office/drawing/2014/main" id="{8D71B681-8A5B-463B-B9AB-FFC3DE8A19A8}"/>
                    </a:ext>
                  </a:extLst>
                </p:cNvPr>
                <p:cNvSpPr/>
                <p:nvPr/>
              </p:nvSpPr>
              <p:spPr>
                <a:xfrm>
                  <a:off x="3775436" y="2865385"/>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5" name="Sechseck 170">
                  <a:extLst>
                    <a:ext uri="{FF2B5EF4-FFF2-40B4-BE49-F238E27FC236}">
                      <a16:creationId xmlns:a16="http://schemas.microsoft.com/office/drawing/2014/main" id="{271EF537-9F8D-49CA-A847-6C72BB351F0B}"/>
                    </a:ext>
                  </a:extLst>
                </p:cNvPr>
                <p:cNvSpPr/>
                <p:nvPr/>
              </p:nvSpPr>
              <p:spPr>
                <a:xfrm rot="5400000">
                  <a:off x="906604" y="2661654"/>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6" name="Textfeld 171">
                  <a:extLst>
                    <a:ext uri="{FF2B5EF4-FFF2-40B4-BE49-F238E27FC236}">
                      <a16:creationId xmlns:a16="http://schemas.microsoft.com/office/drawing/2014/main" id="{90B0757E-1C97-4E1F-8497-6D9ED572BFF5}"/>
                    </a:ext>
                  </a:extLst>
                </p:cNvPr>
                <p:cNvSpPr txBox="1"/>
                <p:nvPr/>
              </p:nvSpPr>
              <p:spPr>
                <a:xfrm>
                  <a:off x="1209295" y="2798732"/>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name of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7" name="Sechseck 172">
                  <a:extLst>
                    <a:ext uri="{FF2B5EF4-FFF2-40B4-BE49-F238E27FC236}">
                      <a16:creationId xmlns:a16="http://schemas.microsoft.com/office/drawing/2014/main" id="{198C1936-5548-4D78-A61B-CA050FEF3F5A}"/>
                    </a:ext>
                  </a:extLst>
                </p:cNvPr>
                <p:cNvSpPr/>
                <p:nvPr/>
              </p:nvSpPr>
              <p:spPr>
                <a:xfrm rot="5400000">
                  <a:off x="1612871" y="3942593"/>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8" name="Textfeld 173">
                  <a:extLst>
                    <a:ext uri="{FF2B5EF4-FFF2-40B4-BE49-F238E27FC236}">
                      <a16:creationId xmlns:a16="http://schemas.microsoft.com/office/drawing/2014/main" id="{AB1AB4C0-0C97-4DA8-8C92-67CB46AC4CB2}"/>
                    </a:ext>
                  </a:extLst>
                </p:cNvPr>
                <p:cNvSpPr txBox="1"/>
                <p:nvPr/>
              </p:nvSpPr>
              <p:spPr>
                <a:xfrm>
                  <a:off x="1915562" y="4079671"/>
                  <a:ext cx="903735" cy="1038775"/>
                </a:xfrm>
                <a:prstGeom prst="rect">
                  <a:avLst/>
                </a:prstGeom>
                <a:noFill/>
                <a:ln>
                  <a:noFill/>
                </a:ln>
              </p:spPr>
              <p:txBody>
                <a:bodyPr spcFirstLastPara="1" wrap="square" lIns="57150" tIns="57150" rIns="57150" bIns="5715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name of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29" name="Rechteck 174">
                  <a:extLst>
                    <a:ext uri="{FF2B5EF4-FFF2-40B4-BE49-F238E27FC236}">
                      <a16:creationId xmlns:a16="http://schemas.microsoft.com/office/drawing/2014/main" id="{EDF5CB37-81EA-4FA9-999B-58D08D053BB1}"/>
                    </a:ext>
                  </a:extLst>
                </p:cNvPr>
                <p:cNvSpPr/>
                <p:nvPr/>
              </p:nvSpPr>
              <p:spPr>
                <a:xfrm>
                  <a:off x="26789" y="4146324"/>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1" name="Sechseck 176">
                  <a:extLst>
                    <a:ext uri="{FF2B5EF4-FFF2-40B4-BE49-F238E27FC236}">
                      <a16:creationId xmlns:a16="http://schemas.microsoft.com/office/drawing/2014/main" id="{50F04456-468C-4B33-B0DB-66E07A17BE72}"/>
                    </a:ext>
                  </a:extLst>
                </p:cNvPr>
                <p:cNvSpPr/>
                <p:nvPr/>
              </p:nvSpPr>
              <p:spPr>
                <a:xfrm rot="5400000">
                  <a:off x="3030837" y="3942593"/>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2" name="Textfeld 177">
                  <a:extLst>
                    <a:ext uri="{FF2B5EF4-FFF2-40B4-BE49-F238E27FC236}">
                      <a16:creationId xmlns:a16="http://schemas.microsoft.com/office/drawing/2014/main" id="{C9CEE022-4D07-48A3-AB54-CF9B37446141}"/>
                    </a:ext>
                  </a:extLst>
                </p:cNvPr>
                <p:cNvSpPr txBox="1"/>
                <p:nvPr/>
              </p:nvSpPr>
              <p:spPr>
                <a:xfrm>
                  <a:off x="3333528" y="4079671"/>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Where do I need this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3" name="Sechseck 178">
                  <a:extLst>
                    <a:ext uri="{FF2B5EF4-FFF2-40B4-BE49-F238E27FC236}">
                      <a16:creationId xmlns:a16="http://schemas.microsoft.com/office/drawing/2014/main" id="{F94B6E32-293F-413B-91CF-30A6594D9CFC}"/>
                    </a:ext>
                  </a:extLst>
                </p:cNvPr>
                <p:cNvSpPr/>
                <p:nvPr/>
              </p:nvSpPr>
              <p:spPr>
                <a:xfrm rot="5400000">
                  <a:off x="2324570" y="5223532"/>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4" name="Textfeld 179">
                  <a:extLst>
                    <a:ext uri="{FF2B5EF4-FFF2-40B4-BE49-F238E27FC236}">
                      <a16:creationId xmlns:a16="http://schemas.microsoft.com/office/drawing/2014/main" id="{C1332E1D-4DA0-4720-AC8D-1928382BEE37}"/>
                    </a:ext>
                  </a:extLst>
                </p:cNvPr>
                <p:cNvSpPr txBox="1"/>
                <p:nvPr/>
              </p:nvSpPr>
              <p:spPr>
                <a:xfrm>
                  <a:off x="2627261" y="5360610"/>
                  <a:ext cx="903735"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Where do I need this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5" name="Rechteck 180">
                  <a:extLst>
                    <a:ext uri="{FF2B5EF4-FFF2-40B4-BE49-F238E27FC236}">
                      <a16:creationId xmlns:a16="http://schemas.microsoft.com/office/drawing/2014/main" id="{62BD1155-156A-43BB-8476-526773BAA144}"/>
                    </a:ext>
                  </a:extLst>
                </p:cNvPr>
                <p:cNvSpPr/>
                <p:nvPr/>
              </p:nvSpPr>
              <p:spPr>
                <a:xfrm>
                  <a:off x="3775436" y="5427262"/>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7" name="Sechseck 182">
                  <a:extLst>
                    <a:ext uri="{FF2B5EF4-FFF2-40B4-BE49-F238E27FC236}">
                      <a16:creationId xmlns:a16="http://schemas.microsoft.com/office/drawing/2014/main" id="{B069045F-922E-44DD-8F80-70A6E34A6CD7}"/>
                    </a:ext>
                  </a:extLst>
                </p:cNvPr>
                <p:cNvSpPr/>
                <p:nvPr/>
              </p:nvSpPr>
              <p:spPr>
                <a:xfrm rot="5400000">
                  <a:off x="906604" y="5223532"/>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38" name="Textfeld 183">
                  <a:extLst>
                    <a:ext uri="{FF2B5EF4-FFF2-40B4-BE49-F238E27FC236}">
                      <a16:creationId xmlns:a16="http://schemas.microsoft.com/office/drawing/2014/main" id="{970AC105-4AD2-4EE6-92B2-C80E7CB002B8}"/>
                    </a:ext>
                  </a:extLst>
                </p:cNvPr>
                <p:cNvSpPr txBox="1"/>
                <p:nvPr/>
              </p:nvSpPr>
              <p:spPr>
                <a:xfrm>
                  <a:off x="1209295" y="5360610"/>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name of strength</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sp>
              <p:nvSpPr>
                <p:cNvPr id="41" name="Rechteck 186">
                  <a:extLst>
                    <a:ext uri="{FF2B5EF4-FFF2-40B4-BE49-F238E27FC236}">
                      <a16:creationId xmlns:a16="http://schemas.microsoft.com/office/drawing/2014/main" id="{A0C0C297-F82B-4BAF-AA52-8650569EABC7}"/>
                    </a:ext>
                  </a:extLst>
                </p:cNvPr>
                <p:cNvSpPr/>
                <p:nvPr/>
              </p:nvSpPr>
              <p:spPr>
                <a:xfrm>
                  <a:off x="26789" y="6708201"/>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600">
                      <a:solidFill>
                        <a:schemeClr val="tx1">
                          <a:lumMod val="65000"/>
                          <a:lumOff val="35000"/>
                        </a:schemeClr>
                      </a:solidFill>
                      <a:latin typeface="Calibri" panose="020F0502020204030204" pitchFamily="34" charset="0"/>
                      <a:ea typeface="Calibri" panose="020F0502020204030204" pitchFamily="34" charset="0"/>
                    </a:rPr>
                    <a:t> </a:t>
                  </a:r>
                  <a:endParaRPr lang="el-GR" sz="1600">
                    <a:solidFill>
                      <a:schemeClr val="tx1">
                        <a:lumMod val="65000"/>
                        <a:lumOff val="35000"/>
                      </a:schemeClr>
                    </a:solidFill>
                    <a:latin typeface="Calibri" panose="020F0502020204030204" pitchFamily="34" charset="0"/>
                    <a:ea typeface="Calibri" panose="020F0502020204030204" pitchFamily="34" charset="0"/>
                  </a:endParaRPr>
                </a:p>
              </p:txBody>
            </p:sp>
          </p:grpSp>
        </p:grpSp>
        <p:grpSp>
          <p:nvGrpSpPr>
            <p:cNvPr id="6" name="Ομάδα 5">
              <a:extLst>
                <a:ext uri="{FF2B5EF4-FFF2-40B4-BE49-F238E27FC236}">
                  <a16:creationId xmlns:a16="http://schemas.microsoft.com/office/drawing/2014/main" id="{2D4732A1-9E22-4CB2-9A5C-D76485A8B08F}"/>
                </a:ext>
              </a:extLst>
            </p:cNvPr>
            <p:cNvGrpSpPr/>
            <p:nvPr/>
          </p:nvGrpSpPr>
          <p:grpSpPr>
            <a:xfrm>
              <a:off x="3234265" y="-529590"/>
              <a:ext cx="6915139" cy="7917180"/>
              <a:chOff x="3234265" y="-529590"/>
              <a:chExt cx="6915139" cy="7917180"/>
            </a:xfrm>
          </p:grpSpPr>
          <p:sp>
            <p:nvSpPr>
              <p:cNvPr id="5" name="Rechteck 154">
                <a:extLst>
                  <a:ext uri="{FF2B5EF4-FFF2-40B4-BE49-F238E27FC236}">
                    <a16:creationId xmlns:a16="http://schemas.microsoft.com/office/drawing/2014/main" id="{618946C9-B46C-4F71-8334-BFCB75D033D5}"/>
                  </a:ext>
                </a:extLst>
              </p:cNvPr>
              <p:cNvSpPr/>
              <p:nvPr/>
            </p:nvSpPr>
            <p:spPr>
              <a:xfrm>
                <a:off x="3352800" y="-529590"/>
                <a:ext cx="5486400" cy="791718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cxnSp>
            <p:nvCxnSpPr>
              <p:cNvPr id="46" name="Ευθεία γραμμή σύνδεσης 45">
                <a:extLst>
                  <a:ext uri="{FF2B5EF4-FFF2-40B4-BE49-F238E27FC236}">
                    <a16:creationId xmlns:a16="http://schemas.microsoft.com/office/drawing/2014/main" id="{DD74E541-624B-4A3A-99D5-A1E18F890E32}"/>
                  </a:ext>
                </a:extLst>
              </p:cNvPr>
              <p:cNvCxnSpPr>
                <a:cxnSpLocks/>
              </p:cNvCxnSpPr>
              <p:nvPr/>
            </p:nvCxnSpPr>
            <p:spPr>
              <a:xfrm>
                <a:off x="3273778" y="857956"/>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Ευθεία γραμμή σύνδεσης 47">
                <a:extLst>
                  <a:ext uri="{FF2B5EF4-FFF2-40B4-BE49-F238E27FC236}">
                    <a16:creationId xmlns:a16="http://schemas.microsoft.com/office/drawing/2014/main" id="{8894D135-B1A6-4A37-B90E-4EBE75D10E87}"/>
                  </a:ext>
                </a:extLst>
              </p:cNvPr>
              <p:cNvCxnSpPr>
                <a:cxnSpLocks/>
              </p:cNvCxnSpPr>
              <p:nvPr/>
            </p:nvCxnSpPr>
            <p:spPr>
              <a:xfrm>
                <a:off x="4013204" y="224084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9B24E21A-1BF8-4CE6-803F-324EB68651EF}"/>
                  </a:ext>
                </a:extLst>
              </p:cNvPr>
              <p:cNvCxnSpPr>
                <a:cxnSpLocks/>
              </p:cNvCxnSpPr>
              <p:nvPr/>
            </p:nvCxnSpPr>
            <p:spPr>
              <a:xfrm>
                <a:off x="3234265" y="3448757"/>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2A90DF28-ABC5-4A7F-B470-478C27FD80AB}"/>
                  </a:ext>
                </a:extLst>
              </p:cNvPr>
              <p:cNvCxnSpPr>
                <a:cxnSpLocks/>
              </p:cNvCxnSpPr>
              <p:nvPr/>
            </p:nvCxnSpPr>
            <p:spPr>
              <a:xfrm>
                <a:off x="4001916" y="480342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a:extLst>
                  <a:ext uri="{FF2B5EF4-FFF2-40B4-BE49-F238E27FC236}">
                    <a16:creationId xmlns:a16="http://schemas.microsoft.com/office/drawing/2014/main" id="{07CB5D83-4460-45AE-965D-38FC7B295B15}"/>
                  </a:ext>
                </a:extLst>
              </p:cNvPr>
              <p:cNvCxnSpPr>
                <a:cxnSpLocks/>
              </p:cNvCxnSpPr>
              <p:nvPr/>
            </p:nvCxnSpPr>
            <p:spPr>
              <a:xfrm>
                <a:off x="3313288" y="6090359"/>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a:extLst>
                  <a:ext uri="{FF2B5EF4-FFF2-40B4-BE49-F238E27FC236}">
                    <a16:creationId xmlns:a16="http://schemas.microsoft.com/office/drawing/2014/main" id="{3F5C7D97-CA95-48A7-BAB4-7B6A92E19886}"/>
                  </a:ext>
                </a:extLst>
              </p:cNvPr>
              <p:cNvCxnSpPr>
                <a:cxnSpLocks/>
              </p:cNvCxnSpPr>
              <p:nvPr/>
            </p:nvCxnSpPr>
            <p:spPr>
              <a:xfrm>
                <a:off x="7930451" y="886177"/>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9D33C65C-5054-42CD-AED8-E0BFA6DDBDFB}"/>
                  </a:ext>
                </a:extLst>
              </p:cNvPr>
              <p:cNvCxnSpPr>
                <a:cxnSpLocks/>
              </p:cNvCxnSpPr>
              <p:nvPr/>
            </p:nvCxnSpPr>
            <p:spPr>
              <a:xfrm>
                <a:off x="8551340" y="2094090"/>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71AEDC85-982B-48F7-B4B2-15B10CF5EE51}"/>
                  </a:ext>
                </a:extLst>
              </p:cNvPr>
              <p:cNvCxnSpPr>
                <a:cxnSpLocks/>
              </p:cNvCxnSpPr>
              <p:nvPr/>
            </p:nvCxnSpPr>
            <p:spPr>
              <a:xfrm>
                <a:off x="7840134" y="346004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6E82DBDA-1908-4DBD-832C-BCB4F0F3C7FE}"/>
                  </a:ext>
                </a:extLst>
              </p:cNvPr>
              <p:cNvCxnSpPr>
                <a:cxnSpLocks/>
              </p:cNvCxnSpPr>
              <p:nvPr/>
            </p:nvCxnSpPr>
            <p:spPr>
              <a:xfrm>
                <a:off x="8585203" y="4735694"/>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A4D5FAF6-4F29-46C7-A869-3EE9A5781298}"/>
                  </a:ext>
                </a:extLst>
              </p:cNvPr>
              <p:cNvCxnSpPr>
                <a:cxnSpLocks/>
              </p:cNvCxnSpPr>
              <p:nvPr/>
            </p:nvCxnSpPr>
            <p:spPr>
              <a:xfrm>
                <a:off x="7907870" y="6079071"/>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sp>
        <p:nvSpPr>
          <p:cNvPr id="57" name="TextBox 56">
            <a:extLst>
              <a:ext uri="{FF2B5EF4-FFF2-40B4-BE49-F238E27FC236}">
                <a16:creationId xmlns:a16="http://schemas.microsoft.com/office/drawing/2014/main" id="{36C65AF8-7055-459A-85F4-40B1148A93F1}"/>
              </a:ext>
            </a:extLst>
          </p:cNvPr>
          <p:cNvSpPr txBox="1"/>
          <p:nvPr/>
        </p:nvSpPr>
        <p:spPr>
          <a:xfrm>
            <a:off x="9245599" y="0"/>
            <a:ext cx="2957689" cy="369332"/>
          </a:xfrm>
          <a:prstGeom prst="rect">
            <a:avLst/>
          </a:prstGeom>
          <a:solidFill>
            <a:srgbClr val="7FC242"/>
          </a:solidFill>
        </p:spPr>
        <p:txBody>
          <a:bodyPr wrap="square">
            <a:spAutoFit/>
          </a:bodyPr>
          <a:lstStyle/>
          <a:p>
            <a:pPr algn="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pic>
        <p:nvPicPr>
          <p:cNvPr id="47" name="Γραφικό 46" descr="Λήψη από το cloud με συμπαγές γέμισμα">
            <a:hlinkClick r:id="rId3"/>
            <a:extLst>
              <a:ext uri="{FF2B5EF4-FFF2-40B4-BE49-F238E27FC236}">
                <a16:creationId xmlns:a16="http://schemas.microsoft.com/office/drawing/2014/main" id="{67FC405A-B3E1-4FE5-BF9D-2F03EFB9B8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1629" y="2501970"/>
            <a:ext cx="914400" cy="914400"/>
          </a:xfrm>
          <a:prstGeom prst="rect">
            <a:avLst/>
          </a:prstGeom>
        </p:spPr>
      </p:pic>
      <p:sp>
        <p:nvSpPr>
          <p:cNvPr id="58" name="TextBox 57">
            <a:extLst>
              <a:ext uri="{FF2B5EF4-FFF2-40B4-BE49-F238E27FC236}">
                <a16:creationId xmlns:a16="http://schemas.microsoft.com/office/drawing/2014/main" id="{4DD5B2DA-92D8-4AD8-A0AE-E22D1E46A57A}"/>
              </a:ext>
            </a:extLst>
          </p:cNvPr>
          <p:cNvSpPr txBox="1"/>
          <p:nvPr/>
        </p:nvSpPr>
        <p:spPr>
          <a:xfrm>
            <a:off x="1245741" y="3416370"/>
            <a:ext cx="1486176" cy="646331"/>
          </a:xfrm>
          <a:prstGeom prst="rect">
            <a:avLst/>
          </a:prstGeom>
          <a:noFill/>
        </p:spPr>
        <p:txBody>
          <a:bodyPr wrap="none" rtlCol="0">
            <a:spAutoFit/>
          </a:bodyPr>
          <a:lstStyle/>
          <a:p>
            <a:pPr algn="ctr"/>
            <a:r>
              <a:rPr lang="en-US" dirty="0">
                <a:solidFill>
                  <a:srgbClr val="1A7EBA"/>
                </a:solidFill>
              </a:rPr>
              <a:t>Download</a:t>
            </a:r>
          </a:p>
          <a:p>
            <a:pPr algn="ctr"/>
            <a:r>
              <a:rPr lang="en-US" dirty="0">
                <a:solidFill>
                  <a:srgbClr val="1A7EBA"/>
                </a:solidFill>
              </a:rPr>
              <a:t> the exercise !</a:t>
            </a:r>
            <a:endParaRPr lang="el-GR" dirty="0">
              <a:solidFill>
                <a:srgbClr val="1A7EBA"/>
              </a:solidFill>
            </a:endParaRPr>
          </a:p>
        </p:txBody>
      </p:sp>
      <p:sp>
        <p:nvSpPr>
          <p:cNvPr id="60" name="TextBox 59">
            <a:extLst>
              <a:ext uri="{FF2B5EF4-FFF2-40B4-BE49-F238E27FC236}">
                <a16:creationId xmlns:a16="http://schemas.microsoft.com/office/drawing/2014/main" id="{72D8048A-E70F-4AA5-8788-08F7DDF17215}"/>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6689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02">
            <a:extLst>
              <a:ext uri="{FF2B5EF4-FFF2-40B4-BE49-F238E27FC236}">
                <a16:creationId xmlns:a16="http://schemas.microsoft.com/office/drawing/2014/main" id="{A5097653-7614-436D-ADDE-E6F75788247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1388347" y="2577240"/>
            <a:ext cx="6391275" cy="4124348"/>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FD4FD18-8F46-41DD-AF21-B3E7BEDF0D33}"/>
              </a:ext>
            </a:extLst>
          </p:cNvPr>
          <p:cNvSpPr>
            <a:spLocks noGrp="1"/>
          </p:cNvSpPr>
          <p:nvPr>
            <p:ph type="title"/>
          </p:nvPr>
        </p:nvSpPr>
        <p:spPr/>
        <p:txBody>
          <a:bodyPr/>
          <a:lstStyle/>
          <a:p>
            <a:r>
              <a:rPr lang="en-US" dirty="0"/>
              <a:t>Fun   </a:t>
            </a:r>
            <a:r>
              <a:rPr lang="en-US" sz="2400" b="0" dirty="0"/>
              <a:t>(1/4)</a:t>
            </a:r>
            <a:endParaRPr lang="el-GR" b="0" dirty="0"/>
          </a:p>
        </p:txBody>
      </p:sp>
      <p:sp>
        <p:nvSpPr>
          <p:cNvPr id="3" name="Θέση περιεχομένου 2">
            <a:extLst>
              <a:ext uri="{FF2B5EF4-FFF2-40B4-BE49-F238E27FC236}">
                <a16:creationId xmlns:a16="http://schemas.microsoft.com/office/drawing/2014/main" id="{4F151D94-06A7-4665-91C6-620488456038}"/>
              </a:ext>
            </a:extLst>
          </p:cNvPr>
          <p:cNvSpPr>
            <a:spLocks noGrp="1"/>
          </p:cNvSpPr>
          <p:nvPr>
            <p:ph idx="1"/>
          </p:nvPr>
        </p:nvSpPr>
        <p:spPr>
          <a:xfrm>
            <a:off x="1490135" y="1836913"/>
            <a:ext cx="5912628" cy="4864675"/>
          </a:xfrm>
        </p:spPr>
        <p:txBody>
          <a:bodyPr>
            <a:normAutofit/>
          </a:bodyPr>
          <a:lstStyle/>
          <a:p>
            <a:pPr marL="0" indent="0">
              <a:buNone/>
            </a:pPr>
            <a:r>
              <a:rPr lang="en-GB" sz="2400" b="1" dirty="0">
                <a:effectLst/>
                <a:latin typeface="Calibri" panose="020F0502020204030204" pitchFamily="34" charset="0"/>
                <a:ea typeface="Calibri" panose="020F0502020204030204" pitchFamily="34" charset="0"/>
              </a:rPr>
              <a:t>Surely you have had fun many times in your life and you know what that feels like</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lvl="1">
              <a:buClr>
                <a:srgbClr val="F68122"/>
              </a:buClr>
            </a:pPr>
            <a:r>
              <a:rPr lang="en-GB" i="1" dirty="0">
                <a:effectLst/>
                <a:latin typeface="Calibri" panose="020F0502020204030204" pitchFamily="34" charset="0"/>
                <a:ea typeface="Calibri" panose="020F0502020204030204" pitchFamily="34" charset="0"/>
              </a:rPr>
              <a:t>How did it feel?</a:t>
            </a:r>
            <a:endParaRPr lang="el-GR" i="1" dirty="0">
              <a:effectLst/>
              <a:latin typeface="Calibri" panose="020F0502020204030204" pitchFamily="34" charset="0"/>
              <a:ea typeface="Calibri" panose="020F0502020204030204" pitchFamily="34" charset="0"/>
            </a:endParaRPr>
          </a:p>
          <a:p>
            <a:pPr lvl="1">
              <a:buClr>
                <a:srgbClr val="F68122"/>
              </a:buClr>
            </a:pPr>
            <a:r>
              <a:rPr lang="en-GB" i="1" dirty="0">
                <a:effectLst/>
                <a:latin typeface="Calibri" panose="020F0502020204030204" pitchFamily="34" charset="0"/>
                <a:ea typeface="Calibri" panose="020F0502020204030204" pitchFamily="34" charset="0"/>
              </a:rPr>
              <a:t>Were you fully immersed in the activity?</a:t>
            </a:r>
            <a:endParaRPr lang="el-GR" i="1" dirty="0">
              <a:effectLst/>
              <a:latin typeface="Calibri" panose="020F0502020204030204" pitchFamily="34" charset="0"/>
              <a:ea typeface="Calibri" panose="020F0502020204030204" pitchFamily="34" charset="0"/>
            </a:endParaRPr>
          </a:p>
          <a:p>
            <a:pPr lvl="1">
              <a:buClr>
                <a:srgbClr val="F68122"/>
              </a:buClr>
            </a:pPr>
            <a:r>
              <a:rPr lang="en-GB" i="1" dirty="0">
                <a:effectLst/>
                <a:latin typeface="Calibri" panose="020F0502020204030204" pitchFamily="34" charset="0"/>
                <a:ea typeface="Calibri" panose="020F0502020204030204" pitchFamily="34" charset="0"/>
              </a:rPr>
              <a:t>Were you pleasantly excited?</a:t>
            </a:r>
            <a:endParaRPr lang="el-GR" i="1" dirty="0">
              <a:effectLst/>
              <a:latin typeface="Calibri" panose="020F0502020204030204" pitchFamily="34" charset="0"/>
              <a:ea typeface="Calibri" panose="020F0502020204030204" pitchFamily="34" charset="0"/>
            </a:endParaRPr>
          </a:p>
          <a:p>
            <a:pPr lvl="1">
              <a:buClr>
                <a:srgbClr val="F68122"/>
              </a:buClr>
            </a:pPr>
            <a:r>
              <a:rPr lang="en-GB" i="1" dirty="0">
                <a:effectLst/>
                <a:latin typeface="Calibri" panose="020F0502020204030204" pitchFamily="34" charset="0"/>
                <a:ea typeface="Calibri" panose="020F0502020204030204" pitchFamily="34" charset="0"/>
              </a:rPr>
              <a:t>Did you feel like everything was going easily, almost by itself?</a:t>
            </a:r>
            <a:endParaRPr lang="el-GR" i="1" dirty="0">
              <a:effectLst/>
              <a:latin typeface="Calibri" panose="020F0502020204030204" pitchFamily="34" charset="0"/>
              <a:ea typeface="Calibri" panose="020F0502020204030204" pitchFamily="34" charset="0"/>
            </a:endParaRPr>
          </a:p>
          <a:p>
            <a:pPr lvl="1">
              <a:buClr>
                <a:srgbClr val="F68122"/>
              </a:buClr>
            </a:pPr>
            <a:r>
              <a:rPr lang="en-GB" i="1" dirty="0">
                <a:effectLst/>
                <a:latin typeface="Calibri" panose="020F0502020204030204" pitchFamily="34" charset="0"/>
                <a:ea typeface="Calibri" panose="020F0502020204030204" pitchFamily="34" charset="0"/>
              </a:rPr>
              <a:t>Did you forget everything around you and afterwards you were amazed at how quickly the time </a:t>
            </a:r>
            <a:r>
              <a:rPr lang="en-GB" i="1" dirty="0">
                <a:latin typeface="Calibri" panose="020F0502020204030204" pitchFamily="34" charset="0"/>
              </a:rPr>
              <a:t>passed?</a:t>
            </a:r>
            <a:endParaRPr lang="el-GR" i="1" dirty="0">
              <a:latin typeface="Calibri" panose="020F0502020204030204" pitchFamily="34" charset="0"/>
            </a:endParaRPr>
          </a:p>
          <a:p>
            <a:endParaRPr lang="el-GR" sz="3600" dirty="0"/>
          </a:p>
        </p:txBody>
      </p:sp>
      <p:grpSp>
        <p:nvGrpSpPr>
          <p:cNvPr id="6" name="Ομάδα 5">
            <a:extLst>
              <a:ext uri="{FF2B5EF4-FFF2-40B4-BE49-F238E27FC236}">
                <a16:creationId xmlns:a16="http://schemas.microsoft.com/office/drawing/2014/main" id="{3BBCCA41-6EA4-4AAA-BED3-DA1DA7A11D07}"/>
              </a:ext>
            </a:extLst>
          </p:cNvPr>
          <p:cNvGrpSpPr/>
          <p:nvPr/>
        </p:nvGrpSpPr>
        <p:grpSpPr>
          <a:xfrm>
            <a:off x="0" y="2676776"/>
            <a:ext cx="1866994" cy="1780674"/>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AE536237-F0D8-41F0-80B6-5DEFF66D4E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A650C34D-AAEA-4226-9E99-E93C37A89A20}"/>
                </a:ext>
              </a:extLst>
            </p:cNvPr>
            <p:cNvSpPr txBox="1"/>
            <p:nvPr/>
          </p:nvSpPr>
          <p:spPr>
            <a:xfrm>
              <a:off x="3837091" y="3104147"/>
              <a:ext cx="703048" cy="1444171"/>
            </a:xfrm>
            <a:prstGeom prst="rect">
              <a:avLst/>
            </a:prstGeom>
            <a:noFill/>
          </p:spPr>
          <p:txBody>
            <a:bodyPr wrap="none" rtlCol="0">
              <a:spAutoFit/>
            </a:bodyPr>
            <a:lstStyle/>
            <a:p>
              <a:r>
                <a:rPr lang="en-US" sz="7200" dirty="0">
                  <a:solidFill>
                    <a:srgbClr val="E12A3C"/>
                  </a:solidFill>
                </a:rPr>
                <a:t>?</a:t>
              </a:r>
              <a:endParaRPr lang="el-GR" sz="7200" dirty="0">
                <a:solidFill>
                  <a:srgbClr val="E12A3C"/>
                </a:solidFill>
              </a:endParaRPr>
            </a:p>
          </p:txBody>
        </p:sp>
      </p:grpSp>
      <p:pic>
        <p:nvPicPr>
          <p:cNvPr id="2050" name="Picture 2" descr="People, Jumping, Happiness, Happy, Fun, Young, Joy">
            <a:extLst>
              <a:ext uri="{FF2B5EF4-FFF2-40B4-BE49-F238E27FC236}">
                <a16:creationId xmlns:a16="http://schemas.microsoft.com/office/drawing/2014/main" id="{E936BBCB-2763-421C-9B46-796A0C2A6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763" y="1988094"/>
            <a:ext cx="4737057" cy="3158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7E6A411-2F1E-4B59-867E-4C15FB5BB9AE}"/>
              </a:ext>
            </a:extLst>
          </p:cNvPr>
          <p:cNvSpPr txBox="1"/>
          <p:nvPr/>
        </p:nvSpPr>
        <p:spPr>
          <a:xfrm>
            <a:off x="60152" y="6539402"/>
            <a:ext cx="1941942" cy="307777"/>
          </a:xfrm>
          <a:prstGeom prst="rect">
            <a:avLst/>
          </a:prstGeom>
          <a:noFill/>
        </p:spPr>
        <p:txBody>
          <a:bodyPr wrap="none" rtlCol="0">
            <a:spAutoFit/>
          </a:bodyPr>
          <a:lstStyle/>
          <a:p>
            <a:r>
              <a:rPr lang="en-US" sz="1400" dirty="0">
                <a:hlinkClick r:id="rId7"/>
              </a:rPr>
              <a:t>Source</a:t>
            </a:r>
            <a:r>
              <a:rPr lang="en-US" sz="1400" dirty="0"/>
              <a:t>| </a:t>
            </a:r>
            <a:r>
              <a:rPr lang="en-US" sz="1400" dirty="0" err="1">
                <a:hlinkClick r:id="rId8"/>
              </a:rPr>
              <a:t>Pixabay</a:t>
            </a:r>
            <a:r>
              <a:rPr lang="en-US" sz="1400" dirty="0">
                <a:hlinkClick r:id="rId8"/>
              </a:rPr>
              <a:t> </a:t>
            </a:r>
            <a:r>
              <a:rPr lang="en-US" sz="1400" dirty="0" err="1">
                <a:hlinkClick r:id="rId8"/>
              </a:rPr>
              <a:t>Licence</a:t>
            </a:r>
            <a:endParaRPr lang="el-GR" sz="1400" dirty="0"/>
          </a:p>
        </p:txBody>
      </p:sp>
      <p:sp>
        <p:nvSpPr>
          <p:cNvPr id="10" name="TextBox 9">
            <a:extLst>
              <a:ext uri="{FF2B5EF4-FFF2-40B4-BE49-F238E27FC236}">
                <a16:creationId xmlns:a16="http://schemas.microsoft.com/office/drawing/2014/main" id="{67E0D7BF-AAC4-4825-820A-26E0829A4D3A}"/>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531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37">
            <a:extLst>
              <a:ext uri="{FF2B5EF4-FFF2-40B4-BE49-F238E27FC236}">
                <a16:creationId xmlns:a16="http://schemas.microsoft.com/office/drawing/2014/main" id="{5EBAB0DB-0B8E-432E-8055-7A2A6174C8C9}"/>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11276" y="5402679"/>
            <a:ext cx="10618839" cy="1325563"/>
          </a:xfrm>
          <a:prstGeom prst="rect">
            <a:avLst/>
          </a:prstGeom>
          <a:blipFill>
            <a:blip r:embed="rId4"/>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2800DF4-458B-4B8E-BDC0-9576E3ECF273}"/>
              </a:ext>
            </a:extLst>
          </p:cNvPr>
          <p:cNvSpPr>
            <a:spLocks noGrp="1"/>
          </p:cNvSpPr>
          <p:nvPr>
            <p:ph type="title"/>
          </p:nvPr>
        </p:nvSpPr>
        <p:spPr/>
        <p:txBody>
          <a:bodyPr/>
          <a:lstStyle/>
          <a:p>
            <a:r>
              <a:rPr lang="en-US" dirty="0"/>
              <a:t>Fun    </a:t>
            </a:r>
            <a:r>
              <a:rPr lang="en-US" sz="2400" b="0" dirty="0"/>
              <a:t>(2/4)</a:t>
            </a:r>
            <a:endParaRPr lang="el-GR" dirty="0"/>
          </a:p>
        </p:txBody>
      </p:sp>
      <p:sp>
        <p:nvSpPr>
          <p:cNvPr id="3" name="Θέση περιεχομένου 2">
            <a:extLst>
              <a:ext uri="{FF2B5EF4-FFF2-40B4-BE49-F238E27FC236}">
                <a16:creationId xmlns:a16="http://schemas.microsoft.com/office/drawing/2014/main" id="{73C404D3-00EC-453E-A277-4A1361C4D858}"/>
              </a:ext>
            </a:extLst>
          </p:cNvPr>
          <p:cNvSpPr>
            <a:spLocks noGrp="1"/>
          </p:cNvSpPr>
          <p:nvPr>
            <p:ph idx="1"/>
          </p:nvPr>
        </p:nvSpPr>
        <p:spPr>
          <a:xfrm>
            <a:off x="838200" y="1825625"/>
            <a:ext cx="8967537" cy="4767680"/>
          </a:xfrm>
        </p:spPr>
        <p:txBody>
          <a:bodyPr>
            <a:normAutofit/>
          </a:bodyPr>
          <a:lstStyle/>
          <a:p>
            <a:pPr marL="0" indent="0">
              <a:lnSpc>
                <a:spcPct val="107000"/>
              </a:lnSpc>
              <a:spcAft>
                <a:spcPts val="800"/>
              </a:spcAft>
              <a:buNone/>
            </a:pPr>
            <a:r>
              <a:rPr lang="en-GB" sz="2400" dirty="0">
                <a:effectLst/>
                <a:latin typeface="Calibri" panose="020F0502020204030204" pitchFamily="34" charset="0"/>
                <a:ea typeface="Calibri" panose="020F0502020204030204" pitchFamily="34" charset="0"/>
              </a:rPr>
              <a:t>That's exactly what is meant!</a:t>
            </a:r>
          </a:p>
          <a:p>
            <a:pPr marL="0" indent="0">
              <a:lnSpc>
                <a:spcPct val="107000"/>
              </a:lnSpc>
              <a:spcAft>
                <a:spcPts val="800"/>
              </a:spcAft>
              <a:buNone/>
            </a:pPr>
            <a:r>
              <a:rPr lang="en-GB" sz="2400" dirty="0">
                <a:effectLst/>
                <a:latin typeface="Calibri" panose="020F0502020204030204" pitchFamily="34" charset="0"/>
                <a:ea typeface="Calibri" panose="020F0502020204030204" pitchFamily="34" charset="0"/>
              </a:rPr>
              <a:t>Maybe you know this feeling from different situations, often it happens when you:</a:t>
            </a:r>
          </a:p>
          <a:p>
            <a:pPr lvl="1">
              <a:lnSpc>
                <a:spcPct val="107000"/>
              </a:lnSpc>
              <a:spcAft>
                <a:spcPts val="800"/>
              </a:spcAft>
            </a:pPr>
            <a:r>
              <a:rPr lang="en-GB" b="1" dirty="0">
                <a:effectLst/>
                <a:latin typeface="Calibri" panose="020F0502020204030204" pitchFamily="34" charset="0"/>
                <a:ea typeface="Calibri" panose="020F0502020204030204" pitchFamily="34" charset="0"/>
              </a:rPr>
              <a:t>discover</a:t>
            </a:r>
            <a:r>
              <a:rPr lang="en-GB" dirty="0">
                <a:effectLst/>
                <a:latin typeface="Calibri" panose="020F0502020204030204" pitchFamily="34" charset="0"/>
                <a:ea typeface="Calibri" panose="020F0502020204030204" pitchFamily="34" charset="0"/>
              </a:rPr>
              <a:t> something new</a:t>
            </a:r>
          </a:p>
          <a:p>
            <a:pPr lvl="1">
              <a:lnSpc>
                <a:spcPct val="107000"/>
              </a:lnSpc>
              <a:spcAft>
                <a:spcPts val="800"/>
              </a:spcAft>
            </a:pPr>
            <a:r>
              <a:rPr lang="en-GB" b="1" dirty="0">
                <a:effectLst/>
                <a:latin typeface="Calibri" panose="020F0502020204030204" pitchFamily="34" charset="0"/>
                <a:ea typeface="Calibri" panose="020F0502020204030204" pitchFamily="34" charset="0"/>
              </a:rPr>
              <a:t>do something </a:t>
            </a:r>
            <a:r>
              <a:rPr lang="en-GB" dirty="0">
                <a:effectLst/>
                <a:latin typeface="Calibri" panose="020F0502020204030204" pitchFamily="34" charset="0"/>
                <a:ea typeface="Calibri" panose="020F0502020204030204" pitchFamily="34" charset="0"/>
              </a:rPr>
              <a:t>that suits you</a:t>
            </a:r>
          </a:p>
          <a:p>
            <a:pPr lvl="1">
              <a:lnSpc>
                <a:spcPct val="107000"/>
              </a:lnSpc>
              <a:spcAft>
                <a:spcPts val="800"/>
              </a:spcAft>
            </a:pPr>
            <a:r>
              <a:rPr lang="en-GB" b="1" dirty="0">
                <a:effectLst/>
                <a:latin typeface="Calibri" panose="020F0502020204030204" pitchFamily="34" charset="0"/>
                <a:ea typeface="Calibri" panose="020F0502020204030204" pitchFamily="34" charset="0"/>
              </a:rPr>
              <a:t>play and have fun</a:t>
            </a:r>
            <a:r>
              <a:rPr lang="en-GB" dirty="0">
                <a:effectLst/>
                <a:latin typeface="Calibri" panose="020F0502020204030204" pitchFamily="34" charset="0"/>
                <a:ea typeface="Calibri" panose="020F0502020204030204" pitchFamily="34" charset="0"/>
              </a:rPr>
              <a:t>, or </a:t>
            </a:r>
          </a:p>
          <a:p>
            <a:pPr lvl="1">
              <a:lnSpc>
                <a:spcPct val="107000"/>
              </a:lnSpc>
              <a:spcAft>
                <a:spcPts val="800"/>
              </a:spcAft>
            </a:pPr>
            <a:r>
              <a:rPr lang="en-GB" dirty="0">
                <a:effectLst/>
                <a:latin typeface="Calibri" panose="020F0502020204030204" pitchFamily="34" charset="0"/>
                <a:ea typeface="Calibri" panose="020F0502020204030204" pitchFamily="34" charset="0"/>
              </a:rPr>
              <a:t>have a so-called aha </a:t>
            </a:r>
            <a:r>
              <a:rPr lang="en-GB" b="1" dirty="0">
                <a:effectLst/>
                <a:latin typeface="Calibri" panose="020F0502020204030204" pitchFamily="34" charset="0"/>
                <a:ea typeface="Calibri" panose="020F0502020204030204" pitchFamily="34" charset="0"/>
              </a:rPr>
              <a:t>experience </a:t>
            </a:r>
          </a:p>
          <a:p>
            <a:pPr marL="0" indent="0">
              <a:buNone/>
            </a:pPr>
            <a:endParaRPr lang="el-GR" sz="3600" dirty="0"/>
          </a:p>
        </p:txBody>
      </p:sp>
      <p:sp>
        <p:nvSpPr>
          <p:cNvPr id="6" name="TextBox 5">
            <a:extLst>
              <a:ext uri="{FF2B5EF4-FFF2-40B4-BE49-F238E27FC236}">
                <a16:creationId xmlns:a16="http://schemas.microsoft.com/office/drawing/2014/main" id="{2D635623-B6B4-4561-8DE6-97526EA20F53}"/>
              </a:ext>
            </a:extLst>
          </p:cNvPr>
          <p:cNvSpPr txBox="1"/>
          <p:nvPr/>
        </p:nvSpPr>
        <p:spPr>
          <a:xfrm>
            <a:off x="1678523" y="5762631"/>
            <a:ext cx="9063789" cy="865173"/>
          </a:xfrm>
          <a:prstGeom prst="rect">
            <a:avLst/>
          </a:prstGeom>
          <a:noFill/>
          <a:ln>
            <a:noFill/>
          </a:ln>
        </p:spPr>
        <p:txBody>
          <a:bodyPr wrap="square">
            <a:spAutoFit/>
          </a:bodyPr>
          <a:lstStyle/>
          <a:p>
            <a:pPr marL="0" indent="0">
              <a:lnSpc>
                <a:spcPct val="107000"/>
              </a:lnSpc>
              <a:spcAft>
                <a:spcPts val="800"/>
              </a:spcAft>
              <a:buNone/>
            </a:pPr>
            <a:r>
              <a:rPr lang="en-GB" sz="2400" dirty="0">
                <a:effectLst/>
                <a:latin typeface="Calibri" panose="020F0502020204030204" pitchFamily="34" charset="0"/>
                <a:ea typeface="Calibri" panose="020F0502020204030204" pitchFamily="34" charset="0"/>
              </a:rPr>
              <a:t>You can see that </a:t>
            </a:r>
            <a:r>
              <a:rPr lang="en-GB" sz="2400" b="1" dirty="0">
                <a:effectLst/>
                <a:latin typeface="Calibri" panose="020F0502020204030204" pitchFamily="34" charset="0"/>
                <a:ea typeface="Calibri" panose="020F0502020204030204" pitchFamily="34" charset="0"/>
              </a:rPr>
              <a:t>the need for fun also has a lot to do with learning</a:t>
            </a:r>
            <a:r>
              <a:rPr lang="en-GB" sz="2400" dirty="0">
                <a:effectLst/>
                <a:latin typeface="Calibri" panose="020F0502020204030204" pitchFamily="34" charset="0"/>
                <a:ea typeface="Calibri" panose="020F0502020204030204" pitchFamily="34" charset="0"/>
              </a:rPr>
              <a:t>, namely when you have the feeling that you are developing.</a:t>
            </a:r>
            <a:endParaRPr lang="el-GR" sz="24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497B029F-C348-4CCD-9C6A-96D1F8C6BC5B}"/>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24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800DF4-458B-4B8E-BDC0-9576E3ECF273}"/>
              </a:ext>
            </a:extLst>
          </p:cNvPr>
          <p:cNvSpPr>
            <a:spLocks noGrp="1"/>
          </p:cNvSpPr>
          <p:nvPr>
            <p:ph type="title"/>
          </p:nvPr>
        </p:nvSpPr>
        <p:spPr/>
        <p:txBody>
          <a:bodyPr/>
          <a:lstStyle/>
          <a:p>
            <a:r>
              <a:rPr lang="en-US" dirty="0"/>
              <a:t>Fun   </a:t>
            </a:r>
            <a:r>
              <a:rPr lang="en-US" sz="2400" b="0" dirty="0"/>
              <a:t>(3/4)</a:t>
            </a:r>
            <a:endParaRPr lang="el-GR" b="0" dirty="0"/>
          </a:p>
        </p:txBody>
      </p:sp>
      <p:sp>
        <p:nvSpPr>
          <p:cNvPr id="3" name="Θέση περιεχομένου 2">
            <a:extLst>
              <a:ext uri="{FF2B5EF4-FFF2-40B4-BE49-F238E27FC236}">
                <a16:creationId xmlns:a16="http://schemas.microsoft.com/office/drawing/2014/main" id="{73C404D3-00EC-453E-A277-4A1361C4D858}"/>
              </a:ext>
            </a:extLst>
          </p:cNvPr>
          <p:cNvSpPr>
            <a:spLocks noGrp="1"/>
          </p:cNvSpPr>
          <p:nvPr>
            <p:ph idx="1"/>
          </p:nvPr>
        </p:nvSpPr>
        <p:spPr>
          <a:xfrm>
            <a:off x="838200" y="1599848"/>
            <a:ext cx="10515600" cy="4667250"/>
          </a:xfrm>
        </p:spPr>
        <p:txBody>
          <a:bodyPr>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The need for </a:t>
            </a:r>
            <a:r>
              <a:rPr lang="en-GB" sz="2400" b="1" dirty="0">
                <a:effectLst/>
                <a:latin typeface="Calibri" panose="020F0502020204030204" pitchFamily="34" charset="0"/>
                <a:ea typeface="Calibri" panose="020F0502020204030204" pitchFamily="34" charset="0"/>
              </a:rPr>
              <a:t>fun is also what drives us to grow beyond ourselves and to constantly test our limits </a:t>
            </a:r>
            <a:r>
              <a:rPr lang="en-GB" sz="2400" dirty="0">
                <a:effectLst/>
                <a:latin typeface="Calibri" panose="020F0502020204030204" pitchFamily="34" charset="0"/>
                <a:ea typeface="Calibri" panose="020F0502020204030204" pitchFamily="34" charset="0"/>
              </a:rPr>
              <a:t>anew. So it also has a lot to do with </a:t>
            </a:r>
            <a:r>
              <a:rPr lang="en-GB" sz="2400" b="1" dirty="0">
                <a:effectLst/>
                <a:latin typeface="Calibri" panose="020F0502020204030204" pitchFamily="34" charset="0"/>
                <a:ea typeface="Calibri" panose="020F0502020204030204" pitchFamily="34" charset="0"/>
              </a:rPr>
              <a:t>the curiosity to get to know ourselves and the world.</a:t>
            </a:r>
            <a:endParaRPr lang="el-GR" sz="2400" b="1" dirty="0">
              <a:effectLst/>
              <a:latin typeface="Calibri" panose="020F0502020204030204" pitchFamily="34" charset="0"/>
              <a:ea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Calibri" panose="020F0502020204030204" pitchFamily="34" charset="0"/>
              </a:rPr>
              <a:t>Fun is also often </a:t>
            </a:r>
            <a:r>
              <a:rPr lang="en-GB" sz="2400" b="1" dirty="0">
                <a:effectLst/>
                <a:latin typeface="Calibri" panose="020F0502020204030204" pitchFamily="34" charset="0"/>
                <a:ea typeface="Calibri" panose="020F0502020204030204" pitchFamily="34" charset="0"/>
              </a:rPr>
              <a:t>a good way to get more distance from a problem and to bring more ease into a situation</a:t>
            </a:r>
            <a:r>
              <a:rPr lang="en-GB" sz="2400" dirty="0">
                <a:effectLst/>
                <a:latin typeface="Calibri" panose="020F0502020204030204" pitchFamily="34" charset="0"/>
                <a:ea typeface="Calibri" panose="020F0502020204030204" pitchFamily="34" charset="0"/>
              </a:rPr>
              <a:t>. </a:t>
            </a:r>
          </a:p>
          <a:p>
            <a:pPr lvl="1">
              <a:lnSpc>
                <a:spcPct val="107000"/>
              </a:lnSpc>
              <a:spcAft>
                <a:spcPts val="800"/>
              </a:spcAft>
              <a:buClr>
                <a:srgbClr val="017DBC"/>
              </a:buClr>
            </a:pPr>
            <a:r>
              <a:rPr lang="en-GB" dirty="0">
                <a:effectLst/>
                <a:latin typeface="Calibri" panose="020F0502020204030204" pitchFamily="34" charset="0"/>
                <a:ea typeface="Calibri" panose="020F0502020204030204" pitchFamily="34" charset="0"/>
              </a:rPr>
              <a:t>You surely know the situation when before a school assignment many pupils and students are exhilarated and laugh about things, they normally don't find so funny. </a:t>
            </a:r>
          </a:p>
          <a:p>
            <a:pPr lvl="1">
              <a:lnSpc>
                <a:spcPct val="107000"/>
              </a:lnSpc>
              <a:spcAft>
                <a:spcPts val="800"/>
              </a:spcAft>
              <a:buClr>
                <a:srgbClr val="017DBC"/>
              </a:buClr>
            </a:pPr>
            <a:r>
              <a:rPr lang="en-GB" dirty="0">
                <a:effectLst/>
                <a:latin typeface="Calibri" panose="020F0502020204030204" pitchFamily="34" charset="0"/>
                <a:ea typeface="Calibri" panose="020F0502020204030204" pitchFamily="34" charset="0"/>
              </a:rPr>
              <a:t>They do this in order to relieve the inner tension and still remain concentrated and attentive, which is quite necessary in a school assignment. </a:t>
            </a:r>
          </a:p>
          <a:p>
            <a:pPr>
              <a:lnSpc>
                <a:spcPct val="107000"/>
              </a:lnSpc>
              <a:spcAft>
                <a:spcPts val="800"/>
              </a:spcAft>
            </a:pPr>
            <a:endParaRPr lang="el-GR" sz="2400" dirty="0">
              <a:effectLst/>
              <a:latin typeface="Calibri" panose="020F0502020204030204" pitchFamily="34" charset="0"/>
              <a:ea typeface="Calibri" panose="020F0502020204030204" pitchFamily="34" charset="0"/>
            </a:endParaRPr>
          </a:p>
          <a:p>
            <a:endParaRPr lang="el-GR" sz="2400" dirty="0"/>
          </a:p>
        </p:txBody>
      </p:sp>
      <p:sp>
        <p:nvSpPr>
          <p:cNvPr id="5" name="TextBox 4">
            <a:extLst>
              <a:ext uri="{FF2B5EF4-FFF2-40B4-BE49-F238E27FC236}">
                <a16:creationId xmlns:a16="http://schemas.microsoft.com/office/drawing/2014/main" id="{A21550D6-E7E6-4495-8D04-93780FE01B08}"/>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028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1.1</a:t>
            </a:r>
            <a:r>
              <a:rPr lang="en-US" sz="5400" dirty="0">
                <a:solidFill>
                  <a:srgbClr val="FBE82A"/>
                </a:solidFill>
                <a:effectLst>
                  <a:outerShdw blurRad="38100" dist="38100" dir="2700000" algn="tl">
                    <a:srgbClr val="000000">
                      <a:alpha val="43137"/>
                    </a:srgbClr>
                  </a:outerShdw>
                </a:effectLst>
              </a:rPr>
              <a:t> Our vision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800DF4-458B-4B8E-BDC0-9576E3ECF273}"/>
              </a:ext>
            </a:extLst>
          </p:cNvPr>
          <p:cNvSpPr>
            <a:spLocks noGrp="1"/>
          </p:cNvSpPr>
          <p:nvPr>
            <p:ph type="title"/>
          </p:nvPr>
        </p:nvSpPr>
        <p:spPr/>
        <p:txBody>
          <a:bodyPr/>
          <a:lstStyle/>
          <a:p>
            <a:r>
              <a:rPr lang="en-US" dirty="0"/>
              <a:t>Fun   </a:t>
            </a:r>
            <a:r>
              <a:rPr lang="en-US" sz="2400" b="0" dirty="0"/>
              <a:t>(4/4)</a:t>
            </a:r>
            <a:endParaRPr lang="el-GR" b="0" dirty="0"/>
          </a:p>
        </p:txBody>
      </p:sp>
      <p:sp>
        <p:nvSpPr>
          <p:cNvPr id="7" name="TextBox 6">
            <a:extLst>
              <a:ext uri="{FF2B5EF4-FFF2-40B4-BE49-F238E27FC236}">
                <a16:creationId xmlns:a16="http://schemas.microsoft.com/office/drawing/2014/main" id="{D6348640-3559-404B-AC1E-A34EED15FADF}"/>
              </a:ext>
            </a:extLst>
          </p:cNvPr>
          <p:cNvSpPr txBox="1"/>
          <p:nvPr/>
        </p:nvSpPr>
        <p:spPr>
          <a:xfrm>
            <a:off x="1670755" y="1690688"/>
            <a:ext cx="8850489" cy="1465529"/>
          </a:xfrm>
          <a:prstGeom prst="rect">
            <a:avLst/>
          </a:prstGeom>
          <a:solidFill>
            <a:schemeClr val="bg1">
              <a:lumMod val="95000"/>
            </a:schemeClr>
          </a:solidFill>
          <a:ln>
            <a:solidFill>
              <a:srgbClr val="FFC000"/>
            </a:solidFill>
          </a:ln>
        </p:spPr>
        <p:txBody>
          <a:bodyPr wrap="square">
            <a:spAutoFit/>
          </a:bodyPr>
          <a:lstStyle/>
          <a:p>
            <a:pPr algn="ctr">
              <a:lnSpc>
                <a:spcPct val="107000"/>
              </a:lnSpc>
              <a:spcAft>
                <a:spcPts val="800"/>
              </a:spcAft>
            </a:pPr>
            <a:endParaRPr lang="en-GB" sz="2400" b="1" dirty="0">
              <a:effectLst/>
              <a:latin typeface="Calibri" panose="020F0502020204030204" pitchFamily="34" charset="0"/>
              <a:ea typeface="Calibri" panose="020F0502020204030204" pitchFamily="34" charset="0"/>
            </a:endParaRPr>
          </a:p>
          <a:p>
            <a:pPr algn="ctr">
              <a:lnSpc>
                <a:spcPct val="107000"/>
              </a:lnSpc>
              <a:spcAft>
                <a:spcPts val="800"/>
              </a:spcAft>
            </a:pPr>
            <a:r>
              <a:rPr lang="en-GB" sz="2400" b="1" dirty="0">
                <a:effectLst/>
                <a:latin typeface="Calibri" panose="020F0502020204030204" pitchFamily="34" charset="0"/>
                <a:ea typeface="Calibri" panose="020F0502020204030204" pitchFamily="34" charset="0"/>
              </a:rPr>
              <a:t>If this fun is at the expense of others, it is off course not so optimal.</a:t>
            </a:r>
          </a:p>
          <a:p>
            <a:pPr algn="ctr">
              <a:lnSpc>
                <a:spcPct val="107000"/>
              </a:lnSpc>
              <a:spcAft>
                <a:spcPts val="800"/>
              </a:spcAft>
            </a:pPr>
            <a:r>
              <a:rPr lang="en-GB" sz="2400" b="1" dirty="0">
                <a:effectLst/>
                <a:latin typeface="Calibri" panose="020F0502020204030204" pitchFamily="34" charset="0"/>
                <a:ea typeface="Calibri" panose="020F0502020204030204" pitchFamily="34" charset="0"/>
              </a:rPr>
              <a:t> </a:t>
            </a:r>
            <a:endParaRPr lang="el-GR" sz="2400" b="1"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B183AE7A-2502-4645-875C-212F1C98AE37}"/>
              </a:ext>
            </a:extLst>
          </p:cNvPr>
          <p:cNvSpPr txBox="1"/>
          <p:nvPr/>
        </p:nvSpPr>
        <p:spPr>
          <a:xfrm>
            <a:off x="1670755" y="3488123"/>
            <a:ext cx="9494550" cy="1465529"/>
          </a:xfrm>
          <a:prstGeom prst="rect">
            <a:avLst/>
          </a:prstGeom>
          <a:noFill/>
        </p:spPr>
        <p:txBody>
          <a:bodyPr wrap="square">
            <a:sp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In the next chapter we will explore </a:t>
            </a:r>
          </a:p>
          <a:p>
            <a:pPr marL="342900" indent="-342900">
              <a:lnSpc>
                <a:spcPct val="107000"/>
              </a:lnSpc>
              <a:spcAft>
                <a:spcPts val="800"/>
              </a:spcAft>
              <a:buClr>
                <a:srgbClr val="92D050"/>
              </a:buClr>
              <a:buFont typeface="Wingdings" panose="05000000000000000000" pitchFamily="2" charset="2"/>
              <a:buChar char="§"/>
            </a:pPr>
            <a:r>
              <a:rPr lang="en-GB" sz="2400" dirty="0">
                <a:effectLst/>
                <a:latin typeface="Calibri" panose="020F0502020204030204" pitchFamily="34" charset="0"/>
                <a:ea typeface="Calibri" panose="020F0502020204030204" pitchFamily="34" charset="0"/>
              </a:rPr>
              <a:t>which </a:t>
            </a:r>
            <a:r>
              <a:rPr lang="en-GB" sz="2400" b="1" dirty="0">
                <a:effectLst/>
                <a:latin typeface="Calibri" panose="020F0502020204030204" pitchFamily="34" charset="0"/>
                <a:ea typeface="Calibri" panose="020F0502020204030204" pitchFamily="34" charset="0"/>
              </a:rPr>
              <a:t>behaviours are purposeful and positive </a:t>
            </a:r>
            <a:r>
              <a:rPr lang="en-GB" sz="2400" dirty="0">
                <a:effectLst/>
                <a:latin typeface="Calibri" panose="020F0502020204030204" pitchFamily="34" charset="0"/>
                <a:ea typeface="Calibri" panose="020F0502020204030204" pitchFamily="34" charset="0"/>
              </a:rPr>
              <a:t>for all involved and </a:t>
            </a:r>
          </a:p>
          <a:p>
            <a:pPr marL="342900" indent="-342900">
              <a:lnSpc>
                <a:spcPct val="107000"/>
              </a:lnSpc>
              <a:spcAft>
                <a:spcPts val="800"/>
              </a:spcAft>
              <a:buClr>
                <a:srgbClr val="92D050"/>
              </a:buClr>
              <a:buFont typeface="Wingdings" panose="05000000000000000000" pitchFamily="2" charset="2"/>
              <a:buChar char="§"/>
            </a:pPr>
            <a:r>
              <a:rPr lang="en-GB" sz="2400" dirty="0">
                <a:effectLst/>
                <a:latin typeface="Calibri" panose="020F0502020204030204" pitchFamily="34" charset="0"/>
                <a:ea typeface="Calibri" panose="020F0502020204030204" pitchFamily="34" charset="0"/>
              </a:rPr>
              <a:t>which behaviours can have </a:t>
            </a:r>
            <a:r>
              <a:rPr lang="en-GB" sz="2400" b="1" dirty="0">
                <a:effectLst/>
                <a:latin typeface="Calibri" panose="020F0502020204030204" pitchFamily="34" charset="0"/>
                <a:ea typeface="Calibri" panose="020F0502020204030204" pitchFamily="34" charset="0"/>
              </a:rPr>
              <a:t>bad effects</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6B6E20E0-1234-4C99-8577-ADA6B094DA37}"/>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997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1016000" y="4321384"/>
            <a:ext cx="10515600" cy="1500187"/>
          </a:xfrm>
        </p:spPr>
        <p:txBody>
          <a:bodyPr>
            <a:normAutofit fontScale="92500" lnSpcReduction="10000"/>
          </a:bodyPr>
          <a:lstStyle/>
          <a:p>
            <a:r>
              <a:rPr lang="en-US" sz="3500" dirty="0">
                <a:solidFill>
                  <a:srgbClr val="FBE82A"/>
                </a:solidFill>
                <a:effectLst>
                  <a:outerShdw blurRad="38100" dist="38100" dir="2700000" algn="tl">
                    <a:srgbClr val="000000">
                      <a:alpha val="43137"/>
                    </a:srgbClr>
                  </a:outerShdw>
                </a:effectLst>
              </a:rPr>
              <a:t>1.3</a:t>
            </a:r>
            <a:r>
              <a:rPr lang="en-US" sz="5400" dirty="0">
                <a:solidFill>
                  <a:srgbClr val="FBE82A"/>
                </a:solidFill>
                <a:effectLst>
                  <a:outerShdw blurRad="38100" dist="38100" dir="2700000" algn="tl">
                    <a:srgbClr val="000000">
                      <a:alpha val="43137"/>
                    </a:srgbClr>
                  </a:outerShdw>
                </a:effectLst>
              </a:rPr>
              <a:t> What happens </a:t>
            </a:r>
          </a:p>
          <a:p>
            <a:r>
              <a:rPr lang="en-US" sz="5400" dirty="0">
                <a:solidFill>
                  <a:srgbClr val="FBE82A"/>
                </a:solidFill>
                <a:effectLst>
                  <a:outerShdw blurRad="38100" dist="38100" dir="2700000" algn="tl">
                    <a:srgbClr val="000000">
                      <a:alpha val="43137"/>
                    </a:srgbClr>
                  </a:outerShdw>
                </a:effectLst>
              </a:rPr>
              <a:t>when a basic need is not met?</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74584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72500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6697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BCD4C5-6151-4218-AB0C-74978AD8463C}"/>
              </a:ext>
            </a:extLst>
          </p:cNvPr>
          <p:cNvSpPr>
            <a:spLocks noGrp="1"/>
          </p:cNvSpPr>
          <p:nvPr>
            <p:ph type="title"/>
          </p:nvPr>
        </p:nvSpPr>
        <p:spPr/>
        <p:txBody>
          <a:bodyPr/>
          <a:lstStyle/>
          <a:p>
            <a:r>
              <a:rPr lang="en-US" dirty="0"/>
              <a:t>What happens when a basic need is not met?</a:t>
            </a:r>
            <a:endParaRPr lang="el-GR" dirty="0"/>
          </a:p>
        </p:txBody>
      </p:sp>
      <p:sp>
        <p:nvSpPr>
          <p:cNvPr id="3" name="Θέση περιεχομένου 2">
            <a:extLst>
              <a:ext uri="{FF2B5EF4-FFF2-40B4-BE49-F238E27FC236}">
                <a16:creationId xmlns:a16="http://schemas.microsoft.com/office/drawing/2014/main" id="{21CD5A0A-E4D1-4051-A28B-B68491B36507}"/>
              </a:ext>
            </a:extLst>
          </p:cNvPr>
          <p:cNvSpPr>
            <a:spLocks noGrp="1"/>
          </p:cNvSpPr>
          <p:nvPr>
            <p:ph idx="1"/>
          </p:nvPr>
        </p:nvSpPr>
        <p:spPr>
          <a:xfrm>
            <a:off x="838199" y="1825624"/>
            <a:ext cx="7607969" cy="4863933"/>
          </a:xfrm>
        </p:spPr>
        <p:txBody>
          <a:bodyPr>
            <a:normAutofit/>
          </a:bodyPr>
          <a:lstStyle/>
          <a:p>
            <a:pPr>
              <a:lnSpc>
                <a:spcPct val="107000"/>
              </a:lnSpc>
              <a:spcAft>
                <a:spcPts val="800"/>
              </a:spcAft>
            </a:pPr>
            <a:r>
              <a:rPr lang="en-GB" sz="2400" b="1" dirty="0">
                <a:latin typeface="Calibri" panose="020F0502020204030204" pitchFamily="34" charset="0"/>
                <a:ea typeface="Calibri" panose="020F0502020204030204" pitchFamily="34" charset="0"/>
              </a:rPr>
              <a:t>W</a:t>
            </a:r>
            <a:r>
              <a:rPr lang="en-US" sz="2400" b="1" dirty="0">
                <a:effectLst/>
                <a:latin typeface="Calibri" panose="020F0502020204030204" pitchFamily="34" charset="0"/>
                <a:ea typeface="Calibri" panose="020F0502020204030204" pitchFamily="34" charset="0"/>
              </a:rPr>
              <a:t>hat happens when a basic need is not met</a:t>
            </a:r>
            <a:r>
              <a:rPr lang="en-GB" sz="2400" b="1" dirty="0">
                <a:effectLst/>
                <a:latin typeface="Calibri" panose="020F0502020204030204" pitchFamily="34" charset="0"/>
                <a:ea typeface="Calibri" panose="020F0502020204030204" pitchFamily="34" charset="0"/>
              </a:rPr>
              <a:t> </a:t>
            </a:r>
            <a:r>
              <a:rPr lang="en-GB" sz="2400" dirty="0">
                <a:effectLst/>
                <a:latin typeface="Calibri" panose="020F0502020204030204" pitchFamily="34" charset="0"/>
                <a:ea typeface="Calibri" panose="020F0502020204030204" pitchFamily="34" charset="0"/>
              </a:rPr>
              <a:t>depends very much </a:t>
            </a:r>
          </a:p>
          <a:p>
            <a:pPr lvl="1">
              <a:lnSpc>
                <a:spcPct val="107000"/>
              </a:lnSpc>
              <a:spcAft>
                <a:spcPts val="800"/>
              </a:spcAft>
              <a:buClr>
                <a:srgbClr val="00B0F0"/>
              </a:buClr>
            </a:pPr>
            <a:r>
              <a:rPr lang="en-GB" dirty="0">
                <a:effectLst/>
                <a:latin typeface="Calibri" panose="020F0502020204030204" pitchFamily="34" charset="0"/>
                <a:ea typeface="Calibri" panose="020F0502020204030204" pitchFamily="34" charset="0"/>
              </a:rPr>
              <a:t>on the character of the respective person</a:t>
            </a:r>
          </a:p>
          <a:p>
            <a:pPr lvl="1">
              <a:lnSpc>
                <a:spcPct val="107000"/>
              </a:lnSpc>
              <a:spcAft>
                <a:spcPts val="800"/>
              </a:spcAft>
              <a:buClr>
                <a:srgbClr val="00B0F0"/>
              </a:buClr>
            </a:pPr>
            <a:r>
              <a:rPr lang="en-GB" dirty="0">
                <a:effectLst/>
                <a:latin typeface="Calibri" panose="020F0502020204030204" pitchFamily="34" charset="0"/>
                <a:ea typeface="Calibri" panose="020F0502020204030204" pitchFamily="34" charset="0"/>
              </a:rPr>
              <a:t>on the situation </a:t>
            </a:r>
          </a:p>
          <a:p>
            <a:pPr lvl="1">
              <a:lnSpc>
                <a:spcPct val="107000"/>
              </a:lnSpc>
              <a:spcAft>
                <a:spcPts val="800"/>
              </a:spcAft>
              <a:buClr>
                <a:srgbClr val="00B0F0"/>
              </a:buClr>
            </a:pPr>
            <a:r>
              <a:rPr lang="en-GB" dirty="0">
                <a:effectLst/>
                <a:latin typeface="Calibri" panose="020F0502020204030204" pitchFamily="34" charset="0"/>
                <a:ea typeface="Calibri" panose="020F0502020204030204" pitchFamily="34" charset="0"/>
              </a:rPr>
              <a:t>on how long this state last</a:t>
            </a:r>
          </a:p>
          <a:p>
            <a:pPr>
              <a:lnSpc>
                <a:spcPct val="107000"/>
              </a:lnSpc>
              <a:spcAft>
                <a:spcPts val="800"/>
              </a:spcAft>
            </a:pPr>
            <a:r>
              <a:rPr lang="en-GB" sz="2400" dirty="0">
                <a:effectLst/>
                <a:latin typeface="Calibri" panose="020F0502020204030204" pitchFamily="34" charset="0"/>
                <a:ea typeface="Calibri" panose="020F0502020204030204" pitchFamily="34" charset="0"/>
              </a:rPr>
              <a:t>In general, one can say that </a:t>
            </a:r>
            <a:r>
              <a:rPr lang="en-GB" sz="2400" b="1" dirty="0">
                <a:effectLst/>
                <a:latin typeface="Calibri" panose="020F0502020204030204" pitchFamily="34" charset="0"/>
                <a:ea typeface="Calibri" panose="020F0502020204030204" pitchFamily="34" charset="0"/>
              </a:rPr>
              <a:t>every person strives to fulfil their basic needs</a:t>
            </a:r>
            <a:r>
              <a:rPr lang="en-GB" sz="2400" dirty="0">
                <a:effectLst/>
                <a:latin typeface="Calibri" panose="020F0502020204030204" pitchFamily="34" charset="0"/>
                <a:ea typeface="Calibri" panose="020F0502020204030204" pitchFamily="34" charset="0"/>
              </a:rPr>
              <a:t>. If this cannot be done in a way that is generally compatible and beneficial, </a:t>
            </a:r>
            <a:r>
              <a:rPr lang="en-GB" sz="2400" b="1" dirty="0">
                <a:effectLst/>
                <a:latin typeface="Calibri" panose="020F0502020204030204" pitchFamily="34" charset="0"/>
                <a:ea typeface="Calibri" panose="020F0502020204030204" pitchFamily="34" charset="0"/>
              </a:rPr>
              <a:t>people choose behaviours that can harm them or others</a:t>
            </a:r>
            <a:r>
              <a:rPr lang="en-GB" sz="2400" dirty="0">
                <a:effectLst/>
                <a:latin typeface="Calibri" panose="020F0502020204030204" pitchFamily="34" charset="0"/>
                <a:ea typeface="Calibri" panose="020F0502020204030204" pitchFamily="34" charset="0"/>
              </a:rPr>
              <a:t>. </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endParaRPr lang="el-GR" sz="2400" dirty="0">
              <a:effectLst/>
              <a:latin typeface="Calibri" panose="020F0502020204030204" pitchFamily="34" charset="0"/>
              <a:ea typeface="Calibri" panose="020F0502020204030204" pitchFamily="34" charset="0"/>
            </a:endParaRPr>
          </a:p>
          <a:p>
            <a:endParaRPr lang="el-GR" sz="3600" dirty="0"/>
          </a:p>
        </p:txBody>
      </p:sp>
      <p:sp>
        <p:nvSpPr>
          <p:cNvPr id="4" name="TextBox 3">
            <a:extLst>
              <a:ext uri="{FF2B5EF4-FFF2-40B4-BE49-F238E27FC236}">
                <a16:creationId xmlns:a16="http://schemas.microsoft.com/office/drawing/2014/main" id="{C917EF90-D554-44E2-B3F8-FA006C104693}"/>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pic>
        <p:nvPicPr>
          <p:cNvPr id="3074" name="Picture 2" descr="Punch, Fist, Hand, Strength, Isolated, Human, Fight">
            <a:extLst>
              <a:ext uri="{FF2B5EF4-FFF2-40B4-BE49-F238E27FC236}">
                <a16:creationId xmlns:a16="http://schemas.microsoft.com/office/drawing/2014/main" id="{8DE82228-E95B-48AA-941A-5EF143EA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357" y="3609475"/>
            <a:ext cx="3815401" cy="2523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842F97-EB9A-4772-B395-D9AC7B99F87E}"/>
              </a:ext>
            </a:extLst>
          </p:cNvPr>
          <p:cNvSpPr txBox="1"/>
          <p:nvPr/>
        </p:nvSpPr>
        <p:spPr>
          <a:xfrm>
            <a:off x="60152" y="6539402"/>
            <a:ext cx="1941942" cy="307777"/>
          </a:xfrm>
          <a:prstGeom prst="rect">
            <a:avLst/>
          </a:prstGeom>
          <a:noFill/>
        </p:spPr>
        <p:txBody>
          <a:bodyPr wrap="none" rtlCol="0">
            <a:spAutoFit/>
          </a:bodyPr>
          <a:lstStyle/>
          <a:p>
            <a:r>
              <a:rPr lang="en-US" sz="1400" dirty="0">
                <a:hlinkClick r:id="rId4"/>
              </a:rPr>
              <a:t>Source</a:t>
            </a:r>
            <a:r>
              <a:rPr lang="en-US" sz="1400" dirty="0"/>
              <a:t>| </a:t>
            </a:r>
            <a:r>
              <a:rPr lang="en-US" sz="1400" dirty="0" err="1">
                <a:hlinkClick r:id="rId5"/>
              </a:rPr>
              <a:t>Pixabay</a:t>
            </a:r>
            <a:r>
              <a:rPr lang="en-US" sz="1400" dirty="0">
                <a:hlinkClick r:id="rId5"/>
              </a:rPr>
              <a:t> </a:t>
            </a:r>
            <a:r>
              <a:rPr lang="en-US" sz="1400" dirty="0" err="1">
                <a:hlinkClick r:id="rId5"/>
              </a:rPr>
              <a:t>Licence</a:t>
            </a:r>
            <a:endParaRPr lang="el-GR" sz="1400" dirty="0"/>
          </a:p>
        </p:txBody>
      </p:sp>
    </p:spTree>
    <p:extLst>
      <p:ext uri="{BB962C8B-B14F-4D97-AF65-F5344CB8AC3E}">
        <p14:creationId xmlns:p14="http://schemas.microsoft.com/office/powerpoint/2010/main" val="2619657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phone, Hand, Screen, Smartphone, Apps, Mobile Phone">
            <a:extLst>
              <a:ext uri="{FF2B5EF4-FFF2-40B4-BE49-F238E27FC236}">
                <a16:creationId xmlns:a16="http://schemas.microsoft.com/office/drawing/2014/main" id="{4E126EBB-BF8B-4F23-A9D8-3AAD5D85C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74" t="7417" r="30280"/>
          <a:stretch/>
        </p:blipFill>
        <p:spPr bwMode="auto">
          <a:xfrm>
            <a:off x="6825661" y="2154021"/>
            <a:ext cx="1209620" cy="19572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ildren, Sandbox, Boy, Girl, Son, Daughter, Child">
            <a:extLst>
              <a:ext uri="{FF2B5EF4-FFF2-40B4-BE49-F238E27FC236}">
                <a16:creationId xmlns:a16="http://schemas.microsoft.com/office/drawing/2014/main" id="{8BCB4ABE-57D3-43C9-B0D2-40A1C6930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63" t="21268" r="7851" b="15605"/>
          <a:stretch/>
        </p:blipFill>
        <p:spPr bwMode="auto">
          <a:xfrm>
            <a:off x="2649180" y="2207685"/>
            <a:ext cx="2619022" cy="138975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ABCD4C5-6151-4218-AB0C-74978AD8463C}"/>
              </a:ext>
            </a:extLst>
          </p:cNvPr>
          <p:cNvSpPr>
            <a:spLocks noGrp="1"/>
          </p:cNvSpPr>
          <p:nvPr>
            <p:ph type="title"/>
          </p:nvPr>
        </p:nvSpPr>
        <p:spPr/>
        <p:txBody>
          <a:bodyPr/>
          <a:lstStyle/>
          <a:p>
            <a:r>
              <a:rPr lang="en-US" dirty="0"/>
              <a:t>Examples</a:t>
            </a:r>
            <a:endParaRPr lang="el-GR" dirty="0"/>
          </a:p>
        </p:txBody>
      </p:sp>
      <p:sp>
        <p:nvSpPr>
          <p:cNvPr id="6" name="TextBox 5">
            <a:extLst>
              <a:ext uri="{FF2B5EF4-FFF2-40B4-BE49-F238E27FC236}">
                <a16:creationId xmlns:a16="http://schemas.microsoft.com/office/drawing/2014/main" id="{4E831E36-ED11-4FF5-A086-79908A584670}"/>
              </a:ext>
            </a:extLst>
          </p:cNvPr>
          <p:cNvSpPr txBox="1"/>
          <p:nvPr/>
        </p:nvSpPr>
        <p:spPr>
          <a:xfrm>
            <a:off x="1127191" y="2091010"/>
            <a:ext cx="1582150" cy="1264642"/>
          </a:xfrm>
          <a:prstGeom prst="rect">
            <a:avLst/>
          </a:prstGeom>
          <a:noFill/>
          <a:ln>
            <a:noFill/>
          </a:ln>
        </p:spPr>
        <p:txBody>
          <a:bodyPr wrap="square">
            <a:spAutoFit/>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rPr>
              <a:t>Example 1 </a:t>
            </a:r>
            <a:r>
              <a:rPr lang="en-GB" sz="1800" dirty="0">
                <a:effectLst/>
                <a:latin typeface="Calibri" panose="020F0502020204030204" pitchFamily="34" charset="0"/>
                <a:ea typeface="Calibri" panose="020F0502020204030204" pitchFamily="34" charset="0"/>
              </a:rPr>
              <a:t>with small children at the playground</a:t>
            </a:r>
          </a:p>
        </p:txBody>
      </p:sp>
      <p:sp>
        <p:nvSpPr>
          <p:cNvPr id="7" name="TextBox 6">
            <a:extLst>
              <a:ext uri="{FF2B5EF4-FFF2-40B4-BE49-F238E27FC236}">
                <a16:creationId xmlns:a16="http://schemas.microsoft.com/office/drawing/2014/main" id="{BC4A0D1D-96CE-4EE1-9AFB-84145FB4F50D}"/>
              </a:ext>
            </a:extLst>
          </p:cNvPr>
          <p:cNvSpPr txBox="1"/>
          <p:nvPr/>
        </p:nvSpPr>
        <p:spPr>
          <a:xfrm>
            <a:off x="8383582" y="2145747"/>
            <a:ext cx="1714341" cy="671915"/>
          </a:xfrm>
          <a:prstGeom prst="rect">
            <a:avLst/>
          </a:prstGeom>
          <a:noFill/>
        </p:spPr>
        <p:txBody>
          <a:bodyPr wrap="square">
            <a:spAutoFit/>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rPr>
              <a:t>Example 2 </a:t>
            </a:r>
            <a:r>
              <a:rPr lang="en-GB" sz="1800" dirty="0">
                <a:effectLst/>
                <a:latin typeface="Calibri" panose="020F0502020204030204" pitchFamily="34" charset="0"/>
                <a:ea typeface="Calibri" panose="020F0502020204030204" pitchFamily="34" charset="0"/>
              </a:rPr>
              <a:t>with young people</a:t>
            </a:r>
          </a:p>
        </p:txBody>
      </p:sp>
      <p:sp>
        <p:nvSpPr>
          <p:cNvPr id="8" name="TextBox 7">
            <a:extLst>
              <a:ext uri="{FF2B5EF4-FFF2-40B4-BE49-F238E27FC236}">
                <a16:creationId xmlns:a16="http://schemas.microsoft.com/office/drawing/2014/main" id="{E86ECD7D-72C2-4C42-9428-F18AF3905725}"/>
              </a:ext>
            </a:extLst>
          </p:cNvPr>
          <p:cNvSpPr txBox="1"/>
          <p:nvPr/>
        </p:nvSpPr>
        <p:spPr>
          <a:xfrm>
            <a:off x="904450" y="1391493"/>
            <a:ext cx="6158088" cy="470000"/>
          </a:xfrm>
          <a:prstGeom prst="rect">
            <a:avLst/>
          </a:prstGeom>
          <a:noFill/>
        </p:spPr>
        <p:txBody>
          <a:bodyPr wrap="square">
            <a:spAutoFit/>
          </a:bodyPr>
          <a:lstStyle/>
          <a:p>
            <a:pPr>
              <a:lnSpc>
                <a:spcPct val="107000"/>
              </a:lnSpc>
              <a:spcAft>
                <a:spcPts val="800"/>
              </a:spcAft>
            </a:pPr>
            <a:r>
              <a:rPr lang="en-GB" sz="2400" dirty="0">
                <a:latin typeface="Calibri" panose="020F0502020204030204" pitchFamily="34" charset="0"/>
                <a:ea typeface="Calibri" panose="020F0502020204030204" pitchFamily="34" charset="0"/>
              </a:rPr>
              <a:t>Check the following two e</a:t>
            </a:r>
            <a:r>
              <a:rPr lang="en-GB" sz="2400" dirty="0">
                <a:effectLst/>
                <a:latin typeface="Calibri" panose="020F0502020204030204" pitchFamily="34" charset="0"/>
                <a:ea typeface="Calibri" panose="020F0502020204030204" pitchFamily="34" charset="0"/>
              </a:rPr>
              <a:t>xamples!</a:t>
            </a:r>
          </a:p>
        </p:txBody>
      </p:sp>
      <p:sp>
        <p:nvSpPr>
          <p:cNvPr id="16" name="pop-up">
            <a:extLst>
              <a:ext uri="{FF2B5EF4-FFF2-40B4-BE49-F238E27FC236}">
                <a16:creationId xmlns:a16="http://schemas.microsoft.com/office/drawing/2014/main" id="{BDB8280B-AA14-47F4-9FFA-8AFAA8BCD079}"/>
              </a:ext>
            </a:extLst>
          </p:cNvPr>
          <p:cNvSpPr/>
          <p:nvPr/>
        </p:nvSpPr>
        <p:spPr>
          <a:xfrm>
            <a:off x="1344511" y="353804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8" name="pop-up">
            <a:extLst>
              <a:ext uri="{FF2B5EF4-FFF2-40B4-BE49-F238E27FC236}">
                <a16:creationId xmlns:a16="http://schemas.microsoft.com/office/drawing/2014/main" id="{25115938-184B-4C46-BE51-688E51CB6851}"/>
              </a:ext>
            </a:extLst>
          </p:cNvPr>
          <p:cNvSpPr/>
          <p:nvPr/>
        </p:nvSpPr>
        <p:spPr>
          <a:xfrm>
            <a:off x="8748683" y="314255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21" name="TextBox 20">
            <a:extLst>
              <a:ext uri="{FF2B5EF4-FFF2-40B4-BE49-F238E27FC236}">
                <a16:creationId xmlns:a16="http://schemas.microsoft.com/office/drawing/2014/main" id="{B33106AA-7CEE-4D1D-89E8-667710556EAC}"/>
              </a:ext>
            </a:extLst>
          </p:cNvPr>
          <p:cNvSpPr txBox="1"/>
          <p:nvPr/>
        </p:nvSpPr>
        <p:spPr>
          <a:xfrm>
            <a:off x="970038" y="4290916"/>
            <a:ext cx="11073573" cy="2195473"/>
          </a:xfrm>
          <a:prstGeom prst="rect">
            <a:avLst/>
          </a:prstGeom>
          <a:noFill/>
        </p:spPr>
        <p:txBody>
          <a:bodyPr wrap="square">
            <a:spAutoFit/>
          </a:bodyPr>
          <a:lstStyle/>
          <a:p>
            <a:pPr>
              <a:lnSpc>
                <a:spcPct val="107000"/>
              </a:lnSpc>
              <a:spcAft>
                <a:spcPts val="800"/>
              </a:spcAft>
            </a:pPr>
            <a:r>
              <a:rPr lang="en-GB" sz="2200" dirty="0">
                <a:effectLst/>
                <a:latin typeface="Calibri" panose="020F0502020204030204" pitchFamily="34" charset="0"/>
                <a:ea typeface="Calibri" panose="020F0502020204030204" pitchFamily="34" charset="0"/>
              </a:rPr>
              <a:t>According to our vision, we would, off course, like </a:t>
            </a:r>
            <a:r>
              <a:rPr lang="en-GB" sz="2200" b="1" dirty="0">
                <a:effectLst/>
                <a:latin typeface="Calibri" panose="020F0502020204030204" pitchFamily="34" charset="0"/>
                <a:ea typeface="Calibri" panose="020F0502020204030204" pitchFamily="34" charset="0"/>
              </a:rPr>
              <a:t>Stefanie to choose a different way (a different strategy) to make her two friends aware that she also wants to go out for ice cream</a:t>
            </a:r>
            <a:r>
              <a:rPr lang="en-GB" sz="2200" dirty="0">
                <a:effectLst/>
                <a:latin typeface="Calibri" panose="020F0502020204030204" pitchFamily="34" charset="0"/>
                <a:ea typeface="Calibri" panose="020F0502020204030204" pitchFamily="34" charset="0"/>
              </a:rPr>
              <a:t>. </a:t>
            </a:r>
          </a:p>
          <a:p>
            <a:pPr marL="285750" indent="-285750">
              <a:lnSpc>
                <a:spcPct val="107000"/>
              </a:lnSpc>
              <a:spcAft>
                <a:spcPts val="800"/>
              </a:spcAft>
              <a:buClr>
                <a:srgbClr val="7FC242"/>
              </a:buClr>
              <a:buFont typeface="Wingdings" panose="05000000000000000000" pitchFamily="2" charset="2"/>
              <a:buChar char="§"/>
            </a:pPr>
            <a:r>
              <a:rPr lang="en-GB" sz="2200" dirty="0">
                <a:effectLst/>
                <a:latin typeface="Calibri" panose="020F0502020204030204" pitchFamily="34" charset="0"/>
                <a:ea typeface="Calibri" panose="020F0502020204030204" pitchFamily="34" charset="0"/>
              </a:rPr>
              <a:t>Why doesn't she just say that she wants to be there too?</a:t>
            </a:r>
          </a:p>
          <a:p>
            <a:pPr marL="285750" indent="-285750">
              <a:lnSpc>
                <a:spcPct val="107000"/>
              </a:lnSpc>
              <a:spcAft>
                <a:spcPts val="800"/>
              </a:spcAft>
              <a:buClr>
                <a:srgbClr val="7FC242"/>
              </a:buClr>
              <a:buFont typeface="Wingdings" panose="05000000000000000000" pitchFamily="2" charset="2"/>
              <a:buChar char="§"/>
            </a:pPr>
            <a:r>
              <a:rPr lang="en-GB" sz="2200" dirty="0">
                <a:effectLst/>
                <a:latin typeface="Calibri" panose="020F0502020204030204" pitchFamily="34" charset="0"/>
                <a:ea typeface="Calibri" panose="020F0502020204030204" pitchFamily="34" charset="0"/>
              </a:rPr>
              <a:t>We will deal with this question in part 2 of this booklet. </a:t>
            </a:r>
          </a:p>
          <a:p>
            <a:pPr>
              <a:lnSpc>
                <a:spcPct val="107000"/>
              </a:lnSpc>
              <a:spcAft>
                <a:spcPts val="800"/>
              </a:spcAft>
            </a:pPr>
            <a:r>
              <a:rPr lang="en-GB" sz="2200" b="1" i="1" dirty="0">
                <a:solidFill>
                  <a:srgbClr val="1A7EBA"/>
                </a:solidFill>
                <a:effectLst/>
                <a:latin typeface="Calibri" panose="020F0502020204030204" pitchFamily="34" charset="0"/>
                <a:ea typeface="Calibri" panose="020F0502020204030204" pitchFamily="34" charset="0"/>
              </a:rPr>
              <a:t>But let's start with the basic needs!</a:t>
            </a:r>
            <a:endParaRPr lang="el-GR" sz="2200" b="1" i="1" dirty="0">
              <a:solidFill>
                <a:srgbClr val="1A7EBA"/>
              </a:solidFill>
              <a:effectLst/>
              <a:latin typeface="Calibri" panose="020F0502020204030204" pitchFamily="34" charset="0"/>
              <a:ea typeface="Calibri" panose="020F0502020204030204" pitchFamily="34" charset="0"/>
            </a:endParaRPr>
          </a:p>
        </p:txBody>
      </p:sp>
      <p:sp>
        <p:nvSpPr>
          <p:cNvPr id="22" name="Ορθογώνιο 21">
            <a:extLst>
              <a:ext uri="{FF2B5EF4-FFF2-40B4-BE49-F238E27FC236}">
                <a16:creationId xmlns:a16="http://schemas.microsoft.com/office/drawing/2014/main" id="{6CDB52ED-621F-41EC-9EE0-1C22262E97B4}"/>
              </a:ext>
            </a:extLst>
          </p:cNvPr>
          <p:cNvSpPr/>
          <p:nvPr/>
        </p:nvSpPr>
        <p:spPr>
          <a:xfrm>
            <a:off x="1007538" y="2067987"/>
            <a:ext cx="4320824" cy="2075921"/>
          </a:xfrm>
          <a:prstGeom prst="rect">
            <a:avLst/>
          </a:prstGeom>
          <a:noFill/>
          <a:ln>
            <a:solidFill>
              <a:srgbClr val="017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a:extLst>
              <a:ext uri="{FF2B5EF4-FFF2-40B4-BE49-F238E27FC236}">
                <a16:creationId xmlns:a16="http://schemas.microsoft.com/office/drawing/2014/main" id="{22BFF503-06E9-4BAB-8081-AC75EE4AE2B3}"/>
              </a:ext>
            </a:extLst>
          </p:cNvPr>
          <p:cNvSpPr/>
          <p:nvPr/>
        </p:nvSpPr>
        <p:spPr>
          <a:xfrm>
            <a:off x="6583466" y="2073630"/>
            <a:ext cx="3514457" cy="2075921"/>
          </a:xfrm>
          <a:prstGeom prst="rect">
            <a:avLst/>
          </a:prstGeom>
          <a:noFill/>
          <a:ln>
            <a:solidFill>
              <a:srgbClr val="017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a:extLst>
              <a:ext uri="{FF2B5EF4-FFF2-40B4-BE49-F238E27FC236}">
                <a16:creationId xmlns:a16="http://schemas.microsoft.com/office/drawing/2014/main" id="{911F5CD9-1BE0-4D80-8B1A-06B6D983E82D}"/>
              </a:ext>
            </a:extLst>
          </p:cNvPr>
          <p:cNvSpPr txBox="1"/>
          <p:nvPr/>
        </p:nvSpPr>
        <p:spPr>
          <a:xfrm>
            <a:off x="2709340" y="2387350"/>
            <a:ext cx="3724593" cy="1754326"/>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n-GB" dirty="0"/>
              <a:t>Kristin and </a:t>
            </a:r>
            <a:r>
              <a:rPr lang="en-GB" dirty="0" err="1"/>
              <a:t>Corelie</a:t>
            </a:r>
            <a:r>
              <a:rPr lang="en-GB" dirty="0"/>
              <a:t> have arranged to meet at the ice cream shop in the afternoon. Stefanie notices this and feels left out. She posts an embarrassing photo of Kristin in their joint group and makes fun of her.</a:t>
            </a:r>
            <a:endParaRPr lang="el-GR" dirty="0"/>
          </a:p>
        </p:txBody>
      </p:sp>
      <p:sp>
        <p:nvSpPr>
          <p:cNvPr id="15" name="TextBox 14">
            <a:extLst>
              <a:ext uri="{FF2B5EF4-FFF2-40B4-BE49-F238E27FC236}">
                <a16:creationId xmlns:a16="http://schemas.microsoft.com/office/drawing/2014/main" id="{DEB130AA-9489-40BB-80B8-7D3A43656AC5}"/>
              </a:ext>
            </a:extLst>
          </p:cNvPr>
          <p:cNvSpPr txBox="1"/>
          <p:nvPr/>
        </p:nvSpPr>
        <p:spPr>
          <a:xfrm>
            <a:off x="5586164" y="1625289"/>
            <a:ext cx="5099141" cy="2554545"/>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n-GB" sz="2000" dirty="0"/>
              <a:t>Two children are playing together in the sandbox, a third joins them and wants to play (need for belonging, fun). But the other two are so engrossed in their game that they don't even notice (now the need for power and influence is added). The child on the outside now makes itself known offensively by running over and trampling the sand cakes. </a:t>
            </a:r>
            <a:endParaRPr lang="el-GR" sz="2000" dirty="0"/>
          </a:p>
        </p:txBody>
      </p:sp>
      <p:sp>
        <p:nvSpPr>
          <p:cNvPr id="20" name="TextBox 19">
            <a:extLst>
              <a:ext uri="{FF2B5EF4-FFF2-40B4-BE49-F238E27FC236}">
                <a16:creationId xmlns:a16="http://schemas.microsoft.com/office/drawing/2014/main" id="{B163AF2B-608D-4AE1-9326-2A2E86E1F880}"/>
              </a:ext>
            </a:extLst>
          </p:cNvPr>
          <p:cNvSpPr txBox="1"/>
          <p:nvPr/>
        </p:nvSpPr>
        <p:spPr>
          <a:xfrm>
            <a:off x="60152" y="6539402"/>
            <a:ext cx="2855654" cy="307777"/>
          </a:xfrm>
          <a:prstGeom prst="rect">
            <a:avLst/>
          </a:prstGeom>
          <a:noFill/>
        </p:spPr>
        <p:txBody>
          <a:bodyPr wrap="none" rtlCol="0">
            <a:spAutoFit/>
          </a:bodyPr>
          <a:lstStyle/>
          <a:p>
            <a:r>
              <a:rPr lang="en-US" sz="1400" dirty="0">
                <a:hlinkClick r:id="rId5"/>
              </a:rPr>
              <a:t>Source 1</a:t>
            </a:r>
            <a:r>
              <a:rPr lang="en-US" sz="1400" dirty="0"/>
              <a:t> , </a:t>
            </a:r>
            <a:r>
              <a:rPr lang="en-US" sz="1400" dirty="0">
                <a:hlinkClick r:id="rId6"/>
              </a:rPr>
              <a:t>Source 2</a:t>
            </a:r>
            <a:r>
              <a:rPr lang="en-US" sz="1400" dirty="0"/>
              <a:t>| </a:t>
            </a:r>
            <a:r>
              <a:rPr lang="en-US" sz="1400" dirty="0" err="1">
                <a:hlinkClick r:id="rId7"/>
              </a:rPr>
              <a:t>Pixabay</a:t>
            </a:r>
            <a:r>
              <a:rPr lang="en-US" sz="1400" dirty="0">
                <a:hlinkClick r:id="rId7"/>
              </a:rPr>
              <a:t> </a:t>
            </a:r>
            <a:r>
              <a:rPr lang="en-US" sz="1400" dirty="0" err="1">
                <a:hlinkClick r:id="rId7"/>
              </a:rPr>
              <a:t>Licence</a:t>
            </a:r>
            <a:endParaRPr lang="el-GR" sz="1400" dirty="0"/>
          </a:p>
        </p:txBody>
      </p:sp>
      <p:sp>
        <p:nvSpPr>
          <p:cNvPr id="19" name="TextBox 18">
            <a:extLst>
              <a:ext uri="{FF2B5EF4-FFF2-40B4-BE49-F238E27FC236}">
                <a16:creationId xmlns:a16="http://schemas.microsoft.com/office/drawing/2014/main" id="{B2B12514-6A8B-4D51-AE2C-ABA2B0C122C5}"/>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92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7" grpId="1" animBg="1"/>
      <p:bldP spid="15" grpId="0" animBg="1"/>
      <p:bldP spid="1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39E5D7-E6C4-45E6-AB32-9D66BF8A08F9}"/>
              </a:ext>
            </a:extLst>
          </p:cNvPr>
          <p:cNvSpPr>
            <a:spLocks noGrp="1"/>
          </p:cNvSpPr>
          <p:nvPr>
            <p:ph type="title"/>
          </p:nvPr>
        </p:nvSpPr>
        <p:spPr/>
        <p:txBody>
          <a:bodyPr/>
          <a:lstStyle/>
          <a:p>
            <a:r>
              <a:rPr lang="en-US" dirty="0"/>
              <a:t>Activity 1: 1 -3 steps</a:t>
            </a:r>
            <a:endParaRPr lang="el-GR" dirty="0"/>
          </a:p>
        </p:txBody>
      </p:sp>
      <p:sp>
        <p:nvSpPr>
          <p:cNvPr id="3" name="Θέση περιεχομένου 2">
            <a:extLst>
              <a:ext uri="{FF2B5EF4-FFF2-40B4-BE49-F238E27FC236}">
                <a16:creationId xmlns:a16="http://schemas.microsoft.com/office/drawing/2014/main" id="{EB4C1FAD-2D27-4CB6-A4AB-6F75ABB82FB8}"/>
              </a:ext>
            </a:extLst>
          </p:cNvPr>
          <p:cNvSpPr>
            <a:spLocks noGrp="1"/>
          </p:cNvSpPr>
          <p:nvPr>
            <p:ph idx="1"/>
          </p:nvPr>
        </p:nvSpPr>
        <p:spPr/>
        <p:txBody>
          <a:bodyPr/>
          <a:lstStyle/>
          <a:p>
            <a:endParaRPr lang="el-GR"/>
          </a:p>
        </p:txBody>
      </p:sp>
      <p:grpSp>
        <p:nvGrpSpPr>
          <p:cNvPr id="4" name="Gruppieren 226">
            <a:extLst>
              <a:ext uri="{FF2B5EF4-FFF2-40B4-BE49-F238E27FC236}">
                <a16:creationId xmlns:a16="http://schemas.microsoft.com/office/drawing/2014/main" id="{00DED08F-87E4-4F65-BEBB-85E883A10676}"/>
              </a:ext>
            </a:extLst>
          </p:cNvPr>
          <p:cNvGrpSpPr/>
          <p:nvPr/>
        </p:nvGrpSpPr>
        <p:grpSpPr>
          <a:xfrm>
            <a:off x="338662" y="1473199"/>
            <a:ext cx="11966222" cy="6033912"/>
            <a:chOff x="0" y="0"/>
            <a:chExt cx="5486400" cy="3200400"/>
          </a:xfrm>
        </p:grpSpPr>
        <p:grpSp>
          <p:nvGrpSpPr>
            <p:cNvPr id="5" name="Gruppieren 227">
              <a:extLst>
                <a:ext uri="{FF2B5EF4-FFF2-40B4-BE49-F238E27FC236}">
                  <a16:creationId xmlns:a16="http://schemas.microsoft.com/office/drawing/2014/main" id="{FF80C569-30F2-45D0-BF2E-196EC33C061A}"/>
                </a:ext>
              </a:extLst>
            </p:cNvPr>
            <p:cNvGrpSpPr/>
            <p:nvPr/>
          </p:nvGrpSpPr>
          <p:grpSpPr>
            <a:xfrm>
              <a:off x="0" y="0"/>
              <a:ext cx="5486400" cy="3200400"/>
              <a:chOff x="0" y="0"/>
              <a:chExt cx="5486400" cy="3200400"/>
            </a:xfrm>
          </p:grpSpPr>
          <p:sp>
            <p:nvSpPr>
              <p:cNvPr id="6" name="Rechteck 228">
                <a:extLst>
                  <a:ext uri="{FF2B5EF4-FFF2-40B4-BE49-F238E27FC236}">
                    <a16:creationId xmlns:a16="http://schemas.microsoft.com/office/drawing/2014/main" id="{64805516-AD54-4723-8526-CF76342AED0A}"/>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Rechteck: abgerundete Ecken 229">
                <a:extLst>
                  <a:ext uri="{FF2B5EF4-FFF2-40B4-BE49-F238E27FC236}">
                    <a16:creationId xmlns:a16="http://schemas.microsoft.com/office/drawing/2014/main" id="{4C80B0A0-E8E2-4677-B91B-822AA6F5E22B}"/>
                  </a:ext>
                </a:extLst>
              </p:cNvPr>
              <p:cNvSpPr/>
              <p:nvPr/>
            </p:nvSpPr>
            <p:spPr>
              <a:xfrm>
                <a:off x="0" y="0"/>
                <a:ext cx="4389120" cy="7040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8" name="Textfeld 230">
                <a:extLst>
                  <a:ext uri="{FF2B5EF4-FFF2-40B4-BE49-F238E27FC236}">
                    <a16:creationId xmlns:a16="http://schemas.microsoft.com/office/drawing/2014/main" id="{59038717-CD2E-4681-B597-07B8C7ADF0A2}"/>
                  </a:ext>
                </a:extLst>
              </p:cNvPr>
              <p:cNvSpPr txBox="1"/>
              <p:nvPr/>
            </p:nvSpPr>
            <p:spPr>
              <a:xfrm>
                <a:off x="20622" y="20622"/>
                <a:ext cx="4278429" cy="662844"/>
              </a:xfrm>
              <a:prstGeom prst="rect">
                <a:avLst/>
              </a:prstGeom>
              <a:noFill/>
              <a:ln>
                <a:noFill/>
              </a:ln>
            </p:spPr>
            <p:txBody>
              <a:bodyPr spcFirstLastPara="1" wrap="square" lIns="49525" tIns="49525" rIns="49525" bIns="49525" anchor="ctr" anchorCtr="0">
                <a:noAutofit/>
              </a:bodyPr>
              <a:lstStyle/>
              <a:p>
                <a:pP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1. As a first step, it is important to know the five basic needs. What are they called again?</a:t>
                </a:r>
              </a:p>
            </p:txBody>
          </p:sp>
          <p:sp>
            <p:nvSpPr>
              <p:cNvPr id="9" name="Rechteck: abgerundete Ecken 231">
                <a:extLst>
                  <a:ext uri="{FF2B5EF4-FFF2-40B4-BE49-F238E27FC236}">
                    <a16:creationId xmlns:a16="http://schemas.microsoft.com/office/drawing/2014/main" id="{E81B8A63-3D13-446D-99B4-9B24BE9C7989}"/>
                  </a:ext>
                </a:extLst>
              </p:cNvPr>
              <p:cNvSpPr/>
              <p:nvPr/>
            </p:nvSpPr>
            <p:spPr>
              <a:xfrm>
                <a:off x="367588" y="832104"/>
                <a:ext cx="4389120" cy="704088"/>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0" name="Textfeld 232">
                <a:extLst>
                  <a:ext uri="{FF2B5EF4-FFF2-40B4-BE49-F238E27FC236}">
                    <a16:creationId xmlns:a16="http://schemas.microsoft.com/office/drawing/2014/main" id="{19E831D3-1CEA-4877-83BE-F2F1657FE134}"/>
                  </a:ext>
                </a:extLst>
              </p:cNvPr>
              <p:cNvSpPr txBox="1"/>
              <p:nvPr/>
            </p:nvSpPr>
            <p:spPr>
              <a:xfrm>
                <a:off x="388210" y="852726"/>
                <a:ext cx="4265525"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2. Then, it is good to gradually </a:t>
                </a:r>
                <a:r>
                  <a:rPr lang="en-US"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familiarise</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yourself with them. Choose a need that you want to start with and think about where and in which situations this need is particularly noticeable. You can then do the same with the other needs. </a:t>
                </a:r>
                <a:endPar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1" name="Rechteck: abgerundete Ecken 233">
                <a:extLst>
                  <a:ext uri="{FF2B5EF4-FFF2-40B4-BE49-F238E27FC236}">
                    <a16:creationId xmlns:a16="http://schemas.microsoft.com/office/drawing/2014/main" id="{71D95B79-DA8C-4F59-833C-B96118244922}"/>
                  </a:ext>
                </a:extLst>
              </p:cNvPr>
              <p:cNvSpPr/>
              <p:nvPr/>
            </p:nvSpPr>
            <p:spPr>
              <a:xfrm>
                <a:off x="729691" y="1664208"/>
                <a:ext cx="4120293"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feld 234">
                <a:extLst>
                  <a:ext uri="{FF2B5EF4-FFF2-40B4-BE49-F238E27FC236}">
                    <a16:creationId xmlns:a16="http://schemas.microsoft.com/office/drawing/2014/main" id="{4D19B59F-1E1D-4591-8C4E-2270165ADACC}"/>
                  </a:ext>
                </a:extLst>
              </p:cNvPr>
              <p:cNvSpPr txBox="1"/>
              <p:nvPr/>
            </p:nvSpPr>
            <p:spPr>
              <a:xfrm>
                <a:off x="750313" y="1684830"/>
                <a:ext cx="3528116"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3. </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Next, you can start to observe the </a:t>
                </a:r>
                <a:r>
                  <a:rPr lang="en-US"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behaviour</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of your fellow human beings: what need could be behind their </a:t>
                </a:r>
                <a:r>
                  <a:rPr lang="en-US"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behaviour</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See exercises 3 and 4 at page ...</a:t>
                </a:r>
              </a:p>
            </p:txBody>
          </p:sp>
          <p:sp>
            <p:nvSpPr>
              <p:cNvPr id="15" name="Pfeil: nach unten 237">
                <a:extLst>
                  <a:ext uri="{FF2B5EF4-FFF2-40B4-BE49-F238E27FC236}">
                    <a16:creationId xmlns:a16="http://schemas.microsoft.com/office/drawing/2014/main" id="{D55F28CA-0F79-4B2E-8693-1ADC58304E45}"/>
                  </a:ext>
                </a:extLst>
              </p:cNvPr>
              <p:cNvSpPr/>
              <p:nvPr/>
            </p:nvSpPr>
            <p:spPr>
              <a:xfrm>
                <a:off x="3931462" y="539267"/>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6" name="Textfeld 238">
                <a:extLst>
                  <a:ext uri="{FF2B5EF4-FFF2-40B4-BE49-F238E27FC236}">
                    <a16:creationId xmlns:a16="http://schemas.microsoft.com/office/drawing/2014/main" id="{CD865DDE-E41F-45E1-8DBD-4ACABAE7DD17}"/>
                  </a:ext>
                </a:extLst>
              </p:cNvPr>
              <p:cNvSpPr txBox="1"/>
              <p:nvPr/>
            </p:nvSpPr>
            <p:spPr>
              <a:xfrm>
                <a:off x="4034435" y="539267"/>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7" name="Pfeil: nach unten 239">
                <a:extLst>
                  <a:ext uri="{FF2B5EF4-FFF2-40B4-BE49-F238E27FC236}">
                    <a16:creationId xmlns:a16="http://schemas.microsoft.com/office/drawing/2014/main" id="{D4B89F76-EA10-4E76-B2BF-209BFFF25DAD}"/>
                  </a:ext>
                </a:extLst>
              </p:cNvPr>
              <p:cNvSpPr/>
              <p:nvPr/>
            </p:nvSpPr>
            <p:spPr>
              <a:xfrm>
                <a:off x="4299051" y="1371371"/>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8" name="Textfeld 240">
                <a:extLst>
                  <a:ext uri="{FF2B5EF4-FFF2-40B4-BE49-F238E27FC236}">
                    <a16:creationId xmlns:a16="http://schemas.microsoft.com/office/drawing/2014/main" id="{9550CBBB-BF78-49FB-8D1F-C3E14536A5A8}"/>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9" name="Pfeil: nach unten 241">
                <a:extLst>
                  <a:ext uri="{FF2B5EF4-FFF2-40B4-BE49-F238E27FC236}">
                    <a16:creationId xmlns:a16="http://schemas.microsoft.com/office/drawing/2014/main" id="{E4C10B68-CE2A-4EF3-A199-5436D55D777E}"/>
                  </a:ext>
                </a:extLst>
              </p:cNvPr>
              <p:cNvSpPr/>
              <p:nvPr/>
            </p:nvSpPr>
            <p:spPr>
              <a:xfrm rot="16200000">
                <a:off x="4625264" y="1877134"/>
                <a:ext cx="529438" cy="395608"/>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sp>
        <p:nvSpPr>
          <p:cNvPr id="21" name="TextBox 20">
            <a:extLst>
              <a:ext uri="{FF2B5EF4-FFF2-40B4-BE49-F238E27FC236}">
                <a16:creationId xmlns:a16="http://schemas.microsoft.com/office/drawing/2014/main" id="{ADB3619E-346B-4188-A916-0BD5303C2ECD}"/>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3968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39E5D7-E6C4-45E6-AB32-9D66BF8A08F9}"/>
              </a:ext>
            </a:extLst>
          </p:cNvPr>
          <p:cNvSpPr>
            <a:spLocks noGrp="1"/>
          </p:cNvSpPr>
          <p:nvPr>
            <p:ph type="title"/>
          </p:nvPr>
        </p:nvSpPr>
        <p:spPr/>
        <p:txBody>
          <a:bodyPr/>
          <a:lstStyle/>
          <a:p>
            <a:r>
              <a:rPr lang="en-US" dirty="0"/>
              <a:t>Activity 1: 4 -6 steps</a:t>
            </a:r>
            <a:endParaRPr lang="el-GR" dirty="0"/>
          </a:p>
        </p:txBody>
      </p:sp>
      <p:sp>
        <p:nvSpPr>
          <p:cNvPr id="3" name="Θέση περιεχομένου 2">
            <a:extLst>
              <a:ext uri="{FF2B5EF4-FFF2-40B4-BE49-F238E27FC236}">
                <a16:creationId xmlns:a16="http://schemas.microsoft.com/office/drawing/2014/main" id="{E00CADB5-2A26-4B79-A1F1-6BD9CCC9FE6D}"/>
              </a:ext>
            </a:extLst>
          </p:cNvPr>
          <p:cNvSpPr>
            <a:spLocks noGrp="1"/>
          </p:cNvSpPr>
          <p:nvPr>
            <p:ph idx="1"/>
          </p:nvPr>
        </p:nvSpPr>
        <p:spPr/>
        <p:txBody>
          <a:bodyPr/>
          <a:lstStyle/>
          <a:p>
            <a:endParaRPr lang="el-GR"/>
          </a:p>
        </p:txBody>
      </p:sp>
      <p:grpSp>
        <p:nvGrpSpPr>
          <p:cNvPr id="4" name="Gruppieren 226">
            <a:extLst>
              <a:ext uri="{FF2B5EF4-FFF2-40B4-BE49-F238E27FC236}">
                <a16:creationId xmlns:a16="http://schemas.microsoft.com/office/drawing/2014/main" id="{00DED08F-87E4-4F65-BEBB-85E883A10676}"/>
              </a:ext>
            </a:extLst>
          </p:cNvPr>
          <p:cNvGrpSpPr/>
          <p:nvPr/>
        </p:nvGrpSpPr>
        <p:grpSpPr>
          <a:xfrm>
            <a:off x="411997" y="1521976"/>
            <a:ext cx="11966222" cy="6033912"/>
            <a:chOff x="0" y="0"/>
            <a:chExt cx="5486400" cy="3200400"/>
          </a:xfrm>
        </p:grpSpPr>
        <p:grpSp>
          <p:nvGrpSpPr>
            <p:cNvPr id="5" name="Gruppieren 227">
              <a:extLst>
                <a:ext uri="{FF2B5EF4-FFF2-40B4-BE49-F238E27FC236}">
                  <a16:creationId xmlns:a16="http://schemas.microsoft.com/office/drawing/2014/main" id="{FF80C569-30F2-45D0-BF2E-196EC33C061A}"/>
                </a:ext>
              </a:extLst>
            </p:cNvPr>
            <p:cNvGrpSpPr/>
            <p:nvPr/>
          </p:nvGrpSpPr>
          <p:grpSpPr>
            <a:xfrm>
              <a:off x="0" y="0"/>
              <a:ext cx="5486400" cy="3200400"/>
              <a:chOff x="0" y="0"/>
              <a:chExt cx="5486400" cy="3200400"/>
            </a:xfrm>
          </p:grpSpPr>
          <p:sp>
            <p:nvSpPr>
              <p:cNvPr id="6" name="Rechteck 228">
                <a:extLst>
                  <a:ext uri="{FF2B5EF4-FFF2-40B4-BE49-F238E27FC236}">
                    <a16:creationId xmlns:a16="http://schemas.microsoft.com/office/drawing/2014/main" id="{64805516-AD54-4723-8526-CF76342AED0A}"/>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Rechteck: abgerundete Ecken 229">
                <a:extLst>
                  <a:ext uri="{FF2B5EF4-FFF2-40B4-BE49-F238E27FC236}">
                    <a16:creationId xmlns:a16="http://schemas.microsoft.com/office/drawing/2014/main" id="{4C80B0A0-E8E2-4677-B91B-822AA6F5E22B}"/>
                  </a:ext>
                </a:extLst>
              </p:cNvPr>
              <p:cNvSpPr/>
              <p:nvPr/>
            </p:nvSpPr>
            <p:spPr>
              <a:xfrm>
                <a:off x="0" y="0"/>
                <a:ext cx="4700392" cy="51747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8" name="Textfeld 230">
                <a:extLst>
                  <a:ext uri="{FF2B5EF4-FFF2-40B4-BE49-F238E27FC236}">
                    <a16:creationId xmlns:a16="http://schemas.microsoft.com/office/drawing/2014/main" id="{59038717-CD2E-4681-B597-07B8C7ADF0A2}"/>
                  </a:ext>
                </a:extLst>
              </p:cNvPr>
              <p:cNvSpPr txBox="1"/>
              <p:nvPr/>
            </p:nvSpPr>
            <p:spPr>
              <a:xfrm>
                <a:off x="20622" y="20623"/>
                <a:ext cx="4278429" cy="528106"/>
              </a:xfrm>
              <a:prstGeom prst="rect">
                <a:avLst/>
              </a:prstGeom>
              <a:noFill/>
              <a:ln>
                <a:noFill/>
              </a:ln>
            </p:spPr>
            <p:txBody>
              <a:bodyPr spcFirstLastPara="1" wrap="square" lIns="49525" tIns="49525" rIns="49525" bIns="49525" anchor="ctr" anchorCtr="0">
                <a:noAutofit/>
              </a:bodyPr>
              <a:lstStyle/>
              <a:p>
                <a:pP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4. If you are already familiar with </a:t>
                </a:r>
                <a:r>
                  <a:rPr lang="en-US"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recognising</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the five basic needs, you can begin to observe yourself: which of your needs is being completely fulfilled right now? </a:t>
                </a:r>
              </a:p>
            </p:txBody>
          </p:sp>
          <p:sp>
            <p:nvSpPr>
              <p:cNvPr id="9" name="Rechteck: abgerundete Ecken 231">
                <a:extLst>
                  <a:ext uri="{FF2B5EF4-FFF2-40B4-BE49-F238E27FC236}">
                    <a16:creationId xmlns:a16="http://schemas.microsoft.com/office/drawing/2014/main" id="{E81B8A63-3D13-446D-99B4-9B24BE9C7989}"/>
                  </a:ext>
                </a:extLst>
              </p:cNvPr>
              <p:cNvSpPr/>
              <p:nvPr/>
            </p:nvSpPr>
            <p:spPr>
              <a:xfrm>
                <a:off x="142611" y="600489"/>
                <a:ext cx="5070563" cy="1374965"/>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0" name="Textfeld 232">
                <a:extLst>
                  <a:ext uri="{FF2B5EF4-FFF2-40B4-BE49-F238E27FC236}">
                    <a16:creationId xmlns:a16="http://schemas.microsoft.com/office/drawing/2014/main" id="{19E831D3-1CEA-4877-83BE-F2F1657FE134}"/>
                  </a:ext>
                </a:extLst>
              </p:cNvPr>
              <p:cNvSpPr txBox="1"/>
              <p:nvPr/>
            </p:nvSpPr>
            <p:spPr>
              <a:xfrm>
                <a:off x="195935" y="1015370"/>
                <a:ext cx="5017239" cy="927775"/>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5. For every person there are always situations in which one or the other basic need comes up because it is not fulfilled. The next step is to </a:t>
                </a:r>
                <a:r>
                  <a:rPr lang="en-US"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recognise</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this in yourself. You can </a:t>
                </a:r>
                <a:r>
                  <a:rPr lang="en-US"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practise</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this in situations when you perceive a strong unpleasant feeling. It is important not to suppress this unpleasant feeling, but to take it seriously, take a breath and ask yourself what unfulfilled need it could have to do with. If you now blame someone else for it, that is also a possibility, but it does not bring you any further in exploring your feelings and needs. If you want to find the unmet need, just go into compassion with yourself. Just as you would </a:t>
                </a:r>
                <a:r>
                  <a:rPr lang="en-US"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empathise</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with a loved one or a pet. </a:t>
                </a:r>
              </a:p>
              <a:p>
                <a:pPr algn="ctr">
                  <a:lnSpc>
                    <a:spcPct val="89000"/>
                  </a:lnSpc>
                  <a:spcAft>
                    <a:spcPts val="800"/>
                  </a:spcAft>
                </a:pP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1" name="Rechteck: abgerundete Ecken 233">
                <a:extLst>
                  <a:ext uri="{FF2B5EF4-FFF2-40B4-BE49-F238E27FC236}">
                    <a16:creationId xmlns:a16="http://schemas.microsoft.com/office/drawing/2014/main" id="{71D95B79-DA8C-4F59-833C-B96118244922}"/>
                  </a:ext>
                </a:extLst>
              </p:cNvPr>
              <p:cNvSpPr/>
              <p:nvPr/>
            </p:nvSpPr>
            <p:spPr>
              <a:xfrm>
                <a:off x="558681" y="2040723"/>
                <a:ext cx="4198027"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feld 234">
                <a:extLst>
                  <a:ext uri="{FF2B5EF4-FFF2-40B4-BE49-F238E27FC236}">
                    <a16:creationId xmlns:a16="http://schemas.microsoft.com/office/drawing/2014/main" id="{4D19B59F-1E1D-4591-8C4E-2270165ADACC}"/>
                  </a:ext>
                </a:extLst>
              </p:cNvPr>
              <p:cNvSpPr txBox="1"/>
              <p:nvPr/>
            </p:nvSpPr>
            <p:spPr>
              <a:xfrm>
                <a:off x="750313" y="2086877"/>
                <a:ext cx="3528116"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6. </a:t>
                </a:r>
                <a:r>
                  <a:rPr lang="en-US"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Once you have identified the need (sometimes there are more than one), think about how you can meet it in the best way for you. You can learn more about this in the chapter on strategies.</a:t>
                </a:r>
              </a:p>
            </p:txBody>
          </p:sp>
          <p:sp>
            <p:nvSpPr>
              <p:cNvPr id="15" name="Pfeil: nach unten 237">
                <a:extLst>
                  <a:ext uri="{FF2B5EF4-FFF2-40B4-BE49-F238E27FC236}">
                    <a16:creationId xmlns:a16="http://schemas.microsoft.com/office/drawing/2014/main" id="{D55F28CA-0F79-4B2E-8693-1ADC58304E45}"/>
                  </a:ext>
                </a:extLst>
              </p:cNvPr>
              <p:cNvSpPr/>
              <p:nvPr/>
            </p:nvSpPr>
            <p:spPr>
              <a:xfrm>
                <a:off x="4180743" y="275028"/>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7" name="Pfeil: nach unten 239">
                <a:extLst>
                  <a:ext uri="{FF2B5EF4-FFF2-40B4-BE49-F238E27FC236}">
                    <a16:creationId xmlns:a16="http://schemas.microsoft.com/office/drawing/2014/main" id="{D4B89F76-EA10-4E76-B2BF-209BFFF25DAD}"/>
                  </a:ext>
                </a:extLst>
              </p:cNvPr>
              <p:cNvSpPr/>
              <p:nvPr/>
            </p:nvSpPr>
            <p:spPr>
              <a:xfrm>
                <a:off x="4299051" y="1830848"/>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8" name="Textfeld 240">
                <a:extLst>
                  <a:ext uri="{FF2B5EF4-FFF2-40B4-BE49-F238E27FC236}">
                    <a16:creationId xmlns:a16="http://schemas.microsoft.com/office/drawing/2014/main" id="{9550CBBB-BF78-49FB-8D1F-C3E14536A5A8}"/>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sp>
        <p:nvSpPr>
          <p:cNvPr id="22" name="TextBox 21">
            <a:extLst>
              <a:ext uri="{FF2B5EF4-FFF2-40B4-BE49-F238E27FC236}">
                <a16:creationId xmlns:a16="http://schemas.microsoft.com/office/drawing/2014/main" id="{60755235-58C8-4FA5-8AC9-56F2D344D274}"/>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3113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09" descr="Aquarell, Pinselstrich, Farbe, Abstrakt, Textur, Bürste">
            <a:extLst>
              <a:ext uri="{FF2B5EF4-FFF2-40B4-BE49-F238E27FC236}">
                <a16:creationId xmlns:a16="http://schemas.microsoft.com/office/drawing/2014/main" id="{FDA907C6-7B2D-4619-97EF-3E6C72FCD1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426980" y="2429533"/>
            <a:ext cx="6676530" cy="147387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D47195E5-755C-48EB-8CB7-49AF459485CF}"/>
              </a:ext>
            </a:extLst>
          </p:cNvPr>
          <p:cNvSpPr>
            <a:spLocks noGrp="1"/>
          </p:cNvSpPr>
          <p:nvPr>
            <p:ph type="title"/>
          </p:nvPr>
        </p:nvSpPr>
        <p:spPr/>
        <p:txBody>
          <a:bodyPr/>
          <a:lstStyle/>
          <a:p>
            <a:r>
              <a:rPr lang="en-US" dirty="0"/>
              <a:t>Your feelings as a compass</a:t>
            </a:r>
            <a:endParaRPr lang="el-GR" dirty="0"/>
          </a:p>
        </p:txBody>
      </p:sp>
      <p:sp>
        <p:nvSpPr>
          <p:cNvPr id="3" name="Θέση περιεχομένου 2">
            <a:extLst>
              <a:ext uri="{FF2B5EF4-FFF2-40B4-BE49-F238E27FC236}">
                <a16:creationId xmlns:a16="http://schemas.microsoft.com/office/drawing/2014/main" id="{03E52E29-7EB6-444D-92FE-3C56B8B7778E}"/>
              </a:ext>
            </a:extLst>
          </p:cNvPr>
          <p:cNvSpPr>
            <a:spLocks noGrp="1"/>
          </p:cNvSpPr>
          <p:nvPr>
            <p:ph idx="1"/>
          </p:nvPr>
        </p:nvSpPr>
        <p:spPr>
          <a:xfrm>
            <a:off x="838200" y="1825625"/>
            <a:ext cx="5424948" cy="4351338"/>
          </a:xfrm>
        </p:spPr>
        <p:txBody>
          <a:bodyPr>
            <a:normAutofit/>
          </a:bodyPr>
          <a:lstStyle/>
          <a:p>
            <a:pPr>
              <a:lnSpc>
                <a:spcPct val="107000"/>
              </a:lnSpc>
              <a:spcAft>
                <a:spcPts val="800"/>
              </a:spcAft>
            </a:pPr>
            <a:r>
              <a:rPr lang="en-GB" sz="2400" dirty="0">
                <a:latin typeface="Calibri" panose="020F0502020204030204" pitchFamily="34" charset="0"/>
                <a:ea typeface="Calibri" panose="020F0502020204030204" pitchFamily="34" charset="0"/>
              </a:rPr>
              <a:t>In the last chapter you saw that you can recognise that </a:t>
            </a:r>
            <a:r>
              <a:rPr lang="en-GB" sz="2400" b="1" dirty="0">
                <a:latin typeface="Calibri" panose="020F0502020204030204" pitchFamily="34" charset="0"/>
                <a:ea typeface="Calibri" panose="020F0502020204030204" pitchFamily="34" charset="0"/>
              </a:rPr>
              <a:t>one or more of your basic needs are not being fulfilled when an unpleasant feeling arises</a:t>
            </a:r>
            <a:r>
              <a:rPr lang="en-GB" sz="2400" dirty="0">
                <a:latin typeface="Calibri" panose="020F0502020204030204" pitchFamily="34" charset="0"/>
                <a:ea typeface="Calibri" panose="020F0502020204030204" pitchFamily="34" charset="0"/>
              </a:rPr>
              <a:t>. </a:t>
            </a:r>
          </a:p>
          <a:p>
            <a:pPr>
              <a:lnSpc>
                <a:spcPct val="107000"/>
              </a:lnSpc>
              <a:spcAft>
                <a:spcPts val="800"/>
              </a:spcAft>
            </a:pPr>
            <a:r>
              <a:rPr lang="en-GB" sz="2400" dirty="0">
                <a:effectLst/>
                <a:latin typeface="Calibri" panose="020F0502020204030204" pitchFamily="34" charset="0"/>
                <a:ea typeface="Calibri" panose="020F0502020204030204" pitchFamily="34" charset="0"/>
              </a:rPr>
              <a:t>Here you will find an overview of the basic needs and what </a:t>
            </a:r>
            <a:r>
              <a:rPr lang="en-GB" sz="2400" b="1" dirty="0">
                <a:effectLst/>
                <a:latin typeface="Calibri" panose="020F0502020204030204" pitchFamily="34" charset="0"/>
                <a:ea typeface="Calibri" panose="020F0502020204030204" pitchFamily="34" charset="0"/>
              </a:rPr>
              <a:t>feelings it can trigger in you if one of them is not fulfilled</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endParaRPr lang="el-GR" sz="2400" dirty="0"/>
          </a:p>
        </p:txBody>
      </p:sp>
      <p:sp>
        <p:nvSpPr>
          <p:cNvPr id="6" name="TextBox 5">
            <a:extLst>
              <a:ext uri="{FF2B5EF4-FFF2-40B4-BE49-F238E27FC236}">
                <a16:creationId xmlns:a16="http://schemas.microsoft.com/office/drawing/2014/main" id="{6D19A8DE-BE4C-45AD-8021-11CC08F63B64}"/>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sp>
        <p:nvSpPr>
          <p:cNvPr id="8" name="Ορθογώνιο 7">
            <a:extLst>
              <a:ext uri="{FF2B5EF4-FFF2-40B4-BE49-F238E27FC236}">
                <a16:creationId xmlns:a16="http://schemas.microsoft.com/office/drawing/2014/main" id="{10245FB9-8320-48CC-92C7-54B7716F7A63}"/>
              </a:ext>
            </a:extLst>
          </p:cNvPr>
          <p:cNvSpPr/>
          <p:nvPr/>
        </p:nvSpPr>
        <p:spPr>
          <a:xfrm>
            <a:off x="6764593" y="2782669"/>
            <a:ext cx="6768021"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a:t>
            </a:r>
            <a:r>
              <a:rPr lang="en-US" sz="3600" b="1" dirty="0">
                <a:ln w="12700" cmpd="sng">
                  <a:solidFill>
                    <a:srgbClr val="0170B3"/>
                  </a:solidFill>
                  <a:prstDash val="solid"/>
                </a:ln>
                <a:solidFill>
                  <a:schemeClr val="bg1"/>
                </a:solidFill>
              </a:rPr>
              <a:t>F</a:t>
            </a:r>
            <a:r>
              <a:rPr lang="en-US" sz="3600" b="1" cap="none" spc="0" dirty="0">
                <a:ln w="12700" cmpd="sng">
                  <a:solidFill>
                    <a:srgbClr val="0170B3"/>
                  </a:solidFill>
                  <a:prstDash val="solid"/>
                </a:ln>
                <a:solidFill>
                  <a:schemeClr val="bg1"/>
                </a:solidFill>
                <a:effectLst/>
              </a:rPr>
              <a:t>eeling</a:t>
            </a:r>
          </a:p>
        </p:txBody>
      </p:sp>
      <p:pic>
        <p:nvPicPr>
          <p:cNvPr id="9" name="Grafik 4159" descr="Transparent Watercolor Arrow Png, Png Download - kindpng">
            <a:extLst>
              <a:ext uri="{FF2B5EF4-FFF2-40B4-BE49-F238E27FC236}">
                <a16:creationId xmlns:a16="http://schemas.microsoft.com/office/drawing/2014/main" id="{250F5202-FBF2-4948-ACE2-37D3D53F3934}"/>
              </a:ext>
            </a:extLst>
          </p:cNvPr>
          <p:cNvPicPr>
            <a:picLocks noChangeAspect="1"/>
          </p:cNvPicPr>
          <p:nvPr/>
        </p:nvPicPr>
        <p:blipFill>
          <a:blip r:embed="rId4"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76065" y="2599739"/>
            <a:ext cx="1391285" cy="1012190"/>
          </a:xfrm>
          <a:prstGeom prst="rect">
            <a:avLst/>
          </a:prstGeom>
          <a:noFill/>
          <a:ln>
            <a:noFill/>
          </a:ln>
        </p:spPr>
      </p:pic>
    </p:spTree>
    <p:extLst>
      <p:ext uri="{BB962C8B-B14F-4D97-AF65-F5344CB8AC3E}">
        <p14:creationId xmlns:p14="http://schemas.microsoft.com/office/powerpoint/2010/main" val="513866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4142">
            <a:extLst>
              <a:ext uri="{FF2B5EF4-FFF2-40B4-BE49-F238E27FC236}">
                <a16:creationId xmlns:a16="http://schemas.microsoft.com/office/drawing/2014/main" id="{45DA4B43-63F0-4796-A801-32971D2CA8B7}"/>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209158" y="2933396"/>
            <a:ext cx="4080569" cy="1584325"/>
          </a:xfrm>
          <a:prstGeom prst="rect">
            <a:avLst/>
          </a:prstGeom>
          <a:noFill/>
          <a:ln>
            <a:noFill/>
          </a:ln>
          <a:extLst>
            <a:ext uri="{53640926-AAD7-44D8-BBD7-CCE9431645EC}">
              <a14:shadowObscured xmlns:a14="http://schemas.microsoft.com/office/drawing/2010/main"/>
            </a:ext>
          </a:extLst>
        </p:spPr>
      </p:pic>
      <p:pic>
        <p:nvPicPr>
          <p:cNvPr id="17" name="Grafik 4144">
            <a:extLst>
              <a:ext uri="{FF2B5EF4-FFF2-40B4-BE49-F238E27FC236}">
                <a16:creationId xmlns:a16="http://schemas.microsoft.com/office/drawing/2014/main" id="{A57F2893-AE5D-440C-8B83-B17D505FCD35}"/>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538436" y="4557191"/>
            <a:ext cx="6182995" cy="1452245"/>
          </a:xfrm>
          <a:prstGeom prst="rect">
            <a:avLst/>
          </a:prstGeom>
          <a:noFill/>
          <a:ln>
            <a:noFill/>
          </a:ln>
          <a:extLst>
            <a:ext uri="{53640926-AAD7-44D8-BBD7-CCE9431645EC}">
              <a14:shadowObscured xmlns:a14="http://schemas.microsoft.com/office/drawing/2010/main"/>
            </a:ext>
          </a:extLst>
        </p:spPr>
      </p:pic>
      <p:pic>
        <p:nvPicPr>
          <p:cNvPr id="19" name="Grafik 609" descr="Aquarell, Pinselstrich, Farbe, Abstrakt, Textur, Bürste">
            <a:extLst>
              <a:ext uri="{FF2B5EF4-FFF2-40B4-BE49-F238E27FC236}">
                <a16:creationId xmlns:a16="http://schemas.microsoft.com/office/drawing/2014/main" id="{9A0AAC42-F17D-448C-8536-0B004209989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25816" y="1541217"/>
            <a:ext cx="10078661" cy="1119887"/>
          </a:xfrm>
          <a:prstGeom prst="rect">
            <a:avLst/>
          </a:prstGeom>
          <a:noFill/>
          <a:ln>
            <a:noFill/>
          </a:ln>
          <a:extLst>
            <a:ext uri="{53640926-AAD7-44D8-BBD7-CCE9431645EC}">
              <a14:shadowObscured xmlns:a14="http://schemas.microsoft.com/office/drawing/2010/main"/>
            </a:ext>
          </a:extLst>
        </p:spPr>
      </p:pic>
      <p:pic>
        <p:nvPicPr>
          <p:cNvPr id="14" name="Grafik 599" descr="Aquarell, Pinselstrich, Farbe, Abstrakt, Textur, Bürste">
            <a:extLst>
              <a:ext uri="{FF2B5EF4-FFF2-40B4-BE49-F238E27FC236}">
                <a16:creationId xmlns:a16="http://schemas.microsoft.com/office/drawing/2014/main" id="{6A5E90A3-5399-444B-ABEC-5439FE09D8F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838201" y="3822290"/>
            <a:ext cx="2907890"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n-US" dirty="0"/>
              <a:t>Survival &amp; feelings</a:t>
            </a:r>
            <a:endParaRPr lang="el-GR" dirty="0"/>
          </a:p>
        </p:txBody>
      </p:sp>
      <p:sp>
        <p:nvSpPr>
          <p:cNvPr id="11" name="TextBox 10">
            <a:extLst>
              <a:ext uri="{FF2B5EF4-FFF2-40B4-BE49-F238E27FC236}">
                <a16:creationId xmlns:a16="http://schemas.microsoft.com/office/drawing/2014/main" id="{75E9ED62-A3A7-4EE3-BE0F-87312A600C51}"/>
              </a:ext>
            </a:extLst>
          </p:cNvPr>
          <p:cNvSpPr txBox="1"/>
          <p:nvPr/>
        </p:nvSpPr>
        <p:spPr>
          <a:xfrm>
            <a:off x="6003763" y="3101827"/>
            <a:ext cx="2111452" cy="1465529"/>
          </a:xfrm>
          <a:prstGeom prst="rect">
            <a:avLst/>
          </a:prstGeom>
          <a:noFill/>
        </p:spPr>
        <p:txBody>
          <a:bodyPr wrap="square">
            <a:spAutoFit/>
          </a:bodyPr>
          <a:lstStyle/>
          <a:p>
            <a:pPr>
              <a:lnSpc>
                <a:spcPct val="107000"/>
              </a:lnSpc>
              <a:spcAft>
                <a:spcPts val="800"/>
              </a:spcAft>
            </a:pP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Security </a:t>
            </a:r>
          </a:p>
          <a:p>
            <a:pPr>
              <a:lnSpc>
                <a:spcPct val="107000"/>
              </a:lnSpc>
              <a:spcAft>
                <a:spcPts val="800"/>
              </a:spcAft>
            </a:pP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Calmness</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a:p>
            <a:pPr>
              <a:lnSpc>
                <a:spcPct val="107000"/>
              </a:lnSpc>
              <a:spcAft>
                <a:spcPts val="800"/>
              </a:spcAft>
            </a:pP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Serenity</a:t>
            </a:r>
            <a:endPar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725E5BD2-DE23-4435-A762-D895F75BCD2D}"/>
              </a:ext>
            </a:extLst>
          </p:cNvPr>
          <p:cNvSpPr txBox="1"/>
          <p:nvPr/>
        </p:nvSpPr>
        <p:spPr>
          <a:xfrm>
            <a:off x="6003763" y="4577521"/>
            <a:ext cx="3975124" cy="1465529"/>
          </a:xfrm>
          <a:prstGeom prst="rect">
            <a:avLst/>
          </a:prstGeom>
          <a:noFill/>
        </p:spPr>
        <p:txBody>
          <a:bodyPr wrap="square">
            <a:spAutoFit/>
          </a:bodyPr>
          <a:lstStyle/>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Threat</a:t>
            </a:r>
            <a:r>
              <a:rPr lang="en-US" sz="2400" b="1" dirty="0">
                <a:solidFill>
                  <a:srgbClr val="F68122"/>
                </a:solidFill>
                <a:effectLst/>
                <a:latin typeface="Calibri" panose="020F0502020204030204" pitchFamily="34" charset="0"/>
                <a:ea typeface="Calibri" panose="020F0502020204030204" pitchFamily="34" charset="0"/>
              </a:rPr>
              <a:t> </a:t>
            </a:r>
            <a:r>
              <a:rPr lang="en-US" sz="2400" dirty="0">
                <a:solidFill>
                  <a:schemeClr val="bg1">
                    <a:lumMod val="65000"/>
                  </a:schemeClr>
                </a:solidFill>
                <a:latin typeface="Calibri" panose="020F0502020204030204" pitchFamily="34" charset="0"/>
                <a:ea typeface="Calibri" panose="020F0502020204030204" pitchFamily="34" charset="0"/>
              </a:rPr>
              <a:t>|</a:t>
            </a:r>
            <a:r>
              <a:rPr lang="en-US" sz="2400" dirty="0">
                <a:solidFill>
                  <a:srgbClr val="E12A3C"/>
                </a:solidFill>
                <a:latin typeface="Calibri" panose="020F0502020204030204" pitchFamily="34" charset="0"/>
                <a:ea typeface="Calibri" panose="020F0502020204030204" pitchFamily="34" charset="0"/>
              </a:rPr>
              <a:t> </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Worry</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US" sz="2400" dirty="0">
                <a:solidFill>
                  <a:schemeClr val="bg1">
                    <a:lumMod val="65000"/>
                  </a:schemeClr>
                </a:solidFill>
                <a:effectLst/>
                <a:latin typeface="Calibri" panose="020F0502020204030204" pitchFamily="34" charset="0"/>
                <a:ea typeface="Calibri" panose="020F0502020204030204" pitchFamily="34" charset="0"/>
              </a:rPr>
              <a:t>|</a:t>
            </a:r>
            <a:r>
              <a:rPr lang="en-US" sz="2400" dirty="0">
                <a:solidFill>
                  <a:srgbClr val="E12A3C"/>
                </a:solidFill>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Fear</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Restlessness</a:t>
            </a:r>
            <a:r>
              <a:rPr lang="en-US" sz="2400"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US" sz="2400" dirty="0">
                <a:solidFill>
                  <a:srgbClr val="E12A3C"/>
                </a:solidFill>
                <a:latin typeface="Calibri" panose="020F0502020204030204" pitchFamily="34" charset="0"/>
                <a:ea typeface="Calibri" panose="020F0502020204030204" pitchFamily="34" charset="0"/>
              </a:rPr>
              <a:t> </a:t>
            </a:r>
            <a:r>
              <a:rPr lang="en-US" sz="2400" dirty="0">
                <a:solidFill>
                  <a:schemeClr val="bg1">
                    <a:lumMod val="65000"/>
                  </a:schemeClr>
                </a:solidFill>
                <a:latin typeface="Calibri" panose="020F0502020204030204" pitchFamily="34" charset="0"/>
                <a:ea typeface="Calibri" panose="020F0502020204030204" pitchFamily="34" charset="0"/>
              </a:rPr>
              <a:t>|</a:t>
            </a:r>
            <a:r>
              <a:rPr lang="en-US" sz="2400" dirty="0">
                <a:solidFill>
                  <a:srgbClr val="E12A3C"/>
                </a:solidFill>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rPr>
              <a:t>Hunger </a:t>
            </a:r>
          </a:p>
          <a:p>
            <a:pPr>
              <a:lnSpc>
                <a:spcPct val="107000"/>
              </a:lnSpc>
              <a:spcAft>
                <a:spcPts val="80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Thirst</a:t>
            </a:r>
            <a:r>
              <a:rPr lang="en-US" sz="2400" dirty="0">
                <a:solidFill>
                  <a:srgbClr val="F68122"/>
                </a:solidFill>
                <a:latin typeface="Calibri" panose="020F0502020204030204" pitchFamily="34" charset="0"/>
                <a:ea typeface="Calibri" panose="020F0502020204030204" pitchFamily="34" charset="0"/>
              </a:rPr>
              <a:t> </a:t>
            </a:r>
            <a:r>
              <a:rPr lang="en-US" sz="2400" dirty="0">
                <a:solidFill>
                  <a:srgbClr val="E12A3C"/>
                </a:solidFill>
                <a:latin typeface="Calibri" panose="020F0502020204030204" pitchFamily="34" charset="0"/>
                <a:ea typeface="Calibri" panose="020F0502020204030204" pitchFamily="34" charset="0"/>
              </a:rPr>
              <a:t> </a:t>
            </a:r>
            <a:r>
              <a:rPr lang="en-US" sz="2400" dirty="0">
                <a:solidFill>
                  <a:schemeClr val="bg1">
                    <a:lumMod val="65000"/>
                  </a:schemeClr>
                </a:solidFill>
                <a:latin typeface="Calibri" panose="020F0502020204030204" pitchFamily="34" charset="0"/>
                <a:ea typeface="Calibri" panose="020F0502020204030204" pitchFamily="34" charset="0"/>
              </a:rPr>
              <a:t>|</a:t>
            </a:r>
            <a:r>
              <a:rPr lang="en-US" sz="2400" dirty="0">
                <a:solidFill>
                  <a:srgbClr val="E12A3C"/>
                </a:solidFill>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Freezing</a:t>
            </a:r>
            <a:r>
              <a:rPr lang="en-US" sz="2400" dirty="0">
                <a:solidFill>
                  <a:srgbClr val="E12A3C"/>
                </a:solidFill>
                <a:effectLst/>
                <a:latin typeface="Calibri" panose="020F0502020204030204" pitchFamily="34" charset="0"/>
                <a:ea typeface="Calibri" panose="020F0502020204030204" pitchFamily="34" charset="0"/>
              </a:rPr>
              <a:t>  </a:t>
            </a:r>
            <a:r>
              <a:rPr lang="en-US" sz="2400" dirty="0">
                <a:solidFill>
                  <a:schemeClr val="bg1">
                    <a:lumMod val="65000"/>
                  </a:schemeClr>
                </a:solidFill>
                <a:effectLst/>
                <a:latin typeface="Calibri" panose="020F0502020204030204" pitchFamily="34" charset="0"/>
                <a:ea typeface="Calibri" panose="020F0502020204030204" pitchFamily="34" charset="0"/>
              </a:rPr>
              <a:t>|</a:t>
            </a:r>
            <a:r>
              <a:rPr lang="en-US" sz="2400" dirty="0">
                <a:solidFill>
                  <a:srgbClr val="E12A3C"/>
                </a:solidFill>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Illness</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364975" y="1708102"/>
            <a:ext cx="7201510"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a:t>
            </a:r>
            <a:r>
              <a:rPr lang="en-US" sz="3600" b="1" dirty="0">
                <a:ln w="12700" cmpd="sng">
                  <a:solidFill>
                    <a:srgbClr val="0170B3"/>
                  </a:solidFill>
                  <a:prstDash val="solid"/>
                </a:ln>
                <a:solidFill>
                  <a:schemeClr val="bg1"/>
                </a:solidFill>
              </a:rPr>
              <a:t>F</a:t>
            </a:r>
            <a:r>
              <a:rPr lang="en-US" sz="3600" b="1" cap="none" spc="0" dirty="0">
                <a:ln w="12700" cmpd="sng">
                  <a:solidFill>
                    <a:srgbClr val="0170B3"/>
                  </a:solidFill>
                  <a:prstDash val="solid"/>
                </a:ln>
                <a:solidFill>
                  <a:schemeClr val="bg1"/>
                </a:solidFill>
                <a:effectLst/>
              </a:rPr>
              <a:t>eeling</a:t>
            </a:r>
          </a:p>
        </p:txBody>
      </p:sp>
      <p:sp>
        <p:nvSpPr>
          <p:cNvPr id="10" name="Διάγραμμα ροής: Γραμμή σύνδεσης 9">
            <a:extLst>
              <a:ext uri="{FF2B5EF4-FFF2-40B4-BE49-F238E27FC236}">
                <a16:creationId xmlns:a16="http://schemas.microsoft.com/office/drawing/2014/main" id="{6456DAD8-F049-4AC4-9731-D4A41BC9F918}"/>
              </a:ext>
            </a:extLst>
          </p:cNvPr>
          <p:cNvSpPr/>
          <p:nvPr/>
        </p:nvSpPr>
        <p:spPr>
          <a:xfrm>
            <a:off x="1139340" y="3402344"/>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Survival</a:t>
            </a:r>
          </a:p>
        </p:txBody>
      </p:sp>
      <p:sp>
        <p:nvSpPr>
          <p:cNvPr id="13" name="TextBox 12">
            <a:extLst>
              <a:ext uri="{FF2B5EF4-FFF2-40B4-BE49-F238E27FC236}">
                <a16:creationId xmlns:a16="http://schemas.microsoft.com/office/drawing/2014/main" id="{6F4BC8B6-D8E1-41FC-959C-118F6AC1930D}"/>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pic>
        <p:nvPicPr>
          <p:cNvPr id="15" name="Grafik 4159" descr="Transparent Watercolor Arrow Png, Png Download - kindpng">
            <a:extLst>
              <a:ext uri="{FF2B5EF4-FFF2-40B4-BE49-F238E27FC236}">
                <a16:creationId xmlns:a16="http://schemas.microsoft.com/office/drawing/2014/main" id="{98B13835-978F-4CE4-8D87-6F36CF24548A}"/>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7873" y="1574213"/>
            <a:ext cx="1391285" cy="1012190"/>
          </a:xfrm>
          <a:prstGeom prst="rect">
            <a:avLst/>
          </a:prstGeom>
          <a:noFill/>
          <a:ln>
            <a:noFill/>
          </a:ln>
        </p:spPr>
      </p:pic>
      <p:pic>
        <p:nvPicPr>
          <p:cNvPr id="20" name="Grafik 597">
            <a:extLst>
              <a:ext uri="{FF2B5EF4-FFF2-40B4-BE49-F238E27FC236}">
                <a16:creationId xmlns:a16="http://schemas.microsoft.com/office/drawing/2014/main" id="{FE7588E5-E2C7-4383-9007-ECBA194D5B1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3984293" y="3156594"/>
            <a:ext cx="1390650" cy="1016000"/>
          </a:xfrm>
          <a:prstGeom prst="rect">
            <a:avLst/>
          </a:prstGeom>
          <a:noFill/>
        </p:spPr>
      </p:pic>
      <p:pic>
        <p:nvPicPr>
          <p:cNvPr id="21" name="Grafik 598">
            <a:extLst>
              <a:ext uri="{FF2B5EF4-FFF2-40B4-BE49-F238E27FC236}">
                <a16:creationId xmlns:a16="http://schemas.microsoft.com/office/drawing/2014/main" id="{3593A70B-4DEA-4302-8B74-1680528D3E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4066023" y="4525807"/>
            <a:ext cx="1390650" cy="1016000"/>
          </a:xfrm>
          <a:prstGeom prst="rect">
            <a:avLst/>
          </a:prstGeom>
          <a:noFill/>
        </p:spPr>
      </p:pic>
    </p:spTree>
    <p:extLst>
      <p:ext uri="{BB962C8B-B14F-4D97-AF65-F5344CB8AC3E}">
        <p14:creationId xmlns:p14="http://schemas.microsoft.com/office/powerpoint/2010/main" val="2892158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4142">
            <a:extLst>
              <a:ext uri="{FF2B5EF4-FFF2-40B4-BE49-F238E27FC236}">
                <a16:creationId xmlns:a16="http://schemas.microsoft.com/office/drawing/2014/main" id="{A9A8DA7D-7471-4AB9-AEEB-D9DCC43B9DD4}"/>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93499" y="2748048"/>
            <a:ext cx="5561919" cy="1584325"/>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E278E619-1760-4326-9091-BD566DA94604}"/>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209158" y="4553217"/>
            <a:ext cx="6152825" cy="1755119"/>
          </a:xfrm>
          <a:prstGeom prst="rect">
            <a:avLst/>
          </a:prstGeom>
          <a:noFill/>
          <a:ln>
            <a:noFill/>
          </a:ln>
          <a:extLst>
            <a:ext uri="{53640926-AAD7-44D8-BBD7-CCE9431645EC}">
              <a14:shadowObscured xmlns:a14="http://schemas.microsoft.com/office/drawing/2010/main"/>
            </a:ext>
          </a:extLst>
        </p:spPr>
      </p:pic>
      <p:pic>
        <p:nvPicPr>
          <p:cNvPr id="15" name="Grafik 609" descr="Aquarell, Pinselstrich, Farbe, Abstrakt, Textur, Bürste">
            <a:extLst>
              <a:ext uri="{FF2B5EF4-FFF2-40B4-BE49-F238E27FC236}">
                <a16:creationId xmlns:a16="http://schemas.microsoft.com/office/drawing/2014/main" id="{0CEAB3FC-FB8F-435E-BA4B-A50C5A74AF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0" y="1570767"/>
            <a:ext cx="8927689" cy="1119887"/>
          </a:xfrm>
          <a:prstGeom prst="rect">
            <a:avLst/>
          </a:prstGeom>
          <a:noFill/>
          <a:ln>
            <a:noFill/>
          </a:ln>
          <a:extLst>
            <a:ext uri="{53640926-AAD7-44D8-BBD7-CCE9431645EC}">
              <a14:shadowObscured xmlns:a14="http://schemas.microsoft.com/office/drawing/2010/main"/>
            </a:ext>
          </a:extLst>
        </p:spPr>
      </p:pic>
      <p:pic>
        <p:nvPicPr>
          <p:cNvPr id="17" name="Grafik 4159" descr="Transparent Watercolor Arrow Png, Png Download - kindpng">
            <a:extLst>
              <a:ext uri="{FF2B5EF4-FFF2-40B4-BE49-F238E27FC236}">
                <a16:creationId xmlns:a16="http://schemas.microsoft.com/office/drawing/2014/main" id="{5BA4CE8A-9B0A-4E46-82E5-9345EB9478A9}"/>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4449" y="1523366"/>
            <a:ext cx="1391285" cy="1012190"/>
          </a:xfrm>
          <a:prstGeom prst="rect">
            <a:avLst/>
          </a:prstGeom>
          <a:noFill/>
          <a:ln>
            <a:noFill/>
          </a:ln>
        </p:spPr>
      </p:pic>
      <p:pic>
        <p:nvPicPr>
          <p:cNvPr id="14" name="Grafik 599" descr="Aquarell, Pinselstrich, Farbe, Abstrakt, Textur, Bürste">
            <a:extLst>
              <a:ext uri="{FF2B5EF4-FFF2-40B4-BE49-F238E27FC236}">
                <a16:creationId xmlns:a16="http://schemas.microsoft.com/office/drawing/2014/main" id="{E98F3E9C-5665-46A0-AB36-D28D070356E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734482" y="3811734"/>
            <a:ext cx="3116825"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n-US" dirty="0"/>
              <a:t>Freedom &amp; feelings</a:t>
            </a:r>
            <a:endParaRPr lang="el-GR" dirty="0"/>
          </a:p>
        </p:txBody>
      </p:sp>
      <p:sp>
        <p:nvSpPr>
          <p:cNvPr id="11" name="TextBox 10">
            <a:extLst>
              <a:ext uri="{FF2B5EF4-FFF2-40B4-BE49-F238E27FC236}">
                <a16:creationId xmlns:a16="http://schemas.microsoft.com/office/drawing/2014/main" id="{75E9ED62-A3A7-4EE3-BE0F-87312A600C51}"/>
              </a:ext>
            </a:extLst>
          </p:cNvPr>
          <p:cNvSpPr txBox="1"/>
          <p:nvPr/>
        </p:nvSpPr>
        <p:spPr>
          <a:xfrm>
            <a:off x="5901215" y="2799604"/>
            <a:ext cx="4447928" cy="1465529"/>
          </a:xfrm>
          <a:prstGeom prst="rect">
            <a:avLst/>
          </a:prstGeom>
          <a:noFill/>
        </p:spPr>
        <p:txBody>
          <a:bodyPr wrap="square">
            <a:spAutoFit/>
          </a:bodyPr>
          <a:lstStyle/>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Courage  </a:t>
            </a:r>
            <a:r>
              <a:rPr lang="en-US" sz="2400" dirty="0">
                <a:solidFill>
                  <a:srgbClr val="7FC242"/>
                </a:solidFill>
                <a:effectLst/>
                <a:latin typeface="Calibri" panose="020F0502020204030204" pitchFamily="34" charset="0"/>
                <a:ea typeface="Calibri" panose="020F0502020204030204" pitchFamily="34" charset="0"/>
              </a:rPr>
              <a:t> </a:t>
            </a:r>
            <a:r>
              <a:rPr lang="en-US" sz="2400" dirty="0">
                <a:solidFill>
                  <a:schemeClr val="bg1">
                    <a:lumMod val="65000"/>
                  </a:schemeClr>
                </a:solidFill>
                <a:latin typeface="Calibri" panose="020F0502020204030204" pitchFamily="34" charset="0"/>
                <a:ea typeface="Calibri" panose="020F0502020204030204" pitchFamily="34" charset="0"/>
              </a:rPr>
              <a:t>|</a:t>
            </a:r>
            <a:r>
              <a:rPr lang="en-US" sz="2400" dirty="0">
                <a:solidFill>
                  <a:srgbClr val="7FC242"/>
                </a:solidFill>
                <a:latin typeface="Calibri" panose="020F0502020204030204" pitchFamily="34" charset="0"/>
                <a:ea typeface="Calibri" panose="020F0502020204030204" pitchFamily="34" charset="0"/>
              </a:rPr>
              <a:t> </a:t>
            </a:r>
            <a:r>
              <a:rPr lang="en-US" sz="2400" b="1" i="1" dirty="0">
                <a:solidFill>
                  <a:srgbClr val="7FC24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Self-reliance</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Self-responsibility</a:t>
            </a:r>
            <a:r>
              <a:rPr lang="en-US" sz="2400" dirty="0">
                <a:solidFill>
                  <a:srgbClr val="7FC242"/>
                </a:solidFill>
                <a:effectLst/>
                <a:latin typeface="Calibri" panose="020F0502020204030204" pitchFamily="34" charset="0"/>
                <a:ea typeface="Calibri" panose="020F0502020204030204" pitchFamily="34" charset="0"/>
              </a:rPr>
              <a:t>   </a:t>
            </a:r>
            <a:r>
              <a:rPr lang="en-US" sz="2400" dirty="0">
                <a:solidFill>
                  <a:schemeClr val="bg1">
                    <a:lumMod val="65000"/>
                  </a:schemeClr>
                </a:solidFill>
                <a:effectLst/>
                <a:latin typeface="Calibri" panose="020F0502020204030204" pitchFamily="34" charset="0"/>
                <a:ea typeface="Calibri" panose="020F0502020204030204" pitchFamily="34" charset="0"/>
              </a:rPr>
              <a:t>|</a:t>
            </a:r>
            <a:r>
              <a:rPr lang="en-US" sz="2400" dirty="0">
                <a:solidFill>
                  <a:srgbClr val="7FC242"/>
                </a:solidFill>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Creativity</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Sense of freedom</a:t>
            </a:r>
          </a:p>
        </p:txBody>
      </p:sp>
      <p:sp>
        <p:nvSpPr>
          <p:cNvPr id="12" name="TextBox 11">
            <a:extLst>
              <a:ext uri="{FF2B5EF4-FFF2-40B4-BE49-F238E27FC236}">
                <a16:creationId xmlns:a16="http://schemas.microsoft.com/office/drawing/2014/main" id="{725E5BD2-DE23-4435-A762-D895F75BCD2D}"/>
              </a:ext>
            </a:extLst>
          </p:cNvPr>
          <p:cNvSpPr txBox="1"/>
          <p:nvPr/>
        </p:nvSpPr>
        <p:spPr>
          <a:xfrm>
            <a:off x="5760093" y="4662167"/>
            <a:ext cx="4677489" cy="1465529"/>
          </a:xfrm>
          <a:prstGeom prst="rect">
            <a:avLst/>
          </a:prstGeom>
          <a:noFill/>
        </p:spPr>
        <p:txBody>
          <a:bodyPr wrap="square">
            <a:spAutoFit/>
          </a:bodyPr>
          <a:lstStyle/>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Feeling of being constricted</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Protest </a:t>
            </a:r>
            <a:r>
              <a:rPr lang="en-US" sz="2400" dirty="0">
                <a:solidFill>
                  <a:srgbClr val="E12A3C"/>
                </a:solidFill>
                <a:effectLst/>
                <a:latin typeface="Calibri" panose="020F0502020204030204" pitchFamily="34" charset="0"/>
                <a:ea typeface="Calibri" panose="020F0502020204030204" pitchFamily="34" charset="0"/>
              </a:rPr>
              <a:t>  </a:t>
            </a:r>
            <a:r>
              <a:rPr lang="en-US" sz="2400" dirty="0">
                <a:solidFill>
                  <a:schemeClr val="bg1">
                    <a:lumMod val="65000"/>
                  </a:schemeClr>
                </a:solidFill>
                <a:effectLst/>
                <a:latin typeface="Calibri" panose="020F0502020204030204" pitchFamily="34" charset="0"/>
                <a:ea typeface="Calibri" panose="020F0502020204030204" pitchFamily="34" charset="0"/>
              </a:rPr>
              <a:t>|</a:t>
            </a:r>
            <a:r>
              <a:rPr lang="en-US" sz="2400" dirty="0">
                <a:solidFill>
                  <a:srgbClr val="E12A3C"/>
                </a:solidFill>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Anger</a:t>
            </a:r>
            <a:r>
              <a:rPr lang="en-US" sz="2400" dirty="0">
                <a:solidFill>
                  <a:srgbClr val="E12A3C"/>
                </a:solidFill>
                <a:effectLst/>
                <a:latin typeface="Calibri" panose="020F0502020204030204" pitchFamily="34" charset="0"/>
                <a:ea typeface="Calibri" panose="020F0502020204030204" pitchFamily="34" charset="0"/>
              </a:rPr>
              <a:t>   </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Aggression</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Resignation (to give up)</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776285" y="1732647"/>
            <a:ext cx="6809863"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Feeling </a:t>
            </a:r>
          </a:p>
        </p:txBody>
      </p:sp>
      <p:sp>
        <p:nvSpPr>
          <p:cNvPr id="10" name="Διάγραμμα ροής: Γραμμή σύνδεσης 9">
            <a:extLst>
              <a:ext uri="{FF2B5EF4-FFF2-40B4-BE49-F238E27FC236}">
                <a16:creationId xmlns:a16="http://schemas.microsoft.com/office/drawing/2014/main" id="{04E7B4FD-DD7E-48BC-97AC-F65F37603C58}"/>
              </a:ext>
            </a:extLst>
          </p:cNvPr>
          <p:cNvSpPr/>
          <p:nvPr/>
        </p:nvSpPr>
        <p:spPr>
          <a:xfrm>
            <a:off x="1136582" y="3358497"/>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Freedom</a:t>
            </a:r>
          </a:p>
        </p:txBody>
      </p:sp>
      <p:sp>
        <p:nvSpPr>
          <p:cNvPr id="13" name="TextBox 12">
            <a:extLst>
              <a:ext uri="{FF2B5EF4-FFF2-40B4-BE49-F238E27FC236}">
                <a16:creationId xmlns:a16="http://schemas.microsoft.com/office/drawing/2014/main" id="{E11517D2-8593-41E6-9865-BE55BDD2023E}"/>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pic>
        <p:nvPicPr>
          <p:cNvPr id="18" name="Grafik 597">
            <a:extLst>
              <a:ext uri="{FF2B5EF4-FFF2-40B4-BE49-F238E27FC236}">
                <a16:creationId xmlns:a16="http://schemas.microsoft.com/office/drawing/2014/main" id="{918165EF-D7E5-4DC9-B60C-A5591620FB9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4015041" y="3231498"/>
            <a:ext cx="1390650" cy="1016000"/>
          </a:xfrm>
          <a:prstGeom prst="rect">
            <a:avLst/>
          </a:prstGeom>
          <a:noFill/>
        </p:spPr>
      </p:pic>
      <p:pic>
        <p:nvPicPr>
          <p:cNvPr id="19" name="Grafik 598">
            <a:extLst>
              <a:ext uri="{FF2B5EF4-FFF2-40B4-BE49-F238E27FC236}">
                <a16:creationId xmlns:a16="http://schemas.microsoft.com/office/drawing/2014/main" id="{438C5205-EE76-413B-88FA-2190D45867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4109070" y="4486645"/>
            <a:ext cx="1390650" cy="1016000"/>
          </a:xfrm>
          <a:prstGeom prst="rect">
            <a:avLst/>
          </a:prstGeom>
          <a:noFill/>
        </p:spPr>
      </p:pic>
    </p:spTree>
    <p:extLst>
      <p:ext uri="{BB962C8B-B14F-4D97-AF65-F5344CB8AC3E}">
        <p14:creationId xmlns:p14="http://schemas.microsoft.com/office/powerpoint/2010/main" val="3228906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4142">
            <a:extLst>
              <a:ext uri="{FF2B5EF4-FFF2-40B4-BE49-F238E27FC236}">
                <a16:creationId xmlns:a16="http://schemas.microsoft.com/office/drawing/2014/main" id="{A967B001-A94A-4C80-AE2A-1284204ACE21}"/>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119717" y="2562821"/>
            <a:ext cx="8386915" cy="2461058"/>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425D6824-3A54-4126-9389-D939BCB7FC62}"/>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676111" y="5008066"/>
            <a:ext cx="6152825" cy="1755119"/>
          </a:xfrm>
          <a:prstGeom prst="rect">
            <a:avLst/>
          </a:prstGeom>
          <a:noFill/>
          <a:ln>
            <a:noFill/>
          </a:ln>
          <a:extLst>
            <a:ext uri="{53640926-AAD7-44D8-BBD7-CCE9431645EC}">
              <a14:shadowObscured xmlns:a14="http://schemas.microsoft.com/office/drawing/2010/main"/>
            </a:ext>
          </a:extLst>
        </p:spPr>
      </p:pic>
      <p:pic>
        <p:nvPicPr>
          <p:cNvPr id="15" name="Grafik 609" descr="Aquarell, Pinselstrich, Farbe, Abstrakt, Textur, Bürste">
            <a:extLst>
              <a:ext uri="{FF2B5EF4-FFF2-40B4-BE49-F238E27FC236}">
                <a16:creationId xmlns:a16="http://schemas.microsoft.com/office/drawing/2014/main" id="{864B236E-7320-41D4-8FC9-FD6B3AE74ED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94968" y="1570767"/>
            <a:ext cx="8386916" cy="1119887"/>
          </a:xfrm>
          <a:prstGeom prst="rect">
            <a:avLst/>
          </a:prstGeom>
          <a:noFill/>
          <a:ln>
            <a:noFill/>
          </a:ln>
          <a:extLst>
            <a:ext uri="{53640926-AAD7-44D8-BBD7-CCE9431645EC}">
              <a14:shadowObscured xmlns:a14="http://schemas.microsoft.com/office/drawing/2010/main"/>
            </a:ext>
          </a:extLst>
        </p:spPr>
      </p:pic>
      <p:pic>
        <p:nvPicPr>
          <p:cNvPr id="17" name="Grafik 4159" descr="Transparent Watercolor Arrow Png, Png Download - kindpng">
            <a:extLst>
              <a:ext uri="{FF2B5EF4-FFF2-40B4-BE49-F238E27FC236}">
                <a16:creationId xmlns:a16="http://schemas.microsoft.com/office/drawing/2014/main" id="{61861A20-40BD-4CF1-B09D-BA155391948B}"/>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1095" y="1596333"/>
            <a:ext cx="1391285" cy="1012190"/>
          </a:xfrm>
          <a:prstGeom prst="rect">
            <a:avLst/>
          </a:prstGeom>
          <a:noFill/>
          <a:ln>
            <a:noFill/>
          </a:ln>
        </p:spPr>
      </p:pic>
      <p:pic>
        <p:nvPicPr>
          <p:cNvPr id="14" name="Grafik 599" descr="Aquarell, Pinselstrich, Farbe, Abstrakt, Textur, Bürste">
            <a:extLst>
              <a:ext uri="{FF2B5EF4-FFF2-40B4-BE49-F238E27FC236}">
                <a16:creationId xmlns:a16="http://schemas.microsoft.com/office/drawing/2014/main" id="{E8B682F9-97A0-46EA-9306-F3EB97BC473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903" y="3839273"/>
            <a:ext cx="2927630"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n-US" dirty="0"/>
              <a:t>Love and Belonging &amp; feelings</a:t>
            </a:r>
            <a:endParaRPr lang="el-GR" dirty="0"/>
          </a:p>
        </p:txBody>
      </p:sp>
      <p:sp>
        <p:nvSpPr>
          <p:cNvPr id="11" name="TextBox 10">
            <a:extLst>
              <a:ext uri="{FF2B5EF4-FFF2-40B4-BE49-F238E27FC236}">
                <a16:creationId xmlns:a16="http://schemas.microsoft.com/office/drawing/2014/main" id="{75E9ED62-A3A7-4EE3-BE0F-87312A600C51}"/>
              </a:ext>
            </a:extLst>
          </p:cNvPr>
          <p:cNvSpPr txBox="1"/>
          <p:nvPr/>
        </p:nvSpPr>
        <p:spPr>
          <a:xfrm>
            <a:off x="4527648" y="2699530"/>
            <a:ext cx="7458574" cy="2298065"/>
          </a:xfrm>
          <a:prstGeom prst="rect">
            <a:avLst/>
          </a:prstGeom>
          <a:noFill/>
        </p:spPr>
        <p:txBody>
          <a:bodyPr wrap="square">
            <a:spAutoFit/>
          </a:bodyPr>
          <a:lstStyle/>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Want to please someone  |   To feel attracted to someone</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Feeling interested in someone  |  Feeling in love</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Admiration  | Gratitude   |  Devotion  |  Compassion</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Feeling connected   |  Feeling understood</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Desire to do something together with others</a:t>
            </a:r>
          </a:p>
        </p:txBody>
      </p:sp>
      <p:sp>
        <p:nvSpPr>
          <p:cNvPr id="12" name="TextBox 11">
            <a:extLst>
              <a:ext uri="{FF2B5EF4-FFF2-40B4-BE49-F238E27FC236}">
                <a16:creationId xmlns:a16="http://schemas.microsoft.com/office/drawing/2014/main" id="{725E5BD2-DE23-4435-A762-D895F75BCD2D}"/>
              </a:ext>
            </a:extLst>
          </p:cNvPr>
          <p:cNvSpPr txBox="1"/>
          <p:nvPr/>
        </p:nvSpPr>
        <p:spPr>
          <a:xfrm>
            <a:off x="5438666" y="5152860"/>
            <a:ext cx="6112042" cy="1465529"/>
          </a:xfrm>
          <a:prstGeom prst="rect">
            <a:avLst/>
          </a:prstGeom>
          <a:noFill/>
        </p:spPr>
        <p:txBody>
          <a:bodyPr wrap="square">
            <a:spAutoFit/>
          </a:bodyPr>
          <a:lstStyle/>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Sadness </a:t>
            </a:r>
            <a:r>
              <a:rPr lang="en-US" sz="2400" dirty="0">
                <a:solidFill>
                  <a:srgbClr val="E12A3C"/>
                </a:solidFill>
                <a:effectLst/>
                <a:latin typeface="Calibri" panose="020F0502020204030204" pitchFamily="34" charset="0"/>
                <a:ea typeface="Calibri" panose="020F0502020204030204" pitchFamily="34" charset="0"/>
              </a:rPr>
              <a:t> </a:t>
            </a:r>
            <a:r>
              <a:rPr lang="en-US" sz="2400" b="1" i="1" dirty="0">
                <a:solidFill>
                  <a:schemeClr val="bg1"/>
                </a:solidFill>
                <a:effectLst/>
                <a:latin typeface="Calibri" panose="020F0502020204030204" pitchFamily="34" charset="0"/>
                <a:ea typeface="Calibri" panose="020F0502020204030204" pitchFamily="34" charset="0"/>
              </a:rPr>
              <a:t>|</a:t>
            </a:r>
            <a:r>
              <a:rPr lang="en-US" sz="2400" b="1" i="1" dirty="0">
                <a:solidFill>
                  <a:srgbClr val="E12A3C"/>
                </a:solidFill>
                <a:effectLst/>
                <a:latin typeface="Calibri" panose="020F0502020204030204" pitchFamily="34" charset="0"/>
                <a:ea typeface="Calibri" panose="020F0502020204030204" pitchFamily="34" charset="0"/>
              </a:rPr>
              <a:t>  </a:t>
            </a: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Loneliness</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Feeling of senselessness</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Feeling at the mercy of others</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324939" y="1743549"/>
            <a:ext cx="6809863"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Feeling</a:t>
            </a:r>
          </a:p>
        </p:txBody>
      </p:sp>
      <p:sp>
        <p:nvSpPr>
          <p:cNvPr id="10" name="Διάγραμμα ροής: Γραμμή σύνδεσης 9">
            <a:extLst>
              <a:ext uri="{FF2B5EF4-FFF2-40B4-BE49-F238E27FC236}">
                <a16:creationId xmlns:a16="http://schemas.microsoft.com/office/drawing/2014/main" id="{AF81CC5C-5C0A-4255-B47C-C4E8C6D0488F}"/>
              </a:ext>
            </a:extLst>
          </p:cNvPr>
          <p:cNvSpPr/>
          <p:nvPr/>
        </p:nvSpPr>
        <p:spPr>
          <a:xfrm>
            <a:off x="425648" y="3504917"/>
            <a:ext cx="2337898" cy="201533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800" b="1" dirty="0">
                <a:solidFill>
                  <a:schemeClr val="bg1"/>
                </a:solidFill>
                <a:effectLst>
                  <a:outerShdw blurRad="38100" dist="38100" dir="2700000" algn="tl">
                    <a:srgbClr val="000000">
                      <a:alpha val="43137"/>
                    </a:srgbClr>
                  </a:outerShdw>
                </a:effectLst>
                <a:latin typeface="Calibri" panose="020F0502020204030204" pitchFamily="34" charset="0"/>
              </a:rPr>
              <a:t>Love &amp; Belonging</a:t>
            </a:r>
          </a:p>
        </p:txBody>
      </p:sp>
      <p:sp>
        <p:nvSpPr>
          <p:cNvPr id="13" name="TextBox 12">
            <a:extLst>
              <a:ext uri="{FF2B5EF4-FFF2-40B4-BE49-F238E27FC236}">
                <a16:creationId xmlns:a16="http://schemas.microsoft.com/office/drawing/2014/main" id="{F5C0501C-0212-4750-BC6D-F6CBF2126047}"/>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pic>
        <p:nvPicPr>
          <p:cNvPr id="18" name="Grafik 597">
            <a:extLst>
              <a:ext uri="{FF2B5EF4-FFF2-40B4-BE49-F238E27FC236}">
                <a16:creationId xmlns:a16="http://schemas.microsoft.com/office/drawing/2014/main" id="{63BD6DF9-3D66-41C0-A8BE-D4CFFA6A0B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2990081" y="3564379"/>
            <a:ext cx="1390650" cy="1016000"/>
          </a:xfrm>
          <a:prstGeom prst="rect">
            <a:avLst/>
          </a:prstGeom>
          <a:noFill/>
        </p:spPr>
      </p:pic>
      <p:pic>
        <p:nvPicPr>
          <p:cNvPr id="19" name="Grafik 598">
            <a:extLst>
              <a:ext uri="{FF2B5EF4-FFF2-40B4-BE49-F238E27FC236}">
                <a16:creationId xmlns:a16="http://schemas.microsoft.com/office/drawing/2014/main" id="{D86AFA14-853C-4DB2-B68F-E02511F779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3004210" y="4859064"/>
            <a:ext cx="1390650" cy="1016000"/>
          </a:xfrm>
          <a:prstGeom prst="rect">
            <a:avLst/>
          </a:prstGeom>
          <a:noFill/>
        </p:spPr>
      </p:pic>
    </p:spTree>
    <p:extLst>
      <p:ext uri="{BB962C8B-B14F-4D97-AF65-F5344CB8AC3E}">
        <p14:creationId xmlns:p14="http://schemas.microsoft.com/office/powerpoint/2010/main" val="1652497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lstStyle/>
          <a:p>
            <a:r>
              <a:rPr lang="en-US" dirty="0"/>
              <a:t>Our vision</a:t>
            </a:r>
            <a:endParaRPr lang="el-GR" dirty="0"/>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200" y="1825625"/>
            <a:ext cx="5788378" cy="4351338"/>
          </a:xfrm>
        </p:spPr>
        <p:txBody>
          <a:bodyPr>
            <a:normAutofit/>
          </a:bodyPr>
          <a:lstStyle/>
          <a:p>
            <a:pPr marL="0" indent="0">
              <a:lnSpc>
                <a:spcPct val="107000"/>
              </a:lnSpc>
              <a:spcAft>
                <a:spcPts val="800"/>
              </a:spcAft>
              <a:buNone/>
              <a:tabLst>
                <a:tab pos="4380865" algn="l"/>
                <a:tab pos="4830445" algn="l"/>
              </a:tabLst>
            </a:pPr>
            <a:r>
              <a:rPr lang="en-GB" sz="2000" dirty="0">
                <a:solidFill>
                  <a:srgbClr val="80C141"/>
                </a:solidFill>
                <a:effectLst/>
                <a:latin typeface="Calibri" panose="020F0502020204030204" pitchFamily="34" charset="0"/>
                <a:ea typeface="Calibri" panose="020F0502020204030204" pitchFamily="34" charset="0"/>
              </a:rPr>
              <a:t>Our vision </a:t>
            </a:r>
            <a:r>
              <a:rPr lang="en-GB" sz="2000" dirty="0">
                <a:effectLst/>
                <a:latin typeface="Calibri" panose="020F0502020204030204" pitchFamily="34" charset="0"/>
                <a:ea typeface="Calibri" panose="020F0502020204030204" pitchFamily="34" charset="0"/>
              </a:rPr>
              <a:t>is a better world where no human being shames, threatens or exploits another. A world where everyone has a choice in how they behave, and accordingly choose behaviours that are meaningful and serve everyone.</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tabLst>
                <a:tab pos="4380865" algn="l"/>
                <a:tab pos="4830445" algn="l"/>
              </a:tabLst>
            </a:pPr>
            <a:r>
              <a:rPr lang="en-GB" sz="2000" i="1" dirty="0">
                <a:solidFill>
                  <a:srgbClr val="1A7EBA"/>
                </a:solidFill>
                <a:effectLst/>
                <a:latin typeface="Calibri" panose="020F0502020204030204" pitchFamily="34" charset="0"/>
                <a:ea typeface="Calibri" panose="020F0502020204030204" pitchFamily="34" charset="0"/>
              </a:rPr>
              <a:t>How can that work?  </a:t>
            </a:r>
          </a:p>
          <a:p>
            <a:pPr>
              <a:lnSpc>
                <a:spcPct val="107000"/>
              </a:lnSpc>
              <a:spcAft>
                <a:spcPts val="800"/>
              </a:spcAft>
              <a:tabLst>
                <a:tab pos="4380865" algn="l"/>
                <a:tab pos="4830445" algn="l"/>
              </a:tabLst>
            </a:pPr>
            <a:r>
              <a:rPr lang="en-GB" sz="2000" i="1" dirty="0">
                <a:solidFill>
                  <a:srgbClr val="1A7EBA"/>
                </a:solidFill>
                <a:effectLst/>
                <a:latin typeface="Calibri" panose="020F0502020204030204" pitchFamily="34" charset="0"/>
                <a:ea typeface="Calibri" panose="020F0502020204030204" pitchFamily="34" charset="0"/>
              </a:rPr>
              <a:t>Would you like to try a little experiment? </a:t>
            </a:r>
            <a:r>
              <a:rPr lang="en-GB" sz="2000" i="1" dirty="0">
                <a:solidFill>
                  <a:srgbClr val="1A7EBA"/>
                </a:solidFill>
                <a:latin typeface="Calibri" panose="020F0502020204030204" pitchFamily="34" charset="0"/>
                <a:ea typeface="Calibri" panose="020F0502020204030204" pitchFamily="34" charset="0"/>
              </a:rPr>
              <a:t>If yes, click the icon here</a:t>
            </a:r>
            <a:endParaRPr lang="el-GR" sz="2000" i="1" dirty="0">
              <a:solidFill>
                <a:srgbClr val="1A7EBA"/>
              </a:solidFill>
              <a:effectLst/>
              <a:latin typeface="Calibri" panose="020F0502020204030204" pitchFamily="34" charset="0"/>
              <a:ea typeface="Calibri" panose="020F0502020204030204" pitchFamily="34" charset="0"/>
            </a:endParaRPr>
          </a:p>
          <a:p>
            <a:pPr marL="0" indent="0">
              <a:buNone/>
            </a:pPr>
            <a:endParaRPr lang="el-GR" sz="3200" dirty="0"/>
          </a:p>
        </p:txBody>
      </p:sp>
      <p:sp>
        <p:nvSpPr>
          <p:cNvPr id="4" name="TextBox 3">
            <a:extLst>
              <a:ext uri="{FF2B5EF4-FFF2-40B4-BE49-F238E27FC236}">
                <a16:creationId xmlns:a16="http://schemas.microsoft.com/office/drawing/2014/main" id="{4AB844F4-6B4F-4A13-9881-5A2B0A806E0E}"/>
              </a:ext>
            </a:extLst>
          </p:cNvPr>
          <p:cNvSpPr txBox="1"/>
          <p:nvPr/>
        </p:nvSpPr>
        <p:spPr>
          <a:xfrm>
            <a:off x="6626578" y="782122"/>
            <a:ext cx="5339644" cy="5847755"/>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n-GB" dirty="0"/>
              <a:t>Imagine a person who is content with him - or herself and his/her life (surely you know someone who is). Try to put yourself in this person's place, how he/she feels: </a:t>
            </a:r>
            <a:endParaRPr lang="el-GR" dirty="0"/>
          </a:p>
          <a:p>
            <a:pPr>
              <a:spcBef>
                <a:spcPts val="600"/>
              </a:spcBef>
              <a:spcAft>
                <a:spcPts val="600"/>
              </a:spcAft>
            </a:pPr>
            <a:r>
              <a:rPr lang="en-GB" dirty="0"/>
              <a:t>His/her survival is assured and he/she feels up to the daily challenges. He/she has someone he/she loves and can trust. He/she can make his own decisions, enjoys what he/she does and gets recognition for it. </a:t>
            </a:r>
            <a:endParaRPr lang="el-GR" dirty="0"/>
          </a:p>
          <a:p>
            <a:pPr>
              <a:spcBef>
                <a:spcPts val="600"/>
              </a:spcBef>
              <a:spcAft>
                <a:spcPts val="600"/>
              </a:spcAft>
            </a:pPr>
            <a:r>
              <a:rPr lang="en-GB" dirty="0"/>
              <a:t>This person certainly feels good - </a:t>
            </a:r>
            <a:r>
              <a:rPr lang="en-GB" i="1" dirty="0"/>
              <a:t>what do you think?</a:t>
            </a:r>
            <a:endParaRPr lang="el-GR" i="1" dirty="0"/>
          </a:p>
          <a:p>
            <a:pPr>
              <a:spcBef>
                <a:spcPts val="600"/>
              </a:spcBef>
              <a:spcAft>
                <a:spcPts val="600"/>
              </a:spcAft>
            </a:pPr>
            <a:r>
              <a:rPr lang="en-GB" dirty="0"/>
              <a:t>if you now have a really good sense of how such a person feels: </a:t>
            </a:r>
            <a:r>
              <a:rPr lang="en-GB" i="1" dirty="0"/>
              <a:t>How does he/she approach other people?</a:t>
            </a:r>
            <a:endParaRPr lang="el-GR" i="1" dirty="0"/>
          </a:p>
          <a:p>
            <a:pPr>
              <a:spcBef>
                <a:spcPts val="600"/>
              </a:spcBef>
              <a:spcAft>
                <a:spcPts val="600"/>
              </a:spcAft>
            </a:pPr>
            <a:r>
              <a:rPr lang="en-GB" dirty="0"/>
              <a:t>We assume that people who are satisfied with themselves and their lives also grant this to other people. That they are friendly and benevolent and do not need to dominate others.</a:t>
            </a:r>
            <a:endParaRPr lang="el-GR" dirty="0"/>
          </a:p>
          <a:p>
            <a:pPr>
              <a:spcBef>
                <a:spcPts val="600"/>
              </a:spcBef>
              <a:spcAft>
                <a:spcPts val="600"/>
              </a:spcAft>
            </a:pPr>
            <a:r>
              <a:rPr lang="en-GB" b="1" dirty="0"/>
              <a:t>So our goal is to help people to be more content by understanding themselves and others better. That they better understand what they really need to be more satisfied.</a:t>
            </a:r>
            <a:endParaRPr lang="el-GR" b="1" dirty="0"/>
          </a:p>
        </p:txBody>
      </p:sp>
      <p:sp>
        <p:nvSpPr>
          <p:cNvPr id="5" name="pop-up" descr="Click here for pop up information.">
            <a:extLst>
              <a:ext uri="{FF2B5EF4-FFF2-40B4-BE49-F238E27FC236}">
                <a16:creationId xmlns:a16="http://schemas.microsoft.com/office/drawing/2014/main" id="{74F4B0EB-FF7A-4E29-8F0B-1AAC6033E62F}"/>
              </a:ext>
            </a:extLst>
          </p:cNvPr>
          <p:cNvSpPr/>
          <p:nvPr/>
        </p:nvSpPr>
        <p:spPr>
          <a:xfrm>
            <a:off x="2819973" y="462171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en-US" sz="1800" dirty="0">
                <a:solidFill>
                  <a:schemeClr val="bg1"/>
                </a:solidFill>
                <a:effectLst>
                  <a:outerShdw blurRad="38100" dist="38100" dir="2700000" algn="tl">
                    <a:srgbClr val="000000">
                      <a:alpha val="43137"/>
                    </a:srgbClr>
                  </a:outerShdw>
                </a:effectLst>
              </a:rPr>
              <a:t>ntroduction</a:t>
            </a:r>
            <a:endParaRPr lang="el-GR" dirty="0">
              <a:solidFill>
                <a:schemeClr val="bg1"/>
              </a:solidFill>
              <a:effectLst>
                <a:outerShdw blurRad="38100" dist="38100" dir="2700000" algn="tl">
                  <a:srgbClr val="000000">
                    <a:alpha val="43137"/>
                  </a:srgbClr>
                </a:outerShdw>
              </a:effectLst>
            </a:endParaRPr>
          </a:p>
        </p:txBody>
      </p:sp>
      <p:pic>
        <p:nvPicPr>
          <p:cNvPr id="7" name="Θέση περιεχομένου 4" descr="Χειρονομία διπλού πατήματος περίγραμμα">
            <a:extLst>
              <a:ext uri="{FF2B5EF4-FFF2-40B4-BE49-F238E27FC236}">
                <a16:creationId xmlns:a16="http://schemas.microsoft.com/office/drawing/2014/main" id="{F00E1B32-C08E-4725-84A8-025B6E76A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756" y="4788769"/>
            <a:ext cx="914400" cy="914400"/>
          </a:xfrm>
          <a:prstGeom prst="rect">
            <a:avLst/>
          </a:prstGeom>
        </p:spPr>
      </p:pic>
    </p:spTree>
    <p:extLst>
      <p:ext uri="{BB962C8B-B14F-4D97-AF65-F5344CB8AC3E}">
        <p14:creationId xmlns:p14="http://schemas.microsoft.com/office/powerpoint/2010/main" val="629246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609" descr="Aquarell, Pinselstrich, Farbe, Abstrakt, Textur, Bürste">
            <a:extLst>
              <a:ext uri="{FF2B5EF4-FFF2-40B4-BE49-F238E27FC236}">
                <a16:creationId xmlns:a16="http://schemas.microsoft.com/office/drawing/2014/main" id="{43173992-6227-440C-B9E4-10E6C6A7CB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83954" y="1596333"/>
            <a:ext cx="7974999" cy="1119887"/>
          </a:xfrm>
          <a:prstGeom prst="rect">
            <a:avLst/>
          </a:prstGeom>
          <a:noFill/>
          <a:ln>
            <a:noFill/>
          </a:ln>
          <a:extLst>
            <a:ext uri="{53640926-AAD7-44D8-BBD7-CCE9431645EC}">
              <a14:shadowObscured xmlns:a14="http://schemas.microsoft.com/office/drawing/2010/main"/>
            </a:ext>
          </a:extLst>
        </p:spPr>
      </p:pic>
      <p:pic>
        <p:nvPicPr>
          <p:cNvPr id="20" name="Grafik 4142">
            <a:extLst>
              <a:ext uri="{FF2B5EF4-FFF2-40B4-BE49-F238E27FC236}">
                <a16:creationId xmlns:a16="http://schemas.microsoft.com/office/drawing/2014/main" id="{7D13ABB8-EF0D-4BFB-BBE9-3A17E1135796}"/>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120593" y="2569208"/>
            <a:ext cx="8199226" cy="2550219"/>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4A7CF6E7-8338-4917-9A1A-F322538924EB}"/>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468540" y="5067673"/>
            <a:ext cx="4794928" cy="1755119"/>
          </a:xfrm>
          <a:prstGeom prst="rect">
            <a:avLst/>
          </a:prstGeom>
          <a:noFill/>
          <a:ln>
            <a:noFill/>
          </a:ln>
          <a:extLst>
            <a:ext uri="{53640926-AAD7-44D8-BBD7-CCE9431645EC}">
              <a14:shadowObscured xmlns:a14="http://schemas.microsoft.com/office/drawing/2010/main"/>
            </a:ext>
          </a:extLst>
        </p:spPr>
      </p:pic>
      <p:pic>
        <p:nvPicPr>
          <p:cNvPr id="17" name="Grafik 4159" descr="Transparent Watercolor Arrow Png, Png Download - kindpng">
            <a:extLst>
              <a:ext uri="{FF2B5EF4-FFF2-40B4-BE49-F238E27FC236}">
                <a16:creationId xmlns:a16="http://schemas.microsoft.com/office/drawing/2014/main" id="{9D0AE58E-2945-4CD3-B152-E659A47667F1}"/>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8533" y="1564505"/>
            <a:ext cx="1391285" cy="1012190"/>
          </a:xfrm>
          <a:prstGeom prst="rect">
            <a:avLst/>
          </a:prstGeom>
          <a:noFill/>
          <a:ln>
            <a:noFill/>
          </a:ln>
        </p:spPr>
      </p:pic>
      <p:pic>
        <p:nvPicPr>
          <p:cNvPr id="14" name="Grafik 599" descr="Aquarell, Pinselstrich, Farbe, Abstrakt, Textur, Bürste">
            <a:extLst>
              <a:ext uri="{FF2B5EF4-FFF2-40B4-BE49-F238E27FC236}">
                <a16:creationId xmlns:a16="http://schemas.microsoft.com/office/drawing/2014/main" id="{7833C705-4D44-4E40-A7A1-D711CE2727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0403" y="3795506"/>
            <a:ext cx="2532517"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n-GB" sz="4400" b="1" dirty="0">
                <a:solidFill>
                  <a:srgbClr val="F68122"/>
                </a:solidFill>
              </a:rPr>
              <a:t>Power and Influence</a:t>
            </a:r>
            <a:r>
              <a:rPr lang="en-US" dirty="0">
                <a:solidFill>
                  <a:srgbClr val="F68122"/>
                </a:solidFill>
              </a:rPr>
              <a:t> </a:t>
            </a:r>
            <a:r>
              <a:rPr lang="en-US" dirty="0"/>
              <a:t>&amp; feelings</a:t>
            </a:r>
            <a:endParaRPr lang="el-GR" dirty="0"/>
          </a:p>
        </p:txBody>
      </p:sp>
      <p:sp>
        <p:nvSpPr>
          <p:cNvPr id="11" name="TextBox 10">
            <a:extLst>
              <a:ext uri="{FF2B5EF4-FFF2-40B4-BE49-F238E27FC236}">
                <a16:creationId xmlns:a16="http://schemas.microsoft.com/office/drawing/2014/main" id="{75E9ED62-A3A7-4EE3-BE0F-87312A600C51}"/>
              </a:ext>
            </a:extLst>
          </p:cNvPr>
          <p:cNvSpPr txBox="1"/>
          <p:nvPr/>
        </p:nvSpPr>
        <p:spPr>
          <a:xfrm>
            <a:off x="4640935" y="2664575"/>
            <a:ext cx="7307178" cy="2298065"/>
          </a:xfrm>
          <a:prstGeom prst="rect">
            <a:avLst/>
          </a:prstGeom>
          <a:noFill/>
        </p:spPr>
        <p:txBody>
          <a:bodyPr wrap="square">
            <a:spAutoFit/>
          </a:bodyPr>
          <a:lstStyle/>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Wanting to make a difference, thirst for action</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Self-confidence  |  Self-esteem  |  Strong and competent</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Pride  |   Perseverance</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desire to contribute oneself and one's ideas</a:t>
            </a:r>
          </a:p>
          <a:p>
            <a:pPr>
              <a:lnSpc>
                <a:spcPct val="107000"/>
              </a:lnSpc>
              <a:spcAft>
                <a:spcPts val="800"/>
              </a:spcAft>
            </a:pPr>
            <a:r>
              <a:rPr lang="en-US"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Wanting to help others   |   Respect for others</a:t>
            </a:r>
          </a:p>
        </p:txBody>
      </p:sp>
      <p:sp>
        <p:nvSpPr>
          <p:cNvPr id="12" name="TextBox 11">
            <a:extLst>
              <a:ext uri="{FF2B5EF4-FFF2-40B4-BE49-F238E27FC236}">
                <a16:creationId xmlns:a16="http://schemas.microsoft.com/office/drawing/2014/main" id="{725E5BD2-DE23-4435-A762-D895F75BCD2D}"/>
              </a:ext>
            </a:extLst>
          </p:cNvPr>
          <p:cNvSpPr txBox="1"/>
          <p:nvPr/>
        </p:nvSpPr>
        <p:spPr>
          <a:xfrm>
            <a:off x="4974016" y="5252230"/>
            <a:ext cx="3875016" cy="1465529"/>
          </a:xfrm>
          <a:prstGeom prst="rect">
            <a:avLst/>
          </a:prstGeom>
          <a:noFill/>
        </p:spPr>
        <p:txBody>
          <a:bodyPr wrap="square">
            <a:spAutoFit/>
          </a:bodyPr>
          <a:lstStyle/>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Envy   |   Resentment</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Feeling of inability</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Shyness  |  </a:t>
            </a:r>
            <a:r>
              <a:rPr lang="en-US" sz="2400" b="1" i="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Shamezz</a:t>
            </a:r>
            <a:endPar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6" name="Ορθογώνιο 15">
            <a:extLst>
              <a:ext uri="{FF2B5EF4-FFF2-40B4-BE49-F238E27FC236}">
                <a16:creationId xmlns:a16="http://schemas.microsoft.com/office/drawing/2014/main" id="{61805A01-AABA-4481-A55C-84222C199E18}"/>
              </a:ext>
            </a:extLst>
          </p:cNvPr>
          <p:cNvSpPr/>
          <p:nvPr/>
        </p:nvSpPr>
        <p:spPr>
          <a:xfrm>
            <a:off x="544615" y="1772375"/>
            <a:ext cx="6809863"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Feeling</a:t>
            </a:r>
          </a:p>
        </p:txBody>
      </p:sp>
      <p:sp>
        <p:nvSpPr>
          <p:cNvPr id="10" name="Διάγραμμα ροής: Γραμμή σύνδεσης 9">
            <a:extLst>
              <a:ext uri="{FF2B5EF4-FFF2-40B4-BE49-F238E27FC236}">
                <a16:creationId xmlns:a16="http://schemas.microsoft.com/office/drawing/2014/main" id="{EB2AEE8F-03CE-4734-929B-8021AE6A016B}"/>
              </a:ext>
            </a:extLst>
          </p:cNvPr>
          <p:cNvSpPr/>
          <p:nvPr/>
        </p:nvSpPr>
        <p:spPr>
          <a:xfrm>
            <a:off x="128270" y="3353863"/>
            <a:ext cx="2296784" cy="201533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800" b="1" dirty="0">
                <a:solidFill>
                  <a:schemeClr val="bg1"/>
                </a:solidFill>
                <a:effectLst>
                  <a:outerShdw blurRad="38100" dist="38100" dir="2700000" algn="tl">
                    <a:srgbClr val="000000">
                      <a:alpha val="43137"/>
                    </a:srgbClr>
                  </a:outerShdw>
                </a:effectLst>
                <a:latin typeface="Calibri" panose="020F0502020204030204" pitchFamily="34" charset="0"/>
              </a:rPr>
              <a:t>Power &amp; Influence</a:t>
            </a:r>
          </a:p>
        </p:txBody>
      </p:sp>
      <p:sp>
        <p:nvSpPr>
          <p:cNvPr id="13" name="TextBox 12">
            <a:extLst>
              <a:ext uri="{FF2B5EF4-FFF2-40B4-BE49-F238E27FC236}">
                <a16:creationId xmlns:a16="http://schemas.microsoft.com/office/drawing/2014/main" id="{492565D7-E1A5-483A-A6B4-6A3B91566238}"/>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pic>
        <p:nvPicPr>
          <p:cNvPr id="18" name="Grafik 597">
            <a:extLst>
              <a:ext uri="{FF2B5EF4-FFF2-40B4-BE49-F238E27FC236}">
                <a16:creationId xmlns:a16="http://schemas.microsoft.com/office/drawing/2014/main" id="{46C13B02-7061-428A-A658-C65CB03D65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2990081" y="3564379"/>
            <a:ext cx="1390650" cy="1016000"/>
          </a:xfrm>
          <a:prstGeom prst="rect">
            <a:avLst/>
          </a:prstGeom>
          <a:noFill/>
        </p:spPr>
      </p:pic>
      <p:pic>
        <p:nvPicPr>
          <p:cNvPr id="19" name="Grafik 598">
            <a:extLst>
              <a:ext uri="{FF2B5EF4-FFF2-40B4-BE49-F238E27FC236}">
                <a16:creationId xmlns:a16="http://schemas.microsoft.com/office/drawing/2014/main" id="{32359B1C-662B-4F63-A488-07101908BB8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3004210" y="4859064"/>
            <a:ext cx="1390650" cy="1016000"/>
          </a:xfrm>
          <a:prstGeom prst="rect">
            <a:avLst/>
          </a:prstGeom>
          <a:noFill/>
        </p:spPr>
      </p:pic>
    </p:spTree>
    <p:extLst>
      <p:ext uri="{BB962C8B-B14F-4D97-AF65-F5344CB8AC3E}">
        <p14:creationId xmlns:p14="http://schemas.microsoft.com/office/powerpoint/2010/main" val="1524740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4142">
            <a:extLst>
              <a:ext uri="{FF2B5EF4-FFF2-40B4-BE49-F238E27FC236}">
                <a16:creationId xmlns:a16="http://schemas.microsoft.com/office/drawing/2014/main" id="{71BE3C29-4F19-45DA-BAEA-489E89A40FCF}"/>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597335" y="2690654"/>
            <a:ext cx="7024394" cy="2181571"/>
          </a:xfrm>
          <a:prstGeom prst="rect">
            <a:avLst/>
          </a:prstGeom>
          <a:noFill/>
          <a:ln>
            <a:noFill/>
          </a:ln>
          <a:extLst>
            <a:ext uri="{53640926-AAD7-44D8-BBD7-CCE9431645EC}">
              <a14:shadowObscured xmlns:a14="http://schemas.microsoft.com/office/drawing/2010/main"/>
            </a:ext>
          </a:extLst>
        </p:spPr>
      </p:pic>
      <p:pic>
        <p:nvPicPr>
          <p:cNvPr id="18" name="Grafik 4144">
            <a:extLst>
              <a:ext uri="{FF2B5EF4-FFF2-40B4-BE49-F238E27FC236}">
                <a16:creationId xmlns:a16="http://schemas.microsoft.com/office/drawing/2014/main" id="{D9DE88C8-309A-405A-A4AA-7054669BEDB5}"/>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383248" y="4872225"/>
            <a:ext cx="6152825" cy="1755119"/>
          </a:xfrm>
          <a:prstGeom prst="rect">
            <a:avLst/>
          </a:prstGeom>
          <a:noFill/>
          <a:ln>
            <a:noFill/>
          </a:ln>
          <a:extLst>
            <a:ext uri="{53640926-AAD7-44D8-BBD7-CCE9431645EC}">
              <a14:shadowObscured xmlns:a14="http://schemas.microsoft.com/office/drawing/2010/main"/>
            </a:ext>
          </a:extLst>
        </p:spPr>
      </p:pic>
      <p:pic>
        <p:nvPicPr>
          <p:cNvPr id="14" name="Grafik 609" descr="Aquarell, Pinselstrich, Farbe, Abstrakt, Textur, Bürste">
            <a:extLst>
              <a:ext uri="{FF2B5EF4-FFF2-40B4-BE49-F238E27FC236}">
                <a16:creationId xmlns:a16="http://schemas.microsoft.com/office/drawing/2014/main" id="{915B6311-38D0-4570-833E-F82CE5D294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288" y="1570767"/>
            <a:ext cx="8384901" cy="1119887"/>
          </a:xfrm>
          <a:prstGeom prst="rect">
            <a:avLst/>
          </a:prstGeom>
          <a:noFill/>
          <a:ln>
            <a:noFill/>
          </a:ln>
          <a:extLst>
            <a:ext uri="{53640926-AAD7-44D8-BBD7-CCE9431645EC}">
              <a14:shadowObscured xmlns:a14="http://schemas.microsoft.com/office/drawing/2010/main"/>
            </a:ext>
          </a:extLst>
        </p:spPr>
      </p:pic>
      <p:pic>
        <p:nvPicPr>
          <p:cNvPr id="15" name="Grafik 4159" descr="Transparent Watercolor Arrow Png, Png Download - kindpng">
            <a:extLst>
              <a:ext uri="{FF2B5EF4-FFF2-40B4-BE49-F238E27FC236}">
                <a16:creationId xmlns:a16="http://schemas.microsoft.com/office/drawing/2014/main" id="{16F124F4-5ADA-475E-ACD8-01BD2B457C9D}"/>
              </a:ext>
            </a:extLst>
          </p:cNvPr>
          <p:cNvPicPr>
            <a:picLocks noChangeAspect="1"/>
          </p:cNvPicPr>
          <p:nvPr/>
        </p:nvPicPr>
        <p:blipFill>
          <a:blip r:embed="rId5"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99854" y="1596333"/>
            <a:ext cx="1391285" cy="1012190"/>
          </a:xfrm>
          <a:prstGeom prst="rect">
            <a:avLst/>
          </a:prstGeom>
          <a:noFill/>
          <a:ln>
            <a:noFill/>
          </a:ln>
        </p:spPr>
      </p:pic>
      <p:pic>
        <p:nvPicPr>
          <p:cNvPr id="13" name="Grafik 599" descr="Aquarell, Pinselstrich, Farbe, Abstrakt, Textur, Bürste">
            <a:extLst>
              <a:ext uri="{FF2B5EF4-FFF2-40B4-BE49-F238E27FC236}">
                <a16:creationId xmlns:a16="http://schemas.microsoft.com/office/drawing/2014/main" id="{DC018E17-B03F-40C0-81EB-BEC3FB6D746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497867" y="3952939"/>
            <a:ext cx="2347529"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en-GB" dirty="0"/>
              <a:t>Fun</a:t>
            </a:r>
            <a:r>
              <a:rPr lang="en-US" dirty="0"/>
              <a:t> &amp; feelings</a:t>
            </a:r>
            <a:endParaRPr lang="el-GR" dirty="0"/>
          </a:p>
        </p:txBody>
      </p:sp>
      <p:sp>
        <p:nvSpPr>
          <p:cNvPr id="11" name="TextBox 10">
            <a:extLst>
              <a:ext uri="{FF2B5EF4-FFF2-40B4-BE49-F238E27FC236}">
                <a16:creationId xmlns:a16="http://schemas.microsoft.com/office/drawing/2014/main" id="{75E9ED62-A3A7-4EE3-BE0F-87312A600C51}"/>
              </a:ext>
            </a:extLst>
          </p:cNvPr>
          <p:cNvSpPr txBox="1"/>
          <p:nvPr/>
        </p:nvSpPr>
        <p:spPr>
          <a:xfrm>
            <a:off x="4968681" y="2772842"/>
            <a:ext cx="6740422" cy="1963294"/>
          </a:xfrm>
          <a:prstGeom prst="rect">
            <a:avLst/>
          </a:prstGeom>
          <a:noFill/>
        </p:spPr>
        <p:txBody>
          <a:bodyPr wrap="square">
            <a:spAutoFit/>
          </a:bodyPr>
          <a:lstStyle/>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Adventurousness | Curiosity |Humor</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Discover something new | Development</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Growth | Exploring boundaries | Flow</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Joy  | Astonishment  | Lightness</a:t>
            </a:r>
          </a:p>
        </p:txBody>
      </p:sp>
      <p:sp>
        <p:nvSpPr>
          <p:cNvPr id="12" name="TextBox 11">
            <a:extLst>
              <a:ext uri="{FF2B5EF4-FFF2-40B4-BE49-F238E27FC236}">
                <a16:creationId xmlns:a16="http://schemas.microsoft.com/office/drawing/2014/main" id="{725E5BD2-DE23-4435-A762-D895F75BCD2D}"/>
              </a:ext>
            </a:extLst>
          </p:cNvPr>
          <p:cNvSpPr txBox="1"/>
          <p:nvPr/>
        </p:nvSpPr>
        <p:spPr>
          <a:xfrm>
            <a:off x="4836698" y="4980556"/>
            <a:ext cx="4625354" cy="1465529"/>
          </a:xfrm>
          <a:prstGeom prst="rect">
            <a:avLst/>
          </a:prstGeom>
          <a:noFill/>
        </p:spPr>
        <p:txBody>
          <a:bodyPr wrap="square">
            <a:spAutoFit/>
          </a:bodyPr>
          <a:lstStyle/>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Nervousness  |  Tension</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Loss of drive   |   Listlessness</a:t>
            </a:r>
          </a:p>
          <a:p>
            <a:pPr>
              <a:lnSpc>
                <a:spcPct val="107000"/>
              </a:lnSpc>
              <a:spcAft>
                <a:spcPts val="800"/>
              </a:spcAft>
            </a:pPr>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Boredom  |  Feeling blocked</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563750" y="1662290"/>
            <a:ext cx="6809863" cy="646331"/>
          </a:xfrm>
          <a:prstGeom prst="rect">
            <a:avLst/>
          </a:prstGeom>
          <a:noFill/>
        </p:spPr>
        <p:txBody>
          <a:bodyPr wrap="square" lIns="91440" tIns="45720" rIns="91440" bIns="45720">
            <a:spAutoFit/>
          </a:bodyPr>
          <a:lstStyle/>
          <a:p>
            <a:r>
              <a:rPr lang="en-US" sz="3600" b="1" cap="none" spc="0" dirty="0">
                <a:ln w="12700" cmpd="sng">
                  <a:solidFill>
                    <a:srgbClr val="0170B3"/>
                  </a:solidFill>
                  <a:prstDash val="solid"/>
                </a:ln>
                <a:solidFill>
                  <a:schemeClr val="bg1"/>
                </a:solidFill>
                <a:effectLst/>
              </a:rPr>
              <a:t>Need                           feelings </a:t>
            </a:r>
          </a:p>
        </p:txBody>
      </p:sp>
      <p:sp>
        <p:nvSpPr>
          <p:cNvPr id="4" name="Διάγραμμα ροής: Γραμμή σύνδεσης 3">
            <a:extLst>
              <a:ext uri="{FF2B5EF4-FFF2-40B4-BE49-F238E27FC236}">
                <a16:creationId xmlns:a16="http://schemas.microsoft.com/office/drawing/2014/main" id="{F48C198D-AC49-4E50-A20B-377A0996D20C}"/>
              </a:ext>
            </a:extLst>
          </p:cNvPr>
          <p:cNvSpPr/>
          <p:nvPr/>
        </p:nvSpPr>
        <p:spPr>
          <a:xfrm>
            <a:off x="1078442" y="4018413"/>
            <a:ext cx="1186381" cy="1137773"/>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Fun</a:t>
            </a:r>
          </a:p>
        </p:txBody>
      </p:sp>
      <p:sp>
        <p:nvSpPr>
          <p:cNvPr id="10" name="TextBox 9">
            <a:extLst>
              <a:ext uri="{FF2B5EF4-FFF2-40B4-BE49-F238E27FC236}">
                <a16:creationId xmlns:a16="http://schemas.microsoft.com/office/drawing/2014/main" id="{8AB64A5B-DA09-4D3E-9D6E-59AECAD2DEC1}"/>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pic>
        <p:nvPicPr>
          <p:cNvPr id="19" name="Grafik 597">
            <a:extLst>
              <a:ext uri="{FF2B5EF4-FFF2-40B4-BE49-F238E27FC236}">
                <a16:creationId xmlns:a16="http://schemas.microsoft.com/office/drawing/2014/main" id="{28A68EF5-6A32-44DB-917C-851C54941C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905325">
            <a:off x="3118877" y="3444939"/>
            <a:ext cx="1390650" cy="1016000"/>
          </a:xfrm>
          <a:prstGeom prst="rect">
            <a:avLst/>
          </a:prstGeom>
          <a:noFill/>
        </p:spPr>
      </p:pic>
      <p:pic>
        <p:nvPicPr>
          <p:cNvPr id="20" name="Grafik 598">
            <a:extLst>
              <a:ext uri="{FF2B5EF4-FFF2-40B4-BE49-F238E27FC236}">
                <a16:creationId xmlns:a16="http://schemas.microsoft.com/office/drawing/2014/main" id="{ECBEA4A5-48C0-4460-8433-D56B1A8EE9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3023965" y="4859934"/>
            <a:ext cx="1390650" cy="1016000"/>
          </a:xfrm>
          <a:prstGeom prst="rect">
            <a:avLst/>
          </a:prstGeom>
          <a:noFill/>
        </p:spPr>
      </p:pic>
    </p:spTree>
    <p:extLst>
      <p:ext uri="{BB962C8B-B14F-4D97-AF65-F5344CB8AC3E}">
        <p14:creationId xmlns:p14="http://schemas.microsoft.com/office/powerpoint/2010/main" val="3967338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F10116-AB9C-4800-A0D1-BD2CA385E187}"/>
              </a:ext>
            </a:extLst>
          </p:cNvPr>
          <p:cNvSpPr>
            <a:spLocks noGrp="1"/>
          </p:cNvSpPr>
          <p:nvPr>
            <p:ph type="title"/>
          </p:nvPr>
        </p:nvSpPr>
        <p:spPr/>
        <p:txBody>
          <a:bodyPr/>
          <a:lstStyle/>
          <a:p>
            <a:r>
              <a:rPr lang="en-US" dirty="0"/>
              <a:t>Observe and improve</a:t>
            </a:r>
            <a:endParaRPr lang="el-GR" dirty="0"/>
          </a:p>
        </p:txBody>
      </p:sp>
      <p:sp>
        <p:nvSpPr>
          <p:cNvPr id="3" name="Θέση περιεχομένου 2">
            <a:extLst>
              <a:ext uri="{FF2B5EF4-FFF2-40B4-BE49-F238E27FC236}">
                <a16:creationId xmlns:a16="http://schemas.microsoft.com/office/drawing/2014/main" id="{977030B7-D8F6-4D03-A599-D2CC30528FBD}"/>
              </a:ext>
            </a:extLst>
          </p:cNvPr>
          <p:cNvSpPr>
            <a:spLocks noGrp="1"/>
          </p:cNvSpPr>
          <p:nvPr>
            <p:ph idx="1"/>
          </p:nvPr>
        </p:nvSpPr>
        <p:spPr/>
        <p:txBody>
          <a:bodyPr>
            <a:normAutofit/>
          </a:bodyPr>
          <a:lstStyle/>
          <a:p>
            <a:pPr marL="0" indent="0">
              <a:spcAft>
                <a:spcPts val="1200"/>
              </a:spcAft>
              <a:buNone/>
            </a:pPr>
            <a:r>
              <a:rPr lang="en-GB" sz="2400" dirty="0">
                <a:effectLst/>
                <a:latin typeface="Calibri" panose="020F0502020204030204" pitchFamily="34" charset="0"/>
                <a:ea typeface="Calibri" panose="020F0502020204030204" pitchFamily="34" charset="0"/>
              </a:rPr>
              <a:t>Surely, you know most of the feelings listed above from yourself or others. </a:t>
            </a:r>
          </a:p>
          <a:p>
            <a:pPr>
              <a:spcAft>
                <a:spcPts val="1200"/>
              </a:spcAft>
              <a:buFont typeface="Wingdings" panose="05000000000000000000" pitchFamily="2" charset="2"/>
              <a:buChar char="ü"/>
            </a:pPr>
            <a:r>
              <a:rPr lang="en-GB" sz="2400" dirty="0">
                <a:effectLst/>
                <a:latin typeface="Calibri" panose="020F0502020204030204" pitchFamily="34" charset="0"/>
                <a:ea typeface="Calibri" panose="020F0502020204030204" pitchFamily="34" charset="0"/>
              </a:rPr>
              <a:t>If you now want to continue with this new knowledge, you can now </a:t>
            </a:r>
            <a:r>
              <a:rPr lang="en-GB" sz="2400" b="1" dirty="0">
                <a:effectLst/>
                <a:latin typeface="Calibri" panose="020F0502020204030204" pitchFamily="34" charset="0"/>
                <a:ea typeface="Calibri" panose="020F0502020204030204" pitchFamily="34" charset="0"/>
              </a:rPr>
              <a:t>observe yourself and others</a:t>
            </a:r>
            <a:r>
              <a:rPr lang="en-GB" sz="2400" dirty="0">
                <a:effectLst/>
                <a:latin typeface="Calibri" panose="020F0502020204030204" pitchFamily="34" charset="0"/>
                <a:ea typeface="Calibri" panose="020F0502020204030204" pitchFamily="34" charset="0"/>
              </a:rPr>
              <a:t>, which basic needs are currently fulfilled in you. </a:t>
            </a:r>
          </a:p>
          <a:p>
            <a:pPr>
              <a:spcAft>
                <a:spcPts val="1200"/>
              </a:spcAft>
              <a:buFont typeface="Wingdings" panose="05000000000000000000" pitchFamily="2" charset="2"/>
              <a:buChar char="ü"/>
            </a:pPr>
            <a:r>
              <a:rPr lang="en-GB" sz="2400" dirty="0">
                <a:effectLst/>
                <a:latin typeface="Calibri" panose="020F0502020204030204" pitchFamily="34" charset="0"/>
                <a:ea typeface="Calibri" panose="020F0502020204030204" pitchFamily="34" charset="0"/>
              </a:rPr>
              <a:t>If you experience </a:t>
            </a:r>
            <a:r>
              <a:rPr lang="en-GB" sz="2400" b="1" dirty="0">
                <a:effectLst/>
                <a:latin typeface="Calibri" panose="020F0502020204030204" pitchFamily="34" charset="0"/>
                <a:ea typeface="Calibri" panose="020F0502020204030204" pitchFamily="34" charset="0"/>
              </a:rPr>
              <a:t>unpleasant feelings</a:t>
            </a:r>
            <a:r>
              <a:rPr lang="en-GB" sz="2400" dirty="0">
                <a:effectLst/>
                <a:latin typeface="Calibri" panose="020F0502020204030204" pitchFamily="34" charset="0"/>
                <a:ea typeface="Calibri" panose="020F0502020204030204" pitchFamily="34" charset="0"/>
              </a:rPr>
              <a:t>, you can ask yourself which basic need could be behind it.</a:t>
            </a:r>
          </a:p>
          <a:p>
            <a:pPr>
              <a:spcAft>
                <a:spcPts val="1200"/>
              </a:spcAft>
              <a:buFont typeface="Wingdings" panose="05000000000000000000" pitchFamily="2" charset="2"/>
              <a:buChar char="ü"/>
            </a:pPr>
            <a:r>
              <a:rPr lang="en-GB" sz="2400" dirty="0">
                <a:latin typeface="Calibri" panose="020F0502020204030204" pitchFamily="34" charset="0"/>
                <a:ea typeface="Calibri" panose="020F0502020204030204" pitchFamily="34" charset="0"/>
              </a:rPr>
              <a:t>I</a:t>
            </a:r>
            <a:r>
              <a:rPr lang="en-GB" sz="2400" dirty="0">
                <a:effectLst/>
                <a:latin typeface="Calibri" panose="020F0502020204030204" pitchFamily="34" charset="0"/>
                <a:ea typeface="Calibri" panose="020F0502020204030204" pitchFamily="34" charset="0"/>
              </a:rPr>
              <a:t>f you manage to find out which need it is, it will be </a:t>
            </a:r>
            <a:r>
              <a:rPr lang="en-GB" sz="2400" b="1" dirty="0">
                <a:effectLst/>
                <a:latin typeface="Calibri" panose="020F0502020204030204" pitchFamily="34" charset="0"/>
                <a:ea typeface="Calibri" panose="020F0502020204030204" pitchFamily="34" charset="0"/>
              </a:rPr>
              <a:t>much easier and faster for you to improve your situation</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spcAft>
                <a:spcPts val="1200"/>
              </a:spcAft>
            </a:pPr>
            <a:endParaRPr lang="el-GR" sz="3600" dirty="0"/>
          </a:p>
        </p:txBody>
      </p:sp>
      <p:sp>
        <p:nvSpPr>
          <p:cNvPr id="5" name="TextBox 4">
            <a:extLst>
              <a:ext uri="{FF2B5EF4-FFF2-40B4-BE49-F238E27FC236}">
                <a16:creationId xmlns:a16="http://schemas.microsoft.com/office/drawing/2014/main" id="{463299CF-065D-4F90-A18B-1FAE0FDECE0D}"/>
              </a:ext>
            </a:extLst>
          </p:cNvPr>
          <p:cNvSpPr txBox="1"/>
          <p:nvPr/>
        </p:nvSpPr>
        <p:spPr>
          <a:xfrm>
            <a:off x="7660433" y="0"/>
            <a:ext cx="454285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happens when a basic need is not met</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662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659224" y="4442083"/>
            <a:ext cx="7856376"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1.4</a:t>
            </a:r>
            <a:r>
              <a:rPr lang="en-US" sz="5400" dirty="0">
                <a:solidFill>
                  <a:srgbClr val="FBE82A"/>
                </a:solidFill>
                <a:effectLst>
                  <a:outerShdw blurRad="38100" dist="38100" dir="2700000" algn="tl">
                    <a:srgbClr val="000000">
                      <a:alpha val="43137"/>
                    </a:srgbClr>
                  </a:outerShdw>
                </a:effectLst>
              </a:rPr>
              <a:t> Exercises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39" y="-482679"/>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7988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26F9FF-62B7-42D3-9000-A676A3223F88}"/>
              </a:ext>
            </a:extLst>
          </p:cNvPr>
          <p:cNvSpPr>
            <a:spLocks noGrp="1"/>
          </p:cNvSpPr>
          <p:nvPr>
            <p:ph type="title"/>
          </p:nvPr>
        </p:nvSpPr>
        <p:spPr/>
        <p:txBody>
          <a:bodyPr/>
          <a:lstStyle/>
          <a:p>
            <a:r>
              <a:rPr lang="en-US" dirty="0"/>
              <a:t>Exercises</a:t>
            </a:r>
            <a:endParaRPr lang="el-GR" dirty="0"/>
          </a:p>
        </p:txBody>
      </p:sp>
      <p:sp>
        <p:nvSpPr>
          <p:cNvPr id="3" name="Θέση περιεχομένου 2">
            <a:extLst>
              <a:ext uri="{FF2B5EF4-FFF2-40B4-BE49-F238E27FC236}">
                <a16:creationId xmlns:a16="http://schemas.microsoft.com/office/drawing/2014/main" id="{4AD34013-DE44-4BB1-BF25-5E65EA657D1E}"/>
              </a:ext>
            </a:extLst>
          </p:cNvPr>
          <p:cNvSpPr>
            <a:spLocks noGrp="1"/>
          </p:cNvSpPr>
          <p:nvPr>
            <p:ph idx="1"/>
          </p:nvPr>
        </p:nvSpPr>
        <p:spPr/>
        <p:txBody>
          <a:bodyPr>
            <a:normAutofit/>
          </a:bodyPr>
          <a:lstStyle/>
          <a:p>
            <a:pPr marL="0" indent="0">
              <a:lnSpc>
                <a:spcPct val="107000"/>
              </a:lnSpc>
              <a:spcAft>
                <a:spcPts val="800"/>
              </a:spcAft>
              <a:buNone/>
            </a:pPr>
            <a:r>
              <a:rPr lang="en-GB" sz="2400" b="1" dirty="0">
                <a:effectLst/>
                <a:latin typeface="Calibri" panose="020F0502020204030204" pitchFamily="34" charset="0"/>
                <a:ea typeface="Calibri" panose="020F0502020204030204" pitchFamily="34" charset="0"/>
              </a:rPr>
              <a:t>Here you will find exercises to familiarise yourself with your basic needs. </a:t>
            </a:r>
          </a:p>
          <a:p>
            <a:pPr>
              <a:lnSpc>
                <a:spcPct val="107000"/>
              </a:lnSpc>
              <a:spcAft>
                <a:spcPts val="800"/>
              </a:spcAft>
            </a:pPr>
            <a:r>
              <a:rPr lang="en-GB" sz="2400" dirty="0">
                <a:effectLst/>
                <a:latin typeface="Calibri" panose="020F0502020204030204" pitchFamily="34" charset="0"/>
                <a:ea typeface="Calibri" panose="020F0502020204030204" pitchFamily="34" charset="0"/>
              </a:rPr>
              <a:t>We recommend that you first </a:t>
            </a:r>
            <a:r>
              <a:rPr lang="en-GB" sz="2400" b="1" dirty="0">
                <a:effectLst/>
                <a:latin typeface="Calibri" panose="020F0502020204030204" pitchFamily="34" charset="0"/>
                <a:ea typeface="Calibri" panose="020F0502020204030204" pitchFamily="34" charset="0"/>
              </a:rPr>
              <a:t>do each of the exercises on your own</a:t>
            </a:r>
            <a:r>
              <a:rPr lang="en-GB" sz="2400" dirty="0">
                <a:effectLst/>
                <a:latin typeface="Calibri" panose="020F0502020204030204" pitchFamily="34" charset="0"/>
                <a:ea typeface="Calibri" panose="020F0502020204030204" pitchFamily="34" charset="0"/>
              </a:rPr>
              <a:t>. Take your time and make sure that you are undisturbed. </a:t>
            </a:r>
          </a:p>
          <a:p>
            <a:pPr lvl="1">
              <a:lnSpc>
                <a:spcPct val="107000"/>
              </a:lnSpc>
              <a:spcAft>
                <a:spcPts val="800"/>
              </a:spcAft>
            </a:pPr>
            <a:r>
              <a:rPr lang="en-GB" dirty="0">
                <a:latin typeface="Calibri" panose="020F0502020204030204" pitchFamily="34" charset="0"/>
              </a:rPr>
              <a:t>If you are not sure which basic need or needs is or are concerned, look again at the descriptions.</a:t>
            </a:r>
          </a:p>
          <a:p>
            <a:pPr lvl="1">
              <a:lnSpc>
                <a:spcPct val="107000"/>
              </a:lnSpc>
              <a:spcAft>
                <a:spcPts val="800"/>
              </a:spcAft>
            </a:pPr>
            <a:r>
              <a:rPr lang="en-GB" sz="2400" dirty="0">
                <a:effectLst/>
                <a:latin typeface="Calibri" panose="020F0502020204030204" pitchFamily="34" charset="0"/>
                <a:ea typeface="Calibri" panose="020F0502020204030204" pitchFamily="34" charset="0"/>
              </a:rPr>
              <a:t>Afterwards, you can </a:t>
            </a:r>
            <a:r>
              <a:rPr lang="en-GB" sz="2400" b="1" dirty="0">
                <a:effectLst/>
                <a:latin typeface="Calibri" panose="020F0502020204030204" pitchFamily="34" charset="0"/>
                <a:ea typeface="Calibri" panose="020F0502020204030204" pitchFamily="34" charset="0"/>
              </a:rPr>
              <a:t>discuss each exercise with a friend</a:t>
            </a:r>
            <a:r>
              <a:rPr lang="en-GB" sz="2400" dirty="0">
                <a:effectLst/>
                <a:latin typeface="Calibri" panose="020F0502020204030204" pitchFamily="34" charset="0"/>
                <a:ea typeface="Calibri" panose="020F0502020204030204" pitchFamily="34" charset="0"/>
              </a:rPr>
              <a:t>. Did you both come up with the same results? Discuss them briefly and tell each other what you think. This is not about being right or knowing something better. It's about sharing your thoughts, listening to your friend, and learning from each other.</a:t>
            </a:r>
            <a:endParaRPr lang="el-GR" sz="2400" dirty="0">
              <a:effectLst/>
              <a:latin typeface="Calibri" panose="020F0502020204030204" pitchFamily="34" charset="0"/>
              <a:ea typeface="Calibri" panose="020F0502020204030204" pitchFamily="34" charset="0"/>
            </a:endParaRPr>
          </a:p>
          <a:p>
            <a:pPr marL="0" indent="0">
              <a:buNone/>
            </a:pPr>
            <a:endParaRPr lang="el-GR" sz="3600" dirty="0"/>
          </a:p>
        </p:txBody>
      </p:sp>
      <p:sp>
        <p:nvSpPr>
          <p:cNvPr id="4" name="TextBox 3">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5685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38" descr="Aquarell, Pinselstrich, Farbe, Abstrakt, Textur, Bürste">
            <a:extLst>
              <a:ext uri="{FF2B5EF4-FFF2-40B4-BE49-F238E27FC236}">
                <a16:creationId xmlns:a16="http://schemas.microsoft.com/office/drawing/2014/main" id="{0522E7FE-69F5-4AE9-9D64-1272ADA7D4C6}"/>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1" y="634858"/>
            <a:ext cx="11956026" cy="792314"/>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lstStyle/>
          <a:p>
            <a:r>
              <a:rPr lang="en-US" dirty="0">
                <a:solidFill>
                  <a:schemeClr val="tx1"/>
                </a:solidFill>
              </a:rPr>
              <a:t>Exercise 1: Your personal success story</a:t>
            </a:r>
            <a:endParaRPr lang="el-GR" dirty="0">
              <a:solidFill>
                <a:schemeClr val="tx1"/>
              </a:solidFill>
            </a:endParaRPr>
          </a:p>
        </p:txBody>
      </p:sp>
      <p:sp>
        <p:nvSpPr>
          <p:cNvPr id="3" name="Θέση περιεχομένου 2">
            <a:extLst>
              <a:ext uri="{FF2B5EF4-FFF2-40B4-BE49-F238E27FC236}">
                <a16:creationId xmlns:a16="http://schemas.microsoft.com/office/drawing/2014/main" id="{D2D373E0-D4DE-492A-AA03-292B437016CB}"/>
              </a:ext>
            </a:extLst>
          </p:cNvPr>
          <p:cNvSpPr>
            <a:spLocks noGrp="1"/>
          </p:cNvSpPr>
          <p:nvPr>
            <p:ph idx="1"/>
          </p:nvPr>
        </p:nvSpPr>
        <p:spPr/>
        <p:txBody>
          <a:bodyPr/>
          <a:lstStyle/>
          <a:p>
            <a:endParaRPr lang="el-GR"/>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4166041139"/>
              </p:ext>
            </p:extLst>
          </p:nvPr>
        </p:nvGraphicFramePr>
        <p:xfrm>
          <a:off x="949678" y="1550702"/>
          <a:ext cx="8917946" cy="5120640"/>
        </p:xfrm>
        <a:graphic>
          <a:graphicData uri="http://schemas.openxmlformats.org/drawingml/2006/table">
            <a:tbl>
              <a:tblPr firstRow="1" bandRow="1">
                <a:tableStyleId>{17292A2E-F333-43FB-9621-5CBBE7FDCDCB}</a:tableStyleId>
              </a:tblPr>
              <a:tblGrid>
                <a:gridCol w="8917946">
                  <a:extLst>
                    <a:ext uri="{9D8B030D-6E8A-4147-A177-3AD203B41FA5}">
                      <a16:colId xmlns:a16="http://schemas.microsoft.com/office/drawing/2014/main" val="3036613767"/>
                    </a:ext>
                  </a:extLst>
                </a:gridCol>
              </a:tblGrid>
              <a:tr h="370840">
                <a:tc>
                  <a:txBody>
                    <a:bodyPr/>
                    <a:lstStyle/>
                    <a:p>
                      <a:r>
                        <a:rPr lang="en-GB" sz="1800" b="0" kern="1200" dirty="0">
                          <a:solidFill>
                            <a:srgbClr val="0070C0"/>
                          </a:solidFill>
                          <a:effectLst/>
                          <a:latin typeface="+mn-lt"/>
                          <a:ea typeface="+mn-ea"/>
                          <a:cs typeface="+mn-cs"/>
                        </a:rPr>
                        <a:t>Recall a situation in your life when you were really proud of yourself.</a:t>
                      </a:r>
                      <a:endParaRPr lang="el-GR" sz="1800" b="0" kern="1200" dirty="0">
                        <a:solidFill>
                          <a:srgbClr val="0070C0"/>
                        </a:solidFill>
                        <a:effectLst/>
                        <a:latin typeface="+mn-lt"/>
                        <a:ea typeface="+mn-ea"/>
                        <a:cs typeface="+mn-cs"/>
                      </a:endParaRPr>
                    </a:p>
                    <a:p>
                      <a:r>
                        <a:rPr lang="en-GB" sz="1800" b="0" kern="1200" dirty="0">
                          <a:solidFill>
                            <a:srgbClr val="0070C0"/>
                          </a:solidFill>
                          <a:effectLst/>
                          <a:latin typeface="+mn-lt"/>
                          <a:ea typeface="+mn-ea"/>
                          <a:cs typeface="+mn-cs"/>
                        </a:rPr>
                        <a:t>Briefly describe the situation:</a:t>
                      </a:r>
                      <a:endParaRPr lang="el-GR" sz="1800" b="0" kern="1200" dirty="0">
                        <a:solidFill>
                          <a:srgbClr val="0070C0"/>
                        </a:solidFill>
                        <a:effectLst/>
                        <a:latin typeface="+mn-lt"/>
                        <a:ea typeface="+mn-ea"/>
                        <a:cs typeface="+mn-cs"/>
                      </a:endParaRPr>
                    </a:p>
                    <a:p>
                      <a:pPr marL="285750" indent="-285750">
                        <a:buClr>
                          <a:srgbClr val="F68122"/>
                        </a:buClr>
                        <a:buFont typeface="Wingdings" panose="05000000000000000000" pitchFamily="2" charset="2"/>
                        <a:buChar char="§"/>
                      </a:pPr>
                      <a:r>
                        <a:rPr lang="en-GB" sz="1800" b="0" kern="1200" dirty="0">
                          <a:solidFill>
                            <a:srgbClr val="0070C0"/>
                          </a:solidFill>
                          <a:effectLst/>
                          <a:latin typeface="+mn-lt"/>
                          <a:ea typeface="+mn-ea"/>
                          <a:cs typeface="+mn-cs"/>
                        </a:rPr>
                        <a:t>What exactly were you proud of?</a:t>
                      </a:r>
                      <a:endParaRPr lang="el-GR" sz="1800" b="0" kern="1200" dirty="0">
                        <a:solidFill>
                          <a:srgbClr val="0070C0"/>
                        </a:solidFill>
                        <a:effectLst/>
                        <a:latin typeface="+mn-lt"/>
                        <a:ea typeface="+mn-ea"/>
                        <a:cs typeface="+mn-cs"/>
                      </a:endParaRPr>
                    </a:p>
                    <a:p>
                      <a:pPr marL="285750" indent="-285750">
                        <a:buClr>
                          <a:srgbClr val="F68122"/>
                        </a:buClr>
                        <a:buFont typeface="Wingdings" panose="05000000000000000000" pitchFamily="2" charset="2"/>
                        <a:buChar char="§"/>
                      </a:pPr>
                      <a:r>
                        <a:rPr lang="en-GB" sz="1800" b="0" kern="1200" dirty="0">
                          <a:solidFill>
                            <a:srgbClr val="0070C0"/>
                          </a:solidFill>
                          <a:effectLst/>
                          <a:latin typeface="+mn-lt"/>
                          <a:ea typeface="+mn-ea"/>
                          <a:cs typeface="+mn-cs"/>
                        </a:rPr>
                        <a:t>How did it feel in your body? </a:t>
                      </a:r>
                      <a:endParaRPr lang="el-GR" sz="1800" b="0" kern="1200" dirty="0">
                        <a:solidFill>
                          <a:srgbClr val="0070C0"/>
                        </a:solidFill>
                        <a:effectLst/>
                        <a:latin typeface="+mn-lt"/>
                        <a:ea typeface="+mn-ea"/>
                        <a:cs typeface="+mn-cs"/>
                      </a:endParaRPr>
                    </a:p>
                    <a:p>
                      <a:pPr marL="285750" indent="-285750">
                        <a:buClr>
                          <a:srgbClr val="F68122"/>
                        </a:buClr>
                        <a:buFont typeface="Wingdings" panose="05000000000000000000" pitchFamily="2" charset="2"/>
                        <a:buChar char="§"/>
                      </a:pPr>
                      <a:r>
                        <a:rPr lang="en-GB" sz="1800" b="0" kern="1200" dirty="0">
                          <a:solidFill>
                            <a:srgbClr val="0070C0"/>
                          </a:solidFill>
                          <a:effectLst/>
                          <a:latin typeface="+mn-lt"/>
                          <a:ea typeface="+mn-ea"/>
                          <a:cs typeface="+mn-cs"/>
                        </a:rPr>
                        <a:t>Which of your abilities were involved in this sense of achievement?</a:t>
                      </a:r>
                      <a:endParaRPr lang="el-GR" sz="1800" b="0" kern="1200" dirty="0">
                        <a:solidFill>
                          <a:srgbClr val="0070C0"/>
                        </a:solidFill>
                        <a:effectLst/>
                        <a:latin typeface="+mn-lt"/>
                        <a:ea typeface="+mn-ea"/>
                        <a:cs typeface="+mn-cs"/>
                      </a:endParaRPr>
                    </a:p>
                    <a:p>
                      <a:pPr marL="285750" indent="-285750">
                        <a:buClr>
                          <a:srgbClr val="F68122"/>
                        </a:buClr>
                        <a:buFont typeface="Wingdings" panose="05000000000000000000" pitchFamily="2" charset="2"/>
                        <a:buChar char="§"/>
                      </a:pPr>
                      <a:r>
                        <a:rPr lang="en-GB" sz="1800" b="0" kern="1200" dirty="0">
                          <a:solidFill>
                            <a:srgbClr val="0070C0"/>
                          </a:solidFill>
                          <a:effectLst/>
                          <a:latin typeface="+mn-lt"/>
                          <a:ea typeface="+mn-ea"/>
                          <a:cs typeface="+mn-cs"/>
                        </a:rPr>
                        <a:t>Imagine that you are reliving this experience now and you are in the middle of it, full of pride and self-confidence - with what attitude will you master future challenges?</a:t>
                      </a:r>
                      <a:endParaRPr lang="el-GR" b="0" dirty="0">
                        <a:solidFill>
                          <a:srgbClr val="0070C0"/>
                        </a:solidFill>
                        <a:effectLst/>
                      </a:endParaRPr>
                    </a:p>
                  </a:txBody>
                  <a:tcPr>
                    <a:solidFill>
                      <a:schemeClr val="bg2"/>
                    </a:solidFill>
                  </a:tcPr>
                </a:tc>
                <a:extLst>
                  <a:ext uri="{0D108BD9-81ED-4DB2-BD59-A6C34878D82A}">
                    <a16:rowId xmlns:a16="http://schemas.microsoft.com/office/drawing/2014/main" val="600370016"/>
                  </a:ext>
                </a:extLst>
              </a:tr>
              <a:tr h="370840">
                <a:tc>
                  <a:txBody>
                    <a:bodyPr/>
                    <a:lstStyle/>
                    <a:p>
                      <a:r>
                        <a:rPr lang="en-GB" sz="1800" kern="1200" dirty="0">
                          <a:solidFill>
                            <a:schemeClr val="tx1"/>
                          </a:solidFill>
                          <a:effectLst/>
                          <a:latin typeface="+mn-lt"/>
                          <a:ea typeface="+mn-ea"/>
                          <a:cs typeface="+mn-cs"/>
                        </a:rPr>
                        <a:t>Your notes</a:t>
                      </a: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5757A50E-B507-411A-A1D2-B1AD8548D0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7" name="TextBox 6">
            <a:extLst>
              <a:ext uri="{FF2B5EF4-FFF2-40B4-BE49-F238E27FC236}">
                <a16:creationId xmlns:a16="http://schemas.microsoft.com/office/drawing/2014/main" id="{81680F61-AE33-4A68-9ACF-9093CBD6D919}"/>
              </a:ext>
            </a:extLst>
          </p:cNvPr>
          <p:cNvSpPr txBox="1"/>
          <p:nvPr/>
        </p:nvSpPr>
        <p:spPr>
          <a:xfrm>
            <a:off x="10185967" y="2717284"/>
            <a:ext cx="1486176" cy="646331"/>
          </a:xfrm>
          <a:prstGeom prst="rect">
            <a:avLst/>
          </a:prstGeom>
          <a:noFill/>
        </p:spPr>
        <p:txBody>
          <a:bodyPr wrap="none" rtlCol="0">
            <a:spAutoFit/>
          </a:bodyPr>
          <a:lstStyle/>
          <a:p>
            <a:pPr algn="ctr"/>
            <a:r>
              <a:rPr lang="en-US" dirty="0">
                <a:solidFill>
                  <a:srgbClr val="1A7EBA"/>
                </a:solidFill>
              </a:rPr>
              <a:t>Download</a:t>
            </a:r>
          </a:p>
          <a:p>
            <a:pPr algn="ctr"/>
            <a:r>
              <a:rPr lang="en-US" dirty="0">
                <a:solidFill>
                  <a:srgbClr val="1A7EBA"/>
                </a:solidFill>
              </a:rPr>
              <a:t> the exercise !</a:t>
            </a:r>
            <a:endParaRPr lang="el-GR" dirty="0">
              <a:solidFill>
                <a:srgbClr val="1A7EBA"/>
              </a:solidFill>
            </a:endParaRPr>
          </a:p>
        </p:txBody>
      </p:sp>
      <p:sp>
        <p:nvSpPr>
          <p:cNvPr id="8" name="TextBox 7">
            <a:extLst>
              <a:ext uri="{FF2B5EF4-FFF2-40B4-BE49-F238E27FC236}">
                <a16:creationId xmlns:a16="http://schemas.microsoft.com/office/drawing/2014/main" id="{A1B9D6EA-838E-40AA-BECB-39947E603E49}"/>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2375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2: Your learning style - what do you need to learn well?</a:t>
            </a:r>
            <a:endParaRPr lang="el-GR" dirty="0">
              <a:solidFill>
                <a:schemeClr val="tx1"/>
              </a:solidFill>
            </a:endParaRP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2091163245"/>
              </p:ext>
            </p:extLst>
          </p:nvPr>
        </p:nvGraphicFramePr>
        <p:xfrm>
          <a:off x="838200" y="1788210"/>
          <a:ext cx="9004300" cy="5069790"/>
        </p:xfrm>
        <a:graphic>
          <a:graphicData uri="http://schemas.openxmlformats.org/drawingml/2006/table">
            <a:tbl>
              <a:tblPr firstRow="1" bandRow="1">
                <a:tableStyleId>{17292A2E-F333-43FB-9621-5CBBE7FDCDCB}</a:tableStyleId>
              </a:tblPr>
              <a:tblGrid>
                <a:gridCol w="9004300">
                  <a:extLst>
                    <a:ext uri="{9D8B030D-6E8A-4147-A177-3AD203B41FA5}">
                      <a16:colId xmlns:a16="http://schemas.microsoft.com/office/drawing/2014/main" val="3036613767"/>
                    </a:ext>
                  </a:extLst>
                </a:gridCol>
              </a:tblGrid>
              <a:tr h="3972330">
                <a:tc>
                  <a:txBody>
                    <a:bodyPr/>
                    <a:lstStyle/>
                    <a:p>
                      <a:r>
                        <a:rPr lang="en-US" sz="1800" b="0" kern="1200" dirty="0">
                          <a:solidFill>
                            <a:srgbClr val="0070C0"/>
                          </a:solidFill>
                          <a:effectLst/>
                          <a:latin typeface="+mn-lt"/>
                          <a:ea typeface="+mn-ea"/>
                          <a:cs typeface="+mn-cs"/>
                        </a:rPr>
                        <a:t>Think about the conditions under which you yourself can learn best.</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What needs to be fulfilled in yourself?</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Can you learn best when you are completely calm and relaxed, when you are slightly activated or when you are very excited? (Survival)</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How can you create this state when you intend to learn something?</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How much and how long can you learn in one piece before your concentration wanes? (Freedom)</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When you notice your concentration slipping, it's a good idea to take a break where you can move around and let what you've learned sink in before you continue.</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What supports you to learn in a concentrated way? (Power)</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Do you need a free table where nothing distracts you, do you need movement, is it easier for you if you read aloud or mark the important parts?</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How can you motivate yourself to learn if you find the material not so interesting? (Fun)</a:t>
                      </a:r>
                    </a:p>
                    <a:p>
                      <a:pPr marL="285750" indent="-285750">
                        <a:buClr>
                          <a:srgbClr val="F68122"/>
                        </a:buClr>
                        <a:buFont typeface="Wingdings" panose="05000000000000000000" pitchFamily="2" charset="2"/>
                        <a:buChar char="§"/>
                      </a:pPr>
                      <a:r>
                        <a:rPr lang="en-US" sz="1800" b="0" kern="1200" dirty="0">
                          <a:solidFill>
                            <a:srgbClr val="0070C0"/>
                          </a:solidFill>
                          <a:effectLst/>
                          <a:latin typeface="+mn-lt"/>
                          <a:ea typeface="+mn-ea"/>
                          <a:cs typeface="+mn-cs"/>
                        </a:rPr>
                        <a:t>Think about the benefits of learning something well. Where in your life can this help you? How can you reward yourself in a meaningful way?</a:t>
                      </a:r>
                    </a:p>
                  </a:txBody>
                  <a:tcPr>
                    <a:solidFill>
                      <a:schemeClr val="bg2"/>
                    </a:solidFill>
                  </a:tcPr>
                </a:tc>
                <a:extLst>
                  <a:ext uri="{0D108BD9-81ED-4DB2-BD59-A6C34878D82A}">
                    <a16:rowId xmlns:a16="http://schemas.microsoft.com/office/drawing/2014/main" val="600370016"/>
                  </a:ext>
                </a:extLst>
              </a:tr>
              <a:tr h="863550">
                <a:tc>
                  <a:txBody>
                    <a:bodyPr/>
                    <a:lstStyle/>
                    <a:p>
                      <a:r>
                        <a:rPr lang="en-GB" sz="1800" kern="1200" dirty="0">
                          <a:solidFill>
                            <a:schemeClr val="tx1"/>
                          </a:solidFill>
                          <a:effectLst/>
                          <a:latin typeface="+mn-lt"/>
                          <a:ea typeface="+mn-ea"/>
                          <a:cs typeface="+mn-cs"/>
                        </a:rPr>
                        <a:t>Your notes</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185967" y="2717284"/>
            <a:ext cx="1486176" cy="646331"/>
          </a:xfrm>
          <a:prstGeom prst="rect">
            <a:avLst/>
          </a:prstGeom>
          <a:noFill/>
        </p:spPr>
        <p:txBody>
          <a:bodyPr wrap="none" rtlCol="0">
            <a:spAutoFit/>
          </a:bodyPr>
          <a:lstStyle/>
          <a:p>
            <a:pPr algn="ctr"/>
            <a:r>
              <a:rPr lang="en-US" dirty="0">
                <a:solidFill>
                  <a:srgbClr val="1A7EBA"/>
                </a:solidFill>
              </a:rPr>
              <a:t>Download</a:t>
            </a:r>
          </a:p>
          <a:p>
            <a:pPr algn="ctr"/>
            <a:r>
              <a:rPr lang="en-US" dirty="0">
                <a:solidFill>
                  <a:srgbClr val="1A7EBA"/>
                </a:solidFill>
              </a:rPr>
              <a:t> the exercise !</a:t>
            </a:r>
            <a:endParaRPr lang="el-GR" dirty="0">
              <a:solidFill>
                <a:srgbClr val="1A7EBA"/>
              </a:solidFill>
            </a:endParaRP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4413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3: Incompatible?</a:t>
            </a:r>
            <a:endParaRPr lang="el-GR" dirty="0">
              <a:solidFill>
                <a:schemeClr val="tx1"/>
              </a:solidFill>
            </a:endParaRP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2503540150"/>
              </p:ext>
            </p:extLst>
          </p:nvPr>
        </p:nvGraphicFramePr>
        <p:xfrm>
          <a:off x="838200" y="1788209"/>
          <a:ext cx="9004300" cy="4180639"/>
        </p:xfrm>
        <a:graphic>
          <a:graphicData uri="http://schemas.openxmlformats.org/drawingml/2006/table">
            <a:tbl>
              <a:tblPr firstRow="1" bandRow="1">
                <a:tableStyleId>{17292A2E-F333-43FB-9621-5CBBE7FDCDCB}</a:tableStyleId>
              </a:tblPr>
              <a:tblGrid>
                <a:gridCol w="9004300">
                  <a:extLst>
                    <a:ext uri="{9D8B030D-6E8A-4147-A177-3AD203B41FA5}">
                      <a16:colId xmlns:a16="http://schemas.microsoft.com/office/drawing/2014/main" val="3036613767"/>
                    </a:ext>
                  </a:extLst>
                </a:gridCol>
              </a:tblGrid>
              <a:tr h="2993773">
                <a:tc>
                  <a:txBody>
                    <a:bodyPr/>
                    <a:lstStyle/>
                    <a:p>
                      <a:pPr>
                        <a:spcBef>
                          <a:spcPts val="600"/>
                        </a:spcBef>
                        <a:spcAft>
                          <a:spcPts val="1200"/>
                        </a:spcAft>
                      </a:pPr>
                      <a:r>
                        <a:rPr lang="en-US" sz="1800" b="0" kern="1200" dirty="0">
                          <a:solidFill>
                            <a:srgbClr val="0070C0"/>
                          </a:solidFill>
                          <a:effectLst/>
                          <a:latin typeface="+mn-lt"/>
                          <a:ea typeface="+mn-ea"/>
                          <a:cs typeface="+mn-cs"/>
                        </a:rPr>
                        <a:t>Sometimes we are in situations where two needs seem incompatible.</a:t>
                      </a:r>
                    </a:p>
                    <a:p>
                      <a:pPr>
                        <a:spcBef>
                          <a:spcPts val="600"/>
                        </a:spcBef>
                        <a:spcAft>
                          <a:spcPts val="1200"/>
                        </a:spcAft>
                      </a:pPr>
                      <a:r>
                        <a:rPr lang="en-US" sz="1800" b="0" kern="1200" dirty="0">
                          <a:solidFill>
                            <a:srgbClr val="0070C0"/>
                          </a:solidFill>
                          <a:effectLst/>
                          <a:latin typeface="+mn-lt"/>
                          <a:ea typeface="+mn-ea"/>
                          <a:cs typeface="+mn-cs"/>
                        </a:rPr>
                        <a:t>Sigrid is in a class where there are many more boys than girls. Therefore, among these five girls, there is an unwritten law that everyone must stick together in order not to be overlooked. Most of the time, Wilma determines what counts as an opinion in this group and what is to be done. Sigrid, goes along with it and often doesn't say it when she has a different opinion, because she is afraid of being </a:t>
                      </a:r>
                      <a:r>
                        <a:rPr lang="en-US" sz="1800" b="0" kern="1200" dirty="0" err="1">
                          <a:solidFill>
                            <a:srgbClr val="0070C0"/>
                          </a:solidFill>
                          <a:effectLst/>
                          <a:latin typeface="+mn-lt"/>
                          <a:ea typeface="+mn-ea"/>
                          <a:cs typeface="+mn-cs"/>
                        </a:rPr>
                        <a:t>ostracised</a:t>
                      </a:r>
                      <a:r>
                        <a:rPr lang="en-US" sz="1800" b="0" kern="1200" dirty="0">
                          <a:solidFill>
                            <a:srgbClr val="0070C0"/>
                          </a:solidFill>
                          <a:effectLst/>
                          <a:latin typeface="+mn-lt"/>
                          <a:ea typeface="+mn-ea"/>
                          <a:cs typeface="+mn-cs"/>
                        </a:rPr>
                        <a:t> and then standing there alone.</a:t>
                      </a:r>
                    </a:p>
                    <a:p>
                      <a:pPr>
                        <a:spcBef>
                          <a:spcPts val="600"/>
                        </a:spcBef>
                        <a:spcAft>
                          <a:spcPts val="1200"/>
                        </a:spcAft>
                      </a:pPr>
                      <a:r>
                        <a:rPr lang="en-US" sz="1800" b="0" kern="1200" dirty="0">
                          <a:solidFill>
                            <a:srgbClr val="0070C0"/>
                          </a:solidFill>
                          <a:effectLst/>
                          <a:latin typeface="+mn-lt"/>
                          <a:ea typeface="+mn-ea"/>
                          <a:cs typeface="+mn-cs"/>
                        </a:rPr>
                        <a:t>Which of Sigrid's needs are affected?</a:t>
                      </a:r>
                    </a:p>
                  </a:txBody>
                  <a:tcPr>
                    <a:solidFill>
                      <a:schemeClr val="bg2"/>
                    </a:solidFill>
                  </a:tcPr>
                </a:tc>
                <a:extLst>
                  <a:ext uri="{0D108BD9-81ED-4DB2-BD59-A6C34878D82A}">
                    <a16:rowId xmlns:a16="http://schemas.microsoft.com/office/drawing/2014/main" val="600370016"/>
                  </a:ext>
                </a:extLst>
              </a:tr>
              <a:tr h="1186866">
                <a:tc>
                  <a:txBody>
                    <a:bodyPr/>
                    <a:lstStyle/>
                    <a:p>
                      <a:pPr>
                        <a:spcBef>
                          <a:spcPts val="600"/>
                        </a:spcBef>
                        <a:spcAft>
                          <a:spcPts val="1200"/>
                        </a:spcAft>
                      </a:pPr>
                      <a:r>
                        <a:rPr lang="en-GB" sz="1800" kern="1200" dirty="0">
                          <a:solidFill>
                            <a:schemeClr val="tx1"/>
                          </a:solidFill>
                          <a:effectLst/>
                          <a:latin typeface="+mn-lt"/>
                          <a:ea typeface="+mn-ea"/>
                          <a:cs typeface="+mn-cs"/>
                        </a:rPr>
                        <a:t>Your notes</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185967" y="2717284"/>
            <a:ext cx="1486176" cy="646331"/>
          </a:xfrm>
          <a:prstGeom prst="rect">
            <a:avLst/>
          </a:prstGeom>
          <a:noFill/>
        </p:spPr>
        <p:txBody>
          <a:bodyPr wrap="none" rtlCol="0">
            <a:spAutoFit/>
          </a:bodyPr>
          <a:lstStyle/>
          <a:p>
            <a:pPr algn="ctr"/>
            <a:r>
              <a:rPr lang="en-US" dirty="0">
                <a:solidFill>
                  <a:srgbClr val="1A7EBA"/>
                </a:solidFill>
              </a:rPr>
              <a:t>Download</a:t>
            </a:r>
          </a:p>
          <a:p>
            <a:pPr algn="ctr"/>
            <a:r>
              <a:rPr lang="en-US" dirty="0">
                <a:solidFill>
                  <a:srgbClr val="1A7EBA"/>
                </a:solidFill>
              </a:rPr>
              <a:t> the exercise !</a:t>
            </a:r>
            <a:endParaRPr lang="el-GR" dirty="0">
              <a:solidFill>
                <a:srgbClr val="1A7EBA"/>
              </a:solidFill>
            </a:endParaRP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4532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3: Incompatible?</a:t>
            </a:r>
            <a:endParaRPr lang="el-GR" dirty="0">
              <a:solidFill>
                <a:schemeClr val="tx1"/>
              </a:solidFill>
            </a:endParaRP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DD1EE168-7484-41BD-8B07-80D54EA80871}"/>
              </a:ext>
            </a:extLst>
          </p:cNvPr>
          <p:cNvSpPr txBox="1"/>
          <p:nvPr/>
        </p:nvSpPr>
        <p:spPr>
          <a:xfrm>
            <a:off x="838200" y="2598003"/>
            <a:ext cx="9036756" cy="1015663"/>
          </a:xfrm>
          <a:prstGeom prst="rect">
            <a:avLst/>
          </a:prstGeom>
          <a:noFill/>
        </p:spPr>
        <p:txBody>
          <a:bodyPr wrap="square">
            <a:spAutoFit/>
          </a:bodyPr>
          <a:lstStyle/>
          <a:p>
            <a:r>
              <a:rPr lang="en-US" sz="2000" i="1" dirty="0"/>
              <a:t>Solution: Above all, the needs for freedom and belonging are affected. Sigrid puts her need for freedom (to have her own opinion, to be able to make her own decisions) at risk so that her need for belonging is satisfied. See also part 2 of this booklet.</a:t>
            </a:r>
            <a:endParaRPr lang="en-GB" sz="2000" i="1" dirty="0"/>
          </a:p>
        </p:txBody>
      </p:sp>
    </p:spTree>
    <p:extLst>
      <p:ext uri="{BB962C8B-B14F-4D97-AF65-F5344CB8AC3E}">
        <p14:creationId xmlns:p14="http://schemas.microsoft.com/office/powerpoint/2010/main" val="3939785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4: Virtual worlds?</a:t>
            </a:r>
            <a:endParaRPr lang="el-GR" dirty="0">
              <a:solidFill>
                <a:schemeClr val="tx1"/>
              </a:solidFill>
            </a:endParaRP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3657053611"/>
              </p:ext>
            </p:extLst>
          </p:nvPr>
        </p:nvGraphicFramePr>
        <p:xfrm>
          <a:off x="838200" y="1788209"/>
          <a:ext cx="9004300" cy="4180639"/>
        </p:xfrm>
        <a:graphic>
          <a:graphicData uri="http://schemas.openxmlformats.org/drawingml/2006/table">
            <a:tbl>
              <a:tblPr firstRow="1" bandRow="1">
                <a:tableStyleId>{17292A2E-F333-43FB-9621-5CBBE7FDCDCB}</a:tableStyleId>
              </a:tblPr>
              <a:tblGrid>
                <a:gridCol w="9004300">
                  <a:extLst>
                    <a:ext uri="{9D8B030D-6E8A-4147-A177-3AD203B41FA5}">
                      <a16:colId xmlns:a16="http://schemas.microsoft.com/office/drawing/2014/main" val="3036613767"/>
                    </a:ext>
                  </a:extLst>
                </a:gridCol>
              </a:tblGrid>
              <a:tr h="2993773">
                <a:tc>
                  <a:txBody>
                    <a:bodyPr/>
                    <a:lstStyle/>
                    <a:p>
                      <a:pPr algn="just">
                        <a:lnSpc>
                          <a:spcPct val="130000"/>
                        </a:lnSpc>
                      </a:pPr>
                      <a:r>
                        <a:rPr lang="en-GB" sz="1800" dirty="0">
                          <a:solidFill>
                            <a:srgbClr val="000000"/>
                          </a:solidFill>
                          <a:effectLst/>
                          <a:latin typeface="Calibri" panose="020F0502020204030204" pitchFamily="34" charset="0"/>
                          <a:ea typeface="MyriadPro-Regular"/>
                          <a:cs typeface="Arial" panose="020B0604020202020204" pitchFamily="34" charset="0"/>
                        </a:rPr>
                        <a:t>Felix, one of your classmates is a gamer. He has little time for school or friends because he spends a lot of time on his notebook. What needs does he </a:t>
                      </a:r>
                      <a:r>
                        <a:rPr lang="en-GB" sz="1800" dirty="0" err="1">
                          <a:solidFill>
                            <a:srgbClr val="000000"/>
                          </a:solidFill>
                          <a:effectLst/>
                          <a:latin typeface="Calibri" panose="020F0502020204030204" pitchFamily="34" charset="0"/>
                          <a:ea typeface="MyriadPro-Regular"/>
                          <a:cs typeface="Arial" panose="020B0604020202020204" pitchFamily="34" charset="0"/>
                        </a:rPr>
                        <a:t>fulfill</a:t>
                      </a:r>
                      <a:r>
                        <a:rPr lang="en-GB" sz="1800" dirty="0">
                          <a:solidFill>
                            <a:srgbClr val="000000"/>
                          </a:solidFill>
                          <a:effectLst/>
                          <a:latin typeface="Calibri" panose="020F0502020204030204" pitchFamily="34" charset="0"/>
                          <a:ea typeface="MyriadPro-Regular"/>
                          <a:cs typeface="Arial" panose="020B0604020202020204" pitchFamily="34" charset="0"/>
                        </a:rPr>
                        <a:t> with this </a:t>
                      </a:r>
                      <a:r>
                        <a:rPr lang="en-GB" sz="1800" dirty="0" err="1">
                          <a:solidFill>
                            <a:srgbClr val="000000"/>
                          </a:solidFill>
                          <a:effectLst/>
                          <a:latin typeface="Calibri" panose="020F0502020204030204" pitchFamily="34" charset="0"/>
                          <a:ea typeface="MyriadPro-Regular"/>
                          <a:cs typeface="Arial" panose="020B0604020202020204" pitchFamily="34" charset="0"/>
                        </a:rPr>
                        <a:t>behavior</a:t>
                      </a:r>
                      <a:r>
                        <a:rPr lang="en-GB" sz="1800" dirty="0">
                          <a:solidFill>
                            <a:srgbClr val="000000"/>
                          </a:solidFill>
                          <a:effectLst/>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What does it have to do with the need for fun?</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What does it have to do with the need for power?</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What does it have to do with the need for love and belonging?</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What does it have to do with the need for freedom?</a:t>
                      </a: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What does it have to do with the need for security and survival?</a:t>
                      </a:r>
                    </a:p>
                  </a:txBody>
                  <a:tcPr marL="68580" marR="68580" marT="0" marB="0">
                    <a:solidFill>
                      <a:schemeClr val="bg2"/>
                    </a:solidFill>
                  </a:tcPr>
                </a:tc>
                <a:extLst>
                  <a:ext uri="{0D108BD9-81ED-4DB2-BD59-A6C34878D82A}">
                    <a16:rowId xmlns:a16="http://schemas.microsoft.com/office/drawing/2014/main" val="600370016"/>
                  </a:ext>
                </a:extLst>
              </a:tr>
              <a:tr h="1186866">
                <a:tc>
                  <a:txBody>
                    <a:bodyPr/>
                    <a:lstStyle/>
                    <a:p>
                      <a:pPr>
                        <a:spcBef>
                          <a:spcPts val="600"/>
                        </a:spcBef>
                        <a:spcAft>
                          <a:spcPts val="1200"/>
                        </a:spcAft>
                      </a:pPr>
                      <a:r>
                        <a:rPr lang="en-GB" sz="1800" kern="1200" dirty="0">
                          <a:solidFill>
                            <a:schemeClr val="tx1"/>
                          </a:solidFill>
                          <a:effectLst/>
                          <a:latin typeface="+mn-lt"/>
                          <a:ea typeface="+mn-ea"/>
                          <a:cs typeface="+mn-cs"/>
                        </a:rPr>
                        <a:t>Your notes</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185967" y="2717284"/>
            <a:ext cx="1486176" cy="646331"/>
          </a:xfrm>
          <a:prstGeom prst="rect">
            <a:avLst/>
          </a:prstGeom>
          <a:noFill/>
        </p:spPr>
        <p:txBody>
          <a:bodyPr wrap="none" rtlCol="0">
            <a:spAutoFit/>
          </a:bodyPr>
          <a:lstStyle/>
          <a:p>
            <a:pPr algn="ctr"/>
            <a:r>
              <a:rPr lang="en-US" dirty="0">
                <a:solidFill>
                  <a:srgbClr val="1A7EBA"/>
                </a:solidFill>
              </a:rPr>
              <a:t>Download</a:t>
            </a:r>
          </a:p>
          <a:p>
            <a:pPr algn="ctr"/>
            <a:r>
              <a:rPr lang="en-US" dirty="0">
                <a:solidFill>
                  <a:srgbClr val="1A7EBA"/>
                </a:solidFill>
              </a:rPr>
              <a:t> the exercise !</a:t>
            </a:r>
            <a:endParaRPr lang="el-GR" dirty="0">
              <a:solidFill>
                <a:srgbClr val="1A7EBA"/>
              </a:solidFill>
            </a:endParaRP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867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7B7166-1E16-4548-B58B-7059A20B6374}"/>
              </a:ext>
            </a:extLst>
          </p:cNvPr>
          <p:cNvSpPr>
            <a:spLocks noGrp="1"/>
          </p:cNvSpPr>
          <p:nvPr>
            <p:ph type="title"/>
          </p:nvPr>
        </p:nvSpPr>
        <p:spPr/>
        <p:txBody>
          <a:bodyPr/>
          <a:lstStyle/>
          <a:p>
            <a:r>
              <a:rPr lang="en-US" dirty="0"/>
              <a:t>Think about </a:t>
            </a:r>
            <a:endParaRPr lang="el-GR" dirty="0"/>
          </a:p>
        </p:txBody>
      </p:sp>
      <p:sp>
        <p:nvSpPr>
          <p:cNvPr id="26" name="TextBox 25">
            <a:extLst>
              <a:ext uri="{FF2B5EF4-FFF2-40B4-BE49-F238E27FC236}">
                <a16:creationId xmlns:a16="http://schemas.microsoft.com/office/drawing/2014/main" id="{222F2339-9F25-4849-85F5-4DB97B07FCB3}"/>
              </a:ext>
            </a:extLst>
          </p:cNvPr>
          <p:cNvSpPr txBox="1"/>
          <p:nvPr/>
        </p:nvSpPr>
        <p:spPr>
          <a:xfrm>
            <a:off x="1389950" y="5758482"/>
            <a:ext cx="9172074" cy="923330"/>
          </a:xfrm>
          <a:prstGeom prst="rect">
            <a:avLst/>
          </a:prstGeom>
          <a:solidFill>
            <a:schemeClr val="bg1">
              <a:lumMod val="95000"/>
            </a:schemeClr>
          </a:solidFill>
          <a:ln>
            <a:solidFill>
              <a:srgbClr val="FFC000"/>
            </a:solidFill>
          </a:ln>
        </p:spPr>
        <p:txBody>
          <a:bodyPr wrap="square">
            <a:spAutoFit/>
          </a:bodyPr>
          <a:lstStyle/>
          <a:p>
            <a:r>
              <a:rPr lang="en-GB" dirty="0">
                <a:effectLst/>
                <a:latin typeface="Calibri" panose="020F0502020204030204" pitchFamily="34" charset="0"/>
                <a:ea typeface="Calibri" panose="020F0502020204030204" pitchFamily="34" charset="0"/>
              </a:rPr>
              <a:t>Imagine a world where people are in harmony with themselves and are kind and benevolent towards others, where people try to understand and support each other! </a:t>
            </a:r>
            <a:r>
              <a:rPr lang="en-GB" b="1" i="1" dirty="0">
                <a:latin typeface="Calibri" panose="020F0502020204030204" pitchFamily="34" charset="0"/>
                <a:ea typeface="Calibri" panose="020F0502020204030204" pitchFamily="34" charset="0"/>
              </a:rPr>
              <a:t>W</a:t>
            </a:r>
            <a:r>
              <a:rPr lang="en-GB" b="1" i="1" dirty="0">
                <a:effectLst/>
                <a:latin typeface="Calibri" panose="020F0502020204030204" pitchFamily="34" charset="0"/>
                <a:ea typeface="Calibri" panose="020F0502020204030204" pitchFamily="34" charset="0"/>
              </a:rPr>
              <a:t>ould there still be disrespect for human rights, oppression, exploitation and wars?</a:t>
            </a:r>
            <a:endParaRPr lang="el-GR" b="1" i="1" dirty="0">
              <a:effectLst/>
              <a:latin typeface="Calibri" panose="020F0502020204030204" pitchFamily="34" charset="0"/>
              <a:ea typeface="Calibri" panose="020F0502020204030204" pitchFamily="34" charset="0"/>
            </a:endParaRPr>
          </a:p>
        </p:txBody>
      </p:sp>
      <p:grpSp>
        <p:nvGrpSpPr>
          <p:cNvPr id="13" name="Ομάδα 12" descr="A think about icon.">
            <a:extLst>
              <a:ext uri="{FF2B5EF4-FFF2-40B4-BE49-F238E27FC236}">
                <a16:creationId xmlns:a16="http://schemas.microsoft.com/office/drawing/2014/main" id="{13736681-0C02-4B48-9C52-143E5D23BBDF}"/>
              </a:ext>
            </a:extLst>
          </p:cNvPr>
          <p:cNvGrpSpPr/>
          <p:nvPr/>
        </p:nvGrpSpPr>
        <p:grpSpPr>
          <a:xfrm>
            <a:off x="3713563" y="-125783"/>
            <a:ext cx="2262424" cy="1867635"/>
            <a:chOff x="3107475" y="2936100"/>
            <a:chExt cx="2142411" cy="2142411"/>
          </a:xfrm>
        </p:grpSpPr>
        <p:pic>
          <p:nvPicPr>
            <p:cNvPr id="14" name="Γραφικό 13" descr="Συννεφάκι σκέψης περίγραμμα">
              <a:extLst>
                <a:ext uri="{FF2B5EF4-FFF2-40B4-BE49-F238E27FC236}">
                  <a16:creationId xmlns:a16="http://schemas.microsoft.com/office/drawing/2014/main" id="{C3D07491-3C0D-414F-9B08-81A80EC8AF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7475" y="2936100"/>
              <a:ext cx="2142411" cy="2142411"/>
            </a:xfrm>
            <a:prstGeom prst="rect">
              <a:avLst/>
            </a:prstGeom>
          </p:spPr>
        </p:pic>
        <p:sp>
          <p:nvSpPr>
            <p:cNvPr id="15" name="TextBox 14">
              <a:extLst>
                <a:ext uri="{FF2B5EF4-FFF2-40B4-BE49-F238E27FC236}">
                  <a16:creationId xmlns:a16="http://schemas.microsoft.com/office/drawing/2014/main" id="{26735B27-2D4C-4ED4-B557-5F1A8C52839E}"/>
                </a:ext>
              </a:extLst>
            </p:cNvPr>
            <p:cNvSpPr txBox="1"/>
            <p:nvPr/>
          </p:nvSpPr>
          <p:spPr>
            <a:xfrm>
              <a:off x="3837091" y="3104147"/>
              <a:ext cx="612668" cy="1200329"/>
            </a:xfrm>
            <a:prstGeom prst="rect">
              <a:avLst/>
            </a:prstGeom>
            <a:noFill/>
          </p:spPr>
          <p:txBody>
            <a:bodyPr wrap="none" rtlCol="0">
              <a:spAutoFit/>
            </a:bodyPr>
            <a:lstStyle/>
            <a:p>
              <a:r>
                <a:rPr lang="en-US" sz="7200" dirty="0">
                  <a:solidFill>
                    <a:srgbClr val="E12A3C"/>
                  </a:solidFill>
                </a:rPr>
                <a:t>?</a:t>
              </a:r>
              <a:endParaRPr lang="el-GR" sz="7200" dirty="0">
                <a:solidFill>
                  <a:srgbClr val="E12A3C"/>
                </a:solidFill>
              </a:endParaRPr>
            </a:p>
          </p:txBody>
        </p:sp>
      </p:grpSp>
      <p:sp>
        <p:nvSpPr>
          <p:cNvPr id="16" name="TextBox 15">
            <a:extLst>
              <a:ext uri="{FF2B5EF4-FFF2-40B4-BE49-F238E27FC236}">
                <a16:creationId xmlns:a16="http://schemas.microsoft.com/office/drawing/2014/main" id="{183660EA-51B1-446F-8750-FF6DE044C24D}"/>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en-US" sz="1800" dirty="0">
                <a:solidFill>
                  <a:schemeClr val="bg1"/>
                </a:solidFill>
                <a:effectLst>
                  <a:outerShdw blurRad="38100" dist="38100" dir="2700000" algn="tl">
                    <a:srgbClr val="000000">
                      <a:alpha val="43137"/>
                    </a:srgbClr>
                  </a:outerShdw>
                </a:effectLst>
              </a:rPr>
              <a:t>ntroduction</a:t>
            </a:r>
            <a:endParaRPr lang="el-GR" dirty="0">
              <a:solidFill>
                <a:schemeClr val="bg1"/>
              </a:solidFill>
              <a:effectLst>
                <a:outerShdw blurRad="38100" dist="38100" dir="2700000" algn="tl">
                  <a:srgbClr val="000000">
                    <a:alpha val="43137"/>
                  </a:srgbClr>
                </a:outerShdw>
              </a:effectLst>
            </a:endParaRPr>
          </a:p>
        </p:txBody>
      </p:sp>
      <p:pic>
        <p:nvPicPr>
          <p:cNvPr id="9" name="Grafik 116">
            <a:extLst>
              <a:ext uri="{FF2B5EF4-FFF2-40B4-BE49-F238E27FC236}">
                <a16:creationId xmlns:a16="http://schemas.microsoft.com/office/drawing/2014/main" id="{7B1080FB-7A08-41F8-B20D-BB5568F91788}"/>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51792" y="1741852"/>
            <a:ext cx="3997910" cy="2080056"/>
          </a:xfrm>
          <a:prstGeom prst="rect">
            <a:avLst/>
          </a:prstGeom>
          <a:noFill/>
          <a:ln>
            <a:noFill/>
          </a:ln>
          <a:extLst>
            <a:ext uri="{53640926-AAD7-44D8-BBD7-CCE9431645EC}">
              <a14:shadowObscured xmlns:a14="http://schemas.microsoft.com/office/drawing/2010/main"/>
            </a:ext>
          </a:extLst>
        </p:spPr>
      </p:pic>
      <p:pic>
        <p:nvPicPr>
          <p:cNvPr id="10" name="Grafik 1">
            <a:extLst>
              <a:ext uri="{FF2B5EF4-FFF2-40B4-BE49-F238E27FC236}">
                <a16:creationId xmlns:a16="http://schemas.microsoft.com/office/drawing/2014/main" id="{AC641B2E-8ACE-47B3-85F9-DED5A07F60D2}"/>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249702" y="1767928"/>
            <a:ext cx="4330546" cy="2253468"/>
          </a:xfrm>
          <a:prstGeom prst="rect">
            <a:avLst/>
          </a:prstGeom>
          <a:noFill/>
          <a:ln>
            <a:noFill/>
          </a:ln>
          <a:extLst>
            <a:ext uri="{53640926-AAD7-44D8-BBD7-CCE9431645EC}">
              <a14:shadowObscured xmlns:a14="http://schemas.microsoft.com/office/drawing/2010/main"/>
            </a:ext>
          </a:extLst>
        </p:spPr>
      </p:pic>
      <p:pic>
        <p:nvPicPr>
          <p:cNvPr id="11" name="Grafik 117">
            <a:extLst>
              <a:ext uri="{FF2B5EF4-FFF2-40B4-BE49-F238E27FC236}">
                <a16:creationId xmlns:a16="http://schemas.microsoft.com/office/drawing/2014/main" id="{C395F9C5-4DB3-4305-A869-42B630149A64}"/>
              </a:ext>
            </a:extLst>
          </p:cNvPr>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8247612" y="1758152"/>
            <a:ext cx="4350001" cy="2263244"/>
          </a:xfrm>
          <a:prstGeom prst="rect">
            <a:avLst/>
          </a:prstGeom>
          <a:noFill/>
          <a:ln>
            <a:noFill/>
          </a:ln>
          <a:extLst>
            <a:ext uri="{53640926-AAD7-44D8-BBD7-CCE9431645EC}">
              <a14:shadowObscured xmlns:a14="http://schemas.microsoft.com/office/drawing/2010/main"/>
            </a:ext>
          </a:extLst>
        </p:spPr>
      </p:pic>
      <p:pic>
        <p:nvPicPr>
          <p:cNvPr id="12" name="Grafik 2">
            <a:extLst>
              <a:ext uri="{FF2B5EF4-FFF2-40B4-BE49-F238E27FC236}">
                <a16:creationId xmlns:a16="http://schemas.microsoft.com/office/drawing/2014/main" id="{7BFD6B7B-7D3A-49F7-A595-A2E5287C49D4}"/>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443978" y="4008029"/>
            <a:ext cx="5125930" cy="1635125"/>
          </a:xfrm>
          <a:prstGeom prst="rect">
            <a:avLst/>
          </a:prstGeom>
          <a:noFill/>
          <a:ln>
            <a:noFill/>
          </a:ln>
          <a:extLst>
            <a:ext uri="{53640926-AAD7-44D8-BBD7-CCE9431645EC}">
              <a14:shadowObscured xmlns:a14="http://schemas.microsoft.com/office/drawing/2010/main"/>
            </a:ext>
          </a:extLst>
        </p:spPr>
      </p:pic>
      <p:pic>
        <p:nvPicPr>
          <p:cNvPr id="17" name="Grafik 118">
            <a:extLst>
              <a:ext uri="{FF2B5EF4-FFF2-40B4-BE49-F238E27FC236}">
                <a16:creationId xmlns:a16="http://schemas.microsoft.com/office/drawing/2014/main" id="{458E61D1-6AAB-487F-B7C7-7E4B9622E579}"/>
              </a:ext>
            </a:extLst>
          </p:cNvPr>
          <p:cNvPicPr>
            <a:picLocks noChangeAspect="1"/>
          </p:cNvPicPr>
          <p:nvPr/>
        </p:nvPicPr>
        <p:blipFill rotWithShape="1">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6266472" y="4101691"/>
            <a:ext cx="4481550" cy="1447800"/>
          </a:xfrm>
          <a:prstGeom prst="rect">
            <a:avLst/>
          </a:prstGeom>
          <a:noFill/>
          <a:ln>
            <a:noFill/>
          </a:ln>
          <a:extLst>
            <a:ext uri="{53640926-AAD7-44D8-BBD7-CCE9431645EC}">
              <a14:shadowObscured xmlns:a14="http://schemas.microsoft.com/office/drawing/2010/main"/>
            </a:ext>
          </a:extLst>
        </p:spPr>
      </p:pic>
      <p:graphicFrame>
        <p:nvGraphicFramePr>
          <p:cNvPr id="18" name="Διάγραμμα 17">
            <a:extLst>
              <a:ext uri="{FF2B5EF4-FFF2-40B4-BE49-F238E27FC236}">
                <a16:creationId xmlns:a16="http://schemas.microsoft.com/office/drawing/2014/main" id="{2F317573-62A5-46CF-8E35-553B0A21F3B1}"/>
              </a:ext>
            </a:extLst>
          </p:cNvPr>
          <p:cNvGraphicFramePr/>
          <p:nvPr>
            <p:extLst>
              <p:ext uri="{D42A27DB-BD31-4B8C-83A1-F6EECF244321}">
                <p14:modId xmlns:p14="http://schemas.microsoft.com/office/powerpoint/2010/main" val="2077738111"/>
              </p:ext>
            </p:extLst>
          </p:nvPr>
        </p:nvGraphicFramePr>
        <p:xfrm>
          <a:off x="251792" y="1385848"/>
          <a:ext cx="11940208" cy="43149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78917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4: Virtual worlds?</a:t>
            </a:r>
            <a:endParaRPr lang="el-GR" dirty="0">
              <a:solidFill>
                <a:schemeClr val="tx1"/>
              </a:solidFill>
            </a:endParaRP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4083223152"/>
              </p:ext>
            </p:extLst>
          </p:nvPr>
        </p:nvGraphicFramePr>
        <p:xfrm>
          <a:off x="838200" y="1788210"/>
          <a:ext cx="10203426" cy="5246643"/>
        </p:xfrm>
        <a:graphic>
          <a:graphicData uri="http://schemas.openxmlformats.org/drawingml/2006/table">
            <a:tbl>
              <a:tblPr firstRow="1" bandRow="1">
                <a:tableStyleId>{17292A2E-F333-43FB-9621-5CBBE7FDCDCB}</a:tableStyleId>
              </a:tblPr>
              <a:tblGrid>
                <a:gridCol w="10203426">
                  <a:extLst>
                    <a:ext uri="{9D8B030D-6E8A-4147-A177-3AD203B41FA5}">
                      <a16:colId xmlns:a16="http://schemas.microsoft.com/office/drawing/2014/main" val="3036613767"/>
                    </a:ext>
                  </a:extLst>
                </a:gridCol>
              </a:tblGrid>
              <a:tr h="1248120">
                <a:tc>
                  <a:txBody>
                    <a:bodyPr/>
                    <a:lstStyle/>
                    <a:p>
                      <a:r>
                        <a:rPr lang="en-GB" sz="2200" b="1" kern="1200" dirty="0">
                          <a:solidFill>
                            <a:schemeClr val="tx1"/>
                          </a:solidFill>
                          <a:effectLst/>
                          <a:latin typeface="+mn-lt"/>
                          <a:ea typeface="+mn-ea"/>
                          <a:cs typeface="+mn-cs"/>
                        </a:rPr>
                        <a:t>Solutions:</a:t>
                      </a:r>
                    </a:p>
                    <a:p>
                      <a:endParaRPr lang="en-GB" sz="2200" b="1" kern="1200" dirty="0">
                        <a:solidFill>
                          <a:schemeClr val="tx1"/>
                        </a:solidFill>
                        <a:effectLst/>
                        <a:latin typeface="+mn-lt"/>
                        <a:ea typeface="+mn-ea"/>
                        <a:cs typeface="+mn-cs"/>
                      </a:endParaRPr>
                    </a:p>
                    <a:p>
                      <a:pPr marL="285750" lvl="0" indent="-285750">
                        <a:buClr>
                          <a:srgbClr val="F68122"/>
                        </a:buClr>
                        <a:buFont typeface="Wingdings" panose="05000000000000000000" pitchFamily="2" charset="2"/>
                        <a:buChar char="§"/>
                      </a:pPr>
                      <a:r>
                        <a:rPr lang="en-GB" sz="2200" b="1" kern="1200" dirty="0">
                          <a:solidFill>
                            <a:srgbClr val="1A7EBA"/>
                          </a:solidFill>
                          <a:effectLst/>
                          <a:latin typeface="+mn-lt"/>
                          <a:ea typeface="+mn-ea"/>
                          <a:cs typeface="+mn-cs"/>
                        </a:rPr>
                        <a:t>Fun: </a:t>
                      </a:r>
                      <a:r>
                        <a:rPr lang="en-GB" sz="2200" b="0" kern="1200" dirty="0">
                          <a:solidFill>
                            <a:srgbClr val="1A7EBA"/>
                          </a:solidFill>
                          <a:effectLst/>
                          <a:latin typeface="+mn-lt"/>
                          <a:ea typeface="+mn-ea"/>
                          <a:cs typeface="+mn-cs"/>
                        </a:rPr>
                        <a:t>colourful, discovering new things, forgetting about time and everything around you</a:t>
                      </a:r>
                    </a:p>
                    <a:p>
                      <a:pPr marL="285750" lvl="0" indent="-285750">
                        <a:buClr>
                          <a:srgbClr val="F68122"/>
                        </a:buClr>
                        <a:buFont typeface="Wingdings" panose="05000000000000000000" pitchFamily="2" charset="2"/>
                        <a:buChar char="§"/>
                      </a:pPr>
                      <a:r>
                        <a:rPr lang="en-GB" sz="2200" b="1" kern="1200" dirty="0">
                          <a:solidFill>
                            <a:srgbClr val="1A7EBA"/>
                          </a:solidFill>
                          <a:effectLst/>
                          <a:latin typeface="+mn-lt"/>
                          <a:ea typeface="+mn-ea"/>
                          <a:cs typeface="+mn-cs"/>
                        </a:rPr>
                        <a:t>Power: </a:t>
                      </a:r>
                      <a:r>
                        <a:rPr lang="en-GB" sz="2200" b="0" kern="1200" dirty="0">
                          <a:solidFill>
                            <a:srgbClr val="1A7EBA"/>
                          </a:solidFill>
                          <a:effectLst/>
                          <a:latin typeface="+mn-lt"/>
                          <a:ea typeface="+mn-ea"/>
                          <a:cs typeface="+mn-cs"/>
                        </a:rPr>
                        <a:t>abilities and powers that you don't have otherwise as a human being</a:t>
                      </a:r>
                    </a:p>
                    <a:p>
                      <a:pPr marL="285750" lvl="0" indent="-285750">
                        <a:buClr>
                          <a:srgbClr val="F68122"/>
                        </a:buClr>
                        <a:buFont typeface="Wingdings" panose="05000000000000000000" pitchFamily="2" charset="2"/>
                        <a:buChar char="§"/>
                      </a:pPr>
                      <a:r>
                        <a:rPr lang="en-GB" sz="2200" b="1" kern="1200" dirty="0">
                          <a:solidFill>
                            <a:srgbClr val="1A7EBA"/>
                          </a:solidFill>
                          <a:effectLst/>
                          <a:latin typeface="+mn-lt"/>
                          <a:ea typeface="+mn-ea"/>
                          <a:cs typeface="+mn-cs"/>
                        </a:rPr>
                        <a:t>Love and belonging: </a:t>
                      </a:r>
                      <a:r>
                        <a:rPr lang="en-GB" sz="2200" b="0" kern="1200" dirty="0">
                          <a:solidFill>
                            <a:srgbClr val="1A7EBA"/>
                          </a:solidFill>
                          <a:effectLst/>
                          <a:latin typeface="+mn-lt"/>
                          <a:ea typeface="+mn-ea"/>
                          <a:cs typeface="+mn-cs"/>
                        </a:rPr>
                        <a:t>enthusiasm, joy</a:t>
                      </a:r>
                    </a:p>
                    <a:p>
                      <a:pPr marL="285750" lvl="0" indent="-285750">
                        <a:buClr>
                          <a:srgbClr val="F68122"/>
                        </a:buClr>
                        <a:buFont typeface="Wingdings" panose="05000000000000000000" pitchFamily="2" charset="2"/>
                        <a:buChar char="§"/>
                      </a:pPr>
                      <a:r>
                        <a:rPr lang="en-GB" sz="2200" b="1" kern="1200" dirty="0">
                          <a:solidFill>
                            <a:srgbClr val="1A7EBA"/>
                          </a:solidFill>
                          <a:effectLst/>
                          <a:latin typeface="+mn-lt"/>
                          <a:ea typeface="+mn-ea"/>
                          <a:cs typeface="+mn-cs"/>
                        </a:rPr>
                        <a:t>Freedom: </a:t>
                      </a:r>
                      <a:r>
                        <a:rPr lang="en-GB" sz="2200" b="0" kern="1200" dirty="0">
                          <a:solidFill>
                            <a:srgbClr val="1A7EBA"/>
                          </a:solidFill>
                          <a:effectLst/>
                          <a:latin typeface="+mn-lt"/>
                          <a:ea typeface="+mn-ea"/>
                          <a:cs typeface="+mn-cs"/>
                        </a:rPr>
                        <a:t>decide for yourself</a:t>
                      </a:r>
                    </a:p>
                    <a:p>
                      <a:pPr marL="285750" lvl="0" indent="-285750">
                        <a:buClr>
                          <a:srgbClr val="F68122"/>
                        </a:buClr>
                        <a:buFont typeface="Wingdings" panose="05000000000000000000" pitchFamily="2" charset="2"/>
                        <a:buChar char="§"/>
                      </a:pPr>
                      <a:r>
                        <a:rPr lang="en-GB" sz="2200" b="1" kern="1200" dirty="0">
                          <a:solidFill>
                            <a:srgbClr val="1A7EBA"/>
                          </a:solidFill>
                          <a:effectLst/>
                          <a:latin typeface="+mn-lt"/>
                          <a:ea typeface="+mn-ea"/>
                          <a:cs typeface="+mn-cs"/>
                        </a:rPr>
                        <a:t>Safety and survival: </a:t>
                      </a:r>
                      <a:r>
                        <a:rPr lang="en-GB" sz="2200" b="0" kern="1200" dirty="0">
                          <a:solidFill>
                            <a:srgbClr val="1A7EBA"/>
                          </a:solidFill>
                          <a:effectLst/>
                          <a:latin typeface="+mn-lt"/>
                          <a:ea typeface="+mn-ea"/>
                          <a:cs typeface="+mn-cs"/>
                        </a:rPr>
                        <a:t>Thrill, but nothing can really happen</a:t>
                      </a:r>
                    </a:p>
                    <a:p>
                      <a:pPr marL="285750" lvl="0" indent="-285750">
                        <a:buClr>
                          <a:srgbClr val="F68122"/>
                        </a:buClr>
                        <a:buFont typeface="Wingdings" panose="05000000000000000000" pitchFamily="2" charset="2"/>
                        <a:buChar char="§"/>
                      </a:pPr>
                      <a:endParaRPr lang="en-GB" sz="2200" b="1" kern="1200" dirty="0">
                        <a:solidFill>
                          <a:srgbClr val="1A7EBA"/>
                        </a:solidFill>
                        <a:effectLst/>
                        <a:latin typeface="+mn-lt"/>
                        <a:ea typeface="+mn-ea"/>
                        <a:cs typeface="+mn-cs"/>
                      </a:endParaRPr>
                    </a:p>
                    <a:p>
                      <a:pPr marL="0" indent="0">
                        <a:buClr>
                          <a:srgbClr val="F68122"/>
                        </a:buClr>
                        <a:buFont typeface="Wingdings" panose="05000000000000000000" pitchFamily="2" charset="2"/>
                        <a:buNone/>
                      </a:pPr>
                      <a:r>
                        <a:rPr lang="en-GB" sz="2200" b="0" kern="1200" dirty="0">
                          <a:solidFill>
                            <a:schemeClr val="tx1"/>
                          </a:solidFill>
                          <a:effectLst/>
                          <a:latin typeface="+mn-lt"/>
                          <a:ea typeface="+mn-ea"/>
                          <a:cs typeface="+mn-cs"/>
                        </a:rPr>
                        <a:t>As exciting and tempting as it can be to immerse yourself in virtual game worlds, Felix should not forget about his real basic needs in the real world. If you overdo it with gaming, you lose the freedom to decide for yourself how to use your time, as well as good contact with yourself and your fellow human beings.</a:t>
                      </a:r>
                      <a:endParaRPr lang="en-GB" sz="22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600370016"/>
                  </a:ext>
                </a:extLst>
              </a:tr>
              <a:tr h="888003">
                <a:tc>
                  <a:txBody>
                    <a:bodyPr/>
                    <a:lstStyle/>
                    <a:p>
                      <a:pPr>
                        <a:spcBef>
                          <a:spcPts val="600"/>
                        </a:spcBef>
                        <a:spcAft>
                          <a:spcPts val="1200"/>
                        </a:spcAft>
                      </a:pP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2884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5: Are your basic needs met?</a:t>
            </a:r>
            <a:endParaRPr lang="el-GR" dirty="0">
              <a:solidFill>
                <a:schemeClr val="tx1"/>
              </a:solidFill>
            </a:endParaRP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3360594077"/>
              </p:ext>
            </p:extLst>
          </p:nvPr>
        </p:nvGraphicFramePr>
        <p:xfrm>
          <a:off x="235974" y="1788210"/>
          <a:ext cx="10515600" cy="5126798"/>
        </p:xfrm>
        <a:graphic>
          <a:graphicData uri="http://schemas.openxmlformats.org/drawingml/2006/table">
            <a:tbl>
              <a:tblPr firstRow="1" bandRow="1">
                <a:tableStyleId>{17292A2E-F333-43FB-9621-5CBBE7FDCDCB}</a:tableStyleId>
              </a:tblPr>
              <a:tblGrid>
                <a:gridCol w="10515600">
                  <a:extLst>
                    <a:ext uri="{9D8B030D-6E8A-4147-A177-3AD203B41FA5}">
                      <a16:colId xmlns:a16="http://schemas.microsoft.com/office/drawing/2014/main" val="3036613767"/>
                    </a:ext>
                  </a:extLst>
                </a:gridCol>
              </a:tblGrid>
              <a:tr h="4036042">
                <a:tc>
                  <a:txBody>
                    <a:bodyPr/>
                    <a:lstStyle/>
                    <a:p>
                      <a:pPr algn="just">
                        <a:lnSpc>
                          <a:spcPct val="130000"/>
                        </a:lnSpc>
                      </a:pPr>
                      <a:r>
                        <a:rPr lang="en-US" sz="1800" dirty="0">
                          <a:solidFill>
                            <a:srgbClr val="000000"/>
                          </a:solidFill>
                          <a:effectLst/>
                          <a:latin typeface="Calibri" panose="020F0502020204030204" pitchFamily="34" charset="0"/>
                          <a:ea typeface="MyriadPro-Regular"/>
                          <a:cs typeface="Arial" panose="020B0604020202020204" pitchFamily="34" charset="0"/>
                        </a:rPr>
                        <a:t>Can you agree with each of the items?</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My survival is assured (I have food and drink, a place to sleep, I feel healthy and well); and I feel safe.</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I have at least one person I love and who also cares about me. There is at least one person in my life that I can count on when I need something. I also have someone I enjoy spending time with and feel comfortable with.</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I can make my own decisions in my life and I have areas in my life, appropriate to my age, that I am allowed to take responsibility for. (For example: my room, how I arrange my homework, what friends I meet, how I spend my allowance, etc.).</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I have enough fun in my life and also enough opportunities to discover new things.</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I feel respected by my peers and can contribute my opinions and ideas.</a:t>
                      </a:r>
                    </a:p>
                    <a:p>
                      <a:pPr marL="0" lvl="0" indent="0" algn="just">
                        <a:lnSpc>
                          <a:spcPct val="130000"/>
                        </a:lnSpc>
                        <a:spcBef>
                          <a:spcPts val="500"/>
                        </a:spcBef>
                        <a:buClr>
                          <a:srgbClr val="ED7D31"/>
                        </a:buClr>
                        <a:buSzPts val="1600"/>
                        <a:buFont typeface="Wingdings" panose="05000000000000000000" pitchFamily="2" charset="2"/>
                        <a:buNone/>
                      </a:pPr>
                      <a:r>
                        <a:rPr lang="en-US"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This is how one could describe the desirable basic state. In most cases, at least in our society, this is the case.</a:t>
                      </a:r>
                    </a:p>
                  </a:txBody>
                  <a:tcPr marL="68580" marR="68580" marT="0" marB="0">
                    <a:solidFill>
                      <a:schemeClr val="bg2"/>
                    </a:solidFill>
                  </a:tcPr>
                </a:tc>
                <a:extLst>
                  <a:ext uri="{0D108BD9-81ED-4DB2-BD59-A6C34878D82A}">
                    <a16:rowId xmlns:a16="http://schemas.microsoft.com/office/drawing/2014/main" val="600370016"/>
                  </a:ext>
                </a:extLst>
              </a:tr>
              <a:tr h="851851">
                <a:tc>
                  <a:txBody>
                    <a:bodyPr/>
                    <a:lstStyle/>
                    <a:p>
                      <a:pPr>
                        <a:spcBef>
                          <a:spcPts val="600"/>
                        </a:spcBef>
                        <a:spcAft>
                          <a:spcPts val="1200"/>
                        </a:spcAft>
                      </a:pPr>
                      <a:r>
                        <a:rPr lang="en-GB" sz="1800" i="1" kern="1200" dirty="0">
                          <a:solidFill>
                            <a:schemeClr val="tx1"/>
                          </a:solidFill>
                          <a:effectLst/>
                          <a:latin typeface="+mn-lt"/>
                          <a:ea typeface="+mn-ea"/>
                          <a:cs typeface="+mn-cs"/>
                        </a:rPr>
                        <a:t>Your notes</a:t>
                      </a:r>
                      <a:endParaRPr lang="el-GR" i="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1626" y="1725762"/>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717112" y="2724537"/>
            <a:ext cx="1486176" cy="646331"/>
          </a:xfrm>
          <a:prstGeom prst="rect">
            <a:avLst/>
          </a:prstGeom>
          <a:noFill/>
        </p:spPr>
        <p:txBody>
          <a:bodyPr wrap="none" rtlCol="0">
            <a:spAutoFit/>
          </a:bodyPr>
          <a:lstStyle/>
          <a:p>
            <a:pPr algn="ctr"/>
            <a:r>
              <a:rPr lang="en-US" dirty="0">
                <a:solidFill>
                  <a:srgbClr val="1A7EBA"/>
                </a:solidFill>
              </a:rPr>
              <a:t>Download</a:t>
            </a:r>
          </a:p>
          <a:p>
            <a:pPr algn="ctr"/>
            <a:r>
              <a:rPr lang="en-US" dirty="0">
                <a:solidFill>
                  <a:srgbClr val="1A7EBA"/>
                </a:solidFill>
              </a:rPr>
              <a:t> the exercise !</a:t>
            </a:r>
            <a:endParaRPr lang="el-GR" dirty="0">
              <a:solidFill>
                <a:srgbClr val="1A7EBA"/>
              </a:solidFill>
            </a:endParaRP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8812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6: What do you need right now?</a:t>
            </a:r>
            <a:endParaRPr lang="el-GR" dirty="0">
              <a:solidFill>
                <a:schemeClr val="tx1"/>
              </a:solidFill>
            </a:endParaRP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441805994"/>
              </p:ext>
            </p:extLst>
          </p:nvPr>
        </p:nvGraphicFramePr>
        <p:xfrm>
          <a:off x="235974" y="1788210"/>
          <a:ext cx="10515600" cy="5063298"/>
        </p:xfrm>
        <a:graphic>
          <a:graphicData uri="http://schemas.openxmlformats.org/drawingml/2006/table">
            <a:tbl>
              <a:tblPr firstRow="1" bandRow="1">
                <a:tableStyleId>{17292A2E-F333-43FB-9621-5CBBE7FDCDCB}</a:tableStyleId>
              </a:tblPr>
              <a:tblGrid>
                <a:gridCol w="10515600">
                  <a:extLst>
                    <a:ext uri="{9D8B030D-6E8A-4147-A177-3AD203B41FA5}">
                      <a16:colId xmlns:a16="http://schemas.microsoft.com/office/drawing/2014/main" val="3036613767"/>
                    </a:ext>
                  </a:extLst>
                </a:gridCol>
              </a:tblGrid>
              <a:tr h="4036042">
                <a:tc>
                  <a:txBody>
                    <a:bodyPr/>
                    <a:lstStyle/>
                    <a:p>
                      <a:pPr algn="just">
                        <a:lnSpc>
                          <a:spcPct val="130000"/>
                        </a:lnSpc>
                      </a:pPr>
                      <a:r>
                        <a:rPr lang="en-US" sz="1800" dirty="0">
                          <a:solidFill>
                            <a:srgbClr val="000000"/>
                          </a:solidFill>
                          <a:effectLst/>
                          <a:latin typeface="Calibri" panose="020F0502020204030204" pitchFamily="34" charset="0"/>
                          <a:ea typeface="MyriadPro-Regular"/>
                          <a:cs typeface="Arial" panose="020B0604020202020204" pitchFamily="34" charset="0"/>
                        </a:rPr>
                        <a:t>Imagine the following situation: You've been sitting for several hours studying for tomorrow's test. You notice a restlessness and an uncomfortable feeling rising up inside of you. </a:t>
                      </a:r>
                    </a:p>
                    <a:p>
                      <a:pPr algn="just">
                        <a:lnSpc>
                          <a:spcPct val="130000"/>
                        </a:lnSpc>
                      </a:pPr>
                      <a:r>
                        <a:rPr lang="en-US" sz="1800" dirty="0">
                          <a:solidFill>
                            <a:srgbClr val="000000"/>
                          </a:solidFill>
                          <a:effectLst/>
                          <a:latin typeface="Calibri" panose="020F0502020204030204" pitchFamily="34" charset="0"/>
                          <a:ea typeface="MyriadPro-Regular"/>
                          <a:cs typeface="Arial" panose="020B0604020202020204" pitchFamily="34" charset="0"/>
                        </a:rPr>
                        <a:t>Imagine how you perceive this restlessness and uneasy feeling - what do they want to tell you?</a:t>
                      </a:r>
                    </a:p>
                    <a:p>
                      <a:pPr marL="342900" lvl="0" indent="-342900" algn="just">
                        <a:lnSpc>
                          <a:spcPct val="130000"/>
                        </a:lnSpc>
                        <a:spcBef>
                          <a:spcPts val="500"/>
                        </a:spcBef>
                        <a:buClr>
                          <a:srgbClr val="ED7D31"/>
                        </a:buClr>
                        <a:buSzPts val="1600"/>
                        <a:buFont typeface="+mj-lt"/>
                        <a:buAutoNum type="arabicPeriod"/>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Maybe you need exercise to get your circulation going again, maybe you are thirsty or hungry? (What basic need are we talking about here?)</a:t>
                      </a:r>
                    </a:p>
                    <a:p>
                      <a:pPr marL="342900" lvl="0" indent="-342900" algn="just">
                        <a:lnSpc>
                          <a:spcPct val="130000"/>
                        </a:lnSpc>
                        <a:spcBef>
                          <a:spcPts val="500"/>
                        </a:spcBef>
                        <a:buClr>
                          <a:srgbClr val="ED7D31"/>
                        </a:buClr>
                        <a:buSzPts val="1600"/>
                        <a:buFont typeface="+mj-lt"/>
                        <a:buAutoNum type="arabicPeriod"/>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Maybe you are afraid of not passing the test and failing? (What basic need are we talking about here?)</a:t>
                      </a:r>
                    </a:p>
                    <a:p>
                      <a:pPr marL="342900" lvl="0" indent="-342900" algn="just">
                        <a:lnSpc>
                          <a:spcPct val="130000"/>
                        </a:lnSpc>
                        <a:spcBef>
                          <a:spcPts val="500"/>
                        </a:spcBef>
                        <a:buClr>
                          <a:srgbClr val="ED7D31"/>
                        </a:buClr>
                        <a:buSzPts val="1600"/>
                        <a:buFont typeface="+mj-lt"/>
                        <a:buAutoNum type="arabicPeriod"/>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Maybe you would rather be with others than study alone? (What basic need are we talking about here?)</a:t>
                      </a:r>
                    </a:p>
                    <a:p>
                      <a:pPr marL="342900" lvl="0" indent="-342900" algn="just">
                        <a:lnSpc>
                          <a:spcPct val="130000"/>
                        </a:lnSpc>
                        <a:spcBef>
                          <a:spcPts val="500"/>
                        </a:spcBef>
                        <a:buClr>
                          <a:srgbClr val="ED7D31"/>
                        </a:buClr>
                        <a:buSzPts val="1600"/>
                        <a:buFont typeface="+mj-lt"/>
                        <a:buAutoNum type="arabicPeriod"/>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Maybe you feel forced to learn and would rather do something completely different? (What is the basic need here?)</a:t>
                      </a:r>
                    </a:p>
                    <a:p>
                      <a:pPr marL="342900" lvl="0" indent="-342900" algn="just">
                        <a:lnSpc>
                          <a:spcPct val="130000"/>
                        </a:lnSpc>
                        <a:spcBef>
                          <a:spcPts val="500"/>
                        </a:spcBef>
                        <a:buClr>
                          <a:srgbClr val="ED7D31"/>
                        </a:buClr>
                        <a:buSzPts val="1600"/>
                        <a:buFont typeface="+mj-lt"/>
                        <a:buAutoNum type="arabicPeriod"/>
                      </a:pP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Maybe you find the material totally uninteresting and don't know what you will ever need it for in your life? (What basic need is this about?).</a:t>
                      </a:r>
                    </a:p>
                  </a:txBody>
                  <a:tcPr marL="68580" marR="68580" marT="0" marB="0">
                    <a:solidFill>
                      <a:schemeClr val="bg2"/>
                    </a:solidFill>
                  </a:tcPr>
                </a:tc>
                <a:extLst>
                  <a:ext uri="{0D108BD9-81ED-4DB2-BD59-A6C34878D82A}">
                    <a16:rowId xmlns:a16="http://schemas.microsoft.com/office/drawing/2014/main" val="600370016"/>
                  </a:ext>
                </a:extLst>
              </a:tr>
              <a:tr h="851851">
                <a:tc>
                  <a:txBody>
                    <a:bodyPr/>
                    <a:lstStyle/>
                    <a:p>
                      <a:pPr>
                        <a:spcBef>
                          <a:spcPts val="600"/>
                        </a:spcBef>
                        <a:spcAft>
                          <a:spcPts val="1200"/>
                        </a:spcAft>
                      </a:pPr>
                      <a:r>
                        <a:rPr lang="en-GB" sz="1800" i="1" kern="1200" dirty="0">
                          <a:solidFill>
                            <a:schemeClr val="tx1"/>
                          </a:solidFill>
                          <a:effectLst/>
                          <a:latin typeface="+mn-lt"/>
                          <a:ea typeface="+mn-ea"/>
                          <a:cs typeface="+mn-cs"/>
                        </a:rPr>
                        <a:t>Your notes</a:t>
                      </a:r>
                      <a:endParaRPr lang="el-GR" i="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1626" y="1725762"/>
            <a:ext cx="914400" cy="914400"/>
          </a:xfrm>
          <a:prstGeom prst="rect">
            <a:avLst/>
          </a:prstGeom>
        </p:spPr>
      </p:pic>
      <p:sp>
        <p:nvSpPr>
          <p:cNvPr id="3" name="TextBox 2">
            <a:extLst>
              <a:ext uri="{FF2B5EF4-FFF2-40B4-BE49-F238E27FC236}">
                <a16:creationId xmlns:a16="http://schemas.microsoft.com/office/drawing/2014/main" id="{D5929FC1-040D-4C87-A037-598AD97113B9}"/>
              </a:ext>
            </a:extLst>
          </p:cNvPr>
          <p:cNvSpPr txBox="1"/>
          <p:nvPr/>
        </p:nvSpPr>
        <p:spPr>
          <a:xfrm>
            <a:off x="10717112" y="2724537"/>
            <a:ext cx="1486176" cy="646331"/>
          </a:xfrm>
          <a:prstGeom prst="rect">
            <a:avLst/>
          </a:prstGeom>
          <a:noFill/>
        </p:spPr>
        <p:txBody>
          <a:bodyPr wrap="none" rtlCol="0">
            <a:spAutoFit/>
          </a:bodyPr>
          <a:lstStyle/>
          <a:p>
            <a:pPr algn="ctr"/>
            <a:r>
              <a:rPr lang="en-US" dirty="0">
                <a:solidFill>
                  <a:srgbClr val="1A7EBA"/>
                </a:solidFill>
              </a:rPr>
              <a:t>Download</a:t>
            </a:r>
          </a:p>
          <a:p>
            <a:pPr algn="ctr"/>
            <a:r>
              <a:rPr lang="en-US" dirty="0">
                <a:solidFill>
                  <a:srgbClr val="1A7EBA"/>
                </a:solidFill>
              </a:rPr>
              <a:t> the exercise !</a:t>
            </a:r>
            <a:endParaRPr lang="el-GR" dirty="0">
              <a:solidFill>
                <a:srgbClr val="1A7EBA"/>
              </a:solidFill>
            </a:endParaRP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9925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en-US" dirty="0">
                <a:solidFill>
                  <a:schemeClr val="tx1"/>
                </a:solidFill>
              </a:rPr>
              <a:t>Exercise 6: What do you need right now?</a:t>
            </a:r>
            <a:endParaRPr lang="el-GR" dirty="0">
              <a:solidFill>
                <a:schemeClr val="tx1"/>
              </a:solidFill>
            </a:endParaRP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pPr marL="0" indent="0" algn="just">
              <a:lnSpc>
                <a:spcPct val="130000"/>
              </a:lnSpc>
              <a:buNone/>
            </a:pPr>
            <a:r>
              <a:rPr lang="en-GB" sz="1800" b="1" dirty="0">
                <a:effectLst/>
                <a:latin typeface="Calibri" panose="020F0502020204030204" pitchFamily="34" charset="0"/>
                <a:ea typeface="MyriadPro-Regular"/>
                <a:cs typeface="Arial" panose="020B0604020202020204" pitchFamily="34" charset="0"/>
              </a:rPr>
              <a:t>Solutions:</a:t>
            </a:r>
          </a:p>
          <a:p>
            <a:pPr marL="342900" indent="-342900" algn="just">
              <a:lnSpc>
                <a:spcPct val="130000"/>
              </a:lnSpc>
              <a:buFont typeface="+mj-lt"/>
              <a:buAutoNum type="arabicPeriod"/>
            </a:pPr>
            <a:r>
              <a:rPr lang="en-GB" sz="1800" dirty="0">
                <a:effectLst/>
                <a:latin typeface="Calibri" panose="020F0502020204030204" pitchFamily="34" charset="0"/>
                <a:ea typeface="MyriadPro-Regular"/>
                <a:cs typeface="Arial" panose="020B0604020202020204" pitchFamily="34" charset="0"/>
              </a:rPr>
              <a:t>safety and survival</a:t>
            </a:r>
          </a:p>
          <a:p>
            <a:pPr marL="342900" indent="-342900" algn="just">
              <a:lnSpc>
                <a:spcPct val="130000"/>
              </a:lnSpc>
              <a:buFont typeface="+mj-lt"/>
              <a:buAutoNum type="arabicPeriod"/>
            </a:pPr>
            <a:r>
              <a:rPr lang="en-GB" sz="1800" dirty="0">
                <a:effectLst/>
                <a:latin typeface="Calibri" panose="020F0502020204030204" pitchFamily="34" charset="0"/>
                <a:ea typeface="MyriadPro-Regular"/>
                <a:cs typeface="Arial" panose="020B0604020202020204" pitchFamily="34" charset="0"/>
              </a:rPr>
              <a:t>power</a:t>
            </a:r>
          </a:p>
          <a:p>
            <a:pPr marL="342900" indent="-342900" algn="just">
              <a:lnSpc>
                <a:spcPct val="130000"/>
              </a:lnSpc>
              <a:buFont typeface="+mj-lt"/>
              <a:buAutoNum type="arabicPeriod"/>
            </a:pPr>
            <a:r>
              <a:rPr lang="en-GB" sz="1800" dirty="0">
                <a:effectLst/>
                <a:latin typeface="Calibri" panose="020F0502020204030204" pitchFamily="34" charset="0"/>
                <a:ea typeface="MyriadPro-Regular"/>
                <a:cs typeface="Arial" panose="020B0604020202020204" pitchFamily="34" charset="0"/>
              </a:rPr>
              <a:t>love and belonging</a:t>
            </a:r>
          </a:p>
          <a:p>
            <a:pPr marL="342900" indent="-342900" algn="just">
              <a:lnSpc>
                <a:spcPct val="130000"/>
              </a:lnSpc>
              <a:buFont typeface="+mj-lt"/>
              <a:buAutoNum type="arabicPeriod"/>
            </a:pPr>
            <a:r>
              <a:rPr lang="en-GB" sz="1800" dirty="0">
                <a:effectLst/>
                <a:latin typeface="Calibri" panose="020F0502020204030204" pitchFamily="34" charset="0"/>
                <a:ea typeface="MyriadPro-Regular"/>
                <a:cs typeface="Arial" panose="020B0604020202020204" pitchFamily="34" charset="0"/>
              </a:rPr>
              <a:t>freedom</a:t>
            </a:r>
          </a:p>
          <a:p>
            <a:pPr marL="342900" indent="-342900">
              <a:buFont typeface="+mj-lt"/>
              <a:buAutoNum type="arabicPeriod"/>
            </a:pPr>
            <a:r>
              <a:rPr lang="en-GB" sz="1800" dirty="0">
                <a:effectLst/>
                <a:latin typeface="Calibri" panose="020F0502020204030204" pitchFamily="34" charset="0"/>
                <a:ea typeface="MyriadPro-Regular"/>
                <a:cs typeface="Arial" panose="020B0604020202020204" pitchFamily="34" charset="0"/>
              </a:rPr>
              <a:t>fun</a:t>
            </a:r>
            <a:endParaRPr lang="el-GR" dirty="0"/>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Exercises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5715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49606" y="4667761"/>
            <a:ext cx="10134600"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1.5</a:t>
            </a:r>
            <a:r>
              <a:rPr lang="en-US" sz="5400" dirty="0">
                <a:solidFill>
                  <a:srgbClr val="FBE82A"/>
                </a:solidFill>
                <a:effectLst>
                  <a:outerShdw blurRad="38100" dist="38100" dir="2700000" algn="tl">
                    <a:srgbClr val="000000">
                      <a:alpha val="43137"/>
                    </a:srgbClr>
                  </a:outerShdw>
                </a:effectLst>
              </a:rPr>
              <a:t> How to express your needs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2895354" y="-96312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352387"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560775"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33">
            <a:extLst>
              <a:ext uri="{FF2B5EF4-FFF2-40B4-BE49-F238E27FC236}">
                <a16:creationId xmlns:a16="http://schemas.microsoft.com/office/drawing/2014/main" id="{91F25D22-1D23-4552-8429-1C7FB5E9BD25}"/>
              </a:ext>
            </a:extLst>
          </p:cNvPr>
          <p:cNvSpPr/>
          <p:nvPr/>
        </p:nvSpPr>
        <p:spPr>
          <a:xfrm>
            <a:off x="11277600" y="-533400"/>
            <a:ext cx="1743759" cy="17272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411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4144">
            <a:extLst>
              <a:ext uri="{FF2B5EF4-FFF2-40B4-BE49-F238E27FC236}">
                <a16:creationId xmlns:a16="http://schemas.microsoft.com/office/drawing/2014/main" id="{CFC989EA-BD45-4DD9-8352-82F8D9C54A42}"/>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767867" y="5867348"/>
            <a:ext cx="8831307" cy="961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40FF7485-9DBE-47F5-B335-5ECFC171732B}"/>
              </a:ext>
            </a:extLst>
          </p:cNvPr>
          <p:cNvSpPr>
            <a:spLocks noGrp="1"/>
          </p:cNvSpPr>
          <p:nvPr>
            <p:ph type="title"/>
          </p:nvPr>
        </p:nvSpPr>
        <p:spPr/>
        <p:txBody>
          <a:bodyPr/>
          <a:lstStyle/>
          <a:p>
            <a:r>
              <a:rPr lang="en-US" dirty="0"/>
              <a:t>How to express (formulate) needs</a:t>
            </a:r>
            <a:endParaRPr lang="el-GR" dirty="0"/>
          </a:p>
        </p:txBody>
      </p:sp>
      <p:sp>
        <p:nvSpPr>
          <p:cNvPr id="3" name="Θέση περιεχομένου 2">
            <a:extLst>
              <a:ext uri="{FF2B5EF4-FFF2-40B4-BE49-F238E27FC236}">
                <a16:creationId xmlns:a16="http://schemas.microsoft.com/office/drawing/2014/main" id="{25B3F893-4D49-44FD-8F46-545C7D761E04}"/>
              </a:ext>
            </a:extLst>
          </p:cNvPr>
          <p:cNvSpPr>
            <a:spLocks noGrp="1"/>
          </p:cNvSpPr>
          <p:nvPr>
            <p:ph idx="1"/>
          </p:nvPr>
        </p:nvSpPr>
        <p:spPr/>
        <p:txBody>
          <a:bodyPr/>
          <a:lstStyle/>
          <a:p>
            <a:endParaRPr lang="el-GR"/>
          </a:p>
        </p:txBody>
      </p:sp>
      <p:grpSp>
        <p:nvGrpSpPr>
          <p:cNvPr id="4" name="Gruppieren 226">
            <a:extLst>
              <a:ext uri="{FF2B5EF4-FFF2-40B4-BE49-F238E27FC236}">
                <a16:creationId xmlns:a16="http://schemas.microsoft.com/office/drawing/2014/main" id="{FDF764D7-E5D7-4644-B60C-1D6CD2FC49F8}"/>
              </a:ext>
            </a:extLst>
          </p:cNvPr>
          <p:cNvGrpSpPr/>
          <p:nvPr/>
        </p:nvGrpSpPr>
        <p:grpSpPr>
          <a:xfrm>
            <a:off x="1524004" y="1388534"/>
            <a:ext cx="9618134" cy="4368799"/>
            <a:chOff x="0" y="0"/>
            <a:chExt cx="5486400" cy="3200400"/>
          </a:xfrm>
        </p:grpSpPr>
        <p:grpSp>
          <p:nvGrpSpPr>
            <p:cNvPr id="5" name="Gruppieren 227">
              <a:extLst>
                <a:ext uri="{FF2B5EF4-FFF2-40B4-BE49-F238E27FC236}">
                  <a16:creationId xmlns:a16="http://schemas.microsoft.com/office/drawing/2014/main" id="{2E42A82A-C62C-42E3-A7CD-F437B1A94C27}"/>
                </a:ext>
              </a:extLst>
            </p:cNvPr>
            <p:cNvGrpSpPr/>
            <p:nvPr/>
          </p:nvGrpSpPr>
          <p:grpSpPr>
            <a:xfrm>
              <a:off x="0" y="0"/>
              <a:ext cx="5486400" cy="3200400"/>
              <a:chOff x="0" y="0"/>
              <a:chExt cx="5486400" cy="3200400"/>
            </a:xfrm>
          </p:grpSpPr>
          <p:sp>
            <p:nvSpPr>
              <p:cNvPr id="6" name="Rechteck 228">
                <a:extLst>
                  <a:ext uri="{FF2B5EF4-FFF2-40B4-BE49-F238E27FC236}">
                    <a16:creationId xmlns:a16="http://schemas.microsoft.com/office/drawing/2014/main" id="{0960AF20-01ED-41B4-88DC-6217B8E701F8}"/>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Rechteck: abgerundete Ecken 229">
                <a:extLst>
                  <a:ext uri="{FF2B5EF4-FFF2-40B4-BE49-F238E27FC236}">
                    <a16:creationId xmlns:a16="http://schemas.microsoft.com/office/drawing/2014/main" id="{0BFCEF1D-C860-44FD-8411-0F9D138221B9}"/>
                  </a:ext>
                </a:extLst>
              </p:cNvPr>
              <p:cNvSpPr/>
              <p:nvPr/>
            </p:nvSpPr>
            <p:spPr>
              <a:xfrm>
                <a:off x="0" y="0"/>
                <a:ext cx="4389120" cy="7040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8" name="Textfeld 230">
                <a:extLst>
                  <a:ext uri="{FF2B5EF4-FFF2-40B4-BE49-F238E27FC236}">
                    <a16:creationId xmlns:a16="http://schemas.microsoft.com/office/drawing/2014/main" id="{4DF59BA5-3D03-4C9C-A2F0-21A039B68960}"/>
                  </a:ext>
                </a:extLst>
              </p:cNvPr>
              <p:cNvSpPr txBox="1"/>
              <p:nvPr/>
            </p:nvSpPr>
            <p:spPr>
              <a:xfrm>
                <a:off x="20622" y="20622"/>
                <a:ext cx="3569858"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0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first and most important step is to recognise that right now a need of yours feels suppressed or attacked. How do you recognise this? Exactly!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9" name="Rechteck: abgerundete Ecken 231">
                <a:extLst>
                  <a:ext uri="{FF2B5EF4-FFF2-40B4-BE49-F238E27FC236}">
                    <a16:creationId xmlns:a16="http://schemas.microsoft.com/office/drawing/2014/main" id="{D701C39F-144F-4C9D-B7B7-6DEA8C87C887}"/>
                  </a:ext>
                </a:extLst>
              </p:cNvPr>
              <p:cNvSpPr/>
              <p:nvPr/>
            </p:nvSpPr>
            <p:spPr>
              <a:xfrm>
                <a:off x="367588" y="832104"/>
                <a:ext cx="4389120" cy="704088"/>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0" name="Textfeld 232">
                <a:extLst>
                  <a:ext uri="{FF2B5EF4-FFF2-40B4-BE49-F238E27FC236}">
                    <a16:creationId xmlns:a16="http://schemas.microsoft.com/office/drawing/2014/main" id="{7491DF99-AADF-4967-9DD6-509F085FC778}"/>
                  </a:ext>
                </a:extLst>
              </p:cNvPr>
              <p:cNvSpPr txBox="1"/>
              <p:nvPr/>
            </p:nvSpPr>
            <p:spPr>
              <a:xfrm>
                <a:off x="388210" y="852726"/>
                <a:ext cx="3522630"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You notice it when an uneasy feeling arises in you. You notice that something doesn't feel right.</a:t>
                </a:r>
                <a:endParaRPr lang="el-G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1" name="Rechteck: abgerundete Ecken 233">
                <a:extLst>
                  <a:ext uri="{FF2B5EF4-FFF2-40B4-BE49-F238E27FC236}">
                    <a16:creationId xmlns:a16="http://schemas.microsoft.com/office/drawing/2014/main" id="{9DB47230-FA52-466D-86F1-494469868340}"/>
                  </a:ext>
                </a:extLst>
              </p:cNvPr>
              <p:cNvSpPr/>
              <p:nvPr/>
            </p:nvSpPr>
            <p:spPr>
              <a:xfrm>
                <a:off x="729691" y="1664208"/>
                <a:ext cx="4389120"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feld 234">
                <a:extLst>
                  <a:ext uri="{FF2B5EF4-FFF2-40B4-BE49-F238E27FC236}">
                    <a16:creationId xmlns:a16="http://schemas.microsoft.com/office/drawing/2014/main" id="{F1B3DDB7-7F21-4A05-AFBC-0BD4F1D6F899}"/>
                  </a:ext>
                </a:extLst>
              </p:cNvPr>
              <p:cNvSpPr txBox="1"/>
              <p:nvPr/>
            </p:nvSpPr>
            <p:spPr>
              <a:xfrm>
                <a:off x="750313" y="1684830"/>
                <a:ext cx="3528116"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0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Don't suppress this feeling, but feel inside yourself and ask yourself what need is arising.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3" name="Rechteck: abgerundete Ecken 235">
                <a:extLst>
                  <a:ext uri="{FF2B5EF4-FFF2-40B4-BE49-F238E27FC236}">
                    <a16:creationId xmlns:a16="http://schemas.microsoft.com/office/drawing/2014/main" id="{C5B6B89F-79C8-463C-9969-81EFF9DB7763}"/>
                  </a:ext>
                </a:extLst>
              </p:cNvPr>
              <p:cNvSpPr/>
              <p:nvPr/>
            </p:nvSpPr>
            <p:spPr>
              <a:xfrm>
                <a:off x="1097279" y="2496312"/>
                <a:ext cx="4389120" cy="704088"/>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4" name="Textfeld 236">
                <a:extLst>
                  <a:ext uri="{FF2B5EF4-FFF2-40B4-BE49-F238E27FC236}">
                    <a16:creationId xmlns:a16="http://schemas.microsoft.com/office/drawing/2014/main" id="{2E9B27A0-C8CA-4FE6-93E6-CA6ED40384D2}"/>
                  </a:ext>
                </a:extLst>
              </p:cNvPr>
              <p:cNvSpPr txBox="1"/>
              <p:nvPr/>
            </p:nvSpPr>
            <p:spPr>
              <a:xfrm>
                <a:off x="1117901" y="2516934"/>
                <a:ext cx="3522630"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en-GB" sz="20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When you have found the need, be kind to yourself and recognise that this need belongs to you.</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5" name="Pfeil: nach unten 237">
                <a:extLst>
                  <a:ext uri="{FF2B5EF4-FFF2-40B4-BE49-F238E27FC236}">
                    <a16:creationId xmlns:a16="http://schemas.microsoft.com/office/drawing/2014/main" id="{0D40CCF6-FE8C-4A69-B426-4FA5480F8B00}"/>
                  </a:ext>
                </a:extLst>
              </p:cNvPr>
              <p:cNvSpPr/>
              <p:nvPr/>
            </p:nvSpPr>
            <p:spPr>
              <a:xfrm>
                <a:off x="3931462" y="539267"/>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6" name="Textfeld 238">
                <a:extLst>
                  <a:ext uri="{FF2B5EF4-FFF2-40B4-BE49-F238E27FC236}">
                    <a16:creationId xmlns:a16="http://schemas.microsoft.com/office/drawing/2014/main" id="{2A910EBD-8376-4DDE-8BC1-9D4A0E599F15}"/>
                  </a:ext>
                </a:extLst>
              </p:cNvPr>
              <p:cNvSpPr txBox="1"/>
              <p:nvPr/>
            </p:nvSpPr>
            <p:spPr>
              <a:xfrm>
                <a:off x="4034435" y="539267"/>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7" name="Pfeil: nach unten 239">
                <a:extLst>
                  <a:ext uri="{FF2B5EF4-FFF2-40B4-BE49-F238E27FC236}">
                    <a16:creationId xmlns:a16="http://schemas.microsoft.com/office/drawing/2014/main" id="{232E3BFB-4F96-4488-851D-0072895E4ED4}"/>
                  </a:ext>
                </a:extLst>
              </p:cNvPr>
              <p:cNvSpPr/>
              <p:nvPr/>
            </p:nvSpPr>
            <p:spPr>
              <a:xfrm>
                <a:off x="4299051" y="1371371"/>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8" name="Textfeld 240">
                <a:extLst>
                  <a:ext uri="{FF2B5EF4-FFF2-40B4-BE49-F238E27FC236}">
                    <a16:creationId xmlns:a16="http://schemas.microsoft.com/office/drawing/2014/main" id="{5CEC278F-90C0-4C25-9E53-40137E8B607C}"/>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9" name="Pfeil: nach unten 241">
                <a:extLst>
                  <a:ext uri="{FF2B5EF4-FFF2-40B4-BE49-F238E27FC236}">
                    <a16:creationId xmlns:a16="http://schemas.microsoft.com/office/drawing/2014/main" id="{2F6B23CB-78A8-4DA9-9CF0-B79E1D7B9B7B}"/>
                  </a:ext>
                </a:extLst>
              </p:cNvPr>
              <p:cNvSpPr/>
              <p:nvPr/>
            </p:nvSpPr>
            <p:spPr>
              <a:xfrm>
                <a:off x="4661154" y="2203475"/>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GB">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sp>
        <p:nvSpPr>
          <p:cNvPr id="22" name="TextBox 21">
            <a:extLst>
              <a:ext uri="{FF2B5EF4-FFF2-40B4-BE49-F238E27FC236}">
                <a16:creationId xmlns:a16="http://schemas.microsoft.com/office/drawing/2014/main" id="{43B61E41-295D-40EC-9720-8513E1C4B34A}"/>
              </a:ext>
            </a:extLst>
          </p:cNvPr>
          <p:cNvSpPr txBox="1"/>
          <p:nvPr/>
        </p:nvSpPr>
        <p:spPr>
          <a:xfrm>
            <a:off x="2204569" y="6115713"/>
            <a:ext cx="7786097" cy="470000"/>
          </a:xfrm>
          <a:prstGeom prst="rect">
            <a:avLst/>
          </a:prstGeom>
          <a:noFill/>
          <a:ln>
            <a:noFill/>
          </a:ln>
        </p:spPr>
        <p:txBody>
          <a:bodyPr wrap="square">
            <a:spAutoFit/>
          </a:bodyPr>
          <a:lstStyle/>
          <a:p>
            <a:pPr>
              <a:lnSpc>
                <a:spcPct val="107000"/>
              </a:lnSpc>
              <a:spcAft>
                <a:spcPts val="800"/>
              </a:spcAft>
            </a:pPr>
            <a:r>
              <a:rPr lang="en-GB" sz="2400" b="1" dirty="0">
                <a:effectLst/>
                <a:latin typeface="Calibri" panose="020F0502020204030204" pitchFamily="34" charset="0"/>
                <a:ea typeface="Calibri" panose="020F0502020204030204" pitchFamily="34" charset="0"/>
              </a:rPr>
              <a:t>After all, it is about you being able to live a good life!</a:t>
            </a:r>
            <a:endParaRPr lang="el-GR" sz="2400" b="1" dirty="0">
              <a:effectLst/>
              <a:latin typeface="Calibri" panose="020F050202020403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4B82478E-A415-4DF2-B329-7A54B449C956}"/>
              </a:ext>
            </a:extLst>
          </p:cNvPr>
          <p:cNvSpPr txBox="1"/>
          <p:nvPr/>
        </p:nvSpPr>
        <p:spPr>
          <a:xfrm>
            <a:off x="9241133" y="0"/>
            <a:ext cx="29621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How to express your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6820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AE1F95-2E23-4F68-B5B5-ACBEEAA445C4}"/>
              </a:ext>
            </a:extLst>
          </p:cNvPr>
          <p:cNvSpPr>
            <a:spLocks noGrp="1"/>
          </p:cNvSpPr>
          <p:nvPr>
            <p:ph type="title"/>
          </p:nvPr>
        </p:nvSpPr>
        <p:spPr/>
        <p:txBody>
          <a:bodyPr/>
          <a:lstStyle/>
          <a:p>
            <a:r>
              <a:rPr lang="en-US" dirty="0"/>
              <a:t>Examples of how to formulate needs</a:t>
            </a:r>
            <a:endParaRPr lang="el-GR" dirty="0"/>
          </a:p>
        </p:txBody>
      </p:sp>
      <p:sp>
        <p:nvSpPr>
          <p:cNvPr id="3" name="Θέση περιεχομένου 2">
            <a:extLst>
              <a:ext uri="{FF2B5EF4-FFF2-40B4-BE49-F238E27FC236}">
                <a16:creationId xmlns:a16="http://schemas.microsoft.com/office/drawing/2014/main" id="{485576B0-EAAA-49D2-A8F5-2016F50CE829}"/>
              </a:ext>
            </a:extLst>
          </p:cNvPr>
          <p:cNvSpPr>
            <a:spLocks noGrp="1"/>
          </p:cNvSpPr>
          <p:nvPr>
            <p:ph idx="1"/>
          </p:nvPr>
        </p:nvSpPr>
        <p:spPr/>
        <p:txBody>
          <a:bodyPr>
            <a:normAutofit fontScale="92500" lnSpcReduction="20000"/>
          </a:bodyPr>
          <a:lstStyle/>
          <a:p>
            <a:r>
              <a:rPr lang="en-US" dirty="0"/>
              <a:t>Some examples are following on </a:t>
            </a:r>
            <a:r>
              <a:rPr lang="en-US" b="1" dirty="0"/>
              <a:t>how you can express your needs</a:t>
            </a:r>
            <a:r>
              <a:rPr lang="en-US" dirty="0"/>
              <a:t>, or </a:t>
            </a:r>
            <a:r>
              <a:rPr lang="en-US" b="1" dirty="0"/>
              <a:t>what you need to have your needs met</a:t>
            </a:r>
            <a:r>
              <a:rPr lang="en-US" dirty="0"/>
              <a:t>. </a:t>
            </a:r>
          </a:p>
          <a:p>
            <a:r>
              <a:rPr lang="en-US" dirty="0"/>
              <a:t>You can add a </a:t>
            </a:r>
            <a:r>
              <a:rPr lang="en-US" b="1" dirty="0"/>
              <a:t>concrete wish or request </a:t>
            </a:r>
            <a:r>
              <a:rPr lang="en-US" dirty="0"/>
              <a:t>so that the person opposite you knows what you need. </a:t>
            </a:r>
          </a:p>
          <a:p>
            <a:r>
              <a:rPr lang="en-US" dirty="0"/>
              <a:t>The </a:t>
            </a:r>
            <a:r>
              <a:rPr lang="en-US" b="1" dirty="0"/>
              <a:t>clearer you are </a:t>
            </a:r>
            <a:r>
              <a:rPr lang="en-US" dirty="0"/>
              <a:t>about what you need and exactly what you want from the other person, the </a:t>
            </a:r>
            <a:r>
              <a:rPr lang="en-US" b="1" dirty="0"/>
              <a:t>better your counterpart will be able to understand you</a:t>
            </a:r>
            <a:r>
              <a:rPr lang="en-US" dirty="0"/>
              <a:t>. </a:t>
            </a:r>
          </a:p>
          <a:p>
            <a:r>
              <a:rPr lang="en-US" dirty="0"/>
              <a:t>However, please </a:t>
            </a:r>
            <a:r>
              <a:rPr lang="en-US" b="1" dirty="0"/>
              <a:t>do not expect that your request is automatically fulfilled</a:t>
            </a:r>
            <a:r>
              <a:rPr lang="en-US" dirty="0"/>
              <a:t>, because the other person is also an independent person and also </a:t>
            </a:r>
            <a:r>
              <a:rPr lang="en-US" b="1" dirty="0"/>
              <a:t>has his or her own needs</a:t>
            </a:r>
            <a:r>
              <a:rPr lang="en-US" dirty="0"/>
              <a:t>! But it will help you to talk and find a good solution that suits both of you.</a:t>
            </a:r>
            <a:endParaRPr lang="el-GR" dirty="0"/>
          </a:p>
        </p:txBody>
      </p:sp>
      <p:sp>
        <p:nvSpPr>
          <p:cNvPr id="5" name="TextBox 4">
            <a:extLst>
              <a:ext uri="{FF2B5EF4-FFF2-40B4-BE49-F238E27FC236}">
                <a16:creationId xmlns:a16="http://schemas.microsoft.com/office/drawing/2014/main" id="{D05AA9F2-C383-46DF-A5BA-E93C590695DF}"/>
              </a:ext>
            </a:extLst>
          </p:cNvPr>
          <p:cNvSpPr txBox="1"/>
          <p:nvPr/>
        </p:nvSpPr>
        <p:spPr>
          <a:xfrm>
            <a:off x="9241133" y="0"/>
            <a:ext cx="29621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How to express your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0878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0638B7-C5C5-440D-ADF8-82240400EFED}"/>
              </a:ext>
            </a:extLst>
          </p:cNvPr>
          <p:cNvSpPr>
            <a:spLocks noGrp="1"/>
          </p:cNvSpPr>
          <p:nvPr>
            <p:ph type="title"/>
          </p:nvPr>
        </p:nvSpPr>
        <p:spPr/>
        <p:txBody>
          <a:bodyPr/>
          <a:lstStyle/>
          <a:p>
            <a:r>
              <a:rPr lang="en-US" dirty="0"/>
              <a:t>Examples of how to formulate needs</a:t>
            </a:r>
            <a:endParaRPr lang="el-GR" dirty="0"/>
          </a:p>
        </p:txBody>
      </p:sp>
      <p:sp>
        <p:nvSpPr>
          <p:cNvPr id="4" name="TextBox 3">
            <a:extLst>
              <a:ext uri="{FF2B5EF4-FFF2-40B4-BE49-F238E27FC236}">
                <a16:creationId xmlns:a16="http://schemas.microsoft.com/office/drawing/2014/main" id="{524202EF-2E65-4B98-B386-7375E38314D1}"/>
              </a:ext>
            </a:extLst>
          </p:cNvPr>
          <p:cNvSpPr txBox="1"/>
          <p:nvPr/>
        </p:nvSpPr>
        <p:spPr>
          <a:xfrm>
            <a:off x="172770" y="1743055"/>
            <a:ext cx="3529812" cy="523220"/>
          </a:xfrm>
          <a:prstGeom prst="rect">
            <a:avLst/>
          </a:prstGeom>
          <a:noFill/>
        </p:spPr>
        <p:txBody>
          <a:bodyPr wrap="none" rtlCol="0">
            <a:spAutoFit/>
          </a:bodyPr>
          <a:lstStyle/>
          <a:p>
            <a:pPr marL="342900" indent="-342900">
              <a:buFont typeface="+mj-lt"/>
              <a:buAutoNum type="arabicPeriod"/>
            </a:pPr>
            <a:r>
              <a:rPr lang="en-US" sz="2800" dirty="0">
                <a:solidFill>
                  <a:srgbClr val="92D050"/>
                </a:solidFill>
              </a:rPr>
              <a:t>Security and survival</a:t>
            </a:r>
          </a:p>
        </p:txBody>
      </p:sp>
      <p:sp>
        <p:nvSpPr>
          <p:cNvPr id="5" name="TextBox 4">
            <a:extLst>
              <a:ext uri="{FF2B5EF4-FFF2-40B4-BE49-F238E27FC236}">
                <a16:creationId xmlns:a16="http://schemas.microsoft.com/office/drawing/2014/main" id="{7769404A-984C-493F-9B58-6383D88B0773}"/>
              </a:ext>
            </a:extLst>
          </p:cNvPr>
          <p:cNvSpPr txBox="1"/>
          <p:nvPr/>
        </p:nvSpPr>
        <p:spPr>
          <a:xfrm>
            <a:off x="795862" y="2716025"/>
            <a:ext cx="1847044" cy="523220"/>
          </a:xfrm>
          <a:prstGeom prst="rect">
            <a:avLst/>
          </a:prstGeom>
          <a:noFill/>
        </p:spPr>
        <p:txBody>
          <a:bodyPr wrap="none" rtlCol="0">
            <a:spAutoFit/>
          </a:bodyPr>
          <a:lstStyle/>
          <a:p>
            <a:r>
              <a:rPr lang="en-US" sz="2800" dirty="0">
                <a:solidFill>
                  <a:srgbClr val="FFC000"/>
                </a:solidFill>
              </a:rPr>
              <a:t>2. Freedom</a:t>
            </a:r>
          </a:p>
        </p:txBody>
      </p:sp>
      <p:sp>
        <p:nvSpPr>
          <p:cNvPr id="6" name="TextBox 5">
            <a:extLst>
              <a:ext uri="{FF2B5EF4-FFF2-40B4-BE49-F238E27FC236}">
                <a16:creationId xmlns:a16="http://schemas.microsoft.com/office/drawing/2014/main" id="{7116B92F-F3A6-4ED8-BB4B-D23EBD0747B7}"/>
              </a:ext>
            </a:extLst>
          </p:cNvPr>
          <p:cNvSpPr txBox="1"/>
          <p:nvPr/>
        </p:nvSpPr>
        <p:spPr>
          <a:xfrm>
            <a:off x="573104" y="3387663"/>
            <a:ext cx="3363100" cy="523220"/>
          </a:xfrm>
          <a:prstGeom prst="rect">
            <a:avLst/>
          </a:prstGeom>
          <a:noFill/>
        </p:spPr>
        <p:txBody>
          <a:bodyPr wrap="none" rtlCol="0">
            <a:spAutoFit/>
          </a:bodyPr>
          <a:lstStyle/>
          <a:p>
            <a:r>
              <a:rPr lang="en-US" sz="2800" dirty="0">
                <a:solidFill>
                  <a:srgbClr val="E12A3C"/>
                </a:solidFill>
              </a:rPr>
              <a:t>3. Love and belonging</a:t>
            </a:r>
          </a:p>
        </p:txBody>
      </p:sp>
      <p:sp>
        <p:nvSpPr>
          <p:cNvPr id="7" name="TextBox 6">
            <a:extLst>
              <a:ext uri="{FF2B5EF4-FFF2-40B4-BE49-F238E27FC236}">
                <a16:creationId xmlns:a16="http://schemas.microsoft.com/office/drawing/2014/main" id="{7C0E121D-825F-453F-BE0B-CC1F957F2D31}"/>
              </a:ext>
            </a:extLst>
          </p:cNvPr>
          <p:cNvSpPr txBox="1"/>
          <p:nvPr/>
        </p:nvSpPr>
        <p:spPr>
          <a:xfrm>
            <a:off x="936976" y="4059301"/>
            <a:ext cx="3522696" cy="523220"/>
          </a:xfrm>
          <a:prstGeom prst="rect">
            <a:avLst/>
          </a:prstGeom>
          <a:noFill/>
        </p:spPr>
        <p:txBody>
          <a:bodyPr wrap="none" rtlCol="0">
            <a:spAutoFit/>
          </a:bodyPr>
          <a:lstStyle/>
          <a:p>
            <a:r>
              <a:rPr lang="en-US" sz="2800" dirty="0">
                <a:solidFill>
                  <a:srgbClr val="017DBC"/>
                </a:solidFill>
              </a:rPr>
              <a:t>4. Power and influence</a:t>
            </a:r>
            <a:endParaRPr lang="el-GR" sz="2800" dirty="0">
              <a:solidFill>
                <a:srgbClr val="017DBC"/>
              </a:solidFill>
            </a:endParaRPr>
          </a:p>
        </p:txBody>
      </p:sp>
      <p:sp>
        <p:nvSpPr>
          <p:cNvPr id="8" name="TextBox 7">
            <a:extLst>
              <a:ext uri="{FF2B5EF4-FFF2-40B4-BE49-F238E27FC236}">
                <a16:creationId xmlns:a16="http://schemas.microsoft.com/office/drawing/2014/main" id="{5CD5D0A7-E78E-49CC-9EB3-A046A6DB268F}"/>
              </a:ext>
            </a:extLst>
          </p:cNvPr>
          <p:cNvSpPr txBox="1"/>
          <p:nvPr/>
        </p:nvSpPr>
        <p:spPr>
          <a:xfrm>
            <a:off x="287862" y="4751798"/>
            <a:ext cx="1083951" cy="523220"/>
          </a:xfrm>
          <a:prstGeom prst="rect">
            <a:avLst/>
          </a:prstGeom>
          <a:noFill/>
        </p:spPr>
        <p:txBody>
          <a:bodyPr wrap="square" rtlCol="0">
            <a:spAutoFit/>
          </a:bodyPr>
          <a:lstStyle/>
          <a:p>
            <a:r>
              <a:rPr lang="en-US" sz="2800" dirty="0">
                <a:solidFill>
                  <a:srgbClr val="00B0F0"/>
                </a:solidFill>
              </a:rPr>
              <a:t>5. Fun</a:t>
            </a:r>
            <a:endParaRPr lang="el-GR" sz="2800" dirty="0">
              <a:solidFill>
                <a:srgbClr val="00B0F0"/>
              </a:solidFill>
            </a:endParaRPr>
          </a:p>
        </p:txBody>
      </p:sp>
      <p:sp>
        <p:nvSpPr>
          <p:cNvPr id="9" name="TextBox 8">
            <a:extLst>
              <a:ext uri="{FF2B5EF4-FFF2-40B4-BE49-F238E27FC236}">
                <a16:creationId xmlns:a16="http://schemas.microsoft.com/office/drawing/2014/main" id="{102309DF-B61C-4C57-80F9-796CD17B7FEA}"/>
              </a:ext>
            </a:extLst>
          </p:cNvPr>
          <p:cNvSpPr txBox="1"/>
          <p:nvPr/>
        </p:nvSpPr>
        <p:spPr>
          <a:xfrm>
            <a:off x="5489837" y="1743055"/>
            <a:ext cx="5099141" cy="3139321"/>
          </a:xfrm>
          <a:prstGeom prst="rect">
            <a:avLst/>
          </a:prstGeom>
          <a:solidFill>
            <a:schemeClr val="bg1">
              <a:lumMod val="95000"/>
            </a:schemeClr>
          </a:solidFill>
          <a:ln>
            <a:solidFill>
              <a:srgbClr val="80C141"/>
            </a:solidFill>
          </a:ln>
        </p:spPr>
        <p:txBody>
          <a:bodyPr wrap="square">
            <a:spAutoFit/>
          </a:bodyPr>
          <a:lstStyle/>
          <a:p>
            <a:r>
              <a:rPr lang="en-GB" b="1" i="1" dirty="0"/>
              <a:t>Safety and survival</a:t>
            </a:r>
            <a:endParaRPr lang="el-GR" i="1" dirty="0"/>
          </a:p>
          <a:p>
            <a:pPr marL="285750" indent="-285750">
              <a:buFont typeface="Wingdings" panose="05000000000000000000" pitchFamily="2" charset="2"/>
              <a:buChar char="§"/>
            </a:pPr>
            <a:r>
              <a:rPr lang="en-GB" i="1" dirty="0"/>
              <a:t>I don't feel comfortable in this situation because I'm afraid that ...</a:t>
            </a:r>
            <a:endParaRPr lang="el-GR" i="1" dirty="0"/>
          </a:p>
          <a:p>
            <a:pPr marL="285750" indent="-285750">
              <a:buFont typeface="Wingdings" panose="05000000000000000000" pitchFamily="2" charset="2"/>
              <a:buChar char="§"/>
            </a:pPr>
            <a:r>
              <a:rPr lang="en-GB" i="1" dirty="0"/>
              <a:t>I am tired and need rest for myself today (this weekend, ...).</a:t>
            </a:r>
            <a:endParaRPr lang="el-GR" i="1" dirty="0"/>
          </a:p>
          <a:p>
            <a:pPr marL="285750" indent="-285750">
              <a:buFont typeface="Wingdings" panose="05000000000000000000" pitchFamily="2" charset="2"/>
              <a:buChar char="§"/>
            </a:pPr>
            <a:r>
              <a:rPr lang="en-GB" i="1" dirty="0"/>
              <a:t>I need a short break.</a:t>
            </a:r>
            <a:endParaRPr lang="el-GR" i="1" dirty="0"/>
          </a:p>
          <a:p>
            <a:pPr marL="285750" indent="-285750">
              <a:buFont typeface="Wingdings" panose="05000000000000000000" pitchFamily="2" charset="2"/>
              <a:buChar char="§"/>
            </a:pPr>
            <a:r>
              <a:rPr lang="en-GB" i="1" dirty="0"/>
              <a:t>I need to go and get some air.</a:t>
            </a:r>
            <a:endParaRPr lang="el-GR" i="1" dirty="0"/>
          </a:p>
          <a:p>
            <a:pPr marL="285750" indent="-285750">
              <a:buFont typeface="Wingdings" panose="05000000000000000000" pitchFamily="2" charset="2"/>
              <a:buChar char="§"/>
            </a:pPr>
            <a:r>
              <a:rPr lang="en-GB" i="1" dirty="0"/>
              <a:t>I am currently worried that ...</a:t>
            </a:r>
            <a:endParaRPr lang="el-GR" i="1" dirty="0"/>
          </a:p>
          <a:p>
            <a:pPr marL="285750" indent="-285750">
              <a:buFont typeface="Wingdings" panose="05000000000000000000" pitchFamily="2" charset="2"/>
              <a:buChar char="§"/>
            </a:pPr>
            <a:r>
              <a:rPr lang="en-GB" i="1" dirty="0"/>
              <a:t>I feel uncomfortable that ...</a:t>
            </a:r>
            <a:endParaRPr lang="el-GR" i="1" dirty="0"/>
          </a:p>
          <a:p>
            <a:pPr marL="285750" indent="-285750">
              <a:buFont typeface="Wingdings" panose="05000000000000000000" pitchFamily="2" charset="2"/>
              <a:buChar char="§"/>
            </a:pPr>
            <a:r>
              <a:rPr lang="en-GB" i="1" dirty="0"/>
              <a:t>I realise that I need more security for myself.</a:t>
            </a:r>
            <a:endParaRPr lang="el-GR" i="1" dirty="0"/>
          </a:p>
          <a:p>
            <a:pPr marL="285750" indent="-285750">
              <a:buFont typeface="Wingdings" panose="05000000000000000000" pitchFamily="2" charset="2"/>
              <a:buChar char="§"/>
            </a:pPr>
            <a:r>
              <a:rPr lang="en-GB" i="1" dirty="0"/>
              <a:t>In order for me to feel safe, I need ...</a:t>
            </a:r>
            <a:endParaRPr lang="el-GR" i="1" dirty="0"/>
          </a:p>
        </p:txBody>
      </p:sp>
      <p:sp>
        <p:nvSpPr>
          <p:cNvPr id="10" name="pop-up">
            <a:extLst>
              <a:ext uri="{FF2B5EF4-FFF2-40B4-BE49-F238E27FC236}">
                <a16:creationId xmlns:a16="http://schemas.microsoft.com/office/drawing/2014/main" id="{95BA56F2-459E-48A1-8B27-CAE1D8F920AC}"/>
              </a:ext>
            </a:extLst>
          </p:cNvPr>
          <p:cNvSpPr/>
          <p:nvPr/>
        </p:nvSpPr>
        <p:spPr>
          <a:xfrm>
            <a:off x="3898106" y="180849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E12A3C"/>
                </a:solidFill>
              </a:rPr>
              <a:t>click</a:t>
            </a:r>
            <a:endParaRPr lang="el-GR" b="1" i="1" dirty="0">
              <a:solidFill>
                <a:srgbClr val="E12A3C"/>
              </a:solidFill>
            </a:endParaRPr>
          </a:p>
        </p:txBody>
      </p:sp>
      <p:sp>
        <p:nvSpPr>
          <p:cNvPr id="11" name="TextBox 10">
            <a:extLst>
              <a:ext uri="{FF2B5EF4-FFF2-40B4-BE49-F238E27FC236}">
                <a16:creationId xmlns:a16="http://schemas.microsoft.com/office/drawing/2014/main" id="{0A30379B-8D35-4D99-831A-95793C584228}"/>
              </a:ext>
            </a:extLst>
          </p:cNvPr>
          <p:cNvSpPr txBox="1"/>
          <p:nvPr/>
        </p:nvSpPr>
        <p:spPr>
          <a:xfrm>
            <a:off x="5306938" y="2714945"/>
            <a:ext cx="5099141" cy="2031325"/>
          </a:xfrm>
          <a:prstGeom prst="rect">
            <a:avLst/>
          </a:prstGeom>
          <a:solidFill>
            <a:schemeClr val="bg1">
              <a:lumMod val="95000"/>
            </a:schemeClr>
          </a:solidFill>
          <a:ln>
            <a:solidFill>
              <a:srgbClr val="E12A3C"/>
            </a:solidFill>
          </a:ln>
        </p:spPr>
        <p:txBody>
          <a:bodyPr wrap="square">
            <a:spAutoFit/>
          </a:bodyPr>
          <a:lstStyle/>
          <a:p>
            <a:r>
              <a:rPr lang="en-GB" b="1" i="1" dirty="0"/>
              <a:t>Belonging</a:t>
            </a:r>
            <a:endParaRPr lang="el-GR" i="1" dirty="0"/>
          </a:p>
          <a:p>
            <a:pPr marL="285750" indent="-285750">
              <a:buFont typeface="Wingdings" panose="05000000000000000000" pitchFamily="2" charset="2"/>
              <a:buChar char="§"/>
            </a:pPr>
            <a:r>
              <a:rPr lang="en-GB" i="1" dirty="0"/>
              <a:t>Please help me to understand this better.</a:t>
            </a:r>
            <a:endParaRPr lang="el-GR" i="1" dirty="0"/>
          </a:p>
          <a:p>
            <a:pPr marL="285750" indent="-285750">
              <a:buFont typeface="Wingdings" panose="05000000000000000000" pitchFamily="2" charset="2"/>
              <a:buChar char="§"/>
            </a:pPr>
            <a:r>
              <a:rPr lang="en-GB" i="1" dirty="0"/>
              <a:t>I would like to have you with me.</a:t>
            </a:r>
            <a:endParaRPr lang="el-GR" i="1" dirty="0"/>
          </a:p>
          <a:p>
            <a:pPr marL="285750" indent="-285750">
              <a:buFont typeface="Wingdings" panose="05000000000000000000" pitchFamily="2" charset="2"/>
              <a:buChar char="§"/>
            </a:pPr>
            <a:r>
              <a:rPr lang="en-GB" i="1" dirty="0"/>
              <a:t>Can you understand me and my situation?</a:t>
            </a:r>
            <a:endParaRPr lang="el-GR" i="1" dirty="0"/>
          </a:p>
          <a:p>
            <a:pPr marL="285750" indent="-285750">
              <a:buFont typeface="Wingdings" panose="05000000000000000000" pitchFamily="2" charset="2"/>
              <a:buChar char="§"/>
            </a:pPr>
            <a:r>
              <a:rPr lang="en-GB" i="1" dirty="0"/>
              <a:t>If you (.... description of behaviour), I feel (... feeling). However, I would like (... need). </a:t>
            </a:r>
            <a:endParaRPr lang="el-GR" i="1" dirty="0"/>
          </a:p>
          <a:p>
            <a:pPr marL="285750" indent="-285750">
              <a:buFont typeface="Wingdings" panose="05000000000000000000" pitchFamily="2" charset="2"/>
              <a:buChar char="§"/>
            </a:pPr>
            <a:r>
              <a:rPr lang="en-GB" i="1" dirty="0"/>
              <a:t>In order for me to feel comfortable here, I need ...</a:t>
            </a:r>
            <a:endParaRPr lang="el-GR" i="1" dirty="0"/>
          </a:p>
        </p:txBody>
      </p:sp>
      <p:sp>
        <p:nvSpPr>
          <p:cNvPr id="12" name="pop-up">
            <a:extLst>
              <a:ext uri="{FF2B5EF4-FFF2-40B4-BE49-F238E27FC236}">
                <a16:creationId xmlns:a16="http://schemas.microsoft.com/office/drawing/2014/main" id="{0D2C08FD-2946-44D4-90B7-9D253B163372}"/>
              </a:ext>
            </a:extLst>
          </p:cNvPr>
          <p:cNvSpPr/>
          <p:nvPr/>
        </p:nvSpPr>
        <p:spPr>
          <a:xfrm>
            <a:off x="4298885" y="3466364"/>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E12A3C"/>
                </a:solidFill>
              </a:rPr>
              <a:t>click</a:t>
            </a:r>
            <a:endParaRPr lang="el-GR" b="1" i="1" dirty="0">
              <a:solidFill>
                <a:srgbClr val="E12A3C"/>
              </a:solidFill>
            </a:endParaRPr>
          </a:p>
        </p:txBody>
      </p:sp>
      <p:sp>
        <p:nvSpPr>
          <p:cNvPr id="14" name="TextBox 13">
            <a:extLst>
              <a:ext uri="{FF2B5EF4-FFF2-40B4-BE49-F238E27FC236}">
                <a16:creationId xmlns:a16="http://schemas.microsoft.com/office/drawing/2014/main" id="{C012BEF5-73F3-4BA1-BC8B-2D249A5AECCA}"/>
              </a:ext>
            </a:extLst>
          </p:cNvPr>
          <p:cNvSpPr txBox="1"/>
          <p:nvPr/>
        </p:nvSpPr>
        <p:spPr>
          <a:xfrm>
            <a:off x="6306006" y="3443080"/>
            <a:ext cx="5099141" cy="2308324"/>
          </a:xfrm>
          <a:prstGeom prst="rect">
            <a:avLst/>
          </a:prstGeom>
          <a:solidFill>
            <a:schemeClr val="bg1">
              <a:lumMod val="95000"/>
            </a:schemeClr>
          </a:solidFill>
          <a:ln>
            <a:solidFill>
              <a:srgbClr val="00B0F0"/>
            </a:solidFill>
          </a:ln>
        </p:spPr>
        <p:txBody>
          <a:bodyPr wrap="square">
            <a:spAutoFit/>
          </a:bodyPr>
          <a:lstStyle/>
          <a:p>
            <a:r>
              <a:rPr lang="en-GB" b="1" i="1" dirty="0"/>
              <a:t>Fun</a:t>
            </a:r>
            <a:endParaRPr lang="el-GR" i="1" dirty="0"/>
          </a:p>
          <a:p>
            <a:pPr marL="285750" indent="-285750">
              <a:buFont typeface="Wingdings" panose="05000000000000000000" pitchFamily="2" charset="2"/>
              <a:buChar char="§"/>
            </a:pPr>
            <a:r>
              <a:rPr lang="en-GB" i="1" dirty="0"/>
              <a:t>I have a lot on my plate at the moment and need a bit of a change.</a:t>
            </a:r>
            <a:endParaRPr lang="el-GR" i="1" dirty="0"/>
          </a:p>
          <a:p>
            <a:pPr marL="285750" indent="-285750">
              <a:buFont typeface="Wingdings" panose="05000000000000000000" pitchFamily="2" charset="2"/>
              <a:buChar char="§"/>
            </a:pPr>
            <a:r>
              <a:rPr lang="en-GB" i="1" dirty="0"/>
              <a:t>Now I would really like to ...</a:t>
            </a:r>
            <a:endParaRPr lang="el-GR" i="1" dirty="0"/>
          </a:p>
          <a:p>
            <a:pPr marL="285750" indent="-285750">
              <a:buFont typeface="Wingdings" panose="05000000000000000000" pitchFamily="2" charset="2"/>
              <a:buChar char="§"/>
            </a:pPr>
            <a:r>
              <a:rPr lang="en-GB" i="1" dirty="0"/>
              <a:t>I'm really interested in .....</a:t>
            </a:r>
            <a:endParaRPr lang="el-GR" i="1" dirty="0"/>
          </a:p>
          <a:p>
            <a:pPr marL="285750" indent="-285750">
              <a:buFont typeface="Wingdings" panose="05000000000000000000" pitchFamily="2" charset="2"/>
              <a:buChar char="§"/>
            </a:pPr>
            <a:r>
              <a:rPr lang="en-GB" i="1" dirty="0"/>
              <a:t>I would find it really cool if ...</a:t>
            </a:r>
            <a:endParaRPr lang="el-GR" i="1" dirty="0"/>
          </a:p>
          <a:p>
            <a:pPr marL="285750" indent="-285750">
              <a:buFont typeface="Wingdings" panose="05000000000000000000" pitchFamily="2" charset="2"/>
              <a:buChar char="§"/>
            </a:pPr>
            <a:r>
              <a:rPr lang="en-GB" i="1" dirty="0"/>
              <a:t>Although we have a lot on our plate at the moment, I would like to ...</a:t>
            </a:r>
            <a:endParaRPr lang="el-GR" i="1" dirty="0"/>
          </a:p>
        </p:txBody>
      </p:sp>
      <p:sp>
        <p:nvSpPr>
          <p:cNvPr id="15" name="pop-up">
            <a:extLst>
              <a:ext uri="{FF2B5EF4-FFF2-40B4-BE49-F238E27FC236}">
                <a16:creationId xmlns:a16="http://schemas.microsoft.com/office/drawing/2014/main" id="{FB92DEC6-B469-4A67-8B8F-E7DDF1CD91A6}"/>
              </a:ext>
            </a:extLst>
          </p:cNvPr>
          <p:cNvSpPr/>
          <p:nvPr/>
        </p:nvSpPr>
        <p:spPr>
          <a:xfrm>
            <a:off x="1701389" y="482182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6" name="TextBox 15">
            <a:extLst>
              <a:ext uri="{FF2B5EF4-FFF2-40B4-BE49-F238E27FC236}">
                <a16:creationId xmlns:a16="http://schemas.microsoft.com/office/drawing/2014/main" id="{7DF5A6F0-9433-45BC-B473-571D665F13FC}"/>
              </a:ext>
            </a:extLst>
          </p:cNvPr>
          <p:cNvSpPr txBox="1"/>
          <p:nvPr/>
        </p:nvSpPr>
        <p:spPr>
          <a:xfrm>
            <a:off x="6006857" y="3387663"/>
            <a:ext cx="5099141" cy="3416320"/>
          </a:xfrm>
          <a:prstGeom prst="rect">
            <a:avLst/>
          </a:prstGeom>
          <a:solidFill>
            <a:schemeClr val="bg1">
              <a:lumMod val="95000"/>
            </a:schemeClr>
          </a:solidFill>
          <a:ln>
            <a:solidFill>
              <a:srgbClr val="1A7EBA"/>
            </a:solidFill>
          </a:ln>
        </p:spPr>
        <p:txBody>
          <a:bodyPr wrap="square">
            <a:spAutoFit/>
          </a:bodyPr>
          <a:lstStyle/>
          <a:p>
            <a:r>
              <a:rPr lang="en-GB" b="1" i="1" dirty="0"/>
              <a:t>Power and influence</a:t>
            </a:r>
            <a:endParaRPr lang="el-GR" i="1" dirty="0"/>
          </a:p>
          <a:p>
            <a:pPr marL="285750" indent="-285750">
              <a:buFont typeface="Wingdings" panose="05000000000000000000" pitchFamily="2" charset="2"/>
              <a:buChar char="§"/>
            </a:pPr>
            <a:r>
              <a:rPr lang="en-GB" i="1" dirty="0"/>
              <a:t>Please let me finish.</a:t>
            </a:r>
            <a:endParaRPr lang="el-GR" i="1" dirty="0"/>
          </a:p>
          <a:p>
            <a:pPr marL="285750" indent="-285750">
              <a:buFont typeface="Wingdings" panose="05000000000000000000" pitchFamily="2" charset="2"/>
              <a:buChar char="§"/>
            </a:pPr>
            <a:r>
              <a:rPr lang="en-GB" i="1" dirty="0"/>
              <a:t>It's important to me that you know that ...</a:t>
            </a:r>
            <a:endParaRPr lang="el-GR" i="1" dirty="0"/>
          </a:p>
          <a:p>
            <a:pPr marL="285750" indent="-285750">
              <a:buFont typeface="Wingdings" panose="05000000000000000000" pitchFamily="2" charset="2"/>
              <a:buChar char="§"/>
            </a:pPr>
            <a:r>
              <a:rPr lang="en-GB" i="1" dirty="0"/>
              <a:t>I'd like your help.</a:t>
            </a:r>
            <a:endParaRPr lang="el-GR" i="1" dirty="0"/>
          </a:p>
          <a:p>
            <a:pPr marL="285750" indent="-285750">
              <a:buFont typeface="Wingdings" panose="05000000000000000000" pitchFamily="2" charset="2"/>
              <a:buChar char="§"/>
            </a:pPr>
            <a:r>
              <a:rPr lang="en-GB" i="1" dirty="0"/>
              <a:t>It's really important to me to do this well.</a:t>
            </a:r>
            <a:endParaRPr lang="el-GR" i="1" dirty="0"/>
          </a:p>
          <a:p>
            <a:pPr marL="285750" indent="-285750">
              <a:buFont typeface="Wingdings" panose="05000000000000000000" pitchFamily="2" charset="2"/>
              <a:buChar char="§"/>
            </a:pPr>
            <a:r>
              <a:rPr lang="en-GB" i="1" dirty="0"/>
              <a:t>Please listen to me, because it's important to me that you understand.</a:t>
            </a:r>
            <a:endParaRPr lang="el-GR" i="1" dirty="0"/>
          </a:p>
          <a:p>
            <a:pPr marL="285750" indent="-285750">
              <a:buFont typeface="Wingdings" panose="05000000000000000000" pitchFamily="2" charset="2"/>
              <a:buChar char="§"/>
            </a:pPr>
            <a:r>
              <a:rPr lang="en-GB" i="1" dirty="0"/>
              <a:t>I would like your honest opinion on ...</a:t>
            </a:r>
            <a:endParaRPr lang="el-GR" i="1" dirty="0"/>
          </a:p>
          <a:p>
            <a:pPr marL="285750" indent="-285750">
              <a:buFont typeface="Wingdings" panose="05000000000000000000" pitchFamily="2" charset="2"/>
              <a:buChar char="§"/>
            </a:pPr>
            <a:r>
              <a:rPr lang="en-GB" i="1" dirty="0"/>
              <a:t>I need more info to be able to form an opinion.</a:t>
            </a:r>
            <a:endParaRPr lang="el-GR" i="1" dirty="0"/>
          </a:p>
          <a:p>
            <a:pPr marL="285750" indent="-285750">
              <a:buFont typeface="Wingdings" panose="05000000000000000000" pitchFamily="2" charset="2"/>
              <a:buChar char="§"/>
            </a:pPr>
            <a:r>
              <a:rPr lang="en-GB" i="1" dirty="0"/>
              <a:t>I am very upset right now because I really care about this issue.</a:t>
            </a:r>
            <a:endParaRPr lang="el-GR" i="1" dirty="0"/>
          </a:p>
          <a:p>
            <a:pPr marL="285750" indent="-285750">
              <a:buFont typeface="Wingdings" panose="05000000000000000000" pitchFamily="2" charset="2"/>
              <a:buChar char="§"/>
            </a:pPr>
            <a:r>
              <a:rPr lang="en-GB" i="1" dirty="0"/>
              <a:t>In order for me to feel heard, I need ...</a:t>
            </a:r>
            <a:endParaRPr lang="el-GR" i="1" dirty="0"/>
          </a:p>
        </p:txBody>
      </p:sp>
      <p:sp>
        <p:nvSpPr>
          <p:cNvPr id="17" name="pop-up">
            <a:extLst>
              <a:ext uri="{FF2B5EF4-FFF2-40B4-BE49-F238E27FC236}">
                <a16:creationId xmlns:a16="http://schemas.microsoft.com/office/drawing/2014/main" id="{4B0B58B4-DA94-4DF9-9D3B-4B280ECBB371}"/>
              </a:ext>
            </a:extLst>
          </p:cNvPr>
          <p:cNvSpPr/>
          <p:nvPr/>
        </p:nvSpPr>
        <p:spPr>
          <a:xfrm>
            <a:off x="4626245" y="4150944"/>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E12A3C"/>
                </a:solidFill>
              </a:rPr>
              <a:t>click</a:t>
            </a:r>
            <a:endParaRPr lang="el-GR" b="1" i="1" dirty="0">
              <a:solidFill>
                <a:srgbClr val="E12A3C"/>
              </a:solidFill>
            </a:endParaRPr>
          </a:p>
        </p:txBody>
      </p:sp>
      <p:sp>
        <p:nvSpPr>
          <p:cNvPr id="18" name="TextBox 17">
            <a:extLst>
              <a:ext uri="{FF2B5EF4-FFF2-40B4-BE49-F238E27FC236}">
                <a16:creationId xmlns:a16="http://schemas.microsoft.com/office/drawing/2014/main" id="{B295E623-4E7E-4481-B167-001BE4CB44B9}"/>
              </a:ext>
            </a:extLst>
          </p:cNvPr>
          <p:cNvSpPr txBox="1"/>
          <p:nvPr/>
        </p:nvSpPr>
        <p:spPr>
          <a:xfrm>
            <a:off x="4235353" y="2581283"/>
            <a:ext cx="5708202" cy="3139321"/>
          </a:xfrm>
          <a:prstGeom prst="rect">
            <a:avLst/>
          </a:prstGeom>
          <a:solidFill>
            <a:schemeClr val="bg1">
              <a:lumMod val="95000"/>
            </a:schemeClr>
          </a:solidFill>
          <a:ln>
            <a:solidFill>
              <a:srgbClr val="FFC000"/>
            </a:solidFill>
          </a:ln>
        </p:spPr>
        <p:txBody>
          <a:bodyPr wrap="square">
            <a:spAutoFit/>
          </a:bodyPr>
          <a:lstStyle/>
          <a:p>
            <a:r>
              <a:rPr lang="en-GB" b="1" i="1" dirty="0"/>
              <a:t>Freedom</a:t>
            </a:r>
            <a:endParaRPr lang="el-GR" i="1" dirty="0"/>
          </a:p>
          <a:p>
            <a:pPr marL="285750" indent="-285750">
              <a:buFont typeface="Wingdings" panose="05000000000000000000" pitchFamily="2" charset="2"/>
              <a:buChar char="§"/>
            </a:pPr>
            <a:r>
              <a:rPr lang="en-GB" i="1" dirty="0"/>
              <a:t>Let me think for a moment, please.</a:t>
            </a:r>
            <a:endParaRPr lang="el-GR" i="1" dirty="0"/>
          </a:p>
          <a:p>
            <a:pPr marL="285750" indent="-285750">
              <a:buFont typeface="Wingdings" panose="05000000000000000000" pitchFamily="2" charset="2"/>
              <a:buChar char="§"/>
            </a:pPr>
            <a:r>
              <a:rPr lang="en-GB" i="1" dirty="0"/>
              <a:t>Wait a minute, please, I haven't quite understood yet. </a:t>
            </a:r>
            <a:endParaRPr lang="el-GR" i="1" dirty="0"/>
          </a:p>
          <a:p>
            <a:pPr marL="285750" indent="-285750">
              <a:buFont typeface="Wingdings" panose="05000000000000000000" pitchFamily="2" charset="2"/>
              <a:buChar char="§"/>
            </a:pPr>
            <a:r>
              <a:rPr lang="en-GB" i="1" dirty="0"/>
              <a:t>In order to understand it fully, I need ...</a:t>
            </a:r>
            <a:endParaRPr lang="el-GR" i="1" dirty="0"/>
          </a:p>
          <a:p>
            <a:pPr marL="285750" indent="-285750">
              <a:buFont typeface="Wingdings" panose="05000000000000000000" pitchFamily="2" charset="2"/>
              <a:buChar char="§"/>
            </a:pPr>
            <a:r>
              <a:rPr lang="en-GB" i="1" dirty="0"/>
              <a:t>That was really a lot. I need a little time to digest now.</a:t>
            </a:r>
            <a:endParaRPr lang="el-GR" i="1" dirty="0"/>
          </a:p>
          <a:p>
            <a:pPr marL="285750" indent="-285750">
              <a:buFont typeface="Wingdings" panose="05000000000000000000" pitchFamily="2" charset="2"/>
              <a:buChar char="§"/>
            </a:pPr>
            <a:r>
              <a:rPr lang="en-GB" i="1" dirty="0"/>
              <a:t>I need some more time to be able to decide.</a:t>
            </a:r>
            <a:endParaRPr lang="el-GR" i="1" dirty="0"/>
          </a:p>
          <a:p>
            <a:pPr marL="285750" indent="-285750">
              <a:buFont typeface="Wingdings" panose="05000000000000000000" pitchFamily="2" charset="2"/>
              <a:buChar char="§"/>
            </a:pPr>
            <a:r>
              <a:rPr lang="en-GB" i="1" dirty="0"/>
              <a:t>I still need to think about it.</a:t>
            </a:r>
            <a:endParaRPr lang="el-GR" i="1" dirty="0"/>
          </a:p>
          <a:p>
            <a:pPr marL="285750" indent="-285750">
              <a:buFont typeface="Wingdings" panose="05000000000000000000" pitchFamily="2" charset="2"/>
              <a:buChar char="§"/>
            </a:pPr>
            <a:r>
              <a:rPr lang="en-GB" i="1" dirty="0"/>
              <a:t>I need more information to be able to make a good decision.</a:t>
            </a:r>
            <a:endParaRPr lang="el-GR" i="1" dirty="0"/>
          </a:p>
          <a:p>
            <a:pPr marL="285750" indent="-285750">
              <a:buFont typeface="Wingdings" panose="05000000000000000000" pitchFamily="2" charset="2"/>
              <a:buChar char="§"/>
            </a:pPr>
            <a:r>
              <a:rPr lang="en-GB" i="1" dirty="0"/>
              <a:t>In order for me to agree to this decision, I need ...</a:t>
            </a:r>
            <a:endParaRPr lang="el-GR" i="1" dirty="0"/>
          </a:p>
          <a:p>
            <a:pPr marL="285750" indent="-285750">
              <a:buFont typeface="Wingdings" panose="05000000000000000000" pitchFamily="2" charset="2"/>
              <a:buChar char="§"/>
            </a:pPr>
            <a:r>
              <a:rPr lang="en-GB" i="1" dirty="0"/>
              <a:t>I would like to take over this reliably. For this I need ...</a:t>
            </a:r>
            <a:endParaRPr lang="el-GR" i="1" dirty="0"/>
          </a:p>
        </p:txBody>
      </p:sp>
      <p:sp>
        <p:nvSpPr>
          <p:cNvPr id="19" name="pop-up">
            <a:extLst>
              <a:ext uri="{FF2B5EF4-FFF2-40B4-BE49-F238E27FC236}">
                <a16:creationId xmlns:a16="http://schemas.microsoft.com/office/drawing/2014/main" id="{75719E6C-7E58-40CA-8116-A8D466711FE3}"/>
              </a:ext>
            </a:extLst>
          </p:cNvPr>
          <p:cNvSpPr/>
          <p:nvPr/>
        </p:nvSpPr>
        <p:spPr>
          <a:xfrm>
            <a:off x="3008658" y="2761372"/>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20" name="TextBox 19">
            <a:extLst>
              <a:ext uri="{FF2B5EF4-FFF2-40B4-BE49-F238E27FC236}">
                <a16:creationId xmlns:a16="http://schemas.microsoft.com/office/drawing/2014/main" id="{23EF5913-B90B-454E-A03A-AEAD150059D7}"/>
              </a:ext>
            </a:extLst>
          </p:cNvPr>
          <p:cNvSpPr txBox="1"/>
          <p:nvPr/>
        </p:nvSpPr>
        <p:spPr>
          <a:xfrm>
            <a:off x="9241133" y="0"/>
            <a:ext cx="2962156" cy="369332"/>
          </a:xfrm>
          <a:prstGeom prst="rect">
            <a:avLst/>
          </a:prstGeom>
          <a:solidFill>
            <a:srgbClr val="7FC242"/>
          </a:solidFill>
        </p:spPr>
        <p:txBody>
          <a:bodyPr wrap="square">
            <a:spAutoFit/>
          </a:bodyPr>
          <a:lstStyle/>
          <a:p>
            <a:pPr algn="r"/>
            <a:r>
              <a:rPr lang="en-US" sz="1800" i="1"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i="1"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i="1" dirty="0">
                <a:solidFill>
                  <a:schemeClr val="bg1"/>
                </a:solidFill>
                <a:effectLst>
                  <a:outerShdw blurRad="38100" dist="38100" dir="2700000" algn="tl">
                    <a:srgbClr val="000000">
                      <a:alpha val="43137"/>
                    </a:srgbClr>
                  </a:outerShdw>
                </a:effectLst>
              </a:rPr>
              <a:t>How to express your needs</a:t>
            </a:r>
            <a:endParaRPr lang="el-GR"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223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9" grpId="0" animBg="1"/>
      <p:bldP spid="9" grpId="1" animBg="1"/>
      <p:bldP spid="11" grpId="0" animBg="1"/>
      <p:bldP spid="11" grpId="1" animBg="1"/>
      <p:bldP spid="14" grpId="0" animBg="1"/>
      <p:bldP spid="14" grpId="1" animBg="1"/>
      <p:bldP spid="16" grpId="0" animBg="1"/>
      <p:bldP spid="16" grpId="1" animBg="1"/>
      <p:bldP spid="18" grpId="0" animBg="1"/>
      <p:bldP spid="1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lstStyle/>
          <a:p>
            <a:r>
              <a:rPr lang="en-GB" dirty="0"/>
              <a:t>How to formulate needs for safety and survival</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a:off x="460512" y="1862676"/>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1A7EBA"/>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a:off x="3791998" y="2046656"/>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1A7EBA"/>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6672745"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1A7EBA"/>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9417603" y="1971123"/>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464869 w 2313885"/>
              <a:gd name="connsiteY0" fmla="*/ 2367074 h 1734654"/>
              <a:gd name="connsiteX1" fmla="*/ 416684 w 2313885"/>
              <a:gd name="connsiteY1" fmla="*/ 2415259 h 1734654"/>
              <a:gd name="connsiteX2" fmla="*/ 368499 w 2313885"/>
              <a:gd name="connsiteY2" fmla="*/ 2367074 h 1734654"/>
              <a:gd name="connsiteX3" fmla="*/ 416684 w 2313885"/>
              <a:gd name="connsiteY3" fmla="*/ 2318889 h 1734654"/>
              <a:gd name="connsiteX4" fmla="*/ 464869 w 2313885"/>
              <a:gd name="connsiteY4" fmla="*/ 2367074 h 1734654"/>
              <a:gd name="connsiteX0" fmla="*/ 611756 w 2313885"/>
              <a:gd name="connsiteY0" fmla="*/ 2167106 h 1734654"/>
              <a:gd name="connsiteX1" fmla="*/ 515386 w 2313885"/>
              <a:gd name="connsiteY1" fmla="*/ 2263476 h 1734654"/>
              <a:gd name="connsiteX2" fmla="*/ 419016 w 2313885"/>
              <a:gd name="connsiteY2" fmla="*/ 2167106 h 1734654"/>
              <a:gd name="connsiteX3" fmla="*/ 515386 w 2313885"/>
              <a:gd name="connsiteY3" fmla="*/ 2070736 h 1734654"/>
              <a:gd name="connsiteX4" fmla="*/ 611756 w 2313885"/>
              <a:gd name="connsiteY4" fmla="*/ 2167106 h 1734654"/>
              <a:gd name="connsiteX0" fmla="*/ 801297 w 2313885"/>
              <a:gd name="connsiteY0" fmla="*/ 1880721 h 1734654"/>
              <a:gd name="connsiteX1" fmla="*/ 656742 w 2313885"/>
              <a:gd name="connsiteY1" fmla="*/ 2025276 h 1734654"/>
              <a:gd name="connsiteX2" fmla="*/ 512187 w 2313885"/>
              <a:gd name="connsiteY2" fmla="*/ 1880721 h 1734654"/>
              <a:gd name="connsiteX3" fmla="*/ 656742 w 2313885"/>
              <a:gd name="connsiteY3" fmla="*/ 1736166 h 1734654"/>
              <a:gd name="connsiteX4" fmla="*/ 801297 w 2313885"/>
              <a:gd name="connsiteY4" fmla="*/ 1880721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464869" y="2367074"/>
                </a:moveTo>
                <a:cubicBezTo>
                  <a:pt x="466278" y="2395999"/>
                  <a:pt x="444557" y="2414945"/>
                  <a:pt x="416684" y="2415259"/>
                </a:cubicBezTo>
                <a:cubicBezTo>
                  <a:pt x="388651" y="2415217"/>
                  <a:pt x="367404" y="2394442"/>
                  <a:pt x="368499" y="2367074"/>
                </a:cubicBezTo>
                <a:cubicBezTo>
                  <a:pt x="373417" y="2342914"/>
                  <a:pt x="388895" y="2321078"/>
                  <a:pt x="416684" y="2318889"/>
                </a:cubicBezTo>
                <a:cubicBezTo>
                  <a:pt x="444815" y="2318917"/>
                  <a:pt x="469407" y="2337454"/>
                  <a:pt x="464869" y="2367074"/>
                </a:cubicBezTo>
                <a:close/>
              </a:path>
              <a:path w="2313885" h="1734654" extrusionOk="0">
                <a:moveTo>
                  <a:pt x="611756" y="2167106"/>
                </a:moveTo>
                <a:cubicBezTo>
                  <a:pt x="620177" y="2226069"/>
                  <a:pt x="574543" y="2258554"/>
                  <a:pt x="515386" y="2263476"/>
                </a:cubicBezTo>
                <a:cubicBezTo>
                  <a:pt x="464406" y="2259585"/>
                  <a:pt x="426324" y="2220717"/>
                  <a:pt x="419016" y="2167106"/>
                </a:cubicBezTo>
                <a:cubicBezTo>
                  <a:pt x="420207" y="2112916"/>
                  <a:pt x="454727" y="2060331"/>
                  <a:pt x="515386" y="2070736"/>
                </a:cubicBezTo>
                <a:cubicBezTo>
                  <a:pt x="568605" y="2082529"/>
                  <a:pt x="610093" y="2119053"/>
                  <a:pt x="611756" y="2167106"/>
                </a:cubicBezTo>
                <a:close/>
              </a:path>
              <a:path w="2313885" h="1734654" extrusionOk="0">
                <a:moveTo>
                  <a:pt x="801297" y="1880721"/>
                </a:moveTo>
                <a:cubicBezTo>
                  <a:pt x="814626" y="1975202"/>
                  <a:pt x="739347" y="2020436"/>
                  <a:pt x="656742" y="2025276"/>
                </a:cubicBezTo>
                <a:cubicBezTo>
                  <a:pt x="576686" y="2021239"/>
                  <a:pt x="513148" y="1969798"/>
                  <a:pt x="512187" y="1880721"/>
                </a:cubicBezTo>
                <a:cubicBezTo>
                  <a:pt x="517932" y="1803800"/>
                  <a:pt x="568039" y="1718599"/>
                  <a:pt x="656742" y="1736166"/>
                </a:cubicBezTo>
                <a:cubicBezTo>
                  <a:pt x="754836" y="1732202"/>
                  <a:pt x="798402" y="1809024"/>
                  <a:pt x="801297" y="1880721"/>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1A7EBA"/>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521382" y="2124207"/>
            <a:ext cx="2352538" cy="1200329"/>
          </a:xfrm>
          <a:prstGeom prst="rect">
            <a:avLst/>
          </a:prstGeom>
          <a:noFill/>
        </p:spPr>
        <p:txBody>
          <a:bodyPr wrap="square">
            <a:spAutoFit/>
          </a:bodyPr>
          <a:lstStyle/>
          <a:p>
            <a:r>
              <a:rPr lang="en-US" i="1" dirty="0">
                <a:solidFill>
                  <a:schemeClr val="tx1">
                    <a:lumMod val="95000"/>
                    <a:lumOff val="5000"/>
                  </a:schemeClr>
                </a:solidFill>
              </a:rPr>
              <a:t>I don't feel comfortable in this situation because I'm afraid that ...</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3849147" y="2262706"/>
            <a:ext cx="2132552" cy="923330"/>
          </a:xfrm>
          <a:prstGeom prst="rect">
            <a:avLst/>
          </a:prstGeom>
          <a:noFill/>
        </p:spPr>
        <p:txBody>
          <a:bodyPr wrap="square">
            <a:spAutoFit/>
          </a:bodyPr>
          <a:lstStyle/>
          <a:p>
            <a:r>
              <a:rPr lang="en-US" i="1" dirty="0">
                <a:solidFill>
                  <a:schemeClr val="tx1">
                    <a:lumMod val="95000"/>
                    <a:lumOff val="5000"/>
                  </a:schemeClr>
                </a:solidFill>
              </a:rPr>
              <a:t>I am tired and need rest for myself today (this weekend, ...).</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6867525" y="2355039"/>
            <a:ext cx="2111375" cy="369332"/>
          </a:xfrm>
          <a:prstGeom prst="rect">
            <a:avLst/>
          </a:prstGeom>
          <a:noFill/>
        </p:spPr>
        <p:txBody>
          <a:bodyPr wrap="square">
            <a:spAutoFit/>
          </a:bodyPr>
          <a:lstStyle/>
          <a:p>
            <a:r>
              <a:rPr lang="en-US" i="1" dirty="0">
                <a:solidFill>
                  <a:schemeClr val="tx1">
                    <a:lumMod val="95000"/>
                    <a:lumOff val="5000"/>
                  </a:schemeClr>
                </a:solidFill>
              </a:rPr>
              <a:t>I need a short break.</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9728930" y="2515284"/>
            <a:ext cx="1941688" cy="646331"/>
          </a:xfrm>
          <a:prstGeom prst="rect">
            <a:avLst/>
          </a:prstGeom>
          <a:noFill/>
        </p:spPr>
        <p:txBody>
          <a:bodyPr wrap="square">
            <a:spAutoFit/>
          </a:bodyPr>
          <a:lstStyle/>
          <a:p>
            <a:r>
              <a:rPr lang="en-US" i="1" dirty="0">
                <a:solidFill>
                  <a:schemeClr val="tx1">
                    <a:lumMod val="95000"/>
                    <a:lumOff val="5000"/>
                  </a:schemeClr>
                </a:solidFill>
              </a:rPr>
              <a:t>I need to go and get some air.</a:t>
            </a:r>
            <a:endParaRPr lang="en-GB" i="1" dirty="0">
              <a:solidFill>
                <a:schemeClr val="tx1">
                  <a:lumMod val="95000"/>
                  <a:lumOff val="5000"/>
                </a:schemeClr>
              </a:solidFill>
            </a:endParaRP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6305960" y="4362991"/>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2563500 w 2563500"/>
              <a:gd name="connsiteY4" fmla="*/ 0 h 1566324"/>
              <a:gd name="connsiteX5" fmla="*/ 2563500 w 2563500"/>
              <a:gd name="connsiteY5" fmla="*/ 913689 h 1566324"/>
              <a:gd name="connsiteX6" fmla="*/ 2563500 w 2563500"/>
              <a:gd name="connsiteY6" fmla="*/ 913689 h 1566324"/>
              <a:gd name="connsiteX7" fmla="*/ 2563500 w 2563500"/>
              <a:gd name="connsiteY7" fmla="*/ 1305270 h 1566324"/>
              <a:gd name="connsiteX8" fmla="*/ 2563500 w 2563500"/>
              <a:gd name="connsiteY8" fmla="*/ 1566324 h 1566324"/>
              <a:gd name="connsiteX9" fmla="*/ 1068125 w 2563500"/>
              <a:gd name="connsiteY9" fmla="*/ 1566324 h 1566324"/>
              <a:gd name="connsiteX10" fmla="*/ 747696 w 2563500"/>
              <a:gd name="connsiteY10" fmla="*/ 1762115 h 1566324"/>
              <a:gd name="connsiteX11" fmla="*/ 427250 w 2563500"/>
              <a:gd name="connsiteY11" fmla="*/ 1566324 h 1566324"/>
              <a:gd name="connsiteX12" fmla="*/ 0 w 2563500"/>
              <a:gd name="connsiteY12" fmla="*/ 1566324 h 1566324"/>
              <a:gd name="connsiteX13" fmla="*/ 0 w 2563500"/>
              <a:gd name="connsiteY13" fmla="*/ 1305270 h 1566324"/>
              <a:gd name="connsiteX14" fmla="*/ 0 w 2563500"/>
              <a:gd name="connsiteY14" fmla="*/ 913689 h 1566324"/>
              <a:gd name="connsiteX15" fmla="*/ 0 w 2563500"/>
              <a:gd name="connsiteY15" fmla="*/ 913689 h 1566324"/>
              <a:gd name="connsiteX16" fmla="*/ 0 w 2563500"/>
              <a:gd name="connsiteY16"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566324"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01835" y="372135"/>
                  <a:pt x="2616388" y="531323"/>
                  <a:pt x="2563500" y="913689"/>
                </a:cubicBezTo>
                <a:lnTo>
                  <a:pt x="2563500" y="913689"/>
                </a:lnTo>
                <a:cubicBezTo>
                  <a:pt x="2560819" y="1020320"/>
                  <a:pt x="2572279" y="1195678"/>
                  <a:pt x="2563500" y="1305270"/>
                </a:cubicBezTo>
                <a:cubicBezTo>
                  <a:pt x="2568188" y="1356413"/>
                  <a:pt x="2551514" y="1531074"/>
                  <a:pt x="2563500" y="1566324"/>
                </a:cubicBezTo>
                <a:cubicBezTo>
                  <a:pt x="2346938" y="1693411"/>
                  <a:pt x="1691603" y="1451725"/>
                  <a:pt x="1068125" y="1566324"/>
                </a:cubicBezTo>
                <a:cubicBezTo>
                  <a:pt x="950742" y="1676006"/>
                  <a:pt x="842151" y="1722947"/>
                  <a:pt x="747696" y="1762115"/>
                </a:cubicBezTo>
                <a:cubicBezTo>
                  <a:pt x="698280" y="1754245"/>
                  <a:pt x="570676" y="1672637"/>
                  <a:pt x="427250" y="1566324"/>
                </a:cubicBezTo>
                <a:cubicBezTo>
                  <a:pt x="272428" y="1566210"/>
                  <a:pt x="192476" y="1534561"/>
                  <a:pt x="0" y="1566324"/>
                </a:cubicBezTo>
                <a:cubicBezTo>
                  <a:pt x="-14203" y="1532044"/>
                  <a:pt x="18858" y="1411502"/>
                  <a:pt x="0" y="1305270"/>
                </a:cubicBezTo>
                <a:cubicBezTo>
                  <a:pt x="30930" y="1225803"/>
                  <a:pt x="-3040" y="1067721"/>
                  <a:pt x="0" y="913689"/>
                </a:cubicBezTo>
                <a:lnTo>
                  <a:pt x="0" y="913689"/>
                </a:lnTo>
                <a:cubicBezTo>
                  <a:pt x="-36023" y="558276"/>
                  <a:pt x="-66181" y="191785"/>
                  <a:pt x="0" y="0"/>
                </a:cubicBezTo>
                <a:close/>
              </a:path>
            </a:pathLst>
          </a:custGeom>
          <a:noFill/>
          <a:ln w="38100">
            <a:solidFill>
              <a:srgbClr val="1A7EBA"/>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a:off x="9426248" y="4640966"/>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1A7EBA"/>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a:off x="3490220" y="420444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690367" y="1607743"/>
                  <a:pt x="675328" y="1455426"/>
                  <a:pt x="630017" y="1400237"/>
                </a:cubicBezTo>
                <a:cubicBezTo>
                  <a:pt x="-104605" y="1201936"/>
                  <a:pt x="-277922" y="622573"/>
                  <a:pt x="435237" y="178816"/>
                </a:cubicBezTo>
                <a:cubicBezTo>
                  <a:pt x="796092" y="21166"/>
                  <a:pt x="1216893" y="-24996"/>
                  <a:pt x="1612142" y="34796"/>
                </a:cubicBezTo>
                <a:cubicBezTo>
                  <a:pt x="2338741" y="142920"/>
                  <a:pt x="2795329" y="684021"/>
                  <a:pt x="2301413" y="1133135"/>
                </a:cubicBezTo>
                <a:cubicBezTo>
                  <a:pt x="2059289" y="1375705"/>
                  <a:pt x="1613406" y="1509204"/>
                  <a:pt x="1078507" y="1490554"/>
                </a:cubicBezTo>
                <a:cubicBezTo>
                  <a:pt x="984092" y="1527228"/>
                  <a:pt x="878070" y="1570945"/>
                  <a:pt x="722643" y="1683952"/>
                </a:cubicBezTo>
                <a:close/>
              </a:path>
            </a:pathLst>
          </a:custGeom>
          <a:noFill/>
          <a:ln w="38100">
            <a:solidFill>
              <a:srgbClr val="1A7EBA"/>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838200" y="4085540"/>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464869 w 2313885"/>
              <a:gd name="connsiteY0" fmla="*/ 2367074 h 1734654"/>
              <a:gd name="connsiteX1" fmla="*/ 416684 w 2313885"/>
              <a:gd name="connsiteY1" fmla="*/ 2415259 h 1734654"/>
              <a:gd name="connsiteX2" fmla="*/ 368499 w 2313885"/>
              <a:gd name="connsiteY2" fmla="*/ 2367074 h 1734654"/>
              <a:gd name="connsiteX3" fmla="*/ 416684 w 2313885"/>
              <a:gd name="connsiteY3" fmla="*/ 2318889 h 1734654"/>
              <a:gd name="connsiteX4" fmla="*/ 464869 w 2313885"/>
              <a:gd name="connsiteY4" fmla="*/ 2367074 h 1734654"/>
              <a:gd name="connsiteX0" fmla="*/ 611756 w 2313885"/>
              <a:gd name="connsiteY0" fmla="*/ 2167106 h 1734654"/>
              <a:gd name="connsiteX1" fmla="*/ 515386 w 2313885"/>
              <a:gd name="connsiteY1" fmla="*/ 2263476 h 1734654"/>
              <a:gd name="connsiteX2" fmla="*/ 419016 w 2313885"/>
              <a:gd name="connsiteY2" fmla="*/ 2167106 h 1734654"/>
              <a:gd name="connsiteX3" fmla="*/ 515386 w 2313885"/>
              <a:gd name="connsiteY3" fmla="*/ 2070736 h 1734654"/>
              <a:gd name="connsiteX4" fmla="*/ 611756 w 2313885"/>
              <a:gd name="connsiteY4" fmla="*/ 2167106 h 1734654"/>
              <a:gd name="connsiteX0" fmla="*/ 801297 w 2313885"/>
              <a:gd name="connsiteY0" fmla="*/ 1880721 h 1734654"/>
              <a:gd name="connsiteX1" fmla="*/ 656742 w 2313885"/>
              <a:gd name="connsiteY1" fmla="*/ 2025276 h 1734654"/>
              <a:gd name="connsiteX2" fmla="*/ 512187 w 2313885"/>
              <a:gd name="connsiteY2" fmla="*/ 1880721 h 1734654"/>
              <a:gd name="connsiteX3" fmla="*/ 656742 w 2313885"/>
              <a:gd name="connsiteY3" fmla="*/ 1736166 h 1734654"/>
              <a:gd name="connsiteX4" fmla="*/ 801297 w 2313885"/>
              <a:gd name="connsiteY4" fmla="*/ 1880721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8" y="483154"/>
                  <a:pt x="231779" y="372357"/>
                  <a:pt x="301179" y="277343"/>
                </a:cubicBezTo>
                <a:cubicBezTo>
                  <a:pt x="390422" y="160486"/>
                  <a:pt x="585418" y="133042"/>
                  <a:pt x="750137" y="208881"/>
                </a:cubicBezTo>
                <a:cubicBezTo>
                  <a:pt x="836704" y="15221"/>
                  <a:pt x="1074065" y="5062"/>
                  <a:pt x="1202791" y="137808"/>
                </a:cubicBezTo>
                <a:cubicBezTo>
                  <a:pt x="1229573" y="69786"/>
                  <a:pt x="1309071" y="26946"/>
                  <a:pt x="1379171" y="8030"/>
                </a:cubicBezTo>
                <a:cubicBezTo>
                  <a:pt x="1461353" y="-4902"/>
                  <a:pt x="1548891" y="29060"/>
                  <a:pt x="1597919" y="99622"/>
                </a:cubicBezTo>
                <a:cubicBezTo>
                  <a:pt x="1668660" y="23006"/>
                  <a:pt x="1806793" y="-29425"/>
                  <a:pt x="1899474" y="27706"/>
                </a:cubicBezTo>
                <a:cubicBezTo>
                  <a:pt x="1968916" y="56983"/>
                  <a:pt x="2022056" y="145279"/>
                  <a:pt x="2052394" y="223898"/>
                </a:cubicBezTo>
                <a:cubicBezTo>
                  <a:pt x="2139587" y="244839"/>
                  <a:pt x="2224860" y="320491"/>
                  <a:pt x="2248646" y="414309"/>
                </a:cubicBezTo>
                <a:cubicBezTo>
                  <a:pt x="2265997" y="468555"/>
                  <a:pt x="2263495" y="556699"/>
                  <a:pt x="2239862" y="620781"/>
                </a:cubicBezTo>
                <a:cubicBezTo>
                  <a:pt x="2315750" y="696507"/>
                  <a:pt x="2349886" y="819870"/>
                  <a:pt x="2304029" y="936472"/>
                </a:cubicBezTo>
                <a:cubicBezTo>
                  <a:pt x="2272567" y="1073930"/>
                  <a:pt x="2145661" y="1189719"/>
                  <a:pt x="2003438" y="1212812"/>
                </a:cubicBezTo>
                <a:cubicBezTo>
                  <a:pt x="2001797" y="1300014"/>
                  <a:pt x="1954485" y="1386232"/>
                  <a:pt x="1895832" y="1449600"/>
                </a:cubicBezTo>
                <a:cubicBezTo>
                  <a:pt x="1785181" y="1546397"/>
                  <a:pt x="1623023" y="1563760"/>
                  <a:pt x="1529467" y="1478270"/>
                </a:cubicBezTo>
                <a:cubicBezTo>
                  <a:pt x="1505693" y="1617529"/>
                  <a:pt x="1386080" y="1688442"/>
                  <a:pt x="1267655" y="1730879"/>
                </a:cubicBezTo>
                <a:cubicBezTo>
                  <a:pt x="1118486" y="1748379"/>
                  <a:pt x="979198" y="1678440"/>
                  <a:pt x="882704" y="1576688"/>
                </a:cubicBezTo>
                <a:cubicBezTo>
                  <a:pt x="693765" y="1705067"/>
                  <a:pt x="435742" y="1637244"/>
                  <a:pt x="310874" y="1424343"/>
                </a:cubicBezTo>
                <a:cubicBezTo>
                  <a:pt x="213480" y="1446790"/>
                  <a:pt x="102331" y="1364914"/>
                  <a:pt x="59453" y="1254813"/>
                </a:cubicBezTo>
                <a:cubicBezTo>
                  <a:pt x="37885" y="1173729"/>
                  <a:pt x="59493" y="1087955"/>
                  <a:pt x="113176" y="1025975"/>
                </a:cubicBezTo>
                <a:cubicBezTo>
                  <a:pt x="45009" y="974550"/>
                  <a:pt x="-13225" y="893108"/>
                  <a:pt x="-268" y="791194"/>
                </a:cubicBezTo>
                <a:cubicBezTo>
                  <a:pt x="33118" y="687100"/>
                  <a:pt x="87009" y="595776"/>
                  <a:pt x="206910" y="582514"/>
                </a:cubicBezTo>
                <a:cubicBezTo>
                  <a:pt x="207623" y="580538"/>
                  <a:pt x="208028" y="578754"/>
                  <a:pt x="208892" y="577013"/>
                </a:cubicBezTo>
                <a:close/>
              </a:path>
              <a:path w="2313885" h="1734654" extrusionOk="0">
                <a:moveTo>
                  <a:pt x="464869" y="2367074"/>
                </a:moveTo>
                <a:cubicBezTo>
                  <a:pt x="466320" y="2396068"/>
                  <a:pt x="443720" y="2415153"/>
                  <a:pt x="416684" y="2415259"/>
                </a:cubicBezTo>
                <a:cubicBezTo>
                  <a:pt x="388059" y="2415199"/>
                  <a:pt x="364220" y="2396641"/>
                  <a:pt x="368499" y="2367074"/>
                </a:cubicBezTo>
                <a:cubicBezTo>
                  <a:pt x="371985" y="2342200"/>
                  <a:pt x="389912" y="2319187"/>
                  <a:pt x="416684" y="2318889"/>
                </a:cubicBezTo>
                <a:cubicBezTo>
                  <a:pt x="446606" y="2318949"/>
                  <a:pt x="468194" y="2338258"/>
                  <a:pt x="464869" y="2367074"/>
                </a:cubicBezTo>
                <a:close/>
              </a:path>
              <a:path w="2313885" h="1734654" extrusionOk="0">
                <a:moveTo>
                  <a:pt x="611756" y="2167106"/>
                </a:moveTo>
                <a:cubicBezTo>
                  <a:pt x="618189" y="2224714"/>
                  <a:pt x="569359" y="2262854"/>
                  <a:pt x="515386" y="2263476"/>
                </a:cubicBezTo>
                <a:cubicBezTo>
                  <a:pt x="464503" y="2259417"/>
                  <a:pt x="421152" y="2220443"/>
                  <a:pt x="419016" y="2167106"/>
                </a:cubicBezTo>
                <a:cubicBezTo>
                  <a:pt x="424211" y="2109666"/>
                  <a:pt x="460348" y="2068197"/>
                  <a:pt x="515386" y="2070736"/>
                </a:cubicBezTo>
                <a:cubicBezTo>
                  <a:pt x="568608" y="2074575"/>
                  <a:pt x="611317" y="2115247"/>
                  <a:pt x="611756" y="2167106"/>
                </a:cubicBezTo>
                <a:close/>
              </a:path>
              <a:path w="2313885" h="1734654" extrusionOk="0">
                <a:moveTo>
                  <a:pt x="801297" y="1880721"/>
                </a:moveTo>
                <a:cubicBezTo>
                  <a:pt x="802280" y="1961638"/>
                  <a:pt x="740628" y="2018197"/>
                  <a:pt x="656742" y="2025276"/>
                </a:cubicBezTo>
                <a:cubicBezTo>
                  <a:pt x="576341" y="2014892"/>
                  <a:pt x="513549" y="1973653"/>
                  <a:pt x="512187" y="1880721"/>
                </a:cubicBezTo>
                <a:cubicBezTo>
                  <a:pt x="525058" y="1807416"/>
                  <a:pt x="575562" y="1733503"/>
                  <a:pt x="656742" y="1736166"/>
                </a:cubicBezTo>
                <a:cubicBezTo>
                  <a:pt x="751640" y="1732896"/>
                  <a:pt x="800875" y="1802070"/>
                  <a:pt x="801297" y="1880721"/>
                </a:cubicBezTo>
                <a:close/>
              </a:path>
              <a:path w="2313885" h="1734654" fill="none" extrusionOk="0">
                <a:moveTo>
                  <a:pt x="251367" y="1051111"/>
                </a:moveTo>
                <a:cubicBezTo>
                  <a:pt x="205714" y="1063104"/>
                  <a:pt x="154539" y="1045758"/>
                  <a:pt x="115694" y="1019109"/>
                </a:cubicBezTo>
                <a:moveTo>
                  <a:pt x="371078" y="1401335"/>
                </a:moveTo>
                <a:cubicBezTo>
                  <a:pt x="350577" y="1410353"/>
                  <a:pt x="331766" y="1414074"/>
                  <a:pt x="311731" y="1416634"/>
                </a:cubicBezTo>
                <a:moveTo>
                  <a:pt x="882597" y="1569620"/>
                </a:moveTo>
                <a:cubicBezTo>
                  <a:pt x="867985" y="1549069"/>
                  <a:pt x="856158" y="1524679"/>
                  <a:pt x="846817" y="1499752"/>
                </a:cubicBezTo>
                <a:moveTo>
                  <a:pt x="1544036" y="1395392"/>
                </a:moveTo>
                <a:cubicBezTo>
                  <a:pt x="1543046" y="1425161"/>
                  <a:pt x="1539678" y="1443838"/>
                  <a:pt x="1529735" y="1472046"/>
                </a:cubicBezTo>
                <a:moveTo>
                  <a:pt x="1828022" y="921695"/>
                </a:moveTo>
                <a:cubicBezTo>
                  <a:pt x="1926662" y="993687"/>
                  <a:pt x="1990444" y="1072661"/>
                  <a:pt x="2002153" y="1208234"/>
                </a:cubicBezTo>
                <a:moveTo>
                  <a:pt x="2238790" y="616524"/>
                </a:moveTo>
                <a:cubicBezTo>
                  <a:pt x="2216343" y="657113"/>
                  <a:pt x="2198923" y="700238"/>
                  <a:pt x="2161232" y="723977"/>
                </a:cubicBezTo>
                <a:moveTo>
                  <a:pt x="2052715" y="217875"/>
                </a:moveTo>
                <a:cubicBezTo>
                  <a:pt x="2055594" y="233941"/>
                  <a:pt x="2058888" y="252075"/>
                  <a:pt x="2056786" y="268630"/>
                </a:cubicBezTo>
                <a:moveTo>
                  <a:pt x="1557480" y="158688"/>
                </a:moveTo>
                <a:cubicBezTo>
                  <a:pt x="1568102" y="134754"/>
                  <a:pt x="1583860" y="112376"/>
                  <a:pt x="1597223" y="93960"/>
                </a:cubicBezTo>
                <a:moveTo>
                  <a:pt x="1185919" y="189527"/>
                </a:moveTo>
                <a:cubicBezTo>
                  <a:pt x="1189062" y="168524"/>
                  <a:pt x="1194325" y="151347"/>
                  <a:pt x="1205148" y="133712"/>
                </a:cubicBezTo>
                <a:moveTo>
                  <a:pt x="749870" y="208479"/>
                </a:moveTo>
                <a:cubicBezTo>
                  <a:pt x="771644" y="225501"/>
                  <a:pt x="800599" y="240427"/>
                  <a:pt x="819500" y="262607"/>
                </a:cubicBezTo>
                <a:moveTo>
                  <a:pt x="221051" y="633991"/>
                </a:moveTo>
                <a:cubicBezTo>
                  <a:pt x="217944" y="617177"/>
                  <a:pt x="209875" y="595153"/>
                  <a:pt x="208892" y="577013"/>
                </a:cubicBezTo>
              </a:path>
            </a:pathLst>
          </a:custGeom>
          <a:noFill/>
          <a:ln w="38100">
            <a:solidFill>
              <a:srgbClr val="1A7EBA"/>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1209675" y="4599282"/>
            <a:ext cx="1710564" cy="646331"/>
          </a:xfrm>
          <a:prstGeom prst="rect">
            <a:avLst/>
          </a:prstGeom>
          <a:noFill/>
        </p:spPr>
        <p:txBody>
          <a:bodyPr wrap="square">
            <a:spAutoFit/>
          </a:bodyPr>
          <a:lstStyle/>
          <a:p>
            <a:r>
              <a:rPr lang="en-US" i="1" dirty="0">
                <a:solidFill>
                  <a:schemeClr val="tx1">
                    <a:lumMod val="95000"/>
                    <a:lumOff val="5000"/>
                  </a:schemeClr>
                </a:solidFill>
              </a:rPr>
              <a:t>I am currently worried that ...</a:t>
            </a:r>
            <a:endParaRPr lang="en-GB" i="1"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3680720" y="4640966"/>
            <a:ext cx="2199640" cy="646331"/>
          </a:xfrm>
          <a:prstGeom prst="rect">
            <a:avLst/>
          </a:prstGeom>
          <a:noFill/>
        </p:spPr>
        <p:txBody>
          <a:bodyPr wrap="square">
            <a:spAutoFit/>
          </a:bodyPr>
          <a:lstStyle/>
          <a:p>
            <a:r>
              <a:rPr lang="en-GB" i="1" dirty="0">
                <a:solidFill>
                  <a:schemeClr val="tx1">
                    <a:lumMod val="95000"/>
                    <a:lumOff val="5000"/>
                  </a:schemeClr>
                </a:solidFill>
              </a:rPr>
              <a:t>I feel uncomfortable that ...</a:t>
            </a:r>
          </a:p>
        </p:txBody>
      </p:sp>
      <p:sp>
        <p:nvSpPr>
          <p:cNvPr id="32" name="TextBox 31">
            <a:extLst>
              <a:ext uri="{FF2B5EF4-FFF2-40B4-BE49-F238E27FC236}">
                <a16:creationId xmlns:a16="http://schemas.microsoft.com/office/drawing/2014/main" id="{AA2499E5-284A-4D07-A45C-2E1ABD9BC0F0}"/>
              </a:ext>
            </a:extLst>
          </p:cNvPr>
          <p:cNvSpPr txBox="1"/>
          <p:nvPr/>
        </p:nvSpPr>
        <p:spPr>
          <a:xfrm>
            <a:off x="6501295" y="4750343"/>
            <a:ext cx="2477605" cy="646331"/>
          </a:xfrm>
          <a:prstGeom prst="rect">
            <a:avLst/>
          </a:prstGeom>
          <a:noFill/>
        </p:spPr>
        <p:txBody>
          <a:bodyPr wrap="square">
            <a:spAutoFit/>
          </a:bodyPr>
          <a:lstStyle/>
          <a:p>
            <a:r>
              <a:rPr lang="en-US" i="1" dirty="0">
                <a:solidFill>
                  <a:schemeClr val="tx1">
                    <a:lumMod val="95000"/>
                    <a:lumOff val="5000"/>
                  </a:schemeClr>
                </a:solidFill>
              </a:rPr>
              <a:t>I </a:t>
            </a:r>
            <a:r>
              <a:rPr lang="en-US" i="1" dirty="0" err="1">
                <a:solidFill>
                  <a:schemeClr val="tx1">
                    <a:lumMod val="95000"/>
                    <a:lumOff val="5000"/>
                  </a:schemeClr>
                </a:solidFill>
              </a:rPr>
              <a:t>realise</a:t>
            </a:r>
            <a:r>
              <a:rPr lang="en-US" i="1" dirty="0">
                <a:solidFill>
                  <a:schemeClr val="tx1">
                    <a:lumMod val="95000"/>
                    <a:lumOff val="5000"/>
                  </a:schemeClr>
                </a:solidFill>
              </a:rPr>
              <a:t> that I need more security for myself.</a:t>
            </a:r>
            <a:endParaRPr lang="en-GB" i="1" dirty="0">
              <a:solidFill>
                <a:schemeClr val="tx1">
                  <a:lumMod val="95000"/>
                  <a:lumOff val="5000"/>
                </a:schemeClr>
              </a:solidFill>
            </a:endParaRPr>
          </a:p>
        </p:txBody>
      </p:sp>
      <p:sp>
        <p:nvSpPr>
          <p:cNvPr id="36" name="TextBox 35">
            <a:extLst>
              <a:ext uri="{FF2B5EF4-FFF2-40B4-BE49-F238E27FC236}">
                <a16:creationId xmlns:a16="http://schemas.microsoft.com/office/drawing/2014/main" id="{90E9E615-5AE2-47F4-BEF9-320756D964F3}"/>
              </a:ext>
            </a:extLst>
          </p:cNvPr>
          <p:cNvSpPr txBox="1"/>
          <p:nvPr/>
        </p:nvSpPr>
        <p:spPr>
          <a:xfrm>
            <a:off x="9610932" y="5031196"/>
            <a:ext cx="1927225" cy="646331"/>
          </a:xfrm>
          <a:prstGeom prst="rect">
            <a:avLst/>
          </a:prstGeom>
          <a:noFill/>
        </p:spPr>
        <p:txBody>
          <a:bodyPr wrap="square">
            <a:spAutoFit/>
          </a:bodyPr>
          <a:lstStyle/>
          <a:p>
            <a:r>
              <a:rPr lang="en-US" i="1" dirty="0">
                <a:solidFill>
                  <a:schemeClr val="tx1">
                    <a:lumMod val="95000"/>
                    <a:lumOff val="5000"/>
                  </a:schemeClr>
                </a:solidFill>
              </a:rPr>
              <a:t>For me to feel safe, I need ...</a:t>
            </a:r>
            <a:endParaRPr lang="en-GB" i="1" dirty="0">
              <a:solidFill>
                <a:schemeClr val="tx1">
                  <a:lumMod val="95000"/>
                  <a:lumOff val="5000"/>
                </a:schemeClr>
              </a:solidFill>
            </a:endParaRPr>
          </a:p>
        </p:txBody>
      </p:sp>
    </p:spTree>
    <p:extLst>
      <p:ext uri="{BB962C8B-B14F-4D97-AF65-F5344CB8AC3E}">
        <p14:creationId xmlns:p14="http://schemas.microsoft.com/office/powerpoint/2010/main" val="4118204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lstStyle/>
          <a:p>
            <a:r>
              <a:rPr lang="en-GB" dirty="0"/>
              <a:t>How to formulate needs for belonging</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47084">
            <a:off x="1533662" y="1967140"/>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C0000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410616">
            <a:off x="5135987" y="1981291"/>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C0000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7745895" y="193215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C0000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6029583" y="3999637"/>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464869 w 2313885"/>
              <a:gd name="connsiteY0" fmla="*/ 2367074 h 1734654"/>
              <a:gd name="connsiteX1" fmla="*/ 416684 w 2313885"/>
              <a:gd name="connsiteY1" fmla="*/ 2415259 h 1734654"/>
              <a:gd name="connsiteX2" fmla="*/ 368499 w 2313885"/>
              <a:gd name="connsiteY2" fmla="*/ 2367074 h 1734654"/>
              <a:gd name="connsiteX3" fmla="*/ 416684 w 2313885"/>
              <a:gd name="connsiteY3" fmla="*/ 2318889 h 1734654"/>
              <a:gd name="connsiteX4" fmla="*/ 464869 w 2313885"/>
              <a:gd name="connsiteY4" fmla="*/ 2367074 h 1734654"/>
              <a:gd name="connsiteX0" fmla="*/ 611756 w 2313885"/>
              <a:gd name="connsiteY0" fmla="*/ 2167106 h 1734654"/>
              <a:gd name="connsiteX1" fmla="*/ 515386 w 2313885"/>
              <a:gd name="connsiteY1" fmla="*/ 2263476 h 1734654"/>
              <a:gd name="connsiteX2" fmla="*/ 419016 w 2313885"/>
              <a:gd name="connsiteY2" fmla="*/ 2167106 h 1734654"/>
              <a:gd name="connsiteX3" fmla="*/ 515386 w 2313885"/>
              <a:gd name="connsiteY3" fmla="*/ 2070736 h 1734654"/>
              <a:gd name="connsiteX4" fmla="*/ 611756 w 2313885"/>
              <a:gd name="connsiteY4" fmla="*/ 2167106 h 1734654"/>
              <a:gd name="connsiteX0" fmla="*/ 801297 w 2313885"/>
              <a:gd name="connsiteY0" fmla="*/ 1880721 h 1734654"/>
              <a:gd name="connsiteX1" fmla="*/ 656742 w 2313885"/>
              <a:gd name="connsiteY1" fmla="*/ 2025276 h 1734654"/>
              <a:gd name="connsiteX2" fmla="*/ 512187 w 2313885"/>
              <a:gd name="connsiteY2" fmla="*/ 1880721 h 1734654"/>
              <a:gd name="connsiteX3" fmla="*/ 656742 w 2313885"/>
              <a:gd name="connsiteY3" fmla="*/ 1736166 h 1734654"/>
              <a:gd name="connsiteX4" fmla="*/ 801297 w 2313885"/>
              <a:gd name="connsiteY4" fmla="*/ 1880721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464869" y="2367074"/>
                </a:moveTo>
                <a:cubicBezTo>
                  <a:pt x="466278" y="2395999"/>
                  <a:pt x="444557" y="2414945"/>
                  <a:pt x="416684" y="2415259"/>
                </a:cubicBezTo>
                <a:cubicBezTo>
                  <a:pt x="388651" y="2415217"/>
                  <a:pt x="367404" y="2394442"/>
                  <a:pt x="368499" y="2367074"/>
                </a:cubicBezTo>
                <a:cubicBezTo>
                  <a:pt x="373417" y="2342914"/>
                  <a:pt x="388895" y="2321078"/>
                  <a:pt x="416684" y="2318889"/>
                </a:cubicBezTo>
                <a:cubicBezTo>
                  <a:pt x="444815" y="2318917"/>
                  <a:pt x="469407" y="2337454"/>
                  <a:pt x="464869" y="2367074"/>
                </a:cubicBezTo>
                <a:close/>
              </a:path>
              <a:path w="2313885" h="1734654" extrusionOk="0">
                <a:moveTo>
                  <a:pt x="611756" y="2167106"/>
                </a:moveTo>
                <a:cubicBezTo>
                  <a:pt x="620177" y="2226069"/>
                  <a:pt x="574543" y="2258554"/>
                  <a:pt x="515386" y="2263476"/>
                </a:cubicBezTo>
                <a:cubicBezTo>
                  <a:pt x="464406" y="2259585"/>
                  <a:pt x="426324" y="2220717"/>
                  <a:pt x="419016" y="2167106"/>
                </a:cubicBezTo>
                <a:cubicBezTo>
                  <a:pt x="420207" y="2112916"/>
                  <a:pt x="454727" y="2060331"/>
                  <a:pt x="515386" y="2070736"/>
                </a:cubicBezTo>
                <a:cubicBezTo>
                  <a:pt x="568605" y="2082529"/>
                  <a:pt x="610093" y="2119053"/>
                  <a:pt x="611756" y="2167106"/>
                </a:cubicBezTo>
                <a:close/>
              </a:path>
              <a:path w="2313885" h="1734654" extrusionOk="0">
                <a:moveTo>
                  <a:pt x="801297" y="1880721"/>
                </a:moveTo>
                <a:cubicBezTo>
                  <a:pt x="814626" y="1975202"/>
                  <a:pt x="739347" y="2020436"/>
                  <a:pt x="656742" y="2025276"/>
                </a:cubicBezTo>
                <a:cubicBezTo>
                  <a:pt x="576686" y="2021239"/>
                  <a:pt x="513148" y="1969798"/>
                  <a:pt x="512187" y="1880721"/>
                </a:cubicBezTo>
                <a:cubicBezTo>
                  <a:pt x="517932" y="1803800"/>
                  <a:pt x="568039" y="1718599"/>
                  <a:pt x="656742" y="1736166"/>
                </a:cubicBezTo>
                <a:cubicBezTo>
                  <a:pt x="754836" y="1732202"/>
                  <a:pt x="798402" y="1809024"/>
                  <a:pt x="801297" y="1880721"/>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C00000"/>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rot="21147084">
            <a:off x="1639143" y="2311032"/>
            <a:ext cx="2352538" cy="646331"/>
          </a:xfrm>
          <a:prstGeom prst="rect">
            <a:avLst/>
          </a:prstGeom>
          <a:noFill/>
        </p:spPr>
        <p:txBody>
          <a:bodyPr wrap="square">
            <a:spAutoFit/>
          </a:bodyPr>
          <a:lstStyle/>
          <a:p>
            <a:r>
              <a:rPr lang="en-US" i="1" dirty="0">
                <a:solidFill>
                  <a:schemeClr val="tx1">
                    <a:lumMod val="95000"/>
                    <a:lumOff val="5000"/>
                  </a:schemeClr>
                </a:solidFill>
              </a:rPr>
              <a:t>Please help me to understand this better.</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5270344" y="2301426"/>
            <a:ext cx="2132552" cy="646331"/>
          </a:xfrm>
          <a:prstGeom prst="rect">
            <a:avLst/>
          </a:prstGeom>
          <a:noFill/>
        </p:spPr>
        <p:txBody>
          <a:bodyPr wrap="square">
            <a:spAutoFit/>
          </a:bodyPr>
          <a:lstStyle/>
          <a:p>
            <a:r>
              <a:rPr lang="en-US" i="1" dirty="0">
                <a:solidFill>
                  <a:schemeClr val="tx1">
                    <a:lumMod val="95000"/>
                    <a:lumOff val="5000"/>
                  </a:schemeClr>
                </a:solidFill>
              </a:rPr>
              <a:t>I would like to have you with me.</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8010525" y="2182504"/>
            <a:ext cx="2111375" cy="923330"/>
          </a:xfrm>
          <a:prstGeom prst="rect">
            <a:avLst/>
          </a:prstGeom>
          <a:noFill/>
        </p:spPr>
        <p:txBody>
          <a:bodyPr wrap="square">
            <a:spAutoFit/>
          </a:bodyPr>
          <a:lstStyle/>
          <a:p>
            <a:r>
              <a:rPr lang="en-US" i="1" dirty="0">
                <a:solidFill>
                  <a:schemeClr val="tx1">
                    <a:lumMod val="95000"/>
                    <a:lumOff val="5000"/>
                  </a:schemeClr>
                </a:solidFill>
              </a:rPr>
              <a:t>Can you understand me and my situation?</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6286241" y="4234568"/>
            <a:ext cx="1941688" cy="1107996"/>
          </a:xfrm>
          <a:prstGeom prst="rect">
            <a:avLst/>
          </a:prstGeom>
          <a:noFill/>
        </p:spPr>
        <p:txBody>
          <a:bodyPr wrap="square">
            <a:spAutoFit/>
          </a:bodyPr>
          <a:lstStyle/>
          <a:p>
            <a:r>
              <a:rPr lang="en-US" i="1" dirty="0">
                <a:solidFill>
                  <a:schemeClr val="tx1">
                    <a:lumMod val="95000"/>
                    <a:lumOff val="5000"/>
                  </a:schemeClr>
                </a:solidFill>
              </a:rPr>
              <a:t>If </a:t>
            </a:r>
            <a:r>
              <a:rPr lang="en-US" sz="1600" i="1" dirty="0">
                <a:solidFill>
                  <a:schemeClr val="tx1">
                    <a:lumMod val="95000"/>
                    <a:lumOff val="5000"/>
                  </a:schemeClr>
                </a:solidFill>
              </a:rPr>
              <a:t>you (.... description of </a:t>
            </a:r>
            <a:r>
              <a:rPr lang="en-US" sz="1600" i="1" dirty="0" err="1">
                <a:solidFill>
                  <a:schemeClr val="tx1">
                    <a:lumMod val="95000"/>
                    <a:lumOff val="5000"/>
                  </a:schemeClr>
                </a:solidFill>
              </a:rPr>
              <a:t>behaviour</a:t>
            </a:r>
            <a:r>
              <a:rPr lang="en-US" sz="1600" i="1" dirty="0">
                <a:solidFill>
                  <a:schemeClr val="tx1">
                    <a:lumMod val="95000"/>
                    <a:lumOff val="5000"/>
                  </a:schemeClr>
                </a:solidFill>
              </a:rPr>
              <a:t>), I feel (... feeling). However, I would like (... need). </a:t>
            </a:r>
            <a:endParaRPr lang="en-GB" i="1"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2019301" y="4308908"/>
            <a:ext cx="2544070" cy="1496846"/>
          </a:xfrm>
          <a:custGeom>
            <a:avLst/>
            <a:gdLst>
              <a:gd name="connsiteX0" fmla="*/ 742029 w 2544070"/>
              <a:gd name="connsiteY0" fmla="*/ 1683952 h 1496846"/>
              <a:gd name="connsiteX1" fmla="*/ 646918 w 2544070"/>
              <a:gd name="connsiteY1" fmla="*/ 1400237 h 1496846"/>
              <a:gd name="connsiteX2" fmla="*/ 471108 w 2544070"/>
              <a:gd name="connsiteY2" fmla="*/ 166985 h 1496846"/>
              <a:gd name="connsiteX3" fmla="*/ 1654068 w 2544070"/>
              <a:gd name="connsiteY3" fmla="*/ 34551 h 1496846"/>
              <a:gd name="connsiteX4" fmla="*/ 2348439 w 2544070"/>
              <a:gd name="connsiteY4" fmla="*/ 1147225 h 1496846"/>
              <a:gd name="connsiteX5" fmla="*/ 1107440 w 2544070"/>
              <a:gd name="connsiteY5" fmla="*/ 1490554 h 1496846"/>
              <a:gd name="connsiteX6" fmla="*/ 742029 w 2544070"/>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070" h="1496846" extrusionOk="0">
                <a:moveTo>
                  <a:pt x="742029" y="1683952"/>
                </a:moveTo>
                <a:cubicBezTo>
                  <a:pt x="724823" y="1590600"/>
                  <a:pt x="687646" y="1441871"/>
                  <a:pt x="646918" y="1400237"/>
                </a:cubicBezTo>
                <a:cubicBezTo>
                  <a:pt x="-125264" y="1176255"/>
                  <a:pt x="-257405" y="556945"/>
                  <a:pt x="471108" y="166985"/>
                </a:cubicBezTo>
                <a:cubicBezTo>
                  <a:pt x="824258" y="14697"/>
                  <a:pt x="1253568" y="-30910"/>
                  <a:pt x="1654068" y="34551"/>
                </a:cubicBezTo>
                <a:cubicBezTo>
                  <a:pt x="2410902" y="142142"/>
                  <a:pt x="2813410" y="723464"/>
                  <a:pt x="2348439" y="1147225"/>
                </a:cubicBezTo>
                <a:cubicBezTo>
                  <a:pt x="2102687" y="1372963"/>
                  <a:pt x="1612114" y="1522863"/>
                  <a:pt x="1107440" y="1490554"/>
                </a:cubicBezTo>
                <a:cubicBezTo>
                  <a:pt x="954809" y="1565516"/>
                  <a:pt x="829199" y="1655984"/>
                  <a:pt x="742029" y="1683952"/>
                </a:cubicBezTo>
                <a:close/>
              </a:path>
            </a:pathLst>
          </a:custGeom>
          <a:noFill/>
          <a:ln w="38100">
            <a:solidFill>
              <a:srgbClr val="C0000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2363731" y="4640116"/>
            <a:ext cx="2199640" cy="923330"/>
          </a:xfrm>
          <a:prstGeom prst="rect">
            <a:avLst/>
          </a:prstGeom>
          <a:noFill/>
        </p:spPr>
        <p:txBody>
          <a:bodyPr wrap="square">
            <a:spAutoFit/>
          </a:bodyPr>
          <a:lstStyle/>
          <a:p>
            <a:r>
              <a:rPr lang="en-US" i="1" dirty="0">
                <a:solidFill>
                  <a:schemeClr val="tx1">
                    <a:lumMod val="95000"/>
                    <a:lumOff val="5000"/>
                  </a:schemeClr>
                </a:solidFill>
              </a:rPr>
              <a:t>In order for me to feel comfortable here, I need ...</a:t>
            </a:r>
            <a:endParaRPr lang="en-GB" i="1" dirty="0">
              <a:solidFill>
                <a:schemeClr val="tx1">
                  <a:lumMod val="95000"/>
                  <a:lumOff val="5000"/>
                </a:schemeClr>
              </a:solidFill>
            </a:endParaRPr>
          </a:p>
        </p:txBody>
      </p:sp>
    </p:spTree>
    <p:extLst>
      <p:ext uri="{BB962C8B-B14F-4D97-AF65-F5344CB8AC3E}">
        <p14:creationId xmlns:p14="http://schemas.microsoft.com/office/powerpoint/2010/main" val="316381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1827190" y="4321384"/>
            <a:ext cx="5017854"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1.2</a:t>
            </a:r>
            <a:r>
              <a:rPr lang="en-US" sz="5400" dirty="0">
                <a:solidFill>
                  <a:srgbClr val="FBE82A"/>
                </a:solidFill>
                <a:effectLst>
                  <a:outerShdw blurRad="38100" dist="38100" dir="2700000" algn="tl">
                    <a:srgbClr val="000000">
                      <a:alpha val="43137"/>
                    </a:srgbClr>
                  </a:outerShdw>
                </a:effectLst>
              </a:rPr>
              <a:t> Basic Human Needs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5400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lstStyle/>
          <a:p>
            <a:r>
              <a:rPr lang="en-GB" dirty="0"/>
              <a:t>How to formulate needs for fun</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47084">
            <a:off x="1533662" y="1967140"/>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80C141"/>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410616">
            <a:off x="5135987" y="1981291"/>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80C141"/>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7745895" y="193215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80C141"/>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6029583" y="3999637"/>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727823 w 2313885"/>
              <a:gd name="connsiteY0" fmla="*/ 1863487 h 1734654"/>
              <a:gd name="connsiteX1" fmla="*/ -776008 w 2313885"/>
              <a:gd name="connsiteY1" fmla="*/ 1911672 h 1734654"/>
              <a:gd name="connsiteX2" fmla="*/ -824193 w 2313885"/>
              <a:gd name="connsiteY2" fmla="*/ 1863487 h 1734654"/>
              <a:gd name="connsiteX3" fmla="*/ -776008 w 2313885"/>
              <a:gd name="connsiteY3" fmla="*/ 1815302 h 1734654"/>
              <a:gd name="connsiteX4" fmla="*/ -727823 w 2313885"/>
              <a:gd name="connsiteY4" fmla="*/ 1863487 h 1734654"/>
              <a:gd name="connsiteX0" fmla="*/ -381674 w 2313885"/>
              <a:gd name="connsiteY0" fmla="*/ 1709929 h 1734654"/>
              <a:gd name="connsiteX1" fmla="*/ -478044 w 2313885"/>
              <a:gd name="connsiteY1" fmla="*/ 1806299 h 1734654"/>
              <a:gd name="connsiteX2" fmla="*/ -574414 w 2313885"/>
              <a:gd name="connsiteY2" fmla="*/ 1709929 h 1734654"/>
              <a:gd name="connsiteX3" fmla="*/ -478044 w 2313885"/>
              <a:gd name="connsiteY3" fmla="*/ 1613559 h 1734654"/>
              <a:gd name="connsiteX4" fmla="*/ -381674 w 2313885"/>
              <a:gd name="connsiteY4" fmla="*/ 1709929 h 1734654"/>
              <a:gd name="connsiteX0" fmla="*/ 50139 w 2313885"/>
              <a:gd name="connsiteY0" fmla="*/ 1512224 h 1734654"/>
              <a:gd name="connsiteX1" fmla="*/ -94416 w 2313885"/>
              <a:gd name="connsiteY1" fmla="*/ 1656779 h 1734654"/>
              <a:gd name="connsiteX2" fmla="*/ -238971 w 2313885"/>
              <a:gd name="connsiteY2" fmla="*/ 1512224 h 1734654"/>
              <a:gd name="connsiteX3" fmla="*/ -94416 w 2313885"/>
              <a:gd name="connsiteY3" fmla="*/ 1367669 h 1734654"/>
              <a:gd name="connsiteX4" fmla="*/ 50139 w 2313885"/>
              <a:gd name="connsiteY4" fmla="*/ 1512224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727823" y="1863487"/>
                </a:moveTo>
                <a:cubicBezTo>
                  <a:pt x="-726414" y="1892412"/>
                  <a:pt x="-748135" y="1911358"/>
                  <a:pt x="-776008" y="1911672"/>
                </a:cubicBezTo>
                <a:cubicBezTo>
                  <a:pt x="-804041" y="1911630"/>
                  <a:pt x="-825288" y="1890855"/>
                  <a:pt x="-824193" y="1863487"/>
                </a:cubicBezTo>
                <a:cubicBezTo>
                  <a:pt x="-819275" y="1839327"/>
                  <a:pt x="-803797" y="1817491"/>
                  <a:pt x="-776008" y="1815302"/>
                </a:cubicBezTo>
                <a:cubicBezTo>
                  <a:pt x="-747877" y="1815330"/>
                  <a:pt x="-723285" y="1833867"/>
                  <a:pt x="-727823" y="1863487"/>
                </a:cubicBezTo>
                <a:close/>
              </a:path>
              <a:path w="2313885" h="1734654" extrusionOk="0">
                <a:moveTo>
                  <a:pt x="-381674" y="1709929"/>
                </a:moveTo>
                <a:cubicBezTo>
                  <a:pt x="-373253" y="1768892"/>
                  <a:pt x="-418887" y="1801377"/>
                  <a:pt x="-478044" y="1806299"/>
                </a:cubicBezTo>
                <a:cubicBezTo>
                  <a:pt x="-529024" y="1802408"/>
                  <a:pt x="-567106" y="1763540"/>
                  <a:pt x="-574414" y="1709929"/>
                </a:cubicBezTo>
                <a:cubicBezTo>
                  <a:pt x="-573223" y="1655739"/>
                  <a:pt x="-538703" y="1603154"/>
                  <a:pt x="-478044" y="1613559"/>
                </a:cubicBezTo>
                <a:cubicBezTo>
                  <a:pt x="-424825" y="1625352"/>
                  <a:pt x="-383337" y="1661876"/>
                  <a:pt x="-381674" y="1709929"/>
                </a:cubicBezTo>
                <a:close/>
              </a:path>
              <a:path w="2313885" h="1734654" extrusionOk="0">
                <a:moveTo>
                  <a:pt x="50139" y="1512224"/>
                </a:moveTo>
                <a:cubicBezTo>
                  <a:pt x="63468" y="1606705"/>
                  <a:pt x="-11811" y="1651939"/>
                  <a:pt x="-94416" y="1656779"/>
                </a:cubicBezTo>
                <a:cubicBezTo>
                  <a:pt x="-174472" y="1652742"/>
                  <a:pt x="-238010" y="1601301"/>
                  <a:pt x="-238971" y="1512224"/>
                </a:cubicBezTo>
                <a:cubicBezTo>
                  <a:pt x="-233226" y="1435303"/>
                  <a:pt x="-183119" y="1350102"/>
                  <a:pt x="-94416" y="1367669"/>
                </a:cubicBezTo>
                <a:cubicBezTo>
                  <a:pt x="3678" y="1363705"/>
                  <a:pt x="47244" y="1440527"/>
                  <a:pt x="50139" y="1512224"/>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80C141"/>
            </a:solidFill>
            <a:extLst>
              <a:ext uri="{C807C97D-BFC1-408E-A445-0C87EB9F89A2}">
                <ask:lineSketchStyleProps xmlns:ask="http://schemas.microsoft.com/office/drawing/2018/sketchyshapes" sd="923321662">
                  <a:prstGeom prst="cloudCallout">
                    <a:avLst>
                      <a:gd name="adj1" fmla="val -83537"/>
                      <a:gd name="adj2" fmla="val 5742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rot="21147084">
            <a:off x="1639143" y="2172532"/>
            <a:ext cx="2352538" cy="923330"/>
          </a:xfrm>
          <a:prstGeom prst="rect">
            <a:avLst/>
          </a:prstGeom>
          <a:noFill/>
        </p:spPr>
        <p:txBody>
          <a:bodyPr wrap="square">
            <a:spAutoFit/>
          </a:bodyPr>
          <a:lstStyle/>
          <a:p>
            <a:r>
              <a:rPr lang="en-US" i="1" dirty="0">
                <a:solidFill>
                  <a:schemeClr val="tx1">
                    <a:lumMod val="95000"/>
                    <a:lumOff val="5000"/>
                  </a:schemeClr>
                </a:solidFill>
              </a:rPr>
              <a:t>I have a lot on my plate at the moment and need a bit of a change.</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5270344" y="2301426"/>
            <a:ext cx="2132552" cy="646331"/>
          </a:xfrm>
          <a:prstGeom prst="rect">
            <a:avLst/>
          </a:prstGeom>
          <a:noFill/>
        </p:spPr>
        <p:txBody>
          <a:bodyPr wrap="square">
            <a:spAutoFit/>
          </a:bodyPr>
          <a:lstStyle/>
          <a:p>
            <a:r>
              <a:rPr lang="en-US" i="1" dirty="0">
                <a:solidFill>
                  <a:schemeClr val="tx1">
                    <a:lumMod val="95000"/>
                    <a:lumOff val="5000"/>
                  </a:schemeClr>
                </a:solidFill>
              </a:rPr>
              <a:t>Now I would really like to ...</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8227929" y="2342252"/>
            <a:ext cx="1838325" cy="646331"/>
          </a:xfrm>
          <a:prstGeom prst="rect">
            <a:avLst/>
          </a:prstGeom>
          <a:noFill/>
        </p:spPr>
        <p:txBody>
          <a:bodyPr wrap="square">
            <a:spAutoFit/>
          </a:bodyPr>
          <a:lstStyle/>
          <a:p>
            <a:r>
              <a:rPr lang="en-US" i="1" dirty="0">
                <a:solidFill>
                  <a:schemeClr val="tx1">
                    <a:lumMod val="95000"/>
                    <a:lumOff val="5000"/>
                  </a:schemeClr>
                </a:solidFill>
              </a:rPr>
              <a:t>I'm really interested in ....</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6336620" y="4308908"/>
            <a:ext cx="1941688" cy="1077218"/>
          </a:xfrm>
          <a:prstGeom prst="rect">
            <a:avLst/>
          </a:prstGeom>
          <a:noFill/>
        </p:spPr>
        <p:txBody>
          <a:bodyPr wrap="square">
            <a:spAutoFit/>
          </a:bodyPr>
          <a:lstStyle/>
          <a:p>
            <a:r>
              <a:rPr lang="en-US" sz="1600" i="1" dirty="0">
                <a:solidFill>
                  <a:schemeClr val="tx1">
                    <a:lumMod val="95000"/>
                    <a:lumOff val="5000"/>
                  </a:schemeClr>
                </a:solidFill>
              </a:rPr>
              <a:t>Although we have a lot on our plate at the moment, I would like to ... </a:t>
            </a:r>
            <a:endParaRPr lang="en-GB" i="1"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2019301" y="4308908"/>
            <a:ext cx="2544070" cy="1496846"/>
          </a:xfrm>
          <a:custGeom>
            <a:avLst/>
            <a:gdLst>
              <a:gd name="connsiteX0" fmla="*/ 742029 w 2544070"/>
              <a:gd name="connsiteY0" fmla="*/ 1683952 h 1496846"/>
              <a:gd name="connsiteX1" fmla="*/ 646918 w 2544070"/>
              <a:gd name="connsiteY1" fmla="*/ 1400237 h 1496846"/>
              <a:gd name="connsiteX2" fmla="*/ 471108 w 2544070"/>
              <a:gd name="connsiteY2" fmla="*/ 166985 h 1496846"/>
              <a:gd name="connsiteX3" fmla="*/ 1654068 w 2544070"/>
              <a:gd name="connsiteY3" fmla="*/ 34551 h 1496846"/>
              <a:gd name="connsiteX4" fmla="*/ 2348439 w 2544070"/>
              <a:gd name="connsiteY4" fmla="*/ 1147225 h 1496846"/>
              <a:gd name="connsiteX5" fmla="*/ 1107440 w 2544070"/>
              <a:gd name="connsiteY5" fmla="*/ 1490554 h 1496846"/>
              <a:gd name="connsiteX6" fmla="*/ 742029 w 2544070"/>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070" h="1496846" extrusionOk="0">
                <a:moveTo>
                  <a:pt x="742029" y="1683952"/>
                </a:moveTo>
                <a:cubicBezTo>
                  <a:pt x="724823" y="1590600"/>
                  <a:pt x="687646" y="1441871"/>
                  <a:pt x="646918" y="1400237"/>
                </a:cubicBezTo>
                <a:cubicBezTo>
                  <a:pt x="-125264" y="1176255"/>
                  <a:pt x="-257405" y="556945"/>
                  <a:pt x="471108" y="166985"/>
                </a:cubicBezTo>
                <a:cubicBezTo>
                  <a:pt x="824258" y="14697"/>
                  <a:pt x="1253568" y="-30910"/>
                  <a:pt x="1654068" y="34551"/>
                </a:cubicBezTo>
                <a:cubicBezTo>
                  <a:pt x="2410902" y="142142"/>
                  <a:pt x="2813410" y="723464"/>
                  <a:pt x="2348439" y="1147225"/>
                </a:cubicBezTo>
                <a:cubicBezTo>
                  <a:pt x="2102687" y="1372963"/>
                  <a:pt x="1612114" y="1522863"/>
                  <a:pt x="1107440" y="1490554"/>
                </a:cubicBezTo>
                <a:cubicBezTo>
                  <a:pt x="954809" y="1565516"/>
                  <a:pt x="829199" y="1655984"/>
                  <a:pt x="742029" y="1683952"/>
                </a:cubicBezTo>
                <a:close/>
              </a:path>
            </a:pathLst>
          </a:custGeom>
          <a:noFill/>
          <a:ln w="38100">
            <a:solidFill>
              <a:srgbClr val="80C141"/>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2450799" y="4696233"/>
            <a:ext cx="1897119" cy="646331"/>
          </a:xfrm>
          <a:prstGeom prst="rect">
            <a:avLst/>
          </a:prstGeom>
          <a:noFill/>
        </p:spPr>
        <p:txBody>
          <a:bodyPr wrap="square">
            <a:spAutoFit/>
          </a:bodyPr>
          <a:lstStyle/>
          <a:p>
            <a:r>
              <a:rPr lang="en-US" i="1" dirty="0">
                <a:solidFill>
                  <a:schemeClr val="tx1">
                    <a:lumMod val="95000"/>
                    <a:lumOff val="5000"/>
                  </a:schemeClr>
                </a:solidFill>
              </a:rPr>
              <a:t>I would find it really cool if ...</a:t>
            </a:r>
            <a:endParaRPr lang="en-GB" i="1" dirty="0">
              <a:solidFill>
                <a:schemeClr val="tx1">
                  <a:lumMod val="95000"/>
                  <a:lumOff val="5000"/>
                </a:schemeClr>
              </a:solidFill>
            </a:endParaRPr>
          </a:p>
        </p:txBody>
      </p:sp>
    </p:spTree>
    <p:extLst>
      <p:ext uri="{BB962C8B-B14F-4D97-AF65-F5344CB8AC3E}">
        <p14:creationId xmlns:p14="http://schemas.microsoft.com/office/powerpoint/2010/main" val="3350913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lstStyle/>
          <a:p>
            <a:r>
              <a:rPr lang="en-GB" dirty="0"/>
              <a:t>How to formulate needs for power and influence</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a:off x="460512" y="1862676"/>
            <a:ext cx="2352538" cy="909784"/>
          </a:xfrm>
          <a:custGeom>
            <a:avLst/>
            <a:gdLst>
              <a:gd name="connsiteX0" fmla="*/ 0 w 2352538"/>
              <a:gd name="connsiteY0" fmla="*/ 0 h 909784"/>
              <a:gd name="connsiteX1" fmla="*/ 392090 w 2352538"/>
              <a:gd name="connsiteY1" fmla="*/ 0 h 909784"/>
              <a:gd name="connsiteX2" fmla="*/ 392090 w 2352538"/>
              <a:gd name="connsiteY2" fmla="*/ 0 h 909784"/>
              <a:gd name="connsiteX3" fmla="*/ 980224 w 2352538"/>
              <a:gd name="connsiteY3" fmla="*/ 0 h 909784"/>
              <a:gd name="connsiteX4" fmla="*/ 1680104 w 2352538"/>
              <a:gd name="connsiteY4" fmla="*/ 0 h 909784"/>
              <a:gd name="connsiteX5" fmla="*/ 2352538 w 2352538"/>
              <a:gd name="connsiteY5" fmla="*/ 0 h 909784"/>
              <a:gd name="connsiteX6" fmla="*/ 2352538 w 2352538"/>
              <a:gd name="connsiteY6" fmla="*/ 530707 h 909784"/>
              <a:gd name="connsiteX7" fmla="*/ 2352538 w 2352538"/>
              <a:gd name="connsiteY7" fmla="*/ 530707 h 909784"/>
              <a:gd name="connsiteX8" fmla="*/ 2352538 w 2352538"/>
              <a:gd name="connsiteY8" fmla="*/ 758153 h 909784"/>
              <a:gd name="connsiteX9" fmla="*/ 2352538 w 2352538"/>
              <a:gd name="connsiteY9" fmla="*/ 909784 h 909784"/>
              <a:gd name="connsiteX10" fmla="*/ 1707550 w 2352538"/>
              <a:gd name="connsiteY10" fmla="*/ 909784 h 909784"/>
              <a:gd name="connsiteX11" fmla="*/ 980224 w 2352538"/>
              <a:gd name="connsiteY11" fmla="*/ 909784 h 909784"/>
              <a:gd name="connsiteX12" fmla="*/ 686165 w 2352538"/>
              <a:gd name="connsiteY12" fmla="*/ 1023507 h 909784"/>
              <a:gd name="connsiteX13" fmla="*/ 392090 w 2352538"/>
              <a:gd name="connsiteY13" fmla="*/ 909784 h 909784"/>
              <a:gd name="connsiteX14" fmla="*/ 0 w 2352538"/>
              <a:gd name="connsiteY14" fmla="*/ 909784 h 909784"/>
              <a:gd name="connsiteX15" fmla="*/ 0 w 2352538"/>
              <a:gd name="connsiteY15" fmla="*/ 758153 h 909784"/>
              <a:gd name="connsiteX16" fmla="*/ 0 w 2352538"/>
              <a:gd name="connsiteY16" fmla="*/ 530707 h 909784"/>
              <a:gd name="connsiteX17" fmla="*/ 0 w 2352538"/>
              <a:gd name="connsiteY17" fmla="*/ 530707 h 909784"/>
              <a:gd name="connsiteX18" fmla="*/ 0 w 2352538"/>
              <a:gd name="connsiteY18" fmla="*/ 0 h 90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2538" h="909784" extrusionOk="0">
                <a:moveTo>
                  <a:pt x="0" y="0"/>
                </a:moveTo>
                <a:cubicBezTo>
                  <a:pt x="100477" y="17890"/>
                  <a:pt x="291477" y="2435"/>
                  <a:pt x="392090" y="0"/>
                </a:cubicBezTo>
                <a:lnTo>
                  <a:pt x="392090" y="0"/>
                </a:lnTo>
                <a:cubicBezTo>
                  <a:pt x="567675" y="-9800"/>
                  <a:pt x="742520" y="6562"/>
                  <a:pt x="980224" y="0"/>
                </a:cubicBezTo>
                <a:cubicBezTo>
                  <a:pt x="1158804" y="26572"/>
                  <a:pt x="1486291" y="7226"/>
                  <a:pt x="1680104" y="0"/>
                </a:cubicBezTo>
                <a:cubicBezTo>
                  <a:pt x="1873917" y="-7226"/>
                  <a:pt x="2169343" y="-26771"/>
                  <a:pt x="2352538" y="0"/>
                </a:cubicBezTo>
                <a:cubicBezTo>
                  <a:pt x="2328877" y="261776"/>
                  <a:pt x="2342185" y="359895"/>
                  <a:pt x="2352538" y="530707"/>
                </a:cubicBezTo>
                <a:lnTo>
                  <a:pt x="2352538" y="530707"/>
                </a:lnTo>
                <a:cubicBezTo>
                  <a:pt x="2355568" y="600870"/>
                  <a:pt x="2341760" y="645393"/>
                  <a:pt x="2352538" y="758153"/>
                </a:cubicBezTo>
                <a:cubicBezTo>
                  <a:pt x="2346561" y="791647"/>
                  <a:pt x="2352305" y="879400"/>
                  <a:pt x="2352538" y="909784"/>
                </a:cubicBezTo>
                <a:cubicBezTo>
                  <a:pt x="2176200" y="903586"/>
                  <a:pt x="2000781" y="924009"/>
                  <a:pt x="1707550" y="909784"/>
                </a:cubicBezTo>
                <a:cubicBezTo>
                  <a:pt x="1414319" y="895559"/>
                  <a:pt x="1309093" y="921891"/>
                  <a:pt x="980224" y="909784"/>
                </a:cubicBezTo>
                <a:cubicBezTo>
                  <a:pt x="899050" y="935369"/>
                  <a:pt x="751885" y="985294"/>
                  <a:pt x="686165" y="1023507"/>
                </a:cubicBezTo>
                <a:cubicBezTo>
                  <a:pt x="557939" y="962565"/>
                  <a:pt x="509369" y="945999"/>
                  <a:pt x="392090" y="909784"/>
                </a:cubicBezTo>
                <a:cubicBezTo>
                  <a:pt x="282505" y="900974"/>
                  <a:pt x="139541" y="892560"/>
                  <a:pt x="0" y="909784"/>
                </a:cubicBezTo>
                <a:cubicBezTo>
                  <a:pt x="704" y="870227"/>
                  <a:pt x="5727" y="802915"/>
                  <a:pt x="0" y="758153"/>
                </a:cubicBezTo>
                <a:cubicBezTo>
                  <a:pt x="9938" y="682461"/>
                  <a:pt x="868" y="604869"/>
                  <a:pt x="0" y="530707"/>
                </a:cubicBezTo>
                <a:lnTo>
                  <a:pt x="0" y="530707"/>
                </a:lnTo>
                <a:cubicBezTo>
                  <a:pt x="-8045" y="411307"/>
                  <a:pt x="21511" y="173817"/>
                  <a:pt x="0" y="0"/>
                </a:cubicBezTo>
                <a:close/>
              </a:path>
            </a:pathLst>
          </a:custGeom>
          <a:noFill/>
          <a:ln w="38100">
            <a:solidFill>
              <a:srgbClr val="7030A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a:off x="3152085" y="1677324"/>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5650064"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7030A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8701985" y="1807980"/>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701329 w 2313885"/>
              <a:gd name="connsiteY0" fmla="*/ 1797223 h 1734654"/>
              <a:gd name="connsiteX1" fmla="*/ -749514 w 2313885"/>
              <a:gd name="connsiteY1" fmla="*/ 1845408 h 1734654"/>
              <a:gd name="connsiteX2" fmla="*/ -797699 w 2313885"/>
              <a:gd name="connsiteY2" fmla="*/ 1797223 h 1734654"/>
              <a:gd name="connsiteX3" fmla="*/ -749514 w 2313885"/>
              <a:gd name="connsiteY3" fmla="*/ 1749038 h 1734654"/>
              <a:gd name="connsiteX4" fmla="*/ -701329 w 2313885"/>
              <a:gd name="connsiteY4" fmla="*/ 1797223 h 1734654"/>
              <a:gd name="connsiteX0" fmla="*/ -369780 w 2313885"/>
              <a:gd name="connsiteY0" fmla="*/ 1659009 h 1734654"/>
              <a:gd name="connsiteX1" fmla="*/ -466150 w 2313885"/>
              <a:gd name="connsiteY1" fmla="*/ 1755379 h 1734654"/>
              <a:gd name="connsiteX2" fmla="*/ -562520 w 2313885"/>
              <a:gd name="connsiteY2" fmla="*/ 1659009 h 1734654"/>
              <a:gd name="connsiteX3" fmla="*/ -466150 w 2313885"/>
              <a:gd name="connsiteY3" fmla="*/ 1562639 h 1734654"/>
              <a:gd name="connsiteX4" fmla="*/ -369780 w 2313885"/>
              <a:gd name="connsiteY4" fmla="*/ 1659009 h 1734654"/>
              <a:gd name="connsiteX0" fmla="*/ 48383 w 2313885"/>
              <a:gd name="connsiteY0" fmla="*/ 1478548 h 1734654"/>
              <a:gd name="connsiteX1" fmla="*/ -96172 w 2313885"/>
              <a:gd name="connsiteY1" fmla="*/ 1623103 h 1734654"/>
              <a:gd name="connsiteX2" fmla="*/ -240727 w 2313885"/>
              <a:gd name="connsiteY2" fmla="*/ 1478548 h 1734654"/>
              <a:gd name="connsiteX3" fmla="*/ -96172 w 2313885"/>
              <a:gd name="connsiteY3" fmla="*/ 1333993 h 1734654"/>
              <a:gd name="connsiteX4" fmla="*/ 48383 w 2313885"/>
              <a:gd name="connsiteY4" fmla="*/ 1478548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701329" y="1797223"/>
                </a:moveTo>
                <a:cubicBezTo>
                  <a:pt x="-699920" y="1826148"/>
                  <a:pt x="-721641" y="1845094"/>
                  <a:pt x="-749514" y="1845408"/>
                </a:cubicBezTo>
                <a:cubicBezTo>
                  <a:pt x="-777547" y="1845366"/>
                  <a:pt x="-798794" y="1824591"/>
                  <a:pt x="-797699" y="1797223"/>
                </a:cubicBezTo>
                <a:cubicBezTo>
                  <a:pt x="-792781" y="1773063"/>
                  <a:pt x="-777303" y="1751227"/>
                  <a:pt x="-749514" y="1749038"/>
                </a:cubicBezTo>
                <a:cubicBezTo>
                  <a:pt x="-721383" y="1749066"/>
                  <a:pt x="-696791" y="1767603"/>
                  <a:pt x="-701329" y="1797223"/>
                </a:cubicBezTo>
                <a:close/>
              </a:path>
              <a:path w="2313885" h="1734654" extrusionOk="0">
                <a:moveTo>
                  <a:pt x="-369780" y="1659009"/>
                </a:moveTo>
                <a:cubicBezTo>
                  <a:pt x="-361359" y="1717972"/>
                  <a:pt x="-406993" y="1750457"/>
                  <a:pt x="-466150" y="1755379"/>
                </a:cubicBezTo>
                <a:cubicBezTo>
                  <a:pt x="-517130" y="1751488"/>
                  <a:pt x="-555212" y="1712620"/>
                  <a:pt x="-562520" y="1659009"/>
                </a:cubicBezTo>
                <a:cubicBezTo>
                  <a:pt x="-561329" y="1604819"/>
                  <a:pt x="-526809" y="1552234"/>
                  <a:pt x="-466150" y="1562639"/>
                </a:cubicBezTo>
                <a:cubicBezTo>
                  <a:pt x="-412931" y="1574432"/>
                  <a:pt x="-371443" y="1610956"/>
                  <a:pt x="-369780" y="1659009"/>
                </a:cubicBezTo>
                <a:close/>
              </a:path>
              <a:path w="2313885" h="1734654" extrusionOk="0">
                <a:moveTo>
                  <a:pt x="48383" y="1478548"/>
                </a:moveTo>
                <a:cubicBezTo>
                  <a:pt x="61712" y="1573029"/>
                  <a:pt x="-13567" y="1618263"/>
                  <a:pt x="-96172" y="1623103"/>
                </a:cubicBezTo>
                <a:cubicBezTo>
                  <a:pt x="-176228" y="1619066"/>
                  <a:pt x="-239766" y="1567625"/>
                  <a:pt x="-240727" y="1478548"/>
                </a:cubicBezTo>
                <a:cubicBezTo>
                  <a:pt x="-234982" y="1401627"/>
                  <a:pt x="-184875" y="1316426"/>
                  <a:pt x="-96172" y="1333993"/>
                </a:cubicBezTo>
                <a:cubicBezTo>
                  <a:pt x="1922" y="1330029"/>
                  <a:pt x="45488" y="1406851"/>
                  <a:pt x="48383" y="1478548"/>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7030A0"/>
            </a:solidFill>
            <a:extLst>
              <a:ext uri="{C807C97D-BFC1-408E-A445-0C87EB9F89A2}">
                <ask:lineSketchStyleProps xmlns:ask="http://schemas.microsoft.com/office/drawing/2018/sketchyshapes" sd="923321662">
                  <a:prstGeom prst="cloudCallout">
                    <a:avLst>
                      <a:gd name="adj1" fmla="val -82392"/>
                      <a:gd name="adj2" fmla="val 5360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521382" y="2124207"/>
            <a:ext cx="2352538" cy="369332"/>
          </a:xfrm>
          <a:prstGeom prst="rect">
            <a:avLst/>
          </a:prstGeom>
          <a:noFill/>
        </p:spPr>
        <p:txBody>
          <a:bodyPr wrap="square">
            <a:spAutoFit/>
          </a:bodyPr>
          <a:lstStyle/>
          <a:p>
            <a:r>
              <a:rPr lang="en-US" i="1" dirty="0">
                <a:solidFill>
                  <a:schemeClr val="tx1">
                    <a:lumMod val="95000"/>
                    <a:lumOff val="5000"/>
                  </a:schemeClr>
                </a:solidFill>
              </a:rPr>
              <a:t>Please let me finish.</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3209234" y="1893374"/>
            <a:ext cx="2132552" cy="923330"/>
          </a:xfrm>
          <a:prstGeom prst="rect">
            <a:avLst/>
          </a:prstGeom>
          <a:noFill/>
        </p:spPr>
        <p:txBody>
          <a:bodyPr wrap="square">
            <a:spAutoFit/>
          </a:bodyPr>
          <a:lstStyle/>
          <a:p>
            <a:r>
              <a:rPr lang="en-US" i="1" dirty="0">
                <a:solidFill>
                  <a:schemeClr val="tx1">
                    <a:lumMod val="95000"/>
                    <a:lumOff val="5000"/>
                  </a:schemeClr>
                </a:solidFill>
              </a:rPr>
              <a:t>It's important to me that you know that ...</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5844844" y="2355039"/>
            <a:ext cx="2111375" cy="369332"/>
          </a:xfrm>
          <a:prstGeom prst="rect">
            <a:avLst/>
          </a:prstGeom>
          <a:noFill/>
        </p:spPr>
        <p:txBody>
          <a:bodyPr wrap="square">
            <a:spAutoFit/>
          </a:bodyPr>
          <a:lstStyle/>
          <a:p>
            <a:r>
              <a:rPr lang="en-US" i="1" dirty="0">
                <a:solidFill>
                  <a:schemeClr val="tx1">
                    <a:lumMod val="95000"/>
                    <a:lumOff val="5000"/>
                  </a:schemeClr>
                </a:solidFill>
              </a:rPr>
              <a:t>I'd like your help.</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8958643" y="2174365"/>
            <a:ext cx="1941688" cy="923330"/>
          </a:xfrm>
          <a:prstGeom prst="rect">
            <a:avLst/>
          </a:prstGeom>
          <a:noFill/>
        </p:spPr>
        <p:txBody>
          <a:bodyPr wrap="square">
            <a:spAutoFit/>
          </a:bodyPr>
          <a:lstStyle/>
          <a:p>
            <a:r>
              <a:rPr lang="en-US" i="1" dirty="0">
                <a:solidFill>
                  <a:schemeClr val="tx1">
                    <a:lumMod val="95000"/>
                    <a:lumOff val="5000"/>
                  </a:schemeClr>
                </a:solidFill>
              </a:rPr>
              <a:t>It's really important to me to do this well.</a:t>
            </a:r>
            <a:endParaRPr lang="en-GB" i="1" dirty="0">
              <a:solidFill>
                <a:schemeClr val="tx1">
                  <a:lumMod val="95000"/>
                  <a:lumOff val="5000"/>
                </a:schemeClr>
              </a:solidFill>
            </a:endParaRP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5951635" y="3938921"/>
            <a:ext cx="2563500" cy="1033683"/>
          </a:xfrm>
          <a:custGeom>
            <a:avLst/>
            <a:gdLst>
              <a:gd name="connsiteX0" fmla="*/ 0 w 2563500"/>
              <a:gd name="connsiteY0" fmla="*/ 0 h 1033683"/>
              <a:gd name="connsiteX1" fmla="*/ 427250 w 2563500"/>
              <a:gd name="connsiteY1" fmla="*/ 0 h 1033683"/>
              <a:gd name="connsiteX2" fmla="*/ 427250 w 2563500"/>
              <a:gd name="connsiteY2" fmla="*/ 0 h 1033683"/>
              <a:gd name="connsiteX3" fmla="*/ 1068125 w 2563500"/>
              <a:gd name="connsiteY3" fmla="*/ 0 h 1033683"/>
              <a:gd name="connsiteX4" fmla="*/ 2563500 w 2563500"/>
              <a:gd name="connsiteY4" fmla="*/ 0 h 1033683"/>
              <a:gd name="connsiteX5" fmla="*/ 2563500 w 2563500"/>
              <a:gd name="connsiteY5" fmla="*/ 602982 h 1033683"/>
              <a:gd name="connsiteX6" fmla="*/ 2563500 w 2563500"/>
              <a:gd name="connsiteY6" fmla="*/ 602982 h 1033683"/>
              <a:gd name="connsiteX7" fmla="*/ 2563500 w 2563500"/>
              <a:gd name="connsiteY7" fmla="*/ 861403 h 1033683"/>
              <a:gd name="connsiteX8" fmla="*/ 2563500 w 2563500"/>
              <a:gd name="connsiteY8" fmla="*/ 1033683 h 1033683"/>
              <a:gd name="connsiteX9" fmla="*/ 1068125 w 2563500"/>
              <a:gd name="connsiteY9" fmla="*/ 1033683 h 1033683"/>
              <a:gd name="connsiteX10" fmla="*/ 747696 w 2563500"/>
              <a:gd name="connsiteY10" fmla="*/ 1162893 h 1033683"/>
              <a:gd name="connsiteX11" fmla="*/ 427250 w 2563500"/>
              <a:gd name="connsiteY11" fmla="*/ 1033683 h 1033683"/>
              <a:gd name="connsiteX12" fmla="*/ 0 w 2563500"/>
              <a:gd name="connsiteY12" fmla="*/ 1033683 h 1033683"/>
              <a:gd name="connsiteX13" fmla="*/ 0 w 2563500"/>
              <a:gd name="connsiteY13" fmla="*/ 861403 h 1033683"/>
              <a:gd name="connsiteX14" fmla="*/ 0 w 2563500"/>
              <a:gd name="connsiteY14" fmla="*/ 602982 h 1033683"/>
              <a:gd name="connsiteX15" fmla="*/ 0 w 2563500"/>
              <a:gd name="connsiteY15" fmla="*/ 602982 h 1033683"/>
              <a:gd name="connsiteX16" fmla="*/ 0 w 2563500"/>
              <a:gd name="connsiteY16" fmla="*/ 0 h 10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033683"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59720" y="139628"/>
                  <a:pt x="2510633" y="483686"/>
                  <a:pt x="2563500" y="602982"/>
                </a:cubicBezTo>
                <a:lnTo>
                  <a:pt x="2563500" y="602982"/>
                </a:lnTo>
                <a:cubicBezTo>
                  <a:pt x="2578796" y="668978"/>
                  <a:pt x="2546037" y="765222"/>
                  <a:pt x="2563500" y="861403"/>
                </a:cubicBezTo>
                <a:cubicBezTo>
                  <a:pt x="2573333" y="942315"/>
                  <a:pt x="2552439" y="1015355"/>
                  <a:pt x="2563500" y="1033683"/>
                </a:cubicBezTo>
                <a:cubicBezTo>
                  <a:pt x="2346938" y="1160770"/>
                  <a:pt x="1691603" y="919084"/>
                  <a:pt x="1068125" y="1033683"/>
                </a:cubicBezTo>
                <a:cubicBezTo>
                  <a:pt x="955202" y="1059142"/>
                  <a:pt x="885031" y="1115715"/>
                  <a:pt x="747696" y="1162893"/>
                </a:cubicBezTo>
                <a:cubicBezTo>
                  <a:pt x="661935" y="1102680"/>
                  <a:pt x="525102" y="1080498"/>
                  <a:pt x="427250" y="1033683"/>
                </a:cubicBezTo>
                <a:cubicBezTo>
                  <a:pt x="272428" y="1033569"/>
                  <a:pt x="192476" y="1001920"/>
                  <a:pt x="0" y="1033683"/>
                </a:cubicBezTo>
                <a:cubicBezTo>
                  <a:pt x="3121" y="962352"/>
                  <a:pt x="-8228" y="921805"/>
                  <a:pt x="0" y="861403"/>
                </a:cubicBezTo>
                <a:cubicBezTo>
                  <a:pt x="-2836" y="734296"/>
                  <a:pt x="-21562" y="677422"/>
                  <a:pt x="0" y="602982"/>
                </a:cubicBezTo>
                <a:lnTo>
                  <a:pt x="0" y="602982"/>
                </a:lnTo>
                <a:cubicBezTo>
                  <a:pt x="13811" y="368564"/>
                  <a:pt x="-1474" y="60657"/>
                  <a:pt x="0" y="0"/>
                </a:cubicBezTo>
                <a:close/>
              </a:path>
            </a:pathLst>
          </a:custGeom>
          <a:noFill/>
          <a:ln w="38100">
            <a:solidFill>
              <a:srgbClr val="7030A0"/>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rot="190154">
            <a:off x="9039917" y="4040800"/>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a:off x="3330699" y="3794322"/>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690367" y="1607743"/>
                  <a:pt x="675328" y="1455426"/>
                  <a:pt x="630017" y="1400237"/>
                </a:cubicBezTo>
                <a:cubicBezTo>
                  <a:pt x="-104605" y="1201936"/>
                  <a:pt x="-277922" y="622573"/>
                  <a:pt x="435237" y="178816"/>
                </a:cubicBezTo>
                <a:cubicBezTo>
                  <a:pt x="796092" y="21166"/>
                  <a:pt x="1216893" y="-24996"/>
                  <a:pt x="1612142" y="34796"/>
                </a:cubicBezTo>
                <a:cubicBezTo>
                  <a:pt x="2338741" y="142920"/>
                  <a:pt x="2795329" y="684021"/>
                  <a:pt x="2301413" y="1133135"/>
                </a:cubicBezTo>
                <a:cubicBezTo>
                  <a:pt x="2059289" y="1375705"/>
                  <a:pt x="1613406" y="1509204"/>
                  <a:pt x="1078507" y="1490554"/>
                </a:cubicBezTo>
                <a:cubicBezTo>
                  <a:pt x="984092" y="1527228"/>
                  <a:pt x="878070" y="1570945"/>
                  <a:pt x="722643" y="1683952"/>
                </a:cubicBezTo>
                <a:close/>
              </a:path>
            </a:pathLst>
          </a:custGeom>
          <a:noFill/>
          <a:ln w="38100">
            <a:solidFill>
              <a:srgbClr val="7030A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119270" y="3556514"/>
            <a:ext cx="3032815" cy="1734654"/>
          </a:xfrm>
          <a:custGeom>
            <a:avLst/>
            <a:gdLst>
              <a:gd name="connsiteX0" fmla="*/ 273795 w 3032815"/>
              <a:gd name="connsiteY0" fmla="*/ 577013 h 1734654"/>
              <a:gd name="connsiteX1" fmla="*/ 394757 w 3032815"/>
              <a:gd name="connsiteY1" fmla="*/ 277343 h 1734654"/>
              <a:gd name="connsiteX2" fmla="*/ 983207 w 3032815"/>
              <a:gd name="connsiteY2" fmla="*/ 208881 h 1734654"/>
              <a:gd name="connsiteX3" fmla="*/ 1576502 w 3032815"/>
              <a:gd name="connsiteY3" fmla="*/ 137808 h 1734654"/>
              <a:gd name="connsiteX4" fmla="*/ 1807684 w 3032815"/>
              <a:gd name="connsiteY4" fmla="*/ 8030 h 1734654"/>
              <a:gd name="connsiteX5" fmla="*/ 2094397 w 3032815"/>
              <a:gd name="connsiteY5" fmla="*/ 99622 h 1734654"/>
              <a:gd name="connsiteX6" fmla="*/ 2489646 w 3032815"/>
              <a:gd name="connsiteY6" fmla="*/ 27706 h 1734654"/>
              <a:gd name="connsiteX7" fmla="*/ 2690078 w 3032815"/>
              <a:gd name="connsiteY7" fmla="*/ 223898 h 1734654"/>
              <a:gd name="connsiteX8" fmla="*/ 2947306 w 3032815"/>
              <a:gd name="connsiteY8" fmla="*/ 414309 h 1734654"/>
              <a:gd name="connsiteX9" fmla="*/ 2935793 w 3032815"/>
              <a:gd name="connsiteY9" fmla="*/ 620781 h 1734654"/>
              <a:gd name="connsiteX10" fmla="*/ 3019897 w 3032815"/>
              <a:gd name="connsiteY10" fmla="*/ 936472 h 1734654"/>
              <a:gd name="connsiteX11" fmla="*/ 2625912 w 3032815"/>
              <a:gd name="connsiteY11" fmla="*/ 1212812 h 1734654"/>
              <a:gd name="connsiteX12" fmla="*/ 2484872 w 3032815"/>
              <a:gd name="connsiteY12" fmla="*/ 1449600 h 1734654"/>
              <a:gd name="connsiteX13" fmla="*/ 2004676 w 3032815"/>
              <a:gd name="connsiteY13" fmla="*/ 1478270 h 1734654"/>
              <a:gd name="connsiteX14" fmla="*/ 1661519 w 3032815"/>
              <a:gd name="connsiteY14" fmla="*/ 1730879 h 1734654"/>
              <a:gd name="connsiteX15" fmla="*/ 1156962 w 3032815"/>
              <a:gd name="connsiteY15" fmla="*/ 1576688 h 1734654"/>
              <a:gd name="connsiteX16" fmla="*/ 407464 w 3032815"/>
              <a:gd name="connsiteY16" fmla="*/ 1424343 h 1734654"/>
              <a:gd name="connsiteX17" fmla="*/ 77926 w 3032815"/>
              <a:gd name="connsiteY17" fmla="*/ 1254813 h 1734654"/>
              <a:gd name="connsiteX18" fmla="*/ 148341 w 3032815"/>
              <a:gd name="connsiteY18" fmla="*/ 1025975 h 1734654"/>
              <a:gd name="connsiteX19" fmla="*/ -352 w 3032815"/>
              <a:gd name="connsiteY19" fmla="*/ 791194 h 1734654"/>
              <a:gd name="connsiteX20" fmla="*/ 271198 w 3032815"/>
              <a:gd name="connsiteY20" fmla="*/ 582514 h 1734654"/>
              <a:gd name="connsiteX21" fmla="*/ 273795 w 3032815"/>
              <a:gd name="connsiteY21" fmla="*/ 577013 h 1734654"/>
              <a:gd name="connsiteX0" fmla="*/ 2741173 w 3032815"/>
              <a:gd name="connsiteY0" fmla="*/ 2247799 h 1734654"/>
              <a:gd name="connsiteX1" fmla="*/ 2692988 w 3032815"/>
              <a:gd name="connsiteY1" fmla="*/ 2295984 h 1734654"/>
              <a:gd name="connsiteX2" fmla="*/ 2644803 w 3032815"/>
              <a:gd name="connsiteY2" fmla="*/ 2247799 h 1734654"/>
              <a:gd name="connsiteX3" fmla="*/ 2692988 w 3032815"/>
              <a:gd name="connsiteY3" fmla="*/ 2199614 h 1734654"/>
              <a:gd name="connsiteX4" fmla="*/ 2741173 w 3032815"/>
              <a:gd name="connsiteY4" fmla="*/ 2247799 h 1734654"/>
              <a:gd name="connsiteX0" fmla="*/ 2639494 w 3032815"/>
              <a:gd name="connsiteY0" fmla="*/ 2071965 h 1734654"/>
              <a:gd name="connsiteX1" fmla="*/ 2543124 w 3032815"/>
              <a:gd name="connsiteY1" fmla="*/ 2168335 h 1734654"/>
              <a:gd name="connsiteX2" fmla="*/ 2446754 w 3032815"/>
              <a:gd name="connsiteY2" fmla="*/ 2071965 h 1734654"/>
              <a:gd name="connsiteX3" fmla="*/ 2543124 w 3032815"/>
              <a:gd name="connsiteY3" fmla="*/ 1975595 h 1734654"/>
              <a:gd name="connsiteX4" fmla="*/ 2639494 w 3032815"/>
              <a:gd name="connsiteY4" fmla="*/ 2071965 h 1734654"/>
              <a:gd name="connsiteX0" fmla="*/ 2475302 w 3032815"/>
              <a:gd name="connsiteY0" fmla="*/ 1822786 h 1734654"/>
              <a:gd name="connsiteX1" fmla="*/ 2330747 w 3032815"/>
              <a:gd name="connsiteY1" fmla="*/ 1967341 h 1734654"/>
              <a:gd name="connsiteX2" fmla="*/ 2186192 w 3032815"/>
              <a:gd name="connsiteY2" fmla="*/ 1822786 h 1734654"/>
              <a:gd name="connsiteX3" fmla="*/ 2330747 w 3032815"/>
              <a:gd name="connsiteY3" fmla="*/ 1678231 h 1734654"/>
              <a:gd name="connsiteX4" fmla="*/ 2475302 w 3032815"/>
              <a:gd name="connsiteY4" fmla="*/ 1822786 h 1734654"/>
              <a:gd name="connsiteX0" fmla="*/ 329467 w 3032815"/>
              <a:gd name="connsiteY0" fmla="*/ 1051111 h 1734654"/>
              <a:gd name="connsiteX1" fmla="*/ 151640 w 3032815"/>
              <a:gd name="connsiteY1" fmla="*/ 1019109 h 1734654"/>
              <a:gd name="connsiteX2" fmla="*/ 486373 w 3032815"/>
              <a:gd name="connsiteY2" fmla="*/ 1401335 h 1734654"/>
              <a:gd name="connsiteX3" fmla="*/ 408587 w 3032815"/>
              <a:gd name="connsiteY3" fmla="*/ 1416634 h 1734654"/>
              <a:gd name="connsiteX4" fmla="*/ 1156822 w 3032815"/>
              <a:gd name="connsiteY4" fmla="*/ 1569620 h 1734654"/>
              <a:gd name="connsiteX5" fmla="*/ 1109926 w 3032815"/>
              <a:gd name="connsiteY5" fmla="*/ 1499752 h 1734654"/>
              <a:gd name="connsiteX6" fmla="*/ 2023772 w 3032815"/>
              <a:gd name="connsiteY6" fmla="*/ 1395392 h 1734654"/>
              <a:gd name="connsiteX7" fmla="*/ 2005027 w 3032815"/>
              <a:gd name="connsiteY7" fmla="*/ 1472046 h 1734654"/>
              <a:gd name="connsiteX8" fmla="*/ 2395994 w 3032815"/>
              <a:gd name="connsiteY8" fmla="*/ 921695 h 1734654"/>
              <a:gd name="connsiteX9" fmla="*/ 2624227 w 3032815"/>
              <a:gd name="connsiteY9" fmla="*/ 1208234 h 1734654"/>
              <a:gd name="connsiteX10" fmla="*/ 2934388 w 3032815"/>
              <a:gd name="connsiteY10" fmla="*/ 616524 h 1734654"/>
              <a:gd name="connsiteX11" fmla="*/ 2832733 w 3032815"/>
              <a:gd name="connsiteY11" fmla="*/ 723977 h 1734654"/>
              <a:gd name="connsiteX12" fmla="*/ 2690500 w 3032815"/>
              <a:gd name="connsiteY12" fmla="*/ 217875 h 1734654"/>
              <a:gd name="connsiteX13" fmla="*/ 2695835 w 3032815"/>
              <a:gd name="connsiteY13" fmla="*/ 268630 h 1734654"/>
              <a:gd name="connsiteX14" fmla="*/ 2041393 w 3032815"/>
              <a:gd name="connsiteY14" fmla="*/ 158688 h 1734654"/>
              <a:gd name="connsiteX15" fmla="*/ 2093484 w 3032815"/>
              <a:gd name="connsiteY15" fmla="*/ 93960 h 1734654"/>
              <a:gd name="connsiteX16" fmla="*/ 1554387 w 3032815"/>
              <a:gd name="connsiteY16" fmla="*/ 189527 h 1734654"/>
              <a:gd name="connsiteX17" fmla="*/ 1579591 w 3032815"/>
              <a:gd name="connsiteY17" fmla="*/ 133712 h 1734654"/>
              <a:gd name="connsiteX18" fmla="*/ 982856 w 3032815"/>
              <a:gd name="connsiteY18" fmla="*/ 208479 h 1734654"/>
              <a:gd name="connsiteX19" fmla="*/ 1074121 w 3032815"/>
              <a:gd name="connsiteY19" fmla="*/ 262607 h 1734654"/>
              <a:gd name="connsiteX20" fmla="*/ 289732 w 3032815"/>
              <a:gd name="connsiteY20" fmla="*/ 633991 h 1734654"/>
              <a:gd name="connsiteX21" fmla="*/ 273795 w 303281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2815" h="1734654" extrusionOk="0">
                <a:moveTo>
                  <a:pt x="273795" y="577013"/>
                </a:moveTo>
                <a:cubicBezTo>
                  <a:pt x="255366" y="486358"/>
                  <a:pt x="300240" y="362598"/>
                  <a:pt x="394757" y="277343"/>
                </a:cubicBezTo>
                <a:cubicBezTo>
                  <a:pt x="522153" y="159509"/>
                  <a:pt x="780328" y="128087"/>
                  <a:pt x="983207" y="208881"/>
                </a:cubicBezTo>
                <a:cubicBezTo>
                  <a:pt x="1097561" y="14840"/>
                  <a:pt x="1404417" y="4468"/>
                  <a:pt x="1576502" y="137808"/>
                </a:cubicBezTo>
                <a:cubicBezTo>
                  <a:pt x="1614816" y="69533"/>
                  <a:pt x="1718686" y="33201"/>
                  <a:pt x="1807684" y="8030"/>
                </a:cubicBezTo>
                <a:cubicBezTo>
                  <a:pt x="1913812" y="-5956"/>
                  <a:pt x="2034761" y="24719"/>
                  <a:pt x="2094397" y="99622"/>
                </a:cubicBezTo>
                <a:cubicBezTo>
                  <a:pt x="2189450" y="18091"/>
                  <a:pt x="2361175" y="-26655"/>
                  <a:pt x="2489646" y="27706"/>
                </a:cubicBezTo>
                <a:cubicBezTo>
                  <a:pt x="2579174" y="54324"/>
                  <a:pt x="2659882" y="142382"/>
                  <a:pt x="2690078" y="223898"/>
                </a:cubicBezTo>
                <a:cubicBezTo>
                  <a:pt x="2797593" y="237227"/>
                  <a:pt x="2922477" y="319612"/>
                  <a:pt x="2947306" y="414309"/>
                </a:cubicBezTo>
                <a:cubicBezTo>
                  <a:pt x="2975057" y="479456"/>
                  <a:pt x="2969712" y="556094"/>
                  <a:pt x="2935793" y="620781"/>
                </a:cubicBezTo>
                <a:cubicBezTo>
                  <a:pt x="3029826" y="701265"/>
                  <a:pt x="3058596" y="825558"/>
                  <a:pt x="3019897" y="936472"/>
                </a:cubicBezTo>
                <a:cubicBezTo>
                  <a:pt x="2983727" y="1061728"/>
                  <a:pt x="2799148" y="1182673"/>
                  <a:pt x="2625912" y="1212812"/>
                </a:cubicBezTo>
                <a:cubicBezTo>
                  <a:pt x="2623060" y="1295986"/>
                  <a:pt x="2570029" y="1388634"/>
                  <a:pt x="2484872" y="1449600"/>
                </a:cubicBezTo>
                <a:cubicBezTo>
                  <a:pt x="2334063" y="1553182"/>
                  <a:pt x="2137614" y="1561704"/>
                  <a:pt x="2004676" y="1478270"/>
                </a:cubicBezTo>
                <a:cubicBezTo>
                  <a:pt x="1960620" y="1608810"/>
                  <a:pt x="1815623" y="1682744"/>
                  <a:pt x="1661519" y="1730879"/>
                </a:cubicBezTo>
                <a:cubicBezTo>
                  <a:pt x="1465758" y="1740303"/>
                  <a:pt x="1275358" y="1687724"/>
                  <a:pt x="1156962" y="1576688"/>
                </a:cubicBezTo>
                <a:cubicBezTo>
                  <a:pt x="924428" y="1716588"/>
                  <a:pt x="568840" y="1637753"/>
                  <a:pt x="407464" y="1424343"/>
                </a:cubicBezTo>
                <a:cubicBezTo>
                  <a:pt x="278096" y="1448596"/>
                  <a:pt x="123221" y="1365788"/>
                  <a:pt x="77926" y="1254813"/>
                </a:cubicBezTo>
                <a:cubicBezTo>
                  <a:pt x="61816" y="1169611"/>
                  <a:pt x="77186" y="1087968"/>
                  <a:pt x="148341" y="1025975"/>
                </a:cubicBezTo>
                <a:cubicBezTo>
                  <a:pt x="57527" y="973922"/>
                  <a:pt x="-16200" y="890778"/>
                  <a:pt x="-352" y="791194"/>
                </a:cubicBezTo>
                <a:cubicBezTo>
                  <a:pt x="31211" y="685209"/>
                  <a:pt x="112185" y="596645"/>
                  <a:pt x="271198" y="582514"/>
                </a:cubicBezTo>
                <a:cubicBezTo>
                  <a:pt x="272212" y="580351"/>
                  <a:pt x="272911" y="578840"/>
                  <a:pt x="273795" y="577013"/>
                </a:cubicBezTo>
                <a:close/>
              </a:path>
              <a:path w="3032815" h="1734654" extrusionOk="0">
                <a:moveTo>
                  <a:pt x="2741173" y="2247799"/>
                </a:moveTo>
                <a:cubicBezTo>
                  <a:pt x="2742624" y="2276793"/>
                  <a:pt x="2720024" y="2295878"/>
                  <a:pt x="2692988" y="2295984"/>
                </a:cubicBezTo>
                <a:cubicBezTo>
                  <a:pt x="2664363" y="2295924"/>
                  <a:pt x="2640524" y="2277366"/>
                  <a:pt x="2644803" y="2247799"/>
                </a:cubicBezTo>
                <a:cubicBezTo>
                  <a:pt x="2648289" y="2222925"/>
                  <a:pt x="2666216" y="2199912"/>
                  <a:pt x="2692988" y="2199614"/>
                </a:cubicBezTo>
                <a:cubicBezTo>
                  <a:pt x="2722910" y="2199674"/>
                  <a:pt x="2744498" y="2218983"/>
                  <a:pt x="2741173" y="2247799"/>
                </a:cubicBezTo>
                <a:close/>
              </a:path>
              <a:path w="3032815" h="1734654" extrusionOk="0">
                <a:moveTo>
                  <a:pt x="2639494" y="2071965"/>
                </a:moveTo>
                <a:cubicBezTo>
                  <a:pt x="2645927" y="2129573"/>
                  <a:pt x="2597097" y="2167713"/>
                  <a:pt x="2543124" y="2168335"/>
                </a:cubicBezTo>
                <a:cubicBezTo>
                  <a:pt x="2492241" y="2164276"/>
                  <a:pt x="2448890" y="2125302"/>
                  <a:pt x="2446754" y="2071965"/>
                </a:cubicBezTo>
                <a:cubicBezTo>
                  <a:pt x="2451949" y="2014525"/>
                  <a:pt x="2488086" y="1973056"/>
                  <a:pt x="2543124" y="1975595"/>
                </a:cubicBezTo>
                <a:cubicBezTo>
                  <a:pt x="2596346" y="1979434"/>
                  <a:pt x="2639055" y="2020106"/>
                  <a:pt x="2639494" y="2071965"/>
                </a:cubicBezTo>
                <a:close/>
              </a:path>
              <a:path w="3032815" h="1734654" extrusionOk="0">
                <a:moveTo>
                  <a:pt x="2475302" y="1822786"/>
                </a:moveTo>
                <a:cubicBezTo>
                  <a:pt x="2476285" y="1903703"/>
                  <a:pt x="2414633" y="1960262"/>
                  <a:pt x="2330747" y="1967341"/>
                </a:cubicBezTo>
                <a:cubicBezTo>
                  <a:pt x="2250346" y="1956957"/>
                  <a:pt x="2187554" y="1915718"/>
                  <a:pt x="2186192" y="1822786"/>
                </a:cubicBezTo>
                <a:cubicBezTo>
                  <a:pt x="2199063" y="1749481"/>
                  <a:pt x="2249567" y="1675568"/>
                  <a:pt x="2330747" y="1678231"/>
                </a:cubicBezTo>
                <a:cubicBezTo>
                  <a:pt x="2425645" y="1674961"/>
                  <a:pt x="2474880" y="1744135"/>
                  <a:pt x="2475302" y="1822786"/>
                </a:cubicBezTo>
                <a:close/>
              </a:path>
              <a:path w="3032815" h="1734654" fill="none" extrusionOk="0">
                <a:moveTo>
                  <a:pt x="329467" y="1051111"/>
                </a:moveTo>
                <a:cubicBezTo>
                  <a:pt x="269673" y="1065867"/>
                  <a:pt x="202566" y="1046379"/>
                  <a:pt x="151640" y="1019109"/>
                </a:cubicBezTo>
                <a:moveTo>
                  <a:pt x="486373" y="1401335"/>
                </a:moveTo>
                <a:cubicBezTo>
                  <a:pt x="460278" y="1410085"/>
                  <a:pt x="434090" y="1413669"/>
                  <a:pt x="408587" y="1416634"/>
                </a:cubicBezTo>
                <a:moveTo>
                  <a:pt x="1156822" y="1569620"/>
                </a:moveTo>
                <a:cubicBezTo>
                  <a:pt x="1137202" y="1551555"/>
                  <a:pt x="1121144" y="1527679"/>
                  <a:pt x="1109926" y="1499752"/>
                </a:cubicBezTo>
                <a:moveTo>
                  <a:pt x="2023772" y="1395392"/>
                </a:moveTo>
                <a:cubicBezTo>
                  <a:pt x="2021966" y="1424585"/>
                  <a:pt x="2015043" y="1446655"/>
                  <a:pt x="2005027" y="1472046"/>
                </a:cubicBezTo>
                <a:moveTo>
                  <a:pt x="2395994" y="921695"/>
                </a:moveTo>
                <a:cubicBezTo>
                  <a:pt x="2533947" y="980888"/>
                  <a:pt x="2609395" y="1068926"/>
                  <a:pt x="2624227" y="1208234"/>
                </a:cubicBezTo>
                <a:moveTo>
                  <a:pt x="2934388" y="616524"/>
                </a:moveTo>
                <a:cubicBezTo>
                  <a:pt x="2906535" y="657114"/>
                  <a:pt x="2881012" y="700422"/>
                  <a:pt x="2832733" y="723977"/>
                </a:cubicBezTo>
                <a:moveTo>
                  <a:pt x="2690500" y="217875"/>
                </a:moveTo>
                <a:cubicBezTo>
                  <a:pt x="2694320" y="234208"/>
                  <a:pt x="2698452" y="252185"/>
                  <a:pt x="2695835" y="268630"/>
                </a:cubicBezTo>
                <a:moveTo>
                  <a:pt x="2041393" y="158688"/>
                </a:moveTo>
                <a:cubicBezTo>
                  <a:pt x="2055172" y="134741"/>
                  <a:pt x="2073756" y="112868"/>
                  <a:pt x="2093484" y="93960"/>
                </a:cubicBezTo>
                <a:moveTo>
                  <a:pt x="1554387" y="189527"/>
                </a:moveTo>
                <a:cubicBezTo>
                  <a:pt x="1558048" y="167242"/>
                  <a:pt x="1566262" y="151353"/>
                  <a:pt x="1579591" y="133712"/>
                </a:cubicBezTo>
                <a:moveTo>
                  <a:pt x="982856" y="208479"/>
                </a:moveTo>
                <a:cubicBezTo>
                  <a:pt x="1012902" y="225272"/>
                  <a:pt x="1050836" y="239058"/>
                  <a:pt x="1074121" y="262607"/>
                </a:cubicBezTo>
                <a:moveTo>
                  <a:pt x="289732" y="633991"/>
                </a:moveTo>
                <a:cubicBezTo>
                  <a:pt x="283487" y="616103"/>
                  <a:pt x="276892" y="596125"/>
                  <a:pt x="273795" y="577013"/>
                </a:cubicBezTo>
              </a:path>
            </a:pathLst>
          </a:custGeom>
          <a:noFill/>
          <a:ln w="38100">
            <a:solidFill>
              <a:srgbClr val="7030A0"/>
            </a:solidFill>
            <a:extLst>
              <a:ext uri="{C807C97D-BFC1-408E-A445-0C87EB9F89A2}">
                <ask:lineSketchStyleProps xmlns:ask="http://schemas.microsoft.com/office/drawing/2018/sketchyshapes" sd="923321662">
                  <a:prstGeom prst="cloudCallout">
                    <a:avLst>
                      <a:gd name="adj1" fmla="val 38795"/>
                      <a:gd name="adj2" fmla="val 795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576050" y="3878463"/>
            <a:ext cx="2297869" cy="1200329"/>
          </a:xfrm>
          <a:prstGeom prst="rect">
            <a:avLst/>
          </a:prstGeom>
          <a:noFill/>
        </p:spPr>
        <p:txBody>
          <a:bodyPr wrap="square">
            <a:spAutoFit/>
          </a:bodyPr>
          <a:lstStyle/>
          <a:p>
            <a:r>
              <a:rPr lang="en-US" i="1" dirty="0">
                <a:solidFill>
                  <a:schemeClr val="tx1">
                    <a:lumMod val="95000"/>
                    <a:lumOff val="5000"/>
                  </a:schemeClr>
                </a:solidFill>
              </a:rPr>
              <a:t>Please listen to me, because it's important to me that you understand.</a:t>
            </a:r>
            <a:endParaRPr lang="en-GB" i="1"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3521199" y="4230844"/>
            <a:ext cx="2199640" cy="646331"/>
          </a:xfrm>
          <a:prstGeom prst="rect">
            <a:avLst/>
          </a:prstGeom>
          <a:noFill/>
        </p:spPr>
        <p:txBody>
          <a:bodyPr wrap="square">
            <a:spAutoFit/>
          </a:bodyPr>
          <a:lstStyle/>
          <a:p>
            <a:r>
              <a:rPr lang="en-US" i="1" dirty="0">
                <a:solidFill>
                  <a:schemeClr val="tx1">
                    <a:lumMod val="95000"/>
                    <a:lumOff val="5000"/>
                  </a:schemeClr>
                </a:solidFill>
              </a:rPr>
              <a:t>I would like your honest opinion on ...</a:t>
            </a:r>
            <a:endParaRPr lang="en-GB" i="1" dirty="0">
              <a:solidFill>
                <a:schemeClr val="tx1">
                  <a:lumMod val="95000"/>
                  <a:lumOff val="5000"/>
                </a:schemeClr>
              </a:solidFill>
            </a:endParaRPr>
          </a:p>
        </p:txBody>
      </p:sp>
      <p:sp>
        <p:nvSpPr>
          <p:cNvPr id="32" name="TextBox 31">
            <a:extLst>
              <a:ext uri="{FF2B5EF4-FFF2-40B4-BE49-F238E27FC236}">
                <a16:creationId xmlns:a16="http://schemas.microsoft.com/office/drawing/2014/main" id="{AA2499E5-284A-4D07-A45C-2E1ABD9BC0F0}"/>
              </a:ext>
            </a:extLst>
          </p:cNvPr>
          <p:cNvSpPr txBox="1"/>
          <p:nvPr/>
        </p:nvSpPr>
        <p:spPr>
          <a:xfrm>
            <a:off x="5994582" y="4157019"/>
            <a:ext cx="2477605" cy="646331"/>
          </a:xfrm>
          <a:prstGeom prst="rect">
            <a:avLst/>
          </a:prstGeom>
          <a:noFill/>
        </p:spPr>
        <p:txBody>
          <a:bodyPr wrap="square">
            <a:spAutoFit/>
          </a:bodyPr>
          <a:lstStyle/>
          <a:p>
            <a:r>
              <a:rPr lang="en-US" i="1" dirty="0">
                <a:solidFill>
                  <a:schemeClr val="tx1">
                    <a:lumMod val="95000"/>
                    <a:lumOff val="5000"/>
                  </a:schemeClr>
                </a:solidFill>
              </a:rPr>
              <a:t>I need more info to be able to form an opinion.</a:t>
            </a:r>
            <a:endParaRPr lang="en-GB" i="1" dirty="0">
              <a:solidFill>
                <a:schemeClr val="tx1">
                  <a:lumMod val="95000"/>
                  <a:lumOff val="5000"/>
                </a:schemeClr>
              </a:solidFill>
            </a:endParaRPr>
          </a:p>
        </p:txBody>
      </p:sp>
      <p:sp>
        <p:nvSpPr>
          <p:cNvPr id="36" name="TextBox 35">
            <a:extLst>
              <a:ext uri="{FF2B5EF4-FFF2-40B4-BE49-F238E27FC236}">
                <a16:creationId xmlns:a16="http://schemas.microsoft.com/office/drawing/2014/main" id="{90E9E615-5AE2-47F4-BEF9-320756D964F3}"/>
              </a:ext>
            </a:extLst>
          </p:cNvPr>
          <p:cNvSpPr txBox="1"/>
          <p:nvPr/>
        </p:nvSpPr>
        <p:spPr>
          <a:xfrm>
            <a:off x="9171154" y="4203185"/>
            <a:ext cx="1927225" cy="1200329"/>
          </a:xfrm>
          <a:prstGeom prst="rect">
            <a:avLst/>
          </a:prstGeom>
          <a:noFill/>
        </p:spPr>
        <p:txBody>
          <a:bodyPr wrap="square">
            <a:spAutoFit/>
          </a:bodyPr>
          <a:lstStyle/>
          <a:p>
            <a:r>
              <a:rPr lang="en-US" i="1" dirty="0">
                <a:solidFill>
                  <a:schemeClr val="tx1">
                    <a:lumMod val="95000"/>
                    <a:lumOff val="5000"/>
                  </a:schemeClr>
                </a:solidFill>
              </a:rPr>
              <a:t>I am very upset right now because I really care about this issue.</a:t>
            </a:r>
            <a:endParaRPr lang="en-GB" i="1" dirty="0">
              <a:solidFill>
                <a:schemeClr val="tx1">
                  <a:lumMod val="95000"/>
                  <a:lumOff val="5000"/>
                </a:schemeClr>
              </a:solidFill>
            </a:endParaRPr>
          </a:p>
        </p:txBody>
      </p:sp>
      <p:sp>
        <p:nvSpPr>
          <p:cNvPr id="19" name="Φυσαλίδα ομιλίας: Ορθογώνιο με στρογγυλεμένες γωνίες 18">
            <a:extLst>
              <a:ext uri="{FF2B5EF4-FFF2-40B4-BE49-F238E27FC236}">
                <a16:creationId xmlns:a16="http://schemas.microsoft.com/office/drawing/2014/main" id="{69B0D35D-7BC5-4D51-8F55-40A71E24C4CE}"/>
              </a:ext>
            </a:extLst>
          </p:cNvPr>
          <p:cNvSpPr/>
          <p:nvPr/>
        </p:nvSpPr>
        <p:spPr>
          <a:xfrm rot="190154">
            <a:off x="4977198" y="5433412"/>
            <a:ext cx="2189701" cy="1243381"/>
          </a:xfrm>
          <a:custGeom>
            <a:avLst/>
            <a:gdLst>
              <a:gd name="connsiteX0" fmla="*/ 0 w 2189701"/>
              <a:gd name="connsiteY0" fmla="*/ 207234 h 1243381"/>
              <a:gd name="connsiteX1" fmla="*/ 207234 w 2189701"/>
              <a:gd name="connsiteY1" fmla="*/ 0 h 1243381"/>
              <a:gd name="connsiteX2" fmla="*/ 364950 w 2189701"/>
              <a:gd name="connsiteY2" fmla="*/ 0 h 1243381"/>
              <a:gd name="connsiteX3" fmla="*/ 364950 w 2189701"/>
              <a:gd name="connsiteY3" fmla="*/ 0 h 1243381"/>
              <a:gd name="connsiteX4" fmla="*/ 912375 w 2189701"/>
              <a:gd name="connsiteY4" fmla="*/ 0 h 1243381"/>
              <a:gd name="connsiteX5" fmla="*/ 1415318 w 2189701"/>
              <a:gd name="connsiteY5" fmla="*/ 0 h 1243381"/>
              <a:gd name="connsiteX6" fmla="*/ 1982467 w 2189701"/>
              <a:gd name="connsiteY6" fmla="*/ 0 h 1243381"/>
              <a:gd name="connsiteX7" fmla="*/ 2189701 w 2189701"/>
              <a:gd name="connsiteY7" fmla="*/ 207234 h 1243381"/>
              <a:gd name="connsiteX8" fmla="*/ 2189701 w 2189701"/>
              <a:gd name="connsiteY8" fmla="*/ 725306 h 1243381"/>
              <a:gd name="connsiteX9" fmla="*/ 2189701 w 2189701"/>
              <a:gd name="connsiteY9" fmla="*/ 725306 h 1243381"/>
              <a:gd name="connsiteX10" fmla="*/ 2189701 w 2189701"/>
              <a:gd name="connsiteY10" fmla="*/ 1036151 h 1243381"/>
              <a:gd name="connsiteX11" fmla="*/ 2189701 w 2189701"/>
              <a:gd name="connsiteY11" fmla="*/ 1036147 h 1243381"/>
              <a:gd name="connsiteX12" fmla="*/ 1982467 w 2189701"/>
              <a:gd name="connsiteY12" fmla="*/ 1243381 h 1243381"/>
              <a:gd name="connsiteX13" fmla="*/ 1468823 w 2189701"/>
              <a:gd name="connsiteY13" fmla="*/ 1243381 h 1243381"/>
              <a:gd name="connsiteX14" fmla="*/ 912375 w 2189701"/>
              <a:gd name="connsiteY14" fmla="*/ 1243381 h 1243381"/>
              <a:gd name="connsiteX15" fmla="*/ 638670 w 2189701"/>
              <a:gd name="connsiteY15" fmla="*/ 1398804 h 1243381"/>
              <a:gd name="connsiteX16" fmla="*/ 364950 w 2189701"/>
              <a:gd name="connsiteY16" fmla="*/ 1243381 h 1243381"/>
              <a:gd name="connsiteX17" fmla="*/ 207234 w 2189701"/>
              <a:gd name="connsiteY17" fmla="*/ 1243381 h 1243381"/>
              <a:gd name="connsiteX18" fmla="*/ 0 w 2189701"/>
              <a:gd name="connsiteY18" fmla="*/ 1036147 h 1243381"/>
              <a:gd name="connsiteX19" fmla="*/ 0 w 2189701"/>
              <a:gd name="connsiteY19" fmla="*/ 1036151 h 1243381"/>
              <a:gd name="connsiteX20" fmla="*/ 0 w 2189701"/>
              <a:gd name="connsiteY20" fmla="*/ 725306 h 1243381"/>
              <a:gd name="connsiteX21" fmla="*/ 0 w 2189701"/>
              <a:gd name="connsiteY21" fmla="*/ 725306 h 1243381"/>
              <a:gd name="connsiteX22" fmla="*/ 0 w 2189701"/>
              <a:gd name="connsiteY22" fmla="*/ 207234 h 124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243381" extrusionOk="0">
                <a:moveTo>
                  <a:pt x="0" y="207234"/>
                </a:moveTo>
                <a:cubicBezTo>
                  <a:pt x="19423" y="110106"/>
                  <a:pt x="94864" y="2462"/>
                  <a:pt x="207234" y="0"/>
                </a:cubicBezTo>
                <a:cubicBezTo>
                  <a:pt x="271179" y="5454"/>
                  <a:pt x="310255" y="5707"/>
                  <a:pt x="364950" y="0"/>
                </a:cubicBezTo>
                <a:lnTo>
                  <a:pt x="364950" y="0"/>
                </a:lnTo>
                <a:cubicBezTo>
                  <a:pt x="593537" y="-7264"/>
                  <a:pt x="657505" y="-6527"/>
                  <a:pt x="912375" y="0"/>
                </a:cubicBezTo>
                <a:cubicBezTo>
                  <a:pt x="1024097" y="490"/>
                  <a:pt x="1222797" y="1084"/>
                  <a:pt x="1415318" y="0"/>
                </a:cubicBezTo>
                <a:cubicBezTo>
                  <a:pt x="1607839" y="-1084"/>
                  <a:pt x="1713174" y="-8432"/>
                  <a:pt x="1982467" y="0"/>
                </a:cubicBezTo>
                <a:cubicBezTo>
                  <a:pt x="2115187" y="4894"/>
                  <a:pt x="2194526" y="92921"/>
                  <a:pt x="2189701" y="207234"/>
                </a:cubicBezTo>
                <a:cubicBezTo>
                  <a:pt x="2199332" y="390232"/>
                  <a:pt x="2178621" y="582295"/>
                  <a:pt x="2189701" y="725306"/>
                </a:cubicBezTo>
                <a:lnTo>
                  <a:pt x="2189701" y="725306"/>
                </a:lnTo>
                <a:cubicBezTo>
                  <a:pt x="2194992" y="822087"/>
                  <a:pt x="2178476" y="954453"/>
                  <a:pt x="2189701" y="1036151"/>
                </a:cubicBezTo>
                <a:lnTo>
                  <a:pt x="2189701" y="1036147"/>
                </a:lnTo>
                <a:cubicBezTo>
                  <a:pt x="2200786" y="1150657"/>
                  <a:pt x="2087777" y="1265252"/>
                  <a:pt x="1982467" y="1243381"/>
                </a:cubicBezTo>
                <a:cubicBezTo>
                  <a:pt x="1830954" y="1246604"/>
                  <a:pt x="1675551" y="1231812"/>
                  <a:pt x="1468823" y="1243381"/>
                </a:cubicBezTo>
                <a:cubicBezTo>
                  <a:pt x="1262095" y="1254950"/>
                  <a:pt x="1084890" y="1248298"/>
                  <a:pt x="912375" y="1243381"/>
                </a:cubicBezTo>
                <a:cubicBezTo>
                  <a:pt x="859737" y="1288833"/>
                  <a:pt x="711885" y="1361879"/>
                  <a:pt x="638670" y="1398804"/>
                </a:cubicBezTo>
                <a:cubicBezTo>
                  <a:pt x="577542" y="1350041"/>
                  <a:pt x="462669" y="1297051"/>
                  <a:pt x="364950" y="1243381"/>
                </a:cubicBezTo>
                <a:cubicBezTo>
                  <a:pt x="330172" y="1236138"/>
                  <a:pt x="254848" y="1247107"/>
                  <a:pt x="207234" y="1243381"/>
                </a:cubicBezTo>
                <a:cubicBezTo>
                  <a:pt x="111369" y="1243638"/>
                  <a:pt x="18882" y="1153517"/>
                  <a:pt x="0" y="1036147"/>
                </a:cubicBezTo>
                <a:lnTo>
                  <a:pt x="0" y="1036151"/>
                </a:lnTo>
                <a:cubicBezTo>
                  <a:pt x="1527" y="910383"/>
                  <a:pt x="14758" y="820687"/>
                  <a:pt x="0" y="725306"/>
                </a:cubicBezTo>
                <a:lnTo>
                  <a:pt x="0" y="725306"/>
                </a:lnTo>
                <a:cubicBezTo>
                  <a:pt x="13687" y="590878"/>
                  <a:pt x="-2793" y="462430"/>
                  <a:pt x="0" y="20723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5" name="TextBox 24">
            <a:extLst>
              <a:ext uri="{FF2B5EF4-FFF2-40B4-BE49-F238E27FC236}">
                <a16:creationId xmlns:a16="http://schemas.microsoft.com/office/drawing/2014/main" id="{931F21CC-0333-43D9-9CC0-38D86803A4E1}"/>
              </a:ext>
            </a:extLst>
          </p:cNvPr>
          <p:cNvSpPr txBox="1"/>
          <p:nvPr/>
        </p:nvSpPr>
        <p:spPr>
          <a:xfrm>
            <a:off x="5047885" y="5622455"/>
            <a:ext cx="2096230" cy="646331"/>
          </a:xfrm>
          <a:prstGeom prst="rect">
            <a:avLst/>
          </a:prstGeom>
          <a:noFill/>
        </p:spPr>
        <p:txBody>
          <a:bodyPr wrap="square">
            <a:spAutoFit/>
          </a:bodyPr>
          <a:lstStyle/>
          <a:p>
            <a:r>
              <a:rPr lang="en-US" i="1" dirty="0">
                <a:solidFill>
                  <a:schemeClr val="tx1">
                    <a:lumMod val="95000"/>
                    <a:lumOff val="5000"/>
                  </a:schemeClr>
                </a:solidFill>
              </a:rPr>
              <a:t>In order for me to feel heard, I need ...</a:t>
            </a:r>
            <a:endParaRPr lang="en-GB" i="1" dirty="0">
              <a:solidFill>
                <a:schemeClr val="tx1">
                  <a:lumMod val="95000"/>
                  <a:lumOff val="5000"/>
                </a:schemeClr>
              </a:solidFill>
            </a:endParaRPr>
          </a:p>
        </p:txBody>
      </p:sp>
    </p:spTree>
    <p:extLst>
      <p:ext uri="{BB962C8B-B14F-4D97-AF65-F5344CB8AC3E}">
        <p14:creationId xmlns:p14="http://schemas.microsoft.com/office/powerpoint/2010/main" val="10277252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lstStyle/>
          <a:p>
            <a:r>
              <a:rPr lang="en-GB" dirty="0"/>
              <a:t>How to formulate needs for freedom</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75445">
            <a:off x="460512" y="1862676"/>
            <a:ext cx="2352538" cy="909784"/>
          </a:xfrm>
          <a:custGeom>
            <a:avLst/>
            <a:gdLst>
              <a:gd name="connsiteX0" fmla="*/ 0 w 2352538"/>
              <a:gd name="connsiteY0" fmla="*/ 0 h 909784"/>
              <a:gd name="connsiteX1" fmla="*/ 392090 w 2352538"/>
              <a:gd name="connsiteY1" fmla="*/ 0 h 909784"/>
              <a:gd name="connsiteX2" fmla="*/ 392090 w 2352538"/>
              <a:gd name="connsiteY2" fmla="*/ 0 h 909784"/>
              <a:gd name="connsiteX3" fmla="*/ 980224 w 2352538"/>
              <a:gd name="connsiteY3" fmla="*/ 0 h 909784"/>
              <a:gd name="connsiteX4" fmla="*/ 1680104 w 2352538"/>
              <a:gd name="connsiteY4" fmla="*/ 0 h 909784"/>
              <a:gd name="connsiteX5" fmla="*/ 2352538 w 2352538"/>
              <a:gd name="connsiteY5" fmla="*/ 0 h 909784"/>
              <a:gd name="connsiteX6" fmla="*/ 2352538 w 2352538"/>
              <a:gd name="connsiteY6" fmla="*/ 530707 h 909784"/>
              <a:gd name="connsiteX7" fmla="*/ 2352538 w 2352538"/>
              <a:gd name="connsiteY7" fmla="*/ 530707 h 909784"/>
              <a:gd name="connsiteX8" fmla="*/ 2352538 w 2352538"/>
              <a:gd name="connsiteY8" fmla="*/ 758153 h 909784"/>
              <a:gd name="connsiteX9" fmla="*/ 2352538 w 2352538"/>
              <a:gd name="connsiteY9" fmla="*/ 909784 h 909784"/>
              <a:gd name="connsiteX10" fmla="*/ 1707550 w 2352538"/>
              <a:gd name="connsiteY10" fmla="*/ 909784 h 909784"/>
              <a:gd name="connsiteX11" fmla="*/ 980224 w 2352538"/>
              <a:gd name="connsiteY11" fmla="*/ 909784 h 909784"/>
              <a:gd name="connsiteX12" fmla="*/ 686165 w 2352538"/>
              <a:gd name="connsiteY12" fmla="*/ 1023507 h 909784"/>
              <a:gd name="connsiteX13" fmla="*/ 392090 w 2352538"/>
              <a:gd name="connsiteY13" fmla="*/ 909784 h 909784"/>
              <a:gd name="connsiteX14" fmla="*/ 0 w 2352538"/>
              <a:gd name="connsiteY14" fmla="*/ 909784 h 909784"/>
              <a:gd name="connsiteX15" fmla="*/ 0 w 2352538"/>
              <a:gd name="connsiteY15" fmla="*/ 758153 h 909784"/>
              <a:gd name="connsiteX16" fmla="*/ 0 w 2352538"/>
              <a:gd name="connsiteY16" fmla="*/ 530707 h 909784"/>
              <a:gd name="connsiteX17" fmla="*/ 0 w 2352538"/>
              <a:gd name="connsiteY17" fmla="*/ 530707 h 909784"/>
              <a:gd name="connsiteX18" fmla="*/ 0 w 2352538"/>
              <a:gd name="connsiteY18" fmla="*/ 0 h 90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2538" h="909784" extrusionOk="0">
                <a:moveTo>
                  <a:pt x="0" y="0"/>
                </a:moveTo>
                <a:cubicBezTo>
                  <a:pt x="100477" y="17890"/>
                  <a:pt x="291477" y="2435"/>
                  <a:pt x="392090" y="0"/>
                </a:cubicBezTo>
                <a:lnTo>
                  <a:pt x="392090" y="0"/>
                </a:lnTo>
                <a:cubicBezTo>
                  <a:pt x="567675" y="-9800"/>
                  <a:pt x="742520" y="6562"/>
                  <a:pt x="980224" y="0"/>
                </a:cubicBezTo>
                <a:cubicBezTo>
                  <a:pt x="1158804" y="26572"/>
                  <a:pt x="1486291" y="7226"/>
                  <a:pt x="1680104" y="0"/>
                </a:cubicBezTo>
                <a:cubicBezTo>
                  <a:pt x="1873917" y="-7226"/>
                  <a:pt x="2169343" y="-26771"/>
                  <a:pt x="2352538" y="0"/>
                </a:cubicBezTo>
                <a:cubicBezTo>
                  <a:pt x="2328877" y="261776"/>
                  <a:pt x="2342185" y="359895"/>
                  <a:pt x="2352538" y="530707"/>
                </a:cubicBezTo>
                <a:lnTo>
                  <a:pt x="2352538" y="530707"/>
                </a:lnTo>
                <a:cubicBezTo>
                  <a:pt x="2355568" y="600870"/>
                  <a:pt x="2341760" y="645393"/>
                  <a:pt x="2352538" y="758153"/>
                </a:cubicBezTo>
                <a:cubicBezTo>
                  <a:pt x="2346561" y="791647"/>
                  <a:pt x="2352305" y="879400"/>
                  <a:pt x="2352538" y="909784"/>
                </a:cubicBezTo>
                <a:cubicBezTo>
                  <a:pt x="2176200" y="903586"/>
                  <a:pt x="2000781" y="924009"/>
                  <a:pt x="1707550" y="909784"/>
                </a:cubicBezTo>
                <a:cubicBezTo>
                  <a:pt x="1414319" y="895559"/>
                  <a:pt x="1309093" y="921891"/>
                  <a:pt x="980224" y="909784"/>
                </a:cubicBezTo>
                <a:cubicBezTo>
                  <a:pt x="899050" y="935369"/>
                  <a:pt x="751885" y="985294"/>
                  <a:pt x="686165" y="1023507"/>
                </a:cubicBezTo>
                <a:cubicBezTo>
                  <a:pt x="557939" y="962565"/>
                  <a:pt x="509369" y="945999"/>
                  <a:pt x="392090" y="909784"/>
                </a:cubicBezTo>
                <a:cubicBezTo>
                  <a:pt x="282505" y="900974"/>
                  <a:pt x="139541" y="892560"/>
                  <a:pt x="0" y="909784"/>
                </a:cubicBezTo>
                <a:cubicBezTo>
                  <a:pt x="704" y="870227"/>
                  <a:pt x="5727" y="802915"/>
                  <a:pt x="0" y="758153"/>
                </a:cubicBezTo>
                <a:cubicBezTo>
                  <a:pt x="9938" y="682461"/>
                  <a:pt x="868" y="604869"/>
                  <a:pt x="0" y="530707"/>
                </a:cubicBezTo>
                <a:lnTo>
                  <a:pt x="0" y="530707"/>
                </a:lnTo>
                <a:cubicBezTo>
                  <a:pt x="-8045" y="411307"/>
                  <a:pt x="21511" y="173817"/>
                  <a:pt x="0" y="0"/>
                </a:cubicBezTo>
                <a:close/>
              </a:path>
            </a:pathLst>
          </a:custGeom>
          <a:noFill/>
          <a:ln w="38100">
            <a:solidFill>
              <a:srgbClr val="00B0F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609269">
            <a:off x="3152085" y="1677324"/>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5650064"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00B0F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8701985" y="1807980"/>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701329 w 2313885"/>
              <a:gd name="connsiteY0" fmla="*/ 1797223 h 1734654"/>
              <a:gd name="connsiteX1" fmla="*/ -749514 w 2313885"/>
              <a:gd name="connsiteY1" fmla="*/ 1845408 h 1734654"/>
              <a:gd name="connsiteX2" fmla="*/ -797699 w 2313885"/>
              <a:gd name="connsiteY2" fmla="*/ 1797223 h 1734654"/>
              <a:gd name="connsiteX3" fmla="*/ -749514 w 2313885"/>
              <a:gd name="connsiteY3" fmla="*/ 1749038 h 1734654"/>
              <a:gd name="connsiteX4" fmla="*/ -701329 w 2313885"/>
              <a:gd name="connsiteY4" fmla="*/ 1797223 h 1734654"/>
              <a:gd name="connsiteX0" fmla="*/ -369780 w 2313885"/>
              <a:gd name="connsiteY0" fmla="*/ 1659009 h 1734654"/>
              <a:gd name="connsiteX1" fmla="*/ -466150 w 2313885"/>
              <a:gd name="connsiteY1" fmla="*/ 1755379 h 1734654"/>
              <a:gd name="connsiteX2" fmla="*/ -562520 w 2313885"/>
              <a:gd name="connsiteY2" fmla="*/ 1659009 h 1734654"/>
              <a:gd name="connsiteX3" fmla="*/ -466150 w 2313885"/>
              <a:gd name="connsiteY3" fmla="*/ 1562639 h 1734654"/>
              <a:gd name="connsiteX4" fmla="*/ -369780 w 2313885"/>
              <a:gd name="connsiteY4" fmla="*/ 1659009 h 1734654"/>
              <a:gd name="connsiteX0" fmla="*/ 48383 w 2313885"/>
              <a:gd name="connsiteY0" fmla="*/ 1478548 h 1734654"/>
              <a:gd name="connsiteX1" fmla="*/ -96172 w 2313885"/>
              <a:gd name="connsiteY1" fmla="*/ 1623103 h 1734654"/>
              <a:gd name="connsiteX2" fmla="*/ -240727 w 2313885"/>
              <a:gd name="connsiteY2" fmla="*/ 1478548 h 1734654"/>
              <a:gd name="connsiteX3" fmla="*/ -96172 w 2313885"/>
              <a:gd name="connsiteY3" fmla="*/ 1333993 h 1734654"/>
              <a:gd name="connsiteX4" fmla="*/ 48383 w 2313885"/>
              <a:gd name="connsiteY4" fmla="*/ 1478548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701329" y="1797223"/>
                </a:moveTo>
                <a:cubicBezTo>
                  <a:pt x="-699920" y="1826148"/>
                  <a:pt x="-721641" y="1845094"/>
                  <a:pt x="-749514" y="1845408"/>
                </a:cubicBezTo>
                <a:cubicBezTo>
                  <a:pt x="-777547" y="1845366"/>
                  <a:pt x="-798794" y="1824591"/>
                  <a:pt x="-797699" y="1797223"/>
                </a:cubicBezTo>
                <a:cubicBezTo>
                  <a:pt x="-792781" y="1773063"/>
                  <a:pt x="-777303" y="1751227"/>
                  <a:pt x="-749514" y="1749038"/>
                </a:cubicBezTo>
                <a:cubicBezTo>
                  <a:pt x="-721383" y="1749066"/>
                  <a:pt x="-696791" y="1767603"/>
                  <a:pt x="-701329" y="1797223"/>
                </a:cubicBezTo>
                <a:close/>
              </a:path>
              <a:path w="2313885" h="1734654" extrusionOk="0">
                <a:moveTo>
                  <a:pt x="-369780" y="1659009"/>
                </a:moveTo>
                <a:cubicBezTo>
                  <a:pt x="-361359" y="1717972"/>
                  <a:pt x="-406993" y="1750457"/>
                  <a:pt x="-466150" y="1755379"/>
                </a:cubicBezTo>
                <a:cubicBezTo>
                  <a:pt x="-517130" y="1751488"/>
                  <a:pt x="-555212" y="1712620"/>
                  <a:pt x="-562520" y="1659009"/>
                </a:cubicBezTo>
                <a:cubicBezTo>
                  <a:pt x="-561329" y="1604819"/>
                  <a:pt x="-526809" y="1552234"/>
                  <a:pt x="-466150" y="1562639"/>
                </a:cubicBezTo>
                <a:cubicBezTo>
                  <a:pt x="-412931" y="1574432"/>
                  <a:pt x="-371443" y="1610956"/>
                  <a:pt x="-369780" y="1659009"/>
                </a:cubicBezTo>
                <a:close/>
              </a:path>
              <a:path w="2313885" h="1734654" extrusionOk="0">
                <a:moveTo>
                  <a:pt x="48383" y="1478548"/>
                </a:moveTo>
                <a:cubicBezTo>
                  <a:pt x="61712" y="1573029"/>
                  <a:pt x="-13567" y="1618263"/>
                  <a:pt x="-96172" y="1623103"/>
                </a:cubicBezTo>
                <a:cubicBezTo>
                  <a:pt x="-176228" y="1619066"/>
                  <a:pt x="-239766" y="1567625"/>
                  <a:pt x="-240727" y="1478548"/>
                </a:cubicBezTo>
                <a:cubicBezTo>
                  <a:pt x="-234982" y="1401627"/>
                  <a:pt x="-184875" y="1316426"/>
                  <a:pt x="-96172" y="1333993"/>
                </a:cubicBezTo>
                <a:cubicBezTo>
                  <a:pt x="1922" y="1330029"/>
                  <a:pt x="45488" y="1406851"/>
                  <a:pt x="48383" y="1478548"/>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00B0F0"/>
            </a:solidFill>
            <a:extLst>
              <a:ext uri="{C807C97D-BFC1-408E-A445-0C87EB9F89A2}">
                <ask:lineSketchStyleProps xmlns:ask="http://schemas.microsoft.com/office/drawing/2018/sketchyshapes" sd="923321662">
                  <a:prstGeom prst="cloudCallout">
                    <a:avLst>
                      <a:gd name="adj1" fmla="val -82392"/>
                      <a:gd name="adj2" fmla="val 5360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671218" y="2012637"/>
            <a:ext cx="2352538" cy="646331"/>
          </a:xfrm>
          <a:prstGeom prst="rect">
            <a:avLst/>
          </a:prstGeom>
          <a:noFill/>
        </p:spPr>
        <p:txBody>
          <a:bodyPr wrap="square">
            <a:spAutoFit/>
          </a:bodyPr>
          <a:lstStyle/>
          <a:p>
            <a:r>
              <a:rPr lang="en-US" i="1" dirty="0">
                <a:solidFill>
                  <a:schemeClr val="tx1">
                    <a:lumMod val="95000"/>
                    <a:lumOff val="5000"/>
                  </a:schemeClr>
                </a:solidFill>
              </a:rPr>
              <a:t>Let me think for a moment, please.</a:t>
            </a:r>
            <a:endParaRPr lang="en-GB" i="1" dirty="0">
              <a:solidFill>
                <a:schemeClr val="tx1">
                  <a:lumMod val="95000"/>
                  <a:lumOff val="5000"/>
                </a:schemeClr>
              </a:solidFill>
            </a:endParaRPr>
          </a:p>
        </p:txBody>
      </p:sp>
      <p:sp>
        <p:nvSpPr>
          <p:cNvPr id="12" name="TextBox 11">
            <a:extLst>
              <a:ext uri="{FF2B5EF4-FFF2-40B4-BE49-F238E27FC236}">
                <a16:creationId xmlns:a16="http://schemas.microsoft.com/office/drawing/2014/main" id="{64620841-537B-452D-BF0B-D488AAE6612D}"/>
              </a:ext>
            </a:extLst>
          </p:cNvPr>
          <p:cNvSpPr txBox="1"/>
          <p:nvPr/>
        </p:nvSpPr>
        <p:spPr>
          <a:xfrm>
            <a:off x="3359480" y="1815352"/>
            <a:ext cx="2132552" cy="1200329"/>
          </a:xfrm>
          <a:prstGeom prst="rect">
            <a:avLst/>
          </a:prstGeom>
          <a:noFill/>
        </p:spPr>
        <p:txBody>
          <a:bodyPr wrap="square">
            <a:spAutoFit/>
          </a:bodyPr>
          <a:lstStyle/>
          <a:p>
            <a:r>
              <a:rPr lang="en-US" i="1" dirty="0">
                <a:solidFill>
                  <a:schemeClr val="tx1">
                    <a:lumMod val="95000"/>
                    <a:lumOff val="5000"/>
                  </a:schemeClr>
                </a:solidFill>
              </a:rPr>
              <a:t>Wait a minute, please, I haven't quite understood yet. </a:t>
            </a:r>
            <a:endParaRPr lang="en-GB" i="1" dirty="0">
              <a:solidFill>
                <a:schemeClr val="tx1">
                  <a:lumMod val="95000"/>
                  <a:lumOff val="5000"/>
                </a:schemeClr>
              </a:solidFill>
            </a:endParaRPr>
          </a:p>
        </p:txBody>
      </p:sp>
      <p:sp>
        <p:nvSpPr>
          <p:cNvPr id="16" name="TextBox 15">
            <a:extLst>
              <a:ext uri="{FF2B5EF4-FFF2-40B4-BE49-F238E27FC236}">
                <a16:creationId xmlns:a16="http://schemas.microsoft.com/office/drawing/2014/main" id="{576CF69C-268F-452F-84FD-E56E36C65B2D}"/>
              </a:ext>
            </a:extLst>
          </p:cNvPr>
          <p:cNvSpPr txBox="1"/>
          <p:nvPr/>
        </p:nvSpPr>
        <p:spPr>
          <a:xfrm>
            <a:off x="6189217" y="2092351"/>
            <a:ext cx="1589626" cy="923330"/>
          </a:xfrm>
          <a:prstGeom prst="rect">
            <a:avLst/>
          </a:prstGeom>
          <a:noFill/>
        </p:spPr>
        <p:txBody>
          <a:bodyPr wrap="square">
            <a:spAutoFit/>
          </a:bodyPr>
          <a:lstStyle/>
          <a:p>
            <a:r>
              <a:rPr lang="en-US" i="1" dirty="0">
                <a:solidFill>
                  <a:schemeClr val="tx1">
                    <a:lumMod val="95000"/>
                    <a:lumOff val="5000"/>
                  </a:schemeClr>
                </a:solidFill>
              </a:rPr>
              <a:t>In order to understand it fully, I need ...</a:t>
            </a:r>
            <a:endParaRPr lang="en-GB" i="1" dirty="0">
              <a:solidFill>
                <a:schemeClr val="tx1">
                  <a:lumMod val="95000"/>
                  <a:lumOff val="5000"/>
                </a:schemeClr>
              </a:solidFill>
            </a:endParaRPr>
          </a:p>
        </p:txBody>
      </p:sp>
      <p:sp>
        <p:nvSpPr>
          <p:cNvPr id="20" name="TextBox 19">
            <a:extLst>
              <a:ext uri="{FF2B5EF4-FFF2-40B4-BE49-F238E27FC236}">
                <a16:creationId xmlns:a16="http://schemas.microsoft.com/office/drawing/2014/main" id="{E7F194D2-1A42-4DE6-8B18-31DE26DA6C96}"/>
              </a:ext>
            </a:extLst>
          </p:cNvPr>
          <p:cNvSpPr txBox="1"/>
          <p:nvPr/>
        </p:nvSpPr>
        <p:spPr>
          <a:xfrm>
            <a:off x="9002151" y="2069956"/>
            <a:ext cx="1941688" cy="1200329"/>
          </a:xfrm>
          <a:prstGeom prst="rect">
            <a:avLst/>
          </a:prstGeom>
          <a:noFill/>
        </p:spPr>
        <p:txBody>
          <a:bodyPr wrap="square">
            <a:spAutoFit/>
          </a:bodyPr>
          <a:lstStyle/>
          <a:p>
            <a:r>
              <a:rPr lang="en-US" i="1" dirty="0">
                <a:solidFill>
                  <a:schemeClr val="tx1">
                    <a:lumMod val="95000"/>
                    <a:lumOff val="5000"/>
                  </a:schemeClr>
                </a:solidFill>
              </a:rPr>
              <a:t>That was really a lot. I need a little time to digest now.</a:t>
            </a:r>
            <a:endParaRPr lang="en-GB" i="1" dirty="0">
              <a:solidFill>
                <a:schemeClr val="tx1">
                  <a:lumMod val="95000"/>
                  <a:lumOff val="5000"/>
                </a:schemeClr>
              </a:solidFill>
            </a:endParaRP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8790300" y="4181817"/>
            <a:ext cx="2563500" cy="1033683"/>
          </a:xfrm>
          <a:custGeom>
            <a:avLst/>
            <a:gdLst>
              <a:gd name="connsiteX0" fmla="*/ 0 w 2563500"/>
              <a:gd name="connsiteY0" fmla="*/ 0 h 1033683"/>
              <a:gd name="connsiteX1" fmla="*/ 427250 w 2563500"/>
              <a:gd name="connsiteY1" fmla="*/ 0 h 1033683"/>
              <a:gd name="connsiteX2" fmla="*/ 427250 w 2563500"/>
              <a:gd name="connsiteY2" fmla="*/ 0 h 1033683"/>
              <a:gd name="connsiteX3" fmla="*/ 1068125 w 2563500"/>
              <a:gd name="connsiteY3" fmla="*/ 0 h 1033683"/>
              <a:gd name="connsiteX4" fmla="*/ 2563500 w 2563500"/>
              <a:gd name="connsiteY4" fmla="*/ 0 h 1033683"/>
              <a:gd name="connsiteX5" fmla="*/ 2563500 w 2563500"/>
              <a:gd name="connsiteY5" fmla="*/ 602982 h 1033683"/>
              <a:gd name="connsiteX6" fmla="*/ 2563500 w 2563500"/>
              <a:gd name="connsiteY6" fmla="*/ 602982 h 1033683"/>
              <a:gd name="connsiteX7" fmla="*/ 2563500 w 2563500"/>
              <a:gd name="connsiteY7" fmla="*/ 861403 h 1033683"/>
              <a:gd name="connsiteX8" fmla="*/ 2563500 w 2563500"/>
              <a:gd name="connsiteY8" fmla="*/ 1033683 h 1033683"/>
              <a:gd name="connsiteX9" fmla="*/ 1068125 w 2563500"/>
              <a:gd name="connsiteY9" fmla="*/ 1033683 h 1033683"/>
              <a:gd name="connsiteX10" fmla="*/ 747696 w 2563500"/>
              <a:gd name="connsiteY10" fmla="*/ 1162893 h 1033683"/>
              <a:gd name="connsiteX11" fmla="*/ 427250 w 2563500"/>
              <a:gd name="connsiteY11" fmla="*/ 1033683 h 1033683"/>
              <a:gd name="connsiteX12" fmla="*/ 0 w 2563500"/>
              <a:gd name="connsiteY12" fmla="*/ 1033683 h 1033683"/>
              <a:gd name="connsiteX13" fmla="*/ 0 w 2563500"/>
              <a:gd name="connsiteY13" fmla="*/ 861403 h 1033683"/>
              <a:gd name="connsiteX14" fmla="*/ 0 w 2563500"/>
              <a:gd name="connsiteY14" fmla="*/ 602982 h 1033683"/>
              <a:gd name="connsiteX15" fmla="*/ 0 w 2563500"/>
              <a:gd name="connsiteY15" fmla="*/ 602982 h 1033683"/>
              <a:gd name="connsiteX16" fmla="*/ 0 w 2563500"/>
              <a:gd name="connsiteY16" fmla="*/ 0 h 10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033683"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59720" y="139628"/>
                  <a:pt x="2510633" y="483686"/>
                  <a:pt x="2563500" y="602982"/>
                </a:cubicBezTo>
                <a:lnTo>
                  <a:pt x="2563500" y="602982"/>
                </a:lnTo>
                <a:cubicBezTo>
                  <a:pt x="2578796" y="668978"/>
                  <a:pt x="2546037" y="765222"/>
                  <a:pt x="2563500" y="861403"/>
                </a:cubicBezTo>
                <a:cubicBezTo>
                  <a:pt x="2573333" y="942315"/>
                  <a:pt x="2552439" y="1015355"/>
                  <a:pt x="2563500" y="1033683"/>
                </a:cubicBezTo>
                <a:cubicBezTo>
                  <a:pt x="2346938" y="1160770"/>
                  <a:pt x="1691603" y="919084"/>
                  <a:pt x="1068125" y="1033683"/>
                </a:cubicBezTo>
                <a:cubicBezTo>
                  <a:pt x="955202" y="1059142"/>
                  <a:pt x="885031" y="1115715"/>
                  <a:pt x="747696" y="1162893"/>
                </a:cubicBezTo>
                <a:cubicBezTo>
                  <a:pt x="661935" y="1102680"/>
                  <a:pt x="525102" y="1080498"/>
                  <a:pt x="427250" y="1033683"/>
                </a:cubicBezTo>
                <a:cubicBezTo>
                  <a:pt x="272428" y="1033569"/>
                  <a:pt x="192476" y="1001920"/>
                  <a:pt x="0" y="1033683"/>
                </a:cubicBezTo>
                <a:cubicBezTo>
                  <a:pt x="3121" y="962352"/>
                  <a:pt x="-8228" y="921805"/>
                  <a:pt x="0" y="861403"/>
                </a:cubicBezTo>
                <a:cubicBezTo>
                  <a:pt x="-2836" y="734296"/>
                  <a:pt x="-21562" y="677422"/>
                  <a:pt x="0" y="602982"/>
                </a:cubicBezTo>
                <a:lnTo>
                  <a:pt x="0" y="602982"/>
                </a:lnTo>
                <a:cubicBezTo>
                  <a:pt x="13811" y="368564"/>
                  <a:pt x="-1474" y="60657"/>
                  <a:pt x="0" y="0"/>
                </a:cubicBezTo>
                <a:close/>
              </a:path>
            </a:pathLst>
          </a:custGeom>
          <a:noFill/>
          <a:ln w="38100">
            <a:solidFill>
              <a:srgbClr val="00B0F0"/>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rot="190154">
            <a:off x="5817480" y="3729268"/>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3049340" y="3373761"/>
            <a:ext cx="2387609" cy="1496846"/>
          </a:xfrm>
          <a:custGeom>
            <a:avLst/>
            <a:gdLst>
              <a:gd name="connsiteX0" fmla="*/ 696394 w 2387609"/>
              <a:gd name="connsiteY0" fmla="*/ 1683952 h 1496846"/>
              <a:gd name="connsiteX1" fmla="*/ 607132 w 2387609"/>
              <a:gd name="connsiteY1" fmla="*/ 1400237 h 1496846"/>
              <a:gd name="connsiteX2" fmla="*/ 388149 w 2387609"/>
              <a:gd name="connsiteY2" fmla="*/ 196130 h 1496846"/>
              <a:gd name="connsiteX3" fmla="*/ 1555266 w 2387609"/>
              <a:gd name="connsiteY3" fmla="*/ 35131 h 1496846"/>
              <a:gd name="connsiteX4" fmla="*/ 2235811 w 2387609"/>
              <a:gd name="connsiteY4" fmla="*/ 1113653 h 1496846"/>
              <a:gd name="connsiteX5" fmla="*/ 1039332 w 2387609"/>
              <a:gd name="connsiteY5" fmla="*/ 1490554 h 1496846"/>
              <a:gd name="connsiteX6" fmla="*/ 696394 w 2387609"/>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09" h="1496846" extrusionOk="0">
                <a:moveTo>
                  <a:pt x="696394" y="1683952"/>
                </a:moveTo>
                <a:cubicBezTo>
                  <a:pt x="667210" y="1567619"/>
                  <a:pt x="618252" y="1504295"/>
                  <a:pt x="607132" y="1400237"/>
                </a:cubicBezTo>
                <a:cubicBezTo>
                  <a:pt x="-81115" y="1221679"/>
                  <a:pt x="-253963" y="618404"/>
                  <a:pt x="388149" y="196130"/>
                </a:cubicBezTo>
                <a:cubicBezTo>
                  <a:pt x="733149" y="23546"/>
                  <a:pt x="1193095" y="21572"/>
                  <a:pt x="1555266" y="35131"/>
                </a:cubicBezTo>
                <a:cubicBezTo>
                  <a:pt x="2210542" y="111538"/>
                  <a:pt x="2694282" y="662743"/>
                  <a:pt x="2235811" y="1113653"/>
                </a:cubicBezTo>
                <a:cubicBezTo>
                  <a:pt x="2051129" y="1319619"/>
                  <a:pt x="1566583" y="1511499"/>
                  <a:pt x="1039332" y="1490554"/>
                </a:cubicBezTo>
                <a:cubicBezTo>
                  <a:pt x="894094" y="1604744"/>
                  <a:pt x="808000" y="1629929"/>
                  <a:pt x="696394" y="1683952"/>
                </a:cubicBezTo>
                <a:close/>
              </a:path>
            </a:pathLst>
          </a:custGeom>
          <a:noFill/>
          <a:ln w="38100">
            <a:solidFill>
              <a:srgbClr val="00B0F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119270" y="3626731"/>
            <a:ext cx="2693780" cy="1426793"/>
          </a:xfrm>
          <a:custGeom>
            <a:avLst/>
            <a:gdLst>
              <a:gd name="connsiteX0" fmla="*/ 243188 w 2693780"/>
              <a:gd name="connsiteY0" fmla="*/ 474606 h 1426793"/>
              <a:gd name="connsiteX1" fmla="*/ 350627 w 2693780"/>
              <a:gd name="connsiteY1" fmla="*/ 228121 h 1426793"/>
              <a:gd name="connsiteX2" fmla="*/ 873296 w 2693780"/>
              <a:gd name="connsiteY2" fmla="*/ 171809 h 1426793"/>
              <a:gd name="connsiteX3" fmla="*/ 1400266 w 2693780"/>
              <a:gd name="connsiteY3" fmla="*/ 113350 h 1426793"/>
              <a:gd name="connsiteX4" fmla="*/ 1605605 w 2693780"/>
              <a:gd name="connsiteY4" fmla="*/ 6605 h 1426793"/>
              <a:gd name="connsiteX5" fmla="*/ 1860267 w 2693780"/>
              <a:gd name="connsiteY5" fmla="*/ 81941 h 1426793"/>
              <a:gd name="connsiteX6" fmla="*/ 2211331 w 2693780"/>
              <a:gd name="connsiteY6" fmla="*/ 22789 h 1426793"/>
              <a:gd name="connsiteX7" fmla="*/ 2389357 w 2693780"/>
              <a:gd name="connsiteY7" fmla="*/ 184161 h 1426793"/>
              <a:gd name="connsiteX8" fmla="*/ 2617830 w 2693780"/>
              <a:gd name="connsiteY8" fmla="*/ 340778 h 1426793"/>
              <a:gd name="connsiteX9" fmla="*/ 2607603 w 2693780"/>
              <a:gd name="connsiteY9" fmla="*/ 510606 h 1426793"/>
              <a:gd name="connsiteX10" fmla="*/ 2682306 w 2693780"/>
              <a:gd name="connsiteY10" fmla="*/ 770270 h 1426793"/>
              <a:gd name="connsiteX11" fmla="*/ 2332364 w 2693780"/>
              <a:gd name="connsiteY11" fmla="*/ 997566 h 1426793"/>
              <a:gd name="connsiteX12" fmla="*/ 2207091 w 2693780"/>
              <a:gd name="connsiteY12" fmla="*/ 1192329 h 1426793"/>
              <a:gd name="connsiteX13" fmla="*/ 1780576 w 2693780"/>
              <a:gd name="connsiteY13" fmla="*/ 1215911 h 1426793"/>
              <a:gd name="connsiteX14" fmla="*/ 1475779 w 2693780"/>
              <a:gd name="connsiteY14" fmla="*/ 1423688 h 1426793"/>
              <a:gd name="connsiteX15" fmla="*/ 1027627 w 2693780"/>
              <a:gd name="connsiteY15" fmla="*/ 1296862 h 1426793"/>
              <a:gd name="connsiteX16" fmla="*/ 361914 w 2693780"/>
              <a:gd name="connsiteY16" fmla="*/ 1171555 h 1426793"/>
              <a:gd name="connsiteX17" fmla="*/ 69215 w 2693780"/>
              <a:gd name="connsiteY17" fmla="*/ 1032112 h 1426793"/>
              <a:gd name="connsiteX18" fmla="*/ 131758 w 2693780"/>
              <a:gd name="connsiteY18" fmla="*/ 843888 h 1426793"/>
              <a:gd name="connsiteX19" fmla="*/ -312 w 2693780"/>
              <a:gd name="connsiteY19" fmla="*/ 650776 h 1426793"/>
              <a:gd name="connsiteX20" fmla="*/ 240881 w 2693780"/>
              <a:gd name="connsiteY20" fmla="*/ 479131 h 1426793"/>
              <a:gd name="connsiteX21" fmla="*/ 243188 w 2693780"/>
              <a:gd name="connsiteY21" fmla="*/ 474606 h 1426793"/>
              <a:gd name="connsiteX0" fmla="*/ 2431575 w 2693780"/>
              <a:gd name="connsiteY0" fmla="*/ 1848867 h 1426793"/>
              <a:gd name="connsiteX1" fmla="*/ 2391942 w 2693780"/>
              <a:gd name="connsiteY1" fmla="*/ 1888500 h 1426793"/>
              <a:gd name="connsiteX2" fmla="*/ 2352309 w 2693780"/>
              <a:gd name="connsiteY2" fmla="*/ 1848867 h 1426793"/>
              <a:gd name="connsiteX3" fmla="*/ 2391942 w 2693780"/>
              <a:gd name="connsiteY3" fmla="*/ 1809234 h 1426793"/>
              <a:gd name="connsiteX4" fmla="*/ 2431575 w 2693780"/>
              <a:gd name="connsiteY4" fmla="*/ 1848867 h 1426793"/>
              <a:gd name="connsiteX0" fmla="*/ 2337482 w 2693780"/>
              <a:gd name="connsiteY0" fmla="*/ 1703571 h 1426793"/>
              <a:gd name="connsiteX1" fmla="*/ 2258216 w 2693780"/>
              <a:gd name="connsiteY1" fmla="*/ 1782837 h 1426793"/>
              <a:gd name="connsiteX2" fmla="*/ 2178950 w 2693780"/>
              <a:gd name="connsiteY2" fmla="*/ 1703571 h 1426793"/>
              <a:gd name="connsiteX3" fmla="*/ 2258216 w 2693780"/>
              <a:gd name="connsiteY3" fmla="*/ 1624305 h 1426793"/>
              <a:gd name="connsiteX4" fmla="*/ 2337482 w 2693780"/>
              <a:gd name="connsiteY4" fmla="*/ 1703571 h 1426793"/>
              <a:gd name="connsiteX0" fmla="*/ 2189710 w 2693780"/>
              <a:gd name="connsiteY0" fmla="*/ 1499951 h 1426793"/>
              <a:gd name="connsiteX1" fmla="*/ 2070811 w 2693780"/>
              <a:gd name="connsiteY1" fmla="*/ 1618850 h 1426793"/>
              <a:gd name="connsiteX2" fmla="*/ 1951912 w 2693780"/>
              <a:gd name="connsiteY2" fmla="*/ 1499951 h 1426793"/>
              <a:gd name="connsiteX3" fmla="*/ 2070811 w 2693780"/>
              <a:gd name="connsiteY3" fmla="*/ 1381052 h 1426793"/>
              <a:gd name="connsiteX4" fmla="*/ 2189710 w 2693780"/>
              <a:gd name="connsiteY4" fmla="*/ 1499951 h 1426793"/>
              <a:gd name="connsiteX0" fmla="*/ 292636 w 2693780"/>
              <a:gd name="connsiteY0" fmla="*/ 864563 h 1426793"/>
              <a:gd name="connsiteX1" fmla="*/ 134689 w 2693780"/>
              <a:gd name="connsiteY1" fmla="*/ 838240 h 1426793"/>
              <a:gd name="connsiteX2" fmla="*/ 432002 w 2693780"/>
              <a:gd name="connsiteY2" fmla="*/ 1152630 h 1426793"/>
              <a:gd name="connsiteX3" fmla="*/ 362912 w 2693780"/>
              <a:gd name="connsiteY3" fmla="*/ 1165214 h 1426793"/>
              <a:gd name="connsiteX4" fmla="*/ 1027502 w 2693780"/>
              <a:gd name="connsiteY4" fmla="*/ 1291049 h 1426793"/>
              <a:gd name="connsiteX5" fmla="*/ 985848 w 2693780"/>
              <a:gd name="connsiteY5" fmla="*/ 1233581 h 1426793"/>
              <a:gd name="connsiteX6" fmla="*/ 1797536 w 2693780"/>
              <a:gd name="connsiteY6" fmla="*/ 1147742 h 1426793"/>
              <a:gd name="connsiteX7" fmla="*/ 1780887 w 2693780"/>
              <a:gd name="connsiteY7" fmla="*/ 1210792 h 1426793"/>
              <a:gd name="connsiteX8" fmla="*/ 2128148 w 2693780"/>
              <a:gd name="connsiteY8" fmla="*/ 758115 h 1426793"/>
              <a:gd name="connsiteX9" fmla="*/ 2330867 w 2693780"/>
              <a:gd name="connsiteY9" fmla="*/ 993800 h 1426793"/>
              <a:gd name="connsiteX10" fmla="*/ 2606356 w 2693780"/>
              <a:gd name="connsiteY10" fmla="*/ 507106 h 1426793"/>
              <a:gd name="connsiteX11" fmla="*/ 2516065 w 2693780"/>
              <a:gd name="connsiteY11" fmla="*/ 595487 h 1426793"/>
              <a:gd name="connsiteX12" fmla="*/ 2389732 w 2693780"/>
              <a:gd name="connsiteY12" fmla="*/ 179207 h 1426793"/>
              <a:gd name="connsiteX13" fmla="*/ 2394471 w 2693780"/>
              <a:gd name="connsiteY13" fmla="*/ 220954 h 1426793"/>
              <a:gd name="connsiteX14" fmla="*/ 1813188 w 2693780"/>
              <a:gd name="connsiteY14" fmla="*/ 130525 h 1426793"/>
              <a:gd name="connsiteX15" fmla="*/ 1859456 w 2693780"/>
              <a:gd name="connsiteY15" fmla="*/ 77284 h 1426793"/>
              <a:gd name="connsiteX16" fmla="*/ 1380624 w 2693780"/>
              <a:gd name="connsiteY16" fmla="*/ 155890 h 1426793"/>
              <a:gd name="connsiteX17" fmla="*/ 1403010 w 2693780"/>
              <a:gd name="connsiteY17" fmla="*/ 109981 h 1426793"/>
              <a:gd name="connsiteX18" fmla="*/ 872984 w 2693780"/>
              <a:gd name="connsiteY18" fmla="*/ 171479 h 1426793"/>
              <a:gd name="connsiteX19" fmla="*/ 954047 w 2693780"/>
              <a:gd name="connsiteY19" fmla="*/ 216000 h 1426793"/>
              <a:gd name="connsiteX20" fmla="*/ 257343 w 2693780"/>
              <a:gd name="connsiteY20" fmla="*/ 521473 h 1426793"/>
              <a:gd name="connsiteX21" fmla="*/ 243188 w 2693780"/>
              <a:gd name="connsiteY21" fmla="*/ 474606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780" h="1426793" extrusionOk="0">
                <a:moveTo>
                  <a:pt x="243188" y="474606"/>
                </a:moveTo>
                <a:cubicBezTo>
                  <a:pt x="226576" y="393815"/>
                  <a:pt x="269440" y="309539"/>
                  <a:pt x="350627" y="228121"/>
                </a:cubicBezTo>
                <a:cubicBezTo>
                  <a:pt x="458795" y="133934"/>
                  <a:pt x="676003" y="117169"/>
                  <a:pt x="873296" y="171809"/>
                </a:cubicBezTo>
                <a:cubicBezTo>
                  <a:pt x="975648" y="16251"/>
                  <a:pt x="1275165" y="19517"/>
                  <a:pt x="1400266" y="113350"/>
                </a:cubicBezTo>
                <a:cubicBezTo>
                  <a:pt x="1434707" y="57201"/>
                  <a:pt x="1524399" y="25400"/>
                  <a:pt x="1605605" y="6605"/>
                </a:cubicBezTo>
                <a:cubicBezTo>
                  <a:pt x="1696752" y="-6600"/>
                  <a:pt x="1812158" y="15972"/>
                  <a:pt x="1860267" y="81941"/>
                </a:cubicBezTo>
                <a:cubicBezTo>
                  <a:pt x="1941580" y="27023"/>
                  <a:pt x="2104689" y="-29054"/>
                  <a:pt x="2211331" y="22789"/>
                </a:cubicBezTo>
                <a:cubicBezTo>
                  <a:pt x="2297675" y="47906"/>
                  <a:pt x="2364312" y="116454"/>
                  <a:pt x="2389357" y="184161"/>
                </a:cubicBezTo>
                <a:cubicBezTo>
                  <a:pt x="2488233" y="197357"/>
                  <a:pt x="2589313" y="263474"/>
                  <a:pt x="2617830" y="340778"/>
                </a:cubicBezTo>
                <a:cubicBezTo>
                  <a:pt x="2642061" y="392945"/>
                  <a:pt x="2631730" y="459523"/>
                  <a:pt x="2607603" y="510606"/>
                </a:cubicBezTo>
                <a:cubicBezTo>
                  <a:pt x="2688763" y="580154"/>
                  <a:pt x="2726915" y="675215"/>
                  <a:pt x="2682306" y="770270"/>
                </a:cubicBezTo>
                <a:cubicBezTo>
                  <a:pt x="2651061" y="870274"/>
                  <a:pt x="2491557" y="974814"/>
                  <a:pt x="2332364" y="997566"/>
                </a:cubicBezTo>
                <a:cubicBezTo>
                  <a:pt x="2329013" y="1062146"/>
                  <a:pt x="2270808" y="1136863"/>
                  <a:pt x="2207091" y="1192329"/>
                </a:cubicBezTo>
                <a:cubicBezTo>
                  <a:pt x="2084525" y="1269006"/>
                  <a:pt x="1890470" y="1289858"/>
                  <a:pt x="1780576" y="1215911"/>
                </a:cubicBezTo>
                <a:cubicBezTo>
                  <a:pt x="1738455" y="1320604"/>
                  <a:pt x="1613339" y="1384190"/>
                  <a:pt x="1475779" y="1423688"/>
                </a:cubicBezTo>
                <a:cubicBezTo>
                  <a:pt x="1302267" y="1433111"/>
                  <a:pt x="1128549" y="1396301"/>
                  <a:pt x="1027627" y="1296862"/>
                </a:cubicBezTo>
                <a:cubicBezTo>
                  <a:pt x="826808" y="1416733"/>
                  <a:pt x="516035" y="1355482"/>
                  <a:pt x="361914" y="1171555"/>
                </a:cubicBezTo>
                <a:cubicBezTo>
                  <a:pt x="232285" y="1183919"/>
                  <a:pt x="114187" y="1122811"/>
                  <a:pt x="69215" y="1032112"/>
                </a:cubicBezTo>
                <a:cubicBezTo>
                  <a:pt x="48311" y="963879"/>
                  <a:pt x="76818" y="897068"/>
                  <a:pt x="131758" y="843888"/>
                </a:cubicBezTo>
                <a:cubicBezTo>
                  <a:pt x="52977" y="800277"/>
                  <a:pt x="-16858" y="743125"/>
                  <a:pt x="-312" y="650776"/>
                </a:cubicBezTo>
                <a:cubicBezTo>
                  <a:pt x="18821" y="561044"/>
                  <a:pt x="103662" y="490301"/>
                  <a:pt x="240881" y="479131"/>
                </a:cubicBezTo>
                <a:cubicBezTo>
                  <a:pt x="241720" y="477444"/>
                  <a:pt x="242162" y="475993"/>
                  <a:pt x="243188" y="474606"/>
                </a:cubicBezTo>
                <a:close/>
              </a:path>
              <a:path w="2693780" h="1426793" extrusionOk="0">
                <a:moveTo>
                  <a:pt x="2431575" y="1848867"/>
                </a:moveTo>
                <a:cubicBezTo>
                  <a:pt x="2432617" y="1872468"/>
                  <a:pt x="2415476" y="1888091"/>
                  <a:pt x="2391942" y="1888500"/>
                </a:cubicBezTo>
                <a:cubicBezTo>
                  <a:pt x="2368978" y="1888468"/>
                  <a:pt x="2350451" y="1872039"/>
                  <a:pt x="2352309" y="1848867"/>
                </a:cubicBezTo>
                <a:cubicBezTo>
                  <a:pt x="2352683" y="1827164"/>
                  <a:pt x="2368613" y="1811912"/>
                  <a:pt x="2391942" y="1809234"/>
                </a:cubicBezTo>
                <a:cubicBezTo>
                  <a:pt x="2414618" y="1809248"/>
                  <a:pt x="2434132" y="1825283"/>
                  <a:pt x="2431575" y="1848867"/>
                </a:cubicBezTo>
                <a:close/>
              </a:path>
              <a:path w="2693780" h="1426793" extrusionOk="0">
                <a:moveTo>
                  <a:pt x="2337482" y="1703571"/>
                </a:moveTo>
                <a:cubicBezTo>
                  <a:pt x="2339394" y="1748651"/>
                  <a:pt x="2303186" y="1781847"/>
                  <a:pt x="2258216" y="1782837"/>
                </a:cubicBezTo>
                <a:cubicBezTo>
                  <a:pt x="2218299" y="1776144"/>
                  <a:pt x="2184252" y="1747629"/>
                  <a:pt x="2178950" y="1703571"/>
                </a:cubicBezTo>
                <a:cubicBezTo>
                  <a:pt x="2183740" y="1655907"/>
                  <a:pt x="2213692" y="1623259"/>
                  <a:pt x="2258216" y="1624305"/>
                </a:cubicBezTo>
                <a:cubicBezTo>
                  <a:pt x="2301991" y="1628981"/>
                  <a:pt x="2334900" y="1667822"/>
                  <a:pt x="2337482" y="1703571"/>
                </a:cubicBezTo>
                <a:close/>
              </a:path>
              <a:path w="2693780" h="1426793" extrusionOk="0">
                <a:moveTo>
                  <a:pt x="2189710" y="1499951"/>
                </a:moveTo>
                <a:cubicBezTo>
                  <a:pt x="2198488" y="1575261"/>
                  <a:pt x="2137681" y="1616746"/>
                  <a:pt x="2070811" y="1618850"/>
                </a:cubicBezTo>
                <a:cubicBezTo>
                  <a:pt x="2004805" y="1612598"/>
                  <a:pt x="1952401" y="1570320"/>
                  <a:pt x="1951912" y="1499951"/>
                </a:cubicBezTo>
                <a:cubicBezTo>
                  <a:pt x="1953409" y="1435045"/>
                  <a:pt x="2003768" y="1378324"/>
                  <a:pt x="2070811" y="1381052"/>
                </a:cubicBezTo>
                <a:cubicBezTo>
                  <a:pt x="2142143" y="1379822"/>
                  <a:pt x="2188379" y="1438025"/>
                  <a:pt x="2189710" y="1499951"/>
                </a:cubicBezTo>
                <a:close/>
              </a:path>
              <a:path w="2693780" h="1426793" fill="none" extrusionOk="0">
                <a:moveTo>
                  <a:pt x="292636" y="864563"/>
                </a:moveTo>
                <a:cubicBezTo>
                  <a:pt x="237825" y="869173"/>
                  <a:pt x="175114" y="865437"/>
                  <a:pt x="134689" y="838240"/>
                </a:cubicBezTo>
                <a:moveTo>
                  <a:pt x="432002" y="1152630"/>
                </a:moveTo>
                <a:cubicBezTo>
                  <a:pt x="407418" y="1161092"/>
                  <a:pt x="385114" y="1162527"/>
                  <a:pt x="362912" y="1165214"/>
                </a:cubicBezTo>
                <a:moveTo>
                  <a:pt x="1027502" y="1291049"/>
                </a:moveTo>
                <a:cubicBezTo>
                  <a:pt x="1010739" y="1273518"/>
                  <a:pt x="995478" y="1257712"/>
                  <a:pt x="985848" y="1233581"/>
                </a:cubicBezTo>
                <a:moveTo>
                  <a:pt x="1797536" y="1147742"/>
                </a:moveTo>
                <a:cubicBezTo>
                  <a:pt x="1795673" y="1171071"/>
                  <a:pt x="1791611" y="1187567"/>
                  <a:pt x="1780887" y="1210792"/>
                </a:cubicBezTo>
                <a:moveTo>
                  <a:pt x="2128148" y="758115"/>
                </a:moveTo>
                <a:cubicBezTo>
                  <a:pt x="2250389" y="807814"/>
                  <a:pt x="2325528" y="886611"/>
                  <a:pt x="2330867" y="993800"/>
                </a:cubicBezTo>
                <a:moveTo>
                  <a:pt x="2606356" y="507106"/>
                </a:moveTo>
                <a:cubicBezTo>
                  <a:pt x="2579412" y="540064"/>
                  <a:pt x="2558930" y="576464"/>
                  <a:pt x="2516065" y="595487"/>
                </a:cubicBezTo>
                <a:moveTo>
                  <a:pt x="2389732" y="179207"/>
                </a:moveTo>
                <a:cubicBezTo>
                  <a:pt x="2392995" y="191304"/>
                  <a:pt x="2396435" y="207374"/>
                  <a:pt x="2394471" y="220954"/>
                </a:cubicBezTo>
                <a:moveTo>
                  <a:pt x="1813188" y="130525"/>
                </a:moveTo>
                <a:cubicBezTo>
                  <a:pt x="1828012" y="108076"/>
                  <a:pt x="1842577" y="92554"/>
                  <a:pt x="1859456" y="77284"/>
                </a:cubicBezTo>
                <a:moveTo>
                  <a:pt x="1380624" y="155890"/>
                </a:moveTo>
                <a:cubicBezTo>
                  <a:pt x="1384900" y="139088"/>
                  <a:pt x="1390305" y="124459"/>
                  <a:pt x="1403010" y="109981"/>
                </a:cubicBezTo>
                <a:moveTo>
                  <a:pt x="872984" y="171479"/>
                </a:moveTo>
                <a:cubicBezTo>
                  <a:pt x="899922" y="185265"/>
                  <a:pt x="932361" y="197095"/>
                  <a:pt x="954047" y="216000"/>
                </a:cubicBezTo>
                <a:moveTo>
                  <a:pt x="257343" y="521473"/>
                </a:moveTo>
                <a:cubicBezTo>
                  <a:pt x="252415" y="507275"/>
                  <a:pt x="244276" y="489085"/>
                  <a:pt x="243188" y="474606"/>
                </a:cubicBezTo>
              </a:path>
            </a:pathLst>
          </a:custGeom>
          <a:noFill/>
          <a:ln w="38100">
            <a:solidFill>
              <a:srgbClr val="00B0F0"/>
            </a:solidFill>
            <a:extLst>
              <a:ext uri="{C807C97D-BFC1-408E-A445-0C87EB9F89A2}">
                <ask:lineSketchStyleProps xmlns:ask="http://schemas.microsoft.com/office/drawing/2018/sketchyshapes" sd="923321662">
                  <a:prstGeom prst="cloudCallout">
                    <a:avLst>
                      <a:gd name="adj1" fmla="val 38795"/>
                      <a:gd name="adj2" fmla="val 795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576050" y="3878463"/>
            <a:ext cx="2297869" cy="923330"/>
          </a:xfrm>
          <a:prstGeom prst="rect">
            <a:avLst/>
          </a:prstGeom>
          <a:noFill/>
        </p:spPr>
        <p:txBody>
          <a:bodyPr wrap="square">
            <a:spAutoFit/>
          </a:bodyPr>
          <a:lstStyle/>
          <a:p>
            <a:r>
              <a:rPr lang="en-US" i="1" dirty="0">
                <a:solidFill>
                  <a:schemeClr val="tx1">
                    <a:lumMod val="95000"/>
                    <a:lumOff val="5000"/>
                  </a:schemeClr>
                </a:solidFill>
              </a:rPr>
              <a:t>I need some more time to be able to decide.</a:t>
            </a:r>
            <a:endParaRPr lang="en-GB" i="1"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3392105" y="3861770"/>
            <a:ext cx="1943420" cy="646331"/>
          </a:xfrm>
          <a:prstGeom prst="rect">
            <a:avLst/>
          </a:prstGeom>
          <a:noFill/>
        </p:spPr>
        <p:txBody>
          <a:bodyPr wrap="square">
            <a:spAutoFit/>
          </a:bodyPr>
          <a:lstStyle/>
          <a:p>
            <a:r>
              <a:rPr lang="en-US" i="1" dirty="0">
                <a:solidFill>
                  <a:schemeClr val="tx1">
                    <a:lumMod val="95000"/>
                    <a:lumOff val="5000"/>
                  </a:schemeClr>
                </a:solidFill>
              </a:rPr>
              <a:t>I still need to think about it.</a:t>
            </a:r>
            <a:endParaRPr lang="en-GB" i="1" dirty="0">
              <a:solidFill>
                <a:schemeClr val="tx1">
                  <a:lumMod val="95000"/>
                  <a:lumOff val="5000"/>
                </a:schemeClr>
              </a:solidFill>
            </a:endParaRPr>
          </a:p>
        </p:txBody>
      </p:sp>
      <p:sp>
        <p:nvSpPr>
          <p:cNvPr id="32" name="TextBox 31">
            <a:extLst>
              <a:ext uri="{FF2B5EF4-FFF2-40B4-BE49-F238E27FC236}">
                <a16:creationId xmlns:a16="http://schemas.microsoft.com/office/drawing/2014/main" id="{AA2499E5-284A-4D07-A45C-2E1ABD9BC0F0}"/>
              </a:ext>
            </a:extLst>
          </p:cNvPr>
          <p:cNvSpPr txBox="1"/>
          <p:nvPr/>
        </p:nvSpPr>
        <p:spPr>
          <a:xfrm>
            <a:off x="8815972" y="4267235"/>
            <a:ext cx="2477605" cy="923330"/>
          </a:xfrm>
          <a:prstGeom prst="rect">
            <a:avLst/>
          </a:prstGeom>
          <a:noFill/>
        </p:spPr>
        <p:txBody>
          <a:bodyPr wrap="square">
            <a:spAutoFit/>
          </a:bodyPr>
          <a:lstStyle/>
          <a:p>
            <a:r>
              <a:rPr lang="en-US" i="1" dirty="0">
                <a:solidFill>
                  <a:schemeClr val="tx1">
                    <a:lumMod val="95000"/>
                    <a:lumOff val="5000"/>
                  </a:schemeClr>
                </a:solidFill>
              </a:rPr>
              <a:t>I need more information to be able to make a good decision.</a:t>
            </a:r>
            <a:endParaRPr lang="en-GB" i="1" dirty="0">
              <a:solidFill>
                <a:schemeClr val="tx1">
                  <a:lumMod val="95000"/>
                  <a:lumOff val="5000"/>
                </a:schemeClr>
              </a:solidFill>
            </a:endParaRPr>
          </a:p>
        </p:txBody>
      </p:sp>
      <p:sp>
        <p:nvSpPr>
          <p:cNvPr id="36" name="TextBox 35">
            <a:extLst>
              <a:ext uri="{FF2B5EF4-FFF2-40B4-BE49-F238E27FC236}">
                <a16:creationId xmlns:a16="http://schemas.microsoft.com/office/drawing/2014/main" id="{90E9E615-5AE2-47F4-BEF9-320756D964F3}"/>
              </a:ext>
            </a:extLst>
          </p:cNvPr>
          <p:cNvSpPr txBox="1"/>
          <p:nvPr/>
        </p:nvSpPr>
        <p:spPr>
          <a:xfrm>
            <a:off x="5948717" y="3967987"/>
            <a:ext cx="1927225" cy="923330"/>
          </a:xfrm>
          <a:prstGeom prst="rect">
            <a:avLst/>
          </a:prstGeom>
          <a:noFill/>
        </p:spPr>
        <p:txBody>
          <a:bodyPr wrap="square">
            <a:spAutoFit/>
          </a:bodyPr>
          <a:lstStyle/>
          <a:p>
            <a:r>
              <a:rPr lang="en-US" i="1" dirty="0">
                <a:solidFill>
                  <a:schemeClr val="tx1">
                    <a:lumMod val="95000"/>
                    <a:lumOff val="5000"/>
                  </a:schemeClr>
                </a:solidFill>
              </a:rPr>
              <a:t>In order for me to agree to this decision, I need ...</a:t>
            </a:r>
            <a:endParaRPr lang="en-GB" i="1" dirty="0">
              <a:solidFill>
                <a:schemeClr val="tx1">
                  <a:lumMod val="95000"/>
                  <a:lumOff val="5000"/>
                </a:schemeClr>
              </a:solidFill>
            </a:endParaRPr>
          </a:p>
        </p:txBody>
      </p:sp>
      <p:sp>
        <p:nvSpPr>
          <p:cNvPr id="19" name="Φυσαλίδα ομιλίας: Ορθογώνιο με στρογγυλεμένες γωνίες 18">
            <a:extLst>
              <a:ext uri="{FF2B5EF4-FFF2-40B4-BE49-F238E27FC236}">
                <a16:creationId xmlns:a16="http://schemas.microsoft.com/office/drawing/2014/main" id="{69B0D35D-7BC5-4D51-8F55-40A71E24C4CE}"/>
              </a:ext>
            </a:extLst>
          </p:cNvPr>
          <p:cNvSpPr/>
          <p:nvPr/>
        </p:nvSpPr>
        <p:spPr>
          <a:xfrm rot="190154" flipH="1">
            <a:off x="4247689" y="5353689"/>
            <a:ext cx="2064179" cy="1243381"/>
          </a:xfrm>
          <a:custGeom>
            <a:avLst/>
            <a:gdLst>
              <a:gd name="connsiteX0" fmla="*/ 0 w 2064179"/>
              <a:gd name="connsiteY0" fmla="*/ 207234 h 1243381"/>
              <a:gd name="connsiteX1" fmla="*/ 207234 w 2064179"/>
              <a:gd name="connsiteY1" fmla="*/ 0 h 1243381"/>
              <a:gd name="connsiteX2" fmla="*/ 344030 w 2064179"/>
              <a:gd name="connsiteY2" fmla="*/ 0 h 1243381"/>
              <a:gd name="connsiteX3" fmla="*/ 344030 w 2064179"/>
              <a:gd name="connsiteY3" fmla="*/ 0 h 1243381"/>
              <a:gd name="connsiteX4" fmla="*/ 860075 w 2064179"/>
              <a:gd name="connsiteY4" fmla="*/ 0 h 1243381"/>
              <a:gd name="connsiteX5" fmla="*/ 1328604 w 2064179"/>
              <a:gd name="connsiteY5" fmla="*/ 0 h 1243381"/>
              <a:gd name="connsiteX6" fmla="*/ 1856945 w 2064179"/>
              <a:gd name="connsiteY6" fmla="*/ 0 h 1243381"/>
              <a:gd name="connsiteX7" fmla="*/ 2064179 w 2064179"/>
              <a:gd name="connsiteY7" fmla="*/ 207234 h 1243381"/>
              <a:gd name="connsiteX8" fmla="*/ 2064179 w 2064179"/>
              <a:gd name="connsiteY8" fmla="*/ 725306 h 1243381"/>
              <a:gd name="connsiteX9" fmla="*/ 2064179 w 2064179"/>
              <a:gd name="connsiteY9" fmla="*/ 725306 h 1243381"/>
              <a:gd name="connsiteX10" fmla="*/ 2064179 w 2064179"/>
              <a:gd name="connsiteY10" fmla="*/ 1036151 h 1243381"/>
              <a:gd name="connsiteX11" fmla="*/ 2064179 w 2064179"/>
              <a:gd name="connsiteY11" fmla="*/ 1036147 h 1243381"/>
              <a:gd name="connsiteX12" fmla="*/ 1856945 w 2064179"/>
              <a:gd name="connsiteY12" fmla="*/ 1243381 h 1243381"/>
              <a:gd name="connsiteX13" fmla="*/ 1378447 w 2064179"/>
              <a:gd name="connsiteY13" fmla="*/ 1243381 h 1243381"/>
              <a:gd name="connsiteX14" fmla="*/ 860075 w 2064179"/>
              <a:gd name="connsiteY14" fmla="*/ 1243381 h 1243381"/>
              <a:gd name="connsiteX15" fmla="*/ 602059 w 2064179"/>
              <a:gd name="connsiteY15" fmla="*/ 1398804 h 1243381"/>
              <a:gd name="connsiteX16" fmla="*/ 344030 w 2064179"/>
              <a:gd name="connsiteY16" fmla="*/ 1243381 h 1243381"/>
              <a:gd name="connsiteX17" fmla="*/ 207234 w 2064179"/>
              <a:gd name="connsiteY17" fmla="*/ 1243381 h 1243381"/>
              <a:gd name="connsiteX18" fmla="*/ 0 w 2064179"/>
              <a:gd name="connsiteY18" fmla="*/ 1036147 h 1243381"/>
              <a:gd name="connsiteX19" fmla="*/ 0 w 2064179"/>
              <a:gd name="connsiteY19" fmla="*/ 1036151 h 1243381"/>
              <a:gd name="connsiteX20" fmla="*/ 0 w 2064179"/>
              <a:gd name="connsiteY20" fmla="*/ 725306 h 1243381"/>
              <a:gd name="connsiteX21" fmla="*/ 0 w 2064179"/>
              <a:gd name="connsiteY21" fmla="*/ 725306 h 1243381"/>
              <a:gd name="connsiteX22" fmla="*/ 0 w 2064179"/>
              <a:gd name="connsiteY22" fmla="*/ 207234 h 124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64179" h="1243381" extrusionOk="0">
                <a:moveTo>
                  <a:pt x="0" y="207234"/>
                </a:moveTo>
                <a:cubicBezTo>
                  <a:pt x="19423" y="110106"/>
                  <a:pt x="94864" y="2462"/>
                  <a:pt x="207234" y="0"/>
                </a:cubicBezTo>
                <a:cubicBezTo>
                  <a:pt x="266907" y="-690"/>
                  <a:pt x="310652" y="3921"/>
                  <a:pt x="344030" y="0"/>
                </a:cubicBezTo>
                <a:lnTo>
                  <a:pt x="344030" y="0"/>
                </a:lnTo>
                <a:cubicBezTo>
                  <a:pt x="541451" y="-24911"/>
                  <a:pt x="635919" y="-3741"/>
                  <a:pt x="860075" y="0"/>
                </a:cubicBezTo>
                <a:cubicBezTo>
                  <a:pt x="1043192" y="22445"/>
                  <a:pt x="1161434" y="-13221"/>
                  <a:pt x="1328604" y="0"/>
                </a:cubicBezTo>
                <a:cubicBezTo>
                  <a:pt x="1495774" y="13221"/>
                  <a:pt x="1594623" y="-3835"/>
                  <a:pt x="1856945" y="0"/>
                </a:cubicBezTo>
                <a:cubicBezTo>
                  <a:pt x="1989665" y="4894"/>
                  <a:pt x="2069004" y="92921"/>
                  <a:pt x="2064179" y="207234"/>
                </a:cubicBezTo>
                <a:cubicBezTo>
                  <a:pt x="2073810" y="390232"/>
                  <a:pt x="2053099" y="582295"/>
                  <a:pt x="2064179" y="725306"/>
                </a:cubicBezTo>
                <a:lnTo>
                  <a:pt x="2064179" y="725306"/>
                </a:lnTo>
                <a:cubicBezTo>
                  <a:pt x="2069470" y="822087"/>
                  <a:pt x="2052954" y="954453"/>
                  <a:pt x="2064179" y="1036151"/>
                </a:cubicBezTo>
                <a:lnTo>
                  <a:pt x="2064179" y="1036147"/>
                </a:lnTo>
                <a:cubicBezTo>
                  <a:pt x="2075264" y="1150657"/>
                  <a:pt x="1962255" y="1265252"/>
                  <a:pt x="1856945" y="1243381"/>
                </a:cubicBezTo>
                <a:cubicBezTo>
                  <a:pt x="1628995" y="1253129"/>
                  <a:pt x="1579500" y="1241829"/>
                  <a:pt x="1378447" y="1243381"/>
                </a:cubicBezTo>
                <a:cubicBezTo>
                  <a:pt x="1177394" y="1244933"/>
                  <a:pt x="1010265" y="1243163"/>
                  <a:pt x="860075" y="1243381"/>
                </a:cubicBezTo>
                <a:cubicBezTo>
                  <a:pt x="732553" y="1303115"/>
                  <a:pt x="703280" y="1335933"/>
                  <a:pt x="602059" y="1398804"/>
                </a:cubicBezTo>
                <a:cubicBezTo>
                  <a:pt x="509795" y="1356542"/>
                  <a:pt x="397723" y="1289401"/>
                  <a:pt x="344030" y="1243381"/>
                </a:cubicBezTo>
                <a:cubicBezTo>
                  <a:pt x="301097" y="1237685"/>
                  <a:pt x="237742" y="1248211"/>
                  <a:pt x="207234" y="1243381"/>
                </a:cubicBezTo>
                <a:cubicBezTo>
                  <a:pt x="111369" y="1243638"/>
                  <a:pt x="18882" y="1153517"/>
                  <a:pt x="0" y="1036147"/>
                </a:cubicBezTo>
                <a:lnTo>
                  <a:pt x="0" y="1036151"/>
                </a:lnTo>
                <a:cubicBezTo>
                  <a:pt x="1527" y="910383"/>
                  <a:pt x="14758" y="820687"/>
                  <a:pt x="0" y="725306"/>
                </a:cubicBezTo>
                <a:lnTo>
                  <a:pt x="0" y="725306"/>
                </a:lnTo>
                <a:cubicBezTo>
                  <a:pt x="13687" y="590878"/>
                  <a:pt x="-2793" y="462430"/>
                  <a:pt x="0" y="20723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5" name="TextBox 24">
            <a:extLst>
              <a:ext uri="{FF2B5EF4-FFF2-40B4-BE49-F238E27FC236}">
                <a16:creationId xmlns:a16="http://schemas.microsoft.com/office/drawing/2014/main" id="{931F21CC-0333-43D9-9CC0-38D86803A4E1}"/>
              </a:ext>
            </a:extLst>
          </p:cNvPr>
          <p:cNvSpPr txBox="1"/>
          <p:nvPr/>
        </p:nvSpPr>
        <p:spPr>
          <a:xfrm>
            <a:off x="4287410" y="5506831"/>
            <a:ext cx="2096230" cy="923330"/>
          </a:xfrm>
          <a:prstGeom prst="rect">
            <a:avLst/>
          </a:prstGeom>
          <a:noFill/>
        </p:spPr>
        <p:txBody>
          <a:bodyPr wrap="square">
            <a:spAutoFit/>
          </a:bodyPr>
          <a:lstStyle/>
          <a:p>
            <a:r>
              <a:rPr lang="en-US" i="1" dirty="0">
                <a:solidFill>
                  <a:schemeClr val="tx1">
                    <a:lumMod val="95000"/>
                    <a:lumOff val="5000"/>
                  </a:schemeClr>
                </a:solidFill>
              </a:rPr>
              <a:t>I would like to take over this reliably. For this I need ...</a:t>
            </a:r>
            <a:endParaRPr lang="en-GB" i="1" dirty="0">
              <a:solidFill>
                <a:schemeClr val="tx1">
                  <a:lumMod val="95000"/>
                  <a:lumOff val="5000"/>
                </a:schemeClr>
              </a:solidFill>
            </a:endParaRPr>
          </a:p>
        </p:txBody>
      </p:sp>
    </p:spTree>
    <p:extLst>
      <p:ext uri="{BB962C8B-B14F-4D97-AF65-F5344CB8AC3E}">
        <p14:creationId xmlns:p14="http://schemas.microsoft.com/office/powerpoint/2010/main" val="1939681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D95F9B-0A2C-447D-9B0C-F91E04FED5E8}"/>
              </a:ext>
            </a:extLst>
          </p:cNvPr>
          <p:cNvSpPr>
            <a:spLocks noGrp="1"/>
          </p:cNvSpPr>
          <p:nvPr>
            <p:ph type="title"/>
          </p:nvPr>
        </p:nvSpPr>
        <p:spPr/>
        <p:txBody>
          <a:bodyPr/>
          <a:lstStyle/>
          <a:p>
            <a:r>
              <a:rPr lang="en-US" dirty="0"/>
              <a:t>It is not always possible immediately</a:t>
            </a:r>
            <a:endParaRPr lang="el-GR" dirty="0"/>
          </a:p>
        </p:txBody>
      </p:sp>
      <p:sp>
        <p:nvSpPr>
          <p:cNvPr id="3" name="Θέση περιεχομένου 2">
            <a:extLst>
              <a:ext uri="{FF2B5EF4-FFF2-40B4-BE49-F238E27FC236}">
                <a16:creationId xmlns:a16="http://schemas.microsoft.com/office/drawing/2014/main" id="{7F73AD6B-22B4-41A3-9C96-09D3EE6285FC}"/>
              </a:ext>
            </a:extLst>
          </p:cNvPr>
          <p:cNvSpPr>
            <a:spLocks noGrp="1"/>
          </p:cNvSpPr>
          <p:nvPr>
            <p:ph idx="1"/>
          </p:nvPr>
        </p:nvSpPr>
        <p:spPr>
          <a:xfrm>
            <a:off x="838200" y="1825625"/>
            <a:ext cx="4986867" cy="4351338"/>
          </a:xfrm>
        </p:spPr>
        <p:txBody>
          <a:bodyPr>
            <a:normAutofit lnSpcReduction="10000"/>
          </a:bodyPr>
          <a:lstStyle/>
          <a:p>
            <a:r>
              <a:rPr lang="en-US" dirty="0"/>
              <a:t>There are also situations in which </a:t>
            </a:r>
            <a:r>
              <a:rPr lang="en-US" b="1" dirty="0"/>
              <a:t>it is not possible to express or fulfil a need at the moment.</a:t>
            </a:r>
            <a:r>
              <a:rPr lang="en-US" dirty="0"/>
              <a:t> </a:t>
            </a:r>
          </a:p>
          <a:p>
            <a:r>
              <a:rPr lang="en-US" dirty="0"/>
              <a:t>All people have to make compromises or weigh </a:t>
            </a:r>
            <a:r>
              <a:rPr lang="en-US" b="1" dirty="0"/>
              <a:t>up what is more important to them at the moment</a:t>
            </a:r>
            <a:r>
              <a:rPr lang="en-US" dirty="0"/>
              <a:t>, for example when two needs want to be met at the same time.</a:t>
            </a:r>
            <a:endParaRPr lang="el-GR" dirty="0"/>
          </a:p>
        </p:txBody>
      </p:sp>
      <p:sp>
        <p:nvSpPr>
          <p:cNvPr id="6" name="Rechteck 248">
            <a:extLst>
              <a:ext uri="{FF2B5EF4-FFF2-40B4-BE49-F238E27FC236}">
                <a16:creationId xmlns:a16="http://schemas.microsoft.com/office/drawing/2014/main" id="{D5E83230-344D-4932-B297-B6E582EAB67A}"/>
              </a:ext>
            </a:extLst>
          </p:cNvPr>
          <p:cNvSpPr/>
          <p:nvPr/>
        </p:nvSpPr>
        <p:spPr>
          <a:xfrm>
            <a:off x="7476471" y="2517773"/>
            <a:ext cx="1630574" cy="2268716"/>
          </a:xfrm>
          <a:prstGeom prst="rect">
            <a:avLst/>
          </a:prstGeom>
          <a:blipFill rotWithShape="1">
            <a:blip r:embed="rId3">
              <a:alphaModFix/>
            </a:blip>
            <a:stretch>
              <a:fillRect l="-999" r="-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757C72FE-90E1-4476-95DD-60AA3CF40D6F}"/>
              </a:ext>
            </a:extLst>
          </p:cNvPr>
          <p:cNvSpPr txBox="1"/>
          <p:nvPr/>
        </p:nvSpPr>
        <p:spPr>
          <a:xfrm>
            <a:off x="7422446" y="1755489"/>
            <a:ext cx="1630575" cy="584775"/>
          </a:xfrm>
          <a:prstGeom prst="rect">
            <a:avLst/>
          </a:prstGeom>
          <a:noFill/>
        </p:spPr>
        <p:txBody>
          <a:bodyPr wrap="none" rtlCol="0">
            <a:spAutoFit/>
          </a:bodyPr>
          <a:lstStyle/>
          <a:p>
            <a:r>
              <a:rPr lang="en-US" sz="3200" b="1" dirty="0"/>
              <a:t>Example</a:t>
            </a:r>
            <a:endParaRPr lang="el-GR" sz="3200" b="1" dirty="0"/>
          </a:p>
        </p:txBody>
      </p:sp>
      <p:sp>
        <p:nvSpPr>
          <p:cNvPr id="8" name="TextBox 7">
            <a:extLst>
              <a:ext uri="{FF2B5EF4-FFF2-40B4-BE49-F238E27FC236}">
                <a16:creationId xmlns:a16="http://schemas.microsoft.com/office/drawing/2014/main" id="{0B65801B-9FFE-403D-8CA0-55B70FC3B002}"/>
              </a:ext>
            </a:extLst>
          </p:cNvPr>
          <p:cNvSpPr txBox="1"/>
          <p:nvPr/>
        </p:nvSpPr>
        <p:spPr>
          <a:xfrm>
            <a:off x="347740" y="1629964"/>
            <a:ext cx="6927144" cy="4862870"/>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sz="2000" dirty="0"/>
              <a:t>Max has schoolwork tomorrow and just today there is this football match. But he is not quite through with the material yet.</a:t>
            </a:r>
          </a:p>
          <a:p>
            <a:pPr marL="342900" indent="-342900">
              <a:spcAft>
                <a:spcPts val="600"/>
              </a:spcAft>
              <a:buFont typeface="Wingdings" panose="05000000000000000000" pitchFamily="2" charset="2"/>
              <a:buChar char="§"/>
            </a:pPr>
            <a:r>
              <a:rPr lang="en-GB" sz="2000" i="1" dirty="0"/>
              <a:t>Which of his needs are affected by this inner conflict?</a:t>
            </a:r>
          </a:p>
          <a:p>
            <a:pPr marL="800100" lvl="1" indent="-342900">
              <a:spcAft>
                <a:spcPts val="600"/>
              </a:spcAft>
              <a:buFont typeface="Wingdings" panose="05000000000000000000" pitchFamily="2" charset="2"/>
              <a:buChar char="§"/>
            </a:pPr>
            <a:r>
              <a:rPr lang="en-GB" sz="2000" b="1" dirty="0"/>
              <a:t>Fun</a:t>
            </a:r>
            <a:r>
              <a:rPr lang="en-GB" sz="2000" dirty="0"/>
              <a:t> (A match like this is always fun, isn't it?)</a:t>
            </a:r>
          </a:p>
          <a:p>
            <a:pPr marL="800100" lvl="1" indent="-342900">
              <a:spcAft>
                <a:spcPts val="600"/>
              </a:spcAft>
              <a:buFont typeface="Wingdings" panose="05000000000000000000" pitchFamily="2" charset="2"/>
              <a:buChar char="§"/>
            </a:pPr>
            <a:r>
              <a:rPr lang="en-GB" sz="2000" b="1" dirty="0"/>
              <a:t>Power</a:t>
            </a:r>
            <a:r>
              <a:rPr lang="en-GB" sz="2000" dirty="0"/>
              <a:t> (He wants to get a good grade, or at least not a bad one)</a:t>
            </a:r>
          </a:p>
          <a:p>
            <a:pPr marL="342900" indent="-342900">
              <a:spcAft>
                <a:spcPts val="600"/>
              </a:spcAft>
              <a:buFont typeface="Wingdings" panose="05000000000000000000" pitchFamily="2" charset="2"/>
              <a:buChar char="§"/>
            </a:pPr>
            <a:r>
              <a:rPr lang="en-GB" sz="2000" dirty="0"/>
              <a:t>He has the freedom to decide what he does, because his parents know that he thinks carefully and can assess the consequences. So they trust him to act responsibly.</a:t>
            </a:r>
          </a:p>
          <a:p>
            <a:pPr marL="342900" indent="-342900">
              <a:spcAft>
                <a:spcPts val="600"/>
              </a:spcAft>
              <a:buFont typeface="Wingdings" panose="05000000000000000000" pitchFamily="2" charset="2"/>
              <a:buChar char="§"/>
            </a:pPr>
            <a:r>
              <a:rPr lang="en-GB" sz="2000" dirty="0"/>
              <a:t>If he decides to watch the match, he risks getting a bad grade.</a:t>
            </a:r>
          </a:p>
          <a:p>
            <a:pPr marL="342900" indent="-342900">
              <a:spcAft>
                <a:spcPts val="600"/>
              </a:spcAft>
              <a:buFont typeface="Wingdings" panose="05000000000000000000" pitchFamily="2" charset="2"/>
              <a:buChar char="§"/>
            </a:pPr>
            <a:r>
              <a:rPr lang="en-GB" sz="2000" dirty="0"/>
              <a:t>The consequence would be that he has to accept failure and work harder afterwards. If he decides to study instead, he won't be able to talk to his friends tomorrow who watched the match.</a:t>
            </a:r>
            <a:endParaRPr lang="el-GR" sz="2000" dirty="0"/>
          </a:p>
        </p:txBody>
      </p:sp>
      <p:sp>
        <p:nvSpPr>
          <p:cNvPr id="9" name="pop-up">
            <a:extLst>
              <a:ext uri="{FF2B5EF4-FFF2-40B4-BE49-F238E27FC236}">
                <a16:creationId xmlns:a16="http://schemas.microsoft.com/office/drawing/2014/main" id="{456082DE-27BF-4805-97DF-03FD57971739}"/>
              </a:ext>
            </a:extLst>
          </p:cNvPr>
          <p:cNvSpPr/>
          <p:nvPr/>
        </p:nvSpPr>
        <p:spPr>
          <a:xfrm>
            <a:off x="9510220" y="251777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0" name="TextBox 9">
            <a:extLst>
              <a:ext uri="{FF2B5EF4-FFF2-40B4-BE49-F238E27FC236}">
                <a16:creationId xmlns:a16="http://schemas.microsoft.com/office/drawing/2014/main" id="{9193494E-F64D-4056-88CA-170C89AC70AE}"/>
              </a:ext>
            </a:extLst>
          </p:cNvPr>
          <p:cNvSpPr txBox="1"/>
          <p:nvPr/>
        </p:nvSpPr>
        <p:spPr>
          <a:xfrm>
            <a:off x="9241133" y="0"/>
            <a:ext cx="29621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How to express your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4401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9B9F67-CD83-42AC-9104-10FFAADE2703}"/>
              </a:ext>
            </a:extLst>
          </p:cNvPr>
          <p:cNvSpPr>
            <a:spLocks noGrp="1"/>
          </p:cNvSpPr>
          <p:nvPr>
            <p:ph type="title"/>
          </p:nvPr>
        </p:nvSpPr>
        <p:spPr/>
        <p:txBody>
          <a:bodyPr/>
          <a:lstStyle/>
          <a:p>
            <a:r>
              <a:rPr lang="en-US" dirty="0"/>
              <a:t>How would you decide?</a:t>
            </a:r>
            <a:endParaRPr lang="el-GR" dirty="0"/>
          </a:p>
        </p:txBody>
      </p:sp>
      <p:sp>
        <p:nvSpPr>
          <p:cNvPr id="3" name="Θέση περιεχομένου 2">
            <a:extLst>
              <a:ext uri="{FF2B5EF4-FFF2-40B4-BE49-F238E27FC236}">
                <a16:creationId xmlns:a16="http://schemas.microsoft.com/office/drawing/2014/main" id="{95E4A926-9978-4DB7-93DD-CB4B3DD5D7EC}"/>
              </a:ext>
            </a:extLst>
          </p:cNvPr>
          <p:cNvSpPr>
            <a:spLocks noGrp="1"/>
          </p:cNvSpPr>
          <p:nvPr>
            <p:ph idx="1"/>
          </p:nvPr>
        </p:nvSpPr>
        <p:spPr/>
        <p:txBody>
          <a:bodyPr/>
          <a:lstStyle/>
          <a:p>
            <a:r>
              <a:rPr lang="en-US" dirty="0"/>
              <a:t>It is important to </a:t>
            </a:r>
            <a:r>
              <a:rPr lang="en-US" b="1" dirty="0"/>
              <a:t>think about the consequences </a:t>
            </a:r>
            <a:r>
              <a:rPr lang="en-US" dirty="0"/>
              <a:t>and </a:t>
            </a:r>
            <a:r>
              <a:rPr lang="en-US" b="1" dirty="0"/>
              <a:t>make a conscious decision </a:t>
            </a:r>
            <a:r>
              <a:rPr lang="en-US" dirty="0"/>
              <a:t>so that you don't feel like a victim of circumstances.</a:t>
            </a:r>
          </a:p>
          <a:p>
            <a:r>
              <a:rPr lang="en-US" dirty="0"/>
              <a:t>If you cannot fulfil a need because of the circumstances, give yourself the assurance that </a:t>
            </a:r>
            <a:r>
              <a:rPr lang="en-US" b="1" dirty="0"/>
              <a:t>you will fulfil the need later </a:t>
            </a:r>
            <a:r>
              <a:rPr lang="en-US" dirty="0"/>
              <a:t>in another meaningful way.</a:t>
            </a:r>
          </a:p>
          <a:p>
            <a:endParaRPr lang="el-GR" dirty="0"/>
          </a:p>
        </p:txBody>
      </p:sp>
      <p:sp>
        <p:nvSpPr>
          <p:cNvPr id="6" name="TextBox 5">
            <a:extLst>
              <a:ext uri="{FF2B5EF4-FFF2-40B4-BE49-F238E27FC236}">
                <a16:creationId xmlns:a16="http://schemas.microsoft.com/office/drawing/2014/main" id="{891C24E6-4FFF-4190-963B-4A7B394FA05B}"/>
              </a:ext>
            </a:extLst>
          </p:cNvPr>
          <p:cNvSpPr txBox="1"/>
          <p:nvPr/>
        </p:nvSpPr>
        <p:spPr>
          <a:xfrm>
            <a:off x="9241133" y="0"/>
            <a:ext cx="29621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How to express your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6563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BE82A"/>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49606" y="4667761"/>
            <a:ext cx="10134600"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1.6</a:t>
            </a:r>
            <a:r>
              <a:rPr lang="en-US" sz="5400" dirty="0">
                <a:solidFill>
                  <a:srgbClr val="FBE82A"/>
                </a:solidFill>
                <a:effectLst>
                  <a:outerShdw blurRad="38100" dist="38100" dir="2700000" algn="tl">
                    <a:srgbClr val="000000">
                      <a:alpha val="43137"/>
                    </a:srgbClr>
                  </a:outerShdw>
                </a:effectLst>
              </a:rPr>
              <a:t> Success stories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4292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76D12CE-8097-4FAF-BD5F-1DF538BA0CA5}"/>
              </a:ext>
            </a:extLst>
          </p:cNvPr>
          <p:cNvSpPr>
            <a:spLocks noGrp="1"/>
          </p:cNvSpPr>
          <p:nvPr>
            <p:ph type="title"/>
          </p:nvPr>
        </p:nvSpPr>
        <p:spPr/>
        <p:txBody>
          <a:bodyPr/>
          <a:lstStyle/>
          <a:p>
            <a:r>
              <a:rPr lang="en-US" dirty="0"/>
              <a:t>Success stories</a:t>
            </a:r>
            <a:endParaRPr lang="el-GR" dirty="0"/>
          </a:p>
        </p:txBody>
      </p:sp>
      <p:sp>
        <p:nvSpPr>
          <p:cNvPr id="5" name="Θέση περιεχομένου 4">
            <a:extLst>
              <a:ext uri="{FF2B5EF4-FFF2-40B4-BE49-F238E27FC236}">
                <a16:creationId xmlns:a16="http://schemas.microsoft.com/office/drawing/2014/main" id="{EB4AC1C2-5055-4770-AAF7-D5D90FADB4AB}"/>
              </a:ext>
            </a:extLst>
          </p:cNvPr>
          <p:cNvSpPr>
            <a:spLocks noGrp="1"/>
          </p:cNvSpPr>
          <p:nvPr>
            <p:ph idx="1"/>
          </p:nvPr>
        </p:nvSpPr>
        <p:spPr>
          <a:xfrm>
            <a:off x="838200" y="1611136"/>
            <a:ext cx="10515600" cy="4351338"/>
          </a:xfrm>
          <a:solidFill>
            <a:schemeClr val="bg1">
              <a:lumMod val="95000"/>
            </a:schemeClr>
          </a:solidFill>
          <a:ln>
            <a:solidFill>
              <a:srgbClr val="FFC000"/>
            </a:solidFill>
          </a:ln>
        </p:spPr>
        <p:txBody>
          <a:bodyPr>
            <a:normAutofit fontScale="77500" lnSpcReduction="20000"/>
          </a:bodyPr>
          <a:lstStyle/>
          <a:p>
            <a:pPr marL="0" indent="0">
              <a:lnSpc>
                <a:spcPct val="120000"/>
              </a:lnSpc>
              <a:buNone/>
            </a:pPr>
            <a:r>
              <a:rPr lang="en-US" dirty="0"/>
              <a:t>Why did we take the effort to </a:t>
            </a:r>
            <a:r>
              <a:rPr lang="en-US" dirty="0" err="1"/>
              <a:t>summarise</a:t>
            </a:r>
            <a:r>
              <a:rPr lang="en-US" dirty="0"/>
              <a:t> and share all this?</a:t>
            </a:r>
          </a:p>
          <a:p>
            <a:pPr marL="0" indent="0">
              <a:lnSpc>
                <a:spcPct val="120000"/>
              </a:lnSpc>
              <a:buNone/>
            </a:pPr>
            <a:r>
              <a:rPr lang="en-US" dirty="0"/>
              <a:t>We have been working for over ten years with students who are experiencing difficulties in their lives, trying to help them in the best possible way based on the Five Basic Needs.</a:t>
            </a:r>
          </a:p>
          <a:p>
            <a:pPr marL="0" indent="0">
              <a:lnSpc>
                <a:spcPct val="120000"/>
              </a:lnSpc>
              <a:buNone/>
            </a:pPr>
            <a:r>
              <a:rPr lang="en-US" dirty="0"/>
              <a:t>The many </a:t>
            </a:r>
            <a:r>
              <a:rPr lang="en-US" b="1" dirty="0"/>
              <a:t>success stories </a:t>
            </a:r>
            <a:r>
              <a:rPr lang="en-US" dirty="0"/>
              <a:t>have convinced us that </a:t>
            </a:r>
            <a:r>
              <a:rPr lang="en-US" b="1" dirty="0"/>
              <a:t>the Five Basic Needs can really help people understand themselves and others better</a:t>
            </a:r>
            <a:r>
              <a:rPr lang="en-US" dirty="0"/>
              <a:t>, and that it can improve their lives so much! These success stories have encouraged us and we want to share some of them with you here.</a:t>
            </a:r>
          </a:p>
          <a:p>
            <a:pPr marL="0" indent="0">
              <a:lnSpc>
                <a:spcPct val="120000"/>
              </a:lnSpc>
              <a:buNone/>
            </a:pPr>
            <a:r>
              <a:rPr lang="en-US" dirty="0"/>
              <a:t>You will see that in these stories, as so often in life, several people are involved. We have therefore also given a voice to those people who have been crucial in enabling someone to finally meet her/his needs in a positive way for everyone - and these are very often close confidants, friends, teachers - simply people who care about how other people are doing.</a:t>
            </a:r>
          </a:p>
          <a:p>
            <a:pPr marL="0" indent="0">
              <a:lnSpc>
                <a:spcPct val="120000"/>
              </a:lnSpc>
              <a:buNone/>
            </a:pPr>
            <a:endParaRPr lang="el-GR" dirty="0"/>
          </a:p>
        </p:txBody>
      </p:sp>
      <p:sp>
        <p:nvSpPr>
          <p:cNvPr id="6" name="TextBox 5">
            <a:extLst>
              <a:ext uri="{FF2B5EF4-FFF2-40B4-BE49-F238E27FC236}">
                <a16:creationId xmlns:a16="http://schemas.microsoft.com/office/drawing/2014/main" id="{B0D02A65-46C9-46A0-9B08-A1C5D6F1E4A4}"/>
              </a:ext>
            </a:extLst>
          </p:cNvPr>
          <p:cNvSpPr txBox="1"/>
          <p:nvPr/>
        </p:nvSpPr>
        <p:spPr>
          <a:xfrm>
            <a:off x="10394302" y="0"/>
            <a:ext cx="1808986"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rPr>
              <a:t>Success stories</a:t>
            </a:r>
            <a:endParaRPr lang="el-GR"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FD26823-72B1-44DB-87CC-B80286DCAB56}"/>
              </a:ext>
            </a:extLst>
          </p:cNvPr>
          <p:cNvSpPr txBox="1"/>
          <p:nvPr/>
        </p:nvSpPr>
        <p:spPr>
          <a:xfrm>
            <a:off x="759178" y="6123543"/>
            <a:ext cx="6158088" cy="369332"/>
          </a:xfrm>
          <a:prstGeom prst="rect">
            <a:avLst/>
          </a:prstGeom>
          <a:noFill/>
        </p:spPr>
        <p:txBody>
          <a:bodyPr wrap="square">
            <a:spAutoFit/>
          </a:bodyPr>
          <a:lstStyle/>
          <a:p>
            <a:pPr marL="0" indent="0">
              <a:buNone/>
            </a:pPr>
            <a:r>
              <a:rPr lang="en-US" dirty="0"/>
              <a:t>But let’s start with the first story</a:t>
            </a:r>
          </a:p>
        </p:txBody>
      </p:sp>
    </p:spTree>
    <p:extLst>
      <p:ext uri="{BB962C8B-B14F-4D97-AF65-F5344CB8AC3E}">
        <p14:creationId xmlns:p14="http://schemas.microsoft.com/office/powerpoint/2010/main" val="2084804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1-Martina-EN">
            <a:hlinkClick r:id="" action="ppaction://media"/>
            <a:extLst>
              <a:ext uri="{FF2B5EF4-FFF2-40B4-BE49-F238E27FC236}">
                <a16:creationId xmlns:a16="http://schemas.microsoft.com/office/drawing/2014/main" id="{BB39D138-7622-F6A6-7DA6-BF260374E33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001435" y="4267450"/>
            <a:ext cx="1392867" cy="1392867"/>
          </a:xfrm>
        </p:spPr>
      </p:pic>
      <p:sp>
        <p:nvSpPr>
          <p:cNvPr id="10" name="TextBox 9">
            <a:extLst>
              <a:ext uri="{FF2B5EF4-FFF2-40B4-BE49-F238E27FC236}">
                <a16:creationId xmlns:a16="http://schemas.microsoft.com/office/drawing/2014/main" id="{D4BB8BBC-7934-48E7-8AD7-F141ECDDB920}"/>
              </a:ext>
            </a:extLst>
          </p:cNvPr>
          <p:cNvSpPr txBox="1"/>
          <p:nvPr/>
        </p:nvSpPr>
        <p:spPr>
          <a:xfrm>
            <a:off x="10394302" y="0"/>
            <a:ext cx="1808986"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rPr>
              <a:t>Success stories</a:t>
            </a:r>
            <a:endParaRPr lang="el-GR" dirty="0">
              <a:solidFill>
                <a:schemeClr val="bg1"/>
              </a:solidFill>
              <a:effectLst>
                <a:outerShdw blurRad="38100" dist="38100" dir="2700000" algn="tl">
                  <a:srgbClr val="000000">
                    <a:alpha val="43137"/>
                  </a:srgbClr>
                </a:outerShdw>
              </a:effectLst>
            </a:endParaRPr>
          </a:p>
        </p:txBody>
      </p:sp>
      <p:sp>
        <p:nvSpPr>
          <p:cNvPr id="2" name="Τίτλος 1">
            <a:extLst>
              <a:ext uri="{FF2B5EF4-FFF2-40B4-BE49-F238E27FC236}">
                <a16:creationId xmlns:a16="http://schemas.microsoft.com/office/drawing/2014/main" id="{576A9612-9A85-4AFC-A5ED-D22E16618B63}"/>
              </a:ext>
            </a:extLst>
          </p:cNvPr>
          <p:cNvSpPr>
            <a:spLocks noGrp="1"/>
          </p:cNvSpPr>
          <p:nvPr>
            <p:ph type="title"/>
          </p:nvPr>
        </p:nvSpPr>
        <p:spPr/>
        <p:txBody>
          <a:bodyPr/>
          <a:lstStyle/>
          <a:p>
            <a:r>
              <a:rPr lang="en-US" dirty="0"/>
              <a:t>Story: Bullying - power and powerlessness</a:t>
            </a:r>
            <a:endParaRPr lang="el-GR" dirty="0"/>
          </a:p>
        </p:txBody>
      </p:sp>
      <p:sp>
        <p:nvSpPr>
          <p:cNvPr id="5" name="TextBox 4">
            <a:extLst>
              <a:ext uri="{FF2B5EF4-FFF2-40B4-BE49-F238E27FC236}">
                <a16:creationId xmlns:a16="http://schemas.microsoft.com/office/drawing/2014/main" id="{1A6BF935-B1B8-49C8-966A-4AF44E6BEE47}"/>
              </a:ext>
            </a:extLst>
          </p:cNvPr>
          <p:cNvSpPr txBox="1"/>
          <p:nvPr/>
        </p:nvSpPr>
        <p:spPr>
          <a:xfrm>
            <a:off x="812803" y="1652705"/>
            <a:ext cx="6112932" cy="3144194"/>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GB" sz="2000" b="1" dirty="0">
                <a:solidFill>
                  <a:srgbClr val="000000"/>
                </a:solidFill>
                <a:effectLst/>
                <a:latin typeface="Calibri" panose="020F0502020204030204" pitchFamily="34" charset="0"/>
                <a:ea typeface="Calibri" panose="020F0502020204030204" pitchFamily="34" charset="0"/>
              </a:rPr>
              <a:t>Summary</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GB" sz="2000" dirty="0">
                <a:solidFill>
                  <a:srgbClr val="000000"/>
                </a:solidFill>
                <a:effectLst/>
                <a:latin typeface="Calibri" panose="020F0502020204030204" pitchFamily="34" charset="0"/>
                <a:ea typeface="Calibri" panose="020F0502020204030204" pitchFamily="34" charset="0"/>
              </a:rPr>
              <a:t>Max suffers a lot from his father's outbursts of rage. He is completely helpless in such situations. And then there is Bernd in his class. Max doesn't know exactly why, but somehow he feels totally annoyed by Bernd. So he starts to make life difficult for him in class. But he soon realises that this will lead to further problems. And of course it's also about Bernd! After all, he has to be helped too. But how can all this succeed?</a:t>
            </a:r>
            <a:endParaRPr lang="el-GR" sz="20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6D2E691-C2E8-473E-8618-E5C4F0802743}"/>
              </a:ext>
            </a:extLst>
          </p:cNvPr>
          <p:cNvSpPr txBox="1"/>
          <p:nvPr/>
        </p:nvSpPr>
        <p:spPr>
          <a:xfrm>
            <a:off x="692857" y="4810461"/>
            <a:ext cx="6522155" cy="1785104"/>
          </a:xfrm>
          <a:prstGeom prst="rect">
            <a:avLst/>
          </a:prstGeom>
          <a:noFill/>
        </p:spPr>
        <p:txBody>
          <a:bodyPr wrap="square">
            <a:spAutoFit/>
          </a:bodyPr>
          <a:lstStyle/>
          <a:p>
            <a:pPr marL="285750" indent="-285750">
              <a:spcAft>
                <a:spcPts val="600"/>
              </a:spcAft>
              <a:buClr>
                <a:srgbClr val="7FC242"/>
              </a:buClr>
              <a:buFont typeface="Wingdings" panose="05000000000000000000" pitchFamily="2" charset="2"/>
              <a:buChar char="§"/>
            </a:pPr>
            <a:r>
              <a:rPr lang="en-US" sz="2000" i="1" dirty="0"/>
              <a:t>What are the main needs that have been addressed here?</a:t>
            </a:r>
          </a:p>
          <a:p>
            <a:pPr marL="285750" indent="-285750">
              <a:spcAft>
                <a:spcPts val="600"/>
              </a:spcAft>
              <a:buClr>
                <a:srgbClr val="7FC242"/>
              </a:buClr>
              <a:buFont typeface="Wingdings" panose="05000000000000000000" pitchFamily="2" charset="2"/>
              <a:buChar char="§"/>
            </a:pPr>
            <a:r>
              <a:rPr lang="en-US" sz="2000" i="1" dirty="0"/>
              <a:t>Are there situations in your life where you feel helpless and threatened?</a:t>
            </a:r>
          </a:p>
          <a:p>
            <a:pPr marL="285750" indent="-285750">
              <a:spcAft>
                <a:spcPts val="600"/>
              </a:spcAft>
              <a:buClr>
                <a:srgbClr val="7FC242"/>
              </a:buClr>
              <a:buFont typeface="Wingdings" panose="05000000000000000000" pitchFamily="2" charset="2"/>
              <a:buChar char="§"/>
            </a:pPr>
            <a:r>
              <a:rPr lang="en-US" sz="2000" i="1" dirty="0"/>
              <a:t>What do you do in such cases to get a grip on the situation?</a:t>
            </a:r>
          </a:p>
        </p:txBody>
      </p:sp>
      <p:sp>
        <p:nvSpPr>
          <p:cNvPr id="9" name="TextBox 8">
            <a:extLst>
              <a:ext uri="{FF2B5EF4-FFF2-40B4-BE49-F238E27FC236}">
                <a16:creationId xmlns:a16="http://schemas.microsoft.com/office/drawing/2014/main" id="{EA4FAA99-A319-464E-824D-34A28E96452B}"/>
              </a:ext>
            </a:extLst>
          </p:cNvPr>
          <p:cNvSpPr txBox="1"/>
          <p:nvPr/>
        </p:nvSpPr>
        <p:spPr>
          <a:xfrm>
            <a:off x="7071078" y="1658640"/>
            <a:ext cx="4428065" cy="2015936"/>
          </a:xfrm>
          <a:prstGeom prst="rect">
            <a:avLst/>
          </a:prstGeom>
          <a:solidFill>
            <a:schemeClr val="accent5">
              <a:lumMod val="20000"/>
              <a:lumOff val="80000"/>
            </a:schemeClr>
          </a:solidFill>
        </p:spPr>
        <p:txBody>
          <a:bodyPr wrap="square">
            <a:spAutoFit/>
          </a:bodyPr>
          <a:lstStyle/>
          <a:p>
            <a:pPr>
              <a:spcAft>
                <a:spcPts val="600"/>
              </a:spcAft>
            </a:pPr>
            <a:r>
              <a:rPr lang="en-US" sz="2000" b="1" dirty="0"/>
              <a:t>The whole story</a:t>
            </a:r>
          </a:p>
          <a:p>
            <a:pPr>
              <a:spcAft>
                <a:spcPts val="600"/>
              </a:spcAft>
            </a:pPr>
            <a:r>
              <a:rPr lang="en-US" sz="2000" dirty="0"/>
              <a:t>Hello, my name is Martina. I am a guidance counsellor at a vocational school. I like my job. It's interesting, sometimes a bit exhausting. But that's just part of it. My colleagues …</a:t>
            </a:r>
            <a:endParaRPr lang="el-GR" sz="2000" dirty="0"/>
          </a:p>
        </p:txBody>
      </p:sp>
      <p:sp>
        <p:nvSpPr>
          <p:cNvPr id="11" name="TextBox 10">
            <a:extLst>
              <a:ext uri="{FF2B5EF4-FFF2-40B4-BE49-F238E27FC236}">
                <a16:creationId xmlns:a16="http://schemas.microsoft.com/office/drawing/2014/main" id="{B7B0C60D-2B24-4FF7-8537-1A937E813C94}"/>
              </a:ext>
            </a:extLst>
          </p:cNvPr>
          <p:cNvSpPr txBox="1"/>
          <p:nvPr/>
        </p:nvSpPr>
        <p:spPr>
          <a:xfrm>
            <a:off x="78369" y="139638"/>
            <a:ext cx="11125200" cy="6578724"/>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sz="1350" dirty="0"/>
              <a:t>Hello, my name is Martina. I am a guidance counsellor at a vocational school. I like my job. It's interesting, sometimes a bit exhausting. But that's just part of it. My colleagues always call me when there are problems. When it needs a frank conversation. And I can listen really well and that often changes quite a lot.</a:t>
            </a:r>
            <a:endParaRPr lang="el-GR" sz="1350" dirty="0"/>
          </a:p>
          <a:p>
            <a:pPr>
              <a:spcAft>
                <a:spcPts val="600"/>
              </a:spcAft>
            </a:pPr>
            <a:r>
              <a:rPr lang="en-GB" sz="1350" dirty="0"/>
              <a:t>The reason why Max was sent to me by his maths teacher is that Max went off on his classmate Bernd and - as it turns out – he has done that several times before. Of course, we can't tolerate that here at school. Recently, Max has attacked his classmate Bernd several times. Bernd is quite small for his age. He is rather shy and likes to withdraw. And what does Max do now? He makes life difficult for Bernd wherever he can. During breaks, Bernd is simply no longer safe from him. Max hides his mobile phone or his school things from him and makes jokes about him. The other day Bernd fled to the toilet, but Max chased him there too and splashed him with water. And his maths teacher caught him in the act. This time Bernd called for help so loudly that it could be heard throughout the corridor. And then Max sat in my office all contrite. Then I had a long talk with Max. I like Max very much and know by now that he doesn't really have it easy at home.</a:t>
            </a:r>
            <a:endParaRPr lang="el-GR" sz="1350" dirty="0"/>
          </a:p>
          <a:p>
            <a:pPr>
              <a:spcAft>
                <a:spcPts val="600"/>
              </a:spcAft>
            </a:pPr>
            <a:r>
              <a:rPr lang="en-GB" sz="1350" dirty="0"/>
              <a:t>Max told me during our conversation that his father is often irascible, especially when he has problems and stress at work. And that is quite often the case! Then his father yells angrily, Max is taken to task for little things, and often Max then gets punishments from his father. He gets grounded, has to hand in his gaming console or his father takes away his beloved smartphone. Max gets very angry in such situations, but doesn't dare to say anything to his father.</a:t>
            </a:r>
            <a:endParaRPr lang="el-GR" sz="1350" dirty="0"/>
          </a:p>
          <a:p>
            <a:pPr>
              <a:spcAft>
                <a:spcPts val="600"/>
              </a:spcAft>
            </a:pPr>
            <a:r>
              <a:rPr lang="en-GB" sz="1350" dirty="0"/>
              <a:t>I then talked a lot about it with Max. At first he said that he didn't really know why he didn't leave poor Bernd alone. Then, during the conversation, we came to the conclusion that Max feels totally annoyed by Bernd. Bernd is quite small for his age and quite shy. And when he starts to fidget nervously, it blows Max's fuses. The fact that Bernd is so small and helpless reminds Max of how he feels at home with his father. When he torments poor Bernd, he is finally the powerful one; the one who dishes it out, and he enjoys that. But it doesn't really make him happy either. He gets an uneasy feeling and that tells him that what he is doing is not really okay.</a:t>
            </a:r>
            <a:endParaRPr lang="el-GR" sz="1350" dirty="0"/>
          </a:p>
          <a:p>
            <a:pPr>
              <a:spcAft>
                <a:spcPts val="600"/>
              </a:spcAft>
            </a:pPr>
            <a:r>
              <a:rPr lang="en-GB" sz="1350" dirty="0"/>
              <a:t>I then told him that when his father rages like that at home, he probably often feels quite helpless. That made Max quite uncomfortable at first. But yes, he then said, he really is very helpless at home in such situations. And that really is a "shitty feeling", he said. We then talked about what he would actually like - about his needs. And of course, we also talked about poor Bernd and what his needs might be. Max then had to admit to himself that he wasn't doing Bernd or himself any good with his behaviour. </a:t>
            </a:r>
            <a:endParaRPr lang="el-GR" sz="1350" dirty="0"/>
          </a:p>
          <a:p>
            <a:pPr>
              <a:spcAft>
                <a:spcPts val="600"/>
              </a:spcAft>
            </a:pPr>
            <a:r>
              <a:rPr lang="en-GB" sz="1350" dirty="0"/>
              <a:t>After our first conversation, I now see Max regularly. At some point, Max even agreed to have his father come along to one of our talks. His father was very defensive at first. He didn't really want to get involved in the conversation. But the longer we talked, the more he realised how much his son suffers from his outbursts of anger. He was quite affected and promised to get professional help. And really! Later, Max told me that his father is now taking a course in relaxation techniques.</a:t>
            </a:r>
            <a:endParaRPr lang="el-GR" sz="1350" dirty="0"/>
          </a:p>
          <a:p>
            <a:pPr>
              <a:spcAft>
                <a:spcPts val="600"/>
              </a:spcAft>
            </a:pPr>
            <a:r>
              <a:rPr lang="en-GB" sz="1350" dirty="0"/>
              <a:t>And things are finally getting better for Max at home. His father is no longer so angry, he says. And lo and behold, Max has also changed his behaviour. He leaves Bernd alone now. Yes, even more! Now he always stands by Bernd when someone in the class says something stupid about him. How do I know that? Of course, I also had a few conversations with Bernd and he's doing much better in class now. Now that Max is standing by him, he has more confidence in himself: and that's really good for him.</a:t>
            </a:r>
            <a:endParaRPr lang="el-GR" sz="1350" dirty="0"/>
          </a:p>
        </p:txBody>
      </p:sp>
      <p:sp>
        <p:nvSpPr>
          <p:cNvPr id="12" name="pop-up">
            <a:extLst>
              <a:ext uri="{FF2B5EF4-FFF2-40B4-BE49-F238E27FC236}">
                <a16:creationId xmlns:a16="http://schemas.microsoft.com/office/drawing/2014/main" id="{CF74EADD-AF37-4F7C-AE8A-B4C23A9D6692}"/>
              </a:ext>
            </a:extLst>
          </p:cNvPr>
          <p:cNvSpPr/>
          <p:nvPr/>
        </p:nvSpPr>
        <p:spPr>
          <a:xfrm>
            <a:off x="11379197" y="374135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Tree>
    <p:extLst>
      <p:ext uri="{BB962C8B-B14F-4D97-AF65-F5344CB8AC3E}">
        <p14:creationId xmlns:p14="http://schemas.microsoft.com/office/powerpoint/2010/main" val="38082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11" grpId="0" animBg="1"/>
      <p:bldP spid="11"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1-Lea-EN">
            <a:hlinkClick r:id="" action="ppaction://media"/>
            <a:extLst>
              <a:ext uri="{FF2B5EF4-FFF2-40B4-BE49-F238E27FC236}">
                <a16:creationId xmlns:a16="http://schemas.microsoft.com/office/drawing/2014/main" id="{4CBD5F03-1570-9678-229E-16C953AF98F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004831" y="4712890"/>
            <a:ext cx="1479550" cy="1479550"/>
          </a:xfrm>
        </p:spPr>
      </p:pic>
      <p:sp>
        <p:nvSpPr>
          <p:cNvPr id="2" name="Τίτλος 1">
            <a:extLst>
              <a:ext uri="{FF2B5EF4-FFF2-40B4-BE49-F238E27FC236}">
                <a16:creationId xmlns:a16="http://schemas.microsoft.com/office/drawing/2014/main" id="{576A9612-9A85-4AFC-A5ED-D22E16618B63}"/>
              </a:ext>
            </a:extLst>
          </p:cNvPr>
          <p:cNvSpPr>
            <a:spLocks noGrp="1"/>
          </p:cNvSpPr>
          <p:nvPr>
            <p:ph type="title"/>
          </p:nvPr>
        </p:nvSpPr>
        <p:spPr/>
        <p:txBody>
          <a:bodyPr>
            <a:noAutofit/>
          </a:bodyPr>
          <a:lstStyle/>
          <a:p>
            <a:r>
              <a:rPr lang="en-US" sz="3600" dirty="0"/>
              <a:t>Story: Xenophobia - Survival, Belonging, Power, Freedom</a:t>
            </a:r>
            <a:endParaRPr lang="el-GR" sz="3600" dirty="0"/>
          </a:p>
        </p:txBody>
      </p:sp>
      <p:sp>
        <p:nvSpPr>
          <p:cNvPr id="5" name="TextBox 4">
            <a:extLst>
              <a:ext uri="{FF2B5EF4-FFF2-40B4-BE49-F238E27FC236}">
                <a16:creationId xmlns:a16="http://schemas.microsoft.com/office/drawing/2014/main" id="{1A6BF935-B1B8-49C8-966A-4AF44E6BEE47}"/>
              </a:ext>
            </a:extLst>
          </p:cNvPr>
          <p:cNvSpPr txBox="1"/>
          <p:nvPr/>
        </p:nvSpPr>
        <p:spPr>
          <a:xfrm>
            <a:off x="812803" y="1564312"/>
            <a:ext cx="6112932" cy="2485552"/>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GB" sz="2000" b="1" dirty="0">
                <a:solidFill>
                  <a:srgbClr val="000000"/>
                </a:solidFill>
                <a:effectLst/>
                <a:latin typeface="Calibri" panose="020F0502020204030204" pitchFamily="34" charset="0"/>
                <a:ea typeface="Calibri" panose="020F0502020204030204" pitchFamily="34" charset="0"/>
              </a:rPr>
              <a:t>Summary</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n-US" sz="2000" dirty="0">
                <a:solidFill>
                  <a:srgbClr val="000000"/>
                </a:solidFill>
                <a:effectLst/>
                <a:latin typeface="Calibri" panose="020F0502020204030204" pitchFamily="34" charset="0"/>
                <a:ea typeface="Calibri" panose="020F0502020204030204" pitchFamily="34" charset="0"/>
              </a:rPr>
              <a:t>Ahmad is new to the class and has only been in this country for a short time. He had to leave his old homeland. As an outsider, he does not necessarily have it easy. When events come to a head and Ahmad gets into trouble with older students, many of his basic needs are threatened. Does no one really stand by him?</a:t>
            </a:r>
            <a:endParaRPr lang="el-GR" sz="20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6D2E691-C2E8-473E-8618-E5C4F0802743}"/>
              </a:ext>
            </a:extLst>
          </p:cNvPr>
          <p:cNvSpPr txBox="1"/>
          <p:nvPr/>
        </p:nvSpPr>
        <p:spPr>
          <a:xfrm>
            <a:off x="838200" y="4303352"/>
            <a:ext cx="6522155" cy="2267737"/>
          </a:xfrm>
          <a:prstGeom prst="rect">
            <a:avLst/>
          </a:prstGeom>
          <a:noFill/>
        </p:spPr>
        <p:txBody>
          <a:bodyPr wrap="square">
            <a:spAutoFit/>
          </a:bodyPr>
          <a:lstStyle/>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rPr>
              <a:t>What needs have been dealt with here?</a:t>
            </a:r>
            <a:endParaRPr lang="el-GR" sz="1800" dirty="0">
              <a:effectLst/>
              <a:latin typeface="Calibri" panose="020F0502020204030204" pitchFamily="34" charset="0"/>
              <a:ea typeface="Calibri" panose="020F050202020403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rPr>
              <a:t>Now it's up to you! Go on a search and see where this story is about the following basic needs:</a:t>
            </a:r>
            <a:endParaRPr lang="el-GR" sz="1800" dirty="0">
              <a:effectLst/>
              <a:latin typeface="Calibri" panose="020F0502020204030204" pitchFamily="34" charset="0"/>
              <a:ea typeface="Calibri" panose="020F0502020204030204" pitchFamily="34" charset="0"/>
            </a:endParaRPr>
          </a:p>
          <a:p>
            <a:pPr marL="285750" indent="-285750">
              <a:lnSpc>
                <a:spcPct val="107000"/>
              </a:lnSpc>
              <a:spcAft>
                <a:spcPts val="800"/>
              </a:spcAft>
              <a:buClr>
                <a:srgbClr val="7FC242"/>
              </a:buClr>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rPr>
              <a:t>Survival</a:t>
            </a:r>
            <a:endParaRPr lang="el-GR" sz="1800" dirty="0">
              <a:effectLst/>
              <a:latin typeface="Calibri" panose="020F0502020204030204" pitchFamily="34" charset="0"/>
              <a:ea typeface="Calibri" panose="020F0502020204030204" pitchFamily="34" charset="0"/>
            </a:endParaRPr>
          </a:p>
          <a:p>
            <a:pPr marL="285750" indent="-285750">
              <a:lnSpc>
                <a:spcPct val="107000"/>
              </a:lnSpc>
              <a:spcAft>
                <a:spcPts val="800"/>
              </a:spcAft>
              <a:buClr>
                <a:srgbClr val="7FC242"/>
              </a:buClr>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rPr>
              <a:t>Belonging</a:t>
            </a:r>
            <a:endParaRPr lang="el-GR" sz="1800" dirty="0">
              <a:effectLst/>
              <a:latin typeface="Calibri" panose="020F0502020204030204" pitchFamily="34" charset="0"/>
              <a:ea typeface="Calibri" panose="020F0502020204030204" pitchFamily="34" charset="0"/>
            </a:endParaRPr>
          </a:p>
          <a:p>
            <a:pPr marL="285750" indent="-285750">
              <a:lnSpc>
                <a:spcPct val="107000"/>
              </a:lnSpc>
              <a:spcAft>
                <a:spcPts val="800"/>
              </a:spcAft>
              <a:buClr>
                <a:srgbClr val="7FC242"/>
              </a:buClr>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rPr>
              <a:t>Power</a:t>
            </a:r>
            <a:endParaRPr lang="el-GR"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A4FAA99-A319-464E-824D-34A28E96452B}"/>
              </a:ext>
            </a:extLst>
          </p:cNvPr>
          <p:cNvSpPr txBox="1"/>
          <p:nvPr/>
        </p:nvSpPr>
        <p:spPr>
          <a:xfrm>
            <a:off x="7111999" y="1564312"/>
            <a:ext cx="4428065" cy="2631490"/>
          </a:xfrm>
          <a:prstGeom prst="rect">
            <a:avLst/>
          </a:prstGeom>
          <a:solidFill>
            <a:schemeClr val="accent5">
              <a:lumMod val="20000"/>
              <a:lumOff val="80000"/>
            </a:schemeClr>
          </a:solidFill>
        </p:spPr>
        <p:txBody>
          <a:bodyPr wrap="square">
            <a:spAutoFit/>
          </a:bodyPr>
          <a:lstStyle/>
          <a:p>
            <a:pPr>
              <a:spcAft>
                <a:spcPts val="600"/>
              </a:spcAft>
            </a:pPr>
            <a:r>
              <a:rPr lang="en-US" sz="2000" b="1" dirty="0"/>
              <a:t>The whole story</a:t>
            </a:r>
          </a:p>
          <a:p>
            <a:pPr>
              <a:spcAft>
                <a:spcPts val="600"/>
              </a:spcAft>
            </a:pPr>
            <a:r>
              <a:rPr lang="en-US" sz="2000" dirty="0"/>
              <a:t>I am Lea. And Ahmad is one of my best friends. Ahmad! Yes, it wasn't so easy with him at the beginning. But he didn't have it so easy in his life either. I've known Ahmad for two years now. He was one of the newcomers who came to our class …</a:t>
            </a:r>
            <a:endParaRPr lang="el-GR" sz="2000" dirty="0"/>
          </a:p>
        </p:txBody>
      </p:sp>
      <p:sp>
        <p:nvSpPr>
          <p:cNvPr id="12" name="pop-up">
            <a:extLst>
              <a:ext uri="{FF2B5EF4-FFF2-40B4-BE49-F238E27FC236}">
                <a16:creationId xmlns:a16="http://schemas.microsoft.com/office/drawing/2014/main" id="{CF74EADD-AF37-4F7C-AE8A-B4C23A9D6692}"/>
              </a:ext>
            </a:extLst>
          </p:cNvPr>
          <p:cNvSpPr/>
          <p:nvPr/>
        </p:nvSpPr>
        <p:spPr>
          <a:xfrm>
            <a:off x="10790498" y="4256802"/>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0" name="TextBox 9">
            <a:extLst>
              <a:ext uri="{FF2B5EF4-FFF2-40B4-BE49-F238E27FC236}">
                <a16:creationId xmlns:a16="http://schemas.microsoft.com/office/drawing/2014/main" id="{129C07F3-4999-4A05-93C7-AB07C3B7654A}"/>
              </a:ext>
            </a:extLst>
          </p:cNvPr>
          <p:cNvSpPr txBox="1"/>
          <p:nvPr/>
        </p:nvSpPr>
        <p:spPr>
          <a:xfrm>
            <a:off x="10394302" y="0"/>
            <a:ext cx="1808986"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rPr>
              <a:t>Success stories</a:t>
            </a:r>
            <a:endParaRPr lang="el-GR"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7B0C60D-2B24-4FF7-8537-1A937E813C94}"/>
              </a:ext>
            </a:extLst>
          </p:cNvPr>
          <p:cNvSpPr txBox="1"/>
          <p:nvPr/>
        </p:nvSpPr>
        <p:spPr>
          <a:xfrm>
            <a:off x="169020" y="74235"/>
            <a:ext cx="10225282" cy="6709529"/>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sz="1600" dirty="0"/>
              <a:t>I am Lea. And Ahmad is one of my best friends. Ahmad! Yes, it wasn't so easy with him at the beginning. But he didn't have it so easy in his life either. I've known Ahmad for two years now. He was one of the newcomers who came to our class. Two who had to repeat a year and Ahmad. And I have to say, at the beginning we all didn't really know what to do with him - me neither. He is a Muslim and fled his homeland, as if that was all there was to say about Ahmad! But that's just how we thought back then! And in the breaks he always stood there all alone. Nobody talked to him. He hardly knew our language, so none of us tried to talk to him. And I wasn't courageous enough either, I didn't even try to start a conversation with him. It would have been much easier for all of us to make the first step than for him. He was all alone.</a:t>
            </a:r>
            <a:endParaRPr lang="el-GR" sz="1600" dirty="0"/>
          </a:p>
          <a:p>
            <a:pPr>
              <a:spcAft>
                <a:spcPts val="600"/>
              </a:spcAft>
            </a:pPr>
            <a:r>
              <a:rPr lang="en-GB" sz="1600" dirty="0"/>
              <a:t>Then one day, during the break, it happened. Martin from the class above us and his two friends, Jan and Leon, came down to us and made a stink. You dirty foreigner, they said, you have no business here! Get lost, you pig!</a:t>
            </a:r>
            <a:endParaRPr lang="el-GR" sz="1600" dirty="0"/>
          </a:p>
          <a:p>
            <a:pPr>
              <a:spcAft>
                <a:spcPts val="600"/>
              </a:spcAft>
            </a:pPr>
            <a:r>
              <a:rPr lang="en-GB" sz="1600" dirty="0"/>
              <a:t>And we just stood there, didn't say anything: we were paralysed and just watched spellbound. Martin even became aggressive, grabbed Ahmad by the collar and wanted to punch him. But then, thank God, </a:t>
            </a:r>
            <a:r>
              <a:rPr lang="en-GB" sz="1600" dirty="0" err="1"/>
              <a:t>Freidinger</a:t>
            </a:r>
            <a:r>
              <a:rPr lang="en-GB" sz="1600" dirty="0"/>
              <a:t>, who was supervising the gang that day, came and the three boys quickly left.</a:t>
            </a:r>
            <a:endParaRPr lang="el-GR" sz="1600" dirty="0"/>
          </a:p>
          <a:p>
            <a:pPr>
              <a:spcAft>
                <a:spcPts val="600"/>
              </a:spcAft>
            </a:pPr>
            <a:r>
              <a:rPr lang="en-GB" sz="1600" dirty="0"/>
              <a:t>But after school the three of them caught him after all. They waited for him, took his school supplies, emptied his backpack on the pavement and threw it in the bin. They really beat him up, the poor guy. And nobody helped him. We were scared! Yes, really scared, because everyone was afraid of Martin.</a:t>
            </a:r>
            <a:endParaRPr lang="el-GR" sz="1600" dirty="0"/>
          </a:p>
          <a:p>
            <a:pPr>
              <a:spcAft>
                <a:spcPts val="600"/>
              </a:spcAft>
            </a:pPr>
            <a:r>
              <a:rPr lang="en-GB" sz="1600" dirty="0"/>
              <a:t>And when they finally stopped, we didn't really know what to do. Help him and risk getting into a fight with Martin and his mates? Nobody really dared to do that! So Ahmad was left all alone. Desperate. We sensed how exhausted he was, how much he was suppressing his tears. And the others just stood there and looked. And that's when I had enough! I got angry! You can't put up with that, I thought to myself! They can't do that to the poor guy!</a:t>
            </a:r>
            <a:endParaRPr lang="el-GR" sz="1600" dirty="0"/>
          </a:p>
          <a:p>
            <a:pPr>
              <a:spcAft>
                <a:spcPts val="600"/>
              </a:spcAft>
            </a:pPr>
            <a:r>
              <a:rPr lang="en-GB" sz="1600" dirty="0"/>
              <a:t>Then I went to </a:t>
            </a:r>
            <a:r>
              <a:rPr lang="en-GB" sz="1600" dirty="0" err="1"/>
              <a:t>Ahamd</a:t>
            </a:r>
            <a:r>
              <a:rPr lang="en-GB" sz="1600" dirty="0"/>
              <a:t> because I couldn't take it any more. I started to pick up his things. And when I did that, I realised that I felt really strong and liberated. Then Joshua came and helped me to pick up all the things, too. And then Carla! And all of a sudden we were all with Ahmad and helped him. We suddenly realised that we belonged together and it felt right and strong.</a:t>
            </a:r>
            <a:endParaRPr lang="el-GR" sz="1600" dirty="0"/>
          </a:p>
          <a:p>
            <a:pPr>
              <a:spcAft>
                <a:spcPts val="600"/>
              </a:spcAft>
            </a:pPr>
            <a:r>
              <a:rPr lang="en-GB" sz="1600" dirty="0"/>
              <a:t>Suddenly we weren't afraid of Martin and his people any more. We all suddenly realised that we were much, much more than just the three of them.</a:t>
            </a:r>
            <a:endParaRPr lang="el-GR" sz="1600" dirty="0"/>
          </a:p>
        </p:txBody>
      </p:sp>
    </p:spTree>
    <p:extLst>
      <p:ext uri="{BB962C8B-B14F-4D97-AF65-F5344CB8AC3E}">
        <p14:creationId xmlns:p14="http://schemas.microsoft.com/office/powerpoint/2010/main" val="40588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1E5FF3-5215-4151-8335-A060E757484C}"/>
              </a:ext>
            </a:extLst>
          </p:cNvPr>
          <p:cNvSpPr>
            <a:spLocks noGrp="1"/>
          </p:cNvSpPr>
          <p:nvPr>
            <p:ph type="title"/>
          </p:nvPr>
        </p:nvSpPr>
        <p:spPr/>
        <p:txBody>
          <a:bodyPr/>
          <a:lstStyle/>
          <a:p>
            <a:r>
              <a:rPr lang="en-US" dirty="0"/>
              <a:t>Summary </a:t>
            </a:r>
            <a:r>
              <a:rPr lang="en-US" sz="3200" dirty="0"/>
              <a:t>(Frequently Asked Questions)</a:t>
            </a:r>
            <a:endParaRPr lang="el-GR" dirty="0"/>
          </a:p>
        </p:txBody>
      </p:sp>
      <p:sp>
        <p:nvSpPr>
          <p:cNvPr id="3" name="Θέση περιεχομένου 2">
            <a:extLst>
              <a:ext uri="{FF2B5EF4-FFF2-40B4-BE49-F238E27FC236}">
                <a16:creationId xmlns:a16="http://schemas.microsoft.com/office/drawing/2014/main" id="{7730187E-495F-4742-862B-26E90BC4DD7F}"/>
              </a:ext>
            </a:extLst>
          </p:cNvPr>
          <p:cNvSpPr>
            <a:spLocks noGrp="1"/>
          </p:cNvSpPr>
          <p:nvPr>
            <p:ph idx="1"/>
          </p:nvPr>
        </p:nvSpPr>
        <p:spPr/>
        <p:txBody>
          <a:bodyPr>
            <a:normAutofit/>
          </a:bodyPr>
          <a:lstStyle/>
          <a:p>
            <a:r>
              <a:rPr lang="en-US" i="1" dirty="0"/>
              <a:t>What are the five basic needs?</a:t>
            </a:r>
          </a:p>
          <a:p>
            <a:r>
              <a:rPr lang="en-US" i="1" dirty="0"/>
              <a:t>Why is it important to know about these needs?</a:t>
            </a:r>
          </a:p>
          <a:p>
            <a:r>
              <a:rPr lang="en-US" i="1" dirty="0"/>
              <a:t>What exactly do I get out of working with the five basic needs?</a:t>
            </a:r>
          </a:p>
          <a:p>
            <a:r>
              <a:rPr lang="en-US" i="1" dirty="0"/>
              <a:t>Are there other needs, too?</a:t>
            </a:r>
          </a:p>
          <a:p>
            <a:r>
              <a:rPr lang="en-US" i="1" dirty="0"/>
              <a:t>On what scientific theory are the five basic needs based?</a:t>
            </a:r>
          </a:p>
          <a:p>
            <a:r>
              <a:rPr lang="en-US" i="1" dirty="0"/>
              <a:t>Do these basic needs apply equally to all people?</a:t>
            </a:r>
          </a:p>
          <a:p>
            <a:r>
              <a:rPr lang="en-US" i="1" dirty="0"/>
              <a:t>I heard about the </a:t>
            </a:r>
            <a:r>
              <a:rPr lang="en-US" i="1" dirty="0" err="1"/>
              <a:t>Maslov</a:t>
            </a:r>
            <a:r>
              <a:rPr lang="en-US" i="1" dirty="0"/>
              <a:t> Pyramid of Needs - What is the difference?</a:t>
            </a:r>
          </a:p>
          <a:p>
            <a:endParaRPr lang="el-GR" i="1" dirty="0"/>
          </a:p>
        </p:txBody>
      </p:sp>
      <p:sp>
        <p:nvSpPr>
          <p:cNvPr id="10" name="TextBox 9">
            <a:extLst>
              <a:ext uri="{FF2B5EF4-FFF2-40B4-BE49-F238E27FC236}">
                <a16:creationId xmlns:a16="http://schemas.microsoft.com/office/drawing/2014/main" id="{B9E73EC0-898C-4E07-AC75-10B9170387C9}"/>
              </a:ext>
            </a:extLst>
          </p:cNvPr>
          <p:cNvSpPr txBox="1"/>
          <p:nvPr/>
        </p:nvSpPr>
        <p:spPr>
          <a:xfrm>
            <a:off x="353704" y="321555"/>
            <a:ext cx="3529985" cy="2958823"/>
          </a:xfrm>
          <a:prstGeom prst="rect">
            <a:avLst/>
          </a:prstGeom>
          <a:solidFill>
            <a:schemeClr val="bg1">
              <a:lumMod val="95000"/>
            </a:schemeClr>
          </a:solidFill>
          <a:ln>
            <a:solidFill>
              <a:srgbClr val="E12A3C"/>
            </a:solidFill>
          </a:ln>
        </p:spPr>
        <p:txBody>
          <a:bodyPr wrap="square">
            <a:spAutoFit/>
          </a:bodyPr>
          <a:lstStyle/>
          <a:p>
            <a:pPr>
              <a:lnSpc>
                <a:spcPct val="107000"/>
              </a:lnSpc>
              <a:spcAft>
                <a:spcPts val="800"/>
              </a:spcAft>
            </a:pPr>
            <a:r>
              <a:rPr lang="en-GB" sz="2400" dirty="0">
                <a:latin typeface="Calibri" panose="020F0502020204030204" pitchFamily="34" charset="0"/>
                <a:ea typeface="Calibri" panose="020F0502020204030204" pitchFamily="34" charset="0"/>
              </a:rPr>
              <a:t>The </a:t>
            </a:r>
            <a:r>
              <a:rPr lang="en-GB" sz="2400" b="1" dirty="0">
                <a:latin typeface="Calibri" panose="020F0502020204030204" pitchFamily="34" charset="0"/>
                <a:ea typeface="Calibri" panose="020F0502020204030204" pitchFamily="34" charset="0"/>
              </a:rPr>
              <a:t>five basic needs </a:t>
            </a:r>
            <a:r>
              <a:rPr lang="en-GB" sz="2400" dirty="0">
                <a:latin typeface="Calibri" panose="020F0502020204030204" pitchFamily="34" charset="0"/>
                <a:ea typeface="Calibri" panose="020F0502020204030204" pitchFamily="34" charset="0"/>
              </a:rPr>
              <a:t>are</a:t>
            </a:r>
            <a:endParaRPr lang="el-GR" sz="2400" dirty="0">
              <a:latin typeface="Calibri" panose="020F0502020204030204" pitchFamily="34" charset="0"/>
              <a:ea typeface="Calibri" panose="020F0502020204030204" pitchFamily="34" charset="0"/>
            </a:endParaRPr>
          </a:p>
          <a:p>
            <a:pPr marL="342900" lvl="0" indent="-342900">
              <a:lnSpc>
                <a:spcPct val="107000"/>
              </a:lnSpc>
              <a:spcAft>
                <a:spcPts val="800"/>
              </a:spcAft>
              <a:buFont typeface="Wingdings" panose="05000000000000000000" pitchFamily="2" charset="2"/>
              <a:buChar char="§"/>
            </a:pPr>
            <a:r>
              <a:rPr lang="en-GB" sz="2400" dirty="0">
                <a:solidFill>
                  <a:srgbClr val="000000"/>
                </a:solidFill>
                <a:latin typeface="Noto Sans Symbols"/>
                <a:ea typeface="Noto Sans Symbols"/>
                <a:cs typeface="Noto Sans Symbols"/>
              </a:rPr>
              <a:t>Survival</a:t>
            </a:r>
            <a:endParaRPr lang="el-GR" sz="2400" dirty="0">
              <a:latin typeface="Noto Sans Symbols"/>
              <a:ea typeface="Noto Sans Symbols"/>
              <a:cs typeface="Noto Sans Symbols"/>
            </a:endParaRPr>
          </a:p>
          <a:p>
            <a:pPr marL="342900" lvl="0" indent="-342900">
              <a:lnSpc>
                <a:spcPct val="107000"/>
              </a:lnSpc>
              <a:spcAft>
                <a:spcPts val="800"/>
              </a:spcAft>
              <a:buFont typeface="Wingdings" panose="05000000000000000000" pitchFamily="2" charset="2"/>
              <a:buChar char="§"/>
            </a:pPr>
            <a:r>
              <a:rPr lang="en-GB" sz="2400" dirty="0">
                <a:solidFill>
                  <a:srgbClr val="000000"/>
                </a:solidFill>
                <a:latin typeface="Noto Sans Symbols"/>
                <a:ea typeface="Noto Sans Symbols"/>
                <a:cs typeface="Noto Sans Symbols"/>
              </a:rPr>
              <a:t>Fun</a:t>
            </a:r>
            <a:endParaRPr lang="el-GR" sz="2400" dirty="0">
              <a:latin typeface="Noto Sans Symbols"/>
              <a:ea typeface="Noto Sans Symbols"/>
              <a:cs typeface="Noto Sans Symbols"/>
            </a:endParaRPr>
          </a:p>
          <a:p>
            <a:pPr marL="342900" lvl="0" indent="-342900">
              <a:lnSpc>
                <a:spcPct val="107000"/>
              </a:lnSpc>
              <a:spcAft>
                <a:spcPts val="800"/>
              </a:spcAft>
              <a:buFont typeface="Wingdings" panose="05000000000000000000" pitchFamily="2" charset="2"/>
              <a:buChar char="§"/>
            </a:pPr>
            <a:r>
              <a:rPr lang="en-GB" sz="2400" dirty="0">
                <a:solidFill>
                  <a:srgbClr val="000000"/>
                </a:solidFill>
                <a:latin typeface="Noto Sans Symbols"/>
                <a:ea typeface="Noto Sans Symbols"/>
                <a:cs typeface="Noto Sans Symbols"/>
              </a:rPr>
              <a:t>Love and Belonging</a:t>
            </a:r>
            <a:endParaRPr lang="el-GR" sz="2400" dirty="0">
              <a:latin typeface="Noto Sans Symbols"/>
              <a:ea typeface="Noto Sans Symbols"/>
              <a:cs typeface="Noto Sans Symbols"/>
            </a:endParaRPr>
          </a:p>
          <a:p>
            <a:pPr marL="342900" lvl="0" indent="-342900">
              <a:lnSpc>
                <a:spcPct val="107000"/>
              </a:lnSpc>
              <a:spcAft>
                <a:spcPts val="800"/>
              </a:spcAft>
              <a:buFont typeface="Wingdings" panose="05000000000000000000" pitchFamily="2" charset="2"/>
              <a:buChar char="§"/>
            </a:pPr>
            <a:r>
              <a:rPr lang="en-GB" sz="2400" dirty="0">
                <a:solidFill>
                  <a:srgbClr val="000000"/>
                </a:solidFill>
                <a:latin typeface="Noto Sans Symbols"/>
                <a:ea typeface="Noto Sans Symbols"/>
                <a:cs typeface="Noto Sans Symbols"/>
              </a:rPr>
              <a:t>Power</a:t>
            </a:r>
            <a:endParaRPr lang="el-GR" sz="2400" dirty="0">
              <a:latin typeface="Noto Sans Symbols"/>
              <a:ea typeface="Noto Sans Symbols"/>
              <a:cs typeface="Noto Sans Symbols"/>
            </a:endParaRPr>
          </a:p>
          <a:p>
            <a:pPr marL="342900" lvl="0" indent="-342900">
              <a:lnSpc>
                <a:spcPct val="107000"/>
              </a:lnSpc>
              <a:spcAft>
                <a:spcPts val="800"/>
              </a:spcAft>
              <a:buFont typeface="Wingdings" panose="05000000000000000000" pitchFamily="2" charset="2"/>
              <a:buChar char="§"/>
            </a:pPr>
            <a:r>
              <a:rPr lang="en-GB" sz="2400" dirty="0">
                <a:solidFill>
                  <a:srgbClr val="000000"/>
                </a:solidFill>
                <a:latin typeface="Noto Sans Symbols"/>
                <a:ea typeface="Noto Sans Symbols"/>
                <a:cs typeface="Noto Sans Symbols"/>
              </a:rPr>
              <a:t>Freedom</a:t>
            </a:r>
            <a:endParaRPr lang="el-GR" sz="2400" dirty="0">
              <a:latin typeface="Noto Sans Symbols"/>
              <a:ea typeface="Noto Sans Symbols"/>
              <a:cs typeface="Noto Sans Symbols"/>
            </a:endParaRPr>
          </a:p>
        </p:txBody>
      </p:sp>
      <p:sp>
        <p:nvSpPr>
          <p:cNvPr id="11" name="pop-up">
            <a:extLst>
              <a:ext uri="{FF2B5EF4-FFF2-40B4-BE49-F238E27FC236}">
                <a16:creationId xmlns:a16="http://schemas.microsoft.com/office/drawing/2014/main" id="{3474040A-B0ED-43C1-84F1-0792E0DBBCE7}"/>
              </a:ext>
            </a:extLst>
          </p:cNvPr>
          <p:cNvSpPr/>
          <p:nvPr/>
        </p:nvSpPr>
        <p:spPr>
          <a:xfrm>
            <a:off x="5997839" y="185455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3" name="pop-up">
            <a:extLst>
              <a:ext uri="{FF2B5EF4-FFF2-40B4-BE49-F238E27FC236}">
                <a16:creationId xmlns:a16="http://schemas.microsoft.com/office/drawing/2014/main" id="{DBEA2410-C39A-473B-B6C4-B6F282A2DC50}"/>
              </a:ext>
            </a:extLst>
          </p:cNvPr>
          <p:cNvSpPr/>
          <p:nvPr/>
        </p:nvSpPr>
        <p:spPr>
          <a:xfrm>
            <a:off x="8283840" y="250367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4" name="TextBox 13">
            <a:extLst>
              <a:ext uri="{FF2B5EF4-FFF2-40B4-BE49-F238E27FC236}">
                <a16:creationId xmlns:a16="http://schemas.microsoft.com/office/drawing/2014/main" id="{A02E635F-D054-4304-AB41-1580ED0783E2}"/>
              </a:ext>
            </a:extLst>
          </p:cNvPr>
          <p:cNvSpPr txBox="1"/>
          <p:nvPr/>
        </p:nvSpPr>
        <p:spPr>
          <a:xfrm>
            <a:off x="2338087" y="291069"/>
            <a:ext cx="7824486" cy="2862322"/>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sz="2000" dirty="0"/>
              <a:t>You have more possibilities to deal with stress and unpleasant feelings.</a:t>
            </a:r>
            <a:endParaRPr lang="el-GR" sz="2000" dirty="0"/>
          </a:p>
          <a:p>
            <a:pPr>
              <a:spcAft>
                <a:spcPts val="600"/>
              </a:spcAft>
            </a:pPr>
            <a:r>
              <a:rPr lang="en-GB" sz="2000" dirty="0"/>
              <a:t>You will strengthen your personality and self-confidence by better understanding your basic needs and then developing positive strategies to meet them.</a:t>
            </a:r>
            <a:endParaRPr lang="el-GR" sz="2000" dirty="0"/>
          </a:p>
          <a:p>
            <a:pPr>
              <a:spcAft>
                <a:spcPts val="600"/>
              </a:spcAft>
            </a:pPr>
            <a:r>
              <a:rPr lang="en-GB" sz="2000" dirty="0"/>
              <a:t>You improve your social skills by understanding others better.</a:t>
            </a:r>
            <a:endParaRPr lang="el-GR" sz="2000" dirty="0"/>
          </a:p>
          <a:p>
            <a:pPr>
              <a:spcAft>
                <a:spcPts val="600"/>
              </a:spcAft>
            </a:pPr>
            <a:r>
              <a:rPr lang="en-GB" sz="2000" dirty="0"/>
              <a:t>You gain more self-determination by learning to recognise and critically question emotional messages.</a:t>
            </a:r>
            <a:endParaRPr lang="el-GR" sz="2000" dirty="0"/>
          </a:p>
          <a:p>
            <a:pPr>
              <a:spcAft>
                <a:spcPts val="600"/>
              </a:spcAft>
            </a:pPr>
            <a:r>
              <a:rPr lang="en-GB" sz="2000" dirty="0"/>
              <a:t>You learn to deal better with conflicts.</a:t>
            </a:r>
            <a:endParaRPr lang="el-GR" sz="2000" dirty="0"/>
          </a:p>
        </p:txBody>
      </p:sp>
      <p:sp>
        <p:nvSpPr>
          <p:cNvPr id="15" name="pop-up">
            <a:extLst>
              <a:ext uri="{FF2B5EF4-FFF2-40B4-BE49-F238E27FC236}">
                <a16:creationId xmlns:a16="http://schemas.microsoft.com/office/drawing/2014/main" id="{38244D1B-6866-478D-916B-08122BB015CC}"/>
              </a:ext>
            </a:extLst>
          </p:cNvPr>
          <p:cNvSpPr/>
          <p:nvPr/>
        </p:nvSpPr>
        <p:spPr>
          <a:xfrm>
            <a:off x="10604234" y="3052350"/>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6" name="TextBox 15">
            <a:extLst>
              <a:ext uri="{FF2B5EF4-FFF2-40B4-BE49-F238E27FC236}">
                <a16:creationId xmlns:a16="http://schemas.microsoft.com/office/drawing/2014/main" id="{AF4EABA1-A7CA-41CF-810B-F6D4D624CC03}"/>
              </a:ext>
            </a:extLst>
          </p:cNvPr>
          <p:cNvSpPr txBox="1"/>
          <p:nvPr/>
        </p:nvSpPr>
        <p:spPr>
          <a:xfrm>
            <a:off x="344436" y="1672536"/>
            <a:ext cx="7824486" cy="2246769"/>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US" sz="2000" dirty="0"/>
              <a:t>Absolutely! In this concept we only talk about the basic needs, but beyond that there are many other needs. A few examples are the need for closeness, for harmony, for independence, for peace, for clarity, and so on. It would certainly be an exciting task to try to classify these many needs into the five basic needs! In the chapter "Links" you will find some interesting addresses where you can browse further if you are interested in this topic.</a:t>
            </a:r>
            <a:endParaRPr lang="el-GR" sz="2000" dirty="0"/>
          </a:p>
        </p:txBody>
      </p:sp>
      <p:sp>
        <p:nvSpPr>
          <p:cNvPr id="17" name="pop-up">
            <a:extLst>
              <a:ext uri="{FF2B5EF4-FFF2-40B4-BE49-F238E27FC236}">
                <a16:creationId xmlns:a16="http://schemas.microsoft.com/office/drawing/2014/main" id="{66089B21-2933-44A1-9DC6-9B48BD67C38F}"/>
              </a:ext>
            </a:extLst>
          </p:cNvPr>
          <p:cNvSpPr/>
          <p:nvPr/>
        </p:nvSpPr>
        <p:spPr>
          <a:xfrm>
            <a:off x="5851181" y="362439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8" name="TextBox 17">
            <a:extLst>
              <a:ext uri="{FF2B5EF4-FFF2-40B4-BE49-F238E27FC236}">
                <a16:creationId xmlns:a16="http://schemas.microsoft.com/office/drawing/2014/main" id="{77646ADC-39CD-41FB-BE1D-BAAB9A875EB0}"/>
              </a:ext>
            </a:extLst>
          </p:cNvPr>
          <p:cNvSpPr txBox="1"/>
          <p:nvPr/>
        </p:nvSpPr>
        <p:spPr>
          <a:xfrm>
            <a:off x="2313721" y="1784774"/>
            <a:ext cx="7824486" cy="1569660"/>
          </a:xfrm>
          <a:prstGeom prst="rect">
            <a:avLst/>
          </a:prstGeom>
          <a:solidFill>
            <a:schemeClr val="bg1">
              <a:lumMod val="95000"/>
            </a:schemeClr>
          </a:solidFill>
          <a:ln>
            <a:solidFill>
              <a:srgbClr val="E12A3C"/>
            </a:solidFill>
          </a:ln>
        </p:spPr>
        <p:txBody>
          <a:bodyPr wrap="square">
            <a:spAutoFit/>
          </a:bodyPr>
          <a:lstStyle/>
          <a:p>
            <a:r>
              <a:rPr lang="en-GB" sz="2400" dirty="0"/>
              <a:t>They are based on the Choice Theory of William Glasser. In the chapter "Links" you will find a few interesting addresses where you can browse further if you are interested in this topic. Also have a look at the book tips.</a:t>
            </a:r>
            <a:endParaRPr lang="el-GR" sz="2400" dirty="0"/>
          </a:p>
        </p:txBody>
      </p:sp>
      <p:sp>
        <p:nvSpPr>
          <p:cNvPr id="19" name="pop-up">
            <a:extLst>
              <a:ext uri="{FF2B5EF4-FFF2-40B4-BE49-F238E27FC236}">
                <a16:creationId xmlns:a16="http://schemas.microsoft.com/office/drawing/2014/main" id="{FF197FB2-4016-4EF7-B6EA-B7E169579450}"/>
              </a:ext>
            </a:extLst>
          </p:cNvPr>
          <p:cNvSpPr/>
          <p:nvPr/>
        </p:nvSpPr>
        <p:spPr>
          <a:xfrm>
            <a:off x="9643220" y="419864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20" name="TextBox 19">
            <a:extLst>
              <a:ext uri="{FF2B5EF4-FFF2-40B4-BE49-F238E27FC236}">
                <a16:creationId xmlns:a16="http://schemas.microsoft.com/office/drawing/2014/main" id="{81A5142F-DE43-4920-8364-8E973D04F34A}"/>
              </a:ext>
            </a:extLst>
          </p:cNvPr>
          <p:cNvSpPr txBox="1"/>
          <p:nvPr/>
        </p:nvSpPr>
        <p:spPr>
          <a:xfrm>
            <a:off x="289499" y="387406"/>
            <a:ext cx="7824486" cy="5493812"/>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dirty="0"/>
              <a:t>Do all people have the same basic needs or are these dependent on where a person lives, what religion she/he is, how old he/she is and whether it is a man or a woman?</a:t>
            </a:r>
            <a:endParaRPr lang="el-GR" dirty="0"/>
          </a:p>
          <a:p>
            <a:pPr>
              <a:spcAft>
                <a:spcPts val="600"/>
              </a:spcAft>
            </a:pPr>
            <a:r>
              <a:rPr lang="en-GB" dirty="0"/>
              <a:t>The concept assumes that all people have the same basic needs.</a:t>
            </a:r>
            <a:endParaRPr lang="el-GR" dirty="0"/>
          </a:p>
          <a:p>
            <a:pPr>
              <a:spcAft>
                <a:spcPts val="600"/>
              </a:spcAft>
            </a:pPr>
            <a:r>
              <a:rPr lang="en-GB" dirty="0"/>
              <a:t>Therefore, everyone can understand these basic needs very easily - in themselves and also in other people. What distinguishes us from each other are the different ways in which someone reacts to his/her needs.</a:t>
            </a:r>
            <a:endParaRPr lang="el-GR" dirty="0"/>
          </a:p>
          <a:p>
            <a:pPr>
              <a:spcAft>
                <a:spcPts val="600"/>
              </a:spcAft>
            </a:pPr>
            <a:r>
              <a:rPr lang="en-GB" dirty="0"/>
              <a:t>Here is an </a:t>
            </a:r>
            <a:r>
              <a:rPr lang="en-GB" b="1" dirty="0"/>
              <a:t>example</a:t>
            </a:r>
            <a:r>
              <a:rPr lang="en-GB" dirty="0"/>
              <a:t>: </a:t>
            </a:r>
            <a:endParaRPr lang="el-GR" dirty="0"/>
          </a:p>
          <a:p>
            <a:pPr>
              <a:spcAft>
                <a:spcPts val="600"/>
              </a:spcAft>
            </a:pPr>
            <a:r>
              <a:rPr lang="en-GB" dirty="0"/>
              <a:t>One of the five basic needs is to be safe and to survive.</a:t>
            </a:r>
            <a:endParaRPr lang="el-GR" dirty="0"/>
          </a:p>
          <a:p>
            <a:pPr>
              <a:spcAft>
                <a:spcPts val="600"/>
              </a:spcAft>
            </a:pPr>
            <a:r>
              <a:rPr lang="en-GB" dirty="0"/>
              <a:t>When one is hungry, the need for survival wants to be fulfilled.</a:t>
            </a:r>
            <a:endParaRPr lang="el-GR" dirty="0"/>
          </a:p>
          <a:p>
            <a:pPr>
              <a:spcAft>
                <a:spcPts val="600"/>
              </a:spcAft>
            </a:pPr>
            <a:r>
              <a:rPr lang="en-GB" dirty="0"/>
              <a:t>Felix and Claudia are hungry.</a:t>
            </a:r>
            <a:endParaRPr lang="el-GR" dirty="0"/>
          </a:p>
          <a:p>
            <a:pPr>
              <a:spcAft>
                <a:spcPts val="600"/>
              </a:spcAft>
            </a:pPr>
            <a:r>
              <a:rPr lang="en-GB" dirty="0"/>
              <a:t>So if the two were asked if they were hungry, they would agree.</a:t>
            </a:r>
            <a:endParaRPr lang="el-GR" dirty="0"/>
          </a:p>
          <a:p>
            <a:pPr>
              <a:spcAft>
                <a:spcPts val="600"/>
              </a:spcAft>
            </a:pPr>
            <a:r>
              <a:rPr lang="en-GB" dirty="0"/>
              <a:t>While Felix prefers to satisfy this need with pizza, Claudia prefers stir-fried vegetables.</a:t>
            </a:r>
            <a:endParaRPr lang="el-GR" dirty="0"/>
          </a:p>
          <a:p>
            <a:pPr>
              <a:spcAft>
                <a:spcPts val="600"/>
              </a:spcAft>
            </a:pPr>
            <a:r>
              <a:rPr lang="en-GB" dirty="0"/>
              <a:t>So if it were a question of whether they go out to eat at an Italian restaurant or a Chinese restaurant to satisfy this hunger, they would have to discuss in order to agree.</a:t>
            </a:r>
            <a:endParaRPr lang="el-GR" dirty="0"/>
          </a:p>
        </p:txBody>
      </p:sp>
      <p:sp>
        <p:nvSpPr>
          <p:cNvPr id="21" name="pop-up">
            <a:extLst>
              <a:ext uri="{FF2B5EF4-FFF2-40B4-BE49-F238E27FC236}">
                <a16:creationId xmlns:a16="http://schemas.microsoft.com/office/drawing/2014/main" id="{A0B81E1D-BA25-42A2-A28D-B4B823CE6881}"/>
              </a:ext>
            </a:extLst>
          </p:cNvPr>
          <p:cNvSpPr/>
          <p:nvPr/>
        </p:nvSpPr>
        <p:spPr>
          <a:xfrm>
            <a:off x="8615000" y="4814028"/>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22" name="TextBox 21">
            <a:extLst>
              <a:ext uri="{FF2B5EF4-FFF2-40B4-BE49-F238E27FC236}">
                <a16:creationId xmlns:a16="http://schemas.microsoft.com/office/drawing/2014/main" id="{3CFCBB07-14FF-4F99-8B20-C4CDB4B7D5A3}"/>
              </a:ext>
            </a:extLst>
          </p:cNvPr>
          <p:cNvSpPr txBox="1"/>
          <p:nvPr/>
        </p:nvSpPr>
        <p:spPr>
          <a:xfrm>
            <a:off x="1471333" y="2749407"/>
            <a:ext cx="7824486" cy="3170099"/>
          </a:xfrm>
          <a:prstGeom prst="rect">
            <a:avLst/>
          </a:prstGeom>
          <a:solidFill>
            <a:schemeClr val="bg1">
              <a:lumMod val="95000"/>
            </a:schemeClr>
          </a:solidFill>
          <a:ln>
            <a:solidFill>
              <a:srgbClr val="E12A3C"/>
            </a:solidFill>
          </a:ln>
        </p:spPr>
        <p:txBody>
          <a:bodyPr wrap="square">
            <a:spAutoFit/>
          </a:bodyPr>
          <a:lstStyle/>
          <a:p>
            <a:r>
              <a:rPr lang="en-GB" sz="2000" dirty="0"/>
              <a:t>People have not always had it as good as we Europeans do nowadays. Unfortunately, there are still people in other parts of the world whose lives are threatened, who are starving and do not know where they will sleep. Maslow wanted to show with his pyramid that it is very unlikely that these people will have their minds free to think about their self-realisation. As a psychologist and humanist, however, he was concerned to improve the situation of all people and not to resign himself to this deplorable state of affairs. In Glasser's view, the five needs are of equal value, which shows that all five needs must be fulfilled for a person to be satisfied and fully in his or her power.</a:t>
            </a:r>
            <a:endParaRPr lang="el-GR" sz="2000" dirty="0"/>
          </a:p>
        </p:txBody>
      </p:sp>
      <p:sp>
        <p:nvSpPr>
          <p:cNvPr id="23" name="pop-up">
            <a:extLst>
              <a:ext uri="{FF2B5EF4-FFF2-40B4-BE49-F238E27FC236}">
                <a16:creationId xmlns:a16="http://schemas.microsoft.com/office/drawing/2014/main" id="{3397111D-A431-4C30-8169-6DA931968076}"/>
              </a:ext>
            </a:extLst>
          </p:cNvPr>
          <p:cNvSpPr/>
          <p:nvPr/>
        </p:nvSpPr>
        <p:spPr>
          <a:xfrm>
            <a:off x="11232812" y="5371542"/>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2" name="TextBox 11">
            <a:extLst>
              <a:ext uri="{FF2B5EF4-FFF2-40B4-BE49-F238E27FC236}">
                <a16:creationId xmlns:a16="http://schemas.microsoft.com/office/drawing/2014/main" id="{39CA9D79-1AEB-40F0-9B63-3284288528B8}"/>
              </a:ext>
            </a:extLst>
          </p:cNvPr>
          <p:cNvSpPr txBox="1"/>
          <p:nvPr/>
        </p:nvSpPr>
        <p:spPr>
          <a:xfrm>
            <a:off x="131967" y="3219405"/>
            <a:ext cx="9968089" cy="3600986"/>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dirty="0"/>
              <a:t>Surely you have often experienced that an unpleasant feeling arises in you and occupies you for a while. Basically, there are four different ways to deal with this unpleasant feeling:</a:t>
            </a:r>
            <a:endParaRPr lang="el-GR" dirty="0"/>
          </a:p>
          <a:p>
            <a:pPr marL="800100" lvl="1" indent="-342900">
              <a:spcAft>
                <a:spcPts val="600"/>
              </a:spcAft>
              <a:buFont typeface="+mj-lt"/>
              <a:buAutoNum type="arabicPeriod"/>
            </a:pPr>
            <a:r>
              <a:rPr lang="en-GB" dirty="0"/>
              <a:t>you find it annoying and suppress it.</a:t>
            </a:r>
            <a:endParaRPr lang="el-GR" dirty="0"/>
          </a:p>
          <a:p>
            <a:pPr marL="800100" lvl="1" indent="-342900">
              <a:spcAft>
                <a:spcPts val="600"/>
              </a:spcAft>
              <a:buFont typeface="+mj-lt"/>
              <a:buAutoNum type="arabicPeriod"/>
            </a:pPr>
            <a:r>
              <a:rPr lang="en-GB" dirty="0"/>
              <a:t>you let it ruin your day.</a:t>
            </a:r>
            <a:endParaRPr lang="el-GR" dirty="0"/>
          </a:p>
          <a:p>
            <a:pPr marL="800100" lvl="1" indent="-342900">
              <a:spcAft>
                <a:spcPts val="600"/>
              </a:spcAft>
              <a:buFont typeface="+mj-lt"/>
              <a:buAutoNum type="arabicPeriod"/>
            </a:pPr>
            <a:r>
              <a:rPr lang="en-GB" dirty="0"/>
              <a:t>you blame someone else and are angry (this is almost the same as option 2)</a:t>
            </a:r>
            <a:endParaRPr lang="el-GR" dirty="0"/>
          </a:p>
          <a:p>
            <a:pPr marL="800100" lvl="1" indent="-342900">
              <a:spcAft>
                <a:spcPts val="600"/>
              </a:spcAft>
              <a:buFont typeface="+mj-lt"/>
              <a:buAutoNum type="arabicPeriod"/>
            </a:pPr>
            <a:r>
              <a:rPr lang="en-GB" dirty="0"/>
              <a:t>you see it as an indication that a basic need of yours is not fulfilled, you follow up on the feeling and become active in order to fulfil the corresponding need again.</a:t>
            </a:r>
            <a:endParaRPr lang="el-GR" dirty="0"/>
          </a:p>
          <a:p>
            <a:pPr>
              <a:spcAft>
                <a:spcPts val="600"/>
              </a:spcAft>
            </a:pPr>
            <a:r>
              <a:rPr lang="en-GB" dirty="0"/>
              <a:t>Maybe option four seems to be the best, but you ask yourself if it is not too complicated.</a:t>
            </a:r>
            <a:endParaRPr lang="el-GR" dirty="0"/>
          </a:p>
          <a:p>
            <a:pPr>
              <a:spcAft>
                <a:spcPts val="600"/>
              </a:spcAft>
            </a:pPr>
            <a:r>
              <a:rPr lang="en-GB" dirty="0"/>
              <a:t>Like everything that is new, you have to become familiar with it first. But once it becomes a habit, we can promise you that you will develop a better relationship with yourself and others and go through life with more self-confidence.</a:t>
            </a:r>
            <a:endParaRPr lang="el-GR" dirty="0"/>
          </a:p>
        </p:txBody>
      </p:sp>
      <p:sp>
        <p:nvSpPr>
          <p:cNvPr id="24" name="TextBox 23">
            <a:extLst>
              <a:ext uri="{FF2B5EF4-FFF2-40B4-BE49-F238E27FC236}">
                <a16:creationId xmlns:a16="http://schemas.microsoft.com/office/drawing/2014/main" id="{5AEC60C1-7748-46C1-92B0-35976EEB0542}"/>
              </a:ext>
            </a:extLst>
          </p:cNvPr>
          <p:cNvSpPr txBox="1"/>
          <p:nvPr/>
        </p:nvSpPr>
        <p:spPr>
          <a:xfrm>
            <a:off x="10394302" y="0"/>
            <a:ext cx="1808986" cy="369332"/>
          </a:xfrm>
          <a:prstGeom prst="rect">
            <a:avLst/>
          </a:prstGeom>
          <a:solidFill>
            <a:srgbClr val="7FC242"/>
          </a:solidFill>
        </p:spPr>
        <p:txBody>
          <a:bodyPr wrap="square">
            <a:spAutoFit/>
          </a:bodyPr>
          <a:lstStyle/>
          <a:p>
            <a:pPr algn="r"/>
            <a:r>
              <a:rPr lang="en-US"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dirty="0">
                <a:solidFill>
                  <a:schemeClr val="bg1"/>
                </a:solidFill>
                <a:effectLst>
                  <a:outerShdw blurRad="38100" dist="38100" dir="2700000" algn="tl">
                    <a:srgbClr val="000000">
                      <a:alpha val="43137"/>
                    </a:srgbClr>
                  </a:outerShdw>
                </a:effectLst>
              </a:rPr>
              <a:t>Success stories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7012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0" grpId="0" animBg="1"/>
      <p:bldP spid="10" grpId="1" animBg="1"/>
      <p:bldP spid="14" grpId="0" animBg="1"/>
      <p:bldP spid="14" grpId="1" animBg="1"/>
      <p:bldP spid="16" grpId="0" animBg="1"/>
      <p:bldP spid="16" grpId="1" animBg="1"/>
      <p:bldP spid="18" grpId="0" animBg="1"/>
      <p:bldP spid="18" grpId="1" animBg="1"/>
      <p:bldP spid="20" grpId="0" animBg="1"/>
      <p:bldP spid="20" grpId="1" animBg="1"/>
      <p:bldP spid="22" grpId="0" animBg="1"/>
      <p:bldP spid="22"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C2938E-036B-4DE1-8C08-7AB254834396}"/>
              </a:ext>
            </a:extLst>
          </p:cNvPr>
          <p:cNvSpPr txBox="1"/>
          <p:nvPr/>
        </p:nvSpPr>
        <p:spPr>
          <a:xfrm>
            <a:off x="1049542" y="4451508"/>
            <a:ext cx="9899193" cy="1200329"/>
          </a:xfrm>
          <a:prstGeom prst="rect">
            <a:avLst/>
          </a:prstGeom>
          <a:solidFill>
            <a:schemeClr val="bg1">
              <a:lumMod val="95000"/>
            </a:schemeClr>
          </a:solidFill>
          <a:ln>
            <a:solidFill>
              <a:srgbClr val="FFC000"/>
            </a:solidFill>
          </a:ln>
        </p:spPr>
        <p:txBody>
          <a:bodyPr wrap="square">
            <a:spAutoFit/>
          </a:bodyPr>
          <a:lstStyle/>
          <a:p>
            <a:pPr marL="0" indent="0">
              <a:buNone/>
            </a:pPr>
            <a:r>
              <a:rPr lang="en-US" sz="2400" b="1" dirty="0"/>
              <a:t>So, when a basic need is not fulfilled or is threatened, a corresponding unpleasant feeling arises in us and this feeling urges us to act so that our situation improves again.</a:t>
            </a:r>
          </a:p>
        </p:txBody>
      </p:sp>
      <p:sp>
        <p:nvSpPr>
          <p:cNvPr id="3" name="Θέση περιεχομένου 2">
            <a:extLst>
              <a:ext uri="{FF2B5EF4-FFF2-40B4-BE49-F238E27FC236}">
                <a16:creationId xmlns:a16="http://schemas.microsoft.com/office/drawing/2014/main" id="{0825DBA3-3D91-42E7-A2F1-80BF4D605AF1}"/>
              </a:ext>
            </a:extLst>
          </p:cNvPr>
          <p:cNvSpPr>
            <a:spLocks noGrp="1"/>
          </p:cNvSpPr>
          <p:nvPr>
            <p:ph idx="1"/>
          </p:nvPr>
        </p:nvSpPr>
        <p:spPr>
          <a:xfrm>
            <a:off x="838200" y="1825625"/>
            <a:ext cx="10515600" cy="4563886"/>
          </a:xfrm>
        </p:spPr>
        <p:txBody>
          <a:bodyPr>
            <a:normAutofit fontScale="92500" lnSpcReduction="20000"/>
          </a:bodyPr>
          <a:lstStyle/>
          <a:p>
            <a:pPr marL="0" indent="0">
              <a:buNone/>
            </a:pPr>
            <a:r>
              <a:rPr lang="en-US" b="1" dirty="0"/>
              <a:t>Basic Human Needs</a:t>
            </a:r>
            <a:r>
              <a:rPr lang="en-US" dirty="0"/>
              <a:t>: Let's start with a clarification of the term !</a:t>
            </a:r>
          </a:p>
          <a:p>
            <a:endParaRPr lang="en-US" dirty="0"/>
          </a:p>
          <a:p>
            <a:endParaRPr lang="en-US" i="1" dirty="0"/>
          </a:p>
          <a:p>
            <a:endParaRPr lang="en-US" i="1" dirty="0"/>
          </a:p>
          <a:p>
            <a:endParaRPr lang="en-US" i="1" dirty="0"/>
          </a:p>
          <a:p>
            <a:pPr marL="0" indent="0">
              <a:buNone/>
            </a:pPr>
            <a:endParaRPr lang="en-GB" sz="1800" dirty="0">
              <a:effectLst/>
              <a:latin typeface="Calibri" panose="020F0502020204030204" pitchFamily="34" charset="0"/>
              <a:ea typeface="Calibri" panose="020F0502020204030204" pitchFamily="34" charset="0"/>
            </a:endParaRPr>
          </a:p>
          <a:p>
            <a:pPr marL="0" indent="0">
              <a:buNone/>
            </a:pPr>
            <a:endParaRPr lang="en-GB" sz="1800" dirty="0">
              <a:effectLst/>
              <a:latin typeface="Calibri" panose="020F0502020204030204" pitchFamily="34" charset="0"/>
              <a:ea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endParaRPr>
          </a:p>
          <a:p>
            <a:pPr marL="0" indent="0">
              <a:buNone/>
            </a:pPr>
            <a:endParaRPr lang="en-GB" sz="1800" dirty="0">
              <a:effectLst/>
              <a:latin typeface="Calibri" panose="020F0502020204030204" pitchFamily="34" charset="0"/>
              <a:ea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endParaRPr>
          </a:p>
          <a:p>
            <a:pPr marL="0" indent="0">
              <a:buNone/>
            </a:pPr>
            <a:r>
              <a:rPr lang="en-GB" sz="1800" dirty="0">
                <a:effectLst/>
                <a:latin typeface="Calibri" panose="020F0502020204030204" pitchFamily="34" charset="0"/>
                <a:ea typeface="Calibri" panose="020F0502020204030204" pitchFamily="34" charset="0"/>
              </a:rPr>
              <a:t>Info: In part 2 of this booklet, you will find some examples of how unmet needs push us to act.</a:t>
            </a:r>
            <a:endParaRPr lang="el-GR" dirty="0"/>
          </a:p>
        </p:txBody>
      </p:sp>
      <p:sp>
        <p:nvSpPr>
          <p:cNvPr id="11" name="TextBox 10">
            <a:extLst>
              <a:ext uri="{FF2B5EF4-FFF2-40B4-BE49-F238E27FC236}">
                <a16:creationId xmlns:a16="http://schemas.microsoft.com/office/drawing/2014/main" id="{6E2C7064-3F6D-498C-95B2-E00AA681D9BF}"/>
              </a:ext>
            </a:extLst>
          </p:cNvPr>
          <p:cNvSpPr txBox="1"/>
          <p:nvPr/>
        </p:nvSpPr>
        <p:spPr>
          <a:xfrm>
            <a:off x="3010935" y="3154003"/>
            <a:ext cx="7156848" cy="954107"/>
          </a:xfrm>
          <a:prstGeom prst="rect">
            <a:avLst/>
          </a:prstGeom>
          <a:noFill/>
        </p:spPr>
        <p:txBody>
          <a:bodyPr wrap="square">
            <a:spAutoFit/>
          </a:bodyPr>
          <a:lstStyle/>
          <a:p>
            <a:pPr marL="457200" indent="-457200">
              <a:buClr>
                <a:srgbClr val="00B0F0"/>
              </a:buClr>
              <a:buFont typeface="Wingdings" panose="05000000000000000000" pitchFamily="2" charset="2"/>
              <a:buChar char="§"/>
            </a:pPr>
            <a:r>
              <a:rPr lang="en-US" sz="2800" i="1" dirty="0">
                <a:solidFill>
                  <a:srgbClr val="1A7EBA"/>
                </a:solidFill>
              </a:rPr>
              <a:t>What happens when one of your basic needs is not met or even threatened? </a:t>
            </a:r>
          </a:p>
        </p:txBody>
      </p:sp>
      <p:sp>
        <p:nvSpPr>
          <p:cNvPr id="9" name="TextBox 8">
            <a:extLst>
              <a:ext uri="{FF2B5EF4-FFF2-40B4-BE49-F238E27FC236}">
                <a16:creationId xmlns:a16="http://schemas.microsoft.com/office/drawing/2014/main" id="{43EACB1C-AB0A-4B38-90C2-22D1FCEF41FA}"/>
              </a:ext>
            </a:extLst>
          </p:cNvPr>
          <p:cNvSpPr txBox="1"/>
          <p:nvPr/>
        </p:nvSpPr>
        <p:spPr>
          <a:xfrm>
            <a:off x="774435" y="2421033"/>
            <a:ext cx="6096000" cy="523220"/>
          </a:xfrm>
          <a:prstGeom prst="rect">
            <a:avLst/>
          </a:prstGeom>
          <a:noFill/>
        </p:spPr>
        <p:txBody>
          <a:bodyPr wrap="square">
            <a:spAutoFit/>
          </a:bodyPr>
          <a:lstStyle/>
          <a:p>
            <a:pPr marL="285750" indent="-285750">
              <a:buClr>
                <a:srgbClr val="92D050"/>
              </a:buClr>
              <a:buFont typeface="Wingdings" panose="05000000000000000000" pitchFamily="2" charset="2"/>
              <a:buChar char="§"/>
            </a:pPr>
            <a:r>
              <a:rPr lang="en-US" sz="2800" i="1" dirty="0">
                <a:solidFill>
                  <a:srgbClr val="1A7EBA"/>
                </a:solidFill>
              </a:rPr>
              <a:t>What are basic human needs?</a:t>
            </a:r>
          </a:p>
        </p:txBody>
      </p:sp>
      <p:sp>
        <p:nvSpPr>
          <p:cNvPr id="2" name="Τίτλος 1">
            <a:extLst>
              <a:ext uri="{FF2B5EF4-FFF2-40B4-BE49-F238E27FC236}">
                <a16:creationId xmlns:a16="http://schemas.microsoft.com/office/drawing/2014/main" id="{134BE628-75D4-4219-91A6-409F9BB1BBB7}"/>
              </a:ext>
            </a:extLst>
          </p:cNvPr>
          <p:cNvSpPr>
            <a:spLocks noGrp="1"/>
          </p:cNvSpPr>
          <p:nvPr>
            <p:ph type="title"/>
          </p:nvPr>
        </p:nvSpPr>
        <p:spPr/>
        <p:txBody>
          <a:bodyPr/>
          <a:lstStyle/>
          <a:p>
            <a:r>
              <a:rPr lang="en-US" dirty="0"/>
              <a:t>What are basic human needs</a:t>
            </a:r>
            <a:endParaRPr lang="el-GR" dirty="0"/>
          </a:p>
        </p:txBody>
      </p:sp>
      <p:sp>
        <p:nvSpPr>
          <p:cNvPr id="4" name="TextBox 3">
            <a:extLst>
              <a:ext uri="{FF2B5EF4-FFF2-40B4-BE49-F238E27FC236}">
                <a16:creationId xmlns:a16="http://schemas.microsoft.com/office/drawing/2014/main" id="{06EFD4C7-6FBE-45DA-98BF-E4A5C35AF2F1}"/>
              </a:ext>
            </a:extLst>
          </p:cNvPr>
          <p:cNvSpPr txBox="1"/>
          <p:nvPr/>
        </p:nvSpPr>
        <p:spPr>
          <a:xfrm>
            <a:off x="881669" y="3077393"/>
            <a:ext cx="5099141" cy="1569660"/>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en-US" sz="2400" dirty="0"/>
              <a:t>The </a:t>
            </a:r>
            <a:r>
              <a:rPr lang="en-US" sz="2400" b="1" dirty="0"/>
              <a:t>basic needs </a:t>
            </a:r>
            <a:r>
              <a:rPr lang="en-US" sz="2400" dirty="0"/>
              <a:t>are basically our driving force, because it is unpleasant for every human being if one or more of his or her needs are not met.</a:t>
            </a:r>
            <a:endParaRPr lang="el-GR" sz="2400" b="1" dirty="0"/>
          </a:p>
        </p:txBody>
      </p:sp>
      <p:sp>
        <p:nvSpPr>
          <p:cNvPr id="5" name="pop-up" descr="Click here for pop up information.">
            <a:extLst>
              <a:ext uri="{FF2B5EF4-FFF2-40B4-BE49-F238E27FC236}">
                <a16:creationId xmlns:a16="http://schemas.microsoft.com/office/drawing/2014/main" id="{4D1B3DE1-5DB7-435E-8F2C-57A8812CE9B7}"/>
              </a:ext>
            </a:extLst>
          </p:cNvPr>
          <p:cNvSpPr/>
          <p:nvPr/>
        </p:nvSpPr>
        <p:spPr>
          <a:xfrm>
            <a:off x="5839793" y="240355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6" name="TextBox 5">
            <a:extLst>
              <a:ext uri="{FF2B5EF4-FFF2-40B4-BE49-F238E27FC236}">
                <a16:creationId xmlns:a16="http://schemas.microsoft.com/office/drawing/2014/main" id="{64F94062-D520-470C-887E-35DAB4F2B937}"/>
              </a:ext>
            </a:extLst>
          </p:cNvPr>
          <p:cNvSpPr txBox="1"/>
          <p:nvPr/>
        </p:nvSpPr>
        <p:spPr>
          <a:xfrm>
            <a:off x="4200612" y="4144043"/>
            <a:ext cx="7153187" cy="1569660"/>
          </a:xfrm>
          <a:prstGeom prst="rect">
            <a:avLst/>
          </a:prstGeom>
          <a:solidFill>
            <a:schemeClr val="bg1">
              <a:lumMod val="95000"/>
            </a:schemeClr>
          </a:solidFill>
          <a:ln>
            <a:solidFill>
              <a:srgbClr val="E12A3C"/>
            </a:solidFill>
          </a:ln>
        </p:spPr>
        <p:txBody>
          <a:bodyPr wrap="square">
            <a:spAutoFit/>
          </a:bodyPr>
          <a:lstStyle/>
          <a:p>
            <a:r>
              <a:rPr lang="en-US" sz="2400" dirty="0"/>
              <a:t>You feel an inner tension and you notice it in your feelings. Feeling is also called emotion and, in this word, you have already contained the movement.</a:t>
            </a:r>
          </a:p>
          <a:p>
            <a:r>
              <a:rPr lang="en-US" sz="2400" dirty="0"/>
              <a:t>(Motion = movement)</a:t>
            </a:r>
          </a:p>
        </p:txBody>
      </p:sp>
      <p:sp>
        <p:nvSpPr>
          <p:cNvPr id="7" name="pop-up">
            <a:extLst>
              <a:ext uri="{FF2B5EF4-FFF2-40B4-BE49-F238E27FC236}">
                <a16:creationId xmlns:a16="http://schemas.microsoft.com/office/drawing/2014/main" id="{F76CBD6F-F351-43E5-B7CD-C5FC89CB9601}"/>
              </a:ext>
            </a:extLst>
          </p:cNvPr>
          <p:cNvSpPr/>
          <p:nvPr/>
        </p:nvSpPr>
        <p:spPr>
          <a:xfrm>
            <a:off x="8431499" y="362491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4" name="TextBox 13">
            <a:extLst>
              <a:ext uri="{FF2B5EF4-FFF2-40B4-BE49-F238E27FC236}">
                <a16:creationId xmlns:a16="http://schemas.microsoft.com/office/drawing/2014/main" id="{D30158CE-1DD8-4542-866B-B677C6B35B9E}"/>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I</a:t>
            </a:r>
            <a:r>
              <a:rPr lang="en-US" sz="1800" dirty="0">
                <a:solidFill>
                  <a:schemeClr val="bg1"/>
                </a:solidFill>
                <a:effectLst>
                  <a:outerShdw blurRad="38100" dist="38100" dir="2700000" algn="tl">
                    <a:srgbClr val="000000">
                      <a:alpha val="43137"/>
                    </a:srgbClr>
                  </a:outerShdw>
                </a:effectLst>
              </a:rPr>
              <a:t>ntroduction</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326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4" grpId="1" animBg="1"/>
      <p:bldP spid="6" grpId="0" animBg="1"/>
      <p:bldP spid="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59A369-836F-4EFC-A303-1B08A854D757}"/>
              </a:ext>
            </a:extLst>
          </p:cNvPr>
          <p:cNvSpPr>
            <a:spLocks noGrp="1"/>
          </p:cNvSpPr>
          <p:nvPr>
            <p:ph type="title"/>
          </p:nvPr>
        </p:nvSpPr>
        <p:spPr/>
        <p:txBody>
          <a:bodyPr/>
          <a:lstStyle/>
          <a:p>
            <a:r>
              <a:rPr lang="en-US" dirty="0"/>
              <a:t>How to continue</a:t>
            </a:r>
            <a:endParaRPr lang="el-GR" dirty="0"/>
          </a:p>
        </p:txBody>
      </p:sp>
      <p:sp>
        <p:nvSpPr>
          <p:cNvPr id="3" name="Θέση περιεχομένου 2">
            <a:extLst>
              <a:ext uri="{FF2B5EF4-FFF2-40B4-BE49-F238E27FC236}">
                <a16:creationId xmlns:a16="http://schemas.microsoft.com/office/drawing/2014/main" id="{BDF356A7-8423-42E7-9B4A-3C225BAB2613}"/>
              </a:ext>
            </a:extLst>
          </p:cNvPr>
          <p:cNvSpPr>
            <a:spLocks noGrp="1"/>
          </p:cNvSpPr>
          <p:nvPr>
            <p:ph idx="1"/>
          </p:nvPr>
        </p:nvSpPr>
        <p:spPr/>
        <p:txBody>
          <a:bodyPr>
            <a:normAutofit/>
          </a:bodyPr>
          <a:lstStyle/>
          <a:p>
            <a:pPr marL="0" indent="0">
              <a:buNone/>
            </a:pPr>
            <a:r>
              <a:rPr lang="en-US" dirty="0"/>
              <a:t>Are you curious and want to continue working with the 5 Basic Needs?</a:t>
            </a:r>
          </a:p>
          <a:p>
            <a:pPr marL="0" indent="0">
              <a:buNone/>
            </a:pPr>
            <a:r>
              <a:rPr lang="en-US" dirty="0"/>
              <a:t>Check out the other materials on the topic:</a:t>
            </a:r>
          </a:p>
          <a:p>
            <a:r>
              <a:rPr lang="en-US" b="1" dirty="0"/>
              <a:t>Human needs and strategies - Strategies to fulfil basic needs</a:t>
            </a:r>
          </a:p>
          <a:p>
            <a:pPr marL="0" indent="0">
              <a:buNone/>
            </a:pPr>
            <a:r>
              <a:rPr lang="en-US" dirty="0"/>
              <a:t>In the Booklet “Strategies to fulfil basic needs”- you will learn more about how people behave when their needs are not met. There are </a:t>
            </a:r>
            <a:r>
              <a:rPr lang="en-US" dirty="0" err="1"/>
              <a:t>behaviours</a:t>
            </a:r>
            <a:r>
              <a:rPr lang="en-US" dirty="0"/>
              <a:t> that are positive and beneficial, and </a:t>
            </a:r>
            <a:r>
              <a:rPr lang="en-US" dirty="0" err="1"/>
              <a:t>behaviours</a:t>
            </a:r>
            <a:r>
              <a:rPr lang="en-US" dirty="0"/>
              <a:t> that seem to lead to success, but also bring disadvantages. </a:t>
            </a:r>
          </a:p>
          <a:p>
            <a:pPr marL="0" indent="0">
              <a:buNone/>
            </a:pPr>
            <a:r>
              <a:rPr lang="en-US" i="1" dirty="0"/>
              <a:t>Which </a:t>
            </a:r>
            <a:r>
              <a:rPr lang="en-US" i="1" dirty="0" err="1"/>
              <a:t>behaviour</a:t>
            </a:r>
            <a:r>
              <a:rPr lang="en-US" i="1" dirty="0"/>
              <a:t> would you choose?</a:t>
            </a:r>
          </a:p>
          <a:p>
            <a:pPr marL="0" indent="0">
              <a:buNone/>
            </a:pPr>
            <a:endParaRPr lang="el-GR" dirty="0"/>
          </a:p>
        </p:txBody>
      </p:sp>
    </p:spTree>
    <p:extLst>
      <p:ext uri="{BB962C8B-B14F-4D97-AF65-F5344CB8AC3E}">
        <p14:creationId xmlns:p14="http://schemas.microsoft.com/office/powerpoint/2010/main" val="9363441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n-US" sz="3600" b="1" dirty="0">
                <a:solidFill>
                  <a:srgbClr val="FBE82A"/>
                </a:solidFill>
                <a:effectLst>
                  <a:outerShdw blurRad="38100" dist="38100" dir="2700000" algn="tl">
                    <a:srgbClr val="000000">
                      <a:alpha val="43137"/>
                    </a:srgbClr>
                  </a:outerShdw>
                </a:effectLst>
                <a:latin typeface="+mj-lt"/>
              </a:rPr>
              <a:t>Congratulations!</a:t>
            </a:r>
            <a:br>
              <a:rPr lang="en-US" sz="2800" dirty="0">
                <a:solidFill>
                  <a:srgbClr val="FBE82A"/>
                </a:solidFill>
                <a:effectLst>
                  <a:outerShdw blurRad="38100" dist="38100" dir="2700000" algn="tl">
                    <a:srgbClr val="000000">
                      <a:alpha val="43137"/>
                    </a:srgbClr>
                  </a:outerShdw>
                </a:effectLst>
                <a:latin typeface="+mj-lt"/>
              </a:rPr>
            </a:br>
            <a:r>
              <a:rPr lang="en-US" sz="2800" dirty="0">
                <a:solidFill>
                  <a:srgbClr val="FBE82A"/>
                </a:solidFill>
                <a:effectLst>
                  <a:outerShdw blurRad="38100" dist="38100" dir="2700000" algn="tl">
                    <a:srgbClr val="000000">
                      <a:alpha val="43137"/>
                    </a:srgbClr>
                  </a:outerShdw>
                </a:effectLst>
                <a:latin typeface="+mj-lt"/>
              </a:rPr>
              <a:t>You have completed this module</a:t>
            </a:r>
            <a:r>
              <a:rPr lang="en-US" sz="2800" dirty="0">
                <a:solidFill>
                  <a:schemeClr val="bg1"/>
                </a:solidFill>
                <a:effectLst>
                  <a:outerShdw blurRad="38100" dist="38100" dir="2700000" algn="tl">
                    <a:srgbClr val="000000">
                      <a:alpha val="43137"/>
                    </a:srgbClr>
                  </a:outerShdw>
                </a:effectLst>
                <a:latin typeface="+mj-lt"/>
              </a:rPr>
              <a:t>!</a:t>
            </a:r>
          </a:p>
        </p:txBody>
      </p:sp>
      <p:pic>
        <p:nvPicPr>
          <p:cNvPr id="15" name="Picture 2">
            <a:extLst>
              <a:ext uri="{FF2B5EF4-FFF2-40B4-BE49-F238E27FC236}">
                <a16:creationId xmlns:a16="http://schemas.microsoft.com/office/drawing/2014/main" id="{05CF8AC9-1D41-49AE-B067-B5404BB21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8726" y="6295421"/>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6515378" y="-61696"/>
            <a:ext cx="4840287" cy="1806575"/>
          </a:xfrm>
        </p:spPr>
        <p:txBody>
          <a:bodyPr>
            <a:normAutofit/>
          </a:bodyPr>
          <a:lstStyle/>
          <a:p>
            <a:r>
              <a:rPr lang="en-US" sz="3600" b="1" dirty="0">
                <a:solidFill>
                  <a:srgbClr val="F68122"/>
                </a:solidFill>
              </a:rPr>
              <a:t>Declaration on Copyright</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310376" y="903287"/>
            <a:ext cx="5881604" cy="6338376"/>
          </a:xfrm>
        </p:spPr>
        <p:txBody>
          <a:bodyPr>
            <a:normAutofit fontScale="70000" lnSpcReduction="20000"/>
          </a:bodyPr>
          <a:lstStyle/>
          <a:p>
            <a:pPr marL="0" indent="0">
              <a:lnSpc>
                <a:spcPct val="120000"/>
              </a:lnSpc>
              <a:buNone/>
            </a:pPr>
            <a:r>
              <a:rPr lang="en-US" sz="2000" dirty="0"/>
              <a:t>This work is licensed under a Creative Commons </a:t>
            </a:r>
            <a:r>
              <a:rPr lang="en-US" sz="2000" b="1" dirty="0"/>
              <a:t>Attribution-</a:t>
            </a:r>
            <a:r>
              <a:rPr lang="en-US" sz="2000" b="1" dirty="0" err="1"/>
              <a:t>NonCommercial</a:t>
            </a:r>
            <a:r>
              <a:rPr lang="en-US" sz="2000" b="1" dirty="0"/>
              <a:t>-</a:t>
            </a:r>
            <a:r>
              <a:rPr lang="en-US" sz="2000" b="1" dirty="0" err="1"/>
              <a:t>ShareAlike</a:t>
            </a:r>
            <a:r>
              <a:rPr lang="en-US" sz="2000" b="1" dirty="0"/>
              <a:t> 4.0 </a:t>
            </a:r>
            <a:r>
              <a:rPr lang="en-US" sz="2000" dirty="0"/>
              <a:t>International License. You are free to:</a:t>
            </a:r>
          </a:p>
          <a:p>
            <a:pPr>
              <a:lnSpc>
                <a:spcPct val="120000"/>
              </a:lnSpc>
              <a:buClr>
                <a:srgbClr val="80C141"/>
              </a:buClr>
              <a:buFont typeface="Wingdings" panose="05000000000000000000" pitchFamily="2" charset="2"/>
              <a:buChar char="§"/>
            </a:pPr>
            <a:r>
              <a:rPr lang="en-US" sz="2000" b="1" dirty="0"/>
              <a:t>share</a:t>
            </a:r>
            <a:r>
              <a:rPr lang="en-US" sz="2000" dirty="0"/>
              <a:t> — copy and distribute the material exclusively in the same medium or format as on the project website and platform (word, excel, PDF, PPT).</a:t>
            </a:r>
          </a:p>
          <a:p>
            <a:pPr>
              <a:lnSpc>
                <a:spcPct val="120000"/>
              </a:lnSpc>
              <a:buClr>
                <a:srgbClr val="80C141"/>
              </a:buClr>
              <a:buFont typeface="Wingdings" panose="05000000000000000000" pitchFamily="2" charset="2"/>
              <a:buChar char="§"/>
            </a:pPr>
            <a:r>
              <a:rPr lang="en-US" sz="2000" b="1" dirty="0"/>
              <a:t>adapt</a:t>
            </a:r>
            <a:r>
              <a:rPr lang="en-US" sz="2000" dirty="0"/>
              <a:t> — remix, transform, and build upon the material</a:t>
            </a:r>
          </a:p>
          <a:p>
            <a:pPr marL="0" indent="0">
              <a:buNone/>
            </a:pPr>
            <a:r>
              <a:rPr lang="en-US" sz="2000" dirty="0"/>
              <a:t>under the following terms:</a:t>
            </a:r>
          </a:p>
          <a:p>
            <a:pPr>
              <a:buClr>
                <a:srgbClr val="80C141"/>
              </a:buClr>
              <a:buFont typeface="Wingdings" panose="05000000000000000000" pitchFamily="2" charset="2"/>
              <a:buChar char="§"/>
            </a:pPr>
            <a:r>
              <a:rPr lang="en-US" sz="2000" b="1" dirty="0"/>
              <a:t>Attribution</a:t>
            </a:r>
            <a:endParaRPr lang="en-US" sz="2000" dirty="0"/>
          </a:p>
          <a:p>
            <a:pPr marL="270510" indent="0">
              <a:lnSpc>
                <a:spcPct val="130000"/>
              </a:lnSpc>
              <a:spcBef>
                <a:spcPts val="600"/>
              </a:spcBef>
              <a:buNone/>
            </a:pPr>
            <a:r>
              <a:rPr lang="en-US" sz="2100" dirty="0"/>
              <a:t>1. </a:t>
            </a:r>
            <a:r>
              <a:rPr lang="en-US" sz="2000" dirty="0"/>
              <a:t>You must give proper credit to the source:</a:t>
            </a:r>
            <a:br>
              <a:rPr lang="de-AT" sz="2100" dirty="0"/>
            </a:br>
            <a:r>
              <a:rPr lang="en-US" sz="2000" dirty="0"/>
              <a:t>European Heart Project, www. european-heart.eu</a:t>
            </a:r>
            <a:br>
              <a:rPr lang="de-AT" sz="2000" dirty="0"/>
            </a:br>
            <a:r>
              <a:rPr lang="en-US" sz="2000" dirty="0"/>
              <a:t>Name(s) of the author(s) of the respective material, if given.</a:t>
            </a:r>
            <a:endParaRPr lang="de-AT" sz="2000" dirty="0"/>
          </a:p>
          <a:p>
            <a:pPr marL="270510" indent="0">
              <a:lnSpc>
                <a:spcPct val="120000"/>
              </a:lnSpc>
              <a:spcBef>
                <a:spcPts val="600"/>
              </a:spcBef>
              <a:buNone/>
            </a:pPr>
            <a:r>
              <a:rPr lang="en-US" sz="2100" dirty="0"/>
              <a:t>2. You must provide this link to the </a:t>
            </a:r>
            <a:r>
              <a:rPr lang="en-US" sz="2100" dirty="0" err="1"/>
              <a:t>licence</a:t>
            </a:r>
            <a:r>
              <a:rPr lang="en-US" sz="2100" dirty="0"/>
              <a:t>: </a:t>
            </a:r>
            <a:r>
              <a:rPr lang="en-US" sz="2000" u="sng" dirty="0">
                <a:solidFill>
                  <a:srgbClr val="2F5496"/>
                </a:solidFill>
                <a:effectLst/>
                <a:latin typeface="Calibri" panose="020F0502020204030204" pitchFamily="34" charset="0"/>
                <a:ea typeface="Calibri" panose="020F0502020204030204" pitchFamily="34" charset="0"/>
                <a:cs typeface="Arial" panose="020B0604020202020204" pitchFamily="34" charset="0"/>
                <a:hlinkClick r:id="rId2"/>
              </a:rPr>
              <a:t>https://creativecommons.org/licenses/by-nc-sa/4.0/</a:t>
            </a:r>
            <a:endParaRPr lang="de-AT" sz="2000" dirty="0">
              <a:solidFill>
                <a:srgbClr val="2F5496"/>
              </a:solidFill>
              <a:effectLst/>
              <a:latin typeface="Calibri" panose="020F0502020204030204" pitchFamily="34" charset="0"/>
              <a:ea typeface="Calibri" panose="020F0502020204030204" pitchFamily="34" charset="0"/>
              <a:cs typeface="Arial" panose="020B0604020202020204" pitchFamily="34" charset="0"/>
            </a:endParaRPr>
          </a:p>
          <a:p>
            <a:pPr marL="270510" indent="0">
              <a:lnSpc>
                <a:spcPct val="120000"/>
              </a:lnSpc>
              <a:spcBef>
                <a:spcPts val="600"/>
              </a:spcBef>
              <a:spcAft>
                <a:spcPts val="600"/>
              </a:spcAft>
              <a:buNone/>
            </a:pPr>
            <a:r>
              <a:rPr lang="en-US" sz="2000" dirty="0"/>
              <a:t>3. You must indicate if changes were made. You may do so in any reasonable manner, but not in any way that suggests the licensor endorses you or your use.</a:t>
            </a:r>
            <a:endParaRPr lang="de-AT" sz="2000" dirty="0"/>
          </a:p>
          <a:p>
            <a:pPr>
              <a:lnSpc>
                <a:spcPct val="120000"/>
              </a:lnSpc>
              <a:spcBef>
                <a:spcPts val="600"/>
              </a:spcBef>
              <a:spcAft>
                <a:spcPts val="600"/>
              </a:spcAft>
              <a:buClr>
                <a:srgbClr val="80C141"/>
              </a:buClr>
              <a:buFont typeface="Wingdings" panose="05000000000000000000" pitchFamily="2" charset="2"/>
              <a:buChar char="§"/>
            </a:pPr>
            <a:r>
              <a:rPr lang="en-US" sz="2000" b="1" dirty="0" err="1"/>
              <a:t>NonCommercial</a:t>
            </a:r>
            <a:r>
              <a:rPr lang="en-US" sz="2000" dirty="0"/>
              <a:t> — You may not use the material for commercial purposes.</a:t>
            </a:r>
          </a:p>
          <a:p>
            <a:pPr>
              <a:lnSpc>
                <a:spcPct val="120000"/>
              </a:lnSpc>
              <a:spcBef>
                <a:spcPts val="600"/>
              </a:spcBef>
              <a:buClr>
                <a:srgbClr val="80C141"/>
              </a:buClr>
              <a:buFont typeface="Wingdings" panose="05000000000000000000" pitchFamily="2" charset="2"/>
              <a:buChar char="§"/>
            </a:pPr>
            <a:r>
              <a:rPr lang="en-US" sz="2000" b="1" dirty="0" err="1"/>
              <a:t>ShareAlike</a:t>
            </a:r>
            <a:r>
              <a:rPr lang="en-US" sz="2000" dirty="0"/>
              <a:t> — If you remix, transform, or build upon the material, you must distribute your contributions under the same license as the original</a:t>
            </a:r>
          </a:p>
          <a:p>
            <a:pPr marL="0" indent="0">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3">
            <a:extLst>
              <a:ext uri="{28A0092B-C50C-407E-A947-70E740481C1C}">
                <a14:useLocalDpi xmlns:a14="http://schemas.microsoft.com/office/drawing/2010/main" val="0"/>
              </a:ext>
            </a:extLst>
          </a:blip>
          <a:srcRect l="11244" r="21864"/>
          <a:stretch/>
        </p:blipFill>
        <p:spPr>
          <a:xfrm>
            <a:off x="20" y="-445359"/>
            <a:ext cx="6513768" cy="730335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043409" y="6611918"/>
            <a:ext cx="2266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Picture: Photo taken by Pantelis Balaouras, CC-BY-NC-SA.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Graffiti by Dream Victim.</a:t>
            </a:r>
            <a:endParaRPr kumimoji="0" lang="en-GB"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98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n-US" dirty="0"/>
              <a:t>Partners</a:t>
            </a:r>
            <a:endParaRPr lang="el-GR" dirty="0"/>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6795BB"/>
                </a:solidFill>
                <a:effectLst/>
                <a:uLnTx/>
                <a:uFillTx/>
                <a:latin typeface="Calibri" panose="020F0502020204030204"/>
                <a:ea typeface="+mn-ea"/>
                <a:cs typeface="+mn-cs"/>
              </a:rPr>
              <a:t>Diefthinsi</a:t>
            </a:r>
            <a:r>
              <a:rPr kumimoji="0" lang="en-US" sz="1400" b="0" i="0" u="none" strike="noStrike" kern="1200" cap="none" spc="0" normalizeH="0" baseline="0" noProof="0" dirty="0">
                <a:ln>
                  <a:noFill/>
                </a:ln>
                <a:solidFill>
                  <a:srgbClr val="6795BB"/>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rgbClr val="6795BB"/>
                </a:solidFill>
                <a:effectLst/>
                <a:uLnTx/>
                <a:uFillTx/>
                <a:latin typeface="Calibri" panose="020F0502020204030204"/>
                <a:ea typeface="+mn-ea"/>
                <a:cs typeface="+mn-cs"/>
              </a:rPr>
              <a:t>Defterovathmias</a:t>
            </a:r>
            <a:r>
              <a:rPr kumimoji="0" lang="en-US" sz="1400" b="0" i="0" u="none" strike="noStrike" kern="1200" cap="none" spc="0" normalizeH="0" baseline="0" noProof="0" dirty="0">
                <a:ln>
                  <a:noFill/>
                </a:ln>
                <a:solidFill>
                  <a:srgbClr val="6795BB"/>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6795BB"/>
                </a:solidFill>
                <a:effectLst/>
                <a:uLnTx/>
                <a:uFillTx/>
                <a:latin typeface="Calibri" panose="020F0502020204030204"/>
                <a:ea typeface="+mn-ea"/>
                <a:cs typeface="+mn-cs"/>
              </a:rPr>
              <a:t>Ekpedefsis</a:t>
            </a:r>
            <a:r>
              <a:rPr kumimoji="0" lang="en-US" sz="1400" b="0" i="0" u="none" strike="noStrike" kern="1200" cap="none" spc="0" normalizeH="0" baseline="0" noProof="0" dirty="0">
                <a:ln>
                  <a:noFill/>
                </a:ln>
                <a:solidFill>
                  <a:srgbClr val="6795BB"/>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rgbClr val="6795BB"/>
                </a:solidFill>
                <a:effectLst/>
                <a:uLnTx/>
                <a:uFillTx/>
                <a:latin typeface="Calibri" panose="020F0502020204030204"/>
                <a:ea typeface="+mn-ea"/>
                <a:cs typeface="+mn-cs"/>
              </a:rPr>
              <a:t>Anatolikis</a:t>
            </a:r>
            <a:r>
              <a:rPr kumimoji="0" lang="en-US" sz="1400" b="0" i="0" u="none" strike="noStrike" kern="1200" cap="none" spc="0" normalizeH="0" baseline="0" noProof="0" dirty="0">
                <a:ln>
                  <a:noFill/>
                </a:ln>
                <a:solidFill>
                  <a:srgbClr val="6795BB"/>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rgbClr val="6795BB"/>
                </a:solidFill>
                <a:effectLst/>
                <a:uLnTx/>
                <a:uFillTx/>
                <a:latin typeface="Calibri" panose="020F0502020204030204"/>
                <a:ea typeface="+mn-ea"/>
                <a:cs typeface="+mn-cs"/>
              </a:rPr>
              <a:t>Attikis</a:t>
            </a:r>
            <a:endParaRPr kumimoji="0" lang="el-GR" sz="1400" b="0" i="0" u="none" strike="noStrike" kern="1200" cap="none" spc="0" normalizeH="0" baseline="0" noProof="0" dirty="0">
              <a:ln>
                <a:noFill/>
              </a:ln>
              <a:solidFill>
                <a:srgbClr val="6795BB"/>
              </a:solidFill>
              <a:effectLst/>
              <a:uLnTx/>
              <a:uFillTx/>
              <a:latin typeface="Calibri" panose="020F0502020204030204"/>
              <a:ea typeface="+mn-ea"/>
              <a:cs typeface="+mn-cs"/>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59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8CE804-7A91-4544-B1C1-FFC1F99B0745}"/>
              </a:ext>
            </a:extLst>
          </p:cNvPr>
          <p:cNvSpPr>
            <a:spLocks noGrp="1"/>
          </p:cNvSpPr>
          <p:nvPr>
            <p:ph type="title"/>
          </p:nvPr>
        </p:nvSpPr>
        <p:spPr/>
        <p:txBody>
          <a:bodyPr/>
          <a:lstStyle/>
          <a:p>
            <a:r>
              <a:rPr lang="en-US" dirty="0"/>
              <a:t>What feeling do</a:t>
            </a:r>
            <a:endParaRPr lang="el-GR" dirty="0"/>
          </a:p>
        </p:txBody>
      </p:sp>
      <p:sp>
        <p:nvSpPr>
          <p:cNvPr id="3" name="Θέση περιεχομένου 2">
            <a:extLst>
              <a:ext uri="{FF2B5EF4-FFF2-40B4-BE49-F238E27FC236}">
                <a16:creationId xmlns:a16="http://schemas.microsoft.com/office/drawing/2014/main" id="{4179288D-76E7-489E-A345-2096C4E7FC39}"/>
              </a:ext>
            </a:extLst>
          </p:cNvPr>
          <p:cNvSpPr>
            <a:spLocks noGrp="1"/>
          </p:cNvSpPr>
          <p:nvPr>
            <p:ph idx="1"/>
          </p:nvPr>
        </p:nvSpPr>
        <p:spPr>
          <a:xfrm>
            <a:off x="838199" y="1930400"/>
            <a:ext cx="6514323" cy="4927600"/>
          </a:xfrm>
        </p:spPr>
        <p:txBody>
          <a:bodyPr>
            <a:normAutofit/>
          </a:bodyPr>
          <a:lstStyle/>
          <a:p>
            <a:pPr marL="0" indent="0">
              <a:lnSpc>
                <a:spcPct val="107000"/>
              </a:lnSpc>
              <a:spcAft>
                <a:spcPts val="800"/>
              </a:spcAft>
              <a:buNone/>
            </a:pPr>
            <a:r>
              <a:rPr lang="en-GB" sz="2400" b="1" dirty="0">
                <a:latin typeface="Calibri" panose="020F0502020204030204" pitchFamily="34" charset="0"/>
                <a:ea typeface="Calibri" panose="020F0502020204030204" pitchFamily="34" charset="0"/>
              </a:rPr>
              <a:t>So, f</a:t>
            </a:r>
            <a:r>
              <a:rPr lang="en-GB" sz="2400" b="1" dirty="0">
                <a:effectLst/>
                <a:latin typeface="Calibri" panose="020F0502020204030204" pitchFamily="34" charset="0"/>
                <a:ea typeface="Calibri" panose="020F0502020204030204" pitchFamily="34" charset="0"/>
              </a:rPr>
              <a:t>eelings are what move us and give us the impetus to act.</a:t>
            </a:r>
            <a:endParaRPr lang="el-GR" sz="2400" b="1"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400" dirty="0">
                <a:effectLst/>
                <a:latin typeface="Calibri" panose="020F0502020204030204" pitchFamily="34" charset="0"/>
                <a:ea typeface="Calibri" panose="020F0502020204030204" pitchFamily="34" charset="0"/>
              </a:rPr>
              <a:t>If you take a little time to reflect, you can identify in all human behaviour a basic need that has driven the person concerned. </a:t>
            </a:r>
          </a:p>
          <a:p>
            <a:pPr lvl="1">
              <a:lnSpc>
                <a:spcPct val="107000"/>
              </a:lnSpc>
              <a:spcAft>
                <a:spcPts val="800"/>
              </a:spcAft>
            </a:pPr>
            <a:r>
              <a:rPr lang="en-GB" i="1" dirty="0">
                <a:solidFill>
                  <a:srgbClr val="1A7EBA"/>
                </a:solidFill>
                <a:effectLst/>
                <a:latin typeface="Calibri" panose="020F0502020204030204" pitchFamily="34" charset="0"/>
                <a:ea typeface="Calibri" panose="020F0502020204030204" pitchFamily="34" charset="0"/>
              </a:rPr>
              <a:t>But which are the more core human needs?</a:t>
            </a:r>
          </a:p>
          <a:p>
            <a:pPr lvl="1">
              <a:lnSpc>
                <a:spcPct val="107000"/>
              </a:lnSpc>
              <a:spcAft>
                <a:spcPts val="800"/>
              </a:spcAft>
            </a:pPr>
            <a:r>
              <a:rPr lang="en-GB" i="1" dirty="0">
                <a:solidFill>
                  <a:srgbClr val="1A7EBA"/>
                </a:solidFill>
                <a:effectLst/>
                <a:latin typeface="Calibri" panose="020F0502020204030204" pitchFamily="34" charset="0"/>
                <a:ea typeface="Calibri" panose="020F0502020204030204" pitchFamily="34" charset="0"/>
              </a:rPr>
              <a:t>How can we classifying them?</a:t>
            </a:r>
          </a:p>
          <a:p>
            <a:pPr lvl="1">
              <a:lnSpc>
                <a:spcPct val="107000"/>
              </a:lnSpc>
              <a:spcAft>
                <a:spcPts val="800"/>
              </a:spcAft>
            </a:pPr>
            <a:r>
              <a:rPr lang="en-GB" i="1" dirty="0">
                <a:solidFill>
                  <a:srgbClr val="1A7EBA"/>
                </a:solidFill>
                <a:effectLst/>
                <a:latin typeface="Calibri" panose="020F0502020204030204" pitchFamily="34" charset="0"/>
                <a:ea typeface="Calibri" panose="020F0502020204030204" pitchFamily="34" charset="0"/>
              </a:rPr>
              <a:t>Is any theory about the core human needs</a:t>
            </a:r>
            <a:r>
              <a:rPr lang="en-GB" i="1" dirty="0">
                <a:effectLst/>
                <a:latin typeface="Calibri" panose="020F0502020204030204" pitchFamily="34" charset="0"/>
                <a:ea typeface="Calibri" panose="020F0502020204030204" pitchFamily="34" charset="0"/>
              </a:rPr>
              <a:t>?</a:t>
            </a:r>
          </a:p>
        </p:txBody>
      </p:sp>
      <p:sp>
        <p:nvSpPr>
          <p:cNvPr id="4" name="Ορθογώνιο 3">
            <a:extLst>
              <a:ext uri="{FF2B5EF4-FFF2-40B4-BE49-F238E27FC236}">
                <a16:creationId xmlns:a16="http://schemas.microsoft.com/office/drawing/2014/main" id="{46BA1078-0729-43F4-9889-EA473A13EE8B}"/>
              </a:ext>
            </a:extLst>
          </p:cNvPr>
          <p:cNvSpPr/>
          <p:nvPr/>
        </p:nvSpPr>
        <p:spPr>
          <a:xfrm>
            <a:off x="7870826" y="2220079"/>
            <a:ext cx="3803670" cy="1446550"/>
          </a:xfrm>
          <a:prstGeom prst="rect">
            <a:avLst/>
          </a:prstGeom>
          <a:noFill/>
        </p:spPr>
        <p:txBody>
          <a:bodyPr wrap="none" lIns="91440" tIns="45720" rIns="91440" bIns="45720">
            <a:spAutoFit/>
          </a:bodyPr>
          <a:lstStyle/>
          <a:p>
            <a:pPr algn="ctr"/>
            <a:r>
              <a:rPr lang="en-US" sz="8800" b="1" dirty="0">
                <a:ln w="6600">
                  <a:solidFill>
                    <a:srgbClr val="F68122"/>
                  </a:solidFill>
                  <a:prstDash val="solid"/>
                </a:ln>
                <a:solidFill>
                  <a:srgbClr val="FFFFFF"/>
                </a:solidFill>
                <a:effectLst>
                  <a:glow rad="139700">
                    <a:schemeClr val="accent2">
                      <a:satMod val="175000"/>
                      <a:alpha val="40000"/>
                    </a:schemeClr>
                  </a:glow>
                  <a:outerShdw dist="38100" dir="2700000" algn="tl" rotWithShape="0">
                    <a:schemeClr val="accent2"/>
                  </a:outerShdw>
                </a:effectLst>
              </a:rPr>
              <a:t>feelings</a:t>
            </a:r>
            <a:endParaRPr lang="el-GR" sz="8800" b="1" cap="none" spc="0" dirty="0">
              <a:ln w="6600">
                <a:solidFill>
                  <a:srgbClr val="F68122"/>
                </a:solidFill>
                <a:prstDash val="solid"/>
              </a:ln>
              <a:solidFill>
                <a:srgbClr val="FFFFFF"/>
              </a:solidFill>
              <a:effectLst>
                <a:glow rad="139700">
                  <a:schemeClr val="accent2">
                    <a:satMod val="175000"/>
                    <a:alpha val="40000"/>
                  </a:schemeClr>
                </a:glow>
                <a:outerShdw dist="38100" dir="2700000" algn="tl" rotWithShape="0">
                  <a:schemeClr val="accent2"/>
                </a:outerShdw>
              </a:effectLst>
            </a:endParaRPr>
          </a:p>
        </p:txBody>
      </p:sp>
      <p:sp>
        <p:nvSpPr>
          <p:cNvPr id="7" name="TextBox 6">
            <a:extLst>
              <a:ext uri="{FF2B5EF4-FFF2-40B4-BE49-F238E27FC236}">
                <a16:creationId xmlns:a16="http://schemas.microsoft.com/office/drawing/2014/main" id="{8F293368-5F60-4764-8DF3-3770084D7284}"/>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4047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8CE804-7A91-4544-B1C1-FFC1F99B0745}"/>
              </a:ext>
            </a:extLst>
          </p:cNvPr>
          <p:cNvSpPr>
            <a:spLocks noGrp="1"/>
          </p:cNvSpPr>
          <p:nvPr>
            <p:ph type="title"/>
          </p:nvPr>
        </p:nvSpPr>
        <p:spPr/>
        <p:txBody>
          <a:bodyPr/>
          <a:lstStyle/>
          <a:p>
            <a:r>
              <a:rPr lang="en-US" dirty="0"/>
              <a:t>The 5 basic human needs, by William Glasser</a:t>
            </a:r>
          </a:p>
        </p:txBody>
      </p:sp>
      <p:sp>
        <p:nvSpPr>
          <p:cNvPr id="3" name="Θέση περιεχομένου 2">
            <a:extLst>
              <a:ext uri="{FF2B5EF4-FFF2-40B4-BE49-F238E27FC236}">
                <a16:creationId xmlns:a16="http://schemas.microsoft.com/office/drawing/2014/main" id="{4179288D-76E7-489E-A345-2096C4E7FC39}"/>
              </a:ext>
            </a:extLst>
          </p:cNvPr>
          <p:cNvSpPr>
            <a:spLocks noGrp="1"/>
          </p:cNvSpPr>
          <p:nvPr>
            <p:ph idx="1"/>
          </p:nvPr>
        </p:nvSpPr>
        <p:spPr>
          <a:xfrm>
            <a:off x="838199" y="1883038"/>
            <a:ext cx="6125264" cy="4720962"/>
          </a:xfrm>
        </p:spPr>
        <p:txBody>
          <a:bodyPr>
            <a:normAutofit/>
          </a:bodyPr>
          <a:lstStyle/>
          <a:p>
            <a:pPr marL="0" indent="0">
              <a:lnSpc>
                <a:spcPct val="107000"/>
              </a:lnSpc>
              <a:spcAft>
                <a:spcPts val="800"/>
              </a:spcAft>
              <a:buNone/>
            </a:pPr>
            <a:r>
              <a:rPr lang="en-GB" sz="2400" dirty="0">
                <a:latin typeface="Calibri" panose="020F0502020204030204" pitchFamily="34" charset="0"/>
                <a:ea typeface="Calibri" panose="020F0502020204030204" pitchFamily="34" charset="0"/>
              </a:rPr>
              <a:t>T</a:t>
            </a:r>
            <a:r>
              <a:rPr lang="en-GB" sz="2400" dirty="0">
                <a:effectLst/>
                <a:latin typeface="Calibri" panose="020F0502020204030204" pitchFamily="34" charset="0"/>
                <a:ea typeface="Calibri" panose="020F0502020204030204" pitchFamily="34" charset="0"/>
              </a:rPr>
              <a:t>here are many different systems for classifying basic human needs. </a:t>
            </a:r>
          </a:p>
          <a:p>
            <a:pPr>
              <a:lnSpc>
                <a:spcPct val="107000"/>
              </a:lnSpc>
              <a:spcAft>
                <a:spcPts val="800"/>
              </a:spcAft>
            </a:pPr>
            <a:r>
              <a:rPr lang="en-GB" sz="2400" dirty="0">
                <a:effectLst/>
                <a:latin typeface="Calibri" panose="020F0502020204030204" pitchFamily="34" charset="0"/>
                <a:ea typeface="Calibri" panose="020F0502020204030204" pitchFamily="34" charset="0"/>
              </a:rPr>
              <a:t>We have agreed on the five basic needs as described by </a:t>
            </a:r>
            <a:r>
              <a:rPr lang="en-GB" sz="2400" b="1" dirty="0">
                <a:effectLst/>
                <a:latin typeface="Calibri" panose="020F0502020204030204" pitchFamily="34" charset="0"/>
                <a:ea typeface="Calibri" panose="020F0502020204030204" pitchFamily="34" charset="0"/>
              </a:rPr>
              <a:t>William Glasser </a:t>
            </a:r>
            <a:r>
              <a:rPr lang="en-GB" sz="2400" dirty="0">
                <a:effectLst/>
                <a:latin typeface="Calibri" panose="020F0502020204030204" pitchFamily="34" charset="0"/>
                <a:ea typeface="Calibri" panose="020F0502020204030204" pitchFamily="34" charset="0"/>
              </a:rPr>
              <a:t>in his Choice Theory. </a:t>
            </a:r>
          </a:p>
          <a:p>
            <a:pPr marL="0" indent="0">
              <a:lnSpc>
                <a:spcPct val="107000"/>
              </a:lnSpc>
              <a:spcAft>
                <a:spcPts val="800"/>
              </a:spcAft>
              <a:buNone/>
            </a:pPr>
            <a:r>
              <a:rPr lang="en-GB" sz="2400" i="1" dirty="0">
                <a:solidFill>
                  <a:srgbClr val="1A7EBA"/>
                </a:solidFill>
                <a:effectLst/>
                <a:latin typeface="Calibri" panose="020F0502020204030204" pitchFamily="34" charset="0"/>
                <a:ea typeface="Calibri" panose="020F0502020204030204" pitchFamily="34" charset="0"/>
              </a:rPr>
              <a:t>Why? </a:t>
            </a:r>
          </a:p>
          <a:p>
            <a:pPr>
              <a:lnSpc>
                <a:spcPct val="107000"/>
              </a:lnSpc>
              <a:spcAft>
                <a:spcPts val="800"/>
              </a:spcAft>
            </a:pPr>
            <a:r>
              <a:rPr lang="en-GB" sz="2400" dirty="0">
                <a:effectLst/>
                <a:latin typeface="Calibri" panose="020F0502020204030204" pitchFamily="34" charset="0"/>
                <a:ea typeface="Calibri" panose="020F0502020204030204" pitchFamily="34" charset="0"/>
              </a:rPr>
              <a:t>Because we have already had good experience with them and have found his theory very useful in practice!</a:t>
            </a:r>
            <a:endParaRPr lang="el-GR" sz="2400" dirty="0">
              <a:effectLst/>
              <a:latin typeface="Calibri" panose="020F0502020204030204" pitchFamily="34" charset="0"/>
              <a:ea typeface="Calibri" panose="020F0502020204030204" pitchFamily="34" charset="0"/>
            </a:endParaRPr>
          </a:p>
          <a:p>
            <a:pPr marL="0" indent="0">
              <a:buNone/>
            </a:pPr>
            <a:endParaRPr lang="el-GR" sz="3600" dirty="0"/>
          </a:p>
        </p:txBody>
      </p:sp>
      <p:sp>
        <p:nvSpPr>
          <p:cNvPr id="11" name="Ορθογώνιο 10">
            <a:extLst>
              <a:ext uri="{FF2B5EF4-FFF2-40B4-BE49-F238E27FC236}">
                <a16:creationId xmlns:a16="http://schemas.microsoft.com/office/drawing/2014/main" id="{174BD135-1EBD-4B4A-9747-CE6223F525AA}"/>
              </a:ext>
            </a:extLst>
          </p:cNvPr>
          <p:cNvSpPr/>
          <p:nvPr/>
        </p:nvSpPr>
        <p:spPr>
          <a:xfrm>
            <a:off x="7608358" y="2529369"/>
            <a:ext cx="2353144" cy="646331"/>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solidFill>
                  <a:schemeClr val="bg1"/>
                </a:solidFill>
              </a:rPr>
              <a:t>2</a:t>
            </a:r>
            <a:r>
              <a:rPr lang="en-US" sz="3600" b="1" cap="none" spc="0" dirty="0">
                <a:ln w="12700" cmpd="sng">
                  <a:solidFill>
                    <a:schemeClr val="accent4"/>
                  </a:solidFill>
                  <a:prstDash val="solid"/>
                </a:ln>
                <a:solidFill>
                  <a:schemeClr val="bg1"/>
                </a:solidFill>
                <a:effectLst/>
              </a:rPr>
              <a:t>. Freedom</a:t>
            </a:r>
            <a:endParaRPr lang="el-GR" sz="3600" b="1" cap="none" spc="0" dirty="0">
              <a:ln w="12700" cmpd="sng">
                <a:solidFill>
                  <a:schemeClr val="accent4"/>
                </a:solidFill>
                <a:prstDash val="solid"/>
              </a:ln>
              <a:solidFill>
                <a:schemeClr val="bg1"/>
              </a:solidFill>
              <a:effectLst/>
            </a:endParaRPr>
          </a:p>
        </p:txBody>
      </p:sp>
      <p:sp>
        <p:nvSpPr>
          <p:cNvPr id="12" name="Ορθογώνιο 11">
            <a:extLst>
              <a:ext uri="{FF2B5EF4-FFF2-40B4-BE49-F238E27FC236}">
                <a16:creationId xmlns:a16="http://schemas.microsoft.com/office/drawing/2014/main" id="{CD816BFD-CDED-4824-9024-62297982B40B}"/>
              </a:ext>
            </a:extLst>
          </p:cNvPr>
          <p:cNvSpPr/>
          <p:nvPr/>
        </p:nvSpPr>
        <p:spPr>
          <a:xfrm>
            <a:off x="7026607" y="4275339"/>
            <a:ext cx="457689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 Power and influence</a:t>
            </a:r>
            <a:endParaRPr lang="el-G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Ορθογώνιο 12">
            <a:extLst>
              <a:ext uri="{FF2B5EF4-FFF2-40B4-BE49-F238E27FC236}">
                <a16:creationId xmlns:a16="http://schemas.microsoft.com/office/drawing/2014/main" id="{55C7D27B-C56E-4A86-A6F9-6D438BA89CF3}"/>
              </a:ext>
            </a:extLst>
          </p:cNvPr>
          <p:cNvSpPr/>
          <p:nvPr/>
        </p:nvSpPr>
        <p:spPr>
          <a:xfrm>
            <a:off x="6963463" y="1883038"/>
            <a:ext cx="4612673" cy="646331"/>
          </a:xfrm>
          <a:prstGeom prst="rect">
            <a:avLst/>
          </a:prstGeom>
          <a:noFill/>
        </p:spPr>
        <p:txBody>
          <a:bodyPr wrap="none" lIns="91440" tIns="45720" rIns="91440" bIns="45720">
            <a:spAutoFit/>
          </a:bodyPr>
          <a:lstStyle/>
          <a:p>
            <a:pPr algn="ctr"/>
            <a:r>
              <a:rPr lang="en-US" sz="3600" b="1" dirty="0">
                <a:ln w="12700" cmpd="sng">
                  <a:solidFill>
                    <a:srgbClr val="92D050"/>
                  </a:solidFill>
                  <a:prstDash val="solid"/>
                </a:ln>
                <a:solidFill>
                  <a:schemeClr val="bg1"/>
                </a:solidFill>
              </a:rPr>
              <a:t>1. Security and survival</a:t>
            </a:r>
          </a:p>
        </p:txBody>
      </p:sp>
      <p:sp>
        <p:nvSpPr>
          <p:cNvPr id="4" name="Ορθογώνιο 3">
            <a:extLst>
              <a:ext uri="{FF2B5EF4-FFF2-40B4-BE49-F238E27FC236}">
                <a16:creationId xmlns:a16="http://schemas.microsoft.com/office/drawing/2014/main" id="{D27F8733-99F0-400A-927C-0CF19FF74863}"/>
              </a:ext>
            </a:extLst>
          </p:cNvPr>
          <p:cNvSpPr/>
          <p:nvPr/>
        </p:nvSpPr>
        <p:spPr>
          <a:xfrm>
            <a:off x="6992541" y="3358076"/>
            <a:ext cx="4361259" cy="646331"/>
          </a:xfrm>
          <a:prstGeom prst="rect">
            <a:avLst/>
          </a:prstGeom>
          <a:noFill/>
        </p:spPr>
        <p:txBody>
          <a:bodyPr wrap="none" lIns="91440" tIns="45720" rIns="91440" bIns="45720">
            <a:spAutoFit/>
          </a:bodyPr>
          <a:lstStyle/>
          <a:p>
            <a:pPr algn="ctr"/>
            <a:r>
              <a:rPr lang="en-US" sz="3600" b="1" dirty="0">
                <a:ln w="6600">
                  <a:solidFill>
                    <a:srgbClr val="E12A3C"/>
                  </a:solidFill>
                  <a:prstDash val="solid"/>
                </a:ln>
                <a:solidFill>
                  <a:schemeClr val="bg1"/>
                </a:solidFill>
              </a:rPr>
              <a:t>3</a:t>
            </a:r>
            <a:r>
              <a:rPr lang="en-US" sz="3600" b="1" cap="none" spc="0" dirty="0">
                <a:ln w="6600">
                  <a:solidFill>
                    <a:srgbClr val="E12A3C"/>
                  </a:solidFill>
                  <a:prstDash val="solid"/>
                </a:ln>
                <a:solidFill>
                  <a:schemeClr val="bg1"/>
                </a:solidFill>
              </a:rPr>
              <a:t>. Love and belonging</a:t>
            </a:r>
            <a:endParaRPr lang="el-GR" sz="3600" b="1" cap="none" spc="0" dirty="0">
              <a:ln w="6600">
                <a:solidFill>
                  <a:srgbClr val="E12A3C"/>
                </a:solidFill>
                <a:prstDash val="solid"/>
              </a:ln>
              <a:solidFill>
                <a:schemeClr val="bg1"/>
              </a:solidFill>
            </a:endParaRPr>
          </a:p>
        </p:txBody>
      </p:sp>
      <p:sp>
        <p:nvSpPr>
          <p:cNvPr id="5" name="Ορθογώνιο 4">
            <a:extLst>
              <a:ext uri="{FF2B5EF4-FFF2-40B4-BE49-F238E27FC236}">
                <a16:creationId xmlns:a16="http://schemas.microsoft.com/office/drawing/2014/main" id="{051F93E8-C3C7-4524-A0EC-06081E854CC0}"/>
              </a:ext>
            </a:extLst>
          </p:cNvPr>
          <p:cNvSpPr/>
          <p:nvPr/>
        </p:nvSpPr>
        <p:spPr>
          <a:xfrm>
            <a:off x="7430072" y="5165504"/>
            <a:ext cx="1354858" cy="646331"/>
          </a:xfrm>
          <a:prstGeom prst="rect">
            <a:avLst/>
          </a:prstGeom>
          <a:noFill/>
        </p:spPr>
        <p:txBody>
          <a:bodyPr wrap="none" lIns="91440" tIns="45720" rIns="91440" bIns="45720">
            <a:spAutoFit/>
          </a:bodyPr>
          <a:lstStyle/>
          <a:p>
            <a:pPr algn="ctr"/>
            <a:r>
              <a:rPr lang="en-US" sz="3600" b="1" cap="none" spc="0" dirty="0">
                <a:ln w="10160">
                  <a:solidFill>
                    <a:srgbClr val="00B0F0"/>
                  </a:solidFill>
                  <a:prstDash val="solid"/>
                </a:ln>
                <a:solidFill>
                  <a:srgbClr val="FFFFFF"/>
                </a:solidFill>
                <a:effectLst>
                  <a:outerShdw blurRad="38100" dist="22860" dir="5400000" algn="tl" rotWithShape="0">
                    <a:srgbClr val="000000">
                      <a:alpha val="30000"/>
                    </a:srgbClr>
                  </a:outerShdw>
                </a:effectLst>
              </a:rPr>
              <a:t>5. Fun</a:t>
            </a:r>
            <a:endParaRPr lang="el-GR" sz="3600" b="1" cap="none" spc="0" dirty="0">
              <a:ln w="10160">
                <a:solidFill>
                  <a:srgbClr val="00B0F0"/>
                </a:solidFill>
                <a:prstDash val="solid"/>
              </a:ln>
              <a:solidFill>
                <a:srgbClr val="FFFFFF"/>
              </a:solidFill>
              <a:effectLst>
                <a:outerShdw blurRad="38100" dist="22860" dir="5400000" algn="tl" rotWithShape="0">
                  <a:srgbClr val="000000">
                    <a:alpha val="30000"/>
                  </a:srgbClr>
                </a:outerShdw>
              </a:effectLst>
            </a:endParaRPr>
          </a:p>
        </p:txBody>
      </p:sp>
      <p:sp>
        <p:nvSpPr>
          <p:cNvPr id="14" name="TextBox 13">
            <a:extLst>
              <a:ext uri="{FF2B5EF4-FFF2-40B4-BE49-F238E27FC236}">
                <a16:creationId xmlns:a16="http://schemas.microsoft.com/office/drawing/2014/main" id="{1A4FEAF8-4505-47EB-943D-67AC1776A0EF}"/>
              </a:ext>
            </a:extLst>
          </p:cNvPr>
          <p:cNvSpPr txBox="1"/>
          <p:nvPr/>
        </p:nvSpPr>
        <p:spPr>
          <a:xfrm>
            <a:off x="9088016" y="0"/>
            <a:ext cx="311527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n-US" sz="1800" dirty="0">
                <a:solidFill>
                  <a:schemeClr val="bg1"/>
                </a:solidFill>
                <a:effectLst>
                  <a:outerShdw blurRad="38100" dist="38100" dir="2700000" algn="tl">
                    <a:srgbClr val="000000">
                      <a:alpha val="43137"/>
                    </a:srgbClr>
                  </a:outerShdw>
                </a:effectLst>
              </a:rPr>
              <a:t>What are basic human needs</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605996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9714</Words>
  <Application>Microsoft Office PowerPoint</Application>
  <PresentationFormat>Breitbild</PresentationFormat>
  <Paragraphs>798</Paragraphs>
  <Slides>73</Slides>
  <Notes>64</Notes>
  <HiddenSlides>0</HiddenSlides>
  <MMClips>2</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73</vt:i4>
      </vt:variant>
    </vt:vector>
  </HeadingPairs>
  <TitlesOfParts>
    <vt:vector size="84" baseType="lpstr">
      <vt:lpstr>Abadi</vt:lpstr>
      <vt:lpstr>Arial</vt:lpstr>
      <vt:lpstr>Calibri</vt:lpstr>
      <vt:lpstr>Calibri Light</vt:lpstr>
      <vt:lpstr>Courier New</vt:lpstr>
      <vt:lpstr>inherit</vt:lpstr>
      <vt:lpstr>Noto Sans Symbols</vt:lpstr>
      <vt:lpstr>Open Sans</vt:lpstr>
      <vt:lpstr>Ubuntu</vt:lpstr>
      <vt:lpstr>Wingdings</vt:lpstr>
      <vt:lpstr>Θέμα του Office</vt:lpstr>
      <vt:lpstr>1. Basic Human Needs  Authors Susanne Linde and Klaus Linde-Leimer Layout Greek Universities Network, Blickpunkt Identität  </vt:lpstr>
      <vt:lpstr>Content</vt:lpstr>
      <vt:lpstr>PowerPoint-Präsentation</vt:lpstr>
      <vt:lpstr>Our vision</vt:lpstr>
      <vt:lpstr>Think about </vt:lpstr>
      <vt:lpstr>PowerPoint-Präsentation</vt:lpstr>
      <vt:lpstr>What are basic human needs</vt:lpstr>
      <vt:lpstr>What feeling do</vt:lpstr>
      <vt:lpstr>The 5 basic human needs, by William Glasser</vt:lpstr>
      <vt:lpstr>Security and survival   (1/4)</vt:lpstr>
      <vt:lpstr>Security and survival   (2/4)</vt:lpstr>
      <vt:lpstr>Security and survival   (3/4)</vt:lpstr>
      <vt:lpstr>Think about …  (4/4)</vt:lpstr>
      <vt:lpstr>Freedom   (1/3)  </vt:lpstr>
      <vt:lpstr>Freedom   (2/3)  </vt:lpstr>
      <vt:lpstr>Freedom   (3/3)  </vt:lpstr>
      <vt:lpstr>Love and Belonging   (1/5)</vt:lpstr>
      <vt:lpstr>Love and Belonging   (2/5)</vt:lpstr>
      <vt:lpstr>Love and Belonging   (3/5)</vt:lpstr>
      <vt:lpstr>Love and Belonging   (4/5)</vt:lpstr>
      <vt:lpstr>Love and Belonging   (5/5)</vt:lpstr>
      <vt:lpstr>Think about …  (4/4)</vt:lpstr>
      <vt:lpstr>Power and Influence   (1/4)</vt:lpstr>
      <vt:lpstr>Power and Influence   (2/4)</vt:lpstr>
      <vt:lpstr>Think about …  (3/4)</vt:lpstr>
      <vt:lpstr>Exercise </vt:lpstr>
      <vt:lpstr>Fun   (1/4)</vt:lpstr>
      <vt:lpstr>Fun    (2/4)</vt:lpstr>
      <vt:lpstr>Fun   (3/4)</vt:lpstr>
      <vt:lpstr>Fun   (4/4)</vt:lpstr>
      <vt:lpstr>PowerPoint-Präsentation</vt:lpstr>
      <vt:lpstr>What happens when a basic need is not met?</vt:lpstr>
      <vt:lpstr>Examples</vt:lpstr>
      <vt:lpstr>Activity 1: 1 -3 steps</vt:lpstr>
      <vt:lpstr>Activity 1: 4 -6 steps</vt:lpstr>
      <vt:lpstr>Your feelings as a compass</vt:lpstr>
      <vt:lpstr>Survival &amp; feelings</vt:lpstr>
      <vt:lpstr>Freedom &amp; feelings</vt:lpstr>
      <vt:lpstr>Love and Belonging &amp; feelings</vt:lpstr>
      <vt:lpstr>Power and Influence &amp; feelings</vt:lpstr>
      <vt:lpstr>Fun &amp; feelings</vt:lpstr>
      <vt:lpstr>Observe and improve</vt:lpstr>
      <vt:lpstr>PowerPoint-Präsentation</vt:lpstr>
      <vt:lpstr>Exercises</vt:lpstr>
      <vt:lpstr>Exercise 1: Your personal success story</vt:lpstr>
      <vt:lpstr>Exercise 2: Your learning style - what do you need to learn well?</vt:lpstr>
      <vt:lpstr>Exercise 3: Incompatible?</vt:lpstr>
      <vt:lpstr>Exercise 3: Incompatible?</vt:lpstr>
      <vt:lpstr>Exercise 4: Virtual worlds?</vt:lpstr>
      <vt:lpstr>Exercise 4: Virtual worlds?</vt:lpstr>
      <vt:lpstr>Exercise 5: Are your basic needs met?</vt:lpstr>
      <vt:lpstr>Exercise 6: What do you need right now?</vt:lpstr>
      <vt:lpstr>Exercise 6: What do you need right now?</vt:lpstr>
      <vt:lpstr>PowerPoint-Präsentation</vt:lpstr>
      <vt:lpstr>How to express (formulate) needs</vt:lpstr>
      <vt:lpstr>Examples of how to formulate needs</vt:lpstr>
      <vt:lpstr>Examples of how to formulate needs</vt:lpstr>
      <vt:lpstr>How to formulate needs for safety and survival</vt:lpstr>
      <vt:lpstr>How to formulate needs for belonging</vt:lpstr>
      <vt:lpstr>How to formulate needs for fun</vt:lpstr>
      <vt:lpstr>How to formulate needs for power and influence</vt:lpstr>
      <vt:lpstr>How to formulate needs for freedom</vt:lpstr>
      <vt:lpstr>It is not always possible immediately</vt:lpstr>
      <vt:lpstr>How would you decide?</vt:lpstr>
      <vt:lpstr>PowerPoint-Präsentation</vt:lpstr>
      <vt:lpstr>Success stories</vt:lpstr>
      <vt:lpstr>Story: Bullying - power and powerlessness</vt:lpstr>
      <vt:lpstr>Story: Xenophobia - Survival, Belonging, Power, Freedom</vt:lpstr>
      <vt:lpstr>Summary (Frequently Asked Questions)</vt:lpstr>
      <vt:lpstr>How to continue</vt:lpstr>
      <vt:lpstr>PowerPoint-Präsentation</vt:lpstr>
      <vt:lpstr>Declaration on Copyright </vt:lpstr>
      <vt:lpstr>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Klaus Linde-Leimer</cp:lastModifiedBy>
  <cp:revision>403</cp:revision>
  <dcterms:created xsi:type="dcterms:W3CDTF">2021-09-21T19:32:53Z</dcterms:created>
  <dcterms:modified xsi:type="dcterms:W3CDTF">2023-11-09T13:51:21Z</dcterms:modified>
</cp:coreProperties>
</file>