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handoutMasterIdLst>
    <p:handoutMasterId r:id="rId58"/>
  </p:handoutMasterIdLst>
  <p:sldIdLst>
    <p:sldId id="416" r:id="rId5"/>
    <p:sldId id="417" r:id="rId6"/>
    <p:sldId id="420" r:id="rId7"/>
    <p:sldId id="522" r:id="rId8"/>
    <p:sldId id="617" r:id="rId9"/>
    <p:sldId id="524" r:id="rId10"/>
    <p:sldId id="526" r:id="rId11"/>
    <p:sldId id="527" r:id="rId12"/>
    <p:sldId id="568" r:id="rId13"/>
    <p:sldId id="587" r:id="rId14"/>
    <p:sldId id="528" r:id="rId15"/>
    <p:sldId id="554" r:id="rId16"/>
    <p:sldId id="576" r:id="rId17"/>
    <p:sldId id="574" r:id="rId18"/>
    <p:sldId id="618" r:id="rId19"/>
    <p:sldId id="619" r:id="rId20"/>
    <p:sldId id="620" r:id="rId21"/>
    <p:sldId id="621" r:id="rId22"/>
    <p:sldId id="622" r:id="rId23"/>
    <p:sldId id="577" r:id="rId24"/>
    <p:sldId id="612" r:id="rId25"/>
    <p:sldId id="613" r:id="rId26"/>
    <p:sldId id="614" r:id="rId27"/>
    <p:sldId id="615" r:id="rId28"/>
    <p:sldId id="578" r:id="rId29"/>
    <p:sldId id="604" r:id="rId30"/>
    <p:sldId id="608" r:id="rId31"/>
    <p:sldId id="580" r:id="rId32"/>
    <p:sldId id="581" r:id="rId33"/>
    <p:sldId id="603" r:id="rId34"/>
    <p:sldId id="605" r:id="rId35"/>
    <p:sldId id="582" r:id="rId36"/>
    <p:sldId id="606" r:id="rId37"/>
    <p:sldId id="607" r:id="rId38"/>
    <p:sldId id="583" r:id="rId39"/>
    <p:sldId id="589" r:id="rId40"/>
    <p:sldId id="593" r:id="rId41"/>
    <p:sldId id="594" r:id="rId42"/>
    <p:sldId id="595" r:id="rId43"/>
    <p:sldId id="599" r:id="rId44"/>
    <p:sldId id="590" r:id="rId45"/>
    <p:sldId id="596" r:id="rId46"/>
    <p:sldId id="598" r:id="rId47"/>
    <p:sldId id="597" r:id="rId48"/>
    <p:sldId id="600" r:id="rId49"/>
    <p:sldId id="591" r:id="rId50"/>
    <p:sldId id="601" r:id="rId51"/>
    <p:sldId id="592" r:id="rId52"/>
    <p:sldId id="585" r:id="rId53"/>
    <p:sldId id="616" r:id="rId54"/>
    <p:sldId id="541" r:id="rId55"/>
    <p:sldId id="588" r:id="rId5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 id="3" name="Jenny Wielga" initials="JW" lastIdx="3" clrIdx="2">
    <p:extLst>
      <p:ext uri="{19B8F6BF-5375-455C-9EA6-DF929625EA0E}">
        <p15:presenceInfo xmlns:p15="http://schemas.microsoft.com/office/powerpoint/2012/main" userId="Jenny Wiel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B234"/>
    <a:srgbClr val="81CC50"/>
    <a:srgbClr val="F0CEFE"/>
    <a:srgbClr val="DF8D09"/>
    <a:srgbClr val="6CA4D3"/>
    <a:srgbClr val="424DAA"/>
    <a:srgbClr val="2A2779"/>
    <a:srgbClr val="1A7EBA"/>
    <a:srgbClr val="80C141"/>
    <a:srgbClr val="FA84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2" autoAdjust="0"/>
    <p:restoredTop sz="94660"/>
  </p:normalViewPr>
  <p:slideViewPr>
    <p:cSldViewPr snapToGrid="0">
      <p:cViewPr varScale="1">
        <p:scale>
          <a:sx n="118" d="100"/>
          <a:sy n="118" d="100"/>
        </p:scale>
        <p:origin x="126" y="83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12/6/2023</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12/6/2023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10146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65380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1160473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52</a:t>
            </a:fld>
            <a:endParaRPr lang="el-GR"/>
          </a:p>
        </p:txBody>
      </p:sp>
    </p:spTree>
    <p:extLst>
      <p:ext uri="{BB962C8B-B14F-4D97-AF65-F5344CB8AC3E}">
        <p14:creationId xmlns:p14="http://schemas.microsoft.com/office/powerpoint/2010/main" val="422697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prstGeom prst="rect">
            <a:avLst/>
          </a:prstGeom>
          <a:solidFill>
            <a:srgbClr val="1A7EBA"/>
          </a:solidFill>
          <a:ln w="9525">
            <a:noFill/>
            <a:miter lim="800000"/>
            <a:headEnd/>
            <a:tailEnd/>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FFCC53"/>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a:buClr>
                <a:schemeClr val="bg1"/>
              </a:buClr>
              <a:defRPr>
                <a:solidFill>
                  <a:schemeClr val="bg1"/>
                </a:solidFill>
                <a:effectLst>
                  <a:outerShdw blurRad="38100" dist="38100" dir="2700000" algn="tl">
                    <a:srgbClr val="000000">
                      <a:alpha val="43137"/>
                    </a:srgbClr>
                  </a:outerShdw>
                </a:effectLst>
                <a:latin typeface="+mn-lt"/>
              </a:defRPr>
            </a:lvl1pPr>
            <a:lvl2pPr>
              <a:buClr>
                <a:schemeClr val="bg1"/>
              </a:buClr>
              <a:defRPr>
                <a:solidFill>
                  <a:schemeClr val="bg1"/>
                </a:solidFill>
                <a:effectLst>
                  <a:outerShdw blurRad="38100" dist="38100" dir="2700000" algn="tl">
                    <a:srgbClr val="000000">
                      <a:alpha val="43137"/>
                    </a:srgbClr>
                  </a:outerShdw>
                </a:effectLst>
                <a:latin typeface="+mn-lt"/>
              </a:defRPr>
            </a:lvl2pPr>
            <a:lvl3pPr>
              <a:buClr>
                <a:schemeClr val="bg1"/>
              </a:buClr>
              <a:defRPr>
                <a:solidFill>
                  <a:schemeClr val="bg1"/>
                </a:solidFill>
                <a:effectLst>
                  <a:outerShdw blurRad="38100" dist="38100" dir="2700000" algn="tl">
                    <a:srgbClr val="000000">
                      <a:alpha val="43137"/>
                    </a:srgbClr>
                  </a:outerShdw>
                </a:effectLst>
                <a:latin typeface="+mn-lt"/>
              </a:defRPr>
            </a:lvl3pPr>
            <a:lvl4pPr>
              <a:buClr>
                <a:schemeClr val="bg1"/>
              </a:buClr>
              <a:defRPr>
                <a:solidFill>
                  <a:schemeClr val="bg1"/>
                </a:solidFill>
                <a:effectLst>
                  <a:outerShdw blurRad="38100" dist="38100" dir="2700000" algn="tl">
                    <a:srgbClr val="000000">
                      <a:alpha val="43137"/>
                    </a:srgbClr>
                  </a:outerShdw>
                </a:effectLst>
                <a:latin typeface="+mn-lt"/>
              </a:defRPr>
            </a:lvl4pPr>
            <a:lvl5pPr>
              <a:buClr>
                <a:schemeClr val="bg1"/>
              </a:buClr>
              <a:defRPr>
                <a:solidFill>
                  <a:schemeClr val="bg1"/>
                </a:solidFill>
                <a:effectLst>
                  <a:outerShdw blurRad="38100" dist="38100" dir="2700000" algn="tl">
                    <a:srgbClr val="000000">
                      <a:alpha val="43137"/>
                    </a:srgbClr>
                  </a:outerShdw>
                </a:effectLst>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24"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E9CF43A1-297F-4D11-B9BC-80A006176C7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5" name="Picture 2" descr="The European Heart Project">
            <a:extLst>
              <a:ext uri="{FF2B5EF4-FFF2-40B4-BE49-F238E27FC236}">
                <a16:creationId xmlns:a16="http://schemas.microsoft.com/office/drawing/2014/main" id="{CCFD06BD-64F9-D564-856E-206DD177EB2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12"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6D1E8F0-8810-4EB0-8AB0-C8161F94E6F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3" name="Picture 2" descr="The European Heart Project">
            <a:extLst>
              <a:ext uri="{FF2B5EF4-FFF2-40B4-BE49-F238E27FC236}">
                <a16:creationId xmlns:a16="http://schemas.microsoft.com/office/drawing/2014/main" id="{4BAAAAC1-6C56-275A-7A38-854A65B8F9E4}"/>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0" y="51279"/>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69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1A7EBA"/>
                </a:solidFill>
                <a:effectLst/>
                <a:latin typeface="+mn-lt"/>
                <a:ea typeface="Adobe Gothic Std B" panose="020B0800000000000000" pitchFamily="34" charset="-128"/>
                <a:cs typeface="+mj-cs"/>
              </a:defRPr>
            </a:lvl1pPr>
          </a:lstStyle>
          <a:p>
            <a:r>
              <a:rPr lang="en-US" dirty="0"/>
              <a:t>Unit 1</a:t>
            </a:r>
            <a:br>
              <a:rPr lang="en-US" dirty="0"/>
            </a:br>
            <a:r>
              <a:rPr lang="el-GR" dirty="0"/>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FA8420"/>
              </a:buClr>
              <a:defRPr>
                <a:latin typeface="+mn-lt"/>
              </a:defRPr>
            </a:lvl1pPr>
            <a:lvl2pPr>
              <a:lnSpc>
                <a:spcPct val="150000"/>
              </a:lnSpc>
              <a:buClr>
                <a:srgbClr val="FA8420"/>
              </a:buClr>
              <a:defRPr>
                <a:latin typeface="+mn-lt"/>
              </a:defRPr>
            </a:lvl2pPr>
            <a:lvl3pPr>
              <a:lnSpc>
                <a:spcPct val="150000"/>
              </a:lnSpc>
              <a:buClr>
                <a:srgbClr val="FA8420"/>
              </a:buClr>
              <a:defRPr>
                <a:latin typeface="+mn-lt"/>
              </a:defRPr>
            </a:lvl3pPr>
            <a:lvl4pPr>
              <a:lnSpc>
                <a:spcPct val="150000"/>
              </a:lnSpc>
              <a:buClr>
                <a:srgbClr val="FA8420"/>
              </a:buClr>
              <a:defRPr>
                <a:latin typeface="+mn-lt"/>
              </a:defRPr>
            </a:lvl4pPr>
            <a:lvl5pPr>
              <a:lnSpc>
                <a:spcPct val="150000"/>
              </a:lnSpc>
              <a:buClr>
                <a:srgbClr val="FA8420"/>
              </a:buClr>
              <a:defRPr>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6" name="Picture 2" descr="The European Heart Project">
            <a:extLst>
              <a:ext uri="{FF2B5EF4-FFF2-40B4-BE49-F238E27FC236}">
                <a16:creationId xmlns:a16="http://schemas.microsoft.com/office/drawing/2014/main" id="{B0D8D265-7492-7FB5-6CB7-AE755B60F3B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1A7EBA"/>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buClr>
                <a:srgbClr val="80C141"/>
              </a:buClr>
              <a:defRPr sz="2400"/>
            </a:lvl1pPr>
            <a:lvl2pPr>
              <a:buClr>
                <a:srgbClr val="80C141"/>
              </a:buClr>
              <a:defRPr/>
            </a:lvl2pPr>
            <a:lvl3pPr>
              <a:buClr>
                <a:srgbClr val="80C141"/>
              </a:buClr>
              <a:defRPr/>
            </a:lvl3pPr>
            <a:lvl4pPr>
              <a:buClr>
                <a:srgbClr val="80C141"/>
              </a:buClr>
              <a:defRPr/>
            </a:lvl4pPr>
            <a:lvl5pPr>
              <a:buClr>
                <a:srgbClr val="80C141"/>
              </a:buCl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dirty="0">
                <a:solidFill>
                  <a:srgbClr val="1A7EBA"/>
                </a:solidFill>
                <a:latin typeface="Abadi Extra Light" panose="020B0204020104020204" pitchFamily="34" charset="0"/>
              </a:rPr>
              <a:t> </a:t>
            </a:r>
            <a:r>
              <a:rPr lang="en-US" altLang="el-GR" sz="1800" dirty="0" err="1">
                <a:solidFill>
                  <a:srgbClr val="1A7EBA"/>
                </a:solidFill>
                <a:latin typeface="Abadi Extra Light" panose="020B0204020104020204" pitchFamily="34" charset="0"/>
              </a:rPr>
              <a:t>Leitfaden</a:t>
            </a:r>
            <a:r>
              <a:rPr lang="en-US" altLang="el-GR" sz="1800" dirty="0">
                <a:solidFill>
                  <a:srgbClr val="1A7EBA"/>
                </a:solidFill>
                <a:latin typeface="Abadi Extra Light" panose="020B0204020104020204" pitchFamily="34" charset="0"/>
              </a:rPr>
              <a:t> </a:t>
            </a:r>
            <a:r>
              <a:rPr lang="en-US" altLang="el-GR" sz="1800" dirty="0" err="1">
                <a:solidFill>
                  <a:schemeClr val="tx1">
                    <a:lumMod val="50000"/>
                    <a:lumOff val="50000"/>
                  </a:schemeClr>
                </a:solidFill>
                <a:latin typeface="Abadi Extra Light" panose="020B0204020104020204" pitchFamily="34" charset="0"/>
              </a:rPr>
              <a:t>zur</a:t>
            </a:r>
            <a:r>
              <a:rPr lang="en-US" altLang="el-GR" sz="1800" dirty="0">
                <a:solidFill>
                  <a:schemeClr val="tx1">
                    <a:lumMod val="50000"/>
                    <a:lumOff val="50000"/>
                  </a:schemeClr>
                </a:solidFill>
                <a:latin typeface="Abadi Extra Light" panose="020B0204020104020204" pitchFamily="34" charset="0"/>
              </a:rPr>
              <a:t> </a:t>
            </a:r>
            <a:r>
              <a:rPr lang="en-US" altLang="el-GR" sz="1800" dirty="0" err="1">
                <a:solidFill>
                  <a:schemeClr val="tx1">
                    <a:lumMod val="50000"/>
                    <a:lumOff val="50000"/>
                  </a:schemeClr>
                </a:solidFill>
                <a:latin typeface="Abadi Extra Light" panose="020B0204020104020204" pitchFamily="34" charset="0"/>
              </a:rPr>
              <a:t>Nutzung</a:t>
            </a:r>
            <a:r>
              <a:rPr lang="en-US" altLang="el-GR" sz="1800" dirty="0">
                <a:solidFill>
                  <a:schemeClr val="tx1">
                    <a:lumMod val="50000"/>
                    <a:lumOff val="50000"/>
                  </a:schemeClr>
                </a:solidFill>
                <a:latin typeface="Abadi Extra Light" panose="020B0204020104020204" pitchFamily="34" charset="0"/>
              </a:rPr>
              <a:t> der European Heart e-learning </a:t>
            </a:r>
            <a:r>
              <a:rPr lang="en-US" altLang="el-GR" sz="1800" dirty="0" err="1">
                <a:solidFill>
                  <a:schemeClr val="tx1">
                    <a:lumMod val="50000"/>
                    <a:lumOff val="50000"/>
                  </a:schemeClr>
                </a:solidFill>
                <a:latin typeface="Abadi Extra Light" panose="020B0204020104020204" pitchFamily="34" charset="0"/>
              </a:rPr>
              <a:t>Plattform</a:t>
            </a:r>
            <a:endParaRPr lang="en-US" altLang="el-GR" sz="1800" dirty="0">
              <a:solidFill>
                <a:schemeClr val="tx1">
                  <a:lumMod val="50000"/>
                  <a:lumOff val="50000"/>
                </a:schemeClr>
              </a:solidFill>
              <a:latin typeface="Abadi Extra Light" panose="020B0204020104020204" pitchFamily="34" charset="0"/>
            </a:endParaRPr>
          </a:p>
        </p:txBody>
      </p:sp>
      <p:pic>
        <p:nvPicPr>
          <p:cNvPr id="5" name="Picture 2" descr="The European Heart Project">
            <a:extLst>
              <a:ext uri="{FF2B5EF4-FFF2-40B4-BE49-F238E27FC236}">
                <a16:creationId xmlns:a16="http://schemas.microsoft.com/office/drawing/2014/main" id="{C89FB7EA-8680-F101-E39F-F4C91B9E56C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98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1A7EBA"/>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Picture 2" descr="The European Heart Project">
            <a:extLst>
              <a:ext uri="{FF2B5EF4-FFF2-40B4-BE49-F238E27FC236}">
                <a16:creationId xmlns:a16="http://schemas.microsoft.com/office/drawing/2014/main" id="{2C8890F4-BCEF-7A31-F11E-32AF9EE1F14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2">
            <a:extLst>
              <a:ext uri="{FF2B5EF4-FFF2-40B4-BE49-F238E27FC236}">
                <a16:creationId xmlns:a16="http://schemas.microsoft.com/office/drawing/2014/main" id="{7CF2E6B4-6EC5-9BFE-5A12-ACB40A245CC9}"/>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dirty="0">
                <a:solidFill>
                  <a:srgbClr val="1A7EBA"/>
                </a:solidFill>
                <a:latin typeface="Abadi Extra Light" panose="020B0204020104020204" pitchFamily="34" charset="0"/>
              </a:rPr>
              <a:t> </a:t>
            </a:r>
            <a:r>
              <a:rPr lang="en-US" altLang="el-GR" sz="1800" dirty="0" err="1">
                <a:solidFill>
                  <a:srgbClr val="1A7EBA"/>
                </a:solidFill>
                <a:latin typeface="Abadi Extra Light" panose="020B0204020104020204" pitchFamily="34" charset="0"/>
              </a:rPr>
              <a:t>Leitfaden</a:t>
            </a:r>
            <a:r>
              <a:rPr lang="en-US" altLang="el-GR" sz="1800" dirty="0">
                <a:solidFill>
                  <a:srgbClr val="1A7EBA"/>
                </a:solidFill>
                <a:latin typeface="Abadi Extra Light" panose="020B0204020104020204" pitchFamily="34" charset="0"/>
              </a:rPr>
              <a:t> </a:t>
            </a:r>
            <a:r>
              <a:rPr lang="en-US" altLang="el-GR" sz="1800" dirty="0" err="1">
                <a:solidFill>
                  <a:schemeClr val="tx1">
                    <a:lumMod val="50000"/>
                    <a:lumOff val="50000"/>
                  </a:schemeClr>
                </a:solidFill>
                <a:latin typeface="Abadi Extra Light" panose="020B0204020104020204" pitchFamily="34" charset="0"/>
              </a:rPr>
              <a:t>zur</a:t>
            </a:r>
            <a:r>
              <a:rPr lang="en-US" altLang="el-GR" sz="1800" dirty="0">
                <a:solidFill>
                  <a:schemeClr val="tx1">
                    <a:lumMod val="50000"/>
                    <a:lumOff val="50000"/>
                  </a:schemeClr>
                </a:solidFill>
                <a:latin typeface="Abadi Extra Light" panose="020B0204020104020204" pitchFamily="34" charset="0"/>
              </a:rPr>
              <a:t> </a:t>
            </a:r>
            <a:r>
              <a:rPr lang="en-US" altLang="el-GR" sz="1800" dirty="0" err="1">
                <a:solidFill>
                  <a:schemeClr val="tx1">
                    <a:lumMod val="50000"/>
                    <a:lumOff val="50000"/>
                  </a:schemeClr>
                </a:solidFill>
                <a:latin typeface="Abadi Extra Light" panose="020B0204020104020204" pitchFamily="34" charset="0"/>
              </a:rPr>
              <a:t>Nutzung</a:t>
            </a:r>
            <a:r>
              <a:rPr lang="en-US" altLang="el-GR" sz="1800" dirty="0">
                <a:solidFill>
                  <a:schemeClr val="tx1">
                    <a:lumMod val="50000"/>
                    <a:lumOff val="50000"/>
                  </a:schemeClr>
                </a:solidFill>
                <a:latin typeface="Abadi Extra Light" panose="020B0204020104020204" pitchFamily="34" charset="0"/>
              </a:rPr>
              <a:t> der European Heart e-learning </a:t>
            </a:r>
            <a:r>
              <a:rPr lang="en-US" altLang="el-GR" sz="1800" dirty="0" err="1">
                <a:solidFill>
                  <a:schemeClr val="tx1">
                    <a:lumMod val="50000"/>
                    <a:lumOff val="50000"/>
                  </a:schemeClr>
                </a:solidFill>
                <a:latin typeface="Abadi Extra Light" panose="020B0204020104020204" pitchFamily="34" charset="0"/>
              </a:rPr>
              <a:t>Plattform</a:t>
            </a:r>
            <a:r>
              <a:rPr lang="en-US" altLang="el-GR" sz="1800" dirty="0">
                <a:solidFill>
                  <a:schemeClr val="tx1">
                    <a:lumMod val="50000"/>
                    <a:lumOff val="50000"/>
                  </a:schemeClr>
                </a:solidFill>
                <a:latin typeface="Abadi Extra Light" panose="020B0204020104020204" pitchFamily="34" charset="0"/>
              </a:rPr>
              <a:t> </a:t>
            </a:r>
          </a:p>
        </p:txBody>
      </p:sp>
    </p:spTree>
    <p:extLst>
      <p:ext uri="{BB962C8B-B14F-4D97-AF65-F5344CB8AC3E}">
        <p14:creationId xmlns:p14="http://schemas.microsoft.com/office/powerpoint/2010/main" val="25157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1A7EBA"/>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4" name="Picture 2" descr="The European Heart Project">
            <a:extLst>
              <a:ext uri="{FF2B5EF4-FFF2-40B4-BE49-F238E27FC236}">
                <a16:creationId xmlns:a16="http://schemas.microsoft.com/office/drawing/2014/main" id="{A0EF2489-8D42-8DC9-806A-1B36FCD683F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2">
            <a:extLst>
              <a:ext uri="{FF2B5EF4-FFF2-40B4-BE49-F238E27FC236}">
                <a16:creationId xmlns:a16="http://schemas.microsoft.com/office/drawing/2014/main" id="{57AB96C2-39A6-BC61-54C7-6C5A4B3CBC55}"/>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dirty="0">
                <a:solidFill>
                  <a:srgbClr val="1A7EBA"/>
                </a:solidFill>
                <a:latin typeface="Abadi Extra Light" panose="020B0204020104020204" pitchFamily="34" charset="0"/>
              </a:rPr>
              <a:t> Guide </a:t>
            </a:r>
            <a:r>
              <a:rPr lang="en-US" altLang="el-GR" sz="1800" dirty="0">
                <a:solidFill>
                  <a:schemeClr val="tx1">
                    <a:lumMod val="50000"/>
                    <a:lumOff val="50000"/>
                  </a:schemeClr>
                </a:solidFill>
                <a:latin typeface="Abadi Extra Light" panose="020B0204020104020204" pitchFamily="34" charset="0"/>
              </a:rPr>
              <a:t>How to use the European Heart e-platform </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12/6/2023</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xStyles>
    <p:titleStyle>
      <a:lvl1pPr algn="l" defTabSz="914400" rtl="0" eaLnBrk="1" latinLnBrk="0" hangingPunct="1">
        <a:lnSpc>
          <a:spcPct val="90000"/>
        </a:lnSpc>
        <a:spcBef>
          <a:spcPct val="0"/>
        </a:spcBef>
        <a:buNone/>
        <a:defRPr sz="4400" b="1" kern="1200">
          <a:solidFill>
            <a:srgbClr val="1A7EBA"/>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80C141"/>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european-heart.eu/"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training.european-heart.eu/card/Topic-01-DE/"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wGJXMIse_aU&amp;t=3s" TargetMode="External"/><Relationship Id="rId7" Type="http://schemas.openxmlformats.org/officeDocument/2006/relationships/image" Target="../media/image71.png"/><Relationship Id="rId2" Type="http://schemas.openxmlformats.org/officeDocument/2006/relationships/hyperlink" Target="https://training.european-heart.eu/card/Search-DE/" TargetMode="Externa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www.european-heart.eu/"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hyperlink" Target="https://european-heart.eu/" TargetMode="External"/><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hyperlink" Target="https://european-heart.eu/partners/" TargetMode="External"/><Relationship Id="rId4" Type="http://schemas.openxmlformats.org/officeDocument/2006/relationships/hyperlink" Target="https://mig-dhl.eu/partner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Γραφικό 1" descr="Πυξίδα χάρτη περίγραμμα">
            <a:extLst>
              <a:ext uri="{FF2B5EF4-FFF2-40B4-BE49-F238E27FC236}">
                <a16:creationId xmlns:a16="http://schemas.microsoft.com/office/drawing/2014/main" id="{07A02571-CC36-F1D1-2BC4-5655C2B3A4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59" y="1167237"/>
            <a:ext cx="5556250" cy="5556250"/>
          </a:xfrm>
          <a:prstGeom prst="rect">
            <a:avLst/>
          </a:prstGeom>
        </p:spPr>
      </p:pic>
      <p:sp>
        <p:nvSpPr>
          <p:cNvPr id="24" name="Ορθογώνιο 23">
            <a:extLst>
              <a:ext uri="{FF2B5EF4-FFF2-40B4-BE49-F238E27FC236}">
                <a16:creationId xmlns:a16="http://schemas.microsoft.com/office/drawing/2014/main" id="{5580F265-BBC5-E893-032E-D9AFEAEE2B47}"/>
              </a:ext>
            </a:extLst>
          </p:cNvPr>
          <p:cNvSpPr/>
          <p:nvPr/>
        </p:nvSpPr>
        <p:spPr>
          <a:xfrm>
            <a:off x="-2082" y="6316337"/>
            <a:ext cx="12192000" cy="541663"/>
          </a:xfrm>
          <a:prstGeom prst="rect">
            <a:avLst/>
          </a:pr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6" name="Ορθογώνιο 5">
            <a:extLst>
              <a:ext uri="{FF2B5EF4-FFF2-40B4-BE49-F238E27FC236}">
                <a16:creationId xmlns:a16="http://schemas.microsoft.com/office/drawing/2014/main" id="{99B5BB9B-7AC6-4C0F-B87E-6D639D93ACC1}"/>
              </a:ext>
            </a:extLst>
          </p:cNvPr>
          <p:cNvSpPr/>
          <p:nvPr/>
        </p:nvSpPr>
        <p:spPr>
          <a:xfrm>
            <a:off x="1684020" y="6320495"/>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b="0" i="0" dirty="0">
                <a:solidFill>
                  <a:schemeClr val="bg1"/>
                </a:solidFill>
                <a:effectLst/>
                <a:latin typeface="+mj-lt"/>
              </a:rPr>
              <a:t>Dieses Projekt wurde mit Unterstützung der Europäischen Kommission finanziert. Die Verantwortung für den Inhalt dieser Veröffentlichung trägt allein der Verfasser; die Kommission haftet nicht für die weitere Verwendung der darin enthaltenen Angaben.</a:t>
            </a:r>
            <a:endParaRPr lang="en-US" sz="900" dirty="0">
              <a:solidFill>
                <a:schemeClr val="bg1"/>
              </a:solidFill>
              <a:latin typeface="+mj-lt"/>
            </a:endParaRPr>
          </a:p>
        </p:txBody>
      </p:sp>
      <p:pic>
        <p:nvPicPr>
          <p:cNvPr id="20" name="Picture 2">
            <a:extLst>
              <a:ext uri="{FF2B5EF4-FFF2-40B4-BE49-F238E27FC236}">
                <a16:creationId xmlns:a16="http://schemas.microsoft.com/office/drawing/2014/main" id="{6FA3D9BA-D9C2-4B14-B688-6DE4E84920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44526" y="634049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64BF5433-A2FE-301E-4F65-F61F2EF90D4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1026" name="Picture 2" descr="The European Heart Project">
            <a:extLst>
              <a:ext uri="{FF2B5EF4-FFF2-40B4-BE49-F238E27FC236}">
                <a16:creationId xmlns:a16="http://schemas.microsoft.com/office/drawing/2014/main" id="{E0F1F732-CF14-2689-0858-F3540BE1F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77" y="515569"/>
            <a:ext cx="4140012" cy="1303337"/>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3">
            <a:extLst>
              <a:ext uri="{FF2B5EF4-FFF2-40B4-BE49-F238E27FC236}">
                <a16:creationId xmlns:a16="http://schemas.microsoft.com/office/drawing/2014/main" id="{3811DAED-7483-42F0-A933-7484F0EF6AE2}"/>
              </a:ext>
            </a:extLst>
          </p:cNvPr>
          <p:cNvSpPr txBox="1">
            <a:spLocks/>
          </p:cNvSpPr>
          <p:nvPr/>
        </p:nvSpPr>
        <p:spPr>
          <a:xfrm>
            <a:off x="508959" y="3021800"/>
            <a:ext cx="6671687"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3400" b="1" kern="1200" dirty="0" err="1">
                <a:solidFill>
                  <a:srgbClr val="FA8420"/>
                </a:solidFill>
                <a:effectLst/>
                <a:latin typeface="+mj-lt"/>
                <a:ea typeface="+mj-ea"/>
                <a:cs typeface="+mj-cs"/>
              </a:rPr>
              <a:t>Leitfaden</a:t>
            </a:r>
            <a:br>
              <a:rPr lang="en-US" sz="3400" b="1" kern="1200" dirty="0">
                <a:solidFill>
                  <a:schemeClr val="tx1"/>
                </a:solidFill>
                <a:latin typeface="+mj-lt"/>
                <a:ea typeface="+mj-ea"/>
                <a:cs typeface="+mj-cs"/>
              </a:rPr>
            </a:br>
            <a:r>
              <a:rPr lang="en-US" sz="3400" b="1" dirty="0">
                <a:solidFill>
                  <a:schemeClr val="tx1"/>
                </a:solidFill>
                <a:effectLst/>
                <a:latin typeface="+mj-lt"/>
              </a:rPr>
              <a:t>für die </a:t>
            </a:r>
            <a:r>
              <a:rPr lang="en-US" sz="3400" b="1" dirty="0" err="1">
                <a:solidFill>
                  <a:schemeClr val="tx1"/>
                </a:solidFill>
                <a:effectLst/>
                <a:latin typeface="+mj-lt"/>
              </a:rPr>
              <a:t>Nutzung</a:t>
            </a:r>
            <a:r>
              <a:rPr lang="en-US" sz="3400" b="1" dirty="0">
                <a:solidFill>
                  <a:schemeClr val="tx1"/>
                </a:solidFill>
                <a:effectLst/>
                <a:latin typeface="+mj-lt"/>
              </a:rPr>
              <a:t> der European Heart e-learning </a:t>
            </a:r>
            <a:r>
              <a:rPr lang="en-US" sz="3400" b="1" dirty="0" err="1">
                <a:solidFill>
                  <a:schemeClr val="tx1"/>
                </a:solidFill>
                <a:effectLst/>
                <a:latin typeface="+mj-lt"/>
              </a:rPr>
              <a:t>Plattform</a:t>
            </a:r>
            <a:endParaRPr lang="en-US" sz="3400" b="1" dirty="0">
              <a:solidFill>
                <a:schemeClr val="tx1"/>
              </a:solidFill>
              <a:effectLst/>
              <a:latin typeface="+mj-lt"/>
            </a:endParaRPr>
          </a:p>
          <a:p>
            <a:pPr>
              <a:spcAft>
                <a:spcPts val="600"/>
              </a:spcAft>
            </a:pPr>
            <a:endParaRPr lang="en-US" sz="3400" kern="1200" dirty="0">
              <a:solidFill>
                <a:schemeClr val="tx1"/>
              </a:solidFill>
              <a:effectLst/>
              <a:latin typeface="+mj-lt"/>
              <a:ea typeface="+mj-ea"/>
              <a:cs typeface="+mj-cs"/>
            </a:endParaRPr>
          </a:p>
        </p:txBody>
      </p:sp>
      <p:pic>
        <p:nvPicPr>
          <p:cNvPr id="9" name="Εικόνα 8">
            <a:extLst>
              <a:ext uri="{FF2B5EF4-FFF2-40B4-BE49-F238E27FC236}">
                <a16:creationId xmlns:a16="http://schemas.microsoft.com/office/drawing/2014/main" id="{DC866F0F-E85D-60E6-F44C-E83475E40426}"/>
              </a:ext>
            </a:extLst>
          </p:cNvPr>
          <p:cNvPicPr>
            <a:picLocks noChangeAspect="1"/>
          </p:cNvPicPr>
          <p:nvPr/>
        </p:nvPicPr>
        <p:blipFill>
          <a:blip r:embed="rId8"/>
          <a:stretch>
            <a:fillRect/>
          </a:stretch>
        </p:blipFill>
        <p:spPr>
          <a:xfrm>
            <a:off x="7055708" y="226438"/>
            <a:ext cx="4993969" cy="60644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9006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39B49C-F8D3-4522-3614-4E2183B3D26F}"/>
              </a:ext>
            </a:extLst>
          </p:cNvPr>
          <p:cNvSpPr>
            <a:spLocks noGrp="1"/>
          </p:cNvSpPr>
          <p:nvPr>
            <p:ph type="title"/>
          </p:nvPr>
        </p:nvSpPr>
        <p:spPr/>
        <p:txBody>
          <a:bodyPr/>
          <a:lstStyle/>
          <a:p>
            <a:r>
              <a:rPr lang="en-US" dirty="0" err="1"/>
              <a:t>Offene</a:t>
            </a:r>
            <a:r>
              <a:rPr lang="en-US" dirty="0"/>
              <a:t> </a:t>
            </a:r>
            <a:r>
              <a:rPr lang="en-US" dirty="0" err="1"/>
              <a:t>Lizenz</a:t>
            </a:r>
            <a:endParaRPr lang="en-GB" dirty="0"/>
          </a:p>
        </p:txBody>
      </p:sp>
      <p:sp>
        <p:nvSpPr>
          <p:cNvPr id="10" name="TextBox 9">
            <a:extLst>
              <a:ext uri="{FF2B5EF4-FFF2-40B4-BE49-F238E27FC236}">
                <a16:creationId xmlns:a16="http://schemas.microsoft.com/office/drawing/2014/main" id="{A55FCDC6-A980-B985-8FFF-4E600B9955E7}"/>
              </a:ext>
            </a:extLst>
          </p:cNvPr>
          <p:cNvSpPr txBox="1"/>
          <p:nvPr/>
        </p:nvSpPr>
        <p:spPr>
          <a:xfrm>
            <a:off x="1687033" y="6532661"/>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pic>
        <p:nvPicPr>
          <p:cNvPr id="15" name="Εικόνα 14" descr="Εικόνα που περιέχει κείμενο&#10;&#10;Περιγραφή που δημιουργήθηκε αυτόματα">
            <a:extLst>
              <a:ext uri="{FF2B5EF4-FFF2-40B4-BE49-F238E27FC236}">
                <a16:creationId xmlns:a16="http://schemas.microsoft.com/office/drawing/2014/main" id="{CF5D4C2B-08C7-B897-DF0A-8121430CA5EF}"/>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0564" r="21184"/>
          <a:stretch/>
        </p:blipFill>
        <p:spPr>
          <a:xfrm>
            <a:off x="1687033" y="2553249"/>
            <a:ext cx="3156750" cy="3468826"/>
          </a:xfrm>
          <a:prstGeom prst="rect">
            <a:avLst/>
          </a:prstGeom>
        </p:spPr>
      </p:pic>
      <p:sp>
        <p:nvSpPr>
          <p:cNvPr id="17" name="TextBox 16">
            <a:extLst>
              <a:ext uri="{FF2B5EF4-FFF2-40B4-BE49-F238E27FC236}">
                <a16:creationId xmlns:a16="http://schemas.microsoft.com/office/drawing/2014/main" id="{F4E7A0FC-5B83-EE58-B425-D06C0AA5BA0A}"/>
              </a:ext>
            </a:extLst>
          </p:cNvPr>
          <p:cNvSpPr txBox="1"/>
          <p:nvPr/>
        </p:nvSpPr>
        <p:spPr>
          <a:xfrm>
            <a:off x="120650" y="1687442"/>
            <a:ext cx="5975350" cy="646331"/>
          </a:xfrm>
          <a:prstGeom prst="rect">
            <a:avLst/>
          </a:prstGeom>
          <a:noFill/>
        </p:spPr>
        <p:txBody>
          <a:bodyPr wrap="square">
            <a:spAutoFit/>
          </a:bodyPr>
          <a:lstStyle/>
          <a:p>
            <a:pPr lvl="1"/>
            <a:r>
              <a:rPr lang="de-DE" dirty="0"/>
              <a:t>Alle Inhalte sind offen, kostenlos und unter den offenen Lizenzen von Creative Commons (BY-NC-SA) verfügbar!</a:t>
            </a:r>
            <a:endParaRPr lang="en-GB" dirty="0"/>
          </a:p>
        </p:txBody>
      </p:sp>
      <p:pic>
        <p:nvPicPr>
          <p:cNvPr id="4" name="Εικόνα 3">
            <a:extLst>
              <a:ext uri="{FF2B5EF4-FFF2-40B4-BE49-F238E27FC236}">
                <a16:creationId xmlns:a16="http://schemas.microsoft.com/office/drawing/2014/main" id="{59B64064-0A3C-26F2-A03C-CE8A1500D6C9}"/>
              </a:ext>
            </a:extLst>
          </p:cNvPr>
          <p:cNvPicPr>
            <a:picLocks noChangeAspect="1"/>
          </p:cNvPicPr>
          <p:nvPr/>
        </p:nvPicPr>
        <p:blipFill>
          <a:blip r:embed="rId3"/>
          <a:stretch>
            <a:fillRect/>
          </a:stretch>
        </p:blipFill>
        <p:spPr>
          <a:xfrm>
            <a:off x="7057151" y="370576"/>
            <a:ext cx="4682046" cy="6162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434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FF865AD-CD11-0958-7F55-4AFB0871B5BA}"/>
              </a:ext>
            </a:extLst>
          </p:cNvPr>
          <p:cNvPicPr>
            <a:picLocks noChangeAspect="1"/>
          </p:cNvPicPr>
          <p:nvPr/>
        </p:nvPicPr>
        <p:blipFill>
          <a:blip r:embed="rId2"/>
          <a:stretch>
            <a:fillRect/>
          </a:stretch>
        </p:blipFill>
        <p:spPr>
          <a:xfrm>
            <a:off x="7818827" y="1520332"/>
            <a:ext cx="2591162" cy="1105054"/>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p:txBody>
          <a:bodyPr/>
          <a:lstStyle/>
          <a:p>
            <a:r>
              <a:rPr lang="en-US" dirty="0" err="1"/>
              <a:t>Teilen</a:t>
            </a:r>
            <a:r>
              <a:rPr lang="en-US" dirty="0"/>
              <a:t> Sie den Link in </a:t>
            </a:r>
            <a:r>
              <a:rPr lang="en-US" dirty="0" err="1"/>
              <a:t>Ihren</a:t>
            </a:r>
            <a:r>
              <a:rPr lang="en-US" dirty="0"/>
              <a:t> </a:t>
            </a:r>
            <a:r>
              <a:rPr lang="en-US" dirty="0" err="1"/>
              <a:t>Netzwerken</a:t>
            </a:r>
            <a:r>
              <a:rPr lang="en-US" dirty="0"/>
              <a:t>!</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a:xfrm>
            <a:off x="558000" y="2191885"/>
            <a:ext cx="5852132" cy="4865977"/>
          </a:xfrm>
        </p:spPr>
        <p:txBody>
          <a:bodyPr/>
          <a:lstStyle/>
          <a:p>
            <a:pPr marL="0" indent="0" algn="just">
              <a:buNone/>
            </a:pPr>
            <a:r>
              <a:rPr lang="de-DE" dirty="0"/>
              <a:t>Sie können den Link der Plattform über die gängigen </a:t>
            </a:r>
            <a:r>
              <a:rPr lang="de-DE" dirty="0" err="1"/>
              <a:t>Social</a:t>
            </a:r>
            <a:r>
              <a:rPr lang="de-DE" dirty="0"/>
              <a:t> Media Networks teilen oder per E-Mail versenden.</a:t>
            </a:r>
          </a:p>
          <a:p>
            <a:pPr marL="0" indent="0" algn="just">
              <a:buNone/>
            </a:pPr>
            <a:endParaRPr lang="en-US" b="1" dirty="0"/>
          </a:p>
          <a:p>
            <a:pPr marL="0" indent="0" algn="ctr">
              <a:buNone/>
            </a:pPr>
            <a:r>
              <a:rPr lang="de-DE" b="1" dirty="0"/>
              <a:t>Klicken Sie einfach auf das Symbol der von Ihnen bevorzugten App zum Teilen von Informationen.</a:t>
            </a:r>
            <a:endParaRPr lang="en-US" b="1" dirty="0"/>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025414" y="1685096"/>
            <a:ext cx="2139518" cy="69412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Ορθογώνιο 7">
            <a:extLst>
              <a:ext uri="{FF2B5EF4-FFF2-40B4-BE49-F238E27FC236}">
                <a16:creationId xmlns:a16="http://schemas.microsoft.com/office/drawing/2014/main" id="{4F2E8AEA-7425-18D4-E976-608FF5414524}"/>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245171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243AA209-CE17-19B9-4877-77ADFE7DBBA9}"/>
              </a:ext>
            </a:extLst>
          </p:cNvPr>
          <p:cNvSpPr>
            <a:spLocks noGrp="1"/>
          </p:cNvSpPr>
          <p:nvPr>
            <p:ph type="title"/>
          </p:nvPr>
        </p:nvSpPr>
        <p:spPr>
          <a:xfrm>
            <a:off x="558000" y="1079999"/>
            <a:ext cx="11076000" cy="893179"/>
          </a:xfrm>
          <a:solidFill>
            <a:srgbClr val="6875C1"/>
          </a:solidFill>
        </p:spPr>
        <p:txBody>
          <a:bodyPr/>
          <a:lstStyle/>
          <a:p>
            <a:pPr algn="ctr"/>
            <a:r>
              <a:rPr lang="en-US" dirty="0">
                <a:solidFill>
                  <a:schemeClr val="bg1"/>
                </a:solidFill>
                <a:effectLst>
                  <a:outerShdw blurRad="38100" dist="38100" dir="2700000" algn="tl">
                    <a:srgbClr val="000000">
                      <a:alpha val="43137"/>
                    </a:srgbClr>
                  </a:outerShdw>
                </a:effectLst>
              </a:rPr>
              <a:t>Die </a:t>
            </a:r>
            <a:r>
              <a:rPr lang="en-US" dirty="0" err="1">
                <a:solidFill>
                  <a:schemeClr val="bg1"/>
                </a:solidFill>
                <a:effectLst>
                  <a:outerShdw blurRad="38100" dist="38100" dir="2700000" algn="tl">
                    <a:srgbClr val="000000">
                      <a:alpha val="43137"/>
                    </a:srgbClr>
                  </a:outerShdw>
                </a:effectLst>
              </a:rPr>
              <a:t>Produkte</a:t>
            </a:r>
            <a:r>
              <a:rPr lang="en-US" dirty="0">
                <a:solidFill>
                  <a:schemeClr val="bg1"/>
                </a:solidFill>
                <a:effectLst>
                  <a:outerShdw blurRad="38100" dist="38100" dir="2700000" algn="tl">
                    <a:srgbClr val="000000">
                      <a:alpha val="43137"/>
                    </a:srgbClr>
                  </a:outerShdw>
                </a:effectLst>
              </a:rPr>
              <a:t> des European Heart </a:t>
            </a:r>
            <a:r>
              <a:rPr lang="en-US" dirty="0" err="1">
                <a:solidFill>
                  <a:schemeClr val="bg1"/>
                </a:solidFill>
                <a:effectLst>
                  <a:outerShdw blurRad="38100" dist="38100" dir="2700000" algn="tl">
                    <a:srgbClr val="000000">
                      <a:alpha val="43137"/>
                    </a:srgbClr>
                  </a:outerShdw>
                </a:effectLst>
              </a:rPr>
              <a:t>Projektes</a:t>
            </a:r>
            <a:endParaRPr lang="el-GR" dirty="0">
              <a:solidFill>
                <a:schemeClr val="bg1"/>
              </a:solidFill>
              <a:effectLst>
                <a:outerShdw blurRad="38100" dist="38100" dir="2700000" algn="tl">
                  <a:srgbClr val="000000">
                    <a:alpha val="43137"/>
                  </a:srgbClr>
                </a:outerShdw>
              </a:effectLst>
            </a:endParaRPr>
          </a:p>
        </p:txBody>
      </p:sp>
      <p:sp>
        <p:nvSpPr>
          <p:cNvPr id="5" name="Θέση κειμένου 4">
            <a:extLst>
              <a:ext uri="{FF2B5EF4-FFF2-40B4-BE49-F238E27FC236}">
                <a16:creationId xmlns:a16="http://schemas.microsoft.com/office/drawing/2014/main" id="{75632C09-4E3C-F486-F5DF-E548822C0629}"/>
              </a:ext>
            </a:extLst>
          </p:cNvPr>
          <p:cNvSpPr>
            <a:spLocks noGrp="1"/>
          </p:cNvSpPr>
          <p:nvPr>
            <p:ph type="body" idx="1"/>
          </p:nvPr>
        </p:nvSpPr>
        <p:spPr/>
        <p:txBody>
          <a:bodyPr/>
          <a:lstStyle/>
          <a:p>
            <a:endParaRPr lang="el-GR"/>
          </a:p>
        </p:txBody>
      </p:sp>
      <p:sp>
        <p:nvSpPr>
          <p:cNvPr id="6" name="Θέση περιεχομένου 5">
            <a:extLst>
              <a:ext uri="{FF2B5EF4-FFF2-40B4-BE49-F238E27FC236}">
                <a16:creationId xmlns:a16="http://schemas.microsoft.com/office/drawing/2014/main" id="{BBECAB10-A15A-A9EE-E23E-26E95F6C191D}"/>
              </a:ext>
            </a:extLst>
          </p:cNvPr>
          <p:cNvSpPr>
            <a:spLocks noGrp="1"/>
          </p:cNvSpPr>
          <p:nvPr>
            <p:ph sz="half" idx="2"/>
          </p:nvPr>
        </p:nvSpPr>
        <p:spPr>
          <a:xfrm>
            <a:off x="558000" y="2687950"/>
            <a:ext cx="6681000" cy="3684588"/>
          </a:xfrm>
        </p:spPr>
        <p:txBody>
          <a:bodyPr/>
          <a:lstStyle/>
          <a:p>
            <a:r>
              <a:rPr lang="en-US" dirty="0"/>
              <a:t>for these two roles.</a:t>
            </a:r>
            <a:endParaRPr lang="el-GR" dirty="0"/>
          </a:p>
        </p:txBody>
      </p:sp>
      <p:sp>
        <p:nvSpPr>
          <p:cNvPr id="2" name="Ορθογώνιο 7">
            <a:extLst>
              <a:ext uri="{FF2B5EF4-FFF2-40B4-BE49-F238E27FC236}">
                <a16:creationId xmlns:a16="http://schemas.microsoft.com/office/drawing/2014/main" id="{191431B3-F860-438A-1B78-DD205F277202}"/>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10" name="Εικόνα 9">
            <a:extLst>
              <a:ext uri="{FF2B5EF4-FFF2-40B4-BE49-F238E27FC236}">
                <a16:creationId xmlns:a16="http://schemas.microsoft.com/office/drawing/2014/main" id="{DAFAFBA8-73C9-AEEB-CE6B-839AB51B480E}"/>
              </a:ext>
            </a:extLst>
          </p:cNvPr>
          <p:cNvPicPr>
            <a:picLocks noChangeAspect="1"/>
          </p:cNvPicPr>
          <p:nvPr/>
        </p:nvPicPr>
        <p:blipFill>
          <a:blip r:embed="rId2"/>
          <a:stretch>
            <a:fillRect/>
          </a:stretch>
        </p:blipFill>
        <p:spPr>
          <a:xfrm>
            <a:off x="595071" y="2133030"/>
            <a:ext cx="10958497" cy="42280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588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lstStyle/>
          <a:p>
            <a:r>
              <a:rPr lang="en-US" sz="3600" dirty="0" err="1">
                <a:solidFill>
                  <a:srgbClr val="DF8D09"/>
                </a:solidFill>
              </a:rPr>
              <a:t>Modularer</a:t>
            </a:r>
            <a:r>
              <a:rPr lang="en-US" sz="3600" dirty="0">
                <a:solidFill>
                  <a:srgbClr val="DF8D09"/>
                </a:solidFill>
              </a:rPr>
              <a:t> </a:t>
            </a:r>
            <a:r>
              <a:rPr lang="en-US" sz="3600" dirty="0" err="1">
                <a:solidFill>
                  <a:srgbClr val="DF8D09"/>
                </a:solidFill>
              </a:rPr>
              <a:t>Leitfaden</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4715337" cy="4865977"/>
          </a:xfrm>
        </p:spPr>
        <p:txBody>
          <a:bodyPr/>
          <a:lstStyle/>
          <a:p>
            <a:r>
              <a:rPr lang="en-US" dirty="0"/>
              <a:t>5 Module, </a:t>
            </a:r>
            <a:r>
              <a:rPr lang="de-DE" dirty="0"/>
              <a:t>als einzelne Broschüren im </a:t>
            </a:r>
            <a:r>
              <a:rPr lang="de-DE" dirty="0" err="1"/>
              <a:t>pdf-Format</a:t>
            </a:r>
            <a:r>
              <a:rPr lang="de-DE" dirty="0"/>
              <a:t> zum Download verfügbar</a:t>
            </a:r>
          </a:p>
          <a:p>
            <a:r>
              <a:rPr lang="en-US" dirty="0"/>
              <a:t>1 online – </a:t>
            </a:r>
            <a:r>
              <a:rPr lang="en-US" dirty="0" err="1"/>
              <a:t>Kurs</a:t>
            </a:r>
            <a:r>
              <a:rPr lang="en-US" dirty="0"/>
              <a:t> für </a:t>
            </a:r>
            <a:r>
              <a:rPr lang="en-US" dirty="0" err="1"/>
              <a:t>Lehrer:innen</a:t>
            </a:r>
            <a:endParaRPr lang="en-GB" dirty="0"/>
          </a:p>
        </p:txBody>
      </p:sp>
      <p:sp>
        <p:nvSpPr>
          <p:cNvPr id="4" name="Ορθογώνιο 7">
            <a:extLst>
              <a:ext uri="{FF2B5EF4-FFF2-40B4-BE49-F238E27FC236}">
                <a16:creationId xmlns:a16="http://schemas.microsoft.com/office/drawing/2014/main" id="{C3191ED9-F444-9115-31B3-709C87A128DA}"/>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Γραφικό 6" descr="Πυξίδα χάρτη περίγραμμα">
            <a:extLst>
              <a:ext uri="{FF2B5EF4-FFF2-40B4-BE49-F238E27FC236}">
                <a16:creationId xmlns:a16="http://schemas.microsoft.com/office/drawing/2014/main" id="{890C2F75-9DD7-C15E-8F06-C939510963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2850" y="3429000"/>
            <a:ext cx="3022600" cy="3022600"/>
          </a:xfrm>
          <a:prstGeom prst="rect">
            <a:avLst/>
          </a:prstGeom>
        </p:spPr>
      </p:pic>
      <p:pic>
        <p:nvPicPr>
          <p:cNvPr id="8" name="Εικόνα 7">
            <a:extLst>
              <a:ext uri="{FF2B5EF4-FFF2-40B4-BE49-F238E27FC236}">
                <a16:creationId xmlns:a16="http://schemas.microsoft.com/office/drawing/2014/main" id="{6DE72A3C-C28A-1AA6-0A33-3AC7860014BF}"/>
              </a:ext>
            </a:extLst>
          </p:cNvPr>
          <p:cNvPicPr>
            <a:picLocks noChangeAspect="1"/>
          </p:cNvPicPr>
          <p:nvPr/>
        </p:nvPicPr>
        <p:blipFill>
          <a:blip r:embed="rId4"/>
          <a:stretch>
            <a:fillRect/>
          </a:stretch>
        </p:blipFill>
        <p:spPr>
          <a:xfrm>
            <a:off x="5469051" y="726276"/>
            <a:ext cx="6049219" cy="57253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1098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lstStyle/>
          <a:p>
            <a:r>
              <a:rPr lang="en-US" dirty="0">
                <a:solidFill>
                  <a:srgbClr val="DF8D09"/>
                </a:solidFill>
              </a:rPr>
              <a:t>1 </a:t>
            </a:r>
            <a:r>
              <a:rPr lang="en-US" dirty="0" err="1">
                <a:solidFill>
                  <a:srgbClr val="DF8D09"/>
                </a:solidFill>
              </a:rPr>
              <a:t>Modularer</a:t>
            </a:r>
            <a:r>
              <a:rPr lang="en-US" dirty="0">
                <a:solidFill>
                  <a:srgbClr val="DF8D09"/>
                </a:solidFill>
              </a:rPr>
              <a:t> </a:t>
            </a:r>
            <a:r>
              <a:rPr lang="en-US" dirty="0" err="1">
                <a:solidFill>
                  <a:srgbClr val="DF8D09"/>
                </a:solidFill>
              </a:rPr>
              <a:t>Leitfaden</a:t>
            </a:r>
            <a:r>
              <a:rPr lang="en-US" dirty="0">
                <a:solidFill>
                  <a:srgbClr val="DF8D09"/>
                </a:solidFill>
              </a:rPr>
              <a:t> für </a:t>
            </a:r>
            <a:r>
              <a:rPr lang="en-US" dirty="0" err="1">
                <a:solidFill>
                  <a:srgbClr val="DF8D09"/>
                </a:solidFill>
              </a:rPr>
              <a:t>Lehrer:innen</a:t>
            </a:r>
            <a:endParaRPr lang="en-GB" dirty="0">
              <a:solidFill>
                <a:srgbClr val="DF8D09"/>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699515" y="2093412"/>
            <a:ext cx="6038742" cy="4525101"/>
          </a:xfrm>
        </p:spPr>
        <p:txBody>
          <a:bodyPr>
            <a:normAutofit fontScale="55000" lnSpcReduction="20000"/>
          </a:bodyPr>
          <a:lstStyle/>
          <a:p>
            <a:pPr marL="0" indent="0">
              <a:buNone/>
            </a:pPr>
            <a:r>
              <a:rPr lang="de-DE" dirty="0">
                <a:solidFill>
                  <a:srgbClr val="555555"/>
                </a:solidFill>
                <a:latin typeface="Open Sans" panose="020B0606030504020204" pitchFamily="34" charset="0"/>
              </a:rPr>
              <a:t>Ziel des Leitfadens ist nicht nur, Hintergrundinformationen zu liefern und die Verwendung der Materialien im Unterricht zu erleichtern, sondern auch Wege aufzuzeigen, wie Lehrkräfte persönlich davon profitieren und auch die Schulkultur verbessern können.</a:t>
            </a:r>
          </a:p>
          <a:p>
            <a:pPr marL="0" indent="0">
              <a:buNone/>
            </a:pPr>
            <a:r>
              <a:rPr lang="de-DE" dirty="0">
                <a:solidFill>
                  <a:srgbClr val="555555"/>
                </a:solidFill>
                <a:latin typeface="Open Sans" panose="020B0606030504020204" pitchFamily="34" charset="0"/>
              </a:rPr>
              <a:t>Der Leitfaden für Lehrkräfte besteht aus 5 Modulen:</a:t>
            </a:r>
          </a:p>
          <a:p>
            <a:pPr>
              <a:lnSpc>
                <a:spcPct val="130000"/>
              </a:lnSpc>
              <a:spcBef>
                <a:spcPts val="300"/>
              </a:spcBef>
              <a:spcAft>
                <a:spcPts val="300"/>
              </a:spcAft>
            </a:pPr>
            <a:r>
              <a:rPr lang="de-AT" sz="2900" b="1" dirty="0">
                <a:solidFill>
                  <a:schemeClr val="accent2">
                    <a:lumMod val="75000"/>
                  </a:schemeClr>
                </a:solidFill>
                <a:latin typeface="Calibri" panose="020F0502020204030204" pitchFamily="34" charset="0"/>
                <a:cs typeface="Arial" panose="020B0604020202020204" pitchFamily="34" charset="0"/>
              </a:rPr>
              <a:t>Modul 1</a:t>
            </a:r>
            <a:r>
              <a:rPr lang="de-AT" sz="2900" b="1" i="0" dirty="0">
                <a:solidFill>
                  <a:schemeClr val="accent2">
                    <a:lumMod val="75000"/>
                  </a:schemeClr>
                </a:solidFill>
                <a:effectLst/>
                <a:latin typeface="Calibri" panose="020F0502020204030204" pitchFamily="34" charset="0"/>
                <a:ea typeface="MyriadPro-Regular"/>
                <a:cs typeface="Arial" panose="020B0604020202020204" pitchFamily="34" charset="0"/>
              </a:rPr>
              <a:t>: </a:t>
            </a:r>
            <a:r>
              <a:rPr lang="de-AT" sz="2900" i="1" dirty="0">
                <a:solidFill>
                  <a:srgbClr val="306785"/>
                </a:solidFill>
                <a:effectLst/>
                <a:latin typeface="Calibri" panose="020F0502020204030204" pitchFamily="34" charset="0"/>
                <a:ea typeface="MyriadPro-Regular"/>
                <a:cs typeface="Arial" panose="020B0604020202020204" pitchFamily="34" charset="0"/>
              </a:rPr>
              <a:t>Informationen zu den grundlegenden Konzepten –</a:t>
            </a:r>
            <a:br>
              <a:rPr lang="de-AT" sz="2900" i="1" dirty="0">
                <a:solidFill>
                  <a:srgbClr val="306785"/>
                </a:solidFill>
                <a:effectLst/>
                <a:latin typeface="Calibri" panose="020F0502020204030204" pitchFamily="34" charset="0"/>
                <a:ea typeface="MyriadPro-Regular"/>
                <a:cs typeface="Arial" panose="020B0604020202020204" pitchFamily="34" charset="0"/>
              </a:rPr>
            </a:br>
            <a:r>
              <a:rPr lang="de-AT" sz="2900" i="1" dirty="0">
                <a:solidFill>
                  <a:srgbClr val="306785"/>
                </a:solidFill>
                <a:effectLst/>
                <a:latin typeface="Calibri" panose="020F0502020204030204" pitchFamily="34" charset="0"/>
                <a:ea typeface="MyriadPro-Regular"/>
                <a:cs typeface="Arial" panose="020B0604020202020204" pitchFamily="34" charset="0"/>
              </a:rPr>
              <a:t>Die 5 Grundbedürfnisse und Strategien zu deren Erfüllung</a:t>
            </a:r>
          </a:p>
          <a:p>
            <a:pPr>
              <a:lnSpc>
                <a:spcPct val="130000"/>
              </a:lnSpc>
              <a:spcBef>
                <a:spcPts val="300"/>
              </a:spcBef>
              <a:spcAft>
                <a:spcPts val="300"/>
              </a:spcAft>
            </a:pPr>
            <a:r>
              <a:rPr lang="de-AT" sz="2900" b="1" i="0" dirty="0">
                <a:solidFill>
                  <a:schemeClr val="accent2">
                    <a:lumMod val="75000"/>
                  </a:schemeClr>
                </a:solidFill>
                <a:effectLst/>
                <a:latin typeface="Calibri" panose="020F0502020204030204" pitchFamily="34" charset="0"/>
                <a:ea typeface="MyriadPro-Regular"/>
                <a:cs typeface="Arial" panose="020B0604020202020204" pitchFamily="34" charset="0"/>
              </a:rPr>
              <a:t>Modul 2: </a:t>
            </a:r>
            <a:r>
              <a:rPr lang="de-AT" sz="2900" i="1" dirty="0">
                <a:solidFill>
                  <a:srgbClr val="306785"/>
                </a:solidFill>
                <a:effectLst/>
                <a:latin typeface="Calibri" panose="020F0502020204030204" pitchFamily="34" charset="0"/>
                <a:ea typeface="MyriadPro-Regular"/>
                <a:cs typeface="Arial" panose="020B0604020202020204" pitchFamily="34" charset="0"/>
              </a:rPr>
              <a:t>Was meine persönlichen Bedürfnisse betrifft ...</a:t>
            </a:r>
            <a:br>
              <a:rPr lang="de-AT" sz="2900" i="1" dirty="0">
                <a:solidFill>
                  <a:srgbClr val="306785"/>
                </a:solidFill>
                <a:effectLst/>
                <a:latin typeface="Calibri" panose="020F0502020204030204" pitchFamily="34" charset="0"/>
                <a:ea typeface="MyriadPro-Regular"/>
                <a:cs typeface="Arial" panose="020B0604020202020204" pitchFamily="34" charset="0"/>
              </a:rPr>
            </a:br>
            <a:r>
              <a:rPr lang="de-AT" sz="2900" i="1" dirty="0">
                <a:solidFill>
                  <a:srgbClr val="306785"/>
                </a:solidFill>
                <a:effectLst/>
                <a:latin typeface="Calibri" panose="020F0502020204030204" pitchFamily="34" charset="0"/>
                <a:ea typeface="MyriadPro-Regular"/>
                <a:cs typeface="Arial" panose="020B0604020202020204" pitchFamily="34" charset="0"/>
              </a:rPr>
              <a:t>Eine Selbstreflexion für Lehrkräfte</a:t>
            </a:r>
          </a:p>
          <a:p>
            <a:pPr>
              <a:lnSpc>
                <a:spcPct val="130000"/>
              </a:lnSpc>
              <a:spcBef>
                <a:spcPts val="300"/>
              </a:spcBef>
              <a:spcAft>
                <a:spcPts val="300"/>
              </a:spcAft>
            </a:pPr>
            <a:r>
              <a:rPr lang="de-AT" sz="2900" b="1" i="0" dirty="0">
                <a:solidFill>
                  <a:schemeClr val="accent2">
                    <a:lumMod val="75000"/>
                  </a:schemeClr>
                </a:solidFill>
                <a:effectLst/>
                <a:latin typeface="Calibri" panose="020F0502020204030204" pitchFamily="34" charset="0"/>
                <a:ea typeface="MyriadPro-Regular"/>
                <a:cs typeface="Arial" panose="020B0604020202020204" pitchFamily="34" charset="0"/>
              </a:rPr>
              <a:t>Modul 3:</a:t>
            </a:r>
            <a:r>
              <a:rPr lang="de-AT" sz="2900" b="1" dirty="0">
                <a:solidFill>
                  <a:srgbClr val="418AB3"/>
                </a:solidFill>
                <a:latin typeface="Calibri" panose="020F0502020204030204" pitchFamily="34" charset="0"/>
                <a:ea typeface="MyriadPro-Regular"/>
                <a:cs typeface="Arial" panose="020B0604020202020204" pitchFamily="34" charset="0"/>
              </a:rPr>
              <a:t> </a:t>
            </a:r>
            <a:r>
              <a:rPr lang="de-AT" sz="2900" i="1" dirty="0">
                <a:solidFill>
                  <a:srgbClr val="306785"/>
                </a:solidFill>
                <a:effectLst/>
                <a:latin typeface="Calibri" panose="020F0502020204030204" pitchFamily="34" charset="0"/>
                <a:ea typeface="MyriadPro-Regular"/>
                <a:cs typeface="Arial" panose="020B0604020202020204" pitchFamily="34" charset="0"/>
              </a:rPr>
              <a:t>Einsatz der European Heart Materialien in der Schule</a:t>
            </a:r>
          </a:p>
          <a:p>
            <a:pPr>
              <a:lnSpc>
                <a:spcPct val="130000"/>
              </a:lnSpc>
              <a:spcBef>
                <a:spcPts val="300"/>
              </a:spcBef>
              <a:spcAft>
                <a:spcPts val="300"/>
              </a:spcAft>
            </a:pPr>
            <a:r>
              <a:rPr lang="de-AT" sz="2900" b="1" i="0" dirty="0">
                <a:solidFill>
                  <a:schemeClr val="accent2">
                    <a:lumMod val="75000"/>
                  </a:schemeClr>
                </a:solidFill>
                <a:effectLst/>
                <a:latin typeface="Calibri" panose="020F0502020204030204" pitchFamily="34" charset="0"/>
                <a:ea typeface="MyriadPro-Regular"/>
                <a:cs typeface="Arial" panose="020B0604020202020204" pitchFamily="34" charset="0"/>
              </a:rPr>
              <a:t>Modul 4:</a:t>
            </a:r>
            <a:r>
              <a:rPr lang="de-AT" sz="2900" b="1" dirty="0">
                <a:solidFill>
                  <a:srgbClr val="418AB3"/>
                </a:solidFill>
                <a:latin typeface="Calibri" panose="020F0502020204030204" pitchFamily="34" charset="0"/>
                <a:ea typeface="MyriadPro-Regular"/>
                <a:cs typeface="Arial" panose="020B0604020202020204" pitchFamily="34" charset="0"/>
              </a:rPr>
              <a:t> </a:t>
            </a:r>
            <a:r>
              <a:rPr lang="de-AT" sz="2900" i="1" dirty="0">
                <a:solidFill>
                  <a:srgbClr val="306785"/>
                </a:solidFill>
                <a:effectLst/>
                <a:latin typeface="Calibri" panose="020F0502020204030204" pitchFamily="34" charset="0"/>
                <a:ea typeface="MyriadPro-Regular"/>
                <a:cs typeface="Arial" panose="020B0604020202020204" pitchFamily="34" charset="0"/>
              </a:rPr>
              <a:t>Demokratische Werte in der Schulkultur</a:t>
            </a:r>
          </a:p>
          <a:p>
            <a:pPr>
              <a:lnSpc>
                <a:spcPct val="130000"/>
              </a:lnSpc>
              <a:spcBef>
                <a:spcPts val="300"/>
              </a:spcBef>
              <a:spcAft>
                <a:spcPts val="300"/>
              </a:spcAft>
            </a:pPr>
            <a:r>
              <a:rPr lang="de-AT" sz="2900" b="1" dirty="0">
                <a:solidFill>
                  <a:schemeClr val="accent2">
                    <a:lumMod val="75000"/>
                  </a:schemeClr>
                </a:solidFill>
                <a:effectLst/>
                <a:latin typeface="Calibri" panose="020F0502020204030204" pitchFamily="34" charset="0"/>
                <a:ea typeface="MyriadPro-Regular"/>
                <a:cs typeface="Arial" panose="020B0604020202020204" pitchFamily="34" charset="0"/>
              </a:rPr>
              <a:t>Modul 5:</a:t>
            </a:r>
            <a:r>
              <a:rPr lang="de-AT" sz="2900" b="1" dirty="0">
                <a:solidFill>
                  <a:srgbClr val="418AB3"/>
                </a:solidFill>
                <a:latin typeface="Calibri" panose="020F0502020204030204" pitchFamily="34" charset="0"/>
                <a:ea typeface="MyriadPro-Regular"/>
                <a:cs typeface="Arial" panose="020B0604020202020204" pitchFamily="34" charset="0"/>
              </a:rPr>
              <a:t> </a:t>
            </a:r>
            <a:r>
              <a:rPr lang="de-AT" sz="2900" i="1" dirty="0">
                <a:solidFill>
                  <a:srgbClr val="306785"/>
                </a:solidFill>
                <a:latin typeface="Calibri" panose="020F0502020204030204" pitchFamily="34" charset="0"/>
                <a:cs typeface="Arial" panose="020B0604020202020204" pitchFamily="34" charset="0"/>
              </a:rPr>
              <a:t>Beispiele aus der Praxis; Anwendung der European Heart Materialien in der Schule</a:t>
            </a:r>
          </a:p>
        </p:txBody>
      </p:sp>
      <p:pic>
        <p:nvPicPr>
          <p:cNvPr id="6" name="Εικόνα 5">
            <a:extLst>
              <a:ext uri="{FF2B5EF4-FFF2-40B4-BE49-F238E27FC236}">
                <a16:creationId xmlns:a16="http://schemas.microsoft.com/office/drawing/2014/main" id="{168C6F28-709A-5320-7B5A-A784A6FFFC6A}"/>
              </a:ext>
            </a:extLst>
          </p:cNvPr>
          <p:cNvPicPr>
            <a:picLocks noChangeAspect="1"/>
          </p:cNvPicPr>
          <p:nvPr/>
        </p:nvPicPr>
        <p:blipFill rotWithShape="1">
          <a:blip r:embed="rId2"/>
          <a:srcRect l="49828"/>
          <a:stretch/>
        </p:blipFill>
        <p:spPr>
          <a:xfrm>
            <a:off x="7014258" y="1973178"/>
            <a:ext cx="3971828" cy="4448796"/>
          </a:xfrm>
          <a:prstGeom prst="rect">
            <a:avLst/>
          </a:prstGeom>
        </p:spPr>
      </p:pic>
      <p:sp>
        <p:nvSpPr>
          <p:cNvPr id="5" name="Ορθογώνιο 7">
            <a:extLst>
              <a:ext uri="{FF2B5EF4-FFF2-40B4-BE49-F238E27FC236}">
                <a16:creationId xmlns:a16="http://schemas.microsoft.com/office/drawing/2014/main" id="{9CA96782-B599-4A1A-86F6-72ECAC7EC0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8C850C58-ADA6-5D92-08BF-364A425F9E2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2">
                    <a:lumMod val="20000"/>
                    <a:lumOff val="80000"/>
                  </a:schemeClr>
                </a:solidFill>
              </a:rPr>
              <a:t>1</a:t>
            </a:r>
            <a:endParaRPr lang="en-GB" sz="19900" b="1" dirty="0" err="1">
              <a:solidFill>
                <a:schemeClr val="accent2">
                  <a:lumMod val="20000"/>
                  <a:lumOff val="80000"/>
                </a:schemeClr>
              </a:solidFill>
            </a:endParaRPr>
          </a:p>
        </p:txBody>
      </p:sp>
    </p:spTree>
    <p:extLst>
      <p:ext uri="{BB962C8B-B14F-4D97-AF65-F5344CB8AC3E}">
        <p14:creationId xmlns:p14="http://schemas.microsoft.com/office/powerpoint/2010/main" val="340412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a:xfrm>
            <a:off x="572670" y="779106"/>
            <a:ext cx="10515600" cy="893179"/>
          </a:xfrm>
        </p:spPr>
        <p:txBody>
          <a:bodyPr/>
          <a:lstStyle/>
          <a:p>
            <a:r>
              <a:rPr lang="en-US" dirty="0" err="1">
                <a:solidFill>
                  <a:srgbClr val="DF8D09"/>
                </a:solidFill>
              </a:rPr>
              <a:t>Modularer</a:t>
            </a:r>
            <a:r>
              <a:rPr lang="en-US" dirty="0">
                <a:solidFill>
                  <a:srgbClr val="DF8D09"/>
                </a:solidFill>
              </a:rPr>
              <a:t> </a:t>
            </a:r>
            <a:r>
              <a:rPr lang="en-US" dirty="0" err="1">
                <a:solidFill>
                  <a:srgbClr val="DF8D09"/>
                </a:solidFill>
              </a:rPr>
              <a:t>Leitfaden</a:t>
            </a:r>
            <a:r>
              <a:rPr lang="en-US" dirty="0">
                <a:solidFill>
                  <a:srgbClr val="DF8D09"/>
                </a:solidFill>
              </a:rPr>
              <a:t> für </a:t>
            </a:r>
            <a:r>
              <a:rPr lang="en-US" dirty="0" err="1">
                <a:solidFill>
                  <a:srgbClr val="DF8D09"/>
                </a:solidFill>
              </a:rPr>
              <a:t>Lehrer:innen</a:t>
            </a:r>
            <a:endParaRPr lang="en-GB" dirty="0">
              <a:solidFill>
                <a:srgbClr val="DF8D09"/>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675836" y="1706216"/>
            <a:ext cx="6038742" cy="1551995"/>
          </a:xfrm>
        </p:spPr>
        <p:txBody>
          <a:bodyPr>
            <a:normAutofit fontScale="77500" lnSpcReduction="20000"/>
          </a:bodyPr>
          <a:lstStyle/>
          <a:p>
            <a:pPr marL="0" indent="0">
              <a:lnSpc>
                <a:spcPct val="130000"/>
              </a:lnSpc>
              <a:spcBef>
                <a:spcPts val="300"/>
              </a:spcBef>
              <a:spcAft>
                <a:spcPts val="300"/>
              </a:spcAft>
              <a:buNone/>
            </a:pPr>
            <a:r>
              <a:rPr lang="de-AT" sz="2900" b="1" dirty="0">
                <a:solidFill>
                  <a:schemeClr val="accent2">
                    <a:lumMod val="75000"/>
                  </a:schemeClr>
                </a:solidFill>
                <a:latin typeface="Calibri" panose="020F0502020204030204" pitchFamily="34" charset="0"/>
                <a:cs typeface="Arial" panose="020B0604020202020204" pitchFamily="34" charset="0"/>
              </a:rPr>
              <a:t>Modul 1</a:t>
            </a:r>
            <a:r>
              <a:rPr lang="de-AT" sz="2900" b="1" i="0" dirty="0">
                <a:solidFill>
                  <a:schemeClr val="accent2">
                    <a:lumMod val="75000"/>
                  </a:schemeClr>
                </a:solidFill>
                <a:effectLst/>
                <a:latin typeface="Calibri" panose="020F0502020204030204" pitchFamily="34" charset="0"/>
                <a:ea typeface="MyriadPro-Regular"/>
                <a:cs typeface="Arial" panose="020B0604020202020204" pitchFamily="34" charset="0"/>
              </a:rPr>
              <a:t>: </a:t>
            </a:r>
            <a:r>
              <a:rPr lang="de-AT" sz="2900" i="1" dirty="0">
                <a:solidFill>
                  <a:srgbClr val="306785"/>
                </a:solidFill>
                <a:effectLst/>
                <a:latin typeface="Calibri" panose="020F0502020204030204" pitchFamily="34" charset="0"/>
                <a:ea typeface="MyriadPro-Regular"/>
                <a:cs typeface="Arial" panose="020B0604020202020204" pitchFamily="34" charset="0"/>
              </a:rPr>
              <a:t>Informationen zu den grundlegenden Konzepten –</a:t>
            </a:r>
            <a:br>
              <a:rPr lang="de-AT" sz="2900" i="1" dirty="0">
                <a:solidFill>
                  <a:srgbClr val="306785"/>
                </a:solidFill>
                <a:effectLst/>
                <a:latin typeface="Calibri" panose="020F0502020204030204" pitchFamily="34" charset="0"/>
                <a:ea typeface="MyriadPro-Regular"/>
                <a:cs typeface="Arial" panose="020B0604020202020204" pitchFamily="34" charset="0"/>
              </a:rPr>
            </a:br>
            <a:r>
              <a:rPr lang="de-AT" sz="2900" i="1" dirty="0">
                <a:solidFill>
                  <a:srgbClr val="306785"/>
                </a:solidFill>
                <a:effectLst/>
                <a:latin typeface="Calibri" panose="020F0502020204030204" pitchFamily="34" charset="0"/>
                <a:ea typeface="MyriadPro-Regular"/>
                <a:cs typeface="Arial" panose="020B0604020202020204" pitchFamily="34" charset="0"/>
              </a:rPr>
              <a:t>Die 5 Grundbedürfnisse und Strategien zu deren Erfüllung</a:t>
            </a:r>
          </a:p>
        </p:txBody>
      </p:sp>
      <p:sp>
        <p:nvSpPr>
          <p:cNvPr id="5" name="Ορθογώνιο 7">
            <a:extLst>
              <a:ext uri="{FF2B5EF4-FFF2-40B4-BE49-F238E27FC236}">
                <a16:creationId xmlns:a16="http://schemas.microsoft.com/office/drawing/2014/main" id="{9CA96782-B599-4A1A-86F6-72ECAC7EC0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8C850C58-ADA6-5D92-08BF-364A425F9E2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2">
                    <a:lumMod val="20000"/>
                    <a:lumOff val="80000"/>
                  </a:schemeClr>
                </a:solidFill>
              </a:rPr>
              <a:t>1</a:t>
            </a:r>
            <a:endParaRPr lang="en-GB" sz="19900" b="1" dirty="0" err="1">
              <a:solidFill>
                <a:schemeClr val="accent2">
                  <a:lumMod val="20000"/>
                  <a:lumOff val="80000"/>
                </a:schemeClr>
              </a:solidFill>
            </a:endParaRPr>
          </a:p>
        </p:txBody>
      </p:sp>
      <p:pic>
        <p:nvPicPr>
          <p:cNvPr id="8" name="Grafik 7">
            <a:extLst>
              <a:ext uri="{FF2B5EF4-FFF2-40B4-BE49-F238E27FC236}">
                <a16:creationId xmlns:a16="http://schemas.microsoft.com/office/drawing/2014/main" id="{E364D9F0-2427-F1FE-7301-6905A8F0A820}"/>
              </a:ext>
            </a:extLst>
          </p:cNvPr>
          <p:cNvPicPr>
            <a:picLocks noChangeAspect="1"/>
          </p:cNvPicPr>
          <p:nvPr/>
        </p:nvPicPr>
        <p:blipFill rotWithShape="1">
          <a:blip r:embed="rId2"/>
          <a:srcRect l="29619" t="32405" r="28644" b="13008"/>
          <a:stretch/>
        </p:blipFill>
        <p:spPr bwMode="auto">
          <a:xfrm>
            <a:off x="2011116" y="3292142"/>
            <a:ext cx="4605926" cy="3234130"/>
          </a:xfrm>
          <a:prstGeom prst="rect">
            <a:avLst/>
          </a:prstGeom>
          <a:ln>
            <a:noFill/>
          </a:ln>
          <a:extLst>
            <a:ext uri="{53640926-AAD7-44D8-BBD7-CCE9431645EC}">
              <a14:shadowObscured xmlns:a14="http://schemas.microsoft.com/office/drawing/2010/main"/>
            </a:ext>
          </a:extLst>
        </p:spPr>
      </p:pic>
      <p:pic>
        <p:nvPicPr>
          <p:cNvPr id="9" name="Grafik 8">
            <a:extLst>
              <a:ext uri="{FF2B5EF4-FFF2-40B4-BE49-F238E27FC236}">
                <a16:creationId xmlns:a16="http://schemas.microsoft.com/office/drawing/2014/main" id="{E261C457-88F7-D9E7-0A8A-D2884373F826}"/>
              </a:ext>
            </a:extLst>
          </p:cNvPr>
          <p:cNvPicPr>
            <a:picLocks noChangeAspect="1"/>
          </p:cNvPicPr>
          <p:nvPr/>
        </p:nvPicPr>
        <p:blipFill rotWithShape="1">
          <a:blip r:embed="rId3"/>
          <a:srcRect l="3086" t="14782" r="65940" b="4331"/>
          <a:stretch/>
        </p:blipFill>
        <p:spPr bwMode="auto">
          <a:xfrm>
            <a:off x="7157682" y="1536073"/>
            <a:ext cx="3437166" cy="4819372"/>
          </a:xfrm>
          <a:prstGeom prst="rect">
            <a:avLst/>
          </a:prstGeom>
          <a:ln>
            <a:noFill/>
          </a:ln>
          <a:effectLst>
            <a:outerShdw blurRad="50800" dist="50800" dir="5400000" algn="ctr" rotWithShape="0">
              <a:schemeClr val="accent1">
                <a:lumMod val="60000"/>
                <a:lumOff val="40000"/>
              </a:scheme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7932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a:xfrm>
            <a:off x="482113" y="665192"/>
            <a:ext cx="10515600" cy="893179"/>
          </a:xfrm>
        </p:spPr>
        <p:txBody>
          <a:bodyPr/>
          <a:lstStyle/>
          <a:p>
            <a:r>
              <a:rPr lang="en-US" dirty="0" err="1">
                <a:solidFill>
                  <a:srgbClr val="DF8D09"/>
                </a:solidFill>
              </a:rPr>
              <a:t>Modularer</a:t>
            </a:r>
            <a:r>
              <a:rPr lang="en-US" dirty="0">
                <a:solidFill>
                  <a:srgbClr val="DF8D09"/>
                </a:solidFill>
              </a:rPr>
              <a:t> </a:t>
            </a:r>
            <a:r>
              <a:rPr lang="en-US" dirty="0" err="1">
                <a:solidFill>
                  <a:srgbClr val="DF8D09"/>
                </a:solidFill>
              </a:rPr>
              <a:t>Leitfaden</a:t>
            </a:r>
            <a:r>
              <a:rPr lang="en-US" dirty="0">
                <a:solidFill>
                  <a:srgbClr val="DF8D09"/>
                </a:solidFill>
              </a:rPr>
              <a:t> für </a:t>
            </a:r>
            <a:r>
              <a:rPr lang="en-US" dirty="0" err="1">
                <a:solidFill>
                  <a:srgbClr val="DF8D09"/>
                </a:solidFill>
              </a:rPr>
              <a:t>Lehrer:innen</a:t>
            </a:r>
            <a:endParaRPr lang="en-GB" dirty="0">
              <a:solidFill>
                <a:srgbClr val="DF8D09"/>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476163" y="1635827"/>
            <a:ext cx="6850834" cy="1186235"/>
          </a:xfrm>
        </p:spPr>
        <p:txBody>
          <a:bodyPr>
            <a:normAutofit fontScale="77500" lnSpcReduction="20000"/>
          </a:bodyPr>
          <a:lstStyle/>
          <a:p>
            <a:pPr marL="0" indent="0">
              <a:lnSpc>
                <a:spcPct val="130000"/>
              </a:lnSpc>
              <a:spcBef>
                <a:spcPts val="300"/>
              </a:spcBef>
              <a:spcAft>
                <a:spcPts val="300"/>
              </a:spcAft>
              <a:buNone/>
            </a:pPr>
            <a:r>
              <a:rPr lang="de-AT" sz="2900" b="1" i="0" dirty="0">
                <a:solidFill>
                  <a:schemeClr val="accent2">
                    <a:lumMod val="75000"/>
                  </a:schemeClr>
                </a:solidFill>
                <a:effectLst/>
                <a:latin typeface="Calibri" panose="020F0502020204030204" pitchFamily="34" charset="0"/>
                <a:ea typeface="MyriadPro-Regular"/>
                <a:cs typeface="Arial" panose="020B0604020202020204" pitchFamily="34" charset="0"/>
              </a:rPr>
              <a:t>Modul 2: </a:t>
            </a:r>
            <a:r>
              <a:rPr lang="de-AT" sz="2900" i="1" dirty="0">
                <a:solidFill>
                  <a:srgbClr val="306785"/>
                </a:solidFill>
                <a:effectLst/>
                <a:latin typeface="Calibri" panose="020F0502020204030204" pitchFamily="34" charset="0"/>
                <a:ea typeface="MyriadPro-Regular"/>
                <a:cs typeface="Arial" panose="020B0604020202020204" pitchFamily="34" charset="0"/>
              </a:rPr>
              <a:t>Was meine persönlichen Bedürfnisse betrifft ...</a:t>
            </a:r>
            <a:br>
              <a:rPr lang="de-AT" sz="2900" i="1" dirty="0">
                <a:solidFill>
                  <a:srgbClr val="306785"/>
                </a:solidFill>
                <a:effectLst/>
                <a:latin typeface="Calibri" panose="020F0502020204030204" pitchFamily="34" charset="0"/>
                <a:ea typeface="MyriadPro-Regular"/>
                <a:cs typeface="Arial" panose="020B0604020202020204" pitchFamily="34" charset="0"/>
              </a:rPr>
            </a:br>
            <a:r>
              <a:rPr lang="de-AT" sz="2900" i="1" dirty="0">
                <a:solidFill>
                  <a:srgbClr val="306785"/>
                </a:solidFill>
                <a:effectLst/>
                <a:latin typeface="Calibri" panose="020F0502020204030204" pitchFamily="34" charset="0"/>
                <a:ea typeface="MyriadPro-Regular"/>
                <a:cs typeface="Arial" panose="020B0604020202020204" pitchFamily="34" charset="0"/>
              </a:rPr>
              <a:t>Eine Selbstreflexion für Lehrkräfte</a:t>
            </a:r>
          </a:p>
        </p:txBody>
      </p:sp>
      <p:sp>
        <p:nvSpPr>
          <p:cNvPr id="5" name="Ορθογώνιο 7">
            <a:extLst>
              <a:ext uri="{FF2B5EF4-FFF2-40B4-BE49-F238E27FC236}">
                <a16:creationId xmlns:a16="http://schemas.microsoft.com/office/drawing/2014/main" id="{9CA96782-B599-4A1A-86F6-72ECAC7EC0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8C850C58-ADA6-5D92-08BF-364A425F9E2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2">
                    <a:lumMod val="20000"/>
                    <a:lumOff val="80000"/>
                  </a:schemeClr>
                </a:solidFill>
              </a:rPr>
              <a:t>1</a:t>
            </a:r>
            <a:endParaRPr lang="en-GB" sz="19900" b="1" dirty="0" err="1">
              <a:solidFill>
                <a:schemeClr val="accent2">
                  <a:lumMod val="20000"/>
                  <a:lumOff val="80000"/>
                </a:schemeClr>
              </a:solidFill>
            </a:endParaRPr>
          </a:p>
        </p:txBody>
      </p:sp>
      <p:pic>
        <p:nvPicPr>
          <p:cNvPr id="3" name="Grafik 2">
            <a:extLst>
              <a:ext uri="{FF2B5EF4-FFF2-40B4-BE49-F238E27FC236}">
                <a16:creationId xmlns:a16="http://schemas.microsoft.com/office/drawing/2014/main" id="{CE189836-C0FA-B66B-539B-EEF3B01B4A7F}"/>
              </a:ext>
            </a:extLst>
          </p:cNvPr>
          <p:cNvPicPr>
            <a:picLocks noChangeAspect="1"/>
          </p:cNvPicPr>
          <p:nvPr/>
        </p:nvPicPr>
        <p:blipFill rotWithShape="1">
          <a:blip r:embed="rId2"/>
          <a:srcRect l="7159" t="19251" r="32277"/>
          <a:stretch/>
        </p:blipFill>
        <p:spPr bwMode="auto">
          <a:xfrm>
            <a:off x="4198382" y="3834854"/>
            <a:ext cx="3186067" cy="2256334"/>
          </a:xfrm>
          <a:prstGeom prst="rect">
            <a:avLst/>
          </a:prstGeom>
          <a:ln>
            <a:solidFill>
              <a:srgbClr val="7030A0"/>
            </a:solidFill>
          </a:ln>
          <a:extLst>
            <a:ext uri="{53640926-AAD7-44D8-BBD7-CCE9431645EC}">
              <a14:shadowObscured xmlns:a14="http://schemas.microsoft.com/office/drawing/2010/main"/>
            </a:ext>
          </a:extLst>
        </p:spPr>
      </p:pic>
      <p:sp>
        <p:nvSpPr>
          <p:cNvPr id="9" name="Textfeld 8">
            <a:extLst>
              <a:ext uri="{FF2B5EF4-FFF2-40B4-BE49-F238E27FC236}">
                <a16:creationId xmlns:a16="http://schemas.microsoft.com/office/drawing/2014/main" id="{13DC177B-9D34-3BB2-E81B-205A0B247E58}"/>
              </a:ext>
            </a:extLst>
          </p:cNvPr>
          <p:cNvSpPr txBox="1"/>
          <p:nvPr/>
        </p:nvSpPr>
        <p:spPr>
          <a:xfrm>
            <a:off x="4198382" y="3378712"/>
            <a:ext cx="3102864" cy="369332"/>
          </a:xfrm>
          <a:prstGeom prst="rect">
            <a:avLst/>
          </a:prstGeom>
          <a:noFill/>
        </p:spPr>
        <p:txBody>
          <a:bodyPr wrap="square">
            <a:spAutoFit/>
          </a:bodyPr>
          <a:lstStyle/>
          <a:p>
            <a:r>
              <a:rPr lang="de-AT" sz="1800" dirty="0">
                <a:solidFill>
                  <a:srgbClr val="7030A0"/>
                </a:solidFill>
                <a:effectLst/>
                <a:latin typeface="Calibri Light" panose="020F0302020204030204" pitchFamily="34" charset="0"/>
                <a:ea typeface="MyriadPro-Regular"/>
                <a:cs typeface="Arial" panose="020B0604020202020204" pitchFamily="34" charset="0"/>
              </a:rPr>
              <a:t>Der </a:t>
            </a:r>
            <a:r>
              <a:rPr lang="de-AT" sz="1800" dirty="0" err="1">
                <a:solidFill>
                  <a:srgbClr val="7030A0"/>
                </a:solidFill>
                <a:effectLst/>
                <a:latin typeface="Calibri Light" panose="020F0302020204030204" pitchFamily="34" charset="0"/>
                <a:ea typeface="MyriadPro-Regular"/>
                <a:cs typeface="Arial" panose="020B0604020202020204" pitchFamily="34" charset="0"/>
              </a:rPr>
              <a:t>BedürfnisTyp</a:t>
            </a:r>
            <a:r>
              <a:rPr lang="de-AT" sz="1800" dirty="0">
                <a:solidFill>
                  <a:srgbClr val="7030A0"/>
                </a:solidFill>
                <a:effectLst/>
                <a:latin typeface="Calibri Light" panose="020F0302020204030204" pitchFamily="34" charset="0"/>
                <a:ea typeface="MyriadPro-Regular"/>
                <a:cs typeface="Arial" panose="020B0604020202020204" pitchFamily="34" charset="0"/>
              </a:rPr>
              <a:t> - Fragebogen</a:t>
            </a:r>
          </a:p>
        </p:txBody>
      </p:sp>
      <p:pic>
        <p:nvPicPr>
          <p:cNvPr id="10" name="Grafik 9">
            <a:extLst>
              <a:ext uri="{FF2B5EF4-FFF2-40B4-BE49-F238E27FC236}">
                <a16:creationId xmlns:a16="http://schemas.microsoft.com/office/drawing/2014/main" id="{56F168A9-2237-243C-5549-776E297CFF5A}"/>
              </a:ext>
            </a:extLst>
          </p:cNvPr>
          <p:cNvPicPr>
            <a:picLocks noChangeAspect="1"/>
          </p:cNvPicPr>
          <p:nvPr/>
        </p:nvPicPr>
        <p:blipFill rotWithShape="1">
          <a:blip r:embed="rId3"/>
          <a:srcRect l="3307" t="14166" r="65829" b="4742"/>
          <a:stretch/>
        </p:blipFill>
        <p:spPr bwMode="auto">
          <a:xfrm>
            <a:off x="7706359" y="1426464"/>
            <a:ext cx="3291354" cy="4643160"/>
          </a:xfrm>
          <a:prstGeom prst="rect">
            <a:avLst/>
          </a:prstGeom>
          <a:ln>
            <a:noFill/>
          </a:ln>
          <a:effectLst>
            <a:outerShdw blurRad="50800" dist="50800" dir="5400000" algn="ctr" rotWithShape="0">
              <a:schemeClr val="accent1">
                <a:lumMod val="40000"/>
                <a:lumOff val="60000"/>
              </a:schemeClr>
            </a:outerShdw>
          </a:effectLst>
          <a:extLst>
            <a:ext uri="{53640926-AAD7-44D8-BBD7-CCE9431645EC}">
              <a14:shadowObscured xmlns:a14="http://schemas.microsoft.com/office/drawing/2010/main"/>
            </a:ext>
          </a:extLst>
        </p:spPr>
      </p:pic>
      <p:sp>
        <p:nvSpPr>
          <p:cNvPr id="18" name="Textfeld 17">
            <a:extLst>
              <a:ext uri="{FF2B5EF4-FFF2-40B4-BE49-F238E27FC236}">
                <a16:creationId xmlns:a16="http://schemas.microsoft.com/office/drawing/2014/main" id="{C7184B15-D42A-F0BF-8622-F14728D72501}"/>
              </a:ext>
            </a:extLst>
          </p:cNvPr>
          <p:cNvSpPr txBox="1"/>
          <p:nvPr/>
        </p:nvSpPr>
        <p:spPr>
          <a:xfrm>
            <a:off x="437150" y="2556957"/>
            <a:ext cx="6864096" cy="734945"/>
          </a:xfrm>
          <a:prstGeom prst="rect">
            <a:avLst/>
          </a:prstGeom>
          <a:noFill/>
        </p:spPr>
        <p:txBody>
          <a:bodyPr wrap="square">
            <a:spAutoFit/>
          </a:bodyPr>
          <a:lstStyle/>
          <a:p>
            <a:pPr>
              <a:lnSpc>
                <a:spcPct val="120000"/>
              </a:lnSpc>
            </a:pPr>
            <a:r>
              <a:rPr lang="de-AT" kern="0" dirty="0">
                <a:latin typeface="Calibri" panose="020F0502020204030204" pitchFamily="34" charset="0"/>
                <a:cs typeface="Arial" panose="020B0604020202020204" pitchFamily="34" charset="0"/>
              </a:rPr>
              <a:t>Reflektieren Sie in Modul 2 über Ihre eigenen Grundbedürfnisse und Motivationen als </a:t>
            </a:r>
            <a:r>
              <a:rPr lang="de-AT" kern="0" dirty="0" err="1">
                <a:latin typeface="Calibri" panose="020F0502020204030204" pitchFamily="34" charset="0"/>
                <a:cs typeface="Arial" panose="020B0604020202020204" pitchFamily="34" charset="0"/>
              </a:rPr>
              <a:t>Lehrer:in</a:t>
            </a:r>
            <a:r>
              <a:rPr lang="de-AT" kern="0" dirty="0">
                <a:latin typeface="Calibri" panose="020F0502020204030204" pitchFamily="34" charset="0"/>
                <a:cs typeface="Arial" panose="020B0604020202020204" pitchFamily="34" charset="0"/>
              </a:rPr>
              <a:t>, </a:t>
            </a:r>
            <a:r>
              <a:rPr lang="de-AT" kern="0" dirty="0" err="1">
                <a:latin typeface="Calibri" panose="020F0502020204030204" pitchFamily="34" charset="0"/>
                <a:cs typeface="Arial" panose="020B0604020202020204" pitchFamily="34" charset="0"/>
              </a:rPr>
              <a:t>Kolleg:in</a:t>
            </a:r>
            <a:r>
              <a:rPr lang="de-AT" kern="0" dirty="0">
                <a:latin typeface="Calibri" panose="020F0502020204030204" pitchFamily="34" charset="0"/>
                <a:cs typeface="Arial" panose="020B0604020202020204" pitchFamily="34" charset="0"/>
              </a:rPr>
              <a:t> und Mensch. </a:t>
            </a:r>
          </a:p>
        </p:txBody>
      </p:sp>
      <p:sp>
        <p:nvSpPr>
          <p:cNvPr id="20" name="Textfeld 19">
            <a:extLst>
              <a:ext uri="{FF2B5EF4-FFF2-40B4-BE49-F238E27FC236}">
                <a16:creationId xmlns:a16="http://schemas.microsoft.com/office/drawing/2014/main" id="{61AAF1D3-7AB7-BDB3-5276-F67D278DFBFB}"/>
              </a:ext>
            </a:extLst>
          </p:cNvPr>
          <p:cNvSpPr txBox="1"/>
          <p:nvPr/>
        </p:nvSpPr>
        <p:spPr>
          <a:xfrm>
            <a:off x="533615" y="3721646"/>
            <a:ext cx="3539665" cy="2064540"/>
          </a:xfrm>
          <a:prstGeom prst="rect">
            <a:avLst/>
          </a:prstGeom>
          <a:noFill/>
        </p:spPr>
        <p:txBody>
          <a:bodyPr wrap="square">
            <a:spAutoFit/>
          </a:bodyPr>
          <a:lstStyle/>
          <a:p>
            <a:pPr algn="just">
              <a:lnSpc>
                <a:spcPct val="120000"/>
              </a:lnSpc>
              <a:spcAft>
                <a:spcPts val="800"/>
              </a:spcAft>
            </a:pPr>
            <a:r>
              <a:rPr lang="de-AT" sz="1800" kern="0" dirty="0">
                <a:effectLst/>
                <a:latin typeface="Calibri" panose="020F0502020204030204" pitchFamily="34" charset="0"/>
                <a:ea typeface="MyriadPro-Regular"/>
                <a:cs typeface="Arial" panose="020B0604020202020204" pitchFamily="34" charset="0"/>
              </a:rPr>
              <a:t>Nutzen Sie den </a:t>
            </a:r>
            <a:r>
              <a:rPr lang="de-AT" sz="1800" kern="0" dirty="0" err="1">
                <a:effectLst/>
                <a:latin typeface="Calibri" panose="020F0502020204030204" pitchFamily="34" charset="0"/>
                <a:ea typeface="MyriadPro-Regular"/>
                <a:cs typeface="Arial" panose="020B0604020202020204" pitchFamily="34" charset="0"/>
              </a:rPr>
              <a:t>BedürfnisTyp</a:t>
            </a:r>
            <a:r>
              <a:rPr lang="de-AT" sz="1800" kern="0" dirty="0">
                <a:effectLst/>
                <a:latin typeface="Calibri" panose="020F0502020204030204" pitchFamily="34" charset="0"/>
                <a:ea typeface="MyriadPro-Regular"/>
                <a:cs typeface="Arial" panose="020B0604020202020204" pitchFamily="34" charset="0"/>
              </a:rPr>
              <a:t>- Fragebogen, um herauszufinden, welches Bedürfnis Ihnen am wichtigsten ist, wo Sie also die meiste Kraft investieren, um es sich zu erfüllen.</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557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a:xfrm>
            <a:off x="470486" y="517790"/>
            <a:ext cx="10515600" cy="893179"/>
          </a:xfrm>
        </p:spPr>
        <p:txBody>
          <a:bodyPr/>
          <a:lstStyle/>
          <a:p>
            <a:r>
              <a:rPr lang="en-US" dirty="0" err="1">
                <a:solidFill>
                  <a:srgbClr val="DF8D09"/>
                </a:solidFill>
              </a:rPr>
              <a:t>Modularer</a:t>
            </a:r>
            <a:r>
              <a:rPr lang="en-US" dirty="0">
                <a:solidFill>
                  <a:srgbClr val="DF8D09"/>
                </a:solidFill>
              </a:rPr>
              <a:t> </a:t>
            </a:r>
            <a:r>
              <a:rPr lang="en-US" dirty="0" err="1">
                <a:solidFill>
                  <a:srgbClr val="DF8D09"/>
                </a:solidFill>
              </a:rPr>
              <a:t>Leitfaden</a:t>
            </a:r>
            <a:r>
              <a:rPr lang="en-US" dirty="0">
                <a:solidFill>
                  <a:srgbClr val="DF8D09"/>
                </a:solidFill>
              </a:rPr>
              <a:t> für </a:t>
            </a:r>
            <a:r>
              <a:rPr lang="en-US" dirty="0" err="1">
                <a:solidFill>
                  <a:srgbClr val="DF8D09"/>
                </a:solidFill>
              </a:rPr>
              <a:t>Lehrer:innen</a:t>
            </a:r>
            <a:endParaRPr lang="en-GB" dirty="0">
              <a:solidFill>
                <a:srgbClr val="DF8D09"/>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470486" y="1410969"/>
            <a:ext cx="6038742" cy="893179"/>
          </a:xfrm>
        </p:spPr>
        <p:txBody>
          <a:bodyPr>
            <a:normAutofit fontScale="77500" lnSpcReduction="20000"/>
          </a:bodyPr>
          <a:lstStyle/>
          <a:p>
            <a:pPr marL="0" indent="0">
              <a:lnSpc>
                <a:spcPct val="130000"/>
              </a:lnSpc>
              <a:spcBef>
                <a:spcPts val="300"/>
              </a:spcBef>
              <a:spcAft>
                <a:spcPts val="300"/>
              </a:spcAft>
              <a:buNone/>
            </a:pPr>
            <a:r>
              <a:rPr lang="de-AT" sz="2900" b="1" i="0" dirty="0">
                <a:solidFill>
                  <a:schemeClr val="accent2">
                    <a:lumMod val="75000"/>
                  </a:schemeClr>
                </a:solidFill>
                <a:effectLst/>
                <a:latin typeface="Calibri" panose="020F0502020204030204" pitchFamily="34" charset="0"/>
                <a:ea typeface="MyriadPro-Regular"/>
                <a:cs typeface="Arial" panose="020B0604020202020204" pitchFamily="34" charset="0"/>
              </a:rPr>
              <a:t>Modul 3:</a:t>
            </a:r>
            <a:r>
              <a:rPr lang="de-AT" sz="2900" b="1" dirty="0">
                <a:solidFill>
                  <a:srgbClr val="418AB3"/>
                </a:solidFill>
                <a:latin typeface="Calibri" panose="020F0502020204030204" pitchFamily="34" charset="0"/>
                <a:ea typeface="MyriadPro-Regular"/>
                <a:cs typeface="Arial" panose="020B0604020202020204" pitchFamily="34" charset="0"/>
              </a:rPr>
              <a:t> </a:t>
            </a:r>
            <a:r>
              <a:rPr lang="de-AT" sz="2900" i="1" dirty="0">
                <a:solidFill>
                  <a:srgbClr val="306785"/>
                </a:solidFill>
                <a:effectLst/>
                <a:latin typeface="Calibri" panose="020F0502020204030204" pitchFamily="34" charset="0"/>
                <a:ea typeface="MyriadPro-Regular"/>
                <a:cs typeface="Arial" panose="020B0604020202020204" pitchFamily="34" charset="0"/>
              </a:rPr>
              <a:t>Einsatz der European Heart Materialien in der Schule</a:t>
            </a:r>
          </a:p>
        </p:txBody>
      </p:sp>
      <p:sp>
        <p:nvSpPr>
          <p:cNvPr id="5" name="Ορθογώνιο 7">
            <a:extLst>
              <a:ext uri="{FF2B5EF4-FFF2-40B4-BE49-F238E27FC236}">
                <a16:creationId xmlns:a16="http://schemas.microsoft.com/office/drawing/2014/main" id="{9CA96782-B599-4A1A-86F6-72ECAC7EC0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8C850C58-ADA6-5D92-08BF-364A425F9E2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2">
                    <a:lumMod val="20000"/>
                    <a:lumOff val="80000"/>
                  </a:schemeClr>
                </a:solidFill>
              </a:rPr>
              <a:t>1</a:t>
            </a:r>
            <a:endParaRPr lang="en-GB" sz="19900" b="1" dirty="0" err="1">
              <a:solidFill>
                <a:schemeClr val="accent2">
                  <a:lumMod val="20000"/>
                  <a:lumOff val="80000"/>
                </a:schemeClr>
              </a:solidFill>
            </a:endParaRPr>
          </a:p>
        </p:txBody>
      </p:sp>
      <p:pic>
        <p:nvPicPr>
          <p:cNvPr id="3" name="Grafik 2">
            <a:extLst>
              <a:ext uri="{FF2B5EF4-FFF2-40B4-BE49-F238E27FC236}">
                <a16:creationId xmlns:a16="http://schemas.microsoft.com/office/drawing/2014/main" id="{6AB11B4D-7EA9-87FA-4B74-BCA7E0B11510}"/>
              </a:ext>
            </a:extLst>
          </p:cNvPr>
          <p:cNvPicPr>
            <a:picLocks noChangeAspect="1"/>
          </p:cNvPicPr>
          <p:nvPr/>
        </p:nvPicPr>
        <p:blipFill rotWithShape="1">
          <a:blip r:embed="rId2"/>
          <a:srcRect l="3086" t="12934" r="66159" b="7821"/>
          <a:stretch/>
        </p:blipFill>
        <p:spPr bwMode="auto">
          <a:xfrm>
            <a:off x="7243222" y="1264665"/>
            <a:ext cx="3590677" cy="4967747"/>
          </a:xfrm>
          <a:prstGeom prst="rect">
            <a:avLst/>
          </a:prstGeom>
          <a:ln>
            <a:noFill/>
          </a:ln>
          <a:effectLst>
            <a:outerShdw blurRad="50800" dist="50800" dir="5400000" algn="ctr" rotWithShape="0">
              <a:schemeClr val="accent1">
                <a:lumMod val="60000"/>
                <a:lumOff val="40000"/>
              </a:schemeClr>
            </a:outerShdw>
          </a:effectLst>
          <a:extLst>
            <a:ext uri="{53640926-AAD7-44D8-BBD7-CCE9431645EC}">
              <a14:shadowObscured xmlns:a14="http://schemas.microsoft.com/office/drawing/2010/main"/>
            </a:ext>
          </a:extLst>
        </p:spPr>
      </p:pic>
      <p:sp>
        <p:nvSpPr>
          <p:cNvPr id="9" name="Textfeld 8">
            <a:extLst>
              <a:ext uri="{FF2B5EF4-FFF2-40B4-BE49-F238E27FC236}">
                <a16:creationId xmlns:a16="http://schemas.microsoft.com/office/drawing/2014/main" id="{9655B1C5-E119-79FB-0DEC-82135CBB87CE}"/>
              </a:ext>
            </a:extLst>
          </p:cNvPr>
          <p:cNvSpPr txBox="1"/>
          <p:nvPr/>
        </p:nvSpPr>
        <p:spPr>
          <a:xfrm>
            <a:off x="470486" y="2445518"/>
            <a:ext cx="6198538" cy="1657505"/>
          </a:xfrm>
          <a:prstGeom prst="rect">
            <a:avLst/>
          </a:prstGeom>
          <a:noFill/>
        </p:spPr>
        <p:txBody>
          <a:bodyPr wrap="square">
            <a:spAutoFit/>
          </a:bodyPr>
          <a:lstStyle/>
          <a:p>
            <a:pPr algn="just">
              <a:lnSpc>
                <a:spcPct val="130000"/>
              </a:lnSpc>
              <a:spcBef>
                <a:spcPts val="600"/>
              </a:spcBef>
              <a:spcAft>
                <a:spcPts val="600"/>
              </a:spcAft>
            </a:pPr>
            <a:r>
              <a:rPr lang="de-AT" sz="1800" b="1" dirty="0">
                <a:solidFill>
                  <a:srgbClr val="E96E09"/>
                </a:solidFill>
                <a:effectLst/>
                <a:latin typeface="Calibri" panose="020F0502020204030204" pitchFamily="34" charset="0"/>
                <a:ea typeface="MyriadPro-Regular"/>
                <a:cs typeface="Arial" panose="020B0604020202020204" pitchFamily="34" charset="0"/>
              </a:rPr>
              <a:t>Modul 3</a:t>
            </a:r>
            <a:r>
              <a:rPr lang="de-AT" sz="1800" dirty="0">
                <a:solidFill>
                  <a:srgbClr val="0070C0"/>
                </a:solidFill>
                <a:effectLst/>
                <a:latin typeface="Calibri" panose="020F0502020204030204" pitchFamily="34" charset="0"/>
                <a:ea typeface="MyriadPro-Regular"/>
                <a:cs typeface="Arial" panose="020B0604020202020204" pitchFamily="34" charset="0"/>
              </a:rPr>
              <a:t> </a:t>
            </a:r>
            <a:r>
              <a:rPr lang="de-AT" sz="1800" dirty="0">
                <a:effectLst/>
                <a:latin typeface="Calibri" panose="020F0502020204030204" pitchFamily="34" charset="0"/>
                <a:ea typeface="MyriadPro-Regular"/>
                <a:cs typeface="Arial" panose="020B0604020202020204" pitchFamily="34" charset="0"/>
              </a:rPr>
              <a:t>widmet sich ganz der praktischen Umsetzung der Konzepte und Materialien in den Klassenräumen.</a:t>
            </a:r>
          </a:p>
          <a:p>
            <a:pPr algn="just">
              <a:lnSpc>
                <a:spcPct val="130000"/>
              </a:lnSpc>
              <a:spcBef>
                <a:spcPts val="600"/>
              </a:spcBef>
              <a:spcAft>
                <a:spcPts val="600"/>
              </a:spcAft>
            </a:pPr>
            <a:r>
              <a:rPr lang="de-AT" sz="1800" dirty="0">
                <a:effectLst/>
                <a:latin typeface="Calibri" panose="020F0502020204030204" pitchFamily="34" charset="0"/>
                <a:ea typeface="MyriadPro-Regular"/>
                <a:cs typeface="Arial" panose="020B0604020202020204" pitchFamily="34" charset="0"/>
              </a:rPr>
              <a:t>Hier finden Sie klare Anweisungen, Tipps, Informationen über mögliche Herausforderungen sowie weitere Anregungen.</a:t>
            </a:r>
          </a:p>
        </p:txBody>
      </p:sp>
    </p:spTree>
    <p:extLst>
      <p:ext uri="{BB962C8B-B14F-4D97-AF65-F5344CB8AC3E}">
        <p14:creationId xmlns:p14="http://schemas.microsoft.com/office/powerpoint/2010/main" val="1585882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a:xfrm>
            <a:off x="470486" y="624236"/>
            <a:ext cx="10515600" cy="893179"/>
          </a:xfrm>
        </p:spPr>
        <p:txBody>
          <a:bodyPr/>
          <a:lstStyle/>
          <a:p>
            <a:r>
              <a:rPr lang="en-US" dirty="0" err="1">
                <a:solidFill>
                  <a:srgbClr val="DF8D09"/>
                </a:solidFill>
              </a:rPr>
              <a:t>Modularer</a:t>
            </a:r>
            <a:r>
              <a:rPr lang="en-US" dirty="0">
                <a:solidFill>
                  <a:srgbClr val="DF8D09"/>
                </a:solidFill>
              </a:rPr>
              <a:t> </a:t>
            </a:r>
            <a:r>
              <a:rPr lang="en-US" dirty="0" err="1">
                <a:solidFill>
                  <a:srgbClr val="DF8D09"/>
                </a:solidFill>
              </a:rPr>
              <a:t>Leitfaden</a:t>
            </a:r>
            <a:r>
              <a:rPr lang="en-US" dirty="0">
                <a:solidFill>
                  <a:srgbClr val="DF8D09"/>
                </a:solidFill>
              </a:rPr>
              <a:t> für </a:t>
            </a:r>
            <a:r>
              <a:rPr lang="en-US" dirty="0" err="1">
                <a:solidFill>
                  <a:srgbClr val="DF8D09"/>
                </a:solidFill>
              </a:rPr>
              <a:t>Lehrer:innen</a:t>
            </a:r>
            <a:endParaRPr lang="en-GB" dirty="0">
              <a:solidFill>
                <a:srgbClr val="DF8D09"/>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470486" y="1517415"/>
            <a:ext cx="5771818" cy="567417"/>
          </a:xfrm>
        </p:spPr>
        <p:txBody>
          <a:bodyPr>
            <a:normAutofit fontScale="77500" lnSpcReduction="20000"/>
          </a:bodyPr>
          <a:lstStyle/>
          <a:p>
            <a:pPr marL="0" indent="0">
              <a:lnSpc>
                <a:spcPct val="130000"/>
              </a:lnSpc>
              <a:spcBef>
                <a:spcPts val="300"/>
              </a:spcBef>
              <a:spcAft>
                <a:spcPts val="300"/>
              </a:spcAft>
              <a:buNone/>
            </a:pPr>
            <a:r>
              <a:rPr lang="de-AT" sz="2900" b="1" i="0" dirty="0">
                <a:solidFill>
                  <a:schemeClr val="accent2">
                    <a:lumMod val="75000"/>
                  </a:schemeClr>
                </a:solidFill>
                <a:effectLst/>
                <a:latin typeface="Calibri" panose="020F0502020204030204" pitchFamily="34" charset="0"/>
                <a:ea typeface="MyriadPro-Regular"/>
                <a:cs typeface="Arial" panose="020B0604020202020204" pitchFamily="34" charset="0"/>
              </a:rPr>
              <a:t>Modul 4:</a:t>
            </a:r>
            <a:r>
              <a:rPr lang="de-AT" sz="2900" b="1" dirty="0">
                <a:solidFill>
                  <a:srgbClr val="418AB3"/>
                </a:solidFill>
                <a:latin typeface="Calibri" panose="020F0502020204030204" pitchFamily="34" charset="0"/>
                <a:ea typeface="MyriadPro-Regular"/>
                <a:cs typeface="Arial" panose="020B0604020202020204" pitchFamily="34" charset="0"/>
              </a:rPr>
              <a:t> </a:t>
            </a:r>
            <a:r>
              <a:rPr lang="de-AT" sz="2900" i="1" dirty="0">
                <a:solidFill>
                  <a:srgbClr val="306785"/>
                </a:solidFill>
                <a:effectLst/>
                <a:latin typeface="Calibri" panose="020F0502020204030204" pitchFamily="34" charset="0"/>
                <a:ea typeface="MyriadPro-Regular"/>
                <a:cs typeface="Arial" panose="020B0604020202020204" pitchFamily="34" charset="0"/>
              </a:rPr>
              <a:t>Demokratische Werte in der Schulkultur</a:t>
            </a:r>
          </a:p>
        </p:txBody>
      </p:sp>
      <p:sp>
        <p:nvSpPr>
          <p:cNvPr id="5" name="Ορθογώνιο 7">
            <a:extLst>
              <a:ext uri="{FF2B5EF4-FFF2-40B4-BE49-F238E27FC236}">
                <a16:creationId xmlns:a16="http://schemas.microsoft.com/office/drawing/2014/main" id="{9CA96782-B599-4A1A-86F6-72ECAC7EC0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8C850C58-ADA6-5D92-08BF-364A425F9E2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2">
                    <a:lumMod val="20000"/>
                    <a:lumOff val="80000"/>
                  </a:schemeClr>
                </a:solidFill>
              </a:rPr>
              <a:t>1</a:t>
            </a:r>
            <a:endParaRPr lang="en-GB" sz="19900" b="1" dirty="0" err="1">
              <a:solidFill>
                <a:schemeClr val="accent2">
                  <a:lumMod val="20000"/>
                  <a:lumOff val="80000"/>
                </a:schemeClr>
              </a:solidFill>
            </a:endParaRPr>
          </a:p>
        </p:txBody>
      </p:sp>
      <p:pic>
        <p:nvPicPr>
          <p:cNvPr id="3" name="Grafik 2">
            <a:extLst>
              <a:ext uri="{FF2B5EF4-FFF2-40B4-BE49-F238E27FC236}">
                <a16:creationId xmlns:a16="http://schemas.microsoft.com/office/drawing/2014/main" id="{5564DF4E-9B96-2667-C530-889E411E2FE2}"/>
              </a:ext>
            </a:extLst>
          </p:cNvPr>
          <p:cNvPicPr>
            <a:picLocks noChangeAspect="1"/>
          </p:cNvPicPr>
          <p:nvPr/>
        </p:nvPicPr>
        <p:blipFill rotWithShape="1">
          <a:blip r:embed="rId2"/>
          <a:srcRect l="2975" t="13961" r="65940" b="4948"/>
          <a:stretch/>
        </p:blipFill>
        <p:spPr bwMode="auto">
          <a:xfrm>
            <a:off x="7346441" y="1406778"/>
            <a:ext cx="3446101" cy="4826985"/>
          </a:xfrm>
          <a:prstGeom prst="rect">
            <a:avLst/>
          </a:prstGeom>
          <a:ln>
            <a:noFill/>
          </a:ln>
          <a:effectLst>
            <a:outerShdw blurRad="50800" dist="50800" dir="5400000" algn="ctr" rotWithShape="0">
              <a:schemeClr val="accent1">
                <a:lumMod val="60000"/>
                <a:lumOff val="40000"/>
              </a:schemeClr>
            </a:outerShdw>
          </a:effectLst>
          <a:extLst>
            <a:ext uri="{53640926-AAD7-44D8-BBD7-CCE9431645EC}">
              <a14:shadowObscured xmlns:a14="http://schemas.microsoft.com/office/drawing/2010/main"/>
            </a:ext>
          </a:extLst>
        </p:spPr>
      </p:pic>
      <p:sp>
        <p:nvSpPr>
          <p:cNvPr id="9" name="Textfeld 8">
            <a:extLst>
              <a:ext uri="{FF2B5EF4-FFF2-40B4-BE49-F238E27FC236}">
                <a16:creationId xmlns:a16="http://schemas.microsoft.com/office/drawing/2014/main" id="{DB959C53-63A7-978C-1949-47A879753DDD}"/>
              </a:ext>
            </a:extLst>
          </p:cNvPr>
          <p:cNvSpPr txBox="1"/>
          <p:nvPr/>
        </p:nvSpPr>
        <p:spPr>
          <a:xfrm>
            <a:off x="470486" y="2292269"/>
            <a:ext cx="6174154" cy="2223814"/>
          </a:xfrm>
          <a:prstGeom prst="rect">
            <a:avLst/>
          </a:prstGeom>
          <a:noFill/>
        </p:spPr>
        <p:txBody>
          <a:bodyPr wrap="square">
            <a:spAutoFit/>
          </a:bodyPr>
          <a:lstStyle/>
          <a:p>
            <a:pPr algn="just">
              <a:lnSpc>
                <a:spcPct val="130000"/>
              </a:lnSpc>
              <a:spcBef>
                <a:spcPts val="600"/>
              </a:spcBef>
              <a:spcAft>
                <a:spcPts val="600"/>
              </a:spcAft>
            </a:pPr>
            <a:r>
              <a:rPr lang="de-AT" sz="1800" b="1" dirty="0">
                <a:solidFill>
                  <a:srgbClr val="E96E09"/>
                </a:solidFill>
                <a:effectLst/>
                <a:latin typeface="Calibri" panose="020F0502020204030204" pitchFamily="34" charset="0"/>
                <a:ea typeface="MyriadPro-Regular"/>
                <a:cs typeface="Arial" panose="020B0604020202020204" pitchFamily="34" charset="0"/>
              </a:rPr>
              <a:t>Modul 4</a:t>
            </a:r>
            <a:r>
              <a:rPr lang="de-AT" sz="1800" dirty="0">
                <a:solidFill>
                  <a:srgbClr val="0070C0"/>
                </a:solidFill>
                <a:effectLst/>
                <a:latin typeface="Calibri" panose="020F0502020204030204" pitchFamily="34" charset="0"/>
                <a:ea typeface="MyriadPro-Regular"/>
                <a:cs typeface="Arial" panose="020B0604020202020204" pitchFamily="34" charset="0"/>
              </a:rPr>
              <a:t> </a:t>
            </a:r>
            <a:r>
              <a:rPr lang="de-AT" sz="1800" dirty="0">
                <a:effectLst/>
                <a:latin typeface="Calibri" panose="020F0502020204030204" pitchFamily="34" charset="0"/>
                <a:ea typeface="MyriadPro-Regular"/>
                <a:cs typeface="Arial" panose="020B0604020202020204" pitchFamily="34" charset="0"/>
              </a:rPr>
              <a:t>ist dem Thema Schulkultur gewidmet: Wie können die Materialien in der Schule dazu genutzt werden, um demokratischen Werte, einen respektvollen Umgang miteinander und eine aktive Partizipation zu fördern? Zusätzlich finden Sie eine Vielzahl an weiteren Anregungen und Links zu interessanten Projekten.</a:t>
            </a:r>
          </a:p>
        </p:txBody>
      </p:sp>
    </p:spTree>
    <p:extLst>
      <p:ext uri="{BB962C8B-B14F-4D97-AF65-F5344CB8AC3E}">
        <p14:creationId xmlns:p14="http://schemas.microsoft.com/office/powerpoint/2010/main" val="114867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a:xfrm>
            <a:off x="558000" y="624236"/>
            <a:ext cx="10515600" cy="893179"/>
          </a:xfrm>
        </p:spPr>
        <p:txBody>
          <a:bodyPr/>
          <a:lstStyle/>
          <a:p>
            <a:r>
              <a:rPr lang="en-US" dirty="0" err="1">
                <a:solidFill>
                  <a:srgbClr val="DF8D09"/>
                </a:solidFill>
              </a:rPr>
              <a:t>Modularer</a:t>
            </a:r>
            <a:r>
              <a:rPr lang="en-US" dirty="0">
                <a:solidFill>
                  <a:srgbClr val="DF8D09"/>
                </a:solidFill>
              </a:rPr>
              <a:t> </a:t>
            </a:r>
            <a:r>
              <a:rPr lang="en-US" dirty="0" err="1">
                <a:solidFill>
                  <a:srgbClr val="DF8D09"/>
                </a:solidFill>
              </a:rPr>
              <a:t>Leitfaden</a:t>
            </a:r>
            <a:r>
              <a:rPr lang="en-US" dirty="0">
                <a:solidFill>
                  <a:srgbClr val="DF8D09"/>
                </a:solidFill>
              </a:rPr>
              <a:t> für </a:t>
            </a:r>
            <a:r>
              <a:rPr lang="en-US" dirty="0" err="1">
                <a:solidFill>
                  <a:srgbClr val="DF8D09"/>
                </a:solidFill>
              </a:rPr>
              <a:t>Lehrer:innen</a:t>
            </a:r>
            <a:endParaRPr lang="en-GB" dirty="0">
              <a:solidFill>
                <a:srgbClr val="DF8D09"/>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1533797"/>
            <a:ext cx="6038742" cy="893179"/>
          </a:xfrm>
        </p:spPr>
        <p:txBody>
          <a:bodyPr>
            <a:normAutofit fontScale="77500" lnSpcReduction="20000"/>
          </a:bodyPr>
          <a:lstStyle/>
          <a:p>
            <a:pPr marL="0" indent="0">
              <a:lnSpc>
                <a:spcPct val="130000"/>
              </a:lnSpc>
              <a:spcBef>
                <a:spcPts val="300"/>
              </a:spcBef>
              <a:spcAft>
                <a:spcPts val="300"/>
              </a:spcAft>
              <a:buNone/>
            </a:pPr>
            <a:r>
              <a:rPr lang="de-AT" sz="2900" b="1" dirty="0">
                <a:solidFill>
                  <a:schemeClr val="accent2">
                    <a:lumMod val="75000"/>
                  </a:schemeClr>
                </a:solidFill>
                <a:effectLst/>
                <a:latin typeface="Calibri" panose="020F0502020204030204" pitchFamily="34" charset="0"/>
                <a:ea typeface="MyriadPro-Regular"/>
                <a:cs typeface="Arial" panose="020B0604020202020204" pitchFamily="34" charset="0"/>
              </a:rPr>
              <a:t>Modul 5:</a:t>
            </a:r>
            <a:r>
              <a:rPr lang="de-AT" sz="2900" b="1" dirty="0">
                <a:solidFill>
                  <a:srgbClr val="418AB3"/>
                </a:solidFill>
                <a:latin typeface="Calibri" panose="020F0502020204030204" pitchFamily="34" charset="0"/>
                <a:ea typeface="MyriadPro-Regular"/>
                <a:cs typeface="Arial" panose="020B0604020202020204" pitchFamily="34" charset="0"/>
              </a:rPr>
              <a:t> </a:t>
            </a:r>
            <a:r>
              <a:rPr lang="de-AT" sz="2900" i="1" dirty="0">
                <a:solidFill>
                  <a:srgbClr val="306785"/>
                </a:solidFill>
                <a:latin typeface="Calibri" panose="020F0502020204030204" pitchFamily="34" charset="0"/>
                <a:cs typeface="Arial" panose="020B0604020202020204" pitchFamily="34" charset="0"/>
              </a:rPr>
              <a:t>Beispiele aus der Praxis; Anwendung der European Heart Materialien in der Schule</a:t>
            </a:r>
          </a:p>
        </p:txBody>
      </p:sp>
      <p:sp>
        <p:nvSpPr>
          <p:cNvPr id="5" name="Ορθογώνιο 7">
            <a:extLst>
              <a:ext uri="{FF2B5EF4-FFF2-40B4-BE49-F238E27FC236}">
                <a16:creationId xmlns:a16="http://schemas.microsoft.com/office/drawing/2014/main" id="{9CA96782-B599-4A1A-86F6-72ECAC7EC0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8C850C58-ADA6-5D92-08BF-364A425F9E2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2">
                    <a:lumMod val="20000"/>
                    <a:lumOff val="80000"/>
                  </a:schemeClr>
                </a:solidFill>
              </a:rPr>
              <a:t>1</a:t>
            </a:r>
            <a:endParaRPr lang="en-GB" sz="19900" b="1" dirty="0" err="1">
              <a:solidFill>
                <a:schemeClr val="accent2">
                  <a:lumMod val="20000"/>
                  <a:lumOff val="80000"/>
                </a:schemeClr>
              </a:solidFill>
            </a:endParaRPr>
          </a:p>
        </p:txBody>
      </p:sp>
      <p:pic>
        <p:nvPicPr>
          <p:cNvPr id="3" name="Grafik 2">
            <a:extLst>
              <a:ext uri="{FF2B5EF4-FFF2-40B4-BE49-F238E27FC236}">
                <a16:creationId xmlns:a16="http://schemas.microsoft.com/office/drawing/2014/main" id="{D8D2F1AE-9B67-F93E-F7E3-9F86A5722FE6}"/>
              </a:ext>
            </a:extLst>
          </p:cNvPr>
          <p:cNvPicPr>
            <a:picLocks noChangeAspect="1"/>
          </p:cNvPicPr>
          <p:nvPr/>
        </p:nvPicPr>
        <p:blipFill rotWithShape="1">
          <a:blip r:embed="rId2"/>
          <a:srcRect l="3196" t="13754" r="66270" b="4538"/>
          <a:stretch/>
        </p:blipFill>
        <p:spPr bwMode="auto">
          <a:xfrm>
            <a:off x="7496428" y="1407386"/>
            <a:ext cx="3359061" cy="4826377"/>
          </a:xfrm>
          <a:prstGeom prst="rect">
            <a:avLst/>
          </a:prstGeom>
          <a:ln>
            <a:noFill/>
          </a:ln>
          <a:effectLst>
            <a:outerShdw blurRad="50800" dist="50800" dir="5400000" algn="ctr" rotWithShape="0">
              <a:schemeClr val="accent1">
                <a:lumMod val="60000"/>
                <a:lumOff val="40000"/>
              </a:schemeClr>
            </a:outerShdw>
          </a:effectLst>
          <a:extLst>
            <a:ext uri="{53640926-AAD7-44D8-BBD7-CCE9431645EC}">
              <a14:shadowObscured xmlns:a14="http://schemas.microsoft.com/office/drawing/2010/main"/>
            </a:ext>
          </a:extLst>
        </p:spPr>
      </p:pic>
      <p:sp>
        <p:nvSpPr>
          <p:cNvPr id="9" name="Textfeld 8">
            <a:extLst>
              <a:ext uri="{FF2B5EF4-FFF2-40B4-BE49-F238E27FC236}">
                <a16:creationId xmlns:a16="http://schemas.microsoft.com/office/drawing/2014/main" id="{000359D5-BFAD-B4B8-52A3-FD34DEEDC825}"/>
              </a:ext>
            </a:extLst>
          </p:cNvPr>
          <p:cNvSpPr txBox="1"/>
          <p:nvPr/>
        </p:nvSpPr>
        <p:spPr>
          <a:xfrm>
            <a:off x="558000" y="2613370"/>
            <a:ext cx="6428016" cy="734945"/>
          </a:xfrm>
          <a:prstGeom prst="rect">
            <a:avLst/>
          </a:prstGeom>
          <a:noFill/>
        </p:spPr>
        <p:txBody>
          <a:bodyPr wrap="square">
            <a:spAutoFit/>
          </a:bodyPr>
          <a:lstStyle/>
          <a:p>
            <a:pPr>
              <a:lnSpc>
                <a:spcPct val="120000"/>
              </a:lnSpc>
            </a:pPr>
            <a:r>
              <a:rPr lang="de-AT" sz="1800" dirty="0">
                <a:effectLst/>
                <a:latin typeface="Calibri" panose="020F0502020204030204" pitchFamily="34" charset="0"/>
                <a:ea typeface="MyriadPro-Regular"/>
                <a:cs typeface="Arial" panose="020B0604020202020204" pitchFamily="34" charset="0"/>
              </a:rPr>
              <a:t>Wie haben andere Lehrkräfte unsere Materialien verwendet? Holen Sie sich Anregungen für Ihren eigenen Unterricht in</a:t>
            </a:r>
            <a:r>
              <a:rPr lang="de-AT" sz="1800" b="1" dirty="0">
                <a:solidFill>
                  <a:srgbClr val="7030A0"/>
                </a:solidFill>
                <a:effectLst/>
                <a:latin typeface="Calibri" panose="020F0502020204030204" pitchFamily="34" charset="0"/>
                <a:ea typeface="MyriadPro-Regular"/>
                <a:cs typeface="Arial" panose="020B0604020202020204" pitchFamily="34" charset="0"/>
              </a:rPr>
              <a:t> </a:t>
            </a:r>
            <a:r>
              <a:rPr lang="de-AT" sz="1800" b="1" dirty="0">
                <a:solidFill>
                  <a:srgbClr val="E96E09"/>
                </a:solidFill>
                <a:effectLst/>
                <a:latin typeface="Calibri" panose="020F0502020204030204" pitchFamily="34" charset="0"/>
                <a:ea typeface="MyriadPro-Regular"/>
                <a:cs typeface="Arial" panose="020B0604020202020204" pitchFamily="34" charset="0"/>
              </a:rPr>
              <a:t>Modul 5</a:t>
            </a:r>
            <a:endParaRPr lang="de-AT" dirty="0"/>
          </a:p>
        </p:txBody>
      </p:sp>
      <p:pic>
        <p:nvPicPr>
          <p:cNvPr id="10" name="Grafik 9">
            <a:extLst>
              <a:ext uri="{FF2B5EF4-FFF2-40B4-BE49-F238E27FC236}">
                <a16:creationId xmlns:a16="http://schemas.microsoft.com/office/drawing/2014/main" id="{1E67D5C4-F58A-754F-9A89-8649E1AAFF40}"/>
              </a:ext>
            </a:extLst>
          </p:cNvPr>
          <p:cNvPicPr>
            <a:picLocks noChangeAspect="1"/>
          </p:cNvPicPr>
          <p:nvPr/>
        </p:nvPicPr>
        <p:blipFill rotWithShape="1">
          <a:blip r:embed="rId3"/>
          <a:srcRect l="32077" t="23199" r="30776" b="23835"/>
          <a:stretch/>
        </p:blipFill>
        <p:spPr bwMode="auto">
          <a:xfrm>
            <a:off x="685672" y="3593996"/>
            <a:ext cx="2885916" cy="2209396"/>
          </a:xfrm>
          <a:prstGeom prst="rect">
            <a:avLst/>
          </a:prstGeom>
          <a:ln>
            <a:noFill/>
          </a:ln>
          <a:extLst>
            <a:ext uri="{53640926-AAD7-44D8-BBD7-CCE9431645EC}">
              <a14:shadowObscured xmlns:a14="http://schemas.microsoft.com/office/drawing/2010/main"/>
            </a:ext>
          </a:extLst>
        </p:spPr>
      </p:pic>
      <p:pic>
        <p:nvPicPr>
          <p:cNvPr id="11" name="Grafik 10">
            <a:extLst>
              <a:ext uri="{FF2B5EF4-FFF2-40B4-BE49-F238E27FC236}">
                <a16:creationId xmlns:a16="http://schemas.microsoft.com/office/drawing/2014/main" id="{A5CD0A32-2FF6-4C45-688E-334C86C5B605}"/>
              </a:ext>
            </a:extLst>
          </p:cNvPr>
          <p:cNvPicPr>
            <a:picLocks noChangeAspect="1"/>
          </p:cNvPicPr>
          <p:nvPr/>
        </p:nvPicPr>
        <p:blipFill rotWithShape="1">
          <a:blip r:embed="rId4"/>
          <a:srcRect l="30864" t="34079" r="29343" b="6796"/>
          <a:stretch/>
        </p:blipFill>
        <p:spPr bwMode="auto">
          <a:xfrm>
            <a:off x="3950081" y="3595357"/>
            <a:ext cx="2767711" cy="2208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374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869DAF7-3E5A-0CD2-8BD2-BBAE80FB9A77}"/>
              </a:ext>
            </a:extLst>
          </p:cNvPr>
          <p:cNvPicPr>
            <a:picLocks noChangeAspect="1"/>
          </p:cNvPicPr>
          <p:nvPr/>
        </p:nvPicPr>
        <p:blipFill>
          <a:blip r:embed="rId2"/>
          <a:stretch>
            <a:fillRect/>
          </a:stretch>
        </p:blipFill>
        <p:spPr>
          <a:xfrm>
            <a:off x="0" y="-2317"/>
            <a:ext cx="12192000" cy="3263190"/>
          </a:xfrm>
          <a:prstGeom prst="rect">
            <a:avLst/>
          </a:prstGeom>
        </p:spPr>
      </p:pic>
      <p:pic>
        <p:nvPicPr>
          <p:cNvPr id="3" name="Εικόνα 2">
            <a:extLst>
              <a:ext uri="{FF2B5EF4-FFF2-40B4-BE49-F238E27FC236}">
                <a16:creationId xmlns:a16="http://schemas.microsoft.com/office/drawing/2014/main" id="{163B3C0A-0083-1EE0-1B45-4058DD3312E7}"/>
              </a:ext>
            </a:extLst>
          </p:cNvPr>
          <p:cNvPicPr>
            <a:picLocks noChangeAspect="1"/>
          </p:cNvPicPr>
          <p:nvPr/>
        </p:nvPicPr>
        <p:blipFill>
          <a:blip r:embed="rId3"/>
          <a:stretch>
            <a:fillRect/>
          </a:stretch>
        </p:blipFill>
        <p:spPr>
          <a:xfrm>
            <a:off x="4859422" y="4858474"/>
            <a:ext cx="2726487" cy="1809085"/>
          </a:xfrm>
          <a:prstGeom prst="rect">
            <a:avLst/>
          </a:prstGeom>
        </p:spPr>
      </p:pic>
      <p:pic>
        <p:nvPicPr>
          <p:cNvPr id="6" name="Εικόνα 5">
            <a:extLst>
              <a:ext uri="{FF2B5EF4-FFF2-40B4-BE49-F238E27FC236}">
                <a16:creationId xmlns:a16="http://schemas.microsoft.com/office/drawing/2014/main" id="{313B647E-98F4-7D26-924D-508C89C9CA7F}"/>
              </a:ext>
            </a:extLst>
          </p:cNvPr>
          <p:cNvPicPr>
            <a:picLocks noChangeAspect="1"/>
          </p:cNvPicPr>
          <p:nvPr/>
        </p:nvPicPr>
        <p:blipFill>
          <a:blip r:embed="rId4"/>
          <a:stretch>
            <a:fillRect/>
          </a:stretch>
        </p:blipFill>
        <p:spPr>
          <a:xfrm>
            <a:off x="7796063" y="4943250"/>
            <a:ext cx="2941511" cy="1754112"/>
          </a:xfrm>
          <a:prstGeom prst="rect">
            <a:avLst/>
          </a:prstGeom>
        </p:spPr>
      </p:pic>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de-AT" sz="4800" b="1" dirty="0">
                <a:solidFill>
                  <a:schemeClr val="accent5">
                    <a:lumMod val="60000"/>
                    <a:lumOff val="40000"/>
                  </a:schemeClr>
                </a:solidFill>
                <a:latin typeface="+mn-lt"/>
              </a:rPr>
              <a:t>Die Projektpartner</a:t>
            </a:r>
            <a:endParaRPr lang="el-GR" sz="4800" b="1" dirty="0">
              <a:solidFill>
                <a:schemeClr val="accent5">
                  <a:lumMod val="60000"/>
                  <a:lumOff val="40000"/>
                </a:schemeClr>
              </a:solidFill>
              <a:latin typeface="+mn-lt"/>
            </a:endParaRPr>
          </a:p>
        </p:txBody>
      </p:sp>
      <p:pic>
        <p:nvPicPr>
          <p:cNvPr id="1028" name="Picture 4">
            <a:extLst>
              <a:ext uri="{FF2B5EF4-FFF2-40B4-BE49-F238E27FC236}">
                <a16:creationId xmlns:a16="http://schemas.microsoft.com/office/drawing/2014/main" id="{8FC443EA-ECD6-1CDD-C11C-146D5EAB3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403" y="3383717"/>
            <a:ext cx="393731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39ACEB6-B3E6-1A9B-E389-6A2C64647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0523" y="5379635"/>
            <a:ext cx="1813977" cy="12879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BC96646-A384-1C0F-65EC-E4599C45C6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361" b="9214"/>
          <a:stretch/>
        </p:blipFill>
        <p:spPr bwMode="auto">
          <a:xfrm>
            <a:off x="6746150" y="3380263"/>
            <a:ext cx="4302231" cy="156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0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a:xfrm>
            <a:off x="296743" y="1029441"/>
            <a:ext cx="11059692" cy="605096"/>
          </a:xfrm>
        </p:spPr>
        <p:txBody>
          <a:bodyPr/>
          <a:lstStyle/>
          <a:p>
            <a:r>
              <a:rPr lang="en-US" sz="3600" dirty="0">
                <a:solidFill>
                  <a:srgbClr val="DF8D09"/>
                </a:solidFill>
              </a:rPr>
              <a:t>online – </a:t>
            </a:r>
            <a:r>
              <a:rPr lang="en-US" sz="3600" dirty="0" err="1">
                <a:solidFill>
                  <a:srgbClr val="DF8D09"/>
                </a:solidFill>
              </a:rPr>
              <a:t>Kurs</a:t>
            </a:r>
            <a:r>
              <a:rPr lang="en-US" sz="3600" dirty="0">
                <a:solidFill>
                  <a:srgbClr val="DF8D09"/>
                </a:solidFill>
              </a:rPr>
              <a:t> für </a:t>
            </a:r>
            <a:r>
              <a:rPr lang="en-US" sz="3600" dirty="0" err="1">
                <a:solidFill>
                  <a:srgbClr val="DF8D09"/>
                </a:solidFill>
              </a:rPr>
              <a:t>Lehrer:innen</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err="1"/>
              <a:t>Übersicht</a:t>
            </a:r>
            <a:endParaRPr lang="en-US" dirty="0"/>
          </a:p>
          <a:p>
            <a:r>
              <a:rPr lang="en-US" dirty="0" err="1"/>
              <a:t>Beschreibung</a:t>
            </a:r>
            <a:r>
              <a:rPr lang="en-US" dirty="0"/>
              <a:t> der </a:t>
            </a:r>
            <a:r>
              <a:rPr lang="en-US" dirty="0" err="1"/>
              <a:t>Kurse</a:t>
            </a:r>
            <a:r>
              <a:rPr lang="en-US" dirty="0"/>
              <a:t> (Module)</a:t>
            </a:r>
          </a:p>
          <a:p>
            <a:r>
              <a:rPr lang="en-US" dirty="0"/>
              <a:t>5 Module</a:t>
            </a:r>
          </a:p>
          <a:p>
            <a:r>
              <a:rPr lang="en-US" dirty="0"/>
              <a:t>Quizzes </a:t>
            </a:r>
          </a:p>
          <a:p>
            <a:r>
              <a:rPr lang="de-DE" dirty="0"/>
              <a:t>Offene Registrierung für die Nutzung des Fortschrittbalkens und den Erhalt von Badges</a:t>
            </a:r>
            <a:endParaRPr lang="en-GB" dirty="0"/>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8D25466F-A274-04B6-B1C3-4A2BB2BC6A56}"/>
              </a:ext>
            </a:extLst>
          </p:cNvPr>
          <p:cNvPicPr>
            <a:picLocks noChangeAspect="1"/>
          </p:cNvPicPr>
          <p:nvPr/>
        </p:nvPicPr>
        <p:blipFill>
          <a:blip r:embed="rId2"/>
          <a:stretch>
            <a:fillRect/>
          </a:stretch>
        </p:blipFill>
        <p:spPr>
          <a:xfrm>
            <a:off x="6096000" y="709297"/>
            <a:ext cx="5072839" cy="577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22199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a:xfrm>
            <a:off x="144343" y="1080000"/>
            <a:ext cx="11059692" cy="605096"/>
          </a:xfrm>
        </p:spPr>
        <p:txBody>
          <a:bodyPr/>
          <a:lstStyle/>
          <a:p>
            <a:r>
              <a:rPr lang="de-DE" sz="3600" dirty="0">
                <a:solidFill>
                  <a:srgbClr val="DF8D09"/>
                </a:solidFill>
              </a:rPr>
              <a:t>online – Kurs für </a:t>
            </a:r>
            <a:r>
              <a:rPr lang="de-DE" sz="3600" dirty="0" err="1">
                <a:solidFill>
                  <a:srgbClr val="DF8D09"/>
                </a:solidFill>
              </a:rPr>
              <a:t>Lehrer:innen</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a:t>Material pro Modul </a:t>
            </a:r>
          </a:p>
          <a:p>
            <a:pPr lvl="1">
              <a:buFont typeface="Wingdings" panose="05000000000000000000" pitchFamily="2" charset="2"/>
              <a:buChar char="ü"/>
            </a:pPr>
            <a:r>
              <a:rPr lang="en-US" dirty="0"/>
              <a:t>E-book</a:t>
            </a:r>
          </a:p>
          <a:p>
            <a:pPr lvl="1">
              <a:buFont typeface="Wingdings" panose="05000000000000000000" pitchFamily="2" charset="2"/>
              <a:buChar char="ü"/>
            </a:pPr>
            <a:r>
              <a:rPr lang="en-US" dirty="0" err="1"/>
              <a:t>Broschüren</a:t>
            </a:r>
            <a:r>
              <a:rPr lang="en-US" dirty="0"/>
              <a:t> in pdf Format </a:t>
            </a:r>
            <a:r>
              <a:rPr lang="en-US" dirty="0" err="1"/>
              <a:t>zum</a:t>
            </a:r>
            <a:r>
              <a:rPr lang="en-US" dirty="0"/>
              <a:t>  </a:t>
            </a:r>
            <a:r>
              <a:rPr lang="en-US" dirty="0" err="1"/>
              <a:t>Downloaden</a:t>
            </a:r>
            <a:endParaRPr lang="en-US" dirty="0"/>
          </a:p>
          <a:p>
            <a:r>
              <a:rPr lang="en-US" dirty="0" err="1"/>
              <a:t>Testen</a:t>
            </a:r>
            <a:r>
              <a:rPr lang="en-US" dirty="0"/>
              <a:t> Sie </a:t>
            </a:r>
            <a:r>
              <a:rPr lang="en-US" dirty="0" err="1"/>
              <a:t>Ihr</a:t>
            </a:r>
            <a:r>
              <a:rPr lang="en-US" dirty="0"/>
              <a:t> Wissen </a:t>
            </a:r>
            <a:r>
              <a:rPr lang="en-US" dirty="0" err="1"/>
              <a:t>mit</a:t>
            </a:r>
            <a:r>
              <a:rPr lang="en-US" dirty="0"/>
              <a:t> dem Quiz </a:t>
            </a:r>
            <a:r>
              <a:rPr lang="en-US" dirty="0" err="1"/>
              <a:t>zu</a:t>
            </a:r>
            <a:r>
              <a:rPr lang="en-US" dirty="0"/>
              <a:t> </a:t>
            </a:r>
            <a:r>
              <a:rPr lang="en-US" dirty="0" err="1"/>
              <a:t>jedem</a:t>
            </a:r>
            <a:r>
              <a:rPr lang="en-US" dirty="0"/>
              <a:t> Modul</a:t>
            </a:r>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11" name="Εικόνα 10">
            <a:extLst>
              <a:ext uri="{FF2B5EF4-FFF2-40B4-BE49-F238E27FC236}">
                <a16:creationId xmlns:a16="http://schemas.microsoft.com/office/drawing/2014/main" id="{2F03E491-3281-C894-303E-612521AE1962}"/>
              </a:ext>
            </a:extLst>
          </p:cNvPr>
          <p:cNvPicPr>
            <a:picLocks noChangeAspect="1"/>
          </p:cNvPicPr>
          <p:nvPr/>
        </p:nvPicPr>
        <p:blipFill>
          <a:blip r:embed="rId2"/>
          <a:stretch>
            <a:fillRect/>
          </a:stretch>
        </p:blipFill>
        <p:spPr>
          <a:xfrm>
            <a:off x="6087846" y="1080000"/>
            <a:ext cx="5704773" cy="45299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1151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p:txBody>
          <a:bodyPr/>
          <a:lstStyle/>
          <a:p>
            <a:r>
              <a:rPr lang="de-DE" sz="3600" dirty="0">
                <a:solidFill>
                  <a:srgbClr val="DF8D09"/>
                </a:solidFill>
              </a:rPr>
              <a:t>online – Kurs für </a:t>
            </a:r>
            <a:r>
              <a:rPr lang="de-DE" sz="3600" dirty="0" err="1">
                <a:solidFill>
                  <a:srgbClr val="DF8D09"/>
                </a:solidFill>
              </a:rPr>
              <a:t>Lehrer:innen</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a:t>E-book </a:t>
            </a:r>
            <a:r>
              <a:rPr lang="en-US" dirty="0" err="1"/>
              <a:t>zum</a:t>
            </a:r>
            <a:r>
              <a:rPr lang="en-US" dirty="0"/>
              <a:t> online-</a:t>
            </a:r>
            <a:r>
              <a:rPr lang="en-US" dirty="0" err="1"/>
              <a:t>Lesen</a:t>
            </a:r>
            <a:endParaRPr lang="en-US" dirty="0"/>
          </a:p>
          <a:p>
            <a:pPr marL="0" indent="0">
              <a:buNone/>
            </a:pPr>
            <a:r>
              <a:rPr lang="en-US" dirty="0"/>
              <a:t>	</a:t>
            </a:r>
            <a:r>
              <a:rPr lang="en-US" dirty="0" err="1"/>
              <a:t>Kapitelübersicht</a:t>
            </a:r>
            <a:r>
              <a:rPr lang="en-US" dirty="0"/>
              <a:t> </a:t>
            </a:r>
            <a:endParaRPr lang="en-GB" dirty="0"/>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6" name="Εικόνα 5">
            <a:extLst>
              <a:ext uri="{FF2B5EF4-FFF2-40B4-BE49-F238E27FC236}">
                <a16:creationId xmlns:a16="http://schemas.microsoft.com/office/drawing/2014/main" id="{76C6AC52-C5F2-1296-D173-0204C4C959B9}"/>
              </a:ext>
            </a:extLst>
          </p:cNvPr>
          <p:cNvPicPr>
            <a:picLocks noChangeAspect="1"/>
          </p:cNvPicPr>
          <p:nvPr/>
        </p:nvPicPr>
        <p:blipFill>
          <a:blip r:embed="rId2"/>
          <a:stretch>
            <a:fillRect/>
          </a:stretch>
        </p:blipFill>
        <p:spPr>
          <a:xfrm>
            <a:off x="4834686" y="2370115"/>
            <a:ext cx="6011114" cy="3886742"/>
          </a:xfrm>
          <a:prstGeom prst="rect">
            <a:avLst/>
          </a:prstGeom>
          <a:ln>
            <a:noFill/>
          </a:ln>
          <a:effectLst>
            <a:outerShdw blurRad="190500" algn="tl" rotWithShape="0">
              <a:srgbClr val="000000">
                <a:alpha val="70000"/>
              </a:srgbClr>
            </a:outerShdw>
          </a:effectLst>
        </p:spPr>
      </p:pic>
      <p:sp>
        <p:nvSpPr>
          <p:cNvPr id="5" name="Pfeil: nach rechts 4">
            <a:extLst>
              <a:ext uri="{FF2B5EF4-FFF2-40B4-BE49-F238E27FC236}">
                <a16:creationId xmlns:a16="http://schemas.microsoft.com/office/drawing/2014/main" id="{FA86F76B-01FD-4E68-B625-3CD759CA88DC}"/>
              </a:ext>
            </a:extLst>
          </p:cNvPr>
          <p:cNvSpPr/>
          <p:nvPr/>
        </p:nvSpPr>
        <p:spPr>
          <a:xfrm>
            <a:off x="3828288" y="2386724"/>
            <a:ext cx="628290" cy="35647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494186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p:txBody>
          <a:bodyPr/>
          <a:lstStyle/>
          <a:p>
            <a:r>
              <a:rPr lang="de-DE" sz="3600" dirty="0">
                <a:solidFill>
                  <a:srgbClr val="DF8D09"/>
                </a:solidFill>
              </a:rPr>
              <a:t>online – Kurs für </a:t>
            </a:r>
            <a:r>
              <a:rPr lang="de-DE" sz="3600" dirty="0" err="1">
                <a:solidFill>
                  <a:srgbClr val="DF8D09"/>
                </a:solidFill>
              </a:rPr>
              <a:t>Lehrer:innen</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a:t>online Quiz</a:t>
            </a:r>
            <a:endParaRPr lang="en-GB" dirty="0"/>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9" name="Εικόνα 8">
            <a:extLst>
              <a:ext uri="{FF2B5EF4-FFF2-40B4-BE49-F238E27FC236}">
                <a16:creationId xmlns:a16="http://schemas.microsoft.com/office/drawing/2014/main" id="{DE3DB091-9A5C-B71C-58E5-7A5C7A3C7F54}"/>
              </a:ext>
            </a:extLst>
          </p:cNvPr>
          <p:cNvPicPr>
            <a:picLocks noChangeAspect="1"/>
          </p:cNvPicPr>
          <p:nvPr/>
        </p:nvPicPr>
        <p:blipFill>
          <a:blip r:embed="rId2"/>
          <a:stretch>
            <a:fillRect/>
          </a:stretch>
        </p:blipFill>
        <p:spPr>
          <a:xfrm>
            <a:off x="4936489" y="1985351"/>
            <a:ext cx="6697512" cy="41930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534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a:xfrm>
            <a:off x="308074" y="1031066"/>
            <a:ext cx="11059692" cy="605096"/>
          </a:xfrm>
        </p:spPr>
        <p:txBody>
          <a:bodyPr/>
          <a:lstStyle/>
          <a:p>
            <a:r>
              <a:rPr lang="de-DE" sz="3600" dirty="0">
                <a:solidFill>
                  <a:srgbClr val="DF8D09"/>
                </a:solidFill>
              </a:rPr>
              <a:t>online – Kurs für </a:t>
            </a:r>
            <a:r>
              <a:rPr lang="de-DE" sz="3600" dirty="0" err="1">
                <a:solidFill>
                  <a:srgbClr val="DF8D09"/>
                </a:solidFill>
              </a:rPr>
              <a:t>Lehrer:innen</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n-US" dirty="0" err="1"/>
              <a:t>Fortschritt</a:t>
            </a:r>
            <a:r>
              <a:rPr lang="en-US" dirty="0"/>
              <a:t> und Badges </a:t>
            </a:r>
            <a:endParaRPr lang="en-GB" dirty="0"/>
          </a:p>
        </p:txBody>
      </p:sp>
      <p:sp>
        <p:nvSpPr>
          <p:cNvPr id="4" name="Ορθογώνιο 7">
            <a:extLst>
              <a:ext uri="{FF2B5EF4-FFF2-40B4-BE49-F238E27FC236}">
                <a16:creationId xmlns:a16="http://schemas.microsoft.com/office/drawing/2014/main" id="{7EAC7D83-8435-46E6-9E6D-81BF4A0F90F6}"/>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974275D9-AC4A-9C21-C98B-4DF30D94DB08}"/>
              </a:ext>
            </a:extLst>
          </p:cNvPr>
          <p:cNvPicPr>
            <a:picLocks noChangeAspect="1"/>
          </p:cNvPicPr>
          <p:nvPr/>
        </p:nvPicPr>
        <p:blipFill>
          <a:blip r:embed="rId2"/>
          <a:stretch>
            <a:fillRect/>
          </a:stretch>
        </p:blipFill>
        <p:spPr>
          <a:xfrm>
            <a:off x="6096000" y="706047"/>
            <a:ext cx="5787926" cy="5959929"/>
          </a:xfrm>
          <a:prstGeom prst="rect">
            <a:avLst/>
          </a:prstGeom>
          <a:ln>
            <a:noFill/>
          </a:ln>
          <a:effectLst>
            <a:outerShdw blurRad="190500" algn="tl" rotWithShape="0">
              <a:srgbClr val="000000">
                <a:alpha val="70000"/>
              </a:srgbClr>
            </a:outerShdw>
          </a:effectLst>
        </p:spPr>
      </p:pic>
      <p:sp>
        <p:nvSpPr>
          <p:cNvPr id="8" name="Βέλος: Δεξιό 7">
            <a:extLst>
              <a:ext uri="{FF2B5EF4-FFF2-40B4-BE49-F238E27FC236}">
                <a16:creationId xmlns:a16="http://schemas.microsoft.com/office/drawing/2014/main" id="{9D219321-A84F-4147-6178-DA9A99BF67CF}"/>
              </a:ext>
            </a:extLst>
          </p:cNvPr>
          <p:cNvSpPr/>
          <p:nvPr/>
        </p:nvSpPr>
        <p:spPr>
          <a:xfrm rot="20629684">
            <a:off x="4962530" y="2819054"/>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3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lstStyle/>
          <a:p>
            <a:r>
              <a:rPr lang="en-US" dirty="0">
                <a:solidFill>
                  <a:srgbClr val="2A2779"/>
                </a:solidFill>
              </a:rPr>
              <a:t>2 Toolkit “</a:t>
            </a:r>
            <a:r>
              <a:rPr lang="en-US" dirty="0" err="1">
                <a:solidFill>
                  <a:srgbClr val="2A2779"/>
                </a:solidFill>
              </a:rPr>
              <a:t>Bedürfnisse</a:t>
            </a:r>
            <a:r>
              <a:rPr lang="en-US" dirty="0">
                <a:solidFill>
                  <a:srgbClr val="2A2779"/>
                </a:solidFill>
              </a:rPr>
              <a:t> und </a:t>
            </a:r>
            <a:r>
              <a:rPr lang="en-US" dirty="0" err="1">
                <a:solidFill>
                  <a:srgbClr val="2A2779"/>
                </a:solidFill>
              </a:rPr>
              <a:t>Strategien</a:t>
            </a:r>
            <a:r>
              <a:rPr lang="en-US" dirty="0">
                <a:solidFill>
                  <a:srgbClr val="2A2779"/>
                </a:solidFill>
              </a:rPr>
              <a:t>”</a:t>
            </a:r>
            <a:endParaRPr lang="en-GB" dirty="0">
              <a:solidFill>
                <a:srgbClr val="2A2779"/>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1973178"/>
            <a:ext cx="7208613" cy="4399360"/>
          </a:xfrm>
        </p:spPr>
        <p:txBody>
          <a:bodyPr>
            <a:normAutofit fontScale="92500" lnSpcReduction="10000"/>
          </a:bodyPr>
          <a:lstStyle/>
          <a:p>
            <a:pPr marL="0" indent="0">
              <a:buNone/>
            </a:pPr>
            <a:r>
              <a:rPr lang="de-DE" dirty="0"/>
              <a:t>Diese Arbeitsmaterialien </a:t>
            </a:r>
            <a:r>
              <a:rPr lang="de-DE" dirty="0" err="1"/>
              <a:t>könnenLehrer:innen</a:t>
            </a:r>
            <a:r>
              <a:rPr lang="de-DE" dirty="0"/>
              <a:t> im Unterricht einsetzen! Das Toolkit enthält Informationen über Grundbedürfnisse und gibt Denkanstöße, wie Grundbedürfnisse erfüllt werden können (Strategien), damit diese Strategien auch nachhaltig sind. Die theoretischen Konzepte stammen aus der Choice Theory von William Glasser und aus Marshall Rosenberg und seiner Gewaltfreien Kommunikation. Das Toolkit ist in verschiedenen Formaten erhältlich.</a:t>
            </a:r>
            <a:endParaRPr lang="en-GB" dirty="0"/>
          </a:p>
        </p:txBody>
      </p:sp>
      <p:pic>
        <p:nvPicPr>
          <p:cNvPr id="7" name="Εικόνα 6">
            <a:extLst>
              <a:ext uri="{FF2B5EF4-FFF2-40B4-BE49-F238E27FC236}">
                <a16:creationId xmlns:a16="http://schemas.microsoft.com/office/drawing/2014/main" id="{A6FA64CB-99F4-7A4E-D1F8-3C56D2BB4424}"/>
              </a:ext>
            </a:extLst>
          </p:cNvPr>
          <p:cNvPicPr>
            <a:picLocks noChangeAspect="1"/>
          </p:cNvPicPr>
          <p:nvPr/>
        </p:nvPicPr>
        <p:blipFill rotWithShape="1">
          <a:blip r:embed="rId2"/>
          <a:srcRect l="47355"/>
          <a:stretch/>
        </p:blipFill>
        <p:spPr>
          <a:xfrm>
            <a:off x="7766613" y="2411510"/>
            <a:ext cx="3921924" cy="3847261"/>
          </a:xfrm>
          <a:prstGeom prst="rect">
            <a:avLst/>
          </a:prstGeom>
          <a:ln>
            <a:noFill/>
          </a:ln>
          <a:effectLst>
            <a:outerShdw blurRad="292100" dist="139700" dir="2700000" algn="tl" rotWithShape="0">
              <a:srgbClr val="333333">
                <a:alpha val="65000"/>
              </a:srgbClr>
            </a:outerShdw>
          </a:effectLst>
        </p:spPr>
      </p:pic>
      <p:sp>
        <p:nvSpPr>
          <p:cNvPr id="5" name="Ορθογώνιο 7">
            <a:extLst>
              <a:ext uri="{FF2B5EF4-FFF2-40B4-BE49-F238E27FC236}">
                <a16:creationId xmlns:a16="http://schemas.microsoft.com/office/drawing/2014/main" id="{B363F97D-B74A-2823-C723-C56CCBD383D9}"/>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6" name="TextBox 5">
            <a:extLst>
              <a:ext uri="{FF2B5EF4-FFF2-40B4-BE49-F238E27FC236}">
                <a16:creationId xmlns:a16="http://schemas.microsoft.com/office/drawing/2014/main" id="{A499A655-42C9-1DB8-E6FF-F71C9AA4DEE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rgbClr val="F0CEFE"/>
                </a:solidFill>
              </a:rPr>
              <a:t>2</a:t>
            </a:r>
            <a:endParaRPr lang="en-GB" sz="19900" b="1" dirty="0" err="1">
              <a:solidFill>
                <a:srgbClr val="F0CEFE"/>
              </a:solidFill>
            </a:endParaRPr>
          </a:p>
        </p:txBody>
      </p:sp>
    </p:spTree>
    <p:extLst>
      <p:ext uri="{BB962C8B-B14F-4D97-AF65-F5344CB8AC3E}">
        <p14:creationId xmlns:p14="http://schemas.microsoft.com/office/powerpoint/2010/main" val="3615196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508FEC-BB19-8344-37D7-F0E5F74D5CC4}"/>
              </a:ext>
            </a:extLst>
          </p:cNvPr>
          <p:cNvSpPr>
            <a:spLocks noGrp="1"/>
          </p:cNvSpPr>
          <p:nvPr>
            <p:ph type="title"/>
          </p:nvPr>
        </p:nvSpPr>
        <p:spPr/>
        <p:txBody>
          <a:bodyPr/>
          <a:lstStyle/>
          <a:p>
            <a:r>
              <a:rPr lang="en-US" dirty="0" err="1"/>
              <a:t>Interaktive</a:t>
            </a:r>
            <a:r>
              <a:rPr lang="en-US" dirty="0"/>
              <a:t> </a:t>
            </a:r>
            <a:r>
              <a:rPr lang="en-US" dirty="0" err="1"/>
              <a:t>Materialien</a:t>
            </a:r>
            <a:endParaRPr lang="en-GB" dirty="0"/>
          </a:p>
        </p:txBody>
      </p:sp>
      <p:sp>
        <p:nvSpPr>
          <p:cNvPr id="3" name="Θέση περιεχομένου 2">
            <a:extLst>
              <a:ext uri="{FF2B5EF4-FFF2-40B4-BE49-F238E27FC236}">
                <a16:creationId xmlns:a16="http://schemas.microsoft.com/office/drawing/2014/main" id="{FB908112-A0E1-74C8-20E3-1AFAF5EF216C}"/>
              </a:ext>
            </a:extLst>
          </p:cNvPr>
          <p:cNvSpPr>
            <a:spLocks noGrp="1"/>
          </p:cNvSpPr>
          <p:nvPr>
            <p:ph idx="1"/>
          </p:nvPr>
        </p:nvSpPr>
        <p:spPr>
          <a:xfrm>
            <a:off x="557999" y="1799999"/>
            <a:ext cx="3042451" cy="4865977"/>
          </a:xfrm>
        </p:spPr>
        <p:txBody>
          <a:bodyPr/>
          <a:lstStyle/>
          <a:p>
            <a:r>
              <a:rPr lang="en-US" dirty="0" err="1"/>
              <a:t>Beispiel</a:t>
            </a:r>
            <a:r>
              <a:rPr lang="en-US" dirty="0"/>
              <a:t> </a:t>
            </a:r>
            <a:r>
              <a:rPr lang="en-US" dirty="0" err="1"/>
              <a:t>eines</a:t>
            </a:r>
            <a:r>
              <a:rPr lang="en-US" dirty="0"/>
              <a:t> </a:t>
            </a:r>
            <a:r>
              <a:rPr lang="en-US" dirty="0" err="1"/>
              <a:t>interaktiven</a:t>
            </a:r>
            <a:r>
              <a:rPr lang="en-US" dirty="0"/>
              <a:t> Pop-up </a:t>
            </a:r>
            <a:r>
              <a:rPr lang="en-US" dirty="0" err="1"/>
              <a:t>Elementes</a:t>
            </a:r>
            <a:endParaRPr lang="en-GB" dirty="0"/>
          </a:p>
        </p:txBody>
      </p:sp>
      <p:pic>
        <p:nvPicPr>
          <p:cNvPr id="6" name="Εικόνα 5">
            <a:extLst>
              <a:ext uri="{FF2B5EF4-FFF2-40B4-BE49-F238E27FC236}">
                <a16:creationId xmlns:a16="http://schemas.microsoft.com/office/drawing/2014/main" id="{A93B5F16-86B4-4E28-A1D4-BBE87CE88307}"/>
              </a:ext>
            </a:extLst>
          </p:cNvPr>
          <p:cNvPicPr>
            <a:picLocks noChangeAspect="1"/>
          </p:cNvPicPr>
          <p:nvPr/>
        </p:nvPicPr>
        <p:blipFill>
          <a:blip r:embed="rId2"/>
          <a:stretch>
            <a:fillRect/>
          </a:stretch>
        </p:blipFill>
        <p:spPr>
          <a:xfrm>
            <a:off x="3600450" y="1685096"/>
            <a:ext cx="8290751" cy="46457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68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173BA6-1FD9-D7E0-48B9-2E05C7A2E054}"/>
              </a:ext>
            </a:extLst>
          </p:cNvPr>
          <p:cNvSpPr>
            <a:spLocks noGrp="1"/>
          </p:cNvSpPr>
          <p:nvPr>
            <p:ph type="title"/>
          </p:nvPr>
        </p:nvSpPr>
        <p:spPr/>
        <p:txBody>
          <a:bodyPr/>
          <a:lstStyle/>
          <a:p>
            <a:r>
              <a:rPr lang="en-US" dirty="0" err="1"/>
              <a:t>Interaktive</a:t>
            </a:r>
            <a:r>
              <a:rPr lang="en-US" dirty="0"/>
              <a:t> </a:t>
            </a:r>
            <a:r>
              <a:rPr lang="en-US" dirty="0" err="1"/>
              <a:t>Materialien</a:t>
            </a:r>
            <a:endParaRPr lang="en-GB" dirty="0"/>
          </a:p>
        </p:txBody>
      </p:sp>
      <p:sp>
        <p:nvSpPr>
          <p:cNvPr id="3" name="Θέση περιεχομένου 2">
            <a:extLst>
              <a:ext uri="{FF2B5EF4-FFF2-40B4-BE49-F238E27FC236}">
                <a16:creationId xmlns:a16="http://schemas.microsoft.com/office/drawing/2014/main" id="{2A9631EE-CDBF-4118-47E5-DE9E4FBB0423}"/>
              </a:ext>
            </a:extLst>
          </p:cNvPr>
          <p:cNvSpPr>
            <a:spLocks noGrp="1"/>
          </p:cNvSpPr>
          <p:nvPr>
            <p:ph idx="1"/>
          </p:nvPr>
        </p:nvSpPr>
        <p:spPr>
          <a:xfrm>
            <a:off x="557999" y="1799999"/>
            <a:ext cx="2921801" cy="4865977"/>
          </a:xfrm>
        </p:spPr>
        <p:txBody>
          <a:bodyPr/>
          <a:lstStyle/>
          <a:p>
            <a:r>
              <a:rPr lang="en-US" dirty="0"/>
              <a:t>Text </a:t>
            </a:r>
            <a:r>
              <a:rPr lang="en-US" dirty="0" err="1"/>
              <a:t>mit</a:t>
            </a:r>
            <a:r>
              <a:rPr lang="en-US" dirty="0"/>
              <a:t> Audio-</a:t>
            </a:r>
            <a:r>
              <a:rPr lang="en-US" dirty="0" err="1"/>
              <a:t>Elementen</a:t>
            </a:r>
            <a:endParaRPr lang="en-GB" dirty="0"/>
          </a:p>
        </p:txBody>
      </p:sp>
      <p:pic>
        <p:nvPicPr>
          <p:cNvPr id="6" name="Εικόνα 5">
            <a:extLst>
              <a:ext uri="{FF2B5EF4-FFF2-40B4-BE49-F238E27FC236}">
                <a16:creationId xmlns:a16="http://schemas.microsoft.com/office/drawing/2014/main" id="{941F26D0-7528-C55A-23F8-E0AF517620B4}"/>
              </a:ext>
            </a:extLst>
          </p:cNvPr>
          <p:cNvPicPr>
            <a:picLocks noChangeAspect="1"/>
          </p:cNvPicPr>
          <p:nvPr/>
        </p:nvPicPr>
        <p:blipFill>
          <a:blip r:embed="rId2"/>
          <a:stretch>
            <a:fillRect/>
          </a:stretch>
        </p:blipFill>
        <p:spPr>
          <a:xfrm>
            <a:off x="3854071" y="1976326"/>
            <a:ext cx="7962372" cy="44583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9540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lstStyle/>
          <a:p>
            <a:r>
              <a:rPr lang="en-US" dirty="0">
                <a:solidFill>
                  <a:srgbClr val="81CC50"/>
                </a:solidFill>
              </a:rPr>
              <a:t>3 Toolkit “</a:t>
            </a:r>
            <a:r>
              <a:rPr lang="en-US" dirty="0" err="1">
                <a:solidFill>
                  <a:srgbClr val="81CC50"/>
                </a:solidFill>
              </a:rPr>
              <a:t>Lernen</a:t>
            </a:r>
            <a:r>
              <a:rPr lang="en-US" dirty="0">
                <a:solidFill>
                  <a:srgbClr val="81CC50"/>
                </a:solidFill>
              </a:rPr>
              <a:t> </a:t>
            </a:r>
            <a:r>
              <a:rPr lang="en-US" dirty="0" err="1">
                <a:solidFill>
                  <a:srgbClr val="81CC50"/>
                </a:solidFill>
              </a:rPr>
              <a:t>aus</a:t>
            </a:r>
            <a:r>
              <a:rPr lang="en-US" dirty="0">
                <a:solidFill>
                  <a:srgbClr val="81CC50"/>
                </a:solidFill>
              </a:rPr>
              <a:t> der </a:t>
            </a:r>
            <a:r>
              <a:rPr lang="en-US" dirty="0" err="1">
                <a:solidFill>
                  <a:srgbClr val="81CC50"/>
                </a:solidFill>
              </a:rPr>
              <a:t>Geschichte</a:t>
            </a:r>
            <a:r>
              <a:rPr lang="en-US" dirty="0">
                <a:solidFill>
                  <a:srgbClr val="81CC50"/>
                </a:solidFill>
              </a:rPr>
              <a:t>”</a:t>
            </a:r>
            <a:endParaRPr lang="en-GB" dirty="0">
              <a:solidFill>
                <a:srgbClr val="81CC50"/>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2687950"/>
            <a:ext cx="7208613" cy="3684588"/>
          </a:xfrm>
        </p:spPr>
        <p:txBody>
          <a:bodyPr>
            <a:normAutofit fontScale="92500" lnSpcReduction="10000"/>
          </a:bodyPr>
          <a:lstStyle/>
          <a:p>
            <a:pPr marL="0" indent="0">
              <a:buNone/>
            </a:pPr>
            <a:r>
              <a:rPr lang="de-DE" dirty="0"/>
              <a:t>Die Arbeitsbücher „Aus der Geschichte lernen" wurden von </a:t>
            </a:r>
            <a:r>
              <a:rPr lang="de-DE" dirty="0" err="1"/>
              <a:t>Geschichtslehrer:innen</a:t>
            </a:r>
            <a:r>
              <a:rPr lang="de-DE" dirty="0"/>
              <a:t> entwickelt. Fünf verschiedene historische Episoden laden dazu ein, Geschichte zu erleben und in die Rollen verschiedener </a:t>
            </a:r>
            <a:r>
              <a:rPr lang="de-DE" dirty="0" err="1"/>
              <a:t>Akteur:innen</a:t>
            </a:r>
            <a:r>
              <a:rPr lang="de-DE" dirty="0"/>
              <a:t> zu schlüpfen. Wie würdest Du an ihrer Stelle entscheiden? </a:t>
            </a:r>
          </a:p>
          <a:p>
            <a:pPr marL="0" indent="0">
              <a:buNone/>
            </a:pPr>
            <a:r>
              <a:rPr lang="de-DE" dirty="0"/>
              <a:t>Zu 4 Episoden gibt es auch von </a:t>
            </a:r>
            <a:r>
              <a:rPr lang="de-DE" dirty="0" err="1"/>
              <a:t>Schüler:innen</a:t>
            </a:r>
            <a:r>
              <a:rPr lang="de-DE" dirty="0"/>
              <a:t> produzierte Kurzfilme.</a:t>
            </a:r>
            <a:endParaRPr lang="en-GB" dirty="0"/>
          </a:p>
        </p:txBody>
      </p:sp>
      <p:pic>
        <p:nvPicPr>
          <p:cNvPr id="6" name="Εικόνα 5">
            <a:extLst>
              <a:ext uri="{FF2B5EF4-FFF2-40B4-BE49-F238E27FC236}">
                <a16:creationId xmlns:a16="http://schemas.microsoft.com/office/drawing/2014/main" id="{C8EAF611-4050-88EF-1CBA-2C902ACE3319}"/>
              </a:ext>
            </a:extLst>
          </p:cNvPr>
          <p:cNvPicPr>
            <a:picLocks noChangeAspect="1"/>
          </p:cNvPicPr>
          <p:nvPr/>
        </p:nvPicPr>
        <p:blipFill rotWithShape="1">
          <a:blip r:embed="rId2"/>
          <a:srcRect l="11059" t="25762" r="18949" b="23962"/>
          <a:stretch/>
        </p:blipFill>
        <p:spPr>
          <a:xfrm>
            <a:off x="7564160" y="2693756"/>
            <a:ext cx="4626581" cy="2231572"/>
          </a:xfrm>
          <a:prstGeom prst="rect">
            <a:avLst/>
          </a:prstGeom>
        </p:spPr>
      </p:pic>
      <p:sp>
        <p:nvSpPr>
          <p:cNvPr id="5" name="Ορθογώνιο 7">
            <a:extLst>
              <a:ext uri="{FF2B5EF4-FFF2-40B4-BE49-F238E27FC236}">
                <a16:creationId xmlns:a16="http://schemas.microsoft.com/office/drawing/2014/main" id="{5F67EC9A-B501-3C1F-3D1C-AB6BF987E9A7}"/>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41306D34-5E8E-97D0-FA59-A237730D46F2}"/>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6">
                    <a:lumMod val="20000"/>
                    <a:lumOff val="80000"/>
                  </a:schemeClr>
                </a:solidFill>
              </a:rPr>
              <a:t>3</a:t>
            </a:r>
            <a:endParaRPr lang="en-GB" sz="19900" b="1" dirty="0" err="1">
              <a:solidFill>
                <a:schemeClr val="accent6">
                  <a:lumMod val="20000"/>
                  <a:lumOff val="80000"/>
                </a:schemeClr>
              </a:solidFill>
            </a:endParaRPr>
          </a:p>
        </p:txBody>
      </p:sp>
    </p:spTree>
    <p:extLst>
      <p:ext uri="{BB962C8B-B14F-4D97-AF65-F5344CB8AC3E}">
        <p14:creationId xmlns:p14="http://schemas.microsoft.com/office/powerpoint/2010/main" val="1122157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lstStyle/>
          <a:p>
            <a:r>
              <a:rPr lang="en-US" dirty="0" err="1">
                <a:solidFill>
                  <a:srgbClr val="81CC50"/>
                </a:solidFill>
              </a:rPr>
              <a:t>Lernen</a:t>
            </a:r>
            <a:r>
              <a:rPr lang="en-US" dirty="0">
                <a:solidFill>
                  <a:srgbClr val="81CC50"/>
                </a:solidFill>
              </a:rPr>
              <a:t> </a:t>
            </a:r>
            <a:r>
              <a:rPr lang="en-US" dirty="0" err="1">
                <a:solidFill>
                  <a:srgbClr val="81CC50"/>
                </a:solidFill>
              </a:rPr>
              <a:t>aus</a:t>
            </a:r>
            <a:r>
              <a:rPr lang="en-US" dirty="0">
                <a:solidFill>
                  <a:srgbClr val="81CC50"/>
                </a:solidFill>
              </a:rPr>
              <a:t> der </a:t>
            </a:r>
            <a:r>
              <a:rPr lang="en-US" dirty="0" err="1">
                <a:solidFill>
                  <a:srgbClr val="81CC50"/>
                </a:solidFill>
              </a:rPr>
              <a:t>Geschichte</a:t>
            </a:r>
            <a:endParaRPr lang="en-GB" dirty="0">
              <a:solidFill>
                <a:srgbClr val="2A277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6332658" cy="4948042"/>
          </a:xfrm>
        </p:spPr>
        <p:txBody>
          <a:bodyPr>
            <a:normAutofit fontScale="77500" lnSpcReduction="20000"/>
          </a:bodyPr>
          <a:lstStyle/>
          <a:p>
            <a:pPr marL="0" indent="0">
              <a:buNone/>
            </a:pPr>
            <a:r>
              <a:rPr lang="en-US" b="1" dirty="0" err="1"/>
              <a:t>Arbeitsmaterialien</a:t>
            </a:r>
            <a:r>
              <a:rPr lang="en-US" b="1" dirty="0"/>
              <a:t> für den </a:t>
            </a:r>
            <a:r>
              <a:rPr lang="en-US" b="1" dirty="0" err="1"/>
              <a:t>Unterricht</a:t>
            </a:r>
            <a:endParaRPr lang="en-US" b="1" dirty="0"/>
          </a:p>
          <a:p>
            <a:pPr marL="0" indent="0">
              <a:lnSpc>
                <a:spcPct val="120000"/>
              </a:lnSpc>
              <a:spcAft>
                <a:spcPts val="0"/>
              </a:spcAft>
              <a:buNone/>
            </a:pPr>
            <a:r>
              <a:rPr lang="de-DE" sz="2200" b="1" dirty="0">
                <a:solidFill>
                  <a:srgbClr val="61B234"/>
                </a:solidFill>
              </a:rPr>
              <a:t>Episode 1 </a:t>
            </a:r>
            <a:r>
              <a:rPr lang="de-DE" sz="2200" dirty="0"/>
              <a:t>über den Frauenmarsch während der Französischen Revolution</a:t>
            </a:r>
          </a:p>
          <a:p>
            <a:pPr marL="0" indent="0">
              <a:lnSpc>
                <a:spcPct val="120000"/>
              </a:lnSpc>
              <a:spcAft>
                <a:spcPts val="0"/>
              </a:spcAft>
              <a:buNone/>
            </a:pPr>
            <a:r>
              <a:rPr lang="de-DE" sz="2200" b="1" dirty="0">
                <a:solidFill>
                  <a:srgbClr val="61B234"/>
                </a:solidFill>
              </a:rPr>
              <a:t>Episode 2 </a:t>
            </a:r>
            <a:r>
              <a:rPr lang="de-DE" sz="2200" dirty="0"/>
              <a:t>über den Kampf der Frauen für ihr Wahlrecht</a:t>
            </a:r>
          </a:p>
          <a:p>
            <a:pPr marL="0" indent="0">
              <a:lnSpc>
                <a:spcPct val="120000"/>
              </a:lnSpc>
              <a:spcAft>
                <a:spcPts val="0"/>
              </a:spcAft>
              <a:buNone/>
            </a:pPr>
            <a:r>
              <a:rPr lang="de-DE" sz="2200" b="1" dirty="0">
                <a:solidFill>
                  <a:srgbClr val="61B234"/>
                </a:solidFill>
              </a:rPr>
              <a:t>Episode 3 </a:t>
            </a:r>
            <a:r>
              <a:rPr lang="de-DE" sz="2200" dirty="0"/>
              <a:t>über den Kampf der griechischen Bürger für eine Verfassung</a:t>
            </a:r>
          </a:p>
          <a:p>
            <a:pPr marL="0" indent="0">
              <a:lnSpc>
                <a:spcPct val="120000"/>
              </a:lnSpc>
              <a:spcAft>
                <a:spcPts val="0"/>
              </a:spcAft>
              <a:buNone/>
            </a:pPr>
            <a:r>
              <a:rPr lang="de-DE" sz="2200" b="1" dirty="0">
                <a:solidFill>
                  <a:srgbClr val="61B234"/>
                </a:solidFill>
              </a:rPr>
              <a:t>Episode 4 </a:t>
            </a:r>
            <a:r>
              <a:rPr lang="de-DE" sz="2200" dirty="0"/>
              <a:t>über die Integration ehemaliger Sklaven in die Gesellschaft nach ihrer Befreiung</a:t>
            </a:r>
          </a:p>
          <a:p>
            <a:pPr marL="0" indent="0">
              <a:lnSpc>
                <a:spcPct val="120000"/>
              </a:lnSpc>
              <a:spcAft>
                <a:spcPts val="0"/>
              </a:spcAft>
              <a:buNone/>
            </a:pPr>
            <a:r>
              <a:rPr lang="de-DE" sz="2200" b="1" dirty="0">
                <a:solidFill>
                  <a:srgbClr val="61B234"/>
                </a:solidFill>
              </a:rPr>
              <a:t>Episode 5 </a:t>
            </a:r>
            <a:r>
              <a:rPr lang="de-DE" sz="2200" dirty="0"/>
              <a:t>über den Kampf der schwedischen Arbeiter für ihre Rechte</a:t>
            </a:r>
          </a:p>
          <a:p>
            <a:pPr marL="0" indent="0">
              <a:spcBef>
                <a:spcPts val="1200"/>
              </a:spcBef>
              <a:buNone/>
            </a:pPr>
            <a:r>
              <a:rPr lang="en-US" b="1" dirty="0" err="1"/>
              <a:t>Unterschiedliche</a:t>
            </a:r>
            <a:r>
              <a:rPr lang="en-US" b="1" dirty="0"/>
              <a:t> </a:t>
            </a:r>
            <a:r>
              <a:rPr lang="en-US" b="1" dirty="0" err="1"/>
              <a:t>Formate</a:t>
            </a:r>
            <a:r>
              <a:rPr lang="en-US" b="1" dirty="0"/>
              <a:t> für </a:t>
            </a:r>
            <a:r>
              <a:rPr lang="en-US" b="1" dirty="0" err="1"/>
              <a:t>verschiedene</a:t>
            </a:r>
            <a:r>
              <a:rPr lang="en-US" b="1" dirty="0"/>
              <a:t> Settings</a:t>
            </a:r>
          </a:p>
          <a:p>
            <a:r>
              <a:rPr lang="en-US" dirty="0" err="1"/>
              <a:t>Textbasiert</a:t>
            </a:r>
            <a:r>
              <a:rPr lang="en-US" dirty="0"/>
              <a:t> - PDF </a:t>
            </a:r>
            <a:r>
              <a:rPr lang="en-US" dirty="0" err="1"/>
              <a:t>zum</a:t>
            </a:r>
            <a:r>
              <a:rPr lang="en-US" dirty="0"/>
              <a:t> </a:t>
            </a:r>
            <a:r>
              <a:rPr lang="en-US" dirty="0" err="1"/>
              <a:t>Lesen</a:t>
            </a:r>
            <a:r>
              <a:rPr lang="en-US" dirty="0"/>
              <a:t> </a:t>
            </a:r>
          </a:p>
          <a:p>
            <a:r>
              <a:rPr lang="en-US" dirty="0" err="1"/>
              <a:t>Interaktiv</a:t>
            </a:r>
            <a:r>
              <a:rPr lang="en-US" dirty="0"/>
              <a:t> und </a:t>
            </a:r>
            <a:r>
              <a:rPr lang="en-US" dirty="0" err="1"/>
              <a:t>multimedial</a:t>
            </a:r>
            <a:endParaRPr lang="en-US" dirty="0"/>
          </a:p>
          <a:p>
            <a:r>
              <a:rPr lang="en-US" dirty="0"/>
              <a:t>PPT für </a:t>
            </a:r>
            <a:r>
              <a:rPr lang="en-US" dirty="0" err="1"/>
              <a:t>Präsentationen</a:t>
            </a:r>
            <a:r>
              <a:rPr lang="en-US" dirty="0"/>
              <a:t> </a:t>
            </a:r>
            <a:r>
              <a:rPr lang="en-US" dirty="0" err="1"/>
              <a:t>im</a:t>
            </a:r>
            <a:r>
              <a:rPr lang="en-US" dirty="0"/>
              <a:t> </a:t>
            </a:r>
            <a:r>
              <a:rPr lang="en-US" dirty="0" err="1"/>
              <a:t>Klassenzimmer</a:t>
            </a:r>
            <a:endParaRPr lang="en-US" dirty="0"/>
          </a:p>
          <a:p>
            <a:r>
              <a:rPr lang="de-DE" dirty="0" err="1"/>
              <a:t>Html</a:t>
            </a:r>
            <a:r>
              <a:rPr lang="de-DE" dirty="0"/>
              <a:t> zum Online-Lesen mit Smartphones oder Tablets</a:t>
            </a:r>
            <a:endParaRPr lang="en-GB" dirty="0"/>
          </a:p>
        </p:txBody>
      </p:sp>
      <p:sp>
        <p:nvSpPr>
          <p:cNvPr id="4" name="Ορθογώνιο 7">
            <a:extLst>
              <a:ext uri="{FF2B5EF4-FFF2-40B4-BE49-F238E27FC236}">
                <a16:creationId xmlns:a16="http://schemas.microsoft.com/office/drawing/2014/main" id="{02A8B11A-D9BD-A05C-E0F2-D521A54E4AB2}"/>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3E156B4A-7F4F-157A-D032-C59788A79516}"/>
              </a:ext>
            </a:extLst>
          </p:cNvPr>
          <p:cNvPicPr>
            <a:picLocks noChangeAspect="1"/>
          </p:cNvPicPr>
          <p:nvPr/>
        </p:nvPicPr>
        <p:blipFill>
          <a:blip r:embed="rId2"/>
          <a:stretch>
            <a:fillRect/>
          </a:stretch>
        </p:blipFill>
        <p:spPr>
          <a:xfrm>
            <a:off x="7090336" y="873578"/>
            <a:ext cx="4812220" cy="54129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0403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err="1">
                <a:solidFill>
                  <a:schemeClr val="tx1"/>
                </a:solidFill>
              </a:rPr>
              <a:t>Ziele</a:t>
            </a:r>
            <a:endParaRPr lang="el-GR" dirty="0">
              <a:solidFill>
                <a:schemeClr val="tx1"/>
              </a:solidFill>
            </a:endParaRP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0" y="272796"/>
            <a:ext cx="8998257" cy="613530"/>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err="1">
                <a:solidFill>
                  <a:srgbClr val="1A7EBA"/>
                </a:solidFill>
              </a:rPr>
              <a:t>Leitfaden</a:t>
            </a:r>
            <a:r>
              <a:rPr lang="en-US" dirty="0">
                <a:solidFill>
                  <a:srgbClr val="1A7EBA"/>
                </a:solidFill>
              </a:rPr>
              <a:t> </a:t>
            </a:r>
            <a:r>
              <a:rPr lang="de-DE" dirty="0">
                <a:solidFill>
                  <a:srgbClr val="1A7EBA"/>
                </a:solidFill>
              </a:rPr>
              <a:t>für die Nutzung der European Heart </a:t>
            </a:r>
            <a:r>
              <a:rPr lang="de-DE" dirty="0" err="1">
                <a:solidFill>
                  <a:srgbClr val="1A7EBA"/>
                </a:solidFill>
              </a:rPr>
              <a:t>e-learning</a:t>
            </a:r>
            <a:r>
              <a:rPr lang="de-DE" dirty="0">
                <a:solidFill>
                  <a:srgbClr val="1A7EBA"/>
                </a:solidFill>
              </a:rPr>
              <a:t> Plattform</a:t>
            </a:r>
          </a:p>
          <a:p>
            <a:endParaRPr lang="en-US" dirty="0">
              <a:solidFill>
                <a:srgbClr val="1A7EBA"/>
              </a:solidFill>
            </a:endParaRPr>
          </a:p>
        </p:txBody>
      </p:sp>
      <p:pic>
        <p:nvPicPr>
          <p:cNvPr id="15" name="Γραφικό 14" descr="Στόχος με συμπαγές γέμισμα">
            <a:extLst>
              <a:ext uri="{FF2B5EF4-FFF2-40B4-BE49-F238E27FC236}">
                <a16:creationId xmlns:a16="http://schemas.microsoft.com/office/drawing/2014/main" id="{4313419D-52B3-4469-9529-313D9EB0A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2367" y="2213810"/>
            <a:ext cx="3779633" cy="3779633"/>
          </a:xfrm>
          <a:prstGeom prst="rect">
            <a:avLst/>
          </a:prstGeom>
        </p:spPr>
      </p:pic>
      <p:sp>
        <p:nvSpPr>
          <p:cNvPr id="3" name="Θέση περιεχομένου 2">
            <a:extLst>
              <a:ext uri="{FF2B5EF4-FFF2-40B4-BE49-F238E27FC236}">
                <a16:creationId xmlns:a16="http://schemas.microsoft.com/office/drawing/2014/main" id="{1EF95C20-8BB1-4C0C-7B1E-5925DCBE9957}"/>
              </a:ext>
            </a:extLst>
          </p:cNvPr>
          <p:cNvSpPr>
            <a:spLocks noGrp="1"/>
          </p:cNvSpPr>
          <p:nvPr>
            <p:ph idx="1"/>
          </p:nvPr>
        </p:nvSpPr>
        <p:spPr>
          <a:xfrm>
            <a:off x="570032" y="2499287"/>
            <a:ext cx="8103400" cy="3208677"/>
          </a:xfrm>
        </p:spPr>
        <p:txBody>
          <a:bodyPr>
            <a:normAutofit/>
          </a:bodyPr>
          <a:lstStyle/>
          <a:p>
            <a:pPr marL="0" indent="0">
              <a:buNone/>
            </a:pPr>
            <a:r>
              <a:rPr lang="en-US" dirty="0"/>
              <a:t>Dieser </a:t>
            </a:r>
            <a:r>
              <a:rPr lang="en-US" dirty="0" err="1"/>
              <a:t>Leitfaden</a:t>
            </a:r>
            <a:r>
              <a:rPr lang="en-US" dirty="0"/>
              <a:t> </a:t>
            </a:r>
            <a:r>
              <a:rPr lang="en-US" dirty="0" err="1"/>
              <a:t>soll</a:t>
            </a:r>
            <a:r>
              <a:rPr lang="en-US" dirty="0"/>
              <a:t> …</a:t>
            </a:r>
          </a:p>
          <a:p>
            <a:pPr>
              <a:buClr>
                <a:srgbClr val="FFCC53"/>
              </a:buClr>
              <a:buFont typeface="Wingdings" panose="05000000000000000000" pitchFamily="2" charset="2"/>
              <a:buChar char="ü"/>
            </a:pPr>
            <a:r>
              <a:rPr lang="en-US" dirty="0"/>
              <a:t> Sie </a:t>
            </a:r>
            <a:r>
              <a:rPr lang="en-US" dirty="0" err="1"/>
              <a:t>dabei</a:t>
            </a:r>
            <a:r>
              <a:rPr lang="en-US" dirty="0"/>
              <a:t> </a:t>
            </a:r>
            <a:r>
              <a:rPr lang="en-US" dirty="0" err="1"/>
              <a:t>unterstützen</a:t>
            </a:r>
            <a:r>
              <a:rPr lang="en-US" dirty="0"/>
              <a:t>, </a:t>
            </a:r>
            <a:r>
              <a:rPr lang="en-US" dirty="0" err="1"/>
              <a:t>sich</a:t>
            </a:r>
            <a:r>
              <a:rPr lang="en-US" dirty="0"/>
              <a:t> </a:t>
            </a:r>
            <a:r>
              <a:rPr lang="en-US" dirty="0" err="1"/>
              <a:t>mit</a:t>
            </a:r>
            <a:r>
              <a:rPr lang="en-US" dirty="0"/>
              <a:t> der European-Heart Platform </a:t>
            </a:r>
            <a:r>
              <a:rPr lang="en-US" dirty="0" err="1"/>
              <a:t>vertraut</a:t>
            </a:r>
            <a:r>
              <a:rPr lang="en-US" dirty="0"/>
              <a:t> </a:t>
            </a:r>
            <a:r>
              <a:rPr lang="en-US" dirty="0" err="1"/>
              <a:t>zu</a:t>
            </a:r>
            <a:r>
              <a:rPr lang="en-US" dirty="0"/>
              <a:t> </a:t>
            </a:r>
            <a:r>
              <a:rPr lang="en-US" dirty="0" err="1"/>
              <a:t>machen</a:t>
            </a:r>
            <a:endParaRPr lang="en-US" dirty="0"/>
          </a:p>
          <a:p>
            <a:pPr>
              <a:buClr>
                <a:srgbClr val="FFCC53"/>
              </a:buClr>
              <a:buFont typeface="Wingdings" panose="05000000000000000000" pitchFamily="2" charset="2"/>
              <a:buChar char="ü"/>
            </a:pPr>
            <a:r>
              <a:rPr lang="en-US" dirty="0" err="1"/>
              <a:t>veranschaulichen</a:t>
            </a:r>
            <a:r>
              <a:rPr lang="en-US" dirty="0"/>
              <a:t>, </a:t>
            </a:r>
            <a:r>
              <a:rPr lang="en-US" dirty="0" err="1"/>
              <a:t>wie</a:t>
            </a:r>
            <a:r>
              <a:rPr lang="en-US" dirty="0"/>
              <a:t> Sie  </a:t>
            </a:r>
            <a:r>
              <a:rPr lang="de-DE" dirty="0"/>
              <a:t>das verfügbare Online-Material durchsuchen und ansehen</a:t>
            </a:r>
            <a:r>
              <a:rPr lang="en-US" dirty="0"/>
              <a:t> </a:t>
            </a:r>
            <a:r>
              <a:rPr lang="en-US" dirty="0" err="1"/>
              <a:t>können</a:t>
            </a:r>
            <a:endParaRPr lang="en-US" dirty="0"/>
          </a:p>
          <a:p>
            <a:pPr>
              <a:buClr>
                <a:srgbClr val="FFCC53"/>
              </a:buClr>
              <a:buFont typeface="Wingdings" panose="05000000000000000000" pitchFamily="2" charset="2"/>
              <a:buChar char="ü"/>
            </a:pPr>
            <a:r>
              <a:rPr lang="en-US" dirty="0"/>
              <a:t>Auf den </a:t>
            </a:r>
            <a:r>
              <a:rPr lang="en-US" dirty="0" err="1"/>
              <a:t>Punkt</a:t>
            </a:r>
            <a:r>
              <a:rPr lang="en-US" dirty="0"/>
              <a:t> </a:t>
            </a:r>
            <a:r>
              <a:rPr lang="en-US" dirty="0" err="1"/>
              <a:t>bringen</a:t>
            </a:r>
            <a:r>
              <a:rPr lang="en-US" dirty="0"/>
              <a:t>,</a:t>
            </a:r>
            <a:r>
              <a:rPr lang="de-DE" dirty="0"/>
              <a:t> worum es in dem Unterrichtsmaterialien geht und wie Sie sie nutzen können</a:t>
            </a:r>
            <a:endParaRPr lang="en-GB" dirty="0"/>
          </a:p>
        </p:txBody>
      </p:sp>
    </p:spTree>
    <p:extLst>
      <p:ext uri="{BB962C8B-B14F-4D97-AF65-F5344CB8AC3E}">
        <p14:creationId xmlns:p14="http://schemas.microsoft.com/office/powerpoint/2010/main" val="2033093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1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F6E96B1-BE56-B162-F455-4430BC0BA5B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Kurzfilme</a:t>
            </a:r>
            <a:endParaRPr lang="en-US" sz="2600" kern="1200" dirty="0">
              <a:solidFill>
                <a:srgbClr val="FFFFFF"/>
              </a:solidFill>
              <a:latin typeface="+mj-lt"/>
              <a:ea typeface="+mj-ea"/>
              <a:cs typeface="+mj-cs"/>
            </a:endParaRPr>
          </a:p>
        </p:txBody>
      </p:sp>
      <p:pic>
        <p:nvPicPr>
          <p:cNvPr id="5" name="Θέση περιεχομένου 4">
            <a:extLst>
              <a:ext uri="{FF2B5EF4-FFF2-40B4-BE49-F238E27FC236}">
                <a16:creationId xmlns:a16="http://schemas.microsoft.com/office/drawing/2014/main" id="{E5EA7BF5-8DF5-4E64-6BE2-63A9D685698E}"/>
              </a:ext>
            </a:extLst>
          </p:cNvPr>
          <p:cNvPicPr>
            <a:picLocks noGrp="1" noChangeAspect="1"/>
          </p:cNvPicPr>
          <p:nvPr>
            <p:ph idx="1"/>
          </p:nvPr>
        </p:nvPicPr>
        <p:blipFill>
          <a:blip r:embed="rId2"/>
          <a:stretch>
            <a:fillRect/>
          </a:stretch>
        </p:blipFill>
        <p:spPr>
          <a:xfrm>
            <a:off x="3655998" y="383454"/>
            <a:ext cx="8231202" cy="6091091"/>
          </a:xfrm>
          <a:prstGeom prst="rect">
            <a:avLst/>
          </a:prstGeom>
        </p:spPr>
      </p:pic>
    </p:spTree>
    <p:extLst>
      <p:ext uri="{BB962C8B-B14F-4D97-AF65-F5344CB8AC3E}">
        <p14:creationId xmlns:p14="http://schemas.microsoft.com/office/powerpoint/2010/main" val="2602237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7D4DCDA-4989-4F14-F753-946B3DD7BD8A}"/>
              </a:ext>
            </a:extLst>
          </p:cNvPr>
          <p:cNvSpPr>
            <a:spLocks noGrp="1"/>
          </p:cNvSpPr>
          <p:nvPr>
            <p:ph type="title"/>
          </p:nvPr>
        </p:nvSpPr>
        <p:spPr>
          <a:xfrm>
            <a:off x="838201" y="365125"/>
            <a:ext cx="5251316" cy="1807305"/>
          </a:xfrm>
        </p:spPr>
        <p:txBody>
          <a:bodyPr>
            <a:normAutofit/>
          </a:bodyPr>
          <a:lstStyle/>
          <a:p>
            <a:r>
              <a:rPr lang="en-US" dirty="0" err="1"/>
              <a:t>Kurzfilme</a:t>
            </a:r>
            <a:endParaRPr lang="en-GB" dirty="0"/>
          </a:p>
        </p:txBody>
      </p:sp>
      <p:sp>
        <p:nvSpPr>
          <p:cNvPr id="3" name="Θέση περιεχομένου 2">
            <a:extLst>
              <a:ext uri="{FF2B5EF4-FFF2-40B4-BE49-F238E27FC236}">
                <a16:creationId xmlns:a16="http://schemas.microsoft.com/office/drawing/2014/main" id="{4A2FCE2F-17CB-7709-8E78-8232775B0463}"/>
              </a:ext>
            </a:extLst>
          </p:cNvPr>
          <p:cNvSpPr>
            <a:spLocks noGrp="1"/>
          </p:cNvSpPr>
          <p:nvPr>
            <p:ph idx="1"/>
          </p:nvPr>
        </p:nvSpPr>
        <p:spPr>
          <a:xfrm>
            <a:off x="838200" y="1549400"/>
            <a:ext cx="6169152" cy="5181599"/>
          </a:xfrm>
        </p:spPr>
        <p:txBody>
          <a:bodyPr>
            <a:normAutofit/>
          </a:bodyPr>
          <a:lstStyle/>
          <a:p>
            <a:pPr marL="0" indent="0">
              <a:lnSpc>
                <a:spcPct val="90000"/>
              </a:lnSpc>
              <a:buNone/>
            </a:pPr>
            <a:r>
              <a:rPr lang="de-DE" sz="1800" b="0" i="0" u="none" strike="noStrike" baseline="0" dirty="0">
                <a:latin typeface="Calibri" panose="020F0502020204030204" pitchFamily="34" charset="0"/>
              </a:rPr>
              <a:t>Die Kurzfilme wurden von den Schülerinnen und Schülern auf Basis der bearbeiteten historischen Episoden selbst entwickelt: Sie erarbeiteten die Geschichten, schrieben Drehbücher, bauten die Puppen und Requisiten. Anschließend trafen sie sich alle im Filmstudio der PH Steiermark und nahmen ihre Puppenspiele auf, wobei sie nicht nur vor, sondern auch hinter den Kameras standen. </a:t>
            </a:r>
          </a:p>
          <a:p>
            <a:pPr marL="0" indent="0">
              <a:lnSpc>
                <a:spcPct val="90000"/>
              </a:lnSpc>
              <a:buNone/>
            </a:pPr>
            <a:r>
              <a:rPr lang="de-DE" sz="1800" b="0" i="0" u="none" strike="noStrike" baseline="0" dirty="0">
                <a:latin typeface="Calibri" panose="020F0502020204030204" pitchFamily="34" charset="0"/>
              </a:rPr>
              <a:t>Ziel dieser Aktivität war es, dass sich die Jugendlichen selbstständig und kreativ weiter mit der historischen Episode auseinandersetzen. Das Ergebnis der Aktivitäten steht auf der Projektwebsite zur Verfügung und kann als eigenständiges Produkt genutzt werden, zum Beispiel als Teaser für die jeweilige Episode. </a:t>
            </a:r>
          </a:p>
          <a:p>
            <a:pPr marL="0" indent="0">
              <a:lnSpc>
                <a:spcPct val="90000"/>
              </a:lnSpc>
              <a:buNone/>
            </a:pPr>
            <a:r>
              <a:rPr lang="de-DE" sz="1800" b="0" i="0" u="none" strike="noStrike" baseline="0" dirty="0">
                <a:latin typeface="Calibri" panose="020F0502020204030204" pitchFamily="34" charset="0"/>
              </a:rPr>
              <a:t>Bei der Arbeit mit den Historischen Episoden erleben die SchülerInnen beide Seiten, indem sie in die jeweiligen Rollen schlüpfen. Dadurch und weil diese Rollen aus der Perspektive der Grundbedürfnisse betrachtet werden, ist es möglich, scheinbar unvereinbare Gegensätze zusammenzubringen, Brücken zu bauen.</a:t>
            </a:r>
            <a:endParaRPr lang="en-GB" sz="1100" dirty="0"/>
          </a:p>
        </p:txBody>
      </p:sp>
      <p:pic>
        <p:nvPicPr>
          <p:cNvPr id="4" name="Θέση περιεχομένου 4">
            <a:extLst>
              <a:ext uri="{FF2B5EF4-FFF2-40B4-BE49-F238E27FC236}">
                <a16:creationId xmlns:a16="http://schemas.microsoft.com/office/drawing/2014/main" id="{3D6E56E1-8031-0FFC-4BE8-5F8E6A6D54D1}"/>
              </a:ext>
            </a:extLst>
          </p:cNvPr>
          <p:cNvPicPr>
            <a:picLocks noChangeAspect="1"/>
          </p:cNvPicPr>
          <p:nvPr/>
        </p:nvPicPr>
        <p:blipFill rotWithShape="1">
          <a:blip r:embed="rId2"/>
          <a:srcRect l="15238" r="20421"/>
          <a:stretch/>
        </p:blipFill>
        <p:spPr>
          <a:xfrm>
            <a:off x="7010400" y="10"/>
            <a:ext cx="51816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64576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normAutofit/>
          </a:bodyPr>
          <a:lstStyle/>
          <a:p>
            <a:r>
              <a:rPr lang="en-US" dirty="0">
                <a:solidFill>
                  <a:srgbClr val="6CA4D3"/>
                </a:solidFill>
              </a:rPr>
              <a:t>4 Das Active Citizen Team (ACT-) Game</a:t>
            </a:r>
            <a:endParaRPr lang="en-GB" dirty="0">
              <a:solidFill>
                <a:srgbClr val="6CA4D3"/>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626531" y="2492007"/>
            <a:ext cx="7208613" cy="3684588"/>
          </a:xfrm>
        </p:spPr>
        <p:txBody>
          <a:bodyPr>
            <a:normAutofit/>
          </a:bodyPr>
          <a:lstStyle/>
          <a:p>
            <a:pPr marL="0" indent="0">
              <a:buNone/>
            </a:pPr>
            <a:r>
              <a:rPr lang="en-US" dirty="0"/>
              <a:t>Auf der online-</a:t>
            </a:r>
            <a:r>
              <a:rPr lang="en-US" dirty="0" err="1"/>
              <a:t>Plattform</a:t>
            </a:r>
            <a:r>
              <a:rPr lang="en-US" dirty="0"/>
              <a:t> </a:t>
            </a:r>
            <a:r>
              <a:rPr lang="en-US" dirty="0" err="1"/>
              <a:t>finden</a:t>
            </a:r>
            <a:r>
              <a:rPr lang="en-US" dirty="0"/>
              <a:t> </a:t>
            </a:r>
            <a:r>
              <a:rPr lang="en-US" dirty="0" err="1"/>
              <a:t>Lehrer:innen</a:t>
            </a:r>
            <a:r>
              <a:rPr lang="en-US" dirty="0"/>
              <a:t> und </a:t>
            </a:r>
            <a:r>
              <a:rPr lang="en-US" dirty="0" err="1"/>
              <a:t>Jugendarbeiter:innen</a:t>
            </a:r>
            <a:r>
              <a:rPr lang="en-US" dirty="0"/>
              <a:t> alle </a:t>
            </a:r>
            <a:r>
              <a:rPr lang="en-US" dirty="0" err="1"/>
              <a:t>Materialien</a:t>
            </a:r>
            <a:r>
              <a:rPr lang="en-US" dirty="0"/>
              <a:t> </a:t>
            </a:r>
            <a:r>
              <a:rPr lang="en-US" dirty="0" err="1"/>
              <a:t>zum</a:t>
            </a:r>
            <a:r>
              <a:rPr lang="en-US" dirty="0"/>
              <a:t> Download, die </a:t>
            </a:r>
            <a:r>
              <a:rPr lang="en-US" dirty="0" err="1"/>
              <a:t>sie</a:t>
            </a:r>
            <a:r>
              <a:rPr lang="en-US" dirty="0"/>
              <a:t> für das ACT-Game </a:t>
            </a:r>
            <a:r>
              <a:rPr lang="en-US" dirty="0" err="1"/>
              <a:t>brauchen</a:t>
            </a:r>
            <a:r>
              <a:rPr lang="en-US" dirty="0"/>
              <a:t>. Von den </a:t>
            </a:r>
            <a:r>
              <a:rPr lang="en-US" dirty="0" err="1"/>
              <a:t>Karten</a:t>
            </a:r>
            <a:r>
              <a:rPr lang="en-US" dirty="0"/>
              <a:t> </a:t>
            </a:r>
            <a:r>
              <a:rPr lang="en-US" dirty="0" err="1"/>
              <a:t>über</a:t>
            </a:r>
            <a:r>
              <a:rPr lang="en-US" dirty="0"/>
              <a:t> die </a:t>
            </a:r>
            <a:r>
              <a:rPr lang="en-US" dirty="0" err="1"/>
              <a:t>Spielpläne</a:t>
            </a:r>
            <a:r>
              <a:rPr lang="en-US" dirty="0"/>
              <a:t> bis </a:t>
            </a:r>
            <a:r>
              <a:rPr lang="en-US" dirty="0" err="1"/>
              <a:t>hin</a:t>
            </a:r>
            <a:r>
              <a:rPr lang="en-US" dirty="0"/>
              <a:t> </a:t>
            </a:r>
            <a:r>
              <a:rPr lang="en-US" dirty="0" err="1"/>
              <a:t>zu</a:t>
            </a:r>
            <a:r>
              <a:rPr lang="en-US" dirty="0"/>
              <a:t> den Manuals. </a:t>
            </a:r>
            <a:r>
              <a:rPr lang="en-US" dirty="0" err="1"/>
              <a:t>Viel</a:t>
            </a:r>
            <a:r>
              <a:rPr lang="en-US" dirty="0"/>
              <a:t> </a:t>
            </a:r>
            <a:r>
              <a:rPr lang="en-US" dirty="0" err="1"/>
              <a:t>Spaß</a:t>
            </a:r>
            <a:r>
              <a:rPr lang="en-US" dirty="0"/>
              <a:t>!</a:t>
            </a:r>
            <a:endParaRPr lang="en-GB" dirty="0"/>
          </a:p>
        </p:txBody>
      </p:sp>
      <p:pic>
        <p:nvPicPr>
          <p:cNvPr id="7" name="Εικόνα 6">
            <a:extLst>
              <a:ext uri="{FF2B5EF4-FFF2-40B4-BE49-F238E27FC236}">
                <a16:creationId xmlns:a16="http://schemas.microsoft.com/office/drawing/2014/main" id="{AE459B0D-2A61-6D34-A9AD-15433A22AD25}"/>
              </a:ext>
            </a:extLst>
          </p:cNvPr>
          <p:cNvPicPr>
            <a:picLocks noChangeAspect="1"/>
          </p:cNvPicPr>
          <p:nvPr/>
        </p:nvPicPr>
        <p:blipFill>
          <a:blip r:embed="rId2"/>
          <a:stretch>
            <a:fillRect/>
          </a:stretch>
        </p:blipFill>
        <p:spPr>
          <a:xfrm>
            <a:off x="8368496" y="2411509"/>
            <a:ext cx="3551403" cy="2712399"/>
          </a:xfrm>
          <a:prstGeom prst="rect">
            <a:avLst/>
          </a:prstGeom>
        </p:spPr>
      </p:pic>
      <p:sp>
        <p:nvSpPr>
          <p:cNvPr id="5" name="Ορθογώνιο 7">
            <a:extLst>
              <a:ext uri="{FF2B5EF4-FFF2-40B4-BE49-F238E27FC236}">
                <a16:creationId xmlns:a16="http://schemas.microsoft.com/office/drawing/2014/main" id="{BEB55035-7F7F-8D47-F221-5ED884138204}"/>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6" name="TextBox 5">
            <a:extLst>
              <a:ext uri="{FF2B5EF4-FFF2-40B4-BE49-F238E27FC236}">
                <a16:creationId xmlns:a16="http://schemas.microsoft.com/office/drawing/2014/main" id="{EDE84044-4795-725B-A727-FB8893ABD5B1}"/>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5">
                    <a:lumMod val="20000"/>
                    <a:lumOff val="80000"/>
                  </a:schemeClr>
                </a:solidFill>
              </a:rPr>
              <a:t>4</a:t>
            </a:r>
            <a:endParaRPr lang="en-GB" sz="19900" b="1" dirty="0" err="1">
              <a:solidFill>
                <a:schemeClr val="accent5">
                  <a:lumMod val="20000"/>
                  <a:lumOff val="80000"/>
                </a:schemeClr>
              </a:solidFill>
            </a:endParaRPr>
          </a:p>
        </p:txBody>
      </p:sp>
    </p:spTree>
    <p:extLst>
      <p:ext uri="{BB962C8B-B14F-4D97-AF65-F5344CB8AC3E}">
        <p14:creationId xmlns:p14="http://schemas.microsoft.com/office/powerpoint/2010/main" val="3029334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B64722E-C329-89D7-A95E-6F44D3A75F5D}"/>
              </a:ext>
            </a:extLst>
          </p:cNvPr>
          <p:cNvSpPr>
            <a:spLocks noGrp="1"/>
          </p:cNvSpPr>
          <p:nvPr>
            <p:ph type="title"/>
          </p:nvPr>
        </p:nvSpPr>
        <p:spPr/>
        <p:txBody>
          <a:bodyPr/>
          <a:lstStyle/>
          <a:p>
            <a:r>
              <a:rPr lang="en-US" dirty="0"/>
              <a:t>Das ACT-Game: </a:t>
            </a:r>
            <a:r>
              <a:rPr lang="en-US" dirty="0" err="1"/>
              <a:t>Beschreibung</a:t>
            </a:r>
            <a:r>
              <a:rPr lang="en-US" dirty="0"/>
              <a:t> und </a:t>
            </a:r>
            <a:r>
              <a:rPr lang="en-US" dirty="0" err="1"/>
              <a:t>Ziele</a:t>
            </a:r>
            <a:endParaRPr lang="en-GB" dirty="0"/>
          </a:p>
        </p:txBody>
      </p:sp>
      <p:sp>
        <p:nvSpPr>
          <p:cNvPr id="3" name="Θέση περιεχομένου 2">
            <a:extLst>
              <a:ext uri="{FF2B5EF4-FFF2-40B4-BE49-F238E27FC236}">
                <a16:creationId xmlns:a16="http://schemas.microsoft.com/office/drawing/2014/main" id="{11451914-7449-42E9-FAFD-B8EF56F54D8A}"/>
              </a:ext>
            </a:extLst>
          </p:cNvPr>
          <p:cNvSpPr>
            <a:spLocks noGrp="1"/>
          </p:cNvSpPr>
          <p:nvPr>
            <p:ph sz="half" idx="1"/>
          </p:nvPr>
        </p:nvSpPr>
        <p:spPr/>
        <p:txBody>
          <a:bodyPr>
            <a:normAutofit fontScale="92500" lnSpcReduction="10000"/>
          </a:bodyPr>
          <a:lstStyle/>
          <a:p>
            <a:pPr marL="0" indent="0">
              <a:buNone/>
            </a:pPr>
            <a:r>
              <a:rPr lang="en-US" sz="1800" b="1" i="0" u="none" strike="noStrike" baseline="0" dirty="0" err="1">
                <a:solidFill>
                  <a:srgbClr val="000000"/>
                </a:solidFill>
                <a:latin typeface="Calibri" panose="020F0502020204030204" pitchFamily="34" charset="0"/>
              </a:rPr>
              <a:t>Beschreibung</a:t>
            </a:r>
            <a:endParaRPr lang="en-US" sz="1800" b="1" i="0" u="none" strike="noStrike" baseline="0" dirty="0">
              <a:solidFill>
                <a:srgbClr val="000000"/>
              </a:solidFill>
              <a:latin typeface="Calibri" panose="020F0502020204030204" pitchFamily="34" charset="0"/>
            </a:endParaRPr>
          </a:p>
          <a:p>
            <a:pPr marL="0" indent="0">
              <a:buNone/>
            </a:pPr>
            <a:r>
              <a:rPr lang="de-DE" sz="1800" b="0" i="0" u="none" strike="noStrike" baseline="0" dirty="0">
                <a:solidFill>
                  <a:srgbClr val="000000"/>
                </a:solidFill>
                <a:latin typeface="Calibri" panose="020F0502020204030204" pitchFamily="34" charset="0"/>
              </a:rPr>
              <a:t>Das ACT-Game ist ein Brett- und Kartenspiel mit Online-Elementen. Es besteht aus 4 Phasen, Levels genannt, und ist so konzipiert, dass auch einzelne Elemente herausgenommen und gespielt werden können. Die </a:t>
            </a:r>
            <a:r>
              <a:rPr lang="de-DE" sz="1800" b="0" i="0" u="none" strike="noStrike" baseline="0" dirty="0" err="1">
                <a:solidFill>
                  <a:srgbClr val="000000"/>
                </a:solidFill>
                <a:latin typeface="Calibri" panose="020F0502020204030204" pitchFamily="34" charset="0"/>
              </a:rPr>
              <a:t>Spieler:innen</a:t>
            </a:r>
            <a:r>
              <a:rPr lang="de-DE" sz="1800" b="0" i="0" u="none" strike="noStrike" baseline="0" dirty="0">
                <a:solidFill>
                  <a:srgbClr val="000000"/>
                </a:solidFill>
                <a:latin typeface="Calibri" panose="020F0502020204030204" pitchFamily="34" charset="0"/>
              </a:rPr>
              <a:t> können ihre Smartphones oder Tablets benutzen und auf Online-Informationen zugreifen, indem sie die auf den Karten und Spielplänen aufgedruckten QR-Codes scannen. Obwohl es sich um ein kooperatives Spiel handelt, wird am Ende ein Team gewinnen, um die </a:t>
            </a:r>
            <a:r>
              <a:rPr lang="de-DE" sz="1800" b="0" i="0" u="none" strike="noStrike" baseline="0" dirty="0" err="1">
                <a:solidFill>
                  <a:srgbClr val="000000"/>
                </a:solidFill>
                <a:latin typeface="Calibri" panose="020F0502020204030204" pitchFamily="34" charset="0"/>
              </a:rPr>
              <a:t>Schüler:innen</a:t>
            </a:r>
            <a:r>
              <a:rPr lang="de-DE" sz="1800" b="0" i="0" u="none" strike="noStrike" baseline="0" dirty="0">
                <a:solidFill>
                  <a:srgbClr val="000000"/>
                </a:solidFill>
                <a:latin typeface="Calibri" panose="020F0502020204030204" pitchFamily="34" charset="0"/>
              </a:rPr>
              <a:t> zu motivieren, sich einzubringen und ihr Bestes zu geben. </a:t>
            </a:r>
          </a:p>
          <a:p>
            <a:pPr marL="0" indent="0">
              <a:buNone/>
            </a:pPr>
            <a:r>
              <a:rPr lang="de-DE" sz="1800" dirty="0">
                <a:solidFill>
                  <a:srgbClr val="000000"/>
                </a:solidFill>
                <a:latin typeface="Calibri" panose="020F0502020204030204" pitchFamily="34" charset="0"/>
              </a:rPr>
              <a:t>Die Online-Elemente und die Team-Interaktionen werden durch die Online-Plattform des Projekts unterstützt.</a:t>
            </a:r>
            <a:endParaRPr lang="en-GB" sz="1800" dirty="0">
              <a:solidFill>
                <a:srgbClr val="000000"/>
              </a:solidFill>
              <a:latin typeface="Calibri" panose="020F0502020204030204" pitchFamily="34" charset="0"/>
            </a:endParaRPr>
          </a:p>
        </p:txBody>
      </p:sp>
      <p:sp>
        <p:nvSpPr>
          <p:cNvPr id="5" name="Θέση περιεχομένου 4">
            <a:extLst>
              <a:ext uri="{FF2B5EF4-FFF2-40B4-BE49-F238E27FC236}">
                <a16:creationId xmlns:a16="http://schemas.microsoft.com/office/drawing/2014/main" id="{77EDBDE7-4204-EDE9-6FB7-D3AB5B7A128B}"/>
              </a:ext>
            </a:extLst>
          </p:cNvPr>
          <p:cNvSpPr>
            <a:spLocks noGrp="1"/>
          </p:cNvSpPr>
          <p:nvPr>
            <p:ph sz="half" idx="2"/>
          </p:nvPr>
        </p:nvSpPr>
        <p:spPr/>
        <p:txBody>
          <a:bodyPr>
            <a:normAutofit fontScale="92500" lnSpcReduction="10000"/>
          </a:bodyPr>
          <a:lstStyle/>
          <a:p>
            <a:pPr marL="0" indent="0">
              <a:buNone/>
            </a:pPr>
            <a:r>
              <a:rPr lang="en-US" sz="1800" b="1" i="0" u="none" strike="noStrike" baseline="0" dirty="0" err="1">
                <a:solidFill>
                  <a:srgbClr val="000000"/>
                </a:solidFill>
                <a:latin typeface="Calibri" panose="020F0502020204030204" pitchFamily="34" charset="0"/>
              </a:rPr>
              <a:t>Ziele</a:t>
            </a:r>
            <a:endParaRPr lang="en-US" sz="1800" b="1" i="0" u="none" strike="noStrike" baseline="0" dirty="0">
              <a:solidFill>
                <a:srgbClr val="000000"/>
              </a:solidFill>
              <a:latin typeface="Calibri" panose="020F0502020204030204" pitchFamily="34" charset="0"/>
            </a:endParaRPr>
          </a:p>
          <a:p>
            <a:pPr marL="0" indent="0">
              <a:buNone/>
            </a:pPr>
            <a:r>
              <a:rPr lang="de-DE" sz="1800" b="0" i="0" u="none" strike="noStrike" baseline="0" dirty="0">
                <a:solidFill>
                  <a:srgbClr val="000000"/>
                </a:solidFill>
                <a:latin typeface="Calibri" panose="020F0502020204030204" pitchFamily="34" charset="0"/>
              </a:rPr>
              <a:t>Dieses Spiel soll junge Menschen nicht nur dazu ermutigen, sich mit ihren Ideen in die Gesellschaft einzubringen, sondern ihnen auch das nötige Werkzeug dazu geben. Auf spielerische Art und Weise setzen sie sich mit brennenden gesellschaftspolitischen Themen auseinander und trainieren Fähigkeiten, die sie brauchen, um als verantwortungsvolle </a:t>
            </a:r>
            <a:r>
              <a:rPr lang="de-DE" sz="1800" b="0" i="0" u="none" strike="noStrike" baseline="0" dirty="0" err="1">
                <a:solidFill>
                  <a:srgbClr val="000000"/>
                </a:solidFill>
                <a:latin typeface="Calibri" panose="020F0502020204030204" pitchFamily="34" charset="0"/>
              </a:rPr>
              <a:t>Bürger:innen</a:t>
            </a:r>
            <a:r>
              <a:rPr lang="de-DE" sz="1800" b="0" i="0" u="none" strike="noStrike" baseline="0" dirty="0">
                <a:solidFill>
                  <a:srgbClr val="000000"/>
                </a:solidFill>
                <a:latin typeface="Calibri" panose="020F0502020204030204" pitchFamily="34" charset="0"/>
              </a:rPr>
              <a:t> zu handeln:</a:t>
            </a:r>
          </a:p>
          <a:p>
            <a:pPr lvl="1">
              <a:buFont typeface="Arial" panose="020B0604020202020204" pitchFamily="34" charset="0"/>
              <a:buChar char="•"/>
            </a:pPr>
            <a:r>
              <a:rPr lang="en-US" sz="1600" b="0" i="1" u="none" strike="noStrike" baseline="0" dirty="0">
                <a:solidFill>
                  <a:srgbClr val="000000"/>
                </a:solidFill>
                <a:latin typeface="Calibri" panose="020F0502020204030204" pitchFamily="34" charset="0"/>
              </a:rPr>
              <a:t> </a:t>
            </a:r>
            <a:r>
              <a:rPr lang="de-DE" sz="1600" b="0" i="1" u="none" strike="noStrike" baseline="0" dirty="0">
                <a:solidFill>
                  <a:srgbClr val="000000"/>
                </a:solidFill>
                <a:latin typeface="Calibri" panose="020F0502020204030204" pitchFamily="34" charset="0"/>
              </a:rPr>
              <a:t>Einfühlungsvermögen, um Bedürfnisse zu erkennen.</a:t>
            </a:r>
          </a:p>
          <a:p>
            <a:pPr lvl="1">
              <a:buFont typeface="Arial" panose="020B0604020202020204" pitchFamily="34" charset="0"/>
              <a:buChar char="•"/>
            </a:pPr>
            <a:r>
              <a:rPr lang="de-DE" sz="1600" b="0" i="1" u="none" strike="noStrike" baseline="0" dirty="0">
                <a:solidFill>
                  <a:srgbClr val="000000"/>
                </a:solidFill>
                <a:latin typeface="Calibri" panose="020F0502020204030204" pitchFamily="34" charset="0"/>
              </a:rPr>
              <a:t>Offenheit, um neue Wege gehen zu können.</a:t>
            </a:r>
          </a:p>
          <a:p>
            <a:pPr lvl="1">
              <a:buFont typeface="Arial" panose="020B0604020202020204" pitchFamily="34" charset="0"/>
              <a:buChar char="•"/>
            </a:pPr>
            <a:r>
              <a:rPr lang="de-DE" sz="1600" b="0" i="1" u="none" strike="noStrike" baseline="0" dirty="0">
                <a:solidFill>
                  <a:srgbClr val="000000"/>
                </a:solidFill>
                <a:latin typeface="Calibri" panose="020F0502020204030204" pitchFamily="34" charset="0"/>
              </a:rPr>
              <a:t>Führungsqualitäten, um andere anzuleiten, ohne sie zu dominieren.</a:t>
            </a:r>
          </a:p>
          <a:p>
            <a:pPr lvl="1">
              <a:buFont typeface="Arial" panose="020B0604020202020204" pitchFamily="34" charset="0"/>
              <a:buChar char="•"/>
            </a:pPr>
            <a:r>
              <a:rPr lang="de-DE" sz="1600" b="0" i="1" u="none" strike="noStrike" baseline="0" dirty="0">
                <a:solidFill>
                  <a:srgbClr val="000000"/>
                </a:solidFill>
                <a:latin typeface="Calibri" panose="020F0502020204030204" pitchFamily="34" charset="0"/>
              </a:rPr>
              <a:t> Besonnenheit und Verantwortung, um mutige Entscheidungen zu treffen. </a:t>
            </a:r>
          </a:p>
          <a:p>
            <a:pPr lvl="1">
              <a:buFont typeface="Arial" panose="020B0604020202020204" pitchFamily="34" charset="0"/>
              <a:buChar char="•"/>
            </a:pPr>
            <a:r>
              <a:rPr lang="de-DE" sz="1600" b="0" i="1" u="none" strike="noStrike" baseline="0" dirty="0">
                <a:solidFill>
                  <a:srgbClr val="000000"/>
                </a:solidFill>
                <a:latin typeface="Calibri" panose="020F0502020204030204" pitchFamily="34" charset="0"/>
              </a:rPr>
              <a:t>Die Fähigkeit, mit anderen in Beziehung zu treten, die nicht dieselbe Meinung teilen.</a:t>
            </a:r>
          </a:p>
          <a:p>
            <a:pPr lvl="1">
              <a:buFont typeface="Arial" panose="020B0604020202020204" pitchFamily="34" charset="0"/>
              <a:buChar char="•"/>
            </a:pPr>
            <a:r>
              <a:rPr lang="de-DE" sz="1600" b="0" i="1" u="none" strike="noStrike" baseline="0" dirty="0">
                <a:solidFill>
                  <a:srgbClr val="000000"/>
                </a:solidFill>
                <a:latin typeface="Calibri" panose="020F0502020204030204" pitchFamily="34" charset="0"/>
              </a:rPr>
              <a:t>Kommunikationsfähigkeit, um mit anderen in wirklichen Kontakt zu kommen</a:t>
            </a:r>
            <a:endParaRPr lang="en-US" sz="16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97449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E03494-4E6E-D4DC-1E5F-AA74914980E1}"/>
              </a:ext>
            </a:extLst>
          </p:cNvPr>
          <p:cNvSpPr>
            <a:spLocks noGrp="1"/>
          </p:cNvSpPr>
          <p:nvPr>
            <p:ph type="title"/>
          </p:nvPr>
        </p:nvSpPr>
        <p:spPr/>
        <p:txBody>
          <a:bodyPr/>
          <a:lstStyle/>
          <a:p>
            <a:r>
              <a:rPr lang="en-US" dirty="0" err="1"/>
              <a:t>Basisinfo</a:t>
            </a:r>
            <a:r>
              <a:rPr lang="en-US" dirty="0"/>
              <a:t> </a:t>
            </a:r>
            <a:r>
              <a:rPr lang="en-US" dirty="0" err="1"/>
              <a:t>zum</a:t>
            </a:r>
            <a:r>
              <a:rPr lang="en-US" dirty="0"/>
              <a:t> ACT-Game</a:t>
            </a:r>
            <a:endParaRPr lang="en-GB" dirty="0"/>
          </a:p>
        </p:txBody>
      </p:sp>
      <p:sp>
        <p:nvSpPr>
          <p:cNvPr id="3" name="Θέση περιεχομένου 2">
            <a:extLst>
              <a:ext uri="{FF2B5EF4-FFF2-40B4-BE49-F238E27FC236}">
                <a16:creationId xmlns:a16="http://schemas.microsoft.com/office/drawing/2014/main" id="{51CAEAD5-B4B9-FBA4-02AA-01349125641D}"/>
              </a:ext>
            </a:extLst>
          </p:cNvPr>
          <p:cNvSpPr>
            <a:spLocks noGrp="1"/>
          </p:cNvSpPr>
          <p:nvPr>
            <p:ph sz="half" idx="1"/>
          </p:nvPr>
        </p:nvSpPr>
        <p:spPr>
          <a:xfrm>
            <a:off x="557999" y="2711450"/>
            <a:ext cx="5409663" cy="3487049"/>
          </a:xfrm>
          <a:custGeom>
            <a:avLst/>
            <a:gdLst>
              <a:gd name="connsiteX0" fmla="*/ 0 w 5409663"/>
              <a:gd name="connsiteY0" fmla="*/ 0 h 3487049"/>
              <a:gd name="connsiteX1" fmla="*/ 5409663 w 5409663"/>
              <a:gd name="connsiteY1" fmla="*/ 0 h 3487049"/>
              <a:gd name="connsiteX2" fmla="*/ 5409663 w 5409663"/>
              <a:gd name="connsiteY2" fmla="*/ 3487049 h 3487049"/>
              <a:gd name="connsiteX3" fmla="*/ 0 w 5409663"/>
              <a:gd name="connsiteY3" fmla="*/ 3487049 h 3487049"/>
              <a:gd name="connsiteX4" fmla="*/ 0 w 5409663"/>
              <a:gd name="connsiteY4" fmla="*/ 0 h 3487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3" h="3487049" fill="none" extrusionOk="0">
                <a:moveTo>
                  <a:pt x="0" y="0"/>
                </a:moveTo>
                <a:cubicBezTo>
                  <a:pt x="713129" y="-127801"/>
                  <a:pt x="4252009" y="112980"/>
                  <a:pt x="5409663" y="0"/>
                </a:cubicBezTo>
                <a:cubicBezTo>
                  <a:pt x="5354573" y="1040800"/>
                  <a:pt x="5328275" y="1856738"/>
                  <a:pt x="5409663" y="3487049"/>
                </a:cubicBezTo>
                <a:cubicBezTo>
                  <a:pt x="4112381" y="3575873"/>
                  <a:pt x="2229758" y="3459666"/>
                  <a:pt x="0" y="3487049"/>
                </a:cubicBezTo>
                <a:cubicBezTo>
                  <a:pt x="99667" y="1994509"/>
                  <a:pt x="-35515" y="477922"/>
                  <a:pt x="0" y="0"/>
                </a:cubicBezTo>
                <a:close/>
              </a:path>
              <a:path w="5409663" h="3487049" stroke="0" extrusionOk="0">
                <a:moveTo>
                  <a:pt x="0" y="0"/>
                </a:moveTo>
                <a:cubicBezTo>
                  <a:pt x="2396593" y="166551"/>
                  <a:pt x="3581751" y="58723"/>
                  <a:pt x="5409663" y="0"/>
                </a:cubicBezTo>
                <a:cubicBezTo>
                  <a:pt x="5398261" y="723934"/>
                  <a:pt x="5413306" y="1971741"/>
                  <a:pt x="5409663" y="3487049"/>
                </a:cubicBezTo>
                <a:cubicBezTo>
                  <a:pt x="4635360" y="3432086"/>
                  <a:pt x="2433893" y="3425305"/>
                  <a:pt x="0" y="3487049"/>
                </a:cubicBezTo>
                <a:cubicBezTo>
                  <a:pt x="-64595" y="3025275"/>
                  <a:pt x="101925" y="968569"/>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332357185">
                  <ask:type>
                    <ask:lineSketchCurved/>
                  </ask:type>
                </ask:lineSketchStyleProps>
              </a:ext>
            </a:extLst>
          </a:ln>
        </p:spPr>
        <p:txBody>
          <a:bodyPr>
            <a:normAutofit fontScale="92500" lnSpcReduction="10000"/>
          </a:bodyPr>
          <a:lstStyle/>
          <a:p>
            <a:pPr marL="0" indent="0">
              <a:buNone/>
            </a:pPr>
            <a:r>
              <a:rPr lang="en-GB" sz="1800" b="1" i="0" u="none" strike="noStrike" baseline="0" dirty="0">
                <a:solidFill>
                  <a:srgbClr val="DF8D09"/>
                </a:solidFill>
                <a:latin typeface="Calibri" panose="020F0502020204030204" pitchFamily="34" charset="0"/>
              </a:rPr>
              <a:t>Level 1 </a:t>
            </a:r>
            <a:endParaRPr lang="en-GB" sz="1800" i="0" u="none" strike="noStrike" baseline="0" dirty="0">
              <a:solidFill>
                <a:srgbClr val="DF8D09"/>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In Level 1 entwickelt jedes Team mit Hilfe von </a:t>
            </a:r>
            <a:r>
              <a:rPr lang="de-DE" sz="1800" b="1" i="0" u="none" strike="noStrike" baseline="0" dirty="0">
                <a:solidFill>
                  <a:srgbClr val="000000"/>
                </a:solidFill>
                <a:latin typeface="Calibri" panose="020F0502020204030204" pitchFamily="34" charset="0"/>
              </a:rPr>
              <a:t>vier gezogenen Karten eine spannende Ausgangs-situation </a:t>
            </a:r>
            <a:r>
              <a:rPr lang="de-DE" sz="1800" b="0" i="0" u="none" strike="noStrike" baseline="0" dirty="0">
                <a:solidFill>
                  <a:srgbClr val="000000"/>
                </a:solidFill>
                <a:latin typeface="Calibri" panose="020F0502020204030204" pitchFamily="34" charset="0"/>
              </a:rPr>
              <a:t>(ein zu lösendes Problem). Anschließend präsentieren die Teams ihre Geschichte vor der Klasse und erhalten dafür Punkte.</a:t>
            </a:r>
          </a:p>
          <a:p>
            <a:pPr marL="0" indent="0">
              <a:buNone/>
            </a:pPr>
            <a:r>
              <a:rPr lang="en-GB" sz="1800" b="1" i="0" u="none" strike="noStrike" baseline="0" dirty="0">
                <a:solidFill>
                  <a:srgbClr val="DF8D09"/>
                </a:solidFill>
                <a:latin typeface="Calibri" panose="020F0502020204030204" pitchFamily="34" charset="0"/>
              </a:rPr>
              <a:t>Level 2 </a:t>
            </a:r>
            <a:endParaRPr lang="en-GB" sz="1800" b="0" i="0" u="none" strike="noStrike" baseline="0" dirty="0">
              <a:solidFill>
                <a:srgbClr val="DF8D09"/>
              </a:solidFill>
              <a:latin typeface="Calibri" panose="020F0502020204030204" pitchFamily="34" charset="0"/>
            </a:endParaRPr>
          </a:p>
          <a:p>
            <a:r>
              <a:rPr lang="de-DE" sz="1800" b="0" i="0" u="none" strike="noStrike" baseline="0" dirty="0">
                <a:solidFill>
                  <a:srgbClr val="000000"/>
                </a:solidFill>
                <a:latin typeface="Calibri" panose="020F0502020204030204" pitchFamily="34" charset="0"/>
              </a:rPr>
              <a:t>Um das Problem ihrer Ausgangssituation zu lösen, brauchen die Teams die Hilfe der </a:t>
            </a:r>
            <a:r>
              <a:rPr lang="de-DE" sz="1800" b="1" i="0" u="none" strike="noStrike" baseline="0" dirty="0">
                <a:solidFill>
                  <a:srgbClr val="000000"/>
                </a:solidFill>
                <a:latin typeface="Calibri" panose="020F0502020204030204" pitchFamily="34" charset="0"/>
              </a:rPr>
              <a:t>Avatare</a:t>
            </a:r>
            <a:r>
              <a:rPr lang="de-DE" sz="1800" b="0" i="0" u="none" strike="noStrike" baseline="0" dirty="0">
                <a:solidFill>
                  <a:srgbClr val="000000"/>
                </a:solidFill>
                <a:latin typeface="Calibri" panose="020F0502020204030204" pitchFamily="34" charset="0"/>
              </a:rPr>
              <a:t>. Sie müssen die </a:t>
            </a:r>
            <a:r>
              <a:rPr lang="de-DE" sz="1800" b="1" i="0" u="none" strike="noStrike" baseline="0" dirty="0" err="1">
                <a:solidFill>
                  <a:srgbClr val="000000"/>
                </a:solidFill>
                <a:latin typeface="Calibri" panose="020F0502020204030204" pitchFamily="34" charset="0"/>
              </a:rPr>
              <a:t>BefindlichkeitsKarten</a:t>
            </a:r>
            <a:r>
              <a:rPr lang="de-DE" sz="1800" b="1" i="0" u="none" strike="noStrike" baseline="0" dirty="0">
                <a:solidFill>
                  <a:srgbClr val="000000"/>
                </a:solidFill>
                <a:latin typeface="Calibri" panose="020F0502020204030204" pitchFamily="34" charset="0"/>
              </a:rPr>
              <a:t> </a:t>
            </a:r>
            <a:r>
              <a:rPr lang="de-DE" sz="1800" b="1" dirty="0">
                <a:solidFill>
                  <a:srgbClr val="000000"/>
                </a:solidFill>
                <a:latin typeface="Calibri" panose="020F0502020204030204" pitchFamily="34" charset="0"/>
              </a:rPr>
              <a:t>dem richtigen </a:t>
            </a:r>
            <a:r>
              <a:rPr lang="de-DE" sz="1800" b="1" i="0" u="none" strike="noStrike" baseline="0" dirty="0">
                <a:solidFill>
                  <a:srgbClr val="000000"/>
                </a:solidFill>
                <a:latin typeface="Calibri" panose="020F0502020204030204" pitchFamily="34" charset="0"/>
              </a:rPr>
              <a:t>Grund-bedürfnis zuordnen. </a:t>
            </a:r>
            <a:r>
              <a:rPr lang="de-DE" sz="1800" b="0" i="0" u="none" strike="noStrike" baseline="0" dirty="0">
                <a:solidFill>
                  <a:srgbClr val="000000"/>
                </a:solidFill>
                <a:latin typeface="Calibri" panose="020F0502020204030204" pitchFamily="34" charset="0"/>
              </a:rPr>
              <a:t>Der QR-Code auf jeder Karte führt zur Lösung.</a:t>
            </a:r>
            <a:endParaRPr lang="en-GB" dirty="0"/>
          </a:p>
        </p:txBody>
      </p:sp>
      <p:sp>
        <p:nvSpPr>
          <p:cNvPr id="4" name="Θέση περιεχομένου 3">
            <a:extLst>
              <a:ext uri="{FF2B5EF4-FFF2-40B4-BE49-F238E27FC236}">
                <a16:creationId xmlns:a16="http://schemas.microsoft.com/office/drawing/2014/main" id="{EDC7DA20-33D6-9136-41ED-254B085D65CD}"/>
              </a:ext>
            </a:extLst>
          </p:cNvPr>
          <p:cNvSpPr>
            <a:spLocks noGrp="1"/>
          </p:cNvSpPr>
          <p:nvPr>
            <p:ph sz="half" idx="2"/>
          </p:nvPr>
        </p:nvSpPr>
        <p:spPr>
          <a:xfrm>
            <a:off x="6172199" y="2711450"/>
            <a:ext cx="5782377" cy="3766058"/>
          </a:xfrm>
          <a:custGeom>
            <a:avLst/>
            <a:gdLst>
              <a:gd name="connsiteX0" fmla="*/ 0 w 5782377"/>
              <a:gd name="connsiteY0" fmla="*/ 0 h 3766058"/>
              <a:gd name="connsiteX1" fmla="*/ 5782377 w 5782377"/>
              <a:gd name="connsiteY1" fmla="*/ 0 h 3766058"/>
              <a:gd name="connsiteX2" fmla="*/ 5782377 w 5782377"/>
              <a:gd name="connsiteY2" fmla="*/ 3766058 h 3766058"/>
              <a:gd name="connsiteX3" fmla="*/ 0 w 5782377"/>
              <a:gd name="connsiteY3" fmla="*/ 3766058 h 3766058"/>
              <a:gd name="connsiteX4" fmla="*/ 0 w 5782377"/>
              <a:gd name="connsiteY4" fmla="*/ 0 h 376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2377" h="3766058" fill="none" extrusionOk="0">
                <a:moveTo>
                  <a:pt x="0" y="0"/>
                </a:moveTo>
                <a:cubicBezTo>
                  <a:pt x="1334009" y="118651"/>
                  <a:pt x="3343346" y="-122561"/>
                  <a:pt x="5782377" y="0"/>
                </a:cubicBezTo>
                <a:cubicBezTo>
                  <a:pt x="5618193" y="575249"/>
                  <a:pt x="5644347" y="1895591"/>
                  <a:pt x="5782377" y="3766058"/>
                </a:cubicBezTo>
                <a:cubicBezTo>
                  <a:pt x="3679526" y="3700010"/>
                  <a:pt x="2492178" y="3619660"/>
                  <a:pt x="0" y="3766058"/>
                </a:cubicBezTo>
                <a:cubicBezTo>
                  <a:pt x="-10597" y="2432914"/>
                  <a:pt x="5051" y="798528"/>
                  <a:pt x="0" y="0"/>
                </a:cubicBezTo>
                <a:close/>
              </a:path>
              <a:path w="5782377" h="3766058" stroke="0" extrusionOk="0">
                <a:moveTo>
                  <a:pt x="0" y="0"/>
                </a:moveTo>
                <a:cubicBezTo>
                  <a:pt x="2048587" y="-126576"/>
                  <a:pt x="5078807" y="10945"/>
                  <a:pt x="5782377" y="0"/>
                </a:cubicBezTo>
                <a:cubicBezTo>
                  <a:pt x="5945143" y="1269005"/>
                  <a:pt x="5896083" y="2895445"/>
                  <a:pt x="5782377" y="3766058"/>
                </a:cubicBezTo>
                <a:cubicBezTo>
                  <a:pt x="3250443" y="3894991"/>
                  <a:pt x="1086015" y="3721774"/>
                  <a:pt x="0" y="3766058"/>
                </a:cubicBezTo>
                <a:cubicBezTo>
                  <a:pt x="102854" y="2441941"/>
                  <a:pt x="2284" y="1661001"/>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095663264">
                  <ask:type>
                    <ask:lineSketchCurved/>
                  </ask:type>
                </ask:lineSketchStyleProps>
              </a:ext>
            </a:extLst>
          </a:ln>
        </p:spPr>
        <p:txBody>
          <a:bodyPr>
            <a:normAutofit fontScale="92500" lnSpcReduction="10000"/>
          </a:bodyPr>
          <a:lstStyle/>
          <a:p>
            <a:pPr marL="0" indent="0">
              <a:buNone/>
            </a:pPr>
            <a:r>
              <a:rPr lang="en-GB" sz="1800" b="1" i="0" u="none" strike="noStrike" baseline="0" dirty="0">
                <a:solidFill>
                  <a:srgbClr val="DF8D09"/>
                </a:solidFill>
                <a:latin typeface="Calibri" panose="020F0502020204030204" pitchFamily="34" charset="0"/>
              </a:rPr>
              <a:t>Level 3 </a:t>
            </a:r>
            <a:endParaRPr lang="en-GB" sz="1800" b="0" i="0" u="none" strike="noStrike" baseline="0" dirty="0">
              <a:solidFill>
                <a:srgbClr val="DF8D09"/>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ACT – Phase</a:t>
            </a:r>
            <a:r>
              <a:rPr lang="en-US" sz="1800" b="0" i="0" u="none" strike="noStrike" baseline="0" dirty="0">
                <a:solidFill>
                  <a:srgbClr val="00000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Jedes Teammitglied ist durch die Superpower-Karte, die es auf Level 2 erhalten hat, Experte für ein bestimmtes Grundbedürfnis geworden. Dieses Teammitglied </a:t>
            </a:r>
            <a:r>
              <a:rPr lang="de-DE" sz="1800" b="1" i="0" u="none" strike="noStrike" baseline="0" dirty="0">
                <a:solidFill>
                  <a:srgbClr val="000000"/>
                </a:solidFill>
                <a:latin typeface="Calibri" panose="020F0502020204030204" pitchFamily="34" charset="0"/>
              </a:rPr>
              <a:t>übernimmt die Führung </a:t>
            </a:r>
            <a:r>
              <a:rPr lang="de-DE" sz="1800" b="0" i="0" u="none" strike="noStrike" baseline="0" dirty="0">
                <a:solidFill>
                  <a:srgbClr val="000000"/>
                </a:solidFill>
                <a:latin typeface="Calibri" panose="020F0502020204030204" pitchFamily="34" charset="0"/>
              </a:rPr>
              <a:t>bei der entsprechenden Aktion, so dass sie gemeinsam eine </a:t>
            </a:r>
            <a:r>
              <a:rPr lang="de-DE" sz="1800" b="1" i="0" u="none" strike="noStrike" baseline="0" dirty="0">
                <a:solidFill>
                  <a:srgbClr val="000000"/>
                </a:solidFill>
                <a:latin typeface="Calibri" panose="020F0502020204030204" pitchFamily="34" charset="0"/>
              </a:rPr>
              <a:t>gute Lösung für das Problem </a:t>
            </a:r>
            <a:r>
              <a:rPr lang="de-DE" sz="1800" b="0" i="0" u="none" strike="noStrike" baseline="0" dirty="0">
                <a:solidFill>
                  <a:srgbClr val="000000"/>
                </a:solidFill>
                <a:latin typeface="Calibri" panose="020F0502020204030204" pitchFamily="34" charset="0"/>
              </a:rPr>
              <a:t>in ihrer Ausgangssituation finden können. Detaillierte Informationen zu dieser Phase finden Sie unten.</a:t>
            </a:r>
            <a:endParaRPr lang="en-US" sz="1800" b="0" i="0" u="none" strike="noStrike" baseline="0" dirty="0">
              <a:solidFill>
                <a:srgbClr val="000000"/>
              </a:solidFill>
              <a:latin typeface="Calibri" panose="020F0502020204030204" pitchFamily="34" charset="0"/>
            </a:endParaRPr>
          </a:p>
          <a:p>
            <a:pPr marL="0" indent="0">
              <a:buNone/>
            </a:pPr>
            <a:r>
              <a:rPr lang="en-GB" sz="1800" b="1" i="0" u="none" strike="noStrike" baseline="0" dirty="0">
                <a:solidFill>
                  <a:srgbClr val="DF8D09"/>
                </a:solidFill>
                <a:latin typeface="Calibri" panose="020F0502020204030204" pitchFamily="34" charset="0"/>
              </a:rPr>
              <a:t>Level 4 </a:t>
            </a:r>
            <a:endParaRPr lang="en-GB" sz="1800" b="0" i="0" u="none" strike="noStrike" baseline="0" dirty="0">
              <a:solidFill>
                <a:srgbClr val="DF8D09"/>
              </a:solidFill>
              <a:latin typeface="Calibri" panose="020F0502020204030204" pitchFamily="34" charset="0"/>
            </a:endParaRPr>
          </a:p>
          <a:p>
            <a:r>
              <a:rPr lang="en-US" sz="1800" b="1" i="0" u="none" strike="noStrike" baseline="0" dirty="0" err="1">
                <a:solidFill>
                  <a:srgbClr val="000000"/>
                </a:solidFill>
                <a:latin typeface="Calibri" panose="020F0502020204030204" pitchFamily="34" charset="0"/>
              </a:rPr>
              <a:t>Auswertung</a:t>
            </a:r>
            <a:r>
              <a:rPr lang="en-US" sz="1800" b="1" i="0" u="none" strike="noStrike" baseline="0" dirty="0">
                <a:solidFill>
                  <a:srgbClr val="000000"/>
                </a:solidFill>
                <a:latin typeface="Calibri" panose="020F0502020204030204" pitchFamily="34" charset="0"/>
              </a:rPr>
              <a:t>: </a:t>
            </a:r>
            <a:r>
              <a:rPr lang="de-DE" sz="1800" b="0" i="0" u="none" strike="noStrike" baseline="0" dirty="0">
                <a:solidFill>
                  <a:srgbClr val="000000"/>
                </a:solidFill>
                <a:latin typeface="Calibri" panose="020F0502020204030204" pitchFamily="34" charset="0"/>
              </a:rPr>
              <a:t>Die einzelnen Teams präsentieren die gefundenen Lösungen vor der Klasse und erhalten dafür wiederum Punkte. Sieger ist das Team mit den meisten Punkten.</a:t>
            </a:r>
            <a:endParaRPr lang="en-US" sz="1800" b="0" i="0" u="none" strike="noStrike" baseline="0" dirty="0">
              <a:solidFill>
                <a:srgbClr val="000000"/>
              </a:solidFill>
              <a:latin typeface="Calibri" panose="020F0502020204030204" pitchFamily="34" charset="0"/>
            </a:endParaRPr>
          </a:p>
          <a:p>
            <a:endParaRPr lang="en-GB" dirty="0"/>
          </a:p>
        </p:txBody>
      </p:sp>
      <p:sp>
        <p:nvSpPr>
          <p:cNvPr id="6" name="TextBox 5">
            <a:extLst>
              <a:ext uri="{FF2B5EF4-FFF2-40B4-BE49-F238E27FC236}">
                <a16:creationId xmlns:a16="http://schemas.microsoft.com/office/drawing/2014/main" id="{EF38B482-FFDD-420B-A2D1-307F3489E77B}"/>
              </a:ext>
            </a:extLst>
          </p:cNvPr>
          <p:cNvSpPr txBox="1"/>
          <p:nvPr/>
        </p:nvSpPr>
        <p:spPr>
          <a:xfrm>
            <a:off x="4528457" y="736541"/>
            <a:ext cx="7426119" cy="1754326"/>
          </a:xfrm>
          <a:custGeom>
            <a:avLst/>
            <a:gdLst>
              <a:gd name="connsiteX0" fmla="*/ 0 w 7426119"/>
              <a:gd name="connsiteY0" fmla="*/ 0 h 1754326"/>
              <a:gd name="connsiteX1" fmla="*/ 675101 w 7426119"/>
              <a:gd name="connsiteY1" fmla="*/ 0 h 1754326"/>
              <a:gd name="connsiteX2" fmla="*/ 1127420 w 7426119"/>
              <a:gd name="connsiteY2" fmla="*/ 0 h 1754326"/>
              <a:gd name="connsiteX3" fmla="*/ 1579737 w 7426119"/>
              <a:gd name="connsiteY3" fmla="*/ 0 h 1754326"/>
              <a:gd name="connsiteX4" fmla="*/ 2180578 w 7426119"/>
              <a:gd name="connsiteY4" fmla="*/ 0 h 1754326"/>
              <a:gd name="connsiteX5" fmla="*/ 2632896 w 7426119"/>
              <a:gd name="connsiteY5" fmla="*/ 0 h 1754326"/>
              <a:gd name="connsiteX6" fmla="*/ 3456520 w 7426119"/>
              <a:gd name="connsiteY6" fmla="*/ 0 h 1754326"/>
              <a:gd name="connsiteX7" fmla="*/ 3908839 w 7426119"/>
              <a:gd name="connsiteY7" fmla="*/ 0 h 1754326"/>
              <a:gd name="connsiteX8" fmla="*/ 4435418 w 7426119"/>
              <a:gd name="connsiteY8" fmla="*/ 0 h 1754326"/>
              <a:gd name="connsiteX9" fmla="*/ 5110519 w 7426119"/>
              <a:gd name="connsiteY9" fmla="*/ 0 h 1754326"/>
              <a:gd name="connsiteX10" fmla="*/ 5637099 w 7426119"/>
              <a:gd name="connsiteY10" fmla="*/ 0 h 1754326"/>
              <a:gd name="connsiteX11" fmla="*/ 6460723 w 7426119"/>
              <a:gd name="connsiteY11" fmla="*/ 0 h 1754326"/>
              <a:gd name="connsiteX12" fmla="*/ 7426119 w 7426119"/>
              <a:gd name="connsiteY12" fmla="*/ 0 h 1754326"/>
              <a:gd name="connsiteX13" fmla="*/ 7426119 w 7426119"/>
              <a:gd name="connsiteY13" fmla="*/ 549689 h 1754326"/>
              <a:gd name="connsiteX14" fmla="*/ 7426119 w 7426119"/>
              <a:gd name="connsiteY14" fmla="*/ 1099377 h 1754326"/>
              <a:gd name="connsiteX15" fmla="*/ 7426119 w 7426119"/>
              <a:gd name="connsiteY15" fmla="*/ 1754326 h 1754326"/>
              <a:gd name="connsiteX16" fmla="*/ 6825278 w 7426119"/>
              <a:gd name="connsiteY16" fmla="*/ 1754326 h 1754326"/>
              <a:gd name="connsiteX17" fmla="*/ 6075915 w 7426119"/>
              <a:gd name="connsiteY17" fmla="*/ 1754326 h 1754326"/>
              <a:gd name="connsiteX18" fmla="*/ 5549336 w 7426119"/>
              <a:gd name="connsiteY18" fmla="*/ 1754326 h 1754326"/>
              <a:gd name="connsiteX19" fmla="*/ 4725712 w 7426119"/>
              <a:gd name="connsiteY19" fmla="*/ 1754326 h 1754326"/>
              <a:gd name="connsiteX20" fmla="*/ 4273394 w 7426119"/>
              <a:gd name="connsiteY20" fmla="*/ 1754326 h 1754326"/>
              <a:gd name="connsiteX21" fmla="*/ 3821075 w 7426119"/>
              <a:gd name="connsiteY21" fmla="*/ 1754326 h 1754326"/>
              <a:gd name="connsiteX22" fmla="*/ 3294496 w 7426119"/>
              <a:gd name="connsiteY22" fmla="*/ 1754326 h 1754326"/>
              <a:gd name="connsiteX23" fmla="*/ 2545132 w 7426119"/>
              <a:gd name="connsiteY23" fmla="*/ 1754326 h 1754326"/>
              <a:gd name="connsiteX24" fmla="*/ 1870032 w 7426119"/>
              <a:gd name="connsiteY24" fmla="*/ 1754326 h 1754326"/>
              <a:gd name="connsiteX25" fmla="*/ 1269191 w 7426119"/>
              <a:gd name="connsiteY25" fmla="*/ 1754326 h 1754326"/>
              <a:gd name="connsiteX26" fmla="*/ 816873 w 7426119"/>
              <a:gd name="connsiteY26" fmla="*/ 1754326 h 1754326"/>
              <a:gd name="connsiteX27" fmla="*/ 0 w 7426119"/>
              <a:gd name="connsiteY27" fmla="*/ 1754326 h 1754326"/>
              <a:gd name="connsiteX28" fmla="*/ 0 w 7426119"/>
              <a:gd name="connsiteY28" fmla="*/ 1204636 h 1754326"/>
              <a:gd name="connsiteX29" fmla="*/ 0 w 7426119"/>
              <a:gd name="connsiteY29" fmla="*/ 654948 h 1754326"/>
              <a:gd name="connsiteX30" fmla="*/ 0 w 7426119"/>
              <a:gd name="connsiteY30" fmla="*/ 0 h 1754326"/>
              <a:gd name="connsiteX0" fmla="*/ 0 w 7426119"/>
              <a:gd name="connsiteY0" fmla="*/ 0 h 1754326"/>
              <a:gd name="connsiteX1" fmla="*/ 452318 w 7426119"/>
              <a:gd name="connsiteY1" fmla="*/ 0 h 1754326"/>
              <a:gd name="connsiteX2" fmla="*/ 1053159 w 7426119"/>
              <a:gd name="connsiteY2" fmla="*/ 0 h 1754326"/>
              <a:gd name="connsiteX3" fmla="*/ 1728259 w 7426119"/>
              <a:gd name="connsiteY3" fmla="*/ 0 h 1754326"/>
              <a:gd name="connsiteX4" fmla="*/ 2403361 w 7426119"/>
              <a:gd name="connsiteY4" fmla="*/ 0 h 1754326"/>
              <a:gd name="connsiteX5" fmla="*/ 2855680 w 7426119"/>
              <a:gd name="connsiteY5" fmla="*/ 0 h 1754326"/>
              <a:gd name="connsiteX6" fmla="*/ 3382259 w 7426119"/>
              <a:gd name="connsiteY6" fmla="*/ 0 h 1754326"/>
              <a:gd name="connsiteX7" fmla="*/ 4057361 w 7426119"/>
              <a:gd name="connsiteY7" fmla="*/ 0 h 1754326"/>
              <a:gd name="connsiteX8" fmla="*/ 4509680 w 7426119"/>
              <a:gd name="connsiteY8" fmla="*/ 0 h 1754326"/>
              <a:gd name="connsiteX9" fmla="*/ 4961997 w 7426119"/>
              <a:gd name="connsiteY9" fmla="*/ 0 h 1754326"/>
              <a:gd name="connsiteX10" fmla="*/ 5488576 w 7426119"/>
              <a:gd name="connsiteY10" fmla="*/ 0 h 1754326"/>
              <a:gd name="connsiteX11" fmla="*/ 6089417 w 7426119"/>
              <a:gd name="connsiteY11" fmla="*/ 0 h 1754326"/>
              <a:gd name="connsiteX12" fmla="*/ 6541735 w 7426119"/>
              <a:gd name="connsiteY12" fmla="*/ 0 h 1754326"/>
              <a:gd name="connsiteX13" fmla="*/ 7426119 w 7426119"/>
              <a:gd name="connsiteY13" fmla="*/ 0 h 1754326"/>
              <a:gd name="connsiteX14" fmla="*/ 7426119 w 7426119"/>
              <a:gd name="connsiteY14" fmla="*/ 532145 h 1754326"/>
              <a:gd name="connsiteX15" fmla="*/ 7426119 w 7426119"/>
              <a:gd name="connsiteY15" fmla="*/ 1081834 h 1754326"/>
              <a:gd name="connsiteX16" fmla="*/ 7426119 w 7426119"/>
              <a:gd name="connsiteY16" fmla="*/ 1754326 h 1754326"/>
              <a:gd name="connsiteX17" fmla="*/ 6825278 w 7426119"/>
              <a:gd name="connsiteY17" fmla="*/ 1754326 h 1754326"/>
              <a:gd name="connsiteX18" fmla="*/ 6224437 w 7426119"/>
              <a:gd name="connsiteY18" fmla="*/ 1754326 h 1754326"/>
              <a:gd name="connsiteX19" fmla="*/ 5697859 w 7426119"/>
              <a:gd name="connsiteY19" fmla="*/ 1754326 h 1754326"/>
              <a:gd name="connsiteX20" fmla="*/ 5245540 w 7426119"/>
              <a:gd name="connsiteY20" fmla="*/ 1754326 h 1754326"/>
              <a:gd name="connsiteX21" fmla="*/ 4718961 w 7426119"/>
              <a:gd name="connsiteY21" fmla="*/ 1754326 h 1754326"/>
              <a:gd name="connsiteX22" fmla="*/ 4043859 w 7426119"/>
              <a:gd name="connsiteY22" fmla="*/ 1754326 h 1754326"/>
              <a:gd name="connsiteX23" fmla="*/ 3443018 w 7426119"/>
              <a:gd name="connsiteY23" fmla="*/ 1754326 h 1754326"/>
              <a:gd name="connsiteX24" fmla="*/ 2767916 w 7426119"/>
              <a:gd name="connsiteY24" fmla="*/ 1754326 h 1754326"/>
              <a:gd name="connsiteX25" fmla="*/ 2092815 w 7426119"/>
              <a:gd name="connsiteY25" fmla="*/ 1754326 h 1754326"/>
              <a:gd name="connsiteX26" fmla="*/ 1269191 w 7426119"/>
              <a:gd name="connsiteY26" fmla="*/ 1754326 h 1754326"/>
              <a:gd name="connsiteX27" fmla="*/ 742611 w 7426119"/>
              <a:gd name="connsiteY27" fmla="*/ 1754326 h 1754326"/>
              <a:gd name="connsiteX28" fmla="*/ 0 w 7426119"/>
              <a:gd name="connsiteY28" fmla="*/ 1754326 h 1754326"/>
              <a:gd name="connsiteX29" fmla="*/ 0 w 7426119"/>
              <a:gd name="connsiteY29" fmla="*/ 1204636 h 1754326"/>
              <a:gd name="connsiteX30" fmla="*/ 0 w 7426119"/>
              <a:gd name="connsiteY30" fmla="*/ 654948 h 1754326"/>
              <a:gd name="connsiteX31" fmla="*/ 0 w 7426119"/>
              <a:gd name="connsiteY31" fmla="*/ 0 h 1754326"/>
              <a:gd name="connsiteX0" fmla="*/ 0 w 7426119"/>
              <a:gd name="connsiteY0" fmla="*/ 0 h 1754326"/>
              <a:gd name="connsiteX1" fmla="*/ 675101 w 7426119"/>
              <a:gd name="connsiteY1" fmla="*/ 0 h 1754326"/>
              <a:gd name="connsiteX2" fmla="*/ 1127420 w 7426119"/>
              <a:gd name="connsiteY2" fmla="*/ 0 h 1754326"/>
              <a:gd name="connsiteX3" fmla="*/ 1579737 w 7426119"/>
              <a:gd name="connsiteY3" fmla="*/ 0 h 1754326"/>
              <a:gd name="connsiteX4" fmla="*/ 2180578 w 7426119"/>
              <a:gd name="connsiteY4" fmla="*/ 0 h 1754326"/>
              <a:gd name="connsiteX5" fmla="*/ 2632896 w 7426119"/>
              <a:gd name="connsiteY5" fmla="*/ 0 h 1754326"/>
              <a:gd name="connsiteX6" fmla="*/ 3456520 w 7426119"/>
              <a:gd name="connsiteY6" fmla="*/ 0 h 1754326"/>
              <a:gd name="connsiteX7" fmla="*/ 3908839 w 7426119"/>
              <a:gd name="connsiteY7" fmla="*/ 0 h 1754326"/>
              <a:gd name="connsiteX8" fmla="*/ 4435418 w 7426119"/>
              <a:gd name="connsiteY8" fmla="*/ 0 h 1754326"/>
              <a:gd name="connsiteX9" fmla="*/ 5110519 w 7426119"/>
              <a:gd name="connsiteY9" fmla="*/ 0 h 1754326"/>
              <a:gd name="connsiteX10" fmla="*/ 5637099 w 7426119"/>
              <a:gd name="connsiteY10" fmla="*/ 0 h 1754326"/>
              <a:gd name="connsiteX11" fmla="*/ 6460723 w 7426119"/>
              <a:gd name="connsiteY11" fmla="*/ 0 h 1754326"/>
              <a:gd name="connsiteX12" fmla="*/ 7426119 w 7426119"/>
              <a:gd name="connsiteY12" fmla="*/ 0 h 1754326"/>
              <a:gd name="connsiteX13" fmla="*/ 7426119 w 7426119"/>
              <a:gd name="connsiteY13" fmla="*/ 549689 h 1754326"/>
              <a:gd name="connsiteX14" fmla="*/ 7426119 w 7426119"/>
              <a:gd name="connsiteY14" fmla="*/ 1099377 h 1754326"/>
              <a:gd name="connsiteX15" fmla="*/ 7426119 w 7426119"/>
              <a:gd name="connsiteY15" fmla="*/ 1754326 h 1754326"/>
              <a:gd name="connsiteX16" fmla="*/ 6825278 w 7426119"/>
              <a:gd name="connsiteY16" fmla="*/ 1754326 h 1754326"/>
              <a:gd name="connsiteX17" fmla="*/ 6075915 w 7426119"/>
              <a:gd name="connsiteY17" fmla="*/ 1754326 h 1754326"/>
              <a:gd name="connsiteX18" fmla="*/ 5549336 w 7426119"/>
              <a:gd name="connsiteY18" fmla="*/ 1754326 h 1754326"/>
              <a:gd name="connsiteX19" fmla="*/ 4725712 w 7426119"/>
              <a:gd name="connsiteY19" fmla="*/ 1754326 h 1754326"/>
              <a:gd name="connsiteX20" fmla="*/ 4273394 w 7426119"/>
              <a:gd name="connsiteY20" fmla="*/ 1754326 h 1754326"/>
              <a:gd name="connsiteX21" fmla="*/ 3821075 w 7426119"/>
              <a:gd name="connsiteY21" fmla="*/ 1754326 h 1754326"/>
              <a:gd name="connsiteX22" fmla="*/ 3294496 w 7426119"/>
              <a:gd name="connsiteY22" fmla="*/ 1754326 h 1754326"/>
              <a:gd name="connsiteX23" fmla="*/ 2545132 w 7426119"/>
              <a:gd name="connsiteY23" fmla="*/ 1754326 h 1754326"/>
              <a:gd name="connsiteX24" fmla="*/ 1870032 w 7426119"/>
              <a:gd name="connsiteY24" fmla="*/ 1754326 h 1754326"/>
              <a:gd name="connsiteX25" fmla="*/ 1269191 w 7426119"/>
              <a:gd name="connsiteY25" fmla="*/ 1754326 h 1754326"/>
              <a:gd name="connsiteX26" fmla="*/ 816873 w 7426119"/>
              <a:gd name="connsiteY26" fmla="*/ 1754326 h 1754326"/>
              <a:gd name="connsiteX27" fmla="*/ 0 w 7426119"/>
              <a:gd name="connsiteY27" fmla="*/ 1754326 h 1754326"/>
              <a:gd name="connsiteX28" fmla="*/ 0 w 7426119"/>
              <a:gd name="connsiteY28" fmla="*/ 1204636 h 1754326"/>
              <a:gd name="connsiteX29" fmla="*/ 0 w 7426119"/>
              <a:gd name="connsiteY29" fmla="*/ 654948 h 1754326"/>
              <a:gd name="connsiteX30" fmla="*/ 0 w 7426119"/>
              <a:gd name="connsiteY30"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26119" h="1754326" fill="none" extrusionOk="0">
                <a:moveTo>
                  <a:pt x="0" y="0"/>
                </a:moveTo>
                <a:cubicBezTo>
                  <a:pt x="279585" y="58046"/>
                  <a:pt x="426604" y="18896"/>
                  <a:pt x="675101" y="0"/>
                </a:cubicBezTo>
                <a:cubicBezTo>
                  <a:pt x="957703" y="-72694"/>
                  <a:pt x="928470" y="-15963"/>
                  <a:pt x="1127420" y="0"/>
                </a:cubicBezTo>
                <a:cubicBezTo>
                  <a:pt x="1346141" y="13660"/>
                  <a:pt x="1382273" y="-2215"/>
                  <a:pt x="1579737" y="0"/>
                </a:cubicBezTo>
                <a:cubicBezTo>
                  <a:pt x="1815155" y="-32359"/>
                  <a:pt x="1876131" y="36869"/>
                  <a:pt x="2180578" y="0"/>
                </a:cubicBezTo>
                <a:cubicBezTo>
                  <a:pt x="2469714" y="-27235"/>
                  <a:pt x="2476570" y="78830"/>
                  <a:pt x="2632896" y="0"/>
                </a:cubicBezTo>
                <a:cubicBezTo>
                  <a:pt x="2739940" y="-41423"/>
                  <a:pt x="3301751" y="24241"/>
                  <a:pt x="3456520" y="0"/>
                </a:cubicBezTo>
                <a:cubicBezTo>
                  <a:pt x="3658323" y="-108504"/>
                  <a:pt x="3786603" y="-20932"/>
                  <a:pt x="3908839" y="0"/>
                </a:cubicBezTo>
                <a:cubicBezTo>
                  <a:pt x="4113813" y="-16690"/>
                  <a:pt x="4169820" y="86497"/>
                  <a:pt x="4435418" y="0"/>
                </a:cubicBezTo>
                <a:cubicBezTo>
                  <a:pt x="4674284" y="-30246"/>
                  <a:pt x="5013880" y="20793"/>
                  <a:pt x="5110519" y="0"/>
                </a:cubicBezTo>
                <a:cubicBezTo>
                  <a:pt x="5249957" y="28125"/>
                  <a:pt x="5450370" y="-20330"/>
                  <a:pt x="5637099" y="0"/>
                </a:cubicBezTo>
                <a:cubicBezTo>
                  <a:pt x="5813543" y="26278"/>
                  <a:pt x="6116002" y="78852"/>
                  <a:pt x="6460723" y="0"/>
                </a:cubicBezTo>
                <a:cubicBezTo>
                  <a:pt x="6822027" y="-35291"/>
                  <a:pt x="7051140" y="60764"/>
                  <a:pt x="7426119" y="0"/>
                </a:cubicBezTo>
                <a:cubicBezTo>
                  <a:pt x="7457153" y="236295"/>
                  <a:pt x="7331761" y="346745"/>
                  <a:pt x="7426119" y="549689"/>
                </a:cubicBezTo>
                <a:cubicBezTo>
                  <a:pt x="7451150" y="775092"/>
                  <a:pt x="7409367" y="828839"/>
                  <a:pt x="7426119" y="1099377"/>
                </a:cubicBezTo>
                <a:cubicBezTo>
                  <a:pt x="7422613" y="1411391"/>
                  <a:pt x="7306926" y="1612211"/>
                  <a:pt x="7426119" y="1754326"/>
                </a:cubicBezTo>
                <a:cubicBezTo>
                  <a:pt x="7100610" y="1747302"/>
                  <a:pt x="7049341" y="1698847"/>
                  <a:pt x="6825278" y="1754326"/>
                </a:cubicBezTo>
                <a:cubicBezTo>
                  <a:pt x="6685841" y="1780797"/>
                  <a:pt x="6265415" y="1703189"/>
                  <a:pt x="6075915" y="1754326"/>
                </a:cubicBezTo>
                <a:cubicBezTo>
                  <a:pt x="5948885" y="1813534"/>
                  <a:pt x="5757214" y="1803017"/>
                  <a:pt x="5549336" y="1754326"/>
                </a:cubicBezTo>
                <a:cubicBezTo>
                  <a:pt x="5352164" y="1748056"/>
                  <a:pt x="4973632" y="1613575"/>
                  <a:pt x="4725712" y="1754326"/>
                </a:cubicBezTo>
                <a:cubicBezTo>
                  <a:pt x="4458721" y="1851410"/>
                  <a:pt x="4359366" y="1745772"/>
                  <a:pt x="4273394" y="1754326"/>
                </a:cubicBezTo>
                <a:cubicBezTo>
                  <a:pt x="4216158" y="1752939"/>
                  <a:pt x="3981616" y="1790840"/>
                  <a:pt x="3821075" y="1754326"/>
                </a:cubicBezTo>
                <a:cubicBezTo>
                  <a:pt x="3632425" y="1752306"/>
                  <a:pt x="3544989" y="1667944"/>
                  <a:pt x="3294496" y="1754326"/>
                </a:cubicBezTo>
                <a:cubicBezTo>
                  <a:pt x="3113241" y="1878071"/>
                  <a:pt x="2885102" y="1763594"/>
                  <a:pt x="2545132" y="1754326"/>
                </a:cubicBezTo>
                <a:cubicBezTo>
                  <a:pt x="2280146" y="1812691"/>
                  <a:pt x="2179973" y="1739800"/>
                  <a:pt x="1870032" y="1754326"/>
                </a:cubicBezTo>
                <a:cubicBezTo>
                  <a:pt x="1527102" y="1805020"/>
                  <a:pt x="1526999" y="1756599"/>
                  <a:pt x="1269191" y="1754326"/>
                </a:cubicBezTo>
                <a:cubicBezTo>
                  <a:pt x="1027635" y="1754621"/>
                  <a:pt x="1011655" y="1727037"/>
                  <a:pt x="816873" y="1754326"/>
                </a:cubicBezTo>
                <a:cubicBezTo>
                  <a:pt x="688991" y="1737573"/>
                  <a:pt x="208466" y="1750993"/>
                  <a:pt x="0" y="1754326"/>
                </a:cubicBezTo>
                <a:cubicBezTo>
                  <a:pt x="5966" y="1487077"/>
                  <a:pt x="5204" y="1373746"/>
                  <a:pt x="0" y="1204636"/>
                </a:cubicBezTo>
                <a:cubicBezTo>
                  <a:pt x="-59791" y="1019996"/>
                  <a:pt x="14265" y="826359"/>
                  <a:pt x="0" y="654948"/>
                </a:cubicBezTo>
                <a:cubicBezTo>
                  <a:pt x="8478" y="479550"/>
                  <a:pt x="-22353" y="317741"/>
                  <a:pt x="0" y="0"/>
                </a:cubicBezTo>
                <a:close/>
              </a:path>
              <a:path w="7426119" h="1754326" stroke="0" extrusionOk="0">
                <a:moveTo>
                  <a:pt x="0" y="0"/>
                </a:moveTo>
                <a:cubicBezTo>
                  <a:pt x="72529" y="4637"/>
                  <a:pt x="331013" y="3921"/>
                  <a:pt x="452318" y="0"/>
                </a:cubicBezTo>
                <a:cubicBezTo>
                  <a:pt x="609329" y="10449"/>
                  <a:pt x="875173" y="110086"/>
                  <a:pt x="1053159" y="0"/>
                </a:cubicBezTo>
                <a:cubicBezTo>
                  <a:pt x="1249019" y="-61220"/>
                  <a:pt x="1552532" y="893"/>
                  <a:pt x="1728259" y="0"/>
                </a:cubicBezTo>
                <a:cubicBezTo>
                  <a:pt x="1912069" y="-112588"/>
                  <a:pt x="2217710" y="32289"/>
                  <a:pt x="2403361" y="0"/>
                </a:cubicBezTo>
                <a:cubicBezTo>
                  <a:pt x="2632708" y="-40133"/>
                  <a:pt x="2684247" y="-24946"/>
                  <a:pt x="2855680" y="0"/>
                </a:cubicBezTo>
                <a:cubicBezTo>
                  <a:pt x="3025679" y="-44961"/>
                  <a:pt x="3234273" y="37368"/>
                  <a:pt x="3382259" y="0"/>
                </a:cubicBezTo>
                <a:cubicBezTo>
                  <a:pt x="3556275" y="24782"/>
                  <a:pt x="3890321" y="108306"/>
                  <a:pt x="4057361" y="0"/>
                </a:cubicBezTo>
                <a:cubicBezTo>
                  <a:pt x="4283573" y="-55980"/>
                  <a:pt x="4400111" y="31169"/>
                  <a:pt x="4509680" y="0"/>
                </a:cubicBezTo>
                <a:cubicBezTo>
                  <a:pt x="4630368" y="9589"/>
                  <a:pt x="4863687" y="21950"/>
                  <a:pt x="4961997" y="0"/>
                </a:cubicBezTo>
                <a:cubicBezTo>
                  <a:pt x="5051460" y="-10010"/>
                  <a:pt x="5241681" y="-59480"/>
                  <a:pt x="5488576" y="0"/>
                </a:cubicBezTo>
                <a:cubicBezTo>
                  <a:pt x="5664379" y="27080"/>
                  <a:pt x="5904584" y="81870"/>
                  <a:pt x="6089417" y="0"/>
                </a:cubicBezTo>
                <a:cubicBezTo>
                  <a:pt x="6257424" y="-24809"/>
                  <a:pt x="6371290" y="39432"/>
                  <a:pt x="6541735" y="0"/>
                </a:cubicBezTo>
                <a:cubicBezTo>
                  <a:pt x="6580533" y="8281"/>
                  <a:pt x="7202785" y="-16112"/>
                  <a:pt x="7426119" y="0"/>
                </a:cubicBezTo>
                <a:cubicBezTo>
                  <a:pt x="7484827" y="256503"/>
                  <a:pt x="7293272" y="395370"/>
                  <a:pt x="7426119" y="532145"/>
                </a:cubicBezTo>
                <a:cubicBezTo>
                  <a:pt x="7533804" y="629156"/>
                  <a:pt x="7415117" y="848366"/>
                  <a:pt x="7426119" y="1081834"/>
                </a:cubicBezTo>
                <a:cubicBezTo>
                  <a:pt x="7546539" y="1316685"/>
                  <a:pt x="7336588" y="1565670"/>
                  <a:pt x="7426119" y="1754326"/>
                </a:cubicBezTo>
                <a:cubicBezTo>
                  <a:pt x="7251815" y="1854686"/>
                  <a:pt x="6982062" y="1715381"/>
                  <a:pt x="6825278" y="1754326"/>
                </a:cubicBezTo>
                <a:cubicBezTo>
                  <a:pt x="6592624" y="1760679"/>
                  <a:pt x="6392080" y="1685679"/>
                  <a:pt x="6224437" y="1754326"/>
                </a:cubicBezTo>
                <a:cubicBezTo>
                  <a:pt x="6104894" y="1745447"/>
                  <a:pt x="5855095" y="1716371"/>
                  <a:pt x="5697859" y="1754326"/>
                </a:cubicBezTo>
                <a:cubicBezTo>
                  <a:pt x="5533491" y="1815756"/>
                  <a:pt x="5332959" y="1723429"/>
                  <a:pt x="5245540" y="1754326"/>
                </a:cubicBezTo>
                <a:cubicBezTo>
                  <a:pt x="5115824" y="1702148"/>
                  <a:pt x="4979555" y="1644740"/>
                  <a:pt x="4718961" y="1754326"/>
                </a:cubicBezTo>
                <a:cubicBezTo>
                  <a:pt x="4515699" y="1759181"/>
                  <a:pt x="4416259" y="1748231"/>
                  <a:pt x="4043859" y="1754326"/>
                </a:cubicBezTo>
                <a:cubicBezTo>
                  <a:pt x="3699982" y="1767258"/>
                  <a:pt x="3736811" y="1746994"/>
                  <a:pt x="3443018" y="1754326"/>
                </a:cubicBezTo>
                <a:cubicBezTo>
                  <a:pt x="3140383" y="1742983"/>
                  <a:pt x="2954897" y="1670050"/>
                  <a:pt x="2767916" y="1754326"/>
                </a:cubicBezTo>
                <a:cubicBezTo>
                  <a:pt x="2490107" y="1889024"/>
                  <a:pt x="2370759" y="1801847"/>
                  <a:pt x="2092815" y="1754326"/>
                </a:cubicBezTo>
                <a:cubicBezTo>
                  <a:pt x="1826546" y="1660282"/>
                  <a:pt x="1624105" y="1714914"/>
                  <a:pt x="1269191" y="1754326"/>
                </a:cubicBezTo>
                <a:cubicBezTo>
                  <a:pt x="975618" y="1737530"/>
                  <a:pt x="829215" y="1689566"/>
                  <a:pt x="742611" y="1754326"/>
                </a:cubicBezTo>
                <a:cubicBezTo>
                  <a:pt x="607574" y="1721998"/>
                  <a:pt x="372906" y="1673744"/>
                  <a:pt x="0" y="1754326"/>
                </a:cubicBezTo>
                <a:cubicBezTo>
                  <a:pt x="-15700" y="1491302"/>
                  <a:pt x="-3007" y="1294463"/>
                  <a:pt x="0" y="1204636"/>
                </a:cubicBezTo>
                <a:cubicBezTo>
                  <a:pt x="14681" y="1062036"/>
                  <a:pt x="89413" y="778192"/>
                  <a:pt x="0" y="654948"/>
                </a:cubicBezTo>
                <a:cubicBezTo>
                  <a:pt x="-110498" y="582695"/>
                  <a:pt x="37093" y="248869"/>
                  <a:pt x="0" y="0"/>
                </a:cubicBezTo>
                <a:close/>
              </a:path>
              <a:path w="7426119" h="1754326" fill="none" stroke="0" extrusionOk="0">
                <a:moveTo>
                  <a:pt x="0" y="0"/>
                </a:moveTo>
                <a:cubicBezTo>
                  <a:pt x="255464" y="-77849"/>
                  <a:pt x="397005" y="62025"/>
                  <a:pt x="675101" y="0"/>
                </a:cubicBezTo>
                <a:cubicBezTo>
                  <a:pt x="957050" y="-87937"/>
                  <a:pt x="926402" y="-16742"/>
                  <a:pt x="1127420" y="0"/>
                </a:cubicBezTo>
                <a:cubicBezTo>
                  <a:pt x="1319184" y="1796"/>
                  <a:pt x="1396718" y="24767"/>
                  <a:pt x="1579737" y="0"/>
                </a:cubicBezTo>
                <a:cubicBezTo>
                  <a:pt x="1769352" y="-34848"/>
                  <a:pt x="1897320" y="28312"/>
                  <a:pt x="2180578" y="0"/>
                </a:cubicBezTo>
                <a:cubicBezTo>
                  <a:pt x="2450580" y="-45758"/>
                  <a:pt x="2460724" y="42629"/>
                  <a:pt x="2632896" y="0"/>
                </a:cubicBezTo>
                <a:cubicBezTo>
                  <a:pt x="2752775" y="-19956"/>
                  <a:pt x="3298180" y="36997"/>
                  <a:pt x="3456520" y="0"/>
                </a:cubicBezTo>
                <a:cubicBezTo>
                  <a:pt x="3693728" y="-76664"/>
                  <a:pt x="3734936" y="34957"/>
                  <a:pt x="3908839" y="0"/>
                </a:cubicBezTo>
                <a:cubicBezTo>
                  <a:pt x="4095556" y="31309"/>
                  <a:pt x="4192483" y="44691"/>
                  <a:pt x="4435418" y="0"/>
                </a:cubicBezTo>
                <a:cubicBezTo>
                  <a:pt x="4656974" y="-32673"/>
                  <a:pt x="4952483" y="26133"/>
                  <a:pt x="5110519" y="0"/>
                </a:cubicBezTo>
                <a:cubicBezTo>
                  <a:pt x="5270047" y="-13827"/>
                  <a:pt x="5434575" y="40950"/>
                  <a:pt x="5637099" y="0"/>
                </a:cubicBezTo>
                <a:cubicBezTo>
                  <a:pt x="5786381" y="-106084"/>
                  <a:pt x="6077986" y="14905"/>
                  <a:pt x="6460723" y="0"/>
                </a:cubicBezTo>
                <a:cubicBezTo>
                  <a:pt x="6814128" y="-62285"/>
                  <a:pt x="6986306" y="109475"/>
                  <a:pt x="7426119" y="0"/>
                </a:cubicBezTo>
                <a:cubicBezTo>
                  <a:pt x="7516901" y="182365"/>
                  <a:pt x="7349152" y="316772"/>
                  <a:pt x="7426119" y="549689"/>
                </a:cubicBezTo>
                <a:cubicBezTo>
                  <a:pt x="7467311" y="813038"/>
                  <a:pt x="7425169" y="861782"/>
                  <a:pt x="7426119" y="1099377"/>
                </a:cubicBezTo>
                <a:cubicBezTo>
                  <a:pt x="7463121" y="1358781"/>
                  <a:pt x="7327325" y="1546867"/>
                  <a:pt x="7426119" y="1754326"/>
                </a:cubicBezTo>
                <a:cubicBezTo>
                  <a:pt x="7147699" y="1765339"/>
                  <a:pt x="7039719" y="1735398"/>
                  <a:pt x="6825278" y="1754326"/>
                </a:cubicBezTo>
                <a:cubicBezTo>
                  <a:pt x="6618563" y="1783401"/>
                  <a:pt x="6217489" y="1667212"/>
                  <a:pt x="6075915" y="1754326"/>
                </a:cubicBezTo>
                <a:cubicBezTo>
                  <a:pt x="5926070" y="1726378"/>
                  <a:pt x="5743275" y="1712520"/>
                  <a:pt x="5549336" y="1754326"/>
                </a:cubicBezTo>
                <a:cubicBezTo>
                  <a:pt x="5428587" y="1759328"/>
                  <a:pt x="5007707" y="1702371"/>
                  <a:pt x="4725712" y="1754326"/>
                </a:cubicBezTo>
                <a:cubicBezTo>
                  <a:pt x="4432211" y="1802122"/>
                  <a:pt x="4371610" y="1728899"/>
                  <a:pt x="4273394" y="1754326"/>
                </a:cubicBezTo>
                <a:cubicBezTo>
                  <a:pt x="4131796" y="1782114"/>
                  <a:pt x="3979989" y="1789479"/>
                  <a:pt x="3821075" y="1754326"/>
                </a:cubicBezTo>
                <a:cubicBezTo>
                  <a:pt x="3625264" y="1751333"/>
                  <a:pt x="3521758" y="1726650"/>
                  <a:pt x="3294496" y="1754326"/>
                </a:cubicBezTo>
                <a:cubicBezTo>
                  <a:pt x="3065885" y="1745002"/>
                  <a:pt x="2840020" y="1732671"/>
                  <a:pt x="2545132" y="1754326"/>
                </a:cubicBezTo>
                <a:cubicBezTo>
                  <a:pt x="2322467" y="1776932"/>
                  <a:pt x="2187420" y="1692369"/>
                  <a:pt x="1870032" y="1754326"/>
                </a:cubicBezTo>
                <a:cubicBezTo>
                  <a:pt x="1547467" y="1795941"/>
                  <a:pt x="1497407" y="1757526"/>
                  <a:pt x="1269191" y="1754326"/>
                </a:cubicBezTo>
                <a:cubicBezTo>
                  <a:pt x="1022527" y="1775147"/>
                  <a:pt x="995934" y="1741855"/>
                  <a:pt x="816873" y="1754326"/>
                </a:cubicBezTo>
                <a:cubicBezTo>
                  <a:pt x="648485" y="1808522"/>
                  <a:pt x="220589" y="1736881"/>
                  <a:pt x="0" y="1754326"/>
                </a:cubicBezTo>
                <a:cubicBezTo>
                  <a:pt x="-59169" y="1500265"/>
                  <a:pt x="1048" y="1402825"/>
                  <a:pt x="0" y="1204636"/>
                </a:cubicBezTo>
                <a:cubicBezTo>
                  <a:pt x="9049" y="975288"/>
                  <a:pt x="56153" y="868473"/>
                  <a:pt x="0" y="654948"/>
                </a:cubicBezTo>
                <a:cubicBezTo>
                  <a:pt x="-9244" y="496838"/>
                  <a:pt x="18220" y="336219"/>
                  <a:pt x="0" y="0"/>
                </a:cubicBezTo>
                <a:close/>
              </a:path>
              <a:path w="7426119" h="1754326" fill="none" stroke="0" extrusionOk="0">
                <a:moveTo>
                  <a:pt x="0" y="0"/>
                </a:moveTo>
                <a:cubicBezTo>
                  <a:pt x="275523" y="-19789"/>
                  <a:pt x="387292" y="30767"/>
                  <a:pt x="675101" y="0"/>
                </a:cubicBezTo>
                <a:cubicBezTo>
                  <a:pt x="954140" y="-73286"/>
                  <a:pt x="924116" y="-17815"/>
                  <a:pt x="1127420" y="0"/>
                </a:cubicBezTo>
                <a:cubicBezTo>
                  <a:pt x="1331384" y="3200"/>
                  <a:pt x="1398341" y="26137"/>
                  <a:pt x="1579737" y="0"/>
                </a:cubicBezTo>
                <a:cubicBezTo>
                  <a:pt x="1786018" y="-47330"/>
                  <a:pt x="1888878" y="34633"/>
                  <a:pt x="2180578" y="0"/>
                </a:cubicBezTo>
                <a:cubicBezTo>
                  <a:pt x="2445595" y="-46189"/>
                  <a:pt x="2469143" y="51932"/>
                  <a:pt x="2632896" y="0"/>
                </a:cubicBezTo>
                <a:cubicBezTo>
                  <a:pt x="2734936" y="-38326"/>
                  <a:pt x="3273127" y="41531"/>
                  <a:pt x="3456520" y="0"/>
                </a:cubicBezTo>
                <a:cubicBezTo>
                  <a:pt x="3676192" y="-129857"/>
                  <a:pt x="3758559" y="-262"/>
                  <a:pt x="3908839" y="0"/>
                </a:cubicBezTo>
                <a:cubicBezTo>
                  <a:pt x="4087314" y="3007"/>
                  <a:pt x="4179183" y="57238"/>
                  <a:pt x="4435418" y="0"/>
                </a:cubicBezTo>
                <a:cubicBezTo>
                  <a:pt x="4653681" y="-10700"/>
                  <a:pt x="4985640" y="32625"/>
                  <a:pt x="5110519" y="0"/>
                </a:cubicBezTo>
                <a:cubicBezTo>
                  <a:pt x="5268207" y="-24705"/>
                  <a:pt x="5462580" y="9577"/>
                  <a:pt x="5637099" y="0"/>
                </a:cubicBezTo>
                <a:cubicBezTo>
                  <a:pt x="5797963" y="-20737"/>
                  <a:pt x="6040837" y="-10608"/>
                  <a:pt x="6460723" y="0"/>
                </a:cubicBezTo>
                <a:cubicBezTo>
                  <a:pt x="6811728" y="-28425"/>
                  <a:pt x="7027834" y="104742"/>
                  <a:pt x="7426119" y="0"/>
                </a:cubicBezTo>
                <a:cubicBezTo>
                  <a:pt x="7508246" y="221420"/>
                  <a:pt x="7346266" y="337981"/>
                  <a:pt x="7426119" y="549689"/>
                </a:cubicBezTo>
                <a:cubicBezTo>
                  <a:pt x="7455447" y="799275"/>
                  <a:pt x="7414972" y="839886"/>
                  <a:pt x="7426119" y="1099377"/>
                </a:cubicBezTo>
                <a:cubicBezTo>
                  <a:pt x="7481488" y="1389723"/>
                  <a:pt x="7339838" y="1565460"/>
                  <a:pt x="7426119" y="1754326"/>
                </a:cubicBezTo>
                <a:cubicBezTo>
                  <a:pt x="7111465" y="1733172"/>
                  <a:pt x="7056631" y="1731102"/>
                  <a:pt x="6825278" y="1754326"/>
                </a:cubicBezTo>
                <a:cubicBezTo>
                  <a:pt x="6597939" y="1792325"/>
                  <a:pt x="6259263" y="1704629"/>
                  <a:pt x="6075915" y="1754326"/>
                </a:cubicBezTo>
                <a:cubicBezTo>
                  <a:pt x="5948204" y="1791621"/>
                  <a:pt x="5709683" y="1768216"/>
                  <a:pt x="5549336" y="1754326"/>
                </a:cubicBezTo>
                <a:cubicBezTo>
                  <a:pt x="5386945" y="1716130"/>
                  <a:pt x="5013958" y="1647277"/>
                  <a:pt x="4725712" y="1754326"/>
                </a:cubicBezTo>
                <a:cubicBezTo>
                  <a:pt x="4427554" y="1814823"/>
                  <a:pt x="4375167" y="1730501"/>
                  <a:pt x="4273394" y="1754326"/>
                </a:cubicBezTo>
                <a:cubicBezTo>
                  <a:pt x="4191072" y="1755923"/>
                  <a:pt x="3976723" y="1793762"/>
                  <a:pt x="3821075" y="1754326"/>
                </a:cubicBezTo>
                <a:cubicBezTo>
                  <a:pt x="3625221" y="1743523"/>
                  <a:pt x="3515916" y="1702623"/>
                  <a:pt x="3294496" y="1754326"/>
                </a:cubicBezTo>
                <a:cubicBezTo>
                  <a:pt x="3084484" y="1742524"/>
                  <a:pt x="2864193" y="1754304"/>
                  <a:pt x="2545132" y="1754326"/>
                </a:cubicBezTo>
                <a:cubicBezTo>
                  <a:pt x="2329839" y="1787289"/>
                  <a:pt x="2166611" y="1695682"/>
                  <a:pt x="1870032" y="1754326"/>
                </a:cubicBezTo>
                <a:cubicBezTo>
                  <a:pt x="1542040" y="1805276"/>
                  <a:pt x="1512557" y="1749916"/>
                  <a:pt x="1269191" y="1754326"/>
                </a:cubicBezTo>
                <a:cubicBezTo>
                  <a:pt x="1036331" y="1755411"/>
                  <a:pt x="1004221" y="1734279"/>
                  <a:pt x="816873" y="1754326"/>
                </a:cubicBezTo>
                <a:cubicBezTo>
                  <a:pt x="636558" y="1791540"/>
                  <a:pt x="180990" y="1744412"/>
                  <a:pt x="0" y="1754326"/>
                </a:cubicBezTo>
                <a:cubicBezTo>
                  <a:pt x="-24500" y="1490611"/>
                  <a:pt x="-13771" y="1388628"/>
                  <a:pt x="0" y="1204636"/>
                </a:cubicBezTo>
                <a:cubicBezTo>
                  <a:pt x="-74417" y="1043183"/>
                  <a:pt x="24248" y="840779"/>
                  <a:pt x="0" y="654948"/>
                </a:cubicBezTo>
                <a:cubicBezTo>
                  <a:pt x="19132" y="472052"/>
                  <a:pt x="18699" y="299976"/>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15073626">
                  <a:custGeom>
                    <a:avLst/>
                    <a:gdLst>
                      <a:gd name="connsiteX0" fmla="*/ 0 w 7426119"/>
                      <a:gd name="connsiteY0" fmla="*/ 0 h 1754326"/>
                      <a:gd name="connsiteX1" fmla="*/ 675101 w 7426119"/>
                      <a:gd name="connsiteY1" fmla="*/ 0 h 1754326"/>
                      <a:gd name="connsiteX2" fmla="*/ 1127420 w 7426119"/>
                      <a:gd name="connsiteY2" fmla="*/ 0 h 1754326"/>
                      <a:gd name="connsiteX3" fmla="*/ 1579737 w 7426119"/>
                      <a:gd name="connsiteY3" fmla="*/ 0 h 1754326"/>
                      <a:gd name="connsiteX4" fmla="*/ 2180578 w 7426119"/>
                      <a:gd name="connsiteY4" fmla="*/ 0 h 1754326"/>
                      <a:gd name="connsiteX5" fmla="*/ 2632896 w 7426119"/>
                      <a:gd name="connsiteY5" fmla="*/ 0 h 1754326"/>
                      <a:gd name="connsiteX6" fmla="*/ 3456520 w 7426119"/>
                      <a:gd name="connsiteY6" fmla="*/ 0 h 1754326"/>
                      <a:gd name="connsiteX7" fmla="*/ 3908839 w 7426119"/>
                      <a:gd name="connsiteY7" fmla="*/ 0 h 1754326"/>
                      <a:gd name="connsiteX8" fmla="*/ 4435418 w 7426119"/>
                      <a:gd name="connsiteY8" fmla="*/ 0 h 1754326"/>
                      <a:gd name="connsiteX9" fmla="*/ 5110519 w 7426119"/>
                      <a:gd name="connsiteY9" fmla="*/ 0 h 1754326"/>
                      <a:gd name="connsiteX10" fmla="*/ 5637099 w 7426119"/>
                      <a:gd name="connsiteY10" fmla="*/ 0 h 1754326"/>
                      <a:gd name="connsiteX11" fmla="*/ 6460723 w 7426119"/>
                      <a:gd name="connsiteY11" fmla="*/ 0 h 1754326"/>
                      <a:gd name="connsiteX12" fmla="*/ 7426119 w 7426119"/>
                      <a:gd name="connsiteY12" fmla="*/ 0 h 1754326"/>
                      <a:gd name="connsiteX13" fmla="*/ 7426119 w 7426119"/>
                      <a:gd name="connsiteY13" fmla="*/ 549689 h 1754326"/>
                      <a:gd name="connsiteX14" fmla="*/ 7426119 w 7426119"/>
                      <a:gd name="connsiteY14" fmla="*/ 1099377 h 1754326"/>
                      <a:gd name="connsiteX15" fmla="*/ 7426119 w 7426119"/>
                      <a:gd name="connsiteY15" fmla="*/ 1754326 h 1754326"/>
                      <a:gd name="connsiteX16" fmla="*/ 6825278 w 7426119"/>
                      <a:gd name="connsiteY16" fmla="*/ 1754326 h 1754326"/>
                      <a:gd name="connsiteX17" fmla="*/ 6075915 w 7426119"/>
                      <a:gd name="connsiteY17" fmla="*/ 1754326 h 1754326"/>
                      <a:gd name="connsiteX18" fmla="*/ 5549336 w 7426119"/>
                      <a:gd name="connsiteY18" fmla="*/ 1754326 h 1754326"/>
                      <a:gd name="connsiteX19" fmla="*/ 4725712 w 7426119"/>
                      <a:gd name="connsiteY19" fmla="*/ 1754326 h 1754326"/>
                      <a:gd name="connsiteX20" fmla="*/ 4273394 w 7426119"/>
                      <a:gd name="connsiteY20" fmla="*/ 1754326 h 1754326"/>
                      <a:gd name="connsiteX21" fmla="*/ 3821075 w 7426119"/>
                      <a:gd name="connsiteY21" fmla="*/ 1754326 h 1754326"/>
                      <a:gd name="connsiteX22" fmla="*/ 3294496 w 7426119"/>
                      <a:gd name="connsiteY22" fmla="*/ 1754326 h 1754326"/>
                      <a:gd name="connsiteX23" fmla="*/ 2545132 w 7426119"/>
                      <a:gd name="connsiteY23" fmla="*/ 1754326 h 1754326"/>
                      <a:gd name="connsiteX24" fmla="*/ 1870032 w 7426119"/>
                      <a:gd name="connsiteY24" fmla="*/ 1754326 h 1754326"/>
                      <a:gd name="connsiteX25" fmla="*/ 1269191 w 7426119"/>
                      <a:gd name="connsiteY25" fmla="*/ 1754326 h 1754326"/>
                      <a:gd name="connsiteX26" fmla="*/ 816873 w 7426119"/>
                      <a:gd name="connsiteY26" fmla="*/ 1754326 h 1754326"/>
                      <a:gd name="connsiteX27" fmla="*/ 0 w 7426119"/>
                      <a:gd name="connsiteY27" fmla="*/ 1754326 h 1754326"/>
                      <a:gd name="connsiteX28" fmla="*/ 0 w 7426119"/>
                      <a:gd name="connsiteY28" fmla="*/ 1204636 h 1754326"/>
                      <a:gd name="connsiteX29" fmla="*/ 0 w 7426119"/>
                      <a:gd name="connsiteY29" fmla="*/ 654948 h 1754326"/>
                      <a:gd name="connsiteX30" fmla="*/ 0 w 7426119"/>
                      <a:gd name="connsiteY30" fmla="*/ 0 h 1754326"/>
                      <a:gd name="connsiteX0" fmla="*/ 0 w 7426119"/>
                      <a:gd name="connsiteY0" fmla="*/ 0 h 1754326"/>
                      <a:gd name="connsiteX1" fmla="*/ 452318 w 7426119"/>
                      <a:gd name="connsiteY1" fmla="*/ 0 h 1754326"/>
                      <a:gd name="connsiteX2" fmla="*/ 1053159 w 7426119"/>
                      <a:gd name="connsiteY2" fmla="*/ 0 h 1754326"/>
                      <a:gd name="connsiteX3" fmla="*/ 1728259 w 7426119"/>
                      <a:gd name="connsiteY3" fmla="*/ 0 h 1754326"/>
                      <a:gd name="connsiteX4" fmla="*/ 2403361 w 7426119"/>
                      <a:gd name="connsiteY4" fmla="*/ 0 h 1754326"/>
                      <a:gd name="connsiteX5" fmla="*/ 2855680 w 7426119"/>
                      <a:gd name="connsiteY5" fmla="*/ 0 h 1754326"/>
                      <a:gd name="connsiteX6" fmla="*/ 3382259 w 7426119"/>
                      <a:gd name="connsiteY6" fmla="*/ 0 h 1754326"/>
                      <a:gd name="connsiteX7" fmla="*/ 4057361 w 7426119"/>
                      <a:gd name="connsiteY7" fmla="*/ 0 h 1754326"/>
                      <a:gd name="connsiteX8" fmla="*/ 4509680 w 7426119"/>
                      <a:gd name="connsiteY8" fmla="*/ 0 h 1754326"/>
                      <a:gd name="connsiteX9" fmla="*/ 4961997 w 7426119"/>
                      <a:gd name="connsiteY9" fmla="*/ 0 h 1754326"/>
                      <a:gd name="connsiteX10" fmla="*/ 5488576 w 7426119"/>
                      <a:gd name="connsiteY10" fmla="*/ 0 h 1754326"/>
                      <a:gd name="connsiteX11" fmla="*/ 6089417 w 7426119"/>
                      <a:gd name="connsiteY11" fmla="*/ 0 h 1754326"/>
                      <a:gd name="connsiteX12" fmla="*/ 6541735 w 7426119"/>
                      <a:gd name="connsiteY12" fmla="*/ 0 h 1754326"/>
                      <a:gd name="connsiteX13" fmla="*/ 7426119 w 7426119"/>
                      <a:gd name="connsiteY13" fmla="*/ 0 h 1754326"/>
                      <a:gd name="connsiteX14" fmla="*/ 7426119 w 7426119"/>
                      <a:gd name="connsiteY14" fmla="*/ 532145 h 1754326"/>
                      <a:gd name="connsiteX15" fmla="*/ 7426119 w 7426119"/>
                      <a:gd name="connsiteY15" fmla="*/ 1081834 h 1754326"/>
                      <a:gd name="connsiteX16" fmla="*/ 7426119 w 7426119"/>
                      <a:gd name="connsiteY16" fmla="*/ 1754326 h 1754326"/>
                      <a:gd name="connsiteX17" fmla="*/ 6825278 w 7426119"/>
                      <a:gd name="connsiteY17" fmla="*/ 1754326 h 1754326"/>
                      <a:gd name="connsiteX18" fmla="*/ 6224437 w 7426119"/>
                      <a:gd name="connsiteY18" fmla="*/ 1754326 h 1754326"/>
                      <a:gd name="connsiteX19" fmla="*/ 5697859 w 7426119"/>
                      <a:gd name="connsiteY19" fmla="*/ 1754326 h 1754326"/>
                      <a:gd name="connsiteX20" fmla="*/ 5245540 w 7426119"/>
                      <a:gd name="connsiteY20" fmla="*/ 1754326 h 1754326"/>
                      <a:gd name="connsiteX21" fmla="*/ 4718961 w 7426119"/>
                      <a:gd name="connsiteY21" fmla="*/ 1754326 h 1754326"/>
                      <a:gd name="connsiteX22" fmla="*/ 4043859 w 7426119"/>
                      <a:gd name="connsiteY22" fmla="*/ 1754326 h 1754326"/>
                      <a:gd name="connsiteX23" fmla="*/ 3443018 w 7426119"/>
                      <a:gd name="connsiteY23" fmla="*/ 1754326 h 1754326"/>
                      <a:gd name="connsiteX24" fmla="*/ 2767916 w 7426119"/>
                      <a:gd name="connsiteY24" fmla="*/ 1754326 h 1754326"/>
                      <a:gd name="connsiteX25" fmla="*/ 2092815 w 7426119"/>
                      <a:gd name="connsiteY25" fmla="*/ 1754326 h 1754326"/>
                      <a:gd name="connsiteX26" fmla="*/ 1269191 w 7426119"/>
                      <a:gd name="connsiteY26" fmla="*/ 1754326 h 1754326"/>
                      <a:gd name="connsiteX27" fmla="*/ 742611 w 7426119"/>
                      <a:gd name="connsiteY27" fmla="*/ 1754326 h 1754326"/>
                      <a:gd name="connsiteX28" fmla="*/ 0 w 7426119"/>
                      <a:gd name="connsiteY28" fmla="*/ 1754326 h 1754326"/>
                      <a:gd name="connsiteX29" fmla="*/ 0 w 7426119"/>
                      <a:gd name="connsiteY29" fmla="*/ 1204636 h 1754326"/>
                      <a:gd name="connsiteX30" fmla="*/ 0 w 7426119"/>
                      <a:gd name="connsiteY30" fmla="*/ 654948 h 1754326"/>
                      <a:gd name="connsiteX31" fmla="*/ 0 w 7426119"/>
                      <a:gd name="connsiteY31"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6119" h="1754326" fill="none" extrusionOk="0">
                        <a:moveTo>
                          <a:pt x="0" y="0"/>
                        </a:moveTo>
                        <a:cubicBezTo>
                          <a:pt x="260415" y="21718"/>
                          <a:pt x="418143" y="31241"/>
                          <a:pt x="675101" y="0"/>
                        </a:cubicBezTo>
                        <a:cubicBezTo>
                          <a:pt x="954274" y="-64569"/>
                          <a:pt x="931364" y="-9058"/>
                          <a:pt x="1127420" y="0"/>
                        </a:cubicBezTo>
                        <a:cubicBezTo>
                          <a:pt x="1331744" y="4539"/>
                          <a:pt x="1388829" y="13629"/>
                          <a:pt x="1579737" y="0"/>
                        </a:cubicBezTo>
                        <a:cubicBezTo>
                          <a:pt x="1785176" y="-21188"/>
                          <a:pt x="1891240" y="36438"/>
                          <a:pt x="2180578" y="0"/>
                        </a:cubicBezTo>
                        <a:cubicBezTo>
                          <a:pt x="2464090" y="-31763"/>
                          <a:pt x="2473502" y="54602"/>
                          <a:pt x="2632896" y="0"/>
                        </a:cubicBezTo>
                        <a:cubicBezTo>
                          <a:pt x="2760965" y="-40036"/>
                          <a:pt x="3266422" y="60298"/>
                          <a:pt x="3456520" y="0"/>
                        </a:cubicBezTo>
                        <a:cubicBezTo>
                          <a:pt x="3663355" y="-95140"/>
                          <a:pt x="3759694" y="-5122"/>
                          <a:pt x="3908839" y="0"/>
                        </a:cubicBezTo>
                        <a:cubicBezTo>
                          <a:pt x="4088238" y="-8306"/>
                          <a:pt x="4179040" y="71161"/>
                          <a:pt x="4435418" y="0"/>
                        </a:cubicBezTo>
                        <a:cubicBezTo>
                          <a:pt x="4675822" y="-34917"/>
                          <a:pt x="4978170" y="16095"/>
                          <a:pt x="5110519" y="0"/>
                        </a:cubicBezTo>
                        <a:cubicBezTo>
                          <a:pt x="5276626" y="-7305"/>
                          <a:pt x="5457894" y="1766"/>
                          <a:pt x="5637099" y="0"/>
                        </a:cubicBezTo>
                        <a:cubicBezTo>
                          <a:pt x="5813550" y="16261"/>
                          <a:pt x="6075251" y="54343"/>
                          <a:pt x="6460723" y="0"/>
                        </a:cubicBezTo>
                        <a:cubicBezTo>
                          <a:pt x="6833077" y="-36169"/>
                          <a:pt x="7025615" y="64740"/>
                          <a:pt x="7426119" y="0"/>
                        </a:cubicBezTo>
                        <a:cubicBezTo>
                          <a:pt x="7489502" y="244885"/>
                          <a:pt x="7353539" y="330403"/>
                          <a:pt x="7426119" y="549689"/>
                        </a:cubicBezTo>
                        <a:cubicBezTo>
                          <a:pt x="7463733" y="780536"/>
                          <a:pt x="7411371" y="832298"/>
                          <a:pt x="7426119" y="1099377"/>
                        </a:cubicBezTo>
                        <a:cubicBezTo>
                          <a:pt x="7427665" y="1372074"/>
                          <a:pt x="7348193" y="1577240"/>
                          <a:pt x="7426119" y="1754326"/>
                        </a:cubicBezTo>
                        <a:cubicBezTo>
                          <a:pt x="7125618" y="1752950"/>
                          <a:pt x="7047301" y="1710217"/>
                          <a:pt x="6825278" y="1754326"/>
                        </a:cubicBezTo>
                        <a:cubicBezTo>
                          <a:pt x="6646575" y="1785985"/>
                          <a:pt x="6259900" y="1710335"/>
                          <a:pt x="6075915" y="1754326"/>
                        </a:cubicBezTo>
                        <a:cubicBezTo>
                          <a:pt x="5941712" y="1807897"/>
                          <a:pt x="5738970" y="1759027"/>
                          <a:pt x="5549336" y="1754326"/>
                        </a:cubicBezTo>
                        <a:cubicBezTo>
                          <a:pt x="5363916" y="1768044"/>
                          <a:pt x="4981273" y="1650835"/>
                          <a:pt x="4725712" y="1754326"/>
                        </a:cubicBezTo>
                        <a:cubicBezTo>
                          <a:pt x="4459122" y="1819880"/>
                          <a:pt x="4378064" y="1729226"/>
                          <a:pt x="4273394" y="1754326"/>
                        </a:cubicBezTo>
                        <a:cubicBezTo>
                          <a:pt x="4186125" y="1772244"/>
                          <a:pt x="3982929" y="1785867"/>
                          <a:pt x="3821075" y="1754326"/>
                        </a:cubicBezTo>
                        <a:cubicBezTo>
                          <a:pt x="3637886" y="1756395"/>
                          <a:pt x="3526751" y="1700336"/>
                          <a:pt x="3294496" y="1754326"/>
                        </a:cubicBezTo>
                        <a:cubicBezTo>
                          <a:pt x="3077809" y="1816254"/>
                          <a:pt x="2820763" y="1746994"/>
                          <a:pt x="2545132" y="1754326"/>
                        </a:cubicBezTo>
                        <a:cubicBezTo>
                          <a:pt x="2294318" y="1791792"/>
                          <a:pt x="2186084" y="1727076"/>
                          <a:pt x="1870032" y="1754326"/>
                        </a:cubicBezTo>
                        <a:cubicBezTo>
                          <a:pt x="1539911" y="1806958"/>
                          <a:pt x="1524601" y="1754169"/>
                          <a:pt x="1269191" y="1754326"/>
                        </a:cubicBezTo>
                        <a:cubicBezTo>
                          <a:pt x="1027641" y="1755687"/>
                          <a:pt x="1008230" y="1729382"/>
                          <a:pt x="816873" y="1754326"/>
                        </a:cubicBezTo>
                        <a:cubicBezTo>
                          <a:pt x="650815" y="1762491"/>
                          <a:pt x="201528" y="1730238"/>
                          <a:pt x="0" y="1754326"/>
                        </a:cubicBezTo>
                        <a:cubicBezTo>
                          <a:pt x="-6468" y="1484574"/>
                          <a:pt x="6356" y="1388651"/>
                          <a:pt x="0" y="1204636"/>
                        </a:cubicBezTo>
                        <a:cubicBezTo>
                          <a:pt x="-56159" y="1019083"/>
                          <a:pt x="17845" y="827752"/>
                          <a:pt x="0" y="654948"/>
                        </a:cubicBezTo>
                        <a:cubicBezTo>
                          <a:pt x="-12499" y="477193"/>
                          <a:pt x="-9668" y="317287"/>
                          <a:pt x="0" y="0"/>
                        </a:cubicBezTo>
                        <a:close/>
                      </a:path>
                      <a:path w="7426119" h="1754326" stroke="0" extrusionOk="0">
                        <a:moveTo>
                          <a:pt x="0" y="0"/>
                        </a:moveTo>
                        <a:cubicBezTo>
                          <a:pt x="99651" y="-4109"/>
                          <a:pt x="296029" y="12494"/>
                          <a:pt x="452318" y="0"/>
                        </a:cubicBezTo>
                        <a:cubicBezTo>
                          <a:pt x="629083" y="-15312"/>
                          <a:pt x="890424" y="93271"/>
                          <a:pt x="1053159" y="0"/>
                        </a:cubicBezTo>
                        <a:cubicBezTo>
                          <a:pt x="1221334" y="-62267"/>
                          <a:pt x="1549751" y="8269"/>
                          <a:pt x="1728259" y="0"/>
                        </a:cubicBezTo>
                        <a:cubicBezTo>
                          <a:pt x="1920424" y="-55371"/>
                          <a:pt x="2200999" y="36172"/>
                          <a:pt x="2403361" y="0"/>
                        </a:cubicBezTo>
                        <a:cubicBezTo>
                          <a:pt x="2620756" y="-39090"/>
                          <a:pt x="2700697" y="-5624"/>
                          <a:pt x="2855680" y="0"/>
                        </a:cubicBezTo>
                        <a:cubicBezTo>
                          <a:pt x="3022750" y="-41580"/>
                          <a:pt x="3228104" y="37855"/>
                          <a:pt x="3382259" y="0"/>
                        </a:cubicBezTo>
                        <a:cubicBezTo>
                          <a:pt x="3560912" y="9982"/>
                          <a:pt x="3875821" y="85474"/>
                          <a:pt x="4057361" y="0"/>
                        </a:cubicBezTo>
                        <a:cubicBezTo>
                          <a:pt x="4277624" y="-51186"/>
                          <a:pt x="4388443" y="28693"/>
                          <a:pt x="4509680" y="0"/>
                        </a:cubicBezTo>
                        <a:cubicBezTo>
                          <a:pt x="4633251" y="1231"/>
                          <a:pt x="4841186" y="28042"/>
                          <a:pt x="4961997" y="0"/>
                        </a:cubicBezTo>
                        <a:cubicBezTo>
                          <a:pt x="5077043" y="-22277"/>
                          <a:pt x="5253559" y="-28855"/>
                          <a:pt x="5488576" y="0"/>
                        </a:cubicBezTo>
                        <a:cubicBezTo>
                          <a:pt x="5674789" y="14550"/>
                          <a:pt x="5903700" y="57865"/>
                          <a:pt x="6089417" y="0"/>
                        </a:cubicBezTo>
                        <a:cubicBezTo>
                          <a:pt x="6271268" y="-32328"/>
                          <a:pt x="6393805" y="23683"/>
                          <a:pt x="6541735" y="0"/>
                        </a:cubicBezTo>
                        <a:cubicBezTo>
                          <a:pt x="6603887" y="3438"/>
                          <a:pt x="7150379" y="17464"/>
                          <a:pt x="7426119" y="0"/>
                        </a:cubicBezTo>
                        <a:cubicBezTo>
                          <a:pt x="7471594" y="257274"/>
                          <a:pt x="7340927" y="383671"/>
                          <a:pt x="7426119" y="532145"/>
                        </a:cubicBezTo>
                        <a:cubicBezTo>
                          <a:pt x="7496982" y="667760"/>
                          <a:pt x="7388461" y="848073"/>
                          <a:pt x="7426119" y="1081834"/>
                        </a:cubicBezTo>
                        <a:cubicBezTo>
                          <a:pt x="7499302" y="1316017"/>
                          <a:pt x="7367297" y="1568634"/>
                          <a:pt x="7426119" y="1754326"/>
                        </a:cubicBezTo>
                        <a:cubicBezTo>
                          <a:pt x="7238087" y="1823158"/>
                          <a:pt x="7037631" y="1700133"/>
                          <a:pt x="6825278" y="1754326"/>
                        </a:cubicBezTo>
                        <a:cubicBezTo>
                          <a:pt x="6592201" y="1800032"/>
                          <a:pt x="6389614" y="1691929"/>
                          <a:pt x="6224437" y="1754326"/>
                        </a:cubicBezTo>
                        <a:cubicBezTo>
                          <a:pt x="6089198" y="1764123"/>
                          <a:pt x="5859100" y="1715224"/>
                          <a:pt x="5697859" y="1754326"/>
                        </a:cubicBezTo>
                        <a:cubicBezTo>
                          <a:pt x="5511450" y="1811647"/>
                          <a:pt x="5340362" y="1730970"/>
                          <a:pt x="5245540" y="1754326"/>
                        </a:cubicBezTo>
                        <a:cubicBezTo>
                          <a:pt x="5117491" y="1706815"/>
                          <a:pt x="4958706" y="1672534"/>
                          <a:pt x="4718961" y="1754326"/>
                        </a:cubicBezTo>
                        <a:cubicBezTo>
                          <a:pt x="4512333" y="1778095"/>
                          <a:pt x="4384994" y="1736279"/>
                          <a:pt x="4043859" y="1754326"/>
                        </a:cubicBezTo>
                        <a:cubicBezTo>
                          <a:pt x="3705321" y="1770874"/>
                          <a:pt x="3737550" y="1743717"/>
                          <a:pt x="3443018" y="1754326"/>
                        </a:cubicBezTo>
                        <a:cubicBezTo>
                          <a:pt x="3143154" y="1757741"/>
                          <a:pt x="2976238" y="1675423"/>
                          <a:pt x="2767916" y="1754326"/>
                        </a:cubicBezTo>
                        <a:cubicBezTo>
                          <a:pt x="2497867" y="1871274"/>
                          <a:pt x="2347286" y="1777396"/>
                          <a:pt x="2092815" y="1754326"/>
                        </a:cubicBezTo>
                        <a:cubicBezTo>
                          <a:pt x="1840831" y="1694663"/>
                          <a:pt x="1616280" y="1731000"/>
                          <a:pt x="1269191" y="1754326"/>
                        </a:cubicBezTo>
                        <a:cubicBezTo>
                          <a:pt x="951523" y="1748682"/>
                          <a:pt x="843386" y="1701784"/>
                          <a:pt x="742611" y="1754326"/>
                        </a:cubicBezTo>
                        <a:cubicBezTo>
                          <a:pt x="609800" y="1729453"/>
                          <a:pt x="306980" y="1699599"/>
                          <a:pt x="0" y="1754326"/>
                        </a:cubicBezTo>
                        <a:cubicBezTo>
                          <a:pt x="-17014" y="1500418"/>
                          <a:pt x="24575" y="1307813"/>
                          <a:pt x="0" y="1204636"/>
                        </a:cubicBezTo>
                        <a:cubicBezTo>
                          <a:pt x="-19339" y="1073272"/>
                          <a:pt x="74310" y="779476"/>
                          <a:pt x="0" y="654948"/>
                        </a:cubicBezTo>
                        <a:cubicBezTo>
                          <a:pt x="-85239" y="551453"/>
                          <a:pt x="42009" y="242192"/>
                          <a:pt x="0" y="0"/>
                        </a:cubicBezTo>
                        <a:close/>
                      </a:path>
                      <a:path w="7426119" h="1754326" fill="none" stroke="0" extrusionOk="0">
                        <a:moveTo>
                          <a:pt x="0" y="0"/>
                        </a:moveTo>
                        <a:cubicBezTo>
                          <a:pt x="251986" y="-70723"/>
                          <a:pt x="363840" y="61676"/>
                          <a:pt x="675101" y="0"/>
                        </a:cubicBezTo>
                        <a:cubicBezTo>
                          <a:pt x="952965" y="-81942"/>
                          <a:pt x="924127" y="-11246"/>
                          <a:pt x="1127420" y="0"/>
                        </a:cubicBezTo>
                        <a:cubicBezTo>
                          <a:pt x="1316504" y="-9452"/>
                          <a:pt x="1401468" y="31097"/>
                          <a:pt x="1579737" y="0"/>
                        </a:cubicBezTo>
                        <a:cubicBezTo>
                          <a:pt x="1771248" y="-58058"/>
                          <a:pt x="1887484" y="24664"/>
                          <a:pt x="2180578" y="0"/>
                        </a:cubicBezTo>
                        <a:cubicBezTo>
                          <a:pt x="2447823" y="-44587"/>
                          <a:pt x="2455333" y="28002"/>
                          <a:pt x="2632896" y="0"/>
                        </a:cubicBezTo>
                        <a:cubicBezTo>
                          <a:pt x="2780567" y="-36920"/>
                          <a:pt x="3253704" y="57540"/>
                          <a:pt x="3456520" y="0"/>
                        </a:cubicBezTo>
                        <a:cubicBezTo>
                          <a:pt x="3676245" y="-104105"/>
                          <a:pt x="3739705" y="30568"/>
                          <a:pt x="3908839" y="0"/>
                        </a:cubicBezTo>
                        <a:cubicBezTo>
                          <a:pt x="4070730" y="6523"/>
                          <a:pt x="4188037" y="50350"/>
                          <a:pt x="4435418" y="0"/>
                        </a:cubicBezTo>
                        <a:cubicBezTo>
                          <a:pt x="4664562" y="-36284"/>
                          <a:pt x="4954519" y="40220"/>
                          <a:pt x="5110519" y="0"/>
                        </a:cubicBezTo>
                        <a:cubicBezTo>
                          <a:pt x="5267620" y="-36036"/>
                          <a:pt x="5480749" y="43335"/>
                          <a:pt x="5637099" y="0"/>
                        </a:cubicBezTo>
                        <a:cubicBezTo>
                          <a:pt x="5802981" y="-34925"/>
                          <a:pt x="6047590" y="34491"/>
                          <a:pt x="6460723" y="0"/>
                        </a:cubicBezTo>
                        <a:cubicBezTo>
                          <a:pt x="6844350" y="-29417"/>
                          <a:pt x="6985613" y="117780"/>
                          <a:pt x="7426119" y="0"/>
                        </a:cubicBezTo>
                        <a:cubicBezTo>
                          <a:pt x="7519976" y="215706"/>
                          <a:pt x="7355000" y="335457"/>
                          <a:pt x="7426119" y="549689"/>
                        </a:cubicBezTo>
                        <a:cubicBezTo>
                          <a:pt x="7466094" y="808617"/>
                          <a:pt x="7426472" y="860233"/>
                          <a:pt x="7426119" y="1099377"/>
                        </a:cubicBezTo>
                        <a:cubicBezTo>
                          <a:pt x="7438613" y="1351432"/>
                          <a:pt x="7330586" y="1516117"/>
                          <a:pt x="7426119" y="1754326"/>
                        </a:cubicBezTo>
                        <a:cubicBezTo>
                          <a:pt x="7142552" y="1752966"/>
                          <a:pt x="7049712" y="1725271"/>
                          <a:pt x="6825278" y="1754326"/>
                        </a:cubicBezTo>
                        <a:cubicBezTo>
                          <a:pt x="6569550" y="1796100"/>
                          <a:pt x="6241963" y="1695181"/>
                          <a:pt x="6075915" y="1754326"/>
                        </a:cubicBezTo>
                        <a:cubicBezTo>
                          <a:pt x="5925198" y="1732099"/>
                          <a:pt x="5700102" y="1728058"/>
                          <a:pt x="5549336" y="1754326"/>
                        </a:cubicBezTo>
                        <a:cubicBezTo>
                          <a:pt x="5378632" y="1780852"/>
                          <a:pt x="5029448" y="1699630"/>
                          <a:pt x="4725712" y="1754326"/>
                        </a:cubicBezTo>
                        <a:cubicBezTo>
                          <a:pt x="4442502" y="1802264"/>
                          <a:pt x="4372378" y="1724372"/>
                          <a:pt x="4273394" y="1754326"/>
                        </a:cubicBezTo>
                        <a:cubicBezTo>
                          <a:pt x="4154819" y="1785364"/>
                          <a:pt x="3969599" y="1775326"/>
                          <a:pt x="3821075" y="1754326"/>
                        </a:cubicBezTo>
                        <a:cubicBezTo>
                          <a:pt x="3627798" y="1743356"/>
                          <a:pt x="3501339" y="1714245"/>
                          <a:pt x="3294496" y="1754326"/>
                        </a:cubicBezTo>
                        <a:cubicBezTo>
                          <a:pt x="3073325" y="1736503"/>
                          <a:pt x="2807941" y="1741381"/>
                          <a:pt x="2545132" y="1754326"/>
                        </a:cubicBezTo>
                        <a:cubicBezTo>
                          <a:pt x="2329704" y="1768844"/>
                          <a:pt x="2196840" y="1698909"/>
                          <a:pt x="1870032" y="1754326"/>
                        </a:cubicBezTo>
                        <a:cubicBezTo>
                          <a:pt x="1551570" y="1799395"/>
                          <a:pt x="1501342" y="1736750"/>
                          <a:pt x="1269191" y="1754326"/>
                        </a:cubicBezTo>
                        <a:cubicBezTo>
                          <a:pt x="1031240" y="1768497"/>
                          <a:pt x="993493" y="1742910"/>
                          <a:pt x="816873" y="1754326"/>
                        </a:cubicBezTo>
                        <a:cubicBezTo>
                          <a:pt x="627904" y="1785667"/>
                          <a:pt x="169918" y="1729974"/>
                          <a:pt x="0" y="1754326"/>
                        </a:cubicBezTo>
                        <a:cubicBezTo>
                          <a:pt x="-50626" y="1486580"/>
                          <a:pt x="-12019" y="1402413"/>
                          <a:pt x="0" y="1204636"/>
                        </a:cubicBezTo>
                        <a:cubicBezTo>
                          <a:pt x="-11990" y="1012866"/>
                          <a:pt x="57516" y="875452"/>
                          <a:pt x="0" y="654948"/>
                        </a:cubicBezTo>
                        <a:cubicBezTo>
                          <a:pt x="6547" y="467112"/>
                          <a:pt x="55976" y="304440"/>
                          <a:pt x="0" y="0"/>
                        </a:cubicBezTo>
                        <a:close/>
                      </a:path>
                    </a:pathLst>
                  </a:custGeom>
                  <ask:type>
                    <ask:lineSketchScribble/>
                  </ask:type>
                </ask:lineSketchStyleProps>
              </a:ext>
            </a:extLst>
          </a:ln>
        </p:spPr>
        <p:txBody>
          <a:bodyPr wrap="square">
            <a:spAutoFit/>
          </a:bodyPr>
          <a:lstStyle/>
          <a:p>
            <a:pPr marL="285750" indent="-285750">
              <a:buClr>
                <a:srgbClr val="80C141"/>
              </a:buClr>
              <a:buFont typeface="Wingdings" panose="05000000000000000000" pitchFamily="2" charset="2"/>
              <a:buChar char="ü"/>
            </a:pPr>
            <a:r>
              <a:rPr lang="de-DE" dirty="0">
                <a:solidFill>
                  <a:srgbClr val="000000"/>
                </a:solidFill>
              </a:rPr>
              <a:t>Das Spiel ist für </a:t>
            </a:r>
            <a:r>
              <a:rPr lang="de-DE" dirty="0" err="1">
                <a:solidFill>
                  <a:srgbClr val="000000"/>
                </a:solidFill>
              </a:rPr>
              <a:t>Schüler:innen</a:t>
            </a:r>
            <a:r>
              <a:rPr lang="de-DE" dirty="0">
                <a:solidFill>
                  <a:srgbClr val="000000"/>
                </a:solidFill>
              </a:rPr>
              <a:t> ab 14 Jahren geeignet.</a:t>
            </a:r>
          </a:p>
          <a:p>
            <a:pPr marL="285750" indent="-285750">
              <a:buClr>
                <a:srgbClr val="80C141"/>
              </a:buClr>
              <a:buFont typeface="Wingdings" panose="05000000000000000000" pitchFamily="2" charset="2"/>
              <a:buChar char="ü"/>
            </a:pPr>
            <a:r>
              <a:rPr lang="de-DE" b="0" i="0" u="none" strike="noStrike" baseline="0" dirty="0">
                <a:solidFill>
                  <a:srgbClr val="000000"/>
                </a:solidFill>
              </a:rPr>
              <a:t>Die Klasse wird in Teams von fünf </a:t>
            </a:r>
            <a:r>
              <a:rPr lang="de-DE" b="0" i="0" u="none" strike="noStrike" baseline="0" dirty="0" err="1">
                <a:solidFill>
                  <a:srgbClr val="000000"/>
                </a:solidFill>
              </a:rPr>
              <a:t>Schüler:innen</a:t>
            </a:r>
            <a:r>
              <a:rPr lang="de-DE" b="0" i="0" u="none" strike="noStrike" baseline="0" dirty="0">
                <a:solidFill>
                  <a:srgbClr val="000000"/>
                </a:solidFill>
              </a:rPr>
              <a:t> aufgeteilt. </a:t>
            </a:r>
          </a:p>
          <a:p>
            <a:pPr marL="285750" indent="-285750">
              <a:buClr>
                <a:srgbClr val="80C141"/>
              </a:buClr>
              <a:buFont typeface="Wingdings" panose="05000000000000000000" pitchFamily="2" charset="2"/>
              <a:buChar char="ü"/>
            </a:pPr>
            <a:r>
              <a:rPr lang="de-DE" b="0" i="0" u="none" strike="noStrike" baseline="0" dirty="0">
                <a:solidFill>
                  <a:srgbClr val="000000"/>
                </a:solidFill>
              </a:rPr>
              <a:t>Die Teams spielen selbstständig. </a:t>
            </a:r>
          </a:p>
          <a:p>
            <a:pPr marL="285750" indent="-285750">
              <a:buClr>
                <a:srgbClr val="80C141"/>
              </a:buClr>
              <a:buFont typeface="Wingdings" panose="05000000000000000000" pitchFamily="2" charset="2"/>
              <a:buChar char="ü"/>
            </a:pPr>
            <a:r>
              <a:rPr lang="de-DE" b="0" i="0" u="none" strike="noStrike" baseline="0" dirty="0">
                <a:solidFill>
                  <a:srgbClr val="000000"/>
                </a:solidFill>
              </a:rPr>
              <a:t>Alle Materialien können von der Projektwebsite heruntergeladen werden.</a:t>
            </a:r>
          </a:p>
          <a:p>
            <a:pPr marL="285750" indent="-285750">
              <a:buClr>
                <a:srgbClr val="80C141"/>
              </a:buClr>
              <a:buFont typeface="Wingdings" panose="05000000000000000000" pitchFamily="2" charset="2"/>
              <a:buChar char="ü"/>
            </a:pPr>
            <a:r>
              <a:rPr lang="de-DE" b="0" i="0" u="none" strike="noStrike" baseline="0" dirty="0">
                <a:solidFill>
                  <a:srgbClr val="000000"/>
                </a:solidFill>
              </a:rPr>
              <a:t>Für einige Aufgaben benötigen die </a:t>
            </a:r>
            <a:r>
              <a:rPr lang="de-DE" b="0" i="0" u="none" strike="noStrike" baseline="0" dirty="0" err="1">
                <a:solidFill>
                  <a:srgbClr val="000000"/>
                </a:solidFill>
              </a:rPr>
              <a:t>Schüler:innen</a:t>
            </a:r>
            <a:r>
              <a:rPr lang="de-DE" b="0" i="0" u="none" strike="noStrike" baseline="0" dirty="0">
                <a:solidFill>
                  <a:srgbClr val="000000"/>
                </a:solidFill>
              </a:rPr>
              <a:t> ein Smartphone.</a:t>
            </a:r>
          </a:p>
          <a:p>
            <a:pPr marL="285750" indent="-285750">
              <a:buClr>
                <a:srgbClr val="80C141"/>
              </a:buClr>
              <a:buFont typeface="Wingdings" panose="05000000000000000000" pitchFamily="2" charset="2"/>
              <a:buChar char="ü"/>
            </a:pPr>
            <a:r>
              <a:rPr lang="de-DE" b="0" i="0" u="none" strike="noStrike" baseline="0" dirty="0">
                <a:solidFill>
                  <a:srgbClr val="000000"/>
                </a:solidFill>
              </a:rPr>
              <a:t> Das Spiel wird auf vier Levels gespielt. Jedes Level ist anders.</a:t>
            </a:r>
            <a:endParaRPr lang="en-US" b="0" i="0" u="none" strike="noStrike" baseline="0" dirty="0">
              <a:solidFill>
                <a:srgbClr val="000000"/>
              </a:solidFill>
            </a:endParaRPr>
          </a:p>
        </p:txBody>
      </p:sp>
    </p:spTree>
    <p:extLst>
      <p:ext uri="{BB962C8B-B14F-4D97-AF65-F5344CB8AC3E}">
        <p14:creationId xmlns:p14="http://schemas.microsoft.com/office/powerpoint/2010/main" val="104429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lstStyle/>
          <a:p>
            <a:r>
              <a:rPr lang="en-US" dirty="0">
                <a:solidFill>
                  <a:srgbClr val="6CA4D3"/>
                </a:solidFill>
              </a:rPr>
              <a:t>Das ACT- Game</a:t>
            </a:r>
            <a:endParaRPr lang="en-GB" dirty="0">
              <a:solidFill>
                <a:srgbClr val="2A277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6942396" cy="4948042"/>
          </a:xfrm>
        </p:spPr>
        <p:txBody>
          <a:bodyPr>
            <a:normAutofit/>
          </a:bodyPr>
          <a:lstStyle/>
          <a:p>
            <a:pPr marL="0" indent="0">
              <a:buNone/>
            </a:pPr>
            <a:r>
              <a:rPr lang="en-US" b="1" dirty="0" err="1"/>
              <a:t>Materialien</a:t>
            </a:r>
            <a:r>
              <a:rPr lang="en-US" b="1" dirty="0"/>
              <a:t> für den </a:t>
            </a:r>
            <a:r>
              <a:rPr lang="en-US" b="1" dirty="0" err="1"/>
              <a:t>Einsatz</a:t>
            </a:r>
            <a:r>
              <a:rPr lang="en-US" b="1" dirty="0"/>
              <a:t> </a:t>
            </a:r>
            <a:r>
              <a:rPr lang="en-US" b="1" dirty="0" err="1"/>
              <a:t>im</a:t>
            </a:r>
            <a:r>
              <a:rPr lang="en-US" b="1" dirty="0"/>
              <a:t> </a:t>
            </a:r>
            <a:r>
              <a:rPr lang="en-US" b="1" dirty="0" err="1"/>
              <a:t>Unterricht</a:t>
            </a:r>
            <a:endParaRPr lang="en-US" b="1" dirty="0"/>
          </a:p>
          <a:p>
            <a:pPr marL="457200" indent="-457200">
              <a:buFont typeface="+mj-lt"/>
              <a:buAutoNum type="arabicPeriod"/>
            </a:pPr>
            <a:r>
              <a:rPr lang="en-US" dirty="0" err="1"/>
              <a:t>Anleitung</a:t>
            </a:r>
            <a:r>
              <a:rPr lang="en-US" dirty="0"/>
              <a:t> für </a:t>
            </a:r>
            <a:r>
              <a:rPr lang="en-US" dirty="0" err="1"/>
              <a:t>LehrerInnen</a:t>
            </a:r>
            <a:endParaRPr lang="en-US" dirty="0"/>
          </a:p>
          <a:p>
            <a:pPr marL="457200" indent="-457200">
              <a:buFont typeface="+mj-lt"/>
              <a:buAutoNum type="arabicPeriod"/>
            </a:pPr>
            <a:r>
              <a:rPr lang="en-US" dirty="0" err="1"/>
              <a:t>Spielpläne</a:t>
            </a:r>
            <a:r>
              <a:rPr lang="en-US" dirty="0"/>
              <a:t> &amp; </a:t>
            </a:r>
            <a:r>
              <a:rPr lang="en-US" dirty="0" err="1"/>
              <a:t>Karten</a:t>
            </a:r>
            <a:r>
              <a:rPr lang="en-US" dirty="0"/>
              <a:t> – 4 Levels</a:t>
            </a:r>
          </a:p>
          <a:p>
            <a:pPr marL="457200" indent="-457200">
              <a:buFont typeface="+mj-lt"/>
              <a:buAutoNum type="arabicPeriod"/>
            </a:pPr>
            <a:r>
              <a:rPr lang="en-US" dirty="0" err="1"/>
              <a:t>Instruktionen</a:t>
            </a:r>
            <a:r>
              <a:rPr lang="en-US" dirty="0"/>
              <a:t> für </a:t>
            </a:r>
            <a:r>
              <a:rPr lang="en-US" dirty="0" err="1"/>
              <a:t>Superheld:innen</a:t>
            </a:r>
            <a:endParaRPr lang="en-US" dirty="0"/>
          </a:p>
          <a:p>
            <a:endParaRPr lang="en-GB" dirty="0"/>
          </a:p>
        </p:txBody>
      </p:sp>
      <p:sp>
        <p:nvSpPr>
          <p:cNvPr id="4" name="Ορθογώνιο 7">
            <a:extLst>
              <a:ext uri="{FF2B5EF4-FFF2-40B4-BE49-F238E27FC236}">
                <a16:creationId xmlns:a16="http://schemas.microsoft.com/office/drawing/2014/main" id="{9271E925-E7A8-B1F8-6D65-F05F27A9408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Material</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5" name="TextBox 4">
            <a:extLst>
              <a:ext uri="{FF2B5EF4-FFF2-40B4-BE49-F238E27FC236}">
                <a16:creationId xmlns:a16="http://schemas.microsoft.com/office/drawing/2014/main" id="{4409CF6A-EDFE-01F7-F055-36CAE33937CB}"/>
              </a:ext>
            </a:extLst>
          </p:cNvPr>
          <p:cNvSpPr txBox="1"/>
          <p:nvPr/>
        </p:nvSpPr>
        <p:spPr>
          <a:xfrm>
            <a:off x="1073149" y="3932229"/>
            <a:ext cx="4674508" cy="2585323"/>
          </a:xfrm>
          <a:custGeom>
            <a:avLst/>
            <a:gdLst>
              <a:gd name="connsiteX0" fmla="*/ 0 w 4674508"/>
              <a:gd name="connsiteY0" fmla="*/ 0 h 2585323"/>
              <a:gd name="connsiteX1" fmla="*/ 685594 w 4674508"/>
              <a:gd name="connsiteY1" fmla="*/ 0 h 2585323"/>
              <a:gd name="connsiteX2" fmla="*/ 1067346 w 4674508"/>
              <a:gd name="connsiteY2" fmla="*/ 0 h 2585323"/>
              <a:gd name="connsiteX3" fmla="*/ 1464679 w 4674508"/>
              <a:gd name="connsiteY3" fmla="*/ 0 h 2585323"/>
              <a:gd name="connsiteX4" fmla="*/ 2197019 w 4674508"/>
              <a:gd name="connsiteY4" fmla="*/ 0 h 2585323"/>
              <a:gd name="connsiteX5" fmla="*/ 3022848 w 4674508"/>
              <a:gd name="connsiteY5" fmla="*/ 0 h 2585323"/>
              <a:gd name="connsiteX6" fmla="*/ 3755187 w 4674508"/>
              <a:gd name="connsiteY6" fmla="*/ 0 h 2585323"/>
              <a:gd name="connsiteX7" fmla="*/ 4674508 w 4674508"/>
              <a:gd name="connsiteY7" fmla="*/ 0 h 2585323"/>
              <a:gd name="connsiteX8" fmla="*/ 4674508 w 4674508"/>
              <a:gd name="connsiteY8" fmla="*/ 620478 h 2585323"/>
              <a:gd name="connsiteX9" fmla="*/ 4674508 w 4674508"/>
              <a:gd name="connsiteY9" fmla="*/ 1189249 h 2585323"/>
              <a:gd name="connsiteX10" fmla="*/ 4674508 w 4674508"/>
              <a:gd name="connsiteY10" fmla="*/ 1809726 h 2585323"/>
              <a:gd name="connsiteX11" fmla="*/ 4674508 w 4674508"/>
              <a:gd name="connsiteY11" fmla="*/ 2585323 h 2585323"/>
              <a:gd name="connsiteX12" fmla="*/ 3895423 w 4674508"/>
              <a:gd name="connsiteY12" fmla="*/ 2585323 h 2585323"/>
              <a:gd name="connsiteX13" fmla="*/ 3209828 w 4674508"/>
              <a:gd name="connsiteY13" fmla="*/ 2585323 h 2585323"/>
              <a:gd name="connsiteX14" fmla="*/ 2383999 w 4674508"/>
              <a:gd name="connsiteY14" fmla="*/ 2585323 h 2585323"/>
              <a:gd name="connsiteX15" fmla="*/ 1698403 w 4674508"/>
              <a:gd name="connsiteY15" fmla="*/ 2585323 h 2585323"/>
              <a:gd name="connsiteX16" fmla="*/ 1059555 w 4674508"/>
              <a:gd name="connsiteY16" fmla="*/ 2585323 h 2585323"/>
              <a:gd name="connsiteX17" fmla="*/ 0 w 4674508"/>
              <a:gd name="connsiteY17" fmla="*/ 2585323 h 2585323"/>
              <a:gd name="connsiteX18" fmla="*/ 0 w 4674508"/>
              <a:gd name="connsiteY18" fmla="*/ 1964845 h 2585323"/>
              <a:gd name="connsiteX19" fmla="*/ 0 w 4674508"/>
              <a:gd name="connsiteY19" fmla="*/ 1344368 h 2585323"/>
              <a:gd name="connsiteX20" fmla="*/ 0 w 4674508"/>
              <a:gd name="connsiteY20" fmla="*/ 775597 h 2585323"/>
              <a:gd name="connsiteX21" fmla="*/ 0 w 4674508"/>
              <a:gd name="connsiteY21" fmla="*/ 0 h 2585323"/>
              <a:gd name="connsiteX0" fmla="*/ 0 w 4674508"/>
              <a:gd name="connsiteY0" fmla="*/ 0 h 2585323"/>
              <a:gd name="connsiteX1" fmla="*/ 685594 w 4674508"/>
              <a:gd name="connsiteY1" fmla="*/ 0 h 2585323"/>
              <a:gd name="connsiteX2" fmla="*/ 1324444 w 4674508"/>
              <a:gd name="connsiteY2" fmla="*/ 0 h 2585323"/>
              <a:gd name="connsiteX3" fmla="*/ 2056783 w 4674508"/>
              <a:gd name="connsiteY3" fmla="*/ 0 h 2585323"/>
              <a:gd name="connsiteX4" fmla="*/ 2882612 w 4674508"/>
              <a:gd name="connsiteY4" fmla="*/ 0 h 2585323"/>
              <a:gd name="connsiteX5" fmla="*/ 3521462 w 4674508"/>
              <a:gd name="connsiteY5" fmla="*/ 0 h 2585323"/>
              <a:gd name="connsiteX6" fmla="*/ 4674508 w 4674508"/>
              <a:gd name="connsiteY6" fmla="*/ 0 h 2585323"/>
              <a:gd name="connsiteX7" fmla="*/ 4674508 w 4674508"/>
              <a:gd name="connsiteY7" fmla="*/ 672184 h 2585323"/>
              <a:gd name="connsiteX8" fmla="*/ 4674508 w 4674508"/>
              <a:gd name="connsiteY8" fmla="*/ 1292662 h 2585323"/>
              <a:gd name="connsiteX9" fmla="*/ 4674508 w 4674508"/>
              <a:gd name="connsiteY9" fmla="*/ 1938992 h 2585323"/>
              <a:gd name="connsiteX10" fmla="*/ 4674508 w 4674508"/>
              <a:gd name="connsiteY10" fmla="*/ 2585323 h 2585323"/>
              <a:gd name="connsiteX11" fmla="*/ 3895423 w 4674508"/>
              <a:gd name="connsiteY11" fmla="*/ 2585323 h 2585323"/>
              <a:gd name="connsiteX12" fmla="*/ 3256574 w 4674508"/>
              <a:gd name="connsiteY12" fmla="*/ 2585323 h 2585323"/>
              <a:gd name="connsiteX13" fmla="*/ 2570979 w 4674508"/>
              <a:gd name="connsiteY13" fmla="*/ 2585323 h 2585323"/>
              <a:gd name="connsiteX14" fmla="*/ 1791894 w 4674508"/>
              <a:gd name="connsiteY14" fmla="*/ 2585323 h 2585323"/>
              <a:gd name="connsiteX15" fmla="*/ 1012810 w 4674508"/>
              <a:gd name="connsiteY15" fmla="*/ 2585323 h 2585323"/>
              <a:gd name="connsiteX16" fmla="*/ 0 w 4674508"/>
              <a:gd name="connsiteY16" fmla="*/ 2585323 h 2585323"/>
              <a:gd name="connsiteX17" fmla="*/ 0 w 4674508"/>
              <a:gd name="connsiteY17" fmla="*/ 1990699 h 2585323"/>
              <a:gd name="connsiteX18" fmla="*/ 0 w 4674508"/>
              <a:gd name="connsiteY18" fmla="*/ 1292662 h 2585323"/>
              <a:gd name="connsiteX19" fmla="*/ 0 w 4674508"/>
              <a:gd name="connsiteY19" fmla="*/ 620478 h 2585323"/>
              <a:gd name="connsiteX20" fmla="*/ 0 w 4674508"/>
              <a:gd name="connsiteY20" fmla="*/ 0 h 2585323"/>
              <a:gd name="connsiteX0" fmla="*/ 0 w 4674508"/>
              <a:gd name="connsiteY0" fmla="*/ 0 h 2585323"/>
              <a:gd name="connsiteX1" fmla="*/ 685594 w 4674508"/>
              <a:gd name="connsiteY1" fmla="*/ 0 h 2585323"/>
              <a:gd name="connsiteX2" fmla="*/ 1075137 w 4674508"/>
              <a:gd name="connsiteY2" fmla="*/ 0 h 2585323"/>
              <a:gd name="connsiteX3" fmla="*/ 1464679 w 4674508"/>
              <a:gd name="connsiteY3" fmla="*/ 0 h 2585323"/>
              <a:gd name="connsiteX4" fmla="*/ 2197019 w 4674508"/>
              <a:gd name="connsiteY4" fmla="*/ 0 h 2585323"/>
              <a:gd name="connsiteX5" fmla="*/ 3022848 w 4674508"/>
              <a:gd name="connsiteY5" fmla="*/ 0 h 2585323"/>
              <a:gd name="connsiteX6" fmla="*/ 3755187 w 4674508"/>
              <a:gd name="connsiteY6" fmla="*/ 0 h 2585323"/>
              <a:gd name="connsiteX7" fmla="*/ 4674508 w 4674508"/>
              <a:gd name="connsiteY7" fmla="*/ 0 h 2585323"/>
              <a:gd name="connsiteX8" fmla="*/ 4674508 w 4674508"/>
              <a:gd name="connsiteY8" fmla="*/ 620478 h 2585323"/>
              <a:gd name="connsiteX9" fmla="*/ 4674508 w 4674508"/>
              <a:gd name="connsiteY9" fmla="*/ 1189249 h 2585323"/>
              <a:gd name="connsiteX10" fmla="*/ 4674508 w 4674508"/>
              <a:gd name="connsiteY10" fmla="*/ 1809726 h 2585323"/>
              <a:gd name="connsiteX11" fmla="*/ 4674508 w 4674508"/>
              <a:gd name="connsiteY11" fmla="*/ 2585323 h 2585323"/>
              <a:gd name="connsiteX12" fmla="*/ 3895423 w 4674508"/>
              <a:gd name="connsiteY12" fmla="*/ 2585323 h 2585323"/>
              <a:gd name="connsiteX13" fmla="*/ 3209828 w 4674508"/>
              <a:gd name="connsiteY13" fmla="*/ 2585323 h 2585323"/>
              <a:gd name="connsiteX14" fmla="*/ 2383999 w 4674508"/>
              <a:gd name="connsiteY14" fmla="*/ 2585323 h 2585323"/>
              <a:gd name="connsiteX15" fmla="*/ 1698403 w 4674508"/>
              <a:gd name="connsiteY15" fmla="*/ 2585323 h 2585323"/>
              <a:gd name="connsiteX16" fmla="*/ 1059555 w 4674508"/>
              <a:gd name="connsiteY16" fmla="*/ 2585323 h 2585323"/>
              <a:gd name="connsiteX17" fmla="*/ 0 w 4674508"/>
              <a:gd name="connsiteY17" fmla="*/ 2585323 h 2585323"/>
              <a:gd name="connsiteX18" fmla="*/ 0 w 4674508"/>
              <a:gd name="connsiteY18" fmla="*/ 1964845 h 2585323"/>
              <a:gd name="connsiteX19" fmla="*/ 0 w 4674508"/>
              <a:gd name="connsiteY19" fmla="*/ 1344368 h 2585323"/>
              <a:gd name="connsiteX20" fmla="*/ 0 w 4674508"/>
              <a:gd name="connsiteY20" fmla="*/ 775597 h 2585323"/>
              <a:gd name="connsiteX21" fmla="*/ 0 w 4674508"/>
              <a:gd name="connsiteY21"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4508" h="2585323" fill="none" extrusionOk="0">
                <a:moveTo>
                  <a:pt x="0" y="0"/>
                </a:moveTo>
                <a:cubicBezTo>
                  <a:pt x="200191" y="39026"/>
                  <a:pt x="398116" y="22711"/>
                  <a:pt x="685594" y="0"/>
                </a:cubicBezTo>
                <a:cubicBezTo>
                  <a:pt x="766431" y="3009"/>
                  <a:pt x="996080" y="-12851"/>
                  <a:pt x="1067346" y="0"/>
                </a:cubicBezTo>
                <a:cubicBezTo>
                  <a:pt x="1151915" y="-8928"/>
                  <a:pt x="1382156" y="-17621"/>
                  <a:pt x="1464679" y="0"/>
                </a:cubicBezTo>
                <a:cubicBezTo>
                  <a:pt x="1771629" y="25882"/>
                  <a:pt x="1894901" y="59041"/>
                  <a:pt x="2197019" y="0"/>
                </a:cubicBezTo>
                <a:cubicBezTo>
                  <a:pt x="2562359" y="-14242"/>
                  <a:pt x="2723904" y="-8814"/>
                  <a:pt x="3022848" y="0"/>
                </a:cubicBezTo>
                <a:cubicBezTo>
                  <a:pt x="3274629" y="21105"/>
                  <a:pt x="3498688" y="121797"/>
                  <a:pt x="3755187" y="0"/>
                </a:cubicBezTo>
                <a:cubicBezTo>
                  <a:pt x="3950610" y="-4182"/>
                  <a:pt x="4352920" y="18290"/>
                  <a:pt x="4674508" y="0"/>
                </a:cubicBezTo>
                <a:cubicBezTo>
                  <a:pt x="4686321" y="120035"/>
                  <a:pt x="4696152" y="487014"/>
                  <a:pt x="4674508" y="620478"/>
                </a:cubicBezTo>
                <a:cubicBezTo>
                  <a:pt x="4707230" y="765541"/>
                  <a:pt x="4644035" y="1020581"/>
                  <a:pt x="4674508" y="1189249"/>
                </a:cubicBezTo>
                <a:cubicBezTo>
                  <a:pt x="4680365" y="1388881"/>
                  <a:pt x="4615418" y="1483493"/>
                  <a:pt x="4674508" y="1809726"/>
                </a:cubicBezTo>
                <a:cubicBezTo>
                  <a:pt x="4648754" y="2115076"/>
                  <a:pt x="4621854" y="2282778"/>
                  <a:pt x="4674508" y="2585323"/>
                </a:cubicBezTo>
                <a:cubicBezTo>
                  <a:pt x="4518754" y="2536910"/>
                  <a:pt x="4093208" y="2572835"/>
                  <a:pt x="3895423" y="2585323"/>
                </a:cubicBezTo>
                <a:cubicBezTo>
                  <a:pt x="3649418" y="2543020"/>
                  <a:pt x="3551717" y="2563504"/>
                  <a:pt x="3209828" y="2585323"/>
                </a:cubicBezTo>
                <a:cubicBezTo>
                  <a:pt x="2856231" y="2596081"/>
                  <a:pt x="2754213" y="2505483"/>
                  <a:pt x="2383999" y="2585323"/>
                </a:cubicBezTo>
                <a:cubicBezTo>
                  <a:pt x="2023646" y="2606615"/>
                  <a:pt x="2002628" y="2584320"/>
                  <a:pt x="1698403" y="2585323"/>
                </a:cubicBezTo>
                <a:cubicBezTo>
                  <a:pt x="1356283" y="2595700"/>
                  <a:pt x="1246027" y="2630867"/>
                  <a:pt x="1059555" y="2585323"/>
                </a:cubicBezTo>
                <a:cubicBezTo>
                  <a:pt x="882445" y="2519115"/>
                  <a:pt x="250863" y="2580704"/>
                  <a:pt x="0" y="2585323"/>
                </a:cubicBezTo>
                <a:cubicBezTo>
                  <a:pt x="97048" y="2432442"/>
                  <a:pt x="-23591" y="2245164"/>
                  <a:pt x="0" y="1964845"/>
                </a:cubicBezTo>
                <a:cubicBezTo>
                  <a:pt x="50713" y="1772780"/>
                  <a:pt x="-68729" y="1547873"/>
                  <a:pt x="0" y="1344368"/>
                </a:cubicBezTo>
                <a:cubicBezTo>
                  <a:pt x="3141" y="1149283"/>
                  <a:pt x="6271" y="1044721"/>
                  <a:pt x="0" y="775597"/>
                </a:cubicBezTo>
                <a:cubicBezTo>
                  <a:pt x="-60533" y="460598"/>
                  <a:pt x="-16356" y="176958"/>
                  <a:pt x="0" y="0"/>
                </a:cubicBezTo>
                <a:close/>
              </a:path>
              <a:path w="4674508" h="2585323" stroke="0" extrusionOk="0">
                <a:moveTo>
                  <a:pt x="0" y="0"/>
                </a:moveTo>
                <a:cubicBezTo>
                  <a:pt x="237521" y="11930"/>
                  <a:pt x="518938" y="-2791"/>
                  <a:pt x="685594" y="0"/>
                </a:cubicBezTo>
                <a:cubicBezTo>
                  <a:pt x="867978" y="16627"/>
                  <a:pt x="1033386" y="39722"/>
                  <a:pt x="1324444" y="0"/>
                </a:cubicBezTo>
                <a:cubicBezTo>
                  <a:pt x="1609407" y="-26381"/>
                  <a:pt x="1803614" y="-37771"/>
                  <a:pt x="2056783" y="0"/>
                </a:cubicBezTo>
                <a:cubicBezTo>
                  <a:pt x="2354045" y="35597"/>
                  <a:pt x="2648768" y="35736"/>
                  <a:pt x="2882612" y="0"/>
                </a:cubicBezTo>
                <a:cubicBezTo>
                  <a:pt x="3151032" y="38249"/>
                  <a:pt x="3354891" y="-4465"/>
                  <a:pt x="3521462" y="0"/>
                </a:cubicBezTo>
                <a:cubicBezTo>
                  <a:pt x="3653171" y="-19819"/>
                  <a:pt x="4320606" y="4496"/>
                  <a:pt x="4674508" y="0"/>
                </a:cubicBezTo>
                <a:cubicBezTo>
                  <a:pt x="4653344" y="204046"/>
                  <a:pt x="4635764" y="540658"/>
                  <a:pt x="4674508" y="672184"/>
                </a:cubicBezTo>
                <a:cubicBezTo>
                  <a:pt x="4673491" y="795930"/>
                  <a:pt x="4688501" y="1082407"/>
                  <a:pt x="4674508" y="1292662"/>
                </a:cubicBezTo>
                <a:cubicBezTo>
                  <a:pt x="4613800" y="1545791"/>
                  <a:pt x="4680058" y="1659681"/>
                  <a:pt x="4674508" y="1938992"/>
                </a:cubicBezTo>
                <a:cubicBezTo>
                  <a:pt x="4684352" y="2175731"/>
                  <a:pt x="4647108" y="2248732"/>
                  <a:pt x="4674508" y="2585323"/>
                </a:cubicBezTo>
                <a:cubicBezTo>
                  <a:pt x="4470032" y="2521696"/>
                  <a:pt x="4172524" y="2614275"/>
                  <a:pt x="3895423" y="2585323"/>
                </a:cubicBezTo>
                <a:cubicBezTo>
                  <a:pt x="3534430" y="2620001"/>
                  <a:pt x="3451016" y="2591033"/>
                  <a:pt x="3256574" y="2585323"/>
                </a:cubicBezTo>
                <a:cubicBezTo>
                  <a:pt x="3081550" y="2556384"/>
                  <a:pt x="2802601" y="2548251"/>
                  <a:pt x="2570979" y="2585323"/>
                </a:cubicBezTo>
                <a:cubicBezTo>
                  <a:pt x="2322332" y="2633154"/>
                  <a:pt x="2178411" y="2675805"/>
                  <a:pt x="1791894" y="2585323"/>
                </a:cubicBezTo>
                <a:cubicBezTo>
                  <a:pt x="1468660" y="2572329"/>
                  <a:pt x="1250374" y="2612212"/>
                  <a:pt x="1012810" y="2585323"/>
                </a:cubicBezTo>
                <a:cubicBezTo>
                  <a:pt x="813642" y="2548606"/>
                  <a:pt x="224654" y="2537534"/>
                  <a:pt x="0" y="2585323"/>
                </a:cubicBezTo>
                <a:cubicBezTo>
                  <a:pt x="3735" y="2361353"/>
                  <a:pt x="-14887" y="2289486"/>
                  <a:pt x="0" y="1990699"/>
                </a:cubicBezTo>
                <a:cubicBezTo>
                  <a:pt x="650" y="1680869"/>
                  <a:pt x="-25130" y="1613579"/>
                  <a:pt x="0" y="1292662"/>
                </a:cubicBezTo>
                <a:cubicBezTo>
                  <a:pt x="-34307" y="941859"/>
                  <a:pt x="-14190" y="827138"/>
                  <a:pt x="0" y="620478"/>
                </a:cubicBezTo>
                <a:cubicBezTo>
                  <a:pt x="-80647" y="464659"/>
                  <a:pt x="-17654" y="175697"/>
                  <a:pt x="0" y="0"/>
                </a:cubicBezTo>
                <a:close/>
              </a:path>
              <a:path w="4674508" h="2585323" fill="none" stroke="0" extrusionOk="0">
                <a:moveTo>
                  <a:pt x="0" y="0"/>
                </a:moveTo>
                <a:cubicBezTo>
                  <a:pt x="248371" y="20770"/>
                  <a:pt x="363248" y="18144"/>
                  <a:pt x="685594" y="0"/>
                </a:cubicBezTo>
                <a:cubicBezTo>
                  <a:pt x="825478" y="7443"/>
                  <a:pt x="975469" y="-11923"/>
                  <a:pt x="1075137" y="0"/>
                </a:cubicBezTo>
                <a:cubicBezTo>
                  <a:pt x="1207860" y="640"/>
                  <a:pt x="1329051" y="-3564"/>
                  <a:pt x="1464679" y="0"/>
                </a:cubicBezTo>
                <a:cubicBezTo>
                  <a:pt x="1718388" y="50939"/>
                  <a:pt x="1885067" y="17409"/>
                  <a:pt x="2197019" y="0"/>
                </a:cubicBezTo>
                <a:cubicBezTo>
                  <a:pt x="2519383" y="-38482"/>
                  <a:pt x="2782584" y="68621"/>
                  <a:pt x="3022848" y="0"/>
                </a:cubicBezTo>
                <a:cubicBezTo>
                  <a:pt x="3201001" y="-21393"/>
                  <a:pt x="3514464" y="45314"/>
                  <a:pt x="3755187" y="0"/>
                </a:cubicBezTo>
                <a:cubicBezTo>
                  <a:pt x="3968051" y="27021"/>
                  <a:pt x="4473804" y="64106"/>
                  <a:pt x="4674508" y="0"/>
                </a:cubicBezTo>
                <a:cubicBezTo>
                  <a:pt x="4663048" y="113895"/>
                  <a:pt x="4651371" y="421125"/>
                  <a:pt x="4674508" y="620478"/>
                </a:cubicBezTo>
                <a:cubicBezTo>
                  <a:pt x="4639799" y="800482"/>
                  <a:pt x="4692888" y="1011841"/>
                  <a:pt x="4674508" y="1189249"/>
                </a:cubicBezTo>
                <a:cubicBezTo>
                  <a:pt x="4685836" y="1384711"/>
                  <a:pt x="4670839" y="1478637"/>
                  <a:pt x="4674508" y="1809726"/>
                </a:cubicBezTo>
                <a:cubicBezTo>
                  <a:pt x="4719250" y="2136260"/>
                  <a:pt x="4751978" y="2358248"/>
                  <a:pt x="4674508" y="2585323"/>
                </a:cubicBezTo>
                <a:cubicBezTo>
                  <a:pt x="4489419" y="2615875"/>
                  <a:pt x="4101167" y="2574509"/>
                  <a:pt x="3895423" y="2585323"/>
                </a:cubicBezTo>
                <a:cubicBezTo>
                  <a:pt x="3655946" y="2550614"/>
                  <a:pt x="3541215" y="2662973"/>
                  <a:pt x="3209828" y="2585323"/>
                </a:cubicBezTo>
                <a:cubicBezTo>
                  <a:pt x="2908212" y="2545321"/>
                  <a:pt x="2752769" y="2586840"/>
                  <a:pt x="2383999" y="2585323"/>
                </a:cubicBezTo>
                <a:cubicBezTo>
                  <a:pt x="2011999" y="2606897"/>
                  <a:pt x="1986874" y="2574062"/>
                  <a:pt x="1698403" y="2585323"/>
                </a:cubicBezTo>
                <a:cubicBezTo>
                  <a:pt x="1420885" y="2565946"/>
                  <a:pt x="1254281" y="2638737"/>
                  <a:pt x="1059555" y="2585323"/>
                </a:cubicBezTo>
                <a:cubicBezTo>
                  <a:pt x="856433" y="2606723"/>
                  <a:pt x="305490" y="2571644"/>
                  <a:pt x="0" y="2585323"/>
                </a:cubicBezTo>
                <a:cubicBezTo>
                  <a:pt x="-22675" y="2459686"/>
                  <a:pt x="24371" y="2196664"/>
                  <a:pt x="0" y="1964845"/>
                </a:cubicBezTo>
                <a:cubicBezTo>
                  <a:pt x="6623" y="1744982"/>
                  <a:pt x="-27435" y="1519243"/>
                  <a:pt x="0" y="1344368"/>
                </a:cubicBezTo>
                <a:cubicBezTo>
                  <a:pt x="44269" y="1157405"/>
                  <a:pt x="14489" y="1059700"/>
                  <a:pt x="0" y="775597"/>
                </a:cubicBezTo>
                <a:cubicBezTo>
                  <a:pt x="-16483" y="497959"/>
                  <a:pt x="-21198" y="188581"/>
                  <a:pt x="0" y="0"/>
                </a:cubicBezTo>
                <a:close/>
              </a:path>
              <a:path w="4674508" h="2585323" fill="none" stroke="0" extrusionOk="0">
                <a:moveTo>
                  <a:pt x="0" y="0"/>
                </a:moveTo>
                <a:cubicBezTo>
                  <a:pt x="219874" y="32763"/>
                  <a:pt x="387966" y="17472"/>
                  <a:pt x="685594" y="0"/>
                </a:cubicBezTo>
                <a:cubicBezTo>
                  <a:pt x="770018" y="3919"/>
                  <a:pt x="992711" y="-9270"/>
                  <a:pt x="1067346" y="0"/>
                </a:cubicBezTo>
                <a:cubicBezTo>
                  <a:pt x="1136955" y="11169"/>
                  <a:pt x="1373497" y="-14849"/>
                  <a:pt x="1464679" y="0"/>
                </a:cubicBezTo>
                <a:cubicBezTo>
                  <a:pt x="1755652" y="27116"/>
                  <a:pt x="1869883" y="41486"/>
                  <a:pt x="2197019" y="0"/>
                </a:cubicBezTo>
                <a:cubicBezTo>
                  <a:pt x="2544946" y="-30354"/>
                  <a:pt x="2778556" y="45646"/>
                  <a:pt x="3022848" y="0"/>
                </a:cubicBezTo>
                <a:cubicBezTo>
                  <a:pt x="3252643" y="27017"/>
                  <a:pt x="3502919" y="69719"/>
                  <a:pt x="3755187" y="0"/>
                </a:cubicBezTo>
                <a:cubicBezTo>
                  <a:pt x="3998446" y="-13957"/>
                  <a:pt x="4402539" y="34400"/>
                  <a:pt x="4674508" y="0"/>
                </a:cubicBezTo>
                <a:cubicBezTo>
                  <a:pt x="4645595" y="114656"/>
                  <a:pt x="4683035" y="454082"/>
                  <a:pt x="4674508" y="620478"/>
                </a:cubicBezTo>
                <a:cubicBezTo>
                  <a:pt x="4686652" y="786113"/>
                  <a:pt x="4668374" y="1015136"/>
                  <a:pt x="4674508" y="1189249"/>
                </a:cubicBezTo>
                <a:cubicBezTo>
                  <a:pt x="4681712" y="1393784"/>
                  <a:pt x="4629860" y="1491668"/>
                  <a:pt x="4674508" y="1809726"/>
                </a:cubicBezTo>
                <a:cubicBezTo>
                  <a:pt x="4686680" y="2103104"/>
                  <a:pt x="4680606" y="2300230"/>
                  <a:pt x="4674508" y="2585323"/>
                </a:cubicBezTo>
                <a:cubicBezTo>
                  <a:pt x="4489434" y="2571201"/>
                  <a:pt x="4083079" y="2571642"/>
                  <a:pt x="3895423" y="2585323"/>
                </a:cubicBezTo>
                <a:cubicBezTo>
                  <a:pt x="3668457" y="2554116"/>
                  <a:pt x="3543135" y="2589619"/>
                  <a:pt x="3209828" y="2585323"/>
                </a:cubicBezTo>
                <a:cubicBezTo>
                  <a:pt x="2887275" y="2573980"/>
                  <a:pt x="2749547" y="2491036"/>
                  <a:pt x="2383999" y="2585323"/>
                </a:cubicBezTo>
                <a:cubicBezTo>
                  <a:pt x="2014453" y="2602772"/>
                  <a:pt x="1991954" y="2581846"/>
                  <a:pt x="1698403" y="2585323"/>
                </a:cubicBezTo>
                <a:cubicBezTo>
                  <a:pt x="1376929" y="2581776"/>
                  <a:pt x="1244875" y="2631144"/>
                  <a:pt x="1059555" y="2585323"/>
                </a:cubicBezTo>
                <a:cubicBezTo>
                  <a:pt x="851783" y="2611731"/>
                  <a:pt x="321415" y="2604319"/>
                  <a:pt x="0" y="2585323"/>
                </a:cubicBezTo>
                <a:cubicBezTo>
                  <a:pt x="71456" y="2424189"/>
                  <a:pt x="-6101" y="2202624"/>
                  <a:pt x="0" y="1964845"/>
                </a:cubicBezTo>
                <a:cubicBezTo>
                  <a:pt x="52039" y="1750802"/>
                  <a:pt x="-76722" y="1527833"/>
                  <a:pt x="0" y="1344368"/>
                </a:cubicBezTo>
                <a:cubicBezTo>
                  <a:pt x="28897" y="1157923"/>
                  <a:pt x="7573" y="1043934"/>
                  <a:pt x="0" y="775597"/>
                </a:cubicBezTo>
                <a:cubicBezTo>
                  <a:pt x="-38516" y="498266"/>
                  <a:pt x="-46076" y="187059"/>
                  <a:pt x="0" y="0"/>
                </a:cubicBezTo>
                <a:close/>
              </a:path>
            </a:pathLst>
          </a:custGeom>
          <a:solidFill>
            <a:schemeClr val="bg1">
              <a:lumMod val="95000"/>
            </a:schemeClr>
          </a:solidFill>
          <a:ln>
            <a:solidFill>
              <a:schemeClr val="accent1"/>
            </a:solidFill>
            <a:prstDash val="dash"/>
            <a:extLst>
              <a:ext uri="{C807C97D-BFC1-408E-A445-0C87EB9F89A2}">
                <ask:lineSketchStyleProps xmlns:ask="http://schemas.microsoft.com/office/drawing/2018/sketchyshapes" sd="599889706">
                  <a:custGeom>
                    <a:avLst/>
                    <a:gdLst>
                      <a:gd name="connsiteX0" fmla="*/ 0 w 4674508"/>
                      <a:gd name="connsiteY0" fmla="*/ 0 h 2585323"/>
                      <a:gd name="connsiteX1" fmla="*/ 685594 w 4674508"/>
                      <a:gd name="connsiteY1" fmla="*/ 0 h 2585323"/>
                      <a:gd name="connsiteX2" fmla="*/ 1067346 w 4674508"/>
                      <a:gd name="connsiteY2" fmla="*/ 0 h 2585323"/>
                      <a:gd name="connsiteX3" fmla="*/ 1464679 w 4674508"/>
                      <a:gd name="connsiteY3" fmla="*/ 0 h 2585323"/>
                      <a:gd name="connsiteX4" fmla="*/ 2197019 w 4674508"/>
                      <a:gd name="connsiteY4" fmla="*/ 0 h 2585323"/>
                      <a:gd name="connsiteX5" fmla="*/ 3022848 w 4674508"/>
                      <a:gd name="connsiteY5" fmla="*/ 0 h 2585323"/>
                      <a:gd name="connsiteX6" fmla="*/ 3755187 w 4674508"/>
                      <a:gd name="connsiteY6" fmla="*/ 0 h 2585323"/>
                      <a:gd name="connsiteX7" fmla="*/ 4674508 w 4674508"/>
                      <a:gd name="connsiteY7" fmla="*/ 0 h 2585323"/>
                      <a:gd name="connsiteX8" fmla="*/ 4674508 w 4674508"/>
                      <a:gd name="connsiteY8" fmla="*/ 620478 h 2585323"/>
                      <a:gd name="connsiteX9" fmla="*/ 4674508 w 4674508"/>
                      <a:gd name="connsiteY9" fmla="*/ 1189249 h 2585323"/>
                      <a:gd name="connsiteX10" fmla="*/ 4674508 w 4674508"/>
                      <a:gd name="connsiteY10" fmla="*/ 1809726 h 2585323"/>
                      <a:gd name="connsiteX11" fmla="*/ 4674508 w 4674508"/>
                      <a:gd name="connsiteY11" fmla="*/ 2585323 h 2585323"/>
                      <a:gd name="connsiteX12" fmla="*/ 3895423 w 4674508"/>
                      <a:gd name="connsiteY12" fmla="*/ 2585323 h 2585323"/>
                      <a:gd name="connsiteX13" fmla="*/ 3209828 w 4674508"/>
                      <a:gd name="connsiteY13" fmla="*/ 2585323 h 2585323"/>
                      <a:gd name="connsiteX14" fmla="*/ 2383999 w 4674508"/>
                      <a:gd name="connsiteY14" fmla="*/ 2585323 h 2585323"/>
                      <a:gd name="connsiteX15" fmla="*/ 1698403 w 4674508"/>
                      <a:gd name="connsiteY15" fmla="*/ 2585323 h 2585323"/>
                      <a:gd name="connsiteX16" fmla="*/ 1059555 w 4674508"/>
                      <a:gd name="connsiteY16" fmla="*/ 2585323 h 2585323"/>
                      <a:gd name="connsiteX17" fmla="*/ 0 w 4674508"/>
                      <a:gd name="connsiteY17" fmla="*/ 2585323 h 2585323"/>
                      <a:gd name="connsiteX18" fmla="*/ 0 w 4674508"/>
                      <a:gd name="connsiteY18" fmla="*/ 1964845 h 2585323"/>
                      <a:gd name="connsiteX19" fmla="*/ 0 w 4674508"/>
                      <a:gd name="connsiteY19" fmla="*/ 1344368 h 2585323"/>
                      <a:gd name="connsiteX20" fmla="*/ 0 w 4674508"/>
                      <a:gd name="connsiteY20" fmla="*/ 775597 h 2585323"/>
                      <a:gd name="connsiteX21" fmla="*/ 0 w 4674508"/>
                      <a:gd name="connsiteY21" fmla="*/ 0 h 2585323"/>
                      <a:gd name="connsiteX0" fmla="*/ 0 w 4674508"/>
                      <a:gd name="connsiteY0" fmla="*/ 0 h 2585323"/>
                      <a:gd name="connsiteX1" fmla="*/ 685594 w 4674508"/>
                      <a:gd name="connsiteY1" fmla="*/ 0 h 2585323"/>
                      <a:gd name="connsiteX2" fmla="*/ 1324444 w 4674508"/>
                      <a:gd name="connsiteY2" fmla="*/ 0 h 2585323"/>
                      <a:gd name="connsiteX3" fmla="*/ 2056783 w 4674508"/>
                      <a:gd name="connsiteY3" fmla="*/ 0 h 2585323"/>
                      <a:gd name="connsiteX4" fmla="*/ 2882612 w 4674508"/>
                      <a:gd name="connsiteY4" fmla="*/ 0 h 2585323"/>
                      <a:gd name="connsiteX5" fmla="*/ 3521462 w 4674508"/>
                      <a:gd name="connsiteY5" fmla="*/ 0 h 2585323"/>
                      <a:gd name="connsiteX6" fmla="*/ 4674508 w 4674508"/>
                      <a:gd name="connsiteY6" fmla="*/ 0 h 2585323"/>
                      <a:gd name="connsiteX7" fmla="*/ 4674508 w 4674508"/>
                      <a:gd name="connsiteY7" fmla="*/ 672184 h 2585323"/>
                      <a:gd name="connsiteX8" fmla="*/ 4674508 w 4674508"/>
                      <a:gd name="connsiteY8" fmla="*/ 1292662 h 2585323"/>
                      <a:gd name="connsiteX9" fmla="*/ 4674508 w 4674508"/>
                      <a:gd name="connsiteY9" fmla="*/ 1938992 h 2585323"/>
                      <a:gd name="connsiteX10" fmla="*/ 4674508 w 4674508"/>
                      <a:gd name="connsiteY10" fmla="*/ 2585323 h 2585323"/>
                      <a:gd name="connsiteX11" fmla="*/ 3895423 w 4674508"/>
                      <a:gd name="connsiteY11" fmla="*/ 2585323 h 2585323"/>
                      <a:gd name="connsiteX12" fmla="*/ 3256574 w 4674508"/>
                      <a:gd name="connsiteY12" fmla="*/ 2585323 h 2585323"/>
                      <a:gd name="connsiteX13" fmla="*/ 2570979 w 4674508"/>
                      <a:gd name="connsiteY13" fmla="*/ 2585323 h 2585323"/>
                      <a:gd name="connsiteX14" fmla="*/ 1791894 w 4674508"/>
                      <a:gd name="connsiteY14" fmla="*/ 2585323 h 2585323"/>
                      <a:gd name="connsiteX15" fmla="*/ 1012810 w 4674508"/>
                      <a:gd name="connsiteY15" fmla="*/ 2585323 h 2585323"/>
                      <a:gd name="connsiteX16" fmla="*/ 0 w 4674508"/>
                      <a:gd name="connsiteY16" fmla="*/ 2585323 h 2585323"/>
                      <a:gd name="connsiteX17" fmla="*/ 0 w 4674508"/>
                      <a:gd name="connsiteY17" fmla="*/ 1990699 h 2585323"/>
                      <a:gd name="connsiteX18" fmla="*/ 0 w 4674508"/>
                      <a:gd name="connsiteY18" fmla="*/ 1292662 h 2585323"/>
                      <a:gd name="connsiteX19" fmla="*/ 0 w 4674508"/>
                      <a:gd name="connsiteY19" fmla="*/ 620478 h 2585323"/>
                      <a:gd name="connsiteX20" fmla="*/ 0 w 4674508"/>
                      <a:gd name="connsiteY20"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4508" h="2585323" fill="none" extrusionOk="0">
                        <a:moveTo>
                          <a:pt x="0" y="0"/>
                        </a:moveTo>
                        <a:cubicBezTo>
                          <a:pt x="209515" y="20828"/>
                          <a:pt x="401352" y="18099"/>
                          <a:pt x="685594" y="0"/>
                        </a:cubicBezTo>
                        <a:cubicBezTo>
                          <a:pt x="778973" y="-6630"/>
                          <a:pt x="990424" y="2906"/>
                          <a:pt x="1067346" y="0"/>
                        </a:cubicBezTo>
                        <a:cubicBezTo>
                          <a:pt x="1144268" y="-2906"/>
                          <a:pt x="1379727" y="-9894"/>
                          <a:pt x="1464679" y="0"/>
                        </a:cubicBezTo>
                        <a:cubicBezTo>
                          <a:pt x="1737209" y="15049"/>
                          <a:pt x="1898338" y="21216"/>
                          <a:pt x="2197019" y="0"/>
                        </a:cubicBezTo>
                        <a:cubicBezTo>
                          <a:pt x="2513656" y="-14649"/>
                          <a:pt x="2772923" y="13819"/>
                          <a:pt x="3022848" y="0"/>
                        </a:cubicBezTo>
                        <a:cubicBezTo>
                          <a:pt x="3270736" y="13872"/>
                          <a:pt x="3491909" y="68214"/>
                          <a:pt x="3755187" y="0"/>
                        </a:cubicBezTo>
                        <a:cubicBezTo>
                          <a:pt x="4016870" y="-25547"/>
                          <a:pt x="4394232" y="16556"/>
                          <a:pt x="4674508" y="0"/>
                        </a:cubicBezTo>
                        <a:cubicBezTo>
                          <a:pt x="4676679" y="122744"/>
                          <a:pt x="4687006" y="481805"/>
                          <a:pt x="4674508" y="620478"/>
                        </a:cubicBezTo>
                        <a:cubicBezTo>
                          <a:pt x="4703575" y="767767"/>
                          <a:pt x="4674802" y="1008530"/>
                          <a:pt x="4674508" y="1189249"/>
                        </a:cubicBezTo>
                        <a:cubicBezTo>
                          <a:pt x="4667678" y="1382487"/>
                          <a:pt x="4628318" y="1502674"/>
                          <a:pt x="4674508" y="1809726"/>
                        </a:cubicBezTo>
                        <a:cubicBezTo>
                          <a:pt x="4677989" y="2098289"/>
                          <a:pt x="4650770" y="2304046"/>
                          <a:pt x="4674508" y="2585323"/>
                        </a:cubicBezTo>
                        <a:cubicBezTo>
                          <a:pt x="4494008" y="2562726"/>
                          <a:pt x="4096993" y="2587778"/>
                          <a:pt x="3895423" y="2585323"/>
                        </a:cubicBezTo>
                        <a:cubicBezTo>
                          <a:pt x="3672364" y="2555524"/>
                          <a:pt x="3539141" y="2576416"/>
                          <a:pt x="3209828" y="2585323"/>
                        </a:cubicBezTo>
                        <a:cubicBezTo>
                          <a:pt x="2887572" y="2579315"/>
                          <a:pt x="2753133" y="2526530"/>
                          <a:pt x="2383999" y="2585323"/>
                        </a:cubicBezTo>
                        <a:cubicBezTo>
                          <a:pt x="2019959" y="2609585"/>
                          <a:pt x="1998944" y="2579567"/>
                          <a:pt x="1698403" y="2585323"/>
                        </a:cubicBezTo>
                        <a:cubicBezTo>
                          <a:pt x="1366433" y="2595285"/>
                          <a:pt x="1248559" y="2626217"/>
                          <a:pt x="1059555" y="2585323"/>
                        </a:cubicBezTo>
                        <a:cubicBezTo>
                          <a:pt x="870230" y="2543119"/>
                          <a:pt x="310543" y="2594327"/>
                          <a:pt x="0" y="2585323"/>
                        </a:cubicBezTo>
                        <a:cubicBezTo>
                          <a:pt x="78490" y="2437880"/>
                          <a:pt x="-17997" y="2230925"/>
                          <a:pt x="0" y="1964845"/>
                        </a:cubicBezTo>
                        <a:cubicBezTo>
                          <a:pt x="34970" y="1752422"/>
                          <a:pt x="-49411" y="1546895"/>
                          <a:pt x="0" y="1344368"/>
                        </a:cubicBezTo>
                        <a:cubicBezTo>
                          <a:pt x="7358" y="1146701"/>
                          <a:pt x="14374" y="1047905"/>
                          <a:pt x="0" y="775597"/>
                        </a:cubicBezTo>
                        <a:cubicBezTo>
                          <a:pt x="-55740" y="465931"/>
                          <a:pt x="-32111" y="180911"/>
                          <a:pt x="0" y="0"/>
                        </a:cubicBezTo>
                        <a:close/>
                      </a:path>
                      <a:path w="4674508" h="2585323" stroke="0" extrusionOk="0">
                        <a:moveTo>
                          <a:pt x="0" y="0"/>
                        </a:moveTo>
                        <a:cubicBezTo>
                          <a:pt x="238883" y="-835"/>
                          <a:pt x="486230" y="12848"/>
                          <a:pt x="685594" y="0"/>
                        </a:cubicBezTo>
                        <a:cubicBezTo>
                          <a:pt x="886186" y="-5936"/>
                          <a:pt x="1027301" y="9589"/>
                          <a:pt x="1324444" y="0"/>
                        </a:cubicBezTo>
                        <a:cubicBezTo>
                          <a:pt x="1615398" y="-16587"/>
                          <a:pt x="1785542" y="-12631"/>
                          <a:pt x="2056783" y="0"/>
                        </a:cubicBezTo>
                        <a:cubicBezTo>
                          <a:pt x="2338499" y="11188"/>
                          <a:pt x="2622650" y="-2574"/>
                          <a:pt x="2882612" y="0"/>
                        </a:cubicBezTo>
                        <a:cubicBezTo>
                          <a:pt x="3155365" y="36172"/>
                          <a:pt x="3340046" y="-6030"/>
                          <a:pt x="3521462" y="0"/>
                        </a:cubicBezTo>
                        <a:cubicBezTo>
                          <a:pt x="3688789" y="-3269"/>
                          <a:pt x="4268780" y="12014"/>
                          <a:pt x="4674508" y="0"/>
                        </a:cubicBezTo>
                        <a:cubicBezTo>
                          <a:pt x="4652837" y="210951"/>
                          <a:pt x="4660436" y="513057"/>
                          <a:pt x="4674508" y="672184"/>
                        </a:cubicBezTo>
                        <a:cubicBezTo>
                          <a:pt x="4670625" y="815057"/>
                          <a:pt x="4691008" y="1071117"/>
                          <a:pt x="4674508" y="1292662"/>
                        </a:cubicBezTo>
                        <a:cubicBezTo>
                          <a:pt x="4631810" y="1541891"/>
                          <a:pt x="4674680" y="1665175"/>
                          <a:pt x="4674508" y="1938992"/>
                        </a:cubicBezTo>
                        <a:cubicBezTo>
                          <a:pt x="4683718" y="2188728"/>
                          <a:pt x="4658810" y="2258250"/>
                          <a:pt x="4674508" y="2585323"/>
                        </a:cubicBezTo>
                        <a:cubicBezTo>
                          <a:pt x="4483001" y="2538022"/>
                          <a:pt x="4200803" y="2600683"/>
                          <a:pt x="3895423" y="2585323"/>
                        </a:cubicBezTo>
                        <a:cubicBezTo>
                          <a:pt x="3542957" y="2600106"/>
                          <a:pt x="3441441" y="2590492"/>
                          <a:pt x="3256574" y="2585323"/>
                        </a:cubicBezTo>
                        <a:cubicBezTo>
                          <a:pt x="3082082" y="2563733"/>
                          <a:pt x="2776011" y="2553860"/>
                          <a:pt x="2570979" y="2585323"/>
                        </a:cubicBezTo>
                        <a:cubicBezTo>
                          <a:pt x="2333209" y="2629403"/>
                          <a:pt x="2176820" y="2648168"/>
                          <a:pt x="1791894" y="2585323"/>
                        </a:cubicBezTo>
                        <a:cubicBezTo>
                          <a:pt x="1435241" y="2566166"/>
                          <a:pt x="1246341" y="2600938"/>
                          <a:pt x="1012810" y="2585323"/>
                        </a:cubicBezTo>
                        <a:cubicBezTo>
                          <a:pt x="806024" y="2556822"/>
                          <a:pt x="225193" y="2556346"/>
                          <a:pt x="0" y="2585323"/>
                        </a:cubicBezTo>
                        <a:cubicBezTo>
                          <a:pt x="7723" y="2349145"/>
                          <a:pt x="-18261" y="2285701"/>
                          <a:pt x="0" y="1990699"/>
                        </a:cubicBezTo>
                        <a:cubicBezTo>
                          <a:pt x="9741" y="1689469"/>
                          <a:pt x="-19987" y="1609271"/>
                          <a:pt x="0" y="1292662"/>
                        </a:cubicBezTo>
                        <a:cubicBezTo>
                          <a:pt x="-17208" y="966819"/>
                          <a:pt x="-9532" y="820710"/>
                          <a:pt x="0" y="620478"/>
                        </a:cubicBezTo>
                        <a:cubicBezTo>
                          <a:pt x="-41970" y="449228"/>
                          <a:pt x="-9185" y="180569"/>
                          <a:pt x="0" y="0"/>
                        </a:cubicBezTo>
                        <a:close/>
                      </a:path>
                      <a:path w="4674508" h="2585323" fill="none" stroke="0" extrusionOk="0">
                        <a:moveTo>
                          <a:pt x="0" y="0"/>
                        </a:moveTo>
                        <a:cubicBezTo>
                          <a:pt x="253655" y="17887"/>
                          <a:pt x="387925" y="770"/>
                          <a:pt x="685594" y="0"/>
                        </a:cubicBezTo>
                        <a:cubicBezTo>
                          <a:pt x="814869" y="5074"/>
                          <a:pt x="945502" y="-7621"/>
                          <a:pt x="1075137" y="0"/>
                        </a:cubicBezTo>
                        <a:cubicBezTo>
                          <a:pt x="1204772" y="7621"/>
                          <a:pt x="1334443" y="11594"/>
                          <a:pt x="1464679" y="0"/>
                        </a:cubicBezTo>
                        <a:cubicBezTo>
                          <a:pt x="1730905" y="23097"/>
                          <a:pt x="1870078" y="35351"/>
                          <a:pt x="2197019" y="0"/>
                        </a:cubicBezTo>
                        <a:cubicBezTo>
                          <a:pt x="2519377" y="-26981"/>
                          <a:pt x="2802200" y="62284"/>
                          <a:pt x="3022848" y="0"/>
                        </a:cubicBezTo>
                        <a:cubicBezTo>
                          <a:pt x="3221223" y="-3152"/>
                          <a:pt x="3493118" y="28579"/>
                          <a:pt x="3755187" y="0"/>
                        </a:cubicBezTo>
                        <a:cubicBezTo>
                          <a:pt x="3976161" y="2123"/>
                          <a:pt x="4467756" y="63246"/>
                          <a:pt x="4674508" y="0"/>
                        </a:cubicBezTo>
                        <a:cubicBezTo>
                          <a:pt x="4654891" y="121300"/>
                          <a:pt x="4653153" y="430058"/>
                          <a:pt x="4674508" y="620478"/>
                        </a:cubicBezTo>
                        <a:cubicBezTo>
                          <a:pt x="4677378" y="790096"/>
                          <a:pt x="4684726" y="1009559"/>
                          <a:pt x="4674508" y="1189249"/>
                        </a:cubicBezTo>
                        <a:cubicBezTo>
                          <a:pt x="4683407" y="1398495"/>
                          <a:pt x="4654609" y="1495005"/>
                          <a:pt x="4674508" y="1809726"/>
                        </a:cubicBezTo>
                        <a:cubicBezTo>
                          <a:pt x="4742881" y="2109599"/>
                          <a:pt x="4711878" y="2324285"/>
                          <a:pt x="4674508" y="2585323"/>
                        </a:cubicBezTo>
                        <a:cubicBezTo>
                          <a:pt x="4479113" y="2580691"/>
                          <a:pt x="4096360" y="2599853"/>
                          <a:pt x="3895423" y="2585323"/>
                        </a:cubicBezTo>
                        <a:cubicBezTo>
                          <a:pt x="3668908" y="2557399"/>
                          <a:pt x="3528720" y="2640102"/>
                          <a:pt x="3209828" y="2585323"/>
                        </a:cubicBezTo>
                        <a:cubicBezTo>
                          <a:pt x="2901902" y="2548242"/>
                          <a:pt x="2750759" y="2550884"/>
                          <a:pt x="2383999" y="2585323"/>
                        </a:cubicBezTo>
                        <a:cubicBezTo>
                          <a:pt x="2011317" y="2605972"/>
                          <a:pt x="1988552" y="2579410"/>
                          <a:pt x="1698403" y="2585323"/>
                        </a:cubicBezTo>
                        <a:cubicBezTo>
                          <a:pt x="1414900" y="2574804"/>
                          <a:pt x="1244061" y="2624688"/>
                          <a:pt x="1059555" y="2585323"/>
                        </a:cubicBezTo>
                        <a:cubicBezTo>
                          <a:pt x="848175" y="2599191"/>
                          <a:pt x="324281" y="2601451"/>
                          <a:pt x="0" y="2585323"/>
                        </a:cubicBezTo>
                        <a:cubicBezTo>
                          <a:pt x="15099" y="2445821"/>
                          <a:pt x="7673" y="2168481"/>
                          <a:pt x="0" y="1964845"/>
                        </a:cubicBezTo>
                        <a:cubicBezTo>
                          <a:pt x="22972" y="1718533"/>
                          <a:pt x="-24235" y="1536627"/>
                          <a:pt x="0" y="1344368"/>
                        </a:cubicBezTo>
                        <a:cubicBezTo>
                          <a:pt x="29539" y="1152747"/>
                          <a:pt x="21121" y="1049543"/>
                          <a:pt x="0" y="775597"/>
                        </a:cubicBezTo>
                        <a:cubicBezTo>
                          <a:pt x="-16573" y="517043"/>
                          <a:pt x="-68869" y="196260"/>
                          <a:pt x="0" y="0"/>
                        </a:cubicBezTo>
                        <a:close/>
                      </a:path>
                    </a:pathLst>
                  </a:custGeom>
                  <ask:type>
                    <ask:lineSketchFreehand/>
                  </ask:type>
                </ask:lineSketchStyleProps>
              </a:ext>
            </a:extLst>
          </a:ln>
        </p:spPr>
        <p:txBody>
          <a:bodyPr wrap="square">
            <a:spAutoFit/>
          </a:bodyPr>
          <a:lstStyle/>
          <a:p>
            <a:r>
              <a:rPr lang="en-US" b="1" i="0" u="none" strike="noStrike" baseline="0" dirty="0" err="1">
                <a:solidFill>
                  <a:srgbClr val="DF8D09"/>
                </a:solidFill>
                <a:latin typeface="Calibri" panose="020F0502020204030204" pitchFamily="34" charset="0"/>
              </a:rPr>
              <a:t>Überblick</a:t>
            </a:r>
            <a:r>
              <a:rPr lang="en-US" b="1" i="0" u="none" strike="noStrike" baseline="0" dirty="0">
                <a:solidFill>
                  <a:srgbClr val="DF8D09"/>
                </a:solidFill>
                <a:latin typeface="Calibri" panose="020F0502020204030204" pitchFamily="34" charset="0"/>
              </a:rPr>
              <a:t> </a:t>
            </a:r>
            <a:r>
              <a:rPr lang="en-US" b="1" i="0" u="none" strike="noStrike" baseline="0" dirty="0" err="1">
                <a:solidFill>
                  <a:srgbClr val="DF8D09"/>
                </a:solidFill>
                <a:latin typeface="Calibri" panose="020F0502020204030204" pitchFamily="34" charset="0"/>
              </a:rPr>
              <a:t>über</a:t>
            </a:r>
            <a:r>
              <a:rPr lang="en-US" b="1" i="0" u="none" strike="noStrike" baseline="0" dirty="0">
                <a:solidFill>
                  <a:srgbClr val="DF8D09"/>
                </a:solidFill>
                <a:latin typeface="Calibri" panose="020F0502020204030204" pitchFamily="34" charset="0"/>
              </a:rPr>
              <a:t> die ACT- Game </a:t>
            </a:r>
            <a:r>
              <a:rPr lang="en-US" b="1" i="0" u="none" strike="noStrike" baseline="0" dirty="0" err="1">
                <a:solidFill>
                  <a:srgbClr val="DF8D09"/>
                </a:solidFill>
                <a:latin typeface="Calibri" panose="020F0502020204030204" pitchFamily="34" charset="0"/>
              </a:rPr>
              <a:t>Materialien</a:t>
            </a:r>
            <a:r>
              <a:rPr lang="en-US" b="1" i="0" u="none" strike="noStrike" baseline="0" dirty="0">
                <a:solidFill>
                  <a:srgbClr val="DF8D09"/>
                </a:solidFill>
                <a:latin typeface="Calibri" panose="020F0502020204030204" pitchFamily="34" charset="0"/>
              </a:rPr>
              <a:t> </a:t>
            </a:r>
            <a:endParaRPr lang="en-US" b="0" i="0" u="none" strike="noStrike" baseline="0" dirty="0">
              <a:solidFill>
                <a:srgbClr val="DF8D09"/>
              </a:solidFill>
              <a:latin typeface="Calibri" panose="020F0502020204030204" pitchFamily="34" charset="0"/>
            </a:endParaRPr>
          </a:p>
          <a:p>
            <a:pPr marL="285750" indent="-285750">
              <a:buClr>
                <a:srgbClr val="80C141"/>
              </a:buClr>
              <a:buFont typeface="Wingdings" panose="05000000000000000000" pitchFamily="2" charset="2"/>
              <a:buChar char="ü"/>
            </a:pPr>
            <a:r>
              <a:rPr lang="en-US" b="0" i="0" u="none" strike="noStrike" baseline="0" dirty="0">
                <a:solidFill>
                  <a:srgbClr val="000000"/>
                </a:solidFill>
                <a:latin typeface="Calibri" panose="020F0502020204030204" pitchFamily="34" charset="0"/>
              </a:rPr>
              <a:t> </a:t>
            </a:r>
            <a:r>
              <a:rPr lang="en-US" i="1" dirty="0" err="1">
                <a:solidFill>
                  <a:srgbClr val="000000"/>
                </a:solidFill>
                <a:latin typeface="Calibri" panose="020F0502020204030204" pitchFamily="34" charset="0"/>
              </a:rPr>
              <a:t>Spielplan</a:t>
            </a:r>
            <a:r>
              <a:rPr lang="en-US" i="1" dirty="0">
                <a:solidFill>
                  <a:srgbClr val="000000"/>
                </a:solidFill>
                <a:latin typeface="Calibri" panose="020F0502020204030204" pitchFamily="34" charset="0"/>
              </a:rPr>
              <a:t> 1, 2, 3 und 4 </a:t>
            </a:r>
          </a:p>
          <a:p>
            <a:pPr marL="285750" indent="-285750">
              <a:buClr>
                <a:srgbClr val="80C141"/>
              </a:buClr>
              <a:buFont typeface="Wingdings" panose="05000000000000000000" pitchFamily="2" charset="2"/>
              <a:buChar char="ü"/>
            </a:pPr>
            <a:r>
              <a:rPr lang="en-GB" i="1" dirty="0">
                <a:solidFill>
                  <a:srgbClr val="000000"/>
                </a:solidFill>
                <a:latin typeface="Calibri" panose="020F0502020204030204" pitchFamily="34" charset="0"/>
              </a:rPr>
              <a:t> 40 </a:t>
            </a:r>
            <a:r>
              <a:rPr lang="en-GB" i="1" dirty="0" err="1">
                <a:solidFill>
                  <a:srgbClr val="000000"/>
                </a:solidFill>
                <a:latin typeface="Calibri" panose="020F0502020204030204" pitchFamily="34" charset="0"/>
              </a:rPr>
              <a:t>Personen-Karten</a:t>
            </a:r>
            <a:r>
              <a:rPr lang="en-GB" i="1" dirty="0">
                <a:solidFill>
                  <a:srgbClr val="000000"/>
                </a:solidFill>
                <a:latin typeface="Calibri" panose="020F0502020204030204" pitchFamily="34" charset="0"/>
              </a:rPr>
              <a:t> </a:t>
            </a:r>
          </a:p>
          <a:p>
            <a:pPr marL="285750" indent="-285750">
              <a:buClr>
                <a:srgbClr val="80C141"/>
              </a:buClr>
              <a:buFont typeface="Wingdings" panose="05000000000000000000" pitchFamily="2" charset="2"/>
              <a:buChar char="ü"/>
            </a:pPr>
            <a:r>
              <a:rPr lang="en-GB" i="1" dirty="0">
                <a:solidFill>
                  <a:srgbClr val="000000"/>
                </a:solidFill>
                <a:latin typeface="Calibri" panose="020F0502020204030204" pitchFamily="34" charset="0"/>
              </a:rPr>
              <a:t> 24 Orts-</a:t>
            </a:r>
            <a:r>
              <a:rPr lang="en-GB" i="1" dirty="0" err="1">
                <a:solidFill>
                  <a:srgbClr val="000000"/>
                </a:solidFill>
                <a:latin typeface="Calibri" panose="020F0502020204030204" pitchFamily="34" charset="0"/>
              </a:rPr>
              <a:t>Karten</a:t>
            </a:r>
            <a:endParaRPr lang="en-GB" i="1" dirty="0">
              <a:solidFill>
                <a:srgbClr val="000000"/>
              </a:solidFill>
              <a:latin typeface="Calibri" panose="020F0502020204030204" pitchFamily="34" charset="0"/>
            </a:endParaRPr>
          </a:p>
          <a:p>
            <a:pPr marL="285750" indent="-285750">
              <a:buClr>
                <a:srgbClr val="80C141"/>
              </a:buClr>
              <a:buFont typeface="Wingdings" panose="05000000000000000000" pitchFamily="2" charset="2"/>
              <a:buChar char="ü"/>
            </a:pPr>
            <a:r>
              <a:rPr lang="en-GB" i="1" dirty="0">
                <a:solidFill>
                  <a:srgbClr val="000000"/>
                </a:solidFill>
                <a:latin typeface="Calibri" panose="020F0502020204030204" pitchFamily="34" charset="0"/>
              </a:rPr>
              <a:t> 24 </a:t>
            </a:r>
            <a:r>
              <a:rPr lang="en-GB" i="1" dirty="0" err="1">
                <a:solidFill>
                  <a:srgbClr val="000000"/>
                </a:solidFill>
                <a:latin typeface="Calibri" panose="020F0502020204030204" pitchFamily="34" charset="0"/>
              </a:rPr>
              <a:t>Themen-Karten</a:t>
            </a:r>
            <a:endParaRPr lang="en-GB" i="1" dirty="0">
              <a:solidFill>
                <a:srgbClr val="000000"/>
              </a:solidFill>
              <a:latin typeface="Calibri" panose="020F0502020204030204" pitchFamily="34" charset="0"/>
            </a:endParaRPr>
          </a:p>
          <a:p>
            <a:pPr marL="285750" indent="-285750">
              <a:buClr>
                <a:srgbClr val="80C141"/>
              </a:buClr>
              <a:buFont typeface="Wingdings" panose="05000000000000000000" pitchFamily="2" charset="2"/>
              <a:buChar char="ü"/>
            </a:pPr>
            <a:r>
              <a:rPr lang="en-GB" i="1" dirty="0">
                <a:solidFill>
                  <a:srgbClr val="000000"/>
                </a:solidFill>
                <a:latin typeface="Calibri" panose="020F0502020204030204" pitchFamily="34" charset="0"/>
              </a:rPr>
              <a:t> 55 </a:t>
            </a:r>
            <a:r>
              <a:rPr lang="en-GB" i="1" dirty="0" err="1">
                <a:solidFill>
                  <a:srgbClr val="000000"/>
                </a:solidFill>
                <a:latin typeface="Calibri" panose="020F0502020204030204" pitchFamily="34" charset="0"/>
              </a:rPr>
              <a:t>Befindlichkeits-Karten</a:t>
            </a:r>
            <a:r>
              <a:rPr lang="en-GB" i="1" dirty="0">
                <a:solidFill>
                  <a:srgbClr val="000000"/>
                </a:solidFill>
                <a:latin typeface="Calibri" panose="020F0502020204030204" pitchFamily="34" charset="0"/>
              </a:rPr>
              <a:t> </a:t>
            </a:r>
          </a:p>
          <a:p>
            <a:pPr marL="285750" indent="-285750">
              <a:buClr>
                <a:srgbClr val="80C141"/>
              </a:buClr>
              <a:buFont typeface="Wingdings" panose="05000000000000000000" pitchFamily="2" charset="2"/>
              <a:buChar char="ü"/>
            </a:pPr>
            <a:r>
              <a:rPr lang="en-GB" i="1" dirty="0">
                <a:solidFill>
                  <a:srgbClr val="000000"/>
                </a:solidFill>
                <a:latin typeface="Calibri" panose="020F0502020204030204" pitchFamily="34" charset="0"/>
              </a:rPr>
              <a:t> 5 Superpower </a:t>
            </a:r>
            <a:r>
              <a:rPr lang="en-GB" i="1" dirty="0" err="1">
                <a:solidFill>
                  <a:srgbClr val="000000"/>
                </a:solidFill>
                <a:latin typeface="Calibri" panose="020F0502020204030204" pitchFamily="34" charset="0"/>
              </a:rPr>
              <a:t>Karten</a:t>
            </a:r>
            <a:r>
              <a:rPr lang="en-GB" i="1" dirty="0">
                <a:solidFill>
                  <a:srgbClr val="000000"/>
                </a:solidFill>
                <a:latin typeface="Calibri" panose="020F0502020204030204" pitchFamily="34" charset="0"/>
              </a:rPr>
              <a:t> </a:t>
            </a:r>
          </a:p>
          <a:p>
            <a:pPr marL="285750" indent="-285750">
              <a:buClr>
                <a:srgbClr val="80C141"/>
              </a:buClr>
              <a:buFont typeface="Wingdings" panose="05000000000000000000" pitchFamily="2" charset="2"/>
              <a:buChar char="ü"/>
            </a:pPr>
            <a:r>
              <a:rPr lang="en-GB" i="1" dirty="0">
                <a:solidFill>
                  <a:srgbClr val="000000"/>
                </a:solidFill>
                <a:latin typeface="Calibri" panose="020F0502020204030204" pitchFamily="34" charset="0"/>
              </a:rPr>
              <a:t> Manual “</a:t>
            </a:r>
            <a:r>
              <a:rPr lang="en-GB" i="1" dirty="0" err="1">
                <a:solidFill>
                  <a:srgbClr val="000000"/>
                </a:solidFill>
                <a:latin typeface="Calibri" panose="020F0502020204030204" pitchFamily="34" charset="0"/>
              </a:rPr>
              <a:t>Instruktionen</a:t>
            </a:r>
            <a:r>
              <a:rPr lang="en-GB" i="1" dirty="0">
                <a:solidFill>
                  <a:srgbClr val="000000"/>
                </a:solidFill>
                <a:latin typeface="Calibri" panose="020F0502020204030204" pitchFamily="34" charset="0"/>
              </a:rPr>
              <a:t> für </a:t>
            </a:r>
            <a:r>
              <a:rPr lang="en-GB" i="1" dirty="0" err="1">
                <a:solidFill>
                  <a:srgbClr val="000000"/>
                </a:solidFill>
                <a:latin typeface="Calibri" panose="020F0502020204030204" pitchFamily="34" charset="0"/>
              </a:rPr>
              <a:t>Superheld:innen</a:t>
            </a:r>
            <a:endParaRPr lang="en-GB" i="1" dirty="0">
              <a:solidFill>
                <a:srgbClr val="000000"/>
              </a:solidFill>
              <a:latin typeface="Calibri" panose="020F0502020204030204" pitchFamily="34" charset="0"/>
            </a:endParaRPr>
          </a:p>
          <a:p>
            <a:pPr marL="285750" indent="-285750">
              <a:buClr>
                <a:srgbClr val="80C141"/>
              </a:buClr>
              <a:buFont typeface="Wingdings" panose="05000000000000000000" pitchFamily="2" charset="2"/>
              <a:buChar char="ü"/>
            </a:pPr>
            <a:r>
              <a:rPr lang="en-US" i="1" dirty="0">
                <a:solidFill>
                  <a:srgbClr val="000000"/>
                </a:solidFill>
                <a:latin typeface="Calibri" panose="020F0502020204030204" pitchFamily="34" charset="0"/>
              </a:rPr>
              <a:t> ACT - Game </a:t>
            </a:r>
            <a:r>
              <a:rPr lang="en-US" i="1" dirty="0" err="1">
                <a:solidFill>
                  <a:srgbClr val="000000"/>
                </a:solidFill>
                <a:latin typeface="Calibri" panose="020F0502020204030204" pitchFamily="34" charset="0"/>
              </a:rPr>
              <a:t>Anleitung</a:t>
            </a:r>
            <a:r>
              <a:rPr lang="en-US" i="1" dirty="0">
                <a:solidFill>
                  <a:srgbClr val="000000"/>
                </a:solidFill>
                <a:latin typeface="Calibri" panose="020F0502020204030204" pitchFamily="34" charset="0"/>
              </a:rPr>
              <a:t> für </a:t>
            </a:r>
            <a:r>
              <a:rPr lang="en-US" i="1" dirty="0" err="1">
                <a:solidFill>
                  <a:srgbClr val="000000"/>
                </a:solidFill>
                <a:latin typeface="Calibri" panose="020F0502020204030204" pitchFamily="34" charset="0"/>
              </a:rPr>
              <a:t>Lehrer:innen</a:t>
            </a:r>
            <a:endParaRPr lang="en-US" i="1" dirty="0">
              <a:solidFill>
                <a:srgbClr val="000000"/>
              </a:solidFill>
              <a:latin typeface="Calibri" panose="020F0502020204030204" pitchFamily="34" charset="0"/>
            </a:endParaRPr>
          </a:p>
        </p:txBody>
      </p:sp>
      <p:pic>
        <p:nvPicPr>
          <p:cNvPr id="8" name="Εικόνα 7">
            <a:extLst>
              <a:ext uri="{FF2B5EF4-FFF2-40B4-BE49-F238E27FC236}">
                <a16:creationId xmlns:a16="http://schemas.microsoft.com/office/drawing/2014/main" id="{E09E1011-90FA-2E43-980F-5EFA996477D2}"/>
              </a:ext>
            </a:extLst>
          </p:cNvPr>
          <p:cNvPicPr>
            <a:picLocks noChangeAspect="1"/>
          </p:cNvPicPr>
          <p:nvPr/>
        </p:nvPicPr>
        <p:blipFill>
          <a:blip r:embed="rId2"/>
          <a:stretch>
            <a:fillRect/>
          </a:stretch>
        </p:blipFill>
        <p:spPr>
          <a:xfrm>
            <a:off x="6832602" y="493275"/>
            <a:ext cx="4534533" cy="59063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0318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65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Spielplan</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Level 1</a:t>
            </a:r>
          </a:p>
        </p:txBody>
      </p:sp>
      <p:pic>
        <p:nvPicPr>
          <p:cNvPr id="4" name="Εικόνα 3">
            <a:extLst>
              <a:ext uri="{FF2B5EF4-FFF2-40B4-BE49-F238E27FC236}">
                <a16:creationId xmlns:a16="http://schemas.microsoft.com/office/drawing/2014/main" id="{04A8BB02-4717-A5F3-EA60-FAC3E50C8B9E}"/>
              </a:ext>
            </a:extLst>
          </p:cNvPr>
          <p:cNvPicPr>
            <a:picLocks noChangeAspect="1"/>
          </p:cNvPicPr>
          <p:nvPr/>
        </p:nvPicPr>
        <p:blipFill>
          <a:blip r:embed="rId2"/>
          <a:stretch>
            <a:fillRect/>
          </a:stretch>
        </p:blipFill>
        <p:spPr>
          <a:xfrm>
            <a:off x="3664943" y="558800"/>
            <a:ext cx="8254054" cy="574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651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49028BF-863D-5DDE-8E9B-B4302450161D}"/>
              </a:ext>
            </a:extLst>
          </p:cNvPr>
          <p:cNvSpPr>
            <a:spLocks noGrp="1"/>
          </p:cNvSpPr>
          <p:nvPr>
            <p:ph type="title"/>
          </p:nvPr>
        </p:nvSpPr>
        <p:spPr>
          <a:xfrm>
            <a:off x="887186" y="1967265"/>
            <a:ext cx="2628900" cy="2547257"/>
          </a:xfrm>
          <a:noFill/>
        </p:spPr>
        <p:txBody>
          <a:bodyPr vert="horz" lIns="91440" tIns="45720" rIns="91440" bIns="45720" rtlCol="0" anchor="ctr">
            <a:normAutofit/>
          </a:bodyPr>
          <a:lstStyle/>
          <a:p>
            <a:pPr algn="ctr"/>
            <a:r>
              <a:rPr lang="en-US" sz="3600" dirty="0">
                <a:solidFill>
                  <a:srgbClr val="FFFFFF"/>
                </a:solidFill>
                <a:latin typeface="+mj-lt"/>
                <a:ea typeface="+mj-ea"/>
              </a:rPr>
              <a:t>Orts-</a:t>
            </a:r>
            <a:r>
              <a:rPr lang="en-US" sz="3600" dirty="0" err="1">
                <a:solidFill>
                  <a:srgbClr val="FFFFFF"/>
                </a:solidFill>
                <a:latin typeface="+mj-lt"/>
                <a:ea typeface="+mj-ea"/>
              </a:rPr>
              <a:t>Karten</a:t>
            </a:r>
            <a:endParaRPr lang="en-US" sz="3600" kern="1200" dirty="0">
              <a:solidFill>
                <a:srgbClr val="FFFFFF"/>
              </a:solidFill>
              <a:latin typeface="+mj-lt"/>
              <a:ea typeface="+mj-ea"/>
              <a:cs typeface="+mj-cs"/>
            </a:endParaRPr>
          </a:p>
        </p:txBody>
      </p:sp>
      <p:pic>
        <p:nvPicPr>
          <p:cNvPr id="4" name="Εικόνα 3">
            <a:extLst>
              <a:ext uri="{FF2B5EF4-FFF2-40B4-BE49-F238E27FC236}">
                <a16:creationId xmlns:a16="http://schemas.microsoft.com/office/drawing/2014/main" id="{D8BD8B80-E59B-3B52-3F64-755F317A7EA4}"/>
              </a:ext>
            </a:extLst>
          </p:cNvPr>
          <p:cNvPicPr>
            <a:picLocks noChangeAspect="1"/>
          </p:cNvPicPr>
          <p:nvPr/>
        </p:nvPicPr>
        <p:blipFill>
          <a:blip r:embed="rId2"/>
          <a:stretch>
            <a:fillRect/>
          </a:stretch>
        </p:blipFill>
        <p:spPr>
          <a:xfrm>
            <a:off x="4368010" y="596303"/>
            <a:ext cx="7514978" cy="56653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9207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0D0D42C-B8EB-0AEC-08E1-EB9DF64BB20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Personen-Karten</a:t>
            </a:r>
            <a:endParaRPr lang="en-US" sz="3600" kern="1200" dirty="0">
              <a:solidFill>
                <a:srgbClr val="FFFFFF"/>
              </a:solidFill>
              <a:latin typeface="+mj-lt"/>
              <a:ea typeface="+mj-ea"/>
              <a:cs typeface="+mj-cs"/>
            </a:endParaRPr>
          </a:p>
        </p:txBody>
      </p:sp>
      <p:pic>
        <p:nvPicPr>
          <p:cNvPr id="7" name="Εικόνα 6">
            <a:extLst>
              <a:ext uri="{FF2B5EF4-FFF2-40B4-BE49-F238E27FC236}">
                <a16:creationId xmlns:a16="http://schemas.microsoft.com/office/drawing/2014/main" id="{88FA3EA9-299D-84D8-9122-73E020B00081}"/>
              </a:ext>
            </a:extLst>
          </p:cNvPr>
          <p:cNvPicPr>
            <a:picLocks noChangeAspect="1"/>
          </p:cNvPicPr>
          <p:nvPr/>
        </p:nvPicPr>
        <p:blipFill>
          <a:blip r:embed="rId2"/>
          <a:stretch>
            <a:fillRect/>
          </a:stretch>
        </p:blipFill>
        <p:spPr>
          <a:xfrm>
            <a:off x="4199545" y="786491"/>
            <a:ext cx="7936219" cy="50211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4077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694040B-845F-D65B-83AA-F67EE41C84F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Themen-Karten</a:t>
            </a:r>
            <a:endParaRPr lang="en-US" sz="3600" kern="1200" dirty="0">
              <a:solidFill>
                <a:srgbClr val="FFFFFF"/>
              </a:solidFill>
              <a:latin typeface="+mj-lt"/>
              <a:ea typeface="+mj-ea"/>
              <a:cs typeface="+mj-cs"/>
            </a:endParaRPr>
          </a:p>
        </p:txBody>
      </p:sp>
      <p:pic>
        <p:nvPicPr>
          <p:cNvPr id="4" name="Εικόνα 3">
            <a:extLst>
              <a:ext uri="{FF2B5EF4-FFF2-40B4-BE49-F238E27FC236}">
                <a16:creationId xmlns:a16="http://schemas.microsoft.com/office/drawing/2014/main" id="{0B738FDD-18FF-2379-0066-50A08658538B}"/>
              </a:ext>
            </a:extLst>
          </p:cNvPr>
          <p:cNvPicPr>
            <a:picLocks noChangeAspect="1"/>
          </p:cNvPicPr>
          <p:nvPr/>
        </p:nvPicPr>
        <p:blipFill>
          <a:blip r:embed="rId2"/>
          <a:stretch>
            <a:fillRect/>
          </a:stretch>
        </p:blipFill>
        <p:spPr>
          <a:xfrm>
            <a:off x="4777316" y="1266488"/>
            <a:ext cx="6780700" cy="4322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8277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B2E9AC-816E-4FA5-BC38-62423476B951}"/>
              </a:ext>
            </a:extLst>
          </p:cNvPr>
          <p:cNvSpPr>
            <a:spLocks noGrp="1"/>
          </p:cNvSpPr>
          <p:nvPr>
            <p:ph type="title"/>
          </p:nvPr>
        </p:nvSpPr>
        <p:spPr>
          <a:xfrm>
            <a:off x="558001" y="875005"/>
            <a:ext cx="11059692" cy="605096"/>
          </a:xfrm>
        </p:spPr>
        <p:txBody>
          <a:bodyPr/>
          <a:lstStyle/>
          <a:p>
            <a:r>
              <a:rPr lang="en-US" dirty="0" err="1"/>
              <a:t>Über</a:t>
            </a:r>
            <a:r>
              <a:rPr lang="en-US" dirty="0"/>
              <a:t> die European Heart online </a:t>
            </a:r>
            <a:r>
              <a:rPr lang="en-US" dirty="0" err="1"/>
              <a:t>Plattform</a:t>
            </a:r>
            <a:r>
              <a:rPr lang="en-US" dirty="0"/>
              <a:t> </a:t>
            </a:r>
            <a:endParaRPr lang="el-GR" dirty="0"/>
          </a:p>
        </p:txBody>
      </p:sp>
      <p:sp>
        <p:nvSpPr>
          <p:cNvPr id="3" name="Θέση περιεχομένου 2">
            <a:extLst>
              <a:ext uri="{FF2B5EF4-FFF2-40B4-BE49-F238E27FC236}">
                <a16:creationId xmlns:a16="http://schemas.microsoft.com/office/drawing/2014/main" id="{C14B103B-4D6A-4408-87CA-E668699CA518}"/>
              </a:ext>
            </a:extLst>
          </p:cNvPr>
          <p:cNvSpPr>
            <a:spLocks noGrp="1"/>
          </p:cNvSpPr>
          <p:nvPr>
            <p:ph idx="1"/>
          </p:nvPr>
        </p:nvSpPr>
        <p:spPr>
          <a:xfrm>
            <a:off x="558001" y="1514802"/>
            <a:ext cx="6192049" cy="5058001"/>
          </a:xfrm>
        </p:spPr>
        <p:txBody>
          <a:bodyPr>
            <a:normAutofit fontScale="92500" lnSpcReduction="20000"/>
          </a:bodyPr>
          <a:lstStyle/>
          <a:p>
            <a:pPr marL="0" indent="0">
              <a:lnSpc>
                <a:spcPct val="110000"/>
              </a:lnSpc>
              <a:buNone/>
            </a:pPr>
            <a:r>
              <a:rPr lang="de-DE" sz="2000" dirty="0"/>
              <a:t>Die Online-Plattform ist eine virtuelle Lernumgebung, auf der das gesamte im Rahmen des Erasmus+-Projekts European Heart </a:t>
            </a:r>
            <a:r>
              <a:rPr lang="en-US" sz="2000" dirty="0"/>
              <a:t>(</a:t>
            </a:r>
            <a:r>
              <a:rPr lang="en-US" sz="2000" dirty="0">
                <a:hlinkClick r:id="rId3"/>
              </a:rPr>
              <a:t>www.european-heart.eu</a:t>
            </a:r>
            <a:r>
              <a:rPr lang="en-US" sz="2000" dirty="0"/>
              <a:t>). </a:t>
            </a:r>
            <a:r>
              <a:rPr lang="de-DE" sz="2000" dirty="0"/>
              <a:t>entwickelte Material zu finden ist.</a:t>
            </a:r>
            <a:endParaRPr lang="en-US" sz="2000" dirty="0"/>
          </a:p>
          <a:p>
            <a:pPr marL="0" indent="0">
              <a:lnSpc>
                <a:spcPct val="110000"/>
              </a:lnSpc>
              <a:buNone/>
            </a:pPr>
            <a:r>
              <a:rPr lang="de-DE" sz="2000" dirty="0" err="1"/>
              <a:t>Schüler:innen</a:t>
            </a:r>
            <a:r>
              <a:rPr lang="de-DE" sz="2000" dirty="0"/>
              <a:t>, </a:t>
            </a:r>
            <a:r>
              <a:rPr lang="de-DE" sz="2000" dirty="0" err="1"/>
              <a:t>Lehrer:innen</a:t>
            </a:r>
            <a:r>
              <a:rPr lang="de-DE" sz="2000" dirty="0"/>
              <a:t>, </a:t>
            </a:r>
            <a:r>
              <a:rPr lang="de-DE" sz="2000" dirty="0" err="1"/>
              <a:t>Schuldirektor:innen</a:t>
            </a:r>
            <a:r>
              <a:rPr lang="de-DE" sz="2000" dirty="0"/>
              <a:t> und </a:t>
            </a:r>
            <a:r>
              <a:rPr lang="de-DE" sz="2000" dirty="0" err="1"/>
              <a:t>Vertreter:innen</a:t>
            </a:r>
            <a:r>
              <a:rPr lang="de-DE" sz="2000" dirty="0"/>
              <a:t> außerschulischer Jugendorganisationen finden hier ein breites Spektrum an Materialien zu den Themen Grundbedürfnisse, Empathie und Demokratie. Und natürlich gibt es auch ausreichend Informationen zu den grundlegenden Konzepten!</a:t>
            </a:r>
            <a:endParaRPr lang="en-US" sz="2000" dirty="0"/>
          </a:p>
          <a:p>
            <a:pPr marL="0" indent="0">
              <a:lnSpc>
                <a:spcPct val="110000"/>
              </a:lnSpc>
              <a:buNone/>
            </a:pPr>
            <a:r>
              <a:rPr lang="en-US" sz="2000" dirty="0"/>
              <a:t>Die Platform </a:t>
            </a:r>
            <a:r>
              <a:rPr lang="en-US" sz="2000" dirty="0" err="1"/>
              <a:t>ist</a:t>
            </a:r>
            <a:r>
              <a:rPr lang="en-US" sz="2000" dirty="0"/>
              <a:t> für </a:t>
            </a:r>
          </a:p>
          <a:p>
            <a:pPr lvl="1">
              <a:lnSpc>
                <a:spcPct val="110000"/>
              </a:lnSpc>
              <a:buFont typeface="Wingdings" panose="05000000000000000000" pitchFamily="2" charset="2"/>
              <a:buChar char="ü"/>
            </a:pPr>
            <a:r>
              <a:rPr lang="en-US" sz="1800" b="1" dirty="0" err="1"/>
              <a:t>Schüler:innen</a:t>
            </a:r>
            <a:r>
              <a:rPr lang="en-US" sz="1800" b="1" dirty="0"/>
              <a:t> ab 13 Jahren</a:t>
            </a:r>
          </a:p>
          <a:p>
            <a:pPr lvl="1">
              <a:lnSpc>
                <a:spcPct val="110000"/>
              </a:lnSpc>
              <a:buFont typeface="Wingdings" panose="05000000000000000000" pitchFamily="2" charset="2"/>
              <a:buChar char="ü"/>
            </a:pPr>
            <a:r>
              <a:rPr lang="en-US" sz="1800" b="1" dirty="0" err="1"/>
              <a:t>Lehrer:innen</a:t>
            </a:r>
            <a:r>
              <a:rPr lang="en-US" sz="1800" b="1" dirty="0"/>
              <a:t> </a:t>
            </a:r>
            <a:r>
              <a:rPr lang="en-US" sz="1800" dirty="0"/>
              <a:t>und</a:t>
            </a:r>
            <a:r>
              <a:rPr lang="en-US" sz="1800" b="1" dirty="0"/>
              <a:t> </a:t>
            </a:r>
            <a:r>
              <a:rPr lang="en-US" sz="1800" b="1" dirty="0" err="1"/>
              <a:t>Berater:innen</a:t>
            </a:r>
            <a:r>
              <a:rPr lang="en-US" sz="1800" dirty="0"/>
              <a:t> </a:t>
            </a:r>
          </a:p>
          <a:p>
            <a:pPr lvl="1">
              <a:lnSpc>
                <a:spcPct val="110000"/>
              </a:lnSpc>
              <a:buFont typeface="Wingdings" panose="05000000000000000000" pitchFamily="2" charset="2"/>
              <a:buChar char="ü"/>
            </a:pPr>
            <a:r>
              <a:rPr lang="en-US" sz="1800" b="1" dirty="0" err="1"/>
              <a:t>Schulleiter:innen</a:t>
            </a:r>
            <a:endParaRPr lang="en-US" sz="1800" b="1" dirty="0"/>
          </a:p>
          <a:p>
            <a:pPr lvl="1">
              <a:lnSpc>
                <a:spcPct val="110000"/>
              </a:lnSpc>
              <a:buFont typeface="Wingdings" panose="05000000000000000000" pitchFamily="2" charset="2"/>
              <a:buChar char="ü"/>
            </a:pPr>
            <a:r>
              <a:rPr lang="en-US" sz="1800" b="1" dirty="0" err="1"/>
              <a:t>Jugendarbeiter:innen</a:t>
            </a:r>
            <a:endParaRPr lang="en-US" sz="1800" b="1" dirty="0"/>
          </a:p>
          <a:p>
            <a:pPr>
              <a:lnSpc>
                <a:spcPct val="110000"/>
              </a:lnSpc>
            </a:pPr>
            <a:endParaRPr lang="el-GR" sz="2000" dirty="0"/>
          </a:p>
        </p:txBody>
      </p:sp>
      <p:sp>
        <p:nvSpPr>
          <p:cNvPr id="9" name="TextBox 8">
            <a:extLst>
              <a:ext uri="{FF2B5EF4-FFF2-40B4-BE49-F238E27FC236}">
                <a16:creationId xmlns:a16="http://schemas.microsoft.com/office/drawing/2014/main" id="{D873495A-C8EC-51F3-C2E5-548C8D492FDD}"/>
              </a:ext>
            </a:extLst>
          </p:cNvPr>
          <p:cNvSpPr txBox="1"/>
          <p:nvPr/>
        </p:nvSpPr>
        <p:spPr>
          <a:xfrm>
            <a:off x="6545149" y="6138001"/>
            <a:ext cx="5559760" cy="542584"/>
          </a:xfrm>
          <a:prstGeom prst="rect">
            <a:avLst/>
          </a:prstGeom>
          <a:noFill/>
        </p:spPr>
        <p:txBody>
          <a:bodyPr wrap="square">
            <a:spAutoFit/>
          </a:bodyPr>
          <a:lstStyle/>
          <a:p>
            <a:pPr marL="0" indent="0" algn="ctr">
              <a:lnSpc>
                <a:spcPct val="110000"/>
              </a:lnSpc>
              <a:buNone/>
            </a:pPr>
            <a:r>
              <a:rPr lang="en-US" sz="2800" dirty="0">
                <a:hlinkClick r:id="rId3"/>
              </a:rPr>
              <a:t>www.european-heart.eu </a:t>
            </a:r>
            <a:endParaRPr lang="en-US" sz="2800" dirty="0"/>
          </a:p>
        </p:txBody>
      </p:sp>
      <p:sp>
        <p:nvSpPr>
          <p:cNvPr id="10" name="Ορθογώνιο 7">
            <a:extLst>
              <a:ext uri="{FF2B5EF4-FFF2-40B4-BE49-F238E27FC236}">
                <a16:creationId xmlns:a16="http://schemas.microsoft.com/office/drawing/2014/main" id="{540E08E4-91DB-C044-357E-2D02FB1A0C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6" name="Εικόνα 5">
            <a:extLst>
              <a:ext uri="{FF2B5EF4-FFF2-40B4-BE49-F238E27FC236}">
                <a16:creationId xmlns:a16="http://schemas.microsoft.com/office/drawing/2014/main" id="{E6328D65-FC20-0551-83F1-CFA5F8BFDCC1}"/>
              </a:ext>
            </a:extLst>
          </p:cNvPr>
          <p:cNvPicPr>
            <a:picLocks noChangeAspect="1"/>
          </p:cNvPicPr>
          <p:nvPr/>
        </p:nvPicPr>
        <p:blipFill>
          <a:blip r:embed="rId4"/>
          <a:stretch>
            <a:fillRect/>
          </a:stretch>
        </p:blipFill>
        <p:spPr>
          <a:xfrm>
            <a:off x="6986713" y="754700"/>
            <a:ext cx="4955541" cy="5348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454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BC0E6D-5260-DF00-B9FE-4AD6378A4005}"/>
              </a:ext>
            </a:extLst>
          </p:cNvPr>
          <p:cNvSpPr>
            <a:spLocks noGrp="1"/>
          </p:cNvSpPr>
          <p:nvPr>
            <p:ph type="title"/>
          </p:nvPr>
        </p:nvSpPr>
        <p:spPr/>
        <p:txBody>
          <a:bodyPr/>
          <a:lstStyle/>
          <a:p>
            <a:r>
              <a:rPr lang="en-US" dirty="0" err="1"/>
              <a:t>Themenkarten</a:t>
            </a:r>
            <a:endParaRPr lang="en-GB" dirty="0"/>
          </a:p>
        </p:txBody>
      </p:sp>
      <p:sp>
        <p:nvSpPr>
          <p:cNvPr id="3" name="Θέση περιεχομένου 2">
            <a:extLst>
              <a:ext uri="{FF2B5EF4-FFF2-40B4-BE49-F238E27FC236}">
                <a16:creationId xmlns:a16="http://schemas.microsoft.com/office/drawing/2014/main" id="{221AF875-42AE-1991-EA55-14DD39E9269C}"/>
              </a:ext>
            </a:extLst>
          </p:cNvPr>
          <p:cNvSpPr>
            <a:spLocks noGrp="1"/>
          </p:cNvSpPr>
          <p:nvPr>
            <p:ph idx="1"/>
          </p:nvPr>
        </p:nvSpPr>
        <p:spPr>
          <a:xfrm>
            <a:off x="557998" y="1799999"/>
            <a:ext cx="3807173" cy="4865977"/>
          </a:xfrm>
        </p:spPr>
        <p:txBody>
          <a:bodyPr>
            <a:normAutofit/>
          </a:bodyPr>
          <a:lstStyle/>
          <a:p>
            <a:pPr marL="0" indent="0">
              <a:buNone/>
            </a:pPr>
            <a:r>
              <a:rPr lang="en-GB" sz="1800" dirty="0">
                <a:solidFill>
                  <a:srgbClr val="000000"/>
                </a:solidFill>
              </a:rPr>
              <a:t>Die QR-Codes auf den </a:t>
            </a:r>
            <a:r>
              <a:rPr lang="en-GB" sz="1800" dirty="0" err="1">
                <a:solidFill>
                  <a:srgbClr val="000000"/>
                </a:solidFill>
              </a:rPr>
              <a:t>Themenkarten</a:t>
            </a:r>
            <a:r>
              <a:rPr lang="en-GB" sz="1800" dirty="0">
                <a:solidFill>
                  <a:srgbClr val="000000"/>
                </a:solidFill>
              </a:rPr>
              <a:t> </a:t>
            </a:r>
            <a:r>
              <a:rPr lang="en-GB" sz="1800" dirty="0" err="1">
                <a:solidFill>
                  <a:srgbClr val="000000"/>
                </a:solidFill>
              </a:rPr>
              <a:t>führen</a:t>
            </a:r>
            <a:r>
              <a:rPr lang="en-GB" sz="1800" dirty="0">
                <a:solidFill>
                  <a:srgbClr val="000000"/>
                </a:solidFill>
              </a:rPr>
              <a:t> </a:t>
            </a:r>
            <a:r>
              <a:rPr lang="en-GB" sz="1800" dirty="0" err="1">
                <a:solidFill>
                  <a:srgbClr val="000000"/>
                </a:solidFill>
              </a:rPr>
              <a:t>zu</a:t>
            </a:r>
            <a:r>
              <a:rPr lang="en-GB" sz="1800" dirty="0">
                <a:solidFill>
                  <a:srgbClr val="000000"/>
                </a:solidFill>
              </a:rPr>
              <a:t> </a:t>
            </a:r>
            <a:r>
              <a:rPr lang="en-GB" sz="1800" dirty="0" err="1">
                <a:solidFill>
                  <a:srgbClr val="000000"/>
                </a:solidFill>
              </a:rPr>
              <a:t>Infotexten</a:t>
            </a:r>
            <a:r>
              <a:rPr lang="en-GB" sz="1800" dirty="0">
                <a:solidFill>
                  <a:srgbClr val="000000"/>
                </a:solidFill>
              </a:rPr>
              <a:t>, die </a:t>
            </a:r>
            <a:r>
              <a:rPr lang="en-GB" sz="1800" dirty="0" err="1">
                <a:solidFill>
                  <a:srgbClr val="000000"/>
                </a:solidFill>
              </a:rPr>
              <a:t>teilweise</a:t>
            </a:r>
            <a:r>
              <a:rPr lang="en-GB" sz="1800" dirty="0">
                <a:solidFill>
                  <a:srgbClr val="000000"/>
                </a:solidFill>
              </a:rPr>
              <a:t> audio-</a:t>
            </a:r>
            <a:r>
              <a:rPr lang="en-GB" sz="1800" dirty="0" err="1">
                <a:solidFill>
                  <a:srgbClr val="000000"/>
                </a:solidFill>
              </a:rPr>
              <a:t>unterstützt</a:t>
            </a:r>
            <a:r>
              <a:rPr lang="en-GB" sz="1800" dirty="0">
                <a:solidFill>
                  <a:srgbClr val="000000"/>
                </a:solidFill>
              </a:rPr>
              <a:t> </a:t>
            </a:r>
            <a:r>
              <a:rPr lang="en-GB" sz="1800" dirty="0" err="1">
                <a:solidFill>
                  <a:srgbClr val="000000"/>
                </a:solidFill>
              </a:rPr>
              <a:t>sind</a:t>
            </a:r>
            <a:r>
              <a:rPr lang="en-GB" sz="1800" dirty="0">
                <a:solidFill>
                  <a:srgbClr val="000000"/>
                </a:solidFill>
              </a:rPr>
              <a:t>. So </a:t>
            </a:r>
            <a:r>
              <a:rPr lang="en-GB" sz="1800" dirty="0" err="1">
                <a:solidFill>
                  <a:srgbClr val="000000"/>
                </a:solidFill>
              </a:rPr>
              <a:t>können</a:t>
            </a:r>
            <a:r>
              <a:rPr lang="en-GB" sz="1800" dirty="0">
                <a:solidFill>
                  <a:srgbClr val="000000"/>
                </a:solidFill>
              </a:rPr>
              <a:t> </a:t>
            </a:r>
            <a:r>
              <a:rPr lang="en-GB" sz="1800" dirty="0" err="1">
                <a:solidFill>
                  <a:srgbClr val="000000"/>
                </a:solidFill>
              </a:rPr>
              <a:t>sich</a:t>
            </a:r>
            <a:r>
              <a:rPr lang="en-GB" sz="1800" dirty="0">
                <a:solidFill>
                  <a:srgbClr val="000000"/>
                </a:solidFill>
              </a:rPr>
              <a:t> die </a:t>
            </a:r>
            <a:r>
              <a:rPr lang="en-GB" sz="1800" dirty="0" err="1">
                <a:solidFill>
                  <a:srgbClr val="000000"/>
                </a:solidFill>
              </a:rPr>
              <a:t>Schüler:innen</a:t>
            </a:r>
            <a:r>
              <a:rPr lang="en-GB" sz="1800" dirty="0">
                <a:solidFill>
                  <a:srgbClr val="000000"/>
                </a:solidFill>
              </a:rPr>
              <a:t> die </a:t>
            </a:r>
            <a:r>
              <a:rPr lang="en-GB" sz="1800" dirty="0" err="1">
                <a:solidFill>
                  <a:srgbClr val="000000"/>
                </a:solidFill>
              </a:rPr>
              <a:t>Informationen</a:t>
            </a:r>
            <a:r>
              <a:rPr lang="en-GB" sz="1800" dirty="0">
                <a:solidFill>
                  <a:srgbClr val="000000"/>
                </a:solidFill>
              </a:rPr>
              <a:t> </a:t>
            </a:r>
            <a:r>
              <a:rPr lang="en-GB" sz="1800" dirty="0" err="1">
                <a:solidFill>
                  <a:srgbClr val="000000"/>
                </a:solidFill>
              </a:rPr>
              <a:t>vom</a:t>
            </a:r>
            <a:r>
              <a:rPr lang="en-GB" sz="1800" dirty="0">
                <a:solidFill>
                  <a:srgbClr val="000000"/>
                </a:solidFill>
              </a:rPr>
              <a:t> System </a:t>
            </a:r>
            <a:r>
              <a:rPr lang="en-GB" sz="1800" dirty="0" err="1">
                <a:solidFill>
                  <a:srgbClr val="000000"/>
                </a:solidFill>
              </a:rPr>
              <a:t>vorlesen</a:t>
            </a:r>
            <a:r>
              <a:rPr lang="en-GB" sz="1800" dirty="0">
                <a:solidFill>
                  <a:srgbClr val="000000"/>
                </a:solidFill>
              </a:rPr>
              <a:t> </a:t>
            </a:r>
            <a:r>
              <a:rPr lang="en-GB" sz="1800" dirty="0" err="1">
                <a:solidFill>
                  <a:srgbClr val="000000"/>
                </a:solidFill>
              </a:rPr>
              <a:t>lassen</a:t>
            </a:r>
            <a:r>
              <a:rPr lang="en-GB" sz="1400" dirty="0"/>
              <a:t>.</a:t>
            </a:r>
            <a:endParaRPr lang="en-GB" sz="1400" dirty="0">
              <a:hlinkClick r:id="rId2"/>
            </a:endParaRPr>
          </a:p>
          <a:p>
            <a:pPr marL="0" indent="0">
              <a:buNone/>
            </a:pPr>
            <a:r>
              <a:rPr lang="en-GB" sz="1200" dirty="0">
                <a:hlinkClick r:id="rId2"/>
              </a:rPr>
              <a:t>https://training.european-heart.eu/card/Topic-01-DE/  </a:t>
            </a:r>
            <a:endParaRPr lang="en-GB" sz="1200" dirty="0"/>
          </a:p>
        </p:txBody>
      </p:sp>
      <p:pic>
        <p:nvPicPr>
          <p:cNvPr id="8" name="Εικόνα 7">
            <a:extLst>
              <a:ext uri="{FF2B5EF4-FFF2-40B4-BE49-F238E27FC236}">
                <a16:creationId xmlns:a16="http://schemas.microsoft.com/office/drawing/2014/main" id="{474A8D52-089C-90C6-F092-9B6E01089216}"/>
              </a:ext>
            </a:extLst>
          </p:cNvPr>
          <p:cNvPicPr>
            <a:picLocks noChangeAspect="1"/>
          </p:cNvPicPr>
          <p:nvPr/>
        </p:nvPicPr>
        <p:blipFill>
          <a:blip r:embed="rId3"/>
          <a:stretch>
            <a:fillRect/>
          </a:stretch>
        </p:blipFill>
        <p:spPr>
          <a:xfrm>
            <a:off x="4647185" y="1382548"/>
            <a:ext cx="7416995" cy="4632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4515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65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Spielplan</a:t>
            </a:r>
            <a:r>
              <a:rPr lang="en-US" sz="2600" kern="1200" dirty="0">
                <a:solidFill>
                  <a:srgbClr val="FFFFFF"/>
                </a:solidFill>
                <a:latin typeface="+mj-lt"/>
                <a:ea typeface="+mj-ea"/>
                <a:cs typeface="+mj-cs"/>
              </a:rPr>
              <a:t> Level 2</a:t>
            </a:r>
          </a:p>
        </p:txBody>
      </p:sp>
      <p:pic>
        <p:nvPicPr>
          <p:cNvPr id="7" name="Εικόνα 6">
            <a:extLst>
              <a:ext uri="{FF2B5EF4-FFF2-40B4-BE49-F238E27FC236}">
                <a16:creationId xmlns:a16="http://schemas.microsoft.com/office/drawing/2014/main" id="{4BF20D95-2A76-A402-8A49-F9B9A091C3FF}"/>
              </a:ext>
            </a:extLst>
          </p:cNvPr>
          <p:cNvPicPr>
            <a:picLocks noChangeAspect="1"/>
          </p:cNvPicPr>
          <p:nvPr/>
        </p:nvPicPr>
        <p:blipFill>
          <a:blip r:embed="rId2"/>
          <a:stretch>
            <a:fillRect/>
          </a:stretch>
        </p:blipFill>
        <p:spPr>
          <a:xfrm>
            <a:off x="3671570" y="393700"/>
            <a:ext cx="8339908" cy="5829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67014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F510EE4-3E54-F727-9043-24C32131739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Avatar </a:t>
            </a:r>
            <a:r>
              <a:rPr lang="en-US" sz="3600" kern="1200" dirty="0" err="1">
                <a:solidFill>
                  <a:srgbClr val="FFFFFF"/>
                </a:solidFill>
                <a:latin typeface="+mj-lt"/>
                <a:ea typeface="+mj-ea"/>
                <a:cs typeface="+mj-cs"/>
              </a:rPr>
              <a:t>Karten</a:t>
            </a:r>
            <a:endParaRPr lang="en-US" sz="3600" kern="1200" dirty="0">
              <a:solidFill>
                <a:srgbClr val="FFFFFF"/>
              </a:solidFill>
              <a:latin typeface="+mj-lt"/>
              <a:ea typeface="+mj-ea"/>
              <a:cs typeface="+mj-cs"/>
            </a:endParaRPr>
          </a:p>
        </p:txBody>
      </p:sp>
      <p:pic>
        <p:nvPicPr>
          <p:cNvPr id="5" name="Θέση περιεχομένου 4" descr="Εικόνα που περιέχει ανθρώπινο πρόσωπο, αγόρι, Κινούμενα σχέδια, άτομο&#10;&#10;Περιγραφή που δημιουργήθηκε αυτόματα">
            <a:extLst>
              <a:ext uri="{FF2B5EF4-FFF2-40B4-BE49-F238E27FC236}">
                <a16:creationId xmlns:a16="http://schemas.microsoft.com/office/drawing/2014/main" id="{C2D880A5-46BC-D17E-3493-DD867626E118}"/>
              </a:ext>
            </a:extLst>
          </p:cNvPr>
          <p:cNvPicPr>
            <a:picLocks noGrp="1" noChangeAspect="1"/>
          </p:cNvPicPr>
          <p:nvPr>
            <p:ph idx="1"/>
          </p:nvPr>
        </p:nvPicPr>
        <p:blipFill>
          <a:blip r:embed="rId2"/>
          <a:stretch>
            <a:fillRect/>
          </a:stretch>
        </p:blipFill>
        <p:spPr>
          <a:xfrm>
            <a:off x="4409016" y="732282"/>
            <a:ext cx="7490884" cy="53934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394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1461CC8-5276-6B46-3E48-B62281735DC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Superpower-</a:t>
            </a:r>
            <a:r>
              <a:rPr lang="en-US" sz="3600" kern="1200" dirty="0" err="1">
                <a:solidFill>
                  <a:srgbClr val="FFFFFF"/>
                </a:solidFill>
                <a:latin typeface="+mj-lt"/>
                <a:ea typeface="+mj-ea"/>
                <a:cs typeface="+mj-cs"/>
              </a:rPr>
              <a:t>Karten</a:t>
            </a:r>
            <a:endParaRPr lang="en-US" sz="3600" kern="1200" dirty="0">
              <a:solidFill>
                <a:srgbClr val="FFFFFF"/>
              </a:solidFill>
              <a:latin typeface="+mj-lt"/>
              <a:ea typeface="+mj-ea"/>
              <a:cs typeface="+mj-cs"/>
            </a:endParaRPr>
          </a:p>
        </p:txBody>
      </p:sp>
      <p:pic>
        <p:nvPicPr>
          <p:cNvPr id="5" name="Θέση περιεχομένου 4">
            <a:extLst>
              <a:ext uri="{FF2B5EF4-FFF2-40B4-BE49-F238E27FC236}">
                <a16:creationId xmlns:a16="http://schemas.microsoft.com/office/drawing/2014/main" id="{90487EA8-586B-FF3C-8476-8E5982A72D8A}"/>
              </a:ext>
            </a:extLst>
          </p:cNvPr>
          <p:cNvPicPr>
            <a:picLocks noGrp="1" noChangeAspect="1"/>
          </p:cNvPicPr>
          <p:nvPr>
            <p:ph idx="1"/>
          </p:nvPr>
        </p:nvPicPr>
        <p:blipFill>
          <a:blip r:embed="rId2"/>
          <a:stretch>
            <a:fillRect/>
          </a:stretch>
        </p:blipFill>
        <p:spPr>
          <a:xfrm>
            <a:off x="4325200" y="918976"/>
            <a:ext cx="7613816" cy="5634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802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C252893-AAF6-18B7-60E6-D4114A02361A}"/>
              </a:ext>
            </a:extLst>
          </p:cNvPr>
          <p:cNvSpPr>
            <a:spLocks noGrp="1"/>
          </p:cNvSpPr>
          <p:nvPr>
            <p:ph type="title"/>
          </p:nvPr>
        </p:nvSpPr>
        <p:spPr>
          <a:xfrm>
            <a:off x="1028700" y="1967266"/>
            <a:ext cx="2868386"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Befindlichkeits-Karten</a:t>
            </a:r>
            <a:endParaRPr lang="en-US" sz="3600" kern="1200" dirty="0">
              <a:solidFill>
                <a:srgbClr val="FFFFFF"/>
              </a:solidFill>
              <a:latin typeface="+mj-lt"/>
              <a:ea typeface="+mj-ea"/>
              <a:cs typeface="+mj-cs"/>
            </a:endParaRPr>
          </a:p>
        </p:txBody>
      </p:sp>
      <p:pic>
        <p:nvPicPr>
          <p:cNvPr id="4" name="Εικόνα 3">
            <a:extLst>
              <a:ext uri="{FF2B5EF4-FFF2-40B4-BE49-F238E27FC236}">
                <a16:creationId xmlns:a16="http://schemas.microsoft.com/office/drawing/2014/main" id="{D05332EC-5DB7-E92E-9EA0-2748BEE40289}"/>
              </a:ext>
            </a:extLst>
          </p:cNvPr>
          <p:cNvPicPr>
            <a:picLocks noChangeAspect="1"/>
          </p:cNvPicPr>
          <p:nvPr/>
        </p:nvPicPr>
        <p:blipFill>
          <a:blip r:embed="rId2"/>
          <a:stretch>
            <a:fillRect/>
          </a:stretch>
        </p:blipFill>
        <p:spPr>
          <a:xfrm>
            <a:off x="4777316" y="1207157"/>
            <a:ext cx="6780700" cy="44413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086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1D180F-60CC-385C-338B-28282EA28FB9}"/>
              </a:ext>
            </a:extLst>
          </p:cNvPr>
          <p:cNvSpPr>
            <a:spLocks noGrp="1"/>
          </p:cNvSpPr>
          <p:nvPr>
            <p:ph type="title"/>
          </p:nvPr>
        </p:nvSpPr>
        <p:spPr/>
        <p:txBody>
          <a:bodyPr/>
          <a:lstStyle/>
          <a:p>
            <a:r>
              <a:rPr lang="en-US" dirty="0"/>
              <a:t>Feedback</a:t>
            </a:r>
            <a:endParaRPr lang="en-GB" dirty="0"/>
          </a:p>
        </p:txBody>
      </p:sp>
      <p:pic>
        <p:nvPicPr>
          <p:cNvPr id="5" name="Εικόνα 4">
            <a:extLst>
              <a:ext uri="{FF2B5EF4-FFF2-40B4-BE49-F238E27FC236}">
                <a16:creationId xmlns:a16="http://schemas.microsoft.com/office/drawing/2014/main" id="{C08A4CA6-388A-352C-5486-27BCDF4213CE}"/>
              </a:ext>
            </a:extLst>
          </p:cNvPr>
          <p:cNvPicPr>
            <a:picLocks noChangeAspect="1"/>
          </p:cNvPicPr>
          <p:nvPr/>
        </p:nvPicPr>
        <p:blipFill>
          <a:blip r:embed="rId2"/>
          <a:stretch>
            <a:fillRect/>
          </a:stretch>
        </p:blipFill>
        <p:spPr>
          <a:xfrm>
            <a:off x="1447945" y="1657546"/>
            <a:ext cx="2805929" cy="2284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Εικόνα 6">
            <a:extLst>
              <a:ext uri="{FF2B5EF4-FFF2-40B4-BE49-F238E27FC236}">
                <a16:creationId xmlns:a16="http://schemas.microsoft.com/office/drawing/2014/main" id="{9422AF78-1525-FC8A-168D-F923F7505D88}"/>
              </a:ext>
            </a:extLst>
          </p:cNvPr>
          <p:cNvPicPr>
            <a:picLocks noChangeAspect="1"/>
          </p:cNvPicPr>
          <p:nvPr/>
        </p:nvPicPr>
        <p:blipFill>
          <a:blip r:embed="rId3"/>
          <a:stretch>
            <a:fillRect/>
          </a:stretch>
        </p:blipFill>
        <p:spPr>
          <a:xfrm>
            <a:off x="1932359" y="4395361"/>
            <a:ext cx="2726478" cy="2296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Εικόνα 8">
            <a:extLst>
              <a:ext uri="{FF2B5EF4-FFF2-40B4-BE49-F238E27FC236}">
                <a16:creationId xmlns:a16="http://schemas.microsoft.com/office/drawing/2014/main" id="{D74DD83B-BE33-922E-8018-3FF90BC4004C}"/>
              </a:ext>
            </a:extLst>
          </p:cNvPr>
          <p:cNvPicPr>
            <a:picLocks noChangeAspect="1"/>
          </p:cNvPicPr>
          <p:nvPr/>
        </p:nvPicPr>
        <p:blipFill>
          <a:blip r:embed="rId4"/>
          <a:stretch>
            <a:fillRect/>
          </a:stretch>
        </p:blipFill>
        <p:spPr>
          <a:xfrm>
            <a:off x="5346700" y="912298"/>
            <a:ext cx="2550662" cy="2383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Εικόνα 10">
            <a:extLst>
              <a:ext uri="{FF2B5EF4-FFF2-40B4-BE49-F238E27FC236}">
                <a16:creationId xmlns:a16="http://schemas.microsoft.com/office/drawing/2014/main" id="{23D961CA-DB9D-5C09-B526-47BC0FADC842}"/>
              </a:ext>
            </a:extLst>
          </p:cNvPr>
          <p:cNvPicPr>
            <a:picLocks noChangeAspect="1"/>
          </p:cNvPicPr>
          <p:nvPr/>
        </p:nvPicPr>
        <p:blipFill>
          <a:blip r:embed="rId5"/>
          <a:stretch>
            <a:fillRect/>
          </a:stretch>
        </p:blipFill>
        <p:spPr>
          <a:xfrm>
            <a:off x="5309292" y="3942123"/>
            <a:ext cx="2920229" cy="2384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Εικόνα 12">
            <a:extLst>
              <a:ext uri="{FF2B5EF4-FFF2-40B4-BE49-F238E27FC236}">
                <a16:creationId xmlns:a16="http://schemas.microsoft.com/office/drawing/2014/main" id="{EC121E38-816A-4D29-F5AA-83847D37820D}"/>
              </a:ext>
            </a:extLst>
          </p:cNvPr>
          <p:cNvPicPr>
            <a:picLocks noChangeAspect="1"/>
          </p:cNvPicPr>
          <p:nvPr/>
        </p:nvPicPr>
        <p:blipFill>
          <a:blip r:embed="rId6"/>
          <a:stretch>
            <a:fillRect/>
          </a:stretch>
        </p:blipFill>
        <p:spPr>
          <a:xfrm>
            <a:off x="8856676" y="1573339"/>
            <a:ext cx="2805930" cy="3167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5035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4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Spielplan</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Level 3</a:t>
            </a:r>
          </a:p>
        </p:txBody>
      </p:sp>
      <p:pic>
        <p:nvPicPr>
          <p:cNvPr id="7" name="Εικόνα 6">
            <a:extLst>
              <a:ext uri="{FF2B5EF4-FFF2-40B4-BE49-F238E27FC236}">
                <a16:creationId xmlns:a16="http://schemas.microsoft.com/office/drawing/2014/main" id="{E66CA017-0D33-06EF-8ED4-3418892BE263}"/>
              </a:ext>
            </a:extLst>
          </p:cNvPr>
          <p:cNvPicPr>
            <a:picLocks noChangeAspect="1"/>
          </p:cNvPicPr>
          <p:nvPr/>
        </p:nvPicPr>
        <p:blipFill>
          <a:blip r:embed="rId2"/>
          <a:stretch>
            <a:fillRect/>
          </a:stretch>
        </p:blipFill>
        <p:spPr>
          <a:xfrm>
            <a:off x="3690923" y="381000"/>
            <a:ext cx="8261311" cy="5822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96933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BA21E9-0E83-8402-72E3-F5A2A1E5FB6B}"/>
              </a:ext>
            </a:extLst>
          </p:cNvPr>
          <p:cNvSpPr>
            <a:spLocks noGrp="1"/>
          </p:cNvSpPr>
          <p:nvPr>
            <p:ph type="title"/>
          </p:nvPr>
        </p:nvSpPr>
        <p:spPr/>
        <p:txBody>
          <a:bodyPr/>
          <a:lstStyle/>
          <a:p>
            <a:r>
              <a:rPr lang="en-US" dirty="0"/>
              <a:t>QR Codes auf den </a:t>
            </a:r>
            <a:r>
              <a:rPr lang="en-US" dirty="0" err="1"/>
              <a:t>Spielplänen</a:t>
            </a:r>
            <a:endParaRPr lang="en-GB" dirty="0"/>
          </a:p>
        </p:txBody>
      </p:sp>
      <p:sp>
        <p:nvSpPr>
          <p:cNvPr id="3" name="Θέση περιεχομένου 2">
            <a:extLst>
              <a:ext uri="{FF2B5EF4-FFF2-40B4-BE49-F238E27FC236}">
                <a16:creationId xmlns:a16="http://schemas.microsoft.com/office/drawing/2014/main" id="{94E34513-62A6-6203-501E-6CA908F7CA81}"/>
              </a:ext>
            </a:extLst>
          </p:cNvPr>
          <p:cNvSpPr>
            <a:spLocks noGrp="1"/>
          </p:cNvSpPr>
          <p:nvPr>
            <p:ph idx="1"/>
          </p:nvPr>
        </p:nvSpPr>
        <p:spPr>
          <a:xfrm>
            <a:off x="1191200" y="6516944"/>
            <a:ext cx="5019481" cy="4865977"/>
          </a:xfrm>
        </p:spPr>
        <p:txBody>
          <a:bodyPr>
            <a:normAutofit/>
          </a:bodyPr>
          <a:lstStyle/>
          <a:p>
            <a:pPr marL="0" indent="0">
              <a:buNone/>
            </a:pPr>
            <a:r>
              <a:rPr lang="en-GB" sz="1400" dirty="0">
                <a:hlinkClick r:id="rId2"/>
              </a:rPr>
              <a:t>https://training.european-heart.eu/card/Search-DE/</a:t>
            </a:r>
            <a:r>
              <a:rPr lang="en-GB" sz="1400" dirty="0"/>
              <a:t> </a:t>
            </a:r>
          </a:p>
        </p:txBody>
      </p:sp>
      <p:sp>
        <p:nvSpPr>
          <p:cNvPr id="7" name="TextBox 6">
            <a:extLst>
              <a:ext uri="{FF2B5EF4-FFF2-40B4-BE49-F238E27FC236}">
                <a16:creationId xmlns:a16="http://schemas.microsoft.com/office/drawing/2014/main" id="{5D980F9A-6B52-1393-E773-4ABCEAF35895}"/>
              </a:ext>
            </a:extLst>
          </p:cNvPr>
          <p:cNvSpPr txBox="1"/>
          <p:nvPr/>
        </p:nvSpPr>
        <p:spPr>
          <a:xfrm>
            <a:off x="6096000" y="6538074"/>
            <a:ext cx="6096000" cy="246221"/>
          </a:xfrm>
          <a:prstGeom prst="rect">
            <a:avLst/>
          </a:prstGeom>
          <a:noFill/>
        </p:spPr>
        <p:txBody>
          <a:bodyPr wrap="square">
            <a:spAutoFit/>
          </a:bodyPr>
          <a:lstStyle/>
          <a:p>
            <a:r>
              <a:rPr lang="en-GB" sz="1000" dirty="0">
                <a:hlinkClick r:id="rId3"/>
              </a:rPr>
              <a:t>https://www.youtube.com/watch?v=wGJXMIse_aU&amp;t=3s</a:t>
            </a:r>
            <a:r>
              <a:rPr lang="en-GB" sz="1000" dirty="0"/>
              <a:t> </a:t>
            </a:r>
          </a:p>
        </p:txBody>
      </p:sp>
      <p:pic>
        <p:nvPicPr>
          <p:cNvPr id="6" name="Εικόνα 5">
            <a:extLst>
              <a:ext uri="{FF2B5EF4-FFF2-40B4-BE49-F238E27FC236}">
                <a16:creationId xmlns:a16="http://schemas.microsoft.com/office/drawing/2014/main" id="{69ACF7C8-268A-DAFD-0A09-AC351B1AA7EC}"/>
              </a:ext>
            </a:extLst>
          </p:cNvPr>
          <p:cNvPicPr>
            <a:picLocks noChangeAspect="1"/>
          </p:cNvPicPr>
          <p:nvPr/>
        </p:nvPicPr>
        <p:blipFill>
          <a:blip r:embed="rId4"/>
          <a:stretch>
            <a:fillRect/>
          </a:stretch>
        </p:blipFill>
        <p:spPr>
          <a:xfrm>
            <a:off x="1526527" y="1562786"/>
            <a:ext cx="3576358" cy="4678143"/>
          </a:xfrm>
          <a:prstGeom prst="rect">
            <a:avLst/>
          </a:prstGeom>
        </p:spPr>
      </p:pic>
      <p:pic>
        <p:nvPicPr>
          <p:cNvPr id="10" name="Εικόνα 9">
            <a:extLst>
              <a:ext uri="{FF2B5EF4-FFF2-40B4-BE49-F238E27FC236}">
                <a16:creationId xmlns:a16="http://schemas.microsoft.com/office/drawing/2014/main" id="{7DED3338-BA44-4FE1-1736-B9AD109A68AB}"/>
              </a:ext>
            </a:extLst>
          </p:cNvPr>
          <p:cNvPicPr>
            <a:picLocks noChangeAspect="1"/>
          </p:cNvPicPr>
          <p:nvPr/>
        </p:nvPicPr>
        <p:blipFill>
          <a:blip r:embed="rId5"/>
          <a:stretch>
            <a:fillRect/>
          </a:stretch>
        </p:blipFill>
        <p:spPr>
          <a:xfrm>
            <a:off x="269052" y="1685096"/>
            <a:ext cx="1257475" cy="1095528"/>
          </a:xfrm>
          <a:prstGeom prst="rect">
            <a:avLst/>
          </a:prstGeom>
        </p:spPr>
      </p:pic>
      <p:pic>
        <p:nvPicPr>
          <p:cNvPr id="14" name="Εικόνα 13">
            <a:extLst>
              <a:ext uri="{FF2B5EF4-FFF2-40B4-BE49-F238E27FC236}">
                <a16:creationId xmlns:a16="http://schemas.microsoft.com/office/drawing/2014/main" id="{982AF52C-D398-063B-1A40-662555BEEB20}"/>
              </a:ext>
            </a:extLst>
          </p:cNvPr>
          <p:cNvPicPr>
            <a:picLocks noChangeAspect="1"/>
          </p:cNvPicPr>
          <p:nvPr/>
        </p:nvPicPr>
        <p:blipFill>
          <a:blip r:embed="rId6"/>
          <a:stretch>
            <a:fillRect/>
          </a:stretch>
        </p:blipFill>
        <p:spPr>
          <a:xfrm>
            <a:off x="5200525" y="1418944"/>
            <a:ext cx="1790950" cy="4020111"/>
          </a:xfrm>
          <a:prstGeom prst="rect">
            <a:avLst/>
          </a:prstGeom>
        </p:spPr>
      </p:pic>
      <p:pic>
        <p:nvPicPr>
          <p:cNvPr id="16" name="Εικόνα 15">
            <a:extLst>
              <a:ext uri="{FF2B5EF4-FFF2-40B4-BE49-F238E27FC236}">
                <a16:creationId xmlns:a16="http://schemas.microsoft.com/office/drawing/2014/main" id="{46D5B5C7-7DB5-4F8F-25E9-ACED3932A895}"/>
              </a:ext>
            </a:extLst>
          </p:cNvPr>
          <p:cNvPicPr>
            <a:picLocks noChangeAspect="1"/>
          </p:cNvPicPr>
          <p:nvPr/>
        </p:nvPicPr>
        <p:blipFill>
          <a:blip r:embed="rId7"/>
          <a:stretch>
            <a:fillRect/>
          </a:stretch>
        </p:blipFill>
        <p:spPr>
          <a:xfrm>
            <a:off x="7162799" y="1272739"/>
            <a:ext cx="4186822" cy="2838846"/>
          </a:xfrm>
          <a:prstGeom prst="rect">
            <a:avLst/>
          </a:prstGeom>
        </p:spPr>
      </p:pic>
    </p:spTree>
    <p:extLst>
      <p:ext uri="{BB962C8B-B14F-4D97-AF65-F5344CB8AC3E}">
        <p14:creationId xmlns:p14="http://schemas.microsoft.com/office/powerpoint/2010/main" val="3822086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9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Spielplan</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Level 4</a:t>
            </a:r>
          </a:p>
        </p:txBody>
      </p:sp>
      <p:pic>
        <p:nvPicPr>
          <p:cNvPr id="7" name="Εικόνα 6">
            <a:extLst>
              <a:ext uri="{FF2B5EF4-FFF2-40B4-BE49-F238E27FC236}">
                <a16:creationId xmlns:a16="http://schemas.microsoft.com/office/drawing/2014/main" id="{3B11D43B-6469-3021-BFAA-EA55B82D569C}"/>
              </a:ext>
            </a:extLst>
          </p:cNvPr>
          <p:cNvPicPr>
            <a:picLocks noChangeAspect="1"/>
          </p:cNvPicPr>
          <p:nvPr/>
        </p:nvPicPr>
        <p:blipFill>
          <a:blip r:embed="rId2"/>
          <a:stretch>
            <a:fillRect/>
          </a:stretch>
        </p:blipFill>
        <p:spPr>
          <a:xfrm>
            <a:off x="3915967" y="450850"/>
            <a:ext cx="8006026" cy="554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5988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normAutofit/>
          </a:bodyPr>
          <a:lstStyle/>
          <a:p>
            <a:r>
              <a:rPr lang="en-US" dirty="0">
                <a:solidFill>
                  <a:srgbClr val="FFC000"/>
                </a:solidFill>
              </a:rPr>
              <a:t>5 Die European Heart Mobile App</a:t>
            </a:r>
            <a:endParaRPr lang="en-GB" dirty="0">
              <a:solidFill>
                <a:srgbClr val="FFC000"/>
              </a:solidFill>
            </a:endParaRPr>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1" y="2687950"/>
            <a:ext cx="5340524" cy="3684588"/>
          </a:xfrm>
        </p:spPr>
        <p:txBody>
          <a:bodyPr>
            <a:normAutofit/>
          </a:bodyPr>
          <a:lstStyle/>
          <a:p>
            <a:pPr marL="0" indent="0" algn="ctr">
              <a:buNone/>
            </a:pPr>
            <a:r>
              <a:rPr lang="en-US" dirty="0" err="1"/>
              <a:t>Holen</a:t>
            </a:r>
            <a:r>
              <a:rPr lang="en-US" dirty="0"/>
              <a:t> Sie </a:t>
            </a:r>
            <a:r>
              <a:rPr lang="en-US" dirty="0" err="1"/>
              <a:t>sich</a:t>
            </a:r>
            <a:r>
              <a:rPr lang="en-US" dirty="0"/>
              <a:t> die Mobile App für</a:t>
            </a:r>
          </a:p>
          <a:p>
            <a:pPr marL="0" indent="0" algn="ctr">
              <a:buNone/>
            </a:pPr>
            <a:r>
              <a:rPr lang="en-US" dirty="0"/>
              <a:t>Android Smartphones!</a:t>
            </a:r>
          </a:p>
          <a:p>
            <a:pPr marL="0" indent="0" algn="ctr">
              <a:buNone/>
            </a:pPr>
            <a:endParaRPr lang="en-GB" b="1" dirty="0"/>
          </a:p>
        </p:txBody>
      </p:sp>
      <p:pic>
        <p:nvPicPr>
          <p:cNvPr id="6" name="Εικόνα 5">
            <a:extLst>
              <a:ext uri="{FF2B5EF4-FFF2-40B4-BE49-F238E27FC236}">
                <a16:creationId xmlns:a16="http://schemas.microsoft.com/office/drawing/2014/main" id="{4BCE268A-289E-5EA4-25C9-B48C3D900F27}"/>
              </a:ext>
            </a:extLst>
          </p:cNvPr>
          <p:cNvPicPr>
            <a:picLocks noChangeAspect="1"/>
          </p:cNvPicPr>
          <p:nvPr/>
        </p:nvPicPr>
        <p:blipFill>
          <a:blip r:embed="rId2"/>
          <a:stretch>
            <a:fillRect/>
          </a:stretch>
        </p:blipFill>
        <p:spPr>
          <a:xfrm>
            <a:off x="6476215" y="2663020"/>
            <a:ext cx="5649113" cy="2067213"/>
          </a:xfrm>
          <a:prstGeom prst="rect">
            <a:avLst/>
          </a:prstGeom>
        </p:spPr>
      </p:pic>
      <p:sp>
        <p:nvSpPr>
          <p:cNvPr id="5" name="Ορθογώνιο 7">
            <a:extLst>
              <a:ext uri="{FF2B5EF4-FFF2-40B4-BE49-F238E27FC236}">
                <a16:creationId xmlns:a16="http://schemas.microsoft.com/office/drawing/2014/main" id="{2C7CACB7-F39C-B31B-7040-8D120BC0081A}"/>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Mobile App</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15B96295-D5A8-91BA-587F-E4CC77F0B060}"/>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4">
                    <a:lumMod val="20000"/>
                    <a:lumOff val="80000"/>
                  </a:schemeClr>
                </a:solidFill>
              </a:rPr>
              <a:t>5</a:t>
            </a:r>
            <a:endParaRPr lang="en-GB" sz="19900" b="1" dirty="0" err="1">
              <a:solidFill>
                <a:schemeClr val="accent4">
                  <a:lumMod val="20000"/>
                  <a:lumOff val="80000"/>
                </a:schemeClr>
              </a:solidFill>
            </a:endParaRPr>
          </a:p>
        </p:txBody>
      </p:sp>
    </p:spTree>
    <p:extLst>
      <p:ext uri="{BB962C8B-B14F-4D97-AF65-F5344CB8AC3E}">
        <p14:creationId xmlns:p14="http://schemas.microsoft.com/office/powerpoint/2010/main" val="1532603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6B5F32A-1291-6F8A-EC50-B18D8954CDCB}"/>
              </a:ext>
            </a:extLst>
          </p:cNvPr>
          <p:cNvPicPr>
            <a:picLocks noChangeAspect="1"/>
          </p:cNvPicPr>
          <p:nvPr/>
        </p:nvPicPr>
        <p:blipFill rotWithShape="1">
          <a:blip r:embed="rId3"/>
          <a:srcRect l="21779" t="21846" r="21958" b="7492"/>
          <a:stretch/>
        </p:blipFill>
        <p:spPr bwMode="auto">
          <a:xfrm>
            <a:off x="4651693" y="1596883"/>
            <a:ext cx="7120424" cy="4751135"/>
          </a:xfrm>
          <a:prstGeom prst="rect">
            <a:avLst/>
          </a:prstGeom>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06B2E9AC-816E-4FA5-BC38-62423476B951}"/>
              </a:ext>
            </a:extLst>
          </p:cNvPr>
          <p:cNvSpPr>
            <a:spLocks noGrp="1"/>
          </p:cNvSpPr>
          <p:nvPr>
            <p:ph type="title"/>
          </p:nvPr>
        </p:nvSpPr>
        <p:spPr>
          <a:xfrm>
            <a:off x="249747" y="719999"/>
            <a:ext cx="8683535" cy="810539"/>
          </a:xfrm>
        </p:spPr>
        <p:txBody>
          <a:bodyPr/>
          <a:lstStyle/>
          <a:p>
            <a:r>
              <a:rPr lang="en-US" dirty="0"/>
              <a:t>So </a:t>
            </a:r>
            <a:r>
              <a:rPr lang="en-US" dirty="0" err="1"/>
              <a:t>kommen</a:t>
            </a:r>
            <a:r>
              <a:rPr lang="en-US" dirty="0"/>
              <a:t> Sie </a:t>
            </a:r>
            <a:r>
              <a:rPr lang="en-US" dirty="0" err="1"/>
              <a:t>zur</a:t>
            </a:r>
            <a:r>
              <a:rPr lang="en-US" dirty="0"/>
              <a:t> European Heart online </a:t>
            </a:r>
            <a:r>
              <a:rPr lang="en-US" dirty="0" err="1"/>
              <a:t>Plattform</a:t>
            </a:r>
            <a:r>
              <a:rPr lang="en-US" dirty="0"/>
              <a:t> </a:t>
            </a:r>
            <a:endParaRPr lang="el-GR" dirty="0"/>
          </a:p>
        </p:txBody>
      </p:sp>
      <p:sp>
        <p:nvSpPr>
          <p:cNvPr id="3" name="Θέση περιεχομένου 2">
            <a:extLst>
              <a:ext uri="{FF2B5EF4-FFF2-40B4-BE49-F238E27FC236}">
                <a16:creationId xmlns:a16="http://schemas.microsoft.com/office/drawing/2014/main" id="{C14B103B-4D6A-4408-87CA-E668699CA518}"/>
              </a:ext>
            </a:extLst>
          </p:cNvPr>
          <p:cNvSpPr>
            <a:spLocks noGrp="1"/>
          </p:cNvSpPr>
          <p:nvPr>
            <p:ph idx="1"/>
          </p:nvPr>
        </p:nvSpPr>
        <p:spPr>
          <a:xfrm>
            <a:off x="133750" y="1768819"/>
            <a:ext cx="4736781" cy="4452458"/>
          </a:xfrm>
        </p:spPr>
        <p:txBody>
          <a:bodyPr>
            <a:normAutofit/>
          </a:bodyPr>
          <a:lstStyle/>
          <a:p>
            <a:pPr marL="0" indent="0">
              <a:lnSpc>
                <a:spcPct val="110000"/>
              </a:lnSpc>
              <a:buNone/>
            </a:pPr>
            <a:r>
              <a:rPr lang="de-AT" sz="2000" dirty="0"/>
              <a:t>1. Klicken Sie auf der Webseite auf </a:t>
            </a:r>
            <a:br>
              <a:rPr lang="de-AT" sz="2000" dirty="0"/>
            </a:br>
            <a:r>
              <a:rPr lang="de-AT" sz="2000" dirty="0"/>
              <a:t>&gt; </a:t>
            </a:r>
            <a:r>
              <a:rPr lang="de-AT" sz="2000" b="1" dirty="0">
                <a:solidFill>
                  <a:srgbClr val="FF0000"/>
                </a:solidFill>
              </a:rPr>
              <a:t>PRODUKTE</a:t>
            </a:r>
            <a:r>
              <a:rPr lang="de-AT" sz="2000" dirty="0"/>
              <a:t> &lt;  und scrollen Sie nach</a:t>
            </a:r>
            <a:br>
              <a:rPr lang="de-AT" sz="2000" dirty="0"/>
            </a:br>
            <a:r>
              <a:rPr lang="de-AT" sz="2000" dirty="0"/>
              <a:t>unten, bis zum Abschnitt</a:t>
            </a:r>
          </a:p>
          <a:p>
            <a:pPr marL="0" indent="0">
              <a:buNone/>
            </a:pPr>
            <a:r>
              <a:rPr lang="en-US" sz="1800" b="1" dirty="0">
                <a:solidFill>
                  <a:srgbClr val="FF0000"/>
                </a:solidFill>
              </a:rPr>
              <a:t>HEART Online Platform und Mobile Application</a:t>
            </a:r>
          </a:p>
          <a:p>
            <a:pPr marL="0" indent="0">
              <a:buNone/>
            </a:pPr>
            <a:endParaRPr lang="en-US" sz="2000" dirty="0"/>
          </a:p>
          <a:p>
            <a:pPr marL="0" indent="0">
              <a:buNone/>
            </a:pPr>
            <a:r>
              <a:rPr lang="en-US" sz="2000" dirty="0"/>
              <a:t>2. </a:t>
            </a:r>
            <a:r>
              <a:rPr lang="en-US" sz="2000" dirty="0" err="1"/>
              <a:t>Unter</a:t>
            </a:r>
            <a:r>
              <a:rPr lang="en-US" sz="2000" dirty="0"/>
              <a:t> der </a:t>
            </a:r>
            <a:r>
              <a:rPr lang="en-US" sz="2000" dirty="0" err="1"/>
              <a:t>Beschreibung</a:t>
            </a:r>
            <a:r>
              <a:rPr lang="en-US" sz="2000" dirty="0"/>
              <a:t> </a:t>
            </a:r>
            <a:r>
              <a:rPr lang="en-US" sz="2000" dirty="0" err="1"/>
              <a:t>klicken</a:t>
            </a:r>
            <a:r>
              <a:rPr lang="en-US" sz="2000" dirty="0"/>
              <a:t> Sie auf das rote Feld</a:t>
            </a:r>
          </a:p>
          <a:p>
            <a:pPr marL="0" indent="0">
              <a:lnSpc>
                <a:spcPct val="110000"/>
              </a:lnSpc>
              <a:buNone/>
            </a:pPr>
            <a:endParaRPr lang="en-US" sz="2000" dirty="0"/>
          </a:p>
          <a:p>
            <a:pPr>
              <a:lnSpc>
                <a:spcPct val="110000"/>
              </a:lnSpc>
            </a:pPr>
            <a:endParaRPr lang="el-GR" sz="2000" dirty="0"/>
          </a:p>
        </p:txBody>
      </p:sp>
      <p:sp>
        <p:nvSpPr>
          <p:cNvPr id="9" name="TextBox 8">
            <a:extLst>
              <a:ext uri="{FF2B5EF4-FFF2-40B4-BE49-F238E27FC236}">
                <a16:creationId xmlns:a16="http://schemas.microsoft.com/office/drawing/2014/main" id="{D873495A-C8EC-51F3-C2E5-548C8D492FDD}"/>
              </a:ext>
            </a:extLst>
          </p:cNvPr>
          <p:cNvSpPr txBox="1"/>
          <p:nvPr/>
        </p:nvSpPr>
        <p:spPr>
          <a:xfrm>
            <a:off x="6632240" y="6221278"/>
            <a:ext cx="5559760" cy="542584"/>
          </a:xfrm>
          <a:prstGeom prst="rect">
            <a:avLst/>
          </a:prstGeom>
          <a:noFill/>
        </p:spPr>
        <p:txBody>
          <a:bodyPr wrap="square">
            <a:spAutoFit/>
          </a:bodyPr>
          <a:lstStyle/>
          <a:p>
            <a:pPr marL="0" indent="0" algn="ctr">
              <a:lnSpc>
                <a:spcPct val="110000"/>
              </a:lnSpc>
              <a:buNone/>
            </a:pPr>
            <a:r>
              <a:rPr lang="en-US" sz="2800" dirty="0">
                <a:hlinkClick r:id="rId4"/>
              </a:rPr>
              <a:t>www.european-heart.eu </a:t>
            </a:r>
            <a:endParaRPr lang="en-US" sz="2800" dirty="0"/>
          </a:p>
        </p:txBody>
      </p:sp>
      <p:sp>
        <p:nvSpPr>
          <p:cNvPr id="10" name="Ορθογώνιο 7">
            <a:extLst>
              <a:ext uri="{FF2B5EF4-FFF2-40B4-BE49-F238E27FC236}">
                <a16:creationId xmlns:a16="http://schemas.microsoft.com/office/drawing/2014/main" id="{540E08E4-91DB-C044-357E-2D02FB1A0C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5" name="Pfeil: nach unten 4">
            <a:extLst>
              <a:ext uri="{FF2B5EF4-FFF2-40B4-BE49-F238E27FC236}">
                <a16:creationId xmlns:a16="http://schemas.microsoft.com/office/drawing/2014/main" id="{86439981-4272-EA62-A062-AB99212FA345}"/>
              </a:ext>
            </a:extLst>
          </p:cNvPr>
          <p:cNvSpPr/>
          <p:nvPr/>
        </p:nvSpPr>
        <p:spPr>
          <a:xfrm>
            <a:off x="8913470" y="810728"/>
            <a:ext cx="874776" cy="1094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 name="Textfeld 6">
            <a:extLst>
              <a:ext uri="{FF2B5EF4-FFF2-40B4-BE49-F238E27FC236}">
                <a16:creationId xmlns:a16="http://schemas.microsoft.com/office/drawing/2014/main" id="{F9C3A832-FFE8-06EA-5ABA-1E0CB575A219}"/>
              </a:ext>
            </a:extLst>
          </p:cNvPr>
          <p:cNvSpPr txBox="1"/>
          <p:nvPr/>
        </p:nvSpPr>
        <p:spPr>
          <a:xfrm>
            <a:off x="9185148" y="1088351"/>
            <a:ext cx="329184" cy="461665"/>
          </a:xfrm>
          <a:prstGeom prst="rect">
            <a:avLst/>
          </a:prstGeom>
        </p:spPr>
        <p:txBody>
          <a:bodyPr wrap="square" rtlCol="0">
            <a:spAutoFit/>
          </a:bodyPr>
          <a:lstStyle/>
          <a:p>
            <a:pPr algn="l"/>
            <a:r>
              <a:rPr lang="de-AT" sz="2400" b="1" dirty="0">
                <a:solidFill>
                  <a:schemeClr val="bg1"/>
                </a:solidFill>
              </a:rPr>
              <a:t>1</a:t>
            </a:r>
          </a:p>
        </p:txBody>
      </p:sp>
      <p:pic>
        <p:nvPicPr>
          <p:cNvPr id="11" name="Grafik 10">
            <a:extLst>
              <a:ext uri="{FF2B5EF4-FFF2-40B4-BE49-F238E27FC236}">
                <a16:creationId xmlns:a16="http://schemas.microsoft.com/office/drawing/2014/main" id="{B50B67A9-F84A-17A3-19B1-776A68B76AE0}"/>
              </a:ext>
            </a:extLst>
          </p:cNvPr>
          <p:cNvPicPr>
            <a:picLocks noChangeAspect="1"/>
          </p:cNvPicPr>
          <p:nvPr/>
        </p:nvPicPr>
        <p:blipFill rotWithShape="1">
          <a:blip r:embed="rId5"/>
          <a:srcRect l="26569" t="61290" r="38060" b="28171"/>
          <a:stretch/>
        </p:blipFill>
        <p:spPr bwMode="auto">
          <a:xfrm>
            <a:off x="200978" y="4533282"/>
            <a:ext cx="3402572" cy="538590"/>
          </a:xfrm>
          <a:prstGeom prst="rect">
            <a:avLst/>
          </a:prstGeom>
          <a:ln>
            <a:noFill/>
          </a:ln>
          <a:extLst>
            <a:ext uri="{53640926-AAD7-44D8-BBD7-CCE9431645EC}">
              <a14:shadowObscured xmlns:a14="http://schemas.microsoft.com/office/drawing/2010/main"/>
            </a:ext>
          </a:extLst>
        </p:spPr>
      </p:pic>
      <p:sp>
        <p:nvSpPr>
          <p:cNvPr id="13" name="Pfeil: nach rechts 12">
            <a:extLst>
              <a:ext uri="{FF2B5EF4-FFF2-40B4-BE49-F238E27FC236}">
                <a16:creationId xmlns:a16="http://schemas.microsoft.com/office/drawing/2014/main" id="{11C1675E-38C9-8A0B-F9FC-CA65A84A8D13}"/>
              </a:ext>
            </a:extLst>
          </p:cNvPr>
          <p:cNvSpPr/>
          <p:nvPr/>
        </p:nvSpPr>
        <p:spPr>
          <a:xfrm>
            <a:off x="5089370" y="5783889"/>
            <a:ext cx="1105193" cy="874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b="1" dirty="0">
                <a:solidFill>
                  <a:schemeClr val="bg1"/>
                </a:solidFill>
              </a:rPr>
              <a:t>2</a:t>
            </a:r>
            <a:endParaRPr lang="de-AT" sz="2800" dirty="0"/>
          </a:p>
        </p:txBody>
      </p:sp>
    </p:spTree>
    <p:extLst>
      <p:ext uri="{BB962C8B-B14F-4D97-AF65-F5344CB8AC3E}">
        <p14:creationId xmlns:p14="http://schemas.microsoft.com/office/powerpoint/2010/main" val="109771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F875D2C-C1A6-49C7-9357-2BB8FBC29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BE92C6A7-7C9E-4BF7-1D64-DE48A3877A36}"/>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pPr algn="l"/>
            <a:r>
              <a:rPr lang="en-US" sz="2200" dirty="0">
                <a:latin typeface="+mj-lt"/>
                <a:ea typeface="+mj-ea"/>
              </a:rPr>
              <a:t>Screens</a:t>
            </a:r>
          </a:p>
        </p:txBody>
      </p:sp>
      <p:pic>
        <p:nvPicPr>
          <p:cNvPr id="12" name="Εικόνα 11"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602298D6-23D0-446E-2397-31C69C093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681" y="1556725"/>
            <a:ext cx="2197799" cy="4752000"/>
          </a:xfrm>
          <a:prstGeom prst="rect">
            <a:avLst/>
          </a:prstGeom>
          <a:effectLst>
            <a:outerShdw blurRad="508000" dist="101600" dir="5400000" algn="tl" rotWithShape="0">
              <a:prstClr val="black">
                <a:alpha val="10000"/>
              </a:prstClr>
            </a:outerShdw>
          </a:effectLst>
        </p:spPr>
      </p:pic>
      <p:pic>
        <p:nvPicPr>
          <p:cNvPr id="6" name="Εικόνα 5" descr="Εικόνα που περιέχει κείμενο, στιγμιότυπο οθόνης, κινητό τηλέφωνο, λογότυπο&#10;&#10;Περιγραφή που δημιουργήθηκε αυτόματα">
            <a:extLst>
              <a:ext uri="{FF2B5EF4-FFF2-40B4-BE49-F238E27FC236}">
                <a16:creationId xmlns:a16="http://schemas.microsoft.com/office/drawing/2014/main" id="{0E7B5F89-C5FE-480A-1C30-4E6124FC6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90" y="1556725"/>
            <a:ext cx="2197799" cy="4752000"/>
          </a:xfrm>
          <a:prstGeom prst="rect">
            <a:avLst/>
          </a:prstGeom>
          <a:effectLst>
            <a:outerShdw blurRad="508000" dist="101600" dir="5400000" algn="tl" rotWithShape="0">
              <a:prstClr val="black">
                <a:alpha val="10000"/>
              </a:prstClr>
            </a:outerShdw>
          </a:effectLst>
        </p:spPr>
      </p:pic>
      <p:pic>
        <p:nvPicPr>
          <p:cNvPr id="18" name="Εικόνα 17" descr="Εικόνα που περιέχει κείμενο, στιγμιότυπο οθόνης, λειτουργικό σύστημα, κινητό τηλέφωνο&#10;&#10;Περιγραφή που δημιουργήθηκε αυτόματα">
            <a:extLst>
              <a:ext uri="{FF2B5EF4-FFF2-40B4-BE49-F238E27FC236}">
                <a16:creationId xmlns:a16="http://schemas.microsoft.com/office/drawing/2014/main" id="{C785DBE8-63BF-57B7-DD7C-6A7620E4E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2453" y="1556725"/>
            <a:ext cx="2197799" cy="4752000"/>
          </a:xfrm>
          <a:prstGeom prst="rect">
            <a:avLst/>
          </a:prstGeom>
          <a:effectLst>
            <a:outerShdw blurRad="508000" dist="101600" dir="5400000" algn="tl" rotWithShape="0">
              <a:prstClr val="black">
                <a:alpha val="10000"/>
              </a:prstClr>
            </a:outerShdw>
          </a:effectLst>
        </p:spPr>
      </p:pic>
      <p:pic>
        <p:nvPicPr>
          <p:cNvPr id="10" name="Εικόνα 9" descr="Εικόνα που περιέχει κείμενο, στιγμιότυπο οθόνης, κινητό τηλέφωνο&#10;&#10;Περιγραφή που δημιουργήθηκε αυτόματα">
            <a:extLst>
              <a:ext uri="{FF2B5EF4-FFF2-40B4-BE49-F238E27FC236}">
                <a16:creationId xmlns:a16="http://schemas.microsoft.com/office/drawing/2014/main" id="{71A8F31A-D93E-520C-30F4-8F4F77B682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862" y="1556725"/>
            <a:ext cx="2197516" cy="4751387"/>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270485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52C908E-9ECB-E221-BFC7-5B7DD57D4484}"/>
              </a:ext>
            </a:extLst>
          </p:cNvPr>
          <p:cNvPicPr>
            <a:picLocks noChangeAspect="1"/>
          </p:cNvPicPr>
          <p:nvPr/>
        </p:nvPicPr>
        <p:blipFill>
          <a:blip r:embed="rId2"/>
          <a:stretch>
            <a:fillRect/>
          </a:stretch>
        </p:blipFill>
        <p:spPr>
          <a:xfrm>
            <a:off x="5829021" y="1662042"/>
            <a:ext cx="5804979" cy="2245649"/>
          </a:xfrm>
          <a:prstGeom prst="rect">
            <a:avLst/>
          </a:prstGeom>
        </p:spPr>
      </p:pic>
      <p:sp>
        <p:nvSpPr>
          <p:cNvPr id="8" name="TextBox 7">
            <a:extLst>
              <a:ext uri="{FF2B5EF4-FFF2-40B4-BE49-F238E27FC236}">
                <a16:creationId xmlns:a16="http://schemas.microsoft.com/office/drawing/2014/main" id="{79E9FE14-D0B8-914E-1C69-1F9E041A9944}"/>
              </a:ext>
            </a:extLst>
          </p:cNvPr>
          <p:cNvSpPr txBox="1"/>
          <p:nvPr/>
        </p:nvSpPr>
        <p:spPr>
          <a:xfrm>
            <a:off x="670261" y="1662042"/>
            <a:ext cx="5158760" cy="3354765"/>
          </a:xfrm>
          <a:prstGeom prst="rect">
            <a:avLst/>
          </a:prstGeom>
          <a:solidFill>
            <a:schemeClr val="bg2"/>
          </a:solidFill>
        </p:spPr>
        <p:txBody>
          <a:bodyPr wrap="square" rtlCol="0">
            <a:spAutoFit/>
          </a:bodyPr>
          <a:lstStyle/>
          <a:p>
            <a:pPr algn="l">
              <a:spcBef>
                <a:spcPts val="600"/>
              </a:spcBef>
              <a:spcAft>
                <a:spcPts val="600"/>
              </a:spcAft>
            </a:pPr>
            <a:r>
              <a:rPr lang="en-US" dirty="0"/>
              <a:t>1. </a:t>
            </a:r>
            <a:r>
              <a:rPr lang="en-US" dirty="0" err="1"/>
              <a:t>Gehen</a:t>
            </a:r>
            <a:r>
              <a:rPr lang="en-US" dirty="0"/>
              <a:t> Sie auf die </a:t>
            </a:r>
            <a:r>
              <a:rPr lang="en-US" dirty="0" err="1"/>
              <a:t>Projektwebseite</a:t>
            </a:r>
            <a:r>
              <a:rPr lang="en-US" dirty="0"/>
              <a:t>:</a:t>
            </a:r>
          </a:p>
          <a:p>
            <a:pPr algn="l">
              <a:spcBef>
                <a:spcPts val="600"/>
              </a:spcBef>
              <a:spcAft>
                <a:spcPts val="600"/>
              </a:spcAft>
            </a:pPr>
            <a:r>
              <a:rPr lang="en-US" dirty="0"/>
              <a:t>	 </a:t>
            </a:r>
            <a:r>
              <a:rPr lang="en-US" dirty="0">
                <a:hlinkClick r:id="rId3"/>
              </a:rPr>
              <a:t>https://european-heart.eu/</a:t>
            </a:r>
            <a:r>
              <a:rPr lang="en-US" dirty="0"/>
              <a:t> </a:t>
            </a:r>
          </a:p>
          <a:p>
            <a:pPr algn="l">
              <a:spcBef>
                <a:spcPts val="600"/>
              </a:spcBef>
              <a:spcAft>
                <a:spcPts val="600"/>
              </a:spcAft>
            </a:pPr>
            <a:r>
              <a:rPr lang="en-US" dirty="0"/>
              <a:t>2. </a:t>
            </a:r>
            <a:r>
              <a:rPr lang="en-US" dirty="0" err="1"/>
              <a:t>Wählen</a:t>
            </a:r>
            <a:r>
              <a:rPr lang="en-US" dirty="0"/>
              <a:t> Sie </a:t>
            </a:r>
            <a:r>
              <a:rPr lang="en-US" dirty="0" err="1"/>
              <a:t>sie</a:t>
            </a:r>
            <a:r>
              <a:rPr lang="en-US" dirty="0"/>
              <a:t> </a:t>
            </a:r>
            <a:r>
              <a:rPr lang="en-US" dirty="0" err="1"/>
              <a:t>Sektion</a:t>
            </a:r>
            <a:r>
              <a:rPr lang="en-US" dirty="0"/>
              <a:t>  “Partners” </a:t>
            </a:r>
            <a:r>
              <a:rPr lang="en-US" dirty="0" err="1"/>
              <a:t>oder</a:t>
            </a:r>
            <a:r>
              <a:rPr lang="en-US" dirty="0"/>
              <a:t> </a:t>
            </a:r>
            <a:r>
              <a:rPr lang="en-US" dirty="0" err="1"/>
              <a:t>klicken</a:t>
            </a:r>
            <a:r>
              <a:rPr lang="en-US" dirty="0"/>
              <a:t> Sie auf</a:t>
            </a:r>
          </a:p>
          <a:p>
            <a:pPr marL="342900" indent="-342900" algn="l">
              <a:spcBef>
                <a:spcPts val="600"/>
              </a:spcBef>
              <a:spcAft>
                <a:spcPts val="600"/>
              </a:spcAft>
              <a:buFont typeface="+mj-lt"/>
              <a:buAutoNum type="arabicPeriod" startAt="2"/>
            </a:pPr>
            <a:endParaRPr lang="en-US" dirty="0"/>
          </a:p>
          <a:p>
            <a:pPr algn="l">
              <a:spcBef>
                <a:spcPts val="600"/>
              </a:spcBef>
              <a:spcAft>
                <a:spcPts val="600"/>
              </a:spcAft>
            </a:pPr>
            <a:r>
              <a:rPr lang="en-GB" dirty="0"/>
              <a:t>3. </a:t>
            </a:r>
            <a:r>
              <a:rPr lang="en-GB" dirty="0" err="1"/>
              <a:t>Wählen</a:t>
            </a:r>
            <a:r>
              <a:rPr lang="en-GB" dirty="0"/>
              <a:t> Sie den Partner in </a:t>
            </a:r>
            <a:r>
              <a:rPr lang="en-GB" dirty="0" err="1"/>
              <a:t>ihrem</a:t>
            </a:r>
            <a:r>
              <a:rPr lang="en-GB" dirty="0"/>
              <a:t> Land und </a:t>
            </a:r>
            <a:r>
              <a:rPr lang="en-GB" dirty="0" err="1"/>
              <a:t>schreiben</a:t>
            </a:r>
            <a:r>
              <a:rPr lang="en-GB" dirty="0"/>
              <a:t> Sie </a:t>
            </a:r>
            <a:r>
              <a:rPr lang="en-GB" dirty="0" err="1"/>
              <a:t>ihm</a:t>
            </a:r>
            <a:r>
              <a:rPr lang="en-GB" dirty="0"/>
              <a:t> </a:t>
            </a:r>
            <a:r>
              <a:rPr lang="en-GB" dirty="0" err="1"/>
              <a:t>ein</a:t>
            </a:r>
            <a:r>
              <a:rPr lang="en-GB" dirty="0"/>
              <a:t> Email.</a:t>
            </a:r>
          </a:p>
          <a:p>
            <a:pPr algn="l">
              <a:spcBef>
                <a:spcPts val="600"/>
              </a:spcBef>
              <a:spcAft>
                <a:spcPts val="600"/>
              </a:spcAft>
            </a:pPr>
            <a:r>
              <a:rPr lang="en-GB" dirty="0"/>
              <a:t>4. </a:t>
            </a:r>
            <a:r>
              <a:rPr lang="en-GB" dirty="0" err="1"/>
              <a:t>Wenn</a:t>
            </a:r>
            <a:r>
              <a:rPr lang="en-GB" dirty="0"/>
              <a:t> Sie </a:t>
            </a:r>
            <a:r>
              <a:rPr lang="en-GB" dirty="0" err="1"/>
              <a:t>aus</a:t>
            </a:r>
            <a:r>
              <a:rPr lang="en-GB" dirty="0"/>
              <a:t> </a:t>
            </a:r>
            <a:r>
              <a:rPr lang="en-GB" dirty="0" err="1"/>
              <a:t>einem</a:t>
            </a:r>
            <a:r>
              <a:rPr lang="en-GB" dirty="0"/>
              <a:t> </a:t>
            </a:r>
            <a:r>
              <a:rPr lang="en-GB" dirty="0" err="1"/>
              <a:t>anderen</a:t>
            </a:r>
            <a:r>
              <a:rPr lang="en-GB" dirty="0"/>
              <a:t> Land </a:t>
            </a:r>
            <a:r>
              <a:rPr lang="en-GB" dirty="0" err="1"/>
              <a:t>kommen</a:t>
            </a:r>
            <a:r>
              <a:rPr lang="en-GB" dirty="0"/>
              <a:t>, </a:t>
            </a:r>
            <a:r>
              <a:rPr lang="en-GB" dirty="0" err="1"/>
              <a:t>kontaktieren</a:t>
            </a:r>
            <a:r>
              <a:rPr lang="en-GB" dirty="0"/>
              <a:t> Sie den </a:t>
            </a:r>
            <a:r>
              <a:rPr lang="en-GB" dirty="0" err="1"/>
              <a:t>Koordinator</a:t>
            </a:r>
            <a:r>
              <a:rPr lang="en-GB" dirty="0"/>
              <a:t>.</a:t>
            </a:r>
            <a:endParaRPr lang="en-US" dirty="0"/>
          </a:p>
        </p:txBody>
      </p:sp>
      <p:sp>
        <p:nvSpPr>
          <p:cNvPr id="2" name="Τίτλος 1">
            <a:extLst>
              <a:ext uri="{FF2B5EF4-FFF2-40B4-BE49-F238E27FC236}">
                <a16:creationId xmlns:a16="http://schemas.microsoft.com/office/drawing/2014/main" id="{D468DE92-38F4-0D8D-93D1-88F8BE637F41}"/>
              </a:ext>
            </a:extLst>
          </p:cNvPr>
          <p:cNvSpPr>
            <a:spLocks noGrp="1"/>
          </p:cNvSpPr>
          <p:nvPr>
            <p:ph type="title"/>
          </p:nvPr>
        </p:nvSpPr>
        <p:spPr/>
        <p:txBody>
          <a:bodyPr/>
          <a:lstStyle/>
          <a:p>
            <a:r>
              <a:rPr lang="en-US" dirty="0" err="1"/>
              <a:t>Kontaktieren</a:t>
            </a:r>
            <a:r>
              <a:rPr lang="en-US" dirty="0"/>
              <a:t> Sie </a:t>
            </a:r>
            <a:r>
              <a:rPr lang="en-US" dirty="0" err="1"/>
              <a:t>uns</a:t>
            </a:r>
            <a:r>
              <a:rPr lang="en-US" dirty="0"/>
              <a:t>!</a:t>
            </a:r>
            <a:endParaRPr lang="en-GB" dirty="0"/>
          </a:p>
        </p:txBody>
      </p:sp>
      <p:sp>
        <p:nvSpPr>
          <p:cNvPr id="7" name="TextBox 6">
            <a:extLst>
              <a:ext uri="{FF2B5EF4-FFF2-40B4-BE49-F238E27FC236}">
                <a16:creationId xmlns:a16="http://schemas.microsoft.com/office/drawing/2014/main" id="{11E17C60-9583-C3E7-1A02-F8D862C6DCD8}"/>
              </a:ext>
            </a:extLst>
          </p:cNvPr>
          <p:cNvSpPr txBox="1"/>
          <p:nvPr/>
        </p:nvSpPr>
        <p:spPr>
          <a:xfrm>
            <a:off x="1664120" y="2184701"/>
            <a:ext cx="4164901" cy="1200329"/>
          </a:xfrm>
          <a:prstGeom prst="rect">
            <a:avLst/>
          </a:prstGeom>
          <a:noFill/>
        </p:spPr>
        <p:txBody>
          <a:bodyPr wrap="square">
            <a:spAutoFit/>
          </a:bodyPr>
          <a:lstStyle/>
          <a:p>
            <a:r>
              <a:rPr lang="en-GB" dirty="0">
                <a:hlinkClick r:id="rId4"/>
              </a:rPr>
              <a:t> </a:t>
            </a:r>
          </a:p>
          <a:p>
            <a:endParaRPr lang="en-GB" dirty="0">
              <a:hlinkClick r:id="rId4"/>
            </a:endParaRPr>
          </a:p>
          <a:p>
            <a:endParaRPr lang="en-GB" dirty="0">
              <a:hlinkClick r:id="rId4"/>
            </a:endParaRPr>
          </a:p>
          <a:p>
            <a:r>
              <a:rPr lang="en-GB" dirty="0">
                <a:hlinkClick r:id="rId5"/>
              </a:rPr>
              <a:t>https://european-heart.eu/partners/</a:t>
            </a:r>
            <a:r>
              <a:rPr lang="en-GB" dirty="0"/>
              <a:t> </a:t>
            </a:r>
          </a:p>
        </p:txBody>
      </p:sp>
      <p:sp>
        <p:nvSpPr>
          <p:cNvPr id="11" name="Βέλος: Δεξιό 10">
            <a:extLst>
              <a:ext uri="{FF2B5EF4-FFF2-40B4-BE49-F238E27FC236}">
                <a16:creationId xmlns:a16="http://schemas.microsoft.com/office/drawing/2014/main" id="{F4539096-F1B5-D8FF-C70E-444C928BD70F}"/>
              </a:ext>
            </a:extLst>
          </p:cNvPr>
          <p:cNvSpPr/>
          <p:nvPr/>
        </p:nvSpPr>
        <p:spPr>
          <a:xfrm rot="4909490">
            <a:off x="10265264" y="859093"/>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8122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Ορθογώνιο 23">
            <a:extLst>
              <a:ext uri="{FF2B5EF4-FFF2-40B4-BE49-F238E27FC236}">
                <a16:creationId xmlns:a16="http://schemas.microsoft.com/office/drawing/2014/main" id="{5580F265-BBC5-E893-032E-D9AFEAEE2B47}"/>
              </a:ext>
            </a:extLst>
          </p:cNvPr>
          <p:cNvSpPr/>
          <p:nvPr/>
        </p:nvSpPr>
        <p:spPr>
          <a:xfrm>
            <a:off x="-2082" y="6225579"/>
            <a:ext cx="12192000" cy="632422"/>
          </a:xfrm>
          <a:prstGeom prst="rect">
            <a:avLst/>
          </a:pr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5" name="Τίτλος 3">
            <a:extLst>
              <a:ext uri="{FF2B5EF4-FFF2-40B4-BE49-F238E27FC236}">
                <a16:creationId xmlns:a16="http://schemas.microsoft.com/office/drawing/2014/main" id="{3811DAED-7483-42F0-A933-7484F0EF6AE2}"/>
              </a:ext>
            </a:extLst>
          </p:cNvPr>
          <p:cNvSpPr txBox="1">
            <a:spLocks/>
          </p:cNvSpPr>
          <p:nvPr/>
        </p:nvSpPr>
        <p:spPr>
          <a:xfrm>
            <a:off x="1328978" y="3140304"/>
            <a:ext cx="7670183"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lgn="l">
              <a:spcAft>
                <a:spcPts val="600"/>
              </a:spcAft>
            </a:pPr>
            <a:r>
              <a:rPr lang="en-US" sz="4800" b="1" dirty="0">
                <a:solidFill>
                  <a:schemeClr val="bg1"/>
                </a:solidFill>
                <a:latin typeface="+mj-lt"/>
              </a:rPr>
              <a:t>Gratulation!</a:t>
            </a:r>
            <a:br>
              <a:rPr lang="en-US" sz="4800" dirty="0">
                <a:solidFill>
                  <a:schemeClr val="bg1"/>
                </a:solidFill>
                <a:latin typeface="+mj-lt"/>
              </a:rPr>
            </a:br>
            <a:r>
              <a:rPr lang="de-DE" sz="3600">
                <a:solidFill>
                  <a:schemeClr val="bg1"/>
                </a:solidFill>
                <a:latin typeface="+mj-lt"/>
              </a:rPr>
              <a:t>Sie haben diesen Leitfaden zu Ende gelesen!</a:t>
            </a:r>
            <a:endParaRPr lang="en-US" sz="3400" kern="1200" dirty="0">
              <a:solidFill>
                <a:schemeClr val="tx1"/>
              </a:solidFill>
              <a:effectLst/>
              <a:latin typeface="+mj-lt"/>
              <a:ea typeface="+mj-ea"/>
              <a:cs typeface="+mj-cs"/>
            </a:endParaRPr>
          </a:p>
        </p:txBody>
      </p:sp>
      <p:pic>
        <p:nvPicPr>
          <p:cNvPr id="20" name="Picture 2">
            <a:extLst>
              <a:ext uri="{FF2B5EF4-FFF2-40B4-BE49-F238E27FC236}">
                <a16:creationId xmlns:a16="http://schemas.microsoft.com/office/drawing/2014/main" id="{6FA3D9BA-D9C2-4B14-B688-6DE4E84920E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44526" y="634049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64BF5433-A2FE-301E-4F65-F61F2EF90D4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1026" name="Picture 2" descr="The European Heart Project">
            <a:extLst>
              <a:ext uri="{FF2B5EF4-FFF2-40B4-BE49-F238E27FC236}">
                <a16:creationId xmlns:a16="http://schemas.microsoft.com/office/drawing/2014/main" id="{E0F1F732-CF14-2689-0858-F3540BE1F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849" y="642933"/>
            <a:ext cx="3352489" cy="1055413"/>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FAC9C8BB-A74D-19B9-70FF-778F90021D85}"/>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67511EDB-0979-FC6D-55CA-FB8B33BC1FA7}"/>
              </a:ext>
            </a:extLst>
          </p:cNvPr>
          <p:cNvPicPr>
            <a:picLocks noChangeAspect="1"/>
          </p:cNvPicPr>
          <p:nvPr/>
        </p:nvPicPr>
        <p:blipFill>
          <a:blip r:embed="rId6"/>
          <a:stretch>
            <a:fillRect/>
          </a:stretch>
        </p:blipFill>
        <p:spPr>
          <a:xfrm>
            <a:off x="8083238" y="2418060"/>
            <a:ext cx="3460262" cy="3460262"/>
          </a:xfrm>
          <a:prstGeom prst="rect">
            <a:avLst/>
          </a:prstGeom>
          <a:ln>
            <a:noFill/>
          </a:ln>
          <a:effectLst>
            <a:outerShdw blurRad="292100" dist="139700" dir="2700000" algn="tl" rotWithShape="0">
              <a:srgbClr val="333333">
                <a:alpha val="65000"/>
              </a:srgbClr>
            </a:outerShdw>
          </a:effectLst>
        </p:spPr>
      </p:pic>
      <p:sp>
        <p:nvSpPr>
          <p:cNvPr id="3" name="Ορθογώνιο 2">
            <a:extLst>
              <a:ext uri="{FF2B5EF4-FFF2-40B4-BE49-F238E27FC236}">
                <a16:creationId xmlns:a16="http://schemas.microsoft.com/office/drawing/2014/main" id="{2E24A744-FFAE-F327-2FB8-72A3BCE30992}"/>
              </a:ext>
            </a:extLst>
          </p:cNvPr>
          <p:cNvSpPr/>
          <p:nvPr/>
        </p:nvSpPr>
        <p:spPr>
          <a:xfrm>
            <a:off x="1684020" y="6320495"/>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b="0" i="0" dirty="0">
                <a:solidFill>
                  <a:schemeClr val="bg1"/>
                </a:solidFill>
                <a:effectLst/>
                <a:latin typeface="+mj-lt"/>
              </a:rPr>
              <a:t>Dieses Projekt wurde mit Unterstützung der Europäischen Kommission finanziert. Die Verantwortung für den Inhalt dieser Veröffentlichung trägt allein der Verfasser; die Kommission haftet nicht für die weitere Verwendung der darin enthaltenen Angaben.</a:t>
            </a:r>
            <a:endParaRPr lang="en-US" sz="900" dirty="0">
              <a:solidFill>
                <a:schemeClr val="bg1"/>
              </a:solidFill>
              <a:latin typeface="+mj-lt"/>
            </a:endParaRPr>
          </a:p>
        </p:txBody>
      </p:sp>
    </p:spTree>
    <p:extLst>
      <p:ext uri="{BB962C8B-B14F-4D97-AF65-F5344CB8AC3E}">
        <p14:creationId xmlns:p14="http://schemas.microsoft.com/office/powerpoint/2010/main" val="25871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Εικόνα 17">
            <a:extLst>
              <a:ext uri="{FF2B5EF4-FFF2-40B4-BE49-F238E27FC236}">
                <a16:creationId xmlns:a16="http://schemas.microsoft.com/office/drawing/2014/main" id="{F535777F-D81C-C8CC-CC5F-740310EB85C1}"/>
              </a:ext>
            </a:extLst>
          </p:cNvPr>
          <p:cNvPicPr>
            <a:picLocks noChangeAspect="1"/>
          </p:cNvPicPr>
          <p:nvPr/>
        </p:nvPicPr>
        <p:blipFill>
          <a:blip r:embed="rId2"/>
          <a:stretch>
            <a:fillRect/>
          </a:stretch>
        </p:blipFill>
        <p:spPr>
          <a:xfrm>
            <a:off x="6310079" y="112065"/>
            <a:ext cx="4109151" cy="6588356"/>
          </a:xfrm>
          <a:prstGeom prst="rect">
            <a:avLst/>
          </a:prstGeom>
        </p:spPr>
      </p:pic>
      <p:sp>
        <p:nvSpPr>
          <p:cNvPr id="2" name="Τίτλος 1">
            <a:extLst>
              <a:ext uri="{FF2B5EF4-FFF2-40B4-BE49-F238E27FC236}">
                <a16:creationId xmlns:a16="http://schemas.microsoft.com/office/drawing/2014/main" id="{A8A1BCBB-8ECC-0B46-F010-E2936F386E2B}"/>
              </a:ext>
            </a:extLst>
          </p:cNvPr>
          <p:cNvSpPr>
            <a:spLocks noGrp="1"/>
          </p:cNvSpPr>
          <p:nvPr>
            <p:ph type="title"/>
          </p:nvPr>
        </p:nvSpPr>
        <p:spPr/>
        <p:txBody>
          <a:bodyPr/>
          <a:lstStyle/>
          <a:p>
            <a:r>
              <a:rPr lang="en-US" dirty="0"/>
              <a:t>Die </a:t>
            </a:r>
            <a:r>
              <a:rPr lang="en-US" dirty="0" err="1"/>
              <a:t>Struktur</a:t>
            </a:r>
            <a:r>
              <a:rPr lang="en-US" dirty="0"/>
              <a:t> der </a:t>
            </a:r>
            <a:r>
              <a:rPr lang="en-US" dirty="0" err="1"/>
              <a:t>Plattform</a:t>
            </a:r>
            <a:endParaRPr lang="en-GB" dirty="0"/>
          </a:p>
        </p:txBody>
      </p:sp>
      <p:sp>
        <p:nvSpPr>
          <p:cNvPr id="3" name="Θέση περιεχομένου 2">
            <a:extLst>
              <a:ext uri="{FF2B5EF4-FFF2-40B4-BE49-F238E27FC236}">
                <a16:creationId xmlns:a16="http://schemas.microsoft.com/office/drawing/2014/main" id="{332A2B14-6EF9-331B-4D03-8A84DF9514A0}"/>
              </a:ext>
            </a:extLst>
          </p:cNvPr>
          <p:cNvSpPr>
            <a:spLocks noGrp="1"/>
          </p:cNvSpPr>
          <p:nvPr>
            <p:ph idx="1"/>
          </p:nvPr>
        </p:nvSpPr>
        <p:spPr>
          <a:xfrm>
            <a:off x="557999" y="1799999"/>
            <a:ext cx="4386862" cy="4865977"/>
          </a:xfrm>
        </p:spPr>
        <p:txBody>
          <a:bodyPr>
            <a:normAutofit/>
          </a:bodyPr>
          <a:lstStyle/>
          <a:p>
            <a:pPr marL="0" indent="0">
              <a:buNone/>
            </a:pPr>
            <a:r>
              <a:rPr lang="en-US" sz="2000" dirty="0"/>
              <a:t>Die </a:t>
            </a:r>
            <a:r>
              <a:rPr lang="en-US" sz="2000" dirty="0" err="1"/>
              <a:t>Plattform</a:t>
            </a:r>
            <a:r>
              <a:rPr lang="en-US" sz="2000" dirty="0"/>
              <a:t> </a:t>
            </a:r>
            <a:r>
              <a:rPr lang="en-US" sz="2000" dirty="0" err="1"/>
              <a:t>enthält</a:t>
            </a:r>
            <a:r>
              <a:rPr lang="en-US" sz="2000" dirty="0"/>
              <a:t> </a:t>
            </a:r>
            <a:r>
              <a:rPr lang="en-US" sz="2000" dirty="0" err="1"/>
              <a:t>diese</a:t>
            </a:r>
            <a:r>
              <a:rPr lang="en-US" sz="2000" dirty="0"/>
              <a:t> </a:t>
            </a:r>
            <a:r>
              <a:rPr lang="en-US" sz="2000" dirty="0" err="1"/>
              <a:t>Sektoren</a:t>
            </a:r>
            <a:r>
              <a:rPr lang="en-US" sz="2000" dirty="0"/>
              <a:t>:</a:t>
            </a:r>
          </a:p>
          <a:p>
            <a:r>
              <a:rPr lang="en-US" sz="2000" dirty="0"/>
              <a:t>Die </a:t>
            </a:r>
            <a:r>
              <a:rPr lang="en-US" sz="2000" i="1" dirty="0"/>
              <a:t>“Language and Login/Register” </a:t>
            </a:r>
            <a:r>
              <a:rPr lang="en-US" sz="2000" dirty="0" err="1"/>
              <a:t>Sektion</a:t>
            </a:r>
            <a:endParaRPr lang="en-US" sz="2000" dirty="0"/>
          </a:p>
          <a:p>
            <a:r>
              <a:rPr lang="en-US" sz="2000" dirty="0"/>
              <a:t>Die </a:t>
            </a:r>
            <a:r>
              <a:rPr lang="en-US" sz="2000" i="1" dirty="0"/>
              <a:t>“Links” </a:t>
            </a:r>
            <a:r>
              <a:rPr lang="en-US" sz="2000" dirty="0" err="1"/>
              <a:t>Sektion</a:t>
            </a:r>
            <a:endParaRPr lang="en-US" sz="2000" dirty="0"/>
          </a:p>
          <a:p>
            <a:r>
              <a:rPr lang="en-US" sz="2000" dirty="0"/>
              <a:t>Die </a:t>
            </a:r>
            <a:r>
              <a:rPr lang="en-US" sz="2000" i="1" dirty="0"/>
              <a:t>“Sharing to Social Networks” </a:t>
            </a:r>
            <a:r>
              <a:rPr lang="en-US" sz="2000" dirty="0" err="1"/>
              <a:t>Sektion</a:t>
            </a:r>
            <a:endParaRPr lang="en-US" sz="2000" dirty="0"/>
          </a:p>
          <a:p>
            <a:r>
              <a:rPr lang="en-US" sz="2000" dirty="0"/>
              <a:t>Die </a:t>
            </a:r>
            <a:r>
              <a:rPr lang="en-US" sz="2000" i="1" dirty="0"/>
              <a:t>“online Material” </a:t>
            </a:r>
            <a:r>
              <a:rPr lang="en-US" sz="2000" i="1" dirty="0" err="1"/>
              <a:t>S</a:t>
            </a:r>
            <a:r>
              <a:rPr lang="en-US" sz="2000" dirty="0" err="1"/>
              <a:t>ektion</a:t>
            </a:r>
            <a:endParaRPr lang="en-US" sz="2000" dirty="0"/>
          </a:p>
          <a:p>
            <a:r>
              <a:rPr lang="en-US" sz="2000" dirty="0"/>
              <a:t>Die </a:t>
            </a:r>
            <a:r>
              <a:rPr lang="en-US" sz="2000" i="1" dirty="0"/>
              <a:t>“Disclaimer and Terms of Use” </a:t>
            </a:r>
            <a:r>
              <a:rPr lang="en-US" sz="2000" dirty="0" err="1"/>
              <a:t>Sektion</a:t>
            </a:r>
            <a:endParaRPr lang="en-GB" sz="2000" dirty="0"/>
          </a:p>
        </p:txBody>
      </p:sp>
      <p:sp>
        <p:nvSpPr>
          <p:cNvPr id="8" name="Ορθογώνιο 7">
            <a:extLst>
              <a:ext uri="{FF2B5EF4-FFF2-40B4-BE49-F238E27FC236}">
                <a16:creationId xmlns:a16="http://schemas.microsoft.com/office/drawing/2014/main" id="{E7264D4D-AF0E-55CB-E3C7-BAA7984F388A}"/>
              </a:ext>
            </a:extLst>
          </p:cNvPr>
          <p:cNvSpPr/>
          <p:nvPr/>
        </p:nvSpPr>
        <p:spPr>
          <a:xfrm>
            <a:off x="9350775" y="485683"/>
            <a:ext cx="2727095" cy="501484"/>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Ορθογώνιο 8">
            <a:extLst>
              <a:ext uri="{FF2B5EF4-FFF2-40B4-BE49-F238E27FC236}">
                <a16:creationId xmlns:a16="http://schemas.microsoft.com/office/drawing/2014/main" id="{2EF86259-16D1-2BBF-E331-0470586B7874}"/>
              </a:ext>
            </a:extLst>
          </p:cNvPr>
          <p:cNvSpPr/>
          <p:nvPr/>
        </p:nvSpPr>
        <p:spPr>
          <a:xfrm>
            <a:off x="8864125" y="1113146"/>
            <a:ext cx="3247973" cy="275913"/>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Ορθογώνιο 9">
            <a:extLst>
              <a:ext uri="{FF2B5EF4-FFF2-40B4-BE49-F238E27FC236}">
                <a16:creationId xmlns:a16="http://schemas.microsoft.com/office/drawing/2014/main" id="{C00FBD0E-C368-3804-A7DD-5E77705E7DAB}"/>
              </a:ext>
            </a:extLst>
          </p:cNvPr>
          <p:cNvSpPr/>
          <p:nvPr/>
        </p:nvSpPr>
        <p:spPr>
          <a:xfrm>
            <a:off x="5674115" y="1723349"/>
            <a:ext cx="5943567" cy="747985"/>
          </a:xfrm>
          <a:custGeom>
            <a:avLst/>
            <a:gdLst>
              <a:gd name="connsiteX0" fmla="*/ 0 w 5943567"/>
              <a:gd name="connsiteY0" fmla="*/ 0 h 747985"/>
              <a:gd name="connsiteX1" fmla="*/ 475485 w 5943567"/>
              <a:gd name="connsiteY1" fmla="*/ 0 h 747985"/>
              <a:gd name="connsiteX2" fmla="*/ 891535 w 5943567"/>
              <a:gd name="connsiteY2" fmla="*/ 0 h 747985"/>
              <a:gd name="connsiteX3" fmla="*/ 1604763 w 5943567"/>
              <a:gd name="connsiteY3" fmla="*/ 0 h 747985"/>
              <a:gd name="connsiteX4" fmla="*/ 2317991 w 5943567"/>
              <a:gd name="connsiteY4" fmla="*/ 0 h 747985"/>
              <a:gd name="connsiteX5" fmla="*/ 2852912 w 5943567"/>
              <a:gd name="connsiteY5" fmla="*/ 0 h 747985"/>
              <a:gd name="connsiteX6" fmla="*/ 3387833 w 5943567"/>
              <a:gd name="connsiteY6" fmla="*/ 0 h 747985"/>
              <a:gd name="connsiteX7" fmla="*/ 3863319 w 5943567"/>
              <a:gd name="connsiteY7" fmla="*/ 0 h 747985"/>
              <a:gd name="connsiteX8" fmla="*/ 4279368 w 5943567"/>
              <a:gd name="connsiteY8" fmla="*/ 0 h 747985"/>
              <a:gd name="connsiteX9" fmla="*/ 4695418 w 5943567"/>
              <a:gd name="connsiteY9" fmla="*/ 0 h 747985"/>
              <a:gd name="connsiteX10" fmla="*/ 5170903 w 5943567"/>
              <a:gd name="connsiteY10" fmla="*/ 0 h 747985"/>
              <a:gd name="connsiteX11" fmla="*/ 5943567 w 5943567"/>
              <a:gd name="connsiteY11" fmla="*/ 0 h 747985"/>
              <a:gd name="connsiteX12" fmla="*/ 5943567 w 5943567"/>
              <a:gd name="connsiteY12" fmla="*/ 388952 h 747985"/>
              <a:gd name="connsiteX13" fmla="*/ 5943567 w 5943567"/>
              <a:gd name="connsiteY13" fmla="*/ 747985 h 747985"/>
              <a:gd name="connsiteX14" fmla="*/ 5468082 w 5943567"/>
              <a:gd name="connsiteY14" fmla="*/ 747985 h 747985"/>
              <a:gd name="connsiteX15" fmla="*/ 4814289 w 5943567"/>
              <a:gd name="connsiteY15" fmla="*/ 747985 h 747985"/>
              <a:gd name="connsiteX16" fmla="*/ 4101061 w 5943567"/>
              <a:gd name="connsiteY16" fmla="*/ 747985 h 747985"/>
              <a:gd name="connsiteX17" fmla="*/ 3447269 w 5943567"/>
              <a:gd name="connsiteY17" fmla="*/ 747985 h 747985"/>
              <a:gd name="connsiteX18" fmla="*/ 2734041 w 5943567"/>
              <a:gd name="connsiteY18" fmla="*/ 747985 h 747985"/>
              <a:gd name="connsiteX19" fmla="*/ 2020813 w 5943567"/>
              <a:gd name="connsiteY19" fmla="*/ 747985 h 747985"/>
              <a:gd name="connsiteX20" fmla="*/ 1485892 w 5943567"/>
              <a:gd name="connsiteY20" fmla="*/ 747985 h 747985"/>
              <a:gd name="connsiteX21" fmla="*/ 1010406 w 5943567"/>
              <a:gd name="connsiteY21" fmla="*/ 747985 h 747985"/>
              <a:gd name="connsiteX22" fmla="*/ 0 w 5943567"/>
              <a:gd name="connsiteY22" fmla="*/ 747985 h 747985"/>
              <a:gd name="connsiteX23" fmla="*/ 0 w 5943567"/>
              <a:gd name="connsiteY23" fmla="*/ 381472 h 747985"/>
              <a:gd name="connsiteX24" fmla="*/ 0 w 5943567"/>
              <a:gd name="connsiteY24" fmla="*/ 0 h 74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3567" h="747985" extrusionOk="0">
                <a:moveTo>
                  <a:pt x="0" y="0"/>
                </a:moveTo>
                <a:cubicBezTo>
                  <a:pt x="100810" y="-35661"/>
                  <a:pt x="360261" y="22094"/>
                  <a:pt x="475485" y="0"/>
                </a:cubicBezTo>
                <a:cubicBezTo>
                  <a:pt x="590709" y="-22094"/>
                  <a:pt x="741328" y="19557"/>
                  <a:pt x="891535" y="0"/>
                </a:cubicBezTo>
                <a:cubicBezTo>
                  <a:pt x="1041742" y="-19557"/>
                  <a:pt x="1404816" y="85091"/>
                  <a:pt x="1604763" y="0"/>
                </a:cubicBezTo>
                <a:cubicBezTo>
                  <a:pt x="1804710" y="-85091"/>
                  <a:pt x="2161996" y="24121"/>
                  <a:pt x="2317991" y="0"/>
                </a:cubicBezTo>
                <a:cubicBezTo>
                  <a:pt x="2473986" y="-24121"/>
                  <a:pt x="2674655" y="6412"/>
                  <a:pt x="2852912" y="0"/>
                </a:cubicBezTo>
                <a:cubicBezTo>
                  <a:pt x="3031169" y="-6412"/>
                  <a:pt x="3200755" y="13290"/>
                  <a:pt x="3387833" y="0"/>
                </a:cubicBezTo>
                <a:cubicBezTo>
                  <a:pt x="3574911" y="-13290"/>
                  <a:pt x="3680275" y="53855"/>
                  <a:pt x="3863319" y="0"/>
                </a:cubicBezTo>
                <a:cubicBezTo>
                  <a:pt x="4046363" y="-53855"/>
                  <a:pt x="4086301" y="32608"/>
                  <a:pt x="4279368" y="0"/>
                </a:cubicBezTo>
                <a:cubicBezTo>
                  <a:pt x="4472435" y="-32608"/>
                  <a:pt x="4512672" y="39206"/>
                  <a:pt x="4695418" y="0"/>
                </a:cubicBezTo>
                <a:cubicBezTo>
                  <a:pt x="4878164" y="-39206"/>
                  <a:pt x="5010714" y="45990"/>
                  <a:pt x="5170903" y="0"/>
                </a:cubicBezTo>
                <a:cubicBezTo>
                  <a:pt x="5331093" y="-45990"/>
                  <a:pt x="5646533" y="53237"/>
                  <a:pt x="5943567" y="0"/>
                </a:cubicBezTo>
                <a:cubicBezTo>
                  <a:pt x="5956159" y="164298"/>
                  <a:pt x="5926515" y="209415"/>
                  <a:pt x="5943567" y="388952"/>
                </a:cubicBezTo>
                <a:cubicBezTo>
                  <a:pt x="5960619" y="568489"/>
                  <a:pt x="5916089" y="632033"/>
                  <a:pt x="5943567" y="747985"/>
                </a:cubicBezTo>
                <a:cubicBezTo>
                  <a:pt x="5817079" y="785343"/>
                  <a:pt x="5689024" y="730490"/>
                  <a:pt x="5468082" y="747985"/>
                </a:cubicBezTo>
                <a:cubicBezTo>
                  <a:pt x="5247141" y="765480"/>
                  <a:pt x="5130471" y="673874"/>
                  <a:pt x="4814289" y="747985"/>
                </a:cubicBezTo>
                <a:cubicBezTo>
                  <a:pt x="4498107" y="822096"/>
                  <a:pt x="4389674" y="698825"/>
                  <a:pt x="4101061" y="747985"/>
                </a:cubicBezTo>
                <a:cubicBezTo>
                  <a:pt x="3812448" y="797145"/>
                  <a:pt x="3653600" y="730442"/>
                  <a:pt x="3447269" y="747985"/>
                </a:cubicBezTo>
                <a:cubicBezTo>
                  <a:pt x="3240938" y="765528"/>
                  <a:pt x="3047348" y="743521"/>
                  <a:pt x="2734041" y="747985"/>
                </a:cubicBezTo>
                <a:cubicBezTo>
                  <a:pt x="2420734" y="752449"/>
                  <a:pt x="2300219" y="731259"/>
                  <a:pt x="2020813" y="747985"/>
                </a:cubicBezTo>
                <a:cubicBezTo>
                  <a:pt x="1741407" y="764711"/>
                  <a:pt x="1652032" y="691869"/>
                  <a:pt x="1485892" y="747985"/>
                </a:cubicBezTo>
                <a:cubicBezTo>
                  <a:pt x="1319752" y="804101"/>
                  <a:pt x="1223239" y="700500"/>
                  <a:pt x="1010406" y="747985"/>
                </a:cubicBezTo>
                <a:cubicBezTo>
                  <a:pt x="797573" y="795470"/>
                  <a:pt x="260820" y="722937"/>
                  <a:pt x="0" y="747985"/>
                </a:cubicBezTo>
                <a:cubicBezTo>
                  <a:pt x="-1492" y="662658"/>
                  <a:pt x="24551" y="496021"/>
                  <a:pt x="0" y="381472"/>
                </a:cubicBezTo>
                <a:cubicBezTo>
                  <a:pt x="-24551" y="266923"/>
                  <a:pt x="25537" y="164020"/>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Ορθογώνιο 10">
            <a:extLst>
              <a:ext uri="{FF2B5EF4-FFF2-40B4-BE49-F238E27FC236}">
                <a16:creationId xmlns:a16="http://schemas.microsoft.com/office/drawing/2014/main" id="{FE851F38-30BD-79C5-6E42-40257A4326ED}"/>
              </a:ext>
            </a:extLst>
          </p:cNvPr>
          <p:cNvSpPr/>
          <p:nvPr/>
        </p:nvSpPr>
        <p:spPr>
          <a:xfrm>
            <a:off x="5398168" y="2677893"/>
            <a:ext cx="5885891" cy="3493237"/>
          </a:xfrm>
          <a:custGeom>
            <a:avLst/>
            <a:gdLst>
              <a:gd name="connsiteX0" fmla="*/ 0 w 5885891"/>
              <a:gd name="connsiteY0" fmla="*/ 0 h 3493237"/>
              <a:gd name="connsiteX1" fmla="*/ 706307 w 5885891"/>
              <a:gd name="connsiteY1" fmla="*/ 0 h 3493237"/>
              <a:gd name="connsiteX2" fmla="*/ 1412614 w 5885891"/>
              <a:gd name="connsiteY2" fmla="*/ 0 h 3493237"/>
              <a:gd name="connsiteX3" fmla="*/ 1942344 w 5885891"/>
              <a:gd name="connsiteY3" fmla="*/ 0 h 3493237"/>
              <a:gd name="connsiteX4" fmla="*/ 2413215 w 5885891"/>
              <a:gd name="connsiteY4" fmla="*/ 0 h 3493237"/>
              <a:gd name="connsiteX5" fmla="*/ 2825228 w 5885891"/>
              <a:gd name="connsiteY5" fmla="*/ 0 h 3493237"/>
              <a:gd name="connsiteX6" fmla="*/ 3296099 w 5885891"/>
              <a:gd name="connsiteY6" fmla="*/ 0 h 3493237"/>
              <a:gd name="connsiteX7" fmla="*/ 3708111 w 5885891"/>
              <a:gd name="connsiteY7" fmla="*/ 0 h 3493237"/>
              <a:gd name="connsiteX8" fmla="*/ 4355559 w 5885891"/>
              <a:gd name="connsiteY8" fmla="*/ 0 h 3493237"/>
              <a:gd name="connsiteX9" fmla="*/ 4767572 w 5885891"/>
              <a:gd name="connsiteY9" fmla="*/ 0 h 3493237"/>
              <a:gd name="connsiteX10" fmla="*/ 5238443 w 5885891"/>
              <a:gd name="connsiteY10" fmla="*/ 0 h 3493237"/>
              <a:gd name="connsiteX11" fmla="*/ 5885891 w 5885891"/>
              <a:gd name="connsiteY11" fmla="*/ 0 h 3493237"/>
              <a:gd name="connsiteX12" fmla="*/ 5885891 w 5885891"/>
              <a:gd name="connsiteY12" fmla="*/ 582206 h 3493237"/>
              <a:gd name="connsiteX13" fmla="*/ 5885891 w 5885891"/>
              <a:gd name="connsiteY13" fmla="*/ 1234277 h 3493237"/>
              <a:gd name="connsiteX14" fmla="*/ 5885891 w 5885891"/>
              <a:gd name="connsiteY14" fmla="*/ 1886348 h 3493237"/>
              <a:gd name="connsiteX15" fmla="*/ 5885891 w 5885891"/>
              <a:gd name="connsiteY15" fmla="*/ 2538419 h 3493237"/>
              <a:gd name="connsiteX16" fmla="*/ 5885891 w 5885891"/>
              <a:gd name="connsiteY16" fmla="*/ 3493237 h 3493237"/>
              <a:gd name="connsiteX17" fmla="*/ 5179584 w 5885891"/>
              <a:gd name="connsiteY17" fmla="*/ 3493237 h 3493237"/>
              <a:gd name="connsiteX18" fmla="*/ 4473277 w 5885891"/>
              <a:gd name="connsiteY18" fmla="*/ 3493237 h 3493237"/>
              <a:gd name="connsiteX19" fmla="*/ 3825829 w 5885891"/>
              <a:gd name="connsiteY19" fmla="*/ 3493237 h 3493237"/>
              <a:gd name="connsiteX20" fmla="*/ 3119522 w 5885891"/>
              <a:gd name="connsiteY20" fmla="*/ 3493237 h 3493237"/>
              <a:gd name="connsiteX21" fmla="*/ 2413215 w 5885891"/>
              <a:gd name="connsiteY21" fmla="*/ 3493237 h 3493237"/>
              <a:gd name="connsiteX22" fmla="*/ 2001203 w 5885891"/>
              <a:gd name="connsiteY22" fmla="*/ 3493237 h 3493237"/>
              <a:gd name="connsiteX23" fmla="*/ 1589191 w 5885891"/>
              <a:gd name="connsiteY23" fmla="*/ 3493237 h 3493237"/>
              <a:gd name="connsiteX24" fmla="*/ 1000601 w 5885891"/>
              <a:gd name="connsiteY24" fmla="*/ 3493237 h 3493237"/>
              <a:gd name="connsiteX25" fmla="*/ 529730 w 5885891"/>
              <a:gd name="connsiteY25" fmla="*/ 3493237 h 3493237"/>
              <a:gd name="connsiteX26" fmla="*/ 0 w 5885891"/>
              <a:gd name="connsiteY26" fmla="*/ 3493237 h 3493237"/>
              <a:gd name="connsiteX27" fmla="*/ 0 w 5885891"/>
              <a:gd name="connsiteY27" fmla="*/ 3015828 h 3493237"/>
              <a:gd name="connsiteX28" fmla="*/ 0 w 5885891"/>
              <a:gd name="connsiteY28" fmla="*/ 2468554 h 3493237"/>
              <a:gd name="connsiteX29" fmla="*/ 0 w 5885891"/>
              <a:gd name="connsiteY29" fmla="*/ 1956213 h 3493237"/>
              <a:gd name="connsiteX30" fmla="*/ 0 w 5885891"/>
              <a:gd name="connsiteY30" fmla="*/ 1478804 h 3493237"/>
              <a:gd name="connsiteX31" fmla="*/ 0 w 5885891"/>
              <a:gd name="connsiteY31" fmla="*/ 966462 h 3493237"/>
              <a:gd name="connsiteX32" fmla="*/ 0 w 5885891"/>
              <a:gd name="connsiteY32" fmla="*/ 0 h 349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85891" h="3493237" extrusionOk="0">
                <a:moveTo>
                  <a:pt x="0" y="0"/>
                </a:moveTo>
                <a:cubicBezTo>
                  <a:pt x="265601" y="-72678"/>
                  <a:pt x="471369" y="19326"/>
                  <a:pt x="706307" y="0"/>
                </a:cubicBezTo>
                <a:cubicBezTo>
                  <a:pt x="941245" y="-19326"/>
                  <a:pt x="1141564" y="83039"/>
                  <a:pt x="1412614" y="0"/>
                </a:cubicBezTo>
                <a:cubicBezTo>
                  <a:pt x="1683664" y="-83039"/>
                  <a:pt x="1739432" y="37951"/>
                  <a:pt x="1942344" y="0"/>
                </a:cubicBezTo>
                <a:cubicBezTo>
                  <a:pt x="2145256" y="-37951"/>
                  <a:pt x="2258673" y="55647"/>
                  <a:pt x="2413215" y="0"/>
                </a:cubicBezTo>
                <a:cubicBezTo>
                  <a:pt x="2567757" y="-55647"/>
                  <a:pt x="2740186" y="26980"/>
                  <a:pt x="2825228" y="0"/>
                </a:cubicBezTo>
                <a:cubicBezTo>
                  <a:pt x="2910270" y="-26980"/>
                  <a:pt x="3061418" y="11485"/>
                  <a:pt x="3296099" y="0"/>
                </a:cubicBezTo>
                <a:cubicBezTo>
                  <a:pt x="3530780" y="-11485"/>
                  <a:pt x="3589825" y="12260"/>
                  <a:pt x="3708111" y="0"/>
                </a:cubicBezTo>
                <a:cubicBezTo>
                  <a:pt x="3826397" y="-12260"/>
                  <a:pt x="4119748" y="69398"/>
                  <a:pt x="4355559" y="0"/>
                </a:cubicBezTo>
                <a:cubicBezTo>
                  <a:pt x="4591370" y="-69398"/>
                  <a:pt x="4680235" y="43078"/>
                  <a:pt x="4767572" y="0"/>
                </a:cubicBezTo>
                <a:cubicBezTo>
                  <a:pt x="4854909" y="-43078"/>
                  <a:pt x="5098871" y="2356"/>
                  <a:pt x="5238443" y="0"/>
                </a:cubicBezTo>
                <a:cubicBezTo>
                  <a:pt x="5378015" y="-2356"/>
                  <a:pt x="5700097" y="60508"/>
                  <a:pt x="5885891" y="0"/>
                </a:cubicBezTo>
                <a:cubicBezTo>
                  <a:pt x="5927933" y="214837"/>
                  <a:pt x="5876669" y="455803"/>
                  <a:pt x="5885891" y="582206"/>
                </a:cubicBezTo>
                <a:cubicBezTo>
                  <a:pt x="5895113" y="708609"/>
                  <a:pt x="5845927" y="925533"/>
                  <a:pt x="5885891" y="1234277"/>
                </a:cubicBezTo>
                <a:cubicBezTo>
                  <a:pt x="5925855" y="1543021"/>
                  <a:pt x="5826890" y="1645776"/>
                  <a:pt x="5885891" y="1886348"/>
                </a:cubicBezTo>
                <a:cubicBezTo>
                  <a:pt x="5944892" y="2126920"/>
                  <a:pt x="5845991" y="2397264"/>
                  <a:pt x="5885891" y="2538419"/>
                </a:cubicBezTo>
                <a:cubicBezTo>
                  <a:pt x="5925791" y="2679574"/>
                  <a:pt x="5837609" y="3109304"/>
                  <a:pt x="5885891" y="3493237"/>
                </a:cubicBezTo>
                <a:cubicBezTo>
                  <a:pt x="5672401" y="3547043"/>
                  <a:pt x="5375772" y="3451172"/>
                  <a:pt x="5179584" y="3493237"/>
                </a:cubicBezTo>
                <a:cubicBezTo>
                  <a:pt x="4983396" y="3535302"/>
                  <a:pt x="4726652" y="3439535"/>
                  <a:pt x="4473277" y="3493237"/>
                </a:cubicBezTo>
                <a:cubicBezTo>
                  <a:pt x="4219902" y="3546939"/>
                  <a:pt x="3975395" y="3488829"/>
                  <a:pt x="3825829" y="3493237"/>
                </a:cubicBezTo>
                <a:cubicBezTo>
                  <a:pt x="3676263" y="3497645"/>
                  <a:pt x="3401119" y="3465032"/>
                  <a:pt x="3119522" y="3493237"/>
                </a:cubicBezTo>
                <a:cubicBezTo>
                  <a:pt x="2837925" y="3521442"/>
                  <a:pt x="2624013" y="3413653"/>
                  <a:pt x="2413215" y="3493237"/>
                </a:cubicBezTo>
                <a:cubicBezTo>
                  <a:pt x="2202417" y="3572821"/>
                  <a:pt x="2116380" y="3488513"/>
                  <a:pt x="2001203" y="3493237"/>
                </a:cubicBezTo>
                <a:cubicBezTo>
                  <a:pt x="1886026" y="3497961"/>
                  <a:pt x="1680119" y="3459898"/>
                  <a:pt x="1589191" y="3493237"/>
                </a:cubicBezTo>
                <a:cubicBezTo>
                  <a:pt x="1498263" y="3526576"/>
                  <a:pt x="1169582" y="3434861"/>
                  <a:pt x="1000601" y="3493237"/>
                </a:cubicBezTo>
                <a:cubicBezTo>
                  <a:pt x="831620" y="3551613"/>
                  <a:pt x="694072" y="3473568"/>
                  <a:pt x="529730" y="3493237"/>
                </a:cubicBezTo>
                <a:cubicBezTo>
                  <a:pt x="365388" y="3512906"/>
                  <a:pt x="246518" y="3440071"/>
                  <a:pt x="0" y="3493237"/>
                </a:cubicBezTo>
                <a:cubicBezTo>
                  <a:pt x="-39920" y="3269787"/>
                  <a:pt x="13836" y="3155574"/>
                  <a:pt x="0" y="3015828"/>
                </a:cubicBezTo>
                <a:cubicBezTo>
                  <a:pt x="-13836" y="2876082"/>
                  <a:pt x="37139" y="2660040"/>
                  <a:pt x="0" y="2468554"/>
                </a:cubicBezTo>
                <a:cubicBezTo>
                  <a:pt x="-37139" y="2277068"/>
                  <a:pt x="58725" y="2133328"/>
                  <a:pt x="0" y="1956213"/>
                </a:cubicBezTo>
                <a:cubicBezTo>
                  <a:pt x="-58725" y="1779098"/>
                  <a:pt x="7651" y="1698807"/>
                  <a:pt x="0" y="1478804"/>
                </a:cubicBezTo>
                <a:cubicBezTo>
                  <a:pt x="-7651" y="1258801"/>
                  <a:pt x="20761" y="1115327"/>
                  <a:pt x="0" y="966462"/>
                </a:cubicBezTo>
                <a:cubicBezTo>
                  <a:pt x="-20761" y="817597"/>
                  <a:pt x="4211" y="329838"/>
                  <a:pt x="0" y="0"/>
                </a:cubicBezTo>
                <a:close/>
              </a:path>
            </a:pathLst>
          </a:custGeom>
          <a:noFill/>
          <a:ln w="38100">
            <a:solidFill>
              <a:srgbClr val="FFCC53"/>
            </a:solidFill>
            <a:prstDash val="sysDot"/>
            <a:extLst>
              <a:ext uri="{C807C97D-BFC1-408E-A445-0C87EB9F89A2}">
                <ask:lineSketchStyleProps xmlns:ask="http://schemas.microsoft.com/office/drawing/2018/sketchyshapes" sd="394103154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Ορθογώνιο 11">
            <a:extLst>
              <a:ext uri="{FF2B5EF4-FFF2-40B4-BE49-F238E27FC236}">
                <a16:creationId xmlns:a16="http://schemas.microsoft.com/office/drawing/2014/main" id="{432EBF1F-A180-09FB-9218-5BC621AB8261}"/>
              </a:ext>
            </a:extLst>
          </p:cNvPr>
          <p:cNvSpPr/>
          <p:nvPr/>
        </p:nvSpPr>
        <p:spPr>
          <a:xfrm>
            <a:off x="5051398" y="6045693"/>
            <a:ext cx="6986945" cy="747984"/>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Ευθύγραμμο βέλος σύνδεσης 18">
            <a:extLst>
              <a:ext uri="{FF2B5EF4-FFF2-40B4-BE49-F238E27FC236}">
                <a16:creationId xmlns:a16="http://schemas.microsoft.com/office/drawing/2014/main" id="{59BA8443-ACD3-75D5-C4CC-4943D2C78A9B}"/>
              </a:ext>
            </a:extLst>
          </p:cNvPr>
          <p:cNvCxnSpPr>
            <a:cxnSpLocks/>
          </p:cNvCxnSpPr>
          <p:nvPr/>
        </p:nvCxnSpPr>
        <p:spPr>
          <a:xfrm flipV="1">
            <a:off x="4546993" y="520214"/>
            <a:ext cx="641483" cy="2003082"/>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42E62A59-C8CA-0C32-EAF0-25BC1FCF754D}"/>
              </a:ext>
            </a:extLst>
          </p:cNvPr>
          <p:cNvCxnSpPr>
            <a:cxnSpLocks/>
          </p:cNvCxnSpPr>
          <p:nvPr/>
        </p:nvCxnSpPr>
        <p:spPr>
          <a:xfrm flipV="1">
            <a:off x="3074504" y="640984"/>
            <a:ext cx="3929022" cy="2705262"/>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24EC4D36-9185-B0A3-C409-19D3ABE638D8}"/>
              </a:ext>
            </a:extLst>
          </p:cNvPr>
          <p:cNvCxnSpPr>
            <a:cxnSpLocks/>
          </p:cNvCxnSpPr>
          <p:nvPr/>
        </p:nvCxnSpPr>
        <p:spPr>
          <a:xfrm flipV="1">
            <a:off x="4412092" y="2471334"/>
            <a:ext cx="1115320" cy="1364200"/>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D904ED77-4BA1-321A-B8BD-DDBA1C4E74A4}"/>
              </a:ext>
            </a:extLst>
          </p:cNvPr>
          <p:cNvCxnSpPr>
            <a:cxnSpLocks/>
          </p:cNvCxnSpPr>
          <p:nvPr/>
        </p:nvCxnSpPr>
        <p:spPr>
          <a:xfrm flipV="1">
            <a:off x="3893705" y="4232987"/>
            <a:ext cx="1294771" cy="538328"/>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a:extLst>
              <a:ext uri="{FF2B5EF4-FFF2-40B4-BE49-F238E27FC236}">
                <a16:creationId xmlns:a16="http://schemas.microsoft.com/office/drawing/2014/main" id="{7EB3F3C4-F7B7-81B2-5177-8D6A5542F0F9}"/>
              </a:ext>
            </a:extLst>
          </p:cNvPr>
          <p:cNvCxnSpPr>
            <a:cxnSpLocks/>
          </p:cNvCxnSpPr>
          <p:nvPr/>
        </p:nvCxnSpPr>
        <p:spPr>
          <a:xfrm>
            <a:off x="3493636" y="5452378"/>
            <a:ext cx="1597928" cy="1149187"/>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Ορθογώνιο 7">
            <a:extLst>
              <a:ext uri="{FF2B5EF4-FFF2-40B4-BE49-F238E27FC236}">
                <a16:creationId xmlns:a16="http://schemas.microsoft.com/office/drawing/2014/main" id="{3E7F16F3-1C02-E2BD-7739-4EE59D096805}"/>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21" name="Ορθογώνιο 20">
            <a:extLst>
              <a:ext uri="{FF2B5EF4-FFF2-40B4-BE49-F238E27FC236}">
                <a16:creationId xmlns:a16="http://schemas.microsoft.com/office/drawing/2014/main" id="{40ED9925-E0C7-E750-B117-3538548C3208}"/>
              </a:ext>
            </a:extLst>
          </p:cNvPr>
          <p:cNvSpPr/>
          <p:nvPr/>
        </p:nvSpPr>
        <p:spPr>
          <a:xfrm>
            <a:off x="5091564" y="13209"/>
            <a:ext cx="5754236" cy="314893"/>
          </a:xfrm>
          <a:custGeom>
            <a:avLst/>
            <a:gdLst>
              <a:gd name="connsiteX0" fmla="*/ 0 w 5754236"/>
              <a:gd name="connsiteY0" fmla="*/ 0 h 314893"/>
              <a:gd name="connsiteX1" fmla="*/ 460339 w 5754236"/>
              <a:gd name="connsiteY1" fmla="*/ 0 h 314893"/>
              <a:gd name="connsiteX2" fmla="*/ 863135 w 5754236"/>
              <a:gd name="connsiteY2" fmla="*/ 0 h 314893"/>
              <a:gd name="connsiteX3" fmla="*/ 1553644 w 5754236"/>
              <a:gd name="connsiteY3" fmla="*/ 0 h 314893"/>
              <a:gd name="connsiteX4" fmla="*/ 2244152 w 5754236"/>
              <a:gd name="connsiteY4" fmla="*/ 0 h 314893"/>
              <a:gd name="connsiteX5" fmla="*/ 2762033 w 5754236"/>
              <a:gd name="connsiteY5" fmla="*/ 0 h 314893"/>
              <a:gd name="connsiteX6" fmla="*/ 3279915 w 5754236"/>
              <a:gd name="connsiteY6" fmla="*/ 0 h 314893"/>
              <a:gd name="connsiteX7" fmla="*/ 3740253 w 5754236"/>
              <a:gd name="connsiteY7" fmla="*/ 0 h 314893"/>
              <a:gd name="connsiteX8" fmla="*/ 4143050 w 5754236"/>
              <a:gd name="connsiteY8" fmla="*/ 0 h 314893"/>
              <a:gd name="connsiteX9" fmla="*/ 4545846 w 5754236"/>
              <a:gd name="connsiteY9" fmla="*/ 0 h 314893"/>
              <a:gd name="connsiteX10" fmla="*/ 5006185 w 5754236"/>
              <a:gd name="connsiteY10" fmla="*/ 0 h 314893"/>
              <a:gd name="connsiteX11" fmla="*/ 5754236 w 5754236"/>
              <a:gd name="connsiteY11" fmla="*/ 0 h 314893"/>
              <a:gd name="connsiteX12" fmla="*/ 5754236 w 5754236"/>
              <a:gd name="connsiteY12" fmla="*/ 314893 h 314893"/>
              <a:gd name="connsiteX13" fmla="*/ 5178812 w 5754236"/>
              <a:gd name="connsiteY13" fmla="*/ 314893 h 314893"/>
              <a:gd name="connsiteX14" fmla="*/ 4603389 w 5754236"/>
              <a:gd name="connsiteY14" fmla="*/ 314893 h 314893"/>
              <a:gd name="connsiteX15" fmla="*/ 3970423 w 5754236"/>
              <a:gd name="connsiteY15" fmla="*/ 314893 h 314893"/>
              <a:gd name="connsiteX16" fmla="*/ 3279915 w 5754236"/>
              <a:gd name="connsiteY16" fmla="*/ 314893 h 314893"/>
              <a:gd name="connsiteX17" fmla="*/ 2646949 w 5754236"/>
              <a:gd name="connsiteY17" fmla="*/ 314893 h 314893"/>
              <a:gd name="connsiteX18" fmla="*/ 1956440 w 5754236"/>
              <a:gd name="connsiteY18" fmla="*/ 314893 h 314893"/>
              <a:gd name="connsiteX19" fmla="*/ 1265932 w 5754236"/>
              <a:gd name="connsiteY19" fmla="*/ 314893 h 314893"/>
              <a:gd name="connsiteX20" fmla="*/ 748051 w 5754236"/>
              <a:gd name="connsiteY20" fmla="*/ 314893 h 314893"/>
              <a:gd name="connsiteX21" fmla="*/ 0 w 5754236"/>
              <a:gd name="connsiteY21" fmla="*/ 314893 h 314893"/>
              <a:gd name="connsiteX22" fmla="*/ 0 w 5754236"/>
              <a:gd name="connsiteY22" fmla="*/ 0 h 31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54236" h="314893" extrusionOk="0">
                <a:moveTo>
                  <a:pt x="0" y="0"/>
                </a:moveTo>
                <a:cubicBezTo>
                  <a:pt x="114396" y="-14263"/>
                  <a:pt x="365182" y="48987"/>
                  <a:pt x="460339" y="0"/>
                </a:cubicBezTo>
                <a:cubicBezTo>
                  <a:pt x="555496" y="-48987"/>
                  <a:pt x="735259" y="34064"/>
                  <a:pt x="863135" y="0"/>
                </a:cubicBezTo>
                <a:cubicBezTo>
                  <a:pt x="991011" y="-34064"/>
                  <a:pt x="1395609" y="50227"/>
                  <a:pt x="1553644" y="0"/>
                </a:cubicBezTo>
                <a:cubicBezTo>
                  <a:pt x="1711679" y="-50227"/>
                  <a:pt x="1940271" y="27857"/>
                  <a:pt x="2244152" y="0"/>
                </a:cubicBezTo>
                <a:cubicBezTo>
                  <a:pt x="2548033" y="-27857"/>
                  <a:pt x="2587330" y="61967"/>
                  <a:pt x="2762033" y="0"/>
                </a:cubicBezTo>
                <a:cubicBezTo>
                  <a:pt x="2936736" y="-61967"/>
                  <a:pt x="3098681" y="10346"/>
                  <a:pt x="3279915" y="0"/>
                </a:cubicBezTo>
                <a:cubicBezTo>
                  <a:pt x="3461149" y="-10346"/>
                  <a:pt x="3523320" y="8484"/>
                  <a:pt x="3740253" y="0"/>
                </a:cubicBezTo>
                <a:cubicBezTo>
                  <a:pt x="3957186" y="-8484"/>
                  <a:pt x="3988746" y="46369"/>
                  <a:pt x="4143050" y="0"/>
                </a:cubicBezTo>
                <a:cubicBezTo>
                  <a:pt x="4297354" y="-46369"/>
                  <a:pt x="4382206" y="19191"/>
                  <a:pt x="4545846" y="0"/>
                </a:cubicBezTo>
                <a:cubicBezTo>
                  <a:pt x="4709486" y="-19191"/>
                  <a:pt x="4855959" y="8573"/>
                  <a:pt x="5006185" y="0"/>
                </a:cubicBezTo>
                <a:cubicBezTo>
                  <a:pt x="5156411" y="-8573"/>
                  <a:pt x="5465550" y="77646"/>
                  <a:pt x="5754236" y="0"/>
                </a:cubicBezTo>
                <a:cubicBezTo>
                  <a:pt x="5764644" y="139053"/>
                  <a:pt x="5723720" y="185215"/>
                  <a:pt x="5754236" y="314893"/>
                </a:cubicBezTo>
                <a:cubicBezTo>
                  <a:pt x="5559887" y="329756"/>
                  <a:pt x="5400006" y="292715"/>
                  <a:pt x="5178812" y="314893"/>
                </a:cubicBezTo>
                <a:cubicBezTo>
                  <a:pt x="4957618" y="337071"/>
                  <a:pt x="4824980" y="303400"/>
                  <a:pt x="4603389" y="314893"/>
                </a:cubicBezTo>
                <a:cubicBezTo>
                  <a:pt x="4381798" y="326386"/>
                  <a:pt x="4257832" y="251351"/>
                  <a:pt x="3970423" y="314893"/>
                </a:cubicBezTo>
                <a:cubicBezTo>
                  <a:pt x="3683014" y="378435"/>
                  <a:pt x="3523567" y="288225"/>
                  <a:pt x="3279915" y="314893"/>
                </a:cubicBezTo>
                <a:cubicBezTo>
                  <a:pt x="3036263" y="341561"/>
                  <a:pt x="2835802" y="290482"/>
                  <a:pt x="2646949" y="314893"/>
                </a:cubicBezTo>
                <a:cubicBezTo>
                  <a:pt x="2458096" y="339304"/>
                  <a:pt x="2194057" y="275967"/>
                  <a:pt x="1956440" y="314893"/>
                </a:cubicBezTo>
                <a:cubicBezTo>
                  <a:pt x="1718823" y="353819"/>
                  <a:pt x="1593370" y="239052"/>
                  <a:pt x="1265932" y="314893"/>
                </a:cubicBezTo>
                <a:cubicBezTo>
                  <a:pt x="938494" y="390734"/>
                  <a:pt x="958179" y="293365"/>
                  <a:pt x="748051" y="314893"/>
                </a:cubicBezTo>
                <a:cubicBezTo>
                  <a:pt x="537923" y="336421"/>
                  <a:pt x="189068" y="230331"/>
                  <a:pt x="0" y="314893"/>
                </a:cubicBezTo>
                <a:cubicBezTo>
                  <a:pt x="-8566" y="215344"/>
                  <a:pt x="15001" y="128358"/>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Ορθογώνιο 24">
            <a:extLst>
              <a:ext uri="{FF2B5EF4-FFF2-40B4-BE49-F238E27FC236}">
                <a16:creationId xmlns:a16="http://schemas.microsoft.com/office/drawing/2014/main" id="{7E58FAC4-0732-1A3E-FF66-8A8AB9215AD0}"/>
              </a:ext>
            </a:extLst>
          </p:cNvPr>
          <p:cNvSpPr/>
          <p:nvPr/>
        </p:nvSpPr>
        <p:spPr>
          <a:xfrm>
            <a:off x="7089814" y="401044"/>
            <a:ext cx="3774661" cy="239940"/>
          </a:xfrm>
          <a:custGeom>
            <a:avLst/>
            <a:gdLst>
              <a:gd name="connsiteX0" fmla="*/ 0 w 3774661"/>
              <a:gd name="connsiteY0" fmla="*/ 0 h 239940"/>
              <a:gd name="connsiteX1" fmla="*/ 463744 w 3774661"/>
              <a:gd name="connsiteY1" fmla="*/ 0 h 239940"/>
              <a:gd name="connsiteX2" fmla="*/ 889742 w 3774661"/>
              <a:gd name="connsiteY2" fmla="*/ 0 h 239940"/>
              <a:gd name="connsiteX3" fmla="*/ 1504472 w 3774661"/>
              <a:gd name="connsiteY3" fmla="*/ 0 h 239940"/>
              <a:gd name="connsiteX4" fmla="*/ 2119203 w 3774661"/>
              <a:gd name="connsiteY4" fmla="*/ 0 h 239940"/>
              <a:gd name="connsiteX5" fmla="*/ 2620693 w 3774661"/>
              <a:gd name="connsiteY5" fmla="*/ 0 h 239940"/>
              <a:gd name="connsiteX6" fmla="*/ 3122184 w 3774661"/>
              <a:gd name="connsiteY6" fmla="*/ 0 h 239940"/>
              <a:gd name="connsiteX7" fmla="*/ 3774661 w 3774661"/>
              <a:gd name="connsiteY7" fmla="*/ 0 h 239940"/>
              <a:gd name="connsiteX8" fmla="*/ 3774661 w 3774661"/>
              <a:gd name="connsiteY8" fmla="*/ 239940 h 239940"/>
              <a:gd name="connsiteX9" fmla="*/ 3273170 w 3774661"/>
              <a:gd name="connsiteY9" fmla="*/ 239940 h 239940"/>
              <a:gd name="connsiteX10" fmla="*/ 2733933 w 3774661"/>
              <a:gd name="connsiteY10" fmla="*/ 239940 h 239940"/>
              <a:gd name="connsiteX11" fmla="*/ 2307936 w 3774661"/>
              <a:gd name="connsiteY11" fmla="*/ 239940 h 239940"/>
              <a:gd name="connsiteX12" fmla="*/ 1844192 w 3774661"/>
              <a:gd name="connsiteY12" fmla="*/ 239940 h 239940"/>
              <a:gd name="connsiteX13" fmla="*/ 1418194 w 3774661"/>
              <a:gd name="connsiteY13" fmla="*/ 239940 h 239940"/>
              <a:gd name="connsiteX14" fmla="*/ 878957 w 3774661"/>
              <a:gd name="connsiteY14" fmla="*/ 239940 h 239940"/>
              <a:gd name="connsiteX15" fmla="*/ 0 w 3774661"/>
              <a:gd name="connsiteY15" fmla="*/ 239940 h 239940"/>
              <a:gd name="connsiteX16" fmla="*/ 0 w 3774661"/>
              <a:gd name="connsiteY16" fmla="*/ 0 h 23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4661" h="239940" extrusionOk="0">
                <a:moveTo>
                  <a:pt x="0" y="0"/>
                </a:moveTo>
                <a:cubicBezTo>
                  <a:pt x="167512" y="-45720"/>
                  <a:pt x="271917" y="26256"/>
                  <a:pt x="463744" y="0"/>
                </a:cubicBezTo>
                <a:cubicBezTo>
                  <a:pt x="655571" y="-26256"/>
                  <a:pt x="677153" y="40899"/>
                  <a:pt x="889742" y="0"/>
                </a:cubicBezTo>
                <a:cubicBezTo>
                  <a:pt x="1102331" y="-40899"/>
                  <a:pt x="1221711" y="49750"/>
                  <a:pt x="1504472" y="0"/>
                </a:cubicBezTo>
                <a:cubicBezTo>
                  <a:pt x="1787233" y="-49750"/>
                  <a:pt x="1926028" y="6706"/>
                  <a:pt x="2119203" y="0"/>
                </a:cubicBezTo>
                <a:cubicBezTo>
                  <a:pt x="2312378" y="-6706"/>
                  <a:pt x="2388657" y="32563"/>
                  <a:pt x="2620693" y="0"/>
                </a:cubicBezTo>
                <a:cubicBezTo>
                  <a:pt x="2852729" y="-32563"/>
                  <a:pt x="2980645" y="41921"/>
                  <a:pt x="3122184" y="0"/>
                </a:cubicBezTo>
                <a:cubicBezTo>
                  <a:pt x="3263723" y="-41921"/>
                  <a:pt x="3631523" y="27592"/>
                  <a:pt x="3774661" y="0"/>
                </a:cubicBezTo>
                <a:cubicBezTo>
                  <a:pt x="3778750" y="112856"/>
                  <a:pt x="3756510" y="190702"/>
                  <a:pt x="3774661" y="239940"/>
                </a:cubicBezTo>
                <a:cubicBezTo>
                  <a:pt x="3591822" y="299816"/>
                  <a:pt x="3413325" y="224669"/>
                  <a:pt x="3273170" y="239940"/>
                </a:cubicBezTo>
                <a:cubicBezTo>
                  <a:pt x="3133015" y="255211"/>
                  <a:pt x="2939272" y="237703"/>
                  <a:pt x="2733933" y="239940"/>
                </a:cubicBezTo>
                <a:cubicBezTo>
                  <a:pt x="2528594" y="242177"/>
                  <a:pt x="2437594" y="204175"/>
                  <a:pt x="2307936" y="239940"/>
                </a:cubicBezTo>
                <a:cubicBezTo>
                  <a:pt x="2178278" y="275705"/>
                  <a:pt x="2052835" y="197711"/>
                  <a:pt x="1844192" y="239940"/>
                </a:cubicBezTo>
                <a:cubicBezTo>
                  <a:pt x="1635549" y="282169"/>
                  <a:pt x="1567985" y="189613"/>
                  <a:pt x="1418194" y="239940"/>
                </a:cubicBezTo>
                <a:cubicBezTo>
                  <a:pt x="1268403" y="290267"/>
                  <a:pt x="1098567" y="220460"/>
                  <a:pt x="878957" y="239940"/>
                </a:cubicBezTo>
                <a:cubicBezTo>
                  <a:pt x="659347" y="259420"/>
                  <a:pt x="227108" y="134566"/>
                  <a:pt x="0" y="239940"/>
                </a:cubicBezTo>
                <a:cubicBezTo>
                  <a:pt x="-3818" y="128261"/>
                  <a:pt x="3329" y="59831"/>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14">
            <a:extLst>
              <a:ext uri="{FF2B5EF4-FFF2-40B4-BE49-F238E27FC236}">
                <a16:creationId xmlns:a16="http://schemas.microsoft.com/office/drawing/2014/main" id="{922C119B-B537-0E36-47D3-B816A588613B}"/>
              </a:ext>
            </a:extLst>
          </p:cNvPr>
          <p:cNvSpPr/>
          <p:nvPr/>
        </p:nvSpPr>
        <p:spPr>
          <a:xfrm>
            <a:off x="5198101" y="6217016"/>
            <a:ext cx="5943567" cy="570636"/>
          </a:xfrm>
          <a:custGeom>
            <a:avLst/>
            <a:gdLst>
              <a:gd name="connsiteX0" fmla="*/ 0 w 5943567"/>
              <a:gd name="connsiteY0" fmla="*/ 0 h 570636"/>
              <a:gd name="connsiteX1" fmla="*/ 475485 w 5943567"/>
              <a:gd name="connsiteY1" fmla="*/ 0 h 570636"/>
              <a:gd name="connsiteX2" fmla="*/ 891535 w 5943567"/>
              <a:gd name="connsiteY2" fmla="*/ 0 h 570636"/>
              <a:gd name="connsiteX3" fmla="*/ 1604763 w 5943567"/>
              <a:gd name="connsiteY3" fmla="*/ 0 h 570636"/>
              <a:gd name="connsiteX4" fmla="*/ 2317991 w 5943567"/>
              <a:gd name="connsiteY4" fmla="*/ 0 h 570636"/>
              <a:gd name="connsiteX5" fmla="*/ 2852912 w 5943567"/>
              <a:gd name="connsiteY5" fmla="*/ 0 h 570636"/>
              <a:gd name="connsiteX6" fmla="*/ 3387833 w 5943567"/>
              <a:gd name="connsiteY6" fmla="*/ 0 h 570636"/>
              <a:gd name="connsiteX7" fmla="*/ 3863319 w 5943567"/>
              <a:gd name="connsiteY7" fmla="*/ 0 h 570636"/>
              <a:gd name="connsiteX8" fmla="*/ 4279368 w 5943567"/>
              <a:gd name="connsiteY8" fmla="*/ 0 h 570636"/>
              <a:gd name="connsiteX9" fmla="*/ 4695418 w 5943567"/>
              <a:gd name="connsiteY9" fmla="*/ 0 h 570636"/>
              <a:gd name="connsiteX10" fmla="*/ 5170903 w 5943567"/>
              <a:gd name="connsiteY10" fmla="*/ 0 h 570636"/>
              <a:gd name="connsiteX11" fmla="*/ 5943567 w 5943567"/>
              <a:gd name="connsiteY11" fmla="*/ 0 h 570636"/>
              <a:gd name="connsiteX12" fmla="*/ 5943567 w 5943567"/>
              <a:gd name="connsiteY12" fmla="*/ 570636 h 570636"/>
              <a:gd name="connsiteX13" fmla="*/ 5349210 w 5943567"/>
              <a:gd name="connsiteY13" fmla="*/ 570636 h 570636"/>
              <a:gd name="connsiteX14" fmla="*/ 4754854 w 5943567"/>
              <a:gd name="connsiteY14" fmla="*/ 570636 h 570636"/>
              <a:gd name="connsiteX15" fmla="*/ 4101061 w 5943567"/>
              <a:gd name="connsiteY15" fmla="*/ 570636 h 570636"/>
              <a:gd name="connsiteX16" fmla="*/ 3387833 w 5943567"/>
              <a:gd name="connsiteY16" fmla="*/ 570636 h 570636"/>
              <a:gd name="connsiteX17" fmla="*/ 2734041 w 5943567"/>
              <a:gd name="connsiteY17" fmla="*/ 570636 h 570636"/>
              <a:gd name="connsiteX18" fmla="*/ 2020813 w 5943567"/>
              <a:gd name="connsiteY18" fmla="*/ 570636 h 570636"/>
              <a:gd name="connsiteX19" fmla="*/ 1307585 w 5943567"/>
              <a:gd name="connsiteY19" fmla="*/ 570636 h 570636"/>
              <a:gd name="connsiteX20" fmla="*/ 772664 w 5943567"/>
              <a:gd name="connsiteY20" fmla="*/ 570636 h 570636"/>
              <a:gd name="connsiteX21" fmla="*/ 0 w 5943567"/>
              <a:gd name="connsiteY21" fmla="*/ 570636 h 570636"/>
              <a:gd name="connsiteX22" fmla="*/ 0 w 5943567"/>
              <a:gd name="connsiteY22" fmla="*/ 0 h 57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43567" h="570636" extrusionOk="0">
                <a:moveTo>
                  <a:pt x="0" y="0"/>
                </a:moveTo>
                <a:cubicBezTo>
                  <a:pt x="100810" y="-35661"/>
                  <a:pt x="360261" y="22094"/>
                  <a:pt x="475485" y="0"/>
                </a:cubicBezTo>
                <a:cubicBezTo>
                  <a:pt x="590709" y="-22094"/>
                  <a:pt x="741328" y="19557"/>
                  <a:pt x="891535" y="0"/>
                </a:cubicBezTo>
                <a:cubicBezTo>
                  <a:pt x="1041742" y="-19557"/>
                  <a:pt x="1404816" y="85091"/>
                  <a:pt x="1604763" y="0"/>
                </a:cubicBezTo>
                <a:cubicBezTo>
                  <a:pt x="1804710" y="-85091"/>
                  <a:pt x="2161996" y="24121"/>
                  <a:pt x="2317991" y="0"/>
                </a:cubicBezTo>
                <a:cubicBezTo>
                  <a:pt x="2473986" y="-24121"/>
                  <a:pt x="2674655" y="6412"/>
                  <a:pt x="2852912" y="0"/>
                </a:cubicBezTo>
                <a:cubicBezTo>
                  <a:pt x="3031169" y="-6412"/>
                  <a:pt x="3200755" y="13290"/>
                  <a:pt x="3387833" y="0"/>
                </a:cubicBezTo>
                <a:cubicBezTo>
                  <a:pt x="3574911" y="-13290"/>
                  <a:pt x="3680275" y="53855"/>
                  <a:pt x="3863319" y="0"/>
                </a:cubicBezTo>
                <a:cubicBezTo>
                  <a:pt x="4046363" y="-53855"/>
                  <a:pt x="4086301" y="32608"/>
                  <a:pt x="4279368" y="0"/>
                </a:cubicBezTo>
                <a:cubicBezTo>
                  <a:pt x="4472435" y="-32608"/>
                  <a:pt x="4512672" y="39206"/>
                  <a:pt x="4695418" y="0"/>
                </a:cubicBezTo>
                <a:cubicBezTo>
                  <a:pt x="4878164" y="-39206"/>
                  <a:pt x="5010714" y="45990"/>
                  <a:pt x="5170903" y="0"/>
                </a:cubicBezTo>
                <a:cubicBezTo>
                  <a:pt x="5331093" y="-45990"/>
                  <a:pt x="5646533" y="53237"/>
                  <a:pt x="5943567" y="0"/>
                </a:cubicBezTo>
                <a:cubicBezTo>
                  <a:pt x="5991010" y="182919"/>
                  <a:pt x="5912740" y="442265"/>
                  <a:pt x="5943567" y="570636"/>
                </a:cubicBezTo>
                <a:cubicBezTo>
                  <a:pt x="5799333" y="590176"/>
                  <a:pt x="5516912" y="517169"/>
                  <a:pt x="5349210" y="570636"/>
                </a:cubicBezTo>
                <a:cubicBezTo>
                  <a:pt x="5181508" y="624103"/>
                  <a:pt x="4921148" y="565696"/>
                  <a:pt x="4754854" y="570636"/>
                </a:cubicBezTo>
                <a:cubicBezTo>
                  <a:pt x="4588560" y="575576"/>
                  <a:pt x="4417243" y="496525"/>
                  <a:pt x="4101061" y="570636"/>
                </a:cubicBezTo>
                <a:cubicBezTo>
                  <a:pt x="3784879" y="644747"/>
                  <a:pt x="3676446" y="521476"/>
                  <a:pt x="3387833" y="570636"/>
                </a:cubicBezTo>
                <a:cubicBezTo>
                  <a:pt x="3099220" y="619796"/>
                  <a:pt x="2940372" y="553093"/>
                  <a:pt x="2734041" y="570636"/>
                </a:cubicBezTo>
                <a:cubicBezTo>
                  <a:pt x="2527710" y="588179"/>
                  <a:pt x="2334120" y="566172"/>
                  <a:pt x="2020813" y="570636"/>
                </a:cubicBezTo>
                <a:cubicBezTo>
                  <a:pt x="1707506" y="575100"/>
                  <a:pt x="1586991" y="553910"/>
                  <a:pt x="1307585" y="570636"/>
                </a:cubicBezTo>
                <a:cubicBezTo>
                  <a:pt x="1028179" y="587362"/>
                  <a:pt x="938804" y="514520"/>
                  <a:pt x="772664" y="570636"/>
                </a:cubicBezTo>
                <a:cubicBezTo>
                  <a:pt x="606524" y="626752"/>
                  <a:pt x="306419" y="515257"/>
                  <a:pt x="0" y="570636"/>
                </a:cubicBezTo>
                <a:cubicBezTo>
                  <a:pt x="-58843" y="354395"/>
                  <a:pt x="24597" y="177079"/>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306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A84C6A5-13BB-74E4-DA30-503C6E9E11BB}"/>
              </a:ext>
            </a:extLst>
          </p:cNvPr>
          <p:cNvPicPr>
            <a:picLocks noChangeAspect="1"/>
          </p:cNvPicPr>
          <p:nvPr/>
        </p:nvPicPr>
        <p:blipFill>
          <a:blip r:embed="rId2"/>
          <a:stretch>
            <a:fillRect/>
          </a:stretch>
        </p:blipFill>
        <p:spPr>
          <a:xfrm>
            <a:off x="7752345" y="1487916"/>
            <a:ext cx="2457793" cy="2419688"/>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p:txBody>
          <a:bodyPr/>
          <a:lstStyle/>
          <a:p>
            <a:r>
              <a:rPr lang="en-US" dirty="0" err="1"/>
              <a:t>Wählen</a:t>
            </a:r>
            <a:r>
              <a:rPr lang="en-US" dirty="0"/>
              <a:t> Sie die </a:t>
            </a:r>
            <a:r>
              <a:rPr lang="en-US" dirty="0" err="1"/>
              <a:t>Sprache</a:t>
            </a:r>
            <a:r>
              <a:rPr lang="en-US" dirty="0"/>
              <a:t> </a:t>
            </a:r>
            <a:r>
              <a:rPr lang="en-US" dirty="0" err="1"/>
              <a:t>aus</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p:txBody>
          <a:bodyPr>
            <a:normAutofit/>
          </a:bodyPr>
          <a:lstStyle/>
          <a:p>
            <a:r>
              <a:rPr lang="en-US" dirty="0" err="1"/>
              <a:t>Wenn</a:t>
            </a:r>
            <a:r>
              <a:rPr lang="en-US" dirty="0"/>
              <a:t> Sie auf das </a:t>
            </a:r>
            <a:r>
              <a:rPr lang="en-US" dirty="0" err="1"/>
              <a:t>Erde</a:t>
            </a:r>
            <a:r>
              <a:rPr lang="en-US" dirty="0"/>
              <a:t>-Symbol </a:t>
            </a:r>
            <a:r>
              <a:rPr lang="en-US" dirty="0" err="1"/>
              <a:t>im</a:t>
            </a:r>
            <a:r>
              <a:rPr lang="en-US" dirty="0"/>
              <a:t> </a:t>
            </a:r>
            <a:r>
              <a:rPr lang="en-US" dirty="0" err="1"/>
              <a:t>dunklen</a:t>
            </a:r>
            <a:r>
              <a:rPr lang="en-US" dirty="0"/>
              <a:t> </a:t>
            </a:r>
            <a:r>
              <a:rPr lang="en-US" dirty="0" err="1"/>
              <a:t>Balken</a:t>
            </a:r>
            <a:r>
              <a:rPr lang="en-US" dirty="0"/>
              <a:t> </a:t>
            </a:r>
            <a:r>
              <a:rPr lang="en-US" dirty="0" err="1"/>
              <a:t>rechts</a:t>
            </a:r>
            <a:r>
              <a:rPr lang="en-US" dirty="0"/>
              <a:t> </a:t>
            </a:r>
            <a:r>
              <a:rPr lang="en-US" dirty="0" err="1"/>
              <a:t>oben</a:t>
            </a:r>
            <a:r>
              <a:rPr lang="en-US" dirty="0"/>
              <a:t> </a:t>
            </a:r>
            <a:r>
              <a:rPr lang="en-US" dirty="0" err="1"/>
              <a:t>klicken</a:t>
            </a:r>
            <a:r>
              <a:rPr lang="en-US" dirty="0"/>
              <a:t>, </a:t>
            </a:r>
            <a:r>
              <a:rPr lang="en-US" dirty="0" err="1"/>
              <a:t>erscheint</a:t>
            </a:r>
            <a:r>
              <a:rPr lang="en-US" dirty="0"/>
              <a:t> </a:t>
            </a:r>
            <a:r>
              <a:rPr lang="en-US" dirty="0" err="1"/>
              <a:t>eine</a:t>
            </a:r>
            <a:r>
              <a:rPr lang="en-US" dirty="0"/>
              <a:t> </a:t>
            </a:r>
            <a:r>
              <a:rPr lang="en-US" dirty="0" err="1"/>
              <a:t>Liste</a:t>
            </a:r>
            <a:r>
              <a:rPr lang="en-US" dirty="0"/>
              <a:t> </a:t>
            </a:r>
            <a:r>
              <a:rPr lang="en-US" dirty="0" err="1"/>
              <a:t>mit</a:t>
            </a:r>
            <a:r>
              <a:rPr lang="en-US" dirty="0"/>
              <a:t> den </a:t>
            </a:r>
            <a:r>
              <a:rPr lang="en-US" dirty="0" err="1"/>
              <a:t>verfügbaren</a:t>
            </a:r>
            <a:r>
              <a:rPr lang="en-US" dirty="0"/>
              <a:t> </a:t>
            </a:r>
            <a:r>
              <a:rPr lang="en-US" dirty="0" err="1"/>
              <a:t>Sprachen</a:t>
            </a:r>
            <a:r>
              <a:rPr lang="en-US" dirty="0"/>
              <a:t>.</a:t>
            </a:r>
          </a:p>
          <a:p>
            <a:r>
              <a:rPr lang="en-US" dirty="0"/>
              <a:t> </a:t>
            </a:r>
            <a:r>
              <a:rPr lang="en-US" dirty="0" err="1"/>
              <a:t>Wählen</a:t>
            </a:r>
            <a:r>
              <a:rPr lang="en-US" dirty="0"/>
              <a:t> Sie </a:t>
            </a:r>
            <a:r>
              <a:rPr lang="en-US" dirty="0" err="1"/>
              <a:t>ganz</a:t>
            </a:r>
            <a:r>
              <a:rPr lang="en-US" dirty="0"/>
              <a:t> </a:t>
            </a:r>
            <a:r>
              <a:rPr lang="en-US" dirty="0" err="1"/>
              <a:t>unten</a:t>
            </a:r>
            <a:r>
              <a:rPr lang="en-US" dirty="0"/>
              <a:t> in der </a:t>
            </a:r>
            <a:r>
              <a:rPr lang="en-US" dirty="0" err="1"/>
              <a:t>Liste</a:t>
            </a:r>
            <a:r>
              <a:rPr lang="en-US" dirty="0"/>
              <a:t> &gt;Deutsch&lt; </a:t>
            </a:r>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750582" y="1487916"/>
            <a:ext cx="1361084" cy="69826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Ορθογώνιο 7">
            <a:extLst>
              <a:ext uri="{FF2B5EF4-FFF2-40B4-BE49-F238E27FC236}">
                <a16:creationId xmlns:a16="http://schemas.microsoft.com/office/drawing/2014/main" id="{A6D4BC49-424B-F9E8-0EA1-A2408535744C}"/>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139531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BE04FAA5-717E-D980-E791-354C561A9840}"/>
              </a:ext>
            </a:extLst>
          </p:cNvPr>
          <p:cNvPicPr>
            <a:picLocks noChangeAspect="1"/>
          </p:cNvPicPr>
          <p:nvPr/>
        </p:nvPicPr>
        <p:blipFill>
          <a:blip r:embed="rId2"/>
          <a:stretch>
            <a:fillRect/>
          </a:stretch>
        </p:blipFill>
        <p:spPr>
          <a:xfrm>
            <a:off x="6999646" y="1615628"/>
            <a:ext cx="4193451" cy="605095"/>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p:txBody>
          <a:bodyPr/>
          <a:lstStyle/>
          <a:p>
            <a:r>
              <a:rPr lang="en-US" dirty="0"/>
              <a:t>Es </a:t>
            </a:r>
            <a:r>
              <a:rPr lang="en-US" dirty="0" err="1"/>
              <a:t>ist</a:t>
            </a:r>
            <a:r>
              <a:rPr lang="en-US" dirty="0"/>
              <a:t> </a:t>
            </a:r>
            <a:r>
              <a:rPr lang="en-US" dirty="0" err="1"/>
              <a:t>keine</a:t>
            </a:r>
            <a:r>
              <a:rPr lang="en-US" dirty="0"/>
              <a:t> </a:t>
            </a:r>
            <a:r>
              <a:rPr lang="en-US" dirty="0" err="1"/>
              <a:t>Registrierung</a:t>
            </a:r>
            <a:r>
              <a:rPr lang="en-US" dirty="0"/>
              <a:t> </a:t>
            </a:r>
            <a:r>
              <a:rPr lang="en-US" dirty="0" err="1"/>
              <a:t>notwendig</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a:xfrm>
            <a:off x="557998" y="1799999"/>
            <a:ext cx="6540031" cy="4865977"/>
          </a:xfrm>
        </p:spPr>
        <p:txBody>
          <a:bodyPr/>
          <a:lstStyle/>
          <a:p>
            <a:r>
              <a:rPr lang="en-US" dirty="0"/>
              <a:t>Nur, </a:t>
            </a:r>
            <a:r>
              <a:rPr lang="en-US" dirty="0" err="1"/>
              <a:t>wenn</a:t>
            </a:r>
            <a:r>
              <a:rPr lang="en-US" dirty="0"/>
              <a:t> Sie</a:t>
            </a:r>
          </a:p>
          <a:p>
            <a:pPr lvl="1"/>
            <a:r>
              <a:rPr lang="de-DE" dirty="0"/>
              <a:t>an der Online-Fortbildung teilnehmen und den Fortschrittsbalken einsehen oder nach Abschluss jeder Einheit Abzeichen erhalten möchten, müssen Sie sich registrieren und einloggen.</a:t>
            </a:r>
            <a:endParaRPr lang="en-US" dirty="0"/>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428173" y="1694589"/>
            <a:ext cx="2764924" cy="50108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Ορθογώνιο 7">
            <a:extLst>
              <a:ext uri="{FF2B5EF4-FFF2-40B4-BE49-F238E27FC236}">
                <a16:creationId xmlns:a16="http://schemas.microsoft.com/office/drawing/2014/main" id="{F88590CC-9D11-FEB7-56E1-EB26B593DF55}"/>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Introduction</a:t>
            </a:r>
            <a:endParaRPr lang="en-US" sz="150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401042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98803AED-F24C-838D-03C9-05F3490983F1}"/>
              </a:ext>
            </a:extLst>
          </p:cNvPr>
          <p:cNvPicPr>
            <a:picLocks noChangeAspect="1"/>
          </p:cNvPicPr>
          <p:nvPr/>
        </p:nvPicPr>
        <p:blipFill>
          <a:blip r:embed="rId2"/>
          <a:stretch>
            <a:fillRect/>
          </a:stretch>
        </p:blipFill>
        <p:spPr>
          <a:xfrm>
            <a:off x="5794375" y="1881126"/>
            <a:ext cx="6134956" cy="2943636"/>
          </a:xfrm>
          <a:prstGeom prst="rect">
            <a:avLst/>
          </a:prstGeom>
          <a:ln>
            <a:noFill/>
          </a:ln>
          <a:effectLst>
            <a:outerShdw blurRad="190500" algn="tl" rotWithShape="0">
              <a:srgbClr val="000000">
                <a:alpha val="70000"/>
              </a:srgbClr>
            </a:outerShdw>
          </a:effectLst>
        </p:spPr>
      </p:pic>
      <p:pic>
        <p:nvPicPr>
          <p:cNvPr id="3" name="Εικόνα 2">
            <a:extLst>
              <a:ext uri="{FF2B5EF4-FFF2-40B4-BE49-F238E27FC236}">
                <a16:creationId xmlns:a16="http://schemas.microsoft.com/office/drawing/2014/main" id="{07B14DAA-F252-5C77-34E7-6161121568E4}"/>
              </a:ext>
            </a:extLst>
          </p:cNvPr>
          <p:cNvPicPr>
            <a:picLocks noChangeAspect="1"/>
          </p:cNvPicPr>
          <p:nvPr/>
        </p:nvPicPr>
        <p:blipFill>
          <a:blip r:embed="rId3"/>
          <a:stretch>
            <a:fillRect/>
          </a:stretch>
        </p:blipFill>
        <p:spPr>
          <a:xfrm>
            <a:off x="5319127" y="1018685"/>
            <a:ext cx="4193451" cy="605095"/>
          </a:xfrm>
          <a:prstGeom prst="rect">
            <a:avLst/>
          </a:prstGeom>
        </p:spPr>
      </p:pic>
      <p:sp>
        <p:nvSpPr>
          <p:cNvPr id="2" name="Τίτλος 1">
            <a:extLst>
              <a:ext uri="{FF2B5EF4-FFF2-40B4-BE49-F238E27FC236}">
                <a16:creationId xmlns:a16="http://schemas.microsoft.com/office/drawing/2014/main" id="{4CC82460-143A-51A7-5979-80DAFCBF671F}"/>
              </a:ext>
            </a:extLst>
          </p:cNvPr>
          <p:cNvSpPr>
            <a:spLocks noGrp="1"/>
          </p:cNvSpPr>
          <p:nvPr>
            <p:ph type="title"/>
          </p:nvPr>
        </p:nvSpPr>
        <p:spPr/>
        <p:txBody>
          <a:bodyPr/>
          <a:lstStyle/>
          <a:p>
            <a:r>
              <a:rPr lang="en-US" dirty="0"/>
              <a:t>So </a:t>
            </a:r>
            <a:r>
              <a:rPr lang="en-US" dirty="0" err="1"/>
              <a:t>registrieren</a:t>
            </a:r>
            <a:r>
              <a:rPr lang="en-US" dirty="0"/>
              <a:t> Sie </a:t>
            </a:r>
            <a:r>
              <a:rPr lang="en-US" dirty="0" err="1"/>
              <a:t>sich</a:t>
            </a:r>
            <a:r>
              <a:rPr lang="en-US" dirty="0"/>
              <a:t>:</a:t>
            </a:r>
            <a:endParaRPr lang="el-GR" dirty="0"/>
          </a:p>
        </p:txBody>
      </p:sp>
      <p:sp>
        <p:nvSpPr>
          <p:cNvPr id="14" name="Βέλος: Δεξιό 13">
            <a:extLst>
              <a:ext uri="{FF2B5EF4-FFF2-40B4-BE49-F238E27FC236}">
                <a16:creationId xmlns:a16="http://schemas.microsoft.com/office/drawing/2014/main" id="{7711ADBE-A1B1-C203-056F-7FDDE26E3D27}"/>
              </a:ext>
            </a:extLst>
          </p:cNvPr>
          <p:cNvSpPr/>
          <p:nvPr/>
        </p:nvSpPr>
        <p:spPr>
          <a:xfrm rot="2750549">
            <a:off x="7656183" y="486993"/>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Βέλος: Δεξιό 14">
            <a:extLst>
              <a:ext uri="{FF2B5EF4-FFF2-40B4-BE49-F238E27FC236}">
                <a16:creationId xmlns:a16="http://schemas.microsoft.com/office/drawing/2014/main" id="{675360E3-76BF-E7B2-57B6-1369A087682E}"/>
              </a:ext>
            </a:extLst>
          </p:cNvPr>
          <p:cNvSpPr/>
          <p:nvPr/>
        </p:nvSpPr>
        <p:spPr>
          <a:xfrm rot="10800000">
            <a:off x="6096000" y="5123820"/>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Βέλος: Δεξιό 15">
            <a:extLst>
              <a:ext uri="{FF2B5EF4-FFF2-40B4-BE49-F238E27FC236}">
                <a16:creationId xmlns:a16="http://schemas.microsoft.com/office/drawing/2014/main" id="{826C6429-61F6-72F1-DC41-5261B513F37D}"/>
              </a:ext>
            </a:extLst>
          </p:cNvPr>
          <p:cNvSpPr/>
          <p:nvPr/>
        </p:nvSpPr>
        <p:spPr>
          <a:xfrm rot="2776510">
            <a:off x="10607972" y="3478805"/>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305FE11-BB67-6B07-682E-5FEAA20196AA}"/>
              </a:ext>
            </a:extLst>
          </p:cNvPr>
          <p:cNvSpPr txBox="1"/>
          <p:nvPr/>
        </p:nvSpPr>
        <p:spPr>
          <a:xfrm>
            <a:off x="558000" y="1708882"/>
            <a:ext cx="3237553" cy="400110"/>
          </a:xfrm>
          <a:prstGeom prst="rect">
            <a:avLst/>
          </a:prstGeom>
        </p:spPr>
        <p:txBody>
          <a:bodyPr wrap="none" rtlCol="0">
            <a:spAutoFit/>
          </a:bodyPr>
          <a:lstStyle/>
          <a:p>
            <a:pPr algn="l"/>
            <a:r>
              <a:rPr lang="en-US" sz="2000" dirty="0" err="1"/>
              <a:t>Folgen</a:t>
            </a:r>
            <a:r>
              <a:rPr lang="en-US" sz="2000" dirty="0"/>
              <a:t> Sie </a:t>
            </a:r>
            <a:r>
              <a:rPr lang="en-US" sz="2000" dirty="0" err="1"/>
              <a:t>diesen</a:t>
            </a:r>
            <a:r>
              <a:rPr lang="en-US" sz="2000" dirty="0"/>
              <a:t> 3 </a:t>
            </a:r>
            <a:r>
              <a:rPr lang="en-US" sz="2000" dirty="0" err="1"/>
              <a:t>Schritten</a:t>
            </a:r>
            <a:r>
              <a:rPr lang="en-US" sz="2000" dirty="0"/>
              <a:t>:</a:t>
            </a:r>
            <a:endParaRPr lang="el-GR" sz="2000" dirty="0" err="1"/>
          </a:p>
        </p:txBody>
      </p:sp>
      <p:sp>
        <p:nvSpPr>
          <p:cNvPr id="18" name="TextBox 17">
            <a:extLst>
              <a:ext uri="{FF2B5EF4-FFF2-40B4-BE49-F238E27FC236}">
                <a16:creationId xmlns:a16="http://schemas.microsoft.com/office/drawing/2014/main" id="{80E4F2E6-AD7D-F1F5-2435-11C93D800F92}"/>
              </a:ext>
            </a:extLst>
          </p:cNvPr>
          <p:cNvSpPr txBox="1"/>
          <p:nvPr/>
        </p:nvSpPr>
        <p:spPr>
          <a:xfrm>
            <a:off x="5684511" y="108774"/>
            <a:ext cx="649537" cy="584775"/>
          </a:xfrm>
          <a:prstGeom prst="rect">
            <a:avLst/>
          </a:prstGeom>
        </p:spPr>
        <p:txBody>
          <a:bodyPr wrap="none" rtlCol="0">
            <a:spAutoFit/>
          </a:bodyPr>
          <a:lstStyle/>
          <a:p>
            <a:pPr algn="l"/>
            <a:r>
              <a:rPr lang="en-US" sz="3200" b="1" dirty="0">
                <a:solidFill>
                  <a:srgbClr val="C00000"/>
                </a:solidFill>
              </a:rPr>
              <a:t>(1)</a:t>
            </a:r>
            <a:endParaRPr lang="el-GR" sz="3200" b="1" dirty="0" err="1">
              <a:solidFill>
                <a:srgbClr val="C00000"/>
              </a:solidFill>
            </a:endParaRPr>
          </a:p>
        </p:txBody>
      </p:sp>
      <p:sp>
        <p:nvSpPr>
          <p:cNvPr id="19" name="TextBox 18">
            <a:extLst>
              <a:ext uri="{FF2B5EF4-FFF2-40B4-BE49-F238E27FC236}">
                <a16:creationId xmlns:a16="http://schemas.microsoft.com/office/drawing/2014/main" id="{7E6A173A-8940-0E33-78E0-0CCBA5F7F0B2}"/>
              </a:ext>
            </a:extLst>
          </p:cNvPr>
          <p:cNvSpPr txBox="1"/>
          <p:nvPr/>
        </p:nvSpPr>
        <p:spPr>
          <a:xfrm>
            <a:off x="7211125" y="5094083"/>
            <a:ext cx="649537" cy="584775"/>
          </a:xfrm>
          <a:prstGeom prst="rect">
            <a:avLst/>
          </a:prstGeom>
        </p:spPr>
        <p:txBody>
          <a:bodyPr wrap="none" rtlCol="0">
            <a:spAutoFit/>
          </a:bodyPr>
          <a:lstStyle/>
          <a:p>
            <a:pPr algn="l"/>
            <a:r>
              <a:rPr lang="en-US" sz="3200" b="1" dirty="0">
                <a:solidFill>
                  <a:srgbClr val="C00000"/>
                </a:solidFill>
              </a:rPr>
              <a:t>(3)</a:t>
            </a:r>
            <a:endParaRPr lang="el-GR" sz="3200" b="1" dirty="0" err="1">
              <a:solidFill>
                <a:srgbClr val="C00000"/>
              </a:solidFill>
            </a:endParaRPr>
          </a:p>
        </p:txBody>
      </p:sp>
      <p:sp>
        <p:nvSpPr>
          <p:cNvPr id="20" name="TextBox 19">
            <a:extLst>
              <a:ext uri="{FF2B5EF4-FFF2-40B4-BE49-F238E27FC236}">
                <a16:creationId xmlns:a16="http://schemas.microsoft.com/office/drawing/2014/main" id="{8CB66969-E7B7-7305-DDB7-A8F023902FD9}"/>
              </a:ext>
            </a:extLst>
          </p:cNvPr>
          <p:cNvSpPr txBox="1"/>
          <p:nvPr/>
        </p:nvSpPr>
        <p:spPr>
          <a:xfrm>
            <a:off x="9935645" y="2825290"/>
            <a:ext cx="649537" cy="584775"/>
          </a:xfrm>
          <a:prstGeom prst="rect">
            <a:avLst/>
          </a:prstGeom>
        </p:spPr>
        <p:txBody>
          <a:bodyPr wrap="none" rtlCol="0">
            <a:spAutoFit/>
          </a:bodyPr>
          <a:lstStyle/>
          <a:p>
            <a:pPr algn="l"/>
            <a:r>
              <a:rPr lang="en-US" sz="3200" b="1" dirty="0">
                <a:solidFill>
                  <a:srgbClr val="C00000"/>
                </a:solidFill>
              </a:rPr>
              <a:t>(2)</a:t>
            </a:r>
            <a:endParaRPr lang="el-GR" sz="3200" b="1" dirty="0" err="1">
              <a:solidFill>
                <a:srgbClr val="C00000"/>
              </a:solidFill>
            </a:endParaRPr>
          </a:p>
        </p:txBody>
      </p:sp>
      <p:pic>
        <p:nvPicPr>
          <p:cNvPr id="8" name="Εικόνα 7">
            <a:extLst>
              <a:ext uri="{FF2B5EF4-FFF2-40B4-BE49-F238E27FC236}">
                <a16:creationId xmlns:a16="http://schemas.microsoft.com/office/drawing/2014/main" id="{415564D9-39CB-0E22-EFE3-B7B8F1AE68CC}"/>
              </a:ext>
            </a:extLst>
          </p:cNvPr>
          <p:cNvPicPr>
            <a:picLocks noChangeAspect="1"/>
          </p:cNvPicPr>
          <p:nvPr/>
        </p:nvPicPr>
        <p:blipFill>
          <a:blip r:embed="rId4"/>
          <a:stretch>
            <a:fillRect/>
          </a:stretch>
        </p:blipFill>
        <p:spPr>
          <a:xfrm>
            <a:off x="530717" y="2413988"/>
            <a:ext cx="4938889" cy="37997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182058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EF3466DE4BB014F91F3181A8421C90C" ma:contentTypeVersion="11" ma:contentTypeDescription="Ein neues Dokument erstellen." ma:contentTypeScope="" ma:versionID="d411799645efc202998fb95bbd2b2b1b">
  <xsd:schema xmlns:xsd="http://www.w3.org/2001/XMLSchema" xmlns:xs="http://www.w3.org/2001/XMLSchema" xmlns:p="http://schemas.microsoft.com/office/2006/metadata/properties" xmlns:ns3="f31421c9-628b-4b4d-907b-e4fb7eb6347f" targetNamespace="http://schemas.microsoft.com/office/2006/metadata/properties" ma:root="true" ma:fieldsID="3a6d949ea3435310d1d50635f6976d2c" ns3:_="">
    <xsd:import namespace="f31421c9-628b-4b4d-907b-e4fb7eb6347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421c9-628b-4b4d-907b-e4fb7eb63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70845C-646F-42C1-997A-D57C1D5965C8}">
  <ds:schemaRefs>
    <ds:schemaRef ds:uri="f31421c9-628b-4b4d-907b-e4fb7eb634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3DA6455-F80E-4111-A185-1AD64E17F4C8}">
  <ds:schemaRefs>
    <ds:schemaRef ds:uri="http://schemas.microsoft.com/sharepoint/v3/contenttype/forms"/>
  </ds:schemaRefs>
</ds:datastoreItem>
</file>

<file path=customXml/itemProps3.xml><?xml version="1.0" encoding="utf-8"?>
<ds:datastoreItem xmlns:ds="http://schemas.openxmlformats.org/officeDocument/2006/customXml" ds:itemID="{C5AEE793-A0EF-41FA-9F12-199A41A7F8B1}">
  <ds:schemaRefs>
    <ds:schemaRef ds:uri="f31421c9-628b-4b4d-907b-e4fb7eb634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TotalTime>
  <Words>2225</Words>
  <Application>Microsoft Office PowerPoint</Application>
  <PresentationFormat>Ευρεία οθόνη</PresentationFormat>
  <Paragraphs>243</Paragraphs>
  <Slides>52</Slides>
  <Notes>5</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52</vt:i4>
      </vt:variant>
    </vt:vector>
  </HeadingPairs>
  <TitlesOfParts>
    <vt:vector size="61" baseType="lpstr">
      <vt:lpstr>Abadi Extra Light</vt:lpstr>
      <vt:lpstr>Arial</vt:lpstr>
      <vt:lpstr>Calibri</vt:lpstr>
      <vt:lpstr>Calibri Light</vt:lpstr>
      <vt:lpstr>Gill Sans Nova</vt:lpstr>
      <vt:lpstr>Impact</vt:lpstr>
      <vt:lpstr>Open Sans</vt:lpstr>
      <vt:lpstr>Wingdings</vt:lpstr>
      <vt:lpstr>Θέμα του Office</vt:lpstr>
      <vt:lpstr>Παρουσίαση του PowerPoint</vt:lpstr>
      <vt:lpstr>Die Projektpartner</vt:lpstr>
      <vt:lpstr>Ziele</vt:lpstr>
      <vt:lpstr>Über die European Heart online Plattform </vt:lpstr>
      <vt:lpstr>So kommen Sie zur European Heart online Plattform </vt:lpstr>
      <vt:lpstr>Die Struktur der Plattform</vt:lpstr>
      <vt:lpstr>Wählen Sie die Sprache aus</vt:lpstr>
      <vt:lpstr>Es ist keine Registrierung notwendig</vt:lpstr>
      <vt:lpstr>So registrieren Sie sich:</vt:lpstr>
      <vt:lpstr>Offene Lizenz</vt:lpstr>
      <vt:lpstr>Teilen Sie den Link in Ihren Netzwerken!</vt:lpstr>
      <vt:lpstr>Die Produkte des European Heart Projektes</vt:lpstr>
      <vt:lpstr>Modularer Leitfaden</vt:lpstr>
      <vt:lpstr>1 Modularer Leitfaden für Lehrer:innen</vt:lpstr>
      <vt:lpstr>Modularer Leitfaden für Lehrer:innen</vt:lpstr>
      <vt:lpstr>Modularer Leitfaden für Lehrer:innen</vt:lpstr>
      <vt:lpstr>Modularer Leitfaden für Lehrer:innen</vt:lpstr>
      <vt:lpstr>Modularer Leitfaden für Lehrer:innen</vt:lpstr>
      <vt:lpstr>Modularer Leitfaden für Lehrer:innen</vt:lpstr>
      <vt:lpstr>online – Kurs für Lehrer:innen</vt:lpstr>
      <vt:lpstr>online – Kurs für Lehrer:innen</vt:lpstr>
      <vt:lpstr>online – Kurs für Lehrer:innen</vt:lpstr>
      <vt:lpstr>online – Kurs für Lehrer:innen</vt:lpstr>
      <vt:lpstr>online – Kurs für Lehrer:innen</vt:lpstr>
      <vt:lpstr>2 Toolkit “Bedürfnisse und Strategien”</vt:lpstr>
      <vt:lpstr>Interaktive Materialien</vt:lpstr>
      <vt:lpstr>Interaktive Materialien</vt:lpstr>
      <vt:lpstr>3 Toolkit “Lernen aus der Geschichte”</vt:lpstr>
      <vt:lpstr>Lernen aus der Geschichte</vt:lpstr>
      <vt:lpstr>Kurzfilme</vt:lpstr>
      <vt:lpstr>Kurzfilme</vt:lpstr>
      <vt:lpstr>4 Das Active Citizen Team (ACT-) Game</vt:lpstr>
      <vt:lpstr>Das ACT-Game: Beschreibung und Ziele</vt:lpstr>
      <vt:lpstr>Basisinfo zum ACT-Game</vt:lpstr>
      <vt:lpstr>Das ACT- Game</vt:lpstr>
      <vt:lpstr>Spielplan Level 1</vt:lpstr>
      <vt:lpstr>Orts-Karten</vt:lpstr>
      <vt:lpstr>Personen-Karten</vt:lpstr>
      <vt:lpstr>Themen-Karten</vt:lpstr>
      <vt:lpstr>Themenkarten</vt:lpstr>
      <vt:lpstr>Spielplan Level 2</vt:lpstr>
      <vt:lpstr>Avatar Karten</vt:lpstr>
      <vt:lpstr>Superpower-Karten</vt:lpstr>
      <vt:lpstr>Befindlichkeits-Karten</vt:lpstr>
      <vt:lpstr>Feedback</vt:lpstr>
      <vt:lpstr>Spielplan Level 3</vt:lpstr>
      <vt:lpstr>QR Codes auf den Spielplänen</vt:lpstr>
      <vt:lpstr>Spielplan Level 4</vt:lpstr>
      <vt:lpstr>5 Die European Heart Mobile App</vt:lpstr>
      <vt:lpstr>Screens</vt:lpstr>
      <vt:lpstr>Kontaktieren Sie uns!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 What is social economy? Create your own social company!</dc:title>
  <dc:creator>pantelis bbalaouras</dc:creator>
  <cp:lastModifiedBy>pantelis balaouras</cp:lastModifiedBy>
  <cp:revision>130</cp:revision>
  <dcterms:created xsi:type="dcterms:W3CDTF">2020-06-02T13:31:56Z</dcterms:created>
  <dcterms:modified xsi:type="dcterms:W3CDTF">2023-06-12T08:35:48Z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0x010100FEF3466DE4BB014F91F3181A8421C90C</vt:lpwstr>
  </property>
</Properties>
</file>