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558" r:id="rId3"/>
    <p:sldId id="434" r:id="rId4"/>
    <p:sldId id="284" r:id="rId5"/>
    <p:sldId id="465" r:id="rId6"/>
    <p:sldId id="466" r:id="rId7"/>
    <p:sldId id="468" r:id="rId8"/>
    <p:sldId id="469" r:id="rId9"/>
    <p:sldId id="470" r:id="rId10"/>
    <p:sldId id="473" r:id="rId11"/>
    <p:sldId id="474" r:id="rId12"/>
    <p:sldId id="500" r:id="rId13"/>
    <p:sldId id="501" r:id="rId14"/>
    <p:sldId id="514" r:id="rId15"/>
    <p:sldId id="502" r:id="rId16"/>
    <p:sldId id="476" r:id="rId17"/>
    <p:sldId id="503" r:id="rId18"/>
    <p:sldId id="478" r:id="rId19"/>
    <p:sldId id="479" r:id="rId20"/>
    <p:sldId id="480" r:id="rId21"/>
    <p:sldId id="504" r:id="rId22"/>
    <p:sldId id="515" r:id="rId23"/>
    <p:sldId id="516" r:id="rId24"/>
    <p:sldId id="517" r:id="rId25"/>
    <p:sldId id="482" r:id="rId26"/>
    <p:sldId id="505" r:id="rId27"/>
    <p:sldId id="506" r:id="rId28"/>
    <p:sldId id="485" r:id="rId29"/>
    <p:sldId id="496" r:id="rId30"/>
    <p:sldId id="489" r:id="rId31"/>
    <p:sldId id="518" r:id="rId32"/>
    <p:sldId id="499" r:id="rId33"/>
    <p:sldId id="488" r:id="rId34"/>
    <p:sldId id="435" r:id="rId3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82A"/>
    <a:srgbClr val="80C141"/>
    <a:srgbClr val="F68122"/>
    <a:srgbClr val="0170B3"/>
    <a:srgbClr val="1A7EBA"/>
    <a:srgbClr val="2232C5"/>
    <a:srgbClr val="003B75"/>
    <a:srgbClr val="203864"/>
    <a:srgbClr val="F68121"/>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95" autoAdjust="0"/>
    <p:restoredTop sz="94654" autoAdjust="0"/>
  </p:normalViewPr>
  <p:slideViewPr>
    <p:cSldViewPr snapToGrid="0">
      <p:cViewPr varScale="1">
        <p:scale>
          <a:sx n="116" d="100"/>
          <a:sy n="116" d="100"/>
        </p:scale>
        <p:origin x="120"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10</a:t>
            </a:fld>
            <a:endParaRPr lang="el-GR"/>
          </a:p>
        </p:txBody>
      </p:sp>
    </p:spTree>
    <p:extLst>
      <p:ext uri="{BB962C8B-B14F-4D97-AF65-F5344CB8AC3E}">
        <p14:creationId xmlns:p14="http://schemas.microsoft.com/office/powerpoint/2010/main" val="113518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00B0F0"/>
              </a:buClr>
              <a:buFont typeface="Courier New" panose="02070309020205020404" pitchFamily="49" charset="0"/>
              <a:buChar char="o"/>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711168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a:t>
            </a:r>
            <a:r>
              <a:rPr lang="en-US" b="0" dirty="0">
                <a:solidFill>
                  <a:srgbClr val="1A7EBA"/>
                </a:solidFill>
                <a:effectLst/>
                <a:latin typeface="+mj-lt"/>
              </a:rPr>
              <a:t> 4 - </a:t>
            </a:r>
            <a:r>
              <a:rPr lang="el-GR" b="0" dirty="0">
                <a:solidFill>
                  <a:srgbClr val="1A7EBA"/>
                </a:solidFill>
                <a:effectLst/>
                <a:latin typeface="+mj-lt"/>
              </a:rPr>
              <a:t>Η ανακάλυψη της βανίλιας από έναν μικρό πρώην σκλάβο</a:t>
            </a: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a:xfrm>
            <a:off x="838200" y="560788"/>
            <a:ext cx="10515600" cy="836809"/>
          </a:xfrm>
          <a:solidFill>
            <a:schemeClr val="bg1">
              <a:lumMod val="95000"/>
            </a:schemeClr>
          </a:solidFill>
        </p:spPr>
        <p:txBody>
          <a:bodyPr/>
          <a:lstStyle>
            <a:lvl1pPr marL="571500" indent="-571500">
              <a:buClr>
                <a:srgbClr val="F68122"/>
              </a:buClr>
              <a:buFont typeface="Wingdings" panose="05000000000000000000" pitchFamily="2" charset="2"/>
              <a:buChar char="§"/>
              <a:defRPr b="1">
                <a:solidFill>
                  <a:schemeClr val="tx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838200" y="1576984"/>
            <a:ext cx="10515600" cy="4599979"/>
          </a:xfrm>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F0AA95BB-4C00-4CD6-847A-4512B8C81B17}"/>
              </a:ext>
            </a:extLst>
          </p:cNvPr>
          <p:cNvSpPr txBox="1"/>
          <p:nvPr userDrawn="1"/>
        </p:nvSpPr>
        <p:spPr>
          <a:xfrm>
            <a:off x="13011" y="12069"/>
            <a:ext cx="711168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a:t>
            </a:r>
            <a:r>
              <a:rPr lang="en-US" b="0" dirty="0">
                <a:solidFill>
                  <a:srgbClr val="1A7EBA"/>
                </a:solidFill>
                <a:effectLst/>
                <a:latin typeface="+mj-lt"/>
              </a:rPr>
              <a:t> 4 - </a:t>
            </a:r>
            <a:r>
              <a:rPr lang="el-GR" b="0" dirty="0">
                <a:solidFill>
                  <a:srgbClr val="1A7EBA"/>
                </a:solidFill>
                <a:effectLst/>
                <a:latin typeface="+mj-lt"/>
              </a:rPr>
              <a:t>Η ανακάλυψη της βανίλιας από έναν μικρό πρώην σκλάβο</a:t>
            </a:r>
          </a:p>
        </p:txBody>
      </p:sp>
    </p:spTree>
    <p:extLst>
      <p:ext uri="{BB962C8B-B14F-4D97-AF65-F5344CB8AC3E}">
        <p14:creationId xmlns:p14="http://schemas.microsoft.com/office/powerpoint/2010/main" val="22792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Τίτλος και περιεχόμενο">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442452" y="884903"/>
            <a:ext cx="11356258" cy="5292060"/>
          </a:xfrm>
          <a:solidFill>
            <a:schemeClr val="bg1">
              <a:lumMod val="95000"/>
            </a:schemeClr>
          </a:solidFill>
        </p:spPr>
        <p:txBody>
          <a:bodyPr/>
          <a:lstStyle>
            <a:lvl1pPr marL="0" indent="0">
              <a:lnSpc>
                <a:spcPct val="100000"/>
              </a:lnSpc>
              <a:spcBef>
                <a:spcPts val="600"/>
              </a:spcBef>
              <a:spcAft>
                <a:spcPts val="600"/>
              </a:spcAft>
              <a:buClr>
                <a:srgbClr val="92D050"/>
              </a:buClr>
              <a:buFont typeface="Wingdings" panose="05000000000000000000" pitchFamily="2" charset="2"/>
              <a:buNone/>
              <a:defRPr/>
            </a:lvl1pPr>
            <a:lvl2pPr marL="457200" indent="0">
              <a:lnSpc>
                <a:spcPct val="100000"/>
              </a:lnSpc>
              <a:spcBef>
                <a:spcPts val="600"/>
              </a:spcBef>
              <a:spcAft>
                <a:spcPts val="600"/>
              </a:spcAft>
              <a:buClr>
                <a:srgbClr val="92D050"/>
              </a:buClr>
              <a:buFont typeface="Wingdings" panose="05000000000000000000" pitchFamily="2" charset="2"/>
              <a:buNone/>
              <a:defRPr/>
            </a:lvl2pPr>
            <a:lvl3pPr marL="914400" indent="0">
              <a:lnSpc>
                <a:spcPct val="100000"/>
              </a:lnSpc>
              <a:spcBef>
                <a:spcPts val="600"/>
              </a:spcBef>
              <a:spcAft>
                <a:spcPts val="600"/>
              </a:spcAft>
              <a:buClr>
                <a:srgbClr val="92D050"/>
              </a:buClr>
              <a:buFont typeface="Wingdings" panose="05000000000000000000" pitchFamily="2" charset="2"/>
              <a:buNone/>
              <a:defRPr/>
            </a:lvl3pPr>
            <a:lvl4pPr marL="1371600" indent="0">
              <a:lnSpc>
                <a:spcPct val="100000"/>
              </a:lnSpc>
              <a:spcBef>
                <a:spcPts val="600"/>
              </a:spcBef>
              <a:spcAft>
                <a:spcPts val="600"/>
              </a:spcAft>
              <a:buClr>
                <a:srgbClr val="92D050"/>
              </a:buClr>
              <a:buFont typeface="Wingdings" panose="05000000000000000000" pitchFamily="2" charset="2"/>
              <a:buNone/>
              <a:defRPr/>
            </a:lvl4pPr>
            <a:lvl5pPr marL="1828800" indent="0">
              <a:lnSpc>
                <a:spcPct val="100000"/>
              </a:lnSpc>
              <a:spcBef>
                <a:spcPts val="600"/>
              </a:spcBef>
              <a:spcAft>
                <a:spcPts val="600"/>
              </a:spcAft>
              <a:buClr>
                <a:srgbClr val="92D050"/>
              </a:buClr>
              <a:buFont typeface="Wingdings" panose="05000000000000000000" pitchFamily="2" charset="2"/>
              <a:buNone/>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BA19CCD9-49C9-4D26-8BD8-22747F180ED6}"/>
              </a:ext>
            </a:extLst>
          </p:cNvPr>
          <p:cNvSpPr txBox="1"/>
          <p:nvPr userDrawn="1"/>
        </p:nvSpPr>
        <p:spPr>
          <a:xfrm>
            <a:off x="6009968" y="0"/>
            <a:ext cx="6120580" cy="423321"/>
          </a:xfrm>
          <a:prstGeom prst="rect">
            <a:avLst/>
          </a:prstGeom>
          <a:noFill/>
        </p:spPr>
        <p:txBody>
          <a:bodyPr wrap="square">
            <a:spAutoFit/>
          </a:bodyPr>
          <a:lstStyle/>
          <a:p>
            <a:pPr marL="274320" indent="-274320" algn="r">
              <a:lnSpc>
                <a:spcPct val="130000"/>
              </a:lnSpc>
              <a:spcAft>
                <a:spcPts val="2400"/>
              </a:spcAft>
            </a:pPr>
            <a:r>
              <a:rPr lang="el-GR"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Πώς συνεχίζεται η ιστορία</a:t>
            </a:r>
            <a:endParaRPr lang="en-GB"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
        <p:nvSpPr>
          <p:cNvPr id="11" name="TextBox 10">
            <a:extLst>
              <a:ext uri="{FF2B5EF4-FFF2-40B4-BE49-F238E27FC236}">
                <a16:creationId xmlns:a16="http://schemas.microsoft.com/office/drawing/2014/main" id="{F0AA95BB-4C00-4CD6-847A-4512B8C81B17}"/>
              </a:ext>
            </a:extLst>
          </p:cNvPr>
          <p:cNvSpPr txBox="1"/>
          <p:nvPr userDrawn="1"/>
        </p:nvSpPr>
        <p:spPr>
          <a:xfrm>
            <a:off x="13011" y="12069"/>
            <a:ext cx="711168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a:t>
            </a:r>
            <a:r>
              <a:rPr lang="en-US" b="0" dirty="0">
                <a:solidFill>
                  <a:srgbClr val="1A7EBA"/>
                </a:solidFill>
                <a:effectLst/>
                <a:latin typeface="+mj-lt"/>
              </a:rPr>
              <a:t> 4 - </a:t>
            </a:r>
            <a:r>
              <a:rPr lang="el-GR" b="0" dirty="0">
                <a:solidFill>
                  <a:srgbClr val="1A7EBA"/>
                </a:solidFill>
                <a:effectLst/>
                <a:latin typeface="+mj-lt"/>
              </a:rPr>
              <a:t>Η ανακάλυψη της βανίλιας από έναν μικρό πρώην σκλάβο</a:t>
            </a:r>
          </a:p>
        </p:txBody>
      </p:sp>
    </p:spTree>
    <p:extLst>
      <p:ext uri="{BB962C8B-B14F-4D97-AF65-F5344CB8AC3E}">
        <p14:creationId xmlns:p14="http://schemas.microsoft.com/office/powerpoint/2010/main" val="63633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TextBox 9">
            <a:extLst>
              <a:ext uri="{FF2B5EF4-FFF2-40B4-BE49-F238E27FC236}">
                <a16:creationId xmlns:a16="http://schemas.microsoft.com/office/drawing/2014/main" id="{F0AA95BB-4C00-4CD6-847A-4512B8C81B17}"/>
              </a:ext>
            </a:extLst>
          </p:cNvPr>
          <p:cNvSpPr txBox="1"/>
          <p:nvPr userDrawn="1"/>
        </p:nvSpPr>
        <p:spPr>
          <a:xfrm>
            <a:off x="13011" y="12069"/>
            <a:ext cx="711168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a:t>
            </a:r>
            <a:r>
              <a:rPr lang="en-US" b="0" dirty="0">
                <a:solidFill>
                  <a:srgbClr val="1A7EBA"/>
                </a:solidFill>
                <a:effectLst/>
                <a:latin typeface="+mj-lt"/>
              </a:rPr>
              <a:t> 4 - </a:t>
            </a:r>
            <a:r>
              <a:rPr lang="el-GR" b="0" dirty="0">
                <a:solidFill>
                  <a:srgbClr val="1A7EBA"/>
                </a:solidFill>
                <a:effectLst/>
                <a:latin typeface="+mj-lt"/>
              </a:rPr>
              <a:t>Η ανακάλυψη της βανίλιας από έναν μικρό πρώην σκλάβο</a:t>
            </a:r>
          </a:p>
        </p:txBody>
      </p:sp>
    </p:spTree>
    <p:extLst>
      <p:ext uri="{BB962C8B-B14F-4D97-AF65-F5344CB8AC3E}">
        <p14:creationId xmlns:p14="http://schemas.microsoft.com/office/powerpoint/2010/main" val="92932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normAutofit/>
          </a:bodyPr>
          <a:lstStyle>
            <a:lvl1pPr>
              <a:defRPr lang="el-GR" sz="4400" b="1" kern="1200" dirty="0">
                <a:solidFill>
                  <a:srgbClr val="F68121"/>
                </a:solidFill>
                <a:latin typeface="+mj-lt"/>
                <a:ea typeface="+mj-ea"/>
                <a:cs typeface="+mj-cs"/>
              </a:defRPr>
            </a:lvl1pPr>
          </a:lstStyle>
          <a:p>
            <a:r>
              <a:rPr lang="el-GR" dirty="0"/>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grpSp>
        <p:nvGrpSpPr>
          <p:cNvPr id="8" name="Group 2">
            <a:extLst>
              <a:ext uri="{FF2B5EF4-FFF2-40B4-BE49-F238E27FC236}">
                <a16:creationId xmlns:a16="http://schemas.microsoft.com/office/drawing/2014/main" id="{2D9E6128-5EB7-4D97-B785-8CECAD1FBC70}"/>
              </a:ext>
            </a:extLst>
          </p:cNvPr>
          <p:cNvGrpSpPr>
            <a:grpSpLocks/>
          </p:cNvGrpSpPr>
          <p:nvPr userDrawn="1"/>
        </p:nvGrpSpPr>
        <p:grpSpPr bwMode="auto">
          <a:xfrm>
            <a:off x="723590" y="410368"/>
            <a:ext cx="11163610" cy="1096963"/>
            <a:chOff x="106688099" y="105404054"/>
            <a:chExt cx="5843219" cy="30109854"/>
          </a:xfrm>
        </p:grpSpPr>
        <p:sp>
          <p:nvSpPr>
            <p:cNvPr id="9" name="Rectangle 3" hidden="1">
              <a:extLst>
                <a:ext uri="{FF2B5EF4-FFF2-40B4-BE49-F238E27FC236}">
                  <a16:creationId xmlns:a16="http://schemas.microsoft.com/office/drawing/2014/main" id="{4D9B8417-ED5E-4D19-9051-8DA86C56A6E8}"/>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Oval 4">
              <a:extLst>
                <a:ext uri="{FF2B5EF4-FFF2-40B4-BE49-F238E27FC236}">
                  <a16:creationId xmlns:a16="http://schemas.microsoft.com/office/drawing/2014/main" id="{1B41188E-F32A-4AB9-8B30-00A3D45F3A42}"/>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
        <p:nvSpPr>
          <p:cNvPr id="13" name="TextBox 12">
            <a:extLst>
              <a:ext uri="{FF2B5EF4-FFF2-40B4-BE49-F238E27FC236}">
                <a16:creationId xmlns:a16="http://schemas.microsoft.com/office/drawing/2014/main" id="{F0AA95BB-4C00-4CD6-847A-4512B8C81B17}"/>
              </a:ext>
            </a:extLst>
          </p:cNvPr>
          <p:cNvSpPr txBox="1"/>
          <p:nvPr userDrawn="1"/>
        </p:nvSpPr>
        <p:spPr>
          <a:xfrm>
            <a:off x="13011" y="12069"/>
            <a:ext cx="7111689" cy="369332"/>
          </a:xfrm>
          <a:prstGeom prst="rect">
            <a:avLst/>
          </a:prstGeom>
          <a:solidFill>
            <a:schemeClr val="bg1"/>
          </a:solidFill>
        </p:spPr>
        <p:txBody>
          <a:bodyPr wrap="square">
            <a:spAutoFit/>
          </a:bodyPr>
          <a:lstStyle/>
          <a:p>
            <a:pPr algn="l"/>
            <a:r>
              <a:rPr lang="el-GR" b="0" dirty="0">
                <a:solidFill>
                  <a:srgbClr val="1A7EBA"/>
                </a:solidFill>
                <a:effectLst/>
                <a:latin typeface="+mj-lt"/>
              </a:rPr>
              <a:t>Επεισόδιο</a:t>
            </a:r>
            <a:r>
              <a:rPr lang="en-US" b="0" dirty="0">
                <a:solidFill>
                  <a:srgbClr val="1A7EBA"/>
                </a:solidFill>
                <a:effectLst/>
                <a:latin typeface="+mj-lt"/>
              </a:rPr>
              <a:t> 4 - </a:t>
            </a:r>
            <a:r>
              <a:rPr lang="el-GR" b="0" dirty="0">
                <a:solidFill>
                  <a:srgbClr val="1A7EBA"/>
                </a:solidFill>
                <a:effectLst/>
                <a:latin typeface="+mj-lt"/>
              </a:rPr>
              <a:t>Η ανακάλυψη της βανίλιας από έναν μικρό πρώην σκλάβο</a:t>
            </a:r>
          </a:p>
        </p:txBody>
      </p:sp>
    </p:spTree>
    <p:extLst>
      <p:ext uri="{BB962C8B-B14F-4D97-AF65-F5344CB8AC3E}">
        <p14:creationId xmlns:p14="http://schemas.microsoft.com/office/powerpoint/2010/main" val="156510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sv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image" Target="../media/image27.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8.png"/><Relationship Id="rId5" Type="http://schemas.openxmlformats.org/officeDocument/2006/relationships/image" Target="../media/image27.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8" Type="http://schemas.openxmlformats.org/officeDocument/2006/relationships/image" Target="../media/image24.jpeg"/><Relationship Id="rId13" Type="http://schemas.microsoft.com/office/2007/relationships/hdphoto" Target="../media/hdphoto1.wdp"/><Relationship Id="rId3" Type="http://schemas.openxmlformats.org/officeDocument/2006/relationships/image" Target="../media/image32.jpeg"/><Relationship Id="rId7" Type="http://schemas.openxmlformats.org/officeDocument/2006/relationships/image" Target="../media/image22.jpeg"/><Relationship Id="rId12" Type="http://schemas.openxmlformats.org/officeDocument/2006/relationships/image" Target="../media/image25.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image" Target="../media/image34.jpeg"/><Relationship Id="rId10" Type="http://schemas.openxmlformats.org/officeDocument/2006/relationships/image" Target="../media/image17.svg"/><Relationship Id="rId4" Type="http://schemas.openxmlformats.org/officeDocument/2006/relationships/image" Target="../media/image33.jpeg"/><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661856" y="429343"/>
            <a:ext cx="8686800" cy="2643459"/>
          </a:xfrm>
        </p:spPr>
        <p:txBody>
          <a:bodyPr>
            <a:normAutofit/>
          </a:bodyPr>
          <a:lstStyle/>
          <a:p>
            <a:r>
              <a:rPr lang="el-GR" sz="4400" dirty="0">
                <a:solidFill>
                  <a:schemeClr val="bg1"/>
                </a:solidFill>
                <a:effectLst>
                  <a:outerShdw blurRad="38100" dist="38100" dir="2700000" algn="tl">
                    <a:srgbClr val="000000">
                      <a:alpha val="43137"/>
                    </a:srgbClr>
                  </a:outerShdw>
                </a:effectLst>
              </a:rPr>
              <a:t>Μαθαίνοντας από την Ιστορία</a:t>
            </a:r>
            <a:r>
              <a:rPr lang="en-US" sz="4400" dirty="0">
                <a:solidFill>
                  <a:schemeClr val="bg1"/>
                </a:solidFill>
                <a:effectLst>
                  <a:outerShdw blurRad="38100" dist="38100" dir="2700000" algn="tl">
                    <a:srgbClr val="000000">
                      <a:alpha val="43137"/>
                    </a:srgbClr>
                  </a:outerShdw>
                </a:effectLst>
              </a:rPr>
              <a:t> ...</a:t>
            </a:r>
            <a:br>
              <a:rPr lang="en-US" sz="4400" dirty="0">
                <a:solidFill>
                  <a:schemeClr val="bg1"/>
                </a:solidFill>
                <a:effectLst>
                  <a:outerShdw blurRad="38100" dist="38100" dir="2700000" algn="tl">
                    <a:srgbClr val="000000">
                      <a:alpha val="43137"/>
                    </a:srgbClr>
                  </a:outerShdw>
                </a:effectLst>
              </a:rPr>
            </a:br>
            <a:br>
              <a:rPr lang="en-US" sz="2800" dirty="0">
                <a:solidFill>
                  <a:schemeClr val="bg1"/>
                </a:solidFill>
                <a:effectLst>
                  <a:outerShdw blurRad="38100" dist="38100" dir="2700000" algn="tl">
                    <a:srgbClr val="000000">
                      <a:alpha val="43137"/>
                    </a:srgbClr>
                  </a:outerShdw>
                </a:effectLst>
              </a:rPr>
            </a:br>
            <a:r>
              <a:rPr lang="el-GR" sz="2800" dirty="0">
                <a:solidFill>
                  <a:schemeClr val="bg1"/>
                </a:solidFill>
                <a:effectLst>
                  <a:outerShdw blurRad="38100" dist="38100" dir="2700000" algn="tl">
                    <a:srgbClr val="000000">
                      <a:alpha val="43137"/>
                    </a:srgbClr>
                  </a:outerShdw>
                </a:effectLst>
              </a:rPr>
              <a:t>Επεισόδιο </a:t>
            </a:r>
            <a:r>
              <a:rPr lang="en-US" sz="2800" dirty="0">
                <a:solidFill>
                  <a:schemeClr val="bg1"/>
                </a:solidFill>
                <a:effectLst>
                  <a:outerShdw blurRad="38100" dist="38100" dir="2700000" algn="tl">
                    <a:srgbClr val="000000">
                      <a:alpha val="43137"/>
                    </a:srgbClr>
                  </a:outerShdw>
                </a:effectLst>
              </a:rPr>
              <a:t>4</a:t>
            </a:r>
            <a:endParaRPr lang="el-GR" sz="2800" dirty="0">
              <a:solidFill>
                <a:schemeClr val="bg1"/>
              </a:solidFill>
              <a:effectLst>
                <a:outerShdw blurRad="38100" dist="38100" dir="2700000" algn="tl">
                  <a:srgbClr val="000000">
                    <a:alpha val="43137"/>
                  </a:srgbClr>
                </a:outerShdw>
              </a:effectLst>
            </a:endParaRP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4604698" y="3343026"/>
            <a:ext cx="7482527" cy="1655762"/>
          </a:xfrm>
        </p:spPr>
        <p:txBody>
          <a:bodyPr>
            <a:normAutofit fontScale="92500"/>
          </a:bodyPr>
          <a:lstStyle/>
          <a:p>
            <a:r>
              <a:rPr lang="el-GR" sz="4800" b="1" dirty="0">
                <a:solidFill>
                  <a:srgbClr val="FBE82A"/>
                </a:solidFill>
                <a:effectLst>
                  <a:outerShdw blurRad="38100" dist="38100" dir="2700000" algn="tl">
                    <a:srgbClr val="000000">
                      <a:alpha val="43137"/>
                    </a:srgbClr>
                  </a:outerShdw>
                </a:effectLst>
              </a:rPr>
              <a:t>Η ανακάλυψη της βανίλιας από έναν μικρό πρώην σκλάβο</a:t>
            </a:r>
            <a:endParaRPr lang="el-GR" sz="4800" b="1"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317646"/>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6" name="Ορθογώνιο 15">
            <a:extLst>
              <a:ext uri="{FF2B5EF4-FFF2-40B4-BE49-F238E27FC236}">
                <a16:creationId xmlns:a16="http://schemas.microsoft.com/office/drawing/2014/main" id="{15A7735B-53C5-4D8D-B48F-31D51270A2C1}"/>
              </a:ext>
            </a:extLst>
          </p:cNvPr>
          <p:cNvSpPr/>
          <p:nvPr/>
        </p:nvSpPr>
        <p:spPr>
          <a:xfrm>
            <a:off x="1675900" y="6380247"/>
            <a:ext cx="7516170" cy="632422"/>
          </a:xfrm>
          <a:prstGeom prst="rect">
            <a:avLst/>
          </a:prstGeom>
        </p:spPr>
        <p:txBody>
          <a:bodyPr vert="horz" lIns="91440" tIns="45720" rIns="91440" bIns="45720" rtlCol="0" anchor="ctr">
            <a:normAutofit/>
          </a:bodyPr>
          <a:lstStyle/>
          <a:p>
            <a:pPr>
              <a:lnSpc>
                <a:spcPct val="90000"/>
              </a:lnSpc>
              <a:spcAft>
                <a:spcPts val="600"/>
              </a:spcAft>
            </a:pPr>
            <a:r>
              <a:rPr lang="el-GR" sz="900" dirty="0">
                <a:solidFill>
                  <a:schemeClr val="bg1">
                    <a:lumMod val="50000"/>
                  </a:schemeClr>
                </a:solidFill>
                <a:latin typeface="+mj-lt"/>
              </a:rPr>
              <a:t>Η υποστήριξη της Ευρωπαϊκής Επιτροπής για την παραγωγή της παρούσας έκδοσης δεν συνιστά αποδοχή του περιεχομένου, το οποίο αντανακλά τις απόψεις μόνον των δημιουργών, και η Ευρωπαϊκή Επιτροπή δεν φέρει ουδεμία ευθύνη για οποιαδήποτε χρήση των πληροφοριών που εμπεριέχονται σε αυτό</a:t>
            </a:r>
            <a:r>
              <a:rPr lang="en-US" sz="900" b="0" i="0" dirty="0">
                <a:solidFill>
                  <a:schemeClr val="bg1">
                    <a:lumMod val="50000"/>
                  </a:schemeClr>
                </a:solidFill>
                <a:effectLst/>
                <a:latin typeface="+mj-lt"/>
              </a:rPr>
              <a:t>.</a:t>
            </a:r>
            <a:endParaRPr lang="en-US" sz="900" dirty="0">
              <a:solidFill>
                <a:schemeClr val="bg1">
                  <a:lumMod val="50000"/>
                </a:schemeClr>
              </a:solidFill>
              <a:latin typeface="+mj-lt"/>
            </a:endParaRPr>
          </a:p>
        </p:txBody>
      </p:sp>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l-GR" sz="5400" dirty="0">
                <a:solidFill>
                  <a:srgbClr val="FBE82A"/>
                </a:solidFill>
                <a:effectLst>
                  <a:outerShdw blurRad="38100" dist="38100" dir="2700000" algn="tl">
                    <a:srgbClr val="000000">
                      <a:alpha val="43137"/>
                    </a:srgbClr>
                  </a:outerShdw>
                </a:effectLst>
              </a:rPr>
              <a:t>Τα βήματα ένα-ένα</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051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47DDE521-BC2A-4B73-B0BE-92A4B7C48CF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el-GR" dirty="0"/>
              <a:t>Βήμα 1: </a:t>
            </a:r>
            <a:r>
              <a:rPr lang="el-GR" b="0" dirty="0"/>
              <a:t>Εξοικειωθείτε με την κατάσταση</a:t>
            </a:r>
            <a:endParaRPr lang="en-GB" b="0" dirty="0"/>
          </a:p>
        </p:txBody>
      </p:sp>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p:txBody>
          <a:bodyPr/>
          <a:lstStyle/>
          <a:p>
            <a:r>
              <a:rPr lang="el-GR" sz="2000" b="1" dirty="0">
                <a:latin typeface="Calibri" panose="020F0502020204030204" pitchFamily="34" charset="0"/>
                <a:ea typeface="MyriadPro-Regular"/>
                <a:cs typeface="Arial" panose="020B0604020202020204" pitchFamily="34" charset="0"/>
              </a:rPr>
              <a:t>Διαβάστε προσεκτικά </a:t>
            </a:r>
            <a:r>
              <a:rPr lang="en-GB" sz="2000" b="1" dirty="0">
                <a:latin typeface="Calibri" panose="020F0502020204030204" pitchFamily="34" charset="0"/>
                <a:ea typeface="MyriadPro-Regular"/>
                <a:cs typeface="Arial" panose="020B0604020202020204" pitchFamily="34" charset="0"/>
              </a:rPr>
              <a:t> </a:t>
            </a:r>
          </a:p>
          <a:p>
            <a:pPr lvl="1"/>
            <a:r>
              <a:rPr lang="el-GR" sz="2000" dirty="0">
                <a:latin typeface="Calibri" panose="020F0502020204030204" pitchFamily="34" charset="0"/>
                <a:ea typeface="MyriadPro-Regular"/>
                <a:cs typeface="Arial" panose="020B0604020202020204" pitchFamily="34" charset="0"/>
              </a:rPr>
              <a:t>την περιγραφή του επεισοδίου </a:t>
            </a:r>
          </a:p>
          <a:p>
            <a:pPr lvl="1"/>
            <a:r>
              <a:rPr lang="el-GR" sz="2000" dirty="0">
                <a:latin typeface="Calibri" panose="020F0502020204030204" pitchFamily="34" charset="0"/>
                <a:ea typeface="MyriadPro-Regular"/>
                <a:cs typeface="Arial" panose="020B0604020202020204" pitchFamily="34" charset="0"/>
              </a:rPr>
              <a:t>και την κατάσταση</a:t>
            </a:r>
            <a:r>
              <a:rPr lang="en-GB" sz="2000" dirty="0">
                <a:latin typeface="Calibri" panose="020F0502020204030204" pitchFamily="34" charset="0"/>
                <a:ea typeface="MyriadPro-Regular"/>
                <a:cs typeface="Arial" panose="020B0604020202020204" pitchFamily="34" charset="0"/>
              </a:rPr>
              <a:t>. </a:t>
            </a:r>
          </a:p>
          <a:p>
            <a:endParaRPr lang="en-GB" sz="2000" dirty="0">
              <a:latin typeface="Calibri" panose="020F0502020204030204" pitchFamily="34" charset="0"/>
              <a:ea typeface="MyriadPro-Regular"/>
              <a:cs typeface="Arial" panose="020B0604020202020204" pitchFamily="34" charset="0"/>
            </a:endParaRPr>
          </a:p>
          <a:p>
            <a:r>
              <a:rPr lang="el-GR" sz="2000" dirty="0">
                <a:latin typeface="Calibri" panose="020F0502020204030204" pitchFamily="34" charset="0"/>
                <a:ea typeface="MyriadPro-Regular"/>
                <a:cs typeface="Arial" panose="020B0604020202020204" pitchFamily="34" charset="0"/>
              </a:rPr>
              <a:t>Μη διστάσετε να ρωτήσετε τον δάσκαλό σας εάν δεν είστε σίγουροι ή έχετε περαιτέρω ερωτήσεις κατανόησης.  Μπορείτε επίσης να βρείτε περισσότερες πληροφορίες στο διαδίκτυο εάν σας ενδιαφέρει ιδιαίτερα κάποιο θέμα</a:t>
            </a:r>
            <a:r>
              <a:rPr lang="en-GB" sz="1800" dirty="0">
                <a:effectLst/>
                <a:latin typeface="Calibri" panose="020F0502020204030204" pitchFamily="34" charset="0"/>
                <a:ea typeface="MyriadPro-Regular"/>
                <a:cs typeface="Arial" panose="020B0604020202020204" pitchFamily="34" charset="0"/>
              </a:rPr>
              <a:t>.</a:t>
            </a:r>
          </a:p>
          <a:p>
            <a:endParaRPr lang="en-GB" dirty="0"/>
          </a:p>
          <a:p>
            <a:endParaRPr lang="en-GB" dirty="0"/>
          </a:p>
        </p:txBody>
      </p:sp>
      <p:sp>
        <p:nvSpPr>
          <p:cNvPr id="7" name="TextBox 6">
            <a:extLst>
              <a:ext uri="{FF2B5EF4-FFF2-40B4-BE49-F238E27FC236}">
                <a16:creationId xmlns:a16="http://schemas.microsoft.com/office/drawing/2014/main" id="{CD9AC42D-679B-4B3C-A8A8-71517BB10085}"/>
              </a:ext>
            </a:extLst>
          </p:cNvPr>
          <p:cNvSpPr txBox="1"/>
          <p:nvPr/>
        </p:nvSpPr>
        <p:spPr>
          <a:xfrm>
            <a:off x="1238863" y="4738549"/>
            <a:ext cx="8308259" cy="2031325"/>
          </a:xfrm>
          <a:custGeom>
            <a:avLst/>
            <a:gdLst>
              <a:gd name="connsiteX0" fmla="*/ 0 w 8308259"/>
              <a:gd name="connsiteY0" fmla="*/ 0 h 2031325"/>
              <a:gd name="connsiteX1" fmla="*/ 427282 w 8308259"/>
              <a:gd name="connsiteY1" fmla="*/ 0 h 2031325"/>
              <a:gd name="connsiteX2" fmla="*/ 771481 w 8308259"/>
              <a:gd name="connsiteY2" fmla="*/ 0 h 2031325"/>
              <a:gd name="connsiteX3" fmla="*/ 1281846 w 8308259"/>
              <a:gd name="connsiteY3" fmla="*/ 0 h 2031325"/>
              <a:gd name="connsiteX4" fmla="*/ 1792210 w 8308259"/>
              <a:gd name="connsiteY4" fmla="*/ 0 h 2031325"/>
              <a:gd name="connsiteX5" fmla="*/ 2385657 w 8308259"/>
              <a:gd name="connsiteY5" fmla="*/ 0 h 2031325"/>
              <a:gd name="connsiteX6" fmla="*/ 2729857 w 8308259"/>
              <a:gd name="connsiteY6" fmla="*/ 0 h 2031325"/>
              <a:gd name="connsiteX7" fmla="*/ 3323304 w 8308259"/>
              <a:gd name="connsiteY7" fmla="*/ 0 h 2031325"/>
              <a:gd name="connsiteX8" fmla="*/ 3833668 w 8308259"/>
              <a:gd name="connsiteY8" fmla="*/ 0 h 2031325"/>
              <a:gd name="connsiteX9" fmla="*/ 4177867 w 8308259"/>
              <a:gd name="connsiteY9" fmla="*/ 0 h 2031325"/>
              <a:gd name="connsiteX10" fmla="*/ 4771314 w 8308259"/>
              <a:gd name="connsiteY10" fmla="*/ 0 h 2031325"/>
              <a:gd name="connsiteX11" fmla="*/ 5447844 w 8308259"/>
              <a:gd name="connsiteY11" fmla="*/ 0 h 2031325"/>
              <a:gd name="connsiteX12" fmla="*/ 5792043 w 8308259"/>
              <a:gd name="connsiteY12" fmla="*/ 0 h 2031325"/>
              <a:gd name="connsiteX13" fmla="*/ 6468573 w 8308259"/>
              <a:gd name="connsiteY13" fmla="*/ 0 h 2031325"/>
              <a:gd name="connsiteX14" fmla="*/ 7228185 w 8308259"/>
              <a:gd name="connsiteY14" fmla="*/ 0 h 2031325"/>
              <a:gd name="connsiteX15" fmla="*/ 8308259 w 8308259"/>
              <a:gd name="connsiteY15" fmla="*/ 0 h 2031325"/>
              <a:gd name="connsiteX16" fmla="*/ 8308259 w 8308259"/>
              <a:gd name="connsiteY16" fmla="*/ 528145 h 2031325"/>
              <a:gd name="connsiteX17" fmla="*/ 8308259 w 8308259"/>
              <a:gd name="connsiteY17" fmla="*/ 1076602 h 2031325"/>
              <a:gd name="connsiteX18" fmla="*/ 8308259 w 8308259"/>
              <a:gd name="connsiteY18" fmla="*/ 2031325 h 2031325"/>
              <a:gd name="connsiteX19" fmla="*/ 7631729 w 8308259"/>
              <a:gd name="connsiteY19" fmla="*/ 2031325 h 2031325"/>
              <a:gd name="connsiteX20" fmla="*/ 7121365 w 8308259"/>
              <a:gd name="connsiteY20" fmla="*/ 2031325 h 2031325"/>
              <a:gd name="connsiteX21" fmla="*/ 6611000 w 8308259"/>
              <a:gd name="connsiteY21" fmla="*/ 2031325 h 2031325"/>
              <a:gd name="connsiteX22" fmla="*/ 6266801 w 8308259"/>
              <a:gd name="connsiteY22" fmla="*/ 2031325 h 2031325"/>
              <a:gd name="connsiteX23" fmla="*/ 5507189 w 8308259"/>
              <a:gd name="connsiteY23" fmla="*/ 2031325 h 2031325"/>
              <a:gd name="connsiteX24" fmla="*/ 4747577 w 8308259"/>
              <a:gd name="connsiteY24" fmla="*/ 2031325 h 2031325"/>
              <a:gd name="connsiteX25" fmla="*/ 4403377 w 8308259"/>
              <a:gd name="connsiteY25" fmla="*/ 2031325 h 2031325"/>
              <a:gd name="connsiteX26" fmla="*/ 3726848 w 8308259"/>
              <a:gd name="connsiteY26" fmla="*/ 2031325 h 2031325"/>
              <a:gd name="connsiteX27" fmla="*/ 2967235 w 8308259"/>
              <a:gd name="connsiteY27" fmla="*/ 2031325 h 2031325"/>
              <a:gd name="connsiteX28" fmla="*/ 2539953 w 8308259"/>
              <a:gd name="connsiteY28" fmla="*/ 2031325 h 2031325"/>
              <a:gd name="connsiteX29" fmla="*/ 1946506 w 8308259"/>
              <a:gd name="connsiteY29" fmla="*/ 2031325 h 2031325"/>
              <a:gd name="connsiteX30" fmla="*/ 1353059 w 8308259"/>
              <a:gd name="connsiteY30" fmla="*/ 2031325 h 2031325"/>
              <a:gd name="connsiteX31" fmla="*/ 759612 w 8308259"/>
              <a:gd name="connsiteY31" fmla="*/ 2031325 h 2031325"/>
              <a:gd name="connsiteX32" fmla="*/ 0 w 8308259"/>
              <a:gd name="connsiteY32" fmla="*/ 2031325 h 2031325"/>
              <a:gd name="connsiteX33" fmla="*/ 0 w 8308259"/>
              <a:gd name="connsiteY33" fmla="*/ 1543807 h 2031325"/>
              <a:gd name="connsiteX34" fmla="*/ 0 w 8308259"/>
              <a:gd name="connsiteY34" fmla="*/ 1096916 h 2031325"/>
              <a:gd name="connsiteX35" fmla="*/ 0 w 8308259"/>
              <a:gd name="connsiteY35" fmla="*/ 568771 h 2031325"/>
              <a:gd name="connsiteX36" fmla="*/ 0 w 8308259"/>
              <a:gd name="connsiteY36" fmla="*/ 0 h 20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08259" h="2031325" fill="none" extrusionOk="0">
                <a:moveTo>
                  <a:pt x="0" y="0"/>
                </a:moveTo>
                <a:cubicBezTo>
                  <a:pt x="111683" y="-27592"/>
                  <a:pt x="300752" y="50003"/>
                  <a:pt x="427282" y="0"/>
                </a:cubicBezTo>
                <a:cubicBezTo>
                  <a:pt x="553812" y="-50003"/>
                  <a:pt x="683281" y="39310"/>
                  <a:pt x="771481" y="0"/>
                </a:cubicBezTo>
                <a:cubicBezTo>
                  <a:pt x="859681" y="-39310"/>
                  <a:pt x="1133902" y="23065"/>
                  <a:pt x="1281846" y="0"/>
                </a:cubicBezTo>
                <a:cubicBezTo>
                  <a:pt x="1429790" y="-23065"/>
                  <a:pt x="1660579" y="5907"/>
                  <a:pt x="1792210" y="0"/>
                </a:cubicBezTo>
                <a:cubicBezTo>
                  <a:pt x="1923841" y="-5907"/>
                  <a:pt x="2235485" y="35789"/>
                  <a:pt x="2385657" y="0"/>
                </a:cubicBezTo>
                <a:cubicBezTo>
                  <a:pt x="2535829" y="-35789"/>
                  <a:pt x="2651954" y="20917"/>
                  <a:pt x="2729857" y="0"/>
                </a:cubicBezTo>
                <a:cubicBezTo>
                  <a:pt x="2807760" y="-20917"/>
                  <a:pt x="3044081" y="27664"/>
                  <a:pt x="3323304" y="0"/>
                </a:cubicBezTo>
                <a:cubicBezTo>
                  <a:pt x="3602527" y="-27664"/>
                  <a:pt x="3694867" y="52049"/>
                  <a:pt x="3833668" y="0"/>
                </a:cubicBezTo>
                <a:cubicBezTo>
                  <a:pt x="3972469" y="-52049"/>
                  <a:pt x="4090655" y="15830"/>
                  <a:pt x="4177867" y="0"/>
                </a:cubicBezTo>
                <a:cubicBezTo>
                  <a:pt x="4265079" y="-15830"/>
                  <a:pt x="4570791" y="69543"/>
                  <a:pt x="4771314" y="0"/>
                </a:cubicBezTo>
                <a:cubicBezTo>
                  <a:pt x="4971837" y="-69543"/>
                  <a:pt x="5194729" y="67954"/>
                  <a:pt x="5447844" y="0"/>
                </a:cubicBezTo>
                <a:cubicBezTo>
                  <a:pt x="5700959" y="-67954"/>
                  <a:pt x="5646289" y="20339"/>
                  <a:pt x="5792043" y="0"/>
                </a:cubicBezTo>
                <a:cubicBezTo>
                  <a:pt x="5937797" y="-20339"/>
                  <a:pt x="6154795" y="13392"/>
                  <a:pt x="6468573" y="0"/>
                </a:cubicBezTo>
                <a:cubicBezTo>
                  <a:pt x="6782351" y="-13392"/>
                  <a:pt x="6958756" y="89242"/>
                  <a:pt x="7228185" y="0"/>
                </a:cubicBezTo>
                <a:cubicBezTo>
                  <a:pt x="7497614" y="-89242"/>
                  <a:pt x="8065084" y="97612"/>
                  <a:pt x="8308259" y="0"/>
                </a:cubicBezTo>
                <a:cubicBezTo>
                  <a:pt x="8322255" y="108462"/>
                  <a:pt x="8246995" y="375755"/>
                  <a:pt x="8308259" y="528145"/>
                </a:cubicBezTo>
                <a:cubicBezTo>
                  <a:pt x="8369523" y="680536"/>
                  <a:pt x="8267267" y="817301"/>
                  <a:pt x="8308259" y="1076602"/>
                </a:cubicBezTo>
                <a:cubicBezTo>
                  <a:pt x="8349251" y="1335903"/>
                  <a:pt x="8268067" y="1624923"/>
                  <a:pt x="8308259" y="2031325"/>
                </a:cubicBezTo>
                <a:cubicBezTo>
                  <a:pt x="8027415" y="2066444"/>
                  <a:pt x="7841571" y="2023566"/>
                  <a:pt x="7631729" y="2031325"/>
                </a:cubicBezTo>
                <a:cubicBezTo>
                  <a:pt x="7421887" y="2039084"/>
                  <a:pt x="7374108" y="2019101"/>
                  <a:pt x="7121365" y="2031325"/>
                </a:cubicBezTo>
                <a:cubicBezTo>
                  <a:pt x="6868622" y="2043549"/>
                  <a:pt x="6722072" y="1975111"/>
                  <a:pt x="6611000" y="2031325"/>
                </a:cubicBezTo>
                <a:cubicBezTo>
                  <a:pt x="6499929" y="2087539"/>
                  <a:pt x="6375782" y="2026144"/>
                  <a:pt x="6266801" y="2031325"/>
                </a:cubicBezTo>
                <a:cubicBezTo>
                  <a:pt x="6157820" y="2036506"/>
                  <a:pt x="5837000" y="1951145"/>
                  <a:pt x="5507189" y="2031325"/>
                </a:cubicBezTo>
                <a:cubicBezTo>
                  <a:pt x="5177378" y="2111505"/>
                  <a:pt x="5022395" y="1992073"/>
                  <a:pt x="4747577" y="2031325"/>
                </a:cubicBezTo>
                <a:cubicBezTo>
                  <a:pt x="4472759" y="2070577"/>
                  <a:pt x="4564545" y="2025650"/>
                  <a:pt x="4403377" y="2031325"/>
                </a:cubicBezTo>
                <a:cubicBezTo>
                  <a:pt x="4242209" y="2037000"/>
                  <a:pt x="4042133" y="1987668"/>
                  <a:pt x="3726848" y="2031325"/>
                </a:cubicBezTo>
                <a:cubicBezTo>
                  <a:pt x="3411563" y="2074982"/>
                  <a:pt x="3291907" y="1941763"/>
                  <a:pt x="2967235" y="2031325"/>
                </a:cubicBezTo>
                <a:cubicBezTo>
                  <a:pt x="2642563" y="2120887"/>
                  <a:pt x="2696418" y="1981767"/>
                  <a:pt x="2539953" y="2031325"/>
                </a:cubicBezTo>
                <a:cubicBezTo>
                  <a:pt x="2383488" y="2080883"/>
                  <a:pt x="2144385" y="2009261"/>
                  <a:pt x="1946506" y="2031325"/>
                </a:cubicBezTo>
                <a:cubicBezTo>
                  <a:pt x="1748627" y="2053389"/>
                  <a:pt x="1609127" y="1980018"/>
                  <a:pt x="1353059" y="2031325"/>
                </a:cubicBezTo>
                <a:cubicBezTo>
                  <a:pt x="1096991" y="2082632"/>
                  <a:pt x="913896" y="1994483"/>
                  <a:pt x="759612" y="2031325"/>
                </a:cubicBezTo>
                <a:cubicBezTo>
                  <a:pt x="605328" y="2068167"/>
                  <a:pt x="347526" y="1996705"/>
                  <a:pt x="0" y="2031325"/>
                </a:cubicBezTo>
                <a:cubicBezTo>
                  <a:pt x="-501" y="1929671"/>
                  <a:pt x="36686" y="1737599"/>
                  <a:pt x="0" y="1543807"/>
                </a:cubicBezTo>
                <a:cubicBezTo>
                  <a:pt x="-36686" y="1350015"/>
                  <a:pt x="12777" y="1202247"/>
                  <a:pt x="0" y="1096916"/>
                </a:cubicBezTo>
                <a:cubicBezTo>
                  <a:pt x="-12777" y="991585"/>
                  <a:pt x="52585" y="826657"/>
                  <a:pt x="0" y="568771"/>
                </a:cubicBezTo>
                <a:cubicBezTo>
                  <a:pt x="-52585" y="310885"/>
                  <a:pt x="3406" y="182076"/>
                  <a:pt x="0" y="0"/>
                </a:cubicBezTo>
                <a:close/>
              </a:path>
              <a:path w="8308259" h="2031325" stroke="0" extrusionOk="0">
                <a:moveTo>
                  <a:pt x="0" y="0"/>
                </a:moveTo>
                <a:cubicBezTo>
                  <a:pt x="84272" y="-23017"/>
                  <a:pt x="233793" y="22691"/>
                  <a:pt x="344199" y="0"/>
                </a:cubicBezTo>
                <a:cubicBezTo>
                  <a:pt x="454605" y="-22691"/>
                  <a:pt x="868543" y="57185"/>
                  <a:pt x="1020729" y="0"/>
                </a:cubicBezTo>
                <a:cubicBezTo>
                  <a:pt x="1172915" y="-57185"/>
                  <a:pt x="1197849" y="20309"/>
                  <a:pt x="1364928" y="0"/>
                </a:cubicBezTo>
                <a:cubicBezTo>
                  <a:pt x="1532007" y="-20309"/>
                  <a:pt x="1758871" y="36513"/>
                  <a:pt x="1875293" y="0"/>
                </a:cubicBezTo>
                <a:cubicBezTo>
                  <a:pt x="1991715" y="-36513"/>
                  <a:pt x="2231926" y="5809"/>
                  <a:pt x="2468740" y="0"/>
                </a:cubicBezTo>
                <a:cubicBezTo>
                  <a:pt x="2705554" y="-5809"/>
                  <a:pt x="2860397" y="47587"/>
                  <a:pt x="2979104" y="0"/>
                </a:cubicBezTo>
                <a:cubicBezTo>
                  <a:pt x="3097811" y="-47587"/>
                  <a:pt x="3444837" y="9452"/>
                  <a:pt x="3655634" y="0"/>
                </a:cubicBezTo>
                <a:cubicBezTo>
                  <a:pt x="3866431" y="-9452"/>
                  <a:pt x="3948674" y="42089"/>
                  <a:pt x="4165998" y="0"/>
                </a:cubicBezTo>
                <a:cubicBezTo>
                  <a:pt x="4383322" y="-42089"/>
                  <a:pt x="4601021" y="78485"/>
                  <a:pt x="4925611" y="0"/>
                </a:cubicBezTo>
                <a:cubicBezTo>
                  <a:pt x="5250201" y="-78485"/>
                  <a:pt x="5258702" y="49747"/>
                  <a:pt x="5519058" y="0"/>
                </a:cubicBezTo>
                <a:cubicBezTo>
                  <a:pt x="5779414" y="-49747"/>
                  <a:pt x="6103313" y="72125"/>
                  <a:pt x="6278670" y="0"/>
                </a:cubicBezTo>
                <a:cubicBezTo>
                  <a:pt x="6454027" y="-72125"/>
                  <a:pt x="6681175" y="54298"/>
                  <a:pt x="7038282" y="0"/>
                </a:cubicBezTo>
                <a:cubicBezTo>
                  <a:pt x="7395389" y="-54298"/>
                  <a:pt x="7437840" y="4643"/>
                  <a:pt x="7548647" y="0"/>
                </a:cubicBezTo>
                <a:cubicBezTo>
                  <a:pt x="7659454" y="-4643"/>
                  <a:pt x="8126306" y="12928"/>
                  <a:pt x="8308259" y="0"/>
                </a:cubicBezTo>
                <a:cubicBezTo>
                  <a:pt x="8363948" y="130110"/>
                  <a:pt x="8288529" y="270414"/>
                  <a:pt x="8308259" y="487518"/>
                </a:cubicBezTo>
                <a:cubicBezTo>
                  <a:pt x="8327989" y="704622"/>
                  <a:pt x="8305540" y="852082"/>
                  <a:pt x="8308259" y="954723"/>
                </a:cubicBezTo>
                <a:cubicBezTo>
                  <a:pt x="8310978" y="1057365"/>
                  <a:pt x="8248569" y="1298558"/>
                  <a:pt x="8308259" y="1462554"/>
                </a:cubicBezTo>
                <a:cubicBezTo>
                  <a:pt x="8367949" y="1626550"/>
                  <a:pt x="8281644" y="1820788"/>
                  <a:pt x="8308259" y="2031325"/>
                </a:cubicBezTo>
                <a:cubicBezTo>
                  <a:pt x="8098341" y="2073062"/>
                  <a:pt x="7992020" y="2006610"/>
                  <a:pt x="7880977" y="2031325"/>
                </a:cubicBezTo>
                <a:cubicBezTo>
                  <a:pt x="7769934" y="2056040"/>
                  <a:pt x="7665000" y="2027445"/>
                  <a:pt x="7536778" y="2031325"/>
                </a:cubicBezTo>
                <a:cubicBezTo>
                  <a:pt x="7408556" y="2035205"/>
                  <a:pt x="7307612" y="2030520"/>
                  <a:pt x="7192579" y="2031325"/>
                </a:cubicBezTo>
                <a:cubicBezTo>
                  <a:pt x="7077546" y="2032130"/>
                  <a:pt x="6999446" y="1993055"/>
                  <a:pt x="6848379" y="2031325"/>
                </a:cubicBezTo>
                <a:cubicBezTo>
                  <a:pt x="6697312" y="2069595"/>
                  <a:pt x="6535876" y="1963811"/>
                  <a:pt x="6254932" y="2031325"/>
                </a:cubicBezTo>
                <a:cubicBezTo>
                  <a:pt x="5973988" y="2098839"/>
                  <a:pt x="5855943" y="1964710"/>
                  <a:pt x="5495320" y="2031325"/>
                </a:cubicBezTo>
                <a:cubicBezTo>
                  <a:pt x="5134697" y="2097940"/>
                  <a:pt x="4901175" y="1959305"/>
                  <a:pt x="4735708" y="2031325"/>
                </a:cubicBezTo>
                <a:cubicBezTo>
                  <a:pt x="4570241" y="2103345"/>
                  <a:pt x="4395398" y="2016837"/>
                  <a:pt x="4225343" y="2031325"/>
                </a:cubicBezTo>
                <a:cubicBezTo>
                  <a:pt x="4055289" y="2045813"/>
                  <a:pt x="3808247" y="2004328"/>
                  <a:pt x="3631896" y="2031325"/>
                </a:cubicBezTo>
                <a:cubicBezTo>
                  <a:pt x="3455545" y="2058322"/>
                  <a:pt x="3092145" y="1959574"/>
                  <a:pt x="2872284" y="2031325"/>
                </a:cubicBezTo>
                <a:cubicBezTo>
                  <a:pt x="2652423" y="2103076"/>
                  <a:pt x="2624233" y="2008633"/>
                  <a:pt x="2528085" y="2031325"/>
                </a:cubicBezTo>
                <a:cubicBezTo>
                  <a:pt x="2431937" y="2054017"/>
                  <a:pt x="1963561" y="2022810"/>
                  <a:pt x="1768472" y="2031325"/>
                </a:cubicBezTo>
                <a:cubicBezTo>
                  <a:pt x="1573383" y="2039840"/>
                  <a:pt x="1569997" y="1997196"/>
                  <a:pt x="1424273" y="2031325"/>
                </a:cubicBezTo>
                <a:cubicBezTo>
                  <a:pt x="1278549" y="2065454"/>
                  <a:pt x="950196" y="2023165"/>
                  <a:pt x="830826" y="2031325"/>
                </a:cubicBezTo>
                <a:cubicBezTo>
                  <a:pt x="711456" y="2039485"/>
                  <a:pt x="222839" y="2027851"/>
                  <a:pt x="0" y="2031325"/>
                </a:cubicBezTo>
                <a:cubicBezTo>
                  <a:pt x="-907" y="1898113"/>
                  <a:pt x="19082" y="1750736"/>
                  <a:pt x="0" y="1523494"/>
                </a:cubicBezTo>
                <a:cubicBezTo>
                  <a:pt x="-19082" y="1296252"/>
                  <a:pt x="16815" y="1219970"/>
                  <a:pt x="0" y="1076602"/>
                </a:cubicBezTo>
                <a:cubicBezTo>
                  <a:pt x="-16815" y="933234"/>
                  <a:pt x="4207" y="704564"/>
                  <a:pt x="0" y="528145"/>
                </a:cubicBezTo>
                <a:cubicBezTo>
                  <a:pt x="-4207" y="351726"/>
                  <a:pt x="16801" y="233345"/>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3167964579">
                  <a:prstGeom prst="rect">
                    <a:avLst/>
                  </a:prstGeom>
                  <ask:type>
                    <ask:lineSketchScribble/>
                  </ask:type>
                </ask:lineSketchStyleProps>
              </a:ext>
            </a:extLst>
          </a:ln>
        </p:spPr>
        <p:txBody>
          <a:bodyPr wrap="square">
            <a:spAutoFit/>
          </a:bodyPr>
          <a:lstStyle/>
          <a:p>
            <a:r>
              <a:rPr lang="el-GR" b="1" dirty="0"/>
              <a:t>Περιγραφή</a:t>
            </a:r>
            <a:endParaRPr lang="en-GB" b="1" dirty="0"/>
          </a:p>
          <a:p>
            <a:r>
              <a:rPr lang="el-GR" dirty="0"/>
              <a:t>Ο δωδεκάχρονος σκλάβος </a:t>
            </a:r>
            <a:r>
              <a:rPr lang="el-GR" dirty="0" err="1">
                <a:latin typeface="Calibri" panose="020F0502020204030204" pitchFamily="34" charset="0"/>
                <a:ea typeface="MyriadPro-Regular"/>
                <a:cs typeface="Arial" panose="020B0604020202020204" pitchFamily="34" charset="0"/>
              </a:rPr>
              <a:t>Edmond</a:t>
            </a:r>
            <a:r>
              <a:rPr lang="el-GR" dirty="0"/>
              <a:t> ανακάλυψε τον τρόπο για να  γονιμοποιήσει με το χέρι τη βανίλια. Κανένας βοτανολόγος ή επιστήμονας πριν από αυτόν δεν είχε επιτύχει αυτήν την ανακάλυψη, η οποία θα προωθήσει την καλλιέργεια της βανίλιας </a:t>
            </a:r>
            <a:r>
              <a:rPr lang="el-GR" dirty="0" err="1"/>
              <a:t>Bourbon</a:t>
            </a:r>
            <a:r>
              <a:rPr lang="el-GR" dirty="0"/>
              <a:t> σε όλο τον κόσμο. Αρχικά γονιμοποιήθηκε από συγκεκριμένα έντομα στην Αμερική, αλλά στην Reunion δεν μπορούσε να δώσει λοβούς πριν την ανακάλυψη του </a:t>
            </a:r>
            <a:r>
              <a:rPr lang="el-GR" dirty="0" err="1"/>
              <a:t>Albius</a:t>
            </a:r>
            <a:r>
              <a:rPr lang="el-GR" dirty="0"/>
              <a:t> γιατί τέτοια γονιμοποιητικά έντομα δεν υπήρχαν στο νησί</a:t>
            </a:r>
            <a:r>
              <a:rPr lang="en-GB" dirty="0"/>
              <a:t>.</a:t>
            </a: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pic>
        <p:nvPicPr>
          <p:cNvPr id="4" name="Episode-4-short-EL">
            <a:hlinkClick r:id="" action="ppaction://media"/>
            <a:extLst>
              <a:ext uri="{FF2B5EF4-FFF2-40B4-BE49-F238E27FC236}">
                <a16:creationId xmlns:a16="http://schemas.microsoft.com/office/drawing/2014/main" id="{8E60BEB6-C8DE-81EB-651E-3A0B79B682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1541591"/>
            <a:ext cx="1887409" cy="1887409"/>
          </a:xfrm>
          <a:prstGeom prst="rect">
            <a:avLst/>
          </a:prstGeom>
        </p:spPr>
      </p:pic>
    </p:spTree>
    <p:extLst>
      <p:ext uri="{BB962C8B-B14F-4D97-AF65-F5344CB8AC3E}">
        <p14:creationId xmlns:p14="http://schemas.microsoft.com/office/powerpoint/2010/main" val="41136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6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l-GR" dirty="0"/>
              <a:t>Η κατάσταση</a:t>
            </a:r>
            <a:endParaRPr lang="en-GB" dirty="0"/>
          </a:p>
        </p:txBody>
      </p:sp>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135193" y="1602197"/>
            <a:ext cx="11921613" cy="5142732"/>
          </a:xfrm>
          <a:custGeom>
            <a:avLst/>
            <a:gdLst>
              <a:gd name="connsiteX0" fmla="*/ 0 w 11921613"/>
              <a:gd name="connsiteY0" fmla="*/ 0 h 5142732"/>
              <a:gd name="connsiteX1" fmla="*/ 304663 w 11921613"/>
              <a:gd name="connsiteY1" fmla="*/ 0 h 5142732"/>
              <a:gd name="connsiteX2" fmla="*/ 728543 w 11921613"/>
              <a:gd name="connsiteY2" fmla="*/ 0 h 5142732"/>
              <a:gd name="connsiteX3" fmla="*/ 1629287 w 11921613"/>
              <a:gd name="connsiteY3" fmla="*/ 0 h 5142732"/>
              <a:gd name="connsiteX4" fmla="*/ 2172383 w 11921613"/>
              <a:gd name="connsiteY4" fmla="*/ 0 h 5142732"/>
              <a:gd name="connsiteX5" fmla="*/ 2715479 w 11921613"/>
              <a:gd name="connsiteY5" fmla="*/ 0 h 5142732"/>
              <a:gd name="connsiteX6" fmla="*/ 3258574 w 11921613"/>
              <a:gd name="connsiteY6" fmla="*/ 0 h 5142732"/>
              <a:gd name="connsiteX7" fmla="*/ 3563238 w 11921613"/>
              <a:gd name="connsiteY7" fmla="*/ 0 h 5142732"/>
              <a:gd name="connsiteX8" fmla="*/ 4344766 w 11921613"/>
              <a:gd name="connsiteY8" fmla="*/ 0 h 5142732"/>
              <a:gd name="connsiteX9" fmla="*/ 5126294 w 11921613"/>
              <a:gd name="connsiteY9" fmla="*/ 0 h 5142732"/>
              <a:gd name="connsiteX10" fmla="*/ 5550173 w 11921613"/>
              <a:gd name="connsiteY10" fmla="*/ 0 h 5142732"/>
              <a:gd name="connsiteX11" fmla="*/ 5854837 w 11921613"/>
              <a:gd name="connsiteY11" fmla="*/ 0 h 5142732"/>
              <a:gd name="connsiteX12" fmla="*/ 6636365 w 11921613"/>
              <a:gd name="connsiteY12" fmla="*/ 0 h 5142732"/>
              <a:gd name="connsiteX13" fmla="*/ 6941028 w 11921613"/>
              <a:gd name="connsiteY13" fmla="*/ 0 h 5142732"/>
              <a:gd name="connsiteX14" fmla="*/ 7245691 w 11921613"/>
              <a:gd name="connsiteY14" fmla="*/ 0 h 5142732"/>
              <a:gd name="connsiteX15" fmla="*/ 8027219 w 11921613"/>
              <a:gd name="connsiteY15" fmla="*/ 0 h 5142732"/>
              <a:gd name="connsiteX16" fmla="*/ 8689531 w 11921613"/>
              <a:gd name="connsiteY16" fmla="*/ 0 h 5142732"/>
              <a:gd name="connsiteX17" fmla="*/ 9471059 w 11921613"/>
              <a:gd name="connsiteY17" fmla="*/ 0 h 5142732"/>
              <a:gd name="connsiteX18" fmla="*/ 10252587 w 11921613"/>
              <a:gd name="connsiteY18" fmla="*/ 0 h 5142732"/>
              <a:gd name="connsiteX19" fmla="*/ 10676467 w 11921613"/>
              <a:gd name="connsiteY19" fmla="*/ 0 h 5142732"/>
              <a:gd name="connsiteX20" fmla="*/ 11921613 w 11921613"/>
              <a:gd name="connsiteY20" fmla="*/ 0 h 5142732"/>
              <a:gd name="connsiteX21" fmla="*/ 11921613 w 11921613"/>
              <a:gd name="connsiteY21" fmla="*/ 591414 h 5142732"/>
              <a:gd name="connsiteX22" fmla="*/ 11921613 w 11921613"/>
              <a:gd name="connsiteY22" fmla="*/ 1131401 h 5142732"/>
              <a:gd name="connsiteX23" fmla="*/ 11921613 w 11921613"/>
              <a:gd name="connsiteY23" fmla="*/ 1825670 h 5142732"/>
              <a:gd name="connsiteX24" fmla="*/ 11921613 w 11921613"/>
              <a:gd name="connsiteY24" fmla="*/ 2571366 h 5142732"/>
              <a:gd name="connsiteX25" fmla="*/ 11921613 w 11921613"/>
              <a:gd name="connsiteY25" fmla="*/ 3111353 h 5142732"/>
              <a:gd name="connsiteX26" fmla="*/ 11921613 w 11921613"/>
              <a:gd name="connsiteY26" fmla="*/ 3651340 h 5142732"/>
              <a:gd name="connsiteX27" fmla="*/ 11921613 w 11921613"/>
              <a:gd name="connsiteY27" fmla="*/ 4242754 h 5142732"/>
              <a:gd name="connsiteX28" fmla="*/ 11921613 w 11921613"/>
              <a:gd name="connsiteY28" fmla="*/ 5142732 h 5142732"/>
              <a:gd name="connsiteX29" fmla="*/ 11497733 w 11921613"/>
              <a:gd name="connsiteY29" fmla="*/ 5142732 h 5142732"/>
              <a:gd name="connsiteX30" fmla="*/ 10954638 w 11921613"/>
              <a:gd name="connsiteY30" fmla="*/ 5142732 h 5142732"/>
              <a:gd name="connsiteX31" fmla="*/ 10411542 w 11921613"/>
              <a:gd name="connsiteY31" fmla="*/ 5142732 h 5142732"/>
              <a:gd name="connsiteX32" fmla="*/ 9749230 w 11921613"/>
              <a:gd name="connsiteY32" fmla="*/ 5142732 h 5142732"/>
              <a:gd name="connsiteX33" fmla="*/ 8967702 w 11921613"/>
              <a:gd name="connsiteY33" fmla="*/ 5142732 h 5142732"/>
              <a:gd name="connsiteX34" fmla="*/ 8663039 w 11921613"/>
              <a:gd name="connsiteY34" fmla="*/ 5142732 h 5142732"/>
              <a:gd name="connsiteX35" fmla="*/ 8000727 w 11921613"/>
              <a:gd name="connsiteY35" fmla="*/ 5142732 h 5142732"/>
              <a:gd name="connsiteX36" fmla="*/ 7099983 w 11921613"/>
              <a:gd name="connsiteY36" fmla="*/ 5142732 h 5142732"/>
              <a:gd name="connsiteX37" fmla="*/ 6318455 w 11921613"/>
              <a:gd name="connsiteY37" fmla="*/ 5142732 h 5142732"/>
              <a:gd name="connsiteX38" fmla="*/ 5417711 w 11921613"/>
              <a:gd name="connsiteY38" fmla="*/ 5142732 h 5142732"/>
              <a:gd name="connsiteX39" fmla="*/ 4755399 w 11921613"/>
              <a:gd name="connsiteY39" fmla="*/ 5142732 h 5142732"/>
              <a:gd name="connsiteX40" fmla="*/ 4212303 w 11921613"/>
              <a:gd name="connsiteY40" fmla="*/ 5142732 h 5142732"/>
              <a:gd name="connsiteX41" fmla="*/ 3549991 w 11921613"/>
              <a:gd name="connsiteY41" fmla="*/ 5142732 h 5142732"/>
              <a:gd name="connsiteX42" fmla="*/ 3126112 w 11921613"/>
              <a:gd name="connsiteY42" fmla="*/ 5142732 h 5142732"/>
              <a:gd name="connsiteX43" fmla="*/ 2702232 w 11921613"/>
              <a:gd name="connsiteY43" fmla="*/ 5142732 h 5142732"/>
              <a:gd name="connsiteX44" fmla="*/ 1920704 w 11921613"/>
              <a:gd name="connsiteY44" fmla="*/ 5142732 h 5142732"/>
              <a:gd name="connsiteX45" fmla="*/ 1616041 w 11921613"/>
              <a:gd name="connsiteY45" fmla="*/ 5142732 h 5142732"/>
              <a:gd name="connsiteX46" fmla="*/ 834513 w 11921613"/>
              <a:gd name="connsiteY46" fmla="*/ 5142732 h 5142732"/>
              <a:gd name="connsiteX47" fmla="*/ 0 w 11921613"/>
              <a:gd name="connsiteY47" fmla="*/ 5142732 h 5142732"/>
              <a:gd name="connsiteX48" fmla="*/ 0 w 11921613"/>
              <a:gd name="connsiteY48" fmla="*/ 4654172 h 5142732"/>
              <a:gd name="connsiteX49" fmla="*/ 0 w 11921613"/>
              <a:gd name="connsiteY49" fmla="*/ 4114186 h 5142732"/>
              <a:gd name="connsiteX50" fmla="*/ 0 w 11921613"/>
              <a:gd name="connsiteY50" fmla="*/ 3574199 h 5142732"/>
              <a:gd name="connsiteX51" fmla="*/ 0 w 11921613"/>
              <a:gd name="connsiteY51" fmla="*/ 3085639 h 5142732"/>
              <a:gd name="connsiteX52" fmla="*/ 0 w 11921613"/>
              <a:gd name="connsiteY52" fmla="*/ 2597080 h 5142732"/>
              <a:gd name="connsiteX53" fmla="*/ 0 w 11921613"/>
              <a:gd name="connsiteY53" fmla="*/ 1851384 h 5142732"/>
              <a:gd name="connsiteX54" fmla="*/ 0 w 11921613"/>
              <a:gd name="connsiteY54" fmla="*/ 1208542 h 5142732"/>
              <a:gd name="connsiteX55" fmla="*/ 0 w 11921613"/>
              <a:gd name="connsiteY55" fmla="*/ 617128 h 5142732"/>
              <a:gd name="connsiteX56" fmla="*/ 0 w 11921613"/>
              <a:gd name="connsiteY56" fmla="*/ 0 h 514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21613" h="5142732" fill="none" extrusionOk="0">
                <a:moveTo>
                  <a:pt x="0" y="0"/>
                </a:moveTo>
                <a:cubicBezTo>
                  <a:pt x="133405" y="12332"/>
                  <a:pt x="222497" y="13107"/>
                  <a:pt x="304663" y="0"/>
                </a:cubicBezTo>
                <a:cubicBezTo>
                  <a:pt x="386829" y="-13107"/>
                  <a:pt x="593284" y="-16367"/>
                  <a:pt x="728543" y="0"/>
                </a:cubicBezTo>
                <a:cubicBezTo>
                  <a:pt x="863802" y="16367"/>
                  <a:pt x="1323523" y="41345"/>
                  <a:pt x="1629287" y="0"/>
                </a:cubicBezTo>
                <a:cubicBezTo>
                  <a:pt x="1935051" y="-41345"/>
                  <a:pt x="1985291" y="4736"/>
                  <a:pt x="2172383" y="0"/>
                </a:cubicBezTo>
                <a:cubicBezTo>
                  <a:pt x="2359475" y="-4736"/>
                  <a:pt x="2448619" y="10526"/>
                  <a:pt x="2715479" y="0"/>
                </a:cubicBezTo>
                <a:cubicBezTo>
                  <a:pt x="2982339" y="-10526"/>
                  <a:pt x="2995536" y="21344"/>
                  <a:pt x="3258574" y="0"/>
                </a:cubicBezTo>
                <a:cubicBezTo>
                  <a:pt x="3521612" y="-21344"/>
                  <a:pt x="3425345" y="-15219"/>
                  <a:pt x="3563238" y="0"/>
                </a:cubicBezTo>
                <a:cubicBezTo>
                  <a:pt x="3701131" y="15219"/>
                  <a:pt x="4043766" y="-27269"/>
                  <a:pt x="4344766" y="0"/>
                </a:cubicBezTo>
                <a:cubicBezTo>
                  <a:pt x="4645766" y="27269"/>
                  <a:pt x="4882937" y="36855"/>
                  <a:pt x="5126294" y="0"/>
                </a:cubicBezTo>
                <a:cubicBezTo>
                  <a:pt x="5369651" y="-36855"/>
                  <a:pt x="5443415" y="-8138"/>
                  <a:pt x="5550173" y="0"/>
                </a:cubicBezTo>
                <a:cubicBezTo>
                  <a:pt x="5656931" y="8138"/>
                  <a:pt x="5713678" y="-12627"/>
                  <a:pt x="5854837" y="0"/>
                </a:cubicBezTo>
                <a:cubicBezTo>
                  <a:pt x="5995996" y="12627"/>
                  <a:pt x="6459394" y="3311"/>
                  <a:pt x="6636365" y="0"/>
                </a:cubicBezTo>
                <a:cubicBezTo>
                  <a:pt x="6813336" y="-3311"/>
                  <a:pt x="6817561" y="13416"/>
                  <a:pt x="6941028" y="0"/>
                </a:cubicBezTo>
                <a:cubicBezTo>
                  <a:pt x="7064495" y="-13416"/>
                  <a:pt x="7095764" y="7996"/>
                  <a:pt x="7245691" y="0"/>
                </a:cubicBezTo>
                <a:cubicBezTo>
                  <a:pt x="7395618" y="-7996"/>
                  <a:pt x="7697378" y="4051"/>
                  <a:pt x="8027219" y="0"/>
                </a:cubicBezTo>
                <a:cubicBezTo>
                  <a:pt x="8357060" y="-4051"/>
                  <a:pt x="8517014" y="-967"/>
                  <a:pt x="8689531" y="0"/>
                </a:cubicBezTo>
                <a:cubicBezTo>
                  <a:pt x="8862048" y="967"/>
                  <a:pt x="9092229" y="14972"/>
                  <a:pt x="9471059" y="0"/>
                </a:cubicBezTo>
                <a:cubicBezTo>
                  <a:pt x="9849889" y="-14972"/>
                  <a:pt x="9907282" y="-16039"/>
                  <a:pt x="10252587" y="0"/>
                </a:cubicBezTo>
                <a:cubicBezTo>
                  <a:pt x="10597892" y="16039"/>
                  <a:pt x="10492380" y="-3983"/>
                  <a:pt x="10676467" y="0"/>
                </a:cubicBezTo>
                <a:cubicBezTo>
                  <a:pt x="10860554" y="3983"/>
                  <a:pt x="11363135" y="18624"/>
                  <a:pt x="11921613" y="0"/>
                </a:cubicBezTo>
                <a:cubicBezTo>
                  <a:pt x="11915436" y="144162"/>
                  <a:pt x="11929321" y="383388"/>
                  <a:pt x="11921613" y="591414"/>
                </a:cubicBezTo>
                <a:cubicBezTo>
                  <a:pt x="11913905" y="799440"/>
                  <a:pt x="11945060" y="972818"/>
                  <a:pt x="11921613" y="1131401"/>
                </a:cubicBezTo>
                <a:cubicBezTo>
                  <a:pt x="11898166" y="1289984"/>
                  <a:pt x="11897239" y="1672516"/>
                  <a:pt x="11921613" y="1825670"/>
                </a:cubicBezTo>
                <a:cubicBezTo>
                  <a:pt x="11945987" y="1978824"/>
                  <a:pt x="11954199" y="2390018"/>
                  <a:pt x="11921613" y="2571366"/>
                </a:cubicBezTo>
                <a:cubicBezTo>
                  <a:pt x="11889027" y="2752714"/>
                  <a:pt x="11922150" y="2847248"/>
                  <a:pt x="11921613" y="3111353"/>
                </a:cubicBezTo>
                <a:cubicBezTo>
                  <a:pt x="11921076" y="3375458"/>
                  <a:pt x="11920592" y="3399812"/>
                  <a:pt x="11921613" y="3651340"/>
                </a:cubicBezTo>
                <a:cubicBezTo>
                  <a:pt x="11922634" y="3902868"/>
                  <a:pt x="11922341" y="4102645"/>
                  <a:pt x="11921613" y="4242754"/>
                </a:cubicBezTo>
                <a:cubicBezTo>
                  <a:pt x="11920885" y="4382863"/>
                  <a:pt x="11922361" y="4829473"/>
                  <a:pt x="11921613" y="5142732"/>
                </a:cubicBezTo>
                <a:cubicBezTo>
                  <a:pt x="11829304" y="5158216"/>
                  <a:pt x="11652643" y="5159174"/>
                  <a:pt x="11497733" y="5142732"/>
                </a:cubicBezTo>
                <a:cubicBezTo>
                  <a:pt x="11342823" y="5126290"/>
                  <a:pt x="11177943" y="5141397"/>
                  <a:pt x="10954638" y="5142732"/>
                </a:cubicBezTo>
                <a:cubicBezTo>
                  <a:pt x="10731334" y="5144067"/>
                  <a:pt x="10562025" y="5167675"/>
                  <a:pt x="10411542" y="5142732"/>
                </a:cubicBezTo>
                <a:cubicBezTo>
                  <a:pt x="10261059" y="5117789"/>
                  <a:pt x="10054292" y="5120668"/>
                  <a:pt x="9749230" y="5142732"/>
                </a:cubicBezTo>
                <a:cubicBezTo>
                  <a:pt x="9444168" y="5164796"/>
                  <a:pt x="9148204" y="5124175"/>
                  <a:pt x="8967702" y="5142732"/>
                </a:cubicBezTo>
                <a:cubicBezTo>
                  <a:pt x="8787200" y="5161289"/>
                  <a:pt x="8749576" y="5131732"/>
                  <a:pt x="8663039" y="5142732"/>
                </a:cubicBezTo>
                <a:cubicBezTo>
                  <a:pt x="8576502" y="5153732"/>
                  <a:pt x="8166542" y="5120223"/>
                  <a:pt x="8000727" y="5142732"/>
                </a:cubicBezTo>
                <a:cubicBezTo>
                  <a:pt x="7834912" y="5165241"/>
                  <a:pt x="7426513" y="5107856"/>
                  <a:pt x="7099983" y="5142732"/>
                </a:cubicBezTo>
                <a:cubicBezTo>
                  <a:pt x="6773453" y="5177608"/>
                  <a:pt x="6475261" y="5135100"/>
                  <a:pt x="6318455" y="5142732"/>
                </a:cubicBezTo>
                <a:cubicBezTo>
                  <a:pt x="6161649" y="5150364"/>
                  <a:pt x="5636311" y="5145676"/>
                  <a:pt x="5417711" y="5142732"/>
                </a:cubicBezTo>
                <a:cubicBezTo>
                  <a:pt x="5199111" y="5139788"/>
                  <a:pt x="5015867" y="5124746"/>
                  <a:pt x="4755399" y="5142732"/>
                </a:cubicBezTo>
                <a:cubicBezTo>
                  <a:pt x="4494931" y="5160718"/>
                  <a:pt x="4437005" y="5149156"/>
                  <a:pt x="4212303" y="5142732"/>
                </a:cubicBezTo>
                <a:cubicBezTo>
                  <a:pt x="3987601" y="5136308"/>
                  <a:pt x="3795589" y="5122100"/>
                  <a:pt x="3549991" y="5142732"/>
                </a:cubicBezTo>
                <a:cubicBezTo>
                  <a:pt x="3304393" y="5163364"/>
                  <a:pt x="3261512" y="5126597"/>
                  <a:pt x="3126112" y="5142732"/>
                </a:cubicBezTo>
                <a:cubicBezTo>
                  <a:pt x="2990712" y="5158867"/>
                  <a:pt x="2820662" y="5157895"/>
                  <a:pt x="2702232" y="5142732"/>
                </a:cubicBezTo>
                <a:cubicBezTo>
                  <a:pt x="2583802" y="5127569"/>
                  <a:pt x="2142881" y="5157993"/>
                  <a:pt x="1920704" y="5142732"/>
                </a:cubicBezTo>
                <a:cubicBezTo>
                  <a:pt x="1698527" y="5127471"/>
                  <a:pt x="1766796" y="5137004"/>
                  <a:pt x="1616041" y="5142732"/>
                </a:cubicBezTo>
                <a:cubicBezTo>
                  <a:pt x="1465286" y="5148460"/>
                  <a:pt x="1144434" y="5131755"/>
                  <a:pt x="834513" y="5142732"/>
                </a:cubicBezTo>
                <a:cubicBezTo>
                  <a:pt x="524592" y="5153709"/>
                  <a:pt x="256149" y="5151188"/>
                  <a:pt x="0" y="5142732"/>
                </a:cubicBezTo>
                <a:cubicBezTo>
                  <a:pt x="8710" y="4998808"/>
                  <a:pt x="619" y="4862861"/>
                  <a:pt x="0" y="4654172"/>
                </a:cubicBezTo>
                <a:cubicBezTo>
                  <a:pt x="-619" y="4445483"/>
                  <a:pt x="24442" y="4289537"/>
                  <a:pt x="0" y="4114186"/>
                </a:cubicBezTo>
                <a:cubicBezTo>
                  <a:pt x="-24442" y="3938835"/>
                  <a:pt x="-3561" y="3823514"/>
                  <a:pt x="0" y="3574199"/>
                </a:cubicBezTo>
                <a:cubicBezTo>
                  <a:pt x="3561" y="3324884"/>
                  <a:pt x="-15590" y="3258680"/>
                  <a:pt x="0" y="3085639"/>
                </a:cubicBezTo>
                <a:cubicBezTo>
                  <a:pt x="15590" y="2912598"/>
                  <a:pt x="-16306" y="2743537"/>
                  <a:pt x="0" y="2597080"/>
                </a:cubicBezTo>
                <a:cubicBezTo>
                  <a:pt x="16306" y="2450623"/>
                  <a:pt x="6909" y="2174113"/>
                  <a:pt x="0" y="1851384"/>
                </a:cubicBezTo>
                <a:cubicBezTo>
                  <a:pt x="-6909" y="1528655"/>
                  <a:pt x="-22016" y="1431152"/>
                  <a:pt x="0" y="1208542"/>
                </a:cubicBezTo>
                <a:cubicBezTo>
                  <a:pt x="22016" y="985932"/>
                  <a:pt x="-12347" y="861686"/>
                  <a:pt x="0" y="617128"/>
                </a:cubicBezTo>
                <a:cubicBezTo>
                  <a:pt x="12347" y="372570"/>
                  <a:pt x="3497" y="199112"/>
                  <a:pt x="0" y="0"/>
                </a:cubicBezTo>
                <a:close/>
              </a:path>
              <a:path w="11921613" h="5142732" stroke="0" extrusionOk="0">
                <a:moveTo>
                  <a:pt x="0" y="0"/>
                </a:moveTo>
                <a:cubicBezTo>
                  <a:pt x="167650" y="6143"/>
                  <a:pt x="292907" y="-9327"/>
                  <a:pt x="423880" y="0"/>
                </a:cubicBezTo>
                <a:cubicBezTo>
                  <a:pt x="554853" y="9327"/>
                  <a:pt x="891231" y="31354"/>
                  <a:pt x="1086191" y="0"/>
                </a:cubicBezTo>
                <a:cubicBezTo>
                  <a:pt x="1281151" y="-31354"/>
                  <a:pt x="1800440" y="-43352"/>
                  <a:pt x="1986936" y="0"/>
                </a:cubicBezTo>
                <a:cubicBezTo>
                  <a:pt x="2173433" y="43352"/>
                  <a:pt x="2201629" y="9874"/>
                  <a:pt x="2291599" y="0"/>
                </a:cubicBezTo>
                <a:cubicBezTo>
                  <a:pt x="2381569" y="-9874"/>
                  <a:pt x="2733968" y="20428"/>
                  <a:pt x="2953911" y="0"/>
                </a:cubicBezTo>
                <a:cubicBezTo>
                  <a:pt x="3173854" y="-20428"/>
                  <a:pt x="3634167" y="1501"/>
                  <a:pt x="3854655" y="0"/>
                </a:cubicBezTo>
                <a:cubicBezTo>
                  <a:pt x="4075143" y="-1501"/>
                  <a:pt x="4076801" y="-9040"/>
                  <a:pt x="4278534" y="0"/>
                </a:cubicBezTo>
                <a:cubicBezTo>
                  <a:pt x="4480267" y="9040"/>
                  <a:pt x="4803236" y="1215"/>
                  <a:pt x="4940846" y="0"/>
                </a:cubicBezTo>
                <a:cubicBezTo>
                  <a:pt x="5078456" y="-1215"/>
                  <a:pt x="5330719" y="-3988"/>
                  <a:pt x="5483942" y="0"/>
                </a:cubicBezTo>
                <a:cubicBezTo>
                  <a:pt x="5637165" y="3988"/>
                  <a:pt x="5905050" y="-6476"/>
                  <a:pt x="6146254" y="0"/>
                </a:cubicBezTo>
                <a:cubicBezTo>
                  <a:pt x="6387458" y="6476"/>
                  <a:pt x="6503170" y="7064"/>
                  <a:pt x="6689350" y="0"/>
                </a:cubicBezTo>
                <a:cubicBezTo>
                  <a:pt x="6875530" y="-7064"/>
                  <a:pt x="7215966" y="-27328"/>
                  <a:pt x="7351661" y="0"/>
                </a:cubicBezTo>
                <a:cubicBezTo>
                  <a:pt x="7487356" y="27328"/>
                  <a:pt x="7640780" y="-14176"/>
                  <a:pt x="7894757" y="0"/>
                </a:cubicBezTo>
                <a:cubicBezTo>
                  <a:pt x="8148734" y="14176"/>
                  <a:pt x="8346370" y="17391"/>
                  <a:pt x="8676285" y="0"/>
                </a:cubicBezTo>
                <a:cubicBezTo>
                  <a:pt x="9006200" y="-17391"/>
                  <a:pt x="9390146" y="17837"/>
                  <a:pt x="9577029" y="0"/>
                </a:cubicBezTo>
                <a:cubicBezTo>
                  <a:pt x="9763912" y="-17837"/>
                  <a:pt x="10158048" y="-37892"/>
                  <a:pt x="10358557" y="0"/>
                </a:cubicBezTo>
                <a:cubicBezTo>
                  <a:pt x="10559066" y="37892"/>
                  <a:pt x="10945739" y="-10341"/>
                  <a:pt x="11259301" y="0"/>
                </a:cubicBezTo>
                <a:cubicBezTo>
                  <a:pt x="11572863" y="10341"/>
                  <a:pt x="11686634" y="31831"/>
                  <a:pt x="11921613" y="0"/>
                </a:cubicBezTo>
                <a:cubicBezTo>
                  <a:pt x="11896948" y="230635"/>
                  <a:pt x="11937749" y="503213"/>
                  <a:pt x="11921613" y="694269"/>
                </a:cubicBezTo>
                <a:cubicBezTo>
                  <a:pt x="11905477" y="885325"/>
                  <a:pt x="11929103" y="1000096"/>
                  <a:pt x="11921613" y="1182828"/>
                </a:cubicBezTo>
                <a:cubicBezTo>
                  <a:pt x="11914123" y="1365560"/>
                  <a:pt x="11894867" y="1563894"/>
                  <a:pt x="11921613" y="1877097"/>
                </a:cubicBezTo>
                <a:cubicBezTo>
                  <a:pt x="11948359" y="2190300"/>
                  <a:pt x="11949285" y="2233640"/>
                  <a:pt x="11921613" y="2571366"/>
                </a:cubicBezTo>
                <a:cubicBezTo>
                  <a:pt x="11893941" y="2909092"/>
                  <a:pt x="11909904" y="2997392"/>
                  <a:pt x="11921613" y="3214208"/>
                </a:cubicBezTo>
                <a:cubicBezTo>
                  <a:pt x="11933322" y="3431024"/>
                  <a:pt x="11937352" y="3541919"/>
                  <a:pt x="11921613" y="3754194"/>
                </a:cubicBezTo>
                <a:cubicBezTo>
                  <a:pt x="11905874" y="3966469"/>
                  <a:pt x="11955988" y="4187562"/>
                  <a:pt x="11921613" y="4499891"/>
                </a:cubicBezTo>
                <a:cubicBezTo>
                  <a:pt x="11887238" y="4812220"/>
                  <a:pt x="11891917" y="4960174"/>
                  <a:pt x="11921613" y="5142732"/>
                </a:cubicBezTo>
                <a:cubicBezTo>
                  <a:pt x="11783705" y="5140370"/>
                  <a:pt x="11665330" y="5148858"/>
                  <a:pt x="11497733" y="5142732"/>
                </a:cubicBezTo>
                <a:cubicBezTo>
                  <a:pt x="11330136" y="5136606"/>
                  <a:pt x="11297589" y="5156401"/>
                  <a:pt x="11193070" y="5142732"/>
                </a:cubicBezTo>
                <a:cubicBezTo>
                  <a:pt x="11088551" y="5129063"/>
                  <a:pt x="10853940" y="5123686"/>
                  <a:pt x="10530758" y="5142732"/>
                </a:cubicBezTo>
                <a:cubicBezTo>
                  <a:pt x="10207576" y="5161778"/>
                  <a:pt x="10026010" y="5143173"/>
                  <a:pt x="9749230" y="5142732"/>
                </a:cubicBezTo>
                <a:cubicBezTo>
                  <a:pt x="9472450" y="5142291"/>
                  <a:pt x="9139206" y="5171047"/>
                  <a:pt x="8848486" y="5142732"/>
                </a:cubicBezTo>
                <a:cubicBezTo>
                  <a:pt x="8557766" y="5114417"/>
                  <a:pt x="8501944" y="5131321"/>
                  <a:pt x="8186174" y="5142732"/>
                </a:cubicBezTo>
                <a:cubicBezTo>
                  <a:pt x="7870404" y="5154143"/>
                  <a:pt x="7895582" y="5148839"/>
                  <a:pt x="7762295" y="5142732"/>
                </a:cubicBezTo>
                <a:cubicBezTo>
                  <a:pt x="7629008" y="5136625"/>
                  <a:pt x="7140298" y="5137009"/>
                  <a:pt x="6861551" y="5142732"/>
                </a:cubicBezTo>
                <a:cubicBezTo>
                  <a:pt x="6582804" y="5148455"/>
                  <a:pt x="6605187" y="5141470"/>
                  <a:pt x="6437671" y="5142732"/>
                </a:cubicBezTo>
                <a:cubicBezTo>
                  <a:pt x="6270155" y="5143994"/>
                  <a:pt x="6218331" y="5139492"/>
                  <a:pt x="6013791" y="5142732"/>
                </a:cubicBezTo>
                <a:cubicBezTo>
                  <a:pt x="5809251" y="5145972"/>
                  <a:pt x="5581305" y="5159703"/>
                  <a:pt x="5470696" y="5142732"/>
                </a:cubicBezTo>
                <a:cubicBezTo>
                  <a:pt x="5360088" y="5125761"/>
                  <a:pt x="5009616" y="5140920"/>
                  <a:pt x="4808384" y="5142732"/>
                </a:cubicBezTo>
                <a:cubicBezTo>
                  <a:pt x="4607152" y="5144544"/>
                  <a:pt x="4630106" y="5131288"/>
                  <a:pt x="4503720" y="5142732"/>
                </a:cubicBezTo>
                <a:cubicBezTo>
                  <a:pt x="4377334" y="5154176"/>
                  <a:pt x="3885838" y="5172531"/>
                  <a:pt x="3602976" y="5142732"/>
                </a:cubicBezTo>
                <a:cubicBezTo>
                  <a:pt x="3320114" y="5112933"/>
                  <a:pt x="3302271" y="5118430"/>
                  <a:pt x="3059881" y="5142732"/>
                </a:cubicBezTo>
                <a:cubicBezTo>
                  <a:pt x="2817491" y="5167034"/>
                  <a:pt x="2822184" y="5145793"/>
                  <a:pt x="2755217" y="5142732"/>
                </a:cubicBezTo>
                <a:cubicBezTo>
                  <a:pt x="2688250" y="5139671"/>
                  <a:pt x="2267094" y="5137088"/>
                  <a:pt x="1854473" y="5142732"/>
                </a:cubicBezTo>
                <a:cubicBezTo>
                  <a:pt x="1441852" y="5148376"/>
                  <a:pt x="1680183" y="5154703"/>
                  <a:pt x="1549810" y="5142732"/>
                </a:cubicBezTo>
                <a:cubicBezTo>
                  <a:pt x="1419437" y="5130761"/>
                  <a:pt x="1166271" y="5157805"/>
                  <a:pt x="1006714" y="5142732"/>
                </a:cubicBezTo>
                <a:cubicBezTo>
                  <a:pt x="847157" y="5127659"/>
                  <a:pt x="674364" y="5158271"/>
                  <a:pt x="582834" y="5142732"/>
                </a:cubicBezTo>
                <a:cubicBezTo>
                  <a:pt x="491304" y="5127193"/>
                  <a:pt x="124419" y="5119839"/>
                  <a:pt x="0" y="5142732"/>
                </a:cubicBezTo>
                <a:cubicBezTo>
                  <a:pt x="-2990" y="5001572"/>
                  <a:pt x="-22254" y="4796266"/>
                  <a:pt x="0" y="4602745"/>
                </a:cubicBezTo>
                <a:cubicBezTo>
                  <a:pt x="22254" y="4409224"/>
                  <a:pt x="-4018" y="4250533"/>
                  <a:pt x="0" y="4011331"/>
                </a:cubicBezTo>
                <a:cubicBezTo>
                  <a:pt x="4018" y="3772129"/>
                  <a:pt x="6593" y="3707971"/>
                  <a:pt x="0" y="3419917"/>
                </a:cubicBezTo>
                <a:cubicBezTo>
                  <a:pt x="-6593" y="3131863"/>
                  <a:pt x="-12715" y="2994891"/>
                  <a:pt x="0" y="2674221"/>
                </a:cubicBezTo>
                <a:cubicBezTo>
                  <a:pt x="12715" y="2353551"/>
                  <a:pt x="15932" y="2311750"/>
                  <a:pt x="0" y="2185661"/>
                </a:cubicBezTo>
                <a:cubicBezTo>
                  <a:pt x="-15932" y="2059572"/>
                  <a:pt x="-5928" y="1708670"/>
                  <a:pt x="0" y="1542820"/>
                </a:cubicBezTo>
                <a:cubicBezTo>
                  <a:pt x="5928" y="1376970"/>
                  <a:pt x="-7129" y="1046720"/>
                  <a:pt x="0" y="797123"/>
                </a:cubicBezTo>
                <a:cubicBezTo>
                  <a:pt x="7129" y="547526"/>
                  <a:pt x="18093" y="169840"/>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rmAutofit fontScale="92500" lnSpcReduction="10000"/>
          </a:bodyPr>
          <a:lstStyle/>
          <a:p>
            <a:pPr marL="0" indent="0" algn="just">
              <a:lnSpc>
                <a:spcPct val="120000"/>
              </a:lnSpc>
              <a:spcAft>
                <a:spcPts val="0"/>
              </a:spcAft>
              <a:buNone/>
            </a:pPr>
            <a:r>
              <a:rPr lang="el-GR" sz="1800" dirty="0">
                <a:latin typeface="Calibri" panose="020F0502020204030204" pitchFamily="34" charset="0"/>
                <a:ea typeface="MyriadPro-Regular"/>
                <a:cs typeface="Arial" panose="020B0604020202020204" pitchFamily="34" charset="0"/>
              </a:rPr>
              <a:t>Τι πρέπει να γνωρίζετε για εκείνη την εποχή. Βρισκόμαστε στο νησί </a:t>
            </a:r>
            <a:r>
              <a:rPr lang="el-GR" sz="1800" dirty="0" err="1">
                <a:latin typeface="Calibri" panose="020F0502020204030204" pitchFamily="34" charset="0"/>
                <a:ea typeface="MyriadPro-Regular"/>
                <a:cs typeface="Arial" panose="020B0604020202020204" pitchFamily="34" charset="0"/>
              </a:rPr>
              <a:t>Bourbon</a:t>
            </a:r>
            <a:r>
              <a:rPr lang="el-GR" sz="1800" dirty="0">
                <a:latin typeface="Calibri" panose="020F0502020204030204" pitchFamily="34" charset="0"/>
                <a:ea typeface="MyriadPro-Regular"/>
                <a:cs typeface="Arial" panose="020B0604020202020204" pitchFamily="34" charset="0"/>
              </a:rPr>
              <a:t> (Reunion) ένα μικρό νησί στον Ινδικό Ωκεανό σε μια συνοικία που ονομάζεται </a:t>
            </a:r>
            <a:r>
              <a:rPr lang="el-GR" sz="1800" dirty="0" err="1">
                <a:latin typeface="Calibri" panose="020F0502020204030204" pitchFamily="34" charset="0"/>
                <a:ea typeface="MyriadPro-Regular"/>
                <a:cs typeface="Arial" panose="020B0604020202020204" pitchFamily="34" charset="0"/>
              </a:rPr>
              <a:t>Sainte-Suzanne</a:t>
            </a:r>
            <a:r>
              <a:rPr lang="el-GR" sz="1800" dirty="0">
                <a:latin typeface="Calibri" panose="020F0502020204030204" pitchFamily="34" charset="0"/>
                <a:ea typeface="MyriadPro-Regular"/>
                <a:cs typeface="Arial" panose="020B0604020202020204" pitchFamily="34" charset="0"/>
              </a:rPr>
              <a:t>, το 1841. Η οικονομία σε αυτή τη μικρή γαλλική αποικία βασίστηκε στην οικονομία των φυτειών που υποστηρίχθηκε από το σύστημα δουλείας. Από τις αρχές του 19ου αιώνα το νησί άλλαξε τον οικονομικό του προσανατολισμό με την εκμετάλλευση του ζαχαροκάλαμου αντί του καφέ και των μπαχαρικών, μια πιο προσοδοφόρα καλλιέργεια.</a:t>
            </a:r>
          </a:p>
          <a:p>
            <a:pPr marL="0" indent="0" algn="just">
              <a:lnSpc>
                <a:spcPct val="120000"/>
              </a:lnSpc>
              <a:spcAft>
                <a:spcPts val="0"/>
              </a:spcAft>
              <a:buNone/>
            </a:pPr>
            <a:r>
              <a:rPr lang="el-GR" sz="1800" dirty="0">
                <a:latin typeface="Calibri" panose="020F0502020204030204" pitchFamily="34" charset="0"/>
                <a:ea typeface="MyriadPro-Regular"/>
                <a:cs typeface="Arial" panose="020B0604020202020204" pitchFamily="34" charset="0"/>
              </a:rPr>
              <a:t>Η ιστορία αρχίζει εδώ, με ένα φυτό.</a:t>
            </a:r>
          </a:p>
          <a:p>
            <a:pPr marL="0" indent="0" algn="just">
              <a:lnSpc>
                <a:spcPct val="120000"/>
              </a:lnSpc>
              <a:spcAft>
                <a:spcPts val="0"/>
              </a:spcAft>
              <a:buNone/>
            </a:pPr>
            <a:r>
              <a:rPr lang="el-GR" sz="1800" dirty="0">
                <a:latin typeface="Calibri" panose="020F0502020204030204" pitchFamily="34" charset="0"/>
                <a:ea typeface="MyriadPro-Regular"/>
                <a:cs typeface="Arial" panose="020B0604020202020204" pitchFamily="34" charset="0"/>
              </a:rPr>
              <a:t>Είναι το φυτό βανίλια. Είναι ένα είδος αμπέλου. Σκαρφαλώνει, μερικές φορές πολύ ψηλά, και όταν ανθίζει και την επισκέπτεται ένας </a:t>
            </a:r>
            <a:r>
              <a:rPr lang="el-GR" sz="1800" dirty="0" err="1">
                <a:latin typeface="Calibri" panose="020F0502020204030204" pitchFamily="34" charset="0"/>
                <a:ea typeface="MyriadPro-Regular"/>
                <a:cs typeface="Arial" panose="020B0604020202020204" pitchFamily="34" charset="0"/>
              </a:rPr>
              <a:t>επικονιαστής</a:t>
            </a:r>
            <a:r>
              <a:rPr lang="el-GR" sz="1800" dirty="0">
                <a:latin typeface="Calibri" panose="020F0502020204030204" pitchFamily="34" charset="0"/>
                <a:ea typeface="MyriadPro-Regular"/>
                <a:cs typeface="Arial" panose="020B0604020202020204" pitchFamily="34" charset="0"/>
              </a:rPr>
              <a:t>, παράγει ένα μάτσο μακριά, σαν κορδόνια φασόλια. Με τη σωστή επεξεργασία, αυτά τα φασόλια αναδίδουν τη γεύση που συνδέουμε με τη βανίλια.</a:t>
            </a:r>
          </a:p>
          <a:p>
            <a:pPr marL="0" indent="0" algn="just">
              <a:lnSpc>
                <a:spcPct val="120000"/>
              </a:lnSpc>
              <a:spcAft>
                <a:spcPts val="0"/>
              </a:spcAft>
              <a:buNone/>
            </a:pPr>
            <a:r>
              <a:rPr lang="el-GR" sz="1800" dirty="0">
                <a:latin typeface="Calibri" panose="020F0502020204030204" pitchFamily="34" charset="0"/>
                <a:ea typeface="MyriadPro-Regular"/>
                <a:cs typeface="Arial" panose="020B0604020202020204" pitchFamily="34" charset="0"/>
              </a:rPr>
              <a:t>Όταν οι Ισπανοί εξερευνητές έφεραν τη βανίλια από το Μεξικό, την ανακάτευαν με σοκολάτα και κατέληγε σε μια αριστοκρατική αίσθηση, που λάτρεψαν οι βασιλιάδες, οι βασίλισσες και, πολύ σύντομα, όλοι οι άλλοι.</a:t>
            </a:r>
          </a:p>
          <a:p>
            <a:pPr marL="0" indent="0" algn="just">
              <a:lnSpc>
                <a:spcPct val="120000"/>
              </a:lnSpc>
              <a:spcAft>
                <a:spcPts val="0"/>
              </a:spcAft>
              <a:buNone/>
            </a:pPr>
            <a:r>
              <a:rPr lang="el-GR" sz="1800" dirty="0">
                <a:latin typeface="Calibri" panose="020F0502020204030204" pitchFamily="34" charset="0"/>
                <a:ea typeface="MyriadPro-Regular"/>
                <a:cs typeface="Arial" panose="020B0604020202020204" pitchFamily="34" charset="0"/>
              </a:rPr>
              <a:t>Η ζήτηση, φυσικά, εκτινάχθηκε στα ύψη. Στα τέλη του 18ου αιώνα, ένας τόνος μεξικάνικης βανίλιας άξιζε, «το βάρος του σε ασήμι».</a:t>
            </a:r>
          </a:p>
          <a:p>
            <a:pPr marL="0" indent="0" algn="just">
              <a:lnSpc>
                <a:spcPct val="120000"/>
              </a:lnSpc>
              <a:spcAft>
                <a:spcPts val="0"/>
              </a:spcAft>
              <a:buNone/>
            </a:pPr>
            <a:r>
              <a:rPr lang="el-GR" sz="1800" dirty="0">
                <a:latin typeface="Calibri" panose="020F0502020204030204" pitchFamily="34" charset="0"/>
                <a:ea typeface="MyriadPro-Regular"/>
                <a:cs typeface="Arial" panose="020B0604020202020204" pitchFamily="34" charset="0"/>
              </a:rPr>
              <a:t>Με τα περιθώρια κέρδους να αυξάνονται, μερικά φυτά μεταφέρθηκαν από το Μεξικό σε βοτανικούς κήπους στο Παρίσι και το Λονδίνο και μετά στις Ανατολικές Ινδίες για να δουν αν το φυτό θα αναπτυσσόταν στην Ευρώπη ή την Ασία.</a:t>
            </a:r>
          </a:p>
          <a:p>
            <a:pPr marL="0" indent="0" algn="just">
              <a:lnSpc>
                <a:spcPct val="120000"/>
              </a:lnSpc>
              <a:spcAft>
                <a:spcPts val="0"/>
              </a:spcAft>
              <a:buNone/>
            </a:pPr>
            <a:r>
              <a:rPr lang="el-GR" sz="1800" dirty="0">
                <a:latin typeface="Calibri" panose="020F0502020204030204" pitchFamily="34" charset="0"/>
                <a:ea typeface="MyriadPro-Regular"/>
                <a:cs typeface="Arial" panose="020B0604020202020204" pitchFamily="34" charset="0"/>
              </a:rPr>
              <a:t>Μεγάλωνε, αλλά δεν θα καρποφορούσε, δεν θα έβγαζε φασόλια. Τα λουλούδια εμφανίζονταν, άνθιζαν για μια μέρα, διπλώνονταν και έπεφταν. Χωρίς φασόλια, δεν θα μπορούσε να υπάρχει εκχύλισμα βανίλιας και επομένως τίποτα να πουληθεί. Το φυτό χρειαζόταν </a:t>
            </a:r>
            <a:r>
              <a:rPr lang="el-GR" sz="1800" dirty="0" err="1">
                <a:latin typeface="Calibri" panose="020F0502020204030204" pitchFamily="34" charset="0"/>
                <a:ea typeface="MyriadPro-Regular"/>
                <a:cs typeface="Arial" panose="020B0604020202020204" pitchFamily="34" charset="0"/>
              </a:rPr>
              <a:t>επικονιαστή</a:t>
            </a:r>
            <a:r>
              <a:rPr lang="el-GR" sz="1800" dirty="0">
                <a:latin typeface="Calibri" panose="020F0502020204030204" pitchFamily="34" charset="0"/>
                <a:ea typeface="MyriadPro-Regular"/>
                <a:cs typeface="Arial" panose="020B0604020202020204" pitchFamily="34" charset="0"/>
              </a:rPr>
              <a:t>. Στο Μεξικό μια μικρή μέλισσα έκανε την πράξη. Κανείς δεν ήξερε πώς το έκανε η μέλισσα</a:t>
            </a:r>
            <a:r>
              <a:rPr lang="en-US" sz="1800" dirty="0">
                <a:effectLst/>
                <a:latin typeface="Calibri" panose="020F0502020204030204" pitchFamily="34" charset="0"/>
                <a:ea typeface="MyriadPro-Regular"/>
                <a:cs typeface="Arial" panose="020B0604020202020204" pitchFamily="34" charset="0"/>
              </a:rPr>
              <a:t>.</a:t>
            </a:r>
          </a:p>
        </p:txBody>
      </p:sp>
      <p:pic>
        <p:nvPicPr>
          <p:cNvPr id="4" name="Episode-4-long-EL">
            <a:hlinkClick r:id="" action="ppaction://media"/>
            <a:extLst>
              <a:ext uri="{FF2B5EF4-FFF2-40B4-BE49-F238E27FC236}">
                <a16:creationId xmlns:a16="http://schemas.microsoft.com/office/drawing/2014/main" id="{4BE14A1D-FD7A-8CAF-417E-628BF94ACB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83675" y="348897"/>
            <a:ext cx="1269529" cy="1269529"/>
          </a:xfrm>
          <a:prstGeom prst="rect">
            <a:avLst/>
          </a:prstGeom>
        </p:spPr>
      </p:pic>
    </p:spTree>
    <p:extLst>
      <p:ext uri="{BB962C8B-B14F-4D97-AF65-F5344CB8AC3E}">
        <p14:creationId xmlns:p14="http://schemas.microsoft.com/office/powerpoint/2010/main" val="316617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4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l-GR" dirty="0"/>
              <a:t>Η κατάσταση </a:t>
            </a:r>
            <a:r>
              <a:rPr lang="en-US" dirty="0"/>
              <a:t>(</a:t>
            </a:r>
            <a:r>
              <a:rPr lang="el-GR" dirty="0"/>
              <a:t>συνέχεια</a:t>
            </a:r>
            <a:r>
              <a:rPr lang="en-US" dirty="0"/>
              <a:t>)</a:t>
            </a:r>
            <a:endParaRPr lang="en-GB" dirty="0"/>
          </a:p>
        </p:txBody>
      </p:sp>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172064" y="1690689"/>
            <a:ext cx="11931446" cy="5044408"/>
          </a:xfrm>
          <a:custGeom>
            <a:avLst/>
            <a:gdLst>
              <a:gd name="connsiteX0" fmla="*/ 0 w 11931446"/>
              <a:gd name="connsiteY0" fmla="*/ 0 h 5044408"/>
              <a:gd name="connsiteX1" fmla="*/ 304915 w 11931446"/>
              <a:gd name="connsiteY1" fmla="*/ 0 h 5044408"/>
              <a:gd name="connsiteX2" fmla="*/ 729144 w 11931446"/>
              <a:gd name="connsiteY2" fmla="*/ 0 h 5044408"/>
              <a:gd name="connsiteX3" fmla="*/ 1630631 w 11931446"/>
              <a:gd name="connsiteY3" fmla="*/ 0 h 5044408"/>
              <a:gd name="connsiteX4" fmla="*/ 2174175 w 11931446"/>
              <a:gd name="connsiteY4" fmla="*/ 0 h 5044408"/>
              <a:gd name="connsiteX5" fmla="*/ 2717718 w 11931446"/>
              <a:gd name="connsiteY5" fmla="*/ 0 h 5044408"/>
              <a:gd name="connsiteX6" fmla="*/ 3261262 w 11931446"/>
              <a:gd name="connsiteY6" fmla="*/ 0 h 5044408"/>
              <a:gd name="connsiteX7" fmla="*/ 3566177 w 11931446"/>
              <a:gd name="connsiteY7" fmla="*/ 0 h 5044408"/>
              <a:gd name="connsiteX8" fmla="*/ 4348349 w 11931446"/>
              <a:gd name="connsiteY8" fmla="*/ 0 h 5044408"/>
              <a:gd name="connsiteX9" fmla="*/ 5130522 w 11931446"/>
              <a:gd name="connsiteY9" fmla="*/ 0 h 5044408"/>
              <a:gd name="connsiteX10" fmla="*/ 5554751 w 11931446"/>
              <a:gd name="connsiteY10" fmla="*/ 0 h 5044408"/>
              <a:gd name="connsiteX11" fmla="*/ 5859666 w 11931446"/>
              <a:gd name="connsiteY11" fmla="*/ 0 h 5044408"/>
              <a:gd name="connsiteX12" fmla="*/ 6641838 w 11931446"/>
              <a:gd name="connsiteY12" fmla="*/ 0 h 5044408"/>
              <a:gd name="connsiteX13" fmla="*/ 6946753 w 11931446"/>
              <a:gd name="connsiteY13" fmla="*/ 0 h 5044408"/>
              <a:gd name="connsiteX14" fmla="*/ 7251668 w 11931446"/>
              <a:gd name="connsiteY14" fmla="*/ 0 h 5044408"/>
              <a:gd name="connsiteX15" fmla="*/ 8033840 w 11931446"/>
              <a:gd name="connsiteY15" fmla="*/ 0 h 5044408"/>
              <a:gd name="connsiteX16" fmla="*/ 8696698 w 11931446"/>
              <a:gd name="connsiteY16" fmla="*/ 0 h 5044408"/>
              <a:gd name="connsiteX17" fmla="*/ 9478871 w 11931446"/>
              <a:gd name="connsiteY17" fmla="*/ 0 h 5044408"/>
              <a:gd name="connsiteX18" fmla="*/ 10261044 w 11931446"/>
              <a:gd name="connsiteY18" fmla="*/ 0 h 5044408"/>
              <a:gd name="connsiteX19" fmla="*/ 10685273 w 11931446"/>
              <a:gd name="connsiteY19" fmla="*/ 0 h 5044408"/>
              <a:gd name="connsiteX20" fmla="*/ 11931446 w 11931446"/>
              <a:gd name="connsiteY20" fmla="*/ 0 h 5044408"/>
              <a:gd name="connsiteX21" fmla="*/ 11931446 w 11931446"/>
              <a:gd name="connsiteY21" fmla="*/ 580107 h 5044408"/>
              <a:gd name="connsiteX22" fmla="*/ 11931446 w 11931446"/>
              <a:gd name="connsiteY22" fmla="*/ 1109770 h 5044408"/>
              <a:gd name="connsiteX23" fmla="*/ 11931446 w 11931446"/>
              <a:gd name="connsiteY23" fmla="*/ 1790765 h 5044408"/>
              <a:gd name="connsiteX24" fmla="*/ 11931446 w 11931446"/>
              <a:gd name="connsiteY24" fmla="*/ 2522204 h 5044408"/>
              <a:gd name="connsiteX25" fmla="*/ 11931446 w 11931446"/>
              <a:gd name="connsiteY25" fmla="*/ 3051867 h 5044408"/>
              <a:gd name="connsiteX26" fmla="*/ 11931446 w 11931446"/>
              <a:gd name="connsiteY26" fmla="*/ 3581530 h 5044408"/>
              <a:gd name="connsiteX27" fmla="*/ 11931446 w 11931446"/>
              <a:gd name="connsiteY27" fmla="*/ 4161637 h 5044408"/>
              <a:gd name="connsiteX28" fmla="*/ 11931446 w 11931446"/>
              <a:gd name="connsiteY28" fmla="*/ 5044408 h 5044408"/>
              <a:gd name="connsiteX29" fmla="*/ 11507217 w 11931446"/>
              <a:gd name="connsiteY29" fmla="*/ 5044408 h 5044408"/>
              <a:gd name="connsiteX30" fmla="*/ 10963673 w 11931446"/>
              <a:gd name="connsiteY30" fmla="*/ 5044408 h 5044408"/>
              <a:gd name="connsiteX31" fmla="*/ 10420130 w 11931446"/>
              <a:gd name="connsiteY31" fmla="*/ 5044408 h 5044408"/>
              <a:gd name="connsiteX32" fmla="*/ 9757271 w 11931446"/>
              <a:gd name="connsiteY32" fmla="*/ 5044408 h 5044408"/>
              <a:gd name="connsiteX33" fmla="*/ 8975099 w 11931446"/>
              <a:gd name="connsiteY33" fmla="*/ 5044408 h 5044408"/>
              <a:gd name="connsiteX34" fmla="*/ 8670184 w 11931446"/>
              <a:gd name="connsiteY34" fmla="*/ 5044408 h 5044408"/>
              <a:gd name="connsiteX35" fmla="*/ 8007326 w 11931446"/>
              <a:gd name="connsiteY35" fmla="*/ 5044408 h 5044408"/>
              <a:gd name="connsiteX36" fmla="*/ 7105839 w 11931446"/>
              <a:gd name="connsiteY36" fmla="*/ 5044408 h 5044408"/>
              <a:gd name="connsiteX37" fmla="*/ 6323666 w 11931446"/>
              <a:gd name="connsiteY37" fmla="*/ 5044408 h 5044408"/>
              <a:gd name="connsiteX38" fmla="*/ 5422179 w 11931446"/>
              <a:gd name="connsiteY38" fmla="*/ 5044408 h 5044408"/>
              <a:gd name="connsiteX39" fmla="*/ 4759321 w 11931446"/>
              <a:gd name="connsiteY39" fmla="*/ 5044408 h 5044408"/>
              <a:gd name="connsiteX40" fmla="*/ 4215778 w 11931446"/>
              <a:gd name="connsiteY40" fmla="*/ 5044408 h 5044408"/>
              <a:gd name="connsiteX41" fmla="*/ 3552919 w 11931446"/>
              <a:gd name="connsiteY41" fmla="*/ 5044408 h 5044408"/>
              <a:gd name="connsiteX42" fmla="*/ 3128690 w 11931446"/>
              <a:gd name="connsiteY42" fmla="*/ 5044408 h 5044408"/>
              <a:gd name="connsiteX43" fmla="*/ 2704461 w 11931446"/>
              <a:gd name="connsiteY43" fmla="*/ 5044408 h 5044408"/>
              <a:gd name="connsiteX44" fmla="*/ 1922289 w 11931446"/>
              <a:gd name="connsiteY44" fmla="*/ 5044408 h 5044408"/>
              <a:gd name="connsiteX45" fmla="*/ 1617374 w 11931446"/>
              <a:gd name="connsiteY45" fmla="*/ 5044408 h 5044408"/>
              <a:gd name="connsiteX46" fmla="*/ 835201 w 11931446"/>
              <a:gd name="connsiteY46" fmla="*/ 5044408 h 5044408"/>
              <a:gd name="connsiteX47" fmla="*/ 0 w 11931446"/>
              <a:gd name="connsiteY47" fmla="*/ 5044408 h 5044408"/>
              <a:gd name="connsiteX48" fmla="*/ 0 w 11931446"/>
              <a:gd name="connsiteY48" fmla="*/ 4565189 h 5044408"/>
              <a:gd name="connsiteX49" fmla="*/ 0 w 11931446"/>
              <a:gd name="connsiteY49" fmla="*/ 4035526 h 5044408"/>
              <a:gd name="connsiteX50" fmla="*/ 0 w 11931446"/>
              <a:gd name="connsiteY50" fmla="*/ 3505864 h 5044408"/>
              <a:gd name="connsiteX51" fmla="*/ 0 w 11931446"/>
              <a:gd name="connsiteY51" fmla="*/ 3026645 h 5044408"/>
              <a:gd name="connsiteX52" fmla="*/ 0 w 11931446"/>
              <a:gd name="connsiteY52" fmla="*/ 2547426 h 5044408"/>
              <a:gd name="connsiteX53" fmla="*/ 0 w 11931446"/>
              <a:gd name="connsiteY53" fmla="*/ 1815987 h 5044408"/>
              <a:gd name="connsiteX54" fmla="*/ 0 w 11931446"/>
              <a:gd name="connsiteY54" fmla="*/ 1185436 h 5044408"/>
              <a:gd name="connsiteX55" fmla="*/ 0 w 11931446"/>
              <a:gd name="connsiteY55" fmla="*/ 605329 h 5044408"/>
              <a:gd name="connsiteX56" fmla="*/ 0 w 11931446"/>
              <a:gd name="connsiteY56" fmla="*/ 0 h 50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31446" h="5044408" fill="none" extrusionOk="0">
                <a:moveTo>
                  <a:pt x="0" y="0"/>
                </a:moveTo>
                <a:cubicBezTo>
                  <a:pt x="149393" y="-6152"/>
                  <a:pt x="196540" y="-10365"/>
                  <a:pt x="304915" y="0"/>
                </a:cubicBezTo>
                <a:cubicBezTo>
                  <a:pt x="413290" y="10365"/>
                  <a:pt x="549487" y="6510"/>
                  <a:pt x="729144" y="0"/>
                </a:cubicBezTo>
                <a:cubicBezTo>
                  <a:pt x="908801" y="-6510"/>
                  <a:pt x="1292383" y="407"/>
                  <a:pt x="1630631" y="0"/>
                </a:cubicBezTo>
                <a:cubicBezTo>
                  <a:pt x="1968879" y="-407"/>
                  <a:pt x="2027888" y="13456"/>
                  <a:pt x="2174175" y="0"/>
                </a:cubicBezTo>
                <a:cubicBezTo>
                  <a:pt x="2320462" y="-13456"/>
                  <a:pt x="2497020" y="-17741"/>
                  <a:pt x="2717718" y="0"/>
                </a:cubicBezTo>
                <a:cubicBezTo>
                  <a:pt x="2938416" y="17741"/>
                  <a:pt x="3136029" y="-5005"/>
                  <a:pt x="3261262" y="0"/>
                </a:cubicBezTo>
                <a:cubicBezTo>
                  <a:pt x="3386495" y="5005"/>
                  <a:pt x="3486373" y="3114"/>
                  <a:pt x="3566177" y="0"/>
                </a:cubicBezTo>
                <a:cubicBezTo>
                  <a:pt x="3645981" y="-3114"/>
                  <a:pt x="4050252" y="35521"/>
                  <a:pt x="4348349" y="0"/>
                </a:cubicBezTo>
                <a:cubicBezTo>
                  <a:pt x="4646446" y="-35521"/>
                  <a:pt x="4748240" y="-14491"/>
                  <a:pt x="5130522" y="0"/>
                </a:cubicBezTo>
                <a:cubicBezTo>
                  <a:pt x="5512804" y="14491"/>
                  <a:pt x="5402516" y="-15562"/>
                  <a:pt x="5554751" y="0"/>
                </a:cubicBezTo>
                <a:cubicBezTo>
                  <a:pt x="5706986" y="15562"/>
                  <a:pt x="5744931" y="-133"/>
                  <a:pt x="5859666" y="0"/>
                </a:cubicBezTo>
                <a:cubicBezTo>
                  <a:pt x="5974401" y="133"/>
                  <a:pt x="6342384" y="-29949"/>
                  <a:pt x="6641838" y="0"/>
                </a:cubicBezTo>
                <a:cubicBezTo>
                  <a:pt x="6941292" y="29949"/>
                  <a:pt x="6815363" y="7316"/>
                  <a:pt x="6946753" y="0"/>
                </a:cubicBezTo>
                <a:cubicBezTo>
                  <a:pt x="7078143" y="-7316"/>
                  <a:pt x="7172830" y="-3754"/>
                  <a:pt x="7251668" y="0"/>
                </a:cubicBezTo>
                <a:cubicBezTo>
                  <a:pt x="7330506" y="3754"/>
                  <a:pt x="7719222" y="34507"/>
                  <a:pt x="8033840" y="0"/>
                </a:cubicBezTo>
                <a:cubicBezTo>
                  <a:pt x="8348458" y="-34507"/>
                  <a:pt x="8373285" y="-893"/>
                  <a:pt x="8696698" y="0"/>
                </a:cubicBezTo>
                <a:cubicBezTo>
                  <a:pt x="9020111" y="893"/>
                  <a:pt x="9304840" y="-27437"/>
                  <a:pt x="9478871" y="0"/>
                </a:cubicBezTo>
                <a:cubicBezTo>
                  <a:pt x="9652902" y="27437"/>
                  <a:pt x="9997347" y="-6514"/>
                  <a:pt x="10261044" y="0"/>
                </a:cubicBezTo>
                <a:cubicBezTo>
                  <a:pt x="10524741" y="6514"/>
                  <a:pt x="10520291" y="-15202"/>
                  <a:pt x="10685273" y="0"/>
                </a:cubicBezTo>
                <a:cubicBezTo>
                  <a:pt x="10850255" y="15202"/>
                  <a:pt x="11424779" y="18149"/>
                  <a:pt x="11931446" y="0"/>
                </a:cubicBezTo>
                <a:cubicBezTo>
                  <a:pt x="11911895" y="212104"/>
                  <a:pt x="11944686" y="362111"/>
                  <a:pt x="11931446" y="580107"/>
                </a:cubicBezTo>
                <a:cubicBezTo>
                  <a:pt x="11918206" y="798103"/>
                  <a:pt x="11913359" y="998879"/>
                  <a:pt x="11931446" y="1109770"/>
                </a:cubicBezTo>
                <a:cubicBezTo>
                  <a:pt x="11949533" y="1220661"/>
                  <a:pt x="11923424" y="1455695"/>
                  <a:pt x="11931446" y="1790765"/>
                </a:cubicBezTo>
                <a:cubicBezTo>
                  <a:pt x="11939468" y="2125836"/>
                  <a:pt x="11937928" y="2362446"/>
                  <a:pt x="11931446" y="2522204"/>
                </a:cubicBezTo>
                <a:cubicBezTo>
                  <a:pt x="11924964" y="2681962"/>
                  <a:pt x="11943102" y="2879221"/>
                  <a:pt x="11931446" y="3051867"/>
                </a:cubicBezTo>
                <a:cubicBezTo>
                  <a:pt x="11919790" y="3224513"/>
                  <a:pt x="11908590" y="3329205"/>
                  <a:pt x="11931446" y="3581530"/>
                </a:cubicBezTo>
                <a:cubicBezTo>
                  <a:pt x="11954302" y="3833855"/>
                  <a:pt x="11942140" y="3925707"/>
                  <a:pt x="11931446" y="4161637"/>
                </a:cubicBezTo>
                <a:cubicBezTo>
                  <a:pt x="11920752" y="4397567"/>
                  <a:pt x="11930182" y="4708915"/>
                  <a:pt x="11931446" y="5044408"/>
                </a:cubicBezTo>
                <a:cubicBezTo>
                  <a:pt x="11807420" y="5048186"/>
                  <a:pt x="11709830" y="5047287"/>
                  <a:pt x="11507217" y="5044408"/>
                </a:cubicBezTo>
                <a:cubicBezTo>
                  <a:pt x="11304604" y="5041529"/>
                  <a:pt x="11156412" y="5028002"/>
                  <a:pt x="10963673" y="5044408"/>
                </a:cubicBezTo>
                <a:cubicBezTo>
                  <a:pt x="10770934" y="5060814"/>
                  <a:pt x="10647962" y="5062195"/>
                  <a:pt x="10420130" y="5044408"/>
                </a:cubicBezTo>
                <a:cubicBezTo>
                  <a:pt x="10192298" y="5026621"/>
                  <a:pt x="9928811" y="5017348"/>
                  <a:pt x="9757271" y="5044408"/>
                </a:cubicBezTo>
                <a:cubicBezTo>
                  <a:pt x="9585731" y="5071468"/>
                  <a:pt x="9195354" y="5055292"/>
                  <a:pt x="8975099" y="5044408"/>
                </a:cubicBezTo>
                <a:cubicBezTo>
                  <a:pt x="8754844" y="5033524"/>
                  <a:pt x="8802980" y="5045160"/>
                  <a:pt x="8670184" y="5044408"/>
                </a:cubicBezTo>
                <a:cubicBezTo>
                  <a:pt x="8537389" y="5043656"/>
                  <a:pt x="8263811" y="5044080"/>
                  <a:pt x="8007326" y="5044408"/>
                </a:cubicBezTo>
                <a:cubicBezTo>
                  <a:pt x="7750841" y="5044736"/>
                  <a:pt x="7368505" y="5015920"/>
                  <a:pt x="7105839" y="5044408"/>
                </a:cubicBezTo>
                <a:cubicBezTo>
                  <a:pt x="6843173" y="5072896"/>
                  <a:pt x="6592244" y="5036412"/>
                  <a:pt x="6323666" y="5044408"/>
                </a:cubicBezTo>
                <a:cubicBezTo>
                  <a:pt x="6055088" y="5052404"/>
                  <a:pt x="5612802" y="5060535"/>
                  <a:pt x="5422179" y="5044408"/>
                </a:cubicBezTo>
                <a:cubicBezTo>
                  <a:pt x="5231556" y="5028281"/>
                  <a:pt x="5012850" y="5016714"/>
                  <a:pt x="4759321" y="5044408"/>
                </a:cubicBezTo>
                <a:cubicBezTo>
                  <a:pt x="4505792" y="5072102"/>
                  <a:pt x="4381723" y="5046356"/>
                  <a:pt x="4215778" y="5044408"/>
                </a:cubicBezTo>
                <a:cubicBezTo>
                  <a:pt x="4049833" y="5042460"/>
                  <a:pt x="3744389" y="5058661"/>
                  <a:pt x="3552919" y="5044408"/>
                </a:cubicBezTo>
                <a:cubicBezTo>
                  <a:pt x="3361449" y="5030155"/>
                  <a:pt x="3335455" y="5059473"/>
                  <a:pt x="3128690" y="5044408"/>
                </a:cubicBezTo>
                <a:cubicBezTo>
                  <a:pt x="2921925" y="5029343"/>
                  <a:pt x="2837942" y="5044085"/>
                  <a:pt x="2704461" y="5044408"/>
                </a:cubicBezTo>
                <a:cubicBezTo>
                  <a:pt x="2570980" y="5044731"/>
                  <a:pt x="2151335" y="5046135"/>
                  <a:pt x="1922289" y="5044408"/>
                </a:cubicBezTo>
                <a:cubicBezTo>
                  <a:pt x="1693243" y="5042681"/>
                  <a:pt x="1738705" y="5057726"/>
                  <a:pt x="1617374" y="5044408"/>
                </a:cubicBezTo>
                <a:cubicBezTo>
                  <a:pt x="1496044" y="5031090"/>
                  <a:pt x="1030812" y="5051924"/>
                  <a:pt x="835201" y="5044408"/>
                </a:cubicBezTo>
                <a:cubicBezTo>
                  <a:pt x="639590" y="5036892"/>
                  <a:pt x="231387" y="5026256"/>
                  <a:pt x="0" y="5044408"/>
                </a:cubicBezTo>
                <a:cubicBezTo>
                  <a:pt x="-2845" y="4865675"/>
                  <a:pt x="22006" y="4790594"/>
                  <a:pt x="0" y="4565189"/>
                </a:cubicBezTo>
                <a:cubicBezTo>
                  <a:pt x="-22006" y="4339784"/>
                  <a:pt x="21461" y="4227920"/>
                  <a:pt x="0" y="4035526"/>
                </a:cubicBezTo>
                <a:cubicBezTo>
                  <a:pt x="-21461" y="3843132"/>
                  <a:pt x="23177" y="3769516"/>
                  <a:pt x="0" y="3505864"/>
                </a:cubicBezTo>
                <a:cubicBezTo>
                  <a:pt x="-23177" y="3242212"/>
                  <a:pt x="17700" y="3165663"/>
                  <a:pt x="0" y="3026645"/>
                </a:cubicBezTo>
                <a:cubicBezTo>
                  <a:pt x="-17700" y="2887627"/>
                  <a:pt x="21946" y="2715585"/>
                  <a:pt x="0" y="2547426"/>
                </a:cubicBezTo>
                <a:cubicBezTo>
                  <a:pt x="-21946" y="2379267"/>
                  <a:pt x="-9257" y="2064099"/>
                  <a:pt x="0" y="1815987"/>
                </a:cubicBezTo>
                <a:cubicBezTo>
                  <a:pt x="9257" y="1567875"/>
                  <a:pt x="-29775" y="1383501"/>
                  <a:pt x="0" y="1185436"/>
                </a:cubicBezTo>
                <a:cubicBezTo>
                  <a:pt x="29775" y="987371"/>
                  <a:pt x="-6074" y="772294"/>
                  <a:pt x="0" y="605329"/>
                </a:cubicBezTo>
                <a:cubicBezTo>
                  <a:pt x="6074" y="438364"/>
                  <a:pt x="-5500" y="142576"/>
                  <a:pt x="0" y="0"/>
                </a:cubicBezTo>
                <a:close/>
              </a:path>
              <a:path w="11931446" h="5044408" stroke="0" extrusionOk="0">
                <a:moveTo>
                  <a:pt x="0" y="0"/>
                </a:moveTo>
                <a:cubicBezTo>
                  <a:pt x="127779" y="12714"/>
                  <a:pt x="228386" y="5849"/>
                  <a:pt x="424229" y="0"/>
                </a:cubicBezTo>
                <a:cubicBezTo>
                  <a:pt x="620072" y="-5849"/>
                  <a:pt x="841033" y="6457"/>
                  <a:pt x="1087087" y="0"/>
                </a:cubicBezTo>
                <a:cubicBezTo>
                  <a:pt x="1333141" y="-6457"/>
                  <a:pt x="1638974" y="31667"/>
                  <a:pt x="1988574" y="0"/>
                </a:cubicBezTo>
                <a:cubicBezTo>
                  <a:pt x="2338174" y="-31667"/>
                  <a:pt x="2200293" y="-566"/>
                  <a:pt x="2293489" y="0"/>
                </a:cubicBezTo>
                <a:cubicBezTo>
                  <a:pt x="2386686" y="566"/>
                  <a:pt x="2740934" y="9872"/>
                  <a:pt x="2956347" y="0"/>
                </a:cubicBezTo>
                <a:cubicBezTo>
                  <a:pt x="3171760" y="-9872"/>
                  <a:pt x="3426374" y="23346"/>
                  <a:pt x="3857834" y="0"/>
                </a:cubicBezTo>
                <a:cubicBezTo>
                  <a:pt x="4289294" y="-23346"/>
                  <a:pt x="4109853" y="11"/>
                  <a:pt x="4282063" y="0"/>
                </a:cubicBezTo>
                <a:cubicBezTo>
                  <a:pt x="4454273" y="-11"/>
                  <a:pt x="4696107" y="127"/>
                  <a:pt x="4944922" y="0"/>
                </a:cubicBezTo>
                <a:cubicBezTo>
                  <a:pt x="5193737" y="-127"/>
                  <a:pt x="5235635" y="-20204"/>
                  <a:pt x="5488465" y="0"/>
                </a:cubicBezTo>
                <a:cubicBezTo>
                  <a:pt x="5741295" y="20204"/>
                  <a:pt x="6005266" y="-1424"/>
                  <a:pt x="6151323" y="0"/>
                </a:cubicBezTo>
                <a:cubicBezTo>
                  <a:pt x="6297380" y="1424"/>
                  <a:pt x="6567404" y="-6012"/>
                  <a:pt x="6694867" y="0"/>
                </a:cubicBezTo>
                <a:cubicBezTo>
                  <a:pt x="6822330" y="6012"/>
                  <a:pt x="7148208" y="9024"/>
                  <a:pt x="7357725" y="0"/>
                </a:cubicBezTo>
                <a:cubicBezTo>
                  <a:pt x="7567242" y="-9024"/>
                  <a:pt x="7691091" y="-7190"/>
                  <a:pt x="7901269" y="0"/>
                </a:cubicBezTo>
                <a:cubicBezTo>
                  <a:pt x="8111447" y="7190"/>
                  <a:pt x="8385023" y="14913"/>
                  <a:pt x="8683441" y="0"/>
                </a:cubicBezTo>
                <a:cubicBezTo>
                  <a:pt x="8981859" y="-14913"/>
                  <a:pt x="9182352" y="-16426"/>
                  <a:pt x="9584928" y="0"/>
                </a:cubicBezTo>
                <a:cubicBezTo>
                  <a:pt x="9987504" y="16426"/>
                  <a:pt x="10168409" y="38649"/>
                  <a:pt x="10367101" y="0"/>
                </a:cubicBezTo>
                <a:cubicBezTo>
                  <a:pt x="10565793" y="-38649"/>
                  <a:pt x="10852161" y="-42900"/>
                  <a:pt x="11268588" y="0"/>
                </a:cubicBezTo>
                <a:cubicBezTo>
                  <a:pt x="11685015" y="42900"/>
                  <a:pt x="11766665" y="-30390"/>
                  <a:pt x="11931446" y="0"/>
                </a:cubicBezTo>
                <a:cubicBezTo>
                  <a:pt x="11952721" y="291437"/>
                  <a:pt x="11939939" y="486855"/>
                  <a:pt x="11931446" y="680995"/>
                </a:cubicBezTo>
                <a:cubicBezTo>
                  <a:pt x="11922953" y="875135"/>
                  <a:pt x="11937645" y="1052844"/>
                  <a:pt x="11931446" y="1160214"/>
                </a:cubicBezTo>
                <a:cubicBezTo>
                  <a:pt x="11925247" y="1267584"/>
                  <a:pt x="11919526" y="1506313"/>
                  <a:pt x="11931446" y="1841209"/>
                </a:cubicBezTo>
                <a:cubicBezTo>
                  <a:pt x="11943366" y="2176106"/>
                  <a:pt x="11920170" y="2243440"/>
                  <a:pt x="11931446" y="2522204"/>
                </a:cubicBezTo>
                <a:cubicBezTo>
                  <a:pt x="11942722" y="2800969"/>
                  <a:pt x="11924782" y="2957521"/>
                  <a:pt x="11931446" y="3152755"/>
                </a:cubicBezTo>
                <a:cubicBezTo>
                  <a:pt x="11938110" y="3347989"/>
                  <a:pt x="11932062" y="3522507"/>
                  <a:pt x="11931446" y="3682418"/>
                </a:cubicBezTo>
                <a:cubicBezTo>
                  <a:pt x="11930830" y="3842329"/>
                  <a:pt x="11936205" y="4070035"/>
                  <a:pt x="11931446" y="4413857"/>
                </a:cubicBezTo>
                <a:cubicBezTo>
                  <a:pt x="11926687" y="4757679"/>
                  <a:pt x="11946053" y="4803667"/>
                  <a:pt x="11931446" y="5044408"/>
                </a:cubicBezTo>
                <a:cubicBezTo>
                  <a:pt x="11751601" y="5023543"/>
                  <a:pt x="11664700" y="5059815"/>
                  <a:pt x="11507217" y="5044408"/>
                </a:cubicBezTo>
                <a:cubicBezTo>
                  <a:pt x="11349734" y="5029001"/>
                  <a:pt x="11276188" y="5055606"/>
                  <a:pt x="11202302" y="5044408"/>
                </a:cubicBezTo>
                <a:cubicBezTo>
                  <a:pt x="11128416" y="5033210"/>
                  <a:pt x="10827937" y="5011822"/>
                  <a:pt x="10539444" y="5044408"/>
                </a:cubicBezTo>
                <a:cubicBezTo>
                  <a:pt x="10250951" y="5076994"/>
                  <a:pt x="10000249" y="5008369"/>
                  <a:pt x="9757271" y="5044408"/>
                </a:cubicBezTo>
                <a:cubicBezTo>
                  <a:pt x="9514293" y="5080447"/>
                  <a:pt x="9099219" y="5057472"/>
                  <a:pt x="8855784" y="5044408"/>
                </a:cubicBezTo>
                <a:cubicBezTo>
                  <a:pt x="8612349" y="5031344"/>
                  <a:pt x="8337598" y="5055802"/>
                  <a:pt x="8192926" y="5044408"/>
                </a:cubicBezTo>
                <a:cubicBezTo>
                  <a:pt x="8048254" y="5033014"/>
                  <a:pt x="7961360" y="5039048"/>
                  <a:pt x="7768697" y="5044408"/>
                </a:cubicBezTo>
                <a:cubicBezTo>
                  <a:pt x="7576034" y="5049768"/>
                  <a:pt x="7299366" y="5085823"/>
                  <a:pt x="6867210" y="5044408"/>
                </a:cubicBezTo>
                <a:cubicBezTo>
                  <a:pt x="6435054" y="5002993"/>
                  <a:pt x="6619357" y="5057600"/>
                  <a:pt x="6442981" y="5044408"/>
                </a:cubicBezTo>
                <a:cubicBezTo>
                  <a:pt x="6266605" y="5031216"/>
                  <a:pt x="6132737" y="5055788"/>
                  <a:pt x="6018752" y="5044408"/>
                </a:cubicBezTo>
                <a:cubicBezTo>
                  <a:pt x="5904767" y="5033028"/>
                  <a:pt x="5596429" y="5066197"/>
                  <a:pt x="5475208" y="5044408"/>
                </a:cubicBezTo>
                <a:cubicBezTo>
                  <a:pt x="5353987" y="5022619"/>
                  <a:pt x="5101325" y="5062499"/>
                  <a:pt x="4812350" y="5044408"/>
                </a:cubicBezTo>
                <a:cubicBezTo>
                  <a:pt x="4523375" y="5026317"/>
                  <a:pt x="4571894" y="5044682"/>
                  <a:pt x="4507435" y="5044408"/>
                </a:cubicBezTo>
                <a:cubicBezTo>
                  <a:pt x="4442976" y="5044134"/>
                  <a:pt x="3823916" y="5056677"/>
                  <a:pt x="3605948" y="5044408"/>
                </a:cubicBezTo>
                <a:cubicBezTo>
                  <a:pt x="3387980" y="5032139"/>
                  <a:pt x="3228292" y="5031286"/>
                  <a:pt x="3062404" y="5044408"/>
                </a:cubicBezTo>
                <a:cubicBezTo>
                  <a:pt x="2896516" y="5057530"/>
                  <a:pt x="2855328" y="5054037"/>
                  <a:pt x="2757490" y="5044408"/>
                </a:cubicBezTo>
                <a:cubicBezTo>
                  <a:pt x="2659652" y="5034779"/>
                  <a:pt x="2060643" y="5021400"/>
                  <a:pt x="1856003" y="5044408"/>
                </a:cubicBezTo>
                <a:cubicBezTo>
                  <a:pt x="1651363" y="5067416"/>
                  <a:pt x="1617573" y="5057473"/>
                  <a:pt x="1551088" y="5044408"/>
                </a:cubicBezTo>
                <a:cubicBezTo>
                  <a:pt x="1484603" y="5031343"/>
                  <a:pt x="1159761" y="5021430"/>
                  <a:pt x="1007544" y="5044408"/>
                </a:cubicBezTo>
                <a:cubicBezTo>
                  <a:pt x="855327" y="5067386"/>
                  <a:pt x="744176" y="5023998"/>
                  <a:pt x="583315" y="5044408"/>
                </a:cubicBezTo>
                <a:cubicBezTo>
                  <a:pt x="422454" y="5064818"/>
                  <a:pt x="277941" y="5073151"/>
                  <a:pt x="0" y="5044408"/>
                </a:cubicBezTo>
                <a:cubicBezTo>
                  <a:pt x="12957" y="4816183"/>
                  <a:pt x="2604" y="4630139"/>
                  <a:pt x="0" y="4514745"/>
                </a:cubicBezTo>
                <a:cubicBezTo>
                  <a:pt x="-2604" y="4399351"/>
                  <a:pt x="-13203" y="4144070"/>
                  <a:pt x="0" y="3934638"/>
                </a:cubicBezTo>
                <a:cubicBezTo>
                  <a:pt x="13203" y="3725206"/>
                  <a:pt x="10556" y="3549568"/>
                  <a:pt x="0" y="3354531"/>
                </a:cubicBezTo>
                <a:cubicBezTo>
                  <a:pt x="-10556" y="3159494"/>
                  <a:pt x="26442" y="2787860"/>
                  <a:pt x="0" y="2623092"/>
                </a:cubicBezTo>
                <a:cubicBezTo>
                  <a:pt x="-26442" y="2458324"/>
                  <a:pt x="-1477" y="2330136"/>
                  <a:pt x="0" y="2143873"/>
                </a:cubicBezTo>
                <a:cubicBezTo>
                  <a:pt x="1477" y="1957610"/>
                  <a:pt x="30118" y="1801122"/>
                  <a:pt x="0" y="1513322"/>
                </a:cubicBezTo>
                <a:cubicBezTo>
                  <a:pt x="-30118" y="1225522"/>
                  <a:pt x="3513" y="1058309"/>
                  <a:pt x="0" y="781883"/>
                </a:cubicBezTo>
                <a:cubicBezTo>
                  <a:pt x="-3513" y="505457"/>
                  <a:pt x="-37319" y="193499"/>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rmAutofit fontScale="92500" lnSpcReduction="10000"/>
          </a:bodyPr>
          <a:lstStyle/>
          <a:p>
            <a:pPr marL="0" indent="0" algn="just">
              <a:lnSpc>
                <a:spcPct val="120000"/>
              </a:lnSpc>
              <a:spcAft>
                <a:spcPts val="0"/>
              </a:spcAft>
              <a:buNone/>
            </a:pPr>
            <a:r>
              <a:rPr lang="el-GR" sz="1800" dirty="0">
                <a:latin typeface="Calibri" panose="020F0502020204030204" pitchFamily="34" charset="0"/>
                <a:ea typeface="MyriadPro-Regular"/>
                <a:cs typeface="Arial" panose="020B0604020202020204" pitchFamily="34" charset="0"/>
              </a:rPr>
              <a:t>Τί μπορεί να γίνει? Στη δεκαετία του 1790 οι άνθρωποι γνώριζαν για το φύλο των φυτών. Οι μέλισσες, ήξεραν, ήταν </a:t>
            </a:r>
            <a:r>
              <a:rPr lang="el-GR" sz="1800" dirty="0" err="1">
                <a:latin typeface="Calibri" panose="020F0502020204030204" pitchFamily="34" charset="0"/>
                <a:ea typeface="MyriadPro-Regular"/>
                <a:cs typeface="Arial" panose="020B0604020202020204" pitchFamily="34" charset="0"/>
              </a:rPr>
              <a:t>επικονιαστές</a:t>
            </a:r>
            <a:r>
              <a:rPr lang="el-GR" sz="1800" dirty="0">
                <a:latin typeface="Calibri" panose="020F0502020204030204" pitchFamily="34" charset="0"/>
                <a:ea typeface="MyriadPro-Regular"/>
                <a:cs typeface="Arial" panose="020B0604020202020204" pitchFamily="34" charset="0"/>
              </a:rPr>
              <a:t>. Αν οι άνθρωποι μπορούσαν μόνο να καταλάβουν πού κρύβονται τα αναπαραγωγικά μέρη της βανίλιας, θα μπορούσαν να γίνουν υποκατάστατα της μέλισσας.</a:t>
            </a:r>
          </a:p>
          <a:p>
            <a:pPr marL="0" indent="0" algn="just">
              <a:lnSpc>
                <a:spcPct val="120000"/>
              </a:lnSpc>
              <a:spcAft>
                <a:spcPts val="0"/>
              </a:spcAft>
              <a:buNone/>
            </a:pPr>
            <a:r>
              <a:rPr lang="el-GR" sz="1800" dirty="0">
                <a:latin typeface="Calibri" panose="020F0502020204030204" pitchFamily="34" charset="0"/>
                <a:ea typeface="MyriadPro-Regular"/>
                <a:cs typeface="Arial" panose="020B0604020202020204" pitchFamily="34" charset="0"/>
              </a:rPr>
              <a:t>Συνέχισαν να προσπαθούν. Ένας ιδιοκτήτης φυτείας, στο νησί </a:t>
            </a:r>
            <a:r>
              <a:rPr lang="el-GR" sz="1800" dirty="0" err="1">
                <a:latin typeface="Calibri" panose="020F0502020204030204" pitchFamily="34" charset="0"/>
                <a:ea typeface="MyriadPro-Regular"/>
                <a:cs typeface="Arial" panose="020B0604020202020204" pitchFamily="34" charset="0"/>
              </a:rPr>
              <a:t>Ρεϋνιόν</a:t>
            </a:r>
            <a:r>
              <a:rPr lang="el-GR" sz="1800" dirty="0">
                <a:latin typeface="Calibri" panose="020F0502020204030204" pitchFamily="34" charset="0"/>
                <a:ea typeface="MyriadPro-Regular"/>
                <a:cs typeface="Arial" panose="020B0604020202020204" pitchFamily="34" charset="0"/>
              </a:rPr>
              <a:t> στα μισά του δρόμου μεταξύ Ινδίας και Αφρικής, ο </a:t>
            </a:r>
            <a:r>
              <a:rPr lang="el-GR" sz="1800" dirty="0" err="1">
                <a:latin typeface="Calibri" panose="020F0502020204030204" pitchFamily="34" charset="0"/>
                <a:ea typeface="MyriadPro-Regular"/>
                <a:cs typeface="Arial" panose="020B0604020202020204" pitchFamily="34" charset="0"/>
              </a:rPr>
              <a:t>Ferréol</a:t>
            </a:r>
            <a:r>
              <a:rPr lang="el-GR" sz="1800" dirty="0">
                <a:latin typeface="Calibri" panose="020F0502020204030204" pitchFamily="34" charset="0"/>
                <a:ea typeface="MyriadPro-Regular"/>
                <a:cs typeface="Arial" panose="020B0604020202020204" pitchFamily="34" charset="0"/>
              </a:rPr>
              <a:t> </a:t>
            </a:r>
            <a:r>
              <a:rPr lang="el-GR" sz="1800" dirty="0" err="1">
                <a:latin typeface="Calibri" panose="020F0502020204030204" pitchFamily="34" charset="0"/>
                <a:ea typeface="MyriadPro-Regular"/>
                <a:cs typeface="Arial" panose="020B0604020202020204" pitchFamily="34" charset="0"/>
              </a:rPr>
              <a:t>Bellier-Beaumont</a:t>
            </a:r>
            <a:r>
              <a:rPr lang="el-GR" sz="1800" dirty="0">
                <a:latin typeface="Calibri" panose="020F0502020204030204" pitchFamily="34" charset="0"/>
                <a:ea typeface="MyriadPro-Regular"/>
                <a:cs typeface="Arial" panose="020B0604020202020204" pitchFamily="34" charset="0"/>
              </a:rPr>
              <a:t> είχε λάβει ένα σωρό φυτά βανίλιας από την κυβέρνηση στο Παρίσι. Τα είχε φυτέψει και ένα, μόνο ένα, κράτησε 22 χρόνια. Δεν απέδωσε ποτέ καρπούς!</a:t>
            </a:r>
          </a:p>
          <a:p>
            <a:pPr marL="0" indent="0" algn="just">
              <a:lnSpc>
                <a:spcPct val="120000"/>
              </a:lnSpc>
              <a:spcAft>
                <a:spcPts val="0"/>
              </a:spcAft>
              <a:buNone/>
            </a:pPr>
            <a:r>
              <a:rPr lang="el-GR" sz="1800" dirty="0">
                <a:latin typeface="Calibri" panose="020F0502020204030204" pitchFamily="34" charset="0"/>
                <a:ea typeface="MyriadPro-Regular"/>
                <a:cs typeface="Arial" panose="020B0604020202020204" pitchFamily="34" charset="0"/>
              </a:rPr>
              <a:t>Είναι σημαντικό να δείξουμε την καταπιεστική και άθλια ατμόσφαιρα της κατάστασης του σκλάβου, αλλά μερικές φορές όμως, μια σχέση εμπιστοσύνης αναπτύσσεται με τους αφέντες που πρέπει επίσης να προσεγγίζεται παράλληλα με τη μοναξιά, τη βία και τον αποκλεισμό. Πάνω απ' όλα σε αυτή την περίπτωση, πρέπει να λάβουμε υπόψη τη μη αναγνώριση των ανακαλύψεων που έκανε ένας σκλάβος από την κοινωνία αυτής της εποχής. Φαίνεται απαραίτητο να τονιστεί ο άθλιος θάνατος αυτού του ελεύθερου ανθρώπου παρά τον πλούτο που έχουν φέρει οι ανακαλύψεις του σε αυτό το νησί.</a:t>
            </a:r>
          </a:p>
          <a:p>
            <a:pPr marL="0" indent="0" algn="just">
              <a:lnSpc>
                <a:spcPct val="120000"/>
              </a:lnSpc>
              <a:spcAft>
                <a:spcPts val="0"/>
              </a:spcAft>
              <a:buNone/>
            </a:pPr>
            <a:r>
              <a:rPr lang="el-GR" sz="1800" dirty="0">
                <a:latin typeface="Calibri" panose="020F0502020204030204" pitchFamily="34" charset="0"/>
                <a:ea typeface="MyriadPro-Regular"/>
                <a:cs typeface="Arial" panose="020B0604020202020204" pitchFamily="34" charset="0"/>
              </a:rPr>
              <a:t>Η ιστορία που λέγεται είναι αυτή του </a:t>
            </a:r>
            <a:r>
              <a:rPr lang="el-GR" sz="1800" dirty="0" err="1">
                <a:latin typeface="Calibri" panose="020F0502020204030204" pitchFamily="34" charset="0"/>
                <a:ea typeface="MyriadPro-Regular"/>
                <a:cs typeface="Arial" panose="020B0604020202020204" pitchFamily="34" charset="0"/>
              </a:rPr>
              <a:t>Edmond</a:t>
            </a:r>
            <a:r>
              <a:rPr lang="el-GR" sz="1800" dirty="0">
                <a:latin typeface="Calibri" panose="020F0502020204030204" pitchFamily="34" charset="0"/>
                <a:ea typeface="MyriadPro-Regular"/>
                <a:cs typeface="Arial" panose="020B0604020202020204" pitchFamily="34" charset="0"/>
              </a:rPr>
              <a:t> </a:t>
            </a:r>
            <a:r>
              <a:rPr lang="el-GR" sz="1800" dirty="0" err="1">
                <a:latin typeface="Calibri" panose="020F0502020204030204" pitchFamily="34" charset="0"/>
                <a:ea typeface="MyriadPro-Regular"/>
                <a:cs typeface="Arial" panose="020B0604020202020204" pitchFamily="34" charset="0"/>
              </a:rPr>
              <a:t>Albius</a:t>
            </a:r>
            <a:r>
              <a:rPr lang="el-GR" sz="1800" dirty="0">
                <a:latin typeface="Calibri" panose="020F0502020204030204" pitchFamily="34" charset="0"/>
                <a:ea typeface="MyriadPro-Regular"/>
                <a:cs typeface="Arial" panose="020B0604020202020204" pitchFamily="34" charset="0"/>
              </a:rPr>
              <a:t>. του οποίου το παρατσούκλι ήταν «Ευρηματικός διαβολάκος», ο οποίος γεννήθηκε σκλάβος το 1829, στην Αγία </a:t>
            </a:r>
            <a:r>
              <a:rPr lang="el-GR" sz="1800" dirty="0" err="1">
                <a:latin typeface="Calibri" panose="020F0502020204030204" pitchFamily="34" charset="0"/>
                <a:ea typeface="MyriadPro-Regular"/>
                <a:cs typeface="Arial" panose="020B0604020202020204" pitchFamily="34" charset="0"/>
              </a:rPr>
              <a:t>Σουζάν</a:t>
            </a:r>
            <a:r>
              <a:rPr lang="el-GR" sz="1800" dirty="0">
                <a:latin typeface="Calibri" panose="020F0502020204030204" pitchFamily="34" charset="0"/>
                <a:ea typeface="MyriadPro-Regular"/>
                <a:cs typeface="Arial" panose="020B0604020202020204" pitchFamily="34" charset="0"/>
              </a:rPr>
              <a:t>, στο νησί </a:t>
            </a:r>
            <a:r>
              <a:rPr lang="el-GR" sz="1800" dirty="0" err="1">
                <a:latin typeface="Calibri" panose="020F0502020204030204" pitchFamily="34" charset="0"/>
                <a:ea typeface="MyriadPro-Regular"/>
                <a:cs typeface="Arial" panose="020B0604020202020204" pitchFamily="34" charset="0"/>
              </a:rPr>
              <a:t>Ρεϋνιόν</a:t>
            </a:r>
            <a:r>
              <a:rPr lang="el-GR" sz="1800" dirty="0">
                <a:latin typeface="Calibri" panose="020F0502020204030204" pitchFamily="34" charset="0"/>
                <a:ea typeface="MyriadPro-Regular"/>
                <a:cs typeface="Arial" panose="020B0604020202020204" pitchFamily="34" charset="0"/>
              </a:rPr>
              <a:t>. Η μητέρα του πέθανε κατά τη διάρκεια του τοκετού και δεν γνώρισε ποτέ τον πατέρα του. Στα νιάτα του, τον έστειλαν να δουλέψει για τον βοτανολόγο </a:t>
            </a:r>
            <a:r>
              <a:rPr lang="el-GR" sz="1800" dirty="0" err="1">
                <a:latin typeface="Calibri" panose="020F0502020204030204" pitchFamily="34" charset="0"/>
                <a:ea typeface="MyriadPro-Regular"/>
                <a:cs typeface="Arial" panose="020B0604020202020204" pitchFamily="34" charset="0"/>
              </a:rPr>
              <a:t>Ferréol</a:t>
            </a:r>
            <a:r>
              <a:rPr lang="el-GR" sz="1800" dirty="0">
                <a:latin typeface="Calibri" panose="020F0502020204030204" pitchFamily="34" charset="0"/>
                <a:ea typeface="MyriadPro-Regular"/>
                <a:cs typeface="Arial" panose="020B0604020202020204" pitchFamily="34" charset="0"/>
              </a:rPr>
              <a:t> </a:t>
            </a:r>
            <a:r>
              <a:rPr lang="el-GR" sz="1800" dirty="0" err="1">
                <a:latin typeface="Calibri" panose="020F0502020204030204" pitchFamily="34" charset="0"/>
                <a:ea typeface="MyriadPro-Regular"/>
                <a:cs typeface="Arial" panose="020B0604020202020204" pitchFamily="34" charset="0"/>
              </a:rPr>
              <a:t>Bellier-Beaumont</a:t>
            </a:r>
            <a:r>
              <a:rPr lang="el-GR" sz="1800" dirty="0">
                <a:latin typeface="Calibri" panose="020F0502020204030204" pitchFamily="34" charset="0"/>
                <a:ea typeface="MyriadPro-Regular"/>
                <a:cs typeface="Arial" panose="020B0604020202020204" pitchFamily="34" charset="0"/>
              </a:rPr>
              <a:t>, ένα πλούσιο αγρότη. Ο </a:t>
            </a:r>
            <a:r>
              <a:rPr lang="el-GR" sz="1800" dirty="0" err="1">
                <a:latin typeface="Calibri" panose="020F0502020204030204" pitchFamily="34" charset="0"/>
                <a:ea typeface="MyriadPro-Regular"/>
                <a:cs typeface="Arial" panose="020B0604020202020204" pitchFamily="34" charset="0"/>
              </a:rPr>
              <a:t>Edmond</a:t>
            </a:r>
            <a:r>
              <a:rPr lang="el-GR" sz="1800" dirty="0">
                <a:latin typeface="Calibri" panose="020F0502020204030204" pitchFamily="34" charset="0"/>
                <a:ea typeface="MyriadPro-Regular"/>
                <a:cs typeface="Arial" panose="020B0604020202020204" pitchFamily="34" charset="0"/>
              </a:rPr>
              <a:t> έγινε μαθητευόμενος αυτού του λάτρη της βοτανικής και πιο συγκεκριμένα στις αγαπημένες του ορχιδέες.</a:t>
            </a:r>
          </a:p>
          <a:p>
            <a:pPr marL="0" indent="0" algn="just">
              <a:lnSpc>
                <a:spcPct val="120000"/>
              </a:lnSpc>
              <a:spcAft>
                <a:spcPts val="0"/>
              </a:spcAft>
              <a:buNone/>
            </a:pPr>
            <a:r>
              <a:rPr lang="el-GR" sz="1800" dirty="0">
                <a:latin typeface="Calibri" panose="020F0502020204030204" pitchFamily="34" charset="0"/>
                <a:ea typeface="MyriadPro-Regular"/>
                <a:cs typeface="Arial" panose="020B0604020202020204" pitchFamily="34" charset="0"/>
              </a:rPr>
              <a:t>Ο μικρός σκλάβος ήταν πολύ παθιασμένος με αυτή τη μελέτη, ήταν πολύ περίεργος και παρατηρητικός</a:t>
            </a:r>
            <a:r>
              <a:rPr lang="en-US" sz="1800" dirty="0">
                <a:effectLst/>
                <a:latin typeface="Calibri" panose="020F0502020204030204" pitchFamily="34" charset="0"/>
                <a:ea typeface="MyriadPro-Regular"/>
                <a:cs typeface="Arial" panose="020B0604020202020204" pitchFamily="34" charset="0"/>
              </a:rPr>
              <a:t>. </a:t>
            </a:r>
          </a:p>
        </p:txBody>
      </p:sp>
    </p:spTree>
    <p:extLst>
      <p:ext uri="{BB962C8B-B14F-4D97-AF65-F5344CB8AC3E}">
        <p14:creationId xmlns:p14="http://schemas.microsoft.com/office/powerpoint/2010/main" val="3974803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l-GR" dirty="0"/>
              <a:t>Η κατάσταση </a:t>
            </a:r>
            <a:r>
              <a:rPr lang="en-US" dirty="0"/>
              <a:t>(</a:t>
            </a:r>
            <a:r>
              <a:rPr lang="el-GR" dirty="0"/>
              <a:t>συνέχεια</a:t>
            </a:r>
            <a:r>
              <a:rPr lang="en-US" dirty="0"/>
              <a:t>)</a:t>
            </a:r>
            <a:endParaRPr lang="en-GB" dirty="0"/>
          </a:p>
        </p:txBody>
      </p:sp>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130277" y="1512890"/>
            <a:ext cx="11931446" cy="5253036"/>
          </a:xfrm>
          <a:custGeom>
            <a:avLst/>
            <a:gdLst>
              <a:gd name="connsiteX0" fmla="*/ 0 w 11931446"/>
              <a:gd name="connsiteY0" fmla="*/ 0 h 5044408"/>
              <a:gd name="connsiteX1" fmla="*/ 304915 w 11931446"/>
              <a:gd name="connsiteY1" fmla="*/ 0 h 5044408"/>
              <a:gd name="connsiteX2" fmla="*/ 729144 w 11931446"/>
              <a:gd name="connsiteY2" fmla="*/ 0 h 5044408"/>
              <a:gd name="connsiteX3" fmla="*/ 1630631 w 11931446"/>
              <a:gd name="connsiteY3" fmla="*/ 0 h 5044408"/>
              <a:gd name="connsiteX4" fmla="*/ 2174175 w 11931446"/>
              <a:gd name="connsiteY4" fmla="*/ 0 h 5044408"/>
              <a:gd name="connsiteX5" fmla="*/ 2717718 w 11931446"/>
              <a:gd name="connsiteY5" fmla="*/ 0 h 5044408"/>
              <a:gd name="connsiteX6" fmla="*/ 3261262 w 11931446"/>
              <a:gd name="connsiteY6" fmla="*/ 0 h 5044408"/>
              <a:gd name="connsiteX7" fmla="*/ 3566177 w 11931446"/>
              <a:gd name="connsiteY7" fmla="*/ 0 h 5044408"/>
              <a:gd name="connsiteX8" fmla="*/ 4348349 w 11931446"/>
              <a:gd name="connsiteY8" fmla="*/ 0 h 5044408"/>
              <a:gd name="connsiteX9" fmla="*/ 5130522 w 11931446"/>
              <a:gd name="connsiteY9" fmla="*/ 0 h 5044408"/>
              <a:gd name="connsiteX10" fmla="*/ 5554751 w 11931446"/>
              <a:gd name="connsiteY10" fmla="*/ 0 h 5044408"/>
              <a:gd name="connsiteX11" fmla="*/ 5859666 w 11931446"/>
              <a:gd name="connsiteY11" fmla="*/ 0 h 5044408"/>
              <a:gd name="connsiteX12" fmla="*/ 6641838 w 11931446"/>
              <a:gd name="connsiteY12" fmla="*/ 0 h 5044408"/>
              <a:gd name="connsiteX13" fmla="*/ 6946753 w 11931446"/>
              <a:gd name="connsiteY13" fmla="*/ 0 h 5044408"/>
              <a:gd name="connsiteX14" fmla="*/ 7251668 w 11931446"/>
              <a:gd name="connsiteY14" fmla="*/ 0 h 5044408"/>
              <a:gd name="connsiteX15" fmla="*/ 8033840 w 11931446"/>
              <a:gd name="connsiteY15" fmla="*/ 0 h 5044408"/>
              <a:gd name="connsiteX16" fmla="*/ 8696698 w 11931446"/>
              <a:gd name="connsiteY16" fmla="*/ 0 h 5044408"/>
              <a:gd name="connsiteX17" fmla="*/ 9478871 w 11931446"/>
              <a:gd name="connsiteY17" fmla="*/ 0 h 5044408"/>
              <a:gd name="connsiteX18" fmla="*/ 10261044 w 11931446"/>
              <a:gd name="connsiteY18" fmla="*/ 0 h 5044408"/>
              <a:gd name="connsiteX19" fmla="*/ 10685273 w 11931446"/>
              <a:gd name="connsiteY19" fmla="*/ 0 h 5044408"/>
              <a:gd name="connsiteX20" fmla="*/ 11931446 w 11931446"/>
              <a:gd name="connsiteY20" fmla="*/ 0 h 5044408"/>
              <a:gd name="connsiteX21" fmla="*/ 11931446 w 11931446"/>
              <a:gd name="connsiteY21" fmla="*/ 580107 h 5044408"/>
              <a:gd name="connsiteX22" fmla="*/ 11931446 w 11931446"/>
              <a:gd name="connsiteY22" fmla="*/ 1109770 h 5044408"/>
              <a:gd name="connsiteX23" fmla="*/ 11931446 w 11931446"/>
              <a:gd name="connsiteY23" fmla="*/ 1790765 h 5044408"/>
              <a:gd name="connsiteX24" fmla="*/ 11931446 w 11931446"/>
              <a:gd name="connsiteY24" fmla="*/ 2522204 h 5044408"/>
              <a:gd name="connsiteX25" fmla="*/ 11931446 w 11931446"/>
              <a:gd name="connsiteY25" fmla="*/ 3051867 h 5044408"/>
              <a:gd name="connsiteX26" fmla="*/ 11931446 w 11931446"/>
              <a:gd name="connsiteY26" fmla="*/ 3581530 h 5044408"/>
              <a:gd name="connsiteX27" fmla="*/ 11931446 w 11931446"/>
              <a:gd name="connsiteY27" fmla="*/ 4161637 h 5044408"/>
              <a:gd name="connsiteX28" fmla="*/ 11931446 w 11931446"/>
              <a:gd name="connsiteY28" fmla="*/ 5044408 h 5044408"/>
              <a:gd name="connsiteX29" fmla="*/ 11507217 w 11931446"/>
              <a:gd name="connsiteY29" fmla="*/ 5044408 h 5044408"/>
              <a:gd name="connsiteX30" fmla="*/ 10963673 w 11931446"/>
              <a:gd name="connsiteY30" fmla="*/ 5044408 h 5044408"/>
              <a:gd name="connsiteX31" fmla="*/ 10420130 w 11931446"/>
              <a:gd name="connsiteY31" fmla="*/ 5044408 h 5044408"/>
              <a:gd name="connsiteX32" fmla="*/ 9757271 w 11931446"/>
              <a:gd name="connsiteY32" fmla="*/ 5044408 h 5044408"/>
              <a:gd name="connsiteX33" fmla="*/ 8975099 w 11931446"/>
              <a:gd name="connsiteY33" fmla="*/ 5044408 h 5044408"/>
              <a:gd name="connsiteX34" fmla="*/ 8670184 w 11931446"/>
              <a:gd name="connsiteY34" fmla="*/ 5044408 h 5044408"/>
              <a:gd name="connsiteX35" fmla="*/ 8007326 w 11931446"/>
              <a:gd name="connsiteY35" fmla="*/ 5044408 h 5044408"/>
              <a:gd name="connsiteX36" fmla="*/ 7105839 w 11931446"/>
              <a:gd name="connsiteY36" fmla="*/ 5044408 h 5044408"/>
              <a:gd name="connsiteX37" fmla="*/ 6323666 w 11931446"/>
              <a:gd name="connsiteY37" fmla="*/ 5044408 h 5044408"/>
              <a:gd name="connsiteX38" fmla="*/ 5422179 w 11931446"/>
              <a:gd name="connsiteY38" fmla="*/ 5044408 h 5044408"/>
              <a:gd name="connsiteX39" fmla="*/ 4759321 w 11931446"/>
              <a:gd name="connsiteY39" fmla="*/ 5044408 h 5044408"/>
              <a:gd name="connsiteX40" fmla="*/ 4215778 w 11931446"/>
              <a:gd name="connsiteY40" fmla="*/ 5044408 h 5044408"/>
              <a:gd name="connsiteX41" fmla="*/ 3552919 w 11931446"/>
              <a:gd name="connsiteY41" fmla="*/ 5044408 h 5044408"/>
              <a:gd name="connsiteX42" fmla="*/ 3128690 w 11931446"/>
              <a:gd name="connsiteY42" fmla="*/ 5044408 h 5044408"/>
              <a:gd name="connsiteX43" fmla="*/ 2704461 w 11931446"/>
              <a:gd name="connsiteY43" fmla="*/ 5044408 h 5044408"/>
              <a:gd name="connsiteX44" fmla="*/ 1922289 w 11931446"/>
              <a:gd name="connsiteY44" fmla="*/ 5044408 h 5044408"/>
              <a:gd name="connsiteX45" fmla="*/ 1617374 w 11931446"/>
              <a:gd name="connsiteY45" fmla="*/ 5044408 h 5044408"/>
              <a:gd name="connsiteX46" fmla="*/ 835201 w 11931446"/>
              <a:gd name="connsiteY46" fmla="*/ 5044408 h 5044408"/>
              <a:gd name="connsiteX47" fmla="*/ 0 w 11931446"/>
              <a:gd name="connsiteY47" fmla="*/ 5044408 h 5044408"/>
              <a:gd name="connsiteX48" fmla="*/ 0 w 11931446"/>
              <a:gd name="connsiteY48" fmla="*/ 4565189 h 5044408"/>
              <a:gd name="connsiteX49" fmla="*/ 0 w 11931446"/>
              <a:gd name="connsiteY49" fmla="*/ 4035526 h 5044408"/>
              <a:gd name="connsiteX50" fmla="*/ 0 w 11931446"/>
              <a:gd name="connsiteY50" fmla="*/ 3505864 h 5044408"/>
              <a:gd name="connsiteX51" fmla="*/ 0 w 11931446"/>
              <a:gd name="connsiteY51" fmla="*/ 3026645 h 5044408"/>
              <a:gd name="connsiteX52" fmla="*/ 0 w 11931446"/>
              <a:gd name="connsiteY52" fmla="*/ 2547426 h 5044408"/>
              <a:gd name="connsiteX53" fmla="*/ 0 w 11931446"/>
              <a:gd name="connsiteY53" fmla="*/ 1815987 h 5044408"/>
              <a:gd name="connsiteX54" fmla="*/ 0 w 11931446"/>
              <a:gd name="connsiteY54" fmla="*/ 1185436 h 5044408"/>
              <a:gd name="connsiteX55" fmla="*/ 0 w 11931446"/>
              <a:gd name="connsiteY55" fmla="*/ 605329 h 5044408"/>
              <a:gd name="connsiteX56" fmla="*/ 0 w 11931446"/>
              <a:gd name="connsiteY56" fmla="*/ 0 h 50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31446" h="5044408" fill="none" extrusionOk="0">
                <a:moveTo>
                  <a:pt x="0" y="0"/>
                </a:moveTo>
                <a:cubicBezTo>
                  <a:pt x="149393" y="-6152"/>
                  <a:pt x="196540" y="-10365"/>
                  <a:pt x="304915" y="0"/>
                </a:cubicBezTo>
                <a:cubicBezTo>
                  <a:pt x="413290" y="10365"/>
                  <a:pt x="549487" y="6510"/>
                  <a:pt x="729144" y="0"/>
                </a:cubicBezTo>
                <a:cubicBezTo>
                  <a:pt x="908801" y="-6510"/>
                  <a:pt x="1292383" y="407"/>
                  <a:pt x="1630631" y="0"/>
                </a:cubicBezTo>
                <a:cubicBezTo>
                  <a:pt x="1968879" y="-407"/>
                  <a:pt x="2027888" y="13456"/>
                  <a:pt x="2174175" y="0"/>
                </a:cubicBezTo>
                <a:cubicBezTo>
                  <a:pt x="2320462" y="-13456"/>
                  <a:pt x="2497020" y="-17741"/>
                  <a:pt x="2717718" y="0"/>
                </a:cubicBezTo>
                <a:cubicBezTo>
                  <a:pt x="2938416" y="17741"/>
                  <a:pt x="3136029" y="-5005"/>
                  <a:pt x="3261262" y="0"/>
                </a:cubicBezTo>
                <a:cubicBezTo>
                  <a:pt x="3386495" y="5005"/>
                  <a:pt x="3486373" y="3114"/>
                  <a:pt x="3566177" y="0"/>
                </a:cubicBezTo>
                <a:cubicBezTo>
                  <a:pt x="3645981" y="-3114"/>
                  <a:pt x="4050252" y="35521"/>
                  <a:pt x="4348349" y="0"/>
                </a:cubicBezTo>
                <a:cubicBezTo>
                  <a:pt x="4646446" y="-35521"/>
                  <a:pt x="4748240" y="-14491"/>
                  <a:pt x="5130522" y="0"/>
                </a:cubicBezTo>
                <a:cubicBezTo>
                  <a:pt x="5512804" y="14491"/>
                  <a:pt x="5402516" y="-15562"/>
                  <a:pt x="5554751" y="0"/>
                </a:cubicBezTo>
                <a:cubicBezTo>
                  <a:pt x="5706986" y="15562"/>
                  <a:pt x="5744931" y="-133"/>
                  <a:pt x="5859666" y="0"/>
                </a:cubicBezTo>
                <a:cubicBezTo>
                  <a:pt x="5974401" y="133"/>
                  <a:pt x="6342384" y="-29949"/>
                  <a:pt x="6641838" y="0"/>
                </a:cubicBezTo>
                <a:cubicBezTo>
                  <a:pt x="6941292" y="29949"/>
                  <a:pt x="6815363" y="7316"/>
                  <a:pt x="6946753" y="0"/>
                </a:cubicBezTo>
                <a:cubicBezTo>
                  <a:pt x="7078143" y="-7316"/>
                  <a:pt x="7172830" y="-3754"/>
                  <a:pt x="7251668" y="0"/>
                </a:cubicBezTo>
                <a:cubicBezTo>
                  <a:pt x="7330506" y="3754"/>
                  <a:pt x="7719222" y="34507"/>
                  <a:pt x="8033840" y="0"/>
                </a:cubicBezTo>
                <a:cubicBezTo>
                  <a:pt x="8348458" y="-34507"/>
                  <a:pt x="8373285" y="-893"/>
                  <a:pt x="8696698" y="0"/>
                </a:cubicBezTo>
                <a:cubicBezTo>
                  <a:pt x="9020111" y="893"/>
                  <a:pt x="9304840" y="-27437"/>
                  <a:pt x="9478871" y="0"/>
                </a:cubicBezTo>
                <a:cubicBezTo>
                  <a:pt x="9652902" y="27437"/>
                  <a:pt x="9997347" y="-6514"/>
                  <a:pt x="10261044" y="0"/>
                </a:cubicBezTo>
                <a:cubicBezTo>
                  <a:pt x="10524741" y="6514"/>
                  <a:pt x="10520291" y="-15202"/>
                  <a:pt x="10685273" y="0"/>
                </a:cubicBezTo>
                <a:cubicBezTo>
                  <a:pt x="10850255" y="15202"/>
                  <a:pt x="11424779" y="18149"/>
                  <a:pt x="11931446" y="0"/>
                </a:cubicBezTo>
                <a:cubicBezTo>
                  <a:pt x="11911895" y="212104"/>
                  <a:pt x="11944686" y="362111"/>
                  <a:pt x="11931446" y="580107"/>
                </a:cubicBezTo>
                <a:cubicBezTo>
                  <a:pt x="11918206" y="798103"/>
                  <a:pt x="11913359" y="998879"/>
                  <a:pt x="11931446" y="1109770"/>
                </a:cubicBezTo>
                <a:cubicBezTo>
                  <a:pt x="11949533" y="1220661"/>
                  <a:pt x="11923424" y="1455695"/>
                  <a:pt x="11931446" y="1790765"/>
                </a:cubicBezTo>
                <a:cubicBezTo>
                  <a:pt x="11939468" y="2125836"/>
                  <a:pt x="11937928" y="2362446"/>
                  <a:pt x="11931446" y="2522204"/>
                </a:cubicBezTo>
                <a:cubicBezTo>
                  <a:pt x="11924964" y="2681962"/>
                  <a:pt x="11943102" y="2879221"/>
                  <a:pt x="11931446" y="3051867"/>
                </a:cubicBezTo>
                <a:cubicBezTo>
                  <a:pt x="11919790" y="3224513"/>
                  <a:pt x="11908590" y="3329205"/>
                  <a:pt x="11931446" y="3581530"/>
                </a:cubicBezTo>
                <a:cubicBezTo>
                  <a:pt x="11954302" y="3833855"/>
                  <a:pt x="11942140" y="3925707"/>
                  <a:pt x="11931446" y="4161637"/>
                </a:cubicBezTo>
                <a:cubicBezTo>
                  <a:pt x="11920752" y="4397567"/>
                  <a:pt x="11930182" y="4708915"/>
                  <a:pt x="11931446" y="5044408"/>
                </a:cubicBezTo>
                <a:cubicBezTo>
                  <a:pt x="11807420" y="5048186"/>
                  <a:pt x="11709830" y="5047287"/>
                  <a:pt x="11507217" y="5044408"/>
                </a:cubicBezTo>
                <a:cubicBezTo>
                  <a:pt x="11304604" y="5041529"/>
                  <a:pt x="11156412" y="5028002"/>
                  <a:pt x="10963673" y="5044408"/>
                </a:cubicBezTo>
                <a:cubicBezTo>
                  <a:pt x="10770934" y="5060814"/>
                  <a:pt x="10647962" y="5062195"/>
                  <a:pt x="10420130" y="5044408"/>
                </a:cubicBezTo>
                <a:cubicBezTo>
                  <a:pt x="10192298" y="5026621"/>
                  <a:pt x="9928811" y="5017348"/>
                  <a:pt x="9757271" y="5044408"/>
                </a:cubicBezTo>
                <a:cubicBezTo>
                  <a:pt x="9585731" y="5071468"/>
                  <a:pt x="9195354" y="5055292"/>
                  <a:pt x="8975099" y="5044408"/>
                </a:cubicBezTo>
                <a:cubicBezTo>
                  <a:pt x="8754844" y="5033524"/>
                  <a:pt x="8802980" y="5045160"/>
                  <a:pt x="8670184" y="5044408"/>
                </a:cubicBezTo>
                <a:cubicBezTo>
                  <a:pt x="8537389" y="5043656"/>
                  <a:pt x="8263811" y="5044080"/>
                  <a:pt x="8007326" y="5044408"/>
                </a:cubicBezTo>
                <a:cubicBezTo>
                  <a:pt x="7750841" y="5044736"/>
                  <a:pt x="7368505" y="5015920"/>
                  <a:pt x="7105839" y="5044408"/>
                </a:cubicBezTo>
                <a:cubicBezTo>
                  <a:pt x="6843173" y="5072896"/>
                  <a:pt x="6592244" y="5036412"/>
                  <a:pt x="6323666" y="5044408"/>
                </a:cubicBezTo>
                <a:cubicBezTo>
                  <a:pt x="6055088" y="5052404"/>
                  <a:pt x="5612802" y="5060535"/>
                  <a:pt x="5422179" y="5044408"/>
                </a:cubicBezTo>
                <a:cubicBezTo>
                  <a:pt x="5231556" y="5028281"/>
                  <a:pt x="5012850" y="5016714"/>
                  <a:pt x="4759321" y="5044408"/>
                </a:cubicBezTo>
                <a:cubicBezTo>
                  <a:pt x="4505792" y="5072102"/>
                  <a:pt x="4381723" y="5046356"/>
                  <a:pt x="4215778" y="5044408"/>
                </a:cubicBezTo>
                <a:cubicBezTo>
                  <a:pt x="4049833" y="5042460"/>
                  <a:pt x="3744389" y="5058661"/>
                  <a:pt x="3552919" y="5044408"/>
                </a:cubicBezTo>
                <a:cubicBezTo>
                  <a:pt x="3361449" y="5030155"/>
                  <a:pt x="3335455" y="5059473"/>
                  <a:pt x="3128690" y="5044408"/>
                </a:cubicBezTo>
                <a:cubicBezTo>
                  <a:pt x="2921925" y="5029343"/>
                  <a:pt x="2837942" y="5044085"/>
                  <a:pt x="2704461" y="5044408"/>
                </a:cubicBezTo>
                <a:cubicBezTo>
                  <a:pt x="2570980" y="5044731"/>
                  <a:pt x="2151335" y="5046135"/>
                  <a:pt x="1922289" y="5044408"/>
                </a:cubicBezTo>
                <a:cubicBezTo>
                  <a:pt x="1693243" y="5042681"/>
                  <a:pt x="1738705" y="5057726"/>
                  <a:pt x="1617374" y="5044408"/>
                </a:cubicBezTo>
                <a:cubicBezTo>
                  <a:pt x="1496044" y="5031090"/>
                  <a:pt x="1030812" y="5051924"/>
                  <a:pt x="835201" y="5044408"/>
                </a:cubicBezTo>
                <a:cubicBezTo>
                  <a:pt x="639590" y="5036892"/>
                  <a:pt x="231387" y="5026256"/>
                  <a:pt x="0" y="5044408"/>
                </a:cubicBezTo>
                <a:cubicBezTo>
                  <a:pt x="-2845" y="4865675"/>
                  <a:pt x="22006" y="4790594"/>
                  <a:pt x="0" y="4565189"/>
                </a:cubicBezTo>
                <a:cubicBezTo>
                  <a:pt x="-22006" y="4339784"/>
                  <a:pt x="21461" y="4227920"/>
                  <a:pt x="0" y="4035526"/>
                </a:cubicBezTo>
                <a:cubicBezTo>
                  <a:pt x="-21461" y="3843132"/>
                  <a:pt x="23177" y="3769516"/>
                  <a:pt x="0" y="3505864"/>
                </a:cubicBezTo>
                <a:cubicBezTo>
                  <a:pt x="-23177" y="3242212"/>
                  <a:pt x="17700" y="3165663"/>
                  <a:pt x="0" y="3026645"/>
                </a:cubicBezTo>
                <a:cubicBezTo>
                  <a:pt x="-17700" y="2887627"/>
                  <a:pt x="21946" y="2715585"/>
                  <a:pt x="0" y="2547426"/>
                </a:cubicBezTo>
                <a:cubicBezTo>
                  <a:pt x="-21946" y="2379267"/>
                  <a:pt x="-9257" y="2064099"/>
                  <a:pt x="0" y="1815987"/>
                </a:cubicBezTo>
                <a:cubicBezTo>
                  <a:pt x="9257" y="1567875"/>
                  <a:pt x="-29775" y="1383501"/>
                  <a:pt x="0" y="1185436"/>
                </a:cubicBezTo>
                <a:cubicBezTo>
                  <a:pt x="29775" y="987371"/>
                  <a:pt x="-6074" y="772294"/>
                  <a:pt x="0" y="605329"/>
                </a:cubicBezTo>
                <a:cubicBezTo>
                  <a:pt x="6074" y="438364"/>
                  <a:pt x="-5500" y="142576"/>
                  <a:pt x="0" y="0"/>
                </a:cubicBezTo>
                <a:close/>
              </a:path>
              <a:path w="11931446" h="5044408" stroke="0" extrusionOk="0">
                <a:moveTo>
                  <a:pt x="0" y="0"/>
                </a:moveTo>
                <a:cubicBezTo>
                  <a:pt x="127779" y="12714"/>
                  <a:pt x="228386" y="5849"/>
                  <a:pt x="424229" y="0"/>
                </a:cubicBezTo>
                <a:cubicBezTo>
                  <a:pt x="620072" y="-5849"/>
                  <a:pt x="841033" y="6457"/>
                  <a:pt x="1087087" y="0"/>
                </a:cubicBezTo>
                <a:cubicBezTo>
                  <a:pt x="1333141" y="-6457"/>
                  <a:pt x="1638974" y="31667"/>
                  <a:pt x="1988574" y="0"/>
                </a:cubicBezTo>
                <a:cubicBezTo>
                  <a:pt x="2338174" y="-31667"/>
                  <a:pt x="2200293" y="-566"/>
                  <a:pt x="2293489" y="0"/>
                </a:cubicBezTo>
                <a:cubicBezTo>
                  <a:pt x="2386686" y="566"/>
                  <a:pt x="2740934" y="9872"/>
                  <a:pt x="2956347" y="0"/>
                </a:cubicBezTo>
                <a:cubicBezTo>
                  <a:pt x="3171760" y="-9872"/>
                  <a:pt x="3426374" y="23346"/>
                  <a:pt x="3857834" y="0"/>
                </a:cubicBezTo>
                <a:cubicBezTo>
                  <a:pt x="4289294" y="-23346"/>
                  <a:pt x="4109853" y="11"/>
                  <a:pt x="4282063" y="0"/>
                </a:cubicBezTo>
                <a:cubicBezTo>
                  <a:pt x="4454273" y="-11"/>
                  <a:pt x="4696107" y="127"/>
                  <a:pt x="4944922" y="0"/>
                </a:cubicBezTo>
                <a:cubicBezTo>
                  <a:pt x="5193737" y="-127"/>
                  <a:pt x="5235635" y="-20204"/>
                  <a:pt x="5488465" y="0"/>
                </a:cubicBezTo>
                <a:cubicBezTo>
                  <a:pt x="5741295" y="20204"/>
                  <a:pt x="6005266" y="-1424"/>
                  <a:pt x="6151323" y="0"/>
                </a:cubicBezTo>
                <a:cubicBezTo>
                  <a:pt x="6297380" y="1424"/>
                  <a:pt x="6567404" y="-6012"/>
                  <a:pt x="6694867" y="0"/>
                </a:cubicBezTo>
                <a:cubicBezTo>
                  <a:pt x="6822330" y="6012"/>
                  <a:pt x="7148208" y="9024"/>
                  <a:pt x="7357725" y="0"/>
                </a:cubicBezTo>
                <a:cubicBezTo>
                  <a:pt x="7567242" y="-9024"/>
                  <a:pt x="7691091" y="-7190"/>
                  <a:pt x="7901269" y="0"/>
                </a:cubicBezTo>
                <a:cubicBezTo>
                  <a:pt x="8111447" y="7190"/>
                  <a:pt x="8385023" y="14913"/>
                  <a:pt x="8683441" y="0"/>
                </a:cubicBezTo>
                <a:cubicBezTo>
                  <a:pt x="8981859" y="-14913"/>
                  <a:pt x="9182352" y="-16426"/>
                  <a:pt x="9584928" y="0"/>
                </a:cubicBezTo>
                <a:cubicBezTo>
                  <a:pt x="9987504" y="16426"/>
                  <a:pt x="10168409" y="38649"/>
                  <a:pt x="10367101" y="0"/>
                </a:cubicBezTo>
                <a:cubicBezTo>
                  <a:pt x="10565793" y="-38649"/>
                  <a:pt x="10852161" y="-42900"/>
                  <a:pt x="11268588" y="0"/>
                </a:cubicBezTo>
                <a:cubicBezTo>
                  <a:pt x="11685015" y="42900"/>
                  <a:pt x="11766665" y="-30390"/>
                  <a:pt x="11931446" y="0"/>
                </a:cubicBezTo>
                <a:cubicBezTo>
                  <a:pt x="11952721" y="291437"/>
                  <a:pt x="11939939" y="486855"/>
                  <a:pt x="11931446" y="680995"/>
                </a:cubicBezTo>
                <a:cubicBezTo>
                  <a:pt x="11922953" y="875135"/>
                  <a:pt x="11937645" y="1052844"/>
                  <a:pt x="11931446" y="1160214"/>
                </a:cubicBezTo>
                <a:cubicBezTo>
                  <a:pt x="11925247" y="1267584"/>
                  <a:pt x="11919526" y="1506313"/>
                  <a:pt x="11931446" y="1841209"/>
                </a:cubicBezTo>
                <a:cubicBezTo>
                  <a:pt x="11943366" y="2176106"/>
                  <a:pt x="11920170" y="2243440"/>
                  <a:pt x="11931446" y="2522204"/>
                </a:cubicBezTo>
                <a:cubicBezTo>
                  <a:pt x="11942722" y="2800969"/>
                  <a:pt x="11924782" y="2957521"/>
                  <a:pt x="11931446" y="3152755"/>
                </a:cubicBezTo>
                <a:cubicBezTo>
                  <a:pt x="11938110" y="3347989"/>
                  <a:pt x="11932062" y="3522507"/>
                  <a:pt x="11931446" y="3682418"/>
                </a:cubicBezTo>
                <a:cubicBezTo>
                  <a:pt x="11930830" y="3842329"/>
                  <a:pt x="11936205" y="4070035"/>
                  <a:pt x="11931446" y="4413857"/>
                </a:cubicBezTo>
                <a:cubicBezTo>
                  <a:pt x="11926687" y="4757679"/>
                  <a:pt x="11946053" y="4803667"/>
                  <a:pt x="11931446" y="5044408"/>
                </a:cubicBezTo>
                <a:cubicBezTo>
                  <a:pt x="11751601" y="5023543"/>
                  <a:pt x="11664700" y="5059815"/>
                  <a:pt x="11507217" y="5044408"/>
                </a:cubicBezTo>
                <a:cubicBezTo>
                  <a:pt x="11349734" y="5029001"/>
                  <a:pt x="11276188" y="5055606"/>
                  <a:pt x="11202302" y="5044408"/>
                </a:cubicBezTo>
                <a:cubicBezTo>
                  <a:pt x="11128416" y="5033210"/>
                  <a:pt x="10827937" y="5011822"/>
                  <a:pt x="10539444" y="5044408"/>
                </a:cubicBezTo>
                <a:cubicBezTo>
                  <a:pt x="10250951" y="5076994"/>
                  <a:pt x="10000249" y="5008369"/>
                  <a:pt x="9757271" y="5044408"/>
                </a:cubicBezTo>
                <a:cubicBezTo>
                  <a:pt x="9514293" y="5080447"/>
                  <a:pt x="9099219" y="5057472"/>
                  <a:pt x="8855784" y="5044408"/>
                </a:cubicBezTo>
                <a:cubicBezTo>
                  <a:pt x="8612349" y="5031344"/>
                  <a:pt x="8337598" y="5055802"/>
                  <a:pt x="8192926" y="5044408"/>
                </a:cubicBezTo>
                <a:cubicBezTo>
                  <a:pt x="8048254" y="5033014"/>
                  <a:pt x="7961360" y="5039048"/>
                  <a:pt x="7768697" y="5044408"/>
                </a:cubicBezTo>
                <a:cubicBezTo>
                  <a:pt x="7576034" y="5049768"/>
                  <a:pt x="7299366" y="5085823"/>
                  <a:pt x="6867210" y="5044408"/>
                </a:cubicBezTo>
                <a:cubicBezTo>
                  <a:pt x="6435054" y="5002993"/>
                  <a:pt x="6619357" y="5057600"/>
                  <a:pt x="6442981" y="5044408"/>
                </a:cubicBezTo>
                <a:cubicBezTo>
                  <a:pt x="6266605" y="5031216"/>
                  <a:pt x="6132737" y="5055788"/>
                  <a:pt x="6018752" y="5044408"/>
                </a:cubicBezTo>
                <a:cubicBezTo>
                  <a:pt x="5904767" y="5033028"/>
                  <a:pt x="5596429" y="5066197"/>
                  <a:pt x="5475208" y="5044408"/>
                </a:cubicBezTo>
                <a:cubicBezTo>
                  <a:pt x="5353987" y="5022619"/>
                  <a:pt x="5101325" y="5062499"/>
                  <a:pt x="4812350" y="5044408"/>
                </a:cubicBezTo>
                <a:cubicBezTo>
                  <a:pt x="4523375" y="5026317"/>
                  <a:pt x="4571894" y="5044682"/>
                  <a:pt x="4507435" y="5044408"/>
                </a:cubicBezTo>
                <a:cubicBezTo>
                  <a:pt x="4442976" y="5044134"/>
                  <a:pt x="3823916" y="5056677"/>
                  <a:pt x="3605948" y="5044408"/>
                </a:cubicBezTo>
                <a:cubicBezTo>
                  <a:pt x="3387980" y="5032139"/>
                  <a:pt x="3228292" y="5031286"/>
                  <a:pt x="3062404" y="5044408"/>
                </a:cubicBezTo>
                <a:cubicBezTo>
                  <a:pt x="2896516" y="5057530"/>
                  <a:pt x="2855328" y="5054037"/>
                  <a:pt x="2757490" y="5044408"/>
                </a:cubicBezTo>
                <a:cubicBezTo>
                  <a:pt x="2659652" y="5034779"/>
                  <a:pt x="2060643" y="5021400"/>
                  <a:pt x="1856003" y="5044408"/>
                </a:cubicBezTo>
                <a:cubicBezTo>
                  <a:pt x="1651363" y="5067416"/>
                  <a:pt x="1617573" y="5057473"/>
                  <a:pt x="1551088" y="5044408"/>
                </a:cubicBezTo>
                <a:cubicBezTo>
                  <a:pt x="1484603" y="5031343"/>
                  <a:pt x="1159761" y="5021430"/>
                  <a:pt x="1007544" y="5044408"/>
                </a:cubicBezTo>
                <a:cubicBezTo>
                  <a:pt x="855327" y="5067386"/>
                  <a:pt x="744176" y="5023998"/>
                  <a:pt x="583315" y="5044408"/>
                </a:cubicBezTo>
                <a:cubicBezTo>
                  <a:pt x="422454" y="5064818"/>
                  <a:pt x="277941" y="5073151"/>
                  <a:pt x="0" y="5044408"/>
                </a:cubicBezTo>
                <a:cubicBezTo>
                  <a:pt x="12957" y="4816183"/>
                  <a:pt x="2604" y="4630139"/>
                  <a:pt x="0" y="4514745"/>
                </a:cubicBezTo>
                <a:cubicBezTo>
                  <a:pt x="-2604" y="4399351"/>
                  <a:pt x="-13203" y="4144070"/>
                  <a:pt x="0" y="3934638"/>
                </a:cubicBezTo>
                <a:cubicBezTo>
                  <a:pt x="13203" y="3725206"/>
                  <a:pt x="10556" y="3549568"/>
                  <a:pt x="0" y="3354531"/>
                </a:cubicBezTo>
                <a:cubicBezTo>
                  <a:pt x="-10556" y="3159494"/>
                  <a:pt x="26442" y="2787860"/>
                  <a:pt x="0" y="2623092"/>
                </a:cubicBezTo>
                <a:cubicBezTo>
                  <a:pt x="-26442" y="2458324"/>
                  <a:pt x="-1477" y="2330136"/>
                  <a:pt x="0" y="2143873"/>
                </a:cubicBezTo>
                <a:cubicBezTo>
                  <a:pt x="1477" y="1957610"/>
                  <a:pt x="30118" y="1801122"/>
                  <a:pt x="0" y="1513322"/>
                </a:cubicBezTo>
                <a:cubicBezTo>
                  <a:pt x="-30118" y="1225522"/>
                  <a:pt x="3513" y="1058309"/>
                  <a:pt x="0" y="781883"/>
                </a:cubicBezTo>
                <a:cubicBezTo>
                  <a:pt x="-3513" y="505457"/>
                  <a:pt x="-37319" y="193499"/>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rmAutofit fontScale="92500" lnSpcReduction="20000"/>
          </a:bodyPr>
          <a:lstStyle/>
          <a:p>
            <a:pPr marL="0" indent="0" algn="just">
              <a:lnSpc>
                <a:spcPct val="120000"/>
              </a:lnSpc>
              <a:spcBef>
                <a:spcPts val="300"/>
              </a:spcBef>
              <a:spcAft>
                <a:spcPts val="0"/>
              </a:spcAft>
              <a:buNone/>
            </a:pPr>
            <a:r>
              <a:rPr lang="el-GR" sz="1800" dirty="0">
                <a:latin typeface="Calibri" panose="020F0502020204030204" pitchFamily="34" charset="0"/>
                <a:ea typeface="MyriadPro-Regular"/>
                <a:cs typeface="Arial" panose="020B0604020202020204" pitchFamily="34" charset="0"/>
              </a:rPr>
              <a:t>Κάθε μέρα το ζευγάρι ερευνούσε την κουλτούρα των </a:t>
            </a:r>
            <a:r>
              <a:rPr lang="el-GR" sz="1800" dirty="0" err="1">
                <a:latin typeface="Calibri" panose="020F0502020204030204" pitchFamily="34" charset="0"/>
                <a:ea typeface="MyriadPro-Regular"/>
                <a:cs typeface="Arial" panose="020B0604020202020204" pitchFamily="34" charset="0"/>
              </a:rPr>
              <a:t>ορχιδέων</a:t>
            </a:r>
            <a:r>
              <a:rPr lang="el-GR" sz="1800" dirty="0">
                <a:latin typeface="Calibri" panose="020F0502020204030204" pitchFamily="34" charset="0"/>
                <a:ea typeface="MyriadPro-Regular"/>
                <a:cs typeface="Arial" panose="020B0604020202020204" pitchFamily="34" charset="0"/>
              </a:rPr>
              <a:t> με μια επιστημονική προσέγγιση: ο κ. </a:t>
            </a:r>
            <a:r>
              <a:rPr lang="el-GR" sz="1800" dirty="0" err="1">
                <a:latin typeface="Calibri" panose="020F0502020204030204" pitchFamily="34" charset="0"/>
                <a:ea typeface="MyriadPro-Regular"/>
                <a:cs typeface="Arial" panose="020B0604020202020204" pitchFamily="34" charset="0"/>
              </a:rPr>
              <a:t>Ferréol</a:t>
            </a:r>
            <a:r>
              <a:rPr lang="el-GR" sz="1800" dirty="0">
                <a:latin typeface="Calibri" panose="020F0502020204030204" pitchFamily="34" charset="0"/>
                <a:ea typeface="MyriadPro-Regular"/>
                <a:cs typeface="Arial" panose="020B0604020202020204" pitchFamily="34" charset="0"/>
              </a:rPr>
              <a:t> προσπάθησε να κάνει πράξη τις πολλές επιστημονικές γνώσεις που προέρχονταν από τα βιβλία του για τη βοτανική και ο </a:t>
            </a:r>
            <a:r>
              <a:rPr lang="el-GR" sz="1800" dirty="0" err="1">
                <a:latin typeface="Calibri" panose="020F0502020204030204" pitchFamily="34" charset="0"/>
                <a:ea typeface="MyriadPro-Regular"/>
                <a:cs typeface="Arial" panose="020B0604020202020204" pitchFamily="34" charset="0"/>
              </a:rPr>
              <a:t>Edmond</a:t>
            </a:r>
            <a:r>
              <a:rPr lang="el-GR" sz="1800" dirty="0">
                <a:latin typeface="Calibri" panose="020F0502020204030204" pitchFamily="34" charset="0"/>
                <a:ea typeface="MyriadPro-Regular"/>
                <a:cs typeface="Arial" panose="020B0604020202020204" pitchFamily="34" charset="0"/>
              </a:rPr>
              <a:t> τον υποστήριξε ενεργά σε αυτή τη δίψα για γνώση. Σε αυτήν την αναζήτηση της ανακάλυψης, ο Έντμοντ δεν δίστασε επίσης να χειραγωγήσει και να σηκώσει τα διαφορετικά μέρη του λουλουδιού της βανίλιας μόλις είχε μια μικρή στιγμή κλεμμένης ελευθερίας. Ήταν γοητευμένος από αυτό, ένιωσε ότι αυτό το λουλούδι δεν είχε αποκαλυφθεί εντελώς. Μια μέρα, προς μεγάλη του έκπληξη, ο κύριος </a:t>
            </a:r>
            <a:r>
              <a:rPr lang="el-GR" sz="1800" dirty="0" err="1">
                <a:latin typeface="Calibri" panose="020F0502020204030204" pitchFamily="34" charset="0"/>
                <a:ea typeface="MyriadPro-Regular"/>
                <a:cs typeface="Arial" panose="020B0604020202020204" pitchFamily="34" charset="0"/>
              </a:rPr>
              <a:t>Ferréol</a:t>
            </a:r>
            <a:r>
              <a:rPr lang="el-GR" sz="1800" dirty="0">
                <a:latin typeface="Calibri" panose="020F0502020204030204" pitchFamily="34" charset="0"/>
                <a:ea typeface="MyriadPro-Regular"/>
                <a:cs typeface="Arial" panose="020B0604020202020204" pitchFamily="34" charset="0"/>
              </a:rPr>
              <a:t> είδε το φασόλι βανίλιας σε μια από τις ορχιδέες που δεν πίστευε στα μάτια του.</a:t>
            </a:r>
          </a:p>
          <a:p>
            <a:pPr marL="0" indent="0" algn="just">
              <a:lnSpc>
                <a:spcPct val="120000"/>
              </a:lnSpc>
              <a:spcBef>
                <a:spcPts val="300"/>
              </a:spcBef>
              <a:spcAft>
                <a:spcPts val="0"/>
              </a:spcAft>
              <a:buNone/>
            </a:pPr>
            <a:r>
              <a:rPr lang="el-GR" sz="1800" dirty="0">
                <a:latin typeface="Calibri" panose="020F0502020204030204" pitchFamily="34" charset="0"/>
                <a:ea typeface="MyriadPro-Regular"/>
                <a:cs typeface="Arial" panose="020B0604020202020204" pitchFamily="34" charset="0"/>
              </a:rPr>
              <a:t>Στη συνέχεια, το παιδί του εξηγεί ότι ήταν αυτός που γονιμοποίησε το λουλούδι, αλλά ο δάσκαλος αρνείται να τον πιστέψει. Τρεις μέρες αργότερα, βλέπει ένα δεύτερο λοβό κοντά στον πρώτο.</a:t>
            </a:r>
          </a:p>
          <a:p>
            <a:pPr marL="0" indent="0" algn="just">
              <a:lnSpc>
                <a:spcPct val="120000"/>
              </a:lnSpc>
              <a:spcBef>
                <a:spcPts val="300"/>
              </a:spcBef>
              <a:spcAft>
                <a:spcPts val="0"/>
              </a:spcAft>
              <a:buNone/>
            </a:pPr>
            <a:r>
              <a:rPr lang="el-GR" sz="1800" dirty="0">
                <a:latin typeface="Calibri" panose="020F0502020204030204" pitchFamily="34" charset="0"/>
                <a:ea typeface="MyriadPro-Regular"/>
                <a:cs typeface="Arial" panose="020B0604020202020204" pitchFamily="34" charset="0"/>
              </a:rPr>
              <a:t>Μπροστά του, και για να αποδείξει την άποψή του, ο νεαρός Έντμοντ, εκτελεί τη λεπτή λειτουργία της εφαρμογής του ανθήρα με τη γύρη, ενός αρσενικού οργάνου, στο ύπερο, ένα γυναικείο όργανο. Ο κύριός του τον σύστησε σε όλους τους ιδιοκτήτες μεγάλων κτημάτων, έτσι ώστε μπορούσε να διδάξει τις γνώσεις του.</a:t>
            </a:r>
          </a:p>
          <a:p>
            <a:pPr marL="0" indent="0" algn="just">
              <a:lnSpc>
                <a:spcPct val="120000"/>
              </a:lnSpc>
              <a:spcBef>
                <a:spcPts val="300"/>
              </a:spcBef>
              <a:spcAft>
                <a:spcPts val="0"/>
              </a:spcAft>
              <a:buNone/>
            </a:pPr>
            <a:r>
              <a:rPr lang="el-GR" sz="1800" dirty="0">
                <a:latin typeface="Calibri" panose="020F0502020204030204" pitchFamily="34" charset="0"/>
                <a:ea typeface="MyriadPro-Regular"/>
                <a:cs typeface="Arial" panose="020B0604020202020204" pitchFamily="34" charset="0"/>
              </a:rPr>
              <a:t>Το 1848, μετά την κατάργηση της δουλείας στη </a:t>
            </a:r>
            <a:r>
              <a:rPr lang="el-GR" sz="1800" dirty="0" err="1">
                <a:latin typeface="Calibri" panose="020F0502020204030204" pitchFamily="34" charset="0"/>
                <a:ea typeface="MyriadPro-Regular"/>
                <a:cs typeface="Arial" panose="020B0604020202020204" pitchFamily="34" charset="0"/>
              </a:rPr>
              <a:t>Ρεϋνιόν</a:t>
            </a:r>
            <a:r>
              <a:rPr lang="el-GR" sz="1800" dirty="0">
                <a:latin typeface="Calibri" panose="020F0502020204030204" pitchFamily="34" charset="0"/>
                <a:ea typeface="MyriadPro-Regular"/>
                <a:cs typeface="Arial" panose="020B0604020202020204" pitchFamily="34" charset="0"/>
              </a:rPr>
              <a:t>, ο Έντμοντ ελευθερώθηκε και έλαβε το όνομά του ως ελεύθερος άνθρωπος: </a:t>
            </a:r>
            <a:r>
              <a:rPr lang="el-GR" sz="1800" dirty="0" err="1">
                <a:latin typeface="Calibri" panose="020F0502020204030204" pitchFamily="34" charset="0"/>
                <a:ea typeface="MyriadPro-Regular"/>
                <a:cs typeface="Arial" panose="020B0604020202020204" pitchFamily="34" charset="0"/>
              </a:rPr>
              <a:t>Άλμπιους</a:t>
            </a:r>
            <a:r>
              <a:rPr lang="el-GR" sz="1800" dirty="0">
                <a:latin typeface="Calibri" panose="020F0502020204030204" pitchFamily="34" charset="0"/>
                <a:ea typeface="MyriadPro-Regular"/>
                <a:cs typeface="Arial" panose="020B0604020202020204" pitchFamily="34" charset="0"/>
              </a:rPr>
              <a:t>, πιθανώς σε σχέση με το λευκό χρώμα «</a:t>
            </a:r>
            <a:r>
              <a:rPr lang="el-GR" sz="1800" dirty="0" err="1">
                <a:latin typeface="Calibri" panose="020F0502020204030204" pitchFamily="34" charset="0"/>
                <a:ea typeface="MyriadPro-Regular"/>
                <a:cs typeface="Arial" panose="020B0604020202020204" pitchFamily="34" charset="0"/>
              </a:rPr>
              <a:t>άλμπα</a:t>
            </a:r>
            <a:r>
              <a:rPr lang="el-GR" sz="1800" dirty="0">
                <a:latin typeface="Calibri" panose="020F0502020204030204" pitchFamily="34" charset="0"/>
                <a:ea typeface="MyriadPro-Regular"/>
                <a:cs typeface="Arial" panose="020B0604020202020204" pitchFamily="34" charset="0"/>
              </a:rPr>
              <a:t>» του λουλουδιού βανίλιας.</a:t>
            </a:r>
          </a:p>
          <a:p>
            <a:pPr marL="0" indent="0" algn="just">
              <a:lnSpc>
                <a:spcPct val="120000"/>
              </a:lnSpc>
              <a:spcBef>
                <a:spcPts val="300"/>
              </a:spcBef>
              <a:spcAft>
                <a:spcPts val="0"/>
              </a:spcAft>
              <a:buNone/>
            </a:pPr>
            <a:r>
              <a:rPr lang="el-GR" sz="1800" dirty="0">
                <a:latin typeface="Calibri" panose="020F0502020204030204" pitchFamily="34" charset="0"/>
                <a:ea typeface="MyriadPro-Regular"/>
                <a:cs typeface="Arial" panose="020B0604020202020204" pitchFamily="34" charset="0"/>
              </a:rPr>
              <a:t>Όπως οι περισσότεροι πρώην απελευθερωμένοι σκλάβοι, ο Έντμοντ άφησε τον κύριό του για να ξεκινήσει τη δική του νέα ζωή. Έγινε βοηθός μάγειρα για έναν αξιωματικό. Αλλά η ζωή ήταν σκληρή και ο μισθός άθλιος. Ο </a:t>
            </a:r>
            <a:r>
              <a:rPr lang="el-GR" sz="1800" dirty="0" err="1">
                <a:latin typeface="Calibri" panose="020F0502020204030204" pitchFamily="34" charset="0"/>
                <a:ea typeface="MyriadPro-Regular"/>
                <a:cs typeface="Arial" panose="020B0604020202020204" pitchFamily="34" charset="0"/>
              </a:rPr>
              <a:t>Albius</a:t>
            </a:r>
            <a:r>
              <a:rPr lang="el-GR" sz="1800" dirty="0">
                <a:latin typeface="Calibri" panose="020F0502020204030204" pitchFamily="34" charset="0"/>
                <a:ea typeface="MyriadPro-Regular"/>
                <a:cs typeface="Arial" panose="020B0604020202020204" pitchFamily="34" charset="0"/>
              </a:rPr>
              <a:t> ενεπλάκη σε μια ιστορία κλοπής κοσμημάτων και καταδικάστηκε σε φυλάκιση πέντε ετών! Μετά από αίτημα του F. </a:t>
            </a:r>
            <a:r>
              <a:rPr lang="el-GR" sz="1800" dirty="0" err="1">
                <a:latin typeface="Calibri" panose="020F0502020204030204" pitchFamily="34" charset="0"/>
                <a:ea typeface="MyriadPro-Regular"/>
                <a:cs typeface="Arial" panose="020B0604020202020204" pitchFamily="34" charset="0"/>
              </a:rPr>
              <a:t>Bellier</a:t>
            </a:r>
            <a:r>
              <a:rPr lang="el-GR" sz="1800" dirty="0">
                <a:latin typeface="Calibri" panose="020F0502020204030204" pitchFamily="34" charset="0"/>
                <a:ea typeface="MyriadPro-Regular"/>
                <a:cs typeface="Arial" panose="020B0604020202020204" pitchFamily="34" charset="0"/>
              </a:rPr>
              <a:t> και χάρη στην επιείκεια ενός συμπονετικού Ειρηνοδίκη και Κυβερνήτη </a:t>
            </a:r>
            <a:r>
              <a:rPr lang="el-GR" sz="1800" dirty="0" err="1">
                <a:latin typeface="Calibri" panose="020F0502020204030204" pitchFamily="34" charset="0"/>
                <a:ea typeface="MyriadPro-Regular"/>
                <a:cs typeface="Arial" panose="020B0604020202020204" pitchFamily="34" charset="0"/>
              </a:rPr>
              <a:t>Hubert</a:t>
            </a:r>
            <a:r>
              <a:rPr lang="el-GR" sz="1800" dirty="0">
                <a:latin typeface="Calibri" panose="020F0502020204030204" pitchFamily="34" charset="0"/>
                <a:ea typeface="MyriadPro-Regular"/>
                <a:cs typeface="Arial" panose="020B0604020202020204" pitchFamily="34" charset="0"/>
              </a:rPr>
              <a:t> De </a:t>
            </a:r>
            <a:r>
              <a:rPr lang="el-GR" sz="1800" dirty="0" err="1">
                <a:latin typeface="Calibri" panose="020F0502020204030204" pitchFamily="34" charset="0"/>
                <a:ea typeface="MyriadPro-Regular"/>
                <a:cs typeface="Arial" panose="020B0604020202020204" pitchFamily="34" charset="0"/>
              </a:rPr>
              <a:t>Lisle</a:t>
            </a:r>
            <a:r>
              <a:rPr lang="el-GR" sz="1800" dirty="0">
                <a:latin typeface="Calibri" panose="020F0502020204030204" pitchFamily="34" charset="0"/>
                <a:ea typeface="MyriadPro-Regular"/>
                <a:cs typeface="Arial" panose="020B0604020202020204" pitchFamily="34" charset="0"/>
              </a:rPr>
              <a:t>, αφέθηκε ελεύθερος για καλή συμπεριφορά το 1855 μετά από τρία χρόνια σκληρής εργασίας.</a:t>
            </a:r>
          </a:p>
          <a:p>
            <a:pPr marL="0" indent="0" algn="just">
              <a:lnSpc>
                <a:spcPct val="120000"/>
              </a:lnSpc>
              <a:spcBef>
                <a:spcPts val="300"/>
              </a:spcBef>
              <a:spcAft>
                <a:spcPts val="0"/>
              </a:spcAft>
              <a:buNone/>
            </a:pPr>
            <a:r>
              <a:rPr lang="el-GR" sz="1800" dirty="0">
                <a:latin typeface="Calibri" panose="020F0502020204030204" pitchFamily="34" charset="0"/>
                <a:ea typeface="MyriadPro-Regular"/>
                <a:cs typeface="Arial" panose="020B0604020202020204" pitchFamily="34" charset="0"/>
              </a:rPr>
              <a:t>Η αποικία δεν του έδειξε ποτέ την ευγνωμοσύνη της. Απεβίωσε το 1880, στον ξενώνα </a:t>
            </a:r>
            <a:r>
              <a:rPr lang="el-GR" sz="1800" dirty="0" err="1">
                <a:latin typeface="Calibri" panose="020F0502020204030204" pitchFamily="34" charset="0"/>
                <a:ea typeface="MyriadPro-Regular"/>
                <a:cs typeface="Arial" panose="020B0604020202020204" pitchFamily="34" charset="0"/>
              </a:rPr>
              <a:t>Sainte-Suzanne</a:t>
            </a:r>
            <a:r>
              <a:rPr lang="el-GR" sz="1800" dirty="0">
                <a:latin typeface="Calibri" panose="020F0502020204030204" pitchFamily="34" charset="0"/>
                <a:ea typeface="MyriadPro-Regular"/>
                <a:cs typeface="Arial" panose="020B0604020202020204" pitchFamily="34" charset="0"/>
              </a:rPr>
              <a:t>, σε πλήρη εξαθλίωση</a:t>
            </a:r>
            <a:r>
              <a:rPr lang="en-US" sz="1800" dirty="0">
                <a:effectLst/>
                <a:latin typeface="Calibri" panose="020F0502020204030204" pitchFamily="34" charset="0"/>
                <a:ea typeface="MyriadPro-Regular"/>
                <a:cs typeface="Arial" panose="020B0604020202020204" pitchFamily="34" charset="0"/>
              </a:rPr>
              <a:t>. </a:t>
            </a:r>
          </a:p>
        </p:txBody>
      </p:sp>
    </p:spTree>
    <p:extLst>
      <p:ext uri="{BB962C8B-B14F-4D97-AF65-F5344CB8AC3E}">
        <p14:creationId xmlns:p14="http://schemas.microsoft.com/office/powerpoint/2010/main" val="1543343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DA6FC5FA-7B76-4943-95EC-AE21BE78C50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4" y="722145"/>
            <a:ext cx="1550016"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a:xfrm>
            <a:off x="762000" y="365125"/>
            <a:ext cx="11658600" cy="1325563"/>
          </a:xfrm>
        </p:spPr>
        <p:txBody>
          <a:bodyPr>
            <a:normAutofit/>
          </a:bodyPr>
          <a:lstStyle/>
          <a:p>
            <a:r>
              <a:rPr lang="el-GR" sz="2900" dirty="0"/>
              <a:t>Βήμα 2: </a:t>
            </a:r>
            <a:r>
              <a:rPr lang="el-GR" sz="2900" b="0" dirty="0"/>
              <a:t>Επιλέξτε ένα άτομο του οποίου τα βήματα θέλετε να ακολουθήσετε</a:t>
            </a:r>
            <a:endParaRPr lang="en-GB" sz="29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200" y="1825625"/>
            <a:ext cx="7125929" cy="4351338"/>
          </a:xfrm>
        </p:spPr>
        <p:txBody>
          <a:bodyPr>
            <a:normAutofit/>
          </a:bodyPr>
          <a:lstStyle/>
          <a:p>
            <a:pPr algn="just">
              <a:lnSpc>
                <a:spcPct val="130000"/>
              </a:lnSpc>
            </a:pPr>
            <a:r>
              <a:rPr lang="el-GR" sz="2000" dirty="0">
                <a:latin typeface="Calibri" panose="020F0502020204030204" pitchFamily="34" charset="0"/>
                <a:ea typeface="MyriadPro-Regular"/>
                <a:cs typeface="Arial" panose="020B0604020202020204" pitchFamily="34" charset="0"/>
              </a:rPr>
              <a:t>Καθένα από τα πρόσωπα που περιγράφονται έχει γράψει ιστορία με τον δικό του/της προσωπικό τρόπο. Με τις αποφάσεις και τις στρατηγικές τους, όλοι οι εμπλεκόμενοι είχαν επιρροή στα μελλοντικά γεγονότα</a:t>
            </a:r>
            <a:r>
              <a:rPr lang="en-US" sz="2000" dirty="0">
                <a:latin typeface="Calibri" panose="020F0502020204030204" pitchFamily="34" charset="0"/>
                <a:ea typeface="MyriadPro-Regular"/>
                <a:cs typeface="Arial" panose="020B0604020202020204" pitchFamily="34" charset="0"/>
              </a:rPr>
              <a:t>. </a:t>
            </a:r>
          </a:p>
          <a:p>
            <a:pPr algn="just">
              <a:lnSpc>
                <a:spcPct val="130000"/>
              </a:lnSpc>
            </a:pPr>
            <a:r>
              <a:rPr lang="el-GR" sz="2000" dirty="0">
                <a:latin typeface="Calibri" panose="020F0502020204030204" pitchFamily="34" charset="0"/>
                <a:ea typeface="MyriadPro-Regular"/>
                <a:cs typeface="Arial" panose="020B0604020202020204" pitchFamily="34" charset="0"/>
              </a:rPr>
              <a:t>Φυσικά, συμμετείχαν πολλοί, πολύ περισσότεροι. </a:t>
            </a:r>
            <a:r>
              <a:rPr lang="el-GR" sz="2000" b="1" dirty="0">
                <a:latin typeface="Calibri" panose="020F0502020204030204" pitchFamily="34" charset="0"/>
                <a:ea typeface="MyriadPro-Regular"/>
                <a:cs typeface="Arial" panose="020B0604020202020204" pitchFamily="34" charset="0"/>
              </a:rPr>
              <a:t>Επιλέξαμε αυτά τα τέσσερα άτομα για εσάς γιατί είναι σημαντικό για εμάς να δώσουμε φωνή όχι μόνο στους πλούσιους και ισχυρούς, αλλά και σε όσους είχαν λιγότερη φωνή στην ιστοριογραφία μέχρι τώρα</a:t>
            </a:r>
            <a:r>
              <a:rPr lang="el-GR" sz="2000" dirty="0">
                <a:latin typeface="Calibri" panose="020F0502020204030204" pitchFamily="34" charset="0"/>
                <a:ea typeface="MyriadPro-Regular"/>
                <a:cs typeface="Arial" panose="020B0604020202020204" pitchFamily="34" charset="0"/>
              </a:rPr>
              <a:t>. Άλλωστε όλοι φέρουν τις συνέπειες των αποφάσεων που πάρθηκαν αυτή την περίοδο</a:t>
            </a:r>
            <a:r>
              <a:rPr lang="en-US" sz="2000" dirty="0">
                <a:latin typeface="Calibri" panose="020F0502020204030204" pitchFamily="34" charset="0"/>
                <a:ea typeface="MyriadPro-Regular"/>
                <a:cs typeface="Arial" panose="020B0604020202020204" pitchFamily="34" charset="0"/>
              </a:rPr>
              <a:t>.</a:t>
            </a:r>
          </a:p>
        </p:txBody>
      </p:sp>
      <p:pic>
        <p:nvPicPr>
          <p:cNvPr id="5" name="Γραφικό 4" descr="Ίχνη παπουτσιών περίγραμμα">
            <a:extLst>
              <a:ext uri="{FF2B5EF4-FFF2-40B4-BE49-F238E27FC236}">
                <a16:creationId xmlns:a16="http://schemas.microsoft.com/office/drawing/2014/main" id="{936F1F66-254E-4A47-881D-70FEB2D96A5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pic>
        <p:nvPicPr>
          <p:cNvPr id="9" name="Γραφικό 8" descr="Χρήστες περίγραμμα">
            <a:extLst>
              <a:ext uri="{FF2B5EF4-FFF2-40B4-BE49-F238E27FC236}">
                <a16:creationId xmlns:a16="http://schemas.microsoft.com/office/drawing/2014/main" id="{0241EDF6-F4B4-4EA9-864E-F42148291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6077" y="1968493"/>
            <a:ext cx="2975224" cy="2975224"/>
          </a:xfrm>
          <a:prstGeom prst="rect">
            <a:avLst/>
          </a:prstGeom>
        </p:spPr>
      </p:pic>
    </p:spTree>
    <p:extLst>
      <p:ext uri="{BB962C8B-B14F-4D97-AF65-F5344CB8AC3E}">
        <p14:creationId xmlns:p14="http://schemas.microsoft.com/office/powerpoint/2010/main" val="1949940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D3F1F5-3D3A-408D-9FEB-361CB1B9D3CA}"/>
              </a:ext>
            </a:extLst>
          </p:cNvPr>
          <p:cNvSpPr>
            <a:spLocks noGrp="1"/>
          </p:cNvSpPr>
          <p:nvPr>
            <p:ph type="title"/>
          </p:nvPr>
        </p:nvSpPr>
        <p:spPr/>
        <p:txBody>
          <a:bodyPr/>
          <a:lstStyle/>
          <a:p>
            <a:r>
              <a:rPr lang="el-GR" dirty="0"/>
              <a:t>Τα πρόσωπα που εμπλέκονται</a:t>
            </a:r>
            <a:endParaRPr lang="en-GB" dirty="0"/>
          </a:p>
        </p:txBody>
      </p:sp>
      <p:pic>
        <p:nvPicPr>
          <p:cNvPr id="5" name="Γραφικό 4" descr="Χρήστες περίγραμμα">
            <a:extLst>
              <a:ext uri="{FF2B5EF4-FFF2-40B4-BE49-F238E27FC236}">
                <a16:creationId xmlns:a16="http://schemas.microsoft.com/office/drawing/2014/main" id="{B53F3DD4-9976-408F-84AD-7964E267CE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72873" y="70157"/>
            <a:ext cx="1725562" cy="1725562"/>
          </a:xfrm>
          <a:prstGeom prst="rect">
            <a:avLst/>
          </a:prstGeom>
        </p:spPr>
      </p:pic>
      <p:graphicFrame>
        <p:nvGraphicFramePr>
          <p:cNvPr id="3" name="Πίνακας 2">
            <a:extLst>
              <a:ext uri="{FF2B5EF4-FFF2-40B4-BE49-F238E27FC236}">
                <a16:creationId xmlns:a16="http://schemas.microsoft.com/office/drawing/2014/main" id="{0B7B879A-095B-4847-A09D-9DEDDCA9AF73}"/>
              </a:ext>
            </a:extLst>
          </p:cNvPr>
          <p:cNvGraphicFramePr>
            <a:graphicFrameLocks noGrp="1"/>
          </p:cNvGraphicFramePr>
          <p:nvPr>
            <p:extLst>
              <p:ext uri="{D42A27DB-BD31-4B8C-83A1-F6EECF244321}">
                <p14:modId xmlns:p14="http://schemas.microsoft.com/office/powerpoint/2010/main" val="3163057921"/>
              </p:ext>
            </p:extLst>
          </p:nvPr>
        </p:nvGraphicFramePr>
        <p:xfrm>
          <a:off x="2123768" y="1795719"/>
          <a:ext cx="7820332" cy="4865431"/>
        </p:xfrm>
        <a:graphic>
          <a:graphicData uri="http://schemas.openxmlformats.org/drawingml/2006/table">
            <a:tbl>
              <a:tblPr firstRow="1" firstCol="1" bandRow="1">
                <a:tableStyleId>{5C22544A-7EE6-4342-B048-85BDC9FD1C3A}</a:tableStyleId>
              </a:tblPr>
              <a:tblGrid>
                <a:gridCol w="1225613">
                  <a:extLst>
                    <a:ext uri="{9D8B030D-6E8A-4147-A177-3AD203B41FA5}">
                      <a16:colId xmlns:a16="http://schemas.microsoft.com/office/drawing/2014/main" val="3548391017"/>
                    </a:ext>
                  </a:extLst>
                </a:gridCol>
                <a:gridCol w="2684552">
                  <a:extLst>
                    <a:ext uri="{9D8B030D-6E8A-4147-A177-3AD203B41FA5}">
                      <a16:colId xmlns:a16="http://schemas.microsoft.com/office/drawing/2014/main" val="3101852825"/>
                    </a:ext>
                  </a:extLst>
                </a:gridCol>
                <a:gridCol w="1233642">
                  <a:extLst>
                    <a:ext uri="{9D8B030D-6E8A-4147-A177-3AD203B41FA5}">
                      <a16:colId xmlns:a16="http://schemas.microsoft.com/office/drawing/2014/main" val="4253755177"/>
                    </a:ext>
                  </a:extLst>
                </a:gridCol>
                <a:gridCol w="2676525">
                  <a:extLst>
                    <a:ext uri="{9D8B030D-6E8A-4147-A177-3AD203B41FA5}">
                      <a16:colId xmlns:a16="http://schemas.microsoft.com/office/drawing/2014/main" val="3167616102"/>
                    </a:ext>
                  </a:extLst>
                </a:gridCol>
              </a:tblGrid>
              <a:tr h="231688">
                <a:tc gridSpan="2">
                  <a:txBody>
                    <a:bodyPr/>
                    <a:lstStyle/>
                    <a:p>
                      <a:pPr algn="just">
                        <a:lnSpc>
                          <a:spcPct val="107000"/>
                        </a:lnSpc>
                        <a:spcAft>
                          <a:spcPts val="800"/>
                        </a:spcAft>
                      </a:pPr>
                      <a:r>
                        <a:rPr lang="fr-FR" sz="1600" dirty="0">
                          <a:solidFill>
                            <a:schemeClr val="tx1"/>
                          </a:solidFill>
                          <a:effectLst/>
                        </a:rPr>
                        <a:t>Edmond </a:t>
                      </a:r>
                      <a:r>
                        <a:rPr lang="fr-FR" sz="1600" dirty="0" err="1">
                          <a:solidFill>
                            <a:schemeClr val="tx1"/>
                          </a:solidFill>
                          <a:effectLst/>
                        </a:rPr>
                        <a:t>Albius</a:t>
                      </a:r>
                      <a:r>
                        <a:rPr lang="fr-FR" sz="1600" dirty="0">
                          <a:solidFill>
                            <a:schemeClr val="tx1"/>
                          </a:solidFill>
                          <a:effectLst/>
                        </a:rPr>
                        <a:t> </a:t>
                      </a:r>
                      <a:endParaRPr lang="en-GB" sz="1800" dirty="0">
                        <a:solidFill>
                          <a:schemeClr val="tx1"/>
                        </a:solidFill>
                        <a:effectLst/>
                        <a:latin typeface="Calibri" panose="020F0502020204030204" pitchFamily="34" charset="0"/>
                        <a:ea typeface="MyriadPro-Regular"/>
                        <a:cs typeface="Arial" panose="020B0604020202020204" pitchFamily="34" charset="0"/>
                      </a:endParaRPr>
                    </a:p>
                  </a:txBody>
                  <a:tcPr marL="68580" marR="68580" marT="0" marB="0">
                    <a:noFill/>
                  </a:tcPr>
                </a:tc>
                <a:tc hMerge="1">
                  <a:txBody>
                    <a:bodyPr/>
                    <a:lstStyle/>
                    <a:p>
                      <a:endParaRPr lang="en-GB"/>
                    </a:p>
                  </a:txBody>
                  <a:tcPr/>
                </a:tc>
                <a:tc gridSpan="2">
                  <a:txBody>
                    <a:bodyPr/>
                    <a:lstStyle/>
                    <a:p>
                      <a:pPr algn="just">
                        <a:lnSpc>
                          <a:spcPct val="107000"/>
                        </a:lnSpc>
                        <a:spcAft>
                          <a:spcPts val="800"/>
                        </a:spcAft>
                      </a:pPr>
                      <a:r>
                        <a:rPr lang="fr-FR" sz="1600" dirty="0">
                          <a:solidFill>
                            <a:schemeClr val="tx1"/>
                          </a:solidFill>
                          <a:effectLst/>
                        </a:rPr>
                        <a:t>Ferréol Bellier Beaumont</a:t>
                      </a:r>
                      <a:endParaRPr lang="en-GB" sz="1800" dirty="0">
                        <a:solidFill>
                          <a:schemeClr val="tx1"/>
                        </a:solidFill>
                        <a:effectLst/>
                        <a:latin typeface="Calibri" panose="020F0502020204030204" pitchFamily="34" charset="0"/>
                        <a:ea typeface="MyriadPro-Regular"/>
                        <a:cs typeface="Arial" panose="020B0604020202020204" pitchFamily="34" charset="0"/>
                      </a:endParaRPr>
                    </a:p>
                  </a:txBody>
                  <a:tcPr marL="68580" marR="68580" marT="0" marB="0">
                    <a:noFill/>
                  </a:tcPr>
                </a:tc>
                <a:tc hMerge="1">
                  <a:txBody>
                    <a:bodyPr/>
                    <a:lstStyle/>
                    <a:p>
                      <a:endParaRPr lang="el-GR"/>
                    </a:p>
                  </a:txBody>
                  <a:tcPr/>
                </a:tc>
                <a:extLst>
                  <a:ext uri="{0D108BD9-81ED-4DB2-BD59-A6C34878D82A}">
                    <a16:rowId xmlns:a16="http://schemas.microsoft.com/office/drawing/2014/main" val="244642214"/>
                  </a:ext>
                </a:extLst>
              </a:tr>
              <a:tr h="1928555">
                <a:tc>
                  <a:txBody>
                    <a:bodyPr/>
                    <a:lstStyle/>
                    <a:p>
                      <a:pPr algn="just">
                        <a:lnSpc>
                          <a:spcPct val="107000"/>
                        </a:lnSpc>
                        <a:spcAft>
                          <a:spcPts val="800"/>
                        </a:spcAft>
                      </a:pP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just">
                        <a:lnSpc>
                          <a:spcPct val="107000"/>
                        </a:lnSpc>
                        <a:spcAft>
                          <a:spcPts val="800"/>
                        </a:spcAft>
                      </a:pPr>
                      <a:r>
                        <a:rPr lang="el-GR" sz="1600" b="0" i="1" dirty="0">
                          <a:effectLst/>
                        </a:rPr>
                        <a:t>Νεαρός σκλάβος στον τομέα </a:t>
                      </a:r>
                      <a:r>
                        <a:rPr lang="el-GR" sz="1600" b="0" i="1" dirty="0" err="1">
                          <a:effectLst/>
                        </a:rPr>
                        <a:t>Féréol</a:t>
                      </a:r>
                      <a:r>
                        <a:rPr lang="el-GR" sz="1600" b="0" i="1" dirty="0">
                          <a:effectLst/>
                        </a:rPr>
                        <a:t> </a:t>
                      </a:r>
                      <a:r>
                        <a:rPr lang="el-GR" sz="1600" b="0" i="1" dirty="0" err="1">
                          <a:effectLst/>
                        </a:rPr>
                        <a:t>Bellier</a:t>
                      </a:r>
                      <a:r>
                        <a:rPr lang="el-GR" sz="1600" b="0" i="1" dirty="0">
                          <a:effectLst/>
                        </a:rPr>
                        <a:t> </a:t>
                      </a:r>
                      <a:r>
                        <a:rPr lang="el-GR" sz="1600" b="0" i="1" dirty="0" err="1">
                          <a:effectLst/>
                        </a:rPr>
                        <a:t>Beaumont</a:t>
                      </a:r>
                      <a:r>
                        <a:rPr lang="el-GR" sz="1600" b="0" i="1" dirty="0">
                          <a:effectLst/>
                        </a:rPr>
                        <a:t>, ανακάλυψε πώς να γονιμοποιήσει τη βανίλια</a:t>
                      </a:r>
                      <a:r>
                        <a:rPr lang="en-GB" sz="1600" b="0" i="1" dirty="0">
                          <a:effectLst/>
                        </a:rPr>
                        <a:t>.</a:t>
                      </a:r>
                      <a:endParaRPr lang="en-GB" sz="1800" b="0" i="1" dirty="0">
                        <a:effectLst/>
                      </a:endParaRPr>
                    </a:p>
                    <a:p>
                      <a:pPr algn="just">
                        <a:lnSpc>
                          <a:spcPct val="107000"/>
                        </a:lnSpc>
                        <a:spcAft>
                          <a:spcPts val="800"/>
                        </a:spcAft>
                      </a:pPr>
                      <a:r>
                        <a:rPr lang="en-GB" sz="1600" dirty="0">
                          <a:effectLst/>
                        </a:rPr>
                        <a:t> </a:t>
                      </a:r>
                      <a:endParaRPr lang="en-GB" sz="1800" dirty="0">
                        <a:effectLst/>
                        <a:latin typeface="Calibri" panose="020F0502020204030204" pitchFamily="34" charset="0"/>
                        <a:ea typeface="MyriadPro-Regular"/>
                        <a:cs typeface="Arial" panose="020B0604020202020204" pitchFamily="34" charset="0"/>
                      </a:endParaRPr>
                    </a:p>
                  </a:txBody>
                  <a:tcPr marL="68580" marR="68580" marT="0" marB="0">
                    <a:noFill/>
                  </a:tcPr>
                </a:tc>
                <a:tc>
                  <a:txBody>
                    <a:bodyPr/>
                    <a:lstStyle/>
                    <a:p>
                      <a:pPr algn="just">
                        <a:lnSpc>
                          <a:spcPct val="107000"/>
                        </a:lnSpc>
                        <a:spcAft>
                          <a:spcPts val="800"/>
                        </a:spcAft>
                      </a:pP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just">
                        <a:lnSpc>
                          <a:spcPct val="107000"/>
                        </a:lnSpc>
                        <a:spcAft>
                          <a:spcPts val="800"/>
                        </a:spcAft>
                      </a:pPr>
                      <a:r>
                        <a:rPr lang="el-GR" sz="1600" i="1" dirty="0">
                          <a:effectLst/>
                        </a:rPr>
                        <a:t>Ιδιοκτήτης γης παθιασμένος με τα βοτανικά, ιδιαίτερα με τις ορχιδέες. Όταν μία σκλάβα της αδερφής του πέθανε στη γέννα, αποφάσισε να πάρει μαζί του το νεογέννητο παιδί, τον </a:t>
                      </a:r>
                      <a:r>
                        <a:rPr lang="el-GR" sz="1600" i="1" dirty="0" err="1">
                          <a:effectLst/>
                        </a:rPr>
                        <a:t>Edmond</a:t>
                      </a:r>
                      <a:r>
                        <a:rPr lang="en-GB" sz="1600" i="1" dirty="0">
                          <a:effectLst/>
                        </a:rPr>
                        <a:t>.</a:t>
                      </a:r>
                      <a:endParaRPr lang="en-GB" sz="1800" i="1" dirty="0">
                        <a:effectLst/>
                        <a:latin typeface="Calibri" panose="020F0502020204030204" pitchFamily="34" charset="0"/>
                        <a:ea typeface="MyriadPro-Regular"/>
                        <a:cs typeface="Arial" panose="020B0604020202020204" pitchFamily="34" charset="0"/>
                      </a:endParaRPr>
                    </a:p>
                  </a:txBody>
                  <a:tcPr marL="68580" marR="68580" marT="0" marB="0">
                    <a:noFill/>
                  </a:tcPr>
                </a:tc>
                <a:extLst>
                  <a:ext uri="{0D108BD9-81ED-4DB2-BD59-A6C34878D82A}">
                    <a16:rowId xmlns:a16="http://schemas.microsoft.com/office/drawing/2014/main" val="4055450461"/>
                  </a:ext>
                </a:extLst>
              </a:tr>
              <a:tr h="581985">
                <a:tc gridSpan="2">
                  <a:txBody>
                    <a:bodyPr/>
                    <a:lstStyle/>
                    <a:p>
                      <a:pPr algn="just">
                        <a:lnSpc>
                          <a:spcPct val="107000"/>
                        </a:lnSpc>
                        <a:spcAft>
                          <a:spcPts val="800"/>
                        </a:spcAft>
                      </a:pPr>
                      <a:r>
                        <a:rPr lang="fr-FR" sz="1600" dirty="0">
                          <a:effectLst/>
                        </a:rPr>
                        <a:t> </a:t>
                      </a:r>
                      <a:endParaRPr lang="en-GB" sz="1800" dirty="0">
                        <a:effectLst/>
                      </a:endParaRPr>
                    </a:p>
                    <a:p>
                      <a:pPr algn="just">
                        <a:lnSpc>
                          <a:spcPct val="107000"/>
                        </a:lnSpc>
                        <a:spcAft>
                          <a:spcPts val="800"/>
                        </a:spcAft>
                      </a:pPr>
                      <a:r>
                        <a:rPr lang="fr-FR" sz="1600" dirty="0">
                          <a:solidFill>
                            <a:schemeClr val="tx1"/>
                          </a:solidFill>
                          <a:effectLst/>
                        </a:rPr>
                        <a:t>Eugène </a:t>
                      </a:r>
                      <a:r>
                        <a:rPr lang="fr-FR" sz="1600" dirty="0" err="1">
                          <a:solidFill>
                            <a:schemeClr val="tx1"/>
                          </a:solidFill>
                          <a:effectLst/>
                        </a:rPr>
                        <a:t>Volcy</a:t>
                      </a:r>
                      <a:r>
                        <a:rPr lang="fr-FR" sz="1600" dirty="0">
                          <a:solidFill>
                            <a:schemeClr val="tx1"/>
                          </a:solidFill>
                          <a:effectLst/>
                        </a:rPr>
                        <a:t> </a:t>
                      </a:r>
                      <a:r>
                        <a:rPr lang="fr-FR" sz="1600" dirty="0" err="1">
                          <a:solidFill>
                            <a:schemeClr val="tx1"/>
                          </a:solidFill>
                          <a:effectLst/>
                        </a:rPr>
                        <a:t>Focard</a:t>
                      </a:r>
                      <a:r>
                        <a:rPr lang="fr-FR" sz="1600" dirty="0">
                          <a:solidFill>
                            <a:schemeClr val="tx1"/>
                          </a:solidFill>
                          <a:effectLst/>
                        </a:rPr>
                        <a:t> </a:t>
                      </a:r>
                      <a:endParaRPr lang="en-GB" sz="1800" dirty="0">
                        <a:solidFill>
                          <a:schemeClr val="tx1"/>
                        </a:solidFill>
                        <a:effectLst/>
                        <a:latin typeface="Calibri" panose="020F0502020204030204" pitchFamily="34" charset="0"/>
                        <a:ea typeface="MyriadPro-Regular"/>
                        <a:cs typeface="Arial" panose="020B0604020202020204" pitchFamily="34" charset="0"/>
                      </a:endParaRPr>
                    </a:p>
                  </a:txBody>
                  <a:tcPr marL="68580" marR="68580" marT="0" marB="0">
                    <a:noFill/>
                  </a:tcPr>
                </a:tc>
                <a:tc hMerge="1">
                  <a:txBody>
                    <a:bodyPr/>
                    <a:lstStyle/>
                    <a:p>
                      <a:endParaRPr lang="en-GB"/>
                    </a:p>
                  </a:txBody>
                  <a:tcPr/>
                </a:tc>
                <a:tc gridSpan="2">
                  <a:txBody>
                    <a:bodyPr/>
                    <a:lstStyle/>
                    <a:p>
                      <a:pPr algn="just">
                        <a:lnSpc>
                          <a:spcPct val="107000"/>
                        </a:lnSpc>
                        <a:spcAft>
                          <a:spcPts val="800"/>
                        </a:spcAft>
                      </a:pPr>
                      <a:r>
                        <a:rPr lang="fr-FR" sz="1600" dirty="0">
                          <a:effectLst/>
                        </a:rPr>
                        <a:t> </a:t>
                      </a:r>
                      <a:endParaRPr lang="en-GB" sz="1800" dirty="0">
                        <a:effectLst/>
                      </a:endParaRPr>
                    </a:p>
                    <a:p>
                      <a:pPr algn="just">
                        <a:lnSpc>
                          <a:spcPct val="107000"/>
                        </a:lnSpc>
                        <a:spcAft>
                          <a:spcPts val="800"/>
                        </a:spcAft>
                      </a:pPr>
                      <a:r>
                        <a:rPr lang="fr-FR" sz="1600" b="1" dirty="0">
                          <a:solidFill>
                            <a:schemeClr val="tx1"/>
                          </a:solidFill>
                          <a:effectLst/>
                        </a:rPr>
                        <a:t>Jean-Michel Claude Richard</a:t>
                      </a:r>
                      <a:endParaRPr lang="en-GB" sz="1800" b="1" dirty="0">
                        <a:solidFill>
                          <a:schemeClr val="tx1"/>
                        </a:solidFill>
                        <a:effectLst/>
                        <a:latin typeface="Calibri" panose="020F0502020204030204" pitchFamily="34" charset="0"/>
                        <a:ea typeface="MyriadPro-Regular"/>
                        <a:cs typeface="Arial" panose="020B0604020202020204" pitchFamily="34" charset="0"/>
                      </a:endParaRPr>
                    </a:p>
                  </a:txBody>
                  <a:tcPr marL="68580" marR="68580" marT="0" marB="0">
                    <a:noFill/>
                  </a:tcPr>
                </a:tc>
                <a:tc hMerge="1">
                  <a:txBody>
                    <a:bodyPr/>
                    <a:lstStyle/>
                    <a:p>
                      <a:endParaRPr lang="el-GR"/>
                    </a:p>
                  </a:txBody>
                  <a:tcPr/>
                </a:tc>
                <a:extLst>
                  <a:ext uri="{0D108BD9-81ED-4DB2-BD59-A6C34878D82A}">
                    <a16:rowId xmlns:a16="http://schemas.microsoft.com/office/drawing/2014/main" val="865774753"/>
                  </a:ext>
                </a:extLst>
              </a:tr>
              <a:tr h="1928555">
                <a:tc>
                  <a:txBody>
                    <a:bodyPr/>
                    <a:lstStyle/>
                    <a:p>
                      <a:pPr algn="just">
                        <a:lnSpc>
                          <a:spcPct val="107000"/>
                        </a:lnSpc>
                        <a:spcAft>
                          <a:spcPts val="800"/>
                        </a:spcAft>
                      </a:pP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just">
                        <a:lnSpc>
                          <a:spcPct val="107000"/>
                        </a:lnSpc>
                        <a:spcAft>
                          <a:spcPts val="800"/>
                        </a:spcAft>
                      </a:pPr>
                      <a:r>
                        <a:rPr lang="el-GR" sz="1600" i="1" dirty="0">
                          <a:effectLst/>
                        </a:rPr>
                        <a:t>Υπάλληλος Δικαιοσύνης, υπερασπίστηκε τον </a:t>
                      </a:r>
                      <a:r>
                        <a:rPr lang="el-GR" sz="1600" i="1" dirty="0" err="1">
                          <a:effectLst/>
                        </a:rPr>
                        <a:t>Edmond</a:t>
                      </a:r>
                      <a:r>
                        <a:rPr lang="el-GR" sz="1600" i="1" dirty="0">
                          <a:effectLst/>
                        </a:rPr>
                        <a:t> </a:t>
                      </a:r>
                      <a:r>
                        <a:rPr lang="el-GR" sz="1600" i="1" dirty="0" err="1">
                          <a:effectLst/>
                        </a:rPr>
                        <a:t>Albius</a:t>
                      </a:r>
                      <a:r>
                        <a:rPr lang="el-GR" sz="1600" i="1" dirty="0">
                          <a:effectLst/>
                        </a:rPr>
                        <a:t> το 1863, όταν ο </a:t>
                      </a:r>
                      <a:r>
                        <a:rPr lang="el-GR" sz="1600" i="1" dirty="0" err="1">
                          <a:effectLst/>
                        </a:rPr>
                        <a:t>Jean</a:t>
                      </a:r>
                      <a:r>
                        <a:rPr lang="el-GR" sz="1600" i="1" dirty="0">
                          <a:effectLst/>
                        </a:rPr>
                        <a:t> </a:t>
                      </a:r>
                      <a:r>
                        <a:rPr lang="el-GR" sz="1600" i="1" dirty="0" err="1">
                          <a:effectLst/>
                        </a:rPr>
                        <a:t>Michel</a:t>
                      </a:r>
                      <a:r>
                        <a:rPr lang="el-GR" sz="1600" i="1" dirty="0">
                          <a:effectLst/>
                        </a:rPr>
                        <a:t> </a:t>
                      </a:r>
                      <a:r>
                        <a:rPr lang="el-GR" sz="1600" i="1" dirty="0" err="1">
                          <a:effectLst/>
                        </a:rPr>
                        <a:t>Claude</a:t>
                      </a:r>
                      <a:r>
                        <a:rPr lang="el-GR" sz="1600" i="1" dirty="0">
                          <a:effectLst/>
                        </a:rPr>
                        <a:t> </a:t>
                      </a:r>
                      <a:r>
                        <a:rPr lang="el-GR" sz="1600" i="1" dirty="0" err="1">
                          <a:effectLst/>
                        </a:rPr>
                        <a:t>Richard</a:t>
                      </a:r>
                      <a:r>
                        <a:rPr lang="el-GR" sz="1600" i="1" dirty="0">
                          <a:effectLst/>
                        </a:rPr>
                        <a:t> προσπαθεί να πιστώσει την πατρότητα της ανακάλυψης του </a:t>
                      </a:r>
                      <a:r>
                        <a:rPr lang="el-GR" sz="1600" i="1" dirty="0" err="1">
                          <a:effectLst/>
                        </a:rPr>
                        <a:t>Edmond</a:t>
                      </a:r>
                      <a:r>
                        <a:rPr lang="el-GR" sz="1600" i="1" dirty="0">
                          <a:effectLst/>
                        </a:rPr>
                        <a:t> σχετικά με την επικονίαση της βανίλιας</a:t>
                      </a:r>
                      <a:r>
                        <a:rPr lang="en-GB" sz="1600" i="1" dirty="0">
                          <a:effectLst/>
                        </a:rPr>
                        <a:t>.</a:t>
                      </a:r>
                      <a:endParaRPr lang="en-GB" sz="1800" i="1" dirty="0">
                        <a:effectLst/>
                        <a:latin typeface="Calibri" panose="020F0502020204030204" pitchFamily="34" charset="0"/>
                        <a:ea typeface="MyriadPro-Regular"/>
                        <a:cs typeface="Arial" panose="020B0604020202020204" pitchFamily="34" charset="0"/>
                      </a:endParaRPr>
                    </a:p>
                  </a:txBody>
                  <a:tcPr marL="68580" marR="68580" marT="0" marB="0">
                    <a:noFill/>
                  </a:tcPr>
                </a:tc>
                <a:tc>
                  <a:txBody>
                    <a:bodyPr/>
                    <a:lstStyle/>
                    <a:p>
                      <a:pPr algn="just">
                        <a:lnSpc>
                          <a:spcPct val="107000"/>
                        </a:lnSpc>
                        <a:spcAft>
                          <a:spcPts val="800"/>
                        </a:spcAft>
                      </a:pP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just">
                        <a:lnSpc>
                          <a:spcPct val="107000"/>
                        </a:lnSpc>
                        <a:spcAft>
                          <a:spcPts val="800"/>
                        </a:spcAft>
                      </a:pPr>
                      <a:r>
                        <a:rPr lang="el-GR" sz="1600" i="1" dirty="0">
                          <a:effectLst/>
                        </a:rPr>
                        <a:t>Ήταν διάσημος Γάλλος βοτανολόγος και ήταν διευθυντής του </a:t>
                      </a:r>
                      <a:r>
                        <a:rPr lang="el-GR" sz="1600" i="1" dirty="0" err="1">
                          <a:effectLst/>
                        </a:rPr>
                        <a:t>Jardin</a:t>
                      </a:r>
                      <a:r>
                        <a:rPr lang="el-GR" sz="1600" i="1" dirty="0">
                          <a:effectLst/>
                        </a:rPr>
                        <a:t> </a:t>
                      </a:r>
                      <a:r>
                        <a:rPr lang="el-GR" sz="1600" i="1" dirty="0" err="1">
                          <a:effectLst/>
                        </a:rPr>
                        <a:t>du</a:t>
                      </a:r>
                      <a:r>
                        <a:rPr lang="el-GR" sz="1600" i="1" dirty="0">
                          <a:effectLst/>
                        </a:rPr>
                        <a:t> </a:t>
                      </a:r>
                      <a:r>
                        <a:rPr lang="el-GR" sz="1600" i="1" dirty="0" err="1">
                          <a:effectLst/>
                        </a:rPr>
                        <a:t>Roy</a:t>
                      </a:r>
                      <a:r>
                        <a:rPr lang="el-GR" sz="1600" i="1" dirty="0">
                          <a:effectLst/>
                        </a:rPr>
                        <a:t> στο νησί </a:t>
                      </a:r>
                      <a:r>
                        <a:rPr lang="el-GR" sz="1600" i="1" dirty="0" err="1">
                          <a:effectLst/>
                        </a:rPr>
                        <a:t>Bourbon</a:t>
                      </a:r>
                      <a:r>
                        <a:rPr lang="el-GR" sz="1600" i="1" dirty="0">
                          <a:effectLst/>
                        </a:rPr>
                        <a:t>. Ισχυρίστηκε ότι είχε ανακαλύψει τη διαδικασία της τεχνητής γονιμοποίησης τρία ή τέσσερα χρόνια νωρίτερα</a:t>
                      </a:r>
                      <a:r>
                        <a:rPr lang="en-GB" sz="1600" i="1" dirty="0">
                          <a:effectLst/>
                        </a:rPr>
                        <a:t>.</a:t>
                      </a:r>
                      <a:endParaRPr lang="en-GB" sz="1800" i="1" dirty="0">
                        <a:effectLst/>
                        <a:latin typeface="Calibri" panose="020F0502020204030204" pitchFamily="34" charset="0"/>
                        <a:ea typeface="MyriadPro-Regular"/>
                        <a:cs typeface="Arial" panose="020B0604020202020204" pitchFamily="34" charset="0"/>
                      </a:endParaRPr>
                    </a:p>
                  </a:txBody>
                  <a:tcPr marL="68580" marR="68580" marT="0" marB="0">
                    <a:noFill/>
                  </a:tcPr>
                </a:tc>
                <a:extLst>
                  <a:ext uri="{0D108BD9-81ED-4DB2-BD59-A6C34878D82A}">
                    <a16:rowId xmlns:a16="http://schemas.microsoft.com/office/drawing/2014/main" val="3136446797"/>
                  </a:ext>
                </a:extLst>
              </a:tr>
            </a:tbl>
          </a:graphicData>
        </a:graphic>
      </p:graphicFrame>
      <p:sp>
        <p:nvSpPr>
          <p:cNvPr id="7" name="Ορθογώνιο 6">
            <a:extLst>
              <a:ext uri="{FF2B5EF4-FFF2-40B4-BE49-F238E27FC236}">
                <a16:creationId xmlns:a16="http://schemas.microsoft.com/office/drawing/2014/main" id="{A6655F7D-227B-4141-8B19-5006FF86389D}"/>
              </a:ext>
            </a:extLst>
          </p:cNvPr>
          <p:cNvSpPr/>
          <p:nvPr/>
        </p:nvSpPr>
        <p:spPr>
          <a:xfrm>
            <a:off x="2212259" y="2090687"/>
            <a:ext cx="1095682" cy="1593286"/>
          </a:xfrm>
          <a:prstGeom prst="rect">
            <a:avLst/>
          </a:prstGeom>
          <a:blipFill rotWithShape="1">
            <a:blip r:embed="rId4">
              <a:extLst>
                <a:ext uri="{28A0092B-C50C-407E-A947-70E740481C1C}">
                  <a14:useLocalDpi xmlns:a14="http://schemas.microsoft.com/office/drawing/2010/main" val="0"/>
                </a:ext>
              </a:extLst>
            </a:blip>
            <a:srcRect/>
            <a:stretch>
              <a:fillRect t="-1000" b="-1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solidFill>
                <a:schemeClr val="tx1"/>
              </a:solidFill>
            </a:endParaRPr>
          </a:p>
        </p:txBody>
      </p:sp>
      <p:sp>
        <p:nvSpPr>
          <p:cNvPr id="8" name="Ορθογώνιο 7">
            <a:extLst>
              <a:ext uri="{FF2B5EF4-FFF2-40B4-BE49-F238E27FC236}">
                <a16:creationId xmlns:a16="http://schemas.microsoft.com/office/drawing/2014/main" id="{59EE6A0A-9D18-4248-9CA3-3D14C4A0907E}"/>
              </a:ext>
            </a:extLst>
          </p:cNvPr>
          <p:cNvSpPr/>
          <p:nvPr/>
        </p:nvSpPr>
        <p:spPr>
          <a:xfrm flipH="1">
            <a:off x="2212259" y="4649737"/>
            <a:ext cx="1095682" cy="1593286"/>
          </a:xfrm>
          <a:prstGeom prst="rect">
            <a:avLst/>
          </a:prstGeom>
          <a:blipFill rotWithShape="1">
            <a:blip r:embed="rId5" cstate="print">
              <a:extLst>
                <a:ext uri="{28A0092B-C50C-407E-A947-70E740481C1C}">
                  <a14:useLocalDpi xmlns:a14="http://schemas.microsoft.com/office/drawing/2010/main" val="0"/>
                </a:ext>
              </a:extLst>
            </a:blip>
            <a:srcRect/>
            <a:stretch>
              <a:fillRect l="-32000" r="-32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9" name="Ορθογώνιο 8">
            <a:extLst>
              <a:ext uri="{FF2B5EF4-FFF2-40B4-BE49-F238E27FC236}">
                <a16:creationId xmlns:a16="http://schemas.microsoft.com/office/drawing/2014/main" id="{F02AE984-1F93-4EB4-8286-2F392477C399}"/>
              </a:ext>
            </a:extLst>
          </p:cNvPr>
          <p:cNvSpPr/>
          <p:nvPr/>
        </p:nvSpPr>
        <p:spPr>
          <a:xfrm>
            <a:off x="6096000" y="2122668"/>
            <a:ext cx="1095681" cy="1591135"/>
          </a:xfrm>
          <a:prstGeom prst="rect">
            <a:avLst/>
          </a:prstGeom>
          <a:blipFill rotWithShape="1">
            <a:blip r:embed="rId6" cstate="print">
              <a:extLst>
                <a:ext uri="{28A0092B-C50C-407E-A947-70E740481C1C}">
                  <a14:useLocalDpi xmlns:a14="http://schemas.microsoft.com/office/drawing/2010/main" val="0"/>
                </a:ext>
              </a:extLst>
            </a:blip>
            <a:srcRect/>
            <a:stretch>
              <a:fillRect l="-10000" r="-10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solidFill>
                <a:schemeClr val="tx1"/>
              </a:solidFill>
            </a:endParaRPr>
          </a:p>
        </p:txBody>
      </p:sp>
      <p:sp>
        <p:nvSpPr>
          <p:cNvPr id="10" name="Ορθογώνιο 9">
            <a:extLst>
              <a:ext uri="{FF2B5EF4-FFF2-40B4-BE49-F238E27FC236}">
                <a16:creationId xmlns:a16="http://schemas.microsoft.com/office/drawing/2014/main" id="{3E552A4B-4AE4-4289-85BC-9A98078B7542}"/>
              </a:ext>
            </a:extLst>
          </p:cNvPr>
          <p:cNvSpPr/>
          <p:nvPr/>
        </p:nvSpPr>
        <p:spPr>
          <a:xfrm flipH="1">
            <a:off x="6115409" y="4649737"/>
            <a:ext cx="1076272" cy="1639360"/>
          </a:xfrm>
          <a:prstGeom prst="rect">
            <a:avLst/>
          </a:prstGeom>
          <a: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l="-16000" r="-16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3922173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619E42-1FCB-46A3-A3A0-948346FE065B}"/>
              </a:ext>
            </a:extLst>
          </p:cNvPr>
          <p:cNvSpPr>
            <a:spLocks noGrp="1"/>
          </p:cNvSpPr>
          <p:nvPr>
            <p:ph type="title"/>
          </p:nvPr>
        </p:nvSpPr>
        <p:spPr/>
        <p:txBody>
          <a:bodyPr/>
          <a:lstStyle/>
          <a:p>
            <a:r>
              <a:rPr lang="el-GR" dirty="0"/>
              <a:t>Επιλέξτε ένα από αυτά τα τέσσερα άτομα </a:t>
            </a:r>
            <a:endParaRPr lang="en-GB" dirty="0"/>
          </a:p>
        </p:txBody>
      </p:sp>
      <p:sp>
        <p:nvSpPr>
          <p:cNvPr id="3" name="Θέση περιεχομένου 2">
            <a:extLst>
              <a:ext uri="{FF2B5EF4-FFF2-40B4-BE49-F238E27FC236}">
                <a16:creationId xmlns:a16="http://schemas.microsoft.com/office/drawing/2014/main" id="{79E1266E-D571-4EDB-A52F-A58C725C2993}"/>
              </a:ext>
            </a:extLst>
          </p:cNvPr>
          <p:cNvSpPr>
            <a:spLocks noGrp="1"/>
          </p:cNvSpPr>
          <p:nvPr>
            <p:ph idx="1"/>
          </p:nvPr>
        </p:nvSpPr>
        <p:spPr/>
        <p:txBody>
          <a:bodyPr>
            <a:normAutofit/>
          </a:bodyPr>
          <a:lstStyle/>
          <a:p>
            <a:pPr marL="0" indent="0" algn="just">
              <a:lnSpc>
                <a:spcPct val="106000"/>
              </a:lnSpc>
              <a:buNone/>
            </a:pPr>
            <a:r>
              <a:rPr lang="el-GR" sz="2000" b="1" i="1" dirty="0">
                <a:latin typeface="Calibri" panose="020F0502020204030204" pitchFamily="34" charset="0"/>
                <a:ea typeface="Calibri" panose="020F0502020204030204" pitchFamily="34" charset="0"/>
                <a:cs typeface="Times New Roman" panose="02020603050405020304" pitchFamily="18" charset="0"/>
              </a:rPr>
              <a:t>Σε ποιανού βήματα θα θέλατε να πατήσετε;</a:t>
            </a:r>
          </a:p>
          <a:p>
            <a:pPr algn="just">
              <a:lnSpc>
                <a:spcPct val="106000"/>
              </a:lnSpc>
            </a:pPr>
            <a:r>
              <a:rPr lang="el-GR" sz="2000" dirty="0">
                <a:latin typeface="Calibri" panose="020F0502020204030204" pitchFamily="34" charset="0"/>
                <a:ea typeface="MyriadPro-Regular"/>
                <a:cs typeface="Arial" panose="020B0604020202020204" pitchFamily="34" charset="0"/>
              </a:rPr>
              <a:t>Επιλέξτε ένα από αυτά τα τέσσερα άτομα και διαβάστε το παρακάτω κείμενο καθώς περιγράφει την κατάστασή του</a:t>
            </a:r>
            <a:r>
              <a:rPr lang="en-US" sz="2000" dirty="0">
                <a:effectLst/>
                <a:latin typeface="Calibri" panose="020F0502020204030204" pitchFamily="34" charset="0"/>
                <a:ea typeface="MyriadPro-Regular"/>
                <a:cs typeface="Arial" panose="020B0604020202020204" pitchFamily="34" charset="0"/>
              </a:rPr>
              <a:t>.</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r>
              <a:rPr lang="el-GR" sz="1800" b="1" dirty="0">
                <a:latin typeface="Calibri" panose="020F0502020204030204" pitchFamily="34" charset="0"/>
                <a:ea typeface="Calibri" panose="020F0502020204030204" pitchFamily="34" charset="0"/>
                <a:cs typeface="Times New Roman" panose="02020603050405020304" pitchFamily="18" charset="0"/>
              </a:rPr>
              <a:t>Προσοχή! Διαβάστε μόνο το κείμενο που ανήκει στο άτομο που έχετε επιλέξει και μετά προχωρήστε στο βήμα 3</a:t>
            </a:r>
            <a:r>
              <a:rPr lang="en-GB" sz="1800" b="1" dirty="0">
                <a:latin typeface="Calibri" panose="020F0502020204030204" pitchFamily="34" charset="0"/>
                <a:ea typeface="Calibri" panose="020F0502020204030204" pitchFamily="34" charset="0"/>
                <a:cs typeface="Times New Roman" panose="02020603050405020304" pitchFamily="18" charset="0"/>
              </a:rPr>
              <a:t>.</a:t>
            </a:r>
            <a:endParaRPr lang="en-GB" sz="1800" dirty="0"/>
          </a:p>
        </p:txBody>
      </p:sp>
    </p:spTree>
    <p:extLst>
      <p:ext uri="{BB962C8B-B14F-4D97-AF65-F5344CB8AC3E}">
        <p14:creationId xmlns:p14="http://schemas.microsoft.com/office/powerpoint/2010/main" val="1439734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4-Edmond-EL">
            <a:hlinkClick r:id="" action="ppaction://media"/>
            <a:extLst>
              <a:ext uri="{FF2B5EF4-FFF2-40B4-BE49-F238E27FC236}">
                <a16:creationId xmlns:a16="http://schemas.microsoft.com/office/drawing/2014/main" id="{A2110A83-4F1D-8844-3767-0BD3AA7968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39027" y="4507250"/>
            <a:ext cx="1902568" cy="1902568"/>
          </a:xfrm>
          <a:prstGeom prst="rect">
            <a:avLst/>
          </a:prstGeom>
        </p:spPr>
      </p:pic>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858500" y="3589072"/>
            <a:ext cx="122818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Α</a:t>
            </a:r>
          </a:p>
        </p:txBody>
      </p:sp>
      <p:sp>
        <p:nvSpPr>
          <p:cNvPr id="11" name="pop-up" descr="Click here for pop up information.">
            <a:extLst>
              <a:ext uri="{FF2B5EF4-FFF2-40B4-BE49-F238E27FC236}">
                <a16:creationId xmlns:a16="http://schemas.microsoft.com/office/drawing/2014/main" id="{D5E030B1-2B45-43D0-84D7-AD5229AFC601}"/>
              </a:ext>
            </a:extLst>
          </p:cNvPr>
          <p:cNvSpPr/>
          <p:nvPr/>
        </p:nvSpPr>
        <p:spPr>
          <a:xfrm>
            <a:off x="10858500" y="4042983"/>
            <a:ext cx="124016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Β</a:t>
            </a:r>
          </a:p>
        </p:txBody>
      </p:sp>
      <p:sp>
        <p:nvSpPr>
          <p:cNvPr id="13" name="pop-up" descr="Click here for pop up information.">
            <a:extLst>
              <a:ext uri="{FF2B5EF4-FFF2-40B4-BE49-F238E27FC236}">
                <a16:creationId xmlns:a16="http://schemas.microsoft.com/office/drawing/2014/main" id="{EA574A98-5DD6-4F75-853D-41259BF87379}"/>
              </a:ext>
            </a:extLst>
          </p:cNvPr>
          <p:cNvSpPr/>
          <p:nvPr/>
        </p:nvSpPr>
        <p:spPr>
          <a:xfrm>
            <a:off x="10858501" y="4505788"/>
            <a:ext cx="1228180"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Γ</a:t>
            </a:r>
          </a:p>
        </p:txBody>
      </p:sp>
      <p:sp>
        <p:nvSpPr>
          <p:cNvPr id="15" name="pop-up" descr="Click here for pop up information.">
            <a:extLst>
              <a:ext uri="{FF2B5EF4-FFF2-40B4-BE49-F238E27FC236}">
                <a16:creationId xmlns:a16="http://schemas.microsoft.com/office/drawing/2014/main" id="{7CD8AD82-443B-4BD6-B84D-C145A1BFEFA9}"/>
              </a:ext>
            </a:extLst>
          </p:cNvPr>
          <p:cNvSpPr/>
          <p:nvPr/>
        </p:nvSpPr>
        <p:spPr>
          <a:xfrm>
            <a:off x="10903081" y="5005288"/>
            <a:ext cx="122224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 Δ</a:t>
            </a:r>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467321" y="1530846"/>
            <a:ext cx="9766034" cy="4796401"/>
          </a:xfrm>
          <a:noFill/>
        </p:spPr>
        <p:txBody>
          <a:bodyPr>
            <a:noAutofit/>
          </a:bodyPr>
          <a:lstStyle/>
          <a:p>
            <a:pPr marL="0" indent="0">
              <a:lnSpc>
                <a:spcPct val="110000"/>
              </a:lnSpc>
              <a:spcBef>
                <a:spcPts val="0"/>
              </a:spcBef>
              <a:spcAft>
                <a:spcPts val="300"/>
              </a:spcAft>
              <a:buNone/>
            </a:pPr>
            <a:r>
              <a:rPr lang="el-GR" sz="2400" b="1" i="1" dirty="0">
                <a:latin typeface="Calibri" panose="020F0502020204030204" pitchFamily="34" charset="0"/>
                <a:ea typeface="Calibri" panose="020F0502020204030204" pitchFamily="34" charset="0"/>
                <a:cs typeface="Times New Roman" panose="02020603050405020304" pitchFamily="18" charset="0"/>
              </a:rPr>
              <a:t>Γεια σας! Είμαι ο Έντμοντ. </a:t>
            </a:r>
            <a:r>
              <a:rPr lang="el-GR" sz="2400" i="1" dirty="0">
                <a:latin typeface="Calibri" panose="020F0502020204030204" pitchFamily="34" charset="0"/>
                <a:ea typeface="Calibri" panose="020F0502020204030204" pitchFamily="34" charset="0"/>
                <a:cs typeface="Times New Roman" panose="02020603050405020304" pitchFamily="18" charset="0"/>
              </a:rPr>
              <a:t>Έντμοντ ήταν το πρώτο όνομα που έδωσε η αφεντικίνα της μητέρας μου. Ήταν του θείου της.</a:t>
            </a:r>
          </a:p>
          <a:p>
            <a:pPr marL="0" indent="0">
              <a:lnSpc>
                <a:spcPct val="110000"/>
              </a:lnSpc>
              <a:spcBef>
                <a:spcPts val="0"/>
              </a:spcBef>
              <a:spcAft>
                <a:spcPts val="300"/>
              </a:spcAft>
              <a:buNone/>
            </a:pPr>
            <a:r>
              <a:rPr lang="el-GR" sz="2400" i="1" dirty="0">
                <a:latin typeface="Calibri" panose="020F0502020204030204" pitchFamily="34" charset="0"/>
                <a:ea typeface="Calibri" panose="020F0502020204030204" pitchFamily="34" charset="0"/>
                <a:cs typeface="Times New Roman" panose="02020603050405020304" pitchFamily="18" charset="0"/>
              </a:rPr>
              <a:t>Δεν γνώρισα τη μητέρα μου που πέθανε γεννώντας εμένα. Ο κύριος </a:t>
            </a:r>
            <a:r>
              <a:rPr lang="el-GR" sz="2400" i="1" dirty="0" err="1">
                <a:latin typeface="Calibri" panose="020F0502020204030204" pitchFamily="34" charset="0"/>
                <a:ea typeface="Calibri" panose="020F0502020204030204" pitchFamily="34" charset="0"/>
                <a:cs typeface="Times New Roman" panose="02020603050405020304" pitchFamily="18" charset="0"/>
              </a:rPr>
              <a:t>Féreol</a:t>
            </a:r>
            <a:r>
              <a:rPr lang="el-GR" sz="2400" i="1" dirty="0">
                <a:latin typeface="Calibri" panose="020F0502020204030204" pitchFamily="34" charset="0"/>
                <a:ea typeface="Calibri" panose="020F0502020204030204" pitchFamily="34" charset="0"/>
                <a:cs typeface="Times New Roman" panose="02020603050405020304" pitchFamily="18" charset="0"/>
              </a:rPr>
              <a:t> με πήρε μαζί του στο κτήμα του. Με μεγάλωσε η </a:t>
            </a:r>
            <a:r>
              <a:rPr lang="el-GR" sz="2400" i="1" dirty="0" err="1">
                <a:latin typeface="Calibri" panose="020F0502020204030204" pitchFamily="34" charset="0"/>
                <a:ea typeface="Calibri" panose="020F0502020204030204" pitchFamily="34" charset="0"/>
                <a:cs typeface="Times New Roman" panose="02020603050405020304" pitchFamily="18" charset="0"/>
              </a:rPr>
              <a:t>Ανγκάτα</a:t>
            </a:r>
            <a:r>
              <a:rPr lang="el-GR" sz="2400" i="1" dirty="0">
                <a:latin typeface="Calibri" panose="020F0502020204030204" pitchFamily="34" charset="0"/>
                <a:ea typeface="Calibri" panose="020F0502020204030204" pitchFamily="34" charset="0"/>
                <a:cs typeface="Times New Roman" panose="02020603050405020304" pitchFamily="18" charset="0"/>
              </a:rPr>
              <a:t> μια γριά </a:t>
            </a:r>
            <a:r>
              <a:rPr lang="el-GR" sz="2400" i="1" dirty="0" err="1">
                <a:latin typeface="Calibri" panose="020F0502020204030204" pitchFamily="34" charset="0"/>
                <a:ea typeface="Calibri" panose="020F0502020204030204" pitchFamily="34" charset="0"/>
                <a:cs typeface="Times New Roman" panose="02020603050405020304" pitchFamily="18" charset="0"/>
              </a:rPr>
              <a:t>Μπενγκαλέζα</a:t>
            </a:r>
            <a:r>
              <a:rPr lang="el-GR" sz="2400" i="1" dirty="0">
                <a:latin typeface="Calibri" panose="020F0502020204030204" pitchFamily="34" charset="0"/>
                <a:ea typeface="Calibri" panose="020F0502020204030204" pitchFamily="34" charset="0"/>
                <a:cs typeface="Times New Roman" panose="02020603050405020304" pitchFamily="18" charset="0"/>
              </a:rPr>
              <a:t> που ήταν σκλάβα και ανήκε στην αφεντικίνα της μητέρας μου</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10000"/>
              </a:lnSpc>
              <a:spcBef>
                <a:spcPts val="0"/>
              </a:spcBef>
              <a:spcAft>
                <a:spcPts val="300"/>
              </a:spcAft>
              <a:buNone/>
            </a:pP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Εικόνα 17">
            <a:extLst>
              <a:ext uri="{FF2B5EF4-FFF2-40B4-BE49-F238E27FC236}">
                <a16:creationId xmlns:a16="http://schemas.microsoft.com/office/drawing/2014/main" id="{2A31F1EA-7F07-4194-8D1B-51351416EB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800" y="1345986"/>
            <a:ext cx="1280160" cy="1383665"/>
          </a:xfrm>
          <a:prstGeom prst="rect">
            <a:avLst/>
          </a:prstGeom>
          <a:noFill/>
        </p:spPr>
      </p:pic>
      <p:sp>
        <p:nvSpPr>
          <p:cNvPr id="14" name="TextBox 13">
            <a:extLst>
              <a:ext uri="{FF2B5EF4-FFF2-40B4-BE49-F238E27FC236}">
                <a16:creationId xmlns:a16="http://schemas.microsoft.com/office/drawing/2014/main" id="{1ADCC552-2279-49AA-AC68-412D9A6E6A09}"/>
              </a:ext>
            </a:extLst>
          </p:cNvPr>
          <p:cNvSpPr txBox="1"/>
          <p:nvPr/>
        </p:nvSpPr>
        <p:spPr>
          <a:xfrm>
            <a:off x="1285644" y="3495347"/>
            <a:ext cx="10483661" cy="2263697"/>
          </a:xfrm>
          <a:custGeom>
            <a:avLst/>
            <a:gdLst>
              <a:gd name="connsiteX0" fmla="*/ 0 w 10483661"/>
              <a:gd name="connsiteY0" fmla="*/ 0 h 2263697"/>
              <a:gd name="connsiteX1" fmla="*/ 267916 w 10483661"/>
              <a:gd name="connsiteY1" fmla="*/ 0 h 2263697"/>
              <a:gd name="connsiteX2" fmla="*/ 640668 w 10483661"/>
              <a:gd name="connsiteY2" fmla="*/ 0 h 2263697"/>
              <a:gd name="connsiteX3" fmla="*/ 1327930 w 10483661"/>
              <a:gd name="connsiteY3" fmla="*/ 0 h 2263697"/>
              <a:gd name="connsiteX4" fmla="*/ 1595846 w 10483661"/>
              <a:gd name="connsiteY4" fmla="*/ 0 h 2263697"/>
              <a:gd name="connsiteX5" fmla="*/ 2283108 w 10483661"/>
              <a:gd name="connsiteY5" fmla="*/ 0 h 2263697"/>
              <a:gd name="connsiteX6" fmla="*/ 2865534 w 10483661"/>
              <a:gd name="connsiteY6" fmla="*/ 0 h 2263697"/>
              <a:gd name="connsiteX7" fmla="*/ 3238286 w 10483661"/>
              <a:gd name="connsiteY7" fmla="*/ 0 h 2263697"/>
              <a:gd name="connsiteX8" fmla="*/ 3506202 w 10483661"/>
              <a:gd name="connsiteY8" fmla="*/ 0 h 2263697"/>
              <a:gd name="connsiteX9" fmla="*/ 3878955 w 10483661"/>
              <a:gd name="connsiteY9" fmla="*/ 0 h 2263697"/>
              <a:gd name="connsiteX10" fmla="*/ 4461380 w 10483661"/>
              <a:gd name="connsiteY10" fmla="*/ 0 h 2263697"/>
              <a:gd name="connsiteX11" fmla="*/ 5253479 w 10483661"/>
              <a:gd name="connsiteY11" fmla="*/ 0 h 2263697"/>
              <a:gd name="connsiteX12" fmla="*/ 5626231 w 10483661"/>
              <a:gd name="connsiteY12" fmla="*/ 0 h 2263697"/>
              <a:gd name="connsiteX13" fmla="*/ 6313494 w 10483661"/>
              <a:gd name="connsiteY13" fmla="*/ 0 h 2263697"/>
              <a:gd name="connsiteX14" fmla="*/ 6791083 w 10483661"/>
              <a:gd name="connsiteY14" fmla="*/ 0 h 2263697"/>
              <a:gd name="connsiteX15" fmla="*/ 7163835 w 10483661"/>
              <a:gd name="connsiteY15" fmla="*/ 0 h 2263697"/>
              <a:gd name="connsiteX16" fmla="*/ 7746261 w 10483661"/>
              <a:gd name="connsiteY16" fmla="*/ 0 h 2263697"/>
              <a:gd name="connsiteX17" fmla="*/ 8014176 w 10483661"/>
              <a:gd name="connsiteY17" fmla="*/ 0 h 2263697"/>
              <a:gd name="connsiteX18" fmla="*/ 8701439 w 10483661"/>
              <a:gd name="connsiteY18" fmla="*/ 0 h 2263697"/>
              <a:gd name="connsiteX19" fmla="*/ 8969354 w 10483661"/>
              <a:gd name="connsiteY19" fmla="*/ 0 h 2263697"/>
              <a:gd name="connsiteX20" fmla="*/ 9446943 w 10483661"/>
              <a:gd name="connsiteY20" fmla="*/ 0 h 2263697"/>
              <a:gd name="connsiteX21" fmla="*/ 10483661 w 10483661"/>
              <a:gd name="connsiteY21" fmla="*/ 0 h 2263697"/>
              <a:gd name="connsiteX22" fmla="*/ 10483661 w 10483661"/>
              <a:gd name="connsiteY22" fmla="*/ 565924 h 2263697"/>
              <a:gd name="connsiteX23" fmla="*/ 10483661 w 10483661"/>
              <a:gd name="connsiteY23" fmla="*/ 1109212 h 2263697"/>
              <a:gd name="connsiteX24" fmla="*/ 10483661 w 10483661"/>
              <a:gd name="connsiteY24" fmla="*/ 1675136 h 2263697"/>
              <a:gd name="connsiteX25" fmla="*/ 10483661 w 10483661"/>
              <a:gd name="connsiteY25" fmla="*/ 2263697 h 2263697"/>
              <a:gd name="connsiteX26" fmla="*/ 9796399 w 10483661"/>
              <a:gd name="connsiteY26" fmla="*/ 2263697 h 2263697"/>
              <a:gd name="connsiteX27" fmla="*/ 9213973 w 10483661"/>
              <a:gd name="connsiteY27" fmla="*/ 2263697 h 2263697"/>
              <a:gd name="connsiteX28" fmla="*/ 8841221 w 10483661"/>
              <a:gd name="connsiteY28" fmla="*/ 2263697 h 2263697"/>
              <a:gd name="connsiteX29" fmla="*/ 8363632 w 10483661"/>
              <a:gd name="connsiteY29" fmla="*/ 2263697 h 2263697"/>
              <a:gd name="connsiteX30" fmla="*/ 7676370 w 10483661"/>
              <a:gd name="connsiteY30" fmla="*/ 2263697 h 2263697"/>
              <a:gd name="connsiteX31" fmla="*/ 6989107 w 10483661"/>
              <a:gd name="connsiteY31" fmla="*/ 2263697 h 2263697"/>
              <a:gd name="connsiteX32" fmla="*/ 6301845 w 10483661"/>
              <a:gd name="connsiteY32" fmla="*/ 2263697 h 2263697"/>
              <a:gd name="connsiteX33" fmla="*/ 5824256 w 10483661"/>
              <a:gd name="connsiteY33" fmla="*/ 2263697 h 2263697"/>
              <a:gd name="connsiteX34" fmla="*/ 5451504 w 10483661"/>
              <a:gd name="connsiteY34" fmla="*/ 2263697 h 2263697"/>
              <a:gd name="connsiteX35" fmla="*/ 5078751 w 10483661"/>
              <a:gd name="connsiteY35" fmla="*/ 2263697 h 2263697"/>
              <a:gd name="connsiteX36" fmla="*/ 4391489 w 10483661"/>
              <a:gd name="connsiteY36" fmla="*/ 2263697 h 2263697"/>
              <a:gd name="connsiteX37" fmla="*/ 3913900 w 10483661"/>
              <a:gd name="connsiteY37" fmla="*/ 2263697 h 2263697"/>
              <a:gd name="connsiteX38" fmla="*/ 3436311 w 10483661"/>
              <a:gd name="connsiteY38" fmla="*/ 2263697 h 2263697"/>
              <a:gd name="connsiteX39" fmla="*/ 3063559 w 10483661"/>
              <a:gd name="connsiteY39" fmla="*/ 2263697 h 2263697"/>
              <a:gd name="connsiteX40" fmla="*/ 2690806 w 10483661"/>
              <a:gd name="connsiteY40" fmla="*/ 2263697 h 2263697"/>
              <a:gd name="connsiteX41" fmla="*/ 2213217 w 10483661"/>
              <a:gd name="connsiteY41" fmla="*/ 2263697 h 2263697"/>
              <a:gd name="connsiteX42" fmla="*/ 1421118 w 10483661"/>
              <a:gd name="connsiteY42" fmla="*/ 2263697 h 2263697"/>
              <a:gd name="connsiteX43" fmla="*/ 629020 w 10483661"/>
              <a:gd name="connsiteY43" fmla="*/ 2263697 h 2263697"/>
              <a:gd name="connsiteX44" fmla="*/ 0 w 10483661"/>
              <a:gd name="connsiteY44" fmla="*/ 2263697 h 2263697"/>
              <a:gd name="connsiteX45" fmla="*/ 0 w 10483661"/>
              <a:gd name="connsiteY45" fmla="*/ 1697773 h 2263697"/>
              <a:gd name="connsiteX46" fmla="*/ 0 w 10483661"/>
              <a:gd name="connsiteY46" fmla="*/ 1086575 h 2263697"/>
              <a:gd name="connsiteX47" fmla="*/ 0 w 10483661"/>
              <a:gd name="connsiteY47" fmla="*/ 588561 h 2263697"/>
              <a:gd name="connsiteX48" fmla="*/ 0 w 10483661"/>
              <a:gd name="connsiteY48" fmla="*/ 0 h 226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83661" h="2263697" fill="none" extrusionOk="0">
                <a:moveTo>
                  <a:pt x="0" y="0"/>
                </a:moveTo>
                <a:cubicBezTo>
                  <a:pt x="80368" y="-22030"/>
                  <a:pt x="179618" y="30636"/>
                  <a:pt x="267916" y="0"/>
                </a:cubicBezTo>
                <a:cubicBezTo>
                  <a:pt x="356214" y="-30636"/>
                  <a:pt x="558855" y="40675"/>
                  <a:pt x="640668" y="0"/>
                </a:cubicBezTo>
                <a:cubicBezTo>
                  <a:pt x="722481" y="-40675"/>
                  <a:pt x="1076336" y="28285"/>
                  <a:pt x="1327930" y="0"/>
                </a:cubicBezTo>
                <a:cubicBezTo>
                  <a:pt x="1579524" y="-28285"/>
                  <a:pt x="1476452" y="1338"/>
                  <a:pt x="1595846" y="0"/>
                </a:cubicBezTo>
                <a:cubicBezTo>
                  <a:pt x="1715240" y="-1338"/>
                  <a:pt x="1973207" y="52307"/>
                  <a:pt x="2283108" y="0"/>
                </a:cubicBezTo>
                <a:cubicBezTo>
                  <a:pt x="2593009" y="-52307"/>
                  <a:pt x="2611545" y="50664"/>
                  <a:pt x="2865534" y="0"/>
                </a:cubicBezTo>
                <a:cubicBezTo>
                  <a:pt x="3119523" y="-50664"/>
                  <a:pt x="3149984" y="20772"/>
                  <a:pt x="3238286" y="0"/>
                </a:cubicBezTo>
                <a:cubicBezTo>
                  <a:pt x="3326588" y="-20772"/>
                  <a:pt x="3401159" y="31044"/>
                  <a:pt x="3506202" y="0"/>
                </a:cubicBezTo>
                <a:cubicBezTo>
                  <a:pt x="3611245" y="-31044"/>
                  <a:pt x="3752614" y="23922"/>
                  <a:pt x="3878955" y="0"/>
                </a:cubicBezTo>
                <a:cubicBezTo>
                  <a:pt x="4005296" y="-23922"/>
                  <a:pt x="4322594" y="58812"/>
                  <a:pt x="4461380" y="0"/>
                </a:cubicBezTo>
                <a:cubicBezTo>
                  <a:pt x="4600166" y="-58812"/>
                  <a:pt x="5066049" y="31639"/>
                  <a:pt x="5253479" y="0"/>
                </a:cubicBezTo>
                <a:cubicBezTo>
                  <a:pt x="5440909" y="-31639"/>
                  <a:pt x="5492533" y="13995"/>
                  <a:pt x="5626231" y="0"/>
                </a:cubicBezTo>
                <a:cubicBezTo>
                  <a:pt x="5759929" y="-13995"/>
                  <a:pt x="6121005" y="62249"/>
                  <a:pt x="6313494" y="0"/>
                </a:cubicBezTo>
                <a:cubicBezTo>
                  <a:pt x="6505983" y="-62249"/>
                  <a:pt x="6572918" y="1793"/>
                  <a:pt x="6791083" y="0"/>
                </a:cubicBezTo>
                <a:cubicBezTo>
                  <a:pt x="7009248" y="-1793"/>
                  <a:pt x="7057190" y="21246"/>
                  <a:pt x="7163835" y="0"/>
                </a:cubicBezTo>
                <a:cubicBezTo>
                  <a:pt x="7270480" y="-21246"/>
                  <a:pt x="7572001" y="23879"/>
                  <a:pt x="7746261" y="0"/>
                </a:cubicBezTo>
                <a:cubicBezTo>
                  <a:pt x="7920521" y="-23879"/>
                  <a:pt x="7895754" y="1079"/>
                  <a:pt x="8014176" y="0"/>
                </a:cubicBezTo>
                <a:cubicBezTo>
                  <a:pt x="8132598" y="-1079"/>
                  <a:pt x="8477859" y="6618"/>
                  <a:pt x="8701439" y="0"/>
                </a:cubicBezTo>
                <a:cubicBezTo>
                  <a:pt x="8925019" y="-6618"/>
                  <a:pt x="8903131" y="27736"/>
                  <a:pt x="8969354" y="0"/>
                </a:cubicBezTo>
                <a:cubicBezTo>
                  <a:pt x="9035578" y="-27736"/>
                  <a:pt x="9308522" y="37624"/>
                  <a:pt x="9446943" y="0"/>
                </a:cubicBezTo>
                <a:cubicBezTo>
                  <a:pt x="9585364" y="-37624"/>
                  <a:pt x="10025434" y="12564"/>
                  <a:pt x="10483661" y="0"/>
                </a:cubicBezTo>
                <a:cubicBezTo>
                  <a:pt x="10530092" y="146553"/>
                  <a:pt x="10481362" y="409006"/>
                  <a:pt x="10483661" y="565924"/>
                </a:cubicBezTo>
                <a:cubicBezTo>
                  <a:pt x="10485960" y="722842"/>
                  <a:pt x="10428157" y="871166"/>
                  <a:pt x="10483661" y="1109212"/>
                </a:cubicBezTo>
                <a:cubicBezTo>
                  <a:pt x="10539165" y="1347258"/>
                  <a:pt x="10448888" y="1471844"/>
                  <a:pt x="10483661" y="1675136"/>
                </a:cubicBezTo>
                <a:cubicBezTo>
                  <a:pt x="10518434" y="1878428"/>
                  <a:pt x="10452612" y="2139738"/>
                  <a:pt x="10483661" y="2263697"/>
                </a:cubicBezTo>
                <a:cubicBezTo>
                  <a:pt x="10279058" y="2341565"/>
                  <a:pt x="10101772" y="2255229"/>
                  <a:pt x="9796399" y="2263697"/>
                </a:cubicBezTo>
                <a:cubicBezTo>
                  <a:pt x="9491026" y="2272165"/>
                  <a:pt x="9333909" y="2231044"/>
                  <a:pt x="9213973" y="2263697"/>
                </a:cubicBezTo>
                <a:cubicBezTo>
                  <a:pt x="9094037" y="2296350"/>
                  <a:pt x="8941931" y="2259117"/>
                  <a:pt x="8841221" y="2263697"/>
                </a:cubicBezTo>
                <a:cubicBezTo>
                  <a:pt x="8740511" y="2268277"/>
                  <a:pt x="8533043" y="2226899"/>
                  <a:pt x="8363632" y="2263697"/>
                </a:cubicBezTo>
                <a:cubicBezTo>
                  <a:pt x="8194221" y="2300495"/>
                  <a:pt x="7825255" y="2195091"/>
                  <a:pt x="7676370" y="2263697"/>
                </a:cubicBezTo>
                <a:cubicBezTo>
                  <a:pt x="7527485" y="2332303"/>
                  <a:pt x="7254114" y="2257550"/>
                  <a:pt x="6989107" y="2263697"/>
                </a:cubicBezTo>
                <a:cubicBezTo>
                  <a:pt x="6724100" y="2269844"/>
                  <a:pt x="6611179" y="2239922"/>
                  <a:pt x="6301845" y="2263697"/>
                </a:cubicBezTo>
                <a:cubicBezTo>
                  <a:pt x="5992511" y="2287472"/>
                  <a:pt x="6012913" y="2207667"/>
                  <a:pt x="5824256" y="2263697"/>
                </a:cubicBezTo>
                <a:cubicBezTo>
                  <a:pt x="5635599" y="2319727"/>
                  <a:pt x="5630183" y="2228926"/>
                  <a:pt x="5451504" y="2263697"/>
                </a:cubicBezTo>
                <a:cubicBezTo>
                  <a:pt x="5272825" y="2298468"/>
                  <a:pt x="5262145" y="2252959"/>
                  <a:pt x="5078751" y="2263697"/>
                </a:cubicBezTo>
                <a:cubicBezTo>
                  <a:pt x="4895357" y="2274435"/>
                  <a:pt x="4716974" y="2186393"/>
                  <a:pt x="4391489" y="2263697"/>
                </a:cubicBezTo>
                <a:cubicBezTo>
                  <a:pt x="4066004" y="2341001"/>
                  <a:pt x="4140453" y="2209989"/>
                  <a:pt x="3913900" y="2263697"/>
                </a:cubicBezTo>
                <a:cubicBezTo>
                  <a:pt x="3687347" y="2317405"/>
                  <a:pt x="3610137" y="2219901"/>
                  <a:pt x="3436311" y="2263697"/>
                </a:cubicBezTo>
                <a:cubicBezTo>
                  <a:pt x="3262485" y="2307493"/>
                  <a:pt x="3173781" y="2258020"/>
                  <a:pt x="3063559" y="2263697"/>
                </a:cubicBezTo>
                <a:cubicBezTo>
                  <a:pt x="2953337" y="2269374"/>
                  <a:pt x="2843410" y="2247622"/>
                  <a:pt x="2690806" y="2263697"/>
                </a:cubicBezTo>
                <a:cubicBezTo>
                  <a:pt x="2538202" y="2279772"/>
                  <a:pt x="2383884" y="2237483"/>
                  <a:pt x="2213217" y="2263697"/>
                </a:cubicBezTo>
                <a:cubicBezTo>
                  <a:pt x="2042550" y="2289911"/>
                  <a:pt x="1581284" y="2250376"/>
                  <a:pt x="1421118" y="2263697"/>
                </a:cubicBezTo>
                <a:cubicBezTo>
                  <a:pt x="1260952" y="2277018"/>
                  <a:pt x="790355" y="2225691"/>
                  <a:pt x="629020" y="2263697"/>
                </a:cubicBezTo>
                <a:cubicBezTo>
                  <a:pt x="467685" y="2301703"/>
                  <a:pt x="237195" y="2258114"/>
                  <a:pt x="0" y="2263697"/>
                </a:cubicBezTo>
                <a:cubicBezTo>
                  <a:pt x="-64177" y="2134003"/>
                  <a:pt x="40219" y="1838491"/>
                  <a:pt x="0" y="1697773"/>
                </a:cubicBezTo>
                <a:cubicBezTo>
                  <a:pt x="-40219" y="1557055"/>
                  <a:pt x="10385" y="1240948"/>
                  <a:pt x="0" y="1086575"/>
                </a:cubicBezTo>
                <a:cubicBezTo>
                  <a:pt x="-10385" y="932202"/>
                  <a:pt x="39638" y="749960"/>
                  <a:pt x="0" y="588561"/>
                </a:cubicBezTo>
                <a:cubicBezTo>
                  <a:pt x="-39638" y="427162"/>
                  <a:pt x="45483" y="265197"/>
                  <a:pt x="0" y="0"/>
                </a:cubicBezTo>
                <a:close/>
              </a:path>
              <a:path w="10483661" h="2263697" stroke="0" extrusionOk="0">
                <a:moveTo>
                  <a:pt x="0" y="0"/>
                </a:moveTo>
                <a:cubicBezTo>
                  <a:pt x="145061" y="-29990"/>
                  <a:pt x="446191" y="42533"/>
                  <a:pt x="687262" y="0"/>
                </a:cubicBezTo>
                <a:cubicBezTo>
                  <a:pt x="928333" y="-42533"/>
                  <a:pt x="881045" y="1548"/>
                  <a:pt x="955178" y="0"/>
                </a:cubicBezTo>
                <a:cubicBezTo>
                  <a:pt x="1029311" y="-1548"/>
                  <a:pt x="1234756" y="42629"/>
                  <a:pt x="1432767" y="0"/>
                </a:cubicBezTo>
                <a:cubicBezTo>
                  <a:pt x="1630778" y="-42629"/>
                  <a:pt x="1924500" y="36060"/>
                  <a:pt x="2120029" y="0"/>
                </a:cubicBezTo>
                <a:cubicBezTo>
                  <a:pt x="2315558" y="-36060"/>
                  <a:pt x="2463717" y="40831"/>
                  <a:pt x="2597618" y="0"/>
                </a:cubicBezTo>
                <a:cubicBezTo>
                  <a:pt x="2731519" y="-40831"/>
                  <a:pt x="2856871" y="20630"/>
                  <a:pt x="2970371" y="0"/>
                </a:cubicBezTo>
                <a:cubicBezTo>
                  <a:pt x="3083871" y="-20630"/>
                  <a:pt x="3133697" y="4849"/>
                  <a:pt x="3238286" y="0"/>
                </a:cubicBezTo>
                <a:cubicBezTo>
                  <a:pt x="3342875" y="-4849"/>
                  <a:pt x="3623308" y="28865"/>
                  <a:pt x="3820712" y="0"/>
                </a:cubicBezTo>
                <a:cubicBezTo>
                  <a:pt x="4018116" y="-28865"/>
                  <a:pt x="4038275" y="4463"/>
                  <a:pt x="4193464" y="0"/>
                </a:cubicBezTo>
                <a:cubicBezTo>
                  <a:pt x="4348653" y="-4463"/>
                  <a:pt x="4727472" y="49663"/>
                  <a:pt x="4985563" y="0"/>
                </a:cubicBezTo>
                <a:cubicBezTo>
                  <a:pt x="5243654" y="-49663"/>
                  <a:pt x="5495748" y="24629"/>
                  <a:pt x="5672825" y="0"/>
                </a:cubicBezTo>
                <a:cubicBezTo>
                  <a:pt x="5849902" y="-24629"/>
                  <a:pt x="5996389" y="42465"/>
                  <a:pt x="6255251" y="0"/>
                </a:cubicBezTo>
                <a:cubicBezTo>
                  <a:pt x="6514113" y="-42465"/>
                  <a:pt x="6779000" y="40149"/>
                  <a:pt x="6942513" y="0"/>
                </a:cubicBezTo>
                <a:cubicBezTo>
                  <a:pt x="7106026" y="-40149"/>
                  <a:pt x="7118389" y="17869"/>
                  <a:pt x="7210429" y="0"/>
                </a:cubicBezTo>
                <a:cubicBezTo>
                  <a:pt x="7302469" y="-17869"/>
                  <a:pt x="7724018" y="78871"/>
                  <a:pt x="8002528" y="0"/>
                </a:cubicBezTo>
                <a:cubicBezTo>
                  <a:pt x="8281038" y="-78871"/>
                  <a:pt x="8310228" y="13089"/>
                  <a:pt x="8480117" y="0"/>
                </a:cubicBezTo>
                <a:cubicBezTo>
                  <a:pt x="8650006" y="-13089"/>
                  <a:pt x="8870587" y="77579"/>
                  <a:pt x="9167379" y="0"/>
                </a:cubicBezTo>
                <a:cubicBezTo>
                  <a:pt x="9464171" y="-77579"/>
                  <a:pt x="9570971" y="25868"/>
                  <a:pt x="9749805" y="0"/>
                </a:cubicBezTo>
                <a:cubicBezTo>
                  <a:pt x="9928639" y="-25868"/>
                  <a:pt x="10153692" y="67209"/>
                  <a:pt x="10483661" y="0"/>
                </a:cubicBezTo>
                <a:cubicBezTo>
                  <a:pt x="10516834" y="127125"/>
                  <a:pt x="10462108" y="320299"/>
                  <a:pt x="10483661" y="588561"/>
                </a:cubicBezTo>
                <a:cubicBezTo>
                  <a:pt x="10505214" y="856823"/>
                  <a:pt x="10430521" y="973999"/>
                  <a:pt x="10483661" y="1086575"/>
                </a:cubicBezTo>
                <a:cubicBezTo>
                  <a:pt x="10536801" y="1199151"/>
                  <a:pt x="10451697" y="1366411"/>
                  <a:pt x="10483661" y="1584588"/>
                </a:cubicBezTo>
                <a:cubicBezTo>
                  <a:pt x="10515625" y="1802765"/>
                  <a:pt x="10445426" y="2050347"/>
                  <a:pt x="10483661" y="2263697"/>
                </a:cubicBezTo>
                <a:cubicBezTo>
                  <a:pt x="10269711" y="2325770"/>
                  <a:pt x="10177255" y="2230829"/>
                  <a:pt x="9901235" y="2263697"/>
                </a:cubicBezTo>
                <a:cubicBezTo>
                  <a:pt x="9625215" y="2296565"/>
                  <a:pt x="9510165" y="2228971"/>
                  <a:pt x="9318810" y="2263697"/>
                </a:cubicBezTo>
                <a:cubicBezTo>
                  <a:pt x="9127455" y="2298423"/>
                  <a:pt x="9156647" y="2254916"/>
                  <a:pt x="9050894" y="2263697"/>
                </a:cubicBezTo>
                <a:cubicBezTo>
                  <a:pt x="8945141" y="2272478"/>
                  <a:pt x="8426468" y="2169252"/>
                  <a:pt x="8258795" y="2263697"/>
                </a:cubicBezTo>
                <a:cubicBezTo>
                  <a:pt x="8091122" y="2358142"/>
                  <a:pt x="8047266" y="2251863"/>
                  <a:pt x="7990879" y="2263697"/>
                </a:cubicBezTo>
                <a:cubicBezTo>
                  <a:pt x="7934492" y="2275531"/>
                  <a:pt x="7695707" y="2247425"/>
                  <a:pt x="7408454" y="2263697"/>
                </a:cubicBezTo>
                <a:cubicBezTo>
                  <a:pt x="7121201" y="2279969"/>
                  <a:pt x="7055733" y="2241045"/>
                  <a:pt x="6930865" y="2263697"/>
                </a:cubicBezTo>
                <a:cubicBezTo>
                  <a:pt x="6805997" y="2286349"/>
                  <a:pt x="6551754" y="2249281"/>
                  <a:pt x="6243603" y="2263697"/>
                </a:cubicBezTo>
                <a:cubicBezTo>
                  <a:pt x="5935452" y="2278113"/>
                  <a:pt x="5968133" y="2233747"/>
                  <a:pt x="5870850" y="2263697"/>
                </a:cubicBezTo>
                <a:cubicBezTo>
                  <a:pt x="5773567" y="2293647"/>
                  <a:pt x="5524373" y="2254291"/>
                  <a:pt x="5393261" y="2263697"/>
                </a:cubicBezTo>
                <a:cubicBezTo>
                  <a:pt x="5262149" y="2273103"/>
                  <a:pt x="5121424" y="2240106"/>
                  <a:pt x="5020509" y="2263697"/>
                </a:cubicBezTo>
                <a:cubicBezTo>
                  <a:pt x="4919594" y="2287288"/>
                  <a:pt x="4830629" y="2220063"/>
                  <a:pt x="4647756" y="2263697"/>
                </a:cubicBezTo>
                <a:cubicBezTo>
                  <a:pt x="4464883" y="2307331"/>
                  <a:pt x="4314680" y="2255447"/>
                  <a:pt x="4170167" y="2263697"/>
                </a:cubicBezTo>
                <a:cubicBezTo>
                  <a:pt x="4025654" y="2271947"/>
                  <a:pt x="3975432" y="2230374"/>
                  <a:pt x="3797415" y="2263697"/>
                </a:cubicBezTo>
                <a:cubicBezTo>
                  <a:pt x="3619398" y="2297020"/>
                  <a:pt x="3223134" y="2231198"/>
                  <a:pt x="3005316" y="2263697"/>
                </a:cubicBezTo>
                <a:cubicBezTo>
                  <a:pt x="2787498" y="2296196"/>
                  <a:pt x="2671766" y="2201977"/>
                  <a:pt x="2422891" y="2263697"/>
                </a:cubicBezTo>
                <a:cubicBezTo>
                  <a:pt x="2174016" y="2325417"/>
                  <a:pt x="1901953" y="2200345"/>
                  <a:pt x="1735628" y="2263697"/>
                </a:cubicBezTo>
                <a:cubicBezTo>
                  <a:pt x="1569303" y="2327049"/>
                  <a:pt x="1328462" y="2246845"/>
                  <a:pt x="943529" y="2263697"/>
                </a:cubicBezTo>
                <a:cubicBezTo>
                  <a:pt x="558596" y="2280549"/>
                  <a:pt x="738959" y="2223532"/>
                  <a:pt x="570777" y="2263697"/>
                </a:cubicBezTo>
                <a:cubicBezTo>
                  <a:pt x="402595" y="2303862"/>
                  <a:pt x="266526" y="2262849"/>
                  <a:pt x="0" y="2263697"/>
                </a:cubicBezTo>
                <a:cubicBezTo>
                  <a:pt x="-28831" y="2096837"/>
                  <a:pt x="35192" y="1934090"/>
                  <a:pt x="0" y="1765684"/>
                </a:cubicBezTo>
                <a:cubicBezTo>
                  <a:pt x="-35192" y="1597278"/>
                  <a:pt x="9474" y="1460615"/>
                  <a:pt x="0" y="1245033"/>
                </a:cubicBezTo>
                <a:cubicBezTo>
                  <a:pt x="-9474" y="1029451"/>
                  <a:pt x="34405" y="873504"/>
                  <a:pt x="0" y="747020"/>
                </a:cubicBezTo>
                <a:cubicBezTo>
                  <a:pt x="-34405" y="620536"/>
                  <a:pt x="71080" y="34049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162681847">
                  <a:prstGeom prst="rect">
                    <a:avLst/>
                  </a:prstGeom>
                  <ask:type>
                    <ask:lineSketchScribble/>
                  </ask:type>
                </ask:lineSketchStyleProps>
              </a:ext>
            </a:extLst>
          </a:ln>
        </p:spPr>
        <p:txBody>
          <a:bodyPr wrap="square">
            <a:spAutoFit/>
          </a:bodyPr>
          <a:lstStyle/>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Ο κύριος έμεινε έκπληκτος. Πήδηξε, φώναξε ότι ο μικρός του Έντμοντ ήταν μια ιδιοφυΐα. Με πήρε στην αγκαλιά του, με σήκωσε στους ώμους του και γυρίσαμε σπίτι. Όταν οι λοβοί έγιναν καφέ, τους μάζεψε, τους στέγνωσε και τους έδειξε στους κοντινούς του φίλους. Στη συνέχεια του έμαθα τον τρόπο της γονιμοποίησης της ορχιδέας. Ήθελε να με πάει να συναντήσω άλλους αποίκους για να τους δείξω πώς να γονιμοποιήσουν τη βανίλια. Πηγαίναμε από ιδιοκτησία σε ιδιοκτησία για εβδομάδες. Σε κάποιο ιδιοκτήτη με υποδέχτηκαν πολύ καλά, μου έδωσαν ακόμη και ζάχαρη και γλυκά. </a:t>
            </a:r>
          </a:p>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Όμως με περιφρόνησαν και με έσπρωξαν σκληρά στην άκρη μόλις έγινε κατανοητή η διαδικασία</a:t>
            </a:r>
            <a:r>
              <a:rPr lang="en-US" i="1" dirty="0">
                <a:latin typeface="Calibri" panose="020F0502020204030204" pitchFamily="34" charset="0"/>
                <a:ea typeface="Calibri" panose="020F0502020204030204" pitchFamily="34" charset="0"/>
                <a:cs typeface="Times New Roman" panose="02020603050405020304" pitchFamily="18" charset="0"/>
              </a:rPr>
              <a:t>.</a:t>
            </a:r>
          </a:p>
        </p:txBody>
      </p:sp>
      <p:sp>
        <p:nvSpPr>
          <p:cNvPr id="12" name="TextBox 11">
            <a:extLst>
              <a:ext uri="{FF2B5EF4-FFF2-40B4-BE49-F238E27FC236}">
                <a16:creationId xmlns:a16="http://schemas.microsoft.com/office/drawing/2014/main" id="{E70FD4CB-1C8F-400B-A94B-76707D5ADC57}"/>
              </a:ext>
            </a:extLst>
          </p:cNvPr>
          <p:cNvSpPr txBox="1"/>
          <p:nvPr/>
        </p:nvSpPr>
        <p:spPr>
          <a:xfrm>
            <a:off x="72859" y="2734675"/>
            <a:ext cx="11329581" cy="4053417"/>
          </a:xfrm>
          <a:custGeom>
            <a:avLst/>
            <a:gdLst>
              <a:gd name="connsiteX0" fmla="*/ 0 w 11329581"/>
              <a:gd name="connsiteY0" fmla="*/ 0 h 4053417"/>
              <a:gd name="connsiteX1" fmla="*/ 256406 w 11329581"/>
              <a:gd name="connsiteY1" fmla="*/ 0 h 4053417"/>
              <a:gd name="connsiteX2" fmla="*/ 1079292 w 11329581"/>
              <a:gd name="connsiteY2" fmla="*/ 0 h 4053417"/>
              <a:gd name="connsiteX3" fmla="*/ 1335698 w 11329581"/>
              <a:gd name="connsiteY3" fmla="*/ 0 h 4053417"/>
              <a:gd name="connsiteX4" fmla="*/ 2158583 w 11329581"/>
              <a:gd name="connsiteY4" fmla="*/ 0 h 4053417"/>
              <a:gd name="connsiteX5" fmla="*/ 2981469 w 11329581"/>
              <a:gd name="connsiteY5" fmla="*/ 0 h 4053417"/>
              <a:gd name="connsiteX6" fmla="*/ 3351171 w 11329581"/>
              <a:gd name="connsiteY6" fmla="*/ 0 h 4053417"/>
              <a:gd name="connsiteX7" fmla="*/ 4174056 w 11329581"/>
              <a:gd name="connsiteY7" fmla="*/ 0 h 4053417"/>
              <a:gd name="connsiteX8" fmla="*/ 4770350 w 11329581"/>
              <a:gd name="connsiteY8" fmla="*/ 0 h 4053417"/>
              <a:gd name="connsiteX9" fmla="*/ 5140052 w 11329581"/>
              <a:gd name="connsiteY9" fmla="*/ 0 h 4053417"/>
              <a:gd name="connsiteX10" fmla="*/ 5736346 w 11329581"/>
              <a:gd name="connsiteY10" fmla="*/ 0 h 4053417"/>
              <a:gd name="connsiteX11" fmla="*/ 5992752 w 11329581"/>
              <a:gd name="connsiteY11" fmla="*/ 0 h 4053417"/>
              <a:gd name="connsiteX12" fmla="*/ 6702342 w 11329581"/>
              <a:gd name="connsiteY12" fmla="*/ 0 h 4053417"/>
              <a:gd name="connsiteX13" fmla="*/ 7525227 w 11329581"/>
              <a:gd name="connsiteY13" fmla="*/ 0 h 4053417"/>
              <a:gd name="connsiteX14" fmla="*/ 8348112 w 11329581"/>
              <a:gd name="connsiteY14" fmla="*/ 0 h 4053417"/>
              <a:gd name="connsiteX15" fmla="*/ 8831110 w 11329581"/>
              <a:gd name="connsiteY15" fmla="*/ 0 h 4053417"/>
              <a:gd name="connsiteX16" fmla="*/ 9653996 w 11329581"/>
              <a:gd name="connsiteY16" fmla="*/ 0 h 4053417"/>
              <a:gd name="connsiteX17" fmla="*/ 10363585 w 11329581"/>
              <a:gd name="connsiteY17" fmla="*/ 0 h 4053417"/>
              <a:gd name="connsiteX18" fmla="*/ 11329581 w 11329581"/>
              <a:gd name="connsiteY18" fmla="*/ 0 h 4053417"/>
              <a:gd name="connsiteX19" fmla="*/ 11329581 w 11329581"/>
              <a:gd name="connsiteY19" fmla="*/ 538525 h 4053417"/>
              <a:gd name="connsiteX20" fmla="*/ 11329581 w 11329581"/>
              <a:gd name="connsiteY20" fmla="*/ 1036517 h 4053417"/>
              <a:gd name="connsiteX21" fmla="*/ 11329581 w 11329581"/>
              <a:gd name="connsiteY21" fmla="*/ 1493974 h 4053417"/>
              <a:gd name="connsiteX22" fmla="*/ 11329581 w 11329581"/>
              <a:gd name="connsiteY22" fmla="*/ 2113567 h 4053417"/>
              <a:gd name="connsiteX23" fmla="*/ 11329581 w 11329581"/>
              <a:gd name="connsiteY23" fmla="*/ 2571024 h 4053417"/>
              <a:gd name="connsiteX24" fmla="*/ 11329581 w 11329581"/>
              <a:gd name="connsiteY24" fmla="*/ 3231152 h 4053417"/>
              <a:gd name="connsiteX25" fmla="*/ 11329581 w 11329581"/>
              <a:gd name="connsiteY25" fmla="*/ 4053417 h 4053417"/>
              <a:gd name="connsiteX26" fmla="*/ 11073175 w 11329581"/>
              <a:gd name="connsiteY26" fmla="*/ 4053417 h 4053417"/>
              <a:gd name="connsiteX27" fmla="*/ 10476881 w 11329581"/>
              <a:gd name="connsiteY27" fmla="*/ 4053417 h 4053417"/>
              <a:gd name="connsiteX28" fmla="*/ 9767291 w 11329581"/>
              <a:gd name="connsiteY28" fmla="*/ 4053417 h 4053417"/>
              <a:gd name="connsiteX29" fmla="*/ 8944406 w 11329581"/>
              <a:gd name="connsiteY29" fmla="*/ 4053417 h 4053417"/>
              <a:gd name="connsiteX30" fmla="*/ 8348112 w 11329581"/>
              <a:gd name="connsiteY30" fmla="*/ 4053417 h 4053417"/>
              <a:gd name="connsiteX31" fmla="*/ 7638523 w 11329581"/>
              <a:gd name="connsiteY31" fmla="*/ 4053417 h 4053417"/>
              <a:gd name="connsiteX32" fmla="*/ 7155525 w 11329581"/>
              <a:gd name="connsiteY32" fmla="*/ 4053417 h 4053417"/>
              <a:gd name="connsiteX33" fmla="*/ 6672527 w 11329581"/>
              <a:gd name="connsiteY33" fmla="*/ 4053417 h 4053417"/>
              <a:gd name="connsiteX34" fmla="*/ 6302825 w 11329581"/>
              <a:gd name="connsiteY34" fmla="*/ 4053417 h 4053417"/>
              <a:gd name="connsiteX35" fmla="*/ 5479939 w 11329581"/>
              <a:gd name="connsiteY35" fmla="*/ 4053417 h 4053417"/>
              <a:gd name="connsiteX36" fmla="*/ 5110237 w 11329581"/>
              <a:gd name="connsiteY36" fmla="*/ 4053417 h 4053417"/>
              <a:gd name="connsiteX37" fmla="*/ 4740535 w 11329581"/>
              <a:gd name="connsiteY37" fmla="*/ 4053417 h 4053417"/>
              <a:gd name="connsiteX38" fmla="*/ 4030946 w 11329581"/>
              <a:gd name="connsiteY38" fmla="*/ 4053417 h 4053417"/>
              <a:gd name="connsiteX39" fmla="*/ 3774539 w 11329581"/>
              <a:gd name="connsiteY39" fmla="*/ 4053417 h 4053417"/>
              <a:gd name="connsiteX40" fmla="*/ 3291541 w 11329581"/>
              <a:gd name="connsiteY40" fmla="*/ 4053417 h 4053417"/>
              <a:gd name="connsiteX41" fmla="*/ 2581952 w 11329581"/>
              <a:gd name="connsiteY41" fmla="*/ 4053417 h 4053417"/>
              <a:gd name="connsiteX42" fmla="*/ 2325546 w 11329581"/>
              <a:gd name="connsiteY42" fmla="*/ 4053417 h 4053417"/>
              <a:gd name="connsiteX43" fmla="*/ 2069139 w 11329581"/>
              <a:gd name="connsiteY43" fmla="*/ 4053417 h 4053417"/>
              <a:gd name="connsiteX44" fmla="*/ 1586141 w 11329581"/>
              <a:gd name="connsiteY44" fmla="*/ 4053417 h 4053417"/>
              <a:gd name="connsiteX45" fmla="*/ 763256 w 11329581"/>
              <a:gd name="connsiteY45" fmla="*/ 4053417 h 4053417"/>
              <a:gd name="connsiteX46" fmla="*/ 0 w 11329581"/>
              <a:gd name="connsiteY46" fmla="*/ 4053417 h 4053417"/>
              <a:gd name="connsiteX47" fmla="*/ 0 w 11329581"/>
              <a:gd name="connsiteY47" fmla="*/ 3514892 h 4053417"/>
              <a:gd name="connsiteX48" fmla="*/ 0 w 11329581"/>
              <a:gd name="connsiteY48" fmla="*/ 3016900 h 4053417"/>
              <a:gd name="connsiteX49" fmla="*/ 0 w 11329581"/>
              <a:gd name="connsiteY49" fmla="*/ 2397307 h 4053417"/>
              <a:gd name="connsiteX50" fmla="*/ 0 w 11329581"/>
              <a:gd name="connsiteY50" fmla="*/ 1899315 h 4053417"/>
              <a:gd name="connsiteX51" fmla="*/ 0 w 11329581"/>
              <a:gd name="connsiteY51" fmla="*/ 1401324 h 4053417"/>
              <a:gd name="connsiteX52" fmla="*/ 0 w 11329581"/>
              <a:gd name="connsiteY52" fmla="*/ 822265 h 4053417"/>
              <a:gd name="connsiteX53" fmla="*/ 0 w 11329581"/>
              <a:gd name="connsiteY53" fmla="*/ 0 h 405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29581" h="4053417" fill="none" extrusionOk="0">
                <a:moveTo>
                  <a:pt x="0" y="0"/>
                </a:moveTo>
                <a:cubicBezTo>
                  <a:pt x="82850" y="-15817"/>
                  <a:pt x="197599" y="5742"/>
                  <a:pt x="256406" y="0"/>
                </a:cubicBezTo>
                <a:cubicBezTo>
                  <a:pt x="315213" y="-5742"/>
                  <a:pt x="871948" y="39686"/>
                  <a:pt x="1079292" y="0"/>
                </a:cubicBezTo>
                <a:cubicBezTo>
                  <a:pt x="1286636" y="-39686"/>
                  <a:pt x="1217590" y="13129"/>
                  <a:pt x="1335698" y="0"/>
                </a:cubicBezTo>
                <a:cubicBezTo>
                  <a:pt x="1453806" y="-13129"/>
                  <a:pt x="1985264" y="6942"/>
                  <a:pt x="2158583" y="0"/>
                </a:cubicBezTo>
                <a:cubicBezTo>
                  <a:pt x="2331903" y="-6942"/>
                  <a:pt x="2721576" y="70919"/>
                  <a:pt x="2981469" y="0"/>
                </a:cubicBezTo>
                <a:cubicBezTo>
                  <a:pt x="3241362" y="-70919"/>
                  <a:pt x="3267260" y="30507"/>
                  <a:pt x="3351171" y="0"/>
                </a:cubicBezTo>
                <a:cubicBezTo>
                  <a:pt x="3435082" y="-30507"/>
                  <a:pt x="3793981" y="83175"/>
                  <a:pt x="4174056" y="0"/>
                </a:cubicBezTo>
                <a:cubicBezTo>
                  <a:pt x="4554131" y="-83175"/>
                  <a:pt x="4641213" y="66931"/>
                  <a:pt x="4770350" y="0"/>
                </a:cubicBezTo>
                <a:cubicBezTo>
                  <a:pt x="4899487" y="-66931"/>
                  <a:pt x="4978263" y="10295"/>
                  <a:pt x="5140052" y="0"/>
                </a:cubicBezTo>
                <a:cubicBezTo>
                  <a:pt x="5301841" y="-10295"/>
                  <a:pt x="5549672" y="19101"/>
                  <a:pt x="5736346" y="0"/>
                </a:cubicBezTo>
                <a:cubicBezTo>
                  <a:pt x="5923020" y="-19101"/>
                  <a:pt x="5918712" y="6536"/>
                  <a:pt x="5992752" y="0"/>
                </a:cubicBezTo>
                <a:cubicBezTo>
                  <a:pt x="6066792" y="-6536"/>
                  <a:pt x="6406231" y="60988"/>
                  <a:pt x="6702342" y="0"/>
                </a:cubicBezTo>
                <a:cubicBezTo>
                  <a:pt x="6998453" y="-60988"/>
                  <a:pt x="7294650" y="2299"/>
                  <a:pt x="7525227" y="0"/>
                </a:cubicBezTo>
                <a:cubicBezTo>
                  <a:pt x="7755805" y="-2299"/>
                  <a:pt x="8028242" y="87144"/>
                  <a:pt x="8348112" y="0"/>
                </a:cubicBezTo>
                <a:cubicBezTo>
                  <a:pt x="8667983" y="-87144"/>
                  <a:pt x="8688821" y="36284"/>
                  <a:pt x="8831110" y="0"/>
                </a:cubicBezTo>
                <a:cubicBezTo>
                  <a:pt x="8973399" y="-36284"/>
                  <a:pt x="9298387" y="18130"/>
                  <a:pt x="9653996" y="0"/>
                </a:cubicBezTo>
                <a:cubicBezTo>
                  <a:pt x="10009605" y="-18130"/>
                  <a:pt x="10103153" y="5778"/>
                  <a:pt x="10363585" y="0"/>
                </a:cubicBezTo>
                <a:cubicBezTo>
                  <a:pt x="10624017" y="-5778"/>
                  <a:pt x="11081011" y="24439"/>
                  <a:pt x="11329581" y="0"/>
                </a:cubicBezTo>
                <a:cubicBezTo>
                  <a:pt x="11391393" y="177757"/>
                  <a:pt x="11268476" y="340254"/>
                  <a:pt x="11329581" y="538525"/>
                </a:cubicBezTo>
                <a:cubicBezTo>
                  <a:pt x="11390686" y="736796"/>
                  <a:pt x="11315193" y="884662"/>
                  <a:pt x="11329581" y="1036517"/>
                </a:cubicBezTo>
                <a:cubicBezTo>
                  <a:pt x="11343969" y="1188372"/>
                  <a:pt x="11329576" y="1325004"/>
                  <a:pt x="11329581" y="1493974"/>
                </a:cubicBezTo>
                <a:cubicBezTo>
                  <a:pt x="11329586" y="1662944"/>
                  <a:pt x="11270710" y="1956717"/>
                  <a:pt x="11329581" y="2113567"/>
                </a:cubicBezTo>
                <a:cubicBezTo>
                  <a:pt x="11388452" y="2270417"/>
                  <a:pt x="11293576" y="2393935"/>
                  <a:pt x="11329581" y="2571024"/>
                </a:cubicBezTo>
                <a:cubicBezTo>
                  <a:pt x="11365586" y="2748113"/>
                  <a:pt x="11270576" y="3040299"/>
                  <a:pt x="11329581" y="3231152"/>
                </a:cubicBezTo>
                <a:cubicBezTo>
                  <a:pt x="11388586" y="3422005"/>
                  <a:pt x="11269459" y="3792211"/>
                  <a:pt x="11329581" y="4053417"/>
                </a:cubicBezTo>
                <a:cubicBezTo>
                  <a:pt x="11203202" y="4071957"/>
                  <a:pt x="11197800" y="4046391"/>
                  <a:pt x="11073175" y="4053417"/>
                </a:cubicBezTo>
                <a:cubicBezTo>
                  <a:pt x="10948550" y="4060443"/>
                  <a:pt x="10727342" y="4052792"/>
                  <a:pt x="10476881" y="4053417"/>
                </a:cubicBezTo>
                <a:cubicBezTo>
                  <a:pt x="10226420" y="4054042"/>
                  <a:pt x="10043697" y="4011020"/>
                  <a:pt x="9767291" y="4053417"/>
                </a:cubicBezTo>
                <a:cubicBezTo>
                  <a:pt x="9490885" y="4095814"/>
                  <a:pt x="9121680" y="4041659"/>
                  <a:pt x="8944406" y="4053417"/>
                </a:cubicBezTo>
                <a:cubicBezTo>
                  <a:pt x="8767133" y="4065175"/>
                  <a:pt x="8523585" y="4030702"/>
                  <a:pt x="8348112" y="4053417"/>
                </a:cubicBezTo>
                <a:cubicBezTo>
                  <a:pt x="8172639" y="4076132"/>
                  <a:pt x="7992317" y="4009492"/>
                  <a:pt x="7638523" y="4053417"/>
                </a:cubicBezTo>
                <a:cubicBezTo>
                  <a:pt x="7284729" y="4097342"/>
                  <a:pt x="7366967" y="4013923"/>
                  <a:pt x="7155525" y="4053417"/>
                </a:cubicBezTo>
                <a:cubicBezTo>
                  <a:pt x="6944083" y="4092911"/>
                  <a:pt x="6843099" y="4049386"/>
                  <a:pt x="6672527" y="4053417"/>
                </a:cubicBezTo>
                <a:cubicBezTo>
                  <a:pt x="6501955" y="4057448"/>
                  <a:pt x="6469712" y="4035010"/>
                  <a:pt x="6302825" y="4053417"/>
                </a:cubicBezTo>
                <a:cubicBezTo>
                  <a:pt x="6135938" y="4071824"/>
                  <a:pt x="5769565" y="4028557"/>
                  <a:pt x="5479939" y="4053417"/>
                </a:cubicBezTo>
                <a:cubicBezTo>
                  <a:pt x="5190313" y="4078277"/>
                  <a:pt x="5242458" y="4024053"/>
                  <a:pt x="5110237" y="4053417"/>
                </a:cubicBezTo>
                <a:cubicBezTo>
                  <a:pt x="4978016" y="4082781"/>
                  <a:pt x="4898071" y="4049322"/>
                  <a:pt x="4740535" y="4053417"/>
                </a:cubicBezTo>
                <a:cubicBezTo>
                  <a:pt x="4582999" y="4057512"/>
                  <a:pt x="4282290" y="3980919"/>
                  <a:pt x="4030946" y="4053417"/>
                </a:cubicBezTo>
                <a:cubicBezTo>
                  <a:pt x="3779602" y="4125915"/>
                  <a:pt x="3884874" y="4023624"/>
                  <a:pt x="3774539" y="4053417"/>
                </a:cubicBezTo>
                <a:cubicBezTo>
                  <a:pt x="3664204" y="4083210"/>
                  <a:pt x="3481969" y="3996257"/>
                  <a:pt x="3291541" y="4053417"/>
                </a:cubicBezTo>
                <a:cubicBezTo>
                  <a:pt x="3101113" y="4110577"/>
                  <a:pt x="2873109" y="4015062"/>
                  <a:pt x="2581952" y="4053417"/>
                </a:cubicBezTo>
                <a:cubicBezTo>
                  <a:pt x="2290795" y="4091772"/>
                  <a:pt x="2421464" y="4051972"/>
                  <a:pt x="2325546" y="4053417"/>
                </a:cubicBezTo>
                <a:cubicBezTo>
                  <a:pt x="2229628" y="4054862"/>
                  <a:pt x="2180290" y="4025331"/>
                  <a:pt x="2069139" y="4053417"/>
                </a:cubicBezTo>
                <a:cubicBezTo>
                  <a:pt x="1957988" y="4081503"/>
                  <a:pt x="1764507" y="4026597"/>
                  <a:pt x="1586141" y="4053417"/>
                </a:cubicBezTo>
                <a:cubicBezTo>
                  <a:pt x="1407775" y="4080237"/>
                  <a:pt x="1052442" y="4050255"/>
                  <a:pt x="763256" y="4053417"/>
                </a:cubicBezTo>
                <a:cubicBezTo>
                  <a:pt x="474070" y="4056579"/>
                  <a:pt x="240983" y="4003133"/>
                  <a:pt x="0" y="4053417"/>
                </a:cubicBezTo>
                <a:cubicBezTo>
                  <a:pt x="-21949" y="3879519"/>
                  <a:pt x="23523" y="3772293"/>
                  <a:pt x="0" y="3514892"/>
                </a:cubicBezTo>
                <a:cubicBezTo>
                  <a:pt x="-23523" y="3257492"/>
                  <a:pt x="54291" y="3159469"/>
                  <a:pt x="0" y="3016900"/>
                </a:cubicBezTo>
                <a:cubicBezTo>
                  <a:pt x="-54291" y="2874331"/>
                  <a:pt x="71487" y="2535377"/>
                  <a:pt x="0" y="2397307"/>
                </a:cubicBezTo>
                <a:cubicBezTo>
                  <a:pt x="-71487" y="2259237"/>
                  <a:pt x="7899" y="2075622"/>
                  <a:pt x="0" y="1899315"/>
                </a:cubicBezTo>
                <a:cubicBezTo>
                  <a:pt x="-7899" y="1723008"/>
                  <a:pt x="10722" y="1534281"/>
                  <a:pt x="0" y="1401324"/>
                </a:cubicBezTo>
                <a:cubicBezTo>
                  <a:pt x="-10722" y="1268367"/>
                  <a:pt x="60742" y="947560"/>
                  <a:pt x="0" y="822265"/>
                </a:cubicBezTo>
                <a:cubicBezTo>
                  <a:pt x="-60742" y="696970"/>
                  <a:pt x="37820" y="346229"/>
                  <a:pt x="0" y="0"/>
                </a:cubicBezTo>
                <a:close/>
              </a:path>
              <a:path w="11329581" h="4053417" stroke="0" extrusionOk="0">
                <a:moveTo>
                  <a:pt x="0" y="0"/>
                </a:moveTo>
                <a:cubicBezTo>
                  <a:pt x="325504" y="-32929"/>
                  <a:pt x="438638" y="24207"/>
                  <a:pt x="709590" y="0"/>
                </a:cubicBezTo>
                <a:cubicBezTo>
                  <a:pt x="980542" y="-24207"/>
                  <a:pt x="1136564" y="54523"/>
                  <a:pt x="1532475" y="0"/>
                </a:cubicBezTo>
                <a:cubicBezTo>
                  <a:pt x="1928386" y="-54523"/>
                  <a:pt x="2149056" y="85357"/>
                  <a:pt x="2355360" y="0"/>
                </a:cubicBezTo>
                <a:cubicBezTo>
                  <a:pt x="2561665" y="-85357"/>
                  <a:pt x="2740507" y="323"/>
                  <a:pt x="2951654" y="0"/>
                </a:cubicBezTo>
                <a:cubicBezTo>
                  <a:pt x="3162801" y="-323"/>
                  <a:pt x="3453285" y="76244"/>
                  <a:pt x="3661244" y="0"/>
                </a:cubicBezTo>
                <a:cubicBezTo>
                  <a:pt x="3869203" y="-76244"/>
                  <a:pt x="4114106" y="25705"/>
                  <a:pt x="4370833" y="0"/>
                </a:cubicBezTo>
                <a:cubicBezTo>
                  <a:pt x="4627560" y="-25705"/>
                  <a:pt x="4738045" y="25229"/>
                  <a:pt x="4967127" y="0"/>
                </a:cubicBezTo>
                <a:cubicBezTo>
                  <a:pt x="5196209" y="-25229"/>
                  <a:pt x="5362380" y="57959"/>
                  <a:pt x="5563421" y="0"/>
                </a:cubicBezTo>
                <a:cubicBezTo>
                  <a:pt x="5764462" y="-57959"/>
                  <a:pt x="5957986" y="22220"/>
                  <a:pt x="6273010" y="0"/>
                </a:cubicBezTo>
                <a:cubicBezTo>
                  <a:pt x="6588034" y="-22220"/>
                  <a:pt x="6926018" y="51686"/>
                  <a:pt x="7095895" y="0"/>
                </a:cubicBezTo>
                <a:cubicBezTo>
                  <a:pt x="7265772" y="-51686"/>
                  <a:pt x="7439784" y="29080"/>
                  <a:pt x="7578893" y="0"/>
                </a:cubicBezTo>
                <a:cubicBezTo>
                  <a:pt x="7718002" y="-29080"/>
                  <a:pt x="8101393" y="37376"/>
                  <a:pt x="8401779" y="0"/>
                </a:cubicBezTo>
                <a:cubicBezTo>
                  <a:pt x="8702165" y="-37376"/>
                  <a:pt x="8892497" y="80050"/>
                  <a:pt x="9111368" y="0"/>
                </a:cubicBezTo>
                <a:cubicBezTo>
                  <a:pt x="9330239" y="-80050"/>
                  <a:pt x="9502963" y="18112"/>
                  <a:pt x="9820958" y="0"/>
                </a:cubicBezTo>
                <a:cubicBezTo>
                  <a:pt x="10138953" y="-18112"/>
                  <a:pt x="10280097" y="34463"/>
                  <a:pt x="10417252" y="0"/>
                </a:cubicBezTo>
                <a:cubicBezTo>
                  <a:pt x="10554407" y="-34463"/>
                  <a:pt x="10606531" y="23433"/>
                  <a:pt x="10673658" y="0"/>
                </a:cubicBezTo>
                <a:cubicBezTo>
                  <a:pt x="10740785" y="-23433"/>
                  <a:pt x="11002196" y="21551"/>
                  <a:pt x="11329581" y="0"/>
                </a:cubicBezTo>
                <a:cubicBezTo>
                  <a:pt x="11343971" y="209580"/>
                  <a:pt x="11274685" y="348793"/>
                  <a:pt x="11329581" y="660128"/>
                </a:cubicBezTo>
                <a:cubicBezTo>
                  <a:pt x="11384477" y="971463"/>
                  <a:pt x="11267747" y="1175659"/>
                  <a:pt x="11329581" y="1320256"/>
                </a:cubicBezTo>
                <a:cubicBezTo>
                  <a:pt x="11391415" y="1464853"/>
                  <a:pt x="11320390" y="1622970"/>
                  <a:pt x="11329581" y="1818247"/>
                </a:cubicBezTo>
                <a:cubicBezTo>
                  <a:pt x="11338772" y="2013524"/>
                  <a:pt x="11302352" y="2196832"/>
                  <a:pt x="11329581" y="2397307"/>
                </a:cubicBezTo>
                <a:cubicBezTo>
                  <a:pt x="11356810" y="2597782"/>
                  <a:pt x="11299214" y="2671136"/>
                  <a:pt x="11329581" y="2895298"/>
                </a:cubicBezTo>
                <a:cubicBezTo>
                  <a:pt x="11359948" y="3119460"/>
                  <a:pt x="11268396" y="3262855"/>
                  <a:pt x="11329581" y="3433823"/>
                </a:cubicBezTo>
                <a:cubicBezTo>
                  <a:pt x="11390766" y="3604791"/>
                  <a:pt x="11263428" y="3929210"/>
                  <a:pt x="11329581" y="4053417"/>
                </a:cubicBezTo>
                <a:cubicBezTo>
                  <a:pt x="11271943" y="4079542"/>
                  <a:pt x="11176658" y="4042297"/>
                  <a:pt x="11073175" y="4053417"/>
                </a:cubicBezTo>
                <a:cubicBezTo>
                  <a:pt x="10969692" y="4064537"/>
                  <a:pt x="10680946" y="3999100"/>
                  <a:pt x="10476881" y="4053417"/>
                </a:cubicBezTo>
                <a:cubicBezTo>
                  <a:pt x="10272816" y="4107734"/>
                  <a:pt x="10146334" y="4022954"/>
                  <a:pt x="9993883" y="4053417"/>
                </a:cubicBezTo>
                <a:cubicBezTo>
                  <a:pt x="9841432" y="4083880"/>
                  <a:pt x="9652797" y="4025308"/>
                  <a:pt x="9510885" y="4053417"/>
                </a:cubicBezTo>
                <a:cubicBezTo>
                  <a:pt x="9368973" y="4081526"/>
                  <a:pt x="9035015" y="3983210"/>
                  <a:pt x="8914591" y="4053417"/>
                </a:cubicBezTo>
                <a:cubicBezTo>
                  <a:pt x="8794167" y="4123624"/>
                  <a:pt x="8728687" y="4031289"/>
                  <a:pt x="8544889" y="4053417"/>
                </a:cubicBezTo>
                <a:cubicBezTo>
                  <a:pt x="8361091" y="4075545"/>
                  <a:pt x="8174470" y="4042415"/>
                  <a:pt x="7835300" y="4053417"/>
                </a:cubicBezTo>
                <a:cubicBezTo>
                  <a:pt x="7496130" y="4064419"/>
                  <a:pt x="7497458" y="4013216"/>
                  <a:pt x="7352302" y="4053417"/>
                </a:cubicBezTo>
                <a:cubicBezTo>
                  <a:pt x="7207146" y="4093618"/>
                  <a:pt x="6748232" y="3983501"/>
                  <a:pt x="6529416" y="4053417"/>
                </a:cubicBezTo>
                <a:cubicBezTo>
                  <a:pt x="6310600" y="4123333"/>
                  <a:pt x="5980080" y="3984837"/>
                  <a:pt x="5819827" y="4053417"/>
                </a:cubicBezTo>
                <a:cubicBezTo>
                  <a:pt x="5659574" y="4121997"/>
                  <a:pt x="5441628" y="4034396"/>
                  <a:pt x="5336829" y="4053417"/>
                </a:cubicBezTo>
                <a:cubicBezTo>
                  <a:pt x="5232030" y="4072438"/>
                  <a:pt x="4697905" y="3961109"/>
                  <a:pt x="4513944" y="4053417"/>
                </a:cubicBezTo>
                <a:cubicBezTo>
                  <a:pt x="4329983" y="4145725"/>
                  <a:pt x="4064498" y="3992107"/>
                  <a:pt x="3691058" y="4053417"/>
                </a:cubicBezTo>
                <a:cubicBezTo>
                  <a:pt x="3317618" y="4114727"/>
                  <a:pt x="3220642" y="3987092"/>
                  <a:pt x="2981469" y="4053417"/>
                </a:cubicBezTo>
                <a:cubicBezTo>
                  <a:pt x="2742296" y="4119742"/>
                  <a:pt x="2738474" y="4042162"/>
                  <a:pt x="2611767" y="4053417"/>
                </a:cubicBezTo>
                <a:cubicBezTo>
                  <a:pt x="2485060" y="4064672"/>
                  <a:pt x="2422313" y="4029819"/>
                  <a:pt x="2355360" y="4053417"/>
                </a:cubicBezTo>
                <a:cubicBezTo>
                  <a:pt x="2288407" y="4077015"/>
                  <a:pt x="2171765" y="4044445"/>
                  <a:pt x="2098954" y="4053417"/>
                </a:cubicBezTo>
                <a:cubicBezTo>
                  <a:pt x="2026143" y="4062389"/>
                  <a:pt x="1741482" y="4031830"/>
                  <a:pt x="1389364" y="4053417"/>
                </a:cubicBezTo>
                <a:cubicBezTo>
                  <a:pt x="1037246" y="4075004"/>
                  <a:pt x="1071112" y="4052355"/>
                  <a:pt x="906366" y="4053417"/>
                </a:cubicBezTo>
                <a:cubicBezTo>
                  <a:pt x="741620" y="4054479"/>
                  <a:pt x="716906" y="4044974"/>
                  <a:pt x="536664" y="4053417"/>
                </a:cubicBezTo>
                <a:cubicBezTo>
                  <a:pt x="356422" y="4061860"/>
                  <a:pt x="233323" y="4041880"/>
                  <a:pt x="0" y="4053417"/>
                </a:cubicBezTo>
                <a:cubicBezTo>
                  <a:pt x="-44480" y="3857513"/>
                  <a:pt x="50392" y="3680391"/>
                  <a:pt x="0" y="3514892"/>
                </a:cubicBezTo>
                <a:cubicBezTo>
                  <a:pt x="-50392" y="3349394"/>
                  <a:pt x="38057" y="3156053"/>
                  <a:pt x="0" y="3016900"/>
                </a:cubicBezTo>
                <a:cubicBezTo>
                  <a:pt x="-38057" y="2877747"/>
                  <a:pt x="27797" y="2711795"/>
                  <a:pt x="0" y="2518909"/>
                </a:cubicBezTo>
                <a:cubicBezTo>
                  <a:pt x="-27797" y="2326023"/>
                  <a:pt x="38284" y="2091567"/>
                  <a:pt x="0" y="1858781"/>
                </a:cubicBezTo>
                <a:cubicBezTo>
                  <a:pt x="-38284" y="1625995"/>
                  <a:pt x="62866" y="1378414"/>
                  <a:pt x="0" y="1198653"/>
                </a:cubicBezTo>
                <a:cubicBezTo>
                  <a:pt x="-62866" y="1018892"/>
                  <a:pt x="32272" y="805984"/>
                  <a:pt x="0" y="538525"/>
                </a:cubicBezTo>
                <a:cubicBezTo>
                  <a:pt x="-32272" y="271066"/>
                  <a:pt x="50706" y="250109"/>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830180809">
                  <a:prstGeom prst="rect">
                    <a:avLst/>
                  </a:prstGeom>
                  <ask:type>
                    <ask:lineSketchScribble/>
                  </ask:type>
                </ask:lineSketchStyleProps>
              </a:ext>
            </a:extLst>
          </a:ln>
        </p:spPr>
        <p:txBody>
          <a:bodyPr wrap="square">
            <a:spAutoFit/>
          </a:bodyPr>
          <a:lstStyle/>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Πιο κάτω, του εξομολογήθηκα ότι ήμουν εγώ που εφάρμοσα την τεχνική που μου είχε μάθει. Και ένιωθα δυνατός, πολύ σημαντικός. Εγώ, ο φτωχός μικρός νέγρος, τα είχα καταφέρει εκεί που είχαν αποτύχει όλοι αυτοί οι μεγάλοι ιδιοκτήτες. Αλλά δεν με πίστευε καθόλου και ούρλιαξε ακόμα και από τα γέλια. "Εσύ; ο μικρός νέγρος!! σταμάτα να με κάνεις να γελάω... Ω Έντμοντ! Είσαι ένας </a:t>
            </a:r>
            <a:r>
              <a:rPr lang="el-GR" i="1" dirty="0" err="1">
                <a:latin typeface="Calibri" panose="020F0502020204030204" pitchFamily="34" charset="0"/>
                <a:ea typeface="Calibri" panose="020F0502020204030204" pitchFamily="34" charset="0"/>
                <a:cs typeface="Times New Roman" panose="02020603050405020304" pitchFamily="18" charset="0"/>
              </a:rPr>
              <a:t>negrillon</a:t>
            </a:r>
            <a:r>
              <a:rPr lang="el-GR" i="1" dirty="0">
                <a:latin typeface="Calibri" panose="020F0502020204030204" pitchFamily="34" charset="0"/>
                <a:ea typeface="Calibri" panose="020F0502020204030204" pitchFamily="34" charset="0"/>
                <a:cs typeface="Times New Roman" panose="02020603050405020304" pitchFamily="18" charset="0"/>
              </a:rPr>
              <a:t> βοτανολόγος, </a:t>
            </a:r>
            <a:r>
              <a:rPr lang="el-GR" i="1" dirty="0" err="1">
                <a:latin typeface="Calibri" panose="020F0502020204030204" pitchFamily="34" charset="0"/>
                <a:ea typeface="Calibri" panose="020F0502020204030204" pitchFamily="34" charset="0"/>
                <a:cs typeface="Times New Roman" panose="02020603050405020304" pitchFamily="18" charset="0"/>
              </a:rPr>
              <a:t>χαχαχα</a:t>
            </a:r>
            <a:r>
              <a:rPr lang="el-GR" i="1" dirty="0">
                <a:latin typeface="Calibri" panose="020F0502020204030204" pitchFamily="34" charset="0"/>
                <a:ea typeface="Calibri" panose="020F0502020204030204" pitchFamily="34" charset="0"/>
                <a:cs typeface="Times New Roman" panose="02020603050405020304" pitchFamily="18" charset="0"/>
              </a:rPr>
              <a:t>". Έπρεπε να το περίμενα. Ήμουν θλιμμένος. Τα λόγια του με πλήγωσαν. Το βράδυ, κατά τη διάρκεια του γεύματος, η </a:t>
            </a:r>
            <a:r>
              <a:rPr lang="el-GR" i="1" dirty="0" err="1">
                <a:latin typeface="Calibri" panose="020F0502020204030204" pitchFamily="34" charset="0"/>
                <a:ea typeface="Calibri" panose="020F0502020204030204" pitchFamily="34" charset="0"/>
                <a:cs typeface="Times New Roman" panose="02020603050405020304" pitchFamily="18" charset="0"/>
              </a:rPr>
              <a:t>Ανγκάτα</a:t>
            </a:r>
            <a:r>
              <a:rPr lang="el-GR" i="1" dirty="0">
                <a:latin typeface="Calibri" panose="020F0502020204030204" pitchFamily="34" charset="0"/>
                <a:ea typeface="Calibri" panose="020F0502020204030204" pitchFamily="34" charset="0"/>
                <a:cs typeface="Times New Roman" panose="02020603050405020304" pitchFamily="18" charset="0"/>
              </a:rPr>
              <a:t> μου έκανε σκληρή διάλεξη, τραβώντας μου τα αυτιά. "Τι σου είπα Έντμοντ; Αόρατος... προλαβαίνεις μεγάλους μπελάδες και μεγάλες απογοητεύσεις. Την επόμενη μέρα ο ίδιος ο κύριος ήρθε να με τραβήξει από το κρεβάτι. "Αν αυτό είναι πραγματικά η δουλειά σου, τότε δείξε μου πώς το έκανες." Σηκώθηκα και τον ακολούθησα στα χωράφια. Καθώς πλησίαζα τα δάχτυλά μου προς το ευαίσθητο λουλούδι, με προειδοποίησε ότι αν σπάσω το λουλούδι θα με μαστίγωναν, αλλά του κίνησε το ενδιαφέρον η επιμονή μου και με άφησε να το κάνω... «Και αυτό είναι! απλά περίμενε, αφέντη". Περιμέναμε. Στη συνέχεια, δύο εβδομάδες αργότερα, ενώ οι πρώτοι διάσημοι λοβοί, (όπως τους αποκαλούσε ο </a:t>
            </a:r>
            <a:r>
              <a:rPr lang="el-GR" i="1" dirty="0" err="1">
                <a:latin typeface="Calibri" panose="020F0502020204030204" pitchFamily="34" charset="0"/>
                <a:ea typeface="Calibri" panose="020F0502020204030204" pitchFamily="34" charset="0"/>
                <a:cs typeface="Times New Roman" panose="02020603050405020304" pitchFamily="18" charset="0"/>
              </a:rPr>
              <a:t>Monsieur</a:t>
            </a:r>
            <a:r>
              <a:rPr lang="el-GR" i="1" dirty="0">
                <a:latin typeface="Calibri" panose="020F0502020204030204" pitchFamily="34" charset="0"/>
                <a:ea typeface="Calibri" panose="020F0502020204030204" pitchFamily="34" charset="0"/>
                <a:cs typeface="Times New Roman" panose="02020603050405020304" pitchFamily="18" charset="0"/>
              </a:rPr>
              <a:t>/ο κύριος), μεγάλωναν, η βανίλια βγήκε από τα λουλούδια. Βλέποντας το χαμόγελό του στα χείλη του και τα μάτια του να λάμπουν, ένιωσα τόσο νικηφόρος, ικανός να κάνει σπουδαία πράγματα. Άλλωστε και οι νέγροι θα μπορούσαν να είναι ικανοί</a:t>
            </a:r>
            <a:r>
              <a:rPr lang="en-US" i="1" dirty="0">
                <a:latin typeface="Calibri" panose="020F0502020204030204" pitchFamily="34" charset="0"/>
                <a:ea typeface="Calibri" panose="020F050202020403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756DA422-ACDA-4E4C-8A48-D7D14D8B1DF0}"/>
              </a:ext>
            </a:extLst>
          </p:cNvPr>
          <p:cNvSpPr txBox="1"/>
          <p:nvPr/>
        </p:nvSpPr>
        <p:spPr>
          <a:xfrm>
            <a:off x="536077" y="2368762"/>
            <a:ext cx="10483661" cy="4396588"/>
          </a:xfrm>
          <a:custGeom>
            <a:avLst/>
            <a:gdLst>
              <a:gd name="connsiteX0" fmla="*/ 0 w 10483661"/>
              <a:gd name="connsiteY0" fmla="*/ 0 h 4396588"/>
              <a:gd name="connsiteX1" fmla="*/ 267916 w 10483661"/>
              <a:gd name="connsiteY1" fmla="*/ 0 h 4396588"/>
              <a:gd name="connsiteX2" fmla="*/ 1060015 w 10483661"/>
              <a:gd name="connsiteY2" fmla="*/ 0 h 4396588"/>
              <a:gd name="connsiteX3" fmla="*/ 1642440 w 10483661"/>
              <a:gd name="connsiteY3" fmla="*/ 0 h 4396588"/>
              <a:gd name="connsiteX4" fmla="*/ 1910356 w 10483661"/>
              <a:gd name="connsiteY4" fmla="*/ 0 h 4396588"/>
              <a:gd name="connsiteX5" fmla="*/ 2387945 w 10483661"/>
              <a:gd name="connsiteY5" fmla="*/ 0 h 4396588"/>
              <a:gd name="connsiteX6" fmla="*/ 2760697 w 10483661"/>
              <a:gd name="connsiteY6" fmla="*/ 0 h 4396588"/>
              <a:gd name="connsiteX7" fmla="*/ 3343123 w 10483661"/>
              <a:gd name="connsiteY7" fmla="*/ 0 h 4396588"/>
              <a:gd name="connsiteX8" fmla="*/ 3925549 w 10483661"/>
              <a:gd name="connsiteY8" fmla="*/ 0 h 4396588"/>
              <a:gd name="connsiteX9" fmla="*/ 4193464 w 10483661"/>
              <a:gd name="connsiteY9" fmla="*/ 0 h 4396588"/>
              <a:gd name="connsiteX10" fmla="*/ 4985563 w 10483661"/>
              <a:gd name="connsiteY10" fmla="*/ 0 h 4396588"/>
              <a:gd name="connsiteX11" fmla="*/ 5567989 w 10483661"/>
              <a:gd name="connsiteY11" fmla="*/ 0 h 4396588"/>
              <a:gd name="connsiteX12" fmla="*/ 6150414 w 10483661"/>
              <a:gd name="connsiteY12" fmla="*/ 0 h 4396588"/>
              <a:gd name="connsiteX13" fmla="*/ 6628003 w 10483661"/>
              <a:gd name="connsiteY13" fmla="*/ 0 h 4396588"/>
              <a:gd name="connsiteX14" fmla="*/ 7210429 w 10483661"/>
              <a:gd name="connsiteY14" fmla="*/ 0 h 4396588"/>
              <a:gd name="connsiteX15" fmla="*/ 7792855 w 10483661"/>
              <a:gd name="connsiteY15" fmla="*/ 0 h 4396588"/>
              <a:gd name="connsiteX16" fmla="*/ 8165607 w 10483661"/>
              <a:gd name="connsiteY16" fmla="*/ 0 h 4396588"/>
              <a:gd name="connsiteX17" fmla="*/ 8643196 w 10483661"/>
              <a:gd name="connsiteY17" fmla="*/ 0 h 4396588"/>
              <a:gd name="connsiteX18" fmla="*/ 9015948 w 10483661"/>
              <a:gd name="connsiteY18" fmla="*/ 0 h 4396588"/>
              <a:gd name="connsiteX19" fmla="*/ 9808047 w 10483661"/>
              <a:gd name="connsiteY19" fmla="*/ 0 h 4396588"/>
              <a:gd name="connsiteX20" fmla="*/ 10483661 w 10483661"/>
              <a:gd name="connsiteY20" fmla="*/ 0 h 4396588"/>
              <a:gd name="connsiteX21" fmla="*/ 10483661 w 10483661"/>
              <a:gd name="connsiteY21" fmla="*/ 461642 h 4396588"/>
              <a:gd name="connsiteX22" fmla="*/ 10483661 w 10483661"/>
              <a:gd name="connsiteY22" fmla="*/ 1011215 h 4396588"/>
              <a:gd name="connsiteX23" fmla="*/ 10483661 w 10483661"/>
              <a:gd name="connsiteY23" fmla="*/ 1472857 h 4396588"/>
              <a:gd name="connsiteX24" fmla="*/ 10483661 w 10483661"/>
              <a:gd name="connsiteY24" fmla="*/ 2022430 h 4396588"/>
              <a:gd name="connsiteX25" fmla="*/ 10483661 w 10483661"/>
              <a:gd name="connsiteY25" fmla="*/ 2484072 h 4396588"/>
              <a:gd name="connsiteX26" fmla="*/ 10483661 w 10483661"/>
              <a:gd name="connsiteY26" fmla="*/ 2945714 h 4396588"/>
              <a:gd name="connsiteX27" fmla="*/ 10483661 w 10483661"/>
              <a:gd name="connsiteY27" fmla="*/ 3451322 h 4396588"/>
              <a:gd name="connsiteX28" fmla="*/ 10483661 w 10483661"/>
              <a:gd name="connsiteY28" fmla="*/ 4396588 h 4396588"/>
              <a:gd name="connsiteX29" fmla="*/ 9796399 w 10483661"/>
              <a:gd name="connsiteY29" fmla="*/ 4396588 h 4396588"/>
              <a:gd name="connsiteX30" fmla="*/ 9423646 w 10483661"/>
              <a:gd name="connsiteY30" fmla="*/ 4396588 h 4396588"/>
              <a:gd name="connsiteX31" fmla="*/ 9155731 w 10483661"/>
              <a:gd name="connsiteY31" fmla="*/ 4396588 h 4396588"/>
              <a:gd name="connsiteX32" fmla="*/ 8468468 w 10483661"/>
              <a:gd name="connsiteY32" fmla="*/ 4396588 h 4396588"/>
              <a:gd name="connsiteX33" fmla="*/ 7886043 w 10483661"/>
              <a:gd name="connsiteY33" fmla="*/ 4396588 h 4396588"/>
              <a:gd name="connsiteX34" fmla="*/ 7303617 w 10483661"/>
              <a:gd name="connsiteY34" fmla="*/ 4396588 h 4396588"/>
              <a:gd name="connsiteX35" fmla="*/ 6826028 w 10483661"/>
              <a:gd name="connsiteY35" fmla="*/ 4396588 h 4396588"/>
              <a:gd name="connsiteX36" fmla="*/ 6348439 w 10483661"/>
              <a:gd name="connsiteY36" fmla="*/ 4396588 h 4396588"/>
              <a:gd name="connsiteX37" fmla="*/ 5766014 w 10483661"/>
              <a:gd name="connsiteY37" fmla="*/ 4396588 h 4396588"/>
              <a:gd name="connsiteX38" fmla="*/ 4973915 w 10483661"/>
              <a:gd name="connsiteY38" fmla="*/ 4396588 h 4396588"/>
              <a:gd name="connsiteX39" fmla="*/ 4601162 w 10483661"/>
              <a:gd name="connsiteY39" fmla="*/ 4396588 h 4396588"/>
              <a:gd name="connsiteX40" fmla="*/ 3809063 w 10483661"/>
              <a:gd name="connsiteY40" fmla="*/ 4396588 h 4396588"/>
              <a:gd name="connsiteX41" fmla="*/ 3541148 w 10483661"/>
              <a:gd name="connsiteY41" fmla="*/ 4396588 h 4396588"/>
              <a:gd name="connsiteX42" fmla="*/ 2749049 w 10483661"/>
              <a:gd name="connsiteY42" fmla="*/ 4396588 h 4396588"/>
              <a:gd name="connsiteX43" fmla="*/ 2061787 w 10483661"/>
              <a:gd name="connsiteY43" fmla="*/ 4396588 h 4396588"/>
              <a:gd name="connsiteX44" fmla="*/ 1584198 w 10483661"/>
              <a:gd name="connsiteY44" fmla="*/ 4396588 h 4396588"/>
              <a:gd name="connsiteX45" fmla="*/ 1106609 w 10483661"/>
              <a:gd name="connsiteY45" fmla="*/ 4396588 h 4396588"/>
              <a:gd name="connsiteX46" fmla="*/ 838693 w 10483661"/>
              <a:gd name="connsiteY46" fmla="*/ 4396588 h 4396588"/>
              <a:gd name="connsiteX47" fmla="*/ 0 w 10483661"/>
              <a:gd name="connsiteY47" fmla="*/ 4396588 h 4396588"/>
              <a:gd name="connsiteX48" fmla="*/ 0 w 10483661"/>
              <a:gd name="connsiteY48" fmla="*/ 3890980 h 4396588"/>
              <a:gd name="connsiteX49" fmla="*/ 0 w 10483661"/>
              <a:gd name="connsiteY49" fmla="*/ 3297441 h 4396588"/>
              <a:gd name="connsiteX50" fmla="*/ 0 w 10483661"/>
              <a:gd name="connsiteY50" fmla="*/ 2659936 h 4396588"/>
              <a:gd name="connsiteX51" fmla="*/ 0 w 10483661"/>
              <a:gd name="connsiteY51" fmla="*/ 2242260 h 4396588"/>
              <a:gd name="connsiteX52" fmla="*/ 0 w 10483661"/>
              <a:gd name="connsiteY52" fmla="*/ 1604755 h 4396588"/>
              <a:gd name="connsiteX53" fmla="*/ 0 w 10483661"/>
              <a:gd name="connsiteY53" fmla="*/ 1055181 h 4396588"/>
              <a:gd name="connsiteX54" fmla="*/ 0 w 10483661"/>
              <a:gd name="connsiteY54" fmla="*/ 505608 h 4396588"/>
              <a:gd name="connsiteX55" fmla="*/ 0 w 10483661"/>
              <a:gd name="connsiteY55" fmla="*/ 0 h 43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483661" h="4396588" fill="none" extrusionOk="0">
                <a:moveTo>
                  <a:pt x="0" y="0"/>
                </a:moveTo>
                <a:cubicBezTo>
                  <a:pt x="62287" y="-17439"/>
                  <a:pt x="160855" y="3319"/>
                  <a:pt x="267916" y="0"/>
                </a:cubicBezTo>
                <a:cubicBezTo>
                  <a:pt x="374977" y="-3319"/>
                  <a:pt x="691863" y="89341"/>
                  <a:pt x="1060015" y="0"/>
                </a:cubicBezTo>
                <a:cubicBezTo>
                  <a:pt x="1428167" y="-89341"/>
                  <a:pt x="1444013" y="28664"/>
                  <a:pt x="1642440" y="0"/>
                </a:cubicBezTo>
                <a:cubicBezTo>
                  <a:pt x="1840868" y="-28664"/>
                  <a:pt x="1835233" y="24324"/>
                  <a:pt x="1910356" y="0"/>
                </a:cubicBezTo>
                <a:cubicBezTo>
                  <a:pt x="1985479" y="-24324"/>
                  <a:pt x="2261742" y="15681"/>
                  <a:pt x="2387945" y="0"/>
                </a:cubicBezTo>
                <a:cubicBezTo>
                  <a:pt x="2514148" y="-15681"/>
                  <a:pt x="2649065" y="36830"/>
                  <a:pt x="2760697" y="0"/>
                </a:cubicBezTo>
                <a:cubicBezTo>
                  <a:pt x="2872329" y="-36830"/>
                  <a:pt x="3083843" y="34725"/>
                  <a:pt x="3343123" y="0"/>
                </a:cubicBezTo>
                <a:cubicBezTo>
                  <a:pt x="3602403" y="-34725"/>
                  <a:pt x="3676572" y="65354"/>
                  <a:pt x="3925549" y="0"/>
                </a:cubicBezTo>
                <a:cubicBezTo>
                  <a:pt x="4174526" y="-65354"/>
                  <a:pt x="4127802" y="27151"/>
                  <a:pt x="4193464" y="0"/>
                </a:cubicBezTo>
                <a:cubicBezTo>
                  <a:pt x="4259127" y="-27151"/>
                  <a:pt x="4796307" y="24214"/>
                  <a:pt x="4985563" y="0"/>
                </a:cubicBezTo>
                <a:cubicBezTo>
                  <a:pt x="5174819" y="-24214"/>
                  <a:pt x="5297842" y="32114"/>
                  <a:pt x="5567989" y="0"/>
                </a:cubicBezTo>
                <a:cubicBezTo>
                  <a:pt x="5838136" y="-32114"/>
                  <a:pt x="5974704" y="22326"/>
                  <a:pt x="6150414" y="0"/>
                </a:cubicBezTo>
                <a:cubicBezTo>
                  <a:pt x="6326125" y="-22326"/>
                  <a:pt x="6412265" y="48954"/>
                  <a:pt x="6628003" y="0"/>
                </a:cubicBezTo>
                <a:cubicBezTo>
                  <a:pt x="6843741" y="-48954"/>
                  <a:pt x="7027205" y="57515"/>
                  <a:pt x="7210429" y="0"/>
                </a:cubicBezTo>
                <a:cubicBezTo>
                  <a:pt x="7393653" y="-57515"/>
                  <a:pt x="7614898" y="1775"/>
                  <a:pt x="7792855" y="0"/>
                </a:cubicBezTo>
                <a:cubicBezTo>
                  <a:pt x="7970812" y="-1775"/>
                  <a:pt x="8078955" y="31850"/>
                  <a:pt x="8165607" y="0"/>
                </a:cubicBezTo>
                <a:cubicBezTo>
                  <a:pt x="8252259" y="-31850"/>
                  <a:pt x="8440418" y="1907"/>
                  <a:pt x="8643196" y="0"/>
                </a:cubicBezTo>
                <a:cubicBezTo>
                  <a:pt x="8845974" y="-1907"/>
                  <a:pt x="8904003" y="7610"/>
                  <a:pt x="9015948" y="0"/>
                </a:cubicBezTo>
                <a:cubicBezTo>
                  <a:pt x="9127893" y="-7610"/>
                  <a:pt x="9593311" y="58940"/>
                  <a:pt x="9808047" y="0"/>
                </a:cubicBezTo>
                <a:cubicBezTo>
                  <a:pt x="10022783" y="-58940"/>
                  <a:pt x="10215781" y="5955"/>
                  <a:pt x="10483661" y="0"/>
                </a:cubicBezTo>
                <a:cubicBezTo>
                  <a:pt x="10491084" y="214112"/>
                  <a:pt x="10456813" y="287712"/>
                  <a:pt x="10483661" y="461642"/>
                </a:cubicBezTo>
                <a:cubicBezTo>
                  <a:pt x="10510509" y="635572"/>
                  <a:pt x="10457654" y="829643"/>
                  <a:pt x="10483661" y="1011215"/>
                </a:cubicBezTo>
                <a:cubicBezTo>
                  <a:pt x="10509668" y="1192787"/>
                  <a:pt x="10449622" y="1318653"/>
                  <a:pt x="10483661" y="1472857"/>
                </a:cubicBezTo>
                <a:cubicBezTo>
                  <a:pt x="10517700" y="1627061"/>
                  <a:pt x="10421667" y="1885432"/>
                  <a:pt x="10483661" y="2022430"/>
                </a:cubicBezTo>
                <a:cubicBezTo>
                  <a:pt x="10545655" y="2159428"/>
                  <a:pt x="10432694" y="2300039"/>
                  <a:pt x="10483661" y="2484072"/>
                </a:cubicBezTo>
                <a:cubicBezTo>
                  <a:pt x="10534628" y="2668105"/>
                  <a:pt x="10455299" y="2741850"/>
                  <a:pt x="10483661" y="2945714"/>
                </a:cubicBezTo>
                <a:cubicBezTo>
                  <a:pt x="10512023" y="3149578"/>
                  <a:pt x="10439876" y="3290875"/>
                  <a:pt x="10483661" y="3451322"/>
                </a:cubicBezTo>
                <a:cubicBezTo>
                  <a:pt x="10527446" y="3611769"/>
                  <a:pt x="10440084" y="4084294"/>
                  <a:pt x="10483661" y="4396588"/>
                </a:cubicBezTo>
                <a:cubicBezTo>
                  <a:pt x="10320956" y="4463891"/>
                  <a:pt x="9962193" y="4315316"/>
                  <a:pt x="9796399" y="4396588"/>
                </a:cubicBezTo>
                <a:cubicBezTo>
                  <a:pt x="9630605" y="4477860"/>
                  <a:pt x="9513589" y="4367271"/>
                  <a:pt x="9423646" y="4396588"/>
                </a:cubicBezTo>
                <a:cubicBezTo>
                  <a:pt x="9333703" y="4425905"/>
                  <a:pt x="9284752" y="4389226"/>
                  <a:pt x="9155731" y="4396588"/>
                </a:cubicBezTo>
                <a:cubicBezTo>
                  <a:pt x="9026710" y="4403950"/>
                  <a:pt x="8625298" y="4393324"/>
                  <a:pt x="8468468" y="4396588"/>
                </a:cubicBezTo>
                <a:cubicBezTo>
                  <a:pt x="8311638" y="4399852"/>
                  <a:pt x="8125309" y="4355404"/>
                  <a:pt x="7886043" y="4396588"/>
                </a:cubicBezTo>
                <a:cubicBezTo>
                  <a:pt x="7646778" y="4437772"/>
                  <a:pt x="7527277" y="4355029"/>
                  <a:pt x="7303617" y="4396588"/>
                </a:cubicBezTo>
                <a:cubicBezTo>
                  <a:pt x="7079957" y="4438147"/>
                  <a:pt x="7001281" y="4343606"/>
                  <a:pt x="6826028" y="4396588"/>
                </a:cubicBezTo>
                <a:cubicBezTo>
                  <a:pt x="6650775" y="4449570"/>
                  <a:pt x="6535341" y="4390511"/>
                  <a:pt x="6348439" y="4396588"/>
                </a:cubicBezTo>
                <a:cubicBezTo>
                  <a:pt x="6161537" y="4402665"/>
                  <a:pt x="5933102" y="4355641"/>
                  <a:pt x="5766014" y="4396588"/>
                </a:cubicBezTo>
                <a:cubicBezTo>
                  <a:pt x="5598927" y="4437535"/>
                  <a:pt x="5268736" y="4336483"/>
                  <a:pt x="4973915" y="4396588"/>
                </a:cubicBezTo>
                <a:cubicBezTo>
                  <a:pt x="4679094" y="4456693"/>
                  <a:pt x="4747508" y="4352994"/>
                  <a:pt x="4601162" y="4396588"/>
                </a:cubicBezTo>
                <a:cubicBezTo>
                  <a:pt x="4454816" y="4440182"/>
                  <a:pt x="4065937" y="4374430"/>
                  <a:pt x="3809063" y="4396588"/>
                </a:cubicBezTo>
                <a:cubicBezTo>
                  <a:pt x="3552189" y="4418746"/>
                  <a:pt x="3599558" y="4393675"/>
                  <a:pt x="3541148" y="4396588"/>
                </a:cubicBezTo>
                <a:cubicBezTo>
                  <a:pt x="3482738" y="4399501"/>
                  <a:pt x="2944624" y="4337237"/>
                  <a:pt x="2749049" y="4396588"/>
                </a:cubicBezTo>
                <a:cubicBezTo>
                  <a:pt x="2553474" y="4455939"/>
                  <a:pt x="2225513" y="4385670"/>
                  <a:pt x="2061787" y="4396588"/>
                </a:cubicBezTo>
                <a:cubicBezTo>
                  <a:pt x="1898061" y="4407506"/>
                  <a:pt x="1716455" y="4384833"/>
                  <a:pt x="1584198" y="4396588"/>
                </a:cubicBezTo>
                <a:cubicBezTo>
                  <a:pt x="1451941" y="4408343"/>
                  <a:pt x="1239929" y="4388066"/>
                  <a:pt x="1106609" y="4396588"/>
                </a:cubicBezTo>
                <a:cubicBezTo>
                  <a:pt x="973289" y="4405110"/>
                  <a:pt x="951105" y="4385680"/>
                  <a:pt x="838693" y="4396588"/>
                </a:cubicBezTo>
                <a:cubicBezTo>
                  <a:pt x="726281" y="4407496"/>
                  <a:pt x="284192" y="4391106"/>
                  <a:pt x="0" y="4396588"/>
                </a:cubicBezTo>
                <a:cubicBezTo>
                  <a:pt x="-10339" y="4204290"/>
                  <a:pt x="43756" y="4136976"/>
                  <a:pt x="0" y="3890980"/>
                </a:cubicBezTo>
                <a:cubicBezTo>
                  <a:pt x="-43756" y="3644984"/>
                  <a:pt x="39400" y="3466200"/>
                  <a:pt x="0" y="3297441"/>
                </a:cubicBezTo>
                <a:cubicBezTo>
                  <a:pt x="-39400" y="3128682"/>
                  <a:pt x="64092" y="2892135"/>
                  <a:pt x="0" y="2659936"/>
                </a:cubicBezTo>
                <a:cubicBezTo>
                  <a:pt x="-64092" y="2427737"/>
                  <a:pt x="26831" y="2420902"/>
                  <a:pt x="0" y="2242260"/>
                </a:cubicBezTo>
                <a:cubicBezTo>
                  <a:pt x="-26831" y="2063618"/>
                  <a:pt x="15363" y="1889749"/>
                  <a:pt x="0" y="1604755"/>
                </a:cubicBezTo>
                <a:cubicBezTo>
                  <a:pt x="-15363" y="1319761"/>
                  <a:pt x="56578" y="1190090"/>
                  <a:pt x="0" y="1055181"/>
                </a:cubicBezTo>
                <a:cubicBezTo>
                  <a:pt x="-56578" y="920272"/>
                  <a:pt x="14588" y="735843"/>
                  <a:pt x="0" y="505608"/>
                </a:cubicBezTo>
                <a:cubicBezTo>
                  <a:pt x="-14588" y="275373"/>
                  <a:pt x="28048" y="139962"/>
                  <a:pt x="0" y="0"/>
                </a:cubicBezTo>
                <a:close/>
              </a:path>
              <a:path w="10483661" h="4396588" stroke="0" extrusionOk="0">
                <a:moveTo>
                  <a:pt x="0" y="0"/>
                </a:moveTo>
                <a:cubicBezTo>
                  <a:pt x="148601" y="-42667"/>
                  <a:pt x="254302" y="7888"/>
                  <a:pt x="372752" y="0"/>
                </a:cubicBezTo>
                <a:cubicBezTo>
                  <a:pt x="491202" y="-7888"/>
                  <a:pt x="754293" y="47932"/>
                  <a:pt x="955178" y="0"/>
                </a:cubicBezTo>
                <a:cubicBezTo>
                  <a:pt x="1156063" y="-47932"/>
                  <a:pt x="1190083" y="40417"/>
                  <a:pt x="1327930" y="0"/>
                </a:cubicBezTo>
                <a:cubicBezTo>
                  <a:pt x="1465777" y="-40417"/>
                  <a:pt x="1543710" y="34479"/>
                  <a:pt x="1700683" y="0"/>
                </a:cubicBezTo>
                <a:cubicBezTo>
                  <a:pt x="1857656" y="-34479"/>
                  <a:pt x="2057107" y="57057"/>
                  <a:pt x="2387945" y="0"/>
                </a:cubicBezTo>
                <a:cubicBezTo>
                  <a:pt x="2718783" y="-57057"/>
                  <a:pt x="2628757" y="30788"/>
                  <a:pt x="2865534" y="0"/>
                </a:cubicBezTo>
                <a:cubicBezTo>
                  <a:pt x="3102311" y="-30788"/>
                  <a:pt x="3234061" y="32554"/>
                  <a:pt x="3343123" y="0"/>
                </a:cubicBezTo>
                <a:cubicBezTo>
                  <a:pt x="3452185" y="-32554"/>
                  <a:pt x="3786257" y="20073"/>
                  <a:pt x="4135222" y="0"/>
                </a:cubicBezTo>
                <a:cubicBezTo>
                  <a:pt x="4484187" y="-20073"/>
                  <a:pt x="4603684" y="41018"/>
                  <a:pt x="4822484" y="0"/>
                </a:cubicBezTo>
                <a:cubicBezTo>
                  <a:pt x="5041284" y="-41018"/>
                  <a:pt x="5038285" y="38170"/>
                  <a:pt x="5195236" y="0"/>
                </a:cubicBezTo>
                <a:cubicBezTo>
                  <a:pt x="5352187" y="-38170"/>
                  <a:pt x="5688317" y="83165"/>
                  <a:pt x="5987335" y="0"/>
                </a:cubicBezTo>
                <a:cubicBezTo>
                  <a:pt x="6286353" y="-83165"/>
                  <a:pt x="6302754" y="49446"/>
                  <a:pt x="6569761" y="0"/>
                </a:cubicBezTo>
                <a:cubicBezTo>
                  <a:pt x="6836768" y="-49446"/>
                  <a:pt x="6744360" y="19284"/>
                  <a:pt x="6837677" y="0"/>
                </a:cubicBezTo>
                <a:cubicBezTo>
                  <a:pt x="6930994" y="-19284"/>
                  <a:pt x="7055933" y="25740"/>
                  <a:pt x="7210429" y="0"/>
                </a:cubicBezTo>
                <a:cubicBezTo>
                  <a:pt x="7364925" y="-25740"/>
                  <a:pt x="7561790" y="4602"/>
                  <a:pt x="7688018" y="0"/>
                </a:cubicBezTo>
                <a:cubicBezTo>
                  <a:pt x="7814246" y="-4602"/>
                  <a:pt x="8014978" y="16577"/>
                  <a:pt x="8270444" y="0"/>
                </a:cubicBezTo>
                <a:cubicBezTo>
                  <a:pt x="8525910" y="-16577"/>
                  <a:pt x="8591194" y="49722"/>
                  <a:pt x="8852869" y="0"/>
                </a:cubicBezTo>
                <a:cubicBezTo>
                  <a:pt x="9114544" y="-49722"/>
                  <a:pt x="9099613" y="11438"/>
                  <a:pt x="9225622" y="0"/>
                </a:cubicBezTo>
                <a:cubicBezTo>
                  <a:pt x="9351631" y="-11438"/>
                  <a:pt x="9423469" y="2756"/>
                  <a:pt x="9598374" y="0"/>
                </a:cubicBezTo>
                <a:cubicBezTo>
                  <a:pt x="9773279" y="-2756"/>
                  <a:pt x="10124265" y="41605"/>
                  <a:pt x="10483661" y="0"/>
                </a:cubicBezTo>
                <a:cubicBezTo>
                  <a:pt x="10518941" y="113730"/>
                  <a:pt x="10475937" y="428730"/>
                  <a:pt x="10483661" y="549574"/>
                </a:cubicBezTo>
                <a:cubicBezTo>
                  <a:pt x="10491385" y="670418"/>
                  <a:pt x="10425866" y="940244"/>
                  <a:pt x="10483661" y="1055181"/>
                </a:cubicBezTo>
                <a:cubicBezTo>
                  <a:pt x="10541456" y="1170118"/>
                  <a:pt x="10457746" y="1473454"/>
                  <a:pt x="10483661" y="1648721"/>
                </a:cubicBezTo>
                <a:cubicBezTo>
                  <a:pt x="10509576" y="1823988"/>
                  <a:pt x="10425187" y="1980050"/>
                  <a:pt x="10483661" y="2198294"/>
                </a:cubicBezTo>
                <a:cubicBezTo>
                  <a:pt x="10542135" y="2416538"/>
                  <a:pt x="10471866" y="2435533"/>
                  <a:pt x="10483661" y="2615970"/>
                </a:cubicBezTo>
                <a:cubicBezTo>
                  <a:pt x="10495456" y="2796407"/>
                  <a:pt x="10421765" y="3084786"/>
                  <a:pt x="10483661" y="3253475"/>
                </a:cubicBezTo>
                <a:cubicBezTo>
                  <a:pt x="10545557" y="3422165"/>
                  <a:pt x="10456297" y="3503218"/>
                  <a:pt x="10483661" y="3671151"/>
                </a:cubicBezTo>
                <a:cubicBezTo>
                  <a:pt x="10511025" y="3839084"/>
                  <a:pt x="10405927" y="4167152"/>
                  <a:pt x="10483661" y="4396588"/>
                </a:cubicBezTo>
                <a:cubicBezTo>
                  <a:pt x="10384816" y="4439118"/>
                  <a:pt x="10292065" y="4361472"/>
                  <a:pt x="10110909" y="4396588"/>
                </a:cubicBezTo>
                <a:cubicBezTo>
                  <a:pt x="9929753" y="4431704"/>
                  <a:pt x="9781714" y="4382760"/>
                  <a:pt x="9528483" y="4396588"/>
                </a:cubicBezTo>
                <a:cubicBezTo>
                  <a:pt x="9275252" y="4410416"/>
                  <a:pt x="9066357" y="4347952"/>
                  <a:pt x="8736384" y="4396588"/>
                </a:cubicBezTo>
                <a:cubicBezTo>
                  <a:pt x="8406411" y="4445224"/>
                  <a:pt x="8573729" y="4373416"/>
                  <a:pt x="8468468" y="4396588"/>
                </a:cubicBezTo>
                <a:cubicBezTo>
                  <a:pt x="8363207" y="4419760"/>
                  <a:pt x="8030362" y="4343082"/>
                  <a:pt x="7781206" y="4396588"/>
                </a:cubicBezTo>
                <a:cubicBezTo>
                  <a:pt x="7532050" y="4450094"/>
                  <a:pt x="7260891" y="4360156"/>
                  <a:pt x="6989107" y="4396588"/>
                </a:cubicBezTo>
                <a:cubicBezTo>
                  <a:pt x="6717323" y="4433020"/>
                  <a:pt x="6402510" y="4369563"/>
                  <a:pt x="6197009" y="4396588"/>
                </a:cubicBezTo>
                <a:cubicBezTo>
                  <a:pt x="5991508" y="4423613"/>
                  <a:pt x="5741028" y="4361819"/>
                  <a:pt x="5509746" y="4396588"/>
                </a:cubicBezTo>
                <a:cubicBezTo>
                  <a:pt x="5278464" y="4431357"/>
                  <a:pt x="4969925" y="4322406"/>
                  <a:pt x="4717647" y="4396588"/>
                </a:cubicBezTo>
                <a:cubicBezTo>
                  <a:pt x="4465369" y="4470770"/>
                  <a:pt x="4401515" y="4346356"/>
                  <a:pt x="4240058" y="4396588"/>
                </a:cubicBezTo>
                <a:cubicBezTo>
                  <a:pt x="4078601" y="4446820"/>
                  <a:pt x="3649902" y="4394465"/>
                  <a:pt x="3447960" y="4396588"/>
                </a:cubicBezTo>
                <a:cubicBezTo>
                  <a:pt x="3246018" y="4398711"/>
                  <a:pt x="2964719" y="4351022"/>
                  <a:pt x="2760697" y="4396588"/>
                </a:cubicBezTo>
                <a:cubicBezTo>
                  <a:pt x="2556675" y="4442154"/>
                  <a:pt x="2569249" y="4378868"/>
                  <a:pt x="2492782" y="4396588"/>
                </a:cubicBezTo>
                <a:cubicBezTo>
                  <a:pt x="2416315" y="4414308"/>
                  <a:pt x="2224962" y="4351973"/>
                  <a:pt x="2120029" y="4396588"/>
                </a:cubicBezTo>
                <a:cubicBezTo>
                  <a:pt x="2015096" y="4441203"/>
                  <a:pt x="1841675" y="4368331"/>
                  <a:pt x="1747277" y="4396588"/>
                </a:cubicBezTo>
                <a:cubicBezTo>
                  <a:pt x="1652879" y="4424845"/>
                  <a:pt x="1505215" y="4355325"/>
                  <a:pt x="1269688" y="4396588"/>
                </a:cubicBezTo>
                <a:cubicBezTo>
                  <a:pt x="1034161" y="4437851"/>
                  <a:pt x="1006863" y="4356878"/>
                  <a:pt x="896935" y="4396588"/>
                </a:cubicBezTo>
                <a:cubicBezTo>
                  <a:pt x="787007" y="4436298"/>
                  <a:pt x="378543" y="4301114"/>
                  <a:pt x="0" y="4396588"/>
                </a:cubicBezTo>
                <a:cubicBezTo>
                  <a:pt x="-41062" y="4281422"/>
                  <a:pt x="18562" y="4033724"/>
                  <a:pt x="0" y="3847015"/>
                </a:cubicBezTo>
                <a:cubicBezTo>
                  <a:pt x="-18562" y="3660306"/>
                  <a:pt x="32535" y="3516699"/>
                  <a:pt x="0" y="3297441"/>
                </a:cubicBezTo>
                <a:cubicBezTo>
                  <a:pt x="-32535" y="3078183"/>
                  <a:pt x="31780" y="2995739"/>
                  <a:pt x="0" y="2835799"/>
                </a:cubicBezTo>
                <a:cubicBezTo>
                  <a:pt x="-31780" y="2675859"/>
                  <a:pt x="59624" y="2356687"/>
                  <a:pt x="0" y="2198294"/>
                </a:cubicBezTo>
                <a:cubicBezTo>
                  <a:pt x="-59624" y="2039902"/>
                  <a:pt x="40012" y="1832605"/>
                  <a:pt x="0" y="1736652"/>
                </a:cubicBezTo>
                <a:cubicBezTo>
                  <a:pt x="-40012" y="1640699"/>
                  <a:pt x="45746" y="1344514"/>
                  <a:pt x="0" y="1099147"/>
                </a:cubicBezTo>
                <a:cubicBezTo>
                  <a:pt x="-45746" y="853781"/>
                  <a:pt x="39911" y="493804"/>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693147109">
                  <a:prstGeom prst="rect">
                    <a:avLst/>
                  </a:prstGeom>
                  <ask:type>
                    <ask:lineSketchScribble/>
                  </ask:type>
                </ask:lineSketchStyleProps>
              </a:ext>
            </a:extLst>
          </a:ln>
        </p:spPr>
        <p:txBody>
          <a:bodyPr wrap="square">
            <a:spAutoFit/>
          </a:bodyPr>
          <a:lstStyle/>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Αυτό που μου άρεσε περισσότερο ήταν όταν με πήγε στα χωράφια Εκεί, μου έδειξε τα φυτά, μου είπε για αυτά και μου εξήγησε πώς γονιμοποιήθηκαν. Μου εξήγησε ακόμη και για τη γονιμοποίηση λουλουδιών κολοκύθας. Ήταν πολύ ενδιαφέρον και πραγματικά εξαιρετικό! Μου άρεσε πολύ αυτό! Αλλά ακόμα αναρωτιέμαι γιατί το έκανε αυτό. Ίσως τελικά να είχε κάποια στοργή για μένα. Έτσι μερικές φορές όταν τα παιδιά του κυρίου μου μελετούσαν με τον </a:t>
            </a:r>
            <a:r>
              <a:rPr lang="el-GR" i="1" dirty="0" err="1">
                <a:latin typeface="Calibri" panose="020F0502020204030204" pitchFamily="34" charset="0"/>
                <a:ea typeface="Calibri" panose="020F0502020204030204" pitchFamily="34" charset="0"/>
                <a:cs typeface="Times New Roman" panose="02020603050405020304" pitchFamily="18" charset="0"/>
              </a:rPr>
              <a:t>Monsieur</a:t>
            </a:r>
            <a:r>
              <a:rPr lang="el-GR" i="1" dirty="0">
                <a:latin typeface="Calibri" panose="020F0502020204030204" pitchFamily="34" charset="0"/>
                <a:ea typeface="Calibri" panose="020F0502020204030204" pitchFamily="34" charset="0"/>
                <a:cs typeface="Times New Roman" panose="02020603050405020304" pitchFamily="18" charset="0"/>
              </a:rPr>
              <a:t> </a:t>
            </a:r>
            <a:r>
              <a:rPr lang="el-GR" i="1" dirty="0" err="1">
                <a:latin typeface="Calibri" panose="020F0502020204030204" pitchFamily="34" charset="0"/>
                <a:ea typeface="Calibri" panose="020F0502020204030204" pitchFamily="34" charset="0"/>
                <a:cs typeface="Times New Roman" panose="02020603050405020304" pitchFamily="18" charset="0"/>
              </a:rPr>
              <a:t>Gillot</a:t>
            </a:r>
            <a:r>
              <a:rPr lang="el-GR" i="1" dirty="0">
                <a:latin typeface="Calibri" panose="020F0502020204030204" pitchFamily="34" charset="0"/>
                <a:ea typeface="Calibri" panose="020F0502020204030204" pitchFamily="34" charset="0"/>
                <a:cs typeface="Times New Roman" panose="02020603050405020304" pitchFamily="18" charset="0"/>
              </a:rPr>
              <a:t> τον δάσκαλο, έτρεχα στα χωράφια για να παρατηρήσω λουλούδια. Μια μέρα, προσπάθησα να γονιμοποιήσω τα λουλούδια της αγαπημένης ορχιδέας του κυρίου. Κάθε μέρα που περνούσαμε από μπροστά τους, ο κύριος έμενε αρκετή ώρα εκεί και τα θαύμαζε. Συχνά έλεγε ότι τα φυτά δεν καρποφόρησαν και κάθε φορά στεναχωριόταν για αυτό το γεγονός, αλλά ήλπιζε ότι θα καταφέρει να καλλιεργήσει τη βανίλια και συνήθιζε να λέει «με τη βιασύνη κάνεις σπατάλη». Τα είχε φέρει από ένα ταξίδι στην Αμερική λίγα χρόνια νωρίτερα. Και εγώ βρήκα αυτά τα λευκά λουλούδια τόσο όμορφα… και μύριζαν τόσο όμορφα! </a:t>
            </a:r>
          </a:p>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Μια εβδομάδα αργότερα περνώντας από μπροστά τους παρατήρησα ότι τα λουλούδια είχαν δώσει τη θέση τους σε ένα μικρό πράσινο σωλήνα. Το παρατήρησα πρώτος και, περήφανος για τον εαυτό μου, του έδειξα το φυτό. "Επιτέλους!" αναφώνησε και πετάχτηκε από χαρά</a:t>
            </a:r>
            <a:r>
              <a:rPr lang="en-US" i="1" dirty="0">
                <a:latin typeface="Calibri" panose="020F0502020204030204" pitchFamily="34" charset="0"/>
                <a:ea typeface="Calibri" panose="020F050202020403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05EEBCD6-A48C-4A5F-87F0-D61331D5EEFF}"/>
              </a:ext>
            </a:extLst>
          </p:cNvPr>
          <p:cNvSpPr txBox="1"/>
          <p:nvPr/>
        </p:nvSpPr>
        <p:spPr>
          <a:xfrm>
            <a:off x="167870" y="1797013"/>
            <a:ext cx="10483661" cy="4458272"/>
          </a:xfrm>
          <a:custGeom>
            <a:avLst/>
            <a:gdLst>
              <a:gd name="connsiteX0" fmla="*/ 0 w 10483661"/>
              <a:gd name="connsiteY0" fmla="*/ 0 h 4458272"/>
              <a:gd name="connsiteX1" fmla="*/ 792099 w 10483661"/>
              <a:gd name="connsiteY1" fmla="*/ 0 h 4458272"/>
              <a:gd name="connsiteX2" fmla="*/ 1584198 w 10483661"/>
              <a:gd name="connsiteY2" fmla="*/ 0 h 4458272"/>
              <a:gd name="connsiteX3" fmla="*/ 2166623 w 10483661"/>
              <a:gd name="connsiteY3" fmla="*/ 0 h 4458272"/>
              <a:gd name="connsiteX4" fmla="*/ 2539376 w 10483661"/>
              <a:gd name="connsiteY4" fmla="*/ 0 h 4458272"/>
              <a:gd name="connsiteX5" fmla="*/ 3121801 w 10483661"/>
              <a:gd name="connsiteY5" fmla="*/ 0 h 4458272"/>
              <a:gd name="connsiteX6" fmla="*/ 3494554 w 10483661"/>
              <a:gd name="connsiteY6" fmla="*/ 0 h 4458272"/>
              <a:gd name="connsiteX7" fmla="*/ 4181816 w 10483661"/>
              <a:gd name="connsiteY7" fmla="*/ 0 h 4458272"/>
              <a:gd name="connsiteX8" fmla="*/ 4554568 w 10483661"/>
              <a:gd name="connsiteY8" fmla="*/ 0 h 4458272"/>
              <a:gd name="connsiteX9" fmla="*/ 5032157 w 10483661"/>
              <a:gd name="connsiteY9" fmla="*/ 0 h 4458272"/>
              <a:gd name="connsiteX10" fmla="*/ 5300073 w 10483661"/>
              <a:gd name="connsiteY10" fmla="*/ 0 h 4458272"/>
              <a:gd name="connsiteX11" fmla="*/ 6092172 w 10483661"/>
              <a:gd name="connsiteY11" fmla="*/ 0 h 4458272"/>
              <a:gd name="connsiteX12" fmla="*/ 6360088 w 10483661"/>
              <a:gd name="connsiteY12" fmla="*/ 0 h 4458272"/>
              <a:gd name="connsiteX13" fmla="*/ 6837677 w 10483661"/>
              <a:gd name="connsiteY13" fmla="*/ 0 h 4458272"/>
              <a:gd name="connsiteX14" fmla="*/ 7105592 w 10483661"/>
              <a:gd name="connsiteY14" fmla="*/ 0 h 4458272"/>
              <a:gd name="connsiteX15" fmla="*/ 7792855 w 10483661"/>
              <a:gd name="connsiteY15" fmla="*/ 0 h 4458272"/>
              <a:gd name="connsiteX16" fmla="*/ 8375280 w 10483661"/>
              <a:gd name="connsiteY16" fmla="*/ 0 h 4458272"/>
              <a:gd name="connsiteX17" fmla="*/ 8957706 w 10483661"/>
              <a:gd name="connsiteY17" fmla="*/ 0 h 4458272"/>
              <a:gd name="connsiteX18" fmla="*/ 9749805 w 10483661"/>
              <a:gd name="connsiteY18" fmla="*/ 0 h 4458272"/>
              <a:gd name="connsiteX19" fmla="*/ 10483661 w 10483661"/>
              <a:gd name="connsiteY19" fmla="*/ 0 h 4458272"/>
              <a:gd name="connsiteX20" fmla="*/ 10483661 w 10483661"/>
              <a:gd name="connsiteY20" fmla="*/ 557284 h 4458272"/>
              <a:gd name="connsiteX21" fmla="*/ 10483661 w 10483661"/>
              <a:gd name="connsiteY21" fmla="*/ 1159151 h 4458272"/>
              <a:gd name="connsiteX22" fmla="*/ 10483661 w 10483661"/>
              <a:gd name="connsiteY22" fmla="*/ 1761017 h 4458272"/>
              <a:gd name="connsiteX23" fmla="*/ 10483661 w 10483661"/>
              <a:gd name="connsiteY23" fmla="*/ 2407467 h 4458272"/>
              <a:gd name="connsiteX24" fmla="*/ 10483661 w 10483661"/>
              <a:gd name="connsiteY24" fmla="*/ 2875585 h 4458272"/>
              <a:gd name="connsiteX25" fmla="*/ 10483661 w 10483661"/>
              <a:gd name="connsiteY25" fmla="*/ 3432869 h 4458272"/>
              <a:gd name="connsiteX26" fmla="*/ 10483661 w 10483661"/>
              <a:gd name="connsiteY26" fmla="*/ 3945571 h 4458272"/>
              <a:gd name="connsiteX27" fmla="*/ 10483661 w 10483661"/>
              <a:gd name="connsiteY27" fmla="*/ 4458272 h 4458272"/>
              <a:gd name="connsiteX28" fmla="*/ 9796399 w 10483661"/>
              <a:gd name="connsiteY28" fmla="*/ 4458272 h 4458272"/>
              <a:gd name="connsiteX29" fmla="*/ 9004300 w 10483661"/>
              <a:gd name="connsiteY29" fmla="*/ 4458272 h 4458272"/>
              <a:gd name="connsiteX30" fmla="*/ 8421874 w 10483661"/>
              <a:gd name="connsiteY30" fmla="*/ 4458272 h 4458272"/>
              <a:gd name="connsiteX31" fmla="*/ 7839449 w 10483661"/>
              <a:gd name="connsiteY31" fmla="*/ 4458272 h 4458272"/>
              <a:gd name="connsiteX32" fmla="*/ 7361860 w 10483661"/>
              <a:gd name="connsiteY32" fmla="*/ 4458272 h 4458272"/>
              <a:gd name="connsiteX33" fmla="*/ 6569761 w 10483661"/>
              <a:gd name="connsiteY33" fmla="*/ 4458272 h 4458272"/>
              <a:gd name="connsiteX34" fmla="*/ 6197009 w 10483661"/>
              <a:gd name="connsiteY34" fmla="*/ 4458272 h 4458272"/>
              <a:gd name="connsiteX35" fmla="*/ 5509746 w 10483661"/>
              <a:gd name="connsiteY35" fmla="*/ 4458272 h 4458272"/>
              <a:gd name="connsiteX36" fmla="*/ 5241831 w 10483661"/>
              <a:gd name="connsiteY36" fmla="*/ 4458272 h 4458272"/>
              <a:gd name="connsiteX37" fmla="*/ 4764241 w 10483661"/>
              <a:gd name="connsiteY37" fmla="*/ 4458272 h 4458272"/>
              <a:gd name="connsiteX38" fmla="*/ 4076979 w 10483661"/>
              <a:gd name="connsiteY38" fmla="*/ 4458272 h 4458272"/>
              <a:gd name="connsiteX39" fmla="*/ 3389717 w 10483661"/>
              <a:gd name="connsiteY39" fmla="*/ 4458272 h 4458272"/>
              <a:gd name="connsiteX40" fmla="*/ 2912128 w 10483661"/>
              <a:gd name="connsiteY40" fmla="*/ 4458272 h 4458272"/>
              <a:gd name="connsiteX41" fmla="*/ 2434539 w 10483661"/>
              <a:gd name="connsiteY41" fmla="*/ 4458272 h 4458272"/>
              <a:gd name="connsiteX42" fmla="*/ 2166623 w 10483661"/>
              <a:gd name="connsiteY42" fmla="*/ 4458272 h 4458272"/>
              <a:gd name="connsiteX43" fmla="*/ 1689034 w 10483661"/>
              <a:gd name="connsiteY43" fmla="*/ 4458272 h 4458272"/>
              <a:gd name="connsiteX44" fmla="*/ 1106609 w 10483661"/>
              <a:gd name="connsiteY44" fmla="*/ 4458272 h 4458272"/>
              <a:gd name="connsiteX45" fmla="*/ 0 w 10483661"/>
              <a:gd name="connsiteY45" fmla="*/ 4458272 h 4458272"/>
              <a:gd name="connsiteX46" fmla="*/ 0 w 10483661"/>
              <a:gd name="connsiteY46" fmla="*/ 3990153 h 4458272"/>
              <a:gd name="connsiteX47" fmla="*/ 0 w 10483661"/>
              <a:gd name="connsiteY47" fmla="*/ 3522035 h 4458272"/>
              <a:gd name="connsiteX48" fmla="*/ 0 w 10483661"/>
              <a:gd name="connsiteY48" fmla="*/ 3009334 h 4458272"/>
              <a:gd name="connsiteX49" fmla="*/ 0 w 10483661"/>
              <a:gd name="connsiteY49" fmla="*/ 2541215 h 4458272"/>
              <a:gd name="connsiteX50" fmla="*/ 0 w 10483661"/>
              <a:gd name="connsiteY50" fmla="*/ 2073096 h 4458272"/>
              <a:gd name="connsiteX51" fmla="*/ 0 w 10483661"/>
              <a:gd name="connsiteY51" fmla="*/ 1515812 h 4458272"/>
              <a:gd name="connsiteX52" fmla="*/ 0 w 10483661"/>
              <a:gd name="connsiteY52" fmla="*/ 913946 h 4458272"/>
              <a:gd name="connsiteX53" fmla="*/ 0 w 10483661"/>
              <a:gd name="connsiteY53" fmla="*/ 490410 h 4458272"/>
              <a:gd name="connsiteX54" fmla="*/ 0 w 10483661"/>
              <a:gd name="connsiteY54" fmla="*/ 0 h 445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483661" h="4458272" fill="none" extrusionOk="0">
                <a:moveTo>
                  <a:pt x="0" y="0"/>
                </a:moveTo>
                <a:cubicBezTo>
                  <a:pt x="252640" y="-90957"/>
                  <a:pt x="464761" y="25414"/>
                  <a:pt x="792099" y="0"/>
                </a:cubicBezTo>
                <a:cubicBezTo>
                  <a:pt x="1119437" y="-25414"/>
                  <a:pt x="1371561" y="73033"/>
                  <a:pt x="1584198" y="0"/>
                </a:cubicBezTo>
                <a:cubicBezTo>
                  <a:pt x="1796835" y="-73033"/>
                  <a:pt x="1986020" y="57868"/>
                  <a:pt x="2166623" y="0"/>
                </a:cubicBezTo>
                <a:cubicBezTo>
                  <a:pt x="2347226" y="-57868"/>
                  <a:pt x="2398867" y="25862"/>
                  <a:pt x="2539376" y="0"/>
                </a:cubicBezTo>
                <a:cubicBezTo>
                  <a:pt x="2679885" y="-25862"/>
                  <a:pt x="2978369" y="35367"/>
                  <a:pt x="3121801" y="0"/>
                </a:cubicBezTo>
                <a:cubicBezTo>
                  <a:pt x="3265234" y="-35367"/>
                  <a:pt x="3357253" y="26180"/>
                  <a:pt x="3494554" y="0"/>
                </a:cubicBezTo>
                <a:cubicBezTo>
                  <a:pt x="3631855" y="-26180"/>
                  <a:pt x="3996844" y="42213"/>
                  <a:pt x="4181816" y="0"/>
                </a:cubicBezTo>
                <a:cubicBezTo>
                  <a:pt x="4366788" y="-42213"/>
                  <a:pt x="4456731" y="5854"/>
                  <a:pt x="4554568" y="0"/>
                </a:cubicBezTo>
                <a:cubicBezTo>
                  <a:pt x="4652405" y="-5854"/>
                  <a:pt x="4850806" y="47815"/>
                  <a:pt x="5032157" y="0"/>
                </a:cubicBezTo>
                <a:cubicBezTo>
                  <a:pt x="5213508" y="-47815"/>
                  <a:pt x="5183858" y="2462"/>
                  <a:pt x="5300073" y="0"/>
                </a:cubicBezTo>
                <a:cubicBezTo>
                  <a:pt x="5416288" y="-2462"/>
                  <a:pt x="5849827" y="66017"/>
                  <a:pt x="6092172" y="0"/>
                </a:cubicBezTo>
                <a:cubicBezTo>
                  <a:pt x="6334517" y="-66017"/>
                  <a:pt x="6228110" y="977"/>
                  <a:pt x="6360088" y="0"/>
                </a:cubicBezTo>
                <a:cubicBezTo>
                  <a:pt x="6492066" y="-977"/>
                  <a:pt x="6614892" y="44200"/>
                  <a:pt x="6837677" y="0"/>
                </a:cubicBezTo>
                <a:cubicBezTo>
                  <a:pt x="7060462" y="-44200"/>
                  <a:pt x="6980669" y="25885"/>
                  <a:pt x="7105592" y="0"/>
                </a:cubicBezTo>
                <a:cubicBezTo>
                  <a:pt x="7230516" y="-25885"/>
                  <a:pt x="7499716" y="60176"/>
                  <a:pt x="7792855" y="0"/>
                </a:cubicBezTo>
                <a:cubicBezTo>
                  <a:pt x="8085994" y="-60176"/>
                  <a:pt x="8193307" y="7833"/>
                  <a:pt x="8375280" y="0"/>
                </a:cubicBezTo>
                <a:cubicBezTo>
                  <a:pt x="8557253" y="-7833"/>
                  <a:pt x="8740076" y="5201"/>
                  <a:pt x="8957706" y="0"/>
                </a:cubicBezTo>
                <a:cubicBezTo>
                  <a:pt x="9175336" y="-5201"/>
                  <a:pt x="9459210" y="76193"/>
                  <a:pt x="9749805" y="0"/>
                </a:cubicBezTo>
                <a:cubicBezTo>
                  <a:pt x="10040400" y="-76193"/>
                  <a:pt x="10200563" y="78553"/>
                  <a:pt x="10483661" y="0"/>
                </a:cubicBezTo>
                <a:cubicBezTo>
                  <a:pt x="10511620" y="174639"/>
                  <a:pt x="10423404" y="341090"/>
                  <a:pt x="10483661" y="557284"/>
                </a:cubicBezTo>
                <a:cubicBezTo>
                  <a:pt x="10543918" y="773478"/>
                  <a:pt x="10447967" y="971634"/>
                  <a:pt x="10483661" y="1159151"/>
                </a:cubicBezTo>
                <a:cubicBezTo>
                  <a:pt x="10519355" y="1346668"/>
                  <a:pt x="10443909" y="1485042"/>
                  <a:pt x="10483661" y="1761017"/>
                </a:cubicBezTo>
                <a:cubicBezTo>
                  <a:pt x="10523413" y="2036992"/>
                  <a:pt x="10437222" y="2277098"/>
                  <a:pt x="10483661" y="2407467"/>
                </a:cubicBezTo>
                <a:cubicBezTo>
                  <a:pt x="10530100" y="2537836"/>
                  <a:pt x="10480260" y="2755858"/>
                  <a:pt x="10483661" y="2875585"/>
                </a:cubicBezTo>
                <a:cubicBezTo>
                  <a:pt x="10487062" y="2995312"/>
                  <a:pt x="10461633" y="3183461"/>
                  <a:pt x="10483661" y="3432869"/>
                </a:cubicBezTo>
                <a:cubicBezTo>
                  <a:pt x="10505689" y="3682277"/>
                  <a:pt x="10440649" y="3753629"/>
                  <a:pt x="10483661" y="3945571"/>
                </a:cubicBezTo>
                <a:cubicBezTo>
                  <a:pt x="10526673" y="4137513"/>
                  <a:pt x="10465608" y="4352550"/>
                  <a:pt x="10483661" y="4458272"/>
                </a:cubicBezTo>
                <a:cubicBezTo>
                  <a:pt x="10249588" y="4466017"/>
                  <a:pt x="9967602" y="4394049"/>
                  <a:pt x="9796399" y="4458272"/>
                </a:cubicBezTo>
                <a:cubicBezTo>
                  <a:pt x="9625196" y="4522495"/>
                  <a:pt x="9185237" y="4425832"/>
                  <a:pt x="9004300" y="4458272"/>
                </a:cubicBezTo>
                <a:cubicBezTo>
                  <a:pt x="8823363" y="4490712"/>
                  <a:pt x="8557446" y="4437349"/>
                  <a:pt x="8421874" y="4458272"/>
                </a:cubicBezTo>
                <a:cubicBezTo>
                  <a:pt x="8286302" y="4479195"/>
                  <a:pt x="8009823" y="4406054"/>
                  <a:pt x="7839449" y="4458272"/>
                </a:cubicBezTo>
                <a:cubicBezTo>
                  <a:pt x="7669076" y="4510490"/>
                  <a:pt x="7593504" y="4441788"/>
                  <a:pt x="7361860" y="4458272"/>
                </a:cubicBezTo>
                <a:cubicBezTo>
                  <a:pt x="7130216" y="4474756"/>
                  <a:pt x="6751917" y="4368764"/>
                  <a:pt x="6569761" y="4458272"/>
                </a:cubicBezTo>
                <a:cubicBezTo>
                  <a:pt x="6387605" y="4547780"/>
                  <a:pt x="6343077" y="4417399"/>
                  <a:pt x="6197009" y="4458272"/>
                </a:cubicBezTo>
                <a:cubicBezTo>
                  <a:pt x="6050941" y="4499145"/>
                  <a:pt x="5843557" y="4402237"/>
                  <a:pt x="5509746" y="4458272"/>
                </a:cubicBezTo>
                <a:cubicBezTo>
                  <a:pt x="5175935" y="4514307"/>
                  <a:pt x="5374577" y="4452426"/>
                  <a:pt x="5241831" y="4458272"/>
                </a:cubicBezTo>
                <a:cubicBezTo>
                  <a:pt x="5109085" y="4464118"/>
                  <a:pt x="4937296" y="4431543"/>
                  <a:pt x="4764241" y="4458272"/>
                </a:cubicBezTo>
                <a:cubicBezTo>
                  <a:pt x="4591186" y="4485001"/>
                  <a:pt x="4369704" y="4398149"/>
                  <a:pt x="4076979" y="4458272"/>
                </a:cubicBezTo>
                <a:cubicBezTo>
                  <a:pt x="3784254" y="4518395"/>
                  <a:pt x="3580735" y="4453518"/>
                  <a:pt x="3389717" y="4458272"/>
                </a:cubicBezTo>
                <a:cubicBezTo>
                  <a:pt x="3198699" y="4463026"/>
                  <a:pt x="3133934" y="4420685"/>
                  <a:pt x="2912128" y="4458272"/>
                </a:cubicBezTo>
                <a:cubicBezTo>
                  <a:pt x="2690322" y="4495859"/>
                  <a:pt x="2621805" y="4440172"/>
                  <a:pt x="2434539" y="4458272"/>
                </a:cubicBezTo>
                <a:cubicBezTo>
                  <a:pt x="2247273" y="4476372"/>
                  <a:pt x="2247165" y="4438728"/>
                  <a:pt x="2166623" y="4458272"/>
                </a:cubicBezTo>
                <a:cubicBezTo>
                  <a:pt x="2086081" y="4477816"/>
                  <a:pt x="1882245" y="4421973"/>
                  <a:pt x="1689034" y="4458272"/>
                </a:cubicBezTo>
                <a:cubicBezTo>
                  <a:pt x="1495823" y="4494571"/>
                  <a:pt x="1339999" y="4418197"/>
                  <a:pt x="1106609" y="4458272"/>
                </a:cubicBezTo>
                <a:cubicBezTo>
                  <a:pt x="873220" y="4498347"/>
                  <a:pt x="285272" y="4403127"/>
                  <a:pt x="0" y="4458272"/>
                </a:cubicBezTo>
                <a:cubicBezTo>
                  <a:pt x="-25981" y="4233600"/>
                  <a:pt x="22658" y="4115635"/>
                  <a:pt x="0" y="3990153"/>
                </a:cubicBezTo>
                <a:cubicBezTo>
                  <a:pt x="-22658" y="3864671"/>
                  <a:pt x="18473" y="3750557"/>
                  <a:pt x="0" y="3522035"/>
                </a:cubicBezTo>
                <a:cubicBezTo>
                  <a:pt x="-18473" y="3293513"/>
                  <a:pt x="18872" y="3210424"/>
                  <a:pt x="0" y="3009334"/>
                </a:cubicBezTo>
                <a:cubicBezTo>
                  <a:pt x="-18872" y="2808244"/>
                  <a:pt x="48958" y="2645788"/>
                  <a:pt x="0" y="2541215"/>
                </a:cubicBezTo>
                <a:cubicBezTo>
                  <a:pt x="-48958" y="2436642"/>
                  <a:pt x="55505" y="2282273"/>
                  <a:pt x="0" y="2073096"/>
                </a:cubicBezTo>
                <a:cubicBezTo>
                  <a:pt x="-55505" y="1863919"/>
                  <a:pt x="60549" y="1769997"/>
                  <a:pt x="0" y="1515812"/>
                </a:cubicBezTo>
                <a:cubicBezTo>
                  <a:pt x="-60549" y="1261627"/>
                  <a:pt x="68413" y="1060426"/>
                  <a:pt x="0" y="913946"/>
                </a:cubicBezTo>
                <a:cubicBezTo>
                  <a:pt x="-68413" y="767466"/>
                  <a:pt x="3376" y="667376"/>
                  <a:pt x="0" y="490410"/>
                </a:cubicBezTo>
                <a:cubicBezTo>
                  <a:pt x="-3376" y="313444"/>
                  <a:pt x="46010" y="234493"/>
                  <a:pt x="0" y="0"/>
                </a:cubicBezTo>
                <a:close/>
              </a:path>
              <a:path w="10483661" h="4458272" stroke="0" extrusionOk="0">
                <a:moveTo>
                  <a:pt x="0" y="0"/>
                </a:moveTo>
                <a:cubicBezTo>
                  <a:pt x="183911" y="-31810"/>
                  <a:pt x="324660" y="17271"/>
                  <a:pt x="582426" y="0"/>
                </a:cubicBezTo>
                <a:cubicBezTo>
                  <a:pt x="840192" y="-17271"/>
                  <a:pt x="1095255" y="25210"/>
                  <a:pt x="1374524" y="0"/>
                </a:cubicBezTo>
                <a:cubicBezTo>
                  <a:pt x="1653793" y="-25210"/>
                  <a:pt x="1560312" y="30086"/>
                  <a:pt x="1642440" y="0"/>
                </a:cubicBezTo>
                <a:cubicBezTo>
                  <a:pt x="1724568" y="-30086"/>
                  <a:pt x="2064097" y="32261"/>
                  <a:pt x="2224866" y="0"/>
                </a:cubicBezTo>
                <a:cubicBezTo>
                  <a:pt x="2385635" y="-32261"/>
                  <a:pt x="2668794" y="40191"/>
                  <a:pt x="2807291" y="0"/>
                </a:cubicBezTo>
                <a:cubicBezTo>
                  <a:pt x="2945789" y="-40191"/>
                  <a:pt x="3124719" y="37993"/>
                  <a:pt x="3284880" y="0"/>
                </a:cubicBezTo>
                <a:cubicBezTo>
                  <a:pt x="3445041" y="-37993"/>
                  <a:pt x="3773277" y="28855"/>
                  <a:pt x="4076979" y="0"/>
                </a:cubicBezTo>
                <a:cubicBezTo>
                  <a:pt x="4380681" y="-28855"/>
                  <a:pt x="4359886" y="21782"/>
                  <a:pt x="4554568" y="0"/>
                </a:cubicBezTo>
                <a:cubicBezTo>
                  <a:pt x="4749250" y="-21782"/>
                  <a:pt x="5027681" y="4496"/>
                  <a:pt x="5241831" y="0"/>
                </a:cubicBezTo>
                <a:cubicBezTo>
                  <a:pt x="5455981" y="-4496"/>
                  <a:pt x="5680714" y="34344"/>
                  <a:pt x="5824256" y="0"/>
                </a:cubicBezTo>
                <a:cubicBezTo>
                  <a:pt x="5967799" y="-34344"/>
                  <a:pt x="6050611" y="12460"/>
                  <a:pt x="6197009" y="0"/>
                </a:cubicBezTo>
                <a:cubicBezTo>
                  <a:pt x="6343407" y="-12460"/>
                  <a:pt x="6629730" y="40108"/>
                  <a:pt x="6779434" y="0"/>
                </a:cubicBezTo>
                <a:cubicBezTo>
                  <a:pt x="6929138" y="-40108"/>
                  <a:pt x="7138894" y="48060"/>
                  <a:pt x="7466696" y="0"/>
                </a:cubicBezTo>
                <a:cubicBezTo>
                  <a:pt x="7794498" y="-48060"/>
                  <a:pt x="7811084" y="55419"/>
                  <a:pt x="7944285" y="0"/>
                </a:cubicBezTo>
                <a:cubicBezTo>
                  <a:pt x="8077486" y="-55419"/>
                  <a:pt x="8132765" y="9027"/>
                  <a:pt x="8212201" y="0"/>
                </a:cubicBezTo>
                <a:cubicBezTo>
                  <a:pt x="8291637" y="-9027"/>
                  <a:pt x="8405179" y="19177"/>
                  <a:pt x="8480117" y="0"/>
                </a:cubicBezTo>
                <a:cubicBezTo>
                  <a:pt x="8555055" y="-19177"/>
                  <a:pt x="8705037" y="41714"/>
                  <a:pt x="8852869" y="0"/>
                </a:cubicBezTo>
                <a:cubicBezTo>
                  <a:pt x="9000701" y="-41714"/>
                  <a:pt x="9038477" y="8660"/>
                  <a:pt x="9120785" y="0"/>
                </a:cubicBezTo>
                <a:cubicBezTo>
                  <a:pt x="9203093" y="-8660"/>
                  <a:pt x="9405490" y="9275"/>
                  <a:pt x="9598374" y="0"/>
                </a:cubicBezTo>
                <a:cubicBezTo>
                  <a:pt x="9791258" y="-9275"/>
                  <a:pt x="10094909" y="32857"/>
                  <a:pt x="10483661" y="0"/>
                </a:cubicBezTo>
                <a:cubicBezTo>
                  <a:pt x="10534036" y="251874"/>
                  <a:pt x="10438594" y="383504"/>
                  <a:pt x="10483661" y="646449"/>
                </a:cubicBezTo>
                <a:cubicBezTo>
                  <a:pt x="10528728" y="909394"/>
                  <a:pt x="10428913" y="945954"/>
                  <a:pt x="10483661" y="1203733"/>
                </a:cubicBezTo>
                <a:cubicBezTo>
                  <a:pt x="10538409" y="1461512"/>
                  <a:pt x="10419555" y="1529575"/>
                  <a:pt x="10483661" y="1850183"/>
                </a:cubicBezTo>
                <a:cubicBezTo>
                  <a:pt x="10547767" y="2170791"/>
                  <a:pt x="10475912" y="2182802"/>
                  <a:pt x="10483661" y="2452050"/>
                </a:cubicBezTo>
                <a:cubicBezTo>
                  <a:pt x="10491410" y="2721298"/>
                  <a:pt x="10443453" y="2807106"/>
                  <a:pt x="10483661" y="3098499"/>
                </a:cubicBezTo>
                <a:cubicBezTo>
                  <a:pt x="10523869" y="3389892"/>
                  <a:pt x="10459842" y="3420660"/>
                  <a:pt x="10483661" y="3522035"/>
                </a:cubicBezTo>
                <a:cubicBezTo>
                  <a:pt x="10507480" y="3623410"/>
                  <a:pt x="10395653" y="4222363"/>
                  <a:pt x="10483661" y="4458272"/>
                </a:cubicBezTo>
                <a:cubicBezTo>
                  <a:pt x="10324468" y="4475184"/>
                  <a:pt x="10286538" y="4445083"/>
                  <a:pt x="10110909" y="4458272"/>
                </a:cubicBezTo>
                <a:cubicBezTo>
                  <a:pt x="9935280" y="4471461"/>
                  <a:pt x="9748194" y="4450459"/>
                  <a:pt x="9633320" y="4458272"/>
                </a:cubicBezTo>
                <a:cubicBezTo>
                  <a:pt x="9518446" y="4466085"/>
                  <a:pt x="9334333" y="4404476"/>
                  <a:pt x="9155731" y="4458272"/>
                </a:cubicBezTo>
                <a:cubicBezTo>
                  <a:pt x="8977129" y="4512068"/>
                  <a:pt x="8821588" y="4451294"/>
                  <a:pt x="8678142" y="4458272"/>
                </a:cubicBezTo>
                <a:cubicBezTo>
                  <a:pt x="8534696" y="4465250"/>
                  <a:pt x="8404390" y="4445716"/>
                  <a:pt x="8305389" y="4458272"/>
                </a:cubicBezTo>
                <a:cubicBezTo>
                  <a:pt x="8206388" y="4470828"/>
                  <a:pt x="8157563" y="4452761"/>
                  <a:pt x="8037473" y="4458272"/>
                </a:cubicBezTo>
                <a:cubicBezTo>
                  <a:pt x="7917383" y="4463783"/>
                  <a:pt x="7529739" y="4401451"/>
                  <a:pt x="7245375" y="4458272"/>
                </a:cubicBezTo>
                <a:cubicBezTo>
                  <a:pt x="6961011" y="4515093"/>
                  <a:pt x="6720740" y="4378355"/>
                  <a:pt x="6453276" y="4458272"/>
                </a:cubicBezTo>
                <a:cubicBezTo>
                  <a:pt x="6185812" y="4538189"/>
                  <a:pt x="6276157" y="4453532"/>
                  <a:pt x="6185360" y="4458272"/>
                </a:cubicBezTo>
                <a:cubicBezTo>
                  <a:pt x="6094563" y="4463012"/>
                  <a:pt x="5865312" y="4417521"/>
                  <a:pt x="5602934" y="4458272"/>
                </a:cubicBezTo>
                <a:cubicBezTo>
                  <a:pt x="5340556" y="4499023"/>
                  <a:pt x="5182234" y="4413400"/>
                  <a:pt x="4810836" y="4458272"/>
                </a:cubicBezTo>
                <a:cubicBezTo>
                  <a:pt x="4439438" y="4503144"/>
                  <a:pt x="4338609" y="4411091"/>
                  <a:pt x="4123573" y="4458272"/>
                </a:cubicBezTo>
                <a:cubicBezTo>
                  <a:pt x="3908537" y="4505453"/>
                  <a:pt x="3758106" y="4429090"/>
                  <a:pt x="3645984" y="4458272"/>
                </a:cubicBezTo>
                <a:cubicBezTo>
                  <a:pt x="3533862" y="4487454"/>
                  <a:pt x="3469764" y="4436865"/>
                  <a:pt x="3378069" y="4458272"/>
                </a:cubicBezTo>
                <a:cubicBezTo>
                  <a:pt x="3286375" y="4479679"/>
                  <a:pt x="2915962" y="4404334"/>
                  <a:pt x="2795643" y="4458272"/>
                </a:cubicBezTo>
                <a:cubicBezTo>
                  <a:pt x="2675324" y="4512210"/>
                  <a:pt x="2592117" y="4416862"/>
                  <a:pt x="2422891" y="4458272"/>
                </a:cubicBezTo>
                <a:cubicBezTo>
                  <a:pt x="2253665" y="4499682"/>
                  <a:pt x="2183394" y="4418525"/>
                  <a:pt x="1945302" y="4458272"/>
                </a:cubicBezTo>
                <a:cubicBezTo>
                  <a:pt x="1707210" y="4498019"/>
                  <a:pt x="1754398" y="4421028"/>
                  <a:pt x="1572549" y="4458272"/>
                </a:cubicBezTo>
                <a:cubicBezTo>
                  <a:pt x="1390700" y="4495516"/>
                  <a:pt x="1431263" y="4437731"/>
                  <a:pt x="1304633" y="4458272"/>
                </a:cubicBezTo>
                <a:cubicBezTo>
                  <a:pt x="1178003" y="4478813"/>
                  <a:pt x="713080" y="4427811"/>
                  <a:pt x="512535" y="4458272"/>
                </a:cubicBezTo>
                <a:cubicBezTo>
                  <a:pt x="311990" y="4488733"/>
                  <a:pt x="195995" y="4439722"/>
                  <a:pt x="0" y="4458272"/>
                </a:cubicBezTo>
                <a:cubicBezTo>
                  <a:pt x="-50074" y="4266818"/>
                  <a:pt x="54942" y="4142085"/>
                  <a:pt x="0" y="3990153"/>
                </a:cubicBezTo>
                <a:cubicBezTo>
                  <a:pt x="-54942" y="3838221"/>
                  <a:pt x="35109" y="3731201"/>
                  <a:pt x="0" y="3566618"/>
                </a:cubicBezTo>
                <a:cubicBezTo>
                  <a:pt x="-35109" y="3402036"/>
                  <a:pt x="569" y="3138803"/>
                  <a:pt x="0" y="2964751"/>
                </a:cubicBezTo>
                <a:cubicBezTo>
                  <a:pt x="-569" y="2790699"/>
                  <a:pt x="36152" y="2596436"/>
                  <a:pt x="0" y="2362884"/>
                </a:cubicBezTo>
                <a:cubicBezTo>
                  <a:pt x="-36152" y="2129332"/>
                  <a:pt x="11237" y="2104768"/>
                  <a:pt x="0" y="1850183"/>
                </a:cubicBezTo>
                <a:cubicBezTo>
                  <a:pt x="-11237" y="1595598"/>
                  <a:pt x="31421" y="1451690"/>
                  <a:pt x="0" y="1203733"/>
                </a:cubicBezTo>
                <a:cubicBezTo>
                  <a:pt x="-31421" y="955776"/>
                  <a:pt x="49050" y="780353"/>
                  <a:pt x="0" y="557284"/>
                </a:cubicBezTo>
                <a:cubicBezTo>
                  <a:pt x="-49050" y="334215"/>
                  <a:pt x="36875" y="246038"/>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000377337">
                  <a:prstGeom prst="rect">
                    <a:avLst/>
                  </a:prstGeom>
                  <ask:type>
                    <ask:lineSketchScribble/>
                  </ask:type>
                </ask:lineSketchStyleProps>
              </a:ext>
            </a:extLst>
          </a:ln>
        </p:spPr>
        <p:txBody>
          <a:bodyPr wrap="square">
            <a:spAutoFit/>
          </a:bodyPr>
          <a:lstStyle/>
          <a:p>
            <a:pPr algn="just">
              <a:lnSpc>
                <a:spcPct val="110000"/>
              </a:lnSpc>
              <a:spcAft>
                <a:spcPts val="300"/>
              </a:spcAft>
            </a:pPr>
            <a:r>
              <a:rPr lang="el-GR" b="1" i="1" dirty="0">
                <a:latin typeface="Calibri" panose="020F0502020204030204" pitchFamily="34" charset="0"/>
                <a:ea typeface="Calibri" panose="020F0502020204030204" pitchFamily="34" charset="0"/>
                <a:cs typeface="Times New Roman" panose="02020603050405020304" pitchFamily="18" charset="0"/>
              </a:rPr>
              <a:t>Γεια σας! Είμαι ο Έντμοντ. </a:t>
            </a:r>
            <a:r>
              <a:rPr lang="el-GR" i="1" dirty="0">
                <a:latin typeface="Calibri" panose="020F0502020204030204" pitchFamily="34" charset="0"/>
                <a:ea typeface="Calibri" panose="020F0502020204030204" pitchFamily="34" charset="0"/>
                <a:cs typeface="Times New Roman" panose="02020603050405020304" pitchFamily="18" charset="0"/>
              </a:rPr>
              <a:t>Έντμοντ ήταν το πρώτο όνομα που έδωσε η αφεντικίνα της μητέρας μου. Ήταν του θείου της.</a:t>
            </a:r>
          </a:p>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Δεν γνώρισα τη μητέρα μου που πέθανε γεννώντας εμένα. Ο κύριος </a:t>
            </a:r>
            <a:r>
              <a:rPr lang="el-GR" i="1" dirty="0" err="1">
                <a:latin typeface="Calibri" panose="020F0502020204030204" pitchFamily="34" charset="0"/>
                <a:ea typeface="Calibri" panose="020F0502020204030204" pitchFamily="34" charset="0"/>
                <a:cs typeface="Times New Roman" panose="02020603050405020304" pitchFamily="18" charset="0"/>
              </a:rPr>
              <a:t>Féreol</a:t>
            </a:r>
            <a:r>
              <a:rPr lang="el-GR" i="1" dirty="0">
                <a:latin typeface="Calibri" panose="020F0502020204030204" pitchFamily="34" charset="0"/>
                <a:ea typeface="Calibri" panose="020F0502020204030204" pitchFamily="34" charset="0"/>
                <a:cs typeface="Times New Roman" panose="02020603050405020304" pitchFamily="18" charset="0"/>
              </a:rPr>
              <a:t> με πήρε μαζί του στο κτήμα του. Με μεγάλωσε η </a:t>
            </a:r>
            <a:r>
              <a:rPr lang="sl-SI" i="1" dirty="0">
                <a:latin typeface="Calibri" panose="020F0502020204030204" pitchFamily="34" charset="0"/>
                <a:ea typeface="Calibri" panose="020F0502020204030204" pitchFamily="34" charset="0"/>
                <a:cs typeface="Times New Roman" panose="02020603050405020304" pitchFamily="18" charset="0"/>
              </a:rPr>
              <a:t>Angata</a:t>
            </a:r>
            <a:r>
              <a:rPr lang="el-GR" i="1" dirty="0">
                <a:latin typeface="Calibri" panose="020F0502020204030204" pitchFamily="34" charset="0"/>
                <a:ea typeface="Calibri" panose="020F0502020204030204" pitchFamily="34" charset="0"/>
                <a:cs typeface="Times New Roman" panose="02020603050405020304" pitchFamily="18" charset="0"/>
              </a:rPr>
              <a:t> μια γριά </a:t>
            </a:r>
            <a:r>
              <a:rPr lang="el-GR" i="1" dirty="0" err="1">
                <a:latin typeface="Calibri" panose="020F0502020204030204" pitchFamily="34" charset="0"/>
                <a:ea typeface="Calibri" panose="020F0502020204030204" pitchFamily="34" charset="0"/>
                <a:cs typeface="Times New Roman" panose="02020603050405020304" pitchFamily="18" charset="0"/>
              </a:rPr>
              <a:t>Μπενγκαλέζα</a:t>
            </a:r>
            <a:r>
              <a:rPr lang="el-GR" i="1" dirty="0">
                <a:latin typeface="Calibri" panose="020F0502020204030204" pitchFamily="34" charset="0"/>
                <a:ea typeface="Calibri" panose="020F0502020204030204" pitchFamily="34" charset="0"/>
                <a:cs typeface="Times New Roman" panose="02020603050405020304" pitchFamily="18" charset="0"/>
              </a:rPr>
              <a:t> που ήταν σκλάβα και ανήκε στην αφεντικίνα της μητέρας μου.</a:t>
            </a:r>
          </a:p>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Μακάρι να είχα γνωρίσει τη μητέρα μου, συχνά ονειρευόμουν τις αγκαλιές που θα μου έκανε, αλλά… «Η ζωή είναι δύσκολη για εμάς τους σκλάβους, και η ευτυχία δεν είναι για εμάς», συνέχιζε να μου λέει η </a:t>
            </a:r>
            <a:r>
              <a:rPr lang="sl-SI" i="1" dirty="0">
                <a:latin typeface="Calibri" panose="020F0502020204030204" pitchFamily="34" charset="0"/>
                <a:ea typeface="Calibri" panose="020F0502020204030204" pitchFamily="34" charset="0"/>
                <a:cs typeface="Times New Roman" panose="02020603050405020304" pitchFamily="18" charset="0"/>
              </a:rPr>
              <a:t>Angata</a:t>
            </a:r>
            <a:r>
              <a:rPr lang="el-GR" i="1" dirty="0">
                <a:latin typeface="Calibri" panose="020F0502020204030204" pitchFamily="34" charset="0"/>
                <a:ea typeface="Calibri" panose="020F0502020204030204" pitchFamily="34" charset="0"/>
                <a:cs typeface="Times New Roman" panose="02020603050405020304" pitchFamily="18" charset="0"/>
              </a:rPr>
              <a:t>. «Πρέπει να γίνεις αόρατος, να μπλέξεις στο τοπίο όπως ο χαμαιλέοντας στο κλαδί, αν δεν θέλεις να έχεις προβλήματα». Ήταν πραγματικά σκληρή </a:t>
            </a:r>
            <a:r>
              <a:rPr lang="sl-SI" i="1" dirty="0">
                <a:latin typeface="Calibri" panose="020F0502020204030204" pitchFamily="34" charset="0"/>
                <a:ea typeface="Calibri" panose="020F0502020204030204" pitchFamily="34" charset="0"/>
                <a:cs typeface="Times New Roman" panose="02020603050405020304" pitchFamily="18" charset="0"/>
              </a:rPr>
              <a:t>Angata</a:t>
            </a:r>
            <a:r>
              <a:rPr lang="el-GR" i="1" dirty="0">
                <a:latin typeface="Calibri" panose="020F0502020204030204" pitchFamily="34" charset="0"/>
                <a:ea typeface="Calibri" panose="020F0502020204030204" pitchFamily="34" charset="0"/>
                <a:cs typeface="Times New Roman" panose="02020603050405020304" pitchFamily="18" charset="0"/>
              </a:rPr>
              <a:t>, δίκαιη αλλά τραχιά.</a:t>
            </a:r>
          </a:p>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Ο κύριος με φρόντισε καλά. Μου επέτρεπε να παίζω με τα παιδιά του στο σπίτι και μπορούσα να πάρω ακόμη και τα υπολείμματα του δείπνου τους. Παρόλα αυτά δεν δίσταζε να μου θυμίζει την κατάστασή μου. Όταν γελούσα πάρα πολύ με αποκαλούσε άγριο. όταν δεν ήμουν αρκετά γρήγορος για να κάνω τις δουλειές μου, με χτυπούσε λέγοντας ότι δεν ήξερε γιατί δέχτηκε να με πάρει στο σπίτι του και ότι έπρεπε να με είχε αφήσει να πεθάνω… Έτσι, μεγάλωσα πραγματικά πιστεύοντας ότι ήρθα από οικογένεια κακών ανθρώπων όπως έλεγε και ο ίδιος</a:t>
            </a:r>
            <a:r>
              <a:rPr lang="en-US" i="1" dirty="0">
                <a:latin typeface="Calibri" panose="020F0502020204030204" pitchFamily="34" charset="0"/>
                <a:ea typeface="Calibri" panose="020F0502020204030204" pitchFamily="34" charset="0"/>
                <a:cs typeface="Times New Roman" panose="02020603050405020304" pitchFamily="18" charset="0"/>
              </a:rPr>
              <a:t>.</a:t>
            </a:r>
          </a:p>
        </p:txBody>
      </p:sp>
      <p:pic>
        <p:nvPicPr>
          <p:cNvPr id="16" name="Grafik 633" descr="Aquarell, Pinselstrich, Farbe, Abstrakt, Textur, Bürste">
            <a:extLst>
              <a:ext uri="{FF2B5EF4-FFF2-40B4-BE49-F238E27FC236}">
                <a16:creationId xmlns:a16="http://schemas.microsoft.com/office/drawing/2014/main" id="{AF11B382-0EE3-4BF6-8CA8-36A15FBC31F3}"/>
              </a:ext>
            </a:extLst>
          </p:cNvPr>
          <p:cNvPicPr>
            <a:picLocks noChangeAspect="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l-GR" dirty="0"/>
              <a:t>Πρόσωπο</a:t>
            </a:r>
            <a:r>
              <a:rPr lang="en-GB" dirty="0"/>
              <a:t> 1: Edmond </a:t>
            </a:r>
            <a:r>
              <a:rPr lang="en-GB" dirty="0" err="1"/>
              <a:t>Albius</a:t>
            </a:r>
            <a:endParaRPr lang="en-GB" dirty="0"/>
          </a:p>
        </p:txBody>
      </p:sp>
    </p:spTree>
    <p:extLst>
      <p:ext uri="{BB962C8B-B14F-4D97-AF65-F5344CB8AC3E}">
        <p14:creationId xmlns:p14="http://schemas.microsoft.com/office/powerpoint/2010/main" val="4126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14" grpId="0" animBg="1"/>
      <p:bldP spid="14" grpId="1" animBg="1"/>
      <p:bldP spid="12" grpId="0" animBg="1"/>
      <p:bldP spid="12" grpId="1" animBg="1"/>
      <p:bldP spid="10" grpId="0" animBg="1"/>
      <p:bldP spid="10" grpId="1" animBg="1"/>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Εικόνα 15">
            <a:extLst>
              <a:ext uri="{FF2B5EF4-FFF2-40B4-BE49-F238E27FC236}">
                <a16:creationId xmlns:a16="http://schemas.microsoft.com/office/drawing/2014/main" id="{893768EC-F165-41E0-A1FC-15C7EB2936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362" y="1490731"/>
            <a:ext cx="1450975" cy="1810385"/>
          </a:xfrm>
          <a:prstGeom prst="rect">
            <a:avLst/>
          </a:prstGeom>
          <a:noFill/>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668594" y="1636114"/>
            <a:ext cx="9434771" cy="4796401"/>
          </a:xfrm>
          <a:noFill/>
        </p:spPr>
        <p:txBody>
          <a:bodyPr>
            <a:noAutofit/>
          </a:bodyPr>
          <a:lstStyle/>
          <a:p>
            <a:pPr marL="0" indent="0">
              <a:lnSpc>
                <a:spcPct val="110000"/>
              </a:lnSpc>
              <a:spcBef>
                <a:spcPts val="0"/>
              </a:spcBef>
              <a:spcAft>
                <a:spcPts val="300"/>
              </a:spcAft>
              <a:buNone/>
            </a:pPr>
            <a:r>
              <a:rPr lang="el-GR" sz="2400" b="1" i="1" dirty="0">
                <a:latin typeface="Calibri" panose="020F0502020204030204" pitchFamily="34" charset="0"/>
                <a:ea typeface="Calibri" panose="020F0502020204030204" pitchFamily="34" charset="0"/>
                <a:cs typeface="Times New Roman" panose="02020603050405020304" pitchFamily="18" charset="0"/>
              </a:rPr>
              <a:t>Γεια! Είμαι ο </a:t>
            </a:r>
            <a:r>
              <a:rPr lang="el-GR" sz="2400" b="1" i="1" dirty="0" err="1">
                <a:latin typeface="Calibri" panose="020F0502020204030204" pitchFamily="34" charset="0"/>
                <a:ea typeface="Calibri" panose="020F0502020204030204" pitchFamily="34" charset="0"/>
                <a:cs typeface="Times New Roman" panose="02020603050405020304" pitchFamily="18" charset="0"/>
              </a:rPr>
              <a:t>Fereol</a:t>
            </a:r>
            <a:r>
              <a:rPr lang="el-GR" sz="2400" b="1" i="1" dirty="0">
                <a:latin typeface="Calibri" panose="020F0502020204030204" pitchFamily="34" charset="0"/>
                <a:ea typeface="Calibri" panose="020F0502020204030204" pitchFamily="34" charset="0"/>
                <a:cs typeface="Times New Roman" panose="02020603050405020304" pitchFamily="18" charset="0"/>
              </a:rPr>
              <a:t> </a:t>
            </a:r>
            <a:r>
              <a:rPr lang="el-GR" sz="2400" b="1" i="1" dirty="0" err="1">
                <a:latin typeface="Calibri" panose="020F0502020204030204" pitchFamily="34" charset="0"/>
                <a:ea typeface="Calibri" panose="020F0502020204030204" pitchFamily="34" charset="0"/>
                <a:cs typeface="Times New Roman" panose="02020603050405020304" pitchFamily="18" charset="0"/>
              </a:rPr>
              <a:t>Bellier</a:t>
            </a:r>
            <a:r>
              <a:rPr lang="el-GR" sz="2400" b="1" i="1" dirty="0">
                <a:latin typeface="Calibri" panose="020F0502020204030204" pitchFamily="34" charset="0"/>
                <a:ea typeface="Calibri" panose="020F0502020204030204" pitchFamily="34" charset="0"/>
                <a:cs typeface="Times New Roman" panose="02020603050405020304" pitchFamily="18" charset="0"/>
              </a:rPr>
              <a:t> </a:t>
            </a:r>
            <a:r>
              <a:rPr lang="el-GR" sz="2400" b="1" i="1" dirty="0" err="1">
                <a:latin typeface="Calibri" panose="020F0502020204030204" pitchFamily="34" charset="0"/>
                <a:ea typeface="Calibri" panose="020F0502020204030204" pitchFamily="34" charset="0"/>
                <a:cs typeface="Times New Roman" panose="02020603050405020304" pitchFamily="18" charset="0"/>
              </a:rPr>
              <a:t>Beaumont</a:t>
            </a:r>
            <a:r>
              <a:rPr lang="el-GR" sz="2400" b="1" i="1" dirty="0">
                <a:latin typeface="Calibri" panose="020F0502020204030204" pitchFamily="34" charset="0"/>
                <a:ea typeface="Calibri" panose="020F0502020204030204" pitchFamily="34" charset="0"/>
                <a:cs typeface="Times New Roman" panose="02020603050405020304" pitchFamily="18" charset="0"/>
              </a:rPr>
              <a:t>, </a:t>
            </a:r>
            <a:r>
              <a:rPr lang="el-GR" sz="2400" i="1" dirty="0">
                <a:latin typeface="Calibri" panose="020F0502020204030204" pitchFamily="34" charset="0"/>
                <a:ea typeface="Calibri" panose="020F0502020204030204" pitchFamily="34" charset="0"/>
                <a:cs typeface="Times New Roman" panose="02020603050405020304" pitchFamily="18" charset="0"/>
              </a:rPr>
              <a:t>ιδιοκτήτης γης του μεγαλύτερου σπιτιού στην περιοχή </a:t>
            </a:r>
            <a:r>
              <a:rPr lang="el-GR" sz="2400" i="1" dirty="0" err="1">
                <a:latin typeface="Calibri" panose="020F0502020204030204" pitchFamily="34" charset="0"/>
                <a:ea typeface="Calibri" panose="020F0502020204030204" pitchFamily="34" charset="0"/>
                <a:cs typeface="Times New Roman" panose="02020603050405020304" pitchFamily="18" charset="0"/>
              </a:rPr>
              <a:t>Sainte-Suzanne</a:t>
            </a:r>
            <a:r>
              <a:rPr lang="el-GR" sz="2400" i="1" dirty="0">
                <a:latin typeface="Calibri" panose="020F0502020204030204" pitchFamily="34" charset="0"/>
                <a:ea typeface="Calibri" panose="020F0502020204030204" pitchFamily="34" charset="0"/>
                <a:cs typeface="Times New Roman" panose="02020603050405020304" pitchFamily="18" charset="0"/>
              </a:rPr>
              <a:t>, στην αποικία του νησιού </a:t>
            </a:r>
            <a:r>
              <a:rPr lang="el-GR" sz="2400" i="1" dirty="0" err="1">
                <a:latin typeface="Calibri" panose="020F0502020204030204" pitchFamily="34" charset="0"/>
                <a:ea typeface="Calibri" panose="020F0502020204030204" pitchFamily="34" charset="0"/>
                <a:cs typeface="Times New Roman" panose="02020603050405020304" pitchFamily="18" charset="0"/>
              </a:rPr>
              <a:t>Bourbon</a:t>
            </a:r>
            <a:r>
              <a:rPr lang="el-GR" sz="2400" i="1" dirty="0">
                <a:latin typeface="Calibri" panose="020F0502020204030204" pitchFamily="34" charset="0"/>
                <a:ea typeface="Calibri" panose="020F0502020204030204" pitchFamily="34" charset="0"/>
                <a:cs typeface="Times New Roman" panose="02020603050405020304" pitchFamily="18" charset="0"/>
              </a:rPr>
              <a:t>, στο νοτιοδυτικό τμήμα του Ινδικού Ωκεανού. Δεν είμαι απλώς ένας άποικος. Είμαι ένας από τους πιο πλούσιους και σεβαστούς αποίκους. Θα έκανα τον πατέρα μου περήφανο για μένα αν ήταν ακόμα ζωντανός</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1" name="TextBox 10">
            <a:extLst>
              <a:ext uri="{FF2B5EF4-FFF2-40B4-BE49-F238E27FC236}">
                <a16:creationId xmlns:a16="http://schemas.microsoft.com/office/drawing/2014/main" id="{6F709CD9-4A6A-4F81-84E0-CE8C0602145A}"/>
              </a:ext>
            </a:extLst>
          </p:cNvPr>
          <p:cNvSpPr txBox="1"/>
          <p:nvPr/>
        </p:nvSpPr>
        <p:spPr>
          <a:xfrm>
            <a:off x="98361" y="2836040"/>
            <a:ext cx="11169713" cy="3970318"/>
          </a:xfrm>
          <a:custGeom>
            <a:avLst/>
            <a:gdLst>
              <a:gd name="connsiteX0" fmla="*/ 0 w 11169713"/>
              <a:gd name="connsiteY0" fmla="*/ 0 h 3970318"/>
              <a:gd name="connsiteX1" fmla="*/ 699577 w 11169713"/>
              <a:gd name="connsiteY1" fmla="*/ 0 h 3970318"/>
              <a:gd name="connsiteX2" fmla="*/ 1399154 w 11169713"/>
              <a:gd name="connsiteY2" fmla="*/ 0 h 3970318"/>
              <a:gd name="connsiteX3" fmla="*/ 1651942 w 11169713"/>
              <a:gd name="connsiteY3" fmla="*/ 0 h 3970318"/>
              <a:gd name="connsiteX4" fmla="*/ 2351519 w 11169713"/>
              <a:gd name="connsiteY4" fmla="*/ 0 h 3970318"/>
              <a:gd name="connsiteX5" fmla="*/ 2939398 w 11169713"/>
              <a:gd name="connsiteY5" fmla="*/ 0 h 3970318"/>
              <a:gd name="connsiteX6" fmla="*/ 3303884 w 11169713"/>
              <a:gd name="connsiteY6" fmla="*/ 0 h 3970318"/>
              <a:gd name="connsiteX7" fmla="*/ 3556672 w 11169713"/>
              <a:gd name="connsiteY7" fmla="*/ 0 h 3970318"/>
              <a:gd name="connsiteX8" fmla="*/ 4256249 w 11169713"/>
              <a:gd name="connsiteY8" fmla="*/ 0 h 3970318"/>
              <a:gd name="connsiteX9" fmla="*/ 4955825 w 11169713"/>
              <a:gd name="connsiteY9" fmla="*/ 0 h 3970318"/>
              <a:gd name="connsiteX10" fmla="*/ 5543705 w 11169713"/>
              <a:gd name="connsiteY10" fmla="*/ 0 h 3970318"/>
              <a:gd name="connsiteX11" fmla="*/ 6243282 w 11169713"/>
              <a:gd name="connsiteY11" fmla="*/ 0 h 3970318"/>
              <a:gd name="connsiteX12" fmla="*/ 7054556 w 11169713"/>
              <a:gd name="connsiteY12" fmla="*/ 0 h 3970318"/>
              <a:gd name="connsiteX13" fmla="*/ 7865829 w 11169713"/>
              <a:gd name="connsiteY13" fmla="*/ 0 h 3970318"/>
              <a:gd name="connsiteX14" fmla="*/ 8118618 w 11169713"/>
              <a:gd name="connsiteY14" fmla="*/ 0 h 3970318"/>
              <a:gd name="connsiteX15" fmla="*/ 8371406 w 11169713"/>
              <a:gd name="connsiteY15" fmla="*/ 0 h 3970318"/>
              <a:gd name="connsiteX16" fmla="*/ 9182680 w 11169713"/>
              <a:gd name="connsiteY16" fmla="*/ 0 h 3970318"/>
              <a:gd name="connsiteX17" fmla="*/ 9658862 w 11169713"/>
              <a:gd name="connsiteY17" fmla="*/ 0 h 3970318"/>
              <a:gd name="connsiteX18" fmla="*/ 10358439 w 11169713"/>
              <a:gd name="connsiteY18" fmla="*/ 0 h 3970318"/>
              <a:gd name="connsiteX19" fmla="*/ 11169713 w 11169713"/>
              <a:gd name="connsiteY19" fmla="*/ 0 h 3970318"/>
              <a:gd name="connsiteX20" fmla="*/ 11169713 w 11169713"/>
              <a:gd name="connsiteY20" fmla="*/ 646595 h 3970318"/>
              <a:gd name="connsiteX21" fmla="*/ 11169713 w 11169713"/>
              <a:gd name="connsiteY21" fmla="*/ 1134377 h 3970318"/>
              <a:gd name="connsiteX22" fmla="*/ 11169713 w 11169713"/>
              <a:gd name="connsiteY22" fmla="*/ 1741268 h 3970318"/>
              <a:gd name="connsiteX23" fmla="*/ 11169713 w 11169713"/>
              <a:gd name="connsiteY23" fmla="*/ 2229050 h 3970318"/>
              <a:gd name="connsiteX24" fmla="*/ 11169713 w 11169713"/>
              <a:gd name="connsiteY24" fmla="*/ 2677129 h 3970318"/>
              <a:gd name="connsiteX25" fmla="*/ 11169713 w 11169713"/>
              <a:gd name="connsiteY25" fmla="*/ 3125207 h 3970318"/>
              <a:gd name="connsiteX26" fmla="*/ 11169713 w 11169713"/>
              <a:gd name="connsiteY26" fmla="*/ 3970318 h 3970318"/>
              <a:gd name="connsiteX27" fmla="*/ 10805228 w 11169713"/>
              <a:gd name="connsiteY27" fmla="*/ 3970318 h 3970318"/>
              <a:gd name="connsiteX28" fmla="*/ 10105651 w 11169713"/>
              <a:gd name="connsiteY28" fmla="*/ 3970318 h 3970318"/>
              <a:gd name="connsiteX29" fmla="*/ 9629468 w 11169713"/>
              <a:gd name="connsiteY29" fmla="*/ 3970318 h 3970318"/>
              <a:gd name="connsiteX30" fmla="*/ 8818194 w 11169713"/>
              <a:gd name="connsiteY30" fmla="*/ 3970318 h 3970318"/>
              <a:gd name="connsiteX31" fmla="*/ 8453709 w 11169713"/>
              <a:gd name="connsiteY31" fmla="*/ 3970318 h 3970318"/>
              <a:gd name="connsiteX32" fmla="*/ 8200921 w 11169713"/>
              <a:gd name="connsiteY32" fmla="*/ 3970318 h 3970318"/>
              <a:gd name="connsiteX33" fmla="*/ 7501344 w 11169713"/>
              <a:gd name="connsiteY33" fmla="*/ 3970318 h 3970318"/>
              <a:gd name="connsiteX34" fmla="*/ 6690070 w 11169713"/>
              <a:gd name="connsiteY34" fmla="*/ 3970318 h 3970318"/>
              <a:gd name="connsiteX35" fmla="*/ 5990493 w 11169713"/>
              <a:gd name="connsiteY35" fmla="*/ 3970318 h 3970318"/>
              <a:gd name="connsiteX36" fmla="*/ 5626008 w 11169713"/>
              <a:gd name="connsiteY36" fmla="*/ 3970318 h 3970318"/>
              <a:gd name="connsiteX37" fmla="*/ 5261523 w 11169713"/>
              <a:gd name="connsiteY37" fmla="*/ 3970318 h 3970318"/>
              <a:gd name="connsiteX38" fmla="*/ 4897037 w 11169713"/>
              <a:gd name="connsiteY38" fmla="*/ 3970318 h 3970318"/>
              <a:gd name="connsiteX39" fmla="*/ 4309158 w 11169713"/>
              <a:gd name="connsiteY39" fmla="*/ 3970318 h 3970318"/>
              <a:gd name="connsiteX40" fmla="*/ 3609581 w 11169713"/>
              <a:gd name="connsiteY40" fmla="*/ 3970318 h 3970318"/>
              <a:gd name="connsiteX41" fmla="*/ 3245096 w 11169713"/>
              <a:gd name="connsiteY41" fmla="*/ 3970318 h 3970318"/>
              <a:gd name="connsiteX42" fmla="*/ 2657216 w 11169713"/>
              <a:gd name="connsiteY42" fmla="*/ 3970318 h 3970318"/>
              <a:gd name="connsiteX43" fmla="*/ 1957639 w 11169713"/>
              <a:gd name="connsiteY43" fmla="*/ 3970318 h 3970318"/>
              <a:gd name="connsiteX44" fmla="*/ 1481457 w 11169713"/>
              <a:gd name="connsiteY44" fmla="*/ 3970318 h 3970318"/>
              <a:gd name="connsiteX45" fmla="*/ 781880 w 11169713"/>
              <a:gd name="connsiteY45" fmla="*/ 3970318 h 3970318"/>
              <a:gd name="connsiteX46" fmla="*/ 529092 w 11169713"/>
              <a:gd name="connsiteY46" fmla="*/ 3970318 h 3970318"/>
              <a:gd name="connsiteX47" fmla="*/ 0 w 11169713"/>
              <a:gd name="connsiteY47" fmla="*/ 3970318 h 3970318"/>
              <a:gd name="connsiteX48" fmla="*/ 0 w 11169713"/>
              <a:gd name="connsiteY48" fmla="*/ 3482536 h 3970318"/>
              <a:gd name="connsiteX49" fmla="*/ 0 w 11169713"/>
              <a:gd name="connsiteY49" fmla="*/ 2835941 h 3970318"/>
              <a:gd name="connsiteX50" fmla="*/ 0 w 11169713"/>
              <a:gd name="connsiteY50" fmla="*/ 2387863 h 3970318"/>
              <a:gd name="connsiteX51" fmla="*/ 0 w 11169713"/>
              <a:gd name="connsiteY51" fmla="*/ 1741268 h 3970318"/>
              <a:gd name="connsiteX52" fmla="*/ 0 w 11169713"/>
              <a:gd name="connsiteY52" fmla="*/ 1253486 h 3970318"/>
              <a:gd name="connsiteX53" fmla="*/ 0 w 11169713"/>
              <a:gd name="connsiteY53" fmla="*/ 805407 h 3970318"/>
              <a:gd name="connsiteX54" fmla="*/ 0 w 11169713"/>
              <a:gd name="connsiteY54"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169713" h="3970318" fill="none" extrusionOk="0">
                <a:moveTo>
                  <a:pt x="0" y="0"/>
                </a:moveTo>
                <a:cubicBezTo>
                  <a:pt x="205422" y="-5900"/>
                  <a:pt x="527771" y="18218"/>
                  <a:pt x="699577" y="0"/>
                </a:cubicBezTo>
                <a:cubicBezTo>
                  <a:pt x="871383" y="-18218"/>
                  <a:pt x="1254479" y="14114"/>
                  <a:pt x="1399154" y="0"/>
                </a:cubicBezTo>
                <a:cubicBezTo>
                  <a:pt x="1543829" y="-14114"/>
                  <a:pt x="1546389" y="20412"/>
                  <a:pt x="1651942" y="0"/>
                </a:cubicBezTo>
                <a:cubicBezTo>
                  <a:pt x="1757495" y="-20412"/>
                  <a:pt x="2138827" y="35591"/>
                  <a:pt x="2351519" y="0"/>
                </a:cubicBezTo>
                <a:cubicBezTo>
                  <a:pt x="2564211" y="-35591"/>
                  <a:pt x="2699925" y="11236"/>
                  <a:pt x="2939398" y="0"/>
                </a:cubicBezTo>
                <a:cubicBezTo>
                  <a:pt x="3178871" y="-11236"/>
                  <a:pt x="3167421" y="40655"/>
                  <a:pt x="3303884" y="0"/>
                </a:cubicBezTo>
                <a:cubicBezTo>
                  <a:pt x="3440347" y="-40655"/>
                  <a:pt x="3487341" y="23828"/>
                  <a:pt x="3556672" y="0"/>
                </a:cubicBezTo>
                <a:cubicBezTo>
                  <a:pt x="3626003" y="-23828"/>
                  <a:pt x="4046511" y="6799"/>
                  <a:pt x="4256249" y="0"/>
                </a:cubicBezTo>
                <a:cubicBezTo>
                  <a:pt x="4465987" y="-6799"/>
                  <a:pt x="4702594" y="71475"/>
                  <a:pt x="4955825" y="0"/>
                </a:cubicBezTo>
                <a:cubicBezTo>
                  <a:pt x="5209056" y="-71475"/>
                  <a:pt x="5415986" y="49377"/>
                  <a:pt x="5543705" y="0"/>
                </a:cubicBezTo>
                <a:cubicBezTo>
                  <a:pt x="5671424" y="-49377"/>
                  <a:pt x="6019486" y="36313"/>
                  <a:pt x="6243282" y="0"/>
                </a:cubicBezTo>
                <a:cubicBezTo>
                  <a:pt x="6467078" y="-36313"/>
                  <a:pt x="6768391" y="67895"/>
                  <a:pt x="7054556" y="0"/>
                </a:cubicBezTo>
                <a:cubicBezTo>
                  <a:pt x="7340721" y="-67895"/>
                  <a:pt x="7474670" y="7728"/>
                  <a:pt x="7865829" y="0"/>
                </a:cubicBezTo>
                <a:cubicBezTo>
                  <a:pt x="8256988" y="-7728"/>
                  <a:pt x="8014200" y="3360"/>
                  <a:pt x="8118618" y="0"/>
                </a:cubicBezTo>
                <a:cubicBezTo>
                  <a:pt x="8223036" y="-3360"/>
                  <a:pt x="8312767" y="3509"/>
                  <a:pt x="8371406" y="0"/>
                </a:cubicBezTo>
                <a:cubicBezTo>
                  <a:pt x="8430045" y="-3509"/>
                  <a:pt x="8866277" y="64024"/>
                  <a:pt x="9182680" y="0"/>
                </a:cubicBezTo>
                <a:cubicBezTo>
                  <a:pt x="9499083" y="-64024"/>
                  <a:pt x="9492626" y="55661"/>
                  <a:pt x="9658862" y="0"/>
                </a:cubicBezTo>
                <a:cubicBezTo>
                  <a:pt x="9825098" y="-55661"/>
                  <a:pt x="10062735" y="80779"/>
                  <a:pt x="10358439" y="0"/>
                </a:cubicBezTo>
                <a:cubicBezTo>
                  <a:pt x="10654143" y="-80779"/>
                  <a:pt x="10912249" y="27329"/>
                  <a:pt x="11169713" y="0"/>
                </a:cubicBezTo>
                <a:cubicBezTo>
                  <a:pt x="11213745" y="160838"/>
                  <a:pt x="11096984" y="474514"/>
                  <a:pt x="11169713" y="646595"/>
                </a:cubicBezTo>
                <a:cubicBezTo>
                  <a:pt x="11242442" y="818677"/>
                  <a:pt x="11120921" y="1032649"/>
                  <a:pt x="11169713" y="1134377"/>
                </a:cubicBezTo>
                <a:cubicBezTo>
                  <a:pt x="11218505" y="1236105"/>
                  <a:pt x="11135261" y="1558917"/>
                  <a:pt x="11169713" y="1741268"/>
                </a:cubicBezTo>
                <a:cubicBezTo>
                  <a:pt x="11204165" y="1923619"/>
                  <a:pt x="11151900" y="2122890"/>
                  <a:pt x="11169713" y="2229050"/>
                </a:cubicBezTo>
                <a:cubicBezTo>
                  <a:pt x="11187526" y="2335210"/>
                  <a:pt x="11148931" y="2521084"/>
                  <a:pt x="11169713" y="2677129"/>
                </a:cubicBezTo>
                <a:cubicBezTo>
                  <a:pt x="11190495" y="2833174"/>
                  <a:pt x="11142729" y="2949939"/>
                  <a:pt x="11169713" y="3125207"/>
                </a:cubicBezTo>
                <a:cubicBezTo>
                  <a:pt x="11196697" y="3300475"/>
                  <a:pt x="11099590" y="3740643"/>
                  <a:pt x="11169713" y="3970318"/>
                </a:cubicBezTo>
                <a:cubicBezTo>
                  <a:pt x="11057073" y="3974573"/>
                  <a:pt x="10893542" y="3950598"/>
                  <a:pt x="10805228" y="3970318"/>
                </a:cubicBezTo>
                <a:cubicBezTo>
                  <a:pt x="10716915" y="3990038"/>
                  <a:pt x="10366145" y="3889466"/>
                  <a:pt x="10105651" y="3970318"/>
                </a:cubicBezTo>
                <a:cubicBezTo>
                  <a:pt x="9845157" y="4051170"/>
                  <a:pt x="9858486" y="3956749"/>
                  <a:pt x="9629468" y="3970318"/>
                </a:cubicBezTo>
                <a:cubicBezTo>
                  <a:pt x="9400450" y="3983887"/>
                  <a:pt x="9030586" y="3920833"/>
                  <a:pt x="8818194" y="3970318"/>
                </a:cubicBezTo>
                <a:cubicBezTo>
                  <a:pt x="8605802" y="4019803"/>
                  <a:pt x="8565719" y="3963241"/>
                  <a:pt x="8453709" y="3970318"/>
                </a:cubicBezTo>
                <a:cubicBezTo>
                  <a:pt x="8341699" y="3977395"/>
                  <a:pt x="8302407" y="3949193"/>
                  <a:pt x="8200921" y="3970318"/>
                </a:cubicBezTo>
                <a:cubicBezTo>
                  <a:pt x="8099435" y="3991443"/>
                  <a:pt x="7766009" y="3906391"/>
                  <a:pt x="7501344" y="3970318"/>
                </a:cubicBezTo>
                <a:cubicBezTo>
                  <a:pt x="7236679" y="4034245"/>
                  <a:pt x="6962669" y="3882184"/>
                  <a:pt x="6690070" y="3970318"/>
                </a:cubicBezTo>
                <a:cubicBezTo>
                  <a:pt x="6417471" y="4058452"/>
                  <a:pt x="6242570" y="3902478"/>
                  <a:pt x="5990493" y="3970318"/>
                </a:cubicBezTo>
                <a:cubicBezTo>
                  <a:pt x="5738416" y="4038158"/>
                  <a:pt x="5725803" y="3927645"/>
                  <a:pt x="5626008" y="3970318"/>
                </a:cubicBezTo>
                <a:cubicBezTo>
                  <a:pt x="5526213" y="4012991"/>
                  <a:pt x="5349103" y="3944554"/>
                  <a:pt x="5261523" y="3970318"/>
                </a:cubicBezTo>
                <a:cubicBezTo>
                  <a:pt x="5173943" y="3996082"/>
                  <a:pt x="5071814" y="3926645"/>
                  <a:pt x="4897037" y="3970318"/>
                </a:cubicBezTo>
                <a:cubicBezTo>
                  <a:pt x="4722260" y="4013991"/>
                  <a:pt x="4557079" y="3963582"/>
                  <a:pt x="4309158" y="3970318"/>
                </a:cubicBezTo>
                <a:cubicBezTo>
                  <a:pt x="4061237" y="3977054"/>
                  <a:pt x="3866336" y="3931564"/>
                  <a:pt x="3609581" y="3970318"/>
                </a:cubicBezTo>
                <a:cubicBezTo>
                  <a:pt x="3352826" y="4009072"/>
                  <a:pt x="3394732" y="3935390"/>
                  <a:pt x="3245096" y="3970318"/>
                </a:cubicBezTo>
                <a:cubicBezTo>
                  <a:pt x="3095461" y="4005246"/>
                  <a:pt x="2819808" y="3966087"/>
                  <a:pt x="2657216" y="3970318"/>
                </a:cubicBezTo>
                <a:cubicBezTo>
                  <a:pt x="2494624" y="3974549"/>
                  <a:pt x="2306866" y="3930999"/>
                  <a:pt x="1957639" y="3970318"/>
                </a:cubicBezTo>
                <a:cubicBezTo>
                  <a:pt x="1608412" y="4009637"/>
                  <a:pt x="1618942" y="3938267"/>
                  <a:pt x="1481457" y="3970318"/>
                </a:cubicBezTo>
                <a:cubicBezTo>
                  <a:pt x="1343972" y="4002369"/>
                  <a:pt x="1029229" y="3948274"/>
                  <a:pt x="781880" y="3970318"/>
                </a:cubicBezTo>
                <a:cubicBezTo>
                  <a:pt x="534531" y="3992362"/>
                  <a:pt x="605801" y="3949250"/>
                  <a:pt x="529092" y="3970318"/>
                </a:cubicBezTo>
                <a:cubicBezTo>
                  <a:pt x="452383" y="3991386"/>
                  <a:pt x="173184" y="3966174"/>
                  <a:pt x="0" y="3970318"/>
                </a:cubicBezTo>
                <a:cubicBezTo>
                  <a:pt x="-17376" y="3815540"/>
                  <a:pt x="8771" y="3599036"/>
                  <a:pt x="0" y="3482536"/>
                </a:cubicBezTo>
                <a:cubicBezTo>
                  <a:pt x="-8771" y="3366036"/>
                  <a:pt x="76570" y="3103058"/>
                  <a:pt x="0" y="2835941"/>
                </a:cubicBezTo>
                <a:cubicBezTo>
                  <a:pt x="-76570" y="2568825"/>
                  <a:pt x="23026" y="2512926"/>
                  <a:pt x="0" y="2387863"/>
                </a:cubicBezTo>
                <a:cubicBezTo>
                  <a:pt x="-23026" y="2262800"/>
                  <a:pt x="27759" y="1882073"/>
                  <a:pt x="0" y="1741268"/>
                </a:cubicBezTo>
                <a:cubicBezTo>
                  <a:pt x="-27759" y="1600464"/>
                  <a:pt x="2802" y="1404214"/>
                  <a:pt x="0" y="1253486"/>
                </a:cubicBezTo>
                <a:cubicBezTo>
                  <a:pt x="-2802" y="1102758"/>
                  <a:pt x="47884" y="896855"/>
                  <a:pt x="0" y="805407"/>
                </a:cubicBezTo>
                <a:cubicBezTo>
                  <a:pt x="-47884" y="713959"/>
                  <a:pt x="66113" y="228439"/>
                  <a:pt x="0" y="0"/>
                </a:cubicBezTo>
                <a:close/>
              </a:path>
              <a:path w="11169713" h="3970318" stroke="0" extrusionOk="0">
                <a:moveTo>
                  <a:pt x="0" y="0"/>
                </a:moveTo>
                <a:cubicBezTo>
                  <a:pt x="211738" y="-5266"/>
                  <a:pt x="432895" y="34888"/>
                  <a:pt x="699577" y="0"/>
                </a:cubicBezTo>
                <a:cubicBezTo>
                  <a:pt x="966259" y="-34888"/>
                  <a:pt x="950695" y="18583"/>
                  <a:pt x="1064062" y="0"/>
                </a:cubicBezTo>
                <a:cubicBezTo>
                  <a:pt x="1177430" y="-18583"/>
                  <a:pt x="1382640" y="45948"/>
                  <a:pt x="1540245" y="0"/>
                </a:cubicBezTo>
                <a:cubicBezTo>
                  <a:pt x="1697850" y="-45948"/>
                  <a:pt x="2086518" y="92072"/>
                  <a:pt x="2351519" y="0"/>
                </a:cubicBezTo>
                <a:cubicBezTo>
                  <a:pt x="2616520" y="-92072"/>
                  <a:pt x="2539291" y="23072"/>
                  <a:pt x="2604307" y="0"/>
                </a:cubicBezTo>
                <a:cubicBezTo>
                  <a:pt x="2669323" y="-23072"/>
                  <a:pt x="2935290" y="36984"/>
                  <a:pt x="3192186" y="0"/>
                </a:cubicBezTo>
                <a:cubicBezTo>
                  <a:pt x="3449082" y="-36984"/>
                  <a:pt x="3506659" y="32811"/>
                  <a:pt x="3780066" y="0"/>
                </a:cubicBezTo>
                <a:cubicBezTo>
                  <a:pt x="4053473" y="-32811"/>
                  <a:pt x="3940563" y="448"/>
                  <a:pt x="4032854" y="0"/>
                </a:cubicBezTo>
                <a:cubicBezTo>
                  <a:pt x="4125145" y="-448"/>
                  <a:pt x="4168250" y="1936"/>
                  <a:pt x="4285643" y="0"/>
                </a:cubicBezTo>
                <a:cubicBezTo>
                  <a:pt x="4403036" y="-1936"/>
                  <a:pt x="4475314" y="23188"/>
                  <a:pt x="4538431" y="0"/>
                </a:cubicBezTo>
                <a:cubicBezTo>
                  <a:pt x="4601548" y="-23188"/>
                  <a:pt x="4737369" y="19444"/>
                  <a:pt x="4902916" y="0"/>
                </a:cubicBezTo>
                <a:cubicBezTo>
                  <a:pt x="5068464" y="-19444"/>
                  <a:pt x="5342649" y="22023"/>
                  <a:pt x="5602493" y="0"/>
                </a:cubicBezTo>
                <a:cubicBezTo>
                  <a:pt x="5862337" y="-22023"/>
                  <a:pt x="6018682" y="27627"/>
                  <a:pt x="6413767" y="0"/>
                </a:cubicBezTo>
                <a:cubicBezTo>
                  <a:pt x="6808852" y="-27627"/>
                  <a:pt x="7019265" y="23656"/>
                  <a:pt x="7225041" y="0"/>
                </a:cubicBezTo>
                <a:cubicBezTo>
                  <a:pt x="7430817" y="-23656"/>
                  <a:pt x="7521697" y="55873"/>
                  <a:pt x="7812920" y="0"/>
                </a:cubicBezTo>
                <a:cubicBezTo>
                  <a:pt x="8104143" y="-55873"/>
                  <a:pt x="8217862" y="2431"/>
                  <a:pt x="8512497" y="0"/>
                </a:cubicBezTo>
                <a:cubicBezTo>
                  <a:pt x="8807132" y="-2431"/>
                  <a:pt x="8690620" y="5593"/>
                  <a:pt x="8765285" y="0"/>
                </a:cubicBezTo>
                <a:cubicBezTo>
                  <a:pt x="8839950" y="-5593"/>
                  <a:pt x="9007975" y="16659"/>
                  <a:pt x="9129771" y="0"/>
                </a:cubicBezTo>
                <a:cubicBezTo>
                  <a:pt x="9251567" y="-16659"/>
                  <a:pt x="9312116" y="1923"/>
                  <a:pt x="9382559" y="0"/>
                </a:cubicBezTo>
                <a:cubicBezTo>
                  <a:pt x="9453002" y="-1923"/>
                  <a:pt x="9889170" y="43785"/>
                  <a:pt x="10193833" y="0"/>
                </a:cubicBezTo>
                <a:cubicBezTo>
                  <a:pt x="10498496" y="-43785"/>
                  <a:pt x="10372744" y="12583"/>
                  <a:pt x="10446621" y="0"/>
                </a:cubicBezTo>
                <a:cubicBezTo>
                  <a:pt x="10520498" y="-12583"/>
                  <a:pt x="10831921" y="30742"/>
                  <a:pt x="11169713" y="0"/>
                </a:cubicBezTo>
                <a:cubicBezTo>
                  <a:pt x="11229128" y="124206"/>
                  <a:pt x="11148974" y="420050"/>
                  <a:pt x="11169713" y="527485"/>
                </a:cubicBezTo>
                <a:cubicBezTo>
                  <a:pt x="11190452" y="634921"/>
                  <a:pt x="11113634" y="988011"/>
                  <a:pt x="11169713" y="1174080"/>
                </a:cubicBezTo>
                <a:cubicBezTo>
                  <a:pt x="11225792" y="1360150"/>
                  <a:pt x="11155910" y="1508609"/>
                  <a:pt x="11169713" y="1701565"/>
                </a:cubicBezTo>
                <a:cubicBezTo>
                  <a:pt x="11183516" y="1894522"/>
                  <a:pt x="11119792" y="2015692"/>
                  <a:pt x="11169713" y="2149644"/>
                </a:cubicBezTo>
                <a:cubicBezTo>
                  <a:pt x="11219634" y="2283596"/>
                  <a:pt x="11145117" y="2481275"/>
                  <a:pt x="11169713" y="2597722"/>
                </a:cubicBezTo>
                <a:cubicBezTo>
                  <a:pt x="11194309" y="2714169"/>
                  <a:pt x="11146406" y="2894992"/>
                  <a:pt x="11169713" y="3125207"/>
                </a:cubicBezTo>
                <a:cubicBezTo>
                  <a:pt x="11193020" y="3355422"/>
                  <a:pt x="11111037" y="3755538"/>
                  <a:pt x="11169713" y="3970318"/>
                </a:cubicBezTo>
                <a:cubicBezTo>
                  <a:pt x="10908442" y="3998034"/>
                  <a:pt x="10528606" y="3946788"/>
                  <a:pt x="10358439" y="3970318"/>
                </a:cubicBezTo>
                <a:cubicBezTo>
                  <a:pt x="10188272" y="3993848"/>
                  <a:pt x="9823650" y="3912711"/>
                  <a:pt x="9547165" y="3970318"/>
                </a:cubicBezTo>
                <a:cubicBezTo>
                  <a:pt x="9270680" y="4027925"/>
                  <a:pt x="8916970" y="3889516"/>
                  <a:pt x="8735891" y="3970318"/>
                </a:cubicBezTo>
                <a:cubicBezTo>
                  <a:pt x="8554812" y="4051120"/>
                  <a:pt x="8187524" y="3891140"/>
                  <a:pt x="8036315" y="3970318"/>
                </a:cubicBezTo>
                <a:cubicBezTo>
                  <a:pt x="7885106" y="4049496"/>
                  <a:pt x="7569547" y="3963637"/>
                  <a:pt x="7225041" y="3970318"/>
                </a:cubicBezTo>
                <a:cubicBezTo>
                  <a:pt x="6880535" y="3976999"/>
                  <a:pt x="7084515" y="3940324"/>
                  <a:pt x="6972252" y="3970318"/>
                </a:cubicBezTo>
                <a:cubicBezTo>
                  <a:pt x="6859989" y="4000312"/>
                  <a:pt x="6620099" y="3927175"/>
                  <a:pt x="6496070" y="3970318"/>
                </a:cubicBezTo>
                <a:cubicBezTo>
                  <a:pt x="6372041" y="4013461"/>
                  <a:pt x="6357205" y="3966494"/>
                  <a:pt x="6243282" y="3970318"/>
                </a:cubicBezTo>
                <a:cubicBezTo>
                  <a:pt x="6129359" y="3974142"/>
                  <a:pt x="5706897" y="3929133"/>
                  <a:pt x="5432008" y="3970318"/>
                </a:cubicBezTo>
                <a:cubicBezTo>
                  <a:pt x="5157119" y="4011503"/>
                  <a:pt x="4979124" y="3937453"/>
                  <a:pt x="4732431" y="3970318"/>
                </a:cubicBezTo>
                <a:cubicBezTo>
                  <a:pt x="4485738" y="4003183"/>
                  <a:pt x="4187979" y="3896218"/>
                  <a:pt x="4032854" y="3970318"/>
                </a:cubicBezTo>
                <a:cubicBezTo>
                  <a:pt x="3877729" y="4044418"/>
                  <a:pt x="3863875" y="3959078"/>
                  <a:pt x="3780066" y="3970318"/>
                </a:cubicBezTo>
                <a:cubicBezTo>
                  <a:pt x="3696257" y="3981558"/>
                  <a:pt x="3318997" y="3905513"/>
                  <a:pt x="3192186" y="3970318"/>
                </a:cubicBezTo>
                <a:cubicBezTo>
                  <a:pt x="3065375" y="4035123"/>
                  <a:pt x="2990447" y="3950247"/>
                  <a:pt x="2827701" y="3970318"/>
                </a:cubicBezTo>
                <a:cubicBezTo>
                  <a:pt x="2664956" y="3990389"/>
                  <a:pt x="2615897" y="3931453"/>
                  <a:pt x="2463216" y="3970318"/>
                </a:cubicBezTo>
                <a:cubicBezTo>
                  <a:pt x="2310535" y="4009183"/>
                  <a:pt x="1970847" y="3900383"/>
                  <a:pt x="1763639" y="3970318"/>
                </a:cubicBezTo>
                <a:cubicBezTo>
                  <a:pt x="1556431" y="4040253"/>
                  <a:pt x="1524012" y="3964385"/>
                  <a:pt x="1399154" y="3970318"/>
                </a:cubicBezTo>
                <a:cubicBezTo>
                  <a:pt x="1274296" y="3976251"/>
                  <a:pt x="994316" y="3918306"/>
                  <a:pt x="699577" y="3970318"/>
                </a:cubicBezTo>
                <a:cubicBezTo>
                  <a:pt x="404838" y="4022330"/>
                  <a:pt x="239543" y="3959773"/>
                  <a:pt x="0" y="3970318"/>
                </a:cubicBezTo>
                <a:cubicBezTo>
                  <a:pt x="-51671" y="3798921"/>
                  <a:pt x="30312" y="3686588"/>
                  <a:pt x="0" y="3482536"/>
                </a:cubicBezTo>
                <a:cubicBezTo>
                  <a:pt x="-30312" y="3278484"/>
                  <a:pt x="45843" y="3146236"/>
                  <a:pt x="0" y="2994754"/>
                </a:cubicBezTo>
                <a:cubicBezTo>
                  <a:pt x="-45843" y="2843272"/>
                  <a:pt x="44494" y="2765292"/>
                  <a:pt x="0" y="2546675"/>
                </a:cubicBezTo>
                <a:cubicBezTo>
                  <a:pt x="-44494" y="2328058"/>
                  <a:pt x="66295" y="2182734"/>
                  <a:pt x="0" y="1979487"/>
                </a:cubicBezTo>
                <a:cubicBezTo>
                  <a:pt x="-66295" y="1776240"/>
                  <a:pt x="57651" y="1655586"/>
                  <a:pt x="0" y="1452002"/>
                </a:cubicBezTo>
                <a:cubicBezTo>
                  <a:pt x="-57651" y="1248419"/>
                  <a:pt x="55173" y="1100176"/>
                  <a:pt x="0" y="924517"/>
                </a:cubicBezTo>
                <a:cubicBezTo>
                  <a:pt x="-55173" y="748858"/>
                  <a:pt x="88097" y="235681"/>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4251952394">
                  <a:prstGeom prst="rect">
                    <a:avLst/>
                  </a:prstGeom>
                  <ask:type>
                    <ask:lineSketchScribble/>
                  </ask:type>
                </ask:lineSketchStyleProps>
              </a:ext>
            </a:extLst>
          </a:ln>
        </p:spPr>
        <p:txBody>
          <a:bodyPr wrap="square">
            <a:spAutoFit/>
          </a:bodyPr>
          <a:lstStyle/>
          <a:p>
            <a:r>
              <a:rPr lang="el-GR" i="1" dirty="0"/>
              <a:t>Αλλά προς μεγάλη μου απόγνωση, τα έντομα που είναι υπεύθυνα για τη γονιμοποίηση των λουλουδιών αυτής της ορχιδέας δεν υπάρχουν στην αποικία μας. Κάθε χρόνο συλλογίζομαι τα λουλούδια και θρηνώ όταν σβήνουν. Είχα παραιτηθεί. Τουλάχιστον τα λουλούδια ήταν όμορφα! Παραιτήθηκα μέχρι που ο Έντμοντ, ο μικρός μου νέγρος, μου είπε ότι είχε καταφέρει να αναπαράγει το έργο των εντόμων. Περιττό να πω ότι δεν τον πίστεψα ούτε μια στιγμή. Αλλά κατά τη διάρκεια μιας από τις βόλτες μας, διαπίστωσα ότι υπήρχε ένας σχηματισμένος λοβός. Δεν πίστευα στα μάτια μου. Ο Έντμοντ συνέχιζε να λέει ότι ήταν ο δημιουργός. Ήμουν διχασμένος ανάμεσα στην ευτυχία αυτού που μου έδωσε το θέαμα του λοβού και στην επιθυμία να τραβήξω τα αυτιά αυτού του μικρού απατεώνα. Μετά τον κυνήγησα και του έδωσα μια σφαλιάρα. Επέστρεψα στα χωράφια το επόμενο πρωί και τον κάλεσα να με ακολουθήσει και να μου δείξει την τεχνική του αν ήταν πραγματικά αυτός ο δημιουργός. </a:t>
            </a:r>
          </a:p>
          <a:p>
            <a:r>
              <a:rPr lang="el-GR" i="1" dirty="0"/>
              <a:t>Έπρεπε τελικά να το δεχτώ όταν, έχοντας ξανακάνει τις κατάλληλες κινήσεις όπως μου είπε, αρκετές ημέρες αργότερα, είδα τους λοβούς να σχηματίζονται. Η χαρά μου ήταν απέραντη. Χόρεψα επί τόπου, γελώντας δυνατά και κρατώντας τον Έντμοντ στους ώμους μου.</a:t>
            </a:r>
          </a:p>
          <a:p>
            <a:r>
              <a:rPr lang="el-GR" i="1" dirty="0"/>
              <a:t>Πέρα από την ευχαρίστηση αυτής της επιτυχίας, βλέπω γρήγορα τις δυνατότητες που θα μου φέρει αυτή η ανακάλυψη. Μια ακόμη αναγνώριση και οικονομική δύναμη φυσικά</a:t>
            </a:r>
            <a:r>
              <a:rPr lang="en-US" i="1" dirty="0"/>
              <a:t>.</a:t>
            </a:r>
          </a:p>
        </p:txBody>
      </p:sp>
      <p:sp>
        <p:nvSpPr>
          <p:cNvPr id="7" name="TextBox 6">
            <a:extLst>
              <a:ext uri="{FF2B5EF4-FFF2-40B4-BE49-F238E27FC236}">
                <a16:creationId xmlns:a16="http://schemas.microsoft.com/office/drawing/2014/main" id="{05EEBCD6-A48C-4A5F-87F0-D61331D5EEFF}"/>
              </a:ext>
            </a:extLst>
          </p:cNvPr>
          <p:cNvSpPr txBox="1"/>
          <p:nvPr/>
        </p:nvSpPr>
        <p:spPr>
          <a:xfrm>
            <a:off x="129700" y="1692326"/>
            <a:ext cx="10515600" cy="4990725"/>
          </a:xfrm>
          <a:custGeom>
            <a:avLst/>
            <a:gdLst>
              <a:gd name="connsiteX0" fmla="*/ 0 w 10515600"/>
              <a:gd name="connsiteY0" fmla="*/ 0 h 4990725"/>
              <a:gd name="connsiteX1" fmla="*/ 794512 w 10515600"/>
              <a:gd name="connsiteY1" fmla="*/ 0 h 4990725"/>
              <a:gd name="connsiteX2" fmla="*/ 1483868 w 10515600"/>
              <a:gd name="connsiteY2" fmla="*/ 0 h 4990725"/>
              <a:gd name="connsiteX3" fmla="*/ 1962912 w 10515600"/>
              <a:gd name="connsiteY3" fmla="*/ 0 h 4990725"/>
              <a:gd name="connsiteX4" fmla="*/ 2652268 w 10515600"/>
              <a:gd name="connsiteY4" fmla="*/ 0 h 4990725"/>
              <a:gd name="connsiteX5" fmla="*/ 3236468 w 10515600"/>
              <a:gd name="connsiteY5" fmla="*/ 0 h 4990725"/>
              <a:gd name="connsiteX6" fmla="*/ 3715512 w 10515600"/>
              <a:gd name="connsiteY6" fmla="*/ 0 h 4990725"/>
              <a:gd name="connsiteX7" fmla="*/ 4194556 w 10515600"/>
              <a:gd name="connsiteY7" fmla="*/ 0 h 4990725"/>
              <a:gd name="connsiteX8" fmla="*/ 4883912 w 10515600"/>
              <a:gd name="connsiteY8" fmla="*/ 0 h 4990725"/>
              <a:gd name="connsiteX9" fmla="*/ 5678424 w 10515600"/>
              <a:gd name="connsiteY9" fmla="*/ 0 h 4990725"/>
              <a:gd name="connsiteX10" fmla="*/ 6367780 w 10515600"/>
              <a:gd name="connsiteY10" fmla="*/ 0 h 4990725"/>
              <a:gd name="connsiteX11" fmla="*/ 6636512 w 10515600"/>
              <a:gd name="connsiteY11" fmla="*/ 0 h 4990725"/>
              <a:gd name="connsiteX12" fmla="*/ 7010400 w 10515600"/>
              <a:gd name="connsiteY12" fmla="*/ 0 h 4990725"/>
              <a:gd name="connsiteX13" fmla="*/ 7384288 w 10515600"/>
              <a:gd name="connsiteY13" fmla="*/ 0 h 4990725"/>
              <a:gd name="connsiteX14" fmla="*/ 7968488 w 10515600"/>
              <a:gd name="connsiteY14" fmla="*/ 0 h 4990725"/>
              <a:gd name="connsiteX15" fmla="*/ 8237220 w 10515600"/>
              <a:gd name="connsiteY15" fmla="*/ 0 h 4990725"/>
              <a:gd name="connsiteX16" fmla="*/ 8926576 w 10515600"/>
              <a:gd name="connsiteY16" fmla="*/ 0 h 4990725"/>
              <a:gd name="connsiteX17" fmla="*/ 9510776 w 10515600"/>
              <a:gd name="connsiteY17" fmla="*/ 0 h 4990725"/>
              <a:gd name="connsiteX18" fmla="*/ 10515600 w 10515600"/>
              <a:gd name="connsiteY18" fmla="*/ 0 h 4990725"/>
              <a:gd name="connsiteX19" fmla="*/ 10515600 w 10515600"/>
              <a:gd name="connsiteY19" fmla="*/ 604432 h 4990725"/>
              <a:gd name="connsiteX20" fmla="*/ 10515600 w 10515600"/>
              <a:gd name="connsiteY20" fmla="*/ 1059143 h 4990725"/>
              <a:gd name="connsiteX21" fmla="*/ 10515600 w 10515600"/>
              <a:gd name="connsiteY21" fmla="*/ 1613668 h 4990725"/>
              <a:gd name="connsiteX22" fmla="*/ 10515600 w 10515600"/>
              <a:gd name="connsiteY22" fmla="*/ 2068378 h 4990725"/>
              <a:gd name="connsiteX23" fmla="*/ 10515600 w 10515600"/>
              <a:gd name="connsiteY23" fmla="*/ 2473182 h 4990725"/>
              <a:gd name="connsiteX24" fmla="*/ 10515600 w 10515600"/>
              <a:gd name="connsiteY24" fmla="*/ 3127521 h 4990725"/>
              <a:gd name="connsiteX25" fmla="*/ 10515600 w 10515600"/>
              <a:gd name="connsiteY25" fmla="*/ 3682046 h 4990725"/>
              <a:gd name="connsiteX26" fmla="*/ 10515600 w 10515600"/>
              <a:gd name="connsiteY26" fmla="*/ 4136756 h 4990725"/>
              <a:gd name="connsiteX27" fmla="*/ 10515600 w 10515600"/>
              <a:gd name="connsiteY27" fmla="*/ 4990725 h 4990725"/>
              <a:gd name="connsiteX28" fmla="*/ 10036556 w 10515600"/>
              <a:gd name="connsiteY28" fmla="*/ 4990725 h 4990725"/>
              <a:gd name="connsiteX29" fmla="*/ 9347200 w 10515600"/>
              <a:gd name="connsiteY29" fmla="*/ 4990725 h 4990725"/>
              <a:gd name="connsiteX30" fmla="*/ 8973312 w 10515600"/>
              <a:gd name="connsiteY30" fmla="*/ 4990725 h 4990725"/>
              <a:gd name="connsiteX31" fmla="*/ 8599424 w 10515600"/>
              <a:gd name="connsiteY31" fmla="*/ 4990725 h 4990725"/>
              <a:gd name="connsiteX32" fmla="*/ 8225536 w 10515600"/>
              <a:gd name="connsiteY32" fmla="*/ 4990725 h 4990725"/>
              <a:gd name="connsiteX33" fmla="*/ 7641336 w 10515600"/>
              <a:gd name="connsiteY33" fmla="*/ 4990725 h 4990725"/>
              <a:gd name="connsiteX34" fmla="*/ 7372604 w 10515600"/>
              <a:gd name="connsiteY34" fmla="*/ 4990725 h 4990725"/>
              <a:gd name="connsiteX35" fmla="*/ 6683248 w 10515600"/>
              <a:gd name="connsiteY35" fmla="*/ 4990725 h 4990725"/>
              <a:gd name="connsiteX36" fmla="*/ 6204204 w 10515600"/>
              <a:gd name="connsiteY36" fmla="*/ 4990725 h 4990725"/>
              <a:gd name="connsiteX37" fmla="*/ 5620004 w 10515600"/>
              <a:gd name="connsiteY37" fmla="*/ 4990725 h 4990725"/>
              <a:gd name="connsiteX38" fmla="*/ 4825492 w 10515600"/>
              <a:gd name="connsiteY38" fmla="*/ 4990725 h 4990725"/>
              <a:gd name="connsiteX39" fmla="*/ 4241292 w 10515600"/>
              <a:gd name="connsiteY39" fmla="*/ 4990725 h 4990725"/>
              <a:gd name="connsiteX40" fmla="*/ 3657092 w 10515600"/>
              <a:gd name="connsiteY40" fmla="*/ 4990725 h 4990725"/>
              <a:gd name="connsiteX41" fmla="*/ 3178048 w 10515600"/>
              <a:gd name="connsiteY41" fmla="*/ 4990725 h 4990725"/>
              <a:gd name="connsiteX42" fmla="*/ 2488692 w 10515600"/>
              <a:gd name="connsiteY42" fmla="*/ 4990725 h 4990725"/>
              <a:gd name="connsiteX43" fmla="*/ 2219960 w 10515600"/>
              <a:gd name="connsiteY43" fmla="*/ 4990725 h 4990725"/>
              <a:gd name="connsiteX44" fmla="*/ 1951228 w 10515600"/>
              <a:gd name="connsiteY44" fmla="*/ 4990725 h 4990725"/>
              <a:gd name="connsiteX45" fmla="*/ 1261872 w 10515600"/>
              <a:gd name="connsiteY45" fmla="*/ 4990725 h 4990725"/>
              <a:gd name="connsiteX46" fmla="*/ 782828 w 10515600"/>
              <a:gd name="connsiteY46" fmla="*/ 4990725 h 4990725"/>
              <a:gd name="connsiteX47" fmla="*/ 0 w 10515600"/>
              <a:gd name="connsiteY47" fmla="*/ 4990725 h 4990725"/>
              <a:gd name="connsiteX48" fmla="*/ 0 w 10515600"/>
              <a:gd name="connsiteY48" fmla="*/ 4536015 h 4990725"/>
              <a:gd name="connsiteX49" fmla="*/ 0 w 10515600"/>
              <a:gd name="connsiteY49" fmla="*/ 4031397 h 4990725"/>
              <a:gd name="connsiteX50" fmla="*/ 0 w 10515600"/>
              <a:gd name="connsiteY50" fmla="*/ 3426965 h 4990725"/>
              <a:gd name="connsiteX51" fmla="*/ 0 w 10515600"/>
              <a:gd name="connsiteY51" fmla="*/ 2772625 h 4990725"/>
              <a:gd name="connsiteX52" fmla="*/ 0 w 10515600"/>
              <a:gd name="connsiteY52" fmla="*/ 2317915 h 4990725"/>
              <a:gd name="connsiteX53" fmla="*/ 0 w 10515600"/>
              <a:gd name="connsiteY53" fmla="*/ 1663575 h 4990725"/>
              <a:gd name="connsiteX54" fmla="*/ 0 w 10515600"/>
              <a:gd name="connsiteY54" fmla="*/ 1059143 h 4990725"/>
              <a:gd name="connsiteX55" fmla="*/ 0 w 10515600"/>
              <a:gd name="connsiteY55" fmla="*/ 504618 h 4990725"/>
              <a:gd name="connsiteX56" fmla="*/ 0 w 10515600"/>
              <a:gd name="connsiteY56" fmla="*/ 0 h 499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515600" h="4990725" fill="none" extrusionOk="0">
                <a:moveTo>
                  <a:pt x="0" y="0"/>
                </a:moveTo>
                <a:cubicBezTo>
                  <a:pt x="310682" y="-21021"/>
                  <a:pt x="466102" y="93059"/>
                  <a:pt x="794512" y="0"/>
                </a:cubicBezTo>
                <a:cubicBezTo>
                  <a:pt x="1122922" y="-93059"/>
                  <a:pt x="1317662" y="68063"/>
                  <a:pt x="1483868" y="0"/>
                </a:cubicBezTo>
                <a:cubicBezTo>
                  <a:pt x="1650074" y="-68063"/>
                  <a:pt x="1776572" y="9679"/>
                  <a:pt x="1962912" y="0"/>
                </a:cubicBezTo>
                <a:cubicBezTo>
                  <a:pt x="2149252" y="-9679"/>
                  <a:pt x="2359537" y="27206"/>
                  <a:pt x="2652268" y="0"/>
                </a:cubicBezTo>
                <a:cubicBezTo>
                  <a:pt x="2944999" y="-27206"/>
                  <a:pt x="3042170" y="33453"/>
                  <a:pt x="3236468" y="0"/>
                </a:cubicBezTo>
                <a:cubicBezTo>
                  <a:pt x="3430766" y="-33453"/>
                  <a:pt x="3582833" y="20343"/>
                  <a:pt x="3715512" y="0"/>
                </a:cubicBezTo>
                <a:cubicBezTo>
                  <a:pt x="3848191" y="-20343"/>
                  <a:pt x="4051675" y="35065"/>
                  <a:pt x="4194556" y="0"/>
                </a:cubicBezTo>
                <a:cubicBezTo>
                  <a:pt x="4337437" y="-35065"/>
                  <a:pt x="4721089" y="2282"/>
                  <a:pt x="4883912" y="0"/>
                </a:cubicBezTo>
                <a:cubicBezTo>
                  <a:pt x="5046735" y="-2282"/>
                  <a:pt x="5431626" y="13006"/>
                  <a:pt x="5678424" y="0"/>
                </a:cubicBezTo>
                <a:cubicBezTo>
                  <a:pt x="5925222" y="-13006"/>
                  <a:pt x="6053953" y="19895"/>
                  <a:pt x="6367780" y="0"/>
                </a:cubicBezTo>
                <a:cubicBezTo>
                  <a:pt x="6681607" y="-19895"/>
                  <a:pt x="6514363" y="19457"/>
                  <a:pt x="6636512" y="0"/>
                </a:cubicBezTo>
                <a:cubicBezTo>
                  <a:pt x="6758661" y="-19457"/>
                  <a:pt x="6843508" y="17715"/>
                  <a:pt x="7010400" y="0"/>
                </a:cubicBezTo>
                <a:cubicBezTo>
                  <a:pt x="7177292" y="-17715"/>
                  <a:pt x="7211779" y="26328"/>
                  <a:pt x="7384288" y="0"/>
                </a:cubicBezTo>
                <a:cubicBezTo>
                  <a:pt x="7556797" y="-26328"/>
                  <a:pt x="7711073" y="68213"/>
                  <a:pt x="7968488" y="0"/>
                </a:cubicBezTo>
                <a:cubicBezTo>
                  <a:pt x="8225903" y="-68213"/>
                  <a:pt x="8122937" y="26273"/>
                  <a:pt x="8237220" y="0"/>
                </a:cubicBezTo>
                <a:cubicBezTo>
                  <a:pt x="8351503" y="-26273"/>
                  <a:pt x="8654833" y="79985"/>
                  <a:pt x="8926576" y="0"/>
                </a:cubicBezTo>
                <a:cubicBezTo>
                  <a:pt x="9198319" y="-79985"/>
                  <a:pt x="9239149" y="26150"/>
                  <a:pt x="9510776" y="0"/>
                </a:cubicBezTo>
                <a:cubicBezTo>
                  <a:pt x="9782403" y="-26150"/>
                  <a:pt x="10156685" y="108492"/>
                  <a:pt x="10515600" y="0"/>
                </a:cubicBezTo>
                <a:cubicBezTo>
                  <a:pt x="10572380" y="165354"/>
                  <a:pt x="10443598" y="302724"/>
                  <a:pt x="10515600" y="604432"/>
                </a:cubicBezTo>
                <a:cubicBezTo>
                  <a:pt x="10587602" y="906140"/>
                  <a:pt x="10472910" y="933491"/>
                  <a:pt x="10515600" y="1059143"/>
                </a:cubicBezTo>
                <a:cubicBezTo>
                  <a:pt x="10558290" y="1184795"/>
                  <a:pt x="10508555" y="1397336"/>
                  <a:pt x="10515600" y="1613668"/>
                </a:cubicBezTo>
                <a:cubicBezTo>
                  <a:pt x="10522645" y="1830000"/>
                  <a:pt x="10465959" y="1952577"/>
                  <a:pt x="10515600" y="2068378"/>
                </a:cubicBezTo>
                <a:cubicBezTo>
                  <a:pt x="10565241" y="2184179"/>
                  <a:pt x="10479885" y="2311542"/>
                  <a:pt x="10515600" y="2473182"/>
                </a:cubicBezTo>
                <a:cubicBezTo>
                  <a:pt x="10551315" y="2634822"/>
                  <a:pt x="10439262" y="2990292"/>
                  <a:pt x="10515600" y="3127521"/>
                </a:cubicBezTo>
                <a:cubicBezTo>
                  <a:pt x="10591938" y="3264750"/>
                  <a:pt x="10479721" y="3553945"/>
                  <a:pt x="10515600" y="3682046"/>
                </a:cubicBezTo>
                <a:cubicBezTo>
                  <a:pt x="10551479" y="3810148"/>
                  <a:pt x="10498046" y="4040017"/>
                  <a:pt x="10515600" y="4136756"/>
                </a:cubicBezTo>
                <a:cubicBezTo>
                  <a:pt x="10533154" y="4233495"/>
                  <a:pt x="10504070" y="4699709"/>
                  <a:pt x="10515600" y="4990725"/>
                </a:cubicBezTo>
                <a:cubicBezTo>
                  <a:pt x="10395391" y="5014042"/>
                  <a:pt x="10202033" y="4968975"/>
                  <a:pt x="10036556" y="4990725"/>
                </a:cubicBezTo>
                <a:cubicBezTo>
                  <a:pt x="9871079" y="5012475"/>
                  <a:pt x="9658720" y="4960380"/>
                  <a:pt x="9347200" y="4990725"/>
                </a:cubicBezTo>
                <a:cubicBezTo>
                  <a:pt x="9035680" y="5021070"/>
                  <a:pt x="9076050" y="4956833"/>
                  <a:pt x="8973312" y="4990725"/>
                </a:cubicBezTo>
                <a:cubicBezTo>
                  <a:pt x="8870574" y="5024617"/>
                  <a:pt x="8784812" y="4946340"/>
                  <a:pt x="8599424" y="4990725"/>
                </a:cubicBezTo>
                <a:cubicBezTo>
                  <a:pt x="8414036" y="5035110"/>
                  <a:pt x="8307323" y="4981562"/>
                  <a:pt x="8225536" y="4990725"/>
                </a:cubicBezTo>
                <a:cubicBezTo>
                  <a:pt x="8143749" y="4999888"/>
                  <a:pt x="7892188" y="4953622"/>
                  <a:pt x="7641336" y="4990725"/>
                </a:cubicBezTo>
                <a:cubicBezTo>
                  <a:pt x="7390484" y="5027828"/>
                  <a:pt x="7436358" y="4966676"/>
                  <a:pt x="7372604" y="4990725"/>
                </a:cubicBezTo>
                <a:cubicBezTo>
                  <a:pt x="7308850" y="5014774"/>
                  <a:pt x="6850485" y="4934136"/>
                  <a:pt x="6683248" y="4990725"/>
                </a:cubicBezTo>
                <a:cubicBezTo>
                  <a:pt x="6516011" y="5047314"/>
                  <a:pt x="6399043" y="4950683"/>
                  <a:pt x="6204204" y="4990725"/>
                </a:cubicBezTo>
                <a:cubicBezTo>
                  <a:pt x="6009365" y="5030767"/>
                  <a:pt x="5813405" y="4961343"/>
                  <a:pt x="5620004" y="4990725"/>
                </a:cubicBezTo>
                <a:cubicBezTo>
                  <a:pt x="5426603" y="5020107"/>
                  <a:pt x="5016076" y="4936909"/>
                  <a:pt x="4825492" y="4990725"/>
                </a:cubicBezTo>
                <a:cubicBezTo>
                  <a:pt x="4634908" y="5044541"/>
                  <a:pt x="4447361" y="4973968"/>
                  <a:pt x="4241292" y="4990725"/>
                </a:cubicBezTo>
                <a:cubicBezTo>
                  <a:pt x="4035223" y="5007482"/>
                  <a:pt x="3930018" y="4957757"/>
                  <a:pt x="3657092" y="4990725"/>
                </a:cubicBezTo>
                <a:cubicBezTo>
                  <a:pt x="3384166" y="5023693"/>
                  <a:pt x="3395285" y="4964405"/>
                  <a:pt x="3178048" y="4990725"/>
                </a:cubicBezTo>
                <a:cubicBezTo>
                  <a:pt x="2960811" y="5017045"/>
                  <a:pt x="2719457" y="4990203"/>
                  <a:pt x="2488692" y="4990725"/>
                </a:cubicBezTo>
                <a:cubicBezTo>
                  <a:pt x="2257927" y="4991247"/>
                  <a:pt x="2315198" y="4961952"/>
                  <a:pt x="2219960" y="4990725"/>
                </a:cubicBezTo>
                <a:cubicBezTo>
                  <a:pt x="2124722" y="5019498"/>
                  <a:pt x="2047922" y="4990536"/>
                  <a:pt x="1951228" y="4990725"/>
                </a:cubicBezTo>
                <a:cubicBezTo>
                  <a:pt x="1854534" y="4990914"/>
                  <a:pt x="1483286" y="4921115"/>
                  <a:pt x="1261872" y="4990725"/>
                </a:cubicBezTo>
                <a:cubicBezTo>
                  <a:pt x="1040458" y="5060335"/>
                  <a:pt x="952728" y="4935268"/>
                  <a:pt x="782828" y="4990725"/>
                </a:cubicBezTo>
                <a:cubicBezTo>
                  <a:pt x="612928" y="5046182"/>
                  <a:pt x="236432" y="4949790"/>
                  <a:pt x="0" y="4990725"/>
                </a:cubicBezTo>
                <a:cubicBezTo>
                  <a:pt x="-50723" y="4872552"/>
                  <a:pt x="25679" y="4658523"/>
                  <a:pt x="0" y="4536015"/>
                </a:cubicBezTo>
                <a:cubicBezTo>
                  <a:pt x="-25679" y="4413507"/>
                  <a:pt x="40878" y="4220643"/>
                  <a:pt x="0" y="4031397"/>
                </a:cubicBezTo>
                <a:cubicBezTo>
                  <a:pt x="-40878" y="3842151"/>
                  <a:pt x="35053" y="3577802"/>
                  <a:pt x="0" y="3426965"/>
                </a:cubicBezTo>
                <a:cubicBezTo>
                  <a:pt x="-35053" y="3276128"/>
                  <a:pt x="40545" y="3028119"/>
                  <a:pt x="0" y="2772625"/>
                </a:cubicBezTo>
                <a:cubicBezTo>
                  <a:pt x="-40545" y="2517131"/>
                  <a:pt x="21592" y="2427703"/>
                  <a:pt x="0" y="2317915"/>
                </a:cubicBezTo>
                <a:cubicBezTo>
                  <a:pt x="-21592" y="2208127"/>
                  <a:pt x="15895" y="1874758"/>
                  <a:pt x="0" y="1663575"/>
                </a:cubicBezTo>
                <a:cubicBezTo>
                  <a:pt x="-15895" y="1452392"/>
                  <a:pt x="67744" y="1304043"/>
                  <a:pt x="0" y="1059143"/>
                </a:cubicBezTo>
                <a:cubicBezTo>
                  <a:pt x="-67744" y="814243"/>
                  <a:pt x="34696" y="665630"/>
                  <a:pt x="0" y="504618"/>
                </a:cubicBezTo>
                <a:cubicBezTo>
                  <a:pt x="-34696" y="343607"/>
                  <a:pt x="2099" y="190628"/>
                  <a:pt x="0" y="0"/>
                </a:cubicBezTo>
                <a:close/>
              </a:path>
              <a:path w="10515600" h="4990725" stroke="0" extrusionOk="0">
                <a:moveTo>
                  <a:pt x="0" y="0"/>
                </a:moveTo>
                <a:cubicBezTo>
                  <a:pt x="81118" y="-35252"/>
                  <a:pt x="259164" y="39161"/>
                  <a:pt x="373888" y="0"/>
                </a:cubicBezTo>
                <a:cubicBezTo>
                  <a:pt x="488612" y="-39161"/>
                  <a:pt x="790185" y="51849"/>
                  <a:pt x="958088" y="0"/>
                </a:cubicBezTo>
                <a:cubicBezTo>
                  <a:pt x="1125991" y="-51849"/>
                  <a:pt x="1317583" y="67194"/>
                  <a:pt x="1647444" y="0"/>
                </a:cubicBezTo>
                <a:cubicBezTo>
                  <a:pt x="1977305" y="-67194"/>
                  <a:pt x="1994544" y="43969"/>
                  <a:pt x="2336800" y="0"/>
                </a:cubicBezTo>
                <a:cubicBezTo>
                  <a:pt x="2679056" y="-43969"/>
                  <a:pt x="2926040" y="34092"/>
                  <a:pt x="3131312" y="0"/>
                </a:cubicBezTo>
                <a:cubicBezTo>
                  <a:pt x="3336584" y="-34092"/>
                  <a:pt x="3271877" y="14470"/>
                  <a:pt x="3400044" y="0"/>
                </a:cubicBezTo>
                <a:cubicBezTo>
                  <a:pt x="3528211" y="-14470"/>
                  <a:pt x="3849117" y="37087"/>
                  <a:pt x="4194556" y="0"/>
                </a:cubicBezTo>
                <a:cubicBezTo>
                  <a:pt x="4539995" y="-37087"/>
                  <a:pt x="4748304" y="37420"/>
                  <a:pt x="4989068" y="0"/>
                </a:cubicBezTo>
                <a:cubicBezTo>
                  <a:pt x="5229832" y="-37420"/>
                  <a:pt x="5393565" y="28518"/>
                  <a:pt x="5573268" y="0"/>
                </a:cubicBezTo>
                <a:cubicBezTo>
                  <a:pt x="5752971" y="-28518"/>
                  <a:pt x="5824648" y="30779"/>
                  <a:pt x="5947156" y="0"/>
                </a:cubicBezTo>
                <a:cubicBezTo>
                  <a:pt x="6069664" y="-30779"/>
                  <a:pt x="6246652" y="53830"/>
                  <a:pt x="6426200" y="0"/>
                </a:cubicBezTo>
                <a:cubicBezTo>
                  <a:pt x="6605748" y="-53830"/>
                  <a:pt x="6561757" y="7853"/>
                  <a:pt x="6694932" y="0"/>
                </a:cubicBezTo>
                <a:cubicBezTo>
                  <a:pt x="6828107" y="-7853"/>
                  <a:pt x="6876588" y="4036"/>
                  <a:pt x="6963664" y="0"/>
                </a:cubicBezTo>
                <a:cubicBezTo>
                  <a:pt x="7050740" y="-4036"/>
                  <a:pt x="7211509" y="8589"/>
                  <a:pt x="7337552" y="0"/>
                </a:cubicBezTo>
                <a:cubicBezTo>
                  <a:pt x="7463595" y="-8589"/>
                  <a:pt x="7547859" y="6450"/>
                  <a:pt x="7711440" y="0"/>
                </a:cubicBezTo>
                <a:cubicBezTo>
                  <a:pt x="7875021" y="-6450"/>
                  <a:pt x="8344661" y="70356"/>
                  <a:pt x="8505952" y="0"/>
                </a:cubicBezTo>
                <a:cubicBezTo>
                  <a:pt x="8667243" y="-70356"/>
                  <a:pt x="8820925" y="64963"/>
                  <a:pt x="9090152" y="0"/>
                </a:cubicBezTo>
                <a:cubicBezTo>
                  <a:pt x="9359379" y="-64963"/>
                  <a:pt x="9436299" y="24749"/>
                  <a:pt x="9569196" y="0"/>
                </a:cubicBezTo>
                <a:cubicBezTo>
                  <a:pt x="9702093" y="-24749"/>
                  <a:pt x="10182550" y="49214"/>
                  <a:pt x="10515600" y="0"/>
                </a:cubicBezTo>
                <a:cubicBezTo>
                  <a:pt x="10522463" y="136372"/>
                  <a:pt x="10462061" y="331893"/>
                  <a:pt x="10515600" y="504618"/>
                </a:cubicBezTo>
                <a:cubicBezTo>
                  <a:pt x="10569139" y="677343"/>
                  <a:pt x="10473473" y="892964"/>
                  <a:pt x="10515600" y="1109050"/>
                </a:cubicBezTo>
                <a:cubicBezTo>
                  <a:pt x="10557727" y="1325136"/>
                  <a:pt x="10484395" y="1332620"/>
                  <a:pt x="10515600" y="1513853"/>
                </a:cubicBezTo>
                <a:cubicBezTo>
                  <a:pt x="10546805" y="1695086"/>
                  <a:pt x="10468837" y="1763140"/>
                  <a:pt x="10515600" y="1968564"/>
                </a:cubicBezTo>
                <a:cubicBezTo>
                  <a:pt x="10562363" y="2173988"/>
                  <a:pt x="10467744" y="2227828"/>
                  <a:pt x="10515600" y="2473182"/>
                </a:cubicBezTo>
                <a:cubicBezTo>
                  <a:pt x="10563456" y="2718536"/>
                  <a:pt x="10485528" y="2736108"/>
                  <a:pt x="10515600" y="2927892"/>
                </a:cubicBezTo>
                <a:cubicBezTo>
                  <a:pt x="10545672" y="3119676"/>
                  <a:pt x="10468793" y="3230571"/>
                  <a:pt x="10515600" y="3332695"/>
                </a:cubicBezTo>
                <a:cubicBezTo>
                  <a:pt x="10562407" y="3434819"/>
                  <a:pt x="10478374" y="3759405"/>
                  <a:pt x="10515600" y="3987035"/>
                </a:cubicBezTo>
                <a:cubicBezTo>
                  <a:pt x="10552826" y="4214665"/>
                  <a:pt x="10472714" y="4770005"/>
                  <a:pt x="10515600" y="4990725"/>
                </a:cubicBezTo>
                <a:cubicBezTo>
                  <a:pt x="10384805" y="5038200"/>
                  <a:pt x="10160175" y="4951127"/>
                  <a:pt x="9931400" y="4990725"/>
                </a:cubicBezTo>
                <a:cubicBezTo>
                  <a:pt x="9702625" y="5030323"/>
                  <a:pt x="9686863" y="4983504"/>
                  <a:pt x="9452356" y="4990725"/>
                </a:cubicBezTo>
                <a:cubicBezTo>
                  <a:pt x="9217849" y="4997946"/>
                  <a:pt x="8903413" y="4951589"/>
                  <a:pt x="8763000" y="4990725"/>
                </a:cubicBezTo>
                <a:cubicBezTo>
                  <a:pt x="8622587" y="5029861"/>
                  <a:pt x="8447116" y="4962148"/>
                  <a:pt x="8178800" y="4990725"/>
                </a:cubicBezTo>
                <a:cubicBezTo>
                  <a:pt x="7910484" y="5019302"/>
                  <a:pt x="7725944" y="4963652"/>
                  <a:pt x="7384288" y="4990725"/>
                </a:cubicBezTo>
                <a:cubicBezTo>
                  <a:pt x="7042632" y="5017798"/>
                  <a:pt x="7192416" y="4975209"/>
                  <a:pt x="7115556" y="4990725"/>
                </a:cubicBezTo>
                <a:cubicBezTo>
                  <a:pt x="7038696" y="5006241"/>
                  <a:pt x="6962411" y="4959333"/>
                  <a:pt x="6846824" y="4990725"/>
                </a:cubicBezTo>
                <a:cubicBezTo>
                  <a:pt x="6731237" y="5022117"/>
                  <a:pt x="6337998" y="4968813"/>
                  <a:pt x="6052312" y="4990725"/>
                </a:cubicBezTo>
                <a:cubicBezTo>
                  <a:pt x="5766626" y="5012637"/>
                  <a:pt x="5845674" y="4973339"/>
                  <a:pt x="5783580" y="4990725"/>
                </a:cubicBezTo>
                <a:cubicBezTo>
                  <a:pt x="5721486" y="5008111"/>
                  <a:pt x="5434308" y="4964384"/>
                  <a:pt x="5304536" y="4990725"/>
                </a:cubicBezTo>
                <a:cubicBezTo>
                  <a:pt x="5174764" y="5017066"/>
                  <a:pt x="5151650" y="4974482"/>
                  <a:pt x="5035804" y="4990725"/>
                </a:cubicBezTo>
                <a:cubicBezTo>
                  <a:pt x="4919958" y="5006968"/>
                  <a:pt x="4754180" y="4946159"/>
                  <a:pt x="4556760" y="4990725"/>
                </a:cubicBezTo>
                <a:cubicBezTo>
                  <a:pt x="4359340" y="5035291"/>
                  <a:pt x="4239139" y="4940656"/>
                  <a:pt x="4077716" y="4990725"/>
                </a:cubicBezTo>
                <a:cubicBezTo>
                  <a:pt x="3916293" y="5040794"/>
                  <a:pt x="3903853" y="4967279"/>
                  <a:pt x="3808984" y="4990725"/>
                </a:cubicBezTo>
                <a:cubicBezTo>
                  <a:pt x="3714115" y="5014171"/>
                  <a:pt x="3609425" y="4954774"/>
                  <a:pt x="3435096" y="4990725"/>
                </a:cubicBezTo>
                <a:cubicBezTo>
                  <a:pt x="3260767" y="5026676"/>
                  <a:pt x="3123242" y="4979965"/>
                  <a:pt x="2956052" y="4990725"/>
                </a:cubicBezTo>
                <a:cubicBezTo>
                  <a:pt x="2788862" y="5001485"/>
                  <a:pt x="2709063" y="4969862"/>
                  <a:pt x="2582164" y="4990725"/>
                </a:cubicBezTo>
                <a:cubicBezTo>
                  <a:pt x="2455265" y="5011588"/>
                  <a:pt x="2253863" y="4962789"/>
                  <a:pt x="2103120" y="4990725"/>
                </a:cubicBezTo>
                <a:cubicBezTo>
                  <a:pt x="1952377" y="5018661"/>
                  <a:pt x="1663747" y="4916734"/>
                  <a:pt x="1413764" y="4990725"/>
                </a:cubicBezTo>
                <a:cubicBezTo>
                  <a:pt x="1163781" y="5064716"/>
                  <a:pt x="1130256" y="4942204"/>
                  <a:pt x="934720" y="4990725"/>
                </a:cubicBezTo>
                <a:cubicBezTo>
                  <a:pt x="739184" y="5039246"/>
                  <a:pt x="327859" y="4989870"/>
                  <a:pt x="0" y="4990725"/>
                </a:cubicBezTo>
                <a:cubicBezTo>
                  <a:pt x="-8751" y="4861012"/>
                  <a:pt x="54174" y="4685957"/>
                  <a:pt x="0" y="4536015"/>
                </a:cubicBezTo>
                <a:cubicBezTo>
                  <a:pt x="-54174" y="4386073"/>
                  <a:pt x="24651" y="4095690"/>
                  <a:pt x="0" y="3981490"/>
                </a:cubicBezTo>
                <a:cubicBezTo>
                  <a:pt x="-24651" y="3867290"/>
                  <a:pt x="2064" y="3461917"/>
                  <a:pt x="0" y="3327150"/>
                </a:cubicBezTo>
                <a:cubicBezTo>
                  <a:pt x="-2064" y="3192383"/>
                  <a:pt x="14898" y="2969829"/>
                  <a:pt x="0" y="2822532"/>
                </a:cubicBezTo>
                <a:cubicBezTo>
                  <a:pt x="-14898" y="2675235"/>
                  <a:pt x="14056" y="2490213"/>
                  <a:pt x="0" y="2367822"/>
                </a:cubicBezTo>
                <a:cubicBezTo>
                  <a:pt x="-14056" y="2245431"/>
                  <a:pt x="19397" y="1915502"/>
                  <a:pt x="0" y="1713482"/>
                </a:cubicBezTo>
                <a:cubicBezTo>
                  <a:pt x="-19397" y="1511462"/>
                  <a:pt x="22281" y="1378657"/>
                  <a:pt x="0" y="1208865"/>
                </a:cubicBezTo>
                <a:cubicBezTo>
                  <a:pt x="-22281" y="1039073"/>
                  <a:pt x="37708" y="877385"/>
                  <a:pt x="0" y="554525"/>
                </a:cubicBezTo>
                <a:cubicBezTo>
                  <a:pt x="-37708" y="231665"/>
                  <a:pt x="28294" y="251665"/>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450148754">
                  <a:prstGeom prst="rect">
                    <a:avLst/>
                  </a:prstGeom>
                  <ask:type>
                    <ask:lineSketchScribble/>
                  </ask:type>
                </ask:lineSketchStyleProps>
              </a:ext>
            </a:extLst>
          </a:ln>
        </p:spPr>
        <p:txBody>
          <a:bodyPr wrap="square">
            <a:spAutoFit/>
          </a:bodyPr>
          <a:lstStyle/>
          <a:p>
            <a:pPr algn="just">
              <a:lnSpc>
                <a:spcPct val="110000"/>
              </a:lnSpc>
              <a:spcAft>
                <a:spcPts val="300"/>
              </a:spcAft>
            </a:pPr>
            <a:r>
              <a:rPr lang="el-GR" b="1" i="1" dirty="0">
                <a:latin typeface="Calibri" panose="020F0502020204030204" pitchFamily="34" charset="0"/>
                <a:ea typeface="Calibri" panose="020F0502020204030204" pitchFamily="34" charset="0"/>
                <a:cs typeface="Times New Roman" panose="02020603050405020304" pitchFamily="18" charset="0"/>
              </a:rPr>
              <a:t>Γεια! Είμαι ο </a:t>
            </a:r>
            <a:r>
              <a:rPr lang="el-GR" b="1" i="1" dirty="0" err="1">
                <a:latin typeface="Calibri" panose="020F0502020204030204" pitchFamily="34" charset="0"/>
                <a:ea typeface="Calibri" panose="020F0502020204030204" pitchFamily="34" charset="0"/>
                <a:cs typeface="Times New Roman" panose="02020603050405020304" pitchFamily="18" charset="0"/>
              </a:rPr>
              <a:t>Fereol</a:t>
            </a:r>
            <a:r>
              <a:rPr lang="el-GR" b="1" i="1" dirty="0">
                <a:latin typeface="Calibri" panose="020F0502020204030204" pitchFamily="34" charset="0"/>
                <a:ea typeface="Calibri" panose="020F0502020204030204" pitchFamily="34" charset="0"/>
                <a:cs typeface="Times New Roman" panose="02020603050405020304" pitchFamily="18" charset="0"/>
              </a:rPr>
              <a:t> </a:t>
            </a:r>
            <a:r>
              <a:rPr lang="el-GR" b="1" i="1" dirty="0" err="1">
                <a:latin typeface="Calibri" panose="020F0502020204030204" pitchFamily="34" charset="0"/>
                <a:ea typeface="Calibri" panose="020F0502020204030204" pitchFamily="34" charset="0"/>
                <a:cs typeface="Times New Roman" panose="02020603050405020304" pitchFamily="18" charset="0"/>
              </a:rPr>
              <a:t>Bellier</a:t>
            </a:r>
            <a:r>
              <a:rPr lang="el-GR" b="1" i="1" dirty="0">
                <a:latin typeface="Calibri" panose="020F0502020204030204" pitchFamily="34" charset="0"/>
                <a:ea typeface="Calibri" panose="020F0502020204030204" pitchFamily="34" charset="0"/>
                <a:cs typeface="Times New Roman" panose="02020603050405020304" pitchFamily="18" charset="0"/>
              </a:rPr>
              <a:t> </a:t>
            </a:r>
            <a:r>
              <a:rPr lang="el-GR" b="1" i="1" dirty="0" err="1">
                <a:latin typeface="Calibri" panose="020F0502020204030204" pitchFamily="34" charset="0"/>
                <a:ea typeface="Calibri" panose="020F0502020204030204" pitchFamily="34" charset="0"/>
                <a:cs typeface="Times New Roman" panose="02020603050405020304" pitchFamily="18" charset="0"/>
              </a:rPr>
              <a:t>Beaumont</a:t>
            </a:r>
            <a:r>
              <a:rPr lang="el-GR" b="1" i="1" dirty="0">
                <a:latin typeface="Calibri" panose="020F0502020204030204" pitchFamily="34" charset="0"/>
                <a:ea typeface="Calibri" panose="020F0502020204030204" pitchFamily="34" charset="0"/>
                <a:cs typeface="Times New Roman" panose="02020603050405020304" pitchFamily="18" charset="0"/>
              </a:rPr>
              <a:t>, </a:t>
            </a:r>
            <a:r>
              <a:rPr lang="el-GR" i="1" dirty="0">
                <a:latin typeface="Calibri" panose="020F0502020204030204" pitchFamily="34" charset="0"/>
                <a:ea typeface="Calibri" panose="020F0502020204030204" pitchFamily="34" charset="0"/>
                <a:cs typeface="Times New Roman" panose="02020603050405020304" pitchFamily="18" charset="0"/>
              </a:rPr>
              <a:t>ιδιοκτήτης γης του μεγαλύτερου σπιτιού στην περιοχή </a:t>
            </a:r>
            <a:r>
              <a:rPr lang="el-GR" i="1" dirty="0" err="1">
                <a:latin typeface="Calibri" panose="020F0502020204030204" pitchFamily="34" charset="0"/>
                <a:ea typeface="Calibri" panose="020F0502020204030204" pitchFamily="34" charset="0"/>
                <a:cs typeface="Times New Roman" panose="02020603050405020304" pitchFamily="18" charset="0"/>
              </a:rPr>
              <a:t>Sainte-Suzanne</a:t>
            </a:r>
            <a:r>
              <a:rPr lang="el-GR" i="1" dirty="0">
                <a:latin typeface="Calibri" panose="020F0502020204030204" pitchFamily="34" charset="0"/>
                <a:ea typeface="Calibri" panose="020F0502020204030204" pitchFamily="34" charset="0"/>
                <a:cs typeface="Times New Roman" panose="02020603050405020304" pitchFamily="18" charset="0"/>
              </a:rPr>
              <a:t>, στην αποικία του νησιού </a:t>
            </a:r>
            <a:r>
              <a:rPr lang="el-GR" i="1" dirty="0" err="1">
                <a:latin typeface="Calibri" panose="020F0502020204030204" pitchFamily="34" charset="0"/>
                <a:ea typeface="Calibri" panose="020F0502020204030204" pitchFamily="34" charset="0"/>
                <a:cs typeface="Times New Roman" panose="02020603050405020304" pitchFamily="18" charset="0"/>
              </a:rPr>
              <a:t>Bourbon</a:t>
            </a:r>
            <a:r>
              <a:rPr lang="el-GR" i="1" dirty="0">
                <a:latin typeface="Calibri" panose="020F0502020204030204" pitchFamily="34" charset="0"/>
                <a:ea typeface="Calibri" panose="020F0502020204030204" pitchFamily="34" charset="0"/>
                <a:cs typeface="Times New Roman" panose="02020603050405020304" pitchFamily="18" charset="0"/>
              </a:rPr>
              <a:t>, στο νοτιοδυτικό τμήμα του Ινδικού Ωκεανού. Δεν είμαι απλώς ένας άποικος. Είμαι ένας από τους πιο πλούσιους και σεβαστούς αποίκους. Θα έκανα τον πατέρα μου περήφανο για μένα αν ήταν ακόμα ζωντανός. Καλλιεργώ ζαχαροκάλαμο στις περισσότερες ιδιοκτησίες μου αλλά και λίγο καφέ, καλαμπόκι, γαρύφαλλο. Ανήκω επίσης στο Αποικιακό Συμβούλιο, των συνεδριάσεων του οποίου </a:t>
            </a:r>
            <a:r>
              <a:rPr lang="el-GR" i="1" dirty="0" err="1">
                <a:latin typeface="Calibri" panose="020F0502020204030204" pitchFamily="34" charset="0"/>
                <a:ea typeface="Calibri" panose="020F0502020204030204" pitchFamily="34" charset="0"/>
                <a:cs typeface="Times New Roman" panose="02020603050405020304" pitchFamily="18" charset="0"/>
              </a:rPr>
              <a:t>προήδρευα</a:t>
            </a:r>
            <a:r>
              <a:rPr lang="el-GR" i="1" dirty="0">
                <a:latin typeface="Calibri" panose="020F0502020204030204" pitchFamily="34" charset="0"/>
                <a:ea typeface="Calibri" panose="020F0502020204030204" pitchFamily="34" charset="0"/>
                <a:cs typeface="Times New Roman" panose="02020603050405020304" pitchFamily="18" charset="0"/>
              </a:rPr>
              <a:t> για δύο χρόνια. Οι συζητήσεις στο συμβούλιο δεν είναι πραγματικά διασκεδαστικές, αλλά η κατοχή μιας θέσης σε αυτές εξασφαλίζει φήμη και δύναμη. Και μετά μου επιτρέπει να αποφύγω κάποια βαρετά δείπνα που αρέσει να οργανώνει η γυναίκα μου κάθε εβδομάδα παρέα με αυτούς τους αδερφούς </a:t>
            </a:r>
            <a:r>
              <a:rPr lang="el-GR" i="1" dirty="0" err="1">
                <a:latin typeface="Calibri" panose="020F0502020204030204" pitchFamily="34" charset="0"/>
                <a:ea typeface="Calibri" panose="020F0502020204030204" pitchFamily="34" charset="0"/>
                <a:cs typeface="Times New Roman" panose="02020603050405020304" pitchFamily="18" charset="0"/>
              </a:rPr>
              <a:t>Λαζαριστές</a:t>
            </a:r>
            <a:r>
              <a:rPr lang="el-GR" i="1"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Ευτυχώς, είμαι παθιασμένος βοτανολόγος και λατρεύω τις ορχιδέες. Έφερα πίσω δεκάδες ποικιλίες από τα ταξίδια μου. Μου αρέσει να τις βλέπω να ανθίζουν. Όλα αυτά τα χρώματα φωτίζουν τη διάθεσή μου. Περνάω ώρες παρακολουθώντας τις. Ανάμεσα σε αυτές τις ορχιδέες έφερα πίσω μια από την Αμερική, που ονομαζόταν βανίλια. Βγάζει ένα πολύ λεπτό λουλούδι σε απαλό λευκό και πράσινο. Τα φυτά μου τα είχε δώσει ο Δον </a:t>
            </a:r>
            <a:r>
              <a:rPr lang="el-GR" i="1" dirty="0" err="1">
                <a:latin typeface="Calibri" panose="020F0502020204030204" pitchFamily="34" charset="0"/>
                <a:ea typeface="Calibri" panose="020F0502020204030204" pitchFamily="34" charset="0"/>
                <a:cs typeface="Times New Roman" panose="02020603050405020304" pitchFamily="18" charset="0"/>
              </a:rPr>
              <a:t>Αλεχάντρο</a:t>
            </a:r>
            <a:r>
              <a:rPr lang="el-GR" i="1" dirty="0">
                <a:latin typeface="Calibri" panose="020F0502020204030204" pitchFamily="34" charset="0"/>
                <a:ea typeface="Calibri" panose="020F0502020204030204" pitchFamily="34" charset="0"/>
                <a:cs typeface="Times New Roman" panose="02020603050405020304" pitchFamily="18" charset="0"/>
              </a:rPr>
              <a:t>. Κατ' αρχήν το φυτό παρέχει καρπούς με τη μορφή καφέ ραβδιών Αφού στεγνώσουν χρησιμοποιούνται για αρτοσκευάσματα. Ο </a:t>
            </a:r>
            <a:r>
              <a:rPr lang="el-GR" i="1" dirty="0" err="1">
                <a:latin typeface="Calibri" panose="020F0502020204030204" pitchFamily="34" charset="0"/>
                <a:ea typeface="Calibri" panose="020F0502020204030204" pitchFamily="34" charset="0"/>
                <a:cs typeface="Times New Roman" panose="02020603050405020304" pitchFamily="18" charset="0"/>
              </a:rPr>
              <a:t>Sieur</a:t>
            </a:r>
            <a:r>
              <a:rPr lang="el-GR" i="1" dirty="0">
                <a:latin typeface="Calibri" panose="020F0502020204030204" pitchFamily="34" charset="0"/>
                <a:ea typeface="Calibri" panose="020F0502020204030204" pitchFamily="34" charset="0"/>
                <a:cs typeface="Times New Roman" panose="02020603050405020304" pitchFamily="18" charset="0"/>
              </a:rPr>
              <a:t> </a:t>
            </a:r>
            <a:r>
              <a:rPr lang="el-GR" i="1" dirty="0" err="1">
                <a:latin typeface="Calibri" panose="020F0502020204030204" pitchFamily="34" charset="0"/>
                <a:ea typeface="Calibri" panose="020F0502020204030204" pitchFamily="34" charset="0"/>
                <a:cs typeface="Times New Roman" panose="02020603050405020304" pitchFamily="18" charset="0"/>
              </a:rPr>
              <a:t>Smith</a:t>
            </a:r>
            <a:r>
              <a:rPr lang="el-GR" i="1" dirty="0">
                <a:latin typeface="Calibri" panose="020F0502020204030204" pitchFamily="34" charset="0"/>
                <a:ea typeface="Calibri" panose="020F0502020204030204" pitchFamily="34" charset="0"/>
                <a:cs typeface="Times New Roman" panose="02020603050405020304" pitchFamily="18" charset="0"/>
              </a:rPr>
              <a:t> de </a:t>
            </a:r>
            <a:r>
              <a:rPr lang="el-GR" i="1" dirty="0" err="1">
                <a:latin typeface="Calibri" panose="020F0502020204030204" pitchFamily="34" charset="0"/>
                <a:ea typeface="Calibri" panose="020F0502020204030204" pitchFamily="34" charset="0"/>
                <a:cs typeface="Times New Roman" panose="02020603050405020304" pitchFamily="18" charset="0"/>
              </a:rPr>
              <a:t>Saint-Paul</a:t>
            </a:r>
            <a:r>
              <a:rPr lang="el-GR" i="1" dirty="0">
                <a:latin typeface="Calibri" panose="020F0502020204030204" pitchFamily="34" charset="0"/>
                <a:ea typeface="Calibri" panose="020F0502020204030204" pitchFamily="34" charset="0"/>
                <a:cs typeface="Times New Roman" panose="02020603050405020304" pitchFamily="18" charset="0"/>
              </a:rPr>
              <a:t> μου εξήγησε πρόσφατα ότι η μεγάλη του θεία αρωματίζει μ’ αυτό</a:t>
            </a:r>
            <a:r>
              <a:rPr lang="el-GR" b="1" i="1" dirty="0">
                <a:latin typeface="Calibri" panose="020F0502020204030204" pitchFamily="34" charset="0"/>
                <a:ea typeface="Calibri" panose="020F0502020204030204" pitchFamily="34" charset="0"/>
                <a:cs typeface="Times New Roman" panose="02020603050405020304" pitchFamily="18" charset="0"/>
              </a:rPr>
              <a:t> τις αγγλικές κρέμες του</a:t>
            </a:r>
            <a:r>
              <a:rPr lang="en-US" b="1" i="1"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9" name="Grafik 633" descr="Aquarell, Pinselstrich, Farbe, Abstrakt, Textur, Bürste">
            <a:extLst>
              <a:ext uri="{FF2B5EF4-FFF2-40B4-BE49-F238E27FC236}">
                <a16:creationId xmlns:a16="http://schemas.microsoft.com/office/drawing/2014/main" id="{A2487B33-12E1-4F79-8125-9DD7D8BA2951}"/>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l-GR" dirty="0"/>
              <a:t>Πρόσωπο</a:t>
            </a:r>
            <a:r>
              <a:rPr lang="en-US" dirty="0"/>
              <a:t> 2: </a:t>
            </a:r>
            <a:r>
              <a:rPr lang="en-US" dirty="0" err="1"/>
              <a:t>Ferréol</a:t>
            </a:r>
            <a:r>
              <a:rPr lang="en-US" dirty="0"/>
              <a:t> </a:t>
            </a:r>
            <a:r>
              <a:rPr lang="en-US" dirty="0" err="1"/>
              <a:t>Bellier</a:t>
            </a:r>
            <a:r>
              <a:rPr lang="en-US" dirty="0"/>
              <a:t> Beaumont</a:t>
            </a:r>
            <a:endParaRPr lang="en-GB" b="0" dirty="0"/>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877083" y="3778054"/>
            <a:ext cx="1185218"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a:t>
            </a:r>
            <a:endParaRPr lang="el-GR" b="1" dirty="0">
              <a:solidFill>
                <a:srgbClr val="E12A3C"/>
              </a:solidFill>
            </a:endParaRPr>
          </a:p>
        </p:txBody>
      </p:sp>
      <p:sp>
        <p:nvSpPr>
          <p:cNvPr id="12" name="pop-up" descr="Click here for pop up information.">
            <a:extLst>
              <a:ext uri="{FF2B5EF4-FFF2-40B4-BE49-F238E27FC236}">
                <a16:creationId xmlns:a16="http://schemas.microsoft.com/office/drawing/2014/main" id="{165717F6-3D21-48B3-9EE5-5CB5943AA675}"/>
              </a:ext>
            </a:extLst>
          </p:cNvPr>
          <p:cNvSpPr/>
          <p:nvPr/>
        </p:nvSpPr>
        <p:spPr>
          <a:xfrm>
            <a:off x="10877083" y="4235577"/>
            <a:ext cx="1185218"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B</a:t>
            </a:r>
            <a:endParaRPr lang="el-GR" b="1" dirty="0">
              <a:solidFill>
                <a:srgbClr val="E12A3C"/>
              </a:solidFill>
            </a:endParaRPr>
          </a:p>
        </p:txBody>
      </p:sp>
      <p:pic>
        <p:nvPicPr>
          <p:cNvPr id="2" name="E4-Ferreol-EL">
            <a:hlinkClick r:id="" action="ppaction://media"/>
            <a:extLst>
              <a:ext uri="{FF2B5EF4-FFF2-40B4-BE49-F238E27FC236}">
                <a16:creationId xmlns:a16="http://schemas.microsoft.com/office/drawing/2014/main" id="{57B97578-DEED-9C91-DA96-0A09F68A68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04855" y="4642846"/>
            <a:ext cx="1713149" cy="1713149"/>
          </a:xfrm>
          <a:prstGeom prst="rect">
            <a:avLst/>
          </a:prstGeom>
        </p:spPr>
      </p:pic>
    </p:spTree>
    <p:extLst>
      <p:ext uri="{BB962C8B-B14F-4D97-AF65-F5344CB8AC3E}">
        <p14:creationId xmlns:p14="http://schemas.microsoft.com/office/powerpoint/2010/main" val="24552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1" grpId="0" animBg="1"/>
      <p:bldP spid="11" grpId="1" animBg="1"/>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6276975" y="365125"/>
            <a:ext cx="5915025" cy="1806575"/>
          </a:xfrm>
        </p:spPr>
        <p:txBody>
          <a:bodyPr>
            <a:normAutofit/>
          </a:bodyPr>
          <a:lstStyle/>
          <a:p>
            <a:pPr algn="ctr"/>
            <a:r>
              <a:rPr lang="el-GR" sz="3200" b="1" dirty="0">
                <a:solidFill>
                  <a:srgbClr val="F68122"/>
                </a:solidFill>
              </a:rPr>
              <a:t>Δήλωση πνευματικών δικαιωμάτων</a:t>
            </a:r>
            <a:br>
              <a:rPr lang="en-US" sz="3200" b="1" dirty="0">
                <a:solidFill>
                  <a:srgbClr val="F68122"/>
                </a:solidFill>
              </a:rPr>
            </a:br>
            <a:endParaRPr lang="en-GB" sz="3200" b="1" dirty="0">
              <a:solidFill>
                <a:srgbClr val="F68122"/>
              </a:solidFill>
            </a:endParaRPr>
          </a:p>
        </p:txBody>
      </p:sp>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116569" y="1460500"/>
            <a:ext cx="6075432" cy="5032375"/>
          </a:xfrm>
        </p:spPr>
        <p:txBody>
          <a:bodyPr>
            <a:normAutofit fontScale="85000" lnSpcReduction="20000"/>
          </a:bodyPr>
          <a:lstStyle/>
          <a:p>
            <a:pPr marL="0" indent="0">
              <a:lnSpc>
                <a:spcPct val="110000"/>
              </a:lnSpc>
              <a:spcBef>
                <a:spcPts val="300"/>
              </a:spcBef>
              <a:spcAft>
                <a:spcPts val="300"/>
              </a:spcAft>
              <a:buNone/>
            </a:pPr>
            <a:r>
              <a:rPr lang="el-GR" sz="2000" dirty="0"/>
              <a:t>Το παρόν έργο έχει χορηγηθεί με Άδεια Creative Commons Αναφορά Δημιουργού - Μη Εμπορική Χρήση - Παρόμοια Διανομή 4.0 Διεθνές. Μπορείτε να:</a:t>
            </a:r>
          </a:p>
          <a:p>
            <a:pPr>
              <a:lnSpc>
                <a:spcPct val="110000"/>
              </a:lnSpc>
              <a:spcBef>
                <a:spcPts val="300"/>
              </a:spcBef>
              <a:spcAft>
                <a:spcPts val="300"/>
              </a:spcAft>
              <a:buClr>
                <a:srgbClr val="80C141"/>
              </a:buClr>
              <a:buFont typeface="Wingdings" panose="05000000000000000000" pitchFamily="2" charset="2"/>
              <a:buChar char="§"/>
            </a:pPr>
            <a:r>
              <a:rPr lang="el-GR" sz="2000" b="1" dirty="0"/>
              <a:t>Μοιραστείτε </a:t>
            </a:r>
            <a:r>
              <a:rPr lang="el-GR" sz="2000" dirty="0"/>
              <a:t>— αντιγράψετε και αναδιανέμετε το υλικό με κάθε μέσο και τρόπο</a:t>
            </a:r>
          </a:p>
          <a:p>
            <a:pPr>
              <a:lnSpc>
                <a:spcPct val="110000"/>
              </a:lnSpc>
              <a:spcBef>
                <a:spcPts val="300"/>
              </a:spcBef>
              <a:spcAft>
                <a:spcPts val="300"/>
              </a:spcAft>
              <a:buClr>
                <a:srgbClr val="80C141"/>
              </a:buClr>
              <a:buFont typeface="Wingdings" panose="05000000000000000000" pitchFamily="2" charset="2"/>
              <a:buChar char="§"/>
            </a:pPr>
            <a:r>
              <a:rPr lang="el-GR" sz="2000" b="1" dirty="0"/>
              <a:t>Προσαρμόστε</a:t>
            </a:r>
            <a:r>
              <a:rPr lang="el-GR" sz="2000" dirty="0"/>
              <a:t> — αναμείξτε, τροποποιήστε και δημιουργήστε πάνω στο υλικό </a:t>
            </a:r>
          </a:p>
          <a:p>
            <a:pPr marL="0" indent="0">
              <a:lnSpc>
                <a:spcPct val="110000"/>
              </a:lnSpc>
              <a:spcBef>
                <a:spcPts val="300"/>
              </a:spcBef>
              <a:spcAft>
                <a:spcPts val="300"/>
              </a:spcAft>
              <a:buNone/>
            </a:pPr>
            <a:r>
              <a:rPr lang="el-GR" sz="2000" dirty="0"/>
              <a:t>Υπό τους ακόλουθους όρους:</a:t>
            </a:r>
          </a:p>
          <a:p>
            <a:pPr>
              <a:lnSpc>
                <a:spcPct val="110000"/>
              </a:lnSpc>
              <a:spcBef>
                <a:spcPts val="300"/>
              </a:spcBef>
              <a:spcAft>
                <a:spcPts val="300"/>
              </a:spcAft>
              <a:buClr>
                <a:srgbClr val="80C141"/>
              </a:buClr>
              <a:buFont typeface="Wingdings" panose="05000000000000000000" pitchFamily="2" charset="2"/>
              <a:buChar char="§"/>
            </a:pPr>
            <a:r>
              <a:rPr lang="el-GR" sz="2000" b="1" dirty="0"/>
              <a:t>Αναφορά Δημιουργού </a:t>
            </a:r>
            <a:r>
              <a:rPr lang="el-GR" sz="2000" dirty="0"/>
              <a:t>— Θα πρέπει να καταχωρίσετε αναφορά στο δημιουργό , με σύνδεσμο της άδειας, και με αναφορά αν έχουν γίνει αλλαγές . Μπορείτε να το κάνετε αυτό με οποιονδήποτε εύλογο τρόπο, αλλά όχι με τρόπο που να υπονοεί ότι ο δημιουργός αποδέχεται το έργο σας ή τη χρήση που εσείς κάνετε.</a:t>
            </a:r>
          </a:p>
          <a:p>
            <a:pPr>
              <a:lnSpc>
                <a:spcPct val="110000"/>
              </a:lnSpc>
              <a:spcBef>
                <a:spcPts val="300"/>
              </a:spcBef>
              <a:spcAft>
                <a:spcPts val="300"/>
              </a:spcAft>
              <a:buClr>
                <a:srgbClr val="80C141"/>
              </a:buClr>
              <a:buFont typeface="Wingdings" panose="05000000000000000000" pitchFamily="2" charset="2"/>
              <a:buChar char="§"/>
            </a:pPr>
            <a:r>
              <a:rPr lang="el-GR" sz="2000" b="1" dirty="0"/>
              <a:t>Μη Εμπορική Χρήση </a:t>
            </a:r>
            <a:r>
              <a:rPr lang="el-GR" sz="2000" dirty="0"/>
              <a:t>— Δε μπορείτε να χρησιμοποιήσετε το υλικό για εμπορικούς σκοπούς.</a:t>
            </a:r>
          </a:p>
          <a:p>
            <a:pPr>
              <a:lnSpc>
                <a:spcPct val="110000"/>
              </a:lnSpc>
              <a:spcBef>
                <a:spcPts val="300"/>
              </a:spcBef>
              <a:spcAft>
                <a:spcPts val="300"/>
              </a:spcAft>
              <a:buClr>
                <a:srgbClr val="80C141"/>
              </a:buClr>
              <a:buFont typeface="Wingdings" panose="05000000000000000000" pitchFamily="2" charset="2"/>
              <a:buChar char="§"/>
            </a:pPr>
            <a:r>
              <a:rPr lang="el-GR" sz="2000" b="1" dirty="0"/>
              <a:t>Παρόμοια Διανομή </a:t>
            </a:r>
            <a:r>
              <a:rPr lang="el-GR" sz="2000" dirty="0"/>
              <a:t>— Αν αναμείξετε, τροποποιήσετε, ή δημιουργήσετε πάνω στο υλικό, πρέπει να διανείμετε τις δικές σας συνεισφορές υπό την ίδια άδεια όπως και το πρωτότυπο. </a:t>
            </a:r>
          </a:p>
          <a:p>
            <a:pPr marL="0" indent="0">
              <a:lnSpc>
                <a:spcPct val="110000"/>
              </a:lnSpc>
              <a:spcBef>
                <a:spcPts val="300"/>
              </a:spcBef>
              <a:spcAft>
                <a:spcPts val="300"/>
              </a:spcAft>
              <a:buNone/>
            </a:pPr>
            <a:endParaRPr lang="en-GB" sz="20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0" y="-329355"/>
            <a:ext cx="6191675" cy="7187355"/>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1975" y="95251"/>
            <a:ext cx="2019725" cy="7069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2770234" y="6657935"/>
            <a:ext cx="4400564" cy="200055"/>
          </a:xfrm>
          <a:prstGeom prst="rect">
            <a:avLst/>
          </a:prstGeom>
          <a:noFill/>
        </p:spPr>
        <p:txBody>
          <a:bodyPr wrap="none" rtlCol="0">
            <a:spAutoFit/>
          </a:bodyPr>
          <a:lstStyle/>
          <a:p>
            <a:r>
              <a:rPr lang="el-GR" sz="700" dirty="0">
                <a:solidFill>
                  <a:schemeClr val="bg1">
                    <a:lumMod val="50000"/>
                  </a:schemeClr>
                </a:solidFill>
              </a:rPr>
              <a:t>•	</a:t>
            </a:r>
            <a:r>
              <a:rPr lang="el-GR" sz="700" dirty="0" err="1">
                <a:solidFill>
                  <a:schemeClr val="bg1">
                    <a:lumMod val="50000"/>
                  </a:schemeClr>
                </a:solidFill>
              </a:rPr>
              <a:t>Φωτογραφία:Φωτογράφος</a:t>
            </a:r>
            <a:r>
              <a:rPr lang="el-GR" sz="700" dirty="0">
                <a:solidFill>
                  <a:schemeClr val="bg1">
                    <a:lumMod val="50000"/>
                  </a:schemeClr>
                </a:solidFill>
              </a:rPr>
              <a:t> Παντελής Μπαλαούρας, CC-BY-NC-SA. </a:t>
            </a:r>
            <a:r>
              <a:rPr lang="el-GR" sz="700" dirty="0" err="1">
                <a:solidFill>
                  <a:schemeClr val="bg1">
                    <a:lumMod val="50000"/>
                  </a:schemeClr>
                </a:solidFill>
              </a:rPr>
              <a:t>Γράφιτι</a:t>
            </a:r>
            <a:r>
              <a:rPr lang="el-GR" sz="700" dirty="0">
                <a:solidFill>
                  <a:schemeClr val="bg1">
                    <a:lumMod val="50000"/>
                  </a:schemeClr>
                </a:solidFill>
              </a:rPr>
              <a:t>: </a:t>
            </a:r>
            <a:r>
              <a:rPr lang="el-GR" sz="700" dirty="0" err="1">
                <a:solidFill>
                  <a:schemeClr val="bg1">
                    <a:lumMod val="50000"/>
                  </a:schemeClr>
                </a:solidFill>
              </a:rPr>
              <a:t>Dream</a:t>
            </a:r>
            <a:r>
              <a:rPr lang="el-GR" sz="700" dirty="0">
                <a:solidFill>
                  <a:schemeClr val="bg1">
                    <a:lumMod val="50000"/>
                  </a:schemeClr>
                </a:solidFill>
              </a:rPr>
              <a:t> </a:t>
            </a:r>
            <a:r>
              <a:rPr lang="el-GR" sz="700" dirty="0" err="1">
                <a:solidFill>
                  <a:schemeClr val="bg1">
                    <a:lumMod val="50000"/>
                  </a:schemeClr>
                </a:solidFill>
              </a:rPr>
              <a:t>Victim</a:t>
            </a:r>
            <a:r>
              <a:rPr lang="el-GR" sz="700" dirty="0">
                <a:solidFill>
                  <a:schemeClr val="bg1">
                    <a:lumMod val="50000"/>
                  </a:schemeClr>
                </a:solidFill>
              </a:rPr>
              <a:t>.</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0">
            <a:extLst>
              <a:ext uri="{FF2B5EF4-FFF2-40B4-BE49-F238E27FC236}">
                <a16:creationId xmlns:a16="http://schemas.microsoft.com/office/drawing/2014/main" id="{8FD37EB1-2F32-4D20-8702-55A36D24151D}"/>
              </a:ext>
            </a:extLst>
          </p:cNvPr>
          <p:cNvPicPr/>
          <p:nvPr/>
        </p:nvPicPr>
        <p:blipFill rotWithShape="1">
          <a:blip r:embed="rId4" cstate="print">
            <a:extLst>
              <a:ext uri="{28A0092B-C50C-407E-A947-70E740481C1C}">
                <a14:useLocalDpi xmlns:a14="http://schemas.microsoft.com/office/drawing/2010/main" val="0"/>
              </a:ext>
            </a:extLst>
          </a:blip>
          <a:srcRect l="11579" r="9473"/>
          <a:stretch/>
        </p:blipFill>
        <p:spPr bwMode="auto">
          <a:xfrm>
            <a:off x="137037" y="1838151"/>
            <a:ext cx="1181100" cy="1533525"/>
          </a:xfrm>
          <a:prstGeom prst="rect">
            <a:avLst/>
          </a:prstGeom>
          <a:ln>
            <a:noFill/>
          </a:ln>
          <a:extLst>
            <a:ext uri="{53640926-AAD7-44D8-BBD7-CCE9431645EC}">
              <a14:shadowObscured xmlns:a14="http://schemas.microsoft.com/office/drawing/2010/main"/>
            </a:ext>
          </a:extLst>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602658" y="1825624"/>
            <a:ext cx="10363564" cy="4796401"/>
          </a:xfrm>
          <a:noFill/>
        </p:spPr>
        <p:txBody>
          <a:bodyPr>
            <a:noAutofit/>
          </a:bodyPr>
          <a:lstStyle/>
          <a:p>
            <a:pPr marL="0" indent="0">
              <a:lnSpc>
                <a:spcPct val="110000"/>
              </a:lnSpc>
              <a:spcBef>
                <a:spcPts val="0"/>
              </a:spcBef>
              <a:spcAft>
                <a:spcPts val="300"/>
              </a:spcAft>
              <a:buNone/>
            </a:pPr>
            <a:r>
              <a:rPr lang="el-GR" sz="2400" b="1" i="1" dirty="0">
                <a:latin typeface="Calibri" panose="020F0502020204030204" pitchFamily="34" charset="0"/>
                <a:ea typeface="Calibri" panose="020F0502020204030204" pitchFamily="34" charset="0"/>
                <a:cs typeface="Times New Roman" panose="02020603050405020304" pitchFamily="18" charset="0"/>
              </a:rPr>
              <a:t>Είμαι ο </a:t>
            </a:r>
            <a:r>
              <a:rPr lang="el-GR" sz="2400" b="1" i="1" dirty="0" err="1">
                <a:latin typeface="Calibri" panose="020F0502020204030204" pitchFamily="34" charset="0"/>
                <a:ea typeface="Calibri" panose="020F0502020204030204" pitchFamily="34" charset="0"/>
                <a:cs typeface="Times New Roman" panose="02020603050405020304" pitchFamily="18" charset="0"/>
              </a:rPr>
              <a:t>Eugène</a:t>
            </a:r>
            <a:r>
              <a:rPr lang="el-GR" sz="2400" b="1" i="1" dirty="0">
                <a:latin typeface="Calibri" panose="020F0502020204030204" pitchFamily="34" charset="0"/>
                <a:ea typeface="Calibri" panose="020F0502020204030204" pitchFamily="34" charset="0"/>
                <a:cs typeface="Times New Roman" panose="02020603050405020304" pitchFamily="18" charset="0"/>
              </a:rPr>
              <a:t> </a:t>
            </a:r>
            <a:r>
              <a:rPr lang="el-GR" sz="2400" b="1" i="1" dirty="0" err="1">
                <a:latin typeface="Calibri" panose="020F0502020204030204" pitchFamily="34" charset="0"/>
                <a:ea typeface="Calibri" panose="020F0502020204030204" pitchFamily="34" charset="0"/>
                <a:cs typeface="Times New Roman" panose="02020603050405020304" pitchFamily="18" charset="0"/>
              </a:rPr>
              <a:t>Volcy</a:t>
            </a:r>
            <a:r>
              <a:rPr lang="el-GR" sz="2400" b="1" i="1" dirty="0">
                <a:latin typeface="Calibri" panose="020F0502020204030204" pitchFamily="34" charset="0"/>
                <a:ea typeface="Calibri" panose="020F0502020204030204" pitchFamily="34" charset="0"/>
                <a:cs typeface="Times New Roman" panose="02020603050405020304" pitchFamily="18" charset="0"/>
              </a:rPr>
              <a:t> </a:t>
            </a:r>
            <a:r>
              <a:rPr lang="el-GR" sz="2400" b="1" i="1" dirty="0" err="1">
                <a:latin typeface="Calibri" panose="020F0502020204030204" pitchFamily="34" charset="0"/>
                <a:ea typeface="Calibri" panose="020F0502020204030204" pitchFamily="34" charset="0"/>
                <a:cs typeface="Times New Roman" panose="02020603050405020304" pitchFamily="18" charset="0"/>
              </a:rPr>
              <a:t>Focard</a:t>
            </a:r>
            <a:r>
              <a:rPr lang="el-GR" sz="2400" b="1" i="1" dirty="0">
                <a:latin typeface="Calibri" panose="020F0502020204030204" pitchFamily="34" charset="0"/>
                <a:ea typeface="Calibri" panose="020F0502020204030204" pitchFamily="34" charset="0"/>
                <a:cs typeface="Times New Roman" panose="02020603050405020304" pitchFamily="18" charset="0"/>
              </a:rPr>
              <a:t>. </a:t>
            </a:r>
            <a:r>
              <a:rPr lang="el-GR" sz="2400" i="1" dirty="0">
                <a:latin typeface="Calibri" panose="020F0502020204030204" pitchFamily="34" charset="0"/>
                <a:ea typeface="Calibri" panose="020F0502020204030204" pitchFamily="34" charset="0"/>
                <a:cs typeface="Times New Roman" panose="02020603050405020304" pitchFamily="18" charset="0"/>
              </a:rPr>
              <a:t>Είχα μια μεγάλη καριέρα ως Γραμματέας της Δικαιοσύνης στην αποικία των Νήσων </a:t>
            </a:r>
            <a:r>
              <a:rPr lang="el-GR" sz="2400" i="1" dirty="0" err="1">
                <a:latin typeface="Calibri" panose="020F0502020204030204" pitchFamily="34" charset="0"/>
                <a:ea typeface="Calibri" panose="020F0502020204030204" pitchFamily="34" charset="0"/>
                <a:cs typeface="Times New Roman" panose="02020603050405020304" pitchFamily="18" charset="0"/>
              </a:rPr>
              <a:t>Bourbon</a:t>
            </a:r>
            <a:r>
              <a:rPr lang="el-GR" sz="2400" i="1" dirty="0">
                <a:latin typeface="Calibri" panose="020F0502020204030204" pitchFamily="34" charset="0"/>
                <a:ea typeface="Calibri" panose="020F0502020204030204" pitchFamily="34" charset="0"/>
                <a:cs typeface="Times New Roman" panose="02020603050405020304" pitchFamily="18" charset="0"/>
              </a:rPr>
              <a:t>. Έφτασα σε αυτή την απομακρυσμένη αποικία με την ελπίδα να αποκτήσω ένα οικόπεδο. Ήθελα επίσης μια ζωή χωρίς προβλήματα Είναι γνωστό ότι ο παριζιάνικος κόσμος των δικαστηρίων είναι σκληρός. Οι άνθρωποι είναι έτοιμοι να χτυπήσουν κάτω από τη ζώνη για να πετύχουν στην καριέρα τους. Εκεί ήθελα απλώς να δημιουργήσω μια αγαπημένη οικογένεια και να μπορέσω να δώσω την αγάπη μου σε μια γυναίκα και παιδιά</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10000"/>
              </a:lnSpc>
              <a:spcBef>
                <a:spcPts val="0"/>
              </a:spcBef>
              <a:spcAft>
                <a:spcPts val="300"/>
              </a:spcAft>
              <a:buNone/>
            </a:pPr>
            <a:endParaRPr lang="en-GB" sz="2400" i="1" dirty="0">
              <a:latin typeface="Calibri" panose="020F0502020204030204" pitchFamily="34" charset="0"/>
              <a:cs typeface="Times New Roman" panose="02020603050405020304" pitchFamily="18" charset="0"/>
            </a:endParaRPr>
          </a:p>
        </p:txBody>
      </p:sp>
      <p:pic>
        <p:nvPicPr>
          <p:cNvPr id="9" name="Grafik 633" descr="Aquarell, Pinselstrich, Farbe, Abstrakt, Textur, Bürste">
            <a:extLst>
              <a:ext uri="{FF2B5EF4-FFF2-40B4-BE49-F238E27FC236}">
                <a16:creationId xmlns:a16="http://schemas.microsoft.com/office/drawing/2014/main" id="{9CE64685-D4AA-46C3-81E0-1356BE138705}"/>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l-GR" dirty="0"/>
              <a:t>Πρόσωπο</a:t>
            </a:r>
            <a:r>
              <a:rPr lang="en-US" dirty="0"/>
              <a:t> 3: Eugène </a:t>
            </a:r>
            <a:r>
              <a:rPr lang="en-US" dirty="0" err="1"/>
              <a:t>Volcy</a:t>
            </a:r>
            <a:r>
              <a:rPr lang="en-US" dirty="0"/>
              <a:t> </a:t>
            </a:r>
            <a:r>
              <a:rPr lang="en-US" dirty="0" err="1"/>
              <a:t>Focard</a:t>
            </a:r>
            <a:r>
              <a:rPr lang="en-US" dirty="0"/>
              <a:t> </a:t>
            </a:r>
            <a:endParaRPr lang="en-GB" dirty="0"/>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697343" y="4881760"/>
            <a:ext cx="1312914"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Α</a:t>
            </a:r>
          </a:p>
        </p:txBody>
      </p:sp>
      <p:sp>
        <p:nvSpPr>
          <p:cNvPr id="7" name="TextBox 6">
            <a:extLst>
              <a:ext uri="{FF2B5EF4-FFF2-40B4-BE49-F238E27FC236}">
                <a16:creationId xmlns:a16="http://schemas.microsoft.com/office/drawing/2014/main" id="{05EEBCD6-A48C-4A5F-87F0-D61331D5EEFF}"/>
              </a:ext>
            </a:extLst>
          </p:cNvPr>
          <p:cNvSpPr txBox="1"/>
          <p:nvPr/>
        </p:nvSpPr>
        <p:spPr>
          <a:xfrm>
            <a:off x="137037" y="393994"/>
            <a:ext cx="10902397" cy="6286465"/>
          </a:xfrm>
          <a:custGeom>
            <a:avLst/>
            <a:gdLst>
              <a:gd name="connsiteX0" fmla="*/ 0 w 10902397"/>
              <a:gd name="connsiteY0" fmla="*/ 0 h 6286465"/>
              <a:gd name="connsiteX1" fmla="*/ 573810 w 10902397"/>
              <a:gd name="connsiteY1" fmla="*/ 0 h 6286465"/>
              <a:gd name="connsiteX2" fmla="*/ 820549 w 10902397"/>
              <a:gd name="connsiteY2" fmla="*/ 0 h 6286465"/>
              <a:gd name="connsiteX3" fmla="*/ 1612407 w 10902397"/>
              <a:gd name="connsiteY3" fmla="*/ 0 h 6286465"/>
              <a:gd name="connsiteX4" fmla="*/ 2077194 w 10902397"/>
              <a:gd name="connsiteY4" fmla="*/ 0 h 6286465"/>
              <a:gd name="connsiteX5" fmla="*/ 2432956 w 10902397"/>
              <a:gd name="connsiteY5" fmla="*/ 0 h 6286465"/>
              <a:gd name="connsiteX6" fmla="*/ 2897742 w 10902397"/>
              <a:gd name="connsiteY6" fmla="*/ 0 h 6286465"/>
              <a:gd name="connsiteX7" fmla="*/ 3144481 w 10902397"/>
              <a:gd name="connsiteY7" fmla="*/ 0 h 6286465"/>
              <a:gd name="connsiteX8" fmla="*/ 3827315 w 10902397"/>
              <a:gd name="connsiteY8" fmla="*/ 0 h 6286465"/>
              <a:gd name="connsiteX9" fmla="*/ 4510149 w 10902397"/>
              <a:gd name="connsiteY9" fmla="*/ 0 h 6286465"/>
              <a:gd name="connsiteX10" fmla="*/ 4865912 w 10902397"/>
              <a:gd name="connsiteY10" fmla="*/ 0 h 6286465"/>
              <a:gd name="connsiteX11" fmla="*/ 5112650 w 10902397"/>
              <a:gd name="connsiteY11" fmla="*/ 0 h 6286465"/>
              <a:gd name="connsiteX12" fmla="*/ 5686461 w 10902397"/>
              <a:gd name="connsiteY12" fmla="*/ 0 h 6286465"/>
              <a:gd name="connsiteX13" fmla="*/ 6151247 w 10902397"/>
              <a:gd name="connsiteY13" fmla="*/ 0 h 6286465"/>
              <a:gd name="connsiteX14" fmla="*/ 6834081 w 10902397"/>
              <a:gd name="connsiteY14" fmla="*/ 0 h 6286465"/>
              <a:gd name="connsiteX15" fmla="*/ 7625940 w 10902397"/>
              <a:gd name="connsiteY15" fmla="*/ 0 h 6286465"/>
              <a:gd name="connsiteX16" fmla="*/ 7872678 w 10902397"/>
              <a:gd name="connsiteY16" fmla="*/ 0 h 6286465"/>
              <a:gd name="connsiteX17" fmla="*/ 8228441 w 10902397"/>
              <a:gd name="connsiteY17" fmla="*/ 0 h 6286465"/>
              <a:gd name="connsiteX18" fmla="*/ 8693227 w 10902397"/>
              <a:gd name="connsiteY18" fmla="*/ 0 h 6286465"/>
              <a:gd name="connsiteX19" fmla="*/ 9048990 w 10902397"/>
              <a:gd name="connsiteY19" fmla="*/ 0 h 6286465"/>
              <a:gd name="connsiteX20" fmla="*/ 9622800 w 10902397"/>
              <a:gd name="connsiteY20" fmla="*/ 0 h 6286465"/>
              <a:gd name="connsiteX21" fmla="*/ 9869538 w 10902397"/>
              <a:gd name="connsiteY21" fmla="*/ 0 h 6286465"/>
              <a:gd name="connsiteX22" fmla="*/ 10902397 w 10902397"/>
              <a:gd name="connsiteY22" fmla="*/ 0 h 6286465"/>
              <a:gd name="connsiteX23" fmla="*/ 10902397 w 10902397"/>
              <a:gd name="connsiteY23" fmla="*/ 571497 h 6286465"/>
              <a:gd name="connsiteX24" fmla="*/ 10902397 w 10902397"/>
              <a:gd name="connsiteY24" fmla="*/ 1017264 h 6286465"/>
              <a:gd name="connsiteX25" fmla="*/ 10902397 w 10902397"/>
              <a:gd name="connsiteY25" fmla="*/ 1651626 h 6286465"/>
              <a:gd name="connsiteX26" fmla="*/ 10902397 w 10902397"/>
              <a:gd name="connsiteY26" fmla="*/ 2285987 h 6286465"/>
              <a:gd name="connsiteX27" fmla="*/ 10902397 w 10902397"/>
              <a:gd name="connsiteY27" fmla="*/ 2794619 h 6286465"/>
              <a:gd name="connsiteX28" fmla="*/ 10902397 w 10902397"/>
              <a:gd name="connsiteY28" fmla="*/ 3428981 h 6286465"/>
              <a:gd name="connsiteX29" fmla="*/ 10902397 w 10902397"/>
              <a:gd name="connsiteY29" fmla="*/ 3811884 h 6286465"/>
              <a:gd name="connsiteX30" fmla="*/ 10902397 w 10902397"/>
              <a:gd name="connsiteY30" fmla="*/ 4446245 h 6286465"/>
              <a:gd name="connsiteX31" fmla="*/ 10902397 w 10902397"/>
              <a:gd name="connsiteY31" fmla="*/ 4829148 h 6286465"/>
              <a:gd name="connsiteX32" fmla="*/ 10902397 w 10902397"/>
              <a:gd name="connsiteY32" fmla="*/ 5400645 h 6286465"/>
              <a:gd name="connsiteX33" fmla="*/ 10902397 w 10902397"/>
              <a:gd name="connsiteY33" fmla="*/ 5783548 h 6286465"/>
              <a:gd name="connsiteX34" fmla="*/ 10902397 w 10902397"/>
              <a:gd name="connsiteY34" fmla="*/ 6286465 h 6286465"/>
              <a:gd name="connsiteX35" fmla="*/ 10110539 w 10902397"/>
              <a:gd name="connsiteY35" fmla="*/ 6286465 h 6286465"/>
              <a:gd name="connsiteX36" fmla="*/ 9645752 w 10902397"/>
              <a:gd name="connsiteY36" fmla="*/ 6286465 h 6286465"/>
              <a:gd name="connsiteX37" fmla="*/ 9071942 w 10902397"/>
              <a:gd name="connsiteY37" fmla="*/ 6286465 h 6286465"/>
              <a:gd name="connsiteX38" fmla="*/ 8825203 w 10902397"/>
              <a:gd name="connsiteY38" fmla="*/ 6286465 h 6286465"/>
              <a:gd name="connsiteX39" fmla="*/ 8360417 w 10902397"/>
              <a:gd name="connsiteY39" fmla="*/ 6286465 h 6286465"/>
              <a:gd name="connsiteX40" fmla="*/ 7568559 w 10902397"/>
              <a:gd name="connsiteY40" fmla="*/ 6286465 h 6286465"/>
              <a:gd name="connsiteX41" fmla="*/ 7212796 w 10902397"/>
              <a:gd name="connsiteY41" fmla="*/ 6286465 h 6286465"/>
              <a:gd name="connsiteX42" fmla="*/ 6638986 w 10902397"/>
              <a:gd name="connsiteY42" fmla="*/ 6286465 h 6286465"/>
              <a:gd name="connsiteX43" fmla="*/ 6283224 w 10902397"/>
              <a:gd name="connsiteY43" fmla="*/ 6286465 h 6286465"/>
              <a:gd name="connsiteX44" fmla="*/ 5491365 w 10902397"/>
              <a:gd name="connsiteY44" fmla="*/ 6286465 h 6286465"/>
              <a:gd name="connsiteX45" fmla="*/ 5244627 w 10902397"/>
              <a:gd name="connsiteY45" fmla="*/ 6286465 h 6286465"/>
              <a:gd name="connsiteX46" fmla="*/ 4888864 w 10902397"/>
              <a:gd name="connsiteY46" fmla="*/ 6286465 h 6286465"/>
              <a:gd name="connsiteX47" fmla="*/ 4097006 w 10902397"/>
              <a:gd name="connsiteY47" fmla="*/ 6286465 h 6286465"/>
              <a:gd name="connsiteX48" fmla="*/ 3850268 w 10902397"/>
              <a:gd name="connsiteY48" fmla="*/ 6286465 h 6286465"/>
              <a:gd name="connsiteX49" fmla="*/ 3058409 w 10902397"/>
              <a:gd name="connsiteY49" fmla="*/ 6286465 h 6286465"/>
              <a:gd name="connsiteX50" fmla="*/ 2375575 w 10902397"/>
              <a:gd name="connsiteY50" fmla="*/ 6286465 h 6286465"/>
              <a:gd name="connsiteX51" fmla="*/ 2128836 w 10902397"/>
              <a:gd name="connsiteY51" fmla="*/ 6286465 h 6286465"/>
              <a:gd name="connsiteX52" fmla="*/ 1446002 w 10902397"/>
              <a:gd name="connsiteY52" fmla="*/ 6286465 h 6286465"/>
              <a:gd name="connsiteX53" fmla="*/ 654144 w 10902397"/>
              <a:gd name="connsiteY53" fmla="*/ 6286465 h 6286465"/>
              <a:gd name="connsiteX54" fmla="*/ 0 w 10902397"/>
              <a:gd name="connsiteY54" fmla="*/ 6286465 h 6286465"/>
              <a:gd name="connsiteX55" fmla="*/ 0 w 10902397"/>
              <a:gd name="connsiteY55" fmla="*/ 5840697 h 6286465"/>
              <a:gd name="connsiteX56" fmla="*/ 0 w 10902397"/>
              <a:gd name="connsiteY56" fmla="*/ 5394930 h 6286465"/>
              <a:gd name="connsiteX57" fmla="*/ 0 w 10902397"/>
              <a:gd name="connsiteY57" fmla="*/ 4886298 h 6286465"/>
              <a:gd name="connsiteX58" fmla="*/ 0 w 10902397"/>
              <a:gd name="connsiteY58" fmla="*/ 4251936 h 6286465"/>
              <a:gd name="connsiteX59" fmla="*/ 0 w 10902397"/>
              <a:gd name="connsiteY59" fmla="*/ 3743304 h 6286465"/>
              <a:gd name="connsiteX60" fmla="*/ 0 w 10902397"/>
              <a:gd name="connsiteY60" fmla="*/ 3234672 h 6286465"/>
              <a:gd name="connsiteX61" fmla="*/ 0 w 10902397"/>
              <a:gd name="connsiteY61" fmla="*/ 2788904 h 6286465"/>
              <a:gd name="connsiteX62" fmla="*/ 0 w 10902397"/>
              <a:gd name="connsiteY62" fmla="*/ 2280272 h 6286465"/>
              <a:gd name="connsiteX63" fmla="*/ 0 w 10902397"/>
              <a:gd name="connsiteY63" fmla="*/ 1708775 h 6286465"/>
              <a:gd name="connsiteX64" fmla="*/ 0 w 10902397"/>
              <a:gd name="connsiteY64" fmla="*/ 1263008 h 6286465"/>
              <a:gd name="connsiteX65" fmla="*/ 0 w 10902397"/>
              <a:gd name="connsiteY65" fmla="*/ 565782 h 6286465"/>
              <a:gd name="connsiteX66" fmla="*/ 0 w 10902397"/>
              <a:gd name="connsiteY66" fmla="*/ 0 h 628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902397" h="6286465" fill="none" extrusionOk="0">
                <a:moveTo>
                  <a:pt x="0" y="0"/>
                </a:moveTo>
                <a:cubicBezTo>
                  <a:pt x="147069" y="-42866"/>
                  <a:pt x="333985" y="6033"/>
                  <a:pt x="573810" y="0"/>
                </a:cubicBezTo>
                <a:cubicBezTo>
                  <a:pt x="813635" y="-6033"/>
                  <a:pt x="718406" y="19596"/>
                  <a:pt x="820549" y="0"/>
                </a:cubicBezTo>
                <a:cubicBezTo>
                  <a:pt x="922692" y="-19596"/>
                  <a:pt x="1313592" y="39138"/>
                  <a:pt x="1612407" y="0"/>
                </a:cubicBezTo>
                <a:cubicBezTo>
                  <a:pt x="1911222" y="-39138"/>
                  <a:pt x="1909550" y="11422"/>
                  <a:pt x="2077194" y="0"/>
                </a:cubicBezTo>
                <a:cubicBezTo>
                  <a:pt x="2244838" y="-11422"/>
                  <a:pt x="2345897" y="41638"/>
                  <a:pt x="2432956" y="0"/>
                </a:cubicBezTo>
                <a:cubicBezTo>
                  <a:pt x="2520015" y="-41638"/>
                  <a:pt x="2796416" y="28989"/>
                  <a:pt x="2897742" y="0"/>
                </a:cubicBezTo>
                <a:cubicBezTo>
                  <a:pt x="2999068" y="-28989"/>
                  <a:pt x="3065597" y="4136"/>
                  <a:pt x="3144481" y="0"/>
                </a:cubicBezTo>
                <a:cubicBezTo>
                  <a:pt x="3223365" y="-4136"/>
                  <a:pt x="3658085" y="32417"/>
                  <a:pt x="3827315" y="0"/>
                </a:cubicBezTo>
                <a:cubicBezTo>
                  <a:pt x="3996545" y="-32417"/>
                  <a:pt x="4222441" y="67191"/>
                  <a:pt x="4510149" y="0"/>
                </a:cubicBezTo>
                <a:cubicBezTo>
                  <a:pt x="4797857" y="-67191"/>
                  <a:pt x="4745771" y="36337"/>
                  <a:pt x="4865912" y="0"/>
                </a:cubicBezTo>
                <a:cubicBezTo>
                  <a:pt x="4986053" y="-36337"/>
                  <a:pt x="5053765" y="18651"/>
                  <a:pt x="5112650" y="0"/>
                </a:cubicBezTo>
                <a:cubicBezTo>
                  <a:pt x="5171535" y="-18651"/>
                  <a:pt x="5517064" y="51441"/>
                  <a:pt x="5686461" y="0"/>
                </a:cubicBezTo>
                <a:cubicBezTo>
                  <a:pt x="5855858" y="-51441"/>
                  <a:pt x="5920948" y="19427"/>
                  <a:pt x="6151247" y="0"/>
                </a:cubicBezTo>
                <a:cubicBezTo>
                  <a:pt x="6381546" y="-19427"/>
                  <a:pt x="6502416" y="75410"/>
                  <a:pt x="6834081" y="0"/>
                </a:cubicBezTo>
                <a:cubicBezTo>
                  <a:pt x="7165746" y="-75410"/>
                  <a:pt x="7445529" y="73394"/>
                  <a:pt x="7625940" y="0"/>
                </a:cubicBezTo>
                <a:cubicBezTo>
                  <a:pt x="7806351" y="-73394"/>
                  <a:pt x="7769099" y="9846"/>
                  <a:pt x="7872678" y="0"/>
                </a:cubicBezTo>
                <a:cubicBezTo>
                  <a:pt x="7976257" y="-9846"/>
                  <a:pt x="8054705" y="37023"/>
                  <a:pt x="8228441" y="0"/>
                </a:cubicBezTo>
                <a:cubicBezTo>
                  <a:pt x="8402177" y="-37023"/>
                  <a:pt x="8591204" y="18704"/>
                  <a:pt x="8693227" y="0"/>
                </a:cubicBezTo>
                <a:cubicBezTo>
                  <a:pt x="8795250" y="-18704"/>
                  <a:pt x="8949533" y="25017"/>
                  <a:pt x="9048990" y="0"/>
                </a:cubicBezTo>
                <a:cubicBezTo>
                  <a:pt x="9148447" y="-25017"/>
                  <a:pt x="9478697" y="35163"/>
                  <a:pt x="9622800" y="0"/>
                </a:cubicBezTo>
                <a:cubicBezTo>
                  <a:pt x="9766903" y="-35163"/>
                  <a:pt x="9796853" y="22848"/>
                  <a:pt x="9869538" y="0"/>
                </a:cubicBezTo>
                <a:cubicBezTo>
                  <a:pt x="9942223" y="-22848"/>
                  <a:pt x="10547993" y="117251"/>
                  <a:pt x="10902397" y="0"/>
                </a:cubicBezTo>
                <a:cubicBezTo>
                  <a:pt x="10904294" y="124250"/>
                  <a:pt x="10889991" y="358017"/>
                  <a:pt x="10902397" y="571497"/>
                </a:cubicBezTo>
                <a:cubicBezTo>
                  <a:pt x="10914803" y="784977"/>
                  <a:pt x="10897886" y="816561"/>
                  <a:pt x="10902397" y="1017264"/>
                </a:cubicBezTo>
                <a:cubicBezTo>
                  <a:pt x="10906908" y="1217967"/>
                  <a:pt x="10887334" y="1358197"/>
                  <a:pt x="10902397" y="1651626"/>
                </a:cubicBezTo>
                <a:cubicBezTo>
                  <a:pt x="10917460" y="1945055"/>
                  <a:pt x="10855760" y="2118125"/>
                  <a:pt x="10902397" y="2285987"/>
                </a:cubicBezTo>
                <a:cubicBezTo>
                  <a:pt x="10949034" y="2453849"/>
                  <a:pt x="10841958" y="2689265"/>
                  <a:pt x="10902397" y="2794619"/>
                </a:cubicBezTo>
                <a:cubicBezTo>
                  <a:pt x="10962836" y="2899973"/>
                  <a:pt x="10882823" y="3237723"/>
                  <a:pt x="10902397" y="3428981"/>
                </a:cubicBezTo>
                <a:cubicBezTo>
                  <a:pt x="10921971" y="3620239"/>
                  <a:pt x="10858564" y="3676465"/>
                  <a:pt x="10902397" y="3811884"/>
                </a:cubicBezTo>
                <a:cubicBezTo>
                  <a:pt x="10946230" y="3947303"/>
                  <a:pt x="10829854" y="4227414"/>
                  <a:pt x="10902397" y="4446245"/>
                </a:cubicBezTo>
                <a:cubicBezTo>
                  <a:pt x="10974940" y="4665076"/>
                  <a:pt x="10892511" y="4724601"/>
                  <a:pt x="10902397" y="4829148"/>
                </a:cubicBezTo>
                <a:cubicBezTo>
                  <a:pt x="10912283" y="4933695"/>
                  <a:pt x="10900393" y="5129645"/>
                  <a:pt x="10902397" y="5400645"/>
                </a:cubicBezTo>
                <a:cubicBezTo>
                  <a:pt x="10904401" y="5671645"/>
                  <a:pt x="10865682" y="5699488"/>
                  <a:pt x="10902397" y="5783548"/>
                </a:cubicBezTo>
                <a:cubicBezTo>
                  <a:pt x="10939112" y="5867608"/>
                  <a:pt x="10847710" y="6088695"/>
                  <a:pt x="10902397" y="6286465"/>
                </a:cubicBezTo>
                <a:cubicBezTo>
                  <a:pt x="10737282" y="6296818"/>
                  <a:pt x="10332562" y="6259935"/>
                  <a:pt x="10110539" y="6286465"/>
                </a:cubicBezTo>
                <a:cubicBezTo>
                  <a:pt x="9888516" y="6312995"/>
                  <a:pt x="9793602" y="6284224"/>
                  <a:pt x="9645752" y="6286465"/>
                </a:cubicBezTo>
                <a:cubicBezTo>
                  <a:pt x="9497902" y="6288706"/>
                  <a:pt x="9226178" y="6234775"/>
                  <a:pt x="9071942" y="6286465"/>
                </a:cubicBezTo>
                <a:cubicBezTo>
                  <a:pt x="8917706" y="6338155"/>
                  <a:pt x="8893309" y="6269719"/>
                  <a:pt x="8825203" y="6286465"/>
                </a:cubicBezTo>
                <a:cubicBezTo>
                  <a:pt x="8757097" y="6303211"/>
                  <a:pt x="8556333" y="6257008"/>
                  <a:pt x="8360417" y="6286465"/>
                </a:cubicBezTo>
                <a:cubicBezTo>
                  <a:pt x="8164501" y="6315922"/>
                  <a:pt x="7734935" y="6209607"/>
                  <a:pt x="7568559" y="6286465"/>
                </a:cubicBezTo>
                <a:cubicBezTo>
                  <a:pt x="7402183" y="6363323"/>
                  <a:pt x="7345566" y="6285750"/>
                  <a:pt x="7212796" y="6286465"/>
                </a:cubicBezTo>
                <a:cubicBezTo>
                  <a:pt x="7080026" y="6287180"/>
                  <a:pt x="6880975" y="6253863"/>
                  <a:pt x="6638986" y="6286465"/>
                </a:cubicBezTo>
                <a:cubicBezTo>
                  <a:pt x="6396997" y="6319067"/>
                  <a:pt x="6379585" y="6249670"/>
                  <a:pt x="6283224" y="6286465"/>
                </a:cubicBezTo>
                <a:cubicBezTo>
                  <a:pt x="6186863" y="6323260"/>
                  <a:pt x="5720478" y="6210704"/>
                  <a:pt x="5491365" y="6286465"/>
                </a:cubicBezTo>
                <a:cubicBezTo>
                  <a:pt x="5262252" y="6362226"/>
                  <a:pt x="5342523" y="6279097"/>
                  <a:pt x="5244627" y="6286465"/>
                </a:cubicBezTo>
                <a:cubicBezTo>
                  <a:pt x="5146731" y="6293833"/>
                  <a:pt x="5058048" y="6263035"/>
                  <a:pt x="4888864" y="6286465"/>
                </a:cubicBezTo>
                <a:cubicBezTo>
                  <a:pt x="4719680" y="6309895"/>
                  <a:pt x="4399440" y="6273957"/>
                  <a:pt x="4097006" y="6286465"/>
                </a:cubicBezTo>
                <a:cubicBezTo>
                  <a:pt x="3794572" y="6298973"/>
                  <a:pt x="3937094" y="6266192"/>
                  <a:pt x="3850268" y="6286465"/>
                </a:cubicBezTo>
                <a:cubicBezTo>
                  <a:pt x="3763442" y="6306738"/>
                  <a:pt x="3419415" y="6197739"/>
                  <a:pt x="3058409" y="6286465"/>
                </a:cubicBezTo>
                <a:cubicBezTo>
                  <a:pt x="2697403" y="6375191"/>
                  <a:pt x="2696546" y="6212738"/>
                  <a:pt x="2375575" y="6286465"/>
                </a:cubicBezTo>
                <a:cubicBezTo>
                  <a:pt x="2054604" y="6360192"/>
                  <a:pt x="2201698" y="6263357"/>
                  <a:pt x="2128836" y="6286465"/>
                </a:cubicBezTo>
                <a:cubicBezTo>
                  <a:pt x="2055974" y="6309573"/>
                  <a:pt x="1778593" y="6236031"/>
                  <a:pt x="1446002" y="6286465"/>
                </a:cubicBezTo>
                <a:cubicBezTo>
                  <a:pt x="1113411" y="6336899"/>
                  <a:pt x="1021008" y="6262029"/>
                  <a:pt x="654144" y="6286465"/>
                </a:cubicBezTo>
                <a:cubicBezTo>
                  <a:pt x="287280" y="6310901"/>
                  <a:pt x="311617" y="6240496"/>
                  <a:pt x="0" y="6286465"/>
                </a:cubicBezTo>
                <a:cubicBezTo>
                  <a:pt x="-40601" y="6188199"/>
                  <a:pt x="21283" y="6038242"/>
                  <a:pt x="0" y="5840697"/>
                </a:cubicBezTo>
                <a:cubicBezTo>
                  <a:pt x="-21283" y="5643152"/>
                  <a:pt x="2381" y="5504210"/>
                  <a:pt x="0" y="5394930"/>
                </a:cubicBezTo>
                <a:cubicBezTo>
                  <a:pt x="-2381" y="5285650"/>
                  <a:pt x="25456" y="5065209"/>
                  <a:pt x="0" y="4886298"/>
                </a:cubicBezTo>
                <a:cubicBezTo>
                  <a:pt x="-25456" y="4707387"/>
                  <a:pt x="7176" y="4545603"/>
                  <a:pt x="0" y="4251936"/>
                </a:cubicBezTo>
                <a:cubicBezTo>
                  <a:pt x="-7176" y="3958269"/>
                  <a:pt x="55495" y="3919438"/>
                  <a:pt x="0" y="3743304"/>
                </a:cubicBezTo>
                <a:cubicBezTo>
                  <a:pt x="-55495" y="3567170"/>
                  <a:pt x="48474" y="3463847"/>
                  <a:pt x="0" y="3234672"/>
                </a:cubicBezTo>
                <a:cubicBezTo>
                  <a:pt x="-48474" y="3005497"/>
                  <a:pt x="47357" y="2897249"/>
                  <a:pt x="0" y="2788904"/>
                </a:cubicBezTo>
                <a:cubicBezTo>
                  <a:pt x="-47357" y="2680559"/>
                  <a:pt x="22873" y="2421038"/>
                  <a:pt x="0" y="2280272"/>
                </a:cubicBezTo>
                <a:cubicBezTo>
                  <a:pt x="-22873" y="2139506"/>
                  <a:pt x="16152" y="1884653"/>
                  <a:pt x="0" y="1708775"/>
                </a:cubicBezTo>
                <a:cubicBezTo>
                  <a:pt x="-16152" y="1532897"/>
                  <a:pt x="30921" y="1465058"/>
                  <a:pt x="0" y="1263008"/>
                </a:cubicBezTo>
                <a:cubicBezTo>
                  <a:pt x="-30921" y="1060958"/>
                  <a:pt x="66316" y="770476"/>
                  <a:pt x="0" y="565782"/>
                </a:cubicBezTo>
                <a:cubicBezTo>
                  <a:pt x="-66316" y="361088"/>
                  <a:pt x="64039" y="281139"/>
                  <a:pt x="0" y="0"/>
                </a:cubicBezTo>
                <a:close/>
              </a:path>
              <a:path w="10902397" h="6286465" stroke="0" extrusionOk="0">
                <a:moveTo>
                  <a:pt x="0" y="0"/>
                </a:moveTo>
                <a:cubicBezTo>
                  <a:pt x="339346" y="-20157"/>
                  <a:pt x="523679" y="73260"/>
                  <a:pt x="791858" y="0"/>
                </a:cubicBezTo>
                <a:cubicBezTo>
                  <a:pt x="1060037" y="-73260"/>
                  <a:pt x="1079616" y="47667"/>
                  <a:pt x="1365669" y="0"/>
                </a:cubicBezTo>
                <a:cubicBezTo>
                  <a:pt x="1651722" y="-47667"/>
                  <a:pt x="1613846" y="8599"/>
                  <a:pt x="1830455" y="0"/>
                </a:cubicBezTo>
                <a:cubicBezTo>
                  <a:pt x="2047064" y="-8599"/>
                  <a:pt x="2273814" y="1218"/>
                  <a:pt x="2404265" y="0"/>
                </a:cubicBezTo>
                <a:cubicBezTo>
                  <a:pt x="2534716" y="-1218"/>
                  <a:pt x="2693563" y="13896"/>
                  <a:pt x="2869052" y="0"/>
                </a:cubicBezTo>
                <a:cubicBezTo>
                  <a:pt x="3044541" y="-13896"/>
                  <a:pt x="3371765" y="5319"/>
                  <a:pt x="3551886" y="0"/>
                </a:cubicBezTo>
                <a:cubicBezTo>
                  <a:pt x="3732007" y="-5319"/>
                  <a:pt x="3979395" y="73458"/>
                  <a:pt x="4234721" y="0"/>
                </a:cubicBezTo>
                <a:cubicBezTo>
                  <a:pt x="4490047" y="-73458"/>
                  <a:pt x="4504100" y="36920"/>
                  <a:pt x="4590483" y="0"/>
                </a:cubicBezTo>
                <a:cubicBezTo>
                  <a:pt x="4676866" y="-36920"/>
                  <a:pt x="4911976" y="10951"/>
                  <a:pt x="5055269" y="0"/>
                </a:cubicBezTo>
                <a:cubicBezTo>
                  <a:pt x="5198562" y="-10951"/>
                  <a:pt x="5564011" y="18130"/>
                  <a:pt x="5738104" y="0"/>
                </a:cubicBezTo>
                <a:cubicBezTo>
                  <a:pt x="5912197" y="-18130"/>
                  <a:pt x="6106546" y="23169"/>
                  <a:pt x="6311914" y="0"/>
                </a:cubicBezTo>
                <a:cubicBezTo>
                  <a:pt x="6517282" y="-23169"/>
                  <a:pt x="6601894" y="46465"/>
                  <a:pt x="6885724" y="0"/>
                </a:cubicBezTo>
                <a:cubicBezTo>
                  <a:pt x="7169554" y="-46465"/>
                  <a:pt x="7009750" y="15658"/>
                  <a:pt x="7132463" y="0"/>
                </a:cubicBezTo>
                <a:cubicBezTo>
                  <a:pt x="7255176" y="-15658"/>
                  <a:pt x="7272558" y="14160"/>
                  <a:pt x="7379201" y="0"/>
                </a:cubicBezTo>
                <a:cubicBezTo>
                  <a:pt x="7485844" y="-14160"/>
                  <a:pt x="7799033" y="8504"/>
                  <a:pt x="7953012" y="0"/>
                </a:cubicBezTo>
                <a:cubicBezTo>
                  <a:pt x="8106991" y="-8504"/>
                  <a:pt x="8298339" y="11443"/>
                  <a:pt x="8417798" y="0"/>
                </a:cubicBezTo>
                <a:cubicBezTo>
                  <a:pt x="8537257" y="-11443"/>
                  <a:pt x="8542355" y="13811"/>
                  <a:pt x="8664537" y="0"/>
                </a:cubicBezTo>
                <a:cubicBezTo>
                  <a:pt x="8786719" y="-13811"/>
                  <a:pt x="8941243" y="1031"/>
                  <a:pt x="9129323" y="0"/>
                </a:cubicBezTo>
                <a:cubicBezTo>
                  <a:pt x="9317403" y="-1031"/>
                  <a:pt x="9481330" y="39061"/>
                  <a:pt x="9594109" y="0"/>
                </a:cubicBezTo>
                <a:cubicBezTo>
                  <a:pt x="9706888" y="-39061"/>
                  <a:pt x="9856838" y="32927"/>
                  <a:pt x="10058896" y="0"/>
                </a:cubicBezTo>
                <a:cubicBezTo>
                  <a:pt x="10260954" y="-32927"/>
                  <a:pt x="10485263" y="47399"/>
                  <a:pt x="10902397" y="0"/>
                </a:cubicBezTo>
                <a:cubicBezTo>
                  <a:pt x="10921118" y="268461"/>
                  <a:pt x="10874517" y="405167"/>
                  <a:pt x="10902397" y="697226"/>
                </a:cubicBezTo>
                <a:cubicBezTo>
                  <a:pt x="10930277" y="989285"/>
                  <a:pt x="10837781" y="1171390"/>
                  <a:pt x="10902397" y="1394452"/>
                </a:cubicBezTo>
                <a:cubicBezTo>
                  <a:pt x="10967013" y="1617514"/>
                  <a:pt x="10846543" y="1788314"/>
                  <a:pt x="10902397" y="1903084"/>
                </a:cubicBezTo>
                <a:cubicBezTo>
                  <a:pt x="10958251" y="2017854"/>
                  <a:pt x="10876171" y="2247900"/>
                  <a:pt x="10902397" y="2537446"/>
                </a:cubicBezTo>
                <a:cubicBezTo>
                  <a:pt x="10928623" y="2826992"/>
                  <a:pt x="10888580" y="2819421"/>
                  <a:pt x="10902397" y="3046078"/>
                </a:cubicBezTo>
                <a:cubicBezTo>
                  <a:pt x="10916214" y="3272735"/>
                  <a:pt x="10898376" y="3480843"/>
                  <a:pt x="10902397" y="3617575"/>
                </a:cubicBezTo>
                <a:cubicBezTo>
                  <a:pt x="10906418" y="3754307"/>
                  <a:pt x="10826315" y="4000278"/>
                  <a:pt x="10902397" y="4314801"/>
                </a:cubicBezTo>
                <a:cubicBezTo>
                  <a:pt x="10978479" y="4629324"/>
                  <a:pt x="10872880" y="4606907"/>
                  <a:pt x="10902397" y="4697704"/>
                </a:cubicBezTo>
                <a:cubicBezTo>
                  <a:pt x="10931914" y="4788501"/>
                  <a:pt x="10866989" y="5049955"/>
                  <a:pt x="10902397" y="5143471"/>
                </a:cubicBezTo>
                <a:cubicBezTo>
                  <a:pt x="10937805" y="5236987"/>
                  <a:pt x="10869521" y="5379542"/>
                  <a:pt x="10902397" y="5589239"/>
                </a:cubicBezTo>
                <a:cubicBezTo>
                  <a:pt x="10935273" y="5798936"/>
                  <a:pt x="10838833" y="6050772"/>
                  <a:pt x="10902397" y="6286465"/>
                </a:cubicBezTo>
                <a:cubicBezTo>
                  <a:pt x="10827312" y="6292729"/>
                  <a:pt x="10751427" y="6268666"/>
                  <a:pt x="10655659" y="6286465"/>
                </a:cubicBezTo>
                <a:cubicBezTo>
                  <a:pt x="10559891" y="6304264"/>
                  <a:pt x="10319398" y="6284546"/>
                  <a:pt x="10190872" y="6286465"/>
                </a:cubicBezTo>
                <a:cubicBezTo>
                  <a:pt x="10062346" y="6288384"/>
                  <a:pt x="9688016" y="6230535"/>
                  <a:pt x="9508038" y="6286465"/>
                </a:cubicBezTo>
                <a:cubicBezTo>
                  <a:pt x="9328060" y="6342395"/>
                  <a:pt x="9353728" y="6265940"/>
                  <a:pt x="9261299" y="6286465"/>
                </a:cubicBezTo>
                <a:cubicBezTo>
                  <a:pt x="9168870" y="6306990"/>
                  <a:pt x="9065202" y="6272911"/>
                  <a:pt x="9014561" y="6286465"/>
                </a:cubicBezTo>
                <a:cubicBezTo>
                  <a:pt x="8963920" y="6300019"/>
                  <a:pt x="8485354" y="6200619"/>
                  <a:pt x="8222703" y="6286465"/>
                </a:cubicBezTo>
                <a:cubicBezTo>
                  <a:pt x="7960052" y="6372311"/>
                  <a:pt x="7955591" y="6284660"/>
                  <a:pt x="7866940" y="6286465"/>
                </a:cubicBezTo>
                <a:cubicBezTo>
                  <a:pt x="7778289" y="6288270"/>
                  <a:pt x="7302836" y="6214110"/>
                  <a:pt x="7075082" y="6286465"/>
                </a:cubicBezTo>
                <a:cubicBezTo>
                  <a:pt x="6847328" y="6358820"/>
                  <a:pt x="6656213" y="6254454"/>
                  <a:pt x="6392248" y="6286465"/>
                </a:cubicBezTo>
                <a:cubicBezTo>
                  <a:pt x="6128283" y="6318476"/>
                  <a:pt x="5927461" y="6278590"/>
                  <a:pt x="5709413" y="6286465"/>
                </a:cubicBezTo>
                <a:cubicBezTo>
                  <a:pt x="5491366" y="6294340"/>
                  <a:pt x="5375881" y="6245739"/>
                  <a:pt x="5244627" y="6286465"/>
                </a:cubicBezTo>
                <a:cubicBezTo>
                  <a:pt x="5113373" y="6327191"/>
                  <a:pt x="4671811" y="6210762"/>
                  <a:pt x="4452768" y="6286465"/>
                </a:cubicBezTo>
                <a:cubicBezTo>
                  <a:pt x="4233725" y="6362168"/>
                  <a:pt x="4102952" y="6219056"/>
                  <a:pt x="3878958" y="6286465"/>
                </a:cubicBezTo>
                <a:cubicBezTo>
                  <a:pt x="3654964" y="6353874"/>
                  <a:pt x="3435574" y="6228370"/>
                  <a:pt x="3305148" y="6286465"/>
                </a:cubicBezTo>
                <a:cubicBezTo>
                  <a:pt x="3174722" y="6344560"/>
                  <a:pt x="2779114" y="6248406"/>
                  <a:pt x="2622313" y="6286465"/>
                </a:cubicBezTo>
                <a:cubicBezTo>
                  <a:pt x="2465513" y="6324524"/>
                  <a:pt x="2189966" y="6256521"/>
                  <a:pt x="1939479" y="6286465"/>
                </a:cubicBezTo>
                <a:cubicBezTo>
                  <a:pt x="1688992" y="6316409"/>
                  <a:pt x="1554099" y="6249293"/>
                  <a:pt x="1365669" y="6286465"/>
                </a:cubicBezTo>
                <a:cubicBezTo>
                  <a:pt x="1177239" y="6323637"/>
                  <a:pt x="1160115" y="6248210"/>
                  <a:pt x="1009906" y="6286465"/>
                </a:cubicBezTo>
                <a:cubicBezTo>
                  <a:pt x="859697" y="6324720"/>
                  <a:pt x="497934" y="6277107"/>
                  <a:pt x="0" y="6286465"/>
                </a:cubicBezTo>
                <a:cubicBezTo>
                  <a:pt x="-3420" y="6063836"/>
                  <a:pt x="18281" y="6047494"/>
                  <a:pt x="0" y="5840697"/>
                </a:cubicBezTo>
                <a:cubicBezTo>
                  <a:pt x="-18281" y="5633900"/>
                  <a:pt x="73636" y="5388357"/>
                  <a:pt x="0" y="5206336"/>
                </a:cubicBezTo>
                <a:cubicBezTo>
                  <a:pt x="-73636" y="5024315"/>
                  <a:pt x="50725" y="4829415"/>
                  <a:pt x="0" y="4697704"/>
                </a:cubicBezTo>
                <a:cubicBezTo>
                  <a:pt x="-50725" y="4565993"/>
                  <a:pt x="16788" y="4356011"/>
                  <a:pt x="0" y="4126207"/>
                </a:cubicBezTo>
                <a:cubicBezTo>
                  <a:pt x="-16788" y="3896403"/>
                  <a:pt x="45154" y="3799059"/>
                  <a:pt x="0" y="3680440"/>
                </a:cubicBezTo>
                <a:cubicBezTo>
                  <a:pt x="-45154" y="3561821"/>
                  <a:pt x="46769" y="3347283"/>
                  <a:pt x="0" y="3234672"/>
                </a:cubicBezTo>
                <a:cubicBezTo>
                  <a:pt x="-46769" y="3122061"/>
                  <a:pt x="66542" y="2833663"/>
                  <a:pt x="0" y="2600311"/>
                </a:cubicBezTo>
                <a:cubicBezTo>
                  <a:pt x="-66542" y="2366959"/>
                  <a:pt x="61153" y="2191969"/>
                  <a:pt x="0" y="1903084"/>
                </a:cubicBezTo>
                <a:cubicBezTo>
                  <a:pt x="-61153" y="1614199"/>
                  <a:pt x="6766" y="1603754"/>
                  <a:pt x="0" y="1394452"/>
                </a:cubicBezTo>
                <a:cubicBezTo>
                  <a:pt x="-6766" y="1185150"/>
                  <a:pt x="15090" y="1083959"/>
                  <a:pt x="0" y="948685"/>
                </a:cubicBezTo>
                <a:cubicBezTo>
                  <a:pt x="-15090" y="813411"/>
                  <a:pt x="16872" y="656774"/>
                  <a:pt x="0" y="565782"/>
                </a:cubicBezTo>
                <a:cubicBezTo>
                  <a:pt x="-16872" y="474790"/>
                  <a:pt x="28568" y="270019"/>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683892374">
                  <a:prstGeom prst="rect">
                    <a:avLst/>
                  </a:prstGeom>
                  <ask:type>
                    <ask:lineSketchScribble/>
                  </ask:type>
                </ask:lineSketchStyleProps>
              </a:ext>
            </a:extLst>
          </a:ln>
        </p:spPr>
        <p:txBody>
          <a:bodyPr wrap="square">
            <a:spAutoFit/>
          </a:bodyPr>
          <a:lstStyle/>
          <a:p>
            <a:pPr algn="just">
              <a:lnSpc>
                <a:spcPct val="110000"/>
              </a:lnSpc>
              <a:spcAft>
                <a:spcPts val="300"/>
              </a:spcAft>
            </a:pPr>
            <a:r>
              <a:rPr lang="el-GR" b="1" i="1" dirty="0">
                <a:latin typeface="Calibri" panose="020F0502020204030204" pitchFamily="34" charset="0"/>
                <a:ea typeface="Calibri" panose="020F0502020204030204" pitchFamily="34" charset="0"/>
                <a:cs typeface="Times New Roman" panose="02020603050405020304" pitchFamily="18" charset="0"/>
              </a:rPr>
              <a:t>Είμαι ο </a:t>
            </a:r>
            <a:r>
              <a:rPr lang="el-GR" b="1" i="1" dirty="0" err="1">
                <a:latin typeface="Calibri" panose="020F0502020204030204" pitchFamily="34" charset="0"/>
                <a:ea typeface="Calibri" panose="020F0502020204030204" pitchFamily="34" charset="0"/>
                <a:cs typeface="Times New Roman" panose="02020603050405020304" pitchFamily="18" charset="0"/>
              </a:rPr>
              <a:t>Eugène</a:t>
            </a:r>
            <a:r>
              <a:rPr lang="el-GR" b="1" i="1" dirty="0">
                <a:latin typeface="Calibri" panose="020F0502020204030204" pitchFamily="34" charset="0"/>
                <a:ea typeface="Calibri" panose="020F0502020204030204" pitchFamily="34" charset="0"/>
                <a:cs typeface="Times New Roman" panose="02020603050405020304" pitchFamily="18" charset="0"/>
              </a:rPr>
              <a:t> </a:t>
            </a:r>
            <a:r>
              <a:rPr lang="el-GR" b="1" i="1" dirty="0" err="1">
                <a:latin typeface="Calibri" panose="020F0502020204030204" pitchFamily="34" charset="0"/>
                <a:ea typeface="Calibri" panose="020F0502020204030204" pitchFamily="34" charset="0"/>
                <a:cs typeface="Times New Roman" panose="02020603050405020304" pitchFamily="18" charset="0"/>
              </a:rPr>
              <a:t>Volcy</a:t>
            </a:r>
            <a:r>
              <a:rPr lang="el-GR" b="1" i="1" dirty="0">
                <a:latin typeface="Calibri" panose="020F0502020204030204" pitchFamily="34" charset="0"/>
                <a:ea typeface="Calibri" panose="020F0502020204030204" pitchFamily="34" charset="0"/>
                <a:cs typeface="Times New Roman" panose="02020603050405020304" pitchFamily="18" charset="0"/>
              </a:rPr>
              <a:t> </a:t>
            </a:r>
            <a:r>
              <a:rPr lang="el-GR" b="1" i="1" dirty="0" err="1">
                <a:latin typeface="Calibri" panose="020F0502020204030204" pitchFamily="34" charset="0"/>
                <a:ea typeface="Calibri" panose="020F0502020204030204" pitchFamily="34" charset="0"/>
                <a:cs typeface="Times New Roman" panose="02020603050405020304" pitchFamily="18" charset="0"/>
              </a:rPr>
              <a:t>Focard</a:t>
            </a:r>
            <a:r>
              <a:rPr lang="el-GR" b="1" i="1" dirty="0">
                <a:latin typeface="Calibri" panose="020F0502020204030204" pitchFamily="34" charset="0"/>
                <a:ea typeface="Calibri" panose="020F0502020204030204" pitchFamily="34" charset="0"/>
                <a:cs typeface="Times New Roman" panose="02020603050405020304" pitchFamily="18" charset="0"/>
              </a:rPr>
              <a:t>. </a:t>
            </a:r>
            <a:r>
              <a:rPr lang="el-GR" i="1" dirty="0">
                <a:latin typeface="Calibri" panose="020F0502020204030204" pitchFamily="34" charset="0"/>
                <a:ea typeface="Calibri" panose="020F0502020204030204" pitchFamily="34" charset="0"/>
                <a:cs typeface="Times New Roman" panose="02020603050405020304" pitchFamily="18" charset="0"/>
              </a:rPr>
              <a:t>Είχα μια μεγάλη καριέρα ως Γραμματέας της Δικαιοσύνης στην αποικία των Νήσων </a:t>
            </a:r>
            <a:r>
              <a:rPr lang="el-GR" i="1" dirty="0" err="1">
                <a:latin typeface="Calibri" panose="020F0502020204030204" pitchFamily="34" charset="0"/>
                <a:ea typeface="Calibri" panose="020F0502020204030204" pitchFamily="34" charset="0"/>
                <a:cs typeface="Times New Roman" panose="02020603050405020304" pitchFamily="18" charset="0"/>
              </a:rPr>
              <a:t>Bourbon</a:t>
            </a:r>
            <a:r>
              <a:rPr lang="el-GR" i="1" dirty="0">
                <a:latin typeface="Calibri" panose="020F0502020204030204" pitchFamily="34" charset="0"/>
                <a:ea typeface="Calibri" panose="020F0502020204030204" pitchFamily="34" charset="0"/>
                <a:cs typeface="Times New Roman" panose="02020603050405020304" pitchFamily="18" charset="0"/>
              </a:rPr>
              <a:t>. Έφτασα σε αυτή την απομακρυσμένη αποικία με την ελπίδα να αποκτήσω ένα οικόπεδο. Ήθελα επίσης μια ζωή χωρίς προβλήματα Είναι γνωστό ότι ο παριζιάνικος κόσμος των δικαστηρίων είναι σκληρός. Οι άνθρωποι είναι έτοιμοι να χτυπήσουν κάτω από τη ζώνη για να πετύχουν στην καριέρα τους. Εκεί ήθελα απλώς να δημιουργήσω μια αγαπημένη οικογένεια και να μπορέσω να δώσω την αγάπη μου σε μια γυναίκα και παιδιά. </a:t>
            </a:r>
          </a:p>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Μία από τις περιπτώσεις που θυμάμαι περισσότερο είναι αυτή στην οποία έπρεπε να υπερασπιστώ τον Έντμοντ </a:t>
            </a:r>
            <a:r>
              <a:rPr lang="el-GR" i="1" dirty="0" err="1">
                <a:latin typeface="Calibri" panose="020F0502020204030204" pitchFamily="34" charset="0"/>
                <a:ea typeface="Calibri" panose="020F0502020204030204" pitchFamily="34" charset="0"/>
                <a:cs typeface="Times New Roman" panose="02020603050405020304" pitchFamily="18" charset="0"/>
              </a:rPr>
              <a:t>Άλμπιους</a:t>
            </a:r>
            <a:r>
              <a:rPr lang="el-GR" i="1" dirty="0">
                <a:latin typeface="Calibri" panose="020F0502020204030204" pitchFamily="34" charset="0"/>
                <a:ea typeface="Calibri" panose="020F0502020204030204" pitchFamily="34" charset="0"/>
                <a:cs typeface="Times New Roman" panose="02020603050405020304" pitchFamily="18" charset="0"/>
              </a:rPr>
              <a:t>, έναν ελεύθερο έγχρωμο άνδρα, το 1863. Κάποτε εμφανίστηκε μπροστά μου καθώς πήγαινα προς το σπίτι. Ήταν ντυμένος με κουρέλια και είχε ένα αδυνατισμένο πρόσωπο. Ένιωσα λοιπόν μια βαθιά θλίψη. Τον άκουσα με προσοχή, μιλούσε </a:t>
            </a:r>
            <a:r>
              <a:rPr lang="el-GR" i="1" dirty="0" err="1">
                <a:latin typeface="Calibri" panose="020F0502020204030204" pitchFamily="34" charset="0"/>
                <a:ea typeface="Calibri" panose="020F0502020204030204" pitchFamily="34" charset="0"/>
                <a:cs typeface="Times New Roman" panose="02020603050405020304" pitchFamily="18" charset="0"/>
              </a:rPr>
              <a:t>κρεολικά</a:t>
            </a:r>
            <a:r>
              <a:rPr lang="el-GR" i="1" dirty="0">
                <a:latin typeface="Calibri" panose="020F0502020204030204" pitchFamily="34" charset="0"/>
                <a:ea typeface="Calibri" panose="020F0502020204030204" pitchFamily="34" charset="0"/>
                <a:cs typeface="Times New Roman" panose="02020603050405020304" pitchFamily="18" charset="0"/>
              </a:rPr>
              <a:t>, αυτή τη γλώσσα που επινοήθηκε από τους πρώην σκλάβους και την οποία άρχιζαν να υιοθετούν οι άποικοι. Αναρωτήθηκα τότε τι είχε κάνει η κοινωνία των σκλάβων σε αυτούς τους κακόμοιρους. </a:t>
            </a:r>
          </a:p>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Ζήτησε τη βοήθειά μου για να τον υπερασπιστώ σε μια δικαστική υπόθεση. Ο Έντμοντ </a:t>
            </a:r>
            <a:r>
              <a:rPr lang="el-GR" i="1" dirty="0" err="1">
                <a:latin typeface="Calibri" panose="020F0502020204030204" pitchFamily="34" charset="0"/>
                <a:ea typeface="Calibri" panose="020F0502020204030204" pitchFamily="34" charset="0"/>
                <a:cs typeface="Times New Roman" panose="02020603050405020304" pitchFamily="18" charset="0"/>
              </a:rPr>
              <a:t>Άλμπιους</a:t>
            </a:r>
            <a:r>
              <a:rPr lang="el-GR" i="1" dirty="0">
                <a:latin typeface="Calibri" panose="020F0502020204030204" pitchFamily="34" charset="0"/>
                <a:ea typeface="Calibri" panose="020F0502020204030204" pitchFamily="34" charset="0"/>
                <a:cs typeface="Times New Roman" panose="02020603050405020304" pitchFamily="18" charset="0"/>
              </a:rPr>
              <a:t>, που τότε ήταν ακόμα σκλάβος του </a:t>
            </a:r>
            <a:r>
              <a:rPr lang="el-GR" i="1" dirty="0" err="1">
                <a:latin typeface="Calibri" panose="020F0502020204030204" pitchFamily="34" charset="0"/>
                <a:ea typeface="Calibri" panose="020F0502020204030204" pitchFamily="34" charset="0"/>
                <a:cs typeface="Times New Roman" panose="02020603050405020304" pitchFamily="18" charset="0"/>
              </a:rPr>
              <a:t>Monsieur</a:t>
            </a:r>
            <a:r>
              <a:rPr lang="el-GR" i="1" dirty="0">
                <a:latin typeface="Calibri" panose="020F0502020204030204" pitchFamily="34" charset="0"/>
                <a:ea typeface="Calibri" panose="020F0502020204030204" pitchFamily="34" charset="0"/>
                <a:cs typeface="Times New Roman" panose="02020603050405020304" pitchFamily="18" charset="0"/>
              </a:rPr>
              <a:t> </a:t>
            </a:r>
            <a:r>
              <a:rPr lang="el-GR" i="1" dirty="0" err="1">
                <a:latin typeface="Calibri" panose="020F0502020204030204" pitchFamily="34" charset="0"/>
                <a:ea typeface="Calibri" panose="020F0502020204030204" pitchFamily="34" charset="0"/>
                <a:cs typeface="Times New Roman" panose="02020603050405020304" pitchFamily="18" charset="0"/>
              </a:rPr>
              <a:t>Ferréol</a:t>
            </a:r>
            <a:r>
              <a:rPr lang="el-GR" i="1" dirty="0">
                <a:latin typeface="Calibri" panose="020F0502020204030204" pitchFamily="34" charset="0"/>
                <a:ea typeface="Calibri" panose="020F0502020204030204" pitchFamily="34" charset="0"/>
                <a:cs typeface="Times New Roman" panose="02020603050405020304" pitchFamily="18" charset="0"/>
              </a:rPr>
              <a:t> </a:t>
            </a:r>
            <a:r>
              <a:rPr lang="el-GR" i="1" dirty="0" err="1">
                <a:latin typeface="Calibri" panose="020F0502020204030204" pitchFamily="34" charset="0"/>
                <a:ea typeface="Calibri" panose="020F0502020204030204" pitchFamily="34" charset="0"/>
                <a:cs typeface="Times New Roman" panose="02020603050405020304" pitchFamily="18" charset="0"/>
              </a:rPr>
              <a:t>Beaumont</a:t>
            </a:r>
            <a:r>
              <a:rPr lang="el-GR" i="1" dirty="0">
                <a:latin typeface="Calibri" panose="020F0502020204030204" pitchFamily="34" charset="0"/>
                <a:ea typeface="Calibri" panose="020F0502020204030204" pitchFamily="34" charset="0"/>
                <a:cs typeface="Times New Roman" panose="02020603050405020304" pitchFamily="18" charset="0"/>
              </a:rPr>
              <a:t>, είχε ανακαλύψει πώς να γονιμοποιήσει το λουλούδι της βανίλιας και χάρη σε αυτήν την ανακάλυψη έκανε μεγάλη περιουσία όχι μόνο του πρώην κυρίου του αλλά και ολόκληρης της αποικίας. Ο </a:t>
            </a:r>
            <a:r>
              <a:rPr lang="el-GR" i="1" dirty="0" err="1">
                <a:latin typeface="Calibri" panose="020F0502020204030204" pitchFamily="34" charset="0"/>
                <a:ea typeface="Calibri" panose="020F0502020204030204" pitchFamily="34" charset="0"/>
                <a:cs typeface="Times New Roman" panose="02020603050405020304" pitchFamily="18" charset="0"/>
              </a:rPr>
              <a:t>Jean</a:t>
            </a:r>
            <a:r>
              <a:rPr lang="el-GR" i="1" dirty="0">
                <a:latin typeface="Calibri" panose="020F0502020204030204" pitchFamily="34" charset="0"/>
                <a:ea typeface="Calibri" panose="020F0502020204030204" pitchFamily="34" charset="0"/>
                <a:cs typeface="Times New Roman" panose="02020603050405020304" pitchFamily="18" charset="0"/>
              </a:rPr>
              <a:t> </a:t>
            </a:r>
            <a:r>
              <a:rPr lang="el-GR" i="1" dirty="0" err="1">
                <a:latin typeface="Calibri" panose="020F0502020204030204" pitchFamily="34" charset="0"/>
                <a:ea typeface="Calibri" panose="020F0502020204030204" pitchFamily="34" charset="0"/>
                <a:cs typeface="Times New Roman" panose="02020603050405020304" pitchFamily="18" charset="0"/>
              </a:rPr>
              <a:t>Michel</a:t>
            </a:r>
            <a:r>
              <a:rPr lang="el-GR" i="1" dirty="0">
                <a:latin typeface="Calibri" panose="020F0502020204030204" pitchFamily="34" charset="0"/>
                <a:ea typeface="Calibri" panose="020F0502020204030204" pitchFamily="34" charset="0"/>
                <a:cs typeface="Times New Roman" panose="02020603050405020304" pitchFamily="18" charset="0"/>
              </a:rPr>
              <a:t> </a:t>
            </a:r>
            <a:r>
              <a:rPr lang="el-GR" i="1" dirty="0" err="1">
                <a:latin typeface="Calibri" panose="020F0502020204030204" pitchFamily="34" charset="0"/>
                <a:ea typeface="Calibri" panose="020F0502020204030204" pitchFamily="34" charset="0"/>
                <a:cs typeface="Times New Roman" panose="02020603050405020304" pitchFamily="18" charset="0"/>
              </a:rPr>
              <a:t>Claude</a:t>
            </a:r>
            <a:r>
              <a:rPr lang="el-GR" i="1" dirty="0">
                <a:latin typeface="Calibri" panose="020F0502020204030204" pitchFamily="34" charset="0"/>
                <a:ea typeface="Calibri" panose="020F0502020204030204" pitchFamily="34" charset="0"/>
                <a:cs typeface="Times New Roman" panose="02020603050405020304" pitchFamily="18" charset="0"/>
              </a:rPr>
              <a:t> </a:t>
            </a:r>
            <a:r>
              <a:rPr lang="el-GR" i="1" dirty="0" err="1">
                <a:latin typeface="Calibri" panose="020F0502020204030204" pitchFamily="34" charset="0"/>
                <a:ea typeface="Calibri" panose="020F0502020204030204" pitchFamily="34" charset="0"/>
                <a:cs typeface="Times New Roman" panose="02020603050405020304" pitchFamily="18" charset="0"/>
              </a:rPr>
              <a:t>Richard</a:t>
            </a:r>
            <a:r>
              <a:rPr lang="el-GR" i="1" dirty="0">
                <a:latin typeface="Calibri" panose="020F0502020204030204" pitchFamily="34" charset="0"/>
                <a:ea typeface="Calibri" panose="020F0502020204030204" pitchFamily="34" charset="0"/>
                <a:cs typeface="Times New Roman" panose="02020603050405020304" pitchFamily="18" charset="0"/>
              </a:rPr>
              <a:t> ήθελε να διεκδικήσει την πατρότητα αυτής της ανακάλυψης. Ήταν τότε προφανές ότι η υπόθεση φαινόταν εκ των προτέρων χαμένη δεδομένης της κατάστασης των έγχρωμων ανδρών σε αυτό το νησί της </a:t>
            </a:r>
            <a:r>
              <a:rPr lang="el-GR" i="1" dirty="0" err="1">
                <a:latin typeface="Calibri" panose="020F0502020204030204" pitchFamily="34" charset="0"/>
                <a:ea typeface="Calibri" panose="020F0502020204030204" pitchFamily="34" charset="0"/>
                <a:cs typeface="Times New Roman" panose="02020603050405020304" pitchFamily="18" charset="0"/>
              </a:rPr>
              <a:t>Ρεϋνιόν</a:t>
            </a:r>
            <a:r>
              <a:rPr lang="el-GR" i="1" dirty="0">
                <a:latin typeface="Calibri" panose="020F0502020204030204" pitchFamily="34" charset="0"/>
                <a:ea typeface="Calibri" panose="020F0502020204030204" pitchFamily="34" charset="0"/>
                <a:cs typeface="Times New Roman" panose="02020603050405020304" pitchFamily="18" charset="0"/>
              </a:rPr>
              <a:t>. Ωστόσο, ήθελα να τον βοηθήσω. Έτσι, άσχετα με το ποιο θα μπορούσε να ήταν το αποτέλεσμα αυτής της υπόθεσης, πίστεψα ότι συμμετείχα με τον δικό μου τρόπο για να ξεπλύνω τη ντροπή και τη φρίκη που είχαν διαπράξει οι συνομήλικοί μου εναντίον αυτών των έγχρωμων ανθρώπων.</a:t>
            </a:r>
          </a:p>
          <a:p>
            <a:pPr algn="just">
              <a:lnSpc>
                <a:spcPct val="110000"/>
              </a:lnSpc>
              <a:spcAft>
                <a:spcPts val="300"/>
              </a:spcAft>
            </a:pPr>
            <a:r>
              <a:rPr lang="el-GR" i="1" dirty="0">
                <a:latin typeface="Calibri" panose="020F0502020204030204" pitchFamily="34" charset="0"/>
                <a:ea typeface="Calibri" panose="020F0502020204030204" pitchFamily="34" charset="0"/>
                <a:cs typeface="Times New Roman" panose="02020603050405020304" pitchFamily="18" charset="0"/>
              </a:rPr>
              <a:t>Τελικά, δεν ήταν εκεί η πραγματική δύναμη;</a:t>
            </a:r>
          </a:p>
        </p:txBody>
      </p:sp>
      <p:pic>
        <p:nvPicPr>
          <p:cNvPr id="2" name="E4-Eugene-EL">
            <a:hlinkClick r:id="" action="ppaction://media"/>
            <a:extLst>
              <a:ext uri="{FF2B5EF4-FFF2-40B4-BE49-F238E27FC236}">
                <a16:creationId xmlns:a16="http://schemas.microsoft.com/office/drawing/2014/main" id="{2793C33D-030D-B25A-73F1-EFF6F6CB39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6985" y="4596294"/>
            <a:ext cx="1758365" cy="1758365"/>
          </a:xfrm>
          <a:prstGeom prst="rect">
            <a:avLst/>
          </a:prstGeom>
        </p:spPr>
      </p:pic>
    </p:spTree>
    <p:extLst>
      <p:ext uri="{BB962C8B-B14F-4D97-AF65-F5344CB8AC3E}">
        <p14:creationId xmlns:p14="http://schemas.microsoft.com/office/powerpoint/2010/main" val="34963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557686" y="1825624"/>
            <a:ext cx="10408536" cy="4796401"/>
          </a:xfrm>
          <a:noFill/>
        </p:spPr>
        <p:txBody>
          <a:bodyPr>
            <a:noAutofit/>
          </a:bodyPr>
          <a:lstStyle/>
          <a:p>
            <a:pPr marL="0" indent="0">
              <a:lnSpc>
                <a:spcPct val="110000"/>
              </a:lnSpc>
              <a:spcBef>
                <a:spcPts val="0"/>
              </a:spcBef>
              <a:spcAft>
                <a:spcPts val="300"/>
              </a:spcAft>
              <a:buNone/>
            </a:pPr>
            <a:r>
              <a:rPr lang="el-GR" sz="2400" b="1" i="1" dirty="0">
                <a:latin typeface="Calibri" panose="020F0502020204030204" pitchFamily="34" charset="0"/>
                <a:ea typeface="Calibri" panose="020F0502020204030204" pitchFamily="34" charset="0"/>
                <a:cs typeface="Times New Roman" panose="02020603050405020304" pitchFamily="18" charset="0"/>
              </a:rPr>
              <a:t>Είμαι ο </a:t>
            </a:r>
            <a:r>
              <a:rPr lang="el-GR" sz="2400" b="1" i="1" dirty="0" err="1">
                <a:latin typeface="Calibri" panose="020F0502020204030204" pitchFamily="34" charset="0"/>
                <a:ea typeface="Calibri" panose="020F0502020204030204" pitchFamily="34" charset="0"/>
                <a:cs typeface="Times New Roman" panose="02020603050405020304" pitchFamily="18" charset="0"/>
              </a:rPr>
              <a:t>Sieur</a:t>
            </a:r>
            <a:r>
              <a:rPr lang="el-GR" sz="2400" b="1" i="1" dirty="0">
                <a:latin typeface="Calibri" panose="020F0502020204030204" pitchFamily="34" charset="0"/>
                <a:ea typeface="Calibri" panose="020F0502020204030204" pitchFamily="34" charset="0"/>
                <a:cs typeface="Times New Roman" panose="02020603050405020304" pitchFamily="18" charset="0"/>
              </a:rPr>
              <a:t> </a:t>
            </a:r>
            <a:r>
              <a:rPr lang="el-GR" sz="2400" b="1" i="1" dirty="0" err="1">
                <a:latin typeface="Calibri" panose="020F0502020204030204" pitchFamily="34" charset="0"/>
                <a:ea typeface="Calibri" panose="020F0502020204030204" pitchFamily="34" charset="0"/>
                <a:cs typeface="Times New Roman" panose="02020603050405020304" pitchFamily="18" charset="0"/>
              </a:rPr>
              <a:t>Jean</a:t>
            </a:r>
            <a:r>
              <a:rPr lang="el-GR" sz="2400" b="1" i="1" dirty="0">
                <a:latin typeface="Calibri" panose="020F0502020204030204" pitchFamily="34" charset="0"/>
                <a:ea typeface="Calibri" panose="020F0502020204030204" pitchFamily="34" charset="0"/>
                <a:cs typeface="Times New Roman" panose="02020603050405020304" pitchFamily="18" charset="0"/>
              </a:rPr>
              <a:t> </a:t>
            </a:r>
            <a:r>
              <a:rPr lang="el-GR" sz="2400" b="1" i="1" dirty="0" err="1">
                <a:latin typeface="Calibri" panose="020F0502020204030204" pitchFamily="34" charset="0"/>
                <a:ea typeface="Calibri" panose="020F0502020204030204" pitchFamily="34" charset="0"/>
                <a:cs typeface="Times New Roman" panose="02020603050405020304" pitchFamily="18" charset="0"/>
              </a:rPr>
              <a:t>Michel</a:t>
            </a:r>
            <a:r>
              <a:rPr lang="el-GR" sz="2400" b="1" i="1" dirty="0">
                <a:latin typeface="Calibri" panose="020F0502020204030204" pitchFamily="34" charset="0"/>
                <a:ea typeface="Calibri" panose="020F0502020204030204" pitchFamily="34" charset="0"/>
                <a:cs typeface="Times New Roman" panose="02020603050405020304" pitchFamily="18" charset="0"/>
              </a:rPr>
              <a:t> </a:t>
            </a:r>
            <a:r>
              <a:rPr lang="el-GR" sz="2400" b="1" i="1" dirty="0" err="1">
                <a:latin typeface="Calibri" panose="020F0502020204030204" pitchFamily="34" charset="0"/>
                <a:ea typeface="Calibri" panose="020F0502020204030204" pitchFamily="34" charset="0"/>
                <a:cs typeface="Times New Roman" panose="02020603050405020304" pitchFamily="18" charset="0"/>
              </a:rPr>
              <a:t>Claude</a:t>
            </a:r>
            <a:r>
              <a:rPr lang="el-GR" sz="2400" b="1" i="1" dirty="0">
                <a:latin typeface="Calibri" panose="020F0502020204030204" pitchFamily="34" charset="0"/>
                <a:ea typeface="Calibri" panose="020F0502020204030204" pitchFamily="34" charset="0"/>
                <a:cs typeface="Times New Roman" panose="02020603050405020304" pitchFamily="18" charset="0"/>
              </a:rPr>
              <a:t> </a:t>
            </a:r>
            <a:r>
              <a:rPr lang="el-GR" sz="2400" b="1" i="1" dirty="0" err="1">
                <a:latin typeface="Calibri" panose="020F0502020204030204" pitchFamily="34" charset="0"/>
                <a:ea typeface="Calibri" panose="020F0502020204030204" pitchFamily="34" charset="0"/>
                <a:cs typeface="Times New Roman" panose="02020603050405020304" pitchFamily="18" charset="0"/>
              </a:rPr>
              <a:t>Richard</a:t>
            </a:r>
            <a:r>
              <a:rPr lang="el-GR" sz="2400" b="1" i="1" dirty="0">
                <a:latin typeface="Calibri" panose="020F0502020204030204" pitchFamily="34" charset="0"/>
                <a:ea typeface="Calibri" panose="020F0502020204030204" pitchFamily="34" charset="0"/>
                <a:cs typeface="Times New Roman" panose="02020603050405020304" pitchFamily="18" charset="0"/>
              </a:rPr>
              <a:t>. </a:t>
            </a:r>
            <a:r>
              <a:rPr lang="el-GR" sz="2400" i="1" dirty="0">
                <a:latin typeface="Calibri" panose="020F0502020204030204" pitchFamily="34" charset="0"/>
                <a:ea typeface="Calibri" panose="020F0502020204030204" pitchFamily="34" charset="0"/>
                <a:cs typeface="Times New Roman" panose="02020603050405020304" pitchFamily="18" charset="0"/>
              </a:rPr>
              <a:t>Έφτασα στην αποικία στα τέλη του 1831 για να αναλάβω το καθήκον του βοτανολόγου από τον κήπο του Βασιλιά στη συνοικία </a:t>
            </a:r>
            <a:r>
              <a:rPr lang="el-GR" sz="2400" i="1" dirty="0" err="1">
                <a:latin typeface="Calibri" panose="020F0502020204030204" pitchFamily="34" charset="0"/>
                <a:ea typeface="Calibri" panose="020F0502020204030204" pitchFamily="34" charset="0"/>
                <a:cs typeface="Times New Roman" panose="02020603050405020304" pitchFamily="18" charset="0"/>
              </a:rPr>
              <a:t>Saint-Denis</a:t>
            </a:r>
            <a:r>
              <a:rPr lang="el-GR" sz="2400" i="1" dirty="0">
                <a:latin typeface="Calibri" panose="020F0502020204030204" pitchFamily="34" charset="0"/>
                <a:ea typeface="Calibri" panose="020F0502020204030204" pitchFamily="34" charset="0"/>
                <a:cs typeface="Times New Roman" panose="02020603050405020304" pitchFamily="18" charset="0"/>
              </a:rPr>
              <a:t>. Ανήκω σε οικογένεια εμπόρων του Μπορντό και επέλεξα αυτή τη μακρινή αποικία για να βρω τιμή, δύναμη και γιατί όχι, τύχη</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i="1" dirty="0">
              <a:latin typeface="Calibri" panose="020F0502020204030204" pitchFamily="34" charset="0"/>
              <a:cs typeface="Times New Roman" panose="02020603050405020304" pitchFamily="18" charset="0"/>
            </a:endParaRPr>
          </a:p>
        </p:txBody>
      </p:sp>
      <p:pic>
        <p:nvPicPr>
          <p:cNvPr id="9" name="Grafik 633" descr="Aquarell, Pinselstrich, Farbe, Abstrakt, Textur, Bürste">
            <a:extLst>
              <a:ext uri="{FF2B5EF4-FFF2-40B4-BE49-F238E27FC236}">
                <a16:creationId xmlns:a16="http://schemas.microsoft.com/office/drawing/2014/main" id="{2565AD94-E0A0-4D59-98C5-D7120854915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18" name="Image 1">
            <a:extLst>
              <a:ext uri="{FF2B5EF4-FFF2-40B4-BE49-F238E27FC236}">
                <a16:creationId xmlns:a16="http://schemas.microsoft.com/office/drawing/2014/main" id="{2BED3391-B978-4018-A0E2-EEE195B46A89}"/>
              </a:ext>
            </a:extLst>
          </p:cNvPr>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25778" y="1858691"/>
            <a:ext cx="1190625" cy="1524000"/>
          </a:xfrm>
          <a:prstGeom prst="rect">
            <a:avLst/>
          </a:prstGeom>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l-GR" dirty="0"/>
              <a:t>Πρόσωπο</a:t>
            </a:r>
            <a:r>
              <a:rPr lang="en-US" dirty="0"/>
              <a:t> 4: Jean-Michel Claude Richard</a:t>
            </a:r>
            <a:endParaRPr lang="en-GB" dirty="0"/>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644146" y="4094360"/>
            <a:ext cx="1223389"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Α</a:t>
            </a:r>
          </a:p>
        </p:txBody>
      </p:sp>
      <p:sp>
        <p:nvSpPr>
          <p:cNvPr id="12" name="pop-up" descr="Click here for pop up information.">
            <a:extLst>
              <a:ext uri="{FF2B5EF4-FFF2-40B4-BE49-F238E27FC236}">
                <a16:creationId xmlns:a16="http://schemas.microsoft.com/office/drawing/2014/main" id="{DBEAD3A7-1287-431C-BBF6-4CB0366B4CD6}"/>
              </a:ext>
            </a:extLst>
          </p:cNvPr>
          <p:cNvSpPr/>
          <p:nvPr/>
        </p:nvSpPr>
        <p:spPr>
          <a:xfrm>
            <a:off x="10644146" y="4620386"/>
            <a:ext cx="1237411"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r>
              <a:rPr lang="en-US" b="1" dirty="0">
                <a:solidFill>
                  <a:srgbClr val="E12A3C"/>
                </a:solidFill>
              </a:rPr>
              <a:t> </a:t>
            </a:r>
            <a:r>
              <a:rPr lang="el-GR" b="1" dirty="0">
                <a:solidFill>
                  <a:srgbClr val="E12A3C"/>
                </a:solidFill>
              </a:rPr>
              <a:t>Β</a:t>
            </a:r>
          </a:p>
        </p:txBody>
      </p:sp>
      <p:sp>
        <p:nvSpPr>
          <p:cNvPr id="11" name="TextBox 10">
            <a:extLst>
              <a:ext uri="{FF2B5EF4-FFF2-40B4-BE49-F238E27FC236}">
                <a16:creationId xmlns:a16="http://schemas.microsoft.com/office/drawing/2014/main" id="{A94F4246-C5AA-4004-AE2D-99539E16AC66}"/>
              </a:ext>
            </a:extLst>
          </p:cNvPr>
          <p:cNvSpPr txBox="1"/>
          <p:nvPr/>
        </p:nvSpPr>
        <p:spPr>
          <a:xfrm>
            <a:off x="320275" y="2842266"/>
            <a:ext cx="10314039" cy="3139321"/>
          </a:xfrm>
          <a:custGeom>
            <a:avLst/>
            <a:gdLst>
              <a:gd name="connsiteX0" fmla="*/ 0 w 10314039"/>
              <a:gd name="connsiteY0" fmla="*/ 0 h 3139321"/>
              <a:gd name="connsiteX1" fmla="*/ 469862 w 10314039"/>
              <a:gd name="connsiteY1" fmla="*/ 0 h 3139321"/>
              <a:gd name="connsiteX2" fmla="*/ 733443 w 10314039"/>
              <a:gd name="connsiteY2" fmla="*/ 0 h 3139321"/>
              <a:gd name="connsiteX3" fmla="*/ 1203305 w 10314039"/>
              <a:gd name="connsiteY3" fmla="*/ 0 h 3139321"/>
              <a:gd name="connsiteX4" fmla="*/ 1570026 w 10314039"/>
              <a:gd name="connsiteY4" fmla="*/ 0 h 3139321"/>
              <a:gd name="connsiteX5" fmla="*/ 2349309 w 10314039"/>
              <a:gd name="connsiteY5" fmla="*/ 0 h 3139321"/>
              <a:gd name="connsiteX6" fmla="*/ 2612890 w 10314039"/>
              <a:gd name="connsiteY6" fmla="*/ 0 h 3139321"/>
              <a:gd name="connsiteX7" fmla="*/ 3082752 w 10314039"/>
              <a:gd name="connsiteY7" fmla="*/ 0 h 3139321"/>
              <a:gd name="connsiteX8" fmla="*/ 3862035 w 10314039"/>
              <a:gd name="connsiteY8" fmla="*/ 0 h 3139321"/>
              <a:gd name="connsiteX9" fmla="*/ 4125616 w 10314039"/>
              <a:gd name="connsiteY9" fmla="*/ 0 h 3139321"/>
              <a:gd name="connsiteX10" fmla="*/ 4595477 w 10314039"/>
              <a:gd name="connsiteY10" fmla="*/ 0 h 3139321"/>
              <a:gd name="connsiteX11" fmla="*/ 5168480 w 10314039"/>
              <a:gd name="connsiteY11" fmla="*/ 0 h 3139321"/>
              <a:gd name="connsiteX12" fmla="*/ 5844622 w 10314039"/>
              <a:gd name="connsiteY12" fmla="*/ 0 h 3139321"/>
              <a:gd name="connsiteX13" fmla="*/ 6108203 w 10314039"/>
              <a:gd name="connsiteY13" fmla="*/ 0 h 3139321"/>
              <a:gd name="connsiteX14" fmla="*/ 6784346 w 10314039"/>
              <a:gd name="connsiteY14" fmla="*/ 0 h 3139321"/>
              <a:gd name="connsiteX15" fmla="*/ 7460488 w 10314039"/>
              <a:gd name="connsiteY15" fmla="*/ 0 h 3139321"/>
              <a:gd name="connsiteX16" fmla="*/ 8136631 w 10314039"/>
              <a:gd name="connsiteY16" fmla="*/ 0 h 3139321"/>
              <a:gd name="connsiteX17" fmla="*/ 8709633 w 10314039"/>
              <a:gd name="connsiteY17" fmla="*/ 0 h 3139321"/>
              <a:gd name="connsiteX18" fmla="*/ 8973214 w 10314039"/>
              <a:gd name="connsiteY18" fmla="*/ 0 h 3139321"/>
              <a:gd name="connsiteX19" fmla="*/ 9339935 w 10314039"/>
              <a:gd name="connsiteY19" fmla="*/ 0 h 3139321"/>
              <a:gd name="connsiteX20" fmla="*/ 9809797 w 10314039"/>
              <a:gd name="connsiteY20" fmla="*/ 0 h 3139321"/>
              <a:gd name="connsiteX21" fmla="*/ 10314039 w 10314039"/>
              <a:gd name="connsiteY21" fmla="*/ 0 h 3139321"/>
              <a:gd name="connsiteX22" fmla="*/ 10314039 w 10314039"/>
              <a:gd name="connsiteY22" fmla="*/ 554613 h 3139321"/>
              <a:gd name="connsiteX23" fmla="*/ 10314039 w 10314039"/>
              <a:gd name="connsiteY23" fmla="*/ 983654 h 3139321"/>
              <a:gd name="connsiteX24" fmla="*/ 10314039 w 10314039"/>
              <a:gd name="connsiteY24" fmla="*/ 1569661 h 3139321"/>
              <a:gd name="connsiteX25" fmla="*/ 10314039 w 10314039"/>
              <a:gd name="connsiteY25" fmla="*/ 2092881 h 3139321"/>
              <a:gd name="connsiteX26" fmla="*/ 10314039 w 10314039"/>
              <a:gd name="connsiteY26" fmla="*/ 2584708 h 3139321"/>
              <a:gd name="connsiteX27" fmla="*/ 10314039 w 10314039"/>
              <a:gd name="connsiteY27" fmla="*/ 3139321 h 3139321"/>
              <a:gd name="connsiteX28" fmla="*/ 9637896 w 10314039"/>
              <a:gd name="connsiteY28" fmla="*/ 3139321 h 3139321"/>
              <a:gd name="connsiteX29" fmla="*/ 9374315 w 10314039"/>
              <a:gd name="connsiteY29" fmla="*/ 3139321 h 3139321"/>
              <a:gd name="connsiteX30" fmla="*/ 8595033 w 10314039"/>
              <a:gd name="connsiteY30" fmla="*/ 3139321 h 3139321"/>
              <a:gd name="connsiteX31" fmla="*/ 8331452 w 10314039"/>
              <a:gd name="connsiteY31" fmla="*/ 3139321 h 3139321"/>
              <a:gd name="connsiteX32" fmla="*/ 7964730 w 10314039"/>
              <a:gd name="connsiteY32" fmla="*/ 3139321 h 3139321"/>
              <a:gd name="connsiteX33" fmla="*/ 7701149 w 10314039"/>
              <a:gd name="connsiteY33" fmla="*/ 3139321 h 3139321"/>
              <a:gd name="connsiteX34" fmla="*/ 7334428 w 10314039"/>
              <a:gd name="connsiteY34" fmla="*/ 3139321 h 3139321"/>
              <a:gd name="connsiteX35" fmla="*/ 6967706 w 10314039"/>
              <a:gd name="connsiteY35" fmla="*/ 3139321 h 3139321"/>
              <a:gd name="connsiteX36" fmla="*/ 6291564 w 10314039"/>
              <a:gd name="connsiteY36" fmla="*/ 3139321 h 3139321"/>
              <a:gd name="connsiteX37" fmla="*/ 5821702 w 10314039"/>
              <a:gd name="connsiteY37" fmla="*/ 3139321 h 3139321"/>
              <a:gd name="connsiteX38" fmla="*/ 5558121 w 10314039"/>
              <a:gd name="connsiteY38" fmla="*/ 3139321 h 3139321"/>
              <a:gd name="connsiteX39" fmla="*/ 5088259 w 10314039"/>
              <a:gd name="connsiteY39" fmla="*/ 3139321 h 3139321"/>
              <a:gd name="connsiteX40" fmla="*/ 4308976 w 10314039"/>
              <a:gd name="connsiteY40" fmla="*/ 3139321 h 3139321"/>
              <a:gd name="connsiteX41" fmla="*/ 4045395 w 10314039"/>
              <a:gd name="connsiteY41" fmla="*/ 3139321 h 3139321"/>
              <a:gd name="connsiteX42" fmla="*/ 3678674 w 10314039"/>
              <a:gd name="connsiteY42" fmla="*/ 3139321 h 3139321"/>
              <a:gd name="connsiteX43" fmla="*/ 3105672 w 10314039"/>
              <a:gd name="connsiteY43" fmla="*/ 3139321 h 3139321"/>
              <a:gd name="connsiteX44" fmla="*/ 2738950 w 10314039"/>
              <a:gd name="connsiteY44" fmla="*/ 3139321 h 3139321"/>
              <a:gd name="connsiteX45" fmla="*/ 2165948 w 10314039"/>
              <a:gd name="connsiteY45" fmla="*/ 3139321 h 3139321"/>
              <a:gd name="connsiteX46" fmla="*/ 1592946 w 10314039"/>
              <a:gd name="connsiteY46" fmla="*/ 3139321 h 3139321"/>
              <a:gd name="connsiteX47" fmla="*/ 916803 w 10314039"/>
              <a:gd name="connsiteY47" fmla="*/ 3139321 h 3139321"/>
              <a:gd name="connsiteX48" fmla="*/ 0 w 10314039"/>
              <a:gd name="connsiteY48" fmla="*/ 3139321 h 3139321"/>
              <a:gd name="connsiteX49" fmla="*/ 0 w 10314039"/>
              <a:gd name="connsiteY49" fmla="*/ 2553314 h 3139321"/>
              <a:gd name="connsiteX50" fmla="*/ 0 w 10314039"/>
              <a:gd name="connsiteY50" fmla="*/ 2030094 h 3139321"/>
              <a:gd name="connsiteX51" fmla="*/ 0 w 10314039"/>
              <a:gd name="connsiteY51" fmla="*/ 1569661 h 3139321"/>
              <a:gd name="connsiteX52" fmla="*/ 0 w 10314039"/>
              <a:gd name="connsiteY52" fmla="*/ 1015047 h 3139321"/>
              <a:gd name="connsiteX53" fmla="*/ 0 w 10314039"/>
              <a:gd name="connsiteY53" fmla="*/ 491827 h 3139321"/>
              <a:gd name="connsiteX54" fmla="*/ 0 w 10314039"/>
              <a:gd name="connsiteY54" fmla="*/ 0 h 313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314039" h="3139321" fill="none" extrusionOk="0">
                <a:moveTo>
                  <a:pt x="0" y="0"/>
                </a:moveTo>
                <a:cubicBezTo>
                  <a:pt x="208723" y="-46128"/>
                  <a:pt x="295837" y="34629"/>
                  <a:pt x="469862" y="0"/>
                </a:cubicBezTo>
                <a:cubicBezTo>
                  <a:pt x="643887" y="-34629"/>
                  <a:pt x="672134" y="24109"/>
                  <a:pt x="733443" y="0"/>
                </a:cubicBezTo>
                <a:cubicBezTo>
                  <a:pt x="794752" y="-24109"/>
                  <a:pt x="973655" y="32651"/>
                  <a:pt x="1203305" y="0"/>
                </a:cubicBezTo>
                <a:cubicBezTo>
                  <a:pt x="1432955" y="-32651"/>
                  <a:pt x="1460213" y="3247"/>
                  <a:pt x="1570026" y="0"/>
                </a:cubicBezTo>
                <a:cubicBezTo>
                  <a:pt x="1679839" y="-3247"/>
                  <a:pt x="2060379" y="77408"/>
                  <a:pt x="2349309" y="0"/>
                </a:cubicBezTo>
                <a:cubicBezTo>
                  <a:pt x="2638239" y="-77408"/>
                  <a:pt x="2530425" y="28542"/>
                  <a:pt x="2612890" y="0"/>
                </a:cubicBezTo>
                <a:cubicBezTo>
                  <a:pt x="2695355" y="-28542"/>
                  <a:pt x="2943629" y="38061"/>
                  <a:pt x="3082752" y="0"/>
                </a:cubicBezTo>
                <a:cubicBezTo>
                  <a:pt x="3221875" y="-38061"/>
                  <a:pt x="3502647" y="19892"/>
                  <a:pt x="3862035" y="0"/>
                </a:cubicBezTo>
                <a:cubicBezTo>
                  <a:pt x="4221423" y="-19892"/>
                  <a:pt x="4046207" y="19702"/>
                  <a:pt x="4125616" y="0"/>
                </a:cubicBezTo>
                <a:cubicBezTo>
                  <a:pt x="4205025" y="-19702"/>
                  <a:pt x="4374748" y="43623"/>
                  <a:pt x="4595477" y="0"/>
                </a:cubicBezTo>
                <a:cubicBezTo>
                  <a:pt x="4816206" y="-43623"/>
                  <a:pt x="5021455" y="20435"/>
                  <a:pt x="5168480" y="0"/>
                </a:cubicBezTo>
                <a:cubicBezTo>
                  <a:pt x="5315505" y="-20435"/>
                  <a:pt x="5681278" y="12780"/>
                  <a:pt x="5844622" y="0"/>
                </a:cubicBezTo>
                <a:cubicBezTo>
                  <a:pt x="6007966" y="-12780"/>
                  <a:pt x="6021951" y="16520"/>
                  <a:pt x="6108203" y="0"/>
                </a:cubicBezTo>
                <a:cubicBezTo>
                  <a:pt x="6194455" y="-16520"/>
                  <a:pt x="6541451" y="75290"/>
                  <a:pt x="6784346" y="0"/>
                </a:cubicBezTo>
                <a:cubicBezTo>
                  <a:pt x="7027241" y="-75290"/>
                  <a:pt x="7147902" y="53022"/>
                  <a:pt x="7460488" y="0"/>
                </a:cubicBezTo>
                <a:cubicBezTo>
                  <a:pt x="7773074" y="-53022"/>
                  <a:pt x="7924195" y="65351"/>
                  <a:pt x="8136631" y="0"/>
                </a:cubicBezTo>
                <a:cubicBezTo>
                  <a:pt x="8349067" y="-65351"/>
                  <a:pt x="8483115" y="28547"/>
                  <a:pt x="8709633" y="0"/>
                </a:cubicBezTo>
                <a:cubicBezTo>
                  <a:pt x="8936151" y="-28547"/>
                  <a:pt x="8879128" y="1208"/>
                  <a:pt x="8973214" y="0"/>
                </a:cubicBezTo>
                <a:cubicBezTo>
                  <a:pt x="9067300" y="-1208"/>
                  <a:pt x="9188542" y="41519"/>
                  <a:pt x="9339935" y="0"/>
                </a:cubicBezTo>
                <a:cubicBezTo>
                  <a:pt x="9491328" y="-41519"/>
                  <a:pt x="9689019" y="7565"/>
                  <a:pt x="9809797" y="0"/>
                </a:cubicBezTo>
                <a:cubicBezTo>
                  <a:pt x="9930575" y="-7565"/>
                  <a:pt x="10137997" y="31814"/>
                  <a:pt x="10314039" y="0"/>
                </a:cubicBezTo>
                <a:cubicBezTo>
                  <a:pt x="10350412" y="203533"/>
                  <a:pt x="10272207" y="395034"/>
                  <a:pt x="10314039" y="554613"/>
                </a:cubicBezTo>
                <a:cubicBezTo>
                  <a:pt x="10355871" y="714192"/>
                  <a:pt x="10302995" y="793483"/>
                  <a:pt x="10314039" y="983654"/>
                </a:cubicBezTo>
                <a:cubicBezTo>
                  <a:pt x="10325083" y="1173825"/>
                  <a:pt x="10306098" y="1369938"/>
                  <a:pt x="10314039" y="1569661"/>
                </a:cubicBezTo>
                <a:cubicBezTo>
                  <a:pt x="10321980" y="1769384"/>
                  <a:pt x="10284316" y="1947147"/>
                  <a:pt x="10314039" y="2092881"/>
                </a:cubicBezTo>
                <a:cubicBezTo>
                  <a:pt x="10343762" y="2238615"/>
                  <a:pt x="10257208" y="2416165"/>
                  <a:pt x="10314039" y="2584708"/>
                </a:cubicBezTo>
                <a:cubicBezTo>
                  <a:pt x="10370870" y="2753251"/>
                  <a:pt x="10304596" y="2879554"/>
                  <a:pt x="10314039" y="3139321"/>
                </a:cubicBezTo>
                <a:cubicBezTo>
                  <a:pt x="10007287" y="3198666"/>
                  <a:pt x="9875571" y="3066689"/>
                  <a:pt x="9637896" y="3139321"/>
                </a:cubicBezTo>
                <a:cubicBezTo>
                  <a:pt x="9400221" y="3211953"/>
                  <a:pt x="9464024" y="3124728"/>
                  <a:pt x="9374315" y="3139321"/>
                </a:cubicBezTo>
                <a:cubicBezTo>
                  <a:pt x="9284606" y="3153914"/>
                  <a:pt x="8904944" y="3129907"/>
                  <a:pt x="8595033" y="3139321"/>
                </a:cubicBezTo>
                <a:cubicBezTo>
                  <a:pt x="8285122" y="3148735"/>
                  <a:pt x="8403703" y="3136972"/>
                  <a:pt x="8331452" y="3139321"/>
                </a:cubicBezTo>
                <a:cubicBezTo>
                  <a:pt x="8259201" y="3141670"/>
                  <a:pt x="8042623" y="3113297"/>
                  <a:pt x="7964730" y="3139321"/>
                </a:cubicBezTo>
                <a:cubicBezTo>
                  <a:pt x="7886837" y="3165345"/>
                  <a:pt x="7765469" y="3138937"/>
                  <a:pt x="7701149" y="3139321"/>
                </a:cubicBezTo>
                <a:cubicBezTo>
                  <a:pt x="7636829" y="3139705"/>
                  <a:pt x="7512940" y="3109348"/>
                  <a:pt x="7334428" y="3139321"/>
                </a:cubicBezTo>
                <a:cubicBezTo>
                  <a:pt x="7155916" y="3169294"/>
                  <a:pt x="7062254" y="3099326"/>
                  <a:pt x="6967706" y="3139321"/>
                </a:cubicBezTo>
                <a:cubicBezTo>
                  <a:pt x="6873158" y="3179316"/>
                  <a:pt x="6465187" y="3060867"/>
                  <a:pt x="6291564" y="3139321"/>
                </a:cubicBezTo>
                <a:cubicBezTo>
                  <a:pt x="6117941" y="3217775"/>
                  <a:pt x="5987809" y="3089114"/>
                  <a:pt x="5821702" y="3139321"/>
                </a:cubicBezTo>
                <a:cubicBezTo>
                  <a:pt x="5655595" y="3189528"/>
                  <a:pt x="5613577" y="3110907"/>
                  <a:pt x="5558121" y="3139321"/>
                </a:cubicBezTo>
                <a:cubicBezTo>
                  <a:pt x="5502665" y="3167735"/>
                  <a:pt x="5287086" y="3107771"/>
                  <a:pt x="5088259" y="3139321"/>
                </a:cubicBezTo>
                <a:cubicBezTo>
                  <a:pt x="4889432" y="3170871"/>
                  <a:pt x="4641095" y="3118986"/>
                  <a:pt x="4308976" y="3139321"/>
                </a:cubicBezTo>
                <a:cubicBezTo>
                  <a:pt x="3976857" y="3159656"/>
                  <a:pt x="4133201" y="3116145"/>
                  <a:pt x="4045395" y="3139321"/>
                </a:cubicBezTo>
                <a:cubicBezTo>
                  <a:pt x="3957589" y="3162497"/>
                  <a:pt x="3776064" y="3101841"/>
                  <a:pt x="3678674" y="3139321"/>
                </a:cubicBezTo>
                <a:cubicBezTo>
                  <a:pt x="3581284" y="3176801"/>
                  <a:pt x="3226542" y="3131906"/>
                  <a:pt x="3105672" y="3139321"/>
                </a:cubicBezTo>
                <a:cubicBezTo>
                  <a:pt x="2984802" y="3146736"/>
                  <a:pt x="2897624" y="3103880"/>
                  <a:pt x="2738950" y="3139321"/>
                </a:cubicBezTo>
                <a:cubicBezTo>
                  <a:pt x="2580276" y="3174762"/>
                  <a:pt x="2344838" y="3071434"/>
                  <a:pt x="2165948" y="3139321"/>
                </a:cubicBezTo>
                <a:cubicBezTo>
                  <a:pt x="1987058" y="3207208"/>
                  <a:pt x="1867977" y="3103728"/>
                  <a:pt x="1592946" y="3139321"/>
                </a:cubicBezTo>
                <a:cubicBezTo>
                  <a:pt x="1317915" y="3174914"/>
                  <a:pt x="1123892" y="3133191"/>
                  <a:pt x="916803" y="3139321"/>
                </a:cubicBezTo>
                <a:cubicBezTo>
                  <a:pt x="709714" y="3145451"/>
                  <a:pt x="302208" y="3124166"/>
                  <a:pt x="0" y="3139321"/>
                </a:cubicBezTo>
                <a:cubicBezTo>
                  <a:pt x="-43415" y="2944284"/>
                  <a:pt x="13955" y="2706714"/>
                  <a:pt x="0" y="2553314"/>
                </a:cubicBezTo>
                <a:cubicBezTo>
                  <a:pt x="-13955" y="2399914"/>
                  <a:pt x="6882" y="2156535"/>
                  <a:pt x="0" y="2030094"/>
                </a:cubicBezTo>
                <a:cubicBezTo>
                  <a:pt x="-6882" y="1903653"/>
                  <a:pt x="1119" y="1793938"/>
                  <a:pt x="0" y="1569661"/>
                </a:cubicBezTo>
                <a:cubicBezTo>
                  <a:pt x="-1119" y="1345384"/>
                  <a:pt x="4880" y="1235119"/>
                  <a:pt x="0" y="1015047"/>
                </a:cubicBezTo>
                <a:cubicBezTo>
                  <a:pt x="-4880" y="794975"/>
                  <a:pt x="48724" y="600342"/>
                  <a:pt x="0" y="491827"/>
                </a:cubicBezTo>
                <a:cubicBezTo>
                  <a:pt x="-48724" y="383312"/>
                  <a:pt x="1341" y="117369"/>
                  <a:pt x="0" y="0"/>
                </a:cubicBezTo>
                <a:close/>
              </a:path>
              <a:path w="10314039" h="3139321" stroke="0" extrusionOk="0">
                <a:moveTo>
                  <a:pt x="0" y="0"/>
                </a:moveTo>
                <a:cubicBezTo>
                  <a:pt x="311119" y="-9104"/>
                  <a:pt x="432707" y="78518"/>
                  <a:pt x="676143" y="0"/>
                </a:cubicBezTo>
                <a:cubicBezTo>
                  <a:pt x="919579" y="-78518"/>
                  <a:pt x="883969" y="5247"/>
                  <a:pt x="939724" y="0"/>
                </a:cubicBezTo>
                <a:cubicBezTo>
                  <a:pt x="995479" y="-5247"/>
                  <a:pt x="1194216" y="9354"/>
                  <a:pt x="1306445" y="0"/>
                </a:cubicBezTo>
                <a:cubicBezTo>
                  <a:pt x="1418674" y="-9354"/>
                  <a:pt x="1629517" y="17773"/>
                  <a:pt x="1879447" y="0"/>
                </a:cubicBezTo>
                <a:cubicBezTo>
                  <a:pt x="2129377" y="-17773"/>
                  <a:pt x="2386812" y="74007"/>
                  <a:pt x="2555590" y="0"/>
                </a:cubicBezTo>
                <a:cubicBezTo>
                  <a:pt x="2724368" y="-74007"/>
                  <a:pt x="2857240" y="49546"/>
                  <a:pt x="3025451" y="0"/>
                </a:cubicBezTo>
                <a:cubicBezTo>
                  <a:pt x="3193662" y="-49546"/>
                  <a:pt x="3208793" y="20478"/>
                  <a:pt x="3289032" y="0"/>
                </a:cubicBezTo>
                <a:cubicBezTo>
                  <a:pt x="3369271" y="-20478"/>
                  <a:pt x="3516798" y="20677"/>
                  <a:pt x="3655754" y="0"/>
                </a:cubicBezTo>
                <a:cubicBezTo>
                  <a:pt x="3794710" y="-20677"/>
                  <a:pt x="4079822" y="49028"/>
                  <a:pt x="4228756" y="0"/>
                </a:cubicBezTo>
                <a:cubicBezTo>
                  <a:pt x="4377690" y="-49028"/>
                  <a:pt x="4729715" y="16993"/>
                  <a:pt x="5008039" y="0"/>
                </a:cubicBezTo>
                <a:cubicBezTo>
                  <a:pt x="5286363" y="-16993"/>
                  <a:pt x="5430672" y="64097"/>
                  <a:pt x="5581041" y="0"/>
                </a:cubicBezTo>
                <a:cubicBezTo>
                  <a:pt x="5731410" y="-64097"/>
                  <a:pt x="6196027" y="819"/>
                  <a:pt x="6360324" y="0"/>
                </a:cubicBezTo>
                <a:cubicBezTo>
                  <a:pt x="6524621" y="-819"/>
                  <a:pt x="6518872" y="11870"/>
                  <a:pt x="6623905" y="0"/>
                </a:cubicBezTo>
                <a:cubicBezTo>
                  <a:pt x="6728938" y="-11870"/>
                  <a:pt x="7150014" y="14428"/>
                  <a:pt x="7300048" y="0"/>
                </a:cubicBezTo>
                <a:cubicBezTo>
                  <a:pt x="7450082" y="-14428"/>
                  <a:pt x="7568873" y="12045"/>
                  <a:pt x="7666769" y="0"/>
                </a:cubicBezTo>
                <a:cubicBezTo>
                  <a:pt x="7764665" y="-12045"/>
                  <a:pt x="7848938" y="2664"/>
                  <a:pt x="7930350" y="0"/>
                </a:cubicBezTo>
                <a:cubicBezTo>
                  <a:pt x="8011762" y="-2664"/>
                  <a:pt x="8293472" y="7666"/>
                  <a:pt x="8503352" y="0"/>
                </a:cubicBezTo>
                <a:cubicBezTo>
                  <a:pt x="8713232" y="-7666"/>
                  <a:pt x="8909221" y="38418"/>
                  <a:pt x="9282635" y="0"/>
                </a:cubicBezTo>
                <a:cubicBezTo>
                  <a:pt x="9656049" y="-38418"/>
                  <a:pt x="10031621" y="50416"/>
                  <a:pt x="10314039" y="0"/>
                </a:cubicBezTo>
                <a:cubicBezTo>
                  <a:pt x="10317226" y="251387"/>
                  <a:pt x="10276159" y="294483"/>
                  <a:pt x="10314039" y="523220"/>
                </a:cubicBezTo>
                <a:cubicBezTo>
                  <a:pt x="10351919" y="751957"/>
                  <a:pt x="10268775" y="864262"/>
                  <a:pt x="10314039" y="983654"/>
                </a:cubicBezTo>
                <a:cubicBezTo>
                  <a:pt x="10359303" y="1103046"/>
                  <a:pt x="10306623" y="1305144"/>
                  <a:pt x="10314039" y="1506874"/>
                </a:cubicBezTo>
                <a:cubicBezTo>
                  <a:pt x="10321455" y="1708604"/>
                  <a:pt x="10312873" y="1942927"/>
                  <a:pt x="10314039" y="2061487"/>
                </a:cubicBezTo>
                <a:cubicBezTo>
                  <a:pt x="10315205" y="2180047"/>
                  <a:pt x="10281289" y="2424830"/>
                  <a:pt x="10314039" y="2521921"/>
                </a:cubicBezTo>
                <a:cubicBezTo>
                  <a:pt x="10346789" y="2619012"/>
                  <a:pt x="10299280" y="2984907"/>
                  <a:pt x="10314039" y="3139321"/>
                </a:cubicBezTo>
                <a:cubicBezTo>
                  <a:pt x="9994902" y="3157532"/>
                  <a:pt x="9894243" y="3092462"/>
                  <a:pt x="9637896" y="3139321"/>
                </a:cubicBezTo>
                <a:cubicBezTo>
                  <a:pt x="9381549" y="3186180"/>
                  <a:pt x="9447932" y="3132024"/>
                  <a:pt x="9271175" y="3139321"/>
                </a:cubicBezTo>
                <a:cubicBezTo>
                  <a:pt x="9094418" y="3146618"/>
                  <a:pt x="9067787" y="3135238"/>
                  <a:pt x="8904454" y="3139321"/>
                </a:cubicBezTo>
                <a:cubicBezTo>
                  <a:pt x="8741121" y="3143404"/>
                  <a:pt x="8734623" y="3134516"/>
                  <a:pt x="8640873" y="3139321"/>
                </a:cubicBezTo>
                <a:cubicBezTo>
                  <a:pt x="8547123" y="3144126"/>
                  <a:pt x="8195664" y="3116469"/>
                  <a:pt x="7861590" y="3139321"/>
                </a:cubicBezTo>
                <a:cubicBezTo>
                  <a:pt x="7527516" y="3162173"/>
                  <a:pt x="7661408" y="3126377"/>
                  <a:pt x="7598009" y="3139321"/>
                </a:cubicBezTo>
                <a:cubicBezTo>
                  <a:pt x="7534610" y="3152265"/>
                  <a:pt x="7328889" y="3125704"/>
                  <a:pt x="7231287" y="3139321"/>
                </a:cubicBezTo>
                <a:cubicBezTo>
                  <a:pt x="7133685" y="3152938"/>
                  <a:pt x="6894898" y="3134437"/>
                  <a:pt x="6761426" y="3139321"/>
                </a:cubicBezTo>
                <a:cubicBezTo>
                  <a:pt x="6627954" y="3144205"/>
                  <a:pt x="6404028" y="3103768"/>
                  <a:pt x="6085283" y="3139321"/>
                </a:cubicBezTo>
                <a:cubicBezTo>
                  <a:pt x="5766538" y="3174874"/>
                  <a:pt x="5796656" y="3133796"/>
                  <a:pt x="5615421" y="3139321"/>
                </a:cubicBezTo>
                <a:cubicBezTo>
                  <a:pt x="5434186" y="3144846"/>
                  <a:pt x="5242940" y="3088635"/>
                  <a:pt x="4939279" y="3139321"/>
                </a:cubicBezTo>
                <a:cubicBezTo>
                  <a:pt x="4635618" y="3190007"/>
                  <a:pt x="4575172" y="3106270"/>
                  <a:pt x="4366277" y="3139321"/>
                </a:cubicBezTo>
                <a:cubicBezTo>
                  <a:pt x="4157382" y="3172372"/>
                  <a:pt x="4172466" y="3131794"/>
                  <a:pt x="3999555" y="3139321"/>
                </a:cubicBezTo>
                <a:cubicBezTo>
                  <a:pt x="3826644" y="3146848"/>
                  <a:pt x="3730645" y="3121389"/>
                  <a:pt x="3632834" y="3139321"/>
                </a:cubicBezTo>
                <a:cubicBezTo>
                  <a:pt x="3535023" y="3157253"/>
                  <a:pt x="3213492" y="3078783"/>
                  <a:pt x="3059832" y="3139321"/>
                </a:cubicBezTo>
                <a:cubicBezTo>
                  <a:pt x="2906172" y="3199859"/>
                  <a:pt x="2627605" y="3116710"/>
                  <a:pt x="2280549" y="3139321"/>
                </a:cubicBezTo>
                <a:cubicBezTo>
                  <a:pt x="1933493" y="3161932"/>
                  <a:pt x="1905391" y="3093322"/>
                  <a:pt x="1707546" y="3139321"/>
                </a:cubicBezTo>
                <a:cubicBezTo>
                  <a:pt x="1509701" y="3185320"/>
                  <a:pt x="1281848" y="3137292"/>
                  <a:pt x="1031404" y="3139321"/>
                </a:cubicBezTo>
                <a:cubicBezTo>
                  <a:pt x="780960" y="3141350"/>
                  <a:pt x="218429" y="3049699"/>
                  <a:pt x="0" y="3139321"/>
                </a:cubicBezTo>
                <a:cubicBezTo>
                  <a:pt x="-52535" y="2864438"/>
                  <a:pt x="22579" y="2825824"/>
                  <a:pt x="0" y="2584708"/>
                </a:cubicBezTo>
                <a:cubicBezTo>
                  <a:pt x="-22579" y="2343592"/>
                  <a:pt x="12819" y="2253080"/>
                  <a:pt x="0" y="2030094"/>
                </a:cubicBezTo>
                <a:cubicBezTo>
                  <a:pt x="-12819" y="1807108"/>
                  <a:pt x="51124" y="1667040"/>
                  <a:pt x="0" y="1506874"/>
                </a:cubicBezTo>
                <a:cubicBezTo>
                  <a:pt x="-51124" y="1346708"/>
                  <a:pt x="36408" y="1198211"/>
                  <a:pt x="0" y="952261"/>
                </a:cubicBezTo>
                <a:cubicBezTo>
                  <a:pt x="-36408" y="706311"/>
                  <a:pt x="40013" y="618739"/>
                  <a:pt x="0" y="460434"/>
                </a:cubicBezTo>
                <a:cubicBezTo>
                  <a:pt x="-40013" y="302129"/>
                  <a:pt x="9892" y="125761"/>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011641054">
                  <a:prstGeom prst="rect">
                    <a:avLst/>
                  </a:prstGeom>
                  <ask:type>
                    <ask:lineSketchScribble/>
                  </ask:type>
                </ask:lineSketchStyleProps>
              </a:ext>
            </a:extLst>
          </a:ln>
        </p:spPr>
        <p:txBody>
          <a:bodyPr wrap="square">
            <a:spAutoFit/>
          </a:bodyPr>
          <a:lstStyle/>
          <a:p>
            <a:r>
              <a:rPr lang="el-GR" i="1" dirty="0"/>
              <a:t>Έχω γράψει σε άλλους βοτανολόγους στον Άγιο Δομίνικο και στις αμερικανικές αποικίες, αλλά κανένας από αυτούς δεν μπόρεσε ποτέ να μου δώσει οδηγίες για αυτό. Η δουλειά τους ήταν στο ίδιο σημείο με τη δική μου. Το χειρότερο ήρθε όταν άκουσα ότι ο κύριος </a:t>
            </a:r>
            <a:r>
              <a:rPr lang="el-GR" i="1" dirty="0" err="1"/>
              <a:t>Ferréol</a:t>
            </a:r>
            <a:r>
              <a:rPr lang="el-GR" i="1" dirty="0"/>
              <a:t>, ένας άποικος από τη </a:t>
            </a:r>
            <a:r>
              <a:rPr lang="el-GR" i="1" dirty="0" err="1"/>
              <a:t>Sainte-Suzanne</a:t>
            </a:r>
            <a:r>
              <a:rPr lang="el-GR" i="1" dirty="0"/>
              <a:t>, καυχιόταν ότι ένας από τους νέγρους του είχε διδάξει την τεχνική στους άλλους ιδιοκτήτες. Ανοησίες! ένα κατώτερο ον δεν θα μπορούσε να είναι στην αρχή μιας τέτοιας ανακάλυψης! Ωστόσο, αυτή η ιστορία μου κέντρισε την περιέργεια...και αποφάσισα να πάω στο κτήμα. </a:t>
            </a:r>
          </a:p>
          <a:p>
            <a:r>
              <a:rPr lang="el-GR" i="1" dirty="0"/>
              <a:t>Όταν αυτός ο μικρός νέγρος μου παρουσιάστηκε στο </a:t>
            </a:r>
            <a:r>
              <a:rPr lang="el-GR" i="1" dirty="0" err="1"/>
              <a:t>Monsieur</a:t>
            </a:r>
            <a:r>
              <a:rPr lang="el-GR" i="1" dirty="0"/>
              <a:t> de </a:t>
            </a:r>
            <a:r>
              <a:rPr lang="el-GR" i="1" dirty="0" err="1"/>
              <a:t>Villentroy</a:t>
            </a:r>
            <a:r>
              <a:rPr lang="el-GR" i="1" dirty="0"/>
              <a:t> ως αυτός που ανακάλυψε τη γονιμοποίηση της βανίλιας, θύμωσα. Δεν υπήρχε θέμα να αφήσω αυτόν τον μικρό νέγρο να κλέψει την παράσταση. Ήταν για μένα κάτι περισσότερο από ένα ζήτημα φήμης. Ήταν για την επιβίωσή μου. Λοιπόν, διεκδίκησα την πατρότητα αυτής της ανακάλυψης λέγοντας ότι, όπως επισκεπτόμουν συχνά τον κ. </a:t>
            </a:r>
            <a:r>
              <a:rPr lang="el-GR" i="1" dirty="0" err="1"/>
              <a:t>Fereol</a:t>
            </a:r>
            <a:r>
              <a:rPr lang="el-GR" i="1" dirty="0"/>
              <a:t> </a:t>
            </a:r>
            <a:r>
              <a:rPr lang="el-GR" i="1" dirty="0" err="1"/>
              <a:t>Beaumont</a:t>
            </a:r>
            <a:r>
              <a:rPr lang="el-GR" i="1" dirty="0"/>
              <a:t>, το μαύρο αγόρι πρέπει σίγουρα να με είχε δει να κάνω τη γονιμοποίηση</a:t>
            </a:r>
            <a:r>
              <a:rPr lang="en-US" i="1" dirty="0"/>
              <a:t>. </a:t>
            </a:r>
          </a:p>
        </p:txBody>
      </p:sp>
      <p:sp>
        <p:nvSpPr>
          <p:cNvPr id="7" name="TextBox 6">
            <a:extLst>
              <a:ext uri="{FF2B5EF4-FFF2-40B4-BE49-F238E27FC236}">
                <a16:creationId xmlns:a16="http://schemas.microsoft.com/office/drawing/2014/main" id="{05EEBCD6-A48C-4A5F-87F0-D61331D5EEFF}"/>
              </a:ext>
            </a:extLst>
          </p:cNvPr>
          <p:cNvSpPr txBox="1"/>
          <p:nvPr/>
        </p:nvSpPr>
        <p:spPr>
          <a:xfrm>
            <a:off x="310443" y="1913163"/>
            <a:ext cx="9957507" cy="4801314"/>
          </a:xfrm>
          <a:custGeom>
            <a:avLst/>
            <a:gdLst>
              <a:gd name="connsiteX0" fmla="*/ 0 w 9957507"/>
              <a:gd name="connsiteY0" fmla="*/ 0 h 4801314"/>
              <a:gd name="connsiteX1" fmla="*/ 685311 w 9957507"/>
              <a:gd name="connsiteY1" fmla="*/ 0 h 4801314"/>
              <a:gd name="connsiteX2" fmla="*/ 1071896 w 9957507"/>
              <a:gd name="connsiteY2" fmla="*/ 0 h 4801314"/>
              <a:gd name="connsiteX3" fmla="*/ 1358907 w 9957507"/>
              <a:gd name="connsiteY3" fmla="*/ 0 h 4801314"/>
              <a:gd name="connsiteX4" fmla="*/ 2143793 w 9957507"/>
              <a:gd name="connsiteY4" fmla="*/ 0 h 4801314"/>
              <a:gd name="connsiteX5" fmla="*/ 2629953 w 9957507"/>
              <a:gd name="connsiteY5" fmla="*/ 0 h 4801314"/>
              <a:gd name="connsiteX6" fmla="*/ 3016539 w 9957507"/>
              <a:gd name="connsiteY6" fmla="*/ 0 h 4801314"/>
              <a:gd name="connsiteX7" fmla="*/ 3403124 w 9957507"/>
              <a:gd name="connsiteY7" fmla="*/ 0 h 4801314"/>
              <a:gd name="connsiteX8" fmla="*/ 3988860 w 9957507"/>
              <a:gd name="connsiteY8" fmla="*/ 0 h 4801314"/>
              <a:gd name="connsiteX9" fmla="*/ 4574596 w 9957507"/>
              <a:gd name="connsiteY9" fmla="*/ 0 h 4801314"/>
              <a:gd name="connsiteX10" fmla="*/ 4861606 w 9957507"/>
              <a:gd name="connsiteY10" fmla="*/ 0 h 4801314"/>
              <a:gd name="connsiteX11" fmla="*/ 5347767 w 9957507"/>
              <a:gd name="connsiteY11" fmla="*/ 0 h 4801314"/>
              <a:gd name="connsiteX12" fmla="*/ 5734353 w 9957507"/>
              <a:gd name="connsiteY12" fmla="*/ 0 h 4801314"/>
              <a:gd name="connsiteX13" fmla="*/ 6519238 w 9957507"/>
              <a:gd name="connsiteY13" fmla="*/ 0 h 4801314"/>
              <a:gd name="connsiteX14" fmla="*/ 7104974 w 9957507"/>
              <a:gd name="connsiteY14" fmla="*/ 0 h 4801314"/>
              <a:gd name="connsiteX15" fmla="*/ 7690710 w 9957507"/>
              <a:gd name="connsiteY15" fmla="*/ 0 h 4801314"/>
              <a:gd name="connsiteX16" fmla="*/ 7977720 w 9957507"/>
              <a:gd name="connsiteY16" fmla="*/ 0 h 4801314"/>
              <a:gd name="connsiteX17" fmla="*/ 8463881 w 9957507"/>
              <a:gd name="connsiteY17" fmla="*/ 0 h 4801314"/>
              <a:gd name="connsiteX18" fmla="*/ 9049617 w 9957507"/>
              <a:gd name="connsiteY18" fmla="*/ 0 h 4801314"/>
              <a:gd name="connsiteX19" fmla="*/ 9336627 w 9957507"/>
              <a:gd name="connsiteY19" fmla="*/ 0 h 4801314"/>
              <a:gd name="connsiteX20" fmla="*/ 9957507 w 9957507"/>
              <a:gd name="connsiteY20" fmla="*/ 0 h 4801314"/>
              <a:gd name="connsiteX21" fmla="*/ 9957507 w 9957507"/>
              <a:gd name="connsiteY21" fmla="*/ 389440 h 4801314"/>
              <a:gd name="connsiteX22" fmla="*/ 9957507 w 9957507"/>
              <a:gd name="connsiteY22" fmla="*/ 922919 h 4801314"/>
              <a:gd name="connsiteX23" fmla="*/ 9957507 w 9957507"/>
              <a:gd name="connsiteY23" fmla="*/ 1552425 h 4801314"/>
              <a:gd name="connsiteX24" fmla="*/ 9957507 w 9957507"/>
              <a:gd name="connsiteY24" fmla="*/ 2085904 h 4801314"/>
              <a:gd name="connsiteX25" fmla="*/ 9957507 w 9957507"/>
              <a:gd name="connsiteY25" fmla="*/ 2667397 h 4801314"/>
              <a:gd name="connsiteX26" fmla="*/ 9957507 w 9957507"/>
              <a:gd name="connsiteY26" fmla="*/ 3200876 h 4801314"/>
              <a:gd name="connsiteX27" fmla="*/ 9957507 w 9957507"/>
              <a:gd name="connsiteY27" fmla="*/ 3590316 h 4801314"/>
              <a:gd name="connsiteX28" fmla="*/ 9957507 w 9957507"/>
              <a:gd name="connsiteY28" fmla="*/ 4171808 h 4801314"/>
              <a:gd name="connsiteX29" fmla="*/ 9957507 w 9957507"/>
              <a:gd name="connsiteY29" fmla="*/ 4801314 h 4801314"/>
              <a:gd name="connsiteX30" fmla="*/ 9272196 w 9957507"/>
              <a:gd name="connsiteY30" fmla="*/ 4801314 h 4801314"/>
              <a:gd name="connsiteX31" fmla="*/ 8586885 w 9957507"/>
              <a:gd name="connsiteY31" fmla="*/ 4801314 h 4801314"/>
              <a:gd name="connsiteX32" fmla="*/ 7901575 w 9957507"/>
              <a:gd name="connsiteY32" fmla="*/ 4801314 h 4801314"/>
              <a:gd name="connsiteX33" fmla="*/ 7614564 w 9957507"/>
              <a:gd name="connsiteY33" fmla="*/ 4801314 h 4801314"/>
              <a:gd name="connsiteX34" fmla="*/ 7327554 w 9957507"/>
              <a:gd name="connsiteY34" fmla="*/ 4801314 h 4801314"/>
              <a:gd name="connsiteX35" fmla="*/ 6542668 w 9957507"/>
              <a:gd name="connsiteY35" fmla="*/ 4801314 h 4801314"/>
              <a:gd name="connsiteX36" fmla="*/ 6156082 w 9957507"/>
              <a:gd name="connsiteY36" fmla="*/ 4801314 h 4801314"/>
              <a:gd name="connsiteX37" fmla="*/ 5570347 w 9957507"/>
              <a:gd name="connsiteY37" fmla="*/ 4801314 h 4801314"/>
              <a:gd name="connsiteX38" fmla="*/ 5084186 w 9957507"/>
              <a:gd name="connsiteY38" fmla="*/ 4801314 h 4801314"/>
              <a:gd name="connsiteX39" fmla="*/ 4697600 w 9957507"/>
              <a:gd name="connsiteY39" fmla="*/ 4801314 h 4801314"/>
              <a:gd name="connsiteX40" fmla="*/ 4311015 w 9957507"/>
              <a:gd name="connsiteY40" fmla="*/ 4801314 h 4801314"/>
              <a:gd name="connsiteX41" fmla="*/ 3924429 w 9957507"/>
              <a:gd name="connsiteY41" fmla="*/ 4801314 h 4801314"/>
              <a:gd name="connsiteX42" fmla="*/ 3637419 w 9957507"/>
              <a:gd name="connsiteY42" fmla="*/ 4801314 h 4801314"/>
              <a:gd name="connsiteX43" fmla="*/ 3051683 w 9957507"/>
              <a:gd name="connsiteY43" fmla="*/ 4801314 h 4801314"/>
              <a:gd name="connsiteX44" fmla="*/ 2565522 w 9957507"/>
              <a:gd name="connsiteY44" fmla="*/ 4801314 h 4801314"/>
              <a:gd name="connsiteX45" fmla="*/ 1780637 w 9957507"/>
              <a:gd name="connsiteY45" fmla="*/ 4801314 h 4801314"/>
              <a:gd name="connsiteX46" fmla="*/ 1095326 w 9957507"/>
              <a:gd name="connsiteY46" fmla="*/ 4801314 h 4801314"/>
              <a:gd name="connsiteX47" fmla="*/ 509590 w 9957507"/>
              <a:gd name="connsiteY47" fmla="*/ 4801314 h 4801314"/>
              <a:gd name="connsiteX48" fmla="*/ 0 w 9957507"/>
              <a:gd name="connsiteY48" fmla="*/ 4801314 h 4801314"/>
              <a:gd name="connsiteX49" fmla="*/ 0 w 9957507"/>
              <a:gd name="connsiteY49" fmla="*/ 4171808 h 4801314"/>
              <a:gd name="connsiteX50" fmla="*/ 0 w 9957507"/>
              <a:gd name="connsiteY50" fmla="*/ 3590316 h 4801314"/>
              <a:gd name="connsiteX51" fmla="*/ 0 w 9957507"/>
              <a:gd name="connsiteY51" fmla="*/ 3008823 h 4801314"/>
              <a:gd name="connsiteX52" fmla="*/ 0 w 9957507"/>
              <a:gd name="connsiteY52" fmla="*/ 2523357 h 4801314"/>
              <a:gd name="connsiteX53" fmla="*/ 0 w 9957507"/>
              <a:gd name="connsiteY53" fmla="*/ 1941865 h 4801314"/>
              <a:gd name="connsiteX54" fmla="*/ 0 w 9957507"/>
              <a:gd name="connsiteY54" fmla="*/ 1504412 h 4801314"/>
              <a:gd name="connsiteX55" fmla="*/ 0 w 9957507"/>
              <a:gd name="connsiteY55" fmla="*/ 970932 h 4801314"/>
              <a:gd name="connsiteX56" fmla="*/ 0 w 9957507"/>
              <a:gd name="connsiteY56" fmla="*/ 0 h 48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957507" h="4801314" fill="none" extrusionOk="0">
                <a:moveTo>
                  <a:pt x="0" y="0"/>
                </a:moveTo>
                <a:cubicBezTo>
                  <a:pt x="285108" y="-13236"/>
                  <a:pt x="396460" y="74827"/>
                  <a:pt x="685311" y="0"/>
                </a:cubicBezTo>
                <a:cubicBezTo>
                  <a:pt x="974162" y="-74827"/>
                  <a:pt x="956711" y="38308"/>
                  <a:pt x="1071896" y="0"/>
                </a:cubicBezTo>
                <a:cubicBezTo>
                  <a:pt x="1187081" y="-38308"/>
                  <a:pt x="1257874" y="11169"/>
                  <a:pt x="1358907" y="0"/>
                </a:cubicBezTo>
                <a:cubicBezTo>
                  <a:pt x="1459940" y="-11169"/>
                  <a:pt x="1800010" y="68848"/>
                  <a:pt x="2143793" y="0"/>
                </a:cubicBezTo>
                <a:cubicBezTo>
                  <a:pt x="2487576" y="-68848"/>
                  <a:pt x="2508106" y="10897"/>
                  <a:pt x="2629953" y="0"/>
                </a:cubicBezTo>
                <a:cubicBezTo>
                  <a:pt x="2751800" y="-10897"/>
                  <a:pt x="2924146" y="42732"/>
                  <a:pt x="3016539" y="0"/>
                </a:cubicBezTo>
                <a:cubicBezTo>
                  <a:pt x="3108932" y="-42732"/>
                  <a:pt x="3305386" y="28502"/>
                  <a:pt x="3403124" y="0"/>
                </a:cubicBezTo>
                <a:cubicBezTo>
                  <a:pt x="3500863" y="-28502"/>
                  <a:pt x="3814762" y="37500"/>
                  <a:pt x="3988860" y="0"/>
                </a:cubicBezTo>
                <a:cubicBezTo>
                  <a:pt x="4162958" y="-37500"/>
                  <a:pt x="4431135" y="64244"/>
                  <a:pt x="4574596" y="0"/>
                </a:cubicBezTo>
                <a:cubicBezTo>
                  <a:pt x="4718057" y="-64244"/>
                  <a:pt x="4746733" y="12822"/>
                  <a:pt x="4861606" y="0"/>
                </a:cubicBezTo>
                <a:cubicBezTo>
                  <a:pt x="4976479" y="-12822"/>
                  <a:pt x="5143086" y="2419"/>
                  <a:pt x="5347767" y="0"/>
                </a:cubicBezTo>
                <a:cubicBezTo>
                  <a:pt x="5552448" y="-2419"/>
                  <a:pt x="5651590" y="26556"/>
                  <a:pt x="5734353" y="0"/>
                </a:cubicBezTo>
                <a:cubicBezTo>
                  <a:pt x="5817116" y="-26556"/>
                  <a:pt x="6344958" y="56753"/>
                  <a:pt x="6519238" y="0"/>
                </a:cubicBezTo>
                <a:cubicBezTo>
                  <a:pt x="6693519" y="-56753"/>
                  <a:pt x="6833431" y="15589"/>
                  <a:pt x="7104974" y="0"/>
                </a:cubicBezTo>
                <a:cubicBezTo>
                  <a:pt x="7376517" y="-15589"/>
                  <a:pt x="7441769" y="47813"/>
                  <a:pt x="7690710" y="0"/>
                </a:cubicBezTo>
                <a:cubicBezTo>
                  <a:pt x="7939651" y="-47813"/>
                  <a:pt x="7851409" y="31076"/>
                  <a:pt x="7977720" y="0"/>
                </a:cubicBezTo>
                <a:cubicBezTo>
                  <a:pt x="8104031" y="-31076"/>
                  <a:pt x="8249764" y="12984"/>
                  <a:pt x="8463881" y="0"/>
                </a:cubicBezTo>
                <a:cubicBezTo>
                  <a:pt x="8677998" y="-12984"/>
                  <a:pt x="8802197" y="27169"/>
                  <a:pt x="9049617" y="0"/>
                </a:cubicBezTo>
                <a:cubicBezTo>
                  <a:pt x="9297037" y="-27169"/>
                  <a:pt x="9263986" y="20340"/>
                  <a:pt x="9336627" y="0"/>
                </a:cubicBezTo>
                <a:cubicBezTo>
                  <a:pt x="9409268" y="-20340"/>
                  <a:pt x="9723519" y="61355"/>
                  <a:pt x="9957507" y="0"/>
                </a:cubicBezTo>
                <a:cubicBezTo>
                  <a:pt x="9959113" y="187016"/>
                  <a:pt x="9948361" y="242837"/>
                  <a:pt x="9957507" y="389440"/>
                </a:cubicBezTo>
                <a:cubicBezTo>
                  <a:pt x="9966653" y="536043"/>
                  <a:pt x="9954169" y="700628"/>
                  <a:pt x="9957507" y="922919"/>
                </a:cubicBezTo>
                <a:cubicBezTo>
                  <a:pt x="9960845" y="1145210"/>
                  <a:pt x="9919903" y="1402077"/>
                  <a:pt x="9957507" y="1552425"/>
                </a:cubicBezTo>
                <a:cubicBezTo>
                  <a:pt x="9995111" y="1702773"/>
                  <a:pt x="9918596" y="1890060"/>
                  <a:pt x="9957507" y="2085904"/>
                </a:cubicBezTo>
                <a:cubicBezTo>
                  <a:pt x="9996418" y="2281748"/>
                  <a:pt x="9957371" y="2418949"/>
                  <a:pt x="9957507" y="2667397"/>
                </a:cubicBezTo>
                <a:cubicBezTo>
                  <a:pt x="9957643" y="2915845"/>
                  <a:pt x="9956098" y="3079003"/>
                  <a:pt x="9957507" y="3200876"/>
                </a:cubicBezTo>
                <a:cubicBezTo>
                  <a:pt x="9958916" y="3322749"/>
                  <a:pt x="9923318" y="3466807"/>
                  <a:pt x="9957507" y="3590316"/>
                </a:cubicBezTo>
                <a:cubicBezTo>
                  <a:pt x="9991696" y="3713825"/>
                  <a:pt x="9921250" y="4042711"/>
                  <a:pt x="9957507" y="4171808"/>
                </a:cubicBezTo>
                <a:cubicBezTo>
                  <a:pt x="9993764" y="4300905"/>
                  <a:pt x="9922912" y="4673344"/>
                  <a:pt x="9957507" y="4801314"/>
                </a:cubicBezTo>
                <a:cubicBezTo>
                  <a:pt x="9819140" y="4869933"/>
                  <a:pt x="9483923" y="4786694"/>
                  <a:pt x="9272196" y="4801314"/>
                </a:cubicBezTo>
                <a:cubicBezTo>
                  <a:pt x="9060469" y="4815934"/>
                  <a:pt x="8840392" y="4764394"/>
                  <a:pt x="8586885" y="4801314"/>
                </a:cubicBezTo>
                <a:cubicBezTo>
                  <a:pt x="8333378" y="4838234"/>
                  <a:pt x="8106334" y="4773136"/>
                  <a:pt x="7901575" y="4801314"/>
                </a:cubicBezTo>
                <a:cubicBezTo>
                  <a:pt x="7696816" y="4829492"/>
                  <a:pt x="7741509" y="4771308"/>
                  <a:pt x="7614564" y="4801314"/>
                </a:cubicBezTo>
                <a:cubicBezTo>
                  <a:pt x="7487619" y="4831320"/>
                  <a:pt x="7398739" y="4768179"/>
                  <a:pt x="7327554" y="4801314"/>
                </a:cubicBezTo>
                <a:cubicBezTo>
                  <a:pt x="7256369" y="4834449"/>
                  <a:pt x="6790555" y="4769548"/>
                  <a:pt x="6542668" y="4801314"/>
                </a:cubicBezTo>
                <a:cubicBezTo>
                  <a:pt x="6294781" y="4833080"/>
                  <a:pt x="6301773" y="4787852"/>
                  <a:pt x="6156082" y="4801314"/>
                </a:cubicBezTo>
                <a:cubicBezTo>
                  <a:pt x="6010391" y="4814776"/>
                  <a:pt x="5815195" y="4733088"/>
                  <a:pt x="5570347" y="4801314"/>
                </a:cubicBezTo>
                <a:cubicBezTo>
                  <a:pt x="5325499" y="4869540"/>
                  <a:pt x="5198538" y="4775299"/>
                  <a:pt x="5084186" y="4801314"/>
                </a:cubicBezTo>
                <a:cubicBezTo>
                  <a:pt x="4969834" y="4827329"/>
                  <a:pt x="4869027" y="4781658"/>
                  <a:pt x="4697600" y="4801314"/>
                </a:cubicBezTo>
                <a:cubicBezTo>
                  <a:pt x="4526173" y="4820970"/>
                  <a:pt x="4462001" y="4788947"/>
                  <a:pt x="4311015" y="4801314"/>
                </a:cubicBezTo>
                <a:cubicBezTo>
                  <a:pt x="4160030" y="4813681"/>
                  <a:pt x="4015324" y="4789709"/>
                  <a:pt x="3924429" y="4801314"/>
                </a:cubicBezTo>
                <a:cubicBezTo>
                  <a:pt x="3833534" y="4812919"/>
                  <a:pt x="3778586" y="4798536"/>
                  <a:pt x="3637419" y="4801314"/>
                </a:cubicBezTo>
                <a:cubicBezTo>
                  <a:pt x="3496252" y="4804092"/>
                  <a:pt x="3269217" y="4761353"/>
                  <a:pt x="3051683" y="4801314"/>
                </a:cubicBezTo>
                <a:cubicBezTo>
                  <a:pt x="2834149" y="4841275"/>
                  <a:pt x="2775487" y="4792286"/>
                  <a:pt x="2565522" y="4801314"/>
                </a:cubicBezTo>
                <a:cubicBezTo>
                  <a:pt x="2355557" y="4810342"/>
                  <a:pt x="2039438" y="4730150"/>
                  <a:pt x="1780637" y="4801314"/>
                </a:cubicBezTo>
                <a:cubicBezTo>
                  <a:pt x="1521836" y="4872478"/>
                  <a:pt x="1280534" y="4756231"/>
                  <a:pt x="1095326" y="4801314"/>
                </a:cubicBezTo>
                <a:cubicBezTo>
                  <a:pt x="910118" y="4846397"/>
                  <a:pt x="751319" y="4790985"/>
                  <a:pt x="509590" y="4801314"/>
                </a:cubicBezTo>
                <a:cubicBezTo>
                  <a:pt x="267861" y="4811643"/>
                  <a:pt x="204222" y="4778900"/>
                  <a:pt x="0" y="4801314"/>
                </a:cubicBezTo>
                <a:cubicBezTo>
                  <a:pt x="-65747" y="4537981"/>
                  <a:pt x="7651" y="4366524"/>
                  <a:pt x="0" y="4171808"/>
                </a:cubicBezTo>
                <a:cubicBezTo>
                  <a:pt x="-7651" y="3977092"/>
                  <a:pt x="69516" y="3715918"/>
                  <a:pt x="0" y="3590316"/>
                </a:cubicBezTo>
                <a:cubicBezTo>
                  <a:pt x="-69516" y="3464714"/>
                  <a:pt x="21272" y="3178941"/>
                  <a:pt x="0" y="3008823"/>
                </a:cubicBezTo>
                <a:cubicBezTo>
                  <a:pt x="-21272" y="2838705"/>
                  <a:pt x="46601" y="2734050"/>
                  <a:pt x="0" y="2523357"/>
                </a:cubicBezTo>
                <a:cubicBezTo>
                  <a:pt x="-46601" y="2312664"/>
                  <a:pt x="9433" y="2092159"/>
                  <a:pt x="0" y="1941865"/>
                </a:cubicBezTo>
                <a:cubicBezTo>
                  <a:pt x="-9433" y="1791571"/>
                  <a:pt x="45189" y="1626806"/>
                  <a:pt x="0" y="1504412"/>
                </a:cubicBezTo>
                <a:cubicBezTo>
                  <a:pt x="-45189" y="1382018"/>
                  <a:pt x="34266" y="1158923"/>
                  <a:pt x="0" y="970932"/>
                </a:cubicBezTo>
                <a:cubicBezTo>
                  <a:pt x="-34266" y="782941"/>
                  <a:pt x="92915" y="272974"/>
                  <a:pt x="0" y="0"/>
                </a:cubicBezTo>
                <a:close/>
              </a:path>
              <a:path w="9957507" h="4801314" stroke="0" extrusionOk="0">
                <a:moveTo>
                  <a:pt x="0" y="0"/>
                </a:moveTo>
                <a:cubicBezTo>
                  <a:pt x="354059" y="-83194"/>
                  <a:pt x="547274" y="29320"/>
                  <a:pt x="784886" y="0"/>
                </a:cubicBezTo>
                <a:cubicBezTo>
                  <a:pt x="1022498" y="-29320"/>
                  <a:pt x="1031527" y="56080"/>
                  <a:pt x="1271046" y="0"/>
                </a:cubicBezTo>
                <a:cubicBezTo>
                  <a:pt x="1510565" y="-56080"/>
                  <a:pt x="1650730" y="363"/>
                  <a:pt x="1757207" y="0"/>
                </a:cubicBezTo>
                <a:cubicBezTo>
                  <a:pt x="1863684" y="-363"/>
                  <a:pt x="2085235" y="30796"/>
                  <a:pt x="2243368" y="0"/>
                </a:cubicBezTo>
                <a:cubicBezTo>
                  <a:pt x="2401501" y="-30796"/>
                  <a:pt x="2854079" y="26430"/>
                  <a:pt x="3028254" y="0"/>
                </a:cubicBezTo>
                <a:cubicBezTo>
                  <a:pt x="3202429" y="-26430"/>
                  <a:pt x="3634515" y="57141"/>
                  <a:pt x="3813139" y="0"/>
                </a:cubicBezTo>
                <a:cubicBezTo>
                  <a:pt x="3991763" y="-57141"/>
                  <a:pt x="4427408" y="30126"/>
                  <a:pt x="4598025" y="0"/>
                </a:cubicBezTo>
                <a:cubicBezTo>
                  <a:pt x="4768642" y="-30126"/>
                  <a:pt x="4970615" y="27413"/>
                  <a:pt x="5084186" y="0"/>
                </a:cubicBezTo>
                <a:cubicBezTo>
                  <a:pt x="5197757" y="-27413"/>
                  <a:pt x="5576904" y="40505"/>
                  <a:pt x="5769497" y="0"/>
                </a:cubicBezTo>
                <a:cubicBezTo>
                  <a:pt x="5962090" y="-40505"/>
                  <a:pt x="6102516" y="6834"/>
                  <a:pt x="6255657" y="0"/>
                </a:cubicBezTo>
                <a:cubicBezTo>
                  <a:pt x="6408798" y="-6834"/>
                  <a:pt x="6561473" y="32910"/>
                  <a:pt x="6642243" y="0"/>
                </a:cubicBezTo>
                <a:cubicBezTo>
                  <a:pt x="6723013" y="-32910"/>
                  <a:pt x="6798194" y="162"/>
                  <a:pt x="6929253" y="0"/>
                </a:cubicBezTo>
                <a:cubicBezTo>
                  <a:pt x="7060312" y="-162"/>
                  <a:pt x="7525828" y="87706"/>
                  <a:pt x="7714139" y="0"/>
                </a:cubicBezTo>
                <a:cubicBezTo>
                  <a:pt x="7902450" y="-87706"/>
                  <a:pt x="8092482" y="40921"/>
                  <a:pt x="8200300" y="0"/>
                </a:cubicBezTo>
                <a:cubicBezTo>
                  <a:pt x="8308118" y="-40921"/>
                  <a:pt x="8698839" y="8521"/>
                  <a:pt x="8885611" y="0"/>
                </a:cubicBezTo>
                <a:cubicBezTo>
                  <a:pt x="9072383" y="-8521"/>
                  <a:pt x="9521121" y="51064"/>
                  <a:pt x="9957507" y="0"/>
                </a:cubicBezTo>
                <a:cubicBezTo>
                  <a:pt x="10016450" y="217080"/>
                  <a:pt x="9937523" y="421339"/>
                  <a:pt x="9957507" y="533479"/>
                </a:cubicBezTo>
                <a:cubicBezTo>
                  <a:pt x="9977491" y="645619"/>
                  <a:pt x="9939377" y="919076"/>
                  <a:pt x="9957507" y="1018946"/>
                </a:cubicBezTo>
                <a:cubicBezTo>
                  <a:pt x="9975637" y="1118816"/>
                  <a:pt x="9895905" y="1515404"/>
                  <a:pt x="9957507" y="1648451"/>
                </a:cubicBezTo>
                <a:cubicBezTo>
                  <a:pt x="10019109" y="1781499"/>
                  <a:pt x="9935572" y="1941379"/>
                  <a:pt x="9957507" y="2229944"/>
                </a:cubicBezTo>
                <a:cubicBezTo>
                  <a:pt x="9979442" y="2518509"/>
                  <a:pt x="9948418" y="2523345"/>
                  <a:pt x="9957507" y="2619384"/>
                </a:cubicBezTo>
                <a:cubicBezTo>
                  <a:pt x="9966596" y="2715423"/>
                  <a:pt x="9891624" y="3010415"/>
                  <a:pt x="9957507" y="3200876"/>
                </a:cubicBezTo>
                <a:cubicBezTo>
                  <a:pt x="10023390" y="3391337"/>
                  <a:pt x="9957229" y="3400184"/>
                  <a:pt x="9957507" y="3590316"/>
                </a:cubicBezTo>
                <a:cubicBezTo>
                  <a:pt x="9957785" y="3780448"/>
                  <a:pt x="9954835" y="3965061"/>
                  <a:pt x="9957507" y="4075782"/>
                </a:cubicBezTo>
                <a:cubicBezTo>
                  <a:pt x="9960179" y="4186503"/>
                  <a:pt x="9882870" y="4638724"/>
                  <a:pt x="9957507" y="4801314"/>
                </a:cubicBezTo>
                <a:cubicBezTo>
                  <a:pt x="9756998" y="4848428"/>
                  <a:pt x="9520273" y="4752157"/>
                  <a:pt x="9272196" y="4801314"/>
                </a:cubicBezTo>
                <a:cubicBezTo>
                  <a:pt x="9024119" y="4850471"/>
                  <a:pt x="9051874" y="4779675"/>
                  <a:pt x="8885611" y="4801314"/>
                </a:cubicBezTo>
                <a:cubicBezTo>
                  <a:pt x="8719348" y="4822953"/>
                  <a:pt x="8673105" y="4784058"/>
                  <a:pt x="8598600" y="4801314"/>
                </a:cubicBezTo>
                <a:cubicBezTo>
                  <a:pt x="8524095" y="4818570"/>
                  <a:pt x="8179152" y="4746661"/>
                  <a:pt x="8012864" y="4801314"/>
                </a:cubicBezTo>
                <a:cubicBezTo>
                  <a:pt x="7846576" y="4855967"/>
                  <a:pt x="7620893" y="4758973"/>
                  <a:pt x="7327554" y="4801314"/>
                </a:cubicBezTo>
                <a:cubicBezTo>
                  <a:pt x="7034215" y="4843655"/>
                  <a:pt x="6941586" y="4749028"/>
                  <a:pt x="6741818" y="4801314"/>
                </a:cubicBezTo>
                <a:cubicBezTo>
                  <a:pt x="6542050" y="4853600"/>
                  <a:pt x="6456967" y="4787178"/>
                  <a:pt x="6255657" y="4801314"/>
                </a:cubicBezTo>
                <a:cubicBezTo>
                  <a:pt x="6054347" y="4815450"/>
                  <a:pt x="5629732" y="4778533"/>
                  <a:pt x="5470771" y="4801314"/>
                </a:cubicBezTo>
                <a:cubicBezTo>
                  <a:pt x="5311810" y="4824095"/>
                  <a:pt x="5008364" y="4727298"/>
                  <a:pt x="4685886" y="4801314"/>
                </a:cubicBezTo>
                <a:cubicBezTo>
                  <a:pt x="4363409" y="4875330"/>
                  <a:pt x="4342764" y="4796980"/>
                  <a:pt x="4000575" y="4801314"/>
                </a:cubicBezTo>
                <a:cubicBezTo>
                  <a:pt x="3658386" y="4805648"/>
                  <a:pt x="3630980" y="4748915"/>
                  <a:pt x="3514414" y="4801314"/>
                </a:cubicBezTo>
                <a:cubicBezTo>
                  <a:pt x="3397848" y="4853713"/>
                  <a:pt x="3243640" y="4753048"/>
                  <a:pt x="3028254" y="4801314"/>
                </a:cubicBezTo>
                <a:cubicBezTo>
                  <a:pt x="2812868" y="4849580"/>
                  <a:pt x="2856476" y="4799544"/>
                  <a:pt x="2741243" y="4801314"/>
                </a:cubicBezTo>
                <a:cubicBezTo>
                  <a:pt x="2626010" y="4803084"/>
                  <a:pt x="2513319" y="4796600"/>
                  <a:pt x="2354658" y="4801314"/>
                </a:cubicBezTo>
                <a:cubicBezTo>
                  <a:pt x="2195997" y="4806028"/>
                  <a:pt x="2110163" y="4766242"/>
                  <a:pt x="1968072" y="4801314"/>
                </a:cubicBezTo>
                <a:cubicBezTo>
                  <a:pt x="1825981" y="4836386"/>
                  <a:pt x="1626249" y="4801270"/>
                  <a:pt x="1481911" y="4801314"/>
                </a:cubicBezTo>
                <a:cubicBezTo>
                  <a:pt x="1337573" y="4801358"/>
                  <a:pt x="1084298" y="4737487"/>
                  <a:pt x="697025" y="4801314"/>
                </a:cubicBezTo>
                <a:cubicBezTo>
                  <a:pt x="309752" y="4865141"/>
                  <a:pt x="177078" y="4747197"/>
                  <a:pt x="0" y="4801314"/>
                </a:cubicBezTo>
                <a:cubicBezTo>
                  <a:pt x="-66266" y="4544797"/>
                  <a:pt x="28280" y="4506658"/>
                  <a:pt x="0" y="4219822"/>
                </a:cubicBezTo>
                <a:cubicBezTo>
                  <a:pt x="-28280" y="3932986"/>
                  <a:pt x="62769" y="3801747"/>
                  <a:pt x="0" y="3638329"/>
                </a:cubicBezTo>
                <a:cubicBezTo>
                  <a:pt x="-62769" y="3474911"/>
                  <a:pt x="12672" y="3388676"/>
                  <a:pt x="0" y="3200876"/>
                </a:cubicBezTo>
                <a:cubicBezTo>
                  <a:pt x="-12672" y="3013076"/>
                  <a:pt x="28530" y="2970183"/>
                  <a:pt x="0" y="2811436"/>
                </a:cubicBezTo>
                <a:cubicBezTo>
                  <a:pt x="-28530" y="2652689"/>
                  <a:pt x="11756" y="2549007"/>
                  <a:pt x="0" y="2373983"/>
                </a:cubicBezTo>
                <a:cubicBezTo>
                  <a:pt x="-11756" y="2198959"/>
                  <a:pt x="47061" y="2012167"/>
                  <a:pt x="0" y="1840504"/>
                </a:cubicBezTo>
                <a:cubicBezTo>
                  <a:pt x="-47061" y="1668841"/>
                  <a:pt x="47105" y="1465976"/>
                  <a:pt x="0" y="1355038"/>
                </a:cubicBezTo>
                <a:cubicBezTo>
                  <a:pt x="-47105" y="1244100"/>
                  <a:pt x="37422" y="979099"/>
                  <a:pt x="0" y="773545"/>
                </a:cubicBezTo>
                <a:cubicBezTo>
                  <a:pt x="-37422" y="567991"/>
                  <a:pt x="36490" y="371046"/>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665208766">
                  <a:prstGeom prst="rect">
                    <a:avLst/>
                  </a:prstGeom>
                  <ask:type>
                    <ask:lineSketchScribble/>
                  </ask:type>
                </ask:lineSketchStyleProps>
              </a:ext>
            </a:extLst>
          </a:ln>
        </p:spPr>
        <p:txBody>
          <a:bodyPr wrap="square">
            <a:spAutoFit/>
          </a:bodyPr>
          <a:lstStyle/>
          <a:p>
            <a:r>
              <a:rPr lang="el-GR" b="1" i="1" dirty="0"/>
              <a:t>Είμαι ο </a:t>
            </a:r>
            <a:r>
              <a:rPr lang="el-GR" b="1" i="1" dirty="0" err="1"/>
              <a:t>Sieur</a:t>
            </a:r>
            <a:r>
              <a:rPr lang="el-GR" b="1" i="1" dirty="0"/>
              <a:t> </a:t>
            </a:r>
            <a:r>
              <a:rPr lang="el-GR" b="1" i="1" dirty="0" err="1"/>
              <a:t>Jean</a:t>
            </a:r>
            <a:r>
              <a:rPr lang="el-GR" b="1" i="1" dirty="0"/>
              <a:t> </a:t>
            </a:r>
            <a:r>
              <a:rPr lang="el-GR" b="1" i="1" dirty="0" err="1"/>
              <a:t>Michel</a:t>
            </a:r>
            <a:r>
              <a:rPr lang="el-GR" b="1" i="1" dirty="0"/>
              <a:t> </a:t>
            </a:r>
            <a:r>
              <a:rPr lang="el-GR" b="1" i="1" dirty="0" err="1"/>
              <a:t>Claude</a:t>
            </a:r>
            <a:r>
              <a:rPr lang="el-GR" b="1" i="1" dirty="0"/>
              <a:t> </a:t>
            </a:r>
            <a:r>
              <a:rPr lang="el-GR" b="1" i="1" dirty="0" err="1"/>
              <a:t>Richard</a:t>
            </a:r>
            <a:r>
              <a:rPr lang="el-GR" b="1" i="1" dirty="0"/>
              <a:t>. </a:t>
            </a:r>
            <a:r>
              <a:rPr lang="el-GR" i="1" dirty="0"/>
              <a:t>Έφτασα στην αποικία στα τέλη του 1831 για να αναλάβω το καθήκον του βοτανολόγου από τον κήπο του Βασιλιά στη συνοικία </a:t>
            </a:r>
            <a:r>
              <a:rPr lang="el-GR" i="1" dirty="0" err="1"/>
              <a:t>Saint-Denis</a:t>
            </a:r>
            <a:r>
              <a:rPr lang="el-GR" i="1" dirty="0"/>
              <a:t>. Ανήκω σε οικογένεια εμπόρων του Μπορντό και επέλεξα αυτή τη μακρινή αποικία για να βρω τιμή, δύναμη και γιατί όχι, τύχη.</a:t>
            </a:r>
          </a:p>
          <a:p>
            <a:r>
              <a:rPr lang="el-GR" i="1" dirty="0"/>
              <a:t>Ο κήπος βρίσκεται σε ψηλό μέρος της πόλης και το μέρος ήταν κατάλληλο για καλλιέργεια διαφορετικών ποικιλιών. Όταν ανέλαβα τη σκυτάλη από το </a:t>
            </a:r>
            <a:r>
              <a:rPr lang="el-GR" i="1" dirty="0" err="1"/>
              <a:t>Sieur</a:t>
            </a:r>
            <a:r>
              <a:rPr lang="el-GR" i="1" dirty="0"/>
              <a:t> </a:t>
            </a:r>
            <a:r>
              <a:rPr lang="el-GR" i="1" dirty="0" err="1"/>
              <a:t>Bréon</a:t>
            </a:r>
            <a:r>
              <a:rPr lang="el-GR" i="1" dirty="0"/>
              <a:t>, ο κήπος του Βασιλιά που βρίσκεται ψηλά στο </a:t>
            </a:r>
            <a:r>
              <a:rPr lang="el-GR" i="1" dirty="0" err="1"/>
              <a:t>Saint-Denis</a:t>
            </a:r>
            <a:r>
              <a:rPr lang="el-GR" i="1" dirty="0"/>
              <a:t> δεν ήταν πολύ γεμάτος. Μου άρεσε η δουλειά μου. Αυτή η δουλειά με έχει κάνει να νιώθω καλά.</a:t>
            </a:r>
          </a:p>
          <a:p>
            <a:r>
              <a:rPr lang="el-GR" i="1" dirty="0"/>
              <a:t>Με τα χρόνια κατάφερα να εισάγω περισσότερα από 3000 είδη στο νησί και να βελτιώσω αυτόν τον κήπο. Κάθε φορά που επέστρεφα στο νησί με νέα είδη, ήμουν στο επίκεντρο: οργανώνονταν ένα πάρτι για μένα και με καλούσαν στα σαλόνια της </a:t>
            </a:r>
            <a:r>
              <a:rPr lang="el-GR" i="1" dirty="0" err="1"/>
              <a:t>rue</a:t>
            </a:r>
            <a:r>
              <a:rPr lang="el-GR" i="1" dirty="0"/>
              <a:t> de </a:t>
            </a:r>
            <a:r>
              <a:rPr lang="el-GR" i="1" dirty="0" err="1"/>
              <a:t>l'Eglise</a:t>
            </a:r>
            <a:r>
              <a:rPr lang="el-GR" i="1" dirty="0"/>
              <a:t>, ενώ ζητούσαν οι πλούσιοι ιδιοκτήτες του </a:t>
            </a:r>
            <a:r>
              <a:rPr lang="el-GR" i="1" dirty="0" err="1"/>
              <a:t>Saint-Paul</a:t>
            </a:r>
            <a:r>
              <a:rPr lang="el-GR" i="1" dirty="0"/>
              <a:t> και της </a:t>
            </a:r>
            <a:r>
              <a:rPr lang="el-GR" i="1" dirty="0" err="1"/>
              <a:t>Sainte</a:t>
            </a:r>
            <a:r>
              <a:rPr lang="el-GR" i="1" dirty="0"/>
              <a:t> </a:t>
            </a:r>
            <a:r>
              <a:rPr lang="el-GR" i="1" dirty="0" err="1"/>
              <a:t>Suzanne</a:t>
            </a:r>
            <a:r>
              <a:rPr lang="el-GR" i="1" dirty="0"/>
              <a:t> να διδάξω τα παιδιά τους στη βοτανική. Μου άρεσε αυτή η ατμόσφαιρα περισσότερο από οτιδήποτε άλλο. </a:t>
            </a:r>
          </a:p>
          <a:p>
            <a:r>
              <a:rPr lang="el-GR" i="1" dirty="0"/>
              <a:t>Η μόνη σκιά στη ζωή μου: Δεν μπορούσα να βρω τρόπο να γονιμοποιήσω ένα φυτό. Είναι μια ορχιδέα που παράγει λοβούς που χρησιμοποιούνται στη γαστρονομία. Για τα γλυκά και τις κουζίνες τους το άρπαξε όλο το Παρίσι. Αν μπορούσα να το παράγω χωρίς τα έντομα, θα είμαι σίγουρα ο βασιλιάς της αποικίας</a:t>
            </a:r>
            <a:r>
              <a:rPr lang="en-US" i="1" dirty="0"/>
              <a:t>. </a:t>
            </a:r>
            <a:r>
              <a:rPr lang="en-GB" i="1" dirty="0"/>
              <a:t>  </a:t>
            </a:r>
            <a:endParaRPr lang="en-GB" i="1" dirty="0">
              <a:latin typeface="Calibri" panose="020F0502020204030204" pitchFamily="34" charset="0"/>
              <a:cs typeface="Times New Roman" panose="02020603050405020304" pitchFamily="18" charset="0"/>
            </a:endParaRPr>
          </a:p>
        </p:txBody>
      </p:sp>
      <p:pic>
        <p:nvPicPr>
          <p:cNvPr id="2" name="E4-Jean-Michel-EL">
            <a:hlinkClick r:id="" action="ppaction://media"/>
            <a:extLst>
              <a:ext uri="{FF2B5EF4-FFF2-40B4-BE49-F238E27FC236}">
                <a16:creationId xmlns:a16="http://schemas.microsoft.com/office/drawing/2014/main" id="{9D6C2303-4408-F2C4-9897-B06F749170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27372" y="4445769"/>
            <a:ext cx="2212738" cy="2212738"/>
          </a:xfrm>
          <a:prstGeom prst="rect">
            <a:avLst/>
          </a:prstGeom>
        </p:spPr>
      </p:pic>
    </p:spTree>
    <p:extLst>
      <p:ext uri="{BB962C8B-B14F-4D97-AF65-F5344CB8AC3E}">
        <p14:creationId xmlns:p14="http://schemas.microsoft.com/office/powerpoint/2010/main" val="382419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1" grpId="0" animBg="1"/>
      <p:bldP spid="11" grpId="1" animBg="1"/>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08827113-BB54-4DE7-A616-D73D41309D07}"/>
              </a:ext>
            </a:extLst>
          </p:cNvPr>
          <p:cNvSpPr>
            <a:spLocks noGrp="1"/>
          </p:cNvSpPr>
          <p:nvPr>
            <p:ph type="title"/>
          </p:nvPr>
        </p:nvSpPr>
        <p:spPr/>
        <p:txBody>
          <a:bodyPr/>
          <a:lstStyle/>
          <a:p>
            <a:r>
              <a:rPr lang="el-GR" dirty="0"/>
              <a:t>Πώς συνεχίζεται η ιστορία   </a:t>
            </a:r>
            <a:r>
              <a:rPr lang="en-GB" sz="3200" dirty="0"/>
              <a:t>(1)</a:t>
            </a:r>
            <a:endParaRPr lang="en-GB" dirty="0"/>
          </a:p>
        </p:txBody>
      </p:sp>
      <p:sp>
        <p:nvSpPr>
          <p:cNvPr id="5" name="Θέση περιεχομένου 4">
            <a:extLst>
              <a:ext uri="{FF2B5EF4-FFF2-40B4-BE49-F238E27FC236}">
                <a16:creationId xmlns:a16="http://schemas.microsoft.com/office/drawing/2014/main" id="{E137CB54-AB21-475C-AC5E-4BB6C2DC1CC2}"/>
              </a:ext>
            </a:extLst>
          </p:cNvPr>
          <p:cNvSpPr>
            <a:spLocks noGrp="1"/>
          </p:cNvSpPr>
          <p:nvPr>
            <p:ph idx="1"/>
          </p:nvPr>
        </p:nvSpPr>
        <p:spPr>
          <a:xfrm>
            <a:off x="176981" y="1825624"/>
            <a:ext cx="11936361" cy="4290041"/>
          </a:xfrm>
          <a:custGeom>
            <a:avLst/>
            <a:gdLst>
              <a:gd name="connsiteX0" fmla="*/ 0 w 11936361"/>
              <a:gd name="connsiteY0" fmla="*/ 0 h 4290041"/>
              <a:gd name="connsiteX1" fmla="*/ 835545 w 11936361"/>
              <a:gd name="connsiteY1" fmla="*/ 0 h 4290041"/>
              <a:gd name="connsiteX2" fmla="*/ 1671091 w 11936361"/>
              <a:gd name="connsiteY2" fmla="*/ 0 h 4290041"/>
              <a:gd name="connsiteX3" fmla="*/ 2387272 w 11936361"/>
              <a:gd name="connsiteY3" fmla="*/ 0 h 4290041"/>
              <a:gd name="connsiteX4" fmla="*/ 2864727 w 11936361"/>
              <a:gd name="connsiteY4" fmla="*/ 0 h 4290041"/>
              <a:gd name="connsiteX5" fmla="*/ 3103454 w 11936361"/>
              <a:gd name="connsiteY5" fmla="*/ 0 h 4290041"/>
              <a:gd name="connsiteX6" fmla="*/ 3700272 w 11936361"/>
              <a:gd name="connsiteY6" fmla="*/ 0 h 4290041"/>
              <a:gd name="connsiteX7" fmla="*/ 4297090 w 11936361"/>
              <a:gd name="connsiteY7" fmla="*/ 0 h 4290041"/>
              <a:gd name="connsiteX8" fmla="*/ 5013272 w 11936361"/>
              <a:gd name="connsiteY8" fmla="*/ 0 h 4290041"/>
              <a:gd name="connsiteX9" fmla="*/ 5371362 w 11936361"/>
              <a:gd name="connsiteY9" fmla="*/ 0 h 4290041"/>
              <a:gd name="connsiteX10" fmla="*/ 6206908 w 11936361"/>
              <a:gd name="connsiteY10" fmla="*/ 0 h 4290041"/>
              <a:gd name="connsiteX11" fmla="*/ 6564999 w 11936361"/>
              <a:gd name="connsiteY11" fmla="*/ 0 h 4290041"/>
              <a:gd name="connsiteX12" fmla="*/ 6923089 w 11936361"/>
              <a:gd name="connsiteY12" fmla="*/ 0 h 4290041"/>
              <a:gd name="connsiteX13" fmla="*/ 7161817 w 11936361"/>
              <a:gd name="connsiteY13" fmla="*/ 0 h 4290041"/>
              <a:gd name="connsiteX14" fmla="*/ 7997362 w 11936361"/>
              <a:gd name="connsiteY14" fmla="*/ 0 h 4290041"/>
              <a:gd name="connsiteX15" fmla="*/ 8474816 w 11936361"/>
              <a:gd name="connsiteY15" fmla="*/ 0 h 4290041"/>
              <a:gd name="connsiteX16" fmla="*/ 9310362 w 11936361"/>
              <a:gd name="connsiteY16" fmla="*/ 0 h 4290041"/>
              <a:gd name="connsiteX17" fmla="*/ 9668452 w 11936361"/>
              <a:gd name="connsiteY17" fmla="*/ 0 h 4290041"/>
              <a:gd name="connsiteX18" fmla="*/ 10265270 w 11936361"/>
              <a:gd name="connsiteY18" fmla="*/ 0 h 4290041"/>
              <a:gd name="connsiteX19" fmla="*/ 10623361 w 11936361"/>
              <a:gd name="connsiteY19" fmla="*/ 0 h 4290041"/>
              <a:gd name="connsiteX20" fmla="*/ 11339543 w 11936361"/>
              <a:gd name="connsiteY20" fmla="*/ 0 h 4290041"/>
              <a:gd name="connsiteX21" fmla="*/ 11936361 w 11936361"/>
              <a:gd name="connsiteY21" fmla="*/ 0 h 4290041"/>
              <a:gd name="connsiteX22" fmla="*/ 11936361 w 11936361"/>
              <a:gd name="connsiteY22" fmla="*/ 579156 h 4290041"/>
              <a:gd name="connsiteX23" fmla="*/ 11936361 w 11936361"/>
              <a:gd name="connsiteY23" fmla="*/ 1029610 h 4290041"/>
              <a:gd name="connsiteX24" fmla="*/ 11936361 w 11936361"/>
              <a:gd name="connsiteY24" fmla="*/ 1651666 h 4290041"/>
              <a:gd name="connsiteX25" fmla="*/ 11936361 w 11936361"/>
              <a:gd name="connsiteY25" fmla="*/ 2102120 h 4290041"/>
              <a:gd name="connsiteX26" fmla="*/ 11936361 w 11936361"/>
              <a:gd name="connsiteY26" fmla="*/ 2509674 h 4290041"/>
              <a:gd name="connsiteX27" fmla="*/ 11936361 w 11936361"/>
              <a:gd name="connsiteY27" fmla="*/ 3003029 h 4290041"/>
              <a:gd name="connsiteX28" fmla="*/ 11936361 w 11936361"/>
              <a:gd name="connsiteY28" fmla="*/ 3582184 h 4290041"/>
              <a:gd name="connsiteX29" fmla="*/ 11936361 w 11936361"/>
              <a:gd name="connsiteY29" fmla="*/ 4290041 h 4290041"/>
              <a:gd name="connsiteX30" fmla="*/ 11100816 w 11936361"/>
              <a:gd name="connsiteY30" fmla="*/ 4290041 h 4290041"/>
              <a:gd name="connsiteX31" fmla="*/ 10384634 w 11936361"/>
              <a:gd name="connsiteY31" fmla="*/ 4290041 h 4290041"/>
              <a:gd name="connsiteX32" fmla="*/ 9668452 w 11936361"/>
              <a:gd name="connsiteY32" fmla="*/ 4290041 h 4290041"/>
              <a:gd name="connsiteX33" fmla="*/ 8952271 w 11936361"/>
              <a:gd name="connsiteY33" fmla="*/ 4290041 h 4290041"/>
              <a:gd name="connsiteX34" fmla="*/ 8594180 w 11936361"/>
              <a:gd name="connsiteY34" fmla="*/ 4290041 h 4290041"/>
              <a:gd name="connsiteX35" fmla="*/ 7877998 w 11936361"/>
              <a:gd name="connsiteY35" fmla="*/ 4290041 h 4290041"/>
              <a:gd name="connsiteX36" fmla="*/ 7042453 w 11936361"/>
              <a:gd name="connsiteY36" fmla="*/ 4290041 h 4290041"/>
              <a:gd name="connsiteX37" fmla="*/ 6564999 w 11936361"/>
              <a:gd name="connsiteY37" fmla="*/ 4290041 h 4290041"/>
              <a:gd name="connsiteX38" fmla="*/ 5848817 w 11936361"/>
              <a:gd name="connsiteY38" fmla="*/ 4290041 h 4290041"/>
              <a:gd name="connsiteX39" fmla="*/ 5132635 w 11936361"/>
              <a:gd name="connsiteY39" fmla="*/ 4290041 h 4290041"/>
              <a:gd name="connsiteX40" fmla="*/ 4416454 w 11936361"/>
              <a:gd name="connsiteY40" fmla="*/ 4290041 h 4290041"/>
              <a:gd name="connsiteX41" fmla="*/ 4177726 w 11936361"/>
              <a:gd name="connsiteY41" fmla="*/ 4290041 h 4290041"/>
              <a:gd name="connsiteX42" fmla="*/ 3700272 w 11936361"/>
              <a:gd name="connsiteY42" fmla="*/ 4290041 h 4290041"/>
              <a:gd name="connsiteX43" fmla="*/ 3222817 w 11936361"/>
              <a:gd name="connsiteY43" fmla="*/ 4290041 h 4290041"/>
              <a:gd name="connsiteX44" fmla="*/ 2745363 w 11936361"/>
              <a:gd name="connsiteY44" fmla="*/ 4290041 h 4290041"/>
              <a:gd name="connsiteX45" fmla="*/ 1909818 w 11936361"/>
              <a:gd name="connsiteY45" fmla="*/ 4290041 h 4290041"/>
              <a:gd name="connsiteX46" fmla="*/ 1551727 w 11936361"/>
              <a:gd name="connsiteY46" fmla="*/ 4290041 h 4290041"/>
              <a:gd name="connsiteX47" fmla="*/ 716182 w 11936361"/>
              <a:gd name="connsiteY47" fmla="*/ 4290041 h 4290041"/>
              <a:gd name="connsiteX48" fmla="*/ 0 w 11936361"/>
              <a:gd name="connsiteY48" fmla="*/ 4290041 h 4290041"/>
              <a:gd name="connsiteX49" fmla="*/ 0 w 11936361"/>
              <a:gd name="connsiteY49" fmla="*/ 3839587 h 4290041"/>
              <a:gd name="connsiteX50" fmla="*/ 0 w 11936361"/>
              <a:gd name="connsiteY50" fmla="*/ 3260431 h 4290041"/>
              <a:gd name="connsiteX51" fmla="*/ 0 w 11936361"/>
              <a:gd name="connsiteY51" fmla="*/ 2767076 h 4290041"/>
              <a:gd name="connsiteX52" fmla="*/ 0 w 11936361"/>
              <a:gd name="connsiteY52" fmla="*/ 2316622 h 4290041"/>
              <a:gd name="connsiteX53" fmla="*/ 0 w 11936361"/>
              <a:gd name="connsiteY53" fmla="*/ 1737467 h 4290041"/>
              <a:gd name="connsiteX54" fmla="*/ 0 w 11936361"/>
              <a:gd name="connsiteY54" fmla="*/ 1158311 h 4290041"/>
              <a:gd name="connsiteX55" fmla="*/ 0 w 11936361"/>
              <a:gd name="connsiteY55" fmla="*/ 622056 h 4290041"/>
              <a:gd name="connsiteX56" fmla="*/ 0 w 11936361"/>
              <a:gd name="connsiteY56" fmla="*/ 0 h 429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36361" h="4290041" fill="none" extrusionOk="0">
                <a:moveTo>
                  <a:pt x="0" y="0"/>
                </a:moveTo>
                <a:cubicBezTo>
                  <a:pt x="372043" y="-78931"/>
                  <a:pt x="640329" y="3334"/>
                  <a:pt x="835545" y="0"/>
                </a:cubicBezTo>
                <a:cubicBezTo>
                  <a:pt x="1030762" y="-3334"/>
                  <a:pt x="1360521" y="81588"/>
                  <a:pt x="1671091" y="0"/>
                </a:cubicBezTo>
                <a:cubicBezTo>
                  <a:pt x="1981661" y="-81588"/>
                  <a:pt x="2151448" y="81435"/>
                  <a:pt x="2387272" y="0"/>
                </a:cubicBezTo>
                <a:cubicBezTo>
                  <a:pt x="2623096" y="-81435"/>
                  <a:pt x="2647358" y="42571"/>
                  <a:pt x="2864727" y="0"/>
                </a:cubicBezTo>
                <a:cubicBezTo>
                  <a:pt x="3082096" y="-42571"/>
                  <a:pt x="3006692" y="5958"/>
                  <a:pt x="3103454" y="0"/>
                </a:cubicBezTo>
                <a:cubicBezTo>
                  <a:pt x="3200216" y="-5958"/>
                  <a:pt x="3580260" y="20667"/>
                  <a:pt x="3700272" y="0"/>
                </a:cubicBezTo>
                <a:cubicBezTo>
                  <a:pt x="3820284" y="-20667"/>
                  <a:pt x="4147281" y="31738"/>
                  <a:pt x="4297090" y="0"/>
                </a:cubicBezTo>
                <a:cubicBezTo>
                  <a:pt x="4446899" y="-31738"/>
                  <a:pt x="4840033" y="36678"/>
                  <a:pt x="5013272" y="0"/>
                </a:cubicBezTo>
                <a:cubicBezTo>
                  <a:pt x="5186511" y="-36678"/>
                  <a:pt x="5224175" y="23605"/>
                  <a:pt x="5371362" y="0"/>
                </a:cubicBezTo>
                <a:cubicBezTo>
                  <a:pt x="5518549" y="-23605"/>
                  <a:pt x="5829877" y="91618"/>
                  <a:pt x="6206908" y="0"/>
                </a:cubicBezTo>
                <a:cubicBezTo>
                  <a:pt x="6583939" y="-91618"/>
                  <a:pt x="6440910" y="24618"/>
                  <a:pt x="6564999" y="0"/>
                </a:cubicBezTo>
                <a:cubicBezTo>
                  <a:pt x="6689088" y="-24618"/>
                  <a:pt x="6820607" y="16736"/>
                  <a:pt x="6923089" y="0"/>
                </a:cubicBezTo>
                <a:cubicBezTo>
                  <a:pt x="7025571" y="-16736"/>
                  <a:pt x="7106823" y="8460"/>
                  <a:pt x="7161817" y="0"/>
                </a:cubicBezTo>
                <a:cubicBezTo>
                  <a:pt x="7216811" y="-8460"/>
                  <a:pt x="7598345" y="45062"/>
                  <a:pt x="7997362" y="0"/>
                </a:cubicBezTo>
                <a:cubicBezTo>
                  <a:pt x="8396380" y="-45062"/>
                  <a:pt x="8294760" y="51071"/>
                  <a:pt x="8474816" y="0"/>
                </a:cubicBezTo>
                <a:cubicBezTo>
                  <a:pt x="8654872" y="-51071"/>
                  <a:pt x="9121126" y="67414"/>
                  <a:pt x="9310362" y="0"/>
                </a:cubicBezTo>
                <a:cubicBezTo>
                  <a:pt x="9499598" y="-67414"/>
                  <a:pt x="9490843" y="18505"/>
                  <a:pt x="9668452" y="0"/>
                </a:cubicBezTo>
                <a:cubicBezTo>
                  <a:pt x="9846061" y="-18505"/>
                  <a:pt x="10096225" y="30226"/>
                  <a:pt x="10265270" y="0"/>
                </a:cubicBezTo>
                <a:cubicBezTo>
                  <a:pt x="10434315" y="-30226"/>
                  <a:pt x="10489766" y="4539"/>
                  <a:pt x="10623361" y="0"/>
                </a:cubicBezTo>
                <a:cubicBezTo>
                  <a:pt x="10756956" y="-4539"/>
                  <a:pt x="11002167" y="83619"/>
                  <a:pt x="11339543" y="0"/>
                </a:cubicBezTo>
                <a:cubicBezTo>
                  <a:pt x="11676919" y="-83619"/>
                  <a:pt x="11677818" y="20377"/>
                  <a:pt x="11936361" y="0"/>
                </a:cubicBezTo>
                <a:cubicBezTo>
                  <a:pt x="11957029" y="206352"/>
                  <a:pt x="11918428" y="366623"/>
                  <a:pt x="11936361" y="579156"/>
                </a:cubicBezTo>
                <a:cubicBezTo>
                  <a:pt x="11954294" y="791689"/>
                  <a:pt x="11924964" y="809769"/>
                  <a:pt x="11936361" y="1029610"/>
                </a:cubicBezTo>
                <a:cubicBezTo>
                  <a:pt x="11947758" y="1249451"/>
                  <a:pt x="11880312" y="1479356"/>
                  <a:pt x="11936361" y="1651666"/>
                </a:cubicBezTo>
                <a:cubicBezTo>
                  <a:pt x="11992410" y="1823976"/>
                  <a:pt x="11893284" y="1973977"/>
                  <a:pt x="11936361" y="2102120"/>
                </a:cubicBezTo>
                <a:cubicBezTo>
                  <a:pt x="11979438" y="2230263"/>
                  <a:pt x="11929963" y="2365741"/>
                  <a:pt x="11936361" y="2509674"/>
                </a:cubicBezTo>
                <a:cubicBezTo>
                  <a:pt x="11942759" y="2653607"/>
                  <a:pt x="11891421" y="2780541"/>
                  <a:pt x="11936361" y="3003029"/>
                </a:cubicBezTo>
                <a:cubicBezTo>
                  <a:pt x="11981301" y="3225518"/>
                  <a:pt x="11909136" y="3447142"/>
                  <a:pt x="11936361" y="3582184"/>
                </a:cubicBezTo>
                <a:cubicBezTo>
                  <a:pt x="11963586" y="3717227"/>
                  <a:pt x="11885070" y="4004911"/>
                  <a:pt x="11936361" y="4290041"/>
                </a:cubicBezTo>
                <a:cubicBezTo>
                  <a:pt x="11734504" y="4389858"/>
                  <a:pt x="11314236" y="4207357"/>
                  <a:pt x="11100816" y="4290041"/>
                </a:cubicBezTo>
                <a:cubicBezTo>
                  <a:pt x="10887396" y="4372725"/>
                  <a:pt x="10538115" y="4237715"/>
                  <a:pt x="10384634" y="4290041"/>
                </a:cubicBezTo>
                <a:cubicBezTo>
                  <a:pt x="10231153" y="4342367"/>
                  <a:pt x="9911658" y="4278311"/>
                  <a:pt x="9668452" y="4290041"/>
                </a:cubicBezTo>
                <a:cubicBezTo>
                  <a:pt x="9425246" y="4301771"/>
                  <a:pt x="9255312" y="4242597"/>
                  <a:pt x="8952271" y="4290041"/>
                </a:cubicBezTo>
                <a:cubicBezTo>
                  <a:pt x="8649230" y="4337485"/>
                  <a:pt x="8739861" y="4266607"/>
                  <a:pt x="8594180" y="4290041"/>
                </a:cubicBezTo>
                <a:cubicBezTo>
                  <a:pt x="8448499" y="4313475"/>
                  <a:pt x="8189632" y="4222009"/>
                  <a:pt x="7877998" y="4290041"/>
                </a:cubicBezTo>
                <a:cubicBezTo>
                  <a:pt x="7566364" y="4358073"/>
                  <a:pt x="7445709" y="4216027"/>
                  <a:pt x="7042453" y="4290041"/>
                </a:cubicBezTo>
                <a:cubicBezTo>
                  <a:pt x="6639198" y="4364055"/>
                  <a:pt x="6762737" y="4276858"/>
                  <a:pt x="6564999" y="4290041"/>
                </a:cubicBezTo>
                <a:cubicBezTo>
                  <a:pt x="6367261" y="4303224"/>
                  <a:pt x="6150763" y="4212728"/>
                  <a:pt x="5848817" y="4290041"/>
                </a:cubicBezTo>
                <a:cubicBezTo>
                  <a:pt x="5546871" y="4367354"/>
                  <a:pt x="5421595" y="4241906"/>
                  <a:pt x="5132635" y="4290041"/>
                </a:cubicBezTo>
                <a:cubicBezTo>
                  <a:pt x="4843675" y="4338176"/>
                  <a:pt x="4605861" y="4228274"/>
                  <a:pt x="4416454" y="4290041"/>
                </a:cubicBezTo>
                <a:cubicBezTo>
                  <a:pt x="4227047" y="4351808"/>
                  <a:pt x="4280482" y="4265694"/>
                  <a:pt x="4177726" y="4290041"/>
                </a:cubicBezTo>
                <a:cubicBezTo>
                  <a:pt x="4074970" y="4314388"/>
                  <a:pt x="3802338" y="4261798"/>
                  <a:pt x="3700272" y="4290041"/>
                </a:cubicBezTo>
                <a:cubicBezTo>
                  <a:pt x="3598206" y="4318284"/>
                  <a:pt x="3365273" y="4287449"/>
                  <a:pt x="3222817" y="4290041"/>
                </a:cubicBezTo>
                <a:cubicBezTo>
                  <a:pt x="3080362" y="4292633"/>
                  <a:pt x="2875943" y="4271288"/>
                  <a:pt x="2745363" y="4290041"/>
                </a:cubicBezTo>
                <a:cubicBezTo>
                  <a:pt x="2614783" y="4308794"/>
                  <a:pt x="2311640" y="4259801"/>
                  <a:pt x="1909818" y="4290041"/>
                </a:cubicBezTo>
                <a:cubicBezTo>
                  <a:pt x="1507997" y="4320281"/>
                  <a:pt x="1720334" y="4252226"/>
                  <a:pt x="1551727" y="4290041"/>
                </a:cubicBezTo>
                <a:cubicBezTo>
                  <a:pt x="1383120" y="4327856"/>
                  <a:pt x="1095619" y="4242722"/>
                  <a:pt x="716182" y="4290041"/>
                </a:cubicBezTo>
                <a:cubicBezTo>
                  <a:pt x="336746" y="4337360"/>
                  <a:pt x="334775" y="4209266"/>
                  <a:pt x="0" y="4290041"/>
                </a:cubicBezTo>
                <a:cubicBezTo>
                  <a:pt x="-33004" y="4112813"/>
                  <a:pt x="25005" y="3985243"/>
                  <a:pt x="0" y="3839587"/>
                </a:cubicBezTo>
                <a:cubicBezTo>
                  <a:pt x="-25005" y="3693931"/>
                  <a:pt x="55984" y="3463077"/>
                  <a:pt x="0" y="3260431"/>
                </a:cubicBezTo>
                <a:cubicBezTo>
                  <a:pt x="-55984" y="3057785"/>
                  <a:pt x="35577" y="3009963"/>
                  <a:pt x="0" y="2767076"/>
                </a:cubicBezTo>
                <a:cubicBezTo>
                  <a:pt x="-35577" y="2524189"/>
                  <a:pt x="51484" y="2535161"/>
                  <a:pt x="0" y="2316622"/>
                </a:cubicBezTo>
                <a:cubicBezTo>
                  <a:pt x="-51484" y="2098083"/>
                  <a:pt x="62640" y="1867147"/>
                  <a:pt x="0" y="1737467"/>
                </a:cubicBezTo>
                <a:cubicBezTo>
                  <a:pt x="-62640" y="1607788"/>
                  <a:pt x="56687" y="1301896"/>
                  <a:pt x="0" y="1158311"/>
                </a:cubicBezTo>
                <a:cubicBezTo>
                  <a:pt x="-56687" y="1014726"/>
                  <a:pt x="58909" y="758826"/>
                  <a:pt x="0" y="622056"/>
                </a:cubicBezTo>
                <a:cubicBezTo>
                  <a:pt x="-58909" y="485286"/>
                  <a:pt x="32790" y="186303"/>
                  <a:pt x="0" y="0"/>
                </a:cubicBezTo>
                <a:close/>
              </a:path>
              <a:path w="11936361" h="4290041" stroke="0" extrusionOk="0">
                <a:moveTo>
                  <a:pt x="0" y="0"/>
                </a:moveTo>
                <a:cubicBezTo>
                  <a:pt x="131384" y="-21045"/>
                  <a:pt x="273985" y="34020"/>
                  <a:pt x="358091" y="0"/>
                </a:cubicBezTo>
                <a:cubicBezTo>
                  <a:pt x="442197" y="-34020"/>
                  <a:pt x="536649" y="8568"/>
                  <a:pt x="596818" y="0"/>
                </a:cubicBezTo>
                <a:cubicBezTo>
                  <a:pt x="656987" y="-8568"/>
                  <a:pt x="984657" y="30219"/>
                  <a:pt x="1313000" y="0"/>
                </a:cubicBezTo>
                <a:cubicBezTo>
                  <a:pt x="1641343" y="-30219"/>
                  <a:pt x="1619539" y="14819"/>
                  <a:pt x="1790454" y="0"/>
                </a:cubicBezTo>
                <a:cubicBezTo>
                  <a:pt x="1961369" y="-14819"/>
                  <a:pt x="1954730" y="1320"/>
                  <a:pt x="2029181" y="0"/>
                </a:cubicBezTo>
                <a:cubicBezTo>
                  <a:pt x="2103632" y="-1320"/>
                  <a:pt x="2515613" y="58217"/>
                  <a:pt x="2864727" y="0"/>
                </a:cubicBezTo>
                <a:cubicBezTo>
                  <a:pt x="3213841" y="-58217"/>
                  <a:pt x="3145599" y="3131"/>
                  <a:pt x="3342181" y="0"/>
                </a:cubicBezTo>
                <a:cubicBezTo>
                  <a:pt x="3538763" y="-3131"/>
                  <a:pt x="3994429" y="22474"/>
                  <a:pt x="4177726" y="0"/>
                </a:cubicBezTo>
                <a:cubicBezTo>
                  <a:pt x="4361023" y="-22474"/>
                  <a:pt x="4536556" y="34848"/>
                  <a:pt x="4655181" y="0"/>
                </a:cubicBezTo>
                <a:cubicBezTo>
                  <a:pt x="4773806" y="-34848"/>
                  <a:pt x="5322079" y="3025"/>
                  <a:pt x="5490726" y="0"/>
                </a:cubicBezTo>
                <a:cubicBezTo>
                  <a:pt x="5659373" y="-3025"/>
                  <a:pt x="5715666" y="35097"/>
                  <a:pt x="5848817" y="0"/>
                </a:cubicBezTo>
                <a:cubicBezTo>
                  <a:pt x="5981968" y="-35097"/>
                  <a:pt x="6278866" y="41972"/>
                  <a:pt x="6445635" y="0"/>
                </a:cubicBezTo>
                <a:cubicBezTo>
                  <a:pt x="6612404" y="-41972"/>
                  <a:pt x="6917607" y="946"/>
                  <a:pt x="7161817" y="0"/>
                </a:cubicBezTo>
                <a:cubicBezTo>
                  <a:pt x="7406027" y="-946"/>
                  <a:pt x="7734863" y="1438"/>
                  <a:pt x="7997362" y="0"/>
                </a:cubicBezTo>
                <a:cubicBezTo>
                  <a:pt x="8259861" y="-1438"/>
                  <a:pt x="8543828" y="3139"/>
                  <a:pt x="8713544" y="0"/>
                </a:cubicBezTo>
                <a:cubicBezTo>
                  <a:pt x="8883260" y="-3139"/>
                  <a:pt x="8843959" y="8385"/>
                  <a:pt x="8952271" y="0"/>
                </a:cubicBezTo>
                <a:cubicBezTo>
                  <a:pt x="9060583" y="-8385"/>
                  <a:pt x="9361276" y="62370"/>
                  <a:pt x="9668452" y="0"/>
                </a:cubicBezTo>
                <a:cubicBezTo>
                  <a:pt x="9975628" y="-62370"/>
                  <a:pt x="9984796" y="8251"/>
                  <a:pt x="10145907" y="0"/>
                </a:cubicBezTo>
                <a:cubicBezTo>
                  <a:pt x="10307019" y="-8251"/>
                  <a:pt x="10586189" y="26227"/>
                  <a:pt x="10862089" y="0"/>
                </a:cubicBezTo>
                <a:cubicBezTo>
                  <a:pt x="11137989" y="-26227"/>
                  <a:pt x="11029284" y="28292"/>
                  <a:pt x="11100816" y="0"/>
                </a:cubicBezTo>
                <a:cubicBezTo>
                  <a:pt x="11172348" y="-28292"/>
                  <a:pt x="11764659" y="15580"/>
                  <a:pt x="11936361" y="0"/>
                </a:cubicBezTo>
                <a:cubicBezTo>
                  <a:pt x="11945756" y="199743"/>
                  <a:pt x="11889755" y="316587"/>
                  <a:pt x="11936361" y="579156"/>
                </a:cubicBezTo>
                <a:cubicBezTo>
                  <a:pt x="11982967" y="841725"/>
                  <a:pt x="11914909" y="886068"/>
                  <a:pt x="11936361" y="1158311"/>
                </a:cubicBezTo>
                <a:cubicBezTo>
                  <a:pt x="11957813" y="1430555"/>
                  <a:pt x="11925165" y="1574473"/>
                  <a:pt x="11936361" y="1780367"/>
                </a:cubicBezTo>
                <a:cubicBezTo>
                  <a:pt x="11947557" y="1986261"/>
                  <a:pt x="11893622" y="2196528"/>
                  <a:pt x="11936361" y="2359523"/>
                </a:cubicBezTo>
                <a:cubicBezTo>
                  <a:pt x="11979100" y="2522518"/>
                  <a:pt x="11919992" y="2662668"/>
                  <a:pt x="11936361" y="2938678"/>
                </a:cubicBezTo>
                <a:cubicBezTo>
                  <a:pt x="11952730" y="3214688"/>
                  <a:pt x="11927994" y="3296125"/>
                  <a:pt x="11936361" y="3432033"/>
                </a:cubicBezTo>
                <a:cubicBezTo>
                  <a:pt x="11944728" y="3567942"/>
                  <a:pt x="11870918" y="4074546"/>
                  <a:pt x="11936361" y="4290041"/>
                </a:cubicBezTo>
                <a:cubicBezTo>
                  <a:pt x="11768959" y="4316494"/>
                  <a:pt x="11636543" y="4258217"/>
                  <a:pt x="11458907" y="4290041"/>
                </a:cubicBezTo>
                <a:cubicBezTo>
                  <a:pt x="11281271" y="4321865"/>
                  <a:pt x="10880155" y="4239139"/>
                  <a:pt x="10623361" y="4290041"/>
                </a:cubicBezTo>
                <a:cubicBezTo>
                  <a:pt x="10366567" y="4340943"/>
                  <a:pt x="9982255" y="4215858"/>
                  <a:pt x="9787816" y="4290041"/>
                </a:cubicBezTo>
                <a:cubicBezTo>
                  <a:pt x="9593377" y="4364224"/>
                  <a:pt x="9340352" y="4232032"/>
                  <a:pt x="8952271" y="4290041"/>
                </a:cubicBezTo>
                <a:cubicBezTo>
                  <a:pt x="8564191" y="4348050"/>
                  <a:pt x="8570355" y="4255042"/>
                  <a:pt x="8355453" y="4290041"/>
                </a:cubicBezTo>
                <a:cubicBezTo>
                  <a:pt x="8140551" y="4325040"/>
                  <a:pt x="8108113" y="4257522"/>
                  <a:pt x="7877998" y="4290041"/>
                </a:cubicBezTo>
                <a:cubicBezTo>
                  <a:pt x="7647884" y="4322560"/>
                  <a:pt x="7502125" y="4273528"/>
                  <a:pt x="7400544" y="4290041"/>
                </a:cubicBezTo>
                <a:cubicBezTo>
                  <a:pt x="7298963" y="4306554"/>
                  <a:pt x="6940616" y="4222463"/>
                  <a:pt x="6564999" y="4290041"/>
                </a:cubicBezTo>
                <a:cubicBezTo>
                  <a:pt x="6189382" y="4357619"/>
                  <a:pt x="6116264" y="4274855"/>
                  <a:pt x="5729453" y="4290041"/>
                </a:cubicBezTo>
                <a:cubicBezTo>
                  <a:pt x="5342642" y="4305227"/>
                  <a:pt x="5307436" y="4259002"/>
                  <a:pt x="5132635" y="4290041"/>
                </a:cubicBezTo>
                <a:cubicBezTo>
                  <a:pt x="4957834" y="4321080"/>
                  <a:pt x="4692693" y="4267231"/>
                  <a:pt x="4535817" y="4290041"/>
                </a:cubicBezTo>
                <a:cubicBezTo>
                  <a:pt x="4378941" y="4312851"/>
                  <a:pt x="4172338" y="4261631"/>
                  <a:pt x="4058363" y="4290041"/>
                </a:cubicBezTo>
                <a:cubicBezTo>
                  <a:pt x="3944388" y="4318451"/>
                  <a:pt x="3920475" y="4275985"/>
                  <a:pt x="3819636" y="4290041"/>
                </a:cubicBezTo>
                <a:cubicBezTo>
                  <a:pt x="3718797" y="4304097"/>
                  <a:pt x="3602959" y="4279638"/>
                  <a:pt x="3461545" y="4290041"/>
                </a:cubicBezTo>
                <a:cubicBezTo>
                  <a:pt x="3320131" y="4300444"/>
                  <a:pt x="2878382" y="4251525"/>
                  <a:pt x="2625999" y="4290041"/>
                </a:cubicBezTo>
                <a:cubicBezTo>
                  <a:pt x="2373616" y="4328557"/>
                  <a:pt x="2065496" y="4270367"/>
                  <a:pt x="1790454" y="4290041"/>
                </a:cubicBezTo>
                <a:cubicBezTo>
                  <a:pt x="1515412" y="4309715"/>
                  <a:pt x="1519829" y="4276986"/>
                  <a:pt x="1313000" y="4290041"/>
                </a:cubicBezTo>
                <a:cubicBezTo>
                  <a:pt x="1106171" y="4303096"/>
                  <a:pt x="1049828" y="4282879"/>
                  <a:pt x="954909" y="4290041"/>
                </a:cubicBezTo>
                <a:cubicBezTo>
                  <a:pt x="859990" y="4297203"/>
                  <a:pt x="385653" y="4182231"/>
                  <a:pt x="0" y="4290041"/>
                </a:cubicBezTo>
                <a:cubicBezTo>
                  <a:pt x="-7280" y="4128625"/>
                  <a:pt x="13804" y="3834120"/>
                  <a:pt x="0" y="3667985"/>
                </a:cubicBezTo>
                <a:cubicBezTo>
                  <a:pt x="-13804" y="3501850"/>
                  <a:pt x="25816" y="3233647"/>
                  <a:pt x="0" y="3045929"/>
                </a:cubicBezTo>
                <a:cubicBezTo>
                  <a:pt x="-25816" y="2858211"/>
                  <a:pt x="56590" y="2652676"/>
                  <a:pt x="0" y="2509674"/>
                </a:cubicBezTo>
                <a:cubicBezTo>
                  <a:pt x="-56590" y="2366672"/>
                  <a:pt x="42700" y="2240520"/>
                  <a:pt x="0" y="2016319"/>
                </a:cubicBezTo>
                <a:cubicBezTo>
                  <a:pt x="-42700" y="1792118"/>
                  <a:pt x="59938" y="1619048"/>
                  <a:pt x="0" y="1480064"/>
                </a:cubicBezTo>
                <a:cubicBezTo>
                  <a:pt x="-59938" y="1341081"/>
                  <a:pt x="11264" y="1171243"/>
                  <a:pt x="0" y="986709"/>
                </a:cubicBezTo>
                <a:cubicBezTo>
                  <a:pt x="-11264" y="802176"/>
                  <a:pt x="89111" y="286086"/>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3927611943">
                  <ask:type>
                    <ask:lineSketchScribble/>
                  </ask:type>
                </ask:lineSketchStyleProps>
              </a:ext>
            </a:extLst>
          </a:ln>
        </p:spPr>
        <p:txBody>
          <a:bodyPr vert="horz" lIns="91440" tIns="45720" rIns="91440" bIns="45720" rtlCol="0">
            <a:normAutofit fontScale="70000" lnSpcReduction="20000"/>
          </a:bodyPr>
          <a:lstStyle/>
          <a:p>
            <a:pPr marL="0" indent="0" algn="just">
              <a:lnSpc>
                <a:spcPct val="130000"/>
              </a:lnSpc>
              <a:buNone/>
            </a:pPr>
            <a:r>
              <a:rPr lang="el-GR" sz="2100" dirty="0">
                <a:latin typeface="Calibri" panose="020F0502020204030204" pitchFamily="34" charset="0"/>
                <a:cs typeface="Arial" panose="020B0604020202020204" pitchFamily="34" charset="0"/>
              </a:rPr>
              <a:t>Ένα πρωί του 1841, ο </a:t>
            </a:r>
            <a:r>
              <a:rPr lang="el-GR" sz="2100" dirty="0" err="1">
                <a:latin typeface="Calibri" panose="020F0502020204030204" pitchFamily="34" charset="0"/>
                <a:cs typeface="Arial" panose="020B0604020202020204" pitchFamily="34" charset="0"/>
              </a:rPr>
              <a:t>Bellier-Beaumont</a:t>
            </a:r>
            <a:r>
              <a:rPr lang="el-GR" sz="2100" dirty="0">
                <a:latin typeface="Calibri" panose="020F0502020204030204" pitchFamily="34" charset="0"/>
                <a:cs typeface="Arial" panose="020B0604020202020204" pitchFamily="34" charset="0"/>
              </a:rPr>
              <a:t> περπατούσε με τον νεαρό Αφρικανό σκλάβο Έντμοντ όταν έφτασαν σε μια ορχιδέα που είχε βγάλει λουλούδια. Ο Έντμοντ έδειξε ένα μέρος του φυτού και εκεί, σε κοινή θέα, κρέμονταν δύο κουκούλια κόκκοι βανίλιας. Δύο! Αυτό ήταν εκπληκτικό. Αλλά μετά ο Έντμοντ έριξε μια μικρή βόμβα: Αυτό δεν ήταν τυχαίο. Είχε παράγει μόνος του αυτά τα φρούτα, είπε, με επικονίαση με το χέρι</a:t>
            </a:r>
            <a:r>
              <a:rPr lang="en-GB" sz="2100" dirty="0">
                <a:latin typeface="Calibri" panose="020F0502020204030204" pitchFamily="34" charset="0"/>
                <a:cs typeface="Arial" panose="020B0604020202020204" pitchFamily="34" charset="0"/>
              </a:rPr>
              <a:t>.</a:t>
            </a:r>
          </a:p>
          <a:p>
            <a:pPr marL="0" indent="0" algn="just">
              <a:lnSpc>
                <a:spcPct val="130000"/>
              </a:lnSpc>
              <a:buNone/>
            </a:pPr>
            <a:r>
              <a:rPr lang="el-GR" sz="2100" dirty="0">
                <a:latin typeface="Calibri" panose="020F0502020204030204" pitchFamily="34" charset="0"/>
                <a:cs typeface="Arial" panose="020B0604020202020204" pitchFamily="34" charset="0"/>
              </a:rPr>
              <a:t>Ο </a:t>
            </a:r>
            <a:r>
              <a:rPr lang="el-GR" sz="2100" dirty="0" err="1">
                <a:latin typeface="Calibri" panose="020F0502020204030204" pitchFamily="34" charset="0"/>
                <a:cs typeface="Arial" panose="020B0604020202020204" pitchFamily="34" charset="0"/>
              </a:rPr>
              <a:t>Bellier-Beaumont</a:t>
            </a:r>
            <a:r>
              <a:rPr lang="el-GR" sz="2100" dirty="0">
                <a:latin typeface="Calibri" panose="020F0502020204030204" pitchFamily="34" charset="0"/>
                <a:cs typeface="Arial" panose="020B0604020202020204" pitchFamily="34" charset="0"/>
              </a:rPr>
              <a:t> δεν τον πίστεψε — στην αρχή. Είναι αλήθεια ότι μήνες νωρίτερα ο ηλικιωμένος είχε δείξει στον Έντμοντ πώς να γονιμοποιήσει με το χέρι ένα φυτό καρπούζι «παντρεύοντας το αρσενικό και το θηλυκό μέρος», αλλά δεν είχε επιτυχία με τη βανίλια. Κανείς δεν είχε. Αλλά μετά το μάθημά του για το καρπούζι, ο Έντμοντ είπε ότι είχε καθίσει με το μοναχικό κλήμα βανίλιας και κοίταξε και έψαξε και βρήκε το μέρος του λουλουδιού που παρήγαγε γύρη. Είχε βρει επίσης το στίγμα, το μέρος που έπρεπε να πάρει τη γύρη. Και, το πιο σημαντικό, είχε ανακαλύψει ότι τα δύο μέρη χωρίζονταν με ένα μικρό καπάκι, και είχε σηκώσει το πτερύγιο και το είχε κρατήσει ανοιχτό με ένα μικρό εργαλείο για να μπορέσει να τρίψει τη γύρη. </a:t>
            </a:r>
          </a:p>
          <a:p>
            <a:pPr marL="0" indent="0" algn="just">
              <a:lnSpc>
                <a:spcPct val="130000"/>
              </a:lnSpc>
              <a:buNone/>
            </a:pPr>
            <a:r>
              <a:rPr lang="el-GR" sz="2100" dirty="0">
                <a:latin typeface="Calibri" panose="020F0502020204030204" pitchFamily="34" charset="0"/>
                <a:cs typeface="Arial" panose="020B0604020202020204" pitchFamily="34" charset="0"/>
              </a:rPr>
              <a:t>Ο Έντμοντ είχε ανακαλύψει το </a:t>
            </a:r>
            <a:r>
              <a:rPr lang="el-GR" sz="2100" dirty="0" err="1">
                <a:latin typeface="Calibri" panose="020F0502020204030204" pitchFamily="34" charset="0"/>
                <a:cs typeface="Arial" panose="020B0604020202020204" pitchFamily="34" charset="0"/>
              </a:rPr>
              <a:t>rostellum</a:t>
            </a:r>
            <a:r>
              <a:rPr lang="el-GR" sz="2100" dirty="0">
                <a:latin typeface="Calibri" panose="020F0502020204030204" pitchFamily="34" charset="0"/>
                <a:cs typeface="Arial" panose="020B0604020202020204" pitchFamily="34" charset="0"/>
              </a:rPr>
              <a:t>, το καπάκι που έχουν πολλά φυτά ορχιδέας (συμπεριλαμβανομένης της βανίλιας), πιθανότατα για να εμποδίσουν το φυτό να γονιμοποιηθεί. Θα μπορούσατε να το ξανακάνετε, ρώτησε ο </a:t>
            </a:r>
            <a:r>
              <a:rPr lang="el-GR" sz="2100" dirty="0" err="1">
                <a:latin typeface="Calibri" panose="020F0502020204030204" pitchFamily="34" charset="0"/>
                <a:cs typeface="Arial" panose="020B0604020202020204" pitchFamily="34" charset="0"/>
              </a:rPr>
              <a:t>Bellier-Beaumont</a:t>
            </a:r>
            <a:r>
              <a:rPr lang="el-GR" sz="2100" dirty="0">
                <a:latin typeface="Calibri" panose="020F0502020204030204" pitchFamily="34" charset="0"/>
                <a:cs typeface="Arial" panose="020B0604020202020204" pitchFamily="34" charset="0"/>
              </a:rPr>
              <a:t>; Και ο Έντμοντ το έκανε.</a:t>
            </a:r>
          </a:p>
          <a:p>
            <a:pPr marL="0" indent="0" algn="just">
              <a:lnSpc>
                <a:spcPct val="130000"/>
              </a:lnSpc>
              <a:buNone/>
            </a:pPr>
            <a:r>
              <a:rPr lang="el-GR" sz="2100" dirty="0">
                <a:latin typeface="Calibri" panose="020F0502020204030204" pitchFamily="34" charset="0"/>
                <a:cs typeface="Arial" panose="020B0604020202020204" pitchFamily="34" charset="0"/>
              </a:rPr>
              <a:t>Αυτή ήταν μια τόσο μεγάλη είδηση! Ο </a:t>
            </a:r>
            <a:r>
              <a:rPr lang="el-GR" sz="2100" dirty="0" err="1">
                <a:latin typeface="Calibri" panose="020F0502020204030204" pitchFamily="34" charset="0"/>
                <a:cs typeface="Arial" panose="020B0604020202020204" pitchFamily="34" charset="0"/>
              </a:rPr>
              <a:t>Bellier-Beaumont</a:t>
            </a:r>
            <a:r>
              <a:rPr lang="el-GR" sz="2100" dirty="0">
                <a:latin typeface="Calibri" panose="020F0502020204030204" pitchFamily="34" charset="0"/>
                <a:cs typeface="Arial" panose="020B0604020202020204" pitchFamily="34" charset="0"/>
              </a:rPr>
              <a:t> έγραψε στους συναδέλφους του ιδιοκτήτες φυτειών για να πουν ο Έντμοντ είχε λύσει το μυστήριο και μετά τον έστελνε από φυτεία σε φυτεία για να διδάξει άλλους σκλάβους πώς να γονιμοποιήσουν το αμπέλι βανίλιας.</a:t>
            </a:r>
          </a:p>
          <a:p>
            <a:pPr marL="0" indent="0" algn="just">
              <a:lnSpc>
                <a:spcPct val="130000"/>
              </a:lnSpc>
              <a:buNone/>
            </a:pPr>
            <a:r>
              <a:rPr lang="el-GR" sz="2100" dirty="0">
                <a:latin typeface="Calibri" panose="020F0502020204030204" pitchFamily="34" charset="0"/>
                <a:cs typeface="Arial" panose="020B0604020202020204" pitchFamily="34" charset="0"/>
              </a:rPr>
              <a:t>Και έτσι, γεννήθηκε η βιομηχανία βανίλιας στον Ινδικό Ωκεανό</a:t>
            </a:r>
            <a:r>
              <a:rPr lang="en-GB" sz="2100" dirty="0">
                <a:latin typeface="Calibri" panose="020F0502020204030204" pitchFamily="34" charset="0"/>
                <a:cs typeface="Arial" panose="020B0604020202020204" pitchFamily="34" charset="0"/>
              </a:rPr>
              <a:t>.</a:t>
            </a:r>
          </a:p>
          <a:p>
            <a:pPr marL="0" indent="0" algn="just">
              <a:lnSpc>
                <a:spcPct val="130000"/>
              </a:lnSpc>
              <a:buNone/>
            </a:pPr>
            <a:endParaRPr lang="en-GB" sz="1800" dirty="0">
              <a:latin typeface="Calibri" panose="020F0502020204030204" pitchFamily="34" charset="0"/>
              <a:cs typeface="Arial" panose="020B0604020202020204" pitchFamily="34" charset="0"/>
            </a:endParaRPr>
          </a:p>
          <a:p>
            <a:pPr marL="0" indent="0" algn="just">
              <a:lnSpc>
                <a:spcPct val="130000"/>
              </a:lnSpc>
              <a:buNone/>
            </a:pPr>
            <a:endParaRPr lang="en-GB" sz="18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38185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08827113-BB54-4DE7-A616-D73D41309D07}"/>
              </a:ext>
            </a:extLst>
          </p:cNvPr>
          <p:cNvSpPr>
            <a:spLocks noGrp="1"/>
          </p:cNvSpPr>
          <p:nvPr>
            <p:ph type="title"/>
          </p:nvPr>
        </p:nvSpPr>
        <p:spPr/>
        <p:txBody>
          <a:bodyPr/>
          <a:lstStyle/>
          <a:p>
            <a:r>
              <a:rPr lang="el-GR" dirty="0"/>
              <a:t>Πώς συνεχίζεται η ιστορία   </a:t>
            </a:r>
            <a:r>
              <a:rPr lang="en-GB" sz="3200" dirty="0"/>
              <a:t>(2)</a:t>
            </a:r>
            <a:endParaRPr lang="en-GB" dirty="0"/>
          </a:p>
        </p:txBody>
      </p:sp>
      <p:sp>
        <p:nvSpPr>
          <p:cNvPr id="5" name="Θέση περιεχομένου 4">
            <a:extLst>
              <a:ext uri="{FF2B5EF4-FFF2-40B4-BE49-F238E27FC236}">
                <a16:creationId xmlns:a16="http://schemas.microsoft.com/office/drawing/2014/main" id="{E137CB54-AB21-475C-AC5E-4BB6C2DC1CC2}"/>
              </a:ext>
            </a:extLst>
          </p:cNvPr>
          <p:cNvSpPr>
            <a:spLocks noGrp="1"/>
          </p:cNvSpPr>
          <p:nvPr>
            <p:ph idx="1"/>
          </p:nvPr>
        </p:nvSpPr>
        <p:spPr>
          <a:xfrm>
            <a:off x="147483" y="1746968"/>
            <a:ext cx="11946193" cy="5032375"/>
          </a:xfrm>
          <a:custGeom>
            <a:avLst/>
            <a:gdLst>
              <a:gd name="connsiteX0" fmla="*/ 0 w 11946193"/>
              <a:gd name="connsiteY0" fmla="*/ 0 h 5032375"/>
              <a:gd name="connsiteX1" fmla="*/ 477848 w 11946193"/>
              <a:gd name="connsiteY1" fmla="*/ 0 h 5032375"/>
              <a:gd name="connsiteX2" fmla="*/ 836234 w 11946193"/>
              <a:gd name="connsiteY2" fmla="*/ 0 h 5032375"/>
              <a:gd name="connsiteX3" fmla="*/ 1553005 w 11946193"/>
              <a:gd name="connsiteY3" fmla="*/ 0 h 5032375"/>
              <a:gd name="connsiteX4" fmla="*/ 1911391 w 11946193"/>
              <a:gd name="connsiteY4" fmla="*/ 0 h 5032375"/>
              <a:gd name="connsiteX5" fmla="*/ 2150315 w 11946193"/>
              <a:gd name="connsiteY5" fmla="*/ 0 h 5032375"/>
              <a:gd name="connsiteX6" fmla="*/ 2867086 w 11946193"/>
              <a:gd name="connsiteY6" fmla="*/ 0 h 5032375"/>
              <a:gd name="connsiteX7" fmla="*/ 3464396 w 11946193"/>
              <a:gd name="connsiteY7" fmla="*/ 0 h 5032375"/>
              <a:gd name="connsiteX8" fmla="*/ 3942244 w 11946193"/>
              <a:gd name="connsiteY8" fmla="*/ 0 h 5032375"/>
              <a:gd name="connsiteX9" fmla="*/ 4539553 w 11946193"/>
              <a:gd name="connsiteY9" fmla="*/ 0 h 5032375"/>
              <a:gd name="connsiteX10" fmla="*/ 4897939 w 11946193"/>
              <a:gd name="connsiteY10" fmla="*/ 0 h 5032375"/>
              <a:gd name="connsiteX11" fmla="*/ 5375787 w 11946193"/>
              <a:gd name="connsiteY11" fmla="*/ 0 h 5032375"/>
              <a:gd name="connsiteX12" fmla="*/ 5853635 w 11946193"/>
              <a:gd name="connsiteY12" fmla="*/ 0 h 5032375"/>
              <a:gd name="connsiteX13" fmla="*/ 6331482 w 11946193"/>
              <a:gd name="connsiteY13" fmla="*/ 0 h 5032375"/>
              <a:gd name="connsiteX14" fmla="*/ 6570406 w 11946193"/>
              <a:gd name="connsiteY14" fmla="*/ 0 h 5032375"/>
              <a:gd name="connsiteX15" fmla="*/ 7167716 w 11946193"/>
              <a:gd name="connsiteY15" fmla="*/ 0 h 5032375"/>
              <a:gd name="connsiteX16" fmla="*/ 7526102 w 11946193"/>
              <a:gd name="connsiteY16" fmla="*/ 0 h 5032375"/>
              <a:gd name="connsiteX17" fmla="*/ 8362335 w 11946193"/>
              <a:gd name="connsiteY17" fmla="*/ 0 h 5032375"/>
              <a:gd name="connsiteX18" fmla="*/ 8840183 w 11946193"/>
              <a:gd name="connsiteY18" fmla="*/ 0 h 5032375"/>
              <a:gd name="connsiteX19" fmla="*/ 9556954 w 11946193"/>
              <a:gd name="connsiteY19" fmla="*/ 0 h 5032375"/>
              <a:gd name="connsiteX20" fmla="*/ 10273726 w 11946193"/>
              <a:gd name="connsiteY20" fmla="*/ 0 h 5032375"/>
              <a:gd name="connsiteX21" fmla="*/ 10751574 w 11946193"/>
              <a:gd name="connsiteY21" fmla="*/ 0 h 5032375"/>
              <a:gd name="connsiteX22" fmla="*/ 11229421 w 11946193"/>
              <a:gd name="connsiteY22" fmla="*/ 0 h 5032375"/>
              <a:gd name="connsiteX23" fmla="*/ 11946193 w 11946193"/>
              <a:gd name="connsiteY23" fmla="*/ 0 h 5032375"/>
              <a:gd name="connsiteX24" fmla="*/ 11946193 w 11946193"/>
              <a:gd name="connsiteY24" fmla="*/ 508829 h 5032375"/>
              <a:gd name="connsiteX25" fmla="*/ 11946193 w 11946193"/>
              <a:gd name="connsiteY25" fmla="*/ 1017658 h 5032375"/>
              <a:gd name="connsiteX26" fmla="*/ 11946193 w 11946193"/>
              <a:gd name="connsiteY26" fmla="*/ 1425840 h 5032375"/>
              <a:gd name="connsiteX27" fmla="*/ 11946193 w 11946193"/>
              <a:gd name="connsiteY27" fmla="*/ 2085640 h 5032375"/>
              <a:gd name="connsiteX28" fmla="*/ 11946193 w 11946193"/>
              <a:gd name="connsiteY28" fmla="*/ 2544145 h 5032375"/>
              <a:gd name="connsiteX29" fmla="*/ 11946193 w 11946193"/>
              <a:gd name="connsiteY29" fmla="*/ 3002650 h 5032375"/>
              <a:gd name="connsiteX30" fmla="*/ 11946193 w 11946193"/>
              <a:gd name="connsiteY30" fmla="*/ 3461156 h 5032375"/>
              <a:gd name="connsiteX31" fmla="*/ 11946193 w 11946193"/>
              <a:gd name="connsiteY31" fmla="*/ 3869337 h 5032375"/>
              <a:gd name="connsiteX32" fmla="*/ 11946193 w 11946193"/>
              <a:gd name="connsiteY32" fmla="*/ 4277519 h 5032375"/>
              <a:gd name="connsiteX33" fmla="*/ 11946193 w 11946193"/>
              <a:gd name="connsiteY33" fmla="*/ 5032375 h 5032375"/>
              <a:gd name="connsiteX34" fmla="*/ 11109959 w 11946193"/>
              <a:gd name="connsiteY34" fmla="*/ 5032375 h 5032375"/>
              <a:gd name="connsiteX35" fmla="*/ 10751574 w 11946193"/>
              <a:gd name="connsiteY35" fmla="*/ 5032375 h 5032375"/>
              <a:gd name="connsiteX36" fmla="*/ 10393188 w 11946193"/>
              <a:gd name="connsiteY36" fmla="*/ 5032375 h 5032375"/>
              <a:gd name="connsiteX37" fmla="*/ 9795878 w 11946193"/>
              <a:gd name="connsiteY37" fmla="*/ 5032375 h 5032375"/>
              <a:gd name="connsiteX38" fmla="*/ 9198569 w 11946193"/>
              <a:gd name="connsiteY38" fmla="*/ 5032375 h 5032375"/>
              <a:gd name="connsiteX39" fmla="*/ 8720721 w 11946193"/>
              <a:gd name="connsiteY39" fmla="*/ 5032375 h 5032375"/>
              <a:gd name="connsiteX40" fmla="*/ 8003949 w 11946193"/>
              <a:gd name="connsiteY40" fmla="*/ 5032375 h 5032375"/>
              <a:gd name="connsiteX41" fmla="*/ 7526102 w 11946193"/>
              <a:gd name="connsiteY41" fmla="*/ 5032375 h 5032375"/>
              <a:gd name="connsiteX42" fmla="*/ 6928792 w 11946193"/>
              <a:gd name="connsiteY42" fmla="*/ 5032375 h 5032375"/>
              <a:gd name="connsiteX43" fmla="*/ 6570406 w 11946193"/>
              <a:gd name="connsiteY43" fmla="*/ 5032375 h 5032375"/>
              <a:gd name="connsiteX44" fmla="*/ 6092558 w 11946193"/>
              <a:gd name="connsiteY44" fmla="*/ 5032375 h 5032375"/>
              <a:gd name="connsiteX45" fmla="*/ 5734173 w 11946193"/>
              <a:gd name="connsiteY45" fmla="*/ 5032375 h 5032375"/>
              <a:gd name="connsiteX46" fmla="*/ 5017401 w 11946193"/>
              <a:gd name="connsiteY46" fmla="*/ 5032375 h 5032375"/>
              <a:gd name="connsiteX47" fmla="*/ 4778477 w 11946193"/>
              <a:gd name="connsiteY47" fmla="*/ 5032375 h 5032375"/>
              <a:gd name="connsiteX48" fmla="*/ 4061706 w 11946193"/>
              <a:gd name="connsiteY48" fmla="*/ 5032375 h 5032375"/>
              <a:gd name="connsiteX49" fmla="*/ 3703320 w 11946193"/>
              <a:gd name="connsiteY49" fmla="*/ 5032375 h 5032375"/>
              <a:gd name="connsiteX50" fmla="*/ 3225472 w 11946193"/>
              <a:gd name="connsiteY50" fmla="*/ 5032375 h 5032375"/>
              <a:gd name="connsiteX51" fmla="*/ 2867086 w 11946193"/>
              <a:gd name="connsiteY51" fmla="*/ 5032375 h 5032375"/>
              <a:gd name="connsiteX52" fmla="*/ 2628162 w 11946193"/>
              <a:gd name="connsiteY52" fmla="*/ 5032375 h 5032375"/>
              <a:gd name="connsiteX53" fmla="*/ 1791929 w 11946193"/>
              <a:gd name="connsiteY53" fmla="*/ 5032375 h 5032375"/>
              <a:gd name="connsiteX54" fmla="*/ 1314081 w 11946193"/>
              <a:gd name="connsiteY54" fmla="*/ 5032375 h 5032375"/>
              <a:gd name="connsiteX55" fmla="*/ 1075157 w 11946193"/>
              <a:gd name="connsiteY55" fmla="*/ 5032375 h 5032375"/>
              <a:gd name="connsiteX56" fmla="*/ 0 w 11946193"/>
              <a:gd name="connsiteY56" fmla="*/ 5032375 h 5032375"/>
              <a:gd name="connsiteX57" fmla="*/ 0 w 11946193"/>
              <a:gd name="connsiteY57" fmla="*/ 4573870 h 5032375"/>
              <a:gd name="connsiteX58" fmla="*/ 0 w 11946193"/>
              <a:gd name="connsiteY58" fmla="*/ 3964393 h 5032375"/>
              <a:gd name="connsiteX59" fmla="*/ 0 w 11946193"/>
              <a:gd name="connsiteY59" fmla="*/ 3354917 h 5032375"/>
              <a:gd name="connsiteX60" fmla="*/ 0 w 11946193"/>
              <a:gd name="connsiteY60" fmla="*/ 2946735 h 5032375"/>
              <a:gd name="connsiteX61" fmla="*/ 0 w 11946193"/>
              <a:gd name="connsiteY61" fmla="*/ 2286935 h 5032375"/>
              <a:gd name="connsiteX62" fmla="*/ 0 w 11946193"/>
              <a:gd name="connsiteY62" fmla="*/ 1828430 h 5032375"/>
              <a:gd name="connsiteX63" fmla="*/ 0 w 11946193"/>
              <a:gd name="connsiteY63" fmla="*/ 1319601 h 5032375"/>
              <a:gd name="connsiteX64" fmla="*/ 0 w 11946193"/>
              <a:gd name="connsiteY64" fmla="*/ 911419 h 5032375"/>
              <a:gd name="connsiteX65" fmla="*/ 0 w 11946193"/>
              <a:gd name="connsiteY65" fmla="*/ 0 h 503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46193" h="5032375" fill="none" extrusionOk="0">
                <a:moveTo>
                  <a:pt x="0" y="0"/>
                </a:moveTo>
                <a:cubicBezTo>
                  <a:pt x="204664" y="-47704"/>
                  <a:pt x="377910" y="13061"/>
                  <a:pt x="477848" y="0"/>
                </a:cubicBezTo>
                <a:cubicBezTo>
                  <a:pt x="577786" y="-13061"/>
                  <a:pt x="660471" y="30160"/>
                  <a:pt x="836234" y="0"/>
                </a:cubicBezTo>
                <a:cubicBezTo>
                  <a:pt x="1011997" y="-30160"/>
                  <a:pt x="1202525" y="15352"/>
                  <a:pt x="1553005" y="0"/>
                </a:cubicBezTo>
                <a:cubicBezTo>
                  <a:pt x="1903485" y="-15352"/>
                  <a:pt x="1732795" y="30500"/>
                  <a:pt x="1911391" y="0"/>
                </a:cubicBezTo>
                <a:cubicBezTo>
                  <a:pt x="2089987" y="-30500"/>
                  <a:pt x="2093970" y="12481"/>
                  <a:pt x="2150315" y="0"/>
                </a:cubicBezTo>
                <a:cubicBezTo>
                  <a:pt x="2206660" y="-12481"/>
                  <a:pt x="2635757" y="4710"/>
                  <a:pt x="2867086" y="0"/>
                </a:cubicBezTo>
                <a:cubicBezTo>
                  <a:pt x="3098415" y="-4710"/>
                  <a:pt x="3262148" y="32682"/>
                  <a:pt x="3464396" y="0"/>
                </a:cubicBezTo>
                <a:cubicBezTo>
                  <a:pt x="3666644" y="-32682"/>
                  <a:pt x="3782506" y="16051"/>
                  <a:pt x="3942244" y="0"/>
                </a:cubicBezTo>
                <a:cubicBezTo>
                  <a:pt x="4101982" y="-16051"/>
                  <a:pt x="4343985" y="35081"/>
                  <a:pt x="4539553" y="0"/>
                </a:cubicBezTo>
                <a:cubicBezTo>
                  <a:pt x="4735121" y="-35081"/>
                  <a:pt x="4813919" y="19399"/>
                  <a:pt x="4897939" y="0"/>
                </a:cubicBezTo>
                <a:cubicBezTo>
                  <a:pt x="4981959" y="-19399"/>
                  <a:pt x="5223822" y="18921"/>
                  <a:pt x="5375787" y="0"/>
                </a:cubicBezTo>
                <a:cubicBezTo>
                  <a:pt x="5527752" y="-18921"/>
                  <a:pt x="5656554" y="49444"/>
                  <a:pt x="5853635" y="0"/>
                </a:cubicBezTo>
                <a:cubicBezTo>
                  <a:pt x="6050716" y="-49444"/>
                  <a:pt x="6149377" y="31502"/>
                  <a:pt x="6331482" y="0"/>
                </a:cubicBezTo>
                <a:cubicBezTo>
                  <a:pt x="6513587" y="-31502"/>
                  <a:pt x="6489360" y="23600"/>
                  <a:pt x="6570406" y="0"/>
                </a:cubicBezTo>
                <a:cubicBezTo>
                  <a:pt x="6651452" y="-23600"/>
                  <a:pt x="6934888" y="66477"/>
                  <a:pt x="7167716" y="0"/>
                </a:cubicBezTo>
                <a:cubicBezTo>
                  <a:pt x="7400544" y="-66477"/>
                  <a:pt x="7436142" y="30011"/>
                  <a:pt x="7526102" y="0"/>
                </a:cubicBezTo>
                <a:cubicBezTo>
                  <a:pt x="7616062" y="-30011"/>
                  <a:pt x="8032626" y="50936"/>
                  <a:pt x="8362335" y="0"/>
                </a:cubicBezTo>
                <a:cubicBezTo>
                  <a:pt x="8692044" y="-50936"/>
                  <a:pt x="8606891" y="19698"/>
                  <a:pt x="8840183" y="0"/>
                </a:cubicBezTo>
                <a:cubicBezTo>
                  <a:pt x="9073475" y="-19698"/>
                  <a:pt x="9371135" y="16190"/>
                  <a:pt x="9556954" y="0"/>
                </a:cubicBezTo>
                <a:cubicBezTo>
                  <a:pt x="9742773" y="-16190"/>
                  <a:pt x="9943371" y="53350"/>
                  <a:pt x="10273726" y="0"/>
                </a:cubicBezTo>
                <a:cubicBezTo>
                  <a:pt x="10604081" y="-53350"/>
                  <a:pt x="10561704" y="25609"/>
                  <a:pt x="10751574" y="0"/>
                </a:cubicBezTo>
                <a:cubicBezTo>
                  <a:pt x="10941444" y="-25609"/>
                  <a:pt x="11033215" y="56648"/>
                  <a:pt x="11229421" y="0"/>
                </a:cubicBezTo>
                <a:cubicBezTo>
                  <a:pt x="11425627" y="-56648"/>
                  <a:pt x="11696685" y="17615"/>
                  <a:pt x="11946193" y="0"/>
                </a:cubicBezTo>
                <a:cubicBezTo>
                  <a:pt x="11979406" y="124971"/>
                  <a:pt x="11912811" y="292183"/>
                  <a:pt x="11946193" y="508829"/>
                </a:cubicBezTo>
                <a:cubicBezTo>
                  <a:pt x="11979575" y="725475"/>
                  <a:pt x="11921503" y="856546"/>
                  <a:pt x="11946193" y="1017658"/>
                </a:cubicBezTo>
                <a:cubicBezTo>
                  <a:pt x="11970883" y="1178770"/>
                  <a:pt x="11899016" y="1272000"/>
                  <a:pt x="11946193" y="1425840"/>
                </a:cubicBezTo>
                <a:cubicBezTo>
                  <a:pt x="11993370" y="1579680"/>
                  <a:pt x="11895573" y="1832356"/>
                  <a:pt x="11946193" y="2085640"/>
                </a:cubicBezTo>
                <a:cubicBezTo>
                  <a:pt x="11996813" y="2338924"/>
                  <a:pt x="11937045" y="2315057"/>
                  <a:pt x="11946193" y="2544145"/>
                </a:cubicBezTo>
                <a:cubicBezTo>
                  <a:pt x="11955341" y="2773234"/>
                  <a:pt x="11895335" y="2894369"/>
                  <a:pt x="11946193" y="3002650"/>
                </a:cubicBezTo>
                <a:cubicBezTo>
                  <a:pt x="11997051" y="3110931"/>
                  <a:pt x="11929931" y="3332336"/>
                  <a:pt x="11946193" y="3461156"/>
                </a:cubicBezTo>
                <a:cubicBezTo>
                  <a:pt x="11962455" y="3589976"/>
                  <a:pt x="11917220" y="3701771"/>
                  <a:pt x="11946193" y="3869337"/>
                </a:cubicBezTo>
                <a:cubicBezTo>
                  <a:pt x="11975166" y="4036903"/>
                  <a:pt x="11944680" y="4157288"/>
                  <a:pt x="11946193" y="4277519"/>
                </a:cubicBezTo>
                <a:cubicBezTo>
                  <a:pt x="11947706" y="4397750"/>
                  <a:pt x="11869393" y="4786881"/>
                  <a:pt x="11946193" y="5032375"/>
                </a:cubicBezTo>
                <a:cubicBezTo>
                  <a:pt x="11753262" y="5097568"/>
                  <a:pt x="11501186" y="5019009"/>
                  <a:pt x="11109959" y="5032375"/>
                </a:cubicBezTo>
                <a:cubicBezTo>
                  <a:pt x="10718732" y="5045741"/>
                  <a:pt x="10853317" y="5030993"/>
                  <a:pt x="10751574" y="5032375"/>
                </a:cubicBezTo>
                <a:cubicBezTo>
                  <a:pt x="10649832" y="5033757"/>
                  <a:pt x="10471149" y="5031877"/>
                  <a:pt x="10393188" y="5032375"/>
                </a:cubicBezTo>
                <a:cubicBezTo>
                  <a:pt x="10315227" y="5032873"/>
                  <a:pt x="9939982" y="5014822"/>
                  <a:pt x="9795878" y="5032375"/>
                </a:cubicBezTo>
                <a:cubicBezTo>
                  <a:pt x="9651774" y="5049928"/>
                  <a:pt x="9446557" y="5018381"/>
                  <a:pt x="9198569" y="5032375"/>
                </a:cubicBezTo>
                <a:cubicBezTo>
                  <a:pt x="8950581" y="5046369"/>
                  <a:pt x="8926079" y="4993479"/>
                  <a:pt x="8720721" y="5032375"/>
                </a:cubicBezTo>
                <a:cubicBezTo>
                  <a:pt x="8515363" y="5071271"/>
                  <a:pt x="8212468" y="4956222"/>
                  <a:pt x="8003949" y="5032375"/>
                </a:cubicBezTo>
                <a:cubicBezTo>
                  <a:pt x="7795430" y="5108528"/>
                  <a:pt x="7731724" y="4992581"/>
                  <a:pt x="7526102" y="5032375"/>
                </a:cubicBezTo>
                <a:cubicBezTo>
                  <a:pt x="7320480" y="5072169"/>
                  <a:pt x="7100935" y="4964406"/>
                  <a:pt x="6928792" y="5032375"/>
                </a:cubicBezTo>
                <a:cubicBezTo>
                  <a:pt x="6756649" y="5100344"/>
                  <a:pt x="6651631" y="4999190"/>
                  <a:pt x="6570406" y="5032375"/>
                </a:cubicBezTo>
                <a:cubicBezTo>
                  <a:pt x="6489181" y="5065560"/>
                  <a:pt x="6204512" y="5010992"/>
                  <a:pt x="6092558" y="5032375"/>
                </a:cubicBezTo>
                <a:cubicBezTo>
                  <a:pt x="5980604" y="5053758"/>
                  <a:pt x="5862597" y="4995450"/>
                  <a:pt x="5734173" y="5032375"/>
                </a:cubicBezTo>
                <a:cubicBezTo>
                  <a:pt x="5605749" y="5069300"/>
                  <a:pt x="5178082" y="5005842"/>
                  <a:pt x="5017401" y="5032375"/>
                </a:cubicBezTo>
                <a:cubicBezTo>
                  <a:pt x="4856720" y="5058908"/>
                  <a:pt x="4865500" y="5026965"/>
                  <a:pt x="4778477" y="5032375"/>
                </a:cubicBezTo>
                <a:cubicBezTo>
                  <a:pt x="4691454" y="5037785"/>
                  <a:pt x="4302831" y="5004479"/>
                  <a:pt x="4061706" y="5032375"/>
                </a:cubicBezTo>
                <a:cubicBezTo>
                  <a:pt x="3820581" y="5060271"/>
                  <a:pt x="3819159" y="5016097"/>
                  <a:pt x="3703320" y="5032375"/>
                </a:cubicBezTo>
                <a:cubicBezTo>
                  <a:pt x="3587481" y="5048653"/>
                  <a:pt x="3386095" y="4997464"/>
                  <a:pt x="3225472" y="5032375"/>
                </a:cubicBezTo>
                <a:cubicBezTo>
                  <a:pt x="3064849" y="5067286"/>
                  <a:pt x="3017432" y="4995223"/>
                  <a:pt x="2867086" y="5032375"/>
                </a:cubicBezTo>
                <a:cubicBezTo>
                  <a:pt x="2716740" y="5069527"/>
                  <a:pt x="2717907" y="5005005"/>
                  <a:pt x="2628162" y="5032375"/>
                </a:cubicBezTo>
                <a:cubicBezTo>
                  <a:pt x="2538417" y="5059745"/>
                  <a:pt x="2003781" y="4941506"/>
                  <a:pt x="1791929" y="5032375"/>
                </a:cubicBezTo>
                <a:cubicBezTo>
                  <a:pt x="1580077" y="5123244"/>
                  <a:pt x="1471675" y="4978868"/>
                  <a:pt x="1314081" y="5032375"/>
                </a:cubicBezTo>
                <a:cubicBezTo>
                  <a:pt x="1156487" y="5085882"/>
                  <a:pt x="1141656" y="5031228"/>
                  <a:pt x="1075157" y="5032375"/>
                </a:cubicBezTo>
                <a:cubicBezTo>
                  <a:pt x="1008658" y="5033522"/>
                  <a:pt x="424588" y="4947553"/>
                  <a:pt x="0" y="5032375"/>
                </a:cubicBezTo>
                <a:cubicBezTo>
                  <a:pt x="-38738" y="4918827"/>
                  <a:pt x="6929" y="4672601"/>
                  <a:pt x="0" y="4573870"/>
                </a:cubicBezTo>
                <a:cubicBezTo>
                  <a:pt x="-6929" y="4475140"/>
                  <a:pt x="51828" y="4218767"/>
                  <a:pt x="0" y="3964393"/>
                </a:cubicBezTo>
                <a:cubicBezTo>
                  <a:pt x="-51828" y="3710019"/>
                  <a:pt x="72725" y="3549654"/>
                  <a:pt x="0" y="3354917"/>
                </a:cubicBezTo>
                <a:cubicBezTo>
                  <a:pt x="-72725" y="3160180"/>
                  <a:pt x="11804" y="3105690"/>
                  <a:pt x="0" y="2946735"/>
                </a:cubicBezTo>
                <a:cubicBezTo>
                  <a:pt x="-11804" y="2787780"/>
                  <a:pt x="68471" y="2527561"/>
                  <a:pt x="0" y="2286935"/>
                </a:cubicBezTo>
                <a:cubicBezTo>
                  <a:pt x="-68471" y="2046309"/>
                  <a:pt x="40251" y="2013716"/>
                  <a:pt x="0" y="1828430"/>
                </a:cubicBezTo>
                <a:cubicBezTo>
                  <a:pt x="-40251" y="1643144"/>
                  <a:pt x="27612" y="1503447"/>
                  <a:pt x="0" y="1319601"/>
                </a:cubicBezTo>
                <a:cubicBezTo>
                  <a:pt x="-27612" y="1135755"/>
                  <a:pt x="17836" y="1032894"/>
                  <a:pt x="0" y="911419"/>
                </a:cubicBezTo>
                <a:cubicBezTo>
                  <a:pt x="-17836" y="789944"/>
                  <a:pt x="108360" y="406269"/>
                  <a:pt x="0" y="0"/>
                </a:cubicBezTo>
                <a:close/>
              </a:path>
              <a:path w="11946193" h="5032375" stroke="0" extrusionOk="0">
                <a:moveTo>
                  <a:pt x="0" y="0"/>
                </a:moveTo>
                <a:cubicBezTo>
                  <a:pt x="216571" y="-97799"/>
                  <a:pt x="641857" y="70857"/>
                  <a:pt x="836234" y="0"/>
                </a:cubicBezTo>
                <a:cubicBezTo>
                  <a:pt x="1030611" y="-70857"/>
                  <a:pt x="995169" y="3689"/>
                  <a:pt x="1075157" y="0"/>
                </a:cubicBezTo>
                <a:cubicBezTo>
                  <a:pt x="1155145" y="-3689"/>
                  <a:pt x="1295782" y="17862"/>
                  <a:pt x="1433543" y="0"/>
                </a:cubicBezTo>
                <a:cubicBezTo>
                  <a:pt x="1571304" y="-17862"/>
                  <a:pt x="1715981" y="41573"/>
                  <a:pt x="1791929" y="0"/>
                </a:cubicBezTo>
                <a:cubicBezTo>
                  <a:pt x="1867877" y="-41573"/>
                  <a:pt x="1971371" y="8770"/>
                  <a:pt x="2030853" y="0"/>
                </a:cubicBezTo>
                <a:cubicBezTo>
                  <a:pt x="2090335" y="-8770"/>
                  <a:pt x="2226596" y="546"/>
                  <a:pt x="2389239" y="0"/>
                </a:cubicBezTo>
                <a:cubicBezTo>
                  <a:pt x="2551882" y="-546"/>
                  <a:pt x="2769446" y="35957"/>
                  <a:pt x="2986548" y="0"/>
                </a:cubicBezTo>
                <a:cubicBezTo>
                  <a:pt x="3203650" y="-35957"/>
                  <a:pt x="3113097" y="1769"/>
                  <a:pt x="3225472" y="0"/>
                </a:cubicBezTo>
                <a:cubicBezTo>
                  <a:pt x="3337847" y="-1769"/>
                  <a:pt x="3361080" y="12664"/>
                  <a:pt x="3464396" y="0"/>
                </a:cubicBezTo>
                <a:cubicBezTo>
                  <a:pt x="3567712" y="-12664"/>
                  <a:pt x="3903763" y="36468"/>
                  <a:pt x="4181168" y="0"/>
                </a:cubicBezTo>
                <a:cubicBezTo>
                  <a:pt x="4458573" y="-36468"/>
                  <a:pt x="4618747" y="11255"/>
                  <a:pt x="5017401" y="0"/>
                </a:cubicBezTo>
                <a:cubicBezTo>
                  <a:pt x="5416055" y="-11255"/>
                  <a:pt x="5226663" y="35450"/>
                  <a:pt x="5375787" y="0"/>
                </a:cubicBezTo>
                <a:cubicBezTo>
                  <a:pt x="5524911" y="-35450"/>
                  <a:pt x="5631270" y="55635"/>
                  <a:pt x="5853635" y="0"/>
                </a:cubicBezTo>
                <a:cubicBezTo>
                  <a:pt x="6076000" y="-55635"/>
                  <a:pt x="6471154" y="50750"/>
                  <a:pt x="6689868" y="0"/>
                </a:cubicBezTo>
                <a:cubicBezTo>
                  <a:pt x="6908582" y="-50750"/>
                  <a:pt x="7033450" y="50519"/>
                  <a:pt x="7287178" y="0"/>
                </a:cubicBezTo>
                <a:cubicBezTo>
                  <a:pt x="7540906" y="-50519"/>
                  <a:pt x="7688405" y="35459"/>
                  <a:pt x="8003949" y="0"/>
                </a:cubicBezTo>
                <a:cubicBezTo>
                  <a:pt x="8319493" y="-35459"/>
                  <a:pt x="8365961" y="49369"/>
                  <a:pt x="8601259" y="0"/>
                </a:cubicBezTo>
                <a:cubicBezTo>
                  <a:pt x="8836557" y="-49369"/>
                  <a:pt x="8860031" y="28056"/>
                  <a:pt x="8959645" y="0"/>
                </a:cubicBezTo>
                <a:cubicBezTo>
                  <a:pt x="9059259" y="-28056"/>
                  <a:pt x="9201796" y="10044"/>
                  <a:pt x="9437492" y="0"/>
                </a:cubicBezTo>
                <a:cubicBezTo>
                  <a:pt x="9673188" y="-10044"/>
                  <a:pt x="9572701" y="14635"/>
                  <a:pt x="9676416" y="0"/>
                </a:cubicBezTo>
                <a:cubicBezTo>
                  <a:pt x="9780131" y="-14635"/>
                  <a:pt x="10165646" y="77748"/>
                  <a:pt x="10393188" y="0"/>
                </a:cubicBezTo>
                <a:cubicBezTo>
                  <a:pt x="10620730" y="-77748"/>
                  <a:pt x="10972174" y="82949"/>
                  <a:pt x="11229421" y="0"/>
                </a:cubicBezTo>
                <a:cubicBezTo>
                  <a:pt x="11486668" y="-82949"/>
                  <a:pt x="11687837" y="36802"/>
                  <a:pt x="11946193" y="0"/>
                </a:cubicBezTo>
                <a:cubicBezTo>
                  <a:pt x="11972644" y="114197"/>
                  <a:pt x="11929356" y="215421"/>
                  <a:pt x="11946193" y="408182"/>
                </a:cubicBezTo>
                <a:cubicBezTo>
                  <a:pt x="11963030" y="600943"/>
                  <a:pt x="11899630" y="682786"/>
                  <a:pt x="11946193" y="816363"/>
                </a:cubicBezTo>
                <a:cubicBezTo>
                  <a:pt x="11992756" y="949940"/>
                  <a:pt x="11924825" y="1133317"/>
                  <a:pt x="11946193" y="1425840"/>
                </a:cubicBezTo>
                <a:cubicBezTo>
                  <a:pt x="11967561" y="1718363"/>
                  <a:pt x="11875909" y="1821083"/>
                  <a:pt x="11946193" y="2085640"/>
                </a:cubicBezTo>
                <a:cubicBezTo>
                  <a:pt x="12016477" y="2350197"/>
                  <a:pt x="11896273" y="2354060"/>
                  <a:pt x="11946193" y="2594469"/>
                </a:cubicBezTo>
                <a:cubicBezTo>
                  <a:pt x="11996113" y="2834878"/>
                  <a:pt x="11923268" y="2859733"/>
                  <a:pt x="11946193" y="3002650"/>
                </a:cubicBezTo>
                <a:cubicBezTo>
                  <a:pt x="11969118" y="3145567"/>
                  <a:pt x="11935481" y="3393303"/>
                  <a:pt x="11946193" y="3511479"/>
                </a:cubicBezTo>
                <a:cubicBezTo>
                  <a:pt x="11956905" y="3629655"/>
                  <a:pt x="11916113" y="3936424"/>
                  <a:pt x="11946193" y="4070632"/>
                </a:cubicBezTo>
                <a:cubicBezTo>
                  <a:pt x="11976273" y="4204840"/>
                  <a:pt x="11898013" y="4278530"/>
                  <a:pt x="11946193" y="4478814"/>
                </a:cubicBezTo>
                <a:cubicBezTo>
                  <a:pt x="11994373" y="4679098"/>
                  <a:pt x="11925467" y="4877230"/>
                  <a:pt x="11946193" y="5032375"/>
                </a:cubicBezTo>
                <a:cubicBezTo>
                  <a:pt x="11741704" y="5066028"/>
                  <a:pt x="11653179" y="5011887"/>
                  <a:pt x="11468345" y="5032375"/>
                </a:cubicBezTo>
                <a:cubicBezTo>
                  <a:pt x="11283511" y="5052863"/>
                  <a:pt x="10809248" y="4943785"/>
                  <a:pt x="10632112" y="5032375"/>
                </a:cubicBezTo>
                <a:cubicBezTo>
                  <a:pt x="10454976" y="5120965"/>
                  <a:pt x="10273074" y="4977420"/>
                  <a:pt x="10154264" y="5032375"/>
                </a:cubicBezTo>
                <a:cubicBezTo>
                  <a:pt x="10035454" y="5087330"/>
                  <a:pt x="9713511" y="5007680"/>
                  <a:pt x="9318031" y="5032375"/>
                </a:cubicBezTo>
                <a:cubicBezTo>
                  <a:pt x="8922551" y="5057070"/>
                  <a:pt x="8893579" y="5014667"/>
                  <a:pt x="8481797" y="5032375"/>
                </a:cubicBezTo>
                <a:cubicBezTo>
                  <a:pt x="8070015" y="5050083"/>
                  <a:pt x="8030554" y="4956905"/>
                  <a:pt x="7765025" y="5032375"/>
                </a:cubicBezTo>
                <a:cubicBezTo>
                  <a:pt x="7499496" y="5107845"/>
                  <a:pt x="7627513" y="5005568"/>
                  <a:pt x="7526102" y="5032375"/>
                </a:cubicBezTo>
                <a:cubicBezTo>
                  <a:pt x="7424691" y="5059182"/>
                  <a:pt x="6938846" y="5030982"/>
                  <a:pt x="6689868" y="5032375"/>
                </a:cubicBezTo>
                <a:cubicBezTo>
                  <a:pt x="6440890" y="5033768"/>
                  <a:pt x="6567733" y="5027714"/>
                  <a:pt x="6450944" y="5032375"/>
                </a:cubicBezTo>
                <a:cubicBezTo>
                  <a:pt x="6334155" y="5037036"/>
                  <a:pt x="6021129" y="4959326"/>
                  <a:pt x="5734173" y="5032375"/>
                </a:cubicBezTo>
                <a:cubicBezTo>
                  <a:pt x="5447217" y="5105424"/>
                  <a:pt x="5456078" y="5006473"/>
                  <a:pt x="5375787" y="5032375"/>
                </a:cubicBezTo>
                <a:cubicBezTo>
                  <a:pt x="5295496" y="5058277"/>
                  <a:pt x="4729001" y="4969986"/>
                  <a:pt x="4539553" y="5032375"/>
                </a:cubicBezTo>
                <a:cubicBezTo>
                  <a:pt x="4350105" y="5094764"/>
                  <a:pt x="4195818" y="5000632"/>
                  <a:pt x="4061706" y="5032375"/>
                </a:cubicBezTo>
                <a:cubicBezTo>
                  <a:pt x="3927594" y="5064118"/>
                  <a:pt x="3808004" y="4984104"/>
                  <a:pt x="3583858" y="5032375"/>
                </a:cubicBezTo>
                <a:cubicBezTo>
                  <a:pt x="3359712" y="5080646"/>
                  <a:pt x="3369747" y="4992794"/>
                  <a:pt x="3225472" y="5032375"/>
                </a:cubicBezTo>
                <a:cubicBezTo>
                  <a:pt x="3081197" y="5071956"/>
                  <a:pt x="2909349" y="5017620"/>
                  <a:pt x="2747624" y="5032375"/>
                </a:cubicBezTo>
                <a:cubicBezTo>
                  <a:pt x="2585899" y="5047130"/>
                  <a:pt x="2323580" y="4994187"/>
                  <a:pt x="2030853" y="5032375"/>
                </a:cubicBezTo>
                <a:cubicBezTo>
                  <a:pt x="1738126" y="5070563"/>
                  <a:pt x="1868908" y="5015804"/>
                  <a:pt x="1791929" y="5032375"/>
                </a:cubicBezTo>
                <a:cubicBezTo>
                  <a:pt x="1714950" y="5048946"/>
                  <a:pt x="1579646" y="4999893"/>
                  <a:pt x="1433543" y="5032375"/>
                </a:cubicBezTo>
                <a:cubicBezTo>
                  <a:pt x="1287440" y="5064857"/>
                  <a:pt x="883688" y="4971707"/>
                  <a:pt x="597310" y="5032375"/>
                </a:cubicBezTo>
                <a:cubicBezTo>
                  <a:pt x="310932" y="5093043"/>
                  <a:pt x="215307" y="5012421"/>
                  <a:pt x="0" y="5032375"/>
                </a:cubicBezTo>
                <a:cubicBezTo>
                  <a:pt x="-72883" y="4734379"/>
                  <a:pt x="45501" y="4598208"/>
                  <a:pt x="0" y="4422898"/>
                </a:cubicBezTo>
                <a:cubicBezTo>
                  <a:pt x="-45501" y="4247588"/>
                  <a:pt x="27062" y="3962642"/>
                  <a:pt x="0" y="3813422"/>
                </a:cubicBezTo>
                <a:cubicBezTo>
                  <a:pt x="-27062" y="3664202"/>
                  <a:pt x="9426" y="3476069"/>
                  <a:pt x="0" y="3153622"/>
                </a:cubicBezTo>
                <a:cubicBezTo>
                  <a:pt x="-9426" y="2831175"/>
                  <a:pt x="46959" y="2878097"/>
                  <a:pt x="0" y="2644793"/>
                </a:cubicBezTo>
                <a:cubicBezTo>
                  <a:pt x="-46959" y="2411489"/>
                  <a:pt x="37204" y="2219235"/>
                  <a:pt x="0" y="2035316"/>
                </a:cubicBezTo>
                <a:cubicBezTo>
                  <a:pt x="-37204" y="1851397"/>
                  <a:pt x="43068" y="1628523"/>
                  <a:pt x="0" y="1526487"/>
                </a:cubicBezTo>
                <a:cubicBezTo>
                  <a:pt x="-43068" y="1424451"/>
                  <a:pt x="2844" y="1187507"/>
                  <a:pt x="0" y="967334"/>
                </a:cubicBezTo>
                <a:cubicBezTo>
                  <a:pt x="-2844" y="747161"/>
                  <a:pt x="22651" y="656258"/>
                  <a:pt x="0" y="559153"/>
                </a:cubicBezTo>
                <a:cubicBezTo>
                  <a:pt x="-22651" y="462048"/>
                  <a:pt x="65478" y="268964"/>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207452263">
                  <ask:type>
                    <ask:lineSketchScribble/>
                  </ask:type>
                </ask:lineSketchStyleProps>
              </a:ext>
            </a:extLst>
          </a:ln>
        </p:spPr>
        <p:txBody>
          <a:bodyPr vert="horz" lIns="91440" tIns="45720" rIns="91440" bIns="45720" rtlCol="0">
            <a:normAutofit fontScale="85000" lnSpcReduction="10000"/>
          </a:bodyPr>
          <a:lstStyle/>
          <a:p>
            <a:pPr marL="0" indent="0" algn="just">
              <a:lnSpc>
                <a:spcPct val="130000"/>
              </a:lnSpc>
              <a:buNone/>
            </a:pPr>
            <a:r>
              <a:rPr lang="el-GR" sz="1800" dirty="0">
                <a:latin typeface="Calibri" panose="020F0502020204030204" pitchFamily="34" charset="0"/>
                <a:cs typeface="Arial" panose="020B0604020202020204" pitchFamily="34" charset="0"/>
              </a:rPr>
              <a:t>Το 1841, δεν υπήρχε εξαγωγή βανίλιας. Μέχρι το 1848, εξήγαγε 50 κιλά (0,0055 τόνους) στη Γαλλία. Έως το 1858, δύο τόνους. Έως το 1867, 20 τόνους και μέχρι το 1898, 200 τόνους. «Μέχρι τότε», έγραψε ο </a:t>
            </a:r>
            <a:r>
              <a:rPr lang="el-GR" sz="1800" dirty="0" err="1">
                <a:latin typeface="Calibri" panose="020F0502020204030204" pitchFamily="34" charset="0"/>
                <a:cs typeface="Arial" panose="020B0604020202020204" pitchFamily="34" charset="0"/>
              </a:rPr>
              <a:t>Tim</a:t>
            </a:r>
            <a:r>
              <a:rPr lang="el-GR" sz="1800" dirty="0">
                <a:latin typeface="Calibri" panose="020F0502020204030204" pitchFamily="34" charset="0"/>
                <a:cs typeface="Arial" panose="020B0604020202020204" pitchFamily="34" charset="0"/>
              </a:rPr>
              <a:t> </a:t>
            </a:r>
            <a:r>
              <a:rPr lang="el-GR" sz="1800" dirty="0" err="1">
                <a:latin typeface="Calibri" panose="020F0502020204030204" pitchFamily="34" charset="0"/>
                <a:cs typeface="Arial" panose="020B0604020202020204" pitchFamily="34" charset="0"/>
              </a:rPr>
              <a:t>Ecott</a:t>
            </a:r>
            <a:r>
              <a:rPr lang="el-GR" sz="1800" dirty="0">
                <a:latin typeface="Calibri" panose="020F0502020204030204" pitchFamily="34" charset="0"/>
                <a:cs typeface="Arial" panose="020B0604020202020204" pitchFamily="34" charset="0"/>
              </a:rPr>
              <a:t>, «η </a:t>
            </a:r>
            <a:r>
              <a:rPr lang="el-GR" sz="1800" dirty="0" err="1">
                <a:latin typeface="Calibri" panose="020F0502020204030204" pitchFamily="34" charset="0"/>
                <a:cs typeface="Arial" panose="020B0604020202020204" pitchFamily="34" charset="0"/>
              </a:rPr>
              <a:t>Réunion</a:t>
            </a:r>
            <a:r>
              <a:rPr lang="el-GR" sz="1800" dirty="0">
                <a:latin typeface="Calibri" panose="020F0502020204030204" pitchFamily="34" charset="0"/>
                <a:cs typeface="Arial" panose="020B0604020202020204" pitchFamily="34" charset="0"/>
              </a:rPr>
              <a:t> είχε ξεπεράσει το Μεξικό και έγινε ο μεγαλύτερος παραγωγός κόκκων βανίλιας στον κόσμο».</a:t>
            </a:r>
          </a:p>
          <a:p>
            <a:pPr marL="0" indent="0" algn="just">
              <a:lnSpc>
                <a:spcPct val="130000"/>
              </a:lnSpc>
              <a:buNone/>
            </a:pPr>
            <a:r>
              <a:rPr lang="el-GR" sz="1800" dirty="0">
                <a:latin typeface="Calibri" panose="020F0502020204030204" pitchFamily="34" charset="0"/>
                <a:cs typeface="Arial" panose="020B0604020202020204" pitchFamily="34" charset="0"/>
              </a:rPr>
              <a:t>Οι παραγωγοί πλούτιζαν. Τι, αναρωτήθηκα, συνέβη στον Έντμοντ; Λοιπόν, ανταμείφθηκε. Ο ιδιοκτήτης του έδωσε την ελευθερία του. Πήρε ένα επίθετο,  </a:t>
            </a:r>
            <a:r>
              <a:rPr lang="el-GR" sz="1800" dirty="0" err="1">
                <a:latin typeface="Calibri" panose="020F0502020204030204" pitchFamily="34" charset="0"/>
                <a:cs typeface="Arial" panose="020B0604020202020204" pitchFamily="34" charset="0"/>
              </a:rPr>
              <a:t>Άλμπιους</a:t>
            </a:r>
            <a:r>
              <a:rPr lang="el-GR" sz="1800" dirty="0">
                <a:latin typeface="Calibri" panose="020F0502020204030204" pitchFamily="34" charset="0"/>
                <a:cs typeface="Arial" panose="020B0604020202020204" pitchFamily="34" charset="0"/>
              </a:rPr>
              <a:t>. Επιπλέον, ο πρώην ιδιοκτήτης του έγραψε στον κυβερνήτη, λέγοντας ότι θα πρέπει να λάβει ένα φιλοδώρημα σε μετρητά «για τον ρόλο του στην παραγωγή της βιομηχανίας βανίλιας». Ο κυβερνήτης δεν απάντησε. Ο Έντμοντ άφησε τον κύριό του και μετακόμισε στην πόλη, και τότε ήταν που τα πράγματα ξέφυγαν. Έμπλεξε με υπόκοσμο, με κάποιο τρόπο ενεπλάκη σε μια ληστεία κοσμημάτων και συνελήφθη, δικάστηκε και καταδικάστηκε σε πέντε χρόνια φυλάκιση. Ο πρώην ιδιοκτήτης του έγραψε πάλι στον κυβερνήτη.</a:t>
            </a:r>
          </a:p>
          <a:p>
            <a:pPr marL="0" indent="0" algn="just">
              <a:lnSpc>
                <a:spcPct val="130000"/>
              </a:lnSpc>
              <a:buNone/>
            </a:pPr>
            <a:r>
              <a:rPr lang="el-GR" sz="1800" dirty="0">
                <a:latin typeface="Calibri" panose="020F0502020204030204" pitchFamily="34" charset="0"/>
                <a:cs typeface="Arial" panose="020B0604020202020204" pitchFamily="34" charset="0"/>
              </a:rPr>
              <a:t>«Κάνω έκκληση στη συμπόνια σας για την περίπτωση ενός νεαρού μαύρου αγοριού που καταδικάστηκε σε σκληρή εργασία… Αν κάποιος έχει δικαίωμα στην επιείκεια και στην αναγνώριση για τα επιτεύγματά του, τότε είναι ο Έντμοντ… Σε αυτόν οφείλει εξ ολοκλήρου αυτή η χώρα [sic ] ένας νέο κλάδο της βιομηχανίας—γιατί αυτός είναι που ανακάλυψε πρώτος πώς να γονιμοποιήσει με το χέρι το φυτό της βανίλιας».</a:t>
            </a:r>
          </a:p>
          <a:p>
            <a:pPr marL="0" indent="0" algn="just">
              <a:lnSpc>
                <a:spcPct val="130000"/>
              </a:lnSpc>
              <a:buNone/>
            </a:pPr>
            <a:r>
              <a:rPr lang="el-GR" sz="1800" dirty="0">
                <a:latin typeface="Calibri" panose="020F0502020204030204" pitchFamily="34" charset="0"/>
                <a:cs typeface="Arial" panose="020B0604020202020204" pitchFamily="34" charset="0"/>
              </a:rPr>
              <a:t>Η προσφυγή λειτούργησε. Ο Έντμοντ αφέθηκε ελεύθερος. Αλλά αυτό που μου τραβάει την προσοχή εδώ είναι η επιλογή του </a:t>
            </a:r>
            <a:r>
              <a:rPr lang="el-GR" sz="1800" dirty="0" err="1">
                <a:latin typeface="Calibri" panose="020F0502020204030204" pitchFamily="34" charset="0"/>
                <a:cs typeface="Arial" panose="020B0604020202020204" pitchFamily="34" charset="0"/>
              </a:rPr>
              <a:t>Bellier-Beaumont</a:t>
            </a:r>
            <a:r>
              <a:rPr lang="el-GR" sz="1800" dirty="0">
                <a:latin typeface="Calibri" panose="020F0502020204030204" pitchFamily="34" charset="0"/>
                <a:cs typeface="Arial" panose="020B0604020202020204" pitchFamily="34" charset="0"/>
              </a:rPr>
              <a:t> για το «εξ ολοκλήρου». Η νέα μας βιομηχανία με τη βανίλια, λέει, οφείλεται «εξ ολοκλήρου» στον Έντμοντ . Αποδίδει πλήρως τα εύσημα στον πρώην σκλάβο για την ανακάλυψή του και δεν κρατά τίποτα για τον εαυτό του. Αυτό είναι σπάνιο. Ο Έντμοντ ήταν έτοιμος να αναγνωριστεί και να πληρωθεί</a:t>
            </a:r>
            <a:r>
              <a:rPr lang="en-GB" sz="1800" dirty="0">
                <a:latin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828506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78BC5C-2103-4319-BF25-8F374CEDB60B}"/>
              </a:ext>
            </a:extLst>
          </p:cNvPr>
          <p:cNvSpPr>
            <a:spLocks noGrp="1"/>
          </p:cNvSpPr>
          <p:nvPr>
            <p:ph type="title"/>
          </p:nvPr>
        </p:nvSpPr>
        <p:spPr/>
        <p:txBody>
          <a:bodyPr/>
          <a:lstStyle/>
          <a:p>
            <a:r>
              <a:rPr lang="el-GR" dirty="0"/>
              <a:t>Πώς συνεχίζεται η ιστορία   </a:t>
            </a:r>
            <a:r>
              <a:rPr lang="en-GB" sz="3200" dirty="0"/>
              <a:t>(3)</a:t>
            </a:r>
            <a:endParaRPr lang="en-GB" dirty="0"/>
          </a:p>
        </p:txBody>
      </p:sp>
      <p:sp>
        <p:nvSpPr>
          <p:cNvPr id="3" name="Θέση περιεχομένου 2">
            <a:extLst>
              <a:ext uri="{FF2B5EF4-FFF2-40B4-BE49-F238E27FC236}">
                <a16:creationId xmlns:a16="http://schemas.microsoft.com/office/drawing/2014/main" id="{3305FE18-7F29-47EA-81D8-C24AAA7DEFFB}"/>
              </a:ext>
            </a:extLst>
          </p:cNvPr>
          <p:cNvSpPr>
            <a:spLocks noGrp="1"/>
          </p:cNvSpPr>
          <p:nvPr>
            <p:ph idx="1"/>
          </p:nvPr>
        </p:nvSpPr>
        <p:spPr>
          <a:xfrm>
            <a:off x="838200" y="1825625"/>
            <a:ext cx="10515600" cy="4073730"/>
          </a:xfrm>
          <a:custGeom>
            <a:avLst/>
            <a:gdLst>
              <a:gd name="connsiteX0" fmla="*/ 0 w 10515600"/>
              <a:gd name="connsiteY0" fmla="*/ 0 h 4073730"/>
              <a:gd name="connsiteX1" fmla="*/ 268732 w 10515600"/>
              <a:gd name="connsiteY1" fmla="*/ 0 h 4073730"/>
              <a:gd name="connsiteX2" fmla="*/ 642620 w 10515600"/>
              <a:gd name="connsiteY2" fmla="*/ 0 h 4073730"/>
              <a:gd name="connsiteX3" fmla="*/ 1226820 w 10515600"/>
              <a:gd name="connsiteY3" fmla="*/ 0 h 4073730"/>
              <a:gd name="connsiteX4" fmla="*/ 1495552 w 10515600"/>
              <a:gd name="connsiteY4" fmla="*/ 0 h 4073730"/>
              <a:gd name="connsiteX5" fmla="*/ 2184908 w 10515600"/>
              <a:gd name="connsiteY5" fmla="*/ 0 h 4073730"/>
              <a:gd name="connsiteX6" fmla="*/ 2874264 w 10515600"/>
              <a:gd name="connsiteY6" fmla="*/ 0 h 4073730"/>
              <a:gd name="connsiteX7" fmla="*/ 3563620 w 10515600"/>
              <a:gd name="connsiteY7" fmla="*/ 0 h 4073730"/>
              <a:gd name="connsiteX8" fmla="*/ 3832352 w 10515600"/>
              <a:gd name="connsiteY8" fmla="*/ 0 h 4073730"/>
              <a:gd name="connsiteX9" fmla="*/ 4206240 w 10515600"/>
              <a:gd name="connsiteY9" fmla="*/ 0 h 4073730"/>
              <a:gd name="connsiteX10" fmla="*/ 4895596 w 10515600"/>
              <a:gd name="connsiteY10" fmla="*/ 0 h 4073730"/>
              <a:gd name="connsiteX11" fmla="*/ 5269484 w 10515600"/>
              <a:gd name="connsiteY11" fmla="*/ 0 h 4073730"/>
              <a:gd name="connsiteX12" fmla="*/ 6063996 w 10515600"/>
              <a:gd name="connsiteY12" fmla="*/ 0 h 4073730"/>
              <a:gd name="connsiteX13" fmla="*/ 6543040 w 10515600"/>
              <a:gd name="connsiteY13" fmla="*/ 0 h 4073730"/>
              <a:gd name="connsiteX14" fmla="*/ 6811772 w 10515600"/>
              <a:gd name="connsiteY14" fmla="*/ 0 h 4073730"/>
              <a:gd name="connsiteX15" fmla="*/ 7606284 w 10515600"/>
              <a:gd name="connsiteY15" fmla="*/ 0 h 4073730"/>
              <a:gd name="connsiteX16" fmla="*/ 8400796 w 10515600"/>
              <a:gd name="connsiteY16" fmla="*/ 0 h 4073730"/>
              <a:gd name="connsiteX17" fmla="*/ 8669528 w 10515600"/>
              <a:gd name="connsiteY17" fmla="*/ 0 h 4073730"/>
              <a:gd name="connsiteX18" fmla="*/ 8938260 w 10515600"/>
              <a:gd name="connsiteY18" fmla="*/ 0 h 4073730"/>
              <a:gd name="connsiteX19" fmla="*/ 9206992 w 10515600"/>
              <a:gd name="connsiteY19" fmla="*/ 0 h 4073730"/>
              <a:gd name="connsiteX20" fmla="*/ 9475724 w 10515600"/>
              <a:gd name="connsiteY20" fmla="*/ 0 h 4073730"/>
              <a:gd name="connsiteX21" fmla="*/ 9744456 w 10515600"/>
              <a:gd name="connsiteY21" fmla="*/ 0 h 4073730"/>
              <a:gd name="connsiteX22" fmla="*/ 10013188 w 10515600"/>
              <a:gd name="connsiteY22" fmla="*/ 0 h 4073730"/>
              <a:gd name="connsiteX23" fmla="*/ 10515600 w 10515600"/>
              <a:gd name="connsiteY23" fmla="*/ 0 h 4073730"/>
              <a:gd name="connsiteX24" fmla="*/ 10515600 w 10515600"/>
              <a:gd name="connsiteY24" fmla="*/ 459750 h 4073730"/>
              <a:gd name="connsiteX25" fmla="*/ 10515600 w 10515600"/>
              <a:gd name="connsiteY25" fmla="*/ 960236 h 4073730"/>
              <a:gd name="connsiteX26" fmla="*/ 10515600 w 10515600"/>
              <a:gd name="connsiteY26" fmla="*/ 1501460 h 4073730"/>
              <a:gd name="connsiteX27" fmla="*/ 10515600 w 10515600"/>
              <a:gd name="connsiteY27" fmla="*/ 2124159 h 4073730"/>
              <a:gd name="connsiteX28" fmla="*/ 10515600 w 10515600"/>
              <a:gd name="connsiteY28" fmla="*/ 2665383 h 4073730"/>
              <a:gd name="connsiteX29" fmla="*/ 10515600 w 10515600"/>
              <a:gd name="connsiteY29" fmla="*/ 3247345 h 4073730"/>
              <a:gd name="connsiteX30" fmla="*/ 10515600 w 10515600"/>
              <a:gd name="connsiteY30" fmla="*/ 4073730 h 4073730"/>
              <a:gd name="connsiteX31" fmla="*/ 10141712 w 10515600"/>
              <a:gd name="connsiteY31" fmla="*/ 4073730 h 4073730"/>
              <a:gd name="connsiteX32" fmla="*/ 9662668 w 10515600"/>
              <a:gd name="connsiteY32" fmla="*/ 4073730 h 4073730"/>
              <a:gd name="connsiteX33" fmla="*/ 8868156 w 10515600"/>
              <a:gd name="connsiteY33" fmla="*/ 4073730 h 4073730"/>
              <a:gd name="connsiteX34" fmla="*/ 8178800 w 10515600"/>
              <a:gd name="connsiteY34" fmla="*/ 4073730 h 4073730"/>
              <a:gd name="connsiteX35" fmla="*/ 7699756 w 10515600"/>
              <a:gd name="connsiteY35" fmla="*/ 4073730 h 4073730"/>
              <a:gd name="connsiteX36" fmla="*/ 7325868 w 10515600"/>
              <a:gd name="connsiteY36" fmla="*/ 4073730 h 4073730"/>
              <a:gd name="connsiteX37" fmla="*/ 6846824 w 10515600"/>
              <a:gd name="connsiteY37" fmla="*/ 4073730 h 4073730"/>
              <a:gd name="connsiteX38" fmla="*/ 6262624 w 10515600"/>
              <a:gd name="connsiteY38" fmla="*/ 4073730 h 4073730"/>
              <a:gd name="connsiteX39" fmla="*/ 5783580 w 10515600"/>
              <a:gd name="connsiteY39" fmla="*/ 4073730 h 4073730"/>
              <a:gd name="connsiteX40" fmla="*/ 5304536 w 10515600"/>
              <a:gd name="connsiteY40" fmla="*/ 4073730 h 4073730"/>
              <a:gd name="connsiteX41" fmla="*/ 4825492 w 10515600"/>
              <a:gd name="connsiteY41" fmla="*/ 4073730 h 4073730"/>
              <a:gd name="connsiteX42" fmla="*/ 4030980 w 10515600"/>
              <a:gd name="connsiteY42" fmla="*/ 4073730 h 4073730"/>
              <a:gd name="connsiteX43" fmla="*/ 3446780 w 10515600"/>
              <a:gd name="connsiteY43" fmla="*/ 4073730 h 4073730"/>
              <a:gd name="connsiteX44" fmla="*/ 2862580 w 10515600"/>
              <a:gd name="connsiteY44" fmla="*/ 4073730 h 4073730"/>
              <a:gd name="connsiteX45" fmla="*/ 2383536 w 10515600"/>
              <a:gd name="connsiteY45" fmla="*/ 4073730 h 4073730"/>
              <a:gd name="connsiteX46" fmla="*/ 1904492 w 10515600"/>
              <a:gd name="connsiteY46" fmla="*/ 4073730 h 4073730"/>
              <a:gd name="connsiteX47" fmla="*/ 1530604 w 10515600"/>
              <a:gd name="connsiteY47" fmla="*/ 4073730 h 4073730"/>
              <a:gd name="connsiteX48" fmla="*/ 841248 w 10515600"/>
              <a:gd name="connsiteY48" fmla="*/ 4073730 h 4073730"/>
              <a:gd name="connsiteX49" fmla="*/ 0 w 10515600"/>
              <a:gd name="connsiteY49" fmla="*/ 4073730 h 4073730"/>
              <a:gd name="connsiteX50" fmla="*/ 0 w 10515600"/>
              <a:gd name="connsiteY50" fmla="*/ 3451031 h 4073730"/>
              <a:gd name="connsiteX51" fmla="*/ 0 w 10515600"/>
              <a:gd name="connsiteY51" fmla="*/ 2909807 h 4073730"/>
              <a:gd name="connsiteX52" fmla="*/ 0 w 10515600"/>
              <a:gd name="connsiteY52" fmla="*/ 2368583 h 4073730"/>
              <a:gd name="connsiteX53" fmla="*/ 0 w 10515600"/>
              <a:gd name="connsiteY53" fmla="*/ 1786622 h 4073730"/>
              <a:gd name="connsiteX54" fmla="*/ 0 w 10515600"/>
              <a:gd name="connsiteY54" fmla="*/ 1326872 h 4073730"/>
              <a:gd name="connsiteX55" fmla="*/ 0 w 10515600"/>
              <a:gd name="connsiteY55" fmla="*/ 744911 h 4073730"/>
              <a:gd name="connsiteX56" fmla="*/ 0 w 10515600"/>
              <a:gd name="connsiteY56" fmla="*/ 0 h 407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515600" h="4073730" fill="none" extrusionOk="0">
                <a:moveTo>
                  <a:pt x="0" y="0"/>
                </a:moveTo>
                <a:cubicBezTo>
                  <a:pt x="66260" y="-13606"/>
                  <a:pt x="202116" y="15551"/>
                  <a:pt x="268732" y="0"/>
                </a:cubicBezTo>
                <a:cubicBezTo>
                  <a:pt x="335348" y="-15551"/>
                  <a:pt x="469417" y="40922"/>
                  <a:pt x="642620" y="0"/>
                </a:cubicBezTo>
                <a:cubicBezTo>
                  <a:pt x="815823" y="-40922"/>
                  <a:pt x="1090211" y="30273"/>
                  <a:pt x="1226820" y="0"/>
                </a:cubicBezTo>
                <a:cubicBezTo>
                  <a:pt x="1363429" y="-30273"/>
                  <a:pt x="1373286" y="19815"/>
                  <a:pt x="1495552" y="0"/>
                </a:cubicBezTo>
                <a:cubicBezTo>
                  <a:pt x="1617818" y="-19815"/>
                  <a:pt x="1963144" y="5140"/>
                  <a:pt x="2184908" y="0"/>
                </a:cubicBezTo>
                <a:cubicBezTo>
                  <a:pt x="2406672" y="-5140"/>
                  <a:pt x="2629335" y="26872"/>
                  <a:pt x="2874264" y="0"/>
                </a:cubicBezTo>
                <a:cubicBezTo>
                  <a:pt x="3119193" y="-26872"/>
                  <a:pt x="3287649" y="5701"/>
                  <a:pt x="3563620" y="0"/>
                </a:cubicBezTo>
                <a:cubicBezTo>
                  <a:pt x="3839591" y="-5701"/>
                  <a:pt x="3777976" y="17362"/>
                  <a:pt x="3832352" y="0"/>
                </a:cubicBezTo>
                <a:cubicBezTo>
                  <a:pt x="3886728" y="-17362"/>
                  <a:pt x="4079116" y="31359"/>
                  <a:pt x="4206240" y="0"/>
                </a:cubicBezTo>
                <a:cubicBezTo>
                  <a:pt x="4333364" y="-31359"/>
                  <a:pt x="4618502" y="69227"/>
                  <a:pt x="4895596" y="0"/>
                </a:cubicBezTo>
                <a:cubicBezTo>
                  <a:pt x="5172690" y="-69227"/>
                  <a:pt x="5125116" y="43364"/>
                  <a:pt x="5269484" y="0"/>
                </a:cubicBezTo>
                <a:cubicBezTo>
                  <a:pt x="5413852" y="-43364"/>
                  <a:pt x="5756294" y="31550"/>
                  <a:pt x="6063996" y="0"/>
                </a:cubicBezTo>
                <a:cubicBezTo>
                  <a:pt x="6371698" y="-31550"/>
                  <a:pt x="6320484" y="45386"/>
                  <a:pt x="6543040" y="0"/>
                </a:cubicBezTo>
                <a:cubicBezTo>
                  <a:pt x="6765596" y="-45386"/>
                  <a:pt x="6743390" y="5045"/>
                  <a:pt x="6811772" y="0"/>
                </a:cubicBezTo>
                <a:cubicBezTo>
                  <a:pt x="6880154" y="-5045"/>
                  <a:pt x="7225739" y="82091"/>
                  <a:pt x="7606284" y="0"/>
                </a:cubicBezTo>
                <a:cubicBezTo>
                  <a:pt x="7986829" y="-82091"/>
                  <a:pt x="8112741" y="57736"/>
                  <a:pt x="8400796" y="0"/>
                </a:cubicBezTo>
                <a:cubicBezTo>
                  <a:pt x="8688851" y="-57736"/>
                  <a:pt x="8585307" y="18281"/>
                  <a:pt x="8669528" y="0"/>
                </a:cubicBezTo>
                <a:cubicBezTo>
                  <a:pt x="8753749" y="-18281"/>
                  <a:pt x="8865650" y="22383"/>
                  <a:pt x="8938260" y="0"/>
                </a:cubicBezTo>
                <a:cubicBezTo>
                  <a:pt x="9010870" y="-22383"/>
                  <a:pt x="9108381" y="6220"/>
                  <a:pt x="9206992" y="0"/>
                </a:cubicBezTo>
                <a:cubicBezTo>
                  <a:pt x="9305603" y="-6220"/>
                  <a:pt x="9371300" y="21177"/>
                  <a:pt x="9475724" y="0"/>
                </a:cubicBezTo>
                <a:cubicBezTo>
                  <a:pt x="9580148" y="-21177"/>
                  <a:pt x="9687191" y="20604"/>
                  <a:pt x="9744456" y="0"/>
                </a:cubicBezTo>
                <a:cubicBezTo>
                  <a:pt x="9801721" y="-20604"/>
                  <a:pt x="9892929" y="31596"/>
                  <a:pt x="10013188" y="0"/>
                </a:cubicBezTo>
                <a:cubicBezTo>
                  <a:pt x="10133447" y="-31596"/>
                  <a:pt x="10307743" y="32610"/>
                  <a:pt x="10515600" y="0"/>
                </a:cubicBezTo>
                <a:cubicBezTo>
                  <a:pt x="10526849" y="152521"/>
                  <a:pt x="10491412" y="249833"/>
                  <a:pt x="10515600" y="459750"/>
                </a:cubicBezTo>
                <a:cubicBezTo>
                  <a:pt x="10539788" y="669667"/>
                  <a:pt x="10504229" y="726316"/>
                  <a:pt x="10515600" y="960236"/>
                </a:cubicBezTo>
                <a:cubicBezTo>
                  <a:pt x="10526971" y="1194156"/>
                  <a:pt x="10460156" y="1319984"/>
                  <a:pt x="10515600" y="1501460"/>
                </a:cubicBezTo>
                <a:cubicBezTo>
                  <a:pt x="10571044" y="1682936"/>
                  <a:pt x="10510919" y="1915784"/>
                  <a:pt x="10515600" y="2124159"/>
                </a:cubicBezTo>
                <a:cubicBezTo>
                  <a:pt x="10520281" y="2332534"/>
                  <a:pt x="10457271" y="2491309"/>
                  <a:pt x="10515600" y="2665383"/>
                </a:cubicBezTo>
                <a:cubicBezTo>
                  <a:pt x="10573929" y="2839457"/>
                  <a:pt x="10456174" y="2990196"/>
                  <a:pt x="10515600" y="3247345"/>
                </a:cubicBezTo>
                <a:cubicBezTo>
                  <a:pt x="10575026" y="3504494"/>
                  <a:pt x="10499310" y="3780079"/>
                  <a:pt x="10515600" y="4073730"/>
                </a:cubicBezTo>
                <a:cubicBezTo>
                  <a:pt x="10385626" y="4075332"/>
                  <a:pt x="10279747" y="4053135"/>
                  <a:pt x="10141712" y="4073730"/>
                </a:cubicBezTo>
                <a:cubicBezTo>
                  <a:pt x="10003677" y="4094325"/>
                  <a:pt x="9820184" y="4060427"/>
                  <a:pt x="9662668" y="4073730"/>
                </a:cubicBezTo>
                <a:cubicBezTo>
                  <a:pt x="9505152" y="4087033"/>
                  <a:pt x="9195591" y="4040440"/>
                  <a:pt x="8868156" y="4073730"/>
                </a:cubicBezTo>
                <a:cubicBezTo>
                  <a:pt x="8540721" y="4107020"/>
                  <a:pt x="8332509" y="4053536"/>
                  <a:pt x="8178800" y="4073730"/>
                </a:cubicBezTo>
                <a:cubicBezTo>
                  <a:pt x="8025091" y="4093924"/>
                  <a:pt x="7869511" y="4043103"/>
                  <a:pt x="7699756" y="4073730"/>
                </a:cubicBezTo>
                <a:cubicBezTo>
                  <a:pt x="7530001" y="4104357"/>
                  <a:pt x="7415645" y="4031076"/>
                  <a:pt x="7325868" y="4073730"/>
                </a:cubicBezTo>
                <a:cubicBezTo>
                  <a:pt x="7236091" y="4116384"/>
                  <a:pt x="7013842" y="4024551"/>
                  <a:pt x="6846824" y="4073730"/>
                </a:cubicBezTo>
                <a:cubicBezTo>
                  <a:pt x="6679806" y="4122909"/>
                  <a:pt x="6489429" y="4024257"/>
                  <a:pt x="6262624" y="4073730"/>
                </a:cubicBezTo>
                <a:cubicBezTo>
                  <a:pt x="6035819" y="4123203"/>
                  <a:pt x="6020124" y="4070988"/>
                  <a:pt x="5783580" y="4073730"/>
                </a:cubicBezTo>
                <a:cubicBezTo>
                  <a:pt x="5547036" y="4076472"/>
                  <a:pt x="5404715" y="4029014"/>
                  <a:pt x="5304536" y="4073730"/>
                </a:cubicBezTo>
                <a:cubicBezTo>
                  <a:pt x="5204357" y="4118446"/>
                  <a:pt x="5052353" y="4051227"/>
                  <a:pt x="4825492" y="4073730"/>
                </a:cubicBezTo>
                <a:cubicBezTo>
                  <a:pt x="4598631" y="4096233"/>
                  <a:pt x="4197569" y="3993344"/>
                  <a:pt x="4030980" y="4073730"/>
                </a:cubicBezTo>
                <a:cubicBezTo>
                  <a:pt x="3864391" y="4154116"/>
                  <a:pt x="3605078" y="4005056"/>
                  <a:pt x="3446780" y="4073730"/>
                </a:cubicBezTo>
                <a:cubicBezTo>
                  <a:pt x="3288482" y="4142404"/>
                  <a:pt x="3073344" y="4020276"/>
                  <a:pt x="2862580" y="4073730"/>
                </a:cubicBezTo>
                <a:cubicBezTo>
                  <a:pt x="2651816" y="4127184"/>
                  <a:pt x="2503056" y="4066294"/>
                  <a:pt x="2383536" y="4073730"/>
                </a:cubicBezTo>
                <a:cubicBezTo>
                  <a:pt x="2264016" y="4081166"/>
                  <a:pt x="2060436" y="4046089"/>
                  <a:pt x="1904492" y="4073730"/>
                </a:cubicBezTo>
                <a:cubicBezTo>
                  <a:pt x="1748548" y="4101371"/>
                  <a:pt x="1682614" y="4045585"/>
                  <a:pt x="1530604" y="4073730"/>
                </a:cubicBezTo>
                <a:cubicBezTo>
                  <a:pt x="1378594" y="4101875"/>
                  <a:pt x="1132056" y="4053693"/>
                  <a:pt x="841248" y="4073730"/>
                </a:cubicBezTo>
                <a:cubicBezTo>
                  <a:pt x="550440" y="4093767"/>
                  <a:pt x="214678" y="4001199"/>
                  <a:pt x="0" y="4073730"/>
                </a:cubicBezTo>
                <a:cubicBezTo>
                  <a:pt x="-36835" y="3783477"/>
                  <a:pt x="40743" y="3749295"/>
                  <a:pt x="0" y="3451031"/>
                </a:cubicBezTo>
                <a:cubicBezTo>
                  <a:pt x="-40743" y="3152767"/>
                  <a:pt x="23444" y="3162429"/>
                  <a:pt x="0" y="2909807"/>
                </a:cubicBezTo>
                <a:cubicBezTo>
                  <a:pt x="-23444" y="2657185"/>
                  <a:pt x="43093" y="2549809"/>
                  <a:pt x="0" y="2368583"/>
                </a:cubicBezTo>
                <a:cubicBezTo>
                  <a:pt x="-43093" y="2187357"/>
                  <a:pt x="57041" y="1939975"/>
                  <a:pt x="0" y="1786622"/>
                </a:cubicBezTo>
                <a:cubicBezTo>
                  <a:pt x="-57041" y="1633269"/>
                  <a:pt x="19935" y="1426805"/>
                  <a:pt x="0" y="1326872"/>
                </a:cubicBezTo>
                <a:cubicBezTo>
                  <a:pt x="-19935" y="1226939"/>
                  <a:pt x="16167" y="905174"/>
                  <a:pt x="0" y="744911"/>
                </a:cubicBezTo>
                <a:cubicBezTo>
                  <a:pt x="-16167" y="584648"/>
                  <a:pt x="24711" y="162028"/>
                  <a:pt x="0" y="0"/>
                </a:cubicBezTo>
                <a:close/>
              </a:path>
              <a:path w="10515600" h="4073730" stroke="0" extrusionOk="0">
                <a:moveTo>
                  <a:pt x="0" y="0"/>
                </a:moveTo>
                <a:cubicBezTo>
                  <a:pt x="241904" y="-8243"/>
                  <a:pt x="472074" y="80863"/>
                  <a:pt x="689356" y="0"/>
                </a:cubicBezTo>
                <a:cubicBezTo>
                  <a:pt x="906638" y="-80863"/>
                  <a:pt x="1238009" y="34405"/>
                  <a:pt x="1483868" y="0"/>
                </a:cubicBezTo>
                <a:cubicBezTo>
                  <a:pt x="1729727" y="-34405"/>
                  <a:pt x="2117577" y="43757"/>
                  <a:pt x="2278380" y="0"/>
                </a:cubicBezTo>
                <a:cubicBezTo>
                  <a:pt x="2439183" y="-43757"/>
                  <a:pt x="2864435" y="48733"/>
                  <a:pt x="3072892" y="0"/>
                </a:cubicBezTo>
                <a:cubicBezTo>
                  <a:pt x="3281349" y="-48733"/>
                  <a:pt x="3385534" y="16673"/>
                  <a:pt x="3657092" y="0"/>
                </a:cubicBezTo>
                <a:cubicBezTo>
                  <a:pt x="3928650" y="-16673"/>
                  <a:pt x="3951634" y="21585"/>
                  <a:pt x="4030980" y="0"/>
                </a:cubicBezTo>
                <a:cubicBezTo>
                  <a:pt x="4110326" y="-21585"/>
                  <a:pt x="4642212" y="88056"/>
                  <a:pt x="4825492" y="0"/>
                </a:cubicBezTo>
                <a:cubicBezTo>
                  <a:pt x="5008772" y="-88056"/>
                  <a:pt x="5033132" y="32678"/>
                  <a:pt x="5199380" y="0"/>
                </a:cubicBezTo>
                <a:cubicBezTo>
                  <a:pt x="5365628" y="-32678"/>
                  <a:pt x="5607965" y="27279"/>
                  <a:pt x="5888736" y="0"/>
                </a:cubicBezTo>
                <a:cubicBezTo>
                  <a:pt x="6169507" y="-27279"/>
                  <a:pt x="6323901" y="11243"/>
                  <a:pt x="6578092" y="0"/>
                </a:cubicBezTo>
                <a:cubicBezTo>
                  <a:pt x="6832283" y="-11243"/>
                  <a:pt x="6944670" y="53873"/>
                  <a:pt x="7057136" y="0"/>
                </a:cubicBezTo>
                <a:cubicBezTo>
                  <a:pt x="7169602" y="-53873"/>
                  <a:pt x="7240490" y="14350"/>
                  <a:pt x="7325868" y="0"/>
                </a:cubicBezTo>
                <a:cubicBezTo>
                  <a:pt x="7411246" y="-14350"/>
                  <a:pt x="7529427" y="38071"/>
                  <a:pt x="7699756" y="0"/>
                </a:cubicBezTo>
                <a:cubicBezTo>
                  <a:pt x="7870085" y="-38071"/>
                  <a:pt x="8052098" y="46443"/>
                  <a:pt x="8283956" y="0"/>
                </a:cubicBezTo>
                <a:cubicBezTo>
                  <a:pt x="8515814" y="-46443"/>
                  <a:pt x="8703767" y="23271"/>
                  <a:pt x="8868156" y="0"/>
                </a:cubicBezTo>
                <a:cubicBezTo>
                  <a:pt x="9032545" y="-23271"/>
                  <a:pt x="9364956" y="82922"/>
                  <a:pt x="9662668" y="0"/>
                </a:cubicBezTo>
                <a:cubicBezTo>
                  <a:pt x="9960380" y="-82922"/>
                  <a:pt x="10279293" y="52627"/>
                  <a:pt x="10515600" y="0"/>
                </a:cubicBezTo>
                <a:cubicBezTo>
                  <a:pt x="10570038" y="251503"/>
                  <a:pt x="10514236" y="438151"/>
                  <a:pt x="10515600" y="581961"/>
                </a:cubicBezTo>
                <a:cubicBezTo>
                  <a:pt x="10516964" y="725771"/>
                  <a:pt x="10461923" y="861819"/>
                  <a:pt x="10515600" y="1041711"/>
                </a:cubicBezTo>
                <a:cubicBezTo>
                  <a:pt x="10569277" y="1221603"/>
                  <a:pt x="10469998" y="1332878"/>
                  <a:pt x="10515600" y="1501460"/>
                </a:cubicBezTo>
                <a:cubicBezTo>
                  <a:pt x="10561202" y="1670042"/>
                  <a:pt x="10444346" y="1874158"/>
                  <a:pt x="10515600" y="2164897"/>
                </a:cubicBezTo>
                <a:cubicBezTo>
                  <a:pt x="10586854" y="2455636"/>
                  <a:pt x="10504422" y="2617082"/>
                  <a:pt x="10515600" y="2746858"/>
                </a:cubicBezTo>
                <a:cubicBezTo>
                  <a:pt x="10526778" y="2876634"/>
                  <a:pt x="10470924" y="3002316"/>
                  <a:pt x="10515600" y="3206607"/>
                </a:cubicBezTo>
                <a:cubicBezTo>
                  <a:pt x="10560276" y="3410898"/>
                  <a:pt x="10467389" y="3676578"/>
                  <a:pt x="10515600" y="4073730"/>
                </a:cubicBezTo>
                <a:cubicBezTo>
                  <a:pt x="10213087" y="4111231"/>
                  <a:pt x="10064457" y="3994837"/>
                  <a:pt x="9721088" y="4073730"/>
                </a:cubicBezTo>
                <a:cubicBezTo>
                  <a:pt x="9377719" y="4152623"/>
                  <a:pt x="9354797" y="4031760"/>
                  <a:pt x="9136888" y="4073730"/>
                </a:cubicBezTo>
                <a:cubicBezTo>
                  <a:pt x="8918979" y="4115700"/>
                  <a:pt x="8982427" y="4041760"/>
                  <a:pt x="8868156" y="4073730"/>
                </a:cubicBezTo>
                <a:cubicBezTo>
                  <a:pt x="8753885" y="4105700"/>
                  <a:pt x="8556460" y="4004159"/>
                  <a:pt x="8283956" y="4073730"/>
                </a:cubicBezTo>
                <a:cubicBezTo>
                  <a:pt x="8011452" y="4143301"/>
                  <a:pt x="7852192" y="4061714"/>
                  <a:pt x="7699756" y="4073730"/>
                </a:cubicBezTo>
                <a:cubicBezTo>
                  <a:pt x="7547320" y="4085746"/>
                  <a:pt x="7139827" y="3985043"/>
                  <a:pt x="6905244" y="4073730"/>
                </a:cubicBezTo>
                <a:cubicBezTo>
                  <a:pt x="6670661" y="4162417"/>
                  <a:pt x="6655846" y="4056210"/>
                  <a:pt x="6531356" y="4073730"/>
                </a:cubicBezTo>
                <a:cubicBezTo>
                  <a:pt x="6406866" y="4091250"/>
                  <a:pt x="6213026" y="4027263"/>
                  <a:pt x="5947156" y="4073730"/>
                </a:cubicBezTo>
                <a:cubicBezTo>
                  <a:pt x="5681286" y="4120197"/>
                  <a:pt x="5636312" y="4012298"/>
                  <a:pt x="5362956" y="4073730"/>
                </a:cubicBezTo>
                <a:cubicBezTo>
                  <a:pt x="5089600" y="4135162"/>
                  <a:pt x="4988149" y="4044346"/>
                  <a:pt x="4673600" y="4073730"/>
                </a:cubicBezTo>
                <a:cubicBezTo>
                  <a:pt x="4359051" y="4103114"/>
                  <a:pt x="4399819" y="4061557"/>
                  <a:pt x="4299712" y="4073730"/>
                </a:cubicBezTo>
                <a:cubicBezTo>
                  <a:pt x="4199605" y="4085903"/>
                  <a:pt x="4016592" y="4030988"/>
                  <a:pt x="3925824" y="4073730"/>
                </a:cubicBezTo>
                <a:cubicBezTo>
                  <a:pt x="3835056" y="4116472"/>
                  <a:pt x="3566257" y="4038628"/>
                  <a:pt x="3341624" y="4073730"/>
                </a:cubicBezTo>
                <a:cubicBezTo>
                  <a:pt x="3116991" y="4108832"/>
                  <a:pt x="2798366" y="3978922"/>
                  <a:pt x="2547112" y="4073730"/>
                </a:cubicBezTo>
                <a:cubicBezTo>
                  <a:pt x="2295858" y="4168538"/>
                  <a:pt x="2136107" y="4045855"/>
                  <a:pt x="1857756" y="4073730"/>
                </a:cubicBezTo>
                <a:cubicBezTo>
                  <a:pt x="1579405" y="4101605"/>
                  <a:pt x="1366593" y="4012767"/>
                  <a:pt x="1168400" y="4073730"/>
                </a:cubicBezTo>
                <a:cubicBezTo>
                  <a:pt x="970207" y="4134693"/>
                  <a:pt x="471028" y="3987698"/>
                  <a:pt x="0" y="4073730"/>
                </a:cubicBezTo>
                <a:cubicBezTo>
                  <a:pt x="-20547" y="3767945"/>
                  <a:pt x="19122" y="3677158"/>
                  <a:pt x="0" y="3451031"/>
                </a:cubicBezTo>
                <a:cubicBezTo>
                  <a:pt x="-19122" y="3224904"/>
                  <a:pt x="62302" y="2955417"/>
                  <a:pt x="0" y="2828333"/>
                </a:cubicBezTo>
                <a:cubicBezTo>
                  <a:pt x="-62302" y="2701249"/>
                  <a:pt x="39868" y="2509928"/>
                  <a:pt x="0" y="2205634"/>
                </a:cubicBezTo>
                <a:cubicBezTo>
                  <a:pt x="-39868" y="1901340"/>
                  <a:pt x="55134" y="1919969"/>
                  <a:pt x="0" y="1705147"/>
                </a:cubicBezTo>
                <a:cubicBezTo>
                  <a:pt x="-55134" y="1490325"/>
                  <a:pt x="43686" y="1273716"/>
                  <a:pt x="0" y="1082448"/>
                </a:cubicBezTo>
                <a:cubicBezTo>
                  <a:pt x="-43686" y="891180"/>
                  <a:pt x="28647" y="672222"/>
                  <a:pt x="0" y="541224"/>
                </a:cubicBezTo>
                <a:cubicBezTo>
                  <a:pt x="-28647" y="410226"/>
                  <a:pt x="48624" y="229157"/>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78782756">
                  <ask:type>
                    <ask:lineSketchScribble/>
                  </ask:type>
                </ask:lineSketchStyleProps>
              </a:ext>
            </a:extLst>
          </a:ln>
        </p:spPr>
        <p:txBody>
          <a:bodyPr>
            <a:normAutofit fontScale="92500" lnSpcReduction="10000"/>
          </a:bodyPr>
          <a:lstStyle/>
          <a:p>
            <a:pPr marL="0" indent="0" algn="just">
              <a:lnSpc>
                <a:spcPct val="130000"/>
              </a:lnSpc>
              <a:buNone/>
            </a:pPr>
            <a:r>
              <a:rPr lang="el-GR" sz="1800" dirty="0">
                <a:latin typeface="Calibri" panose="020F0502020204030204" pitchFamily="34" charset="0"/>
                <a:ea typeface="MyriadPro-Regular"/>
                <a:cs typeface="Arial" panose="020B0604020202020204" pitchFamily="34" charset="0"/>
              </a:rPr>
              <a:t>Η προσφυγή είχε αποτέλεσμα. Ο Έντμοντ αφέθηκε ελεύθερος. Αλλά αυτό που μου τραβάει το μάτι εδώ είναι η επιλογή του </a:t>
            </a:r>
            <a:r>
              <a:rPr lang="el-GR" sz="1800" dirty="0" err="1">
                <a:latin typeface="Calibri" panose="020F0502020204030204" pitchFamily="34" charset="0"/>
                <a:ea typeface="MyriadPro-Regular"/>
                <a:cs typeface="Arial" panose="020B0604020202020204" pitchFamily="34" charset="0"/>
              </a:rPr>
              <a:t>Bellier-Beaumont</a:t>
            </a:r>
            <a:r>
              <a:rPr lang="el-GR" sz="1800" dirty="0">
                <a:latin typeface="Calibri" panose="020F0502020204030204" pitchFamily="34" charset="0"/>
                <a:ea typeface="MyriadPro-Regular"/>
                <a:cs typeface="Arial" panose="020B0604020202020204" pitchFamily="34" charset="0"/>
              </a:rPr>
              <a:t> για το «εντελώς». Η νέα μας επιχείρηση με βανίλια, λέει, οφείλεται «εξ ολοκλήρου» στον Έντμοντ. Αποδίδει πλήρως τα εύσημα στον πρώην σκλάβο για την ανακάλυψή του και δεν κρατά τίποτα για τον εαυτό του. Αυτό είναι σπάνιο. Ο Έντμοντ ήταν έτοιμος να αναγνωριστεί και να πληρωθεί. Τότε, ξαφνικά, ο Έντμοντ απέκτησε έναν αντίπαλο. Ένας διάσημος βοτανολόγος από το Παρίσι - ένας λόγιος, ένας υψηλόβαθμος αξιωματούχος που τιμήθηκε με τον τίτλο του ιππότη για τα επιτεύγματά του - ανακοίνωσε τη δεκαετία του 1860 ότι αυτός, όχι ο μικρός σκλάβος, είχε ανακαλύψει πώς να γονιμοποιήσει τη βανίλια. </a:t>
            </a:r>
          </a:p>
          <a:p>
            <a:pPr marL="0" indent="0" algn="just">
              <a:lnSpc>
                <a:spcPct val="130000"/>
              </a:lnSpc>
              <a:buNone/>
            </a:pPr>
            <a:r>
              <a:rPr lang="el-GR" sz="1800" dirty="0">
                <a:latin typeface="Calibri" panose="020F0502020204030204" pitchFamily="34" charset="0"/>
                <a:ea typeface="MyriadPro-Regular"/>
                <a:cs typeface="Arial" panose="020B0604020202020204" pitchFamily="34" charset="0"/>
              </a:rPr>
              <a:t>Ο </a:t>
            </a:r>
            <a:r>
              <a:rPr lang="el-GR" sz="1800" dirty="0" err="1">
                <a:latin typeface="Calibri" panose="020F0502020204030204" pitchFamily="34" charset="0"/>
                <a:ea typeface="MyriadPro-Regular"/>
                <a:cs typeface="Arial" panose="020B0604020202020204" pitchFamily="34" charset="0"/>
              </a:rPr>
              <a:t>Jean</a:t>
            </a:r>
            <a:r>
              <a:rPr lang="el-GR" sz="1800" dirty="0">
                <a:latin typeface="Calibri" panose="020F0502020204030204" pitchFamily="34" charset="0"/>
                <a:ea typeface="MyriadPro-Regular"/>
                <a:cs typeface="Arial" panose="020B0604020202020204" pitchFamily="34" charset="0"/>
              </a:rPr>
              <a:t> </a:t>
            </a:r>
            <a:r>
              <a:rPr lang="el-GR" sz="1800" dirty="0" err="1">
                <a:latin typeface="Calibri" panose="020F0502020204030204" pitchFamily="34" charset="0"/>
                <a:ea typeface="MyriadPro-Regular"/>
                <a:cs typeface="Arial" panose="020B0604020202020204" pitchFamily="34" charset="0"/>
              </a:rPr>
              <a:t>Michel</a:t>
            </a:r>
            <a:r>
              <a:rPr lang="el-GR" sz="1800" dirty="0">
                <a:latin typeface="Calibri" panose="020F0502020204030204" pitchFamily="34" charset="0"/>
                <a:ea typeface="MyriadPro-Regular"/>
                <a:cs typeface="Arial" panose="020B0604020202020204" pitchFamily="34" charset="0"/>
              </a:rPr>
              <a:t> </a:t>
            </a:r>
            <a:r>
              <a:rPr lang="el-GR" sz="1800" dirty="0" err="1">
                <a:latin typeface="Calibri" panose="020F0502020204030204" pitchFamily="34" charset="0"/>
                <a:ea typeface="MyriadPro-Regular"/>
                <a:cs typeface="Arial" panose="020B0604020202020204" pitchFamily="34" charset="0"/>
              </a:rPr>
              <a:t>Claude</a:t>
            </a:r>
            <a:r>
              <a:rPr lang="el-GR" sz="1800" dirty="0">
                <a:latin typeface="Calibri" panose="020F0502020204030204" pitchFamily="34" charset="0"/>
                <a:ea typeface="MyriadPro-Regular"/>
                <a:cs typeface="Arial" panose="020B0604020202020204" pitchFamily="34" charset="0"/>
              </a:rPr>
              <a:t> </a:t>
            </a:r>
            <a:r>
              <a:rPr lang="el-GR" sz="1800" dirty="0" err="1">
                <a:latin typeface="Calibri" panose="020F0502020204030204" pitchFamily="34" charset="0"/>
                <a:ea typeface="MyriadPro-Regular"/>
                <a:cs typeface="Arial" panose="020B0604020202020204" pitchFamily="34" charset="0"/>
              </a:rPr>
              <a:t>Richard</a:t>
            </a:r>
            <a:r>
              <a:rPr lang="el-GR" sz="1800" dirty="0">
                <a:latin typeface="Calibri" panose="020F0502020204030204" pitchFamily="34" charset="0"/>
                <a:ea typeface="MyriadPro-Regular"/>
                <a:cs typeface="Arial" panose="020B0604020202020204" pitchFamily="34" charset="0"/>
              </a:rPr>
              <a:t> ισχυρίστηκε ότι είχε γονιμοποιήσει με το χέρι τη βανίλια στο Παρίσι και στη συνέχεια πήγε στη </a:t>
            </a:r>
            <a:r>
              <a:rPr lang="el-GR" sz="1800" dirty="0" err="1">
                <a:latin typeface="Calibri" panose="020F0502020204030204" pitchFamily="34" charset="0"/>
                <a:ea typeface="MyriadPro-Regular"/>
                <a:cs typeface="Arial" panose="020B0604020202020204" pitchFamily="34" charset="0"/>
              </a:rPr>
              <a:t>Ρεϋνιόν</a:t>
            </a:r>
            <a:r>
              <a:rPr lang="el-GR" sz="1800" dirty="0">
                <a:latin typeface="Calibri" panose="020F0502020204030204" pitchFamily="34" charset="0"/>
                <a:ea typeface="MyriadPro-Regular"/>
                <a:cs typeface="Arial" panose="020B0604020202020204" pitchFamily="34" charset="0"/>
              </a:rPr>
              <a:t> το 1838 για να δείξει σε μια μικρή ομάδα φυτοκόμων πώς να το κάνει. Ο μικρός Έντμοντ, υπέθεσε, ήταν στο δωμάτιο, είχε κρυφοκοιτάξει και μετά έκλεψε την τεχνική. Ιδού λοιπόν ένας διάσημος μελετητής από την αυτοκρατορική πρωτεύουσα που διεκδικεί μια αξίωση εναντίον ενός 12χρονου σκλάβου από ένα απομακρυσμένο ξένο νησί. Τι πιθανότητες είχε ο Έντμοντ; Ήταν αμόρφωτος, χωρίς δύναμη, χωρίς φωνή</a:t>
            </a:r>
            <a:r>
              <a:rPr lang="en-GB" sz="1800" dirty="0">
                <a:effectLst/>
                <a:latin typeface="Calibri" panose="020F0502020204030204" pitchFamily="34" charset="0"/>
                <a:ea typeface="MyriadPro-Regular"/>
                <a:cs typeface="Arial" panose="020B0604020202020204" pitchFamily="34" charset="0"/>
              </a:rPr>
              <a:t>….</a:t>
            </a:r>
            <a:endParaRPr lang="en-GB" dirty="0"/>
          </a:p>
        </p:txBody>
      </p:sp>
    </p:spTree>
    <p:extLst>
      <p:ext uri="{BB962C8B-B14F-4D97-AF65-F5344CB8AC3E}">
        <p14:creationId xmlns:p14="http://schemas.microsoft.com/office/powerpoint/2010/main" val="2542797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noFill/>
        </p:spPr>
        <p:txBody>
          <a:bodyPr>
            <a:normAutofit/>
          </a:bodyPr>
          <a:lstStyle/>
          <a:p>
            <a:pPr marL="0" indent="0">
              <a:lnSpc>
                <a:spcPct val="130000"/>
              </a:lnSpc>
              <a:buNone/>
            </a:pPr>
            <a:r>
              <a:rPr lang="el-GR" sz="1800" b="1" i="1" dirty="0">
                <a:latin typeface="Calibri" panose="020F0502020204030204" pitchFamily="34" charset="0"/>
                <a:ea typeface="MyriadPro-Regular"/>
                <a:cs typeface="Arial" panose="020B0604020202020204" pitchFamily="34" charset="0"/>
              </a:rPr>
              <a:t>Και τώρα η σειρά σας</a:t>
            </a:r>
            <a:r>
              <a:rPr lang="en-GB" sz="1800" b="1" i="1" dirty="0">
                <a:effectLst/>
                <a:latin typeface="Calibri" panose="020F0502020204030204" pitchFamily="34" charset="0"/>
                <a:ea typeface="MyriadPro-Regular"/>
                <a:cs typeface="Arial" panose="020B0604020202020204" pitchFamily="34" charset="0"/>
              </a:rPr>
              <a:t>!</a:t>
            </a:r>
            <a:endParaRPr lang="en-GB" sz="1800" dirty="0">
              <a:effectLst/>
              <a:latin typeface="Calibri" panose="020F0502020204030204" pitchFamily="34" charset="0"/>
              <a:ea typeface="MyriadPro-Regular"/>
              <a:cs typeface="Arial" panose="020B0604020202020204" pitchFamily="34" charset="0"/>
            </a:endParaRPr>
          </a:p>
          <a:p>
            <a:pPr algn="l">
              <a:lnSpc>
                <a:spcPct val="130000"/>
              </a:lnSpc>
            </a:pPr>
            <a:endParaRPr lang="en-GB" sz="1800" dirty="0">
              <a:effectLst/>
              <a:latin typeface="Calibri" panose="020F0502020204030204" pitchFamily="34" charset="0"/>
              <a:ea typeface="MyriadPro-Regular"/>
              <a:cs typeface="Arial" panose="020B0604020202020204" pitchFamily="34" charset="0"/>
            </a:endParaRPr>
          </a:p>
          <a:p>
            <a:pPr>
              <a:lnSpc>
                <a:spcPct val="130000"/>
              </a:lnSpc>
            </a:pPr>
            <a:r>
              <a:rPr lang="el-GR" sz="1800" dirty="0">
                <a:latin typeface="Calibri" panose="020F0502020204030204" pitchFamily="34" charset="0"/>
                <a:ea typeface="MyriadPro-Regular"/>
                <a:cs typeface="Arial" panose="020B0604020202020204" pitchFamily="34" charset="0"/>
              </a:rPr>
              <a:t>Βάλτε τον εαυτό σας στη θέση του ατόμου που επιλέξατε όσο καλύτερα μπορείτε και φανταστείτε ότι είστε αυτό το άτομο για αυτήν την εμπειρία.</a:t>
            </a:r>
          </a:p>
          <a:p>
            <a:pPr>
              <a:lnSpc>
                <a:spcPct val="130000"/>
              </a:lnSpc>
            </a:pPr>
            <a:r>
              <a:rPr lang="el-GR" sz="1800" dirty="0">
                <a:latin typeface="Calibri" panose="020F0502020204030204" pitchFamily="34" charset="0"/>
                <a:ea typeface="MyriadPro-Regular"/>
                <a:cs typeface="Arial" panose="020B0604020202020204" pitchFamily="34" charset="0"/>
              </a:rPr>
              <a:t>Τώρα απαντήστε αυτές τις ερωτήσεις</a:t>
            </a:r>
            <a:r>
              <a:rPr lang="en-GB" sz="1800" dirty="0">
                <a:latin typeface="Calibri" panose="020F0502020204030204" pitchFamily="34" charset="0"/>
                <a:ea typeface="MyriadPro-Regular"/>
                <a:cs typeface="Arial" panose="020B0604020202020204" pitchFamily="34" charset="0"/>
              </a:rPr>
              <a:t>:</a:t>
            </a:r>
          </a:p>
          <a:p>
            <a:pPr marL="800100" lvl="1" indent="-342900">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Πώς φαίνεται η κατάσταση στην οποία βρίσκεστε από τη δική σας οπτική γωνία;</a:t>
            </a:r>
          </a:p>
          <a:p>
            <a:pPr marL="800100" lvl="1" indent="-342900">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Περιγράψτε σε πρώτο πρόσωπο αυτό που έχετε αυτή τη στιγμή στο μυαλό σας.</a:t>
            </a:r>
            <a:b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b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Ξεκινήστε με το "Είμαι (π.χ., ο </a:t>
            </a:r>
            <a:r>
              <a:rPr lang="el-GR"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Έντμοντ, ο </a:t>
            </a:r>
            <a:r>
              <a:rPr lang="en-US" sz="18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Ferréol</a:t>
            </a:r>
            <a:r>
              <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800100" lvl="1" indent="-342900">
              <a:lnSpc>
                <a:spcPct val="130000"/>
              </a:lnSpc>
              <a:spcBef>
                <a:spcPts val="500"/>
              </a:spcBef>
              <a:spcAft>
                <a:spcPts val="1000"/>
              </a:spcAft>
              <a:buClr>
                <a:srgbClr val="ED7D31"/>
              </a:buClr>
              <a:buSzPts val="1600"/>
              <a:buFont typeface="Wingdings" panose="05000000000000000000" pitchFamily="2" charset="2"/>
              <a:buChar char=""/>
            </a:pPr>
            <a:r>
              <a:rPr lang="el-GR" sz="1800" i="1" dirty="0">
                <a:solidFill>
                  <a:srgbClr val="000000"/>
                </a:solidFill>
                <a:latin typeface="Calibri" panose="020F0502020204030204" pitchFamily="34" charset="0"/>
                <a:ea typeface="Calibri" panose="020F0502020204030204" pitchFamily="34" charset="0"/>
                <a:cs typeface="Arial" panose="020B0604020202020204" pitchFamily="34" charset="0"/>
              </a:rPr>
              <a:t>Ποιοι άνθρωποι γύρω σας βρίσκονται στην ίδια ή παρόμοια κατάσταση;</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pic>
        <p:nvPicPr>
          <p:cNvPr id="8" name="Grafik 617" descr="Aquarell, Pinselstrich, Farbe, Abstrakt, Textur, Bürste">
            <a:extLst>
              <a:ext uri="{FF2B5EF4-FFF2-40B4-BE49-F238E27FC236}">
                <a16:creationId xmlns:a16="http://schemas.microsoft.com/office/drawing/2014/main" id="{05D21614-F094-41CD-8D8E-E233FFDD994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a:xfrm>
            <a:off x="838200" y="365125"/>
            <a:ext cx="11353800" cy="1325563"/>
          </a:xfrm>
        </p:spPr>
        <p:txBody>
          <a:bodyPr>
            <a:normAutofit/>
          </a:bodyPr>
          <a:lstStyle/>
          <a:p>
            <a:r>
              <a:rPr lang="el-GR" sz="3800" dirty="0"/>
              <a:t>Βήμα 3: Στιγμές Ιστορίας  – Γίνετε εσείς ο πρωταγωνιστής</a:t>
            </a:r>
            <a:endParaRPr lang="en-GB" sz="3800" dirty="0"/>
          </a:p>
        </p:txBody>
      </p:sp>
      <p:sp>
        <p:nvSpPr>
          <p:cNvPr id="4" name="TextBox 3">
            <a:extLst>
              <a:ext uri="{FF2B5EF4-FFF2-40B4-BE49-F238E27FC236}">
                <a16:creationId xmlns:a16="http://schemas.microsoft.com/office/drawing/2014/main" id="{7AFF9359-DA11-4BDE-AE1D-089FDCF2368C}"/>
              </a:ext>
            </a:extLst>
          </p:cNvPr>
          <p:cNvSpPr txBox="1"/>
          <p:nvPr/>
        </p:nvSpPr>
        <p:spPr>
          <a:xfrm>
            <a:off x="4428965" y="1623720"/>
            <a:ext cx="6924835" cy="4755148"/>
          </a:xfrm>
          <a:prstGeom prst="rect">
            <a:avLst/>
          </a:prstGeom>
          <a:solidFill>
            <a:schemeClr val="bg1">
              <a:lumMod val="95000"/>
            </a:schemeClr>
          </a:solidFill>
          <a:ln>
            <a:solidFill>
              <a:srgbClr val="E12A3C"/>
            </a:solidFill>
          </a:ln>
        </p:spPr>
        <p:txBody>
          <a:bodyPr wrap="square">
            <a:spAutoFit/>
          </a:bodyPr>
          <a:lstStyle/>
          <a:p>
            <a:pPr>
              <a:spcAft>
                <a:spcPts val="600"/>
              </a:spcAft>
            </a:pPr>
            <a:r>
              <a:rPr lang="el-GR" b="1" i="1" dirty="0"/>
              <a:t>Τώρα είναι η σειρά σας</a:t>
            </a:r>
            <a:r>
              <a:rPr lang="en-GB" b="1" i="1" dirty="0"/>
              <a:t>!</a:t>
            </a:r>
            <a:endParaRPr lang="en-GB" dirty="0"/>
          </a:p>
          <a:p>
            <a:pPr>
              <a:spcAft>
                <a:spcPts val="600"/>
              </a:spcAft>
            </a:pPr>
            <a:r>
              <a:rPr lang="el-GR" dirty="0"/>
              <a:t>Είχατε ήδη μελετήσει  τις πέντε βασικές ανάγκες και τώρα μπορείτε να βάλετε τον εαυτό σας στη θέση των ανθρώπων που ήταν εκεί εκείνη τη περίοδο και συμμετείχαν με κάποιο τρόπο. Εάν όλοι οι άνθρωποι έχουν τις ίδιες βασικές ανάγκες, τότε μπορούμε να υποθέσουμε ότι το ίδιο συνέβαινε και τότε, συμφωνείτε;</a:t>
            </a:r>
          </a:p>
          <a:p>
            <a:pPr>
              <a:spcAft>
                <a:spcPts val="600"/>
              </a:spcAft>
            </a:pPr>
            <a:r>
              <a:rPr lang="el-GR" dirty="0"/>
              <a:t>Τώρα έχετε την ευκαιρία να συμβάλετε στη διαμόρφωση της ιστορίας ως ένας από τους χαρακτήρες εκείνης της εποχής! Όσο περισσότερο εξοικειωθείτε με τις συνθήκες της εποχής στο προηγούμενο κεφάλαιο, τόσο καλύτερα θα μπορέσετε να μπείτε στη θέση του ατόμου που επιλέξατε και των εκάστοτε συνθηκών του/της.</a:t>
            </a:r>
          </a:p>
          <a:p>
            <a:pPr>
              <a:spcAft>
                <a:spcPts val="600"/>
              </a:spcAft>
            </a:pPr>
            <a:r>
              <a:rPr lang="el-GR" dirty="0"/>
              <a:t>Όταν το κάνετε αυτό, απλώς ακολουθήστε τον οδηγό σε αυτό το κεφάλαιο. Θα σας καθοδηγήσει βήμα προς βήμα στην ιστορική σας εμπειρία</a:t>
            </a:r>
            <a:r>
              <a:rPr lang="en-GB" dirty="0"/>
              <a:t>. </a:t>
            </a:r>
            <a:r>
              <a:rPr lang="el-GR" dirty="0"/>
              <a:t>Στο τέλος του κεφαλαίου, θα μάθετε πώς οι εμπλεκόμενοι στην πραγματικότητα αποφάσισαν και ενήργησαν σύμφωνα με την ιστορία που τους έχει παραδοθεί και ποιες ήταν οι συνέπειες</a:t>
            </a:r>
            <a:r>
              <a:rPr lang="en-GB" dirty="0"/>
              <a:t>.</a:t>
            </a:r>
          </a:p>
        </p:txBody>
      </p:sp>
      <p:sp>
        <p:nvSpPr>
          <p:cNvPr id="5" name="pop-up" descr="Click here for pop up information.">
            <a:extLst>
              <a:ext uri="{FF2B5EF4-FFF2-40B4-BE49-F238E27FC236}">
                <a16:creationId xmlns:a16="http://schemas.microsoft.com/office/drawing/2014/main" id="{ED956010-2704-4ED8-92C8-7D7E228E4855}"/>
              </a:ext>
            </a:extLst>
          </p:cNvPr>
          <p:cNvSpPr/>
          <p:nvPr/>
        </p:nvSpPr>
        <p:spPr>
          <a:xfrm>
            <a:off x="3175145" y="2333557"/>
            <a:ext cx="95027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pic>
        <p:nvPicPr>
          <p:cNvPr id="7" name="Γραφικό 6" descr="Ίχνη παπουτσιών περίγραμμα">
            <a:extLst>
              <a:ext uri="{FF2B5EF4-FFF2-40B4-BE49-F238E27FC236}">
                <a16:creationId xmlns:a16="http://schemas.microsoft.com/office/drawing/2014/main" id="{07CC6338-873E-469C-B28A-66B5972A32F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128574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descr="Εικόνα που περιέχει κομμάτι, φέτα, σνακ&#10;&#10;Περιγραφή που δημιουργήθηκε αυτόματα">
            <a:extLst>
              <a:ext uri="{FF2B5EF4-FFF2-40B4-BE49-F238E27FC236}">
                <a16:creationId xmlns:a16="http://schemas.microsoft.com/office/drawing/2014/main" id="{99944389-1764-47A3-BDAF-F5354FF77C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3674" y="4353999"/>
            <a:ext cx="2025502" cy="676275"/>
          </a:xfrm>
          <a:prstGeom prst="rect">
            <a:avLst/>
          </a:prstGeom>
          <a:noFill/>
        </p:spPr>
      </p:pic>
      <p:pic>
        <p:nvPicPr>
          <p:cNvPr id="8" name="Grafik 41" descr="Aquarell, Pinselstrich, Farbe, Abstrakt, Textur, Bürste">
            <a:extLst>
              <a:ext uri="{FF2B5EF4-FFF2-40B4-BE49-F238E27FC236}">
                <a16:creationId xmlns:a16="http://schemas.microsoft.com/office/drawing/2014/main" id="{C1090C6E-A9D3-4284-8E1F-3C40C4333143}"/>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6061601" y="3409950"/>
            <a:ext cx="2187575" cy="609600"/>
          </a:xfrm>
          <a:prstGeom prst="rect">
            <a:avLst/>
          </a:prstGeom>
          <a:noFill/>
          <a:ln>
            <a:noFill/>
          </a:ln>
          <a:extLst>
            <a:ext uri="{53640926-AAD7-44D8-BBD7-CCE9431645EC}">
              <a14:shadowObscured xmlns:a14="http://schemas.microsoft.com/office/drawing/2010/main"/>
            </a:ext>
          </a:extLst>
        </p:spPr>
      </p:pic>
      <p:pic>
        <p:nvPicPr>
          <p:cNvPr id="7" name="Grafik 4156" descr="Aquarell, Pinselstrich, Farbe, Abstrakt, Textur, Bürste">
            <a:extLst>
              <a:ext uri="{FF2B5EF4-FFF2-40B4-BE49-F238E27FC236}">
                <a16:creationId xmlns:a16="http://schemas.microsoft.com/office/drawing/2014/main" id="{540C33A2-4FE2-4CE4-BCDD-2E58128386A8}"/>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6062236" y="1932008"/>
            <a:ext cx="2186940" cy="714852"/>
          </a:xfrm>
          <a:prstGeom prst="rect">
            <a:avLst/>
          </a:prstGeom>
          <a:noFill/>
          <a:ln>
            <a:noFill/>
          </a:ln>
          <a:extLst>
            <a:ext uri="{53640926-AAD7-44D8-BBD7-CCE9431645EC}">
              <a14:shadowObscured xmlns:a14="http://schemas.microsoft.com/office/drawing/2010/main"/>
            </a:ext>
          </a:extLst>
        </p:spPr>
      </p:pic>
      <p:pic>
        <p:nvPicPr>
          <p:cNvPr id="10" name="Grafik 4113" descr="Aquarell, Pinselstrich, Farbe, Abstrakt, Textur, Bürste">
            <a:extLst>
              <a:ext uri="{FF2B5EF4-FFF2-40B4-BE49-F238E27FC236}">
                <a16:creationId xmlns:a16="http://schemas.microsoft.com/office/drawing/2014/main" id="{0F6AF4FE-888C-400A-AD54-DAF7FC28621F}"/>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380659" y="4760079"/>
            <a:ext cx="3434971" cy="677545"/>
          </a:xfrm>
          <a:prstGeom prst="rect">
            <a:avLst/>
          </a:prstGeom>
          <a:noFill/>
          <a:ln>
            <a:noFill/>
          </a:ln>
          <a:extLst>
            <a:ext uri="{53640926-AAD7-44D8-BBD7-CCE9431645EC}">
              <a14:shadowObscured xmlns:a14="http://schemas.microsoft.com/office/drawing/2010/main"/>
            </a:ext>
          </a:extLst>
        </p:spPr>
      </p:pic>
      <p:pic>
        <p:nvPicPr>
          <p:cNvPr id="11" name="Grafik 48" descr="Aquarell, Pinselstrich, Farbe, Abstrakt, Textur, Bürste">
            <a:extLst>
              <a:ext uri="{FF2B5EF4-FFF2-40B4-BE49-F238E27FC236}">
                <a16:creationId xmlns:a16="http://schemas.microsoft.com/office/drawing/2014/main" id="{29589D84-1C40-4C62-9DA6-98946FE689DF}"/>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380659" y="3835594"/>
            <a:ext cx="2187575" cy="545700"/>
          </a:xfrm>
          <a:prstGeom prst="rect">
            <a:avLst/>
          </a:prstGeom>
          <a:noFill/>
          <a:ln>
            <a:noFill/>
          </a:ln>
          <a:extLst>
            <a:ext uri="{53640926-AAD7-44D8-BBD7-CCE9431645EC}">
              <a14:shadowObscured xmlns:a14="http://schemas.microsoft.com/office/drawing/2010/main"/>
            </a:ext>
          </a:extLst>
        </p:spPr>
      </p:pic>
      <p:pic>
        <p:nvPicPr>
          <p:cNvPr id="6" name="Grafik 617" descr="Aquarell, Pinselstrich, Farbe, Abstrakt, Textur, Bürste">
            <a:extLst>
              <a:ext uri="{FF2B5EF4-FFF2-40B4-BE49-F238E27FC236}">
                <a16:creationId xmlns:a16="http://schemas.microsoft.com/office/drawing/2014/main" id="{2F28263E-B54E-4610-A6CA-9CBA2E828C2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4: </a:t>
            </a:r>
            <a:r>
              <a:rPr lang="el-GR" sz="3200" b="0" dirty="0"/>
              <a:t>Πώς αισθάνεστε;</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838200" y="1861595"/>
            <a:ext cx="5513439" cy="4742323"/>
          </a:xfrm>
        </p:spPr>
        <p:txBody>
          <a:bodyPr>
            <a:noAutofit/>
          </a:bodyPr>
          <a:lstStyle/>
          <a:p>
            <a:pPr marL="0" indent="0" algn="just">
              <a:lnSpc>
                <a:spcPct val="130000"/>
              </a:lnSpc>
              <a:buNone/>
            </a:pPr>
            <a:r>
              <a:rPr lang="el-GR" sz="2000" dirty="0">
                <a:solidFill>
                  <a:schemeClr val="accent1"/>
                </a:solidFill>
                <a:latin typeface="Calibri" panose="020F0502020204030204" pitchFamily="34" charset="0"/>
                <a:ea typeface="MyriadPro-Regular"/>
                <a:cs typeface="Arial" panose="020B0604020202020204" pitchFamily="34" charset="0"/>
              </a:rPr>
              <a:t>Είστε ακόμη το άτομο που επιλέξατε</a:t>
            </a:r>
            <a:r>
              <a:rPr lang="en-US" sz="2000" dirty="0">
                <a:solidFill>
                  <a:schemeClr val="accent1"/>
                </a:solidFill>
                <a:effectLst/>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el-GR" sz="2000" dirty="0">
                <a:latin typeface="Calibri" panose="020F0502020204030204" pitchFamily="34" charset="0"/>
                <a:ea typeface="MyriadPro-Regular"/>
                <a:cs typeface="Arial" panose="020B0604020202020204" pitchFamily="34" charset="0"/>
              </a:rPr>
              <a:t>Τώρα </a:t>
            </a:r>
            <a:r>
              <a:rPr lang="el-GR" sz="2000" b="1" dirty="0">
                <a:latin typeface="Calibri" panose="020F0502020204030204" pitchFamily="34" charset="0"/>
                <a:ea typeface="MyriadPro-Regular"/>
                <a:cs typeface="Arial" panose="020B0604020202020204" pitchFamily="34" charset="0"/>
              </a:rPr>
              <a:t>πείτε μας για τις βασικές σας ανάγκες</a:t>
            </a:r>
            <a:r>
              <a:rPr lang="en-US" sz="2000" dirty="0">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el-GR" sz="2000" dirty="0">
                <a:latin typeface="Calibri" panose="020F0502020204030204" pitchFamily="34" charset="0"/>
                <a:ea typeface="MyriadPro-Regular"/>
                <a:cs typeface="Arial" panose="020B0604020202020204" pitchFamily="34" charset="0"/>
              </a:rPr>
              <a:t>Αφιερώστε χρόνο για να </a:t>
            </a:r>
            <a:r>
              <a:rPr lang="el-GR" sz="2000" b="1" dirty="0">
                <a:latin typeface="Calibri" panose="020F0502020204030204" pitchFamily="34" charset="0"/>
                <a:ea typeface="MyriadPro-Regular"/>
                <a:cs typeface="Arial" panose="020B0604020202020204" pitchFamily="34" charset="0"/>
              </a:rPr>
              <a:t>σκεφτείτε και να απαντήσετε</a:t>
            </a:r>
            <a:r>
              <a:rPr lang="el-GR" sz="2000" dirty="0">
                <a:latin typeface="Calibri" panose="020F0502020204030204" pitchFamily="34" charset="0"/>
                <a:ea typeface="MyriadPro-Regular"/>
                <a:cs typeface="Arial" panose="020B0604020202020204" pitchFamily="34" charset="0"/>
              </a:rPr>
              <a:t> σε αυτές τις ερωτήσεις </a:t>
            </a:r>
            <a:r>
              <a:rPr lang="en-US" sz="20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Ελευθερία</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Ποιες επιλογές υπάρχουν τώρα για εσάς;</a:t>
            </a:r>
            <a:endParaRPr lang="en-US" sz="2000" i="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Αγάπη και «ανήκειν»</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cs typeface="Arial" panose="020B0604020202020204" pitchFamily="34" charset="0"/>
              </a:rPr>
              <a:t>Ποιος βρίσκεται σε παρόμοια κατάσταση με εσάς αυτή τη στιγμή;</a:t>
            </a:r>
            <a:endParaRPr lang="en-US" sz="2000" i="1" dirty="0">
              <a:latin typeface="Calibri" panose="020F0502020204030204" pitchFamily="34" charset="0"/>
              <a:cs typeface="Arial" panose="020B0604020202020204" pitchFamily="34" charset="0"/>
            </a:endParaRPr>
          </a:p>
          <a:p>
            <a:pPr marL="0" indent="0">
              <a:buNone/>
            </a:pPr>
            <a:endParaRPr lang="en-GB" sz="2000" dirty="0"/>
          </a:p>
        </p:txBody>
      </p:sp>
      <p:sp>
        <p:nvSpPr>
          <p:cNvPr id="4" name="Θέση περιεχομένου 3">
            <a:extLst>
              <a:ext uri="{FF2B5EF4-FFF2-40B4-BE49-F238E27FC236}">
                <a16:creationId xmlns:a16="http://schemas.microsoft.com/office/drawing/2014/main" id="{B0CC7C63-6472-4947-BE94-3AF453FD9569}"/>
              </a:ext>
            </a:extLst>
          </p:cNvPr>
          <p:cNvSpPr>
            <a:spLocks noGrp="1"/>
          </p:cNvSpPr>
          <p:nvPr>
            <p:ph sz="half" idx="2"/>
          </p:nvPr>
        </p:nvSpPr>
        <p:spPr>
          <a:xfrm>
            <a:off x="6562726" y="2030947"/>
            <a:ext cx="5438774" cy="3998377"/>
          </a:xfrm>
          <a:noFill/>
        </p:spPr>
        <p:txBody>
          <a:bodyPr>
            <a:noAutofit/>
          </a:bodyPr>
          <a:lstStyle/>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Επιβίωση</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Κινδυνεύει με οποιονδήποτε τρόπο η ζωή ή η ασφάλειά σας; Από τι;</a:t>
            </a:r>
            <a:endParaRPr lang="en-US" sz="2000" i="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Ισχύς</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είναι ιδιαίτερα σημαντικό για εσάς τώρα;</a:t>
            </a:r>
            <a:endParaRPr lang="en-GB" sz="2000" dirty="0"/>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Διασκέδαση</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επιλογές υπάρχουν τώρα για εσάς;</a:t>
            </a:r>
            <a:endParaRPr lang="en-US" sz="2000" i="1" dirty="0">
              <a:latin typeface="Calibri" panose="020F0502020204030204" pitchFamily="34" charset="0"/>
              <a:ea typeface="MyriadPro-Regular"/>
              <a:cs typeface="Arial" panose="020B0604020202020204" pitchFamily="34" charset="0"/>
            </a:endParaRPr>
          </a:p>
        </p:txBody>
      </p:sp>
      <p:pic>
        <p:nvPicPr>
          <p:cNvPr id="5" name="Γραφικό 4" descr="Ίχνη παπουτσιών περίγραμμα">
            <a:extLst>
              <a:ext uri="{FF2B5EF4-FFF2-40B4-BE49-F238E27FC236}">
                <a16:creationId xmlns:a16="http://schemas.microsoft.com/office/drawing/2014/main" id="{BE6EFDAA-22ED-4705-B211-377C66560BC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470812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4156" descr="Aquarell, Pinselstrich, Farbe, Abstrakt, Textur, Bürste">
            <a:extLst>
              <a:ext uri="{FF2B5EF4-FFF2-40B4-BE49-F238E27FC236}">
                <a16:creationId xmlns:a16="http://schemas.microsoft.com/office/drawing/2014/main" id="{58967356-77DD-46BA-92B3-27E5BF75B268}"/>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885933" y="2231348"/>
            <a:ext cx="2186940" cy="714852"/>
          </a:xfrm>
          <a:prstGeom prst="rect">
            <a:avLst/>
          </a:prstGeom>
          <a:noFill/>
          <a:ln>
            <a:noFill/>
          </a:ln>
          <a:extLst>
            <a:ext uri="{53640926-AAD7-44D8-BBD7-CCE9431645EC}">
              <a14:shadowObscured xmlns:a14="http://schemas.microsoft.com/office/drawing/2010/main"/>
            </a:ext>
          </a:extLst>
        </p:spPr>
      </p:pic>
      <p:pic>
        <p:nvPicPr>
          <p:cNvPr id="9" name="Grafik 41" descr="Aquarell, Pinselstrich, Farbe, Abstrakt, Textur, Bürste">
            <a:extLst>
              <a:ext uri="{FF2B5EF4-FFF2-40B4-BE49-F238E27FC236}">
                <a16:creationId xmlns:a16="http://schemas.microsoft.com/office/drawing/2014/main" id="{31F4ACB5-2F1F-4C05-BE96-88D6E38FF6E9}"/>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847833" y="3647961"/>
            <a:ext cx="2523617" cy="609600"/>
          </a:xfrm>
          <a:prstGeom prst="rect">
            <a:avLst/>
          </a:prstGeom>
          <a:noFill/>
          <a:ln>
            <a:noFill/>
          </a:ln>
          <a:extLst>
            <a:ext uri="{53640926-AAD7-44D8-BBD7-CCE9431645EC}">
              <a14:shadowObscured xmlns:a14="http://schemas.microsoft.com/office/drawing/2010/main"/>
            </a:ext>
          </a:extLst>
        </p:spPr>
      </p:pic>
      <p:pic>
        <p:nvPicPr>
          <p:cNvPr id="10" name="Εικόνα 9" descr="Εικόνα που περιέχει κομμάτι, φέτα, σνακ&#10;&#10;Περιγραφή που δημιουργήθηκε αυτόματα">
            <a:extLst>
              <a:ext uri="{FF2B5EF4-FFF2-40B4-BE49-F238E27FC236}">
                <a16:creationId xmlns:a16="http://schemas.microsoft.com/office/drawing/2014/main" id="{351F8605-CC6F-4676-98D5-83F2B0FF39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6254" y="5035717"/>
            <a:ext cx="1863428" cy="676275"/>
          </a:xfrm>
          <a:prstGeom prst="rect">
            <a:avLst/>
          </a:prstGeom>
          <a:noFill/>
        </p:spPr>
      </p:pic>
      <p:pic>
        <p:nvPicPr>
          <p:cNvPr id="11" name="Grafik 4113" descr="Aquarell, Pinselstrich, Farbe, Abstrakt, Textur, Bürste">
            <a:extLst>
              <a:ext uri="{FF2B5EF4-FFF2-40B4-BE49-F238E27FC236}">
                <a16:creationId xmlns:a16="http://schemas.microsoft.com/office/drawing/2014/main" id="{771BB6EB-DD35-4EC6-AFFE-EF5FC2B76698}"/>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75961" y="4434504"/>
            <a:ext cx="3434971" cy="677545"/>
          </a:xfrm>
          <a:prstGeom prst="rect">
            <a:avLst/>
          </a:prstGeom>
          <a:noFill/>
          <a:ln>
            <a:noFill/>
          </a:ln>
          <a:extLst>
            <a:ext uri="{53640926-AAD7-44D8-BBD7-CCE9431645EC}">
              <a14:shadowObscured xmlns:a14="http://schemas.microsoft.com/office/drawing/2010/main"/>
            </a:ext>
          </a:extLst>
        </p:spPr>
      </p:pic>
      <p:pic>
        <p:nvPicPr>
          <p:cNvPr id="12" name="Grafik 48" descr="Aquarell, Pinselstrich, Farbe, Abstrakt, Textur, Bürste">
            <a:extLst>
              <a:ext uri="{FF2B5EF4-FFF2-40B4-BE49-F238E27FC236}">
                <a16:creationId xmlns:a16="http://schemas.microsoft.com/office/drawing/2014/main" id="{D805F198-ED5A-4350-BB97-6D1F2DFBC625}"/>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18796" y="3036688"/>
            <a:ext cx="1838754" cy="677545"/>
          </a:xfrm>
          <a:prstGeom prst="rect">
            <a:avLst/>
          </a:prstGeom>
          <a:noFill/>
          <a:ln>
            <a:noFill/>
          </a:ln>
          <a:extLst>
            <a:ext uri="{53640926-AAD7-44D8-BBD7-CCE9431645EC}">
              <a14:shadowObscured xmlns:a14="http://schemas.microsoft.com/office/drawing/2010/main"/>
            </a:ext>
          </a:extLst>
        </p:spPr>
      </p:pic>
      <p:pic>
        <p:nvPicPr>
          <p:cNvPr id="7" name="Grafik 617" descr="Aquarell, Pinselstrich, Farbe, Abstrakt, Textur, Bürste">
            <a:extLst>
              <a:ext uri="{FF2B5EF4-FFF2-40B4-BE49-F238E27FC236}">
                <a16:creationId xmlns:a16="http://schemas.microsoft.com/office/drawing/2014/main" id="{44EB0A09-6F47-4F4E-AE31-C2B4B08E9C4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Βήμα 5: </a:t>
            </a:r>
            <a:r>
              <a:rPr lang="el-GR" sz="3200" b="0" dirty="0"/>
              <a:t>Τι θα κάνατε τώρα;</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731289" y="1690688"/>
            <a:ext cx="5217567" cy="4963423"/>
          </a:xfrm>
        </p:spPr>
        <p:txBody>
          <a:bodyPr>
            <a:normAutofit/>
          </a:bodyPr>
          <a:lstStyle/>
          <a:p>
            <a:pPr marL="0" indent="0" algn="just">
              <a:lnSpc>
                <a:spcPct val="130000"/>
              </a:lnSpc>
              <a:buNone/>
            </a:pPr>
            <a:r>
              <a:rPr lang="el-GR" sz="2100" i="1" dirty="0">
                <a:solidFill>
                  <a:schemeClr val="accent1"/>
                </a:solidFill>
                <a:latin typeface="Calibri" panose="020F0502020204030204" pitchFamily="34" charset="0"/>
                <a:ea typeface="MyriadPro-Regular"/>
                <a:cs typeface="Arial" panose="020B0604020202020204" pitchFamily="34" charset="0"/>
              </a:rPr>
              <a:t>Πώς θα ενεργούσατε τώρα; Ποια από τις ανάγκες σας θα θέλατε να ικανοποιήσετε περισσότερο σε αυτήν την περίπτωση;</a:t>
            </a:r>
            <a:endParaRPr lang="en-US" sz="2100" i="1" dirty="0">
              <a:solidFill>
                <a:schemeClr val="accent1"/>
              </a:solidFill>
              <a:effectLst/>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Ελευθερία</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θα μπορούσατε να αποφασίσετε τώρα για να βελτιώσετε την κατάστασή σας;</a:t>
            </a:r>
            <a:endParaRPr lang="en-US" sz="2000" i="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Αγάπη και «ανήκειν»</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Πώς μπορείτε να κερδίσετε την εμπιστοσύνη ενός άλλου ατόμου;</a:t>
            </a:r>
            <a:endParaRPr lang="en-US" sz="2000" i="1" dirty="0">
              <a:effectLst/>
              <a:latin typeface="Calibri" panose="020F0502020204030204" pitchFamily="34" charset="0"/>
              <a:ea typeface="MyriadPro-Regular"/>
              <a:cs typeface="Arial" panose="020B0604020202020204" pitchFamily="34" charset="0"/>
            </a:endParaRPr>
          </a:p>
        </p:txBody>
      </p:sp>
      <p:sp>
        <p:nvSpPr>
          <p:cNvPr id="5" name="Θέση περιεχομένου 4">
            <a:extLst>
              <a:ext uri="{FF2B5EF4-FFF2-40B4-BE49-F238E27FC236}">
                <a16:creationId xmlns:a16="http://schemas.microsoft.com/office/drawing/2014/main" id="{261A2E38-4C9C-493E-A321-6F420E609B10}"/>
              </a:ext>
            </a:extLst>
          </p:cNvPr>
          <p:cNvSpPr>
            <a:spLocks noGrp="1"/>
          </p:cNvSpPr>
          <p:nvPr>
            <p:ph sz="half" idx="2"/>
          </p:nvPr>
        </p:nvSpPr>
        <p:spPr>
          <a:xfrm>
            <a:off x="6404184" y="2286000"/>
            <a:ext cx="5679659" cy="4571999"/>
          </a:xfrm>
        </p:spPr>
        <p:txBody>
          <a:bodyPr>
            <a:normAutofit/>
          </a:bodyPr>
          <a:lstStyle/>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Επιβίωση</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μπορείτε να κάνετε αυτή τη στιγμή για να νιώσετε πιο ασφαλείς;</a:t>
            </a:r>
            <a:endParaRPr lang="en-US" sz="2000" i="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Ισχύς</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θα μπορούσατε να κάνετε τώρα που θα ήσασταν πραγματικά περήφανοι;</a:t>
            </a:r>
            <a:endParaRPr lang="en-US" sz="2000" i="1"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Διασκέδαση</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el-GR" sz="2000" i="1" dirty="0">
                <a:latin typeface="Calibri" panose="020F0502020204030204" pitchFamily="34" charset="0"/>
                <a:ea typeface="MyriadPro-Regular"/>
                <a:cs typeface="Arial" panose="020B0604020202020204" pitchFamily="34" charset="0"/>
              </a:rPr>
              <a:t>Τι θα μπορούσατε να κάνετε για να διευκολύνετε την κατάσταση;</a:t>
            </a:r>
            <a:endParaRPr lang="en-US" sz="2000" i="1" dirty="0">
              <a:latin typeface="Calibri" panose="020F0502020204030204" pitchFamily="34" charset="0"/>
              <a:ea typeface="MyriadPro-Regular"/>
              <a:cs typeface="Arial" panose="020B0604020202020204" pitchFamily="34" charset="0"/>
            </a:endParaRPr>
          </a:p>
        </p:txBody>
      </p:sp>
      <p:pic>
        <p:nvPicPr>
          <p:cNvPr id="6" name="Γραφικό 5" descr="Ίχνη παπουτσιών περίγραμμα">
            <a:extLst>
              <a:ext uri="{FF2B5EF4-FFF2-40B4-BE49-F238E27FC236}">
                <a16:creationId xmlns:a16="http://schemas.microsoft.com/office/drawing/2014/main" id="{65E85FBC-20BF-42D8-9E72-986C82B978A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359398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noFill/>
        </p:spPr>
        <p:txBody>
          <a:bodyPr>
            <a:normAutofit/>
          </a:bodyPr>
          <a:lstStyle/>
          <a:p>
            <a:pPr algn="just">
              <a:lnSpc>
                <a:spcPct val="130000"/>
              </a:lnSpc>
              <a:tabLst>
                <a:tab pos="1620520" algn="l"/>
                <a:tab pos="3421380" algn="l"/>
              </a:tabLst>
            </a:pPr>
            <a:r>
              <a:rPr lang="el-GR" sz="1800" dirty="0">
                <a:latin typeface="Calibri" panose="020F0502020204030204" pitchFamily="34" charset="0"/>
                <a:ea typeface="MyriadPro-Regular"/>
                <a:cs typeface="Arial" panose="020B0604020202020204" pitchFamily="34" charset="0"/>
              </a:rPr>
              <a:t>Αν θέλετε να μάθετε πώς ενεργούσε τότε το άτομο στη θέση του οποίου βάλατε τώρα τον εαυτό σας, κάντε κλικ εδώ </a:t>
            </a:r>
            <a:r>
              <a:rPr lang="el-GR" sz="1800" b="1" dirty="0">
                <a:latin typeface="Calibri" panose="020F0502020204030204" pitchFamily="34" charset="0"/>
                <a:ea typeface="MyriadPro-Regular"/>
                <a:cs typeface="Arial" panose="020B0604020202020204" pitchFamily="34" charset="0"/>
              </a:rPr>
              <a:t>στο αντίστοιχο πλαίσιο</a:t>
            </a:r>
            <a:r>
              <a:rPr lang="en-GB" sz="1800" dirty="0">
                <a:latin typeface="Calibri" panose="020F0502020204030204" pitchFamily="34" charset="0"/>
                <a:ea typeface="MyriadPro-Regular"/>
                <a:cs typeface="Arial" panose="020B0604020202020204" pitchFamily="34" charset="0"/>
              </a:rPr>
              <a:t>:</a:t>
            </a:r>
          </a:p>
          <a:p>
            <a:pPr algn="just">
              <a:lnSpc>
                <a:spcPct val="130000"/>
              </a:lnSpc>
              <a:tabLst>
                <a:tab pos="1620520" algn="l"/>
                <a:tab pos="3421380" algn="l"/>
              </a:tabLst>
            </a:pPr>
            <a:r>
              <a:rPr lang="el-GR" sz="1800" b="1" dirty="0">
                <a:latin typeface="Calibri" panose="020F0502020204030204" pitchFamily="34" charset="0"/>
                <a:ea typeface="MyriadPro-Regular"/>
                <a:cs typeface="Arial" panose="020B0604020202020204" pitchFamily="34" charset="0"/>
              </a:rPr>
              <a:t>Προσοχή όμως! </a:t>
            </a:r>
            <a:r>
              <a:rPr lang="el-GR" sz="1800" dirty="0">
                <a:latin typeface="Calibri" panose="020F0502020204030204" pitchFamily="34" charset="0"/>
                <a:ea typeface="MyriadPro-Regular"/>
                <a:cs typeface="Arial" panose="020B0604020202020204" pitchFamily="34" charset="0"/>
              </a:rPr>
              <a:t>Διαβάστε μόνο αυτό το ένα πλαίσιο, διαφορετικά θα χάσετε τον ενθουσιασμό των άλλων χαρακτήρων</a:t>
            </a:r>
            <a:r>
              <a:rPr lang="en-US" sz="1800" dirty="0">
                <a:latin typeface="Calibri" panose="020F0502020204030204" pitchFamily="34" charset="0"/>
                <a:ea typeface="MyriadPro-Regular"/>
                <a:cs typeface="Arial" panose="020B0604020202020204" pitchFamily="34" charset="0"/>
              </a:rPr>
              <a:t>!</a:t>
            </a:r>
            <a:endParaRPr lang="en-GB" sz="1800" dirty="0"/>
          </a:p>
          <a:p>
            <a:pPr algn="just">
              <a:lnSpc>
                <a:spcPct val="130000"/>
              </a:lnSpc>
              <a:tabLst>
                <a:tab pos="1620520" algn="l"/>
                <a:tab pos="3421380" algn="l"/>
              </a:tabLst>
            </a:pPr>
            <a:endParaRPr lang="en-US" sz="1800" dirty="0">
              <a:effectLst/>
              <a:latin typeface="Calibri" panose="020F0502020204030204" pitchFamily="34" charset="0"/>
              <a:ea typeface="MyriadPro-Regular"/>
              <a:cs typeface="Arial" panose="020B0604020202020204" pitchFamily="34" charset="0"/>
            </a:endParaRPr>
          </a:p>
        </p:txBody>
      </p:sp>
      <p:sp>
        <p:nvSpPr>
          <p:cNvPr id="7" name="TextBox 6">
            <a:extLst>
              <a:ext uri="{FF2B5EF4-FFF2-40B4-BE49-F238E27FC236}">
                <a16:creationId xmlns:a16="http://schemas.microsoft.com/office/drawing/2014/main" id="{A7DAB2AA-B35E-49CD-84FB-2C1AED949827}"/>
              </a:ext>
            </a:extLst>
          </p:cNvPr>
          <p:cNvSpPr txBox="1"/>
          <p:nvPr/>
        </p:nvSpPr>
        <p:spPr>
          <a:xfrm>
            <a:off x="892153" y="1748568"/>
            <a:ext cx="4881047" cy="1200329"/>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el-GR" altLang="en-US" b="1" dirty="0">
                <a:latin typeface="Calibri" panose="020F0502020204030204" pitchFamily="34" charset="0"/>
                <a:ea typeface="MyriadPro-Regular"/>
                <a:cs typeface="Arial" panose="020B0604020202020204" pitchFamily="34" charset="0"/>
              </a:rPr>
              <a:t>Πλαίσιο</a:t>
            </a:r>
            <a:r>
              <a:rPr lang="en-GB" altLang="en-US" b="1" dirty="0">
                <a:latin typeface="Calibri" panose="020F0502020204030204" pitchFamily="34" charset="0"/>
                <a:ea typeface="MyriadPro-Regular"/>
                <a:cs typeface="Arial" panose="020B0604020202020204" pitchFamily="34" charset="0"/>
              </a:rPr>
              <a:t> 1: Edmond </a:t>
            </a:r>
            <a:r>
              <a:rPr lang="en-GB" altLang="en-US" b="1" dirty="0" err="1">
                <a:latin typeface="Calibri" panose="020F0502020204030204" pitchFamily="34" charset="0"/>
                <a:ea typeface="MyriadPro-Regular"/>
                <a:cs typeface="Arial" panose="020B0604020202020204" pitchFamily="34" charset="0"/>
              </a:rPr>
              <a:t>Albius</a:t>
            </a:r>
            <a:r>
              <a:rPr lang="en-GB" altLang="en-US" b="1" dirty="0">
                <a:latin typeface="Calibri" panose="020F0502020204030204" pitchFamily="34" charset="0"/>
                <a:ea typeface="MyriadPro-Regular"/>
                <a:cs typeface="Arial" panose="020B0604020202020204" pitchFamily="34" charset="0"/>
              </a:rPr>
              <a:t> </a:t>
            </a:r>
          </a:p>
          <a:p>
            <a:pPr lvl="0" eaLnBrk="0" fontAlgn="base" hangingPunct="0">
              <a:spcBef>
                <a:spcPct val="0"/>
              </a:spcBef>
              <a:spcAft>
                <a:spcPct val="0"/>
              </a:spcAft>
              <a:tabLst>
                <a:tab pos="3421063" algn="l"/>
              </a:tabLst>
            </a:pPr>
            <a:r>
              <a:rPr lang="el-GR" altLang="en-US" i="1" dirty="0">
                <a:latin typeface="Calibri" panose="020F0502020204030204" pitchFamily="34" charset="0"/>
                <a:ea typeface="MyriadPro-Regular"/>
                <a:cs typeface="Arial" panose="020B0604020202020204" pitchFamily="34" charset="0"/>
              </a:rPr>
              <a:t>Νεαρός σκλάβος υπό την κυριότητα του Féréol Bellier Beaumont, ανακάλυψε τον τρόπο γονιμοποίησης της βανίλιας</a:t>
            </a:r>
            <a:r>
              <a:rPr lang="en-US" altLang="en-US" i="1" dirty="0">
                <a:latin typeface="Calibri" panose="020F0502020204030204" pitchFamily="34" charset="0"/>
                <a:ea typeface="MyriadPro-Regular"/>
                <a:cs typeface="Arial" panose="020B0604020202020204" pitchFamily="34" charset="0"/>
              </a:rPr>
              <a:t>. </a:t>
            </a:r>
            <a:endParaRPr lang="en-GB" altLang="en-US" sz="2800" dirty="0">
              <a:latin typeface="Arial" panose="020B0604020202020204" pitchFamily="34" charset="0"/>
            </a:endParaRPr>
          </a:p>
        </p:txBody>
      </p:sp>
      <p:pic>
        <p:nvPicPr>
          <p:cNvPr id="38" name="Grafik 1" descr="Εικόνα που περιέχει κείμενο&#10;&#10;Περιγραφή που δημιουργήθηκε αυτόματα">
            <a:extLst>
              <a:ext uri="{FF2B5EF4-FFF2-40B4-BE49-F238E27FC236}">
                <a16:creationId xmlns:a16="http://schemas.microsoft.com/office/drawing/2014/main" id="{AAE6D7EF-5DB6-4604-AA0C-5B55263EC736}"/>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462908" y="3275586"/>
            <a:ext cx="4429238" cy="1524356"/>
          </a:xfrm>
          <a:prstGeom prst="rect">
            <a:avLst/>
          </a:prstGeom>
          <a:noFill/>
          <a:ln>
            <a:noFill/>
          </a:ln>
          <a:extLst>
            <a:ext uri="{53640926-AAD7-44D8-BBD7-CCE9431645EC}">
              <a14:shadowObscured xmlns:a14="http://schemas.microsoft.com/office/drawing/2010/main"/>
            </a:ext>
          </a:extLst>
        </p:spPr>
      </p:pic>
      <p:pic>
        <p:nvPicPr>
          <p:cNvPr id="35" name="Grafik 118" descr="Εικόνα που περιέχει κείμενο&#10;&#10;Περιγραφή που δημιουργήθηκε αυτόματα">
            <a:extLst>
              <a:ext uri="{FF2B5EF4-FFF2-40B4-BE49-F238E27FC236}">
                <a16:creationId xmlns:a16="http://schemas.microsoft.com/office/drawing/2014/main" id="{789A4C17-3AE3-4F2A-B3B7-459A7DEFFA4A}"/>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5515197" y="4822537"/>
            <a:ext cx="3789383" cy="1469385"/>
          </a:xfrm>
          <a:prstGeom prst="rect">
            <a:avLst/>
          </a:prstGeom>
          <a:noFill/>
          <a:ln>
            <a:noFill/>
          </a:ln>
          <a:extLst>
            <a:ext uri="{53640926-AAD7-44D8-BBD7-CCE9431645EC}">
              <a14:shadowObscured xmlns:a14="http://schemas.microsoft.com/office/drawing/2010/main"/>
            </a:ext>
          </a:extLst>
        </p:spPr>
      </p:pic>
      <p:pic>
        <p:nvPicPr>
          <p:cNvPr id="34" name="Grafik 2">
            <a:extLst>
              <a:ext uri="{FF2B5EF4-FFF2-40B4-BE49-F238E27FC236}">
                <a16:creationId xmlns:a16="http://schemas.microsoft.com/office/drawing/2014/main" id="{4D9D8176-E374-4512-A82B-4ECF9F6283C7}"/>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15359" y="4603801"/>
            <a:ext cx="3133725" cy="1752600"/>
          </a:xfrm>
          <a:prstGeom prst="rect">
            <a:avLst/>
          </a:prstGeom>
          <a:noFill/>
          <a:ln>
            <a:noFill/>
          </a:ln>
          <a:extLst>
            <a:ext uri="{53640926-AAD7-44D8-BBD7-CCE9431645EC}">
              <a14:shadowObscured xmlns:a14="http://schemas.microsoft.com/office/drawing/2010/main"/>
            </a:ext>
          </a:extLst>
        </p:spPr>
      </p:pic>
      <p:pic>
        <p:nvPicPr>
          <p:cNvPr id="31" name="Grafik 116" descr="Εικόνα που περιέχει κείμενο&#10;&#10;Περιγραφή που δημιουργήθηκε αυτόματα">
            <a:extLst>
              <a:ext uri="{FF2B5EF4-FFF2-40B4-BE49-F238E27FC236}">
                <a16:creationId xmlns:a16="http://schemas.microsoft.com/office/drawing/2014/main" id="{88ECE688-C663-4075-936A-0183C0183B79}"/>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764913" y="3089744"/>
            <a:ext cx="3253536" cy="1581150"/>
          </a:xfrm>
          <a:prstGeom prst="rect">
            <a:avLst/>
          </a:prstGeom>
          <a:noFill/>
          <a:ln>
            <a:noFill/>
          </a:ln>
          <a:extLst>
            <a:ext uri="{53640926-AAD7-44D8-BBD7-CCE9431645EC}">
              <a14:shadowObscured xmlns:a14="http://schemas.microsoft.com/office/drawing/2010/main"/>
            </a:ext>
          </a:extLst>
        </p:spPr>
      </p:pic>
      <p:pic>
        <p:nvPicPr>
          <p:cNvPr id="25" name="Grafik 617" descr="Aquarell, Pinselstrich, Farbe, Abstrakt, Textur, Bürste">
            <a:extLst>
              <a:ext uri="{FF2B5EF4-FFF2-40B4-BE49-F238E27FC236}">
                <a16:creationId xmlns:a16="http://schemas.microsoft.com/office/drawing/2014/main" id="{F8C40648-C597-416D-AC42-5408715224B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B080C104-AE67-43FC-93DD-2D008C6F272B}"/>
              </a:ext>
            </a:extLst>
          </p:cNvPr>
          <p:cNvSpPr txBox="1"/>
          <p:nvPr/>
        </p:nvSpPr>
        <p:spPr>
          <a:xfrm>
            <a:off x="1898999" y="3415264"/>
            <a:ext cx="1476446" cy="923330"/>
          </a:xfrm>
          <a:prstGeom prst="rect">
            <a:avLst/>
          </a:prstGeom>
          <a:noFill/>
        </p:spPr>
        <p:txBody>
          <a:bodyPr wrap="square">
            <a:spAutoFit/>
          </a:bodyPr>
          <a:lstStyle/>
          <a:p>
            <a:pPr lvl="0" eaLnBrk="0" fontAlgn="base" hangingPunct="0">
              <a:spcBef>
                <a:spcPct val="0"/>
              </a:spcBef>
              <a:spcAft>
                <a:spcPct val="0"/>
              </a:spcAft>
              <a:tabLst>
                <a:tab pos="3421063" algn="l"/>
              </a:tabLst>
            </a:pPr>
            <a:r>
              <a:rPr lang="el-GR" altLang="en-US" b="1" dirty="0">
                <a:latin typeface="Calibri" panose="020F0502020204030204" pitchFamily="34" charset="0"/>
                <a:ea typeface="MyriadPro-Regular"/>
                <a:cs typeface="Arial" panose="020B0604020202020204" pitchFamily="34" charset="0"/>
              </a:rPr>
              <a:t>Πλαίσιο</a:t>
            </a:r>
            <a:r>
              <a:rPr lang="en-GB" altLang="en-US" b="1" dirty="0">
                <a:latin typeface="Calibri" panose="020F0502020204030204" pitchFamily="34" charset="0"/>
                <a:ea typeface="MyriadPro-Regular"/>
                <a:cs typeface="Arial" panose="020B0604020202020204" pitchFamily="34" charset="0"/>
              </a:rPr>
              <a:t> 1: </a:t>
            </a:r>
            <a:r>
              <a:rPr lang="en-GB" altLang="en-US" dirty="0">
                <a:latin typeface="Calibri" panose="020F0502020204030204" pitchFamily="34" charset="0"/>
                <a:ea typeface="MyriadPro-Regular"/>
                <a:cs typeface="Arial" panose="020B0604020202020204" pitchFamily="34" charset="0"/>
              </a:rPr>
              <a:t>Edmond </a:t>
            </a:r>
            <a:r>
              <a:rPr lang="en-GB" altLang="en-US" dirty="0" err="1">
                <a:latin typeface="Calibri" panose="020F0502020204030204" pitchFamily="34" charset="0"/>
                <a:ea typeface="MyriadPro-Regular"/>
                <a:cs typeface="Arial" panose="020B0604020202020204" pitchFamily="34" charset="0"/>
              </a:rPr>
              <a:t>Albius</a:t>
            </a:r>
            <a:r>
              <a:rPr lang="en-GB" altLang="en-US" dirty="0">
                <a:latin typeface="Calibri" panose="020F0502020204030204" pitchFamily="34" charset="0"/>
                <a:ea typeface="MyriadPro-Regular"/>
                <a:cs typeface="Arial" panose="020B0604020202020204" pitchFamily="34" charset="0"/>
              </a:rPr>
              <a:t> </a:t>
            </a:r>
            <a:endParaRPr lang="en-GB" altLang="en-US" sz="700" dirty="0"/>
          </a:p>
        </p:txBody>
      </p:sp>
      <p:sp>
        <p:nvSpPr>
          <p:cNvPr id="23" name="Ορθογώνιο 22">
            <a:extLst>
              <a:ext uri="{FF2B5EF4-FFF2-40B4-BE49-F238E27FC236}">
                <a16:creationId xmlns:a16="http://schemas.microsoft.com/office/drawing/2014/main" id="{4B14CB29-BFF3-4531-9C2A-847AD9A5F238}"/>
              </a:ext>
            </a:extLst>
          </p:cNvPr>
          <p:cNvSpPr/>
          <p:nvPr/>
        </p:nvSpPr>
        <p:spPr>
          <a:xfrm>
            <a:off x="1092834" y="3390040"/>
            <a:ext cx="781050" cy="1133475"/>
          </a:xfrm>
          <a:prstGeom prst="rect">
            <a:avLst/>
          </a:prstGeom>
          <a:blipFill rotWithShape="1">
            <a:blip r:embed="rId7">
              <a:extLst>
                <a:ext uri="{28A0092B-C50C-407E-A947-70E740481C1C}">
                  <a14:useLocalDpi xmlns:a14="http://schemas.microsoft.com/office/drawing/2010/main" val="0"/>
                </a:ext>
              </a:extLst>
            </a:blip>
            <a:srcRect/>
            <a:stretch>
              <a:fillRect t="-1000" b="-1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36" name="Ορθογώνιο 35">
            <a:extLst>
              <a:ext uri="{FF2B5EF4-FFF2-40B4-BE49-F238E27FC236}">
                <a16:creationId xmlns:a16="http://schemas.microsoft.com/office/drawing/2014/main" id="{CFBAE090-9173-421D-B3A3-14DA4E379ED8}"/>
              </a:ext>
            </a:extLst>
          </p:cNvPr>
          <p:cNvSpPr/>
          <p:nvPr/>
        </p:nvSpPr>
        <p:spPr>
          <a:xfrm>
            <a:off x="5707536" y="3393058"/>
            <a:ext cx="771525" cy="1133475"/>
          </a:xfrm>
          <a:prstGeom prst="rect">
            <a:avLst/>
          </a:prstGeom>
          <a:blipFill rotWithShape="1">
            <a:blip r:embed="rId8" cstate="print">
              <a:extLst>
                <a:ext uri="{28A0092B-C50C-407E-A947-70E740481C1C}">
                  <a14:useLocalDpi xmlns:a14="http://schemas.microsoft.com/office/drawing/2010/main" val="0"/>
                </a:ext>
              </a:extLst>
            </a:blip>
            <a:srcRect/>
            <a:stretch>
              <a:fillRect l="-10000" r="-10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26" name="TextBox 25">
            <a:extLst>
              <a:ext uri="{FF2B5EF4-FFF2-40B4-BE49-F238E27FC236}">
                <a16:creationId xmlns:a16="http://schemas.microsoft.com/office/drawing/2014/main" id="{18B80EAC-2F74-45F9-BC16-410BB5BB0D30}"/>
              </a:ext>
            </a:extLst>
          </p:cNvPr>
          <p:cNvSpPr txBox="1"/>
          <p:nvPr/>
        </p:nvSpPr>
        <p:spPr>
          <a:xfrm>
            <a:off x="1222653" y="4867727"/>
            <a:ext cx="2626532" cy="1172629"/>
          </a:xfrm>
          <a:prstGeom prst="rect">
            <a:avLst/>
          </a:prstGeom>
          <a:noFill/>
        </p:spPr>
        <p:txBody>
          <a:bodyPr wrap="square">
            <a:spAutoFit/>
          </a:bodyPr>
          <a:lstStyle/>
          <a:p>
            <a:pPr marL="648335" algn="l">
              <a:lnSpc>
                <a:spcPct val="130000"/>
              </a:lnSpc>
              <a:tabLst>
                <a:tab pos="3421380" algn="l"/>
              </a:tabLst>
            </a:pPr>
            <a:r>
              <a:rPr lang="el-GR" sz="1800" b="1" dirty="0">
                <a:effectLst/>
                <a:latin typeface="Calibri" panose="020F0502020204030204" pitchFamily="34" charset="0"/>
                <a:ea typeface="MyriadPro-Regular"/>
                <a:cs typeface="Arial" panose="020B0604020202020204" pitchFamily="34" charset="0"/>
              </a:rPr>
              <a:t>Πλαίσιο</a:t>
            </a:r>
            <a:r>
              <a:rPr lang="en-GB" sz="1800" b="1" dirty="0">
                <a:effectLst/>
                <a:latin typeface="Calibri" panose="020F0502020204030204" pitchFamily="34" charset="0"/>
                <a:ea typeface="MyriadPro-Regular"/>
                <a:cs typeface="Arial" panose="020B0604020202020204" pitchFamily="34" charset="0"/>
              </a:rPr>
              <a:t> 3:</a:t>
            </a:r>
          </a:p>
          <a:p>
            <a:pPr marL="648335" algn="l">
              <a:lnSpc>
                <a:spcPct val="130000"/>
              </a:lnSpc>
              <a:tabLst>
                <a:tab pos="3421380" algn="l"/>
              </a:tabLst>
            </a:pPr>
            <a:r>
              <a:rPr lang="en-GB" sz="1800" dirty="0">
                <a:effectLst/>
                <a:latin typeface="Calibri" panose="020F0502020204030204" pitchFamily="34" charset="0"/>
                <a:ea typeface="MyriadPro-Regular"/>
                <a:cs typeface="Arial" panose="020B0604020202020204" pitchFamily="34" charset="0"/>
              </a:rPr>
              <a:t>Eugène </a:t>
            </a:r>
            <a:r>
              <a:rPr lang="en-GB" sz="1800" dirty="0" err="1">
                <a:effectLst/>
                <a:latin typeface="Calibri" panose="020F0502020204030204" pitchFamily="34" charset="0"/>
                <a:ea typeface="MyriadPro-Regular"/>
                <a:cs typeface="Arial" panose="020B0604020202020204" pitchFamily="34" charset="0"/>
              </a:rPr>
              <a:t>Volcy</a:t>
            </a:r>
            <a:r>
              <a:rPr lang="en-GB" sz="1800" dirty="0">
                <a:effectLst/>
                <a:latin typeface="Calibri" panose="020F0502020204030204" pitchFamily="34" charset="0"/>
                <a:ea typeface="MyriadPro-Regular"/>
                <a:cs typeface="Arial" panose="020B0604020202020204" pitchFamily="34" charset="0"/>
              </a:rPr>
              <a:t> </a:t>
            </a:r>
            <a:r>
              <a:rPr lang="en-GB" sz="1800" dirty="0" err="1">
                <a:effectLst/>
                <a:latin typeface="Calibri" panose="020F0502020204030204" pitchFamily="34" charset="0"/>
                <a:ea typeface="MyriadPro-Regular"/>
                <a:cs typeface="Arial" panose="020B0604020202020204" pitchFamily="34" charset="0"/>
              </a:rPr>
              <a:t>Focard</a:t>
            </a:r>
            <a:r>
              <a:rPr lang="en-GB" sz="1800" dirty="0">
                <a:effectLst/>
                <a:latin typeface="Calibri" panose="020F0502020204030204" pitchFamily="34" charset="0"/>
                <a:ea typeface="MyriadPro-Regular"/>
                <a:cs typeface="Arial" panose="020B0604020202020204" pitchFamily="34" charset="0"/>
              </a:rPr>
              <a:t> </a:t>
            </a:r>
          </a:p>
        </p:txBody>
      </p:sp>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Βήμα 6: </a:t>
            </a:r>
            <a:r>
              <a:rPr lang="el-GR" sz="3200" b="0" dirty="0"/>
              <a:t>Στάση!</a:t>
            </a:r>
            <a:endParaRPr lang="en-GB" sz="3200" b="0" dirty="0"/>
          </a:p>
        </p:txBody>
      </p:sp>
      <p:sp>
        <p:nvSpPr>
          <p:cNvPr id="8" name="pop-up" descr="Click here for pop up information.">
            <a:extLst>
              <a:ext uri="{FF2B5EF4-FFF2-40B4-BE49-F238E27FC236}">
                <a16:creationId xmlns:a16="http://schemas.microsoft.com/office/drawing/2014/main" id="{4200EEEF-8970-4C37-A9DD-02546107369B}"/>
              </a:ext>
            </a:extLst>
          </p:cNvPr>
          <p:cNvSpPr/>
          <p:nvPr/>
        </p:nvSpPr>
        <p:spPr>
          <a:xfrm>
            <a:off x="3398286" y="3343859"/>
            <a:ext cx="1008100"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10" name="Rectangle 4">
            <a:extLst>
              <a:ext uri="{FF2B5EF4-FFF2-40B4-BE49-F238E27FC236}">
                <a16:creationId xmlns:a16="http://schemas.microsoft.com/office/drawing/2014/main" id="{39FADBD4-6602-4102-8B8B-E2AD9094ECA6}"/>
              </a:ext>
            </a:extLst>
          </p:cNvPr>
          <p:cNvSpPr>
            <a:spLocks noChangeArrowheads="1"/>
          </p:cNvSpPr>
          <p:nvPr/>
        </p:nvSpPr>
        <p:spPr bwMode="auto">
          <a:xfrm>
            <a:off x="514350" y="9175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7" name="Rectangle 7">
            <a:extLst>
              <a:ext uri="{FF2B5EF4-FFF2-40B4-BE49-F238E27FC236}">
                <a16:creationId xmlns:a16="http://schemas.microsoft.com/office/drawing/2014/main" id="{C0FBAEAD-8645-46DE-BA0E-25941D758DC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9" name="Rectangle 8">
            <a:extLst>
              <a:ext uri="{FF2B5EF4-FFF2-40B4-BE49-F238E27FC236}">
                <a16:creationId xmlns:a16="http://schemas.microsoft.com/office/drawing/2014/main" id="{C2BC95DB-5DB4-4E60-AFF6-BCEDE94E4CCB}"/>
              </a:ext>
            </a:extLst>
          </p:cNvPr>
          <p:cNvSpPr>
            <a:spLocks noChangeArrowheads="1"/>
          </p:cNvSpPr>
          <p:nvPr/>
        </p:nvSpPr>
        <p:spPr bwMode="auto">
          <a:xfrm>
            <a:off x="6489492" y="3448545"/>
            <a:ext cx="167706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n-US" b="1"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Πλαίσιο</a:t>
            </a:r>
            <a:r>
              <a:rPr kumimoji="0" lang="en-GB" altLang="en-US" b="1"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2:</a:t>
            </a: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Rosa,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Maid of Honour</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21" name="pop-up" descr="Click here for pop up information.">
            <a:extLst>
              <a:ext uri="{FF2B5EF4-FFF2-40B4-BE49-F238E27FC236}">
                <a16:creationId xmlns:a16="http://schemas.microsoft.com/office/drawing/2014/main" id="{9017DC3A-788F-4E56-A1F1-6ADAD3F95124}"/>
              </a:ext>
            </a:extLst>
          </p:cNvPr>
          <p:cNvSpPr/>
          <p:nvPr/>
        </p:nvSpPr>
        <p:spPr>
          <a:xfrm>
            <a:off x="8063620" y="3429000"/>
            <a:ext cx="965729"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28" name="TextBox 27">
            <a:extLst>
              <a:ext uri="{FF2B5EF4-FFF2-40B4-BE49-F238E27FC236}">
                <a16:creationId xmlns:a16="http://schemas.microsoft.com/office/drawing/2014/main" id="{42DC43EE-FB75-4C54-AD53-594C1CDD7B2F}"/>
              </a:ext>
            </a:extLst>
          </p:cNvPr>
          <p:cNvSpPr txBox="1"/>
          <p:nvPr/>
        </p:nvSpPr>
        <p:spPr>
          <a:xfrm>
            <a:off x="6461347" y="4867727"/>
            <a:ext cx="6378676" cy="646331"/>
          </a:xfrm>
          <a:prstGeom prst="rect">
            <a:avLst/>
          </a:prstGeom>
          <a:noFill/>
        </p:spPr>
        <p:txBody>
          <a:bodyPr wrap="square">
            <a:spAutoFit/>
          </a:bodyPr>
          <a:lstStyle/>
          <a:p>
            <a:r>
              <a:rPr lang="el-GR" b="1" dirty="0">
                <a:latin typeface="Calibri" panose="020F0502020204030204" pitchFamily="34" charset="0"/>
              </a:rPr>
              <a:t>Πλαίσιο</a:t>
            </a:r>
            <a:r>
              <a:rPr lang="en-GB" sz="1800" b="1" dirty="0">
                <a:effectLst/>
                <a:latin typeface="Calibri" panose="020F0502020204030204" pitchFamily="34" charset="0"/>
                <a:ea typeface="+mn-ea"/>
                <a:cs typeface="+mn-cs"/>
              </a:rPr>
              <a:t> 4:</a:t>
            </a:r>
          </a:p>
          <a:p>
            <a:r>
              <a:rPr lang="en-GB" sz="1800" dirty="0">
                <a:effectLst/>
                <a:latin typeface="Calibri" panose="020F0502020204030204" pitchFamily="34" charset="0"/>
                <a:ea typeface="+mn-ea"/>
                <a:cs typeface="+mn-cs"/>
              </a:rPr>
              <a:t>Jean-Michel Claude Richard</a:t>
            </a:r>
          </a:p>
        </p:txBody>
      </p:sp>
      <p:sp>
        <p:nvSpPr>
          <p:cNvPr id="30" name="pop-up" descr="Click here for pop up information.">
            <a:extLst>
              <a:ext uri="{FF2B5EF4-FFF2-40B4-BE49-F238E27FC236}">
                <a16:creationId xmlns:a16="http://schemas.microsoft.com/office/drawing/2014/main" id="{95D9C337-DC21-45EE-BC79-5B3F181127DB}"/>
              </a:ext>
            </a:extLst>
          </p:cNvPr>
          <p:cNvSpPr/>
          <p:nvPr/>
        </p:nvSpPr>
        <p:spPr>
          <a:xfrm>
            <a:off x="3332676" y="4924275"/>
            <a:ext cx="103301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sp>
        <p:nvSpPr>
          <p:cNvPr id="33" name="pop-up" descr="Click here for pop up information.">
            <a:extLst>
              <a:ext uri="{FF2B5EF4-FFF2-40B4-BE49-F238E27FC236}">
                <a16:creationId xmlns:a16="http://schemas.microsoft.com/office/drawing/2014/main" id="{12B351BD-4AF8-4458-872C-5664BF0B8848}"/>
              </a:ext>
            </a:extLst>
          </p:cNvPr>
          <p:cNvSpPr/>
          <p:nvPr/>
        </p:nvSpPr>
        <p:spPr>
          <a:xfrm>
            <a:off x="8138695" y="4849531"/>
            <a:ext cx="104573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επιλογή</a:t>
            </a:r>
          </a:p>
        </p:txBody>
      </p:sp>
      <p:pic>
        <p:nvPicPr>
          <p:cNvPr id="27" name="Γραφικό 26" descr="Ίχνη παπουτσιών περίγραμμα">
            <a:extLst>
              <a:ext uri="{FF2B5EF4-FFF2-40B4-BE49-F238E27FC236}">
                <a16:creationId xmlns:a16="http://schemas.microsoft.com/office/drawing/2014/main" id="{2A300565-BCFD-490D-91DD-AFAB9F27EE2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549570">
            <a:off x="-46891" y="654996"/>
            <a:ext cx="914400" cy="914400"/>
          </a:xfrm>
          <a:prstGeom prst="rect">
            <a:avLst/>
          </a:prstGeom>
        </p:spPr>
      </p:pic>
      <p:sp>
        <p:nvSpPr>
          <p:cNvPr id="24" name="Ορθογώνιο 23">
            <a:extLst>
              <a:ext uri="{FF2B5EF4-FFF2-40B4-BE49-F238E27FC236}">
                <a16:creationId xmlns:a16="http://schemas.microsoft.com/office/drawing/2014/main" id="{83E89DAE-C69D-47F7-AABF-0D4DCBF542F0}"/>
              </a:ext>
            </a:extLst>
          </p:cNvPr>
          <p:cNvSpPr/>
          <p:nvPr/>
        </p:nvSpPr>
        <p:spPr>
          <a:xfrm flipH="1">
            <a:off x="1092834" y="4879692"/>
            <a:ext cx="781050" cy="1057275"/>
          </a:xfrm>
          <a:prstGeom prst="rect">
            <a:avLst/>
          </a:prstGeom>
          <a:blipFill rotWithShape="1">
            <a:blip r:embed="rId11" cstate="print">
              <a:extLst>
                <a:ext uri="{28A0092B-C50C-407E-A947-70E740481C1C}">
                  <a14:useLocalDpi xmlns:a14="http://schemas.microsoft.com/office/drawing/2010/main" val="0"/>
                </a:ext>
              </a:extLst>
            </a:blip>
            <a:srcRect/>
            <a:stretch>
              <a:fillRect l="-32000" r="-32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37" name="Ορθογώνιο 36">
            <a:extLst>
              <a:ext uri="{FF2B5EF4-FFF2-40B4-BE49-F238E27FC236}">
                <a16:creationId xmlns:a16="http://schemas.microsoft.com/office/drawing/2014/main" id="{BC3913F7-FF15-41D5-AF38-3A45FD88CF34}"/>
              </a:ext>
            </a:extLst>
          </p:cNvPr>
          <p:cNvSpPr/>
          <p:nvPr/>
        </p:nvSpPr>
        <p:spPr>
          <a:xfrm flipH="1">
            <a:off x="5724682" y="4907816"/>
            <a:ext cx="781050" cy="990600"/>
          </a:xfrm>
          <a:prstGeom prst="rect">
            <a:avLst/>
          </a:prstGeom>
          <a:blipFill rotWithShape="1">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l="-16000" r="-16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32" name="TextBox 31">
            <a:extLst>
              <a:ext uri="{FF2B5EF4-FFF2-40B4-BE49-F238E27FC236}">
                <a16:creationId xmlns:a16="http://schemas.microsoft.com/office/drawing/2014/main" id="{E4BAB97B-775D-4EF3-817A-6C8C081BA829}"/>
              </a:ext>
            </a:extLst>
          </p:cNvPr>
          <p:cNvSpPr txBox="1"/>
          <p:nvPr/>
        </p:nvSpPr>
        <p:spPr>
          <a:xfrm>
            <a:off x="5796041" y="2930002"/>
            <a:ext cx="5411192" cy="1754326"/>
          </a:xfrm>
          <a:prstGeom prst="rect">
            <a:avLst/>
          </a:prstGeom>
          <a:solidFill>
            <a:schemeClr val="bg1">
              <a:lumMod val="95000"/>
            </a:schemeClr>
          </a:solidFill>
          <a:ln>
            <a:solidFill>
              <a:srgbClr val="E12A3C"/>
            </a:solidFill>
          </a:ln>
        </p:spPr>
        <p:txBody>
          <a:bodyPr wrap="square">
            <a:spAutoFit/>
          </a:bodyPr>
          <a:lstStyle/>
          <a:p>
            <a:r>
              <a:rPr lang="el-GR" altLang="en-US" b="1" dirty="0">
                <a:latin typeface="Calibri" panose="020F0502020204030204" pitchFamily="34" charset="0"/>
                <a:ea typeface="MyriadPro-Regular"/>
                <a:cs typeface="Arial" panose="020B0604020202020204" pitchFamily="34" charset="0"/>
              </a:rPr>
              <a:t>Πλαίσιο</a:t>
            </a:r>
            <a:r>
              <a:rPr lang="fr-FR" b="1" dirty="0">
                <a:latin typeface="Calibri" panose="020F0502020204030204" pitchFamily="34" charset="0"/>
              </a:rPr>
              <a:t> 4: Jean-Michel Claude Richard</a:t>
            </a:r>
          </a:p>
          <a:p>
            <a:r>
              <a:rPr lang="el-GR" altLang="en-US" i="1" dirty="0">
                <a:latin typeface="Calibri" panose="020F0502020204030204" pitchFamily="34" charset="0"/>
                <a:ea typeface="MyriadPro-Regular"/>
                <a:cs typeface="Arial" panose="020B0604020202020204" pitchFamily="34" charset="0"/>
              </a:rPr>
              <a:t>Ήταν διάσημος Γάλλος βοτανολόγος και ήταν διευθυντής του </a:t>
            </a:r>
            <a:r>
              <a:rPr lang="el-GR" altLang="en-US" i="1" dirty="0" err="1">
                <a:latin typeface="Calibri" panose="020F0502020204030204" pitchFamily="34" charset="0"/>
                <a:ea typeface="MyriadPro-Regular"/>
                <a:cs typeface="Arial" panose="020B0604020202020204" pitchFamily="34" charset="0"/>
              </a:rPr>
              <a:t>Jardin</a:t>
            </a:r>
            <a:r>
              <a:rPr lang="el-GR" altLang="en-US" i="1" dirty="0">
                <a:latin typeface="Calibri" panose="020F0502020204030204" pitchFamily="34" charset="0"/>
                <a:ea typeface="MyriadPro-Regular"/>
                <a:cs typeface="Arial" panose="020B0604020202020204" pitchFamily="34" charset="0"/>
              </a:rPr>
              <a:t> </a:t>
            </a:r>
            <a:r>
              <a:rPr lang="el-GR" altLang="en-US" i="1" dirty="0" err="1">
                <a:latin typeface="Calibri" panose="020F0502020204030204" pitchFamily="34" charset="0"/>
                <a:ea typeface="MyriadPro-Regular"/>
                <a:cs typeface="Arial" panose="020B0604020202020204" pitchFamily="34" charset="0"/>
              </a:rPr>
              <a:t>du</a:t>
            </a:r>
            <a:r>
              <a:rPr lang="el-GR" altLang="en-US" i="1" dirty="0">
                <a:latin typeface="Calibri" panose="020F0502020204030204" pitchFamily="34" charset="0"/>
                <a:ea typeface="MyriadPro-Regular"/>
                <a:cs typeface="Arial" panose="020B0604020202020204" pitchFamily="34" charset="0"/>
              </a:rPr>
              <a:t> </a:t>
            </a:r>
            <a:r>
              <a:rPr lang="el-GR" altLang="en-US" i="1" dirty="0" err="1">
                <a:latin typeface="Calibri" panose="020F0502020204030204" pitchFamily="34" charset="0"/>
                <a:ea typeface="MyriadPro-Regular"/>
                <a:cs typeface="Arial" panose="020B0604020202020204" pitchFamily="34" charset="0"/>
              </a:rPr>
              <a:t>Roy</a:t>
            </a:r>
            <a:r>
              <a:rPr lang="el-GR" altLang="en-US" i="1" dirty="0">
                <a:latin typeface="Calibri" panose="020F0502020204030204" pitchFamily="34" charset="0"/>
                <a:ea typeface="MyriadPro-Regular"/>
                <a:cs typeface="Arial" panose="020B0604020202020204" pitchFamily="34" charset="0"/>
              </a:rPr>
              <a:t> στο νησί </a:t>
            </a:r>
            <a:r>
              <a:rPr lang="el-GR" altLang="en-US" i="1" dirty="0" err="1">
                <a:latin typeface="Calibri" panose="020F0502020204030204" pitchFamily="34" charset="0"/>
                <a:ea typeface="MyriadPro-Regular"/>
                <a:cs typeface="Arial" panose="020B0604020202020204" pitchFamily="34" charset="0"/>
              </a:rPr>
              <a:t>Bourbon</a:t>
            </a:r>
            <a:r>
              <a:rPr lang="el-GR" altLang="en-US" i="1" dirty="0">
                <a:latin typeface="Calibri" panose="020F0502020204030204" pitchFamily="34" charset="0"/>
                <a:ea typeface="MyriadPro-Regular"/>
                <a:cs typeface="Arial" panose="020B0604020202020204" pitchFamily="34" charset="0"/>
              </a:rPr>
              <a:t>. Ισχυρίστηκε ότι είχε ανακαλύψει τη διαδικασία της τεχνητής γονιμοποίησης τρία ή τέσσερα χρόνια νωρίτερα</a:t>
            </a:r>
            <a:r>
              <a:rPr lang="en-US" altLang="en-US" i="1" dirty="0">
                <a:latin typeface="Calibri" panose="020F0502020204030204" pitchFamily="34" charset="0"/>
                <a:ea typeface="MyriadPro-Regular"/>
                <a:cs typeface="Arial" panose="020B0604020202020204" pitchFamily="34" charset="0"/>
              </a:rPr>
              <a:t>.</a:t>
            </a:r>
            <a:endParaRPr lang="en-GB" altLang="en-US" sz="2800" dirty="0">
              <a:latin typeface="Arial" panose="020B0604020202020204" pitchFamily="34" charset="0"/>
            </a:endParaRPr>
          </a:p>
        </p:txBody>
      </p:sp>
      <p:sp>
        <p:nvSpPr>
          <p:cNvPr id="20" name="TextBox 19">
            <a:extLst>
              <a:ext uri="{FF2B5EF4-FFF2-40B4-BE49-F238E27FC236}">
                <a16:creationId xmlns:a16="http://schemas.microsoft.com/office/drawing/2014/main" id="{D33CBD10-9687-48EF-A983-9D570E5757BD}"/>
              </a:ext>
            </a:extLst>
          </p:cNvPr>
          <p:cNvSpPr txBox="1"/>
          <p:nvPr/>
        </p:nvSpPr>
        <p:spPr>
          <a:xfrm>
            <a:off x="6072724" y="1425680"/>
            <a:ext cx="6024188" cy="1477328"/>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el-GR" altLang="en-US" b="1" dirty="0">
                <a:latin typeface="Calibri" panose="020F0502020204030204" pitchFamily="34" charset="0"/>
                <a:ea typeface="MyriadPro-Regular"/>
                <a:cs typeface="Arial" panose="020B0604020202020204" pitchFamily="34" charset="0"/>
              </a:rPr>
              <a:t>Πλαίσιο</a:t>
            </a:r>
            <a:r>
              <a:rPr lang="fr-FR" altLang="en-US" b="1" dirty="0">
                <a:latin typeface="Calibri" panose="020F0502020204030204" pitchFamily="34" charset="0"/>
                <a:ea typeface="MyriadPro-Regular"/>
                <a:cs typeface="Arial" panose="020B0604020202020204" pitchFamily="34" charset="0"/>
              </a:rPr>
              <a:t> 2: Ferréol Bellier Beaumont</a:t>
            </a:r>
          </a:p>
          <a:p>
            <a:pPr lvl="0" eaLnBrk="0" fontAlgn="base" hangingPunct="0">
              <a:spcBef>
                <a:spcPct val="0"/>
              </a:spcBef>
              <a:spcAft>
                <a:spcPct val="0"/>
              </a:spcAft>
              <a:tabLst>
                <a:tab pos="3421063" algn="l"/>
              </a:tabLst>
            </a:pPr>
            <a:r>
              <a:rPr lang="el-GR" altLang="en-US" i="1" dirty="0">
                <a:latin typeface="Calibri" panose="020F0502020204030204" pitchFamily="34" charset="0"/>
                <a:ea typeface="MyriadPro-Regular"/>
                <a:cs typeface="Arial" panose="020B0604020202020204" pitchFamily="34" charset="0"/>
              </a:rPr>
              <a:t>Ιδιοκτήτης γης παθιασμένος με τα βοτανικά, ιδιαίτερα με τις ορχιδέες. Όταν μία σκλάβα της αδερφής του πέθανε στη γέννα, αποφάσισε να πάρει μαζί του το νεογέννητο παιδί, τον Έντμοντ</a:t>
            </a:r>
            <a:r>
              <a:rPr lang="en-US" altLang="en-US" i="1" dirty="0">
                <a:latin typeface="Calibri" panose="020F0502020204030204" pitchFamily="34" charset="0"/>
                <a:ea typeface="MyriadPro-Regular"/>
                <a:cs typeface="Arial" panose="020B0604020202020204" pitchFamily="34" charset="0"/>
              </a:rPr>
              <a:t>.</a:t>
            </a:r>
            <a:endParaRPr lang="en-GB" altLang="en-US" sz="2800" dirty="0">
              <a:latin typeface="Arial" panose="020B0604020202020204" pitchFamily="34" charset="0"/>
            </a:endParaRPr>
          </a:p>
        </p:txBody>
      </p:sp>
      <p:sp>
        <p:nvSpPr>
          <p:cNvPr id="29" name="TextBox 28">
            <a:extLst>
              <a:ext uri="{FF2B5EF4-FFF2-40B4-BE49-F238E27FC236}">
                <a16:creationId xmlns:a16="http://schemas.microsoft.com/office/drawing/2014/main" id="{F1C15C8A-7D11-4600-A514-34321D11C1AB}"/>
              </a:ext>
            </a:extLst>
          </p:cNvPr>
          <p:cNvSpPr txBox="1"/>
          <p:nvPr/>
        </p:nvSpPr>
        <p:spPr>
          <a:xfrm>
            <a:off x="638855" y="3043259"/>
            <a:ext cx="4881047" cy="1754326"/>
          </a:xfrm>
          <a:prstGeom prst="rect">
            <a:avLst/>
          </a:prstGeom>
          <a:solidFill>
            <a:schemeClr val="bg1">
              <a:lumMod val="95000"/>
            </a:schemeClr>
          </a:solidFill>
          <a:ln>
            <a:solidFill>
              <a:srgbClr val="E12A3C"/>
            </a:solidFill>
          </a:ln>
        </p:spPr>
        <p:txBody>
          <a:bodyPr wrap="square">
            <a:spAutoFit/>
          </a:bodyPr>
          <a:lstStyle/>
          <a:p>
            <a:pPr eaLnBrk="0" fontAlgn="base" hangingPunct="0">
              <a:spcBef>
                <a:spcPct val="0"/>
              </a:spcBef>
              <a:spcAft>
                <a:spcPct val="0"/>
              </a:spcAft>
              <a:tabLst>
                <a:tab pos="3421063" algn="l"/>
              </a:tabLst>
            </a:pPr>
            <a:r>
              <a:rPr lang="el-GR" altLang="en-US" b="1" dirty="0">
                <a:latin typeface="Calibri" panose="020F0502020204030204" pitchFamily="34" charset="0"/>
                <a:ea typeface="MyriadPro-Regular"/>
                <a:cs typeface="Arial" panose="020B0604020202020204" pitchFamily="34" charset="0"/>
              </a:rPr>
              <a:t>Πλαίσιο</a:t>
            </a:r>
            <a:r>
              <a:rPr lang="en-GB" altLang="en-US" b="1" dirty="0">
                <a:latin typeface="Calibri" panose="020F0502020204030204" pitchFamily="34" charset="0"/>
                <a:ea typeface="MyriadPro-Regular"/>
                <a:cs typeface="Arial" panose="020B0604020202020204" pitchFamily="34" charset="0"/>
              </a:rPr>
              <a:t> 3: Eugène </a:t>
            </a:r>
            <a:r>
              <a:rPr lang="en-GB" altLang="en-US" b="1" dirty="0" err="1">
                <a:latin typeface="Calibri" panose="020F0502020204030204" pitchFamily="34" charset="0"/>
                <a:ea typeface="MyriadPro-Regular"/>
                <a:cs typeface="Arial" panose="020B0604020202020204" pitchFamily="34" charset="0"/>
              </a:rPr>
              <a:t>Volcy</a:t>
            </a:r>
            <a:r>
              <a:rPr lang="en-GB" altLang="en-US" b="1" dirty="0">
                <a:latin typeface="Calibri" panose="020F0502020204030204" pitchFamily="34" charset="0"/>
                <a:ea typeface="MyriadPro-Regular"/>
                <a:cs typeface="Arial" panose="020B0604020202020204" pitchFamily="34" charset="0"/>
              </a:rPr>
              <a:t> </a:t>
            </a:r>
            <a:r>
              <a:rPr lang="en-GB" altLang="en-US" b="1" dirty="0" err="1">
                <a:latin typeface="Calibri" panose="020F0502020204030204" pitchFamily="34" charset="0"/>
                <a:ea typeface="MyriadPro-Regular"/>
                <a:cs typeface="Arial" panose="020B0604020202020204" pitchFamily="34" charset="0"/>
              </a:rPr>
              <a:t>Focard</a:t>
            </a:r>
            <a:r>
              <a:rPr lang="en-GB" altLang="en-US" b="1" dirty="0">
                <a:latin typeface="Calibri" panose="020F0502020204030204" pitchFamily="34" charset="0"/>
                <a:ea typeface="MyriadPro-Regular"/>
                <a:cs typeface="Arial" panose="020B0604020202020204" pitchFamily="34" charset="0"/>
              </a:rPr>
              <a:t> </a:t>
            </a:r>
            <a:endParaRPr lang="en-GB" altLang="en-US" sz="700" dirty="0"/>
          </a:p>
          <a:p>
            <a:pPr lvl="0" eaLnBrk="0" fontAlgn="base" hangingPunct="0">
              <a:spcBef>
                <a:spcPct val="0"/>
              </a:spcBef>
              <a:spcAft>
                <a:spcPct val="0"/>
              </a:spcAft>
              <a:tabLst>
                <a:tab pos="3421063" algn="l"/>
              </a:tabLst>
            </a:pPr>
            <a:r>
              <a:rPr lang="el-GR" i="1" dirty="0"/>
              <a:t>Υπάλληλος Δικαιοσύνης, υπερασπίστηκε τον </a:t>
            </a:r>
            <a:r>
              <a:rPr lang="el-GR" i="1" dirty="0" err="1"/>
              <a:t>Edmond</a:t>
            </a:r>
            <a:r>
              <a:rPr lang="el-GR" i="1" dirty="0"/>
              <a:t> </a:t>
            </a:r>
            <a:r>
              <a:rPr lang="el-GR" i="1" dirty="0" err="1"/>
              <a:t>Albius</a:t>
            </a:r>
            <a:r>
              <a:rPr lang="el-GR" i="1" dirty="0"/>
              <a:t> το 1863, όταν ο </a:t>
            </a:r>
            <a:r>
              <a:rPr lang="el-GR" i="1" dirty="0" err="1"/>
              <a:t>Jean</a:t>
            </a:r>
            <a:r>
              <a:rPr lang="el-GR" i="1" dirty="0"/>
              <a:t> </a:t>
            </a:r>
            <a:r>
              <a:rPr lang="el-GR" i="1" dirty="0" err="1"/>
              <a:t>Michel</a:t>
            </a:r>
            <a:r>
              <a:rPr lang="el-GR" i="1" dirty="0"/>
              <a:t> </a:t>
            </a:r>
            <a:r>
              <a:rPr lang="el-GR" i="1" dirty="0" err="1"/>
              <a:t>Claude</a:t>
            </a:r>
            <a:r>
              <a:rPr lang="el-GR" i="1" dirty="0"/>
              <a:t> </a:t>
            </a:r>
            <a:r>
              <a:rPr lang="el-GR" i="1" dirty="0" err="1"/>
              <a:t>Richard</a:t>
            </a:r>
            <a:r>
              <a:rPr lang="el-GR" i="1" dirty="0"/>
              <a:t> προσπαθεί να πιστώσει την πατρότητα της ανακάλυψης του </a:t>
            </a:r>
            <a:r>
              <a:rPr lang="el-GR" i="1" dirty="0" err="1"/>
              <a:t>Edmond</a:t>
            </a:r>
            <a:r>
              <a:rPr lang="el-GR" i="1" dirty="0"/>
              <a:t> σχετικά με την επικονίαση της βανίλιας</a:t>
            </a:r>
            <a:r>
              <a:rPr lang="en-US" i="1" dirty="0"/>
              <a:t>.</a:t>
            </a:r>
            <a:endParaRPr lang="en-GB" altLang="en-US" sz="2800" dirty="0">
              <a:latin typeface="Arial" panose="020B0604020202020204" pitchFamily="34" charset="0"/>
            </a:endParaRPr>
          </a:p>
        </p:txBody>
      </p:sp>
    </p:spTree>
    <p:extLst>
      <p:ext uri="{BB962C8B-B14F-4D97-AF65-F5344CB8AC3E}">
        <p14:creationId xmlns:p14="http://schemas.microsoft.com/office/powerpoint/2010/main" val="3871136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7" grpId="0" animBg="1"/>
      <p:bldP spid="7" grpId="1" animBg="1"/>
      <p:bldP spid="32" grpId="0" animBg="1"/>
      <p:bldP spid="32" grpId="1" animBg="1"/>
      <p:bldP spid="20" grpId="0" animBg="1"/>
      <p:bldP spid="20" grpId="1" animBg="1"/>
      <p:bldP spid="29" grpId="0" animBg="1"/>
      <p:bldP spid="2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17" descr="Aquarell, Pinselstrich, Farbe, Abstrakt, Textur, Bürste">
            <a:extLst>
              <a:ext uri="{FF2B5EF4-FFF2-40B4-BE49-F238E27FC236}">
                <a16:creationId xmlns:a16="http://schemas.microsoft.com/office/drawing/2014/main" id="{7A791918-767D-44D5-BBC5-7C4F0B69ACF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Βήμα 7: </a:t>
            </a:r>
            <a:r>
              <a:rPr lang="el-GR" sz="3200" b="0" dirty="0"/>
              <a:t>Τώρα η επιλογή είναι δική σας</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pPr>
            <a:r>
              <a:rPr lang="el-GR" sz="1800" dirty="0">
                <a:latin typeface="Calibri" panose="020F0502020204030204" pitchFamily="34" charset="0"/>
                <a:ea typeface="MyriadPro-Regular"/>
                <a:cs typeface="Arial" panose="020B0604020202020204" pitchFamily="34" charset="0"/>
              </a:rPr>
              <a:t>Το βρήκατε συναρπαστικό να μπείτε στη θέση ενός από αυτούς τους χαρακτήρες; </a:t>
            </a:r>
          </a:p>
          <a:p>
            <a:pPr algn="just">
              <a:lnSpc>
                <a:spcPct val="130000"/>
              </a:lnSpc>
            </a:pPr>
            <a:r>
              <a:rPr lang="el-GR" sz="1800" dirty="0">
                <a:latin typeface="Calibri" panose="020F0502020204030204" pitchFamily="34" charset="0"/>
                <a:ea typeface="MyriadPro-Regular"/>
                <a:cs typeface="Arial" panose="020B0604020202020204" pitchFamily="34" charset="0"/>
              </a:rPr>
              <a:t>Εάν έχετε χρόνο και θέλετε, </a:t>
            </a:r>
            <a:r>
              <a:rPr lang="el-GR" sz="1800" b="1" dirty="0">
                <a:latin typeface="Calibri" panose="020F0502020204030204" pitchFamily="34" charset="0"/>
                <a:ea typeface="MyriadPro-Regular"/>
                <a:cs typeface="Arial" panose="020B0604020202020204" pitchFamily="34" charset="0"/>
              </a:rPr>
              <a:t>μπορείτε να επιλέξετε ένα άλλο πρόσωπο </a:t>
            </a:r>
            <a:r>
              <a:rPr lang="el-GR" sz="1800" dirty="0">
                <a:latin typeface="Calibri" panose="020F0502020204030204" pitchFamily="34" charset="0"/>
                <a:ea typeface="MyriadPro-Regular"/>
                <a:cs typeface="Arial" panose="020B0604020202020204" pitchFamily="34" charset="0"/>
              </a:rPr>
              <a:t>για να παίξετε τον ρόλο του. Επιστρέψτε λοιπόν στο </a:t>
            </a:r>
            <a:r>
              <a:rPr lang="el-GR" sz="1800" dirty="0">
                <a:latin typeface="Calibri" panose="020F0502020204030204" pitchFamily="34" charset="0"/>
                <a:ea typeface="MyriadPro-Regular"/>
                <a:cs typeface="Arial" panose="020B0604020202020204" pitchFamily="34" charset="0"/>
                <a:hlinkClick r:id="rId3" action="ppaction://hlinksldjump"/>
              </a:rPr>
              <a:t>Βήμα 2</a:t>
            </a:r>
            <a:r>
              <a:rPr lang="en-US" sz="1800" dirty="0">
                <a:latin typeface="Calibri" panose="020F0502020204030204" pitchFamily="34" charset="0"/>
                <a:ea typeface="MyriadPro-Regular"/>
                <a:cs typeface="Arial" panose="020B0604020202020204" pitchFamily="34" charset="0"/>
              </a:rPr>
              <a:t> </a:t>
            </a:r>
            <a:r>
              <a:rPr lang="el-GR" sz="1800" dirty="0">
                <a:latin typeface="Calibri" panose="020F0502020204030204" pitchFamily="34" charset="0"/>
                <a:ea typeface="MyriadPro-Regular"/>
                <a:cs typeface="Arial" panose="020B0604020202020204" pitchFamily="34" charset="0"/>
              </a:rPr>
              <a:t>και επιλέξτε ποιος θέλετε να είστε</a:t>
            </a:r>
            <a:r>
              <a:rPr lang="en-US" sz="1800" dirty="0">
                <a:latin typeface="Calibri" panose="020F0502020204030204" pitchFamily="34" charset="0"/>
                <a:ea typeface="MyriadPro-Regular"/>
                <a:cs typeface="Arial" panose="020B0604020202020204" pitchFamily="34" charset="0"/>
              </a:rPr>
              <a:t>.</a:t>
            </a:r>
          </a:p>
          <a:p>
            <a:pPr algn="just">
              <a:lnSpc>
                <a:spcPct val="130000"/>
              </a:lnSpc>
            </a:pPr>
            <a:r>
              <a:rPr lang="el-GR" sz="1800" dirty="0">
                <a:latin typeface="Calibri" panose="020F0502020204030204" pitchFamily="34" charset="0"/>
                <a:ea typeface="MyriadPro-Regular"/>
                <a:cs typeface="Arial" panose="020B0604020202020204" pitchFamily="34" charset="0"/>
              </a:rPr>
              <a:t>Εάν είστε σίγουροι ότι δεν θέλετε να δοκιμάσετε άλλον ρόλο σε αυτό το επεισόδιο, θα μάθετε πώς συνεχίζεται η ιστορία στο επόμενο κεφάλαιο</a:t>
            </a:r>
            <a:endParaRPr lang="en-GB" sz="1800" dirty="0">
              <a:effectLst/>
              <a:latin typeface="Calibri" panose="020F0502020204030204" pitchFamily="34" charset="0"/>
              <a:ea typeface="MyriadPro-Regular"/>
              <a:cs typeface="Arial" panose="020B0604020202020204" pitchFamily="34" charset="0"/>
            </a:endParaRPr>
          </a:p>
          <a:p>
            <a:endParaRPr lang="en-GB" dirty="0"/>
          </a:p>
        </p:txBody>
      </p:sp>
      <p:pic>
        <p:nvPicPr>
          <p:cNvPr id="4" name="Γραφικό 3" descr="Ίχνη παπουτσιών περίγραμμα">
            <a:extLst>
              <a:ext uri="{FF2B5EF4-FFF2-40B4-BE49-F238E27FC236}">
                <a16:creationId xmlns:a16="http://schemas.microsoft.com/office/drawing/2014/main" id="{52BE77F1-4771-44BD-A8CA-A969E600F75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314931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el-GR" dirty="0"/>
              <a:t>Εταίροι</a:t>
            </a:r>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en-US" sz="1400" dirty="0" err="1">
                <a:solidFill>
                  <a:srgbClr val="6795BB"/>
                </a:solidFill>
              </a:rPr>
              <a:t>Diefthinsi</a:t>
            </a:r>
            <a:r>
              <a:rPr lang="en-US" sz="1400" dirty="0">
                <a:solidFill>
                  <a:srgbClr val="6795BB"/>
                </a:solidFill>
              </a:rPr>
              <a:t> </a:t>
            </a:r>
            <a:r>
              <a:rPr lang="en-US" sz="1400" dirty="0" err="1">
                <a:solidFill>
                  <a:srgbClr val="6795BB"/>
                </a:solidFill>
              </a:rPr>
              <a:t>Defterovathmias</a:t>
            </a:r>
            <a:r>
              <a:rPr lang="en-US" sz="1400" dirty="0">
                <a:solidFill>
                  <a:srgbClr val="6795BB"/>
                </a:solidFill>
              </a:rPr>
              <a:t> </a:t>
            </a:r>
          </a:p>
          <a:p>
            <a:pPr algn="ctr"/>
            <a:r>
              <a:rPr lang="en-US" sz="1400" dirty="0" err="1">
                <a:solidFill>
                  <a:srgbClr val="6795BB"/>
                </a:solidFill>
              </a:rPr>
              <a:t>Ekpedefsis</a:t>
            </a:r>
            <a:r>
              <a:rPr lang="en-US" sz="1400" dirty="0">
                <a:solidFill>
                  <a:srgbClr val="6795BB"/>
                </a:solidFill>
              </a:rPr>
              <a:t> </a:t>
            </a:r>
            <a:r>
              <a:rPr lang="en-US" sz="1400" dirty="0" err="1">
                <a:solidFill>
                  <a:srgbClr val="6795BB"/>
                </a:solidFill>
              </a:rPr>
              <a:t>Anatolikis</a:t>
            </a:r>
            <a:r>
              <a:rPr lang="en-US" sz="1400" dirty="0">
                <a:solidFill>
                  <a:srgbClr val="6795BB"/>
                </a:solidFill>
              </a:rPr>
              <a:t> </a:t>
            </a:r>
            <a:r>
              <a:rPr lang="en-US" sz="1400" dirty="0" err="1">
                <a:solidFill>
                  <a:srgbClr val="6795BB"/>
                </a:solidFill>
              </a:rPr>
              <a:t>Attikis</a:t>
            </a:r>
            <a:endParaRPr lang="el-GR"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el-GR" dirty="0"/>
              <a:t>Πώς συνεχίζεται η ιστορία</a:t>
            </a:r>
            <a:endParaRPr lang="en-GB" dirty="0"/>
          </a:p>
        </p:txBody>
      </p:sp>
      <p:sp>
        <p:nvSpPr>
          <p:cNvPr id="5" name="Θέση περιεχομένου 4">
            <a:extLst>
              <a:ext uri="{FF2B5EF4-FFF2-40B4-BE49-F238E27FC236}">
                <a16:creationId xmlns:a16="http://schemas.microsoft.com/office/drawing/2014/main" id="{69D51A3A-92E1-4074-A6CD-D76DA59A9F21}"/>
              </a:ext>
            </a:extLst>
          </p:cNvPr>
          <p:cNvSpPr>
            <a:spLocks noGrp="1"/>
          </p:cNvSpPr>
          <p:nvPr>
            <p:ph idx="1"/>
          </p:nvPr>
        </p:nvSpPr>
        <p:spPr>
          <a:xfrm>
            <a:off x="838200" y="1822494"/>
            <a:ext cx="10783530" cy="4483970"/>
          </a:xfrm>
          <a:custGeom>
            <a:avLst/>
            <a:gdLst>
              <a:gd name="connsiteX0" fmla="*/ 0 w 10783530"/>
              <a:gd name="connsiteY0" fmla="*/ 0 h 4483970"/>
              <a:gd name="connsiteX1" fmla="*/ 491250 w 10783530"/>
              <a:gd name="connsiteY1" fmla="*/ 0 h 4483970"/>
              <a:gd name="connsiteX2" fmla="*/ 1306005 w 10783530"/>
              <a:gd name="connsiteY2" fmla="*/ 0 h 4483970"/>
              <a:gd name="connsiteX3" fmla="*/ 2012926 w 10783530"/>
              <a:gd name="connsiteY3" fmla="*/ 0 h 4483970"/>
              <a:gd name="connsiteX4" fmla="*/ 2396340 w 10783530"/>
              <a:gd name="connsiteY4" fmla="*/ 0 h 4483970"/>
              <a:gd name="connsiteX5" fmla="*/ 2995425 w 10783530"/>
              <a:gd name="connsiteY5" fmla="*/ 0 h 4483970"/>
              <a:gd name="connsiteX6" fmla="*/ 3378839 w 10783530"/>
              <a:gd name="connsiteY6" fmla="*/ 0 h 4483970"/>
              <a:gd name="connsiteX7" fmla="*/ 3977924 w 10783530"/>
              <a:gd name="connsiteY7" fmla="*/ 0 h 4483970"/>
              <a:gd name="connsiteX8" fmla="*/ 4577009 w 10783530"/>
              <a:gd name="connsiteY8" fmla="*/ 0 h 4483970"/>
              <a:gd name="connsiteX9" fmla="*/ 5176094 w 10783530"/>
              <a:gd name="connsiteY9" fmla="*/ 0 h 4483970"/>
              <a:gd name="connsiteX10" fmla="*/ 5667344 w 10783530"/>
              <a:gd name="connsiteY10" fmla="*/ 0 h 4483970"/>
              <a:gd name="connsiteX11" fmla="*/ 6050759 w 10783530"/>
              <a:gd name="connsiteY11" fmla="*/ 0 h 4483970"/>
              <a:gd name="connsiteX12" fmla="*/ 6757679 w 10783530"/>
              <a:gd name="connsiteY12" fmla="*/ 0 h 4483970"/>
              <a:gd name="connsiteX13" fmla="*/ 7033258 w 10783530"/>
              <a:gd name="connsiteY13" fmla="*/ 0 h 4483970"/>
              <a:gd name="connsiteX14" fmla="*/ 7308837 w 10783530"/>
              <a:gd name="connsiteY14" fmla="*/ 0 h 4483970"/>
              <a:gd name="connsiteX15" fmla="*/ 7584416 w 10783530"/>
              <a:gd name="connsiteY15" fmla="*/ 0 h 4483970"/>
              <a:gd name="connsiteX16" fmla="*/ 7967831 w 10783530"/>
              <a:gd name="connsiteY16" fmla="*/ 0 h 4483970"/>
              <a:gd name="connsiteX17" fmla="*/ 8566916 w 10783530"/>
              <a:gd name="connsiteY17" fmla="*/ 0 h 4483970"/>
              <a:gd name="connsiteX18" fmla="*/ 9166001 w 10783530"/>
              <a:gd name="connsiteY18" fmla="*/ 0 h 4483970"/>
              <a:gd name="connsiteX19" fmla="*/ 9765086 w 10783530"/>
              <a:gd name="connsiteY19" fmla="*/ 0 h 4483970"/>
              <a:gd name="connsiteX20" fmla="*/ 10256335 w 10783530"/>
              <a:gd name="connsiteY20" fmla="*/ 0 h 4483970"/>
              <a:gd name="connsiteX21" fmla="*/ 10783530 w 10783530"/>
              <a:gd name="connsiteY21" fmla="*/ 0 h 4483970"/>
              <a:gd name="connsiteX22" fmla="*/ 10783530 w 10783530"/>
              <a:gd name="connsiteY22" fmla="*/ 650176 h 4483970"/>
              <a:gd name="connsiteX23" fmla="*/ 10783530 w 10783530"/>
              <a:gd name="connsiteY23" fmla="*/ 1165832 h 4483970"/>
              <a:gd name="connsiteX24" fmla="*/ 10783530 w 10783530"/>
              <a:gd name="connsiteY24" fmla="*/ 1726328 h 4483970"/>
              <a:gd name="connsiteX25" fmla="*/ 10783530 w 10783530"/>
              <a:gd name="connsiteY25" fmla="*/ 2152306 h 4483970"/>
              <a:gd name="connsiteX26" fmla="*/ 10783530 w 10783530"/>
              <a:gd name="connsiteY26" fmla="*/ 2802481 h 4483970"/>
              <a:gd name="connsiteX27" fmla="*/ 10783530 w 10783530"/>
              <a:gd name="connsiteY27" fmla="*/ 3452657 h 4483970"/>
              <a:gd name="connsiteX28" fmla="*/ 10783530 w 10783530"/>
              <a:gd name="connsiteY28" fmla="*/ 3968313 h 4483970"/>
              <a:gd name="connsiteX29" fmla="*/ 10783530 w 10783530"/>
              <a:gd name="connsiteY29" fmla="*/ 4483970 h 4483970"/>
              <a:gd name="connsiteX30" fmla="*/ 10076610 w 10783530"/>
              <a:gd name="connsiteY30" fmla="*/ 4483970 h 4483970"/>
              <a:gd name="connsiteX31" fmla="*/ 9369689 w 10783530"/>
              <a:gd name="connsiteY31" fmla="*/ 4483970 h 4483970"/>
              <a:gd name="connsiteX32" fmla="*/ 8986275 w 10783530"/>
              <a:gd name="connsiteY32" fmla="*/ 4483970 h 4483970"/>
              <a:gd name="connsiteX33" fmla="*/ 8387190 w 10783530"/>
              <a:gd name="connsiteY33" fmla="*/ 4483970 h 4483970"/>
              <a:gd name="connsiteX34" fmla="*/ 8111611 w 10783530"/>
              <a:gd name="connsiteY34" fmla="*/ 4483970 h 4483970"/>
              <a:gd name="connsiteX35" fmla="*/ 7404691 w 10783530"/>
              <a:gd name="connsiteY35" fmla="*/ 4483970 h 4483970"/>
              <a:gd name="connsiteX36" fmla="*/ 6913441 w 10783530"/>
              <a:gd name="connsiteY36" fmla="*/ 4483970 h 4483970"/>
              <a:gd name="connsiteX37" fmla="*/ 6530027 w 10783530"/>
              <a:gd name="connsiteY37" fmla="*/ 4483970 h 4483970"/>
              <a:gd name="connsiteX38" fmla="*/ 6254447 w 10783530"/>
              <a:gd name="connsiteY38" fmla="*/ 4483970 h 4483970"/>
              <a:gd name="connsiteX39" fmla="*/ 5763198 w 10783530"/>
              <a:gd name="connsiteY39" fmla="*/ 4483970 h 4483970"/>
              <a:gd name="connsiteX40" fmla="*/ 5164113 w 10783530"/>
              <a:gd name="connsiteY40" fmla="*/ 4483970 h 4483970"/>
              <a:gd name="connsiteX41" fmla="*/ 4349357 w 10783530"/>
              <a:gd name="connsiteY41" fmla="*/ 4483970 h 4483970"/>
              <a:gd name="connsiteX42" fmla="*/ 3965943 w 10783530"/>
              <a:gd name="connsiteY42" fmla="*/ 4483970 h 4483970"/>
              <a:gd name="connsiteX43" fmla="*/ 3366858 w 10783530"/>
              <a:gd name="connsiteY43" fmla="*/ 4483970 h 4483970"/>
              <a:gd name="connsiteX44" fmla="*/ 2552102 w 10783530"/>
              <a:gd name="connsiteY44" fmla="*/ 4483970 h 4483970"/>
              <a:gd name="connsiteX45" fmla="*/ 2060852 w 10783530"/>
              <a:gd name="connsiteY45" fmla="*/ 4483970 h 4483970"/>
              <a:gd name="connsiteX46" fmla="*/ 1246097 w 10783530"/>
              <a:gd name="connsiteY46" fmla="*/ 4483970 h 4483970"/>
              <a:gd name="connsiteX47" fmla="*/ 0 w 10783530"/>
              <a:gd name="connsiteY47" fmla="*/ 4483970 h 4483970"/>
              <a:gd name="connsiteX48" fmla="*/ 0 w 10783530"/>
              <a:gd name="connsiteY48" fmla="*/ 3833794 h 4483970"/>
              <a:gd name="connsiteX49" fmla="*/ 0 w 10783530"/>
              <a:gd name="connsiteY49" fmla="*/ 3407817 h 4483970"/>
              <a:gd name="connsiteX50" fmla="*/ 0 w 10783530"/>
              <a:gd name="connsiteY50" fmla="*/ 2757642 h 4483970"/>
              <a:gd name="connsiteX51" fmla="*/ 0 w 10783530"/>
              <a:gd name="connsiteY51" fmla="*/ 2331664 h 4483970"/>
              <a:gd name="connsiteX52" fmla="*/ 0 w 10783530"/>
              <a:gd name="connsiteY52" fmla="*/ 1905687 h 4483970"/>
              <a:gd name="connsiteX53" fmla="*/ 0 w 10783530"/>
              <a:gd name="connsiteY53" fmla="*/ 1345191 h 4483970"/>
              <a:gd name="connsiteX54" fmla="*/ 0 w 10783530"/>
              <a:gd name="connsiteY54" fmla="*/ 829534 h 4483970"/>
              <a:gd name="connsiteX55" fmla="*/ 0 w 10783530"/>
              <a:gd name="connsiteY55" fmla="*/ 0 h 448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83530" h="4483970" fill="none" extrusionOk="0">
                <a:moveTo>
                  <a:pt x="0" y="0"/>
                </a:moveTo>
                <a:cubicBezTo>
                  <a:pt x="118735" y="-4109"/>
                  <a:pt x="341153" y="52464"/>
                  <a:pt x="491250" y="0"/>
                </a:cubicBezTo>
                <a:cubicBezTo>
                  <a:pt x="641347" y="-52464"/>
                  <a:pt x="988684" y="71194"/>
                  <a:pt x="1306005" y="0"/>
                </a:cubicBezTo>
                <a:cubicBezTo>
                  <a:pt x="1623327" y="-71194"/>
                  <a:pt x="1806486" y="52131"/>
                  <a:pt x="2012926" y="0"/>
                </a:cubicBezTo>
                <a:cubicBezTo>
                  <a:pt x="2219366" y="-52131"/>
                  <a:pt x="2262133" y="8357"/>
                  <a:pt x="2396340" y="0"/>
                </a:cubicBezTo>
                <a:cubicBezTo>
                  <a:pt x="2530547" y="-8357"/>
                  <a:pt x="2698995" y="12739"/>
                  <a:pt x="2995425" y="0"/>
                </a:cubicBezTo>
                <a:cubicBezTo>
                  <a:pt x="3291856" y="-12739"/>
                  <a:pt x="3219968" y="15978"/>
                  <a:pt x="3378839" y="0"/>
                </a:cubicBezTo>
                <a:cubicBezTo>
                  <a:pt x="3537710" y="-15978"/>
                  <a:pt x="3754316" y="7536"/>
                  <a:pt x="3977924" y="0"/>
                </a:cubicBezTo>
                <a:cubicBezTo>
                  <a:pt x="4201532" y="-7536"/>
                  <a:pt x="4396479" y="15455"/>
                  <a:pt x="4577009" y="0"/>
                </a:cubicBezTo>
                <a:cubicBezTo>
                  <a:pt x="4757540" y="-15455"/>
                  <a:pt x="4949787" y="37618"/>
                  <a:pt x="5176094" y="0"/>
                </a:cubicBezTo>
                <a:cubicBezTo>
                  <a:pt x="5402402" y="-37618"/>
                  <a:pt x="5432059" y="38566"/>
                  <a:pt x="5667344" y="0"/>
                </a:cubicBezTo>
                <a:cubicBezTo>
                  <a:pt x="5902629" y="-38566"/>
                  <a:pt x="5919638" y="36735"/>
                  <a:pt x="6050759" y="0"/>
                </a:cubicBezTo>
                <a:cubicBezTo>
                  <a:pt x="6181880" y="-36735"/>
                  <a:pt x="6556629" y="34567"/>
                  <a:pt x="6757679" y="0"/>
                </a:cubicBezTo>
                <a:cubicBezTo>
                  <a:pt x="6958729" y="-34567"/>
                  <a:pt x="6910931" y="25120"/>
                  <a:pt x="7033258" y="0"/>
                </a:cubicBezTo>
                <a:cubicBezTo>
                  <a:pt x="7155585" y="-25120"/>
                  <a:pt x="7190704" y="2804"/>
                  <a:pt x="7308837" y="0"/>
                </a:cubicBezTo>
                <a:cubicBezTo>
                  <a:pt x="7426970" y="-2804"/>
                  <a:pt x="7526347" y="30907"/>
                  <a:pt x="7584416" y="0"/>
                </a:cubicBezTo>
                <a:cubicBezTo>
                  <a:pt x="7642485" y="-30907"/>
                  <a:pt x="7844731" y="37348"/>
                  <a:pt x="7967831" y="0"/>
                </a:cubicBezTo>
                <a:cubicBezTo>
                  <a:pt x="8090932" y="-37348"/>
                  <a:pt x="8360727" y="32551"/>
                  <a:pt x="8566916" y="0"/>
                </a:cubicBezTo>
                <a:cubicBezTo>
                  <a:pt x="8773106" y="-32551"/>
                  <a:pt x="8924049" y="40852"/>
                  <a:pt x="9166001" y="0"/>
                </a:cubicBezTo>
                <a:cubicBezTo>
                  <a:pt x="9407953" y="-40852"/>
                  <a:pt x="9482885" y="3435"/>
                  <a:pt x="9765086" y="0"/>
                </a:cubicBezTo>
                <a:cubicBezTo>
                  <a:pt x="10047287" y="-3435"/>
                  <a:pt x="10093335" y="32035"/>
                  <a:pt x="10256335" y="0"/>
                </a:cubicBezTo>
                <a:cubicBezTo>
                  <a:pt x="10419335" y="-32035"/>
                  <a:pt x="10560491" y="3575"/>
                  <a:pt x="10783530" y="0"/>
                </a:cubicBezTo>
                <a:cubicBezTo>
                  <a:pt x="10807905" y="135422"/>
                  <a:pt x="10779929" y="461105"/>
                  <a:pt x="10783530" y="650176"/>
                </a:cubicBezTo>
                <a:cubicBezTo>
                  <a:pt x="10787131" y="839247"/>
                  <a:pt x="10776518" y="931554"/>
                  <a:pt x="10783530" y="1165832"/>
                </a:cubicBezTo>
                <a:cubicBezTo>
                  <a:pt x="10790542" y="1400110"/>
                  <a:pt x="10737635" y="1458343"/>
                  <a:pt x="10783530" y="1726328"/>
                </a:cubicBezTo>
                <a:cubicBezTo>
                  <a:pt x="10829425" y="1994313"/>
                  <a:pt x="10773517" y="1941911"/>
                  <a:pt x="10783530" y="2152306"/>
                </a:cubicBezTo>
                <a:cubicBezTo>
                  <a:pt x="10793543" y="2362701"/>
                  <a:pt x="10740870" y="2657131"/>
                  <a:pt x="10783530" y="2802481"/>
                </a:cubicBezTo>
                <a:cubicBezTo>
                  <a:pt x="10826190" y="2947831"/>
                  <a:pt x="10762736" y="3291167"/>
                  <a:pt x="10783530" y="3452657"/>
                </a:cubicBezTo>
                <a:cubicBezTo>
                  <a:pt x="10804324" y="3614147"/>
                  <a:pt x="10755951" y="3778880"/>
                  <a:pt x="10783530" y="3968313"/>
                </a:cubicBezTo>
                <a:cubicBezTo>
                  <a:pt x="10811109" y="4157746"/>
                  <a:pt x="10764186" y="4278967"/>
                  <a:pt x="10783530" y="4483970"/>
                </a:cubicBezTo>
                <a:cubicBezTo>
                  <a:pt x="10499944" y="4554665"/>
                  <a:pt x="10358369" y="4413333"/>
                  <a:pt x="10076610" y="4483970"/>
                </a:cubicBezTo>
                <a:cubicBezTo>
                  <a:pt x="9794851" y="4554607"/>
                  <a:pt x="9611378" y="4450633"/>
                  <a:pt x="9369689" y="4483970"/>
                </a:cubicBezTo>
                <a:cubicBezTo>
                  <a:pt x="9128000" y="4517307"/>
                  <a:pt x="9129988" y="4457637"/>
                  <a:pt x="8986275" y="4483970"/>
                </a:cubicBezTo>
                <a:cubicBezTo>
                  <a:pt x="8842562" y="4510303"/>
                  <a:pt x="8643100" y="4436481"/>
                  <a:pt x="8387190" y="4483970"/>
                </a:cubicBezTo>
                <a:cubicBezTo>
                  <a:pt x="8131281" y="4531459"/>
                  <a:pt x="8241874" y="4480065"/>
                  <a:pt x="8111611" y="4483970"/>
                </a:cubicBezTo>
                <a:cubicBezTo>
                  <a:pt x="7981348" y="4487875"/>
                  <a:pt x="7744225" y="4416158"/>
                  <a:pt x="7404691" y="4483970"/>
                </a:cubicBezTo>
                <a:cubicBezTo>
                  <a:pt x="7065157" y="4551782"/>
                  <a:pt x="7044544" y="4428264"/>
                  <a:pt x="6913441" y="4483970"/>
                </a:cubicBezTo>
                <a:cubicBezTo>
                  <a:pt x="6782338" y="4539676"/>
                  <a:pt x="6705870" y="4447859"/>
                  <a:pt x="6530027" y="4483970"/>
                </a:cubicBezTo>
                <a:cubicBezTo>
                  <a:pt x="6354184" y="4520081"/>
                  <a:pt x="6383241" y="4452796"/>
                  <a:pt x="6254447" y="4483970"/>
                </a:cubicBezTo>
                <a:cubicBezTo>
                  <a:pt x="6125653" y="4515144"/>
                  <a:pt x="5920323" y="4445822"/>
                  <a:pt x="5763198" y="4483970"/>
                </a:cubicBezTo>
                <a:cubicBezTo>
                  <a:pt x="5606073" y="4522118"/>
                  <a:pt x="5460441" y="4431904"/>
                  <a:pt x="5164113" y="4483970"/>
                </a:cubicBezTo>
                <a:cubicBezTo>
                  <a:pt x="4867786" y="4536036"/>
                  <a:pt x="4681596" y="4387745"/>
                  <a:pt x="4349357" y="4483970"/>
                </a:cubicBezTo>
                <a:cubicBezTo>
                  <a:pt x="4017118" y="4580195"/>
                  <a:pt x="4070566" y="4483889"/>
                  <a:pt x="3965943" y="4483970"/>
                </a:cubicBezTo>
                <a:cubicBezTo>
                  <a:pt x="3861320" y="4484051"/>
                  <a:pt x="3619825" y="4483016"/>
                  <a:pt x="3366858" y="4483970"/>
                </a:cubicBezTo>
                <a:cubicBezTo>
                  <a:pt x="3113891" y="4484924"/>
                  <a:pt x="2946854" y="4470396"/>
                  <a:pt x="2552102" y="4483970"/>
                </a:cubicBezTo>
                <a:cubicBezTo>
                  <a:pt x="2157350" y="4497544"/>
                  <a:pt x="2192212" y="4475663"/>
                  <a:pt x="2060852" y="4483970"/>
                </a:cubicBezTo>
                <a:cubicBezTo>
                  <a:pt x="1929492" y="4492277"/>
                  <a:pt x="1650750" y="4388536"/>
                  <a:pt x="1246097" y="4483970"/>
                </a:cubicBezTo>
                <a:cubicBezTo>
                  <a:pt x="841444" y="4579404"/>
                  <a:pt x="563330" y="4478725"/>
                  <a:pt x="0" y="4483970"/>
                </a:cubicBezTo>
                <a:cubicBezTo>
                  <a:pt x="-29229" y="4207979"/>
                  <a:pt x="13139" y="4118057"/>
                  <a:pt x="0" y="3833794"/>
                </a:cubicBezTo>
                <a:cubicBezTo>
                  <a:pt x="-13139" y="3549531"/>
                  <a:pt x="42323" y="3563611"/>
                  <a:pt x="0" y="3407817"/>
                </a:cubicBezTo>
                <a:cubicBezTo>
                  <a:pt x="-42323" y="3252023"/>
                  <a:pt x="51716" y="3038841"/>
                  <a:pt x="0" y="2757642"/>
                </a:cubicBezTo>
                <a:cubicBezTo>
                  <a:pt x="-51716" y="2476444"/>
                  <a:pt x="39592" y="2542972"/>
                  <a:pt x="0" y="2331664"/>
                </a:cubicBezTo>
                <a:cubicBezTo>
                  <a:pt x="-39592" y="2120356"/>
                  <a:pt x="39460" y="2115526"/>
                  <a:pt x="0" y="1905687"/>
                </a:cubicBezTo>
                <a:cubicBezTo>
                  <a:pt x="-39460" y="1695848"/>
                  <a:pt x="8901" y="1495804"/>
                  <a:pt x="0" y="1345191"/>
                </a:cubicBezTo>
                <a:cubicBezTo>
                  <a:pt x="-8901" y="1194578"/>
                  <a:pt x="49687" y="985322"/>
                  <a:pt x="0" y="829534"/>
                </a:cubicBezTo>
                <a:cubicBezTo>
                  <a:pt x="-49687" y="673746"/>
                  <a:pt x="31545" y="256532"/>
                  <a:pt x="0" y="0"/>
                </a:cubicBezTo>
                <a:close/>
              </a:path>
              <a:path w="10783530" h="4483970" stroke="0" extrusionOk="0">
                <a:moveTo>
                  <a:pt x="0" y="0"/>
                </a:moveTo>
                <a:cubicBezTo>
                  <a:pt x="221782" y="-45198"/>
                  <a:pt x="409892" y="8579"/>
                  <a:pt x="706920" y="0"/>
                </a:cubicBezTo>
                <a:cubicBezTo>
                  <a:pt x="1003948" y="-8579"/>
                  <a:pt x="1069215" y="58360"/>
                  <a:pt x="1198170" y="0"/>
                </a:cubicBezTo>
                <a:cubicBezTo>
                  <a:pt x="1327125" y="-58360"/>
                  <a:pt x="1386322" y="26252"/>
                  <a:pt x="1473749" y="0"/>
                </a:cubicBezTo>
                <a:cubicBezTo>
                  <a:pt x="1561176" y="-26252"/>
                  <a:pt x="1620378" y="28646"/>
                  <a:pt x="1749328" y="0"/>
                </a:cubicBezTo>
                <a:cubicBezTo>
                  <a:pt x="1878278" y="-28646"/>
                  <a:pt x="2142125" y="75730"/>
                  <a:pt x="2456248" y="0"/>
                </a:cubicBezTo>
                <a:cubicBezTo>
                  <a:pt x="2770371" y="-75730"/>
                  <a:pt x="3069076" y="80260"/>
                  <a:pt x="3271004" y="0"/>
                </a:cubicBezTo>
                <a:cubicBezTo>
                  <a:pt x="3472932" y="-80260"/>
                  <a:pt x="3733510" y="30601"/>
                  <a:pt x="4085760" y="0"/>
                </a:cubicBezTo>
                <a:cubicBezTo>
                  <a:pt x="4438010" y="-30601"/>
                  <a:pt x="4285018" y="27664"/>
                  <a:pt x="4361339" y="0"/>
                </a:cubicBezTo>
                <a:cubicBezTo>
                  <a:pt x="4437660" y="-27664"/>
                  <a:pt x="4569490" y="30280"/>
                  <a:pt x="4636918" y="0"/>
                </a:cubicBezTo>
                <a:cubicBezTo>
                  <a:pt x="4704346" y="-30280"/>
                  <a:pt x="5170529" y="88100"/>
                  <a:pt x="5451674" y="0"/>
                </a:cubicBezTo>
                <a:cubicBezTo>
                  <a:pt x="5732819" y="-88100"/>
                  <a:pt x="5827436" y="32399"/>
                  <a:pt x="5942923" y="0"/>
                </a:cubicBezTo>
                <a:cubicBezTo>
                  <a:pt x="6058410" y="-32399"/>
                  <a:pt x="6314744" y="71665"/>
                  <a:pt x="6649844" y="0"/>
                </a:cubicBezTo>
                <a:cubicBezTo>
                  <a:pt x="6984944" y="-71665"/>
                  <a:pt x="7085076" y="36689"/>
                  <a:pt x="7356764" y="0"/>
                </a:cubicBezTo>
                <a:cubicBezTo>
                  <a:pt x="7628452" y="-36689"/>
                  <a:pt x="7880843" y="76441"/>
                  <a:pt x="8171519" y="0"/>
                </a:cubicBezTo>
                <a:cubicBezTo>
                  <a:pt x="8462195" y="-76441"/>
                  <a:pt x="8641775" y="8994"/>
                  <a:pt x="8770604" y="0"/>
                </a:cubicBezTo>
                <a:cubicBezTo>
                  <a:pt x="8899433" y="-8994"/>
                  <a:pt x="9227185" y="62863"/>
                  <a:pt x="9477525" y="0"/>
                </a:cubicBezTo>
                <a:cubicBezTo>
                  <a:pt x="9727865" y="-62863"/>
                  <a:pt x="9643099" y="8906"/>
                  <a:pt x="9753104" y="0"/>
                </a:cubicBezTo>
                <a:cubicBezTo>
                  <a:pt x="9863109" y="-8906"/>
                  <a:pt x="10476950" y="95873"/>
                  <a:pt x="10783530" y="0"/>
                </a:cubicBezTo>
                <a:cubicBezTo>
                  <a:pt x="10810747" y="262448"/>
                  <a:pt x="10730300" y="440383"/>
                  <a:pt x="10783530" y="650176"/>
                </a:cubicBezTo>
                <a:cubicBezTo>
                  <a:pt x="10836760" y="859969"/>
                  <a:pt x="10750304" y="1129819"/>
                  <a:pt x="10783530" y="1255512"/>
                </a:cubicBezTo>
                <a:cubicBezTo>
                  <a:pt x="10816756" y="1381205"/>
                  <a:pt x="10762464" y="1495044"/>
                  <a:pt x="10783530" y="1681489"/>
                </a:cubicBezTo>
                <a:cubicBezTo>
                  <a:pt x="10804596" y="1867934"/>
                  <a:pt x="10722269" y="1942339"/>
                  <a:pt x="10783530" y="2197145"/>
                </a:cubicBezTo>
                <a:cubicBezTo>
                  <a:pt x="10844791" y="2451951"/>
                  <a:pt x="10756906" y="2537540"/>
                  <a:pt x="10783530" y="2757642"/>
                </a:cubicBezTo>
                <a:cubicBezTo>
                  <a:pt x="10810154" y="2977744"/>
                  <a:pt x="10750498" y="3031239"/>
                  <a:pt x="10783530" y="3273298"/>
                </a:cubicBezTo>
                <a:cubicBezTo>
                  <a:pt x="10816562" y="3515357"/>
                  <a:pt x="10767017" y="3642899"/>
                  <a:pt x="10783530" y="3788955"/>
                </a:cubicBezTo>
                <a:cubicBezTo>
                  <a:pt x="10800043" y="3935011"/>
                  <a:pt x="10715753" y="4326793"/>
                  <a:pt x="10783530" y="4483970"/>
                </a:cubicBezTo>
                <a:cubicBezTo>
                  <a:pt x="10580569" y="4562529"/>
                  <a:pt x="10359724" y="4450334"/>
                  <a:pt x="10076610" y="4483970"/>
                </a:cubicBezTo>
                <a:cubicBezTo>
                  <a:pt x="9793496" y="4517606"/>
                  <a:pt x="9921851" y="4482131"/>
                  <a:pt x="9801031" y="4483970"/>
                </a:cubicBezTo>
                <a:cubicBezTo>
                  <a:pt x="9680211" y="4485809"/>
                  <a:pt x="9556181" y="4457628"/>
                  <a:pt x="9417616" y="4483970"/>
                </a:cubicBezTo>
                <a:cubicBezTo>
                  <a:pt x="9279051" y="4510312"/>
                  <a:pt x="9191713" y="4452342"/>
                  <a:pt x="9034202" y="4483970"/>
                </a:cubicBezTo>
                <a:cubicBezTo>
                  <a:pt x="8876691" y="4515598"/>
                  <a:pt x="8566100" y="4476476"/>
                  <a:pt x="8435117" y="4483970"/>
                </a:cubicBezTo>
                <a:cubicBezTo>
                  <a:pt x="8304134" y="4491464"/>
                  <a:pt x="8122735" y="4470860"/>
                  <a:pt x="7943867" y="4483970"/>
                </a:cubicBezTo>
                <a:cubicBezTo>
                  <a:pt x="7764999" y="4497080"/>
                  <a:pt x="7560441" y="4438243"/>
                  <a:pt x="7452617" y="4483970"/>
                </a:cubicBezTo>
                <a:cubicBezTo>
                  <a:pt x="7344793" y="4529697"/>
                  <a:pt x="7203833" y="4458607"/>
                  <a:pt x="7069203" y="4483970"/>
                </a:cubicBezTo>
                <a:cubicBezTo>
                  <a:pt x="6934573" y="4509333"/>
                  <a:pt x="6872345" y="4456050"/>
                  <a:pt x="6793624" y="4483970"/>
                </a:cubicBezTo>
                <a:cubicBezTo>
                  <a:pt x="6714903" y="4511890"/>
                  <a:pt x="6446211" y="4477966"/>
                  <a:pt x="6302374" y="4483970"/>
                </a:cubicBezTo>
                <a:cubicBezTo>
                  <a:pt x="6158537" y="4489974"/>
                  <a:pt x="6158732" y="4462185"/>
                  <a:pt x="6026795" y="4483970"/>
                </a:cubicBezTo>
                <a:cubicBezTo>
                  <a:pt x="5894858" y="4505755"/>
                  <a:pt x="5665302" y="4466942"/>
                  <a:pt x="5427710" y="4483970"/>
                </a:cubicBezTo>
                <a:cubicBezTo>
                  <a:pt x="5190118" y="4500998"/>
                  <a:pt x="4909931" y="4422240"/>
                  <a:pt x="4720790" y="4483970"/>
                </a:cubicBezTo>
                <a:cubicBezTo>
                  <a:pt x="4531649" y="4545700"/>
                  <a:pt x="4501211" y="4475199"/>
                  <a:pt x="4445211" y="4483970"/>
                </a:cubicBezTo>
                <a:cubicBezTo>
                  <a:pt x="4389211" y="4492741"/>
                  <a:pt x="4074051" y="4439028"/>
                  <a:pt x="3846126" y="4483970"/>
                </a:cubicBezTo>
                <a:cubicBezTo>
                  <a:pt x="3618202" y="4528912"/>
                  <a:pt x="3434606" y="4399486"/>
                  <a:pt x="3139205" y="4483970"/>
                </a:cubicBezTo>
                <a:cubicBezTo>
                  <a:pt x="2843804" y="4568454"/>
                  <a:pt x="2817647" y="4431959"/>
                  <a:pt x="2647956" y="4483970"/>
                </a:cubicBezTo>
                <a:cubicBezTo>
                  <a:pt x="2478265" y="4535981"/>
                  <a:pt x="2493993" y="4468233"/>
                  <a:pt x="2372377" y="4483970"/>
                </a:cubicBezTo>
                <a:cubicBezTo>
                  <a:pt x="2250761" y="4499707"/>
                  <a:pt x="1921086" y="4478051"/>
                  <a:pt x="1773292" y="4483970"/>
                </a:cubicBezTo>
                <a:cubicBezTo>
                  <a:pt x="1625498" y="4489889"/>
                  <a:pt x="1364784" y="4452780"/>
                  <a:pt x="1066371" y="4483970"/>
                </a:cubicBezTo>
                <a:cubicBezTo>
                  <a:pt x="767958" y="4515160"/>
                  <a:pt x="924511" y="4471160"/>
                  <a:pt x="790792" y="4483970"/>
                </a:cubicBezTo>
                <a:cubicBezTo>
                  <a:pt x="657073" y="4496780"/>
                  <a:pt x="261667" y="4423024"/>
                  <a:pt x="0" y="4483970"/>
                </a:cubicBezTo>
                <a:cubicBezTo>
                  <a:pt x="-35112" y="4339477"/>
                  <a:pt x="54905" y="4116935"/>
                  <a:pt x="0" y="3878634"/>
                </a:cubicBezTo>
                <a:cubicBezTo>
                  <a:pt x="-54905" y="3640333"/>
                  <a:pt x="16386" y="3576113"/>
                  <a:pt x="0" y="3362978"/>
                </a:cubicBezTo>
                <a:cubicBezTo>
                  <a:pt x="-16386" y="3149843"/>
                  <a:pt x="44889" y="3030992"/>
                  <a:pt x="0" y="2712802"/>
                </a:cubicBezTo>
                <a:cubicBezTo>
                  <a:pt x="-44889" y="2394612"/>
                  <a:pt x="10695" y="2232656"/>
                  <a:pt x="0" y="2107466"/>
                </a:cubicBezTo>
                <a:cubicBezTo>
                  <a:pt x="-10695" y="1982276"/>
                  <a:pt x="32917" y="1822140"/>
                  <a:pt x="0" y="1546970"/>
                </a:cubicBezTo>
                <a:cubicBezTo>
                  <a:pt x="-32917" y="1271800"/>
                  <a:pt x="38746" y="1080244"/>
                  <a:pt x="0" y="941634"/>
                </a:cubicBezTo>
                <a:cubicBezTo>
                  <a:pt x="-38746" y="803024"/>
                  <a:pt x="44567" y="373678"/>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62723301">
                  <ask:type>
                    <ask:lineSketchScribble/>
                  </ask:type>
                </ask:lineSketchStyleProps>
              </a:ext>
            </a:extLst>
          </a:ln>
        </p:spPr>
        <p:txBody>
          <a:bodyPr vert="horz" lIns="91440" tIns="45720" rIns="91440" bIns="45720" rtlCol="0">
            <a:normAutofit fontScale="92500" lnSpcReduction="10000"/>
          </a:bodyPr>
          <a:lstStyle/>
          <a:p>
            <a:pPr marL="0" indent="0" algn="just">
              <a:lnSpc>
                <a:spcPct val="130000"/>
              </a:lnSpc>
              <a:buNone/>
            </a:pPr>
            <a:r>
              <a:rPr lang="el-GR" sz="1800" b="1" dirty="0">
                <a:latin typeface="Calibri" panose="020F0502020204030204" pitchFamily="34" charset="0"/>
                <a:cs typeface="Arial" panose="020B0604020202020204" pitchFamily="34" charset="0"/>
              </a:rPr>
              <a:t>Πως τελείωσε η ιστορία</a:t>
            </a:r>
            <a:endParaRPr lang="en-US" sz="1800" b="1" dirty="0">
              <a:latin typeface="Calibri" panose="020F0502020204030204" pitchFamily="34" charset="0"/>
              <a:cs typeface="Arial" panose="020B0604020202020204" pitchFamily="34" charset="0"/>
            </a:endParaRPr>
          </a:p>
          <a:p>
            <a:pPr marL="0" indent="0" algn="just">
              <a:lnSpc>
                <a:spcPct val="130000"/>
              </a:lnSpc>
              <a:buNone/>
            </a:pPr>
            <a:r>
              <a:rPr lang="el-GR" sz="1800" dirty="0">
                <a:latin typeface="Calibri" panose="020F0502020204030204" pitchFamily="34" charset="0"/>
                <a:cs typeface="Arial" panose="020B0604020202020204" pitchFamily="34" charset="0"/>
              </a:rPr>
              <a:t>Για άλλη μια φορά, ο πρώην δάσκαλος του Έντμοντ, Bellier-Beaumont, ανέλαβε δράση, γράφοντας μια επιστολή στον επίσημο ιστορικό της Ρεϋνιόν, ανακηρύσσοντας τον Έντμοντ ως τον πραγματικό εφευρέτη. Είπε ότι, ο μεγάλος άντρας από το Παρίσι απλά θυμόταν λάθος.</a:t>
            </a:r>
          </a:p>
          <a:p>
            <a:pPr marL="0" indent="0" algn="just">
              <a:lnSpc>
                <a:spcPct val="130000"/>
              </a:lnSpc>
              <a:buNone/>
            </a:pPr>
            <a:r>
              <a:rPr lang="el-GR" sz="1800" dirty="0">
                <a:latin typeface="Calibri" panose="020F0502020204030204" pitchFamily="34" charset="0"/>
                <a:cs typeface="Arial" panose="020B0604020202020204" pitchFamily="34" charset="0"/>
              </a:rPr>
              <a:t>Συνέχισε λέγοντας ότι κανείς δεν θυμόταν τον Ρίτσαρντ να τους δείχνει πώς να γονιμοποιούν ορχιδέες, αλλά όλοι θυμούνται, τέσσερα χρόνια αργότερα, τον Έντμοντ να διδάσκει την τεχνική του σε σκλάβους σε όλο το νησί. Γιατί οι αγρότες θα προσκαλούσαν τον Έντμοντ να διδάξει «αν η διαδικασία ήταν ήδη γνωστή;»</a:t>
            </a:r>
          </a:p>
          <a:p>
            <a:pPr marL="0" indent="0" algn="just">
              <a:lnSpc>
                <a:spcPct val="130000"/>
              </a:lnSpc>
              <a:buNone/>
            </a:pPr>
            <a:r>
              <a:rPr lang="el-GR" sz="1800" dirty="0">
                <a:latin typeface="Calibri" panose="020F0502020204030204" pitchFamily="34" charset="0"/>
                <a:cs typeface="Arial" panose="020B0604020202020204" pitchFamily="34" charset="0"/>
              </a:rPr>
              <a:t>«Είμαι φίλος [του Ρίτσαρντ] για πολλά χρόνια και μετανιώνω για οτιδήποτε του προκαλεί πόνο», έγραψε ο Bellier-Beaumont, «αλλά έχω επίσης τις υποχρεώσεις μου στον Έντμοντ. Μέσα από τα γηρατειά, την ελαττωματική μνήμη ή κάποια άλλη αιτία, ο Μ. Ρίτσαρντ φαντάζεται τώρα ότι ο ίδιος ανακάλυψε το μυστικό για το πώς να γονιμοποιήσει τη βανίλια και φαντάζεται ότι δίδαξε την τεχνική σε αυτόν που την ανακάλυψε! Ας τον αφήσουμε στις φαντασιώσεις του». Η επιστολή δημοσιεύτηκε. Είναι πλέον στην επίσημη ιστορία του νησιού. Και υπάρχει ακόμα</a:t>
            </a:r>
            <a:r>
              <a:rPr lang="en-US" sz="1800" dirty="0">
                <a:latin typeface="Calibri" panose="020F0502020204030204" pitchFamily="34" charset="0"/>
                <a:cs typeface="Arial" panose="020B0604020202020204" pitchFamily="34" charset="0"/>
              </a:rPr>
              <a:t>.</a:t>
            </a:r>
          </a:p>
          <a:p>
            <a:pPr marL="0" indent="0" algn="just">
              <a:lnSpc>
                <a:spcPct val="130000"/>
              </a:lnSpc>
              <a:buNone/>
            </a:pPr>
            <a:endParaRPr lang="en-GB" sz="1600" dirty="0">
              <a:latin typeface="Calibri" panose="020F0502020204030204" pitchFamily="34" charset="0"/>
              <a:cs typeface="Arial" panose="020B0604020202020204" pitchFamily="34" charset="0"/>
            </a:endParaRPr>
          </a:p>
        </p:txBody>
      </p:sp>
      <p:pic>
        <p:nvPicPr>
          <p:cNvPr id="3" name="Episode-4-6How-EL">
            <a:hlinkClick r:id="" action="ppaction://media"/>
            <a:extLst>
              <a:ext uri="{FF2B5EF4-FFF2-40B4-BE49-F238E27FC236}">
                <a16:creationId xmlns:a16="http://schemas.microsoft.com/office/drawing/2014/main" id="{54EE03F0-0FF5-6839-FA2C-3AACB56880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72865" y="172596"/>
            <a:ext cx="1310632" cy="1310632"/>
          </a:xfrm>
          <a:prstGeom prst="rect">
            <a:avLst/>
          </a:prstGeom>
        </p:spPr>
      </p:pic>
    </p:spTree>
    <p:extLst>
      <p:ext uri="{BB962C8B-B14F-4D97-AF65-F5344CB8AC3E}">
        <p14:creationId xmlns:p14="http://schemas.microsoft.com/office/powerpoint/2010/main" val="33848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el-GR" dirty="0"/>
              <a:t>Πώς συνεχίζεται η ιστορία</a:t>
            </a:r>
            <a:endParaRPr lang="en-GB" dirty="0"/>
          </a:p>
        </p:txBody>
      </p:sp>
      <p:sp>
        <p:nvSpPr>
          <p:cNvPr id="5" name="Θέση περιεχομένου 4">
            <a:extLst>
              <a:ext uri="{FF2B5EF4-FFF2-40B4-BE49-F238E27FC236}">
                <a16:creationId xmlns:a16="http://schemas.microsoft.com/office/drawing/2014/main" id="{69D51A3A-92E1-4074-A6CD-D76DA59A9F21}"/>
              </a:ext>
            </a:extLst>
          </p:cNvPr>
          <p:cNvSpPr>
            <a:spLocks noGrp="1"/>
          </p:cNvSpPr>
          <p:nvPr>
            <p:ph idx="1"/>
          </p:nvPr>
        </p:nvSpPr>
        <p:spPr>
          <a:xfrm>
            <a:off x="838200" y="1690688"/>
            <a:ext cx="10645878" cy="3589235"/>
          </a:xfrm>
          <a:custGeom>
            <a:avLst/>
            <a:gdLst>
              <a:gd name="connsiteX0" fmla="*/ 0 w 10645878"/>
              <a:gd name="connsiteY0" fmla="*/ 0 h 3589235"/>
              <a:gd name="connsiteX1" fmla="*/ 591438 w 10645878"/>
              <a:gd name="connsiteY1" fmla="*/ 0 h 3589235"/>
              <a:gd name="connsiteX2" fmla="*/ 863499 w 10645878"/>
              <a:gd name="connsiteY2" fmla="*/ 0 h 3589235"/>
              <a:gd name="connsiteX3" fmla="*/ 1242019 w 10645878"/>
              <a:gd name="connsiteY3" fmla="*/ 0 h 3589235"/>
              <a:gd name="connsiteX4" fmla="*/ 1620539 w 10645878"/>
              <a:gd name="connsiteY4" fmla="*/ 0 h 3589235"/>
              <a:gd name="connsiteX5" fmla="*/ 2424894 w 10645878"/>
              <a:gd name="connsiteY5" fmla="*/ 0 h 3589235"/>
              <a:gd name="connsiteX6" fmla="*/ 3122791 w 10645878"/>
              <a:gd name="connsiteY6" fmla="*/ 0 h 3589235"/>
              <a:gd name="connsiteX7" fmla="*/ 3501311 w 10645878"/>
              <a:gd name="connsiteY7" fmla="*/ 0 h 3589235"/>
              <a:gd name="connsiteX8" fmla="*/ 4092749 w 10645878"/>
              <a:gd name="connsiteY8" fmla="*/ 0 h 3589235"/>
              <a:gd name="connsiteX9" fmla="*/ 4471269 w 10645878"/>
              <a:gd name="connsiteY9" fmla="*/ 0 h 3589235"/>
              <a:gd name="connsiteX10" fmla="*/ 5062706 w 10645878"/>
              <a:gd name="connsiteY10" fmla="*/ 0 h 3589235"/>
              <a:gd name="connsiteX11" fmla="*/ 5654144 w 10645878"/>
              <a:gd name="connsiteY11" fmla="*/ 0 h 3589235"/>
              <a:gd name="connsiteX12" fmla="*/ 6245582 w 10645878"/>
              <a:gd name="connsiteY12" fmla="*/ 0 h 3589235"/>
              <a:gd name="connsiteX13" fmla="*/ 6730561 w 10645878"/>
              <a:gd name="connsiteY13" fmla="*/ 0 h 3589235"/>
              <a:gd name="connsiteX14" fmla="*/ 7109081 w 10645878"/>
              <a:gd name="connsiteY14" fmla="*/ 0 h 3589235"/>
              <a:gd name="connsiteX15" fmla="*/ 7806977 w 10645878"/>
              <a:gd name="connsiteY15" fmla="*/ 0 h 3589235"/>
              <a:gd name="connsiteX16" fmla="*/ 8079039 w 10645878"/>
              <a:gd name="connsiteY16" fmla="*/ 0 h 3589235"/>
              <a:gd name="connsiteX17" fmla="*/ 8351100 w 10645878"/>
              <a:gd name="connsiteY17" fmla="*/ 0 h 3589235"/>
              <a:gd name="connsiteX18" fmla="*/ 8623161 w 10645878"/>
              <a:gd name="connsiteY18" fmla="*/ 0 h 3589235"/>
              <a:gd name="connsiteX19" fmla="*/ 9001681 w 10645878"/>
              <a:gd name="connsiteY19" fmla="*/ 0 h 3589235"/>
              <a:gd name="connsiteX20" fmla="*/ 9593119 w 10645878"/>
              <a:gd name="connsiteY20" fmla="*/ 0 h 3589235"/>
              <a:gd name="connsiteX21" fmla="*/ 10645878 w 10645878"/>
              <a:gd name="connsiteY21" fmla="*/ 0 h 3589235"/>
              <a:gd name="connsiteX22" fmla="*/ 10645878 w 10645878"/>
              <a:gd name="connsiteY22" fmla="*/ 598206 h 3589235"/>
              <a:gd name="connsiteX23" fmla="*/ 10645878 w 10645878"/>
              <a:gd name="connsiteY23" fmla="*/ 1124627 h 3589235"/>
              <a:gd name="connsiteX24" fmla="*/ 10645878 w 10645878"/>
              <a:gd name="connsiteY24" fmla="*/ 1794618 h 3589235"/>
              <a:gd name="connsiteX25" fmla="*/ 10645878 w 10645878"/>
              <a:gd name="connsiteY25" fmla="*/ 2464608 h 3589235"/>
              <a:gd name="connsiteX26" fmla="*/ 10645878 w 10645878"/>
              <a:gd name="connsiteY26" fmla="*/ 3026922 h 3589235"/>
              <a:gd name="connsiteX27" fmla="*/ 10645878 w 10645878"/>
              <a:gd name="connsiteY27" fmla="*/ 3589235 h 3589235"/>
              <a:gd name="connsiteX28" fmla="*/ 10373817 w 10645878"/>
              <a:gd name="connsiteY28" fmla="*/ 3589235 h 3589235"/>
              <a:gd name="connsiteX29" fmla="*/ 10101755 w 10645878"/>
              <a:gd name="connsiteY29" fmla="*/ 3589235 h 3589235"/>
              <a:gd name="connsiteX30" fmla="*/ 9829694 w 10645878"/>
              <a:gd name="connsiteY30" fmla="*/ 3589235 h 3589235"/>
              <a:gd name="connsiteX31" fmla="*/ 9025339 w 10645878"/>
              <a:gd name="connsiteY31" fmla="*/ 3589235 h 3589235"/>
              <a:gd name="connsiteX32" fmla="*/ 8540360 w 10645878"/>
              <a:gd name="connsiteY32" fmla="*/ 3589235 h 3589235"/>
              <a:gd name="connsiteX33" fmla="*/ 7948922 w 10645878"/>
              <a:gd name="connsiteY33" fmla="*/ 3589235 h 3589235"/>
              <a:gd name="connsiteX34" fmla="*/ 7251026 w 10645878"/>
              <a:gd name="connsiteY34" fmla="*/ 3589235 h 3589235"/>
              <a:gd name="connsiteX35" fmla="*/ 6872506 w 10645878"/>
              <a:gd name="connsiteY35" fmla="*/ 3589235 h 3589235"/>
              <a:gd name="connsiteX36" fmla="*/ 6281068 w 10645878"/>
              <a:gd name="connsiteY36" fmla="*/ 3589235 h 3589235"/>
              <a:gd name="connsiteX37" fmla="*/ 6009007 w 10645878"/>
              <a:gd name="connsiteY37" fmla="*/ 3589235 h 3589235"/>
              <a:gd name="connsiteX38" fmla="*/ 5311110 w 10645878"/>
              <a:gd name="connsiteY38" fmla="*/ 3589235 h 3589235"/>
              <a:gd name="connsiteX39" fmla="*/ 4826131 w 10645878"/>
              <a:gd name="connsiteY39" fmla="*/ 3589235 h 3589235"/>
              <a:gd name="connsiteX40" fmla="*/ 4447611 w 10645878"/>
              <a:gd name="connsiteY40" fmla="*/ 3589235 h 3589235"/>
              <a:gd name="connsiteX41" fmla="*/ 4175550 w 10645878"/>
              <a:gd name="connsiteY41" fmla="*/ 3589235 h 3589235"/>
              <a:gd name="connsiteX42" fmla="*/ 3690571 w 10645878"/>
              <a:gd name="connsiteY42" fmla="*/ 3589235 h 3589235"/>
              <a:gd name="connsiteX43" fmla="*/ 3099133 w 10645878"/>
              <a:gd name="connsiteY43" fmla="*/ 3589235 h 3589235"/>
              <a:gd name="connsiteX44" fmla="*/ 2294778 w 10645878"/>
              <a:gd name="connsiteY44" fmla="*/ 3589235 h 3589235"/>
              <a:gd name="connsiteX45" fmla="*/ 1916258 w 10645878"/>
              <a:gd name="connsiteY45" fmla="*/ 3589235 h 3589235"/>
              <a:gd name="connsiteX46" fmla="*/ 1324820 w 10645878"/>
              <a:gd name="connsiteY46" fmla="*/ 3589235 h 3589235"/>
              <a:gd name="connsiteX47" fmla="*/ 520465 w 10645878"/>
              <a:gd name="connsiteY47" fmla="*/ 3589235 h 3589235"/>
              <a:gd name="connsiteX48" fmla="*/ 0 w 10645878"/>
              <a:gd name="connsiteY48" fmla="*/ 3589235 h 3589235"/>
              <a:gd name="connsiteX49" fmla="*/ 0 w 10645878"/>
              <a:gd name="connsiteY49" fmla="*/ 2919244 h 3589235"/>
              <a:gd name="connsiteX50" fmla="*/ 0 w 10645878"/>
              <a:gd name="connsiteY50" fmla="*/ 2249254 h 3589235"/>
              <a:gd name="connsiteX51" fmla="*/ 0 w 10645878"/>
              <a:gd name="connsiteY51" fmla="*/ 1615156 h 3589235"/>
              <a:gd name="connsiteX52" fmla="*/ 0 w 10645878"/>
              <a:gd name="connsiteY52" fmla="*/ 1124627 h 3589235"/>
              <a:gd name="connsiteX53" fmla="*/ 0 w 10645878"/>
              <a:gd name="connsiteY53" fmla="*/ 0 h 358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645878" h="3589235" fill="none" extrusionOk="0">
                <a:moveTo>
                  <a:pt x="0" y="0"/>
                </a:moveTo>
                <a:cubicBezTo>
                  <a:pt x="133212" y="-10419"/>
                  <a:pt x="340230" y="37111"/>
                  <a:pt x="591438" y="0"/>
                </a:cubicBezTo>
                <a:cubicBezTo>
                  <a:pt x="842646" y="-37111"/>
                  <a:pt x="805897" y="1300"/>
                  <a:pt x="863499" y="0"/>
                </a:cubicBezTo>
                <a:cubicBezTo>
                  <a:pt x="921101" y="-1300"/>
                  <a:pt x="1078459" y="20507"/>
                  <a:pt x="1242019" y="0"/>
                </a:cubicBezTo>
                <a:cubicBezTo>
                  <a:pt x="1405579" y="-20507"/>
                  <a:pt x="1447356" y="10212"/>
                  <a:pt x="1620539" y="0"/>
                </a:cubicBezTo>
                <a:cubicBezTo>
                  <a:pt x="1793722" y="-10212"/>
                  <a:pt x="2201278" y="16722"/>
                  <a:pt x="2424894" y="0"/>
                </a:cubicBezTo>
                <a:cubicBezTo>
                  <a:pt x="2648511" y="-16722"/>
                  <a:pt x="2854853" y="3281"/>
                  <a:pt x="3122791" y="0"/>
                </a:cubicBezTo>
                <a:cubicBezTo>
                  <a:pt x="3390729" y="-3281"/>
                  <a:pt x="3405510" y="12023"/>
                  <a:pt x="3501311" y="0"/>
                </a:cubicBezTo>
                <a:cubicBezTo>
                  <a:pt x="3597112" y="-12023"/>
                  <a:pt x="3859107" y="64503"/>
                  <a:pt x="4092749" y="0"/>
                </a:cubicBezTo>
                <a:cubicBezTo>
                  <a:pt x="4326391" y="-64503"/>
                  <a:pt x="4324492" y="34582"/>
                  <a:pt x="4471269" y="0"/>
                </a:cubicBezTo>
                <a:cubicBezTo>
                  <a:pt x="4618046" y="-34582"/>
                  <a:pt x="4811600" y="24626"/>
                  <a:pt x="5062706" y="0"/>
                </a:cubicBezTo>
                <a:cubicBezTo>
                  <a:pt x="5313812" y="-24626"/>
                  <a:pt x="5403004" y="58187"/>
                  <a:pt x="5654144" y="0"/>
                </a:cubicBezTo>
                <a:cubicBezTo>
                  <a:pt x="5905284" y="-58187"/>
                  <a:pt x="6111694" y="5252"/>
                  <a:pt x="6245582" y="0"/>
                </a:cubicBezTo>
                <a:cubicBezTo>
                  <a:pt x="6379470" y="-5252"/>
                  <a:pt x="6513318" y="21819"/>
                  <a:pt x="6730561" y="0"/>
                </a:cubicBezTo>
                <a:cubicBezTo>
                  <a:pt x="6947804" y="-21819"/>
                  <a:pt x="6932536" y="37853"/>
                  <a:pt x="7109081" y="0"/>
                </a:cubicBezTo>
                <a:cubicBezTo>
                  <a:pt x="7285626" y="-37853"/>
                  <a:pt x="7583482" y="64312"/>
                  <a:pt x="7806977" y="0"/>
                </a:cubicBezTo>
                <a:cubicBezTo>
                  <a:pt x="8030472" y="-64312"/>
                  <a:pt x="7949124" y="29252"/>
                  <a:pt x="8079039" y="0"/>
                </a:cubicBezTo>
                <a:cubicBezTo>
                  <a:pt x="8208954" y="-29252"/>
                  <a:pt x="8245597" y="16174"/>
                  <a:pt x="8351100" y="0"/>
                </a:cubicBezTo>
                <a:cubicBezTo>
                  <a:pt x="8456603" y="-16174"/>
                  <a:pt x="8516086" y="8824"/>
                  <a:pt x="8623161" y="0"/>
                </a:cubicBezTo>
                <a:cubicBezTo>
                  <a:pt x="8730236" y="-8824"/>
                  <a:pt x="8859672" y="13430"/>
                  <a:pt x="9001681" y="0"/>
                </a:cubicBezTo>
                <a:cubicBezTo>
                  <a:pt x="9143690" y="-13430"/>
                  <a:pt x="9444064" y="58746"/>
                  <a:pt x="9593119" y="0"/>
                </a:cubicBezTo>
                <a:cubicBezTo>
                  <a:pt x="9742174" y="-58746"/>
                  <a:pt x="10391246" y="6763"/>
                  <a:pt x="10645878" y="0"/>
                </a:cubicBezTo>
                <a:cubicBezTo>
                  <a:pt x="10693446" y="188981"/>
                  <a:pt x="10579804" y="408596"/>
                  <a:pt x="10645878" y="598206"/>
                </a:cubicBezTo>
                <a:cubicBezTo>
                  <a:pt x="10711952" y="787816"/>
                  <a:pt x="10587804" y="921107"/>
                  <a:pt x="10645878" y="1124627"/>
                </a:cubicBezTo>
                <a:cubicBezTo>
                  <a:pt x="10703952" y="1328147"/>
                  <a:pt x="10618977" y="1570225"/>
                  <a:pt x="10645878" y="1794618"/>
                </a:cubicBezTo>
                <a:cubicBezTo>
                  <a:pt x="10672779" y="2019011"/>
                  <a:pt x="10622187" y="2284152"/>
                  <a:pt x="10645878" y="2464608"/>
                </a:cubicBezTo>
                <a:cubicBezTo>
                  <a:pt x="10669569" y="2645064"/>
                  <a:pt x="10600319" y="2759897"/>
                  <a:pt x="10645878" y="3026922"/>
                </a:cubicBezTo>
                <a:cubicBezTo>
                  <a:pt x="10691437" y="3293947"/>
                  <a:pt x="10597313" y="3443932"/>
                  <a:pt x="10645878" y="3589235"/>
                </a:cubicBezTo>
                <a:cubicBezTo>
                  <a:pt x="10516645" y="3619038"/>
                  <a:pt x="10485473" y="3585054"/>
                  <a:pt x="10373817" y="3589235"/>
                </a:cubicBezTo>
                <a:cubicBezTo>
                  <a:pt x="10262161" y="3593416"/>
                  <a:pt x="10169827" y="3569733"/>
                  <a:pt x="10101755" y="3589235"/>
                </a:cubicBezTo>
                <a:cubicBezTo>
                  <a:pt x="10033683" y="3608737"/>
                  <a:pt x="9909772" y="3563247"/>
                  <a:pt x="9829694" y="3589235"/>
                </a:cubicBezTo>
                <a:cubicBezTo>
                  <a:pt x="9749616" y="3615223"/>
                  <a:pt x="9222465" y="3587321"/>
                  <a:pt x="9025339" y="3589235"/>
                </a:cubicBezTo>
                <a:cubicBezTo>
                  <a:pt x="8828214" y="3591149"/>
                  <a:pt x="8747827" y="3558093"/>
                  <a:pt x="8540360" y="3589235"/>
                </a:cubicBezTo>
                <a:cubicBezTo>
                  <a:pt x="8332893" y="3620377"/>
                  <a:pt x="8115654" y="3526158"/>
                  <a:pt x="7948922" y="3589235"/>
                </a:cubicBezTo>
                <a:cubicBezTo>
                  <a:pt x="7782190" y="3652312"/>
                  <a:pt x="7399758" y="3582686"/>
                  <a:pt x="7251026" y="3589235"/>
                </a:cubicBezTo>
                <a:cubicBezTo>
                  <a:pt x="7102294" y="3595784"/>
                  <a:pt x="7002977" y="3577433"/>
                  <a:pt x="6872506" y="3589235"/>
                </a:cubicBezTo>
                <a:cubicBezTo>
                  <a:pt x="6742035" y="3601037"/>
                  <a:pt x="6431960" y="3522024"/>
                  <a:pt x="6281068" y="3589235"/>
                </a:cubicBezTo>
                <a:cubicBezTo>
                  <a:pt x="6130176" y="3656446"/>
                  <a:pt x="6110916" y="3561546"/>
                  <a:pt x="6009007" y="3589235"/>
                </a:cubicBezTo>
                <a:cubicBezTo>
                  <a:pt x="5907098" y="3616924"/>
                  <a:pt x="5480213" y="3549820"/>
                  <a:pt x="5311110" y="3589235"/>
                </a:cubicBezTo>
                <a:cubicBezTo>
                  <a:pt x="5142007" y="3628650"/>
                  <a:pt x="5056580" y="3535147"/>
                  <a:pt x="4826131" y="3589235"/>
                </a:cubicBezTo>
                <a:cubicBezTo>
                  <a:pt x="4595682" y="3643323"/>
                  <a:pt x="4575044" y="3574536"/>
                  <a:pt x="4447611" y="3589235"/>
                </a:cubicBezTo>
                <a:cubicBezTo>
                  <a:pt x="4320178" y="3603934"/>
                  <a:pt x="4287569" y="3588573"/>
                  <a:pt x="4175550" y="3589235"/>
                </a:cubicBezTo>
                <a:cubicBezTo>
                  <a:pt x="4063531" y="3589897"/>
                  <a:pt x="3875659" y="3534271"/>
                  <a:pt x="3690571" y="3589235"/>
                </a:cubicBezTo>
                <a:cubicBezTo>
                  <a:pt x="3505483" y="3644199"/>
                  <a:pt x="3259326" y="3573580"/>
                  <a:pt x="3099133" y="3589235"/>
                </a:cubicBezTo>
                <a:cubicBezTo>
                  <a:pt x="2938940" y="3604890"/>
                  <a:pt x="2649333" y="3564003"/>
                  <a:pt x="2294778" y="3589235"/>
                </a:cubicBezTo>
                <a:cubicBezTo>
                  <a:pt x="1940224" y="3614467"/>
                  <a:pt x="2038024" y="3585997"/>
                  <a:pt x="1916258" y="3589235"/>
                </a:cubicBezTo>
                <a:cubicBezTo>
                  <a:pt x="1794492" y="3592473"/>
                  <a:pt x="1529109" y="3522660"/>
                  <a:pt x="1324820" y="3589235"/>
                </a:cubicBezTo>
                <a:cubicBezTo>
                  <a:pt x="1120531" y="3655810"/>
                  <a:pt x="805178" y="3552270"/>
                  <a:pt x="520465" y="3589235"/>
                </a:cubicBezTo>
                <a:cubicBezTo>
                  <a:pt x="235753" y="3626200"/>
                  <a:pt x="184011" y="3534271"/>
                  <a:pt x="0" y="3589235"/>
                </a:cubicBezTo>
                <a:cubicBezTo>
                  <a:pt x="-28451" y="3407018"/>
                  <a:pt x="32239" y="3230996"/>
                  <a:pt x="0" y="2919244"/>
                </a:cubicBezTo>
                <a:cubicBezTo>
                  <a:pt x="-32239" y="2607492"/>
                  <a:pt x="78957" y="2484040"/>
                  <a:pt x="0" y="2249254"/>
                </a:cubicBezTo>
                <a:cubicBezTo>
                  <a:pt x="-78957" y="2014468"/>
                  <a:pt x="1247" y="1919257"/>
                  <a:pt x="0" y="1615156"/>
                </a:cubicBezTo>
                <a:cubicBezTo>
                  <a:pt x="-1247" y="1311055"/>
                  <a:pt x="36778" y="1245914"/>
                  <a:pt x="0" y="1124627"/>
                </a:cubicBezTo>
                <a:cubicBezTo>
                  <a:pt x="-36778" y="1003340"/>
                  <a:pt x="85479" y="494176"/>
                  <a:pt x="0" y="0"/>
                </a:cubicBezTo>
                <a:close/>
              </a:path>
              <a:path w="10645878" h="3589235" stroke="0" extrusionOk="0">
                <a:moveTo>
                  <a:pt x="0" y="0"/>
                </a:moveTo>
                <a:cubicBezTo>
                  <a:pt x="298794" y="-74776"/>
                  <a:pt x="525449" y="1036"/>
                  <a:pt x="697896" y="0"/>
                </a:cubicBezTo>
                <a:cubicBezTo>
                  <a:pt x="870343" y="-1036"/>
                  <a:pt x="1010257" y="8919"/>
                  <a:pt x="1182875" y="0"/>
                </a:cubicBezTo>
                <a:cubicBezTo>
                  <a:pt x="1355493" y="-8919"/>
                  <a:pt x="1397347" y="10668"/>
                  <a:pt x="1454937" y="0"/>
                </a:cubicBezTo>
                <a:cubicBezTo>
                  <a:pt x="1512527" y="-10668"/>
                  <a:pt x="1671008" y="11652"/>
                  <a:pt x="1726998" y="0"/>
                </a:cubicBezTo>
                <a:cubicBezTo>
                  <a:pt x="1782988" y="-11652"/>
                  <a:pt x="2133082" y="1558"/>
                  <a:pt x="2424894" y="0"/>
                </a:cubicBezTo>
                <a:cubicBezTo>
                  <a:pt x="2716706" y="-1558"/>
                  <a:pt x="2838499" y="5340"/>
                  <a:pt x="3229250" y="0"/>
                </a:cubicBezTo>
                <a:cubicBezTo>
                  <a:pt x="3620001" y="-5340"/>
                  <a:pt x="3692435" y="87852"/>
                  <a:pt x="4033605" y="0"/>
                </a:cubicBezTo>
                <a:cubicBezTo>
                  <a:pt x="4374776" y="-87852"/>
                  <a:pt x="4231594" y="17135"/>
                  <a:pt x="4305666" y="0"/>
                </a:cubicBezTo>
                <a:cubicBezTo>
                  <a:pt x="4379738" y="-17135"/>
                  <a:pt x="4457069" y="8472"/>
                  <a:pt x="4577728" y="0"/>
                </a:cubicBezTo>
                <a:cubicBezTo>
                  <a:pt x="4698387" y="-8472"/>
                  <a:pt x="5118968" y="33698"/>
                  <a:pt x="5382083" y="0"/>
                </a:cubicBezTo>
                <a:cubicBezTo>
                  <a:pt x="5645199" y="-33698"/>
                  <a:pt x="5648466" y="15286"/>
                  <a:pt x="5867062" y="0"/>
                </a:cubicBezTo>
                <a:cubicBezTo>
                  <a:pt x="6085658" y="-15286"/>
                  <a:pt x="6295012" y="15564"/>
                  <a:pt x="6564958" y="0"/>
                </a:cubicBezTo>
                <a:cubicBezTo>
                  <a:pt x="6834904" y="-15564"/>
                  <a:pt x="7116175" y="54219"/>
                  <a:pt x="7262855" y="0"/>
                </a:cubicBezTo>
                <a:cubicBezTo>
                  <a:pt x="7409535" y="-54219"/>
                  <a:pt x="7901589" y="16094"/>
                  <a:pt x="8067210" y="0"/>
                </a:cubicBezTo>
                <a:cubicBezTo>
                  <a:pt x="8232831" y="-16094"/>
                  <a:pt x="8505562" y="61586"/>
                  <a:pt x="8658647" y="0"/>
                </a:cubicBezTo>
                <a:cubicBezTo>
                  <a:pt x="8811732" y="-61586"/>
                  <a:pt x="9195711" y="7800"/>
                  <a:pt x="9356544" y="0"/>
                </a:cubicBezTo>
                <a:cubicBezTo>
                  <a:pt x="9517377" y="-7800"/>
                  <a:pt x="9565236" y="18649"/>
                  <a:pt x="9628605" y="0"/>
                </a:cubicBezTo>
                <a:cubicBezTo>
                  <a:pt x="9691974" y="-18649"/>
                  <a:pt x="10327992" y="98406"/>
                  <a:pt x="10645878" y="0"/>
                </a:cubicBezTo>
                <a:cubicBezTo>
                  <a:pt x="10708122" y="275698"/>
                  <a:pt x="10638478" y="488143"/>
                  <a:pt x="10645878" y="669991"/>
                </a:cubicBezTo>
                <a:cubicBezTo>
                  <a:pt x="10653278" y="851839"/>
                  <a:pt x="10574362" y="1026693"/>
                  <a:pt x="10645878" y="1304089"/>
                </a:cubicBezTo>
                <a:cubicBezTo>
                  <a:pt x="10717394" y="1581485"/>
                  <a:pt x="10615399" y="1595671"/>
                  <a:pt x="10645878" y="1794617"/>
                </a:cubicBezTo>
                <a:cubicBezTo>
                  <a:pt x="10676357" y="1993563"/>
                  <a:pt x="10630800" y="2243822"/>
                  <a:pt x="10645878" y="2356931"/>
                </a:cubicBezTo>
                <a:cubicBezTo>
                  <a:pt x="10660956" y="2470040"/>
                  <a:pt x="10637172" y="2794248"/>
                  <a:pt x="10645878" y="2955137"/>
                </a:cubicBezTo>
                <a:cubicBezTo>
                  <a:pt x="10654584" y="3116026"/>
                  <a:pt x="10640244" y="3421794"/>
                  <a:pt x="10645878" y="3589235"/>
                </a:cubicBezTo>
                <a:cubicBezTo>
                  <a:pt x="10521780" y="3647378"/>
                  <a:pt x="10376575" y="3543578"/>
                  <a:pt x="10160899" y="3589235"/>
                </a:cubicBezTo>
                <a:cubicBezTo>
                  <a:pt x="9945223" y="3634892"/>
                  <a:pt x="9881184" y="3537933"/>
                  <a:pt x="9675920" y="3589235"/>
                </a:cubicBezTo>
                <a:cubicBezTo>
                  <a:pt x="9470656" y="3640537"/>
                  <a:pt x="9227902" y="3580027"/>
                  <a:pt x="8978024" y="3589235"/>
                </a:cubicBezTo>
                <a:cubicBezTo>
                  <a:pt x="8728146" y="3598443"/>
                  <a:pt x="8781038" y="3562273"/>
                  <a:pt x="8705962" y="3589235"/>
                </a:cubicBezTo>
                <a:cubicBezTo>
                  <a:pt x="8630886" y="3616197"/>
                  <a:pt x="8406851" y="3563517"/>
                  <a:pt x="8327442" y="3589235"/>
                </a:cubicBezTo>
                <a:cubicBezTo>
                  <a:pt x="8248033" y="3614953"/>
                  <a:pt x="8036506" y="3576128"/>
                  <a:pt x="7948922" y="3589235"/>
                </a:cubicBezTo>
                <a:cubicBezTo>
                  <a:pt x="7861338" y="3602342"/>
                  <a:pt x="7549394" y="3562622"/>
                  <a:pt x="7357485" y="3589235"/>
                </a:cubicBezTo>
                <a:cubicBezTo>
                  <a:pt x="7165576" y="3615848"/>
                  <a:pt x="7113193" y="3588341"/>
                  <a:pt x="6872506" y="3589235"/>
                </a:cubicBezTo>
                <a:cubicBezTo>
                  <a:pt x="6631819" y="3590129"/>
                  <a:pt x="6515052" y="3545259"/>
                  <a:pt x="6387527" y="3589235"/>
                </a:cubicBezTo>
                <a:cubicBezTo>
                  <a:pt x="6260002" y="3633211"/>
                  <a:pt x="6162940" y="3570179"/>
                  <a:pt x="6009007" y="3589235"/>
                </a:cubicBezTo>
                <a:cubicBezTo>
                  <a:pt x="5855074" y="3608291"/>
                  <a:pt x="5827784" y="3579349"/>
                  <a:pt x="5736945" y="3589235"/>
                </a:cubicBezTo>
                <a:cubicBezTo>
                  <a:pt x="5646106" y="3599121"/>
                  <a:pt x="5380794" y="3587832"/>
                  <a:pt x="5251966" y="3589235"/>
                </a:cubicBezTo>
                <a:cubicBezTo>
                  <a:pt x="5123138" y="3590638"/>
                  <a:pt x="5048025" y="3559175"/>
                  <a:pt x="4979905" y="3589235"/>
                </a:cubicBezTo>
                <a:cubicBezTo>
                  <a:pt x="4911785" y="3619295"/>
                  <a:pt x="4514830" y="3574933"/>
                  <a:pt x="4388467" y="3589235"/>
                </a:cubicBezTo>
                <a:cubicBezTo>
                  <a:pt x="4262104" y="3603537"/>
                  <a:pt x="3830446" y="3583377"/>
                  <a:pt x="3690571" y="3589235"/>
                </a:cubicBezTo>
                <a:cubicBezTo>
                  <a:pt x="3550696" y="3595093"/>
                  <a:pt x="3542070" y="3580865"/>
                  <a:pt x="3418510" y="3589235"/>
                </a:cubicBezTo>
                <a:cubicBezTo>
                  <a:pt x="3294950" y="3597605"/>
                  <a:pt x="2961740" y="3557783"/>
                  <a:pt x="2827072" y="3589235"/>
                </a:cubicBezTo>
                <a:cubicBezTo>
                  <a:pt x="2692404" y="3620687"/>
                  <a:pt x="2325241" y="3541953"/>
                  <a:pt x="2129176" y="3589235"/>
                </a:cubicBezTo>
                <a:cubicBezTo>
                  <a:pt x="1933111" y="3636517"/>
                  <a:pt x="1815647" y="3581260"/>
                  <a:pt x="1644197" y="3589235"/>
                </a:cubicBezTo>
                <a:cubicBezTo>
                  <a:pt x="1472747" y="3597210"/>
                  <a:pt x="1429715" y="3570264"/>
                  <a:pt x="1372135" y="3589235"/>
                </a:cubicBezTo>
                <a:cubicBezTo>
                  <a:pt x="1314555" y="3608206"/>
                  <a:pt x="1012492" y="3565812"/>
                  <a:pt x="780698" y="3589235"/>
                </a:cubicBezTo>
                <a:cubicBezTo>
                  <a:pt x="548904" y="3612658"/>
                  <a:pt x="279404" y="3525489"/>
                  <a:pt x="0" y="3589235"/>
                </a:cubicBezTo>
                <a:cubicBezTo>
                  <a:pt x="-21983" y="3427072"/>
                  <a:pt x="24281" y="3212971"/>
                  <a:pt x="0" y="3098706"/>
                </a:cubicBezTo>
                <a:cubicBezTo>
                  <a:pt x="-24281" y="2984441"/>
                  <a:pt x="14113" y="2835269"/>
                  <a:pt x="0" y="2608177"/>
                </a:cubicBezTo>
                <a:cubicBezTo>
                  <a:pt x="-14113" y="2381085"/>
                  <a:pt x="22992" y="2206335"/>
                  <a:pt x="0" y="1938187"/>
                </a:cubicBezTo>
                <a:cubicBezTo>
                  <a:pt x="-22992" y="1670039"/>
                  <a:pt x="41001" y="1644935"/>
                  <a:pt x="0" y="1375873"/>
                </a:cubicBezTo>
                <a:cubicBezTo>
                  <a:pt x="-41001" y="1106811"/>
                  <a:pt x="19085" y="965978"/>
                  <a:pt x="0" y="705883"/>
                </a:cubicBezTo>
                <a:cubicBezTo>
                  <a:pt x="-19085" y="445788"/>
                  <a:pt x="82718" y="156239"/>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62723301">
                  <ask:type>
                    <ask:lineSketchScribble/>
                  </ask:type>
                </ask:lineSketchStyleProps>
              </a:ext>
            </a:extLst>
          </a:ln>
        </p:spPr>
        <p:txBody>
          <a:bodyPr vert="horz" lIns="91440" tIns="45720" rIns="91440" bIns="45720" rtlCol="0">
            <a:normAutofit lnSpcReduction="10000"/>
          </a:bodyPr>
          <a:lstStyle/>
          <a:p>
            <a:pPr marL="0" indent="0" algn="just">
              <a:lnSpc>
                <a:spcPct val="130000"/>
              </a:lnSpc>
              <a:buNone/>
            </a:pPr>
            <a:r>
              <a:rPr lang="el-GR" sz="1800" b="1" dirty="0">
                <a:latin typeface="Calibri" panose="020F0502020204030204" pitchFamily="34" charset="0"/>
                <a:cs typeface="Arial" panose="020B0604020202020204" pitchFamily="34" charset="0"/>
              </a:rPr>
              <a:t>Και όμως… Ένα θλιβερό τέλος</a:t>
            </a:r>
            <a:endParaRPr lang="en-US" sz="1800" b="1" dirty="0">
              <a:latin typeface="Calibri" panose="020F0502020204030204" pitchFamily="34" charset="0"/>
              <a:cs typeface="Arial" panose="020B0604020202020204" pitchFamily="34" charset="0"/>
            </a:endParaRPr>
          </a:p>
          <a:p>
            <a:pPr marL="0" indent="0" algn="just">
              <a:lnSpc>
                <a:spcPct val="130000"/>
              </a:lnSpc>
              <a:buNone/>
            </a:pPr>
            <a:r>
              <a:rPr lang="el-GR" sz="1800" dirty="0">
                <a:latin typeface="Calibri" panose="020F0502020204030204" pitchFamily="34" charset="0"/>
                <a:cs typeface="Arial" panose="020B0604020202020204" pitchFamily="34" charset="0"/>
              </a:rPr>
              <a:t>Ο ίδιος ο Έντμοντ δεν κέρδισε ποτέ από την ανακάλυψή του. Παντρεύτηκε, επέστρεψε στη χώρα κοντά στη φυτεία του Bellier-Beaumont και πέθανε το 1880 σε ηλικία 51 ετών. Μια μικρή ειδοποίηση εμφανίστηκε στο "The Moniteur", την τοπική εφημερίδα, λίγες εβδομάδες μετά τον θάνατό του. Χρονολογείται την Πέμπτη, 26 Αυγούστου 1880, όπου γράφει: «Ο ίδιος ο άνθρωπος που με μεγάλα κέρδη για την αποικία του, ανακάλυψε πώς να γονιμοποιήσει τα άνθη της βανίλιας, πέθανε στο νοσοκομείο της Sainte-Suzanne. Είχε ένα άθλιο και πάμπτωχο τέλος». Το μακροχρόνιο αίτημά του για επίδομα, «δεν είχε ποτέ ανταπόκριση» έγραφε η ανακοίνωση του θανάτου του. </a:t>
            </a:r>
          </a:p>
          <a:p>
            <a:pPr marL="0" indent="0" algn="just">
              <a:lnSpc>
                <a:spcPct val="130000"/>
              </a:lnSpc>
              <a:buNone/>
            </a:pPr>
            <a:r>
              <a:rPr lang="el-GR" sz="1800" dirty="0">
                <a:latin typeface="Calibri" panose="020F0502020204030204" pitchFamily="34" charset="0"/>
                <a:cs typeface="Arial" panose="020B0604020202020204" pitchFamily="34" charset="0"/>
              </a:rPr>
              <a:t>Είναι μια τόσο σπάνια ιστορία. Δεν θα έπρεπε να είναι. Αλλά είναι</a:t>
            </a:r>
            <a:r>
              <a:rPr lang="en-US" sz="1800" dirty="0">
                <a:latin typeface="Calibri" panose="020F0502020204030204" pitchFamily="34" charset="0"/>
                <a:cs typeface="Arial" panose="020B0604020202020204" pitchFamily="34" charset="0"/>
              </a:rPr>
              <a:t>!</a:t>
            </a:r>
          </a:p>
          <a:p>
            <a:pPr marL="0" indent="0" algn="just">
              <a:lnSpc>
                <a:spcPct val="130000"/>
              </a:lnSpc>
              <a:buNone/>
            </a:pPr>
            <a:endParaRPr lang="en-GB" sz="16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2825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Μαθαίνοντας από την ιστορία</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pPr>
            <a:r>
              <a:rPr lang="el-GR" sz="1800" dirty="0">
                <a:effectLst/>
                <a:latin typeface="Calibri" panose="020F0502020204030204" pitchFamily="34" charset="0"/>
                <a:ea typeface="MyriadPro-Regular"/>
                <a:cs typeface="Arial" panose="020B0604020202020204" pitchFamily="34" charset="0"/>
              </a:rPr>
              <a:t>Τώρα μοιραστείτε την εμπειρία και τις σκέψεις σας με τους συμμαθητές σας</a:t>
            </a:r>
            <a:r>
              <a:rPr lang="en-GB" sz="1800" dirty="0">
                <a:effectLst/>
                <a:latin typeface="Calibri" panose="020F0502020204030204" pitchFamily="34" charset="0"/>
                <a:ea typeface="MyriadPro-Regular"/>
                <a:cs typeface="Arial" panose="020B0604020202020204" pitchFamily="34" charset="0"/>
              </a:rPr>
              <a:t>:</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Πώς ήταν; Καταφέρατε να βάλετε τον εαυτό σας στην κατάσταση και τη θέση του ατόμου/των ατόμων;</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Μπορείτε να καταλάβετε γιατί ενήργησαν όπως ενήργησαν;</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Θα ενεργούσατε με τον ίδιο τρόπο;</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Τι θα μπορούσε να είχε συμβεί, αν ένας από τους χαρακτήρες ενεργούσε με διαφορετικό τρόπο;</a:t>
            </a:r>
            <a:endPar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067977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l-GR" sz="3200" dirty="0"/>
              <a:t>Μαθαίνοντας από την ιστορία</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tabLst>
                <a:tab pos="3421380" algn="l"/>
              </a:tabLst>
            </a:pPr>
            <a:r>
              <a:rPr lang="el-GR" sz="1800" dirty="0">
                <a:effectLst/>
                <a:latin typeface="Calibri" panose="020F0502020204030204" pitchFamily="34" charset="0"/>
                <a:ea typeface="MyriadPro-Regular"/>
                <a:cs typeface="Arial" panose="020B0604020202020204" pitchFamily="34" charset="0"/>
              </a:rPr>
              <a:t>Περαιτέρω ερωτήσεις για να αξιοποιήσετε στο έπακρο τις εμπειρίες και τις γνώσεις σας σχετικά με το επεισόδιο</a:t>
            </a:r>
            <a:endParaRPr lang="en-GB" sz="1800" dirty="0">
              <a:effectLst/>
              <a:latin typeface="Calibri" panose="020F0502020204030204" pitchFamily="34" charset="0"/>
              <a:ea typeface="MyriadPro-Regular"/>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Για ποιον η λύση (όπως περιγράφεται στο κεφάλαιο «Πώς συνεχίζεται η ιστορία» έκανε τη ζωή καλύτερη;</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Υπήρχαν και χαμένοι; Ποιοί ήταν αυτοί; Τι έχασαν;</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Υπάρχουν καταστάσεις παρόμοιες με αυτό το επεισόδιο της ιστορίας στον κόσμο μας αυτή τη στιγμή;</a:t>
            </a:r>
          </a:p>
          <a:p>
            <a:pPr marL="342900" lvl="0" indent="-342900" algn="just">
              <a:lnSpc>
                <a:spcPct val="130000"/>
              </a:lnSpc>
              <a:spcBef>
                <a:spcPts val="500"/>
              </a:spcBef>
              <a:buClr>
                <a:srgbClr val="ED7D31"/>
              </a:buClr>
              <a:buSzPts val="1600"/>
              <a:buFont typeface="Wingdings" panose="05000000000000000000" pitchFamily="2" charset="2"/>
              <a:buChar char=""/>
            </a:pPr>
            <a:r>
              <a:rPr lang="el-GR"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Τι μπορούμε να μάθουμε από αυτό το επεισόδιο της ιστορίας;</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205245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902440" y="4204108"/>
            <a:ext cx="503478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el-GR" sz="3600" b="1" dirty="0">
                <a:solidFill>
                  <a:srgbClr val="FBE82A"/>
                </a:solidFill>
                <a:effectLst>
                  <a:outerShdw blurRad="38100" dist="38100" dir="2700000" algn="tl">
                    <a:srgbClr val="000000">
                      <a:alpha val="43137"/>
                    </a:srgbClr>
                  </a:outerShdw>
                </a:effectLst>
                <a:latin typeface="+mj-lt"/>
              </a:rPr>
              <a:t>Συγχαρητήρια</a:t>
            </a:r>
            <a:r>
              <a:rPr lang="en-US" sz="3600" b="1" dirty="0">
                <a:solidFill>
                  <a:srgbClr val="FBE82A"/>
                </a:solidFill>
                <a:effectLst>
                  <a:outerShdw blurRad="38100" dist="38100" dir="2700000" algn="tl">
                    <a:srgbClr val="000000">
                      <a:alpha val="43137"/>
                    </a:srgbClr>
                  </a:outerShdw>
                </a:effectLst>
                <a:latin typeface="+mj-lt"/>
              </a:rPr>
              <a:t>!</a:t>
            </a:r>
            <a:br>
              <a:rPr lang="en-US" sz="2800" dirty="0">
                <a:solidFill>
                  <a:srgbClr val="FBE82A"/>
                </a:solidFill>
                <a:effectLst>
                  <a:outerShdw blurRad="38100" dist="38100" dir="2700000" algn="tl">
                    <a:srgbClr val="000000">
                      <a:alpha val="43137"/>
                    </a:srgbClr>
                  </a:outerShdw>
                </a:effectLst>
                <a:latin typeface="+mj-lt"/>
              </a:rPr>
            </a:br>
            <a:r>
              <a:rPr lang="el-GR" sz="2800" dirty="0">
                <a:solidFill>
                  <a:srgbClr val="FBE82A"/>
                </a:solidFill>
                <a:effectLst>
                  <a:outerShdw blurRad="38100" dist="38100" dir="2700000" algn="tl">
                    <a:srgbClr val="000000">
                      <a:alpha val="43137"/>
                    </a:srgbClr>
                  </a:outerShdw>
                </a:effectLst>
                <a:latin typeface="+mj-lt"/>
              </a:rPr>
              <a:t>Έχετε ολοκληρώσει το Επεισόδιο!</a:t>
            </a:r>
            <a:endParaRPr lang="en-US" sz="2800" dirty="0">
              <a:solidFill>
                <a:schemeClr val="bg1"/>
              </a:solidFill>
              <a:effectLst>
                <a:outerShdw blurRad="38100" dist="38100" dir="2700000" algn="tl">
                  <a:srgbClr val="000000">
                    <a:alpha val="43137"/>
                  </a:srgbClr>
                </a:outerShdw>
              </a:effectLst>
              <a:latin typeface="+mj-lt"/>
            </a:endParaRPr>
          </a:p>
        </p:txBody>
      </p:sp>
      <p:pic>
        <p:nvPicPr>
          <p:cNvPr id="15" name="Picture 2">
            <a:extLst>
              <a:ext uri="{FF2B5EF4-FFF2-40B4-BE49-F238E27FC236}">
                <a16:creationId xmlns:a16="http://schemas.microsoft.com/office/drawing/2014/main" id="{0DBCFC27-EE74-4343-8102-EBBE0CF344E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317646"/>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6" name="Ορθογώνιο 15">
            <a:extLst>
              <a:ext uri="{FF2B5EF4-FFF2-40B4-BE49-F238E27FC236}">
                <a16:creationId xmlns:a16="http://schemas.microsoft.com/office/drawing/2014/main" id="{15A7735B-53C5-4D8D-B48F-31D51270A2C1}"/>
              </a:ext>
            </a:extLst>
          </p:cNvPr>
          <p:cNvSpPr/>
          <p:nvPr/>
        </p:nvSpPr>
        <p:spPr>
          <a:xfrm>
            <a:off x="1675900" y="6380247"/>
            <a:ext cx="7516170" cy="632422"/>
          </a:xfrm>
          <a:prstGeom prst="rect">
            <a:avLst/>
          </a:prstGeom>
        </p:spPr>
        <p:txBody>
          <a:bodyPr vert="horz" lIns="91440" tIns="45720" rIns="91440" bIns="45720" rtlCol="0" anchor="ctr">
            <a:normAutofit/>
          </a:bodyPr>
          <a:lstStyle/>
          <a:p>
            <a:pPr>
              <a:lnSpc>
                <a:spcPct val="90000"/>
              </a:lnSpc>
              <a:spcAft>
                <a:spcPts val="600"/>
              </a:spcAft>
            </a:pPr>
            <a:r>
              <a:rPr lang="el-GR" sz="900" dirty="0">
                <a:solidFill>
                  <a:schemeClr val="bg1">
                    <a:lumMod val="50000"/>
                  </a:schemeClr>
                </a:solidFill>
                <a:latin typeface="+mj-lt"/>
              </a:rPr>
              <a:t>Η υποστήριξη της Ευρωπαϊκής Επιτροπής για την παραγωγή της παρούσας έκδοσης δεν συνιστά αποδοχή του περιεχομένου, το οποίο αντανακλά τις απόψεις μόνον των δημιουργών, και η Ευρωπαϊκή Επιτροπή δεν φέρει ουδεμία ευθύνη για οποιαδήποτε χρήση των πληροφοριών που εμπεριέχονται σε αυτό</a:t>
            </a:r>
            <a:r>
              <a:rPr lang="en-US" sz="900" b="0" i="0" dirty="0">
                <a:solidFill>
                  <a:schemeClr val="bg1">
                    <a:lumMod val="50000"/>
                  </a:schemeClr>
                </a:solidFill>
                <a:effectLst/>
                <a:latin typeface="+mj-lt"/>
              </a:rPr>
              <a:t>.</a:t>
            </a:r>
            <a:endParaRPr lang="en-US" sz="900" dirty="0">
              <a:solidFill>
                <a:schemeClr val="bg1">
                  <a:lumMod val="50000"/>
                </a:schemeClr>
              </a:solidFill>
              <a:latin typeface="+mj-lt"/>
            </a:endParaRPr>
          </a:p>
        </p:txBody>
      </p:sp>
    </p:spTree>
    <p:extLst>
      <p:ext uri="{BB962C8B-B14F-4D97-AF65-F5344CB8AC3E}">
        <p14:creationId xmlns:p14="http://schemas.microsoft.com/office/powerpoint/2010/main" val="2126933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l-GR" sz="5400" dirty="0">
                <a:solidFill>
                  <a:srgbClr val="FBE82A"/>
                </a:solidFill>
                <a:effectLst>
                  <a:outerShdw blurRad="38100" dist="38100" dir="2700000" algn="tl">
                    <a:srgbClr val="000000">
                      <a:alpha val="43137"/>
                    </a:srgbClr>
                  </a:outerShdw>
                </a:effectLst>
              </a:rPr>
              <a:t>Εισαγωγή</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9942B9B-867B-4B0A-96E9-6CF7C69DB259}"/>
              </a:ext>
            </a:extLst>
          </p:cNvPr>
          <p:cNvSpPr>
            <a:spLocks noGrp="1"/>
          </p:cNvSpPr>
          <p:nvPr>
            <p:ph idx="1"/>
          </p:nvPr>
        </p:nvSpPr>
        <p:spPr>
          <a:xfrm>
            <a:off x="838200" y="1825625"/>
            <a:ext cx="5597769" cy="4351338"/>
          </a:xfrm>
          <a:noFill/>
        </p:spPr>
        <p:txBody>
          <a:bodyPr>
            <a:normAutofit fontScale="92500"/>
          </a:bodyPr>
          <a:lstStyle/>
          <a:p>
            <a:pPr algn="just">
              <a:lnSpc>
                <a:spcPct val="130000"/>
              </a:lnSpc>
            </a:pPr>
            <a:r>
              <a:rPr lang="el-GR" sz="1800" dirty="0">
                <a:latin typeface="Calibri" panose="020F0502020204030204" pitchFamily="34" charset="0"/>
                <a:ea typeface="MyriadPro-Regular"/>
                <a:cs typeface="Arial" panose="020B0604020202020204" pitchFamily="34" charset="0"/>
              </a:rPr>
              <a:t>Σε αυτό το φυλλάδιο μπορείτε να </a:t>
            </a:r>
            <a:r>
              <a:rPr lang="el-GR" sz="1800" i="1" dirty="0">
                <a:latin typeface="Calibri" panose="020F0502020204030204" pitchFamily="34" charset="0"/>
                <a:ea typeface="MyriadPro-Regular"/>
                <a:cs typeface="Arial" panose="020B0604020202020204" pitchFamily="34" charset="0"/>
              </a:rPr>
              <a:t>κάνετε πράξη όσα έχετε μάθει </a:t>
            </a:r>
            <a:r>
              <a:rPr lang="el-GR" sz="1800" dirty="0">
                <a:latin typeface="Calibri" panose="020F0502020204030204" pitchFamily="34" charset="0"/>
                <a:ea typeface="MyriadPro-Regular"/>
                <a:cs typeface="Arial" panose="020B0604020202020204" pitchFamily="34" charset="0"/>
              </a:rPr>
              <a:t>μέχρι τώρα για τις βασικές ανθρώπινες ανάγκες και για τις χρήσιμες και λιγότερο χρήσιμες στρατηγικές.</a:t>
            </a:r>
          </a:p>
          <a:p>
            <a:pPr algn="just">
              <a:lnSpc>
                <a:spcPct val="130000"/>
              </a:lnSpc>
            </a:pPr>
            <a:r>
              <a:rPr lang="el-GR" sz="1800" dirty="0">
                <a:latin typeface="Calibri" panose="020F0502020204030204" pitchFamily="34" charset="0"/>
                <a:ea typeface="MyriadPro-Regular"/>
                <a:cs typeface="Arial" panose="020B0604020202020204" pitchFamily="34" charset="0"/>
              </a:rPr>
              <a:t>Εδώ έχετε την ευκαιρία να ζήσετε την ιστορία με έναν εντελώς διαφορετικό τρόπο: Ιστορικοί από την Αυστρία, την Ελλάδα, τη Γαλλία και τη Σουηδία έχουν εργαστεί εντατικά στο θέμα του </a:t>
            </a:r>
            <a:r>
              <a:rPr lang="el-GR" sz="1800" b="1" dirty="0">
                <a:latin typeface="Calibri" panose="020F0502020204030204" pitchFamily="34" charset="0"/>
                <a:ea typeface="MyriadPro-Regular"/>
                <a:cs typeface="Arial" panose="020B0604020202020204" pitchFamily="34" charset="0"/>
              </a:rPr>
              <a:t>τι μπορούμε να μάθουμε από την ιστορία της Ευρώπης</a:t>
            </a:r>
            <a:r>
              <a:rPr lang="el-GR" sz="1800" dirty="0">
                <a:latin typeface="Calibri" panose="020F0502020204030204" pitchFamily="34" charset="0"/>
                <a:ea typeface="MyriadPro-Regular"/>
                <a:cs typeface="Arial" panose="020B0604020202020204" pitchFamily="34" charset="0"/>
              </a:rPr>
              <a:t>. Έχουν περιγράψει συναρπαστικά επεισόδια από την οπτική γωνία των 5 βασικών αναγκών. Έχετε την ευκαιρία να μπείτε στους ρόλους των ανθρώπων που εμπλέκονται και να ζήσετε τη σκηνή από την προσωπική τους σκοπιά</a:t>
            </a:r>
            <a:r>
              <a:rPr lang="en-GB" sz="1800" dirty="0">
                <a:latin typeface="Calibri" panose="020F0502020204030204" pitchFamily="34" charset="0"/>
                <a:ea typeface="MyriadPro-Regular"/>
                <a:cs typeface="Arial" panose="020B0604020202020204" pitchFamily="34" charset="0"/>
              </a:rPr>
              <a:t>!</a:t>
            </a:r>
            <a:endParaRPr lang="en-GB" sz="1800" dirty="0">
              <a:effectLst/>
              <a:latin typeface="Calibri" panose="020F0502020204030204" pitchFamily="34" charset="0"/>
              <a:ea typeface="MyriadPro-Regular"/>
              <a:cs typeface="Arial" panose="020B0604020202020204" pitchFamily="34" charset="0"/>
            </a:endParaRPr>
          </a:p>
        </p:txBody>
      </p:sp>
      <p:sp>
        <p:nvSpPr>
          <p:cNvPr id="2" name="Τίτλος 1">
            <a:extLst>
              <a:ext uri="{FF2B5EF4-FFF2-40B4-BE49-F238E27FC236}">
                <a16:creationId xmlns:a16="http://schemas.microsoft.com/office/drawing/2014/main" id="{5756EF68-9C22-4477-8E06-7E9F7E04E9EC}"/>
              </a:ext>
            </a:extLst>
          </p:cNvPr>
          <p:cNvSpPr>
            <a:spLocks noGrp="1"/>
          </p:cNvSpPr>
          <p:nvPr>
            <p:ph type="title"/>
          </p:nvPr>
        </p:nvSpPr>
        <p:spPr/>
        <p:txBody>
          <a:bodyPr/>
          <a:lstStyle/>
          <a:p>
            <a:r>
              <a:rPr lang="el-GR" dirty="0"/>
              <a:t>Καλώς ΗΡΘΑΤΕ</a:t>
            </a:r>
            <a:r>
              <a:rPr lang="en-GB" dirty="0"/>
              <a:t>! </a:t>
            </a:r>
          </a:p>
        </p:txBody>
      </p:sp>
      <p:sp>
        <p:nvSpPr>
          <p:cNvPr id="6" name="TextBox 5">
            <a:extLst>
              <a:ext uri="{FF2B5EF4-FFF2-40B4-BE49-F238E27FC236}">
                <a16:creationId xmlns:a16="http://schemas.microsoft.com/office/drawing/2014/main" id="{32E09863-707B-4A86-A6D7-3D015FB95EDB}"/>
              </a:ext>
            </a:extLst>
          </p:cNvPr>
          <p:cNvSpPr txBox="1"/>
          <p:nvPr/>
        </p:nvSpPr>
        <p:spPr>
          <a:xfrm>
            <a:off x="5248345" y="1595037"/>
            <a:ext cx="4414884" cy="225292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el-GR" b="1" dirty="0">
                <a:latin typeface="Calibri" panose="020F0502020204030204" pitchFamily="34" charset="0"/>
                <a:ea typeface="MyriadPro-Regular"/>
                <a:cs typeface="Arial" panose="020B0604020202020204" pitchFamily="34" charset="0"/>
              </a:rPr>
              <a:t>Στοιχείο</a:t>
            </a:r>
            <a:r>
              <a:rPr lang="en-GB" b="1" dirty="0">
                <a:latin typeface="Calibri" panose="020F0502020204030204" pitchFamily="34" charset="0"/>
                <a:ea typeface="MyriadPro-Regular"/>
                <a:cs typeface="Arial" panose="020B0604020202020204" pitchFamily="34" charset="0"/>
              </a:rPr>
              <a:t> 1: </a:t>
            </a:r>
            <a:r>
              <a:rPr lang="el-GR" dirty="0">
                <a:latin typeface="Calibri" panose="020F0502020204030204" pitchFamily="34" charset="0"/>
                <a:ea typeface="MyriadPro-Regular"/>
                <a:cs typeface="Arial" panose="020B0604020202020204" pitchFamily="34" charset="0"/>
              </a:rPr>
              <a:t>Εάν δεν έχετε ακούσει ακόμη για τις βασικές ανάγκες σύμφωνα με την ιδέα του </a:t>
            </a:r>
            <a:r>
              <a:rPr lang="el-GR" dirty="0" err="1">
                <a:latin typeface="Calibri" panose="020F0502020204030204" pitchFamily="34" charset="0"/>
                <a:ea typeface="MyriadPro-Regular"/>
                <a:cs typeface="Arial" panose="020B0604020202020204" pitchFamily="34" charset="0"/>
              </a:rPr>
              <a:t>William</a:t>
            </a:r>
            <a:r>
              <a:rPr lang="el-GR" dirty="0">
                <a:latin typeface="Calibri" panose="020F0502020204030204" pitchFamily="34" charset="0"/>
                <a:ea typeface="MyriadPro-Regular"/>
                <a:cs typeface="Arial" panose="020B0604020202020204" pitchFamily="34" charset="0"/>
              </a:rPr>
              <a:t> </a:t>
            </a:r>
            <a:r>
              <a:rPr lang="el-GR" dirty="0" err="1">
                <a:latin typeface="Calibri" panose="020F0502020204030204" pitchFamily="34" charset="0"/>
                <a:ea typeface="MyriadPro-Regular"/>
                <a:cs typeface="Arial" panose="020B0604020202020204" pitchFamily="34" charset="0"/>
              </a:rPr>
              <a:t>Glasser</a:t>
            </a:r>
            <a:r>
              <a:rPr lang="el-GR" dirty="0">
                <a:latin typeface="Calibri" panose="020F0502020204030204" pitchFamily="34" charset="0"/>
                <a:ea typeface="MyriadPro-Regular"/>
                <a:cs typeface="Arial" panose="020B0604020202020204" pitchFamily="34" charset="0"/>
              </a:rPr>
              <a:t>, θα πρέπει πρώτα να εξοικειωθείτε με το φυλλάδιο "Ανάγκες και Στρατηγικές", επειδή αυτή η γνώση λαμβάνεται ήδη ως βάση εδώ</a:t>
            </a:r>
            <a:r>
              <a:rPr lang="en-GB" dirty="0">
                <a:latin typeface="Calibri" panose="020F0502020204030204" pitchFamily="34" charset="0"/>
                <a:ea typeface="MyriadPro-Regular"/>
                <a:cs typeface="Arial" panose="020B0604020202020204" pitchFamily="34" charset="0"/>
              </a:rPr>
              <a:t>.</a:t>
            </a:r>
          </a:p>
        </p:txBody>
      </p:sp>
      <p:sp>
        <p:nvSpPr>
          <p:cNvPr id="7" name="pop-up" descr="Click here for pop up information.">
            <a:extLst>
              <a:ext uri="{FF2B5EF4-FFF2-40B4-BE49-F238E27FC236}">
                <a16:creationId xmlns:a16="http://schemas.microsoft.com/office/drawing/2014/main" id="{1A53818C-72D9-45A3-BEF8-9C1EA99F2730}"/>
              </a:ext>
            </a:extLst>
          </p:cNvPr>
          <p:cNvSpPr/>
          <p:nvPr/>
        </p:nvSpPr>
        <p:spPr>
          <a:xfrm>
            <a:off x="10234246" y="3261945"/>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Στοιχείο</a:t>
            </a:r>
            <a:r>
              <a:rPr lang="en-US" b="1" dirty="0">
                <a:solidFill>
                  <a:srgbClr val="E12A3C"/>
                </a:solidFill>
              </a:rPr>
              <a:t> 1</a:t>
            </a:r>
            <a:endParaRPr lang="el-GR" b="1" dirty="0">
              <a:solidFill>
                <a:srgbClr val="E12A3C"/>
              </a:solidFill>
            </a:endParaRPr>
          </a:p>
        </p:txBody>
      </p:sp>
      <p:pic>
        <p:nvPicPr>
          <p:cNvPr id="8" name="Θέση περιεχομένου 4" descr="Χειρονομία διπλού πατήματος περίγραμμα">
            <a:extLst>
              <a:ext uri="{FF2B5EF4-FFF2-40B4-BE49-F238E27FC236}">
                <a16:creationId xmlns:a16="http://schemas.microsoft.com/office/drawing/2014/main" id="{104F1AFD-E1CB-4613-8288-A57667D5E56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7600" y="3428999"/>
            <a:ext cx="914400" cy="914400"/>
          </a:xfrm>
          <a:prstGeom prst="rect">
            <a:avLst/>
          </a:prstGeom>
        </p:spPr>
      </p:pic>
      <p:sp>
        <p:nvSpPr>
          <p:cNvPr id="11" name="TextBox 10">
            <a:extLst>
              <a:ext uri="{FF2B5EF4-FFF2-40B4-BE49-F238E27FC236}">
                <a16:creationId xmlns:a16="http://schemas.microsoft.com/office/drawing/2014/main" id="{ED2B3DB0-D90A-4D49-A5BF-E131F658F547}"/>
              </a:ext>
            </a:extLst>
          </p:cNvPr>
          <p:cNvSpPr txBox="1"/>
          <p:nvPr/>
        </p:nvSpPr>
        <p:spPr>
          <a:xfrm>
            <a:off x="3228976" y="4485165"/>
            <a:ext cx="5170610" cy="225292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el-GR" b="1" dirty="0">
                <a:latin typeface="Calibri" panose="020F0502020204030204" pitchFamily="34" charset="0"/>
                <a:ea typeface="MyriadPro-Regular"/>
                <a:cs typeface="Arial" panose="020B0604020202020204" pitchFamily="34" charset="0"/>
              </a:rPr>
              <a:t>Στοιχείο</a:t>
            </a:r>
            <a:r>
              <a:rPr lang="en-GB" b="1" dirty="0">
                <a:latin typeface="Calibri" panose="020F0502020204030204" pitchFamily="34" charset="0"/>
                <a:ea typeface="MyriadPro-Regular"/>
                <a:cs typeface="Arial" panose="020B0604020202020204" pitchFamily="34" charset="0"/>
              </a:rPr>
              <a:t> 2: </a:t>
            </a:r>
            <a:r>
              <a:rPr lang="el-GR" dirty="0">
                <a:latin typeface="Calibri" panose="020F0502020204030204" pitchFamily="34" charset="0"/>
                <a:ea typeface="MyriadPro-Regular"/>
                <a:cs typeface="Arial" panose="020B0604020202020204" pitchFamily="34" charset="0"/>
              </a:rPr>
              <a:t>Φυσικά, μπορείτε πάντα να ανατρέξετε στο φυλλάδιο "Ανάγκες και στρατηγικές" εάν δεν είστε σίγουροι για τη μία ή την άλλη ερώτηση. Αυτό δεν είναι τεστ ή σχολική εργασία. Μπορείτε επίσης να κάνετε αυτή την εμπειρία ιστορίας σε ζευγάρια με έναν φίλο και να μιλήσετε μαζί του στο μεταξύ</a:t>
            </a:r>
            <a:r>
              <a:rPr lang="en-GB" dirty="0">
                <a:latin typeface="Calibri" panose="020F0502020204030204" pitchFamily="34" charset="0"/>
                <a:ea typeface="MyriadPro-Regular"/>
                <a:cs typeface="Arial" panose="020B0604020202020204" pitchFamily="34" charset="0"/>
              </a:rPr>
              <a:t>.</a:t>
            </a:r>
          </a:p>
        </p:txBody>
      </p:sp>
      <p:sp>
        <p:nvSpPr>
          <p:cNvPr id="12" name="pop-up" descr="Click here for pop up information.">
            <a:extLst>
              <a:ext uri="{FF2B5EF4-FFF2-40B4-BE49-F238E27FC236}">
                <a16:creationId xmlns:a16="http://schemas.microsoft.com/office/drawing/2014/main" id="{CA9B313C-BF58-444D-9C1C-B0B1E36CD141}"/>
              </a:ext>
            </a:extLst>
          </p:cNvPr>
          <p:cNvSpPr/>
          <p:nvPr/>
        </p:nvSpPr>
        <p:spPr>
          <a:xfrm>
            <a:off x="8921261" y="4151056"/>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E12A3C"/>
                </a:solidFill>
              </a:rPr>
              <a:t>Στοιχείο</a:t>
            </a:r>
            <a:r>
              <a:rPr lang="en-US" b="1" dirty="0">
                <a:solidFill>
                  <a:srgbClr val="E12A3C"/>
                </a:solidFill>
              </a:rPr>
              <a:t> 2</a:t>
            </a:r>
            <a:endParaRPr lang="el-GR" b="1" dirty="0">
              <a:solidFill>
                <a:srgbClr val="E12A3C"/>
              </a:solidFill>
            </a:endParaRPr>
          </a:p>
        </p:txBody>
      </p:sp>
      <p:pic>
        <p:nvPicPr>
          <p:cNvPr id="13" name="Θέση περιεχομένου 4" descr="Χειρονομία διπλού πατήματος περίγραμμα">
            <a:extLst>
              <a:ext uri="{FF2B5EF4-FFF2-40B4-BE49-F238E27FC236}">
                <a16:creationId xmlns:a16="http://schemas.microsoft.com/office/drawing/2014/main" id="{47D63D7B-7BB1-49A6-A2FF-AA0B2AE25D9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4615" y="4318110"/>
            <a:ext cx="914400" cy="914400"/>
          </a:xfrm>
          <a:prstGeom prst="rect">
            <a:avLst/>
          </a:prstGeom>
        </p:spPr>
      </p:pic>
    </p:spTree>
    <p:extLst>
      <p:ext uri="{BB962C8B-B14F-4D97-AF65-F5344CB8AC3E}">
        <p14:creationId xmlns:p14="http://schemas.microsoft.com/office/powerpoint/2010/main" val="148485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6"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106">
            <a:extLst>
              <a:ext uri="{FF2B5EF4-FFF2-40B4-BE49-F238E27FC236}">
                <a16:creationId xmlns:a16="http://schemas.microsoft.com/office/drawing/2014/main" id="{27547440-EA6E-4EC7-9A3C-823E1D0BC035}"/>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800225" y="1690688"/>
            <a:ext cx="8763000" cy="90424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E104643-B61E-4507-AAD2-67B7CCB42D99}"/>
              </a:ext>
            </a:extLst>
          </p:cNvPr>
          <p:cNvSpPr txBox="1"/>
          <p:nvPr/>
        </p:nvSpPr>
        <p:spPr>
          <a:xfrm>
            <a:off x="3038167" y="1928352"/>
            <a:ext cx="6629707" cy="572464"/>
          </a:xfrm>
          <a:prstGeom prst="rect">
            <a:avLst/>
          </a:prstGeom>
          <a:noFill/>
        </p:spPr>
        <p:txBody>
          <a:bodyPr wrap="square">
            <a:spAutoFit/>
          </a:bodyPr>
          <a:lstStyle/>
          <a:p>
            <a:pPr algn="ctr">
              <a:lnSpc>
                <a:spcPct val="130000"/>
              </a:lnSpc>
              <a:tabLst>
                <a:tab pos="4380865" algn="l"/>
                <a:tab pos="4830445" algn="l"/>
              </a:tabLs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Τι εννοούμε όταν λέμε σταθμοί ή σημεία καμπής;</a:t>
            </a:r>
            <a:endParaRPr lang="en-GB" sz="24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p:txBody>
      </p:sp>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p:txBody>
          <a:bodyPr/>
          <a:lstStyle/>
          <a:p>
            <a:r>
              <a:rPr lang="el-GR" dirty="0"/>
              <a:t>Σταθμοί στην ιστορία της ανθρωπότητας</a:t>
            </a:r>
            <a:r>
              <a:rPr lang="en-US" dirty="0"/>
              <a:t>   </a:t>
            </a:r>
            <a:r>
              <a:rPr lang="en-US" sz="3200" dirty="0"/>
              <a:t>(1)</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2625213"/>
            <a:ext cx="10515600" cy="4127278"/>
          </a:xfrm>
        </p:spPr>
        <p:txBody>
          <a:bodyPr>
            <a:normAutofit fontScale="92500" lnSpcReduction="10000"/>
          </a:bodyPr>
          <a:lstStyle/>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Θέλαμε να ανακαλύψουμε την Ιστορία με έναν εντελώς διαφορετικό τρόπο και να αλλάξουμε τον παραδοσιακό τρόπο εκμάθησης αυτού του μαθήματος</a:t>
            </a:r>
            <a:r>
              <a:rPr lang="en-US" sz="2400" dirty="0">
                <a:effectLst/>
                <a:latin typeface="Calibri" panose="020F0502020204030204" pitchFamily="34" charset="0"/>
                <a:ea typeface="MyriadPro-Regular"/>
                <a:cs typeface="Arial" panose="020B0604020202020204" pitchFamily="34" charset="0"/>
              </a:rPr>
              <a:t>.</a:t>
            </a:r>
          </a:p>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Για να μπορέσετε να βιώσετε αυτές τις θεμελιώδεις αποφάσεις όσο πιο ζωντανά και έντονα γίνεται, ιστορικοί από την Ελλάδα, τη Γαλλία (</a:t>
            </a:r>
            <a:r>
              <a:rPr lang="el-GR" sz="2400" dirty="0" err="1">
                <a:latin typeface="Calibri" panose="020F0502020204030204" pitchFamily="34" charset="0"/>
                <a:ea typeface="MyriadPro-Regular"/>
                <a:cs typeface="Arial" panose="020B0604020202020204" pitchFamily="34" charset="0"/>
              </a:rPr>
              <a:t>La</a:t>
            </a:r>
            <a:r>
              <a:rPr lang="el-GR" sz="2400" dirty="0">
                <a:latin typeface="Calibri" panose="020F0502020204030204" pitchFamily="34" charset="0"/>
                <a:ea typeface="MyriadPro-Regular"/>
                <a:cs typeface="Arial" panose="020B0604020202020204" pitchFamily="34" charset="0"/>
              </a:rPr>
              <a:t> Reunion), την Αυστρία και τη Σουηδία μαζεύτηκαν και συγκέντρωσαν τις γνώσεις τους</a:t>
            </a:r>
            <a:r>
              <a:rPr lang="en-GB" sz="2400" dirty="0">
                <a:latin typeface="Calibri" panose="020F0502020204030204" pitchFamily="34" charset="0"/>
                <a:ea typeface="MyriadPro-Regular"/>
                <a:cs typeface="Arial" panose="020B0604020202020204" pitchFamily="34" charset="0"/>
              </a:rPr>
              <a:t>:</a:t>
            </a:r>
          </a:p>
          <a:p>
            <a:pPr marL="800100" lvl="1" indent="-342900" algn="just">
              <a:lnSpc>
                <a:spcPct val="130000"/>
              </a:lnSpc>
              <a:buClr>
                <a:srgbClr val="ED7D31"/>
              </a:buClr>
              <a:buSzPts val="1600"/>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cs typeface="Arial" panose="020B0604020202020204" pitchFamily="34" charset="0"/>
              </a:rPr>
              <a:t>Πώς και κάτω από ποιες συνθήκες ζούσαν οι άνθρωποι εκείνη την εποχή</a:t>
            </a:r>
          </a:p>
          <a:p>
            <a:pPr marL="800100" lvl="1" indent="-342900" algn="just">
              <a:lnSpc>
                <a:spcPct val="130000"/>
              </a:lnSpc>
              <a:buClr>
                <a:srgbClr val="ED7D31"/>
              </a:buClr>
              <a:buSzPts val="1600"/>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cs typeface="Arial" panose="020B0604020202020204" pitchFamily="34" charset="0"/>
              </a:rPr>
              <a:t>Τι εικόνα είχαν για τον κόσμο</a:t>
            </a:r>
          </a:p>
          <a:p>
            <a:pPr marL="800100" lvl="1" indent="-342900" algn="just">
              <a:lnSpc>
                <a:spcPct val="130000"/>
              </a:lnSpc>
              <a:buClr>
                <a:srgbClr val="ED7D31"/>
              </a:buClr>
              <a:buSzPts val="1600"/>
              <a:buFont typeface="Wingdings" panose="05000000000000000000" pitchFamily="2" charset="2"/>
              <a:buChar char=""/>
            </a:pPr>
            <a:r>
              <a:rPr lang="el-GR" dirty="0">
                <a:solidFill>
                  <a:srgbClr val="000000"/>
                </a:solidFill>
                <a:latin typeface="Calibri" panose="020F0502020204030204" pitchFamily="34" charset="0"/>
                <a:ea typeface="Calibri" panose="020F0502020204030204" pitchFamily="34" charset="0"/>
                <a:cs typeface="Arial" panose="020B0604020202020204" pitchFamily="34" charset="0"/>
              </a:rPr>
              <a:t>Σε τι πίστευαν</a:t>
            </a:r>
            <a:endPar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8078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p:txBody>
          <a:bodyPr/>
          <a:lstStyle/>
          <a:p>
            <a:r>
              <a:rPr lang="el-GR" dirty="0"/>
              <a:t>Σταθμοί στην ιστορία της ανθρωπότητας</a:t>
            </a:r>
            <a:r>
              <a:rPr lang="en-US" dirty="0"/>
              <a:t>   </a:t>
            </a:r>
            <a:r>
              <a:rPr lang="en-US" sz="3200" dirty="0"/>
              <a:t>(2)</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1825625"/>
            <a:ext cx="10515600" cy="4667250"/>
          </a:xfrm>
        </p:spPr>
        <p:txBody>
          <a:bodyPr>
            <a:normAutofit/>
          </a:bodyPr>
          <a:lstStyle/>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Αυτό που δεν μπορούμε να ξέρουμε είναι πώς ένιωσαν προσωπικά και τι σκέφτηκαν. Και εδώ έρχεται η σειρά σας: </a:t>
            </a:r>
            <a:r>
              <a:rPr lang="el-GR" sz="2400" dirty="0">
                <a:solidFill>
                  <a:srgbClr val="0170B3"/>
                </a:solidFill>
                <a:latin typeface="Calibri" panose="020F0502020204030204" pitchFamily="34" charset="0"/>
                <a:ea typeface="MyriadPro-Regular"/>
                <a:cs typeface="Arial" panose="020B0604020202020204" pitchFamily="34" charset="0"/>
              </a:rPr>
              <a:t>το δεύτερο μέρος αυτού του φυλλαδίου έχει να κάνει με το να επαναφέρετε στη ζωή τους ανθρώπους που έδρασαν εκείνη την εποχή, βάζοντας τον εαυτό σας στη θέση τους</a:t>
            </a:r>
            <a:r>
              <a:rPr lang="en-GB" sz="2400" dirty="0">
                <a:solidFill>
                  <a:srgbClr val="0170B3"/>
                </a:solidFill>
                <a:effectLst/>
                <a:latin typeface="Calibri" panose="020F0502020204030204" pitchFamily="34" charset="0"/>
                <a:ea typeface="MyriadPro-Regular"/>
                <a:cs typeface="Arial" panose="020B0604020202020204" pitchFamily="34" charset="0"/>
              </a:rPr>
              <a:t>.</a:t>
            </a: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p:txBody>
      </p:sp>
      <p:pic>
        <p:nvPicPr>
          <p:cNvPr id="4" name="Grafik 110">
            <a:extLst>
              <a:ext uri="{FF2B5EF4-FFF2-40B4-BE49-F238E27FC236}">
                <a16:creationId xmlns:a16="http://schemas.microsoft.com/office/drawing/2014/main" id="{FE03BDA4-11DB-49BB-8332-BADE582D470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581275" y="4244975"/>
            <a:ext cx="6229350" cy="1361440"/>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F78C5AA-8841-4B87-A6F1-8742E5CC7DF7}"/>
              </a:ext>
            </a:extLst>
          </p:cNvPr>
          <p:cNvSpPr txBox="1"/>
          <p:nvPr/>
        </p:nvSpPr>
        <p:spPr>
          <a:xfrm>
            <a:off x="2899439" y="4459888"/>
            <a:ext cx="5739735" cy="954107"/>
          </a:xfrm>
          <a:prstGeom prst="rect">
            <a:avLst/>
          </a:prstGeom>
          <a:noFill/>
        </p:spPr>
        <p:txBody>
          <a:bodyPr wrap="square">
            <a:spAutoFit/>
          </a:bodyPr>
          <a:lstStyle/>
          <a:p>
            <a:pPr algn="ctr"/>
            <a:r>
              <a:rPr lang="el-GR" sz="2800" b="1" i="1" dirty="0">
                <a:ln w="9525" cap="rnd" cmpd="sng" algn="ctr">
                  <a:solidFill>
                    <a:srgbClr val="4472C4"/>
                  </a:solidFill>
                  <a:prstDash val="solid"/>
                  <a:bevel/>
                </a:ln>
                <a:solidFill>
                  <a:srgbClr val="FFFFFF"/>
                </a:solidFill>
                <a:latin typeface="Calibri" panose="020F0502020204030204" pitchFamily="34" charset="0"/>
                <a:ea typeface="MyriadPro-Regular"/>
                <a:cs typeface="Arial" panose="020B0604020202020204" pitchFamily="34" charset="0"/>
              </a:rPr>
              <a:t>Συνεπώς, θα θέλατε να δοκιμάσετε </a:t>
            </a:r>
          </a:p>
          <a:p>
            <a:pPr algn="ctr"/>
            <a:r>
              <a:rPr lang="el-GR" sz="2800" b="1" i="1" dirty="0">
                <a:ln w="9525" cap="rnd" cmpd="sng" algn="ctr">
                  <a:solidFill>
                    <a:srgbClr val="4472C4"/>
                  </a:solidFill>
                  <a:prstDash val="solid"/>
                  <a:bevel/>
                </a:ln>
                <a:solidFill>
                  <a:srgbClr val="FFFFFF"/>
                </a:solidFill>
                <a:latin typeface="Calibri" panose="020F0502020204030204" pitchFamily="34" charset="0"/>
                <a:ea typeface="MyriadPro-Regular"/>
                <a:cs typeface="Arial" panose="020B0604020202020204" pitchFamily="34" charset="0"/>
              </a:rPr>
              <a:t>ένα νέο πείραμα μαζί μας;</a:t>
            </a:r>
          </a:p>
        </p:txBody>
      </p:sp>
    </p:spTree>
    <p:extLst>
      <p:ext uri="{BB962C8B-B14F-4D97-AF65-F5344CB8AC3E}">
        <p14:creationId xmlns:p14="http://schemas.microsoft.com/office/powerpoint/2010/main" val="7985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D0920-A805-4A37-9E90-055CFCF427A3}"/>
              </a:ext>
            </a:extLst>
          </p:cNvPr>
          <p:cNvSpPr>
            <a:spLocks noGrp="1"/>
          </p:cNvSpPr>
          <p:nvPr>
            <p:ph type="title"/>
          </p:nvPr>
        </p:nvSpPr>
        <p:spPr>
          <a:xfrm>
            <a:off x="838199" y="365125"/>
            <a:ext cx="11096625" cy="1325563"/>
          </a:xfrm>
        </p:spPr>
        <p:txBody>
          <a:bodyPr/>
          <a:lstStyle/>
          <a:p>
            <a:r>
              <a:rPr lang="el-GR" dirty="0"/>
              <a:t>Πώς να χρησιμοποιήσετε αυτό το φυλλάδιο</a:t>
            </a:r>
            <a:r>
              <a:rPr lang="en-US" dirty="0"/>
              <a:t>  </a:t>
            </a:r>
            <a:r>
              <a:rPr lang="en-US" sz="3200" dirty="0"/>
              <a:t> (1)</a:t>
            </a:r>
            <a:endParaRPr lang="en-GB" dirty="0"/>
          </a:p>
        </p:txBody>
      </p:sp>
      <p:sp>
        <p:nvSpPr>
          <p:cNvPr id="3" name="Θέση περιεχομένου 2">
            <a:extLst>
              <a:ext uri="{FF2B5EF4-FFF2-40B4-BE49-F238E27FC236}">
                <a16:creationId xmlns:a16="http://schemas.microsoft.com/office/drawing/2014/main" id="{251C01BA-FC51-4992-BF1B-6E458B44C12D}"/>
              </a:ext>
            </a:extLst>
          </p:cNvPr>
          <p:cNvSpPr>
            <a:spLocks noGrp="1"/>
          </p:cNvSpPr>
          <p:nvPr>
            <p:ph idx="1"/>
          </p:nvPr>
        </p:nvSpPr>
        <p:spPr>
          <a:xfrm>
            <a:off x="838199" y="1825624"/>
            <a:ext cx="10940845" cy="4667251"/>
          </a:xfrm>
        </p:spPr>
        <p:txBody>
          <a:bodyPr>
            <a:normAutofit lnSpcReduction="10000"/>
          </a:bodyPr>
          <a:lstStyle/>
          <a:p>
            <a:pPr marL="0" indent="0">
              <a:spcAft>
                <a:spcPts val="1200"/>
              </a:spcAft>
              <a:buNone/>
            </a:pPr>
            <a:r>
              <a:rPr lang="el-GR" b="1" i="1" dirty="0"/>
              <a:t>Ελάτε και ταξιδέψτε μαζί μας στο παρελθόν!</a:t>
            </a:r>
            <a:endParaRPr lang="en-US" b="1" i="1" dirty="0"/>
          </a:p>
          <a:p>
            <a:pPr>
              <a:spcAft>
                <a:spcPts val="1200"/>
              </a:spcAft>
            </a:pPr>
            <a:r>
              <a:rPr lang="el-GR" dirty="0"/>
              <a:t>Ετοιμαστείτε για αυτό το ταξίδι στο παρελθόν και μάθετε την ιστορία υπό νέο πρίσμα! Σε αυτό το κεφάλαιο θα βρείτε ένα επιλεγμένο επεισόδιο στο οποίο χαράκτηκε η πορεία για μεγάλες αλλαγές.</a:t>
            </a:r>
          </a:p>
          <a:p>
            <a:pPr>
              <a:spcAft>
                <a:spcPts val="1200"/>
              </a:spcAft>
            </a:pPr>
            <a:r>
              <a:rPr lang="el-GR" dirty="0"/>
              <a:t>Αρχικά, εξοικειωθείτε με το </a:t>
            </a:r>
            <a:r>
              <a:rPr lang="el-GR" b="1" dirty="0"/>
              <a:t>ιστορικό υπόβαθρο του επεισοδίου </a:t>
            </a:r>
            <a:r>
              <a:rPr lang="el-GR" dirty="0"/>
              <a:t>(Βήμα 1). Εδώ μπορείτε να ενημερωθείτε για τις </a:t>
            </a:r>
            <a:r>
              <a:rPr lang="el-GR" b="1" dirty="0"/>
              <a:t>συνθήκες διαβίωσης των ανθρώπων</a:t>
            </a:r>
            <a:r>
              <a:rPr lang="el-GR" dirty="0"/>
              <a:t> που ζούσαν στον τόπο όπου συνέβη το επεισόδιο εκείνη την περίοδο.</a:t>
            </a:r>
          </a:p>
          <a:p>
            <a:r>
              <a:rPr lang="el-GR" dirty="0"/>
              <a:t>Στο κεφάλαιο </a:t>
            </a:r>
            <a:r>
              <a:rPr lang="el-GR" sz="2900" i="1" dirty="0">
                <a:solidFill>
                  <a:srgbClr val="0170B3"/>
                </a:solidFill>
              </a:rPr>
              <a:t>«Η κατάσταση» </a:t>
            </a:r>
            <a:r>
              <a:rPr lang="el-GR" dirty="0"/>
              <a:t>θα βρείτε μια περιγραφή της </a:t>
            </a:r>
            <a:r>
              <a:rPr lang="el-GR" sz="2900" b="1" dirty="0"/>
              <a:t>πρόκλησης που αντιμετώπισαν οι άνθρωποι</a:t>
            </a:r>
            <a:r>
              <a:rPr lang="en-US" b="1" dirty="0"/>
              <a:t>.</a:t>
            </a:r>
          </a:p>
        </p:txBody>
      </p:sp>
    </p:spTree>
    <p:extLst>
      <p:ext uri="{BB962C8B-B14F-4D97-AF65-F5344CB8AC3E}">
        <p14:creationId xmlns:p14="http://schemas.microsoft.com/office/powerpoint/2010/main" val="40971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a:xfrm>
            <a:off x="838200" y="365125"/>
            <a:ext cx="11106150" cy="1325563"/>
          </a:xfrm>
        </p:spPr>
        <p:txBody>
          <a:bodyPr/>
          <a:lstStyle/>
          <a:p>
            <a:r>
              <a:rPr lang="el-GR" dirty="0"/>
              <a:t>Πώς να χρησιμοποιήσετε αυτό το φυλλάδιο</a:t>
            </a:r>
            <a:r>
              <a:rPr lang="en-US" dirty="0"/>
              <a:t>  </a:t>
            </a:r>
            <a:r>
              <a:rPr lang="en-US" sz="3200" dirty="0"/>
              <a:t> (2)</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el-GR" sz="2400" dirty="0">
                <a:latin typeface="Calibri" panose="020F0502020204030204" pitchFamily="34" charset="0"/>
                <a:ea typeface="MyriadPro-Regular"/>
                <a:cs typeface="Arial" panose="020B0604020202020204" pitchFamily="34" charset="0"/>
              </a:rPr>
              <a:t>Και τώρα μπορείτε να αναλάβετε δράση</a:t>
            </a:r>
            <a:r>
              <a:rPr lang="en-GB" sz="2400" dirty="0">
                <a:latin typeface="Calibri" panose="020F0502020204030204" pitchFamily="34" charset="0"/>
                <a:ea typeface="MyriadPro-Regular"/>
                <a:cs typeface="Arial" panose="020B0604020202020204" pitchFamily="34" charset="0"/>
              </a:rPr>
              <a:t>: </a:t>
            </a:r>
          </a:p>
          <a:p>
            <a:pPr lvl="1" algn="just">
              <a:lnSpc>
                <a:spcPct val="130000"/>
              </a:lnSpc>
              <a:buClr>
                <a:srgbClr val="1A7EBA"/>
              </a:buClr>
              <a:tabLst>
                <a:tab pos="4380865" algn="l"/>
                <a:tab pos="4830445" algn="l"/>
              </a:tabLst>
            </a:pPr>
            <a:r>
              <a:rPr lang="el-GR" dirty="0">
                <a:latin typeface="Calibri" panose="020F0502020204030204" pitchFamily="34" charset="0"/>
                <a:ea typeface="MyriadPro-Regular"/>
                <a:cs typeface="Arial" panose="020B0604020202020204" pitchFamily="34" charset="0"/>
              </a:rPr>
              <a:t>Στο κεφάλαιο </a:t>
            </a:r>
            <a:r>
              <a:rPr lang="el-GR" i="1" dirty="0">
                <a:solidFill>
                  <a:srgbClr val="0170B3"/>
                </a:solidFill>
                <a:latin typeface="Calibri" panose="020F0502020204030204" pitchFamily="34" charset="0"/>
                <a:ea typeface="MyriadPro-Regular"/>
                <a:cs typeface="Arial" panose="020B0604020202020204" pitchFamily="34" charset="0"/>
              </a:rPr>
              <a:t>«Τα πρόσωπα που εμπλέκονται»</a:t>
            </a:r>
            <a:r>
              <a:rPr lang="en-GB" dirty="0">
                <a:latin typeface="Calibri" panose="020F0502020204030204" pitchFamily="34" charset="0"/>
                <a:ea typeface="MyriadPro-Regular"/>
                <a:cs typeface="Arial" panose="020B0604020202020204" pitchFamily="34" charset="0"/>
              </a:rPr>
              <a:t>, </a:t>
            </a:r>
            <a:r>
              <a:rPr lang="el-GR" dirty="0">
                <a:latin typeface="Calibri" panose="020F0502020204030204" pitchFamily="34" charset="0"/>
                <a:ea typeface="MyriadPro-Regular"/>
                <a:cs typeface="Arial" panose="020B0604020202020204" pitchFamily="34" charset="0"/>
              </a:rPr>
              <a:t>διαφορετικά άτομα που βρίσκονταν εκείνη την ώρα σε εκείνο τον τόπο </a:t>
            </a:r>
            <a:r>
              <a:rPr lang="el-GR" b="1" dirty="0">
                <a:latin typeface="Calibri" panose="020F0502020204030204" pitchFamily="34" charset="0"/>
                <a:ea typeface="MyriadPro-Regular"/>
                <a:cs typeface="Arial" panose="020B0604020202020204" pitchFamily="34" charset="0"/>
              </a:rPr>
              <a:t>θα σας πουν για την κατάσταση </a:t>
            </a:r>
            <a:r>
              <a:rPr lang="el-GR" dirty="0">
                <a:latin typeface="Calibri" panose="020F0502020204030204" pitchFamily="34" charset="0"/>
                <a:ea typeface="MyriadPro-Regular"/>
                <a:cs typeface="Arial" panose="020B0604020202020204" pitchFamily="34" charset="0"/>
              </a:rPr>
              <a:t>από τη δική τους σκοπιά. </a:t>
            </a:r>
            <a:endParaRPr lang="en-GB" dirty="0">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r>
              <a:rPr lang="el-GR" sz="2400" b="1" dirty="0">
                <a:latin typeface="Calibri" panose="020F0502020204030204" pitchFamily="34" charset="0"/>
                <a:ea typeface="MyriadPro-Regular"/>
                <a:cs typeface="Arial" panose="020B0604020202020204" pitchFamily="34" charset="0"/>
              </a:rPr>
              <a:t>Επιλέξτε ένα αυτά τα πρόσωπα για την ιστορική σας εμπειρία</a:t>
            </a:r>
            <a:r>
              <a:rPr lang="en-US" sz="2400" b="1" dirty="0">
                <a:effectLst/>
                <a:latin typeface="Calibri" panose="020F0502020204030204" pitchFamily="34" charset="0"/>
                <a:ea typeface="MyriadPro-Regular"/>
                <a:cs typeface="Arial" panose="020B0604020202020204" pitchFamily="34" charset="0"/>
              </a:rPr>
              <a:t>.</a:t>
            </a:r>
            <a:endParaRPr lang="en-GB" sz="2400" b="1" dirty="0">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315066309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9438</TotalTime>
  <Words>6858</Words>
  <Application>Microsoft Office PowerPoint</Application>
  <PresentationFormat>Ευρεία οθόνη</PresentationFormat>
  <Paragraphs>241</Paragraphs>
  <Slides>34</Slides>
  <Notes>3</Notes>
  <HiddenSlides>0</HiddenSlides>
  <MMClips>7</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34</vt:i4>
      </vt:variant>
    </vt:vector>
  </HeadingPairs>
  <TitlesOfParts>
    <vt:vector size="41" baseType="lpstr">
      <vt:lpstr>Arial</vt:lpstr>
      <vt:lpstr>Calibri</vt:lpstr>
      <vt:lpstr>Calibri Light</vt:lpstr>
      <vt:lpstr>Courier New</vt:lpstr>
      <vt:lpstr>Open Sans</vt:lpstr>
      <vt:lpstr>Wingdings</vt:lpstr>
      <vt:lpstr>Θέμα του Office</vt:lpstr>
      <vt:lpstr>Μαθαίνοντας από την Ιστορία ...  Επεισόδιο 4</vt:lpstr>
      <vt:lpstr>Δήλωση πνευματικών δικαιωμάτων </vt:lpstr>
      <vt:lpstr>Εταίροι</vt:lpstr>
      <vt:lpstr>Παρουσίαση του PowerPoint</vt:lpstr>
      <vt:lpstr>Καλώς ΗΡΘΑΤΕ! </vt:lpstr>
      <vt:lpstr>Σταθμοί στην ιστορία της ανθρωπότητας   (1)</vt:lpstr>
      <vt:lpstr>Σταθμοί στην ιστορία της ανθρωπότητας   (2)</vt:lpstr>
      <vt:lpstr>Πώς να χρησιμοποιήσετε αυτό το φυλλάδιο   (1)</vt:lpstr>
      <vt:lpstr>Πώς να χρησιμοποιήσετε αυτό το φυλλάδιο   (2)</vt:lpstr>
      <vt:lpstr>Παρουσίαση του PowerPoint</vt:lpstr>
      <vt:lpstr>Βήμα 1: Εξοικειωθείτε με την κατάσταση</vt:lpstr>
      <vt:lpstr>Η κατάσταση</vt:lpstr>
      <vt:lpstr>Η κατάσταση (συνέχεια)</vt:lpstr>
      <vt:lpstr>Η κατάσταση (συνέχεια)</vt:lpstr>
      <vt:lpstr>Βήμα 2: Επιλέξτε ένα άτομο του οποίου τα βήματα θέλετε να ακολουθήσετε</vt:lpstr>
      <vt:lpstr>Τα πρόσωπα που εμπλέκονται</vt:lpstr>
      <vt:lpstr>Επιλέξτε ένα από αυτά τα τέσσερα άτομα </vt:lpstr>
      <vt:lpstr>Πρόσωπο 1: Edmond Albius</vt:lpstr>
      <vt:lpstr>Πρόσωπο 2: Ferréol Bellier Beaumont</vt:lpstr>
      <vt:lpstr>Πρόσωπο 3: Eugène Volcy Focard </vt:lpstr>
      <vt:lpstr>Πρόσωπο 4: Jean-Michel Claude Richard</vt:lpstr>
      <vt:lpstr>Πώς συνεχίζεται η ιστορία   (1)</vt:lpstr>
      <vt:lpstr>Πώς συνεχίζεται η ιστορία   (2)</vt:lpstr>
      <vt:lpstr>Πώς συνεχίζεται η ιστορία   (3)</vt:lpstr>
      <vt:lpstr>Βήμα 3: Στιγμές Ιστορίας  – Γίνετε εσείς ο πρωταγωνιστής</vt:lpstr>
      <vt:lpstr>Step 4: Πώς αισθάνεστε;</vt:lpstr>
      <vt:lpstr>Βήμα 5: Τι θα κάνατε τώρα;</vt:lpstr>
      <vt:lpstr>Βήμα 6: Στάση!</vt:lpstr>
      <vt:lpstr>Βήμα 7: Τώρα η επιλογή είναι δική σας</vt:lpstr>
      <vt:lpstr>Πώς συνεχίζεται η ιστορία</vt:lpstr>
      <vt:lpstr>Πώς συνεχίζεται η ιστορία</vt:lpstr>
      <vt:lpstr>Μαθαίνοντας από την ιστορία</vt:lpstr>
      <vt:lpstr>Μαθαίνοντας από την ιστορία</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520</cp:revision>
  <dcterms:created xsi:type="dcterms:W3CDTF">2021-09-21T19:32:53Z</dcterms:created>
  <dcterms:modified xsi:type="dcterms:W3CDTF">2022-11-14T15:33:06Z</dcterms:modified>
</cp:coreProperties>
</file>