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558" r:id="rId3"/>
    <p:sldId id="434" r:id="rId4"/>
    <p:sldId id="441" r:id="rId5"/>
    <p:sldId id="284" r:id="rId6"/>
    <p:sldId id="258" r:id="rId7"/>
    <p:sldId id="465" r:id="rId8"/>
    <p:sldId id="436" r:id="rId9"/>
    <p:sldId id="260" r:id="rId10"/>
    <p:sldId id="261" r:id="rId11"/>
    <p:sldId id="262" r:id="rId12"/>
    <p:sldId id="264" r:id="rId13"/>
    <p:sldId id="263" r:id="rId14"/>
    <p:sldId id="313" r:id="rId15"/>
    <p:sldId id="265" r:id="rId16"/>
    <p:sldId id="266" r:id="rId17"/>
    <p:sldId id="314" r:id="rId18"/>
    <p:sldId id="267" r:id="rId19"/>
    <p:sldId id="317" r:id="rId20"/>
    <p:sldId id="268" r:id="rId21"/>
    <p:sldId id="315" r:id="rId22"/>
    <p:sldId id="269" r:id="rId23"/>
    <p:sldId id="318" r:id="rId24"/>
    <p:sldId id="270" r:id="rId25"/>
    <p:sldId id="271" r:id="rId26"/>
    <p:sldId id="272" r:id="rId27"/>
    <p:sldId id="274" r:id="rId28"/>
    <p:sldId id="273" r:id="rId29"/>
    <p:sldId id="275" r:id="rId30"/>
    <p:sldId id="276" r:id="rId31"/>
    <p:sldId id="277" r:id="rId32"/>
    <p:sldId id="278" r:id="rId33"/>
    <p:sldId id="437" r:id="rId34"/>
    <p:sldId id="282" r:id="rId35"/>
    <p:sldId id="279" r:id="rId36"/>
    <p:sldId id="285" r:id="rId37"/>
    <p:sldId id="319" r:id="rId38"/>
    <p:sldId id="286" r:id="rId39"/>
    <p:sldId id="467" r:id="rId40"/>
    <p:sldId id="321" r:id="rId41"/>
    <p:sldId id="322" r:id="rId42"/>
    <p:sldId id="323" r:id="rId43"/>
    <p:sldId id="324" r:id="rId44"/>
    <p:sldId id="292" r:id="rId45"/>
    <p:sldId id="438" r:id="rId46"/>
    <p:sldId id="293" r:id="rId47"/>
    <p:sldId id="295" r:id="rId48"/>
    <p:sldId id="296" r:id="rId49"/>
    <p:sldId id="468" r:id="rId50"/>
    <p:sldId id="470" r:id="rId51"/>
    <p:sldId id="469" r:id="rId52"/>
    <p:sldId id="471" r:id="rId53"/>
    <p:sldId id="472" r:id="rId54"/>
    <p:sldId id="473" r:id="rId55"/>
    <p:sldId id="474" r:id="rId56"/>
    <p:sldId id="439" r:id="rId57"/>
    <p:sldId id="297" r:id="rId58"/>
    <p:sldId id="298" r:id="rId59"/>
    <p:sldId id="299" r:id="rId60"/>
    <p:sldId id="460" r:id="rId61"/>
    <p:sldId id="461" r:id="rId62"/>
    <p:sldId id="462" r:id="rId63"/>
    <p:sldId id="463" r:id="rId64"/>
    <p:sldId id="464" r:id="rId65"/>
    <p:sldId id="300" r:id="rId66"/>
    <p:sldId id="301" r:id="rId67"/>
    <p:sldId id="440" r:id="rId68"/>
    <p:sldId id="304" r:id="rId69"/>
    <p:sldId id="305" r:id="rId70"/>
    <p:sldId id="306" r:id="rId71"/>
    <p:sldId id="307" r:id="rId72"/>
    <p:sldId id="309" r:id="rId73"/>
    <p:sldId id="435" r:id="rId7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2"/>
    <a:srgbClr val="1A7EBA"/>
    <a:srgbClr val="80C141"/>
    <a:srgbClr val="FBE82A"/>
    <a:srgbClr val="2232C5"/>
    <a:srgbClr val="003B75"/>
    <a:srgbClr val="203864"/>
    <a:srgbClr val="F68121"/>
    <a:srgbClr val="0170B3"/>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3" autoAdjust="0"/>
    <p:restoredTop sz="94654" autoAdjust="0"/>
  </p:normalViewPr>
  <p:slideViewPr>
    <p:cSldViewPr snapToGrid="0">
      <p:cViewPr varScale="1">
        <p:scale>
          <a:sx n="128" d="100"/>
          <a:sy n="128" d="100"/>
        </p:scale>
        <p:origin x="144" y="318"/>
      </p:cViewPr>
      <p:guideLst/>
    </p:cSldViewPr>
  </p:slideViewPr>
  <p:notesTextViewPr>
    <p:cViewPr>
      <p:scale>
        <a:sx n="1" d="1"/>
        <a:sy n="1" d="1"/>
      </p:scale>
      <p:origin x="0" y="0"/>
    </p:cViewPr>
  </p:notesTextViewPr>
  <p:notesViewPr>
    <p:cSldViewPr snapToGrid="0">
      <p:cViewPr varScale="1">
        <p:scale>
          <a:sx n="141" d="100"/>
          <a:sy n="141" d="100"/>
        </p:scale>
        <p:origin x="2490" y="1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E425B-EA82-44DC-B0CA-D5081783A8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l-GR"/>
        </a:p>
      </dgm:t>
    </dgm:pt>
    <dgm:pt modelId="{48F7D539-1651-48AA-B460-48A839E34C2F}">
      <dgm:prSet phldrT="[Κείμενο]" custT="1"/>
      <dgm:spPr>
        <a:noFill/>
        <a:ln>
          <a:noFill/>
        </a:ln>
      </dgm:spPr>
      <dgm:t>
        <a:bodyPr/>
        <a:lstStyle/>
        <a:p>
          <a:r>
            <a:rPr lang="el-GR" sz="1800" i="1" dirty="0">
              <a:solidFill>
                <a:schemeClr val="tx1"/>
              </a:solidFill>
              <a:effectLst/>
            </a:rPr>
            <a:t>Πώς θα άλλαζε η ζωή σας εάν υιοθετούσατε αυτή την ιδέα;</a:t>
          </a:r>
          <a:endParaRPr lang="el-GR" sz="1800" dirty="0">
            <a:solidFill>
              <a:schemeClr val="tx1"/>
            </a:solidFill>
            <a:effectLst/>
          </a:endParaRPr>
        </a:p>
      </dgm:t>
    </dgm:pt>
    <dgm:pt modelId="{0BB4A25B-2D6B-4D7C-B624-0523539868EC}" type="parTrans" cxnId="{4B80EAA1-B3C4-4028-90C4-A5B8A86B5D15}">
      <dgm:prSet/>
      <dgm:spPr/>
      <dgm:t>
        <a:bodyPr/>
        <a:lstStyle/>
        <a:p>
          <a:endParaRPr lang="el-GR" sz="1800">
            <a:effectLst>
              <a:outerShdw blurRad="38100" dist="38100" dir="2700000" algn="tl">
                <a:srgbClr val="000000">
                  <a:alpha val="43137"/>
                </a:srgbClr>
              </a:outerShdw>
            </a:effectLst>
          </a:endParaRPr>
        </a:p>
      </dgm:t>
    </dgm:pt>
    <dgm:pt modelId="{793EF5EC-DECB-42D7-AB23-6915C9D7A9E3}" type="sibTrans" cxnId="{4B80EAA1-B3C4-4028-90C4-A5B8A86B5D15}">
      <dgm:prSet/>
      <dgm:spPr/>
      <dgm:t>
        <a:bodyPr/>
        <a:lstStyle/>
        <a:p>
          <a:endParaRPr lang="el-GR" sz="1800">
            <a:effectLst>
              <a:outerShdw blurRad="38100" dist="38100" dir="2700000" algn="tl">
                <a:srgbClr val="000000">
                  <a:alpha val="43137"/>
                </a:srgbClr>
              </a:outerShdw>
            </a:effectLst>
          </a:endParaRPr>
        </a:p>
      </dgm:t>
    </dgm:pt>
    <dgm:pt modelId="{105B3374-22E2-4AB6-92C1-69AC9CA96029}">
      <dgm:prSet phldrT="[Κείμενο]" custT="1"/>
      <dgm:spPr>
        <a:noFill/>
        <a:ln>
          <a:noFill/>
        </a:ln>
      </dgm:spPr>
      <dgm:t>
        <a:bodyPr/>
        <a:lstStyle/>
        <a:p>
          <a:r>
            <a:rPr lang="el-GR" sz="1800" i="1" kern="1200" dirty="0">
              <a:solidFill>
                <a:prstClr val="black"/>
              </a:solidFill>
              <a:effectLst/>
              <a:latin typeface="Calibri" panose="020F0502020204030204"/>
              <a:ea typeface="+mn-ea"/>
              <a:cs typeface="+mn-cs"/>
            </a:rPr>
            <a:t>Εάν έχετε ξεκαθαρίσει τι πραγματικά χρειάζεστε για να είστε σε αρμονία με τις ανάγκες και τα συναισθήματά σας θα μπορείτε να διαμορφώσετε καλύτερα τη ζωή σας και τη σχέση σας;</a:t>
          </a:r>
        </a:p>
      </dgm:t>
    </dgm:pt>
    <dgm:pt modelId="{3F44B5A9-C8B8-4FFA-9690-20A4EDF698F4}" type="parTrans" cxnId="{4752C797-AD85-48AB-9C33-1B65CD559310}">
      <dgm:prSet/>
      <dgm:spPr/>
      <dgm:t>
        <a:bodyPr/>
        <a:lstStyle/>
        <a:p>
          <a:endParaRPr lang="el-GR" sz="1800">
            <a:effectLst>
              <a:outerShdw blurRad="38100" dist="38100" dir="2700000" algn="tl">
                <a:srgbClr val="000000">
                  <a:alpha val="43137"/>
                </a:srgbClr>
              </a:outerShdw>
            </a:effectLst>
          </a:endParaRPr>
        </a:p>
      </dgm:t>
    </dgm:pt>
    <dgm:pt modelId="{2B420711-956F-481B-B575-B51D8D16091B}" type="sibTrans" cxnId="{4752C797-AD85-48AB-9C33-1B65CD559310}">
      <dgm:prSet/>
      <dgm:spPr/>
      <dgm:t>
        <a:bodyPr/>
        <a:lstStyle/>
        <a:p>
          <a:endParaRPr lang="el-GR" sz="1800">
            <a:effectLst>
              <a:outerShdw blurRad="38100" dist="38100" dir="2700000" algn="tl">
                <a:srgbClr val="000000">
                  <a:alpha val="43137"/>
                </a:srgbClr>
              </a:outerShdw>
            </a:effectLst>
          </a:endParaRPr>
        </a:p>
      </dgm:t>
    </dgm:pt>
    <dgm:pt modelId="{BD3E6967-93AA-4B24-A08A-E1BDEB8D04A6}">
      <dgm:prSet phldrT="[Κείμενο]" custT="1"/>
      <dgm:spPr>
        <a:noFill/>
        <a:ln>
          <a:noFill/>
        </a:ln>
      </dgm:spPr>
      <dgm:t>
        <a:bodyPr/>
        <a:lstStyle/>
        <a:p>
          <a:r>
            <a:rPr lang="el-GR" sz="1800" i="1" dirty="0">
              <a:solidFill>
                <a:schemeClr val="tx1"/>
              </a:solidFill>
              <a:effectLst/>
            </a:rPr>
            <a:t>Φανταστείτε πώς θα άλλαζε η ζωή σας εάν τα παιδιά στην τάξη σας ήταν σαν κι εσάς και έπρατταν σύμφωνα με τις αρχές της κάλυψης των αναγκών: Πώς θα άλλαζε η ατμόσφαιρα στην τάξη;</a:t>
          </a:r>
          <a:endParaRPr lang="el-GR" sz="1800" dirty="0">
            <a:solidFill>
              <a:schemeClr val="tx1"/>
            </a:solidFill>
            <a:effectLst/>
          </a:endParaRPr>
        </a:p>
      </dgm:t>
    </dgm:pt>
    <dgm:pt modelId="{EAD6D524-649D-47F9-B73A-843977A573CD}" type="parTrans" cxnId="{300B74E6-7293-4DF3-BB20-8863C1F1D353}">
      <dgm:prSet/>
      <dgm:spPr/>
      <dgm:t>
        <a:bodyPr/>
        <a:lstStyle/>
        <a:p>
          <a:endParaRPr lang="el-GR" sz="1800">
            <a:effectLst>
              <a:outerShdw blurRad="38100" dist="38100" dir="2700000" algn="tl">
                <a:srgbClr val="000000">
                  <a:alpha val="43137"/>
                </a:srgbClr>
              </a:outerShdw>
            </a:effectLst>
          </a:endParaRPr>
        </a:p>
      </dgm:t>
    </dgm:pt>
    <dgm:pt modelId="{9E3C9454-D15C-4AE7-89AF-3D255927C194}" type="sibTrans" cxnId="{300B74E6-7293-4DF3-BB20-8863C1F1D353}">
      <dgm:prSet/>
      <dgm:spPr/>
      <dgm:t>
        <a:bodyPr/>
        <a:lstStyle/>
        <a:p>
          <a:endParaRPr lang="el-GR" sz="1800">
            <a:effectLst>
              <a:outerShdw blurRad="38100" dist="38100" dir="2700000" algn="tl">
                <a:srgbClr val="000000">
                  <a:alpha val="43137"/>
                </a:srgbClr>
              </a:outerShdw>
            </a:effectLst>
          </a:endParaRPr>
        </a:p>
      </dgm:t>
    </dgm:pt>
    <dgm:pt modelId="{70BEB39B-A5C4-4338-96D8-887DD492B867}">
      <dgm:prSet custT="1"/>
      <dgm:spPr>
        <a:noFill/>
        <a:ln>
          <a:noFill/>
        </a:ln>
      </dgm:spPr>
      <dgm:t>
        <a:bodyPr/>
        <a:lstStyle/>
        <a:p>
          <a:r>
            <a:rPr lang="el-GR" sz="1800" i="1" dirty="0">
              <a:solidFill>
                <a:schemeClr val="tx1"/>
              </a:solidFill>
              <a:effectLst/>
            </a:rPr>
            <a:t>Θα αισθανόσασταν τότε πιο ασφαλείς και θα στεκόσασταν καλύτερα στην ζωή σας;</a:t>
          </a:r>
          <a:r>
            <a:rPr lang="en-GB" sz="1800" i="1" dirty="0">
              <a:solidFill>
                <a:schemeClr val="tx1"/>
              </a:solidFill>
              <a:effectLst/>
            </a:rPr>
            <a:t> </a:t>
          </a:r>
          <a:endParaRPr lang="el-GR" sz="1800" dirty="0">
            <a:solidFill>
              <a:schemeClr val="tx1"/>
            </a:solidFill>
            <a:effectLst/>
          </a:endParaRPr>
        </a:p>
      </dgm:t>
    </dgm:pt>
    <dgm:pt modelId="{74D50219-35F9-46E3-A008-72165672B109}" type="parTrans" cxnId="{05DB3C9E-5730-4E95-896E-A3F1AFC4250D}">
      <dgm:prSet/>
      <dgm:spPr/>
      <dgm:t>
        <a:bodyPr/>
        <a:lstStyle/>
        <a:p>
          <a:endParaRPr lang="el-GR" sz="1800">
            <a:effectLst>
              <a:outerShdw blurRad="38100" dist="38100" dir="2700000" algn="tl">
                <a:srgbClr val="000000">
                  <a:alpha val="43137"/>
                </a:srgbClr>
              </a:outerShdw>
            </a:effectLst>
          </a:endParaRPr>
        </a:p>
      </dgm:t>
    </dgm:pt>
    <dgm:pt modelId="{BF346101-7278-4F64-9A03-7749B22C1C98}" type="sibTrans" cxnId="{05DB3C9E-5730-4E95-896E-A3F1AFC4250D}">
      <dgm:prSet/>
      <dgm:spPr/>
      <dgm:t>
        <a:bodyPr/>
        <a:lstStyle/>
        <a:p>
          <a:endParaRPr lang="el-GR" sz="1800">
            <a:effectLst>
              <a:outerShdw blurRad="38100" dist="38100" dir="2700000" algn="tl">
                <a:srgbClr val="000000">
                  <a:alpha val="43137"/>
                </a:srgbClr>
              </a:outerShdw>
            </a:effectLst>
          </a:endParaRPr>
        </a:p>
      </dgm:t>
    </dgm:pt>
    <dgm:pt modelId="{B6462181-5BD0-40DB-8920-236530422585}">
      <dgm:prSet phldrT="[Κείμενο]" custT="1"/>
      <dgm:spPr>
        <a:noFill/>
        <a:ln>
          <a:noFill/>
        </a:ln>
      </dgm:spPr>
      <dgm:t>
        <a:bodyPr/>
        <a:lstStyle/>
        <a:p>
          <a:r>
            <a:rPr lang="el-GR" sz="1800" i="1" dirty="0">
              <a:solidFill>
                <a:schemeClr val="tx1"/>
              </a:solidFill>
              <a:effectLst/>
            </a:rPr>
            <a:t>Αυτό θα επηρέαζε και την μάθηση;</a:t>
          </a:r>
          <a:endParaRPr lang="el-GR" sz="1800" dirty="0">
            <a:solidFill>
              <a:schemeClr val="tx1"/>
            </a:solidFill>
            <a:effectLst/>
          </a:endParaRPr>
        </a:p>
      </dgm:t>
    </dgm:pt>
    <dgm:pt modelId="{14FACBDA-95EC-49C0-AA5F-896FBD03214B}" type="parTrans" cxnId="{81FB9CA7-5624-4153-86E6-D12CDEDBA94A}">
      <dgm:prSet/>
      <dgm:spPr/>
      <dgm:t>
        <a:bodyPr/>
        <a:lstStyle/>
        <a:p>
          <a:endParaRPr lang="el-GR" sz="1800">
            <a:effectLst>
              <a:outerShdw blurRad="38100" dist="38100" dir="2700000" algn="tl">
                <a:srgbClr val="000000">
                  <a:alpha val="43137"/>
                </a:srgbClr>
              </a:outerShdw>
            </a:effectLst>
          </a:endParaRPr>
        </a:p>
      </dgm:t>
    </dgm:pt>
    <dgm:pt modelId="{9C672AC4-3D6B-4019-9A4C-36964B23AC14}" type="sibTrans" cxnId="{81FB9CA7-5624-4153-86E6-D12CDEDBA94A}">
      <dgm:prSet/>
      <dgm:spPr/>
      <dgm:t>
        <a:bodyPr/>
        <a:lstStyle/>
        <a:p>
          <a:endParaRPr lang="el-GR" sz="1800">
            <a:effectLst>
              <a:outerShdw blurRad="38100" dist="38100" dir="2700000" algn="tl">
                <a:srgbClr val="000000">
                  <a:alpha val="43137"/>
                </a:srgbClr>
              </a:outerShdw>
            </a:effectLst>
          </a:endParaRPr>
        </a:p>
      </dgm:t>
    </dgm:pt>
    <dgm:pt modelId="{20D570BF-3C51-4DDD-A472-17CF441DC2F0}" type="pres">
      <dgm:prSet presAssocID="{901E425B-EA82-44DC-B0CA-D5081783A854}" presName="diagram" presStyleCnt="0">
        <dgm:presLayoutVars>
          <dgm:dir/>
          <dgm:resizeHandles val="exact"/>
        </dgm:presLayoutVars>
      </dgm:prSet>
      <dgm:spPr/>
    </dgm:pt>
    <dgm:pt modelId="{035C1CB7-CC32-47B8-8694-C261BB1C618B}" type="pres">
      <dgm:prSet presAssocID="{48F7D539-1651-48AA-B460-48A839E34C2F}" presName="node" presStyleLbl="node1" presStyleIdx="0" presStyleCnt="5" custLinFactNeighborY="7054">
        <dgm:presLayoutVars>
          <dgm:bulletEnabled val="1"/>
        </dgm:presLayoutVars>
      </dgm:prSet>
      <dgm:spPr/>
    </dgm:pt>
    <dgm:pt modelId="{BFEAF002-04D3-4742-A060-8E5796614823}" type="pres">
      <dgm:prSet presAssocID="{793EF5EC-DECB-42D7-AB23-6915C9D7A9E3}" presName="sibTrans" presStyleCnt="0"/>
      <dgm:spPr/>
    </dgm:pt>
    <dgm:pt modelId="{A83897BE-D553-4C6E-BC8A-C92D1B269516}" type="pres">
      <dgm:prSet presAssocID="{105B3374-22E2-4AB6-92C1-69AC9CA96029}" presName="node" presStyleLbl="node1" presStyleIdx="1" presStyleCnt="5" custLinFactNeighborY="8017">
        <dgm:presLayoutVars>
          <dgm:bulletEnabled val="1"/>
        </dgm:presLayoutVars>
      </dgm:prSet>
      <dgm:spPr/>
    </dgm:pt>
    <dgm:pt modelId="{EEAE70FE-77F3-4CF1-BB29-3A4884AF46A6}" type="pres">
      <dgm:prSet presAssocID="{2B420711-956F-481B-B575-B51D8D16091B}" presName="sibTrans" presStyleCnt="0"/>
      <dgm:spPr/>
    </dgm:pt>
    <dgm:pt modelId="{73015E23-F2B0-42DF-9E9D-206E11BD45F2}" type="pres">
      <dgm:prSet presAssocID="{BD3E6967-93AA-4B24-A08A-E1BDEB8D04A6}" presName="node" presStyleLbl="node1" presStyleIdx="2" presStyleCnt="5" custLinFactNeighborX="0" custLinFactNeighborY="6690">
        <dgm:presLayoutVars>
          <dgm:bulletEnabled val="1"/>
        </dgm:presLayoutVars>
      </dgm:prSet>
      <dgm:spPr/>
    </dgm:pt>
    <dgm:pt modelId="{B4BF000F-413E-4FBF-9527-35334AC48979}" type="pres">
      <dgm:prSet presAssocID="{9E3C9454-D15C-4AE7-89AF-3D255927C194}" presName="sibTrans" presStyleCnt="0"/>
      <dgm:spPr/>
    </dgm:pt>
    <dgm:pt modelId="{FB3A9E0D-47A9-476B-9E67-B42BCC18DFBC}" type="pres">
      <dgm:prSet presAssocID="{70BEB39B-A5C4-4338-96D8-887DD492B867}" presName="node" presStyleLbl="node1" presStyleIdx="3" presStyleCnt="5" custScaleY="61728" custLinFactNeighborX="-9007" custLinFactNeighborY="68">
        <dgm:presLayoutVars>
          <dgm:bulletEnabled val="1"/>
        </dgm:presLayoutVars>
      </dgm:prSet>
      <dgm:spPr/>
    </dgm:pt>
    <dgm:pt modelId="{3FC5C609-253D-4844-92AC-EFB9C82148B2}" type="pres">
      <dgm:prSet presAssocID="{BF346101-7278-4F64-9A03-7749B22C1C98}" presName="sibTrans" presStyleCnt="0"/>
      <dgm:spPr/>
    </dgm:pt>
    <dgm:pt modelId="{0F43B41F-59CB-4FE4-9DA3-0EED3AF060FA}" type="pres">
      <dgm:prSet presAssocID="{B6462181-5BD0-40DB-8920-236530422585}" presName="node" presStyleLbl="node1" presStyleIdx="4" presStyleCnt="5" custScaleY="64262">
        <dgm:presLayoutVars>
          <dgm:bulletEnabled val="1"/>
        </dgm:presLayoutVars>
      </dgm:prSet>
      <dgm:spPr/>
    </dgm:pt>
  </dgm:ptLst>
  <dgm:cxnLst>
    <dgm:cxn modelId="{D8506929-41AC-442A-BE41-35BD76DBE8FF}" type="presOf" srcId="{105B3374-22E2-4AB6-92C1-69AC9CA96029}" destId="{A83897BE-D553-4C6E-BC8A-C92D1B269516}" srcOrd="0" destOrd="0" presId="urn:microsoft.com/office/officeart/2005/8/layout/default"/>
    <dgm:cxn modelId="{ACC5E65D-EC52-42E4-A82B-DEBDB3EAFFFE}" type="presOf" srcId="{B6462181-5BD0-40DB-8920-236530422585}" destId="{0F43B41F-59CB-4FE4-9DA3-0EED3AF060FA}" srcOrd="0" destOrd="0" presId="urn:microsoft.com/office/officeart/2005/8/layout/default"/>
    <dgm:cxn modelId="{EF43ED6C-B607-4B63-9890-D625672423AC}" type="presOf" srcId="{BD3E6967-93AA-4B24-A08A-E1BDEB8D04A6}" destId="{73015E23-F2B0-42DF-9E9D-206E11BD45F2}" srcOrd="0" destOrd="0" presId="urn:microsoft.com/office/officeart/2005/8/layout/default"/>
    <dgm:cxn modelId="{87078979-1AA2-436B-B25C-BC70DF7E059E}" type="presOf" srcId="{70BEB39B-A5C4-4338-96D8-887DD492B867}" destId="{FB3A9E0D-47A9-476B-9E67-B42BCC18DFBC}" srcOrd="0" destOrd="0" presId="urn:microsoft.com/office/officeart/2005/8/layout/default"/>
    <dgm:cxn modelId="{C5EC1D89-968A-49BE-AD3D-39D6E9DACE82}" type="presOf" srcId="{48F7D539-1651-48AA-B460-48A839E34C2F}" destId="{035C1CB7-CC32-47B8-8694-C261BB1C618B}" srcOrd="0" destOrd="0" presId="urn:microsoft.com/office/officeart/2005/8/layout/default"/>
    <dgm:cxn modelId="{4752C797-AD85-48AB-9C33-1B65CD559310}" srcId="{901E425B-EA82-44DC-B0CA-D5081783A854}" destId="{105B3374-22E2-4AB6-92C1-69AC9CA96029}" srcOrd="1" destOrd="0" parTransId="{3F44B5A9-C8B8-4FFA-9690-20A4EDF698F4}" sibTransId="{2B420711-956F-481B-B575-B51D8D16091B}"/>
    <dgm:cxn modelId="{05DB3C9E-5730-4E95-896E-A3F1AFC4250D}" srcId="{901E425B-EA82-44DC-B0CA-D5081783A854}" destId="{70BEB39B-A5C4-4338-96D8-887DD492B867}" srcOrd="3" destOrd="0" parTransId="{74D50219-35F9-46E3-A008-72165672B109}" sibTransId="{BF346101-7278-4F64-9A03-7749B22C1C98}"/>
    <dgm:cxn modelId="{4B80EAA1-B3C4-4028-90C4-A5B8A86B5D15}" srcId="{901E425B-EA82-44DC-B0CA-D5081783A854}" destId="{48F7D539-1651-48AA-B460-48A839E34C2F}" srcOrd="0" destOrd="0" parTransId="{0BB4A25B-2D6B-4D7C-B624-0523539868EC}" sibTransId="{793EF5EC-DECB-42D7-AB23-6915C9D7A9E3}"/>
    <dgm:cxn modelId="{81FB9CA7-5624-4153-86E6-D12CDEDBA94A}" srcId="{901E425B-EA82-44DC-B0CA-D5081783A854}" destId="{B6462181-5BD0-40DB-8920-236530422585}" srcOrd="4" destOrd="0" parTransId="{14FACBDA-95EC-49C0-AA5F-896FBD03214B}" sibTransId="{9C672AC4-3D6B-4019-9A4C-36964B23AC14}"/>
    <dgm:cxn modelId="{043C12B7-E5D6-4994-8A25-39209D169783}" type="presOf" srcId="{901E425B-EA82-44DC-B0CA-D5081783A854}" destId="{20D570BF-3C51-4DDD-A472-17CF441DC2F0}" srcOrd="0" destOrd="0" presId="urn:microsoft.com/office/officeart/2005/8/layout/default"/>
    <dgm:cxn modelId="{300B74E6-7293-4DF3-BB20-8863C1F1D353}" srcId="{901E425B-EA82-44DC-B0CA-D5081783A854}" destId="{BD3E6967-93AA-4B24-A08A-E1BDEB8D04A6}" srcOrd="2" destOrd="0" parTransId="{EAD6D524-649D-47F9-B73A-843977A573CD}" sibTransId="{9E3C9454-D15C-4AE7-89AF-3D255927C194}"/>
    <dgm:cxn modelId="{803B812D-4B13-4D76-A056-8FD0DA25D5E6}" type="presParOf" srcId="{20D570BF-3C51-4DDD-A472-17CF441DC2F0}" destId="{035C1CB7-CC32-47B8-8694-C261BB1C618B}" srcOrd="0" destOrd="0" presId="urn:microsoft.com/office/officeart/2005/8/layout/default"/>
    <dgm:cxn modelId="{B1D17FD5-5814-4E8F-A329-3FD52F59755A}" type="presParOf" srcId="{20D570BF-3C51-4DDD-A472-17CF441DC2F0}" destId="{BFEAF002-04D3-4742-A060-8E5796614823}" srcOrd="1" destOrd="0" presId="urn:microsoft.com/office/officeart/2005/8/layout/default"/>
    <dgm:cxn modelId="{193D265F-B6D3-4DDE-A4B0-B5455E5914BC}" type="presParOf" srcId="{20D570BF-3C51-4DDD-A472-17CF441DC2F0}" destId="{A83897BE-D553-4C6E-BC8A-C92D1B269516}" srcOrd="2" destOrd="0" presId="urn:microsoft.com/office/officeart/2005/8/layout/default"/>
    <dgm:cxn modelId="{7A345D13-3C9F-440B-9C0F-20F45A68C693}" type="presParOf" srcId="{20D570BF-3C51-4DDD-A472-17CF441DC2F0}" destId="{EEAE70FE-77F3-4CF1-BB29-3A4884AF46A6}" srcOrd="3" destOrd="0" presId="urn:microsoft.com/office/officeart/2005/8/layout/default"/>
    <dgm:cxn modelId="{C70DECC4-7238-41E8-8176-E525B2564FB9}" type="presParOf" srcId="{20D570BF-3C51-4DDD-A472-17CF441DC2F0}" destId="{73015E23-F2B0-42DF-9E9D-206E11BD45F2}" srcOrd="4" destOrd="0" presId="urn:microsoft.com/office/officeart/2005/8/layout/default"/>
    <dgm:cxn modelId="{8AFCCD63-CFE6-48C5-8F66-EE5D51217A36}" type="presParOf" srcId="{20D570BF-3C51-4DDD-A472-17CF441DC2F0}" destId="{B4BF000F-413E-4FBF-9527-35334AC48979}" srcOrd="5" destOrd="0" presId="urn:microsoft.com/office/officeart/2005/8/layout/default"/>
    <dgm:cxn modelId="{55C24FEA-6F18-4EA9-BE3F-8C8E2AD61431}" type="presParOf" srcId="{20D570BF-3C51-4DDD-A472-17CF441DC2F0}" destId="{FB3A9E0D-47A9-476B-9E67-B42BCC18DFBC}" srcOrd="6" destOrd="0" presId="urn:microsoft.com/office/officeart/2005/8/layout/default"/>
    <dgm:cxn modelId="{52573736-B124-44EB-90C0-332B0C1C4A3C}" type="presParOf" srcId="{20D570BF-3C51-4DDD-A472-17CF441DC2F0}" destId="{3FC5C609-253D-4844-92AC-EFB9C82148B2}" srcOrd="7" destOrd="0" presId="urn:microsoft.com/office/officeart/2005/8/layout/default"/>
    <dgm:cxn modelId="{662B003C-3CC9-4277-9AD4-FB7562FAD093}" type="presParOf" srcId="{20D570BF-3C51-4DDD-A472-17CF441DC2F0}" destId="{0F43B41F-59CB-4FE4-9DA3-0EED3AF060FA}"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C1CB7-CC32-47B8-8694-C261BB1C618B}">
      <dsp:nvSpPr>
        <dsp:cNvPr id="0" name=""/>
        <dsp:cNvSpPr/>
      </dsp:nvSpPr>
      <dsp:spPr>
        <a:xfrm>
          <a:off x="0" y="290103"/>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i="1" kern="1200" dirty="0">
              <a:solidFill>
                <a:schemeClr val="tx1"/>
              </a:solidFill>
              <a:effectLst/>
            </a:rPr>
            <a:t>Πώς θα άλλαζε η ζωή σας εάν υιοθετούσατε αυτή την ιδέα;</a:t>
          </a:r>
          <a:endParaRPr lang="el-GR" sz="1800" kern="1200" dirty="0">
            <a:solidFill>
              <a:schemeClr val="tx1"/>
            </a:solidFill>
            <a:effectLst/>
          </a:endParaRPr>
        </a:p>
      </dsp:txBody>
      <dsp:txXfrm>
        <a:off x="0" y="290103"/>
        <a:ext cx="3731314" cy="2238789"/>
      </dsp:txXfrm>
    </dsp:sp>
    <dsp:sp modelId="{A83897BE-D553-4C6E-BC8A-C92D1B269516}">
      <dsp:nvSpPr>
        <dsp:cNvPr id="0" name=""/>
        <dsp:cNvSpPr/>
      </dsp:nvSpPr>
      <dsp:spPr>
        <a:xfrm>
          <a:off x="4104446" y="311663"/>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i="1" kern="1200" dirty="0">
              <a:solidFill>
                <a:prstClr val="black"/>
              </a:solidFill>
              <a:effectLst/>
              <a:latin typeface="Calibri" panose="020F0502020204030204"/>
              <a:ea typeface="+mn-ea"/>
              <a:cs typeface="+mn-cs"/>
            </a:rPr>
            <a:t>Εάν έχετε ξεκαθαρίσει τι πραγματικά χρειάζεστε για να είστε σε αρμονία με τις ανάγκες και τα συναισθήματά σας θα μπορείτε να διαμορφώσετε καλύτερα τη ζωή σας και τη σχέση σας;</a:t>
          </a:r>
        </a:p>
      </dsp:txBody>
      <dsp:txXfrm>
        <a:off x="4104446" y="311663"/>
        <a:ext cx="3731314" cy="2238789"/>
      </dsp:txXfrm>
    </dsp:sp>
    <dsp:sp modelId="{73015E23-F2B0-42DF-9E9D-206E11BD45F2}">
      <dsp:nvSpPr>
        <dsp:cNvPr id="0" name=""/>
        <dsp:cNvSpPr/>
      </dsp:nvSpPr>
      <dsp:spPr>
        <a:xfrm>
          <a:off x="8208893" y="281954"/>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i="1" kern="1200" dirty="0">
              <a:solidFill>
                <a:schemeClr val="tx1"/>
              </a:solidFill>
              <a:effectLst/>
            </a:rPr>
            <a:t>Φανταστείτε πώς θα άλλαζε η ζωή σας εάν τα παιδιά στην τάξη σας ήταν σαν κι εσάς και έπρατταν σύμφωνα με τις αρχές της κάλυψης των αναγκών: Πώς θα άλλαζε η ατμόσφαιρα στην τάξη;</a:t>
          </a:r>
          <a:endParaRPr lang="el-GR" sz="1800" kern="1200" dirty="0">
            <a:solidFill>
              <a:schemeClr val="tx1"/>
            </a:solidFill>
            <a:effectLst/>
          </a:endParaRPr>
        </a:p>
      </dsp:txBody>
      <dsp:txXfrm>
        <a:off x="8208893" y="281954"/>
        <a:ext cx="3731314" cy="2238789"/>
      </dsp:txXfrm>
    </dsp:sp>
    <dsp:sp modelId="{FB3A9E0D-47A9-476B-9E67-B42BCC18DFBC}">
      <dsp:nvSpPr>
        <dsp:cNvPr id="0" name=""/>
        <dsp:cNvSpPr/>
      </dsp:nvSpPr>
      <dsp:spPr>
        <a:xfrm>
          <a:off x="1716143" y="2773987"/>
          <a:ext cx="3731314" cy="138195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i="1" kern="1200" dirty="0">
              <a:solidFill>
                <a:schemeClr val="tx1"/>
              </a:solidFill>
              <a:effectLst/>
            </a:rPr>
            <a:t>Θα αισθανόσασταν τότε πιο ασφαλείς και θα στεκόσασταν καλύτερα στην ζωή σας;</a:t>
          </a:r>
          <a:r>
            <a:rPr lang="en-GB" sz="1800" i="1" kern="1200" dirty="0">
              <a:solidFill>
                <a:schemeClr val="tx1"/>
              </a:solidFill>
              <a:effectLst/>
            </a:rPr>
            <a:t> </a:t>
          </a:r>
          <a:endParaRPr lang="el-GR" sz="1800" kern="1200" dirty="0">
            <a:solidFill>
              <a:schemeClr val="tx1"/>
            </a:solidFill>
            <a:effectLst/>
          </a:endParaRPr>
        </a:p>
      </dsp:txBody>
      <dsp:txXfrm>
        <a:off x="1716143" y="2773987"/>
        <a:ext cx="3731314" cy="1381959"/>
      </dsp:txXfrm>
    </dsp:sp>
    <dsp:sp modelId="{0F43B41F-59CB-4FE4-9DA3-0EED3AF060FA}">
      <dsp:nvSpPr>
        <dsp:cNvPr id="0" name=""/>
        <dsp:cNvSpPr/>
      </dsp:nvSpPr>
      <dsp:spPr>
        <a:xfrm>
          <a:off x="6156669" y="2744099"/>
          <a:ext cx="3731314" cy="1438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i="1" kern="1200" dirty="0">
              <a:solidFill>
                <a:schemeClr val="tx1"/>
              </a:solidFill>
              <a:effectLst/>
            </a:rPr>
            <a:t>Αυτό θα επηρέαζε και την μάθηση;</a:t>
          </a:r>
          <a:endParaRPr lang="el-GR" sz="1800" kern="1200" dirty="0">
            <a:solidFill>
              <a:schemeClr val="tx1"/>
            </a:solidFill>
            <a:effectLst/>
          </a:endParaRPr>
        </a:p>
      </dsp:txBody>
      <dsp:txXfrm>
        <a:off x="6156669" y="2744099"/>
        <a:ext cx="3731314" cy="14386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426342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14</a:t>
            </a:fld>
            <a:endParaRPr lang="el-GR"/>
          </a:p>
        </p:txBody>
      </p:sp>
    </p:spTree>
    <p:extLst>
      <p:ext uri="{BB962C8B-B14F-4D97-AF65-F5344CB8AC3E}">
        <p14:creationId xmlns:p14="http://schemas.microsoft.com/office/powerpoint/2010/main" val="226051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15</a:t>
            </a:fld>
            <a:endParaRPr lang="el-GR"/>
          </a:p>
        </p:txBody>
      </p:sp>
    </p:spTree>
    <p:extLst>
      <p:ext uri="{BB962C8B-B14F-4D97-AF65-F5344CB8AC3E}">
        <p14:creationId xmlns:p14="http://schemas.microsoft.com/office/powerpoint/2010/main" val="185621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16</a:t>
            </a:fld>
            <a:endParaRPr lang="el-GR"/>
          </a:p>
        </p:txBody>
      </p:sp>
    </p:spTree>
    <p:extLst>
      <p:ext uri="{BB962C8B-B14F-4D97-AF65-F5344CB8AC3E}">
        <p14:creationId xmlns:p14="http://schemas.microsoft.com/office/powerpoint/2010/main" val="366678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17</a:t>
            </a:fld>
            <a:endParaRPr lang="el-GR"/>
          </a:p>
        </p:txBody>
      </p:sp>
    </p:spTree>
    <p:extLst>
      <p:ext uri="{BB962C8B-B14F-4D97-AF65-F5344CB8AC3E}">
        <p14:creationId xmlns:p14="http://schemas.microsoft.com/office/powerpoint/2010/main" val="1630622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18</a:t>
            </a:fld>
            <a:endParaRPr lang="el-GR"/>
          </a:p>
        </p:txBody>
      </p:sp>
    </p:spTree>
    <p:extLst>
      <p:ext uri="{BB962C8B-B14F-4D97-AF65-F5344CB8AC3E}">
        <p14:creationId xmlns:p14="http://schemas.microsoft.com/office/powerpoint/2010/main" val="1465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19</a:t>
            </a:fld>
            <a:endParaRPr lang="el-GR"/>
          </a:p>
        </p:txBody>
      </p:sp>
    </p:spTree>
    <p:extLst>
      <p:ext uri="{BB962C8B-B14F-4D97-AF65-F5344CB8AC3E}">
        <p14:creationId xmlns:p14="http://schemas.microsoft.com/office/powerpoint/2010/main" val="1766282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20</a:t>
            </a:fld>
            <a:endParaRPr lang="el-GR"/>
          </a:p>
        </p:txBody>
      </p:sp>
    </p:spTree>
    <p:extLst>
      <p:ext uri="{BB962C8B-B14F-4D97-AF65-F5344CB8AC3E}">
        <p14:creationId xmlns:p14="http://schemas.microsoft.com/office/powerpoint/2010/main" val="385851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21</a:t>
            </a:fld>
            <a:endParaRPr lang="el-GR"/>
          </a:p>
        </p:txBody>
      </p:sp>
    </p:spTree>
    <p:extLst>
      <p:ext uri="{BB962C8B-B14F-4D97-AF65-F5344CB8AC3E}">
        <p14:creationId xmlns:p14="http://schemas.microsoft.com/office/powerpoint/2010/main" val="393706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22</a:t>
            </a:fld>
            <a:endParaRPr lang="el-GR"/>
          </a:p>
        </p:txBody>
      </p:sp>
    </p:spTree>
    <p:extLst>
      <p:ext uri="{BB962C8B-B14F-4D97-AF65-F5344CB8AC3E}">
        <p14:creationId xmlns:p14="http://schemas.microsoft.com/office/powerpoint/2010/main" val="393370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23</a:t>
            </a:fld>
            <a:endParaRPr lang="el-GR"/>
          </a:p>
        </p:txBody>
      </p:sp>
    </p:spTree>
    <p:extLst>
      <p:ext uri="{BB962C8B-B14F-4D97-AF65-F5344CB8AC3E}">
        <p14:creationId xmlns:p14="http://schemas.microsoft.com/office/powerpoint/2010/main" val="326194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24</a:t>
            </a:fld>
            <a:endParaRPr lang="el-GR"/>
          </a:p>
        </p:txBody>
      </p:sp>
    </p:spTree>
    <p:extLst>
      <p:ext uri="{BB962C8B-B14F-4D97-AF65-F5344CB8AC3E}">
        <p14:creationId xmlns:p14="http://schemas.microsoft.com/office/powerpoint/2010/main" val="39357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25</a:t>
            </a:fld>
            <a:endParaRPr lang="el-GR"/>
          </a:p>
        </p:txBody>
      </p:sp>
    </p:spTree>
    <p:extLst>
      <p:ext uri="{BB962C8B-B14F-4D97-AF65-F5344CB8AC3E}">
        <p14:creationId xmlns:p14="http://schemas.microsoft.com/office/powerpoint/2010/main" val="3071728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26</a:t>
            </a:fld>
            <a:endParaRPr lang="el-GR"/>
          </a:p>
        </p:txBody>
      </p:sp>
    </p:spTree>
    <p:extLst>
      <p:ext uri="{BB962C8B-B14F-4D97-AF65-F5344CB8AC3E}">
        <p14:creationId xmlns:p14="http://schemas.microsoft.com/office/powerpoint/2010/main" val="220073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27</a:t>
            </a:fld>
            <a:endParaRPr lang="el-GR"/>
          </a:p>
        </p:txBody>
      </p:sp>
    </p:spTree>
    <p:extLst>
      <p:ext uri="{BB962C8B-B14F-4D97-AF65-F5344CB8AC3E}">
        <p14:creationId xmlns:p14="http://schemas.microsoft.com/office/powerpoint/2010/main" val="3240997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28</a:t>
            </a:fld>
            <a:endParaRPr lang="el-GR"/>
          </a:p>
        </p:txBody>
      </p:sp>
    </p:spTree>
    <p:extLst>
      <p:ext uri="{BB962C8B-B14F-4D97-AF65-F5344CB8AC3E}">
        <p14:creationId xmlns:p14="http://schemas.microsoft.com/office/powerpoint/2010/main" val="393246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29</a:t>
            </a:fld>
            <a:endParaRPr lang="el-GR"/>
          </a:p>
        </p:txBody>
      </p:sp>
    </p:spTree>
    <p:extLst>
      <p:ext uri="{BB962C8B-B14F-4D97-AF65-F5344CB8AC3E}">
        <p14:creationId xmlns:p14="http://schemas.microsoft.com/office/powerpoint/2010/main" val="2165834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30</a:t>
            </a:fld>
            <a:endParaRPr lang="el-GR"/>
          </a:p>
        </p:txBody>
      </p:sp>
    </p:spTree>
    <p:extLst>
      <p:ext uri="{BB962C8B-B14F-4D97-AF65-F5344CB8AC3E}">
        <p14:creationId xmlns:p14="http://schemas.microsoft.com/office/powerpoint/2010/main" val="2931244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31</a:t>
            </a:fld>
            <a:endParaRPr lang="el-GR"/>
          </a:p>
        </p:txBody>
      </p:sp>
    </p:spTree>
    <p:extLst>
      <p:ext uri="{BB962C8B-B14F-4D97-AF65-F5344CB8AC3E}">
        <p14:creationId xmlns:p14="http://schemas.microsoft.com/office/powerpoint/2010/main" val="387860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32</a:t>
            </a:fld>
            <a:endParaRPr lang="el-GR"/>
          </a:p>
        </p:txBody>
      </p:sp>
    </p:spTree>
    <p:extLst>
      <p:ext uri="{BB962C8B-B14F-4D97-AF65-F5344CB8AC3E}">
        <p14:creationId xmlns:p14="http://schemas.microsoft.com/office/powerpoint/2010/main" val="281392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33</a:t>
            </a:fld>
            <a:endParaRPr lang="el-GR"/>
          </a:p>
        </p:txBody>
      </p:sp>
    </p:spTree>
    <p:extLst>
      <p:ext uri="{BB962C8B-B14F-4D97-AF65-F5344CB8AC3E}">
        <p14:creationId xmlns:p14="http://schemas.microsoft.com/office/powerpoint/2010/main" val="3509610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34</a:t>
            </a:fld>
            <a:endParaRPr lang="el-GR"/>
          </a:p>
        </p:txBody>
      </p:sp>
    </p:spTree>
    <p:extLst>
      <p:ext uri="{BB962C8B-B14F-4D97-AF65-F5344CB8AC3E}">
        <p14:creationId xmlns:p14="http://schemas.microsoft.com/office/powerpoint/2010/main" val="287320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35</a:t>
            </a:fld>
            <a:endParaRPr lang="el-GR"/>
          </a:p>
        </p:txBody>
      </p:sp>
    </p:spTree>
    <p:extLst>
      <p:ext uri="{BB962C8B-B14F-4D97-AF65-F5344CB8AC3E}">
        <p14:creationId xmlns:p14="http://schemas.microsoft.com/office/powerpoint/2010/main" val="271218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36</a:t>
            </a:fld>
            <a:endParaRPr lang="el-GR"/>
          </a:p>
        </p:txBody>
      </p:sp>
    </p:spTree>
    <p:extLst>
      <p:ext uri="{BB962C8B-B14F-4D97-AF65-F5344CB8AC3E}">
        <p14:creationId xmlns:p14="http://schemas.microsoft.com/office/powerpoint/2010/main" val="234334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37</a:t>
            </a:fld>
            <a:endParaRPr lang="el-GR"/>
          </a:p>
        </p:txBody>
      </p:sp>
    </p:spTree>
    <p:extLst>
      <p:ext uri="{BB962C8B-B14F-4D97-AF65-F5344CB8AC3E}">
        <p14:creationId xmlns:p14="http://schemas.microsoft.com/office/powerpoint/2010/main" val="3117896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38</a:t>
            </a:fld>
            <a:endParaRPr lang="el-GR"/>
          </a:p>
        </p:txBody>
      </p:sp>
    </p:spTree>
    <p:extLst>
      <p:ext uri="{BB962C8B-B14F-4D97-AF65-F5344CB8AC3E}">
        <p14:creationId xmlns:p14="http://schemas.microsoft.com/office/powerpoint/2010/main" val="2320302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39</a:t>
            </a:fld>
            <a:endParaRPr lang="el-GR"/>
          </a:p>
        </p:txBody>
      </p:sp>
    </p:spTree>
    <p:extLst>
      <p:ext uri="{BB962C8B-B14F-4D97-AF65-F5344CB8AC3E}">
        <p14:creationId xmlns:p14="http://schemas.microsoft.com/office/powerpoint/2010/main" val="412984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40</a:t>
            </a:fld>
            <a:endParaRPr lang="el-GR"/>
          </a:p>
        </p:txBody>
      </p:sp>
    </p:spTree>
    <p:extLst>
      <p:ext uri="{BB962C8B-B14F-4D97-AF65-F5344CB8AC3E}">
        <p14:creationId xmlns:p14="http://schemas.microsoft.com/office/powerpoint/2010/main" val="1957921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41</a:t>
            </a:fld>
            <a:endParaRPr lang="el-GR"/>
          </a:p>
        </p:txBody>
      </p:sp>
    </p:spTree>
    <p:extLst>
      <p:ext uri="{BB962C8B-B14F-4D97-AF65-F5344CB8AC3E}">
        <p14:creationId xmlns:p14="http://schemas.microsoft.com/office/powerpoint/2010/main" val="826517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42</a:t>
            </a:fld>
            <a:endParaRPr lang="el-GR"/>
          </a:p>
        </p:txBody>
      </p:sp>
    </p:spTree>
    <p:extLst>
      <p:ext uri="{BB962C8B-B14F-4D97-AF65-F5344CB8AC3E}">
        <p14:creationId xmlns:p14="http://schemas.microsoft.com/office/powerpoint/2010/main" val="50900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3844621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43</a:t>
            </a:fld>
            <a:endParaRPr lang="el-GR"/>
          </a:p>
        </p:txBody>
      </p:sp>
    </p:spTree>
    <p:extLst>
      <p:ext uri="{BB962C8B-B14F-4D97-AF65-F5344CB8AC3E}">
        <p14:creationId xmlns:p14="http://schemas.microsoft.com/office/powerpoint/2010/main" val="3994557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44</a:t>
            </a:fld>
            <a:endParaRPr lang="el-GR"/>
          </a:p>
        </p:txBody>
      </p:sp>
    </p:spTree>
    <p:extLst>
      <p:ext uri="{BB962C8B-B14F-4D97-AF65-F5344CB8AC3E}">
        <p14:creationId xmlns:p14="http://schemas.microsoft.com/office/powerpoint/2010/main" val="2693011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45</a:t>
            </a:fld>
            <a:endParaRPr lang="el-GR"/>
          </a:p>
        </p:txBody>
      </p:sp>
    </p:spTree>
    <p:extLst>
      <p:ext uri="{BB962C8B-B14F-4D97-AF65-F5344CB8AC3E}">
        <p14:creationId xmlns:p14="http://schemas.microsoft.com/office/powerpoint/2010/main" val="3831368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46</a:t>
            </a:fld>
            <a:endParaRPr lang="el-GR"/>
          </a:p>
        </p:txBody>
      </p:sp>
    </p:spTree>
    <p:extLst>
      <p:ext uri="{BB962C8B-B14F-4D97-AF65-F5344CB8AC3E}">
        <p14:creationId xmlns:p14="http://schemas.microsoft.com/office/powerpoint/2010/main" val="2957060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47</a:t>
            </a:fld>
            <a:endParaRPr lang="el-GR"/>
          </a:p>
        </p:txBody>
      </p:sp>
    </p:spTree>
    <p:extLst>
      <p:ext uri="{BB962C8B-B14F-4D97-AF65-F5344CB8AC3E}">
        <p14:creationId xmlns:p14="http://schemas.microsoft.com/office/powerpoint/2010/main" val="465111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48</a:t>
            </a:fld>
            <a:endParaRPr lang="el-GR"/>
          </a:p>
        </p:txBody>
      </p:sp>
    </p:spTree>
    <p:extLst>
      <p:ext uri="{BB962C8B-B14F-4D97-AF65-F5344CB8AC3E}">
        <p14:creationId xmlns:p14="http://schemas.microsoft.com/office/powerpoint/2010/main" val="697873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49</a:t>
            </a:fld>
            <a:endParaRPr lang="el-GR"/>
          </a:p>
        </p:txBody>
      </p:sp>
    </p:spTree>
    <p:extLst>
      <p:ext uri="{BB962C8B-B14F-4D97-AF65-F5344CB8AC3E}">
        <p14:creationId xmlns:p14="http://schemas.microsoft.com/office/powerpoint/2010/main" val="3572674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50</a:t>
            </a:fld>
            <a:endParaRPr lang="el-GR"/>
          </a:p>
        </p:txBody>
      </p:sp>
    </p:spTree>
    <p:extLst>
      <p:ext uri="{BB962C8B-B14F-4D97-AF65-F5344CB8AC3E}">
        <p14:creationId xmlns:p14="http://schemas.microsoft.com/office/powerpoint/2010/main" val="292994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51</a:t>
            </a:fld>
            <a:endParaRPr lang="el-GR"/>
          </a:p>
        </p:txBody>
      </p:sp>
    </p:spTree>
    <p:extLst>
      <p:ext uri="{BB962C8B-B14F-4D97-AF65-F5344CB8AC3E}">
        <p14:creationId xmlns:p14="http://schemas.microsoft.com/office/powerpoint/2010/main" val="86572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99091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8</a:t>
            </a:fld>
            <a:endParaRPr lang="el-GR"/>
          </a:p>
        </p:txBody>
      </p:sp>
    </p:spTree>
    <p:extLst>
      <p:ext uri="{BB962C8B-B14F-4D97-AF65-F5344CB8AC3E}">
        <p14:creationId xmlns:p14="http://schemas.microsoft.com/office/powerpoint/2010/main" val="1039597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53</a:t>
            </a:fld>
            <a:endParaRPr lang="el-GR"/>
          </a:p>
        </p:txBody>
      </p:sp>
    </p:spTree>
    <p:extLst>
      <p:ext uri="{BB962C8B-B14F-4D97-AF65-F5344CB8AC3E}">
        <p14:creationId xmlns:p14="http://schemas.microsoft.com/office/powerpoint/2010/main" val="2042571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54</a:t>
            </a:fld>
            <a:endParaRPr lang="el-GR"/>
          </a:p>
        </p:txBody>
      </p:sp>
    </p:spTree>
    <p:extLst>
      <p:ext uri="{BB962C8B-B14F-4D97-AF65-F5344CB8AC3E}">
        <p14:creationId xmlns:p14="http://schemas.microsoft.com/office/powerpoint/2010/main" val="2730572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55</a:t>
            </a:fld>
            <a:endParaRPr lang="el-GR"/>
          </a:p>
        </p:txBody>
      </p:sp>
    </p:spTree>
    <p:extLst>
      <p:ext uri="{BB962C8B-B14F-4D97-AF65-F5344CB8AC3E}">
        <p14:creationId xmlns:p14="http://schemas.microsoft.com/office/powerpoint/2010/main" val="3259139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56</a:t>
            </a:fld>
            <a:endParaRPr lang="el-GR"/>
          </a:p>
        </p:txBody>
      </p:sp>
    </p:spTree>
    <p:extLst>
      <p:ext uri="{BB962C8B-B14F-4D97-AF65-F5344CB8AC3E}">
        <p14:creationId xmlns:p14="http://schemas.microsoft.com/office/powerpoint/2010/main" val="3319549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57</a:t>
            </a:fld>
            <a:endParaRPr lang="el-GR"/>
          </a:p>
        </p:txBody>
      </p:sp>
    </p:spTree>
    <p:extLst>
      <p:ext uri="{BB962C8B-B14F-4D97-AF65-F5344CB8AC3E}">
        <p14:creationId xmlns:p14="http://schemas.microsoft.com/office/powerpoint/2010/main" val="1855190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58</a:t>
            </a:fld>
            <a:endParaRPr lang="el-GR"/>
          </a:p>
        </p:txBody>
      </p:sp>
    </p:spTree>
    <p:extLst>
      <p:ext uri="{BB962C8B-B14F-4D97-AF65-F5344CB8AC3E}">
        <p14:creationId xmlns:p14="http://schemas.microsoft.com/office/powerpoint/2010/main" val="2929851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59</a:t>
            </a:fld>
            <a:endParaRPr lang="el-GR"/>
          </a:p>
        </p:txBody>
      </p:sp>
    </p:spTree>
    <p:extLst>
      <p:ext uri="{BB962C8B-B14F-4D97-AF65-F5344CB8AC3E}">
        <p14:creationId xmlns:p14="http://schemas.microsoft.com/office/powerpoint/2010/main" val="4154289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65</a:t>
            </a:fld>
            <a:endParaRPr lang="el-GR"/>
          </a:p>
        </p:txBody>
      </p:sp>
    </p:spTree>
    <p:extLst>
      <p:ext uri="{BB962C8B-B14F-4D97-AF65-F5344CB8AC3E}">
        <p14:creationId xmlns:p14="http://schemas.microsoft.com/office/powerpoint/2010/main" val="2730485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66</a:t>
            </a:fld>
            <a:endParaRPr lang="el-GR"/>
          </a:p>
        </p:txBody>
      </p:sp>
    </p:spTree>
    <p:extLst>
      <p:ext uri="{BB962C8B-B14F-4D97-AF65-F5344CB8AC3E}">
        <p14:creationId xmlns:p14="http://schemas.microsoft.com/office/powerpoint/2010/main" val="3253622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67</a:t>
            </a:fld>
            <a:endParaRPr lang="el-GR"/>
          </a:p>
        </p:txBody>
      </p:sp>
    </p:spTree>
    <p:extLst>
      <p:ext uri="{BB962C8B-B14F-4D97-AF65-F5344CB8AC3E}">
        <p14:creationId xmlns:p14="http://schemas.microsoft.com/office/powerpoint/2010/main" val="232273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9</a:t>
            </a:fld>
            <a:endParaRPr lang="el-GR"/>
          </a:p>
        </p:txBody>
      </p:sp>
    </p:spTree>
    <p:extLst>
      <p:ext uri="{BB962C8B-B14F-4D97-AF65-F5344CB8AC3E}">
        <p14:creationId xmlns:p14="http://schemas.microsoft.com/office/powerpoint/2010/main" val="2301721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68</a:t>
            </a:fld>
            <a:endParaRPr lang="el-GR"/>
          </a:p>
        </p:txBody>
      </p:sp>
    </p:spTree>
    <p:extLst>
      <p:ext uri="{BB962C8B-B14F-4D97-AF65-F5344CB8AC3E}">
        <p14:creationId xmlns:p14="http://schemas.microsoft.com/office/powerpoint/2010/main" val="35020104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69</a:t>
            </a:fld>
            <a:endParaRPr lang="el-GR"/>
          </a:p>
        </p:txBody>
      </p:sp>
    </p:spTree>
    <p:extLst>
      <p:ext uri="{BB962C8B-B14F-4D97-AF65-F5344CB8AC3E}">
        <p14:creationId xmlns:p14="http://schemas.microsoft.com/office/powerpoint/2010/main" val="2695337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70</a:t>
            </a:fld>
            <a:endParaRPr lang="el-GR"/>
          </a:p>
        </p:txBody>
      </p:sp>
    </p:spTree>
    <p:extLst>
      <p:ext uri="{BB962C8B-B14F-4D97-AF65-F5344CB8AC3E}">
        <p14:creationId xmlns:p14="http://schemas.microsoft.com/office/powerpoint/2010/main" val="3939164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71</a:t>
            </a:fld>
            <a:endParaRPr lang="el-GR"/>
          </a:p>
        </p:txBody>
      </p:sp>
    </p:spTree>
    <p:extLst>
      <p:ext uri="{BB962C8B-B14F-4D97-AF65-F5344CB8AC3E}">
        <p14:creationId xmlns:p14="http://schemas.microsoft.com/office/powerpoint/2010/main" val="28411757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72</a:t>
            </a:fld>
            <a:endParaRPr lang="el-GR"/>
          </a:p>
        </p:txBody>
      </p:sp>
    </p:spTree>
    <p:extLst>
      <p:ext uri="{BB962C8B-B14F-4D97-AF65-F5344CB8AC3E}">
        <p14:creationId xmlns:p14="http://schemas.microsoft.com/office/powerpoint/2010/main" val="216755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393160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11</a:t>
            </a:fld>
            <a:endParaRPr lang="el-GR"/>
          </a:p>
        </p:txBody>
      </p:sp>
    </p:spTree>
    <p:extLst>
      <p:ext uri="{BB962C8B-B14F-4D97-AF65-F5344CB8AC3E}">
        <p14:creationId xmlns:p14="http://schemas.microsoft.com/office/powerpoint/2010/main" val="21816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93723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dirty="0">
                <a:solidFill>
                  <a:srgbClr val="1A7EBA"/>
                </a:solidFill>
                <a:effectLst/>
              </a:rPr>
              <a:t>Βασικές Ανθρώπινες Ανάγκες</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2" y="12069"/>
            <a:ext cx="4025588" cy="369332"/>
          </a:xfrm>
          <a:prstGeom prst="rect">
            <a:avLst/>
          </a:prstGeom>
          <a:solidFill>
            <a:schemeClr val="bg1"/>
          </a:solidFill>
        </p:spPr>
        <p:txBody>
          <a:bodyPr wrap="square">
            <a:spAutoFit/>
          </a:bodyPr>
          <a:lstStyle/>
          <a:p>
            <a:pPr algn="l"/>
            <a:r>
              <a:rPr lang="el-GR" dirty="0">
                <a:solidFill>
                  <a:srgbClr val="1A7EBA"/>
                </a:solidFill>
                <a:effectLst/>
              </a:rPr>
              <a:t>Βασικές Ανθρώπινες Ανάγκες</a:t>
            </a:r>
          </a:p>
        </p:txBody>
      </p:sp>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5/08/13/20/06/flower-887443_960_720.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cdn.pixabay.com/photo/2017/04/05/01/15/ocean-2203720_960_720.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pixabay.com/service/licen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e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jpeg"/><Relationship Id="rId10" Type="http://schemas.openxmlformats.org/officeDocument/2006/relationships/hyperlink" Target="https://pixabay.com/service/license/" TargetMode="External"/><Relationship Id="rId4" Type="http://schemas.openxmlformats.org/officeDocument/2006/relationships/image" Target="../media/image27.png"/><Relationship Id="rId9" Type="http://schemas.openxmlformats.org/officeDocument/2006/relationships/hyperlink" Target="https://cdn.pixabay.com/photo/2020/04/23/07/11/arrows-5081423_960_720.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6/11/19/12/25/art-1839006__340.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cdn.pixabay.com/photo/2014/08/27/13/28/mother-429158_960_720.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6/10/16/21/13/drinks-1746272_960_720.jp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5.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s://training.european-heart.eu/modules/document/file.php/TMA101/ExercisesEL/Cells.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image" Target="../media/image22.jpeg"/><Relationship Id="rId7" Type="http://schemas.openxmlformats.org/officeDocument/2006/relationships/hyperlink" Target="https://cdn.pixabay.com/photo/2015/06/25/17/56/people-821624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4/04/05/11/40/punch-316605_960_720.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pixabay.com/service/licens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dn.pixabay.com/photo/2016/10/11/00/52/children-1730248_960_720.jpg" TargetMode="External"/><Relationship Id="rId5" Type="http://schemas.openxmlformats.org/officeDocument/2006/relationships/hyperlink" Target="https://cdn.pixabay.com/photo/2014/08/05/10/27/iphone-410311_960_720.jpg" TargetMode="Externa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jpe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jpe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jpe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EL/Exercise1EL.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EL/Exercise2EL.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EL/Exercise3EL.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EL/Exercise4EL.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EL/Exercise5EL.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EL/Exercise6EL.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1.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diagramLayout" Target="../diagrams/layout1.xml"/><Relationship Id="rId5" Type="http://schemas.openxmlformats.org/officeDocument/2006/relationships/image" Target="../media/image16.jpeg"/><Relationship Id="rId10" Type="http://schemas.openxmlformats.org/officeDocument/2006/relationships/diagramData" Target="../diagrams/data1.xml"/><Relationship Id="rId4" Type="http://schemas.openxmlformats.org/officeDocument/2006/relationships/image" Target="../media/image15.svg"/><Relationship Id="rId9" Type="http://schemas.openxmlformats.org/officeDocument/2006/relationships/image" Target="../media/image20.jpeg"/><Relationship Id="rId14" Type="http://schemas.microsoft.com/office/2007/relationships/diagramDrawing" Target="../diagrams/drawing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3.png"/><Relationship Id="rId4"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1354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261279" y="2998634"/>
            <a:ext cx="8515723" cy="2387600"/>
          </a:xfrm>
        </p:spPr>
        <p:txBody>
          <a:bodyPr>
            <a:normAutofit fontScale="90000"/>
          </a:bodyPr>
          <a:lstStyle/>
          <a:p>
            <a:pPr algn="r"/>
            <a:r>
              <a:rPr lang="en-US" sz="7200" dirty="0">
                <a:solidFill>
                  <a:srgbClr val="FBE82A"/>
                </a:solidFill>
                <a:effectLst>
                  <a:outerShdw blurRad="38100" dist="38100" dir="2700000" algn="tl">
                    <a:srgbClr val="000000">
                      <a:alpha val="43137"/>
                    </a:srgbClr>
                  </a:outerShdw>
                </a:effectLst>
              </a:rPr>
              <a:t>1. </a:t>
            </a:r>
            <a:r>
              <a:rPr lang="el-GR" sz="7200" dirty="0">
                <a:solidFill>
                  <a:srgbClr val="FBE82A"/>
                </a:solidFill>
                <a:effectLst>
                  <a:outerShdw blurRad="38100" dist="38100" dir="2700000" algn="tl">
                    <a:srgbClr val="000000">
                      <a:alpha val="43137"/>
                    </a:srgbClr>
                  </a:outerShdw>
                </a:effectLst>
              </a:rPr>
              <a:t>Βασικές Ανθρώπινες Ανάγκες</a:t>
            </a:r>
            <a:r>
              <a:rPr lang="en-US" sz="7200" dirty="0">
                <a:solidFill>
                  <a:srgbClr val="FBE82A"/>
                </a:solidFill>
                <a:effectLst>
                  <a:outerShdw blurRad="38100" dist="38100" dir="2700000" algn="tl">
                    <a:srgbClr val="000000">
                      <a:alpha val="43137"/>
                    </a:srgbClr>
                  </a:outerShdw>
                </a:effectLst>
              </a:rPr>
              <a:t> </a:t>
            </a:r>
            <a:br>
              <a:rPr lang="el-GR" sz="7200" dirty="0">
                <a:solidFill>
                  <a:srgbClr val="FBE82A"/>
                </a:solidFill>
                <a:effectLst>
                  <a:outerShdw blurRad="38100" dist="38100" dir="2700000" algn="tl">
                    <a:srgbClr val="000000">
                      <a:alpha val="43137"/>
                    </a:srgbClr>
                  </a:outerShdw>
                </a:effectLst>
              </a:rPr>
            </a:br>
            <a:br>
              <a:rPr lang="el-GR" sz="18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l-GR" sz="18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Συγγραφείς</a:t>
            </a:r>
            <a:br>
              <a:rPr lang="en-GB"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a:t>
            </a:r>
            <a:r>
              <a:rPr lang="el-GR"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r>
              <a:rPr lang="de-DE"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Klaus Linde-Leimer</a:t>
            </a:r>
            <a:br>
              <a:rPr lang="en-GB"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l-GR" sz="13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Σχεδίαση</a:t>
            </a:r>
            <a:br>
              <a:rPr lang="en-GB" sz="13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l-GR" sz="13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Ακαδημαϊκό Διαδίκτυο </a:t>
            </a:r>
            <a:r>
              <a:rPr lang="en-US" sz="13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(GUnet)</a:t>
            </a:r>
            <a:r>
              <a:rPr lang="en-GB" sz="13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3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GB" sz="13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3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endParaRPr lang="el-GR" sz="1800" dirty="0">
              <a:solidFill>
                <a:srgbClr val="FBE82A"/>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548782"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725473"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48726" y="6295421"/>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8CE804-7A91-4544-B1C1-FFC1F99B0745}"/>
              </a:ext>
            </a:extLst>
          </p:cNvPr>
          <p:cNvSpPr>
            <a:spLocks noGrp="1"/>
          </p:cNvSpPr>
          <p:nvPr>
            <p:ph type="title"/>
          </p:nvPr>
        </p:nvSpPr>
        <p:spPr/>
        <p:txBody>
          <a:bodyPr/>
          <a:lstStyle/>
          <a:p>
            <a:r>
              <a:rPr lang="el-GR" dirty="0"/>
              <a:t>Τι κάνουν τα συναισθήματα</a:t>
            </a:r>
          </a:p>
        </p:txBody>
      </p:sp>
      <p:sp>
        <p:nvSpPr>
          <p:cNvPr id="3" name="Θέση περιεχομένου 2">
            <a:extLst>
              <a:ext uri="{FF2B5EF4-FFF2-40B4-BE49-F238E27FC236}">
                <a16:creationId xmlns:a16="http://schemas.microsoft.com/office/drawing/2014/main" id="{4179288D-76E7-489E-A345-2096C4E7FC39}"/>
              </a:ext>
            </a:extLst>
          </p:cNvPr>
          <p:cNvSpPr>
            <a:spLocks noGrp="1"/>
          </p:cNvSpPr>
          <p:nvPr>
            <p:ph idx="1"/>
          </p:nvPr>
        </p:nvSpPr>
        <p:spPr>
          <a:xfrm>
            <a:off x="838199" y="1930400"/>
            <a:ext cx="6858001" cy="4927600"/>
          </a:xfrm>
        </p:spPr>
        <p:txBody>
          <a:bodyPr>
            <a:normAutofit lnSpcReduction="10000"/>
          </a:bodyPr>
          <a:lstStyle/>
          <a:p>
            <a:pPr marL="0" indent="0">
              <a:lnSpc>
                <a:spcPct val="107000"/>
              </a:lnSpc>
              <a:spcAft>
                <a:spcPts val="800"/>
              </a:spcAft>
              <a:buNone/>
            </a:pPr>
            <a:r>
              <a:rPr lang="el-GR" sz="2400" b="1" dirty="0">
                <a:latin typeface="Calibri" panose="020F0502020204030204" pitchFamily="34" charset="0"/>
                <a:ea typeface="Calibri" panose="020F0502020204030204" pitchFamily="34" charset="0"/>
              </a:rPr>
              <a:t>Άρα, τα συναισθήματα είναι αυτά που μας συγκινούν και μας δίνουν την ώθηση να δράσουμε</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l-GR" sz="2400" dirty="0">
                <a:latin typeface="Calibri" panose="020F0502020204030204" pitchFamily="34" charset="0"/>
                <a:ea typeface="Calibri" panose="020F0502020204030204" pitchFamily="34" charset="0"/>
              </a:rPr>
              <a:t>Εάν αφιερώσετε λίγο χρόνο για να αναλογιστείτε, μπορείτε να εντοπίσετε σε κάθε ανθρώπινη συμπεριφορά μια βασική ανάγκη που έχει οδηγήσει τον ενδιαφερόμενο</a:t>
            </a:r>
            <a:r>
              <a:rPr lang="en-GB" sz="2400" dirty="0">
                <a:effectLst/>
                <a:latin typeface="Calibri" panose="020F0502020204030204" pitchFamily="34" charset="0"/>
                <a:ea typeface="Calibri" panose="020F0502020204030204" pitchFamily="34" charset="0"/>
              </a:rPr>
              <a:t>. </a:t>
            </a:r>
          </a:p>
          <a:p>
            <a:pPr lvl="1">
              <a:lnSpc>
                <a:spcPct val="107000"/>
              </a:lnSpc>
              <a:spcAft>
                <a:spcPts val="800"/>
              </a:spcAft>
            </a:pPr>
            <a:r>
              <a:rPr lang="el-GR" i="1" dirty="0">
                <a:solidFill>
                  <a:srgbClr val="1A7EBA"/>
                </a:solidFill>
                <a:latin typeface="Calibri" panose="020F0502020204030204" pitchFamily="34" charset="0"/>
                <a:ea typeface="Calibri" panose="020F0502020204030204" pitchFamily="34" charset="0"/>
              </a:rPr>
              <a:t>Ποιες είναι όμως οι πιο βασικές ανθρώπινες ανάγκες;</a:t>
            </a:r>
          </a:p>
          <a:p>
            <a:pPr lvl="1">
              <a:lnSpc>
                <a:spcPct val="107000"/>
              </a:lnSpc>
              <a:spcAft>
                <a:spcPts val="800"/>
              </a:spcAft>
            </a:pPr>
            <a:r>
              <a:rPr lang="el-GR" i="1" dirty="0">
                <a:solidFill>
                  <a:srgbClr val="1A7EBA"/>
                </a:solidFill>
                <a:latin typeface="Calibri" panose="020F0502020204030204" pitchFamily="34" charset="0"/>
                <a:ea typeface="Calibri" panose="020F0502020204030204" pitchFamily="34" charset="0"/>
              </a:rPr>
              <a:t>Πώς μπορούμε να τις ταξινομήσουμε;</a:t>
            </a:r>
          </a:p>
          <a:p>
            <a:pPr lvl="1">
              <a:lnSpc>
                <a:spcPct val="107000"/>
              </a:lnSpc>
              <a:spcAft>
                <a:spcPts val="800"/>
              </a:spcAft>
            </a:pPr>
            <a:r>
              <a:rPr lang="el-GR" i="1" dirty="0">
                <a:solidFill>
                  <a:srgbClr val="1A7EBA"/>
                </a:solidFill>
                <a:latin typeface="Calibri" panose="020F0502020204030204" pitchFamily="34" charset="0"/>
                <a:ea typeface="Calibri" panose="020F0502020204030204" pitchFamily="34" charset="0"/>
              </a:rPr>
              <a:t>Υπάρχει κάποια θεωρία για τις βασικές ανθρώπινες ανάγκες;</a:t>
            </a:r>
            <a:endParaRPr lang="el-GR" i="1" dirty="0">
              <a:effectLst/>
              <a:latin typeface="Calibri" panose="020F0502020204030204" pitchFamily="34" charset="0"/>
              <a:ea typeface="Calibri" panose="020F0502020204030204" pitchFamily="34" charset="0"/>
            </a:endParaRPr>
          </a:p>
        </p:txBody>
      </p:sp>
      <p:sp>
        <p:nvSpPr>
          <p:cNvPr id="4" name="Ορθογώνιο 3">
            <a:extLst>
              <a:ext uri="{FF2B5EF4-FFF2-40B4-BE49-F238E27FC236}">
                <a16:creationId xmlns:a16="http://schemas.microsoft.com/office/drawing/2014/main" id="{46BA1078-0729-43F4-9889-EA473A13EE8B}"/>
              </a:ext>
            </a:extLst>
          </p:cNvPr>
          <p:cNvSpPr/>
          <p:nvPr/>
        </p:nvSpPr>
        <p:spPr>
          <a:xfrm>
            <a:off x="7045301" y="2220079"/>
            <a:ext cx="4952702" cy="1015663"/>
          </a:xfrm>
          <a:prstGeom prst="rect">
            <a:avLst/>
          </a:prstGeom>
          <a:noFill/>
        </p:spPr>
        <p:txBody>
          <a:bodyPr wrap="none" lIns="91440" tIns="45720" rIns="91440" bIns="45720">
            <a:spAutoFit/>
          </a:bodyPr>
          <a:lstStyle/>
          <a:p>
            <a:pPr algn="ctr"/>
            <a:r>
              <a:rPr lang="el-GR" sz="6000" b="1" dirty="0">
                <a:ln w="6600">
                  <a:solidFill>
                    <a:srgbClr val="F68122"/>
                  </a:solidFill>
                  <a:prstDash val="solid"/>
                </a:ln>
                <a:solidFill>
                  <a:srgbClr val="FFFFFF"/>
                </a:solidFill>
                <a:effectLst>
                  <a:glow rad="139700">
                    <a:schemeClr val="accent2">
                      <a:satMod val="175000"/>
                      <a:alpha val="40000"/>
                    </a:schemeClr>
                  </a:glow>
                  <a:outerShdw dist="38100" dir="2700000" algn="tl" rotWithShape="0">
                    <a:schemeClr val="accent2"/>
                  </a:outerShdw>
                </a:effectLst>
              </a:rPr>
              <a:t>συναισθήματα</a:t>
            </a:r>
            <a:endParaRPr lang="el-GR" sz="6000" b="1" cap="none" spc="0" dirty="0">
              <a:ln w="6600">
                <a:solidFill>
                  <a:srgbClr val="F68122"/>
                </a:solidFill>
                <a:prstDash val="solid"/>
              </a:ln>
              <a:solidFill>
                <a:srgbClr val="FFFFFF"/>
              </a:solidFill>
              <a:effectLst>
                <a:glow rad="139700">
                  <a:schemeClr val="accent2">
                    <a:satMod val="175000"/>
                    <a:alpha val="40000"/>
                  </a:schemeClr>
                </a:glow>
                <a:outerShdw dist="38100" dir="2700000" algn="tl" rotWithShape="0">
                  <a:schemeClr val="accent2"/>
                </a:outerShdw>
              </a:effectLst>
            </a:endParaRPr>
          </a:p>
        </p:txBody>
      </p:sp>
      <p:sp>
        <p:nvSpPr>
          <p:cNvPr id="6" name="TextBox 5">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346404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8CE804-7A91-4544-B1C1-FFC1F99B0745}"/>
              </a:ext>
            </a:extLst>
          </p:cNvPr>
          <p:cNvSpPr>
            <a:spLocks noGrp="1"/>
          </p:cNvSpPr>
          <p:nvPr>
            <p:ph type="title"/>
          </p:nvPr>
        </p:nvSpPr>
        <p:spPr>
          <a:xfrm>
            <a:off x="838200" y="365125"/>
            <a:ext cx="11353800" cy="1325563"/>
          </a:xfrm>
        </p:spPr>
        <p:txBody>
          <a:bodyPr>
            <a:normAutofit/>
          </a:bodyPr>
          <a:lstStyle/>
          <a:p>
            <a:r>
              <a:rPr lang="el-GR" dirty="0"/>
              <a:t>Οι 5 Βασικές Ανθρώπινες Ανάγκες</a:t>
            </a:r>
            <a:r>
              <a:rPr lang="en-US" dirty="0"/>
              <a:t>,</a:t>
            </a:r>
            <a:r>
              <a:rPr lang="el-GR" dirty="0"/>
              <a:t> </a:t>
            </a:r>
            <a:r>
              <a:rPr lang="en-US" dirty="0"/>
              <a:t>William Glasser</a:t>
            </a:r>
          </a:p>
        </p:txBody>
      </p:sp>
      <p:sp>
        <p:nvSpPr>
          <p:cNvPr id="3" name="Θέση περιεχομένου 2">
            <a:extLst>
              <a:ext uri="{FF2B5EF4-FFF2-40B4-BE49-F238E27FC236}">
                <a16:creationId xmlns:a16="http://schemas.microsoft.com/office/drawing/2014/main" id="{4179288D-76E7-489E-A345-2096C4E7FC39}"/>
              </a:ext>
            </a:extLst>
          </p:cNvPr>
          <p:cNvSpPr>
            <a:spLocks noGrp="1"/>
          </p:cNvSpPr>
          <p:nvPr>
            <p:ph idx="1"/>
          </p:nvPr>
        </p:nvSpPr>
        <p:spPr>
          <a:xfrm>
            <a:off x="690313" y="1807101"/>
            <a:ext cx="6125264" cy="4720962"/>
          </a:xfrm>
        </p:spPr>
        <p:txBody>
          <a:bodyPr>
            <a:normAutofit/>
          </a:bodyPr>
          <a:lstStyle/>
          <a:p>
            <a:pPr marL="0" indent="0">
              <a:lnSpc>
                <a:spcPct val="107000"/>
              </a:lnSpc>
              <a:spcAft>
                <a:spcPts val="800"/>
              </a:spcAft>
              <a:buNone/>
            </a:pPr>
            <a:r>
              <a:rPr lang="el-GR" sz="2400" dirty="0">
                <a:latin typeface="Calibri" panose="020F0502020204030204" pitchFamily="34" charset="0"/>
                <a:ea typeface="Calibri" panose="020F0502020204030204" pitchFamily="34" charset="0"/>
              </a:rPr>
              <a:t>Υπάρχουν πολλά διαφορετικά συστήματα για την ταξινόμηση των βασικών ανθρώπινων αναγκών</a:t>
            </a:r>
            <a:r>
              <a:rPr lang="en-GB" sz="2400" dirty="0">
                <a:effectLst/>
                <a:latin typeface="Calibri" panose="020F0502020204030204" pitchFamily="34" charset="0"/>
                <a:ea typeface="Calibri" panose="020F0502020204030204" pitchFamily="34" charset="0"/>
              </a:rPr>
              <a:t>. </a:t>
            </a:r>
          </a:p>
          <a:p>
            <a:pPr>
              <a:lnSpc>
                <a:spcPct val="107000"/>
              </a:lnSpc>
              <a:spcAft>
                <a:spcPts val="800"/>
              </a:spcAft>
            </a:pPr>
            <a:r>
              <a:rPr lang="el-GR" sz="2400" dirty="0">
                <a:latin typeface="Calibri" panose="020F0502020204030204" pitchFamily="34" charset="0"/>
                <a:ea typeface="Calibri" panose="020F0502020204030204" pitchFamily="34" charset="0"/>
              </a:rPr>
              <a:t>Συμφωνήσαμε για τις πέντε βασικές ανάγκες όπως περιγράφονται από τον </a:t>
            </a:r>
            <a:r>
              <a:rPr lang="el-GR" sz="2400" b="1" dirty="0" err="1">
                <a:latin typeface="Calibri" panose="020F0502020204030204" pitchFamily="34" charset="0"/>
                <a:ea typeface="Calibri" panose="020F0502020204030204" pitchFamily="34" charset="0"/>
              </a:rPr>
              <a:t>William</a:t>
            </a:r>
            <a:r>
              <a:rPr lang="el-GR" sz="2400" b="1" dirty="0">
                <a:latin typeface="Calibri" panose="020F0502020204030204" pitchFamily="34" charset="0"/>
                <a:ea typeface="Calibri" panose="020F0502020204030204" pitchFamily="34" charset="0"/>
              </a:rPr>
              <a:t> </a:t>
            </a:r>
            <a:r>
              <a:rPr lang="el-GR" sz="2400" b="1" dirty="0" err="1">
                <a:latin typeface="Calibri" panose="020F0502020204030204" pitchFamily="34" charset="0"/>
                <a:ea typeface="Calibri" panose="020F0502020204030204" pitchFamily="34" charset="0"/>
              </a:rPr>
              <a:t>Glasser</a:t>
            </a:r>
            <a:r>
              <a:rPr lang="el-GR" sz="2400" b="1" dirty="0">
                <a:latin typeface="Calibri" panose="020F0502020204030204" pitchFamily="34" charset="0"/>
                <a:ea typeface="Calibri" panose="020F0502020204030204" pitchFamily="34" charset="0"/>
              </a:rPr>
              <a:t> </a:t>
            </a:r>
            <a:r>
              <a:rPr lang="el-GR" sz="2400" dirty="0">
                <a:latin typeface="Calibri" panose="020F0502020204030204" pitchFamily="34" charset="0"/>
                <a:ea typeface="Calibri" panose="020F0502020204030204" pitchFamily="34" charset="0"/>
              </a:rPr>
              <a:t>στη Θεωρία Επιλογών</a:t>
            </a:r>
            <a:r>
              <a:rPr lang="en-GB" sz="2400" dirty="0">
                <a:effectLst/>
                <a:latin typeface="Calibri" panose="020F0502020204030204" pitchFamily="34" charset="0"/>
                <a:ea typeface="Calibri" panose="020F0502020204030204" pitchFamily="34" charset="0"/>
              </a:rPr>
              <a:t>. </a:t>
            </a:r>
          </a:p>
          <a:p>
            <a:pPr marL="0" indent="0">
              <a:lnSpc>
                <a:spcPct val="107000"/>
              </a:lnSpc>
              <a:spcAft>
                <a:spcPts val="800"/>
              </a:spcAft>
              <a:buNone/>
            </a:pPr>
            <a:r>
              <a:rPr lang="el-GR" sz="2400" i="1" dirty="0">
                <a:solidFill>
                  <a:srgbClr val="1A7EBA"/>
                </a:solidFill>
                <a:latin typeface="Calibri" panose="020F0502020204030204" pitchFamily="34" charset="0"/>
                <a:ea typeface="Calibri" panose="020F0502020204030204" pitchFamily="34" charset="0"/>
              </a:rPr>
              <a:t>Γιατί;</a:t>
            </a:r>
            <a:r>
              <a:rPr lang="en-GB" sz="2400" i="1" dirty="0">
                <a:solidFill>
                  <a:srgbClr val="1A7EBA"/>
                </a:solidFill>
                <a:effectLst/>
                <a:latin typeface="Calibri" panose="020F0502020204030204" pitchFamily="34" charset="0"/>
                <a:ea typeface="Calibri" panose="020F0502020204030204" pitchFamily="34" charset="0"/>
              </a:rPr>
              <a:t> </a:t>
            </a:r>
          </a:p>
          <a:p>
            <a:pPr>
              <a:lnSpc>
                <a:spcPct val="107000"/>
              </a:lnSpc>
              <a:spcAft>
                <a:spcPts val="800"/>
              </a:spcAft>
            </a:pPr>
            <a:r>
              <a:rPr lang="el-GR" sz="2400" dirty="0">
                <a:latin typeface="Calibri" panose="020F0502020204030204" pitchFamily="34" charset="0"/>
                <a:ea typeface="Calibri" panose="020F0502020204030204" pitchFamily="34" charset="0"/>
              </a:rPr>
              <a:t>Επειδή είχαμε ήδη αποκτήσει εμπειρία πάνω στις ανάγκες και βρήκαμε τη θεωρία του πολύ χρήσιμη στην πράξη</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marL="0" indent="0">
              <a:buNone/>
            </a:pPr>
            <a:endParaRPr lang="el-GR" sz="3600" dirty="0"/>
          </a:p>
        </p:txBody>
      </p:sp>
      <p:sp>
        <p:nvSpPr>
          <p:cNvPr id="11" name="Ορθογώνιο 10">
            <a:extLst>
              <a:ext uri="{FF2B5EF4-FFF2-40B4-BE49-F238E27FC236}">
                <a16:creationId xmlns:a16="http://schemas.microsoft.com/office/drawing/2014/main" id="{174BD135-1EBD-4B4A-9747-CE6223F525AA}"/>
              </a:ext>
            </a:extLst>
          </p:cNvPr>
          <p:cNvSpPr/>
          <p:nvPr/>
        </p:nvSpPr>
        <p:spPr>
          <a:xfrm>
            <a:off x="7448667" y="2529369"/>
            <a:ext cx="2672526" cy="646331"/>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solidFill>
                  <a:schemeClr val="bg1"/>
                </a:solidFill>
              </a:rPr>
              <a:t>2</a:t>
            </a:r>
            <a:r>
              <a:rPr lang="en-US" sz="3600" b="1" cap="none" spc="0" dirty="0">
                <a:ln w="12700" cmpd="sng">
                  <a:solidFill>
                    <a:schemeClr val="accent4"/>
                  </a:solidFill>
                  <a:prstDash val="solid"/>
                </a:ln>
                <a:solidFill>
                  <a:schemeClr val="bg1"/>
                </a:solidFill>
                <a:effectLst/>
              </a:rPr>
              <a:t>. </a:t>
            </a:r>
            <a:r>
              <a:rPr lang="el-GR" sz="3600" b="1" dirty="0">
                <a:ln w="12700" cmpd="sng">
                  <a:solidFill>
                    <a:schemeClr val="accent4"/>
                  </a:solidFill>
                  <a:prstDash val="solid"/>
                </a:ln>
                <a:solidFill>
                  <a:schemeClr val="bg1"/>
                </a:solidFill>
              </a:rPr>
              <a:t>Ελευθερία</a:t>
            </a:r>
            <a:endParaRPr lang="el-GR" sz="3600" b="1" cap="none" spc="0" dirty="0">
              <a:ln w="12700" cmpd="sng">
                <a:solidFill>
                  <a:schemeClr val="accent4"/>
                </a:solidFill>
                <a:prstDash val="solid"/>
              </a:ln>
              <a:solidFill>
                <a:schemeClr val="bg1"/>
              </a:solidFill>
              <a:effectLst/>
            </a:endParaRPr>
          </a:p>
        </p:txBody>
      </p:sp>
      <p:sp>
        <p:nvSpPr>
          <p:cNvPr id="12" name="Ορθογώνιο 11">
            <a:extLst>
              <a:ext uri="{FF2B5EF4-FFF2-40B4-BE49-F238E27FC236}">
                <a16:creationId xmlns:a16="http://schemas.microsoft.com/office/drawing/2014/main" id="{CD816BFD-CDED-4824-9024-62297982B40B}"/>
              </a:ext>
            </a:extLst>
          </p:cNvPr>
          <p:cNvSpPr/>
          <p:nvPr/>
        </p:nvSpPr>
        <p:spPr>
          <a:xfrm>
            <a:off x="7026607" y="4391884"/>
            <a:ext cx="457689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 </a:t>
            </a:r>
            <a:r>
              <a:rPr lang="el-G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Δύναμη και Επιρροή</a:t>
            </a:r>
          </a:p>
        </p:txBody>
      </p:sp>
      <p:sp>
        <p:nvSpPr>
          <p:cNvPr id="13" name="Ορθογώνιο 12">
            <a:extLst>
              <a:ext uri="{FF2B5EF4-FFF2-40B4-BE49-F238E27FC236}">
                <a16:creationId xmlns:a16="http://schemas.microsoft.com/office/drawing/2014/main" id="{55C7D27B-C56E-4A86-A6F9-6D438BA89CF3}"/>
              </a:ext>
            </a:extLst>
          </p:cNvPr>
          <p:cNvSpPr/>
          <p:nvPr/>
        </p:nvSpPr>
        <p:spPr>
          <a:xfrm>
            <a:off x="6673593" y="1883038"/>
            <a:ext cx="5264133" cy="646331"/>
          </a:xfrm>
          <a:prstGeom prst="rect">
            <a:avLst/>
          </a:prstGeom>
          <a:noFill/>
        </p:spPr>
        <p:txBody>
          <a:bodyPr wrap="none" lIns="91440" tIns="45720" rIns="91440" bIns="45720">
            <a:spAutoFit/>
          </a:bodyPr>
          <a:lstStyle/>
          <a:p>
            <a:pPr algn="ctr"/>
            <a:r>
              <a:rPr lang="en-US" sz="3600" b="1" dirty="0">
                <a:ln w="12700" cmpd="sng">
                  <a:solidFill>
                    <a:srgbClr val="92D050"/>
                  </a:solidFill>
                  <a:prstDash val="solid"/>
                </a:ln>
                <a:solidFill>
                  <a:schemeClr val="bg1"/>
                </a:solidFill>
              </a:rPr>
              <a:t>1. </a:t>
            </a:r>
            <a:r>
              <a:rPr lang="el-GR" sz="3600" b="1" dirty="0">
                <a:ln w="12700" cmpd="sng">
                  <a:solidFill>
                    <a:srgbClr val="92D050"/>
                  </a:solidFill>
                  <a:prstDash val="solid"/>
                </a:ln>
                <a:solidFill>
                  <a:schemeClr val="bg1"/>
                </a:solidFill>
              </a:rPr>
              <a:t>Ασφάλεια και επιβίωση</a:t>
            </a:r>
            <a:endParaRPr lang="en-US" sz="3600" b="1" dirty="0">
              <a:ln w="12700" cmpd="sng">
                <a:solidFill>
                  <a:srgbClr val="92D050"/>
                </a:solidFill>
                <a:prstDash val="solid"/>
              </a:ln>
              <a:solidFill>
                <a:schemeClr val="bg1"/>
              </a:solidFill>
            </a:endParaRPr>
          </a:p>
        </p:txBody>
      </p:sp>
      <p:sp>
        <p:nvSpPr>
          <p:cNvPr id="4" name="Ορθογώνιο 3">
            <a:extLst>
              <a:ext uri="{FF2B5EF4-FFF2-40B4-BE49-F238E27FC236}">
                <a16:creationId xmlns:a16="http://schemas.microsoft.com/office/drawing/2014/main" id="{D27F8733-99F0-400A-927C-0CF19FF74863}"/>
              </a:ext>
            </a:extLst>
          </p:cNvPr>
          <p:cNvSpPr/>
          <p:nvPr/>
        </p:nvSpPr>
        <p:spPr>
          <a:xfrm>
            <a:off x="7448667" y="3247272"/>
            <a:ext cx="5132584" cy="1200329"/>
          </a:xfrm>
          <a:prstGeom prst="rect">
            <a:avLst/>
          </a:prstGeom>
          <a:noFill/>
        </p:spPr>
        <p:txBody>
          <a:bodyPr wrap="square" lIns="91440" tIns="45720" rIns="91440" bIns="45720">
            <a:spAutoFit/>
          </a:bodyPr>
          <a:lstStyle/>
          <a:p>
            <a:pPr algn="ctr"/>
            <a:r>
              <a:rPr lang="en-US" sz="3600" b="1" dirty="0">
                <a:ln w="6600">
                  <a:solidFill>
                    <a:srgbClr val="E12A3C"/>
                  </a:solidFill>
                  <a:prstDash val="solid"/>
                </a:ln>
                <a:solidFill>
                  <a:schemeClr val="bg1"/>
                </a:solidFill>
              </a:rPr>
              <a:t>3</a:t>
            </a:r>
            <a:r>
              <a:rPr lang="en-US" sz="3600" b="1" cap="none" spc="0" dirty="0">
                <a:ln w="6600">
                  <a:solidFill>
                    <a:srgbClr val="E12A3C"/>
                  </a:solidFill>
                  <a:prstDash val="solid"/>
                </a:ln>
                <a:solidFill>
                  <a:schemeClr val="bg1"/>
                </a:solidFill>
              </a:rPr>
              <a:t>. </a:t>
            </a:r>
            <a:r>
              <a:rPr lang="el-GR" sz="3600" b="1" dirty="0">
                <a:ln w="6600">
                  <a:solidFill>
                    <a:srgbClr val="E12A3C"/>
                  </a:solidFill>
                  <a:prstDash val="solid"/>
                </a:ln>
                <a:solidFill>
                  <a:schemeClr val="bg1"/>
                </a:solidFill>
              </a:rPr>
              <a:t>Αγάπη και αίσθηση του ανήκειν</a:t>
            </a:r>
            <a:endParaRPr lang="el-GR" sz="3600" b="1" cap="none" spc="0" dirty="0">
              <a:ln w="6600">
                <a:solidFill>
                  <a:srgbClr val="E12A3C"/>
                </a:solidFill>
                <a:prstDash val="solid"/>
              </a:ln>
              <a:solidFill>
                <a:schemeClr val="bg1"/>
              </a:solidFill>
            </a:endParaRPr>
          </a:p>
        </p:txBody>
      </p:sp>
      <p:sp>
        <p:nvSpPr>
          <p:cNvPr id="5" name="Ορθογώνιο 4">
            <a:extLst>
              <a:ext uri="{FF2B5EF4-FFF2-40B4-BE49-F238E27FC236}">
                <a16:creationId xmlns:a16="http://schemas.microsoft.com/office/drawing/2014/main" id="{051F93E8-C3C7-4524-A0EC-06081E854CC0}"/>
              </a:ext>
            </a:extLst>
          </p:cNvPr>
          <p:cNvSpPr/>
          <p:nvPr/>
        </p:nvSpPr>
        <p:spPr>
          <a:xfrm>
            <a:off x="6677464" y="5165504"/>
            <a:ext cx="3003515" cy="646331"/>
          </a:xfrm>
          <a:prstGeom prst="rect">
            <a:avLst/>
          </a:prstGeom>
          <a:noFill/>
        </p:spPr>
        <p:txBody>
          <a:bodyPr wrap="none" lIns="91440" tIns="45720" rIns="91440" bIns="45720">
            <a:spAutoFit/>
          </a:bodyPr>
          <a:lstStyle/>
          <a:p>
            <a:pPr algn="ctr"/>
            <a:r>
              <a:rPr lang="en-US" sz="3600" b="1" cap="none" spc="0" dirty="0">
                <a:ln w="10160">
                  <a:solidFill>
                    <a:srgbClr val="00B0F0"/>
                  </a:solidFill>
                  <a:prstDash val="solid"/>
                </a:ln>
                <a:solidFill>
                  <a:srgbClr val="FFFFFF"/>
                </a:solidFill>
                <a:effectLst>
                  <a:outerShdw blurRad="38100" dist="22860" dir="5400000" algn="tl" rotWithShape="0">
                    <a:srgbClr val="000000">
                      <a:alpha val="30000"/>
                    </a:srgbClr>
                  </a:outerShdw>
                </a:effectLst>
              </a:rPr>
              <a:t>5. </a:t>
            </a:r>
            <a:r>
              <a:rPr lang="el-GR" sz="3600" b="1" dirty="0">
                <a:ln w="10160">
                  <a:solidFill>
                    <a:srgbClr val="00B0F0"/>
                  </a:solidFill>
                  <a:prstDash val="solid"/>
                </a:ln>
                <a:solidFill>
                  <a:srgbClr val="FFFFFF"/>
                </a:solidFill>
                <a:effectLst>
                  <a:outerShdw blurRad="38100" dist="22860" dir="5400000" algn="tl" rotWithShape="0">
                    <a:srgbClr val="000000">
                      <a:alpha val="30000"/>
                    </a:srgbClr>
                  </a:outerShdw>
                </a:effectLst>
              </a:rPr>
              <a:t>Διασκέδαση</a:t>
            </a:r>
            <a:endParaRPr lang="el-GR" sz="3600" b="1" cap="none" spc="0" dirty="0">
              <a:ln w="10160">
                <a:solidFill>
                  <a:srgbClr val="00B0F0"/>
                </a:solidFill>
                <a:prstDash val="solid"/>
              </a:ln>
              <a:solidFill>
                <a:srgbClr val="FFFFFF"/>
              </a:solidFill>
              <a:effectLst>
                <a:outerShdw blurRad="38100" dist="22860" dir="5400000" algn="tl" rotWithShape="0">
                  <a:srgbClr val="000000">
                    <a:alpha val="30000"/>
                  </a:srgbClr>
                </a:outerShdw>
              </a:effectLst>
            </a:endParaRPr>
          </a:p>
        </p:txBody>
      </p:sp>
      <p:sp>
        <p:nvSpPr>
          <p:cNvPr id="10" name="TextBox 9">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291605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1</a:t>
            </a:r>
            <a:r>
              <a:rPr lang="el-GR" b="0" baseline="30000" dirty="0"/>
              <a:t>η</a:t>
            </a:r>
            <a:r>
              <a:rPr lang="el-GR" b="0" dirty="0"/>
              <a:t> Βασική Ανάγκη:</a:t>
            </a:r>
            <a:r>
              <a:rPr lang="en-US" b="0" dirty="0"/>
              <a:t> </a:t>
            </a:r>
            <a:r>
              <a:rPr lang="el-GR" dirty="0"/>
              <a:t>Ασφάλεια και επιβίωση</a:t>
            </a:r>
            <a:r>
              <a:rPr lang="en-US" dirty="0"/>
              <a:t>   </a:t>
            </a:r>
            <a:r>
              <a:rPr lang="en-US" sz="2400" b="0" dirty="0"/>
              <a:t>(1/4)</a:t>
            </a:r>
            <a:endParaRPr lang="el-GR" b="0"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1" y="1825625"/>
            <a:ext cx="7391400" cy="4667250"/>
          </a:xfrm>
        </p:spPr>
        <p:txBody>
          <a:bodyPr>
            <a:normAutofit fontScale="85000" lnSpcReduction="10000"/>
          </a:bodyPr>
          <a:lstStyle/>
          <a:p>
            <a:pPr>
              <a:lnSpc>
                <a:spcPct val="107000"/>
              </a:lnSpc>
              <a:spcAft>
                <a:spcPts val="800"/>
              </a:spcAft>
            </a:pPr>
            <a:r>
              <a:rPr lang="el-GR" sz="2400" dirty="0">
                <a:latin typeface="Calibri" panose="020F0502020204030204" pitchFamily="34" charset="0"/>
                <a:ea typeface="Calibri" panose="020F0502020204030204" pitchFamily="34" charset="0"/>
              </a:rPr>
              <a:t>Η ανάγκη για επιβίωση περιλαμβάνει όλα όσα χρειάζονται για να ζήσουμε, όπως κίνηση, αέρας, καταφύγιο, φαγητό, ζεστασιά, ψύξη, ξεκούραση και ύπνος, υγεία, προστασία και ασφάλεια</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b="1" dirty="0">
                <a:latin typeface="Calibri" panose="020F0502020204030204" pitchFamily="34" charset="0"/>
                <a:ea typeface="Calibri" panose="020F0502020204030204" pitchFamily="34" charset="0"/>
              </a:rPr>
              <a:t>Όλοι οι άνθρωποι έχουν την ανάγκη να αισθάνονται ασφαλείς</a:t>
            </a:r>
            <a:r>
              <a:rPr lang="en-GB" sz="2400" b="1" dirty="0">
                <a:effectLst/>
                <a:latin typeface="Calibri" panose="020F0502020204030204" pitchFamily="34" charset="0"/>
                <a:ea typeface="Calibri" panose="020F0502020204030204" pitchFamily="34" charset="0"/>
              </a:rPr>
              <a:t>.</a:t>
            </a:r>
          </a:p>
          <a:p>
            <a:pPr lvl="1">
              <a:lnSpc>
                <a:spcPct val="107000"/>
              </a:lnSpc>
              <a:spcAft>
                <a:spcPts val="800"/>
              </a:spcAft>
              <a:buClr>
                <a:srgbClr val="00B0F0"/>
              </a:buClr>
            </a:pPr>
            <a:r>
              <a:rPr lang="el-GR" dirty="0">
                <a:latin typeface="Calibri" panose="020F0502020204030204" pitchFamily="34" charset="0"/>
                <a:ea typeface="Calibri" panose="020F0502020204030204" pitchFamily="34" charset="0"/>
              </a:rPr>
              <a:t>Φανταστείτε ότι δεν είχατε τίποτα να φάτε και δεν ξέρατε από πού θα βρείτε κάτι για φαγητό στο κοντινό μέλλον</a:t>
            </a:r>
            <a:r>
              <a:rPr lang="en-GB" dirty="0">
                <a:effectLst/>
                <a:latin typeface="Calibri" panose="020F0502020204030204" pitchFamily="34" charset="0"/>
                <a:ea typeface="Calibri" panose="020F0502020204030204" pitchFamily="34" charset="0"/>
              </a:rPr>
              <a:t>. </a:t>
            </a:r>
          </a:p>
          <a:p>
            <a:pPr lvl="1">
              <a:lnSpc>
                <a:spcPct val="107000"/>
              </a:lnSpc>
              <a:spcAft>
                <a:spcPts val="800"/>
              </a:spcAft>
              <a:buClr>
                <a:srgbClr val="00B0F0"/>
              </a:buClr>
            </a:pPr>
            <a:r>
              <a:rPr lang="el-GR" i="1" dirty="0">
                <a:solidFill>
                  <a:srgbClr val="1A7EBA"/>
                </a:solidFill>
                <a:latin typeface="Calibri" panose="020F0502020204030204" pitchFamily="34" charset="0"/>
                <a:ea typeface="Calibri" panose="020F0502020204030204" pitchFamily="34" charset="0"/>
              </a:rPr>
              <a:t>Πώς θα σας φαινόταν αυτό;</a:t>
            </a:r>
            <a:r>
              <a:rPr lang="en-GB" i="1" dirty="0">
                <a:solidFill>
                  <a:srgbClr val="1A7EBA"/>
                </a:solidFill>
                <a:effectLst/>
                <a:latin typeface="Calibri" panose="020F0502020204030204" pitchFamily="34" charset="0"/>
                <a:ea typeface="Calibri" panose="020F0502020204030204" pitchFamily="34" charset="0"/>
              </a:rPr>
              <a:t> </a:t>
            </a:r>
          </a:p>
          <a:p>
            <a:pPr lvl="1">
              <a:lnSpc>
                <a:spcPct val="107000"/>
              </a:lnSpc>
              <a:spcAft>
                <a:spcPts val="800"/>
              </a:spcAft>
              <a:buClr>
                <a:srgbClr val="00B0F0"/>
              </a:buClr>
            </a:pPr>
            <a:r>
              <a:rPr lang="el-GR" dirty="0">
                <a:latin typeface="Calibri" panose="020F0502020204030204" pitchFamily="34" charset="0"/>
                <a:ea typeface="Calibri" panose="020F0502020204030204" pitchFamily="34" charset="0"/>
              </a:rPr>
              <a:t>Αν δεν είχατε σπίτι και δεν γνωρίζατε πού θα μπορούσατε να κοιμηθείτε το επόμενο βράδυ, θα επηρεαζόταν η ανάγκη σας για ασφάλεια και επιβίωση. </a:t>
            </a:r>
          </a:p>
          <a:p>
            <a:pPr lvl="1">
              <a:lnSpc>
                <a:spcPct val="107000"/>
              </a:lnSpc>
              <a:spcAft>
                <a:spcPts val="800"/>
              </a:spcAft>
              <a:buClr>
                <a:srgbClr val="00B0F0"/>
              </a:buClr>
            </a:pPr>
            <a:r>
              <a:rPr lang="el-GR" dirty="0">
                <a:latin typeface="Calibri" panose="020F0502020204030204" pitchFamily="34" charset="0"/>
                <a:ea typeface="Calibri" panose="020F0502020204030204" pitchFamily="34" charset="0"/>
              </a:rPr>
              <a:t>Σε ανθρώπους που ζουν σε περιοχές που υπάρχει κρίση, επίσης απειλείται η ανάγκη τους για ασφάλεια και επιβίωση</a:t>
            </a:r>
            <a:r>
              <a:rPr lang="en-GB" dirty="0">
                <a:effectLst/>
                <a:latin typeface="Calibri" panose="020F0502020204030204" pitchFamily="34" charset="0"/>
                <a:ea typeface="Calibri" panose="020F0502020204030204" pitchFamily="34" charset="0"/>
              </a:rPr>
              <a:t>.</a:t>
            </a:r>
            <a:endParaRPr lang="el-GR" dirty="0">
              <a:effectLst/>
              <a:latin typeface="Calibri" panose="020F0502020204030204" pitchFamily="34" charset="0"/>
              <a:ea typeface="Calibri" panose="020F0502020204030204" pitchFamily="34" charset="0"/>
            </a:endParaRPr>
          </a:p>
          <a:p>
            <a:pPr marL="0" indent="0">
              <a:buNone/>
            </a:pPr>
            <a:endParaRPr lang="el-GR" sz="3600" dirty="0"/>
          </a:p>
        </p:txBody>
      </p:sp>
      <p:pic>
        <p:nvPicPr>
          <p:cNvPr id="1026" name="Picture 2">
            <a:extLst>
              <a:ext uri="{FF2B5EF4-FFF2-40B4-BE49-F238E27FC236}">
                <a16:creationId xmlns:a16="http://schemas.microsoft.com/office/drawing/2014/main" id="{DE30668B-7BFC-424B-AC08-AED3F69A6A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670" y="1825625"/>
            <a:ext cx="3659266" cy="2845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43E4AB-E6B2-433E-A7AD-AF55D82E61FD}"/>
              </a:ext>
            </a:extLst>
          </p:cNvPr>
          <p:cNvSpPr txBox="1"/>
          <p:nvPr/>
        </p:nvSpPr>
        <p:spPr>
          <a:xfrm>
            <a:off x="60152" y="6539402"/>
            <a:ext cx="1758879" cy="307777"/>
          </a:xfrm>
          <a:prstGeom prst="rect">
            <a:avLst/>
          </a:prstGeom>
          <a:noFill/>
        </p:spPr>
        <p:txBody>
          <a:bodyPr wrap="none" rtlCol="0">
            <a:spAutoFit/>
          </a:bodyPr>
          <a:lstStyle/>
          <a:p>
            <a:r>
              <a:rPr lang="el-GR" sz="1400" dirty="0">
                <a:hlinkClick r:id="rId4"/>
              </a:rPr>
              <a:t>Πηγή</a:t>
            </a:r>
            <a:r>
              <a:rPr lang="en-US" sz="1400" dirty="0"/>
              <a:t> | </a:t>
            </a:r>
            <a:r>
              <a:rPr lang="el-GR" sz="1400" dirty="0">
                <a:hlinkClick r:id="rId5"/>
              </a:rPr>
              <a:t>Άδεια </a:t>
            </a:r>
            <a:r>
              <a:rPr lang="en-US" sz="1400" dirty="0">
                <a:hlinkClick r:id="rId5"/>
              </a:rPr>
              <a:t>Pixabay</a:t>
            </a:r>
            <a:endParaRPr lang="el-GR" sz="1400" dirty="0"/>
          </a:p>
        </p:txBody>
      </p:sp>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423834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0" y="1825625"/>
            <a:ext cx="10339137" cy="4351338"/>
          </a:xfrm>
        </p:spPr>
        <p:txBody>
          <a:bodyPr>
            <a:normAutofit/>
          </a:bodyPr>
          <a:lstStyle/>
          <a:p>
            <a:pPr marL="0" indent="0">
              <a:lnSpc>
                <a:spcPct val="107000"/>
              </a:lnSpc>
              <a:spcAft>
                <a:spcPts val="800"/>
              </a:spcAft>
              <a:buNone/>
            </a:pPr>
            <a:r>
              <a:rPr lang="el-GR" sz="2400" dirty="0">
                <a:latin typeface="Calibri" panose="020F0502020204030204" pitchFamily="34" charset="0"/>
                <a:ea typeface="Calibri" panose="020F0502020204030204" pitchFamily="34" charset="0"/>
              </a:rPr>
              <a:t>Αλλά δεν χρειάζεται πάντα να είναι τόσο δραματικό: </a:t>
            </a:r>
            <a:r>
              <a:rPr lang="el-GR" sz="2400" b="1" dirty="0">
                <a:latin typeface="Calibri" panose="020F0502020204030204" pitchFamily="34" charset="0"/>
                <a:ea typeface="Calibri" panose="020F0502020204030204" pitchFamily="34" charset="0"/>
              </a:rPr>
              <a:t>η ανάγκη μας για ασφάλεια και επιβίωση εμφανίζεται επίσης όταν αισθανόμαστε ότι απειλούμαστε και φοβόμαστε</a:t>
            </a:r>
            <a:r>
              <a:rPr lang="en-GB" sz="2400" b="1" dirty="0">
                <a:effectLst/>
                <a:latin typeface="Calibri" panose="020F0502020204030204" pitchFamily="34" charset="0"/>
                <a:ea typeface="Calibri" panose="020F0502020204030204" pitchFamily="34" charset="0"/>
              </a:rPr>
              <a:t>. </a:t>
            </a:r>
          </a:p>
          <a:p>
            <a:pPr lvl="1">
              <a:lnSpc>
                <a:spcPct val="107000"/>
              </a:lnSpc>
              <a:spcAft>
                <a:spcPts val="800"/>
              </a:spcAft>
            </a:pPr>
            <a:r>
              <a:rPr lang="el-GR" dirty="0">
                <a:latin typeface="Calibri" panose="020F0502020204030204" pitchFamily="34" charset="0"/>
                <a:ea typeface="Calibri" panose="020F0502020204030204" pitchFamily="34" charset="0"/>
              </a:rPr>
              <a:t>Πιθανώς γνωρίζετε μαθητές που φρικάρουν όταν παίρνουν κακό βαθμό. </a:t>
            </a:r>
          </a:p>
          <a:p>
            <a:pPr lvl="1">
              <a:lnSpc>
                <a:spcPct val="107000"/>
              </a:lnSpc>
              <a:spcAft>
                <a:spcPts val="800"/>
              </a:spcAft>
            </a:pPr>
            <a:r>
              <a:rPr lang="el-GR" dirty="0">
                <a:latin typeface="Calibri" panose="020F0502020204030204" pitchFamily="34" charset="0"/>
                <a:ea typeface="Calibri" panose="020F0502020204030204" pitchFamily="34" charset="0"/>
              </a:rPr>
              <a:t>Φυσικά, η ζωή τους δεν απειλείται, κι όμως εξακολουθούν να έχουν συναισθήματα σαν να διατρέχουν μεγάλο κίνδυνο. </a:t>
            </a:r>
          </a:p>
          <a:p>
            <a:pPr lvl="1">
              <a:lnSpc>
                <a:spcPct val="107000"/>
              </a:lnSpc>
              <a:spcAft>
                <a:spcPts val="800"/>
              </a:spcAft>
            </a:pPr>
            <a:r>
              <a:rPr lang="el-GR" dirty="0">
                <a:latin typeface="Calibri" panose="020F0502020204030204" pitchFamily="34" charset="0"/>
                <a:ea typeface="Calibri" panose="020F0502020204030204" pitchFamily="34" charset="0"/>
              </a:rPr>
              <a:t>Πιθανότατα έχετε επίσης βιώσει καταστάσεις στις οποίες αισθανθήκατε μεγάλο φόβο. Εδώ έρχεται η ανάγκη σας για ασφάλεια και επιβίωση</a:t>
            </a:r>
            <a:r>
              <a:rPr lang="en-GB" dirty="0">
                <a:effectLst/>
                <a:latin typeface="Calibri" panose="020F0502020204030204" pitchFamily="34" charset="0"/>
                <a:ea typeface="Calibri" panose="020F0502020204030204" pitchFamily="34" charset="0"/>
              </a:rPr>
              <a:t>.</a:t>
            </a:r>
            <a:endParaRPr lang="el-GR"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7" name="Τίτλος 1">
            <a:extLst>
              <a:ext uri="{FF2B5EF4-FFF2-40B4-BE49-F238E27FC236}">
                <a16:creationId xmlns:a16="http://schemas.microsoft.com/office/drawing/2014/main" id="{BBFED2A6-B131-42F4-BD52-2C314A83E5AD}"/>
              </a:ext>
            </a:extLst>
          </p:cNvPr>
          <p:cNvSpPr txBox="1">
            <a:spLocks/>
          </p:cNvSpPr>
          <p:nvPr/>
        </p:nvSpPr>
        <p:spPr>
          <a:xfrm>
            <a:off x="838200" y="365125"/>
            <a:ext cx="107710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68121"/>
                </a:solidFill>
                <a:latin typeface="+mj-lt"/>
                <a:ea typeface="+mj-ea"/>
                <a:cs typeface="+mj-cs"/>
              </a:defRPr>
            </a:lvl1pPr>
          </a:lstStyle>
          <a:p>
            <a:r>
              <a:rPr lang="el-GR" b="0" dirty="0"/>
              <a:t>1</a:t>
            </a:r>
            <a:r>
              <a:rPr lang="el-GR" b="0" baseline="30000" dirty="0"/>
              <a:t>η</a:t>
            </a:r>
            <a:r>
              <a:rPr lang="el-GR" b="0" dirty="0"/>
              <a:t> Βασική Ανάγκη:</a:t>
            </a:r>
            <a:r>
              <a:rPr lang="en-US" b="0" dirty="0"/>
              <a:t> </a:t>
            </a:r>
            <a:r>
              <a:rPr lang="el-GR" dirty="0"/>
              <a:t>Ασφάλεια και επιβίωση</a:t>
            </a:r>
            <a:r>
              <a:rPr lang="en-US" dirty="0"/>
              <a:t>   </a:t>
            </a:r>
            <a:r>
              <a:rPr lang="en-US" sz="2400" b="0" dirty="0"/>
              <a:t>(</a:t>
            </a:r>
            <a:r>
              <a:rPr lang="el-GR" sz="2400" b="0" dirty="0"/>
              <a:t>2</a:t>
            </a:r>
            <a:r>
              <a:rPr lang="en-US" sz="2400" b="0" dirty="0"/>
              <a:t>/4)</a:t>
            </a:r>
            <a:endParaRPr lang="el-GR" b="0" dirty="0"/>
          </a:p>
        </p:txBody>
      </p:sp>
    </p:spTree>
    <p:extLst>
      <p:ext uri="{BB962C8B-B14F-4D97-AF65-F5344CB8AC3E}">
        <p14:creationId xmlns:p14="http://schemas.microsoft.com/office/powerpoint/2010/main" val="336443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0" y="1825625"/>
            <a:ext cx="10339137" cy="4351338"/>
          </a:xfrm>
        </p:spPr>
        <p:txBody>
          <a:bodyPr>
            <a:normAutofit/>
          </a:bodyPr>
          <a:lstStyle/>
          <a:p>
            <a:pPr marL="0" indent="0">
              <a:lnSpc>
                <a:spcPct val="107000"/>
              </a:lnSpc>
              <a:spcAft>
                <a:spcPts val="800"/>
              </a:spcAft>
              <a:buNone/>
            </a:pPr>
            <a:r>
              <a:rPr lang="el-GR" sz="2400" b="1" dirty="0">
                <a:latin typeface="Calibri" panose="020F0502020204030204" pitchFamily="34" charset="0"/>
                <a:ea typeface="Calibri" panose="020F0502020204030204" pitchFamily="34" charset="0"/>
              </a:rPr>
              <a:t>Η ανάγκη μας για επιβίωση μας βοηθά επίσης να παραμείνουμε υγιείς</a:t>
            </a:r>
            <a:r>
              <a:rPr lang="en-GB" sz="2400" b="1" dirty="0">
                <a:effectLst/>
                <a:latin typeface="Calibri" panose="020F0502020204030204" pitchFamily="34" charset="0"/>
                <a:ea typeface="Calibri" panose="020F0502020204030204" pitchFamily="34" charset="0"/>
              </a:rPr>
              <a:t>. </a:t>
            </a:r>
          </a:p>
          <a:p>
            <a:pPr>
              <a:lnSpc>
                <a:spcPct val="107000"/>
              </a:lnSpc>
              <a:spcAft>
                <a:spcPts val="800"/>
              </a:spcAft>
            </a:pPr>
            <a:r>
              <a:rPr lang="el-GR" sz="2400" dirty="0">
                <a:latin typeface="Calibri" panose="020F0502020204030204" pitchFamily="34" charset="0"/>
                <a:ea typeface="Calibri" panose="020F0502020204030204" pitchFamily="34" charset="0"/>
              </a:rPr>
              <a:t>Φαίνεται πολύ σύντομα όταν το σώμα μας χρειάζεται κάτι. </a:t>
            </a:r>
          </a:p>
          <a:p>
            <a:pPr>
              <a:lnSpc>
                <a:spcPct val="107000"/>
              </a:lnSpc>
              <a:spcAft>
                <a:spcPts val="800"/>
              </a:spcAft>
            </a:pPr>
            <a:r>
              <a:rPr lang="el-GR" sz="2400" dirty="0">
                <a:latin typeface="Calibri" panose="020F0502020204030204" pitchFamily="34" charset="0"/>
                <a:ea typeface="Calibri" panose="020F0502020204030204" pitchFamily="34" charset="0"/>
              </a:rPr>
              <a:t>Σκεφτείτε πόσο άβολη μπορεί να είναι η πείνα ή η δίψα. </a:t>
            </a:r>
          </a:p>
          <a:p>
            <a:pPr>
              <a:lnSpc>
                <a:spcPct val="107000"/>
              </a:lnSpc>
              <a:spcAft>
                <a:spcPts val="800"/>
              </a:spcAft>
            </a:pPr>
            <a:r>
              <a:rPr lang="el-GR" sz="2400" dirty="0">
                <a:latin typeface="Calibri" panose="020F0502020204030204" pitchFamily="34" charset="0"/>
                <a:ea typeface="Calibri" panose="020F0502020204030204" pitchFamily="34" charset="0"/>
              </a:rPr>
              <a:t>Μερικοί άνθρωποι εκνευρίζονται αν πρέπει να καθίσουν ακίνητοι για πολύ καιρό και χρειάζονται άσκηση. Η ανάγκη για καθαριότητα, καθαρό αέρα, περισσότερη ζεστασιά ή ψύξη είναι επίσης μέρος αυτού</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marL="0" indent="0">
              <a:buNone/>
            </a:pPr>
            <a:endParaRPr lang="el-GR" sz="3600" dirty="0"/>
          </a:p>
        </p:txBody>
      </p:sp>
      <p:sp>
        <p:nvSpPr>
          <p:cNvPr id="6" name="TextBox 5">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7"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1</a:t>
            </a:r>
            <a:r>
              <a:rPr lang="el-GR" b="0" baseline="30000" dirty="0"/>
              <a:t>η</a:t>
            </a:r>
            <a:r>
              <a:rPr lang="el-GR" b="0" dirty="0"/>
              <a:t> Βασική Ανάγκη:</a:t>
            </a:r>
            <a:r>
              <a:rPr lang="en-US" b="0" dirty="0"/>
              <a:t> </a:t>
            </a:r>
            <a:r>
              <a:rPr lang="el-GR" dirty="0"/>
              <a:t>Ασφάλεια και επιβίωση</a:t>
            </a:r>
            <a:r>
              <a:rPr lang="en-US" dirty="0"/>
              <a:t>   </a:t>
            </a:r>
            <a:r>
              <a:rPr lang="en-US" sz="2400" b="0" dirty="0"/>
              <a:t>(</a:t>
            </a:r>
            <a:r>
              <a:rPr lang="el-GR" sz="2400" b="0" dirty="0"/>
              <a:t>3</a:t>
            </a:r>
            <a:r>
              <a:rPr lang="en-US" sz="2400" b="0" dirty="0"/>
              <a:t>/4)</a:t>
            </a:r>
            <a:endParaRPr lang="el-GR" b="0" dirty="0"/>
          </a:p>
        </p:txBody>
      </p:sp>
    </p:spTree>
    <p:extLst>
      <p:ext uri="{BB962C8B-B14F-4D97-AF65-F5344CB8AC3E}">
        <p14:creationId xmlns:p14="http://schemas.microsoft.com/office/powerpoint/2010/main" val="83495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07">
            <a:extLst>
              <a:ext uri="{FF2B5EF4-FFF2-40B4-BE49-F238E27FC236}">
                <a16:creationId xmlns:a16="http://schemas.microsoft.com/office/drawing/2014/main" id="{03FB2DE9-90FD-4DE6-BE98-05A7F11E6E01}"/>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90710" y="1993065"/>
            <a:ext cx="10578735" cy="477637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42103244-805B-4C02-88C4-7B95B6D1213C}"/>
              </a:ext>
            </a:extLst>
          </p:cNvPr>
          <p:cNvSpPr>
            <a:spLocks noGrp="1"/>
          </p:cNvSpPr>
          <p:nvPr>
            <p:ph type="title"/>
          </p:nvPr>
        </p:nvSpPr>
        <p:spPr>
          <a:xfrm>
            <a:off x="838200" y="365125"/>
            <a:ext cx="10011586" cy="1325563"/>
          </a:xfrm>
        </p:spPr>
        <p:txBody>
          <a:bodyPr/>
          <a:lstStyle/>
          <a:p>
            <a:r>
              <a:rPr lang="el-GR" dirty="0"/>
              <a:t>Σκεφθείτε</a:t>
            </a:r>
            <a:r>
              <a:rPr lang="en-US" dirty="0"/>
              <a:t>       </a:t>
            </a:r>
            <a:endParaRPr lang="el-GR" dirty="0"/>
          </a:p>
        </p:txBody>
      </p:sp>
      <p:sp>
        <p:nvSpPr>
          <p:cNvPr id="3" name="Θέση περιεχομένου 2">
            <a:extLst>
              <a:ext uri="{FF2B5EF4-FFF2-40B4-BE49-F238E27FC236}">
                <a16:creationId xmlns:a16="http://schemas.microsoft.com/office/drawing/2014/main" id="{1676D6EF-708C-4192-8AEF-FD64CC96A42E}"/>
              </a:ext>
            </a:extLst>
          </p:cNvPr>
          <p:cNvSpPr>
            <a:spLocks noGrp="1"/>
          </p:cNvSpPr>
          <p:nvPr>
            <p:ph idx="1"/>
          </p:nvPr>
        </p:nvSpPr>
        <p:spPr>
          <a:xfrm>
            <a:off x="908231" y="1713783"/>
            <a:ext cx="8415064" cy="5172201"/>
          </a:xfrm>
          <a:noFill/>
        </p:spPr>
        <p:txBody>
          <a:bodyPr>
            <a:normAutofit fontScale="92500" lnSpcReduction="10000"/>
          </a:bodyPr>
          <a:lstStyle/>
          <a:p>
            <a:pPr marL="0" indent="0">
              <a:buNone/>
            </a:pPr>
            <a:r>
              <a:rPr lang="el-GR" sz="2400" dirty="0">
                <a:solidFill>
                  <a:srgbClr val="000000"/>
                </a:solidFill>
                <a:latin typeface="Calibri" panose="020F0502020204030204" pitchFamily="34" charset="0"/>
                <a:ea typeface="Calibri" panose="020F0502020204030204" pitchFamily="34" charset="0"/>
              </a:rPr>
              <a:t>Σκεφθείτε για δύο λεπτά τις ανάγκες του σώματός σας</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lvl="1"/>
            <a:r>
              <a:rPr lang="el-GR" i="1" dirty="0">
                <a:latin typeface="Calibri" panose="020F0502020204030204" pitchFamily="34" charset="0"/>
                <a:ea typeface="Calibri" panose="020F0502020204030204" pitchFamily="34" charset="0"/>
              </a:rPr>
              <a:t>Νοιώστε τον εαυτό σας για λίγο - καλύπτονται αυτή τη στιγμή όλες σας οι φυσικές ανάγκες;</a:t>
            </a:r>
          </a:p>
          <a:p>
            <a:pPr lvl="1"/>
            <a:r>
              <a:rPr lang="el-GR" i="1" dirty="0">
                <a:latin typeface="Calibri" panose="020F0502020204030204" pitchFamily="34" charset="0"/>
                <a:ea typeface="Calibri" panose="020F0502020204030204" pitchFamily="34" charset="0"/>
              </a:rPr>
              <a:t>Νοιώθετε δραστήριοι και ζωντανοί; Χρειάζεστε άσκηση ή καθαρό αέρα;</a:t>
            </a:r>
          </a:p>
          <a:p>
            <a:pPr lvl="1"/>
            <a:r>
              <a:rPr lang="el-GR" i="1" dirty="0">
                <a:latin typeface="Calibri" panose="020F0502020204030204" pitchFamily="34" charset="0"/>
                <a:ea typeface="Calibri" panose="020F0502020204030204" pitchFamily="34" charset="0"/>
              </a:rPr>
              <a:t>Κάθεστε καλά; Νοιώθετε ένταση οπουδήποτε;</a:t>
            </a:r>
          </a:p>
          <a:p>
            <a:pPr lvl="1"/>
            <a:r>
              <a:rPr lang="el-GR" i="1" dirty="0">
                <a:latin typeface="Calibri" panose="020F0502020204030204" pitchFamily="34" charset="0"/>
                <a:ea typeface="Calibri" panose="020F0502020204030204" pitchFamily="34" charset="0"/>
              </a:rPr>
              <a:t>Είναι η θερμοκρασία κατάλληλη για εσάς ή θα θέλατε να είναι πιο ζεστά ή πιο δροσερά;</a:t>
            </a:r>
          </a:p>
          <a:p>
            <a:pPr lvl="1"/>
            <a:r>
              <a:rPr lang="el-GR" i="1" dirty="0">
                <a:latin typeface="Calibri" panose="020F0502020204030204" pitchFamily="34" charset="0"/>
                <a:ea typeface="Calibri" panose="020F0502020204030204" pitchFamily="34" charset="0"/>
              </a:rPr>
              <a:t>Νοιώθετε πείνα ή δίψα;</a:t>
            </a:r>
          </a:p>
          <a:p>
            <a:pPr lvl="1"/>
            <a:r>
              <a:rPr lang="el-GR" i="1" dirty="0">
                <a:latin typeface="Calibri" panose="020F0502020204030204" pitchFamily="34" charset="0"/>
                <a:ea typeface="Calibri" panose="020F0502020204030204" pitchFamily="34" charset="0"/>
              </a:rPr>
              <a:t>Νοιώθετε ασφαλείς στο περιβάλλον που βρίσκεστε τώρα;</a:t>
            </a:r>
          </a:p>
          <a:p>
            <a:pPr lvl="1"/>
            <a:r>
              <a:rPr lang="el-GR" i="1" dirty="0">
                <a:latin typeface="Calibri" panose="020F0502020204030204" pitchFamily="34" charset="0"/>
                <a:ea typeface="Calibri" panose="020F0502020204030204" pitchFamily="34" charset="0"/>
              </a:rPr>
              <a:t>Εάν τώρα παρατηρήσατε ότι κάτι δεν είναι όπως το θέλετε, πώς θα βελτιώνατε την κατάστασή σας;</a:t>
            </a:r>
          </a:p>
        </p:txBody>
      </p:sp>
      <p:grpSp>
        <p:nvGrpSpPr>
          <p:cNvPr id="8" name="Ομάδα 7">
            <a:extLst>
              <a:ext uri="{FF2B5EF4-FFF2-40B4-BE49-F238E27FC236}">
                <a16:creationId xmlns:a16="http://schemas.microsoft.com/office/drawing/2014/main" id="{0C1F714F-E7CF-415B-8E30-8D06D6D8DEE8}"/>
              </a:ext>
            </a:extLst>
          </p:cNvPr>
          <p:cNvGrpSpPr/>
          <p:nvPr/>
        </p:nvGrpSpPr>
        <p:grpSpPr>
          <a:xfrm>
            <a:off x="9929469" y="1426909"/>
            <a:ext cx="2142411" cy="2144694"/>
            <a:chOff x="3107475" y="2933817"/>
            <a:chExt cx="2142411" cy="2144694"/>
          </a:xfrm>
        </p:grpSpPr>
        <p:pic>
          <p:nvPicPr>
            <p:cNvPr id="9" name="Γραφικό 8" descr="Συννεφάκι σκέψης περίγραμμα">
              <a:extLst>
                <a:ext uri="{FF2B5EF4-FFF2-40B4-BE49-F238E27FC236}">
                  <a16:creationId xmlns:a16="http://schemas.microsoft.com/office/drawing/2014/main" id="{1315F609-6CF4-4BC9-9592-00AD83D35A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11" name="TextBox 10">
              <a:extLst>
                <a:ext uri="{FF2B5EF4-FFF2-40B4-BE49-F238E27FC236}">
                  <a16:creationId xmlns:a16="http://schemas.microsoft.com/office/drawing/2014/main" id="{9EFB8E1A-0CB4-44CD-910A-111A4740704A}"/>
                </a:ext>
              </a:extLst>
            </p:cNvPr>
            <p:cNvSpPr txBox="1"/>
            <p:nvPr/>
          </p:nvSpPr>
          <p:spPr>
            <a:xfrm>
              <a:off x="3881916" y="2933817"/>
              <a:ext cx="486030" cy="1446550"/>
            </a:xfrm>
            <a:prstGeom prst="rect">
              <a:avLst/>
            </a:prstGeom>
            <a:noFill/>
          </p:spPr>
          <p:txBody>
            <a:bodyPr wrap="none" rtlCol="0">
              <a:spAutoFit/>
            </a:bodyPr>
            <a:lstStyle/>
            <a:p>
              <a:r>
                <a:rPr lang="el-GR" sz="8800" dirty="0">
                  <a:solidFill>
                    <a:srgbClr val="E12A3C"/>
                  </a:solidFill>
                </a:rPr>
                <a:t>;</a:t>
              </a:r>
            </a:p>
          </p:txBody>
        </p:sp>
      </p:grpSp>
      <p:sp>
        <p:nvSpPr>
          <p:cNvPr id="13" name="TextBox 12">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231905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838202" y="1443785"/>
            <a:ext cx="5430252" cy="4612858"/>
          </a:xfrm>
        </p:spPr>
        <p:txBody>
          <a:bodyPr>
            <a:noAutofit/>
          </a:bodyPr>
          <a:lstStyle/>
          <a:p>
            <a:pPr marL="0" indent="0">
              <a:lnSpc>
                <a:spcPct val="120000"/>
              </a:lnSpc>
              <a:buNone/>
            </a:pPr>
            <a:r>
              <a:rPr lang="el-GR" sz="2400" b="1" dirty="0"/>
              <a:t>Η ανάγκη μας για ελευθερία σημαίνει να έχουμε τη δική μας γνώμη, να έχουμε διαφορετικές επιλογές και να μπορούμε να παίρνουμε τις δικές μας αποφάσεις</a:t>
            </a:r>
            <a:r>
              <a:rPr lang="en-US" sz="2400" b="1" dirty="0"/>
              <a:t>. </a:t>
            </a:r>
          </a:p>
          <a:p>
            <a:pPr marL="0" indent="0">
              <a:lnSpc>
                <a:spcPct val="120000"/>
              </a:lnSpc>
              <a:buNone/>
            </a:pPr>
            <a:r>
              <a:rPr lang="el-GR" sz="2400" dirty="0"/>
              <a:t>Αλλά αυτό δεν είναι όλο: φανταστείτε μια ζωή στην οποία κάποιος κυριαρχεί απόλυτα πάνω σας. Ό, τι κάνετε, δεν το κάνετε επειδή το έχετε αποφασίσει, αλλά επειδή κάποιος άλλος το αποφασίζει</a:t>
            </a:r>
            <a:r>
              <a:rPr lang="en-US" sz="2400" dirty="0"/>
              <a:t>.</a:t>
            </a:r>
          </a:p>
          <a:p>
            <a:endParaRPr lang="el-GR" sz="2400" dirty="0"/>
          </a:p>
        </p:txBody>
      </p:sp>
      <p:sp>
        <p:nvSpPr>
          <p:cNvPr id="10" name="TextBox 9">
            <a:extLst>
              <a:ext uri="{FF2B5EF4-FFF2-40B4-BE49-F238E27FC236}">
                <a16:creationId xmlns:a16="http://schemas.microsoft.com/office/drawing/2014/main" id="{88C95A66-9A1D-4BB9-995E-9218ACD630A0}"/>
              </a:ext>
            </a:extLst>
          </p:cNvPr>
          <p:cNvSpPr txBox="1"/>
          <p:nvPr/>
        </p:nvSpPr>
        <p:spPr>
          <a:xfrm>
            <a:off x="60152" y="6539402"/>
            <a:ext cx="1758879" cy="307777"/>
          </a:xfrm>
          <a:prstGeom prst="rect">
            <a:avLst/>
          </a:prstGeom>
          <a:noFill/>
        </p:spPr>
        <p:txBody>
          <a:bodyPr wrap="none" rtlCol="0">
            <a:spAutoFit/>
          </a:bodyPr>
          <a:lstStyle/>
          <a:p>
            <a:r>
              <a:rPr lang="el-GR" sz="1400" dirty="0">
                <a:hlinkClick r:id="rId3"/>
              </a:rPr>
              <a:t>Πηγή</a:t>
            </a:r>
            <a:r>
              <a:rPr lang="en-US" sz="1400" dirty="0"/>
              <a:t> | </a:t>
            </a:r>
            <a:r>
              <a:rPr lang="el-GR" sz="1400" dirty="0">
                <a:hlinkClick r:id="rId4"/>
              </a:rPr>
              <a:t>Άδεια </a:t>
            </a:r>
            <a:r>
              <a:rPr lang="en-US" sz="1400" dirty="0">
                <a:hlinkClick r:id="rId4"/>
              </a:rPr>
              <a:t>Pixabay</a:t>
            </a:r>
            <a:endParaRPr lang="el-GR" sz="1400" dirty="0"/>
          </a:p>
        </p:txBody>
      </p:sp>
      <p:pic>
        <p:nvPicPr>
          <p:cNvPr id="8" name="Grafik 1048" descr="Möwe, Portugal, Algarve, Flug, Himmel, Freiheit, Vogel">
            <a:extLst>
              <a:ext uri="{FF2B5EF4-FFF2-40B4-BE49-F238E27FC236}">
                <a16:creationId xmlns:a16="http://schemas.microsoft.com/office/drawing/2014/main" id="{F3E8D9AA-A8C7-43EA-BB51-976973D3C3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1820" y="1690688"/>
            <a:ext cx="5292391" cy="2978304"/>
          </a:xfrm>
          <a:prstGeom prst="rect">
            <a:avLst/>
          </a:prstGeom>
          <a:noFill/>
          <a:ln>
            <a:noFill/>
          </a:ln>
          <a:effectLst>
            <a:softEdge rad="292100"/>
          </a:effectLst>
        </p:spPr>
      </p:pic>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1"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2</a:t>
            </a:r>
            <a:r>
              <a:rPr lang="el-GR" b="0" baseline="30000" dirty="0"/>
              <a:t>η</a:t>
            </a:r>
            <a:r>
              <a:rPr lang="el-GR" b="0" dirty="0"/>
              <a:t> Βασική Ανάγκη:</a:t>
            </a:r>
            <a:r>
              <a:rPr lang="en-US" b="0" dirty="0"/>
              <a:t> </a:t>
            </a:r>
            <a:r>
              <a:rPr lang="el-GR" dirty="0"/>
              <a:t>Ελευθερία</a:t>
            </a:r>
            <a:r>
              <a:rPr lang="en-US" dirty="0"/>
              <a:t>   </a:t>
            </a:r>
            <a:r>
              <a:rPr lang="en-US" sz="2400" b="0" dirty="0"/>
              <a:t>(</a:t>
            </a:r>
            <a:r>
              <a:rPr lang="el-GR" sz="2400" b="0" dirty="0"/>
              <a:t>1</a:t>
            </a:r>
            <a:r>
              <a:rPr lang="en-US" sz="2400" b="0" dirty="0"/>
              <a:t>/</a:t>
            </a:r>
            <a:r>
              <a:rPr lang="el-GR" sz="2400" b="0" dirty="0"/>
              <a:t>3</a:t>
            </a:r>
            <a:r>
              <a:rPr lang="en-US" sz="2400" b="0" dirty="0"/>
              <a:t>)</a:t>
            </a:r>
            <a:endParaRPr lang="el-GR" b="0" dirty="0"/>
          </a:p>
        </p:txBody>
      </p:sp>
    </p:spTree>
    <p:extLst>
      <p:ext uri="{BB962C8B-B14F-4D97-AF65-F5344CB8AC3E}">
        <p14:creationId xmlns:p14="http://schemas.microsoft.com/office/powerpoint/2010/main" val="279394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835792" y="1690688"/>
            <a:ext cx="7996174" cy="4612858"/>
          </a:xfrm>
        </p:spPr>
        <p:txBody>
          <a:bodyPr>
            <a:noAutofit/>
          </a:bodyPr>
          <a:lstStyle/>
          <a:p>
            <a:pPr marL="0" indent="0">
              <a:lnSpc>
                <a:spcPct val="120000"/>
              </a:lnSpc>
              <a:buNone/>
            </a:pPr>
            <a:r>
              <a:rPr lang="el-GR" sz="2400" b="1" i="1" dirty="0">
                <a:solidFill>
                  <a:srgbClr val="1A7EBA"/>
                </a:solidFill>
                <a:latin typeface="Calibri" panose="020F0502020204030204" pitchFamily="34" charset="0"/>
                <a:ea typeface="Calibri" panose="020F0502020204030204" pitchFamily="34" charset="0"/>
              </a:rPr>
              <a:t>Εάν κάποιος άλλος αποφασίζει</a:t>
            </a:r>
            <a:r>
              <a:rPr lang="en-GB" sz="2400" b="1" i="1" dirty="0">
                <a:solidFill>
                  <a:srgbClr val="1A7EBA"/>
                </a:solidFill>
                <a:latin typeface="Calibri" panose="020F0502020204030204" pitchFamily="34" charset="0"/>
                <a:ea typeface="Calibri" panose="020F0502020204030204" pitchFamily="34" charset="0"/>
              </a:rPr>
              <a:t>, </a:t>
            </a:r>
            <a:r>
              <a:rPr lang="el-GR" sz="2400" b="1" i="1" dirty="0">
                <a:solidFill>
                  <a:srgbClr val="1A7EBA"/>
                </a:solidFill>
                <a:latin typeface="Calibri" panose="020F0502020204030204" pitchFamily="34" charset="0"/>
                <a:ea typeface="Calibri" panose="020F0502020204030204" pitchFamily="34" charset="0"/>
              </a:rPr>
              <a:t>Ποιος θα είναι τότε υπεύθυνος για τις πράξεις σας;</a:t>
            </a:r>
          </a:p>
          <a:p>
            <a:pPr marL="0" indent="0">
              <a:lnSpc>
                <a:spcPct val="120000"/>
              </a:lnSpc>
              <a:buNone/>
            </a:pPr>
            <a:r>
              <a:rPr lang="el-GR" sz="2400" dirty="0"/>
              <a:t>Ακριβώς: αυτός που αποφασίζει για εσάς. Φυσικά, αυτός ο κανόνας ισχύει και αντίστροφα. Η λήψη αποφάσεων και η ανάληψη ευθύνης για αυτές πάνε μαζί. Όσο μεγαλώνετε, τόσο μεγαλύτερη ευθύνη μπορείτε να αναλάβετε για τον εαυτό σας και τις πράξεις σας</a:t>
            </a:r>
            <a:r>
              <a:rPr lang="en-US" sz="2400" dirty="0"/>
              <a:t>.</a:t>
            </a:r>
          </a:p>
          <a:p>
            <a:endParaRPr lang="el-GR" sz="2400" dirty="0"/>
          </a:p>
        </p:txBody>
      </p:sp>
      <p:grpSp>
        <p:nvGrpSpPr>
          <p:cNvPr id="6" name="Ομάδα 5" descr="Think about icon.">
            <a:extLst>
              <a:ext uri="{FF2B5EF4-FFF2-40B4-BE49-F238E27FC236}">
                <a16:creationId xmlns:a16="http://schemas.microsoft.com/office/drawing/2014/main" id="{8AAA47C1-0ED4-4773-BE6E-5DDAE0CCEE13}"/>
              </a:ext>
            </a:extLst>
          </p:cNvPr>
          <p:cNvGrpSpPr/>
          <p:nvPr/>
        </p:nvGrpSpPr>
        <p:grpSpPr>
          <a:xfrm>
            <a:off x="9245599" y="1357587"/>
            <a:ext cx="2429147" cy="2089216"/>
            <a:chOff x="3107475" y="2936100"/>
            <a:chExt cx="2142411" cy="2142411"/>
          </a:xfrm>
          <a:noFill/>
        </p:grpSpPr>
        <p:pic>
          <p:nvPicPr>
            <p:cNvPr id="7" name="Γραφικό 6" descr="Συννεφάκι σκέψης περίγραμμα">
              <a:extLst>
                <a:ext uri="{FF2B5EF4-FFF2-40B4-BE49-F238E27FC236}">
                  <a16:creationId xmlns:a16="http://schemas.microsoft.com/office/drawing/2014/main" id="{C4C16B0D-4693-4810-9E51-E8CB944F1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20E13B10-8B7F-40D7-81AC-7C68C37A6616}"/>
                </a:ext>
              </a:extLst>
            </p:cNvPr>
            <p:cNvSpPr txBox="1"/>
            <p:nvPr/>
          </p:nvSpPr>
          <p:spPr>
            <a:xfrm>
              <a:off x="3924065" y="2938668"/>
              <a:ext cx="428659" cy="1483382"/>
            </a:xfrm>
            <a:prstGeom prst="rect">
              <a:avLst/>
            </a:prstGeom>
            <a:noFill/>
            <a:ln>
              <a:noFill/>
            </a:ln>
          </p:spPr>
          <p:txBody>
            <a:bodyPr wrap="none" rtlCol="0">
              <a:spAutoFit/>
            </a:bodyPr>
            <a:lstStyle/>
            <a:p>
              <a:r>
                <a:rPr lang="el-GR" sz="8800" dirty="0">
                  <a:solidFill>
                    <a:srgbClr val="C00000"/>
                  </a:solidFill>
                </a:rPr>
                <a:t>;</a:t>
              </a:r>
            </a:p>
          </p:txBody>
        </p:sp>
      </p:grpSp>
      <p:sp>
        <p:nvSpPr>
          <p:cNvPr id="11" name="Θέση περιεχομένου 2">
            <a:extLst>
              <a:ext uri="{FF2B5EF4-FFF2-40B4-BE49-F238E27FC236}">
                <a16:creationId xmlns:a16="http://schemas.microsoft.com/office/drawing/2014/main" id="{39CF2B01-DC62-419D-8687-CAEF1A92DA85}"/>
              </a:ext>
            </a:extLst>
          </p:cNvPr>
          <p:cNvSpPr txBox="1">
            <a:spLocks/>
          </p:cNvSpPr>
          <p:nvPr/>
        </p:nvSpPr>
        <p:spPr>
          <a:xfrm>
            <a:off x="836115" y="4743981"/>
            <a:ext cx="11231561" cy="269582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l-GR" sz="2400" dirty="0"/>
          </a:p>
        </p:txBody>
      </p:sp>
      <p:pic>
        <p:nvPicPr>
          <p:cNvPr id="10" name="Grafik 110">
            <a:extLst>
              <a:ext uri="{FF2B5EF4-FFF2-40B4-BE49-F238E27FC236}">
                <a16:creationId xmlns:a16="http://schemas.microsoft.com/office/drawing/2014/main" id="{429EC868-4DB9-4FE0-B94F-95558AA601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378628" y="4934484"/>
            <a:ext cx="9744199" cy="1537493"/>
          </a:xfrm>
          <a:prstGeom prst="rect">
            <a:avLst/>
          </a:prstGeom>
          <a:blipFill>
            <a:blip r:embed="rId6"/>
            <a:stretch>
              <a:fillRect/>
            </a:stretch>
          </a:blip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0DA4B533-6B01-43D3-972A-25618EDCB09F}"/>
              </a:ext>
            </a:extLst>
          </p:cNvPr>
          <p:cNvSpPr txBox="1"/>
          <p:nvPr/>
        </p:nvSpPr>
        <p:spPr>
          <a:xfrm>
            <a:off x="2170773" y="5167312"/>
            <a:ext cx="5901511" cy="1077218"/>
          </a:xfrm>
          <a:prstGeom prst="rect">
            <a:avLst/>
          </a:prstGeom>
          <a:noFill/>
        </p:spPr>
        <p:txBody>
          <a:bodyPr wrap="square">
            <a:spAutoFit/>
          </a:bodyPr>
          <a:lstStyle/>
          <a:p>
            <a:pPr algn="ctr"/>
            <a:r>
              <a:rPr lang="el-GR" sz="3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Ποιος θα είναι τότε υπεύθυνος για τις πράξεις σας;</a:t>
            </a:r>
            <a:endParaRPr lang="en-GB" sz="3200"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4"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2</a:t>
            </a:r>
            <a:r>
              <a:rPr lang="el-GR" b="0" baseline="30000" dirty="0"/>
              <a:t>η</a:t>
            </a:r>
            <a:r>
              <a:rPr lang="el-GR" b="0" dirty="0"/>
              <a:t> Βασική Ανάγκη:</a:t>
            </a:r>
            <a:r>
              <a:rPr lang="en-US" b="0" dirty="0"/>
              <a:t> </a:t>
            </a:r>
            <a:r>
              <a:rPr lang="el-GR" dirty="0"/>
              <a:t>Ελευθερία</a:t>
            </a:r>
            <a:r>
              <a:rPr lang="en-US" dirty="0"/>
              <a:t>   </a:t>
            </a:r>
            <a:r>
              <a:rPr lang="en-US" sz="2400" b="0" dirty="0"/>
              <a:t>(</a:t>
            </a:r>
            <a:r>
              <a:rPr lang="el-GR" sz="2400" b="0" dirty="0"/>
              <a:t>2</a:t>
            </a:r>
            <a:r>
              <a:rPr lang="en-US" sz="2400" b="0" dirty="0"/>
              <a:t>/</a:t>
            </a:r>
            <a:r>
              <a:rPr lang="el-GR" sz="2400" b="0" dirty="0"/>
              <a:t>3</a:t>
            </a:r>
            <a:r>
              <a:rPr lang="en-US" sz="2400" b="0" dirty="0"/>
              <a:t>)</a:t>
            </a:r>
            <a:endParaRPr lang="el-GR" b="0" dirty="0"/>
          </a:p>
        </p:txBody>
      </p:sp>
    </p:spTree>
    <p:extLst>
      <p:ext uri="{BB962C8B-B14F-4D97-AF65-F5344CB8AC3E}">
        <p14:creationId xmlns:p14="http://schemas.microsoft.com/office/powerpoint/2010/main" val="92151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26">
            <a:extLst>
              <a:ext uri="{FF2B5EF4-FFF2-40B4-BE49-F238E27FC236}">
                <a16:creationId xmlns:a16="http://schemas.microsoft.com/office/drawing/2014/main" id="{EF166568-6A77-4B45-8AC2-CE638B49B592}"/>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38201" y="5594709"/>
            <a:ext cx="10515600" cy="1252469"/>
          </a:xfrm>
          <a:prstGeom prst="rect">
            <a:avLst/>
          </a:prstGeom>
          <a:blipFill>
            <a:blip r:embed="rId4"/>
            <a:stretch>
              <a:fillRect/>
            </a:stretch>
          </a:blipFill>
          <a:ln>
            <a:noFill/>
          </a:ln>
          <a:extLst>
            <a:ext uri="{53640926-AAD7-44D8-BBD7-CCE9431645EC}">
              <a14:shadowObscured xmlns:a14="http://schemas.microsoft.com/office/drawing/2010/main"/>
            </a:ext>
          </a:extLst>
        </p:spPr>
      </p:pic>
      <p:pic>
        <p:nvPicPr>
          <p:cNvPr id="14" name="Grafik 119">
            <a:extLst>
              <a:ext uri="{FF2B5EF4-FFF2-40B4-BE49-F238E27FC236}">
                <a16:creationId xmlns:a16="http://schemas.microsoft.com/office/drawing/2014/main" id="{45584FB3-6143-4430-8423-16BBF7F7876E}"/>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4277032" y="1580892"/>
            <a:ext cx="8070219" cy="1447800"/>
          </a:xfrm>
          <a:prstGeom prst="rect">
            <a:avLst/>
          </a:prstGeom>
          <a:no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4633877" y="1737129"/>
            <a:ext cx="7160436" cy="4098896"/>
          </a:xfrm>
        </p:spPr>
        <p:txBody>
          <a:bodyPr>
            <a:normAutofit/>
          </a:bodyPr>
          <a:lstStyle/>
          <a:p>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Σκεφτείτε πόσες αποφάσεις μπορούσατε να πάρετε όταν ήσασταν μικρό παιδί και πώς σας φαίνεται τώρα αυτό</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indent="0">
              <a:buNone/>
            </a:pPr>
            <a:r>
              <a:rPr lang="el-GR" sz="2400" dirty="0"/>
              <a:t>Σίγουρα μπορείτε να πάρετε περισσότερες αποφάσεις τώρα από ό, τι πριν από μερικά χρόνια. Μπορείτε να το κάνετε αυτό επειδή είχατε ήδη περισσότερες εμπειρίες στη ζωή και μπορείτε να αξιολογήσετε καλύτερα τις συνέπειες των πράξεων σας. Βλέπετε, η ανάγκη για ελευθερία σχετίζεται στενά με την προθυμία και την ικανότητα ανάληψης ευθύνης</a:t>
            </a:r>
            <a:r>
              <a:rPr lang="en-US" sz="2400" dirty="0"/>
              <a:t>. </a:t>
            </a:r>
            <a:r>
              <a:rPr lang="el-GR" sz="2400" dirty="0"/>
              <a:t> </a:t>
            </a:r>
            <a:endParaRPr lang="en-US" sz="2400" dirty="0"/>
          </a:p>
        </p:txBody>
      </p:sp>
      <p:grpSp>
        <p:nvGrpSpPr>
          <p:cNvPr id="6" name="Ομάδα 5">
            <a:extLst>
              <a:ext uri="{FF2B5EF4-FFF2-40B4-BE49-F238E27FC236}">
                <a16:creationId xmlns:a16="http://schemas.microsoft.com/office/drawing/2014/main" id="{2F1B0185-9A98-49E6-8E3A-6663D9B4AF6A}"/>
              </a:ext>
            </a:extLst>
          </p:cNvPr>
          <p:cNvGrpSpPr/>
          <p:nvPr/>
        </p:nvGrpSpPr>
        <p:grpSpPr>
          <a:xfrm>
            <a:off x="10650799" y="498094"/>
            <a:ext cx="1696453" cy="1431648"/>
            <a:chOff x="3107475" y="2929178"/>
            <a:chExt cx="2142411" cy="2149333"/>
          </a:xfrm>
        </p:grpSpPr>
        <p:pic>
          <p:nvPicPr>
            <p:cNvPr id="7" name="Γραφικό 6" descr="Συννεφάκι σκέψης περίγραμμα">
              <a:extLst>
                <a:ext uri="{FF2B5EF4-FFF2-40B4-BE49-F238E27FC236}">
                  <a16:creationId xmlns:a16="http://schemas.microsoft.com/office/drawing/2014/main" id="{DC8CB471-B1C3-4778-A553-CB6C1CDFFA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A74BF318-BB4C-4DFD-9201-2DFDAAC0479F}"/>
                </a:ext>
              </a:extLst>
            </p:cNvPr>
            <p:cNvSpPr txBox="1"/>
            <p:nvPr/>
          </p:nvSpPr>
          <p:spPr>
            <a:xfrm>
              <a:off x="3893699" y="2929178"/>
              <a:ext cx="492332" cy="1524815"/>
            </a:xfrm>
            <a:prstGeom prst="rect">
              <a:avLst/>
            </a:prstGeom>
            <a:noFill/>
          </p:spPr>
          <p:txBody>
            <a:bodyPr wrap="none" rtlCol="0">
              <a:spAutoFit/>
            </a:bodyPr>
            <a:lstStyle/>
            <a:p>
              <a:r>
                <a:rPr lang="el-GR" sz="6000" dirty="0">
                  <a:solidFill>
                    <a:srgbClr val="E12A3C"/>
                  </a:solidFill>
                </a:rPr>
                <a:t>;</a:t>
              </a:r>
            </a:p>
          </p:txBody>
        </p:sp>
      </p:grpSp>
      <p:pic>
        <p:nvPicPr>
          <p:cNvPr id="4098" name="Picture 2" descr="Arrows, Direction, Signpost, Arrow, Decision">
            <a:extLst>
              <a:ext uri="{FF2B5EF4-FFF2-40B4-BE49-F238E27FC236}">
                <a16:creationId xmlns:a16="http://schemas.microsoft.com/office/drawing/2014/main" id="{EC379F2B-5265-4B7A-80C0-A9D462F27D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409" t="13720" r="9123"/>
          <a:stretch/>
        </p:blipFill>
        <p:spPr bwMode="auto">
          <a:xfrm>
            <a:off x="60152" y="2182498"/>
            <a:ext cx="4415678" cy="3320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250915-ED9E-441D-AA81-BCAB559E5897}"/>
              </a:ext>
            </a:extLst>
          </p:cNvPr>
          <p:cNvSpPr txBox="1"/>
          <p:nvPr/>
        </p:nvSpPr>
        <p:spPr>
          <a:xfrm>
            <a:off x="2290277" y="5685942"/>
            <a:ext cx="8159526" cy="1200329"/>
          </a:xfrm>
          <a:prstGeom prst="rect">
            <a:avLst/>
          </a:prstGeom>
          <a:noFill/>
          <a:ln>
            <a:noFill/>
          </a:ln>
        </p:spPr>
        <p:txBody>
          <a:bodyPr wrap="square">
            <a:spAutoFit/>
          </a:bodyPr>
          <a:lstStyle>
            <a:defPPr>
              <a:defRPr lang="el-GR"/>
            </a:defPPr>
            <a:lvl1pPr>
              <a:defRPr sz="2000">
                <a:effectLst/>
                <a:latin typeface="Calibri" panose="020F0502020204030204" pitchFamily="34" charset="0"/>
                <a:ea typeface="Calibri" panose="020F0502020204030204" pitchFamily="34" charset="0"/>
              </a:defRPr>
            </a:lvl1pPr>
          </a:lstStyle>
          <a:p>
            <a:r>
              <a:rPr lang="el-GR" sz="2400" b="1" dirty="0"/>
              <a:t>Όσο καλύτερα ενημερωμένοι είστε και όσο περισσότερο γνωρίζετε για τον εαυτό σας και τις ανάγκες σας, τόσο καλύτερα μπορείτε να πάρετε αποφάσεις</a:t>
            </a:r>
            <a:r>
              <a:rPr lang="en-US" sz="2400" b="1" dirty="0"/>
              <a:t>.</a:t>
            </a:r>
          </a:p>
        </p:txBody>
      </p:sp>
      <p:sp>
        <p:nvSpPr>
          <p:cNvPr id="12" name="TextBox 11">
            <a:extLst>
              <a:ext uri="{FF2B5EF4-FFF2-40B4-BE49-F238E27FC236}">
                <a16:creationId xmlns:a16="http://schemas.microsoft.com/office/drawing/2014/main" id="{E592CBEA-2F87-479B-A50F-1196CA0AD3B9}"/>
              </a:ext>
            </a:extLst>
          </p:cNvPr>
          <p:cNvSpPr txBox="1"/>
          <p:nvPr/>
        </p:nvSpPr>
        <p:spPr>
          <a:xfrm>
            <a:off x="60152" y="6539402"/>
            <a:ext cx="1758879" cy="307777"/>
          </a:xfrm>
          <a:prstGeom prst="rect">
            <a:avLst/>
          </a:prstGeom>
          <a:noFill/>
        </p:spPr>
        <p:txBody>
          <a:bodyPr wrap="none" rtlCol="0">
            <a:spAutoFit/>
          </a:bodyPr>
          <a:lstStyle/>
          <a:p>
            <a:r>
              <a:rPr lang="el-GR" sz="1400" dirty="0">
                <a:hlinkClick r:id="rId9"/>
              </a:rPr>
              <a:t>Πηγή</a:t>
            </a:r>
            <a:r>
              <a:rPr lang="en-US" sz="1400" dirty="0"/>
              <a:t> | </a:t>
            </a:r>
            <a:r>
              <a:rPr lang="el-GR" sz="1400" dirty="0">
                <a:hlinkClick r:id="rId10"/>
              </a:rPr>
              <a:t>Άδεια </a:t>
            </a:r>
            <a:r>
              <a:rPr lang="en-US" sz="1400" dirty="0">
                <a:hlinkClick r:id="rId10"/>
              </a:rPr>
              <a:t>Pixabay</a:t>
            </a:r>
            <a:endParaRPr lang="el-GR" sz="1400" dirty="0"/>
          </a:p>
        </p:txBody>
      </p:sp>
      <p:sp>
        <p:nvSpPr>
          <p:cNvPr id="16" name="TextBox 15">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7"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053918" cy="1325563"/>
          </a:xfrm>
        </p:spPr>
        <p:txBody>
          <a:bodyPr/>
          <a:lstStyle/>
          <a:p>
            <a:r>
              <a:rPr lang="el-GR" b="0" dirty="0"/>
              <a:t>2</a:t>
            </a:r>
            <a:r>
              <a:rPr lang="el-GR" b="0" baseline="30000" dirty="0"/>
              <a:t>η</a:t>
            </a:r>
            <a:r>
              <a:rPr lang="el-GR" b="0" dirty="0"/>
              <a:t> Βασική Ανάγκη:</a:t>
            </a:r>
            <a:r>
              <a:rPr lang="en-US" b="0" dirty="0"/>
              <a:t> </a:t>
            </a:r>
            <a:r>
              <a:rPr lang="el-GR" dirty="0"/>
              <a:t>Ελευθερία</a:t>
            </a:r>
            <a:r>
              <a:rPr lang="en-US" dirty="0"/>
              <a:t>   </a:t>
            </a:r>
            <a:r>
              <a:rPr lang="en-US" sz="2400" b="0" dirty="0"/>
              <a:t>(</a:t>
            </a:r>
            <a:r>
              <a:rPr lang="el-GR" sz="2400" b="0" dirty="0"/>
              <a:t>3</a:t>
            </a:r>
            <a:r>
              <a:rPr lang="en-US" sz="2400" b="0" dirty="0"/>
              <a:t>/</a:t>
            </a:r>
            <a:r>
              <a:rPr lang="el-GR" sz="2400" b="0" dirty="0"/>
              <a:t>3</a:t>
            </a:r>
            <a:r>
              <a:rPr lang="en-US" sz="2400" b="0" dirty="0"/>
              <a:t>)</a:t>
            </a:r>
            <a:endParaRPr lang="el-GR" b="0" dirty="0"/>
          </a:p>
        </p:txBody>
      </p:sp>
    </p:spTree>
    <p:extLst>
      <p:ext uri="{BB962C8B-B14F-4D97-AF65-F5344CB8AC3E}">
        <p14:creationId xmlns:p14="http://schemas.microsoft.com/office/powerpoint/2010/main" val="47502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201" y="1825625"/>
            <a:ext cx="6717632" cy="4351338"/>
          </a:xfrm>
        </p:spPr>
        <p:txBody>
          <a:bodyPr>
            <a:normAutofit/>
          </a:bodyPr>
          <a:lstStyle/>
          <a:p>
            <a:pPr marL="0" indent="0">
              <a:buNone/>
            </a:pPr>
            <a:r>
              <a:rPr lang="el-GR" sz="2400" b="1" dirty="0"/>
              <a:t>Αυτό αφορά τόσο την ανάγκη να αγαπηθείς όσο και την ανάγκη να αγαπήσεις</a:t>
            </a:r>
            <a:r>
              <a:rPr lang="en-US" sz="2400" b="1" dirty="0"/>
              <a:t>. </a:t>
            </a:r>
          </a:p>
          <a:p>
            <a:pPr marL="0" indent="0">
              <a:buNone/>
            </a:pPr>
            <a:r>
              <a:rPr lang="el-GR" sz="2400" dirty="0"/>
              <a:t>Σίγουρα γνωρίζετε αυτήν την ανάγκη από τη δική σας εμπειρία και πιθανότατα έχετε επίσης βιώσει πόσο οδυνηρό είναι να νιώθετε ότι δεν σας αγαπούν ή δεν βρίσκετε ανταπόκριση στην αγάπη που δίνετε</a:t>
            </a:r>
            <a:r>
              <a:rPr lang="en-US" sz="2400" dirty="0"/>
              <a:t>. </a:t>
            </a:r>
          </a:p>
          <a:p>
            <a:endParaRPr lang="el-GR" dirty="0"/>
          </a:p>
        </p:txBody>
      </p:sp>
      <p:pic>
        <p:nvPicPr>
          <p:cNvPr id="5122" name="Picture 2" descr="Art, Fingers, Heart, Love, Pair, Heart">
            <a:extLst>
              <a:ext uri="{FF2B5EF4-FFF2-40B4-BE49-F238E27FC236}">
                <a16:creationId xmlns:a16="http://schemas.microsoft.com/office/drawing/2014/main" id="{1A6BA265-0CF8-4BF9-9A0C-67D640243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83"/>
          <a:stretch/>
        </p:blipFill>
        <p:spPr bwMode="auto">
          <a:xfrm>
            <a:off x="7717029" y="1788445"/>
            <a:ext cx="4082942" cy="2988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B102CF-A66E-4FCF-831F-4782AD8864A1}"/>
              </a:ext>
            </a:extLst>
          </p:cNvPr>
          <p:cNvSpPr txBox="1"/>
          <p:nvPr/>
        </p:nvSpPr>
        <p:spPr>
          <a:xfrm>
            <a:off x="60152" y="6539402"/>
            <a:ext cx="1798954" cy="307777"/>
          </a:xfrm>
          <a:prstGeom prst="rect">
            <a:avLst/>
          </a:prstGeom>
          <a:noFill/>
        </p:spPr>
        <p:txBody>
          <a:bodyPr wrap="none" rtlCol="0">
            <a:spAutoFit/>
          </a:bodyPr>
          <a:lstStyle/>
          <a:p>
            <a:r>
              <a:rPr lang="el-GR" sz="1400" dirty="0">
                <a:hlinkClick r:id="rId4"/>
              </a:rPr>
              <a:t>Πηγή</a:t>
            </a:r>
            <a:r>
              <a:rPr lang="en-US" sz="1400" dirty="0"/>
              <a:t> |  </a:t>
            </a:r>
            <a:r>
              <a:rPr lang="el-GR" sz="1400" dirty="0">
                <a:hlinkClick r:id="rId5"/>
              </a:rPr>
              <a:t>Άδεια </a:t>
            </a:r>
            <a:r>
              <a:rPr lang="en-US" sz="1400" dirty="0">
                <a:hlinkClick r:id="rId5"/>
              </a:rPr>
              <a:t>Pixabay</a:t>
            </a:r>
            <a:endParaRPr lang="el-GR" sz="1400" dirty="0"/>
          </a:p>
        </p:txBody>
      </p:sp>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0"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199" y="365125"/>
            <a:ext cx="11365089" cy="1325563"/>
          </a:xfrm>
        </p:spPr>
        <p:txBody>
          <a:bodyPr/>
          <a:lstStyle/>
          <a:p>
            <a:r>
              <a:rPr lang="el-GR" sz="3800" b="0" dirty="0"/>
              <a:t>3</a:t>
            </a:r>
            <a:r>
              <a:rPr lang="el-GR" sz="3800" b="0" baseline="30000" dirty="0"/>
              <a:t>η</a:t>
            </a:r>
            <a:r>
              <a:rPr lang="el-GR" sz="3800" b="0" dirty="0"/>
              <a:t> Βασική Ανάγκη:</a:t>
            </a:r>
            <a:r>
              <a:rPr lang="en-US" sz="3800" b="0" dirty="0"/>
              <a:t> </a:t>
            </a:r>
            <a:r>
              <a:rPr lang="el-GR" sz="3800" dirty="0"/>
              <a:t>Αγάπη και αίσθηση του «ανήκειν»</a:t>
            </a:r>
            <a:r>
              <a:rPr lang="en-US" sz="3800" dirty="0"/>
              <a:t>   </a:t>
            </a:r>
            <a:r>
              <a:rPr lang="en-US" sz="2400" b="0" dirty="0"/>
              <a:t>(</a:t>
            </a:r>
            <a:r>
              <a:rPr lang="el-GR" sz="2400" b="0" dirty="0"/>
              <a:t>1</a:t>
            </a:r>
            <a:r>
              <a:rPr lang="en-US" sz="2400" b="0" dirty="0"/>
              <a:t>/</a:t>
            </a:r>
            <a:r>
              <a:rPr lang="el-GR" sz="2400" b="0" dirty="0"/>
              <a:t>5</a:t>
            </a:r>
            <a:r>
              <a:rPr lang="en-US" sz="2400" b="0" dirty="0"/>
              <a:t>)</a:t>
            </a:r>
            <a:endParaRPr lang="el-GR" b="0" dirty="0"/>
          </a:p>
        </p:txBody>
      </p:sp>
    </p:spTree>
    <p:extLst>
      <p:ext uri="{BB962C8B-B14F-4D97-AF65-F5344CB8AC3E}">
        <p14:creationId xmlns:p14="http://schemas.microsoft.com/office/powerpoint/2010/main" val="4279396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276975" y="1460500"/>
            <a:ext cx="5915026" cy="5032375"/>
          </a:xfrm>
        </p:spPr>
        <p:txBody>
          <a:bodyPr>
            <a:normAutofit fontScale="77500" lnSpcReduction="20000"/>
          </a:bodyPr>
          <a:lstStyle/>
          <a:p>
            <a:pPr marL="0" indent="0">
              <a:lnSpc>
                <a:spcPct val="110000"/>
              </a:lnSpc>
              <a:spcBef>
                <a:spcPts val="300"/>
              </a:spcBef>
              <a:spcAft>
                <a:spcPts val="300"/>
              </a:spcAft>
              <a:buNone/>
            </a:pPr>
            <a:r>
              <a:rPr lang="el-GR" sz="2000" dirty="0"/>
              <a:t>Το παρόν έργο έχει χορηγηθεί με Άδεια Creative Commons Αναφορά Δημιουργού - Μη Εμπορική Χρήση - Παρόμοια Διανομή 4.0 Διεθνές. Μπορείτε να:</a:t>
            </a:r>
          </a:p>
          <a:p>
            <a:pPr>
              <a:lnSpc>
                <a:spcPct val="110000"/>
              </a:lnSpc>
              <a:spcBef>
                <a:spcPts val="300"/>
              </a:spcBef>
              <a:spcAft>
                <a:spcPts val="300"/>
              </a:spcAft>
              <a:buClr>
                <a:srgbClr val="80C141"/>
              </a:buClr>
              <a:buFont typeface="Wingdings" panose="05000000000000000000" pitchFamily="2" charset="2"/>
              <a:buChar char="§"/>
            </a:pPr>
            <a:r>
              <a:rPr lang="el-GR" sz="2000" b="1" dirty="0"/>
              <a:t>Μοιραστείτε </a:t>
            </a:r>
            <a:r>
              <a:rPr lang="el-GR" sz="2000" dirty="0"/>
              <a:t>— αντιγράψετε και αναδιανέμετε το υλικό με κάθε μέσο και τρόπο</a:t>
            </a:r>
          </a:p>
          <a:p>
            <a:pPr>
              <a:lnSpc>
                <a:spcPct val="110000"/>
              </a:lnSpc>
              <a:spcBef>
                <a:spcPts val="300"/>
              </a:spcBef>
              <a:spcAft>
                <a:spcPts val="300"/>
              </a:spcAft>
              <a:buClr>
                <a:srgbClr val="80C141"/>
              </a:buClr>
              <a:buFont typeface="Wingdings" panose="05000000000000000000" pitchFamily="2" charset="2"/>
              <a:buChar char="§"/>
            </a:pPr>
            <a:r>
              <a:rPr lang="el-GR" sz="2000" b="1" dirty="0"/>
              <a:t>Προσαρμόστε</a:t>
            </a:r>
            <a:r>
              <a:rPr lang="el-GR" sz="2000" dirty="0"/>
              <a:t> — αναμείξτε, τροποποιήστε και δημιουργήστε πάνω στο υλικό </a:t>
            </a:r>
          </a:p>
          <a:p>
            <a:pPr marL="0" indent="0">
              <a:lnSpc>
                <a:spcPct val="110000"/>
              </a:lnSpc>
              <a:spcBef>
                <a:spcPts val="300"/>
              </a:spcBef>
              <a:spcAft>
                <a:spcPts val="300"/>
              </a:spcAft>
              <a:buNone/>
            </a:pPr>
            <a:r>
              <a:rPr lang="el-GR" sz="2000" dirty="0"/>
              <a:t>Υπό τους ακόλουθους όρους:</a:t>
            </a:r>
          </a:p>
          <a:p>
            <a:pPr>
              <a:lnSpc>
                <a:spcPct val="110000"/>
              </a:lnSpc>
              <a:spcBef>
                <a:spcPts val="300"/>
              </a:spcBef>
              <a:spcAft>
                <a:spcPts val="300"/>
              </a:spcAft>
              <a:buClr>
                <a:srgbClr val="80C141"/>
              </a:buClr>
              <a:buFont typeface="Wingdings" panose="05000000000000000000" pitchFamily="2" charset="2"/>
              <a:buChar char="§"/>
            </a:pPr>
            <a:r>
              <a:rPr lang="el-GR" sz="2000" b="1" dirty="0"/>
              <a:t>Αναφορά Δημιουργού </a:t>
            </a:r>
            <a:r>
              <a:rPr lang="el-GR" sz="2000" dirty="0"/>
              <a:t>— Θα πρέπει να καταχωρίσετε αναφορά στο δημιουργό , με σύνδεσμο της άδειας, και με αναφορά αν έχουν γίνει αλλαγές . Μπορείτε να το κάνετε αυτό με οποιονδήποτε εύλογο τρόπο, αλλά όχι με τρόπο που να υπονοεί ότι ο δημιουργός αποδέχεται το έργο σας ή τη χρήση που εσείς κάνετε.</a:t>
            </a:r>
          </a:p>
          <a:p>
            <a:pPr>
              <a:lnSpc>
                <a:spcPct val="110000"/>
              </a:lnSpc>
              <a:spcBef>
                <a:spcPts val="300"/>
              </a:spcBef>
              <a:spcAft>
                <a:spcPts val="300"/>
              </a:spcAft>
              <a:buClr>
                <a:srgbClr val="80C141"/>
              </a:buClr>
              <a:buFont typeface="Wingdings" panose="05000000000000000000" pitchFamily="2" charset="2"/>
              <a:buChar char="§"/>
            </a:pPr>
            <a:r>
              <a:rPr lang="el-GR" sz="2000" b="1" dirty="0"/>
              <a:t>Μη Εμπορική Χρήση </a:t>
            </a:r>
            <a:r>
              <a:rPr lang="el-GR" sz="2000" dirty="0"/>
              <a:t>— Δε μπορείτε να χρησιμοποιήσετε το υλικό για εμπορικούς σκοπούς.</a:t>
            </a:r>
          </a:p>
          <a:p>
            <a:pPr>
              <a:lnSpc>
                <a:spcPct val="110000"/>
              </a:lnSpc>
              <a:spcBef>
                <a:spcPts val="300"/>
              </a:spcBef>
              <a:spcAft>
                <a:spcPts val="300"/>
              </a:spcAft>
              <a:buClr>
                <a:srgbClr val="80C141"/>
              </a:buClr>
              <a:buFont typeface="Wingdings" panose="05000000000000000000" pitchFamily="2" charset="2"/>
              <a:buChar char="§"/>
            </a:pPr>
            <a:r>
              <a:rPr lang="el-GR" sz="2000" b="1" dirty="0"/>
              <a:t>Παρόμοια Διανομή </a:t>
            </a:r>
            <a:r>
              <a:rPr lang="el-GR" sz="2000" dirty="0"/>
              <a:t>— Αν αναμείξετε, τροποποιήσετε, ή δημιουργήσετε πάνω στο υλικό, πρέπει να διανείμετε τις δικές σας συνεισφορές υπό την ίδια άδεια όπως και το πρωτότυπο. </a:t>
            </a:r>
          </a:p>
          <a:p>
            <a:pPr marL="0" indent="0">
              <a:lnSpc>
                <a:spcPct val="110000"/>
              </a:lnSpc>
              <a:spcBef>
                <a:spcPts val="300"/>
              </a:spcBef>
              <a:spcAft>
                <a:spcPts val="300"/>
              </a:spcAft>
              <a:buNone/>
            </a:pPr>
            <a:endParaRPr lang="en-GB" sz="2000" dirty="0"/>
          </a:p>
        </p:txBody>
      </p:sp>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276975" y="365125"/>
            <a:ext cx="5915025" cy="1806575"/>
          </a:xfrm>
        </p:spPr>
        <p:txBody>
          <a:bodyPr>
            <a:normAutofit/>
          </a:bodyPr>
          <a:lstStyle/>
          <a:p>
            <a:pPr algn="ctr"/>
            <a:r>
              <a:rPr lang="el-GR" sz="3200" b="1" dirty="0">
                <a:solidFill>
                  <a:srgbClr val="F68122"/>
                </a:solidFill>
              </a:rPr>
              <a:t>Δήλωση πνευματικών δικαιωμάτων</a:t>
            </a:r>
            <a:br>
              <a:rPr lang="en-US" sz="3200" b="1" dirty="0">
                <a:solidFill>
                  <a:srgbClr val="F68122"/>
                </a:solidFill>
              </a:rPr>
            </a:br>
            <a:endParaRPr lang="en-GB" sz="3200" b="1" dirty="0">
              <a:solidFill>
                <a:srgbClr val="F68122"/>
              </a:solidFill>
            </a:endParaRPr>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29355"/>
            <a:ext cx="6410305" cy="71873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95251"/>
            <a:ext cx="2019725" cy="706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2770234" y="6657935"/>
            <a:ext cx="4400564" cy="200055"/>
          </a:xfrm>
          <a:prstGeom prst="rect">
            <a:avLst/>
          </a:prstGeom>
          <a:noFill/>
        </p:spPr>
        <p:txBody>
          <a:bodyPr wrap="none" rtlCol="0">
            <a:spAutoFit/>
          </a:bodyPr>
          <a:lstStyle/>
          <a:p>
            <a:r>
              <a:rPr lang="el-GR" sz="700" dirty="0">
                <a:solidFill>
                  <a:schemeClr val="bg1">
                    <a:lumMod val="50000"/>
                  </a:schemeClr>
                </a:solidFill>
              </a:rPr>
              <a:t>•	</a:t>
            </a:r>
            <a:r>
              <a:rPr lang="el-GR" sz="700" dirty="0" err="1">
                <a:solidFill>
                  <a:schemeClr val="bg1">
                    <a:lumMod val="50000"/>
                  </a:schemeClr>
                </a:solidFill>
              </a:rPr>
              <a:t>Φωτογραφία:Φωτογράφος</a:t>
            </a:r>
            <a:r>
              <a:rPr lang="el-GR" sz="700" dirty="0">
                <a:solidFill>
                  <a:schemeClr val="bg1">
                    <a:lumMod val="50000"/>
                  </a:schemeClr>
                </a:solidFill>
              </a:rPr>
              <a:t> Παντελής Μπαλαούρας, CC-BY-NC-SA. </a:t>
            </a:r>
            <a:r>
              <a:rPr lang="el-GR" sz="700" dirty="0" err="1">
                <a:solidFill>
                  <a:schemeClr val="bg1">
                    <a:lumMod val="50000"/>
                  </a:schemeClr>
                </a:solidFill>
              </a:rPr>
              <a:t>Γράφιτι</a:t>
            </a:r>
            <a:r>
              <a:rPr lang="el-GR" sz="700" dirty="0">
                <a:solidFill>
                  <a:schemeClr val="bg1">
                    <a:lumMod val="50000"/>
                  </a:schemeClr>
                </a:solidFill>
              </a:rPr>
              <a:t>: </a:t>
            </a:r>
            <a:r>
              <a:rPr lang="el-GR" sz="700" dirty="0" err="1">
                <a:solidFill>
                  <a:schemeClr val="bg1">
                    <a:lumMod val="50000"/>
                  </a:schemeClr>
                </a:solidFill>
              </a:rPr>
              <a:t>Dream</a:t>
            </a:r>
            <a:r>
              <a:rPr lang="el-GR" sz="700" dirty="0">
                <a:solidFill>
                  <a:schemeClr val="bg1">
                    <a:lumMod val="50000"/>
                  </a:schemeClr>
                </a:solidFill>
              </a:rPr>
              <a:t> </a:t>
            </a:r>
            <a:r>
              <a:rPr lang="el-GR" sz="700" dirty="0" err="1">
                <a:solidFill>
                  <a:schemeClr val="bg1">
                    <a:lumMod val="50000"/>
                  </a:schemeClr>
                </a:solidFill>
              </a:rPr>
              <a:t>Victim</a:t>
            </a:r>
            <a:r>
              <a:rPr lang="el-G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3876172" y="1825625"/>
            <a:ext cx="6567238" cy="4351338"/>
          </a:xfrm>
        </p:spPr>
        <p:txBody>
          <a:bodyPr>
            <a:normAutofit/>
          </a:bodyPr>
          <a:lstStyle/>
          <a:p>
            <a:pPr marL="0" indent="0">
              <a:buNone/>
            </a:pPr>
            <a:r>
              <a:rPr lang="el-GR" sz="2400" b="1" dirty="0"/>
              <a:t>Για ένα βρέφος, αυτό μπορεί να μετατραπεί ακόμη και σε μία απειλητική για τη ζωή και θανατηφόρα έλλειψη</a:t>
            </a:r>
            <a:r>
              <a:rPr lang="en-US" sz="2400" b="1" dirty="0"/>
              <a:t>. </a:t>
            </a:r>
          </a:p>
          <a:p>
            <a:pPr marL="0" indent="0">
              <a:buNone/>
            </a:pPr>
            <a:r>
              <a:rPr lang="el-GR" sz="2400" dirty="0"/>
              <a:t>Υπάρχουν παρατηρήσεις ότι τα βρέφη, ακόμα κι αν τρέφονται και αλλάζουν πάνες, πεθαίνουν αν δεν λάβουν συναισθηματική προσοχή</a:t>
            </a:r>
            <a:r>
              <a:rPr lang="en-US" sz="2400" dirty="0"/>
              <a:t>.</a:t>
            </a:r>
          </a:p>
          <a:p>
            <a:pPr marL="0" indent="0">
              <a:buNone/>
            </a:pPr>
            <a:endParaRPr lang="el-GR" sz="2400" dirty="0"/>
          </a:p>
        </p:txBody>
      </p:sp>
      <p:sp>
        <p:nvSpPr>
          <p:cNvPr id="8" name="TextBox 7">
            <a:extLst>
              <a:ext uri="{FF2B5EF4-FFF2-40B4-BE49-F238E27FC236}">
                <a16:creationId xmlns:a16="http://schemas.microsoft.com/office/drawing/2014/main" id="{E9B102CF-A66E-4FCF-831F-4782AD8864A1}"/>
              </a:ext>
            </a:extLst>
          </p:cNvPr>
          <p:cNvSpPr txBox="1"/>
          <p:nvPr/>
        </p:nvSpPr>
        <p:spPr>
          <a:xfrm>
            <a:off x="60152" y="6551434"/>
            <a:ext cx="1718804" cy="307777"/>
          </a:xfrm>
          <a:prstGeom prst="rect">
            <a:avLst/>
          </a:prstGeom>
          <a:noFill/>
        </p:spPr>
        <p:txBody>
          <a:bodyPr wrap="none" rtlCol="0">
            <a:spAutoFit/>
          </a:bodyPr>
          <a:lstStyle/>
          <a:p>
            <a:r>
              <a:rPr lang="el-GR" sz="1400" dirty="0">
                <a:hlinkClick r:id="rId3"/>
              </a:rPr>
              <a:t>Πηγή</a:t>
            </a:r>
            <a:r>
              <a:rPr lang="en-US" sz="1400" dirty="0"/>
              <a:t>| </a:t>
            </a:r>
            <a:r>
              <a:rPr lang="el-GR" sz="1400" dirty="0">
                <a:hlinkClick r:id="rId4"/>
              </a:rPr>
              <a:t>Άδεια </a:t>
            </a:r>
            <a:r>
              <a:rPr lang="en-US" sz="1400" dirty="0">
                <a:hlinkClick r:id="rId4"/>
              </a:rPr>
              <a:t>Pixabay</a:t>
            </a:r>
            <a:endParaRPr lang="el-GR" sz="1400" dirty="0"/>
          </a:p>
        </p:txBody>
      </p:sp>
      <p:pic>
        <p:nvPicPr>
          <p:cNvPr id="5124" name="Picture 4" descr="Mother, Daughter, Sunset, Silhouette, Dusk, Sun">
            <a:extLst>
              <a:ext uri="{FF2B5EF4-FFF2-40B4-BE49-F238E27FC236}">
                <a16:creationId xmlns:a16="http://schemas.microsoft.com/office/drawing/2014/main" id="{D6C64D37-BB9A-4A29-9CCC-FA6ED5B90E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4" t="8823" r="46667"/>
          <a:stretch/>
        </p:blipFill>
        <p:spPr bwMode="auto">
          <a:xfrm>
            <a:off x="886328" y="1945940"/>
            <a:ext cx="2650958" cy="34324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0"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199" y="365125"/>
            <a:ext cx="11365089" cy="1325563"/>
          </a:xfrm>
        </p:spPr>
        <p:txBody>
          <a:bodyPr/>
          <a:lstStyle/>
          <a:p>
            <a:r>
              <a:rPr lang="el-GR" sz="3800" b="0" dirty="0"/>
              <a:t>3</a:t>
            </a:r>
            <a:r>
              <a:rPr lang="el-GR" sz="3800" b="0" baseline="30000" dirty="0"/>
              <a:t>η</a:t>
            </a:r>
            <a:r>
              <a:rPr lang="el-GR" sz="3800" b="0" dirty="0"/>
              <a:t> Βασική Ανάγκη:</a:t>
            </a:r>
            <a:r>
              <a:rPr lang="en-US" sz="3800" b="0" dirty="0"/>
              <a:t> </a:t>
            </a:r>
            <a:r>
              <a:rPr lang="el-GR" sz="3800" dirty="0"/>
              <a:t>Αγάπη και αίσθηση του «ανήκειν»</a:t>
            </a:r>
            <a:r>
              <a:rPr lang="en-US" sz="3800" dirty="0"/>
              <a:t>   </a:t>
            </a:r>
            <a:r>
              <a:rPr lang="en-US" sz="2400" b="0" dirty="0"/>
              <a:t>(</a:t>
            </a:r>
            <a:r>
              <a:rPr lang="el-GR" sz="2400" b="0" dirty="0"/>
              <a:t>2</a:t>
            </a:r>
            <a:r>
              <a:rPr lang="en-US" sz="2400" b="0" dirty="0"/>
              <a:t>/</a:t>
            </a:r>
            <a:r>
              <a:rPr lang="el-GR" sz="2400" b="0" dirty="0"/>
              <a:t>5</a:t>
            </a:r>
            <a:r>
              <a:rPr lang="en-US" sz="2400" b="0" dirty="0"/>
              <a:t>)</a:t>
            </a:r>
            <a:endParaRPr lang="el-GR" b="0" dirty="0"/>
          </a:p>
        </p:txBody>
      </p:sp>
    </p:spTree>
    <p:extLst>
      <p:ext uri="{BB962C8B-B14F-4D97-AF65-F5344CB8AC3E}">
        <p14:creationId xmlns:p14="http://schemas.microsoft.com/office/powerpoint/2010/main" val="37378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201" y="1825625"/>
            <a:ext cx="5670884" cy="4351338"/>
          </a:xfrm>
        </p:spPr>
        <p:txBody>
          <a:bodyPr>
            <a:normAutofit/>
          </a:bodyPr>
          <a:lstStyle/>
          <a:p>
            <a:pPr marL="0" indent="0">
              <a:buNone/>
            </a:pPr>
            <a:r>
              <a:rPr lang="el-GR" sz="2400" dirty="0"/>
              <a:t>Εμείς οι άνθρωποι είμαστε </a:t>
            </a:r>
            <a:r>
              <a:rPr lang="el-GR" sz="2400" b="1" dirty="0"/>
              <a:t>κοινωνικά όντα </a:t>
            </a:r>
            <a:r>
              <a:rPr lang="el-GR" sz="2400" dirty="0"/>
              <a:t>και ως εκ τούτου έχουμε δημιουργήσει τακτικές </a:t>
            </a:r>
            <a:r>
              <a:rPr lang="el-GR" sz="2400" b="1" dirty="0"/>
              <a:t>ευκαιρίες να συναντιόμαστε μεταξύ μας </a:t>
            </a:r>
            <a:r>
              <a:rPr lang="el-GR" sz="2400" dirty="0"/>
              <a:t>σε όλους τους πολιτισμούς. </a:t>
            </a:r>
          </a:p>
          <a:p>
            <a:pPr marL="0" indent="0">
              <a:buNone/>
            </a:pPr>
            <a:r>
              <a:rPr lang="el-GR" sz="2400" dirty="0"/>
              <a:t>Αυτό ξεκινά ήδη από το βρεφονηπιακό σταθμό ή το νηπιαγωγείο. Συναντιόμαστε σε καφετέριες και εστιατόρια, πηγαίνουμε στον κινηματογράφο ή στο θέατρο ή σε ομάδες και κλαμπ</a:t>
            </a:r>
            <a:r>
              <a:rPr lang="en-US" sz="2400" dirty="0"/>
              <a:t>.</a:t>
            </a:r>
          </a:p>
          <a:p>
            <a:endParaRPr lang="el-GR" sz="2400" dirty="0"/>
          </a:p>
        </p:txBody>
      </p:sp>
      <p:pic>
        <p:nvPicPr>
          <p:cNvPr id="1026" name="Picture 2" descr="Drinks, Groningen, Terrace, People, Bar, Cafe, Bistro">
            <a:extLst>
              <a:ext uri="{FF2B5EF4-FFF2-40B4-BE49-F238E27FC236}">
                <a16:creationId xmlns:a16="http://schemas.microsoft.com/office/drawing/2014/main" id="{754C35F8-7AF7-47D0-BCFE-249524AE1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42" y="1971588"/>
            <a:ext cx="5200028" cy="346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8E3510-318D-451F-9500-6B70F0394D70}"/>
              </a:ext>
            </a:extLst>
          </p:cNvPr>
          <p:cNvSpPr txBox="1"/>
          <p:nvPr/>
        </p:nvSpPr>
        <p:spPr>
          <a:xfrm>
            <a:off x="60152" y="6539402"/>
            <a:ext cx="1718804" cy="307777"/>
          </a:xfrm>
          <a:prstGeom prst="rect">
            <a:avLst/>
          </a:prstGeom>
          <a:noFill/>
        </p:spPr>
        <p:txBody>
          <a:bodyPr wrap="none" rtlCol="0">
            <a:spAutoFit/>
          </a:bodyPr>
          <a:lstStyle/>
          <a:p>
            <a:r>
              <a:rPr lang="el-GR" sz="1400" dirty="0">
                <a:hlinkClick r:id="rId4"/>
              </a:rPr>
              <a:t>Πηγή</a:t>
            </a:r>
            <a:r>
              <a:rPr lang="en-US" sz="1400" dirty="0"/>
              <a:t>| </a:t>
            </a:r>
            <a:r>
              <a:rPr lang="el-GR" sz="1400" dirty="0">
                <a:hlinkClick r:id="rId5"/>
              </a:rPr>
              <a:t>Άδεια </a:t>
            </a:r>
            <a:r>
              <a:rPr lang="en-US" sz="1400" dirty="0">
                <a:hlinkClick r:id="rId5"/>
              </a:rPr>
              <a:t>Pixabay</a:t>
            </a:r>
            <a:endParaRPr lang="el-GR" sz="1400" dirty="0"/>
          </a:p>
        </p:txBody>
      </p:sp>
      <p:sp>
        <p:nvSpPr>
          <p:cNvPr id="8" name="TextBox 7">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9"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199" y="365125"/>
            <a:ext cx="11365089" cy="1325563"/>
          </a:xfrm>
        </p:spPr>
        <p:txBody>
          <a:bodyPr/>
          <a:lstStyle/>
          <a:p>
            <a:r>
              <a:rPr lang="el-GR" sz="3800" b="0" dirty="0"/>
              <a:t>3</a:t>
            </a:r>
            <a:r>
              <a:rPr lang="el-GR" sz="3800" b="0" baseline="30000" dirty="0"/>
              <a:t>η</a:t>
            </a:r>
            <a:r>
              <a:rPr lang="el-GR" sz="3800" b="0" dirty="0"/>
              <a:t> Βασική Ανάγκη:</a:t>
            </a:r>
            <a:r>
              <a:rPr lang="en-US" sz="3800" b="0" dirty="0"/>
              <a:t> </a:t>
            </a:r>
            <a:r>
              <a:rPr lang="el-GR" sz="3800" dirty="0"/>
              <a:t>Αγάπη και αίσθηση του «ανήκειν»</a:t>
            </a:r>
            <a:r>
              <a:rPr lang="en-US" sz="3800" dirty="0"/>
              <a:t>   </a:t>
            </a:r>
            <a:r>
              <a:rPr lang="en-US" sz="2400" b="0" dirty="0"/>
              <a:t>(</a:t>
            </a:r>
            <a:r>
              <a:rPr lang="el-GR" sz="2400" b="0" dirty="0"/>
              <a:t>3</a:t>
            </a:r>
            <a:r>
              <a:rPr lang="en-US" sz="2400" b="0" dirty="0"/>
              <a:t>/</a:t>
            </a:r>
            <a:r>
              <a:rPr lang="el-GR" sz="2400" b="0" dirty="0"/>
              <a:t>5</a:t>
            </a:r>
            <a:r>
              <a:rPr lang="en-US" sz="2400" b="0" dirty="0"/>
              <a:t>)</a:t>
            </a:r>
            <a:endParaRPr lang="el-GR" b="0" dirty="0"/>
          </a:p>
        </p:txBody>
      </p:sp>
    </p:spTree>
    <p:extLst>
      <p:ext uri="{BB962C8B-B14F-4D97-AF65-F5344CB8AC3E}">
        <p14:creationId xmlns:p14="http://schemas.microsoft.com/office/powerpoint/2010/main" val="1294139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717884" y="1825625"/>
            <a:ext cx="5089788" cy="4667250"/>
          </a:xfrm>
        </p:spPr>
        <p:txBody>
          <a:bodyPr>
            <a:normAutofit lnSpcReduction="10000"/>
          </a:bodyPr>
          <a:lstStyle/>
          <a:p>
            <a:pPr marL="0" indent="0">
              <a:lnSpc>
                <a:spcPct val="110000"/>
              </a:lnSpc>
              <a:buNone/>
            </a:pPr>
            <a:r>
              <a:rPr lang="el-GR" dirty="0"/>
              <a:t>Αυτή η βασική ανάγκη σημαίνει επίσης </a:t>
            </a:r>
            <a:r>
              <a:rPr lang="el-GR" b="1" dirty="0"/>
              <a:t>να</a:t>
            </a:r>
            <a:r>
              <a:rPr lang="el-GR" dirty="0"/>
              <a:t> </a:t>
            </a:r>
            <a:r>
              <a:rPr lang="el-GR" b="1" dirty="0"/>
              <a:t>αισθάνεστε δεμένοι με κάποιον, να θέλετε να τον ευχαριστήσετε και να ενδιαφέρεστε για τις επιθυμίες και τις σκέψεις του</a:t>
            </a:r>
            <a:r>
              <a:rPr lang="el-GR" dirty="0"/>
              <a:t>. </a:t>
            </a:r>
          </a:p>
          <a:p>
            <a:pPr marL="0" indent="0">
              <a:lnSpc>
                <a:spcPct val="110000"/>
              </a:lnSpc>
              <a:buNone/>
            </a:pPr>
            <a:r>
              <a:rPr lang="el-GR" dirty="0"/>
              <a:t>Ταυτόχρονα, όλοι θέλουν επίσης να </a:t>
            </a:r>
            <a:r>
              <a:rPr lang="el-GR" b="1" dirty="0"/>
              <a:t>αισθάνονται ότι οι άλλοι τους κατανοούν </a:t>
            </a:r>
            <a:r>
              <a:rPr lang="el-GR" dirty="0"/>
              <a:t>και να </a:t>
            </a:r>
            <a:r>
              <a:rPr lang="el-GR" b="1" dirty="0"/>
              <a:t>ανήκουν σε μια ομάδα.</a:t>
            </a:r>
            <a:endParaRPr lang="en-US" b="1" dirty="0"/>
          </a:p>
          <a:p>
            <a:pPr marL="0" indent="0">
              <a:lnSpc>
                <a:spcPct val="110000"/>
              </a:lnSpc>
              <a:buNone/>
            </a:pPr>
            <a:endParaRPr lang="el-GR" dirty="0"/>
          </a:p>
        </p:txBody>
      </p:sp>
      <p:sp>
        <p:nvSpPr>
          <p:cNvPr id="5" name="Ορθογώνιο 4">
            <a:extLst>
              <a:ext uri="{FF2B5EF4-FFF2-40B4-BE49-F238E27FC236}">
                <a16:creationId xmlns:a16="http://schemas.microsoft.com/office/drawing/2014/main" id="{9D642E6B-8E96-41CF-89D6-51BD834C1DCA}"/>
              </a:ext>
            </a:extLst>
          </p:cNvPr>
          <p:cNvSpPr/>
          <p:nvPr/>
        </p:nvSpPr>
        <p:spPr>
          <a:xfrm>
            <a:off x="5668364" y="1825625"/>
            <a:ext cx="5640840" cy="923330"/>
          </a:xfrm>
          <a:prstGeom prst="rect">
            <a:avLst/>
          </a:prstGeom>
          <a:noFill/>
        </p:spPr>
        <p:txBody>
          <a:bodyPr wrap="none" lIns="91440" tIns="45720" rIns="91440" bIns="45720">
            <a:spAutoFit/>
          </a:bodyPr>
          <a:lstStyle/>
          <a:p>
            <a:pPr algn="ctr"/>
            <a:r>
              <a:rPr lang="el-GR" sz="5400" b="1" dirty="0">
                <a:ln w="12700" cmpd="sng">
                  <a:solidFill>
                    <a:schemeClr val="accent4"/>
                  </a:solidFill>
                  <a:prstDash val="solid"/>
                </a:ln>
                <a:solidFill>
                  <a:schemeClr val="bg1"/>
                </a:solidFill>
              </a:rPr>
              <a:t>Αίσθηση σύνδεσης</a:t>
            </a:r>
            <a:endParaRPr lang="el-GR" sz="5400" b="1" cap="none" spc="0" dirty="0">
              <a:ln w="12700" cmpd="sng">
                <a:solidFill>
                  <a:schemeClr val="accent4"/>
                </a:solidFill>
                <a:prstDash val="solid"/>
              </a:ln>
              <a:solidFill>
                <a:schemeClr val="bg1"/>
              </a:solidFill>
              <a:effectLst/>
            </a:endParaRPr>
          </a:p>
        </p:txBody>
      </p:sp>
      <p:sp>
        <p:nvSpPr>
          <p:cNvPr id="6" name="Ορθογώνιο 5">
            <a:extLst>
              <a:ext uri="{FF2B5EF4-FFF2-40B4-BE49-F238E27FC236}">
                <a16:creationId xmlns:a16="http://schemas.microsoft.com/office/drawing/2014/main" id="{7E7AA1CF-EDDE-407B-ADBF-204415927B0F}"/>
              </a:ext>
            </a:extLst>
          </p:cNvPr>
          <p:cNvSpPr/>
          <p:nvPr/>
        </p:nvSpPr>
        <p:spPr>
          <a:xfrm>
            <a:off x="5911942" y="3164200"/>
            <a:ext cx="6349688" cy="923330"/>
          </a:xfrm>
          <a:prstGeom prst="rect">
            <a:avLst/>
          </a:prstGeom>
          <a:noFill/>
        </p:spPr>
        <p:txBody>
          <a:bodyPr wrap="none" lIns="91440" tIns="45720" rIns="91440" bIns="45720">
            <a:spAutoFit/>
          </a:bodyPr>
          <a:lstStyle/>
          <a:p>
            <a:pPr algn="ctr"/>
            <a:r>
              <a:rPr lang="el-G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Αίσθηση κατανόησης</a:t>
            </a:r>
          </a:p>
        </p:txBody>
      </p:sp>
      <p:sp>
        <p:nvSpPr>
          <p:cNvPr id="7" name="Ορθογώνιο 6">
            <a:extLst>
              <a:ext uri="{FF2B5EF4-FFF2-40B4-BE49-F238E27FC236}">
                <a16:creationId xmlns:a16="http://schemas.microsoft.com/office/drawing/2014/main" id="{492A71CF-8F4B-403B-AEBE-DBE7C45F5228}"/>
              </a:ext>
            </a:extLst>
          </p:cNvPr>
          <p:cNvSpPr/>
          <p:nvPr/>
        </p:nvSpPr>
        <p:spPr>
          <a:xfrm>
            <a:off x="5790593" y="4557276"/>
            <a:ext cx="5859617" cy="923330"/>
          </a:xfrm>
          <a:prstGeom prst="rect">
            <a:avLst/>
          </a:prstGeom>
          <a:noFill/>
        </p:spPr>
        <p:txBody>
          <a:bodyPr wrap="none" lIns="91440" tIns="45720" rIns="91440" bIns="45720">
            <a:spAutoFit/>
          </a:bodyPr>
          <a:lstStyle/>
          <a:p>
            <a:pPr algn="ctr"/>
            <a:r>
              <a:rPr lang="el-GR" sz="5400" b="1" dirty="0">
                <a:ln w="12700" cmpd="sng">
                  <a:solidFill>
                    <a:srgbClr val="92D050"/>
                  </a:solidFill>
                  <a:prstDash val="solid"/>
                </a:ln>
                <a:solidFill>
                  <a:schemeClr val="bg1"/>
                </a:solidFill>
              </a:rPr>
              <a:t>Αίσθηση «ανήκειν»</a:t>
            </a:r>
            <a:endParaRPr lang="el-GR" sz="5400" b="1" cap="none" spc="0" dirty="0">
              <a:ln w="12700" cmpd="sng">
                <a:solidFill>
                  <a:srgbClr val="92D050"/>
                </a:solidFill>
                <a:prstDash val="solid"/>
              </a:ln>
              <a:solidFill>
                <a:schemeClr val="bg1"/>
              </a:solidFill>
              <a:effectLst/>
            </a:endParaRPr>
          </a:p>
        </p:txBody>
      </p:sp>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0"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199" y="365125"/>
            <a:ext cx="11365089" cy="1325563"/>
          </a:xfrm>
        </p:spPr>
        <p:txBody>
          <a:bodyPr/>
          <a:lstStyle/>
          <a:p>
            <a:r>
              <a:rPr lang="el-GR" sz="3800" b="0" dirty="0"/>
              <a:t>3</a:t>
            </a:r>
            <a:r>
              <a:rPr lang="el-GR" sz="3800" b="0" baseline="30000" dirty="0"/>
              <a:t>η</a:t>
            </a:r>
            <a:r>
              <a:rPr lang="el-GR" sz="3800" b="0" dirty="0"/>
              <a:t> Βασική Ανάγκη:</a:t>
            </a:r>
            <a:r>
              <a:rPr lang="en-US" sz="3800" b="0" dirty="0"/>
              <a:t> </a:t>
            </a:r>
            <a:r>
              <a:rPr lang="el-GR" sz="3800" dirty="0"/>
              <a:t>Αγάπη και αίσθηση του «ανήκειν»</a:t>
            </a:r>
            <a:r>
              <a:rPr lang="en-US" sz="3800" dirty="0"/>
              <a:t>   </a:t>
            </a:r>
            <a:r>
              <a:rPr lang="en-US" sz="2400" b="0" dirty="0"/>
              <a:t>(</a:t>
            </a:r>
            <a:r>
              <a:rPr lang="el-GR" sz="2400" b="0" dirty="0"/>
              <a:t>4</a:t>
            </a:r>
            <a:r>
              <a:rPr lang="en-US" sz="2400" b="0" dirty="0"/>
              <a:t>/</a:t>
            </a:r>
            <a:r>
              <a:rPr lang="el-GR" sz="2400" b="0" dirty="0"/>
              <a:t>5</a:t>
            </a:r>
            <a:r>
              <a:rPr lang="en-US" sz="2400" b="0" dirty="0"/>
              <a:t>)</a:t>
            </a:r>
            <a:endParaRPr lang="el-GR" b="0" dirty="0"/>
          </a:p>
        </p:txBody>
      </p:sp>
    </p:spTree>
    <p:extLst>
      <p:ext uri="{BB962C8B-B14F-4D97-AF65-F5344CB8AC3E}">
        <p14:creationId xmlns:p14="http://schemas.microsoft.com/office/powerpoint/2010/main" val="20384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199" y="1825624"/>
            <a:ext cx="8407399" cy="4863933"/>
          </a:xfrm>
        </p:spPr>
        <p:txBody>
          <a:bodyPr>
            <a:normAutofit fontScale="92500"/>
          </a:bodyPr>
          <a:lstStyle/>
          <a:p>
            <a:pPr marL="0" indent="0">
              <a:lnSpc>
                <a:spcPct val="110000"/>
              </a:lnSpc>
              <a:buNone/>
            </a:pPr>
            <a:r>
              <a:rPr lang="el-GR" sz="2400" dirty="0"/>
              <a:t>Αλλά μπορείτε επίσης να νιώσετε αγάπη και ότι ανήκετε σε ένα </a:t>
            </a:r>
            <a:r>
              <a:rPr lang="el-GR" sz="2400" b="1" dirty="0"/>
              <a:t>χόμπι</a:t>
            </a:r>
            <a:r>
              <a:rPr lang="el-GR" sz="2400" dirty="0"/>
              <a:t>, μια </a:t>
            </a:r>
            <a:r>
              <a:rPr lang="el-GR" sz="2400" b="1" dirty="0"/>
              <a:t>ιδέα</a:t>
            </a:r>
            <a:r>
              <a:rPr lang="el-GR" sz="2400" dirty="0"/>
              <a:t> ή έναν </a:t>
            </a:r>
            <a:r>
              <a:rPr lang="el-GR" sz="2400" b="1" dirty="0"/>
              <a:t>στόχο</a:t>
            </a:r>
            <a:r>
              <a:rPr lang="en-US" sz="2400" dirty="0"/>
              <a:t>.</a:t>
            </a:r>
          </a:p>
          <a:p>
            <a:pPr marL="0" indent="0">
              <a:lnSpc>
                <a:spcPct val="110000"/>
              </a:lnSpc>
              <a:buNone/>
            </a:pPr>
            <a:r>
              <a:rPr lang="el-GR" sz="2400" dirty="0"/>
              <a:t>Ίσως </a:t>
            </a:r>
            <a:r>
              <a:rPr lang="el-GR" sz="2400" b="1" dirty="0"/>
              <a:t>έχετε πραγματικά ενθουσιαστεί με κάτι </a:t>
            </a:r>
            <a:r>
              <a:rPr lang="el-GR" sz="2400" dirty="0"/>
              <a:t>και έχετε ασχοληθεί με αυτό</a:t>
            </a:r>
            <a:r>
              <a:rPr lang="en-US" sz="2400" dirty="0"/>
              <a:t>. </a:t>
            </a:r>
          </a:p>
          <a:p>
            <a:pPr lvl="1">
              <a:lnSpc>
                <a:spcPct val="110000"/>
              </a:lnSpc>
            </a:pPr>
            <a:r>
              <a:rPr lang="el-GR" dirty="0"/>
              <a:t>Σκεφτείτε πόσοι άνθρωποι, ειδικά νέοι, είναι σήμερα αφοσιωμένοι στην προστασία του κλίματος. </a:t>
            </a:r>
          </a:p>
          <a:p>
            <a:pPr lvl="1">
              <a:lnSpc>
                <a:spcPct val="110000"/>
              </a:lnSpc>
            </a:pPr>
            <a:r>
              <a:rPr lang="el-GR" dirty="0"/>
              <a:t>Ίσως έχετε ένα χόμπι στο οποίο αφιερώνετε ώρες και ανυπομονείτε να επιστρέψετε σε αυτό</a:t>
            </a:r>
            <a:r>
              <a:rPr lang="en-US" dirty="0"/>
              <a:t>. </a:t>
            </a:r>
          </a:p>
          <a:p>
            <a:pPr marL="0" indent="0">
              <a:lnSpc>
                <a:spcPct val="110000"/>
              </a:lnSpc>
              <a:buNone/>
            </a:pPr>
            <a:r>
              <a:rPr lang="el-GR" sz="2400" dirty="0"/>
              <a:t>Τότε </a:t>
            </a:r>
            <a:r>
              <a:rPr lang="el-GR" sz="2400" b="1" dirty="0"/>
              <a:t>ξέρετε πώς είναι</a:t>
            </a:r>
            <a:r>
              <a:rPr lang="en-US" sz="2400" b="1" dirty="0"/>
              <a:t>!</a:t>
            </a:r>
          </a:p>
          <a:p>
            <a:pPr marL="0" indent="0">
              <a:lnSpc>
                <a:spcPct val="110000"/>
              </a:lnSpc>
              <a:buNone/>
            </a:pPr>
            <a:r>
              <a:rPr lang="el-GR" sz="2400" dirty="0"/>
              <a:t>Μια άλλη μορφή αυτής της ανάγκης είναι το </a:t>
            </a:r>
            <a:r>
              <a:rPr lang="el-GR" sz="2400" b="1" dirty="0"/>
              <a:t>αίσθημα συγκίνησης</a:t>
            </a:r>
            <a:r>
              <a:rPr lang="en-US" sz="2400" dirty="0"/>
              <a:t>. </a:t>
            </a:r>
            <a:endParaRPr lang="el-GR" sz="2400" dirty="0"/>
          </a:p>
          <a:p>
            <a:pPr marL="0" indent="0">
              <a:lnSpc>
                <a:spcPct val="110000"/>
              </a:lnSpc>
              <a:buNone/>
            </a:pPr>
            <a:endParaRPr lang="el-GR" sz="2400" dirty="0"/>
          </a:p>
        </p:txBody>
      </p:sp>
      <p:sp>
        <p:nvSpPr>
          <p:cNvPr id="5" name="Ορθογώνιο 4">
            <a:extLst>
              <a:ext uri="{FF2B5EF4-FFF2-40B4-BE49-F238E27FC236}">
                <a16:creationId xmlns:a16="http://schemas.microsoft.com/office/drawing/2014/main" id="{399DD525-7025-4B73-89D8-C884C74CC8F9}"/>
              </a:ext>
            </a:extLst>
          </p:cNvPr>
          <p:cNvSpPr/>
          <p:nvPr/>
        </p:nvSpPr>
        <p:spPr>
          <a:xfrm>
            <a:off x="8821272" y="2136338"/>
            <a:ext cx="3382016" cy="2800767"/>
          </a:xfrm>
          <a:prstGeom prst="rect">
            <a:avLst/>
          </a:prstGeom>
          <a:noFill/>
        </p:spPr>
        <p:txBody>
          <a:bodyPr wrap="square" lIns="91440" tIns="45720" rIns="91440" bIns="45720">
            <a:spAutoFit/>
          </a:bodyPr>
          <a:lstStyle/>
          <a:p>
            <a:pPr algn="ctr"/>
            <a:r>
              <a:rPr lang="el-G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Ανήκοντας σε ένα χόμπι, μια ιδέα, έναν στόχο</a:t>
            </a:r>
          </a:p>
        </p:txBody>
      </p:sp>
      <p:sp>
        <p:nvSpPr>
          <p:cNvPr id="7" name="TextBox 6">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8"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199" y="365125"/>
            <a:ext cx="11365089" cy="1325563"/>
          </a:xfrm>
        </p:spPr>
        <p:txBody>
          <a:bodyPr/>
          <a:lstStyle/>
          <a:p>
            <a:r>
              <a:rPr lang="el-GR" sz="3800" b="0" dirty="0"/>
              <a:t>3</a:t>
            </a:r>
            <a:r>
              <a:rPr lang="el-GR" sz="3800" b="0" baseline="30000" dirty="0"/>
              <a:t>η</a:t>
            </a:r>
            <a:r>
              <a:rPr lang="el-GR" sz="3800" b="0" dirty="0"/>
              <a:t> Βασική Ανάγκη:</a:t>
            </a:r>
            <a:r>
              <a:rPr lang="en-US" sz="3800" b="0" dirty="0"/>
              <a:t> </a:t>
            </a:r>
            <a:r>
              <a:rPr lang="el-GR" sz="3800" dirty="0"/>
              <a:t>Αγάπη και αίσθηση του «ανήκειν»</a:t>
            </a:r>
            <a:r>
              <a:rPr lang="en-US" sz="3800" dirty="0"/>
              <a:t>   </a:t>
            </a:r>
            <a:r>
              <a:rPr lang="en-US" sz="2400" b="0" dirty="0"/>
              <a:t>(</a:t>
            </a:r>
            <a:r>
              <a:rPr lang="el-GR" sz="2400" b="0" dirty="0"/>
              <a:t>5</a:t>
            </a:r>
            <a:r>
              <a:rPr lang="en-US" sz="2400" b="0" dirty="0"/>
              <a:t>/</a:t>
            </a:r>
            <a:r>
              <a:rPr lang="el-GR" sz="2400" b="0" dirty="0"/>
              <a:t>5</a:t>
            </a:r>
            <a:r>
              <a:rPr lang="en-US" sz="2400" b="0" dirty="0"/>
              <a:t>)</a:t>
            </a:r>
            <a:endParaRPr lang="el-GR" b="0" dirty="0"/>
          </a:p>
        </p:txBody>
      </p:sp>
    </p:spTree>
    <p:extLst>
      <p:ext uri="{BB962C8B-B14F-4D97-AF65-F5344CB8AC3E}">
        <p14:creationId xmlns:p14="http://schemas.microsoft.com/office/powerpoint/2010/main" val="346456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134">
            <a:extLst>
              <a:ext uri="{FF2B5EF4-FFF2-40B4-BE49-F238E27FC236}">
                <a16:creationId xmlns:a16="http://schemas.microsoft.com/office/drawing/2014/main" id="{1E1D70E2-A42F-468F-8DBE-3B0E5C46D81A}"/>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4178453"/>
            <a:ext cx="11251532" cy="2600599"/>
          </a:xfrm>
          <a:prstGeom prst="rect">
            <a:avLst/>
          </a:prstGeom>
          <a:blipFill>
            <a:blip r:embed="rId4"/>
            <a:stretch>
              <a:fillRect/>
            </a:stretch>
          </a:blipFill>
          <a:ln>
            <a:noFill/>
          </a:ln>
          <a:extLst>
            <a:ext uri="{53640926-AAD7-44D8-BBD7-CCE9431645EC}">
              <a14:shadowObscured xmlns:a14="http://schemas.microsoft.com/office/drawing/2010/main"/>
            </a:ext>
          </a:extLst>
        </p:spPr>
      </p:pic>
      <p:pic>
        <p:nvPicPr>
          <p:cNvPr id="12" name="Grafik 4100">
            <a:extLst>
              <a:ext uri="{FF2B5EF4-FFF2-40B4-BE49-F238E27FC236}">
                <a16:creationId xmlns:a16="http://schemas.microsoft.com/office/drawing/2014/main" id="{DB0C7D43-8A0A-4F34-B33A-436B2C8DF028}"/>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940467" y="1625058"/>
            <a:ext cx="10909411" cy="2121032"/>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FB06E6C-6B6C-4445-AC57-9AC4F71A3233}"/>
              </a:ext>
            </a:extLst>
          </p:cNvPr>
          <p:cNvSpPr>
            <a:spLocks noGrp="1"/>
          </p:cNvSpPr>
          <p:nvPr>
            <p:ph type="title"/>
          </p:nvPr>
        </p:nvSpPr>
        <p:spPr/>
        <p:txBody>
          <a:bodyPr/>
          <a:lstStyle/>
          <a:p>
            <a:r>
              <a:rPr lang="el-GR" dirty="0"/>
              <a:t>Σκεφθείτε</a:t>
            </a:r>
          </a:p>
        </p:txBody>
      </p:sp>
      <p:sp>
        <p:nvSpPr>
          <p:cNvPr id="3" name="Θέση περιεχομένου 2">
            <a:extLst>
              <a:ext uri="{FF2B5EF4-FFF2-40B4-BE49-F238E27FC236}">
                <a16:creationId xmlns:a16="http://schemas.microsoft.com/office/drawing/2014/main" id="{70D14A32-206C-4533-9B87-2DEA528D4A43}"/>
              </a:ext>
            </a:extLst>
          </p:cNvPr>
          <p:cNvSpPr>
            <a:spLocks noGrp="1"/>
          </p:cNvSpPr>
          <p:nvPr>
            <p:ph idx="1"/>
          </p:nvPr>
        </p:nvSpPr>
        <p:spPr>
          <a:xfrm>
            <a:off x="940468" y="1791038"/>
            <a:ext cx="9348537" cy="4887665"/>
          </a:xfrm>
          <a:noFill/>
          <a:ln>
            <a:noFill/>
          </a:ln>
        </p:spPr>
        <p:txBody>
          <a:bodyPr>
            <a:noAutofit/>
          </a:bodyPr>
          <a:lstStyle/>
          <a:p>
            <a:pPr lvl="1">
              <a:spcAft>
                <a:spcPts val="1200"/>
              </a:spcAft>
            </a:pPr>
            <a:r>
              <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Γνωρίζετε το συναίσθημα του να είστε πολύ ενθουσιασμένοι για ένα γεγονός;</a:t>
            </a:r>
          </a:p>
          <a:p>
            <a:pPr lvl="1">
              <a:spcAft>
                <a:spcPts val="1200"/>
              </a:spcAft>
            </a:pPr>
            <a:r>
              <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Ότι για παράδειγμα, «φουσκώνει» η καρδιά σας με την ομορφιά της φύσης ή όταν ακούτε ένα τραγούδι;</a:t>
            </a:r>
          </a:p>
          <a:p>
            <a:pPr marL="0" indent="0">
              <a:spcAft>
                <a:spcPts val="1200"/>
              </a:spcAft>
              <a:buNone/>
            </a:pPr>
            <a:r>
              <a:rPr lang="el-GR" sz="2400" dirty="0">
                <a:latin typeface="Calibri" panose="020F0502020204030204" pitchFamily="34" charset="0"/>
                <a:ea typeface="Calibri" panose="020F0502020204030204" pitchFamily="34" charset="0"/>
              </a:rPr>
              <a:t>Αυτό που ισχύει σε σχέση με τους άλλους ισχύει και για τον εαυτό σας, φυσικά</a:t>
            </a:r>
            <a:endParaRPr lang="en-GB" sz="2400" dirty="0">
              <a:effectLst/>
              <a:latin typeface="Calibri" panose="020F0502020204030204" pitchFamily="34" charset="0"/>
              <a:ea typeface="Calibri" panose="020F0502020204030204" pitchFamily="34" charset="0"/>
            </a:endParaRPr>
          </a:p>
          <a:p>
            <a:pPr lvl="1">
              <a:spcAft>
                <a:spcPts val="1200"/>
              </a:spcAft>
            </a:pPr>
            <a:r>
              <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Πόσο σας αρέσει ο εαυτός σας;</a:t>
            </a:r>
          </a:p>
          <a:p>
            <a:pPr lvl="1">
              <a:spcAft>
                <a:spcPts val="1200"/>
              </a:spcAft>
            </a:pPr>
            <a:r>
              <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Με ποιο τρόπο δείχνετε στον εαυτό σας ότι νοιάζεστε;</a:t>
            </a:r>
          </a:p>
          <a:p>
            <a:pPr lvl="1">
              <a:spcAft>
                <a:spcPts val="1200"/>
              </a:spcAft>
            </a:pPr>
            <a:r>
              <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Συμμερίζεστε και καταλαβαίνετε τους ανθρώπους που βρίσκονται κοντά σας όσο και τον εαυτό σας;</a:t>
            </a:r>
          </a:p>
          <a:p>
            <a:pPr marL="0" indent="0">
              <a:spcAft>
                <a:spcPts val="1200"/>
              </a:spcAft>
              <a:buNone/>
            </a:pPr>
            <a:endParaRPr lang="el-GR" sz="2400" dirty="0"/>
          </a:p>
        </p:txBody>
      </p:sp>
      <p:grpSp>
        <p:nvGrpSpPr>
          <p:cNvPr id="6" name="Ομάδα 5">
            <a:extLst>
              <a:ext uri="{FF2B5EF4-FFF2-40B4-BE49-F238E27FC236}">
                <a16:creationId xmlns:a16="http://schemas.microsoft.com/office/drawing/2014/main" id="{87E6803F-59F2-4A05-8532-A17BEBE71DEC}"/>
              </a:ext>
            </a:extLst>
          </p:cNvPr>
          <p:cNvGrpSpPr/>
          <p:nvPr/>
        </p:nvGrpSpPr>
        <p:grpSpPr>
          <a:xfrm>
            <a:off x="3892120" y="-43298"/>
            <a:ext cx="1722616" cy="1733986"/>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46E5CF24-E2EE-44C6-818F-B601B6AA20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54D6C3E3-6D35-49A7-9C12-A72038279ACE}"/>
                </a:ext>
              </a:extLst>
            </p:cNvPr>
            <p:cNvSpPr txBox="1"/>
            <p:nvPr/>
          </p:nvSpPr>
          <p:spPr>
            <a:xfrm>
              <a:off x="3892839" y="3026611"/>
              <a:ext cx="510774" cy="1368975"/>
            </a:xfrm>
            <a:prstGeom prst="rect">
              <a:avLst/>
            </a:prstGeom>
            <a:noFill/>
          </p:spPr>
          <p:txBody>
            <a:bodyPr wrap="none" rtlCol="0">
              <a:spAutoFit/>
            </a:bodyPr>
            <a:lstStyle/>
            <a:p>
              <a:r>
                <a:rPr lang="el-GR" sz="6600" dirty="0">
                  <a:solidFill>
                    <a:srgbClr val="E12A3C"/>
                  </a:solidFill>
                </a:rPr>
                <a:t>;</a:t>
              </a:r>
            </a:p>
          </p:txBody>
        </p:sp>
      </p:grpSp>
      <p:sp>
        <p:nvSpPr>
          <p:cNvPr id="10" name="TextBox 9">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317258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4109">
            <a:extLst>
              <a:ext uri="{FF2B5EF4-FFF2-40B4-BE49-F238E27FC236}">
                <a16:creationId xmlns:a16="http://schemas.microsoft.com/office/drawing/2014/main" id="{C5E02802-BD51-433F-A4D8-252D72EB084F}"/>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02209" y="4530162"/>
            <a:ext cx="12446374" cy="1682379"/>
          </a:xfrm>
          <a:prstGeom prst="rect">
            <a:avLst/>
          </a:prstGeom>
          <a:no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85D0308C-746F-492A-926E-70FADBDFC2DE}"/>
              </a:ext>
            </a:extLst>
          </p:cNvPr>
          <p:cNvSpPr>
            <a:spLocks noGrp="1"/>
          </p:cNvSpPr>
          <p:nvPr>
            <p:ph idx="1"/>
          </p:nvPr>
        </p:nvSpPr>
        <p:spPr>
          <a:xfrm>
            <a:off x="998622" y="1690687"/>
            <a:ext cx="10355178" cy="2675125"/>
          </a:xfrm>
        </p:spPr>
        <p:txBody>
          <a:bodyPr>
            <a:normAutofit/>
          </a:bodyPr>
          <a:lstStyle/>
          <a:p>
            <a:pPr marL="0" indent="0">
              <a:buNone/>
            </a:pPr>
            <a:r>
              <a:rPr lang="el-GR" b="1" dirty="0"/>
              <a:t>Μια άλλη βασική ανθρώπινη ανάγκη είναι να ασκείτε επιρροή</a:t>
            </a:r>
            <a:r>
              <a:rPr lang="en-US" dirty="0"/>
              <a:t>.</a:t>
            </a:r>
          </a:p>
          <a:p>
            <a:r>
              <a:rPr lang="el-GR" dirty="0"/>
              <a:t>Σκεφτείτε, για παράδειγμα, </a:t>
            </a:r>
          </a:p>
          <a:p>
            <a:pPr lvl="1"/>
            <a:r>
              <a:rPr lang="el-GR" dirty="0"/>
              <a:t>πόσο ικανοποιημένοι είστε </a:t>
            </a:r>
            <a:r>
              <a:rPr lang="el-GR" b="1" dirty="0"/>
              <a:t>όταν κάνετε καλή δουλειά </a:t>
            </a:r>
            <a:r>
              <a:rPr lang="el-GR" dirty="0"/>
              <a:t>στο σχολείο και </a:t>
            </a:r>
          </a:p>
          <a:p>
            <a:pPr lvl="1"/>
            <a:r>
              <a:rPr lang="el-GR" dirty="0"/>
              <a:t>πόσο καλά αισθάνεστε όταν </a:t>
            </a:r>
            <a:r>
              <a:rPr lang="el-GR" b="1" dirty="0"/>
              <a:t>κάποιος που σας ενδιαφέρει το αναγνωρίζει αυτό </a:t>
            </a:r>
            <a:r>
              <a:rPr lang="el-GR" dirty="0"/>
              <a:t>ή ακόμη και σας επαινεί.</a:t>
            </a:r>
            <a:endParaRPr lang="en-US" dirty="0"/>
          </a:p>
        </p:txBody>
      </p:sp>
      <p:sp>
        <p:nvSpPr>
          <p:cNvPr id="6" name="TextBox 5">
            <a:extLst>
              <a:ext uri="{FF2B5EF4-FFF2-40B4-BE49-F238E27FC236}">
                <a16:creationId xmlns:a16="http://schemas.microsoft.com/office/drawing/2014/main" id="{070EC3A0-5D71-4F5E-A56C-CCA2775E9D58}"/>
              </a:ext>
            </a:extLst>
          </p:cNvPr>
          <p:cNvSpPr txBox="1"/>
          <p:nvPr/>
        </p:nvSpPr>
        <p:spPr>
          <a:xfrm>
            <a:off x="470456" y="4636094"/>
            <a:ext cx="10883344" cy="1380443"/>
          </a:xfrm>
          <a:prstGeom prst="rect">
            <a:avLst/>
          </a:prstGeom>
          <a:noFill/>
        </p:spPr>
        <p:txBody>
          <a:bodyPr wrap="square">
            <a:spAutoFit/>
          </a:bodyPr>
          <a:lstStyle/>
          <a:p>
            <a:pPr marL="285750" indent="-285750">
              <a:lnSpc>
                <a:spcPct val="107000"/>
              </a:lnSpc>
              <a:spcAft>
                <a:spcPts val="800"/>
              </a:spcAft>
              <a:buClr>
                <a:srgbClr val="00B0F0"/>
              </a:buClr>
              <a:buFont typeface="Wingdings" panose="05000000000000000000" pitchFamily="2" charset="2"/>
              <a:buChar char="§"/>
            </a:pPr>
            <a:r>
              <a:rPr lang="el-GR" sz="2400" b="1" i="1" dirty="0">
                <a:latin typeface="Calibri" panose="020F0502020204030204" pitchFamily="34" charset="0"/>
                <a:ea typeface="Calibri" panose="020F0502020204030204" pitchFamily="34" charset="0"/>
              </a:rPr>
              <a:t>Σίγουρα πολλές φορές έχετε κάνει κάποια πρόταση που βοήθησε σε κάποια λύση ενός προβλήματος.</a:t>
            </a:r>
          </a:p>
          <a:p>
            <a:pPr marL="285750" indent="-285750">
              <a:lnSpc>
                <a:spcPct val="107000"/>
              </a:lnSpc>
              <a:spcAft>
                <a:spcPts val="800"/>
              </a:spcAft>
              <a:buClr>
                <a:srgbClr val="00B0F0"/>
              </a:buClr>
              <a:buFont typeface="Wingdings" panose="05000000000000000000" pitchFamily="2" charset="2"/>
              <a:buChar char="§"/>
            </a:pPr>
            <a:r>
              <a:rPr lang="el-GR" sz="2400" b="1" i="1" dirty="0">
                <a:latin typeface="Calibri" panose="020F0502020204030204" pitchFamily="34" charset="0"/>
                <a:ea typeface="Calibri" panose="020F0502020204030204" pitchFamily="34" charset="0"/>
              </a:rPr>
              <a:t>Αυτό σας έκανε περήφανους και σας ενθάρρυνε να συνεχίσετε να συνεισφέρετε;</a:t>
            </a:r>
          </a:p>
        </p:txBody>
      </p:sp>
      <p:grpSp>
        <p:nvGrpSpPr>
          <p:cNvPr id="8" name="Ομάδα 7">
            <a:extLst>
              <a:ext uri="{FF2B5EF4-FFF2-40B4-BE49-F238E27FC236}">
                <a16:creationId xmlns:a16="http://schemas.microsoft.com/office/drawing/2014/main" id="{7F185DA8-9D8F-4812-BAD1-0A691A0763D6}"/>
              </a:ext>
            </a:extLst>
          </p:cNvPr>
          <p:cNvGrpSpPr/>
          <p:nvPr/>
        </p:nvGrpSpPr>
        <p:grpSpPr>
          <a:xfrm>
            <a:off x="10377171" y="1382717"/>
            <a:ext cx="1866994" cy="1780674"/>
            <a:chOff x="3148627" y="2936100"/>
            <a:chExt cx="2142411" cy="2142411"/>
          </a:xfrm>
        </p:grpSpPr>
        <p:pic>
          <p:nvPicPr>
            <p:cNvPr id="9" name="Γραφικό 8" descr="Συννεφάκι σκέψης περίγραμμα">
              <a:extLst>
                <a:ext uri="{FF2B5EF4-FFF2-40B4-BE49-F238E27FC236}">
                  <a16:creationId xmlns:a16="http://schemas.microsoft.com/office/drawing/2014/main" id="{513EC902-DF34-4137-B25D-6678B0E41A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8627" y="2936100"/>
              <a:ext cx="2142411" cy="2142411"/>
            </a:xfrm>
            <a:prstGeom prst="rect">
              <a:avLst/>
            </a:prstGeom>
          </p:spPr>
        </p:pic>
        <p:sp>
          <p:nvSpPr>
            <p:cNvPr id="10" name="TextBox 9">
              <a:extLst>
                <a:ext uri="{FF2B5EF4-FFF2-40B4-BE49-F238E27FC236}">
                  <a16:creationId xmlns:a16="http://schemas.microsoft.com/office/drawing/2014/main" id="{B465F1DF-C06F-423B-B321-4C3CE3F82764}"/>
                </a:ext>
              </a:extLst>
            </p:cNvPr>
            <p:cNvSpPr txBox="1"/>
            <p:nvPr/>
          </p:nvSpPr>
          <p:spPr>
            <a:xfrm>
              <a:off x="3960540" y="2985499"/>
              <a:ext cx="495187" cy="1444171"/>
            </a:xfrm>
            <a:prstGeom prst="rect">
              <a:avLst/>
            </a:prstGeom>
            <a:noFill/>
          </p:spPr>
          <p:txBody>
            <a:bodyPr wrap="none" rtlCol="0">
              <a:spAutoFit/>
            </a:bodyPr>
            <a:lstStyle/>
            <a:p>
              <a:r>
                <a:rPr lang="el-GR" sz="7200" dirty="0">
                  <a:solidFill>
                    <a:srgbClr val="E12A3C"/>
                  </a:solidFill>
                </a:rPr>
                <a:t>;</a:t>
              </a:r>
            </a:p>
          </p:txBody>
        </p:sp>
      </p:grpSp>
      <p:sp>
        <p:nvSpPr>
          <p:cNvPr id="13" name="TextBox 12">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5"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4</a:t>
            </a:r>
            <a:r>
              <a:rPr lang="el-GR" b="0" baseline="30000" dirty="0"/>
              <a:t>η</a:t>
            </a:r>
            <a:r>
              <a:rPr lang="el-GR" b="0" dirty="0"/>
              <a:t> Βασική Ανάγκη:</a:t>
            </a:r>
            <a:r>
              <a:rPr lang="en-US" b="0" dirty="0"/>
              <a:t> </a:t>
            </a:r>
            <a:r>
              <a:rPr lang="el-GR" dirty="0"/>
              <a:t>Δύναμη και επιρροή </a:t>
            </a:r>
            <a:r>
              <a:rPr lang="en-US" dirty="0"/>
              <a:t>   </a:t>
            </a:r>
            <a:r>
              <a:rPr lang="en-US" sz="2400" b="0" dirty="0"/>
              <a:t>(</a:t>
            </a:r>
            <a:r>
              <a:rPr lang="el-GR" sz="2400" b="0" dirty="0"/>
              <a:t>1</a:t>
            </a:r>
            <a:r>
              <a:rPr lang="en-US" sz="2400" b="0" dirty="0"/>
              <a:t>/</a:t>
            </a:r>
            <a:r>
              <a:rPr lang="el-GR" sz="2400" b="0" dirty="0"/>
              <a:t>2</a:t>
            </a:r>
            <a:r>
              <a:rPr lang="en-US" sz="2400" b="0" dirty="0"/>
              <a:t>)</a:t>
            </a:r>
            <a:endParaRPr lang="el-GR" b="0" dirty="0"/>
          </a:p>
        </p:txBody>
      </p:sp>
    </p:spTree>
    <p:extLst>
      <p:ext uri="{BB962C8B-B14F-4D97-AF65-F5344CB8AC3E}">
        <p14:creationId xmlns:p14="http://schemas.microsoft.com/office/powerpoint/2010/main" val="1459196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63C1CB9-8CC9-44AB-BB40-7AF0A0C3ADDA}"/>
              </a:ext>
            </a:extLst>
          </p:cNvPr>
          <p:cNvSpPr>
            <a:spLocks noGrp="1"/>
          </p:cNvSpPr>
          <p:nvPr>
            <p:ph idx="1"/>
          </p:nvPr>
        </p:nvSpPr>
        <p:spPr>
          <a:xfrm>
            <a:off x="838201" y="1690688"/>
            <a:ext cx="7728284" cy="4351338"/>
          </a:xfrm>
        </p:spPr>
        <p:txBody>
          <a:bodyPr>
            <a:normAutofit/>
          </a:bodyPr>
          <a:lstStyle/>
          <a:p>
            <a:pPr marL="0" indent="0">
              <a:buNone/>
            </a:pPr>
            <a:r>
              <a:rPr lang="el-GR" sz="2400" dirty="0"/>
              <a:t>Η δύναμη σχετίζεται στενά με τη λέξη </a:t>
            </a:r>
            <a:r>
              <a:rPr lang="el-GR" sz="2400" b="1" dirty="0"/>
              <a:t>«να κάνω» </a:t>
            </a:r>
            <a:r>
              <a:rPr lang="el-GR" sz="2400" dirty="0"/>
              <a:t>και για να μπορέσουμε να κάνουμε κάτι, </a:t>
            </a:r>
            <a:r>
              <a:rPr lang="el-GR" sz="2400" b="1" dirty="0"/>
              <a:t>χρειαζόμαστε την ώθηση για να το κάνουμε</a:t>
            </a:r>
            <a:r>
              <a:rPr lang="el-GR" sz="2400" dirty="0"/>
              <a:t>.</a:t>
            </a:r>
            <a:endParaRPr lang="en-GB" sz="2400" dirty="0">
              <a:effectLst/>
              <a:latin typeface="Calibri" panose="020F0502020204030204" pitchFamily="34" charset="0"/>
              <a:ea typeface="Calibri" panose="020F0502020204030204" pitchFamily="34" charset="0"/>
            </a:endParaRPr>
          </a:p>
          <a:p>
            <a:pPr lvl="1">
              <a:buClr>
                <a:srgbClr val="7FC242"/>
              </a:buClr>
            </a:pPr>
            <a:r>
              <a:rPr lang="el-GR" dirty="0"/>
              <a:t>Και τα καλά νέα είναι: παίρνουμε αυτήν την ώθηση μέσω της </a:t>
            </a:r>
            <a:r>
              <a:rPr lang="el-GR" b="1" dirty="0"/>
              <a:t>ανάγκης μας για δύναμη και επιρροή</a:t>
            </a:r>
            <a:r>
              <a:rPr lang="el-GR" dirty="0"/>
              <a:t>. </a:t>
            </a:r>
          </a:p>
          <a:p>
            <a:pPr lvl="1">
              <a:buClr>
                <a:srgbClr val="7FC242"/>
              </a:buClr>
            </a:pPr>
            <a:r>
              <a:rPr lang="el-GR" dirty="0"/>
              <a:t>Αυτό που ενισχύει αυτή την ανάγκη είναι όταν </a:t>
            </a:r>
            <a:r>
              <a:rPr lang="el-GR" b="1" dirty="0"/>
              <a:t>γνωρίζουμε καλά τις δικές μας δυνάμεις και ικανότητες </a:t>
            </a:r>
            <a:r>
              <a:rPr lang="el-GR" dirty="0"/>
              <a:t>και μπορούμε να τις </a:t>
            </a:r>
            <a:r>
              <a:rPr lang="el-GR" b="1" dirty="0"/>
              <a:t>χρησιμοποιήσουμε καλά </a:t>
            </a:r>
            <a:r>
              <a:rPr lang="el-GR" dirty="0"/>
              <a:t>και προς όφελος του εαυτού μας και της κοινότητας</a:t>
            </a:r>
            <a:endParaRPr lang="el-GR" dirty="0">
              <a:effectLst/>
              <a:latin typeface="Calibri" panose="020F0502020204030204" pitchFamily="34" charset="0"/>
              <a:ea typeface="Calibri" panose="020F0502020204030204" pitchFamily="34" charset="0"/>
            </a:endParaRPr>
          </a:p>
          <a:p>
            <a:endParaRPr lang="el-GR" sz="3600" dirty="0"/>
          </a:p>
        </p:txBody>
      </p:sp>
      <p:sp>
        <p:nvSpPr>
          <p:cNvPr id="6" name="Ορθογώνιο 5">
            <a:extLst>
              <a:ext uri="{FF2B5EF4-FFF2-40B4-BE49-F238E27FC236}">
                <a16:creationId xmlns:a16="http://schemas.microsoft.com/office/drawing/2014/main" id="{FA2D8444-A54F-4979-B84F-0611D815BB41}"/>
              </a:ext>
            </a:extLst>
          </p:cNvPr>
          <p:cNvSpPr/>
          <p:nvPr/>
        </p:nvSpPr>
        <p:spPr>
          <a:xfrm>
            <a:off x="8955741" y="1923466"/>
            <a:ext cx="2483224" cy="923330"/>
          </a:xfrm>
          <a:prstGeom prst="rect">
            <a:avLst/>
          </a:prstGeom>
          <a:noFill/>
        </p:spPr>
        <p:txBody>
          <a:bodyPr wrap="square" lIns="91440" tIns="45720" rIns="91440" bIns="45720">
            <a:spAutoFit/>
          </a:bodyPr>
          <a:lstStyle/>
          <a:p>
            <a:pPr algn="ctr"/>
            <a:r>
              <a:rPr lang="el-GR" sz="5400" b="1" dirty="0">
                <a:ln w="12700" cmpd="sng">
                  <a:solidFill>
                    <a:srgbClr val="92D050"/>
                  </a:solidFill>
                  <a:prstDash val="solid"/>
                </a:ln>
                <a:solidFill>
                  <a:schemeClr val="bg1"/>
                </a:solidFill>
              </a:rPr>
              <a:t>δύναμη</a:t>
            </a:r>
            <a:endParaRPr lang="el-GR" sz="5400" b="1" cap="none" spc="0" dirty="0">
              <a:ln w="12700" cmpd="sng">
                <a:solidFill>
                  <a:srgbClr val="92D050"/>
                </a:solidFill>
                <a:prstDash val="solid"/>
              </a:ln>
              <a:solidFill>
                <a:schemeClr val="bg1"/>
              </a:solidFill>
              <a:effectLst/>
            </a:endParaRPr>
          </a:p>
        </p:txBody>
      </p:sp>
      <p:sp>
        <p:nvSpPr>
          <p:cNvPr id="7" name="Ορθογώνιο 6">
            <a:extLst>
              <a:ext uri="{FF2B5EF4-FFF2-40B4-BE49-F238E27FC236}">
                <a16:creationId xmlns:a16="http://schemas.microsoft.com/office/drawing/2014/main" id="{3E28620C-7518-48D9-BE18-0CC852E9443F}"/>
              </a:ext>
            </a:extLst>
          </p:cNvPr>
          <p:cNvSpPr/>
          <p:nvPr/>
        </p:nvSpPr>
        <p:spPr>
          <a:xfrm>
            <a:off x="8838981" y="3404692"/>
            <a:ext cx="2833065" cy="923330"/>
          </a:xfrm>
          <a:prstGeom prst="rect">
            <a:avLst/>
          </a:prstGeom>
          <a:noFill/>
        </p:spPr>
        <p:txBody>
          <a:bodyPr wrap="square" lIns="91440" tIns="45720" rIns="91440" bIns="45720">
            <a:spAutoFit/>
          </a:bodyPr>
          <a:lstStyle/>
          <a:p>
            <a:pPr algn="ctr"/>
            <a:r>
              <a:rPr lang="el-G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επιρροή</a:t>
            </a:r>
          </a:p>
        </p:txBody>
      </p:sp>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0"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4</a:t>
            </a:r>
            <a:r>
              <a:rPr lang="el-GR" b="0" baseline="30000" dirty="0"/>
              <a:t>η</a:t>
            </a:r>
            <a:r>
              <a:rPr lang="el-GR" b="0" dirty="0"/>
              <a:t> Βασική Ανάγκη:</a:t>
            </a:r>
            <a:r>
              <a:rPr lang="en-US" b="0" dirty="0"/>
              <a:t> </a:t>
            </a:r>
            <a:r>
              <a:rPr lang="el-GR" dirty="0"/>
              <a:t>Δύναμη και επιρροή </a:t>
            </a:r>
            <a:r>
              <a:rPr lang="en-US" dirty="0"/>
              <a:t>   </a:t>
            </a:r>
            <a:r>
              <a:rPr lang="en-US" sz="2400" b="0" dirty="0"/>
              <a:t>(</a:t>
            </a:r>
            <a:r>
              <a:rPr lang="el-GR" sz="2400" b="0" dirty="0"/>
              <a:t>2</a:t>
            </a:r>
            <a:r>
              <a:rPr lang="en-US" sz="2400" b="0" dirty="0"/>
              <a:t>/</a:t>
            </a:r>
            <a:r>
              <a:rPr lang="el-GR" sz="2400" b="0" dirty="0"/>
              <a:t>2</a:t>
            </a:r>
            <a:r>
              <a:rPr lang="en-US" sz="2400" b="0" dirty="0"/>
              <a:t>)</a:t>
            </a:r>
            <a:endParaRPr lang="el-GR" b="0" dirty="0"/>
          </a:p>
        </p:txBody>
      </p:sp>
    </p:spTree>
    <p:extLst>
      <p:ext uri="{BB962C8B-B14F-4D97-AF65-F5344CB8AC3E}">
        <p14:creationId xmlns:p14="http://schemas.microsoft.com/office/powerpoint/2010/main" val="200271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30">
            <a:extLst>
              <a:ext uri="{FF2B5EF4-FFF2-40B4-BE49-F238E27FC236}">
                <a16:creationId xmlns:a16="http://schemas.microsoft.com/office/drawing/2014/main" id="{8E961BB6-A6B3-4D10-ADC6-141EC464A480}"/>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06478" y="1782716"/>
            <a:ext cx="12469849" cy="359906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FB06E6C-6B6C-4445-AC57-9AC4F71A3233}"/>
              </a:ext>
            </a:extLst>
          </p:cNvPr>
          <p:cNvSpPr>
            <a:spLocks noGrp="1"/>
          </p:cNvSpPr>
          <p:nvPr>
            <p:ph type="title"/>
          </p:nvPr>
        </p:nvSpPr>
        <p:spPr/>
        <p:txBody>
          <a:bodyPr/>
          <a:lstStyle/>
          <a:p>
            <a:r>
              <a:rPr lang="el-GR" dirty="0"/>
              <a:t>Σκεφθείτε</a:t>
            </a:r>
          </a:p>
        </p:txBody>
      </p:sp>
      <p:sp>
        <p:nvSpPr>
          <p:cNvPr id="3" name="Θέση περιεχομένου 2">
            <a:extLst>
              <a:ext uri="{FF2B5EF4-FFF2-40B4-BE49-F238E27FC236}">
                <a16:creationId xmlns:a16="http://schemas.microsoft.com/office/drawing/2014/main" id="{70D14A32-206C-4533-9B87-2DEA528D4A43}"/>
              </a:ext>
            </a:extLst>
          </p:cNvPr>
          <p:cNvSpPr>
            <a:spLocks noGrp="1"/>
          </p:cNvSpPr>
          <p:nvPr>
            <p:ph idx="1"/>
          </p:nvPr>
        </p:nvSpPr>
        <p:spPr>
          <a:xfrm>
            <a:off x="1377552" y="2243218"/>
            <a:ext cx="9023684" cy="2956311"/>
          </a:xfrm>
        </p:spPr>
        <p:txBody>
          <a:bodyPr>
            <a:normAutofit lnSpcReduction="10000"/>
          </a:bodyPr>
          <a:lstStyle/>
          <a:p>
            <a:pPr>
              <a:lnSpc>
                <a:spcPct val="89000"/>
              </a:lnSpc>
            </a:pPr>
            <a:r>
              <a:rPr lang="el-GR" sz="2400" b="1" i="1" dirty="0">
                <a:solidFill>
                  <a:schemeClr val="accent1">
                    <a:lumMod val="75000"/>
                  </a:schemeClr>
                </a:solidFill>
                <a:latin typeface="Calibri" panose="020F0502020204030204" pitchFamily="34" charset="0"/>
                <a:ea typeface="Calibri" panose="020F0502020204030204" pitchFamily="34" charset="0"/>
              </a:rPr>
              <a:t>Έχετε ποτέ εντυπωσιαστεί τόσο πολύ από το κατόρθωμα κάποιου που να νοιώσατε το συναίσθημα του σεβασμού και της απόδοσης τιμής προς αυτό το πρόσωπο;</a:t>
            </a:r>
          </a:p>
          <a:p>
            <a:pPr>
              <a:lnSpc>
                <a:spcPct val="89000"/>
              </a:lnSpc>
            </a:pPr>
            <a:r>
              <a:rPr lang="el-GR" sz="2400" b="1" i="1" dirty="0">
                <a:solidFill>
                  <a:schemeClr val="accent1">
                    <a:lumMod val="75000"/>
                  </a:schemeClr>
                </a:solidFill>
                <a:latin typeface="Calibri" panose="020F0502020204030204" pitchFamily="34" charset="0"/>
                <a:ea typeface="Calibri" panose="020F0502020204030204" pitchFamily="34" charset="0"/>
              </a:rPr>
              <a:t>Πόσο πολύ νοιώθετε ότι καταβάλετε κάθε δυνατή προσπάθεια αυτή τη στιγμή;</a:t>
            </a:r>
          </a:p>
          <a:p>
            <a:pPr>
              <a:lnSpc>
                <a:spcPct val="89000"/>
              </a:lnSpc>
            </a:pPr>
            <a:r>
              <a:rPr lang="el-GR" sz="2400" b="1" i="1" dirty="0">
                <a:solidFill>
                  <a:schemeClr val="accent1">
                    <a:lumMod val="75000"/>
                  </a:schemeClr>
                </a:solidFill>
                <a:latin typeface="Calibri" panose="020F0502020204030204" pitchFamily="34" charset="0"/>
                <a:ea typeface="Calibri" panose="020F0502020204030204" pitchFamily="34" charset="0"/>
              </a:rPr>
              <a:t>Γνωρίζετε τα δυνατά σας σημεία; Γράψτε τα παρακάτω.</a:t>
            </a:r>
          </a:p>
          <a:p>
            <a:pPr>
              <a:lnSpc>
                <a:spcPct val="89000"/>
              </a:lnSpc>
            </a:pPr>
            <a:r>
              <a:rPr lang="el-GR" sz="2400" b="1" i="1" dirty="0">
                <a:solidFill>
                  <a:schemeClr val="accent1">
                    <a:lumMod val="75000"/>
                  </a:schemeClr>
                </a:solidFill>
                <a:latin typeface="Calibri" panose="020F0502020204030204" pitchFamily="34" charset="0"/>
                <a:ea typeface="Calibri" panose="020F0502020204030204" pitchFamily="34" charset="0"/>
              </a:rPr>
              <a:t>Πώς και πού μπορείτε να χρησιμοποιήσετε κάθε ένα από τα δυνατά σας σημεία προς όφελός σας;</a:t>
            </a:r>
            <a:endParaRPr lang="el-GR" sz="3600" b="1" dirty="0">
              <a:solidFill>
                <a:schemeClr val="accent1">
                  <a:lumMod val="75000"/>
                </a:schemeClr>
              </a:solidFill>
            </a:endParaRPr>
          </a:p>
        </p:txBody>
      </p:sp>
      <p:grpSp>
        <p:nvGrpSpPr>
          <p:cNvPr id="6" name="Ομάδα 5">
            <a:extLst>
              <a:ext uri="{FF2B5EF4-FFF2-40B4-BE49-F238E27FC236}">
                <a16:creationId xmlns:a16="http://schemas.microsoft.com/office/drawing/2014/main" id="{2AEB4663-9059-441D-94C3-01E2D71D5284}"/>
              </a:ext>
            </a:extLst>
          </p:cNvPr>
          <p:cNvGrpSpPr/>
          <p:nvPr/>
        </p:nvGrpSpPr>
        <p:grpSpPr>
          <a:xfrm>
            <a:off x="4229006" y="-132895"/>
            <a:ext cx="1866994" cy="1780674"/>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8AC52333-5491-41AC-8F6E-8980CD48AF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77287F14-D05E-4B70-B394-2B720F2007E9}"/>
                </a:ext>
              </a:extLst>
            </p:cNvPr>
            <p:cNvSpPr txBox="1"/>
            <p:nvPr/>
          </p:nvSpPr>
          <p:spPr>
            <a:xfrm>
              <a:off x="3888528" y="3039430"/>
              <a:ext cx="495187" cy="1444171"/>
            </a:xfrm>
            <a:prstGeom prst="rect">
              <a:avLst/>
            </a:prstGeom>
            <a:noFill/>
          </p:spPr>
          <p:txBody>
            <a:bodyPr wrap="none" rtlCol="0">
              <a:spAutoFit/>
            </a:bodyPr>
            <a:lstStyle/>
            <a:p>
              <a:r>
                <a:rPr lang="el-GR" sz="7200" dirty="0">
                  <a:solidFill>
                    <a:srgbClr val="E12A3C"/>
                  </a:solidFill>
                </a:rPr>
                <a:t>;</a:t>
              </a:r>
            </a:p>
          </p:txBody>
        </p:sp>
      </p:grpSp>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390714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7AA487-7DFE-4D27-B7F3-8D283EE14D2D}"/>
              </a:ext>
            </a:extLst>
          </p:cNvPr>
          <p:cNvSpPr>
            <a:spLocks noGrp="1"/>
          </p:cNvSpPr>
          <p:nvPr>
            <p:ph type="title"/>
          </p:nvPr>
        </p:nvSpPr>
        <p:spPr/>
        <p:txBody>
          <a:bodyPr/>
          <a:lstStyle/>
          <a:p>
            <a:r>
              <a:rPr lang="el-GR" dirty="0"/>
              <a:t>Άσκηση</a:t>
            </a:r>
            <a:r>
              <a:rPr lang="en-US" dirty="0"/>
              <a:t> </a:t>
            </a:r>
            <a:endParaRPr lang="el-GR" dirty="0"/>
          </a:p>
        </p:txBody>
      </p:sp>
      <p:sp>
        <p:nvSpPr>
          <p:cNvPr id="3" name="Θέση περιεχομένου 2">
            <a:extLst>
              <a:ext uri="{FF2B5EF4-FFF2-40B4-BE49-F238E27FC236}">
                <a16:creationId xmlns:a16="http://schemas.microsoft.com/office/drawing/2014/main" id="{16A1FE3D-DC04-4F35-BC29-484305E796B3}"/>
              </a:ext>
            </a:extLst>
          </p:cNvPr>
          <p:cNvSpPr>
            <a:spLocks noGrp="1"/>
          </p:cNvSpPr>
          <p:nvPr>
            <p:ph idx="1"/>
          </p:nvPr>
        </p:nvSpPr>
        <p:spPr/>
        <p:txBody>
          <a:bodyPr>
            <a:normAutofit/>
          </a:bodyPr>
          <a:lstStyle/>
          <a:p>
            <a:r>
              <a:rPr lang="el-GR" sz="2400" b="1" dirty="0">
                <a:latin typeface="Calibri" panose="020F0502020204030204" pitchFamily="34" charset="0"/>
                <a:ea typeface="Calibri" panose="020F0502020204030204" pitchFamily="34" charset="0"/>
              </a:rPr>
              <a:t>Αυτά είναι τα δυνατά μου σημεία</a:t>
            </a:r>
            <a:r>
              <a:rPr lang="en-GB" sz="2400" dirty="0">
                <a:effectLst/>
                <a:latin typeface="Calibri" panose="020F0502020204030204" pitchFamily="34" charset="0"/>
                <a:ea typeface="Calibri" panose="020F0502020204030204" pitchFamily="34" charset="0"/>
              </a:rPr>
              <a:t>:</a:t>
            </a:r>
            <a:endParaRPr lang="el-GR" sz="3600" dirty="0"/>
          </a:p>
        </p:txBody>
      </p:sp>
      <p:sp>
        <p:nvSpPr>
          <p:cNvPr id="4" name="Rechteck 154">
            <a:extLst>
              <a:ext uri="{FF2B5EF4-FFF2-40B4-BE49-F238E27FC236}">
                <a16:creationId xmlns:a16="http://schemas.microsoft.com/office/drawing/2014/main" id="{556CE793-1692-424A-922E-92F6ACEF2CAF}"/>
              </a:ext>
            </a:extLst>
          </p:cNvPr>
          <p:cNvSpPr/>
          <p:nvPr/>
        </p:nvSpPr>
        <p:spPr>
          <a:xfrm>
            <a:off x="3352800" y="681037"/>
            <a:ext cx="5486400" cy="791718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grpSp>
        <p:nvGrpSpPr>
          <p:cNvPr id="13" name="Ομάδα 12">
            <a:extLst>
              <a:ext uri="{FF2B5EF4-FFF2-40B4-BE49-F238E27FC236}">
                <a16:creationId xmlns:a16="http://schemas.microsoft.com/office/drawing/2014/main" id="{24826F29-3049-4CC0-9C67-023BBC92886C}"/>
              </a:ext>
            </a:extLst>
          </p:cNvPr>
          <p:cNvGrpSpPr/>
          <p:nvPr/>
        </p:nvGrpSpPr>
        <p:grpSpPr>
          <a:xfrm>
            <a:off x="3234265" y="-529590"/>
            <a:ext cx="6915139" cy="8628382"/>
            <a:chOff x="3234265" y="-529590"/>
            <a:chExt cx="6915139" cy="8628382"/>
          </a:xfrm>
        </p:grpSpPr>
        <p:grpSp>
          <p:nvGrpSpPr>
            <p:cNvPr id="7" name="Gruppieren 152">
              <a:extLst>
                <a:ext uri="{FF2B5EF4-FFF2-40B4-BE49-F238E27FC236}">
                  <a16:creationId xmlns:a16="http://schemas.microsoft.com/office/drawing/2014/main" id="{3E9EB3B6-2220-49EA-9640-75081434EBCC}"/>
                </a:ext>
              </a:extLst>
            </p:cNvPr>
            <p:cNvGrpSpPr/>
            <p:nvPr/>
          </p:nvGrpSpPr>
          <p:grpSpPr>
            <a:xfrm>
              <a:off x="3996267" y="181612"/>
              <a:ext cx="5486400" cy="7917180"/>
              <a:chOff x="0" y="0"/>
              <a:chExt cx="5486400" cy="7917175"/>
            </a:xfrm>
          </p:grpSpPr>
          <p:grpSp>
            <p:nvGrpSpPr>
              <p:cNvPr id="8" name="Gruppieren 153">
                <a:extLst>
                  <a:ext uri="{FF2B5EF4-FFF2-40B4-BE49-F238E27FC236}">
                    <a16:creationId xmlns:a16="http://schemas.microsoft.com/office/drawing/2014/main" id="{57817FC7-B137-4B33-8797-E6B3D9C6FD59}"/>
                  </a:ext>
                </a:extLst>
              </p:cNvPr>
              <p:cNvGrpSpPr/>
              <p:nvPr/>
            </p:nvGrpSpPr>
            <p:grpSpPr>
              <a:xfrm>
                <a:off x="0" y="0"/>
                <a:ext cx="5486400" cy="7917175"/>
                <a:chOff x="0" y="0"/>
                <a:chExt cx="5486400" cy="7917175"/>
              </a:xfrm>
            </p:grpSpPr>
            <p:sp>
              <p:nvSpPr>
                <p:cNvPr id="9" name="Rechteck 154">
                  <a:extLst>
                    <a:ext uri="{FF2B5EF4-FFF2-40B4-BE49-F238E27FC236}">
                      <a16:creationId xmlns:a16="http://schemas.microsoft.com/office/drawing/2014/main" id="{0840A218-54C6-4091-A904-7E6C583F3188}"/>
                    </a:ext>
                  </a:extLst>
                </p:cNvPr>
                <p:cNvSpPr/>
                <p:nvPr/>
              </p:nvSpPr>
              <p:spPr>
                <a:xfrm>
                  <a:off x="0" y="0"/>
                  <a:ext cx="5486400" cy="791717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0" name="Sechseck 155">
                  <a:extLst>
                    <a:ext uri="{FF2B5EF4-FFF2-40B4-BE49-F238E27FC236}">
                      <a16:creationId xmlns:a16="http://schemas.microsoft.com/office/drawing/2014/main" id="{5DCD471D-3B04-4BA1-80EC-51624037F79F}"/>
                    </a:ext>
                  </a:extLst>
                </p:cNvPr>
                <p:cNvSpPr/>
                <p:nvPr/>
              </p:nvSpPr>
              <p:spPr>
                <a:xfrm rot="5400000">
                  <a:off x="2324570" y="99777"/>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1" name="Textfeld 156">
                  <a:extLst>
                    <a:ext uri="{FF2B5EF4-FFF2-40B4-BE49-F238E27FC236}">
                      <a16:creationId xmlns:a16="http://schemas.microsoft.com/office/drawing/2014/main" id="{3A73CCB7-5589-4304-B9FD-A7E07B10E21A}"/>
                    </a:ext>
                  </a:extLst>
                </p:cNvPr>
                <p:cNvSpPr txBox="1"/>
                <p:nvPr/>
              </p:nvSpPr>
              <p:spPr>
                <a:xfrm>
                  <a:off x="2520127" y="236855"/>
                  <a:ext cx="1148430"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Πού χρειάζομαι αυτή τη δύναμη; </a:t>
                  </a:r>
                </a:p>
              </p:txBody>
            </p:sp>
            <p:sp>
              <p:nvSpPr>
                <p:cNvPr id="12" name="Rechteck 157">
                  <a:extLst>
                    <a:ext uri="{FF2B5EF4-FFF2-40B4-BE49-F238E27FC236}">
                      <a16:creationId xmlns:a16="http://schemas.microsoft.com/office/drawing/2014/main" id="{612B723C-BFC1-4CEA-89CE-7B7AD542EE26}"/>
                    </a:ext>
                  </a:extLst>
                </p:cNvPr>
                <p:cNvSpPr/>
                <p:nvPr/>
              </p:nvSpPr>
              <p:spPr>
                <a:xfrm>
                  <a:off x="3775436" y="303508"/>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4" name="Sechseck 159">
                  <a:extLst>
                    <a:ext uri="{FF2B5EF4-FFF2-40B4-BE49-F238E27FC236}">
                      <a16:creationId xmlns:a16="http://schemas.microsoft.com/office/drawing/2014/main" id="{958A5950-902D-455F-8338-B5A171DFDF47}"/>
                    </a:ext>
                  </a:extLst>
                </p:cNvPr>
                <p:cNvSpPr/>
                <p:nvPr/>
              </p:nvSpPr>
              <p:spPr>
                <a:xfrm rot="5400000">
                  <a:off x="906604" y="99777"/>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5" name="Textfeld 160">
                  <a:extLst>
                    <a:ext uri="{FF2B5EF4-FFF2-40B4-BE49-F238E27FC236}">
                      <a16:creationId xmlns:a16="http://schemas.microsoft.com/office/drawing/2014/main" id="{138054C2-1B5A-4059-85FF-55B9FEF78F6D}"/>
                    </a:ext>
                  </a:extLst>
                </p:cNvPr>
                <p:cNvSpPr txBox="1"/>
                <p:nvPr/>
              </p:nvSpPr>
              <p:spPr>
                <a:xfrm>
                  <a:off x="1209295" y="236855"/>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Όνομα δυνατού σημείου</a:t>
                  </a:r>
                </a:p>
              </p:txBody>
            </p:sp>
            <p:sp>
              <p:nvSpPr>
                <p:cNvPr id="16" name="Sechseck 161">
                  <a:extLst>
                    <a:ext uri="{FF2B5EF4-FFF2-40B4-BE49-F238E27FC236}">
                      <a16:creationId xmlns:a16="http://schemas.microsoft.com/office/drawing/2014/main" id="{67BF85A4-D77E-4670-AF10-3A7C71579888}"/>
                    </a:ext>
                  </a:extLst>
                </p:cNvPr>
                <p:cNvSpPr/>
                <p:nvPr/>
              </p:nvSpPr>
              <p:spPr>
                <a:xfrm rot="5400000">
                  <a:off x="1612871" y="1380716"/>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7" name="Textfeld 162">
                  <a:extLst>
                    <a:ext uri="{FF2B5EF4-FFF2-40B4-BE49-F238E27FC236}">
                      <a16:creationId xmlns:a16="http://schemas.microsoft.com/office/drawing/2014/main" id="{7F4AD789-79D9-446A-B0B8-DF1FF080C115}"/>
                    </a:ext>
                  </a:extLst>
                </p:cNvPr>
                <p:cNvSpPr txBox="1"/>
                <p:nvPr/>
              </p:nvSpPr>
              <p:spPr>
                <a:xfrm>
                  <a:off x="1915562" y="1517794"/>
                  <a:ext cx="903735" cy="1038775"/>
                </a:xfrm>
                <a:prstGeom prst="rect">
                  <a:avLst/>
                </a:prstGeom>
                <a:noFill/>
                <a:ln>
                  <a:noFill/>
                </a:ln>
              </p:spPr>
              <p:txBody>
                <a:bodyPr spcFirstLastPara="1" wrap="square" lIns="57150" tIns="57150" rIns="57150" bIns="5715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Όνομα δυνατού σημείου</a:t>
                  </a:r>
                </a:p>
              </p:txBody>
            </p:sp>
            <p:sp>
              <p:nvSpPr>
                <p:cNvPr id="18" name="Rechteck 163">
                  <a:extLst>
                    <a:ext uri="{FF2B5EF4-FFF2-40B4-BE49-F238E27FC236}">
                      <a16:creationId xmlns:a16="http://schemas.microsoft.com/office/drawing/2014/main" id="{F6C797AE-54A0-4EFD-B1FA-B74FABBBF0A9}"/>
                    </a:ext>
                  </a:extLst>
                </p:cNvPr>
                <p:cNvSpPr/>
                <p:nvPr/>
              </p:nvSpPr>
              <p:spPr>
                <a:xfrm>
                  <a:off x="26789" y="1584446"/>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0" name="Sechseck 165">
                  <a:extLst>
                    <a:ext uri="{FF2B5EF4-FFF2-40B4-BE49-F238E27FC236}">
                      <a16:creationId xmlns:a16="http://schemas.microsoft.com/office/drawing/2014/main" id="{4A2F49DE-A3C9-4326-9318-43F5D8E09842}"/>
                    </a:ext>
                  </a:extLst>
                </p:cNvPr>
                <p:cNvSpPr/>
                <p:nvPr/>
              </p:nvSpPr>
              <p:spPr>
                <a:xfrm rot="5400000">
                  <a:off x="3030837" y="1380716"/>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1" name="Textfeld 166">
                  <a:extLst>
                    <a:ext uri="{FF2B5EF4-FFF2-40B4-BE49-F238E27FC236}">
                      <a16:creationId xmlns:a16="http://schemas.microsoft.com/office/drawing/2014/main" id="{5A384028-958C-404F-8230-E71D52682AE5}"/>
                    </a:ext>
                  </a:extLst>
                </p:cNvPr>
                <p:cNvSpPr txBox="1"/>
                <p:nvPr/>
              </p:nvSpPr>
              <p:spPr>
                <a:xfrm>
                  <a:off x="3228494" y="1517794"/>
                  <a:ext cx="1103451"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Πού χρειάζομαι αυτή τη δύναμη; </a:t>
                  </a:r>
                </a:p>
              </p:txBody>
            </p:sp>
            <p:sp>
              <p:nvSpPr>
                <p:cNvPr id="22" name="Sechseck 167">
                  <a:extLst>
                    <a:ext uri="{FF2B5EF4-FFF2-40B4-BE49-F238E27FC236}">
                      <a16:creationId xmlns:a16="http://schemas.microsoft.com/office/drawing/2014/main" id="{AB0834B0-C25A-48B9-8BBB-48F894763924}"/>
                    </a:ext>
                  </a:extLst>
                </p:cNvPr>
                <p:cNvSpPr/>
                <p:nvPr/>
              </p:nvSpPr>
              <p:spPr>
                <a:xfrm rot="5400000">
                  <a:off x="2324570" y="2661654"/>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3" name="Textfeld 168">
                  <a:extLst>
                    <a:ext uri="{FF2B5EF4-FFF2-40B4-BE49-F238E27FC236}">
                      <a16:creationId xmlns:a16="http://schemas.microsoft.com/office/drawing/2014/main" id="{6715906C-6600-4F54-8380-FA0A0C155AF5}"/>
                    </a:ext>
                  </a:extLst>
                </p:cNvPr>
                <p:cNvSpPr txBox="1"/>
                <p:nvPr/>
              </p:nvSpPr>
              <p:spPr>
                <a:xfrm>
                  <a:off x="2520127" y="2798732"/>
                  <a:ext cx="1085677"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Πού χρειάζομαι αυτή τη δύναμη; </a:t>
                  </a:r>
                </a:p>
              </p:txBody>
            </p:sp>
            <p:sp>
              <p:nvSpPr>
                <p:cNvPr id="24" name="Rechteck 169">
                  <a:extLst>
                    <a:ext uri="{FF2B5EF4-FFF2-40B4-BE49-F238E27FC236}">
                      <a16:creationId xmlns:a16="http://schemas.microsoft.com/office/drawing/2014/main" id="{8D71B681-8A5B-463B-B9AB-FFC3DE8A19A8}"/>
                    </a:ext>
                  </a:extLst>
                </p:cNvPr>
                <p:cNvSpPr/>
                <p:nvPr/>
              </p:nvSpPr>
              <p:spPr>
                <a:xfrm>
                  <a:off x="3775436" y="2865385"/>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5" name="Sechseck 170">
                  <a:extLst>
                    <a:ext uri="{FF2B5EF4-FFF2-40B4-BE49-F238E27FC236}">
                      <a16:creationId xmlns:a16="http://schemas.microsoft.com/office/drawing/2014/main" id="{271EF537-9F8D-49CA-A847-6C72BB351F0B}"/>
                    </a:ext>
                  </a:extLst>
                </p:cNvPr>
                <p:cNvSpPr/>
                <p:nvPr/>
              </p:nvSpPr>
              <p:spPr>
                <a:xfrm rot="5400000">
                  <a:off x="906604" y="2661654"/>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6" name="Textfeld 171">
                  <a:extLst>
                    <a:ext uri="{FF2B5EF4-FFF2-40B4-BE49-F238E27FC236}">
                      <a16:creationId xmlns:a16="http://schemas.microsoft.com/office/drawing/2014/main" id="{90B0757E-1C97-4E1F-8497-6D9ED572BFF5}"/>
                    </a:ext>
                  </a:extLst>
                </p:cNvPr>
                <p:cNvSpPr txBox="1"/>
                <p:nvPr/>
              </p:nvSpPr>
              <p:spPr>
                <a:xfrm>
                  <a:off x="1209295" y="2798732"/>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Όνομα δυνατού σημείου</a:t>
                  </a:r>
                </a:p>
              </p:txBody>
            </p:sp>
            <p:sp>
              <p:nvSpPr>
                <p:cNvPr id="27" name="Sechseck 172">
                  <a:extLst>
                    <a:ext uri="{FF2B5EF4-FFF2-40B4-BE49-F238E27FC236}">
                      <a16:creationId xmlns:a16="http://schemas.microsoft.com/office/drawing/2014/main" id="{198C1936-5548-4D78-A61B-CA050FEF3F5A}"/>
                    </a:ext>
                  </a:extLst>
                </p:cNvPr>
                <p:cNvSpPr/>
                <p:nvPr/>
              </p:nvSpPr>
              <p:spPr>
                <a:xfrm rot="5400000">
                  <a:off x="1612871" y="3942593"/>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8" name="Textfeld 173">
                  <a:extLst>
                    <a:ext uri="{FF2B5EF4-FFF2-40B4-BE49-F238E27FC236}">
                      <a16:creationId xmlns:a16="http://schemas.microsoft.com/office/drawing/2014/main" id="{AB1AB4C0-0C97-4DA8-8C92-67CB46AC4CB2}"/>
                    </a:ext>
                  </a:extLst>
                </p:cNvPr>
                <p:cNvSpPr txBox="1"/>
                <p:nvPr/>
              </p:nvSpPr>
              <p:spPr>
                <a:xfrm>
                  <a:off x="1915562" y="4079671"/>
                  <a:ext cx="903735" cy="1038775"/>
                </a:xfrm>
                <a:prstGeom prst="rect">
                  <a:avLst/>
                </a:prstGeom>
                <a:noFill/>
                <a:ln>
                  <a:noFill/>
                </a:ln>
              </p:spPr>
              <p:txBody>
                <a:bodyPr spcFirstLastPara="1" wrap="square" lIns="57150" tIns="57150" rIns="57150" bIns="5715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Όνομα δυνατού σημείου</a:t>
                  </a:r>
                </a:p>
              </p:txBody>
            </p:sp>
            <p:sp>
              <p:nvSpPr>
                <p:cNvPr id="29" name="Rechteck 174">
                  <a:extLst>
                    <a:ext uri="{FF2B5EF4-FFF2-40B4-BE49-F238E27FC236}">
                      <a16:creationId xmlns:a16="http://schemas.microsoft.com/office/drawing/2014/main" id="{EDF5CB37-81EA-4FA9-999B-58D08D053BB1}"/>
                    </a:ext>
                  </a:extLst>
                </p:cNvPr>
                <p:cNvSpPr/>
                <p:nvPr/>
              </p:nvSpPr>
              <p:spPr>
                <a:xfrm>
                  <a:off x="26789" y="4146324"/>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1" name="Sechseck 176">
                  <a:extLst>
                    <a:ext uri="{FF2B5EF4-FFF2-40B4-BE49-F238E27FC236}">
                      <a16:creationId xmlns:a16="http://schemas.microsoft.com/office/drawing/2014/main" id="{50F04456-468C-4B33-B0DB-66E07A17BE72}"/>
                    </a:ext>
                  </a:extLst>
                </p:cNvPr>
                <p:cNvSpPr/>
                <p:nvPr/>
              </p:nvSpPr>
              <p:spPr>
                <a:xfrm rot="5400000">
                  <a:off x="3030837" y="3942593"/>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2" name="Textfeld 177">
                  <a:extLst>
                    <a:ext uri="{FF2B5EF4-FFF2-40B4-BE49-F238E27FC236}">
                      <a16:creationId xmlns:a16="http://schemas.microsoft.com/office/drawing/2014/main" id="{C9CEE022-4D07-48A3-AB54-CF9B37446141}"/>
                    </a:ext>
                  </a:extLst>
                </p:cNvPr>
                <p:cNvSpPr txBox="1"/>
                <p:nvPr/>
              </p:nvSpPr>
              <p:spPr>
                <a:xfrm>
                  <a:off x="3228494" y="4079671"/>
                  <a:ext cx="1103451"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Πού χρειάζομαι αυτή τη δύναμη; </a:t>
                  </a:r>
                </a:p>
              </p:txBody>
            </p:sp>
            <p:sp>
              <p:nvSpPr>
                <p:cNvPr id="33" name="Sechseck 178">
                  <a:extLst>
                    <a:ext uri="{FF2B5EF4-FFF2-40B4-BE49-F238E27FC236}">
                      <a16:creationId xmlns:a16="http://schemas.microsoft.com/office/drawing/2014/main" id="{F94B6E32-293F-413B-91CF-30A6594D9CFC}"/>
                    </a:ext>
                  </a:extLst>
                </p:cNvPr>
                <p:cNvSpPr/>
                <p:nvPr/>
              </p:nvSpPr>
              <p:spPr>
                <a:xfrm rot="5400000">
                  <a:off x="2324570" y="5223532"/>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4" name="Textfeld 179">
                  <a:extLst>
                    <a:ext uri="{FF2B5EF4-FFF2-40B4-BE49-F238E27FC236}">
                      <a16:creationId xmlns:a16="http://schemas.microsoft.com/office/drawing/2014/main" id="{C1332E1D-4DA0-4720-AC8D-1928382BEE37}"/>
                    </a:ext>
                  </a:extLst>
                </p:cNvPr>
                <p:cNvSpPr txBox="1"/>
                <p:nvPr/>
              </p:nvSpPr>
              <p:spPr>
                <a:xfrm>
                  <a:off x="2522227" y="5360610"/>
                  <a:ext cx="1146330"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Πού χρειάζομαι αυτή τη δύναμη; </a:t>
                  </a:r>
                </a:p>
              </p:txBody>
            </p:sp>
            <p:sp>
              <p:nvSpPr>
                <p:cNvPr id="35" name="Rechteck 180">
                  <a:extLst>
                    <a:ext uri="{FF2B5EF4-FFF2-40B4-BE49-F238E27FC236}">
                      <a16:creationId xmlns:a16="http://schemas.microsoft.com/office/drawing/2014/main" id="{62BD1155-156A-43BB-8476-526773BAA144}"/>
                    </a:ext>
                  </a:extLst>
                </p:cNvPr>
                <p:cNvSpPr/>
                <p:nvPr/>
              </p:nvSpPr>
              <p:spPr>
                <a:xfrm>
                  <a:off x="3775436" y="5427262"/>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7" name="Sechseck 182">
                  <a:extLst>
                    <a:ext uri="{FF2B5EF4-FFF2-40B4-BE49-F238E27FC236}">
                      <a16:creationId xmlns:a16="http://schemas.microsoft.com/office/drawing/2014/main" id="{B069045F-922E-44DD-8F80-70A6E34A6CD7}"/>
                    </a:ext>
                  </a:extLst>
                </p:cNvPr>
                <p:cNvSpPr/>
                <p:nvPr/>
              </p:nvSpPr>
              <p:spPr>
                <a:xfrm rot="5400000">
                  <a:off x="906604" y="5223532"/>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8" name="Textfeld 183">
                  <a:extLst>
                    <a:ext uri="{FF2B5EF4-FFF2-40B4-BE49-F238E27FC236}">
                      <a16:creationId xmlns:a16="http://schemas.microsoft.com/office/drawing/2014/main" id="{970AC105-4AD2-4EE6-92B2-C80E7CB002B8}"/>
                    </a:ext>
                  </a:extLst>
                </p:cNvPr>
                <p:cNvSpPr txBox="1"/>
                <p:nvPr/>
              </p:nvSpPr>
              <p:spPr>
                <a:xfrm>
                  <a:off x="1209295" y="5360610"/>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l-GR" sz="1600" dirty="0">
                      <a:solidFill>
                        <a:schemeClr val="tx1">
                          <a:lumMod val="65000"/>
                          <a:lumOff val="35000"/>
                        </a:schemeClr>
                      </a:solidFill>
                      <a:latin typeface="Calibri" panose="020F0502020204030204" pitchFamily="34" charset="0"/>
                      <a:ea typeface="Calibri" panose="020F0502020204030204" pitchFamily="34" charset="0"/>
                    </a:rPr>
                    <a:t>Όνομα δυνατού σημείου</a:t>
                  </a:r>
                </a:p>
              </p:txBody>
            </p:sp>
            <p:sp>
              <p:nvSpPr>
                <p:cNvPr id="41" name="Rechteck 186">
                  <a:extLst>
                    <a:ext uri="{FF2B5EF4-FFF2-40B4-BE49-F238E27FC236}">
                      <a16:creationId xmlns:a16="http://schemas.microsoft.com/office/drawing/2014/main" id="{A0C0C297-F82B-4BAF-AA52-8650569EABC7}"/>
                    </a:ext>
                  </a:extLst>
                </p:cNvPr>
                <p:cNvSpPr/>
                <p:nvPr/>
              </p:nvSpPr>
              <p:spPr>
                <a:xfrm>
                  <a:off x="26789" y="6708201"/>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grpSp>
        </p:grpSp>
        <p:grpSp>
          <p:nvGrpSpPr>
            <p:cNvPr id="6" name="Ομάδα 5">
              <a:extLst>
                <a:ext uri="{FF2B5EF4-FFF2-40B4-BE49-F238E27FC236}">
                  <a16:creationId xmlns:a16="http://schemas.microsoft.com/office/drawing/2014/main" id="{2D4732A1-9E22-4CB2-9A5C-D76485A8B08F}"/>
                </a:ext>
              </a:extLst>
            </p:cNvPr>
            <p:cNvGrpSpPr/>
            <p:nvPr/>
          </p:nvGrpSpPr>
          <p:grpSpPr>
            <a:xfrm>
              <a:off x="3234265" y="-529590"/>
              <a:ext cx="6915139" cy="7917180"/>
              <a:chOff x="3234265" y="-529590"/>
              <a:chExt cx="6915139" cy="7917180"/>
            </a:xfrm>
          </p:grpSpPr>
          <p:sp>
            <p:nvSpPr>
              <p:cNvPr id="5" name="Rechteck 154">
                <a:extLst>
                  <a:ext uri="{FF2B5EF4-FFF2-40B4-BE49-F238E27FC236}">
                    <a16:creationId xmlns:a16="http://schemas.microsoft.com/office/drawing/2014/main" id="{618946C9-B46C-4F71-8334-BFCB75D033D5}"/>
                  </a:ext>
                </a:extLst>
              </p:cNvPr>
              <p:cNvSpPr/>
              <p:nvPr/>
            </p:nvSpPr>
            <p:spPr>
              <a:xfrm>
                <a:off x="3352800" y="-529590"/>
                <a:ext cx="5486400" cy="791718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46" name="Ευθεία γραμμή σύνδεσης 45">
                <a:extLst>
                  <a:ext uri="{FF2B5EF4-FFF2-40B4-BE49-F238E27FC236}">
                    <a16:creationId xmlns:a16="http://schemas.microsoft.com/office/drawing/2014/main" id="{DD74E541-624B-4A3A-99D5-A1E18F890E32}"/>
                  </a:ext>
                </a:extLst>
              </p:cNvPr>
              <p:cNvCxnSpPr>
                <a:cxnSpLocks/>
              </p:cNvCxnSpPr>
              <p:nvPr/>
            </p:nvCxnSpPr>
            <p:spPr>
              <a:xfrm>
                <a:off x="3273778" y="857956"/>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Ευθεία γραμμή σύνδεσης 47">
                <a:extLst>
                  <a:ext uri="{FF2B5EF4-FFF2-40B4-BE49-F238E27FC236}">
                    <a16:creationId xmlns:a16="http://schemas.microsoft.com/office/drawing/2014/main" id="{8894D135-B1A6-4A37-B90E-4EBE75D10E87}"/>
                  </a:ext>
                </a:extLst>
              </p:cNvPr>
              <p:cNvCxnSpPr>
                <a:cxnSpLocks/>
              </p:cNvCxnSpPr>
              <p:nvPr/>
            </p:nvCxnSpPr>
            <p:spPr>
              <a:xfrm>
                <a:off x="4013204" y="224084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9B24E21A-1BF8-4CE6-803F-324EB68651EF}"/>
                  </a:ext>
                </a:extLst>
              </p:cNvPr>
              <p:cNvCxnSpPr>
                <a:cxnSpLocks/>
              </p:cNvCxnSpPr>
              <p:nvPr/>
            </p:nvCxnSpPr>
            <p:spPr>
              <a:xfrm>
                <a:off x="3234265" y="3448757"/>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2A90DF28-ABC5-4A7F-B470-478C27FD80AB}"/>
                  </a:ext>
                </a:extLst>
              </p:cNvPr>
              <p:cNvCxnSpPr>
                <a:cxnSpLocks/>
              </p:cNvCxnSpPr>
              <p:nvPr/>
            </p:nvCxnSpPr>
            <p:spPr>
              <a:xfrm>
                <a:off x="4001916" y="480342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07CB5D83-4460-45AE-965D-38FC7B295B15}"/>
                  </a:ext>
                </a:extLst>
              </p:cNvPr>
              <p:cNvCxnSpPr>
                <a:cxnSpLocks/>
              </p:cNvCxnSpPr>
              <p:nvPr/>
            </p:nvCxnSpPr>
            <p:spPr>
              <a:xfrm>
                <a:off x="3313288" y="6090359"/>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3F5C7D97-CA95-48A7-BAB4-7B6A92E19886}"/>
                  </a:ext>
                </a:extLst>
              </p:cNvPr>
              <p:cNvCxnSpPr>
                <a:cxnSpLocks/>
              </p:cNvCxnSpPr>
              <p:nvPr/>
            </p:nvCxnSpPr>
            <p:spPr>
              <a:xfrm>
                <a:off x="7930451" y="886177"/>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9D33C65C-5054-42CD-AED8-E0BFA6DDBDFB}"/>
                  </a:ext>
                </a:extLst>
              </p:cNvPr>
              <p:cNvCxnSpPr>
                <a:cxnSpLocks/>
              </p:cNvCxnSpPr>
              <p:nvPr/>
            </p:nvCxnSpPr>
            <p:spPr>
              <a:xfrm>
                <a:off x="8551340" y="2094090"/>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71AEDC85-982B-48F7-B4B2-15B10CF5EE51}"/>
                  </a:ext>
                </a:extLst>
              </p:cNvPr>
              <p:cNvCxnSpPr>
                <a:cxnSpLocks/>
              </p:cNvCxnSpPr>
              <p:nvPr/>
            </p:nvCxnSpPr>
            <p:spPr>
              <a:xfrm>
                <a:off x="7840134" y="346004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6E82DBDA-1908-4DBD-832C-BCB4F0F3C7FE}"/>
                  </a:ext>
                </a:extLst>
              </p:cNvPr>
              <p:cNvCxnSpPr>
                <a:cxnSpLocks/>
              </p:cNvCxnSpPr>
              <p:nvPr/>
            </p:nvCxnSpPr>
            <p:spPr>
              <a:xfrm>
                <a:off x="8585203" y="4735694"/>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A4D5FAF6-4F29-46C7-A869-3EE9A5781298}"/>
                  </a:ext>
                </a:extLst>
              </p:cNvPr>
              <p:cNvCxnSpPr>
                <a:cxnSpLocks/>
              </p:cNvCxnSpPr>
              <p:nvPr/>
            </p:nvCxnSpPr>
            <p:spPr>
              <a:xfrm>
                <a:off x="7907870" y="6079071"/>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36C65AF8-7055-459A-85F4-40B1148A93F1}"/>
              </a:ext>
            </a:extLst>
          </p:cNvPr>
          <p:cNvSpPr txBox="1"/>
          <p:nvPr/>
        </p:nvSpPr>
        <p:spPr>
          <a:xfrm>
            <a:off x="9245599" y="0"/>
            <a:ext cx="2957689" cy="369332"/>
          </a:xfrm>
          <a:prstGeom prst="rect">
            <a:avLst/>
          </a:prstGeom>
          <a:solidFill>
            <a:srgbClr val="7FC242"/>
          </a:solidFill>
        </p:spPr>
        <p:txBody>
          <a:bodyPr wrap="square">
            <a:spAutoFit/>
          </a:bodyPr>
          <a:lstStyle/>
          <a:p>
            <a:pPr algn="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pic>
        <p:nvPicPr>
          <p:cNvPr id="47" name="Γραφικό 46" descr="Λήψη από το cloud με συμπαγές γέμισμα">
            <a:hlinkClick r:id="rId3"/>
            <a:extLst>
              <a:ext uri="{FF2B5EF4-FFF2-40B4-BE49-F238E27FC236}">
                <a16:creationId xmlns:a16="http://schemas.microsoft.com/office/drawing/2014/main" id="{67FC405A-B3E1-4FE5-BF9D-2F03EFB9B8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1629" y="2501970"/>
            <a:ext cx="914400" cy="914400"/>
          </a:xfrm>
          <a:prstGeom prst="rect">
            <a:avLst/>
          </a:prstGeom>
        </p:spPr>
      </p:pic>
      <p:sp>
        <p:nvSpPr>
          <p:cNvPr id="58" name="TextBox 57">
            <a:extLst>
              <a:ext uri="{FF2B5EF4-FFF2-40B4-BE49-F238E27FC236}">
                <a16:creationId xmlns:a16="http://schemas.microsoft.com/office/drawing/2014/main" id="{4DD5B2DA-92D8-4AD8-A0AE-E22D1E46A57A}"/>
              </a:ext>
            </a:extLst>
          </p:cNvPr>
          <p:cNvSpPr txBox="1"/>
          <p:nvPr/>
        </p:nvSpPr>
        <p:spPr>
          <a:xfrm>
            <a:off x="747114" y="3416370"/>
            <a:ext cx="2483437" cy="369332"/>
          </a:xfrm>
          <a:prstGeom prst="rect">
            <a:avLst/>
          </a:prstGeom>
          <a:noFill/>
        </p:spPr>
        <p:txBody>
          <a:bodyPr wrap="none" rtlCol="0">
            <a:spAutoFit/>
          </a:bodyPr>
          <a:lstStyle/>
          <a:p>
            <a:pPr algn="ctr"/>
            <a:r>
              <a:rPr lang="el-GR" dirty="0">
                <a:solidFill>
                  <a:srgbClr val="1A7EBA"/>
                </a:solidFill>
              </a:rPr>
              <a:t>Κατεβάστε την Άσκηση</a:t>
            </a:r>
            <a:r>
              <a:rPr lang="en-US" dirty="0">
                <a:solidFill>
                  <a:srgbClr val="1A7EBA"/>
                </a:solidFill>
              </a:rPr>
              <a:t> !</a:t>
            </a:r>
            <a:endParaRPr lang="el-GR" dirty="0">
              <a:solidFill>
                <a:srgbClr val="1A7EBA"/>
              </a:solidFill>
            </a:endParaRPr>
          </a:p>
        </p:txBody>
      </p:sp>
      <p:sp>
        <p:nvSpPr>
          <p:cNvPr id="59" name="TextBox 5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3016689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02">
            <a:extLst>
              <a:ext uri="{FF2B5EF4-FFF2-40B4-BE49-F238E27FC236}">
                <a16:creationId xmlns:a16="http://schemas.microsoft.com/office/drawing/2014/main" id="{A5097653-7614-436D-ADDE-E6F75788247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1388347" y="2577240"/>
            <a:ext cx="6391275" cy="3980092"/>
          </a:xfrm>
          <a:prstGeom prst="rect">
            <a:avLst/>
          </a:prstGeom>
          <a:no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4F151D94-06A7-4665-91C6-620488456038}"/>
              </a:ext>
            </a:extLst>
          </p:cNvPr>
          <p:cNvSpPr>
            <a:spLocks noGrp="1"/>
          </p:cNvSpPr>
          <p:nvPr>
            <p:ph idx="1"/>
          </p:nvPr>
        </p:nvSpPr>
        <p:spPr>
          <a:xfrm>
            <a:off x="1490135" y="1854843"/>
            <a:ext cx="5470502" cy="4702489"/>
          </a:xfrm>
        </p:spPr>
        <p:txBody>
          <a:bodyPr>
            <a:normAutofit lnSpcReduction="10000"/>
          </a:bodyPr>
          <a:lstStyle/>
          <a:p>
            <a:pPr marL="0" indent="0">
              <a:buNone/>
            </a:pPr>
            <a:r>
              <a:rPr lang="el-GR" sz="2400" b="1" dirty="0">
                <a:latin typeface="Calibri" panose="020F0502020204030204" pitchFamily="34" charset="0"/>
                <a:ea typeface="Calibri" panose="020F0502020204030204" pitchFamily="34" charset="0"/>
              </a:rPr>
              <a:t>Σίγουρα έχετε διασκεδάσει πολλές φορές στη ζωή σας και ξέρετε πώς είναι</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lvl="1">
              <a:buClr>
                <a:srgbClr val="F68122"/>
              </a:buClr>
            </a:pPr>
            <a:r>
              <a:rPr lang="el-GR" i="1" dirty="0">
                <a:latin typeface="Calibri" panose="020F0502020204030204" pitchFamily="34" charset="0"/>
                <a:ea typeface="Calibri" panose="020F0502020204030204" pitchFamily="34" charset="0"/>
              </a:rPr>
              <a:t>Πώς νοιώσατε;</a:t>
            </a:r>
          </a:p>
          <a:p>
            <a:pPr lvl="1">
              <a:buClr>
                <a:srgbClr val="F68122"/>
              </a:buClr>
            </a:pPr>
            <a:r>
              <a:rPr lang="el-GR" i="1" dirty="0">
                <a:latin typeface="Calibri" panose="020F0502020204030204" pitchFamily="34" charset="0"/>
                <a:ea typeface="Calibri" panose="020F0502020204030204" pitchFamily="34" charset="0"/>
              </a:rPr>
              <a:t>Μπήκατε πλήρως στο πνεύμα της δραστηριότητας;</a:t>
            </a:r>
          </a:p>
          <a:p>
            <a:pPr lvl="1">
              <a:buClr>
                <a:srgbClr val="F68122"/>
              </a:buClr>
            </a:pPr>
            <a:r>
              <a:rPr lang="el-GR" i="1" dirty="0">
                <a:latin typeface="Calibri" panose="020F0502020204030204" pitchFamily="34" charset="0"/>
                <a:ea typeface="Calibri" panose="020F0502020204030204" pitchFamily="34" charset="0"/>
              </a:rPr>
              <a:t>Ενθουσιαστήκατε ευχάριστα;</a:t>
            </a:r>
          </a:p>
          <a:p>
            <a:pPr lvl="1">
              <a:buClr>
                <a:srgbClr val="F68122"/>
              </a:buClr>
            </a:pPr>
            <a:r>
              <a:rPr lang="el-GR" i="1" dirty="0">
                <a:latin typeface="Calibri" panose="020F0502020204030204" pitchFamily="34" charset="0"/>
                <a:ea typeface="Calibri" panose="020F0502020204030204" pitchFamily="34" charset="0"/>
              </a:rPr>
              <a:t>Νοιώσατε ότι όλα κυλούσαν εύκολα, σχεδόν από μόνα τους;</a:t>
            </a:r>
          </a:p>
          <a:p>
            <a:pPr lvl="1">
              <a:buClr>
                <a:srgbClr val="F68122"/>
              </a:buClr>
            </a:pPr>
            <a:r>
              <a:rPr lang="el-GR" i="1" dirty="0">
                <a:latin typeface="Calibri" panose="020F0502020204030204" pitchFamily="34" charset="0"/>
                <a:ea typeface="Calibri" panose="020F0502020204030204" pitchFamily="34" charset="0"/>
              </a:rPr>
              <a:t>Ξεχάσατε τα πάντα γύρω σας και μετά εκπλαγήκατε με το πόσο γρήγορα πέρασε ο χρόνος;</a:t>
            </a:r>
          </a:p>
        </p:txBody>
      </p:sp>
      <p:grpSp>
        <p:nvGrpSpPr>
          <p:cNvPr id="6" name="Ομάδα 5">
            <a:extLst>
              <a:ext uri="{FF2B5EF4-FFF2-40B4-BE49-F238E27FC236}">
                <a16:creationId xmlns:a16="http://schemas.microsoft.com/office/drawing/2014/main" id="{3BBCCA41-6EA4-4AAA-BED3-DA1DA7A11D07}"/>
              </a:ext>
            </a:extLst>
          </p:cNvPr>
          <p:cNvGrpSpPr/>
          <p:nvPr/>
        </p:nvGrpSpPr>
        <p:grpSpPr>
          <a:xfrm>
            <a:off x="0" y="2676776"/>
            <a:ext cx="1866994" cy="1780674"/>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AE536237-F0D8-41F0-80B6-5DEFF66D4E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A650C34D-AAEA-4226-9E99-E93C37A89A20}"/>
                </a:ext>
              </a:extLst>
            </p:cNvPr>
            <p:cNvSpPr txBox="1"/>
            <p:nvPr/>
          </p:nvSpPr>
          <p:spPr>
            <a:xfrm>
              <a:off x="3909103" y="3017857"/>
              <a:ext cx="495187" cy="1444171"/>
            </a:xfrm>
            <a:prstGeom prst="rect">
              <a:avLst/>
            </a:prstGeom>
            <a:noFill/>
          </p:spPr>
          <p:txBody>
            <a:bodyPr wrap="none" rtlCol="0">
              <a:spAutoFit/>
            </a:bodyPr>
            <a:lstStyle/>
            <a:p>
              <a:r>
                <a:rPr lang="el-GR" sz="7200" dirty="0">
                  <a:solidFill>
                    <a:srgbClr val="E12A3C"/>
                  </a:solidFill>
                </a:rPr>
                <a:t>;</a:t>
              </a:r>
            </a:p>
          </p:txBody>
        </p:sp>
      </p:grpSp>
      <p:pic>
        <p:nvPicPr>
          <p:cNvPr id="2050" name="Picture 2" descr="People, Jumping, Happiness, Happy, Fun, Young, Joy">
            <a:extLst>
              <a:ext uri="{FF2B5EF4-FFF2-40B4-BE49-F238E27FC236}">
                <a16:creationId xmlns:a16="http://schemas.microsoft.com/office/drawing/2014/main" id="{E936BBCB-2763-421C-9B46-796A0C2A6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763" y="1988094"/>
            <a:ext cx="4737057" cy="3158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E6A411-2F1E-4B59-867E-4C15FB5BB9AE}"/>
              </a:ext>
            </a:extLst>
          </p:cNvPr>
          <p:cNvSpPr txBox="1"/>
          <p:nvPr/>
        </p:nvSpPr>
        <p:spPr>
          <a:xfrm>
            <a:off x="60152" y="6539402"/>
            <a:ext cx="1718804" cy="307777"/>
          </a:xfrm>
          <a:prstGeom prst="rect">
            <a:avLst/>
          </a:prstGeom>
          <a:noFill/>
        </p:spPr>
        <p:txBody>
          <a:bodyPr wrap="none" rtlCol="0">
            <a:spAutoFit/>
          </a:bodyPr>
          <a:lstStyle/>
          <a:p>
            <a:r>
              <a:rPr lang="el-GR" sz="1400" dirty="0">
                <a:hlinkClick r:id="rId7"/>
              </a:rPr>
              <a:t>Πηγή</a:t>
            </a:r>
            <a:r>
              <a:rPr lang="en-US" sz="1400" dirty="0"/>
              <a:t>| </a:t>
            </a:r>
            <a:r>
              <a:rPr lang="el-GR" sz="1400" dirty="0">
                <a:hlinkClick r:id="rId8"/>
              </a:rPr>
              <a:t>Άδεια </a:t>
            </a:r>
            <a:r>
              <a:rPr lang="en-US" sz="1400" dirty="0">
                <a:hlinkClick r:id="rId8"/>
              </a:rPr>
              <a:t>Pixabay</a:t>
            </a:r>
            <a:endParaRPr lang="el-GR" sz="1400" dirty="0"/>
          </a:p>
        </p:txBody>
      </p:sp>
      <p:sp>
        <p:nvSpPr>
          <p:cNvPr id="12" name="TextBox 11">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4"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5</a:t>
            </a:r>
            <a:r>
              <a:rPr lang="el-GR" b="0" baseline="30000" dirty="0"/>
              <a:t>η</a:t>
            </a:r>
            <a:r>
              <a:rPr lang="el-GR" b="0" dirty="0"/>
              <a:t> Βασική Ανάγκη:</a:t>
            </a:r>
            <a:r>
              <a:rPr lang="en-US" b="0" dirty="0"/>
              <a:t> </a:t>
            </a:r>
            <a:r>
              <a:rPr lang="el-GR" dirty="0"/>
              <a:t>Διασκέδαση </a:t>
            </a:r>
            <a:r>
              <a:rPr lang="en-US" dirty="0"/>
              <a:t>   </a:t>
            </a:r>
            <a:r>
              <a:rPr lang="en-US" sz="2400" b="0" dirty="0"/>
              <a:t>(</a:t>
            </a:r>
            <a:r>
              <a:rPr lang="el-GR" sz="2400" b="0" dirty="0"/>
              <a:t>1</a:t>
            </a:r>
            <a:r>
              <a:rPr lang="en-US" sz="2400" b="0" dirty="0"/>
              <a:t>/</a:t>
            </a:r>
            <a:r>
              <a:rPr lang="el-GR" sz="2400" b="0" dirty="0"/>
              <a:t>4</a:t>
            </a:r>
            <a:r>
              <a:rPr lang="en-US" sz="2400" b="0" dirty="0"/>
              <a:t>)</a:t>
            </a:r>
            <a:endParaRPr lang="el-GR" b="0" dirty="0"/>
          </a:p>
        </p:txBody>
      </p:sp>
    </p:spTree>
    <p:extLst>
      <p:ext uri="{BB962C8B-B14F-4D97-AF65-F5344CB8AC3E}">
        <p14:creationId xmlns:p14="http://schemas.microsoft.com/office/powerpoint/2010/main" val="28053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l-GR" dirty="0"/>
              <a:t>Εταίροι</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37">
            <a:extLst>
              <a:ext uri="{FF2B5EF4-FFF2-40B4-BE49-F238E27FC236}">
                <a16:creationId xmlns:a16="http://schemas.microsoft.com/office/drawing/2014/main" id="{5EBAB0DB-0B8E-432E-8055-7A2A6174C8C9}"/>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11276" y="5504329"/>
            <a:ext cx="10771094" cy="1223913"/>
          </a:xfrm>
          <a:prstGeom prst="rect">
            <a:avLst/>
          </a:prstGeom>
          <a:blipFill>
            <a:blip r:embed="rId4"/>
            <a:stretch>
              <a:fillRect/>
            </a:stretch>
          </a:blip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73C404D3-00EC-453E-A277-4A1361C4D858}"/>
              </a:ext>
            </a:extLst>
          </p:cNvPr>
          <p:cNvSpPr>
            <a:spLocks noGrp="1"/>
          </p:cNvSpPr>
          <p:nvPr>
            <p:ph idx="1"/>
          </p:nvPr>
        </p:nvSpPr>
        <p:spPr>
          <a:xfrm>
            <a:off x="838200" y="1825625"/>
            <a:ext cx="8967537" cy="4767680"/>
          </a:xfrm>
        </p:spPr>
        <p:txBody>
          <a:bodyPr>
            <a:normAutofit/>
          </a:bodyPr>
          <a:lstStyle/>
          <a:p>
            <a:pPr marL="0" indent="0">
              <a:lnSpc>
                <a:spcPct val="107000"/>
              </a:lnSpc>
              <a:spcAft>
                <a:spcPts val="800"/>
              </a:spcAft>
              <a:buNone/>
            </a:pPr>
            <a:r>
              <a:rPr lang="el-GR" sz="2400" dirty="0">
                <a:latin typeface="Calibri" panose="020F0502020204030204" pitchFamily="34" charset="0"/>
                <a:ea typeface="Calibri" panose="020F0502020204030204" pitchFamily="34" charset="0"/>
              </a:rPr>
              <a:t>Αυτό ακριβώς εννοείται. </a:t>
            </a:r>
          </a:p>
          <a:p>
            <a:pPr marL="0" indent="0">
              <a:lnSpc>
                <a:spcPct val="107000"/>
              </a:lnSpc>
              <a:spcAft>
                <a:spcPts val="800"/>
              </a:spcAft>
              <a:buNone/>
            </a:pPr>
            <a:r>
              <a:rPr lang="el-GR" sz="2400" dirty="0">
                <a:latin typeface="Calibri" panose="020F0502020204030204" pitchFamily="34" charset="0"/>
                <a:ea typeface="Calibri" panose="020F0502020204030204" pitchFamily="34" charset="0"/>
              </a:rPr>
              <a:t>Ίσως γνωρίζετε αυτό το συναίσθημα από διαφορετικές καταστάσεις, συχνά συμβαίνει όταν:</a:t>
            </a:r>
            <a:endParaRPr lang="en-GB" sz="2400" dirty="0">
              <a:effectLst/>
              <a:latin typeface="Calibri" panose="020F0502020204030204" pitchFamily="34" charset="0"/>
              <a:ea typeface="Calibri" panose="020F0502020204030204" pitchFamily="34" charset="0"/>
            </a:endParaRPr>
          </a:p>
          <a:p>
            <a:pPr lvl="1">
              <a:lnSpc>
                <a:spcPct val="107000"/>
              </a:lnSpc>
              <a:spcAft>
                <a:spcPts val="800"/>
              </a:spcAft>
            </a:pPr>
            <a:r>
              <a:rPr lang="el-GR" b="1" dirty="0">
                <a:latin typeface="Calibri" panose="020F0502020204030204" pitchFamily="34" charset="0"/>
                <a:ea typeface="Calibri" panose="020F0502020204030204" pitchFamily="34" charset="0"/>
              </a:rPr>
              <a:t>ανακαλύπτετε </a:t>
            </a:r>
            <a:r>
              <a:rPr lang="el-GR" dirty="0">
                <a:latin typeface="Calibri" panose="020F0502020204030204" pitchFamily="34" charset="0"/>
                <a:ea typeface="Calibri" panose="020F0502020204030204" pitchFamily="34" charset="0"/>
              </a:rPr>
              <a:t>κάτι νέο, </a:t>
            </a:r>
          </a:p>
          <a:p>
            <a:pPr lvl="1">
              <a:lnSpc>
                <a:spcPct val="107000"/>
              </a:lnSpc>
              <a:spcAft>
                <a:spcPts val="800"/>
              </a:spcAft>
            </a:pPr>
            <a:r>
              <a:rPr lang="el-GR" b="1" dirty="0">
                <a:latin typeface="Calibri" panose="020F0502020204030204" pitchFamily="34" charset="0"/>
                <a:ea typeface="Calibri" panose="020F0502020204030204" pitchFamily="34" charset="0"/>
              </a:rPr>
              <a:t>κάνετε κάτι </a:t>
            </a:r>
            <a:r>
              <a:rPr lang="el-GR" dirty="0">
                <a:latin typeface="Calibri" panose="020F0502020204030204" pitchFamily="34" charset="0"/>
                <a:ea typeface="Calibri" panose="020F0502020204030204" pitchFamily="34" charset="0"/>
              </a:rPr>
              <a:t>που σας ταιριάζει, </a:t>
            </a:r>
          </a:p>
          <a:p>
            <a:pPr lvl="1">
              <a:lnSpc>
                <a:spcPct val="107000"/>
              </a:lnSpc>
              <a:spcAft>
                <a:spcPts val="800"/>
              </a:spcAft>
            </a:pPr>
            <a:r>
              <a:rPr lang="el-GR" b="1" dirty="0">
                <a:latin typeface="Calibri" panose="020F0502020204030204" pitchFamily="34" charset="0"/>
                <a:ea typeface="Calibri" panose="020F0502020204030204" pitchFamily="34" charset="0"/>
              </a:rPr>
              <a:t>παίζετε και διασκεδάζετε </a:t>
            </a:r>
            <a:r>
              <a:rPr lang="el-GR" dirty="0">
                <a:latin typeface="Calibri" panose="020F0502020204030204" pitchFamily="34" charset="0"/>
                <a:ea typeface="Calibri" panose="020F0502020204030204" pitchFamily="34" charset="0"/>
              </a:rPr>
              <a:t>ή</a:t>
            </a:r>
          </a:p>
          <a:p>
            <a:pPr lvl="1">
              <a:lnSpc>
                <a:spcPct val="107000"/>
              </a:lnSpc>
              <a:spcAft>
                <a:spcPts val="800"/>
              </a:spcAft>
            </a:pPr>
            <a:r>
              <a:rPr lang="el-GR" dirty="0">
                <a:latin typeface="Calibri" panose="020F0502020204030204" pitchFamily="34" charset="0"/>
                <a:ea typeface="Calibri" panose="020F0502020204030204" pitchFamily="34" charset="0"/>
              </a:rPr>
              <a:t>έχετε μια όπως αποκαλείται “</a:t>
            </a:r>
            <a:r>
              <a:rPr lang="el-GR" dirty="0" err="1">
                <a:latin typeface="Calibri" panose="020F0502020204030204" pitchFamily="34" charset="0"/>
                <a:ea typeface="Calibri" panose="020F0502020204030204" pitchFamily="34" charset="0"/>
              </a:rPr>
              <a:t>αχα</a:t>
            </a:r>
            <a:r>
              <a:rPr lang="el-GR" dirty="0">
                <a:latin typeface="Calibri" panose="020F0502020204030204" pitchFamily="34" charset="0"/>
                <a:ea typeface="Calibri" panose="020F0502020204030204" pitchFamily="34" charset="0"/>
              </a:rPr>
              <a:t>” </a:t>
            </a:r>
            <a:r>
              <a:rPr lang="el-GR" b="1" dirty="0">
                <a:latin typeface="Calibri" panose="020F0502020204030204" pitchFamily="34" charset="0"/>
                <a:ea typeface="Calibri" panose="020F0502020204030204" pitchFamily="34" charset="0"/>
              </a:rPr>
              <a:t>εμπειρία</a:t>
            </a:r>
            <a:r>
              <a:rPr lang="en-GB" b="1" dirty="0">
                <a:effectLst/>
                <a:latin typeface="Calibri" panose="020F0502020204030204" pitchFamily="34" charset="0"/>
                <a:ea typeface="Calibri" panose="020F0502020204030204" pitchFamily="34" charset="0"/>
              </a:rPr>
              <a:t> </a:t>
            </a:r>
          </a:p>
          <a:p>
            <a:pPr marL="0" indent="0">
              <a:buNone/>
            </a:pPr>
            <a:endParaRPr lang="el-GR" sz="3600" dirty="0"/>
          </a:p>
        </p:txBody>
      </p:sp>
      <p:sp>
        <p:nvSpPr>
          <p:cNvPr id="6" name="TextBox 5">
            <a:extLst>
              <a:ext uri="{FF2B5EF4-FFF2-40B4-BE49-F238E27FC236}">
                <a16:creationId xmlns:a16="http://schemas.microsoft.com/office/drawing/2014/main" id="{2D635623-B6B4-4561-8DE6-97526EA20F53}"/>
              </a:ext>
            </a:extLst>
          </p:cNvPr>
          <p:cNvSpPr txBox="1"/>
          <p:nvPr/>
        </p:nvSpPr>
        <p:spPr>
          <a:xfrm>
            <a:off x="1192306" y="5762631"/>
            <a:ext cx="10560423" cy="882678"/>
          </a:xfrm>
          <a:prstGeom prst="rect">
            <a:avLst/>
          </a:prstGeom>
          <a:noFill/>
          <a:ln>
            <a:noFill/>
          </a:ln>
        </p:spPr>
        <p:txBody>
          <a:bodyPr wrap="square">
            <a:spAutoFit/>
          </a:bodyPr>
          <a:lstStyle/>
          <a:p>
            <a:pPr>
              <a:lnSpc>
                <a:spcPct val="107000"/>
              </a:lnSpc>
              <a:spcAft>
                <a:spcPts val="800"/>
              </a:spcAft>
            </a:pPr>
            <a:r>
              <a:rPr lang="el-GR" sz="2400" dirty="0">
                <a:latin typeface="Calibri" panose="020F0502020204030204" pitchFamily="34" charset="0"/>
                <a:ea typeface="Calibri" panose="020F0502020204030204" pitchFamily="34" charset="0"/>
              </a:rPr>
              <a:t>Μπορείτε επίσης να δείτε ότι </a:t>
            </a:r>
            <a:r>
              <a:rPr lang="el-GR" sz="2400" b="1" dirty="0">
                <a:latin typeface="Calibri" panose="020F0502020204030204" pitchFamily="34" charset="0"/>
                <a:ea typeface="Calibri" panose="020F0502020204030204" pitchFamily="34" charset="0"/>
              </a:rPr>
              <a:t>η ανάγκη για διασκέδαση έχει πολύ να κάνει </a:t>
            </a:r>
            <a:br>
              <a:rPr lang="el-GR" sz="2400" b="1" dirty="0">
                <a:latin typeface="Calibri" panose="020F0502020204030204" pitchFamily="34" charset="0"/>
                <a:ea typeface="Calibri" panose="020F0502020204030204" pitchFamily="34" charset="0"/>
              </a:rPr>
            </a:br>
            <a:r>
              <a:rPr lang="el-GR" sz="2400" b="1" dirty="0">
                <a:latin typeface="Calibri" panose="020F0502020204030204" pitchFamily="34" charset="0"/>
                <a:ea typeface="Calibri" panose="020F0502020204030204" pitchFamily="34" charset="0"/>
              </a:rPr>
              <a:t>πολύ με τη μάθηση</a:t>
            </a:r>
            <a:r>
              <a:rPr lang="el-GR" sz="2400" dirty="0">
                <a:latin typeface="Calibri" panose="020F0502020204030204" pitchFamily="34" charset="0"/>
                <a:ea typeface="Calibri" panose="020F0502020204030204" pitchFamily="34" charset="0"/>
              </a:rPr>
              <a:t>, συγκεκριμένα όταν έχετε την αίσθηση ότι εξελίσσεστε</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0"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5</a:t>
            </a:r>
            <a:r>
              <a:rPr lang="el-GR" b="0" baseline="30000" dirty="0"/>
              <a:t>η</a:t>
            </a:r>
            <a:r>
              <a:rPr lang="el-GR" b="0" dirty="0"/>
              <a:t> Βασική Ανάγκη:</a:t>
            </a:r>
            <a:r>
              <a:rPr lang="en-US" b="0" dirty="0"/>
              <a:t> </a:t>
            </a:r>
            <a:r>
              <a:rPr lang="el-GR" dirty="0"/>
              <a:t>Διασκέδαση </a:t>
            </a:r>
            <a:r>
              <a:rPr lang="en-US" dirty="0"/>
              <a:t>   </a:t>
            </a:r>
            <a:r>
              <a:rPr lang="en-US" sz="2400" b="0" dirty="0"/>
              <a:t>(</a:t>
            </a:r>
            <a:r>
              <a:rPr lang="el-GR" sz="2400" b="0" dirty="0"/>
              <a:t>2</a:t>
            </a:r>
            <a:r>
              <a:rPr lang="en-US" sz="2400" b="0" dirty="0"/>
              <a:t>/</a:t>
            </a:r>
            <a:r>
              <a:rPr lang="el-GR" sz="2400" b="0" dirty="0"/>
              <a:t>4</a:t>
            </a:r>
            <a:r>
              <a:rPr lang="en-US" sz="2400" b="0" dirty="0"/>
              <a:t>)</a:t>
            </a:r>
            <a:endParaRPr lang="el-GR" b="0" dirty="0"/>
          </a:p>
        </p:txBody>
      </p:sp>
    </p:spTree>
    <p:extLst>
      <p:ext uri="{BB962C8B-B14F-4D97-AF65-F5344CB8AC3E}">
        <p14:creationId xmlns:p14="http://schemas.microsoft.com/office/powerpoint/2010/main" val="14624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3C404D3-00EC-453E-A277-4A1361C4D858}"/>
              </a:ext>
            </a:extLst>
          </p:cNvPr>
          <p:cNvSpPr>
            <a:spLocks noGrp="1"/>
          </p:cNvSpPr>
          <p:nvPr>
            <p:ph idx="1"/>
          </p:nvPr>
        </p:nvSpPr>
        <p:spPr>
          <a:xfrm>
            <a:off x="838199" y="1599848"/>
            <a:ext cx="10941425" cy="4667250"/>
          </a:xfrm>
        </p:spPr>
        <p:txBody>
          <a:bodyPr>
            <a:noAutofit/>
          </a:bodyPr>
          <a:lstStyle/>
          <a:p>
            <a:pPr>
              <a:lnSpc>
                <a:spcPct val="107000"/>
              </a:lnSpc>
              <a:spcAft>
                <a:spcPts val="800"/>
              </a:spcAft>
            </a:pPr>
            <a:r>
              <a:rPr lang="el-GR" sz="2400" dirty="0"/>
              <a:t>Η ανάγκη για </a:t>
            </a:r>
            <a:r>
              <a:rPr lang="el-GR" sz="2400" b="1" dirty="0"/>
              <a:t>διασκέδαση είναι επίσης αυτό που μας ωθεί να αναπτυχθούμε πέρα από τον εαυτό μας και να δοκιμάζουμε συνεχώς τα όριά μας</a:t>
            </a:r>
            <a:r>
              <a:rPr lang="el-GR" sz="2400" dirty="0"/>
              <a:t>. Άρα έχει επίσης μεγάλη σχέση με </a:t>
            </a:r>
            <a:r>
              <a:rPr lang="el-GR" sz="2400" b="1" dirty="0"/>
              <a:t>την περιέργεια να γνωρίσουμε τον εαυτό μας και τον κόσμο</a:t>
            </a:r>
            <a:r>
              <a:rPr lang="el-GR" sz="2400" dirty="0"/>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t>Η διασκέδαση είναι επίσης συχνά </a:t>
            </a:r>
            <a:r>
              <a:rPr lang="el-GR" sz="2400" b="1" dirty="0"/>
              <a:t>ένας καλός τρόπος για να απομακρυνθούμε περισσότερο από ένα πρόβλημα και να διευκολύνουμε περισσότερο μια κατάσταση</a:t>
            </a:r>
            <a:r>
              <a:rPr lang="el-GR" sz="2400" dirty="0"/>
              <a:t>.</a:t>
            </a:r>
            <a:endParaRPr lang="el-GR" sz="2400" dirty="0">
              <a:effectLst/>
              <a:latin typeface="Calibri" panose="020F0502020204030204" pitchFamily="34" charset="0"/>
              <a:ea typeface="Calibri" panose="020F0502020204030204" pitchFamily="34" charset="0"/>
            </a:endParaRPr>
          </a:p>
          <a:p>
            <a:pPr lvl="1">
              <a:lnSpc>
                <a:spcPct val="107000"/>
              </a:lnSpc>
              <a:spcAft>
                <a:spcPts val="800"/>
              </a:spcAft>
              <a:buClr>
                <a:srgbClr val="017DBC"/>
              </a:buClr>
            </a:pPr>
            <a:r>
              <a:rPr lang="el-GR" dirty="0">
                <a:latin typeface="Calibri" panose="020F0502020204030204" pitchFamily="34" charset="0"/>
                <a:ea typeface="Calibri" panose="020F0502020204030204" pitchFamily="34" charset="0"/>
              </a:rPr>
              <a:t>Σίγουρα γνωρίζετε την κατάσταση όταν πριν από μια σχολική εργασία πολλοί μαθητές και φοιτητές ενθουσιάζονται και γελούν για πράγματα που συνήθως δεν τους φαίνονται τόσο αστεία. </a:t>
            </a:r>
          </a:p>
          <a:p>
            <a:pPr lvl="1">
              <a:lnSpc>
                <a:spcPct val="107000"/>
              </a:lnSpc>
              <a:spcAft>
                <a:spcPts val="800"/>
              </a:spcAft>
              <a:buClr>
                <a:srgbClr val="017DBC"/>
              </a:buClr>
            </a:pPr>
            <a:r>
              <a:rPr lang="el-GR" dirty="0">
                <a:latin typeface="Calibri" panose="020F0502020204030204" pitchFamily="34" charset="0"/>
                <a:ea typeface="Calibri" panose="020F0502020204030204" pitchFamily="34" charset="0"/>
              </a:rPr>
              <a:t>Το κάνουν για να μειώσουν την εσωτερική ένταση, ενώ παραμένουν συγκεντρωμένοι και προσεκτικοί, κάτι που είναι απολύτως απαραίτητο σε μια σχολική εργασία</a:t>
            </a:r>
            <a:r>
              <a:rPr lang="en-GB" dirty="0">
                <a:effectLst/>
                <a:latin typeface="Calibri" panose="020F0502020204030204" pitchFamily="34" charset="0"/>
                <a:ea typeface="Calibri" panose="020F0502020204030204" pitchFamily="34" charset="0"/>
              </a:rPr>
              <a:t>. </a:t>
            </a:r>
            <a:endParaRPr lang="el-GR" sz="2400" dirty="0">
              <a:effectLst/>
              <a:latin typeface="Calibri" panose="020F0502020204030204" pitchFamily="34" charset="0"/>
              <a:ea typeface="Calibri" panose="020F0502020204030204" pitchFamily="34" charset="0"/>
            </a:endParaRPr>
          </a:p>
          <a:p>
            <a:endParaRPr lang="el-GR" sz="2400" dirty="0"/>
          </a:p>
        </p:txBody>
      </p:sp>
      <p:sp>
        <p:nvSpPr>
          <p:cNvPr id="6" name="TextBox 5">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7"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5</a:t>
            </a:r>
            <a:r>
              <a:rPr lang="el-GR" b="0" baseline="30000" dirty="0"/>
              <a:t>η</a:t>
            </a:r>
            <a:r>
              <a:rPr lang="el-GR" b="0" dirty="0"/>
              <a:t> Βασική Ανάγκη:</a:t>
            </a:r>
            <a:r>
              <a:rPr lang="en-US" b="0" dirty="0"/>
              <a:t> </a:t>
            </a:r>
            <a:r>
              <a:rPr lang="el-GR" dirty="0"/>
              <a:t>Διασκέδαση </a:t>
            </a:r>
            <a:r>
              <a:rPr lang="en-US" dirty="0"/>
              <a:t>   </a:t>
            </a:r>
            <a:r>
              <a:rPr lang="en-US" sz="2400" b="0" dirty="0"/>
              <a:t>(</a:t>
            </a:r>
            <a:r>
              <a:rPr lang="el-GR" sz="2400" b="0" dirty="0"/>
              <a:t>3</a:t>
            </a:r>
            <a:r>
              <a:rPr lang="en-US" sz="2400" b="0" dirty="0"/>
              <a:t>/</a:t>
            </a:r>
            <a:r>
              <a:rPr lang="el-GR" sz="2400" b="0" dirty="0"/>
              <a:t>4</a:t>
            </a:r>
            <a:r>
              <a:rPr lang="en-US" sz="2400" b="0" dirty="0"/>
              <a:t>)</a:t>
            </a:r>
            <a:endParaRPr lang="el-GR" b="0" dirty="0"/>
          </a:p>
        </p:txBody>
      </p:sp>
    </p:spTree>
    <p:extLst>
      <p:ext uri="{BB962C8B-B14F-4D97-AF65-F5344CB8AC3E}">
        <p14:creationId xmlns:p14="http://schemas.microsoft.com/office/powerpoint/2010/main" val="520288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348640-3559-404B-AC1E-A34EED15FADF}"/>
              </a:ext>
            </a:extLst>
          </p:cNvPr>
          <p:cNvSpPr txBox="1"/>
          <p:nvPr/>
        </p:nvSpPr>
        <p:spPr>
          <a:xfrm>
            <a:off x="1670755" y="1690688"/>
            <a:ext cx="8850489" cy="1680588"/>
          </a:xfrm>
          <a:prstGeom prst="rect">
            <a:avLst/>
          </a:prstGeom>
          <a:solidFill>
            <a:schemeClr val="bg1">
              <a:lumMod val="95000"/>
            </a:schemeClr>
          </a:solidFill>
          <a:ln>
            <a:solidFill>
              <a:srgbClr val="FFC000"/>
            </a:solidFill>
          </a:ln>
        </p:spPr>
        <p:txBody>
          <a:bodyPr wrap="square">
            <a:spAutoFit/>
          </a:bodyPr>
          <a:lstStyle/>
          <a:p>
            <a:pPr algn="ctr">
              <a:lnSpc>
                <a:spcPct val="107000"/>
              </a:lnSpc>
              <a:spcAft>
                <a:spcPts val="800"/>
              </a:spcAft>
            </a:pPr>
            <a:endParaRPr lang="en-GB" b="1" dirty="0">
              <a:effectLst/>
              <a:latin typeface="Calibri" panose="020F0502020204030204" pitchFamily="34" charset="0"/>
              <a:ea typeface="Calibri" panose="020F0502020204030204" pitchFamily="34" charset="0"/>
            </a:endParaRPr>
          </a:p>
          <a:p>
            <a:pPr algn="ctr">
              <a:lnSpc>
                <a:spcPct val="107000"/>
              </a:lnSpc>
              <a:spcAft>
                <a:spcPts val="800"/>
              </a:spcAft>
            </a:pPr>
            <a:r>
              <a:rPr lang="el-GR" sz="2400" b="1" dirty="0">
                <a:latin typeface="Calibri" panose="020F0502020204030204" pitchFamily="34" charset="0"/>
                <a:ea typeface="Calibri" panose="020F0502020204030204" pitchFamily="34" charset="0"/>
              </a:rPr>
              <a:t>Εάν αυτή η διασκέδαση είναι εις βάρος άλλων, φυσικά δεν είναι και τόσο επιθυμητή. </a:t>
            </a:r>
          </a:p>
          <a:p>
            <a:pPr algn="ctr">
              <a:lnSpc>
                <a:spcPct val="107000"/>
              </a:lnSpc>
              <a:spcAft>
                <a:spcPts val="800"/>
              </a:spcAft>
            </a:pPr>
            <a:endParaRPr lang="el-GR" sz="1600" b="1"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B183AE7A-2502-4645-875C-212F1C98AE37}"/>
              </a:ext>
            </a:extLst>
          </p:cNvPr>
          <p:cNvSpPr txBox="1"/>
          <p:nvPr/>
        </p:nvSpPr>
        <p:spPr>
          <a:xfrm>
            <a:off x="1670755" y="3488123"/>
            <a:ext cx="9494550" cy="2873735"/>
          </a:xfrm>
          <a:prstGeom prst="rect">
            <a:avLst/>
          </a:prstGeom>
          <a:noFill/>
        </p:spPr>
        <p:txBody>
          <a:bodyPr wrap="square">
            <a:spAutoFit/>
          </a:bodyPr>
          <a:lstStyle/>
          <a:p>
            <a:pPr>
              <a:lnSpc>
                <a:spcPct val="107000"/>
              </a:lnSpc>
              <a:spcAft>
                <a:spcPts val="800"/>
              </a:spcAft>
            </a:pPr>
            <a:r>
              <a:rPr lang="el-GR" sz="2400" dirty="0">
                <a:latin typeface="Calibri" panose="020F0502020204030204" pitchFamily="34" charset="0"/>
                <a:ea typeface="Calibri" panose="020F0502020204030204" pitchFamily="34" charset="0"/>
              </a:rPr>
              <a:t>Στο επόμενο κεφάλαιο θα διερευνήσουμε</a:t>
            </a:r>
            <a:endParaRPr lang="en-GB" sz="2400" dirty="0">
              <a:effectLst/>
              <a:latin typeface="Calibri" panose="020F0502020204030204" pitchFamily="34" charset="0"/>
              <a:ea typeface="Calibri" panose="020F0502020204030204" pitchFamily="34" charset="0"/>
            </a:endParaRPr>
          </a:p>
          <a:p>
            <a:pPr marL="342900" indent="-342900">
              <a:lnSpc>
                <a:spcPct val="107000"/>
              </a:lnSpc>
              <a:spcAft>
                <a:spcPts val="800"/>
              </a:spcAft>
              <a:buClr>
                <a:srgbClr val="92D050"/>
              </a:buClr>
              <a:buFont typeface="Wingdings" panose="05000000000000000000" pitchFamily="2" charset="2"/>
              <a:buChar char="§"/>
            </a:pPr>
            <a:r>
              <a:rPr lang="el-GR" sz="2400" dirty="0">
                <a:latin typeface="Calibri" panose="020F0502020204030204" pitchFamily="34" charset="0"/>
                <a:ea typeface="Calibri" panose="020F0502020204030204" pitchFamily="34" charset="0"/>
              </a:rPr>
              <a:t>ποιες </a:t>
            </a:r>
            <a:r>
              <a:rPr lang="el-GR" sz="2400" b="1" dirty="0">
                <a:latin typeface="Calibri" panose="020F0502020204030204" pitchFamily="34" charset="0"/>
                <a:ea typeface="Calibri" panose="020F0502020204030204" pitchFamily="34" charset="0"/>
              </a:rPr>
              <a:t>συμπεριφορές είναι στοχευμένες και θετικές </a:t>
            </a:r>
            <a:r>
              <a:rPr lang="el-GR" sz="2400" dirty="0">
                <a:latin typeface="Calibri" panose="020F0502020204030204" pitchFamily="34" charset="0"/>
                <a:ea typeface="Calibri" panose="020F0502020204030204" pitchFamily="34" charset="0"/>
              </a:rPr>
              <a:t>για όλους τους εμπλεκόμενους και </a:t>
            </a:r>
          </a:p>
          <a:p>
            <a:pPr marL="342900" indent="-342900">
              <a:lnSpc>
                <a:spcPct val="107000"/>
              </a:lnSpc>
              <a:spcAft>
                <a:spcPts val="800"/>
              </a:spcAft>
              <a:buClr>
                <a:srgbClr val="92D050"/>
              </a:buClr>
              <a:buFont typeface="Wingdings" panose="05000000000000000000" pitchFamily="2" charset="2"/>
              <a:buChar char="§"/>
            </a:pPr>
            <a:r>
              <a:rPr lang="el-GR" sz="2400" dirty="0">
                <a:latin typeface="Calibri" panose="020F0502020204030204" pitchFamily="34" charset="0"/>
                <a:ea typeface="Calibri" panose="020F0502020204030204" pitchFamily="34" charset="0"/>
              </a:rPr>
              <a:t>ποιες συμπεριφορές μπορεί να έχουν </a:t>
            </a:r>
            <a:r>
              <a:rPr lang="el-GR" sz="2400" b="1" dirty="0">
                <a:latin typeface="Calibri" panose="020F0502020204030204" pitchFamily="34" charset="0"/>
                <a:ea typeface="Calibri" panose="020F0502020204030204" pitchFamily="34" charset="0"/>
              </a:rPr>
              <a:t>άσχημα αποτελέσματα</a:t>
            </a:r>
            <a:r>
              <a:rPr lang="el-GR" sz="2400" dirty="0">
                <a:latin typeface="Calibri" panose="020F0502020204030204" pitchFamily="34" charset="0"/>
                <a:ea typeface="Calibri" panose="020F0502020204030204" pitchFamily="34" charset="0"/>
              </a:rPr>
              <a:t>.</a:t>
            </a:r>
          </a:p>
          <a:p>
            <a:pPr>
              <a:lnSpc>
                <a:spcPct val="107000"/>
              </a:lnSpc>
              <a:spcAft>
                <a:spcPts val="800"/>
              </a:spcAft>
            </a:pPr>
            <a:r>
              <a:rPr lang="el-GR" sz="2400" dirty="0">
                <a:latin typeface="Calibri" panose="020F0502020204030204" pitchFamily="34" charset="0"/>
                <a:ea typeface="Calibri" panose="020F0502020204030204" pitchFamily="34" charset="0"/>
              </a:rPr>
              <a:t> </a:t>
            </a:r>
          </a:p>
          <a:p>
            <a:pPr marL="342900" indent="-342900">
              <a:lnSpc>
                <a:spcPct val="107000"/>
              </a:lnSpc>
              <a:spcAft>
                <a:spcPts val="800"/>
              </a:spcAft>
              <a:buClr>
                <a:srgbClr val="92D050"/>
              </a:buClr>
              <a:buFont typeface="Wingdings" panose="05000000000000000000" pitchFamily="2" charset="2"/>
              <a:buChar char="§"/>
            </a:pPr>
            <a:endParaRPr lang="el-GR" sz="2400"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
        <p:nvSpPr>
          <p:cNvPr id="10"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0771094" cy="1325563"/>
          </a:xfrm>
        </p:spPr>
        <p:txBody>
          <a:bodyPr/>
          <a:lstStyle/>
          <a:p>
            <a:r>
              <a:rPr lang="el-GR" b="0" dirty="0"/>
              <a:t>5</a:t>
            </a:r>
            <a:r>
              <a:rPr lang="el-GR" b="0" baseline="30000" dirty="0"/>
              <a:t>η</a:t>
            </a:r>
            <a:r>
              <a:rPr lang="el-GR" b="0" dirty="0"/>
              <a:t> Βασική Ανάγκη:</a:t>
            </a:r>
            <a:r>
              <a:rPr lang="en-US" b="0" dirty="0"/>
              <a:t> </a:t>
            </a:r>
            <a:r>
              <a:rPr lang="el-GR" dirty="0"/>
              <a:t>Διασκέδαση </a:t>
            </a:r>
            <a:r>
              <a:rPr lang="en-US" dirty="0"/>
              <a:t>   </a:t>
            </a:r>
            <a:r>
              <a:rPr lang="en-US" sz="2400" b="0" dirty="0"/>
              <a:t>(</a:t>
            </a:r>
            <a:r>
              <a:rPr lang="el-GR" sz="2400" b="0" dirty="0"/>
              <a:t>4</a:t>
            </a:r>
            <a:r>
              <a:rPr lang="en-US" sz="2400" b="0" dirty="0"/>
              <a:t>/</a:t>
            </a:r>
            <a:r>
              <a:rPr lang="el-GR" sz="2400" b="0" dirty="0"/>
              <a:t>4</a:t>
            </a:r>
            <a:r>
              <a:rPr lang="en-US" sz="2400" b="0" dirty="0"/>
              <a:t>)</a:t>
            </a:r>
            <a:endParaRPr lang="el-GR" b="0" dirty="0"/>
          </a:p>
        </p:txBody>
      </p:sp>
    </p:spTree>
    <p:extLst>
      <p:ext uri="{BB962C8B-B14F-4D97-AF65-F5344CB8AC3E}">
        <p14:creationId xmlns:p14="http://schemas.microsoft.com/office/powerpoint/2010/main" val="268997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1016000" y="4321384"/>
            <a:ext cx="9167906" cy="1500187"/>
          </a:xfrm>
        </p:spPr>
        <p:txBody>
          <a:bodyPr>
            <a:normAutofit lnSpcReduction="10000"/>
          </a:bodyPr>
          <a:lstStyle/>
          <a:p>
            <a:r>
              <a:rPr lang="en-US" sz="3500" dirty="0">
                <a:solidFill>
                  <a:srgbClr val="FBE82A"/>
                </a:solidFill>
                <a:effectLst>
                  <a:outerShdw blurRad="38100" dist="38100" dir="2700000" algn="tl">
                    <a:srgbClr val="000000">
                      <a:alpha val="43137"/>
                    </a:srgbClr>
                  </a:outerShdw>
                </a:effectLst>
              </a:rPr>
              <a:t>1.3</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Τι συμβαίνει όταν δεν καλύπτεται μία βασική ανάγκη;</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74584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72500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6697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BCD4C5-6151-4218-AB0C-74978AD8463C}"/>
              </a:ext>
            </a:extLst>
          </p:cNvPr>
          <p:cNvSpPr>
            <a:spLocks noGrp="1"/>
          </p:cNvSpPr>
          <p:nvPr>
            <p:ph type="title"/>
          </p:nvPr>
        </p:nvSpPr>
        <p:spPr>
          <a:xfrm>
            <a:off x="60153" y="365125"/>
            <a:ext cx="12131848" cy="1325563"/>
          </a:xfrm>
        </p:spPr>
        <p:txBody>
          <a:bodyPr/>
          <a:lstStyle/>
          <a:p>
            <a:r>
              <a:rPr lang="el-GR" dirty="0"/>
              <a:t>Τι συμβαίνει όταν δεν καλύπτεται μία βασική ανάγκη;</a:t>
            </a:r>
          </a:p>
        </p:txBody>
      </p:sp>
      <p:sp>
        <p:nvSpPr>
          <p:cNvPr id="3" name="Θέση περιεχομένου 2">
            <a:extLst>
              <a:ext uri="{FF2B5EF4-FFF2-40B4-BE49-F238E27FC236}">
                <a16:creationId xmlns:a16="http://schemas.microsoft.com/office/drawing/2014/main" id="{21CD5A0A-E4D1-4051-A28B-B68491B36507}"/>
              </a:ext>
            </a:extLst>
          </p:cNvPr>
          <p:cNvSpPr>
            <a:spLocks noGrp="1"/>
          </p:cNvSpPr>
          <p:nvPr>
            <p:ph idx="1"/>
          </p:nvPr>
        </p:nvSpPr>
        <p:spPr>
          <a:xfrm>
            <a:off x="838199" y="1825624"/>
            <a:ext cx="7607969" cy="4863933"/>
          </a:xfrm>
        </p:spPr>
        <p:txBody>
          <a:bodyPr>
            <a:normAutofit lnSpcReduction="10000"/>
          </a:bodyPr>
          <a:lstStyle/>
          <a:p>
            <a:pPr>
              <a:lnSpc>
                <a:spcPct val="107000"/>
              </a:lnSpc>
              <a:spcAft>
                <a:spcPts val="800"/>
              </a:spcAft>
            </a:pPr>
            <a:r>
              <a:rPr lang="el-GR" sz="2400" b="1" dirty="0">
                <a:effectLst/>
                <a:latin typeface="Calibri" panose="020F0502020204030204" pitchFamily="34" charset="0"/>
                <a:ea typeface="Calibri" panose="020F0502020204030204" pitchFamily="34" charset="0"/>
              </a:rPr>
              <a:t>Το τι συμβαίνει όταν δεν καλύπτεται μία βασική ανάγκη</a:t>
            </a:r>
            <a:r>
              <a:rPr lang="en-GB" sz="2400" b="1" dirty="0">
                <a:effectLst/>
                <a:latin typeface="Calibri" panose="020F0502020204030204" pitchFamily="34" charset="0"/>
                <a:ea typeface="Calibri" panose="020F0502020204030204" pitchFamily="34" charset="0"/>
              </a:rPr>
              <a:t> </a:t>
            </a:r>
            <a:r>
              <a:rPr lang="el-GR" sz="2400" dirty="0">
                <a:effectLst/>
                <a:latin typeface="Calibri" panose="020F0502020204030204" pitchFamily="34" charset="0"/>
                <a:ea typeface="Calibri" panose="020F0502020204030204" pitchFamily="34" charset="0"/>
              </a:rPr>
              <a:t>εξαρτάται σε μεγάλο βαθμό</a:t>
            </a:r>
            <a:endParaRPr lang="en-GB" sz="2400" dirty="0">
              <a:effectLst/>
              <a:latin typeface="Calibri" panose="020F0502020204030204" pitchFamily="34" charset="0"/>
              <a:ea typeface="Calibri" panose="020F0502020204030204" pitchFamily="34" charset="0"/>
            </a:endParaRPr>
          </a:p>
          <a:p>
            <a:pPr lvl="1">
              <a:lnSpc>
                <a:spcPct val="107000"/>
              </a:lnSpc>
              <a:spcAft>
                <a:spcPts val="800"/>
              </a:spcAft>
              <a:buClr>
                <a:srgbClr val="00B0F0"/>
              </a:buClr>
            </a:pPr>
            <a:r>
              <a:rPr lang="el-GR" dirty="0">
                <a:effectLst/>
                <a:latin typeface="Calibri" panose="020F0502020204030204" pitchFamily="34" charset="0"/>
                <a:ea typeface="Calibri" panose="020F0502020204030204" pitchFamily="34" charset="0"/>
              </a:rPr>
              <a:t>από τον χαρακτήρα του εκάστοτε ατόμου,</a:t>
            </a:r>
          </a:p>
          <a:p>
            <a:pPr lvl="1">
              <a:lnSpc>
                <a:spcPct val="107000"/>
              </a:lnSpc>
              <a:spcAft>
                <a:spcPts val="800"/>
              </a:spcAft>
              <a:buClr>
                <a:srgbClr val="00B0F0"/>
              </a:buClr>
            </a:pPr>
            <a:r>
              <a:rPr lang="el-GR" dirty="0">
                <a:effectLst/>
                <a:latin typeface="Calibri" panose="020F0502020204030204" pitchFamily="34" charset="0"/>
                <a:ea typeface="Calibri" panose="020F0502020204030204" pitchFamily="34" charset="0"/>
              </a:rPr>
              <a:t>από την κατάσταση</a:t>
            </a:r>
          </a:p>
          <a:p>
            <a:pPr lvl="1">
              <a:lnSpc>
                <a:spcPct val="107000"/>
              </a:lnSpc>
              <a:spcAft>
                <a:spcPts val="800"/>
              </a:spcAft>
              <a:buClr>
                <a:srgbClr val="00B0F0"/>
              </a:buClr>
            </a:pPr>
            <a:r>
              <a:rPr lang="el-GR" dirty="0">
                <a:effectLst/>
                <a:latin typeface="Calibri" panose="020F0502020204030204" pitchFamily="34" charset="0"/>
                <a:ea typeface="Calibri" panose="020F0502020204030204" pitchFamily="34" charset="0"/>
              </a:rPr>
              <a:t>από το πόσο διαρκεί αυτή η κατάσταση</a:t>
            </a:r>
            <a:endParaRPr lang="en-GB"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effectLst/>
                <a:latin typeface="Calibri" panose="020F0502020204030204" pitchFamily="34" charset="0"/>
                <a:ea typeface="Calibri" panose="020F0502020204030204" pitchFamily="34" charset="0"/>
              </a:rPr>
              <a:t>Σε γενικές γραμμές, μπορεί κανείς να πει ότι </a:t>
            </a:r>
            <a:r>
              <a:rPr lang="el-GR" sz="2400" b="1" dirty="0">
                <a:effectLst/>
                <a:latin typeface="Calibri" panose="020F0502020204030204" pitchFamily="34" charset="0"/>
                <a:ea typeface="Calibri" panose="020F0502020204030204" pitchFamily="34" charset="0"/>
              </a:rPr>
              <a:t>κάθε άτομο προσπαθεί να ικανοποιήσει τις βασικές του ανάγκες</a:t>
            </a:r>
            <a:r>
              <a:rPr lang="el-GR" sz="2400" dirty="0">
                <a:effectLst/>
                <a:latin typeface="Calibri" panose="020F0502020204030204" pitchFamily="34" charset="0"/>
                <a:ea typeface="Calibri" panose="020F0502020204030204" pitchFamily="34" charset="0"/>
              </a:rPr>
              <a:t>. Εάν αυτό δεν μπορεί να γίνει με τρόπο που είναι γενικά συμβατός και ωφέλιμος, οι </a:t>
            </a:r>
            <a:r>
              <a:rPr lang="el-GR" sz="2400" b="1" dirty="0">
                <a:effectLst/>
                <a:latin typeface="Calibri" panose="020F0502020204030204" pitchFamily="34" charset="0"/>
                <a:ea typeface="Calibri" panose="020F0502020204030204" pitchFamily="34" charset="0"/>
              </a:rPr>
              <a:t>άνθρωποι επιλέγουν συμπεριφορές που μπορούν να βλάψουν τους εαυτούς τους ή άλλους</a:t>
            </a:r>
            <a:r>
              <a:rPr lang="en-US"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endParaRPr lang="el-GR" sz="2400" dirty="0">
              <a:effectLst/>
              <a:latin typeface="Calibri" panose="020F0502020204030204" pitchFamily="34" charset="0"/>
              <a:ea typeface="Calibri" panose="020F0502020204030204" pitchFamily="34" charset="0"/>
            </a:endParaRPr>
          </a:p>
          <a:p>
            <a:endParaRPr lang="el-GR" sz="3600" dirty="0"/>
          </a:p>
        </p:txBody>
      </p:sp>
      <p:pic>
        <p:nvPicPr>
          <p:cNvPr id="3074" name="Picture 2" descr="Punch, Fist, Hand, Strength, Isolated, Human, Fight">
            <a:extLst>
              <a:ext uri="{FF2B5EF4-FFF2-40B4-BE49-F238E27FC236}">
                <a16:creationId xmlns:a16="http://schemas.microsoft.com/office/drawing/2014/main" id="{8DE82228-E95B-48AA-941A-5EF143EA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357" y="3609475"/>
            <a:ext cx="3815401" cy="2523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842F97-EB9A-4772-B395-D9AC7B99F87E}"/>
              </a:ext>
            </a:extLst>
          </p:cNvPr>
          <p:cNvSpPr txBox="1"/>
          <p:nvPr/>
        </p:nvSpPr>
        <p:spPr>
          <a:xfrm>
            <a:off x="60152" y="6539402"/>
            <a:ext cx="1718804" cy="307777"/>
          </a:xfrm>
          <a:prstGeom prst="rect">
            <a:avLst/>
          </a:prstGeom>
          <a:noFill/>
        </p:spPr>
        <p:txBody>
          <a:bodyPr wrap="none" rtlCol="0">
            <a:spAutoFit/>
          </a:bodyPr>
          <a:lstStyle/>
          <a:p>
            <a:r>
              <a:rPr lang="el-GR" sz="1400" dirty="0">
                <a:hlinkClick r:id="rId4"/>
              </a:rPr>
              <a:t>Πηγή</a:t>
            </a:r>
            <a:r>
              <a:rPr lang="en-US" sz="1400" dirty="0"/>
              <a:t>| </a:t>
            </a:r>
            <a:r>
              <a:rPr lang="el-GR" sz="1400" dirty="0">
                <a:hlinkClick r:id="rId5"/>
              </a:rPr>
              <a:t>Άδεια </a:t>
            </a:r>
            <a:r>
              <a:rPr lang="en-US" sz="1400" dirty="0">
                <a:hlinkClick r:id="rId5"/>
              </a:rPr>
              <a:t>Pixabay</a:t>
            </a:r>
            <a:endParaRPr lang="el-GR" sz="1400" dirty="0"/>
          </a:p>
        </p:txBody>
      </p:sp>
      <p:sp>
        <p:nvSpPr>
          <p:cNvPr id="7" name="TextBox 6">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spTree>
    <p:extLst>
      <p:ext uri="{BB962C8B-B14F-4D97-AF65-F5344CB8AC3E}">
        <p14:creationId xmlns:p14="http://schemas.microsoft.com/office/powerpoint/2010/main" val="261965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phone, Hand, Screen, Smartphone, Apps, Mobile Phone">
            <a:extLst>
              <a:ext uri="{FF2B5EF4-FFF2-40B4-BE49-F238E27FC236}">
                <a16:creationId xmlns:a16="http://schemas.microsoft.com/office/drawing/2014/main" id="{4E126EBB-BF8B-4F23-A9D8-3AAD5D85C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74" t="7417" r="30280"/>
          <a:stretch/>
        </p:blipFill>
        <p:spPr bwMode="auto">
          <a:xfrm>
            <a:off x="6825661" y="2154021"/>
            <a:ext cx="1209620" cy="1957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ildren, Sandbox, Boy, Girl, Son, Daughter, Child">
            <a:extLst>
              <a:ext uri="{FF2B5EF4-FFF2-40B4-BE49-F238E27FC236}">
                <a16:creationId xmlns:a16="http://schemas.microsoft.com/office/drawing/2014/main" id="{8BCB4ABE-57D3-43C9-B0D2-40A1C6930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63" t="21268" r="7851" b="15605"/>
          <a:stretch/>
        </p:blipFill>
        <p:spPr bwMode="auto">
          <a:xfrm>
            <a:off x="2649180" y="2207685"/>
            <a:ext cx="2619022" cy="138975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ABCD4C5-6151-4218-AB0C-74978AD8463C}"/>
              </a:ext>
            </a:extLst>
          </p:cNvPr>
          <p:cNvSpPr>
            <a:spLocks noGrp="1"/>
          </p:cNvSpPr>
          <p:nvPr>
            <p:ph type="title"/>
          </p:nvPr>
        </p:nvSpPr>
        <p:spPr/>
        <p:txBody>
          <a:bodyPr/>
          <a:lstStyle/>
          <a:p>
            <a:r>
              <a:rPr lang="el-GR" dirty="0"/>
              <a:t>Παραδείγματα</a:t>
            </a:r>
          </a:p>
        </p:txBody>
      </p:sp>
      <p:sp>
        <p:nvSpPr>
          <p:cNvPr id="6" name="TextBox 5">
            <a:extLst>
              <a:ext uri="{FF2B5EF4-FFF2-40B4-BE49-F238E27FC236}">
                <a16:creationId xmlns:a16="http://schemas.microsoft.com/office/drawing/2014/main" id="{4E831E36-ED11-4FF5-A086-79908A584670}"/>
              </a:ext>
            </a:extLst>
          </p:cNvPr>
          <p:cNvSpPr txBox="1"/>
          <p:nvPr/>
        </p:nvSpPr>
        <p:spPr>
          <a:xfrm>
            <a:off x="1052547" y="2091010"/>
            <a:ext cx="1727976" cy="1277786"/>
          </a:xfrm>
          <a:prstGeom prst="rect">
            <a:avLst/>
          </a:prstGeom>
          <a:noFill/>
          <a:ln>
            <a:noFill/>
          </a:ln>
        </p:spPr>
        <p:txBody>
          <a:bodyPr wrap="square">
            <a:spAutoFit/>
          </a:bodyPr>
          <a:lstStyle/>
          <a:p>
            <a:pPr>
              <a:lnSpc>
                <a:spcPct val="107000"/>
              </a:lnSpc>
              <a:spcAft>
                <a:spcPts val="800"/>
              </a:spcAft>
            </a:pPr>
            <a:r>
              <a:rPr lang="el-GR" sz="1800" b="1" dirty="0">
                <a:effectLst/>
                <a:latin typeface="Calibri" panose="020F0502020204030204" pitchFamily="34" charset="0"/>
                <a:ea typeface="Calibri" panose="020F0502020204030204" pitchFamily="34" charset="0"/>
              </a:rPr>
              <a:t>Παράδειγμα 1: </a:t>
            </a:r>
            <a:r>
              <a:rPr lang="el-GR" dirty="0">
                <a:latin typeface="Calibri" panose="020F0502020204030204" pitchFamily="34" charset="0"/>
                <a:ea typeface="Calibri" panose="020F0502020204030204" pitchFamily="34" charset="0"/>
              </a:rPr>
              <a:t>με </a:t>
            </a:r>
            <a:r>
              <a:rPr lang="el-GR" sz="1800" dirty="0">
                <a:effectLst/>
                <a:latin typeface="Calibri" panose="020F0502020204030204" pitchFamily="34" charset="0"/>
                <a:ea typeface="Calibri" panose="020F0502020204030204" pitchFamily="34" charset="0"/>
              </a:rPr>
              <a:t>μικρά παιδιά στην παιδική χαρά</a:t>
            </a:r>
            <a:endParaRPr lang="en-GB" sz="1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BC4A0D1D-96CE-4EE1-9AFB-84145FB4F50D}"/>
              </a:ext>
            </a:extLst>
          </p:cNvPr>
          <p:cNvSpPr txBox="1"/>
          <p:nvPr/>
        </p:nvSpPr>
        <p:spPr>
          <a:xfrm>
            <a:off x="8383582" y="2145747"/>
            <a:ext cx="1714341" cy="685059"/>
          </a:xfrm>
          <a:prstGeom prst="rect">
            <a:avLst/>
          </a:prstGeom>
          <a:noFill/>
        </p:spPr>
        <p:txBody>
          <a:bodyPr wrap="square">
            <a:spAutoFit/>
          </a:bodyPr>
          <a:lstStyle/>
          <a:p>
            <a:pPr>
              <a:lnSpc>
                <a:spcPct val="107000"/>
              </a:lnSpc>
              <a:spcAft>
                <a:spcPts val="800"/>
              </a:spcAft>
            </a:pPr>
            <a:r>
              <a:rPr lang="el-GR" sz="1800" b="1" dirty="0">
                <a:effectLst/>
                <a:latin typeface="Calibri" panose="020F0502020204030204" pitchFamily="34" charset="0"/>
                <a:ea typeface="Calibri" panose="020F0502020204030204" pitchFamily="34" charset="0"/>
              </a:rPr>
              <a:t>Παράδειγμα</a:t>
            </a:r>
            <a:r>
              <a:rPr lang="en-GB" sz="1800" b="1" dirty="0">
                <a:effectLst/>
                <a:latin typeface="Calibri" panose="020F0502020204030204" pitchFamily="34" charset="0"/>
                <a:ea typeface="Calibri" panose="020F0502020204030204" pitchFamily="34" charset="0"/>
              </a:rPr>
              <a:t> 2</a:t>
            </a:r>
            <a:r>
              <a:rPr lang="el-GR" sz="1800" b="1" dirty="0">
                <a:effectLst/>
                <a:latin typeface="Calibri" panose="020F0502020204030204" pitchFamily="34" charset="0"/>
                <a:ea typeface="Calibri" panose="020F0502020204030204" pitchFamily="34" charset="0"/>
              </a:rPr>
              <a:t>ο</a:t>
            </a:r>
            <a:r>
              <a:rPr lang="en-GB" sz="1800" b="1" dirty="0">
                <a:effectLst/>
                <a:latin typeface="Calibri" panose="020F0502020204030204" pitchFamily="34" charset="0"/>
                <a:ea typeface="Calibri" panose="020F0502020204030204" pitchFamily="34" charset="0"/>
              </a:rPr>
              <a:t> </a:t>
            </a:r>
            <a:r>
              <a:rPr lang="el-GR" sz="1800" dirty="0">
                <a:effectLst/>
                <a:latin typeface="Calibri" panose="020F0502020204030204" pitchFamily="34" charset="0"/>
                <a:ea typeface="Calibri" panose="020F0502020204030204" pitchFamily="34" charset="0"/>
              </a:rPr>
              <a:t>με έφηβους</a:t>
            </a:r>
            <a:endParaRPr lang="en-GB" sz="1800"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E86ECD7D-72C2-4C42-9428-F18AF3905725}"/>
              </a:ext>
            </a:extLst>
          </p:cNvPr>
          <p:cNvSpPr txBox="1"/>
          <p:nvPr/>
        </p:nvSpPr>
        <p:spPr>
          <a:xfrm>
            <a:off x="904450" y="1391493"/>
            <a:ext cx="6158088" cy="470000"/>
          </a:xfrm>
          <a:prstGeom prst="rect">
            <a:avLst/>
          </a:prstGeom>
          <a:noFill/>
        </p:spPr>
        <p:txBody>
          <a:bodyPr wrap="square">
            <a:spAutoFit/>
          </a:bodyPr>
          <a:lstStyle/>
          <a:p>
            <a:pPr>
              <a:lnSpc>
                <a:spcPct val="107000"/>
              </a:lnSpc>
              <a:spcAft>
                <a:spcPts val="800"/>
              </a:spcAft>
            </a:pPr>
            <a:r>
              <a:rPr lang="el-GR" sz="2400" dirty="0">
                <a:latin typeface="Calibri" panose="020F0502020204030204" pitchFamily="34" charset="0"/>
                <a:ea typeface="Calibri" panose="020F0502020204030204" pitchFamily="34" charset="0"/>
              </a:rPr>
              <a:t>Δείτε τα ακόλουθα παραδείγματα</a:t>
            </a:r>
            <a:r>
              <a:rPr lang="en-GB" sz="2400" dirty="0">
                <a:effectLst/>
                <a:latin typeface="Calibri" panose="020F0502020204030204" pitchFamily="34" charset="0"/>
                <a:ea typeface="Calibri" panose="020F0502020204030204" pitchFamily="34" charset="0"/>
              </a:rPr>
              <a:t>!</a:t>
            </a:r>
          </a:p>
        </p:txBody>
      </p:sp>
      <p:sp>
        <p:nvSpPr>
          <p:cNvPr id="16" name="pop-up">
            <a:extLst>
              <a:ext uri="{FF2B5EF4-FFF2-40B4-BE49-F238E27FC236}">
                <a16:creationId xmlns:a16="http://schemas.microsoft.com/office/drawing/2014/main" id="{BDB8280B-AA14-47F4-9FFA-8AFAA8BCD079}"/>
              </a:ext>
            </a:extLst>
          </p:cNvPr>
          <p:cNvSpPr/>
          <p:nvPr/>
        </p:nvSpPr>
        <p:spPr>
          <a:xfrm>
            <a:off x="1344511" y="3538048"/>
            <a:ext cx="1016528" cy="287504"/>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8" name="pop-up">
            <a:extLst>
              <a:ext uri="{FF2B5EF4-FFF2-40B4-BE49-F238E27FC236}">
                <a16:creationId xmlns:a16="http://schemas.microsoft.com/office/drawing/2014/main" id="{25115938-184B-4C46-BE51-688E51CB6851}"/>
              </a:ext>
            </a:extLst>
          </p:cNvPr>
          <p:cNvSpPr/>
          <p:nvPr/>
        </p:nvSpPr>
        <p:spPr>
          <a:xfrm>
            <a:off x="8748682" y="3142559"/>
            <a:ext cx="99093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1" name="TextBox 20">
            <a:extLst>
              <a:ext uri="{FF2B5EF4-FFF2-40B4-BE49-F238E27FC236}">
                <a16:creationId xmlns:a16="http://schemas.microsoft.com/office/drawing/2014/main" id="{B33106AA-7CEE-4D1D-89E8-667710556EAC}"/>
              </a:ext>
            </a:extLst>
          </p:cNvPr>
          <p:cNvSpPr txBox="1"/>
          <p:nvPr/>
        </p:nvSpPr>
        <p:spPr>
          <a:xfrm>
            <a:off x="970038" y="4234933"/>
            <a:ext cx="11073573" cy="2557751"/>
          </a:xfrm>
          <a:prstGeom prst="rect">
            <a:avLst/>
          </a:prstGeom>
          <a:noFill/>
        </p:spPr>
        <p:txBody>
          <a:bodyPr wrap="square">
            <a:spAutoFit/>
          </a:bodyPr>
          <a:lstStyle/>
          <a:p>
            <a:pPr>
              <a:lnSpc>
                <a:spcPct val="107000"/>
              </a:lnSpc>
              <a:spcAft>
                <a:spcPts val="600"/>
              </a:spcAft>
            </a:pPr>
            <a:r>
              <a:rPr lang="el-GR" sz="2200" dirty="0">
                <a:effectLst/>
                <a:latin typeface="Calibri" panose="020F0502020204030204" pitchFamily="34" charset="0"/>
                <a:ea typeface="Calibri" panose="020F0502020204030204" pitchFamily="34" charset="0"/>
              </a:rPr>
              <a:t>Σύμφωνα με τη δική μας οπτική γωνία, θα θέλαμε </a:t>
            </a:r>
            <a:r>
              <a:rPr lang="el-GR" sz="2200" dirty="0">
                <a:latin typeface="Calibri" panose="020F0502020204030204" pitchFamily="34" charset="0"/>
                <a:ea typeface="Calibri" panose="020F0502020204030204" pitchFamily="34" charset="0"/>
              </a:rPr>
              <a:t>φυσικά </a:t>
            </a:r>
            <a:r>
              <a:rPr lang="el-GR" sz="2200" b="1" dirty="0">
                <a:effectLst/>
                <a:latin typeface="Calibri" panose="020F0502020204030204" pitchFamily="34" charset="0"/>
                <a:ea typeface="Calibri" panose="020F0502020204030204" pitchFamily="34" charset="0"/>
              </a:rPr>
              <a:t>η </a:t>
            </a:r>
            <a:r>
              <a:rPr lang="el-GR" sz="2200" b="1" dirty="0" err="1">
                <a:latin typeface="Calibri" panose="020F0502020204030204" pitchFamily="34" charset="0"/>
                <a:ea typeface="Calibri" panose="020F0502020204030204" pitchFamily="34" charset="0"/>
              </a:rPr>
              <a:t>Στεφανί</a:t>
            </a:r>
            <a:r>
              <a:rPr lang="el-GR" sz="2200" b="1" dirty="0">
                <a:latin typeface="Calibri" panose="020F0502020204030204" pitchFamily="34" charset="0"/>
                <a:ea typeface="Calibri" panose="020F0502020204030204" pitchFamily="34" charset="0"/>
              </a:rPr>
              <a:t> </a:t>
            </a:r>
            <a:r>
              <a:rPr lang="el-GR" sz="2200" b="1" dirty="0">
                <a:effectLst/>
                <a:latin typeface="Calibri" panose="020F0502020204030204" pitchFamily="34" charset="0"/>
                <a:ea typeface="Calibri" panose="020F0502020204030204" pitchFamily="34" charset="0"/>
              </a:rPr>
              <a:t>να επιλέξει έναν διαφορετικό τρόπο (διαφορετική στρατηγική) για να κάνει τις δύο φίλες της να καταλάβουν ότι θέλει επίσης να βγει για παγωτό</a:t>
            </a:r>
            <a:r>
              <a:rPr lang="el-GR" sz="2200" dirty="0">
                <a:effectLst/>
                <a:latin typeface="Calibri" panose="020F0502020204030204" pitchFamily="34" charset="0"/>
                <a:ea typeface="Calibri" panose="020F0502020204030204" pitchFamily="34" charset="0"/>
              </a:rPr>
              <a:t>.</a:t>
            </a:r>
            <a:r>
              <a:rPr lang="en-GB" sz="2200" dirty="0">
                <a:effectLst/>
                <a:latin typeface="Calibri" panose="020F0502020204030204" pitchFamily="34" charset="0"/>
                <a:ea typeface="Calibri" panose="020F0502020204030204" pitchFamily="34" charset="0"/>
              </a:rPr>
              <a:t> </a:t>
            </a:r>
          </a:p>
          <a:p>
            <a:pPr marL="285750" indent="-285750">
              <a:lnSpc>
                <a:spcPct val="107000"/>
              </a:lnSpc>
              <a:spcAft>
                <a:spcPts val="600"/>
              </a:spcAft>
              <a:buClr>
                <a:srgbClr val="7FC242"/>
              </a:buClr>
              <a:buFont typeface="Wingdings" panose="05000000000000000000" pitchFamily="2" charset="2"/>
              <a:buChar char="§"/>
            </a:pPr>
            <a:r>
              <a:rPr lang="el-GR" sz="2200" dirty="0">
                <a:effectLst/>
                <a:latin typeface="Calibri" panose="020F0502020204030204" pitchFamily="34" charset="0"/>
                <a:ea typeface="Calibri" panose="020F0502020204030204" pitchFamily="34" charset="0"/>
              </a:rPr>
              <a:t>Γιατί δεν λέει απλώς ότι θέλει να είναι και εκείνη εκεί; </a:t>
            </a:r>
          </a:p>
          <a:p>
            <a:pPr marL="285750" indent="-285750">
              <a:lnSpc>
                <a:spcPct val="107000"/>
              </a:lnSpc>
              <a:spcAft>
                <a:spcPts val="600"/>
              </a:spcAft>
              <a:buClr>
                <a:srgbClr val="7FC242"/>
              </a:buClr>
              <a:buFont typeface="Wingdings" panose="05000000000000000000" pitchFamily="2" charset="2"/>
              <a:buChar char="§"/>
            </a:pPr>
            <a:r>
              <a:rPr lang="el-GR" sz="2200" dirty="0">
                <a:effectLst/>
                <a:latin typeface="Calibri" panose="020F0502020204030204" pitchFamily="34" charset="0"/>
                <a:ea typeface="Calibri" panose="020F0502020204030204" pitchFamily="34" charset="0"/>
              </a:rPr>
              <a:t>Θα ασχοληθούμε με αυτήν την ερώτηση στο 2ο μέρος αυτού του φυλλαδίου</a:t>
            </a:r>
            <a:r>
              <a:rPr lang="en-GB" sz="2200" dirty="0">
                <a:effectLst/>
                <a:latin typeface="Calibri" panose="020F0502020204030204" pitchFamily="34" charset="0"/>
                <a:ea typeface="Calibri" panose="020F0502020204030204" pitchFamily="34" charset="0"/>
              </a:rPr>
              <a:t>. </a:t>
            </a:r>
          </a:p>
          <a:p>
            <a:pPr>
              <a:lnSpc>
                <a:spcPct val="107000"/>
              </a:lnSpc>
              <a:spcAft>
                <a:spcPts val="600"/>
              </a:spcAft>
            </a:pPr>
            <a:r>
              <a:rPr lang="el-GR" sz="2200" b="1" i="1" dirty="0">
                <a:solidFill>
                  <a:srgbClr val="1A7EBA"/>
                </a:solidFill>
                <a:effectLst/>
                <a:latin typeface="Calibri" panose="020F0502020204030204" pitchFamily="34" charset="0"/>
                <a:ea typeface="Calibri" panose="020F0502020204030204" pitchFamily="34" charset="0"/>
              </a:rPr>
              <a:t>Ας ξεκινήσουμε όμως με τις βασικές ανάγκες</a:t>
            </a:r>
            <a:r>
              <a:rPr lang="en-GB" sz="2200" b="1" i="1" dirty="0">
                <a:solidFill>
                  <a:srgbClr val="1A7EBA"/>
                </a:solidFill>
                <a:effectLst/>
                <a:latin typeface="Calibri" panose="020F0502020204030204" pitchFamily="34" charset="0"/>
                <a:ea typeface="Calibri" panose="020F0502020204030204" pitchFamily="34" charset="0"/>
              </a:rPr>
              <a:t>!</a:t>
            </a:r>
            <a:endParaRPr lang="el-GR" sz="2200" b="1" i="1" dirty="0">
              <a:solidFill>
                <a:srgbClr val="1A7EBA"/>
              </a:solidFill>
              <a:effectLst/>
              <a:latin typeface="Calibri" panose="020F0502020204030204" pitchFamily="34" charset="0"/>
              <a:ea typeface="Calibri" panose="020F0502020204030204" pitchFamily="34" charset="0"/>
            </a:endParaRPr>
          </a:p>
        </p:txBody>
      </p:sp>
      <p:sp>
        <p:nvSpPr>
          <p:cNvPr id="22" name="Ορθογώνιο 21">
            <a:extLst>
              <a:ext uri="{FF2B5EF4-FFF2-40B4-BE49-F238E27FC236}">
                <a16:creationId xmlns:a16="http://schemas.microsoft.com/office/drawing/2014/main" id="{6CDB52ED-621F-41EC-9EE0-1C22262E97B4}"/>
              </a:ext>
            </a:extLst>
          </p:cNvPr>
          <p:cNvSpPr/>
          <p:nvPr/>
        </p:nvSpPr>
        <p:spPr>
          <a:xfrm>
            <a:off x="1007538" y="2067987"/>
            <a:ext cx="4320824" cy="2075921"/>
          </a:xfrm>
          <a:prstGeom prst="rect">
            <a:avLst/>
          </a:prstGeom>
          <a:noFill/>
          <a:ln>
            <a:solidFill>
              <a:srgbClr val="017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id="{22BFF503-06E9-4BAB-8081-AC75EE4AE2B3}"/>
              </a:ext>
            </a:extLst>
          </p:cNvPr>
          <p:cNvSpPr/>
          <p:nvPr/>
        </p:nvSpPr>
        <p:spPr>
          <a:xfrm>
            <a:off x="6583466" y="2073630"/>
            <a:ext cx="3514457" cy="2075921"/>
          </a:xfrm>
          <a:prstGeom prst="rect">
            <a:avLst/>
          </a:prstGeom>
          <a:noFill/>
          <a:ln>
            <a:solidFill>
              <a:srgbClr val="017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911F5CD9-1BE0-4D80-8B1A-06B6D983E82D}"/>
              </a:ext>
            </a:extLst>
          </p:cNvPr>
          <p:cNvSpPr txBox="1"/>
          <p:nvPr/>
        </p:nvSpPr>
        <p:spPr>
          <a:xfrm>
            <a:off x="2709340" y="2256723"/>
            <a:ext cx="4080851" cy="2031325"/>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l-GR" dirty="0"/>
              <a:t>Η Κριστίν και η </a:t>
            </a:r>
            <a:r>
              <a:rPr lang="el-GR" dirty="0" err="1"/>
              <a:t>Κορελί</a:t>
            </a:r>
            <a:r>
              <a:rPr lang="el-GR" dirty="0"/>
              <a:t> κανόνισαν να βρεθούν το απόγευμα στο </a:t>
            </a:r>
            <a:r>
              <a:rPr lang="el-GR" dirty="0" err="1"/>
              <a:t>παγωτατζίδικο</a:t>
            </a:r>
            <a:r>
              <a:rPr lang="el-GR" dirty="0"/>
              <a:t>. Η </a:t>
            </a:r>
            <a:r>
              <a:rPr lang="el-GR" dirty="0" err="1"/>
              <a:t>Στεφανί</a:t>
            </a:r>
            <a:r>
              <a:rPr lang="el-GR" dirty="0"/>
              <a:t> το βλέπει αυτό και νοιώθει </a:t>
            </a:r>
            <a:r>
              <a:rPr lang="el-GR" dirty="0" err="1"/>
              <a:t>παραμελημένη</a:t>
            </a:r>
            <a:r>
              <a:rPr lang="el-GR" dirty="0"/>
              <a:t>. Ανεβάζει μία προσβλητική φωτογραφία της Κριστίν στην ομάδα τους στο Facebook και κάνει πλάκα μαζί της</a:t>
            </a:r>
            <a:r>
              <a:rPr lang="en-US" dirty="0"/>
              <a:t>.</a:t>
            </a:r>
            <a:endParaRPr lang="el-GR" dirty="0"/>
          </a:p>
        </p:txBody>
      </p:sp>
      <p:sp>
        <p:nvSpPr>
          <p:cNvPr id="20" name="TextBox 19">
            <a:extLst>
              <a:ext uri="{FF2B5EF4-FFF2-40B4-BE49-F238E27FC236}">
                <a16:creationId xmlns:a16="http://schemas.microsoft.com/office/drawing/2014/main" id="{B163AF2B-608D-4AE1-9326-2A2E86E1F880}"/>
              </a:ext>
            </a:extLst>
          </p:cNvPr>
          <p:cNvSpPr txBox="1"/>
          <p:nvPr/>
        </p:nvSpPr>
        <p:spPr>
          <a:xfrm>
            <a:off x="60152" y="6539402"/>
            <a:ext cx="2488502" cy="307777"/>
          </a:xfrm>
          <a:prstGeom prst="rect">
            <a:avLst/>
          </a:prstGeom>
          <a:noFill/>
        </p:spPr>
        <p:txBody>
          <a:bodyPr wrap="none" rtlCol="0">
            <a:spAutoFit/>
          </a:bodyPr>
          <a:lstStyle/>
          <a:p>
            <a:r>
              <a:rPr lang="el-GR" sz="1400" dirty="0">
                <a:hlinkClick r:id="rId5"/>
              </a:rPr>
              <a:t>Πηγή</a:t>
            </a:r>
            <a:r>
              <a:rPr lang="en-US" sz="1400" dirty="0">
                <a:hlinkClick r:id="rId5"/>
              </a:rPr>
              <a:t> 1</a:t>
            </a:r>
            <a:r>
              <a:rPr lang="en-US" sz="1400" dirty="0"/>
              <a:t> , </a:t>
            </a:r>
            <a:r>
              <a:rPr lang="el-GR" sz="1400" dirty="0">
                <a:hlinkClick r:id="rId6"/>
              </a:rPr>
              <a:t>Πηγή</a:t>
            </a:r>
            <a:r>
              <a:rPr lang="en-US" sz="1400" dirty="0">
                <a:hlinkClick r:id="rId6"/>
              </a:rPr>
              <a:t> 2</a:t>
            </a:r>
            <a:r>
              <a:rPr lang="en-US" sz="1400" dirty="0"/>
              <a:t>| </a:t>
            </a:r>
            <a:r>
              <a:rPr lang="el-GR" sz="1400" dirty="0">
                <a:hlinkClick r:id="rId7"/>
              </a:rPr>
              <a:t>Άδεια </a:t>
            </a:r>
            <a:r>
              <a:rPr lang="en-US" sz="1400" dirty="0">
                <a:hlinkClick r:id="rId7"/>
              </a:rPr>
              <a:t>Pixabay</a:t>
            </a:r>
            <a:endParaRPr lang="el-GR" sz="1400" dirty="0"/>
          </a:p>
        </p:txBody>
      </p:sp>
      <p:sp>
        <p:nvSpPr>
          <p:cNvPr id="24" name="TextBox 23">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sp>
        <p:nvSpPr>
          <p:cNvPr id="15" name="TextBox 14">
            <a:extLst>
              <a:ext uri="{FF2B5EF4-FFF2-40B4-BE49-F238E27FC236}">
                <a16:creationId xmlns:a16="http://schemas.microsoft.com/office/drawing/2014/main" id="{DEB130AA-9489-40BB-80B8-7D3A43656AC5}"/>
              </a:ext>
            </a:extLst>
          </p:cNvPr>
          <p:cNvSpPr txBox="1"/>
          <p:nvPr/>
        </p:nvSpPr>
        <p:spPr>
          <a:xfrm>
            <a:off x="5586164" y="1625289"/>
            <a:ext cx="6322739" cy="2554545"/>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l-GR" sz="2000" dirty="0"/>
              <a:t>Δύο παιδιά παίζουν μαζί στο σκάμμα, ένα τρίτο έρχεται και θέλει να παίξει κι αυτό (ανάγκη του να ανήκεις, ανάγκη διασκέδασης). Αλλά τα άλλα δύο είναι τόσο απορροφημένα στο παιχνίδι τους που ούτε καν το προσέχουν  (τώρα προστίθεται η ανάγκη για δύναμη και επιρροή). Το τρίτο παιδί τώρα κάνει γνωστή την παρουσία του επιθετικά με το να τρέξει και να πατήσει πάνω στα κάστρα στην άμμο που είχαν φτιάξει τα άλλα δύο</a:t>
            </a:r>
            <a:r>
              <a:rPr lang="en-GB" sz="2000" dirty="0"/>
              <a:t>. </a:t>
            </a:r>
            <a:endParaRPr lang="el-GR" sz="2000" dirty="0"/>
          </a:p>
        </p:txBody>
      </p:sp>
    </p:spTree>
    <p:extLst>
      <p:ext uri="{BB962C8B-B14F-4D97-AF65-F5344CB8AC3E}">
        <p14:creationId xmlns:p14="http://schemas.microsoft.com/office/powerpoint/2010/main" val="10792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P spid="15" grpId="0" animBg="1"/>
      <p:bldP spid="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39E5D7-E6C4-45E6-AB32-9D66BF8A08F9}"/>
              </a:ext>
            </a:extLst>
          </p:cNvPr>
          <p:cNvSpPr>
            <a:spLocks noGrp="1"/>
          </p:cNvSpPr>
          <p:nvPr>
            <p:ph type="title"/>
          </p:nvPr>
        </p:nvSpPr>
        <p:spPr/>
        <p:txBody>
          <a:bodyPr/>
          <a:lstStyle/>
          <a:p>
            <a:r>
              <a:rPr lang="el-GR" dirty="0"/>
              <a:t>Δραστηριότητα 1: Βήματα 1 -3</a:t>
            </a:r>
          </a:p>
        </p:txBody>
      </p:sp>
      <p:sp>
        <p:nvSpPr>
          <p:cNvPr id="3" name="Θέση περιεχομένου 2">
            <a:extLst>
              <a:ext uri="{FF2B5EF4-FFF2-40B4-BE49-F238E27FC236}">
                <a16:creationId xmlns:a16="http://schemas.microsoft.com/office/drawing/2014/main" id="{EB4C1FAD-2D27-4CB6-A4AB-6F75ABB82FB8}"/>
              </a:ext>
            </a:extLst>
          </p:cNvPr>
          <p:cNvSpPr>
            <a:spLocks noGrp="1"/>
          </p:cNvSpPr>
          <p:nvPr>
            <p:ph idx="1"/>
          </p:nvPr>
        </p:nvSpPr>
        <p:spPr/>
        <p:txBody>
          <a:bodyPr/>
          <a:lstStyle/>
          <a:p>
            <a:endParaRPr lang="el-GR"/>
          </a:p>
        </p:txBody>
      </p:sp>
      <p:grpSp>
        <p:nvGrpSpPr>
          <p:cNvPr id="4" name="Gruppieren 226">
            <a:extLst>
              <a:ext uri="{FF2B5EF4-FFF2-40B4-BE49-F238E27FC236}">
                <a16:creationId xmlns:a16="http://schemas.microsoft.com/office/drawing/2014/main" id="{00DED08F-87E4-4F65-BEBB-85E883A10676}"/>
              </a:ext>
            </a:extLst>
          </p:cNvPr>
          <p:cNvGrpSpPr/>
          <p:nvPr/>
        </p:nvGrpSpPr>
        <p:grpSpPr>
          <a:xfrm>
            <a:off x="338662" y="1758949"/>
            <a:ext cx="11966222" cy="6033912"/>
            <a:chOff x="0" y="0"/>
            <a:chExt cx="5486400" cy="3200400"/>
          </a:xfrm>
        </p:grpSpPr>
        <p:grpSp>
          <p:nvGrpSpPr>
            <p:cNvPr id="5" name="Gruppieren 227">
              <a:extLst>
                <a:ext uri="{FF2B5EF4-FFF2-40B4-BE49-F238E27FC236}">
                  <a16:creationId xmlns:a16="http://schemas.microsoft.com/office/drawing/2014/main" id="{FF80C569-30F2-45D0-BF2E-196EC33C061A}"/>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64805516-AD54-4723-8526-CF76342AED0A}"/>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Rechteck: abgerundete Ecken 229">
                <a:extLst>
                  <a:ext uri="{FF2B5EF4-FFF2-40B4-BE49-F238E27FC236}">
                    <a16:creationId xmlns:a16="http://schemas.microsoft.com/office/drawing/2014/main" id="{4C80B0A0-E8E2-4677-B91B-822AA6F5E22B}"/>
                  </a:ext>
                </a:extLst>
              </p:cNvPr>
              <p:cNvSpPr/>
              <p:nvPr/>
            </p:nvSpPr>
            <p:spPr>
              <a:xfrm>
                <a:off x="0" y="0"/>
                <a:ext cx="4389120" cy="7040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feld 230">
                <a:extLst>
                  <a:ext uri="{FF2B5EF4-FFF2-40B4-BE49-F238E27FC236}">
                    <a16:creationId xmlns:a16="http://schemas.microsoft.com/office/drawing/2014/main" id="{59038717-CD2E-4681-B597-07B8C7ADF0A2}"/>
                  </a:ext>
                </a:extLst>
              </p:cNvPr>
              <p:cNvSpPr txBox="1"/>
              <p:nvPr/>
            </p:nvSpPr>
            <p:spPr>
              <a:xfrm>
                <a:off x="20622" y="20622"/>
                <a:ext cx="4278429" cy="662844"/>
              </a:xfrm>
              <a:prstGeom prst="rect">
                <a:avLst/>
              </a:prstGeom>
              <a:noFill/>
              <a:ln>
                <a:noFill/>
              </a:ln>
            </p:spPr>
            <p:txBody>
              <a:bodyPr spcFirstLastPara="1" wrap="square" lIns="49525" tIns="49525" rIns="49525" bIns="49525" anchor="ctr" anchorCtr="0">
                <a:noAutofit/>
              </a:bodyPr>
              <a:lstStyle/>
              <a:p>
                <a:pP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1. </a:t>
                </a:r>
                <a:r>
                  <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Ως πρώτο βήμα, είναι σημαντικό να γνωρίζουμε τις πέντε βασικές ανάγκες. </a:t>
                </a:r>
                <a:r>
                  <a:rPr lang="el-GR" sz="2200"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Ποιες είπαμε ότι είναι</a:t>
                </a:r>
                <a:r>
                  <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9" name="Rechteck: abgerundete Ecken 231">
                <a:extLst>
                  <a:ext uri="{FF2B5EF4-FFF2-40B4-BE49-F238E27FC236}">
                    <a16:creationId xmlns:a16="http://schemas.microsoft.com/office/drawing/2014/main" id="{E81B8A63-3D13-446D-99B4-9B24BE9C7989}"/>
                  </a:ext>
                </a:extLst>
              </p:cNvPr>
              <p:cNvSpPr/>
              <p:nvPr/>
            </p:nvSpPr>
            <p:spPr>
              <a:xfrm>
                <a:off x="367588" y="832104"/>
                <a:ext cx="4389120" cy="704088"/>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Textfeld 232">
                <a:extLst>
                  <a:ext uri="{FF2B5EF4-FFF2-40B4-BE49-F238E27FC236}">
                    <a16:creationId xmlns:a16="http://schemas.microsoft.com/office/drawing/2014/main" id="{19E831D3-1CEA-4877-83BE-F2F1657FE134}"/>
                  </a:ext>
                </a:extLst>
              </p:cNvPr>
              <p:cNvSpPr txBox="1"/>
              <p:nvPr/>
            </p:nvSpPr>
            <p:spPr>
              <a:xfrm>
                <a:off x="388210" y="882420"/>
                <a:ext cx="4368498"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2. </a:t>
                </a:r>
                <a:r>
                  <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Τώρα είναι καλό να εξοικειωθείτε σταδιακά με αυτές. Επιλέξτε μια ανάγκη με την οποία θέλετε να ξεκινήσετε και σκεφτείτε πού και σε ποιες καταστάσεις είναι ιδιαίτερα αισθητή αυτή η ανάγκη. Στη συνέχεια, μπορείτε να κάνετε το ίδιο με τις άλλες ανάγκες</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71D95B79-DA8C-4F59-833C-B96118244922}"/>
                  </a:ext>
                </a:extLst>
              </p:cNvPr>
              <p:cNvSpPr/>
              <p:nvPr/>
            </p:nvSpPr>
            <p:spPr>
              <a:xfrm>
                <a:off x="729691" y="1664208"/>
                <a:ext cx="4120293"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feld 234">
                <a:extLst>
                  <a:ext uri="{FF2B5EF4-FFF2-40B4-BE49-F238E27FC236}">
                    <a16:creationId xmlns:a16="http://schemas.microsoft.com/office/drawing/2014/main" id="{4D19B59F-1E1D-4591-8C4E-2270165ADACC}"/>
                  </a:ext>
                </a:extLst>
              </p:cNvPr>
              <p:cNvSpPr txBox="1"/>
              <p:nvPr/>
            </p:nvSpPr>
            <p:spPr>
              <a:xfrm>
                <a:off x="750313" y="1714524"/>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3. </a:t>
                </a:r>
                <a:r>
                  <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Στη συνέχεια, μπορείτε να αρχίσετε να παρατηρείτε τη συμπεριφορά των συνανθρώπων σας: </a:t>
                </a:r>
                <a:r>
                  <a:rPr lang="el-GR" sz="2200"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ποια ανάγκη θα μπορούσε να κρύβεται πίσω από τη συμπεριφορά τους; </a:t>
                </a:r>
                <a:endParaRPr lang="en-US" sz="2200"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Pfeil: nach unten 237">
                <a:extLst>
                  <a:ext uri="{FF2B5EF4-FFF2-40B4-BE49-F238E27FC236}">
                    <a16:creationId xmlns:a16="http://schemas.microsoft.com/office/drawing/2014/main" id="{D55F28CA-0F79-4B2E-8693-1ADC58304E45}"/>
                  </a:ext>
                </a:extLst>
              </p:cNvPr>
              <p:cNvSpPr/>
              <p:nvPr/>
            </p:nvSpPr>
            <p:spPr>
              <a:xfrm>
                <a:off x="3931462" y="438227"/>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7" name="Pfeil: nach unten 239">
                <a:extLst>
                  <a:ext uri="{FF2B5EF4-FFF2-40B4-BE49-F238E27FC236}">
                    <a16:creationId xmlns:a16="http://schemas.microsoft.com/office/drawing/2014/main" id="{D4B89F76-EA10-4E76-B2BF-209BFFF25DAD}"/>
                  </a:ext>
                </a:extLst>
              </p:cNvPr>
              <p:cNvSpPr/>
              <p:nvPr/>
            </p:nvSpPr>
            <p:spPr>
              <a:xfrm>
                <a:off x="4299051" y="1371371"/>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8" name="Textfeld 240">
                <a:extLst>
                  <a:ext uri="{FF2B5EF4-FFF2-40B4-BE49-F238E27FC236}">
                    <a16:creationId xmlns:a16="http://schemas.microsoft.com/office/drawing/2014/main" id="{9550CBBB-BF78-49FB-8D1F-C3E14536A5A8}"/>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9" name="Pfeil: nach unten 241">
                <a:extLst>
                  <a:ext uri="{FF2B5EF4-FFF2-40B4-BE49-F238E27FC236}">
                    <a16:creationId xmlns:a16="http://schemas.microsoft.com/office/drawing/2014/main" id="{E4C10B68-CE2A-4EF3-A199-5436D55D777E}"/>
                  </a:ext>
                </a:extLst>
              </p:cNvPr>
              <p:cNvSpPr/>
              <p:nvPr/>
            </p:nvSpPr>
            <p:spPr>
              <a:xfrm rot="16200000">
                <a:off x="4625264" y="1877134"/>
                <a:ext cx="529438" cy="395608"/>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sp>
        <p:nvSpPr>
          <p:cNvPr id="20" name="TextBox 19">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spTree>
    <p:extLst>
      <p:ext uri="{BB962C8B-B14F-4D97-AF65-F5344CB8AC3E}">
        <p14:creationId xmlns:p14="http://schemas.microsoft.com/office/powerpoint/2010/main" val="1223968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39E5D7-E6C4-45E6-AB32-9D66BF8A08F9}"/>
              </a:ext>
            </a:extLst>
          </p:cNvPr>
          <p:cNvSpPr>
            <a:spLocks noGrp="1"/>
          </p:cNvSpPr>
          <p:nvPr>
            <p:ph type="title"/>
          </p:nvPr>
        </p:nvSpPr>
        <p:spPr/>
        <p:txBody>
          <a:bodyPr/>
          <a:lstStyle/>
          <a:p>
            <a:r>
              <a:rPr lang="el-GR" dirty="0"/>
              <a:t>Δραστηριότητα 1: Βήματα 4 -6</a:t>
            </a:r>
          </a:p>
        </p:txBody>
      </p:sp>
      <p:sp>
        <p:nvSpPr>
          <p:cNvPr id="3" name="Θέση περιεχομένου 2">
            <a:extLst>
              <a:ext uri="{FF2B5EF4-FFF2-40B4-BE49-F238E27FC236}">
                <a16:creationId xmlns:a16="http://schemas.microsoft.com/office/drawing/2014/main" id="{E00CADB5-2A26-4B79-A1F1-6BD9CCC9FE6D}"/>
              </a:ext>
            </a:extLst>
          </p:cNvPr>
          <p:cNvSpPr>
            <a:spLocks noGrp="1"/>
          </p:cNvSpPr>
          <p:nvPr>
            <p:ph idx="1"/>
          </p:nvPr>
        </p:nvSpPr>
        <p:spPr/>
        <p:txBody>
          <a:bodyPr/>
          <a:lstStyle/>
          <a:p>
            <a:endParaRPr lang="el-GR"/>
          </a:p>
        </p:txBody>
      </p:sp>
      <p:grpSp>
        <p:nvGrpSpPr>
          <p:cNvPr id="4" name="Gruppieren 226">
            <a:extLst>
              <a:ext uri="{FF2B5EF4-FFF2-40B4-BE49-F238E27FC236}">
                <a16:creationId xmlns:a16="http://schemas.microsoft.com/office/drawing/2014/main" id="{00DED08F-87E4-4F65-BEBB-85E883A10676}"/>
              </a:ext>
            </a:extLst>
          </p:cNvPr>
          <p:cNvGrpSpPr/>
          <p:nvPr/>
        </p:nvGrpSpPr>
        <p:grpSpPr>
          <a:xfrm>
            <a:off x="411997" y="1521976"/>
            <a:ext cx="11966222" cy="6033912"/>
            <a:chOff x="0" y="0"/>
            <a:chExt cx="5486400" cy="3200400"/>
          </a:xfrm>
        </p:grpSpPr>
        <p:grpSp>
          <p:nvGrpSpPr>
            <p:cNvPr id="5" name="Gruppieren 227">
              <a:extLst>
                <a:ext uri="{FF2B5EF4-FFF2-40B4-BE49-F238E27FC236}">
                  <a16:creationId xmlns:a16="http://schemas.microsoft.com/office/drawing/2014/main" id="{FF80C569-30F2-45D0-BF2E-196EC33C061A}"/>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64805516-AD54-4723-8526-CF76342AED0A}"/>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Rechteck: abgerundete Ecken 229">
                <a:extLst>
                  <a:ext uri="{FF2B5EF4-FFF2-40B4-BE49-F238E27FC236}">
                    <a16:creationId xmlns:a16="http://schemas.microsoft.com/office/drawing/2014/main" id="{4C80B0A0-E8E2-4677-B91B-822AA6F5E22B}"/>
                  </a:ext>
                </a:extLst>
              </p:cNvPr>
              <p:cNvSpPr/>
              <p:nvPr/>
            </p:nvSpPr>
            <p:spPr>
              <a:xfrm>
                <a:off x="0" y="0"/>
                <a:ext cx="4700392" cy="51747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feld 230">
                <a:extLst>
                  <a:ext uri="{FF2B5EF4-FFF2-40B4-BE49-F238E27FC236}">
                    <a16:creationId xmlns:a16="http://schemas.microsoft.com/office/drawing/2014/main" id="{59038717-CD2E-4681-B597-07B8C7ADF0A2}"/>
                  </a:ext>
                </a:extLst>
              </p:cNvPr>
              <p:cNvSpPr txBox="1"/>
              <p:nvPr/>
            </p:nvSpPr>
            <p:spPr>
              <a:xfrm>
                <a:off x="20622" y="20623"/>
                <a:ext cx="4278429" cy="528106"/>
              </a:xfrm>
              <a:prstGeom prst="rect">
                <a:avLst/>
              </a:prstGeom>
              <a:noFill/>
              <a:ln>
                <a:noFill/>
              </a:ln>
            </p:spPr>
            <p:txBody>
              <a:bodyPr spcFirstLastPara="1" wrap="square" lIns="49525" tIns="49525" rIns="49525" bIns="49525" anchor="ctr" anchorCtr="0">
                <a:noAutofit/>
              </a:bodyPr>
              <a:lstStyle/>
              <a:p>
                <a:pP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4. </a:t>
                </a:r>
                <a:r>
                  <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Εάν είστε ήδη εξοικειωμένοι με την αναγνώριση των πέντε βασικών αναγκών, μπορείτε να αρχίσετε να παρατηρείτε τον εαυτό σας: ποιες από τις ανάγκες σας ικανοποιούνται πλήρως αυτή τη στιγμή; </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9" name="Rechteck: abgerundete Ecken 231">
                <a:extLst>
                  <a:ext uri="{FF2B5EF4-FFF2-40B4-BE49-F238E27FC236}">
                    <a16:creationId xmlns:a16="http://schemas.microsoft.com/office/drawing/2014/main" id="{E81B8A63-3D13-446D-99B4-9B24BE9C7989}"/>
                  </a:ext>
                </a:extLst>
              </p:cNvPr>
              <p:cNvSpPr/>
              <p:nvPr/>
            </p:nvSpPr>
            <p:spPr>
              <a:xfrm>
                <a:off x="142611" y="600489"/>
                <a:ext cx="5070563" cy="1374965"/>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Textfeld 232">
                <a:extLst>
                  <a:ext uri="{FF2B5EF4-FFF2-40B4-BE49-F238E27FC236}">
                    <a16:creationId xmlns:a16="http://schemas.microsoft.com/office/drawing/2014/main" id="{19E831D3-1CEA-4877-83BE-F2F1657FE134}"/>
                  </a:ext>
                </a:extLst>
              </p:cNvPr>
              <p:cNvSpPr txBox="1"/>
              <p:nvPr/>
            </p:nvSpPr>
            <p:spPr>
              <a:xfrm>
                <a:off x="195410" y="652171"/>
                <a:ext cx="4965859" cy="1311760"/>
              </a:xfrm>
              <a:prstGeom prst="rect">
                <a:avLst/>
              </a:prstGeom>
              <a:noFill/>
              <a:ln>
                <a:noFill/>
              </a:ln>
            </p:spPr>
            <p:txBody>
              <a:bodyPr spcFirstLastPara="1" wrap="square" lIns="49525" tIns="49525" rIns="49525" bIns="49525" anchor="ctr" anchorCtr="0">
                <a:noAutofit/>
              </a:bodyPr>
              <a:lstStyle/>
              <a:p>
                <a:pPr algn="just">
                  <a:lnSpc>
                    <a:spcPct val="89000"/>
                  </a:lnSpc>
                  <a:spcAft>
                    <a:spcPts val="800"/>
                  </a:spcAft>
                </a:pPr>
                <a:r>
                  <a:rPr lang="en-US" sz="2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5. </a:t>
                </a:r>
                <a:r>
                  <a:rPr lang="el-GR" sz="2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Για κάθε άτομο υπάρχουν πάντα καταστάσεις στις οποίες εμφανίζεται η μία ή η άλλη βασική ανάγκη επειδή δεν καλύπτεται. Το επόμενο βήμα είναι να το αναγνωρίσετε αυτό στον εαυτό σας. Μπορείτε να το εξασκήσετε σε καταστάσεις όταν αντιλαμβάνεστε ένα έντονο δυσάρεστο συναίσθημα. Είναι σημαντικό να μην καταστέλλετε αυτό το δυσάρεστο συναίσθημα, αλλά να το πάρετε στα σοβαρά, να πάρετε μια ανάσα και να αναρωτηθείτε με ποια ανεκπλήρωτη ανάγκη θα μπορούσε να σχετίζεται. Αν τώρα κατηγορήσετε κάποιον άλλον </a:t>
                </a:r>
                <a:r>
                  <a:rPr lang="el-GR" sz="21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γι</a:t>
                </a:r>
                <a:r>
                  <a:rPr lang="el-GR" sz="2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'αυτό, είναι επίσης μια πιθανότητα, αλλά δεν σας οδηγεί περαιτέρω στην εξερεύνηση των συναισθημάτων και των αναγκών σας. Αν θέλετε να βρείτε την ανεκπλήρωτη ανάγκη, απλώς προσπαθήστε να νοιώσετε τον εαυτό σας. Ακριβώς όπως θα συμπάσχατε με ένα αγαπημένο σας πρόσωπο ή ένα κατοικίδιο</a:t>
                </a:r>
                <a:r>
                  <a:rPr lang="en-US" sz="2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71D95B79-DA8C-4F59-833C-B96118244922}"/>
                  </a:ext>
                </a:extLst>
              </p:cNvPr>
              <p:cNvSpPr/>
              <p:nvPr/>
            </p:nvSpPr>
            <p:spPr>
              <a:xfrm>
                <a:off x="511733" y="2040723"/>
                <a:ext cx="4244975"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feld 234">
                <a:extLst>
                  <a:ext uri="{FF2B5EF4-FFF2-40B4-BE49-F238E27FC236}">
                    <a16:creationId xmlns:a16="http://schemas.microsoft.com/office/drawing/2014/main" id="{4D19B59F-1E1D-4591-8C4E-2270165ADACC}"/>
                  </a:ext>
                </a:extLst>
              </p:cNvPr>
              <p:cNvSpPr txBox="1"/>
              <p:nvPr/>
            </p:nvSpPr>
            <p:spPr>
              <a:xfrm>
                <a:off x="515307" y="2086877"/>
                <a:ext cx="4244975"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6. </a:t>
                </a:r>
                <a:r>
                  <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Μόλις αναγνωρίσετε την ανάγκη (μερικές φορές υπάρχουν περισσότερες από μία), σκεφτείτε πώς μπορείτε να την καλύψετε με τον καλύτερο τρόπο για εσάς. Μπορείτε να μάθετε περισσότερα για αυτό στο κεφάλαιο για τις στρατηγικές</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p>
            </p:txBody>
          </p:sp>
          <p:sp>
            <p:nvSpPr>
              <p:cNvPr id="15" name="Pfeil: nach unten 237">
                <a:extLst>
                  <a:ext uri="{FF2B5EF4-FFF2-40B4-BE49-F238E27FC236}">
                    <a16:creationId xmlns:a16="http://schemas.microsoft.com/office/drawing/2014/main" id="{D55F28CA-0F79-4B2E-8693-1ADC58304E45}"/>
                  </a:ext>
                </a:extLst>
              </p:cNvPr>
              <p:cNvSpPr/>
              <p:nvPr/>
            </p:nvSpPr>
            <p:spPr>
              <a:xfrm>
                <a:off x="4180743" y="153780"/>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7" name="Pfeil: nach unten 239">
                <a:extLst>
                  <a:ext uri="{FF2B5EF4-FFF2-40B4-BE49-F238E27FC236}">
                    <a16:creationId xmlns:a16="http://schemas.microsoft.com/office/drawing/2014/main" id="{D4B89F76-EA10-4E76-B2BF-209BFFF25DAD}"/>
                  </a:ext>
                </a:extLst>
              </p:cNvPr>
              <p:cNvSpPr/>
              <p:nvPr/>
            </p:nvSpPr>
            <p:spPr>
              <a:xfrm>
                <a:off x="4299051" y="1830848"/>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8" name="Textfeld 240">
                <a:extLst>
                  <a:ext uri="{FF2B5EF4-FFF2-40B4-BE49-F238E27FC236}">
                    <a16:creationId xmlns:a16="http://schemas.microsoft.com/office/drawing/2014/main" id="{9550CBBB-BF78-49FB-8D1F-C3E14536A5A8}"/>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sp>
        <p:nvSpPr>
          <p:cNvPr id="19" name="TextBox 18">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spTree>
    <p:extLst>
      <p:ext uri="{BB962C8B-B14F-4D97-AF65-F5344CB8AC3E}">
        <p14:creationId xmlns:p14="http://schemas.microsoft.com/office/powerpoint/2010/main" val="273311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09" descr="Aquarell, Pinselstrich, Farbe, Abstrakt, Textur, Bürste">
            <a:extLst>
              <a:ext uri="{FF2B5EF4-FFF2-40B4-BE49-F238E27FC236}">
                <a16:creationId xmlns:a16="http://schemas.microsoft.com/office/drawing/2014/main" id="{FDA907C6-7B2D-4619-97EF-3E6C72FCD1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426980" y="2429533"/>
            <a:ext cx="6676530" cy="147387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D47195E5-755C-48EB-8CB7-49AF459485CF}"/>
              </a:ext>
            </a:extLst>
          </p:cNvPr>
          <p:cNvSpPr>
            <a:spLocks noGrp="1"/>
          </p:cNvSpPr>
          <p:nvPr>
            <p:ph type="title"/>
          </p:nvPr>
        </p:nvSpPr>
        <p:spPr/>
        <p:txBody>
          <a:bodyPr/>
          <a:lstStyle/>
          <a:p>
            <a:r>
              <a:rPr lang="el-GR" dirty="0"/>
              <a:t>Τα συναισθήματά σας ως πυξίδα</a:t>
            </a:r>
          </a:p>
        </p:txBody>
      </p:sp>
      <p:sp>
        <p:nvSpPr>
          <p:cNvPr id="3" name="Θέση περιεχομένου 2">
            <a:extLst>
              <a:ext uri="{FF2B5EF4-FFF2-40B4-BE49-F238E27FC236}">
                <a16:creationId xmlns:a16="http://schemas.microsoft.com/office/drawing/2014/main" id="{03E52E29-7EB6-444D-92FE-3C56B8B7778E}"/>
              </a:ext>
            </a:extLst>
          </p:cNvPr>
          <p:cNvSpPr>
            <a:spLocks noGrp="1"/>
          </p:cNvSpPr>
          <p:nvPr>
            <p:ph idx="1"/>
          </p:nvPr>
        </p:nvSpPr>
        <p:spPr>
          <a:xfrm>
            <a:off x="838200" y="1825625"/>
            <a:ext cx="5424948" cy="4351338"/>
          </a:xfrm>
        </p:spPr>
        <p:txBody>
          <a:bodyPr>
            <a:normAutofit lnSpcReduction="10000"/>
          </a:bodyPr>
          <a:lstStyle/>
          <a:p>
            <a:pPr>
              <a:lnSpc>
                <a:spcPct val="107000"/>
              </a:lnSpc>
              <a:spcAft>
                <a:spcPts val="800"/>
              </a:spcAft>
            </a:pPr>
            <a:r>
              <a:rPr lang="el-GR" sz="2400" dirty="0">
                <a:latin typeface="Calibri" panose="020F0502020204030204" pitchFamily="34" charset="0"/>
                <a:ea typeface="Calibri" panose="020F0502020204030204" pitchFamily="34" charset="0"/>
              </a:rPr>
              <a:t>Στο τελευταίο κεφάλαιο είδατε ότι μπορείτε να αναγνωρίσετε ότι </a:t>
            </a:r>
            <a:r>
              <a:rPr lang="el-GR" sz="2400" b="1" dirty="0">
                <a:latin typeface="Calibri" panose="020F0502020204030204" pitchFamily="34" charset="0"/>
                <a:ea typeface="Calibri" panose="020F0502020204030204" pitchFamily="34" charset="0"/>
              </a:rPr>
              <a:t>μία ή περισσότερες από τις βασικές σας ανάγκες δεν ικανοποιούνται όταν προκύψει ένα δυσάρεστο συναίσθημα</a:t>
            </a:r>
            <a:r>
              <a:rPr lang="el-GR" sz="2400" dirty="0">
                <a:latin typeface="Calibri" panose="020F0502020204030204" pitchFamily="34" charset="0"/>
                <a:ea typeface="Calibri" panose="020F0502020204030204" pitchFamily="34" charset="0"/>
              </a:rPr>
              <a:t>. </a:t>
            </a:r>
          </a:p>
          <a:p>
            <a:pPr>
              <a:lnSpc>
                <a:spcPct val="107000"/>
              </a:lnSpc>
              <a:spcAft>
                <a:spcPts val="800"/>
              </a:spcAft>
            </a:pPr>
            <a:r>
              <a:rPr lang="el-GR" sz="2400" dirty="0">
                <a:latin typeface="Calibri" panose="020F0502020204030204" pitchFamily="34" charset="0"/>
                <a:ea typeface="Calibri" panose="020F0502020204030204" pitchFamily="34" charset="0"/>
              </a:rPr>
              <a:t>Εδώ θα βρείτε μια επισκόπηση των βασικών αναγκών και ποια </a:t>
            </a:r>
            <a:r>
              <a:rPr lang="el-GR" sz="2400" b="1" dirty="0">
                <a:latin typeface="Calibri" panose="020F0502020204030204" pitchFamily="34" charset="0"/>
                <a:ea typeface="Calibri" panose="020F0502020204030204" pitchFamily="34" charset="0"/>
              </a:rPr>
              <a:t>συναισθήματα μπορεί να προκαλέσει σε εσάς εάν κάποια από αυτές δεν εκπληρωθεί</a:t>
            </a:r>
            <a:r>
              <a:rPr lang="el-GR" sz="2400" dirty="0">
                <a:latin typeface="Calibri" panose="020F0502020204030204" pitchFamily="34" charset="0"/>
                <a:ea typeface="Calibri" panose="020F0502020204030204" pitchFamily="34" charset="0"/>
              </a:rPr>
              <a:t>.</a:t>
            </a:r>
          </a:p>
        </p:txBody>
      </p:sp>
      <p:sp>
        <p:nvSpPr>
          <p:cNvPr id="8" name="Ορθογώνιο 7">
            <a:extLst>
              <a:ext uri="{FF2B5EF4-FFF2-40B4-BE49-F238E27FC236}">
                <a16:creationId xmlns:a16="http://schemas.microsoft.com/office/drawing/2014/main" id="{10245FB9-8320-48CC-92C7-54B7716F7A63}"/>
              </a:ext>
            </a:extLst>
          </p:cNvPr>
          <p:cNvSpPr/>
          <p:nvPr/>
        </p:nvSpPr>
        <p:spPr>
          <a:xfrm>
            <a:off x="6263149" y="2782669"/>
            <a:ext cx="7269466"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Συναίσθημα</a:t>
            </a:r>
            <a:endParaRPr lang="en-US" sz="3600" b="1" cap="none" spc="0" dirty="0">
              <a:ln w="12700" cmpd="sng">
                <a:solidFill>
                  <a:srgbClr val="0170B3"/>
                </a:solidFill>
                <a:prstDash val="solid"/>
              </a:ln>
              <a:solidFill>
                <a:schemeClr val="bg1"/>
              </a:solidFill>
              <a:effectLst/>
            </a:endParaRPr>
          </a:p>
        </p:txBody>
      </p:sp>
      <p:pic>
        <p:nvPicPr>
          <p:cNvPr id="9" name="Grafik 4159" descr="Transparent Watercolor Arrow Png, Png Download - kindpng">
            <a:extLst>
              <a:ext uri="{FF2B5EF4-FFF2-40B4-BE49-F238E27FC236}">
                <a16:creationId xmlns:a16="http://schemas.microsoft.com/office/drawing/2014/main" id="{250F5202-FBF2-4948-ACE2-37D3D53F3934}"/>
              </a:ext>
            </a:extLst>
          </p:cNvPr>
          <p:cNvPicPr>
            <a:picLocks noChangeAspect="1"/>
          </p:cNvPicPr>
          <p:nvPr/>
        </p:nvPicPr>
        <p:blipFill>
          <a:blip r:embed="rId4"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76065" y="2599739"/>
            <a:ext cx="1391285" cy="1012190"/>
          </a:xfrm>
          <a:prstGeom prst="rect">
            <a:avLst/>
          </a:prstGeom>
          <a:noFill/>
          <a:ln>
            <a:noFill/>
          </a:ln>
        </p:spPr>
      </p:pic>
      <p:sp>
        <p:nvSpPr>
          <p:cNvPr id="10" name="TextBox 9">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spTree>
    <p:extLst>
      <p:ext uri="{BB962C8B-B14F-4D97-AF65-F5344CB8AC3E}">
        <p14:creationId xmlns:p14="http://schemas.microsoft.com/office/powerpoint/2010/main" val="51386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Ομάδα 20">
            <a:extLst>
              <a:ext uri="{FF2B5EF4-FFF2-40B4-BE49-F238E27FC236}">
                <a16:creationId xmlns:a16="http://schemas.microsoft.com/office/drawing/2014/main" id="{45729421-5E03-40DD-AEBF-45CFA565BA74}"/>
              </a:ext>
            </a:extLst>
          </p:cNvPr>
          <p:cNvGrpSpPr/>
          <p:nvPr/>
        </p:nvGrpSpPr>
        <p:grpSpPr>
          <a:xfrm>
            <a:off x="3989823" y="4525807"/>
            <a:ext cx="1390650" cy="1016000"/>
            <a:chOff x="0" y="0"/>
            <a:chExt cx="1390650" cy="1016000"/>
          </a:xfrm>
        </p:grpSpPr>
        <p:pic>
          <p:nvPicPr>
            <p:cNvPr id="27" name="Grafik 598">
              <a:extLst>
                <a:ext uri="{FF2B5EF4-FFF2-40B4-BE49-F238E27FC236}">
                  <a16:creationId xmlns:a16="http://schemas.microsoft.com/office/drawing/2014/main" id="{0A2E38C9-E9A2-4CD1-B517-6B381A4C999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8" name="TextBox 19">
              <a:extLst>
                <a:ext uri="{FF2B5EF4-FFF2-40B4-BE49-F238E27FC236}">
                  <a16:creationId xmlns:a16="http://schemas.microsoft.com/office/drawing/2014/main" id="{52DE8C64-A0D0-437B-ADB2-7687B9464EDB}"/>
                </a:ext>
              </a:extLst>
            </p:cNvPr>
            <p:cNvSpPr txBox="1"/>
            <p:nvPr/>
          </p:nvSpPr>
          <p:spPr>
            <a:xfrm rot="780000">
              <a:off x="144164" y="340556"/>
              <a:ext cx="724140" cy="316267"/>
            </a:xfrm>
            <a:prstGeom prst="rect">
              <a:avLst/>
            </a:prstGeom>
            <a:solidFill>
              <a:srgbClr val="D69162"/>
            </a:solidFill>
          </p:spPr>
          <p:txBody>
            <a:bodyPr wrap="square" lIns="0" tIns="0" rIns="0" bIns="0" rtlCol="0">
              <a:noAutofit/>
            </a:bodyPr>
            <a:lstStyle/>
            <a:p>
              <a:pPr algn="l"/>
              <a:r>
                <a:rPr lang="el-GR" sz="1100" b="1" kern="1200" dirty="0">
                  <a:solidFill>
                    <a:srgbClr val="000000"/>
                  </a:solidFill>
                  <a:effectLst/>
                  <a:latin typeface="Calibri" panose="020F0502020204030204" pitchFamily="34" charset="0"/>
                  <a:ea typeface="MyriadPro-Regular"/>
                  <a:cs typeface="Times New Roman" panose="02020603050405020304" pitchFamily="18" charset="0"/>
                </a:rPr>
                <a:t>Αν δεν καλύπτεται</a:t>
              </a:r>
              <a:endParaRPr lang="el-GR" sz="1200" dirty="0">
                <a:effectLst/>
                <a:latin typeface="Times New Roman" panose="02020603050405020304" pitchFamily="18" charset="0"/>
                <a:ea typeface="MyriadPro-Regular"/>
                <a:cs typeface="Arial" panose="020B0604020202020204" pitchFamily="34" charset="0"/>
              </a:endParaRPr>
            </a:p>
          </p:txBody>
        </p:sp>
      </p:grpSp>
      <p:pic>
        <p:nvPicPr>
          <p:cNvPr id="22" name="Grafik 4142">
            <a:extLst>
              <a:ext uri="{FF2B5EF4-FFF2-40B4-BE49-F238E27FC236}">
                <a16:creationId xmlns:a16="http://schemas.microsoft.com/office/drawing/2014/main" id="{45DA4B43-63F0-4796-A801-32971D2CA8B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209158" y="2933396"/>
            <a:ext cx="5117690" cy="1584325"/>
          </a:xfrm>
          <a:prstGeom prst="rect">
            <a:avLst/>
          </a:prstGeom>
          <a:noFill/>
          <a:ln>
            <a:noFill/>
          </a:ln>
          <a:extLst>
            <a:ext uri="{53640926-AAD7-44D8-BBD7-CCE9431645EC}">
              <a14:shadowObscured xmlns:a14="http://schemas.microsoft.com/office/drawing/2010/main"/>
            </a:ext>
          </a:extLst>
        </p:spPr>
      </p:pic>
      <p:pic>
        <p:nvPicPr>
          <p:cNvPr id="17" name="Grafik 4144">
            <a:extLst>
              <a:ext uri="{FF2B5EF4-FFF2-40B4-BE49-F238E27FC236}">
                <a16:creationId xmlns:a16="http://schemas.microsoft.com/office/drawing/2014/main" id="{A57F2893-AE5D-440C-8B83-B17D505FCD35}"/>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538436" y="4557191"/>
            <a:ext cx="6182995" cy="1558383"/>
          </a:xfrm>
          <a:prstGeom prst="rect">
            <a:avLst/>
          </a:prstGeom>
          <a:noFill/>
          <a:ln>
            <a:noFill/>
          </a:ln>
          <a:extLst>
            <a:ext uri="{53640926-AAD7-44D8-BBD7-CCE9431645EC}">
              <a14:shadowObscured xmlns:a14="http://schemas.microsoft.com/office/drawing/2010/main"/>
            </a:ext>
          </a:extLst>
        </p:spPr>
      </p:pic>
      <p:pic>
        <p:nvPicPr>
          <p:cNvPr id="14" name="Grafik 599" descr="Aquarell, Pinselstrich, Farbe, Abstrakt, Textur, Bürste">
            <a:extLst>
              <a:ext uri="{FF2B5EF4-FFF2-40B4-BE49-F238E27FC236}">
                <a16:creationId xmlns:a16="http://schemas.microsoft.com/office/drawing/2014/main" id="{6A5E90A3-5399-444B-ABEC-5439FE09D8F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838201" y="3822290"/>
            <a:ext cx="2907890"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l-GR" dirty="0"/>
              <a:t>Επιβίωση</a:t>
            </a:r>
            <a:r>
              <a:rPr lang="en-US" dirty="0"/>
              <a:t> &amp; </a:t>
            </a:r>
            <a:r>
              <a:rPr lang="el-GR" dirty="0"/>
              <a:t>συναισθήματα</a:t>
            </a:r>
          </a:p>
        </p:txBody>
      </p:sp>
      <p:sp>
        <p:nvSpPr>
          <p:cNvPr id="11" name="TextBox 10">
            <a:extLst>
              <a:ext uri="{FF2B5EF4-FFF2-40B4-BE49-F238E27FC236}">
                <a16:creationId xmlns:a16="http://schemas.microsoft.com/office/drawing/2014/main" id="{75E9ED62-A3A7-4EE3-BE0F-87312A600C51}"/>
              </a:ext>
            </a:extLst>
          </p:cNvPr>
          <p:cNvSpPr txBox="1"/>
          <p:nvPr/>
        </p:nvSpPr>
        <p:spPr>
          <a:xfrm>
            <a:off x="6003762" y="2925658"/>
            <a:ext cx="3368251" cy="1569660"/>
          </a:xfrm>
          <a:prstGeom prst="rect">
            <a:avLst/>
          </a:prstGeom>
          <a:noFill/>
        </p:spPr>
        <p:txBody>
          <a:bodyPr wrap="square">
            <a:spAutoFit/>
          </a:bodyPr>
          <a:lstStyle/>
          <a:p>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Ασφάλεια</a:t>
            </a:r>
          </a:p>
          <a:p>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Ηρεμία</a:t>
            </a:r>
          </a:p>
          <a:p>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Γαλήνη </a:t>
            </a:r>
          </a:p>
          <a:p>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Καλή φυσική κατάσταση</a:t>
            </a:r>
          </a:p>
        </p:txBody>
      </p:sp>
      <p:sp>
        <p:nvSpPr>
          <p:cNvPr id="12" name="TextBox 11">
            <a:extLst>
              <a:ext uri="{FF2B5EF4-FFF2-40B4-BE49-F238E27FC236}">
                <a16:creationId xmlns:a16="http://schemas.microsoft.com/office/drawing/2014/main" id="{725E5BD2-DE23-4435-A762-D895F75BCD2D}"/>
              </a:ext>
            </a:extLst>
          </p:cNvPr>
          <p:cNvSpPr txBox="1"/>
          <p:nvPr/>
        </p:nvSpPr>
        <p:spPr>
          <a:xfrm>
            <a:off x="6003763" y="4577521"/>
            <a:ext cx="3975124" cy="1465529"/>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Απειλή Ι Ανησυχία Ι Φόβος</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Νευρικότητα Ι Πείνα</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Δίψα Ι  Πάγωμα Ι</a:t>
            </a:r>
            <a:r>
              <a:rPr lang="el-GR" sz="2400" dirty="0">
                <a:solidFill>
                  <a:schemeClr val="bg1">
                    <a:lumMod val="65000"/>
                  </a:schemeClr>
                </a:solidFill>
                <a:effectLst/>
                <a:latin typeface="Calibri" panose="020F0502020204030204" pitchFamily="34" charset="0"/>
                <a:ea typeface="Calibri" panose="020F0502020204030204" pitchFamily="34" charset="0"/>
              </a:rPr>
              <a:t> </a:t>
            </a: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Εφίδρωση</a:t>
            </a:r>
            <a:endPar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Διάγραμμα ροής: Γραμμή σύνδεσης 9">
            <a:extLst>
              <a:ext uri="{FF2B5EF4-FFF2-40B4-BE49-F238E27FC236}">
                <a16:creationId xmlns:a16="http://schemas.microsoft.com/office/drawing/2014/main" id="{6456DAD8-F049-4AC4-9731-D4A41BC9F918}"/>
              </a:ext>
            </a:extLst>
          </p:cNvPr>
          <p:cNvSpPr/>
          <p:nvPr/>
        </p:nvSpPr>
        <p:spPr>
          <a:xfrm>
            <a:off x="1026367" y="3402344"/>
            <a:ext cx="2719724"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3200" b="1" dirty="0">
                <a:solidFill>
                  <a:schemeClr val="bg1"/>
                </a:solidFill>
                <a:effectLst>
                  <a:outerShdw blurRad="38100" dist="38100" dir="2700000" algn="tl">
                    <a:srgbClr val="000000">
                      <a:alpha val="43137"/>
                    </a:srgbClr>
                  </a:outerShdw>
                </a:effectLst>
                <a:latin typeface="Calibri" panose="020F0502020204030204" pitchFamily="34" charset="0"/>
              </a:rPr>
              <a:t>Επιβίωση</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8" name="TextBox 17">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grpSp>
        <p:nvGrpSpPr>
          <p:cNvPr id="23" name="Ομάδα 9">
            <a:extLst>
              <a:ext uri="{FF2B5EF4-FFF2-40B4-BE49-F238E27FC236}">
                <a16:creationId xmlns:a16="http://schemas.microsoft.com/office/drawing/2014/main" id="{54B7C08C-137D-417B-811B-F265C2516A02}"/>
              </a:ext>
            </a:extLst>
          </p:cNvPr>
          <p:cNvGrpSpPr/>
          <p:nvPr/>
        </p:nvGrpSpPr>
        <p:grpSpPr>
          <a:xfrm>
            <a:off x="3904427" y="3360406"/>
            <a:ext cx="1390650" cy="1016000"/>
            <a:chOff x="0" y="0"/>
            <a:chExt cx="1390650" cy="1016000"/>
          </a:xfrm>
        </p:grpSpPr>
        <p:pic>
          <p:nvPicPr>
            <p:cNvPr id="24" name="Grafik 597">
              <a:extLst>
                <a:ext uri="{FF2B5EF4-FFF2-40B4-BE49-F238E27FC236}">
                  <a16:creationId xmlns:a16="http://schemas.microsoft.com/office/drawing/2014/main" id="{14A38CF5-3A5F-4449-B69C-2AA0A0BB1B1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5" name="TextBox 8">
              <a:extLst>
                <a:ext uri="{FF2B5EF4-FFF2-40B4-BE49-F238E27FC236}">
                  <a16:creationId xmlns:a16="http://schemas.microsoft.com/office/drawing/2014/main" id="{D2E6FBFD-F7D3-4414-9724-AAA2DE756B57}"/>
                </a:ext>
              </a:extLst>
            </p:cNvPr>
            <p:cNvSpPr txBox="1"/>
            <p:nvPr/>
          </p:nvSpPr>
          <p:spPr>
            <a:xfrm rot="21000000">
              <a:off x="203390" y="450048"/>
              <a:ext cx="859155" cy="221615"/>
            </a:xfrm>
            <a:prstGeom prst="rect">
              <a:avLst/>
            </a:prstGeom>
            <a:solidFill>
              <a:srgbClr val="97B97F"/>
            </a:solidFill>
          </p:spPr>
          <p:txBody>
            <a:bodyPr wrap="square" lIns="0" tIns="0" rIns="0" bIns="0" rtlCol="0">
              <a:spAutoFit/>
            </a:bodyPr>
            <a:lstStyle/>
            <a:p>
              <a:pPr algn="just">
                <a:lnSpc>
                  <a:spcPct val="130000"/>
                </a:lnSpc>
              </a:pPr>
              <a:r>
                <a:rPr lang="el-GR" sz="1100" b="1" kern="1200">
                  <a:solidFill>
                    <a:srgbClr val="000000"/>
                  </a:solidFill>
                  <a:effectLst/>
                  <a:latin typeface="Calibri" panose="020F0502020204030204" pitchFamily="34" charset="0"/>
                  <a:ea typeface="MyriadPro-Regular"/>
                  <a:cs typeface="Times New Roman" panose="02020603050405020304" pitchFamily="18" charset="0"/>
                </a:rPr>
                <a:t>Αν καλύπτεται</a:t>
              </a:r>
              <a:endParaRPr lang="el-GR" sz="1200">
                <a:effectLst/>
                <a:latin typeface="Times New Roman" panose="02020603050405020304" pitchFamily="18" charset="0"/>
                <a:ea typeface="MyriadPro-Regular"/>
                <a:cs typeface="Arial" panose="020B0604020202020204" pitchFamily="34" charset="0"/>
              </a:endParaRPr>
            </a:p>
          </p:txBody>
        </p:sp>
      </p:grpSp>
      <p:pic>
        <p:nvPicPr>
          <p:cNvPr id="20" name="Grafik 609" descr="Aquarell, Pinselstrich, Farbe, Abstrakt, Textur, Bürste">
            <a:extLst>
              <a:ext uri="{FF2B5EF4-FFF2-40B4-BE49-F238E27FC236}">
                <a16:creationId xmlns:a16="http://schemas.microsoft.com/office/drawing/2014/main" id="{FFD04B8B-8F9F-4959-8647-FD3195C36FBB}"/>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286" y="1570767"/>
            <a:ext cx="8938976" cy="1119887"/>
          </a:xfrm>
          <a:prstGeom prst="rect">
            <a:avLst/>
          </a:prstGeom>
          <a:noFill/>
          <a:ln>
            <a:noFill/>
          </a:ln>
          <a:extLst>
            <a:ext uri="{53640926-AAD7-44D8-BBD7-CCE9431645EC}">
              <a14:shadowObscured xmlns:a14="http://schemas.microsoft.com/office/drawing/2010/main"/>
            </a:ext>
          </a:extLst>
        </p:spPr>
      </p:pic>
      <p:pic>
        <p:nvPicPr>
          <p:cNvPr id="21" name="Grafik 4159" descr="Transparent Watercolor Arrow Png, Png Download - kindpng">
            <a:extLst>
              <a:ext uri="{FF2B5EF4-FFF2-40B4-BE49-F238E27FC236}">
                <a16:creationId xmlns:a16="http://schemas.microsoft.com/office/drawing/2014/main" id="{5B2F3C66-FD09-4CAE-8111-0C849EFFF834}"/>
              </a:ext>
            </a:extLst>
          </p:cNvPr>
          <p:cNvPicPr>
            <a:picLocks noChangeAspect="1"/>
          </p:cNvPicPr>
          <p:nvPr/>
        </p:nvPicPr>
        <p:blipFill>
          <a:blip r:embed="rId7"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4449" y="1523366"/>
            <a:ext cx="1391285" cy="1012190"/>
          </a:xfrm>
          <a:prstGeom prst="rect">
            <a:avLst/>
          </a:prstGeom>
          <a:noFill/>
          <a:ln>
            <a:noFill/>
          </a:ln>
        </p:spPr>
      </p:pic>
      <p:sp>
        <p:nvSpPr>
          <p:cNvPr id="29" name="Ορθογώνιο 15">
            <a:extLst>
              <a:ext uri="{FF2B5EF4-FFF2-40B4-BE49-F238E27FC236}">
                <a16:creationId xmlns:a16="http://schemas.microsoft.com/office/drawing/2014/main" id="{BC0E5707-9CE0-4BE9-BFC9-714077BE485D}"/>
              </a:ext>
            </a:extLst>
          </p:cNvPr>
          <p:cNvSpPr/>
          <p:nvPr/>
        </p:nvSpPr>
        <p:spPr>
          <a:xfrm>
            <a:off x="838200" y="1708102"/>
            <a:ext cx="8119187"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Βασική 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Συναίσθημα</a:t>
            </a:r>
            <a:endParaRPr lang="en-US" sz="36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289215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el-GR" dirty="0"/>
              <a:t>Περιεχόμενα</a:t>
            </a:r>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4" y="2198362"/>
            <a:ext cx="4958966" cy="3917773"/>
          </a:xfrm>
        </p:spPr>
        <p:txBody>
          <a:bodyPr>
            <a:normAutofit/>
          </a:bodyPr>
          <a:lstStyle/>
          <a:p>
            <a:pPr marL="0" indent="0">
              <a:buNone/>
            </a:pPr>
            <a:r>
              <a:rPr lang="en-US" sz="2000" b="1" dirty="0">
                <a:solidFill>
                  <a:srgbClr val="1A7EBA"/>
                </a:solidFill>
              </a:rPr>
              <a:t>1. </a:t>
            </a:r>
            <a:r>
              <a:rPr lang="el-GR" sz="2000" b="1" dirty="0">
                <a:solidFill>
                  <a:srgbClr val="1A7EBA"/>
                </a:solidFill>
              </a:rPr>
              <a:t>Βασικές Ανθρώπινες Ανάγκες</a:t>
            </a:r>
            <a:r>
              <a:rPr lang="en-US" sz="2000" b="1" dirty="0">
                <a:solidFill>
                  <a:srgbClr val="1A7EBA"/>
                </a:solidFill>
              </a:rPr>
              <a:t> </a:t>
            </a:r>
          </a:p>
          <a:p>
            <a:pPr>
              <a:buClr>
                <a:srgbClr val="FBE82A"/>
              </a:buClr>
              <a:buFont typeface="Courier New" panose="02070309020205020404" pitchFamily="49" charset="0"/>
              <a:buChar char="o"/>
            </a:pPr>
            <a:r>
              <a:rPr lang="el-GR" sz="2000" dirty="0"/>
              <a:t>Εισαγωγή</a:t>
            </a:r>
            <a:endParaRPr lang="en-US" sz="2000" dirty="0"/>
          </a:p>
          <a:p>
            <a:pPr>
              <a:buClr>
                <a:srgbClr val="FBE82A"/>
              </a:buClr>
              <a:buFont typeface="Courier New" panose="02070309020205020404" pitchFamily="49" charset="0"/>
              <a:buChar char="o"/>
            </a:pPr>
            <a:r>
              <a:rPr lang="el-GR" sz="2000" dirty="0"/>
              <a:t>Τι είναι οι βασικές ανθρώπινες ανάγκες;</a:t>
            </a:r>
            <a:endParaRPr lang="en-US" sz="2000" dirty="0"/>
          </a:p>
          <a:p>
            <a:pPr>
              <a:buClr>
                <a:srgbClr val="FBE82A"/>
              </a:buClr>
              <a:buFont typeface="Courier New" panose="02070309020205020404" pitchFamily="49" charset="0"/>
              <a:buChar char="o"/>
            </a:pPr>
            <a:r>
              <a:rPr lang="el-GR" sz="2000" dirty="0"/>
              <a:t>Τι συμβαίνει όταν δεν καλύπτεται μία βασική ανάγκη;</a:t>
            </a:r>
          </a:p>
          <a:p>
            <a:pPr>
              <a:buClr>
                <a:srgbClr val="FBE82A"/>
              </a:buClr>
              <a:buFont typeface="Courier New" panose="02070309020205020404" pitchFamily="49" charset="0"/>
              <a:buChar char="o"/>
            </a:pPr>
            <a:r>
              <a:rPr lang="el-GR" sz="2000" dirty="0"/>
              <a:t>Ασκήσεις</a:t>
            </a:r>
            <a:endParaRPr lang="en-US" sz="2000" dirty="0"/>
          </a:p>
          <a:p>
            <a:pPr>
              <a:buClr>
                <a:srgbClr val="FBE82A"/>
              </a:buClr>
              <a:buFont typeface="Courier New" panose="02070309020205020404" pitchFamily="49" charset="0"/>
              <a:buChar char="o"/>
            </a:pPr>
            <a:r>
              <a:rPr lang="el-GR" sz="2000" dirty="0"/>
              <a:t>Πώς να εκφράσετε (να διατυπώσετε) τις ανάγκες σας</a:t>
            </a:r>
          </a:p>
          <a:p>
            <a:pPr>
              <a:buClr>
                <a:srgbClr val="FBE82A"/>
              </a:buClr>
              <a:buFont typeface="Courier New" panose="02070309020205020404" pitchFamily="49" charset="0"/>
              <a:buChar char="o"/>
            </a:pPr>
            <a:r>
              <a:rPr lang="el-GR" sz="2000" dirty="0"/>
              <a:t>Ιστορίες Επιτυχίας</a:t>
            </a:r>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72457"/>
            <a:ext cx="4788505" cy="2274539"/>
          </a:xfrm>
          <a:prstGeom prst="rect">
            <a:avLst/>
          </a:prstGeom>
          <a:solidFill>
            <a:srgbClr val="FBE82A"/>
          </a:solidFill>
        </p:spPr>
      </p:pic>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B033C492-7F31-4DC6-9C48-3BE37F42495D}"/>
              </a:ext>
            </a:extLst>
          </p:cNvPr>
          <p:cNvSpPr txBox="1"/>
          <p:nvPr/>
        </p:nvSpPr>
        <p:spPr>
          <a:xfrm>
            <a:off x="5883088" y="4315642"/>
            <a:ext cx="6116216" cy="1477328"/>
          </a:xfrm>
          <a:prstGeom prst="rect">
            <a:avLst/>
          </a:prstGeom>
          <a:noFill/>
        </p:spPr>
        <p:txBody>
          <a:bodyPr wrap="square">
            <a:spAutoFit/>
          </a:bodyPr>
          <a:lstStyle/>
          <a:p>
            <a:pPr algn="l" fontAlgn="base"/>
            <a:br>
              <a:rPr lang="en-US" dirty="0"/>
            </a:br>
            <a:endParaRPr lang="en-US" b="0" i="0" dirty="0">
              <a:solidFill>
                <a:srgbClr val="666666"/>
              </a:solidFill>
              <a:effectLst/>
              <a:latin typeface="Ubuntu"/>
            </a:endParaRPr>
          </a:p>
          <a:p>
            <a:pPr algn="ctr" fontAlgn="base"/>
            <a:r>
              <a:rPr lang="el-GR" dirty="0">
                <a:solidFill>
                  <a:srgbClr val="2C39C1"/>
                </a:solidFill>
                <a:latin typeface="inherit"/>
              </a:rPr>
              <a:t>Μέρος 1 του «Ανάγκες και Στρατηγικές – Εργαλειοθήκη για τις βασικές ανθρώπινες ανάγκες και τις στρατηγικές για την εκπλήρωσή τους»</a:t>
            </a:r>
            <a:endParaRPr lang="el-GR" b="0" i="0" dirty="0">
              <a:solidFill>
                <a:srgbClr val="2C39C1"/>
              </a:solidFill>
              <a:effectLst/>
              <a:latin typeface="inherit"/>
            </a:endParaRPr>
          </a:p>
        </p:txBody>
      </p:sp>
    </p:spTree>
    <p:extLst>
      <p:ext uri="{BB962C8B-B14F-4D97-AF65-F5344CB8AC3E}">
        <p14:creationId xmlns:p14="http://schemas.microsoft.com/office/powerpoint/2010/main" val="1296679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4142">
            <a:extLst>
              <a:ext uri="{FF2B5EF4-FFF2-40B4-BE49-F238E27FC236}">
                <a16:creationId xmlns:a16="http://schemas.microsoft.com/office/drawing/2014/main" id="{A9A8DA7D-7471-4AB9-AEEB-D9DCC43B9DD4}"/>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93499" y="2748048"/>
            <a:ext cx="5561919" cy="1584325"/>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E278E619-1760-4326-9091-BD566DA94604}"/>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209158" y="4553217"/>
            <a:ext cx="6152825" cy="1755119"/>
          </a:xfrm>
          <a:prstGeom prst="rect">
            <a:avLst/>
          </a:prstGeom>
          <a:noFill/>
          <a:ln>
            <a:noFill/>
          </a:ln>
          <a:extLst>
            <a:ext uri="{53640926-AAD7-44D8-BBD7-CCE9431645EC}">
              <a14:shadowObscured xmlns:a14="http://schemas.microsoft.com/office/drawing/2010/main"/>
            </a:ext>
          </a:extLst>
        </p:spPr>
      </p:pic>
      <p:pic>
        <p:nvPicPr>
          <p:cNvPr id="15" name="Grafik 609" descr="Aquarell, Pinselstrich, Farbe, Abstrakt, Textur, Bürste">
            <a:extLst>
              <a:ext uri="{FF2B5EF4-FFF2-40B4-BE49-F238E27FC236}">
                <a16:creationId xmlns:a16="http://schemas.microsoft.com/office/drawing/2014/main" id="{0CEAB3FC-FB8F-435E-BA4B-A50C5A74AF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286" y="1570767"/>
            <a:ext cx="8938976" cy="1119887"/>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5BA4CE8A-9B0A-4E46-82E5-9345EB9478A9}"/>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4449" y="1523366"/>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E98F3E9C-5665-46A0-AB36-D28D070356E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734482" y="3811734"/>
            <a:ext cx="3116825"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l-GR" dirty="0"/>
              <a:t>Ελευθερία</a:t>
            </a:r>
            <a:r>
              <a:rPr lang="en-US" dirty="0"/>
              <a:t> &amp; </a:t>
            </a:r>
            <a:r>
              <a:rPr lang="el-GR" dirty="0"/>
              <a:t>συναισθήματα</a:t>
            </a:r>
          </a:p>
        </p:txBody>
      </p:sp>
      <p:sp>
        <p:nvSpPr>
          <p:cNvPr id="11" name="TextBox 10">
            <a:extLst>
              <a:ext uri="{FF2B5EF4-FFF2-40B4-BE49-F238E27FC236}">
                <a16:creationId xmlns:a16="http://schemas.microsoft.com/office/drawing/2014/main" id="{75E9ED62-A3A7-4EE3-BE0F-87312A600C51}"/>
              </a:ext>
            </a:extLst>
          </p:cNvPr>
          <p:cNvSpPr txBox="1"/>
          <p:nvPr/>
        </p:nvSpPr>
        <p:spPr>
          <a:xfrm>
            <a:off x="5760092" y="2799604"/>
            <a:ext cx="4862185" cy="1483035"/>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Θάρρος Ι Αυτοδυναμία</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Ατομική ευθύνη Ι Δημιουργικότητα </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Αίσθηση ελευθερίας</a:t>
            </a:r>
          </a:p>
        </p:txBody>
      </p:sp>
      <p:sp>
        <p:nvSpPr>
          <p:cNvPr id="12" name="TextBox 11">
            <a:extLst>
              <a:ext uri="{FF2B5EF4-FFF2-40B4-BE49-F238E27FC236}">
                <a16:creationId xmlns:a16="http://schemas.microsoft.com/office/drawing/2014/main" id="{725E5BD2-DE23-4435-A762-D895F75BCD2D}"/>
              </a:ext>
            </a:extLst>
          </p:cNvPr>
          <p:cNvSpPr txBox="1"/>
          <p:nvPr/>
        </p:nvSpPr>
        <p:spPr>
          <a:xfrm>
            <a:off x="5574531" y="4662167"/>
            <a:ext cx="5195069" cy="1465529"/>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Αίσθημα περιορισμού</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Διαμαρτυρία Ι  Θυμός Ι</a:t>
            </a:r>
            <a:r>
              <a:rPr lang="el-GR" sz="2400" dirty="0">
                <a:solidFill>
                  <a:schemeClr val="bg1">
                    <a:lumMod val="65000"/>
                  </a:schemeClr>
                </a:solidFill>
                <a:effectLst/>
                <a:latin typeface="Calibri" panose="020F0502020204030204" pitchFamily="34" charset="0"/>
                <a:ea typeface="Calibri" panose="020F0502020204030204" pitchFamily="34" charset="0"/>
              </a:rPr>
              <a:t> </a:t>
            </a: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Επιθετικότητα</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Παραίτηση (το να τα παρατάς)</a:t>
            </a:r>
          </a:p>
        </p:txBody>
      </p:sp>
      <p:sp>
        <p:nvSpPr>
          <p:cNvPr id="10" name="Διάγραμμα ροής: Γραμμή σύνδεσης 9">
            <a:extLst>
              <a:ext uri="{FF2B5EF4-FFF2-40B4-BE49-F238E27FC236}">
                <a16:creationId xmlns:a16="http://schemas.microsoft.com/office/drawing/2014/main" id="{04E7B4FD-DD7E-48BC-97AC-F65F37603C58}"/>
              </a:ext>
            </a:extLst>
          </p:cNvPr>
          <p:cNvSpPr/>
          <p:nvPr/>
        </p:nvSpPr>
        <p:spPr>
          <a:xfrm>
            <a:off x="660769" y="3358497"/>
            <a:ext cx="3262038"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3200" b="1" dirty="0">
                <a:solidFill>
                  <a:schemeClr val="bg1"/>
                </a:solidFill>
                <a:effectLst>
                  <a:outerShdw blurRad="38100" dist="38100" dir="2700000" algn="tl">
                    <a:srgbClr val="000000">
                      <a:alpha val="43137"/>
                    </a:srgbClr>
                  </a:outerShdw>
                </a:effectLst>
                <a:latin typeface="Calibri" panose="020F0502020204030204" pitchFamily="34" charset="0"/>
              </a:rPr>
              <a:t>Ελευθερία</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8" name="Grafik 597">
            <a:extLst>
              <a:ext uri="{FF2B5EF4-FFF2-40B4-BE49-F238E27FC236}">
                <a16:creationId xmlns:a16="http://schemas.microsoft.com/office/drawing/2014/main" id="{918165EF-D7E5-4DC9-B60C-A5591620FB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4015041" y="3231498"/>
            <a:ext cx="1390650" cy="1016000"/>
          </a:xfrm>
          <a:prstGeom prst="rect">
            <a:avLst/>
          </a:prstGeom>
          <a:noFill/>
        </p:spPr>
      </p:pic>
      <p:pic>
        <p:nvPicPr>
          <p:cNvPr id="19" name="Grafik 598">
            <a:extLst>
              <a:ext uri="{FF2B5EF4-FFF2-40B4-BE49-F238E27FC236}">
                <a16:creationId xmlns:a16="http://schemas.microsoft.com/office/drawing/2014/main" id="{438C5205-EE76-413B-88FA-2190D45867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4109070" y="4486645"/>
            <a:ext cx="1390650" cy="1016000"/>
          </a:xfrm>
          <a:prstGeom prst="rect">
            <a:avLst/>
          </a:prstGeom>
          <a:noFill/>
        </p:spPr>
      </p:pic>
      <p:sp>
        <p:nvSpPr>
          <p:cNvPr id="22" name="TextBox 21">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grpSp>
        <p:nvGrpSpPr>
          <p:cNvPr id="23" name="Ομάδα 20">
            <a:extLst>
              <a:ext uri="{FF2B5EF4-FFF2-40B4-BE49-F238E27FC236}">
                <a16:creationId xmlns:a16="http://schemas.microsoft.com/office/drawing/2014/main" id="{077DC102-786C-42B8-897C-0C8300F333A3}"/>
              </a:ext>
            </a:extLst>
          </p:cNvPr>
          <p:cNvGrpSpPr/>
          <p:nvPr/>
        </p:nvGrpSpPr>
        <p:grpSpPr>
          <a:xfrm>
            <a:off x="4108204" y="4486120"/>
            <a:ext cx="1390650" cy="1016000"/>
            <a:chOff x="0" y="0"/>
            <a:chExt cx="1390650" cy="1016000"/>
          </a:xfrm>
        </p:grpSpPr>
        <p:pic>
          <p:nvPicPr>
            <p:cNvPr id="24" name="Grafik 598">
              <a:extLst>
                <a:ext uri="{FF2B5EF4-FFF2-40B4-BE49-F238E27FC236}">
                  <a16:creationId xmlns:a16="http://schemas.microsoft.com/office/drawing/2014/main" id="{0BC89841-342C-4BDE-A458-2357C814439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5" name="TextBox 19">
              <a:extLst>
                <a:ext uri="{FF2B5EF4-FFF2-40B4-BE49-F238E27FC236}">
                  <a16:creationId xmlns:a16="http://schemas.microsoft.com/office/drawing/2014/main" id="{0AA5E3F6-4E5F-4426-86EB-5627AEEC9DE2}"/>
                </a:ext>
              </a:extLst>
            </p:cNvPr>
            <p:cNvSpPr txBox="1"/>
            <p:nvPr/>
          </p:nvSpPr>
          <p:spPr>
            <a:xfrm rot="780000">
              <a:off x="144622" y="340315"/>
              <a:ext cx="721581" cy="312485"/>
            </a:xfrm>
            <a:prstGeom prst="rect">
              <a:avLst/>
            </a:prstGeom>
            <a:solidFill>
              <a:srgbClr val="D69162"/>
            </a:solidFill>
          </p:spPr>
          <p:txBody>
            <a:bodyPr wrap="square" lIns="0" tIns="0" rIns="0" bIns="0" rtlCol="0">
              <a:noAutofit/>
            </a:bodyPr>
            <a:lstStyle/>
            <a:p>
              <a:pPr algn="l"/>
              <a:r>
                <a:rPr lang="el-GR" sz="1100" b="1" kern="1200" dirty="0">
                  <a:solidFill>
                    <a:srgbClr val="000000"/>
                  </a:solidFill>
                  <a:effectLst/>
                  <a:latin typeface="Calibri" panose="020F0502020204030204" pitchFamily="34" charset="0"/>
                  <a:ea typeface="MyriadPro-Regular"/>
                  <a:cs typeface="Times New Roman" panose="02020603050405020304" pitchFamily="18" charset="0"/>
                </a:rPr>
                <a:t>Αν δεν καλύπτεται</a:t>
              </a:r>
              <a:endParaRPr lang="el-GR" sz="1200" dirty="0">
                <a:effectLst/>
                <a:latin typeface="Times New Roman" panose="02020603050405020304" pitchFamily="18" charset="0"/>
                <a:ea typeface="MyriadPro-Regular"/>
                <a:cs typeface="Arial" panose="020B0604020202020204" pitchFamily="34" charset="0"/>
              </a:endParaRPr>
            </a:p>
          </p:txBody>
        </p:sp>
      </p:grpSp>
      <p:grpSp>
        <p:nvGrpSpPr>
          <p:cNvPr id="26" name="Ομάδα 9">
            <a:extLst>
              <a:ext uri="{FF2B5EF4-FFF2-40B4-BE49-F238E27FC236}">
                <a16:creationId xmlns:a16="http://schemas.microsoft.com/office/drawing/2014/main" id="{F0CAC3B6-C77B-4E48-8331-BBC56C0A67E4}"/>
              </a:ext>
            </a:extLst>
          </p:cNvPr>
          <p:cNvGrpSpPr/>
          <p:nvPr/>
        </p:nvGrpSpPr>
        <p:grpSpPr>
          <a:xfrm>
            <a:off x="4012828" y="3227058"/>
            <a:ext cx="1390650" cy="1016000"/>
            <a:chOff x="0" y="0"/>
            <a:chExt cx="1390650" cy="1016000"/>
          </a:xfrm>
        </p:grpSpPr>
        <p:pic>
          <p:nvPicPr>
            <p:cNvPr id="27" name="Grafik 597">
              <a:extLst>
                <a:ext uri="{FF2B5EF4-FFF2-40B4-BE49-F238E27FC236}">
                  <a16:creationId xmlns:a16="http://schemas.microsoft.com/office/drawing/2014/main" id="{813D955D-7B62-4D37-9096-A749FB147FB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8" name="TextBox 8">
              <a:extLst>
                <a:ext uri="{FF2B5EF4-FFF2-40B4-BE49-F238E27FC236}">
                  <a16:creationId xmlns:a16="http://schemas.microsoft.com/office/drawing/2014/main" id="{D1501056-0EB9-4ED3-A927-9B6726ADE194}"/>
                </a:ext>
              </a:extLst>
            </p:cNvPr>
            <p:cNvSpPr txBox="1"/>
            <p:nvPr/>
          </p:nvSpPr>
          <p:spPr>
            <a:xfrm rot="21000000">
              <a:off x="203390" y="450048"/>
              <a:ext cx="859155" cy="221615"/>
            </a:xfrm>
            <a:prstGeom prst="rect">
              <a:avLst/>
            </a:prstGeom>
            <a:solidFill>
              <a:srgbClr val="97B97F"/>
            </a:solidFill>
          </p:spPr>
          <p:txBody>
            <a:bodyPr wrap="square" lIns="0" tIns="0" rIns="0" bIns="0" rtlCol="0">
              <a:spAutoFit/>
            </a:bodyPr>
            <a:lstStyle/>
            <a:p>
              <a:pPr algn="just">
                <a:lnSpc>
                  <a:spcPct val="130000"/>
                </a:lnSpc>
              </a:pPr>
              <a:r>
                <a:rPr lang="el-GR" sz="1100" b="1" kern="1200">
                  <a:solidFill>
                    <a:srgbClr val="000000"/>
                  </a:solidFill>
                  <a:effectLst/>
                  <a:latin typeface="Calibri" panose="020F0502020204030204" pitchFamily="34" charset="0"/>
                  <a:ea typeface="MyriadPro-Regular"/>
                  <a:cs typeface="Times New Roman" panose="02020603050405020304" pitchFamily="18" charset="0"/>
                </a:rPr>
                <a:t>Αν καλύπτεται</a:t>
              </a:r>
              <a:endParaRPr lang="el-GR" sz="1200">
                <a:effectLst/>
                <a:latin typeface="Times New Roman" panose="02020603050405020304" pitchFamily="18" charset="0"/>
                <a:ea typeface="MyriadPro-Regular"/>
                <a:cs typeface="Arial" panose="020B0604020202020204" pitchFamily="34" charset="0"/>
              </a:endParaRPr>
            </a:p>
          </p:txBody>
        </p:sp>
      </p:grpSp>
      <p:sp>
        <p:nvSpPr>
          <p:cNvPr id="29" name="Ορθογώνιο 15">
            <a:extLst>
              <a:ext uri="{FF2B5EF4-FFF2-40B4-BE49-F238E27FC236}">
                <a16:creationId xmlns:a16="http://schemas.microsoft.com/office/drawing/2014/main" id="{879A495E-43CE-473B-8AD5-9651385975EB}"/>
              </a:ext>
            </a:extLst>
          </p:cNvPr>
          <p:cNvSpPr/>
          <p:nvPr/>
        </p:nvSpPr>
        <p:spPr>
          <a:xfrm>
            <a:off x="838200" y="1708102"/>
            <a:ext cx="8119187"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Βασική 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Συναίσθημα</a:t>
            </a:r>
            <a:endParaRPr lang="en-US" sz="36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3228906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Ομάδα 20">
            <a:extLst>
              <a:ext uri="{FF2B5EF4-FFF2-40B4-BE49-F238E27FC236}">
                <a16:creationId xmlns:a16="http://schemas.microsoft.com/office/drawing/2014/main" id="{EC9CC8BD-E25D-4F1E-A672-1A96C34CC06C}"/>
              </a:ext>
            </a:extLst>
          </p:cNvPr>
          <p:cNvGrpSpPr/>
          <p:nvPr/>
        </p:nvGrpSpPr>
        <p:grpSpPr>
          <a:xfrm>
            <a:off x="3004813" y="4853276"/>
            <a:ext cx="1390650" cy="1016000"/>
            <a:chOff x="-14289" y="0"/>
            <a:chExt cx="1390650" cy="1016000"/>
          </a:xfrm>
        </p:grpSpPr>
        <p:pic>
          <p:nvPicPr>
            <p:cNvPr id="24" name="Grafik 598">
              <a:extLst>
                <a:ext uri="{FF2B5EF4-FFF2-40B4-BE49-F238E27FC236}">
                  <a16:creationId xmlns:a16="http://schemas.microsoft.com/office/drawing/2014/main" id="{DC42314E-0610-47BF-BDA5-A454590678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14289" y="0"/>
              <a:ext cx="1390650" cy="1016000"/>
            </a:xfrm>
            <a:prstGeom prst="rect">
              <a:avLst/>
            </a:prstGeom>
            <a:noFill/>
          </p:spPr>
        </p:pic>
        <p:sp>
          <p:nvSpPr>
            <p:cNvPr id="25" name="TextBox 19">
              <a:extLst>
                <a:ext uri="{FF2B5EF4-FFF2-40B4-BE49-F238E27FC236}">
                  <a16:creationId xmlns:a16="http://schemas.microsoft.com/office/drawing/2014/main" id="{325003B0-BB67-4DCA-B535-A618B25D8E73}"/>
                </a:ext>
              </a:extLst>
            </p:cNvPr>
            <p:cNvSpPr txBox="1"/>
            <p:nvPr/>
          </p:nvSpPr>
          <p:spPr>
            <a:xfrm rot="780000">
              <a:off x="143271" y="340162"/>
              <a:ext cx="721581" cy="324490"/>
            </a:xfrm>
            <a:prstGeom prst="rect">
              <a:avLst/>
            </a:prstGeom>
            <a:solidFill>
              <a:srgbClr val="D69162"/>
            </a:solidFill>
          </p:spPr>
          <p:txBody>
            <a:bodyPr wrap="square" lIns="0" tIns="0" rIns="0" bIns="0" rtlCol="0">
              <a:noAutofit/>
            </a:bodyPr>
            <a:lstStyle/>
            <a:p>
              <a:pPr algn="l"/>
              <a:r>
                <a:rPr lang="el-GR" sz="1100" b="1" kern="1200" dirty="0">
                  <a:solidFill>
                    <a:srgbClr val="000000"/>
                  </a:solidFill>
                  <a:effectLst/>
                  <a:latin typeface="Calibri" panose="020F0502020204030204" pitchFamily="34" charset="0"/>
                  <a:ea typeface="MyriadPro-Regular"/>
                  <a:cs typeface="Times New Roman" panose="02020603050405020304" pitchFamily="18" charset="0"/>
                </a:rPr>
                <a:t>Αν δεν καλύπτεται</a:t>
              </a:r>
              <a:endParaRPr lang="el-GR" sz="1200" dirty="0">
                <a:effectLst/>
                <a:latin typeface="Times New Roman" panose="02020603050405020304" pitchFamily="18" charset="0"/>
                <a:ea typeface="MyriadPro-Regular"/>
                <a:cs typeface="Arial" panose="020B0604020202020204" pitchFamily="34" charset="0"/>
              </a:endParaRPr>
            </a:p>
          </p:txBody>
        </p:sp>
      </p:grpSp>
      <p:pic>
        <p:nvPicPr>
          <p:cNvPr id="20" name="Grafik 4142">
            <a:extLst>
              <a:ext uri="{FF2B5EF4-FFF2-40B4-BE49-F238E27FC236}">
                <a16:creationId xmlns:a16="http://schemas.microsoft.com/office/drawing/2014/main" id="{A967B001-A94A-4C80-AE2A-1284204ACE21}"/>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119717" y="2562821"/>
            <a:ext cx="8386915" cy="2461058"/>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425D6824-3A54-4126-9389-D939BCB7FC62}"/>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676111" y="5008066"/>
            <a:ext cx="6152825" cy="1755119"/>
          </a:xfrm>
          <a:prstGeom prst="rect">
            <a:avLst/>
          </a:prstGeom>
          <a:noFill/>
          <a:ln>
            <a:noFill/>
          </a:ln>
          <a:extLst>
            <a:ext uri="{53640926-AAD7-44D8-BBD7-CCE9431645EC}">
              <a14:shadowObscured xmlns:a14="http://schemas.microsoft.com/office/drawing/2010/main"/>
            </a:ext>
          </a:extLst>
        </p:spPr>
      </p:pic>
      <p:pic>
        <p:nvPicPr>
          <p:cNvPr id="14" name="Grafik 599" descr="Aquarell, Pinselstrich, Farbe, Abstrakt, Textur, Bürste">
            <a:extLst>
              <a:ext uri="{FF2B5EF4-FFF2-40B4-BE49-F238E27FC236}">
                <a16:creationId xmlns:a16="http://schemas.microsoft.com/office/drawing/2014/main" id="{E8B682F9-97A0-46EA-9306-F3EB97BC473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903" y="3590925"/>
            <a:ext cx="2927630" cy="1999076"/>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a:xfrm>
            <a:off x="838200" y="368765"/>
            <a:ext cx="11148022" cy="1325563"/>
          </a:xfrm>
        </p:spPr>
        <p:txBody>
          <a:bodyPr/>
          <a:lstStyle/>
          <a:p>
            <a:r>
              <a:rPr lang="el-GR" dirty="0"/>
              <a:t>Αγάπη και αίσθηση του </a:t>
            </a:r>
            <a:r>
              <a:rPr lang="el-GR" dirty="0" err="1"/>
              <a:t>ανήκειν</a:t>
            </a:r>
            <a:r>
              <a:rPr lang="en-US" dirty="0"/>
              <a:t> &amp; </a:t>
            </a:r>
            <a:r>
              <a:rPr lang="el-GR" dirty="0"/>
              <a:t>συναισθήματα</a:t>
            </a:r>
          </a:p>
        </p:txBody>
      </p:sp>
      <p:sp>
        <p:nvSpPr>
          <p:cNvPr id="11" name="TextBox 10">
            <a:extLst>
              <a:ext uri="{FF2B5EF4-FFF2-40B4-BE49-F238E27FC236}">
                <a16:creationId xmlns:a16="http://schemas.microsoft.com/office/drawing/2014/main" id="{75E9ED62-A3A7-4EE3-BE0F-87312A600C51}"/>
              </a:ext>
            </a:extLst>
          </p:cNvPr>
          <p:cNvSpPr txBox="1"/>
          <p:nvPr/>
        </p:nvSpPr>
        <p:spPr>
          <a:xfrm>
            <a:off x="4527648" y="2636030"/>
            <a:ext cx="7458574" cy="2249975"/>
          </a:xfrm>
          <a:prstGeom prst="rect">
            <a:avLst/>
          </a:prstGeom>
          <a:noFill/>
        </p:spPr>
        <p:txBody>
          <a:bodyPr wrap="square">
            <a:spAutoFit/>
          </a:bodyPr>
          <a:lstStyle/>
          <a:p>
            <a:pPr>
              <a:lnSpc>
                <a:spcPct val="107000"/>
              </a:lnSpc>
              <a:spcAft>
                <a:spcPts val="800"/>
              </a:spcAft>
            </a:pP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Θέλετε να ευχαριστήσετε κάποιον  </a:t>
            </a:r>
            <a:b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Νιώθετε έλξη για κάποιον </a:t>
            </a:r>
            <a:r>
              <a:rPr lang="el-GR" sz="20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Ενδιαφέρον για κάποιον Ερωτευμένος/η </a:t>
            </a:r>
            <a:r>
              <a:rPr lang="el-GR" sz="20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Ι</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Θαυμασμό </a:t>
            </a:r>
            <a:r>
              <a:rPr lang="el-GR" sz="20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Ι</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Ευγνωμοσύνη </a:t>
            </a:r>
            <a:r>
              <a:rPr lang="el-GR" sz="20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Αφοσίωση   Συμπόνια </a:t>
            </a:r>
            <a:r>
              <a:rPr lang="el-GR" sz="20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Νιώθετε ότι υπάρχει δέσιμο με κάποιον/α Νιώθετε ότι σας καταλαβαίνουν</a:t>
            </a:r>
            <a:b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Νιώθετε την επιθυμία να κάνετε κάτι μαζί με άλλους </a:t>
            </a:r>
          </a:p>
        </p:txBody>
      </p:sp>
      <p:sp>
        <p:nvSpPr>
          <p:cNvPr id="12" name="TextBox 11">
            <a:extLst>
              <a:ext uri="{FF2B5EF4-FFF2-40B4-BE49-F238E27FC236}">
                <a16:creationId xmlns:a16="http://schemas.microsoft.com/office/drawing/2014/main" id="{725E5BD2-DE23-4435-A762-D895F75BCD2D}"/>
              </a:ext>
            </a:extLst>
          </p:cNvPr>
          <p:cNvSpPr txBox="1"/>
          <p:nvPr/>
        </p:nvSpPr>
        <p:spPr>
          <a:xfrm>
            <a:off x="5438666" y="5152860"/>
            <a:ext cx="6112042" cy="1465529"/>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Θλίψη Ι  Μοναξιά </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Έλλειψη συναίσθησης </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Νιώθετε στο έλεος των άλλων </a:t>
            </a:r>
          </a:p>
        </p:txBody>
      </p:sp>
      <p:sp>
        <p:nvSpPr>
          <p:cNvPr id="10" name="Διάγραμμα ροής: Γραμμή σύνδεσης 9">
            <a:extLst>
              <a:ext uri="{FF2B5EF4-FFF2-40B4-BE49-F238E27FC236}">
                <a16:creationId xmlns:a16="http://schemas.microsoft.com/office/drawing/2014/main" id="{AF81CC5C-5C0A-4255-B47C-C4E8C6D0488F}"/>
              </a:ext>
            </a:extLst>
          </p:cNvPr>
          <p:cNvSpPr/>
          <p:nvPr/>
        </p:nvSpPr>
        <p:spPr>
          <a:xfrm>
            <a:off x="1" y="3504917"/>
            <a:ext cx="2985040" cy="20153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2800" b="1" dirty="0">
                <a:solidFill>
                  <a:schemeClr val="bg1"/>
                </a:solidFill>
                <a:effectLst>
                  <a:outerShdw blurRad="38100" dist="38100" dir="2700000" algn="tl">
                    <a:srgbClr val="000000">
                      <a:alpha val="43137"/>
                    </a:srgbClr>
                  </a:outerShdw>
                </a:effectLst>
                <a:latin typeface="Calibri" panose="020F0502020204030204" pitchFamily="34" charset="0"/>
              </a:rPr>
              <a:t>Αγάπη και αίσθηση του </a:t>
            </a:r>
            <a:r>
              <a:rPr lang="el-GR" sz="2800" b="1" dirty="0" err="1">
                <a:solidFill>
                  <a:schemeClr val="bg1"/>
                </a:solidFill>
                <a:effectLst>
                  <a:outerShdw blurRad="38100" dist="38100" dir="2700000" algn="tl">
                    <a:srgbClr val="000000">
                      <a:alpha val="43137"/>
                    </a:srgbClr>
                  </a:outerShdw>
                </a:effectLst>
                <a:latin typeface="Calibri" panose="020F0502020204030204" pitchFamily="34" charset="0"/>
              </a:rPr>
              <a:t>ανήκειν</a:t>
            </a:r>
            <a:r>
              <a:rPr lang="el-GR" sz="2800" b="1" dirty="0">
                <a:solidFill>
                  <a:schemeClr val="bg1"/>
                </a:solidFill>
                <a:effectLst>
                  <a:outerShdw blurRad="38100" dist="38100" dir="2700000" algn="tl">
                    <a:srgbClr val="000000">
                      <a:alpha val="43137"/>
                    </a:srgbClr>
                  </a:outerShdw>
                </a:effectLst>
                <a:latin typeface="Calibri" panose="020F0502020204030204" pitchFamily="34" charset="0"/>
              </a:rPr>
              <a:t> </a:t>
            </a:r>
            <a:endParaRPr lang="en-GB"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8" name="Grafik 597">
            <a:extLst>
              <a:ext uri="{FF2B5EF4-FFF2-40B4-BE49-F238E27FC236}">
                <a16:creationId xmlns:a16="http://schemas.microsoft.com/office/drawing/2014/main" id="{63BD6DF9-3D66-41C0-A8BE-D4CFFA6A0B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2990081" y="3564379"/>
            <a:ext cx="1390650" cy="1016000"/>
          </a:xfrm>
          <a:prstGeom prst="rect">
            <a:avLst/>
          </a:prstGeom>
          <a:noFill/>
        </p:spPr>
      </p:pic>
      <p:sp>
        <p:nvSpPr>
          <p:cNvPr id="22" name="TextBox 21">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grpSp>
        <p:nvGrpSpPr>
          <p:cNvPr id="26" name="Ομάδα 9">
            <a:extLst>
              <a:ext uri="{FF2B5EF4-FFF2-40B4-BE49-F238E27FC236}">
                <a16:creationId xmlns:a16="http://schemas.microsoft.com/office/drawing/2014/main" id="{2A5B7ED6-1C2E-4BEE-8964-1C3F30762CBA}"/>
              </a:ext>
            </a:extLst>
          </p:cNvPr>
          <p:cNvGrpSpPr/>
          <p:nvPr/>
        </p:nvGrpSpPr>
        <p:grpSpPr>
          <a:xfrm>
            <a:off x="2996296" y="3560424"/>
            <a:ext cx="1390650" cy="1016000"/>
            <a:chOff x="0" y="0"/>
            <a:chExt cx="1390650" cy="1016000"/>
          </a:xfrm>
        </p:grpSpPr>
        <p:pic>
          <p:nvPicPr>
            <p:cNvPr id="27" name="Grafik 597">
              <a:extLst>
                <a:ext uri="{FF2B5EF4-FFF2-40B4-BE49-F238E27FC236}">
                  <a16:creationId xmlns:a16="http://schemas.microsoft.com/office/drawing/2014/main" id="{ED6B2C35-7F71-4B96-A94C-B261A4655F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8" name="TextBox 8">
              <a:extLst>
                <a:ext uri="{FF2B5EF4-FFF2-40B4-BE49-F238E27FC236}">
                  <a16:creationId xmlns:a16="http://schemas.microsoft.com/office/drawing/2014/main" id="{2A2566E4-F62C-4F2A-9B66-2024EB70BCAC}"/>
                </a:ext>
              </a:extLst>
            </p:cNvPr>
            <p:cNvSpPr txBox="1"/>
            <p:nvPr/>
          </p:nvSpPr>
          <p:spPr>
            <a:xfrm rot="21000000">
              <a:off x="203390" y="450048"/>
              <a:ext cx="859155" cy="221615"/>
            </a:xfrm>
            <a:prstGeom prst="rect">
              <a:avLst/>
            </a:prstGeom>
            <a:solidFill>
              <a:srgbClr val="97B97F"/>
            </a:solidFill>
          </p:spPr>
          <p:txBody>
            <a:bodyPr wrap="square" lIns="0" tIns="0" rIns="0" bIns="0" rtlCol="0">
              <a:spAutoFit/>
            </a:bodyPr>
            <a:lstStyle/>
            <a:p>
              <a:pPr algn="just">
                <a:lnSpc>
                  <a:spcPct val="130000"/>
                </a:lnSpc>
              </a:pPr>
              <a:r>
                <a:rPr lang="el-GR" sz="1100" b="1" kern="1200" dirty="0">
                  <a:solidFill>
                    <a:srgbClr val="000000"/>
                  </a:solidFill>
                  <a:effectLst/>
                  <a:latin typeface="Calibri" panose="020F0502020204030204" pitchFamily="34" charset="0"/>
                  <a:ea typeface="MyriadPro-Regular"/>
                  <a:cs typeface="Times New Roman" panose="02020603050405020304" pitchFamily="18" charset="0"/>
                </a:rPr>
                <a:t>Αν καλύπτεται</a:t>
              </a:r>
              <a:endParaRPr lang="el-GR" sz="1200" dirty="0">
                <a:effectLst/>
                <a:latin typeface="Times New Roman" panose="02020603050405020304" pitchFamily="18" charset="0"/>
                <a:ea typeface="MyriadPro-Regular"/>
                <a:cs typeface="Arial" panose="020B0604020202020204" pitchFamily="34" charset="0"/>
              </a:endParaRPr>
            </a:p>
          </p:txBody>
        </p:sp>
      </p:grpSp>
      <p:pic>
        <p:nvPicPr>
          <p:cNvPr id="30" name="Grafik 609" descr="Aquarell, Pinselstrich, Farbe, Abstrakt, Textur, Bürste">
            <a:extLst>
              <a:ext uri="{FF2B5EF4-FFF2-40B4-BE49-F238E27FC236}">
                <a16:creationId xmlns:a16="http://schemas.microsoft.com/office/drawing/2014/main" id="{700305E0-5D83-498A-979A-D926CFE9A6D9}"/>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286" y="1570767"/>
            <a:ext cx="8938976" cy="1119887"/>
          </a:xfrm>
          <a:prstGeom prst="rect">
            <a:avLst/>
          </a:prstGeom>
          <a:noFill/>
          <a:ln>
            <a:noFill/>
          </a:ln>
          <a:extLst>
            <a:ext uri="{53640926-AAD7-44D8-BBD7-CCE9431645EC}">
              <a14:shadowObscured xmlns:a14="http://schemas.microsoft.com/office/drawing/2010/main"/>
            </a:ext>
          </a:extLst>
        </p:spPr>
      </p:pic>
      <p:pic>
        <p:nvPicPr>
          <p:cNvPr id="31" name="Grafik 4159" descr="Transparent Watercolor Arrow Png, Png Download - kindpng">
            <a:extLst>
              <a:ext uri="{FF2B5EF4-FFF2-40B4-BE49-F238E27FC236}">
                <a16:creationId xmlns:a16="http://schemas.microsoft.com/office/drawing/2014/main" id="{CE49960C-7BBD-4A01-9431-07CDFA935AAD}"/>
              </a:ext>
            </a:extLst>
          </p:cNvPr>
          <p:cNvPicPr>
            <a:picLocks noChangeAspect="1"/>
          </p:cNvPicPr>
          <p:nvPr/>
        </p:nvPicPr>
        <p:blipFill>
          <a:blip r:embed="rId7"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4449" y="1523366"/>
            <a:ext cx="1391285" cy="1012190"/>
          </a:xfrm>
          <a:prstGeom prst="rect">
            <a:avLst/>
          </a:prstGeom>
          <a:noFill/>
          <a:ln>
            <a:noFill/>
          </a:ln>
        </p:spPr>
      </p:pic>
      <p:sp>
        <p:nvSpPr>
          <p:cNvPr id="32" name="Ορθογώνιο 15">
            <a:extLst>
              <a:ext uri="{FF2B5EF4-FFF2-40B4-BE49-F238E27FC236}">
                <a16:creationId xmlns:a16="http://schemas.microsoft.com/office/drawing/2014/main" id="{A8E4A801-9E07-4EAF-8C13-8F50A691783C}"/>
              </a:ext>
            </a:extLst>
          </p:cNvPr>
          <p:cNvSpPr/>
          <p:nvPr/>
        </p:nvSpPr>
        <p:spPr>
          <a:xfrm>
            <a:off x="838200" y="1708102"/>
            <a:ext cx="8119187"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Βασική 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Συναίσθημα</a:t>
            </a:r>
            <a:endParaRPr lang="en-US" sz="36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1652497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Ομάδα 20">
            <a:extLst>
              <a:ext uri="{FF2B5EF4-FFF2-40B4-BE49-F238E27FC236}">
                <a16:creationId xmlns:a16="http://schemas.microsoft.com/office/drawing/2014/main" id="{B7E7D582-10AE-46B1-966E-35252B1F2779}"/>
              </a:ext>
            </a:extLst>
          </p:cNvPr>
          <p:cNvGrpSpPr/>
          <p:nvPr/>
        </p:nvGrpSpPr>
        <p:grpSpPr>
          <a:xfrm>
            <a:off x="3005206" y="4865912"/>
            <a:ext cx="1390650" cy="1016000"/>
            <a:chOff x="0" y="0"/>
            <a:chExt cx="1390650" cy="1016000"/>
          </a:xfrm>
        </p:grpSpPr>
        <p:pic>
          <p:nvPicPr>
            <p:cNvPr id="24" name="Grafik 598">
              <a:extLst>
                <a:ext uri="{FF2B5EF4-FFF2-40B4-BE49-F238E27FC236}">
                  <a16:creationId xmlns:a16="http://schemas.microsoft.com/office/drawing/2014/main" id="{D6E521BC-3602-48F2-AA15-CDDD3CA809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5" name="TextBox 19">
              <a:extLst>
                <a:ext uri="{FF2B5EF4-FFF2-40B4-BE49-F238E27FC236}">
                  <a16:creationId xmlns:a16="http://schemas.microsoft.com/office/drawing/2014/main" id="{7F057852-3AB8-4440-931E-6E82B13E3DA6}"/>
                </a:ext>
              </a:extLst>
            </p:cNvPr>
            <p:cNvSpPr txBox="1"/>
            <p:nvPr/>
          </p:nvSpPr>
          <p:spPr>
            <a:xfrm rot="780000">
              <a:off x="141346" y="339942"/>
              <a:ext cx="721581" cy="341609"/>
            </a:xfrm>
            <a:prstGeom prst="rect">
              <a:avLst/>
            </a:prstGeom>
            <a:solidFill>
              <a:srgbClr val="D69162"/>
            </a:solidFill>
          </p:spPr>
          <p:txBody>
            <a:bodyPr wrap="square" lIns="0" tIns="0" rIns="0" bIns="0" rtlCol="0">
              <a:noAutofit/>
            </a:bodyPr>
            <a:lstStyle/>
            <a:p>
              <a:pPr algn="l"/>
              <a:r>
                <a:rPr lang="el-GR" sz="1100" b="1" kern="1200" dirty="0">
                  <a:solidFill>
                    <a:srgbClr val="000000"/>
                  </a:solidFill>
                  <a:effectLst/>
                  <a:latin typeface="Calibri" panose="020F0502020204030204" pitchFamily="34" charset="0"/>
                  <a:ea typeface="MyriadPro-Regular"/>
                  <a:cs typeface="Times New Roman" panose="02020603050405020304" pitchFamily="18" charset="0"/>
                </a:rPr>
                <a:t>Αν δεν καλύπτεται</a:t>
              </a:r>
              <a:endParaRPr lang="el-GR" sz="1200" dirty="0">
                <a:effectLst/>
                <a:latin typeface="Times New Roman" panose="02020603050405020304" pitchFamily="18" charset="0"/>
                <a:ea typeface="MyriadPro-Regular"/>
                <a:cs typeface="Arial" panose="020B0604020202020204" pitchFamily="34" charset="0"/>
              </a:endParaRPr>
            </a:p>
          </p:txBody>
        </p:sp>
      </p:grpSp>
      <p:pic>
        <p:nvPicPr>
          <p:cNvPr id="20" name="Grafik 4142">
            <a:extLst>
              <a:ext uri="{FF2B5EF4-FFF2-40B4-BE49-F238E27FC236}">
                <a16:creationId xmlns:a16="http://schemas.microsoft.com/office/drawing/2014/main" id="{7D13ABB8-EF0D-4BFB-BBE9-3A17E1135796}"/>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120593" y="2569208"/>
            <a:ext cx="8199226" cy="2724287"/>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4A7CF6E7-8338-4917-9A1A-F322538924EB}"/>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468540" y="5214794"/>
            <a:ext cx="4794928" cy="1607998"/>
          </a:xfrm>
          <a:prstGeom prst="rect">
            <a:avLst/>
          </a:prstGeom>
          <a:noFill/>
          <a:ln>
            <a:noFill/>
          </a:ln>
          <a:extLst>
            <a:ext uri="{53640926-AAD7-44D8-BBD7-CCE9431645EC}">
              <a14:shadowObscured xmlns:a14="http://schemas.microsoft.com/office/drawing/2010/main"/>
            </a:ext>
          </a:extLst>
        </p:spPr>
      </p:pic>
      <p:pic>
        <p:nvPicPr>
          <p:cNvPr id="14" name="Grafik 599" descr="Aquarell, Pinselstrich, Farbe, Abstrakt, Textur, Bürste">
            <a:extLst>
              <a:ext uri="{FF2B5EF4-FFF2-40B4-BE49-F238E27FC236}">
                <a16:creationId xmlns:a16="http://schemas.microsoft.com/office/drawing/2014/main" id="{7833C705-4D44-4E40-A7A1-D711CE2727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175503" y="3795506"/>
            <a:ext cx="2532517"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l-GR" sz="4400" b="1" dirty="0">
                <a:solidFill>
                  <a:srgbClr val="F68122"/>
                </a:solidFill>
              </a:rPr>
              <a:t>Δύναμη και Επιρροή</a:t>
            </a:r>
            <a:r>
              <a:rPr lang="en-US" dirty="0">
                <a:solidFill>
                  <a:srgbClr val="F68122"/>
                </a:solidFill>
              </a:rPr>
              <a:t> </a:t>
            </a:r>
            <a:r>
              <a:rPr lang="en-US" dirty="0"/>
              <a:t>&amp; </a:t>
            </a:r>
            <a:r>
              <a:rPr lang="el-GR" dirty="0"/>
              <a:t>συναισθήματα</a:t>
            </a:r>
          </a:p>
        </p:txBody>
      </p:sp>
      <p:sp>
        <p:nvSpPr>
          <p:cNvPr id="11" name="TextBox 10">
            <a:extLst>
              <a:ext uri="{FF2B5EF4-FFF2-40B4-BE49-F238E27FC236}">
                <a16:creationId xmlns:a16="http://schemas.microsoft.com/office/drawing/2014/main" id="{75E9ED62-A3A7-4EE3-BE0F-87312A600C51}"/>
              </a:ext>
            </a:extLst>
          </p:cNvPr>
          <p:cNvSpPr txBox="1"/>
          <p:nvPr/>
        </p:nvSpPr>
        <p:spPr>
          <a:xfrm>
            <a:off x="4640935" y="2613775"/>
            <a:ext cx="7540662" cy="2726131"/>
          </a:xfrm>
          <a:prstGeom prst="rect">
            <a:avLst/>
          </a:prstGeom>
          <a:noFill/>
        </p:spPr>
        <p:txBody>
          <a:bodyPr wrap="square">
            <a:spAutoFit/>
          </a:bodyPr>
          <a:lstStyle/>
          <a:p>
            <a:pPr>
              <a:lnSpc>
                <a:spcPct val="107000"/>
              </a:lnSpc>
              <a:spcAft>
                <a:spcPts val="600"/>
              </a:spcAft>
            </a:pP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Το να θέλεις να κάνεις τη διαφορά, με δίψα για δράση</a:t>
            </a:r>
          </a:p>
          <a:p>
            <a:pPr>
              <a:lnSpc>
                <a:spcPct val="107000"/>
              </a:lnSpc>
              <a:spcAft>
                <a:spcPts val="600"/>
              </a:spcAft>
            </a:pP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Αυτοπεποίθηση </a:t>
            </a: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Ι</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Αυτοεκτίμηση </a:t>
            </a: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Ι</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Να νοιώθεις δυνατός και ικανός </a:t>
            </a: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Ι</a:t>
            </a: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Υπερηφάνεια  I  Επιμονή</a:t>
            </a:r>
          </a:p>
          <a:p>
            <a:pPr>
              <a:lnSpc>
                <a:spcPct val="107000"/>
              </a:lnSpc>
              <a:spcAft>
                <a:spcPts val="600"/>
              </a:spcAft>
            </a:pP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Επιθυμία να συνεισφέρεις ο ίδιος και με τις ιδέες σου</a:t>
            </a:r>
          </a:p>
          <a:p>
            <a:pPr>
              <a:lnSpc>
                <a:spcPct val="107000"/>
              </a:lnSpc>
              <a:spcAft>
                <a:spcPts val="600"/>
              </a:spcAft>
            </a:pP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Να θέλεις να βοηθήσεις τους άλλους</a:t>
            </a:r>
          </a:p>
          <a:p>
            <a:pPr>
              <a:lnSpc>
                <a:spcPct val="107000"/>
              </a:lnSpc>
              <a:spcAft>
                <a:spcPts val="600"/>
              </a:spcAft>
            </a:pPr>
            <a:r>
              <a:rPr lang="el-G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Σεβασμός για τους άλλους</a:t>
            </a:r>
          </a:p>
        </p:txBody>
      </p:sp>
      <p:sp>
        <p:nvSpPr>
          <p:cNvPr id="12" name="TextBox 11">
            <a:extLst>
              <a:ext uri="{FF2B5EF4-FFF2-40B4-BE49-F238E27FC236}">
                <a16:creationId xmlns:a16="http://schemas.microsoft.com/office/drawing/2014/main" id="{725E5BD2-DE23-4435-A762-D895F75BCD2D}"/>
              </a:ext>
            </a:extLst>
          </p:cNvPr>
          <p:cNvSpPr txBox="1"/>
          <p:nvPr/>
        </p:nvSpPr>
        <p:spPr>
          <a:xfrm>
            <a:off x="4974016" y="5252230"/>
            <a:ext cx="3875016" cy="1465529"/>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Ζήλεια Ι Μνησικακία</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Αίσθημα ανικανότητας</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Συστολή Ι Ντροπή</a:t>
            </a:r>
          </a:p>
        </p:txBody>
      </p:sp>
      <p:sp>
        <p:nvSpPr>
          <p:cNvPr id="10" name="Διάγραμμα ροής: Γραμμή σύνδεσης 9">
            <a:extLst>
              <a:ext uri="{FF2B5EF4-FFF2-40B4-BE49-F238E27FC236}">
                <a16:creationId xmlns:a16="http://schemas.microsoft.com/office/drawing/2014/main" id="{EB2AEE8F-03CE-4734-929B-8021AE6A016B}"/>
              </a:ext>
            </a:extLst>
          </p:cNvPr>
          <p:cNvSpPr/>
          <p:nvPr/>
        </p:nvSpPr>
        <p:spPr>
          <a:xfrm>
            <a:off x="1" y="3353863"/>
            <a:ext cx="2986164" cy="20153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2800" b="1" dirty="0">
                <a:solidFill>
                  <a:schemeClr val="bg1"/>
                </a:solidFill>
                <a:effectLst>
                  <a:outerShdw blurRad="38100" dist="38100" dir="2700000" algn="tl">
                    <a:srgbClr val="000000">
                      <a:alpha val="43137"/>
                    </a:srgbClr>
                  </a:outerShdw>
                </a:effectLst>
                <a:latin typeface="Calibri" panose="020F0502020204030204" pitchFamily="34" charset="0"/>
              </a:rPr>
              <a:t>Δύναμη και Επιρροή</a:t>
            </a:r>
            <a:endParaRPr lang="en-GB"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8" name="Grafik 597">
            <a:extLst>
              <a:ext uri="{FF2B5EF4-FFF2-40B4-BE49-F238E27FC236}">
                <a16:creationId xmlns:a16="http://schemas.microsoft.com/office/drawing/2014/main" id="{46C13B02-7061-428A-A658-C65CB03D65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2990081" y="3564379"/>
            <a:ext cx="1390650" cy="1016000"/>
          </a:xfrm>
          <a:prstGeom prst="rect">
            <a:avLst/>
          </a:prstGeom>
          <a:noFill/>
        </p:spPr>
      </p:pic>
      <p:sp>
        <p:nvSpPr>
          <p:cNvPr id="22" name="TextBox 21">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grpSp>
        <p:nvGrpSpPr>
          <p:cNvPr id="26" name="Ομάδα 9">
            <a:extLst>
              <a:ext uri="{FF2B5EF4-FFF2-40B4-BE49-F238E27FC236}">
                <a16:creationId xmlns:a16="http://schemas.microsoft.com/office/drawing/2014/main" id="{CD76427F-BC0B-47A0-9C1F-EDC25A734585}"/>
              </a:ext>
            </a:extLst>
          </p:cNvPr>
          <p:cNvGrpSpPr/>
          <p:nvPr/>
        </p:nvGrpSpPr>
        <p:grpSpPr>
          <a:xfrm>
            <a:off x="2967886" y="3558546"/>
            <a:ext cx="1390650" cy="1016000"/>
            <a:chOff x="0" y="0"/>
            <a:chExt cx="1390650" cy="1016000"/>
          </a:xfrm>
        </p:grpSpPr>
        <p:pic>
          <p:nvPicPr>
            <p:cNvPr id="27" name="Grafik 597">
              <a:extLst>
                <a:ext uri="{FF2B5EF4-FFF2-40B4-BE49-F238E27FC236}">
                  <a16:creationId xmlns:a16="http://schemas.microsoft.com/office/drawing/2014/main" id="{D18CD02D-A673-4C50-9DFD-98BB2FDC2EA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8" name="TextBox 8">
              <a:extLst>
                <a:ext uri="{FF2B5EF4-FFF2-40B4-BE49-F238E27FC236}">
                  <a16:creationId xmlns:a16="http://schemas.microsoft.com/office/drawing/2014/main" id="{3CDD81C5-EE6F-4B3D-AF1C-47C7E17ADFA7}"/>
                </a:ext>
              </a:extLst>
            </p:cNvPr>
            <p:cNvSpPr txBox="1"/>
            <p:nvPr/>
          </p:nvSpPr>
          <p:spPr>
            <a:xfrm rot="21000000">
              <a:off x="203390" y="450048"/>
              <a:ext cx="859155" cy="221615"/>
            </a:xfrm>
            <a:prstGeom prst="rect">
              <a:avLst/>
            </a:prstGeom>
            <a:solidFill>
              <a:srgbClr val="97B97F"/>
            </a:solidFill>
          </p:spPr>
          <p:txBody>
            <a:bodyPr wrap="square" lIns="0" tIns="0" rIns="0" bIns="0" rtlCol="0">
              <a:spAutoFit/>
            </a:bodyPr>
            <a:lstStyle/>
            <a:p>
              <a:pPr algn="just">
                <a:lnSpc>
                  <a:spcPct val="130000"/>
                </a:lnSpc>
              </a:pPr>
              <a:r>
                <a:rPr lang="el-GR" sz="1100" b="1" kern="1200">
                  <a:solidFill>
                    <a:srgbClr val="000000"/>
                  </a:solidFill>
                  <a:effectLst/>
                  <a:latin typeface="Calibri" panose="020F0502020204030204" pitchFamily="34" charset="0"/>
                  <a:ea typeface="MyriadPro-Regular"/>
                  <a:cs typeface="Times New Roman" panose="02020603050405020304" pitchFamily="18" charset="0"/>
                </a:rPr>
                <a:t>Αν καλύπτεται</a:t>
              </a:r>
              <a:endParaRPr lang="el-GR" sz="1200">
                <a:effectLst/>
                <a:latin typeface="Times New Roman" panose="02020603050405020304" pitchFamily="18" charset="0"/>
                <a:ea typeface="MyriadPro-Regular"/>
                <a:cs typeface="Arial" panose="020B0604020202020204" pitchFamily="34" charset="0"/>
              </a:endParaRPr>
            </a:p>
          </p:txBody>
        </p:sp>
      </p:grpSp>
      <p:pic>
        <p:nvPicPr>
          <p:cNvPr id="30" name="Grafik 609" descr="Aquarell, Pinselstrich, Farbe, Abstrakt, Textur, Bürste">
            <a:extLst>
              <a:ext uri="{FF2B5EF4-FFF2-40B4-BE49-F238E27FC236}">
                <a16:creationId xmlns:a16="http://schemas.microsoft.com/office/drawing/2014/main" id="{F8A35B26-EBCF-41BE-9F9B-C96A9E91F4CB}"/>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286" y="1570767"/>
            <a:ext cx="8938976" cy="1119887"/>
          </a:xfrm>
          <a:prstGeom prst="rect">
            <a:avLst/>
          </a:prstGeom>
          <a:noFill/>
          <a:ln>
            <a:noFill/>
          </a:ln>
          <a:extLst>
            <a:ext uri="{53640926-AAD7-44D8-BBD7-CCE9431645EC}">
              <a14:shadowObscured xmlns:a14="http://schemas.microsoft.com/office/drawing/2010/main"/>
            </a:ext>
          </a:extLst>
        </p:spPr>
      </p:pic>
      <p:pic>
        <p:nvPicPr>
          <p:cNvPr id="31" name="Grafik 4159" descr="Transparent Watercolor Arrow Png, Png Download - kindpng">
            <a:extLst>
              <a:ext uri="{FF2B5EF4-FFF2-40B4-BE49-F238E27FC236}">
                <a16:creationId xmlns:a16="http://schemas.microsoft.com/office/drawing/2014/main" id="{9E6AFC55-638A-45A7-A016-21FFF4EDE062}"/>
              </a:ext>
            </a:extLst>
          </p:cNvPr>
          <p:cNvPicPr>
            <a:picLocks noChangeAspect="1"/>
          </p:cNvPicPr>
          <p:nvPr/>
        </p:nvPicPr>
        <p:blipFill>
          <a:blip r:embed="rId7"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4449" y="1523366"/>
            <a:ext cx="1391285" cy="1012190"/>
          </a:xfrm>
          <a:prstGeom prst="rect">
            <a:avLst/>
          </a:prstGeom>
          <a:noFill/>
          <a:ln>
            <a:noFill/>
          </a:ln>
        </p:spPr>
      </p:pic>
      <p:sp>
        <p:nvSpPr>
          <p:cNvPr id="32" name="Ορθογώνιο 15">
            <a:extLst>
              <a:ext uri="{FF2B5EF4-FFF2-40B4-BE49-F238E27FC236}">
                <a16:creationId xmlns:a16="http://schemas.microsoft.com/office/drawing/2014/main" id="{927B877E-AA2C-4209-898C-564B187A0E39}"/>
              </a:ext>
            </a:extLst>
          </p:cNvPr>
          <p:cNvSpPr/>
          <p:nvPr/>
        </p:nvSpPr>
        <p:spPr>
          <a:xfrm>
            <a:off x="838200" y="1708102"/>
            <a:ext cx="8119187"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Βασική 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Συναίσθημα</a:t>
            </a:r>
            <a:endParaRPr lang="en-US" sz="36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1524740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Ομάδα 20">
            <a:extLst>
              <a:ext uri="{FF2B5EF4-FFF2-40B4-BE49-F238E27FC236}">
                <a16:creationId xmlns:a16="http://schemas.microsoft.com/office/drawing/2014/main" id="{6853A0E9-E40E-44FB-BB26-2D2AA427D90A}"/>
              </a:ext>
            </a:extLst>
          </p:cNvPr>
          <p:cNvGrpSpPr/>
          <p:nvPr/>
        </p:nvGrpSpPr>
        <p:grpSpPr>
          <a:xfrm>
            <a:off x="3021957" y="4881401"/>
            <a:ext cx="1390650" cy="1016000"/>
            <a:chOff x="0" y="0"/>
            <a:chExt cx="1390650" cy="1016000"/>
          </a:xfrm>
        </p:grpSpPr>
        <p:pic>
          <p:nvPicPr>
            <p:cNvPr id="23" name="Grafik 598">
              <a:extLst>
                <a:ext uri="{FF2B5EF4-FFF2-40B4-BE49-F238E27FC236}">
                  <a16:creationId xmlns:a16="http://schemas.microsoft.com/office/drawing/2014/main" id="{D6A98925-4C0A-48BC-8EF5-45A16ED2BC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4" name="TextBox 19">
              <a:extLst>
                <a:ext uri="{FF2B5EF4-FFF2-40B4-BE49-F238E27FC236}">
                  <a16:creationId xmlns:a16="http://schemas.microsoft.com/office/drawing/2014/main" id="{2BA380B4-A804-4E4C-9FC0-55F0DDEDA24A}"/>
                </a:ext>
              </a:extLst>
            </p:cNvPr>
            <p:cNvSpPr txBox="1"/>
            <p:nvPr/>
          </p:nvSpPr>
          <p:spPr>
            <a:xfrm rot="780000">
              <a:off x="141264" y="339933"/>
              <a:ext cx="721581" cy="342341"/>
            </a:xfrm>
            <a:prstGeom prst="rect">
              <a:avLst/>
            </a:prstGeom>
            <a:solidFill>
              <a:srgbClr val="D69162"/>
            </a:solidFill>
          </p:spPr>
          <p:txBody>
            <a:bodyPr wrap="square" lIns="0" tIns="0" rIns="0" bIns="0" rtlCol="0">
              <a:noAutofit/>
            </a:bodyPr>
            <a:lstStyle/>
            <a:p>
              <a:pPr algn="l"/>
              <a:r>
                <a:rPr lang="el-GR" sz="1100" b="1" kern="1200" dirty="0">
                  <a:solidFill>
                    <a:srgbClr val="000000"/>
                  </a:solidFill>
                  <a:effectLst/>
                  <a:latin typeface="Calibri" panose="020F0502020204030204" pitchFamily="34" charset="0"/>
                  <a:ea typeface="MyriadPro-Regular"/>
                  <a:cs typeface="Times New Roman" panose="02020603050405020304" pitchFamily="18" charset="0"/>
                </a:rPr>
                <a:t>Αν δεν καλύπτεται</a:t>
              </a:r>
              <a:endParaRPr lang="el-GR" sz="1200" dirty="0">
                <a:effectLst/>
                <a:latin typeface="Times New Roman" panose="02020603050405020304" pitchFamily="18" charset="0"/>
                <a:ea typeface="MyriadPro-Regular"/>
                <a:cs typeface="Arial" panose="020B0604020202020204" pitchFamily="34" charset="0"/>
              </a:endParaRPr>
            </a:p>
          </p:txBody>
        </p:sp>
      </p:grpSp>
      <p:pic>
        <p:nvPicPr>
          <p:cNvPr id="17" name="Grafik 4142">
            <a:extLst>
              <a:ext uri="{FF2B5EF4-FFF2-40B4-BE49-F238E27FC236}">
                <a16:creationId xmlns:a16="http://schemas.microsoft.com/office/drawing/2014/main" id="{71BE3C29-4F19-45DA-BAEA-489E89A40FCF}"/>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597335" y="2690654"/>
            <a:ext cx="7024394" cy="2181571"/>
          </a:xfrm>
          <a:prstGeom prst="rect">
            <a:avLst/>
          </a:prstGeom>
          <a:noFill/>
          <a:ln>
            <a:noFill/>
          </a:ln>
          <a:extLst>
            <a:ext uri="{53640926-AAD7-44D8-BBD7-CCE9431645EC}">
              <a14:shadowObscured xmlns:a14="http://schemas.microsoft.com/office/drawing/2010/main"/>
            </a:ext>
          </a:extLst>
        </p:spPr>
      </p:pic>
      <p:pic>
        <p:nvPicPr>
          <p:cNvPr id="18" name="Grafik 4144">
            <a:extLst>
              <a:ext uri="{FF2B5EF4-FFF2-40B4-BE49-F238E27FC236}">
                <a16:creationId xmlns:a16="http://schemas.microsoft.com/office/drawing/2014/main" id="{D9DE88C8-309A-405A-A4AA-7054669BEDB5}"/>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383248" y="4872225"/>
            <a:ext cx="6152825" cy="1755119"/>
          </a:xfrm>
          <a:prstGeom prst="rect">
            <a:avLst/>
          </a:prstGeom>
          <a:noFill/>
          <a:ln>
            <a:noFill/>
          </a:ln>
          <a:extLst>
            <a:ext uri="{53640926-AAD7-44D8-BBD7-CCE9431645EC}">
              <a14:shadowObscured xmlns:a14="http://schemas.microsoft.com/office/drawing/2010/main"/>
            </a:ext>
          </a:extLst>
        </p:spPr>
      </p:pic>
      <p:pic>
        <p:nvPicPr>
          <p:cNvPr id="13" name="Grafik 599" descr="Aquarell, Pinselstrich, Farbe, Abstrakt, Textur, Bürste">
            <a:extLst>
              <a:ext uri="{FF2B5EF4-FFF2-40B4-BE49-F238E27FC236}">
                <a16:creationId xmlns:a16="http://schemas.microsoft.com/office/drawing/2014/main" id="{DC018E17-B03F-40C0-81EB-BEC3FB6D74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212516" y="3998538"/>
            <a:ext cx="2931638"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l-GR" dirty="0"/>
              <a:t>Διασκέδαση</a:t>
            </a:r>
            <a:r>
              <a:rPr lang="en-US" dirty="0"/>
              <a:t> &amp; </a:t>
            </a:r>
            <a:r>
              <a:rPr lang="el-GR" dirty="0"/>
              <a:t>συναισθήματα</a:t>
            </a:r>
          </a:p>
        </p:txBody>
      </p:sp>
      <p:sp>
        <p:nvSpPr>
          <p:cNvPr id="11" name="TextBox 10">
            <a:extLst>
              <a:ext uri="{FF2B5EF4-FFF2-40B4-BE49-F238E27FC236}">
                <a16:creationId xmlns:a16="http://schemas.microsoft.com/office/drawing/2014/main" id="{75E9ED62-A3A7-4EE3-BE0F-87312A600C51}"/>
              </a:ext>
            </a:extLst>
          </p:cNvPr>
          <p:cNvSpPr txBox="1"/>
          <p:nvPr/>
        </p:nvSpPr>
        <p:spPr>
          <a:xfrm>
            <a:off x="4968681" y="2772842"/>
            <a:ext cx="6740422" cy="1963294"/>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Πνεύμα περιπέτειας I Περιέργεια</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Χιούμορ I Νέα ανακάλυψη Ι Πρόοδος </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Ανάπτυξη Ι Εξερεύνηση I Ροή</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Χαρά Ι Έκπληξη Ι Ευκολία</a:t>
            </a:r>
          </a:p>
        </p:txBody>
      </p:sp>
      <p:sp>
        <p:nvSpPr>
          <p:cNvPr id="12" name="TextBox 11">
            <a:extLst>
              <a:ext uri="{FF2B5EF4-FFF2-40B4-BE49-F238E27FC236}">
                <a16:creationId xmlns:a16="http://schemas.microsoft.com/office/drawing/2014/main" id="{725E5BD2-DE23-4435-A762-D895F75BCD2D}"/>
              </a:ext>
            </a:extLst>
          </p:cNvPr>
          <p:cNvSpPr txBox="1"/>
          <p:nvPr/>
        </p:nvSpPr>
        <p:spPr>
          <a:xfrm>
            <a:off x="4836698" y="4980556"/>
            <a:ext cx="4625354" cy="1465529"/>
          </a:xfrm>
          <a:prstGeom prst="rect">
            <a:avLst/>
          </a:prstGeom>
          <a:noFill/>
        </p:spPr>
        <p:txBody>
          <a:bodyPr wrap="square">
            <a:spAutoFit/>
          </a:bodyPr>
          <a:lstStyle/>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Νευρικότητα Ι Ένταση</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Απώλεια κινήτρου I Ατονία</a:t>
            </a:r>
          </a:p>
          <a:p>
            <a:pP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Ανία Ι  Αίσθημα αποκλεισμού</a:t>
            </a:r>
          </a:p>
        </p:txBody>
      </p:sp>
      <p:sp>
        <p:nvSpPr>
          <p:cNvPr id="4" name="Διάγραμμα ροής: Γραμμή σύνδεσης 3">
            <a:extLst>
              <a:ext uri="{FF2B5EF4-FFF2-40B4-BE49-F238E27FC236}">
                <a16:creationId xmlns:a16="http://schemas.microsoft.com/office/drawing/2014/main" id="{F48C198D-AC49-4E50-A20B-377A0996D20C}"/>
              </a:ext>
            </a:extLst>
          </p:cNvPr>
          <p:cNvSpPr/>
          <p:nvPr/>
        </p:nvSpPr>
        <p:spPr>
          <a:xfrm>
            <a:off x="-1" y="4018413"/>
            <a:ext cx="3320455" cy="1137773"/>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3200" b="1" dirty="0">
                <a:solidFill>
                  <a:schemeClr val="bg1"/>
                </a:solidFill>
                <a:effectLst>
                  <a:outerShdw blurRad="38100" dist="38100" dir="2700000" algn="tl">
                    <a:srgbClr val="000000">
                      <a:alpha val="43137"/>
                    </a:srgbClr>
                  </a:outerShdw>
                </a:effectLst>
                <a:latin typeface="Calibri" panose="020F0502020204030204" pitchFamily="34" charset="0"/>
              </a:rPr>
              <a:t>Διασκέδαση</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9" name="Grafik 597">
            <a:extLst>
              <a:ext uri="{FF2B5EF4-FFF2-40B4-BE49-F238E27FC236}">
                <a16:creationId xmlns:a16="http://schemas.microsoft.com/office/drawing/2014/main" id="{28A68EF5-6A32-44DB-917C-851C54941C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3118877" y="3444939"/>
            <a:ext cx="1390650" cy="1016000"/>
          </a:xfrm>
          <a:prstGeom prst="rect">
            <a:avLst/>
          </a:prstGeom>
          <a:noFill/>
        </p:spPr>
      </p:pic>
      <p:sp>
        <p:nvSpPr>
          <p:cNvPr id="21" name="TextBox 20">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grpSp>
        <p:nvGrpSpPr>
          <p:cNvPr id="25" name="Ομάδα 9">
            <a:extLst>
              <a:ext uri="{FF2B5EF4-FFF2-40B4-BE49-F238E27FC236}">
                <a16:creationId xmlns:a16="http://schemas.microsoft.com/office/drawing/2014/main" id="{9F7AA57B-C6BB-4A9A-A3FD-C36DC24E3FE4}"/>
              </a:ext>
            </a:extLst>
          </p:cNvPr>
          <p:cNvGrpSpPr/>
          <p:nvPr/>
        </p:nvGrpSpPr>
        <p:grpSpPr>
          <a:xfrm>
            <a:off x="3129781" y="3443400"/>
            <a:ext cx="1390650" cy="1016000"/>
            <a:chOff x="0" y="0"/>
            <a:chExt cx="1390650" cy="1016000"/>
          </a:xfrm>
        </p:grpSpPr>
        <p:pic>
          <p:nvPicPr>
            <p:cNvPr id="26" name="Grafik 597">
              <a:extLst>
                <a:ext uri="{FF2B5EF4-FFF2-40B4-BE49-F238E27FC236}">
                  <a16:creationId xmlns:a16="http://schemas.microsoft.com/office/drawing/2014/main" id="{53715274-735E-408A-BB97-2EDA5D5CD72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7" name="TextBox 8">
              <a:extLst>
                <a:ext uri="{FF2B5EF4-FFF2-40B4-BE49-F238E27FC236}">
                  <a16:creationId xmlns:a16="http://schemas.microsoft.com/office/drawing/2014/main" id="{E5B59E20-559C-4E21-93D6-03CC5BA0E45A}"/>
                </a:ext>
              </a:extLst>
            </p:cNvPr>
            <p:cNvSpPr txBox="1"/>
            <p:nvPr/>
          </p:nvSpPr>
          <p:spPr>
            <a:xfrm rot="21000000">
              <a:off x="203390" y="450048"/>
              <a:ext cx="859155" cy="221615"/>
            </a:xfrm>
            <a:prstGeom prst="rect">
              <a:avLst/>
            </a:prstGeom>
            <a:solidFill>
              <a:srgbClr val="97B97F"/>
            </a:solidFill>
          </p:spPr>
          <p:txBody>
            <a:bodyPr wrap="square" lIns="0" tIns="0" rIns="0" bIns="0" rtlCol="0">
              <a:spAutoFit/>
            </a:bodyPr>
            <a:lstStyle/>
            <a:p>
              <a:pPr algn="just">
                <a:lnSpc>
                  <a:spcPct val="130000"/>
                </a:lnSpc>
              </a:pPr>
              <a:r>
                <a:rPr lang="el-GR" sz="1100" b="1" kern="1200">
                  <a:solidFill>
                    <a:srgbClr val="000000"/>
                  </a:solidFill>
                  <a:effectLst/>
                  <a:latin typeface="Calibri" panose="020F0502020204030204" pitchFamily="34" charset="0"/>
                  <a:ea typeface="MyriadPro-Regular"/>
                  <a:cs typeface="Times New Roman" panose="02020603050405020304" pitchFamily="18" charset="0"/>
                </a:rPr>
                <a:t>Αν καλύπτεται</a:t>
              </a:r>
              <a:endParaRPr lang="el-GR" sz="1200">
                <a:effectLst/>
                <a:latin typeface="Times New Roman" panose="02020603050405020304" pitchFamily="18" charset="0"/>
                <a:ea typeface="MyriadPro-Regular"/>
                <a:cs typeface="Arial" panose="020B0604020202020204" pitchFamily="34" charset="0"/>
              </a:endParaRPr>
            </a:p>
          </p:txBody>
        </p:sp>
      </p:grpSp>
      <p:pic>
        <p:nvPicPr>
          <p:cNvPr id="20" name="Grafik 609" descr="Aquarell, Pinselstrich, Farbe, Abstrakt, Textur, Bürste">
            <a:extLst>
              <a:ext uri="{FF2B5EF4-FFF2-40B4-BE49-F238E27FC236}">
                <a16:creationId xmlns:a16="http://schemas.microsoft.com/office/drawing/2014/main" id="{48474FE3-7DFB-422E-AC4B-EBFB29B312B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286" y="1570767"/>
            <a:ext cx="8938976" cy="1119887"/>
          </a:xfrm>
          <a:prstGeom prst="rect">
            <a:avLst/>
          </a:prstGeom>
          <a:noFill/>
          <a:ln>
            <a:noFill/>
          </a:ln>
          <a:extLst>
            <a:ext uri="{53640926-AAD7-44D8-BBD7-CCE9431645EC}">
              <a14:shadowObscured xmlns:a14="http://schemas.microsoft.com/office/drawing/2010/main"/>
            </a:ext>
          </a:extLst>
        </p:spPr>
      </p:pic>
      <p:pic>
        <p:nvPicPr>
          <p:cNvPr id="29" name="Grafik 4159" descr="Transparent Watercolor Arrow Png, Png Download - kindpng">
            <a:extLst>
              <a:ext uri="{FF2B5EF4-FFF2-40B4-BE49-F238E27FC236}">
                <a16:creationId xmlns:a16="http://schemas.microsoft.com/office/drawing/2014/main" id="{318ACD4F-28D1-4886-AC8F-01546111F5F9}"/>
              </a:ext>
            </a:extLst>
          </p:cNvPr>
          <p:cNvPicPr>
            <a:picLocks noChangeAspect="1"/>
          </p:cNvPicPr>
          <p:nvPr/>
        </p:nvPicPr>
        <p:blipFill>
          <a:blip r:embed="rId7"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4449" y="1523366"/>
            <a:ext cx="1391285" cy="1012190"/>
          </a:xfrm>
          <a:prstGeom prst="rect">
            <a:avLst/>
          </a:prstGeom>
          <a:noFill/>
          <a:ln>
            <a:noFill/>
          </a:ln>
        </p:spPr>
      </p:pic>
      <p:sp>
        <p:nvSpPr>
          <p:cNvPr id="30" name="Ορθογώνιο 15">
            <a:extLst>
              <a:ext uri="{FF2B5EF4-FFF2-40B4-BE49-F238E27FC236}">
                <a16:creationId xmlns:a16="http://schemas.microsoft.com/office/drawing/2014/main" id="{E108B723-C58E-4661-B1C6-3B2D84BDF088}"/>
              </a:ext>
            </a:extLst>
          </p:cNvPr>
          <p:cNvSpPr/>
          <p:nvPr/>
        </p:nvSpPr>
        <p:spPr>
          <a:xfrm>
            <a:off x="838200" y="1708102"/>
            <a:ext cx="8119187"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Βασική 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Συναίσθημα</a:t>
            </a:r>
            <a:endParaRPr lang="en-US" sz="36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396733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F10116-AB9C-4800-A0D1-BD2CA385E187}"/>
              </a:ext>
            </a:extLst>
          </p:cNvPr>
          <p:cNvSpPr>
            <a:spLocks noGrp="1"/>
          </p:cNvSpPr>
          <p:nvPr>
            <p:ph type="title"/>
          </p:nvPr>
        </p:nvSpPr>
        <p:spPr/>
        <p:txBody>
          <a:bodyPr/>
          <a:lstStyle/>
          <a:p>
            <a:r>
              <a:rPr lang="el-GR" dirty="0"/>
              <a:t>Παρατηρήστε και βελτιώστε</a:t>
            </a:r>
          </a:p>
        </p:txBody>
      </p:sp>
      <p:sp>
        <p:nvSpPr>
          <p:cNvPr id="3" name="Θέση περιεχομένου 2">
            <a:extLst>
              <a:ext uri="{FF2B5EF4-FFF2-40B4-BE49-F238E27FC236}">
                <a16:creationId xmlns:a16="http://schemas.microsoft.com/office/drawing/2014/main" id="{977030B7-D8F6-4D03-A599-D2CC30528FBD}"/>
              </a:ext>
            </a:extLst>
          </p:cNvPr>
          <p:cNvSpPr>
            <a:spLocks noGrp="1"/>
          </p:cNvSpPr>
          <p:nvPr>
            <p:ph idx="1"/>
          </p:nvPr>
        </p:nvSpPr>
        <p:spPr/>
        <p:txBody>
          <a:bodyPr>
            <a:normAutofit/>
          </a:bodyPr>
          <a:lstStyle/>
          <a:p>
            <a:pPr marL="0" indent="0">
              <a:spcAft>
                <a:spcPts val="1200"/>
              </a:spcAft>
              <a:buNone/>
            </a:pPr>
            <a:r>
              <a:rPr lang="el-GR" sz="2400" dirty="0">
                <a:effectLst/>
                <a:latin typeface="Calibri" panose="020F0502020204030204" pitchFamily="34" charset="0"/>
                <a:ea typeface="Calibri" panose="020F0502020204030204" pitchFamily="34" charset="0"/>
              </a:rPr>
              <a:t>Σίγουρα γνωρίζετε τα περισσότερα από τα συναισθήματα που αναφέρονται παραπάνω, μέσα από τον εαυτό σας ή από άλλους.</a:t>
            </a:r>
            <a:r>
              <a:rPr lang="en-GB" sz="2400" dirty="0">
                <a:effectLst/>
                <a:latin typeface="Calibri" panose="020F0502020204030204" pitchFamily="34" charset="0"/>
                <a:ea typeface="Calibri" panose="020F0502020204030204" pitchFamily="34" charset="0"/>
              </a:rPr>
              <a:t> </a:t>
            </a:r>
          </a:p>
          <a:p>
            <a:pPr>
              <a:spcAft>
                <a:spcPts val="1200"/>
              </a:spcAft>
              <a:buFont typeface="Wingdings" panose="05000000000000000000" pitchFamily="2" charset="2"/>
              <a:buChar char="ü"/>
            </a:pPr>
            <a:r>
              <a:rPr lang="el-GR" sz="2400" dirty="0">
                <a:effectLst/>
                <a:latin typeface="Calibri" panose="020F0502020204030204" pitchFamily="34" charset="0"/>
                <a:ea typeface="Calibri" panose="020F0502020204030204" pitchFamily="34" charset="0"/>
              </a:rPr>
              <a:t>Εάν τώρα θέλετε να συνεχίσετε με αυτή τη νέα γνώση, μπορείτε τώρα να </a:t>
            </a:r>
            <a:r>
              <a:rPr lang="el-GR" sz="2400" b="1" dirty="0">
                <a:effectLst/>
                <a:latin typeface="Calibri" panose="020F0502020204030204" pitchFamily="34" charset="0"/>
                <a:ea typeface="Calibri" panose="020F0502020204030204" pitchFamily="34" charset="0"/>
              </a:rPr>
              <a:t>παρατηρήσετε τον εαυτό σας και τους άλλους</a:t>
            </a:r>
            <a:r>
              <a:rPr lang="el-GR" sz="2400" dirty="0">
                <a:effectLst/>
                <a:latin typeface="Calibri" panose="020F0502020204030204" pitchFamily="34" charset="0"/>
                <a:ea typeface="Calibri" panose="020F0502020204030204" pitchFamily="34" charset="0"/>
              </a:rPr>
              <a:t>, ποιες βασικές ανάγκες πληρούνται αυτήν τη στιγμή σε εσάς. </a:t>
            </a:r>
          </a:p>
          <a:p>
            <a:pPr>
              <a:spcAft>
                <a:spcPts val="1200"/>
              </a:spcAft>
              <a:buFont typeface="Wingdings" panose="05000000000000000000" pitchFamily="2" charset="2"/>
              <a:buChar char="ü"/>
            </a:pPr>
            <a:r>
              <a:rPr lang="el-GR" sz="2400" dirty="0">
                <a:effectLst/>
                <a:latin typeface="Calibri" panose="020F0502020204030204" pitchFamily="34" charset="0"/>
                <a:ea typeface="Calibri" panose="020F0502020204030204" pitchFamily="34" charset="0"/>
              </a:rPr>
              <a:t>Εάν βιώνετε </a:t>
            </a:r>
            <a:r>
              <a:rPr lang="el-GR" sz="2400" b="1" dirty="0">
                <a:effectLst/>
                <a:latin typeface="Calibri" panose="020F0502020204030204" pitchFamily="34" charset="0"/>
                <a:ea typeface="Calibri" panose="020F0502020204030204" pitchFamily="34" charset="0"/>
              </a:rPr>
              <a:t>δυσάρεστα συναισθήματα</a:t>
            </a:r>
            <a:r>
              <a:rPr lang="el-GR" sz="2400" dirty="0">
                <a:effectLst/>
                <a:latin typeface="Calibri" panose="020F0502020204030204" pitchFamily="34" charset="0"/>
                <a:ea typeface="Calibri" panose="020F0502020204030204" pitchFamily="34" charset="0"/>
              </a:rPr>
              <a:t>, μπορείτε να αναρωτηθείτε ποια βασική ανάγκη θα μπορούσε να βρίσκεται πίσω από αυτό. </a:t>
            </a:r>
          </a:p>
          <a:p>
            <a:pPr>
              <a:spcAft>
                <a:spcPts val="1200"/>
              </a:spcAft>
              <a:buFont typeface="Wingdings" panose="05000000000000000000" pitchFamily="2" charset="2"/>
              <a:buChar char="ü"/>
            </a:pPr>
            <a:r>
              <a:rPr lang="el-GR" sz="2400" dirty="0">
                <a:effectLst/>
                <a:latin typeface="Calibri" panose="020F0502020204030204" pitchFamily="34" charset="0"/>
                <a:ea typeface="Calibri" panose="020F0502020204030204" pitchFamily="34" charset="0"/>
              </a:rPr>
              <a:t>Εάν καταφέρετε να μάθετε ποια είναι η ανάγκη, θα είναι </a:t>
            </a:r>
            <a:r>
              <a:rPr lang="el-GR" sz="2400" b="1" dirty="0">
                <a:effectLst/>
                <a:latin typeface="Calibri" panose="020F0502020204030204" pitchFamily="34" charset="0"/>
                <a:ea typeface="Calibri" panose="020F0502020204030204" pitchFamily="34" charset="0"/>
              </a:rPr>
              <a:t>πολύ πιο εύκολο και γρηγορότερο για εσάς να βελτιώσετε την κατάστασή σας</a:t>
            </a:r>
            <a:r>
              <a:rPr lang="el-GR" sz="2400" dirty="0">
                <a:effectLst/>
                <a:latin typeface="Calibri" panose="020F0502020204030204" pitchFamily="34" charset="0"/>
                <a:ea typeface="Calibri" panose="020F0502020204030204" pitchFamily="34" charset="0"/>
              </a:rPr>
              <a:t>.</a:t>
            </a:r>
          </a:p>
          <a:p>
            <a:pPr>
              <a:spcAft>
                <a:spcPts val="1200"/>
              </a:spcAft>
            </a:pPr>
            <a:endParaRPr lang="el-GR" sz="3600" dirty="0"/>
          </a:p>
        </p:txBody>
      </p:sp>
      <p:sp>
        <p:nvSpPr>
          <p:cNvPr id="6" name="TextBox 5">
            <a:extLst>
              <a:ext uri="{FF2B5EF4-FFF2-40B4-BE49-F238E27FC236}">
                <a16:creationId xmlns:a16="http://schemas.microsoft.com/office/drawing/2014/main" id="{C917EF90-D554-44E2-B3F8-FA006C104693}"/>
              </a:ext>
            </a:extLst>
          </p:cNvPr>
          <p:cNvSpPr txBox="1"/>
          <p:nvPr/>
        </p:nvSpPr>
        <p:spPr>
          <a:xfrm>
            <a:off x="6825660" y="0"/>
            <a:ext cx="537762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συμβαίνει όταν δεν καλύπτεται μία βασική ανάγκη</a:t>
            </a:r>
          </a:p>
        </p:txBody>
      </p:sp>
    </p:spTree>
    <p:extLst>
      <p:ext uri="{BB962C8B-B14F-4D97-AF65-F5344CB8AC3E}">
        <p14:creationId xmlns:p14="http://schemas.microsoft.com/office/powerpoint/2010/main" val="1847662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659224" y="4442083"/>
            <a:ext cx="7856376"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1.4</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Ασκήσεις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39" y="-482679"/>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7988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26F9FF-62B7-42D3-9000-A676A3223F88}"/>
              </a:ext>
            </a:extLst>
          </p:cNvPr>
          <p:cNvSpPr>
            <a:spLocks noGrp="1"/>
          </p:cNvSpPr>
          <p:nvPr>
            <p:ph type="title"/>
          </p:nvPr>
        </p:nvSpPr>
        <p:spPr/>
        <p:txBody>
          <a:bodyPr/>
          <a:lstStyle/>
          <a:p>
            <a:r>
              <a:rPr lang="el-GR" dirty="0"/>
              <a:t>Ασκήσεις</a:t>
            </a:r>
          </a:p>
        </p:txBody>
      </p:sp>
      <p:sp>
        <p:nvSpPr>
          <p:cNvPr id="3" name="Θέση περιεχομένου 2">
            <a:extLst>
              <a:ext uri="{FF2B5EF4-FFF2-40B4-BE49-F238E27FC236}">
                <a16:creationId xmlns:a16="http://schemas.microsoft.com/office/drawing/2014/main" id="{4AD34013-DE44-4BB1-BF25-5E65EA657D1E}"/>
              </a:ext>
            </a:extLst>
          </p:cNvPr>
          <p:cNvSpPr>
            <a:spLocks noGrp="1"/>
          </p:cNvSpPr>
          <p:nvPr>
            <p:ph idx="1"/>
          </p:nvPr>
        </p:nvSpPr>
        <p:spPr/>
        <p:txBody>
          <a:bodyPr>
            <a:normAutofit lnSpcReduction="10000"/>
          </a:bodyPr>
          <a:lstStyle/>
          <a:p>
            <a:pPr marL="0" indent="0">
              <a:lnSpc>
                <a:spcPct val="107000"/>
              </a:lnSpc>
              <a:spcAft>
                <a:spcPts val="800"/>
              </a:spcAft>
              <a:buNone/>
            </a:pPr>
            <a:r>
              <a:rPr lang="el-GR" sz="2400" b="1" dirty="0">
                <a:effectLst/>
                <a:latin typeface="Calibri" panose="020F0502020204030204" pitchFamily="34" charset="0"/>
                <a:ea typeface="Calibri" panose="020F0502020204030204" pitchFamily="34" charset="0"/>
              </a:rPr>
              <a:t>Εδώ θα βρείτε ασκήσεις για να εξοικειωθείτε με τις βασικές σας ανάγκες</a:t>
            </a:r>
            <a:r>
              <a:rPr lang="en-GB" sz="2400" b="1" dirty="0">
                <a:effectLst/>
                <a:latin typeface="Calibri" panose="020F0502020204030204" pitchFamily="34" charset="0"/>
                <a:ea typeface="Calibri" panose="020F0502020204030204" pitchFamily="34" charset="0"/>
              </a:rPr>
              <a:t>. </a:t>
            </a:r>
          </a:p>
          <a:p>
            <a:pPr>
              <a:lnSpc>
                <a:spcPct val="107000"/>
              </a:lnSpc>
              <a:spcAft>
                <a:spcPts val="800"/>
              </a:spcAft>
            </a:pPr>
            <a:r>
              <a:rPr lang="el-GR" sz="2400" dirty="0">
                <a:effectLst/>
                <a:latin typeface="Calibri" panose="020F0502020204030204" pitchFamily="34" charset="0"/>
                <a:ea typeface="Calibri" panose="020F0502020204030204" pitchFamily="34" charset="0"/>
              </a:rPr>
              <a:t>Σας συνιστούμε </a:t>
            </a:r>
            <a:r>
              <a:rPr lang="el-GR" sz="2400" dirty="0">
                <a:latin typeface="Calibri" panose="020F0502020204030204" pitchFamily="34" charset="0"/>
                <a:ea typeface="Calibri" panose="020F0502020204030204" pitchFamily="34" charset="0"/>
              </a:rPr>
              <a:t>πρώτα</a:t>
            </a:r>
            <a:r>
              <a:rPr lang="el-GR" sz="2400" dirty="0">
                <a:effectLst/>
                <a:latin typeface="Calibri" panose="020F0502020204030204" pitchFamily="34" charset="0"/>
                <a:ea typeface="Calibri" panose="020F0502020204030204" pitchFamily="34" charset="0"/>
              </a:rPr>
              <a:t> να </a:t>
            </a:r>
            <a:r>
              <a:rPr lang="el-GR" sz="2400" b="1" dirty="0">
                <a:effectLst/>
                <a:latin typeface="Calibri" panose="020F0502020204030204" pitchFamily="34" charset="0"/>
                <a:ea typeface="Calibri" panose="020F0502020204030204" pitchFamily="34" charset="0"/>
              </a:rPr>
              <a:t>κάνετε κάθε μία από τις ασκήσεις μόνοι σας</a:t>
            </a:r>
            <a:r>
              <a:rPr lang="el-GR" sz="2400" dirty="0">
                <a:effectLst/>
                <a:latin typeface="Calibri" panose="020F0502020204030204" pitchFamily="34" charset="0"/>
                <a:ea typeface="Calibri" panose="020F0502020204030204" pitchFamily="34" charset="0"/>
              </a:rPr>
              <a:t>. Πάρτε το χρόνο σας και βεβαιωθείτε ότι δεν θα σας </a:t>
            </a:r>
            <a:r>
              <a:rPr lang="el-GR" sz="2400" dirty="0">
                <a:latin typeface="Calibri" panose="020F0502020204030204" pitchFamily="34" charset="0"/>
                <a:ea typeface="Calibri" panose="020F0502020204030204" pitchFamily="34" charset="0"/>
              </a:rPr>
              <a:t>ενοχλήσουν</a:t>
            </a:r>
            <a:r>
              <a:rPr lang="el-GR" sz="2400" dirty="0">
                <a:effectLst/>
                <a:latin typeface="Calibri" panose="020F0502020204030204" pitchFamily="34" charset="0"/>
                <a:ea typeface="Calibri" panose="020F0502020204030204" pitchFamily="34" charset="0"/>
              </a:rPr>
              <a:t>.</a:t>
            </a:r>
            <a:r>
              <a:rPr lang="en-GB" sz="2400" dirty="0">
                <a:effectLst/>
                <a:latin typeface="Calibri" panose="020F0502020204030204" pitchFamily="34" charset="0"/>
                <a:ea typeface="Calibri" panose="020F0502020204030204" pitchFamily="34" charset="0"/>
              </a:rPr>
              <a:t>. </a:t>
            </a:r>
          </a:p>
          <a:p>
            <a:pPr lvl="1">
              <a:lnSpc>
                <a:spcPct val="107000"/>
              </a:lnSpc>
              <a:spcAft>
                <a:spcPts val="800"/>
              </a:spcAft>
            </a:pPr>
            <a:r>
              <a:rPr lang="el-GR" sz="2000" dirty="0">
                <a:effectLst/>
                <a:latin typeface="Calibri" panose="020F0502020204030204" pitchFamily="34" charset="0"/>
                <a:ea typeface="MyriadPro-Regular"/>
                <a:cs typeface="Arial" panose="020B0604020202020204" pitchFamily="34" charset="0"/>
              </a:rPr>
              <a:t>Εάν δεν είστε βέβαιοι ποια βασική ανάγκη ή ανάγκες σας αφορ</a:t>
            </a:r>
            <a:r>
              <a:rPr lang="el-GR" sz="2000" dirty="0">
                <a:latin typeface="Calibri" panose="020F0502020204030204" pitchFamily="34" charset="0"/>
                <a:ea typeface="MyriadPro-Regular"/>
                <a:cs typeface="Arial" panose="020B0604020202020204" pitchFamily="34" charset="0"/>
              </a:rPr>
              <a:t>ά</a:t>
            </a:r>
            <a:r>
              <a:rPr lang="el-GR" sz="2000" dirty="0">
                <a:effectLst/>
                <a:latin typeface="Calibri" panose="020F0502020204030204" pitchFamily="34" charset="0"/>
                <a:ea typeface="MyriadPro-Regular"/>
                <a:cs typeface="Arial" panose="020B0604020202020204" pitchFamily="34" charset="0"/>
              </a:rPr>
              <a:t>, κοιτάξτε ξανά τις περιγραφές</a:t>
            </a:r>
            <a:endParaRPr lang="el-GR" sz="2000" dirty="0">
              <a:effectLst/>
              <a:highlight>
                <a:srgbClr val="FFFF00"/>
              </a:highlight>
              <a:latin typeface="Calibri" panose="020F0502020204030204" pitchFamily="34" charset="0"/>
              <a:ea typeface="Calibri" panose="020F0502020204030204" pitchFamily="34" charset="0"/>
            </a:endParaRPr>
          </a:p>
          <a:p>
            <a:pPr>
              <a:lnSpc>
                <a:spcPct val="107000"/>
              </a:lnSpc>
              <a:spcAft>
                <a:spcPts val="800"/>
              </a:spcAft>
            </a:pPr>
            <a:r>
              <a:rPr lang="el-GR" sz="2400" dirty="0">
                <a:effectLst/>
                <a:latin typeface="Calibri" panose="020F0502020204030204" pitchFamily="34" charset="0"/>
                <a:ea typeface="Calibri" panose="020F0502020204030204" pitchFamily="34" charset="0"/>
              </a:rPr>
              <a:t>Στη συνέχεια, </a:t>
            </a:r>
            <a:r>
              <a:rPr lang="el-GR" sz="2400" b="1" dirty="0">
                <a:effectLst/>
                <a:latin typeface="Calibri" panose="020F0502020204030204" pitchFamily="34" charset="0"/>
                <a:ea typeface="Calibri" panose="020F0502020204030204" pitchFamily="34" charset="0"/>
              </a:rPr>
              <a:t>μπορείτε να συζητήσετε κάθε άσκηση με έναν φίλο σας</a:t>
            </a:r>
            <a:r>
              <a:rPr lang="el-GR" sz="2400" dirty="0">
                <a:effectLst/>
                <a:latin typeface="Calibri" panose="020F0502020204030204" pitchFamily="34" charset="0"/>
                <a:ea typeface="Calibri" panose="020F0502020204030204" pitchFamily="34" charset="0"/>
              </a:rPr>
              <a:t>. Και οι δύο καταλήξατε στα ίδια αποτελέσματα; Συζητήστε τα εν συντομία και πείτε ο ένας στον άλλον τι σκέφτεστε. Δεν αφορά το να έχεις δίκιο ή να γνωρίζεις κάτι καλύτερα. Είναι να μοιράζεστε τις σκέψεις σας, να ακούτε τον φίλο σας και να μαθαίνετε ο ένας από τον άλλον.</a:t>
            </a:r>
          </a:p>
          <a:p>
            <a:pPr>
              <a:lnSpc>
                <a:spcPct val="107000"/>
              </a:lnSpc>
              <a:spcAft>
                <a:spcPts val="800"/>
              </a:spcAft>
            </a:pPr>
            <a:endParaRPr lang="el-GR" sz="1800" dirty="0">
              <a:effectLst/>
              <a:latin typeface="Calibri" panose="020F0502020204030204" pitchFamily="34" charset="0"/>
              <a:ea typeface="MyriadPro-Regular"/>
              <a:cs typeface="Arial" panose="020B0604020202020204" pitchFamily="34" charset="0"/>
            </a:endParaRPr>
          </a:p>
        </p:txBody>
      </p:sp>
      <p:sp>
        <p:nvSpPr>
          <p:cNvPr id="4" name="TextBox 3">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5685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38" descr="Aquarell, Pinselstrich, Farbe, Abstrakt, Textur, Bürste">
            <a:extLst>
              <a:ext uri="{FF2B5EF4-FFF2-40B4-BE49-F238E27FC236}">
                <a16:creationId xmlns:a16="http://schemas.microsoft.com/office/drawing/2014/main" id="{0522E7FE-69F5-4AE9-9D64-1272ADA7D4C6}"/>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1" y="634858"/>
            <a:ext cx="11956026" cy="792314"/>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lstStyle/>
          <a:p>
            <a:r>
              <a:rPr lang="el-GR" dirty="0">
                <a:solidFill>
                  <a:schemeClr val="tx1"/>
                </a:solidFill>
              </a:rPr>
              <a:t>Άσκηση 1: Η προσωπική σας ιστορία επιτυχίας</a:t>
            </a:r>
          </a:p>
        </p:txBody>
      </p:sp>
      <p:sp>
        <p:nvSpPr>
          <p:cNvPr id="3" name="Θέση περιεχομένου 2">
            <a:extLst>
              <a:ext uri="{FF2B5EF4-FFF2-40B4-BE49-F238E27FC236}">
                <a16:creationId xmlns:a16="http://schemas.microsoft.com/office/drawing/2014/main" id="{D2D373E0-D4DE-492A-AA03-292B437016CB}"/>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3487793566"/>
              </p:ext>
            </p:extLst>
          </p:nvPr>
        </p:nvGraphicFramePr>
        <p:xfrm>
          <a:off x="982133" y="1340554"/>
          <a:ext cx="8917946" cy="5469538"/>
        </p:xfrm>
        <a:graphic>
          <a:graphicData uri="http://schemas.openxmlformats.org/drawingml/2006/table">
            <a:tbl>
              <a:tblPr firstRow="1" bandRow="1">
                <a:tableStyleId>{17292A2E-F333-43FB-9621-5CBBE7FDCDCB}</a:tableStyleId>
              </a:tblPr>
              <a:tblGrid>
                <a:gridCol w="8917946">
                  <a:extLst>
                    <a:ext uri="{9D8B030D-6E8A-4147-A177-3AD203B41FA5}">
                      <a16:colId xmlns:a16="http://schemas.microsoft.com/office/drawing/2014/main" val="3036613767"/>
                    </a:ext>
                  </a:extLst>
                </a:gridCol>
              </a:tblGrid>
              <a:tr h="2634898">
                <a:tc>
                  <a:txBody>
                    <a:bodyPr/>
                    <a:lstStyle/>
                    <a:p>
                      <a:r>
                        <a:rPr lang="el-GR" sz="1800" b="0" kern="1200" dirty="0">
                          <a:solidFill>
                            <a:srgbClr val="0070C0"/>
                          </a:solidFill>
                          <a:effectLst/>
                          <a:latin typeface="+mn-lt"/>
                          <a:ea typeface="+mn-ea"/>
                          <a:cs typeface="+mn-cs"/>
                        </a:rPr>
                        <a:t>Θυμηθείτε μια κατάσταση στη ζωή σας όταν ήσασταν πραγματικά περήφανοι για τον εαυτό σας.</a:t>
                      </a:r>
                    </a:p>
                    <a:p>
                      <a:r>
                        <a:rPr lang="el-GR" sz="1800" b="0" kern="1200" dirty="0">
                          <a:solidFill>
                            <a:srgbClr val="0070C0"/>
                          </a:solidFill>
                          <a:effectLst/>
                          <a:latin typeface="+mn-lt"/>
                          <a:ea typeface="+mn-ea"/>
                          <a:cs typeface="+mn-cs"/>
                        </a:rPr>
                        <a:t>Περιγράψτε συνοπτικά την κατάσταση</a:t>
                      </a:r>
                      <a:r>
                        <a:rPr lang="en-GB" sz="1800" b="0" kern="1200" dirty="0">
                          <a:solidFill>
                            <a:srgbClr val="0070C0"/>
                          </a:solidFill>
                          <a:effectLst/>
                          <a:latin typeface="+mn-lt"/>
                          <a:ea typeface="+mn-ea"/>
                          <a:cs typeface="+mn-cs"/>
                        </a:rPr>
                        <a:t>:</a:t>
                      </a:r>
                      <a:endParaRPr lang="el-GR" sz="1800" b="0" kern="1200" dirty="0">
                        <a:solidFill>
                          <a:srgbClr val="0070C0"/>
                        </a:solidFill>
                        <a:effectLst/>
                        <a:latin typeface="+mn-lt"/>
                        <a:ea typeface="+mn-ea"/>
                        <a:cs typeface="+mn-cs"/>
                      </a:endParaRP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Για τι ακριβώς ήσασταν περήφανος;</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Πώς νιώσατε στο σώμα σας;</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Ποιες από τις ικανότητές σας συμμετείχαν σε αυτή την αίσθηση του επιτεύγματος;</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Φανταστείτε ότι ξαναζείτε αυτήν την εμπειρία τώρα και βρίσκεστε στη μέση της, γεμάτοι υπερηφάνεια και αυτοπεποίθηση - με ποια στάση θα αντιμετωπίσετε τις μελλοντικές προκλήσεις;</a:t>
                      </a:r>
                    </a:p>
                    <a:p>
                      <a:pPr marL="285750" indent="-285750">
                        <a:buClr>
                          <a:srgbClr val="F68122"/>
                        </a:buClr>
                        <a:buFont typeface="Wingdings" panose="05000000000000000000" pitchFamily="2" charset="2"/>
                        <a:buChar char="§"/>
                      </a:pPr>
                      <a:endParaRPr lang="el-GR" b="0" dirty="0">
                        <a:solidFill>
                          <a:srgbClr val="0070C0"/>
                        </a:solidFill>
                        <a:effectLst/>
                      </a:endParaRPr>
                    </a:p>
                  </a:txBody>
                  <a:tcPr>
                    <a:solidFill>
                      <a:schemeClr val="bg2"/>
                    </a:solidFill>
                  </a:tcPr>
                </a:tc>
                <a:extLst>
                  <a:ext uri="{0D108BD9-81ED-4DB2-BD59-A6C34878D82A}">
                    <a16:rowId xmlns:a16="http://schemas.microsoft.com/office/drawing/2014/main" val="600370016"/>
                  </a:ext>
                </a:extLst>
              </a:tr>
              <a:tr h="2634898">
                <a:tc>
                  <a:txBody>
                    <a:bodyPr/>
                    <a:lstStyle/>
                    <a:p>
                      <a:r>
                        <a:rPr lang="el-GR" sz="1800" kern="1200" dirty="0">
                          <a:solidFill>
                            <a:schemeClr val="tx1"/>
                          </a:solidFill>
                          <a:effectLst/>
                          <a:latin typeface="+mn-lt"/>
                          <a:ea typeface="+mn-ea"/>
                          <a:cs typeface="+mn-cs"/>
                        </a:rPr>
                        <a:t>Οι σημειώσεις σας</a:t>
                      </a:r>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5757A50E-B507-411A-A1D2-B1AD8548D0E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0381" y="1802884"/>
            <a:ext cx="914400" cy="914400"/>
          </a:xfrm>
          <a:prstGeom prst="rect">
            <a:avLst/>
          </a:prstGeom>
        </p:spPr>
      </p:pic>
      <p:sp>
        <p:nvSpPr>
          <p:cNvPr id="7" name="TextBox 6">
            <a:extLst>
              <a:ext uri="{FF2B5EF4-FFF2-40B4-BE49-F238E27FC236}">
                <a16:creationId xmlns:a16="http://schemas.microsoft.com/office/drawing/2014/main" id="{81680F61-AE33-4A68-9ACF-9093CBD6D919}"/>
              </a:ext>
            </a:extLst>
          </p:cNvPr>
          <p:cNvSpPr txBox="1"/>
          <p:nvPr/>
        </p:nvSpPr>
        <p:spPr>
          <a:xfrm>
            <a:off x="9980903" y="2717284"/>
            <a:ext cx="1492430" cy="646331"/>
          </a:xfrm>
          <a:prstGeom prst="rect">
            <a:avLst/>
          </a:prstGeom>
          <a:noFill/>
        </p:spPr>
        <p:txBody>
          <a:bodyPr wrap="square" rtlCol="0">
            <a:spAutoFit/>
          </a:bodyPr>
          <a:lstStyle/>
          <a:p>
            <a:pPr algn="ctr"/>
            <a:r>
              <a:rPr lang="el-GR" dirty="0">
                <a:solidFill>
                  <a:srgbClr val="1A7EBA"/>
                </a:solidFill>
              </a:rPr>
              <a:t>Κατεβάστε την άσκηση</a:t>
            </a:r>
            <a:r>
              <a:rPr lang="en-US" dirty="0">
                <a:solidFill>
                  <a:srgbClr val="1A7EBA"/>
                </a:solidFill>
              </a:rPr>
              <a:t>!</a:t>
            </a:r>
            <a:endParaRPr lang="el-GR" dirty="0">
              <a:solidFill>
                <a:srgbClr val="1A7EBA"/>
              </a:solidFill>
            </a:endParaRPr>
          </a:p>
        </p:txBody>
      </p:sp>
      <p:sp>
        <p:nvSpPr>
          <p:cNvPr id="10" name="TextBox 9">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2375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2: Το στυλ μάθησης - τι χρειάζεστε για να μαθαίνετε σωστά;</a:t>
            </a:r>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78240778"/>
              </p:ext>
            </p:extLst>
          </p:nvPr>
        </p:nvGraphicFramePr>
        <p:xfrm>
          <a:off x="304477" y="1810950"/>
          <a:ext cx="10362877" cy="4954153"/>
        </p:xfrm>
        <a:graphic>
          <a:graphicData uri="http://schemas.openxmlformats.org/drawingml/2006/table">
            <a:tbl>
              <a:tblPr firstRow="1" bandRow="1">
                <a:tableStyleId>{17292A2E-F333-43FB-9621-5CBBE7FDCDCB}</a:tableStyleId>
              </a:tblPr>
              <a:tblGrid>
                <a:gridCol w="10362877">
                  <a:extLst>
                    <a:ext uri="{9D8B030D-6E8A-4147-A177-3AD203B41FA5}">
                      <a16:colId xmlns:a16="http://schemas.microsoft.com/office/drawing/2014/main" val="3036613767"/>
                    </a:ext>
                  </a:extLst>
                </a:gridCol>
              </a:tblGrid>
              <a:tr h="4118163">
                <a:tc>
                  <a:txBody>
                    <a:bodyPr/>
                    <a:lstStyle/>
                    <a:p>
                      <a:r>
                        <a:rPr lang="el-GR" sz="1800" b="0" kern="1200" dirty="0">
                          <a:solidFill>
                            <a:srgbClr val="0070C0"/>
                          </a:solidFill>
                          <a:effectLst/>
                          <a:latin typeface="+mn-lt"/>
                          <a:ea typeface="+mn-ea"/>
                          <a:cs typeface="+mn-cs"/>
                        </a:rPr>
                        <a:t>Σκεφτείτε τις συνθήκες κάτω από τις οποίες εσείς οι ίδιοι μπορείτε να μαθαίνετε καλύτερα</a:t>
                      </a:r>
                      <a:r>
                        <a:rPr lang="en-US" sz="1800" b="0" kern="1200" dirty="0">
                          <a:solidFill>
                            <a:srgbClr val="0070C0"/>
                          </a:solidFill>
                          <a:effectLst/>
                          <a:latin typeface="+mn-lt"/>
                          <a:ea typeface="+mn-ea"/>
                          <a:cs typeface="+mn-cs"/>
                        </a:rPr>
                        <a:t>.</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Τι πρέπει να εκπληρωθεί στον εαυτό σας;</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Μπορείτε να μάθετε καλύτερα όταν είστε εντελώς ήρεμοι και χαλαροί, όταν είστε ελαφρώς ενεργοί ή όταν είστε πολύ ενθουσιασμένοι; (Επιβίωση)</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Πώς μπορείτε να δημιουργήσετε αυτήν την κατάσταση όταν σκοπεύετε να μάθετε κάτι;</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Πόσο πολύ και για πόσο χρόνο μπορείτε να μάθετε προτού μειωθεί η συγκέντρωσή σας; (Ελευθερία)</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Όταν παρατηρήσετε ότι η συγκέντρωσή σας ολισθαίνει, είναι καλή ιδέα να κάνετε ένα διάλειμμα όπου μπορείτε να κινηθείτε και να αφήσετε αυτό που μάθατε να εντυπωθεί σε εσάς πριν συνεχίσετε.</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Τι σας βοηθά να μάθετε συγκεντρωτικά; (Δύναμη)</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Χρειάζεστε ένα άδειο τραπέζι όπου τίποτα δεν σας αποσπά την προσοχή, χρειάζεστε κίνηση, είναι πιο εύκολο για σας αν διαβάζετε φωναχτά ή αν σημειώνετε τα σημαντικά μέρη;</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Πώς μπορείτε να παρακινήσετε τον εαυτό σας να μάθει εάν θεωρείτε ότι το υλικό δεν είναι τόσο ενδιαφέρον; (Διασκέδαση)</a:t>
                      </a:r>
                    </a:p>
                    <a:p>
                      <a:pPr marL="285750" indent="-285750">
                        <a:buClr>
                          <a:srgbClr val="F68122"/>
                        </a:buClr>
                        <a:buFont typeface="Wingdings" panose="05000000000000000000" pitchFamily="2" charset="2"/>
                        <a:buChar char="§"/>
                      </a:pPr>
                      <a:r>
                        <a:rPr lang="el-GR" sz="1800" b="0" kern="1200" dirty="0">
                          <a:solidFill>
                            <a:srgbClr val="0070C0"/>
                          </a:solidFill>
                          <a:effectLst/>
                          <a:latin typeface="+mn-lt"/>
                          <a:ea typeface="+mn-ea"/>
                          <a:cs typeface="+mn-cs"/>
                        </a:rPr>
                        <a:t>Σκεφτείτε τα οφέλη από το να μάθετε κάτι καλά. Πού στη ζωή σας μπορεί να σας βοηθήσει αυτό; Πώς μπορείτε να ανταμείψετε τον εαυτό σας με ουσιαστικό τρόπο;</a:t>
                      </a:r>
                    </a:p>
                  </a:txBody>
                  <a:tcPr>
                    <a:solidFill>
                      <a:schemeClr val="bg2"/>
                    </a:solidFill>
                  </a:tcPr>
                </a:tc>
                <a:extLst>
                  <a:ext uri="{0D108BD9-81ED-4DB2-BD59-A6C34878D82A}">
                    <a16:rowId xmlns:a16="http://schemas.microsoft.com/office/drawing/2014/main" val="600370016"/>
                  </a:ext>
                </a:extLst>
              </a:tr>
              <a:tr h="747913">
                <a:tc>
                  <a:txBody>
                    <a:bodyPr/>
                    <a:lstStyle/>
                    <a:p>
                      <a:r>
                        <a:rPr lang="el-GR" sz="1800" kern="1200" dirty="0">
                          <a:solidFill>
                            <a:schemeClr val="tx1"/>
                          </a:solidFill>
                          <a:effectLst/>
                          <a:latin typeface="+mn-lt"/>
                          <a:ea typeface="+mn-ea"/>
                          <a:cs typeface="+mn-cs"/>
                        </a:rPr>
                        <a:t>Οι σημειώσεις σας</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6816" y="1713428"/>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667354" y="2747187"/>
            <a:ext cx="1372892" cy="646331"/>
          </a:xfrm>
          <a:prstGeom prst="rect">
            <a:avLst/>
          </a:prstGeom>
          <a:noFill/>
        </p:spPr>
        <p:txBody>
          <a:bodyPr wrap="square" rtlCol="0">
            <a:spAutoFit/>
          </a:bodyPr>
          <a:lstStyle/>
          <a:p>
            <a:pPr algn="ctr"/>
            <a:r>
              <a:rPr lang="el-GR" dirty="0">
                <a:solidFill>
                  <a:srgbClr val="1A7EBA"/>
                </a:solidFill>
              </a:rPr>
              <a:t>Κατεβάστε την άσκηση</a:t>
            </a:r>
            <a:r>
              <a:rPr lang="en-US" dirty="0">
                <a:solidFill>
                  <a:srgbClr val="1A7EBA"/>
                </a:solidFill>
              </a:rPr>
              <a:t>!</a:t>
            </a:r>
            <a:endParaRPr lang="el-GR" dirty="0">
              <a:solidFill>
                <a:srgbClr val="1A7EBA"/>
              </a:solidFill>
            </a:endParaRPr>
          </a:p>
        </p:txBody>
      </p:sp>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4413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3: Ασύμβατες;</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956060575"/>
              </p:ext>
            </p:extLst>
          </p:nvPr>
        </p:nvGraphicFramePr>
        <p:xfrm>
          <a:off x="838200" y="1788209"/>
          <a:ext cx="9004300" cy="4180639"/>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2993773">
                <a:tc>
                  <a:txBody>
                    <a:bodyPr/>
                    <a:lstStyle/>
                    <a:p>
                      <a:pPr>
                        <a:spcBef>
                          <a:spcPts val="600"/>
                        </a:spcBef>
                        <a:spcAft>
                          <a:spcPts val="1200"/>
                        </a:spcAft>
                      </a:pPr>
                      <a:r>
                        <a:rPr lang="el-GR" sz="1800" b="0" kern="1200" dirty="0">
                          <a:solidFill>
                            <a:srgbClr val="0070C0"/>
                          </a:solidFill>
                          <a:effectLst/>
                          <a:latin typeface="+mn-lt"/>
                          <a:ea typeface="+mn-ea"/>
                          <a:cs typeface="+mn-cs"/>
                        </a:rPr>
                        <a:t>Μερικές φορές βρισκόμαστε σε καταστάσεις όπου δύο ανάγκες φαίνονται ασύμβατες.</a:t>
                      </a:r>
                    </a:p>
                    <a:p>
                      <a:pPr>
                        <a:spcBef>
                          <a:spcPts val="600"/>
                        </a:spcBef>
                        <a:spcAft>
                          <a:spcPts val="1200"/>
                        </a:spcAft>
                      </a:pPr>
                      <a:r>
                        <a:rPr lang="el-GR" sz="1800" b="0" kern="1200" dirty="0">
                          <a:solidFill>
                            <a:srgbClr val="0070C0"/>
                          </a:solidFill>
                          <a:effectLst/>
                          <a:latin typeface="+mn-lt"/>
                          <a:ea typeface="+mn-ea"/>
                          <a:cs typeface="+mn-cs"/>
                        </a:rPr>
                        <a:t>Η Σίγκριντ είναι σε μια τάξη όπου υπάρχουν πολύ περισσότερα αγόρια παρά κορίτσια. Επομένως, μεταξύ αυτών των πέντε κοριτσιών, υπάρχει ένας άγραφος νόμος ότι πρέπει να συμβαδίζουν όλες μαζί για να τους δίνουν σημασία. Τις περισσότερες φορές, η Βίλμα καθορίζει τι μετράει ως γνώμη σε αυτήν την ομάδα και τι πρέπει να γίνει. Η Σίγκριντ, συμφωνεί και συχνά δεν το λέει όταν έχει διαφορετική γνώμη, επειδή φοβάται μην βγει από την ομάδα και στη συνέχεια μείνει εκεί μόνη της.</a:t>
                      </a:r>
                    </a:p>
                    <a:p>
                      <a:pPr>
                        <a:spcBef>
                          <a:spcPts val="600"/>
                        </a:spcBef>
                        <a:spcAft>
                          <a:spcPts val="1200"/>
                        </a:spcAft>
                      </a:pPr>
                      <a:r>
                        <a:rPr lang="el-GR" sz="1800" b="0" kern="1200" dirty="0">
                          <a:solidFill>
                            <a:srgbClr val="0070C0"/>
                          </a:solidFill>
                          <a:effectLst/>
                          <a:latin typeface="+mn-lt"/>
                          <a:ea typeface="+mn-ea"/>
                          <a:cs typeface="+mn-cs"/>
                        </a:rPr>
                        <a:t>Ποιες από τις ανάγκες της Σίγκριντ επηρεάζονται;</a:t>
                      </a:r>
                    </a:p>
                  </a:txBody>
                  <a:tcPr>
                    <a:solidFill>
                      <a:schemeClr val="bg2"/>
                    </a:solidFill>
                  </a:tcPr>
                </a:tc>
                <a:extLst>
                  <a:ext uri="{0D108BD9-81ED-4DB2-BD59-A6C34878D82A}">
                    <a16:rowId xmlns:a16="http://schemas.microsoft.com/office/drawing/2014/main" val="600370016"/>
                  </a:ext>
                </a:extLst>
              </a:tr>
              <a:tr h="1186866">
                <a:tc>
                  <a:txBody>
                    <a:bodyPr/>
                    <a:lstStyle/>
                    <a:p>
                      <a:pPr>
                        <a:spcBef>
                          <a:spcPts val="600"/>
                        </a:spcBef>
                        <a:spcAft>
                          <a:spcPts val="1200"/>
                        </a:spcAft>
                      </a:pPr>
                      <a:r>
                        <a:rPr lang="el-GR" sz="1800" kern="1200" dirty="0">
                          <a:solidFill>
                            <a:schemeClr val="tx1"/>
                          </a:solidFill>
                          <a:effectLst/>
                          <a:latin typeface="+mn-lt"/>
                          <a:ea typeface="+mn-ea"/>
                          <a:cs typeface="+mn-cs"/>
                        </a:rPr>
                        <a:t>Οι σημειώσεις σας</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3885" y="1802884"/>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011905" y="2717284"/>
            <a:ext cx="1374350" cy="646331"/>
          </a:xfrm>
          <a:prstGeom prst="rect">
            <a:avLst/>
          </a:prstGeom>
          <a:noFill/>
        </p:spPr>
        <p:txBody>
          <a:bodyPr wrap="square" rtlCol="0">
            <a:spAutoFit/>
          </a:bodyPr>
          <a:lstStyle/>
          <a:p>
            <a:pPr algn="ctr"/>
            <a:r>
              <a:rPr lang="el-GR" dirty="0">
                <a:solidFill>
                  <a:srgbClr val="1A7EBA"/>
                </a:solidFill>
              </a:rPr>
              <a:t>Κατεβάστε την άσκηση</a:t>
            </a:r>
            <a:r>
              <a:rPr lang="en-US" dirty="0">
                <a:solidFill>
                  <a:srgbClr val="1A7EBA"/>
                </a:solidFill>
              </a:rPr>
              <a:t>!</a:t>
            </a:r>
            <a:endParaRPr lang="el-GR" dirty="0">
              <a:solidFill>
                <a:srgbClr val="1A7EBA"/>
              </a:solidFill>
            </a:endParaRPr>
          </a:p>
        </p:txBody>
      </p:sp>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453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1.1</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Το όραμά μας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3: Ασύμβατες;</a:t>
            </a:r>
          </a:p>
        </p:txBody>
      </p:sp>
      <p:sp>
        <p:nvSpPr>
          <p:cNvPr id="10" name="TextBox 9">
            <a:extLst>
              <a:ext uri="{FF2B5EF4-FFF2-40B4-BE49-F238E27FC236}">
                <a16:creationId xmlns:a16="http://schemas.microsoft.com/office/drawing/2014/main" id="{DD1EE168-7484-41BD-8B07-80D54EA80871}"/>
              </a:ext>
            </a:extLst>
          </p:cNvPr>
          <p:cNvSpPr txBox="1"/>
          <p:nvPr/>
        </p:nvSpPr>
        <p:spPr>
          <a:xfrm>
            <a:off x="838200" y="2598003"/>
            <a:ext cx="9036756" cy="1631216"/>
          </a:xfrm>
          <a:prstGeom prst="rect">
            <a:avLst/>
          </a:prstGeom>
          <a:noFill/>
        </p:spPr>
        <p:txBody>
          <a:bodyPr wrap="square">
            <a:spAutoFit/>
          </a:bodyPr>
          <a:lstStyle/>
          <a:p>
            <a:r>
              <a:rPr lang="el-GR" sz="2000" i="1" dirty="0"/>
              <a:t>Απαντήσεις</a:t>
            </a:r>
            <a:r>
              <a:rPr lang="en-US" sz="2000" i="1" dirty="0"/>
              <a:t>: </a:t>
            </a:r>
            <a:r>
              <a:rPr lang="el-GR" sz="2000" i="1" dirty="0"/>
              <a:t>Κυρίως επηρεάζονται η ανάγκη για ελευθερία και η ανάγκη του να ανήκεις σε μία ομάδα. Η Σίγκριντ θέτει σε κίνδυνο την ανάγκη της για ελευθερία (να έχει τη δική της γνώμη, να μπορεί να παίρνει τις δικές της αποφάσεις) έτσι ώστε να ικανοποιείται η ανάγκη της αίσθησης του «ανήκειν». Δείτε επίσης το μέρος 2 αυτού του φυλλαδίου</a:t>
            </a:r>
            <a:r>
              <a:rPr lang="en-US" sz="2000" i="1" dirty="0"/>
              <a:t>.</a:t>
            </a:r>
            <a:endParaRPr lang="en-GB" sz="2000" i="1" dirty="0"/>
          </a:p>
        </p:txBody>
      </p:sp>
      <p:sp>
        <p:nvSpPr>
          <p:cNvPr id="6" name="TextBox 5">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9785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4: Εικονικοί κόσμοι;</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597176431"/>
              </p:ext>
            </p:extLst>
          </p:nvPr>
        </p:nvGraphicFramePr>
        <p:xfrm>
          <a:off x="838200" y="1788209"/>
          <a:ext cx="9004300" cy="4328465"/>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2993773">
                <a:tc>
                  <a:txBody>
                    <a:bodyPr/>
                    <a:lstStyle/>
                    <a:p>
                      <a:pPr algn="just">
                        <a:lnSpc>
                          <a:spcPct val="130000"/>
                        </a:lnSpc>
                      </a:pPr>
                      <a:r>
                        <a:rPr lang="el-GR" sz="1800" dirty="0">
                          <a:solidFill>
                            <a:srgbClr val="000000"/>
                          </a:solidFill>
                          <a:effectLst/>
                          <a:latin typeface="Calibri" panose="020F0502020204030204" pitchFamily="34" charset="0"/>
                          <a:ea typeface="MyriadPro-Regular"/>
                          <a:cs typeface="Arial" panose="020B0604020202020204" pitchFamily="34" charset="0"/>
                        </a:rPr>
                        <a:t>Ο </a:t>
                      </a:r>
                      <a:r>
                        <a:rPr lang="el-GR" sz="1800" dirty="0" err="1">
                          <a:solidFill>
                            <a:srgbClr val="000000"/>
                          </a:solidFill>
                          <a:effectLst/>
                          <a:latin typeface="Calibri" panose="020F0502020204030204" pitchFamily="34" charset="0"/>
                          <a:ea typeface="MyriadPro-Regular"/>
                          <a:cs typeface="Arial" panose="020B0604020202020204" pitchFamily="34" charset="0"/>
                        </a:rPr>
                        <a:t>Felix</a:t>
                      </a:r>
                      <a:r>
                        <a:rPr lang="el-GR" sz="1800" dirty="0">
                          <a:solidFill>
                            <a:srgbClr val="000000"/>
                          </a:solidFill>
                          <a:effectLst/>
                          <a:latin typeface="Calibri" panose="020F0502020204030204" pitchFamily="34" charset="0"/>
                          <a:ea typeface="MyriadPro-Regular"/>
                          <a:cs typeface="Arial" panose="020B0604020202020204" pitchFamily="34" charset="0"/>
                        </a:rPr>
                        <a:t>, ένας από τους συμμαθητές σου παίζει παιχνίδια στον υπολογιστή. Έχει λίγο χρόνο για το σχολείο ή τους φίλους γιατί περνά πολύ χρόνο στον υπολογιστή του. Τι ανάγκες ικανοποιεί με αυτή τη συμπεριφορά;</a:t>
                      </a:r>
                      <a:endParaRPr lang="en-GB"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Τι σχέση έχει με την ανάγκη για διασκέδαση;</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Τι σχέση έχει με την ανάγκη για δύναμη;</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Τι σχέση έχει με την ανάγκη για αγάπη και την ανάγκη του να ανήκει κάπου;</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Τι σχέση έχει με την ανάγκη για ελευθερία;</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Τι σχέση έχει με την ανάγκη για ασφάλεια και επιβίωση;</a:t>
                      </a:r>
                    </a:p>
                  </a:txBody>
                  <a:tcPr marL="68580" marR="68580" marT="0" marB="0">
                    <a:solidFill>
                      <a:schemeClr val="bg2"/>
                    </a:solidFill>
                  </a:tcPr>
                </a:tc>
                <a:extLst>
                  <a:ext uri="{0D108BD9-81ED-4DB2-BD59-A6C34878D82A}">
                    <a16:rowId xmlns:a16="http://schemas.microsoft.com/office/drawing/2014/main" val="600370016"/>
                  </a:ext>
                </a:extLst>
              </a:tr>
              <a:tr h="1186866">
                <a:tc>
                  <a:txBody>
                    <a:bodyPr/>
                    <a:lstStyle/>
                    <a:p>
                      <a:pPr>
                        <a:spcBef>
                          <a:spcPts val="600"/>
                        </a:spcBef>
                        <a:spcAft>
                          <a:spcPts val="1200"/>
                        </a:spcAft>
                      </a:pPr>
                      <a:r>
                        <a:rPr lang="el-GR" sz="1800" kern="1200" dirty="0">
                          <a:solidFill>
                            <a:schemeClr val="tx1"/>
                          </a:solidFill>
                          <a:effectLst/>
                          <a:latin typeface="+mn-lt"/>
                          <a:ea typeface="+mn-ea"/>
                          <a:cs typeface="+mn-cs"/>
                        </a:rPr>
                        <a:t>Οι σημειώσεις σας</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7687" y="1802884"/>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165558" y="2717284"/>
            <a:ext cx="1201202" cy="923330"/>
          </a:xfrm>
          <a:prstGeom prst="rect">
            <a:avLst/>
          </a:prstGeom>
          <a:noFill/>
        </p:spPr>
        <p:txBody>
          <a:bodyPr wrap="square" rtlCol="0">
            <a:spAutoFit/>
          </a:bodyPr>
          <a:lstStyle/>
          <a:p>
            <a:pPr algn="ctr"/>
            <a:r>
              <a:rPr lang="el-GR" dirty="0">
                <a:solidFill>
                  <a:srgbClr val="1A7EBA"/>
                </a:solidFill>
              </a:rPr>
              <a:t>Κατεβάστε την άσκηση!</a:t>
            </a:r>
          </a:p>
        </p:txBody>
      </p:sp>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678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4: Εικονικοί κόσμοι;</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493115697"/>
              </p:ext>
            </p:extLst>
          </p:nvPr>
        </p:nvGraphicFramePr>
        <p:xfrm>
          <a:off x="523875" y="1690688"/>
          <a:ext cx="11106150" cy="4667278"/>
        </p:xfrm>
        <a:graphic>
          <a:graphicData uri="http://schemas.openxmlformats.org/drawingml/2006/table">
            <a:tbl>
              <a:tblPr firstRow="1" bandRow="1">
                <a:tableStyleId>{17292A2E-F333-43FB-9621-5CBBE7FDCDCB}</a:tableStyleId>
              </a:tblPr>
              <a:tblGrid>
                <a:gridCol w="11106150">
                  <a:extLst>
                    <a:ext uri="{9D8B030D-6E8A-4147-A177-3AD203B41FA5}">
                      <a16:colId xmlns:a16="http://schemas.microsoft.com/office/drawing/2014/main" val="3036613767"/>
                    </a:ext>
                  </a:extLst>
                </a:gridCol>
              </a:tblGrid>
              <a:tr h="4252912">
                <a:tc>
                  <a:txBody>
                    <a:bodyPr/>
                    <a:lstStyle/>
                    <a:p>
                      <a:r>
                        <a:rPr lang="el-GR" sz="2000" b="1" kern="1200" dirty="0">
                          <a:solidFill>
                            <a:schemeClr val="tx1"/>
                          </a:solidFill>
                          <a:effectLst/>
                          <a:latin typeface="+mn-lt"/>
                          <a:ea typeface="+mn-ea"/>
                          <a:cs typeface="+mn-cs"/>
                        </a:rPr>
                        <a:t>Απαντήσεις</a:t>
                      </a:r>
                      <a:r>
                        <a:rPr lang="en-GB" sz="2000" b="1"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pPr marL="285750" lvl="0" indent="-285750">
                        <a:buClr>
                          <a:srgbClr val="F68122"/>
                        </a:buClr>
                        <a:buFont typeface="Wingdings" panose="05000000000000000000" pitchFamily="2" charset="2"/>
                        <a:buChar char="§"/>
                      </a:pPr>
                      <a:r>
                        <a:rPr lang="el-GR" sz="2000" b="1" kern="1200" dirty="0">
                          <a:solidFill>
                            <a:srgbClr val="1A7EBA"/>
                          </a:solidFill>
                          <a:effectLst/>
                          <a:latin typeface="+mn-lt"/>
                          <a:ea typeface="+mn-ea"/>
                          <a:cs typeface="+mn-cs"/>
                        </a:rPr>
                        <a:t>Διασκέδαση: ζωντάνια, το να ανακαλύπτεις νέα πράγματα, να ξεχνάς τον χρόνο και τα πάντα γύρω σου</a:t>
                      </a:r>
                    </a:p>
                    <a:p>
                      <a:pPr marL="285750" lvl="0" indent="-285750">
                        <a:buClr>
                          <a:srgbClr val="F68122"/>
                        </a:buClr>
                        <a:buFont typeface="Wingdings" panose="05000000000000000000" pitchFamily="2" charset="2"/>
                        <a:buChar char="§"/>
                      </a:pPr>
                      <a:r>
                        <a:rPr lang="el-GR" sz="2000" b="1" kern="1200" dirty="0">
                          <a:solidFill>
                            <a:srgbClr val="1A7EBA"/>
                          </a:solidFill>
                          <a:effectLst/>
                          <a:latin typeface="+mn-lt"/>
                          <a:ea typeface="+mn-ea"/>
                          <a:cs typeface="+mn-cs"/>
                        </a:rPr>
                        <a:t>Δύναμη: ικανότητες και δυνάμεις που δεν έχετε αλλιώς ως άνθρωπος στην πραγματική ζωή</a:t>
                      </a:r>
                    </a:p>
                    <a:p>
                      <a:pPr marL="285750" lvl="0" indent="-285750">
                        <a:buClr>
                          <a:srgbClr val="F68122"/>
                        </a:buClr>
                        <a:buFont typeface="Wingdings" panose="05000000000000000000" pitchFamily="2" charset="2"/>
                        <a:buChar char="§"/>
                      </a:pPr>
                      <a:r>
                        <a:rPr lang="el-GR" sz="2000" b="1" kern="1200" dirty="0">
                          <a:solidFill>
                            <a:srgbClr val="1A7EBA"/>
                          </a:solidFill>
                          <a:effectLst/>
                          <a:latin typeface="+mn-lt"/>
                          <a:ea typeface="+mn-ea"/>
                          <a:cs typeface="+mn-cs"/>
                        </a:rPr>
                        <a:t>Αγάπη και αίσθηση του </a:t>
                      </a:r>
                      <a:r>
                        <a:rPr lang="el-GR" sz="2000" b="1" kern="1200" dirty="0" err="1">
                          <a:solidFill>
                            <a:srgbClr val="1A7EBA"/>
                          </a:solidFill>
                          <a:effectLst/>
                          <a:latin typeface="+mn-lt"/>
                          <a:ea typeface="+mn-ea"/>
                          <a:cs typeface="+mn-cs"/>
                        </a:rPr>
                        <a:t>ανήκειν</a:t>
                      </a:r>
                      <a:r>
                        <a:rPr lang="el-GR" sz="2000" b="1" kern="1200" dirty="0">
                          <a:solidFill>
                            <a:srgbClr val="1A7EBA"/>
                          </a:solidFill>
                          <a:effectLst/>
                          <a:latin typeface="+mn-lt"/>
                          <a:ea typeface="+mn-ea"/>
                          <a:cs typeface="+mn-cs"/>
                        </a:rPr>
                        <a:t>: ενθουσιασμός, χαρά</a:t>
                      </a:r>
                    </a:p>
                    <a:p>
                      <a:pPr marL="285750" lvl="0" indent="-285750">
                        <a:buClr>
                          <a:srgbClr val="F68122"/>
                        </a:buClr>
                        <a:buFont typeface="Wingdings" panose="05000000000000000000" pitchFamily="2" charset="2"/>
                        <a:buChar char="§"/>
                      </a:pPr>
                      <a:r>
                        <a:rPr lang="el-GR" sz="2000" b="1" kern="1200" dirty="0">
                          <a:solidFill>
                            <a:srgbClr val="1A7EBA"/>
                          </a:solidFill>
                          <a:effectLst/>
                          <a:latin typeface="+mn-lt"/>
                          <a:ea typeface="+mn-ea"/>
                          <a:cs typeface="+mn-cs"/>
                        </a:rPr>
                        <a:t>Ελευθερία: αποφασίζεις μόνος σου</a:t>
                      </a:r>
                    </a:p>
                    <a:p>
                      <a:pPr marL="285750" lvl="0" indent="-285750">
                        <a:buClr>
                          <a:srgbClr val="F68122"/>
                        </a:buClr>
                        <a:buFont typeface="Wingdings" panose="05000000000000000000" pitchFamily="2" charset="2"/>
                        <a:buChar char="§"/>
                      </a:pPr>
                      <a:r>
                        <a:rPr lang="el-GR" sz="2000" b="1" kern="1200" dirty="0">
                          <a:solidFill>
                            <a:srgbClr val="1A7EBA"/>
                          </a:solidFill>
                          <a:effectLst/>
                          <a:latin typeface="+mn-lt"/>
                          <a:ea typeface="+mn-ea"/>
                          <a:cs typeface="+mn-cs"/>
                        </a:rPr>
                        <a:t>Ασφάλεια και επιβίωση: συγκίνηση, αλλά τίποτα δεν μπορεί να συμβεί στην πραγματική ζωή</a:t>
                      </a:r>
                      <a:endParaRPr lang="en-GB" sz="2000" b="1" kern="1200" dirty="0">
                        <a:solidFill>
                          <a:srgbClr val="1A7EBA"/>
                        </a:solidFill>
                        <a:effectLst/>
                        <a:latin typeface="+mn-lt"/>
                        <a:ea typeface="+mn-ea"/>
                        <a:cs typeface="+mn-cs"/>
                      </a:endParaRPr>
                    </a:p>
                    <a:p>
                      <a:pPr marL="285750" lvl="0" indent="-285750">
                        <a:buClr>
                          <a:srgbClr val="F68122"/>
                        </a:buClr>
                        <a:buFont typeface="Wingdings" panose="05000000000000000000" pitchFamily="2" charset="2"/>
                        <a:buChar char="§"/>
                      </a:pPr>
                      <a:endParaRPr lang="en-GB" sz="2000" b="1" kern="1200" dirty="0">
                        <a:solidFill>
                          <a:srgbClr val="1A7EBA"/>
                        </a:solidFill>
                        <a:effectLst/>
                        <a:latin typeface="+mn-lt"/>
                        <a:ea typeface="+mn-ea"/>
                        <a:cs typeface="+mn-cs"/>
                      </a:endParaRPr>
                    </a:p>
                    <a:p>
                      <a:pPr marL="0" indent="0">
                        <a:buClr>
                          <a:srgbClr val="F68122"/>
                        </a:buClr>
                        <a:buFont typeface="Wingdings" panose="05000000000000000000" pitchFamily="2" charset="2"/>
                        <a:buNone/>
                      </a:pPr>
                      <a:r>
                        <a:rPr lang="el-GR" sz="2000" b="0" kern="1200" dirty="0">
                          <a:solidFill>
                            <a:schemeClr val="tx1"/>
                          </a:solidFill>
                          <a:effectLst/>
                          <a:latin typeface="+mn-lt"/>
                          <a:ea typeface="+mn-ea"/>
                          <a:cs typeface="+mn-cs"/>
                        </a:rPr>
                        <a:t>Όσο συναρπαστικό και δελεαστικό μπορεί να είναι το να βυθιστείτε σε εικονικούς κόσμους παιχνιδιών, ο </a:t>
                      </a:r>
                      <a:r>
                        <a:rPr lang="el-GR" sz="2000" b="0" kern="1200" dirty="0" err="1">
                          <a:solidFill>
                            <a:schemeClr val="tx1"/>
                          </a:solidFill>
                          <a:effectLst/>
                          <a:latin typeface="+mn-lt"/>
                          <a:ea typeface="+mn-ea"/>
                          <a:cs typeface="+mn-cs"/>
                        </a:rPr>
                        <a:t>Felix</a:t>
                      </a:r>
                      <a:r>
                        <a:rPr lang="el-GR" sz="2000" b="0" kern="1200" dirty="0">
                          <a:solidFill>
                            <a:schemeClr val="tx1"/>
                          </a:solidFill>
                          <a:effectLst/>
                          <a:latin typeface="+mn-lt"/>
                          <a:ea typeface="+mn-ea"/>
                          <a:cs typeface="+mn-cs"/>
                        </a:rPr>
                        <a:t> δεν πρέπει να ξεχνά τις πραγματικές βασικές του ανάγκες στον πραγματικό κόσμο. Αν το παρακάνετε με το παιχνίδι, χάνετε την ελευθερία να αποφασίσετε μόνοι σας πώς θα χρησιμοποιήσετε τον χρόνο σας, καθώς και την καλή επαφή με τον εαυτό σας και τους συνανθρώπους σας</a:t>
                      </a:r>
                      <a:r>
                        <a:rPr lang="en-GB" sz="2000" b="0" kern="1200" dirty="0">
                          <a:solidFill>
                            <a:schemeClr val="tx1"/>
                          </a:solidFill>
                          <a:effectLst/>
                          <a:latin typeface="+mn-lt"/>
                          <a:ea typeface="+mn-ea"/>
                          <a:cs typeface="+mn-cs"/>
                        </a:rPr>
                        <a:t>.</a:t>
                      </a:r>
                      <a:endParaRPr lang="en-GB" sz="20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600370016"/>
                  </a:ext>
                </a:extLst>
              </a:tr>
              <a:tr h="414366">
                <a:tc>
                  <a:txBody>
                    <a:bodyPr/>
                    <a:lstStyle/>
                    <a:p>
                      <a:pPr>
                        <a:spcBef>
                          <a:spcPts val="600"/>
                        </a:spcBef>
                        <a:spcAft>
                          <a:spcPts val="1200"/>
                        </a:spcAft>
                      </a:pPr>
                      <a:endParaRPr lang="el-GR" sz="20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2884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a:xfrm>
            <a:off x="838200" y="365125"/>
            <a:ext cx="10860314" cy="1325563"/>
          </a:xfrm>
        </p:spPr>
        <p:txBody>
          <a:bodyPr>
            <a:normAutofit/>
          </a:bodyPr>
          <a:lstStyle/>
          <a:p>
            <a:r>
              <a:rPr lang="el-GR" dirty="0">
                <a:solidFill>
                  <a:schemeClr val="tx1"/>
                </a:solidFill>
              </a:rPr>
              <a:t>Άσκηση 5: Καλύπτονται οι βασικές σας ανάγκες;</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483723939"/>
              </p:ext>
            </p:extLst>
          </p:nvPr>
        </p:nvGraphicFramePr>
        <p:xfrm>
          <a:off x="235973" y="1788210"/>
          <a:ext cx="10823913" cy="4997323"/>
        </p:xfrm>
        <a:graphic>
          <a:graphicData uri="http://schemas.openxmlformats.org/drawingml/2006/table">
            <a:tbl>
              <a:tblPr firstRow="1" bandRow="1">
                <a:tableStyleId>{17292A2E-F333-43FB-9621-5CBBE7FDCDCB}</a:tableStyleId>
              </a:tblPr>
              <a:tblGrid>
                <a:gridCol w="10823913">
                  <a:extLst>
                    <a:ext uri="{9D8B030D-6E8A-4147-A177-3AD203B41FA5}">
                      <a16:colId xmlns:a16="http://schemas.microsoft.com/office/drawing/2014/main" val="3036613767"/>
                    </a:ext>
                  </a:extLst>
                </a:gridCol>
              </a:tblGrid>
              <a:tr h="4282196">
                <a:tc>
                  <a:txBody>
                    <a:bodyPr/>
                    <a:lstStyle/>
                    <a:p>
                      <a:pPr algn="just">
                        <a:lnSpc>
                          <a:spcPct val="130000"/>
                        </a:lnSpc>
                      </a:pPr>
                      <a:r>
                        <a:rPr lang="el-GR" sz="1800" dirty="0">
                          <a:solidFill>
                            <a:srgbClr val="000000"/>
                          </a:solidFill>
                          <a:effectLst/>
                          <a:latin typeface="Calibri" panose="020F0502020204030204" pitchFamily="34" charset="0"/>
                          <a:ea typeface="MyriadPro-Regular"/>
                          <a:cs typeface="Arial" panose="020B0604020202020204" pitchFamily="34" charset="0"/>
                        </a:rPr>
                        <a:t>Συμφωνείτε με το καθένα από τα παρακάτω</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Η επιβίωσή μου είναι εξασφαλισμένη (έχω φαγητό, νερό, μέρος για ύπνο, νιώθω υγιής) και νιώθω ασφαλής.</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Έχω τουλάχιστον ένα άτομο που αγαπώ και που επίσης νοιάζεται για μένα. Υπάρχει τουλάχιστον ένα άτομο στη ζωή μου στο οποίο μπορώ να βασιστώ όταν χρειάζομαι κάτι. Έχω επίσης κάποιον που απολαμβάνω να περνάω χρόνο μαζί του και νιώθω άνετα.</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Μπορώ να πάρω τις δικές μου αποφάσεις στη ζωή μου και υπάρχουν περιπτώσεις στη ζωή μου, κατάλληλες για την ηλικία μου, για τις οποίες επιτρέπεται να αναλάβω την ευθύνη. (Για παράδειγμα: το δωμάτιό μου, πώς κανονίζω την εργασία μου, τι φίλους συναντώ, πώς ξοδεύω το χαρτζιλίκι μου κ.λπ.).</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Διασκεδάζω αρκετά στη ζωή μου και επίσης έχω αρκετές ευκαιρίες για να ανακαλύψω νέα πράγματα.</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Απολαμβάνω σεβασμού από τους συνομηλίκους μου και μπορώ να συνεισφέρω τις απόψεις και τις ιδέες μου</a:t>
                      </a: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a:p>
                      <a:pPr marL="0" lvl="0" indent="0" algn="just">
                        <a:lnSpc>
                          <a:spcPct val="130000"/>
                        </a:lnSpc>
                        <a:spcBef>
                          <a:spcPts val="500"/>
                        </a:spcBef>
                        <a:buClr>
                          <a:srgbClr val="ED7D31"/>
                        </a:buClr>
                        <a:buSzPts val="1600"/>
                        <a:buFont typeface="Wingdings" panose="05000000000000000000" pitchFamily="2" charset="2"/>
                        <a:buNone/>
                      </a:pPr>
                      <a:r>
                        <a:rPr lang="el-GR"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Έτσι θα μπορούσε κανείς να περιγράψει την επιθυμητή βασική κατάσταση. Στις περισσότερες περιπτώσεις, τουλάχιστον στην κοινωνία μας, αυτό συμβαίνει</a:t>
                      </a:r>
                      <a:r>
                        <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a:t>
                      </a:r>
                    </a:p>
                  </a:txBody>
                  <a:tcPr marL="68580" marR="68580" marT="0" marB="0">
                    <a:solidFill>
                      <a:schemeClr val="bg2"/>
                    </a:solidFill>
                  </a:tcPr>
                </a:tc>
                <a:extLst>
                  <a:ext uri="{0D108BD9-81ED-4DB2-BD59-A6C34878D82A}">
                    <a16:rowId xmlns:a16="http://schemas.microsoft.com/office/drawing/2014/main" val="600370016"/>
                  </a:ext>
                </a:extLst>
              </a:tr>
              <a:tr h="362027">
                <a:tc>
                  <a:txBody>
                    <a:bodyPr/>
                    <a:lstStyle/>
                    <a:p>
                      <a:pPr>
                        <a:spcBef>
                          <a:spcPts val="600"/>
                        </a:spcBef>
                        <a:spcAft>
                          <a:spcPts val="1200"/>
                        </a:spcAft>
                      </a:pPr>
                      <a:r>
                        <a:rPr lang="el-GR" sz="1800" i="1" kern="1200" dirty="0">
                          <a:solidFill>
                            <a:schemeClr val="tx1"/>
                          </a:solidFill>
                          <a:effectLst/>
                          <a:latin typeface="+mn-lt"/>
                          <a:ea typeface="+mn-ea"/>
                          <a:cs typeface="+mn-cs"/>
                        </a:rPr>
                        <a:t>Οι σημειώσεις σας</a:t>
                      </a:r>
                      <a:endParaRPr lang="el-GR" i="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8711" y="1725762"/>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1001830" y="2724536"/>
            <a:ext cx="1215972" cy="923330"/>
          </a:xfrm>
          <a:prstGeom prst="rect">
            <a:avLst/>
          </a:prstGeom>
          <a:noFill/>
        </p:spPr>
        <p:txBody>
          <a:bodyPr wrap="square" rtlCol="0">
            <a:spAutoFit/>
          </a:bodyPr>
          <a:lstStyle/>
          <a:p>
            <a:pPr algn="ctr"/>
            <a:r>
              <a:rPr lang="el-GR" dirty="0">
                <a:solidFill>
                  <a:srgbClr val="1A7EBA"/>
                </a:solidFill>
              </a:rPr>
              <a:t>Κατεβάστε την άσκηση!</a:t>
            </a:r>
          </a:p>
        </p:txBody>
      </p:sp>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8812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6: Τι χρειάζεστε αυτή τη στιγμή;</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683940027"/>
              </p:ext>
            </p:extLst>
          </p:nvPr>
        </p:nvGraphicFramePr>
        <p:xfrm>
          <a:off x="235974" y="1788210"/>
          <a:ext cx="10515600" cy="4983897"/>
        </p:xfrm>
        <a:graphic>
          <a:graphicData uri="http://schemas.openxmlformats.org/drawingml/2006/table">
            <a:tbl>
              <a:tblPr firstRow="1" bandRow="1">
                <a:tableStyleId>{17292A2E-F333-43FB-9621-5CBBE7FDCDCB}</a:tableStyleId>
              </a:tblPr>
              <a:tblGrid>
                <a:gridCol w="10515600">
                  <a:extLst>
                    <a:ext uri="{9D8B030D-6E8A-4147-A177-3AD203B41FA5}">
                      <a16:colId xmlns:a16="http://schemas.microsoft.com/office/drawing/2014/main" val="3036613767"/>
                    </a:ext>
                  </a:extLst>
                </a:gridCol>
              </a:tblGrid>
              <a:tr h="3932215">
                <a:tc>
                  <a:txBody>
                    <a:bodyPr/>
                    <a:lstStyle/>
                    <a:p>
                      <a:pPr algn="just">
                        <a:lnSpc>
                          <a:spcPct val="130000"/>
                        </a:lnSpc>
                      </a:pPr>
                      <a:r>
                        <a:rPr lang="el-GR" sz="1800" dirty="0">
                          <a:solidFill>
                            <a:srgbClr val="000000"/>
                          </a:solidFill>
                          <a:effectLst/>
                          <a:latin typeface="Calibri" panose="020F0502020204030204" pitchFamily="34" charset="0"/>
                          <a:ea typeface="MyriadPro-Regular"/>
                          <a:cs typeface="Arial" panose="020B0604020202020204" pitchFamily="34" charset="0"/>
                        </a:rPr>
                        <a:t>Φανταστείτε την ακόλουθη κατάσταση: Κάθεστε για αρκετές ώρες μελετώντας για το αυριανό τεστ. Παρατηρείτε μια ανησυχία και ένα άβολο συναίσθημα να ξεπηδάει από μέσα σας.</a:t>
                      </a:r>
                    </a:p>
                    <a:p>
                      <a:pPr algn="just">
                        <a:lnSpc>
                          <a:spcPct val="130000"/>
                        </a:lnSpc>
                      </a:pPr>
                      <a:r>
                        <a:rPr lang="el-GR" sz="1800" dirty="0">
                          <a:solidFill>
                            <a:srgbClr val="000000"/>
                          </a:solidFill>
                          <a:effectLst/>
                          <a:latin typeface="Calibri" panose="020F0502020204030204" pitchFamily="34" charset="0"/>
                          <a:ea typeface="MyriadPro-Regular"/>
                          <a:cs typeface="Arial" panose="020B0604020202020204" pitchFamily="34" charset="0"/>
                        </a:rPr>
                        <a:t>Φανταστείτε πώς αντιλαμβάνεστε αυτή την ανησυχία και το άβολο συναίσθημα - τι θέλουν να σας πουν;</a:t>
                      </a:r>
                    </a:p>
                    <a:p>
                      <a:pPr marL="342900" lvl="0" indent="-342900" algn="just">
                        <a:lnSpc>
                          <a:spcPct val="130000"/>
                        </a:lnSpc>
                        <a:spcBef>
                          <a:spcPts val="500"/>
                        </a:spcBef>
                        <a:buClr>
                          <a:srgbClr val="ED7D31"/>
                        </a:buClr>
                        <a:buSzPts val="1600"/>
                        <a:buFont typeface="+mj-lt"/>
                        <a:buAutoNum type="arabicPeriod"/>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Ίσως χρειάζεστε άσκηση για να ξαναρχίσει η κυκλοφορία σας, ίσως διψάτε ή πεινάτε; (Για ποια βασική ανάγκη μιλάμε εδώ).</a:t>
                      </a:r>
                    </a:p>
                    <a:p>
                      <a:pPr marL="342900" lvl="0" indent="-342900" algn="just">
                        <a:lnSpc>
                          <a:spcPct val="130000"/>
                        </a:lnSpc>
                        <a:spcBef>
                          <a:spcPts val="500"/>
                        </a:spcBef>
                        <a:buClr>
                          <a:srgbClr val="ED7D31"/>
                        </a:buClr>
                        <a:buSzPts val="1600"/>
                        <a:buFont typeface="+mj-lt"/>
                        <a:buAutoNum type="arabicPeriod"/>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Φοβάστε ίσως μήπως δεν περάσετε το τεστ και αποτύχετε; (Για ποια βασική ανάγκη μιλάμε εδώ;)</a:t>
                      </a:r>
                    </a:p>
                    <a:p>
                      <a:pPr marL="342900" lvl="0" indent="-342900" algn="just">
                        <a:lnSpc>
                          <a:spcPct val="130000"/>
                        </a:lnSpc>
                        <a:spcBef>
                          <a:spcPts val="500"/>
                        </a:spcBef>
                        <a:buClr>
                          <a:srgbClr val="ED7D31"/>
                        </a:buClr>
                        <a:buSzPts val="1600"/>
                        <a:buFont typeface="+mj-lt"/>
                        <a:buAutoNum type="arabicPeriod"/>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Ίσως προτιμάτε να είστε με άλλους παρά να μελετάτε μόνοι σας; (Για ποια βασική ανάγκη μιλάμε εδώ;)</a:t>
                      </a:r>
                    </a:p>
                    <a:p>
                      <a:pPr marL="342900" lvl="0" indent="-342900" algn="just">
                        <a:lnSpc>
                          <a:spcPct val="130000"/>
                        </a:lnSpc>
                        <a:spcBef>
                          <a:spcPts val="500"/>
                        </a:spcBef>
                        <a:buClr>
                          <a:srgbClr val="ED7D31"/>
                        </a:buClr>
                        <a:buSzPts val="1600"/>
                        <a:buFont typeface="+mj-lt"/>
                        <a:buAutoNum type="arabicPeriod"/>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Ίσως νιώθετε αναγκασμένοι να διαβάσετε και προτιμάτε να κάνετε κάτι εντελώς διαφορετικό; (Ποια είναι η βασική ανάγκη εδώ;)</a:t>
                      </a:r>
                    </a:p>
                    <a:p>
                      <a:pPr marL="342900" lvl="0" indent="-342900" algn="just">
                        <a:lnSpc>
                          <a:spcPct val="130000"/>
                        </a:lnSpc>
                        <a:spcBef>
                          <a:spcPts val="500"/>
                        </a:spcBef>
                        <a:buClr>
                          <a:srgbClr val="ED7D31"/>
                        </a:buClr>
                        <a:buSzPts val="1600"/>
                        <a:buFont typeface="+mj-lt"/>
                        <a:buAutoNum type="arabicPeriod"/>
                      </a:pPr>
                      <a:r>
                        <a:rPr lang="el-G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Ίσως θεωρείτε το υλικό εντελώς αδιάφορο και δεν ξέρετε σε τι θα το χρειαστείτε ποτέ στη ζωή σας; (Για ποια βασική ανάγκη πρόκειται;).</a:t>
                      </a:r>
                    </a:p>
                  </a:txBody>
                  <a:tcPr marL="68580" marR="68580" marT="0" marB="0">
                    <a:solidFill>
                      <a:schemeClr val="bg2"/>
                    </a:solidFill>
                  </a:tcPr>
                </a:tc>
                <a:extLst>
                  <a:ext uri="{0D108BD9-81ED-4DB2-BD59-A6C34878D82A}">
                    <a16:rowId xmlns:a16="http://schemas.microsoft.com/office/drawing/2014/main" val="600370016"/>
                  </a:ext>
                </a:extLst>
              </a:tr>
              <a:tr h="772450">
                <a:tc>
                  <a:txBody>
                    <a:bodyPr/>
                    <a:lstStyle/>
                    <a:p>
                      <a:pPr>
                        <a:spcBef>
                          <a:spcPts val="600"/>
                        </a:spcBef>
                        <a:spcAft>
                          <a:spcPts val="1200"/>
                        </a:spcAft>
                      </a:pPr>
                      <a:r>
                        <a:rPr lang="el-GR" sz="1800" i="1" kern="1200" dirty="0">
                          <a:solidFill>
                            <a:schemeClr val="tx1"/>
                          </a:solidFill>
                          <a:effectLst/>
                          <a:latin typeface="+mn-lt"/>
                          <a:ea typeface="+mn-ea"/>
                          <a:cs typeface="+mn-cs"/>
                        </a:rPr>
                        <a:t>Οι σημειώσεις σας</a:t>
                      </a: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38430" y="1725762"/>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682513" y="2724537"/>
            <a:ext cx="1564317" cy="646331"/>
          </a:xfrm>
          <a:prstGeom prst="rect">
            <a:avLst/>
          </a:prstGeom>
          <a:noFill/>
        </p:spPr>
        <p:txBody>
          <a:bodyPr wrap="square" rtlCol="0">
            <a:spAutoFit/>
          </a:bodyPr>
          <a:lstStyle/>
          <a:p>
            <a:pPr algn="ctr"/>
            <a:r>
              <a:rPr lang="el-GR" dirty="0">
                <a:solidFill>
                  <a:srgbClr val="1A7EBA"/>
                </a:solidFill>
              </a:rPr>
              <a:t>Κατεβάστε την άσκηση!</a:t>
            </a:r>
          </a:p>
        </p:txBody>
      </p:sp>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992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l-GR" dirty="0">
                <a:solidFill>
                  <a:schemeClr val="tx1"/>
                </a:solidFill>
              </a:rPr>
              <a:t>Άσκηση 6: Τι χρειάζεστε αυτή τη στιγμή;</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pPr marL="0" indent="0" algn="just">
              <a:lnSpc>
                <a:spcPct val="130000"/>
              </a:lnSpc>
              <a:buNone/>
            </a:pPr>
            <a:r>
              <a:rPr lang="el-GR" sz="1800" b="1" dirty="0">
                <a:effectLst/>
                <a:latin typeface="Calibri" panose="020F0502020204030204" pitchFamily="34" charset="0"/>
                <a:ea typeface="MyriadPro-Regular"/>
                <a:cs typeface="Arial" panose="020B0604020202020204" pitchFamily="34" charset="0"/>
              </a:rPr>
              <a:t>Απαντήσεις</a:t>
            </a:r>
            <a:r>
              <a:rPr lang="en-GB" sz="1800" b="1" dirty="0">
                <a:effectLst/>
                <a:latin typeface="Calibri" panose="020F0502020204030204" pitchFamily="34" charset="0"/>
                <a:ea typeface="MyriadPro-Regular"/>
                <a:cs typeface="Arial" panose="020B0604020202020204" pitchFamily="34" charset="0"/>
              </a:rPr>
              <a:t>:</a:t>
            </a:r>
          </a:p>
          <a:p>
            <a:pPr marL="342900" indent="-342900" algn="just">
              <a:lnSpc>
                <a:spcPct val="130000"/>
              </a:lnSpc>
              <a:buFont typeface="+mj-lt"/>
              <a:buAutoNum type="arabicPeriod"/>
            </a:pPr>
            <a:r>
              <a:rPr lang="el-GR" sz="1800" dirty="0">
                <a:effectLst/>
                <a:latin typeface="Calibri" panose="020F0502020204030204" pitchFamily="34" charset="0"/>
                <a:ea typeface="MyriadPro-Regular"/>
                <a:cs typeface="Arial" panose="020B0604020202020204" pitchFamily="34" charset="0"/>
              </a:rPr>
              <a:t>ασφάλεια και επιβίωση</a:t>
            </a:r>
          </a:p>
          <a:p>
            <a:pPr marL="342900" indent="-342900" algn="just">
              <a:lnSpc>
                <a:spcPct val="130000"/>
              </a:lnSpc>
              <a:buFont typeface="+mj-lt"/>
              <a:buAutoNum type="arabicPeriod"/>
            </a:pPr>
            <a:r>
              <a:rPr lang="el-GR" sz="1800" dirty="0">
                <a:effectLst/>
                <a:latin typeface="Calibri" panose="020F0502020204030204" pitchFamily="34" charset="0"/>
                <a:ea typeface="MyriadPro-Regular"/>
                <a:cs typeface="Arial" panose="020B0604020202020204" pitchFamily="34" charset="0"/>
              </a:rPr>
              <a:t>δύναμη</a:t>
            </a:r>
          </a:p>
          <a:p>
            <a:pPr marL="342900" indent="-342900" algn="just">
              <a:lnSpc>
                <a:spcPct val="130000"/>
              </a:lnSpc>
              <a:buFont typeface="+mj-lt"/>
              <a:buAutoNum type="arabicPeriod"/>
            </a:pPr>
            <a:r>
              <a:rPr lang="el-GR" sz="1800" dirty="0">
                <a:effectLst/>
                <a:latin typeface="Calibri" panose="020F0502020204030204" pitchFamily="34" charset="0"/>
                <a:ea typeface="MyriadPro-Regular"/>
                <a:cs typeface="Arial" panose="020B0604020202020204" pitchFamily="34" charset="0"/>
              </a:rPr>
              <a:t>αγάπη και αίσθηση του να ανήκεις κάπου</a:t>
            </a:r>
          </a:p>
          <a:p>
            <a:pPr marL="342900" indent="-342900" algn="just">
              <a:lnSpc>
                <a:spcPct val="130000"/>
              </a:lnSpc>
              <a:buFont typeface="+mj-lt"/>
              <a:buAutoNum type="arabicPeriod"/>
            </a:pPr>
            <a:r>
              <a:rPr lang="el-GR" sz="1800" dirty="0">
                <a:effectLst/>
                <a:latin typeface="Calibri" panose="020F0502020204030204" pitchFamily="34" charset="0"/>
                <a:ea typeface="MyriadPro-Regular"/>
                <a:cs typeface="Arial" panose="020B0604020202020204" pitchFamily="34" charset="0"/>
              </a:rPr>
              <a:t>ελευθερία</a:t>
            </a:r>
          </a:p>
          <a:p>
            <a:pPr marL="342900" indent="-342900" algn="just">
              <a:lnSpc>
                <a:spcPct val="130000"/>
              </a:lnSpc>
              <a:buFont typeface="+mj-lt"/>
              <a:buAutoNum type="arabicPeriod"/>
            </a:pPr>
            <a:r>
              <a:rPr lang="el-GR" sz="1800" dirty="0">
                <a:effectLst/>
                <a:latin typeface="Calibri" panose="020F0502020204030204" pitchFamily="34" charset="0"/>
                <a:ea typeface="MyriadPro-Regular"/>
                <a:cs typeface="Arial" panose="020B0604020202020204" pitchFamily="34" charset="0"/>
              </a:rPr>
              <a:t>διασκέδαση</a:t>
            </a:r>
          </a:p>
          <a:p>
            <a:pPr marL="342900" indent="-342900">
              <a:buFont typeface="+mj-lt"/>
              <a:buAutoNum type="arabicPeriod"/>
            </a:pPr>
            <a:endParaRPr lang="el-GR" dirty="0"/>
          </a:p>
        </p:txBody>
      </p:sp>
      <p:sp>
        <p:nvSpPr>
          <p:cNvPr id="9" name="TextBox 8">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Ασκήσεις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5715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49606" y="4667761"/>
            <a:ext cx="10134600"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1.5</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Πώς να εκφράσετε τις ανάγκες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2895354" y="-9631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352387"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560775"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33">
            <a:extLst>
              <a:ext uri="{FF2B5EF4-FFF2-40B4-BE49-F238E27FC236}">
                <a16:creationId xmlns:a16="http://schemas.microsoft.com/office/drawing/2014/main" id="{91F25D22-1D23-4552-8429-1C7FB5E9BD25}"/>
              </a:ext>
            </a:extLst>
          </p:cNvPr>
          <p:cNvSpPr/>
          <p:nvPr/>
        </p:nvSpPr>
        <p:spPr>
          <a:xfrm>
            <a:off x="11277600" y="-533400"/>
            <a:ext cx="1743759" cy="17272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411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4144">
            <a:extLst>
              <a:ext uri="{FF2B5EF4-FFF2-40B4-BE49-F238E27FC236}">
                <a16:creationId xmlns:a16="http://schemas.microsoft.com/office/drawing/2014/main" id="{CFC989EA-BD45-4DD9-8352-82F8D9C54A42}"/>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442906" y="5867348"/>
            <a:ext cx="10749094" cy="961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40FF7485-9DBE-47F5-B335-5ECFC171732B}"/>
              </a:ext>
            </a:extLst>
          </p:cNvPr>
          <p:cNvSpPr>
            <a:spLocks noGrp="1"/>
          </p:cNvSpPr>
          <p:nvPr>
            <p:ph type="title"/>
          </p:nvPr>
        </p:nvSpPr>
        <p:spPr>
          <a:xfrm>
            <a:off x="838199" y="365125"/>
            <a:ext cx="11174835" cy="1325563"/>
          </a:xfrm>
        </p:spPr>
        <p:txBody>
          <a:bodyPr>
            <a:normAutofit/>
          </a:bodyPr>
          <a:lstStyle/>
          <a:p>
            <a:r>
              <a:rPr lang="el-GR" sz="4000" dirty="0"/>
              <a:t>5	Πώς να εκφράσετε (να διατυπώσετε) τις ανάγκες</a:t>
            </a:r>
          </a:p>
        </p:txBody>
      </p:sp>
      <p:sp>
        <p:nvSpPr>
          <p:cNvPr id="3" name="Θέση περιεχομένου 2">
            <a:extLst>
              <a:ext uri="{FF2B5EF4-FFF2-40B4-BE49-F238E27FC236}">
                <a16:creationId xmlns:a16="http://schemas.microsoft.com/office/drawing/2014/main" id="{25B3F893-4D49-44FD-8F46-545C7D761E04}"/>
              </a:ext>
            </a:extLst>
          </p:cNvPr>
          <p:cNvSpPr>
            <a:spLocks noGrp="1"/>
          </p:cNvSpPr>
          <p:nvPr>
            <p:ph idx="1"/>
          </p:nvPr>
        </p:nvSpPr>
        <p:spPr/>
        <p:txBody>
          <a:bodyPr/>
          <a:lstStyle/>
          <a:p>
            <a:endParaRPr lang="el-GR" dirty="0"/>
          </a:p>
        </p:txBody>
      </p:sp>
      <p:grpSp>
        <p:nvGrpSpPr>
          <p:cNvPr id="4" name="Gruppieren 226">
            <a:extLst>
              <a:ext uri="{FF2B5EF4-FFF2-40B4-BE49-F238E27FC236}">
                <a16:creationId xmlns:a16="http://schemas.microsoft.com/office/drawing/2014/main" id="{FDF764D7-E5D7-4644-B60C-1D6CD2FC49F8}"/>
              </a:ext>
            </a:extLst>
          </p:cNvPr>
          <p:cNvGrpSpPr/>
          <p:nvPr/>
        </p:nvGrpSpPr>
        <p:grpSpPr>
          <a:xfrm>
            <a:off x="1524004" y="1388534"/>
            <a:ext cx="9618134" cy="4368799"/>
            <a:chOff x="0" y="0"/>
            <a:chExt cx="5486400" cy="3200400"/>
          </a:xfrm>
        </p:grpSpPr>
        <p:grpSp>
          <p:nvGrpSpPr>
            <p:cNvPr id="5" name="Gruppieren 227">
              <a:extLst>
                <a:ext uri="{FF2B5EF4-FFF2-40B4-BE49-F238E27FC236}">
                  <a16:creationId xmlns:a16="http://schemas.microsoft.com/office/drawing/2014/main" id="{2E42A82A-C62C-42E3-A7CD-F437B1A94C27}"/>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0960AF20-01ED-41B4-88DC-6217B8E701F8}"/>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Rechteck: abgerundete Ecken 229">
                <a:extLst>
                  <a:ext uri="{FF2B5EF4-FFF2-40B4-BE49-F238E27FC236}">
                    <a16:creationId xmlns:a16="http://schemas.microsoft.com/office/drawing/2014/main" id="{0BFCEF1D-C860-44FD-8411-0F9D138221B9}"/>
                  </a:ext>
                </a:extLst>
              </p:cNvPr>
              <p:cNvSpPr/>
              <p:nvPr/>
            </p:nvSpPr>
            <p:spPr>
              <a:xfrm>
                <a:off x="0" y="0"/>
                <a:ext cx="4389120" cy="7040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feld 230">
                <a:extLst>
                  <a:ext uri="{FF2B5EF4-FFF2-40B4-BE49-F238E27FC236}">
                    <a16:creationId xmlns:a16="http://schemas.microsoft.com/office/drawing/2014/main" id="{4DF59BA5-3D03-4C9C-A2F0-21A039B68960}"/>
                  </a:ext>
                </a:extLst>
              </p:cNvPr>
              <p:cNvSpPr txBox="1"/>
              <p:nvPr/>
            </p:nvSpPr>
            <p:spPr>
              <a:xfrm>
                <a:off x="20622" y="20622"/>
                <a:ext cx="3569858"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Το πρώτο και πιο σημαντικό βήμα είναι να αναγνωρίσετε ότι αυτή τη στιγμή μια ανάγκη σας υφίσταται καταπίεση ή επίθεση. Πώς το αναγνωρίζετε αυτό; Ακριβώς</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9" name="Rechteck: abgerundete Ecken 231">
                <a:extLst>
                  <a:ext uri="{FF2B5EF4-FFF2-40B4-BE49-F238E27FC236}">
                    <a16:creationId xmlns:a16="http://schemas.microsoft.com/office/drawing/2014/main" id="{D701C39F-144F-4C9D-B7B7-6DEA8C87C887}"/>
                  </a:ext>
                </a:extLst>
              </p:cNvPr>
              <p:cNvSpPr/>
              <p:nvPr/>
            </p:nvSpPr>
            <p:spPr>
              <a:xfrm>
                <a:off x="367588" y="832104"/>
                <a:ext cx="4389120" cy="704088"/>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Textfeld 232">
                <a:extLst>
                  <a:ext uri="{FF2B5EF4-FFF2-40B4-BE49-F238E27FC236}">
                    <a16:creationId xmlns:a16="http://schemas.microsoft.com/office/drawing/2014/main" id="{7491DF99-AADF-4967-9DD6-509F085FC778}"/>
                  </a:ext>
                </a:extLst>
              </p:cNvPr>
              <p:cNvSpPr txBox="1"/>
              <p:nvPr/>
            </p:nvSpPr>
            <p:spPr>
              <a:xfrm>
                <a:off x="388210" y="852726"/>
                <a:ext cx="3522630"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Το παρατηρείτε όταν αναδύεται μέσα σας ένα δυσάρεστο συναίσθημα. Παρατηρείτε ότι κάτι δεν είναι σωστό</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9DB47230-FA52-466D-86F1-494469868340}"/>
                  </a:ext>
                </a:extLst>
              </p:cNvPr>
              <p:cNvSpPr/>
              <p:nvPr/>
            </p:nvSpPr>
            <p:spPr>
              <a:xfrm>
                <a:off x="729691" y="1664208"/>
                <a:ext cx="4389120"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feld 234">
                <a:extLst>
                  <a:ext uri="{FF2B5EF4-FFF2-40B4-BE49-F238E27FC236}">
                    <a16:creationId xmlns:a16="http://schemas.microsoft.com/office/drawing/2014/main" id="{F1B3DDB7-7F21-4A05-AFBC-0BD4F1D6F899}"/>
                  </a:ext>
                </a:extLst>
              </p:cNvPr>
              <p:cNvSpPr txBox="1"/>
              <p:nvPr/>
            </p:nvSpPr>
            <p:spPr>
              <a:xfrm>
                <a:off x="750313" y="1684830"/>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Μην καταπιέζετε αυτό το συναίσθημα, αλλά νιώστε μέσα σας και αναρωτηθείτε τι ανάγκη προκύπτει</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3" name="Rechteck: abgerundete Ecken 235">
                <a:extLst>
                  <a:ext uri="{FF2B5EF4-FFF2-40B4-BE49-F238E27FC236}">
                    <a16:creationId xmlns:a16="http://schemas.microsoft.com/office/drawing/2014/main" id="{C5B6B89F-79C8-463C-9969-81EFF9DB7763}"/>
                  </a:ext>
                </a:extLst>
              </p:cNvPr>
              <p:cNvSpPr/>
              <p:nvPr/>
            </p:nvSpPr>
            <p:spPr>
              <a:xfrm>
                <a:off x="1097279" y="2496312"/>
                <a:ext cx="4389120" cy="704088"/>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4" name="Textfeld 236">
                <a:extLst>
                  <a:ext uri="{FF2B5EF4-FFF2-40B4-BE49-F238E27FC236}">
                    <a16:creationId xmlns:a16="http://schemas.microsoft.com/office/drawing/2014/main" id="{2E9B27A0-C8CA-4FE6-93E6-CA6ED40384D2}"/>
                  </a:ext>
                </a:extLst>
              </p:cNvPr>
              <p:cNvSpPr txBox="1"/>
              <p:nvPr/>
            </p:nvSpPr>
            <p:spPr>
              <a:xfrm>
                <a:off x="1117901" y="2516934"/>
                <a:ext cx="3522630"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Όταν βρείτε την ανάγκη, να είστε ευγενικοί με τον εαυτό σας και να αναγνωρίζετε ότι αυτή η ανάγκη σας ανήκει</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Pfeil: nach unten 237">
                <a:extLst>
                  <a:ext uri="{FF2B5EF4-FFF2-40B4-BE49-F238E27FC236}">
                    <a16:creationId xmlns:a16="http://schemas.microsoft.com/office/drawing/2014/main" id="{0D40CCF6-FE8C-4A69-B426-4FA5480F8B00}"/>
                  </a:ext>
                </a:extLst>
              </p:cNvPr>
              <p:cNvSpPr/>
              <p:nvPr/>
            </p:nvSpPr>
            <p:spPr>
              <a:xfrm>
                <a:off x="3931462" y="539267"/>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6" name="Textfeld 238">
                <a:extLst>
                  <a:ext uri="{FF2B5EF4-FFF2-40B4-BE49-F238E27FC236}">
                    <a16:creationId xmlns:a16="http://schemas.microsoft.com/office/drawing/2014/main" id="{2A910EBD-8376-4DDE-8BC1-9D4A0E599F15}"/>
                  </a:ext>
                </a:extLst>
              </p:cNvPr>
              <p:cNvSpPr txBox="1"/>
              <p:nvPr/>
            </p:nvSpPr>
            <p:spPr>
              <a:xfrm>
                <a:off x="4034435" y="539267"/>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7" name="Pfeil: nach unten 239">
                <a:extLst>
                  <a:ext uri="{FF2B5EF4-FFF2-40B4-BE49-F238E27FC236}">
                    <a16:creationId xmlns:a16="http://schemas.microsoft.com/office/drawing/2014/main" id="{232E3BFB-4F96-4488-851D-0072895E4ED4}"/>
                  </a:ext>
                </a:extLst>
              </p:cNvPr>
              <p:cNvSpPr/>
              <p:nvPr/>
            </p:nvSpPr>
            <p:spPr>
              <a:xfrm>
                <a:off x="4299051" y="1371371"/>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8" name="Textfeld 240">
                <a:extLst>
                  <a:ext uri="{FF2B5EF4-FFF2-40B4-BE49-F238E27FC236}">
                    <a16:creationId xmlns:a16="http://schemas.microsoft.com/office/drawing/2014/main" id="{5CEC278F-90C0-4C25-9E53-40137E8B607C}"/>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9" name="Pfeil: nach unten 241">
                <a:extLst>
                  <a:ext uri="{FF2B5EF4-FFF2-40B4-BE49-F238E27FC236}">
                    <a16:creationId xmlns:a16="http://schemas.microsoft.com/office/drawing/2014/main" id="{2F6B23CB-78A8-4DA9-9CF0-B79E1D7B9B7B}"/>
                  </a:ext>
                </a:extLst>
              </p:cNvPr>
              <p:cNvSpPr/>
              <p:nvPr/>
            </p:nvSpPr>
            <p:spPr>
              <a:xfrm>
                <a:off x="4661154" y="2203475"/>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sp>
        <p:nvSpPr>
          <p:cNvPr id="22" name="TextBox 21">
            <a:extLst>
              <a:ext uri="{FF2B5EF4-FFF2-40B4-BE49-F238E27FC236}">
                <a16:creationId xmlns:a16="http://schemas.microsoft.com/office/drawing/2014/main" id="{43B61E41-295D-40EC-9720-8513E1C4B34A}"/>
              </a:ext>
            </a:extLst>
          </p:cNvPr>
          <p:cNvSpPr txBox="1"/>
          <p:nvPr/>
        </p:nvSpPr>
        <p:spPr>
          <a:xfrm>
            <a:off x="1929468" y="6115713"/>
            <a:ext cx="9303391" cy="487506"/>
          </a:xfrm>
          <a:prstGeom prst="rect">
            <a:avLst/>
          </a:prstGeom>
          <a:noFill/>
          <a:ln>
            <a:noFill/>
          </a:ln>
        </p:spPr>
        <p:txBody>
          <a:bodyPr wrap="square">
            <a:spAutoFit/>
          </a:bodyPr>
          <a:lstStyle/>
          <a:p>
            <a:pPr>
              <a:lnSpc>
                <a:spcPct val="107000"/>
              </a:lnSpc>
              <a:spcAft>
                <a:spcPts val="800"/>
              </a:spcAft>
            </a:pPr>
            <a:r>
              <a:rPr lang="el-GR" sz="2400" b="1" dirty="0">
                <a:latin typeface="Calibri" panose="020F0502020204030204" pitchFamily="34" charset="0"/>
                <a:ea typeface="Calibri" panose="020F0502020204030204" pitchFamily="34" charset="0"/>
              </a:rPr>
              <a:t>Εξάλλου, έχει να κάνει με το να μπορείτε εσείς να ζήσετε μια καλή ζωή</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4B82478E-A415-4DF2-B329-7A54B449C956}"/>
              </a:ext>
            </a:extLst>
          </p:cNvPr>
          <p:cNvSpPr txBox="1"/>
          <p:nvPr/>
        </p:nvSpPr>
        <p:spPr>
          <a:xfrm>
            <a:off x="8937812" y="0"/>
            <a:ext cx="326547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Πώς να εκφράσετε τις ανάγκες</a:t>
            </a:r>
          </a:p>
        </p:txBody>
      </p:sp>
    </p:spTree>
    <p:extLst>
      <p:ext uri="{BB962C8B-B14F-4D97-AF65-F5344CB8AC3E}">
        <p14:creationId xmlns:p14="http://schemas.microsoft.com/office/powerpoint/2010/main" val="1056820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AE1F95-2E23-4F68-B5B5-ACBEEAA445C4}"/>
              </a:ext>
            </a:extLst>
          </p:cNvPr>
          <p:cNvSpPr>
            <a:spLocks noGrp="1"/>
          </p:cNvSpPr>
          <p:nvPr>
            <p:ph type="title"/>
          </p:nvPr>
        </p:nvSpPr>
        <p:spPr>
          <a:xfrm>
            <a:off x="838199" y="365125"/>
            <a:ext cx="11365089" cy="1325563"/>
          </a:xfrm>
        </p:spPr>
        <p:txBody>
          <a:bodyPr>
            <a:normAutofit/>
          </a:bodyPr>
          <a:lstStyle/>
          <a:p>
            <a:r>
              <a:rPr lang="el-GR" sz="3800" dirty="0"/>
              <a:t>Παραδείγματα για τον τρόπο διαμόρφωσης των αναγκών</a:t>
            </a:r>
          </a:p>
        </p:txBody>
      </p:sp>
      <p:sp>
        <p:nvSpPr>
          <p:cNvPr id="3" name="Θέση περιεχομένου 2">
            <a:extLst>
              <a:ext uri="{FF2B5EF4-FFF2-40B4-BE49-F238E27FC236}">
                <a16:creationId xmlns:a16="http://schemas.microsoft.com/office/drawing/2014/main" id="{485576B0-EAAA-49D2-A8F5-2016F50CE829}"/>
              </a:ext>
            </a:extLst>
          </p:cNvPr>
          <p:cNvSpPr>
            <a:spLocks noGrp="1"/>
          </p:cNvSpPr>
          <p:nvPr>
            <p:ph idx="1"/>
          </p:nvPr>
        </p:nvSpPr>
        <p:spPr/>
        <p:txBody>
          <a:bodyPr>
            <a:normAutofit fontScale="92500" lnSpcReduction="10000"/>
          </a:bodyPr>
          <a:lstStyle/>
          <a:p>
            <a:r>
              <a:rPr lang="el-GR" dirty="0"/>
              <a:t>Ακολουθούν μερικά παραδείγματα για το </a:t>
            </a:r>
            <a:r>
              <a:rPr lang="el-GR" b="1" dirty="0"/>
              <a:t>πώς μπορείτε να εκφράσετε τις ανάγκες σας</a:t>
            </a:r>
            <a:r>
              <a:rPr lang="el-GR" dirty="0"/>
              <a:t> ή </a:t>
            </a:r>
            <a:r>
              <a:rPr lang="el-GR" b="1" dirty="0"/>
              <a:t>τι χρειάζεστε για να ικανοποιηθούν οι ανάγκες σας</a:t>
            </a:r>
            <a:r>
              <a:rPr lang="el-GR" dirty="0"/>
              <a:t>.</a:t>
            </a:r>
          </a:p>
          <a:p>
            <a:r>
              <a:rPr lang="el-GR" dirty="0"/>
              <a:t>Μπορείτε να προσθέσετε μια </a:t>
            </a:r>
            <a:r>
              <a:rPr lang="el-GR" b="1" dirty="0"/>
              <a:t>συγκεκριμένη επιθυμία ή αίτημα</a:t>
            </a:r>
            <a:r>
              <a:rPr lang="el-GR" dirty="0"/>
              <a:t>, έτσι ώστε το άτομο απέναντί σας να γνωρίζει τι χρειάζεστε. </a:t>
            </a:r>
          </a:p>
          <a:p>
            <a:r>
              <a:rPr lang="el-GR" b="1" dirty="0"/>
              <a:t>Όσο πιο σαφής είστε </a:t>
            </a:r>
            <a:r>
              <a:rPr lang="el-GR" dirty="0"/>
              <a:t>για το τι χρειάζεστε και τι ακριβώς θέλετε από το άλλο άτομο, </a:t>
            </a:r>
            <a:r>
              <a:rPr lang="el-GR" b="1" dirty="0"/>
              <a:t>τόσο καλύτερα θα είναι σε θέση να σας καταλάβει</a:t>
            </a:r>
            <a:r>
              <a:rPr lang="el-GR" dirty="0"/>
              <a:t>. </a:t>
            </a:r>
          </a:p>
          <a:p>
            <a:r>
              <a:rPr lang="el-GR" dirty="0"/>
              <a:t>Ωστόσο, </a:t>
            </a:r>
            <a:r>
              <a:rPr lang="el-GR" b="1" dirty="0"/>
              <a:t>μην περιμένετε ότι το αίτημά σας θα εκπληρωθεί αυτόματα</a:t>
            </a:r>
            <a:r>
              <a:rPr lang="el-GR" dirty="0"/>
              <a:t>, επειδή το άλλο άτομο είναι επίσης ανεξάρτητο άτομο και επίσης </a:t>
            </a:r>
            <a:r>
              <a:rPr lang="el-GR" b="1" dirty="0"/>
              <a:t>έχει τις δικές του ανάγκες</a:t>
            </a:r>
            <a:r>
              <a:rPr lang="el-GR" dirty="0"/>
              <a:t>! Αλλά θα σας βοηθήσει να συζητήσετε και να βρείτε μια καλή λύση που να ταιριάζει και στους δύο σας</a:t>
            </a:r>
            <a:r>
              <a:rPr lang="en-US" dirty="0"/>
              <a:t>. </a:t>
            </a:r>
          </a:p>
        </p:txBody>
      </p:sp>
      <p:sp>
        <p:nvSpPr>
          <p:cNvPr id="6" name="TextBox 5">
            <a:extLst>
              <a:ext uri="{FF2B5EF4-FFF2-40B4-BE49-F238E27FC236}">
                <a16:creationId xmlns:a16="http://schemas.microsoft.com/office/drawing/2014/main" id="{4B82478E-A415-4DF2-B329-7A54B449C956}"/>
              </a:ext>
            </a:extLst>
          </p:cNvPr>
          <p:cNvSpPr txBox="1"/>
          <p:nvPr/>
        </p:nvSpPr>
        <p:spPr>
          <a:xfrm>
            <a:off x="8937812" y="0"/>
            <a:ext cx="326547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Πώς να εκφράσετε τις ανάγκες</a:t>
            </a:r>
          </a:p>
        </p:txBody>
      </p:sp>
    </p:spTree>
    <p:extLst>
      <p:ext uri="{BB962C8B-B14F-4D97-AF65-F5344CB8AC3E}">
        <p14:creationId xmlns:p14="http://schemas.microsoft.com/office/powerpoint/2010/main" val="1260878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op-up">
            <a:extLst>
              <a:ext uri="{FF2B5EF4-FFF2-40B4-BE49-F238E27FC236}">
                <a16:creationId xmlns:a16="http://schemas.microsoft.com/office/drawing/2014/main" id="{4B0B58B4-DA94-4DF9-9D3B-4B280ECBB371}"/>
              </a:ext>
            </a:extLst>
          </p:cNvPr>
          <p:cNvSpPr/>
          <p:nvPr/>
        </p:nvSpPr>
        <p:spPr>
          <a:xfrm>
            <a:off x="4760469" y="4171950"/>
            <a:ext cx="971624" cy="313103"/>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rgbClr val="E12A3C"/>
                </a:solidFill>
              </a:rPr>
              <a:t>επιλογή</a:t>
            </a:r>
          </a:p>
        </p:txBody>
      </p:sp>
      <p:sp>
        <p:nvSpPr>
          <p:cNvPr id="12" name="pop-up">
            <a:extLst>
              <a:ext uri="{FF2B5EF4-FFF2-40B4-BE49-F238E27FC236}">
                <a16:creationId xmlns:a16="http://schemas.microsoft.com/office/drawing/2014/main" id="{0D2C08FD-2946-44D4-90B7-9D253B163372}"/>
              </a:ext>
            </a:extLst>
          </p:cNvPr>
          <p:cNvSpPr/>
          <p:nvPr/>
        </p:nvSpPr>
        <p:spPr>
          <a:xfrm>
            <a:off x="4743501" y="3487370"/>
            <a:ext cx="955599" cy="313103"/>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rgbClr val="E12A3C"/>
                </a:solidFill>
              </a:rPr>
              <a:t>επιλογή</a:t>
            </a:r>
          </a:p>
        </p:txBody>
      </p:sp>
      <p:sp>
        <p:nvSpPr>
          <p:cNvPr id="9" name="TextBox 8">
            <a:extLst>
              <a:ext uri="{FF2B5EF4-FFF2-40B4-BE49-F238E27FC236}">
                <a16:creationId xmlns:a16="http://schemas.microsoft.com/office/drawing/2014/main" id="{102309DF-B61C-4C57-80F9-796CD17B7FEA}"/>
              </a:ext>
            </a:extLst>
          </p:cNvPr>
          <p:cNvSpPr txBox="1"/>
          <p:nvPr/>
        </p:nvSpPr>
        <p:spPr>
          <a:xfrm>
            <a:off x="5489837" y="1743055"/>
            <a:ext cx="5099141" cy="3416320"/>
          </a:xfrm>
          <a:prstGeom prst="rect">
            <a:avLst/>
          </a:prstGeom>
          <a:solidFill>
            <a:schemeClr val="bg1">
              <a:lumMod val="95000"/>
            </a:schemeClr>
          </a:solidFill>
          <a:ln>
            <a:solidFill>
              <a:srgbClr val="80C141"/>
            </a:solidFill>
          </a:ln>
        </p:spPr>
        <p:txBody>
          <a:bodyPr wrap="square">
            <a:spAutoFit/>
          </a:bodyPr>
          <a:lstStyle/>
          <a:p>
            <a:r>
              <a:rPr lang="el-GR" b="1" i="1" dirty="0"/>
              <a:t>Ασφάλεια και επιβίωση</a:t>
            </a:r>
            <a:endParaRPr lang="el-GR" i="1" dirty="0"/>
          </a:p>
          <a:p>
            <a:pPr marL="285750" indent="-285750">
              <a:buFont typeface="Wingdings" panose="05000000000000000000" pitchFamily="2" charset="2"/>
              <a:buChar char="§"/>
            </a:pPr>
            <a:r>
              <a:rPr lang="el-GR" i="1" dirty="0"/>
              <a:t>Δεν νιώθω άνετα σε αυτή την κατάσταση γιατί φοβάμαι ότι</a:t>
            </a:r>
            <a:r>
              <a:rPr lang="en-GB" i="1" dirty="0"/>
              <a:t> ...</a:t>
            </a:r>
            <a:endParaRPr lang="el-GR" i="1" dirty="0"/>
          </a:p>
          <a:p>
            <a:pPr marL="285750" indent="-285750">
              <a:buFont typeface="Wingdings" panose="05000000000000000000" pitchFamily="2" charset="2"/>
              <a:buChar char="§"/>
            </a:pPr>
            <a:r>
              <a:rPr lang="el-GR" i="1" dirty="0"/>
              <a:t>Είμαι κουρασμένος και χρειάζομαι ξεκούραση σήμερα (αυτό το Σαββατοκύριακο, ...)</a:t>
            </a:r>
            <a:r>
              <a:rPr lang="en-GB" i="1" dirty="0"/>
              <a:t>.</a:t>
            </a:r>
            <a:endParaRPr lang="el-GR" i="1" dirty="0"/>
          </a:p>
          <a:p>
            <a:pPr marL="285750" indent="-285750">
              <a:buFont typeface="Wingdings" panose="05000000000000000000" pitchFamily="2" charset="2"/>
              <a:buChar char="§"/>
            </a:pPr>
            <a:r>
              <a:rPr lang="el-GR" i="1" dirty="0"/>
              <a:t>Χρειάζομαι ένα μικρό διάλειμμα</a:t>
            </a:r>
            <a:r>
              <a:rPr lang="en-GB" i="1" dirty="0"/>
              <a:t>.</a:t>
            </a:r>
            <a:endParaRPr lang="el-GR" i="1" dirty="0"/>
          </a:p>
          <a:p>
            <a:pPr marL="285750" indent="-285750">
              <a:buFont typeface="Wingdings" panose="05000000000000000000" pitchFamily="2" charset="2"/>
              <a:buChar char="§"/>
            </a:pPr>
            <a:r>
              <a:rPr lang="el-GR" i="1" dirty="0"/>
              <a:t>Πρέπει να πάω να πάρω αέρα</a:t>
            </a:r>
            <a:r>
              <a:rPr lang="en-GB" i="1" dirty="0"/>
              <a:t>.</a:t>
            </a:r>
            <a:endParaRPr lang="el-GR" i="1" dirty="0"/>
          </a:p>
          <a:p>
            <a:pPr marL="285750" indent="-285750">
              <a:buFont typeface="Wingdings" panose="05000000000000000000" pitchFamily="2" charset="2"/>
              <a:buChar char="§"/>
            </a:pPr>
            <a:r>
              <a:rPr lang="el-GR" i="1" dirty="0"/>
              <a:t>Αυτή τη στιγμή ανησυχώ ότι </a:t>
            </a:r>
            <a:r>
              <a:rPr lang="en-GB" i="1" dirty="0"/>
              <a:t>...</a:t>
            </a:r>
            <a:endParaRPr lang="el-GR" i="1" dirty="0"/>
          </a:p>
          <a:p>
            <a:pPr marL="285750" indent="-285750">
              <a:buFont typeface="Wingdings" panose="05000000000000000000" pitchFamily="2" charset="2"/>
              <a:buChar char="§"/>
            </a:pPr>
            <a:r>
              <a:rPr lang="el-GR" i="1" dirty="0"/>
              <a:t>Νιώθω άβολα που </a:t>
            </a:r>
            <a:r>
              <a:rPr lang="en-GB" i="1" dirty="0"/>
              <a:t>...</a:t>
            </a:r>
            <a:endParaRPr lang="el-GR" i="1" dirty="0"/>
          </a:p>
          <a:p>
            <a:pPr marL="285750" indent="-285750">
              <a:buFont typeface="Wingdings" panose="05000000000000000000" pitchFamily="2" charset="2"/>
              <a:buChar char="§"/>
            </a:pPr>
            <a:r>
              <a:rPr lang="el-GR" i="1" dirty="0"/>
              <a:t>Συνειδητοποιώ ότι χρειάζομαι περισσότερη ασφάλεια για τον εαυτό μου</a:t>
            </a:r>
            <a:r>
              <a:rPr lang="en-GB" i="1" dirty="0"/>
              <a:t>.</a:t>
            </a:r>
            <a:endParaRPr lang="el-GR" i="1" dirty="0"/>
          </a:p>
          <a:p>
            <a:pPr marL="285750" indent="-285750">
              <a:buFont typeface="Wingdings" panose="05000000000000000000" pitchFamily="2" charset="2"/>
              <a:buChar char="§"/>
            </a:pPr>
            <a:r>
              <a:rPr lang="el-GR" i="1" dirty="0"/>
              <a:t>Για να νιώσω ασφαλής, χρειάζομαι </a:t>
            </a:r>
            <a:r>
              <a:rPr lang="en-GB" i="1" dirty="0"/>
              <a:t>...</a:t>
            </a:r>
            <a:endParaRPr lang="el-GR" i="1" dirty="0"/>
          </a:p>
        </p:txBody>
      </p:sp>
      <p:sp>
        <p:nvSpPr>
          <p:cNvPr id="16" name="TextBox 15">
            <a:extLst>
              <a:ext uri="{FF2B5EF4-FFF2-40B4-BE49-F238E27FC236}">
                <a16:creationId xmlns:a16="http://schemas.microsoft.com/office/drawing/2014/main" id="{7DF5A6F0-9433-45BC-B473-571D665F13FC}"/>
              </a:ext>
            </a:extLst>
          </p:cNvPr>
          <p:cNvSpPr txBox="1"/>
          <p:nvPr/>
        </p:nvSpPr>
        <p:spPr>
          <a:xfrm>
            <a:off x="6007207" y="2485881"/>
            <a:ext cx="5099141" cy="3693319"/>
          </a:xfrm>
          <a:prstGeom prst="rect">
            <a:avLst/>
          </a:prstGeom>
          <a:solidFill>
            <a:schemeClr val="bg1">
              <a:lumMod val="95000"/>
            </a:schemeClr>
          </a:solidFill>
          <a:ln>
            <a:solidFill>
              <a:srgbClr val="1A7EBA"/>
            </a:solidFill>
          </a:ln>
        </p:spPr>
        <p:txBody>
          <a:bodyPr wrap="square">
            <a:spAutoFit/>
          </a:bodyPr>
          <a:lstStyle/>
          <a:p>
            <a:r>
              <a:rPr lang="el-GR" b="1" i="1" dirty="0"/>
              <a:t>Δύναμη και επιρροή</a:t>
            </a:r>
            <a:endParaRPr lang="el-GR" i="1" dirty="0"/>
          </a:p>
          <a:p>
            <a:pPr marL="285750" indent="-285750">
              <a:buFont typeface="Wingdings" panose="05000000000000000000" pitchFamily="2" charset="2"/>
              <a:buChar char="§"/>
            </a:pPr>
            <a:r>
              <a:rPr lang="el-GR" i="1" dirty="0"/>
              <a:t>Παρακαλώ αφήστε με να ολοκληρώσω</a:t>
            </a:r>
            <a:r>
              <a:rPr lang="en-GB" i="1" dirty="0"/>
              <a:t>.</a:t>
            </a:r>
            <a:endParaRPr lang="el-GR" i="1" dirty="0"/>
          </a:p>
          <a:p>
            <a:pPr marL="285750" indent="-285750">
              <a:buFont typeface="Wingdings" panose="05000000000000000000" pitchFamily="2" charset="2"/>
              <a:buChar char="§"/>
            </a:pPr>
            <a:r>
              <a:rPr lang="el-GR" i="1" dirty="0"/>
              <a:t>Είναι σημαντικό για μένα να γνωρίζετε ότι</a:t>
            </a:r>
            <a:r>
              <a:rPr lang="en-GB" i="1" dirty="0"/>
              <a:t>...</a:t>
            </a:r>
            <a:endParaRPr lang="el-GR" i="1" dirty="0"/>
          </a:p>
          <a:p>
            <a:pPr marL="285750" indent="-285750">
              <a:buFont typeface="Wingdings" panose="05000000000000000000" pitchFamily="2" charset="2"/>
              <a:buChar char="§"/>
            </a:pPr>
            <a:r>
              <a:rPr lang="el-GR" i="1" dirty="0"/>
              <a:t>Θα ήθελα τη βοήθειά σας</a:t>
            </a:r>
            <a:r>
              <a:rPr lang="en-GB" i="1" dirty="0"/>
              <a:t>.</a:t>
            </a:r>
            <a:endParaRPr lang="el-GR" i="1" dirty="0"/>
          </a:p>
          <a:p>
            <a:pPr marL="285750" indent="-285750">
              <a:buFont typeface="Wingdings" panose="05000000000000000000" pitchFamily="2" charset="2"/>
              <a:buChar char="§"/>
            </a:pPr>
            <a:r>
              <a:rPr lang="el-GR" i="1" dirty="0"/>
              <a:t>Είναι πολύ σημαντικό για μένα να το κάνω καλά</a:t>
            </a:r>
            <a:r>
              <a:rPr lang="en-GB" i="1" dirty="0"/>
              <a:t>.</a:t>
            </a:r>
            <a:endParaRPr lang="el-GR" i="1" dirty="0"/>
          </a:p>
          <a:p>
            <a:pPr marL="285750" indent="-285750">
              <a:buFont typeface="Wingdings" panose="05000000000000000000" pitchFamily="2" charset="2"/>
              <a:buChar char="§"/>
            </a:pPr>
            <a:r>
              <a:rPr lang="el-GR" i="1" dirty="0"/>
              <a:t>Παρακαλώ ακούστε με, γιατί είναι σημαντικό για μένα να καταλάβετε</a:t>
            </a:r>
            <a:r>
              <a:rPr lang="en-GB" i="1" dirty="0"/>
              <a:t>.</a:t>
            </a:r>
            <a:endParaRPr lang="el-GR" i="1" dirty="0"/>
          </a:p>
          <a:p>
            <a:pPr marL="285750" indent="-285750">
              <a:buFont typeface="Wingdings" panose="05000000000000000000" pitchFamily="2" charset="2"/>
              <a:buChar char="§"/>
            </a:pPr>
            <a:r>
              <a:rPr lang="el-GR" i="1" dirty="0"/>
              <a:t>Θα ήθελα την ειλικρινή γνώμη σας για</a:t>
            </a:r>
            <a:r>
              <a:rPr lang="en-GB" i="1" dirty="0"/>
              <a:t> ...</a:t>
            </a:r>
            <a:endParaRPr lang="el-GR" i="1" dirty="0"/>
          </a:p>
          <a:p>
            <a:pPr marL="285750" indent="-285750">
              <a:buFont typeface="Wingdings" panose="05000000000000000000" pitchFamily="2" charset="2"/>
              <a:buChar char="§"/>
            </a:pPr>
            <a:r>
              <a:rPr lang="el-GR" i="1" dirty="0"/>
              <a:t>Χρειάζομαι περισσότερες πληροφορίες για να μπορέσω να σχηματίσω άποψη</a:t>
            </a:r>
            <a:r>
              <a:rPr lang="en-GB" i="1" dirty="0"/>
              <a:t>.</a:t>
            </a:r>
            <a:endParaRPr lang="el-GR" i="1" dirty="0"/>
          </a:p>
          <a:p>
            <a:pPr marL="285750" indent="-285750">
              <a:buFont typeface="Wingdings" panose="05000000000000000000" pitchFamily="2" charset="2"/>
              <a:buChar char="§"/>
            </a:pPr>
            <a:r>
              <a:rPr lang="el-GR" i="1" dirty="0"/>
              <a:t>Είμαι πολύ στενοχωρημένος αυτή τη στιγμή γιατί με ενδιαφέρει πραγματικά αυτό το ζήτημα</a:t>
            </a:r>
            <a:r>
              <a:rPr lang="en-GB" i="1" dirty="0"/>
              <a:t>.</a:t>
            </a:r>
            <a:endParaRPr lang="el-GR" i="1" dirty="0"/>
          </a:p>
          <a:p>
            <a:pPr marL="285750" indent="-285750">
              <a:buFont typeface="Wingdings" panose="05000000000000000000" pitchFamily="2" charset="2"/>
              <a:buChar char="§"/>
            </a:pPr>
            <a:r>
              <a:rPr lang="el-GR" i="1" dirty="0"/>
              <a:t>Για να νιώσω ότι έχω εισακουσθεί, χρειάζομαι </a:t>
            </a:r>
            <a:r>
              <a:rPr lang="en-GB" i="1" dirty="0"/>
              <a:t>...</a:t>
            </a:r>
            <a:endParaRPr lang="el-GR" i="1" dirty="0"/>
          </a:p>
        </p:txBody>
      </p:sp>
      <p:sp>
        <p:nvSpPr>
          <p:cNvPr id="14" name="TextBox 13">
            <a:extLst>
              <a:ext uri="{FF2B5EF4-FFF2-40B4-BE49-F238E27FC236}">
                <a16:creationId xmlns:a16="http://schemas.microsoft.com/office/drawing/2014/main" id="{C012BEF5-73F3-4BA1-BC8B-2D249A5AECCA}"/>
              </a:ext>
            </a:extLst>
          </p:cNvPr>
          <p:cNvSpPr txBox="1"/>
          <p:nvPr/>
        </p:nvSpPr>
        <p:spPr>
          <a:xfrm>
            <a:off x="5905956" y="4186030"/>
            <a:ext cx="5099141" cy="2308324"/>
          </a:xfrm>
          <a:prstGeom prst="rect">
            <a:avLst/>
          </a:prstGeom>
          <a:solidFill>
            <a:schemeClr val="bg1">
              <a:lumMod val="95000"/>
            </a:schemeClr>
          </a:solidFill>
          <a:ln>
            <a:solidFill>
              <a:srgbClr val="00B0F0"/>
            </a:solidFill>
          </a:ln>
        </p:spPr>
        <p:txBody>
          <a:bodyPr wrap="square">
            <a:spAutoFit/>
          </a:bodyPr>
          <a:lstStyle/>
          <a:p>
            <a:r>
              <a:rPr lang="el-GR" b="1" i="1" dirty="0"/>
              <a:t>Διασκέδαση</a:t>
            </a:r>
            <a:endParaRPr lang="el-GR" i="1" dirty="0"/>
          </a:p>
          <a:p>
            <a:pPr marL="285750" indent="-285750">
              <a:buFont typeface="Wingdings" panose="05000000000000000000" pitchFamily="2" charset="2"/>
              <a:buChar char="§"/>
            </a:pPr>
            <a:r>
              <a:rPr lang="el-GR" i="1" dirty="0"/>
              <a:t>Έχω πολλά στο μυαλό μου αυτή τη στιγμή και χρειάζομαι κάποια αλλαγή</a:t>
            </a:r>
            <a:r>
              <a:rPr lang="en-GB" i="1" dirty="0"/>
              <a:t>.</a:t>
            </a:r>
            <a:endParaRPr lang="el-GR" i="1" dirty="0"/>
          </a:p>
          <a:p>
            <a:pPr marL="285750" indent="-285750">
              <a:buFont typeface="Wingdings" panose="05000000000000000000" pitchFamily="2" charset="2"/>
              <a:buChar char="§"/>
            </a:pPr>
            <a:r>
              <a:rPr lang="el-GR" i="1" dirty="0"/>
              <a:t>Τώρα θα ήθελα πολύ να </a:t>
            </a:r>
            <a:r>
              <a:rPr lang="en-GB" i="1" dirty="0"/>
              <a:t>...</a:t>
            </a:r>
            <a:endParaRPr lang="el-GR" i="1" dirty="0"/>
          </a:p>
          <a:p>
            <a:pPr marL="285750" indent="-285750">
              <a:buFont typeface="Wingdings" panose="05000000000000000000" pitchFamily="2" charset="2"/>
              <a:buChar char="§"/>
            </a:pPr>
            <a:r>
              <a:rPr lang="el-GR" i="1" dirty="0"/>
              <a:t>Πραγματικά με ενδιαφέρει </a:t>
            </a:r>
            <a:r>
              <a:rPr lang="en-GB" i="1" dirty="0"/>
              <a:t>.....</a:t>
            </a:r>
            <a:endParaRPr lang="el-GR" i="1" dirty="0"/>
          </a:p>
          <a:p>
            <a:pPr marL="285750" indent="-285750">
              <a:buFont typeface="Wingdings" panose="05000000000000000000" pitchFamily="2" charset="2"/>
              <a:buChar char="§"/>
            </a:pPr>
            <a:r>
              <a:rPr lang="el-GR" i="1" dirty="0"/>
              <a:t>Θα το έβρισκα πολύ ωραίο αν </a:t>
            </a:r>
            <a:r>
              <a:rPr lang="en-GB" i="1" dirty="0"/>
              <a:t>...</a:t>
            </a:r>
            <a:endParaRPr lang="el-GR" i="1" dirty="0"/>
          </a:p>
          <a:p>
            <a:pPr marL="285750" indent="-285750">
              <a:buFont typeface="Wingdings" panose="05000000000000000000" pitchFamily="2" charset="2"/>
              <a:buChar char="§"/>
            </a:pPr>
            <a:r>
              <a:rPr lang="el-GR" i="1" dirty="0"/>
              <a:t>Αν και έχουμε πολλά ανοικτά θέματα στη ζωή μας αυτή τη χρονική στιγμή, θα ήθελα να </a:t>
            </a:r>
            <a:r>
              <a:rPr lang="en-GB" i="1" dirty="0"/>
              <a:t>...</a:t>
            </a:r>
            <a:endParaRPr lang="el-GR" i="1" dirty="0"/>
          </a:p>
        </p:txBody>
      </p:sp>
      <p:sp>
        <p:nvSpPr>
          <p:cNvPr id="18" name="TextBox 17">
            <a:extLst>
              <a:ext uri="{FF2B5EF4-FFF2-40B4-BE49-F238E27FC236}">
                <a16:creationId xmlns:a16="http://schemas.microsoft.com/office/drawing/2014/main" id="{B295E623-4E7E-4481-B167-001BE4CB44B9}"/>
              </a:ext>
            </a:extLst>
          </p:cNvPr>
          <p:cNvSpPr txBox="1"/>
          <p:nvPr/>
        </p:nvSpPr>
        <p:spPr>
          <a:xfrm>
            <a:off x="4900839" y="2620341"/>
            <a:ext cx="6762615" cy="3416320"/>
          </a:xfrm>
          <a:prstGeom prst="rect">
            <a:avLst/>
          </a:prstGeom>
          <a:solidFill>
            <a:schemeClr val="bg1">
              <a:lumMod val="95000"/>
            </a:schemeClr>
          </a:solidFill>
          <a:ln>
            <a:solidFill>
              <a:srgbClr val="FFC000"/>
            </a:solidFill>
          </a:ln>
        </p:spPr>
        <p:txBody>
          <a:bodyPr wrap="square">
            <a:spAutoFit/>
          </a:bodyPr>
          <a:lstStyle/>
          <a:p>
            <a:r>
              <a:rPr lang="el-GR" b="1" i="1" dirty="0"/>
              <a:t>Ελευθερία</a:t>
            </a:r>
            <a:endParaRPr lang="el-GR" i="1" dirty="0"/>
          </a:p>
          <a:p>
            <a:pPr marL="285750" indent="-285750">
              <a:buFont typeface="Wingdings" panose="05000000000000000000" pitchFamily="2" charset="2"/>
              <a:buChar char="§"/>
            </a:pPr>
            <a:r>
              <a:rPr lang="el-GR" i="1" dirty="0"/>
              <a:t>Επιτρέψτε μου να σκεφτώ μια στιγμή, παρακαλώ</a:t>
            </a:r>
            <a:r>
              <a:rPr lang="en-GB" i="1" dirty="0"/>
              <a:t>.</a:t>
            </a:r>
            <a:endParaRPr lang="el-GR" i="1" dirty="0"/>
          </a:p>
          <a:p>
            <a:pPr marL="285750" indent="-285750">
              <a:buFont typeface="Wingdings" panose="05000000000000000000" pitchFamily="2" charset="2"/>
              <a:buChar char="§"/>
            </a:pPr>
            <a:r>
              <a:rPr lang="el-GR" i="1" dirty="0"/>
              <a:t>Περίμενε λίγο, παρακαλώ, δεν το έχω καταλάβει ακόμα</a:t>
            </a:r>
            <a:r>
              <a:rPr lang="en-GB" i="1" dirty="0"/>
              <a:t>. </a:t>
            </a:r>
            <a:endParaRPr lang="el-GR" i="1" dirty="0"/>
          </a:p>
          <a:p>
            <a:pPr marL="285750" indent="-285750">
              <a:buFont typeface="Wingdings" panose="05000000000000000000" pitchFamily="2" charset="2"/>
              <a:buChar char="§"/>
            </a:pPr>
            <a:r>
              <a:rPr lang="el-GR" i="1" dirty="0"/>
              <a:t>Για να το καταλάβω πλήρως, χρειάζομαι </a:t>
            </a:r>
            <a:r>
              <a:rPr lang="en-GB" i="1" dirty="0"/>
              <a:t>...</a:t>
            </a:r>
            <a:endParaRPr lang="el-GR" i="1" dirty="0"/>
          </a:p>
          <a:p>
            <a:pPr marL="285750" indent="-285750">
              <a:buFont typeface="Wingdings" panose="05000000000000000000" pitchFamily="2" charset="2"/>
              <a:buChar char="§"/>
            </a:pPr>
            <a:r>
              <a:rPr lang="el-GR" i="1" dirty="0"/>
              <a:t>Αυτά ήταν πραγματικά πολλά. Χρειάζομαι λίγο χρόνο για να τα χωνέψω τώρα</a:t>
            </a:r>
            <a:r>
              <a:rPr lang="en-GB" i="1" dirty="0"/>
              <a:t>.</a:t>
            </a:r>
            <a:endParaRPr lang="el-GR" i="1" dirty="0"/>
          </a:p>
          <a:p>
            <a:pPr marL="285750" indent="-285750">
              <a:buFont typeface="Wingdings" panose="05000000000000000000" pitchFamily="2" charset="2"/>
              <a:buChar char="§"/>
            </a:pPr>
            <a:r>
              <a:rPr lang="el-GR" i="1" dirty="0"/>
              <a:t>Χρειάζομαι λίγο περισσότερο χρόνο για να μπορώ να αποφασίσω</a:t>
            </a:r>
            <a:r>
              <a:rPr lang="en-GB" i="1" dirty="0"/>
              <a:t>.</a:t>
            </a:r>
            <a:endParaRPr lang="el-GR" i="1" dirty="0"/>
          </a:p>
          <a:p>
            <a:pPr marL="285750" indent="-285750">
              <a:buFont typeface="Wingdings" panose="05000000000000000000" pitchFamily="2" charset="2"/>
              <a:buChar char="§"/>
            </a:pPr>
            <a:r>
              <a:rPr lang="el-GR" i="1" dirty="0"/>
              <a:t>Πρέπει ακόμα να το σκεφτώ</a:t>
            </a:r>
            <a:r>
              <a:rPr lang="en-GB" i="1" dirty="0"/>
              <a:t>.</a:t>
            </a:r>
            <a:endParaRPr lang="el-GR" i="1" dirty="0"/>
          </a:p>
          <a:p>
            <a:pPr marL="285750" indent="-285750">
              <a:buFont typeface="Wingdings" panose="05000000000000000000" pitchFamily="2" charset="2"/>
              <a:buChar char="§"/>
            </a:pPr>
            <a:r>
              <a:rPr lang="el-GR" i="1" dirty="0"/>
              <a:t>Χρειάζομαι περισσότερες πληροφορίες για να μπορέσω να πάρω μια καλή απόφαση</a:t>
            </a:r>
            <a:r>
              <a:rPr lang="en-GB" i="1" dirty="0"/>
              <a:t>.</a:t>
            </a:r>
            <a:endParaRPr lang="el-GR" i="1" dirty="0"/>
          </a:p>
          <a:p>
            <a:pPr marL="285750" indent="-285750">
              <a:buFont typeface="Wingdings" panose="05000000000000000000" pitchFamily="2" charset="2"/>
              <a:buChar char="§"/>
            </a:pPr>
            <a:r>
              <a:rPr lang="el-GR" i="1" dirty="0"/>
              <a:t>Για να συμφωνήσω με αυτήν την απόφαση, χρειάζομαι </a:t>
            </a:r>
            <a:r>
              <a:rPr lang="en-GB" i="1" dirty="0"/>
              <a:t>...</a:t>
            </a:r>
            <a:endParaRPr lang="el-GR" i="1" dirty="0"/>
          </a:p>
          <a:p>
            <a:pPr marL="285750" indent="-285750">
              <a:buFont typeface="Wingdings" panose="05000000000000000000" pitchFamily="2" charset="2"/>
              <a:buChar char="§"/>
            </a:pPr>
            <a:r>
              <a:rPr lang="el-GR" i="1" dirty="0"/>
              <a:t>Θα ήθελα να το αναλάβω αξιόπιστα. Για αυτό χρειάζομαι </a:t>
            </a:r>
            <a:r>
              <a:rPr lang="en-GB" i="1" dirty="0"/>
              <a:t>...</a:t>
            </a:r>
            <a:endParaRPr lang="el-GR" i="1" dirty="0"/>
          </a:p>
        </p:txBody>
      </p:sp>
      <p:sp>
        <p:nvSpPr>
          <p:cNvPr id="2" name="Τίτλος 1">
            <a:extLst>
              <a:ext uri="{FF2B5EF4-FFF2-40B4-BE49-F238E27FC236}">
                <a16:creationId xmlns:a16="http://schemas.microsoft.com/office/drawing/2014/main" id="{170638B7-C5C5-440D-ADF8-82240400EFED}"/>
              </a:ext>
            </a:extLst>
          </p:cNvPr>
          <p:cNvSpPr>
            <a:spLocks noGrp="1"/>
          </p:cNvSpPr>
          <p:nvPr>
            <p:ph type="title"/>
          </p:nvPr>
        </p:nvSpPr>
        <p:spPr>
          <a:xfrm>
            <a:off x="838199" y="365125"/>
            <a:ext cx="11158057" cy="1325563"/>
          </a:xfrm>
        </p:spPr>
        <p:txBody>
          <a:bodyPr vert="horz" lIns="91440" tIns="45720" rIns="91440" bIns="45720" rtlCol="0" anchor="ctr">
            <a:normAutofit/>
          </a:bodyPr>
          <a:lstStyle/>
          <a:p>
            <a:r>
              <a:rPr lang="el-GR" sz="3800" dirty="0"/>
              <a:t>Παραδείγματα για τον τρόπο διαμόρφωσης των αναγκών</a:t>
            </a:r>
          </a:p>
        </p:txBody>
      </p:sp>
      <p:sp>
        <p:nvSpPr>
          <p:cNvPr id="4" name="TextBox 3">
            <a:extLst>
              <a:ext uri="{FF2B5EF4-FFF2-40B4-BE49-F238E27FC236}">
                <a16:creationId xmlns:a16="http://schemas.microsoft.com/office/drawing/2014/main" id="{524202EF-2E65-4B98-B386-7375E38314D1}"/>
              </a:ext>
            </a:extLst>
          </p:cNvPr>
          <p:cNvSpPr txBox="1"/>
          <p:nvPr/>
        </p:nvSpPr>
        <p:spPr>
          <a:xfrm>
            <a:off x="172770" y="1743055"/>
            <a:ext cx="3998787" cy="523220"/>
          </a:xfrm>
          <a:prstGeom prst="rect">
            <a:avLst/>
          </a:prstGeom>
          <a:noFill/>
        </p:spPr>
        <p:txBody>
          <a:bodyPr wrap="none" rtlCol="0">
            <a:spAutoFit/>
          </a:bodyPr>
          <a:lstStyle/>
          <a:p>
            <a:pPr marL="342900" indent="-342900">
              <a:buFont typeface="+mj-lt"/>
              <a:buAutoNum type="arabicPeriod"/>
            </a:pPr>
            <a:r>
              <a:rPr lang="el-GR" sz="2800" dirty="0">
                <a:solidFill>
                  <a:srgbClr val="92D050"/>
                </a:solidFill>
              </a:rPr>
              <a:t>Ασφάλεια και επιβίωση</a:t>
            </a:r>
            <a:endParaRPr lang="en-US" sz="2800" dirty="0">
              <a:solidFill>
                <a:srgbClr val="92D050"/>
              </a:solidFill>
            </a:endParaRPr>
          </a:p>
        </p:txBody>
      </p:sp>
      <p:sp>
        <p:nvSpPr>
          <p:cNvPr id="5" name="TextBox 4">
            <a:extLst>
              <a:ext uri="{FF2B5EF4-FFF2-40B4-BE49-F238E27FC236}">
                <a16:creationId xmlns:a16="http://schemas.microsoft.com/office/drawing/2014/main" id="{7769404A-984C-493F-9B58-6383D88B0773}"/>
              </a:ext>
            </a:extLst>
          </p:cNvPr>
          <p:cNvSpPr txBox="1"/>
          <p:nvPr/>
        </p:nvSpPr>
        <p:spPr>
          <a:xfrm>
            <a:off x="795862" y="2716025"/>
            <a:ext cx="2077813" cy="523220"/>
          </a:xfrm>
          <a:prstGeom prst="rect">
            <a:avLst/>
          </a:prstGeom>
          <a:noFill/>
        </p:spPr>
        <p:txBody>
          <a:bodyPr wrap="none" rtlCol="0">
            <a:spAutoFit/>
          </a:bodyPr>
          <a:lstStyle/>
          <a:p>
            <a:r>
              <a:rPr lang="en-US" sz="2800" dirty="0">
                <a:solidFill>
                  <a:srgbClr val="FFC000"/>
                </a:solidFill>
              </a:rPr>
              <a:t>2. </a:t>
            </a:r>
            <a:r>
              <a:rPr lang="el-GR" sz="2800" dirty="0">
                <a:solidFill>
                  <a:srgbClr val="FFC000"/>
                </a:solidFill>
              </a:rPr>
              <a:t>Ελευθερία</a:t>
            </a:r>
            <a:endParaRPr lang="en-US" sz="2800" dirty="0">
              <a:solidFill>
                <a:srgbClr val="FFC000"/>
              </a:solidFill>
            </a:endParaRPr>
          </a:p>
        </p:txBody>
      </p:sp>
      <p:sp>
        <p:nvSpPr>
          <p:cNvPr id="6" name="TextBox 5">
            <a:extLst>
              <a:ext uri="{FF2B5EF4-FFF2-40B4-BE49-F238E27FC236}">
                <a16:creationId xmlns:a16="http://schemas.microsoft.com/office/drawing/2014/main" id="{7116B92F-F3A6-4ED8-BB4B-D23EBD0747B7}"/>
              </a:ext>
            </a:extLst>
          </p:cNvPr>
          <p:cNvSpPr txBox="1"/>
          <p:nvPr/>
        </p:nvSpPr>
        <p:spPr>
          <a:xfrm>
            <a:off x="573104" y="3387663"/>
            <a:ext cx="3990067" cy="523220"/>
          </a:xfrm>
          <a:prstGeom prst="rect">
            <a:avLst/>
          </a:prstGeom>
          <a:noFill/>
        </p:spPr>
        <p:txBody>
          <a:bodyPr wrap="none" rtlCol="0">
            <a:spAutoFit/>
          </a:bodyPr>
          <a:lstStyle/>
          <a:p>
            <a:r>
              <a:rPr lang="en-US" sz="2800" dirty="0">
                <a:solidFill>
                  <a:srgbClr val="E12A3C"/>
                </a:solidFill>
              </a:rPr>
              <a:t>3. </a:t>
            </a:r>
            <a:r>
              <a:rPr lang="el-GR" sz="2800" dirty="0">
                <a:solidFill>
                  <a:srgbClr val="E12A3C"/>
                </a:solidFill>
              </a:rPr>
              <a:t>Αίσθηση του «ανήκειν»</a:t>
            </a:r>
            <a:endParaRPr lang="en-US" sz="2800" dirty="0">
              <a:solidFill>
                <a:srgbClr val="E12A3C"/>
              </a:solidFill>
            </a:endParaRPr>
          </a:p>
        </p:txBody>
      </p:sp>
      <p:sp>
        <p:nvSpPr>
          <p:cNvPr id="7" name="TextBox 6">
            <a:extLst>
              <a:ext uri="{FF2B5EF4-FFF2-40B4-BE49-F238E27FC236}">
                <a16:creationId xmlns:a16="http://schemas.microsoft.com/office/drawing/2014/main" id="{7C0E121D-825F-453F-BE0B-CC1F957F2D31}"/>
              </a:ext>
            </a:extLst>
          </p:cNvPr>
          <p:cNvSpPr txBox="1"/>
          <p:nvPr/>
        </p:nvSpPr>
        <p:spPr>
          <a:xfrm>
            <a:off x="936976" y="4059301"/>
            <a:ext cx="3515386" cy="523220"/>
          </a:xfrm>
          <a:prstGeom prst="rect">
            <a:avLst/>
          </a:prstGeom>
          <a:noFill/>
        </p:spPr>
        <p:txBody>
          <a:bodyPr wrap="none" rtlCol="0">
            <a:spAutoFit/>
          </a:bodyPr>
          <a:lstStyle/>
          <a:p>
            <a:r>
              <a:rPr lang="en-US" sz="2800" dirty="0">
                <a:solidFill>
                  <a:srgbClr val="017DBC"/>
                </a:solidFill>
              </a:rPr>
              <a:t>4. </a:t>
            </a:r>
            <a:r>
              <a:rPr lang="el-GR" sz="2800" dirty="0">
                <a:solidFill>
                  <a:srgbClr val="017DBC"/>
                </a:solidFill>
              </a:rPr>
              <a:t>Δύναμη και επιρροή</a:t>
            </a:r>
          </a:p>
        </p:txBody>
      </p:sp>
      <p:sp>
        <p:nvSpPr>
          <p:cNvPr id="8" name="TextBox 7">
            <a:extLst>
              <a:ext uri="{FF2B5EF4-FFF2-40B4-BE49-F238E27FC236}">
                <a16:creationId xmlns:a16="http://schemas.microsoft.com/office/drawing/2014/main" id="{5CD5D0A7-E78E-49CC-9EB3-A046A6DB268F}"/>
              </a:ext>
            </a:extLst>
          </p:cNvPr>
          <p:cNvSpPr txBox="1"/>
          <p:nvPr/>
        </p:nvSpPr>
        <p:spPr>
          <a:xfrm>
            <a:off x="287862" y="4751798"/>
            <a:ext cx="2402231" cy="523220"/>
          </a:xfrm>
          <a:prstGeom prst="rect">
            <a:avLst/>
          </a:prstGeom>
          <a:noFill/>
        </p:spPr>
        <p:txBody>
          <a:bodyPr wrap="square" rtlCol="0">
            <a:spAutoFit/>
          </a:bodyPr>
          <a:lstStyle/>
          <a:p>
            <a:r>
              <a:rPr lang="en-US" sz="2800" dirty="0">
                <a:solidFill>
                  <a:srgbClr val="00B0F0"/>
                </a:solidFill>
              </a:rPr>
              <a:t>5. </a:t>
            </a:r>
            <a:r>
              <a:rPr lang="el-GR" sz="2800" dirty="0">
                <a:solidFill>
                  <a:srgbClr val="00B0F0"/>
                </a:solidFill>
              </a:rPr>
              <a:t>Διασκέδαση</a:t>
            </a:r>
          </a:p>
        </p:txBody>
      </p:sp>
      <p:sp>
        <p:nvSpPr>
          <p:cNvPr id="10" name="pop-up">
            <a:extLst>
              <a:ext uri="{FF2B5EF4-FFF2-40B4-BE49-F238E27FC236}">
                <a16:creationId xmlns:a16="http://schemas.microsoft.com/office/drawing/2014/main" id="{95BA56F2-459E-48A1-8B27-CAE1D8F920AC}"/>
              </a:ext>
            </a:extLst>
          </p:cNvPr>
          <p:cNvSpPr/>
          <p:nvPr/>
        </p:nvSpPr>
        <p:spPr>
          <a:xfrm>
            <a:off x="4476946" y="1808499"/>
            <a:ext cx="95073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rgbClr val="E12A3C"/>
                </a:solidFill>
              </a:rPr>
              <a:t>επιλογή</a:t>
            </a:r>
          </a:p>
        </p:txBody>
      </p:sp>
      <p:sp>
        <p:nvSpPr>
          <p:cNvPr id="11" name="TextBox 10">
            <a:extLst>
              <a:ext uri="{FF2B5EF4-FFF2-40B4-BE49-F238E27FC236}">
                <a16:creationId xmlns:a16="http://schemas.microsoft.com/office/drawing/2014/main" id="{0A30379B-8D35-4D99-831A-95793C584228}"/>
              </a:ext>
            </a:extLst>
          </p:cNvPr>
          <p:cNvSpPr txBox="1"/>
          <p:nvPr/>
        </p:nvSpPr>
        <p:spPr>
          <a:xfrm>
            <a:off x="5830813" y="2714945"/>
            <a:ext cx="5598750" cy="2031325"/>
          </a:xfrm>
          <a:prstGeom prst="rect">
            <a:avLst/>
          </a:prstGeom>
          <a:solidFill>
            <a:schemeClr val="bg1">
              <a:lumMod val="95000"/>
            </a:schemeClr>
          </a:solidFill>
          <a:ln>
            <a:solidFill>
              <a:srgbClr val="E12A3C"/>
            </a:solidFill>
          </a:ln>
        </p:spPr>
        <p:txBody>
          <a:bodyPr wrap="square">
            <a:spAutoFit/>
          </a:bodyPr>
          <a:lstStyle/>
          <a:p>
            <a:r>
              <a:rPr lang="el-GR" b="1" i="1" dirty="0"/>
              <a:t>Αγάπη και αίσθηση του «ανήκειν»</a:t>
            </a:r>
            <a:endParaRPr lang="el-GR" i="1" dirty="0"/>
          </a:p>
          <a:p>
            <a:pPr marL="285750" indent="-285750">
              <a:buFont typeface="Wingdings" panose="05000000000000000000" pitchFamily="2" charset="2"/>
              <a:buChar char="§"/>
            </a:pPr>
            <a:r>
              <a:rPr lang="el-GR" i="1" dirty="0"/>
              <a:t>Παρακαλώ βοήθησέ με να το καταλάβω καλύτερα</a:t>
            </a:r>
            <a:r>
              <a:rPr lang="en-GB" i="1" dirty="0"/>
              <a:t>.</a:t>
            </a:r>
            <a:endParaRPr lang="el-GR" i="1" dirty="0"/>
          </a:p>
          <a:p>
            <a:pPr marL="285750" indent="-285750">
              <a:buFont typeface="Wingdings" panose="05000000000000000000" pitchFamily="2" charset="2"/>
              <a:buChar char="§"/>
            </a:pPr>
            <a:r>
              <a:rPr lang="el-GR" i="1" dirty="0"/>
              <a:t>Θα ήθελα να σε έχω μαζί μου</a:t>
            </a:r>
            <a:r>
              <a:rPr lang="en-GB" i="1" dirty="0"/>
              <a:t>.</a:t>
            </a:r>
            <a:endParaRPr lang="el-GR" i="1" dirty="0"/>
          </a:p>
          <a:p>
            <a:pPr marL="285750" indent="-285750">
              <a:buFont typeface="Wingdings" panose="05000000000000000000" pitchFamily="2" charset="2"/>
              <a:buChar char="§"/>
            </a:pPr>
            <a:r>
              <a:rPr lang="el-GR" i="1" dirty="0"/>
              <a:t>Μπορείς να καταλάβεις εμένα και την κατάστασή μου;</a:t>
            </a:r>
          </a:p>
          <a:p>
            <a:pPr marL="285750" indent="-285750">
              <a:buFont typeface="Wingdings" panose="05000000000000000000" pitchFamily="2" charset="2"/>
              <a:buChar char="§"/>
            </a:pPr>
            <a:r>
              <a:rPr lang="el-GR" i="1" dirty="0"/>
              <a:t>Εάν εσύ (.... περιγραφή συμπεριφοράς), αισθάνομαι (... αίσθηση). Ωστόσο, θα ήθελα (... ανάγκη)</a:t>
            </a:r>
            <a:r>
              <a:rPr lang="en-GB" i="1" dirty="0"/>
              <a:t>. </a:t>
            </a:r>
            <a:endParaRPr lang="el-GR" i="1" dirty="0"/>
          </a:p>
          <a:p>
            <a:pPr marL="285750" indent="-285750">
              <a:buFont typeface="Wingdings" panose="05000000000000000000" pitchFamily="2" charset="2"/>
              <a:buChar char="§"/>
            </a:pPr>
            <a:r>
              <a:rPr lang="el-GR" i="1" dirty="0"/>
              <a:t>Για να αισθανθώ άνετα εδώ, χρειάζομαι </a:t>
            </a:r>
            <a:r>
              <a:rPr lang="en-GB" i="1" dirty="0"/>
              <a:t>...</a:t>
            </a:r>
            <a:endParaRPr lang="el-GR" i="1" dirty="0"/>
          </a:p>
        </p:txBody>
      </p:sp>
      <p:sp>
        <p:nvSpPr>
          <p:cNvPr id="15" name="pop-up">
            <a:extLst>
              <a:ext uri="{FF2B5EF4-FFF2-40B4-BE49-F238E27FC236}">
                <a16:creationId xmlns:a16="http://schemas.microsoft.com/office/drawing/2014/main" id="{FB92DEC6-B469-4A67-8B8F-E7DDF1CD91A6}"/>
              </a:ext>
            </a:extLst>
          </p:cNvPr>
          <p:cNvSpPr/>
          <p:nvPr/>
        </p:nvSpPr>
        <p:spPr>
          <a:xfrm>
            <a:off x="2942961" y="4821829"/>
            <a:ext cx="98870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9" name="pop-up">
            <a:extLst>
              <a:ext uri="{FF2B5EF4-FFF2-40B4-BE49-F238E27FC236}">
                <a16:creationId xmlns:a16="http://schemas.microsoft.com/office/drawing/2014/main" id="{75719E6C-7E58-40CA-8116-A8D466711FE3}"/>
              </a:ext>
            </a:extLst>
          </p:cNvPr>
          <p:cNvSpPr/>
          <p:nvPr/>
        </p:nvSpPr>
        <p:spPr>
          <a:xfrm>
            <a:off x="3218383" y="2761372"/>
            <a:ext cx="95252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1" name="TextBox 20">
            <a:extLst>
              <a:ext uri="{FF2B5EF4-FFF2-40B4-BE49-F238E27FC236}">
                <a16:creationId xmlns:a16="http://schemas.microsoft.com/office/drawing/2014/main" id="{4B82478E-A415-4DF2-B329-7A54B449C956}"/>
              </a:ext>
            </a:extLst>
          </p:cNvPr>
          <p:cNvSpPr txBox="1"/>
          <p:nvPr/>
        </p:nvSpPr>
        <p:spPr>
          <a:xfrm>
            <a:off x="8937812" y="0"/>
            <a:ext cx="326547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Πώς να εκφράσετε τις ανάγκες</a:t>
            </a:r>
          </a:p>
        </p:txBody>
      </p:sp>
    </p:spTree>
    <p:extLst>
      <p:ext uri="{BB962C8B-B14F-4D97-AF65-F5344CB8AC3E}">
        <p14:creationId xmlns:p14="http://schemas.microsoft.com/office/powerpoint/2010/main" val="392223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16" grpId="0" animBg="1"/>
      <p:bldP spid="16" grpId="1" animBg="1"/>
      <p:bldP spid="14" grpId="0" animBg="1"/>
      <p:bldP spid="14" grpId="1" animBg="1"/>
      <p:bldP spid="18" grpId="0" animBg="1"/>
      <p:bldP spid="18"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el-GR" dirty="0"/>
              <a:t>Το όραμά μας</a:t>
            </a:r>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200" y="1825624"/>
            <a:ext cx="5458344" cy="4422775"/>
          </a:xfrm>
        </p:spPr>
        <p:txBody>
          <a:bodyPr>
            <a:normAutofit/>
          </a:bodyPr>
          <a:lstStyle/>
          <a:p>
            <a:pPr marL="0" indent="0">
              <a:lnSpc>
                <a:spcPct val="107000"/>
              </a:lnSpc>
              <a:spcAft>
                <a:spcPts val="800"/>
              </a:spcAft>
              <a:buNone/>
              <a:tabLst>
                <a:tab pos="4380865" algn="l"/>
                <a:tab pos="4830445" algn="l"/>
              </a:tabLst>
            </a:pPr>
            <a:r>
              <a:rPr lang="el-GR" sz="2000" dirty="0">
                <a:solidFill>
                  <a:srgbClr val="80C141"/>
                </a:solidFill>
                <a:latin typeface="Calibri" panose="020F0502020204030204" pitchFamily="34" charset="0"/>
                <a:ea typeface="Calibri" panose="020F0502020204030204" pitchFamily="34" charset="0"/>
              </a:rPr>
              <a:t>Το όραμά μας </a:t>
            </a:r>
            <a:r>
              <a:rPr lang="el-GR" sz="2000" dirty="0">
                <a:latin typeface="Calibri" panose="020F0502020204030204" pitchFamily="34" charset="0"/>
                <a:ea typeface="Calibri" panose="020F0502020204030204" pitchFamily="34" charset="0"/>
              </a:rPr>
              <a:t>είναι ένας καλύτερος κόσμος όπου κανένας άνθρωπος δεν απειλεί, εκμεταλλεύεται ή κάνει κάποιον άλλο να αισθάνεται ντροπή. Ένας κόσμος όπου ο καθένας έχει την επιλογή του στο πώς συμπεριφέρεται, και ανάλογα επιλέγει συμπεριφορές που έχουν νόημα και εξυπηρετούν τον καθένα</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tabLst>
                <a:tab pos="4380865" algn="l"/>
                <a:tab pos="4830445" algn="l"/>
              </a:tabLst>
            </a:pPr>
            <a:r>
              <a:rPr lang="el-GR" sz="2000" i="1" dirty="0">
                <a:solidFill>
                  <a:srgbClr val="1A7EBA"/>
                </a:solidFill>
                <a:latin typeface="Calibri" panose="020F0502020204030204" pitchFamily="34" charset="0"/>
                <a:ea typeface="Calibri" panose="020F0502020204030204" pitchFamily="34" charset="0"/>
              </a:rPr>
              <a:t>Πώς μπορεί να λειτουργήσει αυτό;</a:t>
            </a:r>
          </a:p>
          <a:p>
            <a:pPr>
              <a:lnSpc>
                <a:spcPct val="107000"/>
              </a:lnSpc>
              <a:spcAft>
                <a:spcPts val="800"/>
              </a:spcAft>
              <a:tabLst>
                <a:tab pos="4380865" algn="l"/>
                <a:tab pos="4830445" algn="l"/>
              </a:tabLst>
            </a:pPr>
            <a:r>
              <a:rPr lang="el-GR" sz="2000" i="1" dirty="0">
                <a:solidFill>
                  <a:srgbClr val="1A7EBA"/>
                </a:solidFill>
                <a:latin typeface="Calibri" panose="020F0502020204030204" pitchFamily="34" charset="0"/>
                <a:ea typeface="Calibri" panose="020F0502020204030204" pitchFamily="34" charset="0"/>
              </a:rPr>
              <a:t>Θα θέλατε να δοκιμάσετε ένα μικρό πείραμα; </a:t>
            </a:r>
            <a:r>
              <a:rPr lang="en-GB" sz="2000" i="1" dirty="0">
                <a:solidFill>
                  <a:srgbClr val="1A7EBA"/>
                </a:solidFill>
                <a:effectLst/>
                <a:latin typeface="Calibri" panose="020F0502020204030204" pitchFamily="34" charset="0"/>
                <a:ea typeface="Calibri" panose="020F0502020204030204" pitchFamily="34" charset="0"/>
              </a:rPr>
              <a:t> </a:t>
            </a:r>
            <a:r>
              <a:rPr lang="el-GR" sz="2000" i="1" dirty="0">
                <a:solidFill>
                  <a:srgbClr val="1A7EBA"/>
                </a:solidFill>
                <a:latin typeface="Calibri" panose="020F0502020204030204" pitchFamily="34" charset="0"/>
                <a:ea typeface="Calibri" panose="020F0502020204030204" pitchFamily="34" charset="0"/>
              </a:rPr>
              <a:t>Εάν ναι, κάντε κλικ στο εικονίδιο εδώ</a:t>
            </a:r>
            <a:endParaRPr lang="el-GR" sz="2000" i="1" dirty="0">
              <a:solidFill>
                <a:srgbClr val="1A7EBA"/>
              </a:solidFill>
              <a:effectLst/>
              <a:latin typeface="Calibri" panose="020F0502020204030204" pitchFamily="34" charset="0"/>
              <a:ea typeface="Calibri" panose="020F0502020204030204" pitchFamily="34" charset="0"/>
            </a:endParaRPr>
          </a:p>
          <a:p>
            <a:pPr marL="0" indent="0">
              <a:buNone/>
            </a:pPr>
            <a:endParaRPr lang="el-GR" sz="3200" dirty="0"/>
          </a:p>
        </p:txBody>
      </p:sp>
      <p:sp>
        <p:nvSpPr>
          <p:cNvPr id="4" name="TextBox 3">
            <a:extLst>
              <a:ext uri="{FF2B5EF4-FFF2-40B4-BE49-F238E27FC236}">
                <a16:creationId xmlns:a16="http://schemas.microsoft.com/office/drawing/2014/main" id="{4AB844F4-6B4F-4A13-9881-5A2B0A806E0E}"/>
              </a:ext>
            </a:extLst>
          </p:cNvPr>
          <p:cNvSpPr txBox="1"/>
          <p:nvPr/>
        </p:nvSpPr>
        <p:spPr>
          <a:xfrm>
            <a:off x="6461744" y="782122"/>
            <a:ext cx="5649574" cy="6032421"/>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l-GR" sz="1600" dirty="0"/>
              <a:t>Φανταστείτε ένα άτομο που είναι ικανοποιημένο με τον εαυτό του και τη ζωή του (σίγουρα γνωρίζετε κάποιον). Προσπαθήστε να βάλετε τον εαυτό σας στη θέση αυτού του ατόμου, πώς αισθάνεται:</a:t>
            </a:r>
          </a:p>
          <a:p>
            <a:pPr>
              <a:spcBef>
                <a:spcPts val="600"/>
              </a:spcBef>
              <a:spcAft>
                <a:spcPts val="600"/>
              </a:spcAft>
            </a:pPr>
            <a:r>
              <a:rPr lang="el-GR" sz="1600" dirty="0"/>
              <a:t>Η επιβίωσή του είναι εξασφαλισμένη και αισθάνεται ότι ανταποκρίνεται στις καθημερινές προκλήσεις. Έχει κάποιον/α που αγαπά και μπορεί να εμπιστευτεί. Μπορεί να πάρει τις δικές του αποφάσεις, να απολαμβάνει αυτό που κάνει και να αναγνωρίζεται γι’ αυτό.</a:t>
            </a:r>
          </a:p>
          <a:p>
            <a:pPr>
              <a:spcBef>
                <a:spcPts val="600"/>
              </a:spcBef>
              <a:spcAft>
                <a:spcPts val="600"/>
              </a:spcAft>
            </a:pPr>
            <a:r>
              <a:rPr lang="el-GR" sz="1600" dirty="0"/>
              <a:t>Αυτό το άτομο σίγουρα αισθάνεται καλά - τι πιστεύετε;</a:t>
            </a:r>
          </a:p>
          <a:p>
            <a:pPr>
              <a:spcBef>
                <a:spcPts val="600"/>
              </a:spcBef>
              <a:spcAft>
                <a:spcPts val="600"/>
              </a:spcAft>
            </a:pPr>
            <a:r>
              <a:rPr lang="el-GR" sz="1600" dirty="0"/>
              <a:t>Αν τώρα έχετε μια πολύ καλή αίσθηση για το πώς αισθάνεται ένας τέτοιος άνθρωπος</a:t>
            </a:r>
            <a:r>
              <a:rPr lang="en-GB" sz="1600" dirty="0"/>
              <a:t>: </a:t>
            </a:r>
            <a:r>
              <a:rPr lang="el-GR" sz="1600" i="1" dirty="0"/>
              <a:t>Πώς προσεγγίζει άλλους ανθρώπους;</a:t>
            </a:r>
          </a:p>
          <a:p>
            <a:pPr>
              <a:spcBef>
                <a:spcPts val="600"/>
              </a:spcBef>
              <a:spcAft>
                <a:spcPts val="600"/>
              </a:spcAft>
            </a:pPr>
            <a:r>
              <a:rPr lang="el-GR" sz="1600" dirty="0"/>
              <a:t>Υποθέτουμε ότι οι άνθρωποι που είναι ικανοποιημένοι με τον εαυτό τους και τη ζωή τους, το παρέχουν αυτό και σε άλλους ανθρώπους. Ότι είναι φιλικοί και καλοπροαίρετοι και δεν χρειάζεται να κυριαρχούν στους άλλους</a:t>
            </a:r>
            <a:r>
              <a:rPr lang="en-GB" sz="1600" dirty="0"/>
              <a:t>.</a:t>
            </a:r>
            <a:endParaRPr lang="el-GR" sz="1600" dirty="0"/>
          </a:p>
          <a:p>
            <a:pPr>
              <a:spcBef>
                <a:spcPts val="600"/>
              </a:spcBef>
              <a:spcAft>
                <a:spcPts val="600"/>
              </a:spcAft>
            </a:pPr>
            <a:r>
              <a:rPr lang="el-GR" sz="1600" b="1" dirty="0"/>
              <a:t>Ο στόχος μας λοιπόν είναι να βοηθήσουμε τους ανθρώπους να νιώθουν περισσότερο ικανοποιημένοι μέσα από την καλύτερη κατανόηση του εαυτού τους και των γύρω τους. Να καταλαβαίνουν καλύτερα τι πραγματικά χρειάζονται για να νιώσουν περισσότερο ικανοποιημένοι</a:t>
            </a:r>
            <a:r>
              <a:rPr lang="en-GB" sz="1600" b="1" dirty="0"/>
              <a:t>.</a:t>
            </a:r>
            <a:endParaRPr lang="el-GR" sz="1600" b="1" dirty="0"/>
          </a:p>
        </p:txBody>
      </p:sp>
      <p:sp>
        <p:nvSpPr>
          <p:cNvPr id="5" name="pop-up" descr="Click here for pop up information.">
            <a:extLst>
              <a:ext uri="{FF2B5EF4-FFF2-40B4-BE49-F238E27FC236}">
                <a16:creationId xmlns:a16="http://schemas.microsoft.com/office/drawing/2014/main" id="{74F4B0EB-FF7A-4E29-8F0B-1AAC6033E62F}"/>
              </a:ext>
            </a:extLst>
          </p:cNvPr>
          <p:cNvSpPr/>
          <p:nvPr/>
        </p:nvSpPr>
        <p:spPr>
          <a:xfrm>
            <a:off x="5421323" y="5140053"/>
            <a:ext cx="957821" cy="337382"/>
          </a:xfrm>
          <a:prstGeom prst="borderCallout1">
            <a:avLst>
              <a:gd name="adj1" fmla="val 18750"/>
              <a:gd name="adj2" fmla="val -8333"/>
              <a:gd name="adj3" fmla="val 64671"/>
              <a:gd name="adj4" fmla="val -37397"/>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sz="1800" dirty="0">
                <a:solidFill>
                  <a:schemeClr val="bg1"/>
                </a:solidFill>
                <a:effectLst>
                  <a:outerShdw blurRad="38100" dist="38100" dir="2700000" algn="tl">
                    <a:srgbClr val="000000">
                      <a:alpha val="43137"/>
                    </a:srgbClr>
                  </a:outerShdw>
                </a:effectLst>
              </a:rPr>
              <a:t>Εισαγωγή</a:t>
            </a:r>
            <a:endParaRPr lang="el-GR" dirty="0">
              <a:solidFill>
                <a:schemeClr val="bg1"/>
              </a:solidFill>
              <a:effectLst>
                <a:outerShdw blurRad="38100" dist="38100" dir="2700000" algn="tl">
                  <a:srgbClr val="000000">
                    <a:alpha val="43137"/>
                  </a:srgbClr>
                </a:outerShdw>
              </a:effectLst>
            </a:endParaRPr>
          </a:p>
        </p:txBody>
      </p:sp>
      <p:pic>
        <p:nvPicPr>
          <p:cNvPr id="7" name="Θέση περιεχομένου 4" descr="Χειρονομία διπλού πατήματος περίγραμμα">
            <a:extLst>
              <a:ext uri="{FF2B5EF4-FFF2-40B4-BE49-F238E27FC236}">
                <a16:creationId xmlns:a16="http://schemas.microsoft.com/office/drawing/2014/main" id="{F00E1B32-C08E-4725-84A8-025B6E76A2D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2178" y="5501053"/>
            <a:ext cx="914400" cy="914400"/>
          </a:xfrm>
          <a:prstGeom prst="rect">
            <a:avLst/>
          </a:prstGeom>
        </p:spPr>
      </p:pic>
    </p:spTree>
    <p:extLst>
      <p:ext uri="{BB962C8B-B14F-4D97-AF65-F5344CB8AC3E}">
        <p14:creationId xmlns:p14="http://schemas.microsoft.com/office/powerpoint/2010/main" val="629246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a:xfrm>
            <a:off x="838200" y="365125"/>
            <a:ext cx="11353800" cy="1325563"/>
          </a:xfrm>
        </p:spPr>
        <p:txBody>
          <a:bodyPr>
            <a:normAutofit/>
          </a:bodyPr>
          <a:lstStyle/>
          <a:p>
            <a:r>
              <a:rPr lang="el-GR" sz="3500" dirty="0"/>
              <a:t>Πώς να διαμορφώσετε τις ανάγκες για ασφάλεια και επιβίωση</a:t>
            </a:r>
            <a:endParaRPr lang="en-GB" sz="3500" dirty="0"/>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a:off x="460512" y="1862676"/>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1A7EBA"/>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a:off x="3791998" y="2046656"/>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1A7EBA"/>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6672745"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1A7EBA"/>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9417603" y="1971123"/>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464869" y="2367074"/>
                </a:moveTo>
                <a:cubicBezTo>
                  <a:pt x="466278" y="2395999"/>
                  <a:pt x="444557" y="2414945"/>
                  <a:pt x="416684" y="2415259"/>
                </a:cubicBezTo>
                <a:cubicBezTo>
                  <a:pt x="388651" y="2415217"/>
                  <a:pt x="367404" y="2394442"/>
                  <a:pt x="368499" y="2367074"/>
                </a:cubicBezTo>
                <a:cubicBezTo>
                  <a:pt x="373417" y="2342914"/>
                  <a:pt x="388895" y="2321078"/>
                  <a:pt x="416684" y="2318889"/>
                </a:cubicBezTo>
                <a:cubicBezTo>
                  <a:pt x="444815" y="2318917"/>
                  <a:pt x="469407" y="2337454"/>
                  <a:pt x="464869" y="2367074"/>
                </a:cubicBezTo>
                <a:close/>
              </a:path>
              <a:path w="2313885" h="1734654" extrusionOk="0">
                <a:moveTo>
                  <a:pt x="611756" y="2167106"/>
                </a:moveTo>
                <a:cubicBezTo>
                  <a:pt x="620177" y="2226069"/>
                  <a:pt x="574543" y="2258554"/>
                  <a:pt x="515386" y="2263476"/>
                </a:cubicBezTo>
                <a:cubicBezTo>
                  <a:pt x="464406" y="2259585"/>
                  <a:pt x="426324" y="2220717"/>
                  <a:pt x="419016" y="2167106"/>
                </a:cubicBezTo>
                <a:cubicBezTo>
                  <a:pt x="420207" y="2112916"/>
                  <a:pt x="454727" y="2060331"/>
                  <a:pt x="515386" y="2070736"/>
                </a:cubicBezTo>
                <a:cubicBezTo>
                  <a:pt x="568605" y="2082529"/>
                  <a:pt x="610093" y="2119053"/>
                  <a:pt x="611756" y="2167106"/>
                </a:cubicBezTo>
                <a:close/>
              </a:path>
              <a:path w="2313885" h="1734654" extrusionOk="0">
                <a:moveTo>
                  <a:pt x="801297" y="1880721"/>
                </a:moveTo>
                <a:cubicBezTo>
                  <a:pt x="814626" y="1975202"/>
                  <a:pt x="739347" y="2020436"/>
                  <a:pt x="656742" y="2025276"/>
                </a:cubicBezTo>
                <a:cubicBezTo>
                  <a:pt x="576686" y="2021239"/>
                  <a:pt x="513148" y="1969798"/>
                  <a:pt x="512187" y="1880721"/>
                </a:cubicBezTo>
                <a:cubicBezTo>
                  <a:pt x="517932" y="1803800"/>
                  <a:pt x="568039" y="1718599"/>
                  <a:pt x="656742" y="1736166"/>
                </a:cubicBezTo>
                <a:cubicBezTo>
                  <a:pt x="754836" y="1732202"/>
                  <a:pt x="798402" y="1809024"/>
                  <a:pt x="801297" y="1880721"/>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1A7EBA"/>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637563" y="2124207"/>
            <a:ext cx="2282675" cy="923330"/>
          </a:xfrm>
          <a:prstGeom prst="rect">
            <a:avLst/>
          </a:prstGeom>
          <a:noFill/>
        </p:spPr>
        <p:txBody>
          <a:bodyPr wrap="square">
            <a:spAutoFit/>
          </a:bodyPr>
          <a:lstStyle/>
          <a:p>
            <a:r>
              <a:rPr lang="el-GR" i="1" dirty="0">
                <a:solidFill>
                  <a:schemeClr val="tx1">
                    <a:lumMod val="95000"/>
                    <a:lumOff val="5000"/>
                  </a:schemeClr>
                </a:solidFill>
              </a:rPr>
              <a:t>Δεν νιώθω άνετα σε αυτή την κατάσταση γιατί φοβάμαι ότι </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3849147" y="2052981"/>
            <a:ext cx="2241260" cy="1477328"/>
          </a:xfrm>
          <a:prstGeom prst="rect">
            <a:avLst/>
          </a:prstGeom>
          <a:noFill/>
        </p:spPr>
        <p:txBody>
          <a:bodyPr wrap="square">
            <a:spAutoFit/>
          </a:bodyPr>
          <a:lstStyle/>
          <a:p>
            <a:r>
              <a:rPr lang="el-GR" i="1" dirty="0">
                <a:solidFill>
                  <a:schemeClr val="tx1">
                    <a:lumMod val="95000"/>
                    <a:lumOff val="5000"/>
                  </a:schemeClr>
                </a:solidFill>
              </a:rPr>
              <a:t>Είμαι κουρασμένος και χρειάζομαι ξεκούραση σήμερα (αυτό το Σαββατοκύριακο, ...)</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6959804" y="2241782"/>
            <a:ext cx="2111375" cy="646331"/>
          </a:xfrm>
          <a:prstGeom prst="rect">
            <a:avLst/>
          </a:prstGeom>
          <a:noFill/>
        </p:spPr>
        <p:txBody>
          <a:bodyPr wrap="square">
            <a:spAutoFit/>
          </a:bodyPr>
          <a:lstStyle/>
          <a:p>
            <a:r>
              <a:rPr lang="el-GR" i="1" dirty="0">
                <a:solidFill>
                  <a:schemeClr val="tx1">
                    <a:lumMod val="95000"/>
                    <a:lumOff val="5000"/>
                  </a:schemeClr>
                </a:solidFill>
              </a:rPr>
              <a:t>Χρειάζομαι ένα μικρό διάλειμμα</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9732688" y="2457845"/>
            <a:ext cx="1941688" cy="646331"/>
          </a:xfrm>
          <a:prstGeom prst="rect">
            <a:avLst/>
          </a:prstGeom>
          <a:noFill/>
        </p:spPr>
        <p:txBody>
          <a:bodyPr wrap="square">
            <a:spAutoFit/>
          </a:bodyPr>
          <a:lstStyle/>
          <a:p>
            <a:r>
              <a:rPr lang="el-GR" i="1" dirty="0">
                <a:solidFill>
                  <a:schemeClr val="tx1">
                    <a:lumMod val="95000"/>
                    <a:lumOff val="5000"/>
                  </a:schemeClr>
                </a:solidFill>
              </a:rPr>
              <a:t>Πρέπει να πάω να πάρω αέρα</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6305960" y="4362991"/>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2563500 w 2563500"/>
              <a:gd name="connsiteY4" fmla="*/ 0 h 1566324"/>
              <a:gd name="connsiteX5" fmla="*/ 2563500 w 2563500"/>
              <a:gd name="connsiteY5" fmla="*/ 913689 h 1566324"/>
              <a:gd name="connsiteX6" fmla="*/ 2563500 w 2563500"/>
              <a:gd name="connsiteY6" fmla="*/ 913689 h 1566324"/>
              <a:gd name="connsiteX7" fmla="*/ 2563500 w 2563500"/>
              <a:gd name="connsiteY7" fmla="*/ 1305270 h 1566324"/>
              <a:gd name="connsiteX8" fmla="*/ 2563500 w 2563500"/>
              <a:gd name="connsiteY8" fmla="*/ 1566324 h 1566324"/>
              <a:gd name="connsiteX9" fmla="*/ 1068125 w 2563500"/>
              <a:gd name="connsiteY9" fmla="*/ 1566324 h 1566324"/>
              <a:gd name="connsiteX10" fmla="*/ 747696 w 2563500"/>
              <a:gd name="connsiteY10" fmla="*/ 1762115 h 1566324"/>
              <a:gd name="connsiteX11" fmla="*/ 427250 w 2563500"/>
              <a:gd name="connsiteY11" fmla="*/ 1566324 h 1566324"/>
              <a:gd name="connsiteX12" fmla="*/ 0 w 2563500"/>
              <a:gd name="connsiteY12" fmla="*/ 1566324 h 1566324"/>
              <a:gd name="connsiteX13" fmla="*/ 0 w 2563500"/>
              <a:gd name="connsiteY13" fmla="*/ 1305270 h 1566324"/>
              <a:gd name="connsiteX14" fmla="*/ 0 w 2563500"/>
              <a:gd name="connsiteY14" fmla="*/ 913689 h 1566324"/>
              <a:gd name="connsiteX15" fmla="*/ 0 w 2563500"/>
              <a:gd name="connsiteY15" fmla="*/ 913689 h 1566324"/>
              <a:gd name="connsiteX16" fmla="*/ 0 w 2563500"/>
              <a:gd name="connsiteY16"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566324"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01835" y="372135"/>
                  <a:pt x="2616388" y="531323"/>
                  <a:pt x="2563500" y="913689"/>
                </a:cubicBezTo>
                <a:lnTo>
                  <a:pt x="2563500" y="913689"/>
                </a:lnTo>
                <a:cubicBezTo>
                  <a:pt x="2560819" y="1020320"/>
                  <a:pt x="2572279" y="1195678"/>
                  <a:pt x="2563500" y="1305270"/>
                </a:cubicBezTo>
                <a:cubicBezTo>
                  <a:pt x="2568188" y="1356413"/>
                  <a:pt x="2551514" y="1531074"/>
                  <a:pt x="2563500" y="1566324"/>
                </a:cubicBezTo>
                <a:cubicBezTo>
                  <a:pt x="2346938" y="1693411"/>
                  <a:pt x="1691603" y="1451725"/>
                  <a:pt x="1068125" y="1566324"/>
                </a:cubicBezTo>
                <a:cubicBezTo>
                  <a:pt x="950742" y="1676006"/>
                  <a:pt x="842151" y="1722947"/>
                  <a:pt x="747696" y="1762115"/>
                </a:cubicBezTo>
                <a:cubicBezTo>
                  <a:pt x="698280" y="1754245"/>
                  <a:pt x="570676" y="1672637"/>
                  <a:pt x="427250" y="1566324"/>
                </a:cubicBezTo>
                <a:cubicBezTo>
                  <a:pt x="272428" y="1566210"/>
                  <a:pt x="192476" y="1534561"/>
                  <a:pt x="0" y="1566324"/>
                </a:cubicBezTo>
                <a:cubicBezTo>
                  <a:pt x="-14203" y="1532044"/>
                  <a:pt x="18858" y="1411502"/>
                  <a:pt x="0" y="1305270"/>
                </a:cubicBezTo>
                <a:cubicBezTo>
                  <a:pt x="30930" y="1225803"/>
                  <a:pt x="-3040" y="1067721"/>
                  <a:pt x="0" y="913689"/>
                </a:cubicBezTo>
                <a:lnTo>
                  <a:pt x="0" y="913689"/>
                </a:lnTo>
                <a:cubicBezTo>
                  <a:pt x="-36023" y="558276"/>
                  <a:pt x="-66181" y="191785"/>
                  <a:pt x="0" y="0"/>
                </a:cubicBezTo>
                <a:close/>
              </a:path>
            </a:pathLst>
          </a:custGeom>
          <a:noFill/>
          <a:ln w="38100">
            <a:solidFill>
              <a:srgbClr val="1A7EBA"/>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a:off x="9426248" y="4640966"/>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1A7EBA"/>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a:off x="3490220" y="420444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690367" y="1607743"/>
                  <a:pt x="675328" y="1455426"/>
                  <a:pt x="630017" y="1400237"/>
                </a:cubicBezTo>
                <a:cubicBezTo>
                  <a:pt x="-104605" y="1201936"/>
                  <a:pt x="-277922" y="622573"/>
                  <a:pt x="435237" y="178816"/>
                </a:cubicBezTo>
                <a:cubicBezTo>
                  <a:pt x="796092" y="21166"/>
                  <a:pt x="1216893" y="-24996"/>
                  <a:pt x="1612142" y="34796"/>
                </a:cubicBezTo>
                <a:cubicBezTo>
                  <a:pt x="2338741" y="142920"/>
                  <a:pt x="2795329" y="684021"/>
                  <a:pt x="2301413" y="1133135"/>
                </a:cubicBezTo>
                <a:cubicBezTo>
                  <a:pt x="2059289" y="1375705"/>
                  <a:pt x="1613406" y="1509204"/>
                  <a:pt x="1078507" y="1490554"/>
                </a:cubicBezTo>
                <a:cubicBezTo>
                  <a:pt x="984092" y="1527228"/>
                  <a:pt x="878070" y="1570945"/>
                  <a:pt x="722643" y="1683952"/>
                </a:cubicBezTo>
                <a:close/>
              </a:path>
            </a:pathLst>
          </a:custGeom>
          <a:noFill/>
          <a:ln w="38100">
            <a:solidFill>
              <a:srgbClr val="1A7EBA"/>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838200" y="408554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8" y="483154"/>
                  <a:pt x="231779" y="372357"/>
                  <a:pt x="301179" y="277343"/>
                </a:cubicBezTo>
                <a:cubicBezTo>
                  <a:pt x="390422" y="160486"/>
                  <a:pt x="585418" y="133042"/>
                  <a:pt x="750137" y="208881"/>
                </a:cubicBezTo>
                <a:cubicBezTo>
                  <a:pt x="836704" y="15221"/>
                  <a:pt x="1074065" y="5062"/>
                  <a:pt x="1202791" y="137808"/>
                </a:cubicBezTo>
                <a:cubicBezTo>
                  <a:pt x="1229573" y="69786"/>
                  <a:pt x="1309071" y="26946"/>
                  <a:pt x="1379171" y="8030"/>
                </a:cubicBezTo>
                <a:cubicBezTo>
                  <a:pt x="1461353" y="-4902"/>
                  <a:pt x="1548891" y="29060"/>
                  <a:pt x="1597919" y="99622"/>
                </a:cubicBezTo>
                <a:cubicBezTo>
                  <a:pt x="1668660" y="23006"/>
                  <a:pt x="1806793" y="-29425"/>
                  <a:pt x="1899474" y="27706"/>
                </a:cubicBezTo>
                <a:cubicBezTo>
                  <a:pt x="1968916" y="56983"/>
                  <a:pt x="2022056" y="145279"/>
                  <a:pt x="2052394" y="223898"/>
                </a:cubicBezTo>
                <a:cubicBezTo>
                  <a:pt x="2139587" y="244839"/>
                  <a:pt x="2224860" y="320491"/>
                  <a:pt x="2248646" y="414309"/>
                </a:cubicBezTo>
                <a:cubicBezTo>
                  <a:pt x="2265997" y="468555"/>
                  <a:pt x="2263495" y="556699"/>
                  <a:pt x="2239862" y="620781"/>
                </a:cubicBezTo>
                <a:cubicBezTo>
                  <a:pt x="2315750" y="696507"/>
                  <a:pt x="2349886" y="819870"/>
                  <a:pt x="2304029" y="936472"/>
                </a:cubicBezTo>
                <a:cubicBezTo>
                  <a:pt x="2272567" y="1073930"/>
                  <a:pt x="2145661" y="1189719"/>
                  <a:pt x="2003438" y="1212812"/>
                </a:cubicBezTo>
                <a:cubicBezTo>
                  <a:pt x="2001797" y="1300014"/>
                  <a:pt x="1954485" y="1386232"/>
                  <a:pt x="1895832" y="1449600"/>
                </a:cubicBezTo>
                <a:cubicBezTo>
                  <a:pt x="1785181" y="1546397"/>
                  <a:pt x="1623023" y="1563760"/>
                  <a:pt x="1529467" y="1478270"/>
                </a:cubicBezTo>
                <a:cubicBezTo>
                  <a:pt x="1505693" y="1617529"/>
                  <a:pt x="1386080" y="1688442"/>
                  <a:pt x="1267655" y="1730879"/>
                </a:cubicBezTo>
                <a:cubicBezTo>
                  <a:pt x="1118486" y="1748379"/>
                  <a:pt x="979198" y="1678440"/>
                  <a:pt x="882704" y="1576688"/>
                </a:cubicBezTo>
                <a:cubicBezTo>
                  <a:pt x="693765" y="1705067"/>
                  <a:pt x="435742" y="1637244"/>
                  <a:pt x="310874" y="1424343"/>
                </a:cubicBezTo>
                <a:cubicBezTo>
                  <a:pt x="213480" y="1446790"/>
                  <a:pt x="102331" y="1364914"/>
                  <a:pt x="59453" y="1254813"/>
                </a:cubicBezTo>
                <a:cubicBezTo>
                  <a:pt x="37885" y="1173729"/>
                  <a:pt x="59493" y="1087955"/>
                  <a:pt x="113176" y="1025975"/>
                </a:cubicBezTo>
                <a:cubicBezTo>
                  <a:pt x="45009" y="974550"/>
                  <a:pt x="-13225" y="893108"/>
                  <a:pt x="-268" y="791194"/>
                </a:cubicBezTo>
                <a:cubicBezTo>
                  <a:pt x="33118" y="687100"/>
                  <a:pt x="87009" y="595776"/>
                  <a:pt x="206910" y="582514"/>
                </a:cubicBezTo>
                <a:cubicBezTo>
                  <a:pt x="207623" y="580538"/>
                  <a:pt x="208028" y="578754"/>
                  <a:pt x="208892" y="577013"/>
                </a:cubicBezTo>
                <a:close/>
              </a:path>
              <a:path w="2313885" h="1734654" extrusionOk="0">
                <a:moveTo>
                  <a:pt x="464869" y="2367074"/>
                </a:moveTo>
                <a:cubicBezTo>
                  <a:pt x="466320" y="2396068"/>
                  <a:pt x="443720" y="2415153"/>
                  <a:pt x="416684" y="2415259"/>
                </a:cubicBezTo>
                <a:cubicBezTo>
                  <a:pt x="388059" y="2415199"/>
                  <a:pt x="364220" y="2396641"/>
                  <a:pt x="368499" y="2367074"/>
                </a:cubicBezTo>
                <a:cubicBezTo>
                  <a:pt x="371985" y="2342200"/>
                  <a:pt x="389912" y="2319187"/>
                  <a:pt x="416684" y="2318889"/>
                </a:cubicBezTo>
                <a:cubicBezTo>
                  <a:pt x="446606" y="2318949"/>
                  <a:pt x="468194" y="2338258"/>
                  <a:pt x="464869" y="2367074"/>
                </a:cubicBezTo>
                <a:close/>
              </a:path>
              <a:path w="2313885" h="1734654" extrusionOk="0">
                <a:moveTo>
                  <a:pt x="611756" y="2167106"/>
                </a:moveTo>
                <a:cubicBezTo>
                  <a:pt x="618189" y="2224714"/>
                  <a:pt x="569359" y="2262854"/>
                  <a:pt x="515386" y="2263476"/>
                </a:cubicBezTo>
                <a:cubicBezTo>
                  <a:pt x="464503" y="2259417"/>
                  <a:pt x="421152" y="2220443"/>
                  <a:pt x="419016" y="2167106"/>
                </a:cubicBezTo>
                <a:cubicBezTo>
                  <a:pt x="424211" y="2109666"/>
                  <a:pt x="460348" y="2068197"/>
                  <a:pt x="515386" y="2070736"/>
                </a:cubicBezTo>
                <a:cubicBezTo>
                  <a:pt x="568608" y="2074575"/>
                  <a:pt x="611317" y="2115247"/>
                  <a:pt x="611756" y="2167106"/>
                </a:cubicBezTo>
                <a:close/>
              </a:path>
              <a:path w="2313885" h="1734654" extrusionOk="0">
                <a:moveTo>
                  <a:pt x="801297" y="1880721"/>
                </a:moveTo>
                <a:cubicBezTo>
                  <a:pt x="802280" y="1961638"/>
                  <a:pt x="740628" y="2018197"/>
                  <a:pt x="656742" y="2025276"/>
                </a:cubicBezTo>
                <a:cubicBezTo>
                  <a:pt x="576341" y="2014892"/>
                  <a:pt x="513549" y="1973653"/>
                  <a:pt x="512187" y="1880721"/>
                </a:cubicBezTo>
                <a:cubicBezTo>
                  <a:pt x="525058" y="1807416"/>
                  <a:pt x="575562" y="1733503"/>
                  <a:pt x="656742" y="1736166"/>
                </a:cubicBezTo>
                <a:cubicBezTo>
                  <a:pt x="751640" y="1732896"/>
                  <a:pt x="800875" y="1802070"/>
                  <a:pt x="801297" y="1880721"/>
                </a:cubicBezTo>
                <a:close/>
              </a:path>
              <a:path w="2313885" h="1734654" fill="none" extrusionOk="0">
                <a:moveTo>
                  <a:pt x="251367" y="1051111"/>
                </a:moveTo>
                <a:cubicBezTo>
                  <a:pt x="205714" y="1063104"/>
                  <a:pt x="154539" y="1045758"/>
                  <a:pt x="115694" y="1019109"/>
                </a:cubicBezTo>
                <a:moveTo>
                  <a:pt x="371078" y="1401335"/>
                </a:moveTo>
                <a:cubicBezTo>
                  <a:pt x="350577" y="1410353"/>
                  <a:pt x="331766" y="1414074"/>
                  <a:pt x="311731" y="1416634"/>
                </a:cubicBezTo>
                <a:moveTo>
                  <a:pt x="882597" y="1569620"/>
                </a:moveTo>
                <a:cubicBezTo>
                  <a:pt x="867985" y="1549069"/>
                  <a:pt x="856158" y="1524679"/>
                  <a:pt x="846817" y="1499752"/>
                </a:cubicBezTo>
                <a:moveTo>
                  <a:pt x="1544036" y="1395392"/>
                </a:moveTo>
                <a:cubicBezTo>
                  <a:pt x="1543046" y="1425161"/>
                  <a:pt x="1539678" y="1443838"/>
                  <a:pt x="1529735" y="1472046"/>
                </a:cubicBezTo>
                <a:moveTo>
                  <a:pt x="1828022" y="921695"/>
                </a:moveTo>
                <a:cubicBezTo>
                  <a:pt x="1926662" y="993687"/>
                  <a:pt x="1990444" y="1072661"/>
                  <a:pt x="2002153" y="1208234"/>
                </a:cubicBezTo>
                <a:moveTo>
                  <a:pt x="2238790" y="616524"/>
                </a:moveTo>
                <a:cubicBezTo>
                  <a:pt x="2216343" y="657113"/>
                  <a:pt x="2198923" y="700238"/>
                  <a:pt x="2161232" y="723977"/>
                </a:cubicBezTo>
                <a:moveTo>
                  <a:pt x="2052715" y="217875"/>
                </a:moveTo>
                <a:cubicBezTo>
                  <a:pt x="2055594" y="233941"/>
                  <a:pt x="2058888" y="252075"/>
                  <a:pt x="2056786" y="268630"/>
                </a:cubicBezTo>
                <a:moveTo>
                  <a:pt x="1557480" y="158688"/>
                </a:moveTo>
                <a:cubicBezTo>
                  <a:pt x="1568102" y="134754"/>
                  <a:pt x="1583860" y="112376"/>
                  <a:pt x="1597223" y="93960"/>
                </a:cubicBezTo>
                <a:moveTo>
                  <a:pt x="1185919" y="189527"/>
                </a:moveTo>
                <a:cubicBezTo>
                  <a:pt x="1189062" y="168524"/>
                  <a:pt x="1194325" y="151347"/>
                  <a:pt x="1205148" y="133712"/>
                </a:cubicBezTo>
                <a:moveTo>
                  <a:pt x="749870" y="208479"/>
                </a:moveTo>
                <a:cubicBezTo>
                  <a:pt x="771644" y="225501"/>
                  <a:pt x="800599" y="240427"/>
                  <a:pt x="819500" y="262607"/>
                </a:cubicBezTo>
                <a:moveTo>
                  <a:pt x="221051" y="633991"/>
                </a:moveTo>
                <a:cubicBezTo>
                  <a:pt x="217944" y="617177"/>
                  <a:pt x="209875" y="595153"/>
                  <a:pt x="208892" y="577013"/>
                </a:cubicBezTo>
              </a:path>
            </a:pathLst>
          </a:custGeom>
          <a:noFill/>
          <a:ln w="38100">
            <a:solidFill>
              <a:srgbClr val="1A7EBA"/>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1209675" y="4599282"/>
            <a:ext cx="1710564" cy="646331"/>
          </a:xfrm>
          <a:prstGeom prst="rect">
            <a:avLst/>
          </a:prstGeom>
          <a:noFill/>
        </p:spPr>
        <p:txBody>
          <a:bodyPr wrap="square">
            <a:spAutoFit/>
          </a:bodyPr>
          <a:lstStyle/>
          <a:p>
            <a:r>
              <a:rPr lang="el-GR" i="1" dirty="0">
                <a:solidFill>
                  <a:schemeClr val="tx1">
                    <a:lumMod val="95000"/>
                    <a:lumOff val="5000"/>
                  </a:schemeClr>
                </a:solidFill>
              </a:rPr>
              <a:t>Αυτή τη στιγμή ανησυχώ ότι </a:t>
            </a:r>
            <a:r>
              <a:rPr lang="en-US" i="1" dirty="0">
                <a:solidFill>
                  <a:schemeClr val="tx1">
                    <a:lumMod val="95000"/>
                    <a:lumOff val="5000"/>
                  </a:schemeClr>
                </a:solidFill>
              </a:rPr>
              <a:t> ...</a:t>
            </a:r>
            <a:endParaRPr lang="en-GB" i="1"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3708873" y="4737781"/>
            <a:ext cx="2199640" cy="369332"/>
          </a:xfrm>
          <a:prstGeom prst="rect">
            <a:avLst/>
          </a:prstGeom>
          <a:noFill/>
        </p:spPr>
        <p:txBody>
          <a:bodyPr wrap="square">
            <a:spAutoFit/>
          </a:bodyPr>
          <a:lstStyle/>
          <a:p>
            <a:r>
              <a:rPr lang="el-GR" i="1" dirty="0">
                <a:solidFill>
                  <a:schemeClr val="tx1">
                    <a:lumMod val="95000"/>
                    <a:lumOff val="5000"/>
                  </a:schemeClr>
                </a:solidFill>
              </a:rPr>
              <a:t>Νιώθω άβολα που </a:t>
            </a:r>
            <a:r>
              <a:rPr lang="en-GB" i="1" dirty="0">
                <a:solidFill>
                  <a:schemeClr val="tx1">
                    <a:lumMod val="95000"/>
                    <a:lumOff val="5000"/>
                  </a:schemeClr>
                </a:solidFill>
              </a:rPr>
              <a:t>...</a:t>
            </a:r>
          </a:p>
        </p:txBody>
      </p:sp>
      <p:sp>
        <p:nvSpPr>
          <p:cNvPr id="32" name="TextBox 31">
            <a:extLst>
              <a:ext uri="{FF2B5EF4-FFF2-40B4-BE49-F238E27FC236}">
                <a16:creationId xmlns:a16="http://schemas.microsoft.com/office/drawing/2014/main" id="{AA2499E5-284A-4D07-A45C-2E1ABD9BC0F0}"/>
              </a:ext>
            </a:extLst>
          </p:cNvPr>
          <p:cNvSpPr txBox="1"/>
          <p:nvPr/>
        </p:nvSpPr>
        <p:spPr>
          <a:xfrm>
            <a:off x="6430751" y="4545988"/>
            <a:ext cx="2477605" cy="1200329"/>
          </a:xfrm>
          <a:prstGeom prst="rect">
            <a:avLst/>
          </a:prstGeom>
          <a:noFill/>
        </p:spPr>
        <p:txBody>
          <a:bodyPr wrap="square">
            <a:spAutoFit/>
          </a:bodyPr>
          <a:lstStyle/>
          <a:p>
            <a:r>
              <a:rPr lang="el-GR" i="1" dirty="0">
                <a:solidFill>
                  <a:schemeClr val="tx1">
                    <a:lumMod val="95000"/>
                    <a:lumOff val="5000"/>
                  </a:schemeClr>
                </a:solidFill>
              </a:rPr>
              <a:t>Συνειδητοποιώ ότι χρειάζομαι περισσότερη ασφάλεια για τον εαυτό μου</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36" name="TextBox 35">
            <a:extLst>
              <a:ext uri="{FF2B5EF4-FFF2-40B4-BE49-F238E27FC236}">
                <a16:creationId xmlns:a16="http://schemas.microsoft.com/office/drawing/2014/main" id="{90E9E615-5AE2-47F4-BEF9-320756D964F3}"/>
              </a:ext>
            </a:extLst>
          </p:cNvPr>
          <p:cNvSpPr txBox="1"/>
          <p:nvPr/>
        </p:nvSpPr>
        <p:spPr>
          <a:xfrm>
            <a:off x="9610932" y="4822987"/>
            <a:ext cx="1927225" cy="923330"/>
          </a:xfrm>
          <a:prstGeom prst="rect">
            <a:avLst/>
          </a:prstGeom>
          <a:noFill/>
        </p:spPr>
        <p:txBody>
          <a:bodyPr wrap="square">
            <a:spAutoFit/>
          </a:bodyPr>
          <a:lstStyle/>
          <a:p>
            <a:r>
              <a:rPr lang="el-GR" i="1" dirty="0">
                <a:solidFill>
                  <a:schemeClr val="tx1">
                    <a:lumMod val="95000"/>
                    <a:lumOff val="5000"/>
                  </a:schemeClr>
                </a:solidFill>
              </a:rPr>
              <a:t>Για να νιώσω ασφαλής, χρειάζομαι </a:t>
            </a:r>
            <a:r>
              <a:rPr lang="en-US" i="1" dirty="0">
                <a:solidFill>
                  <a:schemeClr val="tx1">
                    <a:lumMod val="95000"/>
                    <a:lumOff val="5000"/>
                  </a:schemeClr>
                </a:solidFill>
              </a:rPr>
              <a:t>...</a:t>
            </a:r>
            <a:endParaRPr lang="en-GB" i="1" dirty="0">
              <a:solidFill>
                <a:schemeClr val="tx1">
                  <a:lumMod val="95000"/>
                  <a:lumOff val="5000"/>
                </a:schemeClr>
              </a:solidFill>
            </a:endParaRPr>
          </a:p>
        </p:txBody>
      </p:sp>
    </p:spTree>
    <p:extLst>
      <p:ext uri="{BB962C8B-B14F-4D97-AF65-F5344CB8AC3E}">
        <p14:creationId xmlns:p14="http://schemas.microsoft.com/office/powerpoint/2010/main" val="4118204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a:xfrm>
            <a:off x="754309" y="365125"/>
            <a:ext cx="11678175" cy="1325563"/>
          </a:xfrm>
        </p:spPr>
        <p:txBody>
          <a:bodyPr>
            <a:normAutofit/>
          </a:bodyPr>
          <a:lstStyle/>
          <a:p>
            <a:r>
              <a:rPr lang="el-GR" sz="3400" dirty="0"/>
              <a:t>Πώς να διαμορφώσετε τις ανάγκες για την αίσθηση του «ανήκειν»</a:t>
            </a:r>
            <a:endParaRPr lang="en-GB" sz="3400" dirty="0"/>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47084">
            <a:off x="1533662" y="1967140"/>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C0000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410616">
            <a:off x="5135987" y="1981291"/>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C0000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7745895" y="193215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C0000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6029583" y="3978979"/>
            <a:ext cx="2862748" cy="1952038"/>
          </a:xfrm>
          <a:custGeom>
            <a:avLst/>
            <a:gdLst>
              <a:gd name="connsiteX0" fmla="*/ 258442 w 2862748"/>
              <a:gd name="connsiteY0" fmla="*/ 649323 h 1952038"/>
              <a:gd name="connsiteX1" fmla="*/ 372621 w 2862748"/>
              <a:gd name="connsiteY1" fmla="*/ 312100 h 1952038"/>
              <a:gd name="connsiteX2" fmla="*/ 928073 w 2862748"/>
              <a:gd name="connsiteY2" fmla="*/ 235057 h 1952038"/>
              <a:gd name="connsiteX3" fmla="*/ 1488098 w 2862748"/>
              <a:gd name="connsiteY3" fmla="*/ 155078 h 1952038"/>
              <a:gd name="connsiteX4" fmla="*/ 1706317 w 2862748"/>
              <a:gd name="connsiteY4" fmla="*/ 9037 h 1952038"/>
              <a:gd name="connsiteX5" fmla="*/ 1976952 w 2862748"/>
              <a:gd name="connsiteY5" fmla="*/ 112106 h 1952038"/>
              <a:gd name="connsiteX6" fmla="*/ 2350037 w 2862748"/>
              <a:gd name="connsiteY6" fmla="*/ 31178 h 1952038"/>
              <a:gd name="connsiteX7" fmla="*/ 2539230 w 2862748"/>
              <a:gd name="connsiteY7" fmla="*/ 251957 h 1952038"/>
              <a:gd name="connsiteX8" fmla="*/ 2782034 w 2862748"/>
              <a:gd name="connsiteY8" fmla="*/ 466229 h 1952038"/>
              <a:gd name="connsiteX9" fmla="*/ 2771166 w 2862748"/>
              <a:gd name="connsiteY9" fmla="*/ 698576 h 1952038"/>
              <a:gd name="connsiteX10" fmla="*/ 2850554 w 2862748"/>
              <a:gd name="connsiteY10" fmla="*/ 1053829 h 1952038"/>
              <a:gd name="connsiteX11" fmla="*/ 2478662 w 2862748"/>
              <a:gd name="connsiteY11" fmla="*/ 1364799 h 1952038"/>
              <a:gd name="connsiteX12" fmla="*/ 2345531 w 2862748"/>
              <a:gd name="connsiteY12" fmla="*/ 1631262 h 1952038"/>
              <a:gd name="connsiteX13" fmla="*/ 1892263 w 2862748"/>
              <a:gd name="connsiteY13" fmla="*/ 1663524 h 1952038"/>
              <a:gd name="connsiteX14" fmla="*/ 1568348 w 2862748"/>
              <a:gd name="connsiteY14" fmla="*/ 1947790 h 1952038"/>
              <a:gd name="connsiteX15" fmla="*/ 1092085 w 2862748"/>
              <a:gd name="connsiteY15" fmla="*/ 1774276 h 1952038"/>
              <a:gd name="connsiteX16" fmla="*/ 384615 w 2862748"/>
              <a:gd name="connsiteY16" fmla="*/ 1602840 h 1952038"/>
              <a:gd name="connsiteX17" fmla="*/ 73556 w 2862748"/>
              <a:gd name="connsiteY17" fmla="*/ 1412064 h 1952038"/>
              <a:gd name="connsiteX18" fmla="*/ 140022 w 2862748"/>
              <a:gd name="connsiteY18" fmla="*/ 1154549 h 1952038"/>
              <a:gd name="connsiteX19" fmla="*/ -332 w 2862748"/>
              <a:gd name="connsiteY19" fmla="*/ 890346 h 1952038"/>
              <a:gd name="connsiteX20" fmla="*/ 255990 w 2862748"/>
              <a:gd name="connsiteY20" fmla="*/ 655514 h 1952038"/>
              <a:gd name="connsiteX21" fmla="*/ 258442 w 2862748"/>
              <a:gd name="connsiteY21" fmla="*/ 649323 h 1952038"/>
              <a:gd name="connsiteX0" fmla="*/ 569747 w 2862748"/>
              <a:gd name="connsiteY0" fmla="*/ 2663712 h 1952038"/>
              <a:gd name="connsiteX1" fmla="*/ 515524 w 2862748"/>
              <a:gd name="connsiteY1" fmla="*/ 2717935 h 1952038"/>
              <a:gd name="connsiteX2" fmla="*/ 461301 w 2862748"/>
              <a:gd name="connsiteY2" fmla="*/ 2663712 h 1952038"/>
              <a:gd name="connsiteX3" fmla="*/ 515524 w 2862748"/>
              <a:gd name="connsiteY3" fmla="*/ 2609489 h 1952038"/>
              <a:gd name="connsiteX4" fmla="*/ 569747 w 2862748"/>
              <a:gd name="connsiteY4" fmla="*/ 2663712 h 1952038"/>
              <a:gd name="connsiteX0" fmla="*/ 746434 w 2862748"/>
              <a:gd name="connsiteY0" fmla="*/ 2438041 h 1952038"/>
              <a:gd name="connsiteX1" fmla="*/ 637987 w 2862748"/>
              <a:gd name="connsiteY1" fmla="*/ 2546488 h 1952038"/>
              <a:gd name="connsiteX2" fmla="*/ 529540 w 2862748"/>
              <a:gd name="connsiteY2" fmla="*/ 2438041 h 1952038"/>
              <a:gd name="connsiteX3" fmla="*/ 637987 w 2862748"/>
              <a:gd name="connsiteY3" fmla="*/ 2329594 h 1952038"/>
              <a:gd name="connsiteX4" fmla="*/ 746434 w 2862748"/>
              <a:gd name="connsiteY4" fmla="*/ 2438041 h 1952038"/>
              <a:gd name="connsiteX0" fmla="*/ 974846 w 2862748"/>
              <a:gd name="connsiteY0" fmla="*/ 2117053 h 1952038"/>
              <a:gd name="connsiteX1" fmla="*/ 812176 w 2862748"/>
              <a:gd name="connsiteY1" fmla="*/ 2279723 h 1952038"/>
              <a:gd name="connsiteX2" fmla="*/ 649506 w 2862748"/>
              <a:gd name="connsiteY2" fmla="*/ 2117053 h 1952038"/>
              <a:gd name="connsiteX3" fmla="*/ 812176 w 2862748"/>
              <a:gd name="connsiteY3" fmla="*/ 1954383 h 1952038"/>
              <a:gd name="connsiteX4" fmla="*/ 974846 w 2862748"/>
              <a:gd name="connsiteY4" fmla="*/ 2117053 h 1952038"/>
              <a:gd name="connsiteX0" fmla="*/ 310992 w 2862748"/>
              <a:gd name="connsiteY0" fmla="*/ 1182835 h 1952038"/>
              <a:gd name="connsiteX1" fmla="*/ 143137 w 2862748"/>
              <a:gd name="connsiteY1" fmla="*/ 1146822 h 1952038"/>
              <a:gd name="connsiteX2" fmla="*/ 459099 w 2862748"/>
              <a:gd name="connsiteY2" fmla="*/ 1576948 h 1952038"/>
              <a:gd name="connsiteX3" fmla="*/ 385675 w 2862748"/>
              <a:gd name="connsiteY3" fmla="*/ 1594164 h 1952038"/>
              <a:gd name="connsiteX4" fmla="*/ 1091952 w 2862748"/>
              <a:gd name="connsiteY4" fmla="*/ 1766323 h 1952038"/>
              <a:gd name="connsiteX5" fmla="*/ 1047686 w 2862748"/>
              <a:gd name="connsiteY5" fmla="*/ 1687699 h 1952038"/>
              <a:gd name="connsiteX6" fmla="*/ 1910287 w 2862748"/>
              <a:gd name="connsiteY6" fmla="*/ 1570260 h 1952038"/>
              <a:gd name="connsiteX7" fmla="*/ 1892594 w 2862748"/>
              <a:gd name="connsiteY7" fmla="*/ 1656521 h 1952038"/>
              <a:gd name="connsiteX8" fmla="*/ 2261637 w 2862748"/>
              <a:gd name="connsiteY8" fmla="*/ 1037200 h 1952038"/>
              <a:gd name="connsiteX9" fmla="*/ 2477072 w 2862748"/>
              <a:gd name="connsiteY9" fmla="*/ 1359648 h 1952038"/>
              <a:gd name="connsiteX10" fmla="*/ 2769841 w 2862748"/>
              <a:gd name="connsiteY10" fmla="*/ 693786 h 1952038"/>
              <a:gd name="connsiteX11" fmla="*/ 2673886 w 2862748"/>
              <a:gd name="connsiteY11" fmla="*/ 814704 h 1952038"/>
              <a:gd name="connsiteX12" fmla="*/ 2539628 w 2862748"/>
              <a:gd name="connsiteY12" fmla="*/ 245179 h 1952038"/>
              <a:gd name="connsiteX13" fmla="*/ 2544664 w 2862748"/>
              <a:gd name="connsiteY13" fmla="*/ 302294 h 1952038"/>
              <a:gd name="connsiteX14" fmla="*/ 1926920 w 2862748"/>
              <a:gd name="connsiteY14" fmla="*/ 178575 h 1952038"/>
              <a:gd name="connsiteX15" fmla="*/ 1976091 w 2862748"/>
              <a:gd name="connsiteY15" fmla="*/ 105735 h 1952038"/>
              <a:gd name="connsiteX16" fmla="*/ 1467224 w 2862748"/>
              <a:gd name="connsiteY16" fmla="*/ 213278 h 1952038"/>
              <a:gd name="connsiteX17" fmla="*/ 1491014 w 2862748"/>
              <a:gd name="connsiteY17" fmla="*/ 150469 h 1952038"/>
              <a:gd name="connsiteX18" fmla="*/ 927742 w 2862748"/>
              <a:gd name="connsiteY18" fmla="*/ 234606 h 1952038"/>
              <a:gd name="connsiteX19" fmla="*/ 1013889 w 2862748"/>
              <a:gd name="connsiteY19" fmla="*/ 295516 h 1952038"/>
              <a:gd name="connsiteX20" fmla="*/ 273485 w 2862748"/>
              <a:gd name="connsiteY20" fmla="*/ 713442 h 1952038"/>
              <a:gd name="connsiteX21" fmla="*/ 258442 w 2862748"/>
              <a:gd name="connsiteY21" fmla="*/ 649323 h 195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62748" h="1952038" extrusionOk="0">
                <a:moveTo>
                  <a:pt x="258442" y="649323"/>
                </a:moveTo>
                <a:cubicBezTo>
                  <a:pt x="241494" y="557718"/>
                  <a:pt x="283657" y="408249"/>
                  <a:pt x="372621" y="312100"/>
                </a:cubicBezTo>
                <a:cubicBezTo>
                  <a:pt x="488325" y="179604"/>
                  <a:pt x="705575" y="163476"/>
                  <a:pt x="928073" y="235057"/>
                </a:cubicBezTo>
                <a:cubicBezTo>
                  <a:pt x="1031827" y="-8651"/>
                  <a:pt x="1341123" y="13073"/>
                  <a:pt x="1488098" y="155078"/>
                </a:cubicBezTo>
                <a:cubicBezTo>
                  <a:pt x="1525745" y="77460"/>
                  <a:pt x="1625352" y="38797"/>
                  <a:pt x="1706317" y="9037"/>
                </a:cubicBezTo>
                <a:cubicBezTo>
                  <a:pt x="1795246" y="-12064"/>
                  <a:pt x="1928756" y="22356"/>
                  <a:pt x="1976952" y="112106"/>
                </a:cubicBezTo>
                <a:cubicBezTo>
                  <a:pt x="2061678" y="37729"/>
                  <a:pt x="2225976" y="-26043"/>
                  <a:pt x="2350037" y="31178"/>
                </a:cubicBezTo>
                <a:cubicBezTo>
                  <a:pt x="2443048" y="67400"/>
                  <a:pt x="2515332" y="156458"/>
                  <a:pt x="2539230" y="251957"/>
                </a:cubicBezTo>
                <a:cubicBezTo>
                  <a:pt x="2647641" y="275463"/>
                  <a:pt x="2770740" y="358655"/>
                  <a:pt x="2782034" y="466229"/>
                </a:cubicBezTo>
                <a:cubicBezTo>
                  <a:pt x="2804324" y="528251"/>
                  <a:pt x="2786833" y="631306"/>
                  <a:pt x="2771166" y="698576"/>
                </a:cubicBezTo>
                <a:cubicBezTo>
                  <a:pt x="2867746" y="777724"/>
                  <a:pt x="2905760" y="922403"/>
                  <a:pt x="2850554" y="1053829"/>
                </a:cubicBezTo>
                <a:cubicBezTo>
                  <a:pt x="2816351" y="1198633"/>
                  <a:pt x="2642545" y="1332669"/>
                  <a:pt x="2478662" y="1364799"/>
                </a:cubicBezTo>
                <a:cubicBezTo>
                  <a:pt x="2472509" y="1445793"/>
                  <a:pt x="2416623" y="1558867"/>
                  <a:pt x="2345531" y="1631262"/>
                </a:cubicBezTo>
                <a:cubicBezTo>
                  <a:pt x="2215115" y="1735567"/>
                  <a:pt x="2000801" y="1765197"/>
                  <a:pt x="1892263" y="1663524"/>
                </a:cubicBezTo>
                <a:cubicBezTo>
                  <a:pt x="1863657" y="1822547"/>
                  <a:pt x="1712012" y="1893524"/>
                  <a:pt x="1568348" y="1947790"/>
                </a:cubicBezTo>
                <a:cubicBezTo>
                  <a:pt x="1384163" y="1968859"/>
                  <a:pt x="1206403" y="1896839"/>
                  <a:pt x="1092085" y="1774276"/>
                </a:cubicBezTo>
                <a:cubicBezTo>
                  <a:pt x="883225" y="1935267"/>
                  <a:pt x="570078" y="1865889"/>
                  <a:pt x="384615" y="1602840"/>
                </a:cubicBezTo>
                <a:cubicBezTo>
                  <a:pt x="253717" y="1623241"/>
                  <a:pt x="121471" y="1536418"/>
                  <a:pt x="73556" y="1412064"/>
                </a:cubicBezTo>
                <a:cubicBezTo>
                  <a:pt x="61977" y="1315839"/>
                  <a:pt x="91048" y="1228898"/>
                  <a:pt x="140022" y="1154549"/>
                </a:cubicBezTo>
                <a:cubicBezTo>
                  <a:pt x="58735" y="1095438"/>
                  <a:pt x="-19706" y="1019551"/>
                  <a:pt x="-332" y="890346"/>
                </a:cubicBezTo>
                <a:cubicBezTo>
                  <a:pt x="30634" y="770614"/>
                  <a:pt x="105055" y="671053"/>
                  <a:pt x="255990" y="655514"/>
                </a:cubicBezTo>
                <a:cubicBezTo>
                  <a:pt x="256989" y="653060"/>
                  <a:pt x="257344" y="651257"/>
                  <a:pt x="258442" y="649323"/>
                </a:cubicBezTo>
                <a:close/>
              </a:path>
              <a:path w="2862748" h="1952038" extrusionOk="0">
                <a:moveTo>
                  <a:pt x="569747" y="2663712"/>
                </a:moveTo>
                <a:cubicBezTo>
                  <a:pt x="572576" y="2698305"/>
                  <a:pt x="551222" y="2716505"/>
                  <a:pt x="515524" y="2717935"/>
                </a:cubicBezTo>
                <a:cubicBezTo>
                  <a:pt x="479307" y="2717749"/>
                  <a:pt x="455572" y="2697615"/>
                  <a:pt x="461301" y="2663712"/>
                </a:cubicBezTo>
                <a:cubicBezTo>
                  <a:pt x="467364" y="2636787"/>
                  <a:pt x="483842" y="2612714"/>
                  <a:pt x="515524" y="2609489"/>
                </a:cubicBezTo>
                <a:cubicBezTo>
                  <a:pt x="551556" y="2609600"/>
                  <a:pt x="572506" y="2631936"/>
                  <a:pt x="569747" y="2663712"/>
                </a:cubicBezTo>
                <a:close/>
              </a:path>
              <a:path w="2862748" h="1952038" extrusionOk="0">
                <a:moveTo>
                  <a:pt x="746434" y="2438041"/>
                </a:moveTo>
                <a:cubicBezTo>
                  <a:pt x="756169" y="2504570"/>
                  <a:pt x="699026" y="2545538"/>
                  <a:pt x="637987" y="2546488"/>
                </a:cubicBezTo>
                <a:cubicBezTo>
                  <a:pt x="583916" y="2536390"/>
                  <a:pt x="536824" y="2498321"/>
                  <a:pt x="529540" y="2438041"/>
                </a:cubicBezTo>
                <a:cubicBezTo>
                  <a:pt x="539654" y="2369940"/>
                  <a:pt x="575873" y="2326488"/>
                  <a:pt x="637987" y="2329594"/>
                </a:cubicBezTo>
                <a:cubicBezTo>
                  <a:pt x="697876" y="2341023"/>
                  <a:pt x="743044" y="2388690"/>
                  <a:pt x="746434" y="2438041"/>
                </a:cubicBezTo>
                <a:close/>
              </a:path>
              <a:path w="2862748" h="1952038" extrusionOk="0">
                <a:moveTo>
                  <a:pt x="974846" y="2117053"/>
                </a:moveTo>
                <a:cubicBezTo>
                  <a:pt x="976986" y="2209245"/>
                  <a:pt x="907141" y="2270765"/>
                  <a:pt x="812176" y="2279723"/>
                </a:cubicBezTo>
                <a:cubicBezTo>
                  <a:pt x="722078" y="2274983"/>
                  <a:pt x="651585" y="2226875"/>
                  <a:pt x="649506" y="2117053"/>
                </a:cubicBezTo>
                <a:cubicBezTo>
                  <a:pt x="652564" y="2028765"/>
                  <a:pt x="721118" y="1951969"/>
                  <a:pt x="812176" y="1954383"/>
                </a:cubicBezTo>
                <a:cubicBezTo>
                  <a:pt x="922506" y="1949935"/>
                  <a:pt x="970886" y="2038345"/>
                  <a:pt x="974846" y="2117053"/>
                </a:cubicBezTo>
                <a:close/>
              </a:path>
              <a:path w="2862748" h="1952038" fill="none" extrusionOk="0">
                <a:moveTo>
                  <a:pt x="310992" y="1182835"/>
                </a:moveTo>
                <a:cubicBezTo>
                  <a:pt x="253281" y="1191292"/>
                  <a:pt x="188200" y="1179900"/>
                  <a:pt x="143137" y="1146822"/>
                </a:cubicBezTo>
                <a:moveTo>
                  <a:pt x="459099" y="1576948"/>
                </a:moveTo>
                <a:cubicBezTo>
                  <a:pt x="431526" y="1589122"/>
                  <a:pt x="408026" y="1590116"/>
                  <a:pt x="385675" y="1594164"/>
                </a:cubicBezTo>
                <a:moveTo>
                  <a:pt x="1091952" y="1766323"/>
                </a:moveTo>
                <a:cubicBezTo>
                  <a:pt x="1072854" y="1747845"/>
                  <a:pt x="1058738" y="1717209"/>
                  <a:pt x="1047686" y="1687699"/>
                </a:cubicBezTo>
                <a:moveTo>
                  <a:pt x="1910287" y="1570260"/>
                </a:moveTo>
                <a:cubicBezTo>
                  <a:pt x="1909177" y="1604580"/>
                  <a:pt x="1904925" y="1624380"/>
                  <a:pt x="1892594" y="1656521"/>
                </a:cubicBezTo>
                <a:moveTo>
                  <a:pt x="2261637" y="1037200"/>
                </a:moveTo>
                <a:cubicBezTo>
                  <a:pt x="2387887" y="1111261"/>
                  <a:pt x="2462347" y="1205278"/>
                  <a:pt x="2477072" y="1359648"/>
                </a:cubicBezTo>
                <a:moveTo>
                  <a:pt x="2769841" y="693786"/>
                </a:moveTo>
                <a:cubicBezTo>
                  <a:pt x="2741525" y="739275"/>
                  <a:pt x="2722919" y="791859"/>
                  <a:pt x="2673886" y="814704"/>
                </a:cubicBezTo>
                <a:moveTo>
                  <a:pt x="2539628" y="245179"/>
                </a:moveTo>
                <a:cubicBezTo>
                  <a:pt x="2543171" y="262995"/>
                  <a:pt x="2545752" y="283329"/>
                  <a:pt x="2544664" y="302294"/>
                </a:cubicBezTo>
                <a:moveTo>
                  <a:pt x="1926920" y="178575"/>
                </a:moveTo>
                <a:cubicBezTo>
                  <a:pt x="1944189" y="147245"/>
                  <a:pt x="1957647" y="127055"/>
                  <a:pt x="1976091" y="105735"/>
                </a:cubicBezTo>
                <a:moveTo>
                  <a:pt x="1467224" y="213278"/>
                </a:moveTo>
                <a:cubicBezTo>
                  <a:pt x="1471085" y="189413"/>
                  <a:pt x="1477086" y="170288"/>
                  <a:pt x="1491014" y="150469"/>
                </a:cubicBezTo>
                <a:moveTo>
                  <a:pt x="927742" y="234606"/>
                </a:moveTo>
                <a:cubicBezTo>
                  <a:pt x="957952" y="252182"/>
                  <a:pt x="991681" y="269655"/>
                  <a:pt x="1013889" y="295516"/>
                </a:cubicBezTo>
                <a:moveTo>
                  <a:pt x="273485" y="713442"/>
                </a:moveTo>
                <a:cubicBezTo>
                  <a:pt x="268146" y="693597"/>
                  <a:pt x="258394" y="668671"/>
                  <a:pt x="258442" y="649323"/>
                </a:cubicBezTo>
              </a:path>
            </a:pathLst>
          </a:custGeom>
          <a:noFill/>
          <a:ln w="38100">
            <a:solidFill>
              <a:srgbClr val="C00000"/>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rot="21147084">
            <a:off x="1639143" y="2172533"/>
            <a:ext cx="2352538" cy="923330"/>
          </a:xfrm>
          <a:prstGeom prst="rect">
            <a:avLst/>
          </a:prstGeom>
          <a:noFill/>
        </p:spPr>
        <p:txBody>
          <a:bodyPr wrap="square">
            <a:spAutoFit/>
          </a:bodyPr>
          <a:lstStyle/>
          <a:p>
            <a:r>
              <a:rPr lang="el-GR" i="1" dirty="0">
                <a:solidFill>
                  <a:schemeClr val="tx1">
                    <a:lumMod val="95000"/>
                    <a:lumOff val="5000"/>
                  </a:schemeClr>
                </a:solidFill>
              </a:rPr>
              <a:t>Παρακαλώ βοήθησέ με να το καταλάβω καλύτερα</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5270344" y="2301426"/>
            <a:ext cx="2132552" cy="646331"/>
          </a:xfrm>
          <a:prstGeom prst="rect">
            <a:avLst/>
          </a:prstGeom>
          <a:noFill/>
        </p:spPr>
        <p:txBody>
          <a:bodyPr wrap="square">
            <a:spAutoFit/>
          </a:bodyPr>
          <a:lstStyle/>
          <a:p>
            <a:r>
              <a:rPr lang="el-GR" i="1" dirty="0">
                <a:solidFill>
                  <a:schemeClr val="tx1">
                    <a:lumMod val="95000"/>
                    <a:lumOff val="5000"/>
                  </a:schemeClr>
                </a:solidFill>
              </a:rPr>
              <a:t>Θα ήθελα να σε έχω μαζί μου</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8010525" y="2182504"/>
            <a:ext cx="2212975" cy="923330"/>
          </a:xfrm>
          <a:prstGeom prst="rect">
            <a:avLst/>
          </a:prstGeom>
          <a:noFill/>
        </p:spPr>
        <p:txBody>
          <a:bodyPr wrap="square">
            <a:spAutoFit/>
          </a:bodyPr>
          <a:lstStyle/>
          <a:p>
            <a:r>
              <a:rPr lang="el-GR" i="1" dirty="0">
                <a:solidFill>
                  <a:schemeClr val="tx1">
                    <a:lumMod val="95000"/>
                    <a:lumOff val="5000"/>
                  </a:schemeClr>
                </a:solidFill>
              </a:rPr>
              <a:t>Μπορείς να καταλάβεις εμένα και την κατάστασή μου;</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6370130" y="4234568"/>
            <a:ext cx="2606090" cy="1477328"/>
          </a:xfrm>
          <a:prstGeom prst="rect">
            <a:avLst/>
          </a:prstGeom>
          <a:noFill/>
        </p:spPr>
        <p:txBody>
          <a:bodyPr wrap="square">
            <a:spAutoFit/>
          </a:bodyPr>
          <a:lstStyle/>
          <a:p>
            <a:r>
              <a:rPr lang="el-GR" i="1" dirty="0">
                <a:solidFill>
                  <a:schemeClr val="tx1">
                    <a:lumMod val="95000"/>
                    <a:lumOff val="5000"/>
                  </a:schemeClr>
                </a:solidFill>
              </a:rPr>
              <a:t>Εάν εσύ (.... περιγραφή συμπεριφοράς), αισθάνομαι (... αίσθηση). Ωστόσο, θα ήθελα (... ανάγκη).</a:t>
            </a:r>
            <a:r>
              <a:rPr lang="en-US" sz="1600" i="1" dirty="0">
                <a:solidFill>
                  <a:schemeClr val="tx1">
                    <a:lumMod val="95000"/>
                    <a:lumOff val="5000"/>
                  </a:schemeClr>
                </a:solidFill>
              </a:rPr>
              <a:t>. </a:t>
            </a:r>
            <a:endParaRPr lang="en-GB" i="1"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2019301" y="4308908"/>
            <a:ext cx="2544070" cy="1496846"/>
          </a:xfrm>
          <a:custGeom>
            <a:avLst/>
            <a:gdLst>
              <a:gd name="connsiteX0" fmla="*/ 742029 w 2544070"/>
              <a:gd name="connsiteY0" fmla="*/ 1683952 h 1496846"/>
              <a:gd name="connsiteX1" fmla="*/ 646918 w 2544070"/>
              <a:gd name="connsiteY1" fmla="*/ 1400237 h 1496846"/>
              <a:gd name="connsiteX2" fmla="*/ 471108 w 2544070"/>
              <a:gd name="connsiteY2" fmla="*/ 166985 h 1496846"/>
              <a:gd name="connsiteX3" fmla="*/ 1654068 w 2544070"/>
              <a:gd name="connsiteY3" fmla="*/ 34551 h 1496846"/>
              <a:gd name="connsiteX4" fmla="*/ 2348439 w 2544070"/>
              <a:gd name="connsiteY4" fmla="*/ 1147225 h 1496846"/>
              <a:gd name="connsiteX5" fmla="*/ 1107440 w 2544070"/>
              <a:gd name="connsiteY5" fmla="*/ 1490554 h 1496846"/>
              <a:gd name="connsiteX6" fmla="*/ 742029 w 2544070"/>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070" h="1496846" extrusionOk="0">
                <a:moveTo>
                  <a:pt x="742029" y="1683952"/>
                </a:moveTo>
                <a:cubicBezTo>
                  <a:pt x="724823" y="1590600"/>
                  <a:pt x="687646" y="1441871"/>
                  <a:pt x="646918" y="1400237"/>
                </a:cubicBezTo>
                <a:cubicBezTo>
                  <a:pt x="-125264" y="1176255"/>
                  <a:pt x="-257405" y="556945"/>
                  <a:pt x="471108" y="166985"/>
                </a:cubicBezTo>
                <a:cubicBezTo>
                  <a:pt x="824258" y="14697"/>
                  <a:pt x="1253568" y="-30910"/>
                  <a:pt x="1654068" y="34551"/>
                </a:cubicBezTo>
                <a:cubicBezTo>
                  <a:pt x="2410902" y="142142"/>
                  <a:pt x="2813410" y="723464"/>
                  <a:pt x="2348439" y="1147225"/>
                </a:cubicBezTo>
                <a:cubicBezTo>
                  <a:pt x="2102687" y="1372963"/>
                  <a:pt x="1612114" y="1522863"/>
                  <a:pt x="1107440" y="1490554"/>
                </a:cubicBezTo>
                <a:cubicBezTo>
                  <a:pt x="954809" y="1565516"/>
                  <a:pt x="829199" y="1655984"/>
                  <a:pt x="742029" y="1683952"/>
                </a:cubicBezTo>
                <a:close/>
              </a:path>
            </a:pathLst>
          </a:custGeom>
          <a:noFill/>
          <a:ln w="38100">
            <a:solidFill>
              <a:srgbClr val="C0000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2191516" y="4755057"/>
            <a:ext cx="2497930" cy="646331"/>
          </a:xfrm>
          <a:prstGeom prst="rect">
            <a:avLst/>
          </a:prstGeom>
          <a:noFill/>
        </p:spPr>
        <p:txBody>
          <a:bodyPr wrap="square">
            <a:spAutoFit/>
          </a:bodyPr>
          <a:lstStyle/>
          <a:p>
            <a:r>
              <a:rPr lang="el-GR" i="1" dirty="0">
                <a:solidFill>
                  <a:schemeClr val="tx1">
                    <a:lumMod val="95000"/>
                    <a:lumOff val="5000"/>
                  </a:schemeClr>
                </a:solidFill>
              </a:rPr>
              <a:t>Για να αισθανθώ άνετα εδώ, χρειάζομαι </a:t>
            </a:r>
            <a:r>
              <a:rPr lang="en-US" i="1" dirty="0">
                <a:solidFill>
                  <a:schemeClr val="tx1">
                    <a:lumMod val="95000"/>
                    <a:lumOff val="5000"/>
                  </a:schemeClr>
                </a:solidFill>
              </a:rPr>
              <a:t>...</a:t>
            </a:r>
            <a:endParaRPr lang="en-GB" i="1" dirty="0">
              <a:solidFill>
                <a:schemeClr val="tx1">
                  <a:lumMod val="95000"/>
                  <a:lumOff val="5000"/>
                </a:schemeClr>
              </a:solidFill>
            </a:endParaRPr>
          </a:p>
        </p:txBody>
      </p:sp>
    </p:spTree>
    <p:extLst>
      <p:ext uri="{BB962C8B-B14F-4D97-AF65-F5344CB8AC3E}">
        <p14:creationId xmlns:p14="http://schemas.microsoft.com/office/powerpoint/2010/main" val="3163814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normAutofit/>
          </a:bodyPr>
          <a:lstStyle/>
          <a:p>
            <a:r>
              <a:rPr lang="el-GR" sz="4000" dirty="0"/>
              <a:t>Πώς να διαμορφώσετε τις ανάγκες για</a:t>
            </a:r>
            <a:r>
              <a:rPr lang="en-US" sz="4000" dirty="0"/>
              <a:t> </a:t>
            </a:r>
            <a:r>
              <a:rPr lang="el-GR" sz="4000" dirty="0"/>
              <a:t>διασκέδαση</a:t>
            </a:r>
            <a:endParaRPr lang="en-GB" sz="5400" dirty="0"/>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47084">
            <a:off x="1533662" y="1967140"/>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80C141"/>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410616">
            <a:off x="5135987" y="1981291"/>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80C141"/>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7745895" y="193215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80C141"/>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6029583" y="3999637"/>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727823 w 2313885"/>
              <a:gd name="connsiteY0" fmla="*/ 1863487 h 1734654"/>
              <a:gd name="connsiteX1" fmla="*/ -776008 w 2313885"/>
              <a:gd name="connsiteY1" fmla="*/ 1911672 h 1734654"/>
              <a:gd name="connsiteX2" fmla="*/ -824193 w 2313885"/>
              <a:gd name="connsiteY2" fmla="*/ 1863487 h 1734654"/>
              <a:gd name="connsiteX3" fmla="*/ -776008 w 2313885"/>
              <a:gd name="connsiteY3" fmla="*/ 1815302 h 1734654"/>
              <a:gd name="connsiteX4" fmla="*/ -727823 w 2313885"/>
              <a:gd name="connsiteY4" fmla="*/ 1863487 h 1734654"/>
              <a:gd name="connsiteX0" fmla="*/ -381674 w 2313885"/>
              <a:gd name="connsiteY0" fmla="*/ 1709929 h 1734654"/>
              <a:gd name="connsiteX1" fmla="*/ -478044 w 2313885"/>
              <a:gd name="connsiteY1" fmla="*/ 1806299 h 1734654"/>
              <a:gd name="connsiteX2" fmla="*/ -574414 w 2313885"/>
              <a:gd name="connsiteY2" fmla="*/ 1709929 h 1734654"/>
              <a:gd name="connsiteX3" fmla="*/ -478044 w 2313885"/>
              <a:gd name="connsiteY3" fmla="*/ 1613559 h 1734654"/>
              <a:gd name="connsiteX4" fmla="*/ -381674 w 2313885"/>
              <a:gd name="connsiteY4" fmla="*/ 1709929 h 1734654"/>
              <a:gd name="connsiteX0" fmla="*/ 50139 w 2313885"/>
              <a:gd name="connsiteY0" fmla="*/ 1512224 h 1734654"/>
              <a:gd name="connsiteX1" fmla="*/ -94416 w 2313885"/>
              <a:gd name="connsiteY1" fmla="*/ 1656779 h 1734654"/>
              <a:gd name="connsiteX2" fmla="*/ -238971 w 2313885"/>
              <a:gd name="connsiteY2" fmla="*/ 1512224 h 1734654"/>
              <a:gd name="connsiteX3" fmla="*/ -94416 w 2313885"/>
              <a:gd name="connsiteY3" fmla="*/ 1367669 h 1734654"/>
              <a:gd name="connsiteX4" fmla="*/ 50139 w 2313885"/>
              <a:gd name="connsiteY4" fmla="*/ 1512224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727823" y="1863487"/>
                </a:moveTo>
                <a:cubicBezTo>
                  <a:pt x="-726414" y="1892412"/>
                  <a:pt x="-748135" y="1911358"/>
                  <a:pt x="-776008" y="1911672"/>
                </a:cubicBezTo>
                <a:cubicBezTo>
                  <a:pt x="-804041" y="1911630"/>
                  <a:pt x="-825288" y="1890855"/>
                  <a:pt x="-824193" y="1863487"/>
                </a:cubicBezTo>
                <a:cubicBezTo>
                  <a:pt x="-819275" y="1839327"/>
                  <a:pt x="-803797" y="1817491"/>
                  <a:pt x="-776008" y="1815302"/>
                </a:cubicBezTo>
                <a:cubicBezTo>
                  <a:pt x="-747877" y="1815330"/>
                  <a:pt x="-723285" y="1833867"/>
                  <a:pt x="-727823" y="1863487"/>
                </a:cubicBezTo>
                <a:close/>
              </a:path>
              <a:path w="2313885" h="1734654" extrusionOk="0">
                <a:moveTo>
                  <a:pt x="-381674" y="1709929"/>
                </a:moveTo>
                <a:cubicBezTo>
                  <a:pt x="-373253" y="1768892"/>
                  <a:pt x="-418887" y="1801377"/>
                  <a:pt x="-478044" y="1806299"/>
                </a:cubicBezTo>
                <a:cubicBezTo>
                  <a:pt x="-529024" y="1802408"/>
                  <a:pt x="-567106" y="1763540"/>
                  <a:pt x="-574414" y="1709929"/>
                </a:cubicBezTo>
                <a:cubicBezTo>
                  <a:pt x="-573223" y="1655739"/>
                  <a:pt x="-538703" y="1603154"/>
                  <a:pt x="-478044" y="1613559"/>
                </a:cubicBezTo>
                <a:cubicBezTo>
                  <a:pt x="-424825" y="1625352"/>
                  <a:pt x="-383337" y="1661876"/>
                  <a:pt x="-381674" y="1709929"/>
                </a:cubicBezTo>
                <a:close/>
              </a:path>
              <a:path w="2313885" h="1734654" extrusionOk="0">
                <a:moveTo>
                  <a:pt x="50139" y="1512224"/>
                </a:moveTo>
                <a:cubicBezTo>
                  <a:pt x="63468" y="1606705"/>
                  <a:pt x="-11811" y="1651939"/>
                  <a:pt x="-94416" y="1656779"/>
                </a:cubicBezTo>
                <a:cubicBezTo>
                  <a:pt x="-174472" y="1652742"/>
                  <a:pt x="-238010" y="1601301"/>
                  <a:pt x="-238971" y="1512224"/>
                </a:cubicBezTo>
                <a:cubicBezTo>
                  <a:pt x="-233226" y="1435303"/>
                  <a:pt x="-183119" y="1350102"/>
                  <a:pt x="-94416" y="1367669"/>
                </a:cubicBezTo>
                <a:cubicBezTo>
                  <a:pt x="3678" y="1363705"/>
                  <a:pt x="47244" y="1440527"/>
                  <a:pt x="50139" y="1512224"/>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80C141"/>
            </a:solidFill>
            <a:extLst>
              <a:ext uri="{C807C97D-BFC1-408E-A445-0C87EB9F89A2}">
                <ask:lineSketchStyleProps xmlns:ask="http://schemas.microsoft.com/office/drawing/2018/sketchyshapes" sd="923321662">
                  <a:prstGeom prst="cloudCallout">
                    <a:avLst>
                      <a:gd name="adj1" fmla="val -83537"/>
                      <a:gd name="adj2" fmla="val 5742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rot="21147084">
            <a:off x="1639143" y="2034033"/>
            <a:ext cx="2352538" cy="1200329"/>
          </a:xfrm>
          <a:prstGeom prst="rect">
            <a:avLst/>
          </a:prstGeom>
          <a:noFill/>
        </p:spPr>
        <p:txBody>
          <a:bodyPr wrap="square">
            <a:spAutoFit/>
          </a:bodyPr>
          <a:lstStyle/>
          <a:p>
            <a:r>
              <a:rPr lang="el-GR" i="1" dirty="0">
                <a:solidFill>
                  <a:schemeClr val="tx1">
                    <a:lumMod val="95000"/>
                    <a:lumOff val="5000"/>
                  </a:schemeClr>
                </a:solidFill>
              </a:rPr>
              <a:t>Έχω πολλά στο μυαλό μου αυτή τη στιγμή και χρειάζομαι κάποια αλλαγή</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5343786" y="2301426"/>
            <a:ext cx="2059109" cy="646331"/>
          </a:xfrm>
          <a:prstGeom prst="rect">
            <a:avLst/>
          </a:prstGeom>
          <a:noFill/>
        </p:spPr>
        <p:txBody>
          <a:bodyPr wrap="square">
            <a:spAutoFit/>
          </a:bodyPr>
          <a:lstStyle/>
          <a:p>
            <a:r>
              <a:rPr lang="el-GR" i="1" dirty="0">
                <a:solidFill>
                  <a:schemeClr val="tx1">
                    <a:lumMod val="95000"/>
                    <a:lumOff val="5000"/>
                  </a:schemeClr>
                </a:solidFill>
              </a:rPr>
              <a:t>Τώρα θα ήθελα πολύ να </a:t>
            </a:r>
            <a:r>
              <a:rPr lang="en-US" i="1" dirty="0">
                <a:solidFill>
                  <a:schemeClr val="tx1">
                    <a:lumMod val="95000"/>
                    <a:lumOff val="5000"/>
                  </a:schemeClr>
                </a:solidFill>
              </a:rPr>
              <a:t> ...</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8227929" y="2342252"/>
            <a:ext cx="1838325" cy="646331"/>
          </a:xfrm>
          <a:prstGeom prst="rect">
            <a:avLst/>
          </a:prstGeom>
          <a:noFill/>
        </p:spPr>
        <p:txBody>
          <a:bodyPr wrap="square">
            <a:spAutoFit/>
          </a:bodyPr>
          <a:lstStyle/>
          <a:p>
            <a:r>
              <a:rPr lang="el-GR" i="1" dirty="0">
                <a:solidFill>
                  <a:schemeClr val="tx1">
                    <a:lumMod val="95000"/>
                    <a:lumOff val="5000"/>
                  </a:schemeClr>
                </a:solidFill>
              </a:rPr>
              <a:t>Πραγματικά με ενδιαφέρει </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6336620" y="4191462"/>
            <a:ext cx="1941688" cy="1323439"/>
          </a:xfrm>
          <a:prstGeom prst="rect">
            <a:avLst/>
          </a:prstGeom>
          <a:noFill/>
        </p:spPr>
        <p:txBody>
          <a:bodyPr wrap="square">
            <a:spAutoFit/>
          </a:bodyPr>
          <a:lstStyle/>
          <a:p>
            <a:r>
              <a:rPr lang="el-GR" sz="1600" i="1" dirty="0">
                <a:solidFill>
                  <a:schemeClr val="tx1">
                    <a:lumMod val="95000"/>
                    <a:lumOff val="5000"/>
                  </a:schemeClr>
                </a:solidFill>
              </a:rPr>
              <a:t>Αν και έχουμε πολλά ανοικτά θέματα στη ζωή μας αυτή τη χρονική στιγμή, θα ήθελα να </a:t>
            </a:r>
            <a:r>
              <a:rPr lang="en-US" sz="1600" i="1" dirty="0">
                <a:solidFill>
                  <a:schemeClr val="tx1">
                    <a:lumMod val="95000"/>
                    <a:lumOff val="5000"/>
                  </a:schemeClr>
                </a:solidFill>
              </a:rPr>
              <a:t>... </a:t>
            </a:r>
            <a:endParaRPr lang="en-GB" i="1"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2019301" y="4308908"/>
            <a:ext cx="2544070" cy="1496846"/>
          </a:xfrm>
          <a:custGeom>
            <a:avLst/>
            <a:gdLst>
              <a:gd name="connsiteX0" fmla="*/ 742029 w 2544070"/>
              <a:gd name="connsiteY0" fmla="*/ 1683952 h 1496846"/>
              <a:gd name="connsiteX1" fmla="*/ 646918 w 2544070"/>
              <a:gd name="connsiteY1" fmla="*/ 1400237 h 1496846"/>
              <a:gd name="connsiteX2" fmla="*/ 471108 w 2544070"/>
              <a:gd name="connsiteY2" fmla="*/ 166985 h 1496846"/>
              <a:gd name="connsiteX3" fmla="*/ 1654068 w 2544070"/>
              <a:gd name="connsiteY3" fmla="*/ 34551 h 1496846"/>
              <a:gd name="connsiteX4" fmla="*/ 2348439 w 2544070"/>
              <a:gd name="connsiteY4" fmla="*/ 1147225 h 1496846"/>
              <a:gd name="connsiteX5" fmla="*/ 1107440 w 2544070"/>
              <a:gd name="connsiteY5" fmla="*/ 1490554 h 1496846"/>
              <a:gd name="connsiteX6" fmla="*/ 742029 w 2544070"/>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070" h="1496846" extrusionOk="0">
                <a:moveTo>
                  <a:pt x="742029" y="1683952"/>
                </a:moveTo>
                <a:cubicBezTo>
                  <a:pt x="724823" y="1590600"/>
                  <a:pt x="687646" y="1441871"/>
                  <a:pt x="646918" y="1400237"/>
                </a:cubicBezTo>
                <a:cubicBezTo>
                  <a:pt x="-125264" y="1176255"/>
                  <a:pt x="-257405" y="556945"/>
                  <a:pt x="471108" y="166985"/>
                </a:cubicBezTo>
                <a:cubicBezTo>
                  <a:pt x="824258" y="14697"/>
                  <a:pt x="1253568" y="-30910"/>
                  <a:pt x="1654068" y="34551"/>
                </a:cubicBezTo>
                <a:cubicBezTo>
                  <a:pt x="2410902" y="142142"/>
                  <a:pt x="2813410" y="723464"/>
                  <a:pt x="2348439" y="1147225"/>
                </a:cubicBezTo>
                <a:cubicBezTo>
                  <a:pt x="2102687" y="1372963"/>
                  <a:pt x="1612114" y="1522863"/>
                  <a:pt x="1107440" y="1490554"/>
                </a:cubicBezTo>
                <a:cubicBezTo>
                  <a:pt x="954809" y="1565516"/>
                  <a:pt x="829199" y="1655984"/>
                  <a:pt x="742029" y="1683952"/>
                </a:cubicBezTo>
                <a:close/>
              </a:path>
            </a:pathLst>
          </a:custGeom>
          <a:noFill/>
          <a:ln w="38100">
            <a:solidFill>
              <a:srgbClr val="80C141"/>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2450799" y="4696233"/>
            <a:ext cx="1897119" cy="646331"/>
          </a:xfrm>
          <a:prstGeom prst="rect">
            <a:avLst/>
          </a:prstGeom>
          <a:noFill/>
        </p:spPr>
        <p:txBody>
          <a:bodyPr wrap="square">
            <a:spAutoFit/>
          </a:bodyPr>
          <a:lstStyle/>
          <a:p>
            <a:r>
              <a:rPr lang="el-GR" i="1" dirty="0">
                <a:solidFill>
                  <a:schemeClr val="tx1">
                    <a:lumMod val="95000"/>
                    <a:lumOff val="5000"/>
                  </a:schemeClr>
                </a:solidFill>
              </a:rPr>
              <a:t>Θα το έβρισκα πολύ ωραίο αν </a:t>
            </a:r>
            <a:r>
              <a:rPr lang="en-US" i="1" dirty="0">
                <a:solidFill>
                  <a:schemeClr val="tx1">
                    <a:lumMod val="95000"/>
                    <a:lumOff val="5000"/>
                  </a:schemeClr>
                </a:solidFill>
              </a:rPr>
              <a:t>...</a:t>
            </a:r>
            <a:endParaRPr lang="en-GB" i="1" dirty="0">
              <a:solidFill>
                <a:schemeClr val="tx1">
                  <a:lumMod val="95000"/>
                  <a:lumOff val="5000"/>
                </a:schemeClr>
              </a:solidFill>
            </a:endParaRPr>
          </a:p>
        </p:txBody>
      </p:sp>
    </p:spTree>
    <p:extLst>
      <p:ext uri="{BB962C8B-B14F-4D97-AF65-F5344CB8AC3E}">
        <p14:creationId xmlns:p14="http://schemas.microsoft.com/office/powerpoint/2010/main" val="3350913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a:xfrm>
            <a:off x="838200" y="365125"/>
            <a:ext cx="11065778" cy="1325563"/>
          </a:xfrm>
        </p:spPr>
        <p:txBody>
          <a:bodyPr/>
          <a:lstStyle/>
          <a:p>
            <a:r>
              <a:rPr lang="el-GR" sz="3500" dirty="0"/>
              <a:t>Πώς να διαμορφώσετε τις ανάγκες για δύναμη και επιρροή</a:t>
            </a:r>
            <a:endParaRPr lang="en-GB" sz="3500" dirty="0"/>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a:off x="460512" y="1862676"/>
            <a:ext cx="2352538" cy="909784"/>
          </a:xfrm>
          <a:custGeom>
            <a:avLst/>
            <a:gdLst>
              <a:gd name="connsiteX0" fmla="*/ 0 w 2352538"/>
              <a:gd name="connsiteY0" fmla="*/ 0 h 909784"/>
              <a:gd name="connsiteX1" fmla="*/ 392090 w 2352538"/>
              <a:gd name="connsiteY1" fmla="*/ 0 h 909784"/>
              <a:gd name="connsiteX2" fmla="*/ 392090 w 2352538"/>
              <a:gd name="connsiteY2" fmla="*/ 0 h 909784"/>
              <a:gd name="connsiteX3" fmla="*/ 980224 w 2352538"/>
              <a:gd name="connsiteY3" fmla="*/ 0 h 909784"/>
              <a:gd name="connsiteX4" fmla="*/ 1680104 w 2352538"/>
              <a:gd name="connsiteY4" fmla="*/ 0 h 909784"/>
              <a:gd name="connsiteX5" fmla="*/ 2352538 w 2352538"/>
              <a:gd name="connsiteY5" fmla="*/ 0 h 909784"/>
              <a:gd name="connsiteX6" fmla="*/ 2352538 w 2352538"/>
              <a:gd name="connsiteY6" fmla="*/ 530707 h 909784"/>
              <a:gd name="connsiteX7" fmla="*/ 2352538 w 2352538"/>
              <a:gd name="connsiteY7" fmla="*/ 530707 h 909784"/>
              <a:gd name="connsiteX8" fmla="*/ 2352538 w 2352538"/>
              <a:gd name="connsiteY8" fmla="*/ 758153 h 909784"/>
              <a:gd name="connsiteX9" fmla="*/ 2352538 w 2352538"/>
              <a:gd name="connsiteY9" fmla="*/ 909784 h 909784"/>
              <a:gd name="connsiteX10" fmla="*/ 1707550 w 2352538"/>
              <a:gd name="connsiteY10" fmla="*/ 909784 h 909784"/>
              <a:gd name="connsiteX11" fmla="*/ 980224 w 2352538"/>
              <a:gd name="connsiteY11" fmla="*/ 909784 h 909784"/>
              <a:gd name="connsiteX12" fmla="*/ 686165 w 2352538"/>
              <a:gd name="connsiteY12" fmla="*/ 1023507 h 909784"/>
              <a:gd name="connsiteX13" fmla="*/ 392090 w 2352538"/>
              <a:gd name="connsiteY13" fmla="*/ 909784 h 909784"/>
              <a:gd name="connsiteX14" fmla="*/ 0 w 2352538"/>
              <a:gd name="connsiteY14" fmla="*/ 909784 h 909784"/>
              <a:gd name="connsiteX15" fmla="*/ 0 w 2352538"/>
              <a:gd name="connsiteY15" fmla="*/ 758153 h 909784"/>
              <a:gd name="connsiteX16" fmla="*/ 0 w 2352538"/>
              <a:gd name="connsiteY16" fmla="*/ 530707 h 909784"/>
              <a:gd name="connsiteX17" fmla="*/ 0 w 2352538"/>
              <a:gd name="connsiteY17" fmla="*/ 530707 h 909784"/>
              <a:gd name="connsiteX18" fmla="*/ 0 w 2352538"/>
              <a:gd name="connsiteY18" fmla="*/ 0 h 90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2538" h="909784" extrusionOk="0">
                <a:moveTo>
                  <a:pt x="0" y="0"/>
                </a:moveTo>
                <a:cubicBezTo>
                  <a:pt x="100477" y="17890"/>
                  <a:pt x="291477" y="2435"/>
                  <a:pt x="392090" y="0"/>
                </a:cubicBezTo>
                <a:lnTo>
                  <a:pt x="392090" y="0"/>
                </a:lnTo>
                <a:cubicBezTo>
                  <a:pt x="567675" y="-9800"/>
                  <a:pt x="742520" y="6562"/>
                  <a:pt x="980224" y="0"/>
                </a:cubicBezTo>
                <a:cubicBezTo>
                  <a:pt x="1158804" y="26572"/>
                  <a:pt x="1486291" y="7226"/>
                  <a:pt x="1680104" y="0"/>
                </a:cubicBezTo>
                <a:cubicBezTo>
                  <a:pt x="1873917" y="-7226"/>
                  <a:pt x="2169343" y="-26771"/>
                  <a:pt x="2352538" y="0"/>
                </a:cubicBezTo>
                <a:cubicBezTo>
                  <a:pt x="2328877" y="261776"/>
                  <a:pt x="2342185" y="359895"/>
                  <a:pt x="2352538" y="530707"/>
                </a:cubicBezTo>
                <a:lnTo>
                  <a:pt x="2352538" y="530707"/>
                </a:lnTo>
                <a:cubicBezTo>
                  <a:pt x="2355568" y="600870"/>
                  <a:pt x="2341760" y="645393"/>
                  <a:pt x="2352538" y="758153"/>
                </a:cubicBezTo>
                <a:cubicBezTo>
                  <a:pt x="2346561" y="791647"/>
                  <a:pt x="2352305" y="879400"/>
                  <a:pt x="2352538" y="909784"/>
                </a:cubicBezTo>
                <a:cubicBezTo>
                  <a:pt x="2176200" y="903586"/>
                  <a:pt x="2000781" y="924009"/>
                  <a:pt x="1707550" y="909784"/>
                </a:cubicBezTo>
                <a:cubicBezTo>
                  <a:pt x="1414319" y="895559"/>
                  <a:pt x="1309093" y="921891"/>
                  <a:pt x="980224" y="909784"/>
                </a:cubicBezTo>
                <a:cubicBezTo>
                  <a:pt x="899050" y="935369"/>
                  <a:pt x="751885" y="985294"/>
                  <a:pt x="686165" y="1023507"/>
                </a:cubicBezTo>
                <a:cubicBezTo>
                  <a:pt x="557939" y="962565"/>
                  <a:pt x="509369" y="945999"/>
                  <a:pt x="392090" y="909784"/>
                </a:cubicBezTo>
                <a:cubicBezTo>
                  <a:pt x="282505" y="900974"/>
                  <a:pt x="139541" y="892560"/>
                  <a:pt x="0" y="909784"/>
                </a:cubicBezTo>
                <a:cubicBezTo>
                  <a:pt x="704" y="870227"/>
                  <a:pt x="5727" y="802915"/>
                  <a:pt x="0" y="758153"/>
                </a:cubicBezTo>
                <a:cubicBezTo>
                  <a:pt x="9938" y="682461"/>
                  <a:pt x="868" y="604869"/>
                  <a:pt x="0" y="530707"/>
                </a:cubicBezTo>
                <a:lnTo>
                  <a:pt x="0" y="530707"/>
                </a:lnTo>
                <a:cubicBezTo>
                  <a:pt x="-8045" y="411307"/>
                  <a:pt x="21511" y="173817"/>
                  <a:pt x="0" y="0"/>
                </a:cubicBezTo>
                <a:close/>
              </a:path>
            </a:pathLst>
          </a:custGeom>
          <a:noFill/>
          <a:ln w="38100">
            <a:solidFill>
              <a:srgbClr val="7030A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a:off x="3152085" y="1677324"/>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5650064"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7030A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8701985" y="180798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701329 w 2313885"/>
              <a:gd name="connsiteY0" fmla="*/ 1797223 h 1734654"/>
              <a:gd name="connsiteX1" fmla="*/ -749514 w 2313885"/>
              <a:gd name="connsiteY1" fmla="*/ 1845408 h 1734654"/>
              <a:gd name="connsiteX2" fmla="*/ -797699 w 2313885"/>
              <a:gd name="connsiteY2" fmla="*/ 1797223 h 1734654"/>
              <a:gd name="connsiteX3" fmla="*/ -749514 w 2313885"/>
              <a:gd name="connsiteY3" fmla="*/ 1749038 h 1734654"/>
              <a:gd name="connsiteX4" fmla="*/ -701329 w 2313885"/>
              <a:gd name="connsiteY4" fmla="*/ 1797223 h 1734654"/>
              <a:gd name="connsiteX0" fmla="*/ -369780 w 2313885"/>
              <a:gd name="connsiteY0" fmla="*/ 1659009 h 1734654"/>
              <a:gd name="connsiteX1" fmla="*/ -466150 w 2313885"/>
              <a:gd name="connsiteY1" fmla="*/ 1755379 h 1734654"/>
              <a:gd name="connsiteX2" fmla="*/ -562520 w 2313885"/>
              <a:gd name="connsiteY2" fmla="*/ 1659009 h 1734654"/>
              <a:gd name="connsiteX3" fmla="*/ -466150 w 2313885"/>
              <a:gd name="connsiteY3" fmla="*/ 1562639 h 1734654"/>
              <a:gd name="connsiteX4" fmla="*/ -369780 w 2313885"/>
              <a:gd name="connsiteY4" fmla="*/ 1659009 h 1734654"/>
              <a:gd name="connsiteX0" fmla="*/ 48383 w 2313885"/>
              <a:gd name="connsiteY0" fmla="*/ 1478548 h 1734654"/>
              <a:gd name="connsiteX1" fmla="*/ -96172 w 2313885"/>
              <a:gd name="connsiteY1" fmla="*/ 1623103 h 1734654"/>
              <a:gd name="connsiteX2" fmla="*/ -240727 w 2313885"/>
              <a:gd name="connsiteY2" fmla="*/ 1478548 h 1734654"/>
              <a:gd name="connsiteX3" fmla="*/ -96172 w 2313885"/>
              <a:gd name="connsiteY3" fmla="*/ 1333993 h 1734654"/>
              <a:gd name="connsiteX4" fmla="*/ 48383 w 2313885"/>
              <a:gd name="connsiteY4" fmla="*/ 1478548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701329" y="1797223"/>
                </a:moveTo>
                <a:cubicBezTo>
                  <a:pt x="-699920" y="1826148"/>
                  <a:pt x="-721641" y="1845094"/>
                  <a:pt x="-749514" y="1845408"/>
                </a:cubicBezTo>
                <a:cubicBezTo>
                  <a:pt x="-777547" y="1845366"/>
                  <a:pt x="-798794" y="1824591"/>
                  <a:pt x="-797699" y="1797223"/>
                </a:cubicBezTo>
                <a:cubicBezTo>
                  <a:pt x="-792781" y="1773063"/>
                  <a:pt x="-777303" y="1751227"/>
                  <a:pt x="-749514" y="1749038"/>
                </a:cubicBezTo>
                <a:cubicBezTo>
                  <a:pt x="-721383" y="1749066"/>
                  <a:pt x="-696791" y="1767603"/>
                  <a:pt x="-701329" y="1797223"/>
                </a:cubicBezTo>
                <a:close/>
              </a:path>
              <a:path w="2313885" h="1734654" extrusionOk="0">
                <a:moveTo>
                  <a:pt x="-369780" y="1659009"/>
                </a:moveTo>
                <a:cubicBezTo>
                  <a:pt x="-361359" y="1717972"/>
                  <a:pt x="-406993" y="1750457"/>
                  <a:pt x="-466150" y="1755379"/>
                </a:cubicBezTo>
                <a:cubicBezTo>
                  <a:pt x="-517130" y="1751488"/>
                  <a:pt x="-555212" y="1712620"/>
                  <a:pt x="-562520" y="1659009"/>
                </a:cubicBezTo>
                <a:cubicBezTo>
                  <a:pt x="-561329" y="1604819"/>
                  <a:pt x="-526809" y="1552234"/>
                  <a:pt x="-466150" y="1562639"/>
                </a:cubicBezTo>
                <a:cubicBezTo>
                  <a:pt x="-412931" y="1574432"/>
                  <a:pt x="-371443" y="1610956"/>
                  <a:pt x="-369780" y="1659009"/>
                </a:cubicBezTo>
                <a:close/>
              </a:path>
              <a:path w="2313885" h="1734654" extrusionOk="0">
                <a:moveTo>
                  <a:pt x="48383" y="1478548"/>
                </a:moveTo>
                <a:cubicBezTo>
                  <a:pt x="61712" y="1573029"/>
                  <a:pt x="-13567" y="1618263"/>
                  <a:pt x="-96172" y="1623103"/>
                </a:cubicBezTo>
                <a:cubicBezTo>
                  <a:pt x="-176228" y="1619066"/>
                  <a:pt x="-239766" y="1567625"/>
                  <a:pt x="-240727" y="1478548"/>
                </a:cubicBezTo>
                <a:cubicBezTo>
                  <a:pt x="-234982" y="1401627"/>
                  <a:pt x="-184875" y="1316426"/>
                  <a:pt x="-96172" y="1333993"/>
                </a:cubicBezTo>
                <a:cubicBezTo>
                  <a:pt x="1922" y="1330029"/>
                  <a:pt x="45488" y="1406851"/>
                  <a:pt x="48383" y="1478548"/>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7030A0"/>
            </a:solidFill>
            <a:extLst>
              <a:ext uri="{C807C97D-BFC1-408E-A445-0C87EB9F89A2}">
                <ask:lineSketchStyleProps xmlns:ask="http://schemas.microsoft.com/office/drawing/2018/sketchyshapes" sd="923321662">
                  <a:prstGeom prst="cloudCallout">
                    <a:avLst>
                      <a:gd name="adj1" fmla="val -82392"/>
                      <a:gd name="adj2" fmla="val 5360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521382" y="2023539"/>
            <a:ext cx="2352538" cy="646331"/>
          </a:xfrm>
          <a:prstGeom prst="rect">
            <a:avLst/>
          </a:prstGeom>
          <a:noFill/>
        </p:spPr>
        <p:txBody>
          <a:bodyPr wrap="square">
            <a:spAutoFit/>
          </a:bodyPr>
          <a:lstStyle/>
          <a:p>
            <a:r>
              <a:rPr lang="el-GR" i="1" dirty="0">
                <a:solidFill>
                  <a:schemeClr val="tx1">
                    <a:lumMod val="95000"/>
                    <a:lumOff val="5000"/>
                  </a:schemeClr>
                </a:solidFill>
              </a:rPr>
              <a:t>Παρακαλώ αφήστε με να ολοκληρώσω</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3242790" y="1893374"/>
            <a:ext cx="2132552" cy="923330"/>
          </a:xfrm>
          <a:prstGeom prst="rect">
            <a:avLst/>
          </a:prstGeom>
          <a:noFill/>
        </p:spPr>
        <p:txBody>
          <a:bodyPr wrap="square">
            <a:spAutoFit/>
          </a:bodyPr>
          <a:lstStyle/>
          <a:p>
            <a:r>
              <a:rPr lang="el-GR" i="1" dirty="0">
                <a:solidFill>
                  <a:schemeClr val="tx1">
                    <a:lumMod val="95000"/>
                    <a:lumOff val="5000"/>
                  </a:schemeClr>
                </a:solidFill>
              </a:rPr>
              <a:t>Είναι σημαντικό για μένα να γνωρίζετε ότι</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5844844" y="2355039"/>
            <a:ext cx="2282825" cy="646331"/>
          </a:xfrm>
          <a:prstGeom prst="rect">
            <a:avLst/>
          </a:prstGeom>
          <a:noFill/>
        </p:spPr>
        <p:txBody>
          <a:bodyPr wrap="square">
            <a:spAutoFit/>
          </a:bodyPr>
          <a:lstStyle/>
          <a:p>
            <a:r>
              <a:rPr lang="el-GR" i="1" dirty="0">
                <a:solidFill>
                  <a:schemeClr val="tx1">
                    <a:lumMod val="95000"/>
                    <a:lumOff val="5000"/>
                  </a:schemeClr>
                </a:solidFill>
              </a:rPr>
              <a:t>Θα ήθελα τη βοήθειά σας</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8958642" y="2174365"/>
            <a:ext cx="2057227" cy="923330"/>
          </a:xfrm>
          <a:prstGeom prst="rect">
            <a:avLst/>
          </a:prstGeom>
          <a:noFill/>
        </p:spPr>
        <p:txBody>
          <a:bodyPr wrap="square">
            <a:spAutoFit/>
          </a:bodyPr>
          <a:lstStyle/>
          <a:p>
            <a:r>
              <a:rPr lang="el-GR" i="1" dirty="0">
                <a:solidFill>
                  <a:schemeClr val="tx1">
                    <a:lumMod val="95000"/>
                    <a:lumOff val="5000"/>
                  </a:schemeClr>
                </a:solidFill>
              </a:rPr>
              <a:t>Είναι πολύ σημαντικό για μένα να το κάνω καλά</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5951635" y="3938921"/>
            <a:ext cx="2563500" cy="1111746"/>
          </a:xfrm>
          <a:custGeom>
            <a:avLst/>
            <a:gdLst>
              <a:gd name="connsiteX0" fmla="*/ 0 w 2563500"/>
              <a:gd name="connsiteY0" fmla="*/ 0 h 1111746"/>
              <a:gd name="connsiteX1" fmla="*/ 427250 w 2563500"/>
              <a:gd name="connsiteY1" fmla="*/ 0 h 1111746"/>
              <a:gd name="connsiteX2" fmla="*/ 427250 w 2563500"/>
              <a:gd name="connsiteY2" fmla="*/ 0 h 1111746"/>
              <a:gd name="connsiteX3" fmla="*/ 1068125 w 2563500"/>
              <a:gd name="connsiteY3" fmla="*/ 0 h 1111746"/>
              <a:gd name="connsiteX4" fmla="*/ 2563500 w 2563500"/>
              <a:gd name="connsiteY4" fmla="*/ 0 h 1111746"/>
              <a:gd name="connsiteX5" fmla="*/ 2563500 w 2563500"/>
              <a:gd name="connsiteY5" fmla="*/ 648519 h 1111746"/>
              <a:gd name="connsiteX6" fmla="*/ 2563500 w 2563500"/>
              <a:gd name="connsiteY6" fmla="*/ 648519 h 1111746"/>
              <a:gd name="connsiteX7" fmla="*/ 2563500 w 2563500"/>
              <a:gd name="connsiteY7" fmla="*/ 926455 h 1111746"/>
              <a:gd name="connsiteX8" fmla="*/ 2563500 w 2563500"/>
              <a:gd name="connsiteY8" fmla="*/ 1111746 h 1111746"/>
              <a:gd name="connsiteX9" fmla="*/ 1068125 w 2563500"/>
              <a:gd name="connsiteY9" fmla="*/ 1111746 h 1111746"/>
              <a:gd name="connsiteX10" fmla="*/ 747696 w 2563500"/>
              <a:gd name="connsiteY10" fmla="*/ 1250714 h 1111746"/>
              <a:gd name="connsiteX11" fmla="*/ 427250 w 2563500"/>
              <a:gd name="connsiteY11" fmla="*/ 1111746 h 1111746"/>
              <a:gd name="connsiteX12" fmla="*/ 0 w 2563500"/>
              <a:gd name="connsiteY12" fmla="*/ 1111746 h 1111746"/>
              <a:gd name="connsiteX13" fmla="*/ 0 w 2563500"/>
              <a:gd name="connsiteY13" fmla="*/ 926455 h 1111746"/>
              <a:gd name="connsiteX14" fmla="*/ 0 w 2563500"/>
              <a:gd name="connsiteY14" fmla="*/ 648519 h 1111746"/>
              <a:gd name="connsiteX15" fmla="*/ 0 w 2563500"/>
              <a:gd name="connsiteY15" fmla="*/ 648519 h 1111746"/>
              <a:gd name="connsiteX16" fmla="*/ 0 w 2563500"/>
              <a:gd name="connsiteY16" fmla="*/ 0 h 111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111746"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13720" y="303378"/>
                  <a:pt x="2603533" y="543583"/>
                  <a:pt x="2563500" y="648519"/>
                </a:cubicBezTo>
                <a:lnTo>
                  <a:pt x="2563500" y="648519"/>
                </a:lnTo>
                <a:cubicBezTo>
                  <a:pt x="2581411" y="761031"/>
                  <a:pt x="2567047" y="874618"/>
                  <a:pt x="2563500" y="926455"/>
                </a:cubicBezTo>
                <a:cubicBezTo>
                  <a:pt x="2559888" y="972009"/>
                  <a:pt x="2578403" y="1058986"/>
                  <a:pt x="2563500" y="1111746"/>
                </a:cubicBezTo>
                <a:cubicBezTo>
                  <a:pt x="2346938" y="1238833"/>
                  <a:pt x="1691603" y="997147"/>
                  <a:pt x="1068125" y="1111746"/>
                </a:cubicBezTo>
                <a:cubicBezTo>
                  <a:pt x="1009717" y="1136292"/>
                  <a:pt x="786483" y="1211503"/>
                  <a:pt x="747696" y="1250714"/>
                </a:cubicBezTo>
                <a:cubicBezTo>
                  <a:pt x="722778" y="1218323"/>
                  <a:pt x="541759" y="1195159"/>
                  <a:pt x="427250" y="1111746"/>
                </a:cubicBezTo>
                <a:cubicBezTo>
                  <a:pt x="272428" y="1111632"/>
                  <a:pt x="192476" y="1079983"/>
                  <a:pt x="0" y="1111746"/>
                </a:cubicBezTo>
                <a:cubicBezTo>
                  <a:pt x="-3178" y="1081678"/>
                  <a:pt x="-8092" y="987458"/>
                  <a:pt x="0" y="926455"/>
                </a:cubicBezTo>
                <a:cubicBezTo>
                  <a:pt x="-17091" y="826116"/>
                  <a:pt x="16368" y="727391"/>
                  <a:pt x="0" y="648519"/>
                </a:cubicBezTo>
                <a:lnTo>
                  <a:pt x="0" y="648519"/>
                </a:lnTo>
                <a:cubicBezTo>
                  <a:pt x="-30111" y="550820"/>
                  <a:pt x="754" y="215453"/>
                  <a:pt x="0" y="0"/>
                </a:cubicBezTo>
                <a:close/>
              </a:path>
            </a:pathLst>
          </a:custGeom>
          <a:noFill/>
          <a:ln w="38100">
            <a:solidFill>
              <a:srgbClr val="7030A0"/>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rot="190154">
            <a:off x="9041149" y="3996273"/>
            <a:ext cx="2454715" cy="1478686"/>
          </a:xfrm>
          <a:custGeom>
            <a:avLst/>
            <a:gdLst>
              <a:gd name="connsiteX0" fmla="*/ 0 w 2454715"/>
              <a:gd name="connsiteY0" fmla="*/ 246453 h 1478686"/>
              <a:gd name="connsiteX1" fmla="*/ 246453 w 2454715"/>
              <a:gd name="connsiteY1" fmla="*/ 0 h 1478686"/>
              <a:gd name="connsiteX2" fmla="*/ 409119 w 2454715"/>
              <a:gd name="connsiteY2" fmla="*/ 0 h 1478686"/>
              <a:gd name="connsiteX3" fmla="*/ 409119 w 2454715"/>
              <a:gd name="connsiteY3" fmla="*/ 0 h 1478686"/>
              <a:gd name="connsiteX4" fmla="*/ 1022798 w 2454715"/>
              <a:gd name="connsiteY4" fmla="*/ 0 h 1478686"/>
              <a:gd name="connsiteX5" fmla="*/ 1579966 w 2454715"/>
              <a:gd name="connsiteY5" fmla="*/ 0 h 1478686"/>
              <a:gd name="connsiteX6" fmla="*/ 2208262 w 2454715"/>
              <a:gd name="connsiteY6" fmla="*/ 0 h 1478686"/>
              <a:gd name="connsiteX7" fmla="*/ 2454715 w 2454715"/>
              <a:gd name="connsiteY7" fmla="*/ 246453 h 1478686"/>
              <a:gd name="connsiteX8" fmla="*/ 2454715 w 2454715"/>
              <a:gd name="connsiteY8" fmla="*/ 862567 h 1478686"/>
              <a:gd name="connsiteX9" fmla="*/ 2454715 w 2454715"/>
              <a:gd name="connsiteY9" fmla="*/ 862567 h 1478686"/>
              <a:gd name="connsiteX10" fmla="*/ 2454715 w 2454715"/>
              <a:gd name="connsiteY10" fmla="*/ 1232238 h 1478686"/>
              <a:gd name="connsiteX11" fmla="*/ 2454715 w 2454715"/>
              <a:gd name="connsiteY11" fmla="*/ 1232233 h 1478686"/>
              <a:gd name="connsiteX12" fmla="*/ 2208262 w 2454715"/>
              <a:gd name="connsiteY12" fmla="*/ 1478686 h 1478686"/>
              <a:gd name="connsiteX13" fmla="*/ 1639239 w 2454715"/>
              <a:gd name="connsiteY13" fmla="*/ 1478686 h 1478686"/>
              <a:gd name="connsiteX14" fmla="*/ 1022798 w 2454715"/>
              <a:gd name="connsiteY14" fmla="*/ 1478686 h 1478686"/>
              <a:gd name="connsiteX15" fmla="*/ 715967 w 2454715"/>
              <a:gd name="connsiteY15" fmla="*/ 1663522 h 1478686"/>
              <a:gd name="connsiteX16" fmla="*/ 409119 w 2454715"/>
              <a:gd name="connsiteY16" fmla="*/ 1478686 h 1478686"/>
              <a:gd name="connsiteX17" fmla="*/ 246453 w 2454715"/>
              <a:gd name="connsiteY17" fmla="*/ 1478686 h 1478686"/>
              <a:gd name="connsiteX18" fmla="*/ 0 w 2454715"/>
              <a:gd name="connsiteY18" fmla="*/ 1232233 h 1478686"/>
              <a:gd name="connsiteX19" fmla="*/ 0 w 2454715"/>
              <a:gd name="connsiteY19" fmla="*/ 1232238 h 1478686"/>
              <a:gd name="connsiteX20" fmla="*/ 0 w 2454715"/>
              <a:gd name="connsiteY20" fmla="*/ 862567 h 1478686"/>
              <a:gd name="connsiteX21" fmla="*/ 0 w 2454715"/>
              <a:gd name="connsiteY21" fmla="*/ 862567 h 1478686"/>
              <a:gd name="connsiteX22" fmla="*/ 0 w 2454715"/>
              <a:gd name="connsiteY22" fmla="*/ 246453 h 147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4715" h="1478686" extrusionOk="0">
                <a:moveTo>
                  <a:pt x="0" y="246453"/>
                </a:moveTo>
                <a:cubicBezTo>
                  <a:pt x="12587" y="121567"/>
                  <a:pt x="113943" y="4261"/>
                  <a:pt x="246453" y="0"/>
                </a:cubicBezTo>
                <a:cubicBezTo>
                  <a:pt x="295977" y="2158"/>
                  <a:pt x="361727" y="-6545"/>
                  <a:pt x="409119" y="0"/>
                </a:cubicBezTo>
                <a:lnTo>
                  <a:pt x="409119" y="0"/>
                </a:lnTo>
                <a:cubicBezTo>
                  <a:pt x="684718" y="6466"/>
                  <a:pt x="855964" y="29550"/>
                  <a:pt x="1022798" y="0"/>
                </a:cubicBezTo>
                <a:cubicBezTo>
                  <a:pt x="1256284" y="-16687"/>
                  <a:pt x="1465040" y="-13164"/>
                  <a:pt x="1579966" y="0"/>
                </a:cubicBezTo>
                <a:cubicBezTo>
                  <a:pt x="1694892" y="13164"/>
                  <a:pt x="2005821" y="-355"/>
                  <a:pt x="2208262" y="0"/>
                </a:cubicBezTo>
                <a:cubicBezTo>
                  <a:pt x="2374336" y="8027"/>
                  <a:pt x="2472574" y="110854"/>
                  <a:pt x="2454715" y="246453"/>
                </a:cubicBezTo>
                <a:cubicBezTo>
                  <a:pt x="2425673" y="533443"/>
                  <a:pt x="2444830" y="608686"/>
                  <a:pt x="2454715" y="862567"/>
                </a:cubicBezTo>
                <a:lnTo>
                  <a:pt x="2454715" y="862567"/>
                </a:lnTo>
                <a:cubicBezTo>
                  <a:pt x="2467923" y="973449"/>
                  <a:pt x="2473086" y="1096997"/>
                  <a:pt x="2454715" y="1232238"/>
                </a:cubicBezTo>
                <a:lnTo>
                  <a:pt x="2454715" y="1232233"/>
                </a:lnTo>
                <a:cubicBezTo>
                  <a:pt x="2462034" y="1368384"/>
                  <a:pt x="2341765" y="1484927"/>
                  <a:pt x="2208262" y="1478686"/>
                </a:cubicBezTo>
                <a:cubicBezTo>
                  <a:pt x="1933120" y="1479967"/>
                  <a:pt x="1807715" y="1471879"/>
                  <a:pt x="1639239" y="1478686"/>
                </a:cubicBezTo>
                <a:cubicBezTo>
                  <a:pt x="1470763" y="1485493"/>
                  <a:pt x="1290681" y="1503037"/>
                  <a:pt x="1022798" y="1478686"/>
                </a:cubicBezTo>
                <a:cubicBezTo>
                  <a:pt x="938592" y="1508708"/>
                  <a:pt x="840675" y="1569273"/>
                  <a:pt x="715967" y="1663522"/>
                </a:cubicBezTo>
                <a:cubicBezTo>
                  <a:pt x="638554" y="1621552"/>
                  <a:pt x="564150" y="1560578"/>
                  <a:pt x="409119" y="1478686"/>
                </a:cubicBezTo>
                <a:cubicBezTo>
                  <a:pt x="359525" y="1472926"/>
                  <a:pt x="297850" y="1486739"/>
                  <a:pt x="246453" y="1478686"/>
                </a:cubicBezTo>
                <a:cubicBezTo>
                  <a:pt x="138076" y="1479070"/>
                  <a:pt x="14494" y="1370585"/>
                  <a:pt x="0" y="1232233"/>
                </a:cubicBezTo>
                <a:lnTo>
                  <a:pt x="0" y="1232238"/>
                </a:lnTo>
                <a:cubicBezTo>
                  <a:pt x="18406" y="1073399"/>
                  <a:pt x="-16117" y="940863"/>
                  <a:pt x="0" y="862567"/>
                </a:cubicBezTo>
                <a:lnTo>
                  <a:pt x="0" y="862567"/>
                </a:lnTo>
                <a:cubicBezTo>
                  <a:pt x="-23376" y="731418"/>
                  <a:pt x="2578" y="536022"/>
                  <a:pt x="0" y="246453"/>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a:off x="3330699" y="3794322"/>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690367" y="1607743"/>
                  <a:pt x="675328" y="1455426"/>
                  <a:pt x="630017" y="1400237"/>
                </a:cubicBezTo>
                <a:cubicBezTo>
                  <a:pt x="-104605" y="1201936"/>
                  <a:pt x="-277922" y="622573"/>
                  <a:pt x="435237" y="178816"/>
                </a:cubicBezTo>
                <a:cubicBezTo>
                  <a:pt x="796092" y="21166"/>
                  <a:pt x="1216893" y="-24996"/>
                  <a:pt x="1612142" y="34796"/>
                </a:cubicBezTo>
                <a:cubicBezTo>
                  <a:pt x="2338741" y="142920"/>
                  <a:pt x="2795329" y="684021"/>
                  <a:pt x="2301413" y="1133135"/>
                </a:cubicBezTo>
                <a:cubicBezTo>
                  <a:pt x="2059289" y="1375705"/>
                  <a:pt x="1613406" y="1509204"/>
                  <a:pt x="1078507" y="1490554"/>
                </a:cubicBezTo>
                <a:cubicBezTo>
                  <a:pt x="984092" y="1527228"/>
                  <a:pt x="878070" y="1570945"/>
                  <a:pt x="722643" y="1683952"/>
                </a:cubicBezTo>
                <a:close/>
              </a:path>
            </a:pathLst>
          </a:custGeom>
          <a:noFill/>
          <a:ln w="38100">
            <a:solidFill>
              <a:srgbClr val="7030A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119270" y="3556514"/>
            <a:ext cx="3032815" cy="1734654"/>
          </a:xfrm>
          <a:custGeom>
            <a:avLst/>
            <a:gdLst>
              <a:gd name="connsiteX0" fmla="*/ 273795 w 3032815"/>
              <a:gd name="connsiteY0" fmla="*/ 577013 h 1734654"/>
              <a:gd name="connsiteX1" fmla="*/ 394757 w 3032815"/>
              <a:gd name="connsiteY1" fmla="*/ 277343 h 1734654"/>
              <a:gd name="connsiteX2" fmla="*/ 983207 w 3032815"/>
              <a:gd name="connsiteY2" fmla="*/ 208881 h 1734654"/>
              <a:gd name="connsiteX3" fmla="*/ 1576502 w 3032815"/>
              <a:gd name="connsiteY3" fmla="*/ 137808 h 1734654"/>
              <a:gd name="connsiteX4" fmla="*/ 1807684 w 3032815"/>
              <a:gd name="connsiteY4" fmla="*/ 8030 h 1734654"/>
              <a:gd name="connsiteX5" fmla="*/ 2094397 w 3032815"/>
              <a:gd name="connsiteY5" fmla="*/ 99622 h 1734654"/>
              <a:gd name="connsiteX6" fmla="*/ 2489646 w 3032815"/>
              <a:gd name="connsiteY6" fmla="*/ 27706 h 1734654"/>
              <a:gd name="connsiteX7" fmla="*/ 2690078 w 3032815"/>
              <a:gd name="connsiteY7" fmla="*/ 223898 h 1734654"/>
              <a:gd name="connsiteX8" fmla="*/ 2947306 w 3032815"/>
              <a:gd name="connsiteY8" fmla="*/ 414309 h 1734654"/>
              <a:gd name="connsiteX9" fmla="*/ 2935793 w 3032815"/>
              <a:gd name="connsiteY9" fmla="*/ 620781 h 1734654"/>
              <a:gd name="connsiteX10" fmla="*/ 3019897 w 3032815"/>
              <a:gd name="connsiteY10" fmla="*/ 936472 h 1734654"/>
              <a:gd name="connsiteX11" fmla="*/ 2625912 w 3032815"/>
              <a:gd name="connsiteY11" fmla="*/ 1212812 h 1734654"/>
              <a:gd name="connsiteX12" fmla="*/ 2484872 w 3032815"/>
              <a:gd name="connsiteY12" fmla="*/ 1449600 h 1734654"/>
              <a:gd name="connsiteX13" fmla="*/ 2004676 w 3032815"/>
              <a:gd name="connsiteY13" fmla="*/ 1478270 h 1734654"/>
              <a:gd name="connsiteX14" fmla="*/ 1661519 w 3032815"/>
              <a:gd name="connsiteY14" fmla="*/ 1730879 h 1734654"/>
              <a:gd name="connsiteX15" fmla="*/ 1156962 w 3032815"/>
              <a:gd name="connsiteY15" fmla="*/ 1576688 h 1734654"/>
              <a:gd name="connsiteX16" fmla="*/ 407464 w 3032815"/>
              <a:gd name="connsiteY16" fmla="*/ 1424343 h 1734654"/>
              <a:gd name="connsiteX17" fmla="*/ 77926 w 3032815"/>
              <a:gd name="connsiteY17" fmla="*/ 1254813 h 1734654"/>
              <a:gd name="connsiteX18" fmla="*/ 148341 w 3032815"/>
              <a:gd name="connsiteY18" fmla="*/ 1025975 h 1734654"/>
              <a:gd name="connsiteX19" fmla="*/ -352 w 3032815"/>
              <a:gd name="connsiteY19" fmla="*/ 791194 h 1734654"/>
              <a:gd name="connsiteX20" fmla="*/ 271198 w 3032815"/>
              <a:gd name="connsiteY20" fmla="*/ 582514 h 1734654"/>
              <a:gd name="connsiteX21" fmla="*/ 273795 w 3032815"/>
              <a:gd name="connsiteY21" fmla="*/ 577013 h 1734654"/>
              <a:gd name="connsiteX0" fmla="*/ 2741173 w 3032815"/>
              <a:gd name="connsiteY0" fmla="*/ 2247799 h 1734654"/>
              <a:gd name="connsiteX1" fmla="*/ 2692988 w 3032815"/>
              <a:gd name="connsiteY1" fmla="*/ 2295984 h 1734654"/>
              <a:gd name="connsiteX2" fmla="*/ 2644803 w 3032815"/>
              <a:gd name="connsiteY2" fmla="*/ 2247799 h 1734654"/>
              <a:gd name="connsiteX3" fmla="*/ 2692988 w 3032815"/>
              <a:gd name="connsiteY3" fmla="*/ 2199614 h 1734654"/>
              <a:gd name="connsiteX4" fmla="*/ 2741173 w 3032815"/>
              <a:gd name="connsiteY4" fmla="*/ 2247799 h 1734654"/>
              <a:gd name="connsiteX0" fmla="*/ 2639494 w 3032815"/>
              <a:gd name="connsiteY0" fmla="*/ 2071965 h 1734654"/>
              <a:gd name="connsiteX1" fmla="*/ 2543124 w 3032815"/>
              <a:gd name="connsiteY1" fmla="*/ 2168335 h 1734654"/>
              <a:gd name="connsiteX2" fmla="*/ 2446754 w 3032815"/>
              <a:gd name="connsiteY2" fmla="*/ 2071965 h 1734654"/>
              <a:gd name="connsiteX3" fmla="*/ 2543124 w 3032815"/>
              <a:gd name="connsiteY3" fmla="*/ 1975595 h 1734654"/>
              <a:gd name="connsiteX4" fmla="*/ 2639494 w 3032815"/>
              <a:gd name="connsiteY4" fmla="*/ 2071965 h 1734654"/>
              <a:gd name="connsiteX0" fmla="*/ 2475302 w 3032815"/>
              <a:gd name="connsiteY0" fmla="*/ 1822786 h 1734654"/>
              <a:gd name="connsiteX1" fmla="*/ 2330747 w 3032815"/>
              <a:gd name="connsiteY1" fmla="*/ 1967341 h 1734654"/>
              <a:gd name="connsiteX2" fmla="*/ 2186192 w 3032815"/>
              <a:gd name="connsiteY2" fmla="*/ 1822786 h 1734654"/>
              <a:gd name="connsiteX3" fmla="*/ 2330747 w 3032815"/>
              <a:gd name="connsiteY3" fmla="*/ 1678231 h 1734654"/>
              <a:gd name="connsiteX4" fmla="*/ 2475302 w 3032815"/>
              <a:gd name="connsiteY4" fmla="*/ 1822786 h 1734654"/>
              <a:gd name="connsiteX0" fmla="*/ 329467 w 3032815"/>
              <a:gd name="connsiteY0" fmla="*/ 1051111 h 1734654"/>
              <a:gd name="connsiteX1" fmla="*/ 151640 w 3032815"/>
              <a:gd name="connsiteY1" fmla="*/ 1019109 h 1734654"/>
              <a:gd name="connsiteX2" fmla="*/ 486373 w 3032815"/>
              <a:gd name="connsiteY2" fmla="*/ 1401335 h 1734654"/>
              <a:gd name="connsiteX3" fmla="*/ 408587 w 3032815"/>
              <a:gd name="connsiteY3" fmla="*/ 1416634 h 1734654"/>
              <a:gd name="connsiteX4" fmla="*/ 1156822 w 3032815"/>
              <a:gd name="connsiteY4" fmla="*/ 1569620 h 1734654"/>
              <a:gd name="connsiteX5" fmla="*/ 1109926 w 3032815"/>
              <a:gd name="connsiteY5" fmla="*/ 1499752 h 1734654"/>
              <a:gd name="connsiteX6" fmla="*/ 2023772 w 3032815"/>
              <a:gd name="connsiteY6" fmla="*/ 1395392 h 1734654"/>
              <a:gd name="connsiteX7" fmla="*/ 2005027 w 3032815"/>
              <a:gd name="connsiteY7" fmla="*/ 1472046 h 1734654"/>
              <a:gd name="connsiteX8" fmla="*/ 2395994 w 3032815"/>
              <a:gd name="connsiteY8" fmla="*/ 921695 h 1734654"/>
              <a:gd name="connsiteX9" fmla="*/ 2624227 w 3032815"/>
              <a:gd name="connsiteY9" fmla="*/ 1208234 h 1734654"/>
              <a:gd name="connsiteX10" fmla="*/ 2934388 w 3032815"/>
              <a:gd name="connsiteY10" fmla="*/ 616524 h 1734654"/>
              <a:gd name="connsiteX11" fmla="*/ 2832733 w 3032815"/>
              <a:gd name="connsiteY11" fmla="*/ 723977 h 1734654"/>
              <a:gd name="connsiteX12" fmla="*/ 2690500 w 3032815"/>
              <a:gd name="connsiteY12" fmla="*/ 217875 h 1734654"/>
              <a:gd name="connsiteX13" fmla="*/ 2695835 w 3032815"/>
              <a:gd name="connsiteY13" fmla="*/ 268630 h 1734654"/>
              <a:gd name="connsiteX14" fmla="*/ 2041393 w 3032815"/>
              <a:gd name="connsiteY14" fmla="*/ 158688 h 1734654"/>
              <a:gd name="connsiteX15" fmla="*/ 2093484 w 3032815"/>
              <a:gd name="connsiteY15" fmla="*/ 93960 h 1734654"/>
              <a:gd name="connsiteX16" fmla="*/ 1554387 w 3032815"/>
              <a:gd name="connsiteY16" fmla="*/ 189527 h 1734654"/>
              <a:gd name="connsiteX17" fmla="*/ 1579591 w 3032815"/>
              <a:gd name="connsiteY17" fmla="*/ 133712 h 1734654"/>
              <a:gd name="connsiteX18" fmla="*/ 982856 w 3032815"/>
              <a:gd name="connsiteY18" fmla="*/ 208479 h 1734654"/>
              <a:gd name="connsiteX19" fmla="*/ 1074121 w 3032815"/>
              <a:gd name="connsiteY19" fmla="*/ 262607 h 1734654"/>
              <a:gd name="connsiteX20" fmla="*/ 289732 w 3032815"/>
              <a:gd name="connsiteY20" fmla="*/ 633991 h 1734654"/>
              <a:gd name="connsiteX21" fmla="*/ 273795 w 303281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2815" h="1734654" extrusionOk="0">
                <a:moveTo>
                  <a:pt x="273795" y="577013"/>
                </a:moveTo>
                <a:cubicBezTo>
                  <a:pt x="255366" y="486358"/>
                  <a:pt x="300240" y="362598"/>
                  <a:pt x="394757" y="277343"/>
                </a:cubicBezTo>
                <a:cubicBezTo>
                  <a:pt x="522153" y="159509"/>
                  <a:pt x="780328" y="128087"/>
                  <a:pt x="983207" y="208881"/>
                </a:cubicBezTo>
                <a:cubicBezTo>
                  <a:pt x="1097561" y="14840"/>
                  <a:pt x="1404417" y="4468"/>
                  <a:pt x="1576502" y="137808"/>
                </a:cubicBezTo>
                <a:cubicBezTo>
                  <a:pt x="1614816" y="69533"/>
                  <a:pt x="1718686" y="33201"/>
                  <a:pt x="1807684" y="8030"/>
                </a:cubicBezTo>
                <a:cubicBezTo>
                  <a:pt x="1913812" y="-5956"/>
                  <a:pt x="2034761" y="24719"/>
                  <a:pt x="2094397" y="99622"/>
                </a:cubicBezTo>
                <a:cubicBezTo>
                  <a:pt x="2189450" y="18091"/>
                  <a:pt x="2361175" y="-26655"/>
                  <a:pt x="2489646" y="27706"/>
                </a:cubicBezTo>
                <a:cubicBezTo>
                  <a:pt x="2579174" y="54324"/>
                  <a:pt x="2659882" y="142382"/>
                  <a:pt x="2690078" y="223898"/>
                </a:cubicBezTo>
                <a:cubicBezTo>
                  <a:pt x="2797593" y="237227"/>
                  <a:pt x="2922477" y="319612"/>
                  <a:pt x="2947306" y="414309"/>
                </a:cubicBezTo>
                <a:cubicBezTo>
                  <a:pt x="2975057" y="479456"/>
                  <a:pt x="2969712" y="556094"/>
                  <a:pt x="2935793" y="620781"/>
                </a:cubicBezTo>
                <a:cubicBezTo>
                  <a:pt x="3029826" y="701265"/>
                  <a:pt x="3058596" y="825558"/>
                  <a:pt x="3019897" y="936472"/>
                </a:cubicBezTo>
                <a:cubicBezTo>
                  <a:pt x="2983727" y="1061728"/>
                  <a:pt x="2799148" y="1182673"/>
                  <a:pt x="2625912" y="1212812"/>
                </a:cubicBezTo>
                <a:cubicBezTo>
                  <a:pt x="2623060" y="1295986"/>
                  <a:pt x="2570029" y="1388634"/>
                  <a:pt x="2484872" y="1449600"/>
                </a:cubicBezTo>
                <a:cubicBezTo>
                  <a:pt x="2334063" y="1553182"/>
                  <a:pt x="2137614" y="1561704"/>
                  <a:pt x="2004676" y="1478270"/>
                </a:cubicBezTo>
                <a:cubicBezTo>
                  <a:pt x="1960620" y="1608810"/>
                  <a:pt x="1815623" y="1682744"/>
                  <a:pt x="1661519" y="1730879"/>
                </a:cubicBezTo>
                <a:cubicBezTo>
                  <a:pt x="1465758" y="1740303"/>
                  <a:pt x="1275358" y="1687724"/>
                  <a:pt x="1156962" y="1576688"/>
                </a:cubicBezTo>
                <a:cubicBezTo>
                  <a:pt x="924428" y="1716588"/>
                  <a:pt x="568840" y="1637753"/>
                  <a:pt x="407464" y="1424343"/>
                </a:cubicBezTo>
                <a:cubicBezTo>
                  <a:pt x="278096" y="1448596"/>
                  <a:pt x="123221" y="1365788"/>
                  <a:pt x="77926" y="1254813"/>
                </a:cubicBezTo>
                <a:cubicBezTo>
                  <a:pt x="61816" y="1169611"/>
                  <a:pt x="77186" y="1087968"/>
                  <a:pt x="148341" y="1025975"/>
                </a:cubicBezTo>
                <a:cubicBezTo>
                  <a:pt x="57527" y="973922"/>
                  <a:pt x="-16200" y="890778"/>
                  <a:pt x="-352" y="791194"/>
                </a:cubicBezTo>
                <a:cubicBezTo>
                  <a:pt x="31211" y="685209"/>
                  <a:pt x="112185" y="596645"/>
                  <a:pt x="271198" y="582514"/>
                </a:cubicBezTo>
                <a:cubicBezTo>
                  <a:pt x="272212" y="580351"/>
                  <a:pt x="272911" y="578840"/>
                  <a:pt x="273795" y="577013"/>
                </a:cubicBezTo>
                <a:close/>
              </a:path>
              <a:path w="3032815" h="1734654" extrusionOk="0">
                <a:moveTo>
                  <a:pt x="2741173" y="2247799"/>
                </a:moveTo>
                <a:cubicBezTo>
                  <a:pt x="2742624" y="2276793"/>
                  <a:pt x="2720024" y="2295878"/>
                  <a:pt x="2692988" y="2295984"/>
                </a:cubicBezTo>
                <a:cubicBezTo>
                  <a:pt x="2664363" y="2295924"/>
                  <a:pt x="2640524" y="2277366"/>
                  <a:pt x="2644803" y="2247799"/>
                </a:cubicBezTo>
                <a:cubicBezTo>
                  <a:pt x="2648289" y="2222925"/>
                  <a:pt x="2666216" y="2199912"/>
                  <a:pt x="2692988" y="2199614"/>
                </a:cubicBezTo>
                <a:cubicBezTo>
                  <a:pt x="2722910" y="2199674"/>
                  <a:pt x="2744498" y="2218983"/>
                  <a:pt x="2741173" y="2247799"/>
                </a:cubicBezTo>
                <a:close/>
              </a:path>
              <a:path w="3032815" h="1734654" extrusionOk="0">
                <a:moveTo>
                  <a:pt x="2639494" y="2071965"/>
                </a:moveTo>
                <a:cubicBezTo>
                  <a:pt x="2645927" y="2129573"/>
                  <a:pt x="2597097" y="2167713"/>
                  <a:pt x="2543124" y="2168335"/>
                </a:cubicBezTo>
                <a:cubicBezTo>
                  <a:pt x="2492241" y="2164276"/>
                  <a:pt x="2448890" y="2125302"/>
                  <a:pt x="2446754" y="2071965"/>
                </a:cubicBezTo>
                <a:cubicBezTo>
                  <a:pt x="2451949" y="2014525"/>
                  <a:pt x="2488086" y="1973056"/>
                  <a:pt x="2543124" y="1975595"/>
                </a:cubicBezTo>
                <a:cubicBezTo>
                  <a:pt x="2596346" y="1979434"/>
                  <a:pt x="2639055" y="2020106"/>
                  <a:pt x="2639494" y="2071965"/>
                </a:cubicBezTo>
                <a:close/>
              </a:path>
              <a:path w="3032815" h="1734654" extrusionOk="0">
                <a:moveTo>
                  <a:pt x="2475302" y="1822786"/>
                </a:moveTo>
                <a:cubicBezTo>
                  <a:pt x="2476285" y="1903703"/>
                  <a:pt x="2414633" y="1960262"/>
                  <a:pt x="2330747" y="1967341"/>
                </a:cubicBezTo>
                <a:cubicBezTo>
                  <a:pt x="2250346" y="1956957"/>
                  <a:pt x="2187554" y="1915718"/>
                  <a:pt x="2186192" y="1822786"/>
                </a:cubicBezTo>
                <a:cubicBezTo>
                  <a:pt x="2199063" y="1749481"/>
                  <a:pt x="2249567" y="1675568"/>
                  <a:pt x="2330747" y="1678231"/>
                </a:cubicBezTo>
                <a:cubicBezTo>
                  <a:pt x="2425645" y="1674961"/>
                  <a:pt x="2474880" y="1744135"/>
                  <a:pt x="2475302" y="1822786"/>
                </a:cubicBezTo>
                <a:close/>
              </a:path>
              <a:path w="3032815" h="1734654" fill="none" extrusionOk="0">
                <a:moveTo>
                  <a:pt x="329467" y="1051111"/>
                </a:moveTo>
                <a:cubicBezTo>
                  <a:pt x="269673" y="1065867"/>
                  <a:pt x="202566" y="1046379"/>
                  <a:pt x="151640" y="1019109"/>
                </a:cubicBezTo>
                <a:moveTo>
                  <a:pt x="486373" y="1401335"/>
                </a:moveTo>
                <a:cubicBezTo>
                  <a:pt x="460278" y="1410085"/>
                  <a:pt x="434090" y="1413669"/>
                  <a:pt x="408587" y="1416634"/>
                </a:cubicBezTo>
                <a:moveTo>
                  <a:pt x="1156822" y="1569620"/>
                </a:moveTo>
                <a:cubicBezTo>
                  <a:pt x="1137202" y="1551555"/>
                  <a:pt x="1121144" y="1527679"/>
                  <a:pt x="1109926" y="1499752"/>
                </a:cubicBezTo>
                <a:moveTo>
                  <a:pt x="2023772" y="1395392"/>
                </a:moveTo>
                <a:cubicBezTo>
                  <a:pt x="2021966" y="1424585"/>
                  <a:pt x="2015043" y="1446655"/>
                  <a:pt x="2005027" y="1472046"/>
                </a:cubicBezTo>
                <a:moveTo>
                  <a:pt x="2395994" y="921695"/>
                </a:moveTo>
                <a:cubicBezTo>
                  <a:pt x="2533947" y="980888"/>
                  <a:pt x="2609395" y="1068926"/>
                  <a:pt x="2624227" y="1208234"/>
                </a:cubicBezTo>
                <a:moveTo>
                  <a:pt x="2934388" y="616524"/>
                </a:moveTo>
                <a:cubicBezTo>
                  <a:pt x="2906535" y="657114"/>
                  <a:pt x="2881012" y="700422"/>
                  <a:pt x="2832733" y="723977"/>
                </a:cubicBezTo>
                <a:moveTo>
                  <a:pt x="2690500" y="217875"/>
                </a:moveTo>
                <a:cubicBezTo>
                  <a:pt x="2694320" y="234208"/>
                  <a:pt x="2698452" y="252185"/>
                  <a:pt x="2695835" y="268630"/>
                </a:cubicBezTo>
                <a:moveTo>
                  <a:pt x="2041393" y="158688"/>
                </a:moveTo>
                <a:cubicBezTo>
                  <a:pt x="2055172" y="134741"/>
                  <a:pt x="2073756" y="112868"/>
                  <a:pt x="2093484" y="93960"/>
                </a:cubicBezTo>
                <a:moveTo>
                  <a:pt x="1554387" y="189527"/>
                </a:moveTo>
                <a:cubicBezTo>
                  <a:pt x="1558048" y="167242"/>
                  <a:pt x="1566262" y="151353"/>
                  <a:pt x="1579591" y="133712"/>
                </a:cubicBezTo>
                <a:moveTo>
                  <a:pt x="982856" y="208479"/>
                </a:moveTo>
                <a:cubicBezTo>
                  <a:pt x="1012902" y="225272"/>
                  <a:pt x="1050836" y="239058"/>
                  <a:pt x="1074121" y="262607"/>
                </a:cubicBezTo>
                <a:moveTo>
                  <a:pt x="289732" y="633991"/>
                </a:moveTo>
                <a:cubicBezTo>
                  <a:pt x="283487" y="616103"/>
                  <a:pt x="276892" y="596125"/>
                  <a:pt x="273795" y="577013"/>
                </a:cubicBezTo>
              </a:path>
            </a:pathLst>
          </a:custGeom>
          <a:noFill/>
          <a:ln w="38100">
            <a:solidFill>
              <a:srgbClr val="7030A0"/>
            </a:solidFill>
            <a:extLst>
              <a:ext uri="{C807C97D-BFC1-408E-A445-0C87EB9F89A2}">
                <ask:lineSketchStyleProps xmlns:ask="http://schemas.microsoft.com/office/drawing/2018/sketchyshapes" sd="923321662">
                  <a:prstGeom prst="cloudCallout">
                    <a:avLst>
                      <a:gd name="adj1" fmla="val 38795"/>
                      <a:gd name="adj2" fmla="val 795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559272" y="3794573"/>
            <a:ext cx="2297869" cy="1200329"/>
          </a:xfrm>
          <a:prstGeom prst="rect">
            <a:avLst/>
          </a:prstGeom>
          <a:noFill/>
        </p:spPr>
        <p:txBody>
          <a:bodyPr wrap="square">
            <a:spAutoFit/>
          </a:bodyPr>
          <a:lstStyle/>
          <a:p>
            <a:r>
              <a:rPr lang="el-GR" i="1" dirty="0">
                <a:solidFill>
                  <a:schemeClr val="tx1">
                    <a:lumMod val="95000"/>
                    <a:lumOff val="5000"/>
                  </a:schemeClr>
                </a:solidFill>
              </a:rPr>
              <a:t>Παρακαλώ ακούστε με, γιατί είναι σημαντικό για μένα </a:t>
            </a:r>
            <a:br>
              <a:rPr lang="el-GR" i="1" dirty="0">
                <a:solidFill>
                  <a:schemeClr val="tx1">
                    <a:lumMod val="95000"/>
                    <a:lumOff val="5000"/>
                  </a:schemeClr>
                </a:solidFill>
              </a:rPr>
            </a:br>
            <a:r>
              <a:rPr lang="el-GR" i="1" dirty="0">
                <a:solidFill>
                  <a:schemeClr val="tx1">
                    <a:lumMod val="95000"/>
                    <a:lumOff val="5000"/>
                  </a:schemeClr>
                </a:solidFill>
              </a:rPr>
              <a:t>να καταλάβετε</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3559877" y="4065258"/>
            <a:ext cx="2199640" cy="923330"/>
          </a:xfrm>
          <a:prstGeom prst="rect">
            <a:avLst/>
          </a:prstGeom>
          <a:noFill/>
        </p:spPr>
        <p:txBody>
          <a:bodyPr wrap="square">
            <a:spAutoFit/>
          </a:bodyPr>
          <a:lstStyle/>
          <a:p>
            <a:r>
              <a:rPr lang="el-GR" i="1" dirty="0">
                <a:solidFill>
                  <a:schemeClr val="tx1">
                    <a:lumMod val="95000"/>
                    <a:lumOff val="5000"/>
                  </a:schemeClr>
                </a:solidFill>
              </a:rPr>
              <a:t>Θα ήθελα την ειλικρινή γνώμη σας για </a:t>
            </a:r>
            <a:r>
              <a:rPr lang="en-US" i="1" dirty="0">
                <a:solidFill>
                  <a:schemeClr val="tx1">
                    <a:lumMod val="95000"/>
                    <a:lumOff val="5000"/>
                  </a:schemeClr>
                </a:solidFill>
              </a:rPr>
              <a:t> ...</a:t>
            </a:r>
            <a:endParaRPr lang="en-GB" i="1" dirty="0">
              <a:solidFill>
                <a:schemeClr val="tx1">
                  <a:lumMod val="95000"/>
                  <a:lumOff val="5000"/>
                </a:schemeClr>
              </a:solidFill>
            </a:endParaRPr>
          </a:p>
        </p:txBody>
      </p:sp>
      <p:sp>
        <p:nvSpPr>
          <p:cNvPr id="32" name="TextBox 31">
            <a:extLst>
              <a:ext uri="{FF2B5EF4-FFF2-40B4-BE49-F238E27FC236}">
                <a16:creationId xmlns:a16="http://schemas.microsoft.com/office/drawing/2014/main" id="{AA2499E5-284A-4D07-A45C-2E1ABD9BC0F0}"/>
              </a:ext>
            </a:extLst>
          </p:cNvPr>
          <p:cNvSpPr txBox="1"/>
          <p:nvPr/>
        </p:nvSpPr>
        <p:spPr>
          <a:xfrm>
            <a:off x="5994582" y="3896960"/>
            <a:ext cx="2587356" cy="1200329"/>
          </a:xfrm>
          <a:prstGeom prst="rect">
            <a:avLst/>
          </a:prstGeom>
          <a:noFill/>
        </p:spPr>
        <p:txBody>
          <a:bodyPr wrap="square">
            <a:spAutoFit/>
          </a:bodyPr>
          <a:lstStyle/>
          <a:p>
            <a:r>
              <a:rPr lang="el-GR" i="1" dirty="0">
                <a:solidFill>
                  <a:schemeClr val="tx1">
                    <a:lumMod val="95000"/>
                    <a:lumOff val="5000"/>
                  </a:schemeClr>
                </a:solidFill>
              </a:rPr>
              <a:t>Χρειάζομαι περισσότερες πληροφορίες για να μπορέσω να σχηματίσω άποψη</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36" name="TextBox 35">
            <a:extLst>
              <a:ext uri="{FF2B5EF4-FFF2-40B4-BE49-F238E27FC236}">
                <a16:creationId xmlns:a16="http://schemas.microsoft.com/office/drawing/2014/main" id="{90E9E615-5AE2-47F4-BEF9-320756D964F3}"/>
              </a:ext>
            </a:extLst>
          </p:cNvPr>
          <p:cNvSpPr txBox="1"/>
          <p:nvPr/>
        </p:nvSpPr>
        <p:spPr>
          <a:xfrm>
            <a:off x="9137598" y="4001849"/>
            <a:ext cx="2471985" cy="1477328"/>
          </a:xfrm>
          <a:prstGeom prst="rect">
            <a:avLst/>
          </a:prstGeom>
          <a:noFill/>
        </p:spPr>
        <p:txBody>
          <a:bodyPr wrap="square">
            <a:spAutoFit/>
          </a:bodyPr>
          <a:lstStyle/>
          <a:p>
            <a:r>
              <a:rPr lang="el-GR" i="1" dirty="0">
                <a:solidFill>
                  <a:schemeClr val="tx1">
                    <a:lumMod val="95000"/>
                    <a:lumOff val="5000"/>
                  </a:schemeClr>
                </a:solidFill>
              </a:rPr>
              <a:t>Είμαι πολύ στενοχωρημένος αυτή τη στιγμή γιατί με ενδιαφέρει πραγματικά </a:t>
            </a:r>
          </a:p>
          <a:p>
            <a:r>
              <a:rPr lang="el-GR" i="1" dirty="0">
                <a:solidFill>
                  <a:schemeClr val="tx1">
                    <a:lumMod val="95000"/>
                    <a:lumOff val="5000"/>
                  </a:schemeClr>
                </a:solidFill>
              </a:rPr>
              <a:t>αυτό το ζήτημα</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9" name="Φυσαλίδα ομιλίας: Ορθογώνιο με στρογγυλεμένες γωνίες 18">
            <a:extLst>
              <a:ext uri="{FF2B5EF4-FFF2-40B4-BE49-F238E27FC236}">
                <a16:creationId xmlns:a16="http://schemas.microsoft.com/office/drawing/2014/main" id="{69B0D35D-7BC5-4D51-8F55-40A71E24C4CE}"/>
              </a:ext>
            </a:extLst>
          </p:cNvPr>
          <p:cNvSpPr/>
          <p:nvPr/>
        </p:nvSpPr>
        <p:spPr>
          <a:xfrm rot="190154">
            <a:off x="4977198" y="5433412"/>
            <a:ext cx="2189701" cy="1243381"/>
          </a:xfrm>
          <a:custGeom>
            <a:avLst/>
            <a:gdLst>
              <a:gd name="connsiteX0" fmla="*/ 0 w 2189701"/>
              <a:gd name="connsiteY0" fmla="*/ 207234 h 1243381"/>
              <a:gd name="connsiteX1" fmla="*/ 207234 w 2189701"/>
              <a:gd name="connsiteY1" fmla="*/ 0 h 1243381"/>
              <a:gd name="connsiteX2" fmla="*/ 364950 w 2189701"/>
              <a:gd name="connsiteY2" fmla="*/ 0 h 1243381"/>
              <a:gd name="connsiteX3" fmla="*/ 364950 w 2189701"/>
              <a:gd name="connsiteY3" fmla="*/ 0 h 1243381"/>
              <a:gd name="connsiteX4" fmla="*/ 912375 w 2189701"/>
              <a:gd name="connsiteY4" fmla="*/ 0 h 1243381"/>
              <a:gd name="connsiteX5" fmla="*/ 1415318 w 2189701"/>
              <a:gd name="connsiteY5" fmla="*/ 0 h 1243381"/>
              <a:gd name="connsiteX6" fmla="*/ 1982467 w 2189701"/>
              <a:gd name="connsiteY6" fmla="*/ 0 h 1243381"/>
              <a:gd name="connsiteX7" fmla="*/ 2189701 w 2189701"/>
              <a:gd name="connsiteY7" fmla="*/ 207234 h 1243381"/>
              <a:gd name="connsiteX8" fmla="*/ 2189701 w 2189701"/>
              <a:gd name="connsiteY8" fmla="*/ 725306 h 1243381"/>
              <a:gd name="connsiteX9" fmla="*/ 2189701 w 2189701"/>
              <a:gd name="connsiteY9" fmla="*/ 725306 h 1243381"/>
              <a:gd name="connsiteX10" fmla="*/ 2189701 w 2189701"/>
              <a:gd name="connsiteY10" fmla="*/ 1036151 h 1243381"/>
              <a:gd name="connsiteX11" fmla="*/ 2189701 w 2189701"/>
              <a:gd name="connsiteY11" fmla="*/ 1036147 h 1243381"/>
              <a:gd name="connsiteX12" fmla="*/ 1982467 w 2189701"/>
              <a:gd name="connsiteY12" fmla="*/ 1243381 h 1243381"/>
              <a:gd name="connsiteX13" fmla="*/ 1468823 w 2189701"/>
              <a:gd name="connsiteY13" fmla="*/ 1243381 h 1243381"/>
              <a:gd name="connsiteX14" fmla="*/ 912375 w 2189701"/>
              <a:gd name="connsiteY14" fmla="*/ 1243381 h 1243381"/>
              <a:gd name="connsiteX15" fmla="*/ 638670 w 2189701"/>
              <a:gd name="connsiteY15" fmla="*/ 1398804 h 1243381"/>
              <a:gd name="connsiteX16" fmla="*/ 364950 w 2189701"/>
              <a:gd name="connsiteY16" fmla="*/ 1243381 h 1243381"/>
              <a:gd name="connsiteX17" fmla="*/ 207234 w 2189701"/>
              <a:gd name="connsiteY17" fmla="*/ 1243381 h 1243381"/>
              <a:gd name="connsiteX18" fmla="*/ 0 w 2189701"/>
              <a:gd name="connsiteY18" fmla="*/ 1036147 h 1243381"/>
              <a:gd name="connsiteX19" fmla="*/ 0 w 2189701"/>
              <a:gd name="connsiteY19" fmla="*/ 1036151 h 1243381"/>
              <a:gd name="connsiteX20" fmla="*/ 0 w 2189701"/>
              <a:gd name="connsiteY20" fmla="*/ 725306 h 1243381"/>
              <a:gd name="connsiteX21" fmla="*/ 0 w 2189701"/>
              <a:gd name="connsiteY21" fmla="*/ 725306 h 1243381"/>
              <a:gd name="connsiteX22" fmla="*/ 0 w 2189701"/>
              <a:gd name="connsiteY22" fmla="*/ 207234 h 12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243381" extrusionOk="0">
                <a:moveTo>
                  <a:pt x="0" y="207234"/>
                </a:moveTo>
                <a:cubicBezTo>
                  <a:pt x="19423" y="110106"/>
                  <a:pt x="94864" y="2462"/>
                  <a:pt x="207234" y="0"/>
                </a:cubicBezTo>
                <a:cubicBezTo>
                  <a:pt x="271179" y="5454"/>
                  <a:pt x="310255" y="5707"/>
                  <a:pt x="364950" y="0"/>
                </a:cubicBezTo>
                <a:lnTo>
                  <a:pt x="364950" y="0"/>
                </a:lnTo>
                <a:cubicBezTo>
                  <a:pt x="593537" y="-7264"/>
                  <a:pt x="657505" y="-6527"/>
                  <a:pt x="912375" y="0"/>
                </a:cubicBezTo>
                <a:cubicBezTo>
                  <a:pt x="1024097" y="490"/>
                  <a:pt x="1222797" y="1084"/>
                  <a:pt x="1415318" y="0"/>
                </a:cubicBezTo>
                <a:cubicBezTo>
                  <a:pt x="1607839" y="-1084"/>
                  <a:pt x="1713174" y="-8432"/>
                  <a:pt x="1982467" y="0"/>
                </a:cubicBezTo>
                <a:cubicBezTo>
                  <a:pt x="2115187" y="4894"/>
                  <a:pt x="2194526" y="92921"/>
                  <a:pt x="2189701" y="207234"/>
                </a:cubicBezTo>
                <a:cubicBezTo>
                  <a:pt x="2199332" y="390232"/>
                  <a:pt x="2178621" y="582295"/>
                  <a:pt x="2189701" y="725306"/>
                </a:cubicBezTo>
                <a:lnTo>
                  <a:pt x="2189701" y="725306"/>
                </a:lnTo>
                <a:cubicBezTo>
                  <a:pt x="2194992" y="822087"/>
                  <a:pt x="2178476" y="954453"/>
                  <a:pt x="2189701" y="1036151"/>
                </a:cubicBezTo>
                <a:lnTo>
                  <a:pt x="2189701" y="1036147"/>
                </a:lnTo>
                <a:cubicBezTo>
                  <a:pt x="2200786" y="1150657"/>
                  <a:pt x="2087777" y="1265252"/>
                  <a:pt x="1982467" y="1243381"/>
                </a:cubicBezTo>
                <a:cubicBezTo>
                  <a:pt x="1830954" y="1246604"/>
                  <a:pt x="1675551" y="1231812"/>
                  <a:pt x="1468823" y="1243381"/>
                </a:cubicBezTo>
                <a:cubicBezTo>
                  <a:pt x="1262095" y="1254950"/>
                  <a:pt x="1084890" y="1248298"/>
                  <a:pt x="912375" y="1243381"/>
                </a:cubicBezTo>
                <a:cubicBezTo>
                  <a:pt x="859737" y="1288833"/>
                  <a:pt x="711885" y="1361879"/>
                  <a:pt x="638670" y="1398804"/>
                </a:cubicBezTo>
                <a:cubicBezTo>
                  <a:pt x="577542" y="1350041"/>
                  <a:pt x="462669" y="1297051"/>
                  <a:pt x="364950" y="1243381"/>
                </a:cubicBezTo>
                <a:cubicBezTo>
                  <a:pt x="330172" y="1236138"/>
                  <a:pt x="254848" y="1247107"/>
                  <a:pt x="207234" y="1243381"/>
                </a:cubicBezTo>
                <a:cubicBezTo>
                  <a:pt x="111369" y="1243638"/>
                  <a:pt x="18882" y="1153517"/>
                  <a:pt x="0" y="1036147"/>
                </a:cubicBezTo>
                <a:lnTo>
                  <a:pt x="0" y="1036151"/>
                </a:lnTo>
                <a:cubicBezTo>
                  <a:pt x="1527" y="910383"/>
                  <a:pt x="14758" y="820687"/>
                  <a:pt x="0" y="725306"/>
                </a:cubicBezTo>
                <a:lnTo>
                  <a:pt x="0" y="725306"/>
                </a:lnTo>
                <a:cubicBezTo>
                  <a:pt x="13687" y="590878"/>
                  <a:pt x="-2793" y="462430"/>
                  <a:pt x="0" y="20723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5" name="TextBox 24">
            <a:extLst>
              <a:ext uri="{FF2B5EF4-FFF2-40B4-BE49-F238E27FC236}">
                <a16:creationId xmlns:a16="http://schemas.microsoft.com/office/drawing/2014/main" id="{931F21CC-0333-43D9-9CC0-38D86803A4E1}"/>
              </a:ext>
            </a:extLst>
          </p:cNvPr>
          <p:cNvSpPr txBox="1"/>
          <p:nvPr/>
        </p:nvSpPr>
        <p:spPr>
          <a:xfrm>
            <a:off x="5103365" y="5562104"/>
            <a:ext cx="2096230" cy="923330"/>
          </a:xfrm>
          <a:prstGeom prst="rect">
            <a:avLst/>
          </a:prstGeom>
          <a:noFill/>
        </p:spPr>
        <p:txBody>
          <a:bodyPr wrap="square">
            <a:spAutoFit/>
          </a:bodyPr>
          <a:lstStyle/>
          <a:p>
            <a:r>
              <a:rPr lang="el-GR" i="1" dirty="0">
                <a:solidFill>
                  <a:schemeClr val="tx1">
                    <a:lumMod val="95000"/>
                    <a:lumOff val="5000"/>
                  </a:schemeClr>
                </a:solidFill>
              </a:rPr>
              <a:t>Για να νιώσω ότι έχω εισακουσθεί, χρειάζομαι </a:t>
            </a:r>
            <a:r>
              <a:rPr lang="en-US" i="1" dirty="0">
                <a:solidFill>
                  <a:schemeClr val="tx1">
                    <a:lumMod val="95000"/>
                    <a:lumOff val="5000"/>
                  </a:schemeClr>
                </a:solidFill>
              </a:rPr>
              <a:t>...</a:t>
            </a:r>
            <a:endParaRPr lang="en-GB" i="1" dirty="0">
              <a:solidFill>
                <a:schemeClr val="tx1">
                  <a:lumMod val="95000"/>
                  <a:lumOff val="5000"/>
                </a:schemeClr>
              </a:solidFill>
            </a:endParaRPr>
          </a:p>
        </p:txBody>
      </p:sp>
    </p:spTree>
    <p:extLst>
      <p:ext uri="{BB962C8B-B14F-4D97-AF65-F5344CB8AC3E}">
        <p14:creationId xmlns:p14="http://schemas.microsoft.com/office/powerpoint/2010/main" val="1027725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normAutofit/>
          </a:bodyPr>
          <a:lstStyle/>
          <a:p>
            <a:r>
              <a:rPr lang="el-GR" sz="4000" dirty="0"/>
              <a:t>Πώς να διαμορφώσετε τις ανάγκες για ελευθερία</a:t>
            </a:r>
            <a:endParaRPr lang="en-GB" sz="5400" dirty="0"/>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75445">
            <a:off x="460512" y="1862676"/>
            <a:ext cx="2352538" cy="909784"/>
          </a:xfrm>
          <a:custGeom>
            <a:avLst/>
            <a:gdLst>
              <a:gd name="connsiteX0" fmla="*/ 0 w 2352538"/>
              <a:gd name="connsiteY0" fmla="*/ 0 h 909784"/>
              <a:gd name="connsiteX1" fmla="*/ 392090 w 2352538"/>
              <a:gd name="connsiteY1" fmla="*/ 0 h 909784"/>
              <a:gd name="connsiteX2" fmla="*/ 392090 w 2352538"/>
              <a:gd name="connsiteY2" fmla="*/ 0 h 909784"/>
              <a:gd name="connsiteX3" fmla="*/ 980224 w 2352538"/>
              <a:gd name="connsiteY3" fmla="*/ 0 h 909784"/>
              <a:gd name="connsiteX4" fmla="*/ 1680104 w 2352538"/>
              <a:gd name="connsiteY4" fmla="*/ 0 h 909784"/>
              <a:gd name="connsiteX5" fmla="*/ 2352538 w 2352538"/>
              <a:gd name="connsiteY5" fmla="*/ 0 h 909784"/>
              <a:gd name="connsiteX6" fmla="*/ 2352538 w 2352538"/>
              <a:gd name="connsiteY6" fmla="*/ 530707 h 909784"/>
              <a:gd name="connsiteX7" fmla="*/ 2352538 w 2352538"/>
              <a:gd name="connsiteY7" fmla="*/ 530707 h 909784"/>
              <a:gd name="connsiteX8" fmla="*/ 2352538 w 2352538"/>
              <a:gd name="connsiteY8" fmla="*/ 758153 h 909784"/>
              <a:gd name="connsiteX9" fmla="*/ 2352538 w 2352538"/>
              <a:gd name="connsiteY9" fmla="*/ 909784 h 909784"/>
              <a:gd name="connsiteX10" fmla="*/ 1707550 w 2352538"/>
              <a:gd name="connsiteY10" fmla="*/ 909784 h 909784"/>
              <a:gd name="connsiteX11" fmla="*/ 980224 w 2352538"/>
              <a:gd name="connsiteY11" fmla="*/ 909784 h 909784"/>
              <a:gd name="connsiteX12" fmla="*/ 686165 w 2352538"/>
              <a:gd name="connsiteY12" fmla="*/ 1023507 h 909784"/>
              <a:gd name="connsiteX13" fmla="*/ 392090 w 2352538"/>
              <a:gd name="connsiteY13" fmla="*/ 909784 h 909784"/>
              <a:gd name="connsiteX14" fmla="*/ 0 w 2352538"/>
              <a:gd name="connsiteY14" fmla="*/ 909784 h 909784"/>
              <a:gd name="connsiteX15" fmla="*/ 0 w 2352538"/>
              <a:gd name="connsiteY15" fmla="*/ 758153 h 909784"/>
              <a:gd name="connsiteX16" fmla="*/ 0 w 2352538"/>
              <a:gd name="connsiteY16" fmla="*/ 530707 h 909784"/>
              <a:gd name="connsiteX17" fmla="*/ 0 w 2352538"/>
              <a:gd name="connsiteY17" fmla="*/ 530707 h 909784"/>
              <a:gd name="connsiteX18" fmla="*/ 0 w 2352538"/>
              <a:gd name="connsiteY18" fmla="*/ 0 h 90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2538" h="909784" extrusionOk="0">
                <a:moveTo>
                  <a:pt x="0" y="0"/>
                </a:moveTo>
                <a:cubicBezTo>
                  <a:pt x="100477" y="17890"/>
                  <a:pt x="291477" y="2435"/>
                  <a:pt x="392090" y="0"/>
                </a:cubicBezTo>
                <a:lnTo>
                  <a:pt x="392090" y="0"/>
                </a:lnTo>
                <a:cubicBezTo>
                  <a:pt x="567675" y="-9800"/>
                  <a:pt x="742520" y="6562"/>
                  <a:pt x="980224" y="0"/>
                </a:cubicBezTo>
                <a:cubicBezTo>
                  <a:pt x="1158804" y="26572"/>
                  <a:pt x="1486291" y="7226"/>
                  <a:pt x="1680104" y="0"/>
                </a:cubicBezTo>
                <a:cubicBezTo>
                  <a:pt x="1873917" y="-7226"/>
                  <a:pt x="2169343" y="-26771"/>
                  <a:pt x="2352538" y="0"/>
                </a:cubicBezTo>
                <a:cubicBezTo>
                  <a:pt x="2328877" y="261776"/>
                  <a:pt x="2342185" y="359895"/>
                  <a:pt x="2352538" y="530707"/>
                </a:cubicBezTo>
                <a:lnTo>
                  <a:pt x="2352538" y="530707"/>
                </a:lnTo>
                <a:cubicBezTo>
                  <a:pt x="2355568" y="600870"/>
                  <a:pt x="2341760" y="645393"/>
                  <a:pt x="2352538" y="758153"/>
                </a:cubicBezTo>
                <a:cubicBezTo>
                  <a:pt x="2346561" y="791647"/>
                  <a:pt x="2352305" y="879400"/>
                  <a:pt x="2352538" y="909784"/>
                </a:cubicBezTo>
                <a:cubicBezTo>
                  <a:pt x="2176200" y="903586"/>
                  <a:pt x="2000781" y="924009"/>
                  <a:pt x="1707550" y="909784"/>
                </a:cubicBezTo>
                <a:cubicBezTo>
                  <a:pt x="1414319" y="895559"/>
                  <a:pt x="1309093" y="921891"/>
                  <a:pt x="980224" y="909784"/>
                </a:cubicBezTo>
                <a:cubicBezTo>
                  <a:pt x="899050" y="935369"/>
                  <a:pt x="751885" y="985294"/>
                  <a:pt x="686165" y="1023507"/>
                </a:cubicBezTo>
                <a:cubicBezTo>
                  <a:pt x="557939" y="962565"/>
                  <a:pt x="509369" y="945999"/>
                  <a:pt x="392090" y="909784"/>
                </a:cubicBezTo>
                <a:cubicBezTo>
                  <a:pt x="282505" y="900974"/>
                  <a:pt x="139541" y="892560"/>
                  <a:pt x="0" y="909784"/>
                </a:cubicBezTo>
                <a:cubicBezTo>
                  <a:pt x="704" y="870227"/>
                  <a:pt x="5727" y="802915"/>
                  <a:pt x="0" y="758153"/>
                </a:cubicBezTo>
                <a:cubicBezTo>
                  <a:pt x="9938" y="682461"/>
                  <a:pt x="868" y="604869"/>
                  <a:pt x="0" y="530707"/>
                </a:cubicBezTo>
                <a:lnTo>
                  <a:pt x="0" y="530707"/>
                </a:lnTo>
                <a:cubicBezTo>
                  <a:pt x="-8045" y="411307"/>
                  <a:pt x="21511" y="173817"/>
                  <a:pt x="0" y="0"/>
                </a:cubicBezTo>
                <a:close/>
              </a:path>
            </a:pathLst>
          </a:custGeom>
          <a:noFill/>
          <a:ln w="38100">
            <a:solidFill>
              <a:srgbClr val="00B0F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609269">
            <a:off x="3152085" y="1677324"/>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5650064"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00B0F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8701985" y="1807979"/>
            <a:ext cx="2463762" cy="1818751"/>
          </a:xfrm>
          <a:custGeom>
            <a:avLst/>
            <a:gdLst>
              <a:gd name="connsiteX0" fmla="*/ 222422 w 2463762"/>
              <a:gd name="connsiteY0" fmla="*/ 604987 h 1818751"/>
              <a:gd name="connsiteX1" fmla="*/ 320688 w 2463762"/>
              <a:gd name="connsiteY1" fmla="*/ 290789 h 1818751"/>
              <a:gd name="connsiteX2" fmla="*/ 798726 w 2463762"/>
              <a:gd name="connsiteY2" fmla="*/ 219007 h 1818751"/>
              <a:gd name="connsiteX3" fmla="*/ 1280699 w 2463762"/>
              <a:gd name="connsiteY3" fmla="*/ 144489 h 1818751"/>
              <a:gd name="connsiteX4" fmla="*/ 1468504 w 2463762"/>
              <a:gd name="connsiteY4" fmla="*/ 8420 h 1818751"/>
              <a:gd name="connsiteX5" fmla="*/ 1701421 w 2463762"/>
              <a:gd name="connsiteY5" fmla="*/ 104451 h 1818751"/>
              <a:gd name="connsiteX6" fmla="*/ 2022509 w 2463762"/>
              <a:gd name="connsiteY6" fmla="*/ 29049 h 1818751"/>
              <a:gd name="connsiteX7" fmla="*/ 2185334 w 2463762"/>
              <a:gd name="connsiteY7" fmla="*/ 234753 h 1818751"/>
              <a:gd name="connsiteX8" fmla="*/ 2394297 w 2463762"/>
              <a:gd name="connsiteY8" fmla="*/ 434395 h 1818751"/>
              <a:gd name="connsiteX9" fmla="*/ 2384944 w 2463762"/>
              <a:gd name="connsiteY9" fmla="*/ 650877 h 1818751"/>
              <a:gd name="connsiteX10" fmla="*/ 2453268 w 2463762"/>
              <a:gd name="connsiteY10" fmla="*/ 981872 h 1818751"/>
              <a:gd name="connsiteX11" fmla="*/ 2133207 w 2463762"/>
              <a:gd name="connsiteY11" fmla="*/ 1271610 h 1818751"/>
              <a:gd name="connsiteX12" fmla="*/ 2018630 w 2463762"/>
              <a:gd name="connsiteY12" fmla="*/ 1519878 h 1818751"/>
              <a:gd name="connsiteX13" fmla="*/ 1628535 w 2463762"/>
              <a:gd name="connsiteY13" fmla="*/ 1549937 h 1818751"/>
              <a:gd name="connsiteX14" fmla="*/ 1349765 w 2463762"/>
              <a:gd name="connsiteY14" fmla="*/ 1814793 h 1818751"/>
              <a:gd name="connsiteX15" fmla="*/ 939879 w 2463762"/>
              <a:gd name="connsiteY15" fmla="*/ 1653126 h 1818751"/>
              <a:gd name="connsiteX16" fmla="*/ 331010 w 2463762"/>
              <a:gd name="connsiteY16" fmla="*/ 1493396 h 1818751"/>
              <a:gd name="connsiteX17" fmla="*/ 63304 w 2463762"/>
              <a:gd name="connsiteY17" fmla="*/ 1315647 h 1818751"/>
              <a:gd name="connsiteX18" fmla="*/ 120507 w 2463762"/>
              <a:gd name="connsiteY18" fmla="*/ 1075715 h 1818751"/>
              <a:gd name="connsiteX19" fmla="*/ -286 w 2463762"/>
              <a:gd name="connsiteY19" fmla="*/ 829552 h 1818751"/>
              <a:gd name="connsiteX20" fmla="*/ 220312 w 2463762"/>
              <a:gd name="connsiteY20" fmla="*/ 610755 h 1818751"/>
              <a:gd name="connsiteX21" fmla="*/ 222422 w 2463762"/>
              <a:gd name="connsiteY21" fmla="*/ 604987 h 1818751"/>
              <a:gd name="connsiteX0" fmla="*/ -747541 w 2463762"/>
              <a:gd name="connsiteY0" fmla="*/ 1884353 h 1818751"/>
              <a:gd name="connsiteX1" fmla="*/ -798062 w 2463762"/>
              <a:gd name="connsiteY1" fmla="*/ 1934874 h 1818751"/>
              <a:gd name="connsiteX2" fmla="*/ -848583 w 2463762"/>
              <a:gd name="connsiteY2" fmla="*/ 1884353 h 1818751"/>
              <a:gd name="connsiteX3" fmla="*/ -798062 w 2463762"/>
              <a:gd name="connsiteY3" fmla="*/ 1833832 h 1818751"/>
              <a:gd name="connsiteX4" fmla="*/ -747541 w 2463762"/>
              <a:gd name="connsiteY4" fmla="*/ 1884353 h 1818751"/>
              <a:gd name="connsiteX0" fmla="*/ -394921 w 2463762"/>
              <a:gd name="connsiteY0" fmla="*/ 1739256 h 1818751"/>
              <a:gd name="connsiteX1" fmla="*/ -495963 w 2463762"/>
              <a:gd name="connsiteY1" fmla="*/ 1840298 h 1818751"/>
              <a:gd name="connsiteX2" fmla="*/ -597005 w 2463762"/>
              <a:gd name="connsiteY2" fmla="*/ 1739256 h 1818751"/>
              <a:gd name="connsiteX3" fmla="*/ -495963 w 2463762"/>
              <a:gd name="connsiteY3" fmla="*/ 1638214 h 1818751"/>
              <a:gd name="connsiteX4" fmla="*/ -394921 w 2463762"/>
              <a:gd name="connsiteY4" fmla="*/ 1739256 h 1818751"/>
              <a:gd name="connsiteX0" fmla="*/ 48780 w 2463762"/>
              <a:gd name="connsiteY0" fmla="*/ 1550412 h 1818751"/>
              <a:gd name="connsiteX1" fmla="*/ -102783 w 2463762"/>
              <a:gd name="connsiteY1" fmla="*/ 1701975 h 1818751"/>
              <a:gd name="connsiteX2" fmla="*/ -254346 w 2463762"/>
              <a:gd name="connsiteY2" fmla="*/ 1550412 h 1818751"/>
              <a:gd name="connsiteX3" fmla="*/ -102783 w 2463762"/>
              <a:gd name="connsiteY3" fmla="*/ 1398849 h 1818751"/>
              <a:gd name="connsiteX4" fmla="*/ 48780 w 2463762"/>
              <a:gd name="connsiteY4" fmla="*/ 1550412 h 1818751"/>
              <a:gd name="connsiteX0" fmla="*/ 267648 w 2463762"/>
              <a:gd name="connsiteY0" fmla="*/ 1102070 h 1818751"/>
              <a:gd name="connsiteX1" fmla="*/ 123188 w 2463762"/>
              <a:gd name="connsiteY1" fmla="*/ 1068516 h 1818751"/>
              <a:gd name="connsiteX2" fmla="*/ 395114 w 2463762"/>
              <a:gd name="connsiteY2" fmla="*/ 1469272 h 1818751"/>
              <a:gd name="connsiteX3" fmla="*/ 331923 w 2463762"/>
              <a:gd name="connsiteY3" fmla="*/ 1485313 h 1818751"/>
              <a:gd name="connsiteX4" fmla="*/ 939765 w 2463762"/>
              <a:gd name="connsiteY4" fmla="*/ 1645717 h 1818751"/>
              <a:gd name="connsiteX5" fmla="*/ 901668 w 2463762"/>
              <a:gd name="connsiteY5" fmla="*/ 1572461 h 1818751"/>
              <a:gd name="connsiteX6" fmla="*/ 1644047 w 2463762"/>
              <a:gd name="connsiteY6" fmla="*/ 1463042 h 1818751"/>
              <a:gd name="connsiteX7" fmla="*/ 1628820 w 2463762"/>
              <a:gd name="connsiteY7" fmla="*/ 1543412 h 1818751"/>
              <a:gd name="connsiteX8" fmla="*/ 1946429 w 2463762"/>
              <a:gd name="connsiteY8" fmla="*/ 966379 h 1818751"/>
              <a:gd name="connsiteX9" fmla="*/ 2131838 w 2463762"/>
              <a:gd name="connsiteY9" fmla="*/ 1266810 h 1818751"/>
              <a:gd name="connsiteX10" fmla="*/ 2383803 w 2463762"/>
              <a:gd name="connsiteY10" fmla="*/ 646414 h 1818751"/>
              <a:gd name="connsiteX11" fmla="*/ 2301222 w 2463762"/>
              <a:gd name="connsiteY11" fmla="*/ 759075 h 1818751"/>
              <a:gd name="connsiteX12" fmla="*/ 2185676 w 2463762"/>
              <a:gd name="connsiteY12" fmla="*/ 228438 h 1818751"/>
              <a:gd name="connsiteX13" fmla="*/ 2190010 w 2463762"/>
              <a:gd name="connsiteY13" fmla="*/ 281653 h 1818751"/>
              <a:gd name="connsiteX14" fmla="*/ 1658362 w 2463762"/>
              <a:gd name="connsiteY14" fmla="*/ 166382 h 1818751"/>
              <a:gd name="connsiteX15" fmla="*/ 1700680 w 2463762"/>
              <a:gd name="connsiteY15" fmla="*/ 98515 h 1818751"/>
              <a:gd name="connsiteX16" fmla="*/ 1262735 w 2463762"/>
              <a:gd name="connsiteY16" fmla="*/ 198715 h 1818751"/>
              <a:gd name="connsiteX17" fmla="*/ 1283209 w 2463762"/>
              <a:gd name="connsiteY17" fmla="*/ 140195 h 1818751"/>
              <a:gd name="connsiteX18" fmla="*/ 798441 w 2463762"/>
              <a:gd name="connsiteY18" fmla="*/ 218586 h 1818751"/>
              <a:gd name="connsiteX19" fmla="*/ 872582 w 2463762"/>
              <a:gd name="connsiteY19" fmla="*/ 275338 h 1818751"/>
              <a:gd name="connsiteX20" fmla="*/ 235369 w 2463762"/>
              <a:gd name="connsiteY20" fmla="*/ 664728 h 1818751"/>
              <a:gd name="connsiteX21" fmla="*/ 222422 w 2463762"/>
              <a:gd name="connsiteY21" fmla="*/ 604987 h 181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3762" h="1818751" extrusionOk="0">
                <a:moveTo>
                  <a:pt x="222422" y="604987"/>
                </a:moveTo>
                <a:cubicBezTo>
                  <a:pt x="207118" y="495412"/>
                  <a:pt x="244643" y="382078"/>
                  <a:pt x="320688" y="290789"/>
                </a:cubicBezTo>
                <a:cubicBezTo>
                  <a:pt x="406605" y="172250"/>
                  <a:pt x="620562" y="141529"/>
                  <a:pt x="798726" y="219007"/>
                </a:cubicBezTo>
                <a:cubicBezTo>
                  <a:pt x="890189" y="10645"/>
                  <a:pt x="1156063" y="12365"/>
                  <a:pt x="1280699" y="144489"/>
                </a:cubicBezTo>
                <a:cubicBezTo>
                  <a:pt x="1303669" y="74826"/>
                  <a:pt x="1391992" y="25918"/>
                  <a:pt x="1468504" y="8420"/>
                </a:cubicBezTo>
                <a:cubicBezTo>
                  <a:pt x="1554310" y="-6014"/>
                  <a:pt x="1661172" y="20713"/>
                  <a:pt x="1701421" y="104451"/>
                </a:cubicBezTo>
                <a:cubicBezTo>
                  <a:pt x="1775068" y="30597"/>
                  <a:pt x="1913122" y="-21582"/>
                  <a:pt x="2022509" y="29049"/>
                </a:cubicBezTo>
                <a:cubicBezTo>
                  <a:pt x="2102265" y="62875"/>
                  <a:pt x="2160203" y="148254"/>
                  <a:pt x="2185334" y="234753"/>
                </a:cubicBezTo>
                <a:cubicBezTo>
                  <a:pt x="2278167" y="256624"/>
                  <a:pt x="2376000" y="335272"/>
                  <a:pt x="2394297" y="434395"/>
                </a:cubicBezTo>
                <a:cubicBezTo>
                  <a:pt x="2411773" y="488051"/>
                  <a:pt x="2411260" y="583312"/>
                  <a:pt x="2384944" y="650877"/>
                </a:cubicBezTo>
                <a:cubicBezTo>
                  <a:pt x="2467850" y="726528"/>
                  <a:pt x="2490212" y="863853"/>
                  <a:pt x="2453268" y="981872"/>
                </a:cubicBezTo>
                <a:cubicBezTo>
                  <a:pt x="2417710" y="1129757"/>
                  <a:pt x="2279136" y="1244658"/>
                  <a:pt x="2133207" y="1271610"/>
                </a:cubicBezTo>
                <a:cubicBezTo>
                  <a:pt x="2127769" y="1348023"/>
                  <a:pt x="2077233" y="1451688"/>
                  <a:pt x="2018630" y="1519878"/>
                </a:cubicBezTo>
                <a:cubicBezTo>
                  <a:pt x="1884067" y="1635293"/>
                  <a:pt x="1726487" y="1640718"/>
                  <a:pt x="1628535" y="1549937"/>
                </a:cubicBezTo>
                <a:cubicBezTo>
                  <a:pt x="1606740" y="1699686"/>
                  <a:pt x="1469293" y="1758153"/>
                  <a:pt x="1349765" y="1814793"/>
                </a:cubicBezTo>
                <a:cubicBezTo>
                  <a:pt x="1188954" y="1814250"/>
                  <a:pt x="1041617" y="1761574"/>
                  <a:pt x="939879" y="1653126"/>
                </a:cubicBezTo>
                <a:cubicBezTo>
                  <a:pt x="757183" y="1799585"/>
                  <a:pt x="484864" y="1732036"/>
                  <a:pt x="331010" y="1493396"/>
                </a:cubicBezTo>
                <a:cubicBezTo>
                  <a:pt x="227968" y="1517448"/>
                  <a:pt x="103279" y="1431728"/>
                  <a:pt x="63304" y="1315647"/>
                </a:cubicBezTo>
                <a:cubicBezTo>
                  <a:pt x="44809" y="1229167"/>
                  <a:pt x="71509" y="1142828"/>
                  <a:pt x="120507" y="1075715"/>
                </a:cubicBezTo>
                <a:cubicBezTo>
                  <a:pt x="55737" y="1019526"/>
                  <a:pt x="-15926" y="944076"/>
                  <a:pt x="-286" y="829552"/>
                </a:cubicBezTo>
                <a:cubicBezTo>
                  <a:pt x="30986" y="719143"/>
                  <a:pt x="88978" y="625266"/>
                  <a:pt x="220312" y="610755"/>
                </a:cubicBezTo>
                <a:cubicBezTo>
                  <a:pt x="221174" y="608493"/>
                  <a:pt x="221620" y="606866"/>
                  <a:pt x="222422" y="604987"/>
                </a:cubicBezTo>
                <a:close/>
              </a:path>
              <a:path w="2463762" h="1818751" extrusionOk="0">
                <a:moveTo>
                  <a:pt x="-747541" y="1884353"/>
                </a:moveTo>
                <a:cubicBezTo>
                  <a:pt x="-744331" y="1917526"/>
                  <a:pt x="-765358" y="1933680"/>
                  <a:pt x="-798062" y="1934874"/>
                </a:cubicBezTo>
                <a:cubicBezTo>
                  <a:pt x="-827289" y="1934835"/>
                  <a:pt x="-853170" y="1915423"/>
                  <a:pt x="-848583" y="1884353"/>
                </a:cubicBezTo>
                <a:cubicBezTo>
                  <a:pt x="-842804" y="1859331"/>
                  <a:pt x="-826500" y="1834829"/>
                  <a:pt x="-798062" y="1833832"/>
                </a:cubicBezTo>
                <a:cubicBezTo>
                  <a:pt x="-767255" y="1833885"/>
                  <a:pt x="-742067" y="1852822"/>
                  <a:pt x="-747541" y="1884353"/>
                </a:cubicBezTo>
                <a:close/>
              </a:path>
              <a:path w="2463762" h="1818751" extrusionOk="0">
                <a:moveTo>
                  <a:pt x="-394921" y="1739256"/>
                </a:moveTo>
                <a:cubicBezTo>
                  <a:pt x="-389315" y="1798881"/>
                  <a:pt x="-430038" y="1831900"/>
                  <a:pt x="-495963" y="1840298"/>
                </a:cubicBezTo>
                <a:cubicBezTo>
                  <a:pt x="-547502" y="1832903"/>
                  <a:pt x="-591466" y="1795353"/>
                  <a:pt x="-597005" y="1739256"/>
                </a:cubicBezTo>
                <a:cubicBezTo>
                  <a:pt x="-591192" y="1678736"/>
                  <a:pt x="-556416" y="1631708"/>
                  <a:pt x="-495963" y="1638214"/>
                </a:cubicBezTo>
                <a:cubicBezTo>
                  <a:pt x="-440163" y="1648356"/>
                  <a:pt x="-397180" y="1690476"/>
                  <a:pt x="-394921" y="1739256"/>
                </a:cubicBezTo>
                <a:close/>
              </a:path>
              <a:path w="2463762" h="1818751" extrusionOk="0">
                <a:moveTo>
                  <a:pt x="48780" y="1550412"/>
                </a:moveTo>
                <a:cubicBezTo>
                  <a:pt x="59514" y="1645912"/>
                  <a:pt x="-10208" y="1686471"/>
                  <a:pt x="-102783" y="1701975"/>
                </a:cubicBezTo>
                <a:cubicBezTo>
                  <a:pt x="-186626" y="1699459"/>
                  <a:pt x="-254034" y="1637117"/>
                  <a:pt x="-254346" y="1550412"/>
                </a:cubicBezTo>
                <a:cubicBezTo>
                  <a:pt x="-242332" y="1472802"/>
                  <a:pt x="-193502" y="1384956"/>
                  <a:pt x="-102783" y="1398849"/>
                </a:cubicBezTo>
                <a:cubicBezTo>
                  <a:pt x="-10692" y="1397029"/>
                  <a:pt x="47770" y="1469545"/>
                  <a:pt x="48780" y="1550412"/>
                </a:cubicBezTo>
                <a:close/>
              </a:path>
              <a:path w="2463762" h="1818751" fill="none" extrusionOk="0">
                <a:moveTo>
                  <a:pt x="267648" y="1102070"/>
                </a:moveTo>
                <a:cubicBezTo>
                  <a:pt x="219721" y="1118081"/>
                  <a:pt x="161371" y="1099524"/>
                  <a:pt x="123188" y="1068516"/>
                </a:cubicBezTo>
                <a:moveTo>
                  <a:pt x="395114" y="1469272"/>
                </a:moveTo>
                <a:cubicBezTo>
                  <a:pt x="371933" y="1479901"/>
                  <a:pt x="349230" y="1480725"/>
                  <a:pt x="331923" y="1485313"/>
                </a:cubicBezTo>
                <a:moveTo>
                  <a:pt x="939765" y="1645717"/>
                </a:moveTo>
                <a:cubicBezTo>
                  <a:pt x="923349" y="1627970"/>
                  <a:pt x="910714" y="1601132"/>
                  <a:pt x="901668" y="1572461"/>
                </a:cubicBezTo>
                <a:moveTo>
                  <a:pt x="1644047" y="1463042"/>
                </a:moveTo>
                <a:cubicBezTo>
                  <a:pt x="1642280" y="1491857"/>
                  <a:pt x="1637227" y="1516544"/>
                  <a:pt x="1628820" y="1543412"/>
                </a:cubicBezTo>
                <a:moveTo>
                  <a:pt x="1946429" y="966379"/>
                </a:moveTo>
                <a:cubicBezTo>
                  <a:pt x="2057035" y="1030197"/>
                  <a:pt x="2130658" y="1136754"/>
                  <a:pt x="2131838" y="1266810"/>
                </a:cubicBezTo>
                <a:moveTo>
                  <a:pt x="2383803" y="646414"/>
                </a:moveTo>
                <a:cubicBezTo>
                  <a:pt x="2360527" y="689062"/>
                  <a:pt x="2339694" y="732027"/>
                  <a:pt x="2301222" y="759075"/>
                </a:cubicBezTo>
                <a:moveTo>
                  <a:pt x="2185676" y="228438"/>
                </a:moveTo>
                <a:cubicBezTo>
                  <a:pt x="2188408" y="241901"/>
                  <a:pt x="2193300" y="264572"/>
                  <a:pt x="2190010" y="281653"/>
                </a:cubicBezTo>
                <a:moveTo>
                  <a:pt x="1658362" y="166382"/>
                </a:moveTo>
                <a:cubicBezTo>
                  <a:pt x="1671269" y="139600"/>
                  <a:pt x="1688409" y="117069"/>
                  <a:pt x="1700680" y="98515"/>
                </a:cubicBezTo>
                <a:moveTo>
                  <a:pt x="1262735" y="198715"/>
                </a:moveTo>
                <a:cubicBezTo>
                  <a:pt x="1266675" y="177665"/>
                  <a:pt x="1272630" y="158715"/>
                  <a:pt x="1283209" y="140195"/>
                </a:cubicBezTo>
                <a:moveTo>
                  <a:pt x="798441" y="218586"/>
                </a:moveTo>
                <a:cubicBezTo>
                  <a:pt x="824004" y="235160"/>
                  <a:pt x="851275" y="252817"/>
                  <a:pt x="872582" y="275338"/>
                </a:cubicBezTo>
                <a:moveTo>
                  <a:pt x="235369" y="664728"/>
                </a:moveTo>
                <a:cubicBezTo>
                  <a:pt x="230651" y="646065"/>
                  <a:pt x="222169" y="623026"/>
                  <a:pt x="222422" y="604987"/>
                </a:cubicBezTo>
              </a:path>
            </a:pathLst>
          </a:custGeom>
          <a:noFill/>
          <a:ln w="38100">
            <a:solidFill>
              <a:srgbClr val="00B0F0"/>
            </a:solidFill>
            <a:extLst>
              <a:ext uri="{C807C97D-BFC1-408E-A445-0C87EB9F89A2}">
                <ask:lineSketchStyleProps xmlns:ask="http://schemas.microsoft.com/office/drawing/2018/sketchyshapes" sd="923321662">
                  <a:prstGeom prst="cloudCallout">
                    <a:avLst>
                      <a:gd name="adj1" fmla="val -82392"/>
                      <a:gd name="adj2" fmla="val 5360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671218" y="1886802"/>
            <a:ext cx="2352538" cy="923330"/>
          </a:xfrm>
          <a:prstGeom prst="rect">
            <a:avLst/>
          </a:prstGeom>
          <a:noFill/>
        </p:spPr>
        <p:txBody>
          <a:bodyPr wrap="square">
            <a:spAutoFit/>
          </a:bodyPr>
          <a:lstStyle/>
          <a:p>
            <a:r>
              <a:rPr lang="el-GR" i="1" dirty="0">
                <a:solidFill>
                  <a:schemeClr val="tx1">
                    <a:lumMod val="95000"/>
                    <a:lumOff val="5000"/>
                  </a:schemeClr>
                </a:solidFill>
              </a:rPr>
              <a:t>Επιτρέψτε μου να σκεφτώ μια στιγμή, παρακαλώ</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3359480" y="1815352"/>
            <a:ext cx="2132552" cy="1200329"/>
          </a:xfrm>
          <a:prstGeom prst="rect">
            <a:avLst/>
          </a:prstGeom>
          <a:noFill/>
        </p:spPr>
        <p:txBody>
          <a:bodyPr wrap="square">
            <a:spAutoFit/>
          </a:bodyPr>
          <a:lstStyle/>
          <a:p>
            <a:r>
              <a:rPr lang="el-GR" i="1" dirty="0">
                <a:solidFill>
                  <a:schemeClr val="tx1">
                    <a:lumMod val="95000"/>
                    <a:lumOff val="5000"/>
                  </a:schemeClr>
                </a:solidFill>
              </a:rPr>
              <a:t>Περίμενε λίγο, παρακαλώ, δεν το έχω καταλάβει ακόμα</a:t>
            </a:r>
            <a:r>
              <a:rPr lang="en-US" i="1" dirty="0">
                <a:solidFill>
                  <a:schemeClr val="tx1">
                    <a:lumMod val="95000"/>
                    <a:lumOff val="5000"/>
                  </a:schemeClr>
                </a:solidFill>
              </a:rPr>
              <a:t>. </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6074052" y="2071348"/>
            <a:ext cx="1970895" cy="923330"/>
          </a:xfrm>
          <a:prstGeom prst="rect">
            <a:avLst/>
          </a:prstGeom>
          <a:noFill/>
        </p:spPr>
        <p:txBody>
          <a:bodyPr wrap="square">
            <a:spAutoFit/>
          </a:bodyPr>
          <a:lstStyle/>
          <a:p>
            <a:r>
              <a:rPr lang="el-GR" i="1" dirty="0">
                <a:solidFill>
                  <a:schemeClr val="tx1">
                    <a:lumMod val="95000"/>
                    <a:lumOff val="5000"/>
                  </a:schemeClr>
                </a:solidFill>
              </a:rPr>
              <a:t>Για να το καταλάβω πλήρως, χρειάζομαι </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9060874" y="1956672"/>
            <a:ext cx="2104873" cy="1477328"/>
          </a:xfrm>
          <a:prstGeom prst="rect">
            <a:avLst/>
          </a:prstGeom>
          <a:noFill/>
        </p:spPr>
        <p:txBody>
          <a:bodyPr wrap="square">
            <a:spAutoFit/>
          </a:bodyPr>
          <a:lstStyle/>
          <a:p>
            <a:r>
              <a:rPr lang="el-GR" i="1" dirty="0">
                <a:solidFill>
                  <a:schemeClr val="tx1">
                    <a:lumMod val="95000"/>
                    <a:lumOff val="5000"/>
                  </a:schemeClr>
                </a:solidFill>
              </a:rPr>
              <a:t>Αυτά ήταν πραγματικά πολλά. Χρειάζομαι λίγο χρόνο για να τα χωνέψω τώρα</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8790300" y="4181817"/>
            <a:ext cx="2563500" cy="1033683"/>
          </a:xfrm>
          <a:custGeom>
            <a:avLst/>
            <a:gdLst>
              <a:gd name="connsiteX0" fmla="*/ 0 w 2563500"/>
              <a:gd name="connsiteY0" fmla="*/ 0 h 1033683"/>
              <a:gd name="connsiteX1" fmla="*/ 427250 w 2563500"/>
              <a:gd name="connsiteY1" fmla="*/ 0 h 1033683"/>
              <a:gd name="connsiteX2" fmla="*/ 427250 w 2563500"/>
              <a:gd name="connsiteY2" fmla="*/ 0 h 1033683"/>
              <a:gd name="connsiteX3" fmla="*/ 1068125 w 2563500"/>
              <a:gd name="connsiteY3" fmla="*/ 0 h 1033683"/>
              <a:gd name="connsiteX4" fmla="*/ 2563500 w 2563500"/>
              <a:gd name="connsiteY4" fmla="*/ 0 h 1033683"/>
              <a:gd name="connsiteX5" fmla="*/ 2563500 w 2563500"/>
              <a:gd name="connsiteY5" fmla="*/ 602982 h 1033683"/>
              <a:gd name="connsiteX6" fmla="*/ 2563500 w 2563500"/>
              <a:gd name="connsiteY6" fmla="*/ 602982 h 1033683"/>
              <a:gd name="connsiteX7" fmla="*/ 2563500 w 2563500"/>
              <a:gd name="connsiteY7" fmla="*/ 861403 h 1033683"/>
              <a:gd name="connsiteX8" fmla="*/ 2563500 w 2563500"/>
              <a:gd name="connsiteY8" fmla="*/ 1033683 h 1033683"/>
              <a:gd name="connsiteX9" fmla="*/ 1068125 w 2563500"/>
              <a:gd name="connsiteY9" fmla="*/ 1033683 h 1033683"/>
              <a:gd name="connsiteX10" fmla="*/ 747696 w 2563500"/>
              <a:gd name="connsiteY10" fmla="*/ 1162893 h 1033683"/>
              <a:gd name="connsiteX11" fmla="*/ 427250 w 2563500"/>
              <a:gd name="connsiteY11" fmla="*/ 1033683 h 1033683"/>
              <a:gd name="connsiteX12" fmla="*/ 0 w 2563500"/>
              <a:gd name="connsiteY12" fmla="*/ 1033683 h 1033683"/>
              <a:gd name="connsiteX13" fmla="*/ 0 w 2563500"/>
              <a:gd name="connsiteY13" fmla="*/ 861403 h 1033683"/>
              <a:gd name="connsiteX14" fmla="*/ 0 w 2563500"/>
              <a:gd name="connsiteY14" fmla="*/ 602982 h 1033683"/>
              <a:gd name="connsiteX15" fmla="*/ 0 w 2563500"/>
              <a:gd name="connsiteY15" fmla="*/ 602982 h 1033683"/>
              <a:gd name="connsiteX16" fmla="*/ 0 w 2563500"/>
              <a:gd name="connsiteY16" fmla="*/ 0 h 10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033683"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59720" y="139628"/>
                  <a:pt x="2510633" y="483686"/>
                  <a:pt x="2563500" y="602982"/>
                </a:cubicBezTo>
                <a:lnTo>
                  <a:pt x="2563500" y="602982"/>
                </a:lnTo>
                <a:cubicBezTo>
                  <a:pt x="2578796" y="668978"/>
                  <a:pt x="2546037" y="765222"/>
                  <a:pt x="2563500" y="861403"/>
                </a:cubicBezTo>
                <a:cubicBezTo>
                  <a:pt x="2573333" y="942315"/>
                  <a:pt x="2552439" y="1015355"/>
                  <a:pt x="2563500" y="1033683"/>
                </a:cubicBezTo>
                <a:cubicBezTo>
                  <a:pt x="2346938" y="1160770"/>
                  <a:pt x="1691603" y="919084"/>
                  <a:pt x="1068125" y="1033683"/>
                </a:cubicBezTo>
                <a:cubicBezTo>
                  <a:pt x="955202" y="1059142"/>
                  <a:pt x="885031" y="1115715"/>
                  <a:pt x="747696" y="1162893"/>
                </a:cubicBezTo>
                <a:cubicBezTo>
                  <a:pt x="661935" y="1102680"/>
                  <a:pt x="525102" y="1080498"/>
                  <a:pt x="427250" y="1033683"/>
                </a:cubicBezTo>
                <a:cubicBezTo>
                  <a:pt x="272428" y="1033569"/>
                  <a:pt x="192476" y="1001920"/>
                  <a:pt x="0" y="1033683"/>
                </a:cubicBezTo>
                <a:cubicBezTo>
                  <a:pt x="3121" y="962352"/>
                  <a:pt x="-8228" y="921805"/>
                  <a:pt x="0" y="861403"/>
                </a:cubicBezTo>
                <a:cubicBezTo>
                  <a:pt x="-2836" y="734296"/>
                  <a:pt x="-21562" y="677422"/>
                  <a:pt x="0" y="602982"/>
                </a:cubicBezTo>
                <a:lnTo>
                  <a:pt x="0" y="602982"/>
                </a:lnTo>
                <a:cubicBezTo>
                  <a:pt x="13811" y="368564"/>
                  <a:pt x="-1474" y="60657"/>
                  <a:pt x="0" y="0"/>
                </a:cubicBezTo>
                <a:close/>
              </a:path>
            </a:pathLst>
          </a:custGeom>
          <a:noFill/>
          <a:ln w="38100">
            <a:solidFill>
              <a:srgbClr val="00B0F0"/>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rot="190154">
            <a:off x="5817480" y="3729268"/>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3049340" y="3373761"/>
            <a:ext cx="2387609" cy="1496846"/>
          </a:xfrm>
          <a:custGeom>
            <a:avLst/>
            <a:gdLst>
              <a:gd name="connsiteX0" fmla="*/ 696394 w 2387609"/>
              <a:gd name="connsiteY0" fmla="*/ 1683952 h 1496846"/>
              <a:gd name="connsiteX1" fmla="*/ 607132 w 2387609"/>
              <a:gd name="connsiteY1" fmla="*/ 1400237 h 1496846"/>
              <a:gd name="connsiteX2" fmla="*/ 388149 w 2387609"/>
              <a:gd name="connsiteY2" fmla="*/ 196130 h 1496846"/>
              <a:gd name="connsiteX3" fmla="*/ 1555266 w 2387609"/>
              <a:gd name="connsiteY3" fmla="*/ 35131 h 1496846"/>
              <a:gd name="connsiteX4" fmla="*/ 2235811 w 2387609"/>
              <a:gd name="connsiteY4" fmla="*/ 1113653 h 1496846"/>
              <a:gd name="connsiteX5" fmla="*/ 1039332 w 2387609"/>
              <a:gd name="connsiteY5" fmla="*/ 1490554 h 1496846"/>
              <a:gd name="connsiteX6" fmla="*/ 696394 w 2387609"/>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09" h="1496846" extrusionOk="0">
                <a:moveTo>
                  <a:pt x="696394" y="1683952"/>
                </a:moveTo>
                <a:cubicBezTo>
                  <a:pt x="667210" y="1567619"/>
                  <a:pt x="618252" y="1504295"/>
                  <a:pt x="607132" y="1400237"/>
                </a:cubicBezTo>
                <a:cubicBezTo>
                  <a:pt x="-81115" y="1221679"/>
                  <a:pt x="-253963" y="618404"/>
                  <a:pt x="388149" y="196130"/>
                </a:cubicBezTo>
                <a:cubicBezTo>
                  <a:pt x="733149" y="23546"/>
                  <a:pt x="1193095" y="21572"/>
                  <a:pt x="1555266" y="35131"/>
                </a:cubicBezTo>
                <a:cubicBezTo>
                  <a:pt x="2210542" y="111538"/>
                  <a:pt x="2694282" y="662743"/>
                  <a:pt x="2235811" y="1113653"/>
                </a:cubicBezTo>
                <a:cubicBezTo>
                  <a:pt x="2051129" y="1319619"/>
                  <a:pt x="1566583" y="1511499"/>
                  <a:pt x="1039332" y="1490554"/>
                </a:cubicBezTo>
                <a:cubicBezTo>
                  <a:pt x="894094" y="1604744"/>
                  <a:pt x="808000" y="1629929"/>
                  <a:pt x="696394" y="1683952"/>
                </a:cubicBezTo>
                <a:close/>
              </a:path>
            </a:pathLst>
          </a:custGeom>
          <a:noFill/>
          <a:ln w="38100">
            <a:solidFill>
              <a:srgbClr val="00B0F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119270" y="3626731"/>
            <a:ext cx="2693780" cy="1426793"/>
          </a:xfrm>
          <a:custGeom>
            <a:avLst/>
            <a:gdLst>
              <a:gd name="connsiteX0" fmla="*/ 243188 w 2693780"/>
              <a:gd name="connsiteY0" fmla="*/ 474606 h 1426793"/>
              <a:gd name="connsiteX1" fmla="*/ 350627 w 2693780"/>
              <a:gd name="connsiteY1" fmla="*/ 228121 h 1426793"/>
              <a:gd name="connsiteX2" fmla="*/ 873296 w 2693780"/>
              <a:gd name="connsiteY2" fmla="*/ 171809 h 1426793"/>
              <a:gd name="connsiteX3" fmla="*/ 1400266 w 2693780"/>
              <a:gd name="connsiteY3" fmla="*/ 113350 h 1426793"/>
              <a:gd name="connsiteX4" fmla="*/ 1605605 w 2693780"/>
              <a:gd name="connsiteY4" fmla="*/ 6605 h 1426793"/>
              <a:gd name="connsiteX5" fmla="*/ 1860267 w 2693780"/>
              <a:gd name="connsiteY5" fmla="*/ 81941 h 1426793"/>
              <a:gd name="connsiteX6" fmla="*/ 2211331 w 2693780"/>
              <a:gd name="connsiteY6" fmla="*/ 22789 h 1426793"/>
              <a:gd name="connsiteX7" fmla="*/ 2389357 w 2693780"/>
              <a:gd name="connsiteY7" fmla="*/ 184161 h 1426793"/>
              <a:gd name="connsiteX8" fmla="*/ 2617830 w 2693780"/>
              <a:gd name="connsiteY8" fmla="*/ 340778 h 1426793"/>
              <a:gd name="connsiteX9" fmla="*/ 2607603 w 2693780"/>
              <a:gd name="connsiteY9" fmla="*/ 510606 h 1426793"/>
              <a:gd name="connsiteX10" fmla="*/ 2682306 w 2693780"/>
              <a:gd name="connsiteY10" fmla="*/ 770270 h 1426793"/>
              <a:gd name="connsiteX11" fmla="*/ 2332364 w 2693780"/>
              <a:gd name="connsiteY11" fmla="*/ 997566 h 1426793"/>
              <a:gd name="connsiteX12" fmla="*/ 2207091 w 2693780"/>
              <a:gd name="connsiteY12" fmla="*/ 1192329 h 1426793"/>
              <a:gd name="connsiteX13" fmla="*/ 1780576 w 2693780"/>
              <a:gd name="connsiteY13" fmla="*/ 1215911 h 1426793"/>
              <a:gd name="connsiteX14" fmla="*/ 1475779 w 2693780"/>
              <a:gd name="connsiteY14" fmla="*/ 1423688 h 1426793"/>
              <a:gd name="connsiteX15" fmla="*/ 1027627 w 2693780"/>
              <a:gd name="connsiteY15" fmla="*/ 1296862 h 1426793"/>
              <a:gd name="connsiteX16" fmla="*/ 361914 w 2693780"/>
              <a:gd name="connsiteY16" fmla="*/ 1171555 h 1426793"/>
              <a:gd name="connsiteX17" fmla="*/ 69215 w 2693780"/>
              <a:gd name="connsiteY17" fmla="*/ 1032112 h 1426793"/>
              <a:gd name="connsiteX18" fmla="*/ 131758 w 2693780"/>
              <a:gd name="connsiteY18" fmla="*/ 843888 h 1426793"/>
              <a:gd name="connsiteX19" fmla="*/ -312 w 2693780"/>
              <a:gd name="connsiteY19" fmla="*/ 650776 h 1426793"/>
              <a:gd name="connsiteX20" fmla="*/ 240881 w 2693780"/>
              <a:gd name="connsiteY20" fmla="*/ 479131 h 1426793"/>
              <a:gd name="connsiteX21" fmla="*/ 243188 w 2693780"/>
              <a:gd name="connsiteY21" fmla="*/ 474606 h 1426793"/>
              <a:gd name="connsiteX0" fmla="*/ 2431575 w 2693780"/>
              <a:gd name="connsiteY0" fmla="*/ 1848867 h 1426793"/>
              <a:gd name="connsiteX1" fmla="*/ 2391942 w 2693780"/>
              <a:gd name="connsiteY1" fmla="*/ 1888500 h 1426793"/>
              <a:gd name="connsiteX2" fmla="*/ 2352309 w 2693780"/>
              <a:gd name="connsiteY2" fmla="*/ 1848867 h 1426793"/>
              <a:gd name="connsiteX3" fmla="*/ 2391942 w 2693780"/>
              <a:gd name="connsiteY3" fmla="*/ 1809234 h 1426793"/>
              <a:gd name="connsiteX4" fmla="*/ 2431575 w 2693780"/>
              <a:gd name="connsiteY4" fmla="*/ 1848867 h 1426793"/>
              <a:gd name="connsiteX0" fmla="*/ 2337482 w 2693780"/>
              <a:gd name="connsiteY0" fmla="*/ 1703571 h 1426793"/>
              <a:gd name="connsiteX1" fmla="*/ 2258216 w 2693780"/>
              <a:gd name="connsiteY1" fmla="*/ 1782837 h 1426793"/>
              <a:gd name="connsiteX2" fmla="*/ 2178950 w 2693780"/>
              <a:gd name="connsiteY2" fmla="*/ 1703571 h 1426793"/>
              <a:gd name="connsiteX3" fmla="*/ 2258216 w 2693780"/>
              <a:gd name="connsiteY3" fmla="*/ 1624305 h 1426793"/>
              <a:gd name="connsiteX4" fmla="*/ 2337482 w 2693780"/>
              <a:gd name="connsiteY4" fmla="*/ 1703571 h 1426793"/>
              <a:gd name="connsiteX0" fmla="*/ 2189710 w 2693780"/>
              <a:gd name="connsiteY0" fmla="*/ 1499951 h 1426793"/>
              <a:gd name="connsiteX1" fmla="*/ 2070811 w 2693780"/>
              <a:gd name="connsiteY1" fmla="*/ 1618850 h 1426793"/>
              <a:gd name="connsiteX2" fmla="*/ 1951912 w 2693780"/>
              <a:gd name="connsiteY2" fmla="*/ 1499951 h 1426793"/>
              <a:gd name="connsiteX3" fmla="*/ 2070811 w 2693780"/>
              <a:gd name="connsiteY3" fmla="*/ 1381052 h 1426793"/>
              <a:gd name="connsiteX4" fmla="*/ 2189710 w 2693780"/>
              <a:gd name="connsiteY4" fmla="*/ 1499951 h 1426793"/>
              <a:gd name="connsiteX0" fmla="*/ 292636 w 2693780"/>
              <a:gd name="connsiteY0" fmla="*/ 864563 h 1426793"/>
              <a:gd name="connsiteX1" fmla="*/ 134689 w 2693780"/>
              <a:gd name="connsiteY1" fmla="*/ 838240 h 1426793"/>
              <a:gd name="connsiteX2" fmla="*/ 432002 w 2693780"/>
              <a:gd name="connsiteY2" fmla="*/ 1152630 h 1426793"/>
              <a:gd name="connsiteX3" fmla="*/ 362912 w 2693780"/>
              <a:gd name="connsiteY3" fmla="*/ 1165214 h 1426793"/>
              <a:gd name="connsiteX4" fmla="*/ 1027502 w 2693780"/>
              <a:gd name="connsiteY4" fmla="*/ 1291049 h 1426793"/>
              <a:gd name="connsiteX5" fmla="*/ 985848 w 2693780"/>
              <a:gd name="connsiteY5" fmla="*/ 1233581 h 1426793"/>
              <a:gd name="connsiteX6" fmla="*/ 1797536 w 2693780"/>
              <a:gd name="connsiteY6" fmla="*/ 1147742 h 1426793"/>
              <a:gd name="connsiteX7" fmla="*/ 1780887 w 2693780"/>
              <a:gd name="connsiteY7" fmla="*/ 1210792 h 1426793"/>
              <a:gd name="connsiteX8" fmla="*/ 2128148 w 2693780"/>
              <a:gd name="connsiteY8" fmla="*/ 758115 h 1426793"/>
              <a:gd name="connsiteX9" fmla="*/ 2330867 w 2693780"/>
              <a:gd name="connsiteY9" fmla="*/ 993800 h 1426793"/>
              <a:gd name="connsiteX10" fmla="*/ 2606356 w 2693780"/>
              <a:gd name="connsiteY10" fmla="*/ 507106 h 1426793"/>
              <a:gd name="connsiteX11" fmla="*/ 2516065 w 2693780"/>
              <a:gd name="connsiteY11" fmla="*/ 595487 h 1426793"/>
              <a:gd name="connsiteX12" fmla="*/ 2389732 w 2693780"/>
              <a:gd name="connsiteY12" fmla="*/ 179207 h 1426793"/>
              <a:gd name="connsiteX13" fmla="*/ 2394471 w 2693780"/>
              <a:gd name="connsiteY13" fmla="*/ 220954 h 1426793"/>
              <a:gd name="connsiteX14" fmla="*/ 1813188 w 2693780"/>
              <a:gd name="connsiteY14" fmla="*/ 130525 h 1426793"/>
              <a:gd name="connsiteX15" fmla="*/ 1859456 w 2693780"/>
              <a:gd name="connsiteY15" fmla="*/ 77284 h 1426793"/>
              <a:gd name="connsiteX16" fmla="*/ 1380624 w 2693780"/>
              <a:gd name="connsiteY16" fmla="*/ 155890 h 1426793"/>
              <a:gd name="connsiteX17" fmla="*/ 1403010 w 2693780"/>
              <a:gd name="connsiteY17" fmla="*/ 109981 h 1426793"/>
              <a:gd name="connsiteX18" fmla="*/ 872984 w 2693780"/>
              <a:gd name="connsiteY18" fmla="*/ 171479 h 1426793"/>
              <a:gd name="connsiteX19" fmla="*/ 954047 w 2693780"/>
              <a:gd name="connsiteY19" fmla="*/ 216000 h 1426793"/>
              <a:gd name="connsiteX20" fmla="*/ 257343 w 2693780"/>
              <a:gd name="connsiteY20" fmla="*/ 521473 h 1426793"/>
              <a:gd name="connsiteX21" fmla="*/ 243188 w 2693780"/>
              <a:gd name="connsiteY21" fmla="*/ 474606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780" h="1426793" extrusionOk="0">
                <a:moveTo>
                  <a:pt x="243188" y="474606"/>
                </a:moveTo>
                <a:cubicBezTo>
                  <a:pt x="226576" y="393815"/>
                  <a:pt x="269440" y="309539"/>
                  <a:pt x="350627" y="228121"/>
                </a:cubicBezTo>
                <a:cubicBezTo>
                  <a:pt x="458795" y="133934"/>
                  <a:pt x="676003" y="117169"/>
                  <a:pt x="873296" y="171809"/>
                </a:cubicBezTo>
                <a:cubicBezTo>
                  <a:pt x="975648" y="16251"/>
                  <a:pt x="1275165" y="19517"/>
                  <a:pt x="1400266" y="113350"/>
                </a:cubicBezTo>
                <a:cubicBezTo>
                  <a:pt x="1434707" y="57201"/>
                  <a:pt x="1524399" y="25400"/>
                  <a:pt x="1605605" y="6605"/>
                </a:cubicBezTo>
                <a:cubicBezTo>
                  <a:pt x="1696752" y="-6600"/>
                  <a:pt x="1812158" y="15972"/>
                  <a:pt x="1860267" y="81941"/>
                </a:cubicBezTo>
                <a:cubicBezTo>
                  <a:pt x="1941580" y="27023"/>
                  <a:pt x="2104689" y="-29054"/>
                  <a:pt x="2211331" y="22789"/>
                </a:cubicBezTo>
                <a:cubicBezTo>
                  <a:pt x="2297675" y="47906"/>
                  <a:pt x="2364312" y="116454"/>
                  <a:pt x="2389357" y="184161"/>
                </a:cubicBezTo>
                <a:cubicBezTo>
                  <a:pt x="2488233" y="197357"/>
                  <a:pt x="2589313" y="263474"/>
                  <a:pt x="2617830" y="340778"/>
                </a:cubicBezTo>
                <a:cubicBezTo>
                  <a:pt x="2642061" y="392945"/>
                  <a:pt x="2631730" y="459523"/>
                  <a:pt x="2607603" y="510606"/>
                </a:cubicBezTo>
                <a:cubicBezTo>
                  <a:pt x="2688763" y="580154"/>
                  <a:pt x="2726915" y="675215"/>
                  <a:pt x="2682306" y="770270"/>
                </a:cubicBezTo>
                <a:cubicBezTo>
                  <a:pt x="2651061" y="870274"/>
                  <a:pt x="2491557" y="974814"/>
                  <a:pt x="2332364" y="997566"/>
                </a:cubicBezTo>
                <a:cubicBezTo>
                  <a:pt x="2329013" y="1062146"/>
                  <a:pt x="2270808" y="1136863"/>
                  <a:pt x="2207091" y="1192329"/>
                </a:cubicBezTo>
                <a:cubicBezTo>
                  <a:pt x="2084525" y="1269006"/>
                  <a:pt x="1890470" y="1289858"/>
                  <a:pt x="1780576" y="1215911"/>
                </a:cubicBezTo>
                <a:cubicBezTo>
                  <a:pt x="1738455" y="1320604"/>
                  <a:pt x="1613339" y="1384190"/>
                  <a:pt x="1475779" y="1423688"/>
                </a:cubicBezTo>
                <a:cubicBezTo>
                  <a:pt x="1302267" y="1433111"/>
                  <a:pt x="1128549" y="1396301"/>
                  <a:pt x="1027627" y="1296862"/>
                </a:cubicBezTo>
                <a:cubicBezTo>
                  <a:pt x="826808" y="1416733"/>
                  <a:pt x="516035" y="1355482"/>
                  <a:pt x="361914" y="1171555"/>
                </a:cubicBezTo>
                <a:cubicBezTo>
                  <a:pt x="232285" y="1183919"/>
                  <a:pt x="114187" y="1122811"/>
                  <a:pt x="69215" y="1032112"/>
                </a:cubicBezTo>
                <a:cubicBezTo>
                  <a:pt x="48311" y="963879"/>
                  <a:pt x="76818" y="897068"/>
                  <a:pt x="131758" y="843888"/>
                </a:cubicBezTo>
                <a:cubicBezTo>
                  <a:pt x="52977" y="800277"/>
                  <a:pt x="-16858" y="743125"/>
                  <a:pt x="-312" y="650776"/>
                </a:cubicBezTo>
                <a:cubicBezTo>
                  <a:pt x="18821" y="561044"/>
                  <a:pt x="103662" y="490301"/>
                  <a:pt x="240881" y="479131"/>
                </a:cubicBezTo>
                <a:cubicBezTo>
                  <a:pt x="241720" y="477444"/>
                  <a:pt x="242162" y="475993"/>
                  <a:pt x="243188" y="474606"/>
                </a:cubicBezTo>
                <a:close/>
              </a:path>
              <a:path w="2693780" h="1426793" extrusionOk="0">
                <a:moveTo>
                  <a:pt x="2431575" y="1848867"/>
                </a:moveTo>
                <a:cubicBezTo>
                  <a:pt x="2432617" y="1872468"/>
                  <a:pt x="2415476" y="1888091"/>
                  <a:pt x="2391942" y="1888500"/>
                </a:cubicBezTo>
                <a:cubicBezTo>
                  <a:pt x="2368978" y="1888468"/>
                  <a:pt x="2350451" y="1872039"/>
                  <a:pt x="2352309" y="1848867"/>
                </a:cubicBezTo>
                <a:cubicBezTo>
                  <a:pt x="2352683" y="1827164"/>
                  <a:pt x="2368613" y="1811912"/>
                  <a:pt x="2391942" y="1809234"/>
                </a:cubicBezTo>
                <a:cubicBezTo>
                  <a:pt x="2414618" y="1809248"/>
                  <a:pt x="2434132" y="1825283"/>
                  <a:pt x="2431575" y="1848867"/>
                </a:cubicBezTo>
                <a:close/>
              </a:path>
              <a:path w="2693780" h="1426793" extrusionOk="0">
                <a:moveTo>
                  <a:pt x="2337482" y="1703571"/>
                </a:moveTo>
                <a:cubicBezTo>
                  <a:pt x="2339394" y="1748651"/>
                  <a:pt x="2303186" y="1781847"/>
                  <a:pt x="2258216" y="1782837"/>
                </a:cubicBezTo>
                <a:cubicBezTo>
                  <a:pt x="2218299" y="1776144"/>
                  <a:pt x="2184252" y="1747629"/>
                  <a:pt x="2178950" y="1703571"/>
                </a:cubicBezTo>
                <a:cubicBezTo>
                  <a:pt x="2183740" y="1655907"/>
                  <a:pt x="2213692" y="1623259"/>
                  <a:pt x="2258216" y="1624305"/>
                </a:cubicBezTo>
                <a:cubicBezTo>
                  <a:pt x="2301991" y="1628981"/>
                  <a:pt x="2334900" y="1667822"/>
                  <a:pt x="2337482" y="1703571"/>
                </a:cubicBezTo>
                <a:close/>
              </a:path>
              <a:path w="2693780" h="1426793" extrusionOk="0">
                <a:moveTo>
                  <a:pt x="2189710" y="1499951"/>
                </a:moveTo>
                <a:cubicBezTo>
                  <a:pt x="2198488" y="1575261"/>
                  <a:pt x="2137681" y="1616746"/>
                  <a:pt x="2070811" y="1618850"/>
                </a:cubicBezTo>
                <a:cubicBezTo>
                  <a:pt x="2004805" y="1612598"/>
                  <a:pt x="1952401" y="1570320"/>
                  <a:pt x="1951912" y="1499951"/>
                </a:cubicBezTo>
                <a:cubicBezTo>
                  <a:pt x="1953409" y="1435045"/>
                  <a:pt x="2003768" y="1378324"/>
                  <a:pt x="2070811" y="1381052"/>
                </a:cubicBezTo>
                <a:cubicBezTo>
                  <a:pt x="2142143" y="1379822"/>
                  <a:pt x="2188379" y="1438025"/>
                  <a:pt x="2189710" y="1499951"/>
                </a:cubicBezTo>
                <a:close/>
              </a:path>
              <a:path w="2693780" h="1426793" fill="none" extrusionOk="0">
                <a:moveTo>
                  <a:pt x="292636" y="864563"/>
                </a:moveTo>
                <a:cubicBezTo>
                  <a:pt x="237825" y="869173"/>
                  <a:pt x="175114" y="865437"/>
                  <a:pt x="134689" y="838240"/>
                </a:cubicBezTo>
                <a:moveTo>
                  <a:pt x="432002" y="1152630"/>
                </a:moveTo>
                <a:cubicBezTo>
                  <a:pt x="407418" y="1161092"/>
                  <a:pt x="385114" y="1162527"/>
                  <a:pt x="362912" y="1165214"/>
                </a:cubicBezTo>
                <a:moveTo>
                  <a:pt x="1027502" y="1291049"/>
                </a:moveTo>
                <a:cubicBezTo>
                  <a:pt x="1010739" y="1273518"/>
                  <a:pt x="995478" y="1257712"/>
                  <a:pt x="985848" y="1233581"/>
                </a:cubicBezTo>
                <a:moveTo>
                  <a:pt x="1797536" y="1147742"/>
                </a:moveTo>
                <a:cubicBezTo>
                  <a:pt x="1795673" y="1171071"/>
                  <a:pt x="1791611" y="1187567"/>
                  <a:pt x="1780887" y="1210792"/>
                </a:cubicBezTo>
                <a:moveTo>
                  <a:pt x="2128148" y="758115"/>
                </a:moveTo>
                <a:cubicBezTo>
                  <a:pt x="2250389" y="807814"/>
                  <a:pt x="2325528" y="886611"/>
                  <a:pt x="2330867" y="993800"/>
                </a:cubicBezTo>
                <a:moveTo>
                  <a:pt x="2606356" y="507106"/>
                </a:moveTo>
                <a:cubicBezTo>
                  <a:pt x="2579412" y="540064"/>
                  <a:pt x="2558930" y="576464"/>
                  <a:pt x="2516065" y="595487"/>
                </a:cubicBezTo>
                <a:moveTo>
                  <a:pt x="2389732" y="179207"/>
                </a:moveTo>
                <a:cubicBezTo>
                  <a:pt x="2392995" y="191304"/>
                  <a:pt x="2396435" y="207374"/>
                  <a:pt x="2394471" y="220954"/>
                </a:cubicBezTo>
                <a:moveTo>
                  <a:pt x="1813188" y="130525"/>
                </a:moveTo>
                <a:cubicBezTo>
                  <a:pt x="1828012" y="108076"/>
                  <a:pt x="1842577" y="92554"/>
                  <a:pt x="1859456" y="77284"/>
                </a:cubicBezTo>
                <a:moveTo>
                  <a:pt x="1380624" y="155890"/>
                </a:moveTo>
                <a:cubicBezTo>
                  <a:pt x="1384900" y="139088"/>
                  <a:pt x="1390305" y="124459"/>
                  <a:pt x="1403010" y="109981"/>
                </a:cubicBezTo>
                <a:moveTo>
                  <a:pt x="872984" y="171479"/>
                </a:moveTo>
                <a:cubicBezTo>
                  <a:pt x="899922" y="185265"/>
                  <a:pt x="932361" y="197095"/>
                  <a:pt x="954047" y="216000"/>
                </a:cubicBezTo>
                <a:moveTo>
                  <a:pt x="257343" y="521473"/>
                </a:moveTo>
                <a:cubicBezTo>
                  <a:pt x="252415" y="507275"/>
                  <a:pt x="244276" y="489085"/>
                  <a:pt x="243188" y="474606"/>
                </a:cubicBezTo>
              </a:path>
            </a:pathLst>
          </a:custGeom>
          <a:noFill/>
          <a:ln w="38100">
            <a:solidFill>
              <a:srgbClr val="00B0F0"/>
            </a:solidFill>
            <a:extLst>
              <a:ext uri="{C807C97D-BFC1-408E-A445-0C87EB9F89A2}">
                <ask:lineSketchStyleProps xmlns:ask="http://schemas.microsoft.com/office/drawing/2018/sketchyshapes" sd="923321662">
                  <a:prstGeom prst="cloudCallout">
                    <a:avLst>
                      <a:gd name="adj1" fmla="val 38795"/>
                      <a:gd name="adj2" fmla="val 795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540853" y="3739962"/>
            <a:ext cx="2297869" cy="1200329"/>
          </a:xfrm>
          <a:prstGeom prst="rect">
            <a:avLst/>
          </a:prstGeom>
          <a:noFill/>
        </p:spPr>
        <p:txBody>
          <a:bodyPr wrap="square">
            <a:spAutoFit/>
          </a:bodyPr>
          <a:lstStyle/>
          <a:p>
            <a:r>
              <a:rPr lang="el-GR" i="1" dirty="0">
                <a:solidFill>
                  <a:schemeClr val="tx1">
                    <a:lumMod val="95000"/>
                    <a:lumOff val="5000"/>
                  </a:schemeClr>
                </a:solidFill>
              </a:rPr>
              <a:t>Χρειάζομαι λίγο περισσότερο χρόνο για να μπορώ να αποφασίσω</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3384684" y="3799018"/>
            <a:ext cx="1943420" cy="646331"/>
          </a:xfrm>
          <a:prstGeom prst="rect">
            <a:avLst/>
          </a:prstGeom>
          <a:noFill/>
        </p:spPr>
        <p:txBody>
          <a:bodyPr wrap="square">
            <a:spAutoFit/>
          </a:bodyPr>
          <a:lstStyle/>
          <a:p>
            <a:r>
              <a:rPr lang="el-GR" i="1" dirty="0">
                <a:solidFill>
                  <a:schemeClr val="tx1">
                    <a:lumMod val="95000"/>
                    <a:lumOff val="5000"/>
                  </a:schemeClr>
                </a:solidFill>
              </a:rPr>
              <a:t>Πρέπει ακόμα να το σκεφτώ</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32" name="TextBox 31">
            <a:extLst>
              <a:ext uri="{FF2B5EF4-FFF2-40B4-BE49-F238E27FC236}">
                <a16:creationId xmlns:a16="http://schemas.microsoft.com/office/drawing/2014/main" id="{AA2499E5-284A-4D07-A45C-2E1ABD9BC0F0}"/>
              </a:ext>
            </a:extLst>
          </p:cNvPr>
          <p:cNvSpPr txBox="1"/>
          <p:nvPr/>
        </p:nvSpPr>
        <p:spPr>
          <a:xfrm>
            <a:off x="8874507" y="4236993"/>
            <a:ext cx="2477605" cy="923330"/>
          </a:xfrm>
          <a:prstGeom prst="rect">
            <a:avLst/>
          </a:prstGeom>
          <a:noFill/>
        </p:spPr>
        <p:txBody>
          <a:bodyPr wrap="square">
            <a:spAutoFit/>
          </a:bodyPr>
          <a:lstStyle/>
          <a:p>
            <a:r>
              <a:rPr lang="el-GR" i="1" dirty="0">
                <a:solidFill>
                  <a:schemeClr val="tx1">
                    <a:lumMod val="95000"/>
                    <a:lumOff val="5000"/>
                  </a:schemeClr>
                </a:solidFill>
              </a:rPr>
              <a:t>Για να συμφωνήσω με αυτήν την απόφαση, χρειάζομαι </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36" name="TextBox 35">
            <a:extLst>
              <a:ext uri="{FF2B5EF4-FFF2-40B4-BE49-F238E27FC236}">
                <a16:creationId xmlns:a16="http://schemas.microsoft.com/office/drawing/2014/main" id="{90E9E615-5AE2-47F4-BEF9-320756D964F3}"/>
              </a:ext>
            </a:extLst>
          </p:cNvPr>
          <p:cNvSpPr txBox="1"/>
          <p:nvPr/>
        </p:nvSpPr>
        <p:spPr>
          <a:xfrm>
            <a:off x="5912299" y="3711465"/>
            <a:ext cx="2158320" cy="1477328"/>
          </a:xfrm>
          <a:prstGeom prst="rect">
            <a:avLst/>
          </a:prstGeom>
          <a:noFill/>
        </p:spPr>
        <p:txBody>
          <a:bodyPr wrap="square">
            <a:spAutoFit/>
          </a:bodyPr>
          <a:lstStyle/>
          <a:p>
            <a:r>
              <a:rPr lang="el-GR" i="1" dirty="0">
                <a:solidFill>
                  <a:schemeClr val="tx1">
                    <a:lumMod val="95000"/>
                    <a:lumOff val="5000"/>
                  </a:schemeClr>
                </a:solidFill>
              </a:rPr>
              <a:t>Χρειάζομαι περισσότερες πληροφορίες για να μπορέσω να πάρω μια καλή απόφαση</a:t>
            </a:r>
            <a:r>
              <a:rPr lang="en-US" i="1" dirty="0">
                <a:solidFill>
                  <a:schemeClr val="tx1">
                    <a:lumMod val="95000"/>
                    <a:lumOff val="5000"/>
                  </a:schemeClr>
                </a:solidFill>
              </a:rPr>
              <a:t>...</a:t>
            </a:r>
            <a:endParaRPr lang="en-GB" i="1" dirty="0">
              <a:solidFill>
                <a:schemeClr val="tx1">
                  <a:lumMod val="95000"/>
                  <a:lumOff val="5000"/>
                </a:schemeClr>
              </a:solidFill>
            </a:endParaRPr>
          </a:p>
        </p:txBody>
      </p:sp>
      <p:sp>
        <p:nvSpPr>
          <p:cNvPr id="19" name="Φυσαλίδα ομιλίας: Ορθογώνιο με στρογγυλεμένες γωνίες 18">
            <a:extLst>
              <a:ext uri="{FF2B5EF4-FFF2-40B4-BE49-F238E27FC236}">
                <a16:creationId xmlns:a16="http://schemas.microsoft.com/office/drawing/2014/main" id="{69B0D35D-7BC5-4D51-8F55-40A71E24C4CE}"/>
              </a:ext>
            </a:extLst>
          </p:cNvPr>
          <p:cNvSpPr/>
          <p:nvPr/>
        </p:nvSpPr>
        <p:spPr>
          <a:xfrm rot="190154" flipH="1">
            <a:off x="4247621" y="5356134"/>
            <a:ext cx="2152654" cy="1243381"/>
          </a:xfrm>
          <a:custGeom>
            <a:avLst/>
            <a:gdLst>
              <a:gd name="connsiteX0" fmla="*/ 0 w 2152654"/>
              <a:gd name="connsiteY0" fmla="*/ 207234 h 1243381"/>
              <a:gd name="connsiteX1" fmla="*/ 207234 w 2152654"/>
              <a:gd name="connsiteY1" fmla="*/ 0 h 1243381"/>
              <a:gd name="connsiteX2" fmla="*/ 358776 w 2152654"/>
              <a:gd name="connsiteY2" fmla="*/ 0 h 1243381"/>
              <a:gd name="connsiteX3" fmla="*/ 358776 w 2152654"/>
              <a:gd name="connsiteY3" fmla="*/ 0 h 1243381"/>
              <a:gd name="connsiteX4" fmla="*/ 896939 w 2152654"/>
              <a:gd name="connsiteY4" fmla="*/ 0 h 1243381"/>
              <a:gd name="connsiteX5" fmla="*/ 1389725 w 2152654"/>
              <a:gd name="connsiteY5" fmla="*/ 0 h 1243381"/>
              <a:gd name="connsiteX6" fmla="*/ 1945420 w 2152654"/>
              <a:gd name="connsiteY6" fmla="*/ 0 h 1243381"/>
              <a:gd name="connsiteX7" fmla="*/ 2152654 w 2152654"/>
              <a:gd name="connsiteY7" fmla="*/ 207234 h 1243381"/>
              <a:gd name="connsiteX8" fmla="*/ 2152654 w 2152654"/>
              <a:gd name="connsiteY8" fmla="*/ 725306 h 1243381"/>
              <a:gd name="connsiteX9" fmla="*/ 2152654 w 2152654"/>
              <a:gd name="connsiteY9" fmla="*/ 725306 h 1243381"/>
              <a:gd name="connsiteX10" fmla="*/ 2152654 w 2152654"/>
              <a:gd name="connsiteY10" fmla="*/ 1036151 h 1243381"/>
              <a:gd name="connsiteX11" fmla="*/ 2152654 w 2152654"/>
              <a:gd name="connsiteY11" fmla="*/ 1036147 h 1243381"/>
              <a:gd name="connsiteX12" fmla="*/ 1945420 w 2152654"/>
              <a:gd name="connsiteY12" fmla="*/ 1243381 h 1243381"/>
              <a:gd name="connsiteX13" fmla="*/ 1442149 w 2152654"/>
              <a:gd name="connsiteY13" fmla="*/ 1243381 h 1243381"/>
              <a:gd name="connsiteX14" fmla="*/ 896939 w 2152654"/>
              <a:gd name="connsiteY14" fmla="*/ 1243381 h 1243381"/>
              <a:gd name="connsiteX15" fmla="*/ 627865 w 2152654"/>
              <a:gd name="connsiteY15" fmla="*/ 1398804 h 1243381"/>
              <a:gd name="connsiteX16" fmla="*/ 358776 w 2152654"/>
              <a:gd name="connsiteY16" fmla="*/ 1243381 h 1243381"/>
              <a:gd name="connsiteX17" fmla="*/ 207234 w 2152654"/>
              <a:gd name="connsiteY17" fmla="*/ 1243381 h 1243381"/>
              <a:gd name="connsiteX18" fmla="*/ 0 w 2152654"/>
              <a:gd name="connsiteY18" fmla="*/ 1036147 h 1243381"/>
              <a:gd name="connsiteX19" fmla="*/ 0 w 2152654"/>
              <a:gd name="connsiteY19" fmla="*/ 1036151 h 1243381"/>
              <a:gd name="connsiteX20" fmla="*/ 0 w 2152654"/>
              <a:gd name="connsiteY20" fmla="*/ 725306 h 1243381"/>
              <a:gd name="connsiteX21" fmla="*/ 0 w 2152654"/>
              <a:gd name="connsiteY21" fmla="*/ 725306 h 1243381"/>
              <a:gd name="connsiteX22" fmla="*/ 0 w 2152654"/>
              <a:gd name="connsiteY22" fmla="*/ 207234 h 12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4" h="1243381" extrusionOk="0">
                <a:moveTo>
                  <a:pt x="0" y="207234"/>
                </a:moveTo>
                <a:cubicBezTo>
                  <a:pt x="19423" y="110106"/>
                  <a:pt x="94864" y="2462"/>
                  <a:pt x="207234" y="0"/>
                </a:cubicBezTo>
                <a:cubicBezTo>
                  <a:pt x="280664" y="140"/>
                  <a:pt x="319859" y="-4776"/>
                  <a:pt x="358776" y="0"/>
                </a:cubicBezTo>
                <a:lnTo>
                  <a:pt x="358776" y="0"/>
                </a:lnTo>
                <a:cubicBezTo>
                  <a:pt x="544969" y="-11242"/>
                  <a:pt x="694939" y="-13382"/>
                  <a:pt x="896939" y="0"/>
                </a:cubicBezTo>
                <a:cubicBezTo>
                  <a:pt x="1072107" y="133"/>
                  <a:pt x="1186875" y="369"/>
                  <a:pt x="1389725" y="0"/>
                </a:cubicBezTo>
                <a:cubicBezTo>
                  <a:pt x="1592575" y="-369"/>
                  <a:pt x="1722702" y="15588"/>
                  <a:pt x="1945420" y="0"/>
                </a:cubicBezTo>
                <a:cubicBezTo>
                  <a:pt x="2078140" y="4894"/>
                  <a:pt x="2157479" y="92921"/>
                  <a:pt x="2152654" y="207234"/>
                </a:cubicBezTo>
                <a:cubicBezTo>
                  <a:pt x="2162285" y="390232"/>
                  <a:pt x="2141574" y="582295"/>
                  <a:pt x="2152654" y="725306"/>
                </a:cubicBezTo>
                <a:lnTo>
                  <a:pt x="2152654" y="725306"/>
                </a:lnTo>
                <a:cubicBezTo>
                  <a:pt x="2157945" y="822087"/>
                  <a:pt x="2141429" y="954453"/>
                  <a:pt x="2152654" y="1036151"/>
                </a:cubicBezTo>
                <a:lnTo>
                  <a:pt x="2152654" y="1036147"/>
                </a:lnTo>
                <a:cubicBezTo>
                  <a:pt x="2163739" y="1150657"/>
                  <a:pt x="2050730" y="1265252"/>
                  <a:pt x="1945420" y="1243381"/>
                </a:cubicBezTo>
                <a:cubicBezTo>
                  <a:pt x="1785177" y="1259053"/>
                  <a:pt x="1582454" y="1232198"/>
                  <a:pt x="1442149" y="1243381"/>
                </a:cubicBezTo>
                <a:cubicBezTo>
                  <a:pt x="1301844" y="1254564"/>
                  <a:pt x="1014702" y="1254110"/>
                  <a:pt x="896939" y="1243381"/>
                </a:cubicBezTo>
                <a:cubicBezTo>
                  <a:pt x="799280" y="1283868"/>
                  <a:pt x="704735" y="1364637"/>
                  <a:pt x="627865" y="1398804"/>
                </a:cubicBezTo>
                <a:cubicBezTo>
                  <a:pt x="516724" y="1322655"/>
                  <a:pt x="429767" y="1284290"/>
                  <a:pt x="358776" y="1243381"/>
                </a:cubicBezTo>
                <a:cubicBezTo>
                  <a:pt x="303555" y="1237718"/>
                  <a:pt x="271586" y="1250861"/>
                  <a:pt x="207234" y="1243381"/>
                </a:cubicBezTo>
                <a:cubicBezTo>
                  <a:pt x="111369" y="1243638"/>
                  <a:pt x="18882" y="1153517"/>
                  <a:pt x="0" y="1036147"/>
                </a:cubicBezTo>
                <a:lnTo>
                  <a:pt x="0" y="1036151"/>
                </a:lnTo>
                <a:cubicBezTo>
                  <a:pt x="1527" y="910383"/>
                  <a:pt x="14758" y="820687"/>
                  <a:pt x="0" y="725306"/>
                </a:cubicBezTo>
                <a:lnTo>
                  <a:pt x="0" y="725306"/>
                </a:lnTo>
                <a:cubicBezTo>
                  <a:pt x="13687" y="590878"/>
                  <a:pt x="-2793" y="462430"/>
                  <a:pt x="0" y="20723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5" name="TextBox 24">
            <a:extLst>
              <a:ext uri="{FF2B5EF4-FFF2-40B4-BE49-F238E27FC236}">
                <a16:creationId xmlns:a16="http://schemas.microsoft.com/office/drawing/2014/main" id="{931F21CC-0333-43D9-9CC0-38D86803A4E1}"/>
              </a:ext>
            </a:extLst>
          </p:cNvPr>
          <p:cNvSpPr txBox="1"/>
          <p:nvPr/>
        </p:nvSpPr>
        <p:spPr>
          <a:xfrm>
            <a:off x="4203727" y="5401241"/>
            <a:ext cx="2306129" cy="923330"/>
          </a:xfrm>
          <a:prstGeom prst="rect">
            <a:avLst/>
          </a:prstGeom>
          <a:noFill/>
        </p:spPr>
        <p:txBody>
          <a:bodyPr wrap="square">
            <a:spAutoFit/>
          </a:bodyPr>
          <a:lstStyle/>
          <a:p>
            <a:r>
              <a:rPr lang="el-GR" i="1" dirty="0">
                <a:solidFill>
                  <a:schemeClr val="tx1">
                    <a:lumMod val="95000"/>
                    <a:lumOff val="5000"/>
                  </a:schemeClr>
                </a:solidFill>
              </a:rPr>
              <a:t>Θα ήθελα να το αναλάβω αξιόπιστα. Για αυτό χρειάζομαι </a:t>
            </a:r>
            <a:r>
              <a:rPr lang="en-US" i="1" dirty="0">
                <a:solidFill>
                  <a:schemeClr val="tx1">
                    <a:lumMod val="95000"/>
                    <a:lumOff val="5000"/>
                  </a:schemeClr>
                </a:solidFill>
              </a:rPr>
              <a:t>...</a:t>
            </a:r>
            <a:endParaRPr lang="en-GB" i="1" dirty="0">
              <a:solidFill>
                <a:schemeClr val="tx1">
                  <a:lumMod val="95000"/>
                  <a:lumOff val="5000"/>
                </a:schemeClr>
              </a:solidFill>
            </a:endParaRPr>
          </a:p>
        </p:txBody>
      </p:sp>
    </p:spTree>
    <p:extLst>
      <p:ext uri="{BB962C8B-B14F-4D97-AF65-F5344CB8AC3E}">
        <p14:creationId xmlns:p14="http://schemas.microsoft.com/office/powerpoint/2010/main" val="1939681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F73AD6B-22B4-41A3-9C96-09D3EE6285FC}"/>
              </a:ext>
            </a:extLst>
          </p:cNvPr>
          <p:cNvSpPr>
            <a:spLocks noGrp="1"/>
          </p:cNvSpPr>
          <p:nvPr>
            <p:ph idx="1"/>
          </p:nvPr>
        </p:nvSpPr>
        <p:spPr>
          <a:xfrm>
            <a:off x="838200" y="1825624"/>
            <a:ext cx="5579378" cy="4744153"/>
          </a:xfrm>
        </p:spPr>
        <p:txBody>
          <a:bodyPr>
            <a:normAutofit fontScale="92500" lnSpcReduction="20000"/>
          </a:bodyPr>
          <a:lstStyle/>
          <a:p>
            <a:r>
              <a:rPr lang="el-GR" dirty="0"/>
              <a:t>Υπάρχουν επίσης καταστάσεις στις οποίες </a:t>
            </a:r>
            <a:r>
              <a:rPr lang="el-GR" b="1" dirty="0"/>
              <a:t>δεν είναι δυνατή η έκφραση ή η ικανοποίηση μιας ανάγκης προς το παρόν</a:t>
            </a:r>
            <a:r>
              <a:rPr lang="en-US" b="1" dirty="0"/>
              <a:t>.</a:t>
            </a:r>
            <a:r>
              <a:rPr lang="en-US" dirty="0"/>
              <a:t> </a:t>
            </a:r>
          </a:p>
          <a:p>
            <a:r>
              <a:rPr lang="el-GR" dirty="0"/>
              <a:t>Υπάρχουν επίσης καταστάσεις στις οποίες δεν είναι δυνατή η έκφραση ή η ικανοποίηση μιας ανάγκης προς το παρόν. Όλοι οι άνθρωποι πρέπει να κάνουν συμβιβασμούς ή να σταθμίσουν </a:t>
            </a:r>
            <a:r>
              <a:rPr lang="el-GR" b="1" dirty="0"/>
              <a:t>αυτό που είναι πιο σημαντικό για αυτούς αυτή τη στιγμή</a:t>
            </a:r>
            <a:r>
              <a:rPr lang="el-GR" dirty="0"/>
              <a:t>, για παράδειγμα όταν δύο ανάγκες θέλουν να ικανοποιηθούν ταυτόχρονα</a:t>
            </a:r>
            <a:r>
              <a:rPr lang="en-US" dirty="0"/>
              <a:t>.</a:t>
            </a:r>
            <a:endParaRPr lang="el-GR" dirty="0"/>
          </a:p>
        </p:txBody>
      </p:sp>
      <p:sp>
        <p:nvSpPr>
          <p:cNvPr id="8" name="TextBox 7">
            <a:extLst>
              <a:ext uri="{FF2B5EF4-FFF2-40B4-BE49-F238E27FC236}">
                <a16:creationId xmlns:a16="http://schemas.microsoft.com/office/drawing/2014/main" id="{0B65801B-9FFE-403D-8CA0-55B70FC3B002}"/>
              </a:ext>
            </a:extLst>
          </p:cNvPr>
          <p:cNvSpPr txBox="1"/>
          <p:nvPr/>
        </p:nvSpPr>
        <p:spPr>
          <a:xfrm>
            <a:off x="347739" y="1629964"/>
            <a:ext cx="8110245" cy="4939814"/>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sz="1900" dirty="0"/>
              <a:t>Ο Μαξ έχει εργασία για το σχολείο αύριο και μόνο σήμερα υπάρχει αυτός ο αγώνας ποδοσφαίρου. Αλλά δεν έχει τελειώσει ακόμα με την ύλη.</a:t>
            </a:r>
          </a:p>
          <a:p>
            <a:pPr marL="342900" indent="-342900">
              <a:spcAft>
                <a:spcPts val="600"/>
              </a:spcAft>
              <a:buFont typeface="Wingdings" panose="05000000000000000000" pitchFamily="2" charset="2"/>
              <a:buChar char="§"/>
            </a:pPr>
            <a:r>
              <a:rPr lang="el-GR" sz="1900" i="1" dirty="0"/>
              <a:t>Ποιες από τις ανάγκες του επηρεάζονται από αυτήν την εσωτερική σύγκρουση;</a:t>
            </a:r>
          </a:p>
          <a:p>
            <a:pPr marL="800100" lvl="1" indent="-342900">
              <a:spcAft>
                <a:spcPts val="600"/>
              </a:spcAft>
              <a:buFont typeface="Wingdings" panose="05000000000000000000" pitchFamily="2" charset="2"/>
              <a:buChar char="§"/>
            </a:pPr>
            <a:r>
              <a:rPr lang="el-GR" sz="1900" b="1" dirty="0"/>
              <a:t>Διασκέδαση </a:t>
            </a:r>
            <a:r>
              <a:rPr lang="el-GR" sz="1900" dirty="0"/>
              <a:t>(Ένας τέτοιος αγώνας είναι πάντα διασκεδαστικός, έτσι δεν είναι;)</a:t>
            </a:r>
          </a:p>
          <a:p>
            <a:pPr marL="800100" lvl="1" indent="-342900">
              <a:spcAft>
                <a:spcPts val="600"/>
              </a:spcAft>
              <a:buFont typeface="Wingdings" panose="05000000000000000000" pitchFamily="2" charset="2"/>
              <a:buChar char="§"/>
            </a:pPr>
            <a:r>
              <a:rPr lang="el-GR" sz="1900" b="1" dirty="0"/>
              <a:t>Δύναμη </a:t>
            </a:r>
            <a:r>
              <a:rPr lang="el-GR" sz="1900" dirty="0"/>
              <a:t>(Θέλει να πάρει έναν καλό βαθμό, ή τουλάχιστον όχι έναν κακό)</a:t>
            </a:r>
          </a:p>
          <a:p>
            <a:pPr marL="342900" indent="-342900">
              <a:spcAft>
                <a:spcPts val="600"/>
              </a:spcAft>
              <a:buFont typeface="Wingdings" panose="05000000000000000000" pitchFamily="2" charset="2"/>
              <a:buChar char="§"/>
            </a:pPr>
            <a:r>
              <a:rPr lang="el-GR" sz="1900" dirty="0"/>
              <a:t>Έχει την ελευθερία να αποφασίζει τι κάνει, γιατί οι γονείς του γνωρίζουν ότι σκέφτεται προσεκτικά και μπορεί να αξιολογήσει τις συνέπειες. Έτσι τον εμπιστεύονται ότι θα ενεργήσει υπεύθυνα.</a:t>
            </a:r>
          </a:p>
          <a:p>
            <a:pPr marL="342900" indent="-342900">
              <a:spcAft>
                <a:spcPts val="600"/>
              </a:spcAft>
              <a:buFont typeface="Wingdings" panose="05000000000000000000" pitchFamily="2" charset="2"/>
              <a:buChar char="§"/>
            </a:pPr>
            <a:r>
              <a:rPr lang="el-GR" sz="1900" dirty="0"/>
              <a:t>Αν αποφασίσει να παρακολουθήσει τον αγώνα, κινδυνεύει να πάρει κακό βαθμό.</a:t>
            </a:r>
          </a:p>
          <a:p>
            <a:pPr marL="342900" indent="-342900">
              <a:spcAft>
                <a:spcPts val="600"/>
              </a:spcAft>
              <a:buFont typeface="Wingdings" panose="05000000000000000000" pitchFamily="2" charset="2"/>
              <a:buChar char="§"/>
            </a:pPr>
            <a:r>
              <a:rPr lang="el-GR" sz="1900" dirty="0"/>
              <a:t>Η συνέπεια θα ήταν να πρέπει να αποδεχτεί την αποτυχία και να εργαστεί σκληρότερα μετά. Αν αποφασίσει να διαβάσει, δεν θα μπορεί να μιλήσει αύριο με τους φίλους του που παρακολούθησαν τον αγώνα.</a:t>
            </a:r>
          </a:p>
        </p:txBody>
      </p:sp>
      <p:sp>
        <p:nvSpPr>
          <p:cNvPr id="2" name="Τίτλος 1">
            <a:extLst>
              <a:ext uri="{FF2B5EF4-FFF2-40B4-BE49-F238E27FC236}">
                <a16:creationId xmlns:a16="http://schemas.microsoft.com/office/drawing/2014/main" id="{7CD95F9B-0A2C-447D-9B0C-F91E04FED5E8}"/>
              </a:ext>
            </a:extLst>
          </p:cNvPr>
          <p:cNvSpPr>
            <a:spLocks noGrp="1"/>
          </p:cNvSpPr>
          <p:nvPr>
            <p:ph type="title"/>
          </p:nvPr>
        </p:nvSpPr>
        <p:spPr/>
        <p:txBody>
          <a:bodyPr/>
          <a:lstStyle/>
          <a:p>
            <a:r>
              <a:rPr lang="el-GR" dirty="0"/>
              <a:t>Δεν είναι πάντα δυνατό άμεσα</a:t>
            </a:r>
          </a:p>
        </p:txBody>
      </p:sp>
      <p:sp>
        <p:nvSpPr>
          <p:cNvPr id="6" name="Rechteck 248">
            <a:extLst>
              <a:ext uri="{FF2B5EF4-FFF2-40B4-BE49-F238E27FC236}">
                <a16:creationId xmlns:a16="http://schemas.microsoft.com/office/drawing/2014/main" id="{D5E83230-344D-4932-B297-B6E582EAB67A}"/>
              </a:ext>
            </a:extLst>
          </p:cNvPr>
          <p:cNvSpPr/>
          <p:nvPr/>
        </p:nvSpPr>
        <p:spPr>
          <a:xfrm>
            <a:off x="8650931" y="2517773"/>
            <a:ext cx="1630574" cy="2268716"/>
          </a:xfrm>
          <a:prstGeom prst="rect">
            <a:avLst/>
          </a:prstGeom>
          <a:blipFill rotWithShape="1">
            <a:blip r:embed="rId3">
              <a:alphaModFix/>
            </a:blip>
            <a:stretch>
              <a:fillRect l="-999" r="-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757C72FE-90E1-4476-95DD-60AA3CF40D6F}"/>
              </a:ext>
            </a:extLst>
          </p:cNvPr>
          <p:cNvSpPr txBox="1"/>
          <p:nvPr/>
        </p:nvSpPr>
        <p:spPr>
          <a:xfrm>
            <a:off x="8596906" y="1755489"/>
            <a:ext cx="2321085" cy="584775"/>
          </a:xfrm>
          <a:prstGeom prst="rect">
            <a:avLst/>
          </a:prstGeom>
          <a:noFill/>
        </p:spPr>
        <p:txBody>
          <a:bodyPr wrap="none" rtlCol="0">
            <a:spAutoFit/>
          </a:bodyPr>
          <a:lstStyle/>
          <a:p>
            <a:r>
              <a:rPr lang="el-GR" sz="3200" b="1" dirty="0"/>
              <a:t>Παράδειγμα</a:t>
            </a:r>
          </a:p>
        </p:txBody>
      </p:sp>
      <p:sp>
        <p:nvSpPr>
          <p:cNvPr id="9" name="pop-up">
            <a:extLst>
              <a:ext uri="{FF2B5EF4-FFF2-40B4-BE49-F238E27FC236}">
                <a16:creationId xmlns:a16="http://schemas.microsoft.com/office/drawing/2014/main" id="{456082DE-27BF-4805-97DF-03FD57971739}"/>
              </a:ext>
            </a:extLst>
          </p:cNvPr>
          <p:cNvSpPr/>
          <p:nvPr/>
        </p:nvSpPr>
        <p:spPr>
          <a:xfrm>
            <a:off x="10684679" y="2517773"/>
            <a:ext cx="97601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1" name="TextBox 10">
            <a:extLst>
              <a:ext uri="{FF2B5EF4-FFF2-40B4-BE49-F238E27FC236}">
                <a16:creationId xmlns:a16="http://schemas.microsoft.com/office/drawing/2014/main" id="{4B82478E-A415-4DF2-B329-7A54B449C956}"/>
              </a:ext>
            </a:extLst>
          </p:cNvPr>
          <p:cNvSpPr txBox="1"/>
          <p:nvPr/>
        </p:nvSpPr>
        <p:spPr>
          <a:xfrm>
            <a:off x="8937812" y="0"/>
            <a:ext cx="326547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Πώς να εκφράσετε τις ανάγκες</a:t>
            </a:r>
          </a:p>
        </p:txBody>
      </p:sp>
    </p:spTree>
    <p:extLst>
      <p:ext uri="{BB962C8B-B14F-4D97-AF65-F5344CB8AC3E}">
        <p14:creationId xmlns:p14="http://schemas.microsoft.com/office/powerpoint/2010/main" val="390440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9B9F67-CD83-42AC-9104-10FFAADE2703}"/>
              </a:ext>
            </a:extLst>
          </p:cNvPr>
          <p:cNvSpPr>
            <a:spLocks noGrp="1"/>
          </p:cNvSpPr>
          <p:nvPr>
            <p:ph type="title"/>
          </p:nvPr>
        </p:nvSpPr>
        <p:spPr/>
        <p:txBody>
          <a:bodyPr/>
          <a:lstStyle/>
          <a:p>
            <a:r>
              <a:rPr lang="el-GR" dirty="0"/>
              <a:t>Πώς θα αποφασίζατε εσείς;</a:t>
            </a:r>
          </a:p>
        </p:txBody>
      </p:sp>
      <p:sp>
        <p:nvSpPr>
          <p:cNvPr id="3" name="Θέση περιεχομένου 2">
            <a:extLst>
              <a:ext uri="{FF2B5EF4-FFF2-40B4-BE49-F238E27FC236}">
                <a16:creationId xmlns:a16="http://schemas.microsoft.com/office/drawing/2014/main" id="{95E4A926-9978-4DB7-93DD-CB4B3DD5D7EC}"/>
              </a:ext>
            </a:extLst>
          </p:cNvPr>
          <p:cNvSpPr>
            <a:spLocks noGrp="1"/>
          </p:cNvSpPr>
          <p:nvPr>
            <p:ph idx="1"/>
          </p:nvPr>
        </p:nvSpPr>
        <p:spPr/>
        <p:txBody>
          <a:bodyPr>
            <a:normAutofit/>
          </a:bodyPr>
          <a:lstStyle/>
          <a:p>
            <a:r>
              <a:rPr lang="el-GR" dirty="0"/>
              <a:t>Είναι σημαντικό να </a:t>
            </a:r>
            <a:r>
              <a:rPr lang="el-GR" b="1" dirty="0"/>
              <a:t>σκεφτείτε τις συνέπειες </a:t>
            </a:r>
            <a:r>
              <a:rPr lang="el-GR" dirty="0"/>
              <a:t>και να </a:t>
            </a:r>
            <a:r>
              <a:rPr lang="el-GR" b="1" dirty="0"/>
              <a:t>λάβετε μια συνειδητή απόφαση</a:t>
            </a:r>
            <a:r>
              <a:rPr lang="el-GR" dirty="0"/>
              <a:t>, ώστε να μην αισθάνεστε θύμα περιστάσεων.</a:t>
            </a:r>
            <a:endParaRPr lang="en-US" dirty="0"/>
          </a:p>
          <a:p>
            <a:r>
              <a:rPr lang="el-GR" dirty="0"/>
              <a:t>Εάν δεν μπορείτε να ικανοποιήσετε μια ανάγκη λόγω των συνθηκών, δώστε στον εαυτό σας τη διαβεβαίωση ότι </a:t>
            </a:r>
            <a:r>
              <a:rPr lang="el-GR" b="1" dirty="0"/>
              <a:t>θα εκπληρώσετε την ανάγκη αργότερα </a:t>
            </a:r>
            <a:r>
              <a:rPr lang="el-GR" dirty="0"/>
              <a:t>με άλλον ουσιαστικό τρόπο.</a:t>
            </a:r>
            <a:endParaRPr lang="en-US" dirty="0"/>
          </a:p>
          <a:p>
            <a:endParaRPr lang="el-GR" dirty="0"/>
          </a:p>
        </p:txBody>
      </p:sp>
      <p:sp>
        <p:nvSpPr>
          <p:cNvPr id="5" name="TextBox 4">
            <a:extLst>
              <a:ext uri="{FF2B5EF4-FFF2-40B4-BE49-F238E27FC236}">
                <a16:creationId xmlns:a16="http://schemas.microsoft.com/office/drawing/2014/main" id="{4B82478E-A415-4DF2-B329-7A54B449C956}"/>
              </a:ext>
            </a:extLst>
          </p:cNvPr>
          <p:cNvSpPr txBox="1"/>
          <p:nvPr/>
        </p:nvSpPr>
        <p:spPr>
          <a:xfrm>
            <a:off x="8937812" y="0"/>
            <a:ext cx="3265477"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Πώς να εκφράσετε τις ανάγκες</a:t>
            </a:r>
          </a:p>
        </p:txBody>
      </p:sp>
    </p:spTree>
    <p:extLst>
      <p:ext uri="{BB962C8B-B14F-4D97-AF65-F5344CB8AC3E}">
        <p14:creationId xmlns:p14="http://schemas.microsoft.com/office/powerpoint/2010/main" val="1696563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BE82A"/>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49606" y="4667761"/>
            <a:ext cx="10134600"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1.6</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Ιστορίες Επιτυχίας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4292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76D12CE-8097-4FAF-BD5F-1DF538BA0CA5}"/>
              </a:ext>
            </a:extLst>
          </p:cNvPr>
          <p:cNvSpPr>
            <a:spLocks noGrp="1"/>
          </p:cNvSpPr>
          <p:nvPr>
            <p:ph type="title"/>
          </p:nvPr>
        </p:nvSpPr>
        <p:spPr/>
        <p:txBody>
          <a:bodyPr/>
          <a:lstStyle/>
          <a:p>
            <a:r>
              <a:rPr lang="el-GR" dirty="0"/>
              <a:t>Ιστορίες Επιτυχίας</a:t>
            </a:r>
          </a:p>
        </p:txBody>
      </p:sp>
      <p:sp>
        <p:nvSpPr>
          <p:cNvPr id="5" name="Θέση περιεχομένου 4">
            <a:extLst>
              <a:ext uri="{FF2B5EF4-FFF2-40B4-BE49-F238E27FC236}">
                <a16:creationId xmlns:a16="http://schemas.microsoft.com/office/drawing/2014/main" id="{EB4AC1C2-5055-4770-AAF7-D5D90FADB4AB}"/>
              </a:ext>
            </a:extLst>
          </p:cNvPr>
          <p:cNvSpPr>
            <a:spLocks noGrp="1"/>
          </p:cNvSpPr>
          <p:nvPr>
            <p:ph idx="1"/>
          </p:nvPr>
        </p:nvSpPr>
        <p:spPr>
          <a:xfrm>
            <a:off x="838200" y="1611136"/>
            <a:ext cx="10515600" cy="4351338"/>
          </a:xfrm>
          <a:solidFill>
            <a:schemeClr val="bg1">
              <a:lumMod val="95000"/>
            </a:schemeClr>
          </a:solidFill>
          <a:ln>
            <a:solidFill>
              <a:srgbClr val="FFC000"/>
            </a:solidFill>
          </a:ln>
        </p:spPr>
        <p:txBody>
          <a:bodyPr>
            <a:normAutofit fontScale="70000" lnSpcReduction="20000"/>
          </a:bodyPr>
          <a:lstStyle/>
          <a:p>
            <a:pPr marL="0" indent="0">
              <a:lnSpc>
                <a:spcPct val="120000"/>
              </a:lnSpc>
              <a:buNone/>
            </a:pPr>
            <a:r>
              <a:rPr lang="el-GR" dirty="0"/>
              <a:t>Γιατί κάναμε τον κόπο να συνοψίσουμε και να μοιραστούμε όλα αυτά;</a:t>
            </a:r>
          </a:p>
          <a:p>
            <a:pPr marL="0" indent="0">
              <a:lnSpc>
                <a:spcPct val="120000"/>
              </a:lnSpc>
              <a:buNone/>
            </a:pPr>
            <a:r>
              <a:rPr lang="el-GR" dirty="0"/>
              <a:t>Δουλεύουμε πάνω από δέκα χρόνια με μαθητές που αντιμετωπίζουν δυσκολίες στη ζωή τους, προσπαθώντας να τους βοηθήσουμε με τον καλύτερο δυνατό τρόπο με βάση τις Πέντε Βασικές Ανάγκες.</a:t>
            </a:r>
          </a:p>
          <a:p>
            <a:pPr marL="0" indent="0">
              <a:lnSpc>
                <a:spcPct val="120000"/>
              </a:lnSpc>
              <a:buNone/>
            </a:pPr>
            <a:r>
              <a:rPr lang="el-GR" dirty="0"/>
              <a:t>Οι πολλές </a:t>
            </a:r>
            <a:r>
              <a:rPr lang="el-GR" b="1" dirty="0"/>
              <a:t>ιστορίες επιτυχίας </a:t>
            </a:r>
            <a:r>
              <a:rPr lang="el-GR" dirty="0"/>
              <a:t>μας έπεισαν ότι </a:t>
            </a:r>
            <a:r>
              <a:rPr lang="el-GR" b="1" dirty="0"/>
              <a:t>οι Πέντε Βασικές Ανάγκες μπορούν πραγματικά να βοηθήσουν τους ανθρώπους να κατανοήσουν καλύτερα τον εαυτό τους και τους άλλους </a:t>
            </a:r>
            <a:r>
              <a:rPr lang="el-GR" dirty="0"/>
              <a:t>και ότι μπορεί να βελτιώσει τόσο τη ζωή τους! Αυτές οι ιστορίες επιτυχίας μας ενθάρρυναν και θέλουμε να μοιραστούμε μερικές από αυτές μαζί σας εδώ.</a:t>
            </a:r>
          </a:p>
          <a:p>
            <a:pPr marL="0" indent="0">
              <a:lnSpc>
                <a:spcPct val="120000"/>
              </a:lnSpc>
              <a:buNone/>
            </a:pPr>
            <a:r>
              <a:rPr lang="el-GR" dirty="0"/>
              <a:t>Θα δείτε ότι σε αυτές τις ιστορίες, όπως τόσο συχνά στη ζωή, εμπλέκονται αρκετά άτομα. Δώσαμε λοιπόν φωνή σε εκείνους τους ανθρώπους που ήταν καθοριστικοί για να μπορέσει κάποιος να καλύψει τις ανάγκες του/της με θετικό τρόπο για όλους - και αυτοί είναι πολύ συχνά στενοί έμπιστοι, φίλοι, δάσκαλοι - απλώς άτομα που νοιάζονται για τι κάνουν οι άλλοι άνθρωποι</a:t>
            </a:r>
            <a:r>
              <a:rPr lang="en-US" dirty="0"/>
              <a:t>.</a:t>
            </a:r>
          </a:p>
          <a:p>
            <a:pPr marL="0" indent="0">
              <a:lnSpc>
                <a:spcPct val="120000"/>
              </a:lnSpc>
              <a:buNone/>
            </a:pPr>
            <a:endParaRPr lang="el-GR" dirty="0"/>
          </a:p>
        </p:txBody>
      </p:sp>
      <p:sp>
        <p:nvSpPr>
          <p:cNvPr id="6" name="TextBox 5">
            <a:extLst>
              <a:ext uri="{FF2B5EF4-FFF2-40B4-BE49-F238E27FC236}">
                <a16:creationId xmlns:a16="http://schemas.microsoft.com/office/drawing/2014/main" id="{B0D02A65-46C9-46A0-9B08-A1C5D6F1E4A4}"/>
              </a:ext>
            </a:extLst>
          </p:cNvPr>
          <p:cNvSpPr txBox="1"/>
          <p:nvPr/>
        </p:nvSpPr>
        <p:spPr>
          <a:xfrm>
            <a:off x="10112188" y="0"/>
            <a:ext cx="2091100"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Ιστορίες Επιτυχίας</a:t>
            </a:r>
          </a:p>
        </p:txBody>
      </p:sp>
      <p:sp>
        <p:nvSpPr>
          <p:cNvPr id="8" name="TextBox 7">
            <a:extLst>
              <a:ext uri="{FF2B5EF4-FFF2-40B4-BE49-F238E27FC236}">
                <a16:creationId xmlns:a16="http://schemas.microsoft.com/office/drawing/2014/main" id="{DFD26823-72B1-44DB-87CC-B80286DCAB56}"/>
              </a:ext>
            </a:extLst>
          </p:cNvPr>
          <p:cNvSpPr txBox="1"/>
          <p:nvPr/>
        </p:nvSpPr>
        <p:spPr>
          <a:xfrm>
            <a:off x="759178" y="6123543"/>
            <a:ext cx="6158088" cy="369332"/>
          </a:xfrm>
          <a:prstGeom prst="rect">
            <a:avLst/>
          </a:prstGeom>
          <a:noFill/>
        </p:spPr>
        <p:txBody>
          <a:bodyPr wrap="square">
            <a:spAutoFit/>
          </a:bodyPr>
          <a:lstStyle/>
          <a:p>
            <a:r>
              <a:rPr lang="el-GR" dirty="0"/>
              <a:t>Ας ξεκινήσουμε όμως με την πρώτη ιστορία</a:t>
            </a:r>
            <a:endParaRPr lang="en-US" dirty="0"/>
          </a:p>
        </p:txBody>
      </p:sp>
    </p:spTree>
    <p:extLst>
      <p:ext uri="{BB962C8B-B14F-4D97-AF65-F5344CB8AC3E}">
        <p14:creationId xmlns:p14="http://schemas.microsoft.com/office/powerpoint/2010/main" val="2084804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1-Martina-EL">
            <a:hlinkClick r:id="" action="ppaction://media"/>
            <a:extLst>
              <a:ext uri="{FF2B5EF4-FFF2-40B4-BE49-F238E27FC236}">
                <a16:creationId xmlns:a16="http://schemas.microsoft.com/office/drawing/2014/main" id="{6FB5DF25-9E2C-A1C1-0AC9-0AD8C35EA9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7556" y="4718248"/>
            <a:ext cx="1610027" cy="1610027"/>
          </a:xfrm>
          <a:prstGeom prst="rect">
            <a:avLst/>
          </a:prstGeom>
        </p:spPr>
      </p:pic>
      <p:sp>
        <p:nvSpPr>
          <p:cNvPr id="2" name="Τίτλος 1">
            <a:extLst>
              <a:ext uri="{FF2B5EF4-FFF2-40B4-BE49-F238E27FC236}">
                <a16:creationId xmlns:a16="http://schemas.microsoft.com/office/drawing/2014/main" id="{576A9612-9A85-4AFC-A5ED-D22E16618B63}"/>
              </a:ext>
            </a:extLst>
          </p:cNvPr>
          <p:cNvSpPr>
            <a:spLocks noGrp="1"/>
          </p:cNvSpPr>
          <p:nvPr>
            <p:ph type="title"/>
          </p:nvPr>
        </p:nvSpPr>
        <p:spPr>
          <a:xfrm>
            <a:off x="838199" y="365125"/>
            <a:ext cx="11182903" cy="1325563"/>
          </a:xfrm>
        </p:spPr>
        <p:txBody>
          <a:bodyPr/>
          <a:lstStyle/>
          <a:p>
            <a:r>
              <a:rPr lang="el-GR" dirty="0"/>
              <a:t>Ιστορία</a:t>
            </a:r>
            <a:r>
              <a:rPr lang="en-US" dirty="0"/>
              <a:t>: </a:t>
            </a:r>
            <a:r>
              <a:rPr lang="el-GR" dirty="0"/>
              <a:t>Εκφοβισμός – Δύναμη και αδυναμία</a:t>
            </a:r>
          </a:p>
        </p:txBody>
      </p:sp>
      <p:pic>
        <p:nvPicPr>
          <p:cNvPr id="6" name="test1">
            <a:hlinkClick r:id="" action="ppaction://media"/>
            <a:extLst>
              <a:ext uri="{FF2B5EF4-FFF2-40B4-BE49-F238E27FC236}">
                <a16:creationId xmlns:a16="http://schemas.microsoft.com/office/drawing/2014/main" id="{E698DB38-CDDD-41B1-971B-163C70C89B84}"/>
              </a:ext>
            </a:extLst>
          </p:cNvPr>
          <p:cNvPicPr>
            <a:picLocks noGrp="1" noChangeAspect="1"/>
          </p:cNvPicPr>
          <p:nvPr>
            <p:ph idx="1"/>
            <a:audioFile r:link="rId4"/>
            <p:extLst>
              <p:ext uri="{DAA4B4D4-6D71-4841-9C94-3DE7FCFB9230}">
                <p14:media xmlns:p14="http://schemas.microsoft.com/office/powerpoint/2010/main" r:embed="rId3"/>
              </p:ext>
            </p:extLst>
          </p:nvPr>
        </p:nvPicPr>
        <p:blipFill>
          <a:blip r:embed="rId7"/>
          <a:stretch>
            <a:fillRect/>
          </a:stretch>
        </p:blipFill>
        <p:spPr>
          <a:xfrm>
            <a:off x="8884245" y="4412919"/>
            <a:ext cx="1110343" cy="1110343"/>
          </a:xfrm>
        </p:spPr>
      </p:pic>
      <p:sp>
        <p:nvSpPr>
          <p:cNvPr id="5" name="TextBox 4">
            <a:extLst>
              <a:ext uri="{FF2B5EF4-FFF2-40B4-BE49-F238E27FC236}">
                <a16:creationId xmlns:a16="http://schemas.microsoft.com/office/drawing/2014/main" id="{1A6BF935-B1B8-49C8-966A-4AF44E6BEE47}"/>
              </a:ext>
            </a:extLst>
          </p:cNvPr>
          <p:cNvSpPr txBox="1"/>
          <p:nvPr/>
        </p:nvSpPr>
        <p:spPr>
          <a:xfrm>
            <a:off x="812801" y="1652705"/>
            <a:ext cx="6606100" cy="3488134"/>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l-GR" sz="2000" b="1" dirty="0">
                <a:solidFill>
                  <a:srgbClr val="000000"/>
                </a:solidFill>
                <a:latin typeface="Calibri" panose="020F0502020204030204" pitchFamily="34" charset="0"/>
                <a:ea typeface="Calibri" panose="020F0502020204030204" pitchFamily="34" charset="0"/>
              </a:rPr>
              <a:t>Περίληψη</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solidFill>
                  <a:srgbClr val="000000"/>
                </a:solidFill>
                <a:latin typeface="Calibri" panose="020F0502020204030204" pitchFamily="34" charset="0"/>
                <a:ea typeface="Calibri" panose="020F0502020204030204" pitchFamily="34" charset="0"/>
              </a:rPr>
              <a:t>Ο Μαξ υποφέρει πολύ από τις εκρήξεις οργής του πατέρα του. Είναι τελείως αβοήθητος σε τέτοιες καταστάσεις. Και μετά υπάρχει ο </a:t>
            </a:r>
            <a:r>
              <a:rPr lang="el-GR" sz="2000" dirty="0" err="1">
                <a:solidFill>
                  <a:srgbClr val="000000"/>
                </a:solidFill>
                <a:latin typeface="Calibri" panose="020F0502020204030204" pitchFamily="34" charset="0"/>
                <a:ea typeface="Calibri" panose="020F0502020204030204" pitchFamily="34" charset="0"/>
              </a:rPr>
              <a:t>Μπερντ</a:t>
            </a:r>
            <a:r>
              <a:rPr lang="el-GR" sz="2000" dirty="0">
                <a:solidFill>
                  <a:srgbClr val="000000"/>
                </a:solidFill>
                <a:latin typeface="Calibri" panose="020F0502020204030204" pitchFamily="34" charset="0"/>
                <a:ea typeface="Calibri" panose="020F0502020204030204" pitchFamily="34" charset="0"/>
              </a:rPr>
              <a:t> στην τάξη του. Ο Μαξ δεν ξέρει ακριβώς γιατί, αλλά κατά κάποιο τρόπο νιώθει εντελώς ενοχλημένος από τον </a:t>
            </a:r>
            <a:r>
              <a:rPr lang="el-GR" sz="2000" dirty="0" err="1">
                <a:solidFill>
                  <a:srgbClr val="000000"/>
                </a:solidFill>
                <a:latin typeface="Calibri" panose="020F0502020204030204" pitchFamily="34" charset="0"/>
                <a:ea typeface="Calibri" panose="020F0502020204030204" pitchFamily="34" charset="0"/>
              </a:rPr>
              <a:t>Μπερντ</a:t>
            </a:r>
            <a:r>
              <a:rPr lang="el-GR" sz="2000" dirty="0">
                <a:solidFill>
                  <a:srgbClr val="000000"/>
                </a:solidFill>
                <a:latin typeface="Calibri" panose="020F0502020204030204" pitchFamily="34" charset="0"/>
                <a:ea typeface="Calibri" panose="020F0502020204030204" pitchFamily="34" charset="0"/>
              </a:rPr>
              <a:t>. Αρχίζει λοιπόν να του κάνει τη ζωή δύσκολη στο μάθημα. Σύντομα όμως συνειδητοποιεί ότι αυτό θα οδηγήσει σε περαιτέρω προβλήματα. Και φυσικά αφορά και τον </a:t>
            </a:r>
            <a:r>
              <a:rPr lang="el-GR" sz="2000" dirty="0" err="1">
                <a:solidFill>
                  <a:srgbClr val="000000"/>
                </a:solidFill>
                <a:latin typeface="Calibri" panose="020F0502020204030204" pitchFamily="34" charset="0"/>
                <a:ea typeface="Calibri" panose="020F0502020204030204" pitchFamily="34" charset="0"/>
              </a:rPr>
              <a:t>Μπερντ</a:t>
            </a:r>
            <a:r>
              <a:rPr lang="el-GR" sz="2000" dirty="0">
                <a:solidFill>
                  <a:srgbClr val="000000"/>
                </a:solidFill>
                <a:latin typeface="Calibri" panose="020F0502020204030204" pitchFamily="34" charset="0"/>
                <a:ea typeface="Calibri" panose="020F0502020204030204" pitchFamily="34" charset="0"/>
              </a:rPr>
              <a:t>! Άλλωστε, πρέπει να βοηθηθεί κι αυτός. Πώς μπορούν όμως όλα αυτά να πετύχουν;</a:t>
            </a:r>
            <a:endParaRPr lang="el-GR" sz="20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6D2E691-C2E8-473E-8618-E5C4F0802743}"/>
              </a:ext>
            </a:extLst>
          </p:cNvPr>
          <p:cNvSpPr txBox="1"/>
          <p:nvPr/>
        </p:nvSpPr>
        <p:spPr>
          <a:xfrm>
            <a:off x="692857" y="5251041"/>
            <a:ext cx="7362176" cy="1477328"/>
          </a:xfrm>
          <a:prstGeom prst="rect">
            <a:avLst/>
          </a:prstGeom>
          <a:noFill/>
        </p:spPr>
        <p:txBody>
          <a:bodyPr wrap="square">
            <a:spAutoFit/>
          </a:bodyPr>
          <a:lstStyle/>
          <a:p>
            <a:pPr marL="285750" indent="-285750">
              <a:spcAft>
                <a:spcPts val="600"/>
              </a:spcAft>
              <a:buClr>
                <a:srgbClr val="7FC242"/>
              </a:buClr>
              <a:buFont typeface="Wingdings" panose="05000000000000000000" pitchFamily="2" charset="2"/>
              <a:buChar char="§"/>
            </a:pPr>
            <a:r>
              <a:rPr lang="el-GR" sz="2000" i="1" dirty="0"/>
              <a:t>Ποιες είναι οι κύριες ανάγκες που αντιμετωπίστηκαν εδώ;</a:t>
            </a:r>
          </a:p>
          <a:p>
            <a:pPr marL="285750" indent="-285750">
              <a:spcAft>
                <a:spcPts val="600"/>
              </a:spcAft>
              <a:buClr>
                <a:srgbClr val="7FC242"/>
              </a:buClr>
              <a:buFont typeface="Wingdings" panose="05000000000000000000" pitchFamily="2" charset="2"/>
              <a:buChar char="§"/>
            </a:pPr>
            <a:r>
              <a:rPr lang="el-GR" sz="2000" i="1" dirty="0"/>
              <a:t>Υπάρχουν καταστάσεις στη ζωή σας όπου αισθάνεστε αβοήθητοι και απειλούμενοι; </a:t>
            </a:r>
          </a:p>
          <a:p>
            <a:pPr marL="285750" indent="-285750">
              <a:spcAft>
                <a:spcPts val="600"/>
              </a:spcAft>
              <a:buClr>
                <a:srgbClr val="7FC242"/>
              </a:buClr>
              <a:buFont typeface="Wingdings" panose="05000000000000000000" pitchFamily="2" charset="2"/>
              <a:buChar char="§"/>
            </a:pPr>
            <a:r>
              <a:rPr lang="el-GR" sz="2000" i="1" dirty="0"/>
              <a:t>Τι κάνετε σε τέτοιες περιπτώσεις για να ελέγξετε την κατάσταση;</a:t>
            </a:r>
          </a:p>
        </p:txBody>
      </p:sp>
      <p:sp>
        <p:nvSpPr>
          <p:cNvPr id="9" name="TextBox 8">
            <a:extLst>
              <a:ext uri="{FF2B5EF4-FFF2-40B4-BE49-F238E27FC236}">
                <a16:creationId xmlns:a16="http://schemas.microsoft.com/office/drawing/2014/main" id="{EA4FAA99-A319-464E-824D-34A28E96452B}"/>
              </a:ext>
            </a:extLst>
          </p:cNvPr>
          <p:cNvSpPr txBox="1"/>
          <p:nvPr/>
        </p:nvSpPr>
        <p:spPr>
          <a:xfrm>
            <a:off x="7490451" y="1650327"/>
            <a:ext cx="4017005" cy="2631490"/>
          </a:xfrm>
          <a:prstGeom prst="rect">
            <a:avLst/>
          </a:prstGeom>
          <a:solidFill>
            <a:schemeClr val="accent5">
              <a:lumMod val="20000"/>
              <a:lumOff val="80000"/>
            </a:schemeClr>
          </a:solidFill>
        </p:spPr>
        <p:txBody>
          <a:bodyPr wrap="square">
            <a:spAutoFit/>
          </a:bodyPr>
          <a:lstStyle/>
          <a:p>
            <a:pPr>
              <a:spcAft>
                <a:spcPts val="600"/>
              </a:spcAft>
            </a:pPr>
            <a:r>
              <a:rPr lang="el-GR" sz="2000" b="1" dirty="0"/>
              <a:t>Ολόκληρη η ιστορία</a:t>
            </a:r>
          </a:p>
          <a:p>
            <a:pPr>
              <a:spcAft>
                <a:spcPts val="600"/>
              </a:spcAft>
            </a:pPr>
            <a:r>
              <a:rPr lang="el-GR" sz="2000" dirty="0"/>
              <a:t>Γεια σας, με λένε Μαρτίνα. Είμαι σύμβουλος καθοδήγησης σε επαγγελματικό σχολείο. Μου αρέσει η δουλειά μου. Είναι ενδιαφέρουσα, μερικές φορές λίγο εξαντλητική. Αλλά αυτό είναι μόνο ένα μέρος της. Οι συνάδελφοί μου </a:t>
            </a:r>
            <a:r>
              <a:rPr lang="en-US" sz="2000" dirty="0"/>
              <a:t>…</a:t>
            </a:r>
            <a:endParaRPr lang="el-GR" sz="2000" dirty="0"/>
          </a:p>
        </p:txBody>
      </p:sp>
      <p:sp>
        <p:nvSpPr>
          <p:cNvPr id="12" name="pop-up">
            <a:extLst>
              <a:ext uri="{FF2B5EF4-FFF2-40B4-BE49-F238E27FC236}">
                <a16:creationId xmlns:a16="http://schemas.microsoft.com/office/drawing/2014/main" id="{CF74EADD-AF37-4F7C-AE8A-B4C23A9D6692}"/>
              </a:ext>
            </a:extLst>
          </p:cNvPr>
          <p:cNvSpPr/>
          <p:nvPr/>
        </p:nvSpPr>
        <p:spPr>
          <a:xfrm>
            <a:off x="11124003" y="4281817"/>
            <a:ext cx="100633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3" name="TextBox 12">
            <a:extLst>
              <a:ext uri="{FF2B5EF4-FFF2-40B4-BE49-F238E27FC236}">
                <a16:creationId xmlns:a16="http://schemas.microsoft.com/office/drawing/2014/main" id="{B0D02A65-46C9-46A0-9B08-A1C5D6F1E4A4}"/>
              </a:ext>
            </a:extLst>
          </p:cNvPr>
          <p:cNvSpPr txBox="1"/>
          <p:nvPr/>
        </p:nvSpPr>
        <p:spPr>
          <a:xfrm>
            <a:off x="10112188" y="0"/>
            <a:ext cx="2091100"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Ιστορίες Επιτυχίας</a:t>
            </a:r>
          </a:p>
        </p:txBody>
      </p:sp>
      <p:sp>
        <p:nvSpPr>
          <p:cNvPr id="11" name="TextBox 10">
            <a:extLst>
              <a:ext uri="{FF2B5EF4-FFF2-40B4-BE49-F238E27FC236}">
                <a16:creationId xmlns:a16="http://schemas.microsoft.com/office/drawing/2014/main" id="{B7B0C60D-2B24-4FF7-8537-1A937E813C94}"/>
              </a:ext>
            </a:extLst>
          </p:cNvPr>
          <p:cNvSpPr txBox="1"/>
          <p:nvPr/>
        </p:nvSpPr>
        <p:spPr>
          <a:xfrm>
            <a:off x="24937" y="54485"/>
            <a:ext cx="11208300" cy="6720388"/>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sz="1300" dirty="0"/>
              <a:t>Γεια σας, με λένε Μαρτίνα. Είμαι σύμβουλος καθοδήγησης σε επαγγελματικό σχολείο. Μου αρέσει η δουλειά μου. Είναι ενδιαφέρουσα, μερικές φορές λίγο εξαντλητική. Αλλά αυτό είναι μόνο ένα μέρος της. Οι συνάδελφοί μου με καλούν πάντα όταν υπάρχουν προβλήματα. Όταν χρειάζεται μια ειλικρινής συζήτηση. Και μπορώ να ακούσω πολύ καλά και αυτό συχνά βοηθάει πολύ.</a:t>
            </a:r>
          </a:p>
          <a:p>
            <a:pPr>
              <a:spcAft>
                <a:spcPts val="600"/>
              </a:spcAft>
            </a:pPr>
            <a:r>
              <a:rPr lang="el-GR" sz="1300" dirty="0"/>
              <a:t>Ο λόγος για τον οποίο ήρθε ο Μαξ σε μένα από τον καθηγητή μαθηματικών του είναι ότι ο Μαξ επιτέθηκε στον συμμαθητή του </a:t>
            </a:r>
            <a:r>
              <a:rPr lang="el-GR" sz="1300" dirty="0" err="1"/>
              <a:t>Μπερντ</a:t>
            </a:r>
            <a:r>
              <a:rPr lang="el-GR" sz="1300" dirty="0"/>
              <a:t> και - όπως αποδείχθηκε - το έχει κάνει αρκετές φορές στο παρελθόν. Φυσικά, δεν μπορούμε να το ανεχτούμε αυτό εδώ στο σχολείο. Τελευταία, ο Μαξ έχει επιτεθεί στον συμμαθητή του </a:t>
            </a:r>
            <a:r>
              <a:rPr lang="el-GR" sz="1300" dirty="0" err="1"/>
              <a:t>Μπερντ</a:t>
            </a:r>
            <a:r>
              <a:rPr lang="el-GR" sz="1300" dirty="0"/>
              <a:t> αρκετές φορές. Ο </a:t>
            </a:r>
            <a:r>
              <a:rPr lang="el-GR" sz="1300" dirty="0" err="1"/>
              <a:t>Μπερντ</a:t>
            </a:r>
            <a:r>
              <a:rPr lang="el-GR" sz="1300" dirty="0"/>
              <a:t> είναι αρκετά μικροκαμωμένος για την ηλικία του. Είναι μάλλον ντροπαλός και του αρέσει να υποχωρεί. Και τι κάνει τώρα ο Μαξ; Δυσκολεύει τη ζωή του </a:t>
            </a:r>
            <a:r>
              <a:rPr lang="el-GR" sz="1300" dirty="0" err="1"/>
              <a:t>Μπερντ</a:t>
            </a:r>
            <a:r>
              <a:rPr lang="el-GR" sz="1300" dirty="0"/>
              <a:t> όπου μπορεί. Στα διαλείμματα, ο </a:t>
            </a:r>
            <a:r>
              <a:rPr lang="el-GR" sz="1300" dirty="0" err="1"/>
              <a:t>Μπερντ</a:t>
            </a:r>
            <a:r>
              <a:rPr lang="el-GR" sz="1300" dirty="0"/>
              <a:t> δεν είναι πλέον ασφαλής από αυτόν. Ο Μαξ του κρύβει το κινητό του ή τα πράγματα του σχολείου του και του κάνει πλάκες. Τις προάλλες ο </a:t>
            </a:r>
            <a:r>
              <a:rPr lang="el-GR" sz="1300" dirty="0" err="1"/>
              <a:t>Μπερντ</a:t>
            </a:r>
            <a:r>
              <a:rPr lang="el-GR" sz="1300" dirty="0"/>
              <a:t> διέφυγε στην τουαλέτα, αλλά ο Μαξ τον κυνήγησε και εκεί και τον πιτσίλισε με νερό. Και ο καθηγητής μαθηματικών του τον έπιασε </a:t>
            </a:r>
            <a:r>
              <a:rPr lang="el-GR" sz="1300" dirty="0" err="1"/>
              <a:t>επ</a:t>
            </a:r>
            <a:r>
              <a:rPr lang="el-GR" sz="1300" dirty="0"/>
              <a:t> </a:t>
            </a:r>
            <a:r>
              <a:rPr lang="el-GR" sz="1300" dirty="0" err="1"/>
              <a:t>αυτοφόρω</a:t>
            </a:r>
            <a:r>
              <a:rPr lang="el-GR" sz="1300" dirty="0"/>
              <a:t>. Αυτή τη φορά ο </a:t>
            </a:r>
            <a:r>
              <a:rPr lang="el-GR" sz="1300" dirty="0" err="1"/>
              <a:t>Μπερντ</a:t>
            </a:r>
            <a:r>
              <a:rPr lang="el-GR" sz="1300" dirty="0"/>
              <a:t> ζήτησε βοήθεια τόσο δυνατά που ακούστηκε σε όλο το διάδρομο. Και τότε ο Μαξ κάθισε στο γραφείο μου πολύ μαζεμένος. Είχα μια μακρά συζήτηση με τον Μαξ. Μου αρέσει πολύ ο Μαξ και ξέρω μέχρι τώρα ότι δεν είναι η ζωή του εύκολη στο σπίτι.</a:t>
            </a:r>
          </a:p>
          <a:p>
            <a:pPr>
              <a:spcAft>
                <a:spcPts val="600"/>
              </a:spcAft>
            </a:pPr>
            <a:r>
              <a:rPr lang="el-GR" sz="1300" dirty="0"/>
              <a:t>Ο Μαξ μου είπε κατά τη διάρκεια της συνομιλίας μας ότι ο πατέρας του είναι συχνά εκνευριστικός, ειδικά όταν έχει προβλήματα και άγχος στη δουλειά. Και αυτό συμβαίνει αρκετά συχνά! Στη συνέχεια, ο πατέρας του φωνάζει θυμωμένος για μικρά πράγματα και συχνά ο Μαξ παίρνει τιμωρίες από τον πατέρα του. Του απαγορεύεται η έξοδος, πρέπει να παραδώσει την κονσόλα παιχνιδιών του ή ο πατέρας του αφαιρεί το αγαπημένο του </a:t>
            </a:r>
            <a:r>
              <a:rPr lang="el-GR" sz="1300" dirty="0" err="1"/>
              <a:t>smartphone</a:t>
            </a:r>
            <a:r>
              <a:rPr lang="el-GR" sz="1300" dirty="0"/>
              <a:t>. Ο Μαξ θυμώνει πολύ σε τέτοιες καταστάσεις, αλλά δεν τολμά να πει τίποτα στον πατέρα του.</a:t>
            </a:r>
          </a:p>
          <a:p>
            <a:pPr>
              <a:spcAft>
                <a:spcPts val="600"/>
              </a:spcAft>
            </a:pPr>
            <a:r>
              <a:rPr lang="el-GR" sz="1300" dirty="0"/>
              <a:t>Στη συνέχεια μίλησα πολύ για αυτό με τον Μαξ. Στην αρχή είπε ότι δεν ήξερε πραγματικά γιατί δεν άφησε τον καημένο τον </a:t>
            </a:r>
            <a:r>
              <a:rPr lang="el-GR" sz="1300" dirty="0" err="1"/>
              <a:t>Μπερντ</a:t>
            </a:r>
            <a:r>
              <a:rPr lang="el-GR" sz="1300" dirty="0"/>
              <a:t> ήσυχο. Στη συνέχεια, κατά τη διάρκεια της συνομιλίας, καταλήξαμε στο συμπέρασμα ότι ο Μαξ νιώθει εντελώς ενοχλημένος από τον </a:t>
            </a:r>
            <a:r>
              <a:rPr lang="el-GR" sz="1300" dirty="0" err="1"/>
              <a:t>Μπερντ</a:t>
            </a:r>
            <a:r>
              <a:rPr lang="el-GR" sz="1300" dirty="0"/>
              <a:t>. Ο </a:t>
            </a:r>
            <a:r>
              <a:rPr lang="el-GR" sz="1300" dirty="0" err="1"/>
              <a:t>Μπερντ</a:t>
            </a:r>
            <a:r>
              <a:rPr lang="el-GR" sz="1300" dirty="0"/>
              <a:t> είναι αρκετά μικρός για την ηλικία του και αρκετά ντροπαλός. Και όταν αρχίζει να κουνιέται νευρικά, ανάβει τα λαμπάκια του Μαξ. Το γεγονός ότι ο </a:t>
            </a:r>
            <a:r>
              <a:rPr lang="el-GR" sz="1300" dirty="0" err="1"/>
              <a:t>Μπερντ</a:t>
            </a:r>
            <a:r>
              <a:rPr lang="el-GR" sz="1300" dirty="0"/>
              <a:t> είναι τόσο μικρός και αβοήθητος θυμίζει στον Μαξ πώς νιώθει σαν στο σπίτι του με τον πατέρα του. Όταν βασανίζει τον φτωχό </a:t>
            </a:r>
            <a:r>
              <a:rPr lang="el-GR" sz="1300" dirty="0" err="1"/>
              <a:t>Μπερντ</a:t>
            </a:r>
            <a:r>
              <a:rPr lang="el-GR" sz="1300" dirty="0"/>
              <a:t>, είναι τελικά ο ισχυρός, αυτός που το ορίζει και το απολαμβάνει. Αλλά ούτε και τον κάνει ευτυχισμένο. Αισθάνεται μια δυσάρεστη αίσθηση και αυτό του λέει ότι αυτό που κάνει δεν είναι εντάξει.</a:t>
            </a:r>
          </a:p>
          <a:p>
            <a:pPr>
              <a:spcAft>
                <a:spcPts val="600"/>
              </a:spcAft>
            </a:pPr>
            <a:r>
              <a:rPr lang="el-GR" sz="1300" dirty="0"/>
              <a:t>Τότε του είπα ότι όταν ο πατέρας του θυμώνει έτσι στο σπίτι, πιθανότατα συχνά νιώθει αρκετά ανήμπορος. Αυτό έκανε τον Μαξ αρκετά άβολο στην αρχή. Αλλά ναι, είπε τότε, είναι πραγματικά πολύ ανήμπορος στο σπίτι σε τέτοιες καταστάσεις. Και αυτό είναι πραγματικά ένα «χάλια συναίσθημα», είπε. Στη συνέχεια μιλήσαμε για το τι πραγματικά θα ήθελε - για τις ανάγκες του. Και φυσικά, μιλήσαμε επίσης για τον φτωχό </a:t>
            </a:r>
            <a:r>
              <a:rPr lang="el-GR" sz="1300" dirty="0" err="1"/>
              <a:t>Μπερντ</a:t>
            </a:r>
            <a:r>
              <a:rPr lang="el-GR" sz="1300" dirty="0"/>
              <a:t> και ποιες μπορεί να είναι οι ανάγκες του. Ο Μαξ έπρεπε τότε να παραδεχτεί ότι δεν έκανε καλό στον </a:t>
            </a:r>
            <a:r>
              <a:rPr lang="el-GR" sz="1300" dirty="0" err="1"/>
              <a:t>Μπερντ</a:t>
            </a:r>
            <a:r>
              <a:rPr lang="el-GR" sz="1300" dirty="0"/>
              <a:t> ή στον εαυτό του με τη συμπεριφορά του. </a:t>
            </a:r>
          </a:p>
          <a:p>
            <a:pPr>
              <a:spcAft>
                <a:spcPts val="600"/>
              </a:spcAft>
            </a:pPr>
            <a:r>
              <a:rPr lang="el-GR" sz="1300" dirty="0"/>
              <a:t>Μετά την πρώτη μας συνομιλία, τώρα βλέπω τακτικά τον Μαξ. Κάποια στιγμή, ο Μαξ μάλιστα συμφώνησε να καλέσει τον πατέρα του σε μια από τις συνομιλίες μας. Ο πατέρας του ήταν πολύ αμυντικός στην αρχή. Δεν ήθελε πραγματικά να εμπλακεί στη συζήτηση. Αλλά όσο περισσότερο μιλούσαμε, τόσο περισσότερο συνειδητοποιούσε πόσο υποφέρει ο γιος του από τις εκρήξεις θυμού του. Επηρεάστηκε αρκετά και υποσχέθηκε να λάβει επαγγελματική βοήθεια. Και πραγματικά! Αργότερα, ο Μαξ μου είπε ότι ο πατέρας του τώρα κάνει μαθήματα τεχνικών χαλάρωσης.</a:t>
            </a:r>
          </a:p>
          <a:p>
            <a:pPr>
              <a:spcAft>
                <a:spcPts val="600"/>
              </a:spcAft>
            </a:pPr>
            <a:r>
              <a:rPr lang="el-GR" sz="1300" dirty="0"/>
              <a:t>Και τα πράγματα επιτέλους γίνονται καλύτερα για τον Μαξ στο σπίτι. Ο πατέρας του δεν είναι πλέον τόσο θυμωμένος, λέει. Και να, ο Μαξ άλλαξε επίσης τη συμπεριφορά του. Αφήνει τον </a:t>
            </a:r>
            <a:r>
              <a:rPr lang="el-GR" sz="1300" dirty="0" err="1"/>
              <a:t>Μπερντ</a:t>
            </a:r>
            <a:r>
              <a:rPr lang="el-GR" sz="1300" dirty="0"/>
              <a:t> ήσυχο τώρα. Ναι, ακόμη περισσότερο! Τώρα στέκεται πάντα δίπλα στον </a:t>
            </a:r>
            <a:r>
              <a:rPr lang="el-GR" sz="1300" dirty="0" err="1"/>
              <a:t>Μπερντ</a:t>
            </a:r>
            <a:r>
              <a:rPr lang="el-GR" sz="1300" dirty="0"/>
              <a:t> όταν κάποιος στην τάξη λέει κάτι ηλίθιο γι’ αυτόν. Πώς το ξέρω αυτό; Φυσικά, είχα επίσης μερικές συζητήσεις με τον </a:t>
            </a:r>
            <a:r>
              <a:rPr lang="el-GR" sz="1300" dirty="0" err="1"/>
              <a:t>Μπερντ</a:t>
            </a:r>
            <a:r>
              <a:rPr lang="el-GR" sz="1300" dirty="0"/>
              <a:t> και τώρα τα πάει πολύ καλύτερα στο μάθημα. Τώρα που ο Μαξ στέκεται δίπλα του, έχει μεγαλύτερη εμπιστοσύνη στον εαυτό του: και αυτό είναι πραγματικά καλό για αυτόν</a:t>
            </a:r>
            <a:r>
              <a:rPr lang="en-GB" sz="1300" dirty="0"/>
              <a:t>.</a:t>
            </a:r>
            <a:endParaRPr lang="el-GR" sz="1300" dirty="0"/>
          </a:p>
        </p:txBody>
      </p:sp>
    </p:spTree>
    <p:extLst>
      <p:ext uri="{BB962C8B-B14F-4D97-AF65-F5344CB8AC3E}">
        <p14:creationId xmlns:p14="http://schemas.microsoft.com/office/powerpoint/2010/main" val="38082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1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0" fill="hold" display="0">
                  <p:stCondLst>
                    <p:cond delay="indefinite"/>
                  </p:stCondLst>
                  <p:endCondLst>
                    <p:cond evt="onStopAudio" delay="0">
                      <p:tgtEl>
                        <p:sldTgt/>
                      </p:tgtEl>
                    </p:cond>
                  </p:endCondLst>
                </p:cTn>
                <p:tgtEl>
                  <p:spTgt spid="6"/>
                </p:tgtEl>
              </p:cMediaNode>
            </p:audio>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7B7166-1E16-4548-B58B-7059A20B6374}"/>
              </a:ext>
            </a:extLst>
          </p:cNvPr>
          <p:cNvSpPr>
            <a:spLocks noGrp="1"/>
          </p:cNvSpPr>
          <p:nvPr>
            <p:ph type="title"/>
          </p:nvPr>
        </p:nvSpPr>
        <p:spPr/>
        <p:txBody>
          <a:bodyPr/>
          <a:lstStyle/>
          <a:p>
            <a:r>
              <a:rPr lang="el-GR" dirty="0"/>
              <a:t>Σκεφτείτε</a:t>
            </a:r>
          </a:p>
        </p:txBody>
      </p:sp>
      <p:sp>
        <p:nvSpPr>
          <p:cNvPr id="26" name="TextBox 25">
            <a:extLst>
              <a:ext uri="{FF2B5EF4-FFF2-40B4-BE49-F238E27FC236}">
                <a16:creationId xmlns:a16="http://schemas.microsoft.com/office/drawing/2014/main" id="{222F2339-9F25-4849-85F5-4DB97B07FCB3}"/>
              </a:ext>
            </a:extLst>
          </p:cNvPr>
          <p:cNvSpPr txBox="1"/>
          <p:nvPr/>
        </p:nvSpPr>
        <p:spPr>
          <a:xfrm>
            <a:off x="1389950" y="5650902"/>
            <a:ext cx="9358072" cy="1200329"/>
          </a:xfrm>
          <a:prstGeom prst="rect">
            <a:avLst/>
          </a:prstGeom>
          <a:solidFill>
            <a:schemeClr val="bg1">
              <a:lumMod val="95000"/>
            </a:schemeClr>
          </a:solidFill>
          <a:ln>
            <a:solidFill>
              <a:srgbClr val="FFC000"/>
            </a:solidFill>
          </a:ln>
        </p:spPr>
        <p:txBody>
          <a:bodyPr wrap="square">
            <a:spAutoFit/>
          </a:bodyPr>
          <a:lstStyle/>
          <a:p>
            <a:r>
              <a:rPr lang="el-GR" dirty="0">
                <a:latin typeface="Calibri" panose="020F0502020204030204" pitchFamily="34" charset="0"/>
                <a:ea typeface="Calibri" panose="020F0502020204030204" pitchFamily="34" charset="0"/>
              </a:rPr>
              <a:t>Φανταστείτε έναν κόσμο όπου οι άνθρωποι είναι σε αρμονία με τον εαυτό τους και είναι ευγενικοί και καλοπροαίρετοι απέναντι στους άλλους. Ένα κόσμο όπου οι άνθρωποι προσπαθούν να κατανοήσουν και να υποστηρίξουν ο ένας τον άλλον! </a:t>
            </a:r>
            <a:r>
              <a:rPr lang="el-GR" b="1" i="1" dirty="0">
                <a:latin typeface="Calibri" panose="020F0502020204030204" pitchFamily="34" charset="0"/>
                <a:ea typeface="Calibri" panose="020F0502020204030204" pitchFamily="34" charset="0"/>
              </a:rPr>
              <a:t>Θα εξακολουθούσε να υπάρχει ασέβεια για τα ανθρώπινα δικαιώματα, την καταπίεση, την εκμετάλλευση και τους πολέμους</a:t>
            </a:r>
            <a:r>
              <a:rPr lang="en-GB" b="1" i="1" dirty="0">
                <a:latin typeface="Calibri" panose="020F0502020204030204" pitchFamily="34" charset="0"/>
                <a:ea typeface="Calibri" panose="020F0502020204030204" pitchFamily="34" charset="0"/>
              </a:rPr>
              <a:t>! </a:t>
            </a:r>
            <a:endParaRPr lang="el-GR" b="1" i="1" dirty="0">
              <a:effectLst/>
              <a:latin typeface="Calibri" panose="020F0502020204030204" pitchFamily="34" charset="0"/>
              <a:ea typeface="Calibri" panose="020F0502020204030204" pitchFamily="34" charset="0"/>
            </a:endParaRPr>
          </a:p>
        </p:txBody>
      </p:sp>
      <p:grpSp>
        <p:nvGrpSpPr>
          <p:cNvPr id="13" name="Ομάδα 12" descr="A think about icon.">
            <a:extLst>
              <a:ext uri="{FF2B5EF4-FFF2-40B4-BE49-F238E27FC236}">
                <a16:creationId xmlns:a16="http://schemas.microsoft.com/office/drawing/2014/main" id="{13736681-0C02-4B48-9C52-143E5D23BBDF}"/>
              </a:ext>
            </a:extLst>
          </p:cNvPr>
          <p:cNvGrpSpPr/>
          <p:nvPr/>
        </p:nvGrpSpPr>
        <p:grpSpPr>
          <a:xfrm>
            <a:off x="3713563" y="-125783"/>
            <a:ext cx="2262424" cy="1867635"/>
            <a:chOff x="3107475" y="2936100"/>
            <a:chExt cx="2142411" cy="2142411"/>
          </a:xfrm>
        </p:grpSpPr>
        <p:pic>
          <p:nvPicPr>
            <p:cNvPr id="14" name="Γραφικό 13" descr="Συννεφάκι σκέψης περίγραμμα">
              <a:extLst>
                <a:ext uri="{FF2B5EF4-FFF2-40B4-BE49-F238E27FC236}">
                  <a16:creationId xmlns:a16="http://schemas.microsoft.com/office/drawing/2014/main" id="{C3D07491-3C0D-414F-9B08-81A80EC8AF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7475" y="2936100"/>
              <a:ext cx="2142411" cy="2142411"/>
            </a:xfrm>
            <a:prstGeom prst="rect">
              <a:avLst/>
            </a:prstGeom>
          </p:spPr>
        </p:pic>
        <p:sp>
          <p:nvSpPr>
            <p:cNvPr id="15" name="TextBox 14">
              <a:extLst>
                <a:ext uri="{FF2B5EF4-FFF2-40B4-BE49-F238E27FC236}">
                  <a16:creationId xmlns:a16="http://schemas.microsoft.com/office/drawing/2014/main" id="{26735B27-2D4C-4ED4-B557-5F1A8C52839E}"/>
                </a:ext>
              </a:extLst>
            </p:cNvPr>
            <p:cNvSpPr txBox="1"/>
            <p:nvPr/>
          </p:nvSpPr>
          <p:spPr>
            <a:xfrm>
              <a:off x="3937352" y="3104147"/>
              <a:ext cx="441437" cy="1376928"/>
            </a:xfrm>
            <a:prstGeom prst="rect">
              <a:avLst/>
            </a:prstGeom>
            <a:noFill/>
          </p:spPr>
          <p:txBody>
            <a:bodyPr wrap="square" rtlCol="0">
              <a:spAutoFit/>
            </a:bodyPr>
            <a:lstStyle/>
            <a:p>
              <a:r>
                <a:rPr lang="el-GR" sz="7200" dirty="0">
                  <a:solidFill>
                    <a:srgbClr val="E12A3C"/>
                  </a:solidFill>
                </a:rPr>
                <a:t>;</a:t>
              </a:r>
            </a:p>
          </p:txBody>
        </p:sp>
      </p:grpSp>
      <p:pic>
        <p:nvPicPr>
          <p:cNvPr id="9" name="Grafik 116">
            <a:extLst>
              <a:ext uri="{FF2B5EF4-FFF2-40B4-BE49-F238E27FC236}">
                <a16:creationId xmlns:a16="http://schemas.microsoft.com/office/drawing/2014/main" id="{7B1080FB-7A08-41F8-B20D-BB5568F9178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51792" y="1741852"/>
            <a:ext cx="3997910" cy="2080056"/>
          </a:xfrm>
          <a:prstGeom prst="rect">
            <a:avLst/>
          </a:prstGeom>
          <a:noFill/>
          <a:ln>
            <a:noFill/>
          </a:ln>
          <a:extLst>
            <a:ext uri="{53640926-AAD7-44D8-BBD7-CCE9431645EC}">
              <a14:shadowObscured xmlns:a14="http://schemas.microsoft.com/office/drawing/2010/main"/>
            </a:ext>
          </a:extLst>
        </p:spPr>
      </p:pic>
      <p:pic>
        <p:nvPicPr>
          <p:cNvPr id="10" name="Grafik 1">
            <a:extLst>
              <a:ext uri="{FF2B5EF4-FFF2-40B4-BE49-F238E27FC236}">
                <a16:creationId xmlns:a16="http://schemas.microsoft.com/office/drawing/2014/main" id="{AC641B2E-8ACE-47B3-85F9-DED5A07F60D2}"/>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249702" y="1767928"/>
            <a:ext cx="4330546" cy="2253468"/>
          </a:xfrm>
          <a:prstGeom prst="rect">
            <a:avLst/>
          </a:prstGeom>
          <a:noFill/>
          <a:ln>
            <a:noFill/>
          </a:ln>
          <a:extLst>
            <a:ext uri="{53640926-AAD7-44D8-BBD7-CCE9431645EC}">
              <a14:shadowObscured xmlns:a14="http://schemas.microsoft.com/office/drawing/2010/main"/>
            </a:ext>
          </a:extLst>
        </p:spPr>
      </p:pic>
      <p:pic>
        <p:nvPicPr>
          <p:cNvPr id="11" name="Grafik 117">
            <a:extLst>
              <a:ext uri="{FF2B5EF4-FFF2-40B4-BE49-F238E27FC236}">
                <a16:creationId xmlns:a16="http://schemas.microsoft.com/office/drawing/2014/main" id="{C395F9C5-4DB3-4305-A869-42B630149A64}"/>
              </a:ext>
            </a:extLst>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8247612" y="1758152"/>
            <a:ext cx="4350001" cy="2263244"/>
          </a:xfrm>
          <a:prstGeom prst="rect">
            <a:avLst/>
          </a:prstGeom>
          <a:noFill/>
          <a:ln>
            <a:noFill/>
          </a:ln>
          <a:extLst>
            <a:ext uri="{53640926-AAD7-44D8-BBD7-CCE9431645EC}">
              <a14:shadowObscured xmlns:a14="http://schemas.microsoft.com/office/drawing/2010/main"/>
            </a:ext>
          </a:extLst>
        </p:spPr>
      </p:pic>
      <p:pic>
        <p:nvPicPr>
          <p:cNvPr id="12" name="Grafik 2">
            <a:extLst>
              <a:ext uri="{FF2B5EF4-FFF2-40B4-BE49-F238E27FC236}">
                <a16:creationId xmlns:a16="http://schemas.microsoft.com/office/drawing/2014/main" id="{7BFD6B7B-7D3A-49F7-A595-A2E5287C49D4}"/>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443978" y="4008029"/>
            <a:ext cx="5125930" cy="1635125"/>
          </a:xfrm>
          <a:prstGeom prst="rect">
            <a:avLst/>
          </a:prstGeom>
          <a:noFill/>
          <a:ln>
            <a:noFill/>
          </a:ln>
          <a:extLst>
            <a:ext uri="{53640926-AAD7-44D8-BBD7-CCE9431645EC}">
              <a14:shadowObscured xmlns:a14="http://schemas.microsoft.com/office/drawing/2010/main"/>
            </a:ext>
          </a:extLst>
        </p:spPr>
      </p:pic>
      <p:pic>
        <p:nvPicPr>
          <p:cNvPr id="17" name="Grafik 118">
            <a:extLst>
              <a:ext uri="{FF2B5EF4-FFF2-40B4-BE49-F238E27FC236}">
                <a16:creationId xmlns:a16="http://schemas.microsoft.com/office/drawing/2014/main" id="{458E61D1-6AAB-487F-B7C7-7E4B9622E579}"/>
              </a:ext>
            </a:extLst>
          </p:cNvPr>
          <p:cNvPicPr>
            <a:picLocks noChangeAspect="1"/>
          </p:cNvPicPr>
          <p:nvPr/>
        </p:nvPicPr>
        <p:blipFill rotWithShape="1">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266472" y="4101691"/>
            <a:ext cx="4481550" cy="1447800"/>
          </a:xfrm>
          <a:prstGeom prst="rect">
            <a:avLst/>
          </a:prstGeom>
          <a:noFill/>
          <a:ln>
            <a:noFill/>
          </a:ln>
          <a:extLst>
            <a:ext uri="{53640926-AAD7-44D8-BBD7-CCE9431645EC}">
              <a14:shadowObscured xmlns:a14="http://schemas.microsoft.com/office/drawing/2010/main"/>
            </a:ext>
          </a:extLst>
        </p:spPr>
      </p:pic>
      <p:graphicFrame>
        <p:nvGraphicFramePr>
          <p:cNvPr id="18" name="Διάγραμμα 17">
            <a:extLst>
              <a:ext uri="{FF2B5EF4-FFF2-40B4-BE49-F238E27FC236}">
                <a16:creationId xmlns:a16="http://schemas.microsoft.com/office/drawing/2014/main" id="{2F317573-62A5-46CF-8E35-553B0A21F3B1}"/>
              </a:ext>
            </a:extLst>
          </p:cNvPr>
          <p:cNvGraphicFramePr/>
          <p:nvPr>
            <p:extLst>
              <p:ext uri="{D42A27DB-BD31-4B8C-83A1-F6EECF244321}">
                <p14:modId xmlns:p14="http://schemas.microsoft.com/office/powerpoint/2010/main" val="2909637865"/>
              </p:ext>
            </p:extLst>
          </p:nvPr>
        </p:nvGraphicFramePr>
        <p:xfrm>
          <a:off x="251792" y="1385848"/>
          <a:ext cx="11940208" cy="43149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9" name="TextBox 18">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sz="1800" dirty="0">
                <a:solidFill>
                  <a:schemeClr val="bg1"/>
                </a:solidFill>
                <a:effectLst>
                  <a:outerShdw blurRad="38100" dist="38100" dir="2700000" algn="tl">
                    <a:srgbClr val="000000">
                      <a:alpha val="43137"/>
                    </a:srgbClr>
                  </a:outerShdw>
                </a:effectLst>
              </a:rPr>
              <a:t>Εισαγωγή</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8917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1-Lea-EL">
            <a:hlinkClick r:id="" action="ppaction://media"/>
            <a:extLst>
              <a:ext uri="{FF2B5EF4-FFF2-40B4-BE49-F238E27FC236}">
                <a16:creationId xmlns:a16="http://schemas.microsoft.com/office/drawing/2014/main" id="{BF0F9F32-413C-E7C1-5B60-4D61A9077A4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7479390" y="4449670"/>
            <a:ext cx="1905740" cy="1905740"/>
          </a:xfrm>
        </p:spPr>
      </p:pic>
      <p:sp>
        <p:nvSpPr>
          <p:cNvPr id="2" name="Τίτλος 1">
            <a:extLst>
              <a:ext uri="{FF2B5EF4-FFF2-40B4-BE49-F238E27FC236}">
                <a16:creationId xmlns:a16="http://schemas.microsoft.com/office/drawing/2014/main" id="{576A9612-9A85-4AFC-A5ED-D22E16618B63}"/>
              </a:ext>
            </a:extLst>
          </p:cNvPr>
          <p:cNvSpPr>
            <a:spLocks noGrp="1"/>
          </p:cNvSpPr>
          <p:nvPr>
            <p:ph type="title"/>
          </p:nvPr>
        </p:nvSpPr>
        <p:spPr>
          <a:xfrm>
            <a:off x="838200" y="365125"/>
            <a:ext cx="11353800" cy="1325563"/>
          </a:xfrm>
        </p:spPr>
        <p:txBody>
          <a:bodyPr>
            <a:noAutofit/>
          </a:bodyPr>
          <a:lstStyle/>
          <a:p>
            <a:r>
              <a:rPr lang="el-GR" sz="3600" dirty="0"/>
              <a:t>Ιστορία</a:t>
            </a:r>
            <a:r>
              <a:rPr lang="en-US" sz="3600" dirty="0"/>
              <a:t>: </a:t>
            </a:r>
            <a:r>
              <a:rPr lang="el-GR" sz="3600" dirty="0"/>
              <a:t>Ξενοφοβία - Επιβίωση, Αίσθηση του ανήκειν, Δύναμη, Ελευθερία</a:t>
            </a:r>
          </a:p>
        </p:txBody>
      </p:sp>
      <p:sp>
        <p:nvSpPr>
          <p:cNvPr id="5" name="TextBox 4">
            <a:extLst>
              <a:ext uri="{FF2B5EF4-FFF2-40B4-BE49-F238E27FC236}">
                <a16:creationId xmlns:a16="http://schemas.microsoft.com/office/drawing/2014/main" id="{1A6BF935-B1B8-49C8-966A-4AF44E6BEE47}"/>
              </a:ext>
            </a:extLst>
          </p:cNvPr>
          <p:cNvSpPr txBox="1"/>
          <p:nvPr/>
        </p:nvSpPr>
        <p:spPr>
          <a:xfrm>
            <a:off x="812803" y="1564312"/>
            <a:ext cx="6112932" cy="2829493"/>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l-GR" sz="2000" b="1" dirty="0">
                <a:solidFill>
                  <a:srgbClr val="000000"/>
                </a:solidFill>
                <a:latin typeface="Calibri" panose="020F0502020204030204" pitchFamily="34" charset="0"/>
                <a:ea typeface="Calibri" panose="020F0502020204030204" pitchFamily="34" charset="0"/>
              </a:rPr>
              <a:t>Περίληψη</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solidFill>
                  <a:srgbClr val="000000"/>
                </a:solidFill>
                <a:latin typeface="Calibri" panose="020F0502020204030204" pitchFamily="34" charset="0"/>
                <a:ea typeface="Calibri" panose="020F0502020204030204" pitchFamily="34" charset="0"/>
              </a:rPr>
              <a:t>Ο </a:t>
            </a:r>
            <a:r>
              <a:rPr lang="el-GR" sz="2000" dirty="0" err="1">
                <a:solidFill>
                  <a:srgbClr val="000000"/>
                </a:solidFill>
                <a:latin typeface="Calibri" panose="020F0502020204030204" pitchFamily="34" charset="0"/>
                <a:ea typeface="Calibri" panose="020F0502020204030204" pitchFamily="34" charset="0"/>
              </a:rPr>
              <a:t>Αχμάντ</a:t>
            </a:r>
            <a:r>
              <a:rPr lang="el-GR" sz="2000" dirty="0">
                <a:solidFill>
                  <a:srgbClr val="000000"/>
                </a:solidFill>
                <a:latin typeface="Calibri" panose="020F0502020204030204" pitchFamily="34" charset="0"/>
                <a:ea typeface="Calibri" panose="020F0502020204030204" pitchFamily="34" charset="0"/>
              </a:rPr>
              <a:t> είναι νέος στην τάξη και έχει έλθει σε αυτή τη χώρα λίγο καιρό πριν. Έπρεπε να εγκαταλείψει την παλιά του πατρίδα. Ως ξένος, δεν το βρίσκει απαραίτητα εύκολο. Όταν ο </a:t>
            </a:r>
            <a:r>
              <a:rPr lang="el-GR" sz="2000" dirty="0" err="1">
                <a:solidFill>
                  <a:srgbClr val="000000"/>
                </a:solidFill>
                <a:latin typeface="Calibri" panose="020F0502020204030204" pitchFamily="34" charset="0"/>
                <a:ea typeface="Calibri" panose="020F0502020204030204" pitchFamily="34" charset="0"/>
              </a:rPr>
              <a:t>Αχμάντ</a:t>
            </a:r>
            <a:r>
              <a:rPr lang="el-GR" sz="2000" dirty="0">
                <a:solidFill>
                  <a:srgbClr val="000000"/>
                </a:solidFill>
                <a:latin typeface="Calibri" panose="020F0502020204030204" pitchFamily="34" charset="0"/>
                <a:ea typeface="Calibri" panose="020F0502020204030204" pitchFamily="34" charset="0"/>
              </a:rPr>
              <a:t> αντιμετωπίζει προβλήματα με μεγαλύτερους μαθητές, πολλές από τις βασικές του ανάγκες απειλούνται. Συμπαραστέκεται κανείς πραγματικά σ’ αυτόν;</a:t>
            </a:r>
            <a:endParaRPr lang="el-GR" sz="20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6D2E691-C2E8-473E-8618-E5C4F0802743}"/>
              </a:ext>
            </a:extLst>
          </p:cNvPr>
          <p:cNvSpPr txBox="1"/>
          <p:nvPr/>
        </p:nvSpPr>
        <p:spPr>
          <a:xfrm>
            <a:off x="838200" y="4394795"/>
            <a:ext cx="8139545" cy="2544286"/>
          </a:xfrm>
          <a:prstGeom prst="rect">
            <a:avLst/>
          </a:prstGeom>
          <a:noFill/>
        </p:spPr>
        <p:txBody>
          <a:bodyPr wrap="square">
            <a:spAutoFit/>
          </a:bodyPr>
          <a:lstStyle/>
          <a:p>
            <a:pPr>
              <a:spcAft>
                <a:spcPts val="800"/>
              </a:spcAft>
            </a:pPr>
            <a:r>
              <a:rPr lang="el-GR" b="1" dirty="0">
                <a:solidFill>
                  <a:srgbClr val="000000"/>
                </a:solidFill>
                <a:latin typeface="Calibri" panose="020F0502020204030204" pitchFamily="34" charset="0"/>
                <a:ea typeface="Calibri" panose="020F0502020204030204" pitchFamily="34" charset="0"/>
              </a:rPr>
              <a:t>Τι ανάγκες έχουν αντιμετωπιστεί εδώ;</a:t>
            </a:r>
            <a:endParaRPr lang="el-GR" sz="1800" dirty="0">
              <a:effectLst/>
              <a:latin typeface="Calibri" panose="020F0502020204030204" pitchFamily="34" charset="0"/>
              <a:ea typeface="Calibri" panose="020F0502020204030204" pitchFamily="34" charset="0"/>
            </a:endParaRPr>
          </a:p>
          <a:p>
            <a:pPr>
              <a:spcAft>
                <a:spcPts val="800"/>
              </a:spcAft>
            </a:pPr>
            <a:r>
              <a:rPr lang="el-GR" dirty="0">
                <a:solidFill>
                  <a:srgbClr val="000000"/>
                </a:solidFill>
                <a:latin typeface="Calibri" panose="020F0502020204030204" pitchFamily="34" charset="0"/>
                <a:ea typeface="Calibri" panose="020F0502020204030204" pitchFamily="34" charset="0"/>
              </a:rPr>
              <a:t>Τώρα εξαρτάται από εσάς! Κάντε μια αναζήτηση και δείτε πού αναφέρεται αυτή η ιστορία σε σχέση με τις ακόλουθες βασικές ανάγκες</a:t>
            </a:r>
            <a:r>
              <a:rPr lang="en-GB" sz="1800" dirty="0">
                <a:solidFill>
                  <a:srgbClr val="000000"/>
                </a:solidFill>
                <a:effectLst/>
                <a:latin typeface="Calibri" panose="020F0502020204030204" pitchFamily="34" charset="0"/>
                <a:ea typeface="Calibri" panose="020F0502020204030204" pitchFamily="34" charset="0"/>
              </a:rPr>
              <a:t>:</a:t>
            </a:r>
            <a:endParaRPr lang="el-GR" sz="1800" dirty="0">
              <a:effectLst/>
              <a:latin typeface="Calibri" panose="020F0502020204030204" pitchFamily="34" charset="0"/>
              <a:ea typeface="Calibri" panose="020F0502020204030204" pitchFamily="34" charset="0"/>
            </a:endParaRPr>
          </a:p>
          <a:p>
            <a:pPr marL="285750" indent="-285750">
              <a:spcAft>
                <a:spcPts val="800"/>
              </a:spcAft>
              <a:buClr>
                <a:srgbClr val="7FC242"/>
              </a:buClr>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rPr>
              <a:t>Επιβίωση</a:t>
            </a:r>
          </a:p>
          <a:p>
            <a:pPr marL="285750" indent="-285750">
              <a:spcAft>
                <a:spcPts val="800"/>
              </a:spcAft>
              <a:buClr>
                <a:srgbClr val="7FC242"/>
              </a:buClr>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rPr>
              <a:t>Αίσθηση του να ανήκεις </a:t>
            </a:r>
          </a:p>
          <a:p>
            <a:pPr marL="285750" indent="-285750">
              <a:spcAft>
                <a:spcPts val="800"/>
              </a:spcAft>
              <a:buClr>
                <a:srgbClr val="7FC242"/>
              </a:buClr>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rPr>
              <a:t>Δύναμη</a:t>
            </a:r>
          </a:p>
          <a:p>
            <a:pPr marL="285750" indent="-285750">
              <a:spcAft>
                <a:spcPts val="800"/>
              </a:spcAft>
              <a:buClr>
                <a:srgbClr val="7FC242"/>
              </a:buClr>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rPr>
              <a:t>Ελευθερία</a:t>
            </a:r>
          </a:p>
        </p:txBody>
      </p:sp>
      <p:sp>
        <p:nvSpPr>
          <p:cNvPr id="9" name="TextBox 8">
            <a:extLst>
              <a:ext uri="{FF2B5EF4-FFF2-40B4-BE49-F238E27FC236}">
                <a16:creationId xmlns:a16="http://schemas.microsoft.com/office/drawing/2014/main" id="{EA4FAA99-A319-464E-824D-34A28E96452B}"/>
              </a:ext>
            </a:extLst>
          </p:cNvPr>
          <p:cNvSpPr txBox="1"/>
          <p:nvPr/>
        </p:nvSpPr>
        <p:spPr>
          <a:xfrm>
            <a:off x="7111999" y="1564312"/>
            <a:ext cx="4428065" cy="2939266"/>
          </a:xfrm>
          <a:prstGeom prst="rect">
            <a:avLst/>
          </a:prstGeom>
          <a:solidFill>
            <a:schemeClr val="accent5">
              <a:lumMod val="20000"/>
              <a:lumOff val="80000"/>
            </a:schemeClr>
          </a:solidFill>
        </p:spPr>
        <p:txBody>
          <a:bodyPr wrap="square">
            <a:spAutoFit/>
          </a:bodyPr>
          <a:lstStyle/>
          <a:p>
            <a:pPr>
              <a:spcAft>
                <a:spcPts val="600"/>
              </a:spcAft>
            </a:pPr>
            <a:r>
              <a:rPr lang="el-GR" sz="2000" b="1" dirty="0"/>
              <a:t>Ολόκληρη η ιστορία</a:t>
            </a:r>
            <a:endParaRPr lang="en-US" sz="2000" b="1" dirty="0"/>
          </a:p>
          <a:p>
            <a:pPr>
              <a:spcAft>
                <a:spcPts val="600"/>
              </a:spcAft>
            </a:pPr>
            <a:r>
              <a:rPr lang="el-GR" sz="2000" dirty="0"/>
              <a:t>Είμαι η </a:t>
            </a:r>
            <a:r>
              <a:rPr lang="el-GR" sz="2000" dirty="0" err="1"/>
              <a:t>Λέα</a:t>
            </a:r>
            <a:r>
              <a:rPr lang="el-GR" sz="2000" dirty="0"/>
              <a:t>. Και ο </a:t>
            </a:r>
            <a:r>
              <a:rPr lang="el-GR" sz="2000" dirty="0" err="1"/>
              <a:t>Αχμάντ</a:t>
            </a:r>
            <a:r>
              <a:rPr lang="el-GR" sz="2000" dirty="0"/>
              <a:t> είναι ένας από τους καλύτερους φίλους μου. </a:t>
            </a:r>
            <a:r>
              <a:rPr lang="el-GR" sz="2000" dirty="0" err="1"/>
              <a:t>Αχμάντ</a:t>
            </a:r>
            <a:r>
              <a:rPr lang="el-GR" sz="2000" dirty="0"/>
              <a:t>! Ναι, δεν ήταν τόσο εύκολο μαζί του στην αρχή. Αλλά ούτε στη ζωή του ήταν όλα τόσο εύκολα. Γνωρίζω τον </a:t>
            </a:r>
            <a:r>
              <a:rPr lang="el-GR" sz="2000" dirty="0" err="1"/>
              <a:t>Αχμάντ</a:t>
            </a:r>
            <a:r>
              <a:rPr lang="el-GR" sz="2000" dirty="0"/>
              <a:t> εδώ και δύο χρόνια. Ήταν ένας από τους νεοφερμένους που ήρθαν στην τάξη μας</a:t>
            </a:r>
            <a:r>
              <a:rPr lang="en-US" sz="2000" dirty="0"/>
              <a:t> …</a:t>
            </a:r>
            <a:endParaRPr lang="el-GR" sz="2000" dirty="0"/>
          </a:p>
        </p:txBody>
      </p:sp>
      <p:sp>
        <p:nvSpPr>
          <p:cNvPr id="12" name="pop-up">
            <a:extLst>
              <a:ext uri="{FF2B5EF4-FFF2-40B4-BE49-F238E27FC236}">
                <a16:creationId xmlns:a16="http://schemas.microsoft.com/office/drawing/2014/main" id="{CF74EADD-AF37-4F7C-AE8A-B4C23A9D6692}"/>
              </a:ext>
            </a:extLst>
          </p:cNvPr>
          <p:cNvSpPr/>
          <p:nvPr/>
        </p:nvSpPr>
        <p:spPr>
          <a:xfrm>
            <a:off x="10757051" y="4637642"/>
            <a:ext cx="101357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3" name="TextBox 12">
            <a:extLst>
              <a:ext uri="{FF2B5EF4-FFF2-40B4-BE49-F238E27FC236}">
                <a16:creationId xmlns:a16="http://schemas.microsoft.com/office/drawing/2014/main" id="{B0D02A65-46C9-46A0-9B08-A1C5D6F1E4A4}"/>
              </a:ext>
            </a:extLst>
          </p:cNvPr>
          <p:cNvSpPr txBox="1"/>
          <p:nvPr/>
        </p:nvSpPr>
        <p:spPr>
          <a:xfrm>
            <a:off x="10112188" y="0"/>
            <a:ext cx="2091100"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Ιστορίες Επιτυχίας</a:t>
            </a:r>
          </a:p>
        </p:txBody>
      </p:sp>
      <p:sp>
        <p:nvSpPr>
          <p:cNvPr id="11" name="TextBox 10">
            <a:extLst>
              <a:ext uri="{FF2B5EF4-FFF2-40B4-BE49-F238E27FC236}">
                <a16:creationId xmlns:a16="http://schemas.microsoft.com/office/drawing/2014/main" id="{B7B0C60D-2B24-4FF7-8537-1A937E813C94}"/>
              </a:ext>
            </a:extLst>
          </p:cNvPr>
          <p:cNvSpPr txBox="1"/>
          <p:nvPr/>
        </p:nvSpPr>
        <p:spPr>
          <a:xfrm>
            <a:off x="214118" y="40983"/>
            <a:ext cx="10225282" cy="6786473"/>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sz="1500" dirty="0"/>
              <a:t>Είμαι η </a:t>
            </a:r>
            <a:r>
              <a:rPr lang="el-GR" sz="1500" dirty="0" err="1"/>
              <a:t>Λέα</a:t>
            </a:r>
            <a:r>
              <a:rPr lang="el-GR" sz="1500" dirty="0"/>
              <a:t>. Και ο </a:t>
            </a:r>
            <a:r>
              <a:rPr lang="el-GR" sz="1500" dirty="0" err="1"/>
              <a:t>Αχμάντ</a:t>
            </a:r>
            <a:r>
              <a:rPr lang="el-GR" sz="1500" dirty="0"/>
              <a:t> είναι ένας από τους καλύτερους φίλους μου. </a:t>
            </a:r>
            <a:r>
              <a:rPr lang="el-GR" sz="1500" dirty="0" err="1"/>
              <a:t>Αχμάντ</a:t>
            </a:r>
            <a:r>
              <a:rPr lang="el-GR" sz="1500" dirty="0"/>
              <a:t>! Ναι, δεν ήταν τόσο εύκολο μαζί του στην αρχή. Αλλά ούτε στη ζωή του ήταν όλα τόσο εύκολα. Γνωρίζω τον </a:t>
            </a:r>
            <a:r>
              <a:rPr lang="el-GR" sz="1500" dirty="0" err="1"/>
              <a:t>Αχμάντ</a:t>
            </a:r>
            <a:r>
              <a:rPr lang="el-GR" sz="1500" dirty="0"/>
              <a:t> εδώ και δύο χρόνια. Ήταν ένας από τους νεοφερμένους που ήρθαν στην τάξη μας. Δύο που έπρεπε να επαναλάβουν ένα χρόνο και ο </a:t>
            </a:r>
            <a:r>
              <a:rPr lang="el-GR" sz="1500" dirty="0" err="1"/>
              <a:t>Αχμάντ</a:t>
            </a:r>
            <a:r>
              <a:rPr lang="el-GR" sz="1500" dirty="0"/>
              <a:t>. Και πρέπει να πω, στην αρχή όλοι δεν ξέραμε πραγματικά τι να κάνουμε μαζί του - ούτε εγώ. Είναι μουσουλμάνος και εγκατέλειψε την πατρίδα του, λες και αυτό είναι το μόνο που έχει κάποιος να πει για τον </a:t>
            </a:r>
            <a:r>
              <a:rPr lang="el-GR" sz="1500" dirty="0" err="1"/>
              <a:t>Αχμάντ</a:t>
            </a:r>
            <a:r>
              <a:rPr lang="el-GR" sz="1500" dirty="0"/>
              <a:t>! Αλλά έτσι νομίζαμε τότε! Και στα διαλείμματα στεκόταν πάντα εκεί μόνος. Κανείς δεν του μιλούσε. Δεν γνώριζε σχεδόν τη γλώσσα μας, οπότε κανένας από εμάς δεν προσπάθησε να του μιλήσει. Και δεν ήμουν αρκετά θαρραλέα, ούτε προσπάθησα να ξεκινήσω μια συζήτηση μαζί του. Θα ήταν πολύ πιο εύκολο για όλους μας να κάνουμε το πρώτο βήμα παρά για εκείνον. ‘</a:t>
            </a:r>
            <a:r>
              <a:rPr lang="el-GR" sz="1500" dirty="0" err="1"/>
              <a:t>Ηταν</a:t>
            </a:r>
            <a:r>
              <a:rPr lang="el-GR" sz="1500" dirty="0"/>
              <a:t> όμως ολομόναχος.</a:t>
            </a:r>
          </a:p>
          <a:p>
            <a:pPr>
              <a:spcAft>
                <a:spcPts val="600"/>
              </a:spcAft>
            </a:pPr>
            <a:r>
              <a:rPr lang="el-GR" sz="1500" dirty="0"/>
              <a:t>Στη συνέχεια, μια μέρα, στο διάλειμμα, ο Μάρτιν από την τάξη από πάνω μας και οι δύο φίλοι του, ο Γιαν και ο Λέων, κατέβηκαν κοντά μας και έκαναν μια βρωμιά. Εσύ </a:t>
            </a:r>
            <a:r>
              <a:rPr lang="el-GR" sz="1500" dirty="0" err="1"/>
              <a:t>βρωμο</a:t>
            </a:r>
            <a:r>
              <a:rPr lang="el-GR" sz="1500" dirty="0"/>
              <a:t>-ξένε, είπαν, δεν έχεις δουλειά εδώ! Χάσου, γουρούνι!</a:t>
            </a:r>
          </a:p>
          <a:p>
            <a:pPr>
              <a:spcAft>
                <a:spcPts val="600"/>
              </a:spcAft>
            </a:pPr>
            <a:r>
              <a:rPr lang="el-GR" sz="1500" dirty="0"/>
              <a:t>Και εμείς απλά σταθήκαμε εκεί, δεν είπαμε τίποτα: παραλύσαμε και απλώς παρακολουθήσαμε παγωμένοι. Ο Μάρτιν μάλιστα έγινε επιθετικός, έπιασε τον </a:t>
            </a:r>
            <a:r>
              <a:rPr lang="el-GR" sz="1500" dirty="0" err="1"/>
              <a:t>Αχμάντ</a:t>
            </a:r>
            <a:r>
              <a:rPr lang="el-GR" sz="1500" dirty="0"/>
              <a:t> από το γιακά και ήθελε να τον χτυπήσει. Αλλά τότε, δόξα τω Θεώ, ήρθε ο </a:t>
            </a:r>
            <a:r>
              <a:rPr lang="el-GR" sz="1500" dirty="0" err="1"/>
              <a:t>Freidinger</a:t>
            </a:r>
            <a:r>
              <a:rPr lang="el-GR" sz="1500" dirty="0"/>
              <a:t>, ο οποίος επέβλεπε τη συμμορία εκείνη την ημέρα και τα τρία αγόρια έφυγαν γρήγορα.</a:t>
            </a:r>
          </a:p>
          <a:p>
            <a:pPr>
              <a:spcAft>
                <a:spcPts val="600"/>
              </a:spcAft>
            </a:pPr>
            <a:r>
              <a:rPr lang="el-GR" sz="1500" dirty="0"/>
              <a:t>Αλλά μετά το σχολείο οι τρεις τους τον έπιασαν τελικά. Τον περίμεναν, του πήραν τα πράγματά του, άδειασαν το σακίδιο στο πεζοδρόμιο και το πέταξαν στον κάδο. Τον χτύπησαν πραγματικά, τον καημένο. Και κανείς δεν τον βοήθησε. Φοβηθήκαμε! Ναι, γιατί όλοι φοβόντουσαν τον Μάρτιν.</a:t>
            </a:r>
          </a:p>
          <a:p>
            <a:pPr>
              <a:spcAft>
                <a:spcPts val="600"/>
              </a:spcAft>
            </a:pPr>
            <a:r>
              <a:rPr lang="el-GR" sz="1500" dirty="0"/>
              <a:t>Και όταν τελικά σταμάτησαν, δεν ξέραμε πραγματικά τι να κάνουμε. Να τον βοηθήσουμε και να διακινδυνεύσουμε να τσακωθούμε με τον Μάρτιν και τους συντρόφους του; Κανείς δεν τόλμησε πραγματικά να το κάνει! Έτσι ο </a:t>
            </a:r>
            <a:r>
              <a:rPr lang="el-GR" sz="1500" dirty="0" err="1"/>
              <a:t>Αχμάντ</a:t>
            </a:r>
            <a:r>
              <a:rPr lang="el-GR" sz="1500" dirty="0"/>
              <a:t> έμεινε ολομόναχος. Απελπισμένος. Αισθανθήκαμε πόσο εξαντλημένος ήταν, πόσο έκρυβε τα δάκρυά του. Και οι άλλοι απλώς στάθηκαν εκεί και κοίταξαν. Και τότε ήταν που είπα αρκετά! Θύμωσα! Δεν μπορείς να το ανεχτείς αυτό, σκέφτηκα μέσα μου! Δεν μπορούν να το κάνουν αυτό στον καημένο!</a:t>
            </a:r>
          </a:p>
          <a:p>
            <a:pPr>
              <a:spcAft>
                <a:spcPts val="600"/>
              </a:spcAft>
            </a:pPr>
            <a:r>
              <a:rPr lang="el-GR" sz="1500" dirty="0"/>
              <a:t>Και πήγα στο </a:t>
            </a:r>
            <a:r>
              <a:rPr lang="el-GR" sz="1500" dirty="0" err="1"/>
              <a:t>Αχμάντ</a:t>
            </a:r>
            <a:r>
              <a:rPr lang="el-GR" sz="1500" dirty="0"/>
              <a:t> γιατί δεν άντεχα άλλο. Άρχισα να μαζεύω τα πράγματά του. Και όταν το έκανα αυτό, κατάλαβα ότι ένιωθα πραγματικά δυνατή και απελευθερωμένη. Τότε ο Τζόσουα ήρθε και με βοήθησε να μαζέψω τα πράγματα. Και μετά η Κάρλα! Και ξαφνικά ήμασταν όλοι με τον </a:t>
            </a:r>
            <a:r>
              <a:rPr lang="el-GR" sz="1500" dirty="0" err="1"/>
              <a:t>Αχμάντ</a:t>
            </a:r>
            <a:r>
              <a:rPr lang="el-GR" sz="1500" dirty="0"/>
              <a:t> και τον βοηθήσαμε. Ξαφνικά συνειδητοποιήσαμε ότι ήταν ένας από μας και μας φάνηκε σωστό και δυνατό.</a:t>
            </a:r>
          </a:p>
          <a:p>
            <a:pPr>
              <a:spcAft>
                <a:spcPts val="600"/>
              </a:spcAft>
            </a:pPr>
            <a:r>
              <a:rPr lang="el-GR" sz="1500" dirty="0"/>
              <a:t>Ξαφνικά δεν φοβόμασταν άλλο τον Μάρτιν και τους φίλους του. Όλοι ξαφνικά συνειδητοποιήσαμε ότι ήμασταν πολλοί, περισσότεροι από τους τρεις τους</a:t>
            </a:r>
            <a:r>
              <a:rPr lang="en-GB" sz="1500" dirty="0"/>
              <a:t>.</a:t>
            </a:r>
            <a:endParaRPr lang="el-GR" sz="1500" dirty="0"/>
          </a:p>
        </p:txBody>
      </p:sp>
    </p:spTree>
    <p:extLst>
      <p:ext uri="{BB962C8B-B14F-4D97-AF65-F5344CB8AC3E}">
        <p14:creationId xmlns:p14="http://schemas.microsoft.com/office/powerpoint/2010/main" val="40588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02E635F-D054-4304-AB41-1580ED0783E2}"/>
              </a:ext>
            </a:extLst>
          </p:cNvPr>
          <p:cNvSpPr txBox="1"/>
          <p:nvPr/>
        </p:nvSpPr>
        <p:spPr>
          <a:xfrm>
            <a:off x="2338087" y="291069"/>
            <a:ext cx="7824486" cy="2893100"/>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dirty="0"/>
              <a:t>Έχετε περισσότερες δυνατότητες να αντιμετωπίσετε το άγχος και τα δυσάρεστα συναισθήματα.</a:t>
            </a:r>
          </a:p>
          <a:p>
            <a:pPr>
              <a:spcAft>
                <a:spcPts val="600"/>
              </a:spcAft>
            </a:pPr>
            <a:r>
              <a:rPr lang="el-GR" dirty="0"/>
              <a:t>Θα δυναμώσετε την προσωπικότητά σας και την αυτοπεποίθησή σας με την καλύτερη κατανόηση των βασικών σας αναγκών και στη συνέχεια αναπτύσσοντας θετικές στρατηγικές για την κάλυψή τους</a:t>
            </a:r>
            <a:r>
              <a:rPr lang="en-GB" dirty="0"/>
              <a:t>.</a:t>
            </a:r>
            <a:endParaRPr lang="el-GR" dirty="0"/>
          </a:p>
          <a:p>
            <a:pPr>
              <a:spcAft>
                <a:spcPts val="600"/>
              </a:spcAft>
            </a:pPr>
            <a:r>
              <a:rPr lang="el-GR" dirty="0"/>
              <a:t>Βελτιώνετε τις κοινωνικές σας δεξιότητες κατανοώντας καλύτερα τους άλλους.</a:t>
            </a:r>
          </a:p>
          <a:p>
            <a:pPr>
              <a:spcAft>
                <a:spcPts val="600"/>
              </a:spcAft>
            </a:pPr>
            <a:r>
              <a:rPr lang="el-GR" dirty="0"/>
              <a:t>Αποκτάτε περισσότερη αποφασιστικότητα μαθαίνοντας να αναγνωρίζετε και να αμφισβητείτε με κριτικό τρόπο τα συναισθηματικά μηνύματα.</a:t>
            </a:r>
          </a:p>
          <a:p>
            <a:pPr>
              <a:spcAft>
                <a:spcPts val="600"/>
              </a:spcAft>
            </a:pPr>
            <a:r>
              <a:rPr lang="el-GR" dirty="0"/>
              <a:t>Μαθαίνετε να αντιμετωπίζετε καλύτερα τις συγκρούσεις</a:t>
            </a:r>
            <a:r>
              <a:rPr lang="en-GB" dirty="0"/>
              <a:t>.</a:t>
            </a:r>
            <a:endParaRPr lang="el-GR" dirty="0"/>
          </a:p>
        </p:txBody>
      </p:sp>
      <p:sp>
        <p:nvSpPr>
          <p:cNvPr id="20" name="TextBox 19">
            <a:extLst>
              <a:ext uri="{FF2B5EF4-FFF2-40B4-BE49-F238E27FC236}">
                <a16:creationId xmlns:a16="http://schemas.microsoft.com/office/drawing/2014/main" id="{81A5142F-DE43-4920-8364-8E973D04F34A}"/>
              </a:ext>
            </a:extLst>
          </p:cNvPr>
          <p:cNvSpPr txBox="1"/>
          <p:nvPr/>
        </p:nvSpPr>
        <p:spPr>
          <a:xfrm>
            <a:off x="289499" y="387406"/>
            <a:ext cx="7824486" cy="5770811"/>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dirty="0"/>
              <a:t>Έχουν όλοι οι άνθρωποι τις ίδιες βασικές ανάγκες ή εξαρτώνται από το πού ζει ένα άτομο, ποια θρησκεία πιστεύει, πόσο χρονών είναι και αν είναι άνδρας ή γυναίκα;</a:t>
            </a:r>
          </a:p>
          <a:p>
            <a:pPr>
              <a:spcAft>
                <a:spcPts val="600"/>
              </a:spcAft>
            </a:pPr>
            <a:r>
              <a:rPr lang="el-GR" dirty="0"/>
              <a:t>Η ιδέα προϋποθέτει ότι όλοι οι άνθρωποι έχουν τις ίδιες βασικές ανάγκες.</a:t>
            </a:r>
          </a:p>
          <a:p>
            <a:pPr>
              <a:spcAft>
                <a:spcPts val="600"/>
              </a:spcAft>
            </a:pPr>
            <a:r>
              <a:rPr lang="el-GR" dirty="0"/>
              <a:t>Επομένως, ο καθένας μπορεί να κατανοήσει αυτές τις βασικές ανάγκες πολύ εύκολα – για τον εαυτό του και επίσης σε άλλους ανθρώπους. Αυτό που μας διακρίνει τον ένα από τον άλλο είναι οι διαφορετικοί τρόποι με τους οποίους κάποιος αντιδρά στις ανάγκες του/της</a:t>
            </a:r>
            <a:r>
              <a:rPr lang="en-GB" dirty="0"/>
              <a:t>.</a:t>
            </a:r>
            <a:endParaRPr lang="el-GR" dirty="0"/>
          </a:p>
          <a:p>
            <a:pPr>
              <a:spcAft>
                <a:spcPts val="600"/>
              </a:spcAft>
            </a:pPr>
            <a:r>
              <a:rPr lang="el-GR" dirty="0"/>
              <a:t>Ορίστε ένα </a:t>
            </a:r>
            <a:r>
              <a:rPr lang="el-GR" b="1" dirty="0"/>
              <a:t>παράδειγμα</a:t>
            </a:r>
            <a:r>
              <a:rPr lang="en-GB" dirty="0"/>
              <a:t>: </a:t>
            </a:r>
            <a:endParaRPr lang="el-GR" dirty="0"/>
          </a:p>
          <a:p>
            <a:pPr>
              <a:spcAft>
                <a:spcPts val="600"/>
              </a:spcAft>
            </a:pPr>
            <a:r>
              <a:rPr lang="el-GR" dirty="0"/>
              <a:t>Μία από τις πέντε βασικές ανάγκες είναι η ασφάλεια και η επιβίωση.</a:t>
            </a:r>
          </a:p>
          <a:p>
            <a:pPr>
              <a:spcAft>
                <a:spcPts val="600"/>
              </a:spcAft>
            </a:pPr>
            <a:r>
              <a:rPr lang="el-GR" dirty="0"/>
              <a:t>Όταν κάποιος πεινάει, θέλει η ανάγκη για επιβίωση να εκπληρωθεί.</a:t>
            </a:r>
          </a:p>
          <a:p>
            <a:pPr>
              <a:spcAft>
                <a:spcPts val="600"/>
              </a:spcAft>
            </a:pPr>
            <a:r>
              <a:rPr lang="el-GR" dirty="0"/>
              <a:t>Ο </a:t>
            </a:r>
            <a:r>
              <a:rPr lang="el-GR" dirty="0" err="1"/>
              <a:t>Felix</a:t>
            </a:r>
            <a:r>
              <a:rPr lang="el-GR" dirty="0"/>
              <a:t> και η </a:t>
            </a:r>
            <a:r>
              <a:rPr lang="el-GR" dirty="0" err="1"/>
              <a:t>Claudia</a:t>
            </a:r>
            <a:r>
              <a:rPr lang="el-GR" dirty="0"/>
              <a:t> πεινάνε.</a:t>
            </a:r>
          </a:p>
          <a:p>
            <a:pPr>
              <a:spcAft>
                <a:spcPts val="600"/>
              </a:spcAft>
            </a:pPr>
            <a:r>
              <a:rPr lang="el-GR" dirty="0"/>
              <a:t>Αν λοιπόν ρωτούσε κάποιος τους δυο τους αν πεινούσαν, θα συμφωνούσαν.</a:t>
            </a:r>
          </a:p>
          <a:p>
            <a:pPr>
              <a:spcAft>
                <a:spcPts val="600"/>
              </a:spcAft>
            </a:pPr>
            <a:r>
              <a:rPr lang="el-GR" dirty="0"/>
              <a:t>Ενώ ο </a:t>
            </a:r>
            <a:r>
              <a:rPr lang="el-GR" dirty="0" err="1"/>
              <a:t>Felix</a:t>
            </a:r>
            <a:r>
              <a:rPr lang="el-GR" dirty="0"/>
              <a:t> προτιμά να ικανοποιεί αυτή την ανάγκη με πίτσα, η </a:t>
            </a:r>
            <a:r>
              <a:rPr lang="el-GR" dirty="0" err="1"/>
              <a:t>Claudia</a:t>
            </a:r>
            <a:r>
              <a:rPr lang="el-GR" dirty="0"/>
              <a:t> προτιμά τα τηγανητά λαχανικά.</a:t>
            </a:r>
          </a:p>
          <a:p>
            <a:pPr>
              <a:spcAft>
                <a:spcPts val="600"/>
              </a:spcAft>
            </a:pPr>
            <a:r>
              <a:rPr lang="el-GR" dirty="0"/>
              <a:t>Αν λοιπόν έμπαινε το ερώτημα αν θα βγουν για φαγητό σε ένα ιταλικό ή σε ένα κινέζικο εστιατόριο για να ικανοποιήσουν αυτήν την πείνα, θα έπρεπε να συζητήσουν για να συμφωνήσουν</a:t>
            </a:r>
            <a:r>
              <a:rPr lang="en-GB" dirty="0"/>
              <a:t>.</a:t>
            </a:r>
            <a:endParaRPr lang="el-GR" dirty="0"/>
          </a:p>
        </p:txBody>
      </p:sp>
      <p:sp>
        <p:nvSpPr>
          <p:cNvPr id="18" name="TextBox 17">
            <a:extLst>
              <a:ext uri="{FF2B5EF4-FFF2-40B4-BE49-F238E27FC236}">
                <a16:creationId xmlns:a16="http://schemas.microsoft.com/office/drawing/2014/main" id="{77646ADC-39CD-41FB-BE1D-BAAB9A875EB0}"/>
              </a:ext>
            </a:extLst>
          </p:cNvPr>
          <p:cNvSpPr txBox="1"/>
          <p:nvPr/>
        </p:nvSpPr>
        <p:spPr>
          <a:xfrm>
            <a:off x="2313721" y="1784774"/>
            <a:ext cx="7824486" cy="1323439"/>
          </a:xfrm>
          <a:prstGeom prst="rect">
            <a:avLst/>
          </a:prstGeom>
          <a:solidFill>
            <a:schemeClr val="bg1">
              <a:lumMod val="95000"/>
            </a:schemeClr>
          </a:solidFill>
          <a:ln>
            <a:solidFill>
              <a:srgbClr val="E12A3C"/>
            </a:solidFill>
          </a:ln>
        </p:spPr>
        <p:txBody>
          <a:bodyPr wrap="square">
            <a:spAutoFit/>
          </a:bodyPr>
          <a:lstStyle/>
          <a:p>
            <a:r>
              <a:rPr lang="el-GR" sz="2000" dirty="0"/>
              <a:t>Βασίζονται στη Θεωρία Επιλογής του Γουίλιαμ </a:t>
            </a:r>
            <a:r>
              <a:rPr lang="el-GR" sz="2000" dirty="0" err="1"/>
              <a:t>Γκλάσερ</a:t>
            </a:r>
            <a:r>
              <a:rPr lang="el-GR" sz="2000" dirty="0"/>
              <a:t>. Στο κεφάλαιο "Σύνδεσμοι" θα βρείτε μερικές ενδιαφέρουσες διευθύνσεις όπου μπορείτε να περιηγηθείτε περαιτέρω εάν σας ενδιαφέρει αυτό το θέμα. Επίσης, ρίξτε μια ματιά στις συμβουλές του βιβλίου</a:t>
            </a:r>
            <a:r>
              <a:rPr lang="en-GB" sz="2000" dirty="0"/>
              <a:t>.</a:t>
            </a:r>
            <a:endParaRPr lang="el-GR" sz="2000" dirty="0"/>
          </a:p>
        </p:txBody>
      </p:sp>
      <p:sp>
        <p:nvSpPr>
          <p:cNvPr id="3" name="Θέση περιεχομένου 2">
            <a:extLst>
              <a:ext uri="{FF2B5EF4-FFF2-40B4-BE49-F238E27FC236}">
                <a16:creationId xmlns:a16="http://schemas.microsoft.com/office/drawing/2014/main" id="{7730187E-495F-4742-862B-26E90BC4DD7F}"/>
              </a:ext>
            </a:extLst>
          </p:cNvPr>
          <p:cNvSpPr>
            <a:spLocks noGrp="1"/>
          </p:cNvSpPr>
          <p:nvPr>
            <p:ph idx="1"/>
          </p:nvPr>
        </p:nvSpPr>
        <p:spPr>
          <a:xfrm>
            <a:off x="838200" y="1825625"/>
            <a:ext cx="10616738" cy="4351338"/>
          </a:xfrm>
        </p:spPr>
        <p:txBody>
          <a:bodyPr>
            <a:noAutofit/>
          </a:bodyPr>
          <a:lstStyle/>
          <a:p>
            <a:r>
              <a:rPr lang="el-GR" sz="2700" i="1" dirty="0"/>
              <a:t>Ποιες είναι οι πέντε βασικές ανάγκες;</a:t>
            </a:r>
            <a:endParaRPr lang="en-US" sz="2700" i="1" dirty="0"/>
          </a:p>
          <a:p>
            <a:r>
              <a:rPr lang="el-GR" sz="2700" i="1" dirty="0"/>
              <a:t>Γιατί είναι σημαντικό να γνωρίζουμε για αυτές τις ανάγκες;</a:t>
            </a:r>
            <a:endParaRPr lang="en-US" sz="2700" i="1" dirty="0"/>
          </a:p>
          <a:p>
            <a:r>
              <a:rPr lang="el-GR" sz="2700" i="1" dirty="0"/>
              <a:t>Τι ακριβώς αποκομίζω από την εργασία με τις πέντε βασικές ανάγκες;</a:t>
            </a:r>
            <a:endParaRPr lang="en-US" sz="2700" i="1" dirty="0"/>
          </a:p>
          <a:p>
            <a:r>
              <a:rPr lang="el-GR" sz="2700" i="1" dirty="0"/>
              <a:t>Υπάρχουν και άλλες ανάγκες, επίσης;</a:t>
            </a:r>
            <a:endParaRPr lang="en-US" sz="2700" i="1" dirty="0"/>
          </a:p>
          <a:p>
            <a:r>
              <a:rPr lang="el-GR" sz="2700" i="1" dirty="0"/>
              <a:t>Σε ποια επιστημονική θεωρία βασίζονται οι πέντε βασικές ανάγκες;</a:t>
            </a:r>
            <a:endParaRPr lang="en-US" sz="2700" i="1" dirty="0"/>
          </a:p>
          <a:p>
            <a:r>
              <a:rPr lang="el-GR" sz="2700" i="1" dirty="0"/>
              <a:t>Ισχύουν αυτές οι βασικές ανάγκες εξίσου για όλους τους ανθρώπους;</a:t>
            </a:r>
            <a:endParaRPr lang="en-US" sz="2700" i="1" dirty="0"/>
          </a:p>
          <a:p>
            <a:r>
              <a:rPr lang="el-GR" sz="2700" i="1" dirty="0"/>
              <a:t>Άκουσα για την πυραμίδα των αναγκών του </a:t>
            </a:r>
            <a:r>
              <a:rPr lang="el-GR" sz="2700" i="1" dirty="0" err="1"/>
              <a:t>Maslow</a:t>
            </a:r>
            <a:r>
              <a:rPr lang="el-GR" sz="2700" i="1" dirty="0"/>
              <a:t> – </a:t>
            </a:r>
            <a:br>
              <a:rPr lang="el-GR" sz="2700" i="1" dirty="0"/>
            </a:br>
            <a:r>
              <a:rPr lang="el-GR" sz="2700" i="1" dirty="0"/>
              <a:t>Ποια είναι η διαφορά;</a:t>
            </a:r>
            <a:endParaRPr lang="en-US" sz="2700" i="1" dirty="0"/>
          </a:p>
          <a:p>
            <a:endParaRPr lang="el-GR" sz="2700" i="1" dirty="0"/>
          </a:p>
        </p:txBody>
      </p:sp>
      <p:sp>
        <p:nvSpPr>
          <p:cNvPr id="10" name="TextBox 9">
            <a:extLst>
              <a:ext uri="{FF2B5EF4-FFF2-40B4-BE49-F238E27FC236}">
                <a16:creationId xmlns:a16="http://schemas.microsoft.com/office/drawing/2014/main" id="{B9E73EC0-898C-4E07-AC75-10B9170387C9}"/>
              </a:ext>
            </a:extLst>
          </p:cNvPr>
          <p:cNvSpPr txBox="1"/>
          <p:nvPr/>
        </p:nvSpPr>
        <p:spPr>
          <a:xfrm>
            <a:off x="353704" y="321555"/>
            <a:ext cx="3529985" cy="2886624"/>
          </a:xfrm>
          <a:prstGeom prst="rect">
            <a:avLst/>
          </a:prstGeom>
          <a:solidFill>
            <a:schemeClr val="bg1">
              <a:lumMod val="95000"/>
            </a:schemeClr>
          </a:solidFill>
          <a:ln>
            <a:solidFill>
              <a:srgbClr val="E12A3C"/>
            </a:solidFill>
          </a:ln>
        </p:spPr>
        <p:txBody>
          <a:bodyPr wrap="square">
            <a:spAutoFit/>
          </a:bodyPr>
          <a:lstStyle/>
          <a:p>
            <a:pPr>
              <a:lnSpc>
                <a:spcPct val="107000"/>
              </a:lnSpc>
              <a:spcAft>
                <a:spcPts val="800"/>
              </a:spcAft>
            </a:pPr>
            <a:r>
              <a:rPr lang="el-GR" sz="2000" dirty="0">
                <a:ea typeface="Calibri" panose="020F0502020204030204" pitchFamily="34" charset="0"/>
              </a:rPr>
              <a:t>Οι </a:t>
            </a:r>
            <a:r>
              <a:rPr lang="el-GR" sz="2000" b="1" dirty="0">
                <a:ea typeface="Calibri" panose="020F0502020204030204" pitchFamily="34" charset="0"/>
              </a:rPr>
              <a:t>πέντε βασικές ανάγκες </a:t>
            </a:r>
            <a:r>
              <a:rPr lang="el-GR" sz="2000" dirty="0">
                <a:ea typeface="Calibri" panose="020F0502020204030204" pitchFamily="34" charset="0"/>
              </a:rPr>
              <a:t>είναι</a:t>
            </a:r>
          </a:p>
          <a:p>
            <a:pPr marL="342900" lvl="0" indent="-342900">
              <a:lnSpc>
                <a:spcPct val="107000"/>
              </a:lnSpc>
              <a:spcAft>
                <a:spcPts val="800"/>
              </a:spcAft>
              <a:buFont typeface="Wingdings" panose="05000000000000000000" pitchFamily="2" charset="2"/>
              <a:buChar char="§"/>
            </a:pPr>
            <a:r>
              <a:rPr lang="el-GR" sz="2000" dirty="0">
                <a:solidFill>
                  <a:srgbClr val="000000"/>
                </a:solidFill>
                <a:ea typeface="Noto Sans Symbols"/>
                <a:cs typeface="Noto Sans Symbols"/>
              </a:rPr>
              <a:t>Επιβίωση</a:t>
            </a:r>
          </a:p>
          <a:p>
            <a:pPr marL="342900" lvl="0" indent="-342900">
              <a:lnSpc>
                <a:spcPct val="107000"/>
              </a:lnSpc>
              <a:spcAft>
                <a:spcPts val="800"/>
              </a:spcAft>
              <a:buFont typeface="Wingdings" panose="05000000000000000000" pitchFamily="2" charset="2"/>
              <a:buChar char="§"/>
            </a:pPr>
            <a:r>
              <a:rPr lang="el-GR" sz="2000" dirty="0">
                <a:solidFill>
                  <a:srgbClr val="000000"/>
                </a:solidFill>
                <a:ea typeface="Noto Sans Symbols"/>
                <a:cs typeface="Noto Sans Symbols"/>
              </a:rPr>
              <a:t>Διασκέδαση</a:t>
            </a:r>
          </a:p>
          <a:p>
            <a:pPr marL="342900" lvl="0" indent="-342900">
              <a:lnSpc>
                <a:spcPct val="107000"/>
              </a:lnSpc>
              <a:spcAft>
                <a:spcPts val="800"/>
              </a:spcAft>
              <a:buFont typeface="Wingdings" panose="05000000000000000000" pitchFamily="2" charset="2"/>
              <a:buChar char="§"/>
            </a:pPr>
            <a:r>
              <a:rPr lang="el-GR" sz="2000" dirty="0">
                <a:solidFill>
                  <a:srgbClr val="000000"/>
                </a:solidFill>
                <a:ea typeface="Noto Sans Symbols"/>
                <a:cs typeface="Noto Sans Symbols"/>
              </a:rPr>
              <a:t>Αγάπη και αίσθηση του να ανήκεις κάπου</a:t>
            </a:r>
          </a:p>
          <a:p>
            <a:pPr marL="342900" lvl="0" indent="-342900">
              <a:lnSpc>
                <a:spcPct val="107000"/>
              </a:lnSpc>
              <a:spcAft>
                <a:spcPts val="800"/>
              </a:spcAft>
              <a:buFont typeface="Wingdings" panose="05000000000000000000" pitchFamily="2" charset="2"/>
              <a:buChar char="§"/>
            </a:pPr>
            <a:r>
              <a:rPr lang="el-GR" sz="2000" dirty="0">
                <a:solidFill>
                  <a:srgbClr val="000000"/>
                </a:solidFill>
                <a:ea typeface="Noto Sans Symbols"/>
                <a:cs typeface="Noto Sans Symbols"/>
              </a:rPr>
              <a:t>Δύναμη</a:t>
            </a:r>
          </a:p>
          <a:p>
            <a:pPr marL="342900" lvl="0" indent="-342900">
              <a:lnSpc>
                <a:spcPct val="107000"/>
              </a:lnSpc>
              <a:spcAft>
                <a:spcPts val="800"/>
              </a:spcAft>
              <a:buFont typeface="Wingdings" panose="05000000000000000000" pitchFamily="2" charset="2"/>
              <a:buChar char="§"/>
            </a:pPr>
            <a:r>
              <a:rPr lang="el-GR" sz="2000" dirty="0">
                <a:solidFill>
                  <a:srgbClr val="000000"/>
                </a:solidFill>
                <a:ea typeface="Noto Sans Symbols"/>
                <a:cs typeface="Noto Sans Symbols"/>
              </a:rPr>
              <a:t>Ελευθερία</a:t>
            </a:r>
          </a:p>
        </p:txBody>
      </p:sp>
      <p:sp>
        <p:nvSpPr>
          <p:cNvPr id="16" name="TextBox 15">
            <a:extLst>
              <a:ext uri="{FF2B5EF4-FFF2-40B4-BE49-F238E27FC236}">
                <a16:creationId xmlns:a16="http://schemas.microsoft.com/office/drawing/2014/main" id="{AF4EABA1-A7CA-41CF-810B-F6D4D624CC03}"/>
              </a:ext>
            </a:extLst>
          </p:cNvPr>
          <p:cNvSpPr txBox="1"/>
          <p:nvPr/>
        </p:nvSpPr>
        <p:spPr>
          <a:xfrm>
            <a:off x="344436" y="1672536"/>
            <a:ext cx="7824486" cy="2031325"/>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dirty="0"/>
              <a:t>Απολύτως! Τώρα μιλάμε μόνο για τις βασικές ανάγκες, αλλά πέρα από αυτό υπάρχουν πολλές άλλες ανάγκες. Μερικά παραδείγματα είναι η ανάγκη για εγγύτητα, για αρμονία, για ανεξαρτησία, για ειρήνη, για διαύγεια </a:t>
            </a:r>
            <a:r>
              <a:rPr lang="el-GR" dirty="0" err="1"/>
              <a:t>κ.ο.κ.</a:t>
            </a:r>
            <a:r>
              <a:rPr lang="el-GR" dirty="0"/>
              <a:t> Θα ήταν σίγουρα συναρπαστικό να προσπαθήσουμε να κατατάξουμε αυτές τις πολλές ανάγκες στις πέντε βασικές ανάγκες! Στο κεφάλαιο "Σύνδεσμοι" θα βρείτε μερικές ενδιαφέρουσες διευθύνσεις όπου μπορείτε να περιηγηθείτε περαιτέρω εάν σας ενδιαφέρει αυτό το θέμα</a:t>
            </a:r>
            <a:r>
              <a:rPr lang="en-US" dirty="0"/>
              <a:t>.</a:t>
            </a:r>
            <a:endParaRPr lang="el-GR" dirty="0"/>
          </a:p>
        </p:txBody>
      </p:sp>
      <p:sp>
        <p:nvSpPr>
          <p:cNvPr id="22" name="TextBox 21">
            <a:extLst>
              <a:ext uri="{FF2B5EF4-FFF2-40B4-BE49-F238E27FC236}">
                <a16:creationId xmlns:a16="http://schemas.microsoft.com/office/drawing/2014/main" id="{3CFCBB07-14FF-4F99-8B20-C4CDB4B7D5A3}"/>
              </a:ext>
            </a:extLst>
          </p:cNvPr>
          <p:cNvSpPr txBox="1"/>
          <p:nvPr/>
        </p:nvSpPr>
        <p:spPr>
          <a:xfrm>
            <a:off x="1471333" y="2749407"/>
            <a:ext cx="7824486" cy="3139321"/>
          </a:xfrm>
          <a:prstGeom prst="rect">
            <a:avLst/>
          </a:prstGeom>
          <a:solidFill>
            <a:schemeClr val="bg1">
              <a:lumMod val="95000"/>
            </a:schemeClr>
          </a:solidFill>
          <a:ln>
            <a:solidFill>
              <a:srgbClr val="E12A3C"/>
            </a:solidFill>
          </a:ln>
        </p:spPr>
        <p:txBody>
          <a:bodyPr wrap="square">
            <a:spAutoFit/>
          </a:bodyPr>
          <a:lstStyle/>
          <a:p>
            <a:r>
              <a:rPr lang="el-GR" dirty="0"/>
              <a:t>Οι άνθρωποι δεν περνούσαν πάντα τόσο καλά όσο εμείς οι Ευρωπαίοι στις μέρες μας. Δυστυχώς, εξακολουθούν να υπάρχουν άνθρωποι σε άλλα μέρη του κόσμου των οποίων η ζωή απειλείται, που λιμοκτονούν και δεν ξέρουν πού θα κοιμηθούν. Ο </a:t>
            </a:r>
            <a:r>
              <a:rPr lang="el-GR" dirty="0" err="1"/>
              <a:t>Maslow</a:t>
            </a:r>
            <a:r>
              <a:rPr lang="el-GR" dirty="0"/>
              <a:t> ήθελε να δείξει με την πυραμίδα του ότι είναι πολύ απίθανο αυτοί οι άνθρωποι να έχουν το μυαλό τους ελεύθερο να σκεφτούν την αυτοπραγμάτωσή τους. Ως ψυχολόγος και ανθρωπιστής, ωστόσο, ενδιαφερόταν να βελτιώσει την κατάσταση όλων των ανθρώπων και να μην παραδώσει τον εαυτό του σε αυτήν την άθλια κατάσταση. Κατά την άποψη του </a:t>
            </a:r>
            <a:r>
              <a:rPr lang="el-GR" dirty="0" err="1"/>
              <a:t>Glasser</a:t>
            </a:r>
            <a:r>
              <a:rPr lang="el-GR" dirty="0"/>
              <a:t>, οι πέντε ανάγκες έχουν την ίδια αξία, πράγμα που δείχνει ότι και οι πέντε ανάγκες πρέπει να ικανοποιηθούν για να είναι ένα άτομο ικανοποιημένο και να αναπτύξει πλήρως στη δύναμή του</a:t>
            </a:r>
            <a:r>
              <a:rPr lang="en-GB" dirty="0"/>
              <a:t>.</a:t>
            </a:r>
            <a:endParaRPr lang="el-GR" dirty="0"/>
          </a:p>
        </p:txBody>
      </p:sp>
      <p:sp>
        <p:nvSpPr>
          <p:cNvPr id="12" name="TextBox 11">
            <a:extLst>
              <a:ext uri="{FF2B5EF4-FFF2-40B4-BE49-F238E27FC236}">
                <a16:creationId xmlns:a16="http://schemas.microsoft.com/office/drawing/2014/main" id="{39CA9D79-1AEB-40F0-9B63-3284288528B8}"/>
              </a:ext>
            </a:extLst>
          </p:cNvPr>
          <p:cNvSpPr txBox="1"/>
          <p:nvPr/>
        </p:nvSpPr>
        <p:spPr>
          <a:xfrm>
            <a:off x="131967" y="3219405"/>
            <a:ext cx="9968089" cy="3877985"/>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dirty="0"/>
              <a:t>Σίγουρα έχετε βιώσει συχνά ότι ένα δυσάρεστο συναίσθημα προκύπτει μέσα σας και σας απασχολεί για λίγο. Βασικά, υπάρχουν τέσσερις διαφορετικοί τρόποι για να αντιμετωπίσετε αυτό το δυσάρεστο συναίσθημα</a:t>
            </a:r>
            <a:r>
              <a:rPr lang="en-GB" dirty="0"/>
              <a:t>:</a:t>
            </a:r>
            <a:endParaRPr lang="el-GR" dirty="0"/>
          </a:p>
          <a:p>
            <a:pPr marL="800100" lvl="1" indent="-342900">
              <a:spcAft>
                <a:spcPts val="600"/>
              </a:spcAft>
              <a:buFont typeface="+mj-lt"/>
              <a:buAutoNum type="arabicPeriod"/>
            </a:pPr>
            <a:r>
              <a:rPr lang="el-GR" dirty="0"/>
              <a:t>το βρίσκετε ενοχλητικό και το καταπιέζετε.</a:t>
            </a:r>
          </a:p>
          <a:p>
            <a:pPr marL="800100" lvl="1" indent="-342900">
              <a:spcAft>
                <a:spcPts val="600"/>
              </a:spcAft>
              <a:buFont typeface="+mj-lt"/>
              <a:buAutoNum type="arabicPeriod"/>
            </a:pPr>
            <a:r>
              <a:rPr lang="el-GR" dirty="0"/>
              <a:t>το αφήνετε να σας χαλάσει τη μέρα.</a:t>
            </a:r>
          </a:p>
          <a:p>
            <a:pPr marL="800100" lvl="1" indent="-342900">
              <a:spcAft>
                <a:spcPts val="600"/>
              </a:spcAft>
              <a:buFont typeface="+mj-lt"/>
              <a:buAutoNum type="arabicPeriod"/>
            </a:pPr>
            <a:r>
              <a:rPr lang="el-GR" dirty="0"/>
              <a:t>κατηγορείτε κάποιον άλλο και θυμώνετε (σχεδόν το ίδιο με το 2)</a:t>
            </a:r>
          </a:p>
          <a:p>
            <a:pPr marL="800100" lvl="1" indent="-342900">
              <a:spcAft>
                <a:spcPts val="600"/>
              </a:spcAft>
              <a:buFont typeface="+mj-lt"/>
              <a:buAutoNum type="arabicPeriod"/>
            </a:pPr>
            <a:r>
              <a:rPr lang="el-GR" dirty="0"/>
              <a:t>το βλέπετε ως ένδειξη ότι μια βασική σας ανάγκη δεν ικανοποιείται, παρακολουθείτε το συναίσθημα και ενεργοποιείστε για να ικανοποιήσετε ξανά την αντίστοιχη ανάγκη</a:t>
            </a:r>
            <a:r>
              <a:rPr lang="en-GB" dirty="0"/>
              <a:t>.</a:t>
            </a:r>
            <a:endParaRPr lang="el-GR" dirty="0"/>
          </a:p>
          <a:p>
            <a:pPr>
              <a:spcAft>
                <a:spcPts val="600"/>
              </a:spcAft>
            </a:pPr>
            <a:r>
              <a:rPr lang="el-GR" dirty="0"/>
              <a:t>Ίσως η επιλογή τέσσερα φαίνεται να είναι η καλύτερη, αλλά αναρωτιέστε αν είναι πολύ περίπλοκη.</a:t>
            </a:r>
          </a:p>
          <a:p>
            <a:pPr>
              <a:spcAft>
                <a:spcPts val="600"/>
              </a:spcAft>
            </a:pPr>
            <a:r>
              <a:rPr lang="el-GR" dirty="0"/>
              <a:t>Όπως όλα τα νέα πράγματα, πρέπει πρώτα να εξοικειωθείτε με αυτό. Μόλις γίνει συνήθεια, μπορούμε να σας υποσχεθούμε ότι θα αναπτύξετε μια καλύτερη σχέση με τον εαυτό σας και τους άλλους και θα περάσετε τη ζωή σας με περισσότερη αυτοπεποίθηση</a:t>
            </a:r>
            <a:r>
              <a:rPr lang="en-GB" dirty="0"/>
              <a:t>.</a:t>
            </a:r>
            <a:endParaRPr lang="el-GR" dirty="0"/>
          </a:p>
        </p:txBody>
      </p:sp>
      <p:sp>
        <p:nvSpPr>
          <p:cNvPr id="2" name="Τίτλος 1">
            <a:extLst>
              <a:ext uri="{FF2B5EF4-FFF2-40B4-BE49-F238E27FC236}">
                <a16:creationId xmlns:a16="http://schemas.microsoft.com/office/drawing/2014/main" id="{461E5FF3-5215-4151-8335-A060E757484C}"/>
              </a:ext>
            </a:extLst>
          </p:cNvPr>
          <p:cNvSpPr>
            <a:spLocks noGrp="1"/>
          </p:cNvSpPr>
          <p:nvPr>
            <p:ph type="title"/>
          </p:nvPr>
        </p:nvSpPr>
        <p:spPr/>
        <p:txBody>
          <a:bodyPr/>
          <a:lstStyle/>
          <a:p>
            <a:r>
              <a:rPr lang="el-GR" dirty="0"/>
              <a:t>Περίληψη</a:t>
            </a:r>
            <a:r>
              <a:rPr lang="en-US" dirty="0"/>
              <a:t> </a:t>
            </a:r>
            <a:r>
              <a:rPr lang="en-US" sz="3200" dirty="0"/>
              <a:t>(</a:t>
            </a:r>
            <a:r>
              <a:rPr lang="el-GR" sz="3200" dirty="0"/>
              <a:t>Συχνές ερωτήσεις</a:t>
            </a:r>
            <a:r>
              <a:rPr lang="en-US" sz="3200" dirty="0"/>
              <a:t>)</a:t>
            </a:r>
            <a:endParaRPr lang="el-GR" dirty="0"/>
          </a:p>
        </p:txBody>
      </p:sp>
      <p:sp>
        <p:nvSpPr>
          <p:cNvPr id="11" name="pop-up">
            <a:extLst>
              <a:ext uri="{FF2B5EF4-FFF2-40B4-BE49-F238E27FC236}">
                <a16:creationId xmlns:a16="http://schemas.microsoft.com/office/drawing/2014/main" id="{3474040A-B0ED-43C1-84F1-0792E0DBBCE7}"/>
              </a:ext>
            </a:extLst>
          </p:cNvPr>
          <p:cNvSpPr/>
          <p:nvPr/>
        </p:nvSpPr>
        <p:spPr>
          <a:xfrm>
            <a:off x="6849687" y="1851231"/>
            <a:ext cx="97653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3" name="pop-up">
            <a:extLst>
              <a:ext uri="{FF2B5EF4-FFF2-40B4-BE49-F238E27FC236}">
                <a16:creationId xmlns:a16="http://schemas.microsoft.com/office/drawing/2014/main" id="{DBEA2410-C39A-473B-B6C4-B6F282A2DC50}"/>
              </a:ext>
            </a:extLst>
          </p:cNvPr>
          <p:cNvSpPr/>
          <p:nvPr/>
        </p:nvSpPr>
        <p:spPr>
          <a:xfrm>
            <a:off x="9798004" y="2425151"/>
            <a:ext cx="103634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5" name="pop-up">
            <a:extLst>
              <a:ext uri="{FF2B5EF4-FFF2-40B4-BE49-F238E27FC236}">
                <a16:creationId xmlns:a16="http://schemas.microsoft.com/office/drawing/2014/main" id="{38244D1B-6866-478D-916B-08122BB015CC}"/>
              </a:ext>
            </a:extLst>
          </p:cNvPr>
          <p:cNvSpPr/>
          <p:nvPr/>
        </p:nvSpPr>
        <p:spPr>
          <a:xfrm>
            <a:off x="11198781" y="3017114"/>
            <a:ext cx="97134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7" name="pop-up">
            <a:extLst>
              <a:ext uri="{FF2B5EF4-FFF2-40B4-BE49-F238E27FC236}">
                <a16:creationId xmlns:a16="http://schemas.microsoft.com/office/drawing/2014/main" id="{66089B21-2933-44A1-9DC6-9B48BD67C38F}"/>
              </a:ext>
            </a:extLst>
          </p:cNvPr>
          <p:cNvSpPr/>
          <p:nvPr/>
        </p:nvSpPr>
        <p:spPr>
          <a:xfrm>
            <a:off x="6838703" y="3548032"/>
            <a:ext cx="99850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9" name="pop-up">
            <a:extLst>
              <a:ext uri="{FF2B5EF4-FFF2-40B4-BE49-F238E27FC236}">
                <a16:creationId xmlns:a16="http://schemas.microsoft.com/office/drawing/2014/main" id="{FF197FB2-4016-4EF7-B6EA-B7E169579450}"/>
              </a:ext>
            </a:extLst>
          </p:cNvPr>
          <p:cNvSpPr/>
          <p:nvPr/>
        </p:nvSpPr>
        <p:spPr>
          <a:xfrm>
            <a:off x="11011674" y="4152012"/>
            <a:ext cx="99196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1" name="pop-up">
            <a:extLst>
              <a:ext uri="{FF2B5EF4-FFF2-40B4-BE49-F238E27FC236}">
                <a16:creationId xmlns:a16="http://schemas.microsoft.com/office/drawing/2014/main" id="{A0B81E1D-BA25-42A2-A28D-B4B823CE6881}"/>
              </a:ext>
            </a:extLst>
          </p:cNvPr>
          <p:cNvSpPr/>
          <p:nvPr/>
        </p:nvSpPr>
        <p:spPr>
          <a:xfrm>
            <a:off x="11132952" y="4706100"/>
            <a:ext cx="102821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3" name="pop-up">
            <a:extLst>
              <a:ext uri="{FF2B5EF4-FFF2-40B4-BE49-F238E27FC236}">
                <a16:creationId xmlns:a16="http://schemas.microsoft.com/office/drawing/2014/main" id="{3397111D-A431-4C30-8169-6DA931968076}"/>
              </a:ext>
            </a:extLst>
          </p:cNvPr>
          <p:cNvSpPr/>
          <p:nvPr/>
        </p:nvSpPr>
        <p:spPr>
          <a:xfrm>
            <a:off x="9059744" y="5263968"/>
            <a:ext cx="95918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5" name="TextBox 24">
            <a:extLst>
              <a:ext uri="{FF2B5EF4-FFF2-40B4-BE49-F238E27FC236}">
                <a16:creationId xmlns:a16="http://schemas.microsoft.com/office/drawing/2014/main" id="{B0D02A65-46C9-46A0-9B08-A1C5D6F1E4A4}"/>
              </a:ext>
            </a:extLst>
          </p:cNvPr>
          <p:cNvSpPr txBox="1"/>
          <p:nvPr/>
        </p:nvSpPr>
        <p:spPr>
          <a:xfrm>
            <a:off x="10112188" y="0"/>
            <a:ext cx="2091100"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Ιστορίες Επιτυχίας</a:t>
            </a:r>
          </a:p>
        </p:txBody>
      </p:sp>
    </p:spTree>
    <p:extLst>
      <p:ext uri="{BB962C8B-B14F-4D97-AF65-F5344CB8AC3E}">
        <p14:creationId xmlns:p14="http://schemas.microsoft.com/office/powerpoint/2010/main" val="1457012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14" grpId="1" animBg="1"/>
      <p:bldP spid="20" grpId="0" animBg="1"/>
      <p:bldP spid="20" grpId="1" animBg="1"/>
      <p:bldP spid="18" grpId="0" animBg="1"/>
      <p:bldP spid="18" grpId="1" animBg="1"/>
      <p:bldP spid="10" grpId="0" animBg="1"/>
      <p:bldP spid="10" grpId="1" animBg="1"/>
      <p:bldP spid="16" grpId="0" animBg="1"/>
      <p:bldP spid="16" grpId="1" animBg="1"/>
      <p:bldP spid="22" grpId="0" animBg="1"/>
      <p:bldP spid="22" grpId="1" animBg="1"/>
      <p:bldP spid="12" grpId="0" animBg="1"/>
      <p:bldP spid="1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59A369-836F-4EFC-A303-1B08A854D757}"/>
              </a:ext>
            </a:extLst>
          </p:cNvPr>
          <p:cNvSpPr>
            <a:spLocks noGrp="1"/>
          </p:cNvSpPr>
          <p:nvPr>
            <p:ph type="title"/>
          </p:nvPr>
        </p:nvSpPr>
        <p:spPr/>
        <p:txBody>
          <a:bodyPr/>
          <a:lstStyle/>
          <a:p>
            <a:r>
              <a:rPr lang="el-GR" dirty="0"/>
              <a:t>Πώς να συνεχίσετε</a:t>
            </a:r>
          </a:p>
        </p:txBody>
      </p:sp>
      <p:sp>
        <p:nvSpPr>
          <p:cNvPr id="3" name="Θέση περιεχομένου 2">
            <a:extLst>
              <a:ext uri="{FF2B5EF4-FFF2-40B4-BE49-F238E27FC236}">
                <a16:creationId xmlns:a16="http://schemas.microsoft.com/office/drawing/2014/main" id="{BDF356A7-8423-42E7-9B4A-3C225BAB2613}"/>
              </a:ext>
            </a:extLst>
          </p:cNvPr>
          <p:cNvSpPr>
            <a:spLocks noGrp="1"/>
          </p:cNvSpPr>
          <p:nvPr>
            <p:ph idx="1"/>
          </p:nvPr>
        </p:nvSpPr>
        <p:spPr/>
        <p:txBody>
          <a:bodyPr>
            <a:normAutofit fontScale="85000" lnSpcReduction="10000"/>
          </a:bodyPr>
          <a:lstStyle/>
          <a:p>
            <a:pPr marL="0" indent="0">
              <a:buNone/>
            </a:pPr>
            <a:r>
              <a:rPr lang="el-GR" dirty="0"/>
              <a:t>Έχετε περιέργεια και θέλετε να συνεχίσετε να εργάζεστε με τις 5 Βασικές Ανθρώπινες Ανάγκες;	</a:t>
            </a:r>
          </a:p>
          <a:p>
            <a:pPr marL="0" indent="0">
              <a:buNone/>
            </a:pPr>
            <a:r>
              <a:rPr lang="el-GR" dirty="0"/>
              <a:t>Ελέγξτε το υπόλοιπο υλικό σχετικά με το θέμα</a:t>
            </a:r>
            <a:r>
              <a:rPr lang="en-US" dirty="0"/>
              <a:t>:</a:t>
            </a:r>
          </a:p>
          <a:p>
            <a:r>
              <a:rPr lang="el-GR" b="1" dirty="0"/>
              <a:t>Ανθρώπινες ανάγκες και στρατηγικές - Στρατηγικές για την ικανοποίηση βασικών αναγκών</a:t>
            </a:r>
            <a:endParaRPr lang="en-US" b="1" dirty="0"/>
          </a:p>
          <a:p>
            <a:pPr marL="0" indent="0">
              <a:spcBef>
                <a:spcPts val="1800"/>
              </a:spcBef>
              <a:buNone/>
            </a:pPr>
            <a:r>
              <a:rPr lang="el-GR" dirty="0"/>
              <a:t>Στο φυλλάδιο "Στρατηγικές για την κάλυψη βασικών αναγκών"- θα μάθετε περισσότερα για το πώς συμπεριφέρονται οι άνθρωποι όταν δεν ικανοποιούνται οι ανάγκες τους. Υπάρχουν συμπεριφορές θετικές και ωφέλιμες και συμπεριφορές που φαίνεται να οδηγούν στην επιτυχία, αλλά φέρνουν και μειονεκτήματα</a:t>
            </a:r>
            <a:r>
              <a:rPr lang="en-US" dirty="0"/>
              <a:t>. </a:t>
            </a:r>
          </a:p>
          <a:p>
            <a:pPr marL="0" indent="0">
              <a:buNone/>
            </a:pPr>
            <a:r>
              <a:rPr lang="el-GR" i="1" dirty="0"/>
              <a:t>Ποια συμπεριφορά θα επιλέγατε;</a:t>
            </a:r>
            <a:endParaRPr lang="en-US" i="1" dirty="0"/>
          </a:p>
          <a:p>
            <a:pPr marL="0" indent="0">
              <a:buNone/>
            </a:pPr>
            <a:endParaRPr lang="el-GR" dirty="0"/>
          </a:p>
        </p:txBody>
      </p:sp>
    </p:spTree>
    <p:extLst>
      <p:ext uri="{BB962C8B-B14F-4D97-AF65-F5344CB8AC3E}">
        <p14:creationId xmlns:p14="http://schemas.microsoft.com/office/powerpoint/2010/main" val="936344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7517976"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78525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l-GR" sz="3600" b="1" dirty="0">
                <a:solidFill>
                  <a:srgbClr val="FBE82A"/>
                </a:solidFill>
                <a:effectLst>
                  <a:outerShdw blurRad="38100" dist="38100" dir="2700000" algn="tl">
                    <a:srgbClr val="000000">
                      <a:alpha val="43137"/>
                    </a:srgbClr>
                  </a:outerShdw>
                </a:effectLst>
                <a:latin typeface="+mj-lt"/>
              </a:rPr>
              <a:t>Συγχαρητήρια</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el-GR" sz="2800" dirty="0">
                <a:solidFill>
                  <a:srgbClr val="FBE82A"/>
                </a:solidFill>
                <a:effectLst>
                  <a:outerShdw blurRad="38100" dist="38100" dir="2700000" algn="tl">
                    <a:srgbClr val="000000">
                      <a:alpha val="43137"/>
                    </a:srgbClr>
                  </a:outerShdw>
                </a:effectLst>
                <a:latin typeface="+mj-lt"/>
              </a:rPr>
              <a:t>Ολοκληρώσατε την παρούσα ενότητα</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05CF8AC9-1D41-49AE-B067-B5404BB2176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48726" y="6295421"/>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1827189" y="4321384"/>
            <a:ext cx="5622481" cy="1846564"/>
          </a:xfrm>
        </p:spPr>
        <p:txBody>
          <a:bodyPr>
            <a:normAutofit fontScale="92500"/>
          </a:bodyPr>
          <a:lstStyle/>
          <a:p>
            <a:r>
              <a:rPr lang="en-US" sz="3200" dirty="0">
                <a:solidFill>
                  <a:srgbClr val="FBE82A"/>
                </a:solidFill>
                <a:effectLst>
                  <a:outerShdw blurRad="38100" dist="38100" dir="2700000" algn="tl">
                    <a:srgbClr val="000000">
                      <a:alpha val="43137"/>
                    </a:srgbClr>
                  </a:outerShdw>
                </a:effectLst>
              </a:rPr>
              <a:t>1.2</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Βασικές Ανθρώπινες Ανάγκες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540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825DBA3-3D91-42E7-A2F1-80BF4D605AF1}"/>
              </a:ext>
            </a:extLst>
          </p:cNvPr>
          <p:cNvSpPr>
            <a:spLocks noGrp="1"/>
          </p:cNvSpPr>
          <p:nvPr>
            <p:ph idx="1"/>
          </p:nvPr>
        </p:nvSpPr>
        <p:spPr>
          <a:xfrm>
            <a:off x="838200" y="1825625"/>
            <a:ext cx="10515600" cy="5032376"/>
          </a:xfrm>
        </p:spPr>
        <p:txBody>
          <a:bodyPr>
            <a:normAutofit lnSpcReduction="10000"/>
          </a:bodyPr>
          <a:lstStyle/>
          <a:p>
            <a:pPr marL="0" indent="0">
              <a:buNone/>
            </a:pPr>
            <a:r>
              <a:rPr lang="el-GR" b="1" dirty="0"/>
              <a:t>Βασικές ανθρώπινες ανάγκες</a:t>
            </a:r>
            <a:r>
              <a:rPr lang="en-US" dirty="0"/>
              <a:t>: </a:t>
            </a:r>
            <a:r>
              <a:rPr lang="el-GR" dirty="0"/>
              <a:t>Ας ξεκινήσουμε με μία αποσαφήνιση του όρου</a:t>
            </a:r>
            <a:r>
              <a:rPr lang="en-US" dirty="0"/>
              <a:t>!</a:t>
            </a:r>
          </a:p>
          <a:p>
            <a:endParaRPr lang="en-US" dirty="0"/>
          </a:p>
          <a:p>
            <a:endParaRPr lang="en-US" i="1" dirty="0"/>
          </a:p>
          <a:p>
            <a:endParaRPr lang="en-US" i="1" dirty="0"/>
          </a:p>
          <a:p>
            <a:endParaRPr lang="en-US" i="1" dirty="0"/>
          </a:p>
          <a:p>
            <a:pPr marL="0" indent="0">
              <a:buNone/>
            </a:pPr>
            <a:endParaRPr lang="en-GB" sz="1800" dirty="0">
              <a:effectLst/>
              <a:latin typeface="Calibri" panose="020F0502020204030204" pitchFamily="34" charset="0"/>
              <a:ea typeface="Calibri" panose="020F0502020204030204" pitchFamily="34" charset="0"/>
            </a:endParaRPr>
          </a:p>
          <a:p>
            <a:pPr marL="0" indent="0">
              <a:buNone/>
            </a:pPr>
            <a:endParaRPr lang="en-GB" sz="1800" dirty="0">
              <a:effectLst/>
              <a:latin typeface="Calibri" panose="020F0502020204030204" pitchFamily="34" charset="0"/>
              <a:ea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endParaRPr>
          </a:p>
          <a:p>
            <a:pPr marL="0" indent="0">
              <a:buNone/>
            </a:pPr>
            <a:r>
              <a:rPr lang="el-GR" sz="1800" dirty="0">
                <a:latin typeface="Calibri" panose="020F0502020204030204" pitchFamily="34" charset="0"/>
                <a:ea typeface="Calibri" panose="020F0502020204030204" pitchFamily="34" charset="0"/>
              </a:rPr>
              <a:t>Πληροφορίες: Στο </a:t>
            </a:r>
            <a:r>
              <a:rPr lang="en-US" sz="1800" dirty="0">
                <a:latin typeface="Calibri" panose="020F0502020204030204" pitchFamily="34" charset="0"/>
                <a:ea typeface="Calibri" panose="020F0502020204030204" pitchFamily="34" charset="0"/>
              </a:rPr>
              <a:t>2o </a:t>
            </a:r>
            <a:r>
              <a:rPr lang="el-GR" sz="1800" dirty="0">
                <a:latin typeface="Calibri" panose="020F0502020204030204" pitchFamily="34" charset="0"/>
                <a:ea typeface="Calibri" panose="020F0502020204030204" pitchFamily="34" charset="0"/>
              </a:rPr>
              <a:t>μέρος, θα βρείτε μερικά παραδείγματα για το πώς οι ανεκπλήρωτες ανάγκες μας ωθούν να δράσουμε</a:t>
            </a:r>
            <a:r>
              <a:rPr lang="en-US" sz="1800" dirty="0">
                <a:latin typeface="Calibri" panose="020F0502020204030204" pitchFamily="34" charset="0"/>
                <a:ea typeface="Calibri" panose="020F0502020204030204" pitchFamily="34" charset="0"/>
              </a:rPr>
              <a:t>.</a:t>
            </a:r>
            <a:endParaRPr lang="el-GR" dirty="0"/>
          </a:p>
        </p:txBody>
      </p:sp>
      <p:sp>
        <p:nvSpPr>
          <p:cNvPr id="13" name="TextBox 12">
            <a:extLst>
              <a:ext uri="{FF2B5EF4-FFF2-40B4-BE49-F238E27FC236}">
                <a16:creationId xmlns:a16="http://schemas.microsoft.com/office/drawing/2014/main" id="{06C2938E-036B-4DE1-8C08-7AB254834396}"/>
              </a:ext>
            </a:extLst>
          </p:cNvPr>
          <p:cNvSpPr txBox="1"/>
          <p:nvPr/>
        </p:nvSpPr>
        <p:spPr>
          <a:xfrm>
            <a:off x="1049542" y="4451508"/>
            <a:ext cx="9899193" cy="1200329"/>
          </a:xfrm>
          <a:prstGeom prst="rect">
            <a:avLst/>
          </a:prstGeom>
          <a:solidFill>
            <a:schemeClr val="bg1">
              <a:lumMod val="95000"/>
            </a:schemeClr>
          </a:solidFill>
          <a:ln>
            <a:solidFill>
              <a:srgbClr val="FFC000"/>
            </a:solidFill>
          </a:ln>
        </p:spPr>
        <p:txBody>
          <a:bodyPr wrap="square">
            <a:spAutoFit/>
          </a:bodyPr>
          <a:lstStyle/>
          <a:p>
            <a:r>
              <a:rPr lang="el-GR" sz="2400" b="1" dirty="0"/>
              <a:t>Έτσι, όταν μια βασική ανάγκη δεν ικανοποιείται ή απειλείται, προκύπτει ένα αντίστοιχο δυσάρεστο συναίσθημα μέσα μας και αυτό το συναίσθημα μας ωθεί να δράσουμε έτσι ώστε να βελτιωθεί ξανά η κατάστασή μας</a:t>
            </a:r>
            <a:r>
              <a:rPr lang="en-US" sz="2400" b="1" dirty="0"/>
              <a:t>.</a:t>
            </a:r>
          </a:p>
        </p:txBody>
      </p:sp>
      <p:sp>
        <p:nvSpPr>
          <p:cNvPr id="11" name="TextBox 10">
            <a:extLst>
              <a:ext uri="{FF2B5EF4-FFF2-40B4-BE49-F238E27FC236}">
                <a16:creationId xmlns:a16="http://schemas.microsoft.com/office/drawing/2014/main" id="{6E2C7064-3F6D-498C-95B2-E00AA681D9BF}"/>
              </a:ext>
            </a:extLst>
          </p:cNvPr>
          <p:cNvSpPr txBox="1"/>
          <p:nvPr/>
        </p:nvSpPr>
        <p:spPr>
          <a:xfrm>
            <a:off x="3010935" y="3154003"/>
            <a:ext cx="7156848" cy="954107"/>
          </a:xfrm>
          <a:prstGeom prst="rect">
            <a:avLst/>
          </a:prstGeom>
          <a:noFill/>
        </p:spPr>
        <p:txBody>
          <a:bodyPr wrap="square">
            <a:spAutoFit/>
          </a:bodyPr>
          <a:lstStyle/>
          <a:p>
            <a:pPr marL="457200" indent="-457200">
              <a:buClr>
                <a:srgbClr val="00B0F0"/>
              </a:buClr>
              <a:buFont typeface="Wingdings" panose="05000000000000000000" pitchFamily="2" charset="2"/>
              <a:buChar char="§"/>
            </a:pPr>
            <a:r>
              <a:rPr lang="el-GR" sz="2800" i="1" dirty="0">
                <a:solidFill>
                  <a:srgbClr val="1A7EBA"/>
                </a:solidFill>
              </a:rPr>
              <a:t>Τι συμβαίνει όταν μια από τις βασικές σας ανάγκες δεν καλύπτεται ή και απειλείται;</a:t>
            </a:r>
            <a:endParaRPr lang="en-US" sz="2800" i="1" dirty="0">
              <a:solidFill>
                <a:srgbClr val="1A7EBA"/>
              </a:solidFill>
            </a:endParaRPr>
          </a:p>
        </p:txBody>
      </p:sp>
      <p:sp>
        <p:nvSpPr>
          <p:cNvPr id="9" name="TextBox 8">
            <a:extLst>
              <a:ext uri="{FF2B5EF4-FFF2-40B4-BE49-F238E27FC236}">
                <a16:creationId xmlns:a16="http://schemas.microsoft.com/office/drawing/2014/main" id="{43EACB1C-AB0A-4B38-90C2-22D1FCEF41FA}"/>
              </a:ext>
            </a:extLst>
          </p:cNvPr>
          <p:cNvSpPr txBox="1"/>
          <p:nvPr/>
        </p:nvSpPr>
        <p:spPr>
          <a:xfrm>
            <a:off x="774435" y="2421033"/>
            <a:ext cx="7002770" cy="523220"/>
          </a:xfrm>
          <a:prstGeom prst="rect">
            <a:avLst/>
          </a:prstGeom>
          <a:noFill/>
        </p:spPr>
        <p:txBody>
          <a:bodyPr wrap="square">
            <a:spAutoFit/>
          </a:bodyPr>
          <a:lstStyle/>
          <a:p>
            <a:pPr marL="285750" indent="-285750">
              <a:buClr>
                <a:srgbClr val="92D050"/>
              </a:buClr>
              <a:buFont typeface="Wingdings" panose="05000000000000000000" pitchFamily="2" charset="2"/>
              <a:buChar char="§"/>
            </a:pPr>
            <a:r>
              <a:rPr lang="el-GR" sz="2800" i="1" dirty="0">
                <a:solidFill>
                  <a:srgbClr val="1A7EBA"/>
                </a:solidFill>
              </a:rPr>
              <a:t>Τι είναι οι βασικές ανθρώπινες ανάγκες;</a:t>
            </a:r>
            <a:endParaRPr lang="en-US" sz="2800" i="1" dirty="0">
              <a:solidFill>
                <a:srgbClr val="1A7EBA"/>
              </a:solidFill>
            </a:endParaRPr>
          </a:p>
        </p:txBody>
      </p:sp>
      <p:sp>
        <p:nvSpPr>
          <p:cNvPr id="2" name="Τίτλος 1">
            <a:extLst>
              <a:ext uri="{FF2B5EF4-FFF2-40B4-BE49-F238E27FC236}">
                <a16:creationId xmlns:a16="http://schemas.microsoft.com/office/drawing/2014/main" id="{134BE628-75D4-4219-91A6-409F9BB1BBB7}"/>
              </a:ext>
            </a:extLst>
          </p:cNvPr>
          <p:cNvSpPr>
            <a:spLocks noGrp="1"/>
          </p:cNvSpPr>
          <p:nvPr>
            <p:ph type="title"/>
          </p:nvPr>
        </p:nvSpPr>
        <p:spPr/>
        <p:txBody>
          <a:bodyPr/>
          <a:lstStyle/>
          <a:p>
            <a:r>
              <a:rPr lang="el-GR" dirty="0"/>
              <a:t>Τι είναι οι βασικές ανθρώπινες ανάγκες</a:t>
            </a:r>
          </a:p>
        </p:txBody>
      </p:sp>
      <p:sp>
        <p:nvSpPr>
          <p:cNvPr id="4" name="TextBox 3">
            <a:extLst>
              <a:ext uri="{FF2B5EF4-FFF2-40B4-BE49-F238E27FC236}">
                <a16:creationId xmlns:a16="http://schemas.microsoft.com/office/drawing/2014/main" id="{06EFD4C7-6FBE-45DA-98BF-E4A5C35AF2F1}"/>
              </a:ext>
            </a:extLst>
          </p:cNvPr>
          <p:cNvSpPr txBox="1"/>
          <p:nvPr/>
        </p:nvSpPr>
        <p:spPr>
          <a:xfrm>
            <a:off x="899997" y="2885616"/>
            <a:ext cx="5099141" cy="1323439"/>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l-GR" sz="2000" dirty="0"/>
              <a:t>Οι </a:t>
            </a:r>
            <a:r>
              <a:rPr lang="el-GR" sz="2000" b="1" dirty="0"/>
              <a:t>βασικές ανάγκες </a:t>
            </a:r>
            <a:r>
              <a:rPr lang="el-GR" sz="2000" dirty="0"/>
              <a:t>είναι κυρίως η κινητήριος δύναμή μας, γιατί είναι δυσάρεστο για κάθε άνθρωπο το να μην ικανοποιηθούν μία ή περισσότερες από τις ανάγκες του</a:t>
            </a:r>
            <a:r>
              <a:rPr lang="en-US" sz="2000" dirty="0"/>
              <a:t>.</a:t>
            </a:r>
            <a:endParaRPr lang="el-GR" sz="2000" b="1" dirty="0"/>
          </a:p>
        </p:txBody>
      </p:sp>
      <p:sp>
        <p:nvSpPr>
          <p:cNvPr id="5" name="pop-up" descr="Click here for pop up information.">
            <a:extLst>
              <a:ext uri="{FF2B5EF4-FFF2-40B4-BE49-F238E27FC236}">
                <a16:creationId xmlns:a16="http://schemas.microsoft.com/office/drawing/2014/main" id="{4D1B3DE1-5DB7-435E-8F2C-57A8812CE9B7}"/>
              </a:ext>
            </a:extLst>
          </p:cNvPr>
          <p:cNvSpPr/>
          <p:nvPr/>
        </p:nvSpPr>
        <p:spPr>
          <a:xfrm>
            <a:off x="8068235" y="2327763"/>
            <a:ext cx="103064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6" name="TextBox 5">
            <a:extLst>
              <a:ext uri="{FF2B5EF4-FFF2-40B4-BE49-F238E27FC236}">
                <a16:creationId xmlns:a16="http://schemas.microsoft.com/office/drawing/2014/main" id="{64F94062-D520-470C-887E-35DAB4F2B937}"/>
              </a:ext>
            </a:extLst>
          </p:cNvPr>
          <p:cNvSpPr txBox="1"/>
          <p:nvPr/>
        </p:nvSpPr>
        <p:spPr>
          <a:xfrm>
            <a:off x="4200612" y="4144043"/>
            <a:ext cx="7153187" cy="1015663"/>
          </a:xfrm>
          <a:prstGeom prst="rect">
            <a:avLst/>
          </a:prstGeom>
          <a:solidFill>
            <a:schemeClr val="bg1">
              <a:lumMod val="95000"/>
            </a:schemeClr>
          </a:solidFill>
          <a:ln>
            <a:solidFill>
              <a:srgbClr val="E12A3C"/>
            </a:solidFill>
          </a:ln>
        </p:spPr>
        <p:txBody>
          <a:bodyPr wrap="square">
            <a:spAutoFit/>
          </a:bodyPr>
          <a:lstStyle/>
          <a:p>
            <a:r>
              <a:rPr lang="el-GR" sz="2000" dirty="0"/>
              <a:t>Νιώθετε μια εσωτερική ένταση και την παρατηρείτε στα συναισθήματά σας. Αυτό που αισθανόμαστε ονομάζεται συναίσθημα και, με αυτή τη λέξη, έχετε ήδη περιορίσει την κίνηση</a:t>
            </a:r>
            <a:r>
              <a:rPr lang="en-US" sz="2000" dirty="0"/>
              <a:t>.</a:t>
            </a:r>
          </a:p>
        </p:txBody>
      </p:sp>
      <p:sp>
        <p:nvSpPr>
          <p:cNvPr id="7" name="pop-up">
            <a:extLst>
              <a:ext uri="{FF2B5EF4-FFF2-40B4-BE49-F238E27FC236}">
                <a16:creationId xmlns:a16="http://schemas.microsoft.com/office/drawing/2014/main" id="{F76CBD6F-F351-43E5-B7CD-C5FC89CB9601}"/>
              </a:ext>
            </a:extLst>
          </p:cNvPr>
          <p:cNvSpPr/>
          <p:nvPr/>
        </p:nvSpPr>
        <p:spPr>
          <a:xfrm>
            <a:off x="10100058" y="3489147"/>
            <a:ext cx="10621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4" name="TextBox 13">
            <a:extLst>
              <a:ext uri="{FF2B5EF4-FFF2-40B4-BE49-F238E27FC236}">
                <a16:creationId xmlns:a16="http://schemas.microsoft.com/office/drawing/2014/main" id="{D30158CE-1DD8-4542-866B-B677C6B35B9E}"/>
              </a:ext>
            </a:extLst>
          </p:cNvPr>
          <p:cNvSpPr txBox="1"/>
          <p:nvPr/>
        </p:nvSpPr>
        <p:spPr>
          <a:xfrm>
            <a:off x="8068235" y="0"/>
            <a:ext cx="4135054"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είναι οι βασικές ανθρώπινες ανάγκες</a:t>
            </a:r>
          </a:p>
        </p:txBody>
      </p:sp>
    </p:spTree>
    <p:extLst>
      <p:ext uri="{BB962C8B-B14F-4D97-AF65-F5344CB8AC3E}">
        <p14:creationId xmlns:p14="http://schemas.microsoft.com/office/powerpoint/2010/main" val="410326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4" grpId="1" animBg="1"/>
      <p:bldP spid="6" grpId="0" animBg="1"/>
      <p:bldP spid="6" grpId="1"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7608</TotalTime>
  <Words>9590</Words>
  <Application>Microsoft Office PowerPoint</Application>
  <PresentationFormat>Ευρεία οθόνη</PresentationFormat>
  <Paragraphs>783</Paragraphs>
  <Slides>73</Slides>
  <Notes>64</Notes>
  <HiddenSlides>0</HiddenSlides>
  <MMClips>3</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73</vt:i4>
      </vt:variant>
    </vt:vector>
  </HeadingPairs>
  <TitlesOfParts>
    <vt:vector size="84" baseType="lpstr">
      <vt:lpstr>Abadi</vt:lpstr>
      <vt:lpstr>Arial</vt:lpstr>
      <vt:lpstr>Calibri</vt:lpstr>
      <vt:lpstr>Calibri Light</vt:lpstr>
      <vt:lpstr>Courier New</vt:lpstr>
      <vt:lpstr>inherit</vt:lpstr>
      <vt:lpstr>Open Sans</vt:lpstr>
      <vt:lpstr>Times New Roman</vt:lpstr>
      <vt:lpstr>Ubuntu</vt:lpstr>
      <vt:lpstr>Wingdings</vt:lpstr>
      <vt:lpstr>Θέμα του Office</vt:lpstr>
      <vt:lpstr>1. Βασικές Ανθρώπινες Ανάγκες   Συγγραφείς Susanne Linde, Klaus Linde-Leimer Σχεδίαση Ακαδημαϊκό Διαδίκτυο (GUnet), Blickpunkt Identität</vt:lpstr>
      <vt:lpstr>Δήλωση πνευματικών δικαιωμάτων </vt:lpstr>
      <vt:lpstr>Εταίροι</vt:lpstr>
      <vt:lpstr>Περιεχόμενα</vt:lpstr>
      <vt:lpstr>Παρουσίαση του PowerPoint</vt:lpstr>
      <vt:lpstr>Το όραμά μας</vt:lpstr>
      <vt:lpstr>Σκεφτείτε</vt:lpstr>
      <vt:lpstr>Παρουσίαση του PowerPoint</vt:lpstr>
      <vt:lpstr>Τι είναι οι βασικές ανθρώπινες ανάγκες</vt:lpstr>
      <vt:lpstr>Τι κάνουν τα συναισθήματα</vt:lpstr>
      <vt:lpstr>Οι 5 Βασικές Ανθρώπινες Ανάγκες, William Glasser</vt:lpstr>
      <vt:lpstr>1η Βασική Ανάγκη: Ασφάλεια και επιβίωση   (1/4)</vt:lpstr>
      <vt:lpstr>Παρουσίαση του PowerPoint</vt:lpstr>
      <vt:lpstr>1η Βασική Ανάγκη: Ασφάλεια και επιβίωση   (3/4)</vt:lpstr>
      <vt:lpstr>Σκεφθείτε       </vt:lpstr>
      <vt:lpstr>2η Βασική Ανάγκη: Ελευθερία   (1/3)</vt:lpstr>
      <vt:lpstr>2η Βασική Ανάγκη: Ελευθερία   (2/3)</vt:lpstr>
      <vt:lpstr>2η Βασική Ανάγκη: Ελευθερία   (3/3)</vt:lpstr>
      <vt:lpstr>3η Βασική Ανάγκη: Αγάπη και αίσθηση του «ανήκειν»   (1/5)</vt:lpstr>
      <vt:lpstr>3η Βασική Ανάγκη: Αγάπη και αίσθηση του «ανήκειν»   (2/5)</vt:lpstr>
      <vt:lpstr>3η Βασική Ανάγκη: Αγάπη και αίσθηση του «ανήκειν»   (3/5)</vt:lpstr>
      <vt:lpstr>3η Βασική Ανάγκη: Αγάπη και αίσθηση του «ανήκειν»   (4/5)</vt:lpstr>
      <vt:lpstr>3η Βασική Ανάγκη: Αγάπη και αίσθηση του «ανήκειν»   (5/5)</vt:lpstr>
      <vt:lpstr>Σκεφθείτε</vt:lpstr>
      <vt:lpstr>4η Βασική Ανάγκη: Δύναμη και επιρροή    (1/2)</vt:lpstr>
      <vt:lpstr>4η Βασική Ανάγκη: Δύναμη και επιρροή    (2/2)</vt:lpstr>
      <vt:lpstr>Σκεφθείτε</vt:lpstr>
      <vt:lpstr>Άσκηση </vt:lpstr>
      <vt:lpstr>5η Βασική Ανάγκη: Διασκέδαση    (1/4)</vt:lpstr>
      <vt:lpstr>5η Βασική Ανάγκη: Διασκέδαση    (2/4)</vt:lpstr>
      <vt:lpstr>5η Βασική Ανάγκη: Διασκέδαση    (3/4)</vt:lpstr>
      <vt:lpstr>5η Βασική Ανάγκη: Διασκέδαση    (4/4)</vt:lpstr>
      <vt:lpstr>Παρουσίαση του PowerPoint</vt:lpstr>
      <vt:lpstr>Τι συμβαίνει όταν δεν καλύπτεται μία βασική ανάγκη;</vt:lpstr>
      <vt:lpstr>Παραδείγματα</vt:lpstr>
      <vt:lpstr>Δραστηριότητα 1: Βήματα 1 -3</vt:lpstr>
      <vt:lpstr>Δραστηριότητα 1: Βήματα 4 -6</vt:lpstr>
      <vt:lpstr>Τα συναισθήματά σας ως πυξίδα</vt:lpstr>
      <vt:lpstr>Επιβίωση &amp; συναισθήματα</vt:lpstr>
      <vt:lpstr>Ελευθερία &amp; συναισθήματα</vt:lpstr>
      <vt:lpstr>Αγάπη και αίσθηση του ανήκειν &amp; συναισθήματα</vt:lpstr>
      <vt:lpstr>Δύναμη και Επιρροή &amp; συναισθήματα</vt:lpstr>
      <vt:lpstr>Διασκέδαση &amp; συναισθήματα</vt:lpstr>
      <vt:lpstr>Παρατηρήστε και βελτιώστε</vt:lpstr>
      <vt:lpstr>Παρουσίαση του PowerPoint</vt:lpstr>
      <vt:lpstr>Ασκήσεις</vt:lpstr>
      <vt:lpstr>Άσκηση 1: Η προσωπική σας ιστορία επιτυχίας</vt:lpstr>
      <vt:lpstr>Άσκηση 2: Το στυλ μάθησης - τι χρειάζεστε για να μαθαίνετε σωστά;</vt:lpstr>
      <vt:lpstr>Άσκηση 3: Ασύμβατες;</vt:lpstr>
      <vt:lpstr>Άσκηση 3: Ασύμβατες;</vt:lpstr>
      <vt:lpstr>Άσκηση 4: Εικονικοί κόσμοι;</vt:lpstr>
      <vt:lpstr>Άσκηση 4: Εικονικοί κόσμοι;</vt:lpstr>
      <vt:lpstr>Άσκηση 5: Καλύπτονται οι βασικές σας ανάγκες;</vt:lpstr>
      <vt:lpstr>Άσκηση 6: Τι χρειάζεστε αυτή τη στιγμή;</vt:lpstr>
      <vt:lpstr>Άσκηση 6: Τι χρειάζεστε αυτή τη στιγμή;</vt:lpstr>
      <vt:lpstr>Παρουσίαση του PowerPoint</vt:lpstr>
      <vt:lpstr>5 Πώς να εκφράσετε (να διατυπώσετε) τις ανάγκες</vt:lpstr>
      <vt:lpstr>Παραδείγματα για τον τρόπο διαμόρφωσης των αναγκών</vt:lpstr>
      <vt:lpstr>Παραδείγματα για τον τρόπο διαμόρφωσης των αναγκών</vt:lpstr>
      <vt:lpstr>Πώς να διαμορφώσετε τις ανάγκες για ασφάλεια και επιβίωση</vt:lpstr>
      <vt:lpstr>Πώς να διαμορφώσετε τις ανάγκες για την αίσθηση του «ανήκειν»</vt:lpstr>
      <vt:lpstr>Πώς να διαμορφώσετε τις ανάγκες για διασκέδαση</vt:lpstr>
      <vt:lpstr>Πώς να διαμορφώσετε τις ανάγκες για δύναμη και επιρροή</vt:lpstr>
      <vt:lpstr>Πώς να διαμορφώσετε τις ανάγκες για ελευθερία</vt:lpstr>
      <vt:lpstr>Δεν είναι πάντα δυνατό άμεσα</vt:lpstr>
      <vt:lpstr>Πώς θα αποφασίζατε εσείς;</vt:lpstr>
      <vt:lpstr>Παρουσίαση του PowerPoint</vt:lpstr>
      <vt:lpstr>Ιστορίες Επιτυχίας</vt:lpstr>
      <vt:lpstr>Ιστορία: Εκφοβισμός – Δύναμη και αδυναμία</vt:lpstr>
      <vt:lpstr>Ιστορία: Ξενοφοβία - Επιβίωση, Αίσθηση του ανήκειν, Δύναμη, Ελευθερία</vt:lpstr>
      <vt:lpstr>Περίληψη (Συχνές ερωτήσεις)</vt:lpstr>
      <vt:lpstr>Πώς να συνεχίσετε</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478</cp:revision>
  <dcterms:created xsi:type="dcterms:W3CDTF">2021-09-21T19:32:53Z</dcterms:created>
  <dcterms:modified xsi:type="dcterms:W3CDTF">2022-11-14T17:01:09Z</dcterms:modified>
</cp:coreProperties>
</file>