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60" d="100"/>
          <a:sy n="160" d="100"/>
        </p:scale>
        <p:origin x="17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0217902-EC96-1644-423E-BA6C1120D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262626"/>
                </a:solidFill>
              </a:rPr>
              <a:t>Act game!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C93333-B2D3-CDD9-F9AE-5ABAFB1BC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5540582"/>
            <a:ext cx="9603727" cy="388793"/>
          </a:xfrm>
        </p:spPr>
        <p:txBody>
          <a:bodyPr>
            <a:normAutofit lnSpcReduction="10000"/>
          </a:bodyPr>
          <a:lstStyle/>
          <a:p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28.jpg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29EEA520-5E50-6F57-EAC0-D78E5559F07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73157" y="1410207"/>
            <a:ext cx="8052049" cy="24558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7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850727-E4EC-38D3-8B01-C07121C6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 carte à thème: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D503136-BD51-5F78-8372-AA21476A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auras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remarqué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carte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thématique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tu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tirée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comporte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QR code </a:t>
            </a:r>
            <a:r>
              <a:rPr lang="de-AT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imprimé</a:t>
            </a:r>
            <a:r>
              <a:rPr lang="de-AT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peux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scanner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smartphone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obtenir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plus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d'informations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sujet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Mais tu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n'en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forcément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ton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aussi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inventer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l'histoire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ensuite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informations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téléphone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portable. Mais si tu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n'arrives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trouver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peut-être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informations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t'aideront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aurez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également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QR code plus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tard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2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8C07CD-A6A6-1E7B-4C90-C5E7B839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sz="4100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Évaluation</a:t>
            </a:r>
            <a:r>
              <a:rPr lang="de-AT" sz="4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</a:t>
            </a:r>
            <a:endParaRPr lang="fr-FR" sz="41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4773F-820B-E1D2-269B-0936DACB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à 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par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catégorie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recevoir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Cela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représente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maximum de 25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vraiment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intéressante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vaut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l'histoire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n'est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aussi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passionnante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recevrez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moins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également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recevoir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à 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likes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chaque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Dans la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catégorie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"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Travail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d'équipe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",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à 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d'honnêteté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"Nous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avons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vraiment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bien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travaillé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ensemble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monde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s'est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impliqué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"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vaudrait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5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 le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travail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d'équipe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n'a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bien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fonctionné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recevez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moins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20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conséquence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3372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40D91D-D54B-9EC0-78B9-6A7D59CC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b="1" ker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Phase 2 – Choisissez vos Avatars</a:t>
            </a:r>
            <a:br>
              <a:rPr lang="fr-FR" b="1" ker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7ACFE-4823-2AE1-81E6-9E26C625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Préparation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Pour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faut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cinq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plateau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numéro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2,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condition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smartphone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Placez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face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visible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l'espace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prévu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effet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plateau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C'est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parti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! 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cette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retournez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chacun à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tour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joueur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fournit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smartphone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commence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prend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première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carte de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condition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Ensuite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réfléchit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auquel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cette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condition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appartient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dit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ensuite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par exemple "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liberté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". 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Réfléchissez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savoir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vrai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Pour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savoir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s'il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raison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scanner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code QR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carte.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S'il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raison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placer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carte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champ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plus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bas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zone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correspondant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S'il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ne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l'est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la carte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retourne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bas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le dos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tourné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vers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haut.</a:t>
            </a:r>
          </a:p>
          <a:p>
            <a:pPr>
              <a:lnSpc>
                <a:spcPct val="90000"/>
              </a:lnSpc>
            </a:pP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continue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ainsi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tour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rôle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97757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A3635F-934E-A8C3-1D9B-8521711C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Avatar (suite)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7890B-BA07-461E-21B9-0D0A282F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Placez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chaque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première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carte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condition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correcte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champ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plus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bas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correspondant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Placez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chaque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carte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correcte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suivante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l'espace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prévu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au-dessus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carte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précédente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Lorsque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atteint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champ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supérieur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réveillez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l'avatar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correspondant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capacités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passent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membre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correctement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attribué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carte supérieure. Il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super-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héros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56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AB3754-BB12-D237-8614-FC487E9E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recap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F129A-61B0-0104-DC02-F3DC03F2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superpouvoirs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sont ... (e.g.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pouvoir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)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7D31"/>
              </a:buClr>
              <a:buSzPts val="1600"/>
              <a:buFont typeface="Wingdings" pitchFamily="2" charset="2"/>
              <a:buChar char=""/>
            </a:pP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Mes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compétences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spéciales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sont: ...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7D31"/>
              </a:buClr>
              <a:buSzPts val="1600"/>
              <a:buFont typeface="Wingdings" pitchFamily="2" charset="2"/>
              <a:buChar char=""/>
            </a:pP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tâche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 ...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7D31"/>
              </a:buClr>
              <a:buSzPts val="1600"/>
              <a:buFont typeface="Wingdings" pitchFamily="2" charset="2"/>
              <a:buChar char=""/>
            </a:pP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Mon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outil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 ...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buClr>
                <a:srgbClr val="ED7D31"/>
              </a:buClr>
              <a:buSzPts val="1600"/>
              <a:buFont typeface="Wingdings" pitchFamily="2" charset="2"/>
              <a:buChar char=""/>
            </a:pP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Mon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défi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i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 …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16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FD17F-B205-6EE8-526D-C10445A4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262626"/>
                </a:solidFill>
              </a:rPr>
              <a:t>Phase 3 – ACT!</a:t>
            </a:r>
            <a:br>
              <a:rPr lang="en-US" sz="2700" b="1" dirty="0">
                <a:solidFill>
                  <a:srgbClr val="262626"/>
                </a:solidFill>
              </a:rPr>
            </a:br>
            <a:r>
              <a:rPr lang="en-US" sz="2700" b="1" dirty="0" err="1">
                <a:solidFill>
                  <a:srgbClr val="262626"/>
                </a:solidFill>
              </a:rPr>
              <a:t>Préparation</a:t>
            </a:r>
            <a:r>
              <a:rPr lang="en-US" sz="2700" b="1" dirty="0">
                <a:solidFill>
                  <a:srgbClr val="262626"/>
                </a:solidFill>
              </a:rPr>
              <a:t> du jeu: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Vous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aurez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besoin</a:t>
            </a:r>
            <a:r>
              <a:rPr lang="en-US" sz="2700" dirty="0">
                <a:solidFill>
                  <a:srgbClr val="262626"/>
                </a:solidFill>
              </a:rPr>
              <a:t> du plan de jeu 3, qui </a:t>
            </a:r>
            <a:r>
              <a:rPr lang="en-US" sz="2700" dirty="0" err="1">
                <a:solidFill>
                  <a:srgbClr val="262626"/>
                </a:solidFill>
              </a:rPr>
              <a:t>contient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toutes</a:t>
            </a:r>
            <a:r>
              <a:rPr lang="en-US" sz="2700" dirty="0">
                <a:solidFill>
                  <a:srgbClr val="262626"/>
                </a:solidFill>
              </a:rPr>
              <a:t> les explications </a:t>
            </a:r>
            <a:r>
              <a:rPr lang="en-US" sz="2700" dirty="0" err="1">
                <a:solidFill>
                  <a:srgbClr val="262626"/>
                </a:solidFill>
              </a:rPr>
              <a:t>importantes</a:t>
            </a:r>
            <a:r>
              <a:rPr lang="en-US" sz="2700" dirty="0">
                <a:solidFill>
                  <a:srgbClr val="262626"/>
                </a:solidFill>
              </a:rPr>
              <a:t> et un </a:t>
            </a:r>
            <a:r>
              <a:rPr lang="en-US" sz="2700" dirty="0" err="1">
                <a:solidFill>
                  <a:srgbClr val="262626"/>
                </a:solidFill>
              </a:rPr>
              <a:t>espace</a:t>
            </a:r>
            <a:r>
              <a:rPr lang="en-US" sz="2700" dirty="0">
                <a:solidFill>
                  <a:srgbClr val="262626"/>
                </a:solidFill>
              </a:rPr>
              <a:t> pour les notes. </a:t>
            </a:r>
            <a:r>
              <a:rPr lang="en-US" sz="2700" dirty="0" err="1">
                <a:solidFill>
                  <a:srgbClr val="262626"/>
                </a:solidFill>
              </a:rPr>
              <a:t>Vous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jouez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à</a:t>
            </a:r>
            <a:r>
              <a:rPr lang="en-US" sz="2700" dirty="0">
                <a:solidFill>
                  <a:srgbClr val="262626"/>
                </a:solidFill>
              </a:rPr>
              <a:t> nouveau dans </a:t>
            </a:r>
            <a:r>
              <a:rPr lang="en-US" sz="2700" dirty="0" err="1">
                <a:solidFill>
                  <a:srgbClr val="262626"/>
                </a:solidFill>
              </a:rPr>
              <a:t>votre</a:t>
            </a:r>
            <a:r>
              <a:rPr lang="en-US" sz="2700" dirty="0">
                <a:solidFill>
                  <a:srgbClr val="262626"/>
                </a:solidFill>
              </a:rPr>
              <a:t> </a:t>
            </a:r>
            <a:r>
              <a:rPr lang="en-US" sz="2700" dirty="0" err="1">
                <a:solidFill>
                  <a:srgbClr val="262626"/>
                </a:solidFill>
              </a:rPr>
              <a:t>équip</a:t>
            </a:r>
            <a:r>
              <a:rPr lang="en-US" sz="2200" dirty="0" err="1">
                <a:solidFill>
                  <a:srgbClr val="262626"/>
                </a:solidFill>
              </a:rPr>
              <a:t>e</a:t>
            </a:r>
            <a:r>
              <a:rPr lang="en-US" sz="2200" dirty="0">
                <a:solidFill>
                  <a:srgbClr val="262626"/>
                </a:solidFill>
              </a:rPr>
              <a:t>.</a:t>
            </a:r>
            <a:br>
              <a:rPr lang="en-US" sz="4400" dirty="0">
                <a:solidFill>
                  <a:srgbClr val="262626"/>
                </a:solidFill>
              </a:rPr>
            </a:br>
            <a:endParaRPr lang="fr-F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67EACDB-55F6-B042-1BBD-ED91AF63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DF373DB-B752-1559-DC3D-EEDDF9B3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23" y="2114614"/>
            <a:ext cx="6720608" cy="4686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21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42C1FC-F943-D240-F1C6-826F3C1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sz="4100" b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sz="41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1 - RESPECTER</a:t>
            </a:r>
            <a:br>
              <a:rPr lang="de-AT" sz="41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</a:br>
            <a:r>
              <a:rPr lang="de-AT" sz="4100" b="1" i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Reconnaître</a:t>
            </a:r>
            <a:r>
              <a:rPr lang="de-AT" sz="4100" b="1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4100" b="1" i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4100" b="1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4100" b="1" i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différents</a:t>
            </a:r>
            <a:r>
              <a:rPr lang="de-AT" sz="4100" b="1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4100" b="1" i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br>
              <a:rPr lang="fr-FR" sz="41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 sz="41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AF4A9-A065-89A7-101F-DD89B9DB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L'un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d'entre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possède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superpouvoirs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nécessaires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guider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processus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s'assure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tous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sont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reconnus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en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particulier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ceux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sont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menacés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actuelle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Enfin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il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sz="20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résume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: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Qu'est-ce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doit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résolu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amélioré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?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Réfléchissez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celui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celle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d'entre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possède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superpouvoirs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donc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mener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cette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0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Il ne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s'agit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encore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savoir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COMMENT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voulez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améliorer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s'agit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uniquement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savoir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CE QUI ne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va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POUR QUI et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donc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doit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amélioré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0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IMPORTANT !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Mener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ne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signifie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PAS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devez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tout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faire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tout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seul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Au contraire,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tâches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consistent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assurer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tout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monde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participe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à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poser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questions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à </a:t>
            </a:r>
            <a:r>
              <a:rPr lang="de-AT" sz="20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résumer</a:t>
            </a:r>
            <a:r>
              <a:rPr lang="de-AT" sz="20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la fin.</a:t>
            </a:r>
            <a:endParaRPr lang="fr-FR" sz="20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84253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715000-010D-E357-5C58-FCD6935A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b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2 - EXPLORER</a:t>
            </a:r>
            <a:br>
              <a:rPr lang="fr-FR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5DD47-EE5B-5A86-847B-00873744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Réfléchissez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ensemble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devez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encore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savoir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avant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d'élaborer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stratégie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trouver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suggestions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plan de match.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également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utiliser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codes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QR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thématiques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obtenir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plus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d'informations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Prenez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temps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trouvez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autant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d'informations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supplémentaires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possible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Résumez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plus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importantes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champ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approprié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bas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plan de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L'un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d'entre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guider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processus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grâce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compétences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particulières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doit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relever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défi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d'identifier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informations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plus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appropriées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200" b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 </a:t>
            </a:r>
            <a:endParaRPr lang="fr-FR" sz="22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65182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3756D-04C7-8EF7-2885-A184A64A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de-AT" sz="3400" b="1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sz="34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3 - HIÉRARCHISER</a:t>
            </a:r>
            <a:br>
              <a:rPr lang="fr-FR" sz="34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90B2A-A0F3-6068-53A0-0B407DC9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b="1" i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Identifier </a:t>
            </a:r>
            <a:r>
              <a:rPr lang="de-AT" sz="2000" b="1" i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tes</a:t>
            </a:r>
            <a:r>
              <a:rPr lang="de-AT" sz="2000" b="1" i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i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possibilitiés</a:t>
            </a:r>
            <a:r>
              <a:rPr lang="de-AT" sz="2000" b="1" i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i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d‘action</a:t>
            </a:r>
            <a:endParaRPr lang="fr-FR" sz="2000" b="1" dirty="0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voulez-vous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faire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ensuite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?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savez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voulez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changer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rassemblé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plus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d'informations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mais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quelle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1" u="sng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meilleure</a:t>
            </a:r>
            <a:r>
              <a:rPr lang="de-AT" sz="2000" b="1" u="sng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u="sng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stratégie</a:t>
            </a:r>
            <a:r>
              <a:rPr lang="de-AT" sz="2000" b="1" u="sng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? </a:t>
            </a:r>
            <a:endParaRPr lang="fr-FR" sz="2000" b="1" u="sng" dirty="0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atteint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point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très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important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où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plupart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gens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-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même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décideurs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puissants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-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perdent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courage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la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force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s'y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tenir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vraiment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Mais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ne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contentez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d'une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court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terme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car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parmi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super-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héros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super-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héroïne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aidera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rassembler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meilleures</a:t>
            </a:r>
            <a:r>
              <a:rPr lang="de-AT" sz="2000" b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possibilités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options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voulez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trouver</a:t>
            </a:r>
            <a:r>
              <a:rPr lang="de-AT" sz="2000" b="1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soit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bonne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toutes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concernées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au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moins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ne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soit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pire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l'avenir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! Il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guide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processus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0" dirty="0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suivant</a:t>
            </a:r>
            <a:r>
              <a:rPr lang="de-AT" sz="2000" b="0" dirty="0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:</a:t>
            </a:r>
            <a:endParaRPr lang="fr-FR" sz="2000" b="1" dirty="0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3865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BA226D-43F1-D7F2-B3ED-7674D495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Etape 4 DECIDER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1CCA0-A06D-3216-2BA5-F38F26C5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b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de-AT" sz="1900" b="1" i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Décider</a:t>
            </a:r>
            <a:r>
              <a:rPr lang="de-AT" sz="1900" b="1" i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1900" b="1" i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trouver</a:t>
            </a:r>
            <a:r>
              <a:rPr lang="de-AT" sz="1900" b="1" i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1900" b="1" i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meilleure</a:t>
            </a:r>
            <a:r>
              <a:rPr lang="de-AT" sz="1900" b="1" i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b="1" i="1" err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stratégie</a:t>
            </a:r>
            <a:r>
              <a:rPr lang="de-AT" sz="1900" b="1" i="1"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possible</a:t>
            </a:r>
            <a:endParaRPr lang="fr-FR" sz="1900" b="1"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Laquelle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options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choisissez-vous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prochaine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? Si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procédez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simple vote,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membres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voté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contre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peuvent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sentir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exclus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des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objections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importantes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peuvent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négligées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donc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préférable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choisir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méthode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consensus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Au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lieu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"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contre", on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cherche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laquelle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il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y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le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moins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d'objections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C'est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facile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parmi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super-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héros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guider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prise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décision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elle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l'outil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Consensing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disposition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19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commencez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par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énumérer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stratégies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options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notées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l'étape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précédente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temps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décider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laquelle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stratégies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pensez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meilleure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Regardez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attentivement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l'explication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signes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plateau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9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19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endParaRPr lang="fr-FR" sz="19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69776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9B240A-2A8E-6EDF-27C0-B70AF21B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POUR JOUER IL FAUT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2BFD990-2703-E144-797B-E178FE5B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"/>
            </a:pP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 </a:t>
            </a:r>
            <a:r>
              <a:rPr lang="de-AT" sz="2000" b="1" dirty="0" err="1"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l‘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empathie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reconnaître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(</a:t>
            </a:r>
            <a:r>
              <a:rPr lang="fr-FR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besoin de survie, besoin d'amour et d'appartenance, besoin de plaisir, besoin de pouvoir et le besoin de liberté</a:t>
            </a:r>
            <a:r>
              <a:rPr lang="fr-FR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.)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"/>
            </a:pP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l'ouverture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d'esprit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être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capable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d'explorer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nouvelles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voies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"/>
            </a:pPr>
            <a:r>
              <a:rPr lang="de-AT" sz="2000" b="1" dirty="0"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du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leadership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guider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sans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dominer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"/>
            </a:pPr>
            <a:r>
              <a:rPr lang="de-AT" sz="2000" b="1" dirty="0"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 la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prudence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le sens des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responsabilités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prendre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décisions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courageuses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"/>
            </a:pPr>
            <a:r>
              <a:rPr lang="de-AT" sz="2000" b="1" dirty="0"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 la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capacité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établir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relations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ne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partagent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même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opinion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souhaitiez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engager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politiquement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l'avenir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vouliez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défendre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droits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simplement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travailler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mieux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94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FF43104-F524-418A-A0E3-3146340A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3E5CD5-3226-4DDD-97AC-81C8F40E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58B6703-6BCA-4414-A7FC-BA111255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826A85-B5BB-4A9B-819E-AF5A0B30A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8A6C787-E24E-48D0-AF26-F35E43180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55A8260-917C-4DAC-A284-2A6E124F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D654D8A-689A-D1D5-E5C5-FC85F818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l'explication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signes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ABA3F9-ECC4-45D8-8538-B7EEC4D2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0AF5AD-9812-A42D-A7F2-B94496DD7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58" r="2" b="12419"/>
          <a:stretch/>
        </p:blipFill>
        <p:spPr>
          <a:xfrm>
            <a:off x="1257236" y="1372109"/>
            <a:ext cx="2743200" cy="199660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0C8890-1E3E-474D-9D1E-D3E3062B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FD8FB2A-91ED-1B96-1FBA-7F7684262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2958"/>
          <a:stretch/>
        </p:blipFill>
        <p:spPr>
          <a:xfrm>
            <a:off x="1301445" y="3533309"/>
            <a:ext cx="2654781" cy="192972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E25D7-BE7F-D219-0CA0-F5FD77F4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 deux mains vers le bas</a:t>
            </a:r>
            <a:r>
              <a:rPr lang="de-AT" sz="20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signifie: Je suis tout à fait d'accord avec cette solution, je n'ai aucune objection.</a:t>
            </a:r>
            <a:endParaRPr lang="fr-FR" sz="20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 main vers le bas et une main vers le haut</a:t>
            </a:r>
            <a:r>
              <a:rPr lang="de-AT" sz="20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signifie: En principe, je suis d'accord avec cette solution, mais j'ai des réserves; j'ai une objection.</a:t>
            </a:r>
            <a:endParaRPr lang="fr-FR" sz="20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 deux mains en l'air</a:t>
            </a:r>
            <a:r>
              <a:rPr lang="de-AT" sz="20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signifie: Je ne peux pas soutenir cette solution car je vois une ou plusieurs valeurs essentielles de moi-même ou de notre communauté mises en danger par cette solution. J'ai une objection.</a:t>
            </a:r>
            <a:endParaRPr lang="fr-FR" sz="20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92690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88A1E-12E8-A808-75D1-8658021C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b="1" dirty="0" err="1">
                <a:solidFill>
                  <a:srgbClr val="F68121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sz="4400" b="1" dirty="0">
                <a:solidFill>
                  <a:srgbClr val="F68121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5 - CONTACT</a:t>
            </a:r>
            <a:br>
              <a:rPr lang="fr-FR" sz="4400" b="1" dirty="0">
                <a:solidFill>
                  <a:srgbClr val="F68121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B86BA-5F57-311B-7543-883F3F07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1800" b="1" i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Prenez</a:t>
            </a:r>
            <a:r>
              <a:rPr lang="de-AT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b="1" i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contact</a:t>
            </a:r>
            <a:r>
              <a:rPr lang="de-AT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MyriadPro-Regular"/>
                <a:cs typeface="Arial" panose="020B0604020202020204" pitchFamily="34" charset="0"/>
              </a:rPr>
              <a:t>!</a:t>
            </a:r>
            <a:endParaRPr lang="fr-FR" sz="1800" b="1" dirty="0">
              <a:solidFill>
                <a:srgbClr val="F68121"/>
              </a:solidFill>
              <a:effectLst/>
              <a:latin typeface="Calibri Light" panose="020F0302020204030204" pitchFamily="34" charset="0"/>
              <a:ea typeface="MyriadPro-Regular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Félicitations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!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presque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réussi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claire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êtes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clairement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avance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concernées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La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meilleure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chose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faire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faire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participer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la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dernière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afin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qu'ils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fassent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également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partie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Mais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comment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?</a:t>
            </a:r>
            <a:endParaRPr lang="fr-FR" sz="1800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 de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membre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superpouvoirs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établir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contact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répondre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18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</a:t>
            </a:r>
            <a:endParaRPr lang="fr-FR" sz="1800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04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86A89-451C-DD32-3007-CF831628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A2A18-9416-8B9C-84C3-1C941E0A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boucle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bouclée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connaissances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acquises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l'étape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1: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d'abord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réfléchissez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voulez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contacter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cette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étape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S'il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y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d'autres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importantes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plus de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celles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énumérées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l'étape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1, par exemple des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décideurs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politiques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importants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pensez-y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notez-les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toutes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plan de match.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Imaginez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adressez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directement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après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l'autre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08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75E16-D0F9-FF33-CCC0-258D3C55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SUITE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613BBD-887E-910A-F37B-C911755C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Réfléchissez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inconvénients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initiale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avoir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eux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concernées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et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sont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ainsi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mis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péril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Expliquez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aussi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clairement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trouvée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améliorer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leur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quels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sont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leurs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seront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ainsi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mieux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satisfaits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endParaRPr lang="fr-FR" sz="22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Écrivez sur une feuille de papier ce que vous voulez dire à chaque personne.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Formulez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phrases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claires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 b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Soyez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sensible à la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besoins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 b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Il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important que la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à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qui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l'on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s'adresse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se sente comprise et non </a:t>
            </a:r>
            <a:r>
              <a:rPr lang="en-GB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attaquée</a:t>
            </a:r>
            <a:r>
              <a:rPr lang="en-GB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r>
              <a:rPr lang="fr-FR" sz="2200">
                <a:effectLst/>
              </a:rPr>
              <a:t> </a:t>
            </a:r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207559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C5AA4C-6091-1CD0-54EE-4F125131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CA" b="1" kern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Phase 4 - Évaluation</a:t>
            </a:r>
            <a:br>
              <a:rPr lang="fr-FR" b="1" kern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8A858-B158-802F-7E88-CACCE97F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Félicitations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 En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arrivant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ici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trouvé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 Et en plus,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réfléchi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la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manière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l'expliquer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concernées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qu'elles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l'acceptent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Maintenant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enfin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obtenir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</a:t>
            </a:r>
            <a:endParaRPr lang="fr-FR" sz="22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Restez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ensemble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pendant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quelques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instants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attribuez-vous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premiers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Continuez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ensuite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toute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classe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sz="22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Préparation</a:t>
            </a:r>
            <a:r>
              <a:rPr lang="de-AT" sz="2200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sz="2200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 Pour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anciens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plans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et 3 et de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notes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En plus,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recevez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plan de </a:t>
            </a:r>
            <a:r>
              <a:rPr lang="de-AT" sz="220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2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4.</a:t>
            </a:r>
            <a:endParaRPr lang="fr-FR" sz="220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171775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144B41B-111A-CC00-31BA-EA45E6F7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EVALUATION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535BA8-06C4-FAA5-DEA6-36EEB61FB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136" y="1162707"/>
            <a:ext cx="6178091" cy="42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061BDA-E0D0-C6C8-63ED-35E10FE6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Évaluation des résultats de toutes les équipes</a:t>
            </a:r>
            <a:br>
              <a:rPr lang="fr-FR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BF985-E637-6A1A-6AD8-F3AA2D28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228600">
              <a:lnSpc>
                <a:spcPct val="90000"/>
              </a:lnSpc>
            </a:pPr>
            <a:r>
              <a:rPr lang="fr-FR" sz="200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L'une après l'autre, les équipes présentent aux autres comment elles ont approfondi leur histoire.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Quelle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ont-ils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trouvé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leur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- quelle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option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ont-ils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trouvé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meilleure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?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Comment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ont-ils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communiqué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cette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option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aux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concernées</a:t>
            </a:r>
            <a:r>
              <a:rPr lang="de-AT" sz="20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?</a:t>
            </a:r>
            <a:endParaRPr lang="fr-FR" sz="2000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également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noter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capital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constitué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initiale.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Répartissez-les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entre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dont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la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plaît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plus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obtient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plus de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toutes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reçoivent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plus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petite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correspondante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Dans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exactement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même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nombre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celui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reçu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lors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sz="2000" i="0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sz="2000" i="0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1.</a:t>
            </a:r>
            <a:endParaRPr lang="fr-FR" sz="2000" i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3639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CDB0CF-EB43-9AB1-0763-2CD115C8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SUITE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AC51E-FA37-0549-B1E8-0A427B0D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 le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deuxième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tableau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"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Évaluation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totale",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inscrire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performance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Inscrivez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d'abord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la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(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initiale) en haut. En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dessous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saisir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venez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avoir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guidé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étapes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En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dessous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additionner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reçus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équipes</a:t>
            </a:r>
            <a:r>
              <a:rPr lang="de-AT" i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i="1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8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B44B7-4463-896B-645B-50553951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ET VOILA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031F0-ED67-84D0-F02F-09E46CEE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réussi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! Nous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invitons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utiliser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appris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aussi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souvent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possible et à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continuer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entraîner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Quel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soit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l'usage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souhaitez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faire de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compétences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l'avenir</a:t>
            </a:r>
            <a:r>
              <a:rPr lang="de-AT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7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F23797-DB07-B0C9-51DF-7C71C903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700" i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jeu ACT se joue en classe, de manière autonome, par équipes de cinq élèves. </a:t>
            </a:r>
            <a:br>
              <a:rPr lang="fr-FR" sz="3700" i="1">
                <a:solidFill>
                  <a:srgbClr val="FFFFFF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</a:br>
            <a:endParaRPr lang="fr-FR" sz="37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F00DA-7382-6782-CB3E-C8648C67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se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déroule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quatre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phases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Chaque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différente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aurez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propre plan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chaque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certaines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tâches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aurez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d'un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i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smartphone</a:t>
            </a:r>
            <a:r>
              <a:rPr lang="de-AT" i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82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3539FE-F253-3744-DA12-C87D1487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PHASE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835081-6030-1E9B-7697-05D2C42F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 la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phase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1, </a:t>
            </a:r>
          </a:p>
          <a:p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imaginez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départ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passionnante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(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résoudre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)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l'aide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quatre</a:t>
            </a:r>
            <a:r>
              <a:rPr lang="de-AT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b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tirées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sort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Puis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présentez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histoire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la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classe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recevez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47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C8D623-00E2-276F-EC0D-D4DF01A9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PHASE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DA888C-8122-4504-3DD6-042DD3AC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continuez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jouer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par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Pour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résoudre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initiale,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besoin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l'aide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avatars</a:t>
            </a:r>
            <a:r>
              <a:rPr lang="de-AT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Associez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correctement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ils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aideront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41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DE28F0-EDE1-CC7B-C990-D4E2F10E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PHASE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CB386-7CDD-082C-5E4A-6700DA5EA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Chacun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d'entre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s'est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attribuer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superpouvoirs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par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avatar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font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désormais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des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experts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domaine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particulier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L'un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après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l'autre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l'un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d'entre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va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prendre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en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charge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afin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qu'ensemble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trouviez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bonne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au </a:t>
            </a:r>
            <a:r>
              <a:rPr lang="de-AT" b="1" u="sng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problème</a:t>
            </a:r>
            <a:r>
              <a:rPr lang="de-AT" b="1" u="sng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initiale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99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FE7A17-1C7B-ADD8-A26F-10FD6721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PHASE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10628-249C-DE0F-BB8E-F9C38746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individuelles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présentent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solutions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qu'elles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trouvées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la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classe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reçoivent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nouveau des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cela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</a:t>
            </a:r>
          </a:p>
          <a:p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gagnant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a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obtenu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plus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points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r>
              <a:rPr lang="fr-FR" b="1" dirty="0">
                <a:effectLst/>
              </a:rPr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381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922F68D-675E-1DC3-3510-6F1A893B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de-AT" b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Préparation</a:t>
            </a:r>
            <a:r>
              <a:rPr lang="de-AT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du </a:t>
            </a:r>
            <a:r>
              <a:rPr lang="de-AT" b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</a:t>
            </a:r>
            <a:endParaRPr lang="fr-FR" dirty="0">
              <a:solidFill>
                <a:srgbClr val="262626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E2880A-0981-3B2F-703D-20ADF868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: Il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faut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équipe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cinq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le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plateau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numéro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1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avec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«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personnes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»,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«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lieux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» et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pile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sz="2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«</a:t>
            </a:r>
            <a:r>
              <a:rPr lang="de-AT" sz="2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thèmes</a:t>
            </a:r>
            <a:r>
              <a:rPr lang="de-AT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». </a:t>
            </a:r>
            <a:endParaRPr lang="fr-FR" dirty="0">
              <a:solidFill>
                <a:srgbClr val="262626"/>
              </a:solidFill>
            </a:endParaRPr>
          </a:p>
        </p:txBody>
      </p:sp>
      <p:grpSp>
        <p:nvGrpSpPr>
          <p:cNvPr id="4" name="Gruppieren 22">
            <a:extLst>
              <a:ext uri="{FF2B5EF4-FFF2-40B4-BE49-F238E27FC236}">
                <a16:creationId xmlns:a16="http://schemas.microsoft.com/office/drawing/2014/main" id="{F289D2C3-46B8-9727-2104-818E9E2ED4A1}"/>
              </a:ext>
            </a:extLst>
          </p:cNvPr>
          <p:cNvGrpSpPr/>
          <p:nvPr/>
        </p:nvGrpSpPr>
        <p:grpSpPr>
          <a:xfrm>
            <a:off x="1412683" y="2562511"/>
            <a:ext cx="3876802" cy="1554174"/>
            <a:chOff x="-38100" y="0"/>
            <a:chExt cx="3421380" cy="1371600"/>
          </a:xfrm>
        </p:grpSpPr>
        <p:sp>
          <p:nvSpPr>
            <p:cNvPr id="5" name="Textfeld 2">
              <a:extLst>
                <a:ext uri="{FF2B5EF4-FFF2-40B4-BE49-F238E27FC236}">
                  <a16:creationId xmlns:a16="http://schemas.microsoft.com/office/drawing/2014/main" id="{B7758766-1439-637E-0935-5CEEAF0E9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100" y="483870"/>
              <a:ext cx="1009650" cy="3581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GB" sz="1300" b="1">
                  <a:solidFill>
                    <a:srgbClr val="385623"/>
                  </a:solidFill>
                  <a:effectLst/>
                  <a:latin typeface="Abadi" panose="020B0604020104020204" pitchFamily="34" charset="0"/>
                  <a:ea typeface="MyriadPro-Regular"/>
                  <a:cs typeface="Arial" panose="020B0604020202020204" pitchFamily="34" charset="0"/>
                </a:rPr>
                <a:t>Personneene</a:t>
              </a:r>
              <a:endParaRPr lang="fr-FR" sz="13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endParaRPr>
            </a:p>
          </p:txBody>
        </p:sp>
        <p:sp>
          <p:nvSpPr>
            <p:cNvPr id="6" name="Rechteck: abgerundete Ecken 15">
              <a:extLst>
                <a:ext uri="{FF2B5EF4-FFF2-40B4-BE49-F238E27FC236}">
                  <a16:creationId xmlns:a16="http://schemas.microsoft.com/office/drawing/2014/main" id="{F296682D-00D6-B301-6AAC-7755F6D109A6}"/>
                </a:ext>
              </a:extLst>
            </p:cNvPr>
            <p:cNvSpPr/>
            <p:nvPr/>
          </p:nvSpPr>
          <p:spPr>
            <a:xfrm>
              <a:off x="0" y="38100"/>
              <a:ext cx="929640" cy="1333500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Rechteck: abgerundete Ecken 18">
              <a:extLst>
                <a:ext uri="{FF2B5EF4-FFF2-40B4-BE49-F238E27FC236}">
                  <a16:creationId xmlns:a16="http://schemas.microsoft.com/office/drawing/2014/main" id="{1DB0F61B-2042-6899-E712-275FB637D8A3}"/>
                </a:ext>
              </a:extLst>
            </p:cNvPr>
            <p:cNvSpPr/>
            <p:nvPr/>
          </p:nvSpPr>
          <p:spPr>
            <a:xfrm>
              <a:off x="1219200" y="15240"/>
              <a:ext cx="929640" cy="1333500"/>
            </a:xfrm>
            <a:prstGeom prst="roundRect">
              <a:avLst/>
            </a:prstGeom>
            <a:noFill/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Textfeld 2">
              <a:extLst>
                <a:ext uri="{FF2B5EF4-FFF2-40B4-BE49-F238E27FC236}">
                  <a16:creationId xmlns:a16="http://schemas.microsoft.com/office/drawing/2014/main" id="{2C28621E-73FA-9215-D9FD-E8F9EC56A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350" y="468630"/>
              <a:ext cx="830580" cy="32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de-AT" sz="1600" b="1">
                  <a:solidFill>
                    <a:srgbClr val="833C0B"/>
                  </a:solidFill>
                  <a:effectLst/>
                  <a:latin typeface="Abadi" panose="020B0604020104020204" pitchFamily="34" charset="0"/>
                  <a:ea typeface="MyriadPro-Regular"/>
                  <a:cs typeface="Arial" panose="020B0604020202020204" pitchFamily="34" charset="0"/>
                </a:rPr>
                <a:t>Lieu</a:t>
              </a:r>
              <a:endParaRPr lang="fr-FR" sz="16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endParaRPr>
            </a:p>
          </p:txBody>
        </p:sp>
        <p:sp>
          <p:nvSpPr>
            <p:cNvPr id="9" name="Rechteck: abgerundete Ecken 20">
              <a:extLst>
                <a:ext uri="{FF2B5EF4-FFF2-40B4-BE49-F238E27FC236}">
                  <a16:creationId xmlns:a16="http://schemas.microsoft.com/office/drawing/2014/main" id="{DA84BB60-0795-800F-5F5D-2AA006BF628A}"/>
                </a:ext>
              </a:extLst>
            </p:cNvPr>
            <p:cNvSpPr/>
            <p:nvPr/>
          </p:nvSpPr>
          <p:spPr>
            <a:xfrm>
              <a:off x="2453640" y="0"/>
              <a:ext cx="929640" cy="1333500"/>
            </a:xfrm>
            <a:prstGeom prst="roundRect">
              <a:avLst/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A0CEF7AD-6C1E-E126-97A8-A5B998821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170" y="483870"/>
              <a:ext cx="830580" cy="32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de-AT" sz="1600" b="1">
                  <a:solidFill>
                    <a:srgbClr val="1F4E79"/>
                  </a:solidFill>
                  <a:effectLst/>
                  <a:latin typeface="Abadi" panose="020B0604020104020204" pitchFamily="34" charset="0"/>
                  <a:ea typeface="MyriadPro-Regular"/>
                  <a:cs typeface="Arial" panose="020B0604020202020204" pitchFamily="34" charset="0"/>
                </a:rPr>
                <a:t>thème</a:t>
              </a:r>
              <a:endParaRPr lang="fr-FR" sz="160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34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CC28C2-F5E0-18AB-4830-E3795C71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PHASE 1 le début du jeu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3B00E-CD73-7DF4-EDDC-C81B749C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200025"/>
            <a:ext cx="5953630" cy="63293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avez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dix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minutes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développer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départ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passionnante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pour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jeu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à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partir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ces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quatre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cartes.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Laissez-vous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inspirer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par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cartes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l'histoire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peut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dérouler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passé,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présent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,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le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futur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ou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dans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autre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univers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 Il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important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que</a:t>
            </a:r>
            <a:r>
              <a:rPr lang="de-AT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...</a:t>
            </a:r>
            <a:endParaRPr lang="fr-FR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tous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les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membres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l'équipe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sont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impliqués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développez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situation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de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départ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qui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concerne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un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défi</a:t>
            </a:r>
            <a:endParaRPr lang="de-AT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sz="1800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L'histoire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logique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et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compréhensible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vous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trouvez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l'histoire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de-AT" b="1" dirty="0" err="1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intéressante</a:t>
            </a:r>
            <a:r>
              <a:rPr lang="de-AT" b="1" dirty="0">
                <a:effectLst/>
                <a:latin typeface="Calibri" panose="020F0502020204030204" pitchFamily="34" charset="0"/>
                <a:ea typeface="MyriadPro-Regular"/>
                <a:cs typeface="Arial" panose="020B0604020202020204" pitchFamily="34" charset="0"/>
              </a:rPr>
              <a:t>.</a:t>
            </a:r>
            <a:endParaRPr lang="fr-FR" b="1" dirty="0">
              <a:effectLst/>
              <a:latin typeface="Calibri" panose="020F0502020204030204" pitchFamily="34" charset="0"/>
              <a:ea typeface="MyriadPro-Regular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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268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70</TotalTime>
  <Words>2318</Words>
  <Application>Microsoft Office PowerPoint</Application>
  <PresentationFormat>Ευρεία οθόνη</PresentationFormat>
  <Paragraphs>119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Abadi</vt:lpstr>
      <vt:lpstr>Arial</vt:lpstr>
      <vt:lpstr>Arial</vt:lpstr>
      <vt:lpstr>Calibri</vt:lpstr>
      <vt:lpstr>Calibri Light</vt:lpstr>
      <vt:lpstr>Garamond</vt:lpstr>
      <vt:lpstr>Wingdings</vt:lpstr>
      <vt:lpstr>Organique</vt:lpstr>
      <vt:lpstr>Act game!</vt:lpstr>
      <vt:lpstr>POUR JOUER IL FAUT</vt:lpstr>
      <vt:lpstr>le jeu ACT se joue en classe, de manière autonome, par équipes de cinq élèves.  </vt:lpstr>
      <vt:lpstr>PHASE 1</vt:lpstr>
      <vt:lpstr>PHASE 2</vt:lpstr>
      <vt:lpstr>PHASE 3</vt:lpstr>
      <vt:lpstr>PHASE 4</vt:lpstr>
      <vt:lpstr>Préparation du jeu:</vt:lpstr>
      <vt:lpstr>PHASE 1 le début du jeu</vt:lpstr>
      <vt:lpstr>la carte à thème:</vt:lpstr>
      <vt:lpstr>Évaluation:</vt:lpstr>
      <vt:lpstr>Phase 2 – Choisissez vos Avatars </vt:lpstr>
      <vt:lpstr>Avatar (suite)</vt:lpstr>
      <vt:lpstr>recap</vt:lpstr>
      <vt:lpstr>Phase 3 – ACT! Préparation du jeu: Vous aurez besoin du plan de jeu 3, qui contient toutes les explications importantes et un espace pour les notes. Vous jouez à nouveau dans votre équipe. </vt:lpstr>
      <vt:lpstr>Étape 1 - RESPECTER Reconnaître les différents besoins </vt:lpstr>
      <vt:lpstr>Étape 2 - EXPLORER </vt:lpstr>
      <vt:lpstr>Étape 3 - HIÉRARCHISER </vt:lpstr>
      <vt:lpstr>Etape 4 DECIDER</vt:lpstr>
      <vt:lpstr>l'explication des signes de la main </vt:lpstr>
      <vt:lpstr>Étape 5 - CONTACT </vt:lpstr>
      <vt:lpstr>FIN</vt:lpstr>
      <vt:lpstr>SUITE</vt:lpstr>
      <vt:lpstr>Phase 4 - Évaluation </vt:lpstr>
      <vt:lpstr>EVALUATION</vt:lpstr>
      <vt:lpstr>Évaluation des résultats de toutes les équipes </vt:lpstr>
      <vt:lpstr>SUITE</vt:lpstr>
      <vt:lpstr>ET VOILA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game!</dc:title>
  <dc:creator>eliane SAGODIRA</dc:creator>
  <cp:lastModifiedBy>pantelis balaouras</cp:lastModifiedBy>
  <cp:revision>3</cp:revision>
  <dcterms:created xsi:type="dcterms:W3CDTF">2022-12-01T04:51:35Z</dcterms:created>
  <dcterms:modified xsi:type="dcterms:W3CDTF">2023-05-31T15:55:42Z</dcterms:modified>
</cp:coreProperties>
</file>