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416" r:id="rId5"/>
    <p:sldId id="417" r:id="rId6"/>
    <p:sldId id="420" r:id="rId7"/>
    <p:sldId id="522" r:id="rId8"/>
    <p:sldId id="525" r:id="rId9"/>
    <p:sldId id="524" r:id="rId10"/>
    <p:sldId id="526" r:id="rId11"/>
    <p:sldId id="527" r:id="rId12"/>
    <p:sldId id="568" r:id="rId13"/>
    <p:sldId id="587" r:id="rId14"/>
    <p:sldId id="528" r:id="rId15"/>
    <p:sldId id="554" r:id="rId16"/>
    <p:sldId id="574" r:id="rId17"/>
    <p:sldId id="576" r:id="rId18"/>
    <p:sldId id="577" r:id="rId19"/>
    <p:sldId id="612" r:id="rId20"/>
    <p:sldId id="613" r:id="rId21"/>
    <p:sldId id="614" r:id="rId22"/>
    <p:sldId id="615" r:id="rId23"/>
    <p:sldId id="578" r:id="rId24"/>
    <p:sldId id="602" r:id="rId25"/>
    <p:sldId id="579" r:id="rId26"/>
    <p:sldId id="604" r:id="rId27"/>
    <p:sldId id="608" r:id="rId28"/>
    <p:sldId id="609" r:id="rId29"/>
    <p:sldId id="580" r:id="rId30"/>
    <p:sldId id="581" r:id="rId31"/>
    <p:sldId id="603" r:id="rId32"/>
    <p:sldId id="605" r:id="rId33"/>
    <p:sldId id="582" r:id="rId34"/>
    <p:sldId id="606" r:id="rId35"/>
    <p:sldId id="607" r:id="rId36"/>
    <p:sldId id="583" r:id="rId37"/>
    <p:sldId id="589" r:id="rId38"/>
    <p:sldId id="593" r:id="rId39"/>
    <p:sldId id="594" r:id="rId40"/>
    <p:sldId id="595" r:id="rId41"/>
    <p:sldId id="599" r:id="rId42"/>
    <p:sldId id="590" r:id="rId43"/>
    <p:sldId id="596" r:id="rId44"/>
    <p:sldId id="598" r:id="rId45"/>
    <p:sldId id="597" r:id="rId46"/>
    <p:sldId id="600" r:id="rId47"/>
    <p:sldId id="591" r:id="rId48"/>
    <p:sldId id="601" r:id="rId49"/>
    <p:sldId id="592" r:id="rId50"/>
    <p:sldId id="585" r:id="rId51"/>
    <p:sldId id="618" r:id="rId52"/>
    <p:sldId id="617" r:id="rId53"/>
    <p:sldId id="619" r:id="rId54"/>
    <p:sldId id="541" r:id="rId55"/>
    <p:sldId id="588" r:id="rId5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Jenny Wielga" initials="JW" lastIdx="3" clrIdx="2">
    <p:extLst>
      <p:ext uri="{19B8F6BF-5375-455C-9EA6-DF929625EA0E}">
        <p15:presenceInfo xmlns:p15="http://schemas.microsoft.com/office/powerpoint/2012/main" userId="Jenny Wiel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EFE"/>
    <a:srgbClr val="81CC50"/>
    <a:srgbClr val="DF8D09"/>
    <a:srgbClr val="6CA4D3"/>
    <a:srgbClr val="424DAA"/>
    <a:srgbClr val="2A2779"/>
    <a:srgbClr val="1A7EBA"/>
    <a:srgbClr val="80C141"/>
    <a:srgbClr val="FA8420"/>
    <a:srgbClr val="687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D1A88-0485-4947-BCB1-077E7FA4AF55}" v="2" dt="2023-02-19T10:23:35.047"/>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2" autoAdjust="0"/>
    <p:restoredTop sz="94648"/>
  </p:normalViewPr>
  <p:slideViewPr>
    <p:cSldViewPr snapToGrid="0">
      <p:cViewPr varScale="1">
        <p:scale>
          <a:sx n="107" d="100"/>
          <a:sy n="107" d="100"/>
        </p:scale>
        <p:origin x="132" y="108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19/6/2023</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19/6/2023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10146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65380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371488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98978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89580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411700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52</a:t>
            </a:fld>
            <a:endParaRPr lang="el-GR"/>
          </a:p>
        </p:txBody>
      </p:sp>
    </p:spTree>
    <p:extLst>
      <p:ext uri="{BB962C8B-B14F-4D97-AF65-F5344CB8AC3E}">
        <p14:creationId xmlns:p14="http://schemas.microsoft.com/office/powerpoint/2010/main" val="422697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prstGeom prst="rect">
            <a:avLst/>
          </a:prstGeom>
          <a:solidFill>
            <a:srgbClr val="1A7EBA"/>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FFCC53"/>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a:buClr>
                <a:schemeClr val="bg1"/>
              </a:buClr>
              <a:defRPr>
                <a:solidFill>
                  <a:schemeClr val="bg1"/>
                </a:solidFill>
                <a:effectLst>
                  <a:outerShdw blurRad="38100" dist="38100" dir="2700000" algn="tl">
                    <a:srgbClr val="000000">
                      <a:alpha val="43137"/>
                    </a:srgbClr>
                  </a:outerShdw>
                </a:effectLst>
                <a:latin typeface="+mn-lt"/>
              </a:defRPr>
            </a:lvl1pPr>
            <a:lvl2pPr>
              <a:buClr>
                <a:schemeClr val="bg1"/>
              </a:buClr>
              <a:defRPr>
                <a:solidFill>
                  <a:schemeClr val="bg1"/>
                </a:solidFill>
                <a:effectLst>
                  <a:outerShdw blurRad="38100" dist="38100" dir="2700000" algn="tl">
                    <a:srgbClr val="000000">
                      <a:alpha val="43137"/>
                    </a:srgbClr>
                  </a:outerShdw>
                </a:effectLst>
                <a:latin typeface="+mn-lt"/>
              </a:defRPr>
            </a:lvl2pPr>
            <a:lvl3pPr>
              <a:buClr>
                <a:schemeClr val="bg1"/>
              </a:buClr>
              <a:defRPr>
                <a:solidFill>
                  <a:schemeClr val="bg1"/>
                </a:solidFill>
                <a:effectLst>
                  <a:outerShdw blurRad="38100" dist="38100" dir="2700000" algn="tl">
                    <a:srgbClr val="000000">
                      <a:alpha val="43137"/>
                    </a:srgbClr>
                  </a:outerShdw>
                </a:effectLst>
                <a:latin typeface="+mn-lt"/>
              </a:defRPr>
            </a:lvl3pPr>
            <a:lvl4pPr>
              <a:buClr>
                <a:schemeClr val="bg1"/>
              </a:buClr>
              <a:defRPr>
                <a:solidFill>
                  <a:schemeClr val="bg1"/>
                </a:solidFill>
                <a:effectLst>
                  <a:outerShdw blurRad="38100" dist="38100" dir="2700000" algn="tl">
                    <a:srgbClr val="000000">
                      <a:alpha val="43137"/>
                    </a:srgbClr>
                  </a:outerShdw>
                </a:effectLst>
                <a:latin typeface="+mn-lt"/>
              </a:defRPr>
            </a:lvl4pPr>
            <a:lvl5pPr>
              <a:buClr>
                <a:schemeClr val="bg1"/>
              </a:buClr>
              <a:defRPr>
                <a:solidFill>
                  <a:schemeClr val="bg1"/>
                </a:solidFill>
                <a:effectLst>
                  <a:outerShdw blurRad="38100" dist="38100" dir="2700000" algn="tl">
                    <a:srgbClr val="000000">
                      <a:alpha val="43137"/>
                    </a:srgbClr>
                  </a:outerShdw>
                </a:effectLst>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24"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E9CF43A1-297F-4D11-B9BC-80A006176C7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Picture 2" descr="The European Heart Project">
            <a:extLst>
              <a:ext uri="{FF2B5EF4-FFF2-40B4-BE49-F238E27FC236}">
                <a16:creationId xmlns:a16="http://schemas.microsoft.com/office/drawing/2014/main" id="{CCFD06BD-64F9-D564-856E-206DD177EB2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3" name="Picture 2" descr="The European Heart Project">
            <a:extLst>
              <a:ext uri="{FF2B5EF4-FFF2-40B4-BE49-F238E27FC236}">
                <a16:creationId xmlns:a16="http://schemas.microsoft.com/office/drawing/2014/main" id="{4BAAAAC1-6C56-275A-7A38-854A65B8F9E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0" y="51279"/>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1A7EBA"/>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FA8420"/>
              </a:buClr>
              <a:defRPr>
                <a:latin typeface="+mn-lt"/>
              </a:defRPr>
            </a:lvl1pPr>
            <a:lvl2pPr>
              <a:lnSpc>
                <a:spcPct val="150000"/>
              </a:lnSpc>
              <a:buClr>
                <a:srgbClr val="FA8420"/>
              </a:buClr>
              <a:defRPr>
                <a:latin typeface="+mn-lt"/>
              </a:defRPr>
            </a:lvl2pPr>
            <a:lvl3pPr>
              <a:lnSpc>
                <a:spcPct val="150000"/>
              </a:lnSpc>
              <a:buClr>
                <a:srgbClr val="FA8420"/>
              </a:buClr>
              <a:defRPr>
                <a:latin typeface="+mn-lt"/>
              </a:defRPr>
            </a:lvl3pPr>
            <a:lvl4pPr>
              <a:lnSpc>
                <a:spcPct val="150000"/>
              </a:lnSpc>
              <a:buClr>
                <a:srgbClr val="FA8420"/>
              </a:buClr>
              <a:defRPr>
                <a:latin typeface="+mn-lt"/>
              </a:defRPr>
            </a:lvl4pPr>
            <a:lvl5pPr>
              <a:lnSpc>
                <a:spcPct val="150000"/>
              </a:lnSpc>
              <a:buClr>
                <a:srgbClr val="FA8420"/>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6" name="Picture 2" descr="The European Heart Project">
            <a:extLst>
              <a:ext uri="{FF2B5EF4-FFF2-40B4-BE49-F238E27FC236}">
                <a16:creationId xmlns:a16="http://schemas.microsoft.com/office/drawing/2014/main" id="{B0D8D265-7492-7FB5-6CB7-AE755B60F3B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buClr>
                <a:srgbClr val="80C141"/>
              </a:buClr>
              <a:defRPr sz="2400"/>
            </a:lvl1pPr>
            <a:lvl2pPr>
              <a:buClr>
                <a:srgbClr val="80C141"/>
              </a:buClr>
              <a:defRPr/>
            </a:lvl2pPr>
            <a:lvl3pPr>
              <a:buClr>
                <a:srgbClr val="80C141"/>
              </a:buClr>
              <a:defRPr/>
            </a:lvl3pPr>
            <a:lvl4pPr>
              <a:buClr>
                <a:srgbClr val="80C141"/>
              </a:buClr>
              <a:defRPr/>
            </a:lvl4pPr>
            <a:lvl5pPr>
              <a:buClr>
                <a:srgbClr val="80C141"/>
              </a:buCl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98623"/>
            <a:ext cx="8709225" cy="31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Guide : </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Comment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utiliser</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la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plateforme</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électronique</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pic>
        <p:nvPicPr>
          <p:cNvPr id="5" name="Picture 2" descr="The European Heart Project">
            <a:extLst>
              <a:ext uri="{FF2B5EF4-FFF2-40B4-BE49-F238E27FC236}">
                <a16:creationId xmlns:a16="http://schemas.microsoft.com/office/drawing/2014/main" id="{C89FB7EA-8680-F101-E39F-F4C91B9E56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8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Picture 2" descr="The European Heart Project">
            <a:extLst>
              <a:ext uri="{FF2B5EF4-FFF2-40B4-BE49-F238E27FC236}">
                <a16:creationId xmlns:a16="http://schemas.microsoft.com/office/drawing/2014/main" id="{2C8890F4-BCEF-7A31-F11E-32AF9EE1F14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94334CAA-7E40-D285-2A02-B73A06FE7E61}"/>
              </a:ext>
            </a:extLst>
          </p:cNvPr>
          <p:cNvSpPr txBox="1">
            <a:spLocks noChangeArrowheads="1"/>
          </p:cNvSpPr>
          <p:nvPr userDrawn="1"/>
        </p:nvSpPr>
        <p:spPr bwMode="auto">
          <a:xfrm>
            <a:off x="0" y="98623"/>
            <a:ext cx="8709225" cy="31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Guide : </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Comment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utiliser</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la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plateforme</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électronique</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4" name="Picture 2" descr="The European Heart Project">
            <a:extLst>
              <a:ext uri="{FF2B5EF4-FFF2-40B4-BE49-F238E27FC236}">
                <a16:creationId xmlns:a16="http://schemas.microsoft.com/office/drawing/2014/main" id="{A0EF2489-8D42-8DC9-806A-1B36FCD683F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715F6EF5-A86D-EC04-6099-61B294277069}"/>
              </a:ext>
            </a:extLst>
          </p:cNvPr>
          <p:cNvSpPr txBox="1">
            <a:spLocks noChangeArrowheads="1"/>
          </p:cNvSpPr>
          <p:nvPr userDrawn="1"/>
        </p:nvSpPr>
        <p:spPr bwMode="auto">
          <a:xfrm>
            <a:off x="0" y="98623"/>
            <a:ext cx="8709225" cy="31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Guide : </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Comment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utiliser</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la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plateforme</a:t>
            </a:r>
            <a:r>
              <a:rPr lang="en-US"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r>
              <a:rPr lang="en-US" sz="1800" kern="1200" dirty="0" err="1">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électronique</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19/6/2023</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xStyles>
    <p:titleStyle>
      <a:lvl1pPr algn="l" defTabSz="914400" rtl="0" eaLnBrk="1" latinLnBrk="0" hangingPunct="1">
        <a:lnSpc>
          <a:spcPct val="90000"/>
        </a:lnSpc>
        <a:spcBef>
          <a:spcPct val="0"/>
        </a:spcBef>
        <a:buNone/>
        <a:defRPr sz="4400" b="1" kern="1200">
          <a:solidFill>
            <a:srgbClr val="1A7EBA"/>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80C141"/>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training.european-heart.eu/card/Topic-01-FR/"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european-heart.e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hyperlink" Target="https://training.european-heart.eu/card/Search-FR/" TargetMode="External"/><Relationship Id="rId1" Type="http://schemas.openxmlformats.org/officeDocument/2006/relationships/slideLayout" Target="../slideLayouts/slideLayout5.xml"/><Relationship Id="rId6" Type="http://schemas.openxmlformats.org/officeDocument/2006/relationships/hyperlink" Target="https://www.youtube.com/watch?v=3rdyCenJFX4&amp;t=2s"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european-heart.eu/partners/" TargetMode="External"/><Relationship Id="rId2" Type="http://schemas.openxmlformats.org/officeDocument/2006/relationships/hyperlink" Target="https://mig-dhl.eu/partners/" TargetMode="Externa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Γραφικό 1" descr="Πυξίδα χάρτη περίγραμμα">
            <a:extLst>
              <a:ext uri="{FF2B5EF4-FFF2-40B4-BE49-F238E27FC236}">
                <a16:creationId xmlns:a16="http://schemas.microsoft.com/office/drawing/2014/main" id="{07A02571-CC36-F1D1-2BC4-5655C2B3A4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659" y="1167237"/>
            <a:ext cx="5556250" cy="5556250"/>
          </a:xfrm>
          <a:prstGeom prst="rect">
            <a:avLst/>
          </a:prstGeom>
        </p:spPr>
      </p:pic>
      <p:sp>
        <p:nvSpPr>
          <p:cNvPr id="24" name="Ορθογώνιο 23">
            <a:extLst>
              <a:ext uri="{FF2B5EF4-FFF2-40B4-BE49-F238E27FC236}">
                <a16:creationId xmlns:a16="http://schemas.microsoft.com/office/drawing/2014/main" id="{5580F265-BBC5-E893-032E-D9AFEAEE2B47}"/>
              </a:ext>
            </a:extLst>
          </p:cNvPr>
          <p:cNvSpPr/>
          <p:nvPr/>
        </p:nvSpPr>
        <p:spPr>
          <a:xfrm>
            <a:off x="-2082" y="6316337"/>
            <a:ext cx="12192000" cy="541663"/>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6" name="Ορθογώνιο 5">
            <a:extLst>
              <a:ext uri="{FF2B5EF4-FFF2-40B4-BE49-F238E27FC236}">
                <a16:creationId xmlns:a16="http://schemas.microsoft.com/office/drawing/2014/main" id="{99B5BB9B-7AC6-4C0F-B87E-6D639D93ACC1}"/>
              </a:ext>
            </a:extLst>
          </p:cNvPr>
          <p:cNvSpPr/>
          <p:nvPr/>
        </p:nvSpPr>
        <p:spPr>
          <a:xfrm>
            <a:off x="1684020" y="6320495"/>
            <a:ext cx="6960100" cy="632422"/>
          </a:xfrm>
          <a:prstGeom prst="rect">
            <a:avLst/>
          </a:prstGeom>
        </p:spPr>
        <p:txBody>
          <a:bodyPr vert="horz" lIns="91440" tIns="45720" rIns="91440" bIns="45720" rtlCol="0" anchor="ctr">
            <a:normAutofit/>
          </a:bodyPr>
          <a:lstStyle/>
          <a:p>
            <a:pPr>
              <a:lnSpc>
                <a:spcPct val="90000"/>
              </a:lnSpc>
              <a:spcAft>
                <a:spcPts val="600"/>
              </a:spcAft>
            </a:pPr>
            <a:r>
              <a:rPr lang="fr-FR" sz="900" b="0" i="0" dirty="0">
                <a:solidFill>
                  <a:schemeClr val="bg1"/>
                </a:solidFill>
                <a:effectLst/>
                <a:latin typeface="+mj-lt"/>
              </a:rPr>
              <a:t>Le soutien de la Commission européenne à la production de cette publication ne constitue pas une approbation de son contenu, qui n'engage que ses auteurs, et la Commission ne peut être tenue responsable de l'usage qui pourrait être fait des informations qu'elle contient</a:t>
            </a:r>
            <a:r>
              <a:rPr lang="en-US" sz="900" b="0" i="0" dirty="0">
                <a:solidFill>
                  <a:schemeClr val="bg1"/>
                </a:solidFill>
                <a:effectLst/>
                <a:latin typeface="+mj-lt"/>
              </a:rPr>
              <a:t>.</a:t>
            </a:r>
            <a:endParaRPr lang="en-US" sz="900" dirty="0">
              <a:solidFill>
                <a:schemeClr val="bg1"/>
              </a:solidFill>
              <a:latin typeface="+mj-lt"/>
            </a:endParaRP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7" y="515569"/>
            <a:ext cx="4140012" cy="1303337"/>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241178" y="2470574"/>
            <a:ext cx="6001916" cy="2530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dirty="0">
                <a:solidFill>
                  <a:srgbClr val="FA8420"/>
                </a:solidFill>
                <a:effectLst/>
                <a:latin typeface="+mj-lt"/>
              </a:rPr>
              <a:t>Guide</a:t>
            </a:r>
            <a:br>
              <a:rPr lang="en-US" sz="3400" b="1" dirty="0">
                <a:solidFill>
                  <a:srgbClr val="FA8420"/>
                </a:solidFill>
                <a:effectLst/>
                <a:latin typeface="+mj-lt"/>
              </a:rPr>
            </a:br>
            <a:r>
              <a:rPr lang="en-US" sz="2800" b="1" dirty="0">
                <a:solidFill>
                  <a:schemeClr val="tx1"/>
                </a:solidFill>
                <a:effectLst/>
                <a:latin typeface="+mj-lt"/>
              </a:rPr>
              <a:t>“Comment </a:t>
            </a:r>
            <a:r>
              <a:rPr lang="en-US" sz="2800" b="1" dirty="0" err="1">
                <a:solidFill>
                  <a:schemeClr val="tx1"/>
                </a:solidFill>
                <a:effectLst/>
                <a:latin typeface="+mj-lt"/>
              </a:rPr>
              <a:t>utiliser</a:t>
            </a:r>
            <a:r>
              <a:rPr lang="en-US" sz="2800" b="1" dirty="0">
                <a:solidFill>
                  <a:schemeClr val="tx1"/>
                </a:solidFill>
                <a:effectLst/>
                <a:latin typeface="+mj-lt"/>
              </a:rPr>
              <a:t> le </a:t>
            </a:r>
            <a:r>
              <a:rPr lang="en-US" sz="2800" b="1" dirty="0" err="1">
                <a:solidFill>
                  <a:schemeClr val="tx1"/>
                </a:solidFill>
                <a:effectLst/>
                <a:latin typeface="+mj-lt"/>
              </a:rPr>
              <a:t>projet</a:t>
            </a:r>
            <a:r>
              <a:rPr lang="en-US" sz="2800" b="1" dirty="0">
                <a:solidFill>
                  <a:schemeClr val="tx1"/>
                </a:solidFill>
                <a:effectLst/>
                <a:latin typeface="+mj-lt"/>
              </a:rPr>
              <a:t> </a:t>
            </a:r>
            <a:r>
              <a:rPr lang="en-US" sz="2800" b="1" dirty="0" err="1">
                <a:solidFill>
                  <a:schemeClr val="tx1"/>
                </a:solidFill>
                <a:effectLst/>
                <a:latin typeface="+mj-lt"/>
              </a:rPr>
              <a:t>européen</a:t>
            </a:r>
            <a:r>
              <a:rPr lang="en-US" sz="2800" b="1" dirty="0">
                <a:solidFill>
                  <a:schemeClr val="tx1"/>
                </a:solidFill>
                <a:effectLst/>
                <a:latin typeface="+mj-lt"/>
              </a:rPr>
              <a:t> du </a:t>
            </a:r>
            <a:r>
              <a:rPr lang="en-US" sz="2800" b="1" dirty="0" err="1">
                <a:solidFill>
                  <a:schemeClr val="tx1"/>
                </a:solidFill>
                <a:effectLst/>
                <a:latin typeface="+mj-lt"/>
              </a:rPr>
              <a:t>cœur</a:t>
            </a:r>
            <a:r>
              <a:rPr lang="en-US" sz="2800" b="1" dirty="0">
                <a:solidFill>
                  <a:schemeClr val="tx1"/>
                </a:solidFill>
                <a:effectLst/>
                <a:latin typeface="+mj-lt"/>
              </a:rPr>
              <a:t> Plate-</a:t>
            </a:r>
            <a:r>
              <a:rPr lang="en-US" sz="2800" b="1" dirty="0" err="1">
                <a:solidFill>
                  <a:schemeClr val="tx1"/>
                </a:solidFill>
                <a:effectLst/>
                <a:latin typeface="+mj-lt"/>
              </a:rPr>
              <a:t>forme</a:t>
            </a:r>
            <a:r>
              <a:rPr lang="en-US" sz="2800" b="1" dirty="0">
                <a:solidFill>
                  <a:schemeClr val="tx1"/>
                </a:solidFill>
                <a:effectLst/>
                <a:latin typeface="+mj-lt"/>
              </a:rPr>
              <a:t> </a:t>
            </a:r>
            <a:r>
              <a:rPr lang="en-US" sz="2800" b="1" dirty="0" err="1">
                <a:solidFill>
                  <a:schemeClr val="tx1"/>
                </a:solidFill>
                <a:effectLst/>
                <a:latin typeface="+mj-lt"/>
              </a:rPr>
              <a:t>électronique</a:t>
            </a:r>
            <a:r>
              <a:rPr lang="en-US" sz="2800" b="1" dirty="0">
                <a:solidFill>
                  <a:schemeClr val="tx1"/>
                </a:solidFill>
                <a:effectLst/>
                <a:latin typeface="+mj-lt"/>
              </a:rPr>
              <a:t> et matériel”</a:t>
            </a:r>
          </a:p>
          <a:p>
            <a:pPr>
              <a:spcAft>
                <a:spcPts val="600"/>
              </a:spcAft>
            </a:pPr>
            <a:endParaRPr lang="en-US" sz="3400" kern="1200" dirty="0">
              <a:solidFill>
                <a:schemeClr val="tx1"/>
              </a:solidFill>
              <a:effectLst/>
              <a:latin typeface="+mj-lt"/>
              <a:ea typeface="+mj-ea"/>
              <a:cs typeface="+mj-cs"/>
            </a:endParaRPr>
          </a:p>
        </p:txBody>
      </p:sp>
      <p:pic>
        <p:nvPicPr>
          <p:cNvPr id="7" name="Εικόνα 6">
            <a:extLst>
              <a:ext uri="{FF2B5EF4-FFF2-40B4-BE49-F238E27FC236}">
                <a16:creationId xmlns:a16="http://schemas.microsoft.com/office/drawing/2014/main" id="{D9263AFF-4A91-B516-4583-B6DFFED04E53}"/>
              </a:ext>
            </a:extLst>
          </p:cNvPr>
          <p:cNvPicPr>
            <a:picLocks noChangeAspect="1"/>
          </p:cNvPicPr>
          <p:nvPr/>
        </p:nvPicPr>
        <p:blipFill>
          <a:blip r:embed="rId8"/>
          <a:stretch>
            <a:fillRect/>
          </a:stretch>
        </p:blipFill>
        <p:spPr>
          <a:xfrm>
            <a:off x="7498081" y="25400"/>
            <a:ext cx="4555640" cy="62192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900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39B49C-F8D3-4522-3614-4E2183B3D26F}"/>
              </a:ext>
            </a:extLst>
          </p:cNvPr>
          <p:cNvSpPr>
            <a:spLocks noGrp="1"/>
          </p:cNvSpPr>
          <p:nvPr>
            <p:ph type="title"/>
          </p:nvPr>
        </p:nvSpPr>
        <p:spPr/>
        <p:txBody>
          <a:bodyPr/>
          <a:lstStyle/>
          <a:p>
            <a:r>
              <a:rPr lang="en-US" dirty="0"/>
              <a:t>Open </a:t>
            </a:r>
            <a:r>
              <a:rPr lang="en-US" dirty="0" err="1"/>
              <a:t>Licence</a:t>
            </a:r>
            <a:endParaRPr lang="en-GB" dirty="0"/>
          </a:p>
        </p:txBody>
      </p:sp>
      <p:sp>
        <p:nvSpPr>
          <p:cNvPr id="10" name="TextBox 9">
            <a:extLst>
              <a:ext uri="{FF2B5EF4-FFF2-40B4-BE49-F238E27FC236}">
                <a16:creationId xmlns:a16="http://schemas.microsoft.com/office/drawing/2014/main" id="{A55FCDC6-A980-B985-8FFF-4E600B9955E7}"/>
              </a:ext>
            </a:extLst>
          </p:cNvPr>
          <p:cNvSpPr txBox="1"/>
          <p:nvPr/>
        </p:nvSpPr>
        <p:spPr>
          <a:xfrm>
            <a:off x="1687033" y="653266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pic>
        <p:nvPicPr>
          <p:cNvPr id="15" name="Εικόνα 14" descr="Εικόνα που περιέχει κείμενο&#10;&#10;Περιγραφή που δημιουργήθηκε αυτόματα">
            <a:extLst>
              <a:ext uri="{FF2B5EF4-FFF2-40B4-BE49-F238E27FC236}">
                <a16:creationId xmlns:a16="http://schemas.microsoft.com/office/drawing/2014/main" id="{CF5D4C2B-08C7-B897-DF0A-8121430CA5EF}"/>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0564" r="21184"/>
          <a:stretch/>
        </p:blipFill>
        <p:spPr>
          <a:xfrm>
            <a:off x="648259" y="2650353"/>
            <a:ext cx="3156750" cy="3468826"/>
          </a:xfrm>
          <a:prstGeom prst="rect">
            <a:avLst/>
          </a:prstGeom>
        </p:spPr>
      </p:pic>
      <p:sp>
        <p:nvSpPr>
          <p:cNvPr id="17" name="TextBox 16">
            <a:extLst>
              <a:ext uri="{FF2B5EF4-FFF2-40B4-BE49-F238E27FC236}">
                <a16:creationId xmlns:a16="http://schemas.microsoft.com/office/drawing/2014/main" id="{F4E7A0FC-5B83-EE58-B425-D06C0AA5BA0A}"/>
              </a:ext>
            </a:extLst>
          </p:cNvPr>
          <p:cNvSpPr txBox="1"/>
          <p:nvPr/>
        </p:nvSpPr>
        <p:spPr>
          <a:xfrm>
            <a:off x="120650" y="1687442"/>
            <a:ext cx="4937583" cy="1200329"/>
          </a:xfrm>
          <a:prstGeom prst="rect">
            <a:avLst/>
          </a:prstGeom>
          <a:noFill/>
        </p:spPr>
        <p:txBody>
          <a:bodyPr wrap="square">
            <a:spAutoFit/>
          </a:bodyPr>
          <a:lstStyle/>
          <a:p>
            <a:pPr lvl="1"/>
            <a:r>
              <a:rPr lang="en-US" dirty="0"/>
              <a:t>Tout le </a:t>
            </a:r>
            <a:r>
              <a:rPr lang="en-US" dirty="0" err="1"/>
              <a:t>contenu</a:t>
            </a:r>
            <a:r>
              <a:rPr lang="en-US" dirty="0"/>
              <a:t> </a:t>
            </a:r>
            <a:r>
              <a:rPr lang="en-US" dirty="0" err="1"/>
              <a:t>est</a:t>
            </a:r>
            <a:r>
              <a:rPr lang="en-US" dirty="0"/>
              <a:t> </a:t>
            </a:r>
            <a:r>
              <a:rPr lang="en-US" dirty="0" err="1"/>
              <a:t>ouvert</a:t>
            </a:r>
            <a:r>
              <a:rPr lang="en-US" dirty="0"/>
              <a:t>, </a:t>
            </a:r>
            <a:r>
              <a:rPr lang="en-US" dirty="0" err="1"/>
              <a:t>gratuit</a:t>
            </a:r>
            <a:r>
              <a:rPr lang="en-US" dirty="0"/>
              <a:t> et disponible sous les </a:t>
            </a:r>
            <a:r>
              <a:rPr lang="en-US" dirty="0" err="1"/>
              <a:t>licences</a:t>
            </a:r>
            <a:r>
              <a:rPr lang="en-US" dirty="0"/>
              <a:t> de Creative Commons (BY-NC-SA)!
</a:t>
            </a:r>
            <a:endParaRPr lang="en-GB" dirty="0"/>
          </a:p>
        </p:txBody>
      </p:sp>
      <p:pic>
        <p:nvPicPr>
          <p:cNvPr id="4" name="Εικόνα 3">
            <a:extLst>
              <a:ext uri="{FF2B5EF4-FFF2-40B4-BE49-F238E27FC236}">
                <a16:creationId xmlns:a16="http://schemas.microsoft.com/office/drawing/2014/main" id="{E2AABA93-B770-8908-F257-4DB024256B38}"/>
              </a:ext>
            </a:extLst>
          </p:cNvPr>
          <p:cNvPicPr>
            <a:picLocks noChangeAspect="1"/>
          </p:cNvPicPr>
          <p:nvPr/>
        </p:nvPicPr>
        <p:blipFill>
          <a:blip r:embed="rId3"/>
          <a:stretch>
            <a:fillRect/>
          </a:stretch>
        </p:blipFill>
        <p:spPr>
          <a:xfrm>
            <a:off x="6210517" y="645459"/>
            <a:ext cx="4911771" cy="5567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34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FF865AD-CD11-0958-7F55-4AFB0871B5BA}"/>
              </a:ext>
            </a:extLst>
          </p:cNvPr>
          <p:cNvPicPr>
            <a:picLocks noChangeAspect="1"/>
          </p:cNvPicPr>
          <p:nvPr/>
        </p:nvPicPr>
        <p:blipFill>
          <a:blip r:embed="rId2"/>
          <a:stretch>
            <a:fillRect/>
          </a:stretch>
        </p:blipFill>
        <p:spPr>
          <a:xfrm>
            <a:off x="7818827" y="1520332"/>
            <a:ext cx="2591162" cy="1105054"/>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normAutofit fontScale="90000"/>
          </a:bodyPr>
          <a:lstStyle/>
          <a:p>
            <a:r>
              <a:rPr lang="en-US" dirty="0"/>
              <a:t>Partage du lien via les </a:t>
            </a:r>
            <a:r>
              <a:rPr lang="en-US" dirty="0" err="1"/>
              <a:t>réseaux</a:t>
            </a:r>
            <a:r>
              <a:rPr lang="en-US" dirty="0"/>
              <a:t> </a:t>
            </a:r>
            <a:r>
              <a:rPr lang="en-US" dirty="0" err="1"/>
              <a:t>sociaux</a:t>
            </a:r>
            <a:r>
              <a:rPr lang="en-US" dirty="0"/>
              <a:t>
</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p:txBody>
          <a:bodyPr/>
          <a:lstStyle/>
          <a:p>
            <a:pPr marL="0" indent="0" algn="just">
              <a:buNone/>
            </a:pPr>
            <a:r>
              <a:rPr lang="en-US" dirty="0" err="1"/>
              <a:t>Vous</a:t>
            </a:r>
            <a:r>
              <a:rPr lang="en-US" dirty="0"/>
              <a:t> </a:t>
            </a:r>
            <a:r>
              <a:rPr lang="en-US" dirty="0" err="1"/>
              <a:t>pouvez</a:t>
            </a:r>
            <a:r>
              <a:rPr lang="en-US" dirty="0"/>
              <a:t> </a:t>
            </a:r>
            <a:r>
              <a:rPr lang="en-US" dirty="0" err="1"/>
              <a:t>partager</a:t>
            </a:r>
            <a:r>
              <a:rPr lang="en-US" dirty="0"/>
              <a:t> le lien de la plate-</a:t>
            </a:r>
            <a:r>
              <a:rPr lang="en-US" dirty="0" err="1"/>
              <a:t>forme</a:t>
            </a:r>
            <a:r>
              <a:rPr lang="en-US" dirty="0"/>
              <a:t> via les </a:t>
            </a:r>
            <a:r>
              <a:rPr lang="en-US" dirty="0" err="1"/>
              <a:t>réseaux</a:t>
            </a:r>
            <a:r>
              <a:rPr lang="en-US" dirty="0"/>
              <a:t> de </a:t>
            </a:r>
            <a:r>
              <a:rPr lang="en-US" dirty="0" err="1"/>
              <a:t>médias</a:t>
            </a:r>
            <a:r>
              <a:rPr lang="en-US" dirty="0"/>
              <a:t> </a:t>
            </a:r>
            <a:r>
              <a:rPr lang="en-US" dirty="0" err="1"/>
              <a:t>sociaux</a:t>
            </a:r>
            <a:r>
              <a:rPr lang="en-US" dirty="0"/>
              <a:t> </a:t>
            </a:r>
            <a:r>
              <a:rPr lang="en-US" dirty="0" err="1"/>
              <a:t>populaires</a:t>
            </a:r>
            <a:r>
              <a:rPr lang="en-US" dirty="0"/>
              <a:t> </a:t>
            </a:r>
            <a:r>
              <a:rPr lang="en-US" dirty="0" err="1"/>
              <a:t>ou</a:t>
            </a:r>
            <a:r>
              <a:rPr lang="en-US" dirty="0"/>
              <a:t> </a:t>
            </a:r>
            <a:r>
              <a:rPr lang="en-US" dirty="0" err="1"/>
              <a:t>l’envoyer</a:t>
            </a:r>
            <a:r>
              <a:rPr lang="en-US" dirty="0"/>
              <a:t> par e-mail.
</a:t>
            </a:r>
            <a:r>
              <a:rPr lang="en-US" b="1" dirty="0" err="1"/>
              <a:t>Cliquez</a:t>
            </a:r>
            <a:r>
              <a:rPr lang="en-US" b="1" dirty="0"/>
              <a:t> </a:t>
            </a:r>
            <a:r>
              <a:rPr lang="en-US" b="1" dirty="0" err="1"/>
              <a:t>simplement</a:t>
            </a:r>
            <a:r>
              <a:rPr lang="en-US" b="1" dirty="0"/>
              <a:t> sur </a:t>
            </a:r>
            <a:r>
              <a:rPr lang="en-US" b="1" dirty="0" err="1"/>
              <a:t>l’icône</a:t>
            </a:r>
            <a:r>
              <a:rPr lang="en-US" b="1" dirty="0"/>
              <a:t> de </a:t>
            </a:r>
            <a:r>
              <a:rPr lang="en-US" b="1" dirty="0" err="1"/>
              <a:t>votre</a:t>
            </a:r>
            <a:r>
              <a:rPr lang="en-US" b="1" dirty="0"/>
              <a:t> application </a:t>
            </a:r>
            <a:r>
              <a:rPr lang="en-US" b="1" dirty="0" err="1"/>
              <a:t>préférée</a:t>
            </a:r>
            <a:r>
              <a:rPr lang="en-US" b="1" dirty="0"/>
              <a:t> de partage </a:t>
            </a:r>
            <a:r>
              <a:rPr lang="en-US" b="1" dirty="0" err="1"/>
              <a:t>d’informations</a:t>
            </a:r>
            <a:r>
              <a:rPr lang="en-US" b="1" dirty="0"/>
              <a:t>.</a:t>
            </a:r>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025414" y="1685096"/>
            <a:ext cx="2139518" cy="69412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Ορθογώνιο 7">
            <a:extLst>
              <a:ext uri="{FF2B5EF4-FFF2-40B4-BE49-F238E27FC236}">
                <a16:creationId xmlns:a16="http://schemas.microsoft.com/office/drawing/2014/main" id="{4F2E8AEA-7425-18D4-E976-608FF5414524}"/>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245171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43AA209-CE17-19B9-4877-77ADFE7DBBA9}"/>
              </a:ext>
            </a:extLst>
          </p:cNvPr>
          <p:cNvSpPr>
            <a:spLocks noGrp="1"/>
          </p:cNvSpPr>
          <p:nvPr>
            <p:ph type="title"/>
          </p:nvPr>
        </p:nvSpPr>
        <p:spPr>
          <a:xfrm>
            <a:off x="442270" y="1106034"/>
            <a:ext cx="11076000" cy="893179"/>
          </a:xfrm>
          <a:solidFill>
            <a:srgbClr val="6875C1"/>
          </a:solidFill>
        </p:spPr>
        <p:txBody>
          <a:bodyPr>
            <a:normAutofit fontScale="90000"/>
          </a:bodyPr>
          <a:lstStyle/>
          <a:p>
            <a:pPr algn="ctr"/>
            <a:r>
              <a:rPr lang="en-US" dirty="0">
                <a:solidFill>
                  <a:schemeClr val="bg1"/>
                </a:solidFill>
                <a:effectLst>
                  <a:outerShdw blurRad="38100" dist="38100" dir="2700000" algn="tl">
                    <a:srgbClr val="000000">
                      <a:alpha val="43137"/>
                    </a:srgbClr>
                  </a:outerShdw>
                </a:effectLst>
              </a:rPr>
              <a:t>Le matériel </a:t>
            </a:r>
            <a:r>
              <a:rPr lang="en-US" dirty="0" err="1">
                <a:solidFill>
                  <a:schemeClr val="bg1"/>
                </a:solidFill>
                <a:effectLst>
                  <a:outerShdw blurRad="38100" dist="38100" dir="2700000" algn="tl">
                    <a:srgbClr val="000000">
                      <a:alpha val="43137"/>
                    </a:srgbClr>
                  </a:outerShdw>
                </a:effectLst>
              </a:rPr>
              <a:t>pédagogique</a:t>
            </a:r>
            <a:r>
              <a:rPr lang="en-US" dirty="0">
                <a:solidFill>
                  <a:schemeClr val="bg1"/>
                </a:solidFill>
                <a:effectLst>
                  <a:outerShdw blurRad="38100" dist="38100" dir="2700000" algn="tl">
                    <a:srgbClr val="000000">
                      <a:alpha val="43137"/>
                    </a:srgbClr>
                  </a:outerShdw>
                </a:effectLst>
              </a:rPr>
              <a:t> du </a:t>
            </a:r>
            <a:r>
              <a:rPr lang="en-US" dirty="0" err="1">
                <a:solidFill>
                  <a:schemeClr val="bg1"/>
                </a:solidFill>
                <a:effectLst>
                  <a:outerShdw blurRad="38100" dist="38100" dir="2700000" algn="tl">
                    <a:srgbClr val="000000">
                      <a:alpha val="43137"/>
                    </a:srgbClr>
                  </a:outerShdw>
                </a:effectLst>
              </a:rPr>
              <a:t>projet</a:t>
            </a:r>
            <a:r>
              <a:rPr lang="en-US" dirty="0">
                <a:solidFill>
                  <a:schemeClr val="bg1"/>
                </a:solidFill>
                <a:effectLst>
                  <a:outerShdw blurRad="38100" dist="38100" dir="2700000" algn="tl">
                    <a:srgbClr val="000000">
                      <a:alpha val="43137"/>
                    </a:srgbClr>
                  </a:outerShdw>
                </a:effectLst>
              </a:rPr>
              <a:t> European Heart
</a:t>
            </a:r>
            <a:endParaRPr lang="el-GR" dirty="0">
              <a:solidFill>
                <a:schemeClr val="bg1"/>
              </a:solidFill>
              <a:effectLst>
                <a:outerShdw blurRad="38100" dist="38100" dir="2700000" algn="tl">
                  <a:srgbClr val="000000">
                    <a:alpha val="43137"/>
                  </a:srgbClr>
                </a:outerShdw>
              </a:effectLst>
            </a:endParaRPr>
          </a:p>
        </p:txBody>
      </p:sp>
      <p:sp>
        <p:nvSpPr>
          <p:cNvPr id="5" name="Θέση κειμένου 4">
            <a:extLst>
              <a:ext uri="{FF2B5EF4-FFF2-40B4-BE49-F238E27FC236}">
                <a16:creationId xmlns:a16="http://schemas.microsoft.com/office/drawing/2014/main" id="{75632C09-4E3C-F486-F5DF-E548822C0629}"/>
              </a:ext>
            </a:extLst>
          </p:cNvPr>
          <p:cNvSpPr>
            <a:spLocks noGrp="1"/>
          </p:cNvSpPr>
          <p:nvPr>
            <p:ph type="body" idx="1"/>
          </p:nvPr>
        </p:nvSpPr>
        <p:spPr/>
        <p:txBody>
          <a:bodyPr/>
          <a:lstStyle/>
          <a:p>
            <a:endParaRPr lang="el-GR"/>
          </a:p>
        </p:txBody>
      </p:sp>
      <p:sp>
        <p:nvSpPr>
          <p:cNvPr id="6" name="Θέση περιεχομένου 5">
            <a:extLst>
              <a:ext uri="{FF2B5EF4-FFF2-40B4-BE49-F238E27FC236}">
                <a16:creationId xmlns:a16="http://schemas.microsoft.com/office/drawing/2014/main" id="{BBECAB10-A15A-A9EE-E23E-26E95F6C191D}"/>
              </a:ext>
            </a:extLst>
          </p:cNvPr>
          <p:cNvSpPr>
            <a:spLocks noGrp="1"/>
          </p:cNvSpPr>
          <p:nvPr>
            <p:ph sz="half" idx="2"/>
          </p:nvPr>
        </p:nvSpPr>
        <p:spPr>
          <a:xfrm>
            <a:off x="558000" y="2687950"/>
            <a:ext cx="6681000" cy="3684588"/>
          </a:xfrm>
        </p:spPr>
        <p:txBody>
          <a:bodyPr/>
          <a:lstStyle/>
          <a:p>
            <a:pPr marL="0" indent="0">
              <a:buNone/>
            </a:pPr>
            <a:endParaRPr lang="el-GR" dirty="0"/>
          </a:p>
        </p:txBody>
      </p:sp>
      <p:sp>
        <p:nvSpPr>
          <p:cNvPr id="2" name="Ορθογώνιο 7">
            <a:extLst>
              <a:ext uri="{FF2B5EF4-FFF2-40B4-BE49-F238E27FC236}">
                <a16:creationId xmlns:a16="http://schemas.microsoft.com/office/drawing/2014/main" id="{191431B3-F860-438A-1B78-DD205F277202}"/>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028E0935-0D12-211C-B802-E32CA0BCAF61}"/>
              </a:ext>
            </a:extLst>
          </p:cNvPr>
          <p:cNvPicPr>
            <a:picLocks noChangeAspect="1"/>
          </p:cNvPicPr>
          <p:nvPr/>
        </p:nvPicPr>
        <p:blipFill>
          <a:blip r:embed="rId2"/>
          <a:stretch>
            <a:fillRect/>
          </a:stretch>
        </p:blipFill>
        <p:spPr>
          <a:xfrm>
            <a:off x="2151530" y="2132335"/>
            <a:ext cx="7344070" cy="4125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88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DF8D09"/>
                </a:solidFill>
              </a:rPr>
              <a:t>1 Guide de </a:t>
            </a:r>
            <a:r>
              <a:rPr lang="en-US" dirty="0" err="1">
                <a:solidFill>
                  <a:srgbClr val="DF8D09"/>
                </a:solidFill>
              </a:rPr>
              <a:t>l’enseignant</a:t>
            </a:r>
            <a:endParaRPr lang="en-GB" dirty="0">
              <a:solidFill>
                <a:srgbClr val="DF8D09"/>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5703904" cy="3684588"/>
          </a:xfrm>
        </p:spPr>
        <p:txBody>
          <a:bodyPr>
            <a:normAutofit fontScale="55000" lnSpcReduction="20000"/>
          </a:bodyPr>
          <a:lstStyle/>
          <a:p>
            <a:pPr marL="0" indent="0">
              <a:buNone/>
            </a:pPr>
            <a:r>
              <a:rPr lang="en-US" dirty="0" err="1">
                <a:solidFill>
                  <a:srgbClr val="555555"/>
                </a:solidFill>
                <a:latin typeface="Open Sans" panose="020B0606030504020204" pitchFamily="34" charset="0"/>
              </a:rPr>
              <a:t>Êtes-vous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enseignant</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Trouvez</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ici</a:t>
            </a:r>
            <a:r>
              <a:rPr lang="en-US" dirty="0">
                <a:solidFill>
                  <a:srgbClr val="555555"/>
                </a:solidFill>
                <a:latin typeface="Open Sans" panose="020B0606030504020204" pitchFamily="34" charset="0"/>
              </a:rPr>
              <a:t> un guide pour </a:t>
            </a:r>
            <a:r>
              <a:rPr lang="en-US" dirty="0" err="1">
                <a:solidFill>
                  <a:srgbClr val="555555"/>
                </a:solidFill>
                <a:latin typeface="Open Sans" panose="020B0606030504020204" pitchFamily="34" charset="0"/>
              </a:rPr>
              <a:t>vous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organisé</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en</a:t>
            </a:r>
            <a:r>
              <a:rPr lang="en-US" dirty="0">
                <a:solidFill>
                  <a:srgbClr val="555555"/>
                </a:solidFill>
                <a:latin typeface="Open Sans" panose="020B0606030504020204" pitchFamily="34" charset="0"/>
              </a:rPr>
              <a:t> 5 modules et sous </a:t>
            </a:r>
            <a:r>
              <a:rPr lang="en-US" dirty="0" err="1">
                <a:solidFill>
                  <a:srgbClr val="555555"/>
                </a:solidFill>
                <a:latin typeface="Open Sans" panose="020B0606030504020204" pitchFamily="34" charset="0"/>
              </a:rPr>
              <a:t>forme</a:t>
            </a:r>
            <a:r>
              <a:rPr lang="en-US" dirty="0">
                <a:solidFill>
                  <a:srgbClr val="555555"/>
                </a:solidFill>
                <a:latin typeface="Open Sans" panose="020B0606030504020204" pitchFamily="34" charset="0"/>
              </a:rPr>
              <a:t> de </a:t>
            </a:r>
            <a:r>
              <a:rPr lang="en-US" dirty="0" err="1">
                <a:solidFill>
                  <a:srgbClr val="555555"/>
                </a:solidFill>
                <a:latin typeface="Open Sans" panose="020B0606030504020204" pitchFamily="34" charset="0"/>
              </a:rPr>
              <a:t>cours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en</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ligne</a:t>
            </a:r>
            <a:r>
              <a:rPr lang="en-US" dirty="0">
                <a:solidFill>
                  <a:srgbClr val="555555"/>
                </a:solidFill>
                <a:latin typeface="Open Sans" panose="020B0606030504020204" pitchFamily="34" charset="0"/>
              </a:rPr>
              <a:t>. </a:t>
            </a:r>
            <a:endParaRPr lang="el-GR" dirty="0">
              <a:solidFill>
                <a:srgbClr val="555555"/>
              </a:solidFill>
              <a:latin typeface="Open Sans" panose="020B0606030504020204" pitchFamily="34" charset="0"/>
            </a:endParaRPr>
          </a:p>
          <a:p>
            <a:pPr>
              <a:buFont typeface="Wingdings" panose="05000000000000000000" pitchFamily="2" charset="2"/>
              <a:buChar char="ü"/>
            </a:pPr>
            <a:r>
              <a:rPr lang="en-US" b="1" dirty="0">
                <a:solidFill>
                  <a:srgbClr val="555555"/>
                </a:solidFill>
                <a:latin typeface="Open Sans" panose="020B0606030504020204" pitchFamily="34" charset="0"/>
              </a:rPr>
              <a:t>Module 1: </a:t>
            </a:r>
            <a:r>
              <a:rPr lang="en-US" dirty="0" err="1">
                <a:solidFill>
                  <a:srgbClr val="555555"/>
                </a:solidFill>
                <a:latin typeface="Open Sans" panose="020B0606030504020204" pitchFamily="34" charset="0"/>
              </a:rPr>
              <a:t>Informations</a:t>
            </a:r>
            <a:r>
              <a:rPr lang="en-US" dirty="0">
                <a:solidFill>
                  <a:srgbClr val="555555"/>
                </a:solidFill>
                <a:latin typeface="Open Sans" panose="020B0606030504020204" pitchFamily="34" charset="0"/>
              </a:rPr>
              <a:t> de base sur les concepts </a:t>
            </a:r>
            <a:r>
              <a:rPr lang="en-US" dirty="0" err="1">
                <a:solidFill>
                  <a:srgbClr val="555555"/>
                </a:solidFill>
                <a:latin typeface="Open Sans" panose="020B0606030504020204" pitchFamily="34" charset="0"/>
              </a:rPr>
              <a:t>fondamentaux</a:t>
            </a:r>
            <a:r>
              <a:rPr lang="en-US" dirty="0">
                <a:solidFill>
                  <a:srgbClr val="555555"/>
                </a:solidFill>
                <a:latin typeface="Open Sans" panose="020B0606030504020204" pitchFamily="34" charset="0"/>
              </a:rPr>
              <a:t> - 5 </a:t>
            </a:r>
            <a:r>
              <a:rPr lang="en-US" dirty="0" err="1">
                <a:solidFill>
                  <a:srgbClr val="555555"/>
                </a:solidFill>
                <a:latin typeface="Open Sans" panose="020B0606030504020204" pitchFamily="34" charset="0"/>
              </a:rPr>
              <a:t>besoins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fondamentaux</a:t>
            </a:r>
            <a:r>
              <a:rPr lang="en-US" dirty="0">
                <a:solidFill>
                  <a:srgbClr val="555555"/>
                </a:solidFill>
                <a:latin typeface="Open Sans" panose="020B0606030504020204" pitchFamily="34" charset="0"/>
              </a:rPr>
              <a:t> et </a:t>
            </a:r>
            <a:r>
              <a:rPr lang="en-US" dirty="0" err="1">
                <a:solidFill>
                  <a:srgbClr val="555555"/>
                </a:solidFill>
                <a:latin typeface="Open Sans" panose="020B0606030504020204" pitchFamily="34" charset="0"/>
              </a:rPr>
              <a:t>stratégies</a:t>
            </a:r>
            <a:r>
              <a:rPr lang="en-US" dirty="0">
                <a:solidFill>
                  <a:srgbClr val="555555"/>
                </a:solidFill>
                <a:latin typeface="Open Sans" panose="020B0606030504020204" pitchFamily="34" charset="0"/>
              </a:rPr>
              <a:t> pour les </a:t>
            </a:r>
            <a:r>
              <a:rPr lang="en-US" dirty="0" err="1">
                <a:solidFill>
                  <a:srgbClr val="555555"/>
                </a:solidFill>
                <a:latin typeface="Open Sans" panose="020B0606030504020204" pitchFamily="34" charset="0"/>
              </a:rPr>
              <a:t>satisfaire</a:t>
            </a:r>
            <a:r>
              <a:rPr lang="en-US" dirty="0">
                <a:solidFill>
                  <a:srgbClr val="555555"/>
                </a:solidFill>
                <a:latin typeface="Open Sans" panose="020B0606030504020204" pitchFamily="34" charset="0"/>
              </a:rPr>
              <a:t>
</a:t>
            </a:r>
            <a:r>
              <a:rPr lang="en-US" b="1" dirty="0">
                <a:solidFill>
                  <a:srgbClr val="555555"/>
                </a:solidFill>
                <a:latin typeface="Open Sans" panose="020B0606030504020204" pitchFamily="34" charset="0"/>
              </a:rPr>
              <a:t>Module 2: </a:t>
            </a:r>
            <a:r>
              <a:rPr lang="en-US" dirty="0">
                <a:solidFill>
                  <a:srgbClr val="555555"/>
                </a:solidFill>
                <a:latin typeface="Open Sans" panose="020B0606030504020204" pitchFamily="34" charset="0"/>
              </a:rPr>
              <a:t>En </a:t>
            </a:r>
            <a:r>
              <a:rPr lang="en-US" dirty="0" err="1">
                <a:solidFill>
                  <a:srgbClr val="555555"/>
                </a:solidFill>
                <a:latin typeface="Open Sans" panose="020B0606030504020204" pitchFamily="34" charset="0"/>
              </a:rPr>
              <a:t>ce</a:t>
            </a:r>
            <a:r>
              <a:rPr lang="en-US" dirty="0">
                <a:solidFill>
                  <a:srgbClr val="555555"/>
                </a:solidFill>
                <a:latin typeface="Open Sans" panose="020B0606030504020204" pitchFamily="34" charset="0"/>
              </a:rPr>
              <a:t> qui </a:t>
            </a:r>
            <a:r>
              <a:rPr lang="en-US" dirty="0" err="1">
                <a:solidFill>
                  <a:srgbClr val="555555"/>
                </a:solidFill>
                <a:latin typeface="Open Sans" panose="020B0606030504020204" pitchFamily="34" charset="0"/>
              </a:rPr>
              <a:t>concerne</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mes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besoins</a:t>
            </a:r>
            <a:r>
              <a:rPr lang="en-US" dirty="0">
                <a:solidFill>
                  <a:srgbClr val="555555"/>
                </a:solidFill>
                <a:latin typeface="Open Sans" panose="020B0606030504020204" pitchFamily="34" charset="0"/>
              </a:rPr>
              <a:t> personnels ... - Une </a:t>
            </a:r>
            <a:r>
              <a:rPr lang="en-US" dirty="0" err="1">
                <a:solidFill>
                  <a:srgbClr val="555555"/>
                </a:solidFill>
                <a:latin typeface="Open Sans" panose="020B0606030504020204" pitchFamily="34" charset="0"/>
              </a:rPr>
              <a:t>autoréflexion</a:t>
            </a:r>
            <a:r>
              <a:rPr lang="en-US" dirty="0">
                <a:solidFill>
                  <a:srgbClr val="555555"/>
                </a:solidFill>
                <a:latin typeface="Open Sans" panose="020B0606030504020204" pitchFamily="34" charset="0"/>
              </a:rPr>
              <a:t> pour les </a:t>
            </a:r>
            <a:r>
              <a:rPr lang="en-US" dirty="0" err="1">
                <a:solidFill>
                  <a:srgbClr val="555555"/>
                </a:solidFill>
                <a:latin typeface="Open Sans" panose="020B0606030504020204" pitchFamily="34" charset="0"/>
              </a:rPr>
              <a:t>enseignants</a:t>
            </a:r>
            <a:r>
              <a:rPr lang="en-US" dirty="0">
                <a:solidFill>
                  <a:srgbClr val="555555"/>
                </a:solidFill>
                <a:latin typeface="Open Sans" panose="020B0606030504020204" pitchFamily="34" charset="0"/>
              </a:rPr>
              <a:t>
</a:t>
            </a:r>
            <a:r>
              <a:rPr lang="en-US" b="1" dirty="0">
                <a:solidFill>
                  <a:srgbClr val="555555"/>
                </a:solidFill>
                <a:latin typeface="Open Sans" panose="020B0606030504020204" pitchFamily="34" charset="0"/>
              </a:rPr>
              <a:t>Module 3: </a:t>
            </a:r>
            <a:r>
              <a:rPr lang="en-US" dirty="0">
                <a:solidFill>
                  <a:srgbClr val="555555"/>
                </a:solidFill>
                <a:latin typeface="Open Sans" panose="020B0606030504020204" pitchFamily="34" charset="0"/>
              </a:rPr>
              <a:t>Application du matériel </a:t>
            </a:r>
            <a:r>
              <a:rPr lang="en-US" dirty="0" err="1">
                <a:solidFill>
                  <a:srgbClr val="555555"/>
                </a:solidFill>
                <a:latin typeface="Open Sans" panose="020B0606030504020204" pitchFamily="34" charset="0"/>
              </a:rPr>
              <a:t>cardiaque</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européen</a:t>
            </a:r>
            <a:r>
              <a:rPr lang="en-US" dirty="0">
                <a:solidFill>
                  <a:srgbClr val="555555"/>
                </a:solidFill>
                <a:latin typeface="Open Sans" panose="020B0606030504020204" pitchFamily="34" charset="0"/>
              </a:rPr>
              <a:t> à </a:t>
            </a:r>
            <a:r>
              <a:rPr lang="en-US" dirty="0" err="1">
                <a:solidFill>
                  <a:srgbClr val="555555"/>
                </a:solidFill>
                <a:latin typeface="Open Sans" panose="020B0606030504020204" pitchFamily="34" charset="0"/>
              </a:rPr>
              <a:t>l’école</a:t>
            </a:r>
            <a:r>
              <a:rPr lang="en-US" dirty="0">
                <a:solidFill>
                  <a:srgbClr val="555555"/>
                </a:solidFill>
                <a:latin typeface="Open Sans" panose="020B0606030504020204" pitchFamily="34" charset="0"/>
              </a:rPr>
              <a:t>
</a:t>
            </a:r>
            <a:r>
              <a:rPr lang="en-US" b="1" dirty="0">
                <a:solidFill>
                  <a:srgbClr val="555555"/>
                </a:solidFill>
                <a:latin typeface="Open Sans" panose="020B0606030504020204" pitchFamily="34" charset="0"/>
              </a:rPr>
              <a:t>Module 4: </a:t>
            </a:r>
            <a:r>
              <a:rPr lang="en-US" dirty="0">
                <a:solidFill>
                  <a:srgbClr val="555555"/>
                </a:solidFill>
                <a:latin typeface="Open Sans" panose="020B0606030504020204" pitchFamily="34" charset="0"/>
              </a:rPr>
              <a:t>Les </a:t>
            </a:r>
            <a:r>
              <a:rPr lang="en-US" dirty="0" err="1">
                <a:solidFill>
                  <a:srgbClr val="555555"/>
                </a:solidFill>
                <a:latin typeface="Open Sans" panose="020B0606030504020204" pitchFamily="34" charset="0"/>
              </a:rPr>
              <a:t>valeurs</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démocratiques</a:t>
            </a:r>
            <a:r>
              <a:rPr lang="en-US" dirty="0">
                <a:solidFill>
                  <a:srgbClr val="555555"/>
                </a:solidFill>
                <a:latin typeface="Open Sans" panose="020B0606030504020204" pitchFamily="34" charset="0"/>
              </a:rPr>
              <a:t> dans la culture </a:t>
            </a:r>
            <a:r>
              <a:rPr lang="en-US" dirty="0" err="1">
                <a:solidFill>
                  <a:srgbClr val="555555"/>
                </a:solidFill>
                <a:latin typeface="Open Sans" panose="020B0606030504020204" pitchFamily="34" charset="0"/>
              </a:rPr>
              <a:t>scolaire</a:t>
            </a:r>
            <a:r>
              <a:rPr lang="en-US" dirty="0">
                <a:solidFill>
                  <a:srgbClr val="555555"/>
                </a:solidFill>
                <a:latin typeface="Open Sans" panose="020B0606030504020204" pitchFamily="34" charset="0"/>
              </a:rPr>
              <a:t>
</a:t>
            </a:r>
            <a:r>
              <a:rPr lang="en-US" b="1" dirty="0">
                <a:solidFill>
                  <a:srgbClr val="555555"/>
                </a:solidFill>
                <a:latin typeface="Open Sans" panose="020B0606030504020204" pitchFamily="34" charset="0"/>
              </a:rPr>
              <a:t>Module 5: </a:t>
            </a:r>
            <a:r>
              <a:rPr lang="en-US" dirty="0" err="1">
                <a:solidFill>
                  <a:srgbClr val="555555"/>
                </a:solidFill>
                <a:latin typeface="Open Sans" panose="020B0606030504020204" pitchFamily="34" charset="0"/>
              </a:rPr>
              <a:t>Exemples</a:t>
            </a:r>
            <a:r>
              <a:rPr lang="en-US" dirty="0">
                <a:solidFill>
                  <a:srgbClr val="555555"/>
                </a:solidFill>
                <a:latin typeface="Open Sans" panose="020B0606030504020204" pitchFamily="34" charset="0"/>
              </a:rPr>
              <a:t> pratiques - </a:t>
            </a:r>
            <a:r>
              <a:rPr lang="en-US" dirty="0" err="1">
                <a:solidFill>
                  <a:srgbClr val="555555"/>
                </a:solidFill>
                <a:latin typeface="Open Sans" panose="020B0606030504020204" pitchFamily="34" charset="0"/>
              </a:rPr>
              <a:t>utilisation</a:t>
            </a:r>
            <a:r>
              <a:rPr lang="en-US" dirty="0">
                <a:solidFill>
                  <a:srgbClr val="555555"/>
                </a:solidFill>
                <a:latin typeface="Open Sans" panose="020B0606030504020204" pitchFamily="34" charset="0"/>
              </a:rPr>
              <a:t> du matériel </a:t>
            </a:r>
            <a:r>
              <a:rPr lang="en-US" dirty="0" err="1">
                <a:solidFill>
                  <a:srgbClr val="555555"/>
                </a:solidFill>
                <a:latin typeface="Open Sans" panose="020B0606030504020204" pitchFamily="34" charset="0"/>
              </a:rPr>
              <a:t>cardiaque</a:t>
            </a:r>
            <a:r>
              <a:rPr lang="en-US" dirty="0">
                <a:solidFill>
                  <a:srgbClr val="555555"/>
                </a:solidFill>
                <a:latin typeface="Open Sans" panose="020B0606030504020204" pitchFamily="34" charset="0"/>
              </a:rPr>
              <a:t> </a:t>
            </a:r>
            <a:r>
              <a:rPr lang="en-US" dirty="0" err="1">
                <a:solidFill>
                  <a:srgbClr val="555555"/>
                </a:solidFill>
                <a:latin typeface="Open Sans" panose="020B0606030504020204" pitchFamily="34" charset="0"/>
              </a:rPr>
              <a:t>européen</a:t>
            </a:r>
            <a:r>
              <a:rPr lang="en-US" dirty="0">
                <a:solidFill>
                  <a:srgbClr val="555555"/>
                </a:solidFill>
                <a:latin typeface="Open Sans" panose="020B0606030504020204" pitchFamily="34" charset="0"/>
              </a:rPr>
              <a:t> dans les écoles</a:t>
            </a:r>
            <a:endParaRPr lang="en-US" b="0" i="0" dirty="0">
              <a:solidFill>
                <a:srgbClr val="555555"/>
              </a:solidFill>
              <a:effectLst/>
              <a:latin typeface="Open Sans" panose="020B0606030504020204" pitchFamily="34" charset="0"/>
            </a:endParaRPr>
          </a:p>
        </p:txBody>
      </p:sp>
      <p:pic>
        <p:nvPicPr>
          <p:cNvPr id="6" name="Εικόνα 5">
            <a:extLst>
              <a:ext uri="{FF2B5EF4-FFF2-40B4-BE49-F238E27FC236}">
                <a16:creationId xmlns:a16="http://schemas.microsoft.com/office/drawing/2014/main" id="{168C6F28-709A-5320-7B5A-A784A6FFFC6A}"/>
              </a:ext>
            </a:extLst>
          </p:cNvPr>
          <p:cNvPicPr>
            <a:picLocks noChangeAspect="1"/>
          </p:cNvPicPr>
          <p:nvPr/>
        </p:nvPicPr>
        <p:blipFill rotWithShape="1">
          <a:blip r:embed="rId2"/>
          <a:srcRect l="49828"/>
          <a:stretch/>
        </p:blipFill>
        <p:spPr>
          <a:xfrm>
            <a:off x="7014258" y="1973178"/>
            <a:ext cx="3971828" cy="4448796"/>
          </a:xfrm>
          <a:prstGeom prst="rect">
            <a:avLst/>
          </a:prstGeom>
        </p:spPr>
      </p:pic>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spTree>
    <p:extLst>
      <p:ext uri="{BB962C8B-B14F-4D97-AF65-F5344CB8AC3E}">
        <p14:creationId xmlns:p14="http://schemas.microsoft.com/office/powerpoint/2010/main" val="34041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fontScale="90000"/>
          </a:bodyPr>
          <a:lstStyle/>
          <a:p>
            <a:r>
              <a:rPr lang="en-US" sz="3600" dirty="0">
                <a:solidFill>
                  <a:srgbClr val="DF8D09"/>
                </a:solidFill>
              </a:rPr>
              <a:t>Guide </a:t>
            </a:r>
            <a:r>
              <a:rPr lang="en-US" sz="3600" dirty="0" err="1">
                <a:solidFill>
                  <a:srgbClr val="DF8D09"/>
                </a:solidFill>
              </a:rPr>
              <a:t>à</a:t>
            </a:r>
            <a:r>
              <a:rPr lang="en-US" sz="3600" dirty="0">
                <a:solidFill>
                  <a:srgbClr val="DF8D09"/>
                </a:solidFill>
              </a:rPr>
              <a:t> </a:t>
            </a:r>
            <a:r>
              <a:rPr lang="en-US" sz="3600" dirty="0" err="1">
                <a:solidFill>
                  <a:srgbClr val="DF8D09"/>
                </a:solidFill>
              </a:rPr>
              <a:t>l’intention</a:t>
            </a:r>
            <a:r>
              <a:rPr lang="en-US" sz="3600" dirty="0">
                <a:solidFill>
                  <a:srgbClr val="DF8D09"/>
                </a:solidFill>
              </a:rPr>
              <a:t> des </a:t>
            </a:r>
            <a:r>
              <a:rPr lang="en-US" sz="3600" dirty="0" err="1">
                <a:solidFill>
                  <a:srgbClr val="DF8D09"/>
                </a:solidFill>
              </a:rPr>
              <a:t>enseignants</a:t>
            </a:r>
            <a:r>
              <a:rPr lang="en-US" sz="3600" dirty="0">
                <a:solidFill>
                  <a:srgbClr val="DF8D09"/>
                </a:solidFill>
              </a:rPr>
              <a:t>
</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4715337" cy="4865977"/>
          </a:xfrm>
        </p:spPr>
        <p:txBody>
          <a:bodyPr/>
          <a:lstStyle/>
          <a:p>
            <a:r>
              <a:rPr lang="en-US" dirty="0"/>
              <a:t>5 modules </a:t>
            </a:r>
            <a:r>
              <a:rPr lang="en-US" dirty="0" err="1"/>
              <a:t>disponibles</a:t>
            </a:r>
            <a:r>
              <a:rPr lang="en-US" dirty="0"/>
              <a:t> sous </a:t>
            </a:r>
            <a:r>
              <a:rPr lang="en-US" dirty="0" err="1"/>
              <a:t>forme</a:t>
            </a:r>
            <a:r>
              <a:rPr lang="en-US" dirty="0"/>
              <a:t> de </a:t>
            </a:r>
            <a:r>
              <a:rPr lang="en-US" dirty="0" err="1"/>
              <a:t>livret</a:t>
            </a:r>
            <a:r>
              <a:rPr lang="en-US" dirty="0"/>
              <a:t> à </a:t>
            </a:r>
            <a:r>
              <a:rPr lang="en-US" dirty="0" err="1"/>
              <a:t>télécharger</a:t>
            </a:r>
            <a:r>
              <a:rPr lang="en-US" dirty="0"/>
              <a:t> au format pdf
1 </a:t>
            </a:r>
            <a:r>
              <a:rPr lang="en-US" dirty="0" err="1"/>
              <a:t>cours</a:t>
            </a:r>
            <a:r>
              <a:rPr lang="en-US" dirty="0"/>
              <a:t> </a:t>
            </a:r>
            <a:r>
              <a:rPr lang="en-US" dirty="0" err="1"/>
              <a:t>en</a:t>
            </a:r>
            <a:r>
              <a:rPr lang="en-US" dirty="0"/>
              <a:t> </a:t>
            </a:r>
            <a:r>
              <a:rPr lang="en-US" dirty="0" err="1"/>
              <a:t>ligne</a:t>
            </a:r>
            <a:r>
              <a:rPr lang="en-US" dirty="0"/>
              <a:t> pour </a:t>
            </a:r>
            <a:r>
              <a:rPr lang="en-US" dirty="0" err="1"/>
              <a:t>enseignant</a:t>
            </a:r>
            <a:endParaRPr lang="en-GB" dirty="0"/>
          </a:p>
        </p:txBody>
      </p:sp>
      <p:sp>
        <p:nvSpPr>
          <p:cNvPr id="4" name="Ορθογώνιο 7">
            <a:extLst>
              <a:ext uri="{FF2B5EF4-FFF2-40B4-BE49-F238E27FC236}">
                <a16:creationId xmlns:a16="http://schemas.microsoft.com/office/drawing/2014/main" id="{C3191ED9-F444-9115-31B3-709C87A128D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Γραφικό 6" descr="Πυξίδα χάρτη περίγραμμα">
            <a:extLst>
              <a:ext uri="{FF2B5EF4-FFF2-40B4-BE49-F238E27FC236}">
                <a16:creationId xmlns:a16="http://schemas.microsoft.com/office/drawing/2014/main" id="{890C2F75-9DD7-C15E-8F06-C939510963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2850" y="3429000"/>
            <a:ext cx="3022600" cy="3022600"/>
          </a:xfrm>
          <a:prstGeom prst="rect">
            <a:avLst/>
          </a:prstGeom>
        </p:spPr>
      </p:pic>
      <p:pic>
        <p:nvPicPr>
          <p:cNvPr id="8" name="Εικόνα 7">
            <a:extLst>
              <a:ext uri="{FF2B5EF4-FFF2-40B4-BE49-F238E27FC236}">
                <a16:creationId xmlns:a16="http://schemas.microsoft.com/office/drawing/2014/main" id="{E4FDB271-0A8B-0C4E-6246-D328A4372504}"/>
              </a:ext>
            </a:extLst>
          </p:cNvPr>
          <p:cNvPicPr>
            <a:picLocks noChangeAspect="1"/>
          </p:cNvPicPr>
          <p:nvPr/>
        </p:nvPicPr>
        <p:blipFill>
          <a:blip r:embed="rId4"/>
          <a:stretch>
            <a:fillRect/>
          </a:stretch>
        </p:blipFill>
        <p:spPr>
          <a:xfrm>
            <a:off x="6371505" y="1457341"/>
            <a:ext cx="5300266" cy="4994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098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normAutofit fontScale="90000"/>
          </a:bodyPr>
          <a:lstStyle/>
          <a:p>
            <a:r>
              <a:rPr lang="en-US" sz="3600" dirty="0" err="1">
                <a:solidFill>
                  <a:srgbClr val="DF8D09"/>
                </a:solidFill>
              </a:rPr>
              <a:t>Cours</a:t>
            </a:r>
            <a:r>
              <a:rPr lang="en-US" sz="3600" dirty="0">
                <a:solidFill>
                  <a:srgbClr val="DF8D09"/>
                </a:solidFill>
              </a:rPr>
              <a:t> </a:t>
            </a:r>
            <a:r>
              <a:rPr lang="en-US" sz="3600" dirty="0" err="1">
                <a:solidFill>
                  <a:srgbClr val="DF8D09"/>
                </a:solidFill>
              </a:rPr>
              <a:t>en</a:t>
            </a:r>
            <a:r>
              <a:rPr lang="en-US" sz="3600" dirty="0">
                <a:solidFill>
                  <a:srgbClr val="DF8D09"/>
                </a:solidFill>
              </a:rPr>
              <a:t> </a:t>
            </a:r>
            <a:r>
              <a:rPr lang="en-US" sz="3600" dirty="0" err="1">
                <a:solidFill>
                  <a:srgbClr val="DF8D09"/>
                </a:solidFill>
              </a:rPr>
              <a:t>ligne</a:t>
            </a:r>
            <a:r>
              <a:rPr lang="en-US" sz="3600" dirty="0">
                <a:solidFill>
                  <a:srgbClr val="DF8D09"/>
                </a:solidFill>
              </a:rPr>
              <a:t> pour les </a:t>
            </a:r>
            <a:r>
              <a:rPr lang="en-US" sz="3600" dirty="0" err="1">
                <a:solidFill>
                  <a:srgbClr val="DF8D09"/>
                </a:solidFill>
              </a:rPr>
              <a:t>enseignants</a:t>
            </a:r>
            <a:r>
              <a:rPr lang="en-US" sz="3600" dirty="0">
                <a:solidFill>
                  <a:srgbClr val="DF8D09"/>
                </a:solidFill>
              </a:rPr>
              <a:t>
</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err="1"/>
              <a:t>Brève</a:t>
            </a:r>
            <a:r>
              <a:rPr lang="en-US" dirty="0"/>
              <a:t> description
Description du </a:t>
            </a:r>
            <a:r>
              <a:rPr lang="en-US" dirty="0" err="1"/>
              <a:t>cours</a:t>
            </a:r>
            <a:r>
              <a:rPr lang="en-US" dirty="0"/>
              <a:t>
Cinq (5) modules 
Inscription ouverte pour </a:t>
            </a:r>
            <a:r>
              <a:rPr lang="en-US" dirty="0" err="1"/>
              <a:t>suivre</a:t>
            </a:r>
            <a:r>
              <a:rPr lang="en-US" dirty="0"/>
              <a:t> les </a:t>
            </a:r>
            <a:r>
              <a:rPr lang="en-US" dirty="0" err="1"/>
              <a:t>progrès</a:t>
            </a:r>
            <a:r>
              <a:rPr lang="en-US" dirty="0"/>
              <a:t> et </a:t>
            </a:r>
            <a:r>
              <a:rPr lang="en-US" dirty="0" err="1"/>
              <a:t>recevoir</a:t>
            </a:r>
            <a:r>
              <a:rPr lang="en-US" dirty="0"/>
              <a:t> des badges </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CB948EAC-EB9D-3BB5-41E7-D6EF01378BC7}"/>
              </a:ext>
            </a:extLst>
          </p:cNvPr>
          <p:cNvPicPr>
            <a:picLocks noChangeAspect="1"/>
          </p:cNvPicPr>
          <p:nvPr/>
        </p:nvPicPr>
        <p:blipFill>
          <a:blip r:embed="rId2"/>
          <a:stretch>
            <a:fillRect/>
          </a:stretch>
        </p:blipFill>
        <p:spPr>
          <a:xfrm>
            <a:off x="6801755" y="500230"/>
            <a:ext cx="4418471" cy="6142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19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en-US" sz="3600" dirty="0">
                <a:solidFill>
                  <a:srgbClr val="DF8D09"/>
                </a:solidFill>
              </a:rPr>
              <a:t>Online Course for Teachers</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Matériel par module 
</a:t>
            </a:r>
            <a:r>
              <a:rPr lang="en-US" dirty="0" err="1"/>
              <a:t>Ebook</a:t>
            </a:r>
            <a:r>
              <a:rPr lang="en-US" dirty="0"/>
              <a:t> pour consultation </a:t>
            </a:r>
            <a:r>
              <a:rPr lang="en-US" dirty="0" err="1"/>
              <a:t>en</a:t>
            </a:r>
            <a:r>
              <a:rPr lang="en-US" dirty="0"/>
              <a:t> </a:t>
            </a:r>
            <a:r>
              <a:rPr lang="en-US" dirty="0" err="1"/>
              <a:t>ligne</a:t>
            </a:r>
            <a:r>
              <a:rPr lang="en-US" dirty="0"/>
              <a:t>
</a:t>
            </a:r>
            <a:r>
              <a:rPr lang="en-US" dirty="0" err="1"/>
              <a:t>Livrets</a:t>
            </a:r>
            <a:r>
              <a:rPr lang="en-US" dirty="0"/>
              <a:t> au format pdf pour </a:t>
            </a:r>
            <a:r>
              <a:rPr lang="en-US" dirty="0" err="1"/>
              <a:t>téléchargement</a:t>
            </a:r>
            <a:r>
              <a:rPr lang="en-US" dirty="0"/>
              <a:t>
</a:t>
            </a:r>
            <a:r>
              <a:rPr lang="en-US" dirty="0" err="1"/>
              <a:t>Vérifiez</a:t>
            </a:r>
            <a:r>
              <a:rPr lang="en-US" dirty="0"/>
              <a:t> </a:t>
            </a:r>
            <a:r>
              <a:rPr lang="en-US" dirty="0" err="1"/>
              <a:t>vos</a:t>
            </a:r>
            <a:r>
              <a:rPr lang="en-US" dirty="0"/>
              <a:t> </a:t>
            </a:r>
            <a:r>
              <a:rPr lang="en-US" dirty="0" err="1"/>
              <a:t>connaissances</a:t>
            </a:r>
            <a:r>
              <a:rPr lang="en-US" dirty="0"/>
              <a:t> avec Quizzes</a:t>
            </a:r>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2FCEA2EA-5274-C47A-B005-7275951CFFBD}"/>
              </a:ext>
            </a:extLst>
          </p:cNvPr>
          <p:cNvPicPr>
            <a:picLocks noChangeAspect="1"/>
          </p:cNvPicPr>
          <p:nvPr/>
        </p:nvPicPr>
        <p:blipFill>
          <a:blip r:embed="rId2"/>
          <a:stretch>
            <a:fillRect/>
          </a:stretch>
        </p:blipFill>
        <p:spPr>
          <a:xfrm>
            <a:off x="6410131" y="1347586"/>
            <a:ext cx="5258126" cy="3704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115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en-US" sz="3600" dirty="0">
                <a:solidFill>
                  <a:srgbClr val="DF8D09"/>
                </a:solidFill>
              </a:rPr>
              <a:t>Online Course for Teachers</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a:xfrm>
            <a:off x="557999" y="1799999"/>
            <a:ext cx="4196881" cy="4865977"/>
          </a:xfrm>
        </p:spPr>
        <p:txBody>
          <a:bodyPr/>
          <a:lstStyle/>
          <a:p>
            <a:r>
              <a:rPr lang="en-US" dirty="0"/>
              <a:t>Livre </a:t>
            </a:r>
            <a:r>
              <a:rPr lang="en-US" dirty="0" err="1"/>
              <a:t>électronique</a:t>
            </a:r>
            <a:r>
              <a:rPr lang="en-US" dirty="0"/>
              <a:t> pour consultation </a:t>
            </a:r>
            <a:r>
              <a:rPr lang="en-US" dirty="0" err="1"/>
              <a:t>en</a:t>
            </a:r>
            <a:r>
              <a:rPr lang="en-US" dirty="0"/>
              <a:t> </a:t>
            </a:r>
            <a:r>
              <a:rPr lang="en-US" dirty="0" err="1"/>
              <a:t>ligne</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DB44C28C-4C07-FB9C-FFC6-50005711498F}"/>
              </a:ext>
            </a:extLst>
          </p:cNvPr>
          <p:cNvPicPr>
            <a:picLocks noChangeAspect="1"/>
          </p:cNvPicPr>
          <p:nvPr/>
        </p:nvPicPr>
        <p:blipFill>
          <a:blip r:embed="rId2"/>
          <a:stretch>
            <a:fillRect/>
          </a:stretch>
        </p:blipFill>
        <p:spPr>
          <a:xfrm>
            <a:off x="5291041" y="1799999"/>
            <a:ext cx="6227229" cy="42761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418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458578" y="862497"/>
            <a:ext cx="11059692" cy="605096"/>
          </a:xfrm>
        </p:spPr>
        <p:txBody>
          <a:bodyPr>
            <a:normAutofit fontScale="90000"/>
          </a:bodyPr>
          <a:lstStyle/>
          <a:p>
            <a:r>
              <a:rPr lang="en-US" sz="3600" dirty="0" err="1">
                <a:solidFill>
                  <a:srgbClr val="DF8D09"/>
                </a:solidFill>
              </a:rPr>
              <a:t>Cours</a:t>
            </a:r>
            <a:r>
              <a:rPr lang="en-US" sz="3600" dirty="0">
                <a:solidFill>
                  <a:srgbClr val="DF8D09"/>
                </a:solidFill>
              </a:rPr>
              <a:t> </a:t>
            </a:r>
            <a:r>
              <a:rPr lang="en-US" sz="3600" dirty="0" err="1">
                <a:solidFill>
                  <a:srgbClr val="DF8D09"/>
                </a:solidFill>
              </a:rPr>
              <a:t>en</a:t>
            </a:r>
            <a:r>
              <a:rPr lang="en-US" sz="3600" dirty="0">
                <a:solidFill>
                  <a:srgbClr val="DF8D09"/>
                </a:solidFill>
              </a:rPr>
              <a:t> </a:t>
            </a:r>
            <a:r>
              <a:rPr lang="en-US" sz="3600" dirty="0" err="1">
                <a:solidFill>
                  <a:srgbClr val="DF8D09"/>
                </a:solidFill>
              </a:rPr>
              <a:t>ligne</a:t>
            </a:r>
            <a:r>
              <a:rPr lang="en-US" sz="3600" dirty="0">
                <a:solidFill>
                  <a:srgbClr val="DF8D09"/>
                </a:solidFill>
              </a:rPr>
              <a:t> pour les </a:t>
            </a:r>
            <a:r>
              <a:rPr lang="en-US" sz="3600" dirty="0" err="1">
                <a:solidFill>
                  <a:srgbClr val="DF8D09"/>
                </a:solidFill>
              </a:rPr>
              <a:t>enseignants</a:t>
            </a:r>
            <a:r>
              <a:rPr lang="en-US" sz="3600" dirty="0">
                <a:solidFill>
                  <a:srgbClr val="DF8D09"/>
                </a:solidFill>
              </a:rPr>
              <a:t>
</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Quiz </a:t>
            </a:r>
            <a:r>
              <a:rPr lang="en-US" dirty="0" err="1"/>
              <a:t>en</a:t>
            </a:r>
            <a:r>
              <a:rPr lang="en-US" dirty="0"/>
              <a:t> </a:t>
            </a:r>
            <a:r>
              <a:rPr lang="en-US" dirty="0" err="1"/>
              <a:t>ligne</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5" name="Εικόνα 4">
            <a:extLst>
              <a:ext uri="{FF2B5EF4-FFF2-40B4-BE49-F238E27FC236}">
                <a16:creationId xmlns:a16="http://schemas.microsoft.com/office/drawing/2014/main" id="{9EB679E7-064A-513B-21FF-940B713257E6}"/>
              </a:ext>
            </a:extLst>
          </p:cNvPr>
          <p:cNvPicPr>
            <a:picLocks noChangeAspect="1"/>
          </p:cNvPicPr>
          <p:nvPr/>
        </p:nvPicPr>
        <p:blipFill>
          <a:blip r:embed="rId2"/>
          <a:stretch>
            <a:fillRect/>
          </a:stretch>
        </p:blipFill>
        <p:spPr>
          <a:xfrm>
            <a:off x="4945196" y="1951718"/>
            <a:ext cx="6433809" cy="41551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53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558000" y="1080000"/>
            <a:ext cx="5132795" cy="605096"/>
          </a:xfrm>
        </p:spPr>
        <p:txBody>
          <a:bodyPr>
            <a:normAutofit fontScale="90000"/>
          </a:bodyPr>
          <a:lstStyle/>
          <a:p>
            <a:r>
              <a:rPr lang="en-US" sz="3600" dirty="0" err="1">
                <a:solidFill>
                  <a:srgbClr val="DF8D09"/>
                </a:solidFill>
              </a:rPr>
              <a:t>Cours</a:t>
            </a:r>
            <a:r>
              <a:rPr lang="en-US" sz="3600" dirty="0">
                <a:solidFill>
                  <a:srgbClr val="DF8D09"/>
                </a:solidFill>
              </a:rPr>
              <a:t> </a:t>
            </a:r>
            <a:r>
              <a:rPr lang="en-US" sz="3600" dirty="0" err="1">
                <a:solidFill>
                  <a:srgbClr val="DF8D09"/>
                </a:solidFill>
              </a:rPr>
              <a:t>en</a:t>
            </a:r>
            <a:r>
              <a:rPr lang="en-US" sz="3600" dirty="0">
                <a:solidFill>
                  <a:srgbClr val="DF8D09"/>
                </a:solidFill>
              </a:rPr>
              <a:t> </a:t>
            </a:r>
            <a:r>
              <a:rPr lang="en-US" sz="3600" dirty="0" err="1">
                <a:solidFill>
                  <a:srgbClr val="DF8D09"/>
                </a:solidFill>
              </a:rPr>
              <a:t>ligne</a:t>
            </a:r>
            <a:r>
              <a:rPr lang="en-US" sz="3600" dirty="0">
                <a:solidFill>
                  <a:srgbClr val="DF8D09"/>
                </a:solidFill>
              </a:rPr>
              <a:t> pour les </a:t>
            </a:r>
            <a:r>
              <a:rPr lang="en-US" sz="3600" dirty="0" err="1">
                <a:solidFill>
                  <a:srgbClr val="DF8D09"/>
                </a:solidFill>
              </a:rPr>
              <a:t>enseignants</a:t>
            </a:r>
            <a:r>
              <a:rPr lang="en-US" sz="3600" dirty="0">
                <a:solidFill>
                  <a:srgbClr val="DF8D09"/>
                </a:solidFill>
              </a:rPr>
              <a:t>
</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Progression du </a:t>
            </a:r>
            <a:r>
              <a:rPr lang="en-US" dirty="0" err="1"/>
              <a:t>cours</a:t>
            </a:r>
            <a:r>
              <a:rPr lang="en-US" dirty="0"/>
              <a:t> et badges</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974275D9-AC4A-9C21-C98B-4DF30D94DB08}"/>
              </a:ext>
            </a:extLst>
          </p:cNvPr>
          <p:cNvPicPr>
            <a:picLocks noChangeAspect="1"/>
          </p:cNvPicPr>
          <p:nvPr/>
        </p:nvPicPr>
        <p:blipFill>
          <a:blip r:embed="rId2"/>
          <a:stretch>
            <a:fillRect/>
          </a:stretch>
        </p:blipFill>
        <p:spPr>
          <a:xfrm>
            <a:off x="6096000" y="706047"/>
            <a:ext cx="5787926" cy="5959929"/>
          </a:xfrm>
          <a:prstGeom prst="rect">
            <a:avLst/>
          </a:prstGeom>
          <a:ln>
            <a:noFill/>
          </a:ln>
          <a:effectLst>
            <a:outerShdw blurRad="190500" algn="tl" rotWithShape="0">
              <a:srgbClr val="000000">
                <a:alpha val="70000"/>
              </a:srgbClr>
            </a:outerShdw>
          </a:effectLst>
        </p:spPr>
      </p:pic>
      <p:sp>
        <p:nvSpPr>
          <p:cNvPr id="8" name="Βέλος: Δεξιό 7">
            <a:extLst>
              <a:ext uri="{FF2B5EF4-FFF2-40B4-BE49-F238E27FC236}">
                <a16:creationId xmlns:a16="http://schemas.microsoft.com/office/drawing/2014/main" id="{9D219321-A84F-4147-6178-DA9A99BF67CF}"/>
              </a:ext>
            </a:extLst>
          </p:cNvPr>
          <p:cNvSpPr/>
          <p:nvPr/>
        </p:nvSpPr>
        <p:spPr>
          <a:xfrm rot="20629684">
            <a:off x="4962530" y="2819054"/>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8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869DAF7-3E5A-0CD2-8BD2-BBAE80FB9A77}"/>
              </a:ext>
            </a:extLst>
          </p:cNvPr>
          <p:cNvPicPr>
            <a:picLocks noChangeAspect="1"/>
          </p:cNvPicPr>
          <p:nvPr/>
        </p:nvPicPr>
        <p:blipFill>
          <a:blip r:embed="rId2"/>
          <a:stretch>
            <a:fillRect/>
          </a:stretch>
        </p:blipFill>
        <p:spPr>
          <a:xfrm>
            <a:off x="16482" y="24359"/>
            <a:ext cx="12192000" cy="3263190"/>
          </a:xfrm>
          <a:prstGeom prst="rect">
            <a:avLst/>
          </a:prstGeom>
        </p:spPr>
      </p:pic>
      <p:pic>
        <p:nvPicPr>
          <p:cNvPr id="3" name="Εικόνα 2">
            <a:extLst>
              <a:ext uri="{FF2B5EF4-FFF2-40B4-BE49-F238E27FC236}">
                <a16:creationId xmlns:a16="http://schemas.microsoft.com/office/drawing/2014/main" id="{163B3C0A-0083-1EE0-1B45-4058DD3312E7}"/>
              </a:ext>
            </a:extLst>
          </p:cNvPr>
          <p:cNvPicPr>
            <a:picLocks noChangeAspect="1"/>
          </p:cNvPicPr>
          <p:nvPr/>
        </p:nvPicPr>
        <p:blipFill>
          <a:blip r:embed="rId3"/>
          <a:stretch>
            <a:fillRect/>
          </a:stretch>
        </p:blipFill>
        <p:spPr>
          <a:xfrm>
            <a:off x="4859422" y="4858474"/>
            <a:ext cx="2726487" cy="1809085"/>
          </a:xfrm>
          <a:prstGeom prst="rect">
            <a:avLst/>
          </a:prstGeom>
        </p:spPr>
      </p:pic>
      <p:pic>
        <p:nvPicPr>
          <p:cNvPr id="6" name="Εικόνα 5">
            <a:extLst>
              <a:ext uri="{FF2B5EF4-FFF2-40B4-BE49-F238E27FC236}">
                <a16:creationId xmlns:a16="http://schemas.microsoft.com/office/drawing/2014/main" id="{313B647E-98F4-7D26-924D-508C89C9CA7F}"/>
              </a:ext>
            </a:extLst>
          </p:cNvPr>
          <p:cNvPicPr>
            <a:picLocks noChangeAspect="1"/>
          </p:cNvPicPr>
          <p:nvPr/>
        </p:nvPicPr>
        <p:blipFill>
          <a:blip r:embed="rId4"/>
          <a:stretch>
            <a:fillRect/>
          </a:stretch>
        </p:blipFill>
        <p:spPr>
          <a:xfrm>
            <a:off x="7796063" y="4943250"/>
            <a:ext cx="2941511" cy="1754112"/>
          </a:xfrm>
          <a:prstGeom prst="rect">
            <a:avLst/>
          </a:prstGeom>
        </p:spPr>
      </p:pic>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fr-FR" sz="4800" b="1" dirty="0">
                <a:latin typeface="+mn-lt"/>
              </a:rPr>
              <a:t>PARTENAIRES</a:t>
            </a:r>
            <a:endParaRPr lang="el-GR" sz="4800" b="1" dirty="0">
              <a:latin typeface="+mn-lt"/>
            </a:endParaRPr>
          </a:p>
        </p:txBody>
      </p:sp>
      <p:pic>
        <p:nvPicPr>
          <p:cNvPr id="1028" name="Picture 4">
            <a:extLst>
              <a:ext uri="{FF2B5EF4-FFF2-40B4-BE49-F238E27FC236}">
                <a16:creationId xmlns:a16="http://schemas.microsoft.com/office/drawing/2014/main" id="{8FC443EA-ECD6-1CDD-C11C-146D5EAB3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403" y="3383717"/>
            <a:ext cx="393731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9ACEB6-B3E6-1A9B-E389-6A2C64647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523" y="5379635"/>
            <a:ext cx="1813977" cy="12879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C96646-A384-1C0F-65EC-E4599C45C6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361" b="9214"/>
          <a:stretch/>
        </p:blipFill>
        <p:spPr bwMode="auto">
          <a:xfrm>
            <a:off x="6746150" y="3380263"/>
            <a:ext cx="4302231" cy="156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0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2A2779"/>
                </a:solidFill>
              </a:rPr>
              <a:t>2. </a:t>
            </a:r>
            <a:r>
              <a:rPr lang="en-US" dirty="0" err="1">
                <a:solidFill>
                  <a:srgbClr val="2A2779"/>
                </a:solidFill>
              </a:rPr>
              <a:t>Boîte</a:t>
            </a:r>
            <a:r>
              <a:rPr lang="en-US" dirty="0">
                <a:solidFill>
                  <a:srgbClr val="2A2779"/>
                </a:solidFill>
              </a:rPr>
              <a:t> </a:t>
            </a:r>
            <a:r>
              <a:rPr lang="en-US" dirty="0" err="1">
                <a:solidFill>
                  <a:srgbClr val="2A2779"/>
                </a:solidFill>
              </a:rPr>
              <a:t>à</a:t>
            </a:r>
            <a:r>
              <a:rPr lang="en-US" dirty="0">
                <a:solidFill>
                  <a:srgbClr val="2A2779"/>
                </a:solidFill>
              </a:rPr>
              <a:t> </a:t>
            </a:r>
            <a:r>
              <a:rPr lang="en-US" dirty="0" err="1">
                <a:solidFill>
                  <a:srgbClr val="2A2779"/>
                </a:solidFill>
              </a:rPr>
              <a:t>outils</a:t>
            </a:r>
            <a:r>
              <a:rPr lang="en-US" dirty="0">
                <a:solidFill>
                  <a:srgbClr val="2A2779"/>
                </a:solidFill>
              </a:rPr>
              <a:t> sur les </a:t>
            </a:r>
            <a:r>
              <a:rPr lang="en-US" dirty="0" err="1">
                <a:solidFill>
                  <a:srgbClr val="2A2779"/>
                </a:solidFill>
              </a:rPr>
              <a:t>besoins</a:t>
            </a:r>
            <a:r>
              <a:rPr lang="en-US" dirty="0">
                <a:solidFill>
                  <a:srgbClr val="2A2779"/>
                </a:solidFill>
              </a:rPr>
              <a:t> et les </a:t>
            </a:r>
            <a:r>
              <a:rPr lang="en-US" dirty="0" err="1">
                <a:solidFill>
                  <a:srgbClr val="2A2779"/>
                </a:solidFill>
              </a:rPr>
              <a:t>stratégies</a:t>
            </a:r>
            <a:endParaRPr lang="en-GB" dirty="0">
              <a:solidFill>
                <a:srgbClr val="2A2779"/>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fontScale="85000" lnSpcReduction="10000"/>
          </a:bodyPr>
          <a:lstStyle/>
          <a:p>
            <a:pPr marL="0" indent="0">
              <a:buNone/>
            </a:pPr>
            <a:r>
              <a:rPr lang="en-US" dirty="0"/>
              <a:t>Ce matériel </a:t>
            </a:r>
            <a:r>
              <a:rPr lang="en-US" dirty="0" err="1"/>
              <a:t>pédagogique</a:t>
            </a:r>
            <a:r>
              <a:rPr lang="en-US" dirty="0"/>
              <a:t> </a:t>
            </a:r>
            <a:r>
              <a:rPr lang="en-US" dirty="0" err="1"/>
              <a:t>iest</a:t>
            </a:r>
            <a:r>
              <a:rPr lang="en-US" dirty="0"/>
              <a:t> </a:t>
            </a:r>
            <a:r>
              <a:rPr lang="en-US" dirty="0" err="1"/>
              <a:t>à</a:t>
            </a:r>
            <a:r>
              <a:rPr lang="en-US" dirty="0"/>
              <a:t> </a:t>
            </a:r>
            <a:r>
              <a:rPr lang="en-US" dirty="0" err="1"/>
              <a:t>l’intention</a:t>
            </a:r>
            <a:r>
              <a:rPr lang="en-US" dirty="0"/>
              <a:t> des </a:t>
            </a:r>
            <a:r>
              <a:rPr lang="en-US" dirty="0" err="1"/>
              <a:t>étudiants</a:t>
            </a:r>
            <a:r>
              <a:rPr lang="en-US" dirty="0"/>
              <a:t> et des </a:t>
            </a:r>
            <a:r>
              <a:rPr lang="en-US" dirty="0" err="1"/>
              <a:t>enseignants</a:t>
            </a:r>
            <a:r>
              <a:rPr lang="en-US" dirty="0"/>
              <a:t>! La </a:t>
            </a:r>
            <a:r>
              <a:rPr lang="en-US" dirty="0" err="1"/>
              <a:t>boîte</a:t>
            </a:r>
            <a:r>
              <a:rPr lang="en-US" dirty="0"/>
              <a:t> </a:t>
            </a:r>
            <a:r>
              <a:rPr lang="en-US" dirty="0" err="1"/>
              <a:t>à</a:t>
            </a:r>
            <a:r>
              <a:rPr lang="en-US" dirty="0"/>
              <a:t> </a:t>
            </a:r>
            <a:r>
              <a:rPr lang="en-US" dirty="0" err="1"/>
              <a:t>outils</a:t>
            </a:r>
            <a:r>
              <a:rPr lang="en-US" dirty="0"/>
              <a:t> </a:t>
            </a:r>
            <a:r>
              <a:rPr lang="en-US" dirty="0" err="1"/>
              <a:t>contient</a:t>
            </a:r>
            <a:r>
              <a:rPr lang="en-US" dirty="0"/>
              <a:t> des </a:t>
            </a:r>
            <a:r>
              <a:rPr lang="en-US" dirty="0" err="1"/>
              <a:t>informations</a:t>
            </a:r>
            <a:r>
              <a:rPr lang="en-US" dirty="0"/>
              <a:t> sur les </a:t>
            </a:r>
            <a:r>
              <a:rPr lang="en-US" dirty="0" err="1"/>
              <a:t>besoins</a:t>
            </a:r>
            <a:r>
              <a:rPr lang="en-US" dirty="0"/>
              <a:t> </a:t>
            </a:r>
            <a:r>
              <a:rPr lang="en-US" dirty="0" err="1"/>
              <a:t>fondamentaux</a:t>
            </a:r>
            <a:r>
              <a:rPr lang="en-US" dirty="0"/>
              <a:t> et </a:t>
            </a:r>
            <a:r>
              <a:rPr lang="en-US" dirty="0" err="1"/>
              <a:t>fournit</a:t>
            </a:r>
            <a:r>
              <a:rPr lang="en-US" dirty="0"/>
              <a:t> des </a:t>
            </a:r>
            <a:r>
              <a:rPr lang="en-US" dirty="0" err="1"/>
              <a:t>éléments</a:t>
            </a:r>
            <a:r>
              <a:rPr lang="en-US" dirty="0"/>
              <a:t> de </a:t>
            </a:r>
            <a:r>
              <a:rPr lang="en-US" dirty="0" err="1"/>
              <a:t>réflexion</a:t>
            </a:r>
            <a:r>
              <a:rPr lang="en-US" dirty="0"/>
              <a:t> sur la manière </a:t>
            </a:r>
            <a:r>
              <a:rPr lang="en-US" dirty="0" err="1"/>
              <a:t>dont</a:t>
            </a:r>
            <a:r>
              <a:rPr lang="en-US" dirty="0"/>
              <a:t> les </a:t>
            </a:r>
            <a:r>
              <a:rPr lang="en-US" dirty="0" err="1"/>
              <a:t>besoins</a:t>
            </a:r>
            <a:r>
              <a:rPr lang="en-US" dirty="0"/>
              <a:t> </a:t>
            </a:r>
            <a:r>
              <a:rPr lang="en-US" dirty="0" err="1"/>
              <a:t>fondamentaux</a:t>
            </a:r>
            <a:r>
              <a:rPr lang="en-US" dirty="0"/>
              <a:t> </a:t>
            </a:r>
            <a:r>
              <a:rPr lang="en-US" dirty="0" err="1"/>
              <a:t>peuvent</a:t>
            </a:r>
            <a:r>
              <a:rPr lang="en-US" dirty="0"/>
              <a:t> </a:t>
            </a:r>
            <a:r>
              <a:rPr lang="en-US" dirty="0" err="1"/>
              <a:t>être</a:t>
            </a:r>
            <a:r>
              <a:rPr lang="en-US" dirty="0"/>
              <a:t> </a:t>
            </a:r>
            <a:r>
              <a:rPr lang="en-US" dirty="0" err="1"/>
              <a:t>réalisés</a:t>
            </a:r>
            <a:r>
              <a:rPr lang="en-US" dirty="0"/>
              <a:t> (</a:t>
            </a:r>
            <a:r>
              <a:rPr lang="en-US" dirty="0" err="1"/>
              <a:t>stratégies</a:t>
            </a:r>
            <a:r>
              <a:rPr lang="en-US" dirty="0"/>
              <a:t>) </a:t>
            </a:r>
            <a:r>
              <a:rPr lang="en-US" dirty="0" err="1"/>
              <a:t>afin</a:t>
            </a:r>
            <a:r>
              <a:rPr lang="en-US" dirty="0"/>
              <a:t> que </a:t>
            </a:r>
            <a:r>
              <a:rPr lang="en-US" dirty="0" err="1"/>
              <a:t>ces</a:t>
            </a:r>
            <a:r>
              <a:rPr lang="en-US" dirty="0"/>
              <a:t> </a:t>
            </a:r>
            <a:r>
              <a:rPr lang="en-US" dirty="0" err="1"/>
              <a:t>stratégies</a:t>
            </a:r>
            <a:r>
              <a:rPr lang="en-US" dirty="0"/>
              <a:t> </a:t>
            </a:r>
            <a:r>
              <a:rPr lang="en-US" dirty="0" err="1"/>
              <a:t>soient</a:t>
            </a:r>
            <a:r>
              <a:rPr lang="en-US" dirty="0"/>
              <a:t> </a:t>
            </a:r>
            <a:r>
              <a:rPr lang="en-US" dirty="0" err="1"/>
              <a:t>également</a:t>
            </a:r>
            <a:r>
              <a:rPr lang="en-US" dirty="0"/>
              <a:t> durables. Les concepts </a:t>
            </a:r>
            <a:r>
              <a:rPr lang="en-US" dirty="0" err="1"/>
              <a:t>théoriques</a:t>
            </a:r>
            <a:r>
              <a:rPr lang="en-US" dirty="0"/>
              <a:t> </a:t>
            </a:r>
            <a:r>
              <a:rPr lang="en-US" dirty="0" err="1"/>
              <a:t>proviennent</a:t>
            </a:r>
            <a:r>
              <a:rPr lang="en-US" dirty="0"/>
              <a:t> de la </a:t>
            </a:r>
            <a:r>
              <a:rPr lang="en-US" dirty="0" err="1"/>
              <a:t>théorie</a:t>
            </a:r>
            <a:r>
              <a:rPr lang="en-US" dirty="0"/>
              <a:t> du </a:t>
            </a:r>
            <a:r>
              <a:rPr lang="en-US" dirty="0" err="1"/>
              <a:t>choix</a:t>
            </a:r>
            <a:r>
              <a:rPr lang="en-US" dirty="0"/>
              <a:t> de William Glasser et de Marshall Rosenberg et de </a:t>
            </a:r>
            <a:r>
              <a:rPr lang="en-US" dirty="0" err="1"/>
              <a:t>sa</a:t>
            </a:r>
            <a:r>
              <a:rPr lang="en-US" dirty="0"/>
              <a:t> communication non-</a:t>
            </a:r>
            <a:r>
              <a:rPr lang="en-US" dirty="0" err="1"/>
              <a:t>violente</a:t>
            </a:r>
            <a:r>
              <a:rPr lang="en-US" dirty="0"/>
              <a:t>. La </a:t>
            </a:r>
            <a:r>
              <a:rPr lang="en-US" dirty="0" err="1"/>
              <a:t>boîte</a:t>
            </a:r>
            <a:r>
              <a:rPr lang="en-US" dirty="0"/>
              <a:t> </a:t>
            </a:r>
            <a:r>
              <a:rPr lang="en-US" dirty="0" err="1"/>
              <a:t>à</a:t>
            </a:r>
            <a:r>
              <a:rPr lang="en-US" dirty="0"/>
              <a:t> </a:t>
            </a:r>
            <a:r>
              <a:rPr lang="en-US" dirty="0" err="1"/>
              <a:t>outils</a:t>
            </a:r>
            <a:r>
              <a:rPr lang="en-US" dirty="0"/>
              <a:t> </a:t>
            </a:r>
            <a:r>
              <a:rPr lang="en-US" dirty="0" err="1"/>
              <a:t>est</a:t>
            </a:r>
            <a:r>
              <a:rPr lang="en-US" dirty="0"/>
              <a:t> disponible </a:t>
            </a:r>
            <a:r>
              <a:rPr lang="en-US" dirty="0" err="1"/>
              <a:t>en</a:t>
            </a:r>
            <a:r>
              <a:rPr lang="en-US" dirty="0"/>
              <a:t> </a:t>
            </a:r>
            <a:r>
              <a:rPr lang="en-US" dirty="0" err="1"/>
              <a:t>différents</a:t>
            </a:r>
            <a:r>
              <a:rPr lang="en-US" dirty="0"/>
              <a:t> formats.</a:t>
            </a:r>
          </a:p>
          <a:p>
            <a:endParaRPr lang="en-GB" dirty="0"/>
          </a:p>
        </p:txBody>
      </p:sp>
      <p:pic>
        <p:nvPicPr>
          <p:cNvPr id="7" name="Εικόνα 6">
            <a:extLst>
              <a:ext uri="{FF2B5EF4-FFF2-40B4-BE49-F238E27FC236}">
                <a16:creationId xmlns:a16="http://schemas.microsoft.com/office/drawing/2014/main" id="{A6FA64CB-99F4-7A4E-D1F8-3C56D2BB4424}"/>
              </a:ext>
            </a:extLst>
          </p:cNvPr>
          <p:cNvPicPr>
            <a:picLocks noChangeAspect="1"/>
          </p:cNvPicPr>
          <p:nvPr/>
        </p:nvPicPr>
        <p:blipFill rotWithShape="1">
          <a:blip r:embed="rId2"/>
          <a:srcRect l="47355"/>
          <a:stretch/>
        </p:blipFill>
        <p:spPr>
          <a:xfrm>
            <a:off x="7766613" y="2411510"/>
            <a:ext cx="3921924" cy="3847261"/>
          </a:xfrm>
          <a:prstGeom prst="rect">
            <a:avLst/>
          </a:prstGeom>
          <a:ln>
            <a:noFill/>
          </a:ln>
          <a:effectLst>
            <a:outerShdw blurRad="292100" dist="139700" dir="2700000" algn="tl" rotWithShape="0">
              <a:srgbClr val="333333">
                <a:alpha val="65000"/>
              </a:srgbClr>
            </a:outerShdw>
          </a:effectLst>
        </p:spPr>
      </p:pic>
      <p:sp>
        <p:nvSpPr>
          <p:cNvPr id="5" name="Ορθογώνιο 7">
            <a:extLst>
              <a:ext uri="{FF2B5EF4-FFF2-40B4-BE49-F238E27FC236}">
                <a16:creationId xmlns:a16="http://schemas.microsoft.com/office/drawing/2014/main" id="{B363F97D-B74A-2823-C723-C56CCBD383D9}"/>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6" name="TextBox 5">
            <a:extLst>
              <a:ext uri="{FF2B5EF4-FFF2-40B4-BE49-F238E27FC236}">
                <a16:creationId xmlns:a16="http://schemas.microsoft.com/office/drawing/2014/main" id="{A499A655-42C9-1DB8-E6FF-F71C9AA4DEE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rgbClr val="F0CEFE"/>
                </a:solidFill>
              </a:rPr>
              <a:t>2</a:t>
            </a:r>
            <a:endParaRPr lang="en-GB" sz="19900" b="1" dirty="0" err="1">
              <a:solidFill>
                <a:srgbClr val="F0CEFE"/>
              </a:solidFill>
            </a:endParaRPr>
          </a:p>
        </p:txBody>
      </p:sp>
    </p:spTree>
    <p:extLst>
      <p:ext uri="{BB962C8B-B14F-4D97-AF65-F5344CB8AC3E}">
        <p14:creationId xmlns:p14="http://schemas.microsoft.com/office/powerpoint/2010/main" val="361519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6ED92D-4259-F670-31D2-19935160E9DE}"/>
              </a:ext>
            </a:extLst>
          </p:cNvPr>
          <p:cNvSpPr>
            <a:spLocks noGrp="1"/>
          </p:cNvSpPr>
          <p:nvPr>
            <p:ph type="title"/>
          </p:nvPr>
        </p:nvSpPr>
        <p:spPr/>
        <p:txBody>
          <a:bodyPr>
            <a:normAutofit fontScale="90000"/>
          </a:bodyPr>
          <a:lstStyle/>
          <a:p>
            <a:r>
              <a:rPr lang="en-US" dirty="0" err="1">
                <a:solidFill>
                  <a:srgbClr val="2A2779"/>
                </a:solidFill>
              </a:rPr>
              <a:t>Boîte</a:t>
            </a:r>
            <a:r>
              <a:rPr lang="en-US" dirty="0">
                <a:solidFill>
                  <a:srgbClr val="2A2779"/>
                </a:solidFill>
              </a:rPr>
              <a:t> </a:t>
            </a:r>
            <a:r>
              <a:rPr lang="en-US" dirty="0" err="1">
                <a:solidFill>
                  <a:srgbClr val="2A2779"/>
                </a:solidFill>
              </a:rPr>
              <a:t>à</a:t>
            </a:r>
            <a:r>
              <a:rPr lang="en-US" dirty="0">
                <a:solidFill>
                  <a:srgbClr val="2A2779"/>
                </a:solidFill>
              </a:rPr>
              <a:t> </a:t>
            </a:r>
            <a:r>
              <a:rPr lang="en-US" dirty="0" err="1">
                <a:solidFill>
                  <a:srgbClr val="2A2779"/>
                </a:solidFill>
              </a:rPr>
              <a:t>outils</a:t>
            </a:r>
            <a:r>
              <a:rPr lang="en-US" dirty="0">
                <a:solidFill>
                  <a:srgbClr val="2A2779"/>
                </a:solidFill>
              </a:rPr>
              <a:t> sur les </a:t>
            </a:r>
            <a:r>
              <a:rPr lang="en-US" dirty="0" err="1">
                <a:solidFill>
                  <a:srgbClr val="2A2779"/>
                </a:solidFill>
              </a:rPr>
              <a:t>besoins</a:t>
            </a:r>
            <a:r>
              <a:rPr lang="en-US" dirty="0">
                <a:solidFill>
                  <a:srgbClr val="2A2779"/>
                </a:solidFill>
              </a:rPr>
              <a:t> et les </a:t>
            </a:r>
            <a:r>
              <a:rPr lang="en-US" dirty="0" err="1">
                <a:solidFill>
                  <a:srgbClr val="2A2779"/>
                </a:solidFill>
              </a:rPr>
              <a:t>stratégies</a:t>
            </a:r>
            <a:r>
              <a:rPr lang="en-US" dirty="0">
                <a:solidFill>
                  <a:srgbClr val="2A2779"/>
                </a:solidFill>
              </a:rPr>
              <a:t>
</a:t>
            </a:r>
            <a:endParaRPr lang="en-GB" dirty="0"/>
          </a:p>
        </p:txBody>
      </p:sp>
      <p:sp>
        <p:nvSpPr>
          <p:cNvPr id="3" name="Θέση περιεχομένου 2">
            <a:extLst>
              <a:ext uri="{FF2B5EF4-FFF2-40B4-BE49-F238E27FC236}">
                <a16:creationId xmlns:a16="http://schemas.microsoft.com/office/drawing/2014/main" id="{68D9DF7D-3246-3D5F-CE57-AA7AF366DC35}"/>
              </a:ext>
            </a:extLst>
          </p:cNvPr>
          <p:cNvSpPr>
            <a:spLocks noGrp="1"/>
          </p:cNvSpPr>
          <p:nvPr>
            <p:ph idx="1"/>
          </p:nvPr>
        </p:nvSpPr>
        <p:spPr>
          <a:xfrm>
            <a:off x="557998" y="1799999"/>
            <a:ext cx="9525801" cy="4865977"/>
          </a:xfrm>
        </p:spPr>
        <p:txBody>
          <a:bodyPr>
            <a:normAutofit fontScale="85000" lnSpcReduction="20000"/>
          </a:bodyPr>
          <a:lstStyle/>
          <a:p>
            <a:pPr marL="0" indent="0">
              <a:buNone/>
            </a:pPr>
            <a:r>
              <a:rPr lang="en-US" b="1" dirty="0"/>
              <a:t>Description et </a:t>
            </a:r>
            <a:r>
              <a:rPr lang="en-US" b="1" dirty="0" err="1"/>
              <a:t>objectifs</a:t>
            </a:r>
            <a:endParaRPr lang="en-US" b="1" dirty="0"/>
          </a:p>
          <a:p>
            <a:r>
              <a:rPr lang="en-US" dirty="0"/>
              <a:t>La </a:t>
            </a:r>
            <a:r>
              <a:rPr lang="en-US" dirty="0" err="1"/>
              <a:t>boîte</a:t>
            </a:r>
            <a:r>
              <a:rPr lang="en-US" dirty="0"/>
              <a:t> à </a:t>
            </a:r>
            <a:r>
              <a:rPr lang="en-US" dirty="0" err="1"/>
              <a:t>outils</a:t>
            </a:r>
            <a:r>
              <a:rPr lang="en-US" dirty="0"/>
              <a:t> se compose de </a:t>
            </a:r>
            <a:r>
              <a:rPr lang="en-US" dirty="0" err="1"/>
              <a:t>livrets</a:t>
            </a:r>
            <a:r>
              <a:rPr lang="en-US" dirty="0"/>
              <a:t> </a:t>
            </a:r>
            <a:r>
              <a:rPr lang="en-US" dirty="0" err="1"/>
              <a:t>individuels</a:t>
            </a:r>
            <a:r>
              <a:rPr lang="en-US" dirty="0"/>
              <a:t> (pdf) qui sont </a:t>
            </a:r>
            <a:r>
              <a:rPr lang="en-US" dirty="0" err="1"/>
              <a:t>structurés</a:t>
            </a:r>
            <a:r>
              <a:rPr lang="en-US" dirty="0"/>
              <a:t> sous </a:t>
            </a:r>
            <a:r>
              <a:rPr lang="en-US" dirty="0" err="1"/>
              <a:t>forme</a:t>
            </a:r>
            <a:r>
              <a:rPr lang="en-US" dirty="0"/>
              <a:t> de cahiers </a:t>
            </a:r>
            <a:r>
              <a:rPr lang="en-US" dirty="0" err="1"/>
              <a:t>d’exercices</a:t>
            </a:r>
            <a:r>
              <a:rPr lang="en-US" dirty="0"/>
              <a:t> </a:t>
            </a:r>
            <a:r>
              <a:rPr lang="en-US" dirty="0" err="1"/>
              <a:t>ainsi</a:t>
            </a:r>
            <a:r>
              <a:rPr lang="en-US" dirty="0"/>
              <a:t> que de </a:t>
            </a:r>
            <a:r>
              <a:rPr lang="en-US" dirty="0" err="1"/>
              <a:t>présentations</a:t>
            </a:r>
            <a:r>
              <a:rPr lang="en-US" dirty="0"/>
              <a:t> interactives et </a:t>
            </a:r>
            <a:r>
              <a:rPr lang="en-US" dirty="0" err="1"/>
              <a:t>multimédias</a:t>
            </a:r>
            <a:r>
              <a:rPr lang="en-US" dirty="0"/>
              <a:t> riches (ppt) pour la </a:t>
            </a:r>
            <a:r>
              <a:rPr lang="en-US" dirty="0" err="1"/>
              <a:t>classe</a:t>
            </a:r>
            <a:r>
              <a:rPr lang="en-US" dirty="0"/>
              <a:t> et d’un module </a:t>
            </a:r>
            <a:r>
              <a:rPr lang="en-US" dirty="0" err="1"/>
              <a:t>en</a:t>
            </a:r>
            <a:r>
              <a:rPr lang="en-US" dirty="0"/>
              <a:t> </a:t>
            </a:r>
            <a:r>
              <a:rPr lang="en-US" dirty="0" err="1"/>
              <a:t>ligne</a:t>
            </a:r>
            <a:r>
              <a:rPr lang="en-US" dirty="0"/>
              <a:t> pour </a:t>
            </a:r>
            <a:r>
              <a:rPr lang="en-US" dirty="0" err="1"/>
              <a:t>l’auto-apprentissage</a:t>
            </a:r>
            <a:r>
              <a:rPr lang="en-US" dirty="0"/>
              <a:t>. 
Les </a:t>
            </a:r>
            <a:r>
              <a:rPr lang="en-US" dirty="0" err="1"/>
              <a:t>élèves</a:t>
            </a:r>
            <a:r>
              <a:rPr lang="en-US" dirty="0"/>
              <a:t> sont </a:t>
            </a:r>
            <a:r>
              <a:rPr lang="en-US" dirty="0" err="1"/>
              <a:t>directement</a:t>
            </a:r>
            <a:r>
              <a:rPr lang="en-US" dirty="0"/>
              <a:t> </a:t>
            </a:r>
            <a:r>
              <a:rPr lang="en-US" dirty="0" err="1"/>
              <a:t>abordés</a:t>
            </a:r>
            <a:r>
              <a:rPr lang="en-US" dirty="0"/>
              <a:t> dans le </a:t>
            </a:r>
            <a:r>
              <a:rPr lang="en-US" dirty="0" err="1"/>
              <a:t>texte</a:t>
            </a:r>
            <a:r>
              <a:rPr lang="en-US" dirty="0"/>
              <a:t> et </a:t>
            </a:r>
            <a:r>
              <a:rPr lang="en-US" dirty="0" err="1"/>
              <a:t>invités</a:t>
            </a:r>
            <a:r>
              <a:rPr lang="en-US" dirty="0"/>
              <a:t> </a:t>
            </a:r>
            <a:r>
              <a:rPr lang="en-US" dirty="0" err="1"/>
              <a:t>à</a:t>
            </a:r>
            <a:r>
              <a:rPr lang="en-US" dirty="0"/>
              <a:t> </a:t>
            </a:r>
            <a:r>
              <a:rPr lang="en-US" dirty="0" err="1"/>
              <a:t>réfléchir</a:t>
            </a:r>
            <a:r>
              <a:rPr lang="en-US" dirty="0"/>
              <a:t>, </a:t>
            </a:r>
            <a:r>
              <a:rPr lang="en-US" dirty="0" err="1"/>
              <a:t>questionner</a:t>
            </a:r>
            <a:r>
              <a:rPr lang="en-US" dirty="0"/>
              <a:t> et </a:t>
            </a:r>
            <a:r>
              <a:rPr lang="en-US" dirty="0" err="1"/>
              <a:t>réfléchir</a:t>
            </a:r>
            <a:r>
              <a:rPr lang="en-US" dirty="0"/>
              <a:t>. 
Des </a:t>
            </a:r>
            <a:r>
              <a:rPr lang="en-US" dirty="0" err="1"/>
              <a:t>exercices</a:t>
            </a:r>
            <a:r>
              <a:rPr lang="en-US" dirty="0"/>
              <a:t> pratiques sont </a:t>
            </a:r>
            <a:r>
              <a:rPr lang="en-US" dirty="0" err="1"/>
              <a:t>inclus</a:t>
            </a:r>
            <a:r>
              <a:rPr lang="en-US" dirty="0"/>
              <a:t> pour aider les </a:t>
            </a:r>
            <a:r>
              <a:rPr lang="en-US" dirty="0" err="1"/>
              <a:t>élèves</a:t>
            </a:r>
            <a:r>
              <a:rPr lang="en-US" dirty="0"/>
              <a:t> </a:t>
            </a:r>
            <a:r>
              <a:rPr lang="en-US" dirty="0" err="1"/>
              <a:t>à</a:t>
            </a:r>
            <a:r>
              <a:rPr lang="en-US" dirty="0"/>
              <a:t> explorer les applications de </a:t>
            </a:r>
            <a:r>
              <a:rPr lang="en-US" dirty="0" err="1"/>
              <a:t>ce</a:t>
            </a:r>
            <a:r>
              <a:rPr lang="en-US" dirty="0"/>
              <a:t> </a:t>
            </a:r>
            <a:r>
              <a:rPr lang="en-US" dirty="0" err="1"/>
              <a:t>qu’ils</a:t>
            </a:r>
            <a:r>
              <a:rPr lang="en-US" dirty="0"/>
              <a:t> </a:t>
            </a:r>
            <a:r>
              <a:rPr lang="en-US" dirty="0" err="1"/>
              <a:t>ont</a:t>
            </a:r>
            <a:r>
              <a:rPr lang="en-US" dirty="0"/>
              <a:t> </a:t>
            </a:r>
            <a:r>
              <a:rPr lang="en-US" dirty="0" err="1"/>
              <a:t>appris</a:t>
            </a:r>
            <a:r>
              <a:rPr lang="en-US" dirty="0"/>
              <a:t> et </a:t>
            </a:r>
            <a:r>
              <a:rPr lang="en-US" dirty="0" err="1"/>
              <a:t>à</a:t>
            </a:r>
            <a:r>
              <a:rPr lang="en-US" dirty="0"/>
              <a:t> </a:t>
            </a:r>
            <a:r>
              <a:rPr lang="en-US" dirty="0" err="1"/>
              <a:t>approfondir</a:t>
            </a:r>
            <a:r>
              <a:rPr lang="en-US" dirty="0"/>
              <a:t> </a:t>
            </a:r>
            <a:r>
              <a:rPr lang="en-US" dirty="0" err="1"/>
              <a:t>leurs</a:t>
            </a:r>
            <a:r>
              <a:rPr lang="en-US" dirty="0"/>
              <a:t> </a:t>
            </a:r>
            <a:r>
              <a:rPr lang="en-US" dirty="0" err="1"/>
              <a:t>connaissances</a:t>
            </a:r>
            <a:r>
              <a:rPr lang="en-US" dirty="0"/>
              <a:t>.
Les </a:t>
            </a:r>
            <a:r>
              <a:rPr lang="en-US" dirty="0" err="1"/>
              <a:t>livrets</a:t>
            </a:r>
            <a:r>
              <a:rPr lang="en-US" dirty="0"/>
              <a:t> sont </a:t>
            </a:r>
            <a:r>
              <a:rPr lang="en-US" dirty="0" err="1"/>
              <a:t>conçus</a:t>
            </a:r>
            <a:r>
              <a:rPr lang="en-US" dirty="0"/>
              <a:t> pour </a:t>
            </a:r>
            <a:r>
              <a:rPr lang="en-US" dirty="0" err="1"/>
              <a:t>être</a:t>
            </a:r>
            <a:r>
              <a:rPr lang="en-US" dirty="0"/>
              <a:t> </a:t>
            </a:r>
            <a:r>
              <a:rPr lang="en-US" dirty="0" err="1"/>
              <a:t>utilisés</a:t>
            </a:r>
            <a:r>
              <a:rPr lang="en-US" dirty="0"/>
              <a:t> de </a:t>
            </a:r>
            <a:r>
              <a:rPr lang="en-US" dirty="0" err="1"/>
              <a:t>diverses</a:t>
            </a:r>
            <a:r>
              <a:rPr lang="en-US" dirty="0"/>
              <a:t> manières </a:t>
            </a:r>
            <a:r>
              <a:rPr lang="en-US" dirty="0" err="1"/>
              <a:t>en</a:t>
            </a:r>
            <a:r>
              <a:rPr lang="en-US" dirty="0"/>
              <a:t> </a:t>
            </a:r>
            <a:r>
              <a:rPr lang="en-US" dirty="0" err="1"/>
              <a:t>classe</a:t>
            </a:r>
            <a:r>
              <a:rPr lang="en-US" dirty="0"/>
              <a:t> et pour encourager les </a:t>
            </a:r>
            <a:r>
              <a:rPr lang="en-US" dirty="0" err="1"/>
              <a:t>enseignants</a:t>
            </a:r>
            <a:r>
              <a:rPr lang="en-US" dirty="0"/>
              <a:t> et les </a:t>
            </a:r>
            <a:r>
              <a:rPr lang="en-US" dirty="0" err="1"/>
              <a:t>élèves</a:t>
            </a:r>
            <a:r>
              <a:rPr lang="en-US" dirty="0"/>
              <a:t> </a:t>
            </a:r>
            <a:r>
              <a:rPr lang="en-US" dirty="0" err="1"/>
              <a:t>à</a:t>
            </a:r>
            <a:r>
              <a:rPr lang="en-US" dirty="0"/>
              <a:t> </a:t>
            </a:r>
            <a:r>
              <a:rPr lang="en-US" dirty="0" err="1"/>
              <a:t>travailler</a:t>
            </a:r>
            <a:r>
              <a:rPr lang="en-US" dirty="0"/>
              <a:t> et </a:t>
            </a:r>
            <a:r>
              <a:rPr lang="en-US" dirty="0" err="1"/>
              <a:t>à</a:t>
            </a:r>
            <a:r>
              <a:rPr lang="en-US" dirty="0"/>
              <a:t> </a:t>
            </a:r>
            <a:r>
              <a:rPr lang="en-US" dirty="0" err="1"/>
              <a:t>expérimenter</a:t>
            </a:r>
            <a:r>
              <a:rPr lang="en-US" dirty="0"/>
              <a:t> </a:t>
            </a:r>
            <a:r>
              <a:rPr lang="en-US" dirty="0" err="1"/>
              <a:t>davantage</a:t>
            </a:r>
            <a:r>
              <a:rPr lang="en-US" dirty="0"/>
              <a:t> les concepts. </a:t>
            </a:r>
            <a:r>
              <a:rPr lang="en-US" dirty="0" err="1"/>
              <a:t>Ils</a:t>
            </a:r>
            <a:r>
              <a:rPr lang="en-US" dirty="0"/>
              <a:t> </a:t>
            </a:r>
            <a:r>
              <a:rPr lang="en-US" dirty="0" err="1"/>
              <a:t>représentent</a:t>
            </a:r>
            <a:r>
              <a:rPr lang="en-US" dirty="0"/>
              <a:t> la base </a:t>
            </a:r>
            <a:r>
              <a:rPr lang="en-US" dirty="0" err="1"/>
              <a:t>conceptuelle</a:t>
            </a:r>
            <a:r>
              <a:rPr lang="en-US" dirty="0"/>
              <a:t> dans la </a:t>
            </a:r>
            <a:r>
              <a:rPr lang="en-US" dirty="0" err="1"/>
              <a:t>mesure</a:t>
            </a:r>
            <a:r>
              <a:rPr lang="en-US" dirty="0"/>
              <a:t> </a:t>
            </a:r>
            <a:r>
              <a:rPr lang="en-US" dirty="0" err="1"/>
              <a:t>où</a:t>
            </a:r>
            <a:r>
              <a:rPr lang="en-US" dirty="0"/>
              <a:t> </a:t>
            </a:r>
            <a:r>
              <a:rPr lang="en-US" dirty="0" err="1"/>
              <a:t>tous</a:t>
            </a:r>
            <a:r>
              <a:rPr lang="en-US" dirty="0"/>
              <a:t> les </a:t>
            </a:r>
            <a:r>
              <a:rPr lang="en-US" dirty="0" err="1"/>
              <a:t>matériels</a:t>
            </a:r>
            <a:r>
              <a:rPr lang="en-US" dirty="0"/>
              <a:t> </a:t>
            </a:r>
            <a:r>
              <a:rPr lang="en-US" dirty="0" err="1"/>
              <a:t>d’apprentissage</a:t>
            </a:r>
            <a:r>
              <a:rPr lang="en-US" dirty="0"/>
              <a:t> </a:t>
            </a:r>
            <a:r>
              <a:rPr lang="en-US" dirty="0" err="1"/>
              <a:t>s’appuient</a:t>
            </a:r>
            <a:r>
              <a:rPr lang="en-US" dirty="0"/>
              <a:t> les </a:t>
            </a:r>
            <a:r>
              <a:rPr lang="en-US" dirty="0" err="1"/>
              <a:t>uns</a:t>
            </a:r>
            <a:r>
              <a:rPr lang="en-US" dirty="0"/>
              <a:t> sur les </a:t>
            </a:r>
            <a:r>
              <a:rPr lang="en-US" dirty="0" err="1"/>
              <a:t>autres</a:t>
            </a:r>
            <a:r>
              <a:rPr lang="en-US" dirty="0"/>
              <a:t>. 
Les </a:t>
            </a:r>
            <a:r>
              <a:rPr lang="en-US" dirty="0" err="1"/>
              <a:t>objectifs</a:t>
            </a:r>
            <a:r>
              <a:rPr lang="en-US" dirty="0"/>
              <a:t> de la </a:t>
            </a:r>
            <a:r>
              <a:rPr lang="en-US" dirty="0" err="1"/>
              <a:t>boîte</a:t>
            </a:r>
            <a:r>
              <a:rPr lang="en-US" dirty="0"/>
              <a:t> </a:t>
            </a:r>
            <a:r>
              <a:rPr lang="en-US" dirty="0" err="1"/>
              <a:t>à</a:t>
            </a:r>
            <a:r>
              <a:rPr lang="en-US" dirty="0"/>
              <a:t> </a:t>
            </a:r>
            <a:r>
              <a:rPr lang="en-US" dirty="0" err="1"/>
              <a:t>outils</a:t>
            </a:r>
            <a:r>
              <a:rPr lang="en-US" dirty="0"/>
              <a:t> sont de </a:t>
            </a:r>
            <a:r>
              <a:rPr lang="en-US" dirty="0" err="1"/>
              <a:t>familiariser</a:t>
            </a:r>
            <a:r>
              <a:rPr lang="en-US" dirty="0"/>
              <a:t> les </a:t>
            </a:r>
            <a:r>
              <a:rPr lang="en-US" dirty="0" err="1"/>
              <a:t>élèves</a:t>
            </a:r>
            <a:r>
              <a:rPr lang="en-US" dirty="0"/>
              <a:t> avec les concepts de base, de les inviter </a:t>
            </a:r>
            <a:r>
              <a:rPr lang="en-US" dirty="0" err="1"/>
              <a:t>à</a:t>
            </a:r>
            <a:r>
              <a:rPr lang="en-US" dirty="0"/>
              <a:t> </a:t>
            </a:r>
            <a:r>
              <a:rPr lang="en-US" dirty="0" err="1"/>
              <a:t>réfléchir</a:t>
            </a:r>
            <a:r>
              <a:rPr lang="en-US" dirty="0"/>
              <a:t> et </a:t>
            </a:r>
            <a:r>
              <a:rPr lang="en-US" dirty="0" err="1"/>
              <a:t>à</a:t>
            </a:r>
            <a:r>
              <a:rPr lang="en-US" dirty="0"/>
              <a:t> </a:t>
            </a:r>
            <a:r>
              <a:rPr lang="en-US" dirty="0" err="1"/>
              <a:t>réfléchir</a:t>
            </a:r>
            <a:r>
              <a:rPr lang="en-US" dirty="0"/>
              <a:t>, et de les encourager </a:t>
            </a:r>
            <a:r>
              <a:rPr lang="en-US" dirty="0" err="1"/>
              <a:t>à</a:t>
            </a:r>
            <a:r>
              <a:rPr lang="en-US" dirty="0"/>
              <a:t> </a:t>
            </a:r>
            <a:r>
              <a:rPr lang="en-US" dirty="0" err="1"/>
              <a:t>parler</a:t>
            </a:r>
            <a:r>
              <a:rPr lang="en-US" dirty="0"/>
              <a:t> de </a:t>
            </a:r>
            <a:r>
              <a:rPr lang="en-US" dirty="0" err="1"/>
              <a:t>leurs</a:t>
            </a:r>
            <a:r>
              <a:rPr lang="en-US" dirty="0"/>
              <a:t> </a:t>
            </a:r>
            <a:r>
              <a:rPr lang="en-US" dirty="0" err="1"/>
              <a:t>besoins</a:t>
            </a:r>
            <a:r>
              <a:rPr lang="en-US" dirty="0"/>
              <a:t>. </a:t>
            </a:r>
            <a:r>
              <a:rPr lang="en-US" dirty="0" err="1"/>
              <a:t>D’autres</a:t>
            </a:r>
            <a:r>
              <a:rPr lang="en-US" dirty="0"/>
              <a:t> </a:t>
            </a:r>
            <a:r>
              <a:rPr lang="en-US" dirty="0" err="1"/>
              <a:t>objectifs</a:t>
            </a:r>
            <a:r>
              <a:rPr lang="en-US" dirty="0"/>
              <a:t> sont de </a:t>
            </a:r>
            <a:r>
              <a:rPr lang="en-US" dirty="0" err="1"/>
              <a:t>responsabiliser</a:t>
            </a:r>
            <a:r>
              <a:rPr lang="en-US" dirty="0"/>
              <a:t> les </a:t>
            </a:r>
            <a:r>
              <a:rPr lang="en-US" dirty="0" err="1"/>
              <a:t>élèves</a:t>
            </a:r>
            <a:r>
              <a:rPr lang="en-US" dirty="0"/>
              <a:t>, </a:t>
            </a:r>
            <a:r>
              <a:rPr lang="en-US" dirty="0" err="1"/>
              <a:t>mais</a:t>
            </a:r>
            <a:r>
              <a:rPr lang="en-US" dirty="0"/>
              <a:t> </a:t>
            </a:r>
            <a:r>
              <a:rPr lang="en-US" dirty="0" err="1"/>
              <a:t>aussi</a:t>
            </a:r>
            <a:r>
              <a:rPr lang="en-US" dirty="0"/>
              <a:t> les </a:t>
            </a:r>
            <a:r>
              <a:rPr lang="en-US" dirty="0" err="1"/>
              <a:t>possibilités</a:t>
            </a:r>
            <a:r>
              <a:rPr lang="en-US" dirty="0"/>
              <a:t> de </a:t>
            </a:r>
            <a:r>
              <a:rPr lang="en-US" dirty="0" err="1"/>
              <a:t>décision</a:t>
            </a:r>
            <a:r>
              <a:rPr lang="en-US" dirty="0"/>
              <a:t> </a:t>
            </a:r>
            <a:r>
              <a:rPr lang="en-US" dirty="0" err="1"/>
              <a:t>concernant</a:t>
            </a:r>
            <a:r>
              <a:rPr lang="en-US" dirty="0"/>
              <a:t> </a:t>
            </a:r>
            <a:r>
              <a:rPr lang="en-US" dirty="0" err="1"/>
              <a:t>leurs</a:t>
            </a:r>
            <a:r>
              <a:rPr lang="en-US" dirty="0"/>
              <a:t> actions.</a:t>
            </a:r>
            <a:endParaRPr lang="en-GB" dirty="0"/>
          </a:p>
        </p:txBody>
      </p:sp>
      <p:pic>
        <p:nvPicPr>
          <p:cNvPr id="5" name="Εικόνα 4">
            <a:extLst>
              <a:ext uri="{FF2B5EF4-FFF2-40B4-BE49-F238E27FC236}">
                <a16:creationId xmlns:a16="http://schemas.microsoft.com/office/drawing/2014/main" id="{DC4AFB36-89CA-9C74-B82F-ACDA246C7AC7}"/>
              </a:ext>
            </a:extLst>
          </p:cNvPr>
          <p:cNvPicPr>
            <a:picLocks noChangeAspect="1"/>
          </p:cNvPicPr>
          <p:nvPr/>
        </p:nvPicPr>
        <p:blipFill>
          <a:blip r:embed="rId2"/>
          <a:stretch>
            <a:fillRect/>
          </a:stretch>
        </p:blipFill>
        <p:spPr>
          <a:xfrm>
            <a:off x="8839054" y="715883"/>
            <a:ext cx="2095792" cy="1133633"/>
          </a:xfrm>
          <a:prstGeom prst="rect">
            <a:avLst/>
          </a:prstGeom>
        </p:spPr>
      </p:pic>
    </p:spTree>
    <p:extLst>
      <p:ext uri="{BB962C8B-B14F-4D97-AF65-F5344CB8AC3E}">
        <p14:creationId xmlns:p14="http://schemas.microsoft.com/office/powerpoint/2010/main" val="1013402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fontScale="90000"/>
          </a:bodyPr>
          <a:lstStyle/>
          <a:p>
            <a:r>
              <a:rPr lang="en-US" dirty="0" err="1">
                <a:solidFill>
                  <a:srgbClr val="2A2779"/>
                </a:solidFill>
              </a:rPr>
              <a:t>Boîte</a:t>
            </a:r>
            <a:r>
              <a:rPr lang="en-US" dirty="0">
                <a:solidFill>
                  <a:srgbClr val="2A2779"/>
                </a:solidFill>
              </a:rPr>
              <a:t> </a:t>
            </a:r>
            <a:r>
              <a:rPr lang="en-US" dirty="0" err="1">
                <a:solidFill>
                  <a:srgbClr val="2A2779"/>
                </a:solidFill>
              </a:rPr>
              <a:t>à</a:t>
            </a:r>
            <a:r>
              <a:rPr lang="en-US" dirty="0">
                <a:solidFill>
                  <a:srgbClr val="2A2779"/>
                </a:solidFill>
              </a:rPr>
              <a:t> </a:t>
            </a:r>
            <a:r>
              <a:rPr lang="en-US" dirty="0" err="1">
                <a:solidFill>
                  <a:srgbClr val="2A2779"/>
                </a:solidFill>
              </a:rPr>
              <a:t>outils</a:t>
            </a:r>
            <a:r>
              <a:rPr lang="en-US" dirty="0">
                <a:solidFill>
                  <a:srgbClr val="2A2779"/>
                </a:solidFill>
              </a:rPr>
              <a:t> sur les </a:t>
            </a:r>
            <a:r>
              <a:rPr lang="en-US" dirty="0" err="1">
                <a:solidFill>
                  <a:srgbClr val="2A2779"/>
                </a:solidFill>
              </a:rPr>
              <a:t>besoins</a:t>
            </a:r>
            <a:r>
              <a:rPr lang="en-US" dirty="0">
                <a:solidFill>
                  <a:srgbClr val="2A2779"/>
                </a:solidFill>
              </a:rPr>
              <a:t> et les </a:t>
            </a:r>
            <a:r>
              <a:rPr lang="en-US" dirty="0" err="1">
                <a:solidFill>
                  <a:srgbClr val="2A2779"/>
                </a:solidFill>
              </a:rPr>
              <a:t>stratégies</a:t>
            </a:r>
            <a:r>
              <a:rPr lang="en-US" dirty="0">
                <a:solidFill>
                  <a:srgbClr val="2A2779"/>
                </a:solidFill>
              </a:rPr>
              <a:t>
</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398711" cy="4728123"/>
          </a:xfrm>
        </p:spPr>
        <p:txBody>
          <a:bodyPr>
            <a:normAutofit fontScale="62500" lnSpcReduction="20000"/>
          </a:bodyPr>
          <a:lstStyle/>
          <a:p>
            <a:pPr marL="0" indent="0">
              <a:buNone/>
            </a:pPr>
            <a:r>
              <a:rPr lang="en-US" b="1" dirty="0"/>
              <a:t>Pour les </a:t>
            </a:r>
            <a:r>
              <a:rPr lang="en-US" b="1" dirty="0" err="1"/>
              <a:t>enseignants</a:t>
            </a:r>
            <a:r>
              <a:rPr lang="en-US" b="1" dirty="0"/>
              <a:t> et les </a:t>
            </a:r>
            <a:r>
              <a:rPr lang="en-US" b="1" dirty="0" err="1"/>
              <a:t>élèves</a:t>
            </a:r>
            <a:r>
              <a:rPr lang="en-US" b="1" dirty="0"/>
              <a:t>
</a:t>
            </a:r>
            <a:r>
              <a:rPr lang="en-US" dirty="0"/>
              <a:t>Sur la base de </a:t>
            </a:r>
            <a:r>
              <a:rPr lang="en-US" dirty="0" err="1"/>
              <a:t>ces</a:t>
            </a:r>
            <a:r>
              <a:rPr lang="en-US" dirty="0"/>
              <a:t> </a:t>
            </a:r>
            <a:r>
              <a:rPr lang="en-US" dirty="0" err="1"/>
              <a:t>considérations</a:t>
            </a:r>
            <a:r>
              <a:rPr lang="en-US" dirty="0"/>
              <a:t> et des concepts de la </a:t>
            </a:r>
            <a:r>
              <a:rPr lang="en-US" dirty="0" err="1"/>
              <a:t>théorie</a:t>
            </a:r>
            <a:r>
              <a:rPr lang="en-US" dirty="0"/>
              <a:t> du choix de William Glasser </a:t>
            </a:r>
            <a:r>
              <a:rPr lang="en-US" dirty="0" err="1"/>
              <a:t>ainsi</a:t>
            </a:r>
            <a:r>
              <a:rPr lang="en-US" dirty="0"/>
              <a:t> que de la communication non </a:t>
            </a:r>
            <a:r>
              <a:rPr lang="en-US" dirty="0" err="1"/>
              <a:t>violente</a:t>
            </a:r>
            <a:r>
              <a:rPr lang="en-US" dirty="0"/>
              <a:t> de Marshall Rosenberg, les </a:t>
            </a:r>
            <a:r>
              <a:rPr lang="en-US" dirty="0" err="1"/>
              <a:t>partenaires</a:t>
            </a:r>
            <a:r>
              <a:rPr lang="en-US" dirty="0"/>
              <a:t> du </a:t>
            </a:r>
            <a:r>
              <a:rPr lang="en-US" dirty="0" err="1"/>
              <a:t>projet</a:t>
            </a:r>
            <a:r>
              <a:rPr lang="en-US" dirty="0"/>
              <a:t> </a:t>
            </a:r>
            <a:r>
              <a:rPr lang="en-US" dirty="0" err="1"/>
              <a:t>ont</a:t>
            </a:r>
            <a:r>
              <a:rPr lang="en-US" dirty="0"/>
              <a:t> </a:t>
            </a:r>
            <a:r>
              <a:rPr lang="en-US" dirty="0" err="1"/>
              <a:t>développé</a:t>
            </a:r>
            <a:r>
              <a:rPr lang="en-US" dirty="0"/>
              <a:t> </a:t>
            </a:r>
            <a:r>
              <a:rPr lang="en-US" dirty="0" err="1"/>
              <a:t>une</a:t>
            </a:r>
            <a:r>
              <a:rPr lang="en-US" dirty="0"/>
              <a:t> </a:t>
            </a:r>
            <a:r>
              <a:rPr lang="en-US" dirty="0" err="1"/>
              <a:t>boîte</a:t>
            </a:r>
            <a:r>
              <a:rPr lang="en-US" dirty="0"/>
              <a:t> à </a:t>
            </a:r>
            <a:r>
              <a:rPr lang="en-US" dirty="0" err="1"/>
              <a:t>outils</a:t>
            </a:r>
            <a:r>
              <a:rPr lang="en-US" dirty="0"/>
              <a:t> pour les </a:t>
            </a:r>
            <a:r>
              <a:rPr lang="en-US" dirty="0" err="1"/>
              <a:t>élèves</a:t>
            </a:r>
            <a:r>
              <a:rPr lang="en-US" dirty="0"/>
              <a:t>: </a:t>
            </a:r>
          </a:p>
          <a:p>
            <a:pPr marL="457200" indent="-457200">
              <a:buFont typeface="+mj-lt"/>
              <a:buAutoNum type="arabicPeriod"/>
            </a:pPr>
            <a:r>
              <a:rPr lang="en-US" dirty="0" err="1"/>
              <a:t>Livret</a:t>
            </a:r>
            <a:r>
              <a:rPr lang="en-US" dirty="0"/>
              <a:t> 1 : Les « </a:t>
            </a:r>
            <a:r>
              <a:rPr lang="en-US" dirty="0" err="1"/>
              <a:t>besoins</a:t>
            </a:r>
            <a:r>
              <a:rPr lang="en-US" dirty="0"/>
              <a:t> </a:t>
            </a:r>
            <a:r>
              <a:rPr lang="en-US" dirty="0" err="1"/>
              <a:t>humains</a:t>
            </a:r>
            <a:r>
              <a:rPr lang="en-US" dirty="0"/>
              <a:t> </a:t>
            </a:r>
            <a:r>
              <a:rPr lang="en-US" dirty="0" err="1"/>
              <a:t>fondamentaux</a:t>
            </a:r>
            <a:r>
              <a:rPr lang="en-US" dirty="0"/>
              <a:t> » sont </a:t>
            </a:r>
            <a:r>
              <a:rPr lang="en-US" dirty="0" err="1"/>
              <a:t>notre</a:t>
            </a:r>
            <a:r>
              <a:rPr lang="en-US" dirty="0"/>
              <a:t> force </a:t>
            </a:r>
            <a:r>
              <a:rPr lang="en-US" dirty="0" err="1"/>
              <a:t>motrice</a:t>
            </a:r>
            <a:r>
              <a:rPr lang="en-US" dirty="0"/>
              <a:t>, </a:t>
            </a:r>
            <a:r>
              <a:rPr lang="en-US" dirty="0" err="1"/>
              <a:t>c’est</a:t>
            </a:r>
            <a:r>
              <a:rPr lang="en-US" dirty="0"/>
              <a:t>-à-dire </a:t>
            </a:r>
            <a:r>
              <a:rPr lang="en-US" dirty="0" err="1"/>
              <a:t>ce</a:t>
            </a:r>
            <a:r>
              <a:rPr lang="en-US" dirty="0"/>
              <a:t> qui nous </a:t>
            </a:r>
            <a:r>
              <a:rPr lang="en-US" dirty="0" err="1"/>
              <a:t>pousse</a:t>
            </a:r>
            <a:r>
              <a:rPr lang="en-US" dirty="0"/>
              <a:t> et nous motive à </a:t>
            </a:r>
            <a:r>
              <a:rPr lang="en-US" dirty="0" err="1"/>
              <a:t>devenir</a:t>
            </a:r>
            <a:r>
              <a:rPr lang="en-US" dirty="0"/>
              <a:t> </a:t>
            </a:r>
            <a:r>
              <a:rPr lang="en-US" dirty="0" err="1"/>
              <a:t>actifs</a:t>
            </a:r>
            <a:r>
              <a:rPr lang="en-US" dirty="0"/>
              <a:t>. William Glasser (1999) a </a:t>
            </a:r>
            <a:r>
              <a:rPr lang="en-US" dirty="0" err="1"/>
              <a:t>défini</a:t>
            </a:r>
            <a:r>
              <a:rPr lang="en-US" dirty="0"/>
              <a:t> les « cinq </a:t>
            </a:r>
            <a:r>
              <a:rPr lang="en-US" dirty="0" err="1"/>
              <a:t>besoins</a:t>
            </a:r>
            <a:r>
              <a:rPr lang="en-US" dirty="0"/>
              <a:t> </a:t>
            </a:r>
            <a:r>
              <a:rPr lang="en-US" dirty="0" err="1"/>
              <a:t>fondamentaux</a:t>
            </a:r>
            <a:r>
              <a:rPr lang="en-US" dirty="0"/>
              <a:t> » </a:t>
            </a:r>
            <a:r>
              <a:rPr lang="en-US" dirty="0" err="1"/>
              <a:t>suivants</a:t>
            </a:r>
            <a:r>
              <a:rPr lang="en-US" dirty="0"/>
              <a:t> : </a:t>
            </a:r>
            <a:r>
              <a:rPr lang="en-US" dirty="0" err="1"/>
              <a:t>survie</a:t>
            </a:r>
            <a:r>
              <a:rPr lang="en-US" dirty="0"/>
              <a:t>, </a:t>
            </a:r>
            <a:r>
              <a:rPr lang="en-US" dirty="0" err="1"/>
              <a:t>appartenance</a:t>
            </a:r>
            <a:r>
              <a:rPr lang="en-US" dirty="0"/>
              <a:t>, </a:t>
            </a:r>
            <a:r>
              <a:rPr lang="en-US" dirty="0" err="1"/>
              <a:t>pouvoir</a:t>
            </a:r>
            <a:r>
              <a:rPr lang="en-US" dirty="0"/>
              <a:t>, liberté et plaisir.
 </a:t>
            </a:r>
            <a:r>
              <a:rPr lang="en-US" dirty="0" err="1"/>
              <a:t>Livret</a:t>
            </a:r>
            <a:r>
              <a:rPr lang="en-US" dirty="0"/>
              <a:t> II : « </a:t>
            </a:r>
            <a:r>
              <a:rPr lang="en-US" dirty="0" err="1"/>
              <a:t>Stratégies</a:t>
            </a:r>
            <a:r>
              <a:rPr lang="en-US" dirty="0"/>
              <a:t> pour </a:t>
            </a:r>
            <a:r>
              <a:rPr lang="en-US" dirty="0" err="1"/>
              <a:t>répondre</a:t>
            </a:r>
            <a:r>
              <a:rPr lang="en-US" dirty="0"/>
              <a:t> aux </a:t>
            </a:r>
            <a:r>
              <a:rPr lang="en-US" dirty="0" err="1"/>
              <a:t>besoins</a:t>
            </a:r>
            <a:r>
              <a:rPr lang="en-US" dirty="0"/>
              <a:t> </a:t>
            </a:r>
            <a:r>
              <a:rPr lang="en-US" dirty="0" err="1"/>
              <a:t>humains</a:t>
            </a:r>
            <a:r>
              <a:rPr lang="en-US" dirty="0"/>
              <a:t> </a:t>
            </a:r>
            <a:r>
              <a:rPr lang="en-US" dirty="0" err="1"/>
              <a:t>fondamentaux</a:t>
            </a:r>
            <a:r>
              <a:rPr lang="en-US" dirty="0"/>
              <a:t> » nous encourage à </a:t>
            </a:r>
            <a:r>
              <a:rPr lang="en-US" dirty="0" err="1"/>
              <a:t>réfléchir</a:t>
            </a:r>
            <a:r>
              <a:rPr lang="en-US" dirty="0"/>
              <a:t> à la manière </a:t>
            </a:r>
            <a:r>
              <a:rPr lang="en-US" dirty="0" err="1"/>
              <a:t>dont</a:t>
            </a:r>
            <a:r>
              <a:rPr lang="en-US" dirty="0"/>
              <a:t> nous, les </a:t>
            </a:r>
            <a:r>
              <a:rPr lang="en-US" dirty="0" err="1"/>
              <a:t>humains</a:t>
            </a:r>
            <a:r>
              <a:rPr lang="en-US" dirty="0"/>
              <a:t>, </a:t>
            </a:r>
            <a:r>
              <a:rPr lang="en-US" dirty="0" err="1"/>
              <a:t>répondons</a:t>
            </a:r>
            <a:r>
              <a:rPr lang="en-US" dirty="0"/>
              <a:t> à </a:t>
            </a:r>
            <a:r>
              <a:rPr lang="en-US" dirty="0" err="1"/>
              <a:t>nos</a:t>
            </a:r>
            <a:r>
              <a:rPr lang="en-US" dirty="0"/>
              <a:t> </a:t>
            </a:r>
            <a:r>
              <a:rPr lang="en-US" dirty="0" err="1"/>
              <a:t>besoins</a:t>
            </a:r>
            <a:r>
              <a:rPr lang="en-US" dirty="0"/>
              <a:t> et à ne pas </a:t>
            </a:r>
            <a:r>
              <a:rPr lang="en-US" dirty="0" err="1"/>
              <a:t>négliger</a:t>
            </a:r>
            <a:r>
              <a:rPr lang="en-US" dirty="0"/>
              <a:t> les </a:t>
            </a:r>
            <a:r>
              <a:rPr lang="en-US" dirty="0" err="1"/>
              <a:t>conséquences</a:t>
            </a:r>
            <a:r>
              <a:rPr lang="en-US" dirty="0"/>
              <a:t> possibles de </a:t>
            </a:r>
            <a:r>
              <a:rPr lang="en-US" dirty="0" err="1"/>
              <a:t>nos</a:t>
            </a:r>
            <a:r>
              <a:rPr lang="en-US" dirty="0"/>
              <a:t> </a:t>
            </a:r>
            <a:r>
              <a:rPr lang="en-US" dirty="0" err="1"/>
              <a:t>actes</a:t>
            </a:r>
            <a:r>
              <a:rPr lang="en-US" dirty="0"/>
              <a:t>.</a:t>
            </a:r>
            <a:endParaRPr lang="en-US" b="1" dirty="0"/>
          </a:p>
          <a:p>
            <a:pPr marL="0" indent="0">
              <a:buNone/>
            </a:pPr>
            <a:r>
              <a:rPr lang="en-US" b="1" dirty="0" err="1"/>
              <a:t>Différents</a:t>
            </a:r>
            <a:r>
              <a:rPr lang="en-US" b="1" dirty="0"/>
              <a:t> formats pour </a:t>
            </a:r>
            <a:r>
              <a:rPr lang="en-US" b="1" dirty="0" err="1"/>
              <a:t>différents</a:t>
            </a:r>
            <a:r>
              <a:rPr lang="en-US" b="1" dirty="0"/>
              <a:t> </a:t>
            </a:r>
            <a:r>
              <a:rPr lang="en-US" b="1" dirty="0" err="1"/>
              <a:t>paramètres</a:t>
            </a:r>
            <a:r>
              <a:rPr lang="en-US" b="1" dirty="0"/>
              <a:t> et </a:t>
            </a:r>
            <a:r>
              <a:rPr lang="en-US" b="1" dirty="0" err="1"/>
              <a:t>utilisations</a:t>
            </a:r>
            <a:endParaRPr lang="en-US" b="1" dirty="0"/>
          </a:p>
          <a:p>
            <a:r>
              <a:rPr lang="en-US" dirty="0" err="1"/>
              <a:t>Texte</a:t>
            </a:r>
            <a:r>
              <a:rPr lang="en-US" dirty="0"/>
              <a:t> - PDF pour lecture 
Riche </a:t>
            </a:r>
            <a:r>
              <a:rPr lang="en-US" dirty="0" err="1"/>
              <a:t>en</a:t>
            </a:r>
            <a:r>
              <a:rPr lang="en-US" dirty="0"/>
              <a:t> </a:t>
            </a:r>
            <a:r>
              <a:rPr lang="en-US" dirty="0" err="1"/>
              <a:t>multimédia</a:t>
            </a:r>
            <a:r>
              <a:rPr lang="en-US" dirty="0"/>
              <a:t> et </a:t>
            </a:r>
            <a:r>
              <a:rPr lang="en-US" dirty="0" err="1"/>
              <a:t>interactif</a:t>
            </a:r>
            <a:endParaRPr lang="en-US" dirty="0"/>
          </a:p>
          <a:p>
            <a:pPr lvl="1"/>
            <a:r>
              <a:rPr lang="en-US" dirty="0"/>
              <a:t>PPT pour la salle de </a:t>
            </a:r>
            <a:r>
              <a:rPr lang="en-US" dirty="0" err="1"/>
              <a:t>classe</a:t>
            </a:r>
            <a:r>
              <a:rPr lang="en-US" dirty="0"/>
              <a:t>
Html pour la lecture </a:t>
            </a:r>
            <a:r>
              <a:rPr lang="en-US" dirty="0" err="1"/>
              <a:t>en</a:t>
            </a:r>
            <a:r>
              <a:rPr lang="en-US" dirty="0"/>
              <a:t> </a:t>
            </a:r>
            <a:r>
              <a:rPr lang="en-US" dirty="0" err="1"/>
              <a:t>ligne</a:t>
            </a:r>
            <a:r>
              <a:rPr lang="en-US" dirty="0"/>
              <a:t> via des </a:t>
            </a:r>
            <a:r>
              <a:rPr lang="en-US" dirty="0" err="1"/>
              <a:t>téléphones</a:t>
            </a:r>
            <a:r>
              <a:rPr lang="en-US" dirty="0"/>
              <a:t> </a:t>
            </a:r>
            <a:r>
              <a:rPr lang="en-US" dirty="0" err="1"/>
              <a:t>intelligents</a:t>
            </a:r>
            <a:r>
              <a:rPr lang="en-US" dirty="0"/>
              <a:t> </a:t>
            </a:r>
            <a:r>
              <a:rPr lang="en-US" dirty="0" err="1"/>
              <a:t>ou</a:t>
            </a:r>
            <a:r>
              <a:rPr lang="en-US" dirty="0"/>
              <a:t> des </a:t>
            </a:r>
            <a:r>
              <a:rPr lang="en-US" dirty="0" err="1"/>
              <a:t>tablettes</a:t>
            </a:r>
            <a:r>
              <a:rPr lang="en-US" dirty="0"/>
              <a:t> </a:t>
            </a:r>
            <a:endParaRPr lang="en-GB" dirty="0"/>
          </a:p>
        </p:txBody>
      </p:sp>
      <p:sp>
        <p:nvSpPr>
          <p:cNvPr id="4" name="Ορθογώνιο 7">
            <a:extLst>
              <a:ext uri="{FF2B5EF4-FFF2-40B4-BE49-F238E27FC236}">
                <a16:creationId xmlns:a16="http://schemas.microsoft.com/office/drawing/2014/main" id="{934796DD-2E00-7F68-04A7-EF4C6A136800}"/>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2FE902C2-4611-4BD5-20B8-F143F8A3C296}"/>
              </a:ext>
            </a:extLst>
          </p:cNvPr>
          <p:cNvPicPr>
            <a:picLocks noChangeAspect="1"/>
          </p:cNvPicPr>
          <p:nvPr/>
        </p:nvPicPr>
        <p:blipFill>
          <a:blip r:embed="rId2"/>
          <a:stretch>
            <a:fillRect/>
          </a:stretch>
        </p:blipFill>
        <p:spPr>
          <a:xfrm>
            <a:off x="7097061" y="1152614"/>
            <a:ext cx="4751155" cy="4921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455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08FEC-BB19-8344-37D7-F0E5F74D5CC4}"/>
              </a:ext>
            </a:extLst>
          </p:cNvPr>
          <p:cNvSpPr>
            <a:spLocks noGrp="1"/>
          </p:cNvSpPr>
          <p:nvPr>
            <p:ph type="title"/>
          </p:nvPr>
        </p:nvSpPr>
        <p:spPr/>
        <p:txBody>
          <a:bodyPr/>
          <a:lstStyle/>
          <a:p>
            <a:r>
              <a:rPr lang="en-US" dirty="0" err="1"/>
              <a:t>Exemple</a:t>
            </a:r>
            <a:r>
              <a:rPr lang="en-US" dirty="0"/>
              <a:t> </a:t>
            </a:r>
            <a:r>
              <a:rPr lang="en-US" dirty="0" err="1"/>
              <a:t>d’éléments</a:t>
            </a:r>
            <a:r>
              <a:rPr lang="en-US" dirty="0"/>
              <a:t> </a:t>
            </a:r>
            <a:r>
              <a:rPr lang="en-US" dirty="0" err="1"/>
              <a:t>interactifs</a:t>
            </a:r>
            <a:endParaRPr lang="en-GB" dirty="0"/>
          </a:p>
        </p:txBody>
      </p:sp>
      <p:sp>
        <p:nvSpPr>
          <p:cNvPr id="3" name="Θέση περιεχομένου 2">
            <a:extLst>
              <a:ext uri="{FF2B5EF4-FFF2-40B4-BE49-F238E27FC236}">
                <a16:creationId xmlns:a16="http://schemas.microsoft.com/office/drawing/2014/main" id="{FB908112-A0E1-74C8-20E3-1AFAF5EF216C}"/>
              </a:ext>
            </a:extLst>
          </p:cNvPr>
          <p:cNvSpPr>
            <a:spLocks noGrp="1"/>
          </p:cNvSpPr>
          <p:nvPr>
            <p:ph idx="1"/>
          </p:nvPr>
        </p:nvSpPr>
        <p:spPr>
          <a:xfrm>
            <a:off x="557999" y="1799999"/>
            <a:ext cx="3042451" cy="4865977"/>
          </a:xfrm>
        </p:spPr>
        <p:txBody>
          <a:bodyPr/>
          <a:lstStyle/>
          <a:p>
            <a:r>
              <a:rPr lang="en-US" dirty="0" err="1"/>
              <a:t>Élément</a:t>
            </a:r>
            <a:r>
              <a:rPr lang="en-US" dirty="0"/>
              <a:t> </a:t>
            </a:r>
            <a:r>
              <a:rPr lang="en-US" dirty="0" err="1"/>
              <a:t>interactif</a:t>
            </a:r>
            <a:r>
              <a:rPr lang="en-US" dirty="0"/>
              <a:t> </a:t>
            </a:r>
            <a:r>
              <a:rPr lang="en-US" dirty="0" err="1"/>
              <a:t>contextuel</a:t>
            </a:r>
            <a:endParaRPr lang="en-GB" dirty="0"/>
          </a:p>
        </p:txBody>
      </p:sp>
      <p:pic>
        <p:nvPicPr>
          <p:cNvPr id="6" name="Εικόνα 5">
            <a:extLst>
              <a:ext uri="{FF2B5EF4-FFF2-40B4-BE49-F238E27FC236}">
                <a16:creationId xmlns:a16="http://schemas.microsoft.com/office/drawing/2014/main" id="{13C04B04-85E2-8E11-FE36-235E624B4C6F}"/>
              </a:ext>
            </a:extLst>
          </p:cNvPr>
          <p:cNvPicPr>
            <a:picLocks noChangeAspect="1"/>
          </p:cNvPicPr>
          <p:nvPr/>
        </p:nvPicPr>
        <p:blipFill>
          <a:blip r:embed="rId2"/>
          <a:stretch>
            <a:fillRect/>
          </a:stretch>
        </p:blipFill>
        <p:spPr>
          <a:xfrm>
            <a:off x="3551585" y="1921566"/>
            <a:ext cx="7765696" cy="4339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8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173BA6-1FD9-D7E0-48B9-2E05C7A2E054}"/>
              </a:ext>
            </a:extLst>
          </p:cNvPr>
          <p:cNvSpPr>
            <a:spLocks noGrp="1"/>
          </p:cNvSpPr>
          <p:nvPr>
            <p:ph type="title"/>
          </p:nvPr>
        </p:nvSpPr>
        <p:spPr/>
        <p:txBody>
          <a:bodyPr>
            <a:normAutofit fontScale="90000"/>
          </a:bodyPr>
          <a:lstStyle/>
          <a:p>
            <a:r>
              <a:rPr lang="en-US" dirty="0" err="1"/>
              <a:t>Exemple</a:t>
            </a:r>
            <a:r>
              <a:rPr lang="en-US" dirty="0"/>
              <a:t> </a:t>
            </a:r>
            <a:r>
              <a:rPr lang="en-US" dirty="0" err="1"/>
              <a:t>d’éléments</a:t>
            </a:r>
            <a:r>
              <a:rPr lang="en-US" dirty="0"/>
              <a:t> </a:t>
            </a:r>
            <a:r>
              <a:rPr lang="en-US" dirty="0" err="1"/>
              <a:t>interactifs</a:t>
            </a:r>
            <a:r>
              <a:rPr lang="en-US" dirty="0"/>
              <a:t>
</a:t>
            </a:r>
            <a:endParaRPr lang="en-GB" dirty="0"/>
          </a:p>
        </p:txBody>
      </p:sp>
      <p:sp>
        <p:nvSpPr>
          <p:cNvPr id="3" name="Θέση περιεχομένου 2">
            <a:extLst>
              <a:ext uri="{FF2B5EF4-FFF2-40B4-BE49-F238E27FC236}">
                <a16:creationId xmlns:a16="http://schemas.microsoft.com/office/drawing/2014/main" id="{2A9631EE-CDBF-4118-47E5-DE9E4FBB0423}"/>
              </a:ext>
            </a:extLst>
          </p:cNvPr>
          <p:cNvSpPr>
            <a:spLocks noGrp="1"/>
          </p:cNvSpPr>
          <p:nvPr>
            <p:ph idx="1"/>
          </p:nvPr>
        </p:nvSpPr>
        <p:spPr>
          <a:xfrm>
            <a:off x="557999" y="1799999"/>
            <a:ext cx="2921801" cy="4865977"/>
          </a:xfrm>
        </p:spPr>
        <p:txBody>
          <a:bodyPr/>
          <a:lstStyle/>
          <a:p>
            <a:r>
              <a:rPr lang="en-US" dirty="0" err="1"/>
              <a:t>Scénario</a:t>
            </a:r>
            <a:r>
              <a:rPr lang="en-US" dirty="0"/>
              <a:t> audio</a:t>
            </a:r>
            <a:endParaRPr lang="en-GB" dirty="0"/>
          </a:p>
        </p:txBody>
      </p:sp>
      <p:pic>
        <p:nvPicPr>
          <p:cNvPr id="6" name="Εικόνα 5">
            <a:extLst>
              <a:ext uri="{FF2B5EF4-FFF2-40B4-BE49-F238E27FC236}">
                <a16:creationId xmlns:a16="http://schemas.microsoft.com/office/drawing/2014/main" id="{FB5C92A5-9615-ADAD-3532-8D2BACA06BB5}"/>
              </a:ext>
            </a:extLst>
          </p:cNvPr>
          <p:cNvPicPr>
            <a:picLocks noChangeAspect="1"/>
          </p:cNvPicPr>
          <p:nvPr/>
        </p:nvPicPr>
        <p:blipFill>
          <a:blip r:embed="rId3"/>
          <a:stretch>
            <a:fillRect/>
          </a:stretch>
        </p:blipFill>
        <p:spPr>
          <a:xfrm>
            <a:off x="3114259" y="1708287"/>
            <a:ext cx="8136835" cy="45578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954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19C9C9-6788-9345-E46E-F8B413B30CF6}"/>
              </a:ext>
            </a:extLst>
          </p:cNvPr>
          <p:cNvSpPr>
            <a:spLocks noGrp="1"/>
          </p:cNvSpPr>
          <p:nvPr>
            <p:ph type="title"/>
          </p:nvPr>
        </p:nvSpPr>
        <p:spPr>
          <a:xfrm>
            <a:off x="558000" y="1080000"/>
            <a:ext cx="2331250" cy="605096"/>
          </a:xfrm>
        </p:spPr>
        <p:txBody>
          <a:bodyPr>
            <a:normAutofit fontScale="90000"/>
          </a:bodyPr>
          <a:lstStyle/>
          <a:p>
            <a:r>
              <a:rPr lang="en-US" dirty="0" err="1"/>
              <a:t>Exemple</a:t>
            </a:r>
            <a:r>
              <a:rPr lang="en-US" dirty="0"/>
              <a:t> de module </a:t>
            </a:r>
            <a:r>
              <a:rPr lang="en-US" dirty="0" err="1"/>
              <a:t>en</a:t>
            </a:r>
            <a:r>
              <a:rPr lang="en-US" dirty="0"/>
              <a:t> </a:t>
            </a:r>
            <a:r>
              <a:rPr lang="en-US" dirty="0" err="1"/>
              <a:t>ligne</a:t>
            </a:r>
            <a:r>
              <a:rPr lang="en-US" dirty="0"/>
              <a:t>
</a:t>
            </a:r>
            <a:endParaRPr lang="en-GB" dirty="0"/>
          </a:p>
        </p:txBody>
      </p:sp>
      <p:sp>
        <p:nvSpPr>
          <p:cNvPr id="3" name="Θέση περιεχομένου 2">
            <a:extLst>
              <a:ext uri="{FF2B5EF4-FFF2-40B4-BE49-F238E27FC236}">
                <a16:creationId xmlns:a16="http://schemas.microsoft.com/office/drawing/2014/main" id="{66A555D0-567D-77E0-AB2D-5B19D67E8B83}"/>
              </a:ext>
            </a:extLst>
          </p:cNvPr>
          <p:cNvSpPr>
            <a:spLocks noGrp="1"/>
          </p:cNvSpPr>
          <p:nvPr>
            <p:ph idx="1"/>
          </p:nvPr>
        </p:nvSpPr>
        <p:spPr/>
        <p:txBody>
          <a:bodyPr/>
          <a:lstStyle/>
          <a:p>
            <a:endParaRPr lang="en-GB" dirty="0"/>
          </a:p>
        </p:txBody>
      </p:sp>
      <p:pic>
        <p:nvPicPr>
          <p:cNvPr id="6" name="Εικόνα 5">
            <a:extLst>
              <a:ext uri="{FF2B5EF4-FFF2-40B4-BE49-F238E27FC236}">
                <a16:creationId xmlns:a16="http://schemas.microsoft.com/office/drawing/2014/main" id="{96A2D1F7-905B-739A-5350-1182DEC5BAA4}"/>
              </a:ext>
            </a:extLst>
          </p:cNvPr>
          <p:cNvPicPr>
            <a:picLocks noChangeAspect="1"/>
          </p:cNvPicPr>
          <p:nvPr/>
        </p:nvPicPr>
        <p:blipFill>
          <a:blip r:embed="rId2"/>
          <a:stretch>
            <a:fillRect/>
          </a:stretch>
        </p:blipFill>
        <p:spPr>
          <a:xfrm>
            <a:off x="4506341" y="768625"/>
            <a:ext cx="7127659" cy="5569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64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81CC50"/>
                </a:solidFill>
              </a:rPr>
              <a:t>3 </a:t>
            </a:r>
            <a:r>
              <a:rPr lang="en-US" dirty="0" err="1">
                <a:solidFill>
                  <a:srgbClr val="81CC50"/>
                </a:solidFill>
              </a:rPr>
              <a:t>Apprendre</a:t>
            </a:r>
            <a:r>
              <a:rPr lang="en-US" dirty="0">
                <a:solidFill>
                  <a:srgbClr val="81CC50"/>
                </a:solidFill>
              </a:rPr>
              <a:t> de </a:t>
            </a:r>
            <a:r>
              <a:rPr lang="en-US" dirty="0" err="1">
                <a:solidFill>
                  <a:srgbClr val="81CC50"/>
                </a:solidFill>
              </a:rPr>
              <a:t>l’histoire</a:t>
            </a:r>
            <a:endParaRPr lang="en-GB" dirty="0">
              <a:solidFill>
                <a:srgbClr val="81CC50"/>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fontScale="85000" lnSpcReduction="10000"/>
          </a:bodyPr>
          <a:lstStyle/>
          <a:p>
            <a:pPr marL="0" indent="0">
              <a:buNone/>
            </a:pPr>
            <a:r>
              <a:rPr lang="en-US" dirty="0"/>
              <a:t>Les cahiers </a:t>
            </a:r>
            <a:r>
              <a:rPr lang="en-US" dirty="0" err="1"/>
              <a:t>d’exercices</a:t>
            </a:r>
            <a:r>
              <a:rPr lang="en-US" dirty="0"/>
              <a:t> « </a:t>
            </a:r>
            <a:r>
              <a:rPr lang="en-US" dirty="0" err="1"/>
              <a:t>Apprenons</a:t>
            </a:r>
            <a:r>
              <a:rPr lang="en-US" dirty="0"/>
              <a:t> de </a:t>
            </a:r>
            <a:r>
              <a:rPr lang="en-US" dirty="0" err="1"/>
              <a:t>l’histoire</a:t>
            </a:r>
            <a:r>
              <a:rPr lang="en-US" dirty="0"/>
              <a:t> » </a:t>
            </a:r>
            <a:r>
              <a:rPr lang="en-US" dirty="0" err="1"/>
              <a:t>ont</a:t>
            </a:r>
            <a:r>
              <a:rPr lang="en-US" dirty="0"/>
              <a:t> </a:t>
            </a:r>
            <a:r>
              <a:rPr lang="en-US" dirty="0" err="1"/>
              <a:t>été</a:t>
            </a:r>
            <a:r>
              <a:rPr lang="en-US" dirty="0"/>
              <a:t> </a:t>
            </a:r>
            <a:r>
              <a:rPr lang="en-US" dirty="0" err="1"/>
              <a:t>élaborés</a:t>
            </a:r>
            <a:r>
              <a:rPr lang="en-US" dirty="0"/>
              <a:t> par des </a:t>
            </a:r>
            <a:r>
              <a:rPr lang="en-US" dirty="0" err="1"/>
              <a:t>professeurs</a:t>
            </a:r>
            <a:r>
              <a:rPr lang="en-US" dirty="0"/>
              <a:t> </a:t>
            </a:r>
            <a:r>
              <a:rPr lang="en-US" dirty="0" err="1"/>
              <a:t>d’histoire</a:t>
            </a:r>
            <a:r>
              <a:rPr lang="en-US" dirty="0"/>
              <a:t>. Cinq </a:t>
            </a:r>
            <a:r>
              <a:rPr lang="en-US" dirty="0" err="1"/>
              <a:t>épisodes</a:t>
            </a:r>
            <a:r>
              <a:rPr lang="en-US" dirty="0"/>
              <a:t> </a:t>
            </a:r>
            <a:r>
              <a:rPr lang="en-US" dirty="0" err="1"/>
              <a:t>historiques</a:t>
            </a:r>
            <a:r>
              <a:rPr lang="en-US" dirty="0"/>
              <a:t> </a:t>
            </a:r>
            <a:r>
              <a:rPr lang="en-US" dirty="0" err="1"/>
              <a:t>différents</a:t>
            </a:r>
            <a:r>
              <a:rPr lang="en-US" dirty="0"/>
              <a:t> </a:t>
            </a:r>
            <a:r>
              <a:rPr lang="en-US" dirty="0" err="1"/>
              <a:t>vous</a:t>
            </a:r>
            <a:r>
              <a:rPr lang="en-US" dirty="0"/>
              <a:t> </a:t>
            </a:r>
            <a:r>
              <a:rPr lang="en-US" dirty="0" err="1"/>
              <a:t>invitent</a:t>
            </a:r>
            <a:r>
              <a:rPr lang="en-US" dirty="0"/>
              <a:t> </a:t>
            </a:r>
            <a:r>
              <a:rPr lang="en-US" dirty="0" err="1"/>
              <a:t>à</a:t>
            </a:r>
            <a:r>
              <a:rPr lang="en-US" dirty="0"/>
              <a:t> vivre </a:t>
            </a:r>
            <a:r>
              <a:rPr lang="en-US" dirty="0" err="1"/>
              <a:t>l’histoire</a:t>
            </a:r>
            <a:r>
              <a:rPr lang="en-US" dirty="0"/>
              <a:t> et </a:t>
            </a:r>
            <a:r>
              <a:rPr lang="en-US" dirty="0" err="1"/>
              <a:t>à</a:t>
            </a:r>
            <a:r>
              <a:rPr lang="en-US" dirty="0"/>
              <a:t> </a:t>
            </a:r>
            <a:r>
              <a:rPr lang="en-US" dirty="0" err="1"/>
              <a:t>vous</a:t>
            </a:r>
            <a:r>
              <a:rPr lang="en-US" dirty="0"/>
              <a:t> </a:t>
            </a:r>
            <a:r>
              <a:rPr lang="en-US" dirty="0" err="1"/>
              <a:t>glisser</a:t>
            </a:r>
            <a:r>
              <a:rPr lang="en-US" dirty="0"/>
              <a:t> dans le </a:t>
            </a:r>
            <a:r>
              <a:rPr lang="en-US" dirty="0" err="1"/>
              <a:t>rôle</a:t>
            </a:r>
            <a:r>
              <a:rPr lang="en-US" dirty="0"/>
              <a:t> de </a:t>
            </a:r>
            <a:r>
              <a:rPr lang="en-US" dirty="0" err="1"/>
              <a:t>différents</a:t>
            </a:r>
            <a:r>
              <a:rPr lang="en-US" dirty="0"/>
              <a:t> </a:t>
            </a:r>
            <a:r>
              <a:rPr lang="en-US" dirty="0" err="1"/>
              <a:t>acteurs</a:t>
            </a:r>
            <a:r>
              <a:rPr lang="en-US" dirty="0"/>
              <a:t>. Des gens qui </a:t>
            </a:r>
            <a:r>
              <a:rPr lang="en-US" dirty="0" err="1"/>
              <a:t>étaient</a:t>
            </a:r>
            <a:r>
              <a:rPr lang="en-US" dirty="0"/>
              <a:t> </a:t>
            </a:r>
            <a:r>
              <a:rPr lang="en-US" dirty="0" err="1"/>
              <a:t>présents</a:t>
            </a:r>
            <a:r>
              <a:rPr lang="en-US" dirty="0"/>
              <a:t> </a:t>
            </a:r>
            <a:r>
              <a:rPr lang="en-US" dirty="0" err="1"/>
              <a:t>à</a:t>
            </a:r>
            <a:r>
              <a:rPr lang="en-US" dirty="0"/>
              <a:t> un moment important de </a:t>
            </a:r>
            <a:r>
              <a:rPr lang="en-US" dirty="0" err="1"/>
              <a:t>l’histoire</a:t>
            </a:r>
            <a:r>
              <a:rPr lang="en-US" dirty="0"/>
              <a:t> de la </a:t>
            </a:r>
            <a:r>
              <a:rPr lang="en-US" dirty="0" err="1"/>
              <a:t>démocratie</a:t>
            </a:r>
            <a:r>
              <a:rPr lang="en-US" dirty="0"/>
              <a:t>. Comment </a:t>
            </a:r>
            <a:r>
              <a:rPr lang="en-US" dirty="0" err="1"/>
              <a:t>décideriez-vous</a:t>
            </a:r>
            <a:r>
              <a:rPr lang="en-US" dirty="0"/>
              <a:t> </a:t>
            </a:r>
            <a:r>
              <a:rPr lang="en-US" dirty="0" err="1"/>
              <a:t>à</a:t>
            </a:r>
            <a:r>
              <a:rPr lang="en-US" dirty="0"/>
              <a:t> </a:t>
            </a:r>
            <a:r>
              <a:rPr lang="en-US" dirty="0" err="1"/>
              <a:t>leur</a:t>
            </a:r>
            <a:r>
              <a:rPr lang="en-US" dirty="0"/>
              <a:t> place? Pour 4 </a:t>
            </a:r>
            <a:r>
              <a:rPr lang="en-US" dirty="0" err="1"/>
              <a:t>épisodes</a:t>
            </a:r>
            <a:r>
              <a:rPr lang="en-US" dirty="0"/>
              <a:t>, il y a </a:t>
            </a:r>
            <a:r>
              <a:rPr lang="en-US" dirty="0" err="1"/>
              <a:t>aussi</a:t>
            </a:r>
            <a:r>
              <a:rPr lang="en-US" dirty="0"/>
              <a:t> des courts </a:t>
            </a:r>
            <a:r>
              <a:rPr lang="en-US" dirty="0" err="1"/>
              <a:t>métrages</a:t>
            </a:r>
            <a:r>
              <a:rPr lang="en-US" dirty="0"/>
              <a:t> </a:t>
            </a:r>
            <a:r>
              <a:rPr lang="en-US" dirty="0" err="1"/>
              <a:t>produits</a:t>
            </a:r>
            <a:r>
              <a:rPr lang="en-US" dirty="0"/>
              <a:t> par des </a:t>
            </a:r>
            <a:r>
              <a:rPr lang="en-US" dirty="0" err="1"/>
              <a:t>étudiants</a:t>
            </a:r>
            <a:r>
              <a:rPr lang="en-US" dirty="0"/>
              <a:t>.
</a:t>
            </a:r>
            <a:endParaRPr lang="en-GB" dirty="0"/>
          </a:p>
        </p:txBody>
      </p:sp>
      <p:pic>
        <p:nvPicPr>
          <p:cNvPr id="6" name="Εικόνα 5">
            <a:extLst>
              <a:ext uri="{FF2B5EF4-FFF2-40B4-BE49-F238E27FC236}">
                <a16:creationId xmlns:a16="http://schemas.microsoft.com/office/drawing/2014/main" id="{C8EAF611-4050-88EF-1CBA-2C902ACE3319}"/>
              </a:ext>
            </a:extLst>
          </p:cNvPr>
          <p:cNvPicPr>
            <a:picLocks noChangeAspect="1"/>
          </p:cNvPicPr>
          <p:nvPr/>
        </p:nvPicPr>
        <p:blipFill>
          <a:blip r:embed="rId2"/>
          <a:stretch>
            <a:fillRect/>
          </a:stretch>
        </p:blipFill>
        <p:spPr>
          <a:xfrm>
            <a:off x="8566484" y="2687950"/>
            <a:ext cx="3277057" cy="2200582"/>
          </a:xfrm>
          <a:prstGeom prst="rect">
            <a:avLst/>
          </a:prstGeom>
        </p:spPr>
      </p:pic>
      <p:sp>
        <p:nvSpPr>
          <p:cNvPr id="5" name="Ορθογώνιο 7">
            <a:extLst>
              <a:ext uri="{FF2B5EF4-FFF2-40B4-BE49-F238E27FC236}">
                <a16:creationId xmlns:a16="http://schemas.microsoft.com/office/drawing/2014/main" id="{5F67EC9A-B501-3C1F-3D1C-AB6BF987E9A7}"/>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41306D34-5E8E-97D0-FA59-A237730D46F2}"/>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6">
                    <a:lumMod val="20000"/>
                    <a:lumOff val="80000"/>
                  </a:schemeClr>
                </a:solidFill>
              </a:rPr>
              <a:t>3</a:t>
            </a:r>
            <a:endParaRPr lang="en-GB" sz="19900" b="1" dirty="0" err="1">
              <a:solidFill>
                <a:schemeClr val="accent6">
                  <a:lumMod val="20000"/>
                  <a:lumOff val="80000"/>
                </a:schemeClr>
              </a:solidFill>
            </a:endParaRPr>
          </a:p>
        </p:txBody>
      </p:sp>
    </p:spTree>
    <p:extLst>
      <p:ext uri="{BB962C8B-B14F-4D97-AF65-F5344CB8AC3E}">
        <p14:creationId xmlns:p14="http://schemas.microsoft.com/office/powerpoint/2010/main" val="1122157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fontScale="90000"/>
          </a:bodyPr>
          <a:lstStyle/>
          <a:p>
            <a:r>
              <a:rPr lang="en-US" dirty="0" err="1">
                <a:solidFill>
                  <a:srgbClr val="81CC50"/>
                </a:solidFill>
              </a:rPr>
              <a:t>Apprendre</a:t>
            </a:r>
            <a:r>
              <a:rPr lang="en-US" dirty="0">
                <a:solidFill>
                  <a:srgbClr val="81CC50"/>
                </a:solidFill>
              </a:rPr>
              <a:t> de </a:t>
            </a:r>
            <a:r>
              <a:rPr lang="en-US" dirty="0" err="1">
                <a:solidFill>
                  <a:srgbClr val="81CC50"/>
                </a:solidFill>
              </a:rPr>
              <a:t>l’histoire</a:t>
            </a:r>
            <a:r>
              <a:rPr lang="en-US" dirty="0">
                <a:solidFill>
                  <a:srgbClr val="81CC50"/>
                </a:solidFill>
              </a:rPr>
              <a:t>
</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942396" cy="4948042"/>
          </a:xfrm>
        </p:spPr>
        <p:txBody>
          <a:bodyPr>
            <a:normAutofit fontScale="77500" lnSpcReduction="20000"/>
          </a:bodyPr>
          <a:lstStyle/>
          <a:p>
            <a:pPr marL="0" indent="0">
              <a:buNone/>
            </a:pPr>
            <a:r>
              <a:rPr lang="en-US" b="1" dirty="0"/>
              <a:t>Pour les </a:t>
            </a:r>
            <a:r>
              <a:rPr lang="en-US" b="1" dirty="0" err="1"/>
              <a:t>enseignants</a:t>
            </a:r>
            <a:r>
              <a:rPr lang="en-US" b="1" dirty="0"/>
              <a:t> et les </a:t>
            </a:r>
            <a:r>
              <a:rPr lang="en-US" b="1" dirty="0" err="1"/>
              <a:t>élèves</a:t>
            </a:r>
            <a:endParaRPr lang="en-US" b="1" dirty="0"/>
          </a:p>
          <a:p>
            <a:pPr marL="457200" indent="-457200">
              <a:buFont typeface="+mj-lt"/>
              <a:buAutoNum type="arabicPeriod"/>
            </a:pPr>
            <a:r>
              <a:rPr lang="en-US" dirty="0"/>
              <a:t>Un </a:t>
            </a:r>
            <a:r>
              <a:rPr lang="en-US" dirty="0" err="1"/>
              <a:t>épisode</a:t>
            </a:r>
            <a:r>
              <a:rPr lang="en-US" dirty="0"/>
              <a:t> sur la </a:t>
            </a:r>
            <a:r>
              <a:rPr lang="en-US" dirty="0" err="1"/>
              <a:t>marche</a:t>
            </a:r>
            <a:r>
              <a:rPr lang="en-US" dirty="0"/>
              <a:t> des femmes pendant la </a:t>
            </a:r>
            <a:r>
              <a:rPr lang="en-US" dirty="0" err="1"/>
              <a:t>Révolution</a:t>
            </a:r>
            <a:r>
              <a:rPr lang="en-US" dirty="0"/>
              <a:t> française
Un </a:t>
            </a:r>
            <a:r>
              <a:rPr lang="en-US" dirty="0" err="1"/>
              <a:t>épisode</a:t>
            </a:r>
            <a:r>
              <a:rPr lang="en-US" dirty="0"/>
              <a:t> sur le combat des femmes pour </a:t>
            </a:r>
            <a:r>
              <a:rPr lang="en-US" dirty="0" err="1"/>
              <a:t>leur</a:t>
            </a:r>
            <a:r>
              <a:rPr lang="en-US" dirty="0"/>
              <a:t> droit de vote
Un </a:t>
            </a:r>
            <a:r>
              <a:rPr lang="en-US" dirty="0" err="1"/>
              <a:t>épisode</a:t>
            </a:r>
            <a:r>
              <a:rPr lang="en-US" dirty="0"/>
              <a:t> sur la </a:t>
            </a:r>
            <a:r>
              <a:rPr lang="en-US" dirty="0" err="1"/>
              <a:t>lutte</a:t>
            </a:r>
            <a:r>
              <a:rPr lang="en-US" dirty="0"/>
              <a:t> des </a:t>
            </a:r>
            <a:r>
              <a:rPr lang="en-US" dirty="0" err="1"/>
              <a:t>citoyens</a:t>
            </a:r>
            <a:r>
              <a:rPr lang="en-US" dirty="0"/>
              <a:t> </a:t>
            </a:r>
            <a:r>
              <a:rPr lang="en-US" dirty="0" err="1"/>
              <a:t>grecs</a:t>
            </a:r>
            <a:r>
              <a:rPr lang="en-US" dirty="0"/>
              <a:t> pour </a:t>
            </a:r>
            <a:r>
              <a:rPr lang="en-US" dirty="0" err="1"/>
              <a:t>une</a:t>
            </a:r>
            <a:r>
              <a:rPr lang="en-US" dirty="0"/>
              <a:t> constitution
Un </a:t>
            </a:r>
            <a:r>
              <a:rPr lang="en-US" dirty="0" err="1"/>
              <a:t>épisode</a:t>
            </a:r>
            <a:r>
              <a:rPr lang="en-US" dirty="0"/>
              <a:t> sur </a:t>
            </a:r>
            <a:r>
              <a:rPr lang="en-US" dirty="0" err="1"/>
              <a:t>l’intégration</a:t>
            </a:r>
            <a:r>
              <a:rPr lang="en-US" dirty="0"/>
              <a:t> des ex-</a:t>
            </a:r>
            <a:r>
              <a:rPr lang="en-US" dirty="0" err="1"/>
              <a:t>esclaves</a:t>
            </a:r>
            <a:r>
              <a:rPr lang="en-US" dirty="0"/>
              <a:t> dans la </a:t>
            </a:r>
            <a:r>
              <a:rPr lang="en-US" dirty="0" err="1"/>
              <a:t>société</a:t>
            </a:r>
            <a:r>
              <a:rPr lang="en-US" dirty="0"/>
              <a:t> après </a:t>
            </a:r>
            <a:r>
              <a:rPr lang="en-US" dirty="0" err="1"/>
              <a:t>leur</a:t>
            </a:r>
            <a:r>
              <a:rPr lang="en-US" dirty="0"/>
              <a:t> </a:t>
            </a:r>
            <a:r>
              <a:rPr lang="en-US" dirty="0" err="1"/>
              <a:t>libération</a:t>
            </a:r>
            <a:r>
              <a:rPr lang="en-US" dirty="0"/>
              <a:t>
Un </a:t>
            </a:r>
            <a:r>
              <a:rPr lang="en-US" dirty="0" err="1"/>
              <a:t>épisode</a:t>
            </a:r>
            <a:r>
              <a:rPr lang="en-US" dirty="0"/>
              <a:t> sur la </a:t>
            </a:r>
            <a:r>
              <a:rPr lang="en-US" dirty="0" err="1"/>
              <a:t>lutte</a:t>
            </a:r>
            <a:r>
              <a:rPr lang="en-US" dirty="0"/>
              <a:t> des </a:t>
            </a:r>
            <a:r>
              <a:rPr lang="en-US" dirty="0" err="1"/>
              <a:t>travailleurs</a:t>
            </a:r>
            <a:r>
              <a:rPr lang="en-US" dirty="0"/>
              <a:t> </a:t>
            </a:r>
            <a:r>
              <a:rPr lang="en-US" dirty="0" err="1"/>
              <a:t>suédois</a:t>
            </a:r>
            <a:r>
              <a:rPr lang="en-US" dirty="0"/>
              <a:t> pour </a:t>
            </a:r>
            <a:r>
              <a:rPr lang="en-US" dirty="0" err="1"/>
              <a:t>leurs</a:t>
            </a:r>
            <a:r>
              <a:rPr lang="en-US" dirty="0"/>
              <a:t> droits</a:t>
            </a:r>
            <a:endParaRPr lang="en-US" b="1" dirty="0"/>
          </a:p>
          <a:p>
            <a:pPr marL="0" indent="0">
              <a:buNone/>
            </a:pPr>
            <a:r>
              <a:rPr lang="en-US" b="1" dirty="0" err="1"/>
              <a:t>Différents</a:t>
            </a:r>
            <a:r>
              <a:rPr lang="en-US" b="1" dirty="0"/>
              <a:t> formats pour </a:t>
            </a:r>
            <a:r>
              <a:rPr lang="en-US" b="1" dirty="0" err="1"/>
              <a:t>différents</a:t>
            </a:r>
            <a:r>
              <a:rPr lang="en-US" b="1" dirty="0"/>
              <a:t> </a:t>
            </a:r>
            <a:r>
              <a:rPr lang="en-US" b="1" dirty="0" err="1"/>
              <a:t>paramètres</a:t>
            </a:r>
            <a:r>
              <a:rPr lang="en-US" b="1" dirty="0"/>
              <a:t> et </a:t>
            </a:r>
            <a:r>
              <a:rPr lang="en-US" b="1" dirty="0" err="1"/>
              <a:t>utilisations</a:t>
            </a:r>
            <a:endParaRPr lang="en-US" b="1" dirty="0"/>
          </a:p>
          <a:p>
            <a:r>
              <a:rPr lang="en-US" dirty="0" err="1"/>
              <a:t>Texte</a:t>
            </a:r>
            <a:r>
              <a:rPr lang="en-US" dirty="0"/>
              <a:t> - PDF pour lecture 
Riche </a:t>
            </a:r>
            <a:r>
              <a:rPr lang="en-US" dirty="0" err="1"/>
              <a:t>en</a:t>
            </a:r>
            <a:r>
              <a:rPr lang="en-US" dirty="0"/>
              <a:t> </a:t>
            </a:r>
            <a:r>
              <a:rPr lang="en-US" dirty="0" err="1"/>
              <a:t>multimédia</a:t>
            </a:r>
            <a:r>
              <a:rPr lang="en-US" dirty="0"/>
              <a:t> et </a:t>
            </a:r>
            <a:r>
              <a:rPr lang="en-US" dirty="0" err="1"/>
              <a:t>interactif</a:t>
            </a:r>
            <a:endParaRPr lang="en-US" dirty="0"/>
          </a:p>
          <a:p>
            <a:pPr lvl="1"/>
            <a:r>
              <a:rPr lang="en-US" dirty="0"/>
              <a:t>PPT pour la salle de </a:t>
            </a:r>
            <a:r>
              <a:rPr lang="en-US" dirty="0" err="1"/>
              <a:t>classe</a:t>
            </a:r>
            <a:r>
              <a:rPr lang="en-US" dirty="0"/>
              <a:t>
Html pour la lecture </a:t>
            </a:r>
            <a:r>
              <a:rPr lang="en-US" dirty="0" err="1"/>
              <a:t>en</a:t>
            </a:r>
            <a:r>
              <a:rPr lang="en-US" dirty="0"/>
              <a:t> </a:t>
            </a:r>
            <a:r>
              <a:rPr lang="en-US" dirty="0" err="1"/>
              <a:t>ligne</a:t>
            </a:r>
            <a:r>
              <a:rPr lang="en-US" dirty="0"/>
              <a:t> via des </a:t>
            </a:r>
            <a:r>
              <a:rPr lang="en-US" dirty="0" err="1"/>
              <a:t>téléphones</a:t>
            </a:r>
            <a:r>
              <a:rPr lang="en-US" dirty="0"/>
              <a:t> </a:t>
            </a:r>
            <a:r>
              <a:rPr lang="en-US" dirty="0" err="1"/>
              <a:t>intelligents</a:t>
            </a:r>
            <a:r>
              <a:rPr lang="en-US" dirty="0"/>
              <a:t> </a:t>
            </a:r>
            <a:r>
              <a:rPr lang="en-US" dirty="0" err="1"/>
              <a:t>ou</a:t>
            </a:r>
            <a:r>
              <a:rPr lang="en-US" dirty="0"/>
              <a:t> des </a:t>
            </a:r>
            <a:r>
              <a:rPr lang="en-US" dirty="0" err="1"/>
              <a:t>tablettes</a:t>
            </a:r>
            <a:r>
              <a:rPr lang="en-US" dirty="0"/>
              <a:t> </a:t>
            </a:r>
            <a:endParaRPr lang="en-GB" dirty="0"/>
          </a:p>
        </p:txBody>
      </p:sp>
      <p:sp>
        <p:nvSpPr>
          <p:cNvPr id="4" name="Ορθογώνιο 7">
            <a:extLst>
              <a:ext uri="{FF2B5EF4-FFF2-40B4-BE49-F238E27FC236}">
                <a16:creationId xmlns:a16="http://schemas.microsoft.com/office/drawing/2014/main" id="{02A8B11A-D9BD-A05C-E0F2-D521A54E4AB2}"/>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690E32D3-5B49-75DA-87CC-0368DB4DE016}"/>
              </a:ext>
            </a:extLst>
          </p:cNvPr>
          <p:cNvPicPr>
            <a:picLocks noChangeAspect="1"/>
          </p:cNvPicPr>
          <p:nvPr/>
        </p:nvPicPr>
        <p:blipFill>
          <a:blip r:embed="rId2"/>
          <a:stretch>
            <a:fillRect/>
          </a:stretch>
        </p:blipFill>
        <p:spPr>
          <a:xfrm>
            <a:off x="8030817" y="569842"/>
            <a:ext cx="4015987" cy="6039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40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6E96B1-BE56-B162-F455-4430BC0BA5B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latin typeface="+mj-lt"/>
                <a:ea typeface="+mj-ea"/>
              </a:rPr>
              <a:t>Courts </a:t>
            </a:r>
            <a:r>
              <a:rPr lang="en-US" sz="2600" dirty="0" err="1">
                <a:solidFill>
                  <a:srgbClr val="FFFFFF"/>
                </a:solidFill>
                <a:latin typeface="+mj-lt"/>
                <a:ea typeface="+mj-ea"/>
              </a:rPr>
              <a:t>métrages</a:t>
            </a:r>
            <a:r>
              <a:rPr lang="en-US" sz="2600" dirty="0">
                <a:solidFill>
                  <a:srgbClr val="FFFFFF"/>
                </a:solidFill>
                <a:latin typeface="+mj-lt"/>
                <a:ea typeface="+mj-ea"/>
              </a:rPr>
              <a:t>
</a:t>
            </a:r>
            <a:endParaRPr lang="en-US" sz="2600" kern="1200" dirty="0">
              <a:solidFill>
                <a:srgbClr val="FFFFFF"/>
              </a:solidFill>
              <a:latin typeface="+mj-lt"/>
              <a:ea typeface="+mj-ea"/>
              <a:cs typeface="+mj-cs"/>
            </a:endParaRPr>
          </a:p>
        </p:txBody>
      </p:sp>
      <p:pic>
        <p:nvPicPr>
          <p:cNvPr id="5" name="Θέση περιεχομένου 4">
            <a:extLst>
              <a:ext uri="{FF2B5EF4-FFF2-40B4-BE49-F238E27FC236}">
                <a16:creationId xmlns:a16="http://schemas.microsoft.com/office/drawing/2014/main" id="{E5EA7BF5-8DF5-4E64-6BE2-63A9D685698E}"/>
              </a:ext>
            </a:extLst>
          </p:cNvPr>
          <p:cNvPicPr>
            <a:picLocks noGrp="1" noChangeAspect="1"/>
          </p:cNvPicPr>
          <p:nvPr>
            <p:ph idx="1"/>
          </p:nvPr>
        </p:nvPicPr>
        <p:blipFill>
          <a:blip r:embed="rId2"/>
          <a:stretch>
            <a:fillRect/>
          </a:stretch>
        </p:blipFill>
        <p:spPr>
          <a:xfrm>
            <a:off x="3655998" y="383454"/>
            <a:ext cx="8231202" cy="6091091"/>
          </a:xfrm>
          <a:prstGeom prst="rect">
            <a:avLst/>
          </a:prstGeom>
        </p:spPr>
      </p:pic>
    </p:spTree>
    <p:extLst>
      <p:ext uri="{BB962C8B-B14F-4D97-AF65-F5344CB8AC3E}">
        <p14:creationId xmlns:p14="http://schemas.microsoft.com/office/powerpoint/2010/main" val="260223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7D4DCDA-4989-4F14-F753-946B3DD7BD8A}"/>
              </a:ext>
            </a:extLst>
          </p:cNvPr>
          <p:cNvSpPr>
            <a:spLocks noGrp="1"/>
          </p:cNvSpPr>
          <p:nvPr>
            <p:ph type="title"/>
          </p:nvPr>
        </p:nvSpPr>
        <p:spPr>
          <a:xfrm>
            <a:off x="838201" y="365125"/>
            <a:ext cx="5251316" cy="1807305"/>
          </a:xfrm>
        </p:spPr>
        <p:txBody>
          <a:bodyPr>
            <a:normAutofit/>
          </a:bodyPr>
          <a:lstStyle/>
          <a:p>
            <a:r>
              <a:rPr lang="en-GB" dirty="0"/>
              <a:t>Courts-</a:t>
            </a:r>
            <a:r>
              <a:rPr lang="en-GB" dirty="0" err="1"/>
              <a:t>métrages</a:t>
            </a:r>
            <a:endParaRPr lang="en-GB" dirty="0"/>
          </a:p>
        </p:txBody>
      </p:sp>
      <p:sp>
        <p:nvSpPr>
          <p:cNvPr id="3" name="Θέση περιεχομένου 2">
            <a:extLst>
              <a:ext uri="{FF2B5EF4-FFF2-40B4-BE49-F238E27FC236}">
                <a16:creationId xmlns:a16="http://schemas.microsoft.com/office/drawing/2014/main" id="{4A2FCE2F-17CB-7709-8E78-8232775B0463}"/>
              </a:ext>
            </a:extLst>
          </p:cNvPr>
          <p:cNvSpPr>
            <a:spLocks noGrp="1"/>
          </p:cNvSpPr>
          <p:nvPr>
            <p:ph idx="1"/>
          </p:nvPr>
        </p:nvSpPr>
        <p:spPr>
          <a:xfrm>
            <a:off x="838200" y="1549400"/>
            <a:ext cx="6169152" cy="5181599"/>
          </a:xfrm>
        </p:spPr>
        <p:txBody>
          <a:bodyPr>
            <a:normAutofit fontScale="92500" lnSpcReduction="10000"/>
          </a:bodyPr>
          <a:lstStyle/>
          <a:p>
            <a:pPr>
              <a:lnSpc>
                <a:spcPct val="90000"/>
              </a:lnSpc>
            </a:pPr>
            <a:r>
              <a:rPr lang="en-US" sz="1800" dirty="0">
                <a:latin typeface="Calibri" panose="020F0502020204030204" pitchFamily="34" charset="0"/>
              </a:rPr>
              <a:t>Les courts </a:t>
            </a:r>
            <a:r>
              <a:rPr lang="en-US" sz="1800" dirty="0" err="1">
                <a:latin typeface="Calibri" panose="020F0502020204030204" pitchFamily="34" charset="0"/>
              </a:rPr>
              <a:t>métrages</a:t>
            </a:r>
            <a:r>
              <a:rPr lang="en-US" sz="1800" dirty="0">
                <a:latin typeface="Calibri" panose="020F0502020204030204" pitchFamily="34" charset="0"/>
              </a:rPr>
              <a:t> </a:t>
            </a:r>
            <a:r>
              <a:rPr lang="en-US" sz="1800" dirty="0" err="1">
                <a:latin typeface="Calibri" panose="020F0502020204030204" pitchFamily="34" charset="0"/>
              </a:rPr>
              <a:t>ont</a:t>
            </a:r>
            <a:r>
              <a:rPr lang="en-US" sz="1800" dirty="0">
                <a:latin typeface="Calibri" panose="020F0502020204030204" pitchFamily="34" charset="0"/>
              </a:rPr>
              <a:t> </a:t>
            </a:r>
            <a:r>
              <a:rPr lang="en-US" sz="1800" dirty="0" err="1">
                <a:latin typeface="Calibri" panose="020F0502020204030204" pitchFamily="34" charset="0"/>
              </a:rPr>
              <a:t>été</a:t>
            </a:r>
            <a:r>
              <a:rPr lang="en-US" sz="1800" dirty="0">
                <a:latin typeface="Calibri" panose="020F0502020204030204" pitchFamily="34" charset="0"/>
              </a:rPr>
              <a:t> </a:t>
            </a:r>
            <a:r>
              <a:rPr lang="en-US" sz="1800" dirty="0" err="1">
                <a:latin typeface="Calibri" panose="020F0502020204030204" pitchFamily="34" charset="0"/>
              </a:rPr>
              <a:t>développés</a:t>
            </a:r>
            <a:r>
              <a:rPr lang="en-US" sz="1800" dirty="0">
                <a:latin typeface="Calibri" panose="020F0502020204030204" pitchFamily="34" charset="0"/>
              </a:rPr>
              <a:t> par les </a:t>
            </a:r>
            <a:r>
              <a:rPr lang="en-US" sz="1800" dirty="0" err="1">
                <a:latin typeface="Calibri" panose="020F0502020204030204" pitchFamily="34" charset="0"/>
              </a:rPr>
              <a:t>élèves</a:t>
            </a:r>
            <a:r>
              <a:rPr lang="en-US" sz="1800" dirty="0">
                <a:latin typeface="Calibri" panose="020F0502020204030204" pitchFamily="34" charset="0"/>
              </a:rPr>
              <a:t> </a:t>
            </a:r>
            <a:r>
              <a:rPr lang="en-US" sz="1800" dirty="0" err="1">
                <a:latin typeface="Calibri" panose="020F0502020204030204" pitchFamily="34" charset="0"/>
              </a:rPr>
              <a:t>eux-mêmes</a:t>
            </a:r>
            <a:r>
              <a:rPr lang="en-US" sz="1800" dirty="0">
                <a:latin typeface="Calibri" panose="020F0502020204030204" pitchFamily="34" charset="0"/>
              </a:rPr>
              <a:t> sur la base des </a:t>
            </a:r>
            <a:r>
              <a:rPr lang="en-US" sz="1800" dirty="0" err="1">
                <a:latin typeface="Calibri" panose="020F0502020204030204" pitchFamily="34" charset="0"/>
              </a:rPr>
              <a:t>épisodes</a:t>
            </a:r>
            <a:r>
              <a:rPr lang="en-US" sz="1800" dirty="0">
                <a:latin typeface="Calibri" panose="020F0502020204030204" pitchFamily="34" charset="0"/>
              </a:rPr>
              <a:t> </a:t>
            </a:r>
            <a:r>
              <a:rPr lang="en-US" sz="1800" dirty="0" err="1">
                <a:latin typeface="Calibri" panose="020F0502020204030204" pitchFamily="34" charset="0"/>
              </a:rPr>
              <a:t>historiques</a:t>
            </a:r>
            <a:r>
              <a:rPr lang="en-US" sz="1800" dirty="0">
                <a:latin typeface="Calibri" panose="020F0502020204030204" pitchFamily="34" charset="0"/>
              </a:rPr>
              <a:t> sur </a:t>
            </a:r>
            <a:r>
              <a:rPr lang="en-US" sz="1800" dirty="0" err="1">
                <a:latin typeface="Calibri" panose="020F0502020204030204" pitchFamily="34" charset="0"/>
              </a:rPr>
              <a:t>lesquels</a:t>
            </a:r>
            <a:r>
              <a:rPr lang="en-US" sz="1800" dirty="0">
                <a:latin typeface="Calibri" panose="020F0502020204030204" pitchFamily="34" charset="0"/>
              </a:rPr>
              <a:t> </a:t>
            </a:r>
            <a:r>
              <a:rPr lang="en-US" sz="1800" dirty="0" err="1">
                <a:latin typeface="Calibri" panose="020F0502020204030204" pitchFamily="34" charset="0"/>
              </a:rPr>
              <a:t>ils</a:t>
            </a:r>
            <a:r>
              <a:rPr lang="en-US" sz="1800" dirty="0">
                <a:latin typeface="Calibri" panose="020F0502020204030204" pitchFamily="34" charset="0"/>
              </a:rPr>
              <a:t> </a:t>
            </a:r>
            <a:r>
              <a:rPr lang="en-US" sz="1800" dirty="0" err="1">
                <a:latin typeface="Calibri" panose="020F0502020204030204" pitchFamily="34" charset="0"/>
              </a:rPr>
              <a:t>ont</a:t>
            </a:r>
            <a:r>
              <a:rPr lang="en-US" sz="1800" dirty="0">
                <a:latin typeface="Calibri" panose="020F0502020204030204" pitchFamily="34" charset="0"/>
              </a:rPr>
              <a:t> </a:t>
            </a:r>
            <a:r>
              <a:rPr lang="en-US" sz="1800" dirty="0" err="1">
                <a:latin typeface="Calibri" panose="020F0502020204030204" pitchFamily="34" charset="0"/>
              </a:rPr>
              <a:t>travaillé</a:t>
            </a:r>
            <a:r>
              <a:rPr lang="en-US" sz="1800" dirty="0">
                <a:latin typeface="Calibri" panose="020F0502020204030204" pitchFamily="34" charset="0"/>
              </a:rPr>
              <a:t>: </a:t>
            </a:r>
            <a:r>
              <a:rPr lang="en-US" sz="1800" dirty="0" err="1">
                <a:latin typeface="Calibri" panose="020F0502020204030204" pitchFamily="34" charset="0"/>
              </a:rPr>
              <a:t>ils</a:t>
            </a:r>
            <a:r>
              <a:rPr lang="en-US" sz="1800" dirty="0">
                <a:latin typeface="Calibri" panose="020F0502020204030204" pitchFamily="34" charset="0"/>
              </a:rPr>
              <a:t> </a:t>
            </a:r>
            <a:r>
              <a:rPr lang="en-US" sz="1800" dirty="0" err="1">
                <a:latin typeface="Calibri" panose="020F0502020204030204" pitchFamily="34" charset="0"/>
              </a:rPr>
              <a:t>ont</a:t>
            </a:r>
            <a:r>
              <a:rPr lang="en-US" sz="1800" dirty="0">
                <a:latin typeface="Calibri" panose="020F0502020204030204" pitchFamily="34" charset="0"/>
              </a:rPr>
              <a:t> </a:t>
            </a:r>
            <a:r>
              <a:rPr lang="en-US" sz="1800" dirty="0" err="1">
                <a:latin typeface="Calibri" panose="020F0502020204030204" pitchFamily="34" charset="0"/>
              </a:rPr>
              <a:t>élaboré</a:t>
            </a:r>
            <a:r>
              <a:rPr lang="en-US" sz="1800" dirty="0">
                <a:latin typeface="Calibri" panose="020F0502020204030204" pitchFamily="34" charset="0"/>
              </a:rPr>
              <a:t> les </a:t>
            </a:r>
            <a:r>
              <a:rPr lang="en-US" sz="1800" dirty="0" err="1">
                <a:latin typeface="Calibri" panose="020F0502020204030204" pitchFamily="34" charset="0"/>
              </a:rPr>
              <a:t>histoires</a:t>
            </a:r>
            <a:r>
              <a:rPr lang="en-US" sz="1800" dirty="0">
                <a:latin typeface="Calibri" panose="020F0502020204030204" pitchFamily="34" charset="0"/>
              </a:rPr>
              <a:t>, </a:t>
            </a:r>
            <a:r>
              <a:rPr lang="en-US" sz="1800" dirty="0" err="1">
                <a:latin typeface="Calibri" panose="020F0502020204030204" pitchFamily="34" charset="0"/>
              </a:rPr>
              <a:t>écrit</a:t>
            </a:r>
            <a:r>
              <a:rPr lang="en-US" sz="1800" dirty="0">
                <a:latin typeface="Calibri" panose="020F0502020204030204" pitchFamily="34" charset="0"/>
              </a:rPr>
              <a:t> des </a:t>
            </a:r>
            <a:r>
              <a:rPr lang="en-US" sz="1800" dirty="0" err="1">
                <a:latin typeface="Calibri" panose="020F0502020204030204" pitchFamily="34" charset="0"/>
              </a:rPr>
              <a:t>scénarios</a:t>
            </a:r>
            <a:r>
              <a:rPr lang="en-US" sz="1800" dirty="0">
                <a:latin typeface="Calibri" panose="020F0502020204030204" pitchFamily="34" charset="0"/>
              </a:rPr>
              <a:t>, </a:t>
            </a:r>
            <a:r>
              <a:rPr lang="en-US" sz="1800" dirty="0" err="1">
                <a:latin typeface="Calibri" panose="020F0502020204030204" pitchFamily="34" charset="0"/>
              </a:rPr>
              <a:t>construit</a:t>
            </a:r>
            <a:r>
              <a:rPr lang="en-US" sz="1800" dirty="0">
                <a:latin typeface="Calibri" panose="020F0502020204030204" pitchFamily="34" charset="0"/>
              </a:rPr>
              <a:t> les </a:t>
            </a:r>
            <a:r>
              <a:rPr lang="en-US" sz="1800" dirty="0" err="1">
                <a:latin typeface="Calibri" panose="020F0502020204030204" pitchFamily="34" charset="0"/>
              </a:rPr>
              <a:t>marionnettes</a:t>
            </a:r>
            <a:r>
              <a:rPr lang="en-US" sz="1800" dirty="0">
                <a:latin typeface="Calibri" panose="020F0502020204030204" pitchFamily="34" charset="0"/>
              </a:rPr>
              <a:t> et les </a:t>
            </a:r>
            <a:r>
              <a:rPr lang="en-US" sz="1800" dirty="0" err="1">
                <a:latin typeface="Calibri" panose="020F0502020204030204" pitchFamily="34" charset="0"/>
              </a:rPr>
              <a:t>accessoires</a:t>
            </a:r>
            <a:r>
              <a:rPr lang="en-US" sz="1800" dirty="0">
                <a:latin typeface="Calibri" panose="020F0502020204030204" pitchFamily="34" charset="0"/>
              </a:rPr>
              <a:t>. Ensuite, </a:t>
            </a:r>
            <a:r>
              <a:rPr lang="en-US" sz="1800" dirty="0" err="1">
                <a:latin typeface="Calibri" panose="020F0502020204030204" pitchFamily="34" charset="0"/>
              </a:rPr>
              <a:t>ils</a:t>
            </a:r>
            <a:r>
              <a:rPr lang="en-US" sz="1800" dirty="0">
                <a:latin typeface="Calibri" panose="020F0502020204030204" pitchFamily="34" charset="0"/>
              </a:rPr>
              <a:t> se sont </a:t>
            </a:r>
            <a:r>
              <a:rPr lang="en-US" sz="1800" dirty="0" err="1">
                <a:latin typeface="Calibri" panose="020F0502020204030204" pitchFamily="34" charset="0"/>
              </a:rPr>
              <a:t>tous</a:t>
            </a:r>
            <a:r>
              <a:rPr lang="en-US" sz="1800" dirty="0">
                <a:latin typeface="Calibri" panose="020F0502020204030204" pitchFamily="34" charset="0"/>
              </a:rPr>
              <a:t> </a:t>
            </a:r>
            <a:r>
              <a:rPr lang="en-US" sz="1800" dirty="0" err="1">
                <a:latin typeface="Calibri" panose="020F0502020204030204" pitchFamily="34" charset="0"/>
              </a:rPr>
              <a:t>retrouvés</a:t>
            </a:r>
            <a:r>
              <a:rPr lang="en-US" sz="1800" dirty="0">
                <a:latin typeface="Calibri" panose="020F0502020204030204" pitchFamily="34" charset="0"/>
              </a:rPr>
              <a:t> dans le studio de </a:t>
            </a:r>
            <a:r>
              <a:rPr lang="en-US" sz="1800" dirty="0" err="1">
                <a:latin typeface="Calibri" panose="020F0502020204030204" pitchFamily="34" charset="0"/>
              </a:rPr>
              <a:t>cinéma</a:t>
            </a:r>
            <a:r>
              <a:rPr lang="en-US" sz="1800" dirty="0">
                <a:latin typeface="Calibri" panose="020F0502020204030204" pitchFamily="34" charset="0"/>
              </a:rPr>
              <a:t> du PH </a:t>
            </a:r>
            <a:r>
              <a:rPr lang="en-US" sz="1800" dirty="0" err="1">
                <a:latin typeface="Calibri" panose="020F0502020204030204" pitchFamily="34" charset="0"/>
              </a:rPr>
              <a:t>Steiermark</a:t>
            </a:r>
            <a:r>
              <a:rPr lang="en-US" sz="1800" dirty="0">
                <a:latin typeface="Calibri" panose="020F0502020204030204" pitchFamily="34" charset="0"/>
              </a:rPr>
              <a:t> et </a:t>
            </a:r>
            <a:r>
              <a:rPr lang="en-US" sz="1800" dirty="0" err="1">
                <a:latin typeface="Calibri" panose="020F0502020204030204" pitchFamily="34" charset="0"/>
              </a:rPr>
              <a:t>ont</a:t>
            </a:r>
            <a:r>
              <a:rPr lang="en-US" sz="1800" dirty="0">
                <a:latin typeface="Calibri" panose="020F0502020204030204" pitchFamily="34" charset="0"/>
              </a:rPr>
              <a:t> </a:t>
            </a:r>
            <a:r>
              <a:rPr lang="en-US" sz="1800" dirty="0" err="1">
                <a:latin typeface="Calibri" panose="020F0502020204030204" pitchFamily="34" charset="0"/>
              </a:rPr>
              <a:t>enregistré</a:t>
            </a:r>
            <a:r>
              <a:rPr lang="en-US" sz="1800" dirty="0">
                <a:latin typeface="Calibri" panose="020F0502020204030204" pitchFamily="34" charset="0"/>
              </a:rPr>
              <a:t> </a:t>
            </a:r>
            <a:r>
              <a:rPr lang="en-US" sz="1800" dirty="0" err="1">
                <a:latin typeface="Calibri" panose="020F0502020204030204" pitchFamily="34" charset="0"/>
              </a:rPr>
              <a:t>leurs</a:t>
            </a:r>
            <a:r>
              <a:rPr lang="en-US" sz="1800" dirty="0">
                <a:latin typeface="Calibri" panose="020F0502020204030204" pitchFamily="34" charset="0"/>
              </a:rPr>
              <a:t> </a:t>
            </a:r>
            <a:r>
              <a:rPr lang="en-US" sz="1800" dirty="0" err="1">
                <a:latin typeface="Calibri" panose="020F0502020204030204" pitchFamily="34" charset="0"/>
              </a:rPr>
              <a:t>pièces</a:t>
            </a:r>
            <a:r>
              <a:rPr lang="en-US" sz="1800" dirty="0">
                <a:latin typeface="Calibri" panose="020F0502020204030204" pitchFamily="34" charset="0"/>
              </a:rPr>
              <a:t> de </a:t>
            </a:r>
            <a:r>
              <a:rPr lang="en-US" sz="1800" dirty="0" err="1">
                <a:latin typeface="Calibri" panose="020F0502020204030204" pitchFamily="34" charset="0"/>
              </a:rPr>
              <a:t>marionnettes</a:t>
            </a:r>
            <a:r>
              <a:rPr lang="en-US" sz="1800" dirty="0">
                <a:latin typeface="Calibri" panose="020F0502020204030204" pitchFamily="34" charset="0"/>
              </a:rPr>
              <a:t>, </a:t>
            </a:r>
            <a:r>
              <a:rPr lang="en-US" sz="1800" dirty="0" err="1">
                <a:latin typeface="Calibri" panose="020F0502020204030204" pitchFamily="34" charset="0"/>
              </a:rPr>
              <a:t>debout</a:t>
            </a:r>
            <a:r>
              <a:rPr lang="en-US" sz="1800" dirty="0">
                <a:latin typeface="Calibri" panose="020F0502020204030204" pitchFamily="34" charset="0"/>
              </a:rPr>
              <a:t> non </a:t>
            </a:r>
            <a:r>
              <a:rPr lang="en-US" sz="1800" dirty="0" err="1">
                <a:latin typeface="Calibri" panose="020F0502020204030204" pitchFamily="34" charset="0"/>
              </a:rPr>
              <a:t>seulement</a:t>
            </a:r>
            <a:r>
              <a:rPr lang="en-US" sz="1800" dirty="0">
                <a:latin typeface="Calibri" panose="020F0502020204030204" pitchFamily="34" charset="0"/>
              </a:rPr>
              <a:t> </a:t>
            </a:r>
            <a:r>
              <a:rPr lang="en-US" sz="1800" dirty="0" err="1">
                <a:latin typeface="Calibri" panose="020F0502020204030204" pitchFamily="34" charset="0"/>
              </a:rPr>
              <a:t>devant</a:t>
            </a:r>
            <a:r>
              <a:rPr lang="en-US" sz="1800" dirty="0">
                <a:latin typeface="Calibri" panose="020F0502020204030204" pitchFamily="34" charset="0"/>
              </a:rPr>
              <a:t> les </a:t>
            </a:r>
            <a:r>
              <a:rPr lang="en-US" sz="1800" dirty="0" err="1">
                <a:latin typeface="Calibri" panose="020F0502020204030204" pitchFamily="34" charset="0"/>
              </a:rPr>
              <a:t>caméras</a:t>
            </a:r>
            <a:r>
              <a:rPr lang="en-US" sz="1800" dirty="0">
                <a:latin typeface="Calibri" panose="020F0502020204030204" pitchFamily="34" charset="0"/>
              </a:rPr>
              <a:t> </a:t>
            </a:r>
            <a:r>
              <a:rPr lang="en-US" sz="1800" dirty="0" err="1">
                <a:latin typeface="Calibri" panose="020F0502020204030204" pitchFamily="34" charset="0"/>
              </a:rPr>
              <a:t>mais</a:t>
            </a:r>
            <a:r>
              <a:rPr lang="en-US" sz="1800" dirty="0">
                <a:latin typeface="Calibri" panose="020F0502020204030204" pitchFamily="34" charset="0"/>
              </a:rPr>
              <a:t> </a:t>
            </a:r>
            <a:r>
              <a:rPr lang="en-US" sz="1800" dirty="0" err="1">
                <a:latin typeface="Calibri" panose="020F0502020204030204" pitchFamily="34" charset="0"/>
              </a:rPr>
              <a:t>aussi</a:t>
            </a:r>
            <a:r>
              <a:rPr lang="en-US" sz="1800" dirty="0">
                <a:latin typeface="Calibri" panose="020F0502020204030204" pitchFamily="34" charset="0"/>
              </a:rPr>
              <a:t> derrière </a:t>
            </a:r>
            <a:r>
              <a:rPr lang="en-US" sz="1800" dirty="0" err="1">
                <a:latin typeface="Calibri" panose="020F0502020204030204" pitchFamily="34" charset="0"/>
              </a:rPr>
              <a:t>eux</a:t>
            </a:r>
            <a:r>
              <a:rPr lang="en-US" sz="1800" dirty="0">
                <a:latin typeface="Calibri" panose="020F0502020204030204" pitchFamily="34" charset="0"/>
              </a:rPr>
              <a:t>. 
Le but de </a:t>
            </a:r>
            <a:r>
              <a:rPr lang="en-US" sz="1800" dirty="0" err="1">
                <a:latin typeface="Calibri" panose="020F0502020204030204" pitchFamily="34" charset="0"/>
              </a:rPr>
              <a:t>cette</a:t>
            </a:r>
            <a:r>
              <a:rPr lang="en-US" sz="1800" dirty="0">
                <a:latin typeface="Calibri" panose="020F0502020204030204" pitchFamily="34" charset="0"/>
              </a:rPr>
              <a:t> </a:t>
            </a:r>
            <a:r>
              <a:rPr lang="en-US" sz="1800" dirty="0" err="1">
                <a:latin typeface="Calibri" panose="020F0502020204030204" pitchFamily="34" charset="0"/>
              </a:rPr>
              <a:t>activité</a:t>
            </a:r>
            <a:r>
              <a:rPr lang="en-US" sz="1800" dirty="0">
                <a:latin typeface="Calibri" panose="020F0502020204030204" pitchFamily="34" charset="0"/>
              </a:rPr>
              <a:t> </a:t>
            </a:r>
            <a:r>
              <a:rPr lang="en-US" sz="1800" dirty="0" err="1">
                <a:latin typeface="Calibri" panose="020F0502020204030204" pitchFamily="34" charset="0"/>
              </a:rPr>
              <a:t>était</a:t>
            </a:r>
            <a:r>
              <a:rPr lang="en-US" sz="1800" dirty="0">
                <a:latin typeface="Calibri" panose="020F0502020204030204" pitchFamily="34" charset="0"/>
              </a:rPr>
              <a:t> que les </a:t>
            </a:r>
            <a:r>
              <a:rPr lang="en-US" sz="1800" dirty="0" err="1">
                <a:latin typeface="Calibri" panose="020F0502020204030204" pitchFamily="34" charset="0"/>
              </a:rPr>
              <a:t>jeunes</a:t>
            </a:r>
            <a:r>
              <a:rPr lang="en-US" sz="1800" dirty="0">
                <a:latin typeface="Calibri" panose="020F0502020204030204" pitchFamily="34" charset="0"/>
              </a:rPr>
              <a:t> </a:t>
            </a:r>
            <a:r>
              <a:rPr lang="en-US" sz="1800" dirty="0" err="1">
                <a:latin typeface="Calibri" panose="020F0502020204030204" pitchFamily="34" charset="0"/>
              </a:rPr>
              <a:t>s’engagent</a:t>
            </a:r>
            <a:r>
              <a:rPr lang="en-US" sz="1800" dirty="0">
                <a:latin typeface="Calibri" panose="020F0502020204030204" pitchFamily="34" charset="0"/>
              </a:rPr>
              <a:t> </a:t>
            </a:r>
            <a:r>
              <a:rPr lang="en-US" sz="1800" dirty="0" err="1">
                <a:latin typeface="Calibri" panose="020F0502020204030204" pitchFamily="34" charset="0"/>
              </a:rPr>
              <a:t>davantage</a:t>
            </a:r>
            <a:r>
              <a:rPr lang="en-US" sz="1800" dirty="0">
                <a:latin typeface="Calibri" panose="020F0502020204030204" pitchFamily="34" charset="0"/>
              </a:rPr>
              <a:t> dans </a:t>
            </a:r>
            <a:r>
              <a:rPr lang="en-US" sz="1800" dirty="0" err="1">
                <a:latin typeface="Calibri" panose="020F0502020204030204" pitchFamily="34" charset="0"/>
              </a:rPr>
              <a:t>l’épisode</a:t>
            </a:r>
            <a:r>
              <a:rPr lang="en-US" sz="1800" dirty="0">
                <a:latin typeface="Calibri" panose="020F0502020204030204" pitchFamily="34" charset="0"/>
              </a:rPr>
              <a:t> </a:t>
            </a:r>
            <a:r>
              <a:rPr lang="en-US" sz="1800" dirty="0" err="1">
                <a:latin typeface="Calibri" panose="020F0502020204030204" pitchFamily="34" charset="0"/>
              </a:rPr>
              <a:t>historique</a:t>
            </a:r>
            <a:r>
              <a:rPr lang="en-US" sz="1800" dirty="0">
                <a:latin typeface="Calibri" panose="020F0502020204030204" pitchFamily="34" charset="0"/>
              </a:rPr>
              <a:t> de manière </a:t>
            </a:r>
            <a:r>
              <a:rPr lang="en-US" sz="1800" dirty="0" err="1">
                <a:latin typeface="Calibri" panose="020F0502020204030204" pitchFamily="34" charset="0"/>
              </a:rPr>
              <a:t>indépendante</a:t>
            </a:r>
            <a:r>
              <a:rPr lang="en-US" sz="1800" dirty="0">
                <a:latin typeface="Calibri" panose="020F0502020204030204" pitchFamily="34" charset="0"/>
              </a:rPr>
              <a:t> et </a:t>
            </a:r>
            <a:r>
              <a:rPr lang="en-US" sz="1800" dirty="0" err="1">
                <a:latin typeface="Calibri" panose="020F0502020204030204" pitchFamily="34" charset="0"/>
              </a:rPr>
              <a:t>créative</a:t>
            </a:r>
            <a:r>
              <a:rPr lang="en-US" sz="1800" dirty="0">
                <a:latin typeface="Calibri" panose="020F0502020204030204" pitchFamily="34" charset="0"/>
              </a:rPr>
              <a:t>. </a:t>
            </a:r>
            <a:r>
              <a:rPr lang="en-US" sz="1800" dirty="0" err="1">
                <a:latin typeface="Calibri" panose="020F0502020204030204" pitchFamily="34" charset="0"/>
              </a:rPr>
              <a:t>Ils</a:t>
            </a:r>
            <a:r>
              <a:rPr lang="en-US" sz="1800" dirty="0">
                <a:latin typeface="Calibri" panose="020F0502020204030204" pitchFamily="34" charset="0"/>
              </a:rPr>
              <a:t> </a:t>
            </a:r>
            <a:r>
              <a:rPr lang="en-US" sz="1800" dirty="0" err="1">
                <a:latin typeface="Calibri" panose="020F0502020204030204" pitchFamily="34" charset="0"/>
              </a:rPr>
              <a:t>connaissaient</a:t>
            </a:r>
            <a:r>
              <a:rPr lang="en-US" sz="1800" dirty="0">
                <a:latin typeface="Calibri" panose="020F0502020204030204" pitchFamily="34" charset="0"/>
              </a:rPr>
              <a:t> déjà les concepts </a:t>
            </a:r>
            <a:r>
              <a:rPr lang="en-US" sz="1800" dirty="0" err="1">
                <a:latin typeface="Calibri" panose="020F0502020204030204" pitchFamily="34" charset="0"/>
              </a:rPr>
              <a:t>à</a:t>
            </a:r>
            <a:r>
              <a:rPr lang="en-US" sz="1800" dirty="0">
                <a:latin typeface="Calibri" panose="020F0502020204030204" pitchFamily="34" charset="0"/>
              </a:rPr>
              <a:t> </a:t>
            </a:r>
            <a:r>
              <a:rPr lang="en-US" sz="1800" dirty="0" err="1">
                <a:latin typeface="Calibri" panose="020F0502020204030204" pitchFamily="34" charset="0"/>
              </a:rPr>
              <a:t>l’époque</a:t>
            </a:r>
            <a:r>
              <a:rPr lang="en-US" sz="1800" dirty="0">
                <a:latin typeface="Calibri" panose="020F0502020204030204" pitchFamily="34" charset="0"/>
              </a:rPr>
              <a:t>. Le </a:t>
            </a:r>
            <a:r>
              <a:rPr lang="en-US" sz="1800" dirty="0" err="1">
                <a:latin typeface="Calibri" panose="020F0502020204030204" pitchFamily="34" charset="0"/>
              </a:rPr>
              <a:t>résultat</a:t>
            </a:r>
            <a:r>
              <a:rPr lang="en-US" sz="1800" dirty="0">
                <a:latin typeface="Calibri" panose="020F0502020204030204" pitchFamily="34" charset="0"/>
              </a:rPr>
              <a:t> des </a:t>
            </a:r>
            <a:r>
              <a:rPr lang="en-US" sz="1800" dirty="0" err="1">
                <a:latin typeface="Calibri" panose="020F0502020204030204" pitchFamily="34" charset="0"/>
              </a:rPr>
              <a:t>activités</a:t>
            </a:r>
            <a:r>
              <a:rPr lang="en-US" sz="1800" dirty="0">
                <a:latin typeface="Calibri" panose="020F0502020204030204" pitchFamily="34" charset="0"/>
              </a:rPr>
              <a:t> </a:t>
            </a:r>
            <a:r>
              <a:rPr lang="en-US" sz="1800" dirty="0" err="1">
                <a:latin typeface="Calibri" panose="020F0502020204030204" pitchFamily="34" charset="0"/>
              </a:rPr>
              <a:t>est</a:t>
            </a:r>
            <a:r>
              <a:rPr lang="en-US" sz="1800" dirty="0">
                <a:latin typeface="Calibri" panose="020F0502020204030204" pitchFamily="34" charset="0"/>
              </a:rPr>
              <a:t> disponible sur le site web du </a:t>
            </a:r>
            <a:r>
              <a:rPr lang="en-US" sz="1800" dirty="0" err="1">
                <a:latin typeface="Calibri" panose="020F0502020204030204" pitchFamily="34" charset="0"/>
              </a:rPr>
              <a:t>projet</a:t>
            </a:r>
            <a:r>
              <a:rPr lang="en-US" sz="1800" dirty="0">
                <a:latin typeface="Calibri" panose="020F0502020204030204" pitchFamily="34" charset="0"/>
              </a:rPr>
              <a:t> et </a:t>
            </a:r>
            <a:r>
              <a:rPr lang="en-US" sz="1800" dirty="0" err="1">
                <a:latin typeface="Calibri" panose="020F0502020204030204" pitchFamily="34" charset="0"/>
              </a:rPr>
              <a:t>peut</a:t>
            </a:r>
            <a:r>
              <a:rPr lang="en-US" sz="1800" dirty="0">
                <a:latin typeface="Calibri" panose="020F0502020204030204" pitchFamily="34" charset="0"/>
              </a:rPr>
              <a:t> </a:t>
            </a:r>
            <a:r>
              <a:rPr lang="en-US" sz="1800" dirty="0" err="1">
                <a:latin typeface="Calibri" panose="020F0502020204030204" pitchFamily="34" charset="0"/>
              </a:rPr>
              <a:t>être</a:t>
            </a:r>
            <a:r>
              <a:rPr lang="en-US" sz="1800" dirty="0">
                <a:latin typeface="Calibri" panose="020F0502020204030204" pitchFamily="34" charset="0"/>
              </a:rPr>
              <a:t> </a:t>
            </a:r>
            <a:r>
              <a:rPr lang="en-US" sz="1800" dirty="0" err="1">
                <a:latin typeface="Calibri" panose="020F0502020204030204" pitchFamily="34" charset="0"/>
              </a:rPr>
              <a:t>utilisé</a:t>
            </a:r>
            <a:r>
              <a:rPr lang="en-US" sz="1800" dirty="0">
                <a:latin typeface="Calibri" panose="020F0502020204030204" pitchFamily="34" charset="0"/>
              </a:rPr>
              <a:t> </a:t>
            </a:r>
            <a:r>
              <a:rPr lang="en-US" sz="1800" dirty="0" err="1">
                <a:latin typeface="Calibri" panose="020F0502020204030204" pitchFamily="34" charset="0"/>
              </a:rPr>
              <a:t>comme</a:t>
            </a:r>
            <a:r>
              <a:rPr lang="en-US" sz="1800" dirty="0">
                <a:latin typeface="Calibri" panose="020F0502020204030204" pitchFamily="34" charset="0"/>
              </a:rPr>
              <a:t> un </a:t>
            </a:r>
            <a:r>
              <a:rPr lang="en-US" sz="1800" dirty="0" err="1">
                <a:latin typeface="Calibri" panose="020F0502020204030204" pitchFamily="34" charset="0"/>
              </a:rPr>
              <a:t>produit</a:t>
            </a:r>
            <a:r>
              <a:rPr lang="en-US" sz="1800" dirty="0">
                <a:latin typeface="Calibri" panose="020F0502020204030204" pitchFamily="34" charset="0"/>
              </a:rPr>
              <a:t> </a:t>
            </a:r>
            <a:r>
              <a:rPr lang="en-US" sz="1800" dirty="0" err="1">
                <a:latin typeface="Calibri" panose="020F0502020204030204" pitchFamily="34" charset="0"/>
              </a:rPr>
              <a:t>à</a:t>
            </a:r>
            <a:r>
              <a:rPr lang="en-US" sz="1800" dirty="0">
                <a:latin typeface="Calibri" panose="020F0502020204030204" pitchFamily="34" charset="0"/>
              </a:rPr>
              <a:t> part </a:t>
            </a:r>
            <a:r>
              <a:rPr lang="en-US" sz="1800" dirty="0" err="1">
                <a:latin typeface="Calibri" panose="020F0502020204030204" pitchFamily="34" charset="0"/>
              </a:rPr>
              <a:t>entière</a:t>
            </a:r>
            <a:r>
              <a:rPr lang="en-US" sz="1800" dirty="0">
                <a:latin typeface="Calibri" panose="020F0502020204030204" pitchFamily="34" charset="0"/>
              </a:rPr>
              <a:t>, par </a:t>
            </a:r>
            <a:r>
              <a:rPr lang="en-US" sz="1800" dirty="0" err="1">
                <a:latin typeface="Calibri" panose="020F0502020204030204" pitchFamily="34" charset="0"/>
              </a:rPr>
              <a:t>exemple</a:t>
            </a:r>
            <a:r>
              <a:rPr lang="en-US" sz="1800" dirty="0">
                <a:latin typeface="Calibri" panose="020F0502020204030204" pitchFamily="34" charset="0"/>
              </a:rPr>
              <a:t> </a:t>
            </a:r>
            <a:r>
              <a:rPr lang="en-US" sz="1800" dirty="0" err="1">
                <a:latin typeface="Calibri" panose="020F0502020204030204" pitchFamily="34" charset="0"/>
              </a:rPr>
              <a:t>comme</a:t>
            </a:r>
            <a:r>
              <a:rPr lang="en-US" sz="1800" dirty="0">
                <a:latin typeface="Calibri" panose="020F0502020204030204" pitchFamily="34" charset="0"/>
              </a:rPr>
              <a:t> teaser pour </a:t>
            </a:r>
            <a:r>
              <a:rPr lang="en-US" sz="1800" dirty="0" err="1">
                <a:latin typeface="Calibri" panose="020F0502020204030204" pitchFamily="34" charset="0"/>
              </a:rPr>
              <a:t>l’épisode</a:t>
            </a:r>
            <a:r>
              <a:rPr lang="en-US" sz="1800" dirty="0">
                <a:latin typeface="Calibri" panose="020F0502020204030204" pitchFamily="34" charset="0"/>
              </a:rPr>
              <a:t> </a:t>
            </a:r>
            <a:r>
              <a:rPr lang="en-US" sz="1800" dirty="0" err="1">
                <a:latin typeface="Calibri" panose="020F0502020204030204" pitchFamily="34" charset="0"/>
              </a:rPr>
              <a:t>respectif</a:t>
            </a:r>
            <a:r>
              <a:rPr lang="en-US" sz="1800" dirty="0">
                <a:latin typeface="Calibri" panose="020F0502020204030204" pitchFamily="34" charset="0"/>
              </a:rPr>
              <a:t>. 
</a:t>
            </a:r>
            <a:r>
              <a:rPr lang="en-US" sz="1800" dirty="0" err="1">
                <a:latin typeface="Calibri" panose="020F0502020204030204" pitchFamily="34" charset="0"/>
              </a:rPr>
              <a:t>L’histoire</a:t>
            </a:r>
            <a:r>
              <a:rPr lang="en-US" sz="1800" dirty="0">
                <a:latin typeface="Calibri" panose="020F0502020204030204" pitchFamily="34" charset="0"/>
              </a:rPr>
              <a:t> </a:t>
            </a:r>
            <a:r>
              <a:rPr lang="en-US" sz="1800" dirty="0" err="1">
                <a:latin typeface="Calibri" panose="020F0502020204030204" pitchFamily="34" charset="0"/>
              </a:rPr>
              <a:t>est</a:t>
            </a:r>
            <a:r>
              <a:rPr lang="en-US" sz="1800" dirty="0">
                <a:latin typeface="Calibri" panose="020F0502020204030204" pitchFamily="34" charset="0"/>
              </a:rPr>
              <a:t> </a:t>
            </a:r>
            <a:r>
              <a:rPr lang="en-US" sz="1800" dirty="0" err="1">
                <a:latin typeface="Calibri" panose="020F0502020204030204" pitchFamily="34" charset="0"/>
              </a:rPr>
              <a:t>présentée</a:t>
            </a:r>
            <a:r>
              <a:rPr lang="en-US" sz="1800" dirty="0">
                <a:latin typeface="Calibri" panose="020F0502020204030204" pitchFamily="34" charset="0"/>
              </a:rPr>
              <a:t> dans les courts </a:t>
            </a:r>
            <a:r>
              <a:rPr lang="en-US" sz="1800" dirty="0" err="1">
                <a:latin typeface="Calibri" panose="020F0502020204030204" pitchFamily="34" charset="0"/>
              </a:rPr>
              <a:t>métrages</a:t>
            </a:r>
            <a:r>
              <a:rPr lang="en-US" sz="1800" dirty="0">
                <a:latin typeface="Calibri" panose="020F0502020204030204" pitchFamily="34" charset="0"/>
              </a:rPr>
              <a:t> sous de </a:t>
            </a:r>
            <a:r>
              <a:rPr lang="en-US" sz="1800" dirty="0" err="1">
                <a:latin typeface="Calibri" panose="020F0502020204030204" pitchFamily="34" charset="0"/>
              </a:rPr>
              <a:t>nombreux</a:t>
            </a:r>
            <a:r>
              <a:rPr lang="en-US" sz="1800" dirty="0">
                <a:latin typeface="Calibri" panose="020F0502020204030204" pitchFamily="34" charset="0"/>
              </a:rPr>
              <a:t> angles - du point de </a:t>
            </a:r>
            <a:r>
              <a:rPr lang="en-US" sz="1800" dirty="0" err="1">
                <a:latin typeface="Calibri" panose="020F0502020204030204" pitchFamily="34" charset="0"/>
              </a:rPr>
              <a:t>vue</a:t>
            </a:r>
            <a:r>
              <a:rPr lang="en-US" sz="1800" dirty="0">
                <a:latin typeface="Calibri" panose="020F0502020204030204" pitchFamily="34" charset="0"/>
              </a:rPr>
              <a:t> de la </a:t>
            </a:r>
            <a:r>
              <a:rPr lang="en-US" sz="1800" dirty="0" err="1">
                <a:latin typeface="Calibri" panose="020F0502020204030204" pitchFamily="34" charset="0"/>
              </a:rPr>
              <a:t>classe</a:t>
            </a:r>
            <a:r>
              <a:rPr lang="en-US" sz="1800" dirty="0">
                <a:latin typeface="Calibri" panose="020F0502020204030204" pitchFamily="34" charset="0"/>
              </a:rPr>
              <a:t> </a:t>
            </a:r>
            <a:r>
              <a:rPr lang="en-US" sz="1800" dirty="0" err="1">
                <a:latin typeface="Calibri" panose="020F0502020204030204" pitchFamily="34" charset="0"/>
              </a:rPr>
              <a:t>dirigeante</a:t>
            </a:r>
            <a:r>
              <a:rPr lang="en-US" sz="1800" dirty="0">
                <a:latin typeface="Calibri" panose="020F0502020204030204" pitchFamily="34" charset="0"/>
              </a:rPr>
              <a:t> </a:t>
            </a:r>
            <a:r>
              <a:rPr lang="en-US" sz="1800" dirty="0" err="1">
                <a:latin typeface="Calibri" panose="020F0502020204030204" pitchFamily="34" charset="0"/>
              </a:rPr>
              <a:t>ainsi</a:t>
            </a:r>
            <a:r>
              <a:rPr lang="en-US" sz="1800" dirty="0">
                <a:latin typeface="Calibri" panose="020F0502020204030204" pitchFamily="34" charset="0"/>
              </a:rPr>
              <a:t> que du point de </a:t>
            </a:r>
            <a:r>
              <a:rPr lang="en-US" sz="1800" dirty="0" err="1">
                <a:latin typeface="Calibri" panose="020F0502020204030204" pitchFamily="34" charset="0"/>
              </a:rPr>
              <a:t>vue</a:t>
            </a:r>
            <a:r>
              <a:rPr lang="en-US" sz="1800" dirty="0">
                <a:latin typeface="Calibri" panose="020F0502020204030204" pitchFamily="34" charset="0"/>
              </a:rPr>
              <a:t> des </a:t>
            </a:r>
            <a:r>
              <a:rPr lang="en-US" sz="1800" dirty="0" err="1">
                <a:latin typeface="Calibri" panose="020F0502020204030204" pitchFamily="34" charset="0"/>
              </a:rPr>
              <a:t>opprimés</a:t>
            </a:r>
            <a:r>
              <a:rPr lang="en-US" sz="1800" dirty="0">
                <a:latin typeface="Calibri" panose="020F0502020204030204" pitchFamily="34" charset="0"/>
              </a:rPr>
              <a:t>. Au </a:t>
            </a:r>
            <a:r>
              <a:rPr lang="en-US" sz="1800" dirty="0" err="1">
                <a:latin typeface="Calibri" panose="020F0502020204030204" pitchFamily="34" charset="0"/>
              </a:rPr>
              <a:t>cours</a:t>
            </a:r>
            <a:r>
              <a:rPr lang="en-US" sz="1800" dirty="0">
                <a:latin typeface="Calibri" panose="020F0502020204030204" pitchFamily="34" charset="0"/>
              </a:rPr>
              <a:t> de </a:t>
            </a:r>
            <a:r>
              <a:rPr lang="en-US" sz="1800" dirty="0" err="1">
                <a:latin typeface="Calibri" panose="020F0502020204030204" pitchFamily="34" charset="0"/>
              </a:rPr>
              <a:t>leur</a:t>
            </a:r>
            <a:r>
              <a:rPr lang="en-US" sz="1800" dirty="0">
                <a:latin typeface="Calibri" panose="020F0502020204030204" pitchFamily="34" charset="0"/>
              </a:rPr>
              <a:t> travail avec les </a:t>
            </a:r>
            <a:r>
              <a:rPr lang="en-US" sz="1800" dirty="0" err="1">
                <a:latin typeface="Calibri" panose="020F0502020204030204" pitchFamily="34" charset="0"/>
              </a:rPr>
              <a:t>épisodes</a:t>
            </a:r>
            <a:r>
              <a:rPr lang="en-US" sz="1800" dirty="0">
                <a:latin typeface="Calibri" panose="020F0502020204030204" pitchFamily="34" charset="0"/>
              </a:rPr>
              <a:t> </a:t>
            </a:r>
            <a:r>
              <a:rPr lang="en-US" sz="1800" dirty="0" err="1">
                <a:latin typeface="Calibri" panose="020F0502020204030204" pitchFamily="34" charset="0"/>
              </a:rPr>
              <a:t>historiques</a:t>
            </a:r>
            <a:r>
              <a:rPr lang="en-US" sz="1800" dirty="0">
                <a:latin typeface="Calibri" panose="020F0502020204030204" pitchFamily="34" charset="0"/>
              </a:rPr>
              <a:t>, les </a:t>
            </a:r>
            <a:r>
              <a:rPr lang="en-US" sz="1800" dirty="0" err="1">
                <a:latin typeface="Calibri" panose="020F0502020204030204" pitchFamily="34" charset="0"/>
              </a:rPr>
              <a:t>élèves</a:t>
            </a:r>
            <a:r>
              <a:rPr lang="en-US" sz="1800" dirty="0">
                <a:latin typeface="Calibri" panose="020F0502020204030204" pitchFamily="34" charset="0"/>
              </a:rPr>
              <a:t> font </a:t>
            </a:r>
            <a:r>
              <a:rPr lang="en-US" sz="1800" dirty="0" err="1">
                <a:latin typeface="Calibri" panose="020F0502020204030204" pitchFamily="34" charset="0"/>
              </a:rPr>
              <a:t>l’expérience</a:t>
            </a:r>
            <a:r>
              <a:rPr lang="en-US" sz="1800" dirty="0">
                <a:latin typeface="Calibri" panose="020F0502020204030204" pitchFamily="34" charset="0"/>
              </a:rPr>
              <a:t> des deux </a:t>
            </a:r>
            <a:r>
              <a:rPr lang="en-US" sz="1800" dirty="0" err="1">
                <a:latin typeface="Calibri" panose="020F0502020204030204" pitchFamily="34" charset="0"/>
              </a:rPr>
              <a:t>côtés</a:t>
            </a:r>
            <a:r>
              <a:rPr lang="en-US" sz="1800" dirty="0">
                <a:latin typeface="Calibri" panose="020F0502020204030204" pitchFamily="34" charset="0"/>
              </a:rPr>
              <a:t> </a:t>
            </a:r>
            <a:r>
              <a:rPr lang="en-US" sz="1800" dirty="0" err="1">
                <a:latin typeface="Calibri" panose="020F0502020204030204" pitchFamily="34" charset="0"/>
              </a:rPr>
              <a:t>en</a:t>
            </a:r>
            <a:r>
              <a:rPr lang="en-US" sz="1800" dirty="0">
                <a:latin typeface="Calibri" panose="020F0502020204030204" pitchFamily="34" charset="0"/>
              </a:rPr>
              <a:t> se </a:t>
            </a:r>
            <a:r>
              <a:rPr lang="en-US" sz="1800" dirty="0" err="1">
                <a:latin typeface="Calibri" panose="020F0502020204030204" pitchFamily="34" charset="0"/>
              </a:rPr>
              <a:t>glissant</a:t>
            </a:r>
            <a:r>
              <a:rPr lang="en-US" sz="1800" dirty="0">
                <a:latin typeface="Calibri" panose="020F0502020204030204" pitchFamily="34" charset="0"/>
              </a:rPr>
              <a:t> dans les </a:t>
            </a:r>
            <a:r>
              <a:rPr lang="en-US" sz="1800" dirty="0" err="1">
                <a:latin typeface="Calibri" panose="020F0502020204030204" pitchFamily="34" charset="0"/>
              </a:rPr>
              <a:t>rôles</a:t>
            </a:r>
            <a:r>
              <a:rPr lang="en-US" sz="1800" dirty="0">
                <a:latin typeface="Calibri" panose="020F0502020204030204" pitchFamily="34" charset="0"/>
              </a:rPr>
              <a:t> </a:t>
            </a:r>
            <a:r>
              <a:rPr lang="en-US" sz="1800" dirty="0" err="1">
                <a:latin typeface="Calibri" panose="020F0502020204030204" pitchFamily="34" charset="0"/>
              </a:rPr>
              <a:t>respectifs</a:t>
            </a:r>
            <a:r>
              <a:rPr lang="en-US" sz="1800" dirty="0">
                <a:latin typeface="Calibri" panose="020F0502020204030204" pitchFamily="34" charset="0"/>
              </a:rPr>
              <a:t>. Grâce </a:t>
            </a:r>
            <a:r>
              <a:rPr lang="en-US" sz="1800" dirty="0" err="1">
                <a:latin typeface="Calibri" panose="020F0502020204030204" pitchFamily="34" charset="0"/>
              </a:rPr>
              <a:t>à</a:t>
            </a:r>
            <a:r>
              <a:rPr lang="en-US" sz="1800" dirty="0">
                <a:latin typeface="Calibri" panose="020F0502020204030204" pitchFamily="34" charset="0"/>
              </a:rPr>
              <a:t> </a:t>
            </a:r>
            <a:r>
              <a:rPr lang="en-US" sz="1800" dirty="0" err="1">
                <a:latin typeface="Calibri" panose="020F0502020204030204" pitchFamily="34" charset="0"/>
              </a:rPr>
              <a:t>cela</a:t>
            </a:r>
            <a:r>
              <a:rPr lang="en-US" sz="1800" dirty="0">
                <a:latin typeface="Calibri" panose="020F0502020204030204" pitchFamily="34" charset="0"/>
              </a:rPr>
              <a:t> et </a:t>
            </a:r>
            <a:r>
              <a:rPr lang="en-US" sz="1800" dirty="0" err="1">
                <a:latin typeface="Calibri" panose="020F0502020204030204" pitchFamily="34" charset="0"/>
              </a:rPr>
              <a:t>parce</a:t>
            </a:r>
            <a:r>
              <a:rPr lang="en-US" sz="1800" dirty="0">
                <a:latin typeface="Calibri" panose="020F0502020204030204" pitchFamily="34" charset="0"/>
              </a:rPr>
              <a:t> que </a:t>
            </a:r>
            <a:r>
              <a:rPr lang="en-US" sz="1800" dirty="0" err="1">
                <a:latin typeface="Calibri" panose="020F0502020204030204" pitchFamily="34" charset="0"/>
              </a:rPr>
              <a:t>ces</a:t>
            </a:r>
            <a:r>
              <a:rPr lang="en-US" sz="1800" dirty="0">
                <a:latin typeface="Calibri" panose="020F0502020204030204" pitchFamily="34" charset="0"/>
              </a:rPr>
              <a:t> </a:t>
            </a:r>
            <a:r>
              <a:rPr lang="en-US" sz="1800" dirty="0" err="1">
                <a:latin typeface="Calibri" panose="020F0502020204030204" pitchFamily="34" charset="0"/>
              </a:rPr>
              <a:t>rôles</a:t>
            </a:r>
            <a:r>
              <a:rPr lang="en-US" sz="1800" dirty="0">
                <a:latin typeface="Calibri" panose="020F0502020204030204" pitchFamily="34" charset="0"/>
              </a:rPr>
              <a:t> sont </a:t>
            </a:r>
            <a:r>
              <a:rPr lang="en-US" sz="1800" dirty="0" err="1">
                <a:latin typeface="Calibri" panose="020F0502020204030204" pitchFamily="34" charset="0"/>
              </a:rPr>
              <a:t>considérés</a:t>
            </a:r>
            <a:r>
              <a:rPr lang="en-US" sz="1800" dirty="0">
                <a:latin typeface="Calibri" panose="020F0502020204030204" pitchFamily="34" charset="0"/>
              </a:rPr>
              <a:t> du point de </a:t>
            </a:r>
            <a:r>
              <a:rPr lang="en-US" sz="1800" dirty="0" err="1">
                <a:latin typeface="Calibri" panose="020F0502020204030204" pitchFamily="34" charset="0"/>
              </a:rPr>
              <a:t>vue</a:t>
            </a:r>
            <a:r>
              <a:rPr lang="en-US" sz="1800" dirty="0">
                <a:latin typeface="Calibri" panose="020F0502020204030204" pitchFamily="34" charset="0"/>
              </a:rPr>
              <a:t> des </a:t>
            </a:r>
            <a:r>
              <a:rPr lang="en-US" sz="1800" dirty="0" err="1">
                <a:latin typeface="Calibri" panose="020F0502020204030204" pitchFamily="34" charset="0"/>
              </a:rPr>
              <a:t>besoins</a:t>
            </a:r>
            <a:r>
              <a:rPr lang="en-US" sz="1800" dirty="0">
                <a:latin typeface="Calibri" panose="020F0502020204030204" pitchFamily="34" charset="0"/>
              </a:rPr>
              <a:t> </a:t>
            </a:r>
            <a:r>
              <a:rPr lang="en-US" sz="1800" dirty="0" err="1">
                <a:latin typeface="Calibri" panose="020F0502020204030204" pitchFamily="34" charset="0"/>
              </a:rPr>
              <a:t>fondamentaux</a:t>
            </a:r>
            <a:r>
              <a:rPr lang="en-US" sz="1800" dirty="0">
                <a:latin typeface="Calibri" panose="020F0502020204030204" pitchFamily="34" charset="0"/>
              </a:rPr>
              <a:t>, il </a:t>
            </a:r>
            <a:r>
              <a:rPr lang="en-US" sz="1800" dirty="0" err="1">
                <a:latin typeface="Calibri" panose="020F0502020204030204" pitchFamily="34" charset="0"/>
              </a:rPr>
              <a:t>est</a:t>
            </a:r>
            <a:r>
              <a:rPr lang="en-US" sz="1800" dirty="0">
                <a:latin typeface="Calibri" panose="020F0502020204030204" pitchFamily="34" charset="0"/>
              </a:rPr>
              <a:t> possible de </a:t>
            </a:r>
            <a:r>
              <a:rPr lang="en-US" sz="1800" dirty="0" err="1">
                <a:latin typeface="Calibri" panose="020F0502020204030204" pitchFamily="34" charset="0"/>
              </a:rPr>
              <a:t>réunir</a:t>
            </a:r>
            <a:r>
              <a:rPr lang="en-US" sz="1800" dirty="0">
                <a:latin typeface="Calibri" panose="020F0502020204030204" pitchFamily="34" charset="0"/>
              </a:rPr>
              <a:t> des </a:t>
            </a:r>
            <a:r>
              <a:rPr lang="en-US" sz="1800" dirty="0" err="1">
                <a:latin typeface="Calibri" panose="020F0502020204030204" pitchFamily="34" charset="0"/>
              </a:rPr>
              <a:t>opposés</a:t>
            </a:r>
            <a:r>
              <a:rPr lang="en-US" sz="1800" dirty="0">
                <a:latin typeface="Calibri" panose="020F0502020204030204" pitchFamily="34" charset="0"/>
              </a:rPr>
              <a:t> </a:t>
            </a:r>
            <a:r>
              <a:rPr lang="en-US" sz="1800" dirty="0" err="1">
                <a:latin typeface="Calibri" panose="020F0502020204030204" pitchFamily="34" charset="0"/>
              </a:rPr>
              <a:t>apparemment</a:t>
            </a:r>
            <a:r>
              <a:rPr lang="en-US" sz="1800" dirty="0">
                <a:latin typeface="Calibri" panose="020F0502020204030204" pitchFamily="34" charset="0"/>
              </a:rPr>
              <a:t> </a:t>
            </a:r>
            <a:r>
              <a:rPr lang="en-US" sz="1800" dirty="0" err="1">
                <a:latin typeface="Calibri" panose="020F0502020204030204" pitchFamily="34" charset="0"/>
              </a:rPr>
              <a:t>irréconciliables</a:t>
            </a:r>
            <a:r>
              <a:rPr lang="en-US" sz="1800" dirty="0">
                <a:latin typeface="Calibri" panose="020F0502020204030204" pitchFamily="34" charset="0"/>
              </a:rPr>
              <a:t>, pour </a:t>
            </a:r>
            <a:r>
              <a:rPr lang="en-US" sz="1800" dirty="0" err="1">
                <a:latin typeface="Calibri" panose="020F0502020204030204" pitchFamily="34" charset="0"/>
              </a:rPr>
              <a:t>construire</a:t>
            </a:r>
            <a:r>
              <a:rPr lang="en-US" sz="1800" dirty="0">
                <a:latin typeface="Calibri" panose="020F0502020204030204" pitchFamily="34" charset="0"/>
              </a:rPr>
              <a:t> des </a:t>
            </a:r>
            <a:r>
              <a:rPr lang="en-US" sz="1800" dirty="0" err="1">
                <a:latin typeface="Calibri" panose="020F0502020204030204" pitchFamily="34" charset="0"/>
              </a:rPr>
              <a:t>ponts</a:t>
            </a:r>
            <a:r>
              <a:rPr lang="en-US" sz="1800" dirty="0">
                <a:latin typeface="Calibri" panose="020F0502020204030204" pitchFamily="34" charset="0"/>
              </a:rPr>
              <a:t>. 
</a:t>
            </a:r>
            <a:endParaRPr lang="en-GB" sz="1100" dirty="0"/>
          </a:p>
        </p:txBody>
      </p:sp>
      <p:pic>
        <p:nvPicPr>
          <p:cNvPr id="4" name="Θέση περιεχομένου 4">
            <a:extLst>
              <a:ext uri="{FF2B5EF4-FFF2-40B4-BE49-F238E27FC236}">
                <a16:creationId xmlns:a16="http://schemas.microsoft.com/office/drawing/2014/main" id="{3D6E56E1-8031-0FFC-4BE8-5F8E6A6D54D1}"/>
              </a:ext>
            </a:extLst>
          </p:cNvPr>
          <p:cNvPicPr>
            <a:picLocks noChangeAspect="1"/>
          </p:cNvPicPr>
          <p:nvPr/>
        </p:nvPicPr>
        <p:blipFill rotWithShape="1">
          <a:blip r:embed="rId3"/>
          <a:srcRect l="15238" r="20421"/>
          <a:stretch/>
        </p:blipFill>
        <p:spPr>
          <a:xfrm>
            <a:off x="7010400" y="10"/>
            <a:ext cx="51816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6457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dirty="0" err="1">
                <a:solidFill>
                  <a:schemeClr val="tx1"/>
                </a:solidFill>
              </a:rPr>
              <a:t>Objectifs</a:t>
            </a:r>
            <a:r>
              <a:rPr lang="en-US" dirty="0">
                <a:solidFill>
                  <a:schemeClr val="tx1"/>
                </a:solidFill>
              </a:rPr>
              <a:t>
</a:t>
            </a:r>
            <a:endParaRPr lang="el-GR" dirty="0">
              <a:solidFill>
                <a:schemeClr val="tx1"/>
              </a:solidFill>
            </a:endParaRP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0" y="272796"/>
            <a:ext cx="8998257" cy="613530"/>
          </a:xfrm>
          <a:prstGeom prst="rect">
            <a:avLst/>
          </a:prstGeom>
          <a:noFill/>
          <a:ln>
            <a:no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rgbClr val="1A7EBA"/>
                </a:solidFill>
              </a:rPr>
              <a:t>Guide : Comment </a:t>
            </a:r>
            <a:r>
              <a:rPr lang="en-US" dirty="0" err="1">
                <a:solidFill>
                  <a:srgbClr val="1A7EBA"/>
                </a:solidFill>
              </a:rPr>
              <a:t>utiliser</a:t>
            </a:r>
            <a:r>
              <a:rPr lang="en-US" dirty="0">
                <a:solidFill>
                  <a:srgbClr val="1A7EBA"/>
                </a:solidFill>
              </a:rPr>
              <a:t> la </a:t>
            </a:r>
            <a:r>
              <a:rPr lang="en-US" dirty="0" err="1">
                <a:solidFill>
                  <a:srgbClr val="1A7EBA"/>
                </a:solidFill>
              </a:rPr>
              <a:t>plateforme</a:t>
            </a:r>
            <a:r>
              <a:rPr lang="en-US" dirty="0">
                <a:solidFill>
                  <a:srgbClr val="1A7EBA"/>
                </a:solidFill>
              </a:rPr>
              <a:t> </a:t>
            </a:r>
            <a:r>
              <a:rPr lang="en-US" dirty="0" err="1">
                <a:solidFill>
                  <a:srgbClr val="1A7EBA"/>
                </a:solidFill>
              </a:rPr>
              <a:t>électronique</a:t>
            </a:r>
            <a:r>
              <a:rPr lang="en-US" dirty="0">
                <a:solidFill>
                  <a:srgbClr val="1A7EBA"/>
                </a:solidFill>
              </a:rPr>
              <a:t>  
</a:t>
            </a:r>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2367" y="2213810"/>
            <a:ext cx="3779633" cy="3779633"/>
          </a:xfrm>
          <a:prstGeom prst="rect">
            <a:avLst/>
          </a:prstGeom>
        </p:spPr>
      </p:pic>
      <p:sp>
        <p:nvSpPr>
          <p:cNvPr id="3" name="Θέση περιεχομένου 2">
            <a:extLst>
              <a:ext uri="{FF2B5EF4-FFF2-40B4-BE49-F238E27FC236}">
                <a16:creationId xmlns:a16="http://schemas.microsoft.com/office/drawing/2014/main" id="{1EF95C20-8BB1-4C0C-7B1E-5925DCBE9957}"/>
              </a:ext>
            </a:extLst>
          </p:cNvPr>
          <p:cNvSpPr>
            <a:spLocks noGrp="1"/>
          </p:cNvSpPr>
          <p:nvPr>
            <p:ph idx="1"/>
          </p:nvPr>
        </p:nvSpPr>
        <p:spPr>
          <a:xfrm>
            <a:off x="558000" y="2624866"/>
            <a:ext cx="8103400" cy="3380799"/>
          </a:xfrm>
        </p:spPr>
        <p:txBody>
          <a:bodyPr>
            <a:normAutofit/>
          </a:bodyPr>
          <a:lstStyle/>
          <a:p>
            <a:pPr marL="0" indent="0">
              <a:buNone/>
            </a:pPr>
            <a:r>
              <a:rPr lang="en-US" dirty="0"/>
              <a:t>Après </a:t>
            </a:r>
            <a:r>
              <a:rPr lang="en-US" dirty="0" err="1"/>
              <a:t>avoir</a:t>
            </a:r>
            <a:r>
              <a:rPr lang="en-US" dirty="0"/>
              <a:t> </a:t>
            </a:r>
            <a:r>
              <a:rPr lang="en-US" dirty="0" err="1"/>
              <a:t>lu</a:t>
            </a:r>
            <a:r>
              <a:rPr lang="en-US" dirty="0"/>
              <a:t> </a:t>
            </a:r>
            <a:r>
              <a:rPr lang="en-US" dirty="0" err="1"/>
              <a:t>ce</a:t>
            </a:r>
            <a:r>
              <a:rPr lang="en-US" dirty="0"/>
              <a:t> guide, </a:t>
            </a:r>
            <a:r>
              <a:rPr lang="en-US" dirty="0" err="1"/>
              <a:t>vous</a:t>
            </a:r>
            <a:r>
              <a:rPr lang="en-US" dirty="0"/>
              <a:t> </a:t>
            </a:r>
            <a:r>
              <a:rPr lang="en-US" dirty="0" err="1"/>
              <a:t>allez</a:t>
            </a:r>
            <a:r>
              <a:rPr lang="en-US" dirty="0"/>
              <a:t> :</a:t>
            </a:r>
          </a:p>
          <a:p>
            <a:pPr>
              <a:buFont typeface="Wingdings" panose="05000000000000000000" pitchFamily="2" charset="2"/>
              <a:buChar char="ü"/>
            </a:pPr>
            <a:r>
              <a:rPr lang="en-US" dirty="0" err="1"/>
              <a:t>vous</a:t>
            </a:r>
            <a:r>
              <a:rPr lang="en-US" dirty="0"/>
              <a:t> </a:t>
            </a:r>
            <a:r>
              <a:rPr lang="en-US" dirty="0" err="1"/>
              <a:t>familiariser</a:t>
            </a:r>
            <a:r>
              <a:rPr lang="en-US" dirty="0"/>
              <a:t> avec la </a:t>
            </a:r>
            <a:r>
              <a:rPr lang="en-US" dirty="0" err="1"/>
              <a:t>plateforme</a:t>
            </a:r>
            <a:r>
              <a:rPr lang="en-US" dirty="0"/>
              <a:t> European-Heart
</a:t>
            </a:r>
            <a:r>
              <a:rPr lang="en-US" dirty="0" err="1"/>
              <a:t>être</a:t>
            </a:r>
            <a:r>
              <a:rPr lang="en-US" dirty="0"/>
              <a:t> </a:t>
            </a:r>
            <a:r>
              <a:rPr lang="en-US" dirty="0" err="1"/>
              <a:t>en</a:t>
            </a:r>
            <a:r>
              <a:rPr lang="en-US" dirty="0"/>
              <a:t> </a:t>
            </a:r>
            <a:r>
              <a:rPr lang="en-US" dirty="0" err="1"/>
              <a:t>mesure</a:t>
            </a:r>
            <a:r>
              <a:rPr lang="en-US" dirty="0"/>
              <a:t> de </a:t>
            </a:r>
            <a:r>
              <a:rPr lang="en-US" dirty="0" err="1"/>
              <a:t>parcourir</a:t>
            </a:r>
            <a:r>
              <a:rPr lang="en-US" dirty="0"/>
              <a:t> et de </a:t>
            </a:r>
            <a:r>
              <a:rPr lang="en-US" dirty="0" err="1"/>
              <a:t>visualiser</a:t>
            </a:r>
            <a:r>
              <a:rPr lang="en-US" dirty="0"/>
              <a:t> le matériel </a:t>
            </a:r>
            <a:r>
              <a:rPr lang="en-US" dirty="0" err="1"/>
              <a:t>en</a:t>
            </a:r>
            <a:r>
              <a:rPr lang="en-US" dirty="0"/>
              <a:t> </a:t>
            </a:r>
            <a:r>
              <a:rPr lang="en-US" dirty="0" err="1"/>
              <a:t>ligne</a:t>
            </a:r>
            <a:r>
              <a:rPr lang="en-US" dirty="0"/>
              <a:t> disponible
</a:t>
            </a:r>
            <a:r>
              <a:rPr lang="en-US" dirty="0" err="1"/>
              <a:t>comprendre</a:t>
            </a:r>
            <a:r>
              <a:rPr lang="en-US" dirty="0"/>
              <a:t> </a:t>
            </a:r>
            <a:r>
              <a:rPr lang="en-US" dirty="0" err="1"/>
              <a:t>en</a:t>
            </a:r>
            <a:r>
              <a:rPr lang="en-US" dirty="0"/>
              <a:t> tant </a:t>
            </a:r>
            <a:r>
              <a:rPr lang="en-US" dirty="0" err="1"/>
              <a:t>qu’enseignant</a:t>
            </a:r>
            <a:r>
              <a:rPr lang="en-US" dirty="0"/>
              <a:t> / </a:t>
            </a:r>
            <a:r>
              <a:rPr lang="en-US" dirty="0" err="1"/>
              <a:t>organisme</a:t>
            </a:r>
            <a:r>
              <a:rPr lang="en-US" dirty="0"/>
              <a:t> de formation </a:t>
            </a:r>
            <a:r>
              <a:rPr lang="en-US" dirty="0" err="1"/>
              <a:t>en</a:t>
            </a:r>
            <a:r>
              <a:rPr lang="en-US" dirty="0"/>
              <a:t> quoi </a:t>
            </a:r>
            <a:r>
              <a:rPr lang="en-US" dirty="0" err="1"/>
              <a:t>consiste</a:t>
            </a:r>
            <a:r>
              <a:rPr lang="en-US" dirty="0"/>
              <a:t> le matériel et comment </a:t>
            </a:r>
            <a:r>
              <a:rPr lang="en-US" dirty="0" err="1"/>
              <a:t>vous</a:t>
            </a:r>
            <a:r>
              <a:rPr lang="en-US" dirty="0"/>
              <a:t> </a:t>
            </a:r>
            <a:r>
              <a:rPr lang="en-US" dirty="0" err="1"/>
              <a:t>pouvez</a:t>
            </a:r>
            <a:r>
              <a:rPr lang="en-US" dirty="0"/>
              <a:t> </a:t>
            </a:r>
            <a:r>
              <a:rPr lang="en-US" dirty="0" err="1"/>
              <a:t>l’utiliser</a:t>
            </a:r>
            <a:endParaRPr lang="en-GB" dirty="0"/>
          </a:p>
        </p:txBody>
      </p:sp>
    </p:spTree>
    <p:extLst>
      <p:ext uri="{BB962C8B-B14F-4D97-AF65-F5344CB8AC3E}">
        <p14:creationId xmlns:p14="http://schemas.microsoft.com/office/powerpoint/2010/main" val="203309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6CA4D3"/>
                </a:solidFill>
              </a:rPr>
              <a:t>4 Le jeu de </a:t>
            </a:r>
            <a:r>
              <a:rPr lang="en-US" dirty="0" err="1">
                <a:solidFill>
                  <a:srgbClr val="6CA4D3"/>
                </a:solidFill>
              </a:rPr>
              <a:t>l’équipe</a:t>
            </a:r>
            <a:r>
              <a:rPr lang="en-US" dirty="0">
                <a:solidFill>
                  <a:srgbClr val="6CA4D3"/>
                </a:solidFill>
              </a:rPr>
              <a:t> </a:t>
            </a:r>
            <a:r>
              <a:rPr lang="en-US" dirty="0" err="1">
                <a:solidFill>
                  <a:srgbClr val="6CA4D3"/>
                </a:solidFill>
              </a:rPr>
              <a:t>citoyenne</a:t>
            </a:r>
            <a:r>
              <a:rPr lang="en-US" dirty="0">
                <a:solidFill>
                  <a:srgbClr val="6CA4D3"/>
                </a:solidFill>
              </a:rPr>
              <a:t> active (ACT)</a:t>
            </a:r>
            <a:endParaRPr lang="en-GB" dirty="0">
              <a:solidFill>
                <a:srgbClr val="6CA4D3"/>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a:bodyPr>
          <a:lstStyle/>
          <a:p>
            <a:pPr marL="0" indent="0">
              <a:buNone/>
            </a:pPr>
            <a:r>
              <a:rPr lang="en-US" dirty="0" err="1"/>
              <a:t>Êtes-vous</a:t>
            </a:r>
            <a:r>
              <a:rPr lang="en-US" dirty="0"/>
              <a:t> </a:t>
            </a:r>
            <a:r>
              <a:rPr lang="en-US" dirty="0" err="1"/>
              <a:t>enseignant</a:t>
            </a:r>
            <a:r>
              <a:rPr lang="en-US" dirty="0"/>
              <a:t>? </a:t>
            </a:r>
            <a:r>
              <a:rPr lang="en-US" dirty="0" err="1"/>
              <a:t>Retrouvez</a:t>
            </a:r>
            <a:r>
              <a:rPr lang="en-US" dirty="0"/>
              <a:t> </a:t>
            </a:r>
            <a:r>
              <a:rPr lang="en-US" dirty="0" err="1"/>
              <a:t>ici</a:t>
            </a:r>
            <a:r>
              <a:rPr lang="en-US" dirty="0"/>
              <a:t> les plateau du jeu et </a:t>
            </a:r>
            <a:r>
              <a:rPr lang="en-US" dirty="0" err="1"/>
              <a:t>cartes</a:t>
            </a:r>
            <a:r>
              <a:rPr lang="en-US" dirty="0"/>
              <a:t> pour les 4 </a:t>
            </a:r>
            <a:r>
              <a:rPr lang="en-US" dirty="0" err="1"/>
              <a:t>niveaux</a:t>
            </a:r>
            <a:r>
              <a:rPr lang="en-US" dirty="0"/>
              <a:t> du jeu ACT </a:t>
            </a:r>
            <a:r>
              <a:rPr lang="en-US" dirty="0" err="1"/>
              <a:t>ainsi</a:t>
            </a:r>
            <a:r>
              <a:rPr lang="en-US" dirty="0"/>
              <a:t> que le </a:t>
            </a:r>
            <a:r>
              <a:rPr lang="en-US" dirty="0" err="1"/>
              <a:t>manuel</a:t>
            </a:r>
            <a:r>
              <a:rPr lang="en-US" dirty="0"/>
              <a:t> de </a:t>
            </a:r>
            <a:r>
              <a:rPr lang="en-US" dirty="0" err="1"/>
              <a:t>l’enseignant</a:t>
            </a:r>
            <a:r>
              <a:rPr lang="en-US" dirty="0"/>
              <a:t>. </a:t>
            </a:r>
            <a:r>
              <a:rPr lang="en-US" dirty="0" err="1"/>
              <a:t>Amusez-vous</a:t>
            </a:r>
            <a:r>
              <a:rPr lang="en-US" dirty="0"/>
              <a:t>!
</a:t>
            </a:r>
            <a:endParaRPr lang="en-GB" dirty="0"/>
          </a:p>
        </p:txBody>
      </p:sp>
      <p:pic>
        <p:nvPicPr>
          <p:cNvPr id="7" name="Εικόνα 6">
            <a:extLst>
              <a:ext uri="{FF2B5EF4-FFF2-40B4-BE49-F238E27FC236}">
                <a16:creationId xmlns:a16="http://schemas.microsoft.com/office/drawing/2014/main" id="{AE459B0D-2A61-6D34-A9AD-15433A22AD25}"/>
              </a:ext>
            </a:extLst>
          </p:cNvPr>
          <p:cNvPicPr>
            <a:picLocks noChangeAspect="1"/>
          </p:cNvPicPr>
          <p:nvPr/>
        </p:nvPicPr>
        <p:blipFill>
          <a:blip r:embed="rId2"/>
          <a:stretch>
            <a:fillRect/>
          </a:stretch>
        </p:blipFill>
        <p:spPr>
          <a:xfrm>
            <a:off x="8368496" y="2411509"/>
            <a:ext cx="3551403" cy="2712399"/>
          </a:xfrm>
          <a:prstGeom prst="rect">
            <a:avLst/>
          </a:prstGeom>
        </p:spPr>
      </p:pic>
      <p:sp>
        <p:nvSpPr>
          <p:cNvPr id="5" name="Ορθογώνιο 7">
            <a:extLst>
              <a:ext uri="{FF2B5EF4-FFF2-40B4-BE49-F238E27FC236}">
                <a16:creationId xmlns:a16="http://schemas.microsoft.com/office/drawing/2014/main" id="{BEB55035-7F7F-8D47-F221-5ED884138204}"/>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6" name="TextBox 5">
            <a:extLst>
              <a:ext uri="{FF2B5EF4-FFF2-40B4-BE49-F238E27FC236}">
                <a16:creationId xmlns:a16="http://schemas.microsoft.com/office/drawing/2014/main" id="{EDE84044-4795-725B-A727-FB8893ABD5B1}"/>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5">
                    <a:lumMod val="20000"/>
                    <a:lumOff val="80000"/>
                  </a:schemeClr>
                </a:solidFill>
              </a:rPr>
              <a:t>4</a:t>
            </a:r>
            <a:endParaRPr lang="en-GB" sz="19900" b="1" dirty="0" err="1">
              <a:solidFill>
                <a:schemeClr val="accent5">
                  <a:lumMod val="20000"/>
                  <a:lumOff val="80000"/>
                </a:schemeClr>
              </a:solidFill>
            </a:endParaRPr>
          </a:p>
        </p:txBody>
      </p:sp>
    </p:spTree>
    <p:extLst>
      <p:ext uri="{BB962C8B-B14F-4D97-AF65-F5344CB8AC3E}">
        <p14:creationId xmlns:p14="http://schemas.microsoft.com/office/powerpoint/2010/main" val="3029334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B64722E-C329-89D7-A95E-6F44D3A75F5D}"/>
              </a:ext>
            </a:extLst>
          </p:cNvPr>
          <p:cNvSpPr>
            <a:spLocks noGrp="1"/>
          </p:cNvSpPr>
          <p:nvPr>
            <p:ph type="title"/>
          </p:nvPr>
        </p:nvSpPr>
        <p:spPr/>
        <p:txBody>
          <a:bodyPr>
            <a:normAutofit fontScale="90000"/>
          </a:bodyPr>
          <a:lstStyle/>
          <a:p>
            <a:r>
              <a:rPr lang="en-US" dirty="0"/>
              <a:t>L’ACT – Description et </a:t>
            </a:r>
            <a:r>
              <a:rPr lang="en-US" dirty="0" err="1"/>
              <a:t>objectifs</a:t>
            </a:r>
            <a:r>
              <a:rPr lang="en-US" dirty="0"/>
              <a:t>
</a:t>
            </a:r>
            <a:endParaRPr lang="en-GB" dirty="0"/>
          </a:p>
        </p:txBody>
      </p:sp>
      <p:sp>
        <p:nvSpPr>
          <p:cNvPr id="3" name="Θέση περιεχομένου 2">
            <a:extLst>
              <a:ext uri="{FF2B5EF4-FFF2-40B4-BE49-F238E27FC236}">
                <a16:creationId xmlns:a16="http://schemas.microsoft.com/office/drawing/2014/main" id="{11451914-7449-42E9-FAFD-B8EF56F54D8A}"/>
              </a:ext>
            </a:extLst>
          </p:cNvPr>
          <p:cNvSpPr>
            <a:spLocks noGrp="1"/>
          </p:cNvSpPr>
          <p:nvPr>
            <p:ph sz="half" idx="1"/>
          </p:nvPr>
        </p:nvSpPr>
        <p:spPr/>
        <p:txBody>
          <a:bodyPr>
            <a:normAutofit fontScale="92500" lnSpcReduction="10000"/>
          </a:bodyPr>
          <a:lstStyle/>
          <a:p>
            <a:pPr marL="0" indent="0">
              <a:buNone/>
            </a:pPr>
            <a:r>
              <a:rPr lang="en-US" sz="1800" b="1" dirty="0">
                <a:solidFill>
                  <a:srgbClr val="000000"/>
                </a:solidFill>
                <a:latin typeface="Calibri" panose="020F0502020204030204" pitchFamily="34" charset="0"/>
              </a:rPr>
              <a:t>Description</a:t>
            </a:r>
          </a:p>
          <a:p>
            <a:r>
              <a:rPr lang="en-US" sz="1800" dirty="0">
                <a:solidFill>
                  <a:srgbClr val="000000"/>
                </a:solidFill>
                <a:latin typeface="Calibri" panose="020F0502020204030204" pitchFamily="34" charset="0"/>
              </a:rPr>
              <a:t>L’ACT-Game </a:t>
            </a:r>
            <a:r>
              <a:rPr lang="en-US" sz="1800" dirty="0" err="1">
                <a:solidFill>
                  <a:srgbClr val="000000"/>
                </a:solidFill>
                <a:latin typeface="Calibri" panose="020F0502020204030204" pitchFamily="34" charset="0"/>
              </a:rPr>
              <a:t>est</a:t>
            </a:r>
            <a:r>
              <a:rPr lang="en-US" sz="1800" dirty="0">
                <a:solidFill>
                  <a:srgbClr val="000000"/>
                </a:solidFill>
                <a:latin typeface="Calibri" panose="020F0502020204030204" pitchFamily="34" charset="0"/>
              </a:rPr>
              <a:t> un jeu de </a:t>
            </a:r>
            <a:r>
              <a:rPr lang="en-US" sz="1800" dirty="0" err="1">
                <a:solidFill>
                  <a:srgbClr val="000000"/>
                </a:solidFill>
                <a:latin typeface="Calibri" panose="020F0502020204030204" pitchFamily="34" charset="0"/>
              </a:rPr>
              <a:t>cartes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combiné</a:t>
            </a:r>
            <a:r>
              <a:rPr lang="en-US" sz="1800" dirty="0">
                <a:solidFill>
                  <a:srgbClr val="000000"/>
                </a:solidFill>
                <a:latin typeface="Calibri" panose="020F0502020204030204" pitchFamily="34" charset="0"/>
              </a:rPr>
              <a:t> avec des extensions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ligne</a:t>
            </a:r>
            <a:r>
              <a:rPr lang="en-US" sz="1800" dirty="0">
                <a:solidFill>
                  <a:srgbClr val="000000"/>
                </a:solidFill>
                <a:latin typeface="Calibri" panose="020F0502020204030204" pitchFamily="34" charset="0"/>
              </a:rPr>
              <a:t>. Il se compose de 4 phases, </a:t>
            </a:r>
            <a:r>
              <a:rPr lang="en-US" sz="1800" dirty="0" err="1">
                <a:solidFill>
                  <a:srgbClr val="000000"/>
                </a:solidFill>
                <a:latin typeface="Calibri" panose="020F0502020204030204" pitchFamily="34" charset="0"/>
              </a:rPr>
              <a:t>appelées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niveaux</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est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conçu</a:t>
            </a:r>
            <a:r>
              <a:rPr lang="en-US" sz="1800" dirty="0">
                <a:solidFill>
                  <a:srgbClr val="000000"/>
                </a:solidFill>
                <a:latin typeface="Calibri" panose="020F0502020204030204" pitchFamily="34" charset="0"/>
              </a:rPr>
              <a:t> de manière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ce</a:t>
            </a:r>
            <a:r>
              <a:rPr lang="en-US" sz="1800" dirty="0">
                <a:solidFill>
                  <a:srgbClr val="000000"/>
                </a:solidFill>
                <a:latin typeface="Calibri" panose="020F0502020204030204" pitchFamily="34" charset="0"/>
              </a:rPr>
              <a:t> que des </a:t>
            </a:r>
            <a:r>
              <a:rPr lang="en-US" sz="1800" dirty="0" err="1">
                <a:solidFill>
                  <a:srgbClr val="000000"/>
                </a:solidFill>
                <a:latin typeface="Calibri" panose="020F0502020204030204" pitchFamily="34" charset="0"/>
              </a:rPr>
              <a:t>éléments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individuels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puissent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être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retirés</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joués</a:t>
            </a:r>
            <a:r>
              <a:rPr lang="en-US" sz="1800" dirty="0">
                <a:solidFill>
                  <a:srgbClr val="000000"/>
                </a:solidFill>
                <a:latin typeface="Calibri" panose="020F0502020204030204" pitchFamily="34" charset="0"/>
              </a:rPr>
              <a:t>. Les </a:t>
            </a:r>
            <a:r>
              <a:rPr lang="en-US" sz="1800" dirty="0" err="1">
                <a:solidFill>
                  <a:srgbClr val="000000"/>
                </a:solidFill>
                <a:latin typeface="Calibri" panose="020F0502020204030204" pitchFamily="34" charset="0"/>
              </a:rPr>
              <a:t>joueurs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peuvent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utiliser</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leurs</a:t>
            </a:r>
            <a:r>
              <a:rPr lang="en-US" sz="1800" dirty="0">
                <a:solidFill>
                  <a:srgbClr val="000000"/>
                </a:solidFill>
                <a:latin typeface="Calibri" panose="020F0502020204030204" pitchFamily="34" charset="0"/>
              </a:rPr>
              <a:t> smartphones </a:t>
            </a:r>
            <a:r>
              <a:rPr lang="en-US" sz="1800" dirty="0" err="1">
                <a:solidFill>
                  <a:srgbClr val="000000"/>
                </a:solidFill>
                <a:latin typeface="Calibri" panose="020F0502020204030204" pitchFamily="34" charset="0"/>
              </a:rPr>
              <a:t>ou</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tablettes</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accéder</a:t>
            </a:r>
            <a:r>
              <a:rPr lang="en-US" sz="1800" dirty="0">
                <a:solidFill>
                  <a:srgbClr val="000000"/>
                </a:solidFill>
                <a:latin typeface="Calibri" panose="020F0502020204030204" pitchFamily="34" charset="0"/>
              </a:rPr>
              <a:t> aux </a:t>
            </a:r>
            <a:r>
              <a:rPr lang="en-US" sz="1800" dirty="0" err="1">
                <a:solidFill>
                  <a:srgbClr val="000000"/>
                </a:solidFill>
                <a:latin typeface="Calibri" panose="020F0502020204030204" pitchFamily="34" charset="0"/>
              </a:rPr>
              <a:t>informations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ligne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scannant</a:t>
            </a:r>
            <a:r>
              <a:rPr lang="en-US" sz="1800" dirty="0">
                <a:solidFill>
                  <a:srgbClr val="000000"/>
                </a:solidFill>
                <a:latin typeface="Calibri" panose="020F0502020204030204" pitchFamily="34" charset="0"/>
              </a:rPr>
              <a:t> les codes QR </a:t>
            </a:r>
            <a:r>
              <a:rPr lang="en-US" sz="1800" dirty="0" err="1">
                <a:solidFill>
                  <a:srgbClr val="000000"/>
                </a:solidFill>
                <a:latin typeface="Calibri" panose="020F0502020204030204" pitchFamily="34" charset="0"/>
              </a:rPr>
              <a:t>imprimés</a:t>
            </a:r>
            <a:r>
              <a:rPr lang="en-US" sz="1800" dirty="0">
                <a:solidFill>
                  <a:srgbClr val="000000"/>
                </a:solidFill>
                <a:latin typeface="Calibri" panose="020F0502020204030204" pitchFamily="34" charset="0"/>
              </a:rPr>
              <a:t> sur les </a:t>
            </a:r>
            <a:r>
              <a:rPr lang="en-US" sz="1800" dirty="0" err="1">
                <a:solidFill>
                  <a:srgbClr val="000000"/>
                </a:solidFill>
                <a:latin typeface="Calibri" panose="020F0502020204030204" pitchFamily="34" charset="0"/>
              </a:rPr>
              <a:t>cartes</a:t>
            </a:r>
            <a:r>
              <a:rPr lang="en-US" sz="1800" dirty="0">
                <a:solidFill>
                  <a:srgbClr val="000000"/>
                </a:solidFill>
                <a:latin typeface="Calibri" panose="020F0502020204030204" pitchFamily="34" charset="0"/>
              </a:rPr>
              <a:t> et les tables. </a:t>
            </a:r>
            <a:r>
              <a:rPr lang="en-US" sz="1800" dirty="0" err="1">
                <a:solidFill>
                  <a:srgbClr val="000000"/>
                </a:solidFill>
                <a:latin typeface="Calibri" panose="020F0502020204030204" pitchFamily="34" charset="0"/>
              </a:rPr>
              <a:t>Même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s’il</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s’agit</a:t>
            </a:r>
            <a:r>
              <a:rPr lang="en-US" sz="1800" dirty="0">
                <a:solidFill>
                  <a:srgbClr val="000000"/>
                </a:solidFill>
                <a:latin typeface="Calibri" panose="020F0502020204030204" pitchFamily="34" charset="0"/>
              </a:rPr>
              <a:t> d’un jeu </a:t>
            </a:r>
            <a:r>
              <a:rPr lang="en-US" sz="1800" dirty="0" err="1">
                <a:solidFill>
                  <a:srgbClr val="000000"/>
                </a:solidFill>
                <a:latin typeface="Calibri" panose="020F0502020204030204" pitchFamily="34" charset="0"/>
              </a:rPr>
              <a:t>coopératif</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une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équipe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gagnera</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la fin pour </a:t>
            </a:r>
            <a:r>
              <a:rPr lang="en-US" sz="1800" dirty="0" err="1">
                <a:solidFill>
                  <a:srgbClr val="000000"/>
                </a:solidFill>
                <a:latin typeface="Calibri" panose="020F0502020204030204" pitchFamily="34" charset="0"/>
              </a:rPr>
              <a:t>motiver</a:t>
            </a:r>
            <a:r>
              <a:rPr lang="en-US" sz="1800" dirty="0">
                <a:solidFill>
                  <a:srgbClr val="000000"/>
                </a:solidFill>
                <a:latin typeface="Calibri" panose="020F0502020204030204" pitchFamily="34" charset="0"/>
              </a:rPr>
              <a:t> les </a:t>
            </a:r>
            <a:r>
              <a:rPr lang="en-US" sz="1800" dirty="0" err="1">
                <a:solidFill>
                  <a:srgbClr val="000000"/>
                </a:solidFill>
                <a:latin typeface="Calibri" panose="020F0502020204030204" pitchFamily="34" charset="0"/>
              </a:rPr>
              <a:t>élèves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s’impliquer</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donner le </a:t>
            </a:r>
            <a:r>
              <a:rPr lang="en-US" sz="1800" dirty="0" err="1">
                <a:solidFill>
                  <a:srgbClr val="000000"/>
                </a:solidFill>
                <a:latin typeface="Calibri" panose="020F0502020204030204" pitchFamily="34" charset="0"/>
              </a:rPr>
              <a:t>meilleur</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d’eux-mêmes</a:t>
            </a:r>
            <a:r>
              <a:rPr lang="en-US" sz="1800" dirty="0">
                <a:solidFill>
                  <a:srgbClr val="000000"/>
                </a:solidFill>
                <a:latin typeface="Calibri" panose="020F0502020204030204" pitchFamily="34" charset="0"/>
              </a:rPr>
              <a:t>. 
Les </a:t>
            </a:r>
            <a:r>
              <a:rPr lang="en-US" sz="1800" dirty="0" err="1">
                <a:solidFill>
                  <a:srgbClr val="000000"/>
                </a:solidFill>
                <a:latin typeface="Calibri" panose="020F0502020204030204" pitchFamily="34" charset="0"/>
              </a:rPr>
              <a:t>éléments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ligne</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l’interaction</a:t>
            </a:r>
            <a:r>
              <a:rPr lang="en-US" sz="1800" dirty="0">
                <a:solidFill>
                  <a:srgbClr val="000000"/>
                </a:solidFill>
                <a:latin typeface="Calibri" panose="020F0502020204030204" pitchFamily="34" charset="0"/>
              </a:rPr>
              <a:t> de </a:t>
            </a:r>
            <a:r>
              <a:rPr lang="en-US" sz="1800" dirty="0" err="1">
                <a:solidFill>
                  <a:srgbClr val="000000"/>
                </a:solidFill>
                <a:latin typeface="Calibri" panose="020F0502020204030204" pitchFamily="34" charset="0"/>
              </a:rPr>
              <a:t>l’équipe</a:t>
            </a:r>
            <a:r>
              <a:rPr lang="en-US" sz="1800" dirty="0">
                <a:solidFill>
                  <a:srgbClr val="000000"/>
                </a:solidFill>
                <a:latin typeface="Calibri" panose="020F0502020204030204" pitchFamily="34" charset="0"/>
              </a:rPr>
              <a:t> sont </a:t>
            </a:r>
            <a:r>
              <a:rPr lang="en-US" sz="1800" dirty="0" err="1">
                <a:solidFill>
                  <a:srgbClr val="000000"/>
                </a:solidFill>
                <a:latin typeface="Calibri" panose="020F0502020204030204" pitchFamily="34" charset="0"/>
              </a:rPr>
              <a:t>soutenus</a:t>
            </a:r>
            <a:r>
              <a:rPr lang="en-US" sz="1800" dirty="0">
                <a:solidFill>
                  <a:srgbClr val="000000"/>
                </a:solidFill>
                <a:latin typeface="Calibri" panose="020F0502020204030204" pitchFamily="34" charset="0"/>
              </a:rPr>
              <a:t> par la </a:t>
            </a:r>
            <a:r>
              <a:rPr lang="en-US" sz="1800" dirty="0" err="1">
                <a:solidFill>
                  <a:srgbClr val="000000"/>
                </a:solidFill>
                <a:latin typeface="Calibri" panose="020F0502020204030204" pitchFamily="34" charset="0"/>
              </a:rPr>
              <a:t>plateforme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ligne</a:t>
            </a:r>
            <a:r>
              <a:rPr lang="en-US" sz="1800" dirty="0">
                <a:solidFill>
                  <a:srgbClr val="000000"/>
                </a:solidFill>
                <a:latin typeface="Calibri" panose="020F0502020204030204" pitchFamily="34" charset="0"/>
              </a:rPr>
              <a:t> du </a:t>
            </a:r>
            <a:r>
              <a:rPr lang="en-US" sz="1800" dirty="0" err="1">
                <a:solidFill>
                  <a:srgbClr val="000000"/>
                </a:solidFill>
                <a:latin typeface="Calibri" panose="020F0502020204030204" pitchFamily="34" charset="0"/>
              </a:rPr>
              <a:t>projet</a:t>
            </a:r>
            <a:r>
              <a:rPr lang="en-US" sz="1800" dirty="0">
                <a:solidFill>
                  <a:srgbClr val="000000"/>
                </a:solidFill>
                <a:latin typeface="Calibri" panose="020F0502020204030204" pitchFamily="34" charset="0"/>
              </a:rPr>
              <a:t>. </a:t>
            </a:r>
            <a:endParaRPr lang="en-GB" dirty="0"/>
          </a:p>
        </p:txBody>
      </p:sp>
      <p:sp>
        <p:nvSpPr>
          <p:cNvPr id="5" name="Θέση περιεχομένου 4">
            <a:extLst>
              <a:ext uri="{FF2B5EF4-FFF2-40B4-BE49-F238E27FC236}">
                <a16:creationId xmlns:a16="http://schemas.microsoft.com/office/drawing/2014/main" id="{77EDBDE7-4204-EDE9-6FB7-D3AB5B7A128B}"/>
              </a:ext>
            </a:extLst>
          </p:cNvPr>
          <p:cNvSpPr>
            <a:spLocks noGrp="1"/>
          </p:cNvSpPr>
          <p:nvPr>
            <p:ph sz="half" idx="2"/>
          </p:nvPr>
        </p:nvSpPr>
        <p:spPr/>
        <p:txBody>
          <a:bodyPr>
            <a:normAutofit fontScale="92500" lnSpcReduction="10000"/>
          </a:bodyPr>
          <a:lstStyle/>
          <a:p>
            <a:pPr marL="0" indent="0">
              <a:buNone/>
            </a:pPr>
            <a:r>
              <a:rPr lang="en-US" sz="1800" b="1" dirty="0">
                <a:solidFill>
                  <a:srgbClr val="000000"/>
                </a:solidFill>
                <a:latin typeface="Calibri" panose="020F0502020204030204" pitchFamily="34" charset="0"/>
              </a:rPr>
              <a:t>Buts</a:t>
            </a:r>
          </a:p>
          <a:p>
            <a:r>
              <a:rPr lang="en-US" sz="1800" dirty="0">
                <a:solidFill>
                  <a:srgbClr val="000000"/>
                </a:solidFill>
                <a:latin typeface="Calibri" panose="020F0502020204030204" pitchFamily="34" charset="0"/>
              </a:rPr>
              <a:t>Ce jeu ne vise pas </a:t>
            </a:r>
            <a:r>
              <a:rPr lang="en-US" sz="1800" dirty="0" err="1">
                <a:solidFill>
                  <a:srgbClr val="000000"/>
                </a:solidFill>
                <a:latin typeface="Calibri" panose="020F0502020204030204" pitchFamily="34" charset="0"/>
              </a:rPr>
              <a:t>seulement</a:t>
            </a:r>
            <a:r>
              <a:rPr lang="en-US" sz="1800" dirty="0">
                <a:solidFill>
                  <a:srgbClr val="000000"/>
                </a:solidFill>
                <a:latin typeface="Calibri" panose="020F0502020204030204" pitchFamily="34" charset="0"/>
              </a:rPr>
              <a:t> à encourager les </a:t>
            </a:r>
            <a:r>
              <a:rPr lang="en-US" sz="1800" dirty="0" err="1">
                <a:solidFill>
                  <a:srgbClr val="000000"/>
                </a:solidFill>
                <a:latin typeface="Calibri" panose="020F0502020204030204" pitchFamily="34" charset="0"/>
              </a:rPr>
              <a:t>jeunes</a:t>
            </a:r>
            <a:r>
              <a:rPr lang="en-US" sz="1800" dirty="0">
                <a:solidFill>
                  <a:srgbClr val="000000"/>
                </a:solidFill>
                <a:latin typeface="Calibri" panose="020F0502020204030204" pitchFamily="34" charset="0"/>
              </a:rPr>
              <a:t> à </a:t>
            </a:r>
            <a:r>
              <a:rPr lang="en-US" sz="1800" dirty="0" err="1">
                <a:solidFill>
                  <a:srgbClr val="000000"/>
                </a:solidFill>
                <a:latin typeface="Calibri" panose="020F0502020204030204" pitchFamily="34" charset="0"/>
              </a:rPr>
              <a:t>s’impliquer</a:t>
            </a:r>
            <a:r>
              <a:rPr lang="en-US" sz="1800" dirty="0">
                <a:solidFill>
                  <a:srgbClr val="000000"/>
                </a:solidFill>
                <a:latin typeface="Calibri" panose="020F0502020204030204" pitchFamily="34" charset="0"/>
              </a:rPr>
              <a:t> dans la </a:t>
            </a:r>
            <a:r>
              <a:rPr lang="en-US" sz="1800" dirty="0" err="1">
                <a:solidFill>
                  <a:srgbClr val="000000"/>
                </a:solidFill>
                <a:latin typeface="Calibri" panose="020F0502020204030204" pitchFamily="34" charset="0"/>
              </a:rPr>
              <a:t>société</a:t>
            </a:r>
            <a:r>
              <a:rPr lang="en-US" sz="1800" dirty="0">
                <a:solidFill>
                  <a:srgbClr val="000000"/>
                </a:solidFill>
                <a:latin typeface="Calibri" panose="020F0502020204030204" pitchFamily="34" charset="0"/>
              </a:rPr>
              <a:t> avec </a:t>
            </a:r>
            <a:r>
              <a:rPr lang="en-US" sz="1800" dirty="0" err="1">
                <a:solidFill>
                  <a:srgbClr val="000000"/>
                </a:solidFill>
                <a:latin typeface="Calibri" panose="020F0502020204030204" pitchFamily="34" charset="0"/>
              </a:rPr>
              <a:t>leurs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idées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mais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aussi</a:t>
            </a:r>
            <a:r>
              <a:rPr lang="en-US" sz="1800" dirty="0">
                <a:solidFill>
                  <a:srgbClr val="000000"/>
                </a:solidFill>
                <a:latin typeface="Calibri" panose="020F0502020204030204" pitchFamily="34" charset="0"/>
              </a:rPr>
              <a:t> à </a:t>
            </a:r>
            <a:r>
              <a:rPr lang="en-US" sz="1800" dirty="0" err="1">
                <a:solidFill>
                  <a:srgbClr val="000000"/>
                </a:solidFill>
                <a:latin typeface="Calibri" panose="020F0502020204030204" pitchFamily="34" charset="0"/>
              </a:rPr>
              <a:t>leur</a:t>
            </a:r>
            <a:r>
              <a:rPr lang="en-US" sz="1800" dirty="0">
                <a:solidFill>
                  <a:srgbClr val="000000"/>
                </a:solidFill>
                <a:latin typeface="Calibri" panose="020F0502020204030204" pitchFamily="34" charset="0"/>
              </a:rPr>
              <a:t> donner les </a:t>
            </a:r>
            <a:r>
              <a:rPr lang="en-US" sz="1800" dirty="0" err="1">
                <a:solidFill>
                  <a:srgbClr val="000000"/>
                </a:solidFill>
                <a:latin typeface="Calibri" panose="020F0502020204030204" pitchFamily="34" charset="0"/>
              </a:rPr>
              <a:t>outils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nécessaires</a:t>
            </a:r>
            <a:r>
              <a:rPr lang="en-US" sz="1800" dirty="0">
                <a:solidFill>
                  <a:srgbClr val="000000"/>
                </a:solidFill>
                <a:latin typeface="Calibri" panose="020F0502020204030204" pitchFamily="34" charset="0"/>
              </a:rPr>
              <a:t> pour le faire. De manière </a:t>
            </a:r>
            <a:r>
              <a:rPr lang="en-US" sz="1800" dirty="0" err="1">
                <a:solidFill>
                  <a:srgbClr val="000000"/>
                </a:solidFill>
                <a:latin typeface="Calibri" panose="020F0502020204030204" pitchFamily="34" charset="0"/>
              </a:rPr>
              <a:t>ludique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ils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abordent</a:t>
            </a:r>
            <a:r>
              <a:rPr lang="en-US" sz="1800" dirty="0">
                <a:solidFill>
                  <a:srgbClr val="000000"/>
                </a:solidFill>
                <a:latin typeface="Calibri" panose="020F0502020204030204" pitchFamily="34" charset="0"/>
              </a:rPr>
              <a:t> des questions socio-politiques </a:t>
            </a:r>
            <a:r>
              <a:rPr lang="en-US" sz="1800" dirty="0" err="1">
                <a:solidFill>
                  <a:srgbClr val="000000"/>
                </a:solidFill>
                <a:latin typeface="Calibri" panose="020F0502020204030204" pitchFamily="34" charset="0"/>
              </a:rPr>
              <a:t>brûlantes</a:t>
            </a:r>
            <a:r>
              <a:rPr lang="en-US" sz="1800" dirty="0">
                <a:solidFill>
                  <a:srgbClr val="000000"/>
                </a:solidFill>
                <a:latin typeface="Calibri" panose="020F0502020204030204" pitchFamily="34" charset="0"/>
              </a:rPr>
              <a:t> et </a:t>
            </a:r>
            <a:r>
              <a:rPr lang="en-US" sz="1800" dirty="0" err="1">
                <a:solidFill>
                  <a:srgbClr val="000000"/>
                </a:solidFill>
                <a:latin typeface="Calibri" panose="020F0502020204030204" pitchFamily="34" charset="0"/>
              </a:rPr>
              <a:t>forment</a:t>
            </a:r>
            <a:r>
              <a:rPr lang="en-US" sz="1800" dirty="0">
                <a:solidFill>
                  <a:srgbClr val="000000"/>
                </a:solidFill>
                <a:latin typeface="Calibri" panose="020F0502020204030204" pitchFamily="34" charset="0"/>
              </a:rPr>
              <a:t> les </a:t>
            </a:r>
            <a:r>
              <a:rPr lang="en-US" sz="1800" dirty="0" err="1">
                <a:solidFill>
                  <a:srgbClr val="000000"/>
                </a:solidFill>
                <a:latin typeface="Calibri" panose="020F0502020204030204" pitchFamily="34" charset="0"/>
              </a:rPr>
              <a:t>compétences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dont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ils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ont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besoin</a:t>
            </a:r>
            <a:r>
              <a:rPr lang="en-US" sz="1800" dirty="0">
                <a:solidFill>
                  <a:srgbClr val="000000"/>
                </a:solidFill>
                <a:latin typeface="Calibri" panose="020F0502020204030204" pitchFamily="34" charset="0"/>
              </a:rPr>
              <a:t> pour AGIR </a:t>
            </a:r>
            <a:r>
              <a:rPr lang="en-US" sz="1800" dirty="0" err="1">
                <a:solidFill>
                  <a:srgbClr val="000000"/>
                </a:solidFill>
                <a:latin typeface="Calibri" panose="020F0502020204030204" pitchFamily="34" charset="0"/>
              </a:rPr>
              <a:t>en</a:t>
            </a:r>
            <a:r>
              <a:rPr lang="en-US" sz="1800" dirty="0">
                <a:solidFill>
                  <a:srgbClr val="000000"/>
                </a:solidFill>
                <a:latin typeface="Calibri" panose="020F0502020204030204" pitchFamily="34" charset="0"/>
              </a:rPr>
              <a:t> tant que </a:t>
            </a:r>
            <a:r>
              <a:rPr lang="en-US" sz="1800" dirty="0" err="1">
                <a:solidFill>
                  <a:srgbClr val="000000"/>
                </a:solidFill>
                <a:latin typeface="Calibri" panose="020F0502020204030204" pitchFamily="34" charset="0"/>
              </a:rPr>
              <a:t>citoyens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responsables</a:t>
            </a:r>
            <a:r>
              <a:rPr lang="en-US" sz="1800" dirty="0">
                <a:solidFill>
                  <a:srgbClr val="000000"/>
                </a:solidFill>
                <a:latin typeface="Calibri" panose="020F0502020204030204" pitchFamily="34" charset="0"/>
              </a:rPr>
              <a:t>: </a:t>
            </a:r>
          </a:p>
          <a:p>
            <a:pPr lvl="1"/>
            <a:r>
              <a:rPr lang="en-US" sz="1600" i="1" dirty="0" err="1">
                <a:solidFill>
                  <a:srgbClr val="000000"/>
                </a:solidFill>
                <a:latin typeface="Calibri" panose="020F0502020204030204" pitchFamily="34" charset="0"/>
              </a:rPr>
              <a:t>L’empathie</a:t>
            </a:r>
            <a:r>
              <a:rPr lang="en-US" sz="1600" i="1" dirty="0">
                <a:solidFill>
                  <a:srgbClr val="000000"/>
                </a:solidFill>
                <a:latin typeface="Calibri" panose="020F0502020204030204" pitchFamily="34" charset="0"/>
              </a:rPr>
              <a:t>, pour </a:t>
            </a:r>
            <a:r>
              <a:rPr lang="en-US" sz="1600" i="1" dirty="0" err="1">
                <a:solidFill>
                  <a:srgbClr val="000000"/>
                </a:solidFill>
                <a:latin typeface="Calibri" panose="020F0502020204030204" pitchFamily="34" charset="0"/>
              </a:rPr>
              <a:t>reconnaître</a:t>
            </a:r>
            <a:r>
              <a:rPr lang="en-US" sz="1600" i="1" dirty="0">
                <a:solidFill>
                  <a:srgbClr val="000000"/>
                </a:solidFill>
                <a:latin typeface="Calibri" panose="020F0502020204030204" pitchFamily="34" charset="0"/>
              </a:rPr>
              <a:t> les </a:t>
            </a:r>
            <a:r>
              <a:rPr lang="en-US" sz="1600" i="1" dirty="0" err="1">
                <a:solidFill>
                  <a:srgbClr val="000000"/>
                </a:solidFill>
                <a:latin typeface="Calibri" panose="020F0502020204030204" pitchFamily="34" charset="0"/>
              </a:rPr>
              <a:t>besoins</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L’ouverture</a:t>
            </a:r>
            <a:r>
              <a:rPr lang="en-US" sz="1600" i="1" dirty="0">
                <a:solidFill>
                  <a:srgbClr val="000000"/>
                </a:solidFill>
                <a:latin typeface="Calibri" panose="020F0502020204030204" pitchFamily="34" charset="0"/>
              </a:rPr>
              <a:t>, pour </a:t>
            </a:r>
            <a:r>
              <a:rPr lang="en-US" sz="1600" i="1" dirty="0" err="1">
                <a:solidFill>
                  <a:srgbClr val="000000"/>
                </a:solidFill>
                <a:latin typeface="Calibri" panose="020F0502020204030204" pitchFamily="34" charset="0"/>
              </a:rPr>
              <a:t>pouvoir</a:t>
            </a:r>
            <a:r>
              <a:rPr lang="en-US" sz="1600" i="1" dirty="0">
                <a:solidFill>
                  <a:srgbClr val="000000"/>
                </a:solidFill>
                <a:latin typeface="Calibri" panose="020F0502020204030204" pitchFamily="34" charset="0"/>
              </a:rPr>
              <a:t> explorer de </a:t>
            </a:r>
            <a:r>
              <a:rPr lang="en-US" sz="1600" i="1" dirty="0" err="1">
                <a:solidFill>
                  <a:srgbClr val="000000"/>
                </a:solidFill>
                <a:latin typeface="Calibri" panose="020F0502020204030204" pitchFamily="34" charset="0"/>
              </a:rPr>
              <a:t>nouvelles</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voies</a:t>
            </a:r>
            <a:r>
              <a:rPr lang="en-US" sz="1600" i="1" dirty="0">
                <a:solidFill>
                  <a:srgbClr val="000000"/>
                </a:solidFill>
                <a:latin typeface="Calibri" panose="020F0502020204030204" pitchFamily="34" charset="0"/>
              </a:rPr>
              <a:t> 
Le leadership, pour guider les </a:t>
            </a:r>
            <a:r>
              <a:rPr lang="en-US" sz="1600" i="1" dirty="0" err="1">
                <a:solidFill>
                  <a:srgbClr val="000000"/>
                </a:solidFill>
                <a:latin typeface="Calibri" panose="020F0502020204030204" pitchFamily="34" charset="0"/>
              </a:rPr>
              <a:t>autres</a:t>
            </a:r>
            <a:r>
              <a:rPr lang="en-US" sz="1600" i="1" dirty="0">
                <a:solidFill>
                  <a:srgbClr val="000000"/>
                </a:solidFill>
                <a:latin typeface="Calibri" panose="020F0502020204030204" pitchFamily="34" charset="0"/>
              </a:rPr>
              <a:t> sans les </a:t>
            </a:r>
            <a:r>
              <a:rPr lang="en-US" sz="1600" i="1" dirty="0" err="1">
                <a:solidFill>
                  <a:srgbClr val="000000"/>
                </a:solidFill>
                <a:latin typeface="Calibri" panose="020F0502020204030204" pitchFamily="34" charset="0"/>
              </a:rPr>
              <a:t>dominer</a:t>
            </a:r>
            <a:r>
              <a:rPr lang="en-US" sz="1600" i="1" dirty="0">
                <a:solidFill>
                  <a:srgbClr val="000000"/>
                </a:solidFill>
                <a:latin typeface="Calibri" panose="020F0502020204030204" pitchFamily="34" charset="0"/>
              </a:rPr>
              <a:t> 
Prudence et </a:t>
            </a:r>
            <a:r>
              <a:rPr lang="en-US" sz="1600" i="1" dirty="0" err="1">
                <a:solidFill>
                  <a:srgbClr val="000000"/>
                </a:solidFill>
                <a:latin typeface="Calibri" panose="020F0502020204030204" pitchFamily="34" charset="0"/>
              </a:rPr>
              <a:t>responsabilité</a:t>
            </a:r>
            <a:r>
              <a:rPr lang="en-US" sz="1600" i="1" dirty="0">
                <a:solidFill>
                  <a:srgbClr val="000000"/>
                </a:solidFill>
                <a:latin typeface="Calibri" panose="020F0502020204030204" pitchFamily="34" charset="0"/>
              </a:rPr>
              <a:t> de prendre des </a:t>
            </a:r>
            <a:r>
              <a:rPr lang="en-US" sz="1600" i="1" dirty="0" err="1">
                <a:solidFill>
                  <a:srgbClr val="000000"/>
                </a:solidFill>
                <a:latin typeface="Calibri" panose="020F0502020204030204" pitchFamily="34" charset="0"/>
              </a:rPr>
              <a:t>décisions</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courageuses</a:t>
            </a:r>
            <a:r>
              <a:rPr lang="en-US" sz="1600" i="1" dirty="0">
                <a:solidFill>
                  <a:srgbClr val="000000"/>
                </a:solidFill>
                <a:latin typeface="Calibri" panose="020F0502020204030204" pitchFamily="34" charset="0"/>
              </a:rPr>
              <a:t>. 
La </a:t>
            </a:r>
            <a:r>
              <a:rPr lang="en-US" sz="1600" i="1" dirty="0" err="1">
                <a:solidFill>
                  <a:srgbClr val="000000"/>
                </a:solidFill>
                <a:latin typeface="Calibri" panose="020F0502020204030204" pitchFamily="34" charset="0"/>
              </a:rPr>
              <a:t>capacité</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d’établir</a:t>
            </a:r>
            <a:r>
              <a:rPr lang="en-US" sz="1600" i="1" dirty="0">
                <a:solidFill>
                  <a:srgbClr val="000000"/>
                </a:solidFill>
                <a:latin typeface="Calibri" panose="020F0502020204030204" pitchFamily="34" charset="0"/>
              </a:rPr>
              <a:t> des relations avec </a:t>
            </a:r>
            <a:r>
              <a:rPr lang="en-US" sz="1600" i="1" dirty="0" err="1">
                <a:solidFill>
                  <a:srgbClr val="000000"/>
                </a:solidFill>
                <a:latin typeface="Calibri" panose="020F0502020204030204" pitchFamily="34" charset="0"/>
              </a:rPr>
              <a:t>d’autres</a:t>
            </a:r>
            <a:r>
              <a:rPr lang="en-US" sz="1600" i="1" dirty="0">
                <a:solidFill>
                  <a:srgbClr val="000000"/>
                </a:solidFill>
                <a:latin typeface="Calibri" panose="020F0502020204030204" pitchFamily="34" charset="0"/>
              </a:rPr>
              <a:t> personnes qui ne </a:t>
            </a:r>
            <a:r>
              <a:rPr lang="en-US" sz="1600" i="1" dirty="0" err="1">
                <a:solidFill>
                  <a:srgbClr val="000000"/>
                </a:solidFill>
                <a:latin typeface="Calibri" panose="020F0502020204030204" pitchFamily="34" charset="0"/>
              </a:rPr>
              <a:t>partagent</a:t>
            </a:r>
            <a:r>
              <a:rPr lang="en-US" sz="1600" i="1" dirty="0">
                <a:solidFill>
                  <a:srgbClr val="000000"/>
                </a:solidFill>
                <a:latin typeface="Calibri" panose="020F0502020204030204" pitchFamily="34" charset="0"/>
              </a:rPr>
              <a:t> pas la </a:t>
            </a:r>
            <a:r>
              <a:rPr lang="en-US" sz="1600" i="1" dirty="0" err="1">
                <a:solidFill>
                  <a:srgbClr val="000000"/>
                </a:solidFill>
                <a:latin typeface="Calibri" panose="020F0502020204030204" pitchFamily="34" charset="0"/>
              </a:rPr>
              <a:t>même</a:t>
            </a:r>
            <a:r>
              <a:rPr lang="en-US" sz="1600" i="1" dirty="0">
                <a:solidFill>
                  <a:srgbClr val="000000"/>
                </a:solidFill>
                <a:latin typeface="Calibri" panose="020F0502020204030204" pitchFamily="34" charset="0"/>
              </a:rPr>
              <a:t> opinion. 
</a:t>
            </a:r>
            <a:r>
              <a:rPr lang="en-US" sz="1600" i="1" dirty="0" err="1">
                <a:solidFill>
                  <a:srgbClr val="000000"/>
                </a:solidFill>
                <a:latin typeface="Calibri" panose="020F0502020204030204" pitchFamily="34" charset="0"/>
              </a:rPr>
              <a:t>Compétences</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en</a:t>
            </a:r>
            <a:r>
              <a:rPr lang="en-US" sz="1600" i="1" dirty="0">
                <a:solidFill>
                  <a:srgbClr val="000000"/>
                </a:solidFill>
                <a:latin typeface="Calibri" panose="020F0502020204030204" pitchFamily="34" charset="0"/>
              </a:rPr>
              <a:t> communication pour </a:t>
            </a:r>
            <a:r>
              <a:rPr lang="en-US" sz="1600" i="1" dirty="0" err="1">
                <a:solidFill>
                  <a:srgbClr val="000000"/>
                </a:solidFill>
                <a:latin typeface="Calibri" panose="020F0502020204030204" pitchFamily="34" charset="0"/>
              </a:rPr>
              <a:t>vraiment</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entrer</a:t>
            </a:r>
            <a:r>
              <a:rPr lang="en-US" sz="1600" i="1" dirty="0">
                <a:solidFill>
                  <a:srgbClr val="000000"/>
                </a:solidFill>
                <a:latin typeface="Calibri" panose="020F0502020204030204" pitchFamily="34" charset="0"/>
              </a:rPr>
              <a:t> </a:t>
            </a:r>
            <a:r>
              <a:rPr lang="en-US" sz="1600" i="1" dirty="0" err="1">
                <a:solidFill>
                  <a:srgbClr val="000000"/>
                </a:solidFill>
                <a:latin typeface="Calibri" panose="020F0502020204030204" pitchFamily="34" charset="0"/>
              </a:rPr>
              <a:t>en</a:t>
            </a:r>
            <a:r>
              <a:rPr lang="en-US" sz="1600" i="1" dirty="0">
                <a:solidFill>
                  <a:srgbClr val="000000"/>
                </a:solidFill>
                <a:latin typeface="Calibri" panose="020F0502020204030204" pitchFamily="34" charset="0"/>
              </a:rPr>
              <a:t> contact avec oth</a:t>
            </a:r>
            <a:r>
              <a:rPr lang="en-US" sz="1400" i="1" dirty="0">
                <a:solidFill>
                  <a:srgbClr val="000000"/>
                </a:solidFill>
                <a:latin typeface="Calibri" panose="020F0502020204030204" pitchFamily="34" charset="0"/>
              </a:rPr>
              <a:t>ers. </a:t>
            </a:r>
            <a:endParaRPr lang="en-GB" sz="14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97449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E03494-4E6E-D4DC-1E5F-AA74914980E1}"/>
              </a:ext>
            </a:extLst>
          </p:cNvPr>
          <p:cNvSpPr>
            <a:spLocks noGrp="1"/>
          </p:cNvSpPr>
          <p:nvPr>
            <p:ph type="title"/>
          </p:nvPr>
        </p:nvSpPr>
        <p:spPr/>
        <p:txBody>
          <a:bodyPr>
            <a:normAutofit fontScale="90000"/>
          </a:bodyPr>
          <a:lstStyle/>
          <a:p>
            <a:r>
              <a:rPr lang="en-US" dirty="0" err="1"/>
              <a:t>Informations</a:t>
            </a:r>
            <a:r>
              <a:rPr lang="en-US" dirty="0"/>
              <a:t> de base et </a:t>
            </a:r>
            <a:r>
              <a:rPr lang="en-US" dirty="0" err="1"/>
              <a:t>niveaux</a:t>
            </a:r>
            <a:r>
              <a:rPr lang="en-US" dirty="0"/>
              <a:t> du jeu
</a:t>
            </a:r>
            <a:endParaRPr lang="en-GB" dirty="0"/>
          </a:p>
        </p:txBody>
      </p:sp>
      <p:sp>
        <p:nvSpPr>
          <p:cNvPr id="3" name="Θέση περιεχομένου 2">
            <a:extLst>
              <a:ext uri="{FF2B5EF4-FFF2-40B4-BE49-F238E27FC236}">
                <a16:creationId xmlns:a16="http://schemas.microsoft.com/office/drawing/2014/main" id="{51CAEAD5-B4B9-FBA4-02AA-01349125641D}"/>
              </a:ext>
            </a:extLst>
          </p:cNvPr>
          <p:cNvSpPr>
            <a:spLocks noGrp="1"/>
          </p:cNvSpPr>
          <p:nvPr>
            <p:ph sz="half" idx="1"/>
          </p:nvPr>
        </p:nvSpPr>
        <p:spPr>
          <a:xfrm>
            <a:off x="423528" y="2074956"/>
            <a:ext cx="5409663" cy="3981958"/>
          </a:xfrm>
          <a:custGeom>
            <a:avLst/>
            <a:gdLst>
              <a:gd name="connsiteX0" fmla="*/ 0 w 5409663"/>
              <a:gd name="connsiteY0" fmla="*/ 0 h 3981958"/>
              <a:gd name="connsiteX1" fmla="*/ 5409663 w 5409663"/>
              <a:gd name="connsiteY1" fmla="*/ 0 h 3981958"/>
              <a:gd name="connsiteX2" fmla="*/ 5409663 w 5409663"/>
              <a:gd name="connsiteY2" fmla="*/ 3981958 h 3981958"/>
              <a:gd name="connsiteX3" fmla="*/ 0 w 5409663"/>
              <a:gd name="connsiteY3" fmla="*/ 3981958 h 3981958"/>
              <a:gd name="connsiteX4" fmla="*/ 0 w 5409663"/>
              <a:gd name="connsiteY4" fmla="*/ 0 h 398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3" h="3981958" fill="none" extrusionOk="0">
                <a:moveTo>
                  <a:pt x="0" y="0"/>
                </a:moveTo>
                <a:cubicBezTo>
                  <a:pt x="713129" y="-127801"/>
                  <a:pt x="4252009" y="112980"/>
                  <a:pt x="5409663" y="0"/>
                </a:cubicBezTo>
                <a:cubicBezTo>
                  <a:pt x="5354573" y="774844"/>
                  <a:pt x="5328275" y="2278817"/>
                  <a:pt x="5409663" y="3981958"/>
                </a:cubicBezTo>
                <a:cubicBezTo>
                  <a:pt x="4112381" y="4070782"/>
                  <a:pt x="2229758" y="3954575"/>
                  <a:pt x="0" y="3981958"/>
                </a:cubicBezTo>
                <a:cubicBezTo>
                  <a:pt x="99667" y="2040610"/>
                  <a:pt x="-35515" y="1020978"/>
                  <a:pt x="0" y="0"/>
                </a:cubicBezTo>
                <a:close/>
              </a:path>
              <a:path w="5409663" h="3981958" stroke="0" extrusionOk="0">
                <a:moveTo>
                  <a:pt x="0" y="0"/>
                </a:moveTo>
                <a:cubicBezTo>
                  <a:pt x="2396593" y="166551"/>
                  <a:pt x="3581751" y="58723"/>
                  <a:pt x="5409663" y="0"/>
                </a:cubicBezTo>
                <a:cubicBezTo>
                  <a:pt x="5398261" y="1600981"/>
                  <a:pt x="5413306" y="3094320"/>
                  <a:pt x="5409663" y="3981958"/>
                </a:cubicBezTo>
                <a:cubicBezTo>
                  <a:pt x="4635360" y="3926995"/>
                  <a:pt x="2433893" y="3920214"/>
                  <a:pt x="0" y="3981958"/>
                </a:cubicBezTo>
                <a:cubicBezTo>
                  <a:pt x="-64595" y="2004468"/>
                  <a:pt x="101925" y="679479"/>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332357185">
                  <ask:type>
                    <ask:lineSketchCurved/>
                  </ask:type>
                </ask:lineSketchStyleProps>
              </a:ext>
            </a:extLst>
          </a:ln>
        </p:spPr>
        <p:txBody>
          <a:bodyPr>
            <a:normAutofit fontScale="92500" lnSpcReduction="20000"/>
          </a:bodyPr>
          <a:lstStyle/>
          <a:p>
            <a:pPr marL="0" indent="0">
              <a:buNone/>
            </a:pPr>
            <a:r>
              <a:rPr lang="en-GB" sz="1800" b="1" dirty="0" err="1">
                <a:solidFill>
                  <a:srgbClr val="DF8D09"/>
                </a:solidFill>
                <a:latin typeface="Calibri" panose="020F0502020204030204" pitchFamily="34" charset="0"/>
              </a:rPr>
              <a:t>Niveau</a:t>
            </a:r>
            <a:r>
              <a:rPr lang="en-GB" sz="1800" b="1" dirty="0">
                <a:solidFill>
                  <a:srgbClr val="DF8D09"/>
                </a:solidFill>
                <a:latin typeface="Calibri" panose="020F0502020204030204" pitchFamily="34" charset="0"/>
              </a:rPr>
              <a:t> 1 
</a:t>
            </a:r>
          </a:p>
          <a:p>
            <a:r>
              <a:rPr lang="en-GB" sz="1800" dirty="0">
                <a:latin typeface="Calibri" panose="020F0502020204030204" pitchFamily="34" charset="0"/>
              </a:rPr>
              <a:t>Au </a:t>
            </a:r>
            <a:r>
              <a:rPr lang="en-GB" sz="1800" dirty="0" err="1">
                <a:latin typeface="Calibri" panose="020F0502020204030204" pitchFamily="34" charset="0"/>
              </a:rPr>
              <a:t>niveau</a:t>
            </a:r>
            <a:r>
              <a:rPr lang="en-GB" sz="1800" dirty="0">
                <a:latin typeface="Calibri" panose="020F0502020204030204" pitchFamily="34" charset="0"/>
              </a:rPr>
              <a:t> 1, </a:t>
            </a:r>
            <a:r>
              <a:rPr lang="en-GB" sz="1800" dirty="0" err="1">
                <a:latin typeface="Calibri" panose="020F0502020204030204" pitchFamily="34" charset="0"/>
              </a:rPr>
              <a:t>chaque</a:t>
            </a:r>
            <a:r>
              <a:rPr lang="en-GB" sz="1800" dirty="0">
                <a:latin typeface="Calibri" panose="020F0502020204030204" pitchFamily="34" charset="0"/>
              </a:rPr>
              <a:t> équipe </a:t>
            </a:r>
            <a:r>
              <a:rPr lang="en-GB" sz="1800" dirty="0" err="1">
                <a:latin typeface="Calibri" panose="020F0502020204030204" pitchFamily="34" charset="0"/>
              </a:rPr>
              <a:t>développe</a:t>
            </a:r>
            <a:r>
              <a:rPr lang="en-GB" sz="1800" dirty="0">
                <a:latin typeface="Calibri" panose="020F0502020204030204" pitchFamily="34" charset="0"/>
              </a:rPr>
              <a:t> </a:t>
            </a:r>
            <a:r>
              <a:rPr lang="en-GB" sz="1800" dirty="0" err="1">
                <a:latin typeface="Calibri" panose="020F0502020204030204" pitchFamily="34" charset="0"/>
              </a:rPr>
              <a:t>une</a:t>
            </a:r>
            <a:r>
              <a:rPr lang="en-GB" sz="1800" dirty="0">
                <a:latin typeface="Calibri" panose="020F0502020204030204" pitchFamily="34" charset="0"/>
              </a:rPr>
              <a:t> situation de </a:t>
            </a:r>
            <a:r>
              <a:rPr lang="en-GB" sz="1800" dirty="0" err="1">
                <a:latin typeface="Calibri" panose="020F0502020204030204" pitchFamily="34" charset="0"/>
              </a:rPr>
              <a:t>départ</a:t>
            </a:r>
            <a:r>
              <a:rPr lang="en-GB" sz="1800" dirty="0">
                <a:latin typeface="Calibri" panose="020F0502020204030204" pitchFamily="34" charset="0"/>
              </a:rPr>
              <a:t> </a:t>
            </a:r>
            <a:r>
              <a:rPr lang="en-GB" sz="1800" dirty="0" err="1">
                <a:latin typeface="Calibri" panose="020F0502020204030204" pitchFamily="34" charset="0"/>
              </a:rPr>
              <a:t>passionnante</a:t>
            </a:r>
            <a:r>
              <a:rPr lang="en-GB" sz="1800" dirty="0">
                <a:latin typeface="Calibri" panose="020F0502020204030204" pitchFamily="34" charset="0"/>
              </a:rPr>
              <a:t> (un </a:t>
            </a:r>
            <a:r>
              <a:rPr lang="en-GB" sz="1800" dirty="0" err="1">
                <a:latin typeface="Calibri" panose="020F0502020204030204" pitchFamily="34" charset="0"/>
              </a:rPr>
              <a:t>problème</a:t>
            </a:r>
            <a:r>
              <a:rPr lang="en-GB" sz="1800" dirty="0">
                <a:latin typeface="Calibri" panose="020F0502020204030204" pitchFamily="34" charset="0"/>
              </a:rPr>
              <a:t> à </a:t>
            </a:r>
            <a:r>
              <a:rPr lang="en-GB" sz="1800" dirty="0" err="1">
                <a:latin typeface="Calibri" panose="020F0502020204030204" pitchFamily="34" charset="0"/>
              </a:rPr>
              <a:t>résoudre</a:t>
            </a:r>
            <a:r>
              <a:rPr lang="en-GB" sz="1800" dirty="0">
                <a:latin typeface="Calibri" panose="020F0502020204030204" pitchFamily="34" charset="0"/>
              </a:rPr>
              <a:t>) à </a:t>
            </a:r>
            <a:r>
              <a:rPr lang="en-GB" sz="1800" dirty="0" err="1">
                <a:latin typeface="Calibri" panose="020F0502020204030204" pitchFamily="34" charset="0"/>
              </a:rPr>
              <a:t>l’aide</a:t>
            </a:r>
            <a:r>
              <a:rPr lang="en-GB" sz="1800" dirty="0">
                <a:latin typeface="Calibri" panose="020F0502020204030204" pitchFamily="34" charset="0"/>
              </a:rPr>
              <a:t> de quatre </a:t>
            </a:r>
            <a:r>
              <a:rPr lang="en-GB" sz="1800" dirty="0" err="1">
                <a:latin typeface="Calibri" panose="020F0502020204030204" pitchFamily="34" charset="0"/>
              </a:rPr>
              <a:t>cartes</a:t>
            </a:r>
            <a:r>
              <a:rPr lang="en-GB" sz="1800" dirty="0">
                <a:latin typeface="Calibri" panose="020F0502020204030204" pitchFamily="34" charset="0"/>
              </a:rPr>
              <a:t> </a:t>
            </a:r>
            <a:r>
              <a:rPr lang="en-GB" sz="1800" dirty="0" err="1">
                <a:latin typeface="Calibri" panose="020F0502020204030204" pitchFamily="34" charset="0"/>
              </a:rPr>
              <a:t>tirées</a:t>
            </a:r>
            <a:r>
              <a:rPr lang="en-GB" sz="1800" dirty="0">
                <a:latin typeface="Calibri" panose="020F0502020204030204" pitchFamily="34" charset="0"/>
              </a:rPr>
              <a:t>. Ensuite, les équipes </a:t>
            </a:r>
            <a:r>
              <a:rPr lang="en-GB" sz="1800" dirty="0" err="1">
                <a:latin typeface="Calibri" panose="020F0502020204030204" pitchFamily="34" charset="0"/>
              </a:rPr>
              <a:t>présentent</a:t>
            </a:r>
            <a:r>
              <a:rPr lang="en-GB" sz="1800" dirty="0">
                <a:latin typeface="Calibri" panose="020F0502020204030204" pitchFamily="34" charset="0"/>
              </a:rPr>
              <a:t> </a:t>
            </a:r>
            <a:r>
              <a:rPr lang="en-GB" sz="1800" dirty="0" err="1">
                <a:latin typeface="Calibri" panose="020F0502020204030204" pitchFamily="34" charset="0"/>
              </a:rPr>
              <a:t>leur</a:t>
            </a:r>
            <a:r>
              <a:rPr lang="en-GB" sz="1800" dirty="0">
                <a:latin typeface="Calibri" panose="020F0502020204030204" pitchFamily="34" charset="0"/>
              </a:rPr>
              <a:t> </a:t>
            </a:r>
            <a:r>
              <a:rPr lang="en-GB" sz="1800" dirty="0" err="1">
                <a:latin typeface="Calibri" panose="020F0502020204030204" pitchFamily="34" charset="0"/>
              </a:rPr>
              <a:t>histoire</a:t>
            </a:r>
            <a:r>
              <a:rPr lang="en-GB" sz="1800" dirty="0">
                <a:latin typeface="Calibri" panose="020F0502020204030204" pitchFamily="34" charset="0"/>
              </a:rPr>
              <a:t> à la </a:t>
            </a:r>
            <a:r>
              <a:rPr lang="en-GB" sz="1800" dirty="0" err="1">
                <a:latin typeface="Calibri" panose="020F0502020204030204" pitchFamily="34" charset="0"/>
              </a:rPr>
              <a:t>classe</a:t>
            </a:r>
            <a:r>
              <a:rPr lang="en-GB" sz="1800" dirty="0">
                <a:latin typeface="Calibri" panose="020F0502020204030204" pitchFamily="34" charset="0"/>
              </a:rPr>
              <a:t> et </a:t>
            </a:r>
            <a:r>
              <a:rPr lang="en-GB" sz="1800" dirty="0" err="1">
                <a:latin typeface="Calibri" panose="020F0502020204030204" pitchFamily="34" charset="0"/>
              </a:rPr>
              <a:t>reçoivent</a:t>
            </a:r>
            <a:r>
              <a:rPr lang="en-GB" sz="1800" dirty="0">
                <a:latin typeface="Calibri" panose="020F0502020204030204" pitchFamily="34" charset="0"/>
              </a:rPr>
              <a:t> des points pour </a:t>
            </a:r>
            <a:r>
              <a:rPr lang="en-GB" sz="1800" dirty="0" err="1">
                <a:latin typeface="Calibri" panose="020F0502020204030204" pitchFamily="34" charset="0"/>
              </a:rPr>
              <a:t>cela</a:t>
            </a:r>
            <a:r>
              <a:rPr lang="en-GB" sz="1800" dirty="0">
                <a:latin typeface="Calibri" panose="020F0502020204030204" pitchFamily="34" charset="0"/>
              </a:rPr>
              <a:t>. </a:t>
            </a:r>
          </a:p>
          <a:p>
            <a:pPr marL="0" indent="0">
              <a:buNone/>
            </a:pPr>
            <a:r>
              <a:rPr lang="en-GB" sz="1800" b="1" dirty="0">
                <a:solidFill>
                  <a:srgbClr val="DF8D09"/>
                </a:solidFill>
                <a:latin typeface="Calibri" panose="020F0502020204030204" pitchFamily="34" charset="0"/>
              </a:rPr>
              <a:t>
</a:t>
            </a:r>
            <a:r>
              <a:rPr lang="en-GB" sz="1800" b="1" dirty="0" err="1">
                <a:solidFill>
                  <a:srgbClr val="DF8D09"/>
                </a:solidFill>
                <a:latin typeface="Calibri" panose="020F0502020204030204" pitchFamily="34" charset="0"/>
              </a:rPr>
              <a:t>Niveau</a:t>
            </a:r>
            <a:r>
              <a:rPr lang="en-GB" sz="1800" b="1" dirty="0">
                <a:solidFill>
                  <a:srgbClr val="DF8D09"/>
                </a:solidFill>
                <a:latin typeface="Calibri" panose="020F0502020204030204" pitchFamily="34" charset="0"/>
              </a:rPr>
              <a:t> 2 
</a:t>
            </a:r>
          </a:p>
          <a:p>
            <a:r>
              <a:rPr lang="en-GB" sz="1800" dirty="0">
                <a:latin typeface="Calibri" panose="020F0502020204030204" pitchFamily="34" charset="0"/>
              </a:rPr>
              <a:t>Pour </a:t>
            </a:r>
            <a:r>
              <a:rPr lang="en-GB" sz="1800" dirty="0" err="1">
                <a:latin typeface="Calibri" panose="020F0502020204030204" pitchFamily="34" charset="0"/>
              </a:rPr>
              <a:t>résoudre</a:t>
            </a:r>
            <a:r>
              <a:rPr lang="en-GB" sz="1800" dirty="0">
                <a:latin typeface="Calibri" panose="020F0502020204030204" pitchFamily="34" charset="0"/>
              </a:rPr>
              <a:t> le </a:t>
            </a:r>
            <a:r>
              <a:rPr lang="en-GB" sz="1800" dirty="0" err="1">
                <a:latin typeface="Calibri" panose="020F0502020204030204" pitchFamily="34" charset="0"/>
              </a:rPr>
              <a:t>problème</a:t>
            </a:r>
            <a:r>
              <a:rPr lang="en-GB" sz="1800" dirty="0">
                <a:latin typeface="Calibri" panose="020F0502020204030204" pitchFamily="34" charset="0"/>
              </a:rPr>
              <a:t> de </a:t>
            </a:r>
            <a:r>
              <a:rPr lang="en-GB" sz="1800" dirty="0" err="1">
                <a:latin typeface="Calibri" panose="020F0502020204030204" pitchFamily="34" charset="0"/>
              </a:rPr>
              <a:t>leur</a:t>
            </a:r>
            <a:r>
              <a:rPr lang="en-GB" sz="1800" dirty="0">
                <a:latin typeface="Calibri" panose="020F0502020204030204" pitchFamily="34" charset="0"/>
              </a:rPr>
              <a:t> situation </a:t>
            </a:r>
            <a:r>
              <a:rPr lang="en-GB" sz="1800" dirty="0" err="1">
                <a:latin typeface="Calibri" panose="020F0502020204030204" pitchFamily="34" charset="0"/>
              </a:rPr>
              <a:t>initiale</a:t>
            </a:r>
            <a:r>
              <a:rPr lang="en-GB" sz="1800" dirty="0">
                <a:latin typeface="Calibri" panose="020F0502020204030204" pitchFamily="34" charset="0"/>
              </a:rPr>
              <a:t>, les équipes </a:t>
            </a:r>
            <a:r>
              <a:rPr lang="en-GB" sz="1800" dirty="0" err="1">
                <a:latin typeface="Calibri" panose="020F0502020204030204" pitchFamily="34" charset="0"/>
              </a:rPr>
              <a:t>ont</a:t>
            </a:r>
            <a:r>
              <a:rPr lang="en-GB" sz="1800" dirty="0">
                <a:latin typeface="Calibri" panose="020F0502020204030204" pitchFamily="34" charset="0"/>
              </a:rPr>
              <a:t> </a:t>
            </a:r>
            <a:r>
              <a:rPr lang="en-GB" sz="1800" dirty="0" err="1">
                <a:latin typeface="Calibri" panose="020F0502020204030204" pitchFamily="34" charset="0"/>
              </a:rPr>
              <a:t>besoin</a:t>
            </a:r>
            <a:r>
              <a:rPr lang="en-GB" sz="1800" dirty="0">
                <a:latin typeface="Calibri" panose="020F0502020204030204" pitchFamily="34" charset="0"/>
              </a:rPr>
              <a:t> de </a:t>
            </a:r>
            <a:r>
              <a:rPr lang="en-GB" sz="1800" dirty="0" err="1">
                <a:latin typeface="Calibri" panose="020F0502020204030204" pitchFamily="34" charset="0"/>
              </a:rPr>
              <a:t>l’aide</a:t>
            </a:r>
            <a:r>
              <a:rPr lang="en-GB" sz="1800" dirty="0">
                <a:latin typeface="Calibri" panose="020F0502020204030204" pitchFamily="34" charset="0"/>
              </a:rPr>
              <a:t> des avatars. </a:t>
            </a:r>
            <a:r>
              <a:rPr lang="en-GB" sz="1800" dirty="0" err="1">
                <a:latin typeface="Calibri" panose="020F0502020204030204" pitchFamily="34" charset="0"/>
              </a:rPr>
              <a:t>Ils</a:t>
            </a:r>
            <a:r>
              <a:rPr lang="en-GB" sz="1800" dirty="0">
                <a:latin typeface="Calibri" panose="020F0502020204030204" pitchFamily="34" charset="0"/>
              </a:rPr>
              <a:t> </a:t>
            </a:r>
            <a:r>
              <a:rPr lang="en-GB" sz="1800" dirty="0" err="1">
                <a:latin typeface="Calibri" panose="020F0502020204030204" pitchFamily="34" charset="0"/>
              </a:rPr>
              <a:t>doivent</a:t>
            </a:r>
            <a:r>
              <a:rPr lang="en-GB" sz="1800" dirty="0">
                <a:latin typeface="Calibri" panose="020F0502020204030204" pitchFamily="34" charset="0"/>
              </a:rPr>
              <a:t> faire </a:t>
            </a:r>
            <a:r>
              <a:rPr lang="en-GB" sz="1800" dirty="0" err="1">
                <a:latin typeface="Calibri" panose="020F0502020204030204" pitchFamily="34" charset="0"/>
              </a:rPr>
              <a:t>correspondre</a:t>
            </a:r>
            <a:r>
              <a:rPr lang="en-GB" sz="1800" dirty="0">
                <a:latin typeface="Calibri" panose="020F0502020204030204" pitchFamily="34" charset="0"/>
              </a:rPr>
              <a:t> </a:t>
            </a:r>
            <a:r>
              <a:rPr lang="en-GB" sz="1800" dirty="0" err="1">
                <a:latin typeface="Calibri" panose="020F0502020204030204" pitchFamily="34" charset="0"/>
              </a:rPr>
              <a:t>correctement</a:t>
            </a:r>
            <a:r>
              <a:rPr lang="en-GB" sz="1800" dirty="0">
                <a:latin typeface="Calibri" panose="020F0502020204030204" pitchFamily="34" charset="0"/>
              </a:rPr>
              <a:t> les </a:t>
            </a:r>
            <a:r>
              <a:rPr lang="en-GB" sz="1800" dirty="0" err="1">
                <a:latin typeface="Calibri" panose="020F0502020204030204" pitchFamily="34" charset="0"/>
              </a:rPr>
              <a:t>cartes</a:t>
            </a:r>
            <a:r>
              <a:rPr lang="en-GB" sz="1800" dirty="0">
                <a:latin typeface="Calibri" panose="020F0502020204030204" pitchFamily="34" charset="0"/>
              </a:rPr>
              <a:t> d’état au </a:t>
            </a:r>
            <a:r>
              <a:rPr lang="en-GB" sz="1800" dirty="0" err="1">
                <a:latin typeface="Calibri" panose="020F0502020204030204" pitchFamily="34" charset="0"/>
              </a:rPr>
              <a:t>besoin</a:t>
            </a:r>
            <a:r>
              <a:rPr lang="en-GB" sz="1800" dirty="0">
                <a:latin typeface="Calibri" panose="020F0502020204030204" pitchFamily="34" charset="0"/>
              </a:rPr>
              <a:t> de base </a:t>
            </a:r>
            <a:r>
              <a:rPr lang="en-GB" sz="1800" dirty="0" err="1">
                <a:latin typeface="Calibri" panose="020F0502020204030204" pitchFamily="34" charset="0"/>
              </a:rPr>
              <a:t>auquel</a:t>
            </a:r>
            <a:r>
              <a:rPr lang="en-GB" sz="1800" dirty="0">
                <a:latin typeface="Calibri" panose="020F0502020204030204" pitchFamily="34" charset="0"/>
              </a:rPr>
              <a:t> </a:t>
            </a:r>
            <a:r>
              <a:rPr lang="en-GB" sz="1800" dirty="0" err="1">
                <a:latin typeface="Calibri" panose="020F0502020204030204" pitchFamily="34" charset="0"/>
              </a:rPr>
              <a:t>elles</a:t>
            </a:r>
            <a:r>
              <a:rPr lang="en-GB" sz="1800" dirty="0">
                <a:latin typeface="Calibri" panose="020F0502020204030204" pitchFamily="34" charset="0"/>
              </a:rPr>
              <a:t> </a:t>
            </a:r>
            <a:r>
              <a:rPr lang="en-GB" sz="1800" dirty="0" err="1">
                <a:latin typeface="Calibri" panose="020F0502020204030204" pitchFamily="34" charset="0"/>
              </a:rPr>
              <a:t>appartiennent</a:t>
            </a:r>
            <a:r>
              <a:rPr lang="en-GB" sz="1800" dirty="0">
                <a:latin typeface="Calibri" panose="020F0502020204030204" pitchFamily="34" charset="0"/>
              </a:rPr>
              <a:t>. Le code QR sur </a:t>
            </a:r>
            <a:r>
              <a:rPr lang="en-GB" sz="1800" dirty="0" err="1">
                <a:latin typeface="Calibri" panose="020F0502020204030204" pitchFamily="34" charset="0"/>
              </a:rPr>
              <a:t>chaque</a:t>
            </a:r>
            <a:r>
              <a:rPr lang="en-GB" sz="1800" dirty="0">
                <a:latin typeface="Calibri" panose="020F0502020204030204" pitchFamily="34" charset="0"/>
              </a:rPr>
              <a:t> carte </a:t>
            </a:r>
            <a:r>
              <a:rPr lang="en-GB" sz="1800" dirty="0" err="1">
                <a:latin typeface="Calibri" panose="020F0502020204030204" pitchFamily="34" charset="0"/>
              </a:rPr>
              <a:t>mène</a:t>
            </a:r>
            <a:r>
              <a:rPr lang="en-GB" sz="1800" dirty="0">
                <a:latin typeface="Calibri" panose="020F0502020204030204" pitchFamily="34" charset="0"/>
              </a:rPr>
              <a:t> à la solution. </a:t>
            </a:r>
            <a:endParaRPr lang="en-GB" dirty="0"/>
          </a:p>
        </p:txBody>
      </p:sp>
      <p:sp>
        <p:nvSpPr>
          <p:cNvPr id="4" name="Θέση περιεχομένου 3">
            <a:extLst>
              <a:ext uri="{FF2B5EF4-FFF2-40B4-BE49-F238E27FC236}">
                <a16:creationId xmlns:a16="http://schemas.microsoft.com/office/drawing/2014/main" id="{EDC7DA20-33D6-9136-41ED-254B085D65CD}"/>
              </a:ext>
            </a:extLst>
          </p:cNvPr>
          <p:cNvSpPr>
            <a:spLocks noGrp="1"/>
          </p:cNvSpPr>
          <p:nvPr>
            <p:ph sz="half" idx="2"/>
          </p:nvPr>
        </p:nvSpPr>
        <p:spPr>
          <a:xfrm>
            <a:off x="6172199" y="2711450"/>
            <a:ext cx="5865608" cy="3766058"/>
          </a:xfrm>
          <a:custGeom>
            <a:avLst/>
            <a:gdLst>
              <a:gd name="connsiteX0" fmla="*/ 0 w 5865608"/>
              <a:gd name="connsiteY0" fmla="*/ 0 h 3766058"/>
              <a:gd name="connsiteX1" fmla="*/ 5865608 w 5865608"/>
              <a:gd name="connsiteY1" fmla="*/ 0 h 3766058"/>
              <a:gd name="connsiteX2" fmla="*/ 5865608 w 5865608"/>
              <a:gd name="connsiteY2" fmla="*/ 3766058 h 3766058"/>
              <a:gd name="connsiteX3" fmla="*/ 0 w 5865608"/>
              <a:gd name="connsiteY3" fmla="*/ 3766058 h 3766058"/>
              <a:gd name="connsiteX4" fmla="*/ 0 w 5865608"/>
              <a:gd name="connsiteY4" fmla="*/ 0 h 376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608" h="3766058" fill="none" extrusionOk="0">
                <a:moveTo>
                  <a:pt x="0" y="0"/>
                </a:moveTo>
                <a:cubicBezTo>
                  <a:pt x="2651291" y="118651"/>
                  <a:pt x="5067214" y="-122561"/>
                  <a:pt x="5865608" y="0"/>
                </a:cubicBezTo>
                <a:cubicBezTo>
                  <a:pt x="5701424" y="575249"/>
                  <a:pt x="5727578" y="1895591"/>
                  <a:pt x="5865608" y="3766058"/>
                </a:cubicBezTo>
                <a:cubicBezTo>
                  <a:pt x="3521271" y="3700010"/>
                  <a:pt x="1755656" y="3619660"/>
                  <a:pt x="0" y="3766058"/>
                </a:cubicBezTo>
                <a:cubicBezTo>
                  <a:pt x="-10597" y="2432914"/>
                  <a:pt x="5051" y="798528"/>
                  <a:pt x="0" y="0"/>
                </a:cubicBezTo>
                <a:close/>
              </a:path>
              <a:path w="5865608" h="3766058" stroke="0" extrusionOk="0">
                <a:moveTo>
                  <a:pt x="0" y="0"/>
                </a:moveTo>
                <a:cubicBezTo>
                  <a:pt x="2288216" y="-126576"/>
                  <a:pt x="3871204" y="10945"/>
                  <a:pt x="5865608" y="0"/>
                </a:cubicBezTo>
                <a:cubicBezTo>
                  <a:pt x="6028374" y="1269005"/>
                  <a:pt x="5979314" y="2895445"/>
                  <a:pt x="5865608" y="3766058"/>
                </a:cubicBezTo>
                <a:cubicBezTo>
                  <a:pt x="5000411" y="3894991"/>
                  <a:pt x="764894" y="3721774"/>
                  <a:pt x="0" y="3766058"/>
                </a:cubicBezTo>
                <a:cubicBezTo>
                  <a:pt x="102854" y="2441941"/>
                  <a:pt x="2284" y="1661001"/>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095663264">
                  <ask:type>
                    <ask:lineSketchCurved/>
                  </ask:type>
                </ask:lineSketchStyleProps>
              </a:ext>
            </a:extLst>
          </a:ln>
        </p:spPr>
        <p:txBody>
          <a:bodyPr>
            <a:normAutofit fontScale="92500" lnSpcReduction="20000"/>
          </a:bodyPr>
          <a:lstStyle/>
          <a:p>
            <a:pPr marL="0" indent="0">
              <a:buNone/>
            </a:pPr>
            <a:r>
              <a:rPr lang="en-GB" sz="1800" b="1" dirty="0" err="1">
                <a:solidFill>
                  <a:srgbClr val="DF8D09"/>
                </a:solidFill>
                <a:latin typeface="Calibri" panose="020F0502020204030204" pitchFamily="34" charset="0"/>
              </a:rPr>
              <a:t>Niveau</a:t>
            </a:r>
            <a:r>
              <a:rPr lang="en-GB" sz="1800" b="1" dirty="0">
                <a:solidFill>
                  <a:srgbClr val="DF8D09"/>
                </a:solidFill>
                <a:latin typeface="Calibri" panose="020F0502020204030204" pitchFamily="34" charset="0"/>
              </a:rPr>
              <a:t> 3 </a:t>
            </a:r>
          </a:p>
          <a:p>
            <a:r>
              <a:rPr lang="en-GB" sz="1800" b="1" dirty="0">
                <a:latin typeface="Calibri" panose="020F0502020204030204" pitchFamily="34" charset="0"/>
              </a:rPr>
              <a:t>ACT – Phase : </a:t>
            </a:r>
            <a:r>
              <a:rPr lang="en-GB" sz="1800" dirty="0" err="1">
                <a:latin typeface="Calibri" panose="020F0502020204030204" pitchFamily="34" charset="0"/>
              </a:rPr>
              <a:t>Chaque</a:t>
            </a:r>
            <a:r>
              <a:rPr lang="en-GB" sz="1800" dirty="0">
                <a:latin typeface="Calibri" panose="020F0502020204030204" pitchFamily="34" charset="0"/>
              </a:rPr>
              <a:t> </a:t>
            </a:r>
            <a:r>
              <a:rPr lang="en-GB" sz="1800" dirty="0" err="1">
                <a:latin typeface="Calibri" panose="020F0502020204030204" pitchFamily="34" charset="0"/>
              </a:rPr>
              <a:t>membre</a:t>
            </a:r>
            <a:r>
              <a:rPr lang="en-GB" sz="1800" dirty="0">
                <a:latin typeface="Calibri" panose="020F0502020204030204" pitchFamily="34" charset="0"/>
              </a:rPr>
              <a:t> de </a:t>
            </a:r>
            <a:r>
              <a:rPr lang="en-GB" sz="1800" dirty="0" err="1">
                <a:latin typeface="Calibri" panose="020F0502020204030204" pitchFamily="34" charset="0"/>
              </a:rPr>
              <a:t>l’équipe</a:t>
            </a:r>
            <a:r>
              <a:rPr lang="en-GB" sz="1800" dirty="0">
                <a:latin typeface="Calibri" panose="020F0502020204030204" pitchFamily="34" charset="0"/>
              </a:rPr>
              <a:t> </a:t>
            </a:r>
            <a:r>
              <a:rPr lang="en-GB" sz="1800" dirty="0" err="1">
                <a:latin typeface="Calibri" panose="020F0502020204030204" pitchFamily="34" charset="0"/>
              </a:rPr>
              <a:t>est</a:t>
            </a:r>
            <a:r>
              <a:rPr lang="en-GB" sz="1800" dirty="0">
                <a:latin typeface="Calibri" panose="020F0502020204030204" pitchFamily="34" charset="0"/>
              </a:rPr>
              <a:t> </a:t>
            </a:r>
            <a:r>
              <a:rPr lang="en-GB" sz="1800" dirty="0" err="1">
                <a:latin typeface="Calibri" panose="020F0502020204030204" pitchFamily="34" charset="0"/>
              </a:rPr>
              <a:t>devenu</a:t>
            </a:r>
            <a:r>
              <a:rPr lang="en-GB" sz="1800" dirty="0">
                <a:latin typeface="Calibri" panose="020F0502020204030204" pitchFamily="34" charset="0"/>
              </a:rPr>
              <a:t> un expert dans un </a:t>
            </a:r>
            <a:r>
              <a:rPr lang="en-GB" sz="1800" dirty="0" err="1">
                <a:latin typeface="Calibri" panose="020F0502020204030204" pitchFamily="34" charset="0"/>
              </a:rPr>
              <a:t>besoin</a:t>
            </a:r>
            <a:r>
              <a:rPr lang="en-GB" sz="1800" dirty="0">
                <a:latin typeface="Calibri" panose="020F0502020204030204" pitchFamily="34" charset="0"/>
              </a:rPr>
              <a:t> de base particulier grâce à la carte super </a:t>
            </a:r>
            <a:r>
              <a:rPr lang="en-GB" sz="1800" dirty="0" err="1">
                <a:latin typeface="Calibri" panose="020F0502020204030204" pitchFamily="34" charset="0"/>
              </a:rPr>
              <a:t>pouvoir</a:t>
            </a:r>
            <a:r>
              <a:rPr lang="en-GB" sz="1800" dirty="0">
                <a:latin typeface="Calibri" panose="020F0502020204030204" pitchFamily="34" charset="0"/>
              </a:rPr>
              <a:t> </a:t>
            </a:r>
            <a:r>
              <a:rPr lang="en-GB" sz="1800" dirty="0" err="1">
                <a:latin typeface="Calibri" panose="020F0502020204030204" pitchFamily="34" charset="0"/>
              </a:rPr>
              <a:t>qu’il</a:t>
            </a:r>
            <a:r>
              <a:rPr lang="en-GB" sz="1800" dirty="0">
                <a:latin typeface="Calibri" panose="020F0502020204030204" pitchFamily="34" charset="0"/>
              </a:rPr>
              <a:t> a reçue au </a:t>
            </a:r>
            <a:r>
              <a:rPr lang="en-GB" sz="1800" dirty="0" err="1">
                <a:latin typeface="Calibri" panose="020F0502020204030204" pitchFamily="34" charset="0"/>
              </a:rPr>
              <a:t>niveau</a:t>
            </a:r>
            <a:r>
              <a:rPr lang="en-GB" sz="1800" dirty="0">
                <a:latin typeface="Calibri" panose="020F0502020204030204" pitchFamily="34" charset="0"/>
              </a:rPr>
              <a:t> 2. Ce </a:t>
            </a:r>
            <a:r>
              <a:rPr lang="en-GB" sz="1800" dirty="0" err="1">
                <a:latin typeface="Calibri" panose="020F0502020204030204" pitchFamily="34" charset="0"/>
              </a:rPr>
              <a:t>membre</a:t>
            </a:r>
            <a:r>
              <a:rPr lang="en-GB" sz="1800" dirty="0">
                <a:latin typeface="Calibri" panose="020F0502020204030204" pitchFamily="34" charset="0"/>
              </a:rPr>
              <a:t> de </a:t>
            </a:r>
            <a:r>
              <a:rPr lang="en-GB" sz="1800" dirty="0" err="1">
                <a:latin typeface="Calibri" panose="020F0502020204030204" pitchFamily="34" charset="0"/>
              </a:rPr>
              <a:t>l’équipe</a:t>
            </a:r>
            <a:r>
              <a:rPr lang="en-GB" sz="1800" dirty="0">
                <a:latin typeface="Calibri" panose="020F0502020204030204" pitchFamily="34" charset="0"/>
              </a:rPr>
              <a:t> </a:t>
            </a:r>
            <a:r>
              <a:rPr lang="en-GB" sz="1800" dirty="0" err="1">
                <a:latin typeface="Calibri" panose="020F0502020204030204" pitchFamily="34" charset="0"/>
              </a:rPr>
              <a:t>prend</a:t>
            </a:r>
            <a:r>
              <a:rPr lang="en-GB" sz="1800" dirty="0">
                <a:latin typeface="Calibri" panose="020F0502020204030204" pitchFamily="34" charset="0"/>
              </a:rPr>
              <a:t> la tête de </a:t>
            </a:r>
            <a:r>
              <a:rPr lang="en-GB" sz="1800" dirty="0" err="1">
                <a:latin typeface="Calibri" panose="020F0502020204030204" pitchFamily="34" charset="0"/>
              </a:rPr>
              <a:t>l’action</a:t>
            </a:r>
            <a:r>
              <a:rPr lang="en-GB" sz="1800" dirty="0">
                <a:latin typeface="Calibri" panose="020F0502020204030204" pitchFamily="34" charset="0"/>
              </a:rPr>
              <a:t> </a:t>
            </a:r>
            <a:r>
              <a:rPr lang="en-GB" sz="1800" dirty="0" err="1">
                <a:latin typeface="Calibri" panose="020F0502020204030204" pitchFamily="34" charset="0"/>
              </a:rPr>
              <a:t>connexe</a:t>
            </a:r>
            <a:r>
              <a:rPr lang="en-GB" sz="1800" dirty="0">
                <a:latin typeface="Calibri" panose="020F0502020204030204" pitchFamily="34" charset="0"/>
              </a:rPr>
              <a:t> </a:t>
            </a:r>
            <a:r>
              <a:rPr lang="en-GB" sz="1800" dirty="0" err="1">
                <a:latin typeface="Calibri" panose="020F0502020204030204" pitchFamily="34" charset="0"/>
              </a:rPr>
              <a:t>afin</a:t>
            </a:r>
            <a:r>
              <a:rPr lang="en-GB" sz="1800" dirty="0">
                <a:latin typeface="Calibri" panose="020F0502020204030204" pitchFamily="34" charset="0"/>
              </a:rPr>
              <a:t> </a:t>
            </a:r>
            <a:r>
              <a:rPr lang="en-GB" sz="1800" dirty="0" err="1">
                <a:latin typeface="Calibri" panose="020F0502020204030204" pitchFamily="34" charset="0"/>
              </a:rPr>
              <a:t>qu’ensemble</a:t>
            </a:r>
            <a:r>
              <a:rPr lang="en-GB" sz="1800" dirty="0">
                <a:latin typeface="Calibri" panose="020F0502020204030204" pitchFamily="34" charset="0"/>
              </a:rPr>
              <a:t> </a:t>
            </a:r>
            <a:r>
              <a:rPr lang="en-GB" sz="1800" dirty="0" err="1">
                <a:latin typeface="Calibri" panose="020F0502020204030204" pitchFamily="34" charset="0"/>
              </a:rPr>
              <a:t>ils</a:t>
            </a:r>
            <a:r>
              <a:rPr lang="en-GB" sz="1800" dirty="0">
                <a:latin typeface="Calibri" panose="020F0502020204030204" pitchFamily="34" charset="0"/>
              </a:rPr>
              <a:t> </a:t>
            </a:r>
            <a:r>
              <a:rPr lang="en-GB" sz="1800" dirty="0" err="1">
                <a:latin typeface="Calibri" panose="020F0502020204030204" pitchFamily="34" charset="0"/>
              </a:rPr>
              <a:t>puissent</a:t>
            </a:r>
            <a:r>
              <a:rPr lang="en-GB" sz="1800" dirty="0">
                <a:latin typeface="Calibri" panose="020F0502020204030204" pitchFamily="34" charset="0"/>
              </a:rPr>
              <a:t> </a:t>
            </a:r>
            <a:r>
              <a:rPr lang="en-GB" sz="1800" dirty="0" err="1">
                <a:latin typeface="Calibri" panose="020F0502020204030204" pitchFamily="34" charset="0"/>
              </a:rPr>
              <a:t>trouver</a:t>
            </a:r>
            <a:r>
              <a:rPr lang="en-GB" sz="1800" dirty="0">
                <a:latin typeface="Calibri" panose="020F0502020204030204" pitchFamily="34" charset="0"/>
              </a:rPr>
              <a:t> </a:t>
            </a:r>
            <a:r>
              <a:rPr lang="en-GB" sz="1800" dirty="0" err="1">
                <a:latin typeface="Calibri" panose="020F0502020204030204" pitchFamily="34" charset="0"/>
              </a:rPr>
              <a:t>une</a:t>
            </a:r>
            <a:r>
              <a:rPr lang="en-GB" sz="1800" dirty="0">
                <a:latin typeface="Calibri" panose="020F0502020204030204" pitchFamily="34" charset="0"/>
              </a:rPr>
              <a:t> bonne solution au </a:t>
            </a:r>
            <a:r>
              <a:rPr lang="en-GB" sz="1800" dirty="0" err="1">
                <a:latin typeface="Calibri" panose="020F0502020204030204" pitchFamily="34" charset="0"/>
              </a:rPr>
              <a:t>problème</a:t>
            </a:r>
            <a:r>
              <a:rPr lang="en-GB" sz="1800" dirty="0">
                <a:latin typeface="Calibri" panose="020F0502020204030204" pitchFamily="34" charset="0"/>
              </a:rPr>
              <a:t> dans </a:t>
            </a:r>
            <a:r>
              <a:rPr lang="en-GB" sz="1800" dirty="0" err="1">
                <a:latin typeface="Calibri" panose="020F0502020204030204" pitchFamily="34" charset="0"/>
              </a:rPr>
              <a:t>leur</a:t>
            </a:r>
            <a:r>
              <a:rPr lang="en-GB" sz="1800" dirty="0">
                <a:latin typeface="Calibri" panose="020F0502020204030204" pitchFamily="34" charset="0"/>
              </a:rPr>
              <a:t> situation </a:t>
            </a:r>
            <a:r>
              <a:rPr lang="en-GB" sz="1800" dirty="0" err="1">
                <a:latin typeface="Calibri" panose="020F0502020204030204" pitchFamily="34" charset="0"/>
              </a:rPr>
              <a:t>initiale</a:t>
            </a:r>
            <a:r>
              <a:rPr lang="en-GB" sz="1800" dirty="0">
                <a:latin typeface="Calibri" panose="020F0502020204030204" pitchFamily="34" charset="0"/>
              </a:rPr>
              <a:t>. </a:t>
            </a:r>
            <a:r>
              <a:rPr lang="en-GB" sz="1800" dirty="0" err="1">
                <a:latin typeface="Calibri" panose="020F0502020204030204" pitchFamily="34" charset="0"/>
              </a:rPr>
              <a:t>Vous</a:t>
            </a:r>
            <a:r>
              <a:rPr lang="en-GB" sz="1800" dirty="0">
                <a:latin typeface="Calibri" panose="020F0502020204030204" pitchFamily="34" charset="0"/>
              </a:rPr>
              <a:t> </a:t>
            </a:r>
            <a:r>
              <a:rPr lang="en-GB" sz="1800" dirty="0" err="1">
                <a:latin typeface="Calibri" panose="020F0502020204030204" pitchFamily="34" charset="0"/>
              </a:rPr>
              <a:t>trouverez</a:t>
            </a:r>
            <a:r>
              <a:rPr lang="en-GB" sz="1800" dirty="0">
                <a:latin typeface="Calibri" panose="020F0502020204030204" pitchFamily="34" charset="0"/>
              </a:rPr>
              <a:t> ci-dessous des </a:t>
            </a:r>
            <a:r>
              <a:rPr lang="en-GB" sz="1800" dirty="0" err="1">
                <a:latin typeface="Calibri" panose="020F0502020204030204" pitchFamily="34" charset="0"/>
              </a:rPr>
              <a:t>informations</a:t>
            </a:r>
            <a:r>
              <a:rPr lang="en-GB" sz="1800" dirty="0">
                <a:latin typeface="Calibri" panose="020F0502020204030204" pitchFamily="34" charset="0"/>
              </a:rPr>
              <a:t> </a:t>
            </a:r>
            <a:r>
              <a:rPr lang="en-GB" sz="1800" dirty="0" err="1">
                <a:latin typeface="Calibri" panose="020F0502020204030204" pitchFamily="34" charset="0"/>
              </a:rPr>
              <a:t>détaillées</a:t>
            </a:r>
            <a:r>
              <a:rPr lang="en-GB" sz="1800" dirty="0">
                <a:latin typeface="Calibri" panose="020F0502020204030204" pitchFamily="34" charset="0"/>
              </a:rPr>
              <a:t> sur </a:t>
            </a:r>
            <a:r>
              <a:rPr lang="en-GB" sz="1800" dirty="0" err="1">
                <a:latin typeface="Calibri" panose="020F0502020204030204" pitchFamily="34" charset="0"/>
              </a:rPr>
              <a:t>cette</a:t>
            </a:r>
            <a:r>
              <a:rPr lang="en-GB" sz="1800" dirty="0">
                <a:latin typeface="Calibri" panose="020F0502020204030204" pitchFamily="34" charset="0"/>
              </a:rPr>
              <a:t> phase. </a:t>
            </a:r>
            <a:endParaRPr lang="en-GB" sz="1800" b="1" dirty="0">
              <a:solidFill>
                <a:srgbClr val="DF8D09"/>
              </a:solidFill>
              <a:latin typeface="Calibri" panose="020F0502020204030204" pitchFamily="34" charset="0"/>
            </a:endParaRPr>
          </a:p>
          <a:p>
            <a:pPr marL="0" indent="0">
              <a:buNone/>
            </a:pPr>
            <a:r>
              <a:rPr lang="en-GB" sz="1800" b="1" dirty="0" err="1">
                <a:solidFill>
                  <a:srgbClr val="DF8D09"/>
                </a:solidFill>
                <a:latin typeface="Calibri" panose="020F0502020204030204" pitchFamily="34" charset="0"/>
              </a:rPr>
              <a:t>Niveau</a:t>
            </a:r>
            <a:r>
              <a:rPr lang="en-GB" sz="1800" b="1" dirty="0">
                <a:solidFill>
                  <a:srgbClr val="DF8D09"/>
                </a:solidFill>
                <a:latin typeface="Calibri" panose="020F0502020204030204" pitchFamily="34" charset="0"/>
              </a:rPr>
              <a:t> 4 
</a:t>
            </a:r>
          </a:p>
          <a:p>
            <a:r>
              <a:rPr lang="en-GB" sz="1800" b="1" dirty="0" err="1">
                <a:latin typeface="Calibri" panose="020F0502020204030204" pitchFamily="34" charset="0"/>
              </a:rPr>
              <a:t>Évaluation</a:t>
            </a:r>
            <a:r>
              <a:rPr lang="en-GB" sz="1800" b="1" dirty="0">
                <a:latin typeface="Calibri" panose="020F0502020204030204" pitchFamily="34" charset="0"/>
              </a:rPr>
              <a:t> : </a:t>
            </a:r>
            <a:r>
              <a:rPr lang="en-GB" sz="1800" dirty="0">
                <a:latin typeface="Calibri" panose="020F0502020204030204" pitchFamily="34" charset="0"/>
              </a:rPr>
              <a:t>Les équipes </a:t>
            </a:r>
            <a:r>
              <a:rPr lang="en-GB" sz="1800" dirty="0" err="1">
                <a:latin typeface="Calibri" panose="020F0502020204030204" pitchFamily="34" charset="0"/>
              </a:rPr>
              <a:t>individuelles</a:t>
            </a:r>
            <a:r>
              <a:rPr lang="en-GB" sz="1800" dirty="0">
                <a:latin typeface="Calibri" panose="020F0502020204030204" pitchFamily="34" charset="0"/>
              </a:rPr>
              <a:t> </a:t>
            </a:r>
            <a:r>
              <a:rPr lang="en-GB" sz="1800" dirty="0" err="1">
                <a:latin typeface="Calibri" panose="020F0502020204030204" pitchFamily="34" charset="0"/>
              </a:rPr>
              <a:t>présentent</a:t>
            </a:r>
            <a:r>
              <a:rPr lang="en-GB" sz="1800" dirty="0">
                <a:latin typeface="Calibri" panose="020F0502020204030204" pitchFamily="34" charset="0"/>
              </a:rPr>
              <a:t> les solutions </a:t>
            </a:r>
            <a:r>
              <a:rPr lang="en-GB" sz="1800" dirty="0" err="1">
                <a:latin typeface="Calibri" panose="020F0502020204030204" pitchFamily="34" charset="0"/>
              </a:rPr>
              <a:t>qu’elles</a:t>
            </a:r>
            <a:r>
              <a:rPr lang="en-GB" sz="1800" dirty="0">
                <a:latin typeface="Calibri" panose="020F0502020204030204" pitchFamily="34" charset="0"/>
              </a:rPr>
              <a:t> </a:t>
            </a:r>
            <a:r>
              <a:rPr lang="en-GB" sz="1800" dirty="0" err="1">
                <a:latin typeface="Calibri" panose="020F0502020204030204" pitchFamily="34" charset="0"/>
              </a:rPr>
              <a:t>ont</a:t>
            </a:r>
            <a:r>
              <a:rPr lang="en-GB" sz="1800" dirty="0">
                <a:latin typeface="Calibri" panose="020F0502020204030204" pitchFamily="34" charset="0"/>
              </a:rPr>
              <a:t> </a:t>
            </a:r>
            <a:r>
              <a:rPr lang="en-GB" sz="1800" dirty="0" err="1">
                <a:latin typeface="Calibri" panose="020F0502020204030204" pitchFamily="34" charset="0"/>
              </a:rPr>
              <a:t>trouvées</a:t>
            </a:r>
            <a:r>
              <a:rPr lang="en-GB" sz="1800" dirty="0">
                <a:latin typeface="Calibri" panose="020F0502020204030204" pitchFamily="34" charset="0"/>
              </a:rPr>
              <a:t> à la </a:t>
            </a:r>
            <a:r>
              <a:rPr lang="en-GB" sz="1800" dirty="0" err="1">
                <a:latin typeface="Calibri" panose="020F0502020204030204" pitchFamily="34" charset="0"/>
              </a:rPr>
              <a:t>classe</a:t>
            </a:r>
            <a:r>
              <a:rPr lang="en-GB" sz="1800" dirty="0">
                <a:latin typeface="Calibri" panose="020F0502020204030204" pitchFamily="34" charset="0"/>
              </a:rPr>
              <a:t> et </a:t>
            </a:r>
            <a:r>
              <a:rPr lang="en-GB" sz="1800" dirty="0" err="1">
                <a:latin typeface="Calibri" panose="020F0502020204030204" pitchFamily="34" charset="0"/>
              </a:rPr>
              <a:t>reçoivent</a:t>
            </a:r>
            <a:r>
              <a:rPr lang="en-GB" sz="1800" dirty="0">
                <a:latin typeface="Calibri" panose="020F0502020204030204" pitchFamily="34" charset="0"/>
              </a:rPr>
              <a:t> à nouveau des points pour </a:t>
            </a:r>
            <a:r>
              <a:rPr lang="en-GB" sz="1800" dirty="0" err="1">
                <a:latin typeface="Calibri" panose="020F0502020204030204" pitchFamily="34" charset="0"/>
              </a:rPr>
              <a:t>cela</a:t>
            </a:r>
            <a:r>
              <a:rPr lang="en-GB" sz="1800" dirty="0">
                <a:latin typeface="Calibri" panose="020F0502020204030204" pitchFamily="34" charset="0"/>
              </a:rPr>
              <a:t>. Le </a:t>
            </a:r>
            <a:r>
              <a:rPr lang="en-GB" sz="1800" dirty="0" err="1">
                <a:latin typeface="Calibri" panose="020F0502020204030204" pitchFamily="34" charset="0"/>
              </a:rPr>
              <a:t>gagnant</a:t>
            </a:r>
            <a:r>
              <a:rPr lang="en-GB" sz="1800" dirty="0">
                <a:latin typeface="Calibri" panose="020F0502020204030204" pitchFamily="34" charset="0"/>
              </a:rPr>
              <a:t> </a:t>
            </a:r>
            <a:r>
              <a:rPr lang="en-GB" sz="1800" dirty="0" err="1">
                <a:latin typeface="Calibri" panose="020F0502020204030204" pitchFamily="34" charset="0"/>
              </a:rPr>
              <a:t>est</a:t>
            </a:r>
            <a:r>
              <a:rPr lang="en-GB" sz="1800" dirty="0">
                <a:latin typeface="Calibri" panose="020F0502020204030204" pitchFamily="34" charset="0"/>
              </a:rPr>
              <a:t> </a:t>
            </a:r>
            <a:r>
              <a:rPr lang="en-GB" sz="1800" dirty="0" err="1">
                <a:latin typeface="Calibri" panose="020F0502020204030204" pitchFamily="34" charset="0"/>
              </a:rPr>
              <a:t>l’équipe</a:t>
            </a:r>
            <a:r>
              <a:rPr lang="en-GB" sz="1800" dirty="0">
                <a:latin typeface="Calibri" panose="020F0502020204030204" pitchFamily="34" charset="0"/>
              </a:rPr>
              <a:t> avec le plus de points. </a:t>
            </a:r>
            <a:endParaRPr lang="en-GB" dirty="0"/>
          </a:p>
        </p:txBody>
      </p:sp>
      <p:sp>
        <p:nvSpPr>
          <p:cNvPr id="6" name="TextBox 5">
            <a:extLst>
              <a:ext uri="{FF2B5EF4-FFF2-40B4-BE49-F238E27FC236}">
                <a16:creationId xmlns:a16="http://schemas.microsoft.com/office/drawing/2014/main" id="{EF38B482-FFDD-420B-A2D1-307F3489E77B}"/>
              </a:ext>
            </a:extLst>
          </p:cNvPr>
          <p:cNvSpPr txBox="1"/>
          <p:nvPr/>
        </p:nvSpPr>
        <p:spPr>
          <a:xfrm>
            <a:off x="5967662" y="380492"/>
            <a:ext cx="5986914" cy="2062103"/>
          </a:xfrm>
          <a:custGeom>
            <a:avLst/>
            <a:gdLst>
              <a:gd name="connsiteX0" fmla="*/ 0 w 5986914"/>
              <a:gd name="connsiteY0" fmla="*/ 0 h 2062103"/>
              <a:gd name="connsiteX1" fmla="*/ 478953 w 5986914"/>
              <a:gd name="connsiteY1" fmla="*/ 0 h 2062103"/>
              <a:gd name="connsiteX2" fmla="*/ 1017775 w 5986914"/>
              <a:gd name="connsiteY2" fmla="*/ 0 h 2062103"/>
              <a:gd name="connsiteX3" fmla="*/ 1616467 w 5986914"/>
              <a:gd name="connsiteY3" fmla="*/ 0 h 2062103"/>
              <a:gd name="connsiteX4" fmla="*/ 2035551 w 5986914"/>
              <a:gd name="connsiteY4" fmla="*/ 0 h 2062103"/>
              <a:gd name="connsiteX5" fmla="*/ 2454635 w 5986914"/>
              <a:gd name="connsiteY5" fmla="*/ 0 h 2062103"/>
              <a:gd name="connsiteX6" fmla="*/ 2993457 w 5986914"/>
              <a:gd name="connsiteY6" fmla="*/ 0 h 2062103"/>
              <a:gd name="connsiteX7" fmla="*/ 3412541 w 5986914"/>
              <a:gd name="connsiteY7" fmla="*/ 0 h 2062103"/>
              <a:gd name="connsiteX8" fmla="*/ 4130971 w 5986914"/>
              <a:gd name="connsiteY8" fmla="*/ 0 h 2062103"/>
              <a:gd name="connsiteX9" fmla="*/ 4550055 w 5986914"/>
              <a:gd name="connsiteY9" fmla="*/ 0 h 2062103"/>
              <a:gd name="connsiteX10" fmla="*/ 5029008 w 5986914"/>
              <a:gd name="connsiteY10" fmla="*/ 0 h 2062103"/>
              <a:gd name="connsiteX11" fmla="*/ 5986914 w 5986914"/>
              <a:gd name="connsiteY11" fmla="*/ 0 h 2062103"/>
              <a:gd name="connsiteX12" fmla="*/ 5986914 w 5986914"/>
              <a:gd name="connsiteY12" fmla="*/ 474284 h 2062103"/>
              <a:gd name="connsiteX13" fmla="*/ 5986914 w 5986914"/>
              <a:gd name="connsiteY13" fmla="*/ 1010430 h 2062103"/>
              <a:gd name="connsiteX14" fmla="*/ 5986914 w 5986914"/>
              <a:gd name="connsiteY14" fmla="*/ 1567198 h 2062103"/>
              <a:gd name="connsiteX15" fmla="*/ 5986914 w 5986914"/>
              <a:gd name="connsiteY15" fmla="*/ 2062103 h 2062103"/>
              <a:gd name="connsiteX16" fmla="*/ 5507961 w 5986914"/>
              <a:gd name="connsiteY16" fmla="*/ 2062103 h 2062103"/>
              <a:gd name="connsiteX17" fmla="*/ 4789531 w 5986914"/>
              <a:gd name="connsiteY17" fmla="*/ 2062103 h 2062103"/>
              <a:gd name="connsiteX18" fmla="*/ 4370447 w 5986914"/>
              <a:gd name="connsiteY18" fmla="*/ 2062103 h 2062103"/>
              <a:gd name="connsiteX19" fmla="*/ 3711887 w 5986914"/>
              <a:gd name="connsiteY19" fmla="*/ 2062103 h 2062103"/>
              <a:gd name="connsiteX20" fmla="*/ 3232934 w 5986914"/>
              <a:gd name="connsiteY20" fmla="*/ 2062103 h 2062103"/>
              <a:gd name="connsiteX21" fmla="*/ 2514504 w 5986914"/>
              <a:gd name="connsiteY21" fmla="*/ 2062103 h 2062103"/>
              <a:gd name="connsiteX22" fmla="*/ 2095420 w 5986914"/>
              <a:gd name="connsiteY22" fmla="*/ 2062103 h 2062103"/>
              <a:gd name="connsiteX23" fmla="*/ 1676336 w 5986914"/>
              <a:gd name="connsiteY23" fmla="*/ 2062103 h 2062103"/>
              <a:gd name="connsiteX24" fmla="*/ 1197383 w 5986914"/>
              <a:gd name="connsiteY24" fmla="*/ 2062103 h 2062103"/>
              <a:gd name="connsiteX25" fmla="*/ 538822 w 5986914"/>
              <a:gd name="connsiteY25" fmla="*/ 2062103 h 2062103"/>
              <a:gd name="connsiteX26" fmla="*/ 0 w 5986914"/>
              <a:gd name="connsiteY26" fmla="*/ 2062103 h 2062103"/>
              <a:gd name="connsiteX27" fmla="*/ 0 w 5986914"/>
              <a:gd name="connsiteY27" fmla="*/ 1567198 h 2062103"/>
              <a:gd name="connsiteX28" fmla="*/ 0 w 5986914"/>
              <a:gd name="connsiteY28" fmla="*/ 1092915 h 2062103"/>
              <a:gd name="connsiteX29" fmla="*/ 0 w 5986914"/>
              <a:gd name="connsiteY29" fmla="*/ 598010 h 2062103"/>
              <a:gd name="connsiteX30" fmla="*/ 0 w 5986914"/>
              <a:gd name="connsiteY30"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86914" h="2062103" fill="none" extrusionOk="0">
                <a:moveTo>
                  <a:pt x="0" y="0"/>
                </a:moveTo>
                <a:cubicBezTo>
                  <a:pt x="214896" y="-41124"/>
                  <a:pt x="337961" y="38000"/>
                  <a:pt x="478953" y="0"/>
                </a:cubicBezTo>
                <a:cubicBezTo>
                  <a:pt x="619945" y="-38000"/>
                  <a:pt x="908088" y="58287"/>
                  <a:pt x="1017775" y="0"/>
                </a:cubicBezTo>
                <a:cubicBezTo>
                  <a:pt x="1127462" y="-58287"/>
                  <a:pt x="1434688" y="1804"/>
                  <a:pt x="1616467" y="0"/>
                </a:cubicBezTo>
                <a:cubicBezTo>
                  <a:pt x="1798246" y="-1804"/>
                  <a:pt x="1869795" y="16725"/>
                  <a:pt x="2035551" y="0"/>
                </a:cubicBezTo>
                <a:cubicBezTo>
                  <a:pt x="2201307" y="-16725"/>
                  <a:pt x="2319207" y="27351"/>
                  <a:pt x="2454635" y="0"/>
                </a:cubicBezTo>
                <a:cubicBezTo>
                  <a:pt x="2590063" y="-27351"/>
                  <a:pt x="2733039" y="23815"/>
                  <a:pt x="2993457" y="0"/>
                </a:cubicBezTo>
                <a:cubicBezTo>
                  <a:pt x="3253875" y="-23815"/>
                  <a:pt x="3254967" y="31380"/>
                  <a:pt x="3412541" y="0"/>
                </a:cubicBezTo>
                <a:cubicBezTo>
                  <a:pt x="3570115" y="-31380"/>
                  <a:pt x="3780810" y="60898"/>
                  <a:pt x="4130971" y="0"/>
                </a:cubicBezTo>
                <a:cubicBezTo>
                  <a:pt x="4481132" y="-60898"/>
                  <a:pt x="4349163" y="47440"/>
                  <a:pt x="4550055" y="0"/>
                </a:cubicBezTo>
                <a:cubicBezTo>
                  <a:pt x="4750947" y="-47440"/>
                  <a:pt x="4810195" y="49520"/>
                  <a:pt x="5029008" y="0"/>
                </a:cubicBezTo>
                <a:cubicBezTo>
                  <a:pt x="5247821" y="-49520"/>
                  <a:pt x="5750260" y="82279"/>
                  <a:pt x="5986914" y="0"/>
                </a:cubicBezTo>
                <a:cubicBezTo>
                  <a:pt x="6028110" y="218017"/>
                  <a:pt x="5984056" y="281458"/>
                  <a:pt x="5986914" y="474284"/>
                </a:cubicBezTo>
                <a:cubicBezTo>
                  <a:pt x="5989772" y="667110"/>
                  <a:pt x="5923464" y="893664"/>
                  <a:pt x="5986914" y="1010430"/>
                </a:cubicBezTo>
                <a:cubicBezTo>
                  <a:pt x="6050364" y="1127196"/>
                  <a:pt x="5957932" y="1304858"/>
                  <a:pt x="5986914" y="1567198"/>
                </a:cubicBezTo>
                <a:cubicBezTo>
                  <a:pt x="6015896" y="1829538"/>
                  <a:pt x="5973471" y="1852304"/>
                  <a:pt x="5986914" y="2062103"/>
                </a:cubicBezTo>
                <a:cubicBezTo>
                  <a:pt x="5773839" y="2084394"/>
                  <a:pt x="5732552" y="2046570"/>
                  <a:pt x="5507961" y="2062103"/>
                </a:cubicBezTo>
                <a:cubicBezTo>
                  <a:pt x="5283370" y="2077636"/>
                  <a:pt x="5126970" y="2025542"/>
                  <a:pt x="4789531" y="2062103"/>
                </a:cubicBezTo>
                <a:cubicBezTo>
                  <a:pt x="4452092" y="2098664"/>
                  <a:pt x="4550343" y="2023855"/>
                  <a:pt x="4370447" y="2062103"/>
                </a:cubicBezTo>
                <a:cubicBezTo>
                  <a:pt x="4190551" y="2100351"/>
                  <a:pt x="4018408" y="1986853"/>
                  <a:pt x="3711887" y="2062103"/>
                </a:cubicBezTo>
                <a:cubicBezTo>
                  <a:pt x="3405366" y="2137353"/>
                  <a:pt x="3407580" y="2046826"/>
                  <a:pt x="3232934" y="2062103"/>
                </a:cubicBezTo>
                <a:cubicBezTo>
                  <a:pt x="3058288" y="2077380"/>
                  <a:pt x="2862036" y="1984239"/>
                  <a:pt x="2514504" y="2062103"/>
                </a:cubicBezTo>
                <a:cubicBezTo>
                  <a:pt x="2166972" y="2139967"/>
                  <a:pt x="2239834" y="2046139"/>
                  <a:pt x="2095420" y="2062103"/>
                </a:cubicBezTo>
                <a:cubicBezTo>
                  <a:pt x="1951006" y="2078067"/>
                  <a:pt x="1854639" y="2033555"/>
                  <a:pt x="1676336" y="2062103"/>
                </a:cubicBezTo>
                <a:cubicBezTo>
                  <a:pt x="1498033" y="2090651"/>
                  <a:pt x="1347388" y="2012974"/>
                  <a:pt x="1197383" y="2062103"/>
                </a:cubicBezTo>
                <a:cubicBezTo>
                  <a:pt x="1047378" y="2111232"/>
                  <a:pt x="742486" y="1988046"/>
                  <a:pt x="538822" y="2062103"/>
                </a:cubicBezTo>
                <a:cubicBezTo>
                  <a:pt x="335158" y="2136160"/>
                  <a:pt x="246437" y="2039361"/>
                  <a:pt x="0" y="2062103"/>
                </a:cubicBezTo>
                <a:cubicBezTo>
                  <a:pt x="-56638" y="1956194"/>
                  <a:pt x="34462" y="1696120"/>
                  <a:pt x="0" y="1567198"/>
                </a:cubicBezTo>
                <a:cubicBezTo>
                  <a:pt x="-34462" y="1438277"/>
                  <a:pt x="24000" y="1254792"/>
                  <a:pt x="0" y="1092915"/>
                </a:cubicBezTo>
                <a:cubicBezTo>
                  <a:pt x="-24000" y="931038"/>
                  <a:pt x="15491" y="817688"/>
                  <a:pt x="0" y="598010"/>
                </a:cubicBezTo>
                <a:cubicBezTo>
                  <a:pt x="-15491" y="378332"/>
                  <a:pt x="59576" y="155652"/>
                  <a:pt x="0" y="0"/>
                </a:cubicBezTo>
                <a:close/>
              </a:path>
              <a:path w="5986914" h="2062103" stroke="0" extrusionOk="0">
                <a:moveTo>
                  <a:pt x="0" y="0"/>
                </a:moveTo>
                <a:cubicBezTo>
                  <a:pt x="164548" y="-33581"/>
                  <a:pt x="268444" y="42204"/>
                  <a:pt x="419084" y="0"/>
                </a:cubicBezTo>
                <a:cubicBezTo>
                  <a:pt x="569724" y="-42204"/>
                  <a:pt x="704747" y="31045"/>
                  <a:pt x="957906" y="0"/>
                </a:cubicBezTo>
                <a:cubicBezTo>
                  <a:pt x="1211065" y="-31045"/>
                  <a:pt x="1367994" y="35870"/>
                  <a:pt x="1556598" y="0"/>
                </a:cubicBezTo>
                <a:cubicBezTo>
                  <a:pt x="1745202" y="-35870"/>
                  <a:pt x="1934389" y="19433"/>
                  <a:pt x="2155289" y="0"/>
                </a:cubicBezTo>
                <a:cubicBezTo>
                  <a:pt x="2376189" y="-19433"/>
                  <a:pt x="2442614" y="42722"/>
                  <a:pt x="2574373" y="0"/>
                </a:cubicBezTo>
                <a:cubicBezTo>
                  <a:pt x="2706132" y="-42722"/>
                  <a:pt x="2925624" y="6355"/>
                  <a:pt x="3053326" y="0"/>
                </a:cubicBezTo>
                <a:cubicBezTo>
                  <a:pt x="3181028" y="-6355"/>
                  <a:pt x="3360097" y="68967"/>
                  <a:pt x="3652018" y="0"/>
                </a:cubicBezTo>
                <a:cubicBezTo>
                  <a:pt x="3943939" y="-68967"/>
                  <a:pt x="3985921" y="34452"/>
                  <a:pt x="4071102" y="0"/>
                </a:cubicBezTo>
                <a:cubicBezTo>
                  <a:pt x="4156283" y="-34452"/>
                  <a:pt x="4303786" y="27045"/>
                  <a:pt x="4490186" y="0"/>
                </a:cubicBezTo>
                <a:cubicBezTo>
                  <a:pt x="4676586" y="-27045"/>
                  <a:pt x="4757426" y="8909"/>
                  <a:pt x="4969139" y="0"/>
                </a:cubicBezTo>
                <a:cubicBezTo>
                  <a:pt x="5180852" y="-8909"/>
                  <a:pt x="5727014" y="84296"/>
                  <a:pt x="5986914" y="0"/>
                </a:cubicBezTo>
                <a:cubicBezTo>
                  <a:pt x="6032109" y="98845"/>
                  <a:pt x="5951146" y="264829"/>
                  <a:pt x="5986914" y="453663"/>
                </a:cubicBezTo>
                <a:cubicBezTo>
                  <a:pt x="6022682" y="642497"/>
                  <a:pt x="5934756" y="724621"/>
                  <a:pt x="5986914" y="948567"/>
                </a:cubicBezTo>
                <a:cubicBezTo>
                  <a:pt x="6039072" y="1172513"/>
                  <a:pt x="5952980" y="1296394"/>
                  <a:pt x="5986914" y="1422851"/>
                </a:cubicBezTo>
                <a:cubicBezTo>
                  <a:pt x="6020848" y="1549308"/>
                  <a:pt x="5912696" y="1913994"/>
                  <a:pt x="5986914" y="2062103"/>
                </a:cubicBezTo>
                <a:cubicBezTo>
                  <a:pt x="5752503" y="2065550"/>
                  <a:pt x="5574066" y="1989046"/>
                  <a:pt x="5328353" y="2062103"/>
                </a:cubicBezTo>
                <a:cubicBezTo>
                  <a:pt x="5082640" y="2135160"/>
                  <a:pt x="4945134" y="2023459"/>
                  <a:pt x="4669793" y="2062103"/>
                </a:cubicBezTo>
                <a:cubicBezTo>
                  <a:pt x="4394452" y="2100747"/>
                  <a:pt x="4242446" y="2053836"/>
                  <a:pt x="4130971" y="2062103"/>
                </a:cubicBezTo>
                <a:cubicBezTo>
                  <a:pt x="4019496" y="2070370"/>
                  <a:pt x="3889602" y="2045259"/>
                  <a:pt x="3652018" y="2062103"/>
                </a:cubicBezTo>
                <a:cubicBezTo>
                  <a:pt x="3414434" y="2078947"/>
                  <a:pt x="3334497" y="2042932"/>
                  <a:pt x="3232934" y="2062103"/>
                </a:cubicBezTo>
                <a:cubicBezTo>
                  <a:pt x="3131371" y="2081274"/>
                  <a:pt x="2855747" y="2028521"/>
                  <a:pt x="2753980" y="2062103"/>
                </a:cubicBezTo>
                <a:cubicBezTo>
                  <a:pt x="2652213" y="2095685"/>
                  <a:pt x="2320615" y="2043956"/>
                  <a:pt x="2155289" y="2062103"/>
                </a:cubicBezTo>
                <a:cubicBezTo>
                  <a:pt x="1989963" y="2080250"/>
                  <a:pt x="1783206" y="2023840"/>
                  <a:pt x="1616467" y="2062103"/>
                </a:cubicBezTo>
                <a:cubicBezTo>
                  <a:pt x="1449728" y="2100366"/>
                  <a:pt x="1253890" y="2059403"/>
                  <a:pt x="1017775" y="2062103"/>
                </a:cubicBezTo>
                <a:cubicBezTo>
                  <a:pt x="781660" y="2064803"/>
                  <a:pt x="394503" y="2007059"/>
                  <a:pt x="0" y="2062103"/>
                </a:cubicBezTo>
                <a:cubicBezTo>
                  <a:pt x="-54573" y="1909647"/>
                  <a:pt x="11061" y="1675929"/>
                  <a:pt x="0" y="1505335"/>
                </a:cubicBezTo>
                <a:cubicBezTo>
                  <a:pt x="-11061" y="1334741"/>
                  <a:pt x="31428" y="1151768"/>
                  <a:pt x="0" y="1051673"/>
                </a:cubicBezTo>
                <a:cubicBezTo>
                  <a:pt x="-31428" y="951578"/>
                  <a:pt x="20326" y="689842"/>
                  <a:pt x="0" y="536147"/>
                </a:cubicBezTo>
                <a:cubicBezTo>
                  <a:pt x="-20326" y="382452"/>
                  <a:pt x="57545" y="112195"/>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15073626">
                  <a:prstGeom prst="rect">
                    <a:avLst/>
                  </a:prstGeom>
                  <ask:type>
                    <ask:lineSketchScribble/>
                  </ask:type>
                </ask:lineSketchStyleProps>
              </a:ext>
            </a:extLst>
          </a:ln>
        </p:spPr>
        <p:txBody>
          <a:bodyPr wrap="square">
            <a:spAutoFit/>
          </a:bodyPr>
          <a:lstStyle/>
          <a:p>
            <a:r>
              <a:rPr lang="en-GB" sz="1600" b="1" dirty="0" err="1">
                <a:solidFill>
                  <a:srgbClr val="DF8D09"/>
                </a:solidFill>
              </a:rPr>
              <a:t>Informations</a:t>
            </a:r>
            <a:r>
              <a:rPr lang="en-GB" sz="1600" b="1" dirty="0">
                <a:solidFill>
                  <a:srgbClr val="DF8D09"/>
                </a:solidFill>
              </a:rPr>
              <a:t> de base </a:t>
            </a:r>
          </a:p>
          <a:p>
            <a:pPr marL="285750" indent="-285750">
              <a:buFont typeface="Wingdings" panose="05000000000000000000" pitchFamily="2" charset="2"/>
              <a:buChar char="ü"/>
            </a:pPr>
            <a:endParaRPr lang="en-GB" sz="1600" b="1" dirty="0">
              <a:solidFill>
                <a:srgbClr val="DF8D09"/>
              </a:solidFill>
            </a:endParaRPr>
          </a:p>
          <a:p>
            <a:pPr marL="285750" indent="-285750">
              <a:buClr>
                <a:srgbClr val="81CC50"/>
              </a:buClr>
              <a:buFont typeface="Wingdings" panose="05000000000000000000" pitchFamily="2" charset="2"/>
              <a:buChar char="ü"/>
            </a:pPr>
            <a:r>
              <a:rPr lang="en-GB" sz="1600" dirty="0"/>
              <a:t>La </a:t>
            </a:r>
            <a:r>
              <a:rPr lang="en-GB" sz="1600" dirty="0" err="1"/>
              <a:t>classe</a:t>
            </a:r>
            <a:r>
              <a:rPr lang="en-GB" sz="1600" dirty="0"/>
              <a:t> </a:t>
            </a:r>
            <a:r>
              <a:rPr lang="en-GB" sz="1600" dirty="0" err="1"/>
              <a:t>est</a:t>
            </a:r>
            <a:r>
              <a:rPr lang="en-GB" sz="1600" dirty="0"/>
              <a:t> </a:t>
            </a:r>
            <a:r>
              <a:rPr lang="en-GB" sz="1600" dirty="0" err="1"/>
              <a:t>divisée</a:t>
            </a:r>
            <a:r>
              <a:rPr lang="en-GB" sz="1600" dirty="0"/>
              <a:t> </a:t>
            </a:r>
            <a:r>
              <a:rPr lang="en-GB" sz="1600" dirty="0" err="1"/>
              <a:t>en</a:t>
            </a:r>
            <a:r>
              <a:rPr lang="en-GB" sz="1600" dirty="0"/>
              <a:t> équipes de cinq </a:t>
            </a:r>
            <a:r>
              <a:rPr lang="en-GB" sz="1600" dirty="0" err="1"/>
              <a:t>membres</a:t>
            </a:r>
            <a:r>
              <a:rPr lang="en-GB" sz="1600" dirty="0"/>
              <a:t>. Les </a:t>
            </a:r>
            <a:r>
              <a:rPr lang="en-GB" sz="1600" dirty="0" err="1"/>
              <a:t>équipes</a:t>
            </a:r>
            <a:r>
              <a:rPr lang="en-GB" sz="1600" dirty="0"/>
              <a:t> </a:t>
            </a:r>
            <a:r>
              <a:rPr lang="en-GB" sz="1600" dirty="0" err="1"/>
              <a:t>jouent</a:t>
            </a:r>
            <a:r>
              <a:rPr lang="en-GB" sz="1600" dirty="0"/>
              <a:t> de manière </a:t>
            </a:r>
            <a:r>
              <a:rPr lang="en-GB" sz="1600" dirty="0" err="1"/>
              <a:t>autonome</a:t>
            </a:r>
            <a:r>
              <a:rPr lang="en-GB" sz="1600" dirty="0"/>
              <a:t>. 
</a:t>
            </a:r>
            <a:r>
              <a:rPr lang="en-GB" sz="1600" dirty="0" err="1"/>
              <a:t>Tous</a:t>
            </a:r>
            <a:r>
              <a:rPr lang="en-GB" sz="1600" dirty="0"/>
              <a:t> les documents </a:t>
            </a:r>
            <a:r>
              <a:rPr lang="en-GB" sz="1600" dirty="0" err="1"/>
              <a:t>peuvent</a:t>
            </a:r>
            <a:r>
              <a:rPr lang="en-GB" sz="1600" dirty="0"/>
              <a:t> </a:t>
            </a:r>
            <a:r>
              <a:rPr lang="en-GB" sz="1600" dirty="0" err="1"/>
              <a:t>être</a:t>
            </a:r>
            <a:r>
              <a:rPr lang="en-GB" sz="1600" dirty="0"/>
              <a:t> </a:t>
            </a:r>
            <a:r>
              <a:rPr lang="en-GB" sz="1600" dirty="0" err="1"/>
              <a:t>téléchargés</a:t>
            </a:r>
            <a:r>
              <a:rPr lang="en-GB" sz="1600" dirty="0"/>
              <a:t> sur le site web du </a:t>
            </a:r>
            <a:r>
              <a:rPr lang="en-GB" sz="1600" dirty="0" err="1"/>
              <a:t>projet</a:t>
            </a:r>
            <a:r>
              <a:rPr lang="en-GB" sz="1600" dirty="0"/>
              <a:t>. 
Pour </a:t>
            </a:r>
            <a:r>
              <a:rPr lang="en-GB" sz="1600" dirty="0" err="1"/>
              <a:t>certaines</a:t>
            </a:r>
            <a:r>
              <a:rPr lang="en-GB" sz="1600" dirty="0"/>
              <a:t> </a:t>
            </a:r>
            <a:r>
              <a:rPr lang="en-GB" sz="1600" dirty="0" err="1"/>
              <a:t>tâches</a:t>
            </a:r>
            <a:r>
              <a:rPr lang="en-GB" sz="1600" dirty="0"/>
              <a:t>, les </a:t>
            </a:r>
            <a:r>
              <a:rPr lang="en-GB" sz="1600" dirty="0" err="1"/>
              <a:t>élèves</a:t>
            </a:r>
            <a:r>
              <a:rPr lang="en-GB" sz="1600" dirty="0"/>
              <a:t> </a:t>
            </a:r>
            <a:r>
              <a:rPr lang="en-GB" sz="1600" dirty="0" err="1"/>
              <a:t>auront</a:t>
            </a:r>
            <a:r>
              <a:rPr lang="en-GB" sz="1600" dirty="0"/>
              <a:t> </a:t>
            </a:r>
            <a:r>
              <a:rPr lang="en-GB" sz="1600" dirty="0" err="1"/>
              <a:t>besoin</a:t>
            </a:r>
            <a:r>
              <a:rPr lang="en-GB" sz="1600" dirty="0"/>
              <a:t> d’un smartphone. 
Le jeu se </a:t>
            </a:r>
            <a:r>
              <a:rPr lang="en-GB" sz="1600" dirty="0" err="1"/>
              <a:t>joue</a:t>
            </a:r>
            <a:r>
              <a:rPr lang="en-GB" sz="1600" dirty="0"/>
              <a:t> sur quatre </a:t>
            </a:r>
            <a:r>
              <a:rPr lang="en-GB" sz="1600" dirty="0" err="1"/>
              <a:t>niveaux</a:t>
            </a:r>
            <a:r>
              <a:rPr lang="en-GB" sz="1600" dirty="0"/>
              <a:t>. </a:t>
            </a:r>
            <a:r>
              <a:rPr lang="en-GB" sz="1600" dirty="0" err="1"/>
              <a:t>Chaque</a:t>
            </a:r>
            <a:r>
              <a:rPr lang="en-GB" sz="1600" dirty="0"/>
              <a:t> </a:t>
            </a:r>
            <a:r>
              <a:rPr lang="en-GB" sz="1600" dirty="0" err="1"/>
              <a:t>niveau</a:t>
            </a:r>
            <a:r>
              <a:rPr lang="en-GB" sz="1600" dirty="0"/>
              <a:t> </a:t>
            </a:r>
            <a:r>
              <a:rPr lang="en-GB" sz="1600" dirty="0" err="1"/>
              <a:t>est</a:t>
            </a:r>
            <a:r>
              <a:rPr lang="en-GB" sz="1600" dirty="0"/>
              <a:t> </a:t>
            </a:r>
            <a:r>
              <a:rPr lang="en-GB" sz="1600" dirty="0" err="1"/>
              <a:t>différent</a:t>
            </a:r>
            <a:r>
              <a:rPr lang="en-GB" sz="1600" dirty="0"/>
              <a:t>. </a:t>
            </a:r>
            <a:endParaRPr lang="en-US" sz="1600" b="0" i="0" u="none" strike="noStrike" baseline="0" dirty="0"/>
          </a:p>
        </p:txBody>
      </p:sp>
    </p:spTree>
    <p:extLst>
      <p:ext uri="{BB962C8B-B14F-4D97-AF65-F5344CB8AC3E}">
        <p14:creationId xmlns:p14="http://schemas.microsoft.com/office/powerpoint/2010/main" val="104429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fontScale="90000"/>
          </a:bodyPr>
          <a:lstStyle/>
          <a:p>
            <a:r>
              <a:rPr lang="en-US" dirty="0">
                <a:solidFill>
                  <a:srgbClr val="6CA4D3"/>
                </a:solidFill>
              </a:rPr>
              <a:t>Le jeu de </a:t>
            </a:r>
            <a:r>
              <a:rPr lang="en-US" dirty="0" err="1">
                <a:solidFill>
                  <a:srgbClr val="6CA4D3"/>
                </a:solidFill>
              </a:rPr>
              <a:t>l’équipe</a:t>
            </a:r>
            <a:r>
              <a:rPr lang="en-US" dirty="0">
                <a:solidFill>
                  <a:srgbClr val="6CA4D3"/>
                </a:solidFill>
              </a:rPr>
              <a:t> </a:t>
            </a:r>
            <a:r>
              <a:rPr lang="en-US" dirty="0" err="1">
                <a:solidFill>
                  <a:srgbClr val="6CA4D3"/>
                </a:solidFill>
              </a:rPr>
              <a:t>citoyenne</a:t>
            </a:r>
            <a:r>
              <a:rPr lang="en-US" dirty="0">
                <a:solidFill>
                  <a:srgbClr val="6CA4D3"/>
                </a:solidFill>
              </a:rPr>
              <a:t> active (ACT)
</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942396" cy="4948042"/>
          </a:xfrm>
        </p:spPr>
        <p:txBody>
          <a:bodyPr>
            <a:normAutofit/>
          </a:bodyPr>
          <a:lstStyle/>
          <a:p>
            <a:pPr marL="0" indent="0">
              <a:buNone/>
            </a:pPr>
            <a:r>
              <a:rPr lang="en-US" b="1" dirty="0"/>
              <a:t>Pour les </a:t>
            </a:r>
            <a:r>
              <a:rPr lang="en-US" b="1" dirty="0" err="1"/>
              <a:t>enseignants</a:t>
            </a:r>
            <a:r>
              <a:rPr lang="en-US" b="1" dirty="0"/>
              <a:t> et les </a:t>
            </a:r>
            <a:r>
              <a:rPr lang="en-US" b="1" dirty="0" err="1"/>
              <a:t>élèves</a:t>
            </a:r>
            <a:endParaRPr lang="en-US" b="1" dirty="0"/>
          </a:p>
          <a:p>
            <a:pPr marL="457200" indent="-457200">
              <a:buFont typeface="+mj-lt"/>
              <a:buAutoNum type="arabicPeriod"/>
            </a:pPr>
            <a:r>
              <a:rPr lang="en-US" dirty="0"/>
              <a:t>Manuel pour </a:t>
            </a:r>
            <a:r>
              <a:rPr lang="en-US" dirty="0" err="1"/>
              <a:t>l’enseignant</a:t>
            </a:r>
            <a:r>
              <a:rPr lang="en-US" dirty="0"/>
              <a:t>
Tableaux &amp; Cartes – 4 </a:t>
            </a:r>
            <a:r>
              <a:rPr lang="en-US" dirty="0" err="1"/>
              <a:t>niveaux</a:t>
            </a:r>
            <a:endParaRPr lang="en-GB" dirty="0"/>
          </a:p>
        </p:txBody>
      </p:sp>
      <p:pic>
        <p:nvPicPr>
          <p:cNvPr id="6" name="Εικόνα 5">
            <a:extLst>
              <a:ext uri="{FF2B5EF4-FFF2-40B4-BE49-F238E27FC236}">
                <a16:creationId xmlns:a16="http://schemas.microsoft.com/office/drawing/2014/main" id="{15C75826-5715-C8E2-F38E-75D27795D531}"/>
              </a:ext>
            </a:extLst>
          </p:cNvPr>
          <p:cNvPicPr>
            <a:picLocks noChangeAspect="1"/>
          </p:cNvPicPr>
          <p:nvPr/>
        </p:nvPicPr>
        <p:blipFill>
          <a:blip r:embed="rId2"/>
          <a:stretch>
            <a:fillRect/>
          </a:stretch>
        </p:blipFill>
        <p:spPr>
          <a:xfrm>
            <a:off x="7211891" y="589264"/>
            <a:ext cx="4632510" cy="6047772"/>
          </a:xfrm>
          <a:prstGeom prst="rect">
            <a:avLst/>
          </a:prstGeom>
          <a:ln>
            <a:noFill/>
          </a:ln>
          <a:effectLst>
            <a:outerShdw blurRad="292100" dist="139700" dir="2700000" algn="tl" rotWithShape="0">
              <a:srgbClr val="333333">
                <a:alpha val="65000"/>
              </a:srgbClr>
            </a:outerShdw>
          </a:effectLst>
        </p:spPr>
      </p:pic>
      <p:sp>
        <p:nvSpPr>
          <p:cNvPr id="4" name="Ορθογώνιο 7">
            <a:extLst>
              <a:ext uri="{FF2B5EF4-FFF2-40B4-BE49-F238E27FC236}">
                <a16:creationId xmlns:a16="http://schemas.microsoft.com/office/drawing/2014/main" id="{9271E925-E7A8-B1F8-6D65-F05F27A9408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5" name="TextBox 4">
            <a:extLst>
              <a:ext uri="{FF2B5EF4-FFF2-40B4-BE49-F238E27FC236}">
                <a16:creationId xmlns:a16="http://schemas.microsoft.com/office/drawing/2014/main" id="{4409CF6A-EDFE-01F7-F055-36CAE33937CB}"/>
              </a:ext>
            </a:extLst>
          </p:cNvPr>
          <p:cNvSpPr txBox="1"/>
          <p:nvPr/>
        </p:nvSpPr>
        <p:spPr>
          <a:xfrm>
            <a:off x="1301749" y="3670972"/>
            <a:ext cx="5036297" cy="2585323"/>
          </a:xfrm>
          <a:custGeom>
            <a:avLst/>
            <a:gdLst>
              <a:gd name="connsiteX0" fmla="*/ 0 w 5036297"/>
              <a:gd name="connsiteY0" fmla="*/ 0 h 2585323"/>
              <a:gd name="connsiteX1" fmla="*/ 579174 w 5036297"/>
              <a:gd name="connsiteY1" fmla="*/ 0 h 2585323"/>
              <a:gd name="connsiteX2" fmla="*/ 1259074 w 5036297"/>
              <a:gd name="connsiteY2" fmla="*/ 0 h 2585323"/>
              <a:gd name="connsiteX3" fmla="*/ 1838248 w 5036297"/>
              <a:gd name="connsiteY3" fmla="*/ 0 h 2585323"/>
              <a:gd name="connsiteX4" fmla="*/ 2316697 w 5036297"/>
              <a:gd name="connsiteY4" fmla="*/ 0 h 2585323"/>
              <a:gd name="connsiteX5" fmla="*/ 2996597 w 5036297"/>
              <a:gd name="connsiteY5" fmla="*/ 0 h 2585323"/>
              <a:gd name="connsiteX6" fmla="*/ 3726860 w 5036297"/>
              <a:gd name="connsiteY6" fmla="*/ 0 h 2585323"/>
              <a:gd name="connsiteX7" fmla="*/ 4306034 w 5036297"/>
              <a:gd name="connsiteY7" fmla="*/ 0 h 2585323"/>
              <a:gd name="connsiteX8" fmla="*/ 5036297 w 5036297"/>
              <a:gd name="connsiteY8" fmla="*/ 0 h 2585323"/>
              <a:gd name="connsiteX9" fmla="*/ 5036297 w 5036297"/>
              <a:gd name="connsiteY9" fmla="*/ 672184 h 2585323"/>
              <a:gd name="connsiteX10" fmla="*/ 5036297 w 5036297"/>
              <a:gd name="connsiteY10" fmla="*/ 1240955 h 2585323"/>
              <a:gd name="connsiteX11" fmla="*/ 5036297 w 5036297"/>
              <a:gd name="connsiteY11" fmla="*/ 1913139 h 2585323"/>
              <a:gd name="connsiteX12" fmla="*/ 5036297 w 5036297"/>
              <a:gd name="connsiteY12" fmla="*/ 2585323 h 2585323"/>
              <a:gd name="connsiteX13" fmla="*/ 4406760 w 5036297"/>
              <a:gd name="connsiteY13" fmla="*/ 2585323 h 2585323"/>
              <a:gd name="connsiteX14" fmla="*/ 3676497 w 5036297"/>
              <a:gd name="connsiteY14" fmla="*/ 2585323 h 2585323"/>
              <a:gd name="connsiteX15" fmla="*/ 3046960 w 5036297"/>
              <a:gd name="connsiteY15" fmla="*/ 2585323 h 2585323"/>
              <a:gd name="connsiteX16" fmla="*/ 2367060 w 5036297"/>
              <a:gd name="connsiteY16" fmla="*/ 2585323 h 2585323"/>
              <a:gd name="connsiteX17" fmla="*/ 1687159 w 5036297"/>
              <a:gd name="connsiteY17" fmla="*/ 2585323 h 2585323"/>
              <a:gd name="connsiteX18" fmla="*/ 1208711 w 5036297"/>
              <a:gd name="connsiteY18" fmla="*/ 2585323 h 2585323"/>
              <a:gd name="connsiteX19" fmla="*/ 679900 w 5036297"/>
              <a:gd name="connsiteY19" fmla="*/ 2585323 h 2585323"/>
              <a:gd name="connsiteX20" fmla="*/ 0 w 5036297"/>
              <a:gd name="connsiteY20" fmla="*/ 2585323 h 2585323"/>
              <a:gd name="connsiteX21" fmla="*/ 0 w 5036297"/>
              <a:gd name="connsiteY21" fmla="*/ 1964845 h 2585323"/>
              <a:gd name="connsiteX22" fmla="*/ 0 w 5036297"/>
              <a:gd name="connsiteY22" fmla="*/ 1318515 h 2585323"/>
              <a:gd name="connsiteX23" fmla="*/ 0 w 5036297"/>
              <a:gd name="connsiteY23" fmla="*/ 723890 h 2585323"/>
              <a:gd name="connsiteX24" fmla="*/ 0 w 5036297"/>
              <a:gd name="connsiteY24"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36297" h="2585323" fill="none" extrusionOk="0">
                <a:moveTo>
                  <a:pt x="0" y="0"/>
                </a:moveTo>
                <a:cubicBezTo>
                  <a:pt x="282144" y="-8542"/>
                  <a:pt x="345933" y="-5700"/>
                  <a:pt x="579174" y="0"/>
                </a:cubicBezTo>
                <a:cubicBezTo>
                  <a:pt x="812415" y="5700"/>
                  <a:pt x="1018825" y="-32653"/>
                  <a:pt x="1259074" y="0"/>
                </a:cubicBezTo>
                <a:cubicBezTo>
                  <a:pt x="1499323" y="32653"/>
                  <a:pt x="1556549" y="11514"/>
                  <a:pt x="1838248" y="0"/>
                </a:cubicBezTo>
                <a:cubicBezTo>
                  <a:pt x="2119947" y="-11514"/>
                  <a:pt x="2219276" y="-15306"/>
                  <a:pt x="2316697" y="0"/>
                </a:cubicBezTo>
                <a:cubicBezTo>
                  <a:pt x="2414118" y="15306"/>
                  <a:pt x="2771211" y="21901"/>
                  <a:pt x="2996597" y="0"/>
                </a:cubicBezTo>
                <a:cubicBezTo>
                  <a:pt x="3221983" y="-21901"/>
                  <a:pt x="3423935" y="-8296"/>
                  <a:pt x="3726860" y="0"/>
                </a:cubicBezTo>
                <a:cubicBezTo>
                  <a:pt x="4029785" y="8296"/>
                  <a:pt x="4168133" y="-7275"/>
                  <a:pt x="4306034" y="0"/>
                </a:cubicBezTo>
                <a:cubicBezTo>
                  <a:pt x="4443935" y="7275"/>
                  <a:pt x="4717254" y="15127"/>
                  <a:pt x="5036297" y="0"/>
                </a:cubicBezTo>
                <a:cubicBezTo>
                  <a:pt x="5049858" y="165353"/>
                  <a:pt x="5062238" y="442714"/>
                  <a:pt x="5036297" y="672184"/>
                </a:cubicBezTo>
                <a:cubicBezTo>
                  <a:pt x="5010356" y="901654"/>
                  <a:pt x="5038824" y="963145"/>
                  <a:pt x="5036297" y="1240955"/>
                </a:cubicBezTo>
                <a:cubicBezTo>
                  <a:pt x="5033770" y="1518765"/>
                  <a:pt x="5027614" y="1691397"/>
                  <a:pt x="5036297" y="1913139"/>
                </a:cubicBezTo>
                <a:cubicBezTo>
                  <a:pt x="5044980" y="2134881"/>
                  <a:pt x="5067906" y="2402235"/>
                  <a:pt x="5036297" y="2585323"/>
                </a:cubicBezTo>
                <a:cubicBezTo>
                  <a:pt x="4847877" y="2611667"/>
                  <a:pt x="4703241" y="2582987"/>
                  <a:pt x="4406760" y="2585323"/>
                </a:cubicBezTo>
                <a:cubicBezTo>
                  <a:pt x="4110279" y="2587659"/>
                  <a:pt x="3969591" y="2551877"/>
                  <a:pt x="3676497" y="2585323"/>
                </a:cubicBezTo>
                <a:cubicBezTo>
                  <a:pt x="3383403" y="2618769"/>
                  <a:pt x="3333574" y="2556859"/>
                  <a:pt x="3046960" y="2585323"/>
                </a:cubicBezTo>
                <a:cubicBezTo>
                  <a:pt x="2760346" y="2613787"/>
                  <a:pt x="2546211" y="2604731"/>
                  <a:pt x="2367060" y="2585323"/>
                </a:cubicBezTo>
                <a:cubicBezTo>
                  <a:pt x="2187909" y="2565915"/>
                  <a:pt x="1847489" y="2575681"/>
                  <a:pt x="1687159" y="2585323"/>
                </a:cubicBezTo>
                <a:cubicBezTo>
                  <a:pt x="1526829" y="2594965"/>
                  <a:pt x="1446062" y="2582023"/>
                  <a:pt x="1208711" y="2585323"/>
                </a:cubicBezTo>
                <a:cubicBezTo>
                  <a:pt x="971360" y="2588623"/>
                  <a:pt x="799785" y="2602330"/>
                  <a:pt x="679900" y="2585323"/>
                </a:cubicBezTo>
                <a:cubicBezTo>
                  <a:pt x="560015" y="2568316"/>
                  <a:pt x="196412" y="2583774"/>
                  <a:pt x="0" y="2585323"/>
                </a:cubicBezTo>
                <a:cubicBezTo>
                  <a:pt x="11807" y="2310430"/>
                  <a:pt x="6134" y="2198654"/>
                  <a:pt x="0" y="1964845"/>
                </a:cubicBezTo>
                <a:cubicBezTo>
                  <a:pt x="-6134" y="1731036"/>
                  <a:pt x="27450" y="1627190"/>
                  <a:pt x="0" y="1318515"/>
                </a:cubicBezTo>
                <a:cubicBezTo>
                  <a:pt x="-27450" y="1009840"/>
                  <a:pt x="22564" y="980360"/>
                  <a:pt x="0" y="723890"/>
                </a:cubicBezTo>
                <a:cubicBezTo>
                  <a:pt x="-22564" y="467421"/>
                  <a:pt x="-35490" y="255161"/>
                  <a:pt x="0" y="0"/>
                </a:cubicBezTo>
                <a:close/>
              </a:path>
              <a:path w="5036297" h="2585323" stroke="0" extrusionOk="0">
                <a:moveTo>
                  <a:pt x="0" y="0"/>
                </a:moveTo>
                <a:cubicBezTo>
                  <a:pt x="263100" y="-20698"/>
                  <a:pt x="288077" y="-20725"/>
                  <a:pt x="528811" y="0"/>
                </a:cubicBezTo>
                <a:cubicBezTo>
                  <a:pt x="769545" y="20725"/>
                  <a:pt x="775078" y="12059"/>
                  <a:pt x="1007259" y="0"/>
                </a:cubicBezTo>
                <a:cubicBezTo>
                  <a:pt x="1239440" y="-12059"/>
                  <a:pt x="1457472" y="-2917"/>
                  <a:pt x="1586434" y="0"/>
                </a:cubicBezTo>
                <a:cubicBezTo>
                  <a:pt x="1715397" y="2917"/>
                  <a:pt x="1952343" y="-21542"/>
                  <a:pt x="2266334" y="0"/>
                </a:cubicBezTo>
                <a:cubicBezTo>
                  <a:pt x="2580325" y="21542"/>
                  <a:pt x="2641187" y="9258"/>
                  <a:pt x="2744782" y="0"/>
                </a:cubicBezTo>
                <a:cubicBezTo>
                  <a:pt x="2848377" y="-9258"/>
                  <a:pt x="3094655" y="-5789"/>
                  <a:pt x="3273593" y="0"/>
                </a:cubicBezTo>
                <a:cubicBezTo>
                  <a:pt x="3452531" y="5789"/>
                  <a:pt x="3808140" y="-27661"/>
                  <a:pt x="3953493" y="0"/>
                </a:cubicBezTo>
                <a:cubicBezTo>
                  <a:pt x="4098846" y="27661"/>
                  <a:pt x="4507215" y="14292"/>
                  <a:pt x="5036297" y="0"/>
                </a:cubicBezTo>
                <a:cubicBezTo>
                  <a:pt x="5056433" y="194458"/>
                  <a:pt x="5025269" y="452726"/>
                  <a:pt x="5036297" y="620478"/>
                </a:cubicBezTo>
                <a:cubicBezTo>
                  <a:pt x="5047325" y="788230"/>
                  <a:pt x="5060197" y="990861"/>
                  <a:pt x="5036297" y="1318515"/>
                </a:cubicBezTo>
                <a:cubicBezTo>
                  <a:pt x="5012397" y="1646169"/>
                  <a:pt x="5028873" y="1710730"/>
                  <a:pt x="5036297" y="1964845"/>
                </a:cubicBezTo>
                <a:cubicBezTo>
                  <a:pt x="5043722" y="2218960"/>
                  <a:pt x="5044873" y="2452323"/>
                  <a:pt x="5036297" y="2585323"/>
                </a:cubicBezTo>
                <a:cubicBezTo>
                  <a:pt x="4887212" y="2591748"/>
                  <a:pt x="4670589" y="2590937"/>
                  <a:pt x="4406760" y="2585323"/>
                </a:cubicBezTo>
                <a:cubicBezTo>
                  <a:pt x="4142931" y="2579709"/>
                  <a:pt x="4076475" y="2603700"/>
                  <a:pt x="3777223" y="2585323"/>
                </a:cubicBezTo>
                <a:cubicBezTo>
                  <a:pt x="3477971" y="2566946"/>
                  <a:pt x="3389966" y="2601210"/>
                  <a:pt x="3147686" y="2585323"/>
                </a:cubicBezTo>
                <a:cubicBezTo>
                  <a:pt x="2905406" y="2569436"/>
                  <a:pt x="2763308" y="2568640"/>
                  <a:pt x="2518149" y="2585323"/>
                </a:cubicBezTo>
                <a:cubicBezTo>
                  <a:pt x="2272990" y="2602006"/>
                  <a:pt x="2195944" y="2560632"/>
                  <a:pt x="1989337" y="2585323"/>
                </a:cubicBezTo>
                <a:cubicBezTo>
                  <a:pt x="1782730" y="2610014"/>
                  <a:pt x="1582760" y="2614129"/>
                  <a:pt x="1309437" y="2585323"/>
                </a:cubicBezTo>
                <a:cubicBezTo>
                  <a:pt x="1036114" y="2556517"/>
                  <a:pt x="932875" y="2556921"/>
                  <a:pt x="730263" y="2585323"/>
                </a:cubicBezTo>
                <a:cubicBezTo>
                  <a:pt x="527651" y="2613725"/>
                  <a:pt x="208653" y="2614503"/>
                  <a:pt x="0" y="2585323"/>
                </a:cubicBezTo>
                <a:cubicBezTo>
                  <a:pt x="16226" y="2378333"/>
                  <a:pt x="9764" y="2223149"/>
                  <a:pt x="0" y="1938992"/>
                </a:cubicBezTo>
                <a:cubicBezTo>
                  <a:pt x="-9764" y="1654835"/>
                  <a:pt x="6459" y="1559917"/>
                  <a:pt x="0" y="1344368"/>
                </a:cubicBezTo>
                <a:cubicBezTo>
                  <a:pt x="-6459" y="1128819"/>
                  <a:pt x="29085" y="835152"/>
                  <a:pt x="0" y="646331"/>
                </a:cubicBezTo>
                <a:cubicBezTo>
                  <a:pt x="-29085" y="457510"/>
                  <a:pt x="28829" y="289481"/>
                  <a:pt x="0" y="0"/>
                </a:cubicBezTo>
                <a:close/>
              </a:path>
            </a:pathLst>
          </a:custGeom>
          <a:solidFill>
            <a:schemeClr val="bg1">
              <a:lumMod val="95000"/>
            </a:schemeClr>
          </a:solidFill>
          <a:ln>
            <a:solidFill>
              <a:schemeClr val="accent1"/>
            </a:solidFill>
            <a:prstDash val="dash"/>
            <a:extLst>
              <a:ext uri="{C807C97D-BFC1-408E-A445-0C87EB9F89A2}">
                <ask:lineSketchStyleProps xmlns:ask="http://schemas.microsoft.com/office/drawing/2018/sketchyshapes" sd="599889706">
                  <a:prstGeom prst="rect">
                    <a:avLst/>
                  </a:prstGeom>
                  <ask:type>
                    <ask:lineSketchFreehand/>
                  </ask:type>
                </ask:lineSketchStyleProps>
              </a:ext>
            </a:extLst>
          </a:ln>
        </p:spPr>
        <p:txBody>
          <a:bodyPr wrap="square">
            <a:spAutoFit/>
          </a:bodyPr>
          <a:lstStyle/>
          <a:p>
            <a:r>
              <a:rPr lang="en-US" b="1" dirty="0">
                <a:solidFill>
                  <a:srgbClr val="DF8D09"/>
                </a:solidFill>
                <a:latin typeface="Calibri" panose="020F0502020204030204" pitchFamily="34" charset="0"/>
              </a:rPr>
              <a:t>Vue </a:t>
            </a:r>
            <a:r>
              <a:rPr lang="en-US" b="1" dirty="0" err="1">
                <a:solidFill>
                  <a:srgbClr val="DF8D09"/>
                </a:solidFill>
                <a:latin typeface="Calibri" panose="020F0502020204030204" pitchFamily="34" charset="0"/>
              </a:rPr>
              <a:t>d’ensemble</a:t>
            </a:r>
            <a:r>
              <a:rPr lang="en-US" b="1" dirty="0">
                <a:solidFill>
                  <a:srgbClr val="DF8D09"/>
                </a:solidFill>
                <a:latin typeface="Calibri" panose="020F0502020204030204" pitchFamily="34" charset="0"/>
              </a:rPr>
              <a:t> du matériel du jeu ACT  </a:t>
            </a:r>
          </a:p>
          <a:p>
            <a:pPr marL="285750" indent="-285750">
              <a:buClr>
                <a:srgbClr val="81CC50"/>
              </a:buClr>
              <a:buFont typeface="Wingdings" panose="05000000000000000000" pitchFamily="2" charset="2"/>
              <a:buChar char="ü"/>
            </a:pPr>
            <a:r>
              <a:rPr lang="en-US" dirty="0">
                <a:latin typeface="Calibri" panose="020F0502020204030204" pitchFamily="34" charset="0"/>
              </a:rPr>
              <a:t> Plateau de jeu 1, 2, 3 et 4 
 Cartes de 40 </a:t>
            </a:r>
            <a:r>
              <a:rPr lang="en-US" dirty="0" err="1">
                <a:latin typeface="Calibri" panose="020F0502020204030204" pitchFamily="34" charset="0"/>
              </a:rPr>
              <a:t>personnes</a:t>
            </a:r>
            <a:r>
              <a:rPr lang="en-US" dirty="0">
                <a:latin typeface="Calibri" panose="020F0502020204030204" pitchFamily="34" charset="0"/>
              </a:rPr>
              <a:t> 
 24 </a:t>
            </a:r>
            <a:r>
              <a:rPr lang="en-US" dirty="0" err="1">
                <a:latin typeface="Calibri" panose="020F0502020204030204" pitchFamily="34" charset="0"/>
              </a:rPr>
              <a:t>cartes</a:t>
            </a:r>
            <a:r>
              <a:rPr lang="en-US" dirty="0">
                <a:latin typeface="Calibri" panose="020F0502020204030204" pitchFamily="34" charset="0"/>
              </a:rPr>
              <a:t> de </a:t>
            </a:r>
            <a:r>
              <a:rPr lang="en-US" dirty="0" err="1">
                <a:latin typeface="Calibri" panose="020F0502020204030204" pitchFamily="34" charset="0"/>
              </a:rPr>
              <a:t>localisation</a:t>
            </a:r>
            <a:r>
              <a:rPr lang="en-US" dirty="0">
                <a:latin typeface="Calibri" panose="020F0502020204030204" pitchFamily="34" charset="0"/>
              </a:rPr>
              <a:t> 
 24 Cartes </a:t>
            </a:r>
            <a:r>
              <a:rPr lang="en-US" dirty="0" err="1">
                <a:latin typeface="Calibri" panose="020F0502020204030204" pitchFamily="34" charset="0"/>
              </a:rPr>
              <a:t>thématiques</a:t>
            </a:r>
            <a:r>
              <a:rPr lang="en-US" dirty="0">
                <a:latin typeface="Calibri" panose="020F0502020204030204" pitchFamily="34" charset="0"/>
              </a:rPr>
              <a:t> 
 55 </a:t>
            </a:r>
            <a:r>
              <a:rPr lang="en-US" dirty="0" err="1">
                <a:latin typeface="Calibri" panose="020F0502020204030204" pitchFamily="34" charset="0"/>
              </a:rPr>
              <a:t>cartes</a:t>
            </a:r>
            <a:r>
              <a:rPr lang="en-US" dirty="0">
                <a:latin typeface="Calibri" panose="020F0502020204030204" pitchFamily="34" charset="0"/>
              </a:rPr>
              <a:t> d’état 
 5 </a:t>
            </a:r>
            <a:r>
              <a:rPr lang="en-US" dirty="0" err="1">
                <a:latin typeface="Calibri" panose="020F0502020204030204" pitchFamily="34" charset="0"/>
              </a:rPr>
              <a:t>cartes</a:t>
            </a:r>
            <a:r>
              <a:rPr lang="en-US" dirty="0">
                <a:latin typeface="Calibri" panose="020F0502020204030204" pitchFamily="34" charset="0"/>
              </a:rPr>
              <a:t> Superpower 
 Manuel « Instructions pour les super-</a:t>
            </a:r>
            <a:r>
              <a:rPr lang="en-US" dirty="0" err="1">
                <a:latin typeface="Calibri" panose="020F0502020204030204" pitchFamily="34" charset="0"/>
              </a:rPr>
              <a:t>héros</a:t>
            </a:r>
            <a:r>
              <a:rPr lang="en-US" dirty="0">
                <a:latin typeface="Calibri" panose="020F0502020204030204" pitchFamily="34" charset="0"/>
              </a:rPr>
              <a:t> » 
 ACT - Manuel de jeu pour les </a:t>
            </a:r>
            <a:r>
              <a:rPr lang="en-US" dirty="0" err="1">
                <a:latin typeface="Calibri" panose="020F0502020204030204" pitchFamily="34" charset="0"/>
              </a:rPr>
              <a:t>enseignants</a:t>
            </a:r>
            <a:r>
              <a:rPr lang="en-US" dirty="0">
                <a:latin typeface="Calibri" panose="020F0502020204030204" pitchFamily="34" charset="0"/>
              </a:rPr>
              <a:t> </a:t>
            </a:r>
            <a:endParaRPr lang="en-US"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5031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65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Plateau pour </a:t>
            </a:r>
            <a:r>
              <a:rPr lang="en-US" sz="2600" kern="1200" dirty="0" err="1">
                <a:solidFill>
                  <a:srgbClr val="FFFFFF"/>
                </a:solidFill>
                <a:latin typeface="+mj-lt"/>
                <a:ea typeface="+mj-ea"/>
                <a:cs typeface="+mj-cs"/>
              </a:rPr>
              <a:t>niveau</a:t>
            </a:r>
            <a:r>
              <a:rPr lang="en-US" sz="2600" kern="1200" dirty="0">
                <a:solidFill>
                  <a:srgbClr val="FFFFFF"/>
                </a:solidFill>
                <a:latin typeface="+mj-lt"/>
                <a:ea typeface="+mj-ea"/>
                <a:cs typeface="+mj-cs"/>
              </a:rPr>
              <a:t> 1</a:t>
            </a:r>
          </a:p>
        </p:txBody>
      </p:sp>
      <p:pic>
        <p:nvPicPr>
          <p:cNvPr id="4" name="Εικόνα 3">
            <a:extLst>
              <a:ext uri="{FF2B5EF4-FFF2-40B4-BE49-F238E27FC236}">
                <a16:creationId xmlns:a16="http://schemas.microsoft.com/office/drawing/2014/main" id="{E81A4008-802F-D441-89DC-69A28B73D7A7}"/>
              </a:ext>
            </a:extLst>
          </p:cNvPr>
          <p:cNvPicPr>
            <a:picLocks noChangeAspect="1"/>
          </p:cNvPicPr>
          <p:nvPr/>
        </p:nvPicPr>
        <p:blipFill>
          <a:blip r:embed="rId2"/>
          <a:stretch>
            <a:fillRect/>
          </a:stretch>
        </p:blipFill>
        <p:spPr>
          <a:xfrm>
            <a:off x="3560781" y="322729"/>
            <a:ext cx="8357624" cy="58983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65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9028BF-863D-5DDE-8E9B-B430245016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Carte de </a:t>
            </a:r>
            <a:r>
              <a:rPr lang="en-US" sz="3600" kern="1200" dirty="0" err="1">
                <a:solidFill>
                  <a:srgbClr val="FFFFFF"/>
                </a:solidFill>
                <a:latin typeface="+mj-lt"/>
                <a:ea typeface="+mj-ea"/>
                <a:cs typeface="+mj-cs"/>
              </a:rPr>
              <a:t>locatisation</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D8BD8B80-E59B-3B52-3F64-755F317A7EA4}"/>
              </a:ext>
            </a:extLst>
          </p:cNvPr>
          <p:cNvPicPr>
            <a:picLocks noChangeAspect="1"/>
          </p:cNvPicPr>
          <p:nvPr/>
        </p:nvPicPr>
        <p:blipFill>
          <a:blip r:embed="rId2"/>
          <a:stretch>
            <a:fillRect/>
          </a:stretch>
        </p:blipFill>
        <p:spPr>
          <a:xfrm>
            <a:off x="4375949" y="676986"/>
            <a:ext cx="7514978" cy="5665394"/>
          </a:xfrm>
          <a:prstGeom prst="rect">
            <a:avLst/>
          </a:prstGeom>
          <a:ln>
            <a:noFill/>
          </a:ln>
          <a:effectLst>
            <a:outerShdw blurRad="190500" algn="tl" rotWithShape="0">
              <a:srgbClr val="000000">
                <a:alpha val="70000"/>
              </a:srgbClr>
            </a:outerShdw>
          </a:effectLst>
        </p:spPr>
      </p:pic>
      <p:sp>
        <p:nvSpPr>
          <p:cNvPr id="7" name="Θέση περιεχομένου 6">
            <a:extLst>
              <a:ext uri="{FF2B5EF4-FFF2-40B4-BE49-F238E27FC236}">
                <a16:creationId xmlns:a16="http://schemas.microsoft.com/office/drawing/2014/main" id="{6071BEEE-F851-A4B5-ACDD-E7FDD234D92A}"/>
              </a:ext>
            </a:extLst>
          </p:cNvPr>
          <p:cNvSpPr>
            <a:spLocks noGrp="1"/>
          </p:cNvSpPr>
          <p:nvPr>
            <p:ph idx="1"/>
          </p:nvPr>
        </p:nvSpPr>
        <p:spPr>
          <a:xfrm>
            <a:off x="557999" y="1000583"/>
            <a:ext cx="5852132" cy="5665393"/>
          </a:xfrm>
        </p:spPr>
        <p:txBody>
          <a:bodyPr/>
          <a:lstStyle/>
          <a:p>
            <a:pPr marL="0" indent="0">
              <a:buNone/>
            </a:pPr>
            <a:endParaRPr lang="en-GB" dirty="0"/>
          </a:p>
        </p:txBody>
      </p:sp>
    </p:spTree>
    <p:extLst>
      <p:ext uri="{BB962C8B-B14F-4D97-AF65-F5344CB8AC3E}">
        <p14:creationId xmlns:p14="http://schemas.microsoft.com/office/powerpoint/2010/main" val="141920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D0D42C-B8EB-0AEC-08E1-EB9DF64BB20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endParaRPr lang="en-US" sz="3600" kern="1200" dirty="0">
              <a:solidFill>
                <a:srgbClr val="FFFFFF"/>
              </a:solidFill>
              <a:latin typeface="+mj-lt"/>
              <a:ea typeface="+mj-ea"/>
              <a:cs typeface="+mj-cs"/>
            </a:endParaRPr>
          </a:p>
        </p:txBody>
      </p:sp>
      <p:sp>
        <p:nvSpPr>
          <p:cNvPr id="4" name="Θέση περιεχομένου 3">
            <a:extLst>
              <a:ext uri="{FF2B5EF4-FFF2-40B4-BE49-F238E27FC236}">
                <a16:creationId xmlns:a16="http://schemas.microsoft.com/office/drawing/2014/main" id="{62B86F23-E66D-1EC3-0539-C3A28C0DA763}"/>
              </a:ext>
            </a:extLst>
          </p:cNvPr>
          <p:cNvSpPr>
            <a:spLocks noGrp="1"/>
          </p:cNvSpPr>
          <p:nvPr>
            <p:ph idx="1"/>
          </p:nvPr>
        </p:nvSpPr>
        <p:spPr>
          <a:xfrm>
            <a:off x="1192305" y="1799999"/>
            <a:ext cx="5217825" cy="4865977"/>
          </a:xfrm>
        </p:spPr>
        <p:txBody>
          <a:bodyPr>
            <a:normAutofit/>
          </a:bodyPr>
          <a:lstStyle/>
          <a:p>
            <a:pPr marL="0" indent="0">
              <a:buNone/>
            </a:pPr>
            <a:r>
              <a:rPr lang="en-GB" sz="3600" dirty="0">
                <a:solidFill>
                  <a:schemeClr val="bg1"/>
                </a:solidFill>
              </a:rPr>
              <a:t>Carte</a:t>
            </a:r>
          </a:p>
          <a:p>
            <a:pPr marL="0" indent="0">
              <a:buNone/>
            </a:pPr>
            <a:r>
              <a:rPr lang="en-GB" sz="3600" dirty="0" err="1">
                <a:solidFill>
                  <a:schemeClr val="bg1"/>
                </a:solidFill>
              </a:rPr>
              <a:t>personne</a:t>
            </a:r>
            <a:endParaRPr lang="en-GB" sz="3600" dirty="0">
              <a:solidFill>
                <a:schemeClr val="bg1"/>
              </a:solidFill>
            </a:endParaRPr>
          </a:p>
        </p:txBody>
      </p:sp>
      <p:pic>
        <p:nvPicPr>
          <p:cNvPr id="7" name="Εικόνα 6">
            <a:extLst>
              <a:ext uri="{FF2B5EF4-FFF2-40B4-BE49-F238E27FC236}">
                <a16:creationId xmlns:a16="http://schemas.microsoft.com/office/drawing/2014/main" id="{88FA3EA9-299D-84D8-9122-73E020B00081}"/>
              </a:ext>
            </a:extLst>
          </p:cNvPr>
          <p:cNvPicPr>
            <a:picLocks noChangeAspect="1"/>
          </p:cNvPicPr>
          <p:nvPr/>
        </p:nvPicPr>
        <p:blipFill>
          <a:blip r:embed="rId2"/>
          <a:stretch>
            <a:fillRect/>
          </a:stretch>
        </p:blipFill>
        <p:spPr>
          <a:xfrm>
            <a:off x="4691409" y="918407"/>
            <a:ext cx="7936219" cy="50211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407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694040B-845F-D65B-83AA-F67EE41C84F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a:solidFill>
                  <a:srgbClr val="FFFFFF"/>
                </a:solidFill>
                <a:latin typeface="+mj-lt"/>
                <a:ea typeface="+mj-ea"/>
              </a:rPr>
              <a:t>Fiches </a:t>
            </a:r>
            <a:r>
              <a:rPr lang="en-US" sz="3600" dirty="0" err="1">
                <a:solidFill>
                  <a:srgbClr val="FFFFFF"/>
                </a:solidFill>
                <a:latin typeface="+mj-lt"/>
                <a:ea typeface="+mj-ea"/>
              </a:rPr>
              <a:t>thématiques</a:t>
            </a:r>
            <a:r>
              <a:rPr lang="en-US" sz="3600" dirty="0">
                <a:solidFill>
                  <a:srgbClr val="FFFFFF"/>
                </a:solidFill>
                <a:latin typeface="+mj-lt"/>
                <a:ea typeface="+mj-ea"/>
              </a:rPr>
              <a:t>
</a:t>
            </a:r>
            <a:endParaRPr lang="en-US" sz="3600" kern="1200" dirty="0">
              <a:solidFill>
                <a:srgbClr val="FFFFFF"/>
              </a:solidFill>
              <a:latin typeface="+mj-lt"/>
              <a:ea typeface="+mj-ea"/>
              <a:cs typeface="+mj-cs"/>
            </a:endParaRPr>
          </a:p>
        </p:txBody>
      </p:sp>
      <p:pic>
        <p:nvPicPr>
          <p:cNvPr id="7" name="Εικόνα 6">
            <a:extLst>
              <a:ext uri="{FF2B5EF4-FFF2-40B4-BE49-F238E27FC236}">
                <a16:creationId xmlns:a16="http://schemas.microsoft.com/office/drawing/2014/main" id="{136365C1-0AE4-E14F-4D76-D0220A535FFD}"/>
              </a:ext>
            </a:extLst>
          </p:cNvPr>
          <p:cNvPicPr>
            <a:picLocks noChangeAspect="1"/>
          </p:cNvPicPr>
          <p:nvPr/>
        </p:nvPicPr>
        <p:blipFill>
          <a:blip r:embed="rId2"/>
          <a:stretch>
            <a:fillRect/>
          </a:stretch>
        </p:blipFill>
        <p:spPr>
          <a:xfrm>
            <a:off x="4365031" y="902241"/>
            <a:ext cx="7632760" cy="48659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8277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C0E6D-5260-DF00-B9FE-4AD6378A4005}"/>
              </a:ext>
            </a:extLst>
          </p:cNvPr>
          <p:cNvSpPr>
            <a:spLocks noGrp="1"/>
          </p:cNvSpPr>
          <p:nvPr>
            <p:ph type="title"/>
          </p:nvPr>
        </p:nvSpPr>
        <p:spPr/>
        <p:txBody>
          <a:bodyPr>
            <a:normAutofit fontScale="90000"/>
          </a:bodyPr>
          <a:lstStyle/>
          <a:p>
            <a:r>
              <a:rPr lang="en-US" dirty="0"/>
              <a:t>Remise </a:t>
            </a:r>
            <a:r>
              <a:rPr lang="en-US" dirty="0" err="1"/>
              <a:t>en</a:t>
            </a:r>
            <a:r>
              <a:rPr lang="en-US" dirty="0"/>
              <a:t> cause /</a:t>
            </a:r>
            <a:r>
              <a:rPr lang="en-US" dirty="0" err="1"/>
              <a:t>Questionnement</a:t>
            </a:r>
            <a:r>
              <a:rPr lang="en-US" dirty="0"/>
              <a:t>/Pensée critique
</a:t>
            </a:r>
            <a:endParaRPr lang="en-GB" dirty="0"/>
          </a:p>
        </p:txBody>
      </p:sp>
      <p:sp>
        <p:nvSpPr>
          <p:cNvPr id="3" name="Θέση περιεχομένου 2">
            <a:extLst>
              <a:ext uri="{FF2B5EF4-FFF2-40B4-BE49-F238E27FC236}">
                <a16:creationId xmlns:a16="http://schemas.microsoft.com/office/drawing/2014/main" id="{221AF875-42AE-1991-EA55-14DD39E9269C}"/>
              </a:ext>
            </a:extLst>
          </p:cNvPr>
          <p:cNvSpPr>
            <a:spLocks noGrp="1"/>
          </p:cNvSpPr>
          <p:nvPr>
            <p:ph idx="1"/>
          </p:nvPr>
        </p:nvSpPr>
        <p:spPr>
          <a:xfrm>
            <a:off x="557998" y="1799999"/>
            <a:ext cx="9417851" cy="4865977"/>
          </a:xfrm>
        </p:spPr>
        <p:txBody>
          <a:bodyPr>
            <a:normAutofit/>
          </a:bodyPr>
          <a:lstStyle/>
          <a:p>
            <a:pPr marL="0" indent="0">
              <a:buNone/>
            </a:pPr>
            <a:r>
              <a:rPr lang="en-GB" sz="1400" dirty="0">
                <a:hlinkClick r:id="rId2"/>
              </a:rPr>
              <a:t>https://training.european-heart.eu/card/Topic-01-FR/</a:t>
            </a:r>
            <a:r>
              <a:rPr lang="en-GB" sz="1400" dirty="0"/>
              <a:t> </a:t>
            </a:r>
          </a:p>
        </p:txBody>
      </p:sp>
      <p:pic>
        <p:nvPicPr>
          <p:cNvPr id="6" name="Εικόνα 5">
            <a:extLst>
              <a:ext uri="{FF2B5EF4-FFF2-40B4-BE49-F238E27FC236}">
                <a16:creationId xmlns:a16="http://schemas.microsoft.com/office/drawing/2014/main" id="{2AFE1F7B-28CB-0642-9CFF-CCF4D3F7D1F9}"/>
              </a:ext>
            </a:extLst>
          </p:cNvPr>
          <p:cNvPicPr>
            <a:picLocks noChangeAspect="1"/>
          </p:cNvPicPr>
          <p:nvPr/>
        </p:nvPicPr>
        <p:blipFill>
          <a:blip r:embed="rId3"/>
          <a:stretch>
            <a:fillRect/>
          </a:stretch>
        </p:blipFill>
        <p:spPr>
          <a:xfrm>
            <a:off x="4821453" y="1593989"/>
            <a:ext cx="5955212" cy="4865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515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65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latin typeface="+mj-lt"/>
                <a:ea typeface="+mj-ea"/>
              </a:rPr>
              <a:t>Plateau pour </a:t>
            </a:r>
            <a:r>
              <a:rPr lang="en-US" sz="2600" dirty="0" err="1">
                <a:solidFill>
                  <a:srgbClr val="FFFFFF"/>
                </a:solidFill>
                <a:latin typeface="+mj-lt"/>
                <a:ea typeface="+mj-ea"/>
              </a:rPr>
              <a:t>niveau</a:t>
            </a:r>
            <a:r>
              <a:rPr lang="en-US" sz="2600" dirty="0">
                <a:solidFill>
                  <a:srgbClr val="FFFFFF"/>
                </a:solidFill>
                <a:latin typeface="+mj-lt"/>
                <a:ea typeface="+mj-ea"/>
              </a:rPr>
              <a:t> 2</a:t>
            </a:r>
            <a:endParaRPr lang="en-US" sz="2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B339FCC9-6F02-6DE7-CC4F-FD2AC5A4229C}"/>
              </a:ext>
            </a:extLst>
          </p:cNvPr>
          <p:cNvPicPr>
            <a:picLocks noChangeAspect="1"/>
          </p:cNvPicPr>
          <p:nvPr/>
        </p:nvPicPr>
        <p:blipFill>
          <a:blip r:embed="rId2"/>
          <a:stretch>
            <a:fillRect/>
          </a:stretch>
        </p:blipFill>
        <p:spPr>
          <a:xfrm>
            <a:off x="3619053" y="393499"/>
            <a:ext cx="8330450" cy="5821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Θέση περιεχομένου 6">
            <a:extLst>
              <a:ext uri="{FF2B5EF4-FFF2-40B4-BE49-F238E27FC236}">
                <a16:creationId xmlns:a16="http://schemas.microsoft.com/office/drawing/2014/main" id="{67C5FE8B-D01A-EC49-8561-647C1F0BFE9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6701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B2E9AC-816E-4FA5-BC38-62423476B951}"/>
              </a:ext>
            </a:extLst>
          </p:cNvPr>
          <p:cNvSpPr>
            <a:spLocks noGrp="1"/>
          </p:cNvSpPr>
          <p:nvPr>
            <p:ph type="title"/>
          </p:nvPr>
        </p:nvSpPr>
        <p:spPr>
          <a:xfrm>
            <a:off x="558000" y="1080000"/>
            <a:ext cx="6864775" cy="605096"/>
          </a:xfrm>
        </p:spPr>
        <p:txBody>
          <a:bodyPr>
            <a:normAutofit fontScale="90000"/>
          </a:bodyPr>
          <a:lstStyle/>
          <a:p>
            <a:r>
              <a:rPr lang="en-US" dirty="0" err="1"/>
              <a:t>Qu’est-ce</a:t>
            </a:r>
            <a:r>
              <a:rPr lang="en-US" dirty="0"/>
              <a:t> que la </a:t>
            </a:r>
            <a:r>
              <a:rPr lang="en-US" dirty="0" err="1"/>
              <a:t>plateforme</a:t>
            </a:r>
            <a:r>
              <a:rPr lang="en-US" dirty="0"/>
              <a:t> </a:t>
            </a:r>
            <a:r>
              <a:rPr lang="en-US" dirty="0" err="1"/>
              <a:t>électronique</a:t>
            </a:r>
            <a:r>
              <a:rPr lang="en-US" dirty="0"/>
              <a:t> European Heart ? </a:t>
            </a:r>
            <a:endParaRPr lang="el-GR" dirty="0"/>
          </a:p>
        </p:txBody>
      </p:sp>
      <p:sp>
        <p:nvSpPr>
          <p:cNvPr id="3" name="Θέση περιεχομένου 2">
            <a:extLst>
              <a:ext uri="{FF2B5EF4-FFF2-40B4-BE49-F238E27FC236}">
                <a16:creationId xmlns:a16="http://schemas.microsoft.com/office/drawing/2014/main" id="{C14B103B-4D6A-4408-87CA-E668699CA518}"/>
              </a:ext>
            </a:extLst>
          </p:cNvPr>
          <p:cNvSpPr>
            <a:spLocks noGrp="1"/>
          </p:cNvSpPr>
          <p:nvPr>
            <p:ph idx="1"/>
          </p:nvPr>
        </p:nvSpPr>
        <p:spPr>
          <a:xfrm>
            <a:off x="558001" y="1799999"/>
            <a:ext cx="6192049" cy="5058001"/>
          </a:xfrm>
        </p:spPr>
        <p:txBody>
          <a:bodyPr>
            <a:normAutofit fontScale="77500" lnSpcReduction="20000"/>
          </a:bodyPr>
          <a:lstStyle/>
          <a:p>
            <a:pPr marL="0" indent="0">
              <a:lnSpc>
                <a:spcPct val="110000"/>
              </a:lnSpc>
              <a:buNone/>
            </a:pPr>
            <a:r>
              <a:rPr lang="en-US" sz="2000" dirty="0"/>
              <a:t>La </a:t>
            </a:r>
            <a:r>
              <a:rPr lang="en-US" sz="2000" dirty="0" err="1"/>
              <a:t>plateforme</a:t>
            </a:r>
            <a:r>
              <a:rPr lang="en-US" sz="2000" dirty="0"/>
              <a:t> European Heart </a:t>
            </a:r>
            <a:r>
              <a:rPr lang="en-US" sz="2000" dirty="0" err="1"/>
              <a:t>est</a:t>
            </a:r>
            <a:r>
              <a:rPr lang="en-US" sz="2000" dirty="0"/>
              <a:t> </a:t>
            </a:r>
            <a:r>
              <a:rPr lang="en-US" sz="2000" dirty="0" err="1"/>
              <a:t>une</a:t>
            </a:r>
            <a:r>
              <a:rPr lang="en-US" sz="2000" dirty="0"/>
              <a:t> </a:t>
            </a:r>
            <a:r>
              <a:rPr lang="en-US" sz="2000" dirty="0" err="1"/>
              <a:t>plateforme</a:t>
            </a:r>
            <a:r>
              <a:rPr lang="en-US" sz="2000" dirty="0"/>
              <a:t> </a:t>
            </a:r>
            <a:r>
              <a:rPr lang="en-US" sz="2000" dirty="0" err="1"/>
              <a:t>en</a:t>
            </a:r>
            <a:r>
              <a:rPr lang="en-US" sz="2000" dirty="0"/>
              <a:t> </a:t>
            </a:r>
            <a:r>
              <a:rPr lang="en-US" sz="2000" dirty="0" err="1"/>
              <a:t>ligne</a:t>
            </a:r>
            <a:r>
              <a:rPr lang="en-US" sz="2000" dirty="0"/>
              <a:t> qui </a:t>
            </a:r>
            <a:r>
              <a:rPr lang="en-US" sz="2000" dirty="0" err="1"/>
              <a:t>héberge</a:t>
            </a:r>
            <a:r>
              <a:rPr lang="en-US" sz="2000" dirty="0"/>
              <a:t> tout le matériel </a:t>
            </a:r>
            <a:r>
              <a:rPr lang="en-US" sz="2000" dirty="0" err="1"/>
              <a:t>développé</a:t>
            </a:r>
            <a:r>
              <a:rPr lang="en-US" sz="2000" dirty="0"/>
              <a:t> dans le cadre du </a:t>
            </a:r>
            <a:r>
              <a:rPr lang="en-US" sz="2000" dirty="0" err="1"/>
              <a:t>projet</a:t>
            </a:r>
            <a:r>
              <a:rPr lang="en-US" sz="2000" dirty="0"/>
              <a:t> Erasmus+ European Heart (</a:t>
            </a:r>
            <a:r>
              <a:rPr lang="en-US" sz="2000" dirty="0" err="1"/>
              <a:t>www.european-heart.eu</a:t>
            </a:r>
            <a:r>
              <a:rPr lang="en-US" sz="2000" dirty="0"/>
              <a:t>). 
La </a:t>
            </a:r>
            <a:r>
              <a:rPr lang="en-US" sz="2000" dirty="0" err="1"/>
              <a:t>plateforme</a:t>
            </a:r>
            <a:r>
              <a:rPr lang="en-US" sz="2000" dirty="0"/>
              <a:t> </a:t>
            </a:r>
            <a:r>
              <a:rPr lang="en-US" sz="2000" dirty="0" err="1"/>
              <a:t>en</a:t>
            </a:r>
            <a:r>
              <a:rPr lang="en-US" sz="2000" dirty="0"/>
              <a:t> </a:t>
            </a:r>
            <a:r>
              <a:rPr lang="en-US" sz="2000" dirty="0" err="1"/>
              <a:t>ligne</a:t>
            </a:r>
            <a:r>
              <a:rPr lang="en-US" sz="2000" dirty="0"/>
              <a:t> </a:t>
            </a:r>
            <a:r>
              <a:rPr lang="en-US" sz="2000" dirty="0" err="1"/>
              <a:t>est</a:t>
            </a:r>
            <a:r>
              <a:rPr lang="en-US" sz="2000" dirty="0"/>
              <a:t> </a:t>
            </a:r>
            <a:r>
              <a:rPr lang="en-US" sz="2000" dirty="0" err="1"/>
              <a:t>notre</a:t>
            </a:r>
            <a:r>
              <a:rPr lang="en-US" sz="2000" dirty="0"/>
              <a:t> </a:t>
            </a:r>
            <a:r>
              <a:rPr lang="en-US" sz="2000" dirty="0" err="1"/>
              <a:t>environnement</a:t>
            </a:r>
            <a:r>
              <a:rPr lang="en-US" sz="2000" dirty="0"/>
              <a:t> </a:t>
            </a:r>
            <a:r>
              <a:rPr lang="en-US" sz="2000" dirty="0" err="1"/>
              <a:t>d’apprentissage</a:t>
            </a:r>
            <a:r>
              <a:rPr lang="en-US" sz="2000" dirty="0"/>
              <a:t> </a:t>
            </a:r>
            <a:r>
              <a:rPr lang="en-US" sz="2000" dirty="0" err="1"/>
              <a:t>virtuel</a:t>
            </a:r>
            <a:r>
              <a:rPr lang="en-US" sz="2000" dirty="0"/>
              <a:t>. Les </a:t>
            </a:r>
            <a:r>
              <a:rPr lang="en-US" sz="2000" dirty="0" err="1"/>
              <a:t>élèves</a:t>
            </a:r>
            <a:r>
              <a:rPr lang="en-US" sz="2000" dirty="0"/>
              <a:t>, les </a:t>
            </a:r>
            <a:r>
              <a:rPr lang="en-US" sz="2000" dirty="0" err="1"/>
              <a:t>enseignants</a:t>
            </a:r>
            <a:r>
              <a:rPr lang="en-US" sz="2000" dirty="0"/>
              <a:t>, les </a:t>
            </a:r>
            <a:r>
              <a:rPr lang="en-US" sz="2000" dirty="0" err="1"/>
              <a:t>administrateurs</a:t>
            </a:r>
            <a:r>
              <a:rPr lang="en-US" sz="2000" dirty="0"/>
              <a:t> </a:t>
            </a:r>
            <a:r>
              <a:rPr lang="en-US" sz="2000" dirty="0" err="1"/>
              <a:t>scolaires</a:t>
            </a:r>
            <a:r>
              <a:rPr lang="en-US" sz="2000" dirty="0"/>
              <a:t> et les </a:t>
            </a:r>
            <a:r>
              <a:rPr lang="en-US" sz="2000" dirty="0" err="1"/>
              <a:t>représentants</a:t>
            </a:r>
            <a:r>
              <a:rPr lang="en-US" sz="2000" dirty="0"/>
              <a:t> des </a:t>
            </a:r>
            <a:r>
              <a:rPr lang="en-US" sz="2000" dirty="0" err="1"/>
              <a:t>organisations</a:t>
            </a:r>
            <a:r>
              <a:rPr lang="en-US" sz="2000" dirty="0"/>
              <a:t> de jeunesse </a:t>
            </a:r>
            <a:r>
              <a:rPr lang="en-US" sz="2000" dirty="0" err="1"/>
              <a:t>extrascolaires</a:t>
            </a:r>
            <a:r>
              <a:rPr lang="en-US" sz="2000" dirty="0"/>
              <a:t> </a:t>
            </a:r>
            <a:r>
              <a:rPr lang="en-US" sz="2000" dirty="0" err="1"/>
              <a:t>peuvent</a:t>
            </a:r>
            <a:r>
              <a:rPr lang="en-US" sz="2000" dirty="0"/>
              <a:t> </a:t>
            </a:r>
            <a:r>
              <a:rPr lang="en-US" sz="2000" dirty="0" err="1"/>
              <a:t>trouver</a:t>
            </a:r>
            <a:r>
              <a:rPr lang="en-US" sz="2000" dirty="0"/>
              <a:t> un large </a:t>
            </a:r>
            <a:r>
              <a:rPr lang="en-US" sz="2000" dirty="0" err="1"/>
              <a:t>éventail</a:t>
            </a:r>
            <a:r>
              <a:rPr lang="en-US" sz="2000" dirty="0"/>
              <a:t> de documents sur les </a:t>
            </a:r>
            <a:r>
              <a:rPr lang="en-US" sz="2000" dirty="0" err="1"/>
              <a:t>thèmes</a:t>
            </a:r>
            <a:r>
              <a:rPr lang="en-US" sz="2000" dirty="0"/>
              <a:t> des </a:t>
            </a:r>
            <a:r>
              <a:rPr lang="en-US" sz="2000" dirty="0" err="1"/>
              <a:t>besoins</a:t>
            </a:r>
            <a:r>
              <a:rPr lang="en-US" sz="2000" dirty="0"/>
              <a:t> </a:t>
            </a:r>
            <a:r>
              <a:rPr lang="en-US" sz="2000" dirty="0" err="1"/>
              <a:t>fondamentaux</a:t>
            </a:r>
            <a:r>
              <a:rPr lang="en-US" sz="2000" dirty="0"/>
              <a:t>, de </a:t>
            </a:r>
            <a:r>
              <a:rPr lang="en-US" sz="2000" dirty="0" err="1"/>
              <a:t>l’empathie</a:t>
            </a:r>
            <a:r>
              <a:rPr lang="en-US" sz="2000" dirty="0"/>
              <a:t> et de la </a:t>
            </a:r>
            <a:r>
              <a:rPr lang="en-US" sz="2000" dirty="0" err="1"/>
              <a:t>démocratie</a:t>
            </a:r>
            <a:r>
              <a:rPr lang="en-US" sz="2000" dirty="0"/>
              <a:t>. Et bien </a:t>
            </a:r>
            <a:r>
              <a:rPr lang="en-US" sz="2000" dirty="0" err="1"/>
              <a:t>sûr</a:t>
            </a:r>
            <a:r>
              <a:rPr lang="en-US" sz="2000" dirty="0"/>
              <a:t>, il y a </a:t>
            </a:r>
            <a:r>
              <a:rPr lang="en-US" sz="2000" dirty="0" err="1"/>
              <a:t>aussi</a:t>
            </a:r>
            <a:r>
              <a:rPr lang="en-US" sz="2000" dirty="0"/>
              <a:t> </a:t>
            </a:r>
            <a:r>
              <a:rPr lang="en-US" sz="2000" dirty="0" err="1"/>
              <a:t>suffisamment</a:t>
            </a:r>
            <a:r>
              <a:rPr lang="en-US" sz="2000" dirty="0"/>
              <a:t> </a:t>
            </a:r>
            <a:r>
              <a:rPr lang="en-US" sz="2000" dirty="0" err="1"/>
              <a:t>d’informations</a:t>
            </a:r>
            <a:r>
              <a:rPr lang="en-US" sz="2000" dirty="0"/>
              <a:t> sur les concepts sous-</a:t>
            </a:r>
            <a:r>
              <a:rPr lang="en-US" sz="2000" dirty="0" err="1"/>
              <a:t>jacents</a:t>
            </a:r>
            <a:r>
              <a:rPr lang="en-US" sz="2000" dirty="0"/>
              <a:t>! 
La </a:t>
            </a:r>
            <a:r>
              <a:rPr lang="en-US" sz="2000" dirty="0" err="1"/>
              <a:t>plateforme</a:t>
            </a:r>
            <a:r>
              <a:rPr lang="en-US" sz="2000" dirty="0"/>
              <a:t> </a:t>
            </a:r>
            <a:r>
              <a:rPr lang="en-US" sz="2000" dirty="0" err="1"/>
              <a:t>s’adresse</a:t>
            </a:r>
            <a:r>
              <a:rPr lang="en-US" sz="2000" dirty="0"/>
              <a:t> à </a:t>
            </a:r>
          </a:p>
          <a:p>
            <a:pPr>
              <a:lnSpc>
                <a:spcPct val="110000"/>
              </a:lnSpc>
              <a:buFont typeface="Wingdings" panose="05000000000000000000" pitchFamily="2" charset="2"/>
              <a:buChar char="ü"/>
            </a:pPr>
            <a:r>
              <a:rPr lang="en-US" sz="2000" dirty="0" err="1"/>
              <a:t>Élèves</a:t>
            </a:r>
            <a:r>
              <a:rPr lang="en-US" sz="2000" dirty="0"/>
              <a:t>
</a:t>
            </a:r>
            <a:r>
              <a:rPr lang="en-US" sz="2000" dirty="0" err="1"/>
              <a:t>Enseignants</a:t>
            </a:r>
            <a:r>
              <a:rPr lang="en-US" sz="2000" dirty="0"/>
              <a:t> et </a:t>
            </a:r>
            <a:r>
              <a:rPr lang="en-US" sz="2000" dirty="0" err="1"/>
              <a:t>conseillers</a:t>
            </a:r>
            <a:r>
              <a:rPr lang="en-US" sz="2000" dirty="0"/>
              <a:t>
</a:t>
            </a:r>
            <a:r>
              <a:rPr lang="en-US" sz="2000" dirty="0" err="1"/>
              <a:t>Directeurs</a:t>
            </a:r>
            <a:r>
              <a:rPr lang="en-US" sz="2000" dirty="0"/>
              <a:t>
</a:t>
            </a:r>
            <a:r>
              <a:rPr lang="en-US" sz="2000" dirty="0" err="1"/>
              <a:t>Ainsi</a:t>
            </a:r>
            <a:r>
              <a:rPr lang="en-US" sz="2000" dirty="0"/>
              <a:t> que des </a:t>
            </a:r>
            <a:r>
              <a:rPr lang="en-US" sz="2000" dirty="0" err="1"/>
              <a:t>représentants</a:t>
            </a:r>
            <a:r>
              <a:rPr lang="en-US" sz="2000" dirty="0"/>
              <a:t> </a:t>
            </a:r>
            <a:r>
              <a:rPr lang="en-US" sz="2000" dirty="0" err="1"/>
              <a:t>d’établissements</a:t>
            </a:r>
            <a:r>
              <a:rPr lang="en-US" sz="2000" dirty="0"/>
              <a:t> pour </a:t>
            </a:r>
            <a:r>
              <a:rPr lang="en-US" sz="2000" dirty="0" err="1"/>
              <a:t>jeunes</a:t>
            </a:r>
            <a:r>
              <a:rPr lang="en-US" sz="2000" dirty="0"/>
              <a:t> non </a:t>
            </a:r>
            <a:r>
              <a:rPr lang="en-US" sz="2000" dirty="0" err="1"/>
              <a:t>scolarisés</a:t>
            </a:r>
            <a:r>
              <a:rPr lang="en-US" sz="2000" dirty="0"/>
              <a:t>
</a:t>
            </a:r>
            <a:endParaRPr lang="el-GR" sz="2000" dirty="0"/>
          </a:p>
        </p:txBody>
      </p:sp>
      <p:sp>
        <p:nvSpPr>
          <p:cNvPr id="9" name="TextBox 8">
            <a:extLst>
              <a:ext uri="{FF2B5EF4-FFF2-40B4-BE49-F238E27FC236}">
                <a16:creationId xmlns:a16="http://schemas.microsoft.com/office/drawing/2014/main" id="{D873495A-C8EC-51F3-C2E5-548C8D492FDD}"/>
              </a:ext>
            </a:extLst>
          </p:cNvPr>
          <p:cNvSpPr txBox="1"/>
          <p:nvPr/>
        </p:nvSpPr>
        <p:spPr>
          <a:xfrm>
            <a:off x="6545149" y="6138001"/>
            <a:ext cx="5559760" cy="542584"/>
          </a:xfrm>
          <a:prstGeom prst="rect">
            <a:avLst/>
          </a:prstGeom>
          <a:noFill/>
        </p:spPr>
        <p:txBody>
          <a:bodyPr wrap="square">
            <a:spAutoFit/>
          </a:bodyPr>
          <a:lstStyle/>
          <a:p>
            <a:pPr marL="0" indent="0" algn="ctr">
              <a:lnSpc>
                <a:spcPct val="110000"/>
              </a:lnSpc>
              <a:buNone/>
            </a:pPr>
            <a:r>
              <a:rPr lang="en-US" sz="2800" dirty="0">
                <a:hlinkClick r:id="rId3"/>
              </a:rPr>
              <a:t>www.european-heart.eu </a:t>
            </a:r>
            <a:endParaRPr lang="en-US" sz="2800" dirty="0"/>
          </a:p>
        </p:txBody>
      </p:sp>
      <p:sp>
        <p:nvSpPr>
          <p:cNvPr id="10" name="Ορθογώνιο 7">
            <a:extLst>
              <a:ext uri="{FF2B5EF4-FFF2-40B4-BE49-F238E27FC236}">
                <a16:creationId xmlns:a16="http://schemas.microsoft.com/office/drawing/2014/main" id="{540E08E4-91DB-C044-357E-2D02FB1A0C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2C6E47A1-EA53-FDE7-47F1-B2E0252A39B8}"/>
              </a:ext>
            </a:extLst>
          </p:cNvPr>
          <p:cNvPicPr>
            <a:picLocks noChangeAspect="1"/>
          </p:cNvPicPr>
          <p:nvPr/>
        </p:nvPicPr>
        <p:blipFill>
          <a:blip r:embed="rId4"/>
          <a:stretch>
            <a:fillRect/>
          </a:stretch>
        </p:blipFill>
        <p:spPr>
          <a:xfrm>
            <a:off x="7422775" y="981550"/>
            <a:ext cx="4423735" cy="50803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45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F510EE4-3E54-F727-9043-24C3213173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err="1">
                <a:solidFill>
                  <a:srgbClr val="FFFFFF"/>
                </a:solidFill>
                <a:latin typeface="+mj-lt"/>
                <a:ea typeface="+mj-ea"/>
              </a:rPr>
              <a:t>Cartes</a:t>
            </a:r>
            <a:r>
              <a:rPr lang="en-US" sz="3600" dirty="0">
                <a:solidFill>
                  <a:srgbClr val="FFFFFF"/>
                </a:solidFill>
                <a:latin typeface="+mj-lt"/>
                <a:ea typeface="+mj-ea"/>
              </a:rPr>
              <a:t> </a:t>
            </a:r>
            <a:r>
              <a:rPr lang="en-US" sz="3600" dirty="0" err="1">
                <a:solidFill>
                  <a:srgbClr val="FFFFFF"/>
                </a:solidFill>
                <a:latin typeface="+mj-lt"/>
                <a:ea typeface="+mj-ea"/>
              </a:rPr>
              <a:t>d’avatar</a:t>
            </a:r>
            <a:r>
              <a:rPr lang="en-US" sz="3600" dirty="0">
                <a:solidFill>
                  <a:srgbClr val="FFFFFF"/>
                </a:solidFill>
                <a:latin typeface="+mj-lt"/>
                <a:ea typeface="+mj-ea"/>
              </a:rPr>
              <a:t>
</a:t>
            </a:r>
            <a:endParaRPr lang="en-US" sz="3600" kern="1200" dirty="0">
              <a:solidFill>
                <a:srgbClr val="FFFFFF"/>
              </a:solidFill>
              <a:latin typeface="+mj-lt"/>
              <a:ea typeface="+mj-ea"/>
              <a:cs typeface="+mj-cs"/>
            </a:endParaRPr>
          </a:p>
        </p:txBody>
      </p:sp>
      <p:pic>
        <p:nvPicPr>
          <p:cNvPr id="5" name="Θέση περιεχομένου 4" descr="Εικόνα που περιέχει ανθρώπινο πρόσωπο, αγόρι, Κινούμενα σχέδια, άτομο&#10;&#10;Περιγραφή που δημιουργήθηκε αυτόματα">
            <a:extLst>
              <a:ext uri="{FF2B5EF4-FFF2-40B4-BE49-F238E27FC236}">
                <a16:creationId xmlns:a16="http://schemas.microsoft.com/office/drawing/2014/main" id="{C2D880A5-46BC-D17E-3493-DD867626E118}"/>
              </a:ext>
            </a:extLst>
          </p:cNvPr>
          <p:cNvPicPr>
            <a:picLocks noGrp="1" noChangeAspect="1"/>
          </p:cNvPicPr>
          <p:nvPr>
            <p:ph idx="1"/>
          </p:nvPr>
        </p:nvPicPr>
        <p:blipFill>
          <a:blip r:embed="rId2"/>
          <a:stretch>
            <a:fillRect/>
          </a:stretch>
        </p:blipFill>
        <p:spPr>
          <a:xfrm>
            <a:off x="4409016" y="732282"/>
            <a:ext cx="7490884" cy="53934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94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1461CC8-5276-6B46-3E48-B62281735DC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a:solidFill>
                  <a:srgbClr val="FFFFFF"/>
                </a:solidFill>
                <a:latin typeface="+mj-lt"/>
                <a:ea typeface="+mj-ea"/>
              </a:rPr>
              <a:t>Dossier
</a:t>
            </a:r>
            <a:endParaRPr lang="en-US" sz="3600" kern="1200" dirty="0">
              <a:solidFill>
                <a:srgbClr val="FFFFFF"/>
              </a:solidFill>
              <a:latin typeface="+mj-lt"/>
              <a:ea typeface="+mj-ea"/>
              <a:cs typeface="+mj-cs"/>
            </a:endParaRPr>
          </a:p>
        </p:txBody>
      </p:sp>
      <p:sp>
        <p:nvSpPr>
          <p:cNvPr id="4" name="Θέση περιεχομένου 3">
            <a:extLst>
              <a:ext uri="{FF2B5EF4-FFF2-40B4-BE49-F238E27FC236}">
                <a16:creationId xmlns:a16="http://schemas.microsoft.com/office/drawing/2014/main" id="{697D35A2-92D8-6AF4-8DE6-4C7CE13AF473}"/>
              </a:ext>
            </a:extLst>
          </p:cNvPr>
          <p:cNvSpPr>
            <a:spLocks noGrp="1"/>
          </p:cNvSpPr>
          <p:nvPr>
            <p:ph idx="1"/>
          </p:nvPr>
        </p:nvSpPr>
        <p:spPr/>
        <p:txBody>
          <a:bodyPr/>
          <a:lstStyle/>
          <a:p>
            <a:endParaRPr lang="en-GB"/>
          </a:p>
        </p:txBody>
      </p:sp>
      <p:pic>
        <p:nvPicPr>
          <p:cNvPr id="7" name="Εικόνα 6">
            <a:extLst>
              <a:ext uri="{FF2B5EF4-FFF2-40B4-BE49-F238E27FC236}">
                <a16:creationId xmlns:a16="http://schemas.microsoft.com/office/drawing/2014/main" id="{EDCF979A-BF7D-D068-91E9-DD1909E2D289}"/>
              </a:ext>
            </a:extLst>
          </p:cNvPr>
          <p:cNvPicPr>
            <a:picLocks noChangeAspect="1"/>
          </p:cNvPicPr>
          <p:nvPr/>
        </p:nvPicPr>
        <p:blipFill>
          <a:blip r:embed="rId2"/>
          <a:stretch>
            <a:fillRect/>
          </a:stretch>
        </p:blipFill>
        <p:spPr>
          <a:xfrm>
            <a:off x="4375949" y="871369"/>
            <a:ext cx="7339374" cy="54110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802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C252893-AAF6-18B7-60E6-D4114A02361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err="1">
                <a:solidFill>
                  <a:srgbClr val="FFFFFF"/>
                </a:solidFill>
                <a:latin typeface="+mj-lt"/>
                <a:ea typeface="+mj-ea"/>
              </a:rPr>
              <a:t>Cartes</a:t>
            </a:r>
            <a:r>
              <a:rPr lang="en-US" sz="3600" dirty="0">
                <a:solidFill>
                  <a:srgbClr val="FFFFFF"/>
                </a:solidFill>
                <a:latin typeface="+mj-lt"/>
                <a:ea typeface="+mj-ea"/>
              </a:rPr>
              <a:t> d’état
</a:t>
            </a:r>
            <a:endParaRPr lang="en-US" sz="3600" kern="1200" dirty="0">
              <a:solidFill>
                <a:srgbClr val="FFFFFF"/>
              </a:solidFill>
              <a:latin typeface="+mj-lt"/>
              <a:ea typeface="+mj-ea"/>
              <a:cs typeface="+mj-cs"/>
            </a:endParaRPr>
          </a:p>
        </p:txBody>
      </p:sp>
      <p:pic>
        <p:nvPicPr>
          <p:cNvPr id="7" name="Εικόνα 6">
            <a:extLst>
              <a:ext uri="{FF2B5EF4-FFF2-40B4-BE49-F238E27FC236}">
                <a16:creationId xmlns:a16="http://schemas.microsoft.com/office/drawing/2014/main" id="{294AB909-76EC-A09F-D47A-91234587DAD4}"/>
              </a:ext>
            </a:extLst>
          </p:cNvPr>
          <p:cNvPicPr>
            <a:picLocks noChangeAspect="1"/>
          </p:cNvPicPr>
          <p:nvPr/>
        </p:nvPicPr>
        <p:blipFill>
          <a:blip r:embed="rId2"/>
          <a:stretch>
            <a:fillRect/>
          </a:stretch>
        </p:blipFill>
        <p:spPr>
          <a:xfrm>
            <a:off x="4375948" y="864918"/>
            <a:ext cx="7627749" cy="48659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908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1D180F-60CC-385C-338B-28282EA28FB9}"/>
              </a:ext>
            </a:extLst>
          </p:cNvPr>
          <p:cNvSpPr>
            <a:spLocks noGrp="1"/>
          </p:cNvSpPr>
          <p:nvPr>
            <p:ph type="title"/>
          </p:nvPr>
        </p:nvSpPr>
        <p:spPr/>
        <p:txBody>
          <a:bodyPr/>
          <a:lstStyle/>
          <a:p>
            <a:r>
              <a:rPr lang="en-US" dirty="0"/>
              <a:t>RAPPEL:</a:t>
            </a:r>
            <a:endParaRPr lang="en-GB" dirty="0"/>
          </a:p>
        </p:txBody>
      </p:sp>
      <p:pic>
        <p:nvPicPr>
          <p:cNvPr id="5" name="Εικόνα 4">
            <a:extLst>
              <a:ext uri="{FF2B5EF4-FFF2-40B4-BE49-F238E27FC236}">
                <a16:creationId xmlns:a16="http://schemas.microsoft.com/office/drawing/2014/main" id="{C08A4CA6-388A-352C-5486-27BCDF4213CE}"/>
              </a:ext>
            </a:extLst>
          </p:cNvPr>
          <p:cNvPicPr>
            <a:picLocks noChangeAspect="1"/>
          </p:cNvPicPr>
          <p:nvPr/>
        </p:nvPicPr>
        <p:blipFill>
          <a:blip r:embed="rId2"/>
          <a:stretch>
            <a:fillRect/>
          </a:stretch>
        </p:blipFill>
        <p:spPr>
          <a:xfrm>
            <a:off x="1447945" y="1657546"/>
            <a:ext cx="2805929" cy="2284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Εικόνα 6">
            <a:extLst>
              <a:ext uri="{FF2B5EF4-FFF2-40B4-BE49-F238E27FC236}">
                <a16:creationId xmlns:a16="http://schemas.microsoft.com/office/drawing/2014/main" id="{9422AF78-1525-FC8A-168D-F923F7505D88}"/>
              </a:ext>
            </a:extLst>
          </p:cNvPr>
          <p:cNvPicPr>
            <a:picLocks noChangeAspect="1"/>
          </p:cNvPicPr>
          <p:nvPr/>
        </p:nvPicPr>
        <p:blipFill>
          <a:blip r:embed="rId3"/>
          <a:stretch>
            <a:fillRect/>
          </a:stretch>
        </p:blipFill>
        <p:spPr>
          <a:xfrm>
            <a:off x="1932359" y="4395361"/>
            <a:ext cx="2726478" cy="2296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Εικόνα 8">
            <a:extLst>
              <a:ext uri="{FF2B5EF4-FFF2-40B4-BE49-F238E27FC236}">
                <a16:creationId xmlns:a16="http://schemas.microsoft.com/office/drawing/2014/main" id="{D74DD83B-BE33-922E-8018-3FF90BC4004C}"/>
              </a:ext>
            </a:extLst>
          </p:cNvPr>
          <p:cNvPicPr>
            <a:picLocks noChangeAspect="1"/>
          </p:cNvPicPr>
          <p:nvPr/>
        </p:nvPicPr>
        <p:blipFill>
          <a:blip r:embed="rId4"/>
          <a:stretch>
            <a:fillRect/>
          </a:stretch>
        </p:blipFill>
        <p:spPr>
          <a:xfrm>
            <a:off x="5346700" y="912298"/>
            <a:ext cx="2550662" cy="2383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Εικόνα 10">
            <a:extLst>
              <a:ext uri="{FF2B5EF4-FFF2-40B4-BE49-F238E27FC236}">
                <a16:creationId xmlns:a16="http://schemas.microsoft.com/office/drawing/2014/main" id="{23D961CA-DB9D-5C09-B526-47BC0FADC842}"/>
              </a:ext>
            </a:extLst>
          </p:cNvPr>
          <p:cNvPicPr>
            <a:picLocks noChangeAspect="1"/>
          </p:cNvPicPr>
          <p:nvPr/>
        </p:nvPicPr>
        <p:blipFill>
          <a:blip r:embed="rId5"/>
          <a:stretch>
            <a:fillRect/>
          </a:stretch>
        </p:blipFill>
        <p:spPr>
          <a:xfrm>
            <a:off x="5309292" y="3942123"/>
            <a:ext cx="2920229" cy="238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Εικόνα 12">
            <a:extLst>
              <a:ext uri="{FF2B5EF4-FFF2-40B4-BE49-F238E27FC236}">
                <a16:creationId xmlns:a16="http://schemas.microsoft.com/office/drawing/2014/main" id="{EC121E38-816A-4D29-F5AA-83847D37820D}"/>
              </a:ext>
            </a:extLst>
          </p:cNvPr>
          <p:cNvPicPr>
            <a:picLocks noChangeAspect="1"/>
          </p:cNvPicPr>
          <p:nvPr/>
        </p:nvPicPr>
        <p:blipFill>
          <a:blip r:embed="rId6"/>
          <a:stretch>
            <a:fillRect/>
          </a:stretch>
        </p:blipFill>
        <p:spPr>
          <a:xfrm>
            <a:off x="8856676" y="1573339"/>
            <a:ext cx="2805930" cy="3167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035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4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latin typeface="+mj-lt"/>
                <a:ea typeface="+mj-ea"/>
              </a:rPr>
              <a:t>PLATEAU</a:t>
            </a:r>
            <a:r>
              <a:rPr lang="en-US" sz="2600" kern="1200" dirty="0">
                <a:solidFill>
                  <a:srgbClr val="FFFFFF"/>
                </a:solidFill>
                <a:latin typeface="+mj-lt"/>
                <a:ea typeface="+mj-ea"/>
                <a:cs typeface="+mj-cs"/>
              </a:rPr>
              <a:t> </a:t>
            </a:r>
            <a:r>
              <a:rPr lang="en-US" sz="2600" dirty="0">
                <a:solidFill>
                  <a:srgbClr val="FFFFFF"/>
                </a:solidFill>
                <a:latin typeface="+mj-lt"/>
                <a:ea typeface="+mj-ea"/>
              </a:rPr>
              <a:t>pour le </a:t>
            </a:r>
            <a:r>
              <a:rPr lang="en-US" sz="2600" dirty="0" err="1">
                <a:solidFill>
                  <a:srgbClr val="FFFFFF"/>
                </a:solidFill>
                <a:latin typeface="+mj-lt"/>
                <a:ea typeface="+mj-ea"/>
              </a:rPr>
              <a:t>niveau</a:t>
            </a:r>
            <a:r>
              <a:rPr lang="en-US" sz="2600" dirty="0">
                <a:solidFill>
                  <a:srgbClr val="FFFFFF"/>
                </a:solidFill>
                <a:latin typeface="+mj-lt"/>
                <a:ea typeface="+mj-ea"/>
              </a:rPr>
              <a:t> 3</a:t>
            </a:r>
            <a:endParaRPr lang="en-US" sz="2600" kern="1200" dirty="0">
              <a:solidFill>
                <a:srgbClr val="FFFFFF"/>
              </a:solidFill>
              <a:latin typeface="+mj-lt"/>
              <a:ea typeface="+mj-ea"/>
              <a:cs typeface="+mj-cs"/>
            </a:endParaRPr>
          </a:p>
        </p:txBody>
      </p:sp>
      <p:sp>
        <p:nvSpPr>
          <p:cNvPr id="4" name="Θέση περιεχομένου 3">
            <a:extLst>
              <a:ext uri="{FF2B5EF4-FFF2-40B4-BE49-F238E27FC236}">
                <a16:creationId xmlns:a16="http://schemas.microsoft.com/office/drawing/2014/main" id="{C28D6301-852B-AB27-5315-13A48922F69C}"/>
              </a:ext>
            </a:extLst>
          </p:cNvPr>
          <p:cNvSpPr>
            <a:spLocks noGrp="1"/>
          </p:cNvSpPr>
          <p:nvPr>
            <p:ph idx="1"/>
          </p:nvPr>
        </p:nvSpPr>
        <p:spPr/>
        <p:txBody>
          <a:bodyPr/>
          <a:lstStyle/>
          <a:p>
            <a:endParaRPr lang="en-GB"/>
          </a:p>
        </p:txBody>
      </p:sp>
      <p:pic>
        <p:nvPicPr>
          <p:cNvPr id="7" name="Εικόνα 6">
            <a:extLst>
              <a:ext uri="{FF2B5EF4-FFF2-40B4-BE49-F238E27FC236}">
                <a16:creationId xmlns:a16="http://schemas.microsoft.com/office/drawing/2014/main" id="{C6DCCB2E-8ECB-59EA-1EB3-4C8E814D1F8D}"/>
              </a:ext>
            </a:extLst>
          </p:cNvPr>
          <p:cNvPicPr>
            <a:picLocks noChangeAspect="1"/>
          </p:cNvPicPr>
          <p:nvPr/>
        </p:nvPicPr>
        <p:blipFill>
          <a:blip r:embed="rId2"/>
          <a:stretch>
            <a:fillRect/>
          </a:stretch>
        </p:blipFill>
        <p:spPr>
          <a:xfrm>
            <a:off x="3758194" y="465450"/>
            <a:ext cx="8118248" cy="5612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6933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A21E9-0E83-8402-72E3-F5A2A1E5FB6B}"/>
              </a:ext>
            </a:extLst>
          </p:cNvPr>
          <p:cNvSpPr>
            <a:spLocks noGrp="1"/>
          </p:cNvSpPr>
          <p:nvPr>
            <p:ph type="title"/>
          </p:nvPr>
        </p:nvSpPr>
        <p:spPr/>
        <p:txBody>
          <a:bodyPr>
            <a:normAutofit fontScale="90000"/>
          </a:bodyPr>
          <a:lstStyle/>
          <a:p>
            <a:r>
              <a:rPr lang="en-US" dirty="0"/>
              <a:t>Liens des codes QR
</a:t>
            </a:r>
            <a:endParaRPr lang="en-GB" dirty="0"/>
          </a:p>
        </p:txBody>
      </p:sp>
      <p:sp>
        <p:nvSpPr>
          <p:cNvPr id="3" name="Θέση περιεχομένου 2">
            <a:extLst>
              <a:ext uri="{FF2B5EF4-FFF2-40B4-BE49-F238E27FC236}">
                <a16:creationId xmlns:a16="http://schemas.microsoft.com/office/drawing/2014/main" id="{94E34513-62A6-6203-501E-6CA908F7CA81}"/>
              </a:ext>
            </a:extLst>
          </p:cNvPr>
          <p:cNvSpPr>
            <a:spLocks noGrp="1"/>
          </p:cNvSpPr>
          <p:nvPr>
            <p:ph idx="1"/>
          </p:nvPr>
        </p:nvSpPr>
        <p:spPr>
          <a:xfrm>
            <a:off x="1191200" y="6516944"/>
            <a:ext cx="5019481" cy="4865977"/>
          </a:xfrm>
        </p:spPr>
        <p:txBody>
          <a:bodyPr>
            <a:normAutofit/>
          </a:bodyPr>
          <a:lstStyle/>
          <a:p>
            <a:pPr marL="0" indent="0">
              <a:buNone/>
            </a:pPr>
            <a:r>
              <a:rPr lang="en-GB" sz="1400" dirty="0">
                <a:hlinkClick r:id="rId2"/>
              </a:rPr>
              <a:t>https://training.european-heart.eu/card/Search-FR/</a:t>
            </a:r>
            <a:r>
              <a:rPr lang="en-GB" sz="1400" dirty="0"/>
              <a:t> </a:t>
            </a:r>
          </a:p>
        </p:txBody>
      </p:sp>
      <p:pic>
        <p:nvPicPr>
          <p:cNvPr id="6" name="Εικόνα 5">
            <a:extLst>
              <a:ext uri="{FF2B5EF4-FFF2-40B4-BE49-F238E27FC236}">
                <a16:creationId xmlns:a16="http://schemas.microsoft.com/office/drawing/2014/main" id="{7ECBF37E-248E-722A-2900-A83C3E29B1F6}"/>
              </a:ext>
            </a:extLst>
          </p:cNvPr>
          <p:cNvPicPr>
            <a:picLocks noChangeAspect="1"/>
          </p:cNvPicPr>
          <p:nvPr/>
        </p:nvPicPr>
        <p:blipFill>
          <a:blip r:embed="rId3"/>
          <a:stretch>
            <a:fillRect/>
          </a:stretch>
        </p:blipFill>
        <p:spPr>
          <a:xfrm>
            <a:off x="1614128" y="1882589"/>
            <a:ext cx="3412093" cy="4031074"/>
          </a:xfrm>
          <a:prstGeom prst="rect">
            <a:avLst/>
          </a:prstGeom>
        </p:spPr>
      </p:pic>
      <p:pic>
        <p:nvPicPr>
          <p:cNvPr id="10" name="Εικόνα 9">
            <a:extLst>
              <a:ext uri="{FF2B5EF4-FFF2-40B4-BE49-F238E27FC236}">
                <a16:creationId xmlns:a16="http://schemas.microsoft.com/office/drawing/2014/main" id="{273855E1-DB7A-9D8A-7805-465B80F26A38}"/>
              </a:ext>
            </a:extLst>
          </p:cNvPr>
          <p:cNvPicPr>
            <a:picLocks noChangeAspect="1"/>
          </p:cNvPicPr>
          <p:nvPr/>
        </p:nvPicPr>
        <p:blipFill>
          <a:blip r:embed="rId4"/>
          <a:stretch>
            <a:fillRect/>
          </a:stretch>
        </p:blipFill>
        <p:spPr>
          <a:xfrm>
            <a:off x="236292" y="1882128"/>
            <a:ext cx="1038370" cy="1038370"/>
          </a:xfrm>
          <a:prstGeom prst="rect">
            <a:avLst/>
          </a:prstGeom>
        </p:spPr>
      </p:pic>
      <p:pic>
        <p:nvPicPr>
          <p:cNvPr id="14" name="Εικόνα 13">
            <a:extLst>
              <a:ext uri="{FF2B5EF4-FFF2-40B4-BE49-F238E27FC236}">
                <a16:creationId xmlns:a16="http://schemas.microsoft.com/office/drawing/2014/main" id="{00227CA7-8BD6-8932-9386-D62A60E9AB17}"/>
              </a:ext>
            </a:extLst>
          </p:cNvPr>
          <p:cNvPicPr>
            <a:picLocks noChangeAspect="1"/>
          </p:cNvPicPr>
          <p:nvPr/>
        </p:nvPicPr>
        <p:blipFill>
          <a:blip r:embed="rId5"/>
          <a:stretch>
            <a:fillRect/>
          </a:stretch>
        </p:blipFill>
        <p:spPr>
          <a:xfrm>
            <a:off x="5281499" y="1452286"/>
            <a:ext cx="1629002" cy="3953427"/>
          </a:xfrm>
          <a:prstGeom prst="rect">
            <a:avLst/>
          </a:prstGeom>
        </p:spPr>
      </p:pic>
      <p:sp>
        <p:nvSpPr>
          <p:cNvPr id="16" name="TextBox 15">
            <a:extLst>
              <a:ext uri="{FF2B5EF4-FFF2-40B4-BE49-F238E27FC236}">
                <a16:creationId xmlns:a16="http://schemas.microsoft.com/office/drawing/2014/main" id="{7C5C8364-6668-0AB8-678C-4318AE355303}"/>
              </a:ext>
            </a:extLst>
          </p:cNvPr>
          <p:cNvSpPr txBox="1"/>
          <p:nvPr/>
        </p:nvSpPr>
        <p:spPr>
          <a:xfrm>
            <a:off x="6431281" y="6332278"/>
            <a:ext cx="6121100" cy="369332"/>
          </a:xfrm>
          <a:prstGeom prst="rect">
            <a:avLst/>
          </a:prstGeom>
          <a:noFill/>
        </p:spPr>
        <p:txBody>
          <a:bodyPr wrap="square">
            <a:spAutoFit/>
          </a:bodyPr>
          <a:lstStyle/>
          <a:p>
            <a:r>
              <a:rPr lang="en-GB" dirty="0">
                <a:hlinkClick r:id="rId6"/>
              </a:rPr>
              <a:t>https://www.youtube.com/watch?v=3rdyCenJFX4&amp;t=2s</a:t>
            </a:r>
            <a:r>
              <a:rPr lang="en-GB" dirty="0"/>
              <a:t> </a:t>
            </a:r>
          </a:p>
        </p:txBody>
      </p:sp>
      <p:pic>
        <p:nvPicPr>
          <p:cNvPr id="18" name="Εικόνα 17">
            <a:extLst>
              <a:ext uri="{FF2B5EF4-FFF2-40B4-BE49-F238E27FC236}">
                <a16:creationId xmlns:a16="http://schemas.microsoft.com/office/drawing/2014/main" id="{95517DDF-61DE-06B7-FA1E-A5D5C1AC3BF6}"/>
              </a:ext>
            </a:extLst>
          </p:cNvPr>
          <p:cNvPicPr>
            <a:picLocks noChangeAspect="1"/>
          </p:cNvPicPr>
          <p:nvPr/>
        </p:nvPicPr>
        <p:blipFill>
          <a:blip r:embed="rId7"/>
          <a:stretch>
            <a:fillRect/>
          </a:stretch>
        </p:blipFill>
        <p:spPr>
          <a:xfrm>
            <a:off x="7015141" y="1685096"/>
            <a:ext cx="5081858" cy="3113037"/>
          </a:xfrm>
          <a:prstGeom prst="rect">
            <a:avLst/>
          </a:prstGeom>
        </p:spPr>
      </p:pic>
    </p:spTree>
    <p:extLst>
      <p:ext uri="{BB962C8B-B14F-4D97-AF65-F5344CB8AC3E}">
        <p14:creationId xmlns:p14="http://schemas.microsoft.com/office/powerpoint/2010/main" val="3822086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latin typeface="+mj-lt"/>
                <a:ea typeface="+mj-ea"/>
              </a:rPr>
              <a:t>Plateau pour le </a:t>
            </a:r>
            <a:r>
              <a:rPr lang="en-US" sz="2600" dirty="0" err="1">
                <a:solidFill>
                  <a:srgbClr val="FFFFFF"/>
                </a:solidFill>
                <a:latin typeface="+mj-lt"/>
                <a:ea typeface="+mj-ea"/>
              </a:rPr>
              <a:t>niveau</a:t>
            </a:r>
            <a:r>
              <a:rPr lang="en-US" sz="2600" dirty="0">
                <a:solidFill>
                  <a:srgbClr val="FFFFFF"/>
                </a:solidFill>
                <a:latin typeface="+mj-lt"/>
                <a:ea typeface="+mj-ea"/>
              </a:rPr>
              <a:t> 4</a:t>
            </a:r>
            <a:endParaRPr lang="en-US" sz="2600" kern="1200" dirty="0">
              <a:solidFill>
                <a:srgbClr val="FFFFFF"/>
              </a:solidFill>
              <a:latin typeface="+mj-lt"/>
              <a:ea typeface="+mj-ea"/>
              <a:cs typeface="+mj-cs"/>
            </a:endParaRPr>
          </a:p>
        </p:txBody>
      </p:sp>
      <p:sp>
        <p:nvSpPr>
          <p:cNvPr id="4" name="Θέση περιεχομένου 3">
            <a:extLst>
              <a:ext uri="{FF2B5EF4-FFF2-40B4-BE49-F238E27FC236}">
                <a16:creationId xmlns:a16="http://schemas.microsoft.com/office/drawing/2014/main" id="{2A4B0A4E-7904-BBA3-0FE3-30A27AE0677B}"/>
              </a:ext>
            </a:extLst>
          </p:cNvPr>
          <p:cNvSpPr>
            <a:spLocks noGrp="1"/>
          </p:cNvSpPr>
          <p:nvPr>
            <p:ph idx="1"/>
          </p:nvPr>
        </p:nvSpPr>
        <p:spPr/>
        <p:txBody>
          <a:bodyPr/>
          <a:lstStyle/>
          <a:p>
            <a:endParaRPr lang="en-GB"/>
          </a:p>
        </p:txBody>
      </p:sp>
      <p:pic>
        <p:nvPicPr>
          <p:cNvPr id="7" name="Εικόνα 6">
            <a:extLst>
              <a:ext uri="{FF2B5EF4-FFF2-40B4-BE49-F238E27FC236}">
                <a16:creationId xmlns:a16="http://schemas.microsoft.com/office/drawing/2014/main" id="{83B5CEE8-0DAF-AD6C-D87D-2848BACC1D56}"/>
              </a:ext>
            </a:extLst>
          </p:cNvPr>
          <p:cNvPicPr>
            <a:picLocks noChangeAspect="1"/>
          </p:cNvPicPr>
          <p:nvPr/>
        </p:nvPicPr>
        <p:blipFill>
          <a:blip r:embed="rId2"/>
          <a:stretch>
            <a:fillRect/>
          </a:stretch>
        </p:blipFill>
        <p:spPr>
          <a:xfrm>
            <a:off x="3668169" y="404257"/>
            <a:ext cx="8339356" cy="5843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598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FFC000"/>
                </a:solidFill>
              </a:rPr>
              <a:t>5 </a:t>
            </a:r>
            <a:r>
              <a:rPr lang="en-US" dirty="0" err="1">
                <a:solidFill>
                  <a:srgbClr val="FFC000"/>
                </a:solidFill>
              </a:rPr>
              <a:t>L’application</a:t>
            </a:r>
            <a:r>
              <a:rPr lang="en-US" dirty="0">
                <a:solidFill>
                  <a:srgbClr val="FFC000"/>
                </a:solidFill>
              </a:rPr>
              <a:t> mobile European Heart</a:t>
            </a:r>
            <a:endParaRPr lang="en-GB" dirty="0">
              <a:solidFill>
                <a:srgbClr val="FFC000"/>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1" y="2687950"/>
            <a:ext cx="5340524" cy="3684588"/>
          </a:xfrm>
        </p:spPr>
        <p:txBody>
          <a:bodyPr>
            <a:normAutofit/>
          </a:bodyPr>
          <a:lstStyle/>
          <a:p>
            <a:pPr marL="0" indent="0" algn="ctr">
              <a:buNone/>
            </a:pPr>
            <a:r>
              <a:rPr lang="en-US" dirty="0" err="1"/>
              <a:t>Téléchargez</a:t>
            </a:r>
            <a:r>
              <a:rPr lang="en-US" dirty="0"/>
              <a:t> </a:t>
            </a:r>
            <a:r>
              <a:rPr lang="en-US" dirty="0" err="1"/>
              <a:t>l’application</a:t>
            </a:r>
            <a:r>
              <a:rPr lang="en-US" dirty="0"/>
              <a:t> mobile pour Android !
</a:t>
            </a:r>
            <a:r>
              <a:rPr lang="en-US" b="1" dirty="0"/>
              <a:t>Disponible </a:t>
            </a:r>
            <a:r>
              <a:rPr lang="en-US" b="1" dirty="0" err="1"/>
              <a:t>bientôt</a:t>
            </a:r>
            <a:r>
              <a:rPr lang="en-US" b="1" dirty="0"/>
              <a:t>!
</a:t>
            </a:r>
            <a:endParaRPr lang="en-GB" b="1" dirty="0"/>
          </a:p>
        </p:txBody>
      </p:sp>
      <p:pic>
        <p:nvPicPr>
          <p:cNvPr id="6" name="Εικόνα 5">
            <a:extLst>
              <a:ext uri="{FF2B5EF4-FFF2-40B4-BE49-F238E27FC236}">
                <a16:creationId xmlns:a16="http://schemas.microsoft.com/office/drawing/2014/main" id="{4BCE268A-289E-5EA4-25C9-B48C3D900F27}"/>
              </a:ext>
            </a:extLst>
          </p:cNvPr>
          <p:cNvPicPr>
            <a:picLocks noChangeAspect="1"/>
          </p:cNvPicPr>
          <p:nvPr/>
        </p:nvPicPr>
        <p:blipFill>
          <a:blip r:embed="rId2"/>
          <a:stretch>
            <a:fillRect/>
          </a:stretch>
        </p:blipFill>
        <p:spPr>
          <a:xfrm>
            <a:off x="6476215" y="2663020"/>
            <a:ext cx="5649113" cy="2067213"/>
          </a:xfrm>
          <a:prstGeom prst="rect">
            <a:avLst/>
          </a:prstGeom>
        </p:spPr>
      </p:pic>
      <p:sp>
        <p:nvSpPr>
          <p:cNvPr id="5" name="Ορθογώνιο 7">
            <a:extLst>
              <a:ext uri="{FF2B5EF4-FFF2-40B4-BE49-F238E27FC236}">
                <a16:creationId xmlns:a16="http://schemas.microsoft.com/office/drawing/2014/main" id="{2C7CACB7-F39C-B31B-7040-8D120BC0081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Mobile App</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15B96295-D5A8-91BA-587F-E4CC77F0B060}"/>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4">
                    <a:lumMod val="20000"/>
                    <a:lumOff val="80000"/>
                  </a:schemeClr>
                </a:solidFill>
              </a:rPr>
              <a:t>5</a:t>
            </a:r>
            <a:endParaRPr lang="en-GB" sz="19900" b="1" dirty="0" err="1">
              <a:solidFill>
                <a:schemeClr val="accent4">
                  <a:lumMod val="20000"/>
                  <a:lumOff val="80000"/>
                </a:schemeClr>
              </a:solidFill>
            </a:endParaRPr>
          </a:p>
        </p:txBody>
      </p:sp>
    </p:spTree>
    <p:extLst>
      <p:ext uri="{BB962C8B-B14F-4D97-AF65-F5344CB8AC3E}">
        <p14:creationId xmlns:p14="http://schemas.microsoft.com/office/powerpoint/2010/main" val="153260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F3D42DC6-C921-1231-8EB0-ADCD7476A4B6}"/>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8" name="Εικόνα 7" descr="Εικόνα που περιέχει κείμενο, στιγμιότυπο οθόνης, κινητό τηλέφωνο&#10;&#10;Περιγραφή που δημιουργήθηκε αυτόματα">
            <a:extLst>
              <a:ext uri="{FF2B5EF4-FFF2-40B4-BE49-F238E27FC236}">
                <a16:creationId xmlns:a16="http://schemas.microsoft.com/office/drawing/2014/main" id="{35E333F1-5ADA-A79B-EADD-8215035B0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371" y="1377725"/>
            <a:ext cx="2197799" cy="4752000"/>
          </a:xfrm>
          <a:prstGeom prst="rect">
            <a:avLst/>
          </a:prstGeom>
          <a:effectLst>
            <a:outerShdw blurRad="508000" dist="101600" dir="5400000" algn="tl" rotWithShape="0">
              <a:prstClr val="black">
                <a:alpha val="10000"/>
              </a:prstClr>
            </a:outerShdw>
          </a:effectLst>
        </p:spPr>
      </p:pic>
      <p:pic>
        <p:nvPicPr>
          <p:cNvPr id="6" name="Εικόνα 5" descr="Εικόνα που περιέχει κείμενο, στιγμιότυπο οθόνης, κινητό τηλέφωνο, λογότυπο&#10;&#10;Περιγραφή που δημιουργήθηκε αυτόματα">
            <a:extLst>
              <a:ext uri="{FF2B5EF4-FFF2-40B4-BE49-F238E27FC236}">
                <a16:creationId xmlns:a16="http://schemas.microsoft.com/office/drawing/2014/main" id="{964DF51D-766E-06A7-BCC0-A6B1FA1E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72" y="1377725"/>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CF99D0E8-7F84-B404-5AD7-1EBE1EAFF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743" y="1377725"/>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423275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D41CF01F-B9BC-5A86-C769-E86D665F11B7}"/>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6" name="Εικόνα 5" descr="Εικόνα που περιέχει κείμενο, ηλεκτρονικές συσκευές, στιγμιότυπο οθόνης, πολυμέσα&#10;&#10;Περιγραφή που δημιουργήθηκε αυτόματα">
            <a:extLst>
              <a:ext uri="{FF2B5EF4-FFF2-40B4-BE49-F238E27FC236}">
                <a16:creationId xmlns:a16="http://schemas.microsoft.com/office/drawing/2014/main" id="{72F90967-F562-DA83-2535-3FC8B9507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38" y="1557339"/>
            <a:ext cx="2197799" cy="4752000"/>
          </a:xfrm>
          <a:prstGeom prst="rect">
            <a:avLst/>
          </a:prstGeom>
          <a:effectLst>
            <a:outerShdw blurRad="508000" dist="101600" dir="5400000" algn="tl" rotWithShape="0">
              <a:prstClr val="black">
                <a:alpha val="10000"/>
              </a:prstClr>
            </a:outerShdw>
          </a:effectLst>
        </p:spPr>
      </p:pic>
      <p:pic>
        <p:nvPicPr>
          <p:cNvPr id="8" name="Εικόνα 7"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3107C271-3B96-1421-A5EB-7C0819031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878" y="1591458"/>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FA5C3D94-7133-C0DC-51ED-77B0F0C20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58" y="1591458"/>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98699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E3C13342-8E16-60AF-4F31-D41DD707D163}"/>
              </a:ext>
            </a:extLst>
          </p:cNvPr>
          <p:cNvPicPr>
            <a:picLocks noChangeAspect="1"/>
          </p:cNvPicPr>
          <p:nvPr/>
        </p:nvPicPr>
        <p:blipFill>
          <a:blip r:embed="rId2"/>
          <a:stretch>
            <a:fillRect/>
          </a:stretch>
        </p:blipFill>
        <p:spPr>
          <a:xfrm>
            <a:off x="5840881" y="664388"/>
            <a:ext cx="6125430" cy="6001588"/>
          </a:xfrm>
          <a:prstGeom prst="rect">
            <a:avLst/>
          </a:prstGeom>
          <a:ln>
            <a:noFill/>
          </a:ln>
          <a:effectLst>
            <a:outerShdw blurRad="292100" dist="139700" dir="2700000" algn="tl" rotWithShape="0">
              <a:srgbClr val="333333">
                <a:alpha val="65000"/>
              </a:srgbClr>
            </a:outerShdw>
          </a:effectLst>
        </p:spPr>
      </p:pic>
      <p:sp>
        <p:nvSpPr>
          <p:cNvPr id="2" name="Τίτλος 1">
            <a:extLst>
              <a:ext uri="{FF2B5EF4-FFF2-40B4-BE49-F238E27FC236}">
                <a16:creationId xmlns:a16="http://schemas.microsoft.com/office/drawing/2014/main" id="{67746584-E512-C0E0-5347-A764AE41956E}"/>
              </a:ext>
            </a:extLst>
          </p:cNvPr>
          <p:cNvSpPr>
            <a:spLocks noGrp="1"/>
          </p:cNvSpPr>
          <p:nvPr>
            <p:ph type="title"/>
          </p:nvPr>
        </p:nvSpPr>
        <p:spPr/>
        <p:txBody>
          <a:bodyPr/>
          <a:lstStyle/>
          <a:p>
            <a:endParaRPr lang="en-GB" dirty="0"/>
          </a:p>
        </p:txBody>
      </p:sp>
      <p:sp>
        <p:nvSpPr>
          <p:cNvPr id="3" name="Θέση περιεχομένου 2">
            <a:extLst>
              <a:ext uri="{FF2B5EF4-FFF2-40B4-BE49-F238E27FC236}">
                <a16:creationId xmlns:a16="http://schemas.microsoft.com/office/drawing/2014/main" id="{7B7528C2-9989-61EF-05AD-52095A8CFAB1}"/>
              </a:ext>
            </a:extLst>
          </p:cNvPr>
          <p:cNvSpPr>
            <a:spLocks noGrp="1"/>
          </p:cNvSpPr>
          <p:nvPr>
            <p:ph idx="1"/>
          </p:nvPr>
        </p:nvSpPr>
        <p:spPr>
          <a:xfrm>
            <a:off x="557998" y="1799999"/>
            <a:ext cx="4520216" cy="4865977"/>
          </a:xfrm>
        </p:spPr>
        <p:txBody>
          <a:bodyPr/>
          <a:lstStyle/>
          <a:p>
            <a:r>
              <a:rPr lang="en-US" b="1" dirty="0"/>
              <a:t>Le « https » et </a:t>
            </a:r>
            <a:r>
              <a:rPr lang="en-US" b="1" dirty="0" err="1"/>
              <a:t>l’icône</a:t>
            </a:r>
            <a:r>
              <a:rPr lang="en-US" b="1" dirty="0"/>
              <a:t> du </a:t>
            </a:r>
            <a:r>
              <a:rPr lang="en-US" b="1" dirty="0" err="1"/>
              <a:t>cadenas</a:t>
            </a:r>
            <a:r>
              <a:rPr lang="en-US" b="1" dirty="0"/>
              <a:t>
</a:t>
            </a:r>
            <a:endParaRPr lang="en-GB" b="1" dirty="0"/>
          </a:p>
        </p:txBody>
      </p:sp>
      <p:sp>
        <p:nvSpPr>
          <p:cNvPr id="10" name="Ορθογώνιο 9">
            <a:extLst>
              <a:ext uri="{FF2B5EF4-FFF2-40B4-BE49-F238E27FC236}">
                <a16:creationId xmlns:a16="http://schemas.microsoft.com/office/drawing/2014/main" id="{68E12AB3-3263-2FC9-25FD-4B8E6811C6CF}"/>
              </a:ext>
            </a:extLst>
          </p:cNvPr>
          <p:cNvSpPr/>
          <p:nvPr/>
        </p:nvSpPr>
        <p:spPr>
          <a:xfrm>
            <a:off x="6474977" y="791336"/>
            <a:ext cx="2839795" cy="882127"/>
          </a:xfrm>
          <a:prstGeom prst="rect">
            <a:avLst/>
          </a:prstGeom>
          <a:noFill/>
          <a:ln w="38100">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F3F4EBEA-8C7D-924E-40AC-2569FE6AA71F}"/>
              </a:ext>
            </a:extLst>
          </p:cNvPr>
          <p:cNvSpPr/>
          <p:nvPr/>
        </p:nvSpPr>
        <p:spPr>
          <a:xfrm>
            <a:off x="7834608" y="3068663"/>
            <a:ext cx="495946" cy="446397"/>
          </a:xfrm>
          <a:prstGeom prst="rect">
            <a:avLst/>
          </a:prstGeom>
          <a:noFill/>
          <a:ln w="38100">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Ελεύθερη σχεδίαση: Σχήμα 10">
            <a:extLst>
              <a:ext uri="{FF2B5EF4-FFF2-40B4-BE49-F238E27FC236}">
                <a16:creationId xmlns:a16="http://schemas.microsoft.com/office/drawing/2014/main" id="{B1802D7C-5C17-01FE-0E8F-E159EADDB2F3}"/>
              </a:ext>
            </a:extLst>
          </p:cNvPr>
          <p:cNvSpPr/>
          <p:nvPr/>
        </p:nvSpPr>
        <p:spPr>
          <a:xfrm>
            <a:off x="5428941" y="1710465"/>
            <a:ext cx="1020119" cy="513867"/>
          </a:xfrm>
          <a:custGeom>
            <a:avLst/>
            <a:gdLst>
              <a:gd name="connsiteX0" fmla="*/ 456014 w 456014"/>
              <a:gd name="connsiteY0" fmla="*/ 0 h 428184"/>
              <a:gd name="connsiteX1" fmla="*/ 4193 w 456014"/>
              <a:gd name="connsiteY1" fmla="*/ 419548 h 428184"/>
            </a:gdLst>
            <a:ahLst/>
            <a:cxnLst>
              <a:cxn ang="0">
                <a:pos x="connsiteX0" y="connsiteY0"/>
              </a:cxn>
              <a:cxn ang="0">
                <a:pos x="connsiteX1" y="connsiteY1"/>
              </a:cxn>
            </a:cxnLst>
            <a:rect l="l" t="t" r="r" b="b"/>
            <a:pathLst>
              <a:path w="456014" h="428184">
                <a:moveTo>
                  <a:pt x="456014" y="0"/>
                </a:moveTo>
                <a:cubicBezTo>
                  <a:pt x="210381" y="238461"/>
                  <a:pt x="-35252" y="476922"/>
                  <a:pt x="4193" y="419548"/>
                </a:cubicBezTo>
              </a:path>
            </a:pathLst>
          </a:custGeom>
          <a:noFill/>
          <a:ln>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13" name="Ευθεία γραμμή σύνδεσης 12">
            <a:extLst>
              <a:ext uri="{FF2B5EF4-FFF2-40B4-BE49-F238E27FC236}">
                <a16:creationId xmlns:a16="http://schemas.microsoft.com/office/drawing/2014/main" id="{AC31CCED-ABCD-24B6-9B65-1D6FB7C505F6}"/>
              </a:ext>
            </a:extLst>
          </p:cNvPr>
          <p:cNvCxnSpPr>
            <a:cxnSpLocks/>
          </p:cNvCxnSpPr>
          <p:nvPr/>
        </p:nvCxnSpPr>
        <p:spPr>
          <a:xfrm>
            <a:off x="9292159" y="1673463"/>
            <a:ext cx="631557" cy="550869"/>
          </a:xfrm>
          <a:prstGeom prst="line">
            <a:avLst/>
          </a:prstGeom>
          <a:ln>
            <a:solidFill>
              <a:srgbClr val="C01E24"/>
            </a:solidFill>
          </a:ln>
        </p:spPr>
        <p:style>
          <a:lnRef idx="1">
            <a:schemeClr val="accent1"/>
          </a:lnRef>
          <a:fillRef idx="0">
            <a:schemeClr val="accent1"/>
          </a:fillRef>
          <a:effectRef idx="0">
            <a:schemeClr val="accent1"/>
          </a:effectRef>
          <a:fontRef idx="minor">
            <a:schemeClr val="tx1"/>
          </a:fontRef>
        </p:style>
      </p:cxnSp>
      <p:sp>
        <p:nvSpPr>
          <p:cNvPr id="17" name="Ορθογώνιο 7">
            <a:extLst>
              <a:ext uri="{FF2B5EF4-FFF2-40B4-BE49-F238E27FC236}">
                <a16:creationId xmlns:a16="http://schemas.microsoft.com/office/drawing/2014/main" id="{9159BD4C-F4B6-0881-ED46-0346FDC9AC8B}"/>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12" name="Εικόνα 11">
            <a:extLst>
              <a:ext uri="{FF2B5EF4-FFF2-40B4-BE49-F238E27FC236}">
                <a16:creationId xmlns:a16="http://schemas.microsoft.com/office/drawing/2014/main" id="{2E07A8B0-56E7-5199-7D0A-765DB812ABF4}"/>
              </a:ext>
            </a:extLst>
          </p:cNvPr>
          <p:cNvPicPr>
            <a:picLocks noChangeAspect="1"/>
          </p:cNvPicPr>
          <p:nvPr/>
        </p:nvPicPr>
        <p:blipFill>
          <a:blip r:embed="rId3"/>
          <a:stretch>
            <a:fillRect/>
          </a:stretch>
        </p:blipFill>
        <p:spPr>
          <a:xfrm>
            <a:off x="5428941" y="2224332"/>
            <a:ext cx="4494775" cy="294857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B046863-D7D9-92FA-3D6E-88CAF2BA91FE}"/>
              </a:ext>
            </a:extLst>
          </p:cNvPr>
          <p:cNvSpPr/>
          <p:nvPr/>
        </p:nvSpPr>
        <p:spPr>
          <a:xfrm>
            <a:off x="704538" y="2755658"/>
            <a:ext cx="4212236" cy="1754326"/>
          </a:xfrm>
          <a:prstGeom prst="rect">
            <a:avLst/>
          </a:prstGeom>
        </p:spPr>
        <p:txBody>
          <a:bodyPr wrap="square">
            <a:spAutoFit/>
          </a:bodyPr>
          <a:lstStyle/>
          <a:p>
            <a:r>
              <a:rPr lang="fr-FR" dirty="0"/>
              <a:t>Suivez le lien: </a:t>
            </a:r>
            <a:r>
              <a:rPr lang="fr-FR" dirty="0" err="1"/>
              <a:t>training.european-heart.eu</a:t>
            </a:r>
            <a:r>
              <a:rPr lang="fr-FR" dirty="0"/>
              <a:t> 
Il est sécuritaire de visiter ce site. Voir le « https » et l’icône du </a:t>
            </a:r>
            <a:r>
              <a:rPr lang="fr-FR" dirty="0" err="1"/>
              <a:t>casierSuivez</a:t>
            </a:r>
            <a:r>
              <a:rPr lang="fr-FR" dirty="0"/>
              <a:t> le lien: </a:t>
            </a:r>
            <a:r>
              <a:rPr lang="fr-FR" dirty="0" err="1"/>
              <a:t>training.european-heart.eu</a:t>
            </a:r>
            <a:r>
              <a:rPr lang="fr-FR" dirty="0"/>
              <a:t> 
La visite de ce site est sécurisée. Voir le « https » et l’icône du cadenas</a:t>
            </a:r>
          </a:p>
        </p:txBody>
      </p:sp>
    </p:spTree>
    <p:extLst>
      <p:ext uri="{BB962C8B-B14F-4D97-AF65-F5344CB8AC3E}">
        <p14:creationId xmlns:p14="http://schemas.microsoft.com/office/powerpoint/2010/main" val="788314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A8E5234A-3A05-AF54-6D7D-EF9365870379}"/>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6" name="Εικόνα 5" descr="Εικόνα που περιέχει κείμενο, στιγμιότυπο οθόνης, λειτουργικό σύστημα, γραμματοσειρά&#10;&#10;Περιγραφή που δημιουργήθηκε αυτόματα">
            <a:extLst>
              <a:ext uri="{FF2B5EF4-FFF2-40B4-BE49-F238E27FC236}">
                <a16:creationId xmlns:a16="http://schemas.microsoft.com/office/drawing/2014/main" id="{E172FBCD-30C9-7CED-4594-8BACF216F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896" y="1557339"/>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ρουχισμός, φόρεμα&#10;&#10;Περιγραφή που δημιουργήθηκε αυτόματα">
            <a:extLst>
              <a:ext uri="{FF2B5EF4-FFF2-40B4-BE49-F238E27FC236}">
                <a16:creationId xmlns:a16="http://schemas.microsoft.com/office/drawing/2014/main" id="{9553FCF2-6BAC-4644-4CB7-DBD6CD68A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20" y="1557339"/>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127886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E9FE14-D0B8-914E-1C69-1F9E041A9944}"/>
              </a:ext>
            </a:extLst>
          </p:cNvPr>
          <p:cNvSpPr txBox="1"/>
          <p:nvPr/>
        </p:nvSpPr>
        <p:spPr>
          <a:xfrm>
            <a:off x="670261" y="1662042"/>
            <a:ext cx="7656135" cy="2523768"/>
          </a:xfrm>
          <a:prstGeom prst="rect">
            <a:avLst/>
          </a:prstGeom>
          <a:solidFill>
            <a:schemeClr val="bg2"/>
          </a:solidFill>
        </p:spPr>
        <p:txBody>
          <a:bodyPr wrap="none" rtlCol="0">
            <a:spAutoFit/>
          </a:bodyPr>
          <a:lstStyle/>
          <a:p>
            <a:pPr>
              <a:spcBef>
                <a:spcPts val="600"/>
              </a:spcBef>
              <a:spcAft>
                <a:spcPts val="600"/>
              </a:spcAft>
            </a:pPr>
            <a:r>
              <a:rPr lang="en-US" dirty="0"/>
              <a:t>1.Visitez le site web du </a:t>
            </a:r>
            <a:r>
              <a:rPr lang="en-US" dirty="0" err="1"/>
              <a:t>projet</a:t>
            </a:r>
            <a:r>
              <a:rPr lang="en-US" dirty="0"/>
              <a:t> :
	 https://european-heart.eu/ 
2. Aller aux sections </a:t>
            </a:r>
            <a:r>
              <a:rPr lang="en-US" dirty="0" err="1"/>
              <a:t>partenaires</a:t>
            </a:r>
            <a:r>
              <a:rPr lang="en-US" dirty="0"/>
              <a:t>
</a:t>
            </a:r>
            <a:r>
              <a:rPr lang="en-US" dirty="0" err="1"/>
              <a:t>ou</a:t>
            </a:r>
            <a:r>
              <a:rPr lang="en-US" dirty="0"/>
              <a:t> </a:t>
            </a:r>
            <a:r>
              <a:rPr lang="en-US" dirty="0" err="1"/>
              <a:t>cliquez</a:t>
            </a:r>
            <a:r>
              <a:rPr lang="en-US" dirty="0"/>
              <a:t> </a:t>
            </a:r>
            <a:r>
              <a:rPr lang="en-US" dirty="0" err="1"/>
              <a:t>ici</a:t>
            </a:r>
            <a:endParaRPr lang="en-US" dirty="0"/>
          </a:p>
          <a:p>
            <a:pPr>
              <a:spcBef>
                <a:spcPts val="600"/>
              </a:spcBef>
              <a:spcAft>
                <a:spcPts val="600"/>
              </a:spcAft>
            </a:pPr>
            <a:r>
              <a:rPr lang="en-US" dirty="0"/>
              <a:t> 3. </a:t>
            </a:r>
            <a:r>
              <a:rPr lang="en-US" dirty="0" err="1"/>
              <a:t>Trouvez</a:t>
            </a:r>
            <a:r>
              <a:rPr lang="en-US" dirty="0"/>
              <a:t> le(s) </a:t>
            </a:r>
            <a:r>
              <a:rPr lang="en-US" dirty="0" err="1"/>
              <a:t>partenaire</a:t>
            </a:r>
            <a:r>
              <a:rPr lang="en-US" dirty="0"/>
              <a:t>(s) </a:t>
            </a:r>
            <a:r>
              <a:rPr lang="en-US" dirty="0" err="1"/>
              <a:t>situé</a:t>
            </a:r>
            <a:r>
              <a:rPr lang="en-US" dirty="0"/>
              <a:t>(s) dans </a:t>
            </a:r>
            <a:r>
              <a:rPr lang="en-US" dirty="0" err="1"/>
              <a:t>votre</a:t>
            </a:r>
            <a:r>
              <a:rPr lang="en-US" dirty="0"/>
              <a:t> pays et </a:t>
            </a:r>
            <a:r>
              <a:rPr lang="en-US" dirty="0" err="1"/>
              <a:t>envoyez-leur</a:t>
            </a:r>
            <a:r>
              <a:rPr lang="en-US" dirty="0"/>
              <a:t> un e-mail.
4. Pour les </a:t>
            </a:r>
            <a:r>
              <a:rPr lang="en-US" dirty="0" err="1"/>
              <a:t>autres</a:t>
            </a:r>
            <a:r>
              <a:rPr lang="en-US" dirty="0"/>
              <a:t> pays, </a:t>
            </a:r>
            <a:r>
              <a:rPr lang="en-US" dirty="0" err="1"/>
              <a:t>contactez</a:t>
            </a:r>
            <a:r>
              <a:rPr lang="en-US" dirty="0"/>
              <a:t> le </a:t>
            </a:r>
            <a:r>
              <a:rPr lang="en-US" dirty="0" err="1"/>
              <a:t>coordonnateur</a:t>
            </a:r>
            <a:r>
              <a:rPr lang="en-US" dirty="0"/>
              <a:t>.</a:t>
            </a:r>
          </a:p>
        </p:txBody>
      </p:sp>
      <p:sp>
        <p:nvSpPr>
          <p:cNvPr id="2" name="Τίτλος 1">
            <a:extLst>
              <a:ext uri="{FF2B5EF4-FFF2-40B4-BE49-F238E27FC236}">
                <a16:creationId xmlns:a16="http://schemas.microsoft.com/office/drawing/2014/main" id="{D468DE92-38F4-0D8D-93D1-88F8BE637F41}"/>
              </a:ext>
            </a:extLst>
          </p:cNvPr>
          <p:cNvSpPr>
            <a:spLocks noGrp="1"/>
          </p:cNvSpPr>
          <p:nvPr>
            <p:ph type="title"/>
          </p:nvPr>
        </p:nvSpPr>
        <p:spPr/>
        <p:txBody>
          <a:bodyPr/>
          <a:lstStyle/>
          <a:p>
            <a:r>
              <a:rPr lang="en-US" dirty="0"/>
              <a:t>Comment </a:t>
            </a:r>
            <a:r>
              <a:rPr lang="en-US" dirty="0" err="1"/>
              <a:t>contacter</a:t>
            </a:r>
            <a:r>
              <a:rPr lang="en-US" dirty="0"/>
              <a:t> les </a:t>
            </a:r>
            <a:r>
              <a:rPr lang="en-US" dirty="0" err="1"/>
              <a:t>partenaires</a:t>
            </a:r>
            <a:r>
              <a:rPr lang="en-US" dirty="0"/>
              <a:t> </a:t>
            </a:r>
            <a:r>
              <a:rPr lang="en-US" dirty="0" err="1"/>
              <a:t>d’European</a:t>
            </a:r>
            <a:r>
              <a:rPr lang="en-US" dirty="0"/>
              <a:t> Heart ?</a:t>
            </a:r>
            <a:endParaRPr lang="en-GB" dirty="0"/>
          </a:p>
        </p:txBody>
      </p:sp>
      <p:sp>
        <p:nvSpPr>
          <p:cNvPr id="7" name="TextBox 6">
            <a:extLst>
              <a:ext uri="{FF2B5EF4-FFF2-40B4-BE49-F238E27FC236}">
                <a16:creationId xmlns:a16="http://schemas.microsoft.com/office/drawing/2014/main" id="{11E17C60-9583-C3E7-1A02-F8D862C6DCD8}"/>
              </a:ext>
            </a:extLst>
          </p:cNvPr>
          <p:cNvSpPr txBox="1"/>
          <p:nvPr/>
        </p:nvSpPr>
        <p:spPr>
          <a:xfrm>
            <a:off x="1994279" y="2031725"/>
            <a:ext cx="6121400" cy="1200329"/>
          </a:xfrm>
          <a:prstGeom prst="rect">
            <a:avLst/>
          </a:prstGeom>
          <a:noFill/>
        </p:spPr>
        <p:txBody>
          <a:bodyPr wrap="square">
            <a:spAutoFit/>
          </a:bodyPr>
          <a:lstStyle/>
          <a:p>
            <a:r>
              <a:rPr lang="en-GB" dirty="0">
                <a:hlinkClick r:id="rId2"/>
              </a:rPr>
              <a:t>  </a:t>
            </a:r>
          </a:p>
          <a:p>
            <a:endParaRPr lang="en-GB" dirty="0">
              <a:hlinkClick r:id="rId2"/>
            </a:endParaRPr>
          </a:p>
          <a:p>
            <a:endParaRPr lang="en-GB" dirty="0">
              <a:hlinkClick r:id="rId2"/>
            </a:endParaRPr>
          </a:p>
          <a:p>
            <a:r>
              <a:rPr lang="en-GB" dirty="0">
                <a:hlinkClick r:id="rId3"/>
              </a:rPr>
              <a:t>https://european-heart.eu/partners/</a:t>
            </a:r>
            <a:r>
              <a:rPr lang="en-GB" dirty="0"/>
              <a:t> </a:t>
            </a:r>
          </a:p>
        </p:txBody>
      </p:sp>
      <p:sp>
        <p:nvSpPr>
          <p:cNvPr id="11" name="Βέλος: Δεξιό 10">
            <a:extLst>
              <a:ext uri="{FF2B5EF4-FFF2-40B4-BE49-F238E27FC236}">
                <a16:creationId xmlns:a16="http://schemas.microsoft.com/office/drawing/2014/main" id="{F4539096-F1B5-D8FF-C70E-444C928BD70F}"/>
              </a:ext>
            </a:extLst>
          </p:cNvPr>
          <p:cNvSpPr/>
          <p:nvPr/>
        </p:nvSpPr>
        <p:spPr>
          <a:xfrm rot="4909490">
            <a:off x="10265264" y="859093"/>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Εικόνα 3">
            <a:extLst>
              <a:ext uri="{FF2B5EF4-FFF2-40B4-BE49-F238E27FC236}">
                <a16:creationId xmlns:a16="http://schemas.microsoft.com/office/drawing/2014/main" id="{F7AE32F4-BB2F-3D5B-1C8A-E7F5EA7509FE}"/>
              </a:ext>
            </a:extLst>
          </p:cNvPr>
          <p:cNvPicPr>
            <a:picLocks noChangeAspect="1"/>
          </p:cNvPicPr>
          <p:nvPr/>
        </p:nvPicPr>
        <p:blipFill>
          <a:blip r:embed="rId4"/>
          <a:stretch>
            <a:fillRect/>
          </a:stretch>
        </p:blipFill>
        <p:spPr>
          <a:xfrm>
            <a:off x="5894414" y="4080220"/>
            <a:ext cx="5842565" cy="2490437"/>
          </a:xfrm>
          <a:prstGeom prst="rect">
            <a:avLst/>
          </a:prstGeom>
        </p:spPr>
      </p:pic>
    </p:spTree>
    <p:extLst>
      <p:ext uri="{BB962C8B-B14F-4D97-AF65-F5344CB8AC3E}">
        <p14:creationId xmlns:p14="http://schemas.microsoft.com/office/powerpoint/2010/main" val="2128122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Ορθογώνιο 23">
            <a:extLst>
              <a:ext uri="{FF2B5EF4-FFF2-40B4-BE49-F238E27FC236}">
                <a16:creationId xmlns:a16="http://schemas.microsoft.com/office/drawing/2014/main" id="{5580F265-BBC5-E893-032E-D9AFEAEE2B47}"/>
              </a:ext>
            </a:extLst>
          </p:cNvPr>
          <p:cNvSpPr/>
          <p:nvPr/>
        </p:nvSpPr>
        <p:spPr>
          <a:xfrm>
            <a:off x="-2082" y="6225579"/>
            <a:ext cx="12192000" cy="632422"/>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1328979" y="3140304"/>
            <a:ext cx="6595822" cy="201577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4800" b="1" dirty="0" err="1">
                <a:solidFill>
                  <a:schemeClr val="bg1"/>
                </a:solidFill>
                <a:latin typeface="+mj-lt"/>
              </a:rPr>
              <a:t>Félicitations</a:t>
            </a:r>
            <a:r>
              <a:rPr lang="en-US" sz="4800" b="1" dirty="0">
                <a:solidFill>
                  <a:schemeClr val="bg1"/>
                </a:solidFill>
                <a:latin typeface="+mj-lt"/>
              </a:rPr>
              <a:t>!</a:t>
            </a:r>
            <a:br>
              <a:rPr lang="en-US" sz="4800" b="1" dirty="0">
                <a:solidFill>
                  <a:schemeClr val="bg1"/>
                </a:solidFill>
                <a:latin typeface="+mj-lt"/>
              </a:rPr>
            </a:br>
            <a:r>
              <a:rPr lang="en-US" sz="4800" b="1" dirty="0" err="1">
                <a:solidFill>
                  <a:schemeClr val="bg1"/>
                </a:solidFill>
                <a:latin typeface="+mj-lt"/>
              </a:rPr>
              <a:t>Vous</a:t>
            </a:r>
            <a:r>
              <a:rPr lang="en-US" sz="4800" b="1" dirty="0">
                <a:solidFill>
                  <a:schemeClr val="bg1"/>
                </a:solidFill>
                <a:latin typeface="+mj-lt"/>
              </a:rPr>
              <a:t> </a:t>
            </a:r>
            <a:r>
              <a:rPr lang="en-US" sz="4800" b="1" dirty="0" err="1">
                <a:solidFill>
                  <a:schemeClr val="bg1"/>
                </a:solidFill>
                <a:latin typeface="+mj-lt"/>
              </a:rPr>
              <a:t>avez</a:t>
            </a:r>
            <a:r>
              <a:rPr lang="en-US" sz="4800" b="1" dirty="0">
                <a:solidFill>
                  <a:schemeClr val="bg1"/>
                </a:solidFill>
                <a:latin typeface="+mj-lt"/>
              </a:rPr>
              <a:t> </a:t>
            </a:r>
            <a:r>
              <a:rPr lang="en-US" sz="4800" b="1" dirty="0" err="1">
                <a:solidFill>
                  <a:schemeClr val="bg1"/>
                </a:solidFill>
                <a:latin typeface="+mj-lt"/>
              </a:rPr>
              <a:t>terminé</a:t>
            </a:r>
            <a:r>
              <a:rPr lang="en-US" sz="4800" b="1" dirty="0">
                <a:solidFill>
                  <a:schemeClr val="bg1"/>
                </a:solidFill>
                <a:latin typeface="+mj-lt"/>
              </a:rPr>
              <a:t> </a:t>
            </a:r>
            <a:r>
              <a:rPr lang="en-US" sz="4800" b="1" dirty="0" err="1">
                <a:solidFill>
                  <a:schemeClr val="bg1"/>
                </a:solidFill>
                <a:latin typeface="+mj-lt"/>
              </a:rPr>
              <a:t>ce</a:t>
            </a:r>
            <a:r>
              <a:rPr lang="en-US" sz="4800" b="1" dirty="0">
                <a:solidFill>
                  <a:schemeClr val="bg1"/>
                </a:solidFill>
                <a:latin typeface="+mj-lt"/>
              </a:rPr>
              <a:t> guide!
</a:t>
            </a:r>
            <a:endParaRPr lang="en-US" sz="3400" kern="1200" dirty="0">
              <a:solidFill>
                <a:schemeClr val="tx1"/>
              </a:solidFill>
              <a:effectLst/>
              <a:latin typeface="+mj-lt"/>
              <a:ea typeface="+mj-ea"/>
              <a:cs typeface="+mj-cs"/>
            </a:endParaRPr>
          </a:p>
        </p:txBody>
      </p:sp>
      <p:sp>
        <p:nvSpPr>
          <p:cNvPr id="6" name="Ορθογώνιο 5">
            <a:extLst>
              <a:ext uri="{FF2B5EF4-FFF2-40B4-BE49-F238E27FC236}">
                <a16:creationId xmlns:a16="http://schemas.microsoft.com/office/drawing/2014/main" id="{99B5BB9B-7AC6-4C0F-B87E-6D639D93ACC1}"/>
              </a:ext>
            </a:extLst>
          </p:cNvPr>
          <p:cNvSpPr/>
          <p:nvPr/>
        </p:nvSpPr>
        <p:spPr>
          <a:xfrm>
            <a:off x="1684020" y="6320495"/>
            <a:ext cx="6960100" cy="632422"/>
          </a:xfrm>
          <a:prstGeom prst="rect">
            <a:avLst/>
          </a:prstGeom>
        </p:spPr>
        <p:txBody>
          <a:bodyPr vert="horz" lIns="91440" tIns="45720" rIns="91440" bIns="45720" rtlCol="0" anchor="ctr">
            <a:normAutofit/>
          </a:bodyPr>
          <a:lstStyle/>
          <a:p>
            <a:pPr>
              <a:lnSpc>
                <a:spcPct val="90000"/>
              </a:lnSpc>
              <a:spcAft>
                <a:spcPts val="600"/>
              </a:spcAft>
            </a:pPr>
            <a:r>
              <a:rPr lang="fr-FR" sz="900" b="0" i="0" dirty="0">
                <a:solidFill>
                  <a:schemeClr val="bg1"/>
                </a:solidFill>
                <a:effectLst/>
                <a:latin typeface="+mj-lt"/>
              </a:rPr>
              <a:t>Le soutien de la Commission européenne à la production de cette publication ne constitue pas une approbation de son contenu, qui n'engage que ses auteurs, et la Commission ne peut être tenue responsable de l'usage qui pourrait être fait des informations qu'elle contient</a:t>
            </a:r>
            <a:r>
              <a:rPr lang="en-US" sz="900" dirty="0">
                <a:solidFill>
                  <a:schemeClr val="bg1"/>
                </a:solidFill>
                <a:latin typeface="+mj-lt"/>
              </a:rPr>
              <a:t>.</a:t>
            </a: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49" y="642933"/>
            <a:ext cx="3352489" cy="105541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AC9C8BB-A74D-19B9-70FF-778F90021D85}"/>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67511EDB-0979-FC6D-55CA-FB8B33BC1FA7}"/>
              </a:ext>
            </a:extLst>
          </p:cNvPr>
          <p:cNvPicPr>
            <a:picLocks noChangeAspect="1"/>
          </p:cNvPicPr>
          <p:nvPr/>
        </p:nvPicPr>
        <p:blipFill>
          <a:blip r:embed="rId6"/>
          <a:stretch>
            <a:fillRect/>
          </a:stretch>
        </p:blipFill>
        <p:spPr>
          <a:xfrm>
            <a:off x="8083238" y="2418060"/>
            <a:ext cx="3460262" cy="3460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71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FAA09941-5374-1CB8-5839-FEEEFB8B9D73}"/>
              </a:ext>
            </a:extLst>
          </p:cNvPr>
          <p:cNvPicPr>
            <a:picLocks noChangeAspect="1"/>
          </p:cNvPicPr>
          <p:nvPr/>
        </p:nvPicPr>
        <p:blipFill>
          <a:blip r:embed="rId2"/>
          <a:stretch>
            <a:fillRect/>
          </a:stretch>
        </p:blipFill>
        <p:spPr>
          <a:xfrm>
            <a:off x="5857651" y="29855"/>
            <a:ext cx="4386862" cy="6798290"/>
          </a:xfrm>
          <a:prstGeom prst="rect">
            <a:avLst/>
          </a:prstGeom>
        </p:spPr>
      </p:pic>
      <p:sp>
        <p:nvSpPr>
          <p:cNvPr id="2" name="Τίτλος 1">
            <a:extLst>
              <a:ext uri="{FF2B5EF4-FFF2-40B4-BE49-F238E27FC236}">
                <a16:creationId xmlns:a16="http://schemas.microsoft.com/office/drawing/2014/main" id="{A8A1BCBB-8ECC-0B46-F010-E2936F386E2B}"/>
              </a:ext>
            </a:extLst>
          </p:cNvPr>
          <p:cNvSpPr>
            <a:spLocks noGrp="1"/>
          </p:cNvSpPr>
          <p:nvPr>
            <p:ph type="title"/>
          </p:nvPr>
        </p:nvSpPr>
        <p:spPr/>
        <p:txBody>
          <a:bodyPr>
            <a:normAutofit fontScale="90000"/>
          </a:bodyPr>
          <a:lstStyle/>
          <a:p>
            <a:r>
              <a:rPr lang="en-US" dirty="0"/>
              <a:t>La structure de la </a:t>
            </a:r>
            <a:r>
              <a:rPr lang="en-US" dirty="0" err="1"/>
              <a:t>plateforme</a:t>
            </a:r>
            <a:r>
              <a:rPr lang="en-US" dirty="0"/>
              <a:t>
</a:t>
            </a:r>
            <a:endParaRPr lang="en-GB" dirty="0"/>
          </a:p>
        </p:txBody>
      </p:sp>
      <p:sp>
        <p:nvSpPr>
          <p:cNvPr id="3" name="Θέση περιεχομένου 2">
            <a:extLst>
              <a:ext uri="{FF2B5EF4-FFF2-40B4-BE49-F238E27FC236}">
                <a16:creationId xmlns:a16="http://schemas.microsoft.com/office/drawing/2014/main" id="{332A2B14-6EF9-331B-4D03-8A84DF9514A0}"/>
              </a:ext>
            </a:extLst>
          </p:cNvPr>
          <p:cNvSpPr>
            <a:spLocks noGrp="1"/>
          </p:cNvSpPr>
          <p:nvPr>
            <p:ph idx="1"/>
          </p:nvPr>
        </p:nvSpPr>
        <p:spPr>
          <a:xfrm>
            <a:off x="557999" y="1799999"/>
            <a:ext cx="4386862" cy="4865977"/>
          </a:xfrm>
        </p:spPr>
        <p:txBody>
          <a:bodyPr>
            <a:normAutofit/>
          </a:bodyPr>
          <a:lstStyle/>
          <a:p>
            <a:pPr marL="0" indent="0">
              <a:buNone/>
            </a:pPr>
            <a:r>
              <a:rPr lang="en-US" sz="2000" dirty="0"/>
              <a:t>La </a:t>
            </a:r>
            <a:r>
              <a:rPr lang="en-US" sz="2000" dirty="0" err="1"/>
              <a:t>plateforme</a:t>
            </a:r>
            <a:r>
              <a:rPr lang="en-US" sz="2000" dirty="0"/>
              <a:t> </a:t>
            </a:r>
            <a:r>
              <a:rPr lang="en-US" sz="2000" dirty="0" err="1"/>
              <a:t>comprend</a:t>
            </a:r>
            <a:r>
              <a:rPr lang="en-US" sz="2000" dirty="0"/>
              <a:t> les sections </a:t>
            </a:r>
            <a:r>
              <a:rPr lang="en-US" sz="2000" dirty="0" err="1"/>
              <a:t>suivantes</a:t>
            </a:r>
            <a:r>
              <a:rPr lang="en-US" sz="2000" dirty="0"/>
              <a:t> :</a:t>
            </a:r>
          </a:p>
          <a:p>
            <a:r>
              <a:rPr lang="en-US" sz="2000" dirty="0"/>
              <a:t>La section « Langue et </a:t>
            </a:r>
            <a:r>
              <a:rPr lang="en-US" sz="2000" dirty="0" err="1"/>
              <a:t>Connexion</a:t>
            </a:r>
            <a:r>
              <a:rPr lang="en-US" sz="2000" dirty="0"/>
              <a:t>/Inscription »
La section « Liens »
La section « Partage sur les </a:t>
            </a:r>
            <a:r>
              <a:rPr lang="en-US" sz="2000" dirty="0" err="1"/>
              <a:t>réseaux</a:t>
            </a:r>
            <a:r>
              <a:rPr lang="en-US" sz="2000" dirty="0"/>
              <a:t> </a:t>
            </a:r>
            <a:r>
              <a:rPr lang="en-US" sz="2000" dirty="0" err="1"/>
              <a:t>sociaux</a:t>
            </a:r>
            <a:r>
              <a:rPr lang="en-US" sz="2000" dirty="0"/>
              <a:t> »
La section « Matériel </a:t>
            </a:r>
            <a:r>
              <a:rPr lang="en-US" sz="2000" dirty="0" err="1"/>
              <a:t>en</a:t>
            </a:r>
            <a:r>
              <a:rPr lang="en-US" sz="2000" dirty="0"/>
              <a:t> </a:t>
            </a:r>
            <a:r>
              <a:rPr lang="en-US" sz="2000" dirty="0" err="1"/>
              <a:t>ligne</a:t>
            </a:r>
            <a:r>
              <a:rPr lang="en-US" sz="2000" dirty="0"/>
              <a:t> »
La section « Clause de non-</a:t>
            </a:r>
            <a:r>
              <a:rPr lang="en-US" sz="2000" dirty="0" err="1"/>
              <a:t>responsabilité</a:t>
            </a:r>
            <a:r>
              <a:rPr lang="en-US" sz="2000" dirty="0"/>
              <a:t> et conditions </a:t>
            </a:r>
            <a:r>
              <a:rPr lang="en-US" sz="2000" dirty="0" err="1"/>
              <a:t>d’utilisation</a:t>
            </a:r>
            <a:r>
              <a:rPr lang="en-US" sz="2000" dirty="0"/>
              <a:t> »
</a:t>
            </a:r>
            <a:endParaRPr lang="en-GB" sz="2000" dirty="0"/>
          </a:p>
        </p:txBody>
      </p:sp>
      <p:sp>
        <p:nvSpPr>
          <p:cNvPr id="8" name="Ορθογώνιο 7">
            <a:extLst>
              <a:ext uri="{FF2B5EF4-FFF2-40B4-BE49-F238E27FC236}">
                <a16:creationId xmlns:a16="http://schemas.microsoft.com/office/drawing/2014/main" id="{E7264D4D-AF0E-55CB-E3C7-BAA7984F388A}"/>
              </a:ext>
            </a:extLst>
          </p:cNvPr>
          <p:cNvSpPr/>
          <p:nvPr/>
        </p:nvSpPr>
        <p:spPr>
          <a:xfrm>
            <a:off x="9350775" y="485683"/>
            <a:ext cx="2727095" cy="5014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2EF86259-16D1-2BBF-E331-0470586B7874}"/>
              </a:ext>
            </a:extLst>
          </p:cNvPr>
          <p:cNvSpPr/>
          <p:nvPr/>
        </p:nvSpPr>
        <p:spPr>
          <a:xfrm>
            <a:off x="8864125" y="1113146"/>
            <a:ext cx="3247973" cy="275913"/>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C00FBD0E-C368-3804-A7DD-5E77705E7DAB}"/>
              </a:ext>
            </a:extLst>
          </p:cNvPr>
          <p:cNvSpPr/>
          <p:nvPr/>
        </p:nvSpPr>
        <p:spPr>
          <a:xfrm>
            <a:off x="5674115" y="900009"/>
            <a:ext cx="5943567" cy="1571325"/>
          </a:xfrm>
          <a:custGeom>
            <a:avLst/>
            <a:gdLst>
              <a:gd name="connsiteX0" fmla="*/ 0 w 5943567"/>
              <a:gd name="connsiteY0" fmla="*/ 0 h 1571325"/>
              <a:gd name="connsiteX1" fmla="*/ 475485 w 5943567"/>
              <a:gd name="connsiteY1" fmla="*/ 0 h 1571325"/>
              <a:gd name="connsiteX2" fmla="*/ 891535 w 5943567"/>
              <a:gd name="connsiteY2" fmla="*/ 0 h 1571325"/>
              <a:gd name="connsiteX3" fmla="*/ 1604763 w 5943567"/>
              <a:gd name="connsiteY3" fmla="*/ 0 h 1571325"/>
              <a:gd name="connsiteX4" fmla="*/ 2317991 w 5943567"/>
              <a:gd name="connsiteY4" fmla="*/ 0 h 1571325"/>
              <a:gd name="connsiteX5" fmla="*/ 2852912 w 5943567"/>
              <a:gd name="connsiteY5" fmla="*/ 0 h 1571325"/>
              <a:gd name="connsiteX6" fmla="*/ 3387833 w 5943567"/>
              <a:gd name="connsiteY6" fmla="*/ 0 h 1571325"/>
              <a:gd name="connsiteX7" fmla="*/ 3863319 w 5943567"/>
              <a:gd name="connsiteY7" fmla="*/ 0 h 1571325"/>
              <a:gd name="connsiteX8" fmla="*/ 4279368 w 5943567"/>
              <a:gd name="connsiteY8" fmla="*/ 0 h 1571325"/>
              <a:gd name="connsiteX9" fmla="*/ 4695418 w 5943567"/>
              <a:gd name="connsiteY9" fmla="*/ 0 h 1571325"/>
              <a:gd name="connsiteX10" fmla="*/ 5170903 w 5943567"/>
              <a:gd name="connsiteY10" fmla="*/ 0 h 1571325"/>
              <a:gd name="connsiteX11" fmla="*/ 5943567 w 5943567"/>
              <a:gd name="connsiteY11" fmla="*/ 0 h 1571325"/>
              <a:gd name="connsiteX12" fmla="*/ 5943567 w 5943567"/>
              <a:gd name="connsiteY12" fmla="*/ 555202 h 1571325"/>
              <a:gd name="connsiteX13" fmla="*/ 5943567 w 5943567"/>
              <a:gd name="connsiteY13" fmla="*/ 1078977 h 1571325"/>
              <a:gd name="connsiteX14" fmla="*/ 5943567 w 5943567"/>
              <a:gd name="connsiteY14" fmla="*/ 1571325 h 1571325"/>
              <a:gd name="connsiteX15" fmla="*/ 5527517 w 5943567"/>
              <a:gd name="connsiteY15" fmla="*/ 1571325 h 1571325"/>
              <a:gd name="connsiteX16" fmla="*/ 4814289 w 5943567"/>
              <a:gd name="connsiteY16" fmla="*/ 1571325 h 1571325"/>
              <a:gd name="connsiteX17" fmla="*/ 4160497 w 5943567"/>
              <a:gd name="connsiteY17" fmla="*/ 1571325 h 1571325"/>
              <a:gd name="connsiteX18" fmla="*/ 3447269 w 5943567"/>
              <a:gd name="connsiteY18" fmla="*/ 1571325 h 1571325"/>
              <a:gd name="connsiteX19" fmla="*/ 2734041 w 5943567"/>
              <a:gd name="connsiteY19" fmla="*/ 1571325 h 1571325"/>
              <a:gd name="connsiteX20" fmla="*/ 2199120 w 5943567"/>
              <a:gd name="connsiteY20" fmla="*/ 1571325 h 1571325"/>
              <a:gd name="connsiteX21" fmla="*/ 1723634 w 5943567"/>
              <a:gd name="connsiteY21" fmla="*/ 1571325 h 1571325"/>
              <a:gd name="connsiteX22" fmla="*/ 1188713 w 5943567"/>
              <a:gd name="connsiteY22" fmla="*/ 1571325 h 1571325"/>
              <a:gd name="connsiteX23" fmla="*/ 653792 w 5943567"/>
              <a:gd name="connsiteY23" fmla="*/ 1571325 h 1571325"/>
              <a:gd name="connsiteX24" fmla="*/ 0 w 5943567"/>
              <a:gd name="connsiteY24" fmla="*/ 1571325 h 1571325"/>
              <a:gd name="connsiteX25" fmla="*/ 0 w 5943567"/>
              <a:gd name="connsiteY25" fmla="*/ 1047550 h 1571325"/>
              <a:gd name="connsiteX26" fmla="*/ 0 w 5943567"/>
              <a:gd name="connsiteY26" fmla="*/ 508062 h 1571325"/>
              <a:gd name="connsiteX27" fmla="*/ 0 w 5943567"/>
              <a:gd name="connsiteY27" fmla="*/ 0 h 157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3567" h="1571325"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78770" y="242673"/>
                  <a:pt x="5916873" y="398168"/>
                  <a:pt x="5943567" y="555202"/>
                </a:cubicBezTo>
                <a:cubicBezTo>
                  <a:pt x="5970261" y="712236"/>
                  <a:pt x="5897367" y="907260"/>
                  <a:pt x="5943567" y="1078977"/>
                </a:cubicBezTo>
                <a:cubicBezTo>
                  <a:pt x="5989767" y="1250695"/>
                  <a:pt x="5915583" y="1350274"/>
                  <a:pt x="5943567" y="1571325"/>
                </a:cubicBezTo>
                <a:cubicBezTo>
                  <a:pt x="5753151" y="1604771"/>
                  <a:pt x="5700364" y="1546372"/>
                  <a:pt x="5527517" y="1571325"/>
                </a:cubicBezTo>
                <a:cubicBezTo>
                  <a:pt x="5354670" y="1596278"/>
                  <a:pt x="5102902" y="1522165"/>
                  <a:pt x="4814289" y="1571325"/>
                </a:cubicBezTo>
                <a:cubicBezTo>
                  <a:pt x="4525676" y="1620485"/>
                  <a:pt x="4366828" y="1553782"/>
                  <a:pt x="4160497" y="1571325"/>
                </a:cubicBezTo>
                <a:cubicBezTo>
                  <a:pt x="3954166" y="1588868"/>
                  <a:pt x="3760576" y="1566861"/>
                  <a:pt x="3447269" y="1571325"/>
                </a:cubicBezTo>
                <a:cubicBezTo>
                  <a:pt x="3133962" y="1575789"/>
                  <a:pt x="3013447" y="1554599"/>
                  <a:pt x="2734041" y="1571325"/>
                </a:cubicBezTo>
                <a:cubicBezTo>
                  <a:pt x="2454635" y="1588051"/>
                  <a:pt x="2365260" y="1515209"/>
                  <a:pt x="2199120" y="1571325"/>
                </a:cubicBezTo>
                <a:cubicBezTo>
                  <a:pt x="2032980" y="1627441"/>
                  <a:pt x="1936467" y="1523840"/>
                  <a:pt x="1723634" y="1571325"/>
                </a:cubicBezTo>
                <a:cubicBezTo>
                  <a:pt x="1510801" y="1618810"/>
                  <a:pt x="1323570" y="1511214"/>
                  <a:pt x="1188713" y="1571325"/>
                </a:cubicBezTo>
                <a:cubicBezTo>
                  <a:pt x="1053856" y="1631436"/>
                  <a:pt x="895193" y="1566580"/>
                  <a:pt x="653792" y="1571325"/>
                </a:cubicBezTo>
                <a:cubicBezTo>
                  <a:pt x="412391" y="1576070"/>
                  <a:pt x="301184" y="1506005"/>
                  <a:pt x="0" y="1571325"/>
                </a:cubicBezTo>
                <a:cubicBezTo>
                  <a:pt x="-42892" y="1436979"/>
                  <a:pt x="14415" y="1239386"/>
                  <a:pt x="0" y="1047550"/>
                </a:cubicBezTo>
                <a:cubicBezTo>
                  <a:pt x="-14415" y="855715"/>
                  <a:pt x="39187" y="625505"/>
                  <a:pt x="0" y="508062"/>
                </a:cubicBezTo>
                <a:cubicBezTo>
                  <a:pt x="-39187" y="390619"/>
                  <a:pt x="41031" y="180848"/>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Ορθογώνιο 10">
            <a:extLst>
              <a:ext uri="{FF2B5EF4-FFF2-40B4-BE49-F238E27FC236}">
                <a16:creationId xmlns:a16="http://schemas.microsoft.com/office/drawing/2014/main" id="{FE851F38-30BD-79C5-6E42-40257A4326ED}"/>
              </a:ext>
            </a:extLst>
          </p:cNvPr>
          <p:cNvSpPr/>
          <p:nvPr/>
        </p:nvSpPr>
        <p:spPr>
          <a:xfrm>
            <a:off x="5398168" y="2776749"/>
            <a:ext cx="5885891" cy="3493237"/>
          </a:xfrm>
          <a:custGeom>
            <a:avLst/>
            <a:gdLst>
              <a:gd name="connsiteX0" fmla="*/ 0 w 5885891"/>
              <a:gd name="connsiteY0" fmla="*/ 0 h 3493237"/>
              <a:gd name="connsiteX1" fmla="*/ 706307 w 5885891"/>
              <a:gd name="connsiteY1" fmla="*/ 0 h 3493237"/>
              <a:gd name="connsiteX2" fmla="*/ 1412614 w 5885891"/>
              <a:gd name="connsiteY2" fmla="*/ 0 h 3493237"/>
              <a:gd name="connsiteX3" fmla="*/ 1942344 w 5885891"/>
              <a:gd name="connsiteY3" fmla="*/ 0 h 3493237"/>
              <a:gd name="connsiteX4" fmla="*/ 2413215 w 5885891"/>
              <a:gd name="connsiteY4" fmla="*/ 0 h 3493237"/>
              <a:gd name="connsiteX5" fmla="*/ 2825228 w 5885891"/>
              <a:gd name="connsiteY5" fmla="*/ 0 h 3493237"/>
              <a:gd name="connsiteX6" fmla="*/ 3296099 w 5885891"/>
              <a:gd name="connsiteY6" fmla="*/ 0 h 3493237"/>
              <a:gd name="connsiteX7" fmla="*/ 3708111 w 5885891"/>
              <a:gd name="connsiteY7" fmla="*/ 0 h 3493237"/>
              <a:gd name="connsiteX8" fmla="*/ 4355559 w 5885891"/>
              <a:gd name="connsiteY8" fmla="*/ 0 h 3493237"/>
              <a:gd name="connsiteX9" fmla="*/ 4767572 w 5885891"/>
              <a:gd name="connsiteY9" fmla="*/ 0 h 3493237"/>
              <a:gd name="connsiteX10" fmla="*/ 5238443 w 5885891"/>
              <a:gd name="connsiteY10" fmla="*/ 0 h 3493237"/>
              <a:gd name="connsiteX11" fmla="*/ 5885891 w 5885891"/>
              <a:gd name="connsiteY11" fmla="*/ 0 h 3493237"/>
              <a:gd name="connsiteX12" fmla="*/ 5885891 w 5885891"/>
              <a:gd name="connsiteY12" fmla="*/ 582206 h 3493237"/>
              <a:gd name="connsiteX13" fmla="*/ 5885891 w 5885891"/>
              <a:gd name="connsiteY13" fmla="*/ 1234277 h 3493237"/>
              <a:gd name="connsiteX14" fmla="*/ 5885891 w 5885891"/>
              <a:gd name="connsiteY14" fmla="*/ 1886348 h 3493237"/>
              <a:gd name="connsiteX15" fmla="*/ 5885891 w 5885891"/>
              <a:gd name="connsiteY15" fmla="*/ 2538419 h 3493237"/>
              <a:gd name="connsiteX16" fmla="*/ 5885891 w 5885891"/>
              <a:gd name="connsiteY16" fmla="*/ 3493237 h 3493237"/>
              <a:gd name="connsiteX17" fmla="*/ 5179584 w 5885891"/>
              <a:gd name="connsiteY17" fmla="*/ 3493237 h 3493237"/>
              <a:gd name="connsiteX18" fmla="*/ 4473277 w 5885891"/>
              <a:gd name="connsiteY18" fmla="*/ 3493237 h 3493237"/>
              <a:gd name="connsiteX19" fmla="*/ 3825829 w 5885891"/>
              <a:gd name="connsiteY19" fmla="*/ 3493237 h 3493237"/>
              <a:gd name="connsiteX20" fmla="*/ 3119522 w 5885891"/>
              <a:gd name="connsiteY20" fmla="*/ 3493237 h 3493237"/>
              <a:gd name="connsiteX21" fmla="*/ 2413215 w 5885891"/>
              <a:gd name="connsiteY21" fmla="*/ 3493237 h 3493237"/>
              <a:gd name="connsiteX22" fmla="*/ 2001203 w 5885891"/>
              <a:gd name="connsiteY22" fmla="*/ 3493237 h 3493237"/>
              <a:gd name="connsiteX23" fmla="*/ 1589191 w 5885891"/>
              <a:gd name="connsiteY23" fmla="*/ 3493237 h 3493237"/>
              <a:gd name="connsiteX24" fmla="*/ 1000601 w 5885891"/>
              <a:gd name="connsiteY24" fmla="*/ 3493237 h 3493237"/>
              <a:gd name="connsiteX25" fmla="*/ 529730 w 5885891"/>
              <a:gd name="connsiteY25" fmla="*/ 3493237 h 3493237"/>
              <a:gd name="connsiteX26" fmla="*/ 0 w 5885891"/>
              <a:gd name="connsiteY26" fmla="*/ 3493237 h 3493237"/>
              <a:gd name="connsiteX27" fmla="*/ 0 w 5885891"/>
              <a:gd name="connsiteY27" fmla="*/ 3015828 h 3493237"/>
              <a:gd name="connsiteX28" fmla="*/ 0 w 5885891"/>
              <a:gd name="connsiteY28" fmla="*/ 2468554 h 3493237"/>
              <a:gd name="connsiteX29" fmla="*/ 0 w 5885891"/>
              <a:gd name="connsiteY29" fmla="*/ 1956213 h 3493237"/>
              <a:gd name="connsiteX30" fmla="*/ 0 w 5885891"/>
              <a:gd name="connsiteY30" fmla="*/ 1478804 h 3493237"/>
              <a:gd name="connsiteX31" fmla="*/ 0 w 5885891"/>
              <a:gd name="connsiteY31" fmla="*/ 966462 h 3493237"/>
              <a:gd name="connsiteX32" fmla="*/ 0 w 5885891"/>
              <a:gd name="connsiteY32" fmla="*/ 0 h 349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85891" h="3493237" extrusionOk="0">
                <a:moveTo>
                  <a:pt x="0" y="0"/>
                </a:moveTo>
                <a:cubicBezTo>
                  <a:pt x="265601" y="-72678"/>
                  <a:pt x="471369" y="19326"/>
                  <a:pt x="706307" y="0"/>
                </a:cubicBezTo>
                <a:cubicBezTo>
                  <a:pt x="941245" y="-19326"/>
                  <a:pt x="1141564" y="83039"/>
                  <a:pt x="1412614" y="0"/>
                </a:cubicBezTo>
                <a:cubicBezTo>
                  <a:pt x="1683664" y="-83039"/>
                  <a:pt x="1739432" y="37951"/>
                  <a:pt x="1942344" y="0"/>
                </a:cubicBezTo>
                <a:cubicBezTo>
                  <a:pt x="2145256" y="-37951"/>
                  <a:pt x="2258673" y="55647"/>
                  <a:pt x="2413215" y="0"/>
                </a:cubicBezTo>
                <a:cubicBezTo>
                  <a:pt x="2567757" y="-55647"/>
                  <a:pt x="2740186" y="26980"/>
                  <a:pt x="2825228" y="0"/>
                </a:cubicBezTo>
                <a:cubicBezTo>
                  <a:pt x="2910270" y="-26980"/>
                  <a:pt x="3061418" y="11485"/>
                  <a:pt x="3296099" y="0"/>
                </a:cubicBezTo>
                <a:cubicBezTo>
                  <a:pt x="3530780" y="-11485"/>
                  <a:pt x="3589825" y="12260"/>
                  <a:pt x="3708111" y="0"/>
                </a:cubicBezTo>
                <a:cubicBezTo>
                  <a:pt x="3826397" y="-12260"/>
                  <a:pt x="4119748" y="69398"/>
                  <a:pt x="4355559" y="0"/>
                </a:cubicBezTo>
                <a:cubicBezTo>
                  <a:pt x="4591370" y="-69398"/>
                  <a:pt x="4680235" y="43078"/>
                  <a:pt x="4767572" y="0"/>
                </a:cubicBezTo>
                <a:cubicBezTo>
                  <a:pt x="4854909" y="-43078"/>
                  <a:pt x="5098871" y="2356"/>
                  <a:pt x="5238443" y="0"/>
                </a:cubicBezTo>
                <a:cubicBezTo>
                  <a:pt x="5378015" y="-2356"/>
                  <a:pt x="5700097" y="60508"/>
                  <a:pt x="5885891" y="0"/>
                </a:cubicBezTo>
                <a:cubicBezTo>
                  <a:pt x="5927933" y="214837"/>
                  <a:pt x="5876669" y="455803"/>
                  <a:pt x="5885891" y="582206"/>
                </a:cubicBezTo>
                <a:cubicBezTo>
                  <a:pt x="5895113" y="708609"/>
                  <a:pt x="5845927" y="925533"/>
                  <a:pt x="5885891" y="1234277"/>
                </a:cubicBezTo>
                <a:cubicBezTo>
                  <a:pt x="5925855" y="1543021"/>
                  <a:pt x="5826890" y="1645776"/>
                  <a:pt x="5885891" y="1886348"/>
                </a:cubicBezTo>
                <a:cubicBezTo>
                  <a:pt x="5944892" y="2126920"/>
                  <a:pt x="5845991" y="2397264"/>
                  <a:pt x="5885891" y="2538419"/>
                </a:cubicBezTo>
                <a:cubicBezTo>
                  <a:pt x="5925791" y="2679574"/>
                  <a:pt x="5837609" y="3109304"/>
                  <a:pt x="5885891" y="3493237"/>
                </a:cubicBezTo>
                <a:cubicBezTo>
                  <a:pt x="5672401" y="3547043"/>
                  <a:pt x="5375772" y="3451172"/>
                  <a:pt x="5179584" y="3493237"/>
                </a:cubicBezTo>
                <a:cubicBezTo>
                  <a:pt x="4983396" y="3535302"/>
                  <a:pt x="4726652" y="3439535"/>
                  <a:pt x="4473277" y="3493237"/>
                </a:cubicBezTo>
                <a:cubicBezTo>
                  <a:pt x="4219902" y="3546939"/>
                  <a:pt x="3975395" y="3488829"/>
                  <a:pt x="3825829" y="3493237"/>
                </a:cubicBezTo>
                <a:cubicBezTo>
                  <a:pt x="3676263" y="3497645"/>
                  <a:pt x="3401119" y="3465032"/>
                  <a:pt x="3119522" y="3493237"/>
                </a:cubicBezTo>
                <a:cubicBezTo>
                  <a:pt x="2837925" y="3521442"/>
                  <a:pt x="2624013" y="3413653"/>
                  <a:pt x="2413215" y="3493237"/>
                </a:cubicBezTo>
                <a:cubicBezTo>
                  <a:pt x="2202417" y="3572821"/>
                  <a:pt x="2116380" y="3488513"/>
                  <a:pt x="2001203" y="3493237"/>
                </a:cubicBezTo>
                <a:cubicBezTo>
                  <a:pt x="1886026" y="3497961"/>
                  <a:pt x="1680119" y="3459898"/>
                  <a:pt x="1589191" y="3493237"/>
                </a:cubicBezTo>
                <a:cubicBezTo>
                  <a:pt x="1498263" y="3526576"/>
                  <a:pt x="1169582" y="3434861"/>
                  <a:pt x="1000601" y="3493237"/>
                </a:cubicBezTo>
                <a:cubicBezTo>
                  <a:pt x="831620" y="3551613"/>
                  <a:pt x="694072" y="3473568"/>
                  <a:pt x="529730" y="3493237"/>
                </a:cubicBezTo>
                <a:cubicBezTo>
                  <a:pt x="365388" y="3512906"/>
                  <a:pt x="246518" y="3440071"/>
                  <a:pt x="0" y="3493237"/>
                </a:cubicBezTo>
                <a:cubicBezTo>
                  <a:pt x="-39920" y="3269787"/>
                  <a:pt x="13836" y="3155574"/>
                  <a:pt x="0" y="3015828"/>
                </a:cubicBezTo>
                <a:cubicBezTo>
                  <a:pt x="-13836" y="2876082"/>
                  <a:pt x="37139" y="2660040"/>
                  <a:pt x="0" y="2468554"/>
                </a:cubicBezTo>
                <a:cubicBezTo>
                  <a:pt x="-37139" y="2277068"/>
                  <a:pt x="58725" y="2133328"/>
                  <a:pt x="0" y="1956213"/>
                </a:cubicBezTo>
                <a:cubicBezTo>
                  <a:pt x="-58725" y="1779098"/>
                  <a:pt x="7651" y="1698807"/>
                  <a:pt x="0" y="1478804"/>
                </a:cubicBezTo>
                <a:cubicBezTo>
                  <a:pt x="-7651" y="1258801"/>
                  <a:pt x="20761" y="1115327"/>
                  <a:pt x="0" y="966462"/>
                </a:cubicBezTo>
                <a:cubicBezTo>
                  <a:pt x="-20761" y="817597"/>
                  <a:pt x="4211" y="329838"/>
                  <a:pt x="0" y="0"/>
                </a:cubicBezTo>
                <a:close/>
              </a:path>
            </a:pathLst>
          </a:custGeom>
          <a:noFill/>
          <a:ln w="38100">
            <a:solidFill>
              <a:srgbClr val="FFCC53"/>
            </a:solidFill>
            <a:prstDash val="sysDot"/>
            <a:extLst>
              <a:ext uri="{C807C97D-BFC1-408E-A445-0C87EB9F89A2}">
                <ask:lineSketchStyleProps xmlns:ask="http://schemas.microsoft.com/office/drawing/2018/sketchyshapes" sd="394103154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432EBF1F-A180-09FB-9218-5BC621AB8261}"/>
              </a:ext>
            </a:extLst>
          </p:cNvPr>
          <p:cNvSpPr/>
          <p:nvPr/>
        </p:nvSpPr>
        <p:spPr>
          <a:xfrm>
            <a:off x="5051398" y="6045693"/>
            <a:ext cx="6986945" cy="7479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Ευθύγραμμο βέλος σύνδεσης 18">
            <a:extLst>
              <a:ext uri="{FF2B5EF4-FFF2-40B4-BE49-F238E27FC236}">
                <a16:creationId xmlns:a16="http://schemas.microsoft.com/office/drawing/2014/main" id="{59BA8443-ACD3-75D5-C4CC-4943D2C78A9B}"/>
              </a:ext>
            </a:extLst>
          </p:cNvPr>
          <p:cNvCxnSpPr>
            <a:cxnSpLocks/>
          </p:cNvCxnSpPr>
          <p:nvPr/>
        </p:nvCxnSpPr>
        <p:spPr>
          <a:xfrm flipV="1">
            <a:off x="4546993" y="520214"/>
            <a:ext cx="641483" cy="2003082"/>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42E62A59-C8CA-0C32-EAF0-25BC1FCF754D}"/>
              </a:ext>
            </a:extLst>
          </p:cNvPr>
          <p:cNvCxnSpPr>
            <a:cxnSpLocks/>
          </p:cNvCxnSpPr>
          <p:nvPr/>
        </p:nvCxnSpPr>
        <p:spPr>
          <a:xfrm flipV="1">
            <a:off x="3074504" y="640984"/>
            <a:ext cx="3929022" cy="2705262"/>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24EC4D36-9185-B0A3-C409-19D3ABE638D8}"/>
              </a:ext>
            </a:extLst>
          </p:cNvPr>
          <p:cNvCxnSpPr>
            <a:cxnSpLocks/>
          </p:cNvCxnSpPr>
          <p:nvPr/>
        </p:nvCxnSpPr>
        <p:spPr>
          <a:xfrm flipV="1">
            <a:off x="4412092" y="2471334"/>
            <a:ext cx="1115320" cy="136420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D904ED77-4BA1-321A-B8BD-DDBA1C4E74A4}"/>
              </a:ext>
            </a:extLst>
          </p:cNvPr>
          <p:cNvCxnSpPr>
            <a:cxnSpLocks/>
          </p:cNvCxnSpPr>
          <p:nvPr/>
        </p:nvCxnSpPr>
        <p:spPr>
          <a:xfrm flipV="1">
            <a:off x="3893705" y="4232987"/>
            <a:ext cx="1294771" cy="53832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7EB3F3C4-F7B7-81B2-5177-8D6A5542F0F9}"/>
              </a:ext>
            </a:extLst>
          </p:cNvPr>
          <p:cNvCxnSpPr>
            <a:cxnSpLocks/>
          </p:cNvCxnSpPr>
          <p:nvPr/>
        </p:nvCxnSpPr>
        <p:spPr>
          <a:xfrm>
            <a:off x="3493636" y="5452378"/>
            <a:ext cx="1597928" cy="114918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Ορθογώνιο 7">
            <a:extLst>
              <a:ext uri="{FF2B5EF4-FFF2-40B4-BE49-F238E27FC236}">
                <a16:creationId xmlns:a16="http://schemas.microsoft.com/office/drawing/2014/main" id="{3E7F16F3-1C02-E2BD-7739-4EE59D096805}"/>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21" name="Ορθογώνιο 20">
            <a:extLst>
              <a:ext uri="{FF2B5EF4-FFF2-40B4-BE49-F238E27FC236}">
                <a16:creationId xmlns:a16="http://schemas.microsoft.com/office/drawing/2014/main" id="{40ED9925-E0C7-E750-B117-3538548C3208}"/>
              </a:ext>
            </a:extLst>
          </p:cNvPr>
          <p:cNvSpPr/>
          <p:nvPr/>
        </p:nvSpPr>
        <p:spPr>
          <a:xfrm>
            <a:off x="4969752" y="-8199"/>
            <a:ext cx="5754236" cy="314893"/>
          </a:xfrm>
          <a:custGeom>
            <a:avLst/>
            <a:gdLst>
              <a:gd name="connsiteX0" fmla="*/ 0 w 5754236"/>
              <a:gd name="connsiteY0" fmla="*/ 0 h 314893"/>
              <a:gd name="connsiteX1" fmla="*/ 460339 w 5754236"/>
              <a:gd name="connsiteY1" fmla="*/ 0 h 314893"/>
              <a:gd name="connsiteX2" fmla="*/ 863135 w 5754236"/>
              <a:gd name="connsiteY2" fmla="*/ 0 h 314893"/>
              <a:gd name="connsiteX3" fmla="*/ 1553644 w 5754236"/>
              <a:gd name="connsiteY3" fmla="*/ 0 h 314893"/>
              <a:gd name="connsiteX4" fmla="*/ 2244152 w 5754236"/>
              <a:gd name="connsiteY4" fmla="*/ 0 h 314893"/>
              <a:gd name="connsiteX5" fmla="*/ 2762033 w 5754236"/>
              <a:gd name="connsiteY5" fmla="*/ 0 h 314893"/>
              <a:gd name="connsiteX6" fmla="*/ 3279915 w 5754236"/>
              <a:gd name="connsiteY6" fmla="*/ 0 h 314893"/>
              <a:gd name="connsiteX7" fmla="*/ 3740253 w 5754236"/>
              <a:gd name="connsiteY7" fmla="*/ 0 h 314893"/>
              <a:gd name="connsiteX8" fmla="*/ 4143050 w 5754236"/>
              <a:gd name="connsiteY8" fmla="*/ 0 h 314893"/>
              <a:gd name="connsiteX9" fmla="*/ 4545846 w 5754236"/>
              <a:gd name="connsiteY9" fmla="*/ 0 h 314893"/>
              <a:gd name="connsiteX10" fmla="*/ 5006185 w 5754236"/>
              <a:gd name="connsiteY10" fmla="*/ 0 h 314893"/>
              <a:gd name="connsiteX11" fmla="*/ 5754236 w 5754236"/>
              <a:gd name="connsiteY11" fmla="*/ 0 h 314893"/>
              <a:gd name="connsiteX12" fmla="*/ 5754236 w 5754236"/>
              <a:gd name="connsiteY12" fmla="*/ 314893 h 314893"/>
              <a:gd name="connsiteX13" fmla="*/ 5178812 w 5754236"/>
              <a:gd name="connsiteY13" fmla="*/ 314893 h 314893"/>
              <a:gd name="connsiteX14" fmla="*/ 4603389 w 5754236"/>
              <a:gd name="connsiteY14" fmla="*/ 314893 h 314893"/>
              <a:gd name="connsiteX15" fmla="*/ 3970423 w 5754236"/>
              <a:gd name="connsiteY15" fmla="*/ 314893 h 314893"/>
              <a:gd name="connsiteX16" fmla="*/ 3279915 w 5754236"/>
              <a:gd name="connsiteY16" fmla="*/ 314893 h 314893"/>
              <a:gd name="connsiteX17" fmla="*/ 2646949 w 5754236"/>
              <a:gd name="connsiteY17" fmla="*/ 314893 h 314893"/>
              <a:gd name="connsiteX18" fmla="*/ 1956440 w 5754236"/>
              <a:gd name="connsiteY18" fmla="*/ 314893 h 314893"/>
              <a:gd name="connsiteX19" fmla="*/ 1265932 w 5754236"/>
              <a:gd name="connsiteY19" fmla="*/ 314893 h 314893"/>
              <a:gd name="connsiteX20" fmla="*/ 748051 w 5754236"/>
              <a:gd name="connsiteY20" fmla="*/ 314893 h 314893"/>
              <a:gd name="connsiteX21" fmla="*/ 0 w 5754236"/>
              <a:gd name="connsiteY21" fmla="*/ 314893 h 314893"/>
              <a:gd name="connsiteX22" fmla="*/ 0 w 5754236"/>
              <a:gd name="connsiteY22" fmla="*/ 0 h 31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4236" h="314893" extrusionOk="0">
                <a:moveTo>
                  <a:pt x="0" y="0"/>
                </a:moveTo>
                <a:cubicBezTo>
                  <a:pt x="114396" y="-14263"/>
                  <a:pt x="365182" y="48987"/>
                  <a:pt x="460339" y="0"/>
                </a:cubicBezTo>
                <a:cubicBezTo>
                  <a:pt x="555496" y="-48987"/>
                  <a:pt x="735259" y="34064"/>
                  <a:pt x="863135" y="0"/>
                </a:cubicBezTo>
                <a:cubicBezTo>
                  <a:pt x="991011" y="-34064"/>
                  <a:pt x="1395609" y="50227"/>
                  <a:pt x="1553644" y="0"/>
                </a:cubicBezTo>
                <a:cubicBezTo>
                  <a:pt x="1711679" y="-50227"/>
                  <a:pt x="1940271" y="27857"/>
                  <a:pt x="2244152" y="0"/>
                </a:cubicBezTo>
                <a:cubicBezTo>
                  <a:pt x="2548033" y="-27857"/>
                  <a:pt x="2587330" y="61967"/>
                  <a:pt x="2762033" y="0"/>
                </a:cubicBezTo>
                <a:cubicBezTo>
                  <a:pt x="2936736" y="-61967"/>
                  <a:pt x="3098681" y="10346"/>
                  <a:pt x="3279915" y="0"/>
                </a:cubicBezTo>
                <a:cubicBezTo>
                  <a:pt x="3461149" y="-10346"/>
                  <a:pt x="3523320" y="8484"/>
                  <a:pt x="3740253" y="0"/>
                </a:cubicBezTo>
                <a:cubicBezTo>
                  <a:pt x="3957186" y="-8484"/>
                  <a:pt x="3988746" y="46369"/>
                  <a:pt x="4143050" y="0"/>
                </a:cubicBezTo>
                <a:cubicBezTo>
                  <a:pt x="4297354" y="-46369"/>
                  <a:pt x="4382206" y="19191"/>
                  <a:pt x="4545846" y="0"/>
                </a:cubicBezTo>
                <a:cubicBezTo>
                  <a:pt x="4709486" y="-19191"/>
                  <a:pt x="4855959" y="8573"/>
                  <a:pt x="5006185" y="0"/>
                </a:cubicBezTo>
                <a:cubicBezTo>
                  <a:pt x="5156411" y="-8573"/>
                  <a:pt x="5465550" y="77646"/>
                  <a:pt x="5754236" y="0"/>
                </a:cubicBezTo>
                <a:cubicBezTo>
                  <a:pt x="5764644" y="139053"/>
                  <a:pt x="5723720" y="185215"/>
                  <a:pt x="5754236" y="314893"/>
                </a:cubicBezTo>
                <a:cubicBezTo>
                  <a:pt x="5559887" y="329756"/>
                  <a:pt x="5400006" y="292715"/>
                  <a:pt x="5178812" y="314893"/>
                </a:cubicBezTo>
                <a:cubicBezTo>
                  <a:pt x="4957618" y="337071"/>
                  <a:pt x="4824980" y="303400"/>
                  <a:pt x="4603389" y="314893"/>
                </a:cubicBezTo>
                <a:cubicBezTo>
                  <a:pt x="4381798" y="326386"/>
                  <a:pt x="4257832" y="251351"/>
                  <a:pt x="3970423" y="314893"/>
                </a:cubicBezTo>
                <a:cubicBezTo>
                  <a:pt x="3683014" y="378435"/>
                  <a:pt x="3523567" y="288225"/>
                  <a:pt x="3279915" y="314893"/>
                </a:cubicBezTo>
                <a:cubicBezTo>
                  <a:pt x="3036263" y="341561"/>
                  <a:pt x="2835802" y="290482"/>
                  <a:pt x="2646949" y="314893"/>
                </a:cubicBezTo>
                <a:cubicBezTo>
                  <a:pt x="2458096" y="339304"/>
                  <a:pt x="2194057" y="275967"/>
                  <a:pt x="1956440" y="314893"/>
                </a:cubicBezTo>
                <a:cubicBezTo>
                  <a:pt x="1718823" y="353819"/>
                  <a:pt x="1593370" y="239052"/>
                  <a:pt x="1265932" y="314893"/>
                </a:cubicBezTo>
                <a:cubicBezTo>
                  <a:pt x="938494" y="390734"/>
                  <a:pt x="958179" y="293365"/>
                  <a:pt x="748051" y="314893"/>
                </a:cubicBezTo>
                <a:cubicBezTo>
                  <a:pt x="537923" y="336421"/>
                  <a:pt x="189068" y="230331"/>
                  <a:pt x="0" y="314893"/>
                </a:cubicBezTo>
                <a:cubicBezTo>
                  <a:pt x="-8566" y="215344"/>
                  <a:pt x="15001" y="128358"/>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Ορθογώνιο 24">
            <a:extLst>
              <a:ext uri="{FF2B5EF4-FFF2-40B4-BE49-F238E27FC236}">
                <a16:creationId xmlns:a16="http://schemas.microsoft.com/office/drawing/2014/main" id="{7E58FAC4-0732-1A3E-FF66-8A8AB9215AD0}"/>
              </a:ext>
            </a:extLst>
          </p:cNvPr>
          <p:cNvSpPr/>
          <p:nvPr/>
        </p:nvSpPr>
        <p:spPr>
          <a:xfrm>
            <a:off x="7089814" y="358012"/>
            <a:ext cx="3774661" cy="239940"/>
          </a:xfrm>
          <a:custGeom>
            <a:avLst/>
            <a:gdLst>
              <a:gd name="connsiteX0" fmla="*/ 0 w 3774661"/>
              <a:gd name="connsiteY0" fmla="*/ 0 h 239940"/>
              <a:gd name="connsiteX1" fmla="*/ 463744 w 3774661"/>
              <a:gd name="connsiteY1" fmla="*/ 0 h 239940"/>
              <a:gd name="connsiteX2" fmla="*/ 889742 w 3774661"/>
              <a:gd name="connsiteY2" fmla="*/ 0 h 239940"/>
              <a:gd name="connsiteX3" fmla="*/ 1504472 w 3774661"/>
              <a:gd name="connsiteY3" fmla="*/ 0 h 239940"/>
              <a:gd name="connsiteX4" fmla="*/ 2119203 w 3774661"/>
              <a:gd name="connsiteY4" fmla="*/ 0 h 239940"/>
              <a:gd name="connsiteX5" fmla="*/ 2620693 w 3774661"/>
              <a:gd name="connsiteY5" fmla="*/ 0 h 239940"/>
              <a:gd name="connsiteX6" fmla="*/ 3122184 w 3774661"/>
              <a:gd name="connsiteY6" fmla="*/ 0 h 239940"/>
              <a:gd name="connsiteX7" fmla="*/ 3774661 w 3774661"/>
              <a:gd name="connsiteY7" fmla="*/ 0 h 239940"/>
              <a:gd name="connsiteX8" fmla="*/ 3774661 w 3774661"/>
              <a:gd name="connsiteY8" fmla="*/ 239940 h 239940"/>
              <a:gd name="connsiteX9" fmla="*/ 3273170 w 3774661"/>
              <a:gd name="connsiteY9" fmla="*/ 239940 h 239940"/>
              <a:gd name="connsiteX10" fmla="*/ 2733933 w 3774661"/>
              <a:gd name="connsiteY10" fmla="*/ 239940 h 239940"/>
              <a:gd name="connsiteX11" fmla="*/ 2307936 w 3774661"/>
              <a:gd name="connsiteY11" fmla="*/ 239940 h 239940"/>
              <a:gd name="connsiteX12" fmla="*/ 1844192 w 3774661"/>
              <a:gd name="connsiteY12" fmla="*/ 239940 h 239940"/>
              <a:gd name="connsiteX13" fmla="*/ 1418194 w 3774661"/>
              <a:gd name="connsiteY13" fmla="*/ 239940 h 239940"/>
              <a:gd name="connsiteX14" fmla="*/ 878957 w 3774661"/>
              <a:gd name="connsiteY14" fmla="*/ 239940 h 239940"/>
              <a:gd name="connsiteX15" fmla="*/ 0 w 3774661"/>
              <a:gd name="connsiteY15" fmla="*/ 239940 h 239940"/>
              <a:gd name="connsiteX16" fmla="*/ 0 w 3774661"/>
              <a:gd name="connsiteY16" fmla="*/ 0 h 23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4661" h="239940" extrusionOk="0">
                <a:moveTo>
                  <a:pt x="0" y="0"/>
                </a:moveTo>
                <a:cubicBezTo>
                  <a:pt x="167512" y="-45720"/>
                  <a:pt x="271917" y="26256"/>
                  <a:pt x="463744" y="0"/>
                </a:cubicBezTo>
                <a:cubicBezTo>
                  <a:pt x="655571" y="-26256"/>
                  <a:pt x="677153" y="40899"/>
                  <a:pt x="889742" y="0"/>
                </a:cubicBezTo>
                <a:cubicBezTo>
                  <a:pt x="1102331" y="-40899"/>
                  <a:pt x="1221711" y="49750"/>
                  <a:pt x="1504472" y="0"/>
                </a:cubicBezTo>
                <a:cubicBezTo>
                  <a:pt x="1787233" y="-49750"/>
                  <a:pt x="1926028" y="6706"/>
                  <a:pt x="2119203" y="0"/>
                </a:cubicBezTo>
                <a:cubicBezTo>
                  <a:pt x="2312378" y="-6706"/>
                  <a:pt x="2388657" y="32563"/>
                  <a:pt x="2620693" y="0"/>
                </a:cubicBezTo>
                <a:cubicBezTo>
                  <a:pt x="2852729" y="-32563"/>
                  <a:pt x="2980645" y="41921"/>
                  <a:pt x="3122184" y="0"/>
                </a:cubicBezTo>
                <a:cubicBezTo>
                  <a:pt x="3263723" y="-41921"/>
                  <a:pt x="3631523" y="27592"/>
                  <a:pt x="3774661" y="0"/>
                </a:cubicBezTo>
                <a:cubicBezTo>
                  <a:pt x="3778750" y="112856"/>
                  <a:pt x="3756510" y="190702"/>
                  <a:pt x="3774661" y="239940"/>
                </a:cubicBezTo>
                <a:cubicBezTo>
                  <a:pt x="3591822" y="299816"/>
                  <a:pt x="3413325" y="224669"/>
                  <a:pt x="3273170" y="239940"/>
                </a:cubicBezTo>
                <a:cubicBezTo>
                  <a:pt x="3133015" y="255211"/>
                  <a:pt x="2939272" y="237703"/>
                  <a:pt x="2733933" y="239940"/>
                </a:cubicBezTo>
                <a:cubicBezTo>
                  <a:pt x="2528594" y="242177"/>
                  <a:pt x="2437594" y="204175"/>
                  <a:pt x="2307936" y="239940"/>
                </a:cubicBezTo>
                <a:cubicBezTo>
                  <a:pt x="2178278" y="275705"/>
                  <a:pt x="2052835" y="197711"/>
                  <a:pt x="1844192" y="239940"/>
                </a:cubicBezTo>
                <a:cubicBezTo>
                  <a:pt x="1635549" y="282169"/>
                  <a:pt x="1567985" y="189613"/>
                  <a:pt x="1418194" y="239940"/>
                </a:cubicBezTo>
                <a:cubicBezTo>
                  <a:pt x="1268403" y="290267"/>
                  <a:pt x="1098567" y="220460"/>
                  <a:pt x="878957" y="239940"/>
                </a:cubicBezTo>
                <a:cubicBezTo>
                  <a:pt x="659347" y="259420"/>
                  <a:pt x="227108" y="134566"/>
                  <a:pt x="0" y="239940"/>
                </a:cubicBezTo>
                <a:cubicBezTo>
                  <a:pt x="-3818" y="128261"/>
                  <a:pt x="3329" y="59831"/>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922C119B-B537-0E36-47D3-B816A588613B}"/>
              </a:ext>
            </a:extLst>
          </p:cNvPr>
          <p:cNvSpPr/>
          <p:nvPr/>
        </p:nvSpPr>
        <p:spPr>
          <a:xfrm>
            <a:off x="5187343" y="6496494"/>
            <a:ext cx="5943567" cy="355706"/>
          </a:xfrm>
          <a:custGeom>
            <a:avLst/>
            <a:gdLst>
              <a:gd name="connsiteX0" fmla="*/ 0 w 5943567"/>
              <a:gd name="connsiteY0" fmla="*/ 0 h 355706"/>
              <a:gd name="connsiteX1" fmla="*/ 475485 w 5943567"/>
              <a:gd name="connsiteY1" fmla="*/ 0 h 355706"/>
              <a:gd name="connsiteX2" fmla="*/ 891535 w 5943567"/>
              <a:gd name="connsiteY2" fmla="*/ 0 h 355706"/>
              <a:gd name="connsiteX3" fmla="*/ 1604763 w 5943567"/>
              <a:gd name="connsiteY3" fmla="*/ 0 h 355706"/>
              <a:gd name="connsiteX4" fmla="*/ 2317991 w 5943567"/>
              <a:gd name="connsiteY4" fmla="*/ 0 h 355706"/>
              <a:gd name="connsiteX5" fmla="*/ 2852912 w 5943567"/>
              <a:gd name="connsiteY5" fmla="*/ 0 h 355706"/>
              <a:gd name="connsiteX6" fmla="*/ 3387833 w 5943567"/>
              <a:gd name="connsiteY6" fmla="*/ 0 h 355706"/>
              <a:gd name="connsiteX7" fmla="*/ 3863319 w 5943567"/>
              <a:gd name="connsiteY7" fmla="*/ 0 h 355706"/>
              <a:gd name="connsiteX8" fmla="*/ 4279368 w 5943567"/>
              <a:gd name="connsiteY8" fmla="*/ 0 h 355706"/>
              <a:gd name="connsiteX9" fmla="*/ 4695418 w 5943567"/>
              <a:gd name="connsiteY9" fmla="*/ 0 h 355706"/>
              <a:gd name="connsiteX10" fmla="*/ 5170903 w 5943567"/>
              <a:gd name="connsiteY10" fmla="*/ 0 h 355706"/>
              <a:gd name="connsiteX11" fmla="*/ 5943567 w 5943567"/>
              <a:gd name="connsiteY11" fmla="*/ 0 h 355706"/>
              <a:gd name="connsiteX12" fmla="*/ 5943567 w 5943567"/>
              <a:gd name="connsiteY12" fmla="*/ 355706 h 355706"/>
              <a:gd name="connsiteX13" fmla="*/ 5349210 w 5943567"/>
              <a:gd name="connsiteY13" fmla="*/ 355706 h 355706"/>
              <a:gd name="connsiteX14" fmla="*/ 4754854 w 5943567"/>
              <a:gd name="connsiteY14" fmla="*/ 355706 h 355706"/>
              <a:gd name="connsiteX15" fmla="*/ 4101061 w 5943567"/>
              <a:gd name="connsiteY15" fmla="*/ 355706 h 355706"/>
              <a:gd name="connsiteX16" fmla="*/ 3387833 w 5943567"/>
              <a:gd name="connsiteY16" fmla="*/ 355706 h 355706"/>
              <a:gd name="connsiteX17" fmla="*/ 2734041 w 5943567"/>
              <a:gd name="connsiteY17" fmla="*/ 355706 h 355706"/>
              <a:gd name="connsiteX18" fmla="*/ 2020813 w 5943567"/>
              <a:gd name="connsiteY18" fmla="*/ 355706 h 355706"/>
              <a:gd name="connsiteX19" fmla="*/ 1307585 w 5943567"/>
              <a:gd name="connsiteY19" fmla="*/ 355706 h 355706"/>
              <a:gd name="connsiteX20" fmla="*/ 772664 w 5943567"/>
              <a:gd name="connsiteY20" fmla="*/ 355706 h 355706"/>
              <a:gd name="connsiteX21" fmla="*/ 0 w 5943567"/>
              <a:gd name="connsiteY21" fmla="*/ 355706 h 355706"/>
              <a:gd name="connsiteX22" fmla="*/ 0 w 5943567"/>
              <a:gd name="connsiteY22" fmla="*/ 0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43567" h="355706"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68091" y="111507"/>
                  <a:pt x="5924080" y="269259"/>
                  <a:pt x="5943567" y="355706"/>
                </a:cubicBezTo>
                <a:cubicBezTo>
                  <a:pt x="5799333" y="375246"/>
                  <a:pt x="5516912" y="302239"/>
                  <a:pt x="5349210" y="355706"/>
                </a:cubicBezTo>
                <a:cubicBezTo>
                  <a:pt x="5181508" y="409173"/>
                  <a:pt x="4921148" y="350766"/>
                  <a:pt x="4754854" y="355706"/>
                </a:cubicBezTo>
                <a:cubicBezTo>
                  <a:pt x="4588560" y="360646"/>
                  <a:pt x="4417243" y="281595"/>
                  <a:pt x="4101061" y="355706"/>
                </a:cubicBezTo>
                <a:cubicBezTo>
                  <a:pt x="3784879" y="429817"/>
                  <a:pt x="3676446" y="306546"/>
                  <a:pt x="3387833" y="355706"/>
                </a:cubicBezTo>
                <a:cubicBezTo>
                  <a:pt x="3099220" y="404866"/>
                  <a:pt x="2940372" y="338163"/>
                  <a:pt x="2734041" y="355706"/>
                </a:cubicBezTo>
                <a:cubicBezTo>
                  <a:pt x="2527710" y="373249"/>
                  <a:pt x="2334120" y="351242"/>
                  <a:pt x="2020813" y="355706"/>
                </a:cubicBezTo>
                <a:cubicBezTo>
                  <a:pt x="1707506" y="360170"/>
                  <a:pt x="1586991" y="338980"/>
                  <a:pt x="1307585" y="355706"/>
                </a:cubicBezTo>
                <a:cubicBezTo>
                  <a:pt x="1028179" y="372432"/>
                  <a:pt x="938804" y="299590"/>
                  <a:pt x="772664" y="355706"/>
                </a:cubicBezTo>
                <a:cubicBezTo>
                  <a:pt x="606524" y="411822"/>
                  <a:pt x="306419" y="300327"/>
                  <a:pt x="0" y="355706"/>
                </a:cubicBezTo>
                <a:cubicBezTo>
                  <a:pt x="-19009" y="256242"/>
                  <a:pt x="23895" y="163601"/>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306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A84C6A5-13BB-74E4-DA30-503C6E9E11BB}"/>
              </a:ext>
            </a:extLst>
          </p:cNvPr>
          <p:cNvPicPr>
            <a:picLocks noChangeAspect="1"/>
          </p:cNvPicPr>
          <p:nvPr/>
        </p:nvPicPr>
        <p:blipFill>
          <a:blip r:embed="rId2"/>
          <a:stretch>
            <a:fillRect/>
          </a:stretch>
        </p:blipFill>
        <p:spPr>
          <a:xfrm>
            <a:off x="7752345" y="1487916"/>
            <a:ext cx="2457793" cy="2419688"/>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normAutofit fontScale="90000"/>
          </a:bodyPr>
          <a:lstStyle/>
          <a:p>
            <a:r>
              <a:rPr lang="en-US" dirty="0" err="1"/>
              <a:t>Choisissez</a:t>
            </a:r>
            <a:r>
              <a:rPr lang="en-US" dirty="0"/>
              <a:t> </a:t>
            </a:r>
            <a:r>
              <a:rPr lang="en-US" dirty="0" err="1"/>
              <a:t>votre</a:t>
            </a:r>
            <a:r>
              <a:rPr lang="en-US" dirty="0"/>
              <a:t> langue
</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p:txBody>
          <a:bodyPr>
            <a:normAutofit lnSpcReduction="10000"/>
          </a:bodyPr>
          <a:lstStyle/>
          <a:p>
            <a:r>
              <a:rPr lang="en-US" dirty="0" err="1"/>
              <a:t>Choisissez</a:t>
            </a:r>
            <a:r>
              <a:rPr lang="en-US" dirty="0"/>
              <a:t> </a:t>
            </a:r>
            <a:r>
              <a:rPr lang="en-US" dirty="0" err="1"/>
              <a:t>l’une</a:t>
            </a:r>
            <a:r>
              <a:rPr lang="en-US" dirty="0"/>
              <a:t> des </a:t>
            </a:r>
            <a:r>
              <a:rPr lang="en-US" dirty="0" err="1"/>
              <a:t>langues</a:t>
            </a:r>
            <a:r>
              <a:rPr lang="en-US" dirty="0"/>
              <a:t> </a:t>
            </a:r>
            <a:r>
              <a:rPr lang="en-US" dirty="0" err="1"/>
              <a:t>disponibles</a:t>
            </a:r>
            <a:r>
              <a:rPr lang="en-US" dirty="0"/>
              <a:t> </a:t>
            </a:r>
            <a:r>
              <a:rPr lang="en-US" dirty="0" err="1"/>
              <a:t>en</a:t>
            </a:r>
            <a:r>
              <a:rPr lang="en-US" dirty="0"/>
              <a:t> </a:t>
            </a:r>
            <a:r>
              <a:rPr lang="en-US" dirty="0" err="1"/>
              <a:t>cliquant</a:t>
            </a:r>
            <a:r>
              <a:rPr lang="en-US" dirty="0"/>
              <a:t> sur </a:t>
            </a:r>
            <a:r>
              <a:rPr lang="en-US" dirty="0" err="1"/>
              <a:t>l’icône</a:t>
            </a:r>
            <a:r>
              <a:rPr lang="en-US" dirty="0"/>
              <a:t> « </a:t>
            </a:r>
            <a:r>
              <a:rPr lang="en-US" dirty="0" err="1"/>
              <a:t>Icône</a:t>
            </a:r>
            <a:r>
              <a:rPr lang="en-US" dirty="0"/>
              <a:t> de la Terre </a:t>
            </a:r>
            <a:r>
              <a:rPr lang="en-US" dirty="0" err="1"/>
              <a:t>ou</a:t>
            </a:r>
            <a:r>
              <a:rPr lang="en-US" dirty="0"/>
              <a:t> le nom de la langue »
Quatre (4) </a:t>
            </a:r>
            <a:r>
              <a:rPr lang="en-US" dirty="0" err="1"/>
              <a:t>langues</a:t>
            </a:r>
            <a:r>
              <a:rPr lang="en-US" dirty="0"/>
              <a:t> </a:t>
            </a:r>
            <a:r>
              <a:rPr lang="en-US" dirty="0" err="1"/>
              <a:t>différentes</a:t>
            </a:r>
            <a:r>
              <a:rPr lang="en-US" dirty="0"/>
              <a:t> sont </a:t>
            </a:r>
            <a:r>
              <a:rPr lang="en-US" dirty="0" err="1"/>
              <a:t>prises</a:t>
            </a:r>
            <a:r>
              <a:rPr lang="en-US" dirty="0"/>
              <a:t> </a:t>
            </a:r>
            <a:r>
              <a:rPr lang="en-US" dirty="0" err="1"/>
              <a:t>en</a:t>
            </a:r>
            <a:r>
              <a:rPr lang="en-US" dirty="0"/>
              <a:t> charge. 
Tout le </a:t>
            </a:r>
            <a:r>
              <a:rPr lang="en-US" dirty="0" err="1"/>
              <a:t>contenu</a:t>
            </a:r>
            <a:r>
              <a:rPr lang="en-US" dirty="0"/>
              <a:t> de la formation </a:t>
            </a:r>
            <a:r>
              <a:rPr lang="en-US" dirty="0" err="1"/>
              <a:t>est</a:t>
            </a:r>
            <a:r>
              <a:rPr lang="en-US" dirty="0"/>
              <a:t> disponible dans </a:t>
            </a:r>
            <a:r>
              <a:rPr lang="en-US" dirty="0" err="1"/>
              <a:t>ces</a:t>
            </a:r>
            <a:r>
              <a:rPr lang="en-US" dirty="0"/>
              <a:t> </a:t>
            </a:r>
            <a:r>
              <a:rPr lang="en-US" dirty="0" err="1"/>
              <a:t>langues</a:t>
            </a:r>
            <a:r>
              <a:rPr lang="en-US" dirty="0"/>
              <a:t>.
</a:t>
            </a:r>
            <a:r>
              <a:rPr lang="en-US" dirty="0" err="1"/>
              <a:t>Anglais</a:t>
            </a:r>
            <a:r>
              <a:rPr lang="en-US" dirty="0"/>
              <a:t>
</a:t>
            </a:r>
            <a:r>
              <a:rPr lang="en-US" dirty="0" err="1"/>
              <a:t>Allemand</a:t>
            </a:r>
            <a:r>
              <a:rPr lang="en-US" dirty="0"/>
              <a:t>
</a:t>
            </a:r>
            <a:r>
              <a:rPr lang="en-US" dirty="0" err="1"/>
              <a:t>Grec</a:t>
            </a:r>
            <a:r>
              <a:rPr lang="en-US" dirty="0"/>
              <a:t>
</a:t>
            </a:r>
            <a:r>
              <a:rPr lang="en-US" dirty="0" err="1"/>
              <a:t>Français</a:t>
            </a:r>
            <a:endParaRPr lang="en-GB" dirty="0"/>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750582" y="1487916"/>
            <a:ext cx="1361084" cy="69826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Ορθογώνιο 7">
            <a:extLst>
              <a:ext uri="{FF2B5EF4-FFF2-40B4-BE49-F238E27FC236}">
                <a16:creationId xmlns:a16="http://schemas.microsoft.com/office/drawing/2014/main" id="{A6D4BC49-424B-F9E8-0EA1-A2408535744C}"/>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139531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BE9C1D4F-83E3-D402-5392-72046B9A5FFF}"/>
              </a:ext>
            </a:extLst>
          </p:cNvPr>
          <p:cNvPicPr>
            <a:picLocks noChangeAspect="1"/>
          </p:cNvPicPr>
          <p:nvPr/>
        </p:nvPicPr>
        <p:blipFill>
          <a:blip r:embed="rId2"/>
          <a:stretch>
            <a:fillRect/>
          </a:stretch>
        </p:blipFill>
        <p:spPr>
          <a:xfrm>
            <a:off x="7588701" y="1685096"/>
            <a:ext cx="3393795" cy="605095"/>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normAutofit fontScale="90000"/>
          </a:bodyPr>
          <a:lstStyle/>
          <a:p>
            <a:r>
              <a:rPr lang="en-US" dirty="0"/>
              <a:t>Pas </a:t>
            </a:r>
            <a:r>
              <a:rPr lang="en-US" dirty="0" err="1"/>
              <a:t>besoin</a:t>
            </a:r>
            <a:r>
              <a:rPr lang="en-US" dirty="0"/>
              <a:t> </a:t>
            </a:r>
            <a:r>
              <a:rPr lang="en-US" dirty="0" err="1"/>
              <a:t>d’inscription</a:t>
            </a:r>
            <a:r>
              <a:rPr lang="en-US" dirty="0"/>
              <a:t> </a:t>
            </a:r>
            <a:r>
              <a:rPr lang="en-US" dirty="0" err="1"/>
              <a:t>ou</a:t>
            </a:r>
            <a:r>
              <a:rPr lang="en-US" dirty="0"/>
              <a:t> </a:t>
            </a:r>
            <a:r>
              <a:rPr lang="en-US" dirty="0" err="1"/>
              <a:t>d’identifiant</a:t>
            </a:r>
            <a:r>
              <a:rPr lang="en-US" dirty="0"/>
              <a:t> de </a:t>
            </a:r>
            <a:r>
              <a:rPr lang="en-US" dirty="0" err="1"/>
              <a:t>connexion</a:t>
            </a:r>
            <a:r>
              <a:rPr lang="en-US" dirty="0"/>
              <a:t>
</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a:xfrm>
            <a:off x="557998" y="1799999"/>
            <a:ext cx="6540031" cy="4865977"/>
          </a:xfrm>
        </p:spPr>
        <p:txBody>
          <a:bodyPr/>
          <a:lstStyle/>
          <a:p>
            <a:r>
              <a:rPr lang="en-US" dirty="0"/>
              <a:t>Il </a:t>
            </a:r>
            <a:r>
              <a:rPr lang="en-US" dirty="0" err="1"/>
              <a:t>n’est</a:t>
            </a:r>
            <a:r>
              <a:rPr lang="en-US" dirty="0"/>
              <a:t> pas </a:t>
            </a:r>
            <a:r>
              <a:rPr lang="en-US" dirty="0" err="1"/>
              <a:t>nécessaire</a:t>
            </a:r>
            <a:r>
              <a:rPr lang="en-US" dirty="0"/>
              <a:t> de </a:t>
            </a:r>
            <a:r>
              <a:rPr lang="en-US" dirty="0" err="1"/>
              <a:t>s’inscrire</a:t>
            </a:r>
            <a:r>
              <a:rPr lang="en-US" dirty="0"/>
              <a:t> </a:t>
            </a:r>
            <a:r>
              <a:rPr lang="en-US" dirty="0" err="1"/>
              <a:t>ou</a:t>
            </a:r>
            <a:r>
              <a:rPr lang="en-US" dirty="0"/>
              <a:t> de se connecter à la </a:t>
            </a:r>
            <a:r>
              <a:rPr lang="en-US" dirty="0" err="1"/>
              <a:t>plateforme</a:t>
            </a:r>
            <a:r>
              <a:rPr lang="en-US" dirty="0"/>
              <a:t>, </a:t>
            </a:r>
            <a:r>
              <a:rPr lang="en-US" dirty="0" err="1"/>
              <a:t>sauf</a:t>
            </a:r>
            <a:r>
              <a:rPr lang="en-US" dirty="0"/>
              <a:t> </a:t>
            </a:r>
            <a:r>
              <a:rPr lang="en-US" dirty="0" err="1"/>
              <a:t>si</a:t>
            </a:r>
            <a:r>
              <a:rPr lang="en-US" dirty="0"/>
              <a:t> </a:t>
            </a:r>
            <a:r>
              <a:rPr lang="en-US" dirty="0" err="1"/>
              <a:t>vous</a:t>
            </a:r>
            <a:r>
              <a:rPr lang="en-US" dirty="0"/>
              <a:t> </a:t>
            </a:r>
            <a:r>
              <a:rPr lang="en-US" dirty="0" err="1"/>
              <a:t>êtes</a:t>
            </a:r>
            <a:r>
              <a:rPr lang="en-US" dirty="0"/>
              <a:t> un </a:t>
            </a:r>
            <a:r>
              <a:rPr lang="en-US" dirty="0" err="1"/>
              <a:t>enseignant</a:t>
            </a:r>
            <a:r>
              <a:rPr lang="en-US" dirty="0"/>
              <a:t>, qui :
</a:t>
            </a:r>
            <a:r>
              <a:rPr lang="en-US" dirty="0" err="1"/>
              <a:t>assiste</a:t>
            </a:r>
            <a:r>
              <a:rPr lang="en-US" dirty="0"/>
              <a:t> au </a:t>
            </a:r>
            <a:r>
              <a:rPr lang="en-US" dirty="0" err="1"/>
              <a:t>cours</a:t>
            </a:r>
            <a:r>
              <a:rPr lang="en-US" dirty="0"/>
              <a:t> de formation </a:t>
            </a:r>
            <a:r>
              <a:rPr lang="en-US" dirty="0" err="1"/>
              <a:t>en</a:t>
            </a:r>
            <a:r>
              <a:rPr lang="en-US" dirty="0"/>
              <a:t> </a:t>
            </a:r>
            <a:r>
              <a:rPr lang="en-US" dirty="0" err="1"/>
              <a:t>ligne</a:t>
            </a:r>
            <a:r>
              <a:rPr lang="en-US" dirty="0"/>
              <a:t> des </a:t>
            </a:r>
            <a:r>
              <a:rPr lang="en-US" dirty="0" err="1"/>
              <a:t>enseignants</a:t>
            </a:r>
            <a:r>
              <a:rPr lang="en-US" dirty="0"/>
              <a:t> et </a:t>
            </a:r>
            <a:r>
              <a:rPr lang="en-US" dirty="0" err="1"/>
              <a:t>souhaite</a:t>
            </a:r>
            <a:r>
              <a:rPr lang="en-US" dirty="0"/>
              <a:t> </a:t>
            </a:r>
            <a:r>
              <a:rPr lang="en-US" dirty="0" err="1"/>
              <a:t>afficher</a:t>
            </a:r>
            <a:r>
              <a:rPr lang="en-US" dirty="0"/>
              <a:t> la barre de progression </a:t>
            </a:r>
            <a:r>
              <a:rPr lang="en-US" dirty="0" err="1"/>
              <a:t>ou</a:t>
            </a:r>
            <a:r>
              <a:rPr lang="en-US" dirty="0"/>
              <a:t> </a:t>
            </a:r>
            <a:r>
              <a:rPr lang="en-US" dirty="0" err="1"/>
              <a:t>recevoir</a:t>
            </a:r>
            <a:r>
              <a:rPr lang="en-US" dirty="0"/>
              <a:t> des badges à la fin de </a:t>
            </a:r>
            <a:r>
              <a:rPr lang="en-US" dirty="0" err="1"/>
              <a:t>chaque</a:t>
            </a:r>
            <a:r>
              <a:rPr lang="en-US" dirty="0"/>
              <a:t> </a:t>
            </a:r>
            <a:r>
              <a:rPr lang="en-US" dirty="0" err="1"/>
              <a:t>unité</a:t>
            </a:r>
            <a:r>
              <a:rPr lang="en-US" dirty="0"/>
              <a:t>.</a:t>
            </a:r>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750582" y="1767724"/>
            <a:ext cx="2095218" cy="424811"/>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Ορθογώνιο 7">
            <a:extLst>
              <a:ext uri="{FF2B5EF4-FFF2-40B4-BE49-F238E27FC236}">
                <a16:creationId xmlns:a16="http://schemas.microsoft.com/office/drawing/2014/main" id="{F88590CC-9D11-FEB7-56E1-EB26B593DF55}"/>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401042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9AA3DA3-A77A-E896-8C14-B0B8554A4050}"/>
              </a:ext>
            </a:extLst>
          </p:cNvPr>
          <p:cNvPicPr>
            <a:picLocks noChangeAspect="1"/>
          </p:cNvPicPr>
          <p:nvPr/>
        </p:nvPicPr>
        <p:blipFill>
          <a:blip r:embed="rId2"/>
          <a:stretch>
            <a:fillRect/>
          </a:stretch>
        </p:blipFill>
        <p:spPr>
          <a:xfrm>
            <a:off x="5857953" y="872788"/>
            <a:ext cx="3178471" cy="566704"/>
          </a:xfrm>
          <a:prstGeom prst="rect">
            <a:avLst/>
          </a:prstGeom>
        </p:spPr>
      </p:pic>
      <p:pic>
        <p:nvPicPr>
          <p:cNvPr id="4" name="Εικόνα 3">
            <a:extLst>
              <a:ext uri="{FF2B5EF4-FFF2-40B4-BE49-F238E27FC236}">
                <a16:creationId xmlns:a16="http://schemas.microsoft.com/office/drawing/2014/main" id="{DC1C6746-F919-9DB5-C64C-FEEDD8EBBA49}"/>
              </a:ext>
            </a:extLst>
          </p:cNvPr>
          <p:cNvPicPr>
            <a:picLocks noChangeAspect="1"/>
          </p:cNvPicPr>
          <p:nvPr/>
        </p:nvPicPr>
        <p:blipFill>
          <a:blip r:embed="rId3"/>
          <a:stretch>
            <a:fillRect/>
          </a:stretch>
        </p:blipFill>
        <p:spPr>
          <a:xfrm>
            <a:off x="6290226" y="1533464"/>
            <a:ext cx="5630061" cy="2686425"/>
          </a:xfrm>
          <a:prstGeom prst="rect">
            <a:avLst/>
          </a:prstGeom>
          <a:ln>
            <a:noFill/>
          </a:ln>
          <a:effectLst>
            <a:outerShdw blurRad="292100" dist="139700" dir="2700000" algn="tl" rotWithShape="0">
              <a:srgbClr val="333333">
                <a:alpha val="65000"/>
              </a:srgbClr>
            </a:outerShdw>
          </a:effectLst>
        </p:spPr>
      </p:pic>
      <p:sp>
        <p:nvSpPr>
          <p:cNvPr id="2" name="Τίτλος 1">
            <a:extLst>
              <a:ext uri="{FF2B5EF4-FFF2-40B4-BE49-F238E27FC236}">
                <a16:creationId xmlns:a16="http://schemas.microsoft.com/office/drawing/2014/main" id="{4CC82460-143A-51A7-5979-80DAFCBF671F}"/>
              </a:ext>
            </a:extLst>
          </p:cNvPr>
          <p:cNvSpPr>
            <a:spLocks noGrp="1"/>
          </p:cNvSpPr>
          <p:nvPr>
            <p:ph type="title"/>
          </p:nvPr>
        </p:nvSpPr>
        <p:spPr/>
        <p:txBody>
          <a:bodyPr>
            <a:normAutofit fontScale="90000"/>
          </a:bodyPr>
          <a:lstStyle/>
          <a:p>
            <a:r>
              <a:rPr lang="en-US" dirty="0"/>
              <a:t>Comment </a:t>
            </a:r>
            <a:r>
              <a:rPr lang="en-US" dirty="0" err="1"/>
              <a:t>s’inscrire</a:t>
            </a:r>
            <a:r>
              <a:rPr lang="en-US" dirty="0"/>
              <a:t>
</a:t>
            </a:r>
            <a:endParaRPr lang="el-GR" dirty="0"/>
          </a:p>
        </p:txBody>
      </p:sp>
      <p:sp>
        <p:nvSpPr>
          <p:cNvPr id="14" name="Βέλος: Δεξιό 13">
            <a:extLst>
              <a:ext uri="{FF2B5EF4-FFF2-40B4-BE49-F238E27FC236}">
                <a16:creationId xmlns:a16="http://schemas.microsoft.com/office/drawing/2014/main" id="{7711ADBE-A1B1-C203-056F-7FDDE26E3D27}"/>
              </a:ext>
            </a:extLst>
          </p:cNvPr>
          <p:cNvSpPr/>
          <p:nvPr/>
        </p:nvSpPr>
        <p:spPr>
          <a:xfrm rot="1669332">
            <a:off x="6394112" y="399638"/>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Βέλος: Δεξιό 14">
            <a:extLst>
              <a:ext uri="{FF2B5EF4-FFF2-40B4-BE49-F238E27FC236}">
                <a16:creationId xmlns:a16="http://schemas.microsoft.com/office/drawing/2014/main" id="{675360E3-76BF-E7B2-57B6-1369A087682E}"/>
              </a:ext>
            </a:extLst>
          </p:cNvPr>
          <p:cNvSpPr/>
          <p:nvPr/>
        </p:nvSpPr>
        <p:spPr>
          <a:xfrm rot="10800000">
            <a:off x="6096000" y="5123820"/>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Βέλος: Δεξιό 15">
            <a:extLst>
              <a:ext uri="{FF2B5EF4-FFF2-40B4-BE49-F238E27FC236}">
                <a16:creationId xmlns:a16="http://schemas.microsoft.com/office/drawing/2014/main" id="{826C6429-61F6-72F1-DC41-5261B513F37D}"/>
              </a:ext>
            </a:extLst>
          </p:cNvPr>
          <p:cNvSpPr/>
          <p:nvPr/>
        </p:nvSpPr>
        <p:spPr>
          <a:xfrm rot="2776510">
            <a:off x="10607972" y="3478805"/>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305FE11-BB67-6B07-682E-5FEAA20196AA}"/>
              </a:ext>
            </a:extLst>
          </p:cNvPr>
          <p:cNvSpPr txBox="1"/>
          <p:nvPr/>
        </p:nvSpPr>
        <p:spPr>
          <a:xfrm>
            <a:off x="108295" y="1711818"/>
            <a:ext cx="4478695" cy="400110"/>
          </a:xfrm>
          <a:prstGeom prst="rect">
            <a:avLst/>
          </a:prstGeom>
        </p:spPr>
        <p:txBody>
          <a:bodyPr wrap="square" rtlCol="0">
            <a:spAutoFit/>
          </a:bodyPr>
          <a:lstStyle/>
          <a:p>
            <a:r>
              <a:rPr lang="en-US" sz="2000" dirty="0"/>
              <a:t>Suivez </a:t>
            </a:r>
            <a:r>
              <a:rPr lang="en-US" sz="2000" dirty="0" err="1"/>
              <a:t>ces</a:t>
            </a:r>
            <a:r>
              <a:rPr lang="en-US" sz="2000" dirty="0"/>
              <a:t> étapes pour registration</a:t>
            </a:r>
            <a:endParaRPr lang="el-GR" sz="2000" dirty="0" err="1"/>
          </a:p>
        </p:txBody>
      </p:sp>
      <p:sp>
        <p:nvSpPr>
          <p:cNvPr id="18" name="TextBox 17">
            <a:extLst>
              <a:ext uri="{FF2B5EF4-FFF2-40B4-BE49-F238E27FC236}">
                <a16:creationId xmlns:a16="http://schemas.microsoft.com/office/drawing/2014/main" id="{80E4F2E6-AD7D-F1F5-2435-11C93D800F92}"/>
              </a:ext>
            </a:extLst>
          </p:cNvPr>
          <p:cNvSpPr txBox="1"/>
          <p:nvPr/>
        </p:nvSpPr>
        <p:spPr>
          <a:xfrm>
            <a:off x="5684511" y="108774"/>
            <a:ext cx="649537" cy="584775"/>
          </a:xfrm>
          <a:prstGeom prst="rect">
            <a:avLst/>
          </a:prstGeom>
        </p:spPr>
        <p:txBody>
          <a:bodyPr wrap="none" rtlCol="0">
            <a:spAutoFit/>
          </a:bodyPr>
          <a:lstStyle/>
          <a:p>
            <a:pPr algn="l"/>
            <a:r>
              <a:rPr lang="en-US" sz="3200" b="1" dirty="0">
                <a:solidFill>
                  <a:srgbClr val="C00000"/>
                </a:solidFill>
              </a:rPr>
              <a:t>(1)</a:t>
            </a:r>
            <a:endParaRPr lang="el-GR" sz="3200" b="1" dirty="0" err="1">
              <a:solidFill>
                <a:srgbClr val="C00000"/>
              </a:solidFill>
            </a:endParaRPr>
          </a:p>
        </p:txBody>
      </p:sp>
      <p:sp>
        <p:nvSpPr>
          <p:cNvPr id="19" name="TextBox 18">
            <a:extLst>
              <a:ext uri="{FF2B5EF4-FFF2-40B4-BE49-F238E27FC236}">
                <a16:creationId xmlns:a16="http://schemas.microsoft.com/office/drawing/2014/main" id="{7E6A173A-8940-0E33-78E0-0CCBA5F7F0B2}"/>
              </a:ext>
            </a:extLst>
          </p:cNvPr>
          <p:cNvSpPr txBox="1"/>
          <p:nvPr/>
        </p:nvSpPr>
        <p:spPr>
          <a:xfrm>
            <a:off x="7211125" y="5094083"/>
            <a:ext cx="649537" cy="584775"/>
          </a:xfrm>
          <a:prstGeom prst="rect">
            <a:avLst/>
          </a:prstGeom>
        </p:spPr>
        <p:txBody>
          <a:bodyPr wrap="none" rtlCol="0">
            <a:spAutoFit/>
          </a:bodyPr>
          <a:lstStyle/>
          <a:p>
            <a:pPr algn="l"/>
            <a:r>
              <a:rPr lang="en-US" sz="3200" b="1" dirty="0">
                <a:solidFill>
                  <a:srgbClr val="C00000"/>
                </a:solidFill>
              </a:rPr>
              <a:t>(3)</a:t>
            </a:r>
            <a:endParaRPr lang="el-GR" sz="3200" b="1" dirty="0" err="1">
              <a:solidFill>
                <a:srgbClr val="C00000"/>
              </a:solidFill>
            </a:endParaRPr>
          </a:p>
        </p:txBody>
      </p:sp>
      <p:sp>
        <p:nvSpPr>
          <p:cNvPr id="20" name="TextBox 19">
            <a:extLst>
              <a:ext uri="{FF2B5EF4-FFF2-40B4-BE49-F238E27FC236}">
                <a16:creationId xmlns:a16="http://schemas.microsoft.com/office/drawing/2014/main" id="{8CB66969-E7B7-7305-DDB7-A8F023902FD9}"/>
              </a:ext>
            </a:extLst>
          </p:cNvPr>
          <p:cNvSpPr txBox="1"/>
          <p:nvPr/>
        </p:nvSpPr>
        <p:spPr>
          <a:xfrm>
            <a:off x="9935645" y="2825290"/>
            <a:ext cx="649537" cy="584775"/>
          </a:xfrm>
          <a:prstGeom prst="rect">
            <a:avLst/>
          </a:prstGeom>
        </p:spPr>
        <p:txBody>
          <a:bodyPr wrap="none" rtlCol="0">
            <a:spAutoFit/>
          </a:bodyPr>
          <a:lstStyle/>
          <a:p>
            <a:pPr algn="l"/>
            <a:r>
              <a:rPr lang="en-US" sz="3200" b="1" dirty="0">
                <a:solidFill>
                  <a:srgbClr val="C00000"/>
                </a:solidFill>
              </a:rPr>
              <a:t>(2)</a:t>
            </a:r>
            <a:endParaRPr lang="el-GR" sz="3200" b="1" dirty="0" err="1">
              <a:solidFill>
                <a:srgbClr val="C00000"/>
              </a:solidFill>
            </a:endParaRPr>
          </a:p>
        </p:txBody>
      </p:sp>
      <p:pic>
        <p:nvPicPr>
          <p:cNvPr id="8" name="Εικόνα 7">
            <a:extLst>
              <a:ext uri="{FF2B5EF4-FFF2-40B4-BE49-F238E27FC236}">
                <a16:creationId xmlns:a16="http://schemas.microsoft.com/office/drawing/2014/main" id="{A60F7F16-3AC0-728B-47A4-50513C576FB0}"/>
              </a:ext>
            </a:extLst>
          </p:cNvPr>
          <p:cNvPicPr>
            <a:picLocks noChangeAspect="1"/>
          </p:cNvPicPr>
          <p:nvPr/>
        </p:nvPicPr>
        <p:blipFill>
          <a:blip r:embed="rId4"/>
          <a:stretch>
            <a:fillRect/>
          </a:stretch>
        </p:blipFill>
        <p:spPr>
          <a:xfrm>
            <a:off x="474668" y="2414201"/>
            <a:ext cx="5044005" cy="3817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82058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EF3466DE4BB014F91F3181A8421C90C" ma:contentTypeVersion="11" ma:contentTypeDescription="Ein neues Dokument erstellen." ma:contentTypeScope="" ma:versionID="d411799645efc202998fb95bbd2b2b1b">
  <xsd:schema xmlns:xsd="http://www.w3.org/2001/XMLSchema" xmlns:xs="http://www.w3.org/2001/XMLSchema" xmlns:p="http://schemas.microsoft.com/office/2006/metadata/properties" xmlns:ns3="f31421c9-628b-4b4d-907b-e4fb7eb6347f" targetNamespace="http://schemas.microsoft.com/office/2006/metadata/properties" ma:root="true" ma:fieldsID="3a6d949ea3435310d1d50635f6976d2c" ns3:_="">
    <xsd:import namespace="f31421c9-628b-4b4d-907b-e4fb7eb634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421c9-628b-4b4d-907b-e4fb7eb63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70845C-646F-42C1-997A-D57C1D5965C8}">
  <ds:schemaRefs>
    <ds:schemaRef ds:uri="f31421c9-628b-4b4d-907b-e4fb7eb634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AEE793-A0EF-41FA-9F12-199A41A7F8B1}">
  <ds:schemaRefs>
    <ds:schemaRef ds:uri="f31421c9-628b-4b4d-907b-e4fb7eb634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DA6455-F80E-4111-A185-1AD64E17F4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3602</TotalTime>
  <Words>2636</Words>
  <Application>Microsoft Office PowerPoint</Application>
  <PresentationFormat>Ευρεία οθόνη</PresentationFormat>
  <Paragraphs>161</Paragraphs>
  <Slides>52</Slides>
  <Notes>8</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52</vt:i4>
      </vt:variant>
    </vt:vector>
  </HeadingPairs>
  <TitlesOfParts>
    <vt:vector size="61" baseType="lpstr">
      <vt:lpstr>Abadi Extra Light</vt:lpstr>
      <vt:lpstr>Arial</vt:lpstr>
      <vt:lpstr>Calibri</vt:lpstr>
      <vt:lpstr>Calibri Light</vt:lpstr>
      <vt:lpstr>Gill Sans Nova</vt:lpstr>
      <vt:lpstr>Impact</vt:lpstr>
      <vt:lpstr>Open Sans</vt:lpstr>
      <vt:lpstr>Wingdings</vt:lpstr>
      <vt:lpstr>Θέμα του Office</vt:lpstr>
      <vt:lpstr>Παρουσίαση του PowerPoint</vt:lpstr>
      <vt:lpstr>PARTENAIRES</vt:lpstr>
      <vt:lpstr>Objectifs
</vt:lpstr>
      <vt:lpstr>Qu’est-ce que la plateforme électronique European Heart ? </vt:lpstr>
      <vt:lpstr>Παρουσίαση του PowerPoint</vt:lpstr>
      <vt:lpstr>La structure de la plateforme
</vt:lpstr>
      <vt:lpstr>Choisissez votre langue
</vt:lpstr>
      <vt:lpstr>Pas besoin d’inscription ou d’identifiant de connexion
</vt:lpstr>
      <vt:lpstr>Comment s’inscrire
</vt:lpstr>
      <vt:lpstr>Open Licence</vt:lpstr>
      <vt:lpstr>Partage du lien via les réseaux sociaux
</vt:lpstr>
      <vt:lpstr>Le matériel pédagogique du projet European Heart
</vt:lpstr>
      <vt:lpstr>1 Guide de l’enseignant</vt:lpstr>
      <vt:lpstr>Guide à l’intention des enseignants
</vt:lpstr>
      <vt:lpstr>Cours en ligne pour les enseignants
</vt:lpstr>
      <vt:lpstr>Online Course for Teachers</vt:lpstr>
      <vt:lpstr>Online Course for Teachers</vt:lpstr>
      <vt:lpstr>Cours en ligne pour les enseignants
</vt:lpstr>
      <vt:lpstr>Cours en ligne pour les enseignants
</vt:lpstr>
      <vt:lpstr>2. Boîte à outils sur les besoins et les stratégies</vt:lpstr>
      <vt:lpstr>Boîte à outils sur les besoins et les stratégies
</vt:lpstr>
      <vt:lpstr>Boîte à outils sur les besoins et les stratégies
</vt:lpstr>
      <vt:lpstr>Exemple d’éléments interactifs</vt:lpstr>
      <vt:lpstr>Exemple d’éléments interactifs
</vt:lpstr>
      <vt:lpstr>Exemple de module en ligne
</vt:lpstr>
      <vt:lpstr>3 Apprendre de l’histoire</vt:lpstr>
      <vt:lpstr>Apprendre de l’histoire
</vt:lpstr>
      <vt:lpstr>Courts métrages
</vt:lpstr>
      <vt:lpstr>Courts-métrages</vt:lpstr>
      <vt:lpstr>4 Le jeu de l’équipe citoyenne active (ACT)</vt:lpstr>
      <vt:lpstr>L’ACT – Description et objectifs
</vt:lpstr>
      <vt:lpstr>Informations de base et niveaux du jeu
</vt:lpstr>
      <vt:lpstr>Le jeu de l’équipe citoyenne active (ACT)
</vt:lpstr>
      <vt:lpstr>Plateau pour niveau 1</vt:lpstr>
      <vt:lpstr>Carte de locatisation</vt:lpstr>
      <vt:lpstr>Παρουσίαση του PowerPoint</vt:lpstr>
      <vt:lpstr>Fiches thématiques
</vt:lpstr>
      <vt:lpstr>Remise en cause /Questionnement/Pensée critique
</vt:lpstr>
      <vt:lpstr>Plateau pour niveau 2</vt:lpstr>
      <vt:lpstr>Cartes d’avatar
</vt:lpstr>
      <vt:lpstr>Dossier
</vt:lpstr>
      <vt:lpstr>Cartes d’état
</vt:lpstr>
      <vt:lpstr>RAPPEL:</vt:lpstr>
      <vt:lpstr>PLATEAU pour le niveau 3</vt:lpstr>
      <vt:lpstr>Liens des codes QR
</vt:lpstr>
      <vt:lpstr>Plateau pour le niveau 4</vt:lpstr>
      <vt:lpstr>5 L’application mobile European Heart</vt:lpstr>
      <vt:lpstr>Παρουσίαση του PowerPoint</vt:lpstr>
      <vt:lpstr>Παρουσίαση του PowerPoint</vt:lpstr>
      <vt:lpstr>Παρουσίαση του PowerPoint</vt:lpstr>
      <vt:lpstr>Comment contacter les partenaires d’European Heart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 What is social economy? Create your own social company!</dc:title>
  <dc:creator>pantelis bbalaouras</dc:creator>
  <cp:lastModifiedBy>pantelis balaouras</cp:lastModifiedBy>
  <cp:revision>139</cp:revision>
  <dcterms:created xsi:type="dcterms:W3CDTF">2020-06-02T13:31:56Z</dcterms:created>
  <dcterms:modified xsi:type="dcterms:W3CDTF">2023-06-19T16:33:25Z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