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558" r:id="rId3"/>
    <p:sldId id="434" r:id="rId4"/>
    <p:sldId id="441" r:id="rId5"/>
    <p:sldId id="284" r:id="rId6"/>
    <p:sldId id="258" r:id="rId7"/>
    <p:sldId id="465" r:id="rId8"/>
    <p:sldId id="436" r:id="rId9"/>
    <p:sldId id="260" r:id="rId10"/>
    <p:sldId id="261" r:id="rId11"/>
    <p:sldId id="262" r:id="rId12"/>
    <p:sldId id="264" r:id="rId13"/>
    <p:sldId id="263" r:id="rId14"/>
    <p:sldId id="313" r:id="rId15"/>
    <p:sldId id="265" r:id="rId16"/>
    <p:sldId id="266" r:id="rId17"/>
    <p:sldId id="314" r:id="rId18"/>
    <p:sldId id="267" r:id="rId19"/>
    <p:sldId id="317" r:id="rId20"/>
    <p:sldId id="268" r:id="rId21"/>
    <p:sldId id="315" r:id="rId22"/>
    <p:sldId id="269" r:id="rId23"/>
    <p:sldId id="318" r:id="rId24"/>
    <p:sldId id="270" r:id="rId25"/>
    <p:sldId id="271" r:id="rId26"/>
    <p:sldId id="272" r:id="rId27"/>
    <p:sldId id="274" r:id="rId28"/>
    <p:sldId id="273" r:id="rId29"/>
    <p:sldId id="275" r:id="rId30"/>
    <p:sldId id="276" r:id="rId31"/>
    <p:sldId id="277" r:id="rId32"/>
    <p:sldId id="278" r:id="rId33"/>
    <p:sldId id="437" r:id="rId34"/>
    <p:sldId id="282" r:id="rId35"/>
    <p:sldId id="279" r:id="rId36"/>
    <p:sldId id="285" r:id="rId37"/>
    <p:sldId id="319" r:id="rId38"/>
    <p:sldId id="286" r:id="rId39"/>
    <p:sldId id="467" r:id="rId40"/>
    <p:sldId id="321" r:id="rId41"/>
    <p:sldId id="322" r:id="rId42"/>
    <p:sldId id="323" r:id="rId43"/>
    <p:sldId id="324" r:id="rId44"/>
    <p:sldId id="292" r:id="rId45"/>
    <p:sldId id="438" r:id="rId46"/>
    <p:sldId id="293" r:id="rId47"/>
    <p:sldId id="295" r:id="rId48"/>
    <p:sldId id="296" r:id="rId49"/>
    <p:sldId id="468" r:id="rId50"/>
    <p:sldId id="470" r:id="rId51"/>
    <p:sldId id="469" r:id="rId52"/>
    <p:sldId id="471" r:id="rId53"/>
    <p:sldId id="472" r:id="rId54"/>
    <p:sldId id="473" r:id="rId55"/>
    <p:sldId id="474" r:id="rId56"/>
    <p:sldId id="439" r:id="rId57"/>
    <p:sldId id="297" r:id="rId58"/>
    <p:sldId id="298" r:id="rId59"/>
    <p:sldId id="299" r:id="rId60"/>
    <p:sldId id="460" r:id="rId61"/>
    <p:sldId id="461" r:id="rId62"/>
    <p:sldId id="462" r:id="rId63"/>
    <p:sldId id="463" r:id="rId64"/>
    <p:sldId id="464" r:id="rId65"/>
    <p:sldId id="300" r:id="rId66"/>
    <p:sldId id="301" r:id="rId67"/>
    <p:sldId id="440" r:id="rId68"/>
    <p:sldId id="304" r:id="rId69"/>
    <p:sldId id="305" r:id="rId70"/>
    <p:sldId id="306" r:id="rId71"/>
    <p:sldId id="307" r:id="rId72"/>
    <p:sldId id="309" r:id="rId73"/>
    <p:sldId id="435" r:id="rId74"/>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2"/>
    <a:srgbClr val="80C141"/>
    <a:srgbClr val="FBE82A"/>
    <a:srgbClr val="1A7EBA"/>
    <a:srgbClr val="2232C5"/>
    <a:srgbClr val="003B75"/>
    <a:srgbClr val="203864"/>
    <a:srgbClr val="F68121"/>
    <a:srgbClr val="0170B3"/>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5" autoAdjust="0"/>
    <p:restoredTop sz="94835" autoAdjust="0"/>
  </p:normalViewPr>
  <p:slideViewPr>
    <p:cSldViewPr snapToGrid="0">
      <p:cViewPr varScale="1">
        <p:scale>
          <a:sx n="116" d="100"/>
          <a:sy n="116" d="100"/>
        </p:scale>
        <p:origin x="120"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E425B-EA82-44DC-B0CA-D5081783A8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l-GR"/>
        </a:p>
      </dgm:t>
    </dgm:pt>
    <dgm:pt modelId="{48F7D539-1651-48AA-B460-48A839E34C2F}">
      <dgm:prSet phldrT="[Κείμενο]" custT="1"/>
      <dgm:spPr>
        <a:noFill/>
        <a:ln>
          <a:noFill/>
        </a:ln>
      </dgm:spPr>
      <dgm:t>
        <a:bodyPr/>
        <a:lstStyle/>
        <a:p>
          <a:r>
            <a:rPr lang="fr-FR" sz="1800" b="1" i="1" dirty="0">
              <a:solidFill>
                <a:schemeClr val="tx1"/>
              </a:solidFill>
              <a:effectLst/>
            </a:rPr>
            <a:t>Comment votre vie serait-elle </a:t>
          </a:r>
          <a:br>
            <a:rPr lang="fr-FR" sz="1800" b="1" i="1" dirty="0">
              <a:solidFill>
                <a:schemeClr val="tx1"/>
              </a:solidFill>
              <a:effectLst/>
            </a:rPr>
          </a:br>
          <a:r>
            <a:rPr lang="fr-FR" sz="1800" b="1" i="1" dirty="0">
              <a:solidFill>
                <a:schemeClr val="tx1"/>
              </a:solidFill>
              <a:effectLst/>
            </a:rPr>
            <a:t>amenée à changer si vous adoptiez cette idée</a:t>
          </a:r>
          <a:r>
            <a:rPr lang="en-GB" sz="1800" b="1" i="1" dirty="0">
              <a:solidFill>
                <a:schemeClr val="tx1"/>
              </a:solidFill>
              <a:effectLst/>
            </a:rPr>
            <a:t>?</a:t>
          </a:r>
          <a:endParaRPr lang="el-GR" sz="1800" b="1" dirty="0">
            <a:solidFill>
              <a:schemeClr val="tx1"/>
            </a:solidFill>
            <a:effectLst/>
          </a:endParaRPr>
        </a:p>
      </dgm:t>
    </dgm:pt>
    <dgm:pt modelId="{0BB4A25B-2D6B-4D7C-B624-0523539868EC}" type="parTrans" cxnId="{4B80EAA1-B3C4-4028-90C4-A5B8A86B5D15}">
      <dgm:prSet/>
      <dgm:spPr/>
      <dgm:t>
        <a:bodyPr/>
        <a:lstStyle/>
        <a:p>
          <a:endParaRPr lang="el-GR" sz="1800">
            <a:effectLst>
              <a:outerShdw blurRad="38100" dist="38100" dir="2700000" algn="tl">
                <a:srgbClr val="000000">
                  <a:alpha val="43137"/>
                </a:srgbClr>
              </a:outerShdw>
            </a:effectLst>
          </a:endParaRPr>
        </a:p>
      </dgm:t>
    </dgm:pt>
    <dgm:pt modelId="{793EF5EC-DECB-42D7-AB23-6915C9D7A9E3}" type="sibTrans" cxnId="{4B80EAA1-B3C4-4028-90C4-A5B8A86B5D15}">
      <dgm:prSet/>
      <dgm:spPr/>
      <dgm:t>
        <a:bodyPr/>
        <a:lstStyle/>
        <a:p>
          <a:endParaRPr lang="el-GR" sz="1800">
            <a:effectLst>
              <a:outerShdw blurRad="38100" dist="38100" dir="2700000" algn="tl">
                <a:srgbClr val="000000">
                  <a:alpha val="43137"/>
                </a:srgbClr>
              </a:outerShdw>
            </a:effectLst>
          </a:endParaRPr>
        </a:p>
      </dgm:t>
    </dgm:pt>
    <dgm:pt modelId="{105B3374-22E2-4AB6-92C1-69AC9CA96029}">
      <dgm:prSet phldrT="[Κείμενο]" custT="1"/>
      <dgm:spPr>
        <a:noFill/>
        <a:ln>
          <a:noFill/>
        </a:ln>
      </dgm:spPr>
      <dgm:t>
        <a:bodyPr/>
        <a:lstStyle/>
        <a:p>
          <a:r>
            <a:rPr lang="fr-FR" sz="1800" b="1" i="1" kern="1200" dirty="0">
              <a:solidFill>
                <a:schemeClr val="tx1"/>
              </a:solidFill>
              <a:effectLst/>
            </a:rPr>
            <a:t>Si vous êtes lucides sur ce dont vous avez besoin pour être en harmonie avec vos besoins fondamentaux et vos sentiments, ne serez-vous pas plus à même de construire une vie et des relations meilleures</a:t>
          </a:r>
          <a:r>
            <a:rPr lang="en-GB" sz="1800" b="1" i="1" kern="1200" dirty="0">
              <a:solidFill>
                <a:prstClr val="black"/>
              </a:solidFill>
              <a:effectLst/>
              <a:latin typeface="Calibri" panose="020F0502020204030204"/>
              <a:ea typeface="+mn-ea"/>
              <a:cs typeface="+mn-cs"/>
            </a:rPr>
            <a:t>?</a:t>
          </a:r>
          <a:endParaRPr lang="el-GR" sz="1800" b="1" i="1" kern="1200" dirty="0">
            <a:solidFill>
              <a:prstClr val="black"/>
            </a:solidFill>
            <a:effectLst/>
            <a:latin typeface="Calibri" panose="020F0502020204030204"/>
            <a:ea typeface="+mn-ea"/>
            <a:cs typeface="+mn-cs"/>
          </a:endParaRPr>
        </a:p>
      </dgm:t>
    </dgm:pt>
    <dgm:pt modelId="{3F44B5A9-C8B8-4FFA-9690-20A4EDF698F4}" type="parTrans" cxnId="{4752C797-AD85-48AB-9C33-1B65CD559310}">
      <dgm:prSet/>
      <dgm:spPr/>
      <dgm:t>
        <a:bodyPr/>
        <a:lstStyle/>
        <a:p>
          <a:endParaRPr lang="el-GR" sz="1800">
            <a:effectLst>
              <a:outerShdw blurRad="38100" dist="38100" dir="2700000" algn="tl">
                <a:srgbClr val="000000">
                  <a:alpha val="43137"/>
                </a:srgbClr>
              </a:outerShdw>
            </a:effectLst>
          </a:endParaRPr>
        </a:p>
      </dgm:t>
    </dgm:pt>
    <dgm:pt modelId="{2B420711-956F-481B-B575-B51D8D16091B}" type="sibTrans" cxnId="{4752C797-AD85-48AB-9C33-1B65CD559310}">
      <dgm:prSet/>
      <dgm:spPr/>
      <dgm:t>
        <a:bodyPr/>
        <a:lstStyle/>
        <a:p>
          <a:endParaRPr lang="el-GR" sz="1800">
            <a:effectLst>
              <a:outerShdw blurRad="38100" dist="38100" dir="2700000" algn="tl">
                <a:srgbClr val="000000">
                  <a:alpha val="43137"/>
                </a:srgbClr>
              </a:outerShdw>
            </a:effectLst>
          </a:endParaRPr>
        </a:p>
      </dgm:t>
    </dgm:pt>
    <dgm:pt modelId="{BD3E6967-93AA-4B24-A08A-E1BDEB8D04A6}">
      <dgm:prSet phldrT="[Κείμενο]" custT="1"/>
      <dgm:spPr>
        <a:noFill/>
        <a:ln>
          <a:noFill/>
        </a:ln>
      </dgm:spPr>
      <dgm:t>
        <a:bodyPr/>
        <a:lstStyle/>
        <a:p>
          <a:r>
            <a:rPr lang="fr-FR" sz="1800" b="1" i="1" dirty="0">
              <a:solidFill>
                <a:schemeClr val="tx1"/>
              </a:solidFill>
              <a:effectLst/>
            </a:rPr>
            <a:t>Imaginez comment votre vie évoluerait si les gens de votre classe étaient dans le même état d’esprit, agissant suivant le principe de ces besoins fondamentaux</a:t>
          </a:r>
          <a:r>
            <a:rPr lang="de-AT" sz="1800" b="1" i="1" dirty="0">
              <a:solidFill>
                <a:schemeClr val="tx1"/>
              </a:solidFill>
              <a:effectLst/>
            </a:rPr>
            <a:t>?</a:t>
          </a:r>
          <a:endParaRPr lang="el-GR" sz="1800" b="1" dirty="0">
            <a:solidFill>
              <a:schemeClr val="tx1"/>
            </a:solidFill>
            <a:effectLst/>
          </a:endParaRPr>
        </a:p>
      </dgm:t>
    </dgm:pt>
    <dgm:pt modelId="{EAD6D524-649D-47F9-B73A-843977A573CD}" type="parTrans" cxnId="{300B74E6-7293-4DF3-BB20-8863C1F1D353}">
      <dgm:prSet/>
      <dgm:spPr/>
      <dgm:t>
        <a:bodyPr/>
        <a:lstStyle/>
        <a:p>
          <a:endParaRPr lang="el-GR" sz="1800">
            <a:effectLst>
              <a:outerShdw blurRad="38100" dist="38100" dir="2700000" algn="tl">
                <a:srgbClr val="000000">
                  <a:alpha val="43137"/>
                </a:srgbClr>
              </a:outerShdw>
            </a:effectLst>
          </a:endParaRPr>
        </a:p>
      </dgm:t>
    </dgm:pt>
    <dgm:pt modelId="{9E3C9454-D15C-4AE7-89AF-3D255927C194}" type="sibTrans" cxnId="{300B74E6-7293-4DF3-BB20-8863C1F1D353}">
      <dgm:prSet/>
      <dgm:spPr/>
      <dgm:t>
        <a:bodyPr/>
        <a:lstStyle/>
        <a:p>
          <a:endParaRPr lang="el-GR" sz="1800">
            <a:effectLst>
              <a:outerShdw blurRad="38100" dist="38100" dir="2700000" algn="tl">
                <a:srgbClr val="000000">
                  <a:alpha val="43137"/>
                </a:srgbClr>
              </a:outerShdw>
            </a:effectLst>
          </a:endParaRPr>
        </a:p>
      </dgm:t>
    </dgm:pt>
    <dgm:pt modelId="{70BEB39B-A5C4-4338-96D8-887DD492B867}">
      <dgm:prSet custT="1"/>
      <dgm:spPr>
        <a:noFill/>
        <a:ln>
          <a:noFill/>
        </a:ln>
      </dgm:spPr>
      <dgm:t>
        <a:bodyPr/>
        <a:lstStyle/>
        <a:p>
          <a:r>
            <a:rPr lang="fr-FR" sz="1800" b="1" i="1" dirty="0">
              <a:solidFill>
                <a:schemeClr val="tx1"/>
              </a:solidFill>
              <a:effectLst/>
            </a:rPr>
            <a:t>Vous sentiriez-vous plus en sécurité et intègre ainsi</a:t>
          </a:r>
          <a:r>
            <a:rPr lang="en-GB" sz="1800" b="1" i="1" dirty="0">
              <a:solidFill>
                <a:schemeClr val="tx1"/>
              </a:solidFill>
              <a:effectLst/>
            </a:rPr>
            <a:t>? </a:t>
          </a:r>
          <a:endParaRPr lang="el-GR" sz="1800" b="1" dirty="0">
            <a:solidFill>
              <a:schemeClr val="tx1"/>
            </a:solidFill>
            <a:effectLst/>
          </a:endParaRPr>
        </a:p>
      </dgm:t>
    </dgm:pt>
    <dgm:pt modelId="{74D50219-35F9-46E3-A008-72165672B109}" type="parTrans" cxnId="{05DB3C9E-5730-4E95-896E-A3F1AFC4250D}">
      <dgm:prSet/>
      <dgm:spPr/>
      <dgm:t>
        <a:bodyPr/>
        <a:lstStyle/>
        <a:p>
          <a:endParaRPr lang="el-GR" sz="1800">
            <a:effectLst>
              <a:outerShdw blurRad="38100" dist="38100" dir="2700000" algn="tl">
                <a:srgbClr val="000000">
                  <a:alpha val="43137"/>
                </a:srgbClr>
              </a:outerShdw>
            </a:effectLst>
          </a:endParaRPr>
        </a:p>
      </dgm:t>
    </dgm:pt>
    <dgm:pt modelId="{BF346101-7278-4F64-9A03-7749B22C1C98}" type="sibTrans" cxnId="{05DB3C9E-5730-4E95-896E-A3F1AFC4250D}">
      <dgm:prSet/>
      <dgm:spPr/>
      <dgm:t>
        <a:bodyPr/>
        <a:lstStyle/>
        <a:p>
          <a:endParaRPr lang="el-GR" sz="1800">
            <a:effectLst>
              <a:outerShdw blurRad="38100" dist="38100" dir="2700000" algn="tl">
                <a:srgbClr val="000000">
                  <a:alpha val="43137"/>
                </a:srgbClr>
              </a:outerShdw>
            </a:effectLst>
          </a:endParaRPr>
        </a:p>
      </dgm:t>
    </dgm:pt>
    <dgm:pt modelId="{B6462181-5BD0-40DB-8920-236530422585}">
      <dgm:prSet phldrT="[Κείμενο]" custT="1"/>
      <dgm:spPr>
        <a:noFill/>
        <a:ln>
          <a:noFill/>
        </a:ln>
      </dgm:spPr>
      <dgm:t>
        <a:bodyPr/>
        <a:lstStyle/>
        <a:p>
          <a:r>
            <a:rPr lang="fr-FR" sz="1800" b="1" i="1" dirty="0">
              <a:solidFill>
                <a:schemeClr val="tx1"/>
              </a:solidFill>
              <a:effectLst/>
            </a:rPr>
            <a:t>Est-ce que cela aurait un impact sur vos apprentissages</a:t>
          </a:r>
          <a:r>
            <a:rPr lang="en-GB" sz="1800" b="1" i="1" dirty="0">
              <a:solidFill>
                <a:schemeClr val="tx1"/>
              </a:solidFill>
              <a:effectLst/>
            </a:rPr>
            <a:t>?</a:t>
          </a:r>
          <a:endParaRPr lang="el-GR" sz="1800" b="1" dirty="0">
            <a:solidFill>
              <a:schemeClr val="tx1"/>
            </a:solidFill>
            <a:effectLst/>
          </a:endParaRPr>
        </a:p>
      </dgm:t>
    </dgm:pt>
    <dgm:pt modelId="{14FACBDA-95EC-49C0-AA5F-896FBD03214B}" type="parTrans" cxnId="{81FB9CA7-5624-4153-86E6-D12CDEDBA94A}">
      <dgm:prSet/>
      <dgm:spPr/>
      <dgm:t>
        <a:bodyPr/>
        <a:lstStyle/>
        <a:p>
          <a:endParaRPr lang="el-GR" sz="1800">
            <a:effectLst>
              <a:outerShdw blurRad="38100" dist="38100" dir="2700000" algn="tl">
                <a:srgbClr val="000000">
                  <a:alpha val="43137"/>
                </a:srgbClr>
              </a:outerShdw>
            </a:effectLst>
          </a:endParaRPr>
        </a:p>
      </dgm:t>
    </dgm:pt>
    <dgm:pt modelId="{9C672AC4-3D6B-4019-9A4C-36964B23AC14}" type="sibTrans" cxnId="{81FB9CA7-5624-4153-86E6-D12CDEDBA94A}">
      <dgm:prSet/>
      <dgm:spPr/>
      <dgm:t>
        <a:bodyPr/>
        <a:lstStyle/>
        <a:p>
          <a:endParaRPr lang="el-GR" sz="1800">
            <a:effectLst>
              <a:outerShdw blurRad="38100" dist="38100" dir="2700000" algn="tl">
                <a:srgbClr val="000000">
                  <a:alpha val="43137"/>
                </a:srgbClr>
              </a:outerShdw>
            </a:effectLst>
          </a:endParaRPr>
        </a:p>
      </dgm:t>
    </dgm:pt>
    <dgm:pt modelId="{20D570BF-3C51-4DDD-A472-17CF441DC2F0}" type="pres">
      <dgm:prSet presAssocID="{901E425B-EA82-44DC-B0CA-D5081783A854}" presName="diagram" presStyleCnt="0">
        <dgm:presLayoutVars>
          <dgm:dir/>
          <dgm:resizeHandles val="exact"/>
        </dgm:presLayoutVars>
      </dgm:prSet>
      <dgm:spPr/>
    </dgm:pt>
    <dgm:pt modelId="{035C1CB7-CC32-47B8-8694-C261BB1C618B}" type="pres">
      <dgm:prSet presAssocID="{48F7D539-1651-48AA-B460-48A839E34C2F}" presName="node" presStyleLbl="node1" presStyleIdx="0" presStyleCnt="5" custLinFactNeighborY="7054">
        <dgm:presLayoutVars>
          <dgm:bulletEnabled val="1"/>
        </dgm:presLayoutVars>
      </dgm:prSet>
      <dgm:spPr/>
    </dgm:pt>
    <dgm:pt modelId="{BFEAF002-04D3-4742-A060-8E5796614823}" type="pres">
      <dgm:prSet presAssocID="{793EF5EC-DECB-42D7-AB23-6915C9D7A9E3}" presName="sibTrans" presStyleCnt="0"/>
      <dgm:spPr/>
    </dgm:pt>
    <dgm:pt modelId="{A83897BE-D553-4C6E-BC8A-C92D1B269516}" type="pres">
      <dgm:prSet presAssocID="{105B3374-22E2-4AB6-92C1-69AC9CA96029}" presName="node" presStyleLbl="node1" presStyleIdx="1" presStyleCnt="5" custLinFactNeighborY="8017">
        <dgm:presLayoutVars>
          <dgm:bulletEnabled val="1"/>
        </dgm:presLayoutVars>
      </dgm:prSet>
      <dgm:spPr/>
    </dgm:pt>
    <dgm:pt modelId="{EEAE70FE-77F3-4CF1-BB29-3A4884AF46A6}" type="pres">
      <dgm:prSet presAssocID="{2B420711-956F-481B-B575-B51D8D16091B}" presName="sibTrans" presStyleCnt="0"/>
      <dgm:spPr/>
    </dgm:pt>
    <dgm:pt modelId="{73015E23-F2B0-42DF-9E9D-206E11BD45F2}" type="pres">
      <dgm:prSet presAssocID="{BD3E6967-93AA-4B24-A08A-E1BDEB8D04A6}" presName="node" presStyleLbl="node1" presStyleIdx="2" presStyleCnt="5" custLinFactNeighborX="0" custLinFactNeighborY="6690">
        <dgm:presLayoutVars>
          <dgm:bulletEnabled val="1"/>
        </dgm:presLayoutVars>
      </dgm:prSet>
      <dgm:spPr/>
    </dgm:pt>
    <dgm:pt modelId="{B4BF000F-413E-4FBF-9527-35334AC48979}" type="pres">
      <dgm:prSet presAssocID="{9E3C9454-D15C-4AE7-89AF-3D255927C194}" presName="sibTrans" presStyleCnt="0"/>
      <dgm:spPr/>
    </dgm:pt>
    <dgm:pt modelId="{FB3A9E0D-47A9-476B-9E67-B42BCC18DFBC}" type="pres">
      <dgm:prSet presAssocID="{70BEB39B-A5C4-4338-96D8-887DD492B867}" presName="node" presStyleLbl="node1" presStyleIdx="3" presStyleCnt="5" custScaleY="61728" custLinFactNeighborX="-9007" custLinFactNeighborY="68">
        <dgm:presLayoutVars>
          <dgm:bulletEnabled val="1"/>
        </dgm:presLayoutVars>
      </dgm:prSet>
      <dgm:spPr/>
    </dgm:pt>
    <dgm:pt modelId="{3FC5C609-253D-4844-92AC-EFB9C82148B2}" type="pres">
      <dgm:prSet presAssocID="{BF346101-7278-4F64-9A03-7749B22C1C98}" presName="sibTrans" presStyleCnt="0"/>
      <dgm:spPr/>
    </dgm:pt>
    <dgm:pt modelId="{0F43B41F-59CB-4FE4-9DA3-0EED3AF060FA}" type="pres">
      <dgm:prSet presAssocID="{B6462181-5BD0-40DB-8920-236530422585}" presName="node" presStyleLbl="node1" presStyleIdx="4" presStyleCnt="5" custScaleY="64262">
        <dgm:presLayoutVars>
          <dgm:bulletEnabled val="1"/>
        </dgm:presLayoutVars>
      </dgm:prSet>
      <dgm:spPr/>
    </dgm:pt>
  </dgm:ptLst>
  <dgm:cxnLst>
    <dgm:cxn modelId="{D8506929-41AC-442A-BE41-35BD76DBE8FF}" type="presOf" srcId="{105B3374-22E2-4AB6-92C1-69AC9CA96029}" destId="{A83897BE-D553-4C6E-BC8A-C92D1B269516}" srcOrd="0" destOrd="0" presId="urn:microsoft.com/office/officeart/2005/8/layout/default"/>
    <dgm:cxn modelId="{ACC5E65D-EC52-42E4-A82B-DEBDB3EAFFFE}" type="presOf" srcId="{B6462181-5BD0-40DB-8920-236530422585}" destId="{0F43B41F-59CB-4FE4-9DA3-0EED3AF060FA}" srcOrd="0" destOrd="0" presId="urn:microsoft.com/office/officeart/2005/8/layout/default"/>
    <dgm:cxn modelId="{EF43ED6C-B607-4B63-9890-D625672423AC}" type="presOf" srcId="{BD3E6967-93AA-4B24-A08A-E1BDEB8D04A6}" destId="{73015E23-F2B0-42DF-9E9D-206E11BD45F2}" srcOrd="0" destOrd="0" presId="urn:microsoft.com/office/officeart/2005/8/layout/default"/>
    <dgm:cxn modelId="{87078979-1AA2-436B-B25C-BC70DF7E059E}" type="presOf" srcId="{70BEB39B-A5C4-4338-96D8-887DD492B867}" destId="{FB3A9E0D-47A9-476B-9E67-B42BCC18DFBC}" srcOrd="0" destOrd="0" presId="urn:microsoft.com/office/officeart/2005/8/layout/default"/>
    <dgm:cxn modelId="{C5EC1D89-968A-49BE-AD3D-39D6E9DACE82}" type="presOf" srcId="{48F7D539-1651-48AA-B460-48A839E34C2F}" destId="{035C1CB7-CC32-47B8-8694-C261BB1C618B}" srcOrd="0" destOrd="0" presId="urn:microsoft.com/office/officeart/2005/8/layout/default"/>
    <dgm:cxn modelId="{4752C797-AD85-48AB-9C33-1B65CD559310}" srcId="{901E425B-EA82-44DC-B0CA-D5081783A854}" destId="{105B3374-22E2-4AB6-92C1-69AC9CA96029}" srcOrd="1" destOrd="0" parTransId="{3F44B5A9-C8B8-4FFA-9690-20A4EDF698F4}" sibTransId="{2B420711-956F-481B-B575-B51D8D16091B}"/>
    <dgm:cxn modelId="{05DB3C9E-5730-4E95-896E-A3F1AFC4250D}" srcId="{901E425B-EA82-44DC-B0CA-D5081783A854}" destId="{70BEB39B-A5C4-4338-96D8-887DD492B867}" srcOrd="3" destOrd="0" parTransId="{74D50219-35F9-46E3-A008-72165672B109}" sibTransId="{BF346101-7278-4F64-9A03-7749B22C1C98}"/>
    <dgm:cxn modelId="{4B80EAA1-B3C4-4028-90C4-A5B8A86B5D15}" srcId="{901E425B-EA82-44DC-B0CA-D5081783A854}" destId="{48F7D539-1651-48AA-B460-48A839E34C2F}" srcOrd="0" destOrd="0" parTransId="{0BB4A25B-2D6B-4D7C-B624-0523539868EC}" sibTransId="{793EF5EC-DECB-42D7-AB23-6915C9D7A9E3}"/>
    <dgm:cxn modelId="{81FB9CA7-5624-4153-86E6-D12CDEDBA94A}" srcId="{901E425B-EA82-44DC-B0CA-D5081783A854}" destId="{B6462181-5BD0-40DB-8920-236530422585}" srcOrd="4" destOrd="0" parTransId="{14FACBDA-95EC-49C0-AA5F-896FBD03214B}" sibTransId="{9C672AC4-3D6B-4019-9A4C-36964B23AC14}"/>
    <dgm:cxn modelId="{043C12B7-E5D6-4994-8A25-39209D169783}" type="presOf" srcId="{901E425B-EA82-44DC-B0CA-D5081783A854}" destId="{20D570BF-3C51-4DDD-A472-17CF441DC2F0}" srcOrd="0" destOrd="0" presId="urn:microsoft.com/office/officeart/2005/8/layout/default"/>
    <dgm:cxn modelId="{300B74E6-7293-4DF3-BB20-8863C1F1D353}" srcId="{901E425B-EA82-44DC-B0CA-D5081783A854}" destId="{BD3E6967-93AA-4B24-A08A-E1BDEB8D04A6}" srcOrd="2" destOrd="0" parTransId="{EAD6D524-649D-47F9-B73A-843977A573CD}" sibTransId="{9E3C9454-D15C-4AE7-89AF-3D255927C194}"/>
    <dgm:cxn modelId="{803B812D-4B13-4D76-A056-8FD0DA25D5E6}" type="presParOf" srcId="{20D570BF-3C51-4DDD-A472-17CF441DC2F0}" destId="{035C1CB7-CC32-47B8-8694-C261BB1C618B}" srcOrd="0" destOrd="0" presId="urn:microsoft.com/office/officeart/2005/8/layout/default"/>
    <dgm:cxn modelId="{B1D17FD5-5814-4E8F-A329-3FD52F59755A}" type="presParOf" srcId="{20D570BF-3C51-4DDD-A472-17CF441DC2F0}" destId="{BFEAF002-04D3-4742-A060-8E5796614823}" srcOrd="1" destOrd="0" presId="urn:microsoft.com/office/officeart/2005/8/layout/default"/>
    <dgm:cxn modelId="{193D265F-B6D3-4DDE-A4B0-B5455E5914BC}" type="presParOf" srcId="{20D570BF-3C51-4DDD-A472-17CF441DC2F0}" destId="{A83897BE-D553-4C6E-BC8A-C92D1B269516}" srcOrd="2" destOrd="0" presId="urn:microsoft.com/office/officeart/2005/8/layout/default"/>
    <dgm:cxn modelId="{7A345D13-3C9F-440B-9C0F-20F45A68C693}" type="presParOf" srcId="{20D570BF-3C51-4DDD-A472-17CF441DC2F0}" destId="{EEAE70FE-77F3-4CF1-BB29-3A4884AF46A6}" srcOrd="3" destOrd="0" presId="urn:microsoft.com/office/officeart/2005/8/layout/default"/>
    <dgm:cxn modelId="{C70DECC4-7238-41E8-8176-E525B2564FB9}" type="presParOf" srcId="{20D570BF-3C51-4DDD-A472-17CF441DC2F0}" destId="{73015E23-F2B0-42DF-9E9D-206E11BD45F2}" srcOrd="4" destOrd="0" presId="urn:microsoft.com/office/officeart/2005/8/layout/default"/>
    <dgm:cxn modelId="{8AFCCD63-CFE6-48C5-8F66-EE5D51217A36}" type="presParOf" srcId="{20D570BF-3C51-4DDD-A472-17CF441DC2F0}" destId="{B4BF000F-413E-4FBF-9527-35334AC48979}" srcOrd="5" destOrd="0" presId="urn:microsoft.com/office/officeart/2005/8/layout/default"/>
    <dgm:cxn modelId="{55C24FEA-6F18-4EA9-BE3F-8C8E2AD61431}" type="presParOf" srcId="{20D570BF-3C51-4DDD-A472-17CF441DC2F0}" destId="{FB3A9E0D-47A9-476B-9E67-B42BCC18DFBC}" srcOrd="6" destOrd="0" presId="urn:microsoft.com/office/officeart/2005/8/layout/default"/>
    <dgm:cxn modelId="{52573736-B124-44EB-90C0-332B0C1C4A3C}" type="presParOf" srcId="{20D570BF-3C51-4DDD-A472-17CF441DC2F0}" destId="{3FC5C609-253D-4844-92AC-EFB9C82148B2}" srcOrd="7" destOrd="0" presId="urn:microsoft.com/office/officeart/2005/8/layout/default"/>
    <dgm:cxn modelId="{662B003C-3CC9-4277-9AD4-FB7562FAD093}" type="presParOf" srcId="{20D570BF-3C51-4DDD-A472-17CF441DC2F0}" destId="{0F43B41F-59CB-4FE4-9DA3-0EED3AF060FA}" srcOrd="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C1CB7-CC32-47B8-8694-C261BB1C618B}">
      <dsp:nvSpPr>
        <dsp:cNvPr id="0" name=""/>
        <dsp:cNvSpPr/>
      </dsp:nvSpPr>
      <dsp:spPr>
        <a:xfrm>
          <a:off x="0" y="290103"/>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i="1" kern="1200" dirty="0">
              <a:solidFill>
                <a:schemeClr val="tx1"/>
              </a:solidFill>
              <a:effectLst/>
            </a:rPr>
            <a:t>Comment votre vie serait-elle </a:t>
          </a:r>
          <a:br>
            <a:rPr lang="fr-FR" sz="1800" b="1" i="1" kern="1200" dirty="0">
              <a:solidFill>
                <a:schemeClr val="tx1"/>
              </a:solidFill>
              <a:effectLst/>
            </a:rPr>
          </a:br>
          <a:r>
            <a:rPr lang="fr-FR" sz="1800" b="1" i="1" kern="1200" dirty="0">
              <a:solidFill>
                <a:schemeClr val="tx1"/>
              </a:solidFill>
              <a:effectLst/>
            </a:rPr>
            <a:t>amenée à changer si vous adoptiez cette idée</a:t>
          </a:r>
          <a:r>
            <a:rPr lang="en-GB" sz="1800" b="1" i="1" kern="1200" dirty="0">
              <a:solidFill>
                <a:schemeClr val="tx1"/>
              </a:solidFill>
              <a:effectLst/>
            </a:rPr>
            <a:t>?</a:t>
          </a:r>
          <a:endParaRPr lang="el-GR" sz="1800" b="1" kern="1200" dirty="0">
            <a:solidFill>
              <a:schemeClr val="tx1"/>
            </a:solidFill>
            <a:effectLst/>
          </a:endParaRPr>
        </a:p>
      </dsp:txBody>
      <dsp:txXfrm>
        <a:off x="0" y="290103"/>
        <a:ext cx="3731314" cy="2238789"/>
      </dsp:txXfrm>
    </dsp:sp>
    <dsp:sp modelId="{A83897BE-D553-4C6E-BC8A-C92D1B269516}">
      <dsp:nvSpPr>
        <dsp:cNvPr id="0" name=""/>
        <dsp:cNvSpPr/>
      </dsp:nvSpPr>
      <dsp:spPr>
        <a:xfrm>
          <a:off x="4104446" y="311663"/>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i="1" kern="1200" dirty="0">
              <a:solidFill>
                <a:schemeClr val="tx1"/>
              </a:solidFill>
              <a:effectLst/>
            </a:rPr>
            <a:t>Si vous êtes lucides sur ce dont vous avez besoin pour être en harmonie avec vos besoins fondamentaux et vos sentiments, ne serez-vous pas plus à même de construire une vie et des relations meilleures</a:t>
          </a:r>
          <a:r>
            <a:rPr lang="en-GB" sz="1800" b="1" i="1" kern="1200" dirty="0">
              <a:solidFill>
                <a:prstClr val="black"/>
              </a:solidFill>
              <a:effectLst/>
              <a:latin typeface="Calibri" panose="020F0502020204030204"/>
              <a:ea typeface="+mn-ea"/>
              <a:cs typeface="+mn-cs"/>
            </a:rPr>
            <a:t>?</a:t>
          </a:r>
          <a:endParaRPr lang="el-GR" sz="1800" b="1" i="1" kern="1200" dirty="0">
            <a:solidFill>
              <a:prstClr val="black"/>
            </a:solidFill>
            <a:effectLst/>
            <a:latin typeface="Calibri" panose="020F0502020204030204"/>
            <a:ea typeface="+mn-ea"/>
            <a:cs typeface="+mn-cs"/>
          </a:endParaRPr>
        </a:p>
      </dsp:txBody>
      <dsp:txXfrm>
        <a:off x="4104446" y="311663"/>
        <a:ext cx="3731314" cy="2238789"/>
      </dsp:txXfrm>
    </dsp:sp>
    <dsp:sp modelId="{73015E23-F2B0-42DF-9E9D-206E11BD45F2}">
      <dsp:nvSpPr>
        <dsp:cNvPr id="0" name=""/>
        <dsp:cNvSpPr/>
      </dsp:nvSpPr>
      <dsp:spPr>
        <a:xfrm>
          <a:off x="8208893" y="281954"/>
          <a:ext cx="3731314" cy="223878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i="1" kern="1200" dirty="0">
              <a:solidFill>
                <a:schemeClr val="tx1"/>
              </a:solidFill>
              <a:effectLst/>
            </a:rPr>
            <a:t>Imaginez comment votre vie évoluerait si les gens de votre classe étaient dans le même état d’esprit, agissant suivant le principe de ces besoins fondamentaux</a:t>
          </a:r>
          <a:r>
            <a:rPr lang="de-AT" sz="1800" b="1" i="1" kern="1200" dirty="0">
              <a:solidFill>
                <a:schemeClr val="tx1"/>
              </a:solidFill>
              <a:effectLst/>
            </a:rPr>
            <a:t>?</a:t>
          </a:r>
          <a:endParaRPr lang="el-GR" sz="1800" b="1" kern="1200" dirty="0">
            <a:solidFill>
              <a:schemeClr val="tx1"/>
            </a:solidFill>
            <a:effectLst/>
          </a:endParaRPr>
        </a:p>
      </dsp:txBody>
      <dsp:txXfrm>
        <a:off x="8208893" y="281954"/>
        <a:ext cx="3731314" cy="2238789"/>
      </dsp:txXfrm>
    </dsp:sp>
    <dsp:sp modelId="{FB3A9E0D-47A9-476B-9E67-B42BCC18DFBC}">
      <dsp:nvSpPr>
        <dsp:cNvPr id="0" name=""/>
        <dsp:cNvSpPr/>
      </dsp:nvSpPr>
      <dsp:spPr>
        <a:xfrm>
          <a:off x="1716143" y="2773987"/>
          <a:ext cx="3731314" cy="1381959"/>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i="1" kern="1200" dirty="0">
              <a:solidFill>
                <a:schemeClr val="tx1"/>
              </a:solidFill>
              <a:effectLst/>
            </a:rPr>
            <a:t>Vous sentiriez-vous plus en sécurité et intègre ainsi</a:t>
          </a:r>
          <a:r>
            <a:rPr lang="en-GB" sz="1800" b="1" i="1" kern="1200" dirty="0">
              <a:solidFill>
                <a:schemeClr val="tx1"/>
              </a:solidFill>
              <a:effectLst/>
            </a:rPr>
            <a:t>? </a:t>
          </a:r>
          <a:endParaRPr lang="el-GR" sz="1800" b="1" kern="1200" dirty="0">
            <a:solidFill>
              <a:schemeClr val="tx1"/>
            </a:solidFill>
            <a:effectLst/>
          </a:endParaRPr>
        </a:p>
      </dsp:txBody>
      <dsp:txXfrm>
        <a:off x="1716143" y="2773987"/>
        <a:ext cx="3731314" cy="1381959"/>
      </dsp:txXfrm>
    </dsp:sp>
    <dsp:sp modelId="{0F43B41F-59CB-4FE4-9DA3-0EED3AF060FA}">
      <dsp:nvSpPr>
        <dsp:cNvPr id="0" name=""/>
        <dsp:cNvSpPr/>
      </dsp:nvSpPr>
      <dsp:spPr>
        <a:xfrm>
          <a:off x="6156669" y="2744099"/>
          <a:ext cx="3731314" cy="1438690"/>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i="1" kern="1200" dirty="0">
              <a:solidFill>
                <a:schemeClr val="tx1"/>
              </a:solidFill>
              <a:effectLst/>
            </a:rPr>
            <a:t>Est-ce que cela aurait un impact sur vos apprentissages</a:t>
          </a:r>
          <a:r>
            <a:rPr lang="en-GB" sz="1800" b="1" i="1" kern="1200" dirty="0">
              <a:solidFill>
                <a:schemeClr val="tx1"/>
              </a:solidFill>
              <a:effectLst/>
            </a:rPr>
            <a:t>?</a:t>
          </a:r>
          <a:endParaRPr lang="el-GR" sz="1800" b="1" kern="1200" dirty="0">
            <a:solidFill>
              <a:schemeClr val="tx1"/>
            </a:solidFill>
            <a:effectLst/>
          </a:endParaRPr>
        </a:p>
      </dsp:txBody>
      <dsp:txXfrm>
        <a:off x="6156669" y="2744099"/>
        <a:ext cx="3731314" cy="14386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13</a:t>
            </a:fld>
            <a:endParaRPr lang="el-GR"/>
          </a:p>
        </p:txBody>
      </p:sp>
    </p:spTree>
    <p:extLst>
      <p:ext uri="{BB962C8B-B14F-4D97-AF65-F5344CB8AC3E}">
        <p14:creationId xmlns:p14="http://schemas.microsoft.com/office/powerpoint/2010/main" val="426342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14</a:t>
            </a:fld>
            <a:endParaRPr lang="el-GR"/>
          </a:p>
        </p:txBody>
      </p:sp>
    </p:spTree>
    <p:extLst>
      <p:ext uri="{BB962C8B-B14F-4D97-AF65-F5344CB8AC3E}">
        <p14:creationId xmlns:p14="http://schemas.microsoft.com/office/powerpoint/2010/main" val="2260517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15</a:t>
            </a:fld>
            <a:endParaRPr lang="el-GR"/>
          </a:p>
        </p:txBody>
      </p:sp>
    </p:spTree>
    <p:extLst>
      <p:ext uri="{BB962C8B-B14F-4D97-AF65-F5344CB8AC3E}">
        <p14:creationId xmlns:p14="http://schemas.microsoft.com/office/powerpoint/2010/main" val="185621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16</a:t>
            </a:fld>
            <a:endParaRPr lang="el-GR"/>
          </a:p>
        </p:txBody>
      </p:sp>
    </p:spTree>
    <p:extLst>
      <p:ext uri="{BB962C8B-B14F-4D97-AF65-F5344CB8AC3E}">
        <p14:creationId xmlns:p14="http://schemas.microsoft.com/office/powerpoint/2010/main" val="3666783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17</a:t>
            </a:fld>
            <a:endParaRPr lang="el-GR"/>
          </a:p>
        </p:txBody>
      </p:sp>
    </p:spTree>
    <p:extLst>
      <p:ext uri="{BB962C8B-B14F-4D97-AF65-F5344CB8AC3E}">
        <p14:creationId xmlns:p14="http://schemas.microsoft.com/office/powerpoint/2010/main" val="1630622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18</a:t>
            </a:fld>
            <a:endParaRPr lang="el-GR"/>
          </a:p>
        </p:txBody>
      </p:sp>
    </p:spTree>
    <p:extLst>
      <p:ext uri="{BB962C8B-B14F-4D97-AF65-F5344CB8AC3E}">
        <p14:creationId xmlns:p14="http://schemas.microsoft.com/office/powerpoint/2010/main" val="1465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19</a:t>
            </a:fld>
            <a:endParaRPr lang="el-GR"/>
          </a:p>
        </p:txBody>
      </p:sp>
    </p:spTree>
    <p:extLst>
      <p:ext uri="{BB962C8B-B14F-4D97-AF65-F5344CB8AC3E}">
        <p14:creationId xmlns:p14="http://schemas.microsoft.com/office/powerpoint/2010/main" val="1766282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20</a:t>
            </a:fld>
            <a:endParaRPr lang="el-GR"/>
          </a:p>
        </p:txBody>
      </p:sp>
    </p:spTree>
    <p:extLst>
      <p:ext uri="{BB962C8B-B14F-4D97-AF65-F5344CB8AC3E}">
        <p14:creationId xmlns:p14="http://schemas.microsoft.com/office/powerpoint/2010/main" val="3858510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21</a:t>
            </a:fld>
            <a:endParaRPr lang="el-GR"/>
          </a:p>
        </p:txBody>
      </p:sp>
    </p:spTree>
    <p:extLst>
      <p:ext uri="{BB962C8B-B14F-4D97-AF65-F5344CB8AC3E}">
        <p14:creationId xmlns:p14="http://schemas.microsoft.com/office/powerpoint/2010/main" val="3937064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22</a:t>
            </a:fld>
            <a:endParaRPr lang="el-GR"/>
          </a:p>
        </p:txBody>
      </p:sp>
    </p:spTree>
    <p:extLst>
      <p:ext uri="{BB962C8B-B14F-4D97-AF65-F5344CB8AC3E}">
        <p14:creationId xmlns:p14="http://schemas.microsoft.com/office/powerpoint/2010/main" val="393370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23</a:t>
            </a:fld>
            <a:endParaRPr lang="el-GR"/>
          </a:p>
        </p:txBody>
      </p:sp>
    </p:spTree>
    <p:extLst>
      <p:ext uri="{BB962C8B-B14F-4D97-AF65-F5344CB8AC3E}">
        <p14:creationId xmlns:p14="http://schemas.microsoft.com/office/powerpoint/2010/main" val="326194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24</a:t>
            </a:fld>
            <a:endParaRPr lang="el-GR"/>
          </a:p>
        </p:txBody>
      </p:sp>
    </p:spTree>
    <p:extLst>
      <p:ext uri="{BB962C8B-B14F-4D97-AF65-F5344CB8AC3E}">
        <p14:creationId xmlns:p14="http://schemas.microsoft.com/office/powerpoint/2010/main" val="39357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25</a:t>
            </a:fld>
            <a:endParaRPr lang="el-GR"/>
          </a:p>
        </p:txBody>
      </p:sp>
    </p:spTree>
    <p:extLst>
      <p:ext uri="{BB962C8B-B14F-4D97-AF65-F5344CB8AC3E}">
        <p14:creationId xmlns:p14="http://schemas.microsoft.com/office/powerpoint/2010/main" val="3071728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26</a:t>
            </a:fld>
            <a:endParaRPr lang="el-GR"/>
          </a:p>
        </p:txBody>
      </p:sp>
    </p:spTree>
    <p:extLst>
      <p:ext uri="{BB962C8B-B14F-4D97-AF65-F5344CB8AC3E}">
        <p14:creationId xmlns:p14="http://schemas.microsoft.com/office/powerpoint/2010/main" val="2200730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27</a:t>
            </a:fld>
            <a:endParaRPr lang="el-GR"/>
          </a:p>
        </p:txBody>
      </p:sp>
    </p:spTree>
    <p:extLst>
      <p:ext uri="{BB962C8B-B14F-4D97-AF65-F5344CB8AC3E}">
        <p14:creationId xmlns:p14="http://schemas.microsoft.com/office/powerpoint/2010/main" val="3240997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28</a:t>
            </a:fld>
            <a:endParaRPr lang="el-GR"/>
          </a:p>
        </p:txBody>
      </p:sp>
    </p:spTree>
    <p:extLst>
      <p:ext uri="{BB962C8B-B14F-4D97-AF65-F5344CB8AC3E}">
        <p14:creationId xmlns:p14="http://schemas.microsoft.com/office/powerpoint/2010/main" val="3932468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29</a:t>
            </a:fld>
            <a:endParaRPr lang="el-GR"/>
          </a:p>
        </p:txBody>
      </p:sp>
    </p:spTree>
    <p:extLst>
      <p:ext uri="{BB962C8B-B14F-4D97-AF65-F5344CB8AC3E}">
        <p14:creationId xmlns:p14="http://schemas.microsoft.com/office/powerpoint/2010/main" val="2165834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30</a:t>
            </a:fld>
            <a:endParaRPr lang="el-GR"/>
          </a:p>
        </p:txBody>
      </p:sp>
    </p:spTree>
    <p:extLst>
      <p:ext uri="{BB962C8B-B14F-4D97-AF65-F5344CB8AC3E}">
        <p14:creationId xmlns:p14="http://schemas.microsoft.com/office/powerpoint/2010/main" val="2931244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31</a:t>
            </a:fld>
            <a:endParaRPr lang="el-GR"/>
          </a:p>
        </p:txBody>
      </p:sp>
    </p:spTree>
    <p:extLst>
      <p:ext uri="{BB962C8B-B14F-4D97-AF65-F5344CB8AC3E}">
        <p14:creationId xmlns:p14="http://schemas.microsoft.com/office/powerpoint/2010/main" val="3878603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32</a:t>
            </a:fld>
            <a:endParaRPr lang="el-GR"/>
          </a:p>
        </p:txBody>
      </p:sp>
    </p:spTree>
    <p:extLst>
      <p:ext uri="{BB962C8B-B14F-4D97-AF65-F5344CB8AC3E}">
        <p14:creationId xmlns:p14="http://schemas.microsoft.com/office/powerpoint/2010/main" val="281392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a:t>
            </a:fld>
            <a:endParaRPr lang="el-GR"/>
          </a:p>
        </p:txBody>
      </p:sp>
    </p:spTree>
    <p:extLst>
      <p:ext uri="{BB962C8B-B14F-4D97-AF65-F5344CB8AC3E}">
        <p14:creationId xmlns:p14="http://schemas.microsoft.com/office/powerpoint/2010/main" val="209341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33</a:t>
            </a:fld>
            <a:endParaRPr lang="el-GR"/>
          </a:p>
        </p:txBody>
      </p:sp>
    </p:spTree>
    <p:extLst>
      <p:ext uri="{BB962C8B-B14F-4D97-AF65-F5344CB8AC3E}">
        <p14:creationId xmlns:p14="http://schemas.microsoft.com/office/powerpoint/2010/main" val="35096109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34</a:t>
            </a:fld>
            <a:endParaRPr lang="el-GR"/>
          </a:p>
        </p:txBody>
      </p:sp>
    </p:spTree>
    <p:extLst>
      <p:ext uri="{BB962C8B-B14F-4D97-AF65-F5344CB8AC3E}">
        <p14:creationId xmlns:p14="http://schemas.microsoft.com/office/powerpoint/2010/main" val="287320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35</a:t>
            </a:fld>
            <a:endParaRPr lang="el-GR"/>
          </a:p>
        </p:txBody>
      </p:sp>
    </p:spTree>
    <p:extLst>
      <p:ext uri="{BB962C8B-B14F-4D97-AF65-F5344CB8AC3E}">
        <p14:creationId xmlns:p14="http://schemas.microsoft.com/office/powerpoint/2010/main" val="271218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36</a:t>
            </a:fld>
            <a:endParaRPr lang="el-GR"/>
          </a:p>
        </p:txBody>
      </p:sp>
    </p:spTree>
    <p:extLst>
      <p:ext uri="{BB962C8B-B14F-4D97-AF65-F5344CB8AC3E}">
        <p14:creationId xmlns:p14="http://schemas.microsoft.com/office/powerpoint/2010/main" val="2343346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37</a:t>
            </a:fld>
            <a:endParaRPr lang="el-GR"/>
          </a:p>
        </p:txBody>
      </p:sp>
    </p:spTree>
    <p:extLst>
      <p:ext uri="{BB962C8B-B14F-4D97-AF65-F5344CB8AC3E}">
        <p14:creationId xmlns:p14="http://schemas.microsoft.com/office/powerpoint/2010/main" val="3117896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38</a:t>
            </a:fld>
            <a:endParaRPr lang="el-GR"/>
          </a:p>
        </p:txBody>
      </p:sp>
    </p:spTree>
    <p:extLst>
      <p:ext uri="{BB962C8B-B14F-4D97-AF65-F5344CB8AC3E}">
        <p14:creationId xmlns:p14="http://schemas.microsoft.com/office/powerpoint/2010/main" val="2320302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39</a:t>
            </a:fld>
            <a:endParaRPr lang="el-GR"/>
          </a:p>
        </p:txBody>
      </p:sp>
    </p:spTree>
    <p:extLst>
      <p:ext uri="{BB962C8B-B14F-4D97-AF65-F5344CB8AC3E}">
        <p14:creationId xmlns:p14="http://schemas.microsoft.com/office/powerpoint/2010/main" val="412984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40</a:t>
            </a:fld>
            <a:endParaRPr lang="el-GR"/>
          </a:p>
        </p:txBody>
      </p:sp>
    </p:spTree>
    <p:extLst>
      <p:ext uri="{BB962C8B-B14F-4D97-AF65-F5344CB8AC3E}">
        <p14:creationId xmlns:p14="http://schemas.microsoft.com/office/powerpoint/2010/main" val="1957921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41</a:t>
            </a:fld>
            <a:endParaRPr lang="el-GR"/>
          </a:p>
        </p:txBody>
      </p:sp>
    </p:spTree>
    <p:extLst>
      <p:ext uri="{BB962C8B-B14F-4D97-AF65-F5344CB8AC3E}">
        <p14:creationId xmlns:p14="http://schemas.microsoft.com/office/powerpoint/2010/main" val="826517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42</a:t>
            </a:fld>
            <a:endParaRPr lang="el-GR"/>
          </a:p>
        </p:txBody>
      </p:sp>
    </p:spTree>
    <p:extLst>
      <p:ext uri="{BB962C8B-B14F-4D97-AF65-F5344CB8AC3E}">
        <p14:creationId xmlns:p14="http://schemas.microsoft.com/office/powerpoint/2010/main" val="50900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a:t>
            </a:fld>
            <a:endParaRPr lang="el-GR"/>
          </a:p>
        </p:txBody>
      </p:sp>
    </p:spTree>
    <p:extLst>
      <p:ext uri="{BB962C8B-B14F-4D97-AF65-F5344CB8AC3E}">
        <p14:creationId xmlns:p14="http://schemas.microsoft.com/office/powerpoint/2010/main" val="3844621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43</a:t>
            </a:fld>
            <a:endParaRPr lang="el-GR"/>
          </a:p>
        </p:txBody>
      </p:sp>
    </p:spTree>
    <p:extLst>
      <p:ext uri="{BB962C8B-B14F-4D97-AF65-F5344CB8AC3E}">
        <p14:creationId xmlns:p14="http://schemas.microsoft.com/office/powerpoint/2010/main" val="3994557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44</a:t>
            </a:fld>
            <a:endParaRPr lang="el-GR"/>
          </a:p>
        </p:txBody>
      </p:sp>
    </p:spTree>
    <p:extLst>
      <p:ext uri="{BB962C8B-B14F-4D97-AF65-F5344CB8AC3E}">
        <p14:creationId xmlns:p14="http://schemas.microsoft.com/office/powerpoint/2010/main" val="2693011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45</a:t>
            </a:fld>
            <a:endParaRPr lang="el-GR"/>
          </a:p>
        </p:txBody>
      </p:sp>
    </p:spTree>
    <p:extLst>
      <p:ext uri="{BB962C8B-B14F-4D97-AF65-F5344CB8AC3E}">
        <p14:creationId xmlns:p14="http://schemas.microsoft.com/office/powerpoint/2010/main" val="3831368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46</a:t>
            </a:fld>
            <a:endParaRPr lang="el-GR"/>
          </a:p>
        </p:txBody>
      </p:sp>
    </p:spTree>
    <p:extLst>
      <p:ext uri="{BB962C8B-B14F-4D97-AF65-F5344CB8AC3E}">
        <p14:creationId xmlns:p14="http://schemas.microsoft.com/office/powerpoint/2010/main" val="2957060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47</a:t>
            </a:fld>
            <a:endParaRPr lang="el-GR"/>
          </a:p>
        </p:txBody>
      </p:sp>
    </p:spTree>
    <p:extLst>
      <p:ext uri="{BB962C8B-B14F-4D97-AF65-F5344CB8AC3E}">
        <p14:creationId xmlns:p14="http://schemas.microsoft.com/office/powerpoint/2010/main" val="4651113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48</a:t>
            </a:fld>
            <a:endParaRPr lang="el-GR"/>
          </a:p>
        </p:txBody>
      </p:sp>
    </p:spTree>
    <p:extLst>
      <p:ext uri="{BB962C8B-B14F-4D97-AF65-F5344CB8AC3E}">
        <p14:creationId xmlns:p14="http://schemas.microsoft.com/office/powerpoint/2010/main" val="697873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49</a:t>
            </a:fld>
            <a:endParaRPr lang="el-GR"/>
          </a:p>
        </p:txBody>
      </p:sp>
    </p:spTree>
    <p:extLst>
      <p:ext uri="{BB962C8B-B14F-4D97-AF65-F5344CB8AC3E}">
        <p14:creationId xmlns:p14="http://schemas.microsoft.com/office/powerpoint/2010/main" val="35726741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50</a:t>
            </a:fld>
            <a:endParaRPr lang="el-GR"/>
          </a:p>
        </p:txBody>
      </p:sp>
    </p:spTree>
    <p:extLst>
      <p:ext uri="{BB962C8B-B14F-4D97-AF65-F5344CB8AC3E}">
        <p14:creationId xmlns:p14="http://schemas.microsoft.com/office/powerpoint/2010/main" val="2929941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51</a:t>
            </a:fld>
            <a:endParaRPr lang="el-GR"/>
          </a:p>
        </p:txBody>
      </p:sp>
    </p:spTree>
    <p:extLst>
      <p:ext uri="{BB962C8B-B14F-4D97-AF65-F5344CB8AC3E}">
        <p14:creationId xmlns:p14="http://schemas.microsoft.com/office/powerpoint/2010/main" val="8657296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52</a:t>
            </a:fld>
            <a:endParaRPr lang="el-GR"/>
          </a:p>
        </p:txBody>
      </p:sp>
    </p:spTree>
    <p:extLst>
      <p:ext uri="{BB962C8B-B14F-4D97-AF65-F5344CB8AC3E}">
        <p14:creationId xmlns:p14="http://schemas.microsoft.com/office/powerpoint/2010/main" val="99091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8</a:t>
            </a:fld>
            <a:endParaRPr lang="el-GR"/>
          </a:p>
        </p:txBody>
      </p:sp>
    </p:spTree>
    <p:extLst>
      <p:ext uri="{BB962C8B-B14F-4D97-AF65-F5344CB8AC3E}">
        <p14:creationId xmlns:p14="http://schemas.microsoft.com/office/powerpoint/2010/main" val="10395970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53</a:t>
            </a:fld>
            <a:endParaRPr lang="el-GR"/>
          </a:p>
        </p:txBody>
      </p:sp>
    </p:spTree>
    <p:extLst>
      <p:ext uri="{BB962C8B-B14F-4D97-AF65-F5344CB8AC3E}">
        <p14:creationId xmlns:p14="http://schemas.microsoft.com/office/powerpoint/2010/main" val="2042571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54</a:t>
            </a:fld>
            <a:endParaRPr lang="el-GR"/>
          </a:p>
        </p:txBody>
      </p:sp>
    </p:spTree>
    <p:extLst>
      <p:ext uri="{BB962C8B-B14F-4D97-AF65-F5344CB8AC3E}">
        <p14:creationId xmlns:p14="http://schemas.microsoft.com/office/powerpoint/2010/main" val="2730572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55</a:t>
            </a:fld>
            <a:endParaRPr lang="el-GR"/>
          </a:p>
        </p:txBody>
      </p:sp>
    </p:spTree>
    <p:extLst>
      <p:ext uri="{BB962C8B-B14F-4D97-AF65-F5344CB8AC3E}">
        <p14:creationId xmlns:p14="http://schemas.microsoft.com/office/powerpoint/2010/main" val="32591398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56</a:t>
            </a:fld>
            <a:endParaRPr lang="el-GR"/>
          </a:p>
        </p:txBody>
      </p:sp>
    </p:spTree>
    <p:extLst>
      <p:ext uri="{BB962C8B-B14F-4D97-AF65-F5344CB8AC3E}">
        <p14:creationId xmlns:p14="http://schemas.microsoft.com/office/powerpoint/2010/main" val="3319549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57</a:t>
            </a:fld>
            <a:endParaRPr lang="el-GR"/>
          </a:p>
        </p:txBody>
      </p:sp>
    </p:spTree>
    <p:extLst>
      <p:ext uri="{BB962C8B-B14F-4D97-AF65-F5344CB8AC3E}">
        <p14:creationId xmlns:p14="http://schemas.microsoft.com/office/powerpoint/2010/main" val="18551906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58</a:t>
            </a:fld>
            <a:endParaRPr lang="el-GR"/>
          </a:p>
        </p:txBody>
      </p:sp>
    </p:spTree>
    <p:extLst>
      <p:ext uri="{BB962C8B-B14F-4D97-AF65-F5344CB8AC3E}">
        <p14:creationId xmlns:p14="http://schemas.microsoft.com/office/powerpoint/2010/main" val="2929851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59</a:t>
            </a:fld>
            <a:endParaRPr lang="el-GR"/>
          </a:p>
        </p:txBody>
      </p:sp>
    </p:spTree>
    <p:extLst>
      <p:ext uri="{BB962C8B-B14F-4D97-AF65-F5344CB8AC3E}">
        <p14:creationId xmlns:p14="http://schemas.microsoft.com/office/powerpoint/2010/main" val="41542894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65</a:t>
            </a:fld>
            <a:endParaRPr lang="el-GR"/>
          </a:p>
        </p:txBody>
      </p:sp>
    </p:spTree>
    <p:extLst>
      <p:ext uri="{BB962C8B-B14F-4D97-AF65-F5344CB8AC3E}">
        <p14:creationId xmlns:p14="http://schemas.microsoft.com/office/powerpoint/2010/main" val="2730485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66</a:t>
            </a:fld>
            <a:endParaRPr lang="el-GR"/>
          </a:p>
        </p:txBody>
      </p:sp>
    </p:spTree>
    <p:extLst>
      <p:ext uri="{BB962C8B-B14F-4D97-AF65-F5344CB8AC3E}">
        <p14:creationId xmlns:p14="http://schemas.microsoft.com/office/powerpoint/2010/main" val="32536222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67</a:t>
            </a:fld>
            <a:endParaRPr lang="el-GR"/>
          </a:p>
        </p:txBody>
      </p:sp>
    </p:spTree>
    <p:extLst>
      <p:ext uri="{BB962C8B-B14F-4D97-AF65-F5344CB8AC3E}">
        <p14:creationId xmlns:p14="http://schemas.microsoft.com/office/powerpoint/2010/main" val="2322734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9</a:t>
            </a:fld>
            <a:endParaRPr lang="el-GR"/>
          </a:p>
        </p:txBody>
      </p:sp>
    </p:spTree>
    <p:extLst>
      <p:ext uri="{BB962C8B-B14F-4D97-AF65-F5344CB8AC3E}">
        <p14:creationId xmlns:p14="http://schemas.microsoft.com/office/powerpoint/2010/main" val="23017216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68</a:t>
            </a:fld>
            <a:endParaRPr lang="el-GR"/>
          </a:p>
        </p:txBody>
      </p:sp>
    </p:spTree>
    <p:extLst>
      <p:ext uri="{BB962C8B-B14F-4D97-AF65-F5344CB8AC3E}">
        <p14:creationId xmlns:p14="http://schemas.microsoft.com/office/powerpoint/2010/main" val="35020104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69</a:t>
            </a:fld>
            <a:endParaRPr lang="el-GR"/>
          </a:p>
        </p:txBody>
      </p:sp>
    </p:spTree>
    <p:extLst>
      <p:ext uri="{BB962C8B-B14F-4D97-AF65-F5344CB8AC3E}">
        <p14:creationId xmlns:p14="http://schemas.microsoft.com/office/powerpoint/2010/main" val="26953370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70</a:t>
            </a:fld>
            <a:endParaRPr lang="el-GR"/>
          </a:p>
        </p:txBody>
      </p:sp>
    </p:spTree>
    <p:extLst>
      <p:ext uri="{BB962C8B-B14F-4D97-AF65-F5344CB8AC3E}">
        <p14:creationId xmlns:p14="http://schemas.microsoft.com/office/powerpoint/2010/main" val="3939164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71</a:t>
            </a:fld>
            <a:endParaRPr lang="el-GR"/>
          </a:p>
        </p:txBody>
      </p:sp>
    </p:spTree>
    <p:extLst>
      <p:ext uri="{BB962C8B-B14F-4D97-AF65-F5344CB8AC3E}">
        <p14:creationId xmlns:p14="http://schemas.microsoft.com/office/powerpoint/2010/main" val="28411757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72</a:t>
            </a:fld>
            <a:endParaRPr lang="el-GR"/>
          </a:p>
        </p:txBody>
      </p:sp>
    </p:spTree>
    <p:extLst>
      <p:ext uri="{BB962C8B-B14F-4D97-AF65-F5344CB8AC3E}">
        <p14:creationId xmlns:p14="http://schemas.microsoft.com/office/powerpoint/2010/main" val="216755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10</a:t>
            </a:fld>
            <a:endParaRPr lang="el-GR"/>
          </a:p>
        </p:txBody>
      </p:sp>
    </p:spTree>
    <p:extLst>
      <p:ext uri="{BB962C8B-B14F-4D97-AF65-F5344CB8AC3E}">
        <p14:creationId xmlns:p14="http://schemas.microsoft.com/office/powerpoint/2010/main" val="393160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11</a:t>
            </a:fld>
            <a:endParaRPr lang="el-GR"/>
          </a:p>
        </p:txBody>
      </p:sp>
    </p:spTree>
    <p:extLst>
      <p:ext uri="{BB962C8B-B14F-4D97-AF65-F5344CB8AC3E}">
        <p14:creationId xmlns:p14="http://schemas.microsoft.com/office/powerpoint/2010/main" val="21816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93723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473139" cy="369332"/>
          </a:xfrm>
          <a:prstGeom prst="rect">
            <a:avLst/>
          </a:prstGeom>
          <a:solidFill>
            <a:schemeClr val="bg1"/>
          </a:solidFill>
        </p:spPr>
        <p:txBody>
          <a:bodyPr wrap="square">
            <a:spAutoFit/>
          </a:bodyPr>
          <a:lstStyle/>
          <a:p>
            <a:pPr algn="l"/>
            <a:r>
              <a:rPr lang="fr-FR" noProof="0" dirty="0">
                <a:solidFill>
                  <a:srgbClr val="1A7EBA"/>
                </a:solidFill>
                <a:effectLst/>
              </a:rPr>
              <a:t>Besoins Humains fondamentaux</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2" y="12069"/>
            <a:ext cx="3244538" cy="369332"/>
          </a:xfrm>
          <a:prstGeom prst="rect">
            <a:avLst/>
          </a:prstGeom>
          <a:solidFill>
            <a:schemeClr val="bg1"/>
          </a:solidFill>
        </p:spPr>
        <p:txBody>
          <a:bodyPr wrap="square">
            <a:spAutoFit/>
          </a:bodyPr>
          <a:lstStyle/>
          <a:p>
            <a:pPr algn="l"/>
            <a:r>
              <a:rPr lang="fr-FR" noProof="0" dirty="0">
                <a:solidFill>
                  <a:srgbClr val="1A7EBA"/>
                </a:solidFill>
                <a:effectLst/>
              </a:rPr>
              <a:t>Besoins Humains fondamentaux</a:t>
            </a:r>
          </a:p>
        </p:txBody>
      </p:sp>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Tree>
    <p:extLst>
      <p:ext uri="{BB962C8B-B14F-4D97-AF65-F5344CB8AC3E}">
        <p14:creationId xmlns:p14="http://schemas.microsoft.com/office/powerpoint/2010/main" val="92932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565101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5/08/13/20/06/flower-887443_960_720.jp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cdn.pixabay.com/photo/2017/04/05/01/15/ocean-2203720_960_720.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pixabay.com/service/licens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https://pixabay.com/service/licens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dn.pixabay.com/photo/2020/04/23/07/11/arrows-5081423_960_720.jpg" TargetMode="External"/><Relationship Id="rId5" Type="http://schemas.openxmlformats.org/officeDocument/2006/relationships/image" Target="../media/image28.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6/11/19/12/25/art-1839006__340.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cdn.pixabay.com/photo/2014/08/27/13/28/mother-429158_960_720.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6/10/16/21/13/drinks-1746272_960_720.jp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5.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2.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s://training.european-heart.eu/modules/document/file.php/TMA101/ExercisesFR/Cells.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image" Target="../media/image22.jpeg"/><Relationship Id="rId7" Type="http://schemas.openxmlformats.org/officeDocument/2006/relationships/hyperlink" Target="https://cdn.pixabay.com/photo/2015/06/25/17/56/people-821624_960_720.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pixabay.com/service/license/" TargetMode="External"/><Relationship Id="rId4" Type="http://schemas.openxmlformats.org/officeDocument/2006/relationships/hyperlink" Target="https://cdn.pixabay.com/photo/2014/04/05/11/40/punch-316605_960_720.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hyperlink" Target="https://pixabay.com/service/license/"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cdn.pixabay.com/photo/2016/10/11/00/52/children-1730248_960_720.jpg" TargetMode="External"/><Relationship Id="rId5" Type="http://schemas.openxmlformats.org/officeDocument/2006/relationships/hyperlink" Target="https://cdn.pixabay.com/photo/2014/08/05/10/27/iphone-410311_960_720.jpg" TargetMode="Externa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0.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1.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FR/Exercise1-FR.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FR/Exercise2-FR.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FR/Exercise3-FR.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FR/Exercise4-FR.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FR/Exercise5-FR.pdf"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hyperlink" Target="https://training.european-heart.eu/modules/document/file.php/TMA101/ExercisesFR/Exercise6-FR.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1.xml"/><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diagramLayout" Target="../diagrams/layout1.xml"/><Relationship Id="rId5" Type="http://schemas.openxmlformats.org/officeDocument/2006/relationships/image" Target="../media/image16.jpeg"/><Relationship Id="rId10" Type="http://schemas.openxmlformats.org/officeDocument/2006/relationships/diagramData" Target="../diagrams/data1.xml"/><Relationship Id="rId4" Type="http://schemas.openxmlformats.org/officeDocument/2006/relationships/image" Target="../media/image15.svg"/><Relationship Id="rId9" Type="http://schemas.openxmlformats.org/officeDocument/2006/relationships/image" Target="../media/image20.jpeg"/><Relationship Id="rId14" Type="http://schemas.microsoft.com/office/2007/relationships/diagramDrawing" Target="../diagrams/drawing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3.png"/><Relationship Id="rId4"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072995" y="2596937"/>
            <a:ext cx="8686800" cy="2387600"/>
          </a:xfrm>
        </p:spPr>
        <p:txBody>
          <a:bodyPr>
            <a:normAutofit fontScale="90000"/>
          </a:bodyPr>
          <a:lstStyle/>
          <a:p>
            <a:pPr algn="r"/>
            <a:r>
              <a:rPr lang="fr-FR" sz="7200" dirty="0">
                <a:solidFill>
                  <a:srgbClr val="FBE82A"/>
                </a:solidFill>
                <a:effectLst>
                  <a:outerShdw blurRad="38100" dist="38100" dir="2700000" algn="tl">
                    <a:srgbClr val="000000">
                      <a:alpha val="43137"/>
                    </a:srgbClr>
                  </a:outerShdw>
                </a:effectLst>
              </a:rPr>
              <a:t>1. Besoins Humains fondamentaux</a:t>
            </a:r>
            <a:br>
              <a:rPr lang="fr-FR" sz="7200" dirty="0">
                <a:solidFill>
                  <a:srgbClr val="FBE82A"/>
                </a:solidFill>
                <a:effectLst>
                  <a:outerShdw blurRad="38100" dist="38100" dir="2700000" algn="tl">
                    <a:srgbClr val="000000">
                      <a:alpha val="43137"/>
                    </a:srgbClr>
                  </a:outerShdw>
                </a:effectLst>
              </a:rPr>
            </a:br>
            <a:br>
              <a:rPr lang="fr-FR" sz="1800" b="1"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fr-FR" sz="1800" b="1"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Auteurs</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fr-FR"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Susanne Linde et Klaus Linde-</a:t>
            </a:r>
            <a:r>
              <a:rPr lang="fr-FR" sz="18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Leimer</a:t>
            </a:r>
            <a:br>
              <a:rPr lang="en-GB" sz="18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US" sz="1300" b="1"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Graphisme</a:t>
            </a:r>
            <a:br>
              <a:rPr lang="en-GB" sz="13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br>
            <a:r>
              <a:rPr lang="en-GB" sz="13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Greek Universities Network (GUnet), </a:t>
            </a:r>
            <a:r>
              <a:rPr lang="en-GB" sz="13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Blickpunkt</a:t>
            </a:r>
            <a:r>
              <a:rPr lang="en-GB" sz="1300" dirty="0">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 </a:t>
            </a:r>
            <a:r>
              <a:rPr lang="en-GB" sz="1300" dirty="0" err="1">
                <a:solidFill>
                  <a:schemeClr val="bg1">
                    <a:lumMod val="65000"/>
                  </a:schemeClr>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Identität</a:t>
            </a:r>
            <a:endParaRPr lang="fr-FR" sz="1800" dirty="0">
              <a:solidFill>
                <a:srgbClr val="FBE82A"/>
              </a:solidFill>
              <a:effectLst>
                <a:outerShdw blurRad="38100" dist="38100" dir="2700000" algn="tl">
                  <a:srgbClr val="000000">
                    <a:alpha val="43137"/>
                  </a:srgbClr>
                </a:outerShdw>
              </a:effectLst>
            </a:endParaRP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1438416" y="4482571"/>
            <a:ext cx="9144000" cy="1655762"/>
          </a:xfrm>
        </p:spPr>
        <p:txBody>
          <a:bodyPr>
            <a:normAutofit/>
          </a:bodyPr>
          <a:lstStyle/>
          <a:p>
            <a:endParaRPr lang="fr-FR" sz="3200"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899" y="6380247"/>
            <a:ext cx="7303099"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r>
              <a:rPr lang="fr-FR" sz="900" b="0" i="0" dirty="0">
                <a:solidFill>
                  <a:schemeClr val="bg1">
                    <a:lumMod val="50000"/>
                  </a:schemeClr>
                </a:solidFill>
                <a:effectLst/>
                <a:latin typeface="+mj-lt"/>
              </a:rPr>
              <a:t>.</a:t>
            </a:r>
            <a:endParaRPr lang="fr-FR" sz="900" dirty="0">
              <a:solidFill>
                <a:schemeClr val="bg1">
                  <a:lumMod val="50000"/>
                </a:schemeClr>
              </a:solidFill>
              <a:latin typeface="+mj-lt"/>
            </a:endParaRP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5"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48726" y="6295421"/>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8CE804-7A91-4544-B1C1-FFC1F99B0745}"/>
              </a:ext>
            </a:extLst>
          </p:cNvPr>
          <p:cNvSpPr>
            <a:spLocks noGrp="1"/>
          </p:cNvSpPr>
          <p:nvPr>
            <p:ph type="title"/>
          </p:nvPr>
        </p:nvSpPr>
        <p:spPr/>
        <p:txBody>
          <a:bodyPr/>
          <a:lstStyle/>
          <a:p>
            <a:r>
              <a:rPr lang="en-US" dirty="0"/>
              <a:t>Sentiments</a:t>
            </a:r>
            <a:endParaRPr lang="el-GR" dirty="0"/>
          </a:p>
        </p:txBody>
      </p:sp>
      <p:sp>
        <p:nvSpPr>
          <p:cNvPr id="3" name="Θέση περιεχομένου 2">
            <a:extLst>
              <a:ext uri="{FF2B5EF4-FFF2-40B4-BE49-F238E27FC236}">
                <a16:creationId xmlns:a16="http://schemas.microsoft.com/office/drawing/2014/main" id="{4179288D-76E7-489E-A345-2096C4E7FC39}"/>
              </a:ext>
            </a:extLst>
          </p:cNvPr>
          <p:cNvSpPr>
            <a:spLocks noGrp="1"/>
          </p:cNvSpPr>
          <p:nvPr>
            <p:ph idx="1"/>
          </p:nvPr>
        </p:nvSpPr>
        <p:spPr>
          <a:xfrm>
            <a:off x="838199" y="1930400"/>
            <a:ext cx="6514323" cy="4927600"/>
          </a:xfrm>
        </p:spPr>
        <p:txBody>
          <a:bodyPr>
            <a:normAutofit/>
          </a:bodyPr>
          <a:lstStyle/>
          <a:p>
            <a:pPr marL="0" indent="0">
              <a:lnSpc>
                <a:spcPct val="107000"/>
              </a:lnSpc>
              <a:spcAft>
                <a:spcPts val="800"/>
              </a:spcAft>
              <a:buNone/>
            </a:pPr>
            <a:r>
              <a:rPr lang="fr-FR" sz="2400" b="1" dirty="0">
                <a:latin typeface="Calibri" panose="020F0502020204030204" pitchFamily="34" charset="0"/>
                <a:ea typeface="Calibri" panose="020F0502020204030204" pitchFamily="34" charset="0"/>
              </a:rPr>
              <a:t>Pour résumer, les sentiments sont ce qui nous bousculent et nous poussent à l’action</a:t>
            </a:r>
            <a:r>
              <a:rPr lang="en-GB" sz="2400" b="1" dirty="0">
                <a:effectLst/>
                <a:latin typeface="Calibri" panose="020F0502020204030204" pitchFamily="34" charset="0"/>
                <a:ea typeface="Calibri" panose="020F0502020204030204" pitchFamily="34" charset="0"/>
              </a:rPr>
              <a:t>.</a:t>
            </a:r>
            <a:endParaRPr lang="el-GR" sz="2400" b="1" dirty="0">
              <a:effectLst/>
              <a:latin typeface="Calibri" panose="020F0502020204030204" pitchFamily="34" charset="0"/>
              <a:ea typeface="Calibri" panose="020F0502020204030204" pitchFamily="34" charset="0"/>
            </a:endParaRPr>
          </a:p>
          <a:p>
            <a:pPr marL="0" indent="0">
              <a:lnSpc>
                <a:spcPct val="107000"/>
              </a:lnSpc>
              <a:spcAft>
                <a:spcPts val="800"/>
              </a:spcAft>
              <a:buNone/>
            </a:pPr>
            <a:r>
              <a:rPr lang="fr-FR" sz="2400" dirty="0">
                <a:latin typeface="Calibri" panose="020F0502020204030204" pitchFamily="34" charset="0"/>
                <a:ea typeface="Calibri" panose="020F0502020204030204" pitchFamily="34" charset="0"/>
              </a:rPr>
              <a:t>Si vous prenez un instant pour y réfléchir, vous pourrez identifier dans tout comportement humain un besoin fondamental qui a motivé la personne concernée à agir</a:t>
            </a:r>
            <a:r>
              <a:rPr lang="en-GB" sz="2400" dirty="0">
                <a:effectLst/>
                <a:latin typeface="Calibri" panose="020F0502020204030204" pitchFamily="34" charset="0"/>
                <a:ea typeface="Calibri" panose="020F0502020204030204" pitchFamily="34" charset="0"/>
              </a:rPr>
              <a:t>. </a:t>
            </a:r>
          </a:p>
        </p:txBody>
      </p:sp>
      <p:sp>
        <p:nvSpPr>
          <p:cNvPr id="4" name="Ορθογώνιο 3">
            <a:extLst>
              <a:ext uri="{FF2B5EF4-FFF2-40B4-BE49-F238E27FC236}">
                <a16:creationId xmlns:a16="http://schemas.microsoft.com/office/drawing/2014/main" id="{46BA1078-0729-43F4-9889-EA473A13EE8B}"/>
              </a:ext>
            </a:extLst>
          </p:cNvPr>
          <p:cNvSpPr/>
          <p:nvPr/>
        </p:nvSpPr>
        <p:spPr>
          <a:xfrm>
            <a:off x="7445739" y="2220079"/>
            <a:ext cx="4444294" cy="1200329"/>
          </a:xfrm>
          <a:prstGeom prst="rect">
            <a:avLst/>
          </a:prstGeom>
          <a:noFill/>
        </p:spPr>
        <p:txBody>
          <a:bodyPr wrap="none" lIns="91440" tIns="45720" rIns="91440" bIns="45720">
            <a:spAutoFit/>
          </a:bodyPr>
          <a:lstStyle/>
          <a:p>
            <a:pPr algn="ctr"/>
            <a:r>
              <a:rPr lang="en-US" sz="7200" b="1" dirty="0">
                <a:ln w="6600">
                  <a:solidFill>
                    <a:srgbClr val="F68122"/>
                  </a:solidFill>
                  <a:prstDash val="solid"/>
                </a:ln>
                <a:solidFill>
                  <a:srgbClr val="FFFFFF"/>
                </a:solidFill>
                <a:effectLst>
                  <a:glow rad="139700">
                    <a:schemeClr val="accent2">
                      <a:satMod val="175000"/>
                      <a:alpha val="40000"/>
                    </a:schemeClr>
                  </a:glow>
                  <a:outerShdw dist="38100" dir="2700000" algn="tl" rotWithShape="0">
                    <a:schemeClr val="accent2"/>
                  </a:outerShdw>
                </a:effectLst>
              </a:rPr>
              <a:t>sentiments</a:t>
            </a:r>
            <a:endParaRPr lang="el-GR" sz="7200" b="1" cap="none" spc="0" dirty="0">
              <a:ln w="6600">
                <a:solidFill>
                  <a:srgbClr val="F68122"/>
                </a:solidFill>
                <a:prstDash val="solid"/>
              </a:ln>
              <a:solidFill>
                <a:srgbClr val="FFFFFF"/>
              </a:solidFill>
              <a:effectLst>
                <a:glow rad="139700">
                  <a:schemeClr val="accent2">
                    <a:satMod val="175000"/>
                    <a:alpha val="40000"/>
                  </a:schemeClr>
                </a:glow>
                <a:outerShdw dist="38100" dir="2700000" algn="tl" rotWithShape="0">
                  <a:schemeClr val="accent2"/>
                </a:outerShdw>
              </a:effectLst>
            </a:endParaRPr>
          </a:p>
        </p:txBody>
      </p:sp>
      <p:sp>
        <p:nvSpPr>
          <p:cNvPr id="7" name="TextBox 6">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endParaRPr lang="el-G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404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8CE804-7A91-4544-B1C1-FFC1F99B0745}"/>
              </a:ext>
            </a:extLst>
          </p:cNvPr>
          <p:cNvSpPr>
            <a:spLocks noGrp="1"/>
          </p:cNvSpPr>
          <p:nvPr>
            <p:ph type="title"/>
          </p:nvPr>
        </p:nvSpPr>
        <p:spPr>
          <a:xfrm>
            <a:off x="838200" y="365125"/>
            <a:ext cx="11487150" cy="1325563"/>
          </a:xfrm>
        </p:spPr>
        <p:txBody>
          <a:bodyPr>
            <a:normAutofit/>
          </a:bodyPr>
          <a:lstStyle/>
          <a:p>
            <a:r>
              <a:rPr lang="fr-FR" sz="4000" dirty="0"/>
              <a:t>Les 5 besoins humains fondamentaux, William </a:t>
            </a:r>
            <a:r>
              <a:rPr lang="fr-FR" sz="4000" dirty="0" err="1"/>
              <a:t>Glasser</a:t>
            </a:r>
            <a:endParaRPr lang="fr-FR" sz="4000" dirty="0"/>
          </a:p>
        </p:txBody>
      </p:sp>
      <p:sp>
        <p:nvSpPr>
          <p:cNvPr id="3" name="Θέση περιεχομένου 2">
            <a:extLst>
              <a:ext uri="{FF2B5EF4-FFF2-40B4-BE49-F238E27FC236}">
                <a16:creationId xmlns:a16="http://schemas.microsoft.com/office/drawing/2014/main" id="{4179288D-76E7-489E-A345-2096C4E7FC39}"/>
              </a:ext>
            </a:extLst>
          </p:cNvPr>
          <p:cNvSpPr>
            <a:spLocks noGrp="1"/>
          </p:cNvSpPr>
          <p:nvPr>
            <p:ph idx="1"/>
          </p:nvPr>
        </p:nvSpPr>
        <p:spPr>
          <a:xfrm>
            <a:off x="838199" y="1883038"/>
            <a:ext cx="6125264" cy="4720962"/>
          </a:xfrm>
        </p:spPr>
        <p:txBody>
          <a:bodyPr>
            <a:normAutofit/>
          </a:bodyPr>
          <a:lstStyle/>
          <a:p>
            <a:pPr marL="0" indent="0">
              <a:lnSpc>
                <a:spcPct val="107000"/>
              </a:lnSpc>
              <a:spcAft>
                <a:spcPts val="800"/>
              </a:spcAft>
              <a:buNone/>
            </a:pPr>
            <a:r>
              <a:rPr lang="fr-FR" sz="2400" dirty="0">
                <a:latin typeface="Calibri" panose="020F0502020204030204" pitchFamily="34" charset="0"/>
                <a:ea typeface="Calibri" panose="020F0502020204030204" pitchFamily="34" charset="0"/>
              </a:rPr>
              <a:t>Il existe différentes classifications de ces besoins</a:t>
            </a:r>
            <a:r>
              <a:rPr lang="fr-FR" sz="2400" dirty="0">
                <a:effectLst/>
                <a:latin typeface="Calibri" panose="020F0502020204030204" pitchFamily="34" charset="0"/>
                <a:ea typeface="Calibri" panose="020F0502020204030204" pitchFamily="34" charset="0"/>
              </a:rPr>
              <a:t>. </a:t>
            </a:r>
          </a:p>
          <a:p>
            <a:pPr>
              <a:lnSpc>
                <a:spcPct val="107000"/>
              </a:lnSpc>
              <a:spcAft>
                <a:spcPts val="800"/>
              </a:spcAft>
            </a:pPr>
            <a:r>
              <a:rPr lang="fr-FR" sz="2400" dirty="0">
                <a:latin typeface="Calibri" panose="020F0502020204030204" pitchFamily="34" charset="0"/>
                <a:ea typeface="Calibri" panose="020F0502020204030204" pitchFamily="34" charset="0"/>
              </a:rPr>
              <a:t>Mais nous nous sommes arrêtés sur les 5 besoins décrits par </a:t>
            </a:r>
            <a:r>
              <a:rPr lang="fr-FR" sz="2400" b="1" dirty="0">
                <a:latin typeface="Calibri" panose="020F0502020204030204" pitchFamily="34" charset="0"/>
                <a:ea typeface="Calibri" panose="020F0502020204030204" pitchFamily="34" charset="0"/>
              </a:rPr>
              <a:t>William </a:t>
            </a:r>
            <a:r>
              <a:rPr lang="fr-FR" sz="2400" b="1" dirty="0" err="1">
                <a:latin typeface="Calibri" panose="020F0502020204030204" pitchFamily="34" charset="0"/>
                <a:ea typeface="Calibri" panose="020F0502020204030204" pitchFamily="34" charset="0"/>
              </a:rPr>
              <a:t>Glasser</a:t>
            </a:r>
            <a:r>
              <a:rPr lang="fr-FR" sz="2400" b="1" dirty="0">
                <a:latin typeface="Calibri" panose="020F0502020204030204" pitchFamily="34" charset="0"/>
                <a:ea typeface="Calibri" panose="020F0502020204030204" pitchFamily="34" charset="0"/>
              </a:rPr>
              <a:t> </a:t>
            </a:r>
            <a:r>
              <a:rPr lang="fr-FR" sz="2400" dirty="0">
                <a:latin typeface="Calibri" panose="020F0502020204030204" pitchFamily="34" charset="0"/>
                <a:ea typeface="Calibri" panose="020F0502020204030204" pitchFamily="34" charset="0"/>
              </a:rPr>
              <a:t>dans sa théorie du choix</a:t>
            </a:r>
            <a:r>
              <a:rPr lang="fr-FR" sz="2400" dirty="0">
                <a:effectLst/>
                <a:latin typeface="Calibri" panose="020F0502020204030204" pitchFamily="34" charset="0"/>
                <a:ea typeface="Calibri" panose="020F0502020204030204" pitchFamily="34" charset="0"/>
              </a:rPr>
              <a:t>. </a:t>
            </a:r>
          </a:p>
          <a:p>
            <a:pPr marL="0" indent="0">
              <a:lnSpc>
                <a:spcPct val="107000"/>
              </a:lnSpc>
              <a:spcAft>
                <a:spcPts val="800"/>
              </a:spcAft>
              <a:buNone/>
            </a:pPr>
            <a:r>
              <a:rPr lang="fr-FR" sz="2400" i="1" dirty="0">
                <a:solidFill>
                  <a:srgbClr val="1A7EBA"/>
                </a:solidFill>
                <a:latin typeface="Calibri" panose="020F0502020204030204" pitchFamily="34" charset="0"/>
                <a:ea typeface="Calibri" panose="020F0502020204030204" pitchFamily="34" charset="0"/>
              </a:rPr>
              <a:t>Pourquoi? </a:t>
            </a:r>
            <a:endParaRPr lang="fr-FR" sz="2400" i="1" dirty="0">
              <a:solidFill>
                <a:srgbClr val="1A7EBA"/>
              </a:solidFill>
              <a:effectLst/>
              <a:latin typeface="Calibri" panose="020F0502020204030204" pitchFamily="34" charset="0"/>
              <a:ea typeface="Calibri" panose="020F0502020204030204" pitchFamily="34" charset="0"/>
            </a:endParaRPr>
          </a:p>
          <a:p>
            <a:pPr>
              <a:lnSpc>
                <a:spcPct val="107000"/>
              </a:lnSpc>
              <a:spcAft>
                <a:spcPts val="800"/>
              </a:spcAft>
            </a:pPr>
            <a:r>
              <a:rPr lang="fr-FR" sz="2400" dirty="0">
                <a:latin typeface="Calibri" panose="020F0502020204030204" pitchFamily="34" charset="0"/>
                <a:ea typeface="Calibri" panose="020F0502020204030204" pitchFamily="34" charset="0"/>
              </a:rPr>
              <a:t>Parce que nous en avons une bonne expérience déjà et pensons que cette théorie est très utile dans la pratique</a:t>
            </a:r>
            <a:r>
              <a:rPr lang="fr-FR" sz="2400" dirty="0">
                <a:effectLst/>
                <a:latin typeface="Calibri" panose="020F0502020204030204" pitchFamily="34" charset="0"/>
                <a:ea typeface="Calibri" panose="020F0502020204030204" pitchFamily="34" charset="0"/>
              </a:rPr>
              <a:t>!</a:t>
            </a:r>
          </a:p>
          <a:p>
            <a:pPr marL="0" indent="0">
              <a:buNone/>
            </a:pPr>
            <a:endParaRPr lang="fr-FR" sz="3600" dirty="0"/>
          </a:p>
        </p:txBody>
      </p:sp>
      <p:sp>
        <p:nvSpPr>
          <p:cNvPr id="11" name="Ορθογώνιο 10">
            <a:extLst>
              <a:ext uri="{FF2B5EF4-FFF2-40B4-BE49-F238E27FC236}">
                <a16:creationId xmlns:a16="http://schemas.microsoft.com/office/drawing/2014/main" id="{174BD135-1EBD-4B4A-9747-CE6223F525AA}"/>
              </a:ext>
            </a:extLst>
          </p:cNvPr>
          <p:cNvSpPr/>
          <p:nvPr/>
        </p:nvSpPr>
        <p:spPr>
          <a:xfrm>
            <a:off x="7791324" y="2529369"/>
            <a:ext cx="1987211" cy="646331"/>
          </a:xfrm>
          <a:prstGeom prst="rect">
            <a:avLst/>
          </a:prstGeom>
          <a:noFill/>
        </p:spPr>
        <p:txBody>
          <a:bodyPr wrap="none" lIns="91440" tIns="45720" rIns="91440" bIns="45720">
            <a:spAutoFit/>
          </a:bodyPr>
          <a:lstStyle/>
          <a:p>
            <a:pPr algn="ctr"/>
            <a:r>
              <a:rPr lang="fr-FR" sz="3600" b="1" dirty="0">
                <a:ln w="12700" cmpd="sng">
                  <a:solidFill>
                    <a:schemeClr val="accent4"/>
                  </a:solidFill>
                  <a:prstDash val="solid"/>
                </a:ln>
                <a:solidFill>
                  <a:schemeClr val="bg1"/>
                </a:solidFill>
              </a:rPr>
              <a:t>2</a:t>
            </a:r>
            <a:r>
              <a:rPr lang="fr-FR" sz="3600" b="1" cap="none" spc="0" dirty="0">
                <a:ln w="12700" cmpd="sng">
                  <a:solidFill>
                    <a:schemeClr val="accent4"/>
                  </a:solidFill>
                  <a:prstDash val="solid"/>
                </a:ln>
                <a:solidFill>
                  <a:schemeClr val="bg1"/>
                </a:solidFill>
                <a:effectLst/>
              </a:rPr>
              <a:t>. </a:t>
            </a:r>
            <a:r>
              <a:rPr lang="fr-FR" sz="3600" b="1" dirty="0">
                <a:ln w="12700" cmpd="sng">
                  <a:solidFill>
                    <a:schemeClr val="accent4"/>
                  </a:solidFill>
                  <a:prstDash val="solid"/>
                </a:ln>
                <a:solidFill>
                  <a:schemeClr val="bg1"/>
                </a:solidFill>
              </a:rPr>
              <a:t>Liberté</a:t>
            </a:r>
            <a:endParaRPr lang="fr-FR" sz="3600" b="1" cap="none" spc="0" dirty="0">
              <a:ln w="12700" cmpd="sng">
                <a:solidFill>
                  <a:schemeClr val="accent4"/>
                </a:solidFill>
                <a:prstDash val="solid"/>
              </a:ln>
              <a:solidFill>
                <a:schemeClr val="bg1"/>
              </a:solidFill>
              <a:effectLst/>
            </a:endParaRPr>
          </a:p>
        </p:txBody>
      </p:sp>
      <p:sp>
        <p:nvSpPr>
          <p:cNvPr id="12" name="Ορθογώνιο 11">
            <a:extLst>
              <a:ext uri="{FF2B5EF4-FFF2-40B4-BE49-F238E27FC236}">
                <a16:creationId xmlns:a16="http://schemas.microsoft.com/office/drawing/2014/main" id="{CD816BFD-CDED-4824-9024-62297982B40B}"/>
              </a:ext>
            </a:extLst>
          </p:cNvPr>
          <p:cNvSpPr/>
          <p:nvPr/>
        </p:nvSpPr>
        <p:spPr>
          <a:xfrm>
            <a:off x="7026607" y="4275339"/>
            <a:ext cx="4576894" cy="646331"/>
          </a:xfrm>
          <a:prstGeom prst="rect">
            <a:avLst/>
          </a:prstGeom>
          <a:noFill/>
        </p:spPr>
        <p:txBody>
          <a:bodyPr wrap="none" lIns="91440" tIns="45720" rIns="91440" bIns="45720">
            <a:spAutoFit/>
          </a:bodyPr>
          <a:lstStyle/>
          <a:p>
            <a:pPr algn="ctr"/>
            <a:r>
              <a:rPr lang="fr-F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 Pouvoir et influence</a:t>
            </a:r>
          </a:p>
        </p:txBody>
      </p:sp>
      <p:sp>
        <p:nvSpPr>
          <p:cNvPr id="13" name="Ορθογώνιο 12">
            <a:extLst>
              <a:ext uri="{FF2B5EF4-FFF2-40B4-BE49-F238E27FC236}">
                <a16:creationId xmlns:a16="http://schemas.microsoft.com/office/drawing/2014/main" id="{55C7D27B-C56E-4A86-A6F9-6D438BA89CF3}"/>
              </a:ext>
            </a:extLst>
          </p:cNvPr>
          <p:cNvSpPr/>
          <p:nvPr/>
        </p:nvSpPr>
        <p:spPr>
          <a:xfrm>
            <a:off x="7286692" y="1883038"/>
            <a:ext cx="3966214" cy="646331"/>
          </a:xfrm>
          <a:prstGeom prst="rect">
            <a:avLst/>
          </a:prstGeom>
          <a:noFill/>
        </p:spPr>
        <p:txBody>
          <a:bodyPr wrap="none" lIns="91440" tIns="45720" rIns="91440" bIns="45720">
            <a:spAutoFit/>
          </a:bodyPr>
          <a:lstStyle/>
          <a:p>
            <a:pPr algn="ctr"/>
            <a:r>
              <a:rPr lang="fr-FR" sz="3600" b="1" dirty="0">
                <a:ln w="12700" cmpd="sng">
                  <a:solidFill>
                    <a:srgbClr val="92D050"/>
                  </a:solidFill>
                  <a:prstDash val="solid"/>
                </a:ln>
                <a:solidFill>
                  <a:schemeClr val="bg1"/>
                </a:solidFill>
              </a:rPr>
              <a:t>1. Sécurité et survie</a:t>
            </a:r>
          </a:p>
        </p:txBody>
      </p:sp>
      <p:sp>
        <p:nvSpPr>
          <p:cNvPr id="4" name="Ορθογώνιο 3">
            <a:extLst>
              <a:ext uri="{FF2B5EF4-FFF2-40B4-BE49-F238E27FC236}">
                <a16:creationId xmlns:a16="http://schemas.microsoft.com/office/drawing/2014/main" id="{D27F8733-99F0-400A-927C-0CF19FF74863}"/>
              </a:ext>
            </a:extLst>
          </p:cNvPr>
          <p:cNvSpPr/>
          <p:nvPr/>
        </p:nvSpPr>
        <p:spPr>
          <a:xfrm>
            <a:off x="6566110" y="3358076"/>
            <a:ext cx="5214121" cy="646331"/>
          </a:xfrm>
          <a:prstGeom prst="rect">
            <a:avLst/>
          </a:prstGeom>
          <a:noFill/>
        </p:spPr>
        <p:txBody>
          <a:bodyPr wrap="none" lIns="91440" tIns="45720" rIns="91440" bIns="45720">
            <a:spAutoFit/>
          </a:bodyPr>
          <a:lstStyle/>
          <a:p>
            <a:pPr algn="ctr"/>
            <a:r>
              <a:rPr lang="fr-FR" sz="3600" b="1" dirty="0">
                <a:ln w="6600">
                  <a:solidFill>
                    <a:srgbClr val="E12A3C"/>
                  </a:solidFill>
                  <a:prstDash val="solid"/>
                </a:ln>
                <a:solidFill>
                  <a:schemeClr val="bg1"/>
                </a:solidFill>
              </a:rPr>
              <a:t>3</a:t>
            </a:r>
            <a:r>
              <a:rPr lang="fr-FR" sz="3600" b="1" cap="none" spc="0" dirty="0">
                <a:ln w="6600">
                  <a:solidFill>
                    <a:srgbClr val="E12A3C"/>
                  </a:solidFill>
                  <a:prstDash val="solid"/>
                </a:ln>
                <a:solidFill>
                  <a:schemeClr val="bg1"/>
                </a:solidFill>
              </a:rPr>
              <a:t>. </a:t>
            </a:r>
            <a:r>
              <a:rPr lang="fr-FR" sz="3600" b="1" dirty="0">
                <a:ln w="6600">
                  <a:solidFill>
                    <a:srgbClr val="E12A3C"/>
                  </a:solidFill>
                  <a:prstDash val="solid"/>
                </a:ln>
                <a:solidFill>
                  <a:schemeClr val="bg1"/>
                </a:solidFill>
              </a:rPr>
              <a:t>Amour et appartenance</a:t>
            </a:r>
            <a:endParaRPr lang="fr-FR" sz="3600" b="1" cap="none" spc="0" dirty="0">
              <a:ln w="6600">
                <a:solidFill>
                  <a:srgbClr val="E12A3C"/>
                </a:solidFill>
                <a:prstDash val="solid"/>
              </a:ln>
              <a:solidFill>
                <a:schemeClr val="bg1"/>
              </a:solidFill>
            </a:endParaRPr>
          </a:p>
        </p:txBody>
      </p:sp>
      <p:sp>
        <p:nvSpPr>
          <p:cNvPr id="5" name="Ορθογώνιο 4">
            <a:extLst>
              <a:ext uri="{FF2B5EF4-FFF2-40B4-BE49-F238E27FC236}">
                <a16:creationId xmlns:a16="http://schemas.microsoft.com/office/drawing/2014/main" id="{051F93E8-C3C7-4524-A0EC-06081E854CC0}"/>
              </a:ext>
            </a:extLst>
          </p:cNvPr>
          <p:cNvSpPr/>
          <p:nvPr/>
        </p:nvSpPr>
        <p:spPr>
          <a:xfrm>
            <a:off x="7203247" y="5165504"/>
            <a:ext cx="1808508" cy="646331"/>
          </a:xfrm>
          <a:prstGeom prst="rect">
            <a:avLst/>
          </a:prstGeom>
          <a:noFill/>
        </p:spPr>
        <p:txBody>
          <a:bodyPr wrap="none" lIns="91440" tIns="45720" rIns="91440" bIns="45720">
            <a:spAutoFit/>
          </a:bodyPr>
          <a:lstStyle/>
          <a:p>
            <a:pPr algn="ctr"/>
            <a:r>
              <a:rPr lang="fr-FR" sz="3600" b="1" cap="none" spc="0" dirty="0">
                <a:ln w="10160">
                  <a:solidFill>
                    <a:srgbClr val="00B0F0"/>
                  </a:solidFill>
                  <a:prstDash val="solid"/>
                </a:ln>
                <a:solidFill>
                  <a:srgbClr val="FFFFFF"/>
                </a:solidFill>
                <a:effectLst>
                  <a:outerShdw blurRad="38100" dist="22860" dir="5400000" algn="tl" rotWithShape="0">
                    <a:srgbClr val="000000">
                      <a:alpha val="30000"/>
                    </a:srgbClr>
                  </a:outerShdw>
                </a:effectLst>
              </a:rPr>
              <a:t>5. </a:t>
            </a:r>
            <a:r>
              <a:rPr lang="fr-FR" sz="3600" b="1" dirty="0">
                <a:ln w="10160">
                  <a:solidFill>
                    <a:srgbClr val="00B0F0"/>
                  </a:solidFill>
                  <a:prstDash val="solid"/>
                </a:ln>
                <a:solidFill>
                  <a:srgbClr val="FFFFFF"/>
                </a:solidFill>
                <a:effectLst>
                  <a:outerShdw blurRad="38100" dist="22860" dir="5400000" algn="tl" rotWithShape="0">
                    <a:srgbClr val="000000">
                      <a:alpha val="30000"/>
                    </a:srgbClr>
                  </a:outerShdw>
                </a:effectLst>
              </a:rPr>
              <a:t>Plaisir</a:t>
            </a:r>
            <a:endParaRPr lang="fr-FR" sz="3600" b="1" cap="none" spc="0" dirty="0">
              <a:ln w="10160">
                <a:solidFill>
                  <a:srgbClr val="00B0F0"/>
                </a:solidFill>
                <a:prstDash val="solid"/>
              </a:ln>
              <a:solidFill>
                <a:srgbClr val="FFFFFF"/>
              </a:solidFill>
              <a:effectLst>
                <a:outerShdw blurRad="38100" dist="22860" dir="5400000" algn="tl" rotWithShape="0">
                  <a:srgbClr val="000000">
                    <a:alpha val="30000"/>
                  </a:srgbClr>
                </a:outerShdw>
              </a:effectLst>
            </a:endParaRPr>
          </a:p>
        </p:txBody>
      </p:sp>
      <p:sp>
        <p:nvSpPr>
          <p:cNvPr id="10" name="TextBox 9">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291605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1353800" cy="1325563"/>
          </a:xfrm>
        </p:spPr>
        <p:txBody>
          <a:bodyPr/>
          <a:lstStyle/>
          <a:p>
            <a:r>
              <a:rPr lang="fr-FR" b="0" dirty="0"/>
              <a:t>1</a:t>
            </a:r>
            <a:r>
              <a:rPr lang="fr-FR" b="0" baseline="30000" dirty="0"/>
              <a:t>er</a:t>
            </a:r>
            <a:r>
              <a:rPr lang="fr-FR" b="0" dirty="0"/>
              <a:t> Besoin fondamental: </a:t>
            </a:r>
            <a:r>
              <a:rPr lang="fr-FR" dirty="0"/>
              <a:t>Sécurité et survie   </a:t>
            </a:r>
            <a:r>
              <a:rPr lang="fr-FR" sz="2400" b="0" dirty="0"/>
              <a:t>(1/4)</a:t>
            </a:r>
            <a:endParaRPr lang="fr-FR" b="0"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1" y="1825625"/>
            <a:ext cx="7391400" cy="4667250"/>
          </a:xfrm>
        </p:spPr>
        <p:txBody>
          <a:bodyPr>
            <a:normAutofit fontScale="85000" lnSpcReduction="10000"/>
          </a:bodyPr>
          <a:lstStyle/>
          <a:p>
            <a:pPr>
              <a:lnSpc>
                <a:spcPct val="107000"/>
              </a:lnSpc>
              <a:spcAft>
                <a:spcPts val="800"/>
              </a:spcAft>
            </a:pPr>
            <a:r>
              <a:rPr lang="fr-FR" sz="2400" dirty="0">
                <a:latin typeface="Calibri" panose="020F0502020204030204" pitchFamily="34" charset="0"/>
                <a:ea typeface="Calibri" panose="020F0502020204030204" pitchFamily="34" charset="0"/>
              </a:rPr>
              <a:t>Le besoin de survie inclut tout ce dont nous avons besoin pour vivre, comme celui de bouger, de respirer, d’un abri, de nourriture, de chaleur, fraîcheur, repos, santé, protection et sentiment de sécurité</a:t>
            </a:r>
            <a:r>
              <a:rPr lang="fr-FR" sz="2400" dirty="0">
                <a:effectLst/>
                <a:latin typeface="Calibri" panose="020F0502020204030204" pitchFamily="34" charset="0"/>
                <a:ea typeface="Calibri" panose="020F0502020204030204" pitchFamily="34" charset="0"/>
              </a:rPr>
              <a:t>.</a:t>
            </a:r>
          </a:p>
          <a:p>
            <a:pPr>
              <a:lnSpc>
                <a:spcPct val="107000"/>
              </a:lnSpc>
              <a:spcAft>
                <a:spcPts val="800"/>
              </a:spcAft>
            </a:pPr>
            <a:r>
              <a:rPr lang="fr-FR" sz="2400" b="1" dirty="0">
                <a:latin typeface="Calibri" panose="020F0502020204030204" pitchFamily="34" charset="0"/>
                <a:ea typeface="Calibri" panose="020F0502020204030204" pitchFamily="34" charset="0"/>
              </a:rPr>
              <a:t>Tout le monde a besoin de se sentir en sécurité</a:t>
            </a:r>
            <a:r>
              <a:rPr lang="fr-FR" sz="2400" b="1" dirty="0">
                <a:effectLst/>
                <a:latin typeface="Calibri" panose="020F0502020204030204" pitchFamily="34" charset="0"/>
                <a:ea typeface="Calibri" panose="020F0502020204030204" pitchFamily="34" charset="0"/>
              </a:rPr>
              <a:t>.</a:t>
            </a:r>
          </a:p>
          <a:p>
            <a:pPr lvl="1">
              <a:lnSpc>
                <a:spcPct val="107000"/>
              </a:lnSpc>
              <a:spcAft>
                <a:spcPts val="800"/>
              </a:spcAft>
              <a:buClr>
                <a:srgbClr val="00B0F0"/>
              </a:buClr>
            </a:pPr>
            <a:r>
              <a:rPr lang="fr-FR" dirty="0">
                <a:latin typeface="Calibri" panose="020F0502020204030204" pitchFamily="34" charset="0"/>
                <a:ea typeface="Calibri" panose="020F0502020204030204" pitchFamily="34" charset="0"/>
              </a:rPr>
              <a:t>Imaginez n’avoir rien à manger et ne pas savoir où en trouver</a:t>
            </a:r>
            <a:r>
              <a:rPr lang="fr-FR" dirty="0">
                <a:effectLst/>
                <a:latin typeface="Calibri" panose="020F0502020204030204" pitchFamily="34" charset="0"/>
                <a:ea typeface="Calibri" panose="020F0502020204030204" pitchFamily="34" charset="0"/>
              </a:rPr>
              <a:t>. </a:t>
            </a:r>
          </a:p>
          <a:p>
            <a:pPr lvl="1">
              <a:lnSpc>
                <a:spcPct val="107000"/>
              </a:lnSpc>
              <a:spcAft>
                <a:spcPts val="800"/>
              </a:spcAft>
              <a:buClr>
                <a:srgbClr val="00B0F0"/>
              </a:buClr>
            </a:pPr>
            <a:r>
              <a:rPr lang="fr-FR" i="1" dirty="0">
                <a:solidFill>
                  <a:srgbClr val="1A7EBA"/>
                </a:solidFill>
                <a:latin typeface="Calibri" panose="020F0502020204030204" pitchFamily="34" charset="0"/>
                <a:ea typeface="Calibri" panose="020F0502020204030204" pitchFamily="34" charset="0"/>
              </a:rPr>
              <a:t>Comment le ressentiriez-vous? </a:t>
            </a:r>
            <a:endParaRPr lang="fr-FR" i="1" dirty="0">
              <a:solidFill>
                <a:srgbClr val="1A7EBA"/>
              </a:solidFill>
              <a:effectLst/>
              <a:latin typeface="Calibri" panose="020F0502020204030204" pitchFamily="34" charset="0"/>
              <a:ea typeface="Calibri" panose="020F0502020204030204" pitchFamily="34" charset="0"/>
            </a:endParaRPr>
          </a:p>
          <a:p>
            <a:pPr lvl="1">
              <a:lnSpc>
                <a:spcPct val="107000"/>
              </a:lnSpc>
              <a:spcAft>
                <a:spcPts val="800"/>
              </a:spcAft>
              <a:buClr>
                <a:srgbClr val="00B0F0"/>
              </a:buClr>
            </a:pPr>
            <a:r>
              <a:rPr lang="fr-FR" dirty="0">
                <a:latin typeface="Calibri" panose="020F0502020204030204" pitchFamily="34" charset="0"/>
                <a:ea typeface="Calibri" panose="020F0502020204030204" pitchFamily="34" charset="0"/>
              </a:rPr>
              <a:t>Si vous n’aviez pas de toit tout en ignorant où vous pourriez passer la prochaine nuit, votre besoin de sécurité et de survie en serait affecté</a:t>
            </a:r>
            <a:r>
              <a:rPr lang="fr-FR" dirty="0">
                <a:effectLst/>
                <a:latin typeface="Calibri" panose="020F0502020204030204" pitchFamily="34" charset="0"/>
                <a:ea typeface="Calibri" panose="020F0502020204030204" pitchFamily="34" charset="0"/>
              </a:rPr>
              <a:t>. </a:t>
            </a:r>
          </a:p>
          <a:p>
            <a:pPr lvl="1">
              <a:lnSpc>
                <a:spcPct val="107000"/>
              </a:lnSpc>
              <a:spcAft>
                <a:spcPts val="800"/>
              </a:spcAft>
              <a:buClr>
                <a:srgbClr val="00B0F0"/>
              </a:buClr>
            </a:pPr>
            <a:r>
              <a:rPr lang="fr-FR" dirty="0">
                <a:latin typeface="Calibri" panose="020F0502020204030204" pitchFamily="34" charset="0"/>
                <a:ea typeface="Calibri" panose="020F0502020204030204" pitchFamily="34" charset="0"/>
              </a:rPr>
              <a:t>Les gens vivant en régions de crise ont aussi ce besoin menacé</a:t>
            </a:r>
            <a:r>
              <a:rPr lang="fr-FR" dirty="0">
                <a:effectLst/>
                <a:latin typeface="Calibri" panose="020F0502020204030204" pitchFamily="34" charset="0"/>
                <a:ea typeface="Calibri" panose="020F0502020204030204" pitchFamily="34" charset="0"/>
              </a:rPr>
              <a:t>.</a:t>
            </a:r>
          </a:p>
          <a:p>
            <a:pPr marL="0" indent="0">
              <a:buNone/>
            </a:pPr>
            <a:endParaRPr lang="fr-FR" sz="3600" dirty="0"/>
          </a:p>
        </p:txBody>
      </p:sp>
      <p:pic>
        <p:nvPicPr>
          <p:cNvPr id="1026" name="Picture 2">
            <a:extLst>
              <a:ext uri="{FF2B5EF4-FFF2-40B4-BE49-F238E27FC236}">
                <a16:creationId xmlns:a16="http://schemas.microsoft.com/office/drawing/2014/main" id="{DE30668B-7BFC-424B-AC08-AED3F69A6A7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670" y="1825625"/>
            <a:ext cx="3659266" cy="28452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43E4AB-E6B2-433E-A7AD-AF55D82E61FD}"/>
              </a:ext>
            </a:extLst>
          </p:cNvPr>
          <p:cNvSpPr txBox="1"/>
          <p:nvPr/>
        </p:nvSpPr>
        <p:spPr>
          <a:xfrm>
            <a:off x="60152" y="6539402"/>
            <a:ext cx="2022092" cy="307777"/>
          </a:xfrm>
          <a:prstGeom prst="rect">
            <a:avLst/>
          </a:prstGeom>
          <a:noFill/>
        </p:spPr>
        <p:txBody>
          <a:bodyPr wrap="none" rtlCol="0">
            <a:spAutoFit/>
          </a:bodyPr>
          <a:lstStyle/>
          <a:p>
            <a:r>
              <a:rPr lang="fr-FR" sz="1400" dirty="0">
                <a:hlinkClick r:id="rId4"/>
              </a:rPr>
              <a:t>Source</a:t>
            </a:r>
            <a:r>
              <a:rPr lang="fr-FR" sz="1400" dirty="0"/>
              <a:t> | </a:t>
            </a:r>
            <a:r>
              <a:rPr lang="fr-FR" sz="1400" dirty="0">
                <a:hlinkClick r:id="rId5"/>
              </a:rPr>
              <a:t>Licence </a:t>
            </a:r>
            <a:r>
              <a:rPr lang="fr-FR" sz="1400" dirty="0" err="1">
                <a:hlinkClick r:id="rId5"/>
              </a:rPr>
              <a:t>Pixabay</a:t>
            </a:r>
            <a:r>
              <a:rPr lang="fr-FR" sz="1400" dirty="0">
                <a:hlinkClick r:id="rId5"/>
              </a:rPr>
              <a:t> </a:t>
            </a:r>
            <a:endParaRPr lang="fr-FR" sz="1400" dirty="0"/>
          </a:p>
        </p:txBody>
      </p:sp>
      <p:sp>
        <p:nvSpPr>
          <p:cNvPr id="9" name="TextBox 8">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423834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1182350" cy="1325563"/>
          </a:xfrm>
        </p:spPr>
        <p:txBody>
          <a:bodyPr/>
          <a:lstStyle/>
          <a:p>
            <a:r>
              <a:rPr lang="fr-FR" b="0" dirty="0"/>
              <a:t>1</a:t>
            </a:r>
            <a:r>
              <a:rPr lang="fr-FR" b="0" baseline="30000" dirty="0"/>
              <a:t>er</a:t>
            </a:r>
            <a:r>
              <a:rPr lang="fr-FR" b="0" dirty="0"/>
              <a:t> Besoin fondamental: </a:t>
            </a:r>
            <a:r>
              <a:rPr lang="fr-FR" dirty="0"/>
              <a:t>Sécurité et survie   </a:t>
            </a:r>
            <a:r>
              <a:rPr lang="fr-FR" sz="2400" dirty="0"/>
              <a:t>(2/4)</a:t>
            </a:r>
            <a:endParaRPr lang="fr-FR"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0" y="1825625"/>
            <a:ext cx="10339137" cy="4351338"/>
          </a:xfrm>
        </p:spPr>
        <p:txBody>
          <a:bodyPr>
            <a:normAutofit/>
          </a:bodyPr>
          <a:lstStyle/>
          <a:p>
            <a:pPr marL="0" indent="0">
              <a:lnSpc>
                <a:spcPct val="107000"/>
              </a:lnSpc>
              <a:spcAft>
                <a:spcPts val="800"/>
              </a:spcAft>
              <a:buNone/>
            </a:pPr>
            <a:r>
              <a:rPr lang="fr-FR" sz="2400" dirty="0">
                <a:latin typeface="Calibri" panose="020F0502020204030204" pitchFamily="34" charset="0"/>
                <a:ea typeface="Calibri" panose="020F0502020204030204" pitchFamily="34" charset="0"/>
              </a:rPr>
              <a:t>Mais ce n’est pas pour autant toujours si dramatique: </a:t>
            </a:r>
            <a:r>
              <a:rPr lang="fr-FR" sz="2400" b="1" dirty="0">
                <a:latin typeface="Calibri" panose="020F0502020204030204" pitchFamily="34" charset="0"/>
                <a:ea typeface="Calibri" panose="020F0502020204030204" pitchFamily="34" charset="0"/>
              </a:rPr>
              <a:t>nos besoins de sécurité et de survie se manifestent aussi lorsque nous avons peur.</a:t>
            </a:r>
          </a:p>
          <a:p>
            <a:pPr lvl="1">
              <a:lnSpc>
                <a:spcPct val="107000"/>
              </a:lnSpc>
              <a:spcAft>
                <a:spcPts val="800"/>
              </a:spcAft>
            </a:pPr>
            <a:r>
              <a:rPr lang="fr-FR" dirty="0">
                <a:latin typeface="Calibri" panose="020F0502020204030204" pitchFamily="34" charset="0"/>
                <a:ea typeface="Calibri" panose="020F0502020204030204" pitchFamily="34" charset="0"/>
              </a:rPr>
              <a:t>Vous connaissez sûrement des élèves qui angoissent lorsqu’ils ont de mauvais résultats. </a:t>
            </a:r>
          </a:p>
          <a:p>
            <a:pPr lvl="1">
              <a:lnSpc>
                <a:spcPct val="107000"/>
              </a:lnSpc>
              <a:spcAft>
                <a:spcPts val="800"/>
              </a:spcAft>
            </a:pPr>
            <a:r>
              <a:rPr lang="fr-FR" dirty="0">
                <a:latin typeface="Calibri" panose="020F0502020204030204" pitchFamily="34" charset="0"/>
                <a:ea typeface="Calibri" panose="020F0502020204030204" pitchFamily="34" charset="0"/>
              </a:rPr>
              <a:t>Évidemment, leur vie n’est pas menace, mais tout de même ont-ils le sentiment d’être en danger</a:t>
            </a:r>
            <a:r>
              <a:rPr lang="fr-FR" dirty="0">
                <a:effectLst/>
                <a:latin typeface="Calibri" panose="020F0502020204030204" pitchFamily="34" charset="0"/>
                <a:ea typeface="Calibri" panose="020F0502020204030204" pitchFamily="34" charset="0"/>
              </a:rPr>
              <a:t>.</a:t>
            </a:r>
          </a:p>
        </p:txBody>
      </p:sp>
      <p:sp>
        <p:nvSpPr>
          <p:cNvPr id="6" name="TextBox 5">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336443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FED2A6-B131-42F4-BD52-2C314A83E5AD}"/>
              </a:ext>
            </a:extLst>
          </p:cNvPr>
          <p:cNvSpPr>
            <a:spLocks noGrp="1"/>
          </p:cNvSpPr>
          <p:nvPr>
            <p:ph type="title"/>
          </p:nvPr>
        </p:nvSpPr>
        <p:spPr>
          <a:xfrm>
            <a:off x="838200" y="365125"/>
            <a:ext cx="11220450" cy="1325563"/>
          </a:xfrm>
        </p:spPr>
        <p:txBody>
          <a:bodyPr/>
          <a:lstStyle/>
          <a:p>
            <a:r>
              <a:rPr lang="fr-FR" b="0" dirty="0"/>
              <a:t>1</a:t>
            </a:r>
            <a:r>
              <a:rPr lang="fr-FR" b="0" baseline="30000" dirty="0"/>
              <a:t>er</a:t>
            </a:r>
            <a:r>
              <a:rPr lang="fr-FR" b="0" dirty="0"/>
              <a:t> Besoin fondamental: </a:t>
            </a:r>
            <a:r>
              <a:rPr lang="fr-FR" dirty="0"/>
              <a:t>Sécurité et survie   </a:t>
            </a:r>
            <a:r>
              <a:rPr lang="fr-FR" sz="2400" dirty="0"/>
              <a:t>(3/4)</a:t>
            </a:r>
            <a:endParaRPr lang="fr-FR" dirty="0"/>
          </a:p>
        </p:txBody>
      </p:sp>
      <p:sp>
        <p:nvSpPr>
          <p:cNvPr id="3" name="Θέση περιεχομένου 2">
            <a:extLst>
              <a:ext uri="{FF2B5EF4-FFF2-40B4-BE49-F238E27FC236}">
                <a16:creationId xmlns:a16="http://schemas.microsoft.com/office/drawing/2014/main" id="{F814D4C4-2345-4743-A920-50306B37BBD1}"/>
              </a:ext>
            </a:extLst>
          </p:cNvPr>
          <p:cNvSpPr>
            <a:spLocks noGrp="1"/>
          </p:cNvSpPr>
          <p:nvPr>
            <p:ph idx="1"/>
          </p:nvPr>
        </p:nvSpPr>
        <p:spPr>
          <a:xfrm>
            <a:off x="838200" y="1825625"/>
            <a:ext cx="10339137" cy="4351338"/>
          </a:xfrm>
        </p:spPr>
        <p:txBody>
          <a:bodyPr>
            <a:normAutofit/>
          </a:bodyPr>
          <a:lstStyle/>
          <a:p>
            <a:pPr marL="0" indent="0">
              <a:lnSpc>
                <a:spcPct val="107000"/>
              </a:lnSpc>
              <a:spcAft>
                <a:spcPts val="800"/>
              </a:spcAft>
              <a:buNone/>
            </a:pPr>
            <a:r>
              <a:rPr lang="fr-FR" sz="2400" b="1" dirty="0">
                <a:latin typeface="Calibri" panose="020F0502020204030204" pitchFamily="34" charset="0"/>
                <a:ea typeface="Calibri" panose="020F0502020204030204" pitchFamily="34" charset="0"/>
              </a:rPr>
              <a:t>Notre besoin de survie nous pousse à rester en santé</a:t>
            </a:r>
            <a:r>
              <a:rPr lang="fr-FR" sz="2400" b="1" dirty="0">
                <a:effectLst/>
                <a:latin typeface="Calibri" panose="020F0502020204030204" pitchFamily="34" charset="0"/>
                <a:ea typeface="Calibri" panose="020F0502020204030204" pitchFamily="34" charset="0"/>
              </a:rPr>
              <a:t>. </a:t>
            </a:r>
          </a:p>
          <a:p>
            <a:pPr>
              <a:lnSpc>
                <a:spcPct val="107000"/>
              </a:lnSpc>
              <a:spcAft>
                <a:spcPts val="800"/>
              </a:spcAft>
            </a:pPr>
            <a:r>
              <a:rPr lang="fr-FR" sz="2400" dirty="0">
                <a:latin typeface="Calibri" panose="020F0502020204030204" pitchFamily="34" charset="0"/>
                <a:ea typeface="Calibri" panose="020F0502020204030204" pitchFamily="34" charset="0"/>
              </a:rPr>
              <a:t>Cela apparaît évident lorsque notre corps manque de quelque chose. </a:t>
            </a:r>
          </a:p>
          <a:p>
            <a:pPr>
              <a:lnSpc>
                <a:spcPct val="107000"/>
              </a:lnSpc>
              <a:spcAft>
                <a:spcPts val="800"/>
              </a:spcAft>
            </a:pPr>
            <a:r>
              <a:rPr lang="fr-FR" sz="2400" dirty="0">
                <a:latin typeface="Calibri" panose="020F0502020204030204" pitchFamily="34" charset="0"/>
                <a:ea typeface="Calibri" panose="020F0502020204030204" pitchFamily="34" charset="0"/>
              </a:rPr>
              <a:t>Pensez à combine la faim ou la soif peuvent être inconfortables. </a:t>
            </a:r>
          </a:p>
          <a:p>
            <a:pPr>
              <a:lnSpc>
                <a:spcPct val="107000"/>
              </a:lnSpc>
              <a:spcAft>
                <a:spcPts val="800"/>
              </a:spcAft>
            </a:pPr>
            <a:r>
              <a:rPr lang="fr-FR" sz="2400" dirty="0">
                <a:latin typeface="Calibri" panose="020F0502020204030204" pitchFamily="34" charset="0"/>
                <a:ea typeface="Calibri" panose="020F0502020204030204" pitchFamily="34" charset="0"/>
              </a:rPr>
              <a:t>Certains d’entre nous deviennent facilement impatients lorsque qu’ils doivent rester assis trop longtemps. Le besoin d’hygiène, d’air frais, d’une température agréable fait aussi partie de ce domaine</a:t>
            </a:r>
            <a:endParaRPr lang="fr-FR" sz="2400" dirty="0">
              <a:effectLst/>
              <a:latin typeface="Calibri" panose="020F0502020204030204" pitchFamily="34" charset="0"/>
              <a:ea typeface="Calibri" panose="020F0502020204030204" pitchFamily="34" charset="0"/>
            </a:endParaRPr>
          </a:p>
          <a:p>
            <a:pPr marL="0" indent="0">
              <a:buNone/>
            </a:pPr>
            <a:endParaRPr lang="fr-FR" sz="3600" dirty="0"/>
          </a:p>
        </p:txBody>
      </p:sp>
      <p:sp>
        <p:nvSpPr>
          <p:cNvPr id="6" name="TextBox 5">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83495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07">
            <a:extLst>
              <a:ext uri="{FF2B5EF4-FFF2-40B4-BE49-F238E27FC236}">
                <a16:creationId xmlns:a16="http://schemas.microsoft.com/office/drawing/2014/main" id="{03FB2DE9-90FD-4DE6-BE98-05A7F11E6E01}"/>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590710" y="2314575"/>
            <a:ext cx="10578735" cy="445486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42103244-805B-4C02-88C4-7B95B6D1213C}"/>
              </a:ext>
            </a:extLst>
          </p:cNvPr>
          <p:cNvSpPr>
            <a:spLocks noGrp="1"/>
          </p:cNvSpPr>
          <p:nvPr>
            <p:ph type="title"/>
          </p:nvPr>
        </p:nvSpPr>
        <p:spPr>
          <a:xfrm>
            <a:off x="838200" y="365125"/>
            <a:ext cx="11233680" cy="1325563"/>
          </a:xfrm>
        </p:spPr>
        <p:txBody>
          <a:bodyPr/>
          <a:lstStyle/>
          <a:p>
            <a:r>
              <a:rPr lang="fr-FR" b="0" dirty="0"/>
              <a:t>1</a:t>
            </a:r>
            <a:r>
              <a:rPr lang="fr-FR" b="0" baseline="30000" dirty="0"/>
              <a:t>er</a:t>
            </a:r>
            <a:r>
              <a:rPr lang="fr-FR" b="0" dirty="0"/>
              <a:t> Besoin fondamental: </a:t>
            </a:r>
            <a:r>
              <a:rPr lang="fr-FR" dirty="0"/>
              <a:t>Sécurité et survie   </a:t>
            </a:r>
            <a:r>
              <a:rPr lang="fr-FR" sz="2400" b="0" dirty="0"/>
              <a:t>(4/4)</a:t>
            </a:r>
            <a:endParaRPr lang="fr-FR" dirty="0"/>
          </a:p>
        </p:txBody>
      </p:sp>
      <p:sp>
        <p:nvSpPr>
          <p:cNvPr id="3" name="Θέση περιεχομένου 2">
            <a:extLst>
              <a:ext uri="{FF2B5EF4-FFF2-40B4-BE49-F238E27FC236}">
                <a16:creationId xmlns:a16="http://schemas.microsoft.com/office/drawing/2014/main" id="{1676D6EF-708C-4192-8AEF-FD64CC96A42E}"/>
              </a:ext>
            </a:extLst>
          </p:cNvPr>
          <p:cNvSpPr>
            <a:spLocks noGrp="1"/>
          </p:cNvSpPr>
          <p:nvPr>
            <p:ph idx="1"/>
          </p:nvPr>
        </p:nvSpPr>
        <p:spPr>
          <a:xfrm>
            <a:off x="908230" y="1597238"/>
            <a:ext cx="8528761" cy="5172201"/>
          </a:xfrm>
          <a:noFill/>
        </p:spPr>
        <p:txBody>
          <a:bodyPr>
            <a:normAutofit/>
          </a:bodyPr>
          <a:lstStyle/>
          <a:p>
            <a:pPr marL="0" indent="0">
              <a:buNone/>
            </a:pPr>
            <a:r>
              <a:rPr lang="fr-FR" sz="2400" dirty="0">
                <a:solidFill>
                  <a:srgbClr val="000000"/>
                </a:solidFill>
                <a:latin typeface="Calibri" panose="020F0502020204030204" pitchFamily="34" charset="0"/>
                <a:ea typeface="Calibri" panose="020F0502020204030204" pitchFamily="34" charset="0"/>
              </a:rPr>
              <a:t>Prends un instant pour porter attention à tes </a:t>
            </a:r>
            <a:r>
              <a:rPr lang="fr-FR" sz="2400" b="1" dirty="0">
                <a:solidFill>
                  <a:srgbClr val="000000"/>
                </a:solidFill>
                <a:latin typeface="Calibri" panose="020F0502020204030204" pitchFamily="34" charset="0"/>
                <a:ea typeface="Calibri" panose="020F0502020204030204" pitchFamily="34" charset="0"/>
              </a:rPr>
              <a:t>besoins physiologiques</a:t>
            </a:r>
            <a:r>
              <a:rPr lang="fr-FR" sz="2400" dirty="0">
                <a:solidFill>
                  <a:srgbClr val="000000"/>
                </a:solidFill>
                <a:effectLst/>
                <a:latin typeface="Calibri" panose="020F0502020204030204" pitchFamily="34" charset="0"/>
                <a:ea typeface="Calibri" panose="020F0502020204030204" pitchFamily="34" charset="0"/>
              </a:rPr>
              <a:t>:</a:t>
            </a:r>
            <a:br>
              <a:rPr lang="fr-FR" sz="2400" dirty="0">
                <a:solidFill>
                  <a:srgbClr val="000000"/>
                </a:solidFill>
                <a:effectLst/>
                <a:latin typeface="Calibri" panose="020F0502020204030204" pitchFamily="34" charset="0"/>
                <a:ea typeface="Calibri" panose="020F0502020204030204" pitchFamily="34" charset="0"/>
              </a:rPr>
            </a:br>
            <a:endParaRPr lang="fr-FR" sz="1400" dirty="0">
              <a:effectLst/>
              <a:latin typeface="Calibri" panose="020F0502020204030204" pitchFamily="34" charset="0"/>
              <a:ea typeface="Calibri" panose="020F0502020204030204" pitchFamily="34" charset="0"/>
            </a:endParaRPr>
          </a:p>
          <a:p>
            <a:pPr lvl="1"/>
            <a:r>
              <a:rPr lang="fr-FR" i="1" dirty="0">
                <a:latin typeface="Calibri" panose="020F0502020204030204" pitchFamily="34" charset="0"/>
                <a:ea typeface="Calibri" panose="020F0502020204030204" pitchFamily="34" charset="0"/>
              </a:rPr>
              <a:t>Es-tu éveillé et alerte? As-tu besoin de bouger ou d’air frais?</a:t>
            </a:r>
          </a:p>
          <a:p>
            <a:pPr lvl="1"/>
            <a:r>
              <a:rPr lang="fr-FR" i="1" dirty="0">
                <a:latin typeface="Calibri" panose="020F0502020204030204" pitchFamily="34" charset="0"/>
                <a:ea typeface="Calibri" panose="020F0502020204030204" pitchFamily="34" charset="0"/>
              </a:rPr>
              <a:t>Es-tu bien assis, bien installé, ou te sens-tu tendu?</a:t>
            </a:r>
          </a:p>
          <a:p>
            <a:pPr lvl="1"/>
            <a:r>
              <a:rPr lang="fr-FR" i="1" dirty="0">
                <a:latin typeface="Calibri" panose="020F0502020204030204" pitchFamily="34" charset="0"/>
                <a:ea typeface="Calibri" panose="020F0502020204030204" pitchFamily="34" charset="0"/>
              </a:rPr>
              <a:t>As-tu trop chaud, trop froid?</a:t>
            </a:r>
          </a:p>
          <a:p>
            <a:pPr lvl="1"/>
            <a:r>
              <a:rPr lang="fr-FR" i="1" dirty="0">
                <a:latin typeface="Calibri" panose="020F0502020204030204" pitchFamily="34" charset="0"/>
                <a:ea typeface="Calibri" panose="020F0502020204030204" pitchFamily="34" charset="0"/>
              </a:rPr>
              <a:t>As-tu faim, soif?</a:t>
            </a:r>
          </a:p>
          <a:p>
            <a:pPr lvl="1"/>
            <a:r>
              <a:rPr lang="fr-FR" i="1" dirty="0">
                <a:latin typeface="Calibri" panose="020F0502020204030204" pitchFamily="34" charset="0"/>
                <a:ea typeface="Calibri" panose="020F0502020204030204" pitchFamily="34" charset="0"/>
              </a:rPr>
              <a:t>Te sens-tu en sécurité dans ton environnement actuel?</a:t>
            </a:r>
          </a:p>
          <a:p>
            <a:pPr lvl="1"/>
            <a:r>
              <a:rPr lang="fr-FR" i="1" dirty="0">
                <a:latin typeface="Calibri" panose="020F0502020204030204" pitchFamily="34" charset="0"/>
                <a:ea typeface="Calibri" panose="020F0502020204030204" pitchFamily="34" charset="0"/>
              </a:rPr>
              <a:t>Si tu as remarqué que quelque chose ne convenait pas, comment peux-tu améliorer ta situation</a:t>
            </a:r>
            <a:r>
              <a:rPr lang="fr-FR" i="1" dirty="0">
                <a:effectLst/>
                <a:latin typeface="Calibri" panose="020F0502020204030204" pitchFamily="34" charset="0"/>
                <a:ea typeface="Calibri" panose="020F0502020204030204" pitchFamily="34" charset="0"/>
              </a:rPr>
              <a:t>?</a:t>
            </a:r>
            <a:endParaRPr lang="fr-FR" sz="3600" dirty="0"/>
          </a:p>
        </p:txBody>
      </p:sp>
      <p:grpSp>
        <p:nvGrpSpPr>
          <p:cNvPr id="8" name="Ομάδα 7">
            <a:extLst>
              <a:ext uri="{FF2B5EF4-FFF2-40B4-BE49-F238E27FC236}">
                <a16:creationId xmlns:a16="http://schemas.microsoft.com/office/drawing/2014/main" id="{0C1F714F-E7CF-415B-8E30-8D06D6D8DEE8}"/>
              </a:ext>
            </a:extLst>
          </p:cNvPr>
          <p:cNvGrpSpPr/>
          <p:nvPr/>
        </p:nvGrpSpPr>
        <p:grpSpPr>
          <a:xfrm>
            <a:off x="9929469" y="1429192"/>
            <a:ext cx="2142411" cy="2142411"/>
            <a:chOff x="3107475" y="2936100"/>
            <a:chExt cx="2142411" cy="2142411"/>
          </a:xfrm>
        </p:grpSpPr>
        <p:pic>
          <p:nvPicPr>
            <p:cNvPr id="9" name="Γραφικό 8" descr="Συννεφάκι σκέψης περίγραμμα">
              <a:extLst>
                <a:ext uri="{FF2B5EF4-FFF2-40B4-BE49-F238E27FC236}">
                  <a16:creationId xmlns:a16="http://schemas.microsoft.com/office/drawing/2014/main" id="{1315F609-6CF4-4BC9-9592-00AD83D35A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11" name="TextBox 10">
              <a:extLst>
                <a:ext uri="{FF2B5EF4-FFF2-40B4-BE49-F238E27FC236}">
                  <a16:creationId xmlns:a16="http://schemas.microsoft.com/office/drawing/2014/main" id="{9EFB8E1A-0CB4-44CD-910A-111A4740704A}"/>
                </a:ext>
              </a:extLst>
            </p:cNvPr>
            <p:cNvSpPr txBox="1"/>
            <p:nvPr/>
          </p:nvSpPr>
          <p:spPr>
            <a:xfrm>
              <a:off x="3837091" y="3104147"/>
              <a:ext cx="707245" cy="1446550"/>
            </a:xfrm>
            <a:prstGeom prst="rect">
              <a:avLst/>
            </a:prstGeom>
            <a:noFill/>
          </p:spPr>
          <p:txBody>
            <a:bodyPr wrap="none" rtlCol="0">
              <a:spAutoFit/>
            </a:bodyPr>
            <a:lstStyle/>
            <a:p>
              <a:r>
                <a:rPr lang="fr-FR" sz="8800" dirty="0">
                  <a:solidFill>
                    <a:srgbClr val="E12A3C"/>
                  </a:solidFill>
                </a:rPr>
                <a:t>?</a:t>
              </a:r>
            </a:p>
          </p:txBody>
        </p:sp>
      </p:grpSp>
      <p:sp>
        <p:nvSpPr>
          <p:cNvPr id="13" name="TextBox 12">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2319053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21CB1C-4211-4166-94E8-4ED435463EAB}"/>
              </a:ext>
            </a:extLst>
          </p:cNvPr>
          <p:cNvSpPr>
            <a:spLocks noGrp="1"/>
          </p:cNvSpPr>
          <p:nvPr>
            <p:ph type="title"/>
          </p:nvPr>
        </p:nvSpPr>
        <p:spPr/>
        <p:txBody>
          <a:bodyPr/>
          <a:lstStyle/>
          <a:p>
            <a:r>
              <a:rPr lang="fr-FR" b="0" dirty="0"/>
              <a:t>2</a:t>
            </a:r>
            <a:r>
              <a:rPr lang="fr-FR" b="0" baseline="30000" dirty="0"/>
              <a:t>e</a:t>
            </a:r>
            <a:r>
              <a:rPr lang="fr-FR" b="0" dirty="0"/>
              <a:t> Besoin fondamental: </a:t>
            </a:r>
            <a:r>
              <a:rPr lang="fr-FR" dirty="0"/>
              <a:t>Liberté   </a:t>
            </a:r>
            <a:r>
              <a:rPr lang="fr-FR" sz="2400" b="0" dirty="0"/>
              <a:t>(1/3) </a:t>
            </a:r>
            <a:r>
              <a:rPr lang="fr-FR" dirty="0"/>
              <a:t>	</a:t>
            </a:r>
          </a:p>
        </p:txBody>
      </p:sp>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838202" y="1443785"/>
            <a:ext cx="5430252" cy="4612858"/>
          </a:xfrm>
        </p:spPr>
        <p:txBody>
          <a:bodyPr>
            <a:noAutofit/>
          </a:bodyPr>
          <a:lstStyle/>
          <a:p>
            <a:pPr marL="0" indent="0">
              <a:lnSpc>
                <a:spcPct val="120000"/>
              </a:lnSpc>
              <a:buNone/>
            </a:pPr>
            <a:r>
              <a:rPr lang="fr-FR" sz="2400" b="1" dirty="0"/>
              <a:t>Notre besoin de liberté signifie avoir nos propres opinions, avoir différents choix et être capable de prendre nos propres décisions. </a:t>
            </a:r>
          </a:p>
          <a:p>
            <a:pPr marL="0" indent="0">
              <a:lnSpc>
                <a:spcPct val="120000"/>
              </a:lnSpc>
              <a:buNone/>
            </a:pPr>
            <a:r>
              <a:rPr lang="fr-FR" sz="2400" dirty="0"/>
              <a:t>Mais ce n’est pas tout: imaginez une vie dans laquelle quelqu’un contrôlerait tout ce que vous faites, où toutes vos actions seraient non pas le fruit de vos choix, mais dictées par quelqu’un d’autre.</a:t>
            </a:r>
          </a:p>
          <a:p>
            <a:endParaRPr lang="fr-FR" sz="2400" dirty="0"/>
          </a:p>
        </p:txBody>
      </p:sp>
      <p:sp>
        <p:nvSpPr>
          <p:cNvPr id="10" name="TextBox 9">
            <a:extLst>
              <a:ext uri="{FF2B5EF4-FFF2-40B4-BE49-F238E27FC236}">
                <a16:creationId xmlns:a16="http://schemas.microsoft.com/office/drawing/2014/main" id="{88C95A66-9A1D-4BB9-995E-9218ACD630A0}"/>
              </a:ext>
            </a:extLst>
          </p:cNvPr>
          <p:cNvSpPr txBox="1"/>
          <p:nvPr/>
        </p:nvSpPr>
        <p:spPr>
          <a:xfrm>
            <a:off x="60152" y="6539402"/>
            <a:ext cx="1982017" cy="307777"/>
          </a:xfrm>
          <a:prstGeom prst="rect">
            <a:avLst/>
          </a:prstGeom>
          <a:noFill/>
        </p:spPr>
        <p:txBody>
          <a:bodyPr wrap="none" rtlCol="0">
            <a:spAutoFit/>
          </a:bodyPr>
          <a:lstStyle/>
          <a:p>
            <a:r>
              <a:rPr lang="fr-FR" sz="1400" dirty="0">
                <a:hlinkClick r:id="rId3"/>
              </a:rPr>
              <a:t>Source</a:t>
            </a:r>
            <a:r>
              <a:rPr lang="fr-FR" sz="1400" dirty="0"/>
              <a:t> | </a:t>
            </a:r>
            <a:r>
              <a:rPr lang="fr-FR" sz="1400" dirty="0">
                <a:hlinkClick r:id="rId4"/>
              </a:rPr>
              <a:t>Licence </a:t>
            </a:r>
            <a:r>
              <a:rPr lang="fr-FR" sz="1400" dirty="0" err="1">
                <a:hlinkClick r:id="rId4"/>
              </a:rPr>
              <a:t>Pixabay</a:t>
            </a:r>
            <a:endParaRPr lang="fr-FR" sz="1400" dirty="0"/>
          </a:p>
        </p:txBody>
      </p:sp>
      <p:pic>
        <p:nvPicPr>
          <p:cNvPr id="8" name="Grafik 1048" descr="Möwe, Portugal, Algarve, Flug, Himmel, Freiheit, Vogel">
            <a:extLst>
              <a:ext uri="{FF2B5EF4-FFF2-40B4-BE49-F238E27FC236}">
                <a16:creationId xmlns:a16="http://schemas.microsoft.com/office/drawing/2014/main" id="{F3E8D9AA-A8C7-43EA-BB51-976973D3C3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1820" y="1690688"/>
            <a:ext cx="5292391" cy="2978304"/>
          </a:xfrm>
          <a:prstGeom prst="rect">
            <a:avLst/>
          </a:prstGeom>
          <a:noFill/>
          <a:ln>
            <a:noFill/>
          </a:ln>
          <a:effectLst>
            <a:softEdge rad="292100"/>
          </a:effectLst>
        </p:spPr>
      </p:pic>
      <p:sp>
        <p:nvSpPr>
          <p:cNvPr id="9" name="TextBox 8">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2793942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110">
            <a:extLst>
              <a:ext uri="{FF2B5EF4-FFF2-40B4-BE49-F238E27FC236}">
                <a16:creationId xmlns:a16="http://schemas.microsoft.com/office/drawing/2014/main" id="{429EC868-4DB9-4FE0-B94F-95558AA6017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378628" y="3102879"/>
            <a:ext cx="9744199" cy="1911318"/>
          </a:xfrm>
          <a:prstGeom prst="rect">
            <a:avLst/>
          </a:prstGeom>
          <a:blipFill>
            <a:blip r:embed="rId4"/>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E221CB1C-4211-4166-94E8-4ED435463EAB}"/>
              </a:ext>
            </a:extLst>
          </p:cNvPr>
          <p:cNvSpPr>
            <a:spLocks noGrp="1"/>
          </p:cNvSpPr>
          <p:nvPr>
            <p:ph type="title"/>
          </p:nvPr>
        </p:nvSpPr>
        <p:spPr/>
        <p:txBody>
          <a:bodyPr/>
          <a:lstStyle/>
          <a:p>
            <a:r>
              <a:rPr lang="fr-FR" b="0" dirty="0"/>
              <a:t>2</a:t>
            </a:r>
            <a:r>
              <a:rPr lang="fr-FR" b="0" baseline="30000" dirty="0"/>
              <a:t>e</a:t>
            </a:r>
            <a:r>
              <a:rPr lang="fr-FR" b="0" dirty="0"/>
              <a:t> Besoin fondamental: </a:t>
            </a:r>
            <a:r>
              <a:rPr lang="fr-FR" dirty="0"/>
              <a:t>Liberté   </a:t>
            </a:r>
            <a:r>
              <a:rPr lang="fr-FR" sz="2400" b="0" dirty="0"/>
              <a:t>(2/3) </a:t>
            </a:r>
            <a:r>
              <a:rPr lang="fr-FR" dirty="0"/>
              <a:t>	</a:t>
            </a:r>
          </a:p>
        </p:txBody>
      </p:sp>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835792" y="1690688"/>
            <a:ext cx="7996174" cy="4612858"/>
          </a:xfrm>
        </p:spPr>
        <p:txBody>
          <a:bodyPr>
            <a:noAutofit/>
          </a:bodyPr>
          <a:lstStyle/>
          <a:p>
            <a:pPr marL="0" indent="0">
              <a:lnSpc>
                <a:spcPct val="120000"/>
              </a:lnSpc>
              <a:buNone/>
            </a:pPr>
            <a:r>
              <a:rPr lang="fr-FR" b="1" i="1" dirty="0">
                <a:solidFill>
                  <a:srgbClr val="1A7EBA"/>
                </a:solidFill>
                <a:latin typeface="Calibri" panose="020F0502020204030204" pitchFamily="34" charset="0"/>
                <a:ea typeface="Calibri" panose="020F0502020204030204" pitchFamily="34" charset="0"/>
              </a:rPr>
              <a:t>Qui d’autre pourrait donc décider de vos actions?</a:t>
            </a:r>
          </a:p>
          <a:p>
            <a:endParaRPr lang="fr-FR" sz="2400" dirty="0"/>
          </a:p>
        </p:txBody>
      </p:sp>
      <p:grpSp>
        <p:nvGrpSpPr>
          <p:cNvPr id="6" name="Ομάδα 5" descr="Think about icon.">
            <a:extLst>
              <a:ext uri="{FF2B5EF4-FFF2-40B4-BE49-F238E27FC236}">
                <a16:creationId xmlns:a16="http://schemas.microsoft.com/office/drawing/2014/main" id="{8AAA47C1-0ED4-4773-BE6E-5DDAE0CCEE13}"/>
              </a:ext>
            </a:extLst>
          </p:cNvPr>
          <p:cNvGrpSpPr/>
          <p:nvPr/>
        </p:nvGrpSpPr>
        <p:grpSpPr>
          <a:xfrm>
            <a:off x="9245599" y="1357587"/>
            <a:ext cx="2429147" cy="2089216"/>
            <a:chOff x="3107475" y="2936100"/>
            <a:chExt cx="2142411" cy="2142411"/>
          </a:xfrm>
          <a:noFill/>
        </p:grpSpPr>
        <p:pic>
          <p:nvPicPr>
            <p:cNvPr id="7" name="Γραφικό 6" descr="Συννεφάκι σκέψης περίγραμμα">
              <a:extLst>
                <a:ext uri="{FF2B5EF4-FFF2-40B4-BE49-F238E27FC236}">
                  <a16:creationId xmlns:a16="http://schemas.microsoft.com/office/drawing/2014/main" id="{C4C16B0D-4693-4810-9E51-E8CB944F1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20E13B10-8B7F-40D7-81AC-7C68C37A6616}"/>
                </a:ext>
              </a:extLst>
            </p:cNvPr>
            <p:cNvSpPr txBox="1"/>
            <p:nvPr/>
          </p:nvSpPr>
          <p:spPr>
            <a:xfrm>
              <a:off x="3837092" y="3104146"/>
              <a:ext cx="623762" cy="1483382"/>
            </a:xfrm>
            <a:prstGeom prst="rect">
              <a:avLst/>
            </a:prstGeom>
            <a:noFill/>
            <a:ln>
              <a:noFill/>
            </a:ln>
          </p:spPr>
          <p:txBody>
            <a:bodyPr wrap="none" rtlCol="0">
              <a:spAutoFit/>
            </a:bodyPr>
            <a:lstStyle/>
            <a:p>
              <a:r>
                <a:rPr lang="fr-FR" sz="8800" dirty="0">
                  <a:solidFill>
                    <a:srgbClr val="C00000"/>
                  </a:solidFill>
                </a:rPr>
                <a:t>?</a:t>
              </a:r>
            </a:p>
          </p:txBody>
        </p:sp>
      </p:grpSp>
      <p:sp>
        <p:nvSpPr>
          <p:cNvPr id="11" name="Θέση περιεχομένου 2">
            <a:extLst>
              <a:ext uri="{FF2B5EF4-FFF2-40B4-BE49-F238E27FC236}">
                <a16:creationId xmlns:a16="http://schemas.microsoft.com/office/drawing/2014/main" id="{39CF2B01-DC62-419D-8687-CAEF1A92DA85}"/>
              </a:ext>
            </a:extLst>
          </p:cNvPr>
          <p:cNvSpPr txBox="1">
            <a:spLocks/>
          </p:cNvSpPr>
          <p:nvPr/>
        </p:nvSpPr>
        <p:spPr>
          <a:xfrm>
            <a:off x="836115" y="4743981"/>
            <a:ext cx="11231561" cy="269582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2D05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2400" dirty="0"/>
          </a:p>
        </p:txBody>
      </p:sp>
      <p:sp>
        <p:nvSpPr>
          <p:cNvPr id="12" name="TextBox 11">
            <a:extLst>
              <a:ext uri="{FF2B5EF4-FFF2-40B4-BE49-F238E27FC236}">
                <a16:creationId xmlns:a16="http://schemas.microsoft.com/office/drawing/2014/main" id="{0DA4B533-6B01-43D3-972A-25618EDCB09F}"/>
              </a:ext>
            </a:extLst>
          </p:cNvPr>
          <p:cNvSpPr txBox="1"/>
          <p:nvPr/>
        </p:nvSpPr>
        <p:spPr>
          <a:xfrm>
            <a:off x="1609725" y="3281362"/>
            <a:ext cx="7679405" cy="1569660"/>
          </a:xfrm>
          <a:prstGeom prst="rect">
            <a:avLst/>
          </a:prstGeom>
          <a:noFill/>
        </p:spPr>
        <p:txBody>
          <a:bodyPr wrap="square">
            <a:spAutoFit/>
          </a:bodyPr>
          <a:lstStyle/>
          <a:p>
            <a:pPr algn="ctr"/>
            <a:r>
              <a:rPr lang="fr-FR" sz="3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Pense à combien de décisions tu pouvais prendre étant enfant et à quoi cela ressemble maintenant?</a:t>
            </a:r>
            <a:endParaRPr lang="fr-FR" sz="3200"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92151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26">
            <a:extLst>
              <a:ext uri="{FF2B5EF4-FFF2-40B4-BE49-F238E27FC236}">
                <a16:creationId xmlns:a16="http://schemas.microsoft.com/office/drawing/2014/main" id="{EF166568-6A77-4B45-8AC2-CE638B49B592}"/>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838201" y="5344881"/>
            <a:ext cx="10515599" cy="1263289"/>
          </a:xfrm>
          <a:prstGeom prst="rect">
            <a:avLst/>
          </a:prstGeom>
          <a:blipFill>
            <a:blip r:embed="rId4"/>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E221CB1C-4211-4166-94E8-4ED435463EAB}"/>
              </a:ext>
            </a:extLst>
          </p:cNvPr>
          <p:cNvSpPr>
            <a:spLocks noGrp="1"/>
          </p:cNvSpPr>
          <p:nvPr>
            <p:ph type="title"/>
          </p:nvPr>
        </p:nvSpPr>
        <p:spPr>
          <a:xfrm>
            <a:off x="838200" y="341061"/>
            <a:ext cx="10515600" cy="1325563"/>
          </a:xfrm>
        </p:spPr>
        <p:txBody>
          <a:bodyPr/>
          <a:lstStyle/>
          <a:p>
            <a:r>
              <a:rPr lang="fr-FR" b="0" dirty="0"/>
              <a:t>2</a:t>
            </a:r>
            <a:r>
              <a:rPr lang="fr-FR" b="0" baseline="30000" dirty="0"/>
              <a:t>e</a:t>
            </a:r>
            <a:r>
              <a:rPr lang="fr-FR" b="0" dirty="0"/>
              <a:t> Besoin fondamental: </a:t>
            </a:r>
            <a:r>
              <a:rPr lang="fr-FR" dirty="0"/>
              <a:t>Liberté   </a:t>
            </a:r>
            <a:r>
              <a:rPr lang="fr-FR" sz="2400" b="0" dirty="0"/>
              <a:t>(3/3) </a:t>
            </a:r>
            <a:r>
              <a:rPr lang="fr-FR" dirty="0"/>
              <a:t>	</a:t>
            </a:r>
          </a:p>
        </p:txBody>
      </p:sp>
      <p:sp>
        <p:nvSpPr>
          <p:cNvPr id="3" name="Θέση περιεχομένου 2">
            <a:extLst>
              <a:ext uri="{FF2B5EF4-FFF2-40B4-BE49-F238E27FC236}">
                <a16:creationId xmlns:a16="http://schemas.microsoft.com/office/drawing/2014/main" id="{57F520A0-A15E-42FD-84CE-D02503BFD449}"/>
              </a:ext>
            </a:extLst>
          </p:cNvPr>
          <p:cNvSpPr>
            <a:spLocks noGrp="1"/>
          </p:cNvSpPr>
          <p:nvPr>
            <p:ph idx="1"/>
          </p:nvPr>
        </p:nvSpPr>
        <p:spPr>
          <a:xfrm>
            <a:off x="4633877" y="2007685"/>
            <a:ext cx="6877549" cy="4480608"/>
          </a:xfrm>
        </p:spPr>
        <p:txBody>
          <a:bodyPr>
            <a:normAutofit/>
          </a:bodyPr>
          <a:lstStyle/>
          <a:p>
            <a:pPr marL="0" indent="0">
              <a:buNone/>
            </a:pPr>
            <a:r>
              <a:rPr lang="fr-FR" sz="2400" dirty="0"/>
              <a:t>Sûrement pouvez-vous prendre davantage de décisions qu’il y a quelques années. Simplement parce que vous avez grandi, acquis de l’expérience et que pour cela vous permet de mieux évaluer les conséquences de vos actions. Comme vous pouvez le constater, le besoin de liberté est intimement lié à la volonté et à l’aptitude à prendre des responsabilités. </a:t>
            </a:r>
          </a:p>
        </p:txBody>
      </p:sp>
      <p:pic>
        <p:nvPicPr>
          <p:cNvPr id="4098" name="Picture 2" descr="Arrows, Direction, Signpost, Arrow, Decision">
            <a:extLst>
              <a:ext uri="{FF2B5EF4-FFF2-40B4-BE49-F238E27FC236}">
                <a16:creationId xmlns:a16="http://schemas.microsoft.com/office/drawing/2014/main" id="{EC379F2B-5265-4B7A-80C0-A9D462F27D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09" t="13720" r="9123"/>
          <a:stretch/>
        </p:blipFill>
        <p:spPr bwMode="auto">
          <a:xfrm>
            <a:off x="60152" y="2023900"/>
            <a:ext cx="4415678" cy="3320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250915-ED9E-441D-AA81-BCAB559E5897}"/>
              </a:ext>
            </a:extLst>
          </p:cNvPr>
          <p:cNvSpPr txBox="1"/>
          <p:nvPr/>
        </p:nvSpPr>
        <p:spPr>
          <a:xfrm>
            <a:off x="1543050" y="5590692"/>
            <a:ext cx="9135353" cy="830997"/>
          </a:xfrm>
          <a:prstGeom prst="rect">
            <a:avLst/>
          </a:prstGeom>
          <a:noFill/>
          <a:ln>
            <a:noFill/>
          </a:ln>
        </p:spPr>
        <p:txBody>
          <a:bodyPr wrap="square">
            <a:spAutoFit/>
          </a:bodyPr>
          <a:lstStyle>
            <a:defPPr>
              <a:defRPr lang="el-GR"/>
            </a:defPPr>
            <a:lvl1pPr>
              <a:defRPr sz="2000">
                <a:effectLst/>
                <a:latin typeface="Calibri" panose="020F0502020204030204" pitchFamily="34" charset="0"/>
                <a:ea typeface="Calibri" panose="020F0502020204030204" pitchFamily="34" charset="0"/>
              </a:defRPr>
            </a:lvl1pPr>
          </a:lstStyle>
          <a:p>
            <a:r>
              <a:rPr lang="fr-FR" sz="2400" b="1" dirty="0"/>
              <a:t>Le mieux êtes-vous informés, le mieux êtes-vous conscients de vous-mêmes et ainsi le mieux serez-vous à même de prendre des décisions.</a:t>
            </a:r>
          </a:p>
        </p:txBody>
      </p:sp>
      <p:sp>
        <p:nvSpPr>
          <p:cNvPr id="12" name="TextBox 11">
            <a:extLst>
              <a:ext uri="{FF2B5EF4-FFF2-40B4-BE49-F238E27FC236}">
                <a16:creationId xmlns:a16="http://schemas.microsoft.com/office/drawing/2014/main" id="{E592CBEA-2F87-479B-A50F-1196CA0AD3B9}"/>
              </a:ext>
            </a:extLst>
          </p:cNvPr>
          <p:cNvSpPr txBox="1"/>
          <p:nvPr/>
        </p:nvSpPr>
        <p:spPr>
          <a:xfrm>
            <a:off x="60152" y="6539402"/>
            <a:ext cx="1982017" cy="307777"/>
          </a:xfrm>
          <a:prstGeom prst="rect">
            <a:avLst/>
          </a:prstGeom>
          <a:noFill/>
        </p:spPr>
        <p:txBody>
          <a:bodyPr wrap="none" rtlCol="0">
            <a:spAutoFit/>
          </a:bodyPr>
          <a:lstStyle/>
          <a:p>
            <a:r>
              <a:rPr lang="fr-FR" sz="1400" dirty="0">
                <a:hlinkClick r:id="rId6"/>
              </a:rPr>
              <a:t>Source</a:t>
            </a:r>
            <a:r>
              <a:rPr lang="fr-FR" sz="1400" dirty="0"/>
              <a:t> | </a:t>
            </a:r>
            <a:r>
              <a:rPr lang="fr-FR" sz="1400" dirty="0">
                <a:hlinkClick r:id="rId7"/>
              </a:rPr>
              <a:t>Licence </a:t>
            </a:r>
            <a:r>
              <a:rPr lang="fr-FR" sz="1400" dirty="0" err="1">
                <a:hlinkClick r:id="rId7"/>
              </a:rPr>
              <a:t>Pixabay</a:t>
            </a:r>
            <a:endParaRPr lang="fr-FR" sz="1400" dirty="0"/>
          </a:p>
        </p:txBody>
      </p:sp>
      <p:sp>
        <p:nvSpPr>
          <p:cNvPr id="16" name="TextBox 15">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47502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74B11A-4E78-498F-BE2B-7FC16A468FBA}"/>
              </a:ext>
            </a:extLst>
          </p:cNvPr>
          <p:cNvSpPr>
            <a:spLocks noGrp="1"/>
          </p:cNvSpPr>
          <p:nvPr>
            <p:ph type="title"/>
          </p:nvPr>
        </p:nvSpPr>
        <p:spPr>
          <a:xfrm>
            <a:off x="828674" y="365125"/>
            <a:ext cx="11534775" cy="1325563"/>
          </a:xfrm>
        </p:spPr>
        <p:txBody>
          <a:bodyPr>
            <a:normAutofit/>
          </a:bodyPr>
          <a:lstStyle/>
          <a:p>
            <a:r>
              <a:rPr lang="fr-FR" sz="3900" b="0" dirty="0"/>
              <a:t>3</a:t>
            </a:r>
            <a:r>
              <a:rPr lang="fr-FR" sz="4000" b="0" baseline="30000" dirty="0"/>
              <a:t>e</a:t>
            </a:r>
            <a:r>
              <a:rPr lang="fr-FR" sz="3900" b="0" dirty="0"/>
              <a:t> Besoin fondamental: </a:t>
            </a:r>
            <a:r>
              <a:rPr lang="fr-FR" sz="3900" dirty="0"/>
              <a:t>Amour et appartenance   </a:t>
            </a:r>
            <a:r>
              <a:rPr lang="fr-FR" sz="1900" b="0" dirty="0"/>
              <a:t>(1/5)</a:t>
            </a:r>
          </a:p>
        </p:txBody>
      </p:sp>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201" y="1825625"/>
            <a:ext cx="6717632" cy="4351338"/>
          </a:xfrm>
        </p:spPr>
        <p:txBody>
          <a:bodyPr>
            <a:normAutofit/>
          </a:bodyPr>
          <a:lstStyle/>
          <a:p>
            <a:pPr marL="0" indent="0">
              <a:buNone/>
            </a:pPr>
            <a:r>
              <a:rPr lang="fr-FR" sz="2400" b="1" dirty="0"/>
              <a:t>Ceci concerne autant le besoin d’aimer que d’être aimé. </a:t>
            </a:r>
          </a:p>
          <a:p>
            <a:pPr marL="0" indent="0">
              <a:buNone/>
            </a:pPr>
            <a:r>
              <a:rPr lang="fr-FR" sz="2400" dirty="0"/>
              <a:t>Sûrement êtes-vous conscients de ce besoin de votre propre expérience et probablement avez-vous aussi ressenti combine il est douloureux de ne pas se sentir aimé ou de ne pas recevoir en retour l’amour que vous aviez pour quelqu’un. </a:t>
            </a:r>
          </a:p>
          <a:p>
            <a:endParaRPr lang="fr-FR" dirty="0"/>
          </a:p>
        </p:txBody>
      </p:sp>
      <p:pic>
        <p:nvPicPr>
          <p:cNvPr id="5122" name="Picture 2" descr="Art, Fingers, Heart, Love, Pair, Heart">
            <a:extLst>
              <a:ext uri="{FF2B5EF4-FFF2-40B4-BE49-F238E27FC236}">
                <a16:creationId xmlns:a16="http://schemas.microsoft.com/office/drawing/2014/main" id="{1A6BA265-0CF8-4BF9-9A0C-67D640243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83"/>
          <a:stretch/>
        </p:blipFill>
        <p:spPr bwMode="auto">
          <a:xfrm>
            <a:off x="7717029" y="1788445"/>
            <a:ext cx="4082942" cy="2988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9B102CF-A66E-4FCF-831F-4782AD8864A1}"/>
              </a:ext>
            </a:extLst>
          </p:cNvPr>
          <p:cNvSpPr txBox="1"/>
          <p:nvPr/>
        </p:nvSpPr>
        <p:spPr>
          <a:xfrm>
            <a:off x="60152" y="6539402"/>
            <a:ext cx="2062168" cy="307777"/>
          </a:xfrm>
          <a:prstGeom prst="rect">
            <a:avLst/>
          </a:prstGeom>
          <a:noFill/>
        </p:spPr>
        <p:txBody>
          <a:bodyPr wrap="none" rtlCol="0">
            <a:spAutoFit/>
          </a:bodyPr>
          <a:lstStyle/>
          <a:p>
            <a:r>
              <a:rPr lang="fr-FR" sz="1400" dirty="0">
                <a:hlinkClick r:id="rId4"/>
              </a:rPr>
              <a:t>Source </a:t>
            </a:r>
            <a:r>
              <a:rPr lang="fr-FR" sz="1400" dirty="0"/>
              <a:t> | </a:t>
            </a:r>
            <a:r>
              <a:rPr lang="fr-FR" sz="1400" dirty="0">
                <a:hlinkClick r:id="rId5"/>
              </a:rPr>
              <a:t>Licence </a:t>
            </a:r>
            <a:r>
              <a:rPr lang="fr-FR" sz="1400" dirty="0" err="1">
                <a:hlinkClick r:id="rId5"/>
              </a:rPr>
              <a:t>Pixabay</a:t>
            </a:r>
            <a:endParaRPr lang="fr-FR" sz="1400" dirty="0"/>
          </a:p>
        </p:txBody>
      </p:sp>
      <p:sp>
        <p:nvSpPr>
          <p:cNvPr id="9" name="TextBox 8">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4279396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639653" y="160453"/>
            <a:ext cx="4840287" cy="1806575"/>
          </a:xfrm>
        </p:spPr>
        <p:txBody>
          <a:bodyPr>
            <a:normAutofit/>
          </a:bodyPr>
          <a:lstStyle/>
          <a:p>
            <a:r>
              <a:rPr lang="en-US" sz="3600" dirty="0">
                <a:solidFill>
                  <a:srgbClr val="F68122"/>
                </a:solidFill>
              </a:rPr>
              <a:t>Droits </a:t>
            </a:r>
            <a:r>
              <a:rPr lang="en-US" sz="3600" dirty="0" err="1">
                <a:solidFill>
                  <a:srgbClr val="F68122"/>
                </a:solidFill>
              </a:rPr>
              <a:t>d'auteur</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729414" y="1019503"/>
            <a:ext cx="5367336" cy="5171090"/>
          </a:xfrm>
        </p:spPr>
        <p:txBody>
          <a:bodyPr>
            <a:noAutofit/>
          </a:bodyPr>
          <a:lstStyle/>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Ce travail est concédé sous une licence </a:t>
            </a:r>
            <a:r>
              <a:rPr lang="fr-FR" sz="1200" b="1" dirty="0">
                <a:effectLst/>
                <a:latin typeface="Calibri" panose="020F0502020204030204" pitchFamily="34" charset="0"/>
                <a:ea typeface="MyriadPro-Regular"/>
                <a:cs typeface="Arial" panose="020B0604020202020204" pitchFamily="34" charset="0"/>
              </a:rPr>
              <a:t>Creative Commons Attribution - Pas d’Utilisation Commerciale - Partage dans les Mêmes Conditions 4.0 International License</a:t>
            </a:r>
            <a:r>
              <a:rPr lang="fr-FR" sz="1200" dirty="0">
                <a:effectLst/>
                <a:latin typeface="Calibri" panose="020F0502020204030204" pitchFamily="34" charset="0"/>
                <a:ea typeface="MyriadPro-Regular"/>
                <a:cs typeface="Arial" panose="020B0604020202020204" pitchFamily="34" charset="0"/>
              </a:rPr>
              <a:t>. Vous êtes autorisé à:</a:t>
            </a:r>
            <a:endParaRPr lang="en-GB" sz="1200" dirty="0">
              <a:effectLst/>
              <a:latin typeface="Calibri" panose="020F0502020204030204" pitchFamily="34" charset="0"/>
              <a:ea typeface="MyriadPro-Regular"/>
              <a:cs typeface="Arial" panose="020B0604020202020204" pitchFamily="34" charset="0"/>
            </a:endParaRPr>
          </a:p>
          <a:p>
            <a:pPr lvl="0">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Partager </a:t>
            </a:r>
            <a:r>
              <a:rPr lang="fr-FR" sz="1200" dirty="0">
                <a:effectLst/>
                <a:latin typeface="Calibri" panose="020F0502020204030204" pitchFamily="34" charset="0"/>
                <a:ea typeface="Calibri" panose="020F0502020204030204" pitchFamily="34" charset="0"/>
                <a:cs typeface="Arial" panose="020B0604020202020204" pitchFamily="34" charset="0"/>
              </a:rPr>
              <a:t>— copier, distribuer et communiquer le matériel par tous moyens et sous tous formats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Adapter</a:t>
            </a:r>
            <a:r>
              <a:rPr lang="fr-FR" sz="1200" dirty="0">
                <a:effectLst/>
                <a:latin typeface="Calibri" panose="020F0502020204030204" pitchFamily="34" charset="0"/>
                <a:ea typeface="Calibri" panose="020F0502020204030204" pitchFamily="34" charset="0"/>
                <a:cs typeface="Arial" panose="020B0604020202020204" pitchFamily="34" charset="0"/>
              </a:rPr>
              <a:t> — remixer, transformer et créer à partir du matériel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selon les conditions suivantes:</a:t>
            </a:r>
            <a:endParaRPr lang="en-GB" sz="1200" dirty="0">
              <a:effectLst/>
              <a:latin typeface="Calibri" panose="020F0502020204030204" pitchFamily="34" charset="0"/>
              <a:ea typeface="MyriadPro-Regular"/>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Attribution</a:t>
            </a:r>
            <a:r>
              <a:rPr lang="fr-FR" sz="1200" dirty="0">
                <a:effectLst/>
                <a:latin typeface="Calibri" panose="020F0502020204030204" pitchFamily="34" charset="0"/>
                <a:ea typeface="Calibri" panose="020F0502020204030204" pitchFamily="34" charset="0"/>
                <a:cs typeface="Arial" panose="020B0604020202020204" pitchFamily="34" charset="0"/>
              </a:rPr>
              <a:t> — Vous devez créditer l'Œuvre, intégrer un lien vers la licence et indiquer si des modifications ont été effectuées à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Vous devez indiquer ces informations par tous les moyens raisonnables, sans toutefois suggérer que l'Offrant vous soutient ou soutient la façon dont vous avez utilisé son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Pas d’Utilisation Commerciale </a:t>
            </a:r>
            <a:r>
              <a:rPr lang="fr-FR" sz="1200" dirty="0">
                <a:effectLst/>
                <a:latin typeface="Calibri" panose="020F0502020204030204" pitchFamily="34" charset="0"/>
                <a:ea typeface="Calibri" panose="020F0502020204030204" pitchFamily="34" charset="0"/>
                <a:cs typeface="Arial" panose="020B0604020202020204" pitchFamily="34" charset="0"/>
              </a:rPr>
              <a:t>— Vous n'êtes pas autorisé à faire un usage commercial de cette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tout ou partie du matériel la composant.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 dans les Mêmes Conditions </a:t>
            </a:r>
            <a:r>
              <a:rPr lang="fr-FR" sz="1200" dirty="0">
                <a:effectLst/>
                <a:latin typeface="Calibri" panose="020F0502020204030204" pitchFamily="34" charset="0"/>
                <a:ea typeface="Calibri" panose="020F0502020204030204" pitchFamily="34" charset="0"/>
                <a:cs typeface="Arial" panose="020B0604020202020204" pitchFamily="34" charset="0"/>
              </a:rPr>
              <a:t>— Dans le cas où vous effectuez un remix, que vous transformez, ou créez à partir du matériel composant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vous devez diffuser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modifiée dans les même conditions, c'est à dire avec la même licence avec laquelle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a été diffusée.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buClr>
                <a:srgbClr val="80C141"/>
              </a:buClr>
              <a:buFont typeface="Wingdings" panose="05000000000000000000" pitchFamily="2" charset="2"/>
              <a:buChar char="§"/>
            </a:pPr>
            <a:endParaRPr lang="en-US" sz="1200" dirty="0"/>
          </a:p>
          <a:p>
            <a:pPr marL="0" indent="0">
              <a:buNone/>
            </a:pPr>
            <a:endParaRPr lang="en-GB" sz="12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09953" y="6657945"/>
            <a:ext cx="2930610" cy="200055"/>
          </a:xfrm>
          <a:prstGeom prst="rect">
            <a:avLst/>
          </a:prstGeom>
          <a:noFill/>
        </p:spPr>
        <p:txBody>
          <a:bodyPr wrap="none" rtlCol="0">
            <a:spAutoFit/>
          </a:bodyPr>
          <a:lstStyle/>
          <a:p>
            <a:r>
              <a:rPr lang="fr-FR" sz="700" dirty="0">
                <a:solidFill>
                  <a:schemeClr val="bg1">
                    <a:lumMod val="50000"/>
                  </a:schemeClr>
                </a:solidFill>
              </a:rPr>
              <a:t>Photo prise par Pantelis Balaouras, CC-BY-NC-SA. Graffiti de </a:t>
            </a:r>
            <a:r>
              <a:rPr lang="fr-FR" sz="700" dirty="0" err="1">
                <a:solidFill>
                  <a:schemeClr val="bg1">
                    <a:lumMod val="50000"/>
                  </a:schemeClr>
                </a:solidFill>
              </a:rPr>
              <a:t>Dream</a:t>
            </a:r>
            <a:r>
              <a:rPr lang="fr-FR" sz="700" dirty="0">
                <a:solidFill>
                  <a:schemeClr val="bg1">
                    <a:lumMod val="50000"/>
                  </a:schemeClr>
                </a:solidFill>
              </a:rPr>
              <a:t> </a:t>
            </a:r>
            <a:r>
              <a:rPr lang="fr-FR" sz="700" dirty="0" err="1">
                <a:solidFill>
                  <a:schemeClr val="bg1">
                    <a:lumMod val="50000"/>
                  </a:schemeClr>
                </a:solidFill>
              </a:rPr>
              <a:t>Victim</a:t>
            </a:r>
            <a:r>
              <a:rPr lang="fr-F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3876172" y="1825625"/>
            <a:ext cx="6567238" cy="4351338"/>
          </a:xfrm>
        </p:spPr>
        <p:txBody>
          <a:bodyPr>
            <a:normAutofit/>
          </a:bodyPr>
          <a:lstStyle/>
          <a:p>
            <a:pPr marL="0" indent="0">
              <a:buNone/>
            </a:pPr>
            <a:r>
              <a:rPr lang="fr-FR" sz="2400" b="1" noProof="1"/>
              <a:t>Pour un bébé, cela peut même devenir une menace pour la survie et entraîner une déficience. </a:t>
            </a:r>
          </a:p>
          <a:p>
            <a:pPr marL="0" indent="0">
              <a:buNone/>
            </a:pPr>
            <a:r>
              <a:rPr lang="fr-FR" sz="2400" noProof="1"/>
              <a:t>Des observations ont été faites sur des nouveaux-nés qui, même changés et nourris dépérissaient de ne recevoir aucune attention, aucune affection.</a:t>
            </a:r>
          </a:p>
          <a:p>
            <a:pPr marL="0" indent="0">
              <a:buNone/>
            </a:pPr>
            <a:endParaRPr lang="fr-FR" sz="2400" noProof="1"/>
          </a:p>
        </p:txBody>
      </p:sp>
      <p:sp>
        <p:nvSpPr>
          <p:cNvPr id="8" name="TextBox 7">
            <a:extLst>
              <a:ext uri="{FF2B5EF4-FFF2-40B4-BE49-F238E27FC236}">
                <a16:creationId xmlns:a16="http://schemas.microsoft.com/office/drawing/2014/main" id="{E9B102CF-A66E-4FCF-831F-4782AD8864A1}"/>
              </a:ext>
            </a:extLst>
          </p:cNvPr>
          <p:cNvSpPr txBox="1"/>
          <p:nvPr/>
        </p:nvSpPr>
        <p:spPr>
          <a:xfrm>
            <a:off x="60152" y="6551434"/>
            <a:ext cx="1941942" cy="307777"/>
          </a:xfrm>
          <a:prstGeom prst="rect">
            <a:avLst/>
          </a:prstGeom>
          <a:noFill/>
        </p:spPr>
        <p:txBody>
          <a:bodyPr wrap="none" rtlCol="0">
            <a:spAutoFit/>
          </a:bodyPr>
          <a:lstStyle/>
          <a:p>
            <a:r>
              <a:rPr lang="fr-FR" sz="1400" noProof="1">
                <a:hlinkClick r:id="rId3"/>
              </a:rPr>
              <a:t>Source</a:t>
            </a:r>
            <a:r>
              <a:rPr lang="fr-FR" sz="1400" noProof="1"/>
              <a:t>| </a:t>
            </a:r>
            <a:r>
              <a:rPr lang="fr-FR" sz="1400" noProof="1">
                <a:hlinkClick r:id="rId4"/>
              </a:rPr>
              <a:t>Licence Pixabay</a:t>
            </a:r>
            <a:endParaRPr lang="fr-FR" sz="1400" noProof="1"/>
          </a:p>
        </p:txBody>
      </p:sp>
      <p:pic>
        <p:nvPicPr>
          <p:cNvPr id="5124" name="Picture 4" descr="Mother, Daughter, Sunset, Silhouette, Dusk, Sun">
            <a:extLst>
              <a:ext uri="{FF2B5EF4-FFF2-40B4-BE49-F238E27FC236}">
                <a16:creationId xmlns:a16="http://schemas.microsoft.com/office/drawing/2014/main" id="{D6C64D37-BB9A-4A29-9CCC-FA6ED5B90E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4" t="8823" r="46667"/>
          <a:stretch/>
        </p:blipFill>
        <p:spPr bwMode="auto">
          <a:xfrm>
            <a:off x="886328" y="1945940"/>
            <a:ext cx="2650958" cy="34324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noProof="1">
                <a:solidFill>
                  <a:srgbClr val="FBE82A"/>
                </a:solidFill>
                <a:effectLst>
                  <a:outerShdw blurRad="38100" dist="38100" dir="2700000" algn="tl">
                    <a:srgbClr val="000000">
                      <a:alpha val="43137"/>
                    </a:srgbClr>
                  </a:outerShdw>
                </a:effectLst>
                <a:latin typeface="Abadi" panose="020B0604020104020204" pitchFamily="34" charset="0"/>
              </a:rPr>
              <a:t>○ </a:t>
            </a:r>
            <a:r>
              <a:rPr lang="fr-FR" noProof="1">
                <a:solidFill>
                  <a:schemeClr val="bg1"/>
                </a:solidFill>
                <a:effectLst>
                  <a:outerShdw blurRad="38100" dist="38100" dir="2700000" algn="tl">
                    <a:srgbClr val="000000">
                      <a:alpha val="43137"/>
                    </a:srgbClr>
                  </a:outerShdw>
                </a:effectLst>
              </a:rPr>
              <a:t>Quels sont les besoins humains fondamentaux?</a:t>
            </a:r>
          </a:p>
        </p:txBody>
      </p:sp>
      <p:sp>
        <p:nvSpPr>
          <p:cNvPr id="10" name="Τίτλος 1">
            <a:extLst>
              <a:ext uri="{FF2B5EF4-FFF2-40B4-BE49-F238E27FC236}">
                <a16:creationId xmlns:a16="http://schemas.microsoft.com/office/drawing/2014/main" id="{7374B11A-4E78-498F-BE2B-7FC16A468FBA}"/>
              </a:ext>
            </a:extLst>
          </p:cNvPr>
          <p:cNvSpPr>
            <a:spLocks noGrp="1"/>
          </p:cNvSpPr>
          <p:nvPr>
            <p:ph type="title"/>
          </p:nvPr>
        </p:nvSpPr>
        <p:spPr>
          <a:xfrm>
            <a:off x="828674" y="365125"/>
            <a:ext cx="11534775" cy="1325563"/>
          </a:xfrm>
        </p:spPr>
        <p:txBody>
          <a:bodyPr>
            <a:normAutofit/>
          </a:bodyPr>
          <a:lstStyle/>
          <a:p>
            <a:r>
              <a:rPr lang="fr-FR" sz="3900" b="0" noProof="1"/>
              <a:t>3</a:t>
            </a:r>
            <a:r>
              <a:rPr lang="fr-FR" sz="4000" b="0" baseline="30000" noProof="1"/>
              <a:t>e</a:t>
            </a:r>
            <a:r>
              <a:rPr lang="fr-FR" sz="3900" b="0" noProof="1"/>
              <a:t> Besoin fondamental: </a:t>
            </a:r>
            <a:r>
              <a:rPr lang="fr-FR" sz="3900" noProof="1"/>
              <a:t>Amour et appartenance   </a:t>
            </a:r>
            <a:r>
              <a:rPr lang="fr-FR" sz="1900" b="0" noProof="1"/>
              <a:t>(2/5)</a:t>
            </a:r>
          </a:p>
        </p:txBody>
      </p:sp>
    </p:spTree>
    <p:extLst>
      <p:ext uri="{BB962C8B-B14F-4D97-AF65-F5344CB8AC3E}">
        <p14:creationId xmlns:p14="http://schemas.microsoft.com/office/powerpoint/2010/main" val="373789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201" y="1825625"/>
            <a:ext cx="5670884" cy="4351338"/>
          </a:xfrm>
        </p:spPr>
        <p:txBody>
          <a:bodyPr>
            <a:normAutofit/>
          </a:bodyPr>
          <a:lstStyle/>
          <a:p>
            <a:pPr marL="0" indent="0">
              <a:buNone/>
            </a:pPr>
            <a:r>
              <a:rPr lang="fr-FR" sz="2400" dirty="0"/>
              <a:t>Nous sommes des </a:t>
            </a:r>
            <a:r>
              <a:rPr lang="fr-FR" sz="2400" b="1" dirty="0"/>
              <a:t>êtres sociaux </a:t>
            </a:r>
            <a:r>
              <a:rPr lang="fr-FR" sz="2400" dirty="0"/>
              <a:t>et ainsi avons-nous créé différents </a:t>
            </a:r>
            <a:r>
              <a:rPr lang="fr-FR" sz="2400" b="1" dirty="0"/>
              <a:t>rituels de rencontre</a:t>
            </a:r>
            <a:r>
              <a:rPr lang="fr-FR" sz="2400" dirty="0"/>
              <a:t> dans toutes les cultures.</a:t>
            </a:r>
          </a:p>
          <a:p>
            <a:pPr marL="0" indent="0">
              <a:buNone/>
            </a:pPr>
            <a:r>
              <a:rPr lang="fr-FR" sz="2400" dirty="0"/>
              <a:t>Cela commence à la crèche. On se rencontre au parc, dans les cafés, les restaurants, au cinéma ou dans différents groupes et associations.</a:t>
            </a:r>
          </a:p>
          <a:p>
            <a:endParaRPr lang="fr-FR" sz="2400" dirty="0"/>
          </a:p>
        </p:txBody>
      </p:sp>
      <p:pic>
        <p:nvPicPr>
          <p:cNvPr id="1026" name="Picture 2" descr="Drinks, Groningen, Terrace, People, Bar, Cafe, Bistro">
            <a:extLst>
              <a:ext uri="{FF2B5EF4-FFF2-40B4-BE49-F238E27FC236}">
                <a16:creationId xmlns:a16="http://schemas.microsoft.com/office/drawing/2014/main" id="{754C35F8-7AF7-47D0-BCFE-249524AE1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42" y="1971588"/>
            <a:ext cx="5200028" cy="34666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8E3510-318D-451F-9500-6B70F0394D70}"/>
              </a:ext>
            </a:extLst>
          </p:cNvPr>
          <p:cNvSpPr txBox="1"/>
          <p:nvPr/>
        </p:nvSpPr>
        <p:spPr>
          <a:xfrm>
            <a:off x="60152" y="6539402"/>
            <a:ext cx="1941942" cy="307777"/>
          </a:xfrm>
          <a:prstGeom prst="rect">
            <a:avLst/>
          </a:prstGeom>
          <a:noFill/>
        </p:spPr>
        <p:txBody>
          <a:bodyPr wrap="none" rtlCol="0">
            <a:spAutoFit/>
          </a:bodyPr>
          <a:lstStyle/>
          <a:p>
            <a:r>
              <a:rPr lang="fr-FR" sz="1400" dirty="0">
                <a:hlinkClick r:id="rId4"/>
              </a:rPr>
              <a:t>Source</a:t>
            </a:r>
            <a:r>
              <a:rPr lang="fr-FR" sz="1400" dirty="0"/>
              <a:t>| </a:t>
            </a:r>
            <a:r>
              <a:rPr lang="fr-FR" sz="1400" dirty="0">
                <a:hlinkClick r:id="rId5"/>
              </a:rPr>
              <a:t>Licence </a:t>
            </a:r>
            <a:r>
              <a:rPr lang="fr-FR" sz="1400" dirty="0" err="1">
                <a:hlinkClick r:id="rId5"/>
              </a:rPr>
              <a:t>Pixabay</a:t>
            </a:r>
            <a:endParaRPr lang="fr-FR" sz="1400" dirty="0"/>
          </a:p>
        </p:txBody>
      </p:sp>
      <p:sp>
        <p:nvSpPr>
          <p:cNvPr id="8" name="TextBox 7">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
        <p:nvSpPr>
          <p:cNvPr id="9" name="Τίτλος 1">
            <a:extLst>
              <a:ext uri="{FF2B5EF4-FFF2-40B4-BE49-F238E27FC236}">
                <a16:creationId xmlns:a16="http://schemas.microsoft.com/office/drawing/2014/main" id="{7374B11A-4E78-498F-BE2B-7FC16A468FBA}"/>
              </a:ext>
            </a:extLst>
          </p:cNvPr>
          <p:cNvSpPr>
            <a:spLocks noGrp="1"/>
          </p:cNvSpPr>
          <p:nvPr>
            <p:ph type="title"/>
          </p:nvPr>
        </p:nvSpPr>
        <p:spPr>
          <a:xfrm>
            <a:off x="828674" y="365125"/>
            <a:ext cx="11534775" cy="1325563"/>
          </a:xfrm>
        </p:spPr>
        <p:txBody>
          <a:bodyPr>
            <a:normAutofit/>
          </a:bodyPr>
          <a:lstStyle/>
          <a:p>
            <a:r>
              <a:rPr lang="fr-FR" sz="3900" b="0" dirty="0"/>
              <a:t>3</a:t>
            </a:r>
            <a:r>
              <a:rPr lang="fr-FR" sz="4000" b="0" baseline="30000" dirty="0"/>
              <a:t>e</a:t>
            </a:r>
            <a:r>
              <a:rPr lang="fr-FR" sz="3900" b="0" dirty="0"/>
              <a:t> Besoin fondamental: </a:t>
            </a:r>
            <a:r>
              <a:rPr lang="fr-FR" sz="3900" dirty="0"/>
              <a:t>Amour et appartenance   </a:t>
            </a:r>
            <a:r>
              <a:rPr lang="fr-FR" sz="1900" b="0" dirty="0"/>
              <a:t>(3/5)</a:t>
            </a:r>
          </a:p>
        </p:txBody>
      </p:sp>
    </p:spTree>
    <p:extLst>
      <p:ext uri="{BB962C8B-B14F-4D97-AF65-F5344CB8AC3E}">
        <p14:creationId xmlns:p14="http://schemas.microsoft.com/office/powerpoint/2010/main" val="1294139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584534" y="1825625"/>
            <a:ext cx="5089788" cy="4667250"/>
          </a:xfrm>
        </p:spPr>
        <p:txBody>
          <a:bodyPr>
            <a:normAutofit/>
          </a:bodyPr>
          <a:lstStyle/>
          <a:p>
            <a:pPr marL="0" indent="0">
              <a:lnSpc>
                <a:spcPct val="110000"/>
              </a:lnSpc>
              <a:buNone/>
            </a:pPr>
            <a:r>
              <a:rPr lang="fr-FR" dirty="0"/>
              <a:t>Ce besoin fondamental correspond aussi </a:t>
            </a:r>
            <a:r>
              <a:rPr lang="fr-FR" b="1" dirty="0"/>
              <a:t>au fait de se sentir connecté à quelqu’un d’autre, de vouloir lui plaire et être intéressé par ses désirs et pensées</a:t>
            </a:r>
            <a:r>
              <a:rPr lang="fr-FR" dirty="0"/>
              <a:t>.  </a:t>
            </a:r>
          </a:p>
          <a:p>
            <a:pPr marL="0" indent="0">
              <a:lnSpc>
                <a:spcPct val="110000"/>
              </a:lnSpc>
              <a:buNone/>
            </a:pPr>
            <a:r>
              <a:rPr lang="fr-FR" dirty="0"/>
              <a:t>En même temps, chacun a besoin </a:t>
            </a:r>
            <a:r>
              <a:rPr lang="fr-FR" b="1" dirty="0"/>
              <a:t>d’être compris par les autres </a:t>
            </a:r>
            <a:r>
              <a:rPr lang="fr-FR" dirty="0"/>
              <a:t>et</a:t>
            </a:r>
            <a:r>
              <a:rPr lang="fr-FR" b="1" dirty="0"/>
              <a:t> </a:t>
            </a:r>
            <a:r>
              <a:rPr lang="fr-FR" dirty="0"/>
              <a:t>d’</a:t>
            </a:r>
            <a:r>
              <a:rPr lang="fr-FR" b="1" dirty="0"/>
              <a:t>appartenir à un groupe.</a:t>
            </a:r>
          </a:p>
        </p:txBody>
      </p:sp>
      <p:sp>
        <p:nvSpPr>
          <p:cNvPr id="5" name="Ορθογώνιο 4">
            <a:extLst>
              <a:ext uri="{FF2B5EF4-FFF2-40B4-BE49-F238E27FC236}">
                <a16:creationId xmlns:a16="http://schemas.microsoft.com/office/drawing/2014/main" id="{9D642E6B-8E96-41CF-89D6-51BD834C1DCA}"/>
              </a:ext>
            </a:extLst>
          </p:cNvPr>
          <p:cNvSpPr/>
          <p:nvPr/>
        </p:nvSpPr>
        <p:spPr>
          <a:xfrm>
            <a:off x="5657204" y="1825625"/>
            <a:ext cx="6311985" cy="800219"/>
          </a:xfrm>
          <a:prstGeom prst="rect">
            <a:avLst/>
          </a:prstGeom>
          <a:noFill/>
        </p:spPr>
        <p:txBody>
          <a:bodyPr wrap="none" lIns="91440" tIns="45720" rIns="91440" bIns="45720">
            <a:spAutoFit/>
          </a:bodyPr>
          <a:lstStyle/>
          <a:p>
            <a:pPr algn="ctr"/>
            <a:r>
              <a:rPr lang="fr-FR" sz="4600" b="1" dirty="0">
                <a:ln w="12700" cmpd="sng">
                  <a:solidFill>
                    <a:schemeClr val="accent4"/>
                  </a:solidFill>
                  <a:prstDash val="solid"/>
                </a:ln>
                <a:solidFill>
                  <a:schemeClr val="bg1"/>
                </a:solidFill>
              </a:rPr>
              <a:t>fait de se sentir connecté</a:t>
            </a:r>
            <a:endParaRPr lang="fr-FR" sz="4600" b="1" cap="none" spc="0" dirty="0">
              <a:ln w="12700" cmpd="sng">
                <a:solidFill>
                  <a:schemeClr val="accent4"/>
                </a:solidFill>
                <a:prstDash val="solid"/>
              </a:ln>
              <a:solidFill>
                <a:schemeClr val="bg1"/>
              </a:solidFill>
              <a:effectLst/>
            </a:endParaRPr>
          </a:p>
        </p:txBody>
      </p:sp>
      <p:sp>
        <p:nvSpPr>
          <p:cNvPr id="6" name="Ορθογώνιο 5">
            <a:extLst>
              <a:ext uri="{FF2B5EF4-FFF2-40B4-BE49-F238E27FC236}">
                <a16:creationId xmlns:a16="http://schemas.microsoft.com/office/drawing/2014/main" id="{7E7AA1CF-EDDE-407B-ADBF-204415927B0F}"/>
              </a:ext>
            </a:extLst>
          </p:cNvPr>
          <p:cNvSpPr/>
          <p:nvPr/>
        </p:nvSpPr>
        <p:spPr>
          <a:xfrm>
            <a:off x="7003349" y="3235920"/>
            <a:ext cx="3690626" cy="800219"/>
          </a:xfrm>
          <a:prstGeom prst="rect">
            <a:avLst/>
          </a:prstGeom>
          <a:noFill/>
        </p:spPr>
        <p:txBody>
          <a:bodyPr wrap="none" lIns="91440" tIns="45720" rIns="91440" bIns="45720">
            <a:spAutoFit/>
          </a:bodyPr>
          <a:lstStyle/>
          <a:p>
            <a:pPr algn="ctr"/>
            <a:r>
              <a:rPr lang="fr-FR" sz="4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d’être compris</a:t>
            </a:r>
          </a:p>
        </p:txBody>
      </p:sp>
      <p:sp>
        <p:nvSpPr>
          <p:cNvPr id="7" name="Ορθογώνιο 6">
            <a:extLst>
              <a:ext uri="{FF2B5EF4-FFF2-40B4-BE49-F238E27FC236}">
                <a16:creationId xmlns:a16="http://schemas.microsoft.com/office/drawing/2014/main" id="{492A71CF-8F4B-403B-AEBE-DBE7C45F5228}"/>
              </a:ext>
            </a:extLst>
          </p:cNvPr>
          <p:cNvSpPr/>
          <p:nvPr/>
        </p:nvSpPr>
        <p:spPr>
          <a:xfrm>
            <a:off x="5857875" y="4557276"/>
            <a:ext cx="5772150" cy="800219"/>
          </a:xfrm>
          <a:prstGeom prst="rect">
            <a:avLst/>
          </a:prstGeom>
          <a:noFill/>
        </p:spPr>
        <p:txBody>
          <a:bodyPr wrap="square" lIns="91440" tIns="45720" rIns="91440" bIns="45720">
            <a:spAutoFit/>
          </a:bodyPr>
          <a:lstStyle/>
          <a:p>
            <a:pPr algn="ctr"/>
            <a:r>
              <a:rPr lang="fr-FR" sz="4600" b="1" dirty="0">
                <a:ln w="12700" cmpd="sng">
                  <a:solidFill>
                    <a:srgbClr val="92D050"/>
                  </a:solidFill>
                  <a:prstDash val="solid"/>
                </a:ln>
                <a:solidFill>
                  <a:schemeClr val="bg1"/>
                </a:solidFill>
              </a:rPr>
              <a:t>appartenir à un groupe</a:t>
            </a:r>
            <a:endParaRPr lang="fr-FR" sz="4600" b="1" cap="none" spc="0" dirty="0">
              <a:ln w="12700" cmpd="sng">
                <a:solidFill>
                  <a:srgbClr val="92D050"/>
                </a:solidFill>
                <a:prstDash val="solid"/>
              </a:ln>
              <a:solidFill>
                <a:schemeClr val="bg1"/>
              </a:solidFill>
              <a:effectLst/>
            </a:endParaRPr>
          </a:p>
        </p:txBody>
      </p:sp>
      <p:sp>
        <p:nvSpPr>
          <p:cNvPr id="9" name="TextBox 8">
            <a:extLst>
              <a:ext uri="{FF2B5EF4-FFF2-40B4-BE49-F238E27FC236}">
                <a16:creationId xmlns:a16="http://schemas.microsoft.com/office/drawing/2014/main" id="{8F293368-5F60-4764-8DF3-3770084D7284}"/>
              </a:ext>
            </a:extLst>
          </p:cNvPr>
          <p:cNvSpPr txBox="1"/>
          <p:nvPr/>
        </p:nvSpPr>
        <p:spPr>
          <a:xfrm>
            <a:off x="711517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
        <p:nvSpPr>
          <p:cNvPr id="10" name="Τίτλος 1">
            <a:extLst>
              <a:ext uri="{FF2B5EF4-FFF2-40B4-BE49-F238E27FC236}">
                <a16:creationId xmlns:a16="http://schemas.microsoft.com/office/drawing/2014/main" id="{7374B11A-4E78-498F-BE2B-7FC16A468FBA}"/>
              </a:ext>
            </a:extLst>
          </p:cNvPr>
          <p:cNvSpPr>
            <a:spLocks noGrp="1"/>
          </p:cNvSpPr>
          <p:nvPr>
            <p:ph type="title"/>
          </p:nvPr>
        </p:nvSpPr>
        <p:spPr>
          <a:xfrm>
            <a:off x="695324" y="365125"/>
            <a:ext cx="11534775" cy="1325563"/>
          </a:xfrm>
        </p:spPr>
        <p:txBody>
          <a:bodyPr>
            <a:normAutofit/>
          </a:bodyPr>
          <a:lstStyle/>
          <a:p>
            <a:r>
              <a:rPr lang="fr-FR" sz="3900" b="0" dirty="0"/>
              <a:t>3</a:t>
            </a:r>
            <a:r>
              <a:rPr lang="fr-FR" sz="4000" b="0" baseline="30000" dirty="0"/>
              <a:t>e</a:t>
            </a:r>
            <a:r>
              <a:rPr lang="fr-FR" sz="3900" b="0" dirty="0"/>
              <a:t> Besoin fondamental: </a:t>
            </a:r>
            <a:r>
              <a:rPr lang="fr-FR" sz="3900" dirty="0"/>
              <a:t>Amour et appartenance   </a:t>
            </a:r>
            <a:r>
              <a:rPr lang="fr-FR" sz="1900" b="0" dirty="0"/>
              <a:t>(4/5)</a:t>
            </a:r>
          </a:p>
        </p:txBody>
      </p:sp>
    </p:spTree>
    <p:extLst>
      <p:ext uri="{BB962C8B-B14F-4D97-AF65-F5344CB8AC3E}">
        <p14:creationId xmlns:p14="http://schemas.microsoft.com/office/powerpoint/2010/main" val="203847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E12D2D8-2FC6-40A1-B745-89B8D67F914E}"/>
              </a:ext>
            </a:extLst>
          </p:cNvPr>
          <p:cNvSpPr>
            <a:spLocks noGrp="1"/>
          </p:cNvSpPr>
          <p:nvPr>
            <p:ph idx="1"/>
          </p:nvPr>
        </p:nvSpPr>
        <p:spPr>
          <a:xfrm>
            <a:off x="838199" y="1825624"/>
            <a:ext cx="8407399" cy="4863933"/>
          </a:xfrm>
        </p:spPr>
        <p:txBody>
          <a:bodyPr>
            <a:normAutofit fontScale="92500" lnSpcReduction="10000"/>
          </a:bodyPr>
          <a:lstStyle/>
          <a:p>
            <a:pPr marL="0" indent="0">
              <a:lnSpc>
                <a:spcPct val="110000"/>
              </a:lnSpc>
              <a:buNone/>
            </a:pPr>
            <a:r>
              <a:rPr lang="fr-FR" sz="2400" dirty="0"/>
              <a:t>Mais vous pouvez aussi ressentir amour et appartenance pour un </a:t>
            </a:r>
            <a:r>
              <a:rPr lang="fr-FR" sz="2400" b="1" dirty="0"/>
              <a:t>hobby</a:t>
            </a:r>
            <a:r>
              <a:rPr lang="fr-FR" sz="2400" dirty="0"/>
              <a:t>, une </a:t>
            </a:r>
            <a:r>
              <a:rPr lang="fr-FR" sz="2400" b="1" dirty="0"/>
              <a:t>idée</a:t>
            </a:r>
            <a:r>
              <a:rPr lang="fr-FR" sz="2400" dirty="0"/>
              <a:t> ou un </a:t>
            </a:r>
            <a:r>
              <a:rPr lang="fr-FR" sz="2400" b="1" dirty="0"/>
              <a:t>projet</a:t>
            </a:r>
            <a:r>
              <a:rPr lang="fr-FR" sz="2400" dirty="0"/>
              <a:t>.</a:t>
            </a:r>
          </a:p>
          <a:p>
            <a:pPr marL="0" indent="0">
              <a:lnSpc>
                <a:spcPct val="110000"/>
              </a:lnSpc>
              <a:buNone/>
            </a:pPr>
            <a:r>
              <a:rPr lang="fr-FR" sz="2400" dirty="0"/>
              <a:t>Peut-être avez-vous déjà été très enthousiastes pour quelque chose et vous y êtes-vous fortement impliqués. </a:t>
            </a:r>
          </a:p>
          <a:p>
            <a:pPr lvl="1">
              <a:lnSpc>
                <a:spcPct val="110000"/>
              </a:lnSpc>
            </a:pPr>
            <a:r>
              <a:rPr lang="fr-FR" dirty="0"/>
              <a:t>Pensez au nombre de personnes actuellement mobilisées sur la question des changements climatiques. </a:t>
            </a:r>
          </a:p>
          <a:p>
            <a:pPr lvl="1">
              <a:lnSpc>
                <a:spcPct val="110000"/>
              </a:lnSpc>
            </a:pPr>
            <a:r>
              <a:rPr lang="fr-FR" dirty="0"/>
              <a:t>Peut-être avez-vous une activité qui vous passionne et à laquelle vous êtes toujours impatients de retourner. </a:t>
            </a:r>
          </a:p>
          <a:p>
            <a:pPr marL="0" indent="0">
              <a:lnSpc>
                <a:spcPct val="110000"/>
              </a:lnSpc>
              <a:buNone/>
            </a:pPr>
            <a:r>
              <a:rPr lang="fr-FR" sz="2400" b="1" dirty="0"/>
              <a:t>Vous comprenez donc ce sentiment!</a:t>
            </a:r>
          </a:p>
          <a:p>
            <a:pPr marL="0" indent="0">
              <a:lnSpc>
                <a:spcPct val="110000"/>
              </a:lnSpc>
              <a:buNone/>
            </a:pPr>
            <a:r>
              <a:rPr lang="fr-FR" sz="2400" dirty="0"/>
              <a:t>Une autre de ses formes  réside dans, </a:t>
            </a:r>
            <a:r>
              <a:rPr lang="fr-FR" sz="2400" b="1" dirty="0"/>
              <a:t>le fait d’être ému par quelque chose.</a:t>
            </a:r>
          </a:p>
          <a:p>
            <a:pPr marL="0" indent="0">
              <a:lnSpc>
                <a:spcPct val="110000"/>
              </a:lnSpc>
              <a:buNone/>
            </a:pPr>
            <a:endParaRPr lang="fr-FR" sz="2400" dirty="0"/>
          </a:p>
        </p:txBody>
      </p:sp>
      <p:sp>
        <p:nvSpPr>
          <p:cNvPr id="5" name="Ορθογώνιο 4">
            <a:extLst>
              <a:ext uri="{FF2B5EF4-FFF2-40B4-BE49-F238E27FC236}">
                <a16:creationId xmlns:a16="http://schemas.microsoft.com/office/drawing/2014/main" id="{399DD525-7025-4B73-89D8-C884C74CC8F9}"/>
              </a:ext>
            </a:extLst>
          </p:cNvPr>
          <p:cNvSpPr/>
          <p:nvPr/>
        </p:nvSpPr>
        <p:spPr>
          <a:xfrm>
            <a:off x="8734426" y="2136338"/>
            <a:ext cx="3468862" cy="3323987"/>
          </a:xfrm>
          <a:prstGeom prst="rect">
            <a:avLst/>
          </a:prstGeom>
          <a:noFill/>
        </p:spPr>
        <p:txBody>
          <a:bodyPr wrap="square" lIns="91440" tIns="45720" rIns="91440" bIns="45720">
            <a:spAutoFit/>
          </a:bodyPr>
          <a:lstStyle/>
          <a:p>
            <a:pPr algn="ctr"/>
            <a:r>
              <a:rPr lang="fr-FR" sz="4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Appartenance pour un hobby, </a:t>
            </a:r>
          </a:p>
          <a:p>
            <a:pPr algn="ctr"/>
            <a:r>
              <a:rPr lang="fr-FR" sz="4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une idée, </a:t>
            </a:r>
          </a:p>
          <a:p>
            <a:pPr algn="ctr"/>
            <a:r>
              <a:rPr lang="fr-FR" sz="4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 projet</a:t>
            </a:r>
          </a:p>
        </p:txBody>
      </p:sp>
      <p:sp>
        <p:nvSpPr>
          <p:cNvPr id="7" name="TextBox 6">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
        <p:nvSpPr>
          <p:cNvPr id="8" name="Τίτλος 1">
            <a:extLst>
              <a:ext uri="{FF2B5EF4-FFF2-40B4-BE49-F238E27FC236}">
                <a16:creationId xmlns:a16="http://schemas.microsoft.com/office/drawing/2014/main" id="{7374B11A-4E78-498F-BE2B-7FC16A468FBA}"/>
              </a:ext>
            </a:extLst>
          </p:cNvPr>
          <p:cNvSpPr>
            <a:spLocks noGrp="1"/>
          </p:cNvSpPr>
          <p:nvPr>
            <p:ph type="title"/>
          </p:nvPr>
        </p:nvSpPr>
        <p:spPr>
          <a:xfrm>
            <a:off x="828674" y="365125"/>
            <a:ext cx="11534775" cy="1325563"/>
          </a:xfrm>
        </p:spPr>
        <p:txBody>
          <a:bodyPr>
            <a:normAutofit/>
          </a:bodyPr>
          <a:lstStyle/>
          <a:p>
            <a:r>
              <a:rPr lang="fr-FR" sz="3900" b="0" dirty="0"/>
              <a:t>3</a:t>
            </a:r>
            <a:r>
              <a:rPr lang="fr-FR" sz="4000" b="0" baseline="30000" dirty="0"/>
              <a:t>e</a:t>
            </a:r>
            <a:r>
              <a:rPr lang="fr-FR" sz="3900" b="0" dirty="0"/>
              <a:t> Besoin fondamental: </a:t>
            </a:r>
            <a:r>
              <a:rPr lang="fr-FR" sz="3900" dirty="0"/>
              <a:t>Amour et appartenance   </a:t>
            </a:r>
            <a:r>
              <a:rPr lang="fr-FR" sz="1900" b="0" dirty="0"/>
              <a:t>(5/5)</a:t>
            </a:r>
          </a:p>
        </p:txBody>
      </p:sp>
    </p:spTree>
    <p:extLst>
      <p:ext uri="{BB962C8B-B14F-4D97-AF65-F5344CB8AC3E}">
        <p14:creationId xmlns:p14="http://schemas.microsoft.com/office/powerpoint/2010/main" val="3464564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4134">
            <a:extLst>
              <a:ext uri="{FF2B5EF4-FFF2-40B4-BE49-F238E27FC236}">
                <a16:creationId xmlns:a16="http://schemas.microsoft.com/office/drawing/2014/main" id="{1E1D70E2-A42F-468F-8DBE-3B0E5C46D81A}"/>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0" y="4524374"/>
            <a:ext cx="11251532" cy="1902455"/>
          </a:xfrm>
          <a:prstGeom prst="rect">
            <a:avLst/>
          </a:prstGeom>
          <a:blipFill>
            <a:blip r:embed="rId4"/>
            <a:stretch>
              <a:fillRect/>
            </a:stretch>
          </a:blipFill>
          <a:ln>
            <a:noFill/>
          </a:ln>
          <a:extLst>
            <a:ext uri="{53640926-AAD7-44D8-BBD7-CCE9431645EC}">
              <a14:shadowObscured xmlns:a14="http://schemas.microsoft.com/office/drawing/2010/main"/>
            </a:ext>
          </a:extLst>
        </p:spPr>
      </p:pic>
      <p:pic>
        <p:nvPicPr>
          <p:cNvPr id="12" name="Grafik 4100">
            <a:extLst>
              <a:ext uri="{FF2B5EF4-FFF2-40B4-BE49-F238E27FC236}">
                <a16:creationId xmlns:a16="http://schemas.microsoft.com/office/drawing/2014/main" id="{DB0C7D43-8A0A-4F34-B33A-436B2C8DF028}"/>
              </a:ext>
            </a:extLst>
          </p:cNvPr>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940468" y="1625058"/>
            <a:ext cx="10614858" cy="2121032"/>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FB06E6C-6B6C-4445-AC57-9AC4F71A3233}"/>
              </a:ext>
            </a:extLst>
          </p:cNvPr>
          <p:cNvSpPr>
            <a:spLocks noGrp="1"/>
          </p:cNvSpPr>
          <p:nvPr>
            <p:ph type="title"/>
          </p:nvPr>
        </p:nvSpPr>
        <p:spPr/>
        <p:txBody>
          <a:bodyPr/>
          <a:lstStyle/>
          <a:p>
            <a:r>
              <a:rPr lang="fr-FR" dirty="0"/>
              <a:t>Réfléchir à</a:t>
            </a:r>
          </a:p>
        </p:txBody>
      </p:sp>
      <p:sp>
        <p:nvSpPr>
          <p:cNvPr id="3" name="Θέση περιεχομένου 2">
            <a:extLst>
              <a:ext uri="{FF2B5EF4-FFF2-40B4-BE49-F238E27FC236}">
                <a16:creationId xmlns:a16="http://schemas.microsoft.com/office/drawing/2014/main" id="{70D14A32-206C-4533-9B87-2DEA528D4A43}"/>
              </a:ext>
            </a:extLst>
          </p:cNvPr>
          <p:cNvSpPr>
            <a:spLocks noGrp="1"/>
          </p:cNvSpPr>
          <p:nvPr>
            <p:ph idx="1"/>
          </p:nvPr>
        </p:nvSpPr>
        <p:spPr>
          <a:xfrm>
            <a:off x="940468" y="1844829"/>
            <a:ext cx="9348537" cy="4667250"/>
          </a:xfrm>
          <a:noFill/>
          <a:ln>
            <a:noFill/>
          </a:ln>
        </p:spPr>
        <p:txBody>
          <a:bodyPr>
            <a:noAutofit/>
          </a:bodyPr>
          <a:lstStyle/>
          <a:p>
            <a:pPr lvl="1">
              <a:spcAft>
                <a:spcPts val="1200"/>
              </a:spcAft>
            </a:pPr>
            <a:r>
              <a:rPr lang="fr-F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Ce qui s’applique aux relations avec les autres s’applique aussi à soi-même bien entendu?</a:t>
            </a:r>
          </a:p>
          <a:p>
            <a:pPr lvl="1">
              <a:spcAft>
                <a:spcPts val="1200"/>
              </a:spcAft>
            </a:pPr>
            <a:r>
              <a:rPr lang="fr-F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Et ce sentiment d’avoir le cœur qui gonfle en observant une beauté de la nature ou en écoutant une chanson?</a:t>
            </a:r>
          </a:p>
          <a:p>
            <a:pPr marL="0" indent="0">
              <a:spcAft>
                <a:spcPts val="1200"/>
              </a:spcAft>
              <a:buNone/>
            </a:pPr>
            <a:r>
              <a:rPr lang="fr-FR" sz="2400" dirty="0">
                <a:latin typeface="Calibri" panose="020F0502020204030204" pitchFamily="34" charset="0"/>
                <a:ea typeface="Calibri" panose="020F0502020204030204" pitchFamily="34" charset="0"/>
              </a:rPr>
              <a:t>Ce qui s’applique aux relations avec les autres s’applique aussi à soi-même bien entendu.</a:t>
            </a:r>
            <a:br>
              <a:rPr lang="fr-FR" sz="2400" dirty="0">
                <a:latin typeface="Calibri" panose="020F0502020204030204" pitchFamily="34" charset="0"/>
                <a:ea typeface="Calibri" panose="020F0502020204030204" pitchFamily="34" charset="0"/>
              </a:rPr>
            </a:br>
            <a:endParaRPr lang="fr-FR" sz="1600" dirty="0">
              <a:effectLst/>
              <a:latin typeface="Calibri" panose="020F0502020204030204" pitchFamily="34" charset="0"/>
              <a:ea typeface="Calibri" panose="020F0502020204030204" pitchFamily="34" charset="0"/>
            </a:endParaRPr>
          </a:p>
          <a:p>
            <a:pPr lvl="1">
              <a:spcAft>
                <a:spcPts val="1200"/>
              </a:spcAft>
            </a:pPr>
            <a:r>
              <a:rPr lang="fr-F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 quel point t’aimes-tu toi-même?</a:t>
            </a:r>
          </a:p>
          <a:p>
            <a:pPr lvl="1">
              <a:spcAft>
                <a:spcPts val="1200"/>
              </a:spcAft>
            </a:pPr>
            <a:r>
              <a:rPr lang="fr-FR"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Es-tu aussi empathique avec toi-même qu’avec tes proches?</a:t>
            </a:r>
          </a:p>
          <a:p>
            <a:pPr marL="0" indent="0">
              <a:spcAft>
                <a:spcPts val="1200"/>
              </a:spcAft>
              <a:buNone/>
            </a:pPr>
            <a:endParaRPr lang="fr-FR" sz="2400" dirty="0"/>
          </a:p>
        </p:txBody>
      </p:sp>
      <p:grpSp>
        <p:nvGrpSpPr>
          <p:cNvPr id="6" name="Ομάδα 5">
            <a:extLst>
              <a:ext uri="{FF2B5EF4-FFF2-40B4-BE49-F238E27FC236}">
                <a16:creationId xmlns:a16="http://schemas.microsoft.com/office/drawing/2014/main" id="{87E6803F-59F2-4A05-8532-A17BEBE71DEC}"/>
              </a:ext>
            </a:extLst>
          </p:cNvPr>
          <p:cNvGrpSpPr/>
          <p:nvPr/>
        </p:nvGrpSpPr>
        <p:grpSpPr>
          <a:xfrm>
            <a:off x="3892120" y="-43298"/>
            <a:ext cx="1722616" cy="1733986"/>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46E5CF24-E2EE-44C6-818F-B601B6AA20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54D6C3E3-6D35-49A7-9C12-A72038279ACE}"/>
                </a:ext>
              </a:extLst>
            </p:cNvPr>
            <p:cNvSpPr txBox="1"/>
            <p:nvPr/>
          </p:nvSpPr>
          <p:spPr>
            <a:xfrm>
              <a:off x="3837091" y="3104147"/>
              <a:ext cx="718113" cy="1368975"/>
            </a:xfrm>
            <a:prstGeom prst="rect">
              <a:avLst/>
            </a:prstGeom>
            <a:noFill/>
          </p:spPr>
          <p:txBody>
            <a:bodyPr wrap="none" rtlCol="0">
              <a:spAutoFit/>
            </a:bodyPr>
            <a:lstStyle/>
            <a:p>
              <a:r>
                <a:rPr lang="fr-FR" sz="6600" dirty="0">
                  <a:solidFill>
                    <a:srgbClr val="E12A3C"/>
                  </a:solidFill>
                </a:rPr>
                <a:t>?</a:t>
              </a:r>
            </a:p>
          </p:txBody>
        </p:sp>
      </p:grpSp>
      <p:sp>
        <p:nvSpPr>
          <p:cNvPr id="10" name="TextBox 9">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3172589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4109">
            <a:extLst>
              <a:ext uri="{FF2B5EF4-FFF2-40B4-BE49-F238E27FC236}">
                <a16:creationId xmlns:a16="http://schemas.microsoft.com/office/drawing/2014/main" id="{C5E02802-BD51-433F-A4D8-252D72EB084F}"/>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942"/>
          <a:stretch/>
        </p:blipFill>
        <p:spPr bwMode="auto">
          <a:xfrm>
            <a:off x="219075" y="4778375"/>
            <a:ext cx="11174328" cy="157480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E51718DF-920B-44A8-94AF-A0ED48A90E23}"/>
              </a:ext>
            </a:extLst>
          </p:cNvPr>
          <p:cNvSpPr>
            <a:spLocks noGrp="1"/>
          </p:cNvSpPr>
          <p:nvPr>
            <p:ph type="title"/>
          </p:nvPr>
        </p:nvSpPr>
        <p:spPr>
          <a:xfrm>
            <a:off x="838199" y="365125"/>
            <a:ext cx="11365089" cy="1325563"/>
          </a:xfrm>
        </p:spPr>
        <p:txBody>
          <a:bodyPr>
            <a:normAutofit/>
          </a:bodyPr>
          <a:lstStyle/>
          <a:p>
            <a:r>
              <a:rPr lang="fr-FR" sz="4000" b="0" dirty="0"/>
              <a:t>4</a:t>
            </a:r>
            <a:r>
              <a:rPr lang="fr-FR" sz="4000" b="0" baseline="30000" dirty="0"/>
              <a:t>e</a:t>
            </a:r>
            <a:r>
              <a:rPr lang="fr-FR" sz="4000" b="0" dirty="0"/>
              <a:t> Besoin fondamental: </a:t>
            </a:r>
            <a:r>
              <a:rPr lang="fr-FR" sz="4000" dirty="0"/>
              <a:t>Pouvoir et influence   </a:t>
            </a:r>
            <a:r>
              <a:rPr lang="fr-FR" sz="2000" b="0" dirty="0"/>
              <a:t>(1/3)</a:t>
            </a:r>
          </a:p>
        </p:txBody>
      </p:sp>
      <p:sp>
        <p:nvSpPr>
          <p:cNvPr id="3" name="Θέση περιεχομένου 2">
            <a:extLst>
              <a:ext uri="{FF2B5EF4-FFF2-40B4-BE49-F238E27FC236}">
                <a16:creationId xmlns:a16="http://schemas.microsoft.com/office/drawing/2014/main" id="{85D0308C-746F-492A-926E-70FADBDFC2DE}"/>
              </a:ext>
            </a:extLst>
          </p:cNvPr>
          <p:cNvSpPr>
            <a:spLocks noGrp="1"/>
          </p:cNvSpPr>
          <p:nvPr>
            <p:ph idx="1"/>
          </p:nvPr>
        </p:nvSpPr>
        <p:spPr>
          <a:xfrm>
            <a:off x="998622" y="1690688"/>
            <a:ext cx="10355178" cy="3200680"/>
          </a:xfrm>
        </p:spPr>
        <p:txBody>
          <a:bodyPr>
            <a:normAutofit/>
          </a:bodyPr>
          <a:lstStyle/>
          <a:p>
            <a:pPr marL="0" indent="0">
              <a:buNone/>
            </a:pPr>
            <a:r>
              <a:rPr lang="fr-FR" b="1" dirty="0"/>
              <a:t>Autre besoin fondamental est celui d’avoir de l’impact, d’être utile</a:t>
            </a:r>
            <a:r>
              <a:rPr lang="fr-FR" dirty="0"/>
              <a:t>.</a:t>
            </a:r>
          </a:p>
          <a:p>
            <a:r>
              <a:rPr lang="fr-FR" dirty="0"/>
              <a:t>Pensez par exemple</a:t>
            </a:r>
          </a:p>
          <a:p>
            <a:pPr lvl="1"/>
            <a:r>
              <a:rPr lang="fr-FR" dirty="0"/>
              <a:t>combien il est satisfaisant d’avoir </a:t>
            </a:r>
            <a:r>
              <a:rPr lang="fr-FR" b="1" dirty="0"/>
              <a:t>de bons résultats </a:t>
            </a:r>
            <a:r>
              <a:rPr lang="fr-FR" dirty="0"/>
              <a:t>scolaires ou sportifs et </a:t>
            </a:r>
          </a:p>
          <a:p>
            <a:pPr lvl="1"/>
            <a:r>
              <a:rPr lang="fr-FR" dirty="0"/>
              <a:t>combien il est agréable que </a:t>
            </a:r>
            <a:r>
              <a:rPr lang="fr-FR" b="1" dirty="0"/>
              <a:t>quelqu’un qu’on estime nous remarque</a:t>
            </a:r>
            <a:r>
              <a:rPr lang="fr-FR" dirty="0"/>
              <a:t> et nous complimente.</a:t>
            </a:r>
          </a:p>
        </p:txBody>
      </p:sp>
      <p:sp>
        <p:nvSpPr>
          <p:cNvPr id="6" name="TextBox 5">
            <a:extLst>
              <a:ext uri="{FF2B5EF4-FFF2-40B4-BE49-F238E27FC236}">
                <a16:creationId xmlns:a16="http://schemas.microsoft.com/office/drawing/2014/main" id="{070EC3A0-5D71-4F5E-A56C-CCA2775E9D58}"/>
              </a:ext>
            </a:extLst>
          </p:cNvPr>
          <p:cNvSpPr txBox="1"/>
          <p:nvPr/>
        </p:nvSpPr>
        <p:spPr>
          <a:xfrm>
            <a:off x="565706" y="4884306"/>
            <a:ext cx="9711164" cy="1860702"/>
          </a:xfrm>
          <a:prstGeom prst="rect">
            <a:avLst/>
          </a:prstGeom>
          <a:noFill/>
        </p:spPr>
        <p:txBody>
          <a:bodyPr wrap="square">
            <a:spAutoFit/>
          </a:bodyPr>
          <a:lstStyle/>
          <a:p>
            <a:pPr marL="285750" indent="-285750">
              <a:lnSpc>
                <a:spcPct val="107000"/>
              </a:lnSpc>
              <a:spcAft>
                <a:spcPts val="800"/>
              </a:spcAft>
              <a:buClr>
                <a:srgbClr val="00B0F0"/>
              </a:buClr>
              <a:buFont typeface="Wingdings" panose="05000000000000000000" pitchFamily="2" charset="2"/>
              <a:buChar char="§"/>
            </a:pPr>
            <a:r>
              <a:rPr lang="fr-FR" sz="2400" b="1" i="1" dirty="0">
                <a:latin typeface="Calibri" panose="020F0502020204030204" pitchFamily="34" charset="0"/>
                <a:ea typeface="Calibri" panose="020F0502020204030204" pitchFamily="34" charset="0"/>
              </a:rPr>
              <a:t>Sûrement avez-vous souvent pu émettre vos suggestions et contribué à la résolution d’un problème. </a:t>
            </a:r>
          </a:p>
          <a:p>
            <a:pPr marL="285750" indent="-285750">
              <a:lnSpc>
                <a:spcPct val="107000"/>
              </a:lnSpc>
              <a:spcAft>
                <a:spcPts val="800"/>
              </a:spcAft>
              <a:buClr>
                <a:srgbClr val="00B0F0"/>
              </a:buClr>
              <a:buFont typeface="Wingdings" panose="05000000000000000000" pitchFamily="2" charset="2"/>
              <a:buChar char="§"/>
            </a:pPr>
            <a:r>
              <a:rPr lang="fr-FR" sz="2400" b="1" i="1" dirty="0">
                <a:latin typeface="Calibri" panose="020F0502020204030204" pitchFamily="34" charset="0"/>
                <a:ea typeface="Calibri" panose="020F0502020204030204" pitchFamily="34" charset="0"/>
              </a:rPr>
              <a:t>Cela vous </a:t>
            </a:r>
            <a:r>
              <a:rPr lang="fr-FR" sz="2400" b="1" i="1" dirty="0" err="1">
                <a:latin typeface="Calibri" panose="020F0502020204030204" pitchFamily="34" charset="0"/>
                <a:ea typeface="Calibri" panose="020F0502020204030204" pitchFamily="34" charset="0"/>
              </a:rPr>
              <a:t>a-t-il</a:t>
            </a:r>
            <a:r>
              <a:rPr lang="fr-FR" sz="2400" b="1" i="1" dirty="0">
                <a:latin typeface="Calibri" panose="020F0502020204030204" pitchFamily="34" charset="0"/>
                <a:ea typeface="Calibri" panose="020F0502020204030204" pitchFamily="34" charset="0"/>
              </a:rPr>
              <a:t> rendu fier et encouragé à continuer?</a:t>
            </a:r>
          </a:p>
          <a:p>
            <a:pPr marL="285750" indent="-285750">
              <a:lnSpc>
                <a:spcPct val="107000"/>
              </a:lnSpc>
              <a:spcAft>
                <a:spcPts val="800"/>
              </a:spcAft>
              <a:buClr>
                <a:srgbClr val="00B0F0"/>
              </a:buClr>
              <a:buFont typeface="Wingdings" panose="05000000000000000000" pitchFamily="2" charset="2"/>
              <a:buChar char="§"/>
            </a:pPr>
            <a:endParaRPr lang="fr-FR" sz="2400" b="1" i="1" dirty="0">
              <a:latin typeface="Calibri" panose="020F0502020204030204" pitchFamily="34" charset="0"/>
              <a:ea typeface="Calibri" panose="020F0502020204030204" pitchFamily="34" charset="0"/>
            </a:endParaRPr>
          </a:p>
        </p:txBody>
      </p:sp>
      <p:grpSp>
        <p:nvGrpSpPr>
          <p:cNvPr id="8" name="Ομάδα 7">
            <a:extLst>
              <a:ext uri="{FF2B5EF4-FFF2-40B4-BE49-F238E27FC236}">
                <a16:creationId xmlns:a16="http://schemas.microsoft.com/office/drawing/2014/main" id="{7F185DA8-9D8F-4812-BAD1-0A691A0763D6}"/>
              </a:ext>
            </a:extLst>
          </p:cNvPr>
          <p:cNvGrpSpPr/>
          <p:nvPr/>
        </p:nvGrpSpPr>
        <p:grpSpPr>
          <a:xfrm>
            <a:off x="10789524" y="1280006"/>
            <a:ext cx="1449397" cy="1551613"/>
            <a:chOff x="3107475" y="2936100"/>
            <a:chExt cx="2142411" cy="2142411"/>
          </a:xfrm>
        </p:grpSpPr>
        <p:pic>
          <p:nvPicPr>
            <p:cNvPr id="9" name="Γραφικό 8" descr="Συννεφάκι σκέψης περίγραμμα">
              <a:extLst>
                <a:ext uri="{FF2B5EF4-FFF2-40B4-BE49-F238E27FC236}">
                  <a16:creationId xmlns:a16="http://schemas.microsoft.com/office/drawing/2014/main" id="{513EC902-DF34-4137-B25D-6678B0E41A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10" name="TextBox 9">
              <a:extLst>
                <a:ext uri="{FF2B5EF4-FFF2-40B4-BE49-F238E27FC236}">
                  <a16:creationId xmlns:a16="http://schemas.microsoft.com/office/drawing/2014/main" id="{B465F1DF-C06F-423B-B321-4C3CE3F82764}"/>
                </a:ext>
              </a:extLst>
            </p:cNvPr>
            <p:cNvSpPr txBox="1"/>
            <p:nvPr/>
          </p:nvSpPr>
          <p:spPr>
            <a:xfrm>
              <a:off x="3688127" y="3041314"/>
              <a:ext cx="852011" cy="1529881"/>
            </a:xfrm>
            <a:prstGeom prst="rect">
              <a:avLst/>
            </a:prstGeom>
            <a:noFill/>
          </p:spPr>
          <p:txBody>
            <a:bodyPr wrap="square" rtlCol="0">
              <a:spAutoFit/>
            </a:bodyPr>
            <a:lstStyle/>
            <a:p>
              <a:r>
                <a:rPr lang="fr-FR" sz="6600" dirty="0">
                  <a:solidFill>
                    <a:srgbClr val="E12A3C"/>
                  </a:solidFill>
                </a:rPr>
                <a:t>?</a:t>
              </a:r>
            </a:p>
          </p:txBody>
        </p:sp>
      </p:grpSp>
      <p:sp>
        <p:nvSpPr>
          <p:cNvPr id="13" name="TextBox 12">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1459196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6CA884-A356-4B25-8329-A049471A11E2}"/>
              </a:ext>
            </a:extLst>
          </p:cNvPr>
          <p:cNvSpPr>
            <a:spLocks noGrp="1"/>
          </p:cNvSpPr>
          <p:nvPr>
            <p:ph type="title"/>
          </p:nvPr>
        </p:nvSpPr>
        <p:spPr>
          <a:xfrm>
            <a:off x="838199" y="365125"/>
            <a:ext cx="11153775" cy="1325563"/>
          </a:xfrm>
        </p:spPr>
        <p:txBody>
          <a:bodyPr>
            <a:normAutofit/>
          </a:bodyPr>
          <a:lstStyle/>
          <a:p>
            <a:r>
              <a:rPr lang="fr-FR" sz="4000" b="0" dirty="0"/>
              <a:t>4</a:t>
            </a:r>
            <a:r>
              <a:rPr lang="fr-FR" b="0" baseline="30000" dirty="0"/>
              <a:t>e</a:t>
            </a:r>
            <a:r>
              <a:rPr lang="fr-FR" sz="4000" b="0" dirty="0"/>
              <a:t> Besoin fondamental: </a:t>
            </a:r>
            <a:r>
              <a:rPr lang="fr-FR" sz="4000" dirty="0"/>
              <a:t>Pouvoir et influence   </a:t>
            </a:r>
            <a:r>
              <a:rPr lang="fr-FR" sz="2000" b="0" dirty="0"/>
              <a:t>(2/3)</a:t>
            </a:r>
            <a:endParaRPr lang="fr-FR" sz="4000" b="0" dirty="0"/>
          </a:p>
        </p:txBody>
      </p:sp>
      <p:sp>
        <p:nvSpPr>
          <p:cNvPr id="3" name="Θέση περιεχομένου 2">
            <a:extLst>
              <a:ext uri="{FF2B5EF4-FFF2-40B4-BE49-F238E27FC236}">
                <a16:creationId xmlns:a16="http://schemas.microsoft.com/office/drawing/2014/main" id="{763C1CB9-8CC9-44AB-BB40-7AF0A0C3ADDA}"/>
              </a:ext>
            </a:extLst>
          </p:cNvPr>
          <p:cNvSpPr>
            <a:spLocks noGrp="1"/>
          </p:cNvSpPr>
          <p:nvPr>
            <p:ph idx="1"/>
          </p:nvPr>
        </p:nvSpPr>
        <p:spPr>
          <a:xfrm>
            <a:off x="838201" y="1690688"/>
            <a:ext cx="7728284" cy="4351338"/>
          </a:xfrm>
        </p:spPr>
        <p:txBody>
          <a:bodyPr>
            <a:normAutofit/>
          </a:bodyPr>
          <a:lstStyle/>
          <a:p>
            <a:pPr marL="0" indent="0">
              <a:buNone/>
            </a:pPr>
            <a:r>
              <a:rPr lang="fr-FR" sz="2400" dirty="0">
                <a:latin typeface="Calibri" panose="020F0502020204030204" pitchFamily="34" charset="0"/>
                <a:ea typeface="Calibri" panose="020F0502020204030204" pitchFamily="34" charset="0"/>
              </a:rPr>
              <a:t>Le pouvoir est intimement lié au verbe </a:t>
            </a:r>
            <a:r>
              <a:rPr lang="fr-FR" sz="2400" b="1" dirty="0">
                <a:latin typeface="Calibri" panose="020F0502020204030204" pitchFamily="34" charset="0"/>
                <a:ea typeface="Calibri" panose="020F0502020204030204" pitchFamily="34" charset="0"/>
              </a:rPr>
              <a:t>“faire”</a:t>
            </a:r>
            <a:r>
              <a:rPr lang="fr-FR" sz="2400" dirty="0">
                <a:latin typeface="Calibri" panose="020F0502020204030204" pitchFamily="34" charset="0"/>
                <a:ea typeface="Calibri" panose="020F0502020204030204" pitchFamily="34" charset="0"/>
              </a:rPr>
              <a:t> et afin d’être en mesure de faire quelque chose, </a:t>
            </a:r>
            <a:r>
              <a:rPr lang="fr-FR" sz="2400" b="1" dirty="0">
                <a:latin typeface="Calibri" panose="020F0502020204030204" pitchFamily="34" charset="0"/>
                <a:ea typeface="Calibri" panose="020F0502020204030204" pitchFamily="34" charset="0"/>
              </a:rPr>
              <a:t>il faut ressentir la motivation de le faire</a:t>
            </a:r>
            <a:r>
              <a:rPr lang="fr-FR" sz="2400" dirty="0">
                <a:latin typeface="Calibri" panose="020F0502020204030204" pitchFamily="34" charset="0"/>
                <a:ea typeface="Calibri" panose="020F0502020204030204" pitchFamily="34" charset="0"/>
              </a:rPr>
              <a:t>.</a:t>
            </a:r>
            <a:endParaRPr lang="fr-FR" sz="2400" dirty="0">
              <a:effectLst/>
              <a:latin typeface="Calibri" panose="020F0502020204030204" pitchFamily="34" charset="0"/>
              <a:ea typeface="Calibri" panose="020F0502020204030204" pitchFamily="34" charset="0"/>
            </a:endParaRPr>
          </a:p>
          <a:p>
            <a:pPr lvl="1">
              <a:buClr>
                <a:srgbClr val="7FC242"/>
              </a:buClr>
            </a:pPr>
            <a:r>
              <a:rPr lang="fr-FR" dirty="0"/>
              <a:t>Ce qui renforce ce besoin est </a:t>
            </a:r>
            <a:r>
              <a:rPr lang="fr-FR" b="1" dirty="0"/>
              <a:t>la conscience de nos propres forces et habiletés</a:t>
            </a:r>
            <a:r>
              <a:rPr lang="fr-FR" dirty="0"/>
              <a:t>. Ainsi pouvons-</a:t>
            </a:r>
            <a:r>
              <a:rPr lang="fr-FR" b="1" dirty="0"/>
              <a:t>nous en tirer profit</a:t>
            </a:r>
            <a:r>
              <a:rPr lang="fr-FR" dirty="0"/>
              <a:t> et en faire bénéficier la communauté.</a:t>
            </a:r>
            <a:endParaRPr lang="fr-FR" dirty="0">
              <a:effectLst/>
              <a:latin typeface="Calibri" panose="020F0502020204030204" pitchFamily="34" charset="0"/>
              <a:ea typeface="Calibri" panose="020F0502020204030204" pitchFamily="34" charset="0"/>
            </a:endParaRPr>
          </a:p>
          <a:p>
            <a:endParaRPr lang="fr-FR" sz="3600" dirty="0"/>
          </a:p>
        </p:txBody>
      </p:sp>
      <p:sp>
        <p:nvSpPr>
          <p:cNvPr id="6" name="Ορθογώνιο 5">
            <a:extLst>
              <a:ext uri="{FF2B5EF4-FFF2-40B4-BE49-F238E27FC236}">
                <a16:creationId xmlns:a16="http://schemas.microsoft.com/office/drawing/2014/main" id="{FA2D8444-A54F-4979-B84F-0611D815BB41}"/>
              </a:ext>
            </a:extLst>
          </p:cNvPr>
          <p:cNvSpPr/>
          <p:nvPr/>
        </p:nvSpPr>
        <p:spPr>
          <a:xfrm>
            <a:off x="8914831" y="1923466"/>
            <a:ext cx="2437270" cy="923330"/>
          </a:xfrm>
          <a:prstGeom prst="rect">
            <a:avLst/>
          </a:prstGeom>
          <a:noFill/>
        </p:spPr>
        <p:txBody>
          <a:bodyPr wrap="square" lIns="91440" tIns="45720" rIns="91440" bIns="45720">
            <a:spAutoFit/>
          </a:bodyPr>
          <a:lstStyle/>
          <a:p>
            <a:pPr algn="ctr"/>
            <a:r>
              <a:rPr lang="fr-FR" sz="5400" b="1" dirty="0">
                <a:ln w="12700" cmpd="sng">
                  <a:solidFill>
                    <a:srgbClr val="92D050"/>
                  </a:solidFill>
                  <a:prstDash val="solid"/>
                </a:ln>
                <a:solidFill>
                  <a:schemeClr val="bg1"/>
                </a:solidFill>
              </a:rPr>
              <a:t>pouvoir</a:t>
            </a:r>
            <a:endParaRPr lang="fr-FR" sz="5400" b="1" cap="none" spc="0" dirty="0">
              <a:ln w="12700" cmpd="sng">
                <a:solidFill>
                  <a:srgbClr val="92D050"/>
                </a:solidFill>
                <a:prstDash val="solid"/>
              </a:ln>
              <a:solidFill>
                <a:schemeClr val="bg1"/>
              </a:solidFill>
              <a:effectLst/>
            </a:endParaRPr>
          </a:p>
        </p:txBody>
      </p:sp>
      <p:sp>
        <p:nvSpPr>
          <p:cNvPr id="7" name="Ορθογώνιο 6">
            <a:extLst>
              <a:ext uri="{FF2B5EF4-FFF2-40B4-BE49-F238E27FC236}">
                <a16:creationId xmlns:a16="http://schemas.microsoft.com/office/drawing/2014/main" id="{3E28620C-7518-48D9-BE18-0CC852E9443F}"/>
              </a:ext>
            </a:extLst>
          </p:cNvPr>
          <p:cNvSpPr/>
          <p:nvPr/>
        </p:nvSpPr>
        <p:spPr>
          <a:xfrm>
            <a:off x="8738769" y="3404692"/>
            <a:ext cx="2841932" cy="923330"/>
          </a:xfrm>
          <a:prstGeom prst="rect">
            <a:avLst/>
          </a:prstGeom>
          <a:noFill/>
        </p:spPr>
        <p:txBody>
          <a:bodyPr wrap="none" lIns="91440" tIns="45720" rIns="91440" bIns="45720">
            <a:spAutoFit/>
          </a:bodyPr>
          <a:lstStyle/>
          <a:p>
            <a:pPr algn="ctr"/>
            <a:r>
              <a:rPr lang="fr-F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influence</a:t>
            </a:r>
          </a:p>
        </p:txBody>
      </p:sp>
      <p:sp>
        <p:nvSpPr>
          <p:cNvPr id="9" name="TextBox 8">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200271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30">
            <a:extLst>
              <a:ext uri="{FF2B5EF4-FFF2-40B4-BE49-F238E27FC236}">
                <a16:creationId xmlns:a16="http://schemas.microsoft.com/office/drawing/2014/main" id="{8E961BB6-A6B3-4D10-ADC6-141EC464A480}"/>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2136" r="1641"/>
          <a:stretch/>
        </p:blipFill>
        <p:spPr bwMode="auto">
          <a:xfrm>
            <a:off x="447675" y="1816027"/>
            <a:ext cx="11725275" cy="359906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FB06E6C-6B6C-4445-AC57-9AC4F71A3233}"/>
              </a:ext>
            </a:extLst>
          </p:cNvPr>
          <p:cNvSpPr>
            <a:spLocks noGrp="1"/>
          </p:cNvSpPr>
          <p:nvPr>
            <p:ph type="title"/>
          </p:nvPr>
        </p:nvSpPr>
        <p:spPr>
          <a:xfrm>
            <a:off x="838200" y="393700"/>
            <a:ext cx="10275853" cy="1325563"/>
          </a:xfrm>
        </p:spPr>
        <p:txBody>
          <a:bodyPr/>
          <a:lstStyle/>
          <a:p>
            <a:r>
              <a:rPr lang="fr-FR" dirty="0"/>
              <a:t>Réfléchir à</a:t>
            </a:r>
          </a:p>
        </p:txBody>
      </p:sp>
      <p:sp>
        <p:nvSpPr>
          <p:cNvPr id="3" name="Θέση περιεχομένου 2">
            <a:extLst>
              <a:ext uri="{FF2B5EF4-FFF2-40B4-BE49-F238E27FC236}">
                <a16:creationId xmlns:a16="http://schemas.microsoft.com/office/drawing/2014/main" id="{70D14A32-206C-4533-9B87-2DEA528D4A43}"/>
              </a:ext>
            </a:extLst>
          </p:cNvPr>
          <p:cNvSpPr>
            <a:spLocks noGrp="1"/>
          </p:cNvSpPr>
          <p:nvPr>
            <p:ph idx="1"/>
          </p:nvPr>
        </p:nvSpPr>
        <p:spPr>
          <a:xfrm>
            <a:off x="1377552" y="2271793"/>
            <a:ext cx="8817952" cy="2300207"/>
          </a:xfrm>
        </p:spPr>
        <p:txBody>
          <a:bodyPr>
            <a:noAutofit/>
          </a:bodyPr>
          <a:lstStyle/>
          <a:p>
            <a:pPr>
              <a:spcAft>
                <a:spcPts val="1200"/>
              </a:spcAft>
            </a:pPr>
            <a:r>
              <a:rPr lang="fr-FR" sz="2400" b="1" i="1" dirty="0">
                <a:solidFill>
                  <a:schemeClr val="accent1">
                    <a:lumMod val="75000"/>
                  </a:schemeClr>
                </a:solidFill>
                <a:latin typeface="Calibri" panose="020F0502020204030204" pitchFamily="34" charset="0"/>
                <a:ea typeface="Calibri" panose="020F0502020204030204" pitchFamily="34" charset="0"/>
              </a:rPr>
              <a:t>As-tu déjà été tellement impressionné par les actes d’une personne que tu en ressenti un grand respect? L’as-tu dit à cette personne?</a:t>
            </a:r>
          </a:p>
          <a:p>
            <a:pPr>
              <a:spcAft>
                <a:spcPts val="1200"/>
              </a:spcAft>
            </a:pPr>
            <a:r>
              <a:rPr lang="fr-FR" sz="2400" b="1" i="1" dirty="0">
                <a:solidFill>
                  <a:schemeClr val="accent1">
                    <a:lumMod val="75000"/>
                  </a:schemeClr>
                </a:solidFill>
                <a:latin typeface="Calibri" panose="020F0502020204030204" pitchFamily="34" charset="0"/>
                <a:ea typeface="Calibri" panose="020F0502020204030204" pitchFamily="34" charset="0"/>
              </a:rPr>
              <a:t>Te sens-tu en position de pouvoir actuellement?</a:t>
            </a:r>
          </a:p>
          <a:p>
            <a:pPr>
              <a:spcAft>
                <a:spcPts val="1200"/>
              </a:spcAft>
            </a:pPr>
            <a:r>
              <a:rPr lang="fr-FR" sz="2400" b="1" i="1" dirty="0">
                <a:solidFill>
                  <a:schemeClr val="accent1">
                    <a:lumMod val="75000"/>
                  </a:schemeClr>
                </a:solidFill>
                <a:latin typeface="Calibri" panose="020F0502020204030204" pitchFamily="34" charset="0"/>
                <a:ea typeface="Calibri" panose="020F0502020204030204" pitchFamily="34" charset="0"/>
              </a:rPr>
              <a:t>Connais-tu tes forces? Écris-les dessous.</a:t>
            </a:r>
          </a:p>
        </p:txBody>
      </p:sp>
      <p:grpSp>
        <p:nvGrpSpPr>
          <p:cNvPr id="6" name="Ομάδα 5">
            <a:extLst>
              <a:ext uri="{FF2B5EF4-FFF2-40B4-BE49-F238E27FC236}">
                <a16:creationId xmlns:a16="http://schemas.microsoft.com/office/drawing/2014/main" id="{2AEB4663-9059-441D-94C3-01E2D71D5284}"/>
              </a:ext>
            </a:extLst>
          </p:cNvPr>
          <p:cNvGrpSpPr/>
          <p:nvPr/>
        </p:nvGrpSpPr>
        <p:grpSpPr>
          <a:xfrm>
            <a:off x="4229006" y="-104320"/>
            <a:ext cx="1824428" cy="1780674"/>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8AC52333-5491-41AC-8F6E-8980CD48AF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77287F14-D05E-4B70-B394-2B720F2007E9}"/>
                </a:ext>
              </a:extLst>
            </p:cNvPr>
            <p:cNvSpPr txBox="1"/>
            <p:nvPr/>
          </p:nvSpPr>
          <p:spPr>
            <a:xfrm>
              <a:off x="3837091" y="3104147"/>
              <a:ext cx="703048" cy="1444171"/>
            </a:xfrm>
            <a:prstGeom prst="rect">
              <a:avLst/>
            </a:prstGeom>
            <a:noFill/>
          </p:spPr>
          <p:txBody>
            <a:bodyPr wrap="none" rtlCol="0">
              <a:spAutoFit/>
            </a:bodyPr>
            <a:lstStyle/>
            <a:p>
              <a:r>
                <a:rPr lang="fr-FR" sz="7200" dirty="0">
                  <a:solidFill>
                    <a:srgbClr val="E12A3C"/>
                  </a:solidFill>
                </a:rPr>
                <a:t>?</a:t>
              </a:r>
            </a:p>
          </p:txBody>
        </p:sp>
      </p:grpSp>
      <p:sp>
        <p:nvSpPr>
          <p:cNvPr id="9" name="TextBox 8">
            <a:extLst>
              <a:ext uri="{FF2B5EF4-FFF2-40B4-BE49-F238E27FC236}">
                <a16:creationId xmlns:a16="http://schemas.microsoft.com/office/drawing/2014/main" id="{8F293368-5F60-4764-8DF3-3770084D7284}"/>
              </a:ext>
            </a:extLst>
          </p:cNvPr>
          <p:cNvSpPr txBox="1"/>
          <p:nvPr/>
        </p:nvSpPr>
        <p:spPr>
          <a:xfrm>
            <a:off x="7336076" y="9119"/>
            <a:ext cx="4841801"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390714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7AA487-7DFE-4D27-B7F3-8D283EE14D2D}"/>
              </a:ext>
            </a:extLst>
          </p:cNvPr>
          <p:cNvSpPr>
            <a:spLocks noGrp="1"/>
          </p:cNvSpPr>
          <p:nvPr>
            <p:ph type="title"/>
          </p:nvPr>
        </p:nvSpPr>
        <p:spPr/>
        <p:txBody>
          <a:bodyPr/>
          <a:lstStyle/>
          <a:p>
            <a:r>
              <a:rPr lang="fr-FR" dirty="0"/>
              <a:t>Exercice </a:t>
            </a:r>
          </a:p>
        </p:txBody>
      </p:sp>
      <p:sp>
        <p:nvSpPr>
          <p:cNvPr id="3" name="Θέση περιεχομένου 2">
            <a:extLst>
              <a:ext uri="{FF2B5EF4-FFF2-40B4-BE49-F238E27FC236}">
                <a16:creationId xmlns:a16="http://schemas.microsoft.com/office/drawing/2014/main" id="{16A1FE3D-DC04-4F35-BC29-484305E796B3}"/>
              </a:ext>
            </a:extLst>
          </p:cNvPr>
          <p:cNvSpPr>
            <a:spLocks noGrp="1"/>
          </p:cNvSpPr>
          <p:nvPr>
            <p:ph idx="1"/>
          </p:nvPr>
        </p:nvSpPr>
        <p:spPr/>
        <p:txBody>
          <a:bodyPr>
            <a:normAutofit/>
          </a:bodyPr>
          <a:lstStyle/>
          <a:p>
            <a:r>
              <a:rPr lang="fr-FR" sz="2400" b="1" dirty="0">
                <a:latin typeface="Calibri" panose="020F0502020204030204" pitchFamily="34" charset="0"/>
                <a:ea typeface="Calibri" panose="020F0502020204030204" pitchFamily="34" charset="0"/>
              </a:rPr>
              <a:t>Mes forces</a:t>
            </a:r>
            <a:r>
              <a:rPr lang="fr-FR" sz="2400" dirty="0">
                <a:effectLst/>
                <a:latin typeface="Calibri" panose="020F0502020204030204" pitchFamily="34" charset="0"/>
                <a:ea typeface="Calibri" panose="020F0502020204030204" pitchFamily="34" charset="0"/>
              </a:rPr>
              <a:t>:</a:t>
            </a:r>
            <a:endParaRPr lang="fr-FR" sz="3600" dirty="0"/>
          </a:p>
        </p:txBody>
      </p:sp>
      <p:sp>
        <p:nvSpPr>
          <p:cNvPr id="4" name="Rechteck 154">
            <a:extLst>
              <a:ext uri="{FF2B5EF4-FFF2-40B4-BE49-F238E27FC236}">
                <a16:creationId xmlns:a16="http://schemas.microsoft.com/office/drawing/2014/main" id="{556CE793-1692-424A-922E-92F6ACEF2CAF}"/>
              </a:ext>
            </a:extLst>
          </p:cNvPr>
          <p:cNvSpPr/>
          <p:nvPr/>
        </p:nvSpPr>
        <p:spPr>
          <a:xfrm>
            <a:off x="3352800" y="681037"/>
            <a:ext cx="5486400" cy="791718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grpSp>
        <p:nvGrpSpPr>
          <p:cNvPr id="13" name="Ομάδα 12">
            <a:extLst>
              <a:ext uri="{FF2B5EF4-FFF2-40B4-BE49-F238E27FC236}">
                <a16:creationId xmlns:a16="http://schemas.microsoft.com/office/drawing/2014/main" id="{24826F29-3049-4CC0-9C67-023BBC92886C}"/>
              </a:ext>
            </a:extLst>
          </p:cNvPr>
          <p:cNvGrpSpPr/>
          <p:nvPr/>
        </p:nvGrpSpPr>
        <p:grpSpPr>
          <a:xfrm>
            <a:off x="3110440" y="-529590"/>
            <a:ext cx="6915139" cy="8628382"/>
            <a:chOff x="3234265" y="-529590"/>
            <a:chExt cx="6915139" cy="8628382"/>
          </a:xfrm>
        </p:grpSpPr>
        <p:grpSp>
          <p:nvGrpSpPr>
            <p:cNvPr id="7" name="Gruppieren 152">
              <a:extLst>
                <a:ext uri="{FF2B5EF4-FFF2-40B4-BE49-F238E27FC236}">
                  <a16:creationId xmlns:a16="http://schemas.microsoft.com/office/drawing/2014/main" id="{3E9EB3B6-2220-49EA-9640-75081434EBCC}"/>
                </a:ext>
              </a:extLst>
            </p:cNvPr>
            <p:cNvGrpSpPr/>
            <p:nvPr/>
          </p:nvGrpSpPr>
          <p:grpSpPr>
            <a:xfrm>
              <a:off x="3996267" y="181612"/>
              <a:ext cx="5486400" cy="7917180"/>
              <a:chOff x="0" y="0"/>
              <a:chExt cx="5486400" cy="7917175"/>
            </a:xfrm>
          </p:grpSpPr>
          <p:grpSp>
            <p:nvGrpSpPr>
              <p:cNvPr id="8" name="Gruppieren 153">
                <a:extLst>
                  <a:ext uri="{FF2B5EF4-FFF2-40B4-BE49-F238E27FC236}">
                    <a16:creationId xmlns:a16="http://schemas.microsoft.com/office/drawing/2014/main" id="{57817FC7-B137-4B33-8797-E6B3D9C6FD59}"/>
                  </a:ext>
                </a:extLst>
              </p:cNvPr>
              <p:cNvGrpSpPr/>
              <p:nvPr/>
            </p:nvGrpSpPr>
            <p:grpSpPr>
              <a:xfrm>
                <a:off x="0" y="0"/>
                <a:ext cx="5486400" cy="7917175"/>
                <a:chOff x="0" y="0"/>
                <a:chExt cx="5486400" cy="7917175"/>
              </a:xfrm>
            </p:grpSpPr>
            <p:sp>
              <p:nvSpPr>
                <p:cNvPr id="9" name="Rechteck 154">
                  <a:extLst>
                    <a:ext uri="{FF2B5EF4-FFF2-40B4-BE49-F238E27FC236}">
                      <a16:creationId xmlns:a16="http://schemas.microsoft.com/office/drawing/2014/main" id="{0840A218-54C6-4091-A904-7E6C583F3188}"/>
                    </a:ext>
                  </a:extLst>
                </p:cNvPr>
                <p:cNvSpPr/>
                <p:nvPr/>
              </p:nvSpPr>
              <p:spPr>
                <a:xfrm>
                  <a:off x="0" y="0"/>
                  <a:ext cx="5486400" cy="7917175"/>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10" name="Sechseck 155">
                  <a:extLst>
                    <a:ext uri="{FF2B5EF4-FFF2-40B4-BE49-F238E27FC236}">
                      <a16:creationId xmlns:a16="http://schemas.microsoft.com/office/drawing/2014/main" id="{5DCD471D-3B04-4BA1-80EC-51624037F79F}"/>
                    </a:ext>
                  </a:extLst>
                </p:cNvPr>
                <p:cNvSpPr/>
                <p:nvPr/>
              </p:nvSpPr>
              <p:spPr>
                <a:xfrm rot="5400000">
                  <a:off x="2324570" y="99777"/>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11" name="Textfeld 156">
                  <a:extLst>
                    <a:ext uri="{FF2B5EF4-FFF2-40B4-BE49-F238E27FC236}">
                      <a16:creationId xmlns:a16="http://schemas.microsoft.com/office/drawing/2014/main" id="{3A73CCB7-5589-4304-B9FD-A7E07B10E21A}"/>
                    </a:ext>
                  </a:extLst>
                </p:cNvPr>
                <p:cNvSpPr txBox="1"/>
                <p:nvPr/>
              </p:nvSpPr>
              <p:spPr>
                <a:xfrm>
                  <a:off x="2627261" y="236855"/>
                  <a:ext cx="903735"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A quel moment cette force est utile?</a:t>
                  </a:r>
                </a:p>
              </p:txBody>
            </p:sp>
            <p:sp>
              <p:nvSpPr>
                <p:cNvPr id="12" name="Rechteck 157">
                  <a:extLst>
                    <a:ext uri="{FF2B5EF4-FFF2-40B4-BE49-F238E27FC236}">
                      <a16:creationId xmlns:a16="http://schemas.microsoft.com/office/drawing/2014/main" id="{612B723C-BFC1-4CEA-89CE-7B7AD542EE26}"/>
                    </a:ext>
                  </a:extLst>
                </p:cNvPr>
                <p:cNvSpPr/>
                <p:nvPr/>
              </p:nvSpPr>
              <p:spPr>
                <a:xfrm>
                  <a:off x="3775436" y="303508"/>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14" name="Sechseck 159">
                  <a:extLst>
                    <a:ext uri="{FF2B5EF4-FFF2-40B4-BE49-F238E27FC236}">
                      <a16:creationId xmlns:a16="http://schemas.microsoft.com/office/drawing/2014/main" id="{958A5950-902D-455F-8338-B5A171DFDF47}"/>
                    </a:ext>
                  </a:extLst>
                </p:cNvPr>
                <p:cNvSpPr/>
                <p:nvPr/>
              </p:nvSpPr>
              <p:spPr>
                <a:xfrm rot="5400000">
                  <a:off x="906604" y="99777"/>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15" name="Textfeld 160">
                  <a:extLst>
                    <a:ext uri="{FF2B5EF4-FFF2-40B4-BE49-F238E27FC236}">
                      <a16:creationId xmlns:a16="http://schemas.microsoft.com/office/drawing/2014/main" id="{138054C2-1B5A-4059-85FF-55B9FEF78F6D}"/>
                    </a:ext>
                  </a:extLst>
                </p:cNvPr>
                <p:cNvSpPr txBox="1"/>
                <p:nvPr/>
              </p:nvSpPr>
              <p:spPr>
                <a:xfrm>
                  <a:off x="1209295" y="236855"/>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Nomme une force</a:t>
                  </a:r>
                </a:p>
              </p:txBody>
            </p:sp>
            <p:sp>
              <p:nvSpPr>
                <p:cNvPr id="16" name="Sechseck 161">
                  <a:extLst>
                    <a:ext uri="{FF2B5EF4-FFF2-40B4-BE49-F238E27FC236}">
                      <a16:creationId xmlns:a16="http://schemas.microsoft.com/office/drawing/2014/main" id="{67BF85A4-D77E-4670-AF10-3A7C71579888}"/>
                    </a:ext>
                  </a:extLst>
                </p:cNvPr>
                <p:cNvSpPr/>
                <p:nvPr/>
              </p:nvSpPr>
              <p:spPr>
                <a:xfrm rot="5400000">
                  <a:off x="1612871" y="1380716"/>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17" name="Textfeld 162">
                  <a:extLst>
                    <a:ext uri="{FF2B5EF4-FFF2-40B4-BE49-F238E27FC236}">
                      <a16:creationId xmlns:a16="http://schemas.microsoft.com/office/drawing/2014/main" id="{7F4AD789-79D9-446A-B0B8-DF1FF080C115}"/>
                    </a:ext>
                  </a:extLst>
                </p:cNvPr>
                <p:cNvSpPr txBox="1"/>
                <p:nvPr/>
              </p:nvSpPr>
              <p:spPr>
                <a:xfrm>
                  <a:off x="1915562" y="1517794"/>
                  <a:ext cx="903735" cy="1038775"/>
                </a:xfrm>
                <a:prstGeom prst="rect">
                  <a:avLst/>
                </a:prstGeom>
                <a:noFill/>
                <a:ln>
                  <a:noFill/>
                </a:ln>
              </p:spPr>
              <p:txBody>
                <a:bodyPr spcFirstLastPara="1" wrap="square" lIns="57150" tIns="57150" rIns="57150" bIns="5715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Nomme une force</a:t>
                  </a:r>
                </a:p>
              </p:txBody>
            </p:sp>
            <p:sp>
              <p:nvSpPr>
                <p:cNvPr id="18" name="Rechteck 163">
                  <a:extLst>
                    <a:ext uri="{FF2B5EF4-FFF2-40B4-BE49-F238E27FC236}">
                      <a16:creationId xmlns:a16="http://schemas.microsoft.com/office/drawing/2014/main" id="{F6C797AE-54A0-4EFD-B1FA-B74FABBBF0A9}"/>
                    </a:ext>
                  </a:extLst>
                </p:cNvPr>
                <p:cNvSpPr/>
                <p:nvPr/>
              </p:nvSpPr>
              <p:spPr>
                <a:xfrm>
                  <a:off x="26789" y="1584446"/>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20" name="Sechseck 165">
                  <a:extLst>
                    <a:ext uri="{FF2B5EF4-FFF2-40B4-BE49-F238E27FC236}">
                      <a16:creationId xmlns:a16="http://schemas.microsoft.com/office/drawing/2014/main" id="{4A2F49DE-A3C9-4326-9318-43F5D8E09842}"/>
                    </a:ext>
                  </a:extLst>
                </p:cNvPr>
                <p:cNvSpPr/>
                <p:nvPr/>
              </p:nvSpPr>
              <p:spPr>
                <a:xfrm rot="5400000">
                  <a:off x="3030837" y="1380716"/>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21" name="Textfeld 166">
                  <a:extLst>
                    <a:ext uri="{FF2B5EF4-FFF2-40B4-BE49-F238E27FC236}">
                      <a16:creationId xmlns:a16="http://schemas.microsoft.com/office/drawing/2014/main" id="{5A384028-958C-404F-8230-E71D52682AE5}"/>
                    </a:ext>
                  </a:extLst>
                </p:cNvPr>
                <p:cNvSpPr txBox="1"/>
                <p:nvPr/>
              </p:nvSpPr>
              <p:spPr>
                <a:xfrm>
                  <a:off x="3333528" y="1517794"/>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A quel moment cette force est utile?</a:t>
                  </a:r>
                </a:p>
              </p:txBody>
            </p:sp>
            <p:sp>
              <p:nvSpPr>
                <p:cNvPr id="22" name="Sechseck 167">
                  <a:extLst>
                    <a:ext uri="{FF2B5EF4-FFF2-40B4-BE49-F238E27FC236}">
                      <a16:creationId xmlns:a16="http://schemas.microsoft.com/office/drawing/2014/main" id="{AB0834B0-C25A-48B9-8BBB-48F894763924}"/>
                    </a:ext>
                  </a:extLst>
                </p:cNvPr>
                <p:cNvSpPr/>
                <p:nvPr/>
              </p:nvSpPr>
              <p:spPr>
                <a:xfrm rot="5400000">
                  <a:off x="2324570" y="2661654"/>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23" name="Textfeld 168">
                  <a:extLst>
                    <a:ext uri="{FF2B5EF4-FFF2-40B4-BE49-F238E27FC236}">
                      <a16:creationId xmlns:a16="http://schemas.microsoft.com/office/drawing/2014/main" id="{6715906C-6600-4F54-8380-FA0A0C155AF5}"/>
                    </a:ext>
                  </a:extLst>
                </p:cNvPr>
                <p:cNvSpPr txBox="1"/>
                <p:nvPr/>
              </p:nvSpPr>
              <p:spPr>
                <a:xfrm>
                  <a:off x="2627261" y="2798732"/>
                  <a:ext cx="903735"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A quel moment cette force est utile?</a:t>
                  </a:r>
                </a:p>
              </p:txBody>
            </p:sp>
            <p:sp>
              <p:nvSpPr>
                <p:cNvPr id="24" name="Rechteck 169">
                  <a:extLst>
                    <a:ext uri="{FF2B5EF4-FFF2-40B4-BE49-F238E27FC236}">
                      <a16:creationId xmlns:a16="http://schemas.microsoft.com/office/drawing/2014/main" id="{8D71B681-8A5B-463B-B9AB-FFC3DE8A19A8}"/>
                    </a:ext>
                  </a:extLst>
                </p:cNvPr>
                <p:cNvSpPr/>
                <p:nvPr/>
              </p:nvSpPr>
              <p:spPr>
                <a:xfrm>
                  <a:off x="3775436" y="2865385"/>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25" name="Sechseck 170">
                  <a:extLst>
                    <a:ext uri="{FF2B5EF4-FFF2-40B4-BE49-F238E27FC236}">
                      <a16:creationId xmlns:a16="http://schemas.microsoft.com/office/drawing/2014/main" id="{271EF537-9F8D-49CA-A847-6C72BB351F0B}"/>
                    </a:ext>
                  </a:extLst>
                </p:cNvPr>
                <p:cNvSpPr/>
                <p:nvPr/>
              </p:nvSpPr>
              <p:spPr>
                <a:xfrm rot="5400000">
                  <a:off x="906604" y="2661654"/>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26" name="Textfeld 171">
                  <a:extLst>
                    <a:ext uri="{FF2B5EF4-FFF2-40B4-BE49-F238E27FC236}">
                      <a16:creationId xmlns:a16="http://schemas.microsoft.com/office/drawing/2014/main" id="{90B0757E-1C97-4E1F-8497-6D9ED572BFF5}"/>
                    </a:ext>
                  </a:extLst>
                </p:cNvPr>
                <p:cNvSpPr txBox="1"/>
                <p:nvPr/>
              </p:nvSpPr>
              <p:spPr>
                <a:xfrm>
                  <a:off x="1209295" y="2798732"/>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Nomme une force</a:t>
                  </a:r>
                </a:p>
              </p:txBody>
            </p:sp>
            <p:sp>
              <p:nvSpPr>
                <p:cNvPr id="27" name="Sechseck 172">
                  <a:extLst>
                    <a:ext uri="{FF2B5EF4-FFF2-40B4-BE49-F238E27FC236}">
                      <a16:creationId xmlns:a16="http://schemas.microsoft.com/office/drawing/2014/main" id="{198C1936-5548-4D78-A61B-CA050FEF3F5A}"/>
                    </a:ext>
                  </a:extLst>
                </p:cNvPr>
                <p:cNvSpPr/>
                <p:nvPr/>
              </p:nvSpPr>
              <p:spPr>
                <a:xfrm rot="5400000">
                  <a:off x="1612871" y="3942593"/>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28" name="Textfeld 173">
                  <a:extLst>
                    <a:ext uri="{FF2B5EF4-FFF2-40B4-BE49-F238E27FC236}">
                      <a16:creationId xmlns:a16="http://schemas.microsoft.com/office/drawing/2014/main" id="{AB1AB4C0-0C97-4DA8-8C92-67CB46AC4CB2}"/>
                    </a:ext>
                  </a:extLst>
                </p:cNvPr>
                <p:cNvSpPr txBox="1"/>
                <p:nvPr/>
              </p:nvSpPr>
              <p:spPr>
                <a:xfrm>
                  <a:off x="1915562" y="4079671"/>
                  <a:ext cx="903735" cy="1038775"/>
                </a:xfrm>
                <a:prstGeom prst="rect">
                  <a:avLst/>
                </a:prstGeom>
                <a:noFill/>
                <a:ln>
                  <a:noFill/>
                </a:ln>
              </p:spPr>
              <p:txBody>
                <a:bodyPr spcFirstLastPara="1" wrap="square" lIns="57150" tIns="57150" rIns="57150" bIns="5715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Nomme une force</a:t>
                  </a:r>
                </a:p>
              </p:txBody>
            </p:sp>
            <p:sp>
              <p:nvSpPr>
                <p:cNvPr id="29" name="Rechteck 174">
                  <a:extLst>
                    <a:ext uri="{FF2B5EF4-FFF2-40B4-BE49-F238E27FC236}">
                      <a16:creationId xmlns:a16="http://schemas.microsoft.com/office/drawing/2014/main" id="{EDF5CB37-81EA-4FA9-999B-58D08D053BB1}"/>
                    </a:ext>
                  </a:extLst>
                </p:cNvPr>
                <p:cNvSpPr/>
                <p:nvPr/>
              </p:nvSpPr>
              <p:spPr>
                <a:xfrm>
                  <a:off x="26789" y="4146324"/>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31" name="Sechseck 176">
                  <a:extLst>
                    <a:ext uri="{FF2B5EF4-FFF2-40B4-BE49-F238E27FC236}">
                      <a16:creationId xmlns:a16="http://schemas.microsoft.com/office/drawing/2014/main" id="{50F04456-468C-4B33-B0DB-66E07A17BE72}"/>
                    </a:ext>
                  </a:extLst>
                </p:cNvPr>
                <p:cNvSpPr/>
                <p:nvPr/>
              </p:nvSpPr>
              <p:spPr>
                <a:xfrm rot="5400000">
                  <a:off x="3030837" y="3942593"/>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32" name="Textfeld 177">
                  <a:extLst>
                    <a:ext uri="{FF2B5EF4-FFF2-40B4-BE49-F238E27FC236}">
                      <a16:creationId xmlns:a16="http://schemas.microsoft.com/office/drawing/2014/main" id="{C9CEE022-4D07-48A3-AB54-CF9B37446141}"/>
                    </a:ext>
                  </a:extLst>
                </p:cNvPr>
                <p:cNvSpPr txBox="1"/>
                <p:nvPr/>
              </p:nvSpPr>
              <p:spPr>
                <a:xfrm>
                  <a:off x="3333528" y="4079671"/>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A quel moment cette force est utile?</a:t>
                  </a:r>
                </a:p>
              </p:txBody>
            </p:sp>
            <p:sp>
              <p:nvSpPr>
                <p:cNvPr id="33" name="Sechseck 178">
                  <a:extLst>
                    <a:ext uri="{FF2B5EF4-FFF2-40B4-BE49-F238E27FC236}">
                      <a16:creationId xmlns:a16="http://schemas.microsoft.com/office/drawing/2014/main" id="{F94B6E32-293F-413B-91CF-30A6594D9CFC}"/>
                    </a:ext>
                  </a:extLst>
                </p:cNvPr>
                <p:cNvSpPr/>
                <p:nvPr/>
              </p:nvSpPr>
              <p:spPr>
                <a:xfrm rot="5400000">
                  <a:off x="2324570" y="5223532"/>
                  <a:ext cx="1509117" cy="1312931"/>
                </a:xfrm>
                <a:prstGeom prst="hexagon">
                  <a:avLst>
                    <a:gd name="adj" fmla="val 25000"/>
                    <a:gd name="vf" fmla="val 115470"/>
                  </a:avLst>
                </a:prstGeom>
                <a:noFill/>
                <a:ln w="12700" cap="flat" cmpd="sng">
                  <a:solidFill>
                    <a:schemeClr val="accent5">
                      <a:lumMod val="60000"/>
                      <a:lumOff val="40000"/>
                    </a:schemeClr>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34" name="Textfeld 179">
                  <a:extLst>
                    <a:ext uri="{FF2B5EF4-FFF2-40B4-BE49-F238E27FC236}">
                      <a16:creationId xmlns:a16="http://schemas.microsoft.com/office/drawing/2014/main" id="{C1332E1D-4DA0-4720-AC8D-1928382BEE37}"/>
                    </a:ext>
                  </a:extLst>
                </p:cNvPr>
                <p:cNvSpPr txBox="1"/>
                <p:nvPr/>
              </p:nvSpPr>
              <p:spPr>
                <a:xfrm>
                  <a:off x="2627261" y="5360610"/>
                  <a:ext cx="903735" cy="1038775"/>
                </a:xfrm>
                <a:prstGeom prst="rect">
                  <a:avLst/>
                </a:prstGeom>
                <a:noFill/>
                <a:ln>
                  <a:noFill/>
                </a:ln>
              </p:spPr>
              <p:txBody>
                <a:bodyPr spcFirstLastPara="1" wrap="square" lIns="45700" tIns="45700" rIns="45700" bIns="4570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A quel moment cette force est utile?</a:t>
                  </a:r>
                </a:p>
              </p:txBody>
            </p:sp>
            <p:sp>
              <p:nvSpPr>
                <p:cNvPr id="35" name="Rechteck 180">
                  <a:extLst>
                    <a:ext uri="{FF2B5EF4-FFF2-40B4-BE49-F238E27FC236}">
                      <a16:creationId xmlns:a16="http://schemas.microsoft.com/office/drawing/2014/main" id="{62BD1155-156A-43BB-8476-526773BAA144}"/>
                    </a:ext>
                  </a:extLst>
                </p:cNvPr>
                <p:cNvSpPr/>
                <p:nvPr/>
              </p:nvSpPr>
              <p:spPr>
                <a:xfrm>
                  <a:off x="3775436" y="5427262"/>
                  <a:ext cx="1684174"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37" name="Sechseck 182">
                  <a:extLst>
                    <a:ext uri="{FF2B5EF4-FFF2-40B4-BE49-F238E27FC236}">
                      <a16:creationId xmlns:a16="http://schemas.microsoft.com/office/drawing/2014/main" id="{B069045F-922E-44DD-8F80-70A6E34A6CD7}"/>
                    </a:ext>
                  </a:extLst>
                </p:cNvPr>
                <p:cNvSpPr/>
                <p:nvPr/>
              </p:nvSpPr>
              <p:spPr>
                <a:xfrm rot="5400000">
                  <a:off x="906604" y="5223532"/>
                  <a:ext cx="1509117" cy="1312931"/>
                </a:xfrm>
                <a:prstGeom prst="hexagon">
                  <a:avLst>
                    <a:gd name="adj" fmla="val 25000"/>
                    <a:gd name="vf" fmla="val 115470"/>
                  </a:avLst>
                </a:prstGeom>
                <a:no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sp>
              <p:nvSpPr>
                <p:cNvPr id="38" name="Textfeld 183">
                  <a:extLst>
                    <a:ext uri="{FF2B5EF4-FFF2-40B4-BE49-F238E27FC236}">
                      <a16:creationId xmlns:a16="http://schemas.microsoft.com/office/drawing/2014/main" id="{970AC105-4AD2-4EE6-92B2-C80E7CB002B8}"/>
                    </a:ext>
                  </a:extLst>
                </p:cNvPr>
                <p:cNvSpPr txBox="1"/>
                <p:nvPr/>
              </p:nvSpPr>
              <p:spPr>
                <a:xfrm>
                  <a:off x="1209295" y="5360610"/>
                  <a:ext cx="903735" cy="1038775"/>
                </a:xfrm>
                <a:prstGeom prst="rect">
                  <a:avLst/>
                </a:prstGeom>
                <a:noFill/>
                <a:ln>
                  <a:noFill/>
                </a:ln>
              </p:spPr>
              <p:txBody>
                <a:bodyPr spcFirstLastPara="1" wrap="square" lIns="0" tIns="0" rIns="0" bIns="0" anchor="ctr" anchorCtr="0">
                  <a:noAutofit/>
                </a:bodyPr>
                <a:lstStyle/>
                <a:p>
                  <a:pPr algn="ctr">
                    <a:lnSpc>
                      <a:spcPct val="89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Nomme une force</a:t>
                  </a:r>
                </a:p>
              </p:txBody>
            </p:sp>
            <p:sp>
              <p:nvSpPr>
                <p:cNvPr id="41" name="Rechteck 186">
                  <a:extLst>
                    <a:ext uri="{FF2B5EF4-FFF2-40B4-BE49-F238E27FC236}">
                      <a16:creationId xmlns:a16="http://schemas.microsoft.com/office/drawing/2014/main" id="{A0C0C297-F82B-4BAF-AA52-8650569EABC7}"/>
                    </a:ext>
                  </a:extLst>
                </p:cNvPr>
                <p:cNvSpPr/>
                <p:nvPr/>
              </p:nvSpPr>
              <p:spPr>
                <a:xfrm>
                  <a:off x="26789" y="6708201"/>
                  <a:ext cx="1629846" cy="90547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600" dirty="0">
                      <a:solidFill>
                        <a:schemeClr val="tx1">
                          <a:lumMod val="65000"/>
                          <a:lumOff val="35000"/>
                        </a:schemeClr>
                      </a:solidFill>
                      <a:latin typeface="Calibri" panose="020F0502020204030204" pitchFamily="34" charset="0"/>
                      <a:ea typeface="Calibri" panose="020F0502020204030204" pitchFamily="34" charset="0"/>
                    </a:rPr>
                    <a:t> </a:t>
                  </a:r>
                </a:p>
              </p:txBody>
            </p:sp>
          </p:grpSp>
        </p:grpSp>
        <p:grpSp>
          <p:nvGrpSpPr>
            <p:cNvPr id="6" name="Ομάδα 5">
              <a:extLst>
                <a:ext uri="{FF2B5EF4-FFF2-40B4-BE49-F238E27FC236}">
                  <a16:creationId xmlns:a16="http://schemas.microsoft.com/office/drawing/2014/main" id="{2D4732A1-9E22-4CB2-9A5C-D76485A8B08F}"/>
                </a:ext>
              </a:extLst>
            </p:cNvPr>
            <p:cNvGrpSpPr/>
            <p:nvPr/>
          </p:nvGrpSpPr>
          <p:grpSpPr>
            <a:xfrm>
              <a:off x="3234265" y="-529590"/>
              <a:ext cx="6915139" cy="7917180"/>
              <a:chOff x="3234265" y="-529590"/>
              <a:chExt cx="6915139" cy="7917180"/>
            </a:xfrm>
          </p:grpSpPr>
          <p:sp>
            <p:nvSpPr>
              <p:cNvPr id="5" name="Rechteck 154">
                <a:extLst>
                  <a:ext uri="{FF2B5EF4-FFF2-40B4-BE49-F238E27FC236}">
                    <a16:creationId xmlns:a16="http://schemas.microsoft.com/office/drawing/2014/main" id="{618946C9-B46C-4F71-8334-BFCB75D033D5}"/>
                  </a:ext>
                </a:extLst>
              </p:cNvPr>
              <p:cNvSpPr/>
              <p:nvPr/>
            </p:nvSpPr>
            <p:spPr>
              <a:xfrm>
                <a:off x="3352800" y="-529590"/>
                <a:ext cx="5486400" cy="7917180"/>
              </a:xfrm>
              <a:prstGeom prst="rect">
                <a:avLst/>
              </a:prstGeom>
              <a:noFill/>
              <a:ln>
                <a:noFill/>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cxnSp>
            <p:nvCxnSpPr>
              <p:cNvPr id="46" name="Ευθεία γραμμή σύνδεσης 45">
                <a:extLst>
                  <a:ext uri="{FF2B5EF4-FFF2-40B4-BE49-F238E27FC236}">
                    <a16:creationId xmlns:a16="http://schemas.microsoft.com/office/drawing/2014/main" id="{DD74E541-624B-4A3A-99D5-A1E18F890E32}"/>
                  </a:ext>
                </a:extLst>
              </p:cNvPr>
              <p:cNvCxnSpPr>
                <a:cxnSpLocks/>
              </p:cNvCxnSpPr>
              <p:nvPr/>
            </p:nvCxnSpPr>
            <p:spPr>
              <a:xfrm>
                <a:off x="3273778" y="857956"/>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Ευθεία γραμμή σύνδεσης 47">
                <a:extLst>
                  <a:ext uri="{FF2B5EF4-FFF2-40B4-BE49-F238E27FC236}">
                    <a16:creationId xmlns:a16="http://schemas.microsoft.com/office/drawing/2014/main" id="{8894D135-B1A6-4A37-B90E-4EBE75D10E87}"/>
                  </a:ext>
                </a:extLst>
              </p:cNvPr>
              <p:cNvCxnSpPr>
                <a:cxnSpLocks/>
              </p:cNvCxnSpPr>
              <p:nvPr/>
            </p:nvCxnSpPr>
            <p:spPr>
              <a:xfrm>
                <a:off x="4013204" y="224084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Ευθεία γραμμή σύνδεσης 48">
                <a:extLst>
                  <a:ext uri="{FF2B5EF4-FFF2-40B4-BE49-F238E27FC236}">
                    <a16:creationId xmlns:a16="http://schemas.microsoft.com/office/drawing/2014/main" id="{9B24E21A-1BF8-4CE6-803F-324EB68651EF}"/>
                  </a:ext>
                </a:extLst>
              </p:cNvPr>
              <p:cNvCxnSpPr>
                <a:cxnSpLocks/>
              </p:cNvCxnSpPr>
              <p:nvPr/>
            </p:nvCxnSpPr>
            <p:spPr>
              <a:xfrm>
                <a:off x="3234265" y="3448757"/>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Ευθεία γραμμή σύνδεσης 49">
                <a:extLst>
                  <a:ext uri="{FF2B5EF4-FFF2-40B4-BE49-F238E27FC236}">
                    <a16:creationId xmlns:a16="http://schemas.microsoft.com/office/drawing/2014/main" id="{2A90DF28-ABC5-4A7F-B470-478C27FD80AB}"/>
                  </a:ext>
                </a:extLst>
              </p:cNvPr>
              <p:cNvCxnSpPr>
                <a:cxnSpLocks/>
              </p:cNvCxnSpPr>
              <p:nvPr/>
            </p:nvCxnSpPr>
            <p:spPr>
              <a:xfrm>
                <a:off x="4001916" y="480342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Ευθεία γραμμή σύνδεσης 50">
                <a:extLst>
                  <a:ext uri="{FF2B5EF4-FFF2-40B4-BE49-F238E27FC236}">
                    <a16:creationId xmlns:a16="http://schemas.microsoft.com/office/drawing/2014/main" id="{07CB5D83-4460-45AE-965D-38FC7B295B15}"/>
                  </a:ext>
                </a:extLst>
              </p:cNvPr>
              <p:cNvCxnSpPr>
                <a:cxnSpLocks/>
              </p:cNvCxnSpPr>
              <p:nvPr/>
            </p:nvCxnSpPr>
            <p:spPr>
              <a:xfrm>
                <a:off x="3313288" y="6090359"/>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Ευθεία γραμμή σύνδεσης 51">
                <a:extLst>
                  <a:ext uri="{FF2B5EF4-FFF2-40B4-BE49-F238E27FC236}">
                    <a16:creationId xmlns:a16="http://schemas.microsoft.com/office/drawing/2014/main" id="{3F5C7D97-CA95-48A7-BAB4-7B6A92E19886}"/>
                  </a:ext>
                </a:extLst>
              </p:cNvPr>
              <p:cNvCxnSpPr>
                <a:cxnSpLocks/>
              </p:cNvCxnSpPr>
              <p:nvPr/>
            </p:nvCxnSpPr>
            <p:spPr>
              <a:xfrm>
                <a:off x="7930451" y="886177"/>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Ευθεία γραμμή σύνδεσης 52">
                <a:extLst>
                  <a:ext uri="{FF2B5EF4-FFF2-40B4-BE49-F238E27FC236}">
                    <a16:creationId xmlns:a16="http://schemas.microsoft.com/office/drawing/2014/main" id="{9D33C65C-5054-42CD-AED8-E0BFA6DDBDFB}"/>
                  </a:ext>
                </a:extLst>
              </p:cNvPr>
              <p:cNvCxnSpPr>
                <a:cxnSpLocks/>
              </p:cNvCxnSpPr>
              <p:nvPr/>
            </p:nvCxnSpPr>
            <p:spPr>
              <a:xfrm>
                <a:off x="8551340" y="2094090"/>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Ευθεία γραμμή σύνδεσης 53">
                <a:extLst>
                  <a:ext uri="{FF2B5EF4-FFF2-40B4-BE49-F238E27FC236}">
                    <a16:creationId xmlns:a16="http://schemas.microsoft.com/office/drawing/2014/main" id="{71AEDC85-982B-48F7-B4B2-15B10CF5EE51}"/>
                  </a:ext>
                </a:extLst>
              </p:cNvPr>
              <p:cNvCxnSpPr>
                <a:cxnSpLocks/>
              </p:cNvCxnSpPr>
              <p:nvPr/>
            </p:nvCxnSpPr>
            <p:spPr>
              <a:xfrm>
                <a:off x="7840134" y="3460045"/>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Ευθεία γραμμή σύνδεσης 54">
                <a:extLst>
                  <a:ext uri="{FF2B5EF4-FFF2-40B4-BE49-F238E27FC236}">
                    <a16:creationId xmlns:a16="http://schemas.microsoft.com/office/drawing/2014/main" id="{6E82DBDA-1908-4DBD-832C-BCB4F0F3C7FE}"/>
                  </a:ext>
                </a:extLst>
              </p:cNvPr>
              <p:cNvCxnSpPr>
                <a:cxnSpLocks/>
              </p:cNvCxnSpPr>
              <p:nvPr/>
            </p:nvCxnSpPr>
            <p:spPr>
              <a:xfrm>
                <a:off x="8585203" y="4735694"/>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Ευθεία γραμμή σύνδεσης 55">
                <a:extLst>
                  <a:ext uri="{FF2B5EF4-FFF2-40B4-BE49-F238E27FC236}">
                    <a16:creationId xmlns:a16="http://schemas.microsoft.com/office/drawing/2014/main" id="{A4D5FAF6-4F29-46C7-A869-3EE9A5781298}"/>
                  </a:ext>
                </a:extLst>
              </p:cNvPr>
              <p:cNvCxnSpPr>
                <a:cxnSpLocks/>
              </p:cNvCxnSpPr>
              <p:nvPr/>
            </p:nvCxnSpPr>
            <p:spPr>
              <a:xfrm>
                <a:off x="7907870" y="6079071"/>
                <a:ext cx="156420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pic>
        <p:nvPicPr>
          <p:cNvPr id="47" name="Γραφικό 46" descr="Λήψη από το cloud με συμπαγές γέμισμα">
            <a:hlinkClick r:id="rId3"/>
            <a:extLst>
              <a:ext uri="{FF2B5EF4-FFF2-40B4-BE49-F238E27FC236}">
                <a16:creationId xmlns:a16="http://schemas.microsoft.com/office/drawing/2014/main" id="{67FC405A-B3E1-4FE5-BF9D-2F03EFB9B8A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1629" y="2501970"/>
            <a:ext cx="914400" cy="914400"/>
          </a:xfrm>
          <a:prstGeom prst="rect">
            <a:avLst/>
          </a:prstGeom>
        </p:spPr>
      </p:pic>
      <p:sp>
        <p:nvSpPr>
          <p:cNvPr id="58" name="TextBox 57">
            <a:extLst>
              <a:ext uri="{FF2B5EF4-FFF2-40B4-BE49-F238E27FC236}">
                <a16:creationId xmlns:a16="http://schemas.microsoft.com/office/drawing/2014/main" id="{4DD5B2DA-92D8-4AD8-A0AE-E22D1E46A57A}"/>
              </a:ext>
            </a:extLst>
          </p:cNvPr>
          <p:cNvSpPr txBox="1"/>
          <p:nvPr/>
        </p:nvSpPr>
        <p:spPr>
          <a:xfrm>
            <a:off x="826043" y="3416370"/>
            <a:ext cx="2325573" cy="369332"/>
          </a:xfrm>
          <a:prstGeom prst="rect">
            <a:avLst/>
          </a:prstGeom>
          <a:noFill/>
        </p:spPr>
        <p:txBody>
          <a:bodyPr wrap="none" rtlCol="0">
            <a:spAutoFit/>
          </a:bodyPr>
          <a:lstStyle/>
          <a:p>
            <a:pPr algn="ctr"/>
            <a:r>
              <a:rPr lang="fr-FR" dirty="0">
                <a:solidFill>
                  <a:srgbClr val="1A7EBA"/>
                </a:solidFill>
              </a:rPr>
              <a:t>Téléchargez l'exercice !</a:t>
            </a:r>
          </a:p>
        </p:txBody>
      </p:sp>
      <p:sp>
        <p:nvSpPr>
          <p:cNvPr id="61" name="TextBox 60">
            <a:extLst>
              <a:ext uri="{FF2B5EF4-FFF2-40B4-BE49-F238E27FC236}">
                <a16:creationId xmlns:a16="http://schemas.microsoft.com/office/drawing/2014/main" id="{8F293368-5F60-4764-8DF3-3770084D7284}"/>
              </a:ext>
            </a:extLst>
          </p:cNvPr>
          <p:cNvSpPr txBox="1"/>
          <p:nvPr/>
        </p:nvSpPr>
        <p:spPr>
          <a:xfrm>
            <a:off x="7194768" y="0"/>
            <a:ext cx="5008521"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3016689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4102">
            <a:extLst>
              <a:ext uri="{FF2B5EF4-FFF2-40B4-BE49-F238E27FC236}">
                <a16:creationId xmlns:a16="http://schemas.microsoft.com/office/drawing/2014/main" id="{A5097653-7614-436D-ADDE-E6F75788247D}"/>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1416922" y="2872515"/>
            <a:ext cx="6391275" cy="3866912"/>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FD4FD18-8F46-41DD-AF21-B3E7BEDF0D33}"/>
              </a:ext>
            </a:extLst>
          </p:cNvPr>
          <p:cNvSpPr>
            <a:spLocks noGrp="1"/>
          </p:cNvSpPr>
          <p:nvPr>
            <p:ph type="title"/>
          </p:nvPr>
        </p:nvSpPr>
        <p:spPr/>
        <p:txBody>
          <a:bodyPr/>
          <a:lstStyle/>
          <a:p>
            <a:r>
              <a:rPr lang="fr-FR" b="0" dirty="0"/>
              <a:t>5</a:t>
            </a:r>
            <a:r>
              <a:rPr lang="fr-FR" b="0" baseline="30000" dirty="0"/>
              <a:t>e</a:t>
            </a:r>
            <a:r>
              <a:rPr lang="fr-FR" b="0" dirty="0"/>
              <a:t> Besoin fondamental: </a:t>
            </a:r>
            <a:r>
              <a:rPr lang="fr-FR" dirty="0"/>
              <a:t>Plaisir   </a:t>
            </a:r>
            <a:r>
              <a:rPr lang="fr-FR" sz="2400" b="0" dirty="0"/>
              <a:t>(1/4)</a:t>
            </a:r>
            <a:endParaRPr lang="fr-FR" b="0" dirty="0"/>
          </a:p>
        </p:txBody>
      </p:sp>
      <p:sp>
        <p:nvSpPr>
          <p:cNvPr id="3" name="Θέση περιεχομένου 2">
            <a:extLst>
              <a:ext uri="{FF2B5EF4-FFF2-40B4-BE49-F238E27FC236}">
                <a16:creationId xmlns:a16="http://schemas.microsoft.com/office/drawing/2014/main" id="{4F151D94-06A7-4665-91C6-620488456038}"/>
              </a:ext>
            </a:extLst>
          </p:cNvPr>
          <p:cNvSpPr>
            <a:spLocks noGrp="1"/>
          </p:cNvSpPr>
          <p:nvPr>
            <p:ph idx="1"/>
          </p:nvPr>
        </p:nvSpPr>
        <p:spPr>
          <a:xfrm>
            <a:off x="1490135" y="1836913"/>
            <a:ext cx="5912628" cy="4702489"/>
          </a:xfrm>
        </p:spPr>
        <p:txBody>
          <a:bodyPr>
            <a:normAutofit/>
          </a:bodyPr>
          <a:lstStyle/>
          <a:p>
            <a:pPr marL="0" indent="0">
              <a:buNone/>
            </a:pPr>
            <a:r>
              <a:rPr lang="fr-FR" sz="2400" b="1" dirty="0">
                <a:latin typeface="Calibri" panose="020F0502020204030204" pitchFamily="34" charset="0"/>
                <a:ea typeface="Calibri" panose="020F0502020204030204" pitchFamily="34" charset="0"/>
              </a:rPr>
              <a:t>Sûrement avez-vous eu souvent du plaisir dans votre vie et savez exactement à quoi cela ressemble</a:t>
            </a:r>
            <a:r>
              <a:rPr lang="fr-FR" sz="2400" dirty="0">
                <a:effectLst/>
                <a:latin typeface="Calibri" panose="020F0502020204030204" pitchFamily="34" charset="0"/>
                <a:ea typeface="Calibri" panose="020F0502020204030204" pitchFamily="34" charset="0"/>
              </a:rPr>
              <a:t>.</a:t>
            </a:r>
          </a:p>
          <a:p>
            <a:pPr lvl="1">
              <a:buClr>
                <a:srgbClr val="F68122"/>
              </a:buClr>
            </a:pPr>
            <a:r>
              <a:rPr lang="fr-FR" i="1" dirty="0">
                <a:latin typeface="Calibri" panose="020F0502020204030204" pitchFamily="34" charset="0"/>
                <a:ea typeface="Calibri" panose="020F0502020204030204" pitchFamily="34" charset="0"/>
              </a:rPr>
              <a:t>Étais-tu complètement absorbé par cette activité?</a:t>
            </a:r>
          </a:p>
          <a:p>
            <a:pPr lvl="1">
              <a:buClr>
                <a:srgbClr val="F68122"/>
              </a:buClr>
            </a:pPr>
            <a:r>
              <a:rPr lang="fr-FR" i="1" dirty="0">
                <a:latin typeface="Calibri" panose="020F0502020204030204" pitchFamily="34" charset="0"/>
                <a:ea typeface="Calibri" panose="020F0502020204030204" pitchFamily="34" charset="0"/>
              </a:rPr>
              <a:t>Avais-tu l’impression que tout était facile, coulait de source?</a:t>
            </a:r>
          </a:p>
          <a:p>
            <a:pPr lvl="1">
              <a:buClr>
                <a:srgbClr val="F68122"/>
              </a:buClr>
            </a:pPr>
            <a:r>
              <a:rPr lang="fr-FR" i="1" dirty="0">
                <a:latin typeface="Calibri" panose="020F0502020204030204" pitchFamily="34" charset="0"/>
                <a:ea typeface="Calibri" panose="020F0502020204030204" pitchFamily="34" charset="0"/>
              </a:rPr>
              <a:t>As-tu oublié ce qui se passait autour pour finalement te rendre compte avec étonnement combien le temps avait paru court?</a:t>
            </a:r>
            <a:endParaRPr lang="fr-FR" i="1" dirty="0">
              <a:latin typeface="Calibri" panose="020F0502020204030204" pitchFamily="34" charset="0"/>
            </a:endParaRPr>
          </a:p>
          <a:p>
            <a:endParaRPr lang="fr-FR" sz="3600" dirty="0"/>
          </a:p>
        </p:txBody>
      </p:sp>
      <p:grpSp>
        <p:nvGrpSpPr>
          <p:cNvPr id="6" name="Ομάδα 5">
            <a:extLst>
              <a:ext uri="{FF2B5EF4-FFF2-40B4-BE49-F238E27FC236}">
                <a16:creationId xmlns:a16="http://schemas.microsoft.com/office/drawing/2014/main" id="{3BBCCA41-6EA4-4AAA-BED3-DA1DA7A11D07}"/>
              </a:ext>
            </a:extLst>
          </p:cNvPr>
          <p:cNvGrpSpPr/>
          <p:nvPr/>
        </p:nvGrpSpPr>
        <p:grpSpPr>
          <a:xfrm>
            <a:off x="0" y="2676776"/>
            <a:ext cx="1866994" cy="1780674"/>
            <a:chOff x="3107475" y="2936100"/>
            <a:chExt cx="2142411" cy="2142411"/>
          </a:xfrm>
        </p:grpSpPr>
        <p:pic>
          <p:nvPicPr>
            <p:cNvPr id="7" name="Γραφικό 6" descr="Συννεφάκι σκέψης περίγραμμα">
              <a:extLst>
                <a:ext uri="{FF2B5EF4-FFF2-40B4-BE49-F238E27FC236}">
                  <a16:creationId xmlns:a16="http://schemas.microsoft.com/office/drawing/2014/main" id="{AE536237-F0D8-41F0-80B6-5DEFF66D4E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07475" y="2936100"/>
              <a:ext cx="2142411" cy="2142411"/>
            </a:xfrm>
            <a:prstGeom prst="rect">
              <a:avLst/>
            </a:prstGeom>
          </p:spPr>
        </p:pic>
        <p:sp>
          <p:nvSpPr>
            <p:cNvPr id="8" name="TextBox 7">
              <a:extLst>
                <a:ext uri="{FF2B5EF4-FFF2-40B4-BE49-F238E27FC236}">
                  <a16:creationId xmlns:a16="http://schemas.microsoft.com/office/drawing/2014/main" id="{A650C34D-AAEA-4226-9E99-E93C37A89A20}"/>
                </a:ext>
              </a:extLst>
            </p:cNvPr>
            <p:cNvSpPr txBox="1"/>
            <p:nvPr/>
          </p:nvSpPr>
          <p:spPr>
            <a:xfrm>
              <a:off x="3837091" y="3104147"/>
              <a:ext cx="703048" cy="1444171"/>
            </a:xfrm>
            <a:prstGeom prst="rect">
              <a:avLst/>
            </a:prstGeom>
            <a:noFill/>
          </p:spPr>
          <p:txBody>
            <a:bodyPr wrap="none" rtlCol="0">
              <a:spAutoFit/>
            </a:bodyPr>
            <a:lstStyle/>
            <a:p>
              <a:r>
                <a:rPr lang="fr-FR" sz="7200" dirty="0">
                  <a:solidFill>
                    <a:srgbClr val="E12A3C"/>
                  </a:solidFill>
                </a:rPr>
                <a:t>?</a:t>
              </a:r>
            </a:p>
          </p:txBody>
        </p:sp>
      </p:grpSp>
      <p:pic>
        <p:nvPicPr>
          <p:cNvPr id="2050" name="Picture 2" descr="People, Jumping, Happiness, Happy, Fun, Young, Joy">
            <a:extLst>
              <a:ext uri="{FF2B5EF4-FFF2-40B4-BE49-F238E27FC236}">
                <a16:creationId xmlns:a16="http://schemas.microsoft.com/office/drawing/2014/main" id="{E936BBCB-2763-421C-9B46-796A0C2A6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763" y="1988094"/>
            <a:ext cx="4737057" cy="3158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E6A411-2F1E-4B59-867E-4C15FB5BB9AE}"/>
              </a:ext>
            </a:extLst>
          </p:cNvPr>
          <p:cNvSpPr txBox="1"/>
          <p:nvPr/>
        </p:nvSpPr>
        <p:spPr>
          <a:xfrm>
            <a:off x="60152" y="6539402"/>
            <a:ext cx="1941942" cy="307777"/>
          </a:xfrm>
          <a:prstGeom prst="rect">
            <a:avLst/>
          </a:prstGeom>
          <a:noFill/>
        </p:spPr>
        <p:txBody>
          <a:bodyPr wrap="none" rtlCol="0">
            <a:spAutoFit/>
          </a:bodyPr>
          <a:lstStyle/>
          <a:p>
            <a:r>
              <a:rPr lang="fr-FR" sz="1400" dirty="0">
                <a:hlinkClick r:id="rId7"/>
              </a:rPr>
              <a:t>Source</a:t>
            </a:r>
            <a:r>
              <a:rPr lang="fr-FR" sz="1400" dirty="0"/>
              <a:t>| </a:t>
            </a:r>
            <a:r>
              <a:rPr lang="fr-FR" sz="1400" dirty="0">
                <a:hlinkClick r:id="rId8"/>
              </a:rPr>
              <a:t>Licence </a:t>
            </a:r>
            <a:r>
              <a:rPr lang="fr-FR" sz="1400" dirty="0" err="1">
                <a:hlinkClick r:id="rId8"/>
              </a:rPr>
              <a:t>Pixabay</a:t>
            </a:r>
            <a:endParaRPr lang="fr-FR" sz="1400" dirty="0"/>
          </a:p>
        </p:txBody>
      </p:sp>
      <p:sp>
        <p:nvSpPr>
          <p:cNvPr id="12" name="TextBox 11">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280531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fr-FR" dirty="0"/>
              <a:t>Les partenaires</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fr-FR" sz="1400" dirty="0" err="1">
                <a:solidFill>
                  <a:srgbClr val="6795BB"/>
                </a:solidFill>
              </a:rPr>
              <a:t>Diefthinsi</a:t>
            </a:r>
            <a:r>
              <a:rPr lang="fr-FR" sz="1400" dirty="0">
                <a:solidFill>
                  <a:srgbClr val="6795BB"/>
                </a:solidFill>
              </a:rPr>
              <a:t> </a:t>
            </a:r>
            <a:r>
              <a:rPr lang="fr-FR" sz="1400" dirty="0" err="1">
                <a:solidFill>
                  <a:srgbClr val="6795BB"/>
                </a:solidFill>
              </a:rPr>
              <a:t>Defterovathmias</a:t>
            </a:r>
            <a:r>
              <a:rPr lang="fr-FR" sz="1400" dirty="0">
                <a:solidFill>
                  <a:srgbClr val="6795BB"/>
                </a:solidFill>
              </a:rPr>
              <a:t> </a:t>
            </a:r>
          </a:p>
          <a:p>
            <a:pPr algn="ctr"/>
            <a:r>
              <a:rPr lang="fr-FR" sz="1400" dirty="0" err="1">
                <a:solidFill>
                  <a:srgbClr val="6795BB"/>
                </a:solidFill>
              </a:rPr>
              <a:t>Ekpedefsis</a:t>
            </a:r>
            <a:r>
              <a:rPr lang="fr-FR" sz="1400" dirty="0">
                <a:solidFill>
                  <a:srgbClr val="6795BB"/>
                </a:solidFill>
              </a:rPr>
              <a:t> </a:t>
            </a:r>
            <a:r>
              <a:rPr lang="fr-FR" sz="1400" dirty="0" err="1">
                <a:solidFill>
                  <a:srgbClr val="6795BB"/>
                </a:solidFill>
              </a:rPr>
              <a:t>Anatolikis</a:t>
            </a:r>
            <a:r>
              <a:rPr lang="fr-FR" sz="1400" dirty="0">
                <a:solidFill>
                  <a:srgbClr val="6795BB"/>
                </a:solidFill>
              </a:rPr>
              <a:t> </a:t>
            </a:r>
            <a:r>
              <a:rPr lang="fr-FR" sz="1400" dirty="0" err="1">
                <a:solidFill>
                  <a:srgbClr val="6795BB"/>
                </a:solidFill>
              </a:rPr>
              <a:t>Attikis</a:t>
            </a:r>
            <a:endParaRPr lang="fr-F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4137">
            <a:extLst>
              <a:ext uri="{FF2B5EF4-FFF2-40B4-BE49-F238E27FC236}">
                <a16:creationId xmlns:a16="http://schemas.microsoft.com/office/drawing/2014/main" id="{5EBAB0DB-0B8E-432E-8055-7A2A6174C8C9}"/>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11276" y="4888329"/>
            <a:ext cx="10618839" cy="1325563"/>
          </a:xfrm>
          <a:prstGeom prst="rect">
            <a:avLst/>
          </a:prstGeom>
          <a:blipFill>
            <a:blip r:embed="rId4"/>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62800DF4-458B-4B8E-BDC0-9576E3ECF273}"/>
              </a:ext>
            </a:extLst>
          </p:cNvPr>
          <p:cNvSpPr>
            <a:spLocks noGrp="1"/>
          </p:cNvSpPr>
          <p:nvPr>
            <p:ph type="title"/>
          </p:nvPr>
        </p:nvSpPr>
        <p:spPr/>
        <p:txBody>
          <a:bodyPr/>
          <a:lstStyle/>
          <a:p>
            <a:r>
              <a:rPr lang="fr-FR" b="0" dirty="0"/>
              <a:t>5</a:t>
            </a:r>
            <a:r>
              <a:rPr lang="fr-FR" b="0" baseline="30000" dirty="0"/>
              <a:t>e</a:t>
            </a:r>
            <a:r>
              <a:rPr lang="fr-FR" b="0" dirty="0"/>
              <a:t> Besoin fondamental: </a:t>
            </a:r>
            <a:r>
              <a:rPr lang="fr-FR" dirty="0"/>
              <a:t>Plaisir   </a:t>
            </a:r>
            <a:r>
              <a:rPr lang="fr-FR" sz="2400" b="0" dirty="0"/>
              <a:t>(2/4)</a:t>
            </a:r>
            <a:endParaRPr lang="fr-FR" dirty="0"/>
          </a:p>
        </p:txBody>
      </p:sp>
      <p:sp>
        <p:nvSpPr>
          <p:cNvPr id="3" name="Θέση περιεχομένου 2">
            <a:extLst>
              <a:ext uri="{FF2B5EF4-FFF2-40B4-BE49-F238E27FC236}">
                <a16:creationId xmlns:a16="http://schemas.microsoft.com/office/drawing/2014/main" id="{73C404D3-00EC-453E-A277-4A1361C4D858}"/>
              </a:ext>
            </a:extLst>
          </p:cNvPr>
          <p:cNvSpPr>
            <a:spLocks noGrp="1"/>
          </p:cNvSpPr>
          <p:nvPr>
            <p:ph idx="1"/>
          </p:nvPr>
        </p:nvSpPr>
        <p:spPr>
          <a:xfrm>
            <a:off x="838200" y="1825625"/>
            <a:ext cx="8967537" cy="4767680"/>
          </a:xfrm>
        </p:spPr>
        <p:txBody>
          <a:bodyPr>
            <a:normAutofit/>
          </a:bodyPr>
          <a:lstStyle/>
          <a:p>
            <a:pPr marL="0" indent="0">
              <a:lnSpc>
                <a:spcPct val="107000"/>
              </a:lnSpc>
              <a:spcAft>
                <a:spcPts val="800"/>
              </a:spcAft>
              <a:buNone/>
            </a:pPr>
            <a:r>
              <a:rPr lang="fr-FR" sz="2400" dirty="0">
                <a:latin typeface="Calibri" panose="020F0502020204030204" pitchFamily="34" charset="0"/>
                <a:ea typeface="Calibri" panose="020F0502020204030204" pitchFamily="34" charset="0"/>
              </a:rPr>
              <a:t>Peut-être connaissez-vous ce sentiment de situations différentes : souvent il survient </a:t>
            </a:r>
          </a:p>
          <a:p>
            <a:pPr lvl="1">
              <a:lnSpc>
                <a:spcPct val="107000"/>
              </a:lnSpc>
              <a:spcAft>
                <a:spcPts val="800"/>
              </a:spcAft>
            </a:pPr>
            <a:r>
              <a:rPr lang="fr-FR" dirty="0">
                <a:latin typeface="Calibri" panose="020F0502020204030204" pitchFamily="34" charset="0"/>
                <a:ea typeface="Calibri" panose="020F0502020204030204" pitchFamily="34" charset="0"/>
              </a:rPr>
              <a:t>lorsqu’on </a:t>
            </a:r>
            <a:r>
              <a:rPr lang="fr-FR" b="1" dirty="0">
                <a:latin typeface="Calibri" panose="020F0502020204030204" pitchFamily="34" charset="0"/>
                <a:ea typeface="Calibri" panose="020F0502020204030204" pitchFamily="34" charset="0"/>
              </a:rPr>
              <a:t>découvre</a:t>
            </a:r>
            <a:r>
              <a:rPr lang="fr-FR" dirty="0">
                <a:latin typeface="Calibri" panose="020F0502020204030204" pitchFamily="34" charset="0"/>
                <a:ea typeface="Calibri" panose="020F0502020204030204" pitchFamily="34" charset="0"/>
              </a:rPr>
              <a:t> quelque chose de nouveau, </a:t>
            </a:r>
          </a:p>
          <a:p>
            <a:pPr lvl="1">
              <a:lnSpc>
                <a:spcPct val="107000"/>
              </a:lnSpc>
              <a:spcAft>
                <a:spcPts val="800"/>
              </a:spcAft>
            </a:pPr>
            <a:r>
              <a:rPr lang="fr-FR" dirty="0">
                <a:latin typeface="Calibri" panose="020F0502020204030204" pitchFamily="34" charset="0"/>
                <a:ea typeface="Calibri" panose="020F0502020204030204" pitchFamily="34" charset="0"/>
              </a:rPr>
              <a:t>lorsqu’on </a:t>
            </a:r>
            <a:r>
              <a:rPr lang="fr-FR" b="1" dirty="0">
                <a:latin typeface="Calibri" panose="020F0502020204030204" pitchFamily="34" charset="0"/>
                <a:ea typeface="Calibri" panose="020F0502020204030204" pitchFamily="34" charset="0"/>
              </a:rPr>
              <a:t>fait quelque </a:t>
            </a:r>
            <a:r>
              <a:rPr lang="fr-FR" dirty="0">
                <a:latin typeface="Calibri" panose="020F0502020204030204" pitchFamily="34" charset="0"/>
                <a:ea typeface="Calibri" panose="020F0502020204030204" pitchFamily="34" charset="0"/>
              </a:rPr>
              <a:t>chose qui nous plaît, </a:t>
            </a:r>
          </a:p>
          <a:p>
            <a:pPr lvl="1">
              <a:lnSpc>
                <a:spcPct val="107000"/>
              </a:lnSpc>
              <a:spcAft>
                <a:spcPts val="800"/>
              </a:spcAft>
            </a:pPr>
            <a:r>
              <a:rPr lang="fr-FR" dirty="0">
                <a:latin typeface="Calibri" panose="020F0502020204030204" pitchFamily="34" charset="0"/>
                <a:ea typeface="Calibri" panose="020F0502020204030204" pitchFamily="34" charset="0"/>
              </a:rPr>
              <a:t>lorsqu’on </a:t>
            </a:r>
            <a:r>
              <a:rPr lang="fr-FR" b="1" dirty="0">
                <a:latin typeface="Calibri" panose="020F0502020204030204" pitchFamily="34" charset="0"/>
                <a:ea typeface="Calibri" panose="020F0502020204030204" pitchFamily="34" charset="0"/>
              </a:rPr>
              <a:t>joue et rigole.</a:t>
            </a:r>
          </a:p>
        </p:txBody>
      </p:sp>
      <p:sp>
        <p:nvSpPr>
          <p:cNvPr id="6" name="TextBox 5">
            <a:extLst>
              <a:ext uri="{FF2B5EF4-FFF2-40B4-BE49-F238E27FC236}">
                <a16:creationId xmlns:a16="http://schemas.microsoft.com/office/drawing/2014/main" id="{2D635623-B6B4-4561-8DE6-97526EA20F53}"/>
              </a:ext>
            </a:extLst>
          </p:cNvPr>
          <p:cNvSpPr txBox="1"/>
          <p:nvPr/>
        </p:nvSpPr>
        <p:spPr>
          <a:xfrm>
            <a:off x="1678523" y="5200656"/>
            <a:ext cx="9063789" cy="865173"/>
          </a:xfrm>
          <a:prstGeom prst="rect">
            <a:avLst/>
          </a:prstGeom>
          <a:noFill/>
          <a:ln>
            <a:noFill/>
          </a:ln>
        </p:spPr>
        <p:txBody>
          <a:bodyPr wrap="square">
            <a:spAutoFit/>
          </a:bodyPr>
          <a:lstStyle/>
          <a:p>
            <a:pPr>
              <a:lnSpc>
                <a:spcPct val="107000"/>
              </a:lnSpc>
              <a:spcAft>
                <a:spcPts val="800"/>
              </a:spcAft>
            </a:pPr>
            <a:r>
              <a:rPr lang="fr-FR" sz="2400" dirty="0"/>
              <a:t>Vous constaterez que le </a:t>
            </a:r>
            <a:r>
              <a:rPr lang="fr-FR" sz="2400" b="1" dirty="0"/>
              <a:t>Plaisir est lié à l’apprentissage</a:t>
            </a:r>
            <a:r>
              <a:rPr lang="fr-FR" sz="2400" dirty="0"/>
              <a:t>, précisément lorsque vous avez le sentiment d’évoluer</a:t>
            </a:r>
            <a:r>
              <a:rPr lang="fr-FR" sz="2400" dirty="0">
                <a:effectLst/>
                <a:latin typeface="Calibri" panose="020F0502020204030204" pitchFamily="34" charset="0"/>
                <a:ea typeface="Calibri" panose="020F0502020204030204" pitchFamily="34" charset="0"/>
              </a:rPr>
              <a:t>.</a:t>
            </a:r>
          </a:p>
        </p:txBody>
      </p:sp>
      <p:sp>
        <p:nvSpPr>
          <p:cNvPr id="9" name="TextBox 8">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14624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800DF4-458B-4B8E-BDC0-9576E3ECF273}"/>
              </a:ext>
            </a:extLst>
          </p:cNvPr>
          <p:cNvSpPr>
            <a:spLocks noGrp="1"/>
          </p:cNvSpPr>
          <p:nvPr>
            <p:ph type="title"/>
          </p:nvPr>
        </p:nvSpPr>
        <p:spPr/>
        <p:txBody>
          <a:bodyPr/>
          <a:lstStyle/>
          <a:p>
            <a:r>
              <a:rPr lang="fr-FR" b="0" dirty="0"/>
              <a:t>5</a:t>
            </a:r>
            <a:r>
              <a:rPr lang="fr-FR" b="0" baseline="30000" dirty="0"/>
              <a:t>e</a:t>
            </a:r>
            <a:r>
              <a:rPr lang="fr-FR" b="0" dirty="0"/>
              <a:t> Besoin fondamental: </a:t>
            </a:r>
            <a:r>
              <a:rPr lang="fr-FR" dirty="0"/>
              <a:t>Plaisir   </a:t>
            </a:r>
            <a:r>
              <a:rPr lang="fr-FR" sz="2400" b="0" dirty="0"/>
              <a:t>(3/4)</a:t>
            </a:r>
            <a:endParaRPr lang="fr-FR" b="0" dirty="0"/>
          </a:p>
        </p:txBody>
      </p:sp>
      <p:sp>
        <p:nvSpPr>
          <p:cNvPr id="3" name="Θέση περιεχομένου 2">
            <a:extLst>
              <a:ext uri="{FF2B5EF4-FFF2-40B4-BE49-F238E27FC236}">
                <a16:creationId xmlns:a16="http://schemas.microsoft.com/office/drawing/2014/main" id="{73C404D3-00EC-453E-A277-4A1361C4D858}"/>
              </a:ext>
            </a:extLst>
          </p:cNvPr>
          <p:cNvSpPr>
            <a:spLocks noGrp="1"/>
          </p:cNvSpPr>
          <p:nvPr>
            <p:ph idx="1"/>
          </p:nvPr>
        </p:nvSpPr>
        <p:spPr>
          <a:xfrm>
            <a:off x="838200" y="1599848"/>
            <a:ext cx="10515600" cy="4667250"/>
          </a:xfrm>
        </p:spPr>
        <p:txBody>
          <a:bodyPr>
            <a:no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Le besoin de </a:t>
            </a:r>
            <a:r>
              <a:rPr lang="fr-FR" sz="2400" b="1" dirty="0">
                <a:latin typeface="Calibri" panose="020F0502020204030204" pitchFamily="34" charset="0"/>
                <a:ea typeface="Calibri" panose="020F0502020204030204" pitchFamily="34" charset="0"/>
              </a:rPr>
              <a:t>plaisir est aussi ce qui nous motive à nous dépasser et à tester nos limites. </a:t>
            </a:r>
            <a:r>
              <a:rPr lang="fr-FR" sz="2400" dirty="0">
                <a:latin typeface="Calibri" panose="020F0502020204030204" pitchFamily="34" charset="0"/>
                <a:ea typeface="Calibri" panose="020F0502020204030204" pitchFamily="34" charset="0"/>
              </a:rPr>
              <a:t>Donc cela va de pair avec </a:t>
            </a:r>
            <a:r>
              <a:rPr lang="fr-FR" sz="2400" b="1" dirty="0">
                <a:latin typeface="Calibri" panose="020F0502020204030204" pitchFamily="34" charset="0"/>
                <a:ea typeface="Calibri" panose="020F0502020204030204" pitchFamily="34" charset="0"/>
              </a:rPr>
              <a:t>la curiosité de se connaître soi-même et le monde.</a:t>
            </a:r>
            <a:endParaRPr lang="fr-FR" sz="2400" b="1" dirty="0">
              <a:effectLst/>
              <a:latin typeface="Calibri" panose="020F0502020204030204" pitchFamily="34" charset="0"/>
              <a:ea typeface="Calibri" panose="020F0502020204030204" pitchFamily="34" charset="0"/>
            </a:endParaRPr>
          </a:p>
          <a:p>
            <a:pPr>
              <a:lnSpc>
                <a:spcPct val="107000"/>
              </a:lnSpc>
              <a:spcAft>
                <a:spcPts val="800"/>
              </a:spcAft>
            </a:pPr>
            <a:r>
              <a:rPr lang="fr-FR" sz="2400" dirty="0">
                <a:latin typeface="Calibri" panose="020F0502020204030204" pitchFamily="34" charset="0"/>
                <a:ea typeface="Calibri" panose="020F0502020204030204" pitchFamily="34" charset="0"/>
              </a:rPr>
              <a:t>Le Plaisir est aussi un </a:t>
            </a:r>
            <a:r>
              <a:rPr lang="fr-FR" sz="2400" b="1" dirty="0">
                <a:latin typeface="Calibri" panose="020F0502020204030204" pitchFamily="34" charset="0"/>
                <a:ea typeface="Calibri" panose="020F0502020204030204" pitchFamily="34" charset="0"/>
              </a:rPr>
              <a:t>bon moyen de prendre de la distance avec un problème et de le reconsidérer avec plus de facilité</a:t>
            </a:r>
            <a:r>
              <a:rPr lang="fr-FR" sz="2400" dirty="0">
                <a:latin typeface="Calibri" panose="020F0502020204030204" pitchFamily="34" charset="0"/>
                <a:ea typeface="Calibri" panose="020F0502020204030204" pitchFamily="34" charset="0"/>
              </a:rPr>
              <a:t>. </a:t>
            </a:r>
          </a:p>
          <a:p>
            <a:pPr lvl="1">
              <a:lnSpc>
                <a:spcPct val="107000"/>
              </a:lnSpc>
              <a:spcAft>
                <a:spcPts val="800"/>
              </a:spcAft>
              <a:buClr>
                <a:srgbClr val="017DBC"/>
              </a:buClr>
            </a:pPr>
            <a:r>
              <a:rPr lang="fr-FR" dirty="0">
                <a:latin typeface="Calibri" panose="020F0502020204030204" pitchFamily="34" charset="0"/>
                <a:ea typeface="Calibri" panose="020F0502020204030204" pitchFamily="34" charset="0"/>
              </a:rPr>
              <a:t>Vous avez peut-être déjà connu cette situation où, avant une évaluation, plusieurs élèves sont exaltés et rient de tout et de rien. </a:t>
            </a:r>
          </a:p>
          <a:p>
            <a:pPr lvl="1">
              <a:lnSpc>
                <a:spcPct val="107000"/>
              </a:lnSpc>
              <a:spcAft>
                <a:spcPts val="800"/>
              </a:spcAft>
              <a:buClr>
                <a:srgbClr val="017DBC"/>
              </a:buClr>
            </a:pPr>
            <a:r>
              <a:rPr lang="fr-FR" dirty="0">
                <a:latin typeface="Calibri" panose="020F0502020204030204" pitchFamily="34" charset="0"/>
                <a:ea typeface="Calibri" panose="020F0502020204030204" pitchFamily="34" charset="0"/>
              </a:rPr>
              <a:t>Ils font cela afin de relâcher la tension, tout en restant concentrés et attentifs, ce qui est plutôt indispensable pour une évaluation. </a:t>
            </a:r>
            <a:endParaRPr lang="fr-FR" sz="2400" dirty="0">
              <a:effectLst/>
              <a:latin typeface="Calibri" panose="020F0502020204030204" pitchFamily="34" charset="0"/>
              <a:ea typeface="Calibri" panose="020F0502020204030204" pitchFamily="34" charset="0"/>
            </a:endParaRPr>
          </a:p>
          <a:p>
            <a:endParaRPr lang="fr-FR" sz="2400" dirty="0"/>
          </a:p>
        </p:txBody>
      </p:sp>
      <p:sp>
        <p:nvSpPr>
          <p:cNvPr id="6" name="TextBox 5">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520288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800DF4-458B-4B8E-BDC0-9576E3ECF273}"/>
              </a:ext>
            </a:extLst>
          </p:cNvPr>
          <p:cNvSpPr>
            <a:spLocks noGrp="1"/>
          </p:cNvSpPr>
          <p:nvPr>
            <p:ph type="title"/>
          </p:nvPr>
        </p:nvSpPr>
        <p:spPr/>
        <p:txBody>
          <a:bodyPr/>
          <a:lstStyle/>
          <a:p>
            <a:r>
              <a:rPr lang="fr-FR" b="0" dirty="0"/>
              <a:t>5</a:t>
            </a:r>
            <a:r>
              <a:rPr lang="fr-FR" b="0" baseline="30000" dirty="0"/>
              <a:t>e</a:t>
            </a:r>
            <a:r>
              <a:rPr lang="fr-FR" b="0" dirty="0"/>
              <a:t> Besoin fondamental: </a:t>
            </a:r>
            <a:r>
              <a:rPr lang="fr-FR" dirty="0"/>
              <a:t>Plaisir   </a:t>
            </a:r>
            <a:r>
              <a:rPr lang="fr-FR" sz="2400" b="0" dirty="0"/>
              <a:t>(4/4)</a:t>
            </a:r>
            <a:endParaRPr lang="fr-FR" b="0" dirty="0"/>
          </a:p>
        </p:txBody>
      </p:sp>
      <p:sp>
        <p:nvSpPr>
          <p:cNvPr id="7" name="TextBox 6">
            <a:extLst>
              <a:ext uri="{FF2B5EF4-FFF2-40B4-BE49-F238E27FC236}">
                <a16:creationId xmlns:a16="http://schemas.microsoft.com/office/drawing/2014/main" id="{D6348640-3559-404B-AC1E-A34EED15FADF}"/>
              </a:ext>
            </a:extLst>
          </p:cNvPr>
          <p:cNvSpPr txBox="1"/>
          <p:nvPr/>
        </p:nvSpPr>
        <p:spPr>
          <a:xfrm>
            <a:off x="1670755" y="1690688"/>
            <a:ext cx="8850489" cy="1680588"/>
          </a:xfrm>
          <a:prstGeom prst="rect">
            <a:avLst/>
          </a:prstGeom>
          <a:solidFill>
            <a:schemeClr val="bg1">
              <a:lumMod val="95000"/>
            </a:schemeClr>
          </a:solidFill>
          <a:ln>
            <a:solidFill>
              <a:srgbClr val="FFC000"/>
            </a:solidFill>
          </a:ln>
        </p:spPr>
        <p:txBody>
          <a:bodyPr wrap="square">
            <a:spAutoFit/>
          </a:bodyPr>
          <a:lstStyle/>
          <a:p>
            <a:pPr algn="ctr">
              <a:lnSpc>
                <a:spcPct val="107000"/>
              </a:lnSpc>
              <a:spcAft>
                <a:spcPts val="800"/>
              </a:spcAft>
            </a:pPr>
            <a:endParaRPr lang="fr-FR" b="1" dirty="0">
              <a:effectLst/>
              <a:latin typeface="Calibri" panose="020F0502020204030204" pitchFamily="34" charset="0"/>
              <a:ea typeface="Calibri" panose="020F0502020204030204" pitchFamily="34" charset="0"/>
            </a:endParaRPr>
          </a:p>
          <a:p>
            <a:pPr algn="ctr">
              <a:lnSpc>
                <a:spcPct val="107000"/>
              </a:lnSpc>
              <a:spcAft>
                <a:spcPts val="800"/>
              </a:spcAft>
            </a:pPr>
            <a:r>
              <a:rPr lang="fr-FR" sz="2400" b="1" dirty="0">
                <a:latin typeface="Calibri" panose="020F0502020204030204" pitchFamily="34" charset="0"/>
                <a:ea typeface="Calibri" panose="020F0502020204030204" pitchFamily="34" charset="0"/>
              </a:rPr>
              <a:t>Si ce Plaisir est aux dépends des autres, ce n’est évidemment plus une manière de l’optimiser</a:t>
            </a:r>
            <a:r>
              <a:rPr lang="fr-FR" sz="2400" b="1" dirty="0">
                <a:effectLst/>
                <a:latin typeface="Calibri" panose="020F0502020204030204" pitchFamily="34" charset="0"/>
                <a:ea typeface="Calibri" panose="020F0502020204030204" pitchFamily="34" charset="0"/>
              </a:rPr>
              <a:t>.</a:t>
            </a:r>
          </a:p>
          <a:p>
            <a:pPr algn="ctr">
              <a:lnSpc>
                <a:spcPct val="107000"/>
              </a:lnSpc>
              <a:spcAft>
                <a:spcPts val="800"/>
              </a:spcAft>
            </a:pPr>
            <a:r>
              <a:rPr lang="fr-FR" b="1" dirty="0">
                <a:effectLst/>
                <a:latin typeface="Calibri" panose="020F0502020204030204" pitchFamily="34" charset="0"/>
                <a:ea typeface="Calibri" panose="020F0502020204030204" pitchFamily="34" charset="0"/>
              </a:rPr>
              <a:t> </a:t>
            </a:r>
          </a:p>
        </p:txBody>
      </p:sp>
      <p:sp>
        <p:nvSpPr>
          <p:cNvPr id="9" name="TextBox 8">
            <a:extLst>
              <a:ext uri="{FF2B5EF4-FFF2-40B4-BE49-F238E27FC236}">
                <a16:creationId xmlns:a16="http://schemas.microsoft.com/office/drawing/2014/main" id="{B183AE7A-2502-4645-875C-212F1C98AE37}"/>
              </a:ext>
            </a:extLst>
          </p:cNvPr>
          <p:cNvSpPr txBox="1"/>
          <p:nvPr/>
        </p:nvSpPr>
        <p:spPr>
          <a:xfrm>
            <a:off x="1670755" y="3488123"/>
            <a:ext cx="9494550" cy="1878206"/>
          </a:xfrm>
          <a:prstGeom prst="rect">
            <a:avLst/>
          </a:prstGeom>
          <a:noFill/>
        </p:spPr>
        <p:txBody>
          <a:bodyPr wrap="square">
            <a:sp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Dans ce chapitre, nous allons observer </a:t>
            </a:r>
          </a:p>
          <a:p>
            <a:pPr marL="342900" indent="-342900">
              <a:lnSpc>
                <a:spcPct val="107000"/>
              </a:lnSpc>
              <a:spcAft>
                <a:spcPts val="800"/>
              </a:spcAft>
              <a:buClr>
                <a:srgbClr val="92D050"/>
              </a:buClr>
              <a:buFont typeface="Wingdings" panose="05000000000000000000" pitchFamily="2" charset="2"/>
              <a:buChar char="§"/>
            </a:pPr>
            <a:r>
              <a:rPr lang="fr-FR" sz="2400" dirty="0">
                <a:latin typeface="Calibri" panose="020F0502020204030204" pitchFamily="34" charset="0"/>
                <a:ea typeface="Calibri" panose="020F0502020204030204" pitchFamily="34" charset="0"/>
              </a:rPr>
              <a:t>quels </a:t>
            </a:r>
            <a:r>
              <a:rPr lang="fr-FR" sz="2400" b="1" dirty="0">
                <a:latin typeface="Calibri" panose="020F0502020204030204" pitchFamily="34" charset="0"/>
                <a:ea typeface="Calibri" panose="020F0502020204030204" pitchFamily="34" charset="0"/>
              </a:rPr>
              <a:t>comportements sont productifs et positifs </a:t>
            </a:r>
            <a:r>
              <a:rPr lang="fr-FR" sz="2400" dirty="0">
                <a:latin typeface="Calibri" panose="020F0502020204030204" pitchFamily="34" charset="0"/>
                <a:ea typeface="Calibri" panose="020F0502020204030204" pitchFamily="34" charset="0"/>
              </a:rPr>
              <a:t>pour toutes les personnes impliquées et </a:t>
            </a:r>
          </a:p>
          <a:p>
            <a:pPr marL="342900" indent="-342900">
              <a:lnSpc>
                <a:spcPct val="107000"/>
              </a:lnSpc>
              <a:spcAft>
                <a:spcPts val="800"/>
              </a:spcAft>
              <a:buClr>
                <a:srgbClr val="92D050"/>
              </a:buClr>
              <a:buFont typeface="Wingdings" panose="05000000000000000000" pitchFamily="2" charset="2"/>
              <a:buChar char="§"/>
            </a:pPr>
            <a:r>
              <a:rPr lang="fr-FR" sz="2400" dirty="0">
                <a:latin typeface="Calibri" panose="020F0502020204030204" pitchFamily="34" charset="0"/>
                <a:ea typeface="Calibri" panose="020F0502020204030204" pitchFamily="34" charset="0"/>
              </a:rPr>
              <a:t>ceux qui ont des </a:t>
            </a:r>
            <a:r>
              <a:rPr lang="fr-FR" sz="2400" b="1" dirty="0">
                <a:latin typeface="Calibri" panose="020F0502020204030204" pitchFamily="34" charset="0"/>
                <a:ea typeface="Calibri" panose="020F0502020204030204" pitchFamily="34" charset="0"/>
              </a:rPr>
              <a:t>effets destructeurs</a:t>
            </a:r>
            <a:r>
              <a:rPr lang="fr-FR" sz="2400" dirty="0">
                <a:latin typeface="Calibri" panose="020F0502020204030204" pitchFamily="34" charset="0"/>
                <a:ea typeface="Calibri" panose="020F0502020204030204" pitchFamily="34" charset="0"/>
              </a:rPr>
              <a:t>.</a:t>
            </a:r>
          </a:p>
        </p:txBody>
      </p:sp>
      <p:sp>
        <p:nvSpPr>
          <p:cNvPr id="8" name="TextBox 7">
            <a:extLst>
              <a:ext uri="{FF2B5EF4-FFF2-40B4-BE49-F238E27FC236}">
                <a16:creationId xmlns:a16="http://schemas.microsoft.com/office/drawing/2014/main" id="{8F293368-5F60-4764-8DF3-3770084D7284}"/>
              </a:ext>
            </a:extLst>
          </p:cNvPr>
          <p:cNvSpPr txBox="1"/>
          <p:nvPr/>
        </p:nvSpPr>
        <p:spPr>
          <a:xfrm>
            <a:off x="7248524" y="0"/>
            <a:ext cx="49547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Quels sont les besoins humains fondamentaux?</a:t>
            </a:r>
          </a:p>
        </p:txBody>
      </p:sp>
    </p:spTree>
    <p:extLst>
      <p:ext uri="{BB962C8B-B14F-4D97-AF65-F5344CB8AC3E}">
        <p14:creationId xmlns:p14="http://schemas.microsoft.com/office/powerpoint/2010/main" val="268997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1016000" y="4321384"/>
            <a:ext cx="10515600" cy="1500187"/>
          </a:xfrm>
        </p:spPr>
        <p:txBody>
          <a:bodyPr>
            <a:normAutofit lnSpcReduction="10000"/>
          </a:bodyPr>
          <a:lstStyle/>
          <a:p>
            <a:r>
              <a:rPr lang="en-US" sz="3500" dirty="0">
                <a:solidFill>
                  <a:srgbClr val="FBE82A"/>
                </a:solidFill>
                <a:effectLst>
                  <a:outerShdw blurRad="38100" dist="38100" dir="2700000" algn="tl">
                    <a:srgbClr val="000000">
                      <a:alpha val="43137"/>
                    </a:srgbClr>
                  </a:outerShdw>
                </a:effectLst>
              </a:rPr>
              <a:t>1.3</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Qu’arrive-t-il lorsqu’un </a:t>
            </a:r>
            <a:br>
              <a:rPr lang="el-GR" sz="5400" dirty="0">
                <a:solidFill>
                  <a:srgbClr val="FBE82A"/>
                </a:solidFill>
                <a:effectLst>
                  <a:outerShdw blurRad="38100" dist="38100" dir="2700000" algn="tl">
                    <a:srgbClr val="000000">
                      <a:alpha val="43137"/>
                    </a:srgbClr>
                  </a:outerShdw>
                </a:effectLst>
              </a:rPr>
            </a:br>
            <a:r>
              <a:rPr lang="fr-FR" sz="5400" dirty="0">
                <a:solidFill>
                  <a:srgbClr val="FBE82A"/>
                </a:solidFill>
                <a:effectLst>
                  <a:outerShdw blurRad="38100" dist="38100" dir="2700000" algn="tl">
                    <a:srgbClr val="000000">
                      <a:alpha val="43137"/>
                    </a:srgbClr>
                  </a:outerShdw>
                </a:effectLst>
              </a:rPr>
              <a:t>besoin n’est pas satisfait</a:t>
            </a:r>
            <a:r>
              <a:rPr lang="en-US" sz="5400" dirty="0">
                <a:solidFill>
                  <a:srgbClr val="FBE82A"/>
                </a:solidFill>
                <a:effectLst>
                  <a:outerShdw blurRad="38100" dist="38100" dir="2700000" algn="tl">
                    <a:srgbClr val="000000">
                      <a:alpha val="43137"/>
                    </a:srgbClr>
                  </a:outerShdw>
                </a:effectLst>
              </a:rPr>
              <a:t>?</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74584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72500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6697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BCD4C5-6151-4218-AB0C-74978AD8463C}"/>
              </a:ext>
            </a:extLst>
          </p:cNvPr>
          <p:cNvSpPr>
            <a:spLocks noGrp="1"/>
          </p:cNvSpPr>
          <p:nvPr>
            <p:ph type="title"/>
          </p:nvPr>
        </p:nvSpPr>
        <p:spPr>
          <a:xfrm>
            <a:off x="838200" y="365125"/>
            <a:ext cx="11261558" cy="1325563"/>
          </a:xfrm>
        </p:spPr>
        <p:txBody>
          <a:bodyPr/>
          <a:lstStyle/>
          <a:p>
            <a:r>
              <a:rPr lang="fr-FR" dirty="0"/>
              <a:t>Qu’arrive-t-il lorsqu’un besoin n’est pas satisfait</a:t>
            </a:r>
            <a:r>
              <a:rPr lang="en-US" dirty="0"/>
              <a:t>?</a:t>
            </a:r>
            <a:endParaRPr lang="el-GR" dirty="0"/>
          </a:p>
        </p:txBody>
      </p:sp>
      <p:sp>
        <p:nvSpPr>
          <p:cNvPr id="3" name="Θέση περιεχομένου 2">
            <a:extLst>
              <a:ext uri="{FF2B5EF4-FFF2-40B4-BE49-F238E27FC236}">
                <a16:creationId xmlns:a16="http://schemas.microsoft.com/office/drawing/2014/main" id="{21CD5A0A-E4D1-4051-A28B-B68491B36507}"/>
              </a:ext>
            </a:extLst>
          </p:cNvPr>
          <p:cNvSpPr>
            <a:spLocks noGrp="1"/>
          </p:cNvSpPr>
          <p:nvPr>
            <p:ph idx="1"/>
          </p:nvPr>
        </p:nvSpPr>
        <p:spPr>
          <a:xfrm>
            <a:off x="838199" y="1825624"/>
            <a:ext cx="7607969" cy="4863933"/>
          </a:xfrm>
        </p:spPr>
        <p:txBody>
          <a:bodyPr>
            <a:norm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Évidemment, cela dépend beaucoup </a:t>
            </a:r>
          </a:p>
          <a:p>
            <a:pPr lvl="1">
              <a:lnSpc>
                <a:spcPct val="107000"/>
              </a:lnSpc>
              <a:spcAft>
                <a:spcPts val="800"/>
              </a:spcAft>
              <a:buClr>
                <a:srgbClr val="00B0F0"/>
              </a:buClr>
            </a:pPr>
            <a:r>
              <a:rPr lang="fr-FR" dirty="0">
                <a:latin typeface="Calibri" panose="020F0502020204030204" pitchFamily="34" charset="0"/>
                <a:ea typeface="Calibri" panose="020F0502020204030204" pitchFamily="34" charset="0"/>
              </a:rPr>
              <a:t>du caractère de chaque personne, </a:t>
            </a:r>
          </a:p>
          <a:p>
            <a:pPr lvl="1">
              <a:lnSpc>
                <a:spcPct val="107000"/>
              </a:lnSpc>
              <a:spcAft>
                <a:spcPts val="800"/>
              </a:spcAft>
              <a:buClr>
                <a:srgbClr val="00B0F0"/>
              </a:buClr>
            </a:pPr>
            <a:r>
              <a:rPr lang="fr-FR" dirty="0">
                <a:latin typeface="Calibri" panose="020F0502020204030204" pitchFamily="34" charset="0"/>
                <a:ea typeface="Calibri" panose="020F0502020204030204" pitchFamily="34" charset="0"/>
              </a:rPr>
              <a:t>de la situation et aussi </a:t>
            </a:r>
          </a:p>
          <a:p>
            <a:pPr lvl="1">
              <a:lnSpc>
                <a:spcPct val="107000"/>
              </a:lnSpc>
              <a:spcAft>
                <a:spcPts val="800"/>
              </a:spcAft>
              <a:buClr>
                <a:srgbClr val="00B0F0"/>
              </a:buClr>
            </a:pPr>
            <a:r>
              <a:rPr lang="fr-FR" dirty="0">
                <a:latin typeface="Calibri" panose="020F0502020204030204" pitchFamily="34" charset="0"/>
                <a:ea typeface="Calibri" panose="020F0502020204030204" pitchFamily="34" charset="0"/>
              </a:rPr>
              <a:t>de la durée du manque.  </a:t>
            </a:r>
          </a:p>
          <a:p>
            <a:pPr>
              <a:lnSpc>
                <a:spcPct val="107000"/>
              </a:lnSpc>
              <a:spcAft>
                <a:spcPts val="800"/>
              </a:spcAft>
            </a:pPr>
            <a:r>
              <a:rPr lang="fr-FR" sz="2400" dirty="0">
                <a:latin typeface="Calibri" panose="020F0502020204030204" pitchFamily="34" charset="0"/>
                <a:ea typeface="Calibri" panose="020F0502020204030204" pitchFamily="34" charset="0"/>
              </a:rPr>
              <a:t>En général, nous pouvons dire que </a:t>
            </a:r>
            <a:r>
              <a:rPr lang="fr-FR" sz="2400" b="1" dirty="0">
                <a:latin typeface="Calibri" panose="020F0502020204030204" pitchFamily="34" charset="0"/>
                <a:ea typeface="Calibri" panose="020F0502020204030204" pitchFamily="34" charset="0"/>
              </a:rPr>
              <a:t>chacun est en constante recherche de la satisfaction de ses besoins</a:t>
            </a:r>
            <a:r>
              <a:rPr lang="fr-FR" sz="2400" dirty="0">
                <a:latin typeface="Calibri" panose="020F0502020204030204" pitchFamily="34" charset="0"/>
                <a:ea typeface="Calibri" panose="020F0502020204030204" pitchFamily="34" charset="0"/>
              </a:rPr>
              <a:t>. Si cela se complique et qu’un besoin ne peut être satisfait par les voies habituelles, </a:t>
            </a:r>
            <a:r>
              <a:rPr lang="fr-FR" sz="2400" b="1" dirty="0">
                <a:latin typeface="Calibri" panose="020F0502020204030204" pitchFamily="34" charset="0"/>
                <a:ea typeface="Calibri" panose="020F0502020204030204" pitchFamily="34" charset="0"/>
              </a:rPr>
              <a:t>certains optent pour des comportements nuisibles pour eux ou pour les autres.</a:t>
            </a:r>
            <a:endParaRPr lang="el-GR" sz="2400" b="1" dirty="0">
              <a:effectLst/>
              <a:latin typeface="Calibri" panose="020F0502020204030204" pitchFamily="34" charset="0"/>
              <a:ea typeface="Calibri" panose="020F0502020204030204" pitchFamily="34" charset="0"/>
            </a:endParaRPr>
          </a:p>
          <a:p>
            <a:pPr>
              <a:lnSpc>
                <a:spcPct val="107000"/>
              </a:lnSpc>
              <a:spcAft>
                <a:spcPts val="800"/>
              </a:spcAft>
            </a:pPr>
            <a:endParaRPr lang="el-GR" sz="2400" dirty="0">
              <a:effectLst/>
              <a:latin typeface="Calibri" panose="020F0502020204030204" pitchFamily="34" charset="0"/>
              <a:ea typeface="Calibri" panose="020F0502020204030204" pitchFamily="34" charset="0"/>
            </a:endParaRPr>
          </a:p>
          <a:p>
            <a:endParaRPr lang="el-GR" sz="3600" dirty="0"/>
          </a:p>
        </p:txBody>
      </p:sp>
      <p:sp>
        <p:nvSpPr>
          <p:cNvPr id="4" name="TextBox 3">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en-US"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en-US"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endParaRPr lang="el-GR" dirty="0">
              <a:solidFill>
                <a:schemeClr val="bg1"/>
              </a:solidFill>
              <a:effectLst>
                <a:outerShdw blurRad="38100" dist="38100" dir="2700000" algn="tl">
                  <a:srgbClr val="000000">
                    <a:alpha val="43137"/>
                  </a:srgbClr>
                </a:outerShdw>
              </a:effectLst>
            </a:endParaRPr>
          </a:p>
        </p:txBody>
      </p:sp>
      <p:pic>
        <p:nvPicPr>
          <p:cNvPr id="3074" name="Picture 2" descr="Punch, Fist, Hand, Strength, Isolated, Human, Fight">
            <a:extLst>
              <a:ext uri="{FF2B5EF4-FFF2-40B4-BE49-F238E27FC236}">
                <a16:creationId xmlns:a16="http://schemas.microsoft.com/office/drawing/2014/main" id="{8DE82228-E95B-48AA-941A-5EF143EA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357" y="3609475"/>
            <a:ext cx="3815401" cy="2523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842F97-EB9A-4772-B395-D9AC7B99F87E}"/>
              </a:ext>
            </a:extLst>
          </p:cNvPr>
          <p:cNvSpPr txBox="1"/>
          <p:nvPr/>
        </p:nvSpPr>
        <p:spPr>
          <a:xfrm>
            <a:off x="60152" y="6539402"/>
            <a:ext cx="1941942" cy="307777"/>
          </a:xfrm>
          <a:prstGeom prst="rect">
            <a:avLst/>
          </a:prstGeom>
          <a:noFill/>
        </p:spPr>
        <p:txBody>
          <a:bodyPr wrap="none" rtlCol="0">
            <a:spAutoFit/>
          </a:bodyPr>
          <a:lstStyle/>
          <a:p>
            <a:r>
              <a:rPr lang="en-US" sz="1400" dirty="0">
                <a:hlinkClick r:id="rId4"/>
              </a:rPr>
              <a:t>Source</a:t>
            </a:r>
            <a:r>
              <a:rPr lang="en-US" sz="1400" dirty="0"/>
              <a:t>| </a:t>
            </a:r>
            <a:r>
              <a:rPr lang="en-US" sz="1400" dirty="0" err="1">
                <a:hlinkClick r:id="rId5"/>
              </a:rPr>
              <a:t>Licence</a:t>
            </a:r>
            <a:r>
              <a:rPr lang="en-US" sz="1400" dirty="0">
                <a:hlinkClick r:id="rId5"/>
              </a:rPr>
              <a:t> </a:t>
            </a:r>
            <a:r>
              <a:rPr lang="en-US" sz="1400" dirty="0" err="1">
                <a:hlinkClick r:id="rId5"/>
              </a:rPr>
              <a:t>Pixabay</a:t>
            </a:r>
            <a:endParaRPr lang="el-GR" sz="1400" dirty="0"/>
          </a:p>
        </p:txBody>
      </p:sp>
    </p:spTree>
    <p:extLst>
      <p:ext uri="{BB962C8B-B14F-4D97-AF65-F5344CB8AC3E}">
        <p14:creationId xmlns:p14="http://schemas.microsoft.com/office/powerpoint/2010/main" val="261965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831E36-ED11-4FF5-A086-79908A584670}"/>
              </a:ext>
            </a:extLst>
          </p:cNvPr>
          <p:cNvSpPr txBox="1"/>
          <p:nvPr/>
        </p:nvSpPr>
        <p:spPr>
          <a:xfrm>
            <a:off x="1041465" y="2091010"/>
            <a:ext cx="1788616" cy="1574149"/>
          </a:xfrm>
          <a:prstGeom prst="rect">
            <a:avLst/>
          </a:prstGeom>
          <a:noFill/>
          <a:ln>
            <a:noFill/>
          </a:ln>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rPr>
              <a:t>Exemple 1 </a:t>
            </a:r>
            <a:br>
              <a:rPr lang="el-GR" sz="1800" b="1" dirty="0">
                <a:effectLst/>
                <a:latin typeface="Calibri" panose="020F0502020204030204" pitchFamily="34" charset="0"/>
                <a:ea typeface="Calibri" panose="020F0502020204030204" pitchFamily="34" charset="0"/>
              </a:rPr>
            </a:br>
            <a:r>
              <a:rPr lang="fr-FR" dirty="0">
                <a:latin typeface="Calibri" panose="020F0502020204030204" pitchFamily="34" charset="0"/>
                <a:ea typeface="Calibri" panose="020F0502020204030204" pitchFamily="34" charset="0"/>
              </a:rPr>
              <a:t>Peut-être avez-vous déjà observé des enfants au parc?</a:t>
            </a:r>
            <a:endParaRPr lang="fr-FR" sz="1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BC4A0D1D-96CE-4EE1-9AFB-84145FB4F50D}"/>
              </a:ext>
            </a:extLst>
          </p:cNvPr>
          <p:cNvSpPr txBox="1"/>
          <p:nvPr/>
        </p:nvSpPr>
        <p:spPr>
          <a:xfrm>
            <a:off x="8383582" y="2145747"/>
            <a:ext cx="1734762" cy="1574149"/>
          </a:xfrm>
          <a:prstGeom prst="rect">
            <a:avLst/>
          </a:prstGeom>
          <a:noFill/>
        </p:spPr>
        <p:txBody>
          <a:bodyPr wrap="square">
            <a:sp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rPr>
              <a:t>Exemple 2 </a:t>
            </a:r>
            <a:br>
              <a:rPr lang="el-GR" sz="1800" b="1" dirty="0">
                <a:effectLst/>
                <a:latin typeface="Calibri" panose="020F0502020204030204" pitchFamily="34" charset="0"/>
                <a:ea typeface="Calibri" panose="020F0502020204030204" pitchFamily="34" charset="0"/>
              </a:rPr>
            </a:br>
            <a:r>
              <a:rPr lang="fr-FR" dirty="0">
                <a:latin typeface="Calibri" panose="020F0502020204030204" pitchFamily="34" charset="0"/>
                <a:ea typeface="Calibri" panose="020F0502020204030204" pitchFamily="34" charset="0"/>
              </a:rPr>
              <a:t>Avec des jeunes comme vous, la scène pourrait donner ceci</a:t>
            </a:r>
            <a:r>
              <a:rPr lang="el-GR" dirty="0">
                <a:latin typeface="Calibri" panose="020F0502020204030204" pitchFamily="34"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p:txBody>
      </p:sp>
      <p:pic>
        <p:nvPicPr>
          <p:cNvPr id="4102" name="Picture 6" descr="Iphone, Hand, Screen, Smartphone, Apps, Mobile Phone">
            <a:extLst>
              <a:ext uri="{FF2B5EF4-FFF2-40B4-BE49-F238E27FC236}">
                <a16:creationId xmlns:a16="http://schemas.microsoft.com/office/drawing/2014/main" id="{4E126EBB-BF8B-4F23-A9D8-3AAD5D85C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74" t="7417" r="30280"/>
          <a:stretch/>
        </p:blipFill>
        <p:spPr bwMode="auto">
          <a:xfrm>
            <a:off x="6825661" y="2154021"/>
            <a:ext cx="1209620" cy="1957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ildren, Sandbox, Boy, Girl, Son, Daughter, Child">
            <a:extLst>
              <a:ext uri="{FF2B5EF4-FFF2-40B4-BE49-F238E27FC236}">
                <a16:creationId xmlns:a16="http://schemas.microsoft.com/office/drawing/2014/main" id="{8BCB4ABE-57D3-43C9-B0D2-40A1C6930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63" t="21268" r="7851" b="15605"/>
          <a:stretch/>
        </p:blipFill>
        <p:spPr bwMode="auto">
          <a:xfrm>
            <a:off x="2725380" y="2207685"/>
            <a:ext cx="2619022" cy="138975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ABCD4C5-6151-4218-AB0C-74978AD8463C}"/>
              </a:ext>
            </a:extLst>
          </p:cNvPr>
          <p:cNvSpPr>
            <a:spLocks noGrp="1"/>
          </p:cNvSpPr>
          <p:nvPr>
            <p:ph type="title"/>
          </p:nvPr>
        </p:nvSpPr>
        <p:spPr/>
        <p:txBody>
          <a:bodyPr/>
          <a:lstStyle/>
          <a:p>
            <a:r>
              <a:rPr lang="fr-FR" dirty="0"/>
              <a:t>Exemples</a:t>
            </a:r>
          </a:p>
        </p:txBody>
      </p:sp>
      <p:sp>
        <p:nvSpPr>
          <p:cNvPr id="8" name="TextBox 7">
            <a:extLst>
              <a:ext uri="{FF2B5EF4-FFF2-40B4-BE49-F238E27FC236}">
                <a16:creationId xmlns:a16="http://schemas.microsoft.com/office/drawing/2014/main" id="{E86ECD7D-72C2-4C42-9428-F18AF3905725}"/>
              </a:ext>
            </a:extLst>
          </p:cNvPr>
          <p:cNvSpPr txBox="1"/>
          <p:nvPr/>
        </p:nvSpPr>
        <p:spPr>
          <a:xfrm>
            <a:off x="904450" y="1391493"/>
            <a:ext cx="6158088" cy="470000"/>
          </a:xfrm>
          <a:prstGeom prst="rect">
            <a:avLst/>
          </a:prstGeom>
          <a:noFill/>
        </p:spPr>
        <p:txBody>
          <a:bodyPr wrap="square">
            <a:sp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Deux exemples</a:t>
            </a:r>
            <a:r>
              <a:rPr lang="fr-FR" sz="2400" dirty="0">
                <a:effectLst/>
                <a:latin typeface="Calibri" panose="020F0502020204030204" pitchFamily="34" charset="0"/>
                <a:ea typeface="Calibri" panose="020F0502020204030204" pitchFamily="34" charset="0"/>
              </a:rPr>
              <a:t>!</a:t>
            </a:r>
          </a:p>
        </p:txBody>
      </p:sp>
      <p:sp>
        <p:nvSpPr>
          <p:cNvPr id="16" name="pop-up">
            <a:extLst>
              <a:ext uri="{FF2B5EF4-FFF2-40B4-BE49-F238E27FC236}">
                <a16:creationId xmlns:a16="http://schemas.microsoft.com/office/drawing/2014/main" id="{BDB8280B-AA14-47F4-9FFA-8AFAA8BCD079}"/>
              </a:ext>
            </a:extLst>
          </p:cNvPr>
          <p:cNvSpPr/>
          <p:nvPr/>
        </p:nvSpPr>
        <p:spPr>
          <a:xfrm>
            <a:off x="1344511" y="3747597"/>
            <a:ext cx="95636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8" name="pop-up">
            <a:extLst>
              <a:ext uri="{FF2B5EF4-FFF2-40B4-BE49-F238E27FC236}">
                <a16:creationId xmlns:a16="http://schemas.microsoft.com/office/drawing/2014/main" id="{25115938-184B-4C46-BE51-688E51CB6851}"/>
              </a:ext>
            </a:extLst>
          </p:cNvPr>
          <p:cNvSpPr/>
          <p:nvPr/>
        </p:nvSpPr>
        <p:spPr>
          <a:xfrm>
            <a:off x="8887678" y="3711969"/>
            <a:ext cx="90014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1" name="TextBox 20">
            <a:extLst>
              <a:ext uri="{FF2B5EF4-FFF2-40B4-BE49-F238E27FC236}">
                <a16:creationId xmlns:a16="http://schemas.microsoft.com/office/drawing/2014/main" id="{B33106AA-7CEE-4D1D-89E8-667710556EAC}"/>
              </a:ext>
            </a:extLst>
          </p:cNvPr>
          <p:cNvSpPr txBox="1"/>
          <p:nvPr/>
        </p:nvSpPr>
        <p:spPr>
          <a:xfrm>
            <a:off x="838200" y="4226854"/>
            <a:ext cx="11073573" cy="2211503"/>
          </a:xfrm>
          <a:prstGeom prst="rect">
            <a:avLst/>
          </a:prstGeom>
          <a:noFill/>
        </p:spPr>
        <p:txBody>
          <a:bodyPr wrap="square">
            <a:spAutoFit/>
          </a:bodyPr>
          <a:lstStyle/>
          <a:p>
            <a:pPr>
              <a:lnSpc>
                <a:spcPct val="107000"/>
              </a:lnSpc>
              <a:spcAft>
                <a:spcPts val="800"/>
              </a:spcAft>
            </a:pPr>
            <a:r>
              <a:rPr lang="fr-FR" sz="2200" dirty="0">
                <a:latin typeface="Calibri" panose="020F0502020204030204" pitchFamily="34" charset="0"/>
                <a:ea typeface="Calibri" panose="020F0502020204030204" pitchFamily="34" charset="0"/>
              </a:rPr>
              <a:t>Suivant notre vision, nous aurions préféré que </a:t>
            </a:r>
            <a:r>
              <a:rPr lang="fr-FR" sz="2200" b="1" dirty="0" err="1">
                <a:latin typeface="Calibri" panose="020F0502020204030204" pitchFamily="34" charset="0"/>
                <a:ea typeface="Calibri" panose="020F0502020204030204" pitchFamily="34" charset="0"/>
              </a:rPr>
              <a:t>Marika</a:t>
            </a:r>
            <a:r>
              <a:rPr lang="fr-FR" sz="2200" b="1" dirty="0">
                <a:latin typeface="Calibri" panose="020F0502020204030204" pitchFamily="34" charset="0"/>
                <a:ea typeface="Calibri" panose="020F0502020204030204" pitchFamily="34" charset="0"/>
              </a:rPr>
              <a:t> choisisse une autre manière (autre stratégie) pour faire prendre conscience à ses amies qu’elle voulait aussi sortir pour une glace</a:t>
            </a:r>
            <a:r>
              <a:rPr lang="fr-FR" sz="2200" dirty="0">
                <a:latin typeface="Calibri" panose="020F0502020204030204" pitchFamily="34" charset="0"/>
                <a:ea typeface="Calibri" panose="020F0502020204030204" pitchFamily="34" charset="0"/>
              </a:rPr>
              <a:t>. </a:t>
            </a:r>
          </a:p>
          <a:p>
            <a:pPr marL="285750" indent="-285750">
              <a:lnSpc>
                <a:spcPct val="107000"/>
              </a:lnSpc>
              <a:spcAft>
                <a:spcPts val="800"/>
              </a:spcAft>
              <a:buClr>
                <a:srgbClr val="7FC242"/>
              </a:buClr>
              <a:buFont typeface="Wingdings" panose="05000000000000000000" pitchFamily="2" charset="2"/>
              <a:buChar char="§"/>
            </a:pPr>
            <a:r>
              <a:rPr lang="fr-FR" sz="2200" dirty="0">
                <a:latin typeface="Calibri" panose="020F0502020204030204" pitchFamily="34" charset="0"/>
                <a:ea typeface="Calibri" panose="020F0502020204030204" pitchFamily="34" charset="0"/>
              </a:rPr>
              <a:t>Pourquoi ne le dit-elle pas simplement? </a:t>
            </a:r>
          </a:p>
          <a:p>
            <a:pPr marL="285750" indent="-285750">
              <a:lnSpc>
                <a:spcPct val="107000"/>
              </a:lnSpc>
              <a:spcAft>
                <a:spcPts val="800"/>
              </a:spcAft>
              <a:buClr>
                <a:srgbClr val="7FC242"/>
              </a:buClr>
              <a:buFont typeface="Wingdings" panose="05000000000000000000" pitchFamily="2" charset="2"/>
              <a:buChar char="§"/>
            </a:pPr>
            <a:r>
              <a:rPr lang="fr-FR" sz="2200" dirty="0">
                <a:latin typeface="Calibri" panose="020F0502020204030204" pitchFamily="34" charset="0"/>
                <a:ea typeface="Calibri" panose="020F0502020204030204" pitchFamily="34" charset="0"/>
              </a:rPr>
              <a:t>Nous verrons cette question plus tard.</a:t>
            </a:r>
          </a:p>
          <a:p>
            <a:pPr>
              <a:lnSpc>
                <a:spcPct val="107000"/>
              </a:lnSpc>
              <a:spcAft>
                <a:spcPts val="800"/>
              </a:spcAft>
            </a:pPr>
            <a:r>
              <a:rPr lang="fr-FR" sz="2200" b="1" i="1" dirty="0">
                <a:solidFill>
                  <a:srgbClr val="1A7EBA"/>
                </a:solidFill>
                <a:latin typeface="Calibri" panose="020F0502020204030204" pitchFamily="34" charset="0"/>
                <a:ea typeface="Calibri" panose="020F0502020204030204" pitchFamily="34" charset="0"/>
              </a:rPr>
              <a:t>Commençons d’abord avec les besoins fondamentaux</a:t>
            </a:r>
            <a:r>
              <a:rPr lang="fr-FR" sz="2200" b="1" i="1" dirty="0">
                <a:solidFill>
                  <a:srgbClr val="1A7EBA"/>
                </a:solidFill>
                <a:effectLst/>
                <a:latin typeface="Calibri" panose="020F0502020204030204" pitchFamily="34" charset="0"/>
                <a:ea typeface="Calibri" panose="020F0502020204030204" pitchFamily="34" charset="0"/>
              </a:rPr>
              <a:t>!</a:t>
            </a:r>
          </a:p>
        </p:txBody>
      </p:sp>
      <p:sp>
        <p:nvSpPr>
          <p:cNvPr id="23" name="Ορθογώνιο 22">
            <a:extLst>
              <a:ext uri="{FF2B5EF4-FFF2-40B4-BE49-F238E27FC236}">
                <a16:creationId xmlns:a16="http://schemas.microsoft.com/office/drawing/2014/main" id="{22BFF503-06E9-4BAB-8081-AC75EE4AE2B3}"/>
              </a:ext>
            </a:extLst>
          </p:cNvPr>
          <p:cNvSpPr/>
          <p:nvPr/>
        </p:nvSpPr>
        <p:spPr>
          <a:xfrm>
            <a:off x="6583466" y="2073630"/>
            <a:ext cx="3514457" cy="2075921"/>
          </a:xfrm>
          <a:prstGeom prst="rect">
            <a:avLst/>
          </a:prstGeom>
          <a:noFill/>
          <a:ln>
            <a:solidFill>
              <a:srgbClr val="017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TextBox 19">
            <a:extLst>
              <a:ext uri="{FF2B5EF4-FFF2-40B4-BE49-F238E27FC236}">
                <a16:creationId xmlns:a16="http://schemas.microsoft.com/office/drawing/2014/main" id="{B163AF2B-608D-4AE1-9326-2A2E86E1F880}"/>
              </a:ext>
            </a:extLst>
          </p:cNvPr>
          <p:cNvSpPr txBox="1"/>
          <p:nvPr/>
        </p:nvSpPr>
        <p:spPr>
          <a:xfrm>
            <a:off x="60152" y="6539402"/>
            <a:ext cx="2855654" cy="307777"/>
          </a:xfrm>
          <a:prstGeom prst="rect">
            <a:avLst/>
          </a:prstGeom>
          <a:noFill/>
        </p:spPr>
        <p:txBody>
          <a:bodyPr wrap="none" rtlCol="0">
            <a:spAutoFit/>
          </a:bodyPr>
          <a:lstStyle/>
          <a:p>
            <a:r>
              <a:rPr lang="fr-FR" sz="1400" dirty="0">
                <a:hlinkClick r:id="rId5"/>
              </a:rPr>
              <a:t>Source 1</a:t>
            </a:r>
            <a:r>
              <a:rPr lang="fr-FR" sz="1400" dirty="0"/>
              <a:t>, </a:t>
            </a:r>
            <a:r>
              <a:rPr lang="fr-FR" sz="1400" dirty="0">
                <a:hlinkClick r:id="rId6"/>
              </a:rPr>
              <a:t>Source 2</a:t>
            </a:r>
            <a:r>
              <a:rPr lang="fr-FR" sz="1400" dirty="0"/>
              <a:t>| </a:t>
            </a:r>
            <a:r>
              <a:rPr lang="fr-FR" sz="1400" dirty="0">
                <a:hlinkClick r:id="rId7"/>
              </a:rPr>
              <a:t>Licence </a:t>
            </a:r>
            <a:r>
              <a:rPr lang="fr-FR" sz="1400" dirty="0" err="1">
                <a:hlinkClick r:id="rId7"/>
              </a:rPr>
              <a:t>Pixabay</a:t>
            </a:r>
            <a:endParaRPr lang="fr-FR" sz="1400" dirty="0"/>
          </a:p>
        </p:txBody>
      </p:sp>
      <p:sp>
        <p:nvSpPr>
          <p:cNvPr id="22" name="Ορθογώνιο 21">
            <a:extLst>
              <a:ext uri="{FF2B5EF4-FFF2-40B4-BE49-F238E27FC236}">
                <a16:creationId xmlns:a16="http://schemas.microsoft.com/office/drawing/2014/main" id="{6CDB52ED-621F-41EC-9EE0-1C22262E97B4}"/>
              </a:ext>
            </a:extLst>
          </p:cNvPr>
          <p:cNvSpPr/>
          <p:nvPr/>
        </p:nvSpPr>
        <p:spPr>
          <a:xfrm>
            <a:off x="1007537" y="2067987"/>
            <a:ext cx="4429093" cy="2075921"/>
          </a:xfrm>
          <a:prstGeom prst="rect">
            <a:avLst/>
          </a:prstGeom>
          <a:noFill/>
          <a:ln>
            <a:solidFill>
              <a:srgbClr val="017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extBox 16">
            <a:extLst>
              <a:ext uri="{FF2B5EF4-FFF2-40B4-BE49-F238E27FC236}">
                <a16:creationId xmlns:a16="http://schemas.microsoft.com/office/drawing/2014/main" id="{911F5CD9-1BE0-4D80-8B1A-06B6D983E82D}"/>
              </a:ext>
            </a:extLst>
          </p:cNvPr>
          <p:cNvSpPr txBox="1"/>
          <p:nvPr/>
        </p:nvSpPr>
        <p:spPr>
          <a:xfrm>
            <a:off x="2709340" y="2387350"/>
            <a:ext cx="3724593" cy="1754326"/>
          </a:xfrm>
          <a:prstGeom prst="rect">
            <a:avLst/>
          </a:prstGeom>
          <a:solidFill>
            <a:schemeClr val="accent1">
              <a:lumMod val="60000"/>
              <a:lumOff val="40000"/>
            </a:schemeClr>
          </a:solidFill>
          <a:ln>
            <a:solidFill>
              <a:srgbClr val="E12A3C"/>
            </a:solidFill>
          </a:ln>
        </p:spPr>
        <p:txBody>
          <a:bodyPr wrap="square">
            <a:spAutoFit/>
          </a:bodyPr>
          <a:lstStyle/>
          <a:p>
            <a:pPr>
              <a:spcBef>
                <a:spcPts val="600"/>
              </a:spcBef>
              <a:spcAft>
                <a:spcPts val="600"/>
              </a:spcAft>
            </a:pPr>
            <a:r>
              <a:rPr lang="fr-FR" b="1" dirty="0" err="1">
                <a:solidFill>
                  <a:schemeClr val="bg1"/>
                </a:solidFill>
              </a:rPr>
              <a:t>Kaïna</a:t>
            </a:r>
            <a:r>
              <a:rPr lang="fr-FR" b="1" dirty="0">
                <a:solidFill>
                  <a:schemeClr val="bg1"/>
                </a:solidFill>
              </a:rPr>
              <a:t> and Coralie se rejoignent pour une glace en après-midi. </a:t>
            </a:r>
            <a:r>
              <a:rPr lang="fr-FR" b="1" dirty="0" err="1">
                <a:solidFill>
                  <a:schemeClr val="bg1"/>
                </a:solidFill>
              </a:rPr>
              <a:t>Marika</a:t>
            </a:r>
            <a:r>
              <a:rPr lang="fr-FR" b="1" dirty="0">
                <a:solidFill>
                  <a:schemeClr val="bg1"/>
                </a:solidFill>
              </a:rPr>
              <a:t> s’en rend compte et se sent exclue. Elle publie des photos embarrassantes de </a:t>
            </a:r>
            <a:r>
              <a:rPr lang="fr-FR" b="1" dirty="0" err="1">
                <a:solidFill>
                  <a:schemeClr val="bg1"/>
                </a:solidFill>
              </a:rPr>
              <a:t>Kaïna</a:t>
            </a:r>
            <a:r>
              <a:rPr lang="fr-FR" b="1" dirty="0">
                <a:solidFill>
                  <a:schemeClr val="bg1"/>
                </a:solidFill>
              </a:rPr>
              <a:t> dans leur groupe commun et se moque d’elle.</a:t>
            </a:r>
          </a:p>
        </p:txBody>
      </p:sp>
      <p:sp>
        <p:nvSpPr>
          <p:cNvPr id="24" name="TextBox 23">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sp>
        <p:nvSpPr>
          <p:cNvPr id="15" name="TextBox 14">
            <a:extLst>
              <a:ext uri="{FF2B5EF4-FFF2-40B4-BE49-F238E27FC236}">
                <a16:creationId xmlns:a16="http://schemas.microsoft.com/office/drawing/2014/main" id="{DEB130AA-9489-40BB-80B8-7D3A43656AC5}"/>
              </a:ext>
            </a:extLst>
          </p:cNvPr>
          <p:cNvSpPr txBox="1"/>
          <p:nvPr/>
        </p:nvSpPr>
        <p:spPr>
          <a:xfrm>
            <a:off x="1217969" y="4393003"/>
            <a:ext cx="6707334" cy="1938992"/>
          </a:xfrm>
          <a:prstGeom prst="rect">
            <a:avLst/>
          </a:prstGeom>
          <a:solidFill>
            <a:schemeClr val="accent1">
              <a:lumMod val="60000"/>
              <a:lumOff val="40000"/>
            </a:schemeClr>
          </a:solidFill>
          <a:ln>
            <a:solidFill>
              <a:srgbClr val="E12A3C"/>
            </a:solidFill>
          </a:ln>
        </p:spPr>
        <p:txBody>
          <a:bodyPr wrap="square">
            <a:spAutoFit/>
          </a:bodyPr>
          <a:lstStyle/>
          <a:p>
            <a:pPr>
              <a:spcBef>
                <a:spcPts val="600"/>
              </a:spcBef>
              <a:spcAft>
                <a:spcPts val="600"/>
              </a:spcAft>
            </a:pPr>
            <a:r>
              <a:rPr lang="fr-FR" sz="2000" b="1" dirty="0">
                <a:solidFill>
                  <a:schemeClr val="bg1"/>
                </a:solidFill>
              </a:rPr>
              <a:t>Deux marmailles jouent ensemble dans le carré de sable, un troisième les rejoint et veut jouer (besoins d’Appartenance de Plaisir). Mais les deux premiers sont tellement pris par leur jeu qu’ils ne le remarquent même pas (besoin de pouvoir et d’influence). L’enfant exclu se fait donc remarquer en courant et en écrasant les châteaux de sable. </a:t>
            </a:r>
          </a:p>
        </p:txBody>
      </p:sp>
    </p:spTree>
    <p:extLst>
      <p:ext uri="{BB962C8B-B14F-4D97-AF65-F5344CB8AC3E}">
        <p14:creationId xmlns:p14="http://schemas.microsoft.com/office/powerpoint/2010/main" val="10792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7" grpId="0" animBg="1"/>
      <p:bldP spid="17" grpId="1" animBg="1"/>
      <p:bldP spid="15" grpId="0" animBg="1"/>
      <p:bldP spid="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39E5D7-E6C4-45E6-AB32-9D66BF8A08F9}"/>
              </a:ext>
            </a:extLst>
          </p:cNvPr>
          <p:cNvSpPr>
            <a:spLocks noGrp="1"/>
          </p:cNvSpPr>
          <p:nvPr>
            <p:ph type="title"/>
          </p:nvPr>
        </p:nvSpPr>
        <p:spPr/>
        <p:txBody>
          <a:bodyPr/>
          <a:lstStyle/>
          <a:p>
            <a:r>
              <a:rPr lang="fr-FR" dirty="0"/>
              <a:t>Boussole 1: 1 -3 étapes</a:t>
            </a:r>
          </a:p>
        </p:txBody>
      </p:sp>
      <p:sp>
        <p:nvSpPr>
          <p:cNvPr id="3" name="Θέση περιεχομένου 2">
            <a:extLst>
              <a:ext uri="{FF2B5EF4-FFF2-40B4-BE49-F238E27FC236}">
                <a16:creationId xmlns:a16="http://schemas.microsoft.com/office/drawing/2014/main" id="{EB4C1FAD-2D27-4CB6-A4AB-6F75ABB82FB8}"/>
              </a:ext>
            </a:extLst>
          </p:cNvPr>
          <p:cNvSpPr>
            <a:spLocks noGrp="1"/>
          </p:cNvSpPr>
          <p:nvPr>
            <p:ph idx="1"/>
          </p:nvPr>
        </p:nvSpPr>
        <p:spPr/>
        <p:txBody>
          <a:bodyPr/>
          <a:lstStyle/>
          <a:p>
            <a:endParaRPr lang="fr-FR" dirty="0"/>
          </a:p>
        </p:txBody>
      </p:sp>
      <p:grpSp>
        <p:nvGrpSpPr>
          <p:cNvPr id="4" name="Gruppieren 226">
            <a:extLst>
              <a:ext uri="{FF2B5EF4-FFF2-40B4-BE49-F238E27FC236}">
                <a16:creationId xmlns:a16="http://schemas.microsoft.com/office/drawing/2014/main" id="{00DED08F-87E4-4F65-BEBB-85E883A10676}"/>
              </a:ext>
            </a:extLst>
          </p:cNvPr>
          <p:cNvGrpSpPr/>
          <p:nvPr/>
        </p:nvGrpSpPr>
        <p:grpSpPr>
          <a:xfrm>
            <a:off x="395813" y="1690688"/>
            <a:ext cx="11966222" cy="6033912"/>
            <a:chOff x="0" y="0"/>
            <a:chExt cx="5486400" cy="3200400"/>
          </a:xfrm>
        </p:grpSpPr>
        <p:grpSp>
          <p:nvGrpSpPr>
            <p:cNvPr id="5" name="Gruppieren 227">
              <a:extLst>
                <a:ext uri="{FF2B5EF4-FFF2-40B4-BE49-F238E27FC236}">
                  <a16:creationId xmlns:a16="http://schemas.microsoft.com/office/drawing/2014/main" id="{FF80C569-30F2-45D0-BF2E-196EC33C061A}"/>
                </a:ext>
              </a:extLst>
            </p:cNvPr>
            <p:cNvGrpSpPr/>
            <p:nvPr/>
          </p:nvGrpSpPr>
          <p:grpSpPr>
            <a:xfrm>
              <a:off x="0" y="0"/>
              <a:ext cx="5486400" cy="3200400"/>
              <a:chOff x="0" y="0"/>
              <a:chExt cx="5486400" cy="3200400"/>
            </a:xfrm>
          </p:grpSpPr>
          <p:sp>
            <p:nvSpPr>
              <p:cNvPr id="7" name="Rechteck: abgerundete Ecken 229">
                <a:extLst>
                  <a:ext uri="{FF2B5EF4-FFF2-40B4-BE49-F238E27FC236}">
                    <a16:creationId xmlns:a16="http://schemas.microsoft.com/office/drawing/2014/main" id="{4C80B0A0-E8E2-4677-B91B-822AA6F5E22B}"/>
                  </a:ext>
                </a:extLst>
              </p:cNvPr>
              <p:cNvSpPr/>
              <p:nvPr/>
            </p:nvSpPr>
            <p:spPr>
              <a:xfrm>
                <a:off x="0" y="0"/>
                <a:ext cx="4389120" cy="7040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6" name="Rechteck 228">
                <a:extLst>
                  <a:ext uri="{FF2B5EF4-FFF2-40B4-BE49-F238E27FC236}">
                    <a16:creationId xmlns:a16="http://schemas.microsoft.com/office/drawing/2014/main" id="{64805516-AD54-4723-8526-CF76342AED0A}"/>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8" name="Textfeld 230">
                <a:extLst>
                  <a:ext uri="{FF2B5EF4-FFF2-40B4-BE49-F238E27FC236}">
                    <a16:creationId xmlns:a16="http://schemas.microsoft.com/office/drawing/2014/main" id="{59038717-CD2E-4681-B597-07B8C7ADF0A2}"/>
                  </a:ext>
                </a:extLst>
              </p:cNvPr>
              <p:cNvSpPr txBox="1"/>
              <p:nvPr/>
            </p:nvSpPr>
            <p:spPr>
              <a:xfrm>
                <a:off x="20622" y="20622"/>
                <a:ext cx="4278429" cy="662844"/>
              </a:xfrm>
              <a:prstGeom prst="rect">
                <a:avLst/>
              </a:prstGeom>
              <a:noFill/>
              <a:ln>
                <a:noFill/>
              </a:ln>
            </p:spPr>
            <p:txBody>
              <a:bodyPr spcFirstLastPara="1" wrap="square" lIns="49525" tIns="49525" rIns="49525" bIns="49525" anchor="ctr" anchorCtr="0">
                <a:noAutofit/>
              </a:bodyPr>
              <a:lstStyle/>
              <a:p>
                <a:pPr>
                  <a:lnSpc>
                    <a:spcPct val="89000"/>
                  </a:lnSpc>
                  <a:spcAft>
                    <a:spcPts val="800"/>
                  </a:spcAft>
                </a:pPr>
                <a: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1. Pour commencer, c’est important de connaitre le principe des cinq besoins fondamentaux ; Quels sont-ils?</a:t>
                </a:r>
              </a:p>
            </p:txBody>
          </p:sp>
          <p:sp>
            <p:nvSpPr>
              <p:cNvPr id="9" name="Rechteck: abgerundete Ecken 231">
                <a:extLst>
                  <a:ext uri="{FF2B5EF4-FFF2-40B4-BE49-F238E27FC236}">
                    <a16:creationId xmlns:a16="http://schemas.microsoft.com/office/drawing/2014/main" id="{E81B8A63-3D13-446D-99B4-9B24BE9C7989}"/>
                  </a:ext>
                </a:extLst>
              </p:cNvPr>
              <p:cNvSpPr/>
              <p:nvPr/>
            </p:nvSpPr>
            <p:spPr>
              <a:xfrm>
                <a:off x="367588" y="832104"/>
                <a:ext cx="4389120" cy="704088"/>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0" name="Textfeld 232">
                <a:extLst>
                  <a:ext uri="{FF2B5EF4-FFF2-40B4-BE49-F238E27FC236}">
                    <a16:creationId xmlns:a16="http://schemas.microsoft.com/office/drawing/2014/main" id="{19E831D3-1CEA-4877-83BE-F2F1657FE134}"/>
                  </a:ext>
                </a:extLst>
              </p:cNvPr>
              <p:cNvSpPr txBox="1"/>
              <p:nvPr/>
            </p:nvSpPr>
            <p:spPr>
              <a:xfrm>
                <a:off x="388210" y="852726"/>
                <a:ext cx="4265525"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2. Il est alors bon de se familiariser progressivement avec eux. Choisissez un besoin par lequel vous voulez commencer et réfléchissez à l'endroit et aux situations dans lesquels ce besoin est particulièrement visible. Vous pouvez ensuite faire de même avec les autres besoins. </a:t>
                </a:r>
              </a:p>
            </p:txBody>
          </p:sp>
          <p:sp>
            <p:nvSpPr>
              <p:cNvPr id="11" name="Rechteck: abgerundete Ecken 233">
                <a:extLst>
                  <a:ext uri="{FF2B5EF4-FFF2-40B4-BE49-F238E27FC236}">
                    <a16:creationId xmlns:a16="http://schemas.microsoft.com/office/drawing/2014/main" id="{71D95B79-DA8C-4F59-833C-B96118244922}"/>
                  </a:ext>
                </a:extLst>
              </p:cNvPr>
              <p:cNvSpPr/>
              <p:nvPr/>
            </p:nvSpPr>
            <p:spPr>
              <a:xfrm>
                <a:off x="729691" y="1664208"/>
                <a:ext cx="4120293"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2" name="Textfeld 234">
                <a:extLst>
                  <a:ext uri="{FF2B5EF4-FFF2-40B4-BE49-F238E27FC236}">
                    <a16:creationId xmlns:a16="http://schemas.microsoft.com/office/drawing/2014/main" id="{4D19B59F-1E1D-4591-8C4E-2270165ADACC}"/>
                  </a:ext>
                </a:extLst>
              </p:cNvPr>
              <p:cNvSpPr txBox="1"/>
              <p:nvPr/>
            </p:nvSpPr>
            <p:spPr>
              <a:xfrm>
                <a:off x="750313" y="1684830"/>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3. Ensuite, tu peux commencer à observer le comportement de tes semblables : quel besoin pourrait être à l'origine de leur comportement ? Voir les exercices 3 et 4 à la page ...</a:t>
                </a:r>
              </a:p>
            </p:txBody>
          </p:sp>
          <p:sp>
            <p:nvSpPr>
              <p:cNvPr id="15" name="Pfeil: nach unten 237">
                <a:extLst>
                  <a:ext uri="{FF2B5EF4-FFF2-40B4-BE49-F238E27FC236}">
                    <a16:creationId xmlns:a16="http://schemas.microsoft.com/office/drawing/2014/main" id="{D55F28CA-0F79-4B2E-8693-1ADC58304E45}"/>
                  </a:ext>
                </a:extLst>
              </p:cNvPr>
              <p:cNvSpPr/>
              <p:nvPr/>
            </p:nvSpPr>
            <p:spPr>
              <a:xfrm>
                <a:off x="3931462" y="402857"/>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6" name="Textfeld 238">
                <a:extLst>
                  <a:ext uri="{FF2B5EF4-FFF2-40B4-BE49-F238E27FC236}">
                    <a16:creationId xmlns:a16="http://schemas.microsoft.com/office/drawing/2014/main" id="{CD865DDE-E41F-45E1-8DBD-4ACABAE7DD17}"/>
                  </a:ext>
                </a:extLst>
              </p:cNvPr>
              <p:cNvSpPr txBox="1"/>
              <p:nvPr/>
            </p:nvSpPr>
            <p:spPr>
              <a:xfrm>
                <a:off x="4034435" y="486218"/>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7" name="Pfeil: nach unten 239">
                <a:extLst>
                  <a:ext uri="{FF2B5EF4-FFF2-40B4-BE49-F238E27FC236}">
                    <a16:creationId xmlns:a16="http://schemas.microsoft.com/office/drawing/2014/main" id="{D4B89F76-EA10-4E76-B2BF-209BFFF25DAD}"/>
                  </a:ext>
                </a:extLst>
              </p:cNvPr>
              <p:cNvSpPr/>
              <p:nvPr/>
            </p:nvSpPr>
            <p:spPr>
              <a:xfrm>
                <a:off x="4299051" y="1371371"/>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8" name="Textfeld 240">
                <a:extLst>
                  <a:ext uri="{FF2B5EF4-FFF2-40B4-BE49-F238E27FC236}">
                    <a16:creationId xmlns:a16="http://schemas.microsoft.com/office/drawing/2014/main" id="{9550CBBB-BF78-49FB-8D1F-C3E14536A5A8}"/>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9" name="Pfeil: nach unten 241">
                <a:extLst>
                  <a:ext uri="{FF2B5EF4-FFF2-40B4-BE49-F238E27FC236}">
                    <a16:creationId xmlns:a16="http://schemas.microsoft.com/office/drawing/2014/main" id="{E4C10B68-CE2A-4EF3-A199-5436D55D777E}"/>
                  </a:ext>
                </a:extLst>
              </p:cNvPr>
              <p:cNvSpPr/>
              <p:nvPr/>
            </p:nvSpPr>
            <p:spPr>
              <a:xfrm rot="16200000">
                <a:off x="4625264" y="1877134"/>
                <a:ext cx="529438" cy="395608"/>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grpSp>
      </p:grpSp>
      <p:sp>
        <p:nvSpPr>
          <p:cNvPr id="20" name="TextBox 19">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spTree>
    <p:extLst>
      <p:ext uri="{BB962C8B-B14F-4D97-AF65-F5344CB8AC3E}">
        <p14:creationId xmlns:p14="http://schemas.microsoft.com/office/powerpoint/2010/main" val="1223968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39E5D7-E6C4-45E6-AB32-9D66BF8A08F9}"/>
              </a:ext>
            </a:extLst>
          </p:cNvPr>
          <p:cNvSpPr>
            <a:spLocks noGrp="1"/>
          </p:cNvSpPr>
          <p:nvPr>
            <p:ph type="title"/>
          </p:nvPr>
        </p:nvSpPr>
        <p:spPr/>
        <p:txBody>
          <a:bodyPr/>
          <a:lstStyle/>
          <a:p>
            <a:r>
              <a:rPr lang="fr-FR" dirty="0"/>
              <a:t>Boussole 1: 4 -6 étapes</a:t>
            </a:r>
          </a:p>
        </p:txBody>
      </p:sp>
      <p:sp>
        <p:nvSpPr>
          <p:cNvPr id="3" name="Θέση περιεχομένου 2">
            <a:extLst>
              <a:ext uri="{FF2B5EF4-FFF2-40B4-BE49-F238E27FC236}">
                <a16:creationId xmlns:a16="http://schemas.microsoft.com/office/drawing/2014/main" id="{E00CADB5-2A26-4B79-A1F1-6BD9CCC9FE6D}"/>
              </a:ext>
            </a:extLst>
          </p:cNvPr>
          <p:cNvSpPr>
            <a:spLocks noGrp="1"/>
          </p:cNvSpPr>
          <p:nvPr>
            <p:ph idx="1"/>
          </p:nvPr>
        </p:nvSpPr>
        <p:spPr/>
        <p:txBody>
          <a:bodyPr/>
          <a:lstStyle/>
          <a:p>
            <a:endParaRPr lang="fr-FR" dirty="0"/>
          </a:p>
        </p:txBody>
      </p:sp>
      <p:grpSp>
        <p:nvGrpSpPr>
          <p:cNvPr id="4" name="Gruppieren 226">
            <a:extLst>
              <a:ext uri="{FF2B5EF4-FFF2-40B4-BE49-F238E27FC236}">
                <a16:creationId xmlns:a16="http://schemas.microsoft.com/office/drawing/2014/main" id="{00DED08F-87E4-4F65-BEBB-85E883A10676}"/>
              </a:ext>
            </a:extLst>
          </p:cNvPr>
          <p:cNvGrpSpPr/>
          <p:nvPr/>
        </p:nvGrpSpPr>
        <p:grpSpPr>
          <a:xfrm>
            <a:off x="411997" y="1521976"/>
            <a:ext cx="11966222" cy="6033912"/>
            <a:chOff x="0" y="0"/>
            <a:chExt cx="5486400" cy="3200400"/>
          </a:xfrm>
        </p:grpSpPr>
        <p:grpSp>
          <p:nvGrpSpPr>
            <p:cNvPr id="5" name="Gruppieren 227">
              <a:extLst>
                <a:ext uri="{FF2B5EF4-FFF2-40B4-BE49-F238E27FC236}">
                  <a16:creationId xmlns:a16="http://schemas.microsoft.com/office/drawing/2014/main" id="{FF80C569-30F2-45D0-BF2E-196EC33C061A}"/>
                </a:ext>
              </a:extLst>
            </p:cNvPr>
            <p:cNvGrpSpPr/>
            <p:nvPr/>
          </p:nvGrpSpPr>
          <p:grpSpPr>
            <a:xfrm>
              <a:off x="0" y="0"/>
              <a:ext cx="5486400" cy="3200400"/>
              <a:chOff x="0" y="0"/>
              <a:chExt cx="5486400" cy="3200400"/>
            </a:xfrm>
          </p:grpSpPr>
          <p:sp>
            <p:nvSpPr>
              <p:cNvPr id="9" name="Rechteck: abgerundete Ecken 231">
                <a:extLst>
                  <a:ext uri="{FF2B5EF4-FFF2-40B4-BE49-F238E27FC236}">
                    <a16:creationId xmlns:a16="http://schemas.microsoft.com/office/drawing/2014/main" id="{E81B8A63-3D13-446D-99B4-9B24BE9C7989}"/>
                  </a:ext>
                </a:extLst>
              </p:cNvPr>
              <p:cNvSpPr/>
              <p:nvPr/>
            </p:nvSpPr>
            <p:spPr>
              <a:xfrm>
                <a:off x="142611" y="797518"/>
                <a:ext cx="5070563" cy="1545246"/>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0" name="Textfeld 232">
                <a:extLst>
                  <a:ext uri="{FF2B5EF4-FFF2-40B4-BE49-F238E27FC236}">
                    <a16:creationId xmlns:a16="http://schemas.microsoft.com/office/drawing/2014/main" id="{19E831D3-1CEA-4877-83BE-F2F1657FE134}"/>
                  </a:ext>
                </a:extLst>
              </p:cNvPr>
              <p:cNvSpPr txBox="1"/>
              <p:nvPr/>
            </p:nvSpPr>
            <p:spPr>
              <a:xfrm>
                <a:off x="142613" y="836594"/>
                <a:ext cx="5070561" cy="151627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5. Pour chaque personne, il y a toujours des situations dans lesquelles l'un ou l'autre besoin fondamental surgit parce qu'il n'est pas satisfait. L'étape suivante consiste à reconnaître cette situation en vous-même. Vous pouvez vous y exercer dans des situations où vous percevez un </a:t>
                </a:r>
                <a:b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br>
                <a: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fort sentiment désagréable. Il est important de ne pas étouffer cette sensation désagréable, mais de la prendre au sérieux, de respirer et de vous demander à quel besoin non satisfait elle peut être liée. Si vous en voulez maintenant à quelqu'un d'autre, c'est aussi une possibilité, mais cela ne vous fait pas avancer dans l'exploration de vos sentiments et de vos besoins. Si vous voulez trouver le besoin non satisfait, il suffit d'éprouver de la compassion pour vous-même. Tout comme vous feriez preuve d'empathie envers un être cher ou un animal de compagnie. </a:t>
                </a:r>
              </a:p>
            </p:txBody>
          </p:sp>
          <p:sp>
            <p:nvSpPr>
              <p:cNvPr id="6" name="Rechteck 228">
                <a:extLst>
                  <a:ext uri="{FF2B5EF4-FFF2-40B4-BE49-F238E27FC236}">
                    <a16:creationId xmlns:a16="http://schemas.microsoft.com/office/drawing/2014/main" id="{64805516-AD54-4723-8526-CF76342AED0A}"/>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7" name="Rechteck: abgerundete Ecken 229">
                <a:extLst>
                  <a:ext uri="{FF2B5EF4-FFF2-40B4-BE49-F238E27FC236}">
                    <a16:creationId xmlns:a16="http://schemas.microsoft.com/office/drawing/2014/main" id="{4C80B0A0-E8E2-4677-B91B-822AA6F5E22B}"/>
                  </a:ext>
                </a:extLst>
              </p:cNvPr>
              <p:cNvSpPr/>
              <p:nvPr/>
            </p:nvSpPr>
            <p:spPr>
              <a:xfrm>
                <a:off x="0" y="0"/>
                <a:ext cx="4700392" cy="51747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8" name="Textfeld 230">
                <a:extLst>
                  <a:ext uri="{FF2B5EF4-FFF2-40B4-BE49-F238E27FC236}">
                    <a16:creationId xmlns:a16="http://schemas.microsoft.com/office/drawing/2014/main" id="{59038717-CD2E-4681-B597-07B8C7ADF0A2}"/>
                  </a:ext>
                </a:extLst>
              </p:cNvPr>
              <p:cNvSpPr txBox="1"/>
              <p:nvPr/>
            </p:nvSpPr>
            <p:spPr>
              <a:xfrm>
                <a:off x="20622" y="20623"/>
                <a:ext cx="4278429" cy="528106"/>
              </a:xfrm>
              <a:prstGeom prst="rect">
                <a:avLst/>
              </a:prstGeom>
              <a:noFill/>
              <a:ln>
                <a:noFill/>
              </a:ln>
            </p:spPr>
            <p:txBody>
              <a:bodyPr spcFirstLastPara="1" wrap="square" lIns="49525" tIns="49525" rIns="49525" bIns="49525" anchor="ctr" anchorCtr="0">
                <a:noAutofit/>
              </a:bodyPr>
              <a:lstStyle/>
              <a:p>
                <a:pPr>
                  <a:lnSpc>
                    <a:spcPct val="89000"/>
                  </a:lnSpc>
                  <a:spcAft>
                    <a:spcPts val="800"/>
                  </a:spcAft>
                </a:pPr>
                <a:r>
                  <a:rPr lang="fr-FR" sz="2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4. Si vous êtes déjà familiarisés avec la reconnaissance des cinq besoins fondamentaux, vous pouvez commencer à vous demander: lequel de vos besoins est complètement satisfait en ce moment ? </a:t>
                </a:r>
              </a:p>
            </p:txBody>
          </p:sp>
          <p:sp>
            <p:nvSpPr>
              <p:cNvPr id="15" name="Pfeil: nach unten 237">
                <a:extLst>
                  <a:ext uri="{FF2B5EF4-FFF2-40B4-BE49-F238E27FC236}">
                    <a16:creationId xmlns:a16="http://schemas.microsoft.com/office/drawing/2014/main" id="{D55F28CA-0F79-4B2E-8693-1ADC58304E45}"/>
                  </a:ext>
                </a:extLst>
              </p:cNvPr>
              <p:cNvSpPr/>
              <p:nvPr/>
            </p:nvSpPr>
            <p:spPr>
              <a:xfrm>
                <a:off x="4180743" y="431640"/>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8" name="Textfeld 240">
                <a:extLst>
                  <a:ext uri="{FF2B5EF4-FFF2-40B4-BE49-F238E27FC236}">
                    <a16:creationId xmlns:a16="http://schemas.microsoft.com/office/drawing/2014/main" id="{9550CBBB-BF78-49FB-8D1F-C3E14536A5A8}"/>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grpSp>
      </p:grpSp>
      <p:sp>
        <p:nvSpPr>
          <p:cNvPr id="19" name="TextBox 18">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spTree>
    <p:extLst>
      <p:ext uri="{BB962C8B-B14F-4D97-AF65-F5344CB8AC3E}">
        <p14:creationId xmlns:p14="http://schemas.microsoft.com/office/powerpoint/2010/main" val="2733113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09" descr="Aquarell, Pinselstrich, Farbe, Abstrakt, Textur, Bürste">
            <a:extLst>
              <a:ext uri="{FF2B5EF4-FFF2-40B4-BE49-F238E27FC236}">
                <a16:creationId xmlns:a16="http://schemas.microsoft.com/office/drawing/2014/main" id="{FDA907C6-7B2D-4619-97EF-3E6C72FCD1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890" r="815"/>
          <a:stretch/>
        </p:blipFill>
        <p:spPr bwMode="auto">
          <a:xfrm>
            <a:off x="5600700" y="2429533"/>
            <a:ext cx="6562725" cy="147387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D47195E5-755C-48EB-8CB7-49AF459485CF}"/>
              </a:ext>
            </a:extLst>
          </p:cNvPr>
          <p:cNvSpPr>
            <a:spLocks noGrp="1"/>
          </p:cNvSpPr>
          <p:nvPr>
            <p:ph type="title"/>
          </p:nvPr>
        </p:nvSpPr>
        <p:spPr/>
        <p:txBody>
          <a:bodyPr/>
          <a:lstStyle/>
          <a:p>
            <a:r>
              <a:rPr lang="fr-FR" dirty="0"/>
              <a:t>Vos sentiments comme boussole</a:t>
            </a:r>
          </a:p>
        </p:txBody>
      </p:sp>
      <p:sp>
        <p:nvSpPr>
          <p:cNvPr id="3" name="Θέση περιεχομένου 2">
            <a:extLst>
              <a:ext uri="{FF2B5EF4-FFF2-40B4-BE49-F238E27FC236}">
                <a16:creationId xmlns:a16="http://schemas.microsoft.com/office/drawing/2014/main" id="{03E52E29-7EB6-444D-92FE-3C56B8B7778E}"/>
              </a:ext>
            </a:extLst>
          </p:cNvPr>
          <p:cNvSpPr>
            <a:spLocks noGrp="1"/>
          </p:cNvSpPr>
          <p:nvPr>
            <p:ph idx="1"/>
          </p:nvPr>
        </p:nvSpPr>
        <p:spPr>
          <a:xfrm>
            <a:off x="838200" y="1825625"/>
            <a:ext cx="5424948" cy="4351338"/>
          </a:xfrm>
        </p:spPr>
        <p:txBody>
          <a:bodyPr>
            <a:norm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Dans le dernier chapitre, vous avez vu que vous pouvez reconnaître qu'</a:t>
            </a:r>
            <a:r>
              <a:rPr lang="fr-FR" sz="2400" b="1" dirty="0">
                <a:latin typeface="Calibri" panose="020F0502020204030204" pitchFamily="34" charset="0"/>
                <a:ea typeface="Calibri" panose="020F0502020204030204" pitchFamily="34" charset="0"/>
              </a:rPr>
              <a:t>un ou plusieurs de vos besoins fondamentaux ne sont pas satisfaits lorsqu'un sentiment désagréable se manifeste</a:t>
            </a:r>
            <a:r>
              <a:rPr lang="fr-FR" sz="2400" dirty="0">
                <a:latin typeface="Calibri" panose="020F0502020204030204" pitchFamily="34" charset="0"/>
                <a:ea typeface="Calibri" panose="020F0502020204030204" pitchFamily="34" charset="0"/>
              </a:rPr>
              <a:t>. </a:t>
            </a:r>
          </a:p>
          <a:p>
            <a:pPr>
              <a:lnSpc>
                <a:spcPct val="107000"/>
              </a:lnSpc>
              <a:spcAft>
                <a:spcPts val="800"/>
              </a:spcAft>
            </a:pPr>
            <a:r>
              <a:rPr lang="fr-FR" sz="2400" dirty="0">
                <a:latin typeface="Calibri" panose="020F0502020204030204" pitchFamily="34" charset="0"/>
                <a:ea typeface="Calibri" panose="020F0502020204030204" pitchFamily="34" charset="0"/>
              </a:rPr>
              <a:t>Vous trouverez ici un aperçu des besoins fondamentaux et </a:t>
            </a:r>
            <a:r>
              <a:rPr lang="fr-FR" sz="2400" b="1" dirty="0">
                <a:latin typeface="Calibri" panose="020F0502020204030204" pitchFamily="34" charset="0"/>
                <a:ea typeface="Calibri" panose="020F0502020204030204" pitchFamily="34" charset="0"/>
              </a:rPr>
              <a:t>des sentiments qu'ils peuvent déclencher en vous si l'un d'eux n'est pas satisfait</a:t>
            </a:r>
            <a:r>
              <a:rPr lang="fr-FR" sz="2400" dirty="0">
                <a:effectLst/>
                <a:latin typeface="Calibri" panose="020F0502020204030204" pitchFamily="34" charset="0"/>
                <a:ea typeface="Calibri" panose="020F0502020204030204" pitchFamily="34" charset="0"/>
              </a:rPr>
              <a:t>.</a:t>
            </a:r>
          </a:p>
          <a:p>
            <a:endParaRPr lang="fr-FR" sz="2400" dirty="0"/>
          </a:p>
        </p:txBody>
      </p:sp>
      <p:sp>
        <p:nvSpPr>
          <p:cNvPr id="8" name="Ορθογώνιο 7">
            <a:extLst>
              <a:ext uri="{FF2B5EF4-FFF2-40B4-BE49-F238E27FC236}">
                <a16:creationId xmlns:a16="http://schemas.microsoft.com/office/drawing/2014/main" id="{10245FB9-8320-48CC-92C7-54B7716F7A63}"/>
              </a:ext>
            </a:extLst>
          </p:cNvPr>
          <p:cNvSpPr/>
          <p:nvPr/>
        </p:nvSpPr>
        <p:spPr>
          <a:xfrm>
            <a:off x="6638925" y="2782669"/>
            <a:ext cx="6893689"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Sentiment</a:t>
            </a:r>
            <a:endParaRPr lang="fr-FR" sz="3600" b="1" cap="none" spc="0" dirty="0">
              <a:ln w="12700" cmpd="sng">
                <a:solidFill>
                  <a:srgbClr val="0170B3"/>
                </a:solidFill>
                <a:prstDash val="solid"/>
              </a:ln>
              <a:solidFill>
                <a:schemeClr val="bg1"/>
              </a:solidFill>
              <a:effectLst/>
            </a:endParaRPr>
          </a:p>
        </p:txBody>
      </p:sp>
      <p:pic>
        <p:nvPicPr>
          <p:cNvPr id="9" name="Grafik 4159" descr="Transparent Watercolor Arrow Png, Png Download - kindpng">
            <a:extLst>
              <a:ext uri="{FF2B5EF4-FFF2-40B4-BE49-F238E27FC236}">
                <a16:creationId xmlns:a16="http://schemas.microsoft.com/office/drawing/2014/main" id="{250F5202-FBF2-4948-ACE2-37D3D53F3934}"/>
              </a:ext>
            </a:extLst>
          </p:cNvPr>
          <p:cNvPicPr>
            <a:picLocks noChangeAspect="1"/>
          </p:cNvPicPr>
          <p:nvPr/>
        </p:nvPicPr>
        <p:blipFill>
          <a:blip r:embed="rId4"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7040" y="2599739"/>
            <a:ext cx="1391285" cy="1012190"/>
          </a:xfrm>
          <a:prstGeom prst="rect">
            <a:avLst/>
          </a:prstGeom>
          <a:noFill/>
          <a:ln>
            <a:noFill/>
          </a:ln>
        </p:spPr>
      </p:pic>
      <p:sp>
        <p:nvSpPr>
          <p:cNvPr id="10" name="TextBox 9">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spTree>
    <p:extLst>
      <p:ext uri="{BB962C8B-B14F-4D97-AF65-F5344CB8AC3E}">
        <p14:creationId xmlns:p14="http://schemas.microsoft.com/office/powerpoint/2010/main" val="51386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Ομάδα 25"/>
          <p:cNvGrpSpPr/>
          <p:nvPr/>
        </p:nvGrpSpPr>
        <p:grpSpPr>
          <a:xfrm>
            <a:off x="4078598" y="4525807"/>
            <a:ext cx="1390650" cy="1016000"/>
            <a:chOff x="0" y="0"/>
            <a:chExt cx="1390650" cy="1016000"/>
          </a:xfrm>
        </p:grpSpPr>
        <p:pic>
          <p:nvPicPr>
            <p:cNvPr id="27" name="Grafik 598"/>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8" name="TextBox 26"/>
            <p:cNvSpPr txBox="1"/>
            <p:nvPr/>
          </p:nvSpPr>
          <p:spPr>
            <a:xfrm rot="780000">
              <a:off x="228040" y="453468"/>
              <a:ext cx="847375" cy="226500"/>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dirty="0">
                  <a:solidFill>
                    <a:srgbClr val="000000"/>
                  </a:solidFill>
                  <a:latin typeface="Calibri" panose="020F0502020204030204" pitchFamily="34" charset="0"/>
                  <a:ea typeface="MyriadPro-Regular"/>
                  <a:cs typeface="Times New Roman" panose="02020603050405020304" pitchFamily="18" charset="0"/>
                </a:rPr>
                <a:t>Non</a:t>
              </a: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 réalisé</a:t>
              </a:r>
              <a:endParaRPr lang="fr-FR" sz="1200" dirty="0">
                <a:effectLst/>
                <a:latin typeface="Times New Roman" panose="02020603050405020304" pitchFamily="18" charset="0"/>
                <a:ea typeface="MyriadPro-Regular"/>
                <a:cs typeface="Arial" panose="020B0604020202020204" pitchFamily="34" charset="0"/>
              </a:endParaRPr>
            </a:p>
          </p:txBody>
        </p:sp>
      </p:grpSp>
      <p:pic>
        <p:nvPicPr>
          <p:cNvPr id="22" name="Grafik 4142">
            <a:extLst>
              <a:ext uri="{FF2B5EF4-FFF2-40B4-BE49-F238E27FC236}">
                <a16:creationId xmlns:a16="http://schemas.microsoft.com/office/drawing/2014/main" id="{45DA4B43-63F0-4796-A801-32971D2CA8B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209158" y="2780996"/>
            <a:ext cx="4080569" cy="1752904"/>
          </a:xfrm>
          <a:prstGeom prst="rect">
            <a:avLst/>
          </a:prstGeom>
          <a:noFill/>
          <a:ln>
            <a:noFill/>
          </a:ln>
          <a:extLst>
            <a:ext uri="{53640926-AAD7-44D8-BBD7-CCE9431645EC}">
              <a14:shadowObscured xmlns:a14="http://schemas.microsoft.com/office/drawing/2010/main"/>
            </a:ext>
          </a:extLst>
        </p:spPr>
      </p:pic>
      <p:pic>
        <p:nvPicPr>
          <p:cNvPr id="17" name="Grafik 4144">
            <a:extLst>
              <a:ext uri="{FF2B5EF4-FFF2-40B4-BE49-F238E27FC236}">
                <a16:creationId xmlns:a16="http://schemas.microsoft.com/office/drawing/2014/main" id="{A57F2893-AE5D-440C-8B83-B17D505FCD35}"/>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538436" y="4604723"/>
            <a:ext cx="6182995" cy="2253277"/>
          </a:xfrm>
          <a:prstGeom prst="rect">
            <a:avLst/>
          </a:prstGeom>
          <a:noFill/>
          <a:ln>
            <a:noFill/>
          </a:ln>
          <a:extLst>
            <a:ext uri="{53640926-AAD7-44D8-BBD7-CCE9431645EC}">
              <a14:shadowObscured xmlns:a14="http://schemas.microsoft.com/office/drawing/2010/main"/>
            </a:ext>
          </a:extLst>
        </p:spPr>
      </p:pic>
      <p:pic>
        <p:nvPicPr>
          <p:cNvPr id="19" name="Grafik 609" descr="Aquarell, Pinselstrich, Farbe, Abstrakt, Textur, Bürste">
            <a:extLst>
              <a:ext uri="{FF2B5EF4-FFF2-40B4-BE49-F238E27FC236}">
                <a16:creationId xmlns:a16="http://schemas.microsoft.com/office/drawing/2014/main" id="{9A0AAC42-F17D-448C-8536-0B0042099896}"/>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744"/>
          <a:stretch/>
        </p:blipFill>
        <p:spPr bwMode="auto">
          <a:xfrm>
            <a:off x="0" y="1541217"/>
            <a:ext cx="9552845" cy="1119887"/>
          </a:xfrm>
          <a:prstGeom prst="rect">
            <a:avLst/>
          </a:prstGeom>
          <a:noFill/>
          <a:ln>
            <a:noFill/>
          </a:ln>
          <a:extLst>
            <a:ext uri="{53640926-AAD7-44D8-BBD7-CCE9431645EC}">
              <a14:shadowObscured xmlns:a14="http://schemas.microsoft.com/office/drawing/2010/main"/>
            </a:ext>
          </a:extLst>
        </p:spPr>
      </p:pic>
      <p:pic>
        <p:nvPicPr>
          <p:cNvPr id="14" name="Grafik 599" descr="Aquarell, Pinselstrich, Farbe, Abstrakt, Textur, Bürste">
            <a:extLst>
              <a:ext uri="{FF2B5EF4-FFF2-40B4-BE49-F238E27FC236}">
                <a16:creationId xmlns:a16="http://schemas.microsoft.com/office/drawing/2014/main" id="{6A5E90A3-5399-444B-ABEC-5439FE09D8F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838201" y="3822290"/>
            <a:ext cx="2907890"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fr-FR" dirty="0"/>
              <a:t>Survie &amp; sentiments</a:t>
            </a:r>
          </a:p>
        </p:txBody>
      </p:sp>
      <p:sp>
        <p:nvSpPr>
          <p:cNvPr id="11" name="TextBox 10">
            <a:extLst>
              <a:ext uri="{FF2B5EF4-FFF2-40B4-BE49-F238E27FC236}">
                <a16:creationId xmlns:a16="http://schemas.microsoft.com/office/drawing/2014/main" id="{75E9ED62-A3A7-4EE3-BE0F-87312A600C51}"/>
              </a:ext>
            </a:extLst>
          </p:cNvPr>
          <p:cNvSpPr txBox="1"/>
          <p:nvPr/>
        </p:nvSpPr>
        <p:spPr>
          <a:xfrm>
            <a:off x="5893837" y="2710173"/>
            <a:ext cx="2221378" cy="2246769"/>
          </a:xfrm>
          <a:prstGeom prst="rect">
            <a:avLst/>
          </a:prstGeom>
          <a:noFill/>
        </p:spPr>
        <p:txBody>
          <a:bodyPr wrap="square">
            <a:spAutoFit/>
          </a:bodyPr>
          <a:lstStyle/>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Sécurité</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Calme </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Sérénité</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Santé</a:t>
            </a:r>
          </a:p>
          <a:p>
            <a:pPr>
              <a:spcAft>
                <a:spcPts val="600"/>
              </a:spcAft>
            </a:pPr>
            <a:endPar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725E5BD2-DE23-4435-A762-D895F75BCD2D}"/>
              </a:ext>
            </a:extLst>
          </p:cNvPr>
          <p:cNvSpPr txBox="1"/>
          <p:nvPr/>
        </p:nvSpPr>
        <p:spPr>
          <a:xfrm>
            <a:off x="6003762" y="4644196"/>
            <a:ext cx="5083338" cy="2246769"/>
          </a:xfrm>
          <a:prstGeom prst="rect">
            <a:avLst/>
          </a:prstGeom>
          <a:noFill/>
        </p:spPr>
        <p:txBody>
          <a:bodyPr wrap="square">
            <a:spAutoFit/>
          </a:bodyPr>
          <a:lstStyle/>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Menace  |  Inquiétude  |  Peur </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Agitation  |  Faim  |  Soif </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Avoir froid |  Transpiration  |Panique</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Essoufflement  |  Malade  </a:t>
            </a:r>
          </a:p>
          <a:p>
            <a:pPr>
              <a:spcAft>
                <a:spcPts val="6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Déficience</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762125" y="1708102"/>
            <a:ext cx="6804360"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Sentiment</a:t>
            </a:r>
            <a:endParaRPr lang="fr-FR" sz="3600" b="1" cap="none" spc="0" dirty="0">
              <a:ln w="12700" cmpd="sng">
                <a:solidFill>
                  <a:srgbClr val="0170B3"/>
                </a:solidFill>
                <a:prstDash val="solid"/>
              </a:ln>
              <a:solidFill>
                <a:schemeClr val="bg1"/>
              </a:solidFill>
              <a:effectLst/>
            </a:endParaRPr>
          </a:p>
        </p:txBody>
      </p:sp>
      <p:sp>
        <p:nvSpPr>
          <p:cNvPr id="10" name="Διάγραμμα ροής: Γραμμή σύνδεσης 9">
            <a:extLst>
              <a:ext uri="{FF2B5EF4-FFF2-40B4-BE49-F238E27FC236}">
                <a16:creationId xmlns:a16="http://schemas.microsoft.com/office/drawing/2014/main" id="{6456DAD8-F049-4AC4-9731-D4A41BC9F918}"/>
              </a:ext>
            </a:extLst>
          </p:cNvPr>
          <p:cNvSpPr/>
          <p:nvPr/>
        </p:nvSpPr>
        <p:spPr>
          <a:xfrm>
            <a:off x="1139340" y="3402344"/>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Survie</a:t>
            </a:r>
          </a:p>
        </p:txBody>
      </p:sp>
      <p:pic>
        <p:nvPicPr>
          <p:cNvPr id="15" name="Grafik 4159" descr="Transparent Watercolor Arrow Png, Png Download - kindpng">
            <a:extLst>
              <a:ext uri="{FF2B5EF4-FFF2-40B4-BE49-F238E27FC236}">
                <a16:creationId xmlns:a16="http://schemas.microsoft.com/office/drawing/2014/main" id="{98B13835-978F-4CE4-8D87-6F36CF24548A}"/>
              </a:ext>
            </a:extLst>
          </p:cNvPr>
          <p:cNvPicPr>
            <a:picLocks noChangeAspect="1"/>
          </p:cNvPicPr>
          <p:nvPr/>
        </p:nvPicPr>
        <p:blipFill>
          <a:blip r:embed="rId6"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7873" y="1536113"/>
            <a:ext cx="1391285" cy="1012190"/>
          </a:xfrm>
          <a:prstGeom prst="rect">
            <a:avLst/>
          </a:prstGeom>
          <a:noFill/>
          <a:ln>
            <a:noFill/>
          </a:ln>
        </p:spPr>
      </p:pic>
      <p:sp>
        <p:nvSpPr>
          <p:cNvPr id="18" name="TextBox 17">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grpSp>
        <p:nvGrpSpPr>
          <p:cNvPr id="23" name="Ομάδα 22"/>
          <p:cNvGrpSpPr/>
          <p:nvPr/>
        </p:nvGrpSpPr>
        <p:grpSpPr>
          <a:xfrm>
            <a:off x="3990790" y="3156594"/>
            <a:ext cx="1390650" cy="1016000"/>
            <a:chOff x="0" y="0"/>
            <a:chExt cx="1390650" cy="1016000"/>
          </a:xfrm>
        </p:grpSpPr>
        <p:pic>
          <p:nvPicPr>
            <p:cNvPr id="24" name="Grafik 597"/>
            <p:cNvPicPr/>
            <p:nvPr/>
          </p:nvPicPr>
          <p:blipFill>
            <a:blip r:embed="rId7">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5" name="TextBox 8"/>
            <p:cNvSpPr txBox="1"/>
            <p:nvPr/>
          </p:nvSpPr>
          <p:spPr>
            <a:xfrm rot="21000000">
              <a:off x="329199" y="495522"/>
              <a:ext cx="420370" cy="140697"/>
            </a:xfrm>
            <a:prstGeom prst="rect">
              <a:avLst/>
            </a:prstGeom>
            <a:solidFill>
              <a:srgbClr val="97B97F"/>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réalisé</a:t>
              </a:r>
              <a:endParaRPr lang="fr-FR" sz="1200" dirty="0">
                <a:effectLst/>
                <a:latin typeface="Times New Roman" panose="02020603050405020304" pitchFamily="18" charset="0"/>
                <a:ea typeface="MyriadPro-Regular"/>
                <a:cs typeface="Arial" panose="020B0604020202020204" pitchFamily="34" charset="0"/>
              </a:endParaRPr>
            </a:p>
          </p:txBody>
        </p:sp>
      </p:grpSp>
    </p:spTree>
    <p:extLst>
      <p:ext uri="{BB962C8B-B14F-4D97-AF65-F5344CB8AC3E}">
        <p14:creationId xmlns:p14="http://schemas.microsoft.com/office/powerpoint/2010/main" val="289215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 name="Τίτλος 1">
            <a:extLst>
              <a:ext uri="{FF2B5EF4-FFF2-40B4-BE49-F238E27FC236}">
                <a16:creationId xmlns:a16="http://schemas.microsoft.com/office/drawing/2014/main" id="{6D4EA9E3-B2E4-49B5-BAEA-D5C8449ECB2E}"/>
              </a:ext>
            </a:extLst>
          </p:cNvPr>
          <p:cNvSpPr>
            <a:spLocks noGrp="1"/>
          </p:cNvSpPr>
          <p:nvPr>
            <p:ph type="title"/>
          </p:nvPr>
        </p:nvSpPr>
        <p:spPr>
          <a:xfrm>
            <a:off x="1137034" y="609597"/>
            <a:ext cx="9392421" cy="1330841"/>
          </a:xfrm>
        </p:spPr>
        <p:txBody>
          <a:bodyPr>
            <a:normAutofit/>
          </a:bodyPr>
          <a:lstStyle/>
          <a:p>
            <a:r>
              <a:rPr lang="fr-FR" dirty="0"/>
              <a:t>Sommaire</a:t>
            </a:r>
          </a:p>
        </p:txBody>
      </p:sp>
      <p:sp>
        <p:nvSpPr>
          <p:cNvPr id="3" name="Θέση περιεχομένου 2">
            <a:extLst>
              <a:ext uri="{FF2B5EF4-FFF2-40B4-BE49-F238E27FC236}">
                <a16:creationId xmlns:a16="http://schemas.microsoft.com/office/drawing/2014/main" id="{0C2C2151-8E17-41B5-B25C-D7DAAA02059E}"/>
              </a:ext>
            </a:extLst>
          </p:cNvPr>
          <p:cNvSpPr>
            <a:spLocks noGrp="1"/>
          </p:cNvSpPr>
          <p:nvPr>
            <p:ph idx="1"/>
          </p:nvPr>
        </p:nvSpPr>
        <p:spPr>
          <a:xfrm>
            <a:off x="1137034" y="2198362"/>
            <a:ext cx="4958966" cy="3917773"/>
          </a:xfrm>
        </p:spPr>
        <p:txBody>
          <a:bodyPr>
            <a:normAutofit fontScale="92500" lnSpcReduction="20000"/>
          </a:bodyPr>
          <a:lstStyle/>
          <a:p>
            <a:pPr marL="0" indent="0">
              <a:buNone/>
            </a:pPr>
            <a:r>
              <a:rPr lang="fr-FR" sz="2000" b="1" dirty="0">
                <a:solidFill>
                  <a:srgbClr val="1A7EBA"/>
                </a:solidFill>
              </a:rPr>
              <a:t>1. Besoins Humains fondamentaux </a:t>
            </a:r>
          </a:p>
          <a:p>
            <a:pPr>
              <a:buClr>
                <a:srgbClr val="FBE82A"/>
              </a:buClr>
              <a:buFont typeface="Courier New" panose="02070309020205020404" pitchFamily="49" charset="0"/>
              <a:buChar char="o"/>
            </a:pPr>
            <a:r>
              <a:rPr lang="fr-FR" sz="2000" dirty="0"/>
              <a:t>Notre vision</a:t>
            </a:r>
          </a:p>
          <a:p>
            <a:pPr>
              <a:buClr>
                <a:srgbClr val="FBE82A"/>
              </a:buClr>
              <a:buFont typeface="Courier New" panose="02070309020205020404" pitchFamily="49" charset="0"/>
              <a:buChar char="o"/>
            </a:pPr>
            <a:r>
              <a:rPr lang="fr-FR" sz="2000" dirty="0"/>
              <a:t>Quels sont les besoins humains fondamentaux?</a:t>
            </a:r>
          </a:p>
          <a:p>
            <a:pPr>
              <a:buClr>
                <a:srgbClr val="FBE82A"/>
              </a:buClr>
              <a:buFont typeface="Courier New" panose="02070309020205020404" pitchFamily="49" charset="0"/>
              <a:buChar char="o"/>
            </a:pPr>
            <a:r>
              <a:rPr lang="fr-FR" sz="2000" dirty="0"/>
              <a:t>Les 5 besoins humains fondamentaux</a:t>
            </a:r>
          </a:p>
          <a:p>
            <a:pPr>
              <a:buClr>
                <a:srgbClr val="FBE82A"/>
              </a:buClr>
              <a:buFont typeface="Courier New" panose="02070309020205020404" pitchFamily="49" charset="0"/>
              <a:buChar char="o"/>
            </a:pPr>
            <a:r>
              <a:rPr lang="fr-FR" sz="2000" dirty="0"/>
              <a:t>Qu’arrive-t-il lorsqu’un besoin n’est pas satisfait</a:t>
            </a:r>
          </a:p>
          <a:p>
            <a:pPr>
              <a:buClr>
                <a:srgbClr val="FBE82A"/>
              </a:buClr>
              <a:buFont typeface="Courier New" panose="02070309020205020404" pitchFamily="49" charset="0"/>
              <a:buChar char="o"/>
            </a:pPr>
            <a:r>
              <a:rPr lang="fr-FR" sz="2000" dirty="0"/>
              <a:t>Exercices</a:t>
            </a:r>
          </a:p>
          <a:p>
            <a:pPr>
              <a:buClr>
                <a:srgbClr val="FBE82A"/>
              </a:buClr>
              <a:buFont typeface="Courier New" panose="02070309020205020404" pitchFamily="49" charset="0"/>
              <a:buChar char="o"/>
            </a:pPr>
            <a:r>
              <a:rPr lang="fr-FR" sz="2000" dirty="0"/>
              <a:t>Comment exprimer ses besoins et les formuler</a:t>
            </a:r>
          </a:p>
          <a:p>
            <a:pPr>
              <a:buClr>
                <a:srgbClr val="FBE82A"/>
              </a:buClr>
              <a:buFont typeface="Courier New" panose="02070309020205020404" pitchFamily="49" charset="0"/>
              <a:buChar char="o"/>
            </a:pPr>
            <a:r>
              <a:rPr lang="fr-FR" sz="2000" dirty="0"/>
              <a:t>Histoires de réussite</a:t>
            </a:r>
          </a:p>
          <a:p>
            <a:endParaRPr lang="fr-FR" sz="2000" dirty="0"/>
          </a:p>
        </p:txBody>
      </p:sp>
      <p:pic>
        <p:nvPicPr>
          <p:cNvPr id="1026" name="Picture 2" descr="icons-blue">
            <a:extLst>
              <a:ext uri="{FF2B5EF4-FFF2-40B4-BE49-F238E27FC236}">
                <a16:creationId xmlns:a16="http://schemas.microsoft.com/office/drawing/2014/main" id="{F97F0B12-82AC-4F1E-AF28-D12ED19C12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72457"/>
            <a:ext cx="4788505" cy="2274539"/>
          </a:xfrm>
          <a:prstGeom prst="rect">
            <a:avLst/>
          </a:prstGeom>
          <a:solidFill>
            <a:srgbClr val="FBE82A"/>
          </a:solidFill>
        </p:spPr>
      </p:pic>
      <p:sp>
        <p:nvSpPr>
          <p:cNvPr id="1031"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4" name="TextBox 13">
            <a:extLst>
              <a:ext uri="{FF2B5EF4-FFF2-40B4-BE49-F238E27FC236}">
                <a16:creationId xmlns:a16="http://schemas.microsoft.com/office/drawing/2014/main" id="{B033C492-7F31-4DC6-9C48-3BE37F42495D}"/>
              </a:ext>
            </a:extLst>
          </p:cNvPr>
          <p:cNvSpPr txBox="1"/>
          <p:nvPr/>
        </p:nvSpPr>
        <p:spPr>
          <a:xfrm>
            <a:off x="5883088" y="4315642"/>
            <a:ext cx="6116216" cy="1477328"/>
          </a:xfrm>
          <a:prstGeom prst="rect">
            <a:avLst/>
          </a:prstGeom>
          <a:noFill/>
        </p:spPr>
        <p:txBody>
          <a:bodyPr wrap="square">
            <a:spAutoFit/>
          </a:bodyPr>
          <a:lstStyle/>
          <a:p>
            <a:pPr algn="l" fontAlgn="base"/>
            <a:br>
              <a:rPr lang="fr-FR" dirty="0"/>
            </a:br>
            <a:endParaRPr lang="fr-FR" b="0" i="0" dirty="0">
              <a:solidFill>
                <a:srgbClr val="666666"/>
              </a:solidFill>
              <a:effectLst/>
              <a:latin typeface="Ubuntu"/>
            </a:endParaRPr>
          </a:p>
          <a:p>
            <a:pPr algn="ctr" fontAlgn="base"/>
            <a:r>
              <a:rPr lang="fr-FR" dirty="0">
                <a:solidFill>
                  <a:srgbClr val="2C39C1"/>
                </a:solidFill>
                <a:latin typeface="inherit"/>
              </a:rPr>
              <a:t>Partie 1 de "Besoins et stratégies - Boîte à outils sur les besoins humains fondamentaux et les stratégies pour les satisfaire"</a:t>
            </a:r>
            <a:endParaRPr lang="fr-FR" b="0" i="0" dirty="0">
              <a:solidFill>
                <a:srgbClr val="2C39C1"/>
              </a:solidFill>
              <a:effectLst/>
              <a:latin typeface="inherit"/>
            </a:endParaRPr>
          </a:p>
        </p:txBody>
      </p:sp>
    </p:spTree>
    <p:extLst>
      <p:ext uri="{BB962C8B-B14F-4D97-AF65-F5344CB8AC3E}">
        <p14:creationId xmlns:p14="http://schemas.microsoft.com/office/powerpoint/2010/main" val="1296679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Ομάδα 25"/>
          <p:cNvGrpSpPr/>
          <p:nvPr/>
        </p:nvGrpSpPr>
        <p:grpSpPr>
          <a:xfrm>
            <a:off x="3992231" y="3231498"/>
            <a:ext cx="1390650" cy="1016000"/>
            <a:chOff x="0" y="0"/>
            <a:chExt cx="1390650" cy="1016000"/>
          </a:xfrm>
        </p:grpSpPr>
        <p:pic>
          <p:nvPicPr>
            <p:cNvPr id="27" name="Grafik 597"/>
            <p:cNvPicPr/>
            <p:nvPr/>
          </p:nvPicPr>
          <p:blipFill>
            <a:blip r:embed="rId3">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8" name="TextBox 8"/>
            <p:cNvSpPr txBox="1"/>
            <p:nvPr/>
          </p:nvSpPr>
          <p:spPr>
            <a:xfrm rot="21000000">
              <a:off x="329199" y="495522"/>
              <a:ext cx="420370" cy="140697"/>
            </a:xfrm>
            <a:prstGeom prst="rect">
              <a:avLst/>
            </a:prstGeom>
            <a:solidFill>
              <a:srgbClr val="97B97F"/>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réalisé</a:t>
              </a:r>
              <a:endParaRPr lang="fr-FR" sz="1200" dirty="0">
                <a:effectLst/>
                <a:latin typeface="Times New Roman" panose="02020603050405020304" pitchFamily="18" charset="0"/>
                <a:ea typeface="MyriadPro-Regular"/>
                <a:cs typeface="Arial" panose="020B0604020202020204" pitchFamily="34" charset="0"/>
              </a:endParaRPr>
            </a:p>
          </p:txBody>
        </p:sp>
      </p:grpSp>
      <p:pic>
        <p:nvPicPr>
          <p:cNvPr id="20" name="Grafik 4142">
            <a:extLst>
              <a:ext uri="{FF2B5EF4-FFF2-40B4-BE49-F238E27FC236}">
                <a16:creationId xmlns:a16="http://schemas.microsoft.com/office/drawing/2014/main" id="{A9A8DA7D-7471-4AB9-AEEB-D9DCC43B9DD4}"/>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493499" y="2748048"/>
            <a:ext cx="5561919" cy="1584325"/>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E278E619-1760-4326-9091-BD566DA94604}"/>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266308" y="4553217"/>
            <a:ext cx="6152825" cy="1755119"/>
          </a:xfrm>
          <a:prstGeom prst="rect">
            <a:avLst/>
          </a:prstGeom>
          <a:noFill/>
          <a:ln>
            <a:noFill/>
          </a:ln>
          <a:extLst>
            <a:ext uri="{53640926-AAD7-44D8-BBD7-CCE9431645EC}">
              <a14:shadowObscured xmlns:a14="http://schemas.microsoft.com/office/drawing/2010/main"/>
            </a:ext>
          </a:extLst>
        </p:spPr>
      </p:pic>
      <p:pic>
        <p:nvPicPr>
          <p:cNvPr id="15" name="Grafik 609" descr="Aquarell, Pinselstrich, Farbe, Abstrakt, Textur, Bürste">
            <a:extLst>
              <a:ext uri="{FF2B5EF4-FFF2-40B4-BE49-F238E27FC236}">
                <a16:creationId xmlns:a16="http://schemas.microsoft.com/office/drawing/2014/main" id="{0CEAB3FC-FB8F-435E-BA4B-A50C5A74AFA6}"/>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640"/>
          <a:stretch/>
        </p:blipFill>
        <p:spPr bwMode="auto">
          <a:xfrm>
            <a:off x="57150" y="1570767"/>
            <a:ext cx="8870539" cy="1119887"/>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5BA4CE8A-9B0A-4E46-82E5-9345EB9478A9}"/>
              </a:ext>
            </a:extLst>
          </p:cNvPr>
          <p:cNvPicPr>
            <a:picLocks noChangeAspect="1"/>
          </p:cNvPicPr>
          <p:nvPr/>
        </p:nvPicPr>
        <p:blipFill>
          <a:blip r:embed="rId6"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1574" y="1523366"/>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E98F3E9C-5665-46A0-AB36-D28D070356E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734482" y="3811734"/>
            <a:ext cx="3116825"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fr-FR" dirty="0"/>
              <a:t>Liberté &amp; sentiments</a:t>
            </a:r>
          </a:p>
        </p:txBody>
      </p:sp>
      <p:sp>
        <p:nvSpPr>
          <p:cNvPr id="11" name="TextBox 10">
            <a:extLst>
              <a:ext uri="{FF2B5EF4-FFF2-40B4-BE49-F238E27FC236}">
                <a16:creationId xmlns:a16="http://schemas.microsoft.com/office/drawing/2014/main" id="{75E9ED62-A3A7-4EE3-BE0F-87312A600C51}"/>
              </a:ext>
            </a:extLst>
          </p:cNvPr>
          <p:cNvSpPr txBox="1"/>
          <p:nvPr/>
        </p:nvSpPr>
        <p:spPr>
          <a:xfrm>
            <a:off x="5799538" y="2799604"/>
            <a:ext cx="4549605" cy="1483035"/>
          </a:xfrm>
          <a:prstGeom prst="rect">
            <a:avLst/>
          </a:prstGeom>
          <a:noFill/>
        </p:spPr>
        <p:txBody>
          <a:bodyPr wrap="square">
            <a:spAutoFit/>
          </a:bodyPr>
          <a:lstStyle/>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Courage  |  Confiance en soi  </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 sentir responsable</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Créativité  |  Sentiment de liberté</a:t>
            </a:r>
          </a:p>
        </p:txBody>
      </p:sp>
      <p:sp>
        <p:nvSpPr>
          <p:cNvPr id="12" name="TextBox 11">
            <a:extLst>
              <a:ext uri="{FF2B5EF4-FFF2-40B4-BE49-F238E27FC236}">
                <a16:creationId xmlns:a16="http://schemas.microsoft.com/office/drawing/2014/main" id="{725E5BD2-DE23-4435-A762-D895F75BCD2D}"/>
              </a:ext>
            </a:extLst>
          </p:cNvPr>
          <p:cNvSpPr txBox="1"/>
          <p:nvPr/>
        </p:nvSpPr>
        <p:spPr>
          <a:xfrm>
            <a:off x="5760093" y="4662167"/>
            <a:ext cx="4677489" cy="1483035"/>
          </a:xfrm>
          <a:prstGeom prst="rect">
            <a:avLst/>
          </a:prstGeom>
          <a:noFill/>
        </p:spPr>
        <p:txBody>
          <a:bodyPr wrap="square">
            <a:spAutoFit/>
          </a:bodyPr>
          <a:lstStyle/>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Sentiment d’être enfermé</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Protestation |  Colère  |  Agression</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Démission( abandonner)</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904999" y="1732647"/>
            <a:ext cx="6681149"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Sentiment </a:t>
            </a:r>
            <a:endParaRPr lang="fr-FR" sz="3600" b="1" cap="none" spc="0" dirty="0">
              <a:ln w="12700" cmpd="sng">
                <a:solidFill>
                  <a:srgbClr val="0170B3"/>
                </a:solidFill>
                <a:prstDash val="solid"/>
              </a:ln>
              <a:solidFill>
                <a:schemeClr val="bg1"/>
              </a:solidFill>
              <a:effectLst/>
            </a:endParaRPr>
          </a:p>
        </p:txBody>
      </p:sp>
      <p:sp>
        <p:nvSpPr>
          <p:cNvPr id="10" name="Διάγραμμα ροής: Γραμμή σύνδεσης 9">
            <a:extLst>
              <a:ext uri="{FF2B5EF4-FFF2-40B4-BE49-F238E27FC236}">
                <a16:creationId xmlns:a16="http://schemas.microsoft.com/office/drawing/2014/main" id="{04E7B4FD-DD7E-48BC-97AC-F65F37603C58}"/>
              </a:ext>
            </a:extLst>
          </p:cNvPr>
          <p:cNvSpPr/>
          <p:nvPr/>
        </p:nvSpPr>
        <p:spPr>
          <a:xfrm>
            <a:off x="1136582" y="3358497"/>
            <a:ext cx="2438992" cy="20364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Liberté</a:t>
            </a:r>
          </a:p>
        </p:txBody>
      </p:sp>
      <p:sp>
        <p:nvSpPr>
          <p:cNvPr id="22" name="TextBox 21">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grpSp>
        <p:nvGrpSpPr>
          <p:cNvPr id="23" name="Ομάδα 22"/>
          <p:cNvGrpSpPr/>
          <p:nvPr/>
        </p:nvGrpSpPr>
        <p:grpSpPr>
          <a:xfrm>
            <a:off x="4134696" y="4488812"/>
            <a:ext cx="1390650" cy="1016000"/>
            <a:chOff x="0" y="0"/>
            <a:chExt cx="1390650" cy="1016000"/>
          </a:xfrm>
        </p:grpSpPr>
        <p:pic>
          <p:nvPicPr>
            <p:cNvPr id="24" name="Grafik 598"/>
            <p:cNvPicPr/>
            <p:nvPr/>
          </p:nvPicPr>
          <p:blipFill>
            <a:blip r:embed="rId7">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5" name="TextBox 26"/>
            <p:cNvSpPr txBox="1"/>
            <p:nvPr/>
          </p:nvSpPr>
          <p:spPr>
            <a:xfrm rot="780000">
              <a:off x="239170" y="429670"/>
              <a:ext cx="627380" cy="152618"/>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Pas </a:t>
              </a:r>
              <a:r>
                <a:rPr lang="fr-FR" sz="1100" b="1" kern="1200" dirty="0" err="1">
                  <a:solidFill>
                    <a:srgbClr val="000000"/>
                  </a:solidFill>
                  <a:effectLst/>
                  <a:latin typeface="Calibri" panose="020F0502020204030204" pitchFamily="34" charset="0"/>
                  <a:ea typeface="MyriadPro-Regular"/>
                  <a:cs typeface="Times New Roman" panose="02020603050405020304" pitchFamily="18" charset="0"/>
                </a:rPr>
                <a:t>réalsé</a:t>
              </a:r>
              <a:endParaRPr lang="fr-FR" sz="1200" dirty="0">
                <a:effectLst/>
                <a:latin typeface="Times New Roman" panose="02020603050405020304" pitchFamily="18" charset="0"/>
                <a:ea typeface="MyriadPro-Regular"/>
                <a:cs typeface="Arial" panose="020B0604020202020204" pitchFamily="34" charset="0"/>
              </a:endParaRPr>
            </a:p>
          </p:txBody>
        </p:sp>
      </p:grpSp>
      <p:sp>
        <p:nvSpPr>
          <p:cNvPr id="19" name="TextBox 26">
            <a:extLst>
              <a:ext uri="{FF2B5EF4-FFF2-40B4-BE49-F238E27FC236}">
                <a16:creationId xmlns:a16="http://schemas.microsoft.com/office/drawing/2014/main" id="{FA841AE5-62A7-0D90-9F9A-AF6822C5DC3F}"/>
              </a:ext>
            </a:extLst>
          </p:cNvPr>
          <p:cNvSpPr txBox="1"/>
          <p:nvPr/>
        </p:nvSpPr>
        <p:spPr>
          <a:xfrm rot="780000">
            <a:off x="4300461" y="4903299"/>
            <a:ext cx="847375" cy="226500"/>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dirty="0">
                <a:solidFill>
                  <a:srgbClr val="000000"/>
                </a:solidFill>
                <a:latin typeface="Calibri" panose="020F0502020204030204" pitchFamily="34" charset="0"/>
                <a:ea typeface="MyriadPro-Regular"/>
                <a:cs typeface="Times New Roman" panose="02020603050405020304" pitchFamily="18" charset="0"/>
              </a:rPr>
              <a:t>Non</a:t>
            </a: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 réalisé</a:t>
            </a:r>
            <a:endParaRPr lang="fr-FR" sz="1200" dirty="0">
              <a:effectLst/>
              <a:latin typeface="Times New Roman" panose="02020603050405020304" pitchFamily="18" charset="0"/>
              <a:ea typeface="MyriadPro-Regular"/>
              <a:cs typeface="Arial" panose="020B0604020202020204" pitchFamily="34" charset="0"/>
            </a:endParaRPr>
          </a:p>
        </p:txBody>
      </p:sp>
    </p:spTree>
    <p:extLst>
      <p:ext uri="{BB962C8B-B14F-4D97-AF65-F5344CB8AC3E}">
        <p14:creationId xmlns:p14="http://schemas.microsoft.com/office/powerpoint/2010/main" val="3228906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Ομάδα 22"/>
          <p:cNvGrpSpPr/>
          <p:nvPr/>
        </p:nvGrpSpPr>
        <p:grpSpPr>
          <a:xfrm>
            <a:off x="2998415" y="4859064"/>
            <a:ext cx="1390650" cy="1016000"/>
            <a:chOff x="0" y="0"/>
            <a:chExt cx="1390650" cy="1016000"/>
          </a:xfrm>
        </p:grpSpPr>
        <p:pic>
          <p:nvPicPr>
            <p:cNvPr id="24" name="Grafik 598"/>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5" name="TextBox 26"/>
            <p:cNvSpPr txBox="1"/>
            <p:nvPr/>
          </p:nvSpPr>
          <p:spPr>
            <a:xfrm rot="780000">
              <a:off x="239170" y="429670"/>
              <a:ext cx="627380" cy="152618"/>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Pas réalisé</a:t>
              </a:r>
              <a:endParaRPr lang="fr-FR" sz="1200" dirty="0">
                <a:effectLst/>
                <a:latin typeface="Times New Roman" panose="02020603050405020304" pitchFamily="18" charset="0"/>
                <a:ea typeface="MyriadPro-Regular"/>
                <a:cs typeface="Arial" panose="020B0604020202020204" pitchFamily="34" charset="0"/>
              </a:endParaRPr>
            </a:p>
          </p:txBody>
        </p:sp>
      </p:grpSp>
      <p:pic>
        <p:nvPicPr>
          <p:cNvPr id="20" name="Grafik 4142">
            <a:extLst>
              <a:ext uri="{FF2B5EF4-FFF2-40B4-BE49-F238E27FC236}">
                <a16:creationId xmlns:a16="http://schemas.microsoft.com/office/drawing/2014/main" id="{A967B001-A94A-4C80-AE2A-1284204ACE21}"/>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200526" y="2743796"/>
            <a:ext cx="7458074" cy="2157257"/>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425D6824-3A54-4126-9389-D939BCB7FC62}"/>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676112" y="5008066"/>
            <a:ext cx="5163214" cy="1755119"/>
          </a:xfrm>
          <a:prstGeom prst="rect">
            <a:avLst/>
          </a:prstGeom>
          <a:noFill/>
          <a:ln>
            <a:noFill/>
          </a:ln>
          <a:extLst>
            <a:ext uri="{53640926-AAD7-44D8-BBD7-CCE9431645EC}">
              <a14:shadowObscured xmlns:a14="http://schemas.microsoft.com/office/drawing/2010/main"/>
            </a:ext>
          </a:extLst>
        </p:spPr>
      </p:pic>
      <p:pic>
        <p:nvPicPr>
          <p:cNvPr id="15" name="Grafik 609" descr="Aquarell, Pinselstrich, Farbe, Abstrakt, Textur, Bürste">
            <a:extLst>
              <a:ext uri="{FF2B5EF4-FFF2-40B4-BE49-F238E27FC236}">
                <a16:creationId xmlns:a16="http://schemas.microsoft.com/office/drawing/2014/main" id="{864B236E-7320-41D4-8FC9-FD6B3AE74EDB}"/>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652"/>
          <a:stretch/>
        </p:blipFill>
        <p:spPr bwMode="auto">
          <a:xfrm>
            <a:off x="903" y="1570767"/>
            <a:ext cx="8428721" cy="1119887"/>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61861A20-40BD-4CF1-B09D-BA155391948B}"/>
              </a:ext>
            </a:extLst>
          </p:cNvPr>
          <p:cNvPicPr>
            <a:picLocks noChangeAspect="1"/>
          </p:cNvPicPr>
          <p:nvPr/>
        </p:nvPicPr>
        <p:blipFill>
          <a:blip r:embed="rId6"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1095" y="1567758"/>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E8B682F9-97A0-46EA-9306-F3EB97BC473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903" y="3839273"/>
            <a:ext cx="2927630"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fr-FR" dirty="0"/>
              <a:t>Amour et appartenance &amp; sentiments</a:t>
            </a:r>
          </a:p>
        </p:txBody>
      </p:sp>
      <p:sp>
        <p:nvSpPr>
          <p:cNvPr id="11" name="TextBox 10">
            <a:extLst>
              <a:ext uri="{FF2B5EF4-FFF2-40B4-BE49-F238E27FC236}">
                <a16:creationId xmlns:a16="http://schemas.microsoft.com/office/drawing/2014/main" id="{75E9ED62-A3A7-4EE3-BE0F-87312A600C51}"/>
              </a:ext>
            </a:extLst>
          </p:cNvPr>
          <p:cNvSpPr txBox="1"/>
          <p:nvPr/>
        </p:nvSpPr>
        <p:spPr>
          <a:xfrm>
            <a:off x="4920393" y="2880505"/>
            <a:ext cx="6433408" cy="1849224"/>
          </a:xfrm>
          <a:prstGeom prst="rect">
            <a:avLst/>
          </a:prstGeom>
          <a:noFill/>
        </p:spPr>
        <p:txBody>
          <a:bodyPr wrap="square">
            <a:spAutoFit/>
          </a:bodyPr>
          <a:lstStyle/>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Vouloir plaire |  Intérêt pour quelqu’un</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 sentir amoureux |  Admiration  |  Gratitude </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Dévotion  |  Compassion </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 sentir connecté |  Se sentir compris</a:t>
            </a:r>
          </a:p>
        </p:txBody>
      </p:sp>
      <p:sp>
        <p:nvSpPr>
          <p:cNvPr id="12" name="TextBox 11">
            <a:extLst>
              <a:ext uri="{FF2B5EF4-FFF2-40B4-BE49-F238E27FC236}">
                <a16:creationId xmlns:a16="http://schemas.microsoft.com/office/drawing/2014/main" id="{725E5BD2-DE23-4435-A762-D895F75BCD2D}"/>
              </a:ext>
            </a:extLst>
          </p:cNvPr>
          <p:cNvSpPr txBox="1"/>
          <p:nvPr/>
        </p:nvSpPr>
        <p:spPr>
          <a:xfrm>
            <a:off x="5438666" y="5152860"/>
            <a:ext cx="3143359" cy="1483035"/>
          </a:xfrm>
          <a:prstGeom prst="rect">
            <a:avLst/>
          </a:prstGeom>
          <a:noFill/>
        </p:spPr>
        <p:txBody>
          <a:bodyPr wrap="square">
            <a:spAutoFit/>
          </a:bodyPr>
          <a:lstStyle/>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Tristesse  |  Solitude</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Sentiment d’inutilité</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Vulnérabilité</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400175" y="1743549"/>
            <a:ext cx="6734627"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Sentiment</a:t>
            </a:r>
            <a:endParaRPr lang="fr-FR" sz="3600" b="1" cap="none" spc="0" dirty="0">
              <a:ln w="12700" cmpd="sng">
                <a:solidFill>
                  <a:srgbClr val="0170B3"/>
                </a:solidFill>
                <a:prstDash val="solid"/>
              </a:ln>
              <a:solidFill>
                <a:schemeClr val="bg1"/>
              </a:solidFill>
              <a:effectLst/>
            </a:endParaRPr>
          </a:p>
        </p:txBody>
      </p:sp>
      <p:sp>
        <p:nvSpPr>
          <p:cNvPr id="10" name="Διάγραμμα ροής: Γραμμή σύνδεσης 9">
            <a:extLst>
              <a:ext uri="{FF2B5EF4-FFF2-40B4-BE49-F238E27FC236}">
                <a16:creationId xmlns:a16="http://schemas.microsoft.com/office/drawing/2014/main" id="{AF81CC5C-5C0A-4255-B47C-C4E8C6D0488F}"/>
              </a:ext>
            </a:extLst>
          </p:cNvPr>
          <p:cNvSpPr/>
          <p:nvPr/>
        </p:nvSpPr>
        <p:spPr>
          <a:xfrm>
            <a:off x="-294969" y="3457292"/>
            <a:ext cx="3692913" cy="20153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Amour et appartenance</a:t>
            </a:r>
          </a:p>
        </p:txBody>
      </p:sp>
      <p:sp>
        <p:nvSpPr>
          <p:cNvPr id="22" name="TextBox 21">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grpSp>
        <p:nvGrpSpPr>
          <p:cNvPr id="26" name="Ομάδα 25"/>
          <p:cNvGrpSpPr/>
          <p:nvPr/>
        </p:nvGrpSpPr>
        <p:grpSpPr>
          <a:xfrm>
            <a:off x="2985644" y="3564379"/>
            <a:ext cx="1390650" cy="1016000"/>
            <a:chOff x="0" y="0"/>
            <a:chExt cx="1390650" cy="1016000"/>
          </a:xfrm>
        </p:grpSpPr>
        <p:pic>
          <p:nvPicPr>
            <p:cNvPr id="27" name="Grafik 597"/>
            <p:cNvPicPr/>
            <p:nvPr/>
          </p:nvPicPr>
          <p:blipFill>
            <a:blip r:embed="rId7">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8" name="TextBox 8"/>
            <p:cNvSpPr txBox="1"/>
            <p:nvPr/>
          </p:nvSpPr>
          <p:spPr>
            <a:xfrm rot="21000000">
              <a:off x="329199" y="495522"/>
              <a:ext cx="420370" cy="140697"/>
            </a:xfrm>
            <a:prstGeom prst="rect">
              <a:avLst/>
            </a:prstGeom>
            <a:solidFill>
              <a:srgbClr val="97B97F"/>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réalisé</a:t>
              </a:r>
              <a:endParaRPr lang="fr-FR" sz="1200" dirty="0">
                <a:effectLst/>
                <a:latin typeface="Times New Roman" panose="02020603050405020304" pitchFamily="18" charset="0"/>
                <a:ea typeface="MyriadPro-Regular"/>
                <a:cs typeface="Arial" panose="020B0604020202020204" pitchFamily="34" charset="0"/>
              </a:endParaRPr>
            </a:p>
          </p:txBody>
        </p:sp>
      </p:grpSp>
      <p:sp>
        <p:nvSpPr>
          <p:cNvPr id="19" name="TextBox 26">
            <a:extLst>
              <a:ext uri="{FF2B5EF4-FFF2-40B4-BE49-F238E27FC236}">
                <a16:creationId xmlns:a16="http://schemas.microsoft.com/office/drawing/2014/main" id="{36DCE922-8B04-B693-7B46-D2E33A58EB41}"/>
              </a:ext>
            </a:extLst>
          </p:cNvPr>
          <p:cNvSpPr txBox="1"/>
          <p:nvPr/>
        </p:nvSpPr>
        <p:spPr>
          <a:xfrm rot="780000">
            <a:off x="3162899" y="5294406"/>
            <a:ext cx="847375" cy="226500"/>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dirty="0">
                <a:solidFill>
                  <a:srgbClr val="000000"/>
                </a:solidFill>
                <a:latin typeface="Calibri" panose="020F0502020204030204" pitchFamily="34" charset="0"/>
                <a:ea typeface="MyriadPro-Regular"/>
                <a:cs typeface="Times New Roman" panose="02020603050405020304" pitchFamily="18" charset="0"/>
              </a:rPr>
              <a:t>Non</a:t>
            </a: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 réalisé</a:t>
            </a:r>
            <a:endParaRPr lang="fr-FR" sz="1200" dirty="0">
              <a:effectLst/>
              <a:latin typeface="Times New Roman" panose="02020603050405020304" pitchFamily="18" charset="0"/>
              <a:ea typeface="MyriadPro-Regular"/>
              <a:cs typeface="Arial" panose="020B0604020202020204" pitchFamily="34" charset="0"/>
            </a:endParaRPr>
          </a:p>
        </p:txBody>
      </p:sp>
    </p:spTree>
    <p:extLst>
      <p:ext uri="{BB962C8B-B14F-4D97-AF65-F5344CB8AC3E}">
        <p14:creationId xmlns:p14="http://schemas.microsoft.com/office/powerpoint/2010/main" val="1652497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Ομάδα 22"/>
          <p:cNvGrpSpPr/>
          <p:nvPr/>
        </p:nvGrpSpPr>
        <p:grpSpPr>
          <a:xfrm>
            <a:off x="2997547" y="4859064"/>
            <a:ext cx="1390650" cy="1016000"/>
            <a:chOff x="0" y="0"/>
            <a:chExt cx="1390650" cy="1016000"/>
          </a:xfrm>
        </p:grpSpPr>
        <p:pic>
          <p:nvPicPr>
            <p:cNvPr id="24" name="Grafik 598"/>
            <p:cNvPicPr/>
            <p:nvPr/>
          </p:nvPicPr>
          <p:blipFill>
            <a:blip r:embed="rId3">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5" name="TextBox 26"/>
            <p:cNvSpPr txBox="1"/>
            <p:nvPr/>
          </p:nvSpPr>
          <p:spPr>
            <a:xfrm rot="780000">
              <a:off x="239170" y="429670"/>
              <a:ext cx="627380" cy="152618"/>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Pas réalisé</a:t>
              </a:r>
              <a:endParaRPr lang="fr-FR" sz="1200" dirty="0">
                <a:effectLst/>
                <a:latin typeface="Times New Roman" panose="02020603050405020304" pitchFamily="18" charset="0"/>
                <a:ea typeface="MyriadPro-Regular"/>
                <a:cs typeface="Arial" panose="020B0604020202020204" pitchFamily="34" charset="0"/>
              </a:endParaRPr>
            </a:p>
          </p:txBody>
        </p:sp>
      </p:grpSp>
      <p:pic>
        <p:nvPicPr>
          <p:cNvPr id="15" name="Grafik 609" descr="Aquarell, Pinselstrich, Farbe, Abstrakt, Textur, Bürste">
            <a:extLst>
              <a:ext uri="{FF2B5EF4-FFF2-40B4-BE49-F238E27FC236}">
                <a16:creationId xmlns:a16="http://schemas.microsoft.com/office/drawing/2014/main" id="{43173992-6227-440C-B9E4-10E6C6A7CB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501" b="12901"/>
          <a:stretch/>
        </p:blipFill>
        <p:spPr bwMode="auto">
          <a:xfrm>
            <a:off x="10403" y="1596333"/>
            <a:ext cx="7990596" cy="975417"/>
          </a:xfrm>
          <a:prstGeom prst="rect">
            <a:avLst/>
          </a:prstGeom>
          <a:noFill/>
          <a:ln>
            <a:noFill/>
          </a:ln>
          <a:extLst>
            <a:ext uri="{53640926-AAD7-44D8-BBD7-CCE9431645EC}">
              <a14:shadowObscured xmlns:a14="http://schemas.microsoft.com/office/drawing/2010/main"/>
            </a:ext>
          </a:extLst>
        </p:spPr>
      </p:pic>
      <p:pic>
        <p:nvPicPr>
          <p:cNvPr id="20" name="Grafik 4142">
            <a:extLst>
              <a:ext uri="{FF2B5EF4-FFF2-40B4-BE49-F238E27FC236}">
                <a16:creationId xmlns:a16="http://schemas.microsoft.com/office/drawing/2014/main" id="{7D13ABB8-EF0D-4BFB-BBE9-3A17E1135796}"/>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r="1559"/>
          <a:stretch/>
        </p:blipFill>
        <p:spPr bwMode="auto">
          <a:xfrm>
            <a:off x="4067175" y="2569208"/>
            <a:ext cx="8124825" cy="2550219"/>
          </a:xfrm>
          <a:prstGeom prst="rect">
            <a:avLst/>
          </a:prstGeom>
          <a:noFill/>
          <a:ln>
            <a:noFill/>
          </a:ln>
          <a:extLst>
            <a:ext uri="{53640926-AAD7-44D8-BBD7-CCE9431645EC}">
              <a14:shadowObscured xmlns:a14="http://schemas.microsoft.com/office/drawing/2010/main"/>
            </a:ext>
          </a:extLst>
        </p:spPr>
      </p:pic>
      <p:pic>
        <p:nvPicPr>
          <p:cNvPr id="21" name="Grafik 4144">
            <a:extLst>
              <a:ext uri="{FF2B5EF4-FFF2-40B4-BE49-F238E27FC236}">
                <a16:creationId xmlns:a16="http://schemas.microsoft.com/office/drawing/2014/main" id="{4A7CF6E7-8338-4917-9A1A-F322538924EB}"/>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468540" y="5220124"/>
            <a:ext cx="5246960" cy="1602668"/>
          </a:xfrm>
          <a:prstGeom prst="rect">
            <a:avLst/>
          </a:prstGeom>
          <a:noFill/>
          <a:ln>
            <a:noFill/>
          </a:ln>
          <a:extLst>
            <a:ext uri="{53640926-AAD7-44D8-BBD7-CCE9431645EC}">
              <a14:shadowObscured xmlns:a14="http://schemas.microsoft.com/office/drawing/2010/main"/>
            </a:ext>
          </a:extLst>
        </p:spPr>
      </p:pic>
      <p:pic>
        <p:nvPicPr>
          <p:cNvPr id="17" name="Grafik 4159" descr="Transparent Watercolor Arrow Png, Png Download - kindpng">
            <a:extLst>
              <a:ext uri="{FF2B5EF4-FFF2-40B4-BE49-F238E27FC236}">
                <a16:creationId xmlns:a16="http://schemas.microsoft.com/office/drawing/2014/main" id="{9D0AE58E-2945-4CD3-B152-E659A47667F1}"/>
              </a:ext>
            </a:extLst>
          </p:cNvPr>
          <p:cNvPicPr>
            <a:picLocks noChangeAspect="1"/>
          </p:cNvPicPr>
          <p:nvPr/>
        </p:nvPicPr>
        <p:blipFill>
          <a:blip r:embed="rId6"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4258" y="1564505"/>
            <a:ext cx="1391285" cy="1012190"/>
          </a:xfrm>
          <a:prstGeom prst="rect">
            <a:avLst/>
          </a:prstGeom>
          <a:noFill/>
          <a:ln>
            <a:noFill/>
          </a:ln>
        </p:spPr>
      </p:pic>
      <p:pic>
        <p:nvPicPr>
          <p:cNvPr id="14" name="Grafik 599" descr="Aquarell, Pinselstrich, Farbe, Abstrakt, Textur, Bürste">
            <a:extLst>
              <a:ext uri="{FF2B5EF4-FFF2-40B4-BE49-F238E27FC236}">
                <a16:creationId xmlns:a16="http://schemas.microsoft.com/office/drawing/2014/main" id="{7833C705-4D44-4E40-A7A1-D711CE2727C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10403" y="3795506"/>
            <a:ext cx="2532517" cy="1390863"/>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fr-FR" dirty="0">
                <a:solidFill>
                  <a:srgbClr val="F68122"/>
                </a:solidFill>
              </a:rPr>
              <a:t>Pouvoir et influence </a:t>
            </a:r>
            <a:r>
              <a:rPr lang="fr-FR" dirty="0"/>
              <a:t>&amp; sentiments</a:t>
            </a:r>
          </a:p>
        </p:txBody>
      </p:sp>
      <p:sp>
        <p:nvSpPr>
          <p:cNvPr id="11" name="TextBox 10">
            <a:extLst>
              <a:ext uri="{FF2B5EF4-FFF2-40B4-BE49-F238E27FC236}">
                <a16:creationId xmlns:a16="http://schemas.microsoft.com/office/drawing/2014/main" id="{75E9ED62-A3A7-4EE3-BE0F-87312A600C51}"/>
              </a:ext>
            </a:extLst>
          </p:cNvPr>
          <p:cNvSpPr txBox="1"/>
          <p:nvPr/>
        </p:nvSpPr>
        <p:spPr>
          <a:xfrm>
            <a:off x="4482668" y="2664575"/>
            <a:ext cx="7465445" cy="2778966"/>
          </a:xfrm>
          <a:prstGeom prst="rect">
            <a:avLst/>
          </a:prstGeom>
          <a:noFill/>
        </p:spPr>
        <p:txBody>
          <a:bodyPr wrap="square">
            <a:spAutoFit/>
          </a:bodyPr>
          <a:lstStyle/>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Vouloir faire la différence |  Soif d'action |  Confiance en soi </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Estime de soi |  Fort et compétent  |  Fierté</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Le désir d'apporter sa contribution et ses idées</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Persévérance |  Le désir d'aider les autres</a:t>
            </a:r>
          </a:p>
          <a:p>
            <a:pPr>
              <a:lnSpc>
                <a:spcPct val="107000"/>
              </a:lnSpc>
              <a:spcAft>
                <a:spcPts val="800"/>
              </a:spcAft>
            </a:pPr>
            <a:r>
              <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Respect des autres</a:t>
            </a:r>
          </a:p>
          <a:p>
            <a:pPr>
              <a:lnSpc>
                <a:spcPct val="107000"/>
              </a:lnSpc>
              <a:spcAft>
                <a:spcPts val="800"/>
              </a:spcAft>
            </a:pPr>
            <a:endParaRPr lang="fr-FR" sz="22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725E5BD2-DE23-4435-A762-D895F75BCD2D}"/>
              </a:ext>
            </a:extLst>
          </p:cNvPr>
          <p:cNvSpPr txBox="1"/>
          <p:nvPr/>
        </p:nvSpPr>
        <p:spPr>
          <a:xfrm>
            <a:off x="4974016" y="5252230"/>
            <a:ext cx="4169984" cy="1483035"/>
          </a:xfrm>
          <a:prstGeom prst="rect">
            <a:avLst/>
          </a:prstGeom>
          <a:noFill/>
        </p:spPr>
        <p:txBody>
          <a:bodyPr wrap="square">
            <a:spAutoFit/>
          </a:bodyPr>
          <a:lstStyle/>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Envie  |  Ressentiment</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Sensation de pas être capable</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Timidité  |  Honte</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171575" y="1772375"/>
            <a:ext cx="6182903"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Sentiment</a:t>
            </a:r>
            <a:endParaRPr lang="fr-FR" sz="3600" b="1" cap="none" spc="0" dirty="0">
              <a:ln w="12700" cmpd="sng">
                <a:solidFill>
                  <a:srgbClr val="0170B3"/>
                </a:solidFill>
                <a:prstDash val="solid"/>
              </a:ln>
              <a:solidFill>
                <a:schemeClr val="bg1"/>
              </a:solidFill>
              <a:effectLst/>
            </a:endParaRPr>
          </a:p>
        </p:txBody>
      </p:sp>
      <p:sp>
        <p:nvSpPr>
          <p:cNvPr id="10" name="Διάγραμμα ροής: Γραμμή σύνδεσης 9">
            <a:extLst>
              <a:ext uri="{FF2B5EF4-FFF2-40B4-BE49-F238E27FC236}">
                <a16:creationId xmlns:a16="http://schemas.microsoft.com/office/drawing/2014/main" id="{EB2AEE8F-03CE-4734-929B-8021AE6A016B}"/>
              </a:ext>
            </a:extLst>
          </p:cNvPr>
          <p:cNvSpPr/>
          <p:nvPr/>
        </p:nvSpPr>
        <p:spPr>
          <a:xfrm>
            <a:off x="76201" y="3353863"/>
            <a:ext cx="2482410" cy="201533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2800" b="1" dirty="0">
                <a:solidFill>
                  <a:schemeClr val="bg1"/>
                </a:solidFill>
                <a:effectLst>
                  <a:outerShdw blurRad="38100" dist="38100" dir="2700000" algn="tl">
                    <a:srgbClr val="000000">
                      <a:alpha val="43137"/>
                    </a:srgbClr>
                  </a:outerShdw>
                </a:effectLst>
                <a:latin typeface="Calibri" panose="020F0502020204030204" pitchFamily="34" charset="0"/>
              </a:rPr>
              <a:t>Pouvoir et influence</a:t>
            </a:r>
          </a:p>
        </p:txBody>
      </p:sp>
      <p:sp>
        <p:nvSpPr>
          <p:cNvPr id="22" name="TextBox 21">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grpSp>
        <p:nvGrpSpPr>
          <p:cNvPr id="26" name="Ομάδα 25"/>
          <p:cNvGrpSpPr/>
          <p:nvPr/>
        </p:nvGrpSpPr>
        <p:grpSpPr>
          <a:xfrm>
            <a:off x="3004210" y="3564379"/>
            <a:ext cx="1390650" cy="1016000"/>
            <a:chOff x="0" y="0"/>
            <a:chExt cx="1390650" cy="1016000"/>
          </a:xfrm>
        </p:grpSpPr>
        <p:pic>
          <p:nvPicPr>
            <p:cNvPr id="27" name="Grafik 597"/>
            <p:cNvPicPr/>
            <p:nvPr/>
          </p:nvPicPr>
          <p:blipFill>
            <a:blip r:embed="rId7">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8" name="TextBox 8"/>
            <p:cNvSpPr txBox="1"/>
            <p:nvPr/>
          </p:nvSpPr>
          <p:spPr>
            <a:xfrm rot="21000000">
              <a:off x="329199" y="495522"/>
              <a:ext cx="420370" cy="140697"/>
            </a:xfrm>
            <a:prstGeom prst="rect">
              <a:avLst/>
            </a:prstGeom>
            <a:solidFill>
              <a:srgbClr val="97B97F"/>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réalisé</a:t>
              </a:r>
              <a:endParaRPr lang="fr-FR" sz="1200" dirty="0">
                <a:effectLst/>
                <a:latin typeface="Times New Roman" panose="02020603050405020304" pitchFamily="18" charset="0"/>
                <a:ea typeface="MyriadPro-Regular"/>
                <a:cs typeface="Arial" panose="020B0604020202020204" pitchFamily="34" charset="0"/>
              </a:endParaRPr>
            </a:p>
          </p:txBody>
        </p:sp>
      </p:grpSp>
      <p:sp>
        <p:nvSpPr>
          <p:cNvPr id="19" name="TextBox 26">
            <a:extLst>
              <a:ext uri="{FF2B5EF4-FFF2-40B4-BE49-F238E27FC236}">
                <a16:creationId xmlns:a16="http://schemas.microsoft.com/office/drawing/2014/main" id="{2B686282-070E-E28F-E433-88B75B498181}"/>
              </a:ext>
            </a:extLst>
          </p:cNvPr>
          <p:cNvSpPr txBox="1"/>
          <p:nvPr/>
        </p:nvSpPr>
        <p:spPr>
          <a:xfrm rot="780000">
            <a:off x="3143709" y="5330290"/>
            <a:ext cx="847375" cy="226500"/>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dirty="0">
                <a:solidFill>
                  <a:srgbClr val="000000"/>
                </a:solidFill>
                <a:latin typeface="Calibri" panose="020F0502020204030204" pitchFamily="34" charset="0"/>
                <a:ea typeface="MyriadPro-Regular"/>
                <a:cs typeface="Times New Roman" panose="02020603050405020304" pitchFamily="18" charset="0"/>
              </a:rPr>
              <a:t>Non</a:t>
            </a: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 réalisé</a:t>
            </a:r>
            <a:endParaRPr lang="fr-FR" sz="1200" dirty="0">
              <a:effectLst/>
              <a:latin typeface="Times New Roman" panose="02020603050405020304" pitchFamily="18" charset="0"/>
              <a:ea typeface="MyriadPro-Regular"/>
              <a:cs typeface="Arial" panose="020B0604020202020204" pitchFamily="34" charset="0"/>
            </a:endParaRPr>
          </a:p>
        </p:txBody>
      </p:sp>
    </p:spTree>
    <p:extLst>
      <p:ext uri="{BB962C8B-B14F-4D97-AF65-F5344CB8AC3E}">
        <p14:creationId xmlns:p14="http://schemas.microsoft.com/office/powerpoint/2010/main" val="1524740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599" descr="Aquarell, Pinselstrich, Farbe, Abstrakt, Textur, Bürste">
            <a:extLst>
              <a:ext uri="{FF2B5EF4-FFF2-40B4-BE49-F238E27FC236}">
                <a16:creationId xmlns:a16="http://schemas.microsoft.com/office/drawing/2014/main" id="{DC018E17-B03F-40C0-81EB-BEC3FB6D74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bwMode="auto">
          <a:xfrm>
            <a:off x="180975" y="3952939"/>
            <a:ext cx="2908719" cy="1390863"/>
          </a:xfrm>
          <a:prstGeom prst="rect">
            <a:avLst/>
          </a:prstGeom>
          <a:noFill/>
          <a:ln>
            <a:noFill/>
          </a:ln>
          <a:extLst>
            <a:ext uri="{53640926-AAD7-44D8-BBD7-CCE9431645EC}">
              <a14:shadowObscured xmlns:a14="http://schemas.microsoft.com/office/drawing/2010/main"/>
            </a:ext>
          </a:extLst>
        </p:spPr>
      </p:pic>
      <p:grpSp>
        <p:nvGrpSpPr>
          <p:cNvPr id="22" name="Ομάδα 21"/>
          <p:cNvGrpSpPr/>
          <p:nvPr/>
        </p:nvGrpSpPr>
        <p:grpSpPr>
          <a:xfrm>
            <a:off x="3026040" y="4872225"/>
            <a:ext cx="1390650" cy="1016000"/>
            <a:chOff x="0" y="0"/>
            <a:chExt cx="1390650" cy="1016000"/>
          </a:xfrm>
        </p:grpSpPr>
        <p:pic>
          <p:nvPicPr>
            <p:cNvPr id="23" name="Grafik 598"/>
            <p:cNvPicPr/>
            <p:nvPr/>
          </p:nvPicPr>
          <p:blipFill>
            <a:blip r:embed="rId4">
              <a:extLst>
                <a:ext uri="{28A0092B-C50C-407E-A947-70E740481C1C}">
                  <a14:useLocalDpi xmlns:a14="http://schemas.microsoft.com/office/drawing/2010/main" val="0"/>
                </a:ext>
              </a:extLst>
            </a:blip>
            <a:srcRect/>
            <a:stretch>
              <a:fillRect/>
            </a:stretch>
          </p:blipFill>
          <p:spPr bwMode="auto">
            <a:xfrm rot="582219">
              <a:off x="0" y="0"/>
              <a:ext cx="1390650" cy="1016000"/>
            </a:xfrm>
            <a:prstGeom prst="rect">
              <a:avLst/>
            </a:prstGeom>
            <a:noFill/>
          </p:spPr>
        </p:pic>
        <p:sp>
          <p:nvSpPr>
            <p:cNvPr id="24" name="TextBox 26"/>
            <p:cNvSpPr txBox="1"/>
            <p:nvPr/>
          </p:nvSpPr>
          <p:spPr>
            <a:xfrm rot="780000">
              <a:off x="239170" y="429670"/>
              <a:ext cx="627380" cy="152618"/>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Pas réalisé</a:t>
              </a:r>
              <a:endParaRPr lang="fr-FR" sz="1200" dirty="0">
                <a:effectLst/>
                <a:latin typeface="Times New Roman" panose="02020603050405020304" pitchFamily="18" charset="0"/>
                <a:ea typeface="MyriadPro-Regular"/>
                <a:cs typeface="Arial" panose="020B0604020202020204" pitchFamily="34" charset="0"/>
              </a:endParaRPr>
            </a:p>
          </p:txBody>
        </p:sp>
      </p:grpSp>
      <p:grpSp>
        <p:nvGrpSpPr>
          <p:cNvPr id="25" name="Ομάδα 24"/>
          <p:cNvGrpSpPr/>
          <p:nvPr/>
        </p:nvGrpSpPr>
        <p:grpSpPr>
          <a:xfrm>
            <a:off x="3113849" y="3444939"/>
            <a:ext cx="1390650" cy="1016000"/>
            <a:chOff x="0" y="0"/>
            <a:chExt cx="1390650" cy="1016000"/>
          </a:xfrm>
        </p:grpSpPr>
        <p:pic>
          <p:nvPicPr>
            <p:cNvPr id="26" name="Grafik 597"/>
            <p:cNvPicPr/>
            <p:nvPr/>
          </p:nvPicPr>
          <p:blipFill>
            <a:blip r:embed="rId5">
              <a:extLst>
                <a:ext uri="{28A0092B-C50C-407E-A947-70E740481C1C}">
                  <a14:useLocalDpi xmlns:a14="http://schemas.microsoft.com/office/drawing/2010/main" val="0"/>
                </a:ext>
              </a:extLst>
            </a:blip>
            <a:srcRect/>
            <a:stretch>
              <a:fillRect/>
            </a:stretch>
          </p:blipFill>
          <p:spPr bwMode="auto">
            <a:xfrm rot="20905325">
              <a:off x="0" y="0"/>
              <a:ext cx="1390650" cy="1016000"/>
            </a:xfrm>
            <a:prstGeom prst="rect">
              <a:avLst/>
            </a:prstGeom>
            <a:noFill/>
          </p:spPr>
        </p:pic>
        <p:sp>
          <p:nvSpPr>
            <p:cNvPr id="27" name="TextBox 8"/>
            <p:cNvSpPr txBox="1"/>
            <p:nvPr/>
          </p:nvSpPr>
          <p:spPr>
            <a:xfrm rot="21000000">
              <a:off x="329199" y="495522"/>
              <a:ext cx="420370" cy="140697"/>
            </a:xfrm>
            <a:prstGeom prst="rect">
              <a:avLst/>
            </a:prstGeom>
            <a:solidFill>
              <a:srgbClr val="97B97F"/>
            </a:solidFill>
          </p:spPr>
          <p:txBody>
            <a:bodyPr wrap="square" lIns="0" tIns="0" rIns="0" bIns="0" rtlCol="0">
              <a:noAutofit/>
            </a:bodyPr>
            <a:lstStyle/>
            <a:p>
              <a:pPr algn="just">
                <a:lnSpc>
                  <a:spcPct val="130000"/>
                </a:lnSpc>
                <a:spcAft>
                  <a:spcPts val="0"/>
                </a:spcAft>
              </a:pP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réalisé</a:t>
              </a:r>
              <a:endParaRPr lang="fr-FR" sz="1200" dirty="0">
                <a:effectLst/>
                <a:latin typeface="Times New Roman" panose="02020603050405020304" pitchFamily="18" charset="0"/>
                <a:ea typeface="MyriadPro-Regular"/>
                <a:cs typeface="Arial" panose="020B0604020202020204" pitchFamily="34" charset="0"/>
              </a:endParaRPr>
            </a:p>
          </p:txBody>
        </p:sp>
      </p:grpSp>
      <p:pic>
        <p:nvPicPr>
          <p:cNvPr id="17" name="Grafik 4142">
            <a:extLst>
              <a:ext uri="{FF2B5EF4-FFF2-40B4-BE49-F238E27FC236}">
                <a16:creationId xmlns:a16="http://schemas.microsoft.com/office/drawing/2014/main" id="{71BE3C29-4F19-45DA-BAEA-489E89A40FCF}"/>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597335" y="2566829"/>
            <a:ext cx="7605954" cy="2322618"/>
          </a:xfrm>
          <a:prstGeom prst="rect">
            <a:avLst/>
          </a:prstGeom>
          <a:noFill/>
          <a:ln>
            <a:noFill/>
          </a:ln>
          <a:extLst>
            <a:ext uri="{53640926-AAD7-44D8-BBD7-CCE9431645EC}">
              <a14:shadowObscured xmlns:a14="http://schemas.microsoft.com/office/drawing/2010/main"/>
            </a:ext>
          </a:extLst>
        </p:spPr>
      </p:pic>
      <p:pic>
        <p:nvPicPr>
          <p:cNvPr id="18" name="Grafik 4144">
            <a:extLst>
              <a:ext uri="{FF2B5EF4-FFF2-40B4-BE49-F238E27FC236}">
                <a16:creationId xmlns:a16="http://schemas.microsoft.com/office/drawing/2014/main" id="{D9DE88C8-309A-405A-A4AA-7054669BEDB5}"/>
              </a:ext>
            </a:extLst>
          </p:cNvPr>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4383248" y="4881750"/>
            <a:ext cx="6152825" cy="1755119"/>
          </a:xfrm>
          <a:prstGeom prst="rect">
            <a:avLst/>
          </a:prstGeom>
          <a:noFill/>
          <a:ln>
            <a:noFill/>
          </a:ln>
          <a:extLst>
            <a:ext uri="{53640926-AAD7-44D8-BBD7-CCE9431645EC}">
              <a14:shadowObscured xmlns:a14="http://schemas.microsoft.com/office/drawing/2010/main"/>
            </a:ext>
          </a:extLst>
        </p:spPr>
      </p:pic>
      <p:pic>
        <p:nvPicPr>
          <p:cNvPr id="14" name="Grafik 609" descr="Aquarell, Pinselstrich, Farbe, Abstrakt, Textur, Bürste">
            <a:extLst>
              <a:ext uri="{FF2B5EF4-FFF2-40B4-BE49-F238E27FC236}">
                <a16:creationId xmlns:a16="http://schemas.microsoft.com/office/drawing/2014/main" id="{915B6311-38D0-4570-833E-F82CE5D294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89" r="1"/>
          <a:stretch/>
        </p:blipFill>
        <p:spPr bwMode="auto">
          <a:xfrm>
            <a:off x="38100" y="1570767"/>
            <a:ext cx="8335513" cy="1119887"/>
          </a:xfrm>
          <a:prstGeom prst="rect">
            <a:avLst/>
          </a:prstGeom>
          <a:noFill/>
          <a:ln>
            <a:noFill/>
          </a:ln>
          <a:extLst>
            <a:ext uri="{53640926-AAD7-44D8-BBD7-CCE9431645EC}">
              <a14:shadowObscured xmlns:a14="http://schemas.microsoft.com/office/drawing/2010/main"/>
            </a:ext>
          </a:extLst>
        </p:spPr>
      </p:pic>
      <p:pic>
        <p:nvPicPr>
          <p:cNvPr id="15" name="Grafik 4159" descr="Transparent Watercolor Arrow Png, Png Download - kindpng">
            <a:extLst>
              <a:ext uri="{FF2B5EF4-FFF2-40B4-BE49-F238E27FC236}">
                <a16:creationId xmlns:a16="http://schemas.microsoft.com/office/drawing/2014/main" id="{16F124F4-5ADA-475E-ACD8-01BD2B457C9D}"/>
              </a:ext>
            </a:extLst>
          </p:cNvPr>
          <p:cNvPicPr>
            <a:picLocks noChangeAspect="1"/>
          </p:cNvPicPr>
          <p:nvPr/>
        </p:nvPicPr>
        <p:blipFill>
          <a:blip r:embed="rId7" cstate="print">
            <a:clrChange>
              <a:clrFrom>
                <a:srgbClr val="F7F7F7"/>
              </a:clrFrom>
              <a:clrTo>
                <a:srgbClr val="F7F7F7">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99854" y="1567758"/>
            <a:ext cx="1391285" cy="1012190"/>
          </a:xfrm>
          <a:prstGeom prst="rect">
            <a:avLst/>
          </a:prstGeom>
          <a:noFill/>
          <a:ln>
            <a:noFill/>
          </a:ln>
        </p:spPr>
      </p:pic>
      <p:sp>
        <p:nvSpPr>
          <p:cNvPr id="2" name="Τίτλος 1">
            <a:extLst>
              <a:ext uri="{FF2B5EF4-FFF2-40B4-BE49-F238E27FC236}">
                <a16:creationId xmlns:a16="http://schemas.microsoft.com/office/drawing/2014/main" id="{A2A42043-B2DD-45BE-8F8C-35D42902CFDB}"/>
              </a:ext>
            </a:extLst>
          </p:cNvPr>
          <p:cNvSpPr>
            <a:spLocks noGrp="1"/>
          </p:cNvSpPr>
          <p:nvPr>
            <p:ph type="title"/>
          </p:nvPr>
        </p:nvSpPr>
        <p:spPr/>
        <p:txBody>
          <a:bodyPr/>
          <a:lstStyle/>
          <a:p>
            <a:r>
              <a:rPr lang="fr-FR" dirty="0"/>
              <a:t>Plaisir &amp; sentiments</a:t>
            </a:r>
          </a:p>
        </p:txBody>
      </p:sp>
      <p:sp>
        <p:nvSpPr>
          <p:cNvPr id="11" name="TextBox 10">
            <a:extLst>
              <a:ext uri="{FF2B5EF4-FFF2-40B4-BE49-F238E27FC236}">
                <a16:creationId xmlns:a16="http://schemas.microsoft.com/office/drawing/2014/main" id="{75E9ED62-A3A7-4EE3-BE0F-87312A600C51}"/>
              </a:ext>
            </a:extLst>
          </p:cNvPr>
          <p:cNvSpPr txBox="1"/>
          <p:nvPr/>
        </p:nvSpPr>
        <p:spPr>
          <a:xfrm>
            <a:off x="4968681" y="2744267"/>
            <a:ext cx="6740422" cy="1980799"/>
          </a:xfrm>
          <a:prstGeom prst="rect">
            <a:avLst/>
          </a:prstGeom>
          <a:noFill/>
        </p:spPr>
        <p:txBody>
          <a:bodyPr wrap="square">
            <a:spAutoFit/>
          </a:bodyPr>
          <a:lstStyle/>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Aventureux  |  Curiosité |  Humour  </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Découvrir quelque chose de nouveau</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Développement  |  Croissance |  Explorer les limites  </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Flux |  Joie  |  Étonnement |  Légèreté</a:t>
            </a:r>
          </a:p>
        </p:txBody>
      </p:sp>
      <p:sp>
        <p:nvSpPr>
          <p:cNvPr id="12" name="TextBox 11">
            <a:extLst>
              <a:ext uri="{FF2B5EF4-FFF2-40B4-BE49-F238E27FC236}">
                <a16:creationId xmlns:a16="http://schemas.microsoft.com/office/drawing/2014/main" id="{725E5BD2-DE23-4435-A762-D895F75BCD2D}"/>
              </a:ext>
            </a:extLst>
          </p:cNvPr>
          <p:cNvSpPr txBox="1"/>
          <p:nvPr/>
        </p:nvSpPr>
        <p:spPr>
          <a:xfrm>
            <a:off x="4836697" y="4990081"/>
            <a:ext cx="5116927" cy="1483035"/>
          </a:xfrm>
          <a:prstGeom prst="rect">
            <a:avLst/>
          </a:prstGeom>
          <a:noFill/>
        </p:spPr>
        <p:txBody>
          <a:bodyPr wrap="square">
            <a:spAutoFit/>
          </a:bodyPr>
          <a:lstStyle/>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Nervosité  |  Tension</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Perte de conduite |  Manque d’écoute</a:t>
            </a:r>
          </a:p>
          <a:p>
            <a:pPr>
              <a:lnSpc>
                <a:spcPct val="107000"/>
              </a:lnSpc>
              <a:spcAft>
                <a:spcPts val="800"/>
              </a:spcAft>
            </a:pPr>
            <a:r>
              <a:rPr lang="fr-FR" sz="2400" b="1" i="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Ennui  |  Se sentir bloqué</a:t>
            </a:r>
          </a:p>
        </p:txBody>
      </p:sp>
      <p:sp>
        <p:nvSpPr>
          <p:cNvPr id="16" name="Ορθογώνιο 15">
            <a:extLst>
              <a:ext uri="{FF2B5EF4-FFF2-40B4-BE49-F238E27FC236}">
                <a16:creationId xmlns:a16="http://schemas.microsoft.com/office/drawing/2014/main" id="{61805A01-AABA-4481-A55C-84222C199E18}"/>
              </a:ext>
            </a:extLst>
          </p:cNvPr>
          <p:cNvSpPr/>
          <p:nvPr/>
        </p:nvSpPr>
        <p:spPr>
          <a:xfrm>
            <a:off x="1676400" y="1728965"/>
            <a:ext cx="6143625" cy="646331"/>
          </a:xfrm>
          <a:prstGeom prst="rect">
            <a:avLst/>
          </a:prstGeom>
          <a:noFill/>
        </p:spPr>
        <p:txBody>
          <a:bodyPr wrap="square" lIns="91440" tIns="45720" rIns="91440" bIns="45720">
            <a:spAutoFit/>
          </a:bodyPr>
          <a:lstStyle/>
          <a:p>
            <a:r>
              <a:rPr lang="fr-FR" sz="3600" b="1" dirty="0">
                <a:ln w="12700" cmpd="sng">
                  <a:solidFill>
                    <a:srgbClr val="0170B3"/>
                  </a:solidFill>
                  <a:prstDash val="solid"/>
                </a:ln>
                <a:solidFill>
                  <a:schemeClr val="bg1"/>
                </a:solidFill>
              </a:rPr>
              <a:t>Besoin                      Sentiment </a:t>
            </a:r>
            <a:endParaRPr lang="fr-FR" sz="3600" b="1" cap="none" spc="0" dirty="0">
              <a:ln w="12700" cmpd="sng">
                <a:solidFill>
                  <a:srgbClr val="0170B3"/>
                </a:solidFill>
                <a:prstDash val="solid"/>
              </a:ln>
              <a:solidFill>
                <a:schemeClr val="bg1"/>
              </a:solidFill>
              <a:effectLst/>
            </a:endParaRPr>
          </a:p>
        </p:txBody>
      </p:sp>
      <p:sp>
        <p:nvSpPr>
          <p:cNvPr id="4" name="Διάγραμμα ροής: Γραμμή σύνδεσης 3">
            <a:extLst>
              <a:ext uri="{FF2B5EF4-FFF2-40B4-BE49-F238E27FC236}">
                <a16:creationId xmlns:a16="http://schemas.microsoft.com/office/drawing/2014/main" id="{F48C198D-AC49-4E50-A20B-377A0996D20C}"/>
              </a:ext>
            </a:extLst>
          </p:cNvPr>
          <p:cNvSpPr/>
          <p:nvPr/>
        </p:nvSpPr>
        <p:spPr>
          <a:xfrm>
            <a:off x="0" y="4018413"/>
            <a:ext cx="3256084" cy="1137773"/>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FR" sz="3200" b="1" dirty="0">
                <a:solidFill>
                  <a:schemeClr val="bg1"/>
                </a:solidFill>
                <a:effectLst>
                  <a:outerShdw blurRad="38100" dist="38100" dir="2700000" algn="tl">
                    <a:srgbClr val="000000">
                      <a:alpha val="43137"/>
                    </a:srgbClr>
                  </a:outerShdw>
                </a:effectLst>
                <a:latin typeface="Calibri" panose="020F0502020204030204" pitchFamily="34" charset="0"/>
              </a:rPr>
              <a:t>Plaisir</a:t>
            </a:r>
          </a:p>
        </p:txBody>
      </p:sp>
      <p:sp>
        <p:nvSpPr>
          <p:cNvPr id="21" name="TextBox 20">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sp>
        <p:nvSpPr>
          <p:cNvPr id="19" name="TextBox 26">
            <a:extLst>
              <a:ext uri="{FF2B5EF4-FFF2-40B4-BE49-F238E27FC236}">
                <a16:creationId xmlns:a16="http://schemas.microsoft.com/office/drawing/2014/main" id="{CEC0F6A5-D475-A47F-42FD-5A9BB7E0DD2C}"/>
              </a:ext>
            </a:extLst>
          </p:cNvPr>
          <p:cNvSpPr txBox="1"/>
          <p:nvPr/>
        </p:nvSpPr>
        <p:spPr>
          <a:xfrm rot="780000">
            <a:off x="3155212" y="5307630"/>
            <a:ext cx="847375" cy="226500"/>
          </a:xfrm>
          <a:prstGeom prst="rect">
            <a:avLst/>
          </a:prstGeom>
          <a:solidFill>
            <a:srgbClr val="D69162"/>
          </a:solidFill>
        </p:spPr>
        <p:txBody>
          <a:bodyPr wrap="square" lIns="0" tIns="0" rIns="0" bIns="0" rtlCol="0">
            <a:noAutofit/>
          </a:bodyPr>
          <a:lstStyle/>
          <a:p>
            <a:pPr algn="just">
              <a:lnSpc>
                <a:spcPct val="130000"/>
              </a:lnSpc>
              <a:spcAft>
                <a:spcPts val="0"/>
              </a:spcAft>
            </a:pPr>
            <a:r>
              <a:rPr lang="fr-FR" sz="1100" b="1" dirty="0">
                <a:solidFill>
                  <a:srgbClr val="000000"/>
                </a:solidFill>
                <a:latin typeface="Calibri" panose="020F0502020204030204" pitchFamily="34" charset="0"/>
                <a:ea typeface="MyriadPro-Regular"/>
                <a:cs typeface="Times New Roman" panose="02020603050405020304" pitchFamily="18" charset="0"/>
              </a:rPr>
              <a:t>Non</a:t>
            </a:r>
            <a:r>
              <a:rPr lang="fr-FR" sz="1100" b="1" kern="1200" dirty="0">
                <a:solidFill>
                  <a:srgbClr val="000000"/>
                </a:solidFill>
                <a:effectLst/>
                <a:latin typeface="Calibri" panose="020F0502020204030204" pitchFamily="34" charset="0"/>
                <a:ea typeface="MyriadPro-Regular"/>
                <a:cs typeface="Times New Roman" panose="02020603050405020304" pitchFamily="18" charset="0"/>
              </a:rPr>
              <a:t> réalisé</a:t>
            </a:r>
            <a:endParaRPr lang="fr-FR" sz="1200" dirty="0">
              <a:effectLst/>
              <a:latin typeface="Times New Roman" panose="02020603050405020304" pitchFamily="18" charset="0"/>
              <a:ea typeface="MyriadPro-Regular"/>
              <a:cs typeface="Arial" panose="020B0604020202020204" pitchFamily="34" charset="0"/>
            </a:endParaRPr>
          </a:p>
        </p:txBody>
      </p:sp>
    </p:spTree>
    <p:extLst>
      <p:ext uri="{BB962C8B-B14F-4D97-AF65-F5344CB8AC3E}">
        <p14:creationId xmlns:p14="http://schemas.microsoft.com/office/powerpoint/2010/main" val="396733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F10116-AB9C-4800-A0D1-BD2CA385E187}"/>
              </a:ext>
            </a:extLst>
          </p:cNvPr>
          <p:cNvSpPr>
            <a:spLocks noGrp="1"/>
          </p:cNvSpPr>
          <p:nvPr>
            <p:ph type="title"/>
          </p:nvPr>
        </p:nvSpPr>
        <p:spPr/>
        <p:txBody>
          <a:bodyPr/>
          <a:lstStyle/>
          <a:p>
            <a:r>
              <a:rPr lang="fr-FR" dirty="0"/>
              <a:t>Observer et améliorer</a:t>
            </a:r>
          </a:p>
        </p:txBody>
      </p:sp>
      <p:sp>
        <p:nvSpPr>
          <p:cNvPr id="3" name="Θέση περιεχομένου 2">
            <a:extLst>
              <a:ext uri="{FF2B5EF4-FFF2-40B4-BE49-F238E27FC236}">
                <a16:creationId xmlns:a16="http://schemas.microsoft.com/office/drawing/2014/main" id="{977030B7-D8F6-4D03-A599-D2CC30528FBD}"/>
              </a:ext>
            </a:extLst>
          </p:cNvPr>
          <p:cNvSpPr>
            <a:spLocks noGrp="1"/>
          </p:cNvSpPr>
          <p:nvPr>
            <p:ph idx="1"/>
          </p:nvPr>
        </p:nvSpPr>
        <p:spPr/>
        <p:txBody>
          <a:bodyPr>
            <a:normAutofit/>
          </a:bodyPr>
          <a:lstStyle/>
          <a:p>
            <a:pPr marL="0" indent="0">
              <a:spcAft>
                <a:spcPts val="1200"/>
              </a:spcAft>
              <a:buNone/>
            </a:pPr>
            <a:r>
              <a:rPr lang="fr-FR" sz="2400" dirty="0">
                <a:latin typeface="Calibri" panose="020F0502020204030204" pitchFamily="34" charset="0"/>
                <a:ea typeface="Calibri" panose="020F0502020204030204" pitchFamily="34" charset="0"/>
              </a:rPr>
              <a:t>Vous connaissez certainement la plupart des sentiments énumérés ci-dessus de vous-même ou d'autres personnes. </a:t>
            </a:r>
          </a:p>
          <a:p>
            <a:pPr>
              <a:spcAft>
                <a:spcPts val="1200"/>
              </a:spcAft>
              <a:buFont typeface="Wingdings" panose="05000000000000000000" pitchFamily="2" charset="2"/>
              <a:buChar char="ü"/>
            </a:pPr>
            <a:r>
              <a:rPr lang="fr-FR" sz="2400" dirty="0">
                <a:latin typeface="Calibri" panose="020F0502020204030204" pitchFamily="34" charset="0"/>
                <a:ea typeface="Calibri" panose="020F0502020204030204" pitchFamily="34" charset="0"/>
              </a:rPr>
              <a:t>Si vous voulez maintenant continuer avec cette nouvelle connaissance, vous pouvez maintenant </a:t>
            </a:r>
            <a:r>
              <a:rPr lang="fr-FR" sz="2400" b="1" dirty="0">
                <a:latin typeface="Calibri" panose="020F0502020204030204" pitchFamily="34" charset="0"/>
                <a:ea typeface="Calibri" panose="020F0502020204030204" pitchFamily="34" charset="0"/>
              </a:rPr>
              <a:t>observer vous-même et les autres</a:t>
            </a:r>
            <a:r>
              <a:rPr lang="fr-FR" sz="2400" dirty="0">
                <a:latin typeface="Calibri" panose="020F0502020204030204" pitchFamily="34" charset="0"/>
                <a:ea typeface="Calibri" panose="020F0502020204030204" pitchFamily="34" charset="0"/>
              </a:rPr>
              <a:t>, quels besoins fondamentaux sont actuellement satisfaits chez vous. </a:t>
            </a:r>
          </a:p>
          <a:p>
            <a:pPr>
              <a:spcAft>
                <a:spcPts val="1200"/>
              </a:spcAft>
              <a:buFont typeface="Wingdings" panose="05000000000000000000" pitchFamily="2" charset="2"/>
              <a:buChar char="ü"/>
            </a:pPr>
            <a:r>
              <a:rPr lang="fr-FR" sz="2400" dirty="0">
                <a:latin typeface="Calibri" panose="020F0502020204030204" pitchFamily="34" charset="0"/>
                <a:ea typeface="Calibri" panose="020F0502020204030204" pitchFamily="34" charset="0"/>
              </a:rPr>
              <a:t>Si vous éprouvez des </a:t>
            </a:r>
            <a:r>
              <a:rPr lang="fr-FR" sz="2400" b="1" dirty="0">
                <a:latin typeface="Calibri" panose="020F0502020204030204" pitchFamily="34" charset="0"/>
                <a:ea typeface="Calibri" panose="020F0502020204030204" pitchFamily="34" charset="0"/>
              </a:rPr>
              <a:t>sentiments désagréables</a:t>
            </a:r>
            <a:r>
              <a:rPr lang="fr-FR" sz="2400" dirty="0">
                <a:latin typeface="Calibri" panose="020F0502020204030204" pitchFamily="34" charset="0"/>
                <a:ea typeface="Calibri" panose="020F0502020204030204" pitchFamily="34" charset="0"/>
              </a:rPr>
              <a:t>, vous pouvez vous demander quel besoin fondamental pourrait en être la cause. </a:t>
            </a:r>
          </a:p>
          <a:p>
            <a:pPr>
              <a:spcAft>
                <a:spcPts val="1200"/>
              </a:spcAft>
              <a:buFont typeface="Wingdings" panose="05000000000000000000" pitchFamily="2" charset="2"/>
              <a:buChar char="ü"/>
            </a:pPr>
            <a:r>
              <a:rPr lang="fr-FR" sz="2400" dirty="0">
                <a:latin typeface="Calibri" panose="020F0502020204030204" pitchFamily="34" charset="0"/>
                <a:ea typeface="Calibri" panose="020F0502020204030204" pitchFamily="34" charset="0"/>
              </a:rPr>
              <a:t>Si vous parvenez à trouver de quel besoin il s'agit, il vous sera beaucoup </a:t>
            </a:r>
            <a:r>
              <a:rPr lang="fr-FR" sz="2400" b="1" dirty="0">
                <a:latin typeface="Calibri" panose="020F0502020204030204" pitchFamily="34" charset="0"/>
                <a:ea typeface="Calibri" panose="020F0502020204030204" pitchFamily="34" charset="0"/>
              </a:rPr>
              <a:t>plus facile et rapide d'améliorer votre situation</a:t>
            </a:r>
            <a:r>
              <a:rPr lang="fr-FR" sz="2400" dirty="0">
                <a:latin typeface="Calibri" panose="020F0502020204030204" pitchFamily="34" charset="0"/>
                <a:ea typeface="Calibri" panose="020F0502020204030204" pitchFamily="34" charset="0"/>
              </a:rPr>
              <a:t>.</a:t>
            </a:r>
          </a:p>
        </p:txBody>
      </p:sp>
      <p:sp>
        <p:nvSpPr>
          <p:cNvPr id="6" name="TextBox 5">
            <a:extLst>
              <a:ext uri="{FF2B5EF4-FFF2-40B4-BE49-F238E27FC236}">
                <a16:creationId xmlns:a16="http://schemas.microsoft.com/office/drawing/2014/main" id="{C917EF90-D554-44E2-B3F8-FA006C104693}"/>
              </a:ext>
            </a:extLst>
          </p:cNvPr>
          <p:cNvSpPr txBox="1"/>
          <p:nvPr/>
        </p:nvSpPr>
        <p:spPr>
          <a:xfrm>
            <a:off x="7372351" y="0"/>
            <a:ext cx="4830938"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Qu’arrive-t-il lorsqu’un besoin n’est pas satisfait</a:t>
            </a:r>
          </a:p>
        </p:txBody>
      </p:sp>
    </p:spTree>
    <p:extLst>
      <p:ext uri="{BB962C8B-B14F-4D97-AF65-F5344CB8AC3E}">
        <p14:creationId xmlns:p14="http://schemas.microsoft.com/office/powerpoint/2010/main" val="1847662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659224" y="4442083"/>
            <a:ext cx="7856376" cy="1500187"/>
          </a:xfrm>
        </p:spPr>
        <p:txBody>
          <a:bodyPr>
            <a:normAutofit/>
          </a:bodyPr>
          <a:lstStyle/>
          <a:p>
            <a:r>
              <a:rPr lang="fr-FR" sz="3200" dirty="0">
                <a:solidFill>
                  <a:srgbClr val="FBE82A"/>
                </a:solidFill>
                <a:effectLst>
                  <a:outerShdw blurRad="38100" dist="38100" dir="2700000" algn="tl">
                    <a:srgbClr val="000000">
                      <a:alpha val="43137"/>
                    </a:srgbClr>
                  </a:outerShdw>
                </a:effectLst>
              </a:rPr>
              <a:t>1.4</a:t>
            </a:r>
            <a:r>
              <a:rPr lang="fr-FR" sz="5400" dirty="0">
                <a:solidFill>
                  <a:srgbClr val="FBE82A"/>
                </a:solidFill>
                <a:effectLst>
                  <a:outerShdw blurRad="38100" dist="38100" dir="2700000" algn="tl">
                    <a:srgbClr val="000000">
                      <a:alpha val="43137"/>
                    </a:srgbClr>
                  </a:outerShdw>
                </a:effectLst>
              </a:rPr>
              <a:t> Exercices</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39" y="-482679"/>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7988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26F9FF-62B7-42D3-9000-A676A3223F88}"/>
              </a:ext>
            </a:extLst>
          </p:cNvPr>
          <p:cNvSpPr>
            <a:spLocks noGrp="1"/>
          </p:cNvSpPr>
          <p:nvPr>
            <p:ph type="title"/>
          </p:nvPr>
        </p:nvSpPr>
        <p:spPr/>
        <p:txBody>
          <a:bodyPr/>
          <a:lstStyle/>
          <a:p>
            <a:r>
              <a:rPr lang="fr-FR" dirty="0"/>
              <a:t>Exercices</a:t>
            </a:r>
          </a:p>
        </p:txBody>
      </p:sp>
      <p:sp>
        <p:nvSpPr>
          <p:cNvPr id="3" name="Θέση περιεχομένου 2">
            <a:extLst>
              <a:ext uri="{FF2B5EF4-FFF2-40B4-BE49-F238E27FC236}">
                <a16:creationId xmlns:a16="http://schemas.microsoft.com/office/drawing/2014/main" id="{4AD34013-DE44-4BB1-BF25-5E65EA657D1E}"/>
              </a:ext>
            </a:extLst>
          </p:cNvPr>
          <p:cNvSpPr>
            <a:spLocks noGrp="1"/>
          </p:cNvSpPr>
          <p:nvPr>
            <p:ph idx="1"/>
          </p:nvPr>
        </p:nvSpPr>
        <p:spPr/>
        <p:txBody>
          <a:bodyPr>
            <a:normAutofit fontScale="92500" lnSpcReduction="10000"/>
          </a:bodyPr>
          <a:lstStyle/>
          <a:p>
            <a:pPr marL="0" indent="0">
              <a:lnSpc>
                <a:spcPct val="107000"/>
              </a:lnSpc>
              <a:spcAft>
                <a:spcPts val="800"/>
              </a:spcAft>
              <a:buNone/>
            </a:pPr>
            <a:r>
              <a:rPr lang="fr-FR" sz="2400" b="1" dirty="0">
                <a:latin typeface="Calibri" panose="020F0502020204030204" pitchFamily="34" charset="0"/>
                <a:ea typeface="Calibri" panose="020F0502020204030204" pitchFamily="34" charset="0"/>
              </a:rPr>
              <a:t>Vous trouverez ici des exercices pour vous familiariser avec vos besoins fondamentaux. </a:t>
            </a:r>
          </a:p>
          <a:p>
            <a:r>
              <a:rPr lang="fr-FR" dirty="0"/>
              <a:t>Nous vous recommandons d'</a:t>
            </a:r>
            <a:r>
              <a:rPr lang="fr-FR" b="1" dirty="0"/>
              <a:t>abord de faire chacun des exercices seul</a:t>
            </a:r>
            <a:r>
              <a:rPr lang="fr-FR" dirty="0"/>
              <a:t>. Prenez votre temps et assurez-vous que vous n'êtes pas dérangé. </a:t>
            </a:r>
          </a:p>
          <a:p>
            <a:pPr lvl="1"/>
            <a:r>
              <a:rPr lang="fr-FR" dirty="0"/>
              <a:t>Si vous ne savez pas exactement de quel(s) besoin(s) fondamental(aux) il s'agit, consultez à nouveau.</a:t>
            </a:r>
            <a:endParaRPr lang="fr-FR" dirty="0">
              <a:solidFill>
                <a:srgbClr val="FF0000"/>
              </a:solidFill>
            </a:endParaRPr>
          </a:p>
          <a:p>
            <a:r>
              <a:rPr lang="fr-FR" dirty="0"/>
              <a:t>Ensuite, vous pouvez </a:t>
            </a:r>
            <a:r>
              <a:rPr lang="fr-FR" b="1" dirty="0"/>
              <a:t>discuter de chaque exercice avec un ami</a:t>
            </a:r>
            <a:r>
              <a:rPr lang="fr-FR" dirty="0"/>
              <a:t>. Êtes-vous parvenus aux mêmes résultats ? Discutez-en brièvement et dites à l'autre ce que vous pensez. Il ne s'agit pas d'avoir raison ou de savoir mieux que les autres. Il s'agit de partager vos idées, d'écouter votre ami et d'apprendre les uns des autres.</a:t>
            </a:r>
            <a:endParaRPr lang="fr-FR" sz="2400" b="1"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9AD1F22C-3B40-452F-AF82-0486F29729E4}"/>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Tree>
    <p:extLst>
      <p:ext uri="{BB962C8B-B14F-4D97-AF65-F5344CB8AC3E}">
        <p14:creationId xmlns:p14="http://schemas.microsoft.com/office/powerpoint/2010/main" val="6556853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638" descr="Aquarell, Pinselstrich, Farbe, Abstrakt, Textur, Bürste">
            <a:extLst>
              <a:ext uri="{FF2B5EF4-FFF2-40B4-BE49-F238E27FC236}">
                <a16:creationId xmlns:a16="http://schemas.microsoft.com/office/drawing/2014/main" id="{0522E7FE-69F5-4AE9-9D64-1272ADA7D4C6}"/>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1" y="634858"/>
            <a:ext cx="11956026" cy="792314"/>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lstStyle/>
          <a:p>
            <a:r>
              <a:rPr lang="fr-FR" dirty="0">
                <a:solidFill>
                  <a:schemeClr val="tx1"/>
                </a:solidFill>
              </a:rPr>
              <a:t>Exercice 1: vos succès personnels passés</a:t>
            </a:r>
          </a:p>
        </p:txBody>
      </p:sp>
      <p:sp>
        <p:nvSpPr>
          <p:cNvPr id="3" name="Θέση περιεχομένου 2">
            <a:extLst>
              <a:ext uri="{FF2B5EF4-FFF2-40B4-BE49-F238E27FC236}">
                <a16:creationId xmlns:a16="http://schemas.microsoft.com/office/drawing/2014/main" id="{D2D373E0-D4DE-492A-AA03-292B437016CB}"/>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593912741"/>
              </p:ext>
            </p:extLst>
          </p:nvPr>
        </p:nvGraphicFramePr>
        <p:xfrm>
          <a:off x="982133" y="1407229"/>
          <a:ext cx="8917946" cy="5394960"/>
        </p:xfrm>
        <a:graphic>
          <a:graphicData uri="http://schemas.openxmlformats.org/drawingml/2006/table">
            <a:tbl>
              <a:tblPr firstRow="1" bandRow="1">
                <a:tableStyleId>{17292A2E-F333-43FB-9621-5CBBE7FDCDCB}</a:tableStyleId>
              </a:tblPr>
              <a:tblGrid>
                <a:gridCol w="8917946">
                  <a:extLst>
                    <a:ext uri="{9D8B030D-6E8A-4147-A177-3AD203B41FA5}">
                      <a16:colId xmlns:a16="http://schemas.microsoft.com/office/drawing/2014/main" val="3036613767"/>
                    </a:ext>
                  </a:extLst>
                </a:gridCol>
              </a:tblGrid>
              <a:tr h="370840">
                <a:tc>
                  <a:txBody>
                    <a:bodyPr/>
                    <a:lstStyle/>
                    <a:p>
                      <a:r>
                        <a:rPr lang="fr-FR" sz="1800" b="0" kern="1200" dirty="0">
                          <a:solidFill>
                            <a:srgbClr val="0070C0"/>
                          </a:solidFill>
                          <a:effectLst/>
                          <a:latin typeface="+mn-lt"/>
                          <a:ea typeface="+mn-ea"/>
                          <a:cs typeface="+mn-cs"/>
                        </a:rPr>
                        <a:t>Rappelez-vous une situation dans votre vie où vous étiez vraiment fier de vous.</a:t>
                      </a:r>
                    </a:p>
                    <a:p>
                      <a:r>
                        <a:rPr lang="fr-FR" sz="1800" b="0" kern="1200" dirty="0">
                          <a:solidFill>
                            <a:srgbClr val="0070C0"/>
                          </a:solidFill>
                          <a:effectLst/>
                          <a:latin typeface="+mn-lt"/>
                          <a:ea typeface="+mn-ea"/>
                          <a:cs typeface="+mn-cs"/>
                        </a:rPr>
                        <a:t>Décrivez brièvement cette situation</a:t>
                      </a:r>
                      <a:r>
                        <a:rPr lang="en-GB" sz="1800" b="0" kern="1200" dirty="0">
                          <a:solidFill>
                            <a:srgbClr val="0070C0"/>
                          </a:solidFill>
                          <a:effectLst/>
                          <a:latin typeface="+mn-lt"/>
                          <a:ea typeface="+mn-ea"/>
                          <a:cs typeface="+mn-cs"/>
                        </a:rPr>
                        <a:t>:</a:t>
                      </a:r>
                      <a:endParaRPr lang="el-GR" sz="1800" b="0" kern="1200" dirty="0">
                        <a:solidFill>
                          <a:srgbClr val="0070C0"/>
                        </a:solidFill>
                        <a:effectLst/>
                        <a:latin typeface="+mn-lt"/>
                        <a:ea typeface="+mn-ea"/>
                        <a:cs typeface="+mn-cs"/>
                      </a:endParaRP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De quoi étiez-vous fier exactement ?</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Comment l'avez-vous ressenti dans votre corps ? </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Lesquelles de vos capacités étaient impliquées dans ce sentiment de réussite ?</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Imaginez que vous revivez cette expérience maintenant et que vous êtes en plein dedans, plein de fierté et de confiance en vous - avec quelle attitude allez-vous maîtriser les défis futurs</a:t>
                      </a:r>
                      <a:r>
                        <a:rPr lang="en-GB" sz="1800" b="0" kern="1200" dirty="0">
                          <a:solidFill>
                            <a:srgbClr val="0070C0"/>
                          </a:solidFill>
                          <a:effectLst/>
                          <a:latin typeface="+mn-lt"/>
                          <a:ea typeface="+mn-ea"/>
                          <a:cs typeface="+mn-cs"/>
                        </a:rPr>
                        <a:t>?</a:t>
                      </a:r>
                      <a:endParaRPr lang="el-GR" b="0" dirty="0">
                        <a:solidFill>
                          <a:srgbClr val="0070C0"/>
                        </a:solidFill>
                        <a:effectLst/>
                      </a:endParaRPr>
                    </a:p>
                  </a:txBody>
                  <a:tcPr>
                    <a:solidFill>
                      <a:schemeClr val="bg2"/>
                    </a:solidFill>
                  </a:tcPr>
                </a:tc>
                <a:extLst>
                  <a:ext uri="{0D108BD9-81ED-4DB2-BD59-A6C34878D82A}">
                    <a16:rowId xmlns:a16="http://schemas.microsoft.com/office/drawing/2014/main" val="600370016"/>
                  </a:ext>
                </a:extLst>
              </a:tr>
              <a:tr h="370840">
                <a:tc>
                  <a:txBody>
                    <a:bodyPr/>
                    <a:lstStyle/>
                    <a:p>
                      <a:r>
                        <a:rPr lang="en-GB" sz="1800" kern="1200" dirty="0" err="1">
                          <a:solidFill>
                            <a:schemeClr val="tx1"/>
                          </a:solidFill>
                          <a:effectLst/>
                          <a:latin typeface="+mn-lt"/>
                          <a:ea typeface="+mn-ea"/>
                          <a:cs typeface="+mn-cs"/>
                        </a:rPr>
                        <a:t>Vos</a:t>
                      </a:r>
                      <a:r>
                        <a:rPr lang="en-GB" sz="1800" kern="1200" dirty="0">
                          <a:solidFill>
                            <a:schemeClr val="tx1"/>
                          </a:solidFill>
                          <a:effectLst/>
                          <a:latin typeface="+mn-lt"/>
                          <a:ea typeface="+mn-ea"/>
                          <a:cs typeface="+mn-cs"/>
                        </a:rPr>
                        <a:t> notes</a:t>
                      </a: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n-GB" sz="1800" kern="1200" dirty="0">
                        <a:solidFill>
                          <a:schemeClr val="tx1"/>
                        </a:solidFill>
                        <a:effectLst>
                          <a:outerShdw blurRad="38100" dist="38100" dir="2700000" algn="tl">
                            <a:srgbClr val="000000">
                              <a:alpha val="43137"/>
                            </a:srgbClr>
                          </a:outerShdw>
                        </a:effectLst>
                        <a:latin typeface="+mn-lt"/>
                        <a:ea typeface="+mn-ea"/>
                        <a:cs typeface="+mn-cs"/>
                      </a:endParaRPr>
                    </a:p>
                    <a:p>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5757A50E-B507-411A-A1D2-B1AD8548D0ED}"/>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7" name="TextBox 6">
            <a:extLst>
              <a:ext uri="{FF2B5EF4-FFF2-40B4-BE49-F238E27FC236}">
                <a16:creationId xmlns:a16="http://schemas.microsoft.com/office/drawing/2014/main" id="{81680F61-AE33-4A68-9ACF-9093CBD6D919}"/>
              </a:ext>
            </a:extLst>
          </p:cNvPr>
          <p:cNvSpPr txBox="1"/>
          <p:nvPr/>
        </p:nvSpPr>
        <p:spPr>
          <a:xfrm>
            <a:off x="10253562" y="2717284"/>
            <a:ext cx="1309788" cy="646331"/>
          </a:xfrm>
          <a:prstGeom prst="rect">
            <a:avLst/>
          </a:prstGeom>
          <a:noFill/>
        </p:spPr>
        <p:txBody>
          <a:bodyPr wrap="square" rtlCol="0">
            <a:spAutoFit/>
          </a:bodyPr>
          <a:lstStyle/>
          <a:p>
            <a:pPr algn="ctr"/>
            <a:r>
              <a:rPr lang="fr-FR" dirty="0">
                <a:solidFill>
                  <a:srgbClr val="1A7EBA"/>
                </a:solidFill>
              </a:rPr>
              <a:t>Téléchargez l'exercice !</a:t>
            </a:r>
          </a:p>
        </p:txBody>
      </p:sp>
      <p:sp>
        <p:nvSpPr>
          <p:cNvPr id="8" name="TextBox 7">
            <a:extLst>
              <a:ext uri="{FF2B5EF4-FFF2-40B4-BE49-F238E27FC236}">
                <a16:creationId xmlns:a16="http://schemas.microsoft.com/office/drawing/2014/main" id="{A1B9D6EA-838E-40AA-BECB-39947E603E49}"/>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Tree>
    <p:extLst>
      <p:ext uri="{BB962C8B-B14F-4D97-AF65-F5344CB8AC3E}">
        <p14:creationId xmlns:p14="http://schemas.microsoft.com/office/powerpoint/2010/main" val="482375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fontScale="90000"/>
          </a:bodyPr>
          <a:lstStyle/>
          <a:p>
            <a:r>
              <a:rPr lang="fr-FR" dirty="0">
                <a:solidFill>
                  <a:schemeClr val="tx1"/>
                </a:solidFill>
              </a:rPr>
              <a:t>Exercice 2: Votre manière d’apprendre. De quoi avez vous besoin pour bien apprendre une leçon?</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319634928"/>
              </p:ext>
            </p:extLst>
          </p:nvPr>
        </p:nvGraphicFramePr>
        <p:xfrm>
          <a:off x="838199" y="1788211"/>
          <a:ext cx="9382907" cy="5221105"/>
        </p:xfrm>
        <a:graphic>
          <a:graphicData uri="http://schemas.openxmlformats.org/drawingml/2006/table">
            <a:tbl>
              <a:tblPr firstRow="1" bandRow="1">
                <a:tableStyleId>{17292A2E-F333-43FB-9621-5CBBE7FDCDCB}</a:tableStyleId>
              </a:tblPr>
              <a:tblGrid>
                <a:gridCol w="9382907">
                  <a:extLst>
                    <a:ext uri="{9D8B030D-6E8A-4147-A177-3AD203B41FA5}">
                      <a16:colId xmlns:a16="http://schemas.microsoft.com/office/drawing/2014/main" val="3036613767"/>
                    </a:ext>
                  </a:extLst>
                </a:gridCol>
              </a:tblGrid>
              <a:tr h="4233994">
                <a:tc>
                  <a:txBody>
                    <a:bodyPr/>
                    <a:lstStyle/>
                    <a:p>
                      <a:r>
                        <a:rPr lang="fr-FR" sz="1800" b="0" kern="1200" dirty="0">
                          <a:solidFill>
                            <a:srgbClr val="0070C0"/>
                          </a:solidFill>
                          <a:effectLst/>
                          <a:latin typeface="+mn-lt"/>
                          <a:ea typeface="+mn-ea"/>
                          <a:cs typeface="+mn-cs"/>
                        </a:rPr>
                        <a:t>Réfléchissez aux conditions dans lesquelles vous pouvez vous-même apprendre le mieux</a:t>
                      </a:r>
                      <a:r>
                        <a:rPr lang="en-US" sz="1800" b="0" kern="1200" dirty="0">
                          <a:solidFill>
                            <a:srgbClr val="0070C0"/>
                          </a:solidFill>
                          <a:effectLst/>
                          <a:latin typeface="+mn-lt"/>
                          <a:ea typeface="+mn-ea"/>
                          <a:cs typeface="+mn-cs"/>
                        </a:rPr>
                        <a:t>.</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Qu'est-ce qui doit être satisfait en vous ?</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Pouvez-vous apprendre au mieux lorsque vous êtes complètement calme et détendu, lorsque vous êtes légèrement activé ou lorsque vous êtes très excité ? (Survie)</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Comment pouvez-vous créer cet état lorsque vous avez l'intention d'apprendre quelque chose ?</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Combien et combien de temps pouvez-vous apprendre d'un seul tenant avant que votre concentration ne faiblisse ? (Liberté)</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Lorsque vous remarquez que votre concentration faiblit, il est bon de faire une pause où vous pouvez bouger et laisser ce que vous avez appris s'imprégner avant de continuer.</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Qu'est-ce qui vous aide à apprendre de manière concentrée ? Le pouvoir.</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Avez-vous besoin d'une table libre où rien ne vous distrait, avez-vous besoin de bouger, est-ce plus facile pour vous si vous lisez à haute voix ou marquez les parties importantes ?</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Comment pouvez-vous vous motiver à apprendre si vous trouvez la matière moins intéressante ? (amusant)</a:t>
                      </a:r>
                    </a:p>
                    <a:p>
                      <a:pPr marL="285750" indent="-285750">
                        <a:buClr>
                          <a:srgbClr val="F68122"/>
                        </a:buClr>
                        <a:buFont typeface="Wingdings" panose="05000000000000000000" pitchFamily="2" charset="2"/>
                        <a:buChar char="§"/>
                      </a:pPr>
                      <a:r>
                        <a:rPr lang="fr-FR" sz="1800" b="0" kern="1200" dirty="0">
                          <a:solidFill>
                            <a:srgbClr val="0070C0"/>
                          </a:solidFill>
                          <a:effectLst/>
                          <a:latin typeface="+mn-lt"/>
                          <a:ea typeface="+mn-ea"/>
                          <a:cs typeface="+mn-cs"/>
                        </a:rPr>
                        <a:t>Réfléchissez aux avantages de bien apprendre quelque chose. Où cela peut-il vous aider dans votre vie ? Comment pouvez-vous vous récompenser d'une manière significative</a:t>
                      </a:r>
                      <a:r>
                        <a:rPr lang="en-US" sz="1800" b="0" kern="1200" dirty="0">
                          <a:solidFill>
                            <a:srgbClr val="0070C0"/>
                          </a:solidFill>
                          <a:effectLst/>
                          <a:latin typeface="+mn-lt"/>
                          <a:ea typeface="+mn-ea"/>
                          <a:cs typeface="+mn-cs"/>
                        </a:rPr>
                        <a:t>?</a:t>
                      </a:r>
                    </a:p>
                  </a:txBody>
                  <a:tcPr>
                    <a:solidFill>
                      <a:schemeClr val="bg2"/>
                    </a:solidFill>
                  </a:tcPr>
                </a:tc>
                <a:extLst>
                  <a:ext uri="{0D108BD9-81ED-4DB2-BD59-A6C34878D82A}">
                    <a16:rowId xmlns:a16="http://schemas.microsoft.com/office/drawing/2014/main" val="600370016"/>
                  </a:ext>
                </a:extLst>
              </a:tr>
              <a:tr h="740545">
                <a:tc>
                  <a:txBody>
                    <a:bodyPr/>
                    <a:lstStyle/>
                    <a:p>
                      <a:r>
                        <a:rPr lang="en-GB" sz="1800" kern="1200" dirty="0" err="1">
                          <a:solidFill>
                            <a:schemeClr val="tx1"/>
                          </a:solidFill>
                          <a:effectLst/>
                          <a:latin typeface="+mn-lt"/>
                          <a:ea typeface="+mn-ea"/>
                          <a:cs typeface="+mn-cs"/>
                        </a:rPr>
                        <a:t>Vos</a:t>
                      </a:r>
                      <a:r>
                        <a:rPr lang="en-GB" sz="1800" kern="1200" dirty="0">
                          <a:solidFill>
                            <a:schemeClr val="tx1"/>
                          </a:solidFill>
                          <a:effectLst/>
                          <a:latin typeface="+mn-lt"/>
                          <a:ea typeface="+mn-ea"/>
                          <a:cs typeface="+mn-cs"/>
                        </a:rPr>
                        <a:t>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
        <p:nvSpPr>
          <p:cNvPr id="9" name="TextBox 8">
            <a:extLst>
              <a:ext uri="{FF2B5EF4-FFF2-40B4-BE49-F238E27FC236}">
                <a16:creationId xmlns:a16="http://schemas.microsoft.com/office/drawing/2014/main" id="{81680F61-AE33-4A68-9ACF-9093CBD6D919}"/>
              </a:ext>
            </a:extLst>
          </p:cNvPr>
          <p:cNvSpPr txBox="1"/>
          <p:nvPr/>
        </p:nvSpPr>
        <p:spPr>
          <a:xfrm>
            <a:off x="10253562" y="2717284"/>
            <a:ext cx="1309788" cy="646331"/>
          </a:xfrm>
          <a:prstGeom prst="rect">
            <a:avLst/>
          </a:prstGeom>
          <a:noFill/>
        </p:spPr>
        <p:txBody>
          <a:bodyPr wrap="square" rtlCol="0">
            <a:spAutoFit/>
          </a:bodyPr>
          <a:lstStyle/>
          <a:p>
            <a:pPr algn="ctr"/>
            <a:r>
              <a:rPr lang="fr-FR" dirty="0">
                <a:solidFill>
                  <a:srgbClr val="1A7EBA"/>
                </a:solidFill>
              </a:rPr>
              <a:t>Téléchargez l'exercice !</a:t>
            </a:r>
          </a:p>
        </p:txBody>
      </p:sp>
    </p:spTree>
    <p:extLst>
      <p:ext uri="{BB962C8B-B14F-4D97-AF65-F5344CB8AC3E}">
        <p14:creationId xmlns:p14="http://schemas.microsoft.com/office/powerpoint/2010/main" val="2234413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fr-FR" dirty="0">
                <a:solidFill>
                  <a:schemeClr val="tx1"/>
                </a:solidFill>
              </a:rPr>
              <a:t>Exercice 3: Incompatible?</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3855808528"/>
              </p:ext>
            </p:extLst>
          </p:nvPr>
        </p:nvGraphicFramePr>
        <p:xfrm>
          <a:off x="838200" y="1788209"/>
          <a:ext cx="9004300" cy="4180639"/>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2993773">
                <a:tc>
                  <a:txBody>
                    <a:bodyPr/>
                    <a:lstStyle/>
                    <a:p>
                      <a:pPr>
                        <a:spcBef>
                          <a:spcPts val="600"/>
                        </a:spcBef>
                        <a:spcAft>
                          <a:spcPts val="1200"/>
                        </a:spcAft>
                      </a:pPr>
                      <a:r>
                        <a:rPr lang="fr-FR" sz="1800" b="0" kern="1200" dirty="0">
                          <a:solidFill>
                            <a:srgbClr val="0070C0"/>
                          </a:solidFill>
                          <a:effectLst/>
                          <a:latin typeface="+mn-lt"/>
                          <a:ea typeface="+mn-ea"/>
                          <a:cs typeface="+mn-cs"/>
                        </a:rPr>
                        <a:t>Parfois, nous nous trouvons dans des situations où deux besoins semblent incompatibles.</a:t>
                      </a:r>
                    </a:p>
                    <a:p>
                      <a:pPr>
                        <a:spcBef>
                          <a:spcPts val="600"/>
                        </a:spcBef>
                        <a:spcAft>
                          <a:spcPts val="1200"/>
                        </a:spcAft>
                      </a:pPr>
                      <a:r>
                        <a:rPr lang="fr-FR" sz="1800" b="0" kern="1200" dirty="0">
                          <a:solidFill>
                            <a:srgbClr val="0070C0"/>
                          </a:solidFill>
                          <a:effectLst/>
                          <a:latin typeface="+mn-lt"/>
                          <a:ea typeface="+mn-ea"/>
                          <a:cs typeface="+mn-cs"/>
                        </a:rPr>
                        <a:t>Sigrid est dans une classe où il y a beaucoup plus de garçons que de filles. Par conséquent, parmi ces cinq filles, il existe une loi non écrite selon laquelle tout le monde doit se serrer les coudes pour ne pas être négligé. La plupart du temps, c'est Wilma qui détermine ce qui est considéré comme une opinion dans ce groupe et ce qui doit être fait. Sigrid s'y plie et ne dit rien lorsqu'elle a une opinion différente, car elle a peur d'être mise à l'écart et de rester seule.</a:t>
                      </a:r>
                    </a:p>
                    <a:p>
                      <a:pPr>
                        <a:spcBef>
                          <a:spcPts val="600"/>
                        </a:spcBef>
                        <a:spcAft>
                          <a:spcPts val="1200"/>
                        </a:spcAft>
                      </a:pPr>
                      <a:r>
                        <a:rPr lang="fr-FR" sz="1800" b="0" kern="1200" dirty="0">
                          <a:solidFill>
                            <a:srgbClr val="0070C0"/>
                          </a:solidFill>
                          <a:effectLst/>
                          <a:latin typeface="+mn-lt"/>
                          <a:ea typeface="+mn-ea"/>
                          <a:cs typeface="+mn-cs"/>
                        </a:rPr>
                        <a:t>Quels sont les besoins de Sigrid qui sont affectés</a:t>
                      </a:r>
                      <a:r>
                        <a:rPr lang="en-US" sz="1800" b="0" kern="1200" dirty="0">
                          <a:solidFill>
                            <a:srgbClr val="0070C0"/>
                          </a:solidFill>
                          <a:effectLst/>
                          <a:latin typeface="+mn-lt"/>
                          <a:ea typeface="+mn-ea"/>
                          <a:cs typeface="+mn-cs"/>
                        </a:rPr>
                        <a:t>?</a:t>
                      </a:r>
                    </a:p>
                  </a:txBody>
                  <a:tcPr>
                    <a:solidFill>
                      <a:schemeClr val="bg2"/>
                    </a:solidFill>
                  </a:tcPr>
                </a:tc>
                <a:extLst>
                  <a:ext uri="{0D108BD9-81ED-4DB2-BD59-A6C34878D82A}">
                    <a16:rowId xmlns:a16="http://schemas.microsoft.com/office/drawing/2014/main" val="600370016"/>
                  </a:ext>
                </a:extLst>
              </a:tr>
              <a:tr h="1186866">
                <a:tc>
                  <a:txBody>
                    <a:bodyPr/>
                    <a:lstStyle/>
                    <a:p>
                      <a:pPr>
                        <a:spcBef>
                          <a:spcPts val="600"/>
                        </a:spcBef>
                        <a:spcAft>
                          <a:spcPts val="1200"/>
                        </a:spcAft>
                      </a:pPr>
                      <a:r>
                        <a:rPr lang="en-GB" sz="1800" kern="1200" dirty="0" err="1">
                          <a:solidFill>
                            <a:schemeClr val="tx1"/>
                          </a:solidFill>
                          <a:effectLst/>
                          <a:latin typeface="+mn-lt"/>
                          <a:ea typeface="+mn-ea"/>
                          <a:cs typeface="+mn-cs"/>
                        </a:rPr>
                        <a:t>Vos</a:t>
                      </a:r>
                      <a:r>
                        <a:rPr lang="en-GB" sz="1800" kern="1200" dirty="0">
                          <a:solidFill>
                            <a:schemeClr val="tx1"/>
                          </a:solidFill>
                          <a:effectLst/>
                          <a:latin typeface="+mn-lt"/>
                          <a:ea typeface="+mn-ea"/>
                          <a:cs typeface="+mn-cs"/>
                        </a:rPr>
                        <a:t>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
        <p:nvSpPr>
          <p:cNvPr id="9" name="TextBox 8">
            <a:extLst>
              <a:ext uri="{FF2B5EF4-FFF2-40B4-BE49-F238E27FC236}">
                <a16:creationId xmlns:a16="http://schemas.microsoft.com/office/drawing/2014/main" id="{81680F61-AE33-4A68-9ACF-9093CBD6D919}"/>
              </a:ext>
            </a:extLst>
          </p:cNvPr>
          <p:cNvSpPr txBox="1"/>
          <p:nvPr/>
        </p:nvSpPr>
        <p:spPr>
          <a:xfrm>
            <a:off x="10253562" y="2717284"/>
            <a:ext cx="1309788" cy="646331"/>
          </a:xfrm>
          <a:prstGeom prst="rect">
            <a:avLst/>
          </a:prstGeom>
          <a:noFill/>
        </p:spPr>
        <p:txBody>
          <a:bodyPr wrap="square" rtlCol="0">
            <a:spAutoFit/>
          </a:bodyPr>
          <a:lstStyle/>
          <a:p>
            <a:pPr algn="ctr"/>
            <a:r>
              <a:rPr lang="fr-FR" dirty="0">
                <a:solidFill>
                  <a:srgbClr val="1A7EBA"/>
                </a:solidFill>
              </a:rPr>
              <a:t>Téléchargez l'exercice !</a:t>
            </a:r>
          </a:p>
        </p:txBody>
      </p:sp>
    </p:spTree>
    <p:extLst>
      <p:ext uri="{BB962C8B-B14F-4D97-AF65-F5344CB8AC3E}">
        <p14:creationId xmlns:p14="http://schemas.microsoft.com/office/powerpoint/2010/main" val="235453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3200" dirty="0">
                <a:solidFill>
                  <a:srgbClr val="FBE82A"/>
                </a:solidFill>
                <a:effectLst>
                  <a:outerShdw blurRad="38100" dist="38100" dir="2700000" algn="tl">
                    <a:srgbClr val="000000">
                      <a:alpha val="43137"/>
                    </a:srgbClr>
                  </a:outerShdw>
                </a:effectLst>
              </a:rPr>
              <a:t>1.1</a:t>
            </a:r>
            <a:r>
              <a:rPr lang="en-US" sz="5400" dirty="0">
                <a:solidFill>
                  <a:srgbClr val="FBE82A"/>
                </a:solidFill>
                <a:effectLst>
                  <a:outerShdw blurRad="38100" dist="38100" dir="2700000" algn="tl">
                    <a:srgbClr val="000000">
                      <a:alpha val="43137"/>
                    </a:srgbClr>
                  </a:outerShdw>
                </a:effectLst>
              </a:rPr>
              <a:t> Notre vision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fr-FR" dirty="0">
                <a:solidFill>
                  <a:schemeClr val="tx1"/>
                </a:solidFill>
              </a:rPr>
              <a:t>Exercice 3: Incompatible?</a:t>
            </a: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
        <p:nvSpPr>
          <p:cNvPr id="10" name="TextBox 9">
            <a:extLst>
              <a:ext uri="{FF2B5EF4-FFF2-40B4-BE49-F238E27FC236}">
                <a16:creationId xmlns:a16="http://schemas.microsoft.com/office/drawing/2014/main" id="{DD1EE168-7484-41BD-8B07-80D54EA80871}"/>
              </a:ext>
            </a:extLst>
          </p:cNvPr>
          <p:cNvSpPr txBox="1"/>
          <p:nvPr/>
        </p:nvSpPr>
        <p:spPr>
          <a:xfrm>
            <a:off x="838200" y="2598003"/>
            <a:ext cx="9036756" cy="1323439"/>
          </a:xfrm>
          <a:prstGeom prst="rect">
            <a:avLst/>
          </a:prstGeom>
          <a:noFill/>
        </p:spPr>
        <p:txBody>
          <a:bodyPr wrap="square">
            <a:spAutoFit/>
          </a:bodyPr>
          <a:lstStyle/>
          <a:p>
            <a:r>
              <a:rPr lang="fr-FR" sz="2000" i="1" dirty="0"/>
              <a:t>Solution: Les besoins de liberté et d'appartenance sont avant tout concernés. Sigrid met en danger son besoin de liberté (avoir sa propre opinion, pouvoir prendre ses propres décisions) pour que son besoin d'appartenance soit satisfait. Voir aussi la partie 2 de cette brochure.</a:t>
            </a:r>
          </a:p>
        </p:txBody>
      </p:sp>
    </p:spTree>
    <p:extLst>
      <p:ext uri="{BB962C8B-B14F-4D97-AF65-F5344CB8AC3E}">
        <p14:creationId xmlns:p14="http://schemas.microsoft.com/office/powerpoint/2010/main" val="3939785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fr-FR" dirty="0">
                <a:solidFill>
                  <a:schemeClr val="tx1"/>
                </a:solidFill>
              </a:rPr>
              <a:t>Exercice 4: Les mondes virtuels</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1270104996"/>
              </p:ext>
            </p:extLst>
          </p:nvPr>
        </p:nvGraphicFramePr>
        <p:xfrm>
          <a:off x="838200" y="1788209"/>
          <a:ext cx="9004300" cy="4328465"/>
        </p:xfrm>
        <a:graphic>
          <a:graphicData uri="http://schemas.openxmlformats.org/drawingml/2006/table">
            <a:tbl>
              <a:tblPr firstRow="1" bandRow="1">
                <a:tableStyleId>{17292A2E-F333-43FB-9621-5CBBE7FDCDCB}</a:tableStyleId>
              </a:tblPr>
              <a:tblGrid>
                <a:gridCol w="9004300">
                  <a:extLst>
                    <a:ext uri="{9D8B030D-6E8A-4147-A177-3AD203B41FA5}">
                      <a16:colId xmlns:a16="http://schemas.microsoft.com/office/drawing/2014/main" val="3036613767"/>
                    </a:ext>
                  </a:extLst>
                </a:gridCol>
              </a:tblGrid>
              <a:tr h="2993773">
                <a:tc>
                  <a:txBody>
                    <a:bodyPr/>
                    <a:lstStyle/>
                    <a:p>
                      <a:pPr algn="just">
                        <a:lnSpc>
                          <a:spcPct val="130000"/>
                        </a:lnSpc>
                      </a:pPr>
                      <a:r>
                        <a:rPr lang="fr-FR" sz="1800" dirty="0">
                          <a:solidFill>
                            <a:srgbClr val="000000"/>
                          </a:solidFill>
                          <a:effectLst/>
                          <a:latin typeface="Calibri" panose="020F0502020204030204" pitchFamily="34" charset="0"/>
                          <a:ea typeface="MyriadPro-Regular"/>
                          <a:cs typeface="Arial" panose="020B0604020202020204" pitchFamily="34" charset="0"/>
                        </a:rPr>
                        <a:t>Felix, un de tes camarades de classe, est un joueur. Il a peu de temps à consacrer à l'école ou à ses amis car il passe beaucoup de temps sur son ordinateur portable. Quels sont les besoins qu'il satisfait par ce comportement</a:t>
                      </a:r>
                      <a:r>
                        <a:rPr lang="en-GB" sz="1800" dirty="0">
                          <a:solidFill>
                            <a:srgbClr val="000000"/>
                          </a:solidFill>
                          <a:effectLst/>
                          <a:latin typeface="Calibri" panose="020F0502020204030204" pitchFamily="34" charset="0"/>
                          <a:ea typeface="MyriadPro-Regular"/>
                          <a:cs typeface="Arial" panose="020B0604020202020204" pitchFamily="34" charset="0"/>
                        </a:rPr>
                        <a:t>?</a:t>
                      </a:r>
                      <a:endParaRPr lang="en-GB" sz="18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Qu'est-ce que cela a à voir avec le besoin de plaisir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Quel est le rapport avec le besoin de pouvoir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Qu'est-ce que cela a à voir avec le besoin d'amour et d'appartenance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Qu'est-ce que cela a à voir avec le besoin de liberté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Qu'est-ce que cela a à voir avec le besoin de sécurité et de survie</a:t>
                      </a:r>
                      <a:r>
                        <a:rPr lang="en-GB" sz="18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a:txBody>
                  <a:tcPr marL="68580" marR="68580" marT="0" marB="0">
                    <a:solidFill>
                      <a:schemeClr val="bg2"/>
                    </a:solidFill>
                  </a:tcPr>
                </a:tc>
                <a:extLst>
                  <a:ext uri="{0D108BD9-81ED-4DB2-BD59-A6C34878D82A}">
                    <a16:rowId xmlns:a16="http://schemas.microsoft.com/office/drawing/2014/main" val="600370016"/>
                  </a:ext>
                </a:extLst>
              </a:tr>
              <a:tr h="1186866">
                <a:tc>
                  <a:txBody>
                    <a:bodyPr/>
                    <a:lstStyle/>
                    <a:p>
                      <a:pPr>
                        <a:spcBef>
                          <a:spcPts val="600"/>
                        </a:spcBef>
                        <a:spcAft>
                          <a:spcPts val="1200"/>
                        </a:spcAft>
                      </a:pPr>
                      <a:r>
                        <a:rPr lang="en-GB" sz="1800" kern="1200" dirty="0" err="1">
                          <a:solidFill>
                            <a:schemeClr val="tx1"/>
                          </a:solidFill>
                          <a:effectLst/>
                          <a:latin typeface="+mn-lt"/>
                          <a:ea typeface="+mn-ea"/>
                          <a:cs typeface="+mn-cs"/>
                        </a:rPr>
                        <a:t>Vos</a:t>
                      </a:r>
                      <a:r>
                        <a:rPr lang="en-GB" sz="1800" kern="1200" dirty="0">
                          <a:solidFill>
                            <a:schemeClr val="tx1"/>
                          </a:solidFill>
                          <a:effectLst/>
                          <a:latin typeface="+mn-lt"/>
                          <a:ea typeface="+mn-ea"/>
                          <a:cs typeface="+mn-cs"/>
                        </a:rPr>
                        <a:t>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1855" y="1802884"/>
            <a:ext cx="914400" cy="914400"/>
          </a:xfrm>
          <a:prstGeom prst="rect">
            <a:avLst/>
          </a:prstGeom>
        </p:spPr>
      </p:pic>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
        <p:nvSpPr>
          <p:cNvPr id="9" name="TextBox 8">
            <a:extLst>
              <a:ext uri="{FF2B5EF4-FFF2-40B4-BE49-F238E27FC236}">
                <a16:creationId xmlns:a16="http://schemas.microsoft.com/office/drawing/2014/main" id="{81680F61-AE33-4A68-9ACF-9093CBD6D919}"/>
              </a:ext>
            </a:extLst>
          </p:cNvPr>
          <p:cNvSpPr txBox="1"/>
          <p:nvPr/>
        </p:nvSpPr>
        <p:spPr>
          <a:xfrm>
            <a:off x="10253562" y="2717284"/>
            <a:ext cx="1309788" cy="646331"/>
          </a:xfrm>
          <a:prstGeom prst="rect">
            <a:avLst/>
          </a:prstGeom>
          <a:noFill/>
        </p:spPr>
        <p:txBody>
          <a:bodyPr wrap="square" rtlCol="0">
            <a:spAutoFit/>
          </a:bodyPr>
          <a:lstStyle/>
          <a:p>
            <a:pPr algn="ctr"/>
            <a:r>
              <a:rPr lang="fr-FR" dirty="0">
                <a:solidFill>
                  <a:srgbClr val="1A7EBA"/>
                </a:solidFill>
              </a:rPr>
              <a:t>Téléchargez l'exercice !</a:t>
            </a:r>
          </a:p>
        </p:txBody>
      </p:sp>
    </p:spTree>
    <p:extLst>
      <p:ext uri="{BB962C8B-B14F-4D97-AF65-F5344CB8AC3E}">
        <p14:creationId xmlns:p14="http://schemas.microsoft.com/office/powerpoint/2010/main" val="3428678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p:txBody>
          <a:bodyPr>
            <a:normAutofit/>
          </a:bodyPr>
          <a:lstStyle/>
          <a:p>
            <a:r>
              <a:rPr lang="fr-FR" dirty="0">
                <a:solidFill>
                  <a:schemeClr val="tx1"/>
                </a:solidFill>
              </a:rPr>
              <a:t>Exercice 4: Les mondes virtuels</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467280430"/>
              </p:ext>
            </p:extLst>
          </p:nvPr>
        </p:nvGraphicFramePr>
        <p:xfrm>
          <a:off x="838199" y="1788210"/>
          <a:ext cx="10725151" cy="4888815"/>
        </p:xfrm>
        <a:graphic>
          <a:graphicData uri="http://schemas.openxmlformats.org/drawingml/2006/table">
            <a:tbl>
              <a:tblPr firstRow="1" bandRow="1">
                <a:tableStyleId>{17292A2E-F333-43FB-9621-5CBBE7FDCDCB}</a:tableStyleId>
              </a:tblPr>
              <a:tblGrid>
                <a:gridCol w="10725151">
                  <a:extLst>
                    <a:ext uri="{9D8B030D-6E8A-4147-A177-3AD203B41FA5}">
                      <a16:colId xmlns:a16="http://schemas.microsoft.com/office/drawing/2014/main" val="3036613767"/>
                    </a:ext>
                  </a:extLst>
                </a:gridCol>
              </a:tblGrid>
              <a:tr h="4061375">
                <a:tc>
                  <a:txBody>
                    <a:bodyPr/>
                    <a:lstStyle/>
                    <a:p>
                      <a:r>
                        <a:rPr lang="en-GB" sz="2200" b="1" kern="1200" dirty="0">
                          <a:solidFill>
                            <a:schemeClr val="tx1"/>
                          </a:solidFill>
                          <a:effectLst/>
                          <a:latin typeface="+mn-lt"/>
                          <a:ea typeface="+mn-ea"/>
                          <a:cs typeface="+mn-cs"/>
                        </a:rPr>
                        <a:t>Solutions</a:t>
                      </a:r>
                    </a:p>
                    <a:p>
                      <a:endParaRPr lang="en-GB" sz="2200" b="1" kern="1200" dirty="0">
                        <a:solidFill>
                          <a:schemeClr val="tx1"/>
                        </a:solidFill>
                        <a:effectLst/>
                        <a:latin typeface="+mn-lt"/>
                        <a:ea typeface="+mn-ea"/>
                        <a:cs typeface="+mn-cs"/>
                      </a:endParaRPr>
                    </a:p>
                    <a:p>
                      <a:pPr marL="285750" lvl="0" indent="-285750">
                        <a:buClr>
                          <a:srgbClr val="F68122"/>
                        </a:buClr>
                        <a:buFont typeface="Wingdings" panose="05000000000000000000" pitchFamily="2" charset="2"/>
                        <a:buChar char="§"/>
                      </a:pPr>
                      <a:r>
                        <a:rPr lang="fr-FR" sz="2200" b="1" kern="1200" dirty="0">
                          <a:solidFill>
                            <a:srgbClr val="1A7EBA"/>
                          </a:solidFill>
                          <a:effectLst/>
                          <a:latin typeface="+mn-lt"/>
                          <a:ea typeface="+mn-ea"/>
                          <a:cs typeface="+mn-cs"/>
                        </a:rPr>
                        <a:t>Joie : </a:t>
                      </a:r>
                      <a:r>
                        <a:rPr lang="fr-FR" sz="2200" b="0" kern="1200" dirty="0">
                          <a:solidFill>
                            <a:srgbClr val="1A7EBA"/>
                          </a:solidFill>
                          <a:effectLst/>
                          <a:latin typeface="+mn-lt"/>
                          <a:ea typeface="+mn-ea"/>
                          <a:cs typeface="+mn-cs"/>
                        </a:rPr>
                        <a:t>colorier, découvrir de nouvelles choses, oublier le temps et tout ce qui vous entoure.</a:t>
                      </a:r>
                    </a:p>
                    <a:p>
                      <a:pPr marL="285750" lvl="0" indent="-285750">
                        <a:buClr>
                          <a:srgbClr val="F68122"/>
                        </a:buClr>
                        <a:buFont typeface="Wingdings" panose="05000000000000000000" pitchFamily="2" charset="2"/>
                        <a:buChar char="§"/>
                      </a:pPr>
                      <a:r>
                        <a:rPr lang="fr-FR" sz="2200" b="1" kern="1200" dirty="0">
                          <a:solidFill>
                            <a:srgbClr val="1A7EBA"/>
                          </a:solidFill>
                          <a:effectLst/>
                          <a:latin typeface="+mn-lt"/>
                          <a:ea typeface="+mn-ea"/>
                          <a:cs typeface="+mn-cs"/>
                        </a:rPr>
                        <a:t>Pouvoir : </a:t>
                      </a:r>
                      <a:r>
                        <a:rPr lang="fr-FR" sz="2200" b="0" kern="1200" dirty="0">
                          <a:solidFill>
                            <a:srgbClr val="1A7EBA"/>
                          </a:solidFill>
                          <a:effectLst/>
                          <a:latin typeface="+mn-lt"/>
                          <a:ea typeface="+mn-ea"/>
                          <a:cs typeface="+mn-cs"/>
                        </a:rPr>
                        <a:t>capacités et pouvoirs que vous n'avez pas en tant qu'être humain.</a:t>
                      </a:r>
                    </a:p>
                    <a:p>
                      <a:pPr marL="285750" lvl="0" indent="-285750">
                        <a:buClr>
                          <a:srgbClr val="F68122"/>
                        </a:buClr>
                        <a:buFont typeface="Wingdings" panose="05000000000000000000" pitchFamily="2" charset="2"/>
                        <a:buChar char="§"/>
                      </a:pPr>
                      <a:r>
                        <a:rPr lang="fr-FR" sz="2200" b="1" kern="1200" dirty="0">
                          <a:solidFill>
                            <a:srgbClr val="1A7EBA"/>
                          </a:solidFill>
                          <a:effectLst/>
                          <a:latin typeface="+mn-lt"/>
                          <a:ea typeface="+mn-ea"/>
                          <a:cs typeface="+mn-cs"/>
                        </a:rPr>
                        <a:t>Amour et appartenance : </a:t>
                      </a:r>
                      <a:r>
                        <a:rPr lang="fr-FR" sz="2200" b="0" kern="1200" dirty="0">
                          <a:solidFill>
                            <a:srgbClr val="1A7EBA"/>
                          </a:solidFill>
                          <a:effectLst/>
                          <a:latin typeface="+mn-lt"/>
                          <a:ea typeface="+mn-ea"/>
                          <a:cs typeface="+mn-cs"/>
                        </a:rPr>
                        <a:t>enthousiasme, joie.</a:t>
                      </a:r>
                    </a:p>
                    <a:p>
                      <a:pPr marL="285750" lvl="0" indent="-285750">
                        <a:buClr>
                          <a:srgbClr val="F68122"/>
                        </a:buClr>
                        <a:buFont typeface="Wingdings" panose="05000000000000000000" pitchFamily="2" charset="2"/>
                        <a:buChar char="§"/>
                      </a:pPr>
                      <a:r>
                        <a:rPr lang="fr-FR" sz="2200" b="1" kern="1200" dirty="0">
                          <a:solidFill>
                            <a:srgbClr val="1A7EBA"/>
                          </a:solidFill>
                          <a:effectLst/>
                          <a:latin typeface="+mn-lt"/>
                          <a:ea typeface="+mn-ea"/>
                          <a:cs typeface="+mn-cs"/>
                        </a:rPr>
                        <a:t>Liberté : </a:t>
                      </a:r>
                      <a:r>
                        <a:rPr lang="fr-FR" sz="2200" b="0" kern="1200" dirty="0">
                          <a:solidFill>
                            <a:srgbClr val="1A7EBA"/>
                          </a:solidFill>
                          <a:effectLst/>
                          <a:latin typeface="+mn-lt"/>
                          <a:ea typeface="+mn-ea"/>
                          <a:cs typeface="+mn-cs"/>
                        </a:rPr>
                        <a:t>décider par soi-même.</a:t>
                      </a:r>
                    </a:p>
                    <a:p>
                      <a:pPr marL="285750" lvl="0" indent="-285750">
                        <a:buClr>
                          <a:srgbClr val="F68122"/>
                        </a:buClr>
                        <a:buFont typeface="Wingdings" panose="05000000000000000000" pitchFamily="2" charset="2"/>
                        <a:buChar char="§"/>
                      </a:pPr>
                      <a:r>
                        <a:rPr lang="fr-FR" sz="2200" b="1" kern="1200" dirty="0">
                          <a:solidFill>
                            <a:srgbClr val="1A7EBA"/>
                          </a:solidFill>
                          <a:effectLst/>
                          <a:latin typeface="+mn-lt"/>
                          <a:ea typeface="+mn-ea"/>
                          <a:cs typeface="+mn-cs"/>
                        </a:rPr>
                        <a:t>Sécurité et survie : </a:t>
                      </a:r>
                      <a:r>
                        <a:rPr lang="fr-FR" sz="2200" b="0" kern="1200" dirty="0">
                          <a:solidFill>
                            <a:srgbClr val="1A7EBA"/>
                          </a:solidFill>
                          <a:effectLst/>
                          <a:latin typeface="+mn-lt"/>
                          <a:ea typeface="+mn-ea"/>
                          <a:cs typeface="+mn-cs"/>
                        </a:rPr>
                        <a:t>sensations fortes, mais rien ne peut vraiment arriver.</a:t>
                      </a:r>
                      <a:endParaRPr lang="en-GB" sz="2200" b="0" kern="1200" dirty="0">
                        <a:solidFill>
                          <a:srgbClr val="1A7EBA"/>
                        </a:solidFill>
                        <a:effectLst/>
                        <a:latin typeface="+mn-lt"/>
                        <a:ea typeface="+mn-ea"/>
                        <a:cs typeface="+mn-cs"/>
                      </a:endParaRPr>
                    </a:p>
                    <a:p>
                      <a:pPr marL="285750" lvl="0" indent="-285750">
                        <a:buClr>
                          <a:srgbClr val="F68122"/>
                        </a:buClr>
                        <a:buFont typeface="Wingdings" panose="05000000000000000000" pitchFamily="2" charset="2"/>
                        <a:buChar char="§"/>
                      </a:pPr>
                      <a:endParaRPr lang="en-GB" sz="2200" b="1" kern="1200" dirty="0">
                        <a:solidFill>
                          <a:srgbClr val="1A7EBA"/>
                        </a:solidFill>
                        <a:effectLst/>
                        <a:latin typeface="+mn-lt"/>
                        <a:ea typeface="+mn-ea"/>
                        <a:cs typeface="+mn-cs"/>
                      </a:endParaRPr>
                    </a:p>
                    <a:p>
                      <a:pPr marL="0" indent="0">
                        <a:buClr>
                          <a:srgbClr val="F68122"/>
                        </a:buClr>
                        <a:buFont typeface="Wingdings" panose="05000000000000000000" pitchFamily="2" charset="2"/>
                        <a:buNone/>
                      </a:pPr>
                      <a:r>
                        <a:rPr lang="fr-FR" sz="2200" b="0" kern="1200" dirty="0">
                          <a:solidFill>
                            <a:schemeClr val="tx1"/>
                          </a:solidFill>
                          <a:effectLst/>
                          <a:latin typeface="+mn-lt"/>
                          <a:ea typeface="+mn-ea"/>
                          <a:cs typeface="+mn-cs"/>
                        </a:rPr>
                        <a:t>Aussi excitant et tentant que cela puisse être de se plonger dans des mondes de jeux virtuels, Félix ne doit pas oublier ses besoins fondamentaux dans le monde réel. Si vous en faites trop avec les jeux, vous perdez la liberté de décider vous-même de l'utilisation de votre temps, ainsi qu'un bon contact avec vous-même et vos semblables</a:t>
                      </a:r>
                      <a:r>
                        <a:rPr lang="en-GB" sz="2200" b="0" kern="1200" dirty="0">
                          <a:solidFill>
                            <a:schemeClr val="tx1"/>
                          </a:solidFill>
                          <a:effectLst/>
                          <a:latin typeface="+mn-lt"/>
                          <a:ea typeface="+mn-ea"/>
                          <a:cs typeface="+mn-cs"/>
                        </a:rPr>
                        <a:t>.</a:t>
                      </a:r>
                      <a:endParaRPr lang="en-GB" sz="2200" b="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2"/>
                    </a:solidFill>
                  </a:tcPr>
                </a:tc>
                <a:extLst>
                  <a:ext uri="{0D108BD9-81ED-4DB2-BD59-A6C34878D82A}">
                    <a16:rowId xmlns:a16="http://schemas.microsoft.com/office/drawing/2014/main" val="600370016"/>
                  </a:ext>
                </a:extLst>
              </a:tr>
              <a:tr h="827440">
                <a:tc>
                  <a:txBody>
                    <a:bodyPr/>
                    <a:lstStyle/>
                    <a:p>
                      <a:pPr>
                        <a:spcBef>
                          <a:spcPts val="600"/>
                        </a:spcBef>
                        <a:spcAft>
                          <a:spcPts val="1200"/>
                        </a:spcAft>
                      </a:pPr>
                      <a:r>
                        <a:rPr lang="fr-FR" sz="1800" i="1" kern="1200" dirty="0">
                          <a:solidFill>
                            <a:schemeClr val="tx1"/>
                          </a:solidFill>
                          <a:effectLst/>
                          <a:latin typeface="+mn-lt"/>
                          <a:ea typeface="+mn-ea"/>
                          <a:cs typeface="+mn-cs"/>
                        </a:rPr>
                        <a:t>Vos notes</a:t>
                      </a:r>
                      <a:endParaRPr lang="el-GR"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Tree>
    <p:extLst>
      <p:ext uri="{BB962C8B-B14F-4D97-AF65-F5344CB8AC3E}">
        <p14:creationId xmlns:p14="http://schemas.microsoft.com/office/powerpoint/2010/main" val="2112884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a:xfrm>
            <a:off x="838200" y="365125"/>
            <a:ext cx="11601450" cy="1325563"/>
          </a:xfrm>
        </p:spPr>
        <p:txBody>
          <a:bodyPr>
            <a:normAutofit/>
          </a:bodyPr>
          <a:lstStyle/>
          <a:p>
            <a:r>
              <a:rPr lang="fr-FR" sz="4000" dirty="0">
                <a:solidFill>
                  <a:schemeClr val="tx1"/>
                </a:solidFill>
              </a:rPr>
              <a:t>Exercice 5: Vos besoins fondamentaux sont-ils satisfaits?</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2659424540"/>
              </p:ext>
            </p:extLst>
          </p:nvPr>
        </p:nvGraphicFramePr>
        <p:xfrm>
          <a:off x="235974" y="1788210"/>
          <a:ext cx="10805652" cy="5517704"/>
        </p:xfrm>
        <a:graphic>
          <a:graphicData uri="http://schemas.openxmlformats.org/drawingml/2006/table">
            <a:tbl>
              <a:tblPr firstRow="1" bandRow="1">
                <a:tableStyleId>{17292A2E-F333-43FB-9621-5CBBE7FDCDCB}</a:tableStyleId>
              </a:tblPr>
              <a:tblGrid>
                <a:gridCol w="10805652">
                  <a:extLst>
                    <a:ext uri="{9D8B030D-6E8A-4147-A177-3AD203B41FA5}">
                      <a16:colId xmlns:a16="http://schemas.microsoft.com/office/drawing/2014/main" val="3036613767"/>
                    </a:ext>
                  </a:extLst>
                </a:gridCol>
              </a:tblGrid>
              <a:tr h="4036042">
                <a:tc>
                  <a:txBody>
                    <a:bodyPr/>
                    <a:lstStyle/>
                    <a:p>
                      <a:pPr algn="just">
                        <a:lnSpc>
                          <a:spcPct val="130000"/>
                        </a:lnSpc>
                      </a:pPr>
                      <a:r>
                        <a:rPr lang="fr-FR" sz="1800" dirty="0">
                          <a:solidFill>
                            <a:srgbClr val="000000"/>
                          </a:solidFill>
                          <a:effectLst/>
                          <a:latin typeface="Calibri" panose="020F0502020204030204" pitchFamily="34" charset="0"/>
                          <a:ea typeface="MyriadPro-Regular"/>
                          <a:cs typeface="Arial" panose="020B0604020202020204" pitchFamily="34" charset="0"/>
                        </a:rPr>
                        <a:t>Pouvez-vous être d'accord avec chacun de ces éléments</a:t>
                      </a:r>
                      <a:r>
                        <a:rPr lang="en-US" sz="1800" dirty="0">
                          <a:solidFill>
                            <a:srgbClr val="000000"/>
                          </a:solidFill>
                          <a:effectLst/>
                          <a:latin typeface="Calibri" panose="020F0502020204030204" pitchFamily="34" charset="0"/>
                          <a:ea typeface="MyriadPro-Regular"/>
                          <a:cs typeface="Arial" panose="020B0604020202020204" pitchFamily="34" charset="0"/>
                        </a:rPr>
                        <a:t>?</a:t>
                      </a:r>
                    </a:p>
                    <a:p>
                      <a:pPr marL="342900" lvl="0" indent="-342900" algn="just">
                        <a:lnSpc>
                          <a:spcPct val="120000"/>
                        </a:lnSpc>
                        <a:spcBef>
                          <a:spcPts val="500"/>
                        </a:spcBef>
                        <a:buClr>
                          <a:srgbClr val="ED7D31"/>
                        </a:buClr>
                        <a:buSzPts val="1600"/>
                        <a:buFont typeface="Wingdings" panose="05000000000000000000" pitchFamily="2" charset="2"/>
                        <a:buChar char=""/>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Ma survie est assurée (j'ai à manger et à boire, un endroit où dormir, je me sens en bonne santé et bien portant) ; et je me sens en sécurité.</a:t>
                      </a:r>
                    </a:p>
                    <a:p>
                      <a:pPr marL="342900" lvl="0" indent="-342900" algn="just">
                        <a:lnSpc>
                          <a:spcPct val="120000"/>
                        </a:lnSpc>
                        <a:spcBef>
                          <a:spcPts val="500"/>
                        </a:spcBef>
                        <a:buClr>
                          <a:srgbClr val="ED7D31"/>
                        </a:buClr>
                        <a:buSzPts val="1600"/>
                        <a:buFont typeface="Wingdings" panose="05000000000000000000" pitchFamily="2" charset="2"/>
                        <a:buChar char=""/>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J'ai au moins une personne que j'aime et qui se soucie également de moi. Il y a au moins une personne dans ma vie sur laquelle je peux compter lorsque j'ai besoin de quelque chose. J'ai également quelqu'un avec qui j'aime passer du temps et avec qui je me sens bien.</a:t>
                      </a:r>
                    </a:p>
                    <a:p>
                      <a:pPr marL="342900" lvl="0" indent="-342900" algn="just">
                        <a:lnSpc>
                          <a:spcPct val="120000"/>
                        </a:lnSpc>
                        <a:spcBef>
                          <a:spcPts val="500"/>
                        </a:spcBef>
                        <a:buClr>
                          <a:srgbClr val="ED7D31"/>
                        </a:buClr>
                        <a:buSzPts val="1600"/>
                        <a:buFont typeface="Wingdings" panose="05000000000000000000" pitchFamily="2" charset="2"/>
                        <a:buChar char=""/>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Je peux prendre mes propres décisions dans ma vie et j'ai des domaines dans ma vie, appropriés à mon âge, dont je suis autorisé à prendre la responsabilité. (Par exemple : ma chambre, la façon dont j'organise mes devoirs, les amis que je rencontre, la façon dont je dépense mon argent de poche, etc.)</a:t>
                      </a:r>
                    </a:p>
                    <a:p>
                      <a:pPr marL="342900" lvl="0" indent="-342900" algn="just">
                        <a:lnSpc>
                          <a:spcPct val="120000"/>
                        </a:lnSpc>
                        <a:spcBef>
                          <a:spcPts val="500"/>
                        </a:spcBef>
                        <a:buClr>
                          <a:srgbClr val="ED7D31"/>
                        </a:buClr>
                        <a:buSzPts val="1600"/>
                        <a:buFont typeface="Wingdings" panose="05000000000000000000" pitchFamily="2" charset="2"/>
                        <a:buChar char=""/>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Je m'amuse suffisamment dans ma vie et j'ai aussi suffisamment d'occasions de découvrir de nouvelles choses.</a:t>
                      </a:r>
                    </a:p>
                    <a:p>
                      <a:pPr marL="342900" lvl="0" indent="-342900" algn="just">
                        <a:lnSpc>
                          <a:spcPct val="120000"/>
                        </a:lnSpc>
                        <a:spcBef>
                          <a:spcPts val="500"/>
                        </a:spcBef>
                        <a:buClr>
                          <a:srgbClr val="ED7D31"/>
                        </a:buClr>
                        <a:buSzPts val="1600"/>
                        <a:buFont typeface="Wingdings" panose="05000000000000000000" pitchFamily="2" charset="2"/>
                        <a:buChar char=""/>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Je me sens respecté par mes pairs et je peux apporter mes opinions et mes idées.</a:t>
                      </a:r>
                      <a:endPar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20000"/>
                        </a:lnSpc>
                        <a:spcBef>
                          <a:spcPts val="500"/>
                        </a:spcBef>
                        <a:buClr>
                          <a:srgbClr val="ED7D31"/>
                        </a:buClr>
                        <a:buSzPts val="1600"/>
                        <a:buFont typeface="Wingdings" panose="05000000000000000000" pitchFamily="2" charset="2"/>
                        <a:buNone/>
                      </a:pPr>
                      <a:r>
                        <a:rPr lang="fr-FR"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C'est ainsi que l'on pourrait décrire l'état de base souhaitable. Dans la plupart des cas, du moins dans notre société, c'est le cas</a:t>
                      </a:r>
                      <a:r>
                        <a:rPr lang="en-US" sz="1800" b="0" dirty="0">
                          <a:solidFill>
                            <a:schemeClr val="tx1"/>
                          </a:solidFill>
                          <a:effectLst/>
                          <a:latin typeface="Calibri" panose="020F0502020204030204" pitchFamily="34" charset="0"/>
                          <a:ea typeface="Calibri" panose="020F0502020204030204" pitchFamily="34" charset="0"/>
                          <a:cs typeface="Arial" panose="020B0604020202020204" pitchFamily="34" charset="0"/>
                        </a:rPr>
                        <a:t>.</a:t>
                      </a:r>
                    </a:p>
                  </a:txBody>
                  <a:tcPr marL="68580" marR="68580" marT="0" marB="0">
                    <a:solidFill>
                      <a:schemeClr val="bg2"/>
                    </a:solidFill>
                  </a:tcPr>
                </a:tc>
                <a:extLst>
                  <a:ext uri="{0D108BD9-81ED-4DB2-BD59-A6C34878D82A}">
                    <a16:rowId xmlns:a16="http://schemas.microsoft.com/office/drawing/2014/main" val="600370016"/>
                  </a:ext>
                </a:extLst>
              </a:tr>
              <a:tr h="851851">
                <a:tc>
                  <a:txBody>
                    <a:bodyPr/>
                    <a:lstStyle/>
                    <a:p>
                      <a:pPr>
                        <a:spcBef>
                          <a:spcPts val="600"/>
                        </a:spcBef>
                        <a:spcAft>
                          <a:spcPts val="1200"/>
                        </a:spcAft>
                      </a:pPr>
                      <a:r>
                        <a:rPr lang="en-GB" sz="1800" i="1" kern="1200" dirty="0" err="1">
                          <a:solidFill>
                            <a:schemeClr val="tx1"/>
                          </a:solidFill>
                          <a:effectLst/>
                          <a:latin typeface="+mn-lt"/>
                          <a:ea typeface="+mn-ea"/>
                          <a:cs typeface="+mn-cs"/>
                        </a:rPr>
                        <a:t>Vos</a:t>
                      </a:r>
                      <a:r>
                        <a:rPr lang="en-GB" sz="1800" i="1" kern="1200" dirty="0">
                          <a:solidFill>
                            <a:schemeClr val="tx1"/>
                          </a:solidFill>
                          <a:effectLst/>
                          <a:latin typeface="+mn-lt"/>
                          <a:ea typeface="+mn-ea"/>
                          <a:cs typeface="+mn-cs"/>
                        </a:rPr>
                        <a:t> notes</a:t>
                      </a:r>
                      <a:endParaRPr lang="el-GR" i="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55926" y="1725762"/>
            <a:ext cx="914400" cy="914400"/>
          </a:xfrm>
          <a:prstGeom prst="rect">
            <a:avLst/>
          </a:prstGeom>
        </p:spPr>
      </p:pic>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
        <p:nvSpPr>
          <p:cNvPr id="9" name="TextBox 8">
            <a:extLst>
              <a:ext uri="{FF2B5EF4-FFF2-40B4-BE49-F238E27FC236}">
                <a16:creationId xmlns:a16="http://schemas.microsoft.com/office/drawing/2014/main" id="{81680F61-AE33-4A68-9ACF-9093CBD6D919}"/>
              </a:ext>
            </a:extLst>
          </p:cNvPr>
          <p:cNvSpPr txBox="1"/>
          <p:nvPr/>
        </p:nvSpPr>
        <p:spPr>
          <a:xfrm>
            <a:off x="10948887" y="2717284"/>
            <a:ext cx="1309788" cy="646331"/>
          </a:xfrm>
          <a:prstGeom prst="rect">
            <a:avLst/>
          </a:prstGeom>
          <a:noFill/>
        </p:spPr>
        <p:txBody>
          <a:bodyPr wrap="square" rtlCol="0">
            <a:spAutoFit/>
          </a:bodyPr>
          <a:lstStyle/>
          <a:p>
            <a:pPr algn="ctr"/>
            <a:r>
              <a:rPr lang="fr-FR" dirty="0">
                <a:solidFill>
                  <a:srgbClr val="1A7EBA"/>
                </a:solidFill>
              </a:rPr>
              <a:t>Téléchargez l'exercice !</a:t>
            </a:r>
          </a:p>
        </p:txBody>
      </p:sp>
    </p:spTree>
    <p:extLst>
      <p:ext uri="{BB962C8B-B14F-4D97-AF65-F5344CB8AC3E}">
        <p14:creationId xmlns:p14="http://schemas.microsoft.com/office/powerpoint/2010/main" val="3688812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a:xfrm>
            <a:off x="838200" y="365125"/>
            <a:ext cx="11353800" cy="1325563"/>
          </a:xfrm>
        </p:spPr>
        <p:txBody>
          <a:bodyPr>
            <a:normAutofit/>
          </a:bodyPr>
          <a:lstStyle/>
          <a:p>
            <a:r>
              <a:rPr lang="fr-FR" dirty="0">
                <a:solidFill>
                  <a:schemeClr val="tx1"/>
                </a:solidFill>
              </a:rPr>
              <a:t>Exercice 6: De quoi avez vous besoin à cet instant?</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endParaRPr lang="fr-FR" dirty="0"/>
          </a:p>
        </p:txBody>
      </p:sp>
      <p:graphicFrame>
        <p:nvGraphicFramePr>
          <p:cNvPr id="4" name="Πίνακας 4">
            <a:extLst>
              <a:ext uri="{FF2B5EF4-FFF2-40B4-BE49-F238E27FC236}">
                <a16:creationId xmlns:a16="http://schemas.microsoft.com/office/drawing/2014/main" id="{0E71F3C2-8910-47D7-A239-B4A9D25A926F}"/>
              </a:ext>
            </a:extLst>
          </p:cNvPr>
          <p:cNvGraphicFramePr>
            <a:graphicFrameLocks noGrp="1"/>
          </p:cNvGraphicFramePr>
          <p:nvPr>
            <p:extLst>
              <p:ext uri="{D42A27DB-BD31-4B8C-83A1-F6EECF244321}">
                <p14:modId xmlns:p14="http://schemas.microsoft.com/office/powerpoint/2010/main" val="844724183"/>
              </p:ext>
            </p:extLst>
          </p:nvPr>
        </p:nvGraphicFramePr>
        <p:xfrm>
          <a:off x="235974" y="1788210"/>
          <a:ext cx="10515600" cy="5077014"/>
        </p:xfrm>
        <a:graphic>
          <a:graphicData uri="http://schemas.openxmlformats.org/drawingml/2006/table">
            <a:tbl>
              <a:tblPr firstRow="1" bandRow="1">
                <a:tableStyleId>{17292A2E-F333-43FB-9621-5CBBE7FDCDCB}</a:tableStyleId>
              </a:tblPr>
              <a:tblGrid>
                <a:gridCol w="10515600">
                  <a:extLst>
                    <a:ext uri="{9D8B030D-6E8A-4147-A177-3AD203B41FA5}">
                      <a16:colId xmlns:a16="http://schemas.microsoft.com/office/drawing/2014/main" val="3036613767"/>
                    </a:ext>
                  </a:extLst>
                </a:gridCol>
              </a:tblGrid>
              <a:tr h="4036042">
                <a:tc>
                  <a:txBody>
                    <a:bodyPr/>
                    <a:lstStyle/>
                    <a:p>
                      <a:pPr algn="just">
                        <a:lnSpc>
                          <a:spcPct val="110000"/>
                        </a:lnSpc>
                      </a:pPr>
                      <a:r>
                        <a:rPr lang="fr-FR" sz="1800" dirty="0">
                          <a:solidFill>
                            <a:srgbClr val="000000"/>
                          </a:solidFill>
                          <a:effectLst/>
                          <a:latin typeface="Calibri" panose="020F0502020204030204" pitchFamily="34" charset="0"/>
                          <a:ea typeface="MyriadPro-Regular"/>
                          <a:cs typeface="Arial" panose="020B0604020202020204" pitchFamily="34" charset="0"/>
                        </a:rPr>
                        <a:t>Imaginez la situation suivante : Vous êtes assis depuis plusieurs heures à étudier pour l'examen du lendemain. Vous remarquez une agitation et un sentiment de malaise qui montent en vous. </a:t>
                      </a:r>
                    </a:p>
                    <a:p>
                      <a:pPr algn="just">
                        <a:lnSpc>
                          <a:spcPct val="110000"/>
                        </a:lnSpc>
                      </a:pPr>
                      <a:r>
                        <a:rPr lang="fr-FR" sz="1800" dirty="0">
                          <a:solidFill>
                            <a:srgbClr val="000000"/>
                          </a:solidFill>
                          <a:effectLst/>
                          <a:latin typeface="Calibri" panose="020F0502020204030204" pitchFamily="34" charset="0"/>
                          <a:ea typeface="MyriadPro-Regular"/>
                          <a:cs typeface="Arial" panose="020B0604020202020204" pitchFamily="34" charset="0"/>
                        </a:rPr>
                        <a:t>Imaginez comment vous percevez cette agitation et ce sentiment de malaise - que veulent-ils vous dire</a:t>
                      </a:r>
                      <a:r>
                        <a:rPr lang="en-US" sz="1800" dirty="0">
                          <a:solidFill>
                            <a:srgbClr val="000000"/>
                          </a:solidFill>
                          <a:effectLst/>
                          <a:latin typeface="Calibri" panose="020F0502020204030204" pitchFamily="34" charset="0"/>
                          <a:ea typeface="MyriadPro-Regular"/>
                          <a:cs typeface="Arial" panose="020B0604020202020204" pitchFamily="34" charset="0"/>
                        </a:rPr>
                        <a:t>?</a:t>
                      </a:r>
                    </a:p>
                    <a:p>
                      <a:pPr marL="342900" lvl="0" indent="-342900" algn="just">
                        <a:lnSpc>
                          <a:spcPct val="110000"/>
                        </a:lnSpc>
                        <a:spcBef>
                          <a:spcPts val="500"/>
                        </a:spcBef>
                        <a:buClr>
                          <a:srgbClr val="ED7D31"/>
                        </a:buClr>
                        <a:buSzPts val="1600"/>
                        <a:buFont typeface="+mj-lt"/>
                        <a:buAutoNum type="arabicPeriod"/>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Peut-être avez-vous besoin de faire de l'exercice pour relancer votre circulation, peut-être avez-vous soif ou faim ? (De quel besoin fondamental parlons-nous ici).</a:t>
                      </a:r>
                    </a:p>
                    <a:p>
                      <a:pPr marL="342900" lvl="0" indent="-342900" algn="just">
                        <a:lnSpc>
                          <a:spcPct val="110000"/>
                        </a:lnSpc>
                        <a:spcBef>
                          <a:spcPts val="500"/>
                        </a:spcBef>
                        <a:buClr>
                          <a:srgbClr val="ED7D31"/>
                        </a:buClr>
                        <a:buSzPts val="1600"/>
                        <a:buFont typeface="+mj-lt"/>
                        <a:buAutoNum type="arabicPeriod"/>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Vous avez peut-être peur de ne pas réussir l'examen et d'échouer ? (De quel besoin fondamental parlons-nous ici ?)</a:t>
                      </a:r>
                    </a:p>
                    <a:p>
                      <a:pPr marL="342900" lvl="0" indent="-342900" algn="just">
                        <a:lnSpc>
                          <a:spcPct val="110000"/>
                        </a:lnSpc>
                        <a:spcBef>
                          <a:spcPts val="500"/>
                        </a:spcBef>
                        <a:buClr>
                          <a:srgbClr val="ED7D31"/>
                        </a:buClr>
                        <a:buSzPts val="1600"/>
                        <a:buFont typeface="+mj-lt"/>
                        <a:buAutoNum type="arabicPeriod"/>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Peut-être préférez-vous être avec d'autres personnes plutôt que d'étudier seul ? (De quel besoin fondamental s'agit-il ici ?)</a:t>
                      </a:r>
                    </a:p>
                    <a:p>
                      <a:pPr marL="342900" lvl="0" indent="-342900" algn="just">
                        <a:lnSpc>
                          <a:spcPct val="110000"/>
                        </a:lnSpc>
                        <a:spcBef>
                          <a:spcPts val="500"/>
                        </a:spcBef>
                        <a:buClr>
                          <a:srgbClr val="ED7D31"/>
                        </a:buClr>
                        <a:buSzPts val="1600"/>
                        <a:buFont typeface="+mj-lt"/>
                        <a:buAutoNum type="arabicPeriod"/>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Peut-être vous sentez-vous obligé d'apprendre et préféreriez-vous faire quelque chose de complètement différent ? (De quel besoin fondamental s'agit-il ici ?) </a:t>
                      </a:r>
                    </a:p>
                    <a:p>
                      <a:pPr marL="342900" lvl="0" indent="-342900" algn="just">
                        <a:lnSpc>
                          <a:spcPct val="110000"/>
                        </a:lnSpc>
                        <a:spcBef>
                          <a:spcPts val="500"/>
                        </a:spcBef>
                        <a:buClr>
                          <a:srgbClr val="ED7D31"/>
                        </a:buClr>
                        <a:buSzPts val="1600"/>
                        <a:buFont typeface="+mj-lt"/>
                        <a:buAutoNum type="arabicPeriod"/>
                      </a:pPr>
                      <a:r>
                        <a:rPr lang="fr-FR"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Peut-être trouvez-vous le matériel totalement inintéressant et ne savez-vous pas à quoi il vous servira un jour dans votre vie ? (De quel besoin fondamental s'agit-il ?)</a:t>
                      </a:r>
                      <a:r>
                        <a:rPr lang="en-US" sz="1800" b="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a:txBody>
                  <a:tcPr marL="68580" marR="68580" marT="0" marB="0">
                    <a:solidFill>
                      <a:schemeClr val="bg2"/>
                    </a:solidFill>
                  </a:tcPr>
                </a:tc>
                <a:extLst>
                  <a:ext uri="{0D108BD9-81ED-4DB2-BD59-A6C34878D82A}">
                    <a16:rowId xmlns:a16="http://schemas.microsoft.com/office/drawing/2014/main" val="600370016"/>
                  </a:ext>
                </a:extLst>
              </a:tr>
              <a:tr h="851851">
                <a:tc>
                  <a:txBody>
                    <a:bodyPr/>
                    <a:lstStyle/>
                    <a:p>
                      <a:pPr>
                        <a:spcBef>
                          <a:spcPts val="600"/>
                        </a:spcBef>
                        <a:spcAft>
                          <a:spcPts val="1200"/>
                        </a:spcAft>
                      </a:pPr>
                      <a:r>
                        <a:rPr lang="en-GB" sz="1800" i="1" kern="1200" dirty="0" err="1">
                          <a:solidFill>
                            <a:schemeClr val="tx1"/>
                          </a:solidFill>
                          <a:effectLst/>
                          <a:latin typeface="+mn-lt"/>
                          <a:ea typeface="+mn-ea"/>
                          <a:cs typeface="+mn-cs"/>
                        </a:rPr>
                        <a:t>Vos</a:t>
                      </a:r>
                      <a:r>
                        <a:rPr lang="en-GB" sz="1800" i="1" kern="1200" dirty="0">
                          <a:solidFill>
                            <a:schemeClr val="tx1"/>
                          </a:solidFill>
                          <a:effectLst/>
                          <a:latin typeface="+mn-lt"/>
                          <a:ea typeface="+mn-ea"/>
                          <a:cs typeface="+mn-cs"/>
                        </a:rPr>
                        <a:t> notes</a:t>
                      </a:r>
                      <a:endParaRPr lang="el-GR" i="1"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1845215359"/>
                  </a:ext>
                </a:extLst>
              </a:tr>
            </a:tbl>
          </a:graphicData>
        </a:graphic>
      </p:graphicFrame>
      <p:pic>
        <p:nvPicPr>
          <p:cNvPr id="5" name="Γραφικό 4" descr="Λήψη από το cloud με συμπαγές γέμισμα">
            <a:hlinkClick r:id="rId4"/>
            <a:extLst>
              <a:ext uri="{FF2B5EF4-FFF2-40B4-BE49-F238E27FC236}">
                <a16:creationId xmlns:a16="http://schemas.microsoft.com/office/drawing/2014/main" id="{2C2205EA-8EE9-4BDA-ACE8-498A6C37494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1626" y="1725762"/>
            <a:ext cx="914400" cy="914400"/>
          </a:xfrm>
          <a:prstGeom prst="rect">
            <a:avLst/>
          </a:prstGeom>
        </p:spPr>
      </p:pic>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
        <p:nvSpPr>
          <p:cNvPr id="9" name="TextBox 8">
            <a:extLst>
              <a:ext uri="{FF2B5EF4-FFF2-40B4-BE49-F238E27FC236}">
                <a16:creationId xmlns:a16="http://schemas.microsoft.com/office/drawing/2014/main" id="{81680F61-AE33-4A68-9ACF-9093CBD6D919}"/>
              </a:ext>
            </a:extLst>
          </p:cNvPr>
          <p:cNvSpPr txBox="1"/>
          <p:nvPr/>
        </p:nvSpPr>
        <p:spPr>
          <a:xfrm>
            <a:off x="10834587" y="2717284"/>
            <a:ext cx="1309788" cy="646331"/>
          </a:xfrm>
          <a:prstGeom prst="rect">
            <a:avLst/>
          </a:prstGeom>
          <a:noFill/>
        </p:spPr>
        <p:txBody>
          <a:bodyPr wrap="square" rtlCol="0">
            <a:spAutoFit/>
          </a:bodyPr>
          <a:lstStyle/>
          <a:p>
            <a:pPr algn="ctr"/>
            <a:r>
              <a:rPr lang="fr-FR" dirty="0">
                <a:solidFill>
                  <a:srgbClr val="1A7EBA"/>
                </a:solidFill>
              </a:rPr>
              <a:t>Téléchargez l'exercice !</a:t>
            </a:r>
          </a:p>
        </p:txBody>
      </p:sp>
    </p:spTree>
    <p:extLst>
      <p:ext uri="{BB962C8B-B14F-4D97-AF65-F5344CB8AC3E}">
        <p14:creationId xmlns:p14="http://schemas.microsoft.com/office/powerpoint/2010/main" val="1889925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38" descr="Aquarell, Pinselstrich, Farbe, Abstrakt, Textur, Bürste">
            <a:extLst>
              <a:ext uri="{FF2B5EF4-FFF2-40B4-BE49-F238E27FC236}">
                <a16:creationId xmlns:a16="http://schemas.microsoft.com/office/drawing/2014/main" id="{96E1E533-0CD4-46CF-9695-7FE834AC833E}"/>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flipH="1">
            <a:off x="0" y="392072"/>
            <a:ext cx="11956026" cy="1396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C6E4B457-5518-4DD0-B5C7-B06286067CBD}"/>
              </a:ext>
            </a:extLst>
          </p:cNvPr>
          <p:cNvSpPr>
            <a:spLocks noGrp="1"/>
          </p:cNvSpPr>
          <p:nvPr>
            <p:ph type="title"/>
          </p:nvPr>
        </p:nvSpPr>
        <p:spPr>
          <a:xfrm>
            <a:off x="838200" y="365125"/>
            <a:ext cx="11353800" cy="1325563"/>
          </a:xfrm>
        </p:spPr>
        <p:txBody>
          <a:bodyPr>
            <a:normAutofit/>
          </a:bodyPr>
          <a:lstStyle/>
          <a:p>
            <a:r>
              <a:rPr lang="fr-FR" dirty="0">
                <a:solidFill>
                  <a:schemeClr val="tx1"/>
                </a:solidFill>
              </a:rPr>
              <a:t>Exercice 6: De quoi avez vous besoin à cet instant?</a:t>
            </a:r>
          </a:p>
        </p:txBody>
      </p:sp>
      <p:sp>
        <p:nvSpPr>
          <p:cNvPr id="6" name="Θέση περιεχομένου 5">
            <a:extLst>
              <a:ext uri="{FF2B5EF4-FFF2-40B4-BE49-F238E27FC236}">
                <a16:creationId xmlns:a16="http://schemas.microsoft.com/office/drawing/2014/main" id="{36A8FB66-E24C-497A-9651-7B029E9A7437}"/>
              </a:ext>
            </a:extLst>
          </p:cNvPr>
          <p:cNvSpPr>
            <a:spLocks noGrp="1"/>
          </p:cNvSpPr>
          <p:nvPr>
            <p:ph idx="1"/>
          </p:nvPr>
        </p:nvSpPr>
        <p:spPr/>
        <p:txBody>
          <a:bodyPr/>
          <a:lstStyle/>
          <a:p>
            <a:pPr marL="0" indent="0" algn="just">
              <a:lnSpc>
                <a:spcPct val="130000"/>
              </a:lnSpc>
              <a:buNone/>
            </a:pPr>
            <a:r>
              <a:rPr lang="fr-FR" sz="1800" b="1" dirty="0">
                <a:effectLst/>
                <a:latin typeface="Calibri" panose="020F0502020204030204" pitchFamily="34" charset="0"/>
                <a:ea typeface="MyriadPro-Regular"/>
                <a:cs typeface="Arial" panose="020B0604020202020204" pitchFamily="34" charset="0"/>
              </a:rPr>
              <a:t>Solutions:</a:t>
            </a:r>
          </a:p>
          <a:p>
            <a:pPr marL="342900" indent="-342900" algn="just">
              <a:lnSpc>
                <a:spcPct val="130000"/>
              </a:lnSpc>
              <a:buFont typeface="+mj-lt"/>
              <a:buAutoNum type="arabicPeriod"/>
            </a:pPr>
            <a:r>
              <a:rPr lang="fr-FR" sz="1800" dirty="0">
                <a:latin typeface="Calibri" panose="020F0502020204030204" pitchFamily="34" charset="0"/>
                <a:ea typeface="MyriadPro-Regular"/>
                <a:cs typeface="Arial" panose="020B0604020202020204" pitchFamily="34" charset="0"/>
              </a:rPr>
              <a:t>sécurité et survie</a:t>
            </a:r>
          </a:p>
          <a:p>
            <a:pPr marL="342900" indent="-342900" algn="just">
              <a:lnSpc>
                <a:spcPct val="130000"/>
              </a:lnSpc>
              <a:buFont typeface="+mj-lt"/>
              <a:buAutoNum type="arabicPeriod"/>
            </a:pPr>
            <a:r>
              <a:rPr lang="fr-FR" sz="1800" dirty="0">
                <a:latin typeface="Calibri" panose="020F0502020204030204" pitchFamily="34" charset="0"/>
                <a:ea typeface="MyriadPro-Regular"/>
                <a:cs typeface="Arial" panose="020B0604020202020204" pitchFamily="34" charset="0"/>
              </a:rPr>
              <a:t>le pouvoir</a:t>
            </a:r>
          </a:p>
          <a:p>
            <a:pPr marL="342900" indent="-342900" algn="just">
              <a:lnSpc>
                <a:spcPct val="130000"/>
              </a:lnSpc>
              <a:buFont typeface="+mj-lt"/>
              <a:buAutoNum type="arabicPeriod"/>
            </a:pPr>
            <a:r>
              <a:rPr lang="fr-FR" sz="1800" dirty="0">
                <a:latin typeface="Calibri" panose="020F0502020204030204" pitchFamily="34" charset="0"/>
                <a:ea typeface="MyriadPro-Regular"/>
                <a:cs typeface="Arial" panose="020B0604020202020204" pitchFamily="34" charset="0"/>
              </a:rPr>
              <a:t>amour et appartenance</a:t>
            </a:r>
          </a:p>
          <a:p>
            <a:pPr marL="342900" indent="-342900" algn="just">
              <a:lnSpc>
                <a:spcPct val="130000"/>
              </a:lnSpc>
              <a:buFont typeface="+mj-lt"/>
              <a:buAutoNum type="arabicPeriod"/>
            </a:pPr>
            <a:r>
              <a:rPr lang="fr-FR" sz="1800" dirty="0">
                <a:latin typeface="Calibri" panose="020F0502020204030204" pitchFamily="34" charset="0"/>
                <a:ea typeface="MyriadPro-Regular"/>
                <a:cs typeface="Arial" panose="020B0604020202020204" pitchFamily="34" charset="0"/>
              </a:rPr>
              <a:t>la liberté</a:t>
            </a:r>
          </a:p>
          <a:p>
            <a:pPr marL="342900" indent="-342900" algn="just">
              <a:lnSpc>
                <a:spcPct val="130000"/>
              </a:lnSpc>
              <a:buFont typeface="+mj-lt"/>
              <a:buAutoNum type="arabicPeriod"/>
            </a:pPr>
            <a:r>
              <a:rPr lang="fr-FR" sz="1800" dirty="0">
                <a:latin typeface="Calibri" panose="020F0502020204030204" pitchFamily="34" charset="0"/>
                <a:ea typeface="MyriadPro-Regular"/>
                <a:cs typeface="Arial" panose="020B0604020202020204" pitchFamily="34" charset="0"/>
              </a:rPr>
              <a:t>le plaisir</a:t>
            </a:r>
          </a:p>
        </p:txBody>
      </p:sp>
      <p:sp>
        <p:nvSpPr>
          <p:cNvPr id="7" name="TextBox 6">
            <a:extLst>
              <a:ext uri="{FF2B5EF4-FFF2-40B4-BE49-F238E27FC236}">
                <a16:creationId xmlns:a16="http://schemas.microsoft.com/office/drawing/2014/main" id="{F1E63791-A9DF-43B4-8633-14F47FFC0F86}"/>
              </a:ext>
            </a:extLst>
          </p:cNvPr>
          <p:cNvSpPr txBox="1"/>
          <p:nvPr/>
        </p:nvSpPr>
        <p:spPr>
          <a:xfrm>
            <a:off x="10916816" y="0"/>
            <a:ext cx="1286472"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Exercices</a:t>
            </a:r>
          </a:p>
        </p:txBody>
      </p:sp>
    </p:spTree>
    <p:extLst>
      <p:ext uri="{BB962C8B-B14F-4D97-AF65-F5344CB8AC3E}">
        <p14:creationId xmlns:p14="http://schemas.microsoft.com/office/powerpoint/2010/main" val="1615715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49606" y="4667761"/>
            <a:ext cx="10134600" cy="1500187"/>
          </a:xfrm>
        </p:spPr>
        <p:txBody>
          <a:bodyPr>
            <a:normAutofit lnSpcReduction="10000"/>
          </a:bodyPr>
          <a:lstStyle/>
          <a:p>
            <a:r>
              <a:rPr lang="en-US" sz="3200" dirty="0">
                <a:solidFill>
                  <a:srgbClr val="FBE82A"/>
                </a:solidFill>
                <a:effectLst>
                  <a:outerShdw blurRad="38100" dist="38100" dir="2700000" algn="tl">
                    <a:srgbClr val="000000">
                      <a:alpha val="43137"/>
                    </a:srgbClr>
                  </a:outerShdw>
                </a:effectLst>
              </a:rPr>
              <a:t>1.5</a:t>
            </a:r>
            <a:r>
              <a:rPr lang="en-US" sz="5400" dirty="0">
                <a:solidFill>
                  <a:srgbClr val="FBE82A"/>
                </a:solidFill>
                <a:effectLst>
                  <a:outerShdw blurRad="38100" dist="38100" dir="2700000" algn="tl">
                    <a:srgbClr val="000000">
                      <a:alpha val="43137"/>
                    </a:srgbClr>
                  </a:outerShdw>
                </a:effectLst>
              </a:rPr>
              <a:t> </a:t>
            </a:r>
            <a:r>
              <a:rPr lang="fr-FR" sz="5400" dirty="0">
                <a:solidFill>
                  <a:srgbClr val="FBE82A"/>
                </a:solidFill>
                <a:effectLst>
                  <a:outerShdw blurRad="38100" dist="38100" dir="2700000" algn="tl">
                    <a:srgbClr val="000000">
                      <a:alpha val="43137"/>
                    </a:srgbClr>
                  </a:outerShdw>
                </a:effectLst>
              </a:rPr>
              <a:t>Comment exprimer ses besoins et les formuler</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2895354" y="-963121"/>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352387"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560775"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33">
            <a:extLst>
              <a:ext uri="{FF2B5EF4-FFF2-40B4-BE49-F238E27FC236}">
                <a16:creationId xmlns:a16="http://schemas.microsoft.com/office/drawing/2014/main" id="{91F25D22-1D23-4552-8429-1C7FB5E9BD25}"/>
              </a:ext>
            </a:extLst>
          </p:cNvPr>
          <p:cNvSpPr/>
          <p:nvPr/>
        </p:nvSpPr>
        <p:spPr>
          <a:xfrm>
            <a:off x="11277600" y="-533400"/>
            <a:ext cx="1743759" cy="17272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00411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4144">
            <a:extLst>
              <a:ext uri="{FF2B5EF4-FFF2-40B4-BE49-F238E27FC236}">
                <a16:creationId xmlns:a16="http://schemas.microsoft.com/office/drawing/2014/main" id="{CFC989EA-BD45-4DD9-8352-82F8D9C54A42}"/>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767867" y="5867348"/>
            <a:ext cx="9747858" cy="961137"/>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40FF7485-9DBE-47F5-B335-5ECFC171732B}"/>
              </a:ext>
            </a:extLst>
          </p:cNvPr>
          <p:cNvSpPr>
            <a:spLocks noGrp="1"/>
          </p:cNvSpPr>
          <p:nvPr>
            <p:ph type="title"/>
          </p:nvPr>
        </p:nvSpPr>
        <p:spPr/>
        <p:txBody>
          <a:bodyPr/>
          <a:lstStyle/>
          <a:p>
            <a:r>
              <a:rPr lang="fr-FR" dirty="0"/>
              <a:t>Comment exprimer ses besoins et les formuler</a:t>
            </a:r>
          </a:p>
        </p:txBody>
      </p:sp>
      <p:sp>
        <p:nvSpPr>
          <p:cNvPr id="3" name="Θέση περιεχομένου 2">
            <a:extLst>
              <a:ext uri="{FF2B5EF4-FFF2-40B4-BE49-F238E27FC236}">
                <a16:creationId xmlns:a16="http://schemas.microsoft.com/office/drawing/2014/main" id="{25B3F893-4D49-44FD-8F46-545C7D761E04}"/>
              </a:ext>
            </a:extLst>
          </p:cNvPr>
          <p:cNvSpPr>
            <a:spLocks noGrp="1"/>
          </p:cNvSpPr>
          <p:nvPr>
            <p:ph idx="1"/>
          </p:nvPr>
        </p:nvSpPr>
        <p:spPr/>
        <p:txBody>
          <a:bodyPr/>
          <a:lstStyle/>
          <a:p>
            <a:endParaRPr lang="fr-FR" dirty="0"/>
          </a:p>
        </p:txBody>
      </p:sp>
      <p:grpSp>
        <p:nvGrpSpPr>
          <p:cNvPr id="4" name="Gruppieren 226">
            <a:extLst>
              <a:ext uri="{FF2B5EF4-FFF2-40B4-BE49-F238E27FC236}">
                <a16:creationId xmlns:a16="http://schemas.microsoft.com/office/drawing/2014/main" id="{FDF764D7-E5D7-4644-B60C-1D6CD2FC49F8}"/>
              </a:ext>
            </a:extLst>
          </p:cNvPr>
          <p:cNvGrpSpPr/>
          <p:nvPr/>
        </p:nvGrpSpPr>
        <p:grpSpPr>
          <a:xfrm>
            <a:off x="1524004" y="1388534"/>
            <a:ext cx="9618134" cy="4368799"/>
            <a:chOff x="0" y="0"/>
            <a:chExt cx="5486400" cy="3200400"/>
          </a:xfrm>
        </p:grpSpPr>
        <p:grpSp>
          <p:nvGrpSpPr>
            <p:cNvPr id="5" name="Gruppieren 227">
              <a:extLst>
                <a:ext uri="{FF2B5EF4-FFF2-40B4-BE49-F238E27FC236}">
                  <a16:creationId xmlns:a16="http://schemas.microsoft.com/office/drawing/2014/main" id="{2E42A82A-C62C-42E3-A7CD-F437B1A94C27}"/>
                </a:ext>
              </a:extLst>
            </p:cNvPr>
            <p:cNvGrpSpPr/>
            <p:nvPr/>
          </p:nvGrpSpPr>
          <p:grpSpPr>
            <a:xfrm>
              <a:off x="0" y="0"/>
              <a:ext cx="5486400" cy="3200400"/>
              <a:chOff x="0" y="0"/>
              <a:chExt cx="5486400" cy="3200400"/>
            </a:xfrm>
          </p:grpSpPr>
          <p:sp>
            <p:nvSpPr>
              <p:cNvPr id="6" name="Rechteck 228">
                <a:extLst>
                  <a:ext uri="{FF2B5EF4-FFF2-40B4-BE49-F238E27FC236}">
                    <a16:creationId xmlns:a16="http://schemas.microsoft.com/office/drawing/2014/main" id="{0960AF20-01ED-41B4-88DC-6217B8E701F8}"/>
                  </a:ext>
                </a:extLst>
              </p:cNvPr>
              <p:cNvSpPr/>
              <p:nvPr/>
            </p:nvSpPr>
            <p:spPr>
              <a:xfrm>
                <a:off x="0" y="0"/>
                <a:ext cx="5486400" cy="3200400"/>
              </a:xfrm>
              <a:prstGeom prst="rect">
                <a:avLst/>
              </a:prstGeom>
              <a:noFill/>
              <a:ln>
                <a:noFill/>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7" name="Rechteck: abgerundete Ecken 229">
                <a:extLst>
                  <a:ext uri="{FF2B5EF4-FFF2-40B4-BE49-F238E27FC236}">
                    <a16:creationId xmlns:a16="http://schemas.microsoft.com/office/drawing/2014/main" id="{0BFCEF1D-C860-44FD-8411-0F9D138221B9}"/>
                  </a:ext>
                </a:extLst>
              </p:cNvPr>
              <p:cNvSpPr/>
              <p:nvPr/>
            </p:nvSpPr>
            <p:spPr>
              <a:xfrm>
                <a:off x="0" y="0"/>
                <a:ext cx="4389120" cy="704088"/>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8" name="Textfeld 230">
                <a:extLst>
                  <a:ext uri="{FF2B5EF4-FFF2-40B4-BE49-F238E27FC236}">
                    <a16:creationId xmlns:a16="http://schemas.microsoft.com/office/drawing/2014/main" id="{4DF59BA5-3D03-4C9C-A2F0-21A039B68960}"/>
                  </a:ext>
                </a:extLst>
              </p:cNvPr>
              <p:cNvSpPr txBox="1"/>
              <p:nvPr/>
            </p:nvSpPr>
            <p:spPr>
              <a:xfrm>
                <a:off x="20621" y="62486"/>
                <a:ext cx="3890218"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La première étape, et la plus importante, consiste à reconnaître qu'en ce moment même, un de vos besoins est réprimé ou attaqué. Comment le reconnaissez-vous ? Exactement ! </a:t>
                </a:r>
                <a:endPar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9" name="Rechteck: abgerundete Ecken 231">
                <a:extLst>
                  <a:ext uri="{FF2B5EF4-FFF2-40B4-BE49-F238E27FC236}">
                    <a16:creationId xmlns:a16="http://schemas.microsoft.com/office/drawing/2014/main" id="{D701C39F-144F-4C9D-B7B7-6DEA8C87C887}"/>
                  </a:ext>
                </a:extLst>
              </p:cNvPr>
              <p:cNvSpPr/>
              <p:nvPr/>
            </p:nvSpPr>
            <p:spPr>
              <a:xfrm>
                <a:off x="367588" y="832104"/>
                <a:ext cx="4389120" cy="704088"/>
              </a:xfrm>
              <a:prstGeom prst="roundRect">
                <a:avLst>
                  <a:gd name="adj" fmla="val 10000"/>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0" name="Textfeld 232">
                <a:extLst>
                  <a:ext uri="{FF2B5EF4-FFF2-40B4-BE49-F238E27FC236}">
                    <a16:creationId xmlns:a16="http://schemas.microsoft.com/office/drawing/2014/main" id="{7491DF99-AADF-4967-9DD6-509F085FC778}"/>
                  </a:ext>
                </a:extLst>
              </p:cNvPr>
              <p:cNvSpPr txBox="1"/>
              <p:nvPr/>
            </p:nvSpPr>
            <p:spPr>
              <a:xfrm>
                <a:off x="388210" y="852726"/>
                <a:ext cx="3522630"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Tu remarques quand un sentiment de gêne s’éveille en toi Tu remarques que quelque chose ne va pas.</a:t>
                </a:r>
                <a:endPar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1" name="Rechteck: abgerundete Ecken 233">
                <a:extLst>
                  <a:ext uri="{FF2B5EF4-FFF2-40B4-BE49-F238E27FC236}">
                    <a16:creationId xmlns:a16="http://schemas.microsoft.com/office/drawing/2014/main" id="{9DB47230-FA52-466D-86F1-494469868340}"/>
                  </a:ext>
                </a:extLst>
              </p:cNvPr>
              <p:cNvSpPr/>
              <p:nvPr/>
            </p:nvSpPr>
            <p:spPr>
              <a:xfrm>
                <a:off x="729691" y="1664208"/>
                <a:ext cx="4389120" cy="704088"/>
              </a:xfrm>
              <a:prstGeom prst="roundRect">
                <a:avLst>
                  <a:gd name="adj" fmla="val 10000"/>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2" name="Textfeld 234">
                <a:extLst>
                  <a:ext uri="{FF2B5EF4-FFF2-40B4-BE49-F238E27FC236}">
                    <a16:creationId xmlns:a16="http://schemas.microsoft.com/office/drawing/2014/main" id="{F1B3DDB7-7F21-4A05-AFBC-0BD4F1D6F899}"/>
                  </a:ext>
                </a:extLst>
              </p:cNvPr>
              <p:cNvSpPr txBox="1"/>
              <p:nvPr/>
            </p:nvSpPr>
            <p:spPr>
              <a:xfrm>
                <a:off x="750313" y="1684830"/>
                <a:ext cx="3528116"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Ne réprime pas ce sentiment mais regarde en toi et demande-toi quel besoin il éveille en toi. </a:t>
                </a:r>
                <a:endPar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3" name="Rechteck: abgerundete Ecken 235">
                <a:extLst>
                  <a:ext uri="{FF2B5EF4-FFF2-40B4-BE49-F238E27FC236}">
                    <a16:creationId xmlns:a16="http://schemas.microsoft.com/office/drawing/2014/main" id="{C5B6B89F-79C8-463C-9969-81EFF9DB7763}"/>
                  </a:ext>
                </a:extLst>
              </p:cNvPr>
              <p:cNvSpPr/>
              <p:nvPr/>
            </p:nvSpPr>
            <p:spPr>
              <a:xfrm>
                <a:off x="1097279" y="2496312"/>
                <a:ext cx="4389120" cy="704088"/>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4" name="Textfeld 236">
                <a:extLst>
                  <a:ext uri="{FF2B5EF4-FFF2-40B4-BE49-F238E27FC236}">
                    <a16:creationId xmlns:a16="http://schemas.microsoft.com/office/drawing/2014/main" id="{2E9B27A0-C8CA-4FE6-93E6-CA6ED40384D2}"/>
                  </a:ext>
                </a:extLst>
              </p:cNvPr>
              <p:cNvSpPr txBox="1"/>
              <p:nvPr/>
            </p:nvSpPr>
            <p:spPr>
              <a:xfrm>
                <a:off x="1117901" y="2516934"/>
                <a:ext cx="3638807" cy="662844"/>
              </a:xfrm>
              <a:prstGeom prst="rect">
                <a:avLst/>
              </a:prstGeom>
              <a:noFill/>
              <a:ln>
                <a:noFill/>
              </a:ln>
            </p:spPr>
            <p:txBody>
              <a:bodyPr spcFirstLastPara="1" wrap="square" lIns="49525" tIns="49525" rIns="49525" bIns="49525" anchor="ctr" anchorCtr="0">
                <a:noAutofit/>
              </a:bodyPr>
              <a:lstStyle/>
              <a:p>
                <a:pPr algn="ctr">
                  <a:lnSpc>
                    <a:spcPct val="89000"/>
                  </a:lnSpc>
                  <a:spcAft>
                    <a:spcPts val="800"/>
                  </a:spcAft>
                </a:pPr>
                <a:r>
                  <a:rPr lang="fr-FR" sz="20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Quand tu as trouvé ce besoin, sois bienveillant vis à vis de toi même et accepte que ce besoin te soit indispensable.</a:t>
                </a:r>
                <a:endPar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endParaRPr>
              </a:p>
            </p:txBody>
          </p:sp>
          <p:sp>
            <p:nvSpPr>
              <p:cNvPr id="15" name="Pfeil: nach unten 237">
                <a:extLst>
                  <a:ext uri="{FF2B5EF4-FFF2-40B4-BE49-F238E27FC236}">
                    <a16:creationId xmlns:a16="http://schemas.microsoft.com/office/drawing/2014/main" id="{0D40CCF6-FE8C-4A69-B426-4FA5480F8B00}"/>
                  </a:ext>
                </a:extLst>
              </p:cNvPr>
              <p:cNvSpPr/>
              <p:nvPr/>
            </p:nvSpPr>
            <p:spPr>
              <a:xfrm>
                <a:off x="3931462" y="539267"/>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6" name="Textfeld 238">
                <a:extLst>
                  <a:ext uri="{FF2B5EF4-FFF2-40B4-BE49-F238E27FC236}">
                    <a16:creationId xmlns:a16="http://schemas.microsoft.com/office/drawing/2014/main" id="{2A910EBD-8376-4DDE-8BC1-9D4A0E599F15}"/>
                  </a:ext>
                </a:extLst>
              </p:cNvPr>
              <p:cNvSpPr txBox="1"/>
              <p:nvPr/>
            </p:nvSpPr>
            <p:spPr>
              <a:xfrm>
                <a:off x="4034435" y="539267"/>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7" name="Pfeil: nach unten 239">
                <a:extLst>
                  <a:ext uri="{FF2B5EF4-FFF2-40B4-BE49-F238E27FC236}">
                    <a16:creationId xmlns:a16="http://schemas.microsoft.com/office/drawing/2014/main" id="{232E3BFB-4F96-4488-851D-0072895E4ED4}"/>
                  </a:ext>
                </a:extLst>
              </p:cNvPr>
              <p:cNvSpPr/>
              <p:nvPr/>
            </p:nvSpPr>
            <p:spPr>
              <a:xfrm>
                <a:off x="4299051" y="1371371"/>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8" name="Textfeld 240">
                <a:extLst>
                  <a:ext uri="{FF2B5EF4-FFF2-40B4-BE49-F238E27FC236}">
                    <a16:creationId xmlns:a16="http://schemas.microsoft.com/office/drawing/2014/main" id="{5CEC278F-90C0-4C25-9E53-40137E8B607C}"/>
                  </a:ext>
                </a:extLst>
              </p:cNvPr>
              <p:cNvSpPr txBox="1"/>
              <p:nvPr/>
            </p:nvSpPr>
            <p:spPr>
              <a:xfrm>
                <a:off x="4402024" y="1371371"/>
                <a:ext cx="251711" cy="344387"/>
              </a:xfrm>
              <a:prstGeom prst="rect">
                <a:avLst/>
              </a:prstGeom>
              <a:noFill/>
              <a:ln>
                <a:noFill/>
              </a:ln>
            </p:spPr>
            <p:txBody>
              <a:bodyPr spcFirstLastPara="1" wrap="square" lIns="25400" tIns="25400" rIns="25400" bIns="25400" anchor="ctr" anchorCtr="0">
                <a:noAutofit/>
              </a:bodyPr>
              <a:lstStyle/>
              <a:p>
                <a:pPr algn="ctr">
                  <a:lnSpc>
                    <a:spcPct val="89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sp>
            <p:nvSpPr>
              <p:cNvPr id="19" name="Pfeil: nach unten 241">
                <a:extLst>
                  <a:ext uri="{FF2B5EF4-FFF2-40B4-BE49-F238E27FC236}">
                    <a16:creationId xmlns:a16="http://schemas.microsoft.com/office/drawing/2014/main" id="{2F6B23CB-78A8-4DA9-9CF0-B79E1D7B9B7B}"/>
                  </a:ext>
                </a:extLst>
              </p:cNvPr>
              <p:cNvSpPr/>
              <p:nvPr/>
            </p:nvSpPr>
            <p:spPr>
              <a:xfrm>
                <a:off x="4661154" y="2203475"/>
                <a:ext cx="457657" cy="457657"/>
              </a:xfrm>
              <a:prstGeom prst="downArrow">
                <a:avLst>
                  <a:gd name="adj1" fmla="val 55000"/>
                  <a:gd name="adj2" fmla="val 45000"/>
                </a:avLst>
              </a:prstGeom>
              <a:noFill/>
              <a:ln w="38100" cap="flat" cmpd="sng">
                <a:solidFill>
                  <a:srgbClr val="FFC00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algn="ctr">
                  <a:lnSpc>
                    <a:spcPct val="107000"/>
                  </a:lnSpc>
                  <a:spcAft>
                    <a:spcPts val="800"/>
                  </a:spcAft>
                </a:pPr>
                <a:r>
                  <a:rPr lang="fr-FR"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p>
            </p:txBody>
          </p:sp>
        </p:grpSp>
      </p:grpSp>
      <p:sp>
        <p:nvSpPr>
          <p:cNvPr id="22" name="TextBox 21">
            <a:extLst>
              <a:ext uri="{FF2B5EF4-FFF2-40B4-BE49-F238E27FC236}">
                <a16:creationId xmlns:a16="http://schemas.microsoft.com/office/drawing/2014/main" id="{43B61E41-295D-40EC-9720-8513E1C4B34A}"/>
              </a:ext>
            </a:extLst>
          </p:cNvPr>
          <p:cNvSpPr txBox="1"/>
          <p:nvPr/>
        </p:nvSpPr>
        <p:spPr>
          <a:xfrm>
            <a:off x="2204569" y="6115713"/>
            <a:ext cx="8293153" cy="487506"/>
          </a:xfrm>
          <a:prstGeom prst="rect">
            <a:avLst/>
          </a:prstGeom>
          <a:noFill/>
          <a:ln>
            <a:noFill/>
          </a:ln>
        </p:spPr>
        <p:txBody>
          <a:bodyPr wrap="square">
            <a:spAutoFit/>
          </a:bodyPr>
          <a:lstStyle/>
          <a:p>
            <a:pPr>
              <a:lnSpc>
                <a:spcPct val="107000"/>
              </a:lnSpc>
              <a:spcAft>
                <a:spcPts val="800"/>
              </a:spcAft>
            </a:pPr>
            <a:r>
              <a:rPr lang="fr-FR" sz="2400" b="1" dirty="0">
                <a:latin typeface="Calibri" panose="020F0502020204030204" pitchFamily="34" charset="0"/>
                <a:ea typeface="Calibri" panose="020F0502020204030204" pitchFamily="34" charset="0"/>
              </a:rPr>
              <a:t>Après tout, il s'agit de vous permettre de vivre une vie agréable</a:t>
            </a:r>
            <a:r>
              <a:rPr lang="fr-FR" sz="2400" b="1" dirty="0">
                <a:effectLst/>
                <a:latin typeface="Calibri" panose="020F0502020204030204" pitchFamily="34" charset="0"/>
                <a:ea typeface="Calibri" panose="020F0502020204030204" pitchFamily="34" charset="0"/>
              </a:rPr>
              <a:t>!</a:t>
            </a:r>
          </a:p>
        </p:txBody>
      </p:sp>
      <p:sp>
        <p:nvSpPr>
          <p:cNvPr id="24" name="TextBox 23">
            <a:extLst>
              <a:ext uri="{FF2B5EF4-FFF2-40B4-BE49-F238E27FC236}">
                <a16:creationId xmlns:a16="http://schemas.microsoft.com/office/drawing/2014/main" id="{4B82478E-A415-4DF2-B329-7A54B449C956}"/>
              </a:ext>
            </a:extLst>
          </p:cNvPr>
          <p:cNvSpPr txBox="1"/>
          <p:nvPr/>
        </p:nvSpPr>
        <p:spPr>
          <a:xfrm>
            <a:off x="8848725" y="0"/>
            <a:ext cx="3354564"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Comment exprimer ses besoins</a:t>
            </a:r>
          </a:p>
        </p:txBody>
      </p:sp>
    </p:spTree>
    <p:extLst>
      <p:ext uri="{BB962C8B-B14F-4D97-AF65-F5344CB8AC3E}">
        <p14:creationId xmlns:p14="http://schemas.microsoft.com/office/powerpoint/2010/main" val="10568209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AE1F95-2E23-4F68-B5B5-ACBEEAA445C4}"/>
              </a:ext>
            </a:extLst>
          </p:cNvPr>
          <p:cNvSpPr>
            <a:spLocks noGrp="1"/>
          </p:cNvSpPr>
          <p:nvPr>
            <p:ph type="title"/>
          </p:nvPr>
        </p:nvSpPr>
        <p:spPr/>
        <p:txBody>
          <a:bodyPr/>
          <a:lstStyle/>
          <a:p>
            <a:r>
              <a:rPr lang="fr-FR" dirty="0"/>
              <a:t>Exemples de formulation des besoins</a:t>
            </a:r>
          </a:p>
        </p:txBody>
      </p:sp>
      <p:sp>
        <p:nvSpPr>
          <p:cNvPr id="3" name="Θέση περιεχομένου 2">
            <a:extLst>
              <a:ext uri="{FF2B5EF4-FFF2-40B4-BE49-F238E27FC236}">
                <a16:creationId xmlns:a16="http://schemas.microsoft.com/office/drawing/2014/main" id="{485576B0-EAAA-49D2-A8F5-2016F50CE829}"/>
              </a:ext>
            </a:extLst>
          </p:cNvPr>
          <p:cNvSpPr>
            <a:spLocks noGrp="1"/>
          </p:cNvSpPr>
          <p:nvPr>
            <p:ph idx="1"/>
          </p:nvPr>
        </p:nvSpPr>
        <p:spPr/>
        <p:txBody>
          <a:bodyPr>
            <a:normAutofit fontScale="85000" lnSpcReduction="10000"/>
          </a:bodyPr>
          <a:lstStyle/>
          <a:p>
            <a:r>
              <a:rPr lang="fr-FR" dirty="0"/>
              <a:t>Voici quelques exemples de </a:t>
            </a:r>
            <a:r>
              <a:rPr lang="fr-FR" b="1" dirty="0"/>
              <a:t>la façon dont vous pouvez exprimer vos besoins</a:t>
            </a:r>
            <a:r>
              <a:rPr lang="fr-FR" dirty="0"/>
              <a:t>, ou </a:t>
            </a:r>
            <a:r>
              <a:rPr lang="fr-FR" b="1" dirty="0"/>
              <a:t>ce dont vous avez besoin pour que vos besoins soient satisfaits</a:t>
            </a:r>
            <a:r>
              <a:rPr lang="fr-FR" dirty="0"/>
              <a:t>. </a:t>
            </a:r>
          </a:p>
          <a:p>
            <a:r>
              <a:rPr lang="fr-FR" dirty="0"/>
              <a:t>Vous pouvez ajouter un </a:t>
            </a:r>
            <a:r>
              <a:rPr lang="fr-FR" b="1" dirty="0"/>
              <a:t>souhait ou une demande concrète </a:t>
            </a:r>
            <a:r>
              <a:rPr lang="fr-FR" dirty="0"/>
              <a:t>pour que la personne en face de vous sache ce dont vous avez besoin. </a:t>
            </a:r>
          </a:p>
          <a:p>
            <a:r>
              <a:rPr lang="fr-FR" b="1" dirty="0"/>
              <a:t>Plus vous serez clair </a:t>
            </a:r>
            <a:r>
              <a:rPr lang="fr-FR" dirty="0"/>
              <a:t>sur ce dont vous avez besoin et sur ce que vous attendez exactement de votre interlocuteur, </a:t>
            </a:r>
            <a:r>
              <a:rPr lang="fr-FR" b="1" dirty="0"/>
              <a:t>mieux celui-ci sera en mesure de vous comprendre</a:t>
            </a:r>
            <a:r>
              <a:rPr lang="fr-FR" dirty="0"/>
              <a:t>. </a:t>
            </a:r>
          </a:p>
          <a:p>
            <a:r>
              <a:rPr lang="fr-FR" dirty="0"/>
              <a:t>Toutefois</a:t>
            </a:r>
            <a:r>
              <a:rPr lang="fr-FR" b="1" dirty="0"/>
              <a:t>, ne vous attendez pas à ce que votre demande soit automatiquement satisfaite</a:t>
            </a:r>
            <a:r>
              <a:rPr lang="fr-FR" dirty="0"/>
              <a:t>, car l'autre personne est aussi une personne indépendante et </a:t>
            </a:r>
            <a:r>
              <a:rPr lang="fr-FR" b="1" dirty="0"/>
              <a:t>a aussi ses propres besoins </a:t>
            </a:r>
            <a:r>
              <a:rPr lang="fr-FR" dirty="0"/>
              <a:t>! Mais cela vous aidera à discuter et à trouver une bonne solution qui vous convienne à tous les deux.</a:t>
            </a:r>
          </a:p>
        </p:txBody>
      </p:sp>
      <p:sp>
        <p:nvSpPr>
          <p:cNvPr id="8" name="TextBox 7">
            <a:extLst>
              <a:ext uri="{FF2B5EF4-FFF2-40B4-BE49-F238E27FC236}">
                <a16:creationId xmlns:a16="http://schemas.microsoft.com/office/drawing/2014/main" id="{4B82478E-A415-4DF2-B329-7A54B449C956}"/>
              </a:ext>
            </a:extLst>
          </p:cNvPr>
          <p:cNvSpPr txBox="1"/>
          <p:nvPr/>
        </p:nvSpPr>
        <p:spPr>
          <a:xfrm>
            <a:off x="8848725" y="0"/>
            <a:ext cx="3354564"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Comment exprimer ses besoins</a:t>
            </a:r>
          </a:p>
        </p:txBody>
      </p:sp>
    </p:spTree>
    <p:extLst>
      <p:ext uri="{BB962C8B-B14F-4D97-AF65-F5344CB8AC3E}">
        <p14:creationId xmlns:p14="http://schemas.microsoft.com/office/powerpoint/2010/main" val="1260878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2309DF-B61C-4C57-80F9-796CD17B7FEA}"/>
              </a:ext>
            </a:extLst>
          </p:cNvPr>
          <p:cNvSpPr txBox="1"/>
          <p:nvPr/>
        </p:nvSpPr>
        <p:spPr>
          <a:xfrm>
            <a:off x="5489837" y="1743055"/>
            <a:ext cx="5099141" cy="3416320"/>
          </a:xfrm>
          <a:prstGeom prst="rect">
            <a:avLst/>
          </a:prstGeom>
          <a:solidFill>
            <a:schemeClr val="bg1">
              <a:lumMod val="95000"/>
            </a:schemeClr>
          </a:solidFill>
          <a:ln>
            <a:solidFill>
              <a:srgbClr val="80C141"/>
            </a:solidFill>
          </a:ln>
        </p:spPr>
        <p:txBody>
          <a:bodyPr wrap="square">
            <a:spAutoFit/>
          </a:bodyPr>
          <a:lstStyle/>
          <a:p>
            <a:r>
              <a:rPr lang="fr-FR" b="1" i="1" dirty="0"/>
              <a:t>Sécurité et survie</a:t>
            </a:r>
            <a:endParaRPr lang="fr-FR" i="1" dirty="0"/>
          </a:p>
          <a:p>
            <a:pPr marL="285750" indent="-285750">
              <a:buFont typeface="Wingdings" panose="05000000000000000000" pitchFamily="2" charset="2"/>
              <a:buChar char="§"/>
            </a:pPr>
            <a:r>
              <a:rPr lang="fr-FR" i="1" dirty="0"/>
              <a:t>Je ne me sens pas à l'aise dans cette situation car je crains que ...</a:t>
            </a:r>
          </a:p>
          <a:p>
            <a:pPr marL="285750" indent="-285750">
              <a:buFont typeface="Wingdings" panose="05000000000000000000" pitchFamily="2" charset="2"/>
              <a:buChar char="§"/>
            </a:pPr>
            <a:r>
              <a:rPr lang="fr-FR" i="1" dirty="0"/>
              <a:t>Je suis fatigué et j'ai besoin de me reposer aujourd'hui (ce week-end, ...).</a:t>
            </a:r>
          </a:p>
          <a:p>
            <a:pPr marL="285750" indent="-285750">
              <a:buFont typeface="Wingdings" panose="05000000000000000000" pitchFamily="2" charset="2"/>
              <a:buChar char="§"/>
            </a:pPr>
            <a:r>
              <a:rPr lang="fr-FR" i="1" dirty="0"/>
              <a:t>J'ai besoin d'une petite pause.</a:t>
            </a:r>
          </a:p>
          <a:p>
            <a:pPr marL="285750" indent="-285750">
              <a:buFont typeface="Wingdings" panose="05000000000000000000" pitchFamily="2" charset="2"/>
              <a:buChar char="§"/>
            </a:pPr>
            <a:r>
              <a:rPr lang="fr-FR" i="1" dirty="0"/>
              <a:t>J'ai besoin d'aller prendre l'air.</a:t>
            </a:r>
          </a:p>
          <a:p>
            <a:pPr marL="285750" indent="-285750">
              <a:buFont typeface="Wingdings" panose="05000000000000000000" pitchFamily="2" charset="2"/>
              <a:buChar char="§"/>
            </a:pPr>
            <a:r>
              <a:rPr lang="fr-FR" i="1" dirty="0"/>
              <a:t>Je suis actuellement inquiet que ...</a:t>
            </a:r>
          </a:p>
          <a:p>
            <a:pPr marL="285750" indent="-285750">
              <a:buFont typeface="Wingdings" panose="05000000000000000000" pitchFamily="2" charset="2"/>
              <a:buChar char="§"/>
            </a:pPr>
            <a:r>
              <a:rPr lang="fr-FR" i="1" dirty="0"/>
              <a:t>Je me sens mal à l'aise parce que ...</a:t>
            </a:r>
          </a:p>
          <a:p>
            <a:pPr marL="285750" indent="-285750">
              <a:buFont typeface="Wingdings" panose="05000000000000000000" pitchFamily="2" charset="2"/>
              <a:buChar char="§"/>
            </a:pPr>
            <a:r>
              <a:rPr lang="fr-FR" i="1" dirty="0"/>
              <a:t>Je me rends compte que j'ai besoin de plus de sécurité pour moi.</a:t>
            </a:r>
          </a:p>
          <a:p>
            <a:pPr marL="285750" indent="-285750">
              <a:buFont typeface="Wingdings" panose="05000000000000000000" pitchFamily="2" charset="2"/>
              <a:buChar char="§"/>
            </a:pPr>
            <a:r>
              <a:rPr lang="fr-FR" i="1" dirty="0"/>
              <a:t>Pour me sentir en sécurité, je dois ...</a:t>
            </a:r>
          </a:p>
        </p:txBody>
      </p:sp>
      <p:sp>
        <p:nvSpPr>
          <p:cNvPr id="14" name="TextBox 13">
            <a:extLst>
              <a:ext uri="{FF2B5EF4-FFF2-40B4-BE49-F238E27FC236}">
                <a16:creationId xmlns:a16="http://schemas.microsoft.com/office/drawing/2014/main" id="{C012BEF5-73F3-4BA1-BC8B-2D249A5AECCA}"/>
              </a:ext>
            </a:extLst>
          </p:cNvPr>
          <p:cNvSpPr txBox="1"/>
          <p:nvPr/>
        </p:nvSpPr>
        <p:spPr>
          <a:xfrm>
            <a:off x="4666662" y="4428592"/>
            <a:ext cx="5099141" cy="2308324"/>
          </a:xfrm>
          <a:prstGeom prst="rect">
            <a:avLst/>
          </a:prstGeom>
          <a:solidFill>
            <a:schemeClr val="bg1">
              <a:lumMod val="95000"/>
            </a:schemeClr>
          </a:solidFill>
          <a:ln>
            <a:solidFill>
              <a:srgbClr val="00B0F0"/>
            </a:solidFill>
          </a:ln>
        </p:spPr>
        <p:txBody>
          <a:bodyPr wrap="square">
            <a:spAutoFit/>
          </a:bodyPr>
          <a:lstStyle/>
          <a:p>
            <a:r>
              <a:rPr lang="fr-FR" b="1" i="1" dirty="0"/>
              <a:t>Plaisir</a:t>
            </a:r>
            <a:endParaRPr lang="fr-FR" i="1" dirty="0"/>
          </a:p>
          <a:p>
            <a:pPr marL="285750" indent="-285750">
              <a:buFont typeface="Wingdings" panose="05000000000000000000" pitchFamily="2" charset="2"/>
              <a:buChar char="§"/>
            </a:pPr>
            <a:r>
              <a:rPr lang="fr-FR" i="1" dirty="0"/>
              <a:t>J'ai beaucoup de choses à faire en ce moment et j'ai besoin d'un peu de changement.</a:t>
            </a:r>
          </a:p>
          <a:p>
            <a:pPr marL="285750" indent="-285750">
              <a:buFont typeface="Wingdings" panose="05000000000000000000" pitchFamily="2" charset="2"/>
              <a:buChar char="§"/>
            </a:pPr>
            <a:r>
              <a:rPr lang="fr-FR" i="1" dirty="0"/>
              <a:t>Maintenant, j'aimerais vraiment ...</a:t>
            </a:r>
          </a:p>
          <a:p>
            <a:pPr marL="285750" indent="-285750">
              <a:buFont typeface="Wingdings" panose="05000000000000000000" pitchFamily="2" charset="2"/>
              <a:buChar char="§"/>
            </a:pPr>
            <a:r>
              <a:rPr lang="fr-FR" i="1" dirty="0"/>
              <a:t>Je suis très intéressé(e) par ….</a:t>
            </a:r>
          </a:p>
          <a:p>
            <a:pPr marL="285750" indent="-285750">
              <a:buFont typeface="Wingdings" panose="05000000000000000000" pitchFamily="2" charset="2"/>
              <a:buChar char="§"/>
            </a:pPr>
            <a:r>
              <a:rPr lang="fr-FR" i="1" dirty="0"/>
              <a:t>Je trouverais ça vraiment cool si ...</a:t>
            </a:r>
          </a:p>
          <a:p>
            <a:pPr marL="285750" indent="-285750">
              <a:buFont typeface="Wingdings" panose="05000000000000000000" pitchFamily="2" charset="2"/>
              <a:buChar char="§"/>
            </a:pPr>
            <a:r>
              <a:rPr lang="fr-FR" i="1" dirty="0"/>
              <a:t>Bien que nous ayons beaucoup de choses à faire en ce moment, je voudrais ...</a:t>
            </a:r>
          </a:p>
        </p:txBody>
      </p:sp>
      <p:sp>
        <p:nvSpPr>
          <p:cNvPr id="16" name="TextBox 15">
            <a:extLst>
              <a:ext uri="{FF2B5EF4-FFF2-40B4-BE49-F238E27FC236}">
                <a16:creationId xmlns:a16="http://schemas.microsoft.com/office/drawing/2014/main" id="{7DF5A6F0-9433-45BC-B473-571D665F13FC}"/>
              </a:ext>
            </a:extLst>
          </p:cNvPr>
          <p:cNvSpPr txBox="1"/>
          <p:nvPr/>
        </p:nvSpPr>
        <p:spPr>
          <a:xfrm>
            <a:off x="5890056" y="2832728"/>
            <a:ext cx="5233258" cy="3970318"/>
          </a:xfrm>
          <a:prstGeom prst="rect">
            <a:avLst/>
          </a:prstGeom>
          <a:solidFill>
            <a:schemeClr val="bg1">
              <a:lumMod val="95000"/>
            </a:schemeClr>
          </a:solidFill>
          <a:ln>
            <a:solidFill>
              <a:srgbClr val="1A7EBA"/>
            </a:solidFill>
          </a:ln>
        </p:spPr>
        <p:txBody>
          <a:bodyPr wrap="square">
            <a:spAutoFit/>
          </a:bodyPr>
          <a:lstStyle/>
          <a:p>
            <a:r>
              <a:rPr lang="fr-FR" b="1" i="1" dirty="0"/>
              <a:t>Pouvoir et influence</a:t>
            </a:r>
            <a:endParaRPr lang="fr-FR" i="1" dirty="0"/>
          </a:p>
          <a:p>
            <a:pPr marL="285750" indent="-285750">
              <a:buFont typeface="Wingdings" panose="05000000000000000000" pitchFamily="2" charset="2"/>
              <a:buChar char="§"/>
            </a:pPr>
            <a:r>
              <a:rPr lang="fr-FR" i="1" dirty="0"/>
              <a:t>Laissez-moi finir.</a:t>
            </a:r>
          </a:p>
          <a:p>
            <a:pPr marL="285750" indent="-285750">
              <a:buFont typeface="Wingdings" panose="05000000000000000000" pitchFamily="2" charset="2"/>
              <a:buChar char="§"/>
            </a:pPr>
            <a:r>
              <a:rPr lang="fr-FR" i="1" dirty="0"/>
              <a:t>C'est important pour moi que vous sachiez que...</a:t>
            </a:r>
          </a:p>
          <a:p>
            <a:pPr marL="285750" indent="-285750">
              <a:buFont typeface="Wingdings" panose="05000000000000000000" pitchFamily="2" charset="2"/>
              <a:buChar char="§"/>
            </a:pPr>
            <a:r>
              <a:rPr lang="fr-FR" i="1" dirty="0"/>
              <a:t>J'aimerais que tu m'aides.</a:t>
            </a:r>
          </a:p>
          <a:p>
            <a:pPr marL="285750" indent="-285750">
              <a:buFont typeface="Wingdings" panose="05000000000000000000" pitchFamily="2" charset="2"/>
              <a:buChar char="§"/>
            </a:pPr>
            <a:r>
              <a:rPr lang="fr-FR" i="1" dirty="0"/>
              <a:t>C'est vraiment important pour moi de bien faire les choses.</a:t>
            </a:r>
          </a:p>
          <a:p>
            <a:pPr marL="285750" indent="-285750">
              <a:buFont typeface="Wingdings" panose="05000000000000000000" pitchFamily="2" charset="2"/>
              <a:buChar char="§"/>
            </a:pPr>
            <a:r>
              <a:rPr lang="fr-FR" i="1" dirty="0"/>
              <a:t>Écoutez-moi, s'il vous plaît, car il est important pour moi que vous compreniez.</a:t>
            </a:r>
          </a:p>
          <a:p>
            <a:pPr marL="285750" indent="-285750">
              <a:buFont typeface="Wingdings" panose="05000000000000000000" pitchFamily="2" charset="2"/>
              <a:buChar char="§"/>
            </a:pPr>
            <a:r>
              <a:rPr lang="fr-FR" i="1" dirty="0"/>
              <a:t>J'aimerais avoir votre avis sincère sur ...</a:t>
            </a:r>
          </a:p>
          <a:p>
            <a:pPr marL="285750" indent="-285750">
              <a:buFont typeface="Wingdings" panose="05000000000000000000" pitchFamily="2" charset="2"/>
              <a:buChar char="§"/>
            </a:pPr>
            <a:r>
              <a:rPr lang="fr-FR" i="1" dirty="0"/>
              <a:t>J'ai besoin de plus d'informations pour pouvoir me faire une opinion.</a:t>
            </a:r>
          </a:p>
          <a:p>
            <a:pPr marL="285750" indent="-285750">
              <a:buFont typeface="Wingdings" panose="05000000000000000000" pitchFamily="2" charset="2"/>
              <a:buChar char="§"/>
            </a:pPr>
            <a:r>
              <a:rPr lang="fr-FR" i="1" dirty="0"/>
              <a:t>Je suis très contrarié en ce moment parce que cette question me tient vraiment à cœur.</a:t>
            </a:r>
          </a:p>
          <a:p>
            <a:pPr marL="285750" indent="-285750">
              <a:buFont typeface="Wingdings" panose="05000000000000000000" pitchFamily="2" charset="2"/>
              <a:buChar char="§"/>
            </a:pPr>
            <a:r>
              <a:rPr lang="fr-FR" i="1" dirty="0"/>
              <a:t>Pour que je me sente entendu, j'ai besoin ...</a:t>
            </a:r>
          </a:p>
        </p:txBody>
      </p:sp>
      <p:sp>
        <p:nvSpPr>
          <p:cNvPr id="18" name="TextBox 17">
            <a:extLst>
              <a:ext uri="{FF2B5EF4-FFF2-40B4-BE49-F238E27FC236}">
                <a16:creationId xmlns:a16="http://schemas.microsoft.com/office/drawing/2014/main" id="{B295E623-4E7E-4481-B167-001BE4CB44B9}"/>
              </a:ext>
            </a:extLst>
          </p:cNvPr>
          <p:cNvSpPr txBox="1"/>
          <p:nvPr/>
        </p:nvSpPr>
        <p:spPr>
          <a:xfrm>
            <a:off x="5264668" y="2361394"/>
            <a:ext cx="5975447" cy="4247317"/>
          </a:xfrm>
          <a:prstGeom prst="rect">
            <a:avLst/>
          </a:prstGeom>
          <a:solidFill>
            <a:schemeClr val="bg1">
              <a:lumMod val="95000"/>
            </a:schemeClr>
          </a:solidFill>
          <a:ln>
            <a:solidFill>
              <a:srgbClr val="FFC000"/>
            </a:solidFill>
          </a:ln>
        </p:spPr>
        <p:txBody>
          <a:bodyPr wrap="square">
            <a:spAutoFit/>
          </a:bodyPr>
          <a:lstStyle/>
          <a:p>
            <a:r>
              <a:rPr lang="fr-FR" b="1" i="1" dirty="0"/>
              <a:t>Liberté</a:t>
            </a:r>
            <a:endParaRPr lang="fr-FR" i="1" dirty="0"/>
          </a:p>
          <a:p>
            <a:pPr marL="285750" indent="-285750">
              <a:buFont typeface="Wingdings" panose="05000000000000000000" pitchFamily="2" charset="2"/>
              <a:buChar char="§"/>
            </a:pPr>
            <a:r>
              <a:rPr lang="fr-FR" i="1" dirty="0"/>
              <a:t>Laissez-moi réfléchir un instant, s'il vous plaît.</a:t>
            </a:r>
          </a:p>
          <a:p>
            <a:pPr marL="285750" indent="-285750">
              <a:buFont typeface="Wingdings" panose="05000000000000000000" pitchFamily="2" charset="2"/>
              <a:buChar char="§"/>
            </a:pPr>
            <a:r>
              <a:rPr lang="fr-FR" i="1" dirty="0"/>
              <a:t>Attendez une minute, s'il vous plaît, je n'ai pas encore tout à fait compris. </a:t>
            </a:r>
          </a:p>
          <a:p>
            <a:pPr marL="285750" indent="-285750">
              <a:buFont typeface="Wingdings" panose="05000000000000000000" pitchFamily="2" charset="2"/>
              <a:buChar char="§"/>
            </a:pPr>
            <a:r>
              <a:rPr lang="fr-FR" i="1" dirty="0"/>
              <a:t>Pour bien comprendre, j'ai besoin...</a:t>
            </a:r>
          </a:p>
          <a:p>
            <a:pPr marL="285750" indent="-285750">
              <a:buFont typeface="Wingdings" panose="05000000000000000000" pitchFamily="2" charset="2"/>
              <a:buChar char="§"/>
            </a:pPr>
            <a:r>
              <a:rPr lang="fr-FR" i="1" dirty="0"/>
              <a:t>C'était vraiment beaucoup. J'ai besoin d'un peu de temps pour digérer maintenant.</a:t>
            </a:r>
          </a:p>
          <a:p>
            <a:pPr marL="285750" indent="-285750">
              <a:buFont typeface="Wingdings" panose="05000000000000000000" pitchFamily="2" charset="2"/>
              <a:buChar char="§"/>
            </a:pPr>
            <a:r>
              <a:rPr lang="fr-FR" i="1" dirty="0"/>
              <a:t>J'ai besoin d'un peu plus de temps pour pouvoir me décider.</a:t>
            </a:r>
          </a:p>
          <a:p>
            <a:pPr marL="285750" indent="-285750">
              <a:buFont typeface="Wingdings" panose="05000000000000000000" pitchFamily="2" charset="2"/>
              <a:buChar char="§"/>
            </a:pPr>
            <a:r>
              <a:rPr lang="fr-FR" i="1" dirty="0"/>
              <a:t>J'ai encore besoin d'y réfléchir.</a:t>
            </a:r>
          </a:p>
          <a:p>
            <a:pPr marL="285750" indent="-285750">
              <a:buFont typeface="Wingdings" panose="05000000000000000000" pitchFamily="2" charset="2"/>
              <a:buChar char="§"/>
            </a:pPr>
            <a:r>
              <a:rPr lang="fr-FR" i="1" dirty="0"/>
              <a:t>J'ai besoin de plus d'informations pour pouvoir prendre une bonne décision.</a:t>
            </a:r>
          </a:p>
          <a:p>
            <a:pPr marL="285750" indent="-285750">
              <a:buFont typeface="Wingdings" panose="05000000000000000000" pitchFamily="2" charset="2"/>
              <a:buChar char="§"/>
            </a:pPr>
            <a:r>
              <a:rPr lang="fr-FR" i="1" dirty="0"/>
              <a:t>Pour que je sois d'accord avec cette décision, je dois ...</a:t>
            </a:r>
          </a:p>
          <a:p>
            <a:pPr marL="285750" indent="-285750">
              <a:buFont typeface="Wingdings" panose="05000000000000000000" pitchFamily="2" charset="2"/>
              <a:buChar char="§"/>
            </a:pPr>
            <a:r>
              <a:rPr lang="fr-FR" i="1" dirty="0"/>
              <a:t>Je voudrais m'en charger de manière fiable. Pour cela, j'ai besoin de ...</a:t>
            </a:r>
          </a:p>
          <a:p>
            <a:pPr marL="285750" indent="-285750">
              <a:buFont typeface="Wingdings" panose="05000000000000000000" pitchFamily="2" charset="2"/>
              <a:buChar char="§"/>
            </a:pPr>
            <a:r>
              <a:rPr lang="fr-FR" i="1" dirty="0"/>
              <a:t>Ce n'est pas toujours possible immédiatement</a:t>
            </a:r>
          </a:p>
        </p:txBody>
      </p:sp>
      <p:sp>
        <p:nvSpPr>
          <p:cNvPr id="11" name="TextBox 10">
            <a:extLst>
              <a:ext uri="{FF2B5EF4-FFF2-40B4-BE49-F238E27FC236}">
                <a16:creationId xmlns:a16="http://schemas.microsoft.com/office/drawing/2014/main" id="{0A30379B-8D35-4D99-831A-95793C584228}"/>
              </a:ext>
            </a:extLst>
          </p:cNvPr>
          <p:cNvSpPr txBox="1"/>
          <p:nvPr/>
        </p:nvSpPr>
        <p:spPr>
          <a:xfrm>
            <a:off x="5306938" y="2714945"/>
            <a:ext cx="6046862" cy="2031325"/>
          </a:xfrm>
          <a:prstGeom prst="rect">
            <a:avLst/>
          </a:prstGeom>
          <a:solidFill>
            <a:schemeClr val="bg1">
              <a:lumMod val="95000"/>
            </a:schemeClr>
          </a:solidFill>
          <a:ln>
            <a:solidFill>
              <a:srgbClr val="E12A3C"/>
            </a:solidFill>
          </a:ln>
        </p:spPr>
        <p:txBody>
          <a:bodyPr wrap="square">
            <a:spAutoFit/>
          </a:bodyPr>
          <a:lstStyle/>
          <a:p>
            <a:r>
              <a:rPr lang="fr-FR" b="1" i="1" dirty="0"/>
              <a:t>Appartenance</a:t>
            </a:r>
            <a:endParaRPr lang="fr-FR" i="1" dirty="0"/>
          </a:p>
          <a:p>
            <a:pPr marL="285750" indent="-285750">
              <a:buFont typeface="Wingdings" panose="05000000000000000000" pitchFamily="2" charset="2"/>
              <a:buChar char="§"/>
            </a:pPr>
            <a:r>
              <a:rPr lang="fr-FR" i="1" dirty="0"/>
              <a:t>Aidez-moi à mieux comprendre.</a:t>
            </a:r>
          </a:p>
          <a:p>
            <a:pPr marL="285750" indent="-285750">
              <a:buFont typeface="Wingdings" panose="05000000000000000000" pitchFamily="2" charset="2"/>
              <a:buChar char="§"/>
            </a:pPr>
            <a:r>
              <a:rPr lang="fr-FR" i="1" dirty="0"/>
              <a:t>J'aimerais que vous soyez avec moi.</a:t>
            </a:r>
          </a:p>
          <a:p>
            <a:pPr marL="285750" indent="-285750">
              <a:buFont typeface="Wingdings" panose="05000000000000000000" pitchFamily="2" charset="2"/>
              <a:buChar char="§"/>
            </a:pPr>
            <a:r>
              <a:rPr lang="fr-FR" i="1" dirty="0"/>
              <a:t>Pouvez-vous me comprendre et comprendre ma situation ?</a:t>
            </a:r>
          </a:p>
          <a:p>
            <a:pPr marL="285750" indent="-285750">
              <a:buFont typeface="Wingdings" panose="05000000000000000000" pitchFamily="2" charset="2"/>
              <a:buChar char="§"/>
            </a:pPr>
            <a:r>
              <a:rPr lang="fr-FR" i="1" dirty="0"/>
              <a:t>Si vous (.... Description du comportement), je me sens (... sentiment). Cependant, j'aimerais (... besoin). </a:t>
            </a:r>
          </a:p>
          <a:p>
            <a:pPr marL="285750" indent="-285750">
              <a:buFont typeface="Wingdings" panose="05000000000000000000" pitchFamily="2" charset="2"/>
              <a:buChar char="§"/>
            </a:pPr>
            <a:r>
              <a:rPr lang="fr-FR" i="1" dirty="0"/>
              <a:t>Pour que je me sente à l'aise ici, j'ai besoin de ...</a:t>
            </a:r>
          </a:p>
        </p:txBody>
      </p:sp>
      <p:sp>
        <p:nvSpPr>
          <p:cNvPr id="2" name="Τίτλος 1">
            <a:extLst>
              <a:ext uri="{FF2B5EF4-FFF2-40B4-BE49-F238E27FC236}">
                <a16:creationId xmlns:a16="http://schemas.microsoft.com/office/drawing/2014/main" id="{170638B7-C5C5-440D-ADF8-82240400EFED}"/>
              </a:ext>
            </a:extLst>
          </p:cNvPr>
          <p:cNvSpPr>
            <a:spLocks noGrp="1"/>
          </p:cNvSpPr>
          <p:nvPr>
            <p:ph type="title"/>
          </p:nvPr>
        </p:nvSpPr>
        <p:spPr/>
        <p:txBody>
          <a:bodyPr/>
          <a:lstStyle/>
          <a:p>
            <a:r>
              <a:rPr lang="fr-FR" dirty="0"/>
              <a:t>Exemples de formulation des besoins</a:t>
            </a:r>
          </a:p>
        </p:txBody>
      </p:sp>
      <p:sp>
        <p:nvSpPr>
          <p:cNvPr id="4" name="TextBox 3">
            <a:extLst>
              <a:ext uri="{FF2B5EF4-FFF2-40B4-BE49-F238E27FC236}">
                <a16:creationId xmlns:a16="http://schemas.microsoft.com/office/drawing/2014/main" id="{524202EF-2E65-4B98-B386-7375E38314D1}"/>
              </a:ext>
            </a:extLst>
          </p:cNvPr>
          <p:cNvSpPr txBox="1"/>
          <p:nvPr/>
        </p:nvSpPr>
        <p:spPr>
          <a:xfrm>
            <a:off x="172770" y="1743055"/>
            <a:ext cx="3056414" cy="523220"/>
          </a:xfrm>
          <a:prstGeom prst="rect">
            <a:avLst/>
          </a:prstGeom>
          <a:noFill/>
        </p:spPr>
        <p:txBody>
          <a:bodyPr wrap="none" rtlCol="0">
            <a:spAutoFit/>
          </a:bodyPr>
          <a:lstStyle/>
          <a:p>
            <a:pPr marL="342900" indent="-342900">
              <a:buFont typeface="+mj-lt"/>
              <a:buAutoNum type="arabicPeriod"/>
            </a:pPr>
            <a:r>
              <a:rPr lang="fr-FR" sz="2800" dirty="0">
                <a:solidFill>
                  <a:srgbClr val="92D050"/>
                </a:solidFill>
              </a:rPr>
              <a:t>Sécurité et survie</a:t>
            </a:r>
          </a:p>
        </p:txBody>
      </p:sp>
      <p:sp>
        <p:nvSpPr>
          <p:cNvPr id="5" name="TextBox 4">
            <a:extLst>
              <a:ext uri="{FF2B5EF4-FFF2-40B4-BE49-F238E27FC236}">
                <a16:creationId xmlns:a16="http://schemas.microsoft.com/office/drawing/2014/main" id="{7769404A-984C-493F-9B58-6383D88B0773}"/>
              </a:ext>
            </a:extLst>
          </p:cNvPr>
          <p:cNvSpPr txBox="1"/>
          <p:nvPr/>
        </p:nvSpPr>
        <p:spPr>
          <a:xfrm>
            <a:off x="795862" y="2716025"/>
            <a:ext cx="1559401" cy="523220"/>
          </a:xfrm>
          <a:prstGeom prst="rect">
            <a:avLst/>
          </a:prstGeom>
          <a:noFill/>
        </p:spPr>
        <p:txBody>
          <a:bodyPr wrap="none" rtlCol="0">
            <a:spAutoFit/>
          </a:bodyPr>
          <a:lstStyle/>
          <a:p>
            <a:r>
              <a:rPr lang="fr-FR" sz="2800" dirty="0">
                <a:solidFill>
                  <a:srgbClr val="FFC000"/>
                </a:solidFill>
              </a:rPr>
              <a:t>2. Liberté</a:t>
            </a:r>
          </a:p>
        </p:txBody>
      </p:sp>
      <p:sp>
        <p:nvSpPr>
          <p:cNvPr id="6" name="TextBox 5">
            <a:extLst>
              <a:ext uri="{FF2B5EF4-FFF2-40B4-BE49-F238E27FC236}">
                <a16:creationId xmlns:a16="http://schemas.microsoft.com/office/drawing/2014/main" id="{7116B92F-F3A6-4ED8-BB4B-D23EBD0747B7}"/>
              </a:ext>
            </a:extLst>
          </p:cNvPr>
          <p:cNvSpPr txBox="1"/>
          <p:nvPr/>
        </p:nvSpPr>
        <p:spPr>
          <a:xfrm>
            <a:off x="573104" y="3387663"/>
            <a:ext cx="4019690" cy="523220"/>
          </a:xfrm>
          <a:prstGeom prst="rect">
            <a:avLst/>
          </a:prstGeom>
          <a:noFill/>
        </p:spPr>
        <p:txBody>
          <a:bodyPr wrap="none" rtlCol="0">
            <a:spAutoFit/>
          </a:bodyPr>
          <a:lstStyle/>
          <a:p>
            <a:r>
              <a:rPr lang="fr-FR" sz="2800" dirty="0">
                <a:solidFill>
                  <a:srgbClr val="E12A3C"/>
                </a:solidFill>
              </a:rPr>
              <a:t>3. Amour et appartenance</a:t>
            </a:r>
          </a:p>
        </p:txBody>
      </p:sp>
      <p:sp>
        <p:nvSpPr>
          <p:cNvPr id="7" name="TextBox 6">
            <a:extLst>
              <a:ext uri="{FF2B5EF4-FFF2-40B4-BE49-F238E27FC236}">
                <a16:creationId xmlns:a16="http://schemas.microsoft.com/office/drawing/2014/main" id="{7C0E121D-825F-453F-BE0B-CC1F957F2D31}"/>
              </a:ext>
            </a:extLst>
          </p:cNvPr>
          <p:cNvSpPr txBox="1"/>
          <p:nvPr/>
        </p:nvSpPr>
        <p:spPr>
          <a:xfrm>
            <a:off x="936976" y="4059301"/>
            <a:ext cx="3457870" cy="523220"/>
          </a:xfrm>
          <a:prstGeom prst="rect">
            <a:avLst/>
          </a:prstGeom>
          <a:noFill/>
        </p:spPr>
        <p:txBody>
          <a:bodyPr wrap="none" rtlCol="0">
            <a:spAutoFit/>
          </a:bodyPr>
          <a:lstStyle/>
          <a:p>
            <a:r>
              <a:rPr lang="fr-FR" sz="2800" dirty="0">
                <a:solidFill>
                  <a:srgbClr val="017DBC"/>
                </a:solidFill>
              </a:rPr>
              <a:t>4. Pouvoir et influence</a:t>
            </a:r>
          </a:p>
        </p:txBody>
      </p:sp>
      <p:sp>
        <p:nvSpPr>
          <p:cNvPr id="8" name="TextBox 7">
            <a:extLst>
              <a:ext uri="{FF2B5EF4-FFF2-40B4-BE49-F238E27FC236}">
                <a16:creationId xmlns:a16="http://schemas.microsoft.com/office/drawing/2014/main" id="{5CD5D0A7-E78E-49CC-9EB3-A046A6DB268F}"/>
              </a:ext>
            </a:extLst>
          </p:cNvPr>
          <p:cNvSpPr txBox="1"/>
          <p:nvPr/>
        </p:nvSpPr>
        <p:spPr>
          <a:xfrm>
            <a:off x="287862" y="4751798"/>
            <a:ext cx="2941322" cy="523220"/>
          </a:xfrm>
          <a:prstGeom prst="rect">
            <a:avLst/>
          </a:prstGeom>
          <a:noFill/>
        </p:spPr>
        <p:txBody>
          <a:bodyPr wrap="square" rtlCol="0">
            <a:spAutoFit/>
          </a:bodyPr>
          <a:lstStyle/>
          <a:p>
            <a:r>
              <a:rPr lang="fr-FR" sz="2800" dirty="0">
                <a:solidFill>
                  <a:srgbClr val="00B0F0"/>
                </a:solidFill>
              </a:rPr>
              <a:t>5. Plaisir</a:t>
            </a:r>
          </a:p>
        </p:txBody>
      </p:sp>
      <p:sp>
        <p:nvSpPr>
          <p:cNvPr id="10" name="pop-up">
            <a:extLst>
              <a:ext uri="{FF2B5EF4-FFF2-40B4-BE49-F238E27FC236}">
                <a16:creationId xmlns:a16="http://schemas.microsoft.com/office/drawing/2014/main" id="{95BA56F2-459E-48A1-8B27-CAE1D8F920AC}"/>
              </a:ext>
            </a:extLst>
          </p:cNvPr>
          <p:cNvSpPr/>
          <p:nvPr/>
        </p:nvSpPr>
        <p:spPr>
          <a:xfrm>
            <a:off x="3898106" y="1808499"/>
            <a:ext cx="94059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a:solidFill>
                  <a:srgbClr val="E12A3C"/>
                </a:solidFill>
              </a:rPr>
              <a:t>cliquez</a:t>
            </a:r>
          </a:p>
        </p:txBody>
      </p:sp>
      <p:sp>
        <p:nvSpPr>
          <p:cNvPr id="15" name="pop-up">
            <a:extLst>
              <a:ext uri="{FF2B5EF4-FFF2-40B4-BE49-F238E27FC236}">
                <a16:creationId xmlns:a16="http://schemas.microsoft.com/office/drawing/2014/main" id="{FB92DEC6-B469-4A67-8B8F-E7DDF1CD91A6}"/>
              </a:ext>
            </a:extLst>
          </p:cNvPr>
          <p:cNvSpPr/>
          <p:nvPr/>
        </p:nvSpPr>
        <p:spPr>
          <a:xfrm>
            <a:off x="2872964" y="4821829"/>
            <a:ext cx="87988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7" name="pop-up">
            <a:extLst>
              <a:ext uri="{FF2B5EF4-FFF2-40B4-BE49-F238E27FC236}">
                <a16:creationId xmlns:a16="http://schemas.microsoft.com/office/drawing/2014/main" id="{4B0B58B4-DA94-4DF9-9D3B-4B280ECBB371}"/>
              </a:ext>
            </a:extLst>
          </p:cNvPr>
          <p:cNvSpPr/>
          <p:nvPr/>
        </p:nvSpPr>
        <p:spPr>
          <a:xfrm>
            <a:off x="4296848" y="3859366"/>
            <a:ext cx="84018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a:solidFill>
                  <a:srgbClr val="E12A3C"/>
                </a:solidFill>
              </a:rPr>
              <a:t>cliquez</a:t>
            </a:r>
          </a:p>
        </p:txBody>
      </p:sp>
      <p:sp>
        <p:nvSpPr>
          <p:cNvPr id="19" name="pop-up">
            <a:extLst>
              <a:ext uri="{FF2B5EF4-FFF2-40B4-BE49-F238E27FC236}">
                <a16:creationId xmlns:a16="http://schemas.microsoft.com/office/drawing/2014/main" id="{75719E6C-7E58-40CA-8116-A8D466711FE3}"/>
              </a:ext>
            </a:extLst>
          </p:cNvPr>
          <p:cNvSpPr/>
          <p:nvPr/>
        </p:nvSpPr>
        <p:spPr>
          <a:xfrm>
            <a:off x="3008658" y="2761372"/>
            <a:ext cx="88944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3" name="TextBox 22">
            <a:extLst>
              <a:ext uri="{FF2B5EF4-FFF2-40B4-BE49-F238E27FC236}">
                <a16:creationId xmlns:a16="http://schemas.microsoft.com/office/drawing/2014/main" id="{4B82478E-A415-4DF2-B329-7A54B449C956}"/>
              </a:ext>
            </a:extLst>
          </p:cNvPr>
          <p:cNvSpPr txBox="1"/>
          <p:nvPr/>
        </p:nvSpPr>
        <p:spPr>
          <a:xfrm>
            <a:off x="8848725" y="0"/>
            <a:ext cx="3354564"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Comment exprimer ses besoins</a:t>
            </a:r>
          </a:p>
        </p:txBody>
      </p:sp>
      <p:sp>
        <p:nvSpPr>
          <p:cNvPr id="12" name="pop-up">
            <a:extLst>
              <a:ext uri="{FF2B5EF4-FFF2-40B4-BE49-F238E27FC236}">
                <a16:creationId xmlns:a16="http://schemas.microsoft.com/office/drawing/2014/main" id="{0D2C08FD-2946-44D4-90B7-9D253B163372}"/>
              </a:ext>
            </a:extLst>
          </p:cNvPr>
          <p:cNvSpPr/>
          <p:nvPr/>
        </p:nvSpPr>
        <p:spPr>
          <a:xfrm>
            <a:off x="4144653" y="3174247"/>
            <a:ext cx="84467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1" dirty="0">
                <a:solidFill>
                  <a:srgbClr val="E12A3C"/>
                </a:solidFill>
              </a:rPr>
              <a:t>cliquez</a:t>
            </a:r>
          </a:p>
        </p:txBody>
      </p:sp>
    </p:spTree>
    <p:extLst>
      <p:ext uri="{BB962C8B-B14F-4D97-AF65-F5344CB8AC3E}">
        <p14:creationId xmlns:p14="http://schemas.microsoft.com/office/powerpoint/2010/main" val="392223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9" grpId="0" animBg="1"/>
      <p:bldP spid="9" grpId="1" animBg="1"/>
      <p:bldP spid="14" grpId="0" animBg="1"/>
      <p:bldP spid="14" grpId="1" animBg="1"/>
      <p:bldP spid="16" grpId="0" animBg="1"/>
      <p:bldP spid="16" grpId="1" animBg="1"/>
      <p:bldP spid="18" grpId="0" animBg="1"/>
      <p:bldP spid="18"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65C0DC-BC2A-459D-91AC-22598AD94B77}"/>
              </a:ext>
            </a:extLst>
          </p:cNvPr>
          <p:cNvSpPr>
            <a:spLocks noGrp="1"/>
          </p:cNvSpPr>
          <p:nvPr>
            <p:ph type="title"/>
          </p:nvPr>
        </p:nvSpPr>
        <p:spPr/>
        <p:txBody>
          <a:bodyPr/>
          <a:lstStyle/>
          <a:p>
            <a:r>
              <a:rPr lang="fr-FR" dirty="0"/>
              <a:t>Notre vision</a:t>
            </a:r>
          </a:p>
        </p:txBody>
      </p:sp>
      <p:sp>
        <p:nvSpPr>
          <p:cNvPr id="3" name="Θέση περιεχομένου 2">
            <a:extLst>
              <a:ext uri="{FF2B5EF4-FFF2-40B4-BE49-F238E27FC236}">
                <a16:creationId xmlns:a16="http://schemas.microsoft.com/office/drawing/2014/main" id="{AAD30569-295C-4346-9826-305C1F71167D}"/>
              </a:ext>
            </a:extLst>
          </p:cNvPr>
          <p:cNvSpPr>
            <a:spLocks noGrp="1"/>
          </p:cNvSpPr>
          <p:nvPr>
            <p:ph idx="1"/>
          </p:nvPr>
        </p:nvSpPr>
        <p:spPr>
          <a:xfrm>
            <a:off x="838200" y="1825625"/>
            <a:ext cx="5391150" cy="4351338"/>
          </a:xfrm>
        </p:spPr>
        <p:txBody>
          <a:bodyPr>
            <a:normAutofit/>
          </a:bodyPr>
          <a:lstStyle/>
          <a:p>
            <a:pPr marL="0" indent="0">
              <a:lnSpc>
                <a:spcPct val="107000"/>
              </a:lnSpc>
              <a:spcAft>
                <a:spcPts val="800"/>
              </a:spcAft>
              <a:buNone/>
              <a:tabLst>
                <a:tab pos="4380865" algn="l"/>
                <a:tab pos="4830445" algn="l"/>
              </a:tabLst>
            </a:pPr>
            <a:r>
              <a:rPr lang="fr-FR" sz="2000" dirty="0">
                <a:solidFill>
                  <a:srgbClr val="80C141"/>
                </a:solidFill>
                <a:latin typeface="Calibri" panose="020F0502020204030204" pitchFamily="34" charset="0"/>
                <a:ea typeface="Calibri" panose="020F0502020204030204" pitchFamily="34" charset="0"/>
              </a:rPr>
              <a:t>Notre vision </a:t>
            </a:r>
            <a:r>
              <a:rPr lang="fr-FR" sz="2000" dirty="0">
                <a:latin typeface="Calibri" panose="020F0502020204030204" pitchFamily="34" charset="0"/>
                <a:ea typeface="Calibri" panose="020F0502020204030204" pitchFamily="34" charset="0"/>
              </a:rPr>
              <a:t>est un monde meilleur dans lequel aucun être ne serait humilié, menacé ou exploité par les autres. Un monde dans lequel chacun aurait le choix de sa manière d’agir et de se comporter en choisissant des comportements qui ont du sens et respectent tout le monde</a:t>
            </a:r>
            <a:r>
              <a:rPr lang="fr-FR" sz="2000" dirty="0">
                <a:effectLst/>
                <a:latin typeface="Calibri" panose="020F0502020204030204" pitchFamily="34" charset="0"/>
                <a:ea typeface="Calibri" panose="020F0502020204030204" pitchFamily="34" charset="0"/>
              </a:rPr>
              <a:t>.</a:t>
            </a:r>
          </a:p>
          <a:p>
            <a:pPr>
              <a:lnSpc>
                <a:spcPct val="107000"/>
              </a:lnSpc>
              <a:spcAft>
                <a:spcPts val="800"/>
              </a:spcAft>
              <a:tabLst>
                <a:tab pos="4380865" algn="l"/>
                <a:tab pos="4830445" algn="l"/>
              </a:tabLst>
            </a:pPr>
            <a:r>
              <a:rPr lang="fr-FR" sz="2000" i="1" dirty="0">
                <a:solidFill>
                  <a:srgbClr val="1A7EBA"/>
                </a:solidFill>
                <a:latin typeface="Calibri" panose="020F0502020204030204" pitchFamily="34" charset="0"/>
                <a:ea typeface="Calibri" panose="020F0502020204030204" pitchFamily="34" charset="0"/>
              </a:rPr>
              <a:t>Comment cela peut-il fonctionner? </a:t>
            </a:r>
          </a:p>
          <a:p>
            <a:pPr>
              <a:lnSpc>
                <a:spcPct val="107000"/>
              </a:lnSpc>
              <a:spcAft>
                <a:spcPts val="800"/>
              </a:spcAft>
              <a:tabLst>
                <a:tab pos="4380865" algn="l"/>
                <a:tab pos="4830445" algn="l"/>
              </a:tabLst>
            </a:pPr>
            <a:r>
              <a:rPr lang="fr-FR" sz="2000" i="1" dirty="0">
                <a:solidFill>
                  <a:srgbClr val="1A7EBA"/>
                </a:solidFill>
                <a:latin typeface="Calibri" panose="020F0502020204030204" pitchFamily="34" charset="0"/>
                <a:ea typeface="Calibri" panose="020F0502020204030204" pitchFamily="34" charset="0"/>
              </a:rPr>
              <a:t>Aimeriez-vous tenter une petite expérience?</a:t>
            </a:r>
          </a:p>
          <a:p>
            <a:pPr>
              <a:lnSpc>
                <a:spcPct val="107000"/>
              </a:lnSpc>
              <a:spcAft>
                <a:spcPts val="800"/>
              </a:spcAft>
              <a:tabLst>
                <a:tab pos="4380865" algn="l"/>
                <a:tab pos="4830445" algn="l"/>
              </a:tabLst>
            </a:pPr>
            <a:endParaRPr lang="fr-FR" sz="2000" i="1" dirty="0">
              <a:solidFill>
                <a:srgbClr val="1A7EBA"/>
              </a:solidFill>
              <a:effectLst/>
              <a:latin typeface="Calibri" panose="020F0502020204030204" pitchFamily="34" charset="0"/>
              <a:ea typeface="Calibri" panose="020F0502020204030204" pitchFamily="34" charset="0"/>
            </a:endParaRPr>
          </a:p>
          <a:p>
            <a:pPr marL="0" indent="0">
              <a:buNone/>
            </a:pPr>
            <a:endParaRPr lang="fr-FR" sz="3200" dirty="0"/>
          </a:p>
        </p:txBody>
      </p:sp>
      <p:sp>
        <p:nvSpPr>
          <p:cNvPr id="4" name="TextBox 3">
            <a:extLst>
              <a:ext uri="{FF2B5EF4-FFF2-40B4-BE49-F238E27FC236}">
                <a16:creationId xmlns:a16="http://schemas.microsoft.com/office/drawing/2014/main" id="{4AB844F4-6B4F-4A13-9881-5A2B0A806E0E}"/>
              </a:ext>
            </a:extLst>
          </p:cNvPr>
          <p:cNvSpPr txBox="1"/>
          <p:nvPr/>
        </p:nvSpPr>
        <p:spPr>
          <a:xfrm>
            <a:off x="6324600" y="620197"/>
            <a:ext cx="5743575" cy="6124754"/>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fr-FR" dirty="0"/>
              <a:t>Imaginez une personne satisfaite d’elle-même et de sa vie…  Essayez de vous mettre à sa place et d’imaginer comment cette personne peut se sentir : sa survie est assurée et elle est prête à relever les défis quotidiens. </a:t>
            </a:r>
          </a:p>
          <a:p>
            <a:pPr>
              <a:spcBef>
                <a:spcPts val="600"/>
              </a:spcBef>
              <a:spcAft>
                <a:spcPts val="600"/>
              </a:spcAft>
            </a:pPr>
            <a:r>
              <a:rPr lang="fr-FR" dirty="0"/>
              <a:t>Cette personne a quelqu’un qu’elle aime et en qui elle a confiance. Elle peut prendre ses propres décisions, apprécier ce qu’elle fait et en recevoir de la reconnaissance. </a:t>
            </a:r>
          </a:p>
          <a:p>
            <a:pPr>
              <a:spcBef>
                <a:spcPts val="600"/>
              </a:spcBef>
              <a:spcAft>
                <a:spcPts val="600"/>
              </a:spcAft>
            </a:pPr>
            <a:r>
              <a:rPr lang="fr-FR" dirty="0"/>
              <a:t>Fort à parier, cette personne se sent certainement bien - </a:t>
            </a:r>
            <a:r>
              <a:rPr lang="fr-FR" i="1" dirty="0"/>
              <a:t>qu’en pensez-vous?</a:t>
            </a:r>
          </a:p>
          <a:p>
            <a:pPr>
              <a:spcBef>
                <a:spcPts val="600"/>
              </a:spcBef>
              <a:spcAft>
                <a:spcPts val="600"/>
              </a:spcAft>
            </a:pPr>
            <a:r>
              <a:rPr lang="fr-FR" dirty="0"/>
              <a:t>Si vous avez maintenant une bonne idée de l’état d’esprit de cette personne: </a:t>
            </a:r>
            <a:r>
              <a:rPr lang="fr-FR" i="1" dirty="0"/>
              <a:t>comment approche-t-elle les autres?</a:t>
            </a:r>
          </a:p>
          <a:p>
            <a:pPr>
              <a:spcBef>
                <a:spcPts val="600"/>
              </a:spcBef>
              <a:spcAft>
                <a:spcPts val="600"/>
              </a:spcAft>
            </a:pPr>
            <a:r>
              <a:rPr lang="fr-FR" dirty="0"/>
              <a:t>Nous pouvons supposer que les gens satisfaits d’eux-mêmes et de leur vie accordent aussi généralement cette satisfaction aux autres personnes. Ils sont amicaux et bienveillants et ne ressentent pas le besoin de dominer les autres.</a:t>
            </a:r>
          </a:p>
          <a:p>
            <a:pPr>
              <a:spcBef>
                <a:spcPts val="600"/>
              </a:spcBef>
              <a:spcAft>
                <a:spcPts val="600"/>
              </a:spcAft>
            </a:pPr>
            <a:r>
              <a:rPr lang="fr-FR" b="1" dirty="0"/>
              <a:t>Notre objectif est donc de guider les gens vers une plus grande satisfaction de leur vie en prenant appui sur une meilleure compréhension d’eux-mêmes et des autres.</a:t>
            </a:r>
          </a:p>
        </p:txBody>
      </p:sp>
      <p:sp>
        <p:nvSpPr>
          <p:cNvPr id="5" name="pop-up" descr="Click here for pop up information.">
            <a:extLst>
              <a:ext uri="{FF2B5EF4-FFF2-40B4-BE49-F238E27FC236}">
                <a16:creationId xmlns:a16="http://schemas.microsoft.com/office/drawing/2014/main" id="{74F4B0EB-FF7A-4E29-8F0B-1AAC6033E62F}"/>
              </a:ext>
            </a:extLst>
          </p:cNvPr>
          <p:cNvSpPr/>
          <p:nvPr/>
        </p:nvSpPr>
        <p:spPr>
          <a:xfrm>
            <a:off x="2657475" y="4993190"/>
            <a:ext cx="91206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6" name="TextBox 5">
            <a:extLst>
              <a:ext uri="{FF2B5EF4-FFF2-40B4-BE49-F238E27FC236}">
                <a16:creationId xmlns:a16="http://schemas.microsoft.com/office/drawing/2014/main" id="{69EE5AE9-283A-46F8-BE4A-CA6337D83ABC}"/>
              </a:ext>
            </a:extLst>
          </p:cNvPr>
          <p:cNvSpPr txBox="1"/>
          <p:nvPr/>
        </p:nvSpPr>
        <p:spPr>
          <a:xfrm>
            <a:off x="10525125" y="0"/>
            <a:ext cx="1678164"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latin typeface="Abadi" panose="020B0604020104020204" pitchFamily="34" charset="0"/>
              </a:rPr>
              <a:t>Notre vision</a:t>
            </a:r>
            <a:endParaRPr lang="fr-FR" dirty="0">
              <a:solidFill>
                <a:schemeClr val="bg1"/>
              </a:solidFill>
              <a:effectLst>
                <a:outerShdw blurRad="38100" dist="38100" dir="2700000" algn="tl">
                  <a:srgbClr val="000000">
                    <a:alpha val="43137"/>
                  </a:srgbClr>
                </a:outerShdw>
              </a:effectLst>
            </a:endParaRPr>
          </a:p>
        </p:txBody>
      </p:sp>
      <p:pic>
        <p:nvPicPr>
          <p:cNvPr id="7" name="Θέση περιεχομένου 4" descr="Χειρονομία διπλού πατήματος περίγραμμα">
            <a:extLst>
              <a:ext uri="{FF2B5EF4-FFF2-40B4-BE49-F238E27FC236}">
                <a16:creationId xmlns:a16="http://schemas.microsoft.com/office/drawing/2014/main" id="{F00E1B32-C08E-4725-84A8-025B6E76A2D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756" y="5160244"/>
            <a:ext cx="914400" cy="914400"/>
          </a:xfrm>
          <a:prstGeom prst="rect">
            <a:avLst/>
          </a:prstGeom>
        </p:spPr>
      </p:pic>
    </p:spTree>
    <p:extLst>
      <p:ext uri="{BB962C8B-B14F-4D97-AF65-F5344CB8AC3E}">
        <p14:creationId xmlns:p14="http://schemas.microsoft.com/office/powerpoint/2010/main" val="629246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a:xfrm>
            <a:off x="838200" y="365125"/>
            <a:ext cx="11353800" cy="1325563"/>
          </a:xfrm>
        </p:spPr>
        <p:txBody>
          <a:bodyPr>
            <a:normAutofit/>
          </a:bodyPr>
          <a:lstStyle/>
          <a:p>
            <a:r>
              <a:rPr lang="fr-FR" sz="4200" dirty="0"/>
              <a:t>Comment formuler les besoins de sécurité et survie</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a:off x="460512" y="1862676"/>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1A7EBA"/>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a:off x="3791998" y="2046656"/>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1A7EBA"/>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6672745"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1A7EBA"/>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9417603" y="1971123"/>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464869" y="2367074"/>
                </a:moveTo>
                <a:cubicBezTo>
                  <a:pt x="466278" y="2395999"/>
                  <a:pt x="444557" y="2414945"/>
                  <a:pt x="416684" y="2415259"/>
                </a:cubicBezTo>
                <a:cubicBezTo>
                  <a:pt x="388651" y="2415217"/>
                  <a:pt x="367404" y="2394442"/>
                  <a:pt x="368499" y="2367074"/>
                </a:cubicBezTo>
                <a:cubicBezTo>
                  <a:pt x="373417" y="2342914"/>
                  <a:pt x="388895" y="2321078"/>
                  <a:pt x="416684" y="2318889"/>
                </a:cubicBezTo>
                <a:cubicBezTo>
                  <a:pt x="444815" y="2318917"/>
                  <a:pt x="469407" y="2337454"/>
                  <a:pt x="464869" y="2367074"/>
                </a:cubicBezTo>
                <a:close/>
              </a:path>
              <a:path w="2313885" h="1734654" extrusionOk="0">
                <a:moveTo>
                  <a:pt x="611756" y="2167106"/>
                </a:moveTo>
                <a:cubicBezTo>
                  <a:pt x="620177" y="2226069"/>
                  <a:pt x="574543" y="2258554"/>
                  <a:pt x="515386" y="2263476"/>
                </a:cubicBezTo>
                <a:cubicBezTo>
                  <a:pt x="464406" y="2259585"/>
                  <a:pt x="426324" y="2220717"/>
                  <a:pt x="419016" y="2167106"/>
                </a:cubicBezTo>
                <a:cubicBezTo>
                  <a:pt x="420207" y="2112916"/>
                  <a:pt x="454727" y="2060331"/>
                  <a:pt x="515386" y="2070736"/>
                </a:cubicBezTo>
                <a:cubicBezTo>
                  <a:pt x="568605" y="2082529"/>
                  <a:pt x="610093" y="2119053"/>
                  <a:pt x="611756" y="2167106"/>
                </a:cubicBezTo>
                <a:close/>
              </a:path>
              <a:path w="2313885" h="1734654" extrusionOk="0">
                <a:moveTo>
                  <a:pt x="801297" y="1880721"/>
                </a:moveTo>
                <a:cubicBezTo>
                  <a:pt x="814626" y="1975202"/>
                  <a:pt x="739347" y="2020436"/>
                  <a:pt x="656742" y="2025276"/>
                </a:cubicBezTo>
                <a:cubicBezTo>
                  <a:pt x="576686" y="2021239"/>
                  <a:pt x="513148" y="1969798"/>
                  <a:pt x="512187" y="1880721"/>
                </a:cubicBezTo>
                <a:cubicBezTo>
                  <a:pt x="517932" y="1803800"/>
                  <a:pt x="568039" y="1718599"/>
                  <a:pt x="656742" y="1736166"/>
                </a:cubicBezTo>
                <a:cubicBezTo>
                  <a:pt x="754836" y="1732202"/>
                  <a:pt x="798402" y="1809024"/>
                  <a:pt x="801297" y="1880721"/>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1A7EBA"/>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569007" y="2067057"/>
            <a:ext cx="2352538" cy="1200329"/>
          </a:xfrm>
          <a:prstGeom prst="rect">
            <a:avLst/>
          </a:prstGeom>
          <a:noFill/>
        </p:spPr>
        <p:txBody>
          <a:bodyPr wrap="square">
            <a:spAutoFit/>
          </a:bodyPr>
          <a:lstStyle/>
          <a:p>
            <a:r>
              <a:rPr lang="fr-FR" i="1" dirty="0">
                <a:solidFill>
                  <a:schemeClr val="tx1">
                    <a:lumMod val="95000"/>
                    <a:lumOff val="5000"/>
                  </a:schemeClr>
                </a:solidFill>
              </a:rPr>
              <a:t>Je ne me sens pas à l'aise dans cette situation car je crains que ...</a:t>
            </a:r>
          </a:p>
        </p:txBody>
      </p:sp>
      <p:sp>
        <p:nvSpPr>
          <p:cNvPr id="12" name="TextBox 11">
            <a:extLst>
              <a:ext uri="{FF2B5EF4-FFF2-40B4-BE49-F238E27FC236}">
                <a16:creationId xmlns:a16="http://schemas.microsoft.com/office/drawing/2014/main" id="{64620841-537B-452D-BF0B-D488AAE6612D}"/>
              </a:ext>
            </a:extLst>
          </p:cNvPr>
          <p:cNvSpPr txBox="1"/>
          <p:nvPr/>
        </p:nvSpPr>
        <p:spPr>
          <a:xfrm>
            <a:off x="3849147" y="2167456"/>
            <a:ext cx="2132552" cy="1200329"/>
          </a:xfrm>
          <a:prstGeom prst="rect">
            <a:avLst/>
          </a:prstGeom>
          <a:noFill/>
        </p:spPr>
        <p:txBody>
          <a:bodyPr wrap="square">
            <a:spAutoFit/>
          </a:bodyPr>
          <a:lstStyle/>
          <a:p>
            <a:r>
              <a:rPr lang="fr-FR" i="1" dirty="0">
                <a:solidFill>
                  <a:schemeClr val="tx1">
                    <a:lumMod val="95000"/>
                    <a:lumOff val="5000"/>
                  </a:schemeClr>
                </a:solidFill>
              </a:rPr>
              <a:t>Je suis fatigué et j'ai besoin de me reposer aujourd'hui (ce week-end, ...).</a:t>
            </a:r>
          </a:p>
        </p:txBody>
      </p:sp>
      <p:sp>
        <p:nvSpPr>
          <p:cNvPr id="16" name="TextBox 15">
            <a:extLst>
              <a:ext uri="{FF2B5EF4-FFF2-40B4-BE49-F238E27FC236}">
                <a16:creationId xmlns:a16="http://schemas.microsoft.com/office/drawing/2014/main" id="{576CF69C-268F-452F-84FD-E56E36C65B2D}"/>
              </a:ext>
            </a:extLst>
          </p:cNvPr>
          <p:cNvSpPr txBox="1"/>
          <p:nvPr/>
        </p:nvSpPr>
        <p:spPr>
          <a:xfrm>
            <a:off x="6943725" y="2269314"/>
            <a:ext cx="2111375" cy="646331"/>
          </a:xfrm>
          <a:prstGeom prst="rect">
            <a:avLst/>
          </a:prstGeom>
          <a:noFill/>
        </p:spPr>
        <p:txBody>
          <a:bodyPr wrap="square">
            <a:spAutoFit/>
          </a:bodyPr>
          <a:lstStyle/>
          <a:p>
            <a:r>
              <a:rPr lang="fr-FR" i="1" dirty="0">
                <a:solidFill>
                  <a:schemeClr val="tx1">
                    <a:lumMod val="95000"/>
                    <a:lumOff val="5000"/>
                  </a:schemeClr>
                </a:solidFill>
              </a:rPr>
              <a:t>J'ai besoin d'une petite pause.</a:t>
            </a:r>
          </a:p>
        </p:txBody>
      </p:sp>
      <p:sp>
        <p:nvSpPr>
          <p:cNvPr id="20" name="TextBox 19">
            <a:extLst>
              <a:ext uri="{FF2B5EF4-FFF2-40B4-BE49-F238E27FC236}">
                <a16:creationId xmlns:a16="http://schemas.microsoft.com/office/drawing/2014/main" id="{E7F194D2-1A42-4DE6-8B18-31DE26DA6C96}"/>
              </a:ext>
            </a:extLst>
          </p:cNvPr>
          <p:cNvSpPr txBox="1"/>
          <p:nvPr/>
        </p:nvSpPr>
        <p:spPr>
          <a:xfrm>
            <a:off x="9757505" y="2439084"/>
            <a:ext cx="1941688" cy="646331"/>
          </a:xfrm>
          <a:prstGeom prst="rect">
            <a:avLst/>
          </a:prstGeom>
          <a:noFill/>
        </p:spPr>
        <p:txBody>
          <a:bodyPr wrap="square">
            <a:spAutoFit/>
          </a:bodyPr>
          <a:lstStyle/>
          <a:p>
            <a:r>
              <a:rPr lang="fr-FR" i="1" dirty="0">
                <a:solidFill>
                  <a:schemeClr val="tx1">
                    <a:lumMod val="95000"/>
                    <a:lumOff val="5000"/>
                  </a:schemeClr>
                </a:solidFill>
              </a:rPr>
              <a:t>J'ai besoin d'aller prendre l'air.</a:t>
            </a: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6305960" y="4362991"/>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2563500 w 2563500"/>
              <a:gd name="connsiteY4" fmla="*/ 0 h 1566324"/>
              <a:gd name="connsiteX5" fmla="*/ 2563500 w 2563500"/>
              <a:gd name="connsiteY5" fmla="*/ 913689 h 1566324"/>
              <a:gd name="connsiteX6" fmla="*/ 2563500 w 2563500"/>
              <a:gd name="connsiteY6" fmla="*/ 913689 h 1566324"/>
              <a:gd name="connsiteX7" fmla="*/ 2563500 w 2563500"/>
              <a:gd name="connsiteY7" fmla="*/ 1305270 h 1566324"/>
              <a:gd name="connsiteX8" fmla="*/ 2563500 w 2563500"/>
              <a:gd name="connsiteY8" fmla="*/ 1566324 h 1566324"/>
              <a:gd name="connsiteX9" fmla="*/ 1068125 w 2563500"/>
              <a:gd name="connsiteY9" fmla="*/ 1566324 h 1566324"/>
              <a:gd name="connsiteX10" fmla="*/ 747696 w 2563500"/>
              <a:gd name="connsiteY10" fmla="*/ 1762115 h 1566324"/>
              <a:gd name="connsiteX11" fmla="*/ 427250 w 2563500"/>
              <a:gd name="connsiteY11" fmla="*/ 1566324 h 1566324"/>
              <a:gd name="connsiteX12" fmla="*/ 0 w 2563500"/>
              <a:gd name="connsiteY12" fmla="*/ 1566324 h 1566324"/>
              <a:gd name="connsiteX13" fmla="*/ 0 w 2563500"/>
              <a:gd name="connsiteY13" fmla="*/ 1305270 h 1566324"/>
              <a:gd name="connsiteX14" fmla="*/ 0 w 2563500"/>
              <a:gd name="connsiteY14" fmla="*/ 913689 h 1566324"/>
              <a:gd name="connsiteX15" fmla="*/ 0 w 2563500"/>
              <a:gd name="connsiteY15" fmla="*/ 913689 h 1566324"/>
              <a:gd name="connsiteX16" fmla="*/ 0 w 2563500"/>
              <a:gd name="connsiteY16"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566324"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01835" y="372135"/>
                  <a:pt x="2616388" y="531323"/>
                  <a:pt x="2563500" y="913689"/>
                </a:cubicBezTo>
                <a:lnTo>
                  <a:pt x="2563500" y="913689"/>
                </a:lnTo>
                <a:cubicBezTo>
                  <a:pt x="2560819" y="1020320"/>
                  <a:pt x="2572279" y="1195678"/>
                  <a:pt x="2563500" y="1305270"/>
                </a:cubicBezTo>
                <a:cubicBezTo>
                  <a:pt x="2568188" y="1356413"/>
                  <a:pt x="2551514" y="1531074"/>
                  <a:pt x="2563500" y="1566324"/>
                </a:cubicBezTo>
                <a:cubicBezTo>
                  <a:pt x="2346938" y="1693411"/>
                  <a:pt x="1691603" y="1451725"/>
                  <a:pt x="1068125" y="1566324"/>
                </a:cubicBezTo>
                <a:cubicBezTo>
                  <a:pt x="950742" y="1676006"/>
                  <a:pt x="842151" y="1722947"/>
                  <a:pt x="747696" y="1762115"/>
                </a:cubicBezTo>
                <a:cubicBezTo>
                  <a:pt x="698280" y="1754245"/>
                  <a:pt x="570676" y="1672637"/>
                  <a:pt x="427250" y="1566324"/>
                </a:cubicBezTo>
                <a:cubicBezTo>
                  <a:pt x="272428" y="1566210"/>
                  <a:pt x="192476" y="1534561"/>
                  <a:pt x="0" y="1566324"/>
                </a:cubicBezTo>
                <a:cubicBezTo>
                  <a:pt x="-14203" y="1532044"/>
                  <a:pt x="18858" y="1411502"/>
                  <a:pt x="0" y="1305270"/>
                </a:cubicBezTo>
                <a:cubicBezTo>
                  <a:pt x="30930" y="1225803"/>
                  <a:pt x="-3040" y="1067721"/>
                  <a:pt x="0" y="913689"/>
                </a:cubicBezTo>
                <a:lnTo>
                  <a:pt x="0" y="913689"/>
                </a:lnTo>
                <a:cubicBezTo>
                  <a:pt x="-36023" y="558276"/>
                  <a:pt x="-66181" y="191785"/>
                  <a:pt x="0" y="0"/>
                </a:cubicBezTo>
                <a:close/>
              </a:path>
            </a:pathLst>
          </a:custGeom>
          <a:noFill/>
          <a:ln w="38100">
            <a:solidFill>
              <a:srgbClr val="1A7EBA"/>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a:off x="9426248" y="4640966"/>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1A7EBA"/>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a:off x="3490220" y="420444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690367" y="1607743"/>
                  <a:pt x="675328" y="1455426"/>
                  <a:pt x="630017" y="1400237"/>
                </a:cubicBezTo>
                <a:cubicBezTo>
                  <a:pt x="-104605" y="1201936"/>
                  <a:pt x="-277922" y="622573"/>
                  <a:pt x="435237" y="178816"/>
                </a:cubicBezTo>
                <a:cubicBezTo>
                  <a:pt x="796092" y="21166"/>
                  <a:pt x="1216893" y="-24996"/>
                  <a:pt x="1612142" y="34796"/>
                </a:cubicBezTo>
                <a:cubicBezTo>
                  <a:pt x="2338741" y="142920"/>
                  <a:pt x="2795329" y="684021"/>
                  <a:pt x="2301413" y="1133135"/>
                </a:cubicBezTo>
                <a:cubicBezTo>
                  <a:pt x="2059289" y="1375705"/>
                  <a:pt x="1613406" y="1509204"/>
                  <a:pt x="1078507" y="1490554"/>
                </a:cubicBezTo>
                <a:cubicBezTo>
                  <a:pt x="984092" y="1527228"/>
                  <a:pt x="878070" y="1570945"/>
                  <a:pt x="722643" y="1683952"/>
                </a:cubicBezTo>
                <a:close/>
              </a:path>
            </a:pathLst>
          </a:custGeom>
          <a:noFill/>
          <a:ln w="38100">
            <a:solidFill>
              <a:srgbClr val="1A7EBA"/>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838200" y="408554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464869 w 2313885"/>
              <a:gd name="connsiteY0" fmla="*/ 2367074 h 1734654"/>
              <a:gd name="connsiteX1" fmla="*/ 416684 w 2313885"/>
              <a:gd name="connsiteY1" fmla="*/ 2415259 h 1734654"/>
              <a:gd name="connsiteX2" fmla="*/ 368499 w 2313885"/>
              <a:gd name="connsiteY2" fmla="*/ 2367074 h 1734654"/>
              <a:gd name="connsiteX3" fmla="*/ 416684 w 2313885"/>
              <a:gd name="connsiteY3" fmla="*/ 2318889 h 1734654"/>
              <a:gd name="connsiteX4" fmla="*/ 464869 w 2313885"/>
              <a:gd name="connsiteY4" fmla="*/ 2367074 h 1734654"/>
              <a:gd name="connsiteX0" fmla="*/ 611756 w 2313885"/>
              <a:gd name="connsiteY0" fmla="*/ 2167106 h 1734654"/>
              <a:gd name="connsiteX1" fmla="*/ 515386 w 2313885"/>
              <a:gd name="connsiteY1" fmla="*/ 2263476 h 1734654"/>
              <a:gd name="connsiteX2" fmla="*/ 419016 w 2313885"/>
              <a:gd name="connsiteY2" fmla="*/ 2167106 h 1734654"/>
              <a:gd name="connsiteX3" fmla="*/ 515386 w 2313885"/>
              <a:gd name="connsiteY3" fmla="*/ 2070736 h 1734654"/>
              <a:gd name="connsiteX4" fmla="*/ 611756 w 2313885"/>
              <a:gd name="connsiteY4" fmla="*/ 2167106 h 1734654"/>
              <a:gd name="connsiteX0" fmla="*/ 801297 w 2313885"/>
              <a:gd name="connsiteY0" fmla="*/ 1880721 h 1734654"/>
              <a:gd name="connsiteX1" fmla="*/ 656742 w 2313885"/>
              <a:gd name="connsiteY1" fmla="*/ 2025276 h 1734654"/>
              <a:gd name="connsiteX2" fmla="*/ 512187 w 2313885"/>
              <a:gd name="connsiteY2" fmla="*/ 1880721 h 1734654"/>
              <a:gd name="connsiteX3" fmla="*/ 656742 w 2313885"/>
              <a:gd name="connsiteY3" fmla="*/ 1736166 h 1734654"/>
              <a:gd name="connsiteX4" fmla="*/ 801297 w 2313885"/>
              <a:gd name="connsiteY4" fmla="*/ 1880721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8" y="483154"/>
                  <a:pt x="231779" y="372357"/>
                  <a:pt x="301179" y="277343"/>
                </a:cubicBezTo>
                <a:cubicBezTo>
                  <a:pt x="390422" y="160486"/>
                  <a:pt x="585418" y="133042"/>
                  <a:pt x="750137" y="208881"/>
                </a:cubicBezTo>
                <a:cubicBezTo>
                  <a:pt x="836704" y="15221"/>
                  <a:pt x="1074065" y="5062"/>
                  <a:pt x="1202791" y="137808"/>
                </a:cubicBezTo>
                <a:cubicBezTo>
                  <a:pt x="1229573" y="69786"/>
                  <a:pt x="1309071" y="26946"/>
                  <a:pt x="1379171" y="8030"/>
                </a:cubicBezTo>
                <a:cubicBezTo>
                  <a:pt x="1461353" y="-4902"/>
                  <a:pt x="1548891" y="29060"/>
                  <a:pt x="1597919" y="99622"/>
                </a:cubicBezTo>
                <a:cubicBezTo>
                  <a:pt x="1668660" y="23006"/>
                  <a:pt x="1806793" y="-29425"/>
                  <a:pt x="1899474" y="27706"/>
                </a:cubicBezTo>
                <a:cubicBezTo>
                  <a:pt x="1968916" y="56983"/>
                  <a:pt x="2022056" y="145279"/>
                  <a:pt x="2052394" y="223898"/>
                </a:cubicBezTo>
                <a:cubicBezTo>
                  <a:pt x="2139587" y="244839"/>
                  <a:pt x="2224860" y="320491"/>
                  <a:pt x="2248646" y="414309"/>
                </a:cubicBezTo>
                <a:cubicBezTo>
                  <a:pt x="2265997" y="468555"/>
                  <a:pt x="2263495" y="556699"/>
                  <a:pt x="2239862" y="620781"/>
                </a:cubicBezTo>
                <a:cubicBezTo>
                  <a:pt x="2315750" y="696507"/>
                  <a:pt x="2349886" y="819870"/>
                  <a:pt x="2304029" y="936472"/>
                </a:cubicBezTo>
                <a:cubicBezTo>
                  <a:pt x="2272567" y="1073930"/>
                  <a:pt x="2145661" y="1189719"/>
                  <a:pt x="2003438" y="1212812"/>
                </a:cubicBezTo>
                <a:cubicBezTo>
                  <a:pt x="2001797" y="1300014"/>
                  <a:pt x="1954485" y="1386232"/>
                  <a:pt x="1895832" y="1449600"/>
                </a:cubicBezTo>
                <a:cubicBezTo>
                  <a:pt x="1785181" y="1546397"/>
                  <a:pt x="1623023" y="1563760"/>
                  <a:pt x="1529467" y="1478270"/>
                </a:cubicBezTo>
                <a:cubicBezTo>
                  <a:pt x="1505693" y="1617529"/>
                  <a:pt x="1386080" y="1688442"/>
                  <a:pt x="1267655" y="1730879"/>
                </a:cubicBezTo>
                <a:cubicBezTo>
                  <a:pt x="1118486" y="1748379"/>
                  <a:pt x="979198" y="1678440"/>
                  <a:pt x="882704" y="1576688"/>
                </a:cubicBezTo>
                <a:cubicBezTo>
                  <a:pt x="693765" y="1705067"/>
                  <a:pt x="435742" y="1637244"/>
                  <a:pt x="310874" y="1424343"/>
                </a:cubicBezTo>
                <a:cubicBezTo>
                  <a:pt x="213480" y="1446790"/>
                  <a:pt x="102331" y="1364914"/>
                  <a:pt x="59453" y="1254813"/>
                </a:cubicBezTo>
                <a:cubicBezTo>
                  <a:pt x="37885" y="1173729"/>
                  <a:pt x="59493" y="1087955"/>
                  <a:pt x="113176" y="1025975"/>
                </a:cubicBezTo>
                <a:cubicBezTo>
                  <a:pt x="45009" y="974550"/>
                  <a:pt x="-13225" y="893108"/>
                  <a:pt x="-268" y="791194"/>
                </a:cubicBezTo>
                <a:cubicBezTo>
                  <a:pt x="33118" y="687100"/>
                  <a:pt x="87009" y="595776"/>
                  <a:pt x="206910" y="582514"/>
                </a:cubicBezTo>
                <a:cubicBezTo>
                  <a:pt x="207623" y="580538"/>
                  <a:pt x="208028" y="578754"/>
                  <a:pt x="208892" y="577013"/>
                </a:cubicBezTo>
                <a:close/>
              </a:path>
              <a:path w="2313885" h="1734654" extrusionOk="0">
                <a:moveTo>
                  <a:pt x="464869" y="2367074"/>
                </a:moveTo>
                <a:cubicBezTo>
                  <a:pt x="466320" y="2396068"/>
                  <a:pt x="443720" y="2415153"/>
                  <a:pt x="416684" y="2415259"/>
                </a:cubicBezTo>
                <a:cubicBezTo>
                  <a:pt x="388059" y="2415199"/>
                  <a:pt x="364220" y="2396641"/>
                  <a:pt x="368499" y="2367074"/>
                </a:cubicBezTo>
                <a:cubicBezTo>
                  <a:pt x="371985" y="2342200"/>
                  <a:pt x="389912" y="2319187"/>
                  <a:pt x="416684" y="2318889"/>
                </a:cubicBezTo>
                <a:cubicBezTo>
                  <a:pt x="446606" y="2318949"/>
                  <a:pt x="468194" y="2338258"/>
                  <a:pt x="464869" y="2367074"/>
                </a:cubicBezTo>
                <a:close/>
              </a:path>
              <a:path w="2313885" h="1734654" extrusionOk="0">
                <a:moveTo>
                  <a:pt x="611756" y="2167106"/>
                </a:moveTo>
                <a:cubicBezTo>
                  <a:pt x="618189" y="2224714"/>
                  <a:pt x="569359" y="2262854"/>
                  <a:pt x="515386" y="2263476"/>
                </a:cubicBezTo>
                <a:cubicBezTo>
                  <a:pt x="464503" y="2259417"/>
                  <a:pt x="421152" y="2220443"/>
                  <a:pt x="419016" y="2167106"/>
                </a:cubicBezTo>
                <a:cubicBezTo>
                  <a:pt x="424211" y="2109666"/>
                  <a:pt x="460348" y="2068197"/>
                  <a:pt x="515386" y="2070736"/>
                </a:cubicBezTo>
                <a:cubicBezTo>
                  <a:pt x="568608" y="2074575"/>
                  <a:pt x="611317" y="2115247"/>
                  <a:pt x="611756" y="2167106"/>
                </a:cubicBezTo>
                <a:close/>
              </a:path>
              <a:path w="2313885" h="1734654" extrusionOk="0">
                <a:moveTo>
                  <a:pt x="801297" y="1880721"/>
                </a:moveTo>
                <a:cubicBezTo>
                  <a:pt x="802280" y="1961638"/>
                  <a:pt x="740628" y="2018197"/>
                  <a:pt x="656742" y="2025276"/>
                </a:cubicBezTo>
                <a:cubicBezTo>
                  <a:pt x="576341" y="2014892"/>
                  <a:pt x="513549" y="1973653"/>
                  <a:pt x="512187" y="1880721"/>
                </a:cubicBezTo>
                <a:cubicBezTo>
                  <a:pt x="525058" y="1807416"/>
                  <a:pt x="575562" y="1733503"/>
                  <a:pt x="656742" y="1736166"/>
                </a:cubicBezTo>
                <a:cubicBezTo>
                  <a:pt x="751640" y="1732896"/>
                  <a:pt x="800875" y="1802070"/>
                  <a:pt x="801297" y="1880721"/>
                </a:cubicBezTo>
                <a:close/>
              </a:path>
              <a:path w="2313885" h="1734654" fill="none" extrusionOk="0">
                <a:moveTo>
                  <a:pt x="251367" y="1051111"/>
                </a:moveTo>
                <a:cubicBezTo>
                  <a:pt x="205714" y="1063104"/>
                  <a:pt x="154539" y="1045758"/>
                  <a:pt x="115694" y="1019109"/>
                </a:cubicBezTo>
                <a:moveTo>
                  <a:pt x="371078" y="1401335"/>
                </a:moveTo>
                <a:cubicBezTo>
                  <a:pt x="350577" y="1410353"/>
                  <a:pt x="331766" y="1414074"/>
                  <a:pt x="311731" y="1416634"/>
                </a:cubicBezTo>
                <a:moveTo>
                  <a:pt x="882597" y="1569620"/>
                </a:moveTo>
                <a:cubicBezTo>
                  <a:pt x="867985" y="1549069"/>
                  <a:pt x="856158" y="1524679"/>
                  <a:pt x="846817" y="1499752"/>
                </a:cubicBezTo>
                <a:moveTo>
                  <a:pt x="1544036" y="1395392"/>
                </a:moveTo>
                <a:cubicBezTo>
                  <a:pt x="1543046" y="1425161"/>
                  <a:pt x="1539678" y="1443838"/>
                  <a:pt x="1529735" y="1472046"/>
                </a:cubicBezTo>
                <a:moveTo>
                  <a:pt x="1828022" y="921695"/>
                </a:moveTo>
                <a:cubicBezTo>
                  <a:pt x="1926662" y="993687"/>
                  <a:pt x="1990444" y="1072661"/>
                  <a:pt x="2002153" y="1208234"/>
                </a:cubicBezTo>
                <a:moveTo>
                  <a:pt x="2238790" y="616524"/>
                </a:moveTo>
                <a:cubicBezTo>
                  <a:pt x="2216343" y="657113"/>
                  <a:pt x="2198923" y="700238"/>
                  <a:pt x="2161232" y="723977"/>
                </a:cubicBezTo>
                <a:moveTo>
                  <a:pt x="2052715" y="217875"/>
                </a:moveTo>
                <a:cubicBezTo>
                  <a:pt x="2055594" y="233941"/>
                  <a:pt x="2058888" y="252075"/>
                  <a:pt x="2056786" y="268630"/>
                </a:cubicBezTo>
                <a:moveTo>
                  <a:pt x="1557480" y="158688"/>
                </a:moveTo>
                <a:cubicBezTo>
                  <a:pt x="1568102" y="134754"/>
                  <a:pt x="1583860" y="112376"/>
                  <a:pt x="1597223" y="93960"/>
                </a:cubicBezTo>
                <a:moveTo>
                  <a:pt x="1185919" y="189527"/>
                </a:moveTo>
                <a:cubicBezTo>
                  <a:pt x="1189062" y="168524"/>
                  <a:pt x="1194325" y="151347"/>
                  <a:pt x="1205148" y="133712"/>
                </a:cubicBezTo>
                <a:moveTo>
                  <a:pt x="749870" y="208479"/>
                </a:moveTo>
                <a:cubicBezTo>
                  <a:pt x="771644" y="225501"/>
                  <a:pt x="800599" y="240427"/>
                  <a:pt x="819500" y="262607"/>
                </a:cubicBezTo>
                <a:moveTo>
                  <a:pt x="221051" y="633991"/>
                </a:moveTo>
                <a:cubicBezTo>
                  <a:pt x="217944" y="617177"/>
                  <a:pt x="209875" y="595153"/>
                  <a:pt x="208892" y="577013"/>
                </a:cubicBezTo>
              </a:path>
            </a:pathLst>
          </a:custGeom>
          <a:noFill/>
          <a:ln w="38100">
            <a:solidFill>
              <a:srgbClr val="1A7EBA"/>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1209675" y="4427832"/>
            <a:ext cx="1710564" cy="923330"/>
          </a:xfrm>
          <a:prstGeom prst="rect">
            <a:avLst/>
          </a:prstGeom>
          <a:noFill/>
        </p:spPr>
        <p:txBody>
          <a:bodyPr wrap="square">
            <a:spAutoFit/>
          </a:bodyPr>
          <a:lstStyle/>
          <a:p>
            <a:r>
              <a:rPr lang="fr-FR" i="1" dirty="0">
                <a:solidFill>
                  <a:schemeClr val="tx1">
                    <a:lumMod val="95000"/>
                    <a:lumOff val="5000"/>
                  </a:schemeClr>
                </a:solidFill>
              </a:rPr>
              <a:t>Je suis actuellement inquiet que ...</a:t>
            </a:r>
          </a:p>
        </p:txBody>
      </p:sp>
      <p:sp>
        <p:nvSpPr>
          <p:cNvPr id="28" name="TextBox 27">
            <a:extLst>
              <a:ext uri="{FF2B5EF4-FFF2-40B4-BE49-F238E27FC236}">
                <a16:creationId xmlns:a16="http://schemas.microsoft.com/office/drawing/2014/main" id="{E6755D64-28E9-4778-BDCD-BF5D2ED21290}"/>
              </a:ext>
            </a:extLst>
          </p:cNvPr>
          <p:cNvSpPr txBox="1"/>
          <p:nvPr/>
        </p:nvSpPr>
        <p:spPr>
          <a:xfrm>
            <a:off x="3680720" y="4593341"/>
            <a:ext cx="2199640" cy="646331"/>
          </a:xfrm>
          <a:prstGeom prst="rect">
            <a:avLst/>
          </a:prstGeom>
          <a:noFill/>
        </p:spPr>
        <p:txBody>
          <a:bodyPr wrap="square">
            <a:spAutoFit/>
          </a:bodyPr>
          <a:lstStyle/>
          <a:p>
            <a:r>
              <a:rPr lang="fr-FR" i="1" dirty="0">
                <a:solidFill>
                  <a:schemeClr val="tx1">
                    <a:lumMod val="95000"/>
                    <a:lumOff val="5000"/>
                  </a:schemeClr>
                </a:solidFill>
              </a:rPr>
              <a:t>Je me sens mal à l'aise parce que ...</a:t>
            </a:r>
          </a:p>
        </p:txBody>
      </p:sp>
      <p:sp>
        <p:nvSpPr>
          <p:cNvPr id="32" name="TextBox 31">
            <a:extLst>
              <a:ext uri="{FF2B5EF4-FFF2-40B4-BE49-F238E27FC236}">
                <a16:creationId xmlns:a16="http://schemas.microsoft.com/office/drawing/2014/main" id="{AA2499E5-284A-4D07-A45C-2E1ABD9BC0F0}"/>
              </a:ext>
            </a:extLst>
          </p:cNvPr>
          <p:cNvSpPr txBox="1"/>
          <p:nvPr/>
        </p:nvSpPr>
        <p:spPr>
          <a:xfrm>
            <a:off x="6430751" y="4640966"/>
            <a:ext cx="2477605" cy="923330"/>
          </a:xfrm>
          <a:prstGeom prst="rect">
            <a:avLst/>
          </a:prstGeom>
          <a:noFill/>
        </p:spPr>
        <p:txBody>
          <a:bodyPr wrap="square">
            <a:spAutoFit/>
          </a:bodyPr>
          <a:lstStyle/>
          <a:p>
            <a:r>
              <a:rPr lang="fr-FR" i="1" dirty="0">
                <a:solidFill>
                  <a:schemeClr val="tx1">
                    <a:lumMod val="95000"/>
                    <a:lumOff val="5000"/>
                  </a:schemeClr>
                </a:solidFill>
              </a:rPr>
              <a:t>Je me rends compte que j'ai besoin de plus de sécurité pour moi.</a:t>
            </a:r>
          </a:p>
        </p:txBody>
      </p:sp>
      <p:sp>
        <p:nvSpPr>
          <p:cNvPr id="36" name="TextBox 35">
            <a:extLst>
              <a:ext uri="{FF2B5EF4-FFF2-40B4-BE49-F238E27FC236}">
                <a16:creationId xmlns:a16="http://schemas.microsoft.com/office/drawing/2014/main" id="{90E9E615-5AE2-47F4-BEF9-320756D964F3}"/>
              </a:ext>
            </a:extLst>
          </p:cNvPr>
          <p:cNvSpPr txBox="1"/>
          <p:nvPr/>
        </p:nvSpPr>
        <p:spPr>
          <a:xfrm>
            <a:off x="9610932" y="4983571"/>
            <a:ext cx="1927225" cy="646331"/>
          </a:xfrm>
          <a:prstGeom prst="rect">
            <a:avLst/>
          </a:prstGeom>
          <a:noFill/>
        </p:spPr>
        <p:txBody>
          <a:bodyPr wrap="square">
            <a:spAutoFit/>
          </a:bodyPr>
          <a:lstStyle/>
          <a:p>
            <a:r>
              <a:rPr lang="fr-FR" i="1" dirty="0">
                <a:solidFill>
                  <a:schemeClr val="tx1">
                    <a:lumMod val="95000"/>
                    <a:lumOff val="5000"/>
                  </a:schemeClr>
                </a:solidFill>
              </a:rPr>
              <a:t>Pour me sentir en sécurité, je dois ...</a:t>
            </a:r>
          </a:p>
        </p:txBody>
      </p:sp>
    </p:spTree>
    <p:extLst>
      <p:ext uri="{BB962C8B-B14F-4D97-AF65-F5344CB8AC3E}">
        <p14:creationId xmlns:p14="http://schemas.microsoft.com/office/powerpoint/2010/main" val="4118204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a:xfrm>
            <a:off x="838199" y="365125"/>
            <a:ext cx="11039475" cy="1325563"/>
          </a:xfrm>
        </p:spPr>
        <p:txBody>
          <a:bodyPr/>
          <a:lstStyle/>
          <a:p>
            <a:r>
              <a:rPr lang="fr-FR" dirty="0"/>
              <a:t>Comment formuler les besoins d’appartenance</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47084">
            <a:off x="1533662" y="1967140"/>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C0000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410616">
            <a:off x="5135987" y="1981291"/>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C0000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7745895" y="193215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C0000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5953383" y="3930030"/>
            <a:ext cx="2933442" cy="1946895"/>
          </a:xfrm>
          <a:custGeom>
            <a:avLst/>
            <a:gdLst>
              <a:gd name="connsiteX0" fmla="*/ 264824 w 2933442"/>
              <a:gd name="connsiteY0" fmla="*/ 647612 h 1946895"/>
              <a:gd name="connsiteX1" fmla="*/ 381822 w 2933442"/>
              <a:gd name="connsiteY1" fmla="*/ 311277 h 1946895"/>
              <a:gd name="connsiteX2" fmla="*/ 950992 w 2933442"/>
              <a:gd name="connsiteY2" fmla="*/ 234438 h 1946895"/>
              <a:gd name="connsiteX3" fmla="*/ 1524846 w 2933442"/>
              <a:gd name="connsiteY3" fmla="*/ 154669 h 1946895"/>
              <a:gd name="connsiteX4" fmla="*/ 1748453 w 2933442"/>
              <a:gd name="connsiteY4" fmla="*/ 9013 h 1946895"/>
              <a:gd name="connsiteX5" fmla="*/ 2025772 w 2933442"/>
              <a:gd name="connsiteY5" fmla="*/ 111811 h 1946895"/>
              <a:gd name="connsiteX6" fmla="*/ 2408070 w 2933442"/>
              <a:gd name="connsiteY6" fmla="*/ 31096 h 1946895"/>
              <a:gd name="connsiteX7" fmla="*/ 2601935 w 2933442"/>
              <a:gd name="connsiteY7" fmla="*/ 251293 h 1946895"/>
              <a:gd name="connsiteX8" fmla="*/ 2850735 w 2933442"/>
              <a:gd name="connsiteY8" fmla="*/ 465001 h 1946895"/>
              <a:gd name="connsiteX9" fmla="*/ 2839599 w 2933442"/>
              <a:gd name="connsiteY9" fmla="*/ 696736 h 1946895"/>
              <a:gd name="connsiteX10" fmla="*/ 2920947 w 2933442"/>
              <a:gd name="connsiteY10" fmla="*/ 1051052 h 1946895"/>
              <a:gd name="connsiteX11" fmla="*/ 2539871 w 2933442"/>
              <a:gd name="connsiteY11" fmla="*/ 1361204 h 1946895"/>
              <a:gd name="connsiteX12" fmla="*/ 2403453 w 2933442"/>
              <a:gd name="connsiteY12" fmla="*/ 1626964 h 1946895"/>
              <a:gd name="connsiteX13" fmla="*/ 1938991 w 2933442"/>
              <a:gd name="connsiteY13" fmla="*/ 1659142 h 1946895"/>
              <a:gd name="connsiteX14" fmla="*/ 1607078 w 2933442"/>
              <a:gd name="connsiteY14" fmla="*/ 1942658 h 1946895"/>
              <a:gd name="connsiteX15" fmla="*/ 1119053 w 2933442"/>
              <a:gd name="connsiteY15" fmla="*/ 1769601 h 1946895"/>
              <a:gd name="connsiteX16" fmla="*/ 394113 w 2933442"/>
              <a:gd name="connsiteY16" fmla="*/ 1598617 h 1946895"/>
              <a:gd name="connsiteX17" fmla="*/ 75373 w 2933442"/>
              <a:gd name="connsiteY17" fmla="*/ 1408344 h 1946895"/>
              <a:gd name="connsiteX18" fmla="*/ 143480 w 2933442"/>
              <a:gd name="connsiteY18" fmla="*/ 1151507 h 1946895"/>
              <a:gd name="connsiteX19" fmla="*/ -340 w 2933442"/>
              <a:gd name="connsiteY19" fmla="*/ 888000 h 1946895"/>
              <a:gd name="connsiteX20" fmla="*/ 262312 w 2933442"/>
              <a:gd name="connsiteY20" fmla="*/ 653787 h 1946895"/>
              <a:gd name="connsiteX21" fmla="*/ 264824 w 2933442"/>
              <a:gd name="connsiteY21" fmla="*/ 647612 h 1946895"/>
              <a:gd name="connsiteX0" fmla="*/ 582335 w 2933442"/>
              <a:gd name="connsiteY0" fmla="*/ 2656694 h 1946895"/>
              <a:gd name="connsiteX1" fmla="*/ 528255 w 2933442"/>
              <a:gd name="connsiteY1" fmla="*/ 2710774 h 1946895"/>
              <a:gd name="connsiteX2" fmla="*/ 474175 w 2933442"/>
              <a:gd name="connsiteY2" fmla="*/ 2656694 h 1946895"/>
              <a:gd name="connsiteX3" fmla="*/ 528255 w 2933442"/>
              <a:gd name="connsiteY3" fmla="*/ 2602614 h 1946895"/>
              <a:gd name="connsiteX4" fmla="*/ 582335 w 2933442"/>
              <a:gd name="connsiteY4" fmla="*/ 2656694 h 1946895"/>
              <a:gd name="connsiteX0" fmla="*/ 762014 w 2933442"/>
              <a:gd name="connsiteY0" fmla="*/ 2431419 h 1946895"/>
              <a:gd name="connsiteX1" fmla="*/ 653853 w 2933442"/>
              <a:gd name="connsiteY1" fmla="*/ 2539580 h 1946895"/>
              <a:gd name="connsiteX2" fmla="*/ 545692 w 2933442"/>
              <a:gd name="connsiteY2" fmla="*/ 2431419 h 1946895"/>
              <a:gd name="connsiteX3" fmla="*/ 653853 w 2933442"/>
              <a:gd name="connsiteY3" fmla="*/ 2323258 h 1946895"/>
              <a:gd name="connsiteX4" fmla="*/ 762014 w 2933442"/>
              <a:gd name="connsiteY4" fmla="*/ 2431419 h 1946895"/>
              <a:gd name="connsiteX0" fmla="*/ 994363 w 2933442"/>
              <a:gd name="connsiteY0" fmla="*/ 2111673 h 1946895"/>
              <a:gd name="connsiteX1" fmla="*/ 832122 w 2933442"/>
              <a:gd name="connsiteY1" fmla="*/ 2273914 h 1946895"/>
              <a:gd name="connsiteX2" fmla="*/ 669881 w 2933442"/>
              <a:gd name="connsiteY2" fmla="*/ 2111673 h 1946895"/>
              <a:gd name="connsiteX3" fmla="*/ 832122 w 2933442"/>
              <a:gd name="connsiteY3" fmla="*/ 1949432 h 1946895"/>
              <a:gd name="connsiteX4" fmla="*/ 994363 w 2933442"/>
              <a:gd name="connsiteY4" fmla="*/ 2111673 h 1946895"/>
              <a:gd name="connsiteX0" fmla="*/ 318672 w 2933442"/>
              <a:gd name="connsiteY0" fmla="*/ 1179719 h 1946895"/>
              <a:gd name="connsiteX1" fmla="*/ 146672 w 2933442"/>
              <a:gd name="connsiteY1" fmla="*/ 1143800 h 1946895"/>
              <a:gd name="connsiteX2" fmla="*/ 470437 w 2933442"/>
              <a:gd name="connsiteY2" fmla="*/ 1572793 h 1946895"/>
              <a:gd name="connsiteX3" fmla="*/ 395199 w 2933442"/>
              <a:gd name="connsiteY3" fmla="*/ 1589964 h 1946895"/>
              <a:gd name="connsiteX4" fmla="*/ 1118917 w 2933442"/>
              <a:gd name="connsiteY4" fmla="*/ 1761669 h 1946895"/>
              <a:gd name="connsiteX5" fmla="*/ 1073558 w 2933442"/>
              <a:gd name="connsiteY5" fmla="*/ 1683252 h 1946895"/>
              <a:gd name="connsiteX6" fmla="*/ 1957461 w 2933442"/>
              <a:gd name="connsiteY6" fmla="*/ 1566123 h 1946895"/>
              <a:gd name="connsiteX7" fmla="*/ 1939331 w 2933442"/>
              <a:gd name="connsiteY7" fmla="*/ 1652156 h 1946895"/>
              <a:gd name="connsiteX8" fmla="*/ 2317487 w 2933442"/>
              <a:gd name="connsiteY8" fmla="*/ 1034468 h 1946895"/>
              <a:gd name="connsiteX9" fmla="*/ 2538242 w 2933442"/>
              <a:gd name="connsiteY9" fmla="*/ 1356066 h 1946895"/>
              <a:gd name="connsiteX10" fmla="*/ 2838240 w 2933442"/>
              <a:gd name="connsiteY10" fmla="*/ 691958 h 1946895"/>
              <a:gd name="connsiteX11" fmla="*/ 2739916 w 2933442"/>
              <a:gd name="connsiteY11" fmla="*/ 812558 h 1946895"/>
              <a:gd name="connsiteX12" fmla="*/ 2602343 w 2933442"/>
              <a:gd name="connsiteY12" fmla="*/ 244533 h 1946895"/>
              <a:gd name="connsiteX13" fmla="*/ 2607504 w 2933442"/>
              <a:gd name="connsiteY13" fmla="*/ 301498 h 1946895"/>
              <a:gd name="connsiteX14" fmla="*/ 1974505 w 2933442"/>
              <a:gd name="connsiteY14" fmla="*/ 178104 h 1946895"/>
              <a:gd name="connsiteX15" fmla="*/ 2024889 w 2933442"/>
              <a:gd name="connsiteY15" fmla="*/ 105456 h 1946895"/>
              <a:gd name="connsiteX16" fmla="*/ 1503456 w 2933442"/>
              <a:gd name="connsiteY16" fmla="*/ 212716 h 1946895"/>
              <a:gd name="connsiteX17" fmla="*/ 1527834 w 2933442"/>
              <a:gd name="connsiteY17" fmla="*/ 150073 h 1946895"/>
              <a:gd name="connsiteX18" fmla="*/ 950652 w 2933442"/>
              <a:gd name="connsiteY18" fmla="*/ 233987 h 1946895"/>
              <a:gd name="connsiteX19" fmla="*/ 1038927 w 2933442"/>
              <a:gd name="connsiteY19" fmla="*/ 294738 h 1946895"/>
              <a:gd name="connsiteX20" fmla="*/ 280238 w 2933442"/>
              <a:gd name="connsiteY20" fmla="*/ 711563 h 1946895"/>
              <a:gd name="connsiteX21" fmla="*/ 264824 w 2933442"/>
              <a:gd name="connsiteY21" fmla="*/ 647612 h 194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33442" h="1946895" extrusionOk="0">
                <a:moveTo>
                  <a:pt x="264824" y="647612"/>
                </a:moveTo>
                <a:cubicBezTo>
                  <a:pt x="247475" y="557660"/>
                  <a:pt x="294802" y="423806"/>
                  <a:pt x="381822" y="311277"/>
                </a:cubicBezTo>
                <a:cubicBezTo>
                  <a:pt x="494439" y="181922"/>
                  <a:pt x="734858" y="155907"/>
                  <a:pt x="950992" y="234438"/>
                </a:cubicBezTo>
                <a:cubicBezTo>
                  <a:pt x="1062139" y="23796"/>
                  <a:pt x="1374221" y="13358"/>
                  <a:pt x="1524846" y="154669"/>
                </a:cubicBezTo>
                <a:cubicBezTo>
                  <a:pt x="1564895" y="76863"/>
                  <a:pt x="1665160" y="38736"/>
                  <a:pt x="1748453" y="9013"/>
                </a:cubicBezTo>
                <a:cubicBezTo>
                  <a:pt x="1841663" y="-11180"/>
                  <a:pt x="1972875" y="24813"/>
                  <a:pt x="2025772" y="111811"/>
                </a:cubicBezTo>
                <a:cubicBezTo>
                  <a:pt x="2112392" y="39069"/>
                  <a:pt x="2286912" y="-31385"/>
                  <a:pt x="2408070" y="31096"/>
                </a:cubicBezTo>
                <a:cubicBezTo>
                  <a:pt x="2492640" y="61175"/>
                  <a:pt x="2574914" y="157610"/>
                  <a:pt x="2601935" y="251293"/>
                </a:cubicBezTo>
                <a:cubicBezTo>
                  <a:pt x="2700276" y="263086"/>
                  <a:pt x="2837834" y="357775"/>
                  <a:pt x="2850735" y="465001"/>
                </a:cubicBezTo>
                <a:cubicBezTo>
                  <a:pt x="2876062" y="533952"/>
                  <a:pt x="2855391" y="629906"/>
                  <a:pt x="2839599" y="696736"/>
                </a:cubicBezTo>
                <a:cubicBezTo>
                  <a:pt x="2934186" y="782410"/>
                  <a:pt x="2969718" y="922607"/>
                  <a:pt x="2920947" y="1051052"/>
                </a:cubicBezTo>
                <a:cubicBezTo>
                  <a:pt x="2889520" y="1188092"/>
                  <a:pt x="2709125" y="1329585"/>
                  <a:pt x="2539871" y="1361204"/>
                </a:cubicBezTo>
                <a:cubicBezTo>
                  <a:pt x="2533775" y="1442242"/>
                  <a:pt x="2485388" y="1558589"/>
                  <a:pt x="2403453" y="1626964"/>
                </a:cubicBezTo>
                <a:cubicBezTo>
                  <a:pt x="2255890" y="1742559"/>
                  <a:pt x="2076790" y="1745963"/>
                  <a:pt x="1938991" y="1659142"/>
                </a:cubicBezTo>
                <a:cubicBezTo>
                  <a:pt x="1901943" y="1810485"/>
                  <a:pt x="1747802" y="1876187"/>
                  <a:pt x="1607078" y="1942658"/>
                </a:cubicBezTo>
                <a:cubicBezTo>
                  <a:pt x="1419480" y="1973798"/>
                  <a:pt x="1232289" y="1899776"/>
                  <a:pt x="1119053" y="1769601"/>
                </a:cubicBezTo>
                <a:cubicBezTo>
                  <a:pt x="911773" y="1935095"/>
                  <a:pt x="550423" y="1837130"/>
                  <a:pt x="394113" y="1598617"/>
                </a:cubicBezTo>
                <a:cubicBezTo>
                  <a:pt x="265162" y="1622022"/>
                  <a:pt x="128735" y="1531845"/>
                  <a:pt x="75373" y="1408344"/>
                </a:cubicBezTo>
                <a:cubicBezTo>
                  <a:pt x="61464" y="1312887"/>
                  <a:pt x="89300" y="1224771"/>
                  <a:pt x="143480" y="1151507"/>
                </a:cubicBezTo>
                <a:cubicBezTo>
                  <a:pt x="60631" y="1092289"/>
                  <a:pt x="-15301" y="997469"/>
                  <a:pt x="-340" y="888000"/>
                </a:cubicBezTo>
                <a:cubicBezTo>
                  <a:pt x="31807" y="768847"/>
                  <a:pt x="114411" y="668296"/>
                  <a:pt x="262312" y="653787"/>
                </a:cubicBezTo>
                <a:cubicBezTo>
                  <a:pt x="263326" y="651349"/>
                  <a:pt x="263916" y="649641"/>
                  <a:pt x="264824" y="647612"/>
                </a:cubicBezTo>
                <a:close/>
              </a:path>
              <a:path w="2933442" h="1946895" extrusionOk="0">
                <a:moveTo>
                  <a:pt x="582335" y="2656694"/>
                </a:moveTo>
                <a:cubicBezTo>
                  <a:pt x="585269" y="2691380"/>
                  <a:pt x="562716" y="2709632"/>
                  <a:pt x="528255" y="2710774"/>
                </a:cubicBezTo>
                <a:cubicBezTo>
                  <a:pt x="495301" y="2710682"/>
                  <a:pt x="470934" y="2688801"/>
                  <a:pt x="474175" y="2656694"/>
                </a:cubicBezTo>
                <a:cubicBezTo>
                  <a:pt x="476393" y="2627932"/>
                  <a:pt x="495794" y="2607435"/>
                  <a:pt x="528255" y="2602614"/>
                </a:cubicBezTo>
                <a:cubicBezTo>
                  <a:pt x="563853" y="2602718"/>
                  <a:pt x="585679" y="2624609"/>
                  <a:pt x="582335" y="2656694"/>
                </a:cubicBezTo>
                <a:close/>
              </a:path>
              <a:path w="2933442" h="1946895" extrusionOk="0">
                <a:moveTo>
                  <a:pt x="762014" y="2431419"/>
                </a:moveTo>
                <a:cubicBezTo>
                  <a:pt x="764461" y="2492823"/>
                  <a:pt x="721474" y="2533038"/>
                  <a:pt x="653853" y="2539580"/>
                </a:cubicBezTo>
                <a:cubicBezTo>
                  <a:pt x="596755" y="2535006"/>
                  <a:pt x="552265" y="2491503"/>
                  <a:pt x="545692" y="2431419"/>
                </a:cubicBezTo>
                <a:cubicBezTo>
                  <a:pt x="555705" y="2363558"/>
                  <a:pt x="588284" y="2315095"/>
                  <a:pt x="653853" y="2323258"/>
                </a:cubicBezTo>
                <a:cubicBezTo>
                  <a:pt x="713588" y="2325914"/>
                  <a:pt x="757565" y="2385520"/>
                  <a:pt x="762014" y="2431419"/>
                </a:cubicBezTo>
                <a:close/>
              </a:path>
              <a:path w="2933442" h="1946895" extrusionOk="0">
                <a:moveTo>
                  <a:pt x="994363" y="2111673"/>
                </a:moveTo>
                <a:cubicBezTo>
                  <a:pt x="1009415" y="2217814"/>
                  <a:pt x="931693" y="2256489"/>
                  <a:pt x="832122" y="2273914"/>
                </a:cubicBezTo>
                <a:cubicBezTo>
                  <a:pt x="741454" y="2254338"/>
                  <a:pt x="671255" y="2214485"/>
                  <a:pt x="669881" y="2111673"/>
                </a:cubicBezTo>
                <a:cubicBezTo>
                  <a:pt x="675792" y="2025070"/>
                  <a:pt x="740264" y="1944965"/>
                  <a:pt x="832122" y="1949432"/>
                </a:cubicBezTo>
                <a:cubicBezTo>
                  <a:pt x="931774" y="1947250"/>
                  <a:pt x="989795" y="2034911"/>
                  <a:pt x="994363" y="2111673"/>
                </a:cubicBezTo>
                <a:close/>
              </a:path>
              <a:path w="2933442" h="1946895" fill="none" extrusionOk="0">
                <a:moveTo>
                  <a:pt x="318672" y="1179719"/>
                </a:moveTo>
                <a:cubicBezTo>
                  <a:pt x="259104" y="1186180"/>
                  <a:pt x="195030" y="1174853"/>
                  <a:pt x="146672" y="1143800"/>
                </a:cubicBezTo>
                <a:moveTo>
                  <a:pt x="470437" y="1572793"/>
                </a:moveTo>
                <a:cubicBezTo>
                  <a:pt x="442150" y="1585056"/>
                  <a:pt x="417620" y="1585662"/>
                  <a:pt x="395199" y="1589964"/>
                </a:cubicBezTo>
                <a:moveTo>
                  <a:pt x="1118917" y="1761669"/>
                </a:moveTo>
                <a:cubicBezTo>
                  <a:pt x="1099689" y="1741903"/>
                  <a:pt x="1083329" y="1717102"/>
                  <a:pt x="1073558" y="1683252"/>
                </a:cubicBezTo>
                <a:moveTo>
                  <a:pt x="1957461" y="1566123"/>
                </a:moveTo>
                <a:cubicBezTo>
                  <a:pt x="1956232" y="1600176"/>
                  <a:pt x="1950404" y="1621969"/>
                  <a:pt x="1939331" y="1652156"/>
                </a:cubicBezTo>
                <a:moveTo>
                  <a:pt x="2317487" y="1034468"/>
                </a:moveTo>
                <a:cubicBezTo>
                  <a:pt x="2446416" y="1109659"/>
                  <a:pt x="2524758" y="1203379"/>
                  <a:pt x="2538242" y="1356066"/>
                </a:cubicBezTo>
                <a:moveTo>
                  <a:pt x="2838240" y="691958"/>
                </a:moveTo>
                <a:cubicBezTo>
                  <a:pt x="2807009" y="736923"/>
                  <a:pt x="2784392" y="782232"/>
                  <a:pt x="2739916" y="812558"/>
                </a:cubicBezTo>
                <a:moveTo>
                  <a:pt x="2602343" y="244533"/>
                </a:moveTo>
                <a:cubicBezTo>
                  <a:pt x="2605973" y="262265"/>
                  <a:pt x="2610508" y="283072"/>
                  <a:pt x="2607504" y="301498"/>
                </a:cubicBezTo>
                <a:moveTo>
                  <a:pt x="1974505" y="178104"/>
                </a:moveTo>
                <a:cubicBezTo>
                  <a:pt x="1991711" y="147235"/>
                  <a:pt x="2007097" y="126286"/>
                  <a:pt x="2024889" y="105456"/>
                </a:cubicBezTo>
                <a:moveTo>
                  <a:pt x="1503456" y="212716"/>
                </a:moveTo>
                <a:cubicBezTo>
                  <a:pt x="1506453" y="187245"/>
                  <a:pt x="1513951" y="169849"/>
                  <a:pt x="1527834" y="150073"/>
                </a:cubicBezTo>
                <a:moveTo>
                  <a:pt x="950652" y="233987"/>
                </a:moveTo>
                <a:cubicBezTo>
                  <a:pt x="977947" y="253541"/>
                  <a:pt x="1014229" y="270120"/>
                  <a:pt x="1038927" y="294738"/>
                </a:cubicBezTo>
                <a:moveTo>
                  <a:pt x="280238" y="711563"/>
                </a:moveTo>
                <a:cubicBezTo>
                  <a:pt x="274116" y="691309"/>
                  <a:pt x="267225" y="668655"/>
                  <a:pt x="264824" y="647612"/>
                </a:cubicBezTo>
              </a:path>
            </a:pathLst>
          </a:custGeom>
          <a:noFill/>
          <a:ln w="38100">
            <a:solidFill>
              <a:srgbClr val="C00000"/>
            </a:solidFill>
            <a:extLst>
              <a:ext uri="{C807C97D-BFC1-408E-A445-0C87EB9F89A2}">
                <ask:lineSketchStyleProps xmlns:ask="http://schemas.microsoft.com/office/drawing/2018/sketchyshapes" sd="923321662">
                  <a:prstGeom prst="cloudCallout">
                    <a:avLst>
                      <a:gd name="adj1" fmla="val -31992"/>
                      <a:gd name="adj2" fmla="val 8645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rot="21147084">
            <a:off x="1715343" y="2301426"/>
            <a:ext cx="2352538" cy="646331"/>
          </a:xfrm>
          <a:prstGeom prst="rect">
            <a:avLst/>
          </a:prstGeom>
          <a:noFill/>
        </p:spPr>
        <p:txBody>
          <a:bodyPr wrap="square">
            <a:spAutoFit/>
          </a:bodyPr>
          <a:lstStyle/>
          <a:p>
            <a:r>
              <a:rPr lang="fr-FR" i="1" dirty="0">
                <a:solidFill>
                  <a:schemeClr val="tx1">
                    <a:lumMod val="95000"/>
                    <a:lumOff val="5000"/>
                  </a:schemeClr>
                </a:solidFill>
              </a:rPr>
              <a:t>Aidez-moi à mieux comprendre.</a:t>
            </a:r>
          </a:p>
        </p:txBody>
      </p:sp>
      <p:sp>
        <p:nvSpPr>
          <p:cNvPr id="12" name="TextBox 11">
            <a:extLst>
              <a:ext uri="{FF2B5EF4-FFF2-40B4-BE49-F238E27FC236}">
                <a16:creationId xmlns:a16="http://schemas.microsoft.com/office/drawing/2014/main" id="{64620841-537B-452D-BF0B-D488AAE6612D}"/>
              </a:ext>
            </a:extLst>
          </p:cNvPr>
          <p:cNvSpPr txBox="1"/>
          <p:nvPr/>
        </p:nvSpPr>
        <p:spPr>
          <a:xfrm>
            <a:off x="5270344" y="2301426"/>
            <a:ext cx="2132552" cy="646331"/>
          </a:xfrm>
          <a:prstGeom prst="rect">
            <a:avLst/>
          </a:prstGeom>
          <a:noFill/>
        </p:spPr>
        <p:txBody>
          <a:bodyPr wrap="square">
            <a:spAutoFit/>
          </a:bodyPr>
          <a:lstStyle/>
          <a:p>
            <a:r>
              <a:rPr lang="fr-FR" i="1" dirty="0">
                <a:solidFill>
                  <a:schemeClr val="tx1">
                    <a:lumMod val="95000"/>
                    <a:lumOff val="5000"/>
                  </a:schemeClr>
                </a:solidFill>
              </a:rPr>
              <a:t>J'aimerais que vous soyez avec moi.</a:t>
            </a:r>
          </a:p>
        </p:txBody>
      </p:sp>
      <p:sp>
        <p:nvSpPr>
          <p:cNvPr id="16" name="TextBox 15">
            <a:extLst>
              <a:ext uri="{FF2B5EF4-FFF2-40B4-BE49-F238E27FC236}">
                <a16:creationId xmlns:a16="http://schemas.microsoft.com/office/drawing/2014/main" id="{576CF69C-268F-452F-84FD-E56E36C65B2D}"/>
              </a:ext>
            </a:extLst>
          </p:cNvPr>
          <p:cNvSpPr txBox="1"/>
          <p:nvPr/>
        </p:nvSpPr>
        <p:spPr>
          <a:xfrm>
            <a:off x="8201025" y="2087254"/>
            <a:ext cx="2111375" cy="1200329"/>
          </a:xfrm>
          <a:prstGeom prst="rect">
            <a:avLst/>
          </a:prstGeom>
          <a:noFill/>
        </p:spPr>
        <p:txBody>
          <a:bodyPr wrap="square">
            <a:spAutoFit/>
          </a:bodyPr>
          <a:lstStyle/>
          <a:p>
            <a:r>
              <a:rPr lang="fr-FR" i="1" dirty="0">
                <a:solidFill>
                  <a:schemeClr val="tx1">
                    <a:lumMod val="95000"/>
                    <a:lumOff val="5000"/>
                  </a:schemeClr>
                </a:solidFill>
              </a:rPr>
              <a:t>Pouvez-vous me comprendre et comprendre ma situation ?</a:t>
            </a:r>
          </a:p>
        </p:txBody>
      </p:sp>
      <p:sp>
        <p:nvSpPr>
          <p:cNvPr id="20" name="TextBox 19">
            <a:extLst>
              <a:ext uri="{FF2B5EF4-FFF2-40B4-BE49-F238E27FC236}">
                <a16:creationId xmlns:a16="http://schemas.microsoft.com/office/drawing/2014/main" id="{E7F194D2-1A42-4DE6-8B18-31DE26DA6C96}"/>
              </a:ext>
            </a:extLst>
          </p:cNvPr>
          <p:cNvSpPr txBox="1"/>
          <p:nvPr/>
        </p:nvSpPr>
        <p:spPr>
          <a:xfrm>
            <a:off x="6286240" y="4129793"/>
            <a:ext cx="2457710" cy="1477328"/>
          </a:xfrm>
          <a:prstGeom prst="rect">
            <a:avLst/>
          </a:prstGeom>
          <a:noFill/>
        </p:spPr>
        <p:txBody>
          <a:bodyPr wrap="square">
            <a:spAutoFit/>
          </a:bodyPr>
          <a:lstStyle/>
          <a:p>
            <a:r>
              <a:rPr lang="fr-FR" i="1" dirty="0">
                <a:solidFill>
                  <a:schemeClr val="tx1">
                    <a:lumMod val="95000"/>
                    <a:lumOff val="5000"/>
                  </a:schemeClr>
                </a:solidFill>
              </a:rPr>
              <a:t>Si vous (.... Description du comportement), je me sens (... sentiment). Cependant, j'aimerais (... besoin).</a:t>
            </a:r>
            <a:r>
              <a:rPr lang="fr-FR" sz="1600" i="1" dirty="0">
                <a:solidFill>
                  <a:schemeClr val="tx1">
                    <a:lumMod val="95000"/>
                    <a:lumOff val="5000"/>
                  </a:schemeClr>
                </a:solidFill>
              </a:rPr>
              <a:t>. </a:t>
            </a:r>
            <a:endParaRPr lang="fr-FR" i="1"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2019301" y="4308908"/>
            <a:ext cx="2544070" cy="1496846"/>
          </a:xfrm>
          <a:custGeom>
            <a:avLst/>
            <a:gdLst>
              <a:gd name="connsiteX0" fmla="*/ 742029 w 2544070"/>
              <a:gd name="connsiteY0" fmla="*/ 1683952 h 1496846"/>
              <a:gd name="connsiteX1" fmla="*/ 646918 w 2544070"/>
              <a:gd name="connsiteY1" fmla="*/ 1400237 h 1496846"/>
              <a:gd name="connsiteX2" fmla="*/ 471108 w 2544070"/>
              <a:gd name="connsiteY2" fmla="*/ 166985 h 1496846"/>
              <a:gd name="connsiteX3" fmla="*/ 1654068 w 2544070"/>
              <a:gd name="connsiteY3" fmla="*/ 34551 h 1496846"/>
              <a:gd name="connsiteX4" fmla="*/ 2348439 w 2544070"/>
              <a:gd name="connsiteY4" fmla="*/ 1147225 h 1496846"/>
              <a:gd name="connsiteX5" fmla="*/ 1107440 w 2544070"/>
              <a:gd name="connsiteY5" fmla="*/ 1490554 h 1496846"/>
              <a:gd name="connsiteX6" fmla="*/ 742029 w 2544070"/>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070" h="1496846" extrusionOk="0">
                <a:moveTo>
                  <a:pt x="742029" y="1683952"/>
                </a:moveTo>
                <a:cubicBezTo>
                  <a:pt x="724823" y="1590600"/>
                  <a:pt x="687646" y="1441871"/>
                  <a:pt x="646918" y="1400237"/>
                </a:cubicBezTo>
                <a:cubicBezTo>
                  <a:pt x="-125264" y="1176255"/>
                  <a:pt x="-257405" y="556945"/>
                  <a:pt x="471108" y="166985"/>
                </a:cubicBezTo>
                <a:cubicBezTo>
                  <a:pt x="824258" y="14697"/>
                  <a:pt x="1253568" y="-30910"/>
                  <a:pt x="1654068" y="34551"/>
                </a:cubicBezTo>
                <a:cubicBezTo>
                  <a:pt x="2410902" y="142142"/>
                  <a:pt x="2813410" y="723464"/>
                  <a:pt x="2348439" y="1147225"/>
                </a:cubicBezTo>
                <a:cubicBezTo>
                  <a:pt x="2102687" y="1372963"/>
                  <a:pt x="1612114" y="1522863"/>
                  <a:pt x="1107440" y="1490554"/>
                </a:cubicBezTo>
                <a:cubicBezTo>
                  <a:pt x="954809" y="1565516"/>
                  <a:pt x="829199" y="1655984"/>
                  <a:pt x="742029" y="1683952"/>
                </a:cubicBezTo>
                <a:close/>
              </a:path>
            </a:pathLst>
          </a:custGeom>
          <a:noFill/>
          <a:ln w="38100">
            <a:solidFill>
              <a:srgbClr val="C0000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2239906" y="4602016"/>
            <a:ext cx="2199640" cy="923330"/>
          </a:xfrm>
          <a:prstGeom prst="rect">
            <a:avLst/>
          </a:prstGeom>
          <a:noFill/>
        </p:spPr>
        <p:txBody>
          <a:bodyPr wrap="square">
            <a:spAutoFit/>
          </a:bodyPr>
          <a:lstStyle/>
          <a:p>
            <a:r>
              <a:rPr lang="fr-FR" i="1" dirty="0">
                <a:solidFill>
                  <a:schemeClr val="tx1">
                    <a:lumMod val="95000"/>
                    <a:lumOff val="5000"/>
                  </a:schemeClr>
                </a:solidFill>
              </a:rPr>
              <a:t>Pour que je me sente à l'aise ici, j'ai besoin de ...</a:t>
            </a:r>
          </a:p>
        </p:txBody>
      </p:sp>
    </p:spTree>
    <p:extLst>
      <p:ext uri="{BB962C8B-B14F-4D97-AF65-F5344CB8AC3E}">
        <p14:creationId xmlns:p14="http://schemas.microsoft.com/office/powerpoint/2010/main" val="3163814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fr-FR" dirty="0"/>
              <a:t>Comment formuler les besoins de plaisir</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47084">
            <a:off x="1533662" y="1967140"/>
            <a:ext cx="2563500" cy="1566324"/>
          </a:xfrm>
          <a:custGeom>
            <a:avLst/>
            <a:gdLst>
              <a:gd name="connsiteX0" fmla="*/ 0 w 2563500"/>
              <a:gd name="connsiteY0" fmla="*/ 0 h 1566324"/>
              <a:gd name="connsiteX1" fmla="*/ 427250 w 2563500"/>
              <a:gd name="connsiteY1" fmla="*/ 0 h 1566324"/>
              <a:gd name="connsiteX2" fmla="*/ 427250 w 2563500"/>
              <a:gd name="connsiteY2" fmla="*/ 0 h 1566324"/>
              <a:gd name="connsiteX3" fmla="*/ 1068125 w 2563500"/>
              <a:gd name="connsiteY3" fmla="*/ 0 h 1566324"/>
              <a:gd name="connsiteX4" fmla="*/ 1581537 w 2563500"/>
              <a:gd name="connsiteY4" fmla="*/ 0 h 1566324"/>
              <a:gd name="connsiteX5" fmla="*/ 2035134 w 2563500"/>
              <a:gd name="connsiteY5" fmla="*/ 0 h 1566324"/>
              <a:gd name="connsiteX6" fmla="*/ 2563500 w 2563500"/>
              <a:gd name="connsiteY6" fmla="*/ 0 h 1566324"/>
              <a:gd name="connsiteX7" fmla="*/ 2563500 w 2563500"/>
              <a:gd name="connsiteY7" fmla="*/ 456845 h 1566324"/>
              <a:gd name="connsiteX8" fmla="*/ 2563500 w 2563500"/>
              <a:gd name="connsiteY8" fmla="*/ 913689 h 1566324"/>
              <a:gd name="connsiteX9" fmla="*/ 2563500 w 2563500"/>
              <a:gd name="connsiteY9" fmla="*/ 913689 h 1566324"/>
              <a:gd name="connsiteX10" fmla="*/ 2563500 w 2563500"/>
              <a:gd name="connsiteY10" fmla="*/ 1305270 h 1566324"/>
              <a:gd name="connsiteX11" fmla="*/ 2563500 w 2563500"/>
              <a:gd name="connsiteY11" fmla="*/ 1566324 h 1566324"/>
              <a:gd name="connsiteX12" fmla="*/ 2094949 w 2563500"/>
              <a:gd name="connsiteY12" fmla="*/ 1566324 h 1566324"/>
              <a:gd name="connsiteX13" fmla="*/ 1596491 w 2563500"/>
              <a:gd name="connsiteY13" fmla="*/ 1566324 h 1566324"/>
              <a:gd name="connsiteX14" fmla="*/ 1068125 w 2563500"/>
              <a:gd name="connsiteY14" fmla="*/ 1566324 h 1566324"/>
              <a:gd name="connsiteX15" fmla="*/ 747696 w 2563500"/>
              <a:gd name="connsiteY15" fmla="*/ 1762115 h 1566324"/>
              <a:gd name="connsiteX16" fmla="*/ 427250 w 2563500"/>
              <a:gd name="connsiteY16" fmla="*/ 1566324 h 1566324"/>
              <a:gd name="connsiteX17" fmla="*/ 0 w 2563500"/>
              <a:gd name="connsiteY17" fmla="*/ 1566324 h 1566324"/>
              <a:gd name="connsiteX18" fmla="*/ 0 w 2563500"/>
              <a:gd name="connsiteY18" fmla="*/ 1305270 h 1566324"/>
              <a:gd name="connsiteX19" fmla="*/ 0 w 2563500"/>
              <a:gd name="connsiteY19" fmla="*/ 913689 h 1566324"/>
              <a:gd name="connsiteX20" fmla="*/ 0 w 2563500"/>
              <a:gd name="connsiteY20" fmla="*/ 913689 h 1566324"/>
              <a:gd name="connsiteX21" fmla="*/ 0 w 2563500"/>
              <a:gd name="connsiteY21" fmla="*/ 447708 h 1566324"/>
              <a:gd name="connsiteX22" fmla="*/ 0 w 2563500"/>
              <a:gd name="connsiteY22" fmla="*/ 0 h 1566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3500" h="1566324" extrusionOk="0">
                <a:moveTo>
                  <a:pt x="0" y="0"/>
                </a:moveTo>
                <a:cubicBezTo>
                  <a:pt x="145889" y="-19389"/>
                  <a:pt x="325593" y="-5052"/>
                  <a:pt x="427250" y="0"/>
                </a:cubicBezTo>
                <a:lnTo>
                  <a:pt x="427250" y="0"/>
                </a:lnTo>
                <a:cubicBezTo>
                  <a:pt x="560810" y="-5379"/>
                  <a:pt x="804438" y="-25782"/>
                  <a:pt x="1068125" y="0"/>
                </a:cubicBezTo>
                <a:cubicBezTo>
                  <a:pt x="1188251" y="10538"/>
                  <a:pt x="1432815" y="12271"/>
                  <a:pt x="1581537" y="0"/>
                </a:cubicBezTo>
                <a:cubicBezTo>
                  <a:pt x="1730259" y="-12271"/>
                  <a:pt x="1834664" y="15934"/>
                  <a:pt x="2035134" y="0"/>
                </a:cubicBezTo>
                <a:cubicBezTo>
                  <a:pt x="2235604" y="-15934"/>
                  <a:pt x="2318946" y="-15857"/>
                  <a:pt x="2563500" y="0"/>
                </a:cubicBezTo>
                <a:cubicBezTo>
                  <a:pt x="2579785" y="164199"/>
                  <a:pt x="2580521" y="246787"/>
                  <a:pt x="2563500" y="456845"/>
                </a:cubicBezTo>
                <a:cubicBezTo>
                  <a:pt x="2546479" y="666904"/>
                  <a:pt x="2570527" y="801795"/>
                  <a:pt x="2563500" y="913689"/>
                </a:cubicBezTo>
                <a:lnTo>
                  <a:pt x="2563500" y="913689"/>
                </a:lnTo>
                <a:cubicBezTo>
                  <a:pt x="2562175" y="1079491"/>
                  <a:pt x="2547320" y="1163186"/>
                  <a:pt x="2563500" y="1305270"/>
                </a:cubicBezTo>
                <a:cubicBezTo>
                  <a:pt x="2551876" y="1383817"/>
                  <a:pt x="2563551" y="1482910"/>
                  <a:pt x="2563500" y="1566324"/>
                </a:cubicBezTo>
                <a:cubicBezTo>
                  <a:pt x="2393733" y="1584411"/>
                  <a:pt x="2207785" y="1576540"/>
                  <a:pt x="2094949" y="1566324"/>
                </a:cubicBezTo>
                <a:cubicBezTo>
                  <a:pt x="1982113" y="1556108"/>
                  <a:pt x="1772011" y="1544895"/>
                  <a:pt x="1596491" y="1566324"/>
                </a:cubicBezTo>
                <a:cubicBezTo>
                  <a:pt x="1420971" y="1587753"/>
                  <a:pt x="1237819" y="1546195"/>
                  <a:pt x="1068125" y="1566324"/>
                </a:cubicBezTo>
                <a:cubicBezTo>
                  <a:pt x="960306" y="1622934"/>
                  <a:pt x="819817" y="1731371"/>
                  <a:pt x="747696" y="1762115"/>
                </a:cubicBezTo>
                <a:cubicBezTo>
                  <a:pt x="587302" y="1674541"/>
                  <a:pt x="562563" y="1647813"/>
                  <a:pt x="427250" y="1566324"/>
                </a:cubicBezTo>
                <a:cubicBezTo>
                  <a:pt x="223764" y="1562917"/>
                  <a:pt x="96118" y="1560628"/>
                  <a:pt x="0" y="1566324"/>
                </a:cubicBezTo>
                <a:cubicBezTo>
                  <a:pt x="-11764" y="1445089"/>
                  <a:pt x="1216" y="1406242"/>
                  <a:pt x="0" y="1305270"/>
                </a:cubicBezTo>
                <a:cubicBezTo>
                  <a:pt x="-3295" y="1207603"/>
                  <a:pt x="-5817" y="1091201"/>
                  <a:pt x="0" y="913689"/>
                </a:cubicBezTo>
                <a:lnTo>
                  <a:pt x="0" y="913689"/>
                </a:lnTo>
                <a:cubicBezTo>
                  <a:pt x="-22653" y="816146"/>
                  <a:pt x="-13510" y="677517"/>
                  <a:pt x="0" y="447708"/>
                </a:cubicBezTo>
                <a:cubicBezTo>
                  <a:pt x="13510" y="217899"/>
                  <a:pt x="-19184" y="164831"/>
                  <a:pt x="0" y="0"/>
                </a:cubicBezTo>
                <a:close/>
              </a:path>
            </a:pathLst>
          </a:custGeom>
          <a:noFill/>
          <a:ln w="38100">
            <a:solidFill>
              <a:srgbClr val="80C141"/>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410616">
            <a:off x="5135987" y="1981291"/>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80C141"/>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7745895" y="1932154"/>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80C141"/>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6029583" y="3999636"/>
            <a:ext cx="2457192" cy="1924913"/>
          </a:xfrm>
          <a:custGeom>
            <a:avLst/>
            <a:gdLst>
              <a:gd name="connsiteX0" fmla="*/ 221829 w 2457192"/>
              <a:gd name="connsiteY0" fmla="*/ 640300 h 1924913"/>
              <a:gd name="connsiteX1" fmla="*/ 319833 w 2457192"/>
              <a:gd name="connsiteY1" fmla="*/ 307763 h 1924913"/>
              <a:gd name="connsiteX2" fmla="*/ 796596 w 2457192"/>
              <a:gd name="connsiteY2" fmla="*/ 231791 h 1924913"/>
              <a:gd name="connsiteX3" fmla="*/ 1277284 w 2457192"/>
              <a:gd name="connsiteY3" fmla="*/ 152923 h 1924913"/>
              <a:gd name="connsiteX4" fmla="*/ 1464588 w 2457192"/>
              <a:gd name="connsiteY4" fmla="*/ 8911 h 1924913"/>
              <a:gd name="connsiteX5" fmla="*/ 1696884 w 2457192"/>
              <a:gd name="connsiteY5" fmla="*/ 110548 h 1924913"/>
              <a:gd name="connsiteX6" fmla="*/ 2017115 w 2457192"/>
              <a:gd name="connsiteY6" fmla="*/ 30745 h 1924913"/>
              <a:gd name="connsiteX7" fmla="*/ 2179506 w 2457192"/>
              <a:gd name="connsiteY7" fmla="*/ 248456 h 1924913"/>
              <a:gd name="connsiteX8" fmla="*/ 2387912 w 2457192"/>
              <a:gd name="connsiteY8" fmla="*/ 459751 h 1924913"/>
              <a:gd name="connsiteX9" fmla="*/ 2378584 w 2457192"/>
              <a:gd name="connsiteY9" fmla="*/ 688869 h 1924913"/>
              <a:gd name="connsiteX10" fmla="*/ 2446726 w 2457192"/>
              <a:gd name="connsiteY10" fmla="*/ 1039185 h 1924913"/>
              <a:gd name="connsiteX11" fmla="*/ 2127518 w 2457192"/>
              <a:gd name="connsiteY11" fmla="*/ 1345835 h 1924913"/>
              <a:gd name="connsiteX12" fmla="*/ 2013247 w 2457192"/>
              <a:gd name="connsiteY12" fmla="*/ 1608594 h 1924913"/>
              <a:gd name="connsiteX13" fmla="*/ 1624192 w 2457192"/>
              <a:gd name="connsiteY13" fmla="*/ 1640409 h 1924913"/>
              <a:gd name="connsiteX14" fmla="*/ 1346165 w 2457192"/>
              <a:gd name="connsiteY14" fmla="*/ 1920724 h 1924913"/>
              <a:gd name="connsiteX15" fmla="*/ 937373 w 2457192"/>
              <a:gd name="connsiteY15" fmla="*/ 1749621 h 1924913"/>
              <a:gd name="connsiteX16" fmla="*/ 330128 w 2457192"/>
              <a:gd name="connsiteY16" fmla="*/ 1580567 h 1924913"/>
              <a:gd name="connsiteX17" fmla="*/ 63136 w 2457192"/>
              <a:gd name="connsiteY17" fmla="*/ 1392442 h 1924913"/>
              <a:gd name="connsiteX18" fmla="*/ 120186 w 2457192"/>
              <a:gd name="connsiteY18" fmla="*/ 1138505 h 1924913"/>
              <a:gd name="connsiteX19" fmla="*/ -285 w 2457192"/>
              <a:gd name="connsiteY19" fmla="*/ 877974 h 1924913"/>
              <a:gd name="connsiteX20" fmla="*/ 219725 w 2457192"/>
              <a:gd name="connsiteY20" fmla="*/ 646405 h 1924913"/>
              <a:gd name="connsiteX21" fmla="*/ 221829 w 2457192"/>
              <a:gd name="connsiteY21" fmla="*/ 640300 h 1924913"/>
              <a:gd name="connsiteX0" fmla="*/ -770599 w 2457192"/>
              <a:gd name="connsiteY0" fmla="*/ 2067876 h 1924913"/>
              <a:gd name="connsiteX1" fmla="*/ -824069 w 2457192"/>
              <a:gd name="connsiteY1" fmla="*/ 2121346 h 1924913"/>
              <a:gd name="connsiteX2" fmla="*/ -877539 w 2457192"/>
              <a:gd name="connsiteY2" fmla="*/ 2067876 h 1924913"/>
              <a:gd name="connsiteX3" fmla="*/ -824069 w 2457192"/>
              <a:gd name="connsiteY3" fmla="*/ 2014406 h 1924913"/>
              <a:gd name="connsiteX4" fmla="*/ -770599 w 2457192"/>
              <a:gd name="connsiteY4" fmla="*/ 2067876 h 1924913"/>
              <a:gd name="connsiteX0" fmla="*/ -401773 w 2457192"/>
              <a:gd name="connsiteY0" fmla="*/ 1898048 h 1924913"/>
              <a:gd name="connsiteX1" fmla="*/ -508713 w 2457192"/>
              <a:gd name="connsiteY1" fmla="*/ 2004988 h 1924913"/>
              <a:gd name="connsiteX2" fmla="*/ -615653 w 2457192"/>
              <a:gd name="connsiteY2" fmla="*/ 1898048 h 1924913"/>
              <a:gd name="connsiteX3" fmla="*/ -508713 w 2457192"/>
              <a:gd name="connsiteY3" fmla="*/ 1791108 h 1924913"/>
              <a:gd name="connsiteX4" fmla="*/ -401773 w 2457192"/>
              <a:gd name="connsiteY4" fmla="*/ 1898048 h 1924913"/>
              <a:gd name="connsiteX0" fmla="*/ 61208 w 2457192"/>
              <a:gd name="connsiteY0" fmla="*/ 1677514 h 1924913"/>
              <a:gd name="connsiteX1" fmla="*/ -99201 w 2457192"/>
              <a:gd name="connsiteY1" fmla="*/ 1837923 h 1924913"/>
              <a:gd name="connsiteX2" fmla="*/ -259610 w 2457192"/>
              <a:gd name="connsiteY2" fmla="*/ 1677514 h 1924913"/>
              <a:gd name="connsiteX3" fmla="*/ -99201 w 2457192"/>
              <a:gd name="connsiteY3" fmla="*/ 1517105 h 1924913"/>
              <a:gd name="connsiteX4" fmla="*/ 61208 w 2457192"/>
              <a:gd name="connsiteY4" fmla="*/ 1677514 h 1924913"/>
              <a:gd name="connsiteX0" fmla="*/ 266935 w 2457192"/>
              <a:gd name="connsiteY0" fmla="*/ 1166399 h 1924913"/>
              <a:gd name="connsiteX1" fmla="*/ 122859 w 2457192"/>
              <a:gd name="connsiteY1" fmla="*/ 1130886 h 1924913"/>
              <a:gd name="connsiteX2" fmla="*/ 394060 w 2457192"/>
              <a:gd name="connsiteY2" fmla="*/ 1555035 h 1924913"/>
              <a:gd name="connsiteX3" fmla="*/ 331038 w 2457192"/>
              <a:gd name="connsiteY3" fmla="*/ 1572012 h 1924913"/>
              <a:gd name="connsiteX4" fmla="*/ 937259 w 2457192"/>
              <a:gd name="connsiteY4" fmla="*/ 1741778 h 1924913"/>
              <a:gd name="connsiteX5" fmla="*/ 899264 w 2457192"/>
              <a:gd name="connsiteY5" fmla="*/ 1664247 h 1924913"/>
              <a:gd name="connsiteX6" fmla="*/ 1639663 w 2457192"/>
              <a:gd name="connsiteY6" fmla="*/ 1548441 h 1924913"/>
              <a:gd name="connsiteX7" fmla="*/ 1624476 w 2457192"/>
              <a:gd name="connsiteY7" fmla="*/ 1633502 h 1924913"/>
              <a:gd name="connsiteX8" fmla="*/ 1941238 w 2457192"/>
              <a:gd name="connsiteY8" fmla="*/ 1022788 h 1924913"/>
              <a:gd name="connsiteX9" fmla="*/ 2126153 w 2457192"/>
              <a:gd name="connsiteY9" fmla="*/ 1340755 h 1924913"/>
              <a:gd name="connsiteX10" fmla="*/ 2377447 w 2457192"/>
              <a:gd name="connsiteY10" fmla="*/ 684146 h 1924913"/>
              <a:gd name="connsiteX11" fmla="*/ 2295085 w 2457192"/>
              <a:gd name="connsiteY11" fmla="*/ 803383 h 1924913"/>
              <a:gd name="connsiteX12" fmla="*/ 2179847 w 2457192"/>
              <a:gd name="connsiteY12" fmla="*/ 241772 h 1924913"/>
              <a:gd name="connsiteX13" fmla="*/ 2184170 w 2457192"/>
              <a:gd name="connsiteY13" fmla="*/ 298094 h 1924913"/>
              <a:gd name="connsiteX14" fmla="*/ 1653940 w 2457192"/>
              <a:gd name="connsiteY14" fmla="*/ 176093 h 1924913"/>
              <a:gd name="connsiteX15" fmla="*/ 1696145 w 2457192"/>
              <a:gd name="connsiteY15" fmla="*/ 104266 h 1924913"/>
              <a:gd name="connsiteX16" fmla="*/ 1259367 w 2457192"/>
              <a:gd name="connsiteY16" fmla="*/ 210314 h 1924913"/>
              <a:gd name="connsiteX17" fmla="*/ 1279787 w 2457192"/>
              <a:gd name="connsiteY17" fmla="*/ 148378 h 1924913"/>
              <a:gd name="connsiteX18" fmla="*/ 796312 w 2457192"/>
              <a:gd name="connsiteY18" fmla="*/ 231346 h 1924913"/>
              <a:gd name="connsiteX19" fmla="*/ 870255 w 2457192"/>
              <a:gd name="connsiteY19" fmla="*/ 291410 h 1924913"/>
              <a:gd name="connsiteX20" fmla="*/ 234741 w 2457192"/>
              <a:gd name="connsiteY20" fmla="*/ 703528 h 1924913"/>
              <a:gd name="connsiteX21" fmla="*/ 221829 w 2457192"/>
              <a:gd name="connsiteY21" fmla="*/ 640300 h 19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57192" h="1924913" extrusionOk="0">
                <a:moveTo>
                  <a:pt x="221829" y="640300"/>
                </a:moveTo>
                <a:cubicBezTo>
                  <a:pt x="206982" y="536815"/>
                  <a:pt x="244931" y="407730"/>
                  <a:pt x="319833" y="307763"/>
                </a:cubicBezTo>
                <a:cubicBezTo>
                  <a:pt x="402491" y="182631"/>
                  <a:pt x="604080" y="158757"/>
                  <a:pt x="796596" y="231791"/>
                </a:cubicBezTo>
                <a:cubicBezTo>
                  <a:pt x="889020" y="21376"/>
                  <a:pt x="1156886" y="14585"/>
                  <a:pt x="1277284" y="152923"/>
                </a:cubicBezTo>
                <a:cubicBezTo>
                  <a:pt x="1299477" y="79161"/>
                  <a:pt x="1387382" y="25884"/>
                  <a:pt x="1464588" y="8911"/>
                </a:cubicBezTo>
                <a:cubicBezTo>
                  <a:pt x="1533874" y="-14514"/>
                  <a:pt x="1649537" y="28497"/>
                  <a:pt x="1696884" y="110548"/>
                </a:cubicBezTo>
                <a:cubicBezTo>
                  <a:pt x="1770586" y="30260"/>
                  <a:pt x="1926667" y="-39167"/>
                  <a:pt x="2017115" y="30745"/>
                </a:cubicBezTo>
                <a:cubicBezTo>
                  <a:pt x="2083788" y="59593"/>
                  <a:pt x="2156301" y="155504"/>
                  <a:pt x="2179506" y="248456"/>
                </a:cubicBezTo>
                <a:cubicBezTo>
                  <a:pt x="2260544" y="261498"/>
                  <a:pt x="2372116" y="354670"/>
                  <a:pt x="2387912" y="459751"/>
                </a:cubicBezTo>
                <a:cubicBezTo>
                  <a:pt x="2409653" y="530552"/>
                  <a:pt x="2404044" y="617570"/>
                  <a:pt x="2378584" y="688869"/>
                </a:cubicBezTo>
                <a:cubicBezTo>
                  <a:pt x="2453215" y="783545"/>
                  <a:pt x="2480059" y="915745"/>
                  <a:pt x="2446726" y="1039185"/>
                </a:cubicBezTo>
                <a:cubicBezTo>
                  <a:pt x="2413791" y="1191218"/>
                  <a:pt x="2263811" y="1313044"/>
                  <a:pt x="2127518" y="1345835"/>
                </a:cubicBezTo>
                <a:cubicBezTo>
                  <a:pt x="2121089" y="1423794"/>
                  <a:pt x="2075140" y="1538292"/>
                  <a:pt x="2013247" y="1608594"/>
                </a:cubicBezTo>
                <a:cubicBezTo>
                  <a:pt x="1880059" y="1728642"/>
                  <a:pt x="1727779" y="1732283"/>
                  <a:pt x="1624192" y="1640409"/>
                </a:cubicBezTo>
                <a:cubicBezTo>
                  <a:pt x="1607921" y="1803276"/>
                  <a:pt x="1474697" y="1879243"/>
                  <a:pt x="1346165" y="1920724"/>
                </a:cubicBezTo>
                <a:cubicBezTo>
                  <a:pt x="1186464" y="1928878"/>
                  <a:pt x="1036546" y="1871038"/>
                  <a:pt x="937373" y="1749621"/>
                </a:cubicBezTo>
                <a:cubicBezTo>
                  <a:pt x="781048" y="1919975"/>
                  <a:pt x="469067" y="1821125"/>
                  <a:pt x="330128" y="1580567"/>
                </a:cubicBezTo>
                <a:cubicBezTo>
                  <a:pt x="214270" y="1598052"/>
                  <a:pt x="115857" y="1513841"/>
                  <a:pt x="63136" y="1392442"/>
                </a:cubicBezTo>
                <a:cubicBezTo>
                  <a:pt x="43682" y="1301364"/>
                  <a:pt x="64247" y="1207526"/>
                  <a:pt x="120186" y="1138505"/>
                </a:cubicBezTo>
                <a:cubicBezTo>
                  <a:pt x="46655" y="1081923"/>
                  <a:pt x="-17594" y="1005240"/>
                  <a:pt x="-285" y="877974"/>
                </a:cubicBezTo>
                <a:cubicBezTo>
                  <a:pt x="37741" y="762977"/>
                  <a:pt x="77428" y="663386"/>
                  <a:pt x="219725" y="646405"/>
                </a:cubicBezTo>
                <a:cubicBezTo>
                  <a:pt x="220474" y="644232"/>
                  <a:pt x="221046" y="642302"/>
                  <a:pt x="221829" y="640300"/>
                </a:cubicBezTo>
                <a:close/>
              </a:path>
              <a:path w="2457192" h="1924913" extrusionOk="0">
                <a:moveTo>
                  <a:pt x="-770599" y="2067876"/>
                </a:moveTo>
                <a:cubicBezTo>
                  <a:pt x="-767638" y="2102270"/>
                  <a:pt x="-791150" y="2120504"/>
                  <a:pt x="-824069" y="2121346"/>
                </a:cubicBezTo>
                <a:cubicBezTo>
                  <a:pt x="-856762" y="2121252"/>
                  <a:pt x="-881139" y="2099894"/>
                  <a:pt x="-877539" y="2067876"/>
                </a:cubicBezTo>
                <a:cubicBezTo>
                  <a:pt x="-871250" y="2041480"/>
                  <a:pt x="-853925" y="2015009"/>
                  <a:pt x="-824069" y="2014406"/>
                </a:cubicBezTo>
                <a:cubicBezTo>
                  <a:pt x="-792315" y="2014446"/>
                  <a:pt x="-764804" y="2034503"/>
                  <a:pt x="-770599" y="2067876"/>
                </a:cubicBezTo>
                <a:close/>
              </a:path>
              <a:path w="2457192" h="1924913" extrusionOk="0">
                <a:moveTo>
                  <a:pt x="-401773" y="1898048"/>
                </a:moveTo>
                <a:cubicBezTo>
                  <a:pt x="-392404" y="1963494"/>
                  <a:pt x="-446682" y="2002524"/>
                  <a:pt x="-508713" y="2004988"/>
                </a:cubicBezTo>
                <a:cubicBezTo>
                  <a:pt x="-565673" y="2001344"/>
                  <a:pt x="-606347" y="1957602"/>
                  <a:pt x="-615653" y="1898048"/>
                </a:cubicBezTo>
                <a:cubicBezTo>
                  <a:pt x="-610561" y="1834855"/>
                  <a:pt x="-574032" y="1782351"/>
                  <a:pt x="-508713" y="1791108"/>
                </a:cubicBezTo>
                <a:cubicBezTo>
                  <a:pt x="-449656" y="1800463"/>
                  <a:pt x="-403715" y="1845025"/>
                  <a:pt x="-401773" y="1898048"/>
                </a:cubicBezTo>
                <a:close/>
              </a:path>
              <a:path w="2457192" h="1924913" extrusionOk="0">
                <a:moveTo>
                  <a:pt x="61208" y="1677514"/>
                </a:moveTo>
                <a:cubicBezTo>
                  <a:pt x="66855" y="1772309"/>
                  <a:pt x="-9595" y="1836149"/>
                  <a:pt x="-99201" y="1837923"/>
                </a:cubicBezTo>
                <a:cubicBezTo>
                  <a:pt x="-188166" y="1831057"/>
                  <a:pt x="-258916" y="1772781"/>
                  <a:pt x="-259610" y="1677514"/>
                </a:cubicBezTo>
                <a:cubicBezTo>
                  <a:pt x="-251619" y="1592978"/>
                  <a:pt x="-193931" y="1504942"/>
                  <a:pt x="-99201" y="1517105"/>
                </a:cubicBezTo>
                <a:cubicBezTo>
                  <a:pt x="-2977" y="1515448"/>
                  <a:pt x="58194" y="1597396"/>
                  <a:pt x="61208" y="1677514"/>
                </a:cubicBezTo>
                <a:close/>
              </a:path>
              <a:path w="2457192" h="1924913" fill="none" extrusionOk="0">
                <a:moveTo>
                  <a:pt x="266935" y="1166399"/>
                </a:moveTo>
                <a:cubicBezTo>
                  <a:pt x="218315" y="1178640"/>
                  <a:pt x="165170" y="1159348"/>
                  <a:pt x="122859" y="1130886"/>
                </a:cubicBezTo>
                <a:moveTo>
                  <a:pt x="394060" y="1555035"/>
                </a:moveTo>
                <a:cubicBezTo>
                  <a:pt x="371622" y="1565550"/>
                  <a:pt x="349050" y="1567637"/>
                  <a:pt x="331038" y="1572012"/>
                </a:cubicBezTo>
                <a:moveTo>
                  <a:pt x="937259" y="1741778"/>
                </a:moveTo>
                <a:cubicBezTo>
                  <a:pt x="920700" y="1723498"/>
                  <a:pt x="908893" y="1692701"/>
                  <a:pt x="899264" y="1664247"/>
                </a:cubicBezTo>
                <a:moveTo>
                  <a:pt x="1639663" y="1548441"/>
                </a:moveTo>
                <a:cubicBezTo>
                  <a:pt x="1637737" y="1578277"/>
                  <a:pt x="1634395" y="1603166"/>
                  <a:pt x="1624476" y="1633502"/>
                </a:cubicBezTo>
                <a:moveTo>
                  <a:pt x="1941238" y="1022788"/>
                </a:moveTo>
                <a:cubicBezTo>
                  <a:pt x="2045679" y="1102443"/>
                  <a:pt x="2119257" y="1197014"/>
                  <a:pt x="2126153" y="1340755"/>
                </a:cubicBezTo>
                <a:moveTo>
                  <a:pt x="2377447" y="684146"/>
                </a:moveTo>
                <a:cubicBezTo>
                  <a:pt x="2357266" y="729844"/>
                  <a:pt x="2332674" y="773477"/>
                  <a:pt x="2295085" y="803383"/>
                </a:cubicBezTo>
                <a:moveTo>
                  <a:pt x="2179847" y="241772"/>
                </a:moveTo>
                <a:cubicBezTo>
                  <a:pt x="2182711" y="257674"/>
                  <a:pt x="2187160" y="279894"/>
                  <a:pt x="2184170" y="298094"/>
                </a:cubicBezTo>
                <a:moveTo>
                  <a:pt x="1653940" y="176093"/>
                </a:moveTo>
                <a:cubicBezTo>
                  <a:pt x="1667221" y="147456"/>
                  <a:pt x="1682334" y="124611"/>
                  <a:pt x="1696145" y="104266"/>
                </a:cubicBezTo>
                <a:moveTo>
                  <a:pt x="1259367" y="210314"/>
                </a:moveTo>
                <a:cubicBezTo>
                  <a:pt x="1261830" y="185619"/>
                  <a:pt x="1266706" y="167898"/>
                  <a:pt x="1279787" y="148378"/>
                </a:cubicBezTo>
                <a:moveTo>
                  <a:pt x="796312" y="231346"/>
                </a:moveTo>
                <a:cubicBezTo>
                  <a:pt x="821684" y="248908"/>
                  <a:pt x="851869" y="265782"/>
                  <a:pt x="870255" y="291410"/>
                </a:cubicBezTo>
                <a:moveTo>
                  <a:pt x="234741" y="703528"/>
                </a:moveTo>
                <a:cubicBezTo>
                  <a:pt x="230337" y="683949"/>
                  <a:pt x="223693" y="661092"/>
                  <a:pt x="221829" y="640300"/>
                </a:cubicBezTo>
              </a:path>
            </a:pathLst>
          </a:custGeom>
          <a:noFill/>
          <a:ln w="38100">
            <a:solidFill>
              <a:srgbClr val="80C141"/>
            </a:solidFill>
            <a:extLst>
              <a:ext uri="{C807C97D-BFC1-408E-A445-0C87EB9F89A2}">
                <ask:lineSketchStyleProps xmlns:ask="http://schemas.microsoft.com/office/drawing/2018/sketchyshapes" sd="923321662">
                  <a:prstGeom prst="cloudCallout">
                    <a:avLst>
                      <a:gd name="adj1" fmla="val -83537"/>
                      <a:gd name="adj2" fmla="val 5742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rot="21147084">
            <a:off x="1749556" y="2004033"/>
            <a:ext cx="2352538" cy="1477328"/>
          </a:xfrm>
          <a:prstGeom prst="rect">
            <a:avLst/>
          </a:prstGeom>
          <a:noFill/>
        </p:spPr>
        <p:txBody>
          <a:bodyPr wrap="square">
            <a:spAutoFit/>
          </a:bodyPr>
          <a:lstStyle/>
          <a:p>
            <a:r>
              <a:rPr lang="fr-FR" i="1" dirty="0">
                <a:solidFill>
                  <a:schemeClr val="tx1">
                    <a:lumMod val="95000"/>
                    <a:lumOff val="5000"/>
                  </a:schemeClr>
                </a:solidFill>
              </a:rPr>
              <a:t>J'ai beaucoup de choses à faire en ce moment et j'ai besoin d'un peu de changement.</a:t>
            </a:r>
          </a:p>
        </p:txBody>
      </p:sp>
      <p:sp>
        <p:nvSpPr>
          <p:cNvPr id="12" name="TextBox 11">
            <a:extLst>
              <a:ext uri="{FF2B5EF4-FFF2-40B4-BE49-F238E27FC236}">
                <a16:creationId xmlns:a16="http://schemas.microsoft.com/office/drawing/2014/main" id="{64620841-537B-452D-BF0B-D488AAE6612D}"/>
              </a:ext>
            </a:extLst>
          </p:cNvPr>
          <p:cNvSpPr txBox="1"/>
          <p:nvPr/>
        </p:nvSpPr>
        <p:spPr>
          <a:xfrm>
            <a:off x="5136994" y="2272851"/>
            <a:ext cx="2265902" cy="646331"/>
          </a:xfrm>
          <a:prstGeom prst="rect">
            <a:avLst/>
          </a:prstGeom>
          <a:noFill/>
        </p:spPr>
        <p:txBody>
          <a:bodyPr wrap="square">
            <a:spAutoFit/>
          </a:bodyPr>
          <a:lstStyle/>
          <a:p>
            <a:r>
              <a:rPr lang="fr-FR" i="1" dirty="0">
                <a:solidFill>
                  <a:schemeClr val="tx1">
                    <a:lumMod val="95000"/>
                    <a:lumOff val="5000"/>
                  </a:schemeClr>
                </a:solidFill>
              </a:rPr>
              <a:t>Maintenant, j'aimerais vraiment ...</a:t>
            </a:r>
          </a:p>
        </p:txBody>
      </p:sp>
      <p:sp>
        <p:nvSpPr>
          <p:cNvPr id="16" name="TextBox 15">
            <a:extLst>
              <a:ext uri="{FF2B5EF4-FFF2-40B4-BE49-F238E27FC236}">
                <a16:creationId xmlns:a16="http://schemas.microsoft.com/office/drawing/2014/main" id="{576CF69C-268F-452F-84FD-E56E36C65B2D}"/>
              </a:ext>
            </a:extLst>
          </p:cNvPr>
          <p:cNvSpPr txBox="1"/>
          <p:nvPr/>
        </p:nvSpPr>
        <p:spPr>
          <a:xfrm>
            <a:off x="8065534" y="2305326"/>
            <a:ext cx="1992866" cy="646331"/>
          </a:xfrm>
          <a:prstGeom prst="rect">
            <a:avLst/>
          </a:prstGeom>
          <a:noFill/>
        </p:spPr>
        <p:txBody>
          <a:bodyPr wrap="square">
            <a:spAutoFit/>
          </a:bodyPr>
          <a:lstStyle/>
          <a:p>
            <a:r>
              <a:rPr lang="fr-FR" i="1" dirty="0">
                <a:solidFill>
                  <a:schemeClr val="tx1">
                    <a:lumMod val="95000"/>
                    <a:lumOff val="5000"/>
                  </a:schemeClr>
                </a:solidFill>
              </a:rPr>
              <a:t>Je suis très intéressé(e) par ….</a:t>
            </a:r>
          </a:p>
        </p:txBody>
      </p:sp>
      <p:sp>
        <p:nvSpPr>
          <p:cNvPr id="20" name="TextBox 19">
            <a:extLst>
              <a:ext uri="{FF2B5EF4-FFF2-40B4-BE49-F238E27FC236}">
                <a16:creationId xmlns:a16="http://schemas.microsoft.com/office/drawing/2014/main" id="{E7F194D2-1A42-4DE6-8B18-31DE26DA6C96}"/>
              </a:ext>
            </a:extLst>
          </p:cNvPr>
          <p:cNvSpPr txBox="1"/>
          <p:nvPr/>
        </p:nvSpPr>
        <p:spPr>
          <a:xfrm>
            <a:off x="6366134" y="4223428"/>
            <a:ext cx="2073523" cy="1477328"/>
          </a:xfrm>
          <a:prstGeom prst="rect">
            <a:avLst/>
          </a:prstGeom>
          <a:noFill/>
        </p:spPr>
        <p:txBody>
          <a:bodyPr wrap="square">
            <a:spAutoFit/>
          </a:bodyPr>
          <a:lstStyle/>
          <a:p>
            <a:r>
              <a:rPr lang="fr-FR" i="1" dirty="0">
                <a:solidFill>
                  <a:schemeClr val="tx1">
                    <a:lumMod val="95000"/>
                    <a:lumOff val="5000"/>
                  </a:schemeClr>
                </a:solidFill>
              </a:rPr>
              <a:t>Bien que nous ayons beaucoup de choses à faire en ce moment, </a:t>
            </a:r>
            <a:br>
              <a:rPr lang="fr-FR" i="1" dirty="0">
                <a:solidFill>
                  <a:schemeClr val="tx1">
                    <a:lumMod val="95000"/>
                    <a:lumOff val="5000"/>
                  </a:schemeClr>
                </a:solidFill>
              </a:rPr>
            </a:br>
            <a:r>
              <a:rPr lang="fr-FR" i="1" dirty="0">
                <a:solidFill>
                  <a:schemeClr val="tx1">
                    <a:lumMod val="95000"/>
                    <a:lumOff val="5000"/>
                  </a:schemeClr>
                </a:solidFill>
              </a:rPr>
              <a:t>je voudrais ...</a:t>
            </a:r>
            <a:endParaRPr lang="fr-FR" sz="2000" i="1"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2019301" y="4308908"/>
            <a:ext cx="2544070" cy="1496846"/>
          </a:xfrm>
          <a:custGeom>
            <a:avLst/>
            <a:gdLst>
              <a:gd name="connsiteX0" fmla="*/ 742029 w 2544070"/>
              <a:gd name="connsiteY0" fmla="*/ 1683952 h 1496846"/>
              <a:gd name="connsiteX1" fmla="*/ 646918 w 2544070"/>
              <a:gd name="connsiteY1" fmla="*/ 1400237 h 1496846"/>
              <a:gd name="connsiteX2" fmla="*/ 471108 w 2544070"/>
              <a:gd name="connsiteY2" fmla="*/ 166985 h 1496846"/>
              <a:gd name="connsiteX3" fmla="*/ 1654068 w 2544070"/>
              <a:gd name="connsiteY3" fmla="*/ 34551 h 1496846"/>
              <a:gd name="connsiteX4" fmla="*/ 2348439 w 2544070"/>
              <a:gd name="connsiteY4" fmla="*/ 1147225 h 1496846"/>
              <a:gd name="connsiteX5" fmla="*/ 1107440 w 2544070"/>
              <a:gd name="connsiteY5" fmla="*/ 1490554 h 1496846"/>
              <a:gd name="connsiteX6" fmla="*/ 742029 w 2544070"/>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4070" h="1496846" extrusionOk="0">
                <a:moveTo>
                  <a:pt x="742029" y="1683952"/>
                </a:moveTo>
                <a:cubicBezTo>
                  <a:pt x="724823" y="1590600"/>
                  <a:pt x="687646" y="1441871"/>
                  <a:pt x="646918" y="1400237"/>
                </a:cubicBezTo>
                <a:cubicBezTo>
                  <a:pt x="-125264" y="1176255"/>
                  <a:pt x="-257405" y="556945"/>
                  <a:pt x="471108" y="166985"/>
                </a:cubicBezTo>
                <a:cubicBezTo>
                  <a:pt x="824258" y="14697"/>
                  <a:pt x="1253568" y="-30910"/>
                  <a:pt x="1654068" y="34551"/>
                </a:cubicBezTo>
                <a:cubicBezTo>
                  <a:pt x="2410902" y="142142"/>
                  <a:pt x="2813410" y="723464"/>
                  <a:pt x="2348439" y="1147225"/>
                </a:cubicBezTo>
                <a:cubicBezTo>
                  <a:pt x="2102687" y="1372963"/>
                  <a:pt x="1612114" y="1522863"/>
                  <a:pt x="1107440" y="1490554"/>
                </a:cubicBezTo>
                <a:cubicBezTo>
                  <a:pt x="954809" y="1565516"/>
                  <a:pt x="829199" y="1655984"/>
                  <a:pt x="742029" y="1683952"/>
                </a:cubicBezTo>
                <a:close/>
              </a:path>
            </a:pathLst>
          </a:custGeom>
          <a:noFill/>
          <a:ln w="38100">
            <a:solidFill>
              <a:srgbClr val="80C141"/>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8" name="TextBox 27">
            <a:extLst>
              <a:ext uri="{FF2B5EF4-FFF2-40B4-BE49-F238E27FC236}">
                <a16:creationId xmlns:a16="http://schemas.microsoft.com/office/drawing/2014/main" id="{E6755D64-28E9-4778-BDCD-BF5D2ED21290}"/>
              </a:ext>
            </a:extLst>
          </p:cNvPr>
          <p:cNvSpPr txBox="1"/>
          <p:nvPr/>
        </p:nvSpPr>
        <p:spPr>
          <a:xfrm>
            <a:off x="2342776" y="4647461"/>
            <a:ext cx="1897119" cy="646331"/>
          </a:xfrm>
          <a:prstGeom prst="rect">
            <a:avLst/>
          </a:prstGeom>
          <a:noFill/>
        </p:spPr>
        <p:txBody>
          <a:bodyPr wrap="square">
            <a:spAutoFit/>
          </a:bodyPr>
          <a:lstStyle/>
          <a:p>
            <a:r>
              <a:rPr lang="fr-FR" i="1" dirty="0">
                <a:solidFill>
                  <a:schemeClr val="tx1">
                    <a:lumMod val="95000"/>
                    <a:lumOff val="5000"/>
                  </a:schemeClr>
                </a:solidFill>
              </a:rPr>
              <a:t>Je trouverais ça vraiment cool si ...</a:t>
            </a:r>
          </a:p>
        </p:txBody>
      </p:sp>
    </p:spTree>
    <p:extLst>
      <p:ext uri="{BB962C8B-B14F-4D97-AF65-F5344CB8AC3E}">
        <p14:creationId xmlns:p14="http://schemas.microsoft.com/office/powerpoint/2010/main" val="3350913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a:xfrm>
            <a:off x="838199" y="365125"/>
            <a:ext cx="11458575" cy="1325563"/>
          </a:xfrm>
        </p:spPr>
        <p:txBody>
          <a:bodyPr>
            <a:normAutofit/>
          </a:bodyPr>
          <a:lstStyle/>
          <a:p>
            <a:r>
              <a:rPr lang="fr-FR" sz="4100" dirty="0"/>
              <a:t>Comment formuler les besoins de pouvoir et influence</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a:off x="460512" y="1862676"/>
            <a:ext cx="2352538" cy="909784"/>
          </a:xfrm>
          <a:custGeom>
            <a:avLst/>
            <a:gdLst>
              <a:gd name="connsiteX0" fmla="*/ 0 w 2352538"/>
              <a:gd name="connsiteY0" fmla="*/ 0 h 909784"/>
              <a:gd name="connsiteX1" fmla="*/ 392090 w 2352538"/>
              <a:gd name="connsiteY1" fmla="*/ 0 h 909784"/>
              <a:gd name="connsiteX2" fmla="*/ 392090 w 2352538"/>
              <a:gd name="connsiteY2" fmla="*/ 0 h 909784"/>
              <a:gd name="connsiteX3" fmla="*/ 980224 w 2352538"/>
              <a:gd name="connsiteY3" fmla="*/ 0 h 909784"/>
              <a:gd name="connsiteX4" fmla="*/ 1680104 w 2352538"/>
              <a:gd name="connsiteY4" fmla="*/ 0 h 909784"/>
              <a:gd name="connsiteX5" fmla="*/ 2352538 w 2352538"/>
              <a:gd name="connsiteY5" fmla="*/ 0 h 909784"/>
              <a:gd name="connsiteX6" fmla="*/ 2352538 w 2352538"/>
              <a:gd name="connsiteY6" fmla="*/ 530707 h 909784"/>
              <a:gd name="connsiteX7" fmla="*/ 2352538 w 2352538"/>
              <a:gd name="connsiteY7" fmla="*/ 530707 h 909784"/>
              <a:gd name="connsiteX8" fmla="*/ 2352538 w 2352538"/>
              <a:gd name="connsiteY8" fmla="*/ 758153 h 909784"/>
              <a:gd name="connsiteX9" fmla="*/ 2352538 w 2352538"/>
              <a:gd name="connsiteY9" fmla="*/ 909784 h 909784"/>
              <a:gd name="connsiteX10" fmla="*/ 1707550 w 2352538"/>
              <a:gd name="connsiteY10" fmla="*/ 909784 h 909784"/>
              <a:gd name="connsiteX11" fmla="*/ 980224 w 2352538"/>
              <a:gd name="connsiteY11" fmla="*/ 909784 h 909784"/>
              <a:gd name="connsiteX12" fmla="*/ 686165 w 2352538"/>
              <a:gd name="connsiteY12" fmla="*/ 1023507 h 909784"/>
              <a:gd name="connsiteX13" fmla="*/ 392090 w 2352538"/>
              <a:gd name="connsiteY13" fmla="*/ 909784 h 909784"/>
              <a:gd name="connsiteX14" fmla="*/ 0 w 2352538"/>
              <a:gd name="connsiteY14" fmla="*/ 909784 h 909784"/>
              <a:gd name="connsiteX15" fmla="*/ 0 w 2352538"/>
              <a:gd name="connsiteY15" fmla="*/ 758153 h 909784"/>
              <a:gd name="connsiteX16" fmla="*/ 0 w 2352538"/>
              <a:gd name="connsiteY16" fmla="*/ 530707 h 909784"/>
              <a:gd name="connsiteX17" fmla="*/ 0 w 2352538"/>
              <a:gd name="connsiteY17" fmla="*/ 530707 h 909784"/>
              <a:gd name="connsiteX18" fmla="*/ 0 w 2352538"/>
              <a:gd name="connsiteY18" fmla="*/ 0 h 90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2538" h="909784" extrusionOk="0">
                <a:moveTo>
                  <a:pt x="0" y="0"/>
                </a:moveTo>
                <a:cubicBezTo>
                  <a:pt x="100477" y="17890"/>
                  <a:pt x="291477" y="2435"/>
                  <a:pt x="392090" y="0"/>
                </a:cubicBezTo>
                <a:lnTo>
                  <a:pt x="392090" y="0"/>
                </a:lnTo>
                <a:cubicBezTo>
                  <a:pt x="567675" y="-9800"/>
                  <a:pt x="742520" y="6562"/>
                  <a:pt x="980224" y="0"/>
                </a:cubicBezTo>
                <a:cubicBezTo>
                  <a:pt x="1158804" y="26572"/>
                  <a:pt x="1486291" y="7226"/>
                  <a:pt x="1680104" y="0"/>
                </a:cubicBezTo>
                <a:cubicBezTo>
                  <a:pt x="1873917" y="-7226"/>
                  <a:pt x="2169343" y="-26771"/>
                  <a:pt x="2352538" y="0"/>
                </a:cubicBezTo>
                <a:cubicBezTo>
                  <a:pt x="2328877" y="261776"/>
                  <a:pt x="2342185" y="359895"/>
                  <a:pt x="2352538" y="530707"/>
                </a:cubicBezTo>
                <a:lnTo>
                  <a:pt x="2352538" y="530707"/>
                </a:lnTo>
                <a:cubicBezTo>
                  <a:pt x="2355568" y="600870"/>
                  <a:pt x="2341760" y="645393"/>
                  <a:pt x="2352538" y="758153"/>
                </a:cubicBezTo>
                <a:cubicBezTo>
                  <a:pt x="2346561" y="791647"/>
                  <a:pt x="2352305" y="879400"/>
                  <a:pt x="2352538" y="909784"/>
                </a:cubicBezTo>
                <a:cubicBezTo>
                  <a:pt x="2176200" y="903586"/>
                  <a:pt x="2000781" y="924009"/>
                  <a:pt x="1707550" y="909784"/>
                </a:cubicBezTo>
                <a:cubicBezTo>
                  <a:pt x="1414319" y="895559"/>
                  <a:pt x="1309093" y="921891"/>
                  <a:pt x="980224" y="909784"/>
                </a:cubicBezTo>
                <a:cubicBezTo>
                  <a:pt x="899050" y="935369"/>
                  <a:pt x="751885" y="985294"/>
                  <a:pt x="686165" y="1023507"/>
                </a:cubicBezTo>
                <a:cubicBezTo>
                  <a:pt x="557939" y="962565"/>
                  <a:pt x="509369" y="945999"/>
                  <a:pt x="392090" y="909784"/>
                </a:cubicBezTo>
                <a:cubicBezTo>
                  <a:pt x="282505" y="900974"/>
                  <a:pt x="139541" y="892560"/>
                  <a:pt x="0" y="909784"/>
                </a:cubicBezTo>
                <a:cubicBezTo>
                  <a:pt x="704" y="870227"/>
                  <a:pt x="5727" y="802915"/>
                  <a:pt x="0" y="758153"/>
                </a:cubicBezTo>
                <a:cubicBezTo>
                  <a:pt x="9938" y="682461"/>
                  <a:pt x="868" y="604869"/>
                  <a:pt x="0" y="530707"/>
                </a:cubicBezTo>
                <a:lnTo>
                  <a:pt x="0" y="530707"/>
                </a:lnTo>
                <a:cubicBezTo>
                  <a:pt x="-8045" y="411307"/>
                  <a:pt x="21511" y="173817"/>
                  <a:pt x="0" y="0"/>
                </a:cubicBezTo>
                <a:close/>
              </a:path>
            </a:pathLst>
          </a:custGeom>
          <a:noFill/>
          <a:ln w="38100">
            <a:solidFill>
              <a:srgbClr val="7030A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a:off x="3152085" y="1677324"/>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5650064"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7030A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8701985" y="1807980"/>
            <a:ext cx="2313885" cy="1734654"/>
          </a:xfrm>
          <a:custGeom>
            <a:avLst/>
            <a:gdLst>
              <a:gd name="connsiteX0" fmla="*/ 208892 w 2313885"/>
              <a:gd name="connsiteY0" fmla="*/ 577013 h 1734654"/>
              <a:gd name="connsiteX1" fmla="*/ 301179 w 2313885"/>
              <a:gd name="connsiteY1" fmla="*/ 277343 h 1734654"/>
              <a:gd name="connsiteX2" fmla="*/ 750137 w 2313885"/>
              <a:gd name="connsiteY2" fmla="*/ 208881 h 1734654"/>
              <a:gd name="connsiteX3" fmla="*/ 1202791 w 2313885"/>
              <a:gd name="connsiteY3" fmla="*/ 137808 h 1734654"/>
              <a:gd name="connsiteX4" fmla="*/ 1379171 w 2313885"/>
              <a:gd name="connsiteY4" fmla="*/ 8030 h 1734654"/>
              <a:gd name="connsiteX5" fmla="*/ 1597919 w 2313885"/>
              <a:gd name="connsiteY5" fmla="*/ 99622 h 1734654"/>
              <a:gd name="connsiteX6" fmla="*/ 1899474 w 2313885"/>
              <a:gd name="connsiteY6" fmla="*/ 27706 h 1734654"/>
              <a:gd name="connsiteX7" fmla="*/ 2052394 w 2313885"/>
              <a:gd name="connsiteY7" fmla="*/ 223898 h 1734654"/>
              <a:gd name="connsiteX8" fmla="*/ 2248646 w 2313885"/>
              <a:gd name="connsiteY8" fmla="*/ 414309 h 1734654"/>
              <a:gd name="connsiteX9" fmla="*/ 2239862 w 2313885"/>
              <a:gd name="connsiteY9" fmla="*/ 620781 h 1734654"/>
              <a:gd name="connsiteX10" fmla="*/ 2304029 w 2313885"/>
              <a:gd name="connsiteY10" fmla="*/ 936472 h 1734654"/>
              <a:gd name="connsiteX11" fmla="*/ 2003438 w 2313885"/>
              <a:gd name="connsiteY11" fmla="*/ 1212812 h 1734654"/>
              <a:gd name="connsiteX12" fmla="*/ 1895832 w 2313885"/>
              <a:gd name="connsiteY12" fmla="*/ 1449600 h 1734654"/>
              <a:gd name="connsiteX13" fmla="*/ 1529467 w 2313885"/>
              <a:gd name="connsiteY13" fmla="*/ 1478270 h 1734654"/>
              <a:gd name="connsiteX14" fmla="*/ 1267655 w 2313885"/>
              <a:gd name="connsiteY14" fmla="*/ 1730879 h 1734654"/>
              <a:gd name="connsiteX15" fmla="*/ 882704 w 2313885"/>
              <a:gd name="connsiteY15" fmla="*/ 1576688 h 1734654"/>
              <a:gd name="connsiteX16" fmla="*/ 310874 w 2313885"/>
              <a:gd name="connsiteY16" fmla="*/ 1424343 h 1734654"/>
              <a:gd name="connsiteX17" fmla="*/ 59453 w 2313885"/>
              <a:gd name="connsiteY17" fmla="*/ 1254813 h 1734654"/>
              <a:gd name="connsiteX18" fmla="*/ 113176 w 2313885"/>
              <a:gd name="connsiteY18" fmla="*/ 1025975 h 1734654"/>
              <a:gd name="connsiteX19" fmla="*/ -268 w 2313885"/>
              <a:gd name="connsiteY19" fmla="*/ 791194 h 1734654"/>
              <a:gd name="connsiteX20" fmla="*/ 206910 w 2313885"/>
              <a:gd name="connsiteY20" fmla="*/ 582514 h 1734654"/>
              <a:gd name="connsiteX21" fmla="*/ 208892 w 2313885"/>
              <a:gd name="connsiteY21" fmla="*/ 577013 h 1734654"/>
              <a:gd name="connsiteX0" fmla="*/ -701329 w 2313885"/>
              <a:gd name="connsiteY0" fmla="*/ 1797223 h 1734654"/>
              <a:gd name="connsiteX1" fmla="*/ -749514 w 2313885"/>
              <a:gd name="connsiteY1" fmla="*/ 1845408 h 1734654"/>
              <a:gd name="connsiteX2" fmla="*/ -797699 w 2313885"/>
              <a:gd name="connsiteY2" fmla="*/ 1797223 h 1734654"/>
              <a:gd name="connsiteX3" fmla="*/ -749514 w 2313885"/>
              <a:gd name="connsiteY3" fmla="*/ 1749038 h 1734654"/>
              <a:gd name="connsiteX4" fmla="*/ -701329 w 2313885"/>
              <a:gd name="connsiteY4" fmla="*/ 1797223 h 1734654"/>
              <a:gd name="connsiteX0" fmla="*/ -369780 w 2313885"/>
              <a:gd name="connsiteY0" fmla="*/ 1659009 h 1734654"/>
              <a:gd name="connsiteX1" fmla="*/ -466150 w 2313885"/>
              <a:gd name="connsiteY1" fmla="*/ 1755379 h 1734654"/>
              <a:gd name="connsiteX2" fmla="*/ -562520 w 2313885"/>
              <a:gd name="connsiteY2" fmla="*/ 1659009 h 1734654"/>
              <a:gd name="connsiteX3" fmla="*/ -466150 w 2313885"/>
              <a:gd name="connsiteY3" fmla="*/ 1562639 h 1734654"/>
              <a:gd name="connsiteX4" fmla="*/ -369780 w 2313885"/>
              <a:gd name="connsiteY4" fmla="*/ 1659009 h 1734654"/>
              <a:gd name="connsiteX0" fmla="*/ 48383 w 2313885"/>
              <a:gd name="connsiteY0" fmla="*/ 1478548 h 1734654"/>
              <a:gd name="connsiteX1" fmla="*/ -96172 w 2313885"/>
              <a:gd name="connsiteY1" fmla="*/ 1623103 h 1734654"/>
              <a:gd name="connsiteX2" fmla="*/ -240727 w 2313885"/>
              <a:gd name="connsiteY2" fmla="*/ 1478548 h 1734654"/>
              <a:gd name="connsiteX3" fmla="*/ -96172 w 2313885"/>
              <a:gd name="connsiteY3" fmla="*/ 1333993 h 1734654"/>
              <a:gd name="connsiteX4" fmla="*/ 48383 w 2313885"/>
              <a:gd name="connsiteY4" fmla="*/ 1478548 h 1734654"/>
              <a:gd name="connsiteX0" fmla="*/ 251367 w 2313885"/>
              <a:gd name="connsiteY0" fmla="*/ 1051111 h 1734654"/>
              <a:gd name="connsiteX1" fmla="*/ 115694 w 2313885"/>
              <a:gd name="connsiteY1" fmla="*/ 1019109 h 1734654"/>
              <a:gd name="connsiteX2" fmla="*/ 371078 w 2313885"/>
              <a:gd name="connsiteY2" fmla="*/ 1401335 h 1734654"/>
              <a:gd name="connsiteX3" fmla="*/ 311731 w 2313885"/>
              <a:gd name="connsiteY3" fmla="*/ 1416634 h 1734654"/>
              <a:gd name="connsiteX4" fmla="*/ 882597 w 2313885"/>
              <a:gd name="connsiteY4" fmla="*/ 1569620 h 1734654"/>
              <a:gd name="connsiteX5" fmla="*/ 846817 w 2313885"/>
              <a:gd name="connsiteY5" fmla="*/ 1499752 h 1734654"/>
              <a:gd name="connsiteX6" fmla="*/ 1544036 w 2313885"/>
              <a:gd name="connsiteY6" fmla="*/ 1395392 h 1734654"/>
              <a:gd name="connsiteX7" fmla="*/ 1529735 w 2313885"/>
              <a:gd name="connsiteY7" fmla="*/ 1472046 h 1734654"/>
              <a:gd name="connsiteX8" fmla="*/ 1828022 w 2313885"/>
              <a:gd name="connsiteY8" fmla="*/ 921695 h 1734654"/>
              <a:gd name="connsiteX9" fmla="*/ 2002153 w 2313885"/>
              <a:gd name="connsiteY9" fmla="*/ 1208234 h 1734654"/>
              <a:gd name="connsiteX10" fmla="*/ 2238790 w 2313885"/>
              <a:gd name="connsiteY10" fmla="*/ 616524 h 1734654"/>
              <a:gd name="connsiteX11" fmla="*/ 2161232 w 2313885"/>
              <a:gd name="connsiteY11" fmla="*/ 723977 h 1734654"/>
              <a:gd name="connsiteX12" fmla="*/ 2052715 w 2313885"/>
              <a:gd name="connsiteY12" fmla="*/ 217875 h 1734654"/>
              <a:gd name="connsiteX13" fmla="*/ 2056786 w 2313885"/>
              <a:gd name="connsiteY13" fmla="*/ 268630 h 1734654"/>
              <a:gd name="connsiteX14" fmla="*/ 1557480 w 2313885"/>
              <a:gd name="connsiteY14" fmla="*/ 158688 h 1734654"/>
              <a:gd name="connsiteX15" fmla="*/ 1597223 w 2313885"/>
              <a:gd name="connsiteY15" fmla="*/ 93960 h 1734654"/>
              <a:gd name="connsiteX16" fmla="*/ 1185919 w 2313885"/>
              <a:gd name="connsiteY16" fmla="*/ 189527 h 1734654"/>
              <a:gd name="connsiteX17" fmla="*/ 1205148 w 2313885"/>
              <a:gd name="connsiteY17" fmla="*/ 133712 h 1734654"/>
              <a:gd name="connsiteX18" fmla="*/ 749870 w 2313885"/>
              <a:gd name="connsiteY18" fmla="*/ 208479 h 1734654"/>
              <a:gd name="connsiteX19" fmla="*/ 819500 w 2313885"/>
              <a:gd name="connsiteY19" fmla="*/ 262607 h 1734654"/>
              <a:gd name="connsiteX20" fmla="*/ 221051 w 2313885"/>
              <a:gd name="connsiteY20" fmla="*/ 633991 h 1734654"/>
              <a:gd name="connsiteX21" fmla="*/ 208892 w 231388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13885" h="1734654" extrusionOk="0">
                <a:moveTo>
                  <a:pt x="208892" y="577013"/>
                </a:moveTo>
                <a:cubicBezTo>
                  <a:pt x="194866" y="483071"/>
                  <a:pt x="233972" y="381090"/>
                  <a:pt x="301179" y="277343"/>
                </a:cubicBezTo>
                <a:cubicBezTo>
                  <a:pt x="387652" y="161644"/>
                  <a:pt x="598469" y="124370"/>
                  <a:pt x="750137" y="208881"/>
                </a:cubicBezTo>
                <a:cubicBezTo>
                  <a:pt x="838853" y="30251"/>
                  <a:pt x="1094256" y="16418"/>
                  <a:pt x="1202791" y="137808"/>
                </a:cubicBezTo>
                <a:cubicBezTo>
                  <a:pt x="1227184" y="70484"/>
                  <a:pt x="1309402" y="27382"/>
                  <a:pt x="1379171" y="8030"/>
                </a:cubicBezTo>
                <a:cubicBezTo>
                  <a:pt x="1444947" y="-13215"/>
                  <a:pt x="1550291" y="27921"/>
                  <a:pt x="1597919" y="99622"/>
                </a:cubicBezTo>
                <a:cubicBezTo>
                  <a:pt x="1669209" y="20952"/>
                  <a:pt x="1807326" y="-29895"/>
                  <a:pt x="1899474" y="27706"/>
                </a:cubicBezTo>
                <a:cubicBezTo>
                  <a:pt x="1975208" y="60473"/>
                  <a:pt x="2031654" y="139643"/>
                  <a:pt x="2052394" y="223898"/>
                </a:cubicBezTo>
                <a:cubicBezTo>
                  <a:pt x="2129923" y="236120"/>
                  <a:pt x="2230554" y="319886"/>
                  <a:pt x="2248646" y="414309"/>
                </a:cubicBezTo>
                <a:cubicBezTo>
                  <a:pt x="2269364" y="478674"/>
                  <a:pt x="2263862" y="556572"/>
                  <a:pt x="2239862" y="620781"/>
                </a:cubicBezTo>
                <a:cubicBezTo>
                  <a:pt x="2311565" y="703515"/>
                  <a:pt x="2336628" y="824721"/>
                  <a:pt x="2304029" y="936472"/>
                </a:cubicBezTo>
                <a:cubicBezTo>
                  <a:pt x="2278151" y="1063354"/>
                  <a:pt x="2134601" y="1184277"/>
                  <a:pt x="2003438" y="1212812"/>
                </a:cubicBezTo>
                <a:cubicBezTo>
                  <a:pt x="2000980" y="1296701"/>
                  <a:pt x="1959286" y="1388335"/>
                  <a:pt x="1895832" y="1449600"/>
                </a:cubicBezTo>
                <a:cubicBezTo>
                  <a:pt x="1780376" y="1550362"/>
                  <a:pt x="1630659" y="1559419"/>
                  <a:pt x="1529467" y="1478270"/>
                </a:cubicBezTo>
                <a:cubicBezTo>
                  <a:pt x="1500224" y="1612058"/>
                  <a:pt x="1388853" y="1693489"/>
                  <a:pt x="1267655" y="1730879"/>
                </a:cubicBezTo>
                <a:cubicBezTo>
                  <a:pt x="1119749" y="1760248"/>
                  <a:pt x="978302" y="1680400"/>
                  <a:pt x="882704" y="1576688"/>
                </a:cubicBezTo>
                <a:cubicBezTo>
                  <a:pt x="708955" y="1714729"/>
                  <a:pt x="472627" y="1664252"/>
                  <a:pt x="310874" y="1424343"/>
                </a:cubicBezTo>
                <a:cubicBezTo>
                  <a:pt x="207206" y="1443258"/>
                  <a:pt x="101071" y="1365061"/>
                  <a:pt x="59453" y="1254813"/>
                </a:cubicBezTo>
                <a:cubicBezTo>
                  <a:pt x="48694" y="1170205"/>
                  <a:pt x="68439" y="1090275"/>
                  <a:pt x="113176" y="1025975"/>
                </a:cubicBezTo>
                <a:cubicBezTo>
                  <a:pt x="35935" y="977123"/>
                  <a:pt x="-13472" y="894120"/>
                  <a:pt x="-268" y="791194"/>
                </a:cubicBezTo>
                <a:cubicBezTo>
                  <a:pt x="30472" y="686250"/>
                  <a:pt x="95130" y="594499"/>
                  <a:pt x="206910" y="582514"/>
                </a:cubicBezTo>
                <a:cubicBezTo>
                  <a:pt x="207649" y="580491"/>
                  <a:pt x="207937" y="578710"/>
                  <a:pt x="208892" y="577013"/>
                </a:cubicBezTo>
                <a:close/>
              </a:path>
              <a:path w="2313885" h="1734654" extrusionOk="0">
                <a:moveTo>
                  <a:pt x="-701329" y="1797223"/>
                </a:moveTo>
                <a:cubicBezTo>
                  <a:pt x="-699920" y="1826148"/>
                  <a:pt x="-721641" y="1845094"/>
                  <a:pt x="-749514" y="1845408"/>
                </a:cubicBezTo>
                <a:cubicBezTo>
                  <a:pt x="-777547" y="1845366"/>
                  <a:pt x="-798794" y="1824591"/>
                  <a:pt x="-797699" y="1797223"/>
                </a:cubicBezTo>
                <a:cubicBezTo>
                  <a:pt x="-792781" y="1773063"/>
                  <a:pt x="-777303" y="1751227"/>
                  <a:pt x="-749514" y="1749038"/>
                </a:cubicBezTo>
                <a:cubicBezTo>
                  <a:pt x="-721383" y="1749066"/>
                  <a:pt x="-696791" y="1767603"/>
                  <a:pt x="-701329" y="1797223"/>
                </a:cubicBezTo>
                <a:close/>
              </a:path>
              <a:path w="2313885" h="1734654" extrusionOk="0">
                <a:moveTo>
                  <a:pt x="-369780" y="1659009"/>
                </a:moveTo>
                <a:cubicBezTo>
                  <a:pt x="-361359" y="1717972"/>
                  <a:pt x="-406993" y="1750457"/>
                  <a:pt x="-466150" y="1755379"/>
                </a:cubicBezTo>
                <a:cubicBezTo>
                  <a:pt x="-517130" y="1751488"/>
                  <a:pt x="-555212" y="1712620"/>
                  <a:pt x="-562520" y="1659009"/>
                </a:cubicBezTo>
                <a:cubicBezTo>
                  <a:pt x="-561329" y="1604819"/>
                  <a:pt x="-526809" y="1552234"/>
                  <a:pt x="-466150" y="1562639"/>
                </a:cubicBezTo>
                <a:cubicBezTo>
                  <a:pt x="-412931" y="1574432"/>
                  <a:pt x="-371443" y="1610956"/>
                  <a:pt x="-369780" y="1659009"/>
                </a:cubicBezTo>
                <a:close/>
              </a:path>
              <a:path w="2313885" h="1734654" extrusionOk="0">
                <a:moveTo>
                  <a:pt x="48383" y="1478548"/>
                </a:moveTo>
                <a:cubicBezTo>
                  <a:pt x="61712" y="1573029"/>
                  <a:pt x="-13567" y="1618263"/>
                  <a:pt x="-96172" y="1623103"/>
                </a:cubicBezTo>
                <a:cubicBezTo>
                  <a:pt x="-176228" y="1619066"/>
                  <a:pt x="-239766" y="1567625"/>
                  <a:pt x="-240727" y="1478548"/>
                </a:cubicBezTo>
                <a:cubicBezTo>
                  <a:pt x="-234982" y="1401627"/>
                  <a:pt x="-184875" y="1316426"/>
                  <a:pt x="-96172" y="1333993"/>
                </a:cubicBezTo>
                <a:cubicBezTo>
                  <a:pt x="1922" y="1330029"/>
                  <a:pt x="45488" y="1406851"/>
                  <a:pt x="48383" y="1478548"/>
                </a:cubicBezTo>
                <a:close/>
              </a:path>
              <a:path w="2313885" h="1734654" fill="none" extrusionOk="0">
                <a:moveTo>
                  <a:pt x="251367" y="1051111"/>
                </a:moveTo>
                <a:cubicBezTo>
                  <a:pt x="205024" y="1059759"/>
                  <a:pt x="153202" y="1047034"/>
                  <a:pt x="115694" y="1019109"/>
                </a:cubicBezTo>
                <a:moveTo>
                  <a:pt x="371078" y="1401335"/>
                </a:moveTo>
                <a:cubicBezTo>
                  <a:pt x="351131" y="1409881"/>
                  <a:pt x="328265" y="1412420"/>
                  <a:pt x="311731" y="1416634"/>
                </a:cubicBezTo>
                <a:moveTo>
                  <a:pt x="882597" y="1569620"/>
                </a:moveTo>
                <a:cubicBezTo>
                  <a:pt x="867829" y="1549753"/>
                  <a:pt x="854385" y="1529660"/>
                  <a:pt x="846817" y="1499752"/>
                </a:cubicBezTo>
                <a:moveTo>
                  <a:pt x="1544036" y="1395392"/>
                </a:moveTo>
                <a:cubicBezTo>
                  <a:pt x="1542272" y="1422492"/>
                  <a:pt x="1540280" y="1443075"/>
                  <a:pt x="1529735" y="1472046"/>
                </a:cubicBezTo>
                <a:moveTo>
                  <a:pt x="1828022" y="921695"/>
                </a:moveTo>
                <a:cubicBezTo>
                  <a:pt x="1925260" y="996695"/>
                  <a:pt x="1990788" y="1073036"/>
                  <a:pt x="2002153" y="1208234"/>
                </a:cubicBezTo>
                <a:moveTo>
                  <a:pt x="2238790" y="616524"/>
                </a:moveTo>
                <a:cubicBezTo>
                  <a:pt x="2213653" y="656659"/>
                  <a:pt x="2200347" y="702166"/>
                  <a:pt x="2161232" y="723977"/>
                </a:cubicBezTo>
                <a:moveTo>
                  <a:pt x="2052715" y="217875"/>
                </a:moveTo>
                <a:cubicBezTo>
                  <a:pt x="2055534" y="233340"/>
                  <a:pt x="2059296" y="252179"/>
                  <a:pt x="2056786" y="268630"/>
                </a:cubicBezTo>
                <a:moveTo>
                  <a:pt x="1557480" y="158688"/>
                </a:moveTo>
                <a:cubicBezTo>
                  <a:pt x="1570920" y="131792"/>
                  <a:pt x="1581718" y="113182"/>
                  <a:pt x="1597223" y="93960"/>
                </a:cubicBezTo>
                <a:moveTo>
                  <a:pt x="1185919" y="189527"/>
                </a:moveTo>
                <a:cubicBezTo>
                  <a:pt x="1188107" y="166922"/>
                  <a:pt x="1195134" y="151374"/>
                  <a:pt x="1205148" y="133712"/>
                </a:cubicBezTo>
                <a:moveTo>
                  <a:pt x="749870" y="208479"/>
                </a:moveTo>
                <a:cubicBezTo>
                  <a:pt x="773345" y="224567"/>
                  <a:pt x="799388" y="241202"/>
                  <a:pt x="819500" y="262607"/>
                </a:cubicBezTo>
                <a:moveTo>
                  <a:pt x="221051" y="633991"/>
                </a:moveTo>
                <a:cubicBezTo>
                  <a:pt x="217771" y="617046"/>
                  <a:pt x="209789" y="595089"/>
                  <a:pt x="208892" y="577013"/>
                </a:cubicBezTo>
              </a:path>
            </a:pathLst>
          </a:custGeom>
          <a:noFill/>
          <a:ln w="38100">
            <a:solidFill>
              <a:srgbClr val="7030A0"/>
            </a:solidFill>
            <a:extLst>
              <a:ext uri="{C807C97D-BFC1-408E-A445-0C87EB9F89A2}">
                <ask:lineSketchStyleProps xmlns:ask="http://schemas.microsoft.com/office/drawing/2018/sketchyshapes" sd="923321662">
                  <a:prstGeom prst="cloudCallout">
                    <a:avLst>
                      <a:gd name="adj1" fmla="val -82392"/>
                      <a:gd name="adj2" fmla="val 5360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717170" y="2132902"/>
            <a:ext cx="2352538" cy="369332"/>
          </a:xfrm>
          <a:prstGeom prst="rect">
            <a:avLst/>
          </a:prstGeom>
          <a:noFill/>
        </p:spPr>
        <p:txBody>
          <a:bodyPr wrap="square">
            <a:spAutoFit/>
          </a:bodyPr>
          <a:lstStyle/>
          <a:p>
            <a:r>
              <a:rPr lang="fr-FR" i="1" dirty="0">
                <a:solidFill>
                  <a:schemeClr val="tx1">
                    <a:lumMod val="95000"/>
                    <a:lumOff val="5000"/>
                  </a:schemeClr>
                </a:solidFill>
              </a:rPr>
              <a:t>Laissez-moi finir.</a:t>
            </a:r>
          </a:p>
        </p:txBody>
      </p:sp>
      <p:sp>
        <p:nvSpPr>
          <p:cNvPr id="12" name="TextBox 11">
            <a:extLst>
              <a:ext uri="{FF2B5EF4-FFF2-40B4-BE49-F238E27FC236}">
                <a16:creationId xmlns:a16="http://schemas.microsoft.com/office/drawing/2014/main" id="{64620841-537B-452D-BF0B-D488AAE6612D}"/>
              </a:ext>
            </a:extLst>
          </p:cNvPr>
          <p:cNvSpPr txBox="1"/>
          <p:nvPr/>
        </p:nvSpPr>
        <p:spPr>
          <a:xfrm>
            <a:off x="3209234" y="1893374"/>
            <a:ext cx="2132552" cy="923330"/>
          </a:xfrm>
          <a:prstGeom prst="rect">
            <a:avLst/>
          </a:prstGeom>
          <a:noFill/>
        </p:spPr>
        <p:txBody>
          <a:bodyPr wrap="square">
            <a:spAutoFit/>
          </a:bodyPr>
          <a:lstStyle/>
          <a:p>
            <a:r>
              <a:rPr lang="fr-FR" i="1" dirty="0">
                <a:solidFill>
                  <a:schemeClr val="tx1">
                    <a:lumMod val="95000"/>
                    <a:lumOff val="5000"/>
                  </a:schemeClr>
                </a:solidFill>
              </a:rPr>
              <a:t>C'est important pour moi que vous sachiez que...</a:t>
            </a:r>
          </a:p>
        </p:txBody>
      </p:sp>
      <p:sp>
        <p:nvSpPr>
          <p:cNvPr id="16" name="TextBox 15">
            <a:extLst>
              <a:ext uri="{FF2B5EF4-FFF2-40B4-BE49-F238E27FC236}">
                <a16:creationId xmlns:a16="http://schemas.microsoft.com/office/drawing/2014/main" id="{576CF69C-268F-452F-84FD-E56E36C65B2D}"/>
              </a:ext>
            </a:extLst>
          </p:cNvPr>
          <p:cNvSpPr txBox="1"/>
          <p:nvPr/>
        </p:nvSpPr>
        <p:spPr>
          <a:xfrm>
            <a:off x="5966198" y="2252947"/>
            <a:ext cx="2111375" cy="646331"/>
          </a:xfrm>
          <a:prstGeom prst="rect">
            <a:avLst/>
          </a:prstGeom>
          <a:noFill/>
        </p:spPr>
        <p:txBody>
          <a:bodyPr wrap="square">
            <a:spAutoFit/>
          </a:bodyPr>
          <a:lstStyle/>
          <a:p>
            <a:r>
              <a:rPr lang="fr-FR" i="1" dirty="0">
                <a:solidFill>
                  <a:schemeClr val="tx1">
                    <a:lumMod val="95000"/>
                    <a:lumOff val="5000"/>
                  </a:schemeClr>
                </a:solidFill>
              </a:rPr>
              <a:t>J'aimerais que tu m'aides.</a:t>
            </a:r>
          </a:p>
        </p:txBody>
      </p:sp>
      <p:sp>
        <p:nvSpPr>
          <p:cNvPr id="20" name="TextBox 19">
            <a:extLst>
              <a:ext uri="{FF2B5EF4-FFF2-40B4-BE49-F238E27FC236}">
                <a16:creationId xmlns:a16="http://schemas.microsoft.com/office/drawing/2014/main" id="{E7F194D2-1A42-4DE6-8B18-31DE26DA6C96}"/>
              </a:ext>
            </a:extLst>
          </p:cNvPr>
          <p:cNvSpPr txBox="1"/>
          <p:nvPr/>
        </p:nvSpPr>
        <p:spPr>
          <a:xfrm>
            <a:off x="8964217" y="2103371"/>
            <a:ext cx="1941688" cy="1200329"/>
          </a:xfrm>
          <a:prstGeom prst="rect">
            <a:avLst/>
          </a:prstGeom>
          <a:noFill/>
        </p:spPr>
        <p:txBody>
          <a:bodyPr wrap="square">
            <a:spAutoFit/>
          </a:bodyPr>
          <a:lstStyle/>
          <a:p>
            <a:r>
              <a:rPr lang="fr-FR" i="1" dirty="0">
                <a:solidFill>
                  <a:schemeClr val="tx1">
                    <a:lumMod val="95000"/>
                    <a:lumOff val="5000"/>
                  </a:schemeClr>
                </a:solidFill>
              </a:rPr>
              <a:t>C'est vraiment important pour moi de bien faire les choses.</a:t>
            </a: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5951635" y="3938921"/>
            <a:ext cx="2563500" cy="1171740"/>
          </a:xfrm>
          <a:custGeom>
            <a:avLst/>
            <a:gdLst>
              <a:gd name="connsiteX0" fmla="*/ 0 w 2563500"/>
              <a:gd name="connsiteY0" fmla="*/ 0 h 1171740"/>
              <a:gd name="connsiteX1" fmla="*/ 427250 w 2563500"/>
              <a:gd name="connsiteY1" fmla="*/ 0 h 1171740"/>
              <a:gd name="connsiteX2" fmla="*/ 427250 w 2563500"/>
              <a:gd name="connsiteY2" fmla="*/ 0 h 1171740"/>
              <a:gd name="connsiteX3" fmla="*/ 1068125 w 2563500"/>
              <a:gd name="connsiteY3" fmla="*/ 0 h 1171740"/>
              <a:gd name="connsiteX4" fmla="*/ 2563500 w 2563500"/>
              <a:gd name="connsiteY4" fmla="*/ 0 h 1171740"/>
              <a:gd name="connsiteX5" fmla="*/ 2563500 w 2563500"/>
              <a:gd name="connsiteY5" fmla="*/ 683515 h 1171740"/>
              <a:gd name="connsiteX6" fmla="*/ 2563500 w 2563500"/>
              <a:gd name="connsiteY6" fmla="*/ 683515 h 1171740"/>
              <a:gd name="connsiteX7" fmla="*/ 2563500 w 2563500"/>
              <a:gd name="connsiteY7" fmla="*/ 976450 h 1171740"/>
              <a:gd name="connsiteX8" fmla="*/ 2563500 w 2563500"/>
              <a:gd name="connsiteY8" fmla="*/ 1171740 h 1171740"/>
              <a:gd name="connsiteX9" fmla="*/ 1068125 w 2563500"/>
              <a:gd name="connsiteY9" fmla="*/ 1171740 h 1171740"/>
              <a:gd name="connsiteX10" fmla="*/ 747696 w 2563500"/>
              <a:gd name="connsiteY10" fmla="*/ 1318208 h 1171740"/>
              <a:gd name="connsiteX11" fmla="*/ 427250 w 2563500"/>
              <a:gd name="connsiteY11" fmla="*/ 1171740 h 1171740"/>
              <a:gd name="connsiteX12" fmla="*/ 0 w 2563500"/>
              <a:gd name="connsiteY12" fmla="*/ 1171740 h 1171740"/>
              <a:gd name="connsiteX13" fmla="*/ 0 w 2563500"/>
              <a:gd name="connsiteY13" fmla="*/ 976450 h 1171740"/>
              <a:gd name="connsiteX14" fmla="*/ 0 w 2563500"/>
              <a:gd name="connsiteY14" fmla="*/ 683515 h 1171740"/>
              <a:gd name="connsiteX15" fmla="*/ 0 w 2563500"/>
              <a:gd name="connsiteY15" fmla="*/ 683515 h 1171740"/>
              <a:gd name="connsiteX16" fmla="*/ 0 w 2563500"/>
              <a:gd name="connsiteY16" fmla="*/ 0 h 117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171740"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62697" y="331844"/>
                  <a:pt x="2568713" y="403810"/>
                  <a:pt x="2563500" y="683515"/>
                </a:cubicBezTo>
                <a:lnTo>
                  <a:pt x="2563500" y="683515"/>
                </a:lnTo>
                <a:cubicBezTo>
                  <a:pt x="2585348" y="724013"/>
                  <a:pt x="2576544" y="914583"/>
                  <a:pt x="2563500" y="976450"/>
                </a:cubicBezTo>
                <a:cubicBezTo>
                  <a:pt x="2573387" y="1002177"/>
                  <a:pt x="2574475" y="1132079"/>
                  <a:pt x="2563500" y="1171740"/>
                </a:cubicBezTo>
                <a:cubicBezTo>
                  <a:pt x="2346938" y="1298827"/>
                  <a:pt x="1691603" y="1057141"/>
                  <a:pt x="1068125" y="1171740"/>
                </a:cubicBezTo>
                <a:cubicBezTo>
                  <a:pt x="992417" y="1233336"/>
                  <a:pt x="861940" y="1236502"/>
                  <a:pt x="747696" y="1318208"/>
                </a:cubicBezTo>
                <a:cubicBezTo>
                  <a:pt x="705451" y="1309899"/>
                  <a:pt x="579414" y="1251900"/>
                  <a:pt x="427250" y="1171740"/>
                </a:cubicBezTo>
                <a:cubicBezTo>
                  <a:pt x="272428" y="1171626"/>
                  <a:pt x="192476" y="1139977"/>
                  <a:pt x="0" y="1171740"/>
                </a:cubicBezTo>
                <a:cubicBezTo>
                  <a:pt x="-9782" y="1107468"/>
                  <a:pt x="14445" y="996838"/>
                  <a:pt x="0" y="976450"/>
                </a:cubicBezTo>
                <a:cubicBezTo>
                  <a:pt x="-23681" y="902796"/>
                  <a:pt x="5068" y="795878"/>
                  <a:pt x="0" y="683515"/>
                </a:cubicBezTo>
                <a:lnTo>
                  <a:pt x="0" y="683515"/>
                </a:lnTo>
                <a:cubicBezTo>
                  <a:pt x="14171" y="362743"/>
                  <a:pt x="-6428" y="70535"/>
                  <a:pt x="0" y="0"/>
                </a:cubicBezTo>
                <a:close/>
              </a:path>
            </a:pathLst>
          </a:custGeom>
          <a:noFill/>
          <a:ln w="38100">
            <a:solidFill>
              <a:srgbClr val="7030A0"/>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rot="190154">
            <a:off x="9039917" y="4040800"/>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a:off x="3330699" y="3794322"/>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690367" y="1607743"/>
                  <a:pt x="675328" y="1455426"/>
                  <a:pt x="630017" y="1400237"/>
                </a:cubicBezTo>
                <a:cubicBezTo>
                  <a:pt x="-104605" y="1201936"/>
                  <a:pt x="-277922" y="622573"/>
                  <a:pt x="435237" y="178816"/>
                </a:cubicBezTo>
                <a:cubicBezTo>
                  <a:pt x="796092" y="21166"/>
                  <a:pt x="1216893" y="-24996"/>
                  <a:pt x="1612142" y="34796"/>
                </a:cubicBezTo>
                <a:cubicBezTo>
                  <a:pt x="2338741" y="142920"/>
                  <a:pt x="2795329" y="684021"/>
                  <a:pt x="2301413" y="1133135"/>
                </a:cubicBezTo>
                <a:cubicBezTo>
                  <a:pt x="2059289" y="1375705"/>
                  <a:pt x="1613406" y="1509204"/>
                  <a:pt x="1078507" y="1490554"/>
                </a:cubicBezTo>
                <a:cubicBezTo>
                  <a:pt x="984092" y="1527228"/>
                  <a:pt x="878070" y="1570945"/>
                  <a:pt x="722643" y="1683952"/>
                </a:cubicBezTo>
                <a:close/>
              </a:path>
            </a:pathLst>
          </a:custGeom>
          <a:noFill/>
          <a:ln w="38100">
            <a:solidFill>
              <a:srgbClr val="7030A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119270" y="3556514"/>
            <a:ext cx="3032815" cy="1734654"/>
          </a:xfrm>
          <a:custGeom>
            <a:avLst/>
            <a:gdLst>
              <a:gd name="connsiteX0" fmla="*/ 273795 w 3032815"/>
              <a:gd name="connsiteY0" fmla="*/ 577013 h 1734654"/>
              <a:gd name="connsiteX1" fmla="*/ 394757 w 3032815"/>
              <a:gd name="connsiteY1" fmla="*/ 277343 h 1734654"/>
              <a:gd name="connsiteX2" fmla="*/ 983207 w 3032815"/>
              <a:gd name="connsiteY2" fmla="*/ 208881 h 1734654"/>
              <a:gd name="connsiteX3" fmla="*/ 1576502 w 3032815"/>
              <a:gd name="connsiteY3" fmla="*/ 137808 h 1734654"/>
              <a:gd name="connsiteX4" fmla="*/ 1807684 w 3032815"/>
              <a:gd name="connsiteY4" fmla="*/ 8030 h 1734654"/>
              <a:gd name="connsiteX5" fmla="*/ 2094397 w 3032815"/>
              <a:gd name="connsiteY5" fmla="*/ 99622 h 1734654"/>
              <a:gd name="connsiteX6" fmla="*/ 2489646 w 3032815"/>
              <a:gd name="connsiteY6" fmla="*/ 27706 h 1734654"/>
              <a:gd name="connsiteX7" fmla="*/ 2690078 w 3032815"/>
              <a:gd name="connsiteY7" fmla="*/ 223898 h 1734654"/>
              <a:gd name="connsiteX8" fmla="*/ 2947306 w 3032815"/>
              <a:gd name="connsiteY8" fmla="*/ 414309 h 1734654"/>
              <a:gd name="connsiteX9" fmla="*/ 2935793 w 3032815"/>
              <a:gd name="connsiteY9" fmla="*/ 620781 h 1734654"/>
              <a:gd name="connsiteX10" fmla="*/ 3019897 w 3032815"/>
              <a:gd name="connsiteY10" fmla="*/ 936472 h 1734654"/>
              <a:gd name="connsiteX11" fmla="*/ 2625912 w 3032815"/>
              <a:gd name="connsiteY11" fmla="*/ 1212812 h 1734654"/>
              <a:gd name="connsiteX12" fmla="*/ 2484872 w 3032815"/>
              <a:gd name="connsiteY12" fmla="*/ 1449600 h 1734654"/>
              <a:gd name="connsiteX13" fmla="*/ 2004676 w 3032815"/>
              <a:gd name="connsiteY13" fmla="*/ 1478270 h 1734654"/>
              <a:gd name="connsiteX14" fmla="*/ 1661519 w 3032815"/>
              <a:gd name="connsiteY14" fmla="*/ 1730879 h 1734654"/>
              <a:gd name="connsiteX15" fmla="*/ 1156962 w 3032815"/>
              <a:gd name="connsiteY15" fmla="*/ 1576688 h 1734654"/>
              <a:gd name="connsiteX16" fmla="*/ 407464 w 3032815"/>
              <a:gd name="connsiteY16" fmla="*/ 1424343 h 1734654"/>
              <a:gd name="connsiteX17" fmla="*/ 77926 w 3032815"/>
              <a:gd name="connsiteY17" fmla="*/ 1254813 h 1734654"/>
              <a:gd name="connsiteX18" fmla="*/ 148341 w 3032815"/>
              <a:gd name="connsiteY18" fmla="*/ 1025975 h 1734654"/>
              <a:gd name="connsiteX19" fmla="*/ -352 w 3032815"/>
              <a:gd name="connsiteY19" fmla="*/ 791194 h 1734654"/>
              <a:gd name="connsiteX20" fmla="*/ 271198 w 3032815"/>
              <a:gd name="connsiteY20" fmla="*/ 582514 h 1734654"/>
              <a:gd name="connsiteX21" fmla="*/ 273795 w 3032815"/>
              <a:gd name="connsiteY21" fmla="*/ 577013 h 1734654"/>
              <a:gd name="connsiteX0" fmla="*/ 2741173 w 3032815"/>
              <a:gd name="connsiteY0" fmla="*/ 2247799 h 1734654"/>
              <a:gd name="connsiteX1" fmla="*/ 2692988 w 3032815"/>
              <a:gd name="connsiteY1" fmla="*/ 2295984 h 1734654"/>
              <a:gd name="connsiteX2" fmla="*/ 2644803 w 3032815"/>
              <a:gd name="connsiteY2" fmla="*/ 2247799 h 1734654"/>
              <a:gd name="connsiteX3" fmla="*/ 2692988 w 3032815"/>
              <a:gd name="connsiteY3" fmla="*/ 2199614 h 1734654"/>
              <a:gd name="connsiteX4" fmla="*/ 2741173 w 3032815"/>
              <a:gd name="connsiteY4" fmla="*/ 2247799 h 1734654"/>
              <a:gd name="connsiteX0" fmla="*/ 2639494 w 3032815"/>
              <a:gd name="connsiteY0" fmla="*/ 2071965 h 1734654"/>
              <a:gd name="connsiteX1" fmla="*/ 2543124 w 3032815"/>
              <a:gd name="connsiteY1" fmla="*/ 2168335 h 1734654"/>
              <a:gd name="connsiteX2" fmla="*/ 2446754 w 3032815"/>
              <a:gd name="connsiteY2" fmla="*/ 2071965 h 1734654"/>
              <a:gd name="connsiteX3" fmla="*/ 2543124 w 3032815"/>
              <a:gd name="connsiteY3" fmla="*/ 1975595 h 1734654"/>
              <a:gd name="connsiteX4" fmla="*/ 2639494 w 3032815"/>
              <a:gd name="connsiteY4" fmla="*/ 2071965 h 1734654"/>
              <a:gd name="connsiteX0" fmla="*/ 2475302 w 3032815"/>
              <a:gd name="connsiteY0" fmla="*/ 1822786 h 1734654"/>
              <a:gd name="connsiteX1" fmla="*/ 2330747 w 3032815"/>
              <a:gd name="connsiteY1" fmla="*/ 1967341 h 1734654"/>
              <a:gd name="connsiteX2" fmla="*/ 2186192 w 3032815"/>
              <a:gd name="connsiteY2" fmla="*/ 1822786 h 1734654"/>
              <a:gd name="connsiteX3" fmla="*/ 2330747 w 3032815"/>
              <a:gd name="connsiteY3" fmla="*/ 1678231 h 1734654"/>
              <a:gd name="connsiteX4" fmla="*/ 2475302 w 3032815"/>
              <a:gd name="connsiteY4" fmla="*/ 1822786 h 1734654"/>
              <a:gd name="connsiteX0" fmla="*/ 329467 w 3032815"/>
              <a:gd name="connsiteY0" fmla="*/ 1051111 h 1734654"/>
              <a:gd name="connsiteX1" fmla="*/ 151640 w 3032815"/>
              <a:gd name="connsiteY1" fmla="*/ 1019109 h 1734654"/>
              <a:gd name="connsiteX2" fmla="*/ 486373 w 3032815"/>
              <a:gd name="connsiteY2" fmla="*/ 1401335 h 1734654"/>
              <a:gd name="connsiteX3" fmla="*/ 408587 w 3032815"/>
              <a:gd name="connsiteY3" fmla="*/ 1416634 h 1734654"/>
              <a:gd name="connsiteX4" fmla="*/ 1156822 w 3032815"/>
              <a:gd name="connsiteY4" fmla="*/ 1569620 h 1734654"/>
              <a:gd name="connsiteX5" fmla="*/ 1109926 w 3032815"/>
              <a:gd name="connsiteY5" fmla="*/ 1499752 h 1734654"/>
              <a:gd name="connsiteX6" fmla="*/ 2023772 w 3032815"/>
              <a:gd name="connsiteY6" fmla="*/ 1395392 h 1734654"/>
              <a:gd name="connsiteX7" fmla="*/ 2005027 w 3032815"/>
              <a:gd name="connsiteY7" fmla="*/ 1472046 h 1734654"/>
              <a:gd name="connsiteX8" fmla="*/ 2395994 w 3032815"/>
              <a:gd name="connsiteY8" fmla="*/ 921695 h 1734654"/>
              <a:gd name="connsiteX9" fmla="*/ 2624227 w 3032815"/>
              <a:gd name="connsiteY9" fmla="*/ 1208234 h 1734654"/>
              <a:gd name="connsiteX10" fmla="*/ 2934388 w 3032815"/>
              <a:gd name="connsiteY10" fmla="*/ 616524 h 1734654"/>
              <a:gd name="connsiteX11" fmla="*/ 2832733 w 3032815"/>
              <a:gd name="connsiteY11" fmla="*/ 723977 h 1734654"/>
              <a:gd name="connsiteX12" fmla="*/ 2690500 w 3032815"/>
              <a:gd name="connsiteY12" fmla="*/ 217875 h 1734654"/>
              <a:gd name="connsiteX13" fmla="*/ 2695835 w 3032815"/>
              <a:gd name="connsiteY13" fmla="*/ 268630 h 1734654"/>
              <a:gd name="connsiteX14" fmla="*/ 2041393 w 3032815"/>
              <a:gd name="connsiteY14" fmla="*/ 158688 h 1734654"/>
              <a:gd name="connsiteX15" fmla="*/ 2093484 w 3032815"/>
              <a:gd name="connsiteY15" fmla="*/ 93960 h 1734654"/>
              <a:gd name="connsiteX16" fmla="*/ 1554387 w 3032815"/>
              <a:gd name="connsiteY16" fmla="*/ 189527 h 1734654"/>
              <a:gd name="connsiteX17" fmla="*/ 1579591 w 3032815"/>
              <a:gd name="connsiteY17" fmla="*/ 133712 h 1734654"/>
              <a:gd name="connsiteX18" fmla="*/ 982856 w 3032815"/>
              <a:gd name="connsiteY18" fmla="*/ 208479 h 1734654"/>
              <a:gd name="connsiteX19" fmla="*/ 1074121 w 3032815"/>
              <a:gd name="connsiteY19" fmla="*/ 262607 h 1734654"/>
              <a:gd name="connsiteX20" fmla="*/ 289732 w 3032815"/>
              <a:gd name="connsiteY20" fmla="*/ 633991 h 1734654"/>
              <a:gd name="connsiteX21" fmla="*/ 273795 w 3032815"/>
              <a:gd name="connsiteY21" fmla="*/ 577013 h 173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32815" h="1734654" extrusionOk="0">
                <a:moveTo>
                  <a:pt x="273795" y="577013"/>
                </a:moveTo>
                <a:cubicBezTo>
                  <a:pt x="255366" y="486358"/>
                  <a:pt x="300240" y="362598"/>
                  <a:pt x="394757" y="277343"/>
                </a:cubicBezTo>
                <a:cubicBezTo>
                  <a:pt x="522153" y="159509"/>
                  <a:pt x="780328" y="128087"/>
                  <a:pt x="983207" y="208881"/>
                </a:cubicBezTo>
                <a:cubicBezTo>
                  <a:pt x="1097561" y="14840"/>
                  <a:pt x="1404417" y="4468"/>
                  <a:pt x="1576502" y="137808"/>
                </a:cubicBezTo>
                <a:cubicBezTo>
                  <a:pt x="1614816" y="69533"/>
                  <a:pt x="1718686" y="33201"/>
                  <a:pt x="1807684" y="8030"/>
                </a:cubicBezTo>
                <a:cubicBezTo>
                  <a:pt x="1913812" y="-5956"/>
                  <a:pt x="2034761" y="24719"/>
                  <a:pt x="2094397" y="99622"/>
                </a:cubicBezTo>
                <a:cubicBezTo>
                  <a:pt x="2189450" y="18091"/>
                  <a:pt x="2361175" y="-26655"/>
                  <a:pt x="2489646" y="27706"/>
                </a:cubicBezTo>
                <a:cubicBezTo>
                  <a:pt x="2579174" y="54324"/>
                  <a:pt x="2659882" y="142382"/>
                  <a:pt x="2690078" y="223898"/>
                </a:cubicBezTo>
                <a:cubicBezTo>
                  <a:pt x="2797593" y="237227"/>
                  <a:pt x="2922477" y="319612"/>
                  <a:pt x="2947306" y="414309"/>
                </a:cubicBezTo>
                <a:cubicBezTo>
                  <a:pt x="2975057" y="479456"/>
                  <a:pt x="2969712" y="556094"/>
                  <a:pt x="2935793" y="620781"/>
                </a:cubicBezTo>
                <a:cubicBezTo>
                  <a:pt x="3029826" y="701265"/>
                  <a:pt x="3058596" y="825558"/>
                  <a:pt x="3019897" y="936472"/>
                </a:cubicBezTo>
                <a:cubicBezTo>
                  <a:pt x="2983727" y="1061728"/>
                  <a:pt x="2799148" y="1182673"/>
                  <a:pt x="2625912" y="1212812"/>
                </a:cubicBezTo>
                <a:cubicBezTo>
                  <a:pt x="2623060" y="1295986"/>
                  <a:pt x="2570029" y="1388634"/>
                  <a:pt x="2484872" y="1449600"/>
                </a:cubicBezTo>
                <a:cubicBezTo>
                  <a:pt x="2334063" y="1553182"/>
                  <a:pt x="2137614" y="1561704"/>
                  <a:pt x="2004676" y="1478270"/>
                </a:cubicBezTo>
                <a:cubicBezTo>
                  <a:pt x="1960620" y="1608810"/>
                  <a:pt x="1815623" y="1682744"/>
                  <a:pt x="1661519" y="1730879"/>
                </a:cubicBezTo>
                <a:cubicBezTo>
                  <a:pt x="1465758" y="1740303"/>
                  <a:pt x="1275358" y="1687724"/>
                  <a:pt x="1156962" y="1576688"/>
                </a:cubicBezTo>
                <a:cubicBezTo>
                  <a:pt x="924428" y="1716588"/>
                  <a:pt x="568840" y="1637753"/>
                  <a:pt x="407464" y="1424343"/>
                </a:cubicBezTo>
                <a:cubicBezTo>
                  <a:pt x="278096" y="1448596"/>
                  <a:pt x="123221" y="1365788"/>
                  <a:pt x="77926" y="1254813"/>
                </a:cubicBezTo>
                <a:cubicBezTo>
                  <a:pt x="61816" y="1169611"/>
                  <a:pt x="77186" y="1087968"/>
                  <a:pt x="148341" y="1025975"/>
                </a:cubicBezTo>
                <a:cubicBezTo>
                  <a:pt x="57527" y="973922"/>
                  <a:pt x="-16200" y="890778"/>
                  <a:pt x="-352" y="791194"/>
                </a:cubicBezTo>
                <a:cubicBezTo>
                  <a:pt x="31211" y="685209"/>
                  <a:pt x="112185" y="596645"/>
                  <a:pt x="271198" y="582514"/>
                </a:cubicBezTo>
                <a:cubicBezTo>
                  <a:pt x="272212" y="580351"/>
                  <a:pt x="272911" y="578840"/>
                  <a:pt x="273795" y="577013"/>
                </a:cubicBezTo>
                <a:close/>
              </a:path>
              <a:path w="3032815" h="1734654" extrusionOk="0">
                <a:moveTo>
                  <a:pt x="2741173" y="2247799"/>
                </a:moveTo>
                <a:cubicBezTo>
                  <a:pt x="2742624" y="2276793"/>
                  <a:pt x="2720024" y="2295878"/>
                  <a:pt x="2692988" y="2295984"/>
                </a:cubicBezTo>
                <a:cubicBezTo>
                  <a:pt x="2664363" y="2295924"/>
                  <a:pt x="2640524" y="2277366"/>
                  <a:pt x="2644803" y="2247799"/>
                </a:cubicBezTo>
                <a:cubicBezTo>
                  <a:pt x="2648289" y="2222925"/>
                  <a:pt x="2666216" y="2199912"/>
                  <a:pt x="2692988" y="2199614"/>
                </a:cubicBezTo>
                <a:cubicBezTo>
                  <a:pt x="2722910" y="2199674"/>
                  <a:pt x="2744498" y="2218983"/>
                  <a:pt x="2741173" y="2247799"/>
                </a:cubicBezTo>
                <a:close/>
              </a:path>
              <a:path w="3032815" h="1734654" extrusionOk="0">
                <a:moveTo>
                  <a:pt x="2639494" y="2071965"/>
                </a:moveTo>
                <a:cubicBezTo>
                  <a:pt x="2645927" y="2129573"/>
                  <a:pt x="2597097" y="2167713"/>
                  <a:pt x="2543124" y="2168335"/>
                </a:cubicBezTo>
                <a:cubicBezTo>
                  <a:pt x="2492241" y="2164276"/>
                  <a:pt x="2448890" y="2125302"/>
                  <a:pt x="2446754" y="2071965"/>
                </a:cubicBezTo>
                <a:cubicBezTo>
                  <a:pt x="2451949" y="2014525"/>
                  <a:pt x="2488086" y="1973056"/>
                  <a:pt x="2543124" y="1975595"/>
                </a:cubicBezTo>
                <a:cubicBezTo>
                  <a:pt x="2596346" y="1979434"/>
                  <a:pt x="2639055" y="2020106"/>
                  <a:pt x="2639494" y="2071965"/>
                </a:cubicBezTo>
                <a:close/>
              </a:path>
              <a:path w="3032815" h="1734654" extrusionOk="0">
                <a:moveTo>
                  <a:pt x="2475302" y="1822786"/>
                </a:moveTo>
                <a:cubicBezTo>
                  <a:pt x="2476285" y="1903703"/>
                  <a:pt x="2414633" y="1960262"/>
                  <a:pt x="2330747" y="1967341"/>
                </a:cubicBezTo>
                <a:cubicBezTo>
                  <a:pt x="2250346" y="1956957"/>
                  <a:pt x="2187554" y="1915718"/>
                  <a:pt x="2186192" y="1822786"/>
                </a:cubicBezTo>
                <a:cubicBezTo>
                  <a:pt x="2199063" y="1749481"/>
                  <a:pt x="2249567" y="1675568"/>
                  <a:pt x="2330747" y="1678231"/>
                </a:cubicBezTo>
                <a:cubicBezTo>
                  <a:pt x="2425645" y="1674961"/>
                  <a:pt x="2474880" y="1744135"/>
                  <a:pt x="2475302" y="1822786"/>
                </a:cubicBezTo>
                <a:close/>
              </a:path>
              <a:path w="3032815" h="1734654" fill="none" extrusionOk="0">
                <a:moveTo>
                  <a:pt x="329467" y="1051111"/>
                </a:moveTo>
                <a:cubicBezTo>
                  <a:pt x="269673" y="1065867"/>
                  <a:pt x="202566" y="1046379"/>
                  <a:pt x="151640" y="1019109"/>
                </a:cubicBezTo>
                <a:moveTo>
                  <a:pt x="486373" y="1401335"/>
                </a:moveTo>
                <a:cubicBezTo>
                  <a:pt x="460278" y="1410085"/>
                  <a:pt x="434090" y="1413669"/>
                  <a:pt x="408587" y="1416634"/>
                </a:cubicBezTo>
                <a:moveTo>
                  <a:pt x="1156822" y="1569620"/>
                </a:moveTo>
                <a:cubicBezTo>
                  <a:pt x="1137202" y="1551555"/>
                  <a:pt x="1121144" y="1527679"/>
                  <a:pt x="1109926" y="1499752"/>
                </a:cubicBezTo>
                <a:moveTo>
                  <a:pt x="2023772" y="1395392"/>
                </a:moveTo>
                <a:cubicBezTo>
                  <a:pt x="2021966" y="1424585"/>
                  <a:pt x="2015043" y="1446655"/>
                  <a:pt x="2005027" y="1472046"/>
                </a:cubicBezTo>
                <a:moveTo>
                  <a:pt x="2395994" y="921695"/>
                </a:moveTo>
                <a:cubicBezTo>
                  <a:pt x="2533947" y="980888"/>
                  <a:pt x="2609395" y="1068926"/>
                  <a:pt x="2624227" y="1208234"/>
                </a:cubicBezTo>
                <a:moveTo>
                  <a:pt x="2934388" y="616524"/>
                </a:moveTo>
                <a:cubicBezTo>
                  <a:pt x="2906535" y="657114"/>
                  <a:pt x="2881012" y="700422"/>
                  <a:pt x="2832733" y="723977"/>
                </a:cubicBezTo>
                <a:moveTo>
                  <a:pt x="2690500" y="217875"/>
                </a:moveTo>
                <a:cubicBezTo>
                  <a:pt x="2694320" y="234208"/>
                  <a:pt x="2698452" y="252185"/>
                  <a:pt x="2695835" y="268630"/>
                </a:cubicBezTo>
                <a:moveTo>
                  <a:pt x="2041393" y="158688"/>
                </a:moveTo>
                <a:cubicBezTo>
                  <a:pt x="2055172" y="134741"/>
                  <a:pt x="2073756" y="112868"/>
                  <a:pt x="2093484" y="93960"/>
                </a:cubicBezTo>
                <a:moveTo>
                  <a:pt x="1554387" y="189527"/>
                </a:moveTo>
                <a:cubicBezTo>
                  <a:pt x="1558048" y="167242"/>
                  <a:pt x="1566262" y="151353"/>
                  <a:pt x="1579591" y="133712"/>
                </a:cubicBezTo>
                <a:moveTo>
                  <a:pt x="982856" y="208479"/>
                </a:moveTo>
                <a:cubicBezTo>
                  <a:pt x="1012902" y="225272"/>
                  <a:pt x="1050836" y="239058"/>
                  <a:pt x="1074121" y="262607"/>
                </a:cubicBezTo>
                <a:moveTo>
                  <a:pt x="289732" y="633991"/>
                </a:moveTo>
                <a:cubicBezTo>
                  <a:pt x="283487" y="616103"/>
                  <a:pt x="276892" y="596125"/>
                  <a:pt x="273795" y="577013"/>
                </a:cubicBezTo>
              </a:path>
            </a:pathLst>
          </a:custGeom>
          <a:noFill/>
          <a:ln w="38100">
            <a:solidFill>
              <a:srgbClr val="7030A0"/>
            </a:solidFill>
            <a:extLst>
              <a:ext uri="{C807C97D-BFC1-408E-A445-0C87EB9F89A2}">
                <ask:lineSketchStyleProps xmlns:ask="http://schemas.microsoft.com/office/drawing/2018/sketchyshapes" sd="923321662">
                  <a:prstGeom prst="cloudCallout">
                    <a:avLst>
                      <a:gd name="adj1" fmla="val 38795"/>
                      <a:gd name="adj2" fmla="val 795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545103" y="3794322"/>
            <a:ext cx="2297869" cy="1200329"/>
          </a:xfrm>
          <a:prstGeom prst="rect">
            <a:avLst/>
          </a:prstGeom>
          <a:noFill/>
        </p:spPr>
        <p:txBody>
          <a:bodyPr wrap="square">
            <a:spAutoFit/>
          </a:bodyPr>
          <a:lstStyle/>
          <a:p>
            <a:r>
              <a:rPr lang="fr-FR" i="1" dirty="0">
                <a:solidFill>
                  <a:schemeClr val="tx1">
                    <a:lumMod val="95000"/>
                    <a:lumOff val="5000"/>
                  </a:schemeClr>
                </a:solidFill>
              </a:rPr>
              <a:t>Écoutez-moi, s'il vous plaît, car il est important pour moi que vous compreniez.</a:t>
            </a:r>
          </a:p>
        </p:txBody>
      </p:sp>
      <p:sp>
        <p:nvSpPr>
          <p:cNvPr id="28" name="TextBox 27">
            <a:extLst>
              <a:ext uri="{FF2B5EF4-FFF2-40B4-BE49-F238E27FC236}">
                <a16:creationId xmlns:a16="http://schemas.microsoft.com/office/drawing/2014/main" id="{E6755D64-28E9-4778-BDCD-BF5D2ED21290}"/>
              </a:ext>
            </a:extLst>
          </p:cNvPr>
          <p:cNvSpPr txBox="1"/>
          <p:nvPr/>
        </p:nvSpPr>
        <p:spPr>
          <a:xfrm>
            <a:off x="3473514" y="4187332"/>
            <a:ext cx="2199640" cy="646331"/>
          </a:xfrm>
          <a:prstGeom prst="rect">
            <a:avLst/>
          </a:prstGeom>
          <a:noFill/>
        </p:spPr>
        <p:txBody>
          <a:bodyPr wrap="square">
            <a:spAutoFit/>
          </a:bodyPr>
          <a:lstStyle/>
          <a:p>
            <a:r>
              <a:rPr lang="fr-FR" i="1" dirty="0">
                <a:solidFill>
                  <a:schemeClr val="tx1">
                    <a:lumMod val="95000"/>
                    <a:lumOff val="5000"/>
                  </a:schemeClr>
                </a:solidFill>
              </a:rPr>
              <a:t>J'aimerais avoir votre avis sincère sur ...</a:t>
            </a:r>
          </a:p>
        </p:txBody>
      </p:sp>
      <p:sp>
        <p:nvSpPr>
          <p:cNvPr id="32" name="TextBox 31">
            <a:extLst>
              <a:ext uri="{FF2B5EF4-FFF2-40B4-BE49-F238E27FC236}">
                <a16:creationId xmlns:a16="http://schemas.microsoft.com/office/drawing/2014/main" id="{AA2499E5-284A-4D07-A45C-2E1ABD9BC0F0}"/>
              </a:ext>
            </a:extLst>
          </p:cNvPr>
          <p:cNvSpPr txBox="1"/>
          <p:nvPr/>
        </p:nvSpPr>
        <p:spPr>
          <a:xfrm>
            <a:off x="6036819" y="3929382"/>
            <a:ext cx="2665166" cy="1200329"/>
          </a:xfrm>
          <a:prstGeom prst="rect">
            <a:avLst/>
          </a:prstGeom>
          <a:noFill/>
        </p:spPr>
        <p:txBody>
          <a:bodyPr wrap="square">
            <a:spAutoFit/>
          </a:bodyPr>
          <a:lstStyle/>
          <a:p>
            <a:r>
              <a:rPr lang="fr-FR" i="1" dirty="0">
                <a:solidFill>
                  <a:schemeClr val="tx1">
                    <a:lumMod val="95000"/>
                    <a:lumOff val="5000"/>
                  </a:schemeClr>
                </a:solidFill>
              </a:rPr>
              <a:t>J'ai besoin de plus d'informations pour pouvoir me faire une opinion.</a:t>
            </a:r>
          </a:p>
        </p:txBody>
      </p:sp>
      <p:sp>
        <p:nvSpPr>
          <p:cNvPr id="36" name="TextBox 35">
            <a:extLst>
              <a:ext uri="{FF2B5EF4-FFF2-40B4-BE49-F238E27FC236}">
                <a16:creationId xmlns:a16="http://schemas.microsoft.com/office/drawing/2014/main" id="{90E9E615-5AE2-47F4-BEF9-320756D964F3}"/>
              </a:ext>
            </a:extLst>
          </p:cNvPr>
          <p:cNvSpPr txBox="1"/>
          <p:nvPr/>
        </p:nvSpPr>
        <p:spPr>
          <a:xfrm>
            <a:off x="9171154" y="4019461"/>
            <a:ext cx="2096230" cy="1477328"/>
          </a:xfrm>
          <a:prstGeom prst="rect">
            <a:avLst/>
          </a:prstGeom>
          <a:noFill/>
        </p:spPr>
        <p:txBody>
          <a:bodyPr wrap="square">
            <a:spAutoFit/>
          </a:bodyPr>
          <a:lstStyle/>
          <a:p>
            <a:r>
              <a:rPr lang="fr-FR" i="1" dirty="0">
                <a:solidFill>
                  <a:schemeClr val="tx1">
                    <a:lumMod val="95000"/>
                    <a:lumOff val="5000"/>
                  </a:schemeClr>
                </a:solidFill>
              </a:rPr>
              <a:t>Je suis très contrarié en ce moment parce que cette question me tient vraiment à cœur.</a:t>
            </a:r>
          </a:p>
        </p:txBody>
      </p:sp>
      <p:sp>
        <p:nvSpPr>
          <p:cNvPr id="19" name="Φυσαλίδα ομιλίας: Ορθογώνιο με στρογγυλεμένες γωνίες 18">
            <a:extLst>
              <a:ext uri="{FF2B5EF4-FFF2-40B4-BE49-F238E27FC236}">
                <a16:creationId xmlns:a16="http://schemas.microsoft.com/office/drawing/2014/main" id="{69B0D35D-7BC5-4D51-8F55-40A71E24C4CE}"/>
              </a:ext>
            </a:extLst>
          </p:cNvPr>
          <p:cNvSpPr/>
          <p:nvPr/>
        </p:nvSpPr>
        <p:spPr>
          <a:xfrm rot="190154">
            <a:off x="4977198" y="5433412"/>
            <a:ext cx="2189701" cy="1243381"/>
          </a:xfrm>
          <a:custGeom>
            <a:avLst/>
            <a:gdLst>
              <a:gd name="connsiteX0" fmla="*/ 0 w 2189701"/>
              <a:gd name="connsiteY0" fmla="*/ 207234 h 1243381"/>
              <a:gd name="connsiteX1" fmla="*/ 207234 w 2189701"/>
              <a:gd name="connsiteY1" fmla="*/ 0 h 1243381"/>
              <a:gd name="connsiteX2" fmla="*/ 364950 w 2189701"/>
              <a:gd name="connsiteY2" fmla="*/ 0 h 1243381"/>
              <a:gd name="connsiteX3" fmla="*/ 364950 w 2189701"/>
              <a:gd name="connsiteY3" fmla="*/ 0 h 1243381"/>
              <a:gd name="connsiteX4" fmla="*/ 912375 w 2189701"/>
              <a:gd name="connsiteY4" fmla="*/ 0 h 1243381"/>
              <a:gd name="connsiteX5" fmla="*/ 1415318 w 2189701"/>
              <a:gd name="connsiteY5" fmla="*/ 0 h 1243381"/>
              <a:gd name="connsiteX6" fmla="*/ 1982467 w 2189701"/>
              <a:gd name="connsiteY6" fmla="*/ 0 h 1243381"/>
              <a:gd name="connsiteX7" fmla="*/ 2189701 w 2189701"/>
              <a:gd name="connsiteY7" fmla="*/ 207234 h 1243381"/>
              <a:gd name="connsiteX8" fmla="*/ 2189701 w 2189701"/>
              <a:gd name="connsiteY8" fmla="*/ 725306 h 1243381"/>
              <a:gd name="connsiteX9" fmla="*/ 2189701 w 2189701"/>
              <a:gd name="connsiteY9" fmla="*/ 725306 h 1243381"/>
              <a:gd name="connsiteX10" fmla="*/ 2189701 w 2189701"/>
              <a:gd name="connsiteY10" fmla="*/ 1036151 h 1243381"/>
              <a:gd name="connsiteX11" fmla="*/ 2189701 w 2189701"/>
              <a:gd name="connsiteY11" fmla="*/ 1036147 h 1243381"/>
              <a:gd name="connsiteX12" fmla="*/ 1982467 w 2189701"/>
              <a:gd name="connsiteY12" fmla="*/ 1243381 h 1243381"/>
              <a:gd name="connsiteX13" fmla="*/ 1468823 w 2189701"/>
              <a:gd name="connsiteY13" fmla="*/ 1243381 h 1243381"/>
              <a:gd name="connsiteX14" fmla="*/ 912375 w 2189701"/>
              <a:gd name="connsiteY14" fmla="*/ 1243381 h 1243381"/>
              <a:gd name="connsiteX15" fmla="*/ 638670 w 2189701"/>
              <a:gd name="connsiteY15" fmla="*/ 1398804 h 1243381"/>
              <a:gd name="connsiteX16" fmla="*/ 364950 w 2189701"/>
              <a:gd name="connsiteY16" fmla="*/ 1243381 h 1243381"/>
              <a:gd name="connsiteX17" fmla="*/ 207234 w 2189701"/>
              <a:gd name="connsiteY17" fmla="*/ 1243381 h 1243381"/>
              <a:gd name="connsiteX18" fmla="*/ 0 w 2189701"/>
              <a:gd name="connsiteY18" fmla="*/ 1036147 h 1243381"/>
              <a:gd name="connsiteX19" fmla="*/ 0 w 2189701"/>
              <a:gd name="connsiteY19" fmla="*/ 1036151 h 1243381"/>
              <a:gd name="connsiteX20" fmla="*/ 0 w 2189701"/>
              <a:gd name="connsiteY20" fmla="*/ 725306 h 1243381"/>
              <a:gd name="connsiteX21" fmla="*/ 0 w 2189701"/>
              <a:gd name="connsiteY21" fmla="*/ 725306 h 1243381"/>
              <a:gd name="connsiteX22" fmla="*/ 0 w 2189701"/>
              <a:gd name="connsiteY22" fmla="*/ 207234 h 12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243381" extrusionOk="0">
                <a:moveTo>
                  <a:pt x="0" y="207234"/>
                </a:moveTo>
                <a:cubicBezTo>
                  <a:pt x="19423" y="110106"/>
                  <a:pt x="94864" y="2462"/>
                  <a:pt x="207234" y="0"/>
                </a:cubicBezTo>
                <a:cubicBezTo>
                  <a:pt x="271179" y="5454"/>
                  <a:pt x="310255" y="5707"/>
                  <a:pt x="364950" y="0"/>
                </a:cubicBezTo>
                <a:lnTo>
                  <a:pt x="364950" y="0"/>
                </a:lnTo>
                <a:cubicBezTo>
                  <a:pt x="593537" y="-7264"/>
                  <a:pt x="657505" y="-6527"/>
                  <a:pt x="912375" y="0"/>
                </a:cubicBezTo>
                <a:cubicBezTo>
                  <a:pt x="1024097" y="490"/>
                  <a:pt x="1222797" y="1084"/>
                  <a:pt x="1415318" y="0"/>
                </a:cubicBezTo>
                <a:cubicBezTo>
                  <a:pt x="1607839" y="-1084"/>
                  <a:pt x="1713174" y="-8432"/>
                  <a:pt x="1982467" y="0"/>
                </a:cubicBezTo>
                <a:cubicBezTo>
                  <a:pt x="2115187" y="4894"/>
                  <a:pt x="2194526" y="92921"/>
                  <a:pt x="2189701" y="207234"/>
                </a:cubicBezTo>
                <a:cubicBezTo>
                  <a:pt x="2199332" y="390232"/>
                  <a:pt x="2178621" y="582295"/>
                  <a:pt x="2189701" y="725306"/>
                </a:cubicBezTo>
                <a:lnTo>
                  <a:pt x="2189701" y="725306"/>
                </a:lnTo>
                <a:cubicBezTo>
                  <a:pt x="2194992" y="822087"/>
                  <a:pt x="2178476" y="954453"/>
                  <a:pt x="2189701" y="1036151"/>
                </a:cubicBezTo>
                <a:lnTo>
                  <a:pt x="2189701" y="1036147"/>
                </a:lnTo>
                <a:cubicBezTo>
                  <a:pt x="2200786" y="1150657"/>
                  <a:pt x="2087777" y="1265252"/>
                  <a:pt x="1982467" y="1243381"/>
                </a:cubicBezTo>
                <a:cubicBezTo>
                  <a:pt x="1830954" y="1246604"/>
                  <a:pt x="1675551" y="1231812"/>
                  <a:pt x="1468823" y="1243381"/>
                </a:cubicBezTo>
                <a:cubicBezTo>
                  <a:pt x="1262095" y="1254950"/>
                  <a:pt x="1084890" y="1248298"/>
                  <a:pt x="912375" y="1243381"/>
                </a:cubicBezTo>
                <a:cubicBezTo>
                  <a:pt x="859737" y="1288833"/>
                  <a:pt x="711885" y="1361879"/>
                  <a:pt x="638670" y="1398804"/>
                </a:cubicBezTo>
                <a:cubicBezTo>
                  <a:pt x="577542" y="1350041"/>
                  <a:pt x="462669" y="1297051"/>
                  <a:pt x="364950" y="1243381"/>
                </a:cubicBezTo>
                <a:cubicBezTo>
                  <a:pt x="330172" y="1236138"/>
                  <a:pt x="254848" y="1247107"/>
                  <a:pt x="207234" y="1243381"/>
                </a:cubicBezTo>
                <a:cubicBezTo>
                  <a:pt x="111369" y="1243638"/>
                  <a:pt x="18882" y="1153517"/>
                  <a:pt x="0" y="1036147"/>
                </a:cubicBezTo>
                <a:lnTo>
                  <a:pt x="0" y="1036151"/>
                </a:lnTo>
                <a:cubicBezTo>
                  <a:pt x="1527" y="910383"/>
                  <a:pt x="14758" y="820687"/>
                  <a:pt x="0" y="725306"/>
                </a:cubicBezTo>
                <a:lnTo>
                  <a:pt x="0" y="725306"/>
                </a:lnTo>
                <a:cubicBezTo>
                  <a:pt x="13687" y="590878"/>
                  <a:pt x="-2793" y="462430"/>
                  <a:pt x="0" y="207234"/>
                </a:cubicBezTo>
                <a:close/>
              </a:path>
            </a:pathLst>
          </a:custGeom>
          <a:noFill/>
          <a:ln w="38100">
            <a:solidFill>
              <a:srgbClr val="7030A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5" name="TextBox 24">
            <a:extLst>
              <a:ext uri="{FF2B5EF4-FFF2-40B4-BE49-F238E27FC236}">
                <a16:creationId xmlns:a16="http://schemas.microsoft.com/office/drawing/2014/main" id="{931F21CC-0333-43D9-9CC0-38D86803A4E1}"/>
              </a:ext>
            </a:extLst>
          </p:cNvPr>
          <p:cNvSpPr txBox="1"/>
          <p:nvPr/>
        </p:nvSpPr>
        <p:spPr>
          <a:xfrm>
            <a:off x="5137155" y="5564495"/>
            <a:ext cx="2096230" cy="923330"/>
          </a:xfrm>
          <a:prstGeom prst="rect">
            <a:avLst/>
          </a:prstGeom>
          <a:noFill/>
        </p:spPr>
        <p:txBody>
          <a:bodyPr wrap="square">
            <a:spAutoFit/>
          </a:bodyPr>
          <a:lstStyle/>
          <a:p>
            <a:r>
              <a:rPr lang="fr-FR" i="1" dirty="0">
                <a:solidFill>
                  <a:schemeClr val="tx1">
                    <a:lumMod val="95000"/>
                    <a:lumOff val="5000"/>
                  </a:schemeClr>
                </a:solidFill>
              </a:rPr>
              <a:t>Pour que je me sente entendu, j'ai besoin ...</a:t>
            </a:r>
          </a:p>
        </p:txBody>
      </p:sp>
    </p:spTree>
    <p:extLst>
      <p:ext uri="{BB962C8B-B14F-4D97-AF65-F5344CB8AC3E}">
        <p14:creationId xmlns:p14="http://schemas.microsoft.com/office/powerpoint/2010/main" val="1027725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B227263-3D72-4A1D-9968-A92483073B35}"/>
              </a:ext>
            </a:extLst>
          </p:cNvPr>
          <p:cNvSpPr>
            <a:spLocks noGrp="1"/>
          </p:cNvSpPr>
          <p:nvPr>
            <p:ph type="title"/>
          </p:nvPr>
        </p:nvSpPr>
        <p:spPr/>
        <p:txBody>
          <a:bodyPr/>
          <a:lstStyle/>
          <a:p>
            <a:r>
              <a:rPr lang="fr-FR" dirty="0"/>
              <a:t>Comment formuler les besoins de liberté</a:t>
            </a:r>
          </a:p>
        </p:txBody>
      </p:sp>
      <p:sp>
        <p:nvSpPr>
          <p:cNvPr id="4" name="Φυσαλίδα ομιλίας: Ορθογώνιο 3">
            <a:extLst>
              <a:ext uri="{FF2B5EF4-FFF2-40B4-BE49-F238E27FC236}">
                <a16:creationId xmlns:a16="http://schemas.microsoft.com/office/drawing/2014/main" id="{C5BD707A-FAE6-4D7F-B195-9D7EC188B235}"/>
              </a:ext>
            </a:extLst>
          </p:cNvPr>
          <p:cNvSpPr/>
          <p:nvPr/>
        </p:nvSpPr>
        <p:spPr>
          <a:xfrm rot="21175445">
            <a:off x="460512" y="1862676"/>
            <a:ext cx="2352538" cy="909784"/>
          </a:xfrm>
          <a:custGeom>
            <a:avLst/>
            <a:gdLst>
              <a:gd name="connsiteX0" fmla="*/ 0 w 2352538"/>
              <a:gd name="connsiteY0" fmla="*/ 0 h 909784"/>
              <a:gd name="connsiteX1" fmla="*/ 392090 w 2352538"/>
              <a:gd name="connsiteY1" fmla="*/ 0 h 909784"/>
              <a:gd name="connsiteX2" fmla="*/ 392090 w 2352538"/>
              <a:gd name="connsiteY2" fmla="*/ 0 h 909784"/>
              <a:gd name="connsiteX3" fmla="*/ 980224 w 2352538"/>
              <a:gd name="connsiteY3" fmla="*/ 0 h 909784"/>
              <a:gd name="connsiteX4" fmla="*/ 1680104 w 2352538"/>
              <a:gd name="connsiteY4" fmla="*/ 0 h 909784"/>
              <a:gd name="connsiteX5" fmla="*/ 2352538 w 2352538"/>
              <a:gd name="connsiteY5" fmla="*/ 0 h 909784"/>
              <a:gd name="connsiteX6" fmla="*/ 2352538 w 2352538"/>
              <a:gd name="connsiteY6" fmla="*/ 530707 h 909784"/>
              <a:gd name="connsiteX7" fmla="*/ 2352538 w 2352538"/>
              <a:gd name="connsiteY7" fmla="*/ 530707 h 909784"/>
              <a:gd name="connsiteX8" fmla="*/ 2352538 w 2352538"/>
              <a:gd name="connsiteY8" fmla="*/ 758153 h 909784"/>
              <a:gd name="connsiteX9" fmla="*/ 2352538 w 2352538"/>
              <a:gd name="connsiteY9" fmla="*/ 909784 h 909784"/>
              <a:gd name="connsiteX10" fmla="*/ 1707550 w 2352538"/>
              <a:gd name="connsiteY10" fmla="*/ 909784 h 909784"/>
              <a:gd name="connsiteX11" fmla="*/ 980224 w 2352538"/>
              <a:gd name="connsiteY11" fmla="*/ 909784 h 909784"/>
              <a:gd name="connsiteX12" fmla="*/ 686165 w 2352538"/>
              <a:gd name="connsiteY12" fmla="*/ 1023507 h 909784"/>
              <a:gd name="connsiteX13" fmla="*/ 392090 w 2352538"/>
              <a:gd name="connsiteY13" fmla="*/ 909784 h 909784"/>
              <a:gd name="connsiteX14" fmla="*/ 0 w 2352538"/>
              <a:gd name="connsiteY14" fmla="*/ 909784 h 909784"/>
              <a:gd name="connsiteX15" fmla="*/ 0 w 2352538"/>
              <a:gd name="connsiteY15" fmla="*/ 758153 h 909784"/>
              <a:gd name="connsiteX16" fmla="*/ 0 w 2352538"/>
              <a:gd name="connsiteY16" fmla="*/ 530707 h 909784"/>
              <a:gd name="connsiteX17" fmla="*/ 0 w 2352538"/>
              <a:gd name="connsiteY17" fmla="*/ 530707 h 909784"/>
              <a:gd name="connsiteX18" fmla="*/ 0 w 2352538"/>
              <a:gd name="connsiteY18" fmla="*/ 0 h 90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2538" h="909784" extrusionOk="0">
                <a:moveTo>
                  <a:pt x="0" y="0"/>
                </a:moveTo>
                <a:cubicBezTo>
                  <a:pt x="100477" y="17890"/>
                  <a:pt x="291477" y="2435"/>
                  <a:pt x="392090" y="0"/>
                </a:cubicBezTo>
                <a:lnTo>
                  <a:pt x="392090" y="0"/>
                </a:lnTo>
                <a:cubicBezTo>
                  <a:pt x="567675" y="-9800"/>
                  <a:pt x="742520" y="6562"/>
                  <a:pt x="980224" y="0"/>
                </a:cubicBezTo>
                <a:cubicBezTo>
                  <a:pt x="1158804" y="26572"/>
                  <a:pt x="1486291" y="7226"/>
                  <a:pt x="1680104" y="0"/>
                </a:cubicBezTo>
                <a:cubicBezTo>
                  <a:pt x="1873917" y="-7226"/>
                  <a:pt x="2169343" y="-26771"/>
                  <a:pt x="2352538" y="0"/>
                </a:cubicBezTo>
                <a:cubicBezTo>
                  <a:pt x="2328877" y="261776"/>
                  <a:pt x="2342185" y="359895"/>
                  <a:pt x="2352538" y="530707"/>
                </a:cubicBezTo>
                <a:lnTo>
                  <a:pt x="2352538" y="530707"/>
                </a:lnTo>
                <a:cubicBezTo>
                  <a:pt x="2355568" y="600870"/>
                  <a:pt x="2341760" y="645393"/>
                  <a:pt x="2352538" y="758153"/>
                </a:cubicBezTo>
                <a:cubicBezTo>
                  <a:pt x="2346561" y="791647"/>
                  <a:pt x="2352305" y="879400"/>
                  <a:pt x="2352538" y="909784"/>
                </a:cubicBezTo>
                <a:cubicBezTo>
                  <a:pt x="2176200" y="903586"/>
                  <a:pt x="2000781" y="924009"/>
                  <a:pt x="1707550" y="909784"/>
                </a:cubicBezTo>
                <a:cubicBezTo>
                  <a:pt x="1414319" y="895559"/>
                  <a:pt x="1309093" y="921891"/>
                  <a:pt x="980224" y="909784"/>
                </a:cubicBezTo>
                <a:cubicBezTo>
                  <a:pt x="899050" y="935369"/>
                  <a:pt x="751885" y="985294"/>
                  <a:pt x="686165" y="1023507"/>
                </a:cubicBezTo>
                <a:cubicBezTo>
                  <a:pt x="557939" y="962565"/>
                  <a:pt x="509369" y="945999"/>
                  <a:pt x="392090" y="909784"/>
                </a:cubicBezTo>
                <a:cubicBezTo>
                  <a:pt x="282505" y="900974"/>
                  <a:pt x="139541" y="892560"/>
                  <a:pt x="0" y="909784"/>
                </a:cubicBezTo>
                <a:cubicBezTo>
                  <a:pt x="704" y="870227"/>
                  <a:pt x="5727" y="802915"/>
                  <a:pt x="0" y="758153"/>
                </a:cubicBezTo>
                <a:cubicBezTo>
                  <a:pt x="9938" y="682461"/>
                  <a:pt x="868" y="604869"/>
                  <a:pt x="0" y="530707"/>
                </a:cubicBezTo>
                <a:lnTo>
                  <a:pt x="0" y="530707"/>
                </a:lnTo>
                <a:cubicBezTo>
                  <a:pt x="-8045" y="411307"/>
                  <a:pt x="21511" y="173817"/>
                  <a:pt x="0" y="0"/>
                </a:cubicBezTo>
                <a:close/>
              </a:path>
            </a:pathLst>
          </a:custGeom>
          <a:noFill/>
          <a:ln w="38100">
            <a:solidFill>
              <a:srgbClr val="00B0F0"/>
            </a:solidFill>
            <a:extLst>
              <a:ext uri="{C807C97D-BFC1-408E-A445-0C87EB9F89A2}">
                <ask:lineSketchStyleProps xmlns:ask="http://schemas.microsoft.com/office/drawing/2018/sketchyshapes" sd="856936712">
                  <a:prstGeom prst="wedge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5" name="Φυσαλίδα ομιλίας: Ορθογώνιο με στρογγυλεμένες γωνίες 4">
            <a:extLst>
              <a:ext uri="{FF2B5EF4-FFF2-40B4-BE49-F238E27FC236}">
                <a16:creationId xmlns:a16="http://schemas.microsoft.com/office/drawing/2014/main" id="{E201CE60-AFC8-4425-A8FD-B6F30D79DF7B}"/>
              </a:ext>
            </a:extLst>
          </p:cNvPr>
          <p:cNvSpPr/>
          <p:nvPr/>
        </p:nvSpPr>
        <p:spPr>
          <a:xfrm rot="609269">
            <a:off x="3152085" y="1677324"/>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6" name="Φυσαλίδα ομιλίας: Έλλειψη 5">
            <a:extLst>
              <a:ext uri="{FF2B5EF4-FFF2-40B4-BE49-F238E27FC236}">
                <a16:creationId xmlns:a16="http://schemas.microsoft.com/office/drawing/2014/main" id="{09CDF006-4872-4BA4-B7BC-238842C84365}"/>
              </a:ext>
            </a:extLst>
          </p:cNvPr>
          <p:cNvSpPr/>
          <p:nvPr/>
        </p:nvSpPr>
        <p:spPr>
          <a:xfrm>
            <a:off x="5650064" y="1827690"/>
            <a:ext cx="2477605" cy="1496846"/>
          </a:xfrm>
          <a:custGeom>
            <a:avLst/>
            <a:gdLst>
              <a:gd name="connsiteX0" fmla="*/ 722643 w 2477605"/>
              <a:gd name="connsiteY0" fmla="*/ 1683952 h 1496846"/>
              <a:gd name="connsiteX1" fmla="*/ 630017 w 2477605"/>
              <a:gd name="connsiteY1" fmla="*/ 1400237 h 1496846"/>
              <a:gd name="connsiteX2" fmla="*/ 435237 w 2477605"/>
              <a:gd name="connsiteY2" fmla="*/ 178816 h 1496846"/>
              <a:gd name="connsiteX3" fmla="*/ 1612142 w 2477605"/>
              <a:gd name="connsiteY3" fmla="*/ 34796 h 1496846"/>
              <a:gd name="connsiteX4" fmla="*/ 2301413 w 2477605"/>
              <a:gd name="connsiteY4" fmla="*/ 1133135 h 1496846"/>
              <a:gd name="connsiteX5" fmla="*/ 1078507 w 2477605"/>
              <a:gd name="connsiteY5" fmla="*/ 1490554 h 1496846"/>
              <a:gd name="connsiteX6" fmla="*/ 722643 w 2477605"/>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605" h="1496846" extrusionOk="0">
                <a:moveTo>
                  <a:pt x="722643" y="1683952"/>
                </a:moveTo>
                <a:cubicBezTo>
                  <a:pt x="712759" y="1609242"/>
                  <a:pt x="681980" y="1514707"/>
                  <a:pt x="630017" y="1400237"/>
                </a:cubicBezTo>
                <a:cubicBezTo>
                  <a:pt x="-68327" y="1249060"/>
                  <a:pt x="-222500" y="557126"/>
                  <a:pt x="435237" y="178816"/>
                </a:cubicBezTo>
                <a:cubicBezTo>
                  <a:pt x="708817" y="36715"/>
                  <a:pt x="1265305" y="-55525"/>
                  <a:pt x="1612142" y="34796"/>
                </a:cubicBezTo>
                <a:cubicBezTo>
                  <a:pt x="2324369" y="109144"/>
                  <a:pt x="2595596" y="652824"/>
                  <a:pt x="2301413" y="1133135"/>
                </a:cubicBezTo>
                <a:cubicBezTo>
                  <a:pt x="2037603" y="1348012"/>
                  <a:pt x="1552733" y="1506120"/>
                  <a:pt x="1078507" y="1490554"/>
                </a:cubicBezTo>
                <a:cubicBezTo>
                  <a:pt x="1002799" y="1530817"/>
                  <a:pt x="808189" y="1646161"/>
                  <a:pt x="722643" y="1683952"/>
                </a:cubicBezTo>
                <a:close/>
              </a:path>
            </a:pathLst>
          </a:custGeom>
          <a:noFill/>
          <a:ln w="38100">
            <a:solidFill>
              <a:srgbClr val="00B0F0"/>
            </a:solidFill>
            <a:extLst>
              <a:ext uri="{C807C97D-BFC1-408E-A445-0C87EB9F89A2}">
                <ask:lineSketchStyleProps xmlns:ask="http://schemas.microsoft.com/office/drawing/2018/sketchyshapes" sd="2304860981">
                  <a:prstGeom prst="wedgeEllipse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7" name="Φυσαλίδα σκέψης: Σύννεφο 6">
            <a:extLst>
              <a:ext uri="{FF2B5EF4-FFF2-40B4-BE49-F238E27FC236}">
                <a16:creationId xmlns:a16="http://schemas.microsoft.com/office/drawing/2014/main" id="{A9096AED-6AE5-4DE8-9ED4-733C55D96B58}"/>
              </a:ext>
            </a:extLst>
          </p:cNvPr>
          <p:cNvSpPr/>
          <p:nvPr/>
        </p:nvSpPr>
        <p:spPr>
          <a:xfrm>
            <a:off x="8701985" y="1807979"/>
            <a:ext cx="2477605" cy="1818751"/>
          </a:xfrm>
          <a:custGeom>
            <a:avLst/>
            <a:gdLst>
              <a:gd name="connsiteX0" fmla="*/ 223672 w 2477605"/>
              <a:gd name="connsiteY0" fmla="*/ 604987 h 1818751"/>
              <a:gd name="connsiteX1" fmla="*/ 322490 w 2477605"/>
              <a:gd name="connsiteY1" fmla="*/ 290789 h 1818751"/>
              <a:gd name="connsiteX2" fmla="*/ 803214 w 2477605"/>
              <a:gd name="connsiteY2" fmla="*/ 219007 h 1818751"/>
              <a:gd name="connsiteX3" fmla="*/ 1287895 w 2477605"/>
              <a:gd name="connsiteY3" fmla="*/ 144489 h 1818751"/>
              <a:gd name="connsiteX4" fmla="*/ 1476755 w 2477605"/>
              <a:gd name="connsiteY4" fmla="*/ 8420 h 1818751"/>
              <a:gd name="connsiteX5" fmla="*/ 1710981 w 2477605"/>
              <a:gd name="connsiteY5" fmla="*/ 104451 h 1818751"/>
              <a:gd name="connsiteX6" fmla="*/ 2033872 w 2477605"/>
              <a:gd name="connsiteY6" fmla="*/ 29049 h 1818751"/>
              <a:gd name="connsiteX7" fmla="*/ 2197612 w 2477605"/>
              <a:gd name="connsiteY7" fmla="*/ 234753 h 1818751"/>
              <a:gd name="connsiteX8" fmla="*/ 2407750 w 2477605"/>
              <a:gd name="connsiteY8" fmla="*/ 434395 h 1818751"/>
              <a:gd name="connsiteX9" fmla="*/ 2398344 w 2477605"/>
              <a:gd name="connsiteY9" fmla="*/ 650877 h 1818751"/>
              <a:gd name="connsiteX10" fmla="*/ 2467052 w 2477605"/>
              <a:gd name="connsiteY10" fmla="*/ 981872 h 1818751"/>
              <a:gd name="connsiteX11" fmla="*/ 2145192 w 2477605"/>
              <a:gd name="connsiteY11" fmla="*/ 1271610 h 1818751"/>
              <a:gd name="connsiteX12" fmla="*/ 2029972 w 2477605"/>
              <a:gd name="connsiteY12" fmla="*/ 1519878 h 1818751"/>
              <a:gd name="connsiteX13" fmla="*/ 1637685 w 2477605"/>
              <a:gd name="connsiteY13" fmla="*/ 1549937 h 1818751"/>
              <a:gd name="connsiteX14" fmla="*/ 1357349 w 2477605"/>
              <a:gd name="connsiteY14" fmla="*/ 1814793 h 1818751"/>
              <a:gd name="connsiteX15" fmla="*/ 945160 w 2477605"/>
              <a:gd name="connsiteY15" fmla="*/ 1653126 h 1818751"/>
              <a:gd name="connsiteX16" fmla="*/ 332870 w 2477605"/>
              <a:gd name="connsiteY16" fmla="*/ 1493396 h 1818751"/>
              <a:gd name="connsiteX17" fmla="*/ 63660 w 2477605"/>
              <a:gd name="connsiteY17" fmla="*/ 1315647 h 1818751"/>
              <a:gd name="connsiteX18" fmla="*/ 121184 w 2477605"/>
              <a:gd name="connsiteY18" fmla="*/ 1075715 h 1818751"/>
              <a:gd name="connsiteX19" fmla="*/ -287 w 2477605"/>
              <a:gd name="connsiteY19" fmla="*/ 829552 h 1818751"/>
              <a:gd name="connsiteX20" fmla="*/ 221550 w 2477605"/>
              <a:gd name="connsiteY20" fmla="*/ 610755 h 1818751"/>
              <a:gd name="connsiteX21" fmla="*/ 223672 w 2477605"/>
              <a:gd name="connsiteY21" fmla="*/ 604987 h 1818751"/>
              <a:gd name="connsiteX0" fmla="*/ -752025 w 2477605"/>
              <a:gd name="connsiteY0" fmla="*/ 1884353 h 1818751"/>
              <a:gd name="connsiteX1" fmla="*/ -802546 w 2477605"/>
              <a:gd name="connsiteY1" fmla="*/ 1934874 h 1818751"/>
              <a:gd name="connsiteX2" fmla="*/ -853067 w 2477605"/>
              <a:gd name="connsiteY2" fmla="*/ 1884353 h 1818751"/>
              <a:gd name="connsiteX3" fmla="*/ -802546 w 2477605"/>
              <a:gd name="connsiteY3" fmla="*/ 1833832 h 1818751"/>
              <a:gd name="connsiteX4" fmla="*/ -752025 w 2477605"/>
              <a:gd name="connsiteY4" fmla="*/ 1884353 h 1818751"/>
              <a:gd name="connsiteX0" fmla="*/ -397568 w 2477605"/>
              <a:gd name="connsiteY0" fmla="*/ 1739189 h 1818751"/>
              <a:gd name="connsiteX1" fmla="*/ -498610 w 2477605"/>
              <a:gd name="connsiteY1" fmla="*/ 1840231 h 1818751"/>
              <a:gd name="connsiteX2" fmla="*/ -599652 w 2477605"/>
              <a:gd name="connsiteY2" fmla="*/ 1739189 h 1818751"/>
              <a:gd name="connsiteX3" fmla="*/ -498610 w 2477605"/>
              <a:gd name="connsiteY3" fmla="*/ 1638147 h 1818751"/>
              <a:gd name="connsiteX4" fmla="*/ -397568 w 2477605"/>
              <a:gd name="connsiteY4" fmla="*/ 1739189 h 1818751"/>
              <a:gd name="connsiteX0" fmla="*/ 48064 w 2477605"/>
              <a:gd name="connsiteY0" fmla="*/ 1550478 h 1818751"/>
              <a:gd name="connsiteX1" fmla="*/ -103499 w 2477605"/>
              <a:gd name="connsiteY1" fmla="*/ 1702041 h 1818751"/>
              <a:gd name="connsiteX2" fmla="*/ -255062 w 2477605"/>
              <a:gd name="connsiteY2" fmla="*/ 1550478 h 1818751"/>
              <a:gd name="connsiteX3" fmla="*/ -103499 w 2477605"/>
              <a:gd name="connsiteY3" fmla="*/ 1398915 h 1818751"/>
              <a:gd name="connsiteX4" fmla="*/ 48064 w 2477605"/>
              <a:gd name="connsiteY4" fmla="*/ 1550478 h 1818751"/>
              <a:gd name="connsiteX0" fmla="*/ 269152 w 2477605"/>
              <a:gd name="connsiteY0" fmla="*/ 1102070 h 1818751"/>
              <a:gd name="connsiteX1" fmla="*/ 123880 w 2477605"/>
              <a:gd name="connsiteY1" fmla="*/ 1068516 h 1818751"/>
              <a:gd name="connsiteX2" fmla="*/ 397334 w 2477605"/>
              <a:gd name="connsiteY2" fmla="*/ 1469272 h 1818751"/>
              <a:gd name="connsiteX3" fmla="*/ 333788 w 2477605"/>
              <a:gd name="connsiteY3" fmla="*/ 1485313 h 1818751"/>
              <a:gd name="connsiteX4" fmla="*/ 945045 w 2477605"/>
              <a:gd name="connsiteY4" fmla="*/ 1645717 h 1818751"/>
              <a:gd name="connsiteX5" fmla="*/ 906734 w 2477605"/>
              <a:gd name="connsiteY5" fmla="*/ 1572461 h 1818751"/>
              <a:gd name="connsiteX6" fmla="*/ 1653285 w 2477605"/>
              <a:gd name="connsiteY6" fmla="*/ 1463042 h 1818751"/>
              <a:gd name="connsiteX7" fmla="*/ 1637972 w 2477605"/>
              <a:gd name="connsiteY7" fmla="*/ 1543412 h 1818751"/>
              <a:gd name="connsiteX8" fmla="*/ 1957365 w 2477605"/>
              <a:gd name="connsiteY8" fmla="*/ 966379 h 1818751"/>
              <a:gd name="connsiteX9" fmla="*/ 2143816 w 2477605"/>
              <a:gd name="connsiteY9" fmla="*/ 1266810 h 1818751"/>
              <a:gd name="connsiteX10" fmla="*/ 2397197 w 2477605"/>
              <a:gd name="connsiteY10" fmla="*/ 646414 h 1818751"/>
              <a:gd name="connsiteX11" fmla="*/ 2314151 w 2477605"/>
              <a:gd name="connsiteY11" fmla="*/ 759075 h 1818751"/>
              <a:gd name="connsiteX12" fmla="*/ 2197956 w 2477605"/>
              <a:gd name="connsiteY12" fmla="*/ 228438 h 1818751"/>
              <a:gd name="connsiteX13" fmla="*/ 2202315 w 2477605"/>
              <a:gd name="connsiteY13" fmla="*/ 281653 h 1818751"/>
              <a:gd name="connsiteX14" fmla="*/ 1667680 w 2477605"/>
              <a:gd name="connsiteY14" fmla="*/ 166382 h 1818751"/>
              <a:gd name="connsiteX15" fmla="*/ 1710235 w 2477605"/>
              <a:gd name="connsiteY15" fmla="*/ 98515 h 1818751"/>
              <a:gd name="connsiteX16" fmla="*/ 1269829 w 2477605"/>
              <a:gd name="connsiteY16" fmla="*/ 198715 h 1818751"/>
              <a:gd name="connsiteX17" fmla="*/ 1290419 w 2477605"/>
              <a:gd name="connsiteY17" fmla="*/ 140195 h 1818751"/>
              <a:gd name="connsiteX18" fmla="*/ 802927 w 2477605"/>
              <a:gd name="connsiteY18" fmla="*/ 218586 h 1818751"/>
              <a:gd name="connsiteX19" fmla="*/ 877485 w 2477605"/>
              <a:gd name="connsiteY19" fmla="*/ 275338 h 1818751"/>
              <a:gd name="connsiteX20" fmla="*/ 236691 w 2477605"/>
              <a:gd name="connsiteY20" fmla="*/ 664728 h 1818751"/>
              <a:gd name="connsiteX21" fmla="*/ 223672 w 2477605"/>
              <a:gd name="connsiteY21" fmla="*/ 604987 h 181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7605" h="1818751" extrusionOk="0">
                <a:moveTo>
                  <a:pt x="223672" y="604987"/>
                </a:moveTo>
                <a:cubicBezTo>
                  <a:pt x="209741" y="540209"/>
                  <a:pt x="250372" y="399457"/>
                  <a:pt x="322490" y="290789"/>
                </a:cubicBezTo>
                <a:cubicBezTo>
                  <a:pt x="388026" y="181053"/>
                  <a:pt x="635534" y="133980"/>
                  <a:pt x="803214" y="219007"/>
                </a:cubicBezTo>
                <a:cubicBezTo>
                  <a:pt x="891391" y="-16079"/>
                  <a:pt x="1172503" y="18022"/>
                  <a:pt x="1287895" y="144489"/>
                </a:cubicBezTo>
                <a:cubicBezTo>
                  <a:pt x="1303549" y="77025"/>
                  <a:pt x="1409511" y="38719"/>
                  <a:pt x="1476755" y="8420"/>
                </a:cubicBezTo>
                <a:cubicBezTo>
                  <a:pt x="1543007" y="-16176"/>
                  <a:pt x="1680775" y="12293"/>
                  <a:pt x="1710981" y="104451"/>
                </a:cubicBezTo>
                <a:cubicBezTo>
                  <a:pt x="1777759" y="57966"/>
                  <a:pt x="1943124" y="-38590"/>
                  <a:pt x="2033872" y="29049"/>
                </a:cubicBezTo>
                <a:cubicBezTo>
                  <a:pt x="2111201" y="61262"/>
                  <a:pt x="2146929" y="163204"/>
                  <a:pt x="2197612" y="234753"/>
                </a:cubicBezTo>
                <a:cubicBezTo>
                  <a:pt x="2284864" y="251089"/>
                  <a:pt x="2405651" y="333531"/>
                  <a:pt x="2407750" y="434395"/>
                </a:cubicBezTo>
                <a:cubicBezTo>
                  <a:pt x="2424434" y="485277"/>
                  <a:pt x="2409020" y="588778"/>
                  <a:pt x="2398344" y="650877"/>
                </a:cubicBezTo>
                <a:cubicBezTo>
                  <a:pt x="2486483" y="718440"/>
                  <a:pt x="2522857" y="857011"/>
                  <a:pt x="2467052" y="981872"/>
                </a:cubicBezTo>
                <a:cubicBezTo>
                  <a:pt x="2448835" y="1096507"/>
                  <a:pt x="2268508" y="1233103"/>
                  <a:pt x="2145192" y="1271610"/>
                </a:cubicBezTo>
                <a:cubicBezTo>
                  <a:pt x="2137504" y="1338918"/>
                  <a:pt x="2072954" y="1444670"/>
                  <a:pt x="2029972" y="1519878"/>
                </a:cubicBezTo>
                <a:cubicBezTo>
                  <a:pt x="1887385" y="1641406"/>
                  <a:pt x="1733696" y="1642212"/>
                  <a:pt x="1637685" y="1549937"/>
                </a:cubicBezTo>
                <a:cubicBezTo>
                  <a:pt x="1626361" y="1710384"/>
                  <a:pt x="1467377" y="1739499"/>
                  <a:pt x="1357349" y="1814793"/>
                </a:cubicBezTo>
                <a:cubicBezTo>
                  <a:pt x="1193310" y="1792211"/>
                  <a:pt x="1062709" y="1728072"/>
                  <a:pt x="945160" y="1653126"/>
                </a:cubicBezTo>
                <a:cubicBezTo>
                  <a:pt x="765703" y="1802402"/>
                  <a:pt x="504334" y="1744426"/>
                  <a:pt x="332870" y="1493396"/>
                </a:cubicBezTo>
                <a:cubicBezTo>
                  <a:pt x="225771" y="1515546"/>
                  <a:pt x="127167" y="1429000"/>
                  <a:pt x="63660" y="1315647"/>
                </a:cubicBezTo>
                <a:cubicBezTo>
                  <a:pt x="74534" y="1219546"/>
                  <a:pt x="93386" y="1148412"/>
                  <a:pt x="121184" y="1075715"/>
                </a:cubicBezTo>
                <a:cubicBezTo>
                  <a:pt x="72316" y="1014882"/>
                  <a:pt x="-16902" y="947795"/>
                  <a:pt x="-287" y="829552"/>
                </a:cubicBezTo>
                <a:cubicBezTo>
                  <a:pt x="43698" y="723204"/>
                  <a:pt x="70032" y="628339"/>
                  <a:pt x="221550" y="610755"/>
                </a:cubicBezTo>
                <a:cubicBezTo>
                  <a:pt x="222588" y="608174"/>
                  <a:pt x="222336" y="606613"/>
                  <a:pt x="223672" y="604987"/>
                </a:cubicBezTo>
                <a:close/>
              </a:path>
              <a:path w="2477605" h="1818751" extrusionOk="0">
                <a:moveTo>
                  <a:pt x="-752025" y="1884353"/>
                </a:moveTo>
                <a:cubicBezTo>
                  <a:pt x="-746704" y="1920993"/>
                  <a:pt x="-768076" y="1933241"/>
                  <a:pt x="-802546" y="1934874"/>
                </a:cubicBezTo>
                <a:cubicBezTo>
                  <a:pt x="-837859" y="1934654"/>
                  <a:pt x="-859991" y="1917037"/>
                  <a:pt x="-853067" y="1884353"/>
                </a:cubicBezTo>
                <a:cubicBezTo>
                  <a:pt x="-842604" y="1861666"/>
                  <a:pt x="-831566" y="1835912"/>
                  <a:pt x="-802546" y="1833832"/>
                </a:cubicBezTo>
                <a:cubicBezTo>
                  <a:pt x="-768814" y="1833938"/>
                  <a:pt x="-743779" y="1850984"/>
                  <a:pt x="-752025" y="1884353"/>
                </a:cubicBezTo>
                <a:close/>
              </a:path>
              <a:path w="2477605" h="1818751" extrusionOk="0">
                <a:moveTo>
                  <a:pt x="-397568" y="1739189"/>
                </a:moveTo>
                <a:cubicBezTo>
                  <a:pt x="-382023" y="1805588"/>
                  <a:pt x="-426175" y="1826432"/>
                  <a:pt x="-498610" y="1840231"/>
                </a:cubicBezTo>
                <a:cubicBezTo>
                  <a:pt x="-548866" y="1830612"/>
                  <a:pt x="-592566" y="1795368"/>
                  <a:pt x="-599652" y="1739189"/>
                </a:cubicBezTo>
                <a:cubicBezTo>
                  <a:pt x="-591947" y="1677134"/>
                  <a:pt x="-565452" y="1622700"/>
                  <a:pt x="-498610" y="1638147"/>
                </a:cubicBezTo>
                <a:cubicBezTo>
                  <a:pt x="-442811" y="1650727"/>
                  <a:pt x="-400989" y="1694023"/>
                  <a:pt x="-397568" y="1739189"/>
                </a:cubicBezTo>
                <a:close/>
              </a:path>
              <a:path w="2477605" h="1818751" extrusionOk="0">
                <a:moveTo>
                  <a:pt x="48064" y="1550478"/>
                </a:moveTo>
                <a:cubicBezTo>
                  <a:pt x="69686" y="1657941"/>
                  <a:pt x="-2468" y="1671755"/>
                  <a:pt x="-103499" y="1702041"/>
                </a:cubicBezTo>
                <a:cubicBezTo>
                  <a:pt x="-187761" y="1691828"/>
                  <a:pt x="-254399" y="1640555"/>
                  <a:pt x="-255062" y="1550478"/>
                </a:cubicBezTo>
                <a:cubicBezTo>
                  <a:pt x="-232949" y="1477992"/>
                  <a:pt x="-203886" y="1365868"/>
                  <a:pt x="-103499" y="1398915"/>
                </a:cubicBezTo>
                <a:cubicBezTo>
                  <a:pt x="-7674" y="1396284"/>
                  <a:pt x="43965" y="1478294"/>
                  <a:pt x="48064" y="1550478"/>
                </a:cubicBezTo>
                <a:close/>
              </a:path>
              <a:path w="2477605" h="1818751" fill="none" extrusionOk="0">
                <a:moveTo>
                  <a:pt x="269152" y="1102070"/>
                </a:moveTo>
                <a:cubicBezTo>
                  <a:pt x="221930" y="1122874"/>
                  <a:pt x="162806" y="1099049"/>
                  <a:pt x="123880" y="1068516"/>
                </a:cubicBezTo>
                <a:moveTo>
                  <a:pt x="397334" y="1469272"/>
                </a:moveTo>
                <a:cubicBezTo>
                  <a:pt x="371861" y="1481758"/>
                  <a:pt x="352339" y="1481255"/>
                  <a:pt x="333788" y="1485313"/>
                </a:cubicBezTo>
                <a:moveTo>
                  <a:pt x="945045" y="1645717"/>
                </a:moveTo>
                <a:cubicBezTo>
                  <a:pt x="928579" y="1627811"/>
                  <a:pt x="915933" y="1600861"/>
                  <a:pt x="906734" y="1572461"/>
                </a:cubicBezTo>
                <a:moveTo>
                  <a:pt x="1653285" y="1463042"/>
                </a:moveTo>
                <a:cubicBezTo>
                  <a:pt x="1653394" y="1498370"/>
                  <a:pt x="1648831" y="1513494"/>
                  <a:pt x="1637972" y="1543412"/>
                </a:cubicBezTo>
                <a:moveTo>
                  <a:pt x="1957365" y="966379"/>
                </a:moveTo>
                <a:cubicBezTo>
                  <a:pt x="2060393" y="1047835"/>
                  <a:pt x="2120479" y="1112575"/>
                  <a:pt x="2143816" y="1266810"/>
                </a:cubicBezTo>
                <a:moveTo>
                  <a:pt x="2397197" y="646414"/>
                </a:moveTo>
                <a:cubicBezTo>
                  <a:pt x="2360245" y="686774"/>
                  <a:pt x="2356290" y="736722"/>
                  <a:pt x="2314151" y="759075"/>
                </a:cubicBezTo>
                <a:moveTo>
                  <a:pt x="2197956" y="228438"/>
                </a:moveTo>
                <a:cubicBezTo>
                  <a:pt x="2200476" y="239582"/>
                  <a:pt x="2204732" y="264348"/>
                  <a:pt x="2202315" y="281653"/>
                </a:cubicBezTo>
                <a:moveTo>
                  <a:pt x="1667680" y="166382"/>
                </a:moveTo>
                <a:cubicBezTo>
                  <a:pt x="1686085" y="133885"/>
                  <a:pt x="1699181" y="116573"/>
                  <a:pt x="1710235" y="98515"/>
                </a:cubicBezTo>
                <a:moveTo>
                  <a:pt x="1269829" y="198715"/>
                </a:moveTo>
                <a:cubicBezTo>
                  <a:pt x="1271122" y="173176"/>
                  <a:pt x="1275787" y="158583"/>
                  <a:pt x="1290419" y="140195"/>
                </a:cubicBezTo>
                <a:moveTo>
                  <a:pt x="802927" y="218586"/>
                </a:moveTo>
                <a:cubicBezTo>
                  <a:pt x="822671" y="238434"/>
                  <a:pt x="860697" y="249845"/>
                  <a:pt x="877485" y="275338"/>
                </a:cubicBezTo>
                <a:moveTo>
                  <a:pt x="236691" y="664728"/>
                </a:moveTo>
                <a:cubicBezTo>
                  <a:pt x="234722" y="648161"/>
                  <a:pt x="223301" y="622928"/>
                  <a:pt x="223672" y="604987"/>
                </a:cubicBezTo>
              </a:path>
            </a:pathLst>
          </a:custGeom>
          <a:noFill/>
          <a:ln w="38100">
            <a:solidFill>
              <a:srgbClr val="00B0F0"/>
            </a:solidFill>
            <a:extLst>
              <a:ext uri="{C807C97D-BFC1-408E-A445-0C87EB9F89A2}">
                <ask:lineSketchStyleProps xmlns:ask="http://schemas.microsoft.com/office/drawing/2018/sketchyshapes" sd="923321662">
                  <a:custGeom>
                    <a:avLst/>
                    <a:gdLst>
                      <a:gd name="connsiteX0" fmla="*/ 223672 w 2477605"/>
                      <a:gd name="connsiteY0" fmla="*/ 604987 h 1818751"/>
                      <a:gd name="connsiteX1" fmla="*/ 322490 w 2477605"/>
                      <a:gd name="connsiteY1" fmla="*/ 290789 h 1818751"/>
                      <a:gd name="connsiteX2" fmla="*/ 803214 w 2477605"/>
                      <a:gd name="connsiteY2" fmla="*/ 219007 h 1818751"/>
                      <a:gd name="connsiteX3" fmla="*/ 1287895 w 2477605"/>
                      <a:gd name="connsiteY3" fmla="*/ 144489 h 1818751"/>
                      <a:gd name="connsiteX4" fmla="*/ 1476755 w 2477605"/>
                      <a:gd name="connsiteY4" fmla="*/ 8420 h 1818751"/>
                      <a:gd name="connsiteX5" fmla="*/ 1710981 w 2477605"/>
                      <a:gd name="connsiteY5" fmla="*/ 104451 h 1818751"/>
                      <a:gd name="connsiteX6" fmla="*/ 2033872 w 2477605"/>
                      <a:gd name="connsiteY6" fmla="*/ 29049 h 1818751"/>
                      <a:gd name="connsiteX7" fmla="*/ 2197612 w 2477605"/>
                      <a:gd name="connsiteY7" fmla="*/ 234753 h 1818751"/>
                      <a:gd name="connsiteX8" fmla="*/ 2407750 w 2477605"/>
                      <a:gd name="connsiteY8" fmla="*/ 434395 h 1818751"/>
                      <a:gd name="connsiteX9" fmla="*/ 2398344 w 2477605"/>
                      <a:gd name="connsiteY9" fmla="*/ 650877 h 1818751"/>
                      <a:gd name="connsiteX10" fmla="*/ 2467052 w 2477605"/>
                      <a:gd name="connsiteY10" fmla="*/ 981872 h 1818751"/>
                      <a:gd name="connsiteX11" fmla="*/ 2145192 w 2477605"/>
                      <a:gd name="connsiteY11" fmla="*/ 1271610 h 1818751"/>
                      <a:gd name="connsiteX12" fmla="*/ 2029972 w 2477605"/>
                      <a:gd name="connsiteY12" fmla="*/ 1519878 h 1818751"/>
                      <a:gd name="connsiteX13" fmla="*/ 1637685 w 2477605"/>
                      <a:gd name="connsiteY13" fmla="*/ 1549937 h 1818751"/>
                      <a:gd name="connsiteX14" fmla="*/ 1357349 w 2477605"/>
                      <a:gd name="connsiteY14" fmla="*/ 1814793 h 1818751"/>
                      <a:gd name="connsiteX15" fmla="*/ 945160 w 2477605"/>
                      <a:gd name="connsiteY15" fmla="*/ 1653126 h 1818751"/>
                      <a:gd name="connsiteX16" fmla="*/ 332870 w 2477605"/>
                      <a:gd name="connsiteY16" fmla="*/ 1493396 h 1818751"/>
                      <a:gd name="connsiteX17" fmla="*/ 63660 w 2477605"/>
                      <a:gd name="connsiteY17" fmla="*/ 1315647 h 1818751"/>
                      <a:gd name="connsiteX18" fmla="*/ 121184 w 2477605"/>
                      <a:gd name="connsiteY18" fmla="*/ 1075715 h 1818751"/>
                      <a:gd name="connsiteX19" fmla="*/ -287 w 2477605"/>
                      <a:gd name="connsiteY19" fmla="*/ 829552 h 1818751"/>
                      <a:gd name="connsiteX20" fmla="*/ 221550 w 2477605"/>
                      <a:gd name="connsiteY20" fmla="*/ 610755 h 1818751"/>
                      <a:gd name="connsiteX21" fmla="*/ 223672 w 2477605"/>
                      <a:gd name="connsiteY21" fmla="*/ 604987 h 1818751"/>
                      <a:gd name="connsiteX0" fmla="*/ -752025 w 2477605"/>
                      <a:gd name="connsiteY0" fmla="*/ 1884353 h 1818751"/>
                      <a:gd name="connsiteX1" fmla="*/ -802546 w 2477605"/>
                      <a:gd name="connsiteY1" fmla="*/ 1934874 h 1818751"/>
                      <a:gd name="connsiteX2" fmla="*/ -853067 w 2477605"/>
                      <a:gd name="connsiteY2" fmla="*/ 1884353 h 1818751"/>
                      <a:gd name="connsiteX3" fmla="*/ -802546 w 2477605"/>
                      <a:gd name="connsiteY3" fmla="*/ 1833832 h 1818751"/>
                      <a:gd name="connsiteX4" fmla="*/ -752025 w 2477605"/>
                      <a:gd name="connsiteY4" fmla="*/ 1884353 h 1818751"/>
                      <a:gd name="connsiteX0" fmla="*/ -397568 w 2477605"/>
                      <a:gd name="connsiteY0" fmla="*/ 1739189 h 1818751"/>
                      <a:gd name="connsiteX1" fmla="*/ -498610 w 2477605"/>
                      <a:gd name="connsiteY1" fmla="*/ 1840231 h 1818751"/>
                      <a:gd name="connsiteX2" fmla="*/ -599652 w 2477605"/>
                      <a:gd name="connsiteY2" fmla="*/ 1739189 h 1818751"/>
                      <a:gd name="connsiteX3" fmla="*/ -498610 w 2477605"/>
                      <a:gd name="connsiteY3" fmla="*/ 1638147 h 1818751"/>
                      <a:gd name="connsiteX4" fmla="*/ -397568 w 2477605"/>
                      <a:gd name="connsiteY4" fmla="*/ 1739189 h 1818751"/>
                      <a:gd name="connsiteX0" fmla="*/ 48064 w 2477605"/>
                      <a:gd name="connsiteY0" fmla="*/ 1550478 h 1818751"/>
                      <a:gd name="connsiteX1" fmla="*/ -103499 w 2477605"/>
                      <a:gd name="connsiteY1" fmla="*/ 1702041 h 1818751"/>
                      <a:gd name="connsiteX2" fmla="*/ -255062 w 2477605"/>
                      <a:gd name="connsiteY2" fmla="*/ 1550478 h 1818751"/>
                      <a:gd name="connsiteX3" fmla="*/ -103499 w 2477605"/>
                      <a:gd name="connsiteY3" fmla="*/ 1398915 h 1818751"/>
                      <a:gd name="connsiteX4" fmla="*/ 48064 w 2477605"/>
                      <a:gd name="connsiteY4" fmla="*/ 1550478 h 1818751"/>
                      <a:gd name="connsiteX0" fmla="*/ 269152 w 2477605"/>
                      <a:gd name="connsiteY0" fmla="*/ 1102070 h 1818751"/>
                      <a:gd name="connsiteX1" fmla="*/ 123880 w 2477605"/>
                      <a:gd name="connsiteY1" fmla="*/ 1068516 h 1818751"/>
                      <a:gd name="connsiteX2" fmla="*/ 397334 w 2477605"/>
                      <a:gd name="connsiteY2" fmla="*/ 1469272 h 1818751"/>
                      <a:gd name="connsiteX3" fmla="*/ 333788 w 2477605"/>
                      <a:gd name="connsiteY3" fmla="*/ 1485313 h 1818751"/>
                      <a:gd name="connsiteX4" fmla="*/ 945045 w 2477605"/>
                      <a:gd name="connsiteY4" fmla="*/ 1645717 h 1818751"/>
                      <a:gd name="connsiteX5" fmla="*/ 906734 w 2477605"/>
                      <a:gd name="connsiteY5" fmla="*/ 1572461 h 1818751"/>
                      <a:gd name="connsiteX6" fmla="*/ 1653285 w 2477605"/>
                      <a:gd name="connsiteY6" fmla="*/ 1463042 h 1818751"/>
                      <a:gd name="connsiteX7" fmla="*/ 1637972 w 2477605"/>
                      <a:gd name="connsiteY7" fmla="*/ 1543412 h 1818751"/>
                      <a:gd name="connsiteX8" fmla="*/ 1957365 w 2477605"/>
                      <a:gd name="connsiteY8" fmla="*/ 966379 h 1818751"/>
                      <a:gd name="connsiteX9" fmla="*/ 2143816 w 2477605"/>
                      <a:gd name="connsiteY9" fmla="*/ 1266810 h 1818751"/>
                      <a:gd name="connsiteX10" fmla="*/ 2397197 w 2477605"/>
                      <a:gd name="connsiteY10" fmla="*/ 646414 h 1818751"/>
                      <a:gd name="connsiteX11" fmla="*/ 2314151 w 2477605"/>
                      <a:gd name="connsiteY11" fmla="*/ 759075 h 1818751"/>
                      <a:gd name="connsiteX12" fmla="*/ 2197956 w 2477605"/>
                      <a:gd name="connsiteY12" fmla="*/ 228438 h 1818751"/>
                      <a:gd name="connsiteX13" fmla="*/ 2202315 w 2477605"/>
                      <a:gd name="connsiteY13" fmla="*/ 281653 h 1818751"/>
                      <a:gd name="connsiteX14" fmla="*/ 1667680 w 2477605"/>
                      <a:gd name="connsiteY14" fmla="*/ 166382 h 1818751"/>
                      <a:gd name="connsiteX15" fmla="*/ 1710235 w 2477605"/>
                      <a:gd name="connsiteY15" fmla="*/ 98515 h 1818751"/>
                      <a:gd name="connsiteX16" fmla="*/ 1269829 w 2477605"/>
                      <a:gd name="connsiteY16" fmla="*/ 198715 h 1818751"/>
                      <a:gd name="connsiteX17" fmla="*/ 1290419 w 2477605"/>
                      <a:gd name="connsiteY17" fmla="*/ 140195 h 1818751"/>
                      <a:gd name="connsiteX18" fmla="*/ 802927 w 2477605"/>
                      <a:gd name="connsiteY18" fmla="*/ 218586 h 1818751"/>
                      <a:gd name="connsiteX19" fmla="*/ 877485 w 2477605"/>
                      <a:gd name="connsiteY19" fmla="*/ 275338 h 1818751"/>
                      <a:gd name="connsiteX20" fmla="*/ 236691 w 2477605"/>
                      <a:gd name="connsiteY20" fmla="*/ 664728 h 1818751"/>
                      <a:gd name="connsiteX21" fmla="*/ 223672 w 2477605"/>
                      <a:gd name="connsiteY21" fmla="*/ 604987 h 181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77605" h="1818751" extrusionOk="0">
                        <a:moveTo>
                          <a:pt x="223672" y="604987"/>
                        </a:moveTo>
                        <a:cubicBezTo>
                          <a:pt x="208921" y="515040"/>
                          <a:pt x="247318" y="387296"/>
                          <a:pt x="322490" y="290789"/>
                        </a:cubicBezTo>
                        <a:cubicBezTo>
                          <a:pt x="407312" y="172995"/>
                          <a:pt x="640370" y="130766"/>
                          <a:pt x="803214" y="219007"/>
                        </a:cubicBezTo>
                        <a:cubicBezTo>
                          <a:pt x="896379" y="18797"/>
                          <a:pt x="1163540" y="12981"/>
                          <a:pt x="1287895" y="144489"/>
                        </a:cubicBezTo>
                        <a:cubicBezTo>
                          <a:pt x="1319322" y="72415"/>
                          <a:pt x="1405002" y="32783"/>
                          <a:pt x="1476755" y="8420"/>
                        </a:cubicBezTo>
                        <a:cubicBezTo>
                          <a:pt x="1547108" y="-14098"/>
                          <a:pt x="1665005" y="25122"/>
                          <a:pt x="1710981" y="104451"/>
                        </a:cubicBezTo>
                        <a:cubicBezTo>
                          <a:pt x="1782868" y="38840"/>
                          <a:pt x="1939902" y="-35746"/>
                          <a:pt x="2033872" y="29049"/>
                        </a:cubicBezTo>
                        <a:cubicBezTo>
                          <a:pt x="2117224" y="64603"/>
                          <a:pt x="2162493" y="154065"/>
                          <a:pt x="2197612" y="234753"/>
                        </a:cubicBezTo>
                        <a:cubicBezTo>
                          <a:pt x="2289115" y="254924"/>
                          <a:pt x="2389204" y="335279"/>
                          <a:pt x="2407750" y="434395"/>
                        </a:cubicBezTo>
                        <a:cubicBezTo>
                          <a:pt x="2427681" y="495039"/>
                          <a:pt x="2421824" y="584350"/>
                          <a:pt x="2398344" y="650877"/>
                        </a:cubicBezTo>
                        <a:cubicBezTo>
                          <a:pt x="2482288" y="725466"/>
                          <a:pt x="2499909" y="865407"/>
                          <a:pt x="2467052" y="981872"/>
                        </a:cubicBezTo>
                        <a:cubicBezTo>
                          <a:pt x="2435903" y="1121000"/>
                          <a:pt x="2285519" y="1241473"/>
                          <a:pt x="2145192" y="1271610"/>
                        </a:cubicBezTo>
                        <a:cubicBezTo>
                          <a:pt x="2139741" y="1347983"/>
                          <a:pt x="2082749" y="1448959"/>
                          <a:pt x="2029972" y="1519878"/>
                        </a:cubicBezTo>
                        <a:cubicBezTo>
                          <a:pt x="1900893" y="1630259"/>
                          <a:pt x="1747232" y="1634518"/>
                          <a:pt x="1637685" y="1549937"/>
                        </a:cubicBezTo>
                        <a:cubicBezTo>
                          <a:pt x="1619518" y="1703539"/>
                          <a:pt x="1481788" y="1765732"/>
                          <a:pt x="1357349" y="1814793"/>
                        </a:cubicBezTo>
                        <a:cubicBezTo>
                          <a:pt x="1196923" y="1826144"/>
                          <a:pt x="1050137" y="1755585"/>
                          <a:pt x="945160" y="1653126"/>
                        </a:cubicBezTo>
                        <a:cubicBezTo>
                          <a:pt x="759127" y="1798219"/>
                          <a:pt x="489867" y="1733832"/>
                          <a:pt x="332870" y="1493396"/>
                        </a:cubicBezTo>
                        <a:cubicBezTo>
                          <a:pt x="218314" y="1511348"/>
                          <a:pt x="110610" y="1430935"/>
                          <a:pt x="63660" y="1315647"/>
                        </a:cubicBezTo>
                        <a:cubicBezTo>
                          <a:pt x="57255" y="1225180"/>
                          <a:pt x="77647" y="1144331"/>
                          <a:pt x="121184" y="1075715"/>
                        </a:cubicBezTo>
                        <a:cubicBezTo>
                          <a:pt x="51022" y="1020919"/>
                          <a:pt x="-12917" y="931483"/>
                          <a:pt x="-287" y="829552"/>
                        </a:cubicBezTo>
                        <a:cubicBezTo>
                          <a:pt x="22008" y="716233"/>
                          <a:pt x="91515" y="624960"/>
                          <a:pt x="221550" y="610755"/>
                        </a:cubicBezTo>
                        <a:cubicBezTo>
                          <a:pt x="222399" y="608522"/>
                          <a:pt x="222554" y="606717"/>
                          <a:pt x="223672" y="604987"/>
                        </a:cubicBezTo>
                        <a:close/>
                      </a:path>
                      <a:path w="2477605" h="1818751" extrusionOk="0">
                        <a:moveTo>
                          <a:pt x="-752025" y="1884353"/>
                        </a:moveTo>
                        <a:cubicBezTo>
                          <a:pt x="-748815" y="1917526"/>
                          <a:pt x="-769842" y="1933680"/>
                          <a:pt x="-802546" y="1934874"/>
                        </a:cubicBezTo>
                        <a:cubicBezTo>
                          <a:pt x="-831773" y="1934835"/>
                          <a:pt x="-857654" y="1915423"/>
                          <a:pt x="-853067" y="1884353"/>
                        </a:cubicBezTo>
                        <a:cubicBezTo>
                          <a:pt x="-847288" y="1859331"/>
                          <a:pt x="-830984" y="1834829"/>
                          <a:pt x="-802546" y="1833832"/>
                        </a:cubicBezTo>
                        <a:cubicBezTo>
                          <a:pt x="-771739" y="1833885"/>
                          <a:pt x="-746551" y="1852822"/>
                          <a:pt x="-752025" y="1884353"/>
                        </a:cubicBezTo>
                        <a:close/>
                      </a:path>
                      <a:path w="2477605" h="1818751" extrusionOk="0">
                        <a:moveTo>
                          <a:pt x="-397568" y="1739189"/>
                        </a:moveTo>
                        <a:cubicBezTo>
                          <a:pt x="-391962" y="1798814"/>
                          <a:pt x="-432685" y="1831833"/>
                          <a:pt x="-498610" y="1840231"/>
                        </a:cubicBezTo>
                        <a:cubicBezTo>
                          <a:pt x="-550149" y="1832836"/>
                          <a:pt x="-594113" y="1795286"/>
                          <a:pt x="-599652" y="1739189"/>
                        </a:cubicBezTo>
                        <a:cubicBezTo>
                          <a:pt x="-593839" y="1678669"/>
                          <a:pt x="-559063" y="1631641"/>
                          <a:pt x="-498610" y="1638147"/>
                        </a:cubicBezTo>
                        <a:cubicBezTo>
                          <a:pt x="-442810" y="1648289"/>
                          <a:pt x="-399827" y="1690409"/>
                          <a:pt x="-397568" y="1739189"/>
                        </a:cubicBezTo>
                        <a:close/>
                      </a:path>
                      <a:path w="2477605" h="1818751" extrusionOk="0">
                        <a:moveTo>
                          <a:pt x="48064" y="1550478"/>
                        </a:moveTo>
                        <a:cubicBezTo>
                          <a:pt x="58798" y="1645978"/>
                          <a:pt x="-10924" y="1686537"/>
                          <a:pt x="-103499" y="1702041"/>
                        </a:cubicBezTo>
                        <a:cubicBezTo>
                          <a:pt x="-187342" y="1699525"/>
                          <a:pt x="-254750" y="1637183"/>
                          <a:pt x="-255062" y="1550478"/>
                        </a:cubicBezTo>
                        <a:cubicBezTo>
                          <a:pt x="-243048" y="1472868"/>
                          <a:pt x="-194218" y="1385022"/>
                          <a:pt x="-103499" y="1398915"/>
                        </a:cubicBezTo>
                        <a:cubicBezTo>
                          <a:pt x="-11408" y="1397095"/>
                          <a:pt x="47054" y="1469611"/>
                          <a:pt x="48064" y="1550478"/>
                        </a:cubicBezTo>
                        <a:close/>
                      </a:path>
                      <a:path w="2477605" h="1818751" fill="none" extrusionOk="0">
                        <a:moveTo>
                          <a:pt x="269152" y="1102070"/>
                        </a:moveTo>
                        <a:cubicBezTo>
                          <a:pt x="220608" y="1116468"/>
                          <a:pt x="163726" y="1098170"/>
                          <a:pt x="123880" y="1068516"/>
                        </a:cubicBezTo>
                        <a:moveTo>
                          <a:pt x="397334" y="1469272"/>
                        </a:moveTo>
                        <a:cubicBezTo>
                          <a:pt x="373353" y="1480486"/>
                          <a:pt x="354181" y="1482125"/>
                          <a:pt x="333788" y="1485313"/>
                        </a:cubicBezTo>
                        <a:moveTo>
                          <a:pt x="945045" y="1645717"/>
                        </a:moveTo>
                        <a:cubicBezTo>
                          <a:pt x="929212" y="1625021"/>
                          <a:pt x="916278" y="1599891"/>
                          <a:pt x="906734" y="1572461"/>
                        </a:cubicBezTo>
                        <a:moveTo>
                          <a:pt x="1653285" y="1463042"/>
                        </a:moveTo>
                        <a:cubicBezTo>
                          <a:pt x="1652250" y="1494425"/>
                          <a:pt x="1647806" y="1514793"/>
                          <a:pt x="1637972" y="1543412"/>
                        </a:cubicBezTo>
                        <a:moveTo>
                          <a:pt x="1957365" y="966379"/>
                        </a:moveTo>
                        <a:cubicBezTo>
                          <a:pt x="2068696" y="1030018"/>
                          <a:pt x="2123403" y="1115765"/>
                          <a:pt x="2143816" y="1266810"/>
                        </a:cubicBezTo>
                        <a:moveTo>
                          <a:pt x="2397197" y="646414"/>
                        </a:moveTo>
                        <a:cubicBezTo>
                          <a:pt x="2367526" y="688002"/>
                          <a:pt x="2354157" y="733832"/>
                          <a:pt x="2314151" y="759075"/>
                        </a:cubicBezTo>
                        <a:moveTo>
                          <a:pt x="2197956" y="228438"/>
                        </a:moveTo>
                        <a:cubicBezTo>
                          <a:pt x="2200753" y="242383"/>
                          <a:pt x="2203479" y="264027"/>
                          <a:pt x="2202315" y="281653"/>
                        </a:cubicBezTo>
                        <a:moveTo>
                          <a:pt x="1667680" y="166382"/>
                        </a:moveTo>
                        <a:cubicBezTo>
                          <a:pt x="1682891" y="137242"/>
                          <a:pt x="1697429" y="117233"/>
                          <a:pt x="1710235" y="98515"/>
                        </a:cubicBezTo>
                        <a:moveTo>
                          <a:pt x="1269829" y="198715"/>
                        </a:moveTo>
                        <a:cubicBezTo>
                          <a:pt x="1271722" y="174183"/>
                          <a:pt x="1277311" y="158633"/>
                          <a:pt x="1290419" y="140195"/>
                        </a:cubicBezTo>
                        <a:moveTo>
                          <a:pt x="802927" y="218586"/>
                        </a:moveTo>
                        <a:cubicBezTo>
                          <a:pt x="827652" y="235702"/>
                          <a:pt x="856843" y="252311"/>
                          <a:pt x="877485" y="275338"/>
                        </a:cubicBezTo>
                        <a:moveTo>
                          <a:pt x="236691" y="664728"/>
                        </a:moveTo>
                        <a:cubicBezTo>
                          <a:pt x="234004" y="647620"/>
                          <a:pt x="225432" y="624503"/>
                          <a:pt x="223672" y="604987"/>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10" name="TextBox 9">
            <a:extLst>
              <a:ext uri="{FF2B5EF4-FFF2-40B4-BE49-F238E27FC236}">
                <a16:creationId xmlns:a16="http://schemas.microsoft.com/office/drawing/2014/main" id="{7BDB1E07-2992-4187-9F93-BF17627B120A}"/>
              </a:ext>
            </a:extLst>
          </p:cNvPr>
          <p:cNvSpPr txBox="1"/>
          <p:nvPr/>
        </p:nvSpPr>
        <p:spPr>
          <a:xfrm>
            <a:off x="461668" y="2012637"/>
            <a:ext cx="2352538" cy="646331"/>
          </a:xfrm>
          <a:prstGeom prst="rect">
            <a:avLst/>
          </a:prstGeom>
          <a:noFill/>
        </p:spPr>
        <p:txBody>
          <a:bodyPr wrap="square">
            <a:spAutoFit/>
          </a:bodyPr>
          <a:lstStyle/>
          <a:p>
            <a:r>
              <a:rPr lang="fr-FR" i="1" dirty="0">
                <a:solidFill>
                  <a:schemeClr val="tx1">
                    <a:lumMod val="95000"/>
                    <a:lumOff val="5000"/>
                  </a:schemeClr>
                </a:solidFill>
              </a:rPr>
              <a:t>Laissez-moi réfléchir un instant, s'il vous plaît.</a:t>
            </a:r>
          </a:p>
        </p:txBody>
      </p:sp>
      <p:sp>
        <p:nvSpPr>
          <p:cNvPr id="12" name="TextBox 11">
            <a:extLst>
              <a:ext uri="{FF2B5EF4-FFF2-40B4-BE49-F238E27FC236}">
                <a16:creationId xmlns:a16="http://schemas.microsoft.com/office/drawing/2014/main" id="{64620841-537B-452D-BF0B-D488AAE6612D}"/>
              </a:ext>
            </a:extLst>
          </p:cNvPr>
          <p:cNvSpPr txBox="1"/>
          <p:nvPr/>
        </p:nvSpPr>
        <p:spPr>
          <a:xfrm>
            <a:off x="3211017" y="1767791"/>
            <a:ext cx="2239394" cy="1200329"/>
          </a:xfrm>
          <a:prstGeom prst="rect">
            <a:avLst/>
          </a:prstGeom>
          <a:noFill/>
        </p:spPr>
        <p:txBody>
          <a:bodyPr wrap="square">
            <a:spAutoFit/>
          </a:bodyPr>
          <a:lstStyle/>
          <a:p>
            <a:r>
              <a:rPr lang="fr-FR" i="1" dirty="0">
                <a:solidFill>
                  <a:schemeClr val="tx1">
                    <a:lumMod val="95000"/>
                    <a:lumOff val="5000"/>
                  </a:schemeClr>
                </a:solidFill>
              </a:rPr>
              <a:t>Attendez une minute, s'il vous plaît, je n'ai pas encore tout à fait compris. </a:t>
            </a:r>
          </a:p>
        </p:txBody>
      </p:sp>
      <p:sp>
        <p:nvSpPr>
          <p:cNvPr id="16" name="TextBox 15">
            <a:extLst>
              <a:ext uri="{FF2B5EF4-FFF2-40B4-BE49-F238E27FC236}">
                <a16:creationId xmlns:a16="http://schemas.microsoft.com/office/drawing/2014/main" id="{576CF69C-268F-452F-84FD-E56E36C65B2D}"/>
              </a:ext>
            </a:extLst>
          </p:cNvPr>
          <p:cNvSpPr txBox="1"/>
          <p:nvPr/>
        </p:nvSpPr>
        <p:spPr>
          <a:xfrm>
            <a:off x="6160642" y="2082826"/>
            <a:ext cx="1589626" cy="923330"/>
          </a:xfrm>
          <a:prstGeom prst="rect">
            <a:avLst/>
          </a:prstGeom>
          <a:noFill/>
        </p:spPr>
        <p:txBody>
          <a:bodyPr wrap="square">
            <a:spAutoFit/>
          </a:bodyPr>
          <a:lstStyle/>
          <a:p>
            <a:r>
              <a:rPr lang="fr-FR" i="1" dirty="0">
                <a:solidFill>
                  <a:schemeClr val="tx1">
                    <a:lumMod val="95000"/>
                    <a:lumOff val="5000"/>
                  </a:schemeClr>
                </a:solidFill>
              </a:rPr>
              <a:t>Pour bien comprendre, j'ai besoin...</a:t>
            </a:r>
          </a:p>
        </p:txBody>
      </p:sp>
      <p:sp>
        <p:nvSpPr>
          <p:cNvPr id="20" name="TextBox 19">
            <a:extLst>
              <a:ext uri="{FF2B5EF4-FFF2-40B4-BE49-F238E27FC236}">
                <a16:creationId xmlns:a16="http://schemas.microsoft.com/office/drawing/2014/main" id="{E7F194D2-1A42-4DE6-8B18-31DE26DA6C96}"/>
              </a:ext>
            </a:extLst>
          </p:cNvPr>
          <p:cNvSpPr txBox="1"/>
          <p:nvPr/>
        </p:nvSpPr>
        <p:spPr>
          <a:xfrm>
            <a:off x="9025959" y="1936642"/>
            <a:ext cx="2313884" cy="1477328"/>
          </a:xfrm>
          <a:prstGeom prst="rect">
            <a:avLst/>
          </a:prstGeom>
          <a:noFill/>
        </p:spPr>
        <p:txBody>
          <a:bodyPr wrap="square">
            <a:spAutoFit/>
          </a:bodyPr>
          <a:lstStyle/>
          <a:p>
            <a:r>
              <a:rPr lang="fr-FR" i="1" dirty="0">
                <a:solidFill>
                  <a:schemeClr val="tx1">
                    <a:lumMod val="95000"/>
                    <a:lumOff val="5000"/>
                  </a:schemeClr>
                </a:solidFill>
              </a:rPr>
              <a:t>C'était vraiment beaucoup. J'ai besoin d'un peu de temps pour digérer maintenant.</a:t>
            </a:r>
          </a:p>
        </p:txBody>
      </p:sp>
      <p:sp>
        <p:nvSpPr>
          <p:cNvPr id="21" name="Φυσαλίδα ομιλίας: Ορθογώνιο 20">
            <a:extLst>
              <a:ext uri="{FF2B5EF4-FFF2-40B4-BE49-F238E27FC236}">
                <a16:creationId xmlns:a16="http://schemas.microsoft.com/office/drawing/2014/main" id="{3C013E19-9245-4A79-B88F-C8D04FC95378}"/>
              </a:ext>
            </a:extLst>
          </p:cNvPr>
          <p:cNvSpPr/>
          <p:nvPr/>
        </p:nvSpPr>
        <p:spPr>
          <a:xfrm>
            <a:off x="8790300" y="4181817"/>
            <a:ext cx="2563500" cy="1140696"/>
          </a:xfrm>
          <a:custGeom>
            <a:avLst/>
            <a:gdLst>
              <a:gd name="connsiteX0" fmla="*/ 0 w 2563500"/>
              <a:gd name="connsiteY0" fmla="*/ 0 h 1140696"/>
              <a:gd name="connsiteX1" fmla="*/ 427250 w 2563500"/>
              <a:gd name="connsiteY1" fmla="*/ 0 h 1140696"/>
              <a:gd name="connsiteX2" fmla="*/ 427250 w 2563500"/>
              <a:gd name="connsiteY2" fmla="*/ 0 h 1140696"/>
              <a:gd name="connsiteX3" fmla="*/ 1068125 w 2563500"/>
              <a:gd name="connsiteY3" fmla="*/ 0 h 1140696"/>
              <a:gd name="connsiteX4" fmla="*/ 2563500 w 2563500"/>
              <a:gd name="connsiteY4" fmla="*/ 0 h 1140696"/>
              <a:gd name="connsiteX5" fmla="*/ 2563500 w 2563500"/>
              <a:gd name="connsiteY5" fmla="*/ 665406 h 1140696"/>
              <a:gd name="connsiteX6" fmla="*/ 2563500 w 2563500"/>
              <a:gd name="connsiteY6" fmla="*/ 665406 h 1140696"/>
              <a:gd name="connsiteX7" fmla="*/ 2563500 w 2563500"/>
              <a:gd name="connsiteY7" fmla="*/ 950580 h 1140696"/>
              <a:gd name="connsiteX8" fmla="*/ 2563500 w 2563500"/>
              <a:gd name="connsiteY8" fmla="*/ 1140696 h 1140696"/>
              <a:gd name="connsiteX9" fmla="*/ 1068125 w 2563500"/>
              <a:gd name="connsiteY9" fmla="*/ 1140696 h 1140696"/>
              <a:gd name="connsiteX10" fmla="*/ 747696 w 2563500"/>
              <a:gd name="connsiteY10" fmla="*/ 1283283 h 1140696"/>
              <a:gd name="connsiteX11" fmla="*/ 427250 w 2563500"/>
              <a:gd name="connsiteY11" fmla="*/ 1140696 h 1140696"/>
              <a:gd name="connsiteX12" fmla="*/ 0 w 2563500"/>
              <a:gd name="connsiteY12" fmla="*/ 1140696 h 1140696"/>
              <a:gd name="connsiteX13" fmla="*/ 0 w 2563500"/>
              <a:gd name="connsiteY13" fmla="*/ 950580 h 1140696"/>
              <a:gd name="connsiteX14" fmla="*/ 0 w 2563500"/>
              <a:gd name="connsiteY14" fmla="*/ 665406 h 1140696"/>
              <a:gd name="connsiteX15" fmla="*/ 0 w 2563500"/>
              <a:gd name="connsiteY15" fmla="*/ 665406 h 1140696"/>
              <a:gd name="connsiteX16" fmla="*/ 0 w 2563500"/>
              <a:gd name="connsiteY16" fmla="*/ 0 h 114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3500" h="1140696" extrusionOk="0">
                <a:moveTo>
                  <a:pt x="0" y="0"/>
                </a:moveTo>
                <a:cubicBezTo>
                  <a:pt x="183723" y="-35173"/>
                  <a:pt x="337650" y="1820"/>
                  <a:pt x="427250" y="0"/>
                </a:cubicBezTo>
                <a:lnTo>
                  <a:pt x="427250" y="0"/>
                </a:lnTo>
                <a:cubicBezTo>
                  <a:pt x="621855" y="-13039"/>
                  <a:pt x="819659" y="-56649"/>
                  <a:pt x="1068125" y="0"/>
                </a:cubicBezTo>
                <a:cubicBezTo>
                  <a:pt x="1576538" y="89575"/>
                  <a:pt x="2038584" y="-41292"/>
                  <a:pt x="2563500" y="0"/>
                </a:cubicBezTo>
                <a:cubicBezTo>
                  <a:pt x="2530463" y="231250"/>
                  <a:pt x="2538306" y="532436"/>
                  <a:pt x="2563500" y="665406"/>
                </a:cubicBezTo>
                <a:lnTo>
                  <a:pt x="2563500" y="665406"/>
                </a:lnTo>
                <a:cubicBezTo>
                  <a:pt x="2566177" y="696173"/>
                  <a:pt x="2538407" y="852223"/>
                  <a:pt x="2563500" y="950580"/>
                </a:cubicBezTo>
                <a:cubicBezTo>
                  <a:pt x="2566402" y="1031042"/>
                  <a:pt x="2570849" y="1110145"/>
                  <a:pt x="2563500" y="1140696"/>
                </a:cubicBezTo>
                <a:cubicBezTo>
                  <a:pt x="2346938" y="1267783"/>
                  <a:pt x="1691603" y="1026097"/>
                  <a:pt x="1068125" y="1140696"/>
                </a:cubicBezTo>
                <a:cubicBezTo>
                  <a:pt x="1007354" y="1163732"/>
                  <a:pt x="772914" y="1247000"/>
                  <a:pt x="747696" y="1283283"/>
                </a:cubicBezTo>
                <a:cubicBezTo>
                  <a:pt x="595484" y="1212194"/>
                  <a:pt x="529452" y="1164337"/>
                  <a:pt x="427250" y="1140696"/>
                </a:cubicBezTo>
                <a:cubicBezTo>
                  <a:pt x="272428" y="1140582"/>
                  <a:pt x="192476" y="1108933"/>
                  <a:pt x="0" y="1140696"/>
                </a:cubicBezTo>
                <a:cubicBezTo>
                  <a:pt x="-4351" y="1067615"/>
                  <a:pt x="15227" y="1020482"/>
                  <a:pt x="0" y="950580"/>
                </a:cubicBezTo>
                <a:cubicBezTo>
                  <a:pt x="21932" y="868287"/>
                  <a:pt x="-6396" y="759720"/>
                  <a:pt x="0" y="665406"/>
                </a:cubicBezTo>
                <a:lnTo>
                  <a:pt x="0" y="665406"/>
                </a:lnTo>
                <a:cubicBezTo>
                  <a:pt x="-12339" y="493217"/>
                  <a:pt x="-44414" y="90886"/>
                  <a:pt x="0" y="0"/>
                </a:cubicBezTo>
                <a:close/>
              </a:path>
            </a:pathLst>
          </a:custGeom>
          <a:noFill/>
          <a:ln w="38100">
            <a:solidFill>
              <a:srgbClr val="00B0F0"/>
            </a:solidFill>
            <a:extLst>
              <a:ext uri="{C807C97D-BFC1-408E-A445-0C87EB9F89A2}">
                <ask:lineSketchStyleProps xmlns:ask="http://schemas.microsoft.com/office/drawing/2018/sketchyshapes" sd="856936712">
                  <a:prstGeom prst="wedgeRect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2" name="Φυσαλίδα ομιλίας: Ορθογώνιο με στρογγυλεμένες γωνίες 21">
            <a:extLst>
              <a:ext uri="{FF2B5EF4-FFF2-40B4-BE49-F238E27FC236}">
                <a16:creationId xmlns:a16="http://schemas.microsoft.com/office/drawing/2014/main" id="{038322F1-233A-4D87-86B0-7F4E05CA8044}"/>
              </a:ext>
            </a:extLst>
          </p:cNvPr>
          <p:cNvSpPr/>
          <p:nvPr/>
        </p:nvSpPr>
        <p:spPr>
          <a:xfrm rot="190154">
            <a:off x="5817480" y="3729268"/>
            <a:ext cx="2189701" cy="1426793"/>
          </a:xfrm>
          <a:custGeom>
            <a:avLst/>
            <a:gdLst>
              <a:gd name="connsiteX0" fmla="*/ 0 w 2189701"/>
              <a:gd name="connsiteY0" fmla="*/ 237804 h 1426793"/>
              <a:gd name="connsiteX1" fmla="*/ 237804 w 2189701"/>
              <a:gd name="connsiteY1" fmla="*/ 0 h 1426793"/>
              <a:gd name="connsiteX2" fmla="*/ 364950 w 2189701"/>
              <a:gd name="connsiteY2" fmla="*/ 0 h 1426793"/>
              <a:gd name="connsiteX3" fmla="*/ 364950 w 2189701"/>
              <a:gd name="connsiteY3" fmla="*/ 0 h 1426793"/>
              <a:gd name="connsiteX4" fmla="*/ 912375 w 2189701"/>
              <a:gd name="connsiteY4" fmla="*/ 0 h 1426793"/>
              <a:gd name="connsiteX5" fmla="*/ 1400950 w 2189701"/>
              <a:gd name="connsiteY5" fmla="*/ 0 h 1426793"/>
              <a:gd name="connsiteX6" fmla="*/ 1951897 w 2189701"/>
              <a:gd name="connsiteY6" fmla="*/ 0 h 1426793"/>
              <a:gd name="connsiteX7" fmla="*/ 2189701 w 2189701"/>
              <a:gd name="connsiteY7" fmla="*/ 237804 h 1426793"/>
              <a:gd name="connsiteX8" fmla="*/ 2189701 w 2189701"/>
              <a:gd name="connsiteY8" fmla="*/ 832296 h 1426793"/>
              <a:gd name="connsiteX9" fmla="*/ 2189701 w 2189701"/>
              <a:gd name="connsiteY9" fmla="*/ 832296 h 1426793"/>
              <a:gd name="connsiteX10" fmla="*/ 2189701 w 2189701"/>
              <a:gd name="connsiteY10" fmla="*/ 1188994 h 1426793"/>
              <a:gd name="connsiteX11" fmla="*/ 2189701 w 2189701"/>
              <a:gd name="connsiteY11" fmla="*/ 1188989 h 1426793"/>
              <a:gd name="connsiteX12" fmla="*/ 1951897 w 2189701"/>
              <a:gd name="connsiteY12" fmla="*/ 1426793 h 1426793"/>
              <a:gd name="connsiteX13" fmla="*/ 1452926 w 2189701"/>
              <a:gd name="connsiteY13" fmla="*/ 1426793 h 1426793"/>
              <a:gd name="connsiteX14" fmla="*/ 912375 w 2189701"/>
              <a:gd name="connsiteY14" fmla="*/ 1426793 h 1426793"/>
              <a:gd name="connsiteX15" fmla="*/ 638670 w 2189701"/>
              <a:gd name="connsiteY15" fmla="*/ 1605142 h 1426793"/>
              <a:gd name="connsiteX16" fmla="*/ 364950 w 2189701"/>
              <a:gd name="connsiteY16" fmla="*/ 1426793 h 1426793"/>
              <a:gd name="connsiteX17" fmla="*/ 237804 w 2189701"/>
              <a:gd name="connsiteY17" fmla="*/ 1426793 h 1426793"/>
              <a:gd name="connsiteX18" fmla="*/ 0 w 2189701"/>
              <a:gd name="connsiteY18" fmla="*/ 1188989 h 1426793"/>
              <a:gd name="connsiteX19" fmla="*/ 0 w 2189701"/>
              <a:gd name="connsiteY19" fmla="*/ 1188994 h 1426793"/>
              <a:gd name="connsiteX20" fmla="*/ 0 w 2189701"/>
              <a:gd name="connsiteY20" fmla="*/ 832296 h 1426793"/>
              <a:gd name="connsiteX21" fmla="*/ 0 w 2189701"/>
              <a:gd name="connsiteY21" fmla="*/ 832296 h 1426793"/>
              <a:gd name="connsiteX22" fmla="*/ 0 w 2189701"/>
              <a:gd name="connsiteY22" fmla="*/ 237804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9701" h="1426793" extrusionOk="0">
                <a:moveTo>
                  <a:pt x="0" y="237804"/>
                </a:moveTo>
                <a:cubicBezTo>
                  <a:pt x="16561" y="121239"/>
                  <a:pt x="113858" y="8743"/>
                  <a:pt x="237804" y="0"/>
                </a:cubicBezTo>
                <a:cubicBezTo>
                  <a:pt x="288912" y="615"/>
                  <a:pt x="307169" y="-891"/>
                  <a:pt x="364950" y="0"/>
                </a:cubicBezTo>
                <a:lnTo>
                  <a:pt x="364950" y="0"/>
                </a:lnTo>
                <a:cubicBezTo>
                  <a:pt x="593537" y="-7264"/>
                  <a:pt x="657505" y="-6527"/>
                  <a:pt x="912375" y="0"/>
                </a:cubicBezTo>
                <a:cubicBezTo>
                  <a:pt x="1123192" y="-3452"/>
                  <a:pt x="1246260" y="2808"/>
                  <a:pt x="1400950" y="0"/>
                </a:cubicBezTo>
                <a:cubicBezTo>
                  <a:pt x="1555641" y="-2808"/>
                  <a:pt x="1740541" y="3147"/>
                  <a:pt x="1951897" y="0"/>
                </a:cubicBezTo>
                <a:cubicBezTo>
                  <a:pt x="2095249" y="3219"/>
                  <a:pt x="2220486" y="107352"/>
                  <a:pt x="2189701" y="237804"/>
                </a:cubicBezTo>
                <a:cubicBezTo>
                  <a:pt x="2173848" y="368320"/>
                  <a:pt x="2180754" y="620073"/>
                  <a:pt x="2189701" y="832296"/>
                </a:cubicBezTo>
                <a:lnTo>
                  <a:pt x="2189701" y="832296"/>
                </a:lnTo>
                <a:cubicBezTo>
                  <a:pt x="2178245" y="994936"/>
                  <a:pt x="2203676" y="1034826"/>
                  <a:pt x="2189701" y="1188994"/>
                </a:cubicBezTo>
                <a:lnTo>
                  <a:pt x="2189701" y="1188989"/>
                </a:lnTo>
                <a:cubicBezTo>
                  <a:pt x="2204518" y="1320403"/>
                  <a:pt x="2074799" y="1446970"/>
                  <a:pt x="1951897" y="1426793"/>
                </a:cubicBezTo>
                <a:cubicBezTo>
                  <a:pt x="1741978" y="1447954"/>
                  <a:pt x="1646709" y="1441527"/>
                  <a:pt x="1452926" y="1426793"/>
                </a:cubicBezTo>
                <a:cubicBezTo>
                  <a:pt x="1259143" y="1412059"/>
                  <a:pt x="1177796" y="1406075"/>
                  <a:pt x="912375" y="1426793"/>
                </a:cubicBezTo>
                <a:cubicBezTo>
                  <a:pt x="820775" y="1486659"/>
                  <a:pt x="762185" y="1505686"/>
                  <a:pt x="638670" y="1605142"/>
                </a:cubicBezTo>
                <a:cubicBezTo>
                  <a:pt x="515034" y="1518340"/>
                  <a:pt x="457560" y="1480377"/>
                  <a:pt x="364950" y="1426793"/>
                </a:cubicBezTo>
                <a:cubicBezTo>
                  <a:pt x="330625" y="1423999"/>
                  <a:pt x="290655" y="1432634"/>
                  <a:pt x="237804" y="1426793"/>
                </a:cubicBezTo>
                <a:cubicBezTo>
                  <a:pt x="128664" y="1427100"/>
                  <a:pt x="8482" y="1321636"/>
                  <a:pt x="0" y="1188989"/>
                </a:cubicBezTo>
                <a:lnTo>
                  <a:pt x="0" y="1188994"/>
                </a:lnTo>
                <a:cubicBezTo>
                  <a:pt x="7936" y="1091395"/>
                  <a:pt x="-12398" y="1000180"/>
                  <a:pt x="0" y="832296"/>
                </a:cubicBezTo>
                <a:lnTo>
                  <a:pt x="0" y="832296"/>
                </a:lnTo>
                <a:cubicBezTo>
                  <a:pt x="-22499" y="630601"/>
                  <a:pt x="-16736" y="378921"/>
                  <a:pt x="0" y="23780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3" name="Φυσαλίδα ομιλίας: Έλλειψη 22">
            <a:extLst>
              <a:ext uri="{FF2B5EF4-FFF2-40B4-BE49-F238E27FC236}">
                <a16:creationId xmlns:a16="http://schemas.microsoft.com/office/drawing/2014/main" id="{6716FFCB-14CE-402A-9E8D-15BB512572D7}"/>
              </a:ext>
            </a:extLst>
          </p:cNvPr>
          <p:cNvSpPr/>
          <p:nvPr/>
        </p:nvSpPr>
        <p:spPr>
          <a:xfrm flipH="1">
            <a:off x="3049340" y="3373761"/>
            <a:ext cx="2387609" cy="1496846"/>
          </a:xfrm>
          <a:custGeom>
            <a:avLst/>
            <a:gdLst>
              <a:gd name="connsiteX0" fmla="*/ 696394 w 2387609"/>
              <a:gd name="connsiteY0" fmla="*/ 1683952 h 1496846"/>
              <a:gd name="connsiteX1" fmla="*/ 607132 w 2387609"/>
              <a:gd name="connsiteY1" fmla="*/ 1400237 h 1496846"/>
              <a:gd name="connsiteX2" fmla="*/ 388149 w 2387609"/>
              <a:gd name="connsiteY2" fmla="*/ 196130 h 1496846"/>
              <a:gd name="connsiteX3" fmla="*/ 1555266 w 2387609"/>
              <a:gd name="connsiteY3" fmla="*/ 35131 h 1496846"/>
              <a:gd name="connsiteX4" fmla="*/ 2235811 w 2387609"/>
              <a:gd name="connsiteY4" fmla="*/ 1113653 h 1496846"/>
              <a:gd name="connsiteX5" fmla="*/ 1039332 w 2387609"/>
              <a:gd name="connsiteY5" fmla="*/ 1490554 h 1496846"/>
              <a:gd name="connsiteX6" fmla="*/ 696394 w 2387609"/>
              <a:gd name="connsiteY6" fmla="*/ 1683952 h 149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609" h="1496846" extrusionOk="0">
                <a:moveTo>
                  <a:pt x="696394" y="1683952"/>
                </a:moveTo>
                <a:cubicBezTo>
                  <a:pt x="667210" y="1567619"/>
                  <a:pt x="618252" y="1504295"/>
                  <a:pt x="607132" y="1400237"/>
                </a:cubicBezTo>
                <a:cubicBezTo>
                  <a:pt x="-81115" y="1221679"/>
                  <a:pt x="-253963" y="618404"/>
                  <a:pt x="388149" y="196130"/>
                </a:cubicBezTo>
                <a:cubicBezTo>
                  <a:pt x="733149" y="23546"/>
                  <a:pt x="1193095" y="21572"/>
                  <a:pt x="1555266" y="35131"/>
                </a:cubicBezTo>
                <a:cubicBezTo>
                  <a:pt x="2210542" y="111538"/>
                  <a:pt x="2694282" y="662743"/>
                  <a:pt x="2235811" y="1113653"/>
                </a:cubicBezTo>
                <a:cubicBezTo>
                  <a:pt x="2051129" y="1319619"/>
                  <a:pt x="1566583" y="1511499"/>
                  <a:pt x="1039332" y="1490554"/>
                </a:cubicBezTo>
                <a:cubicBezTo>
                  <a:pt x="894094" y="1604744"/>
                  <a:pt x="808000" y="1629929"/>
                  <a:pt x="696394" y="1683952"/>
                </a:cubicBezTo>
                <a:close/>
              </a:path>
            </a:pathLst>
          </a:custGeom>
          <a:noFill/>
          <a:ln w="38100">
            <a:solidFill>
              <a:srgbClr val="00B0F0"/>
            </a:solidFill>
            <a:extLst>
              <a:ext uri="{C807C97D-BFC1-408E-A445-0C87EB9F89A2}">
                <ask:lineSketchStyleProps xmlns:ask="http://schemas.microsoft.com/office/drawing/2018/sketchyshapes" sd="2304860981">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4" name="Φυσαλίδα σκέψης: Σύννεφο 23">
            <a:extLst>
              <a:ext uri="{FF2B5EF4-FFF2-40B4-BE49-F238E27FC236}">
                <a16:creationId xmlns:a16="http://schemas.microsoft.com/office/drawing/2014/main" id="{6BBC016C-C431-4C7B-BA89-EB2013BF0A60}"/>
              </a:ext>
            </a:extLst>
          </p:cNvPr>
          <p:cNvSpPr/>
          <p:nvPr/>
        </p:nvSpPr>
        <p:spPr>
          <a:xfrm>
            <a:off x="119270" y="3626731"/>
            <a:ext cx="2693780" cy="1426793"/>
          </a:xfrm>
          <a:custGeom>
            <a:avLst/>
            <a:gdLst>
              <a:gd name="connsiteX0" fmla="*/ 243188 w 2693780"/>
              <a:gd name="connsiteY0" fmla="*/ 474606 h 1426793"/>
              <a:gd name="connsiteX1" fmla="*/ 350627 w 2693780"/>
              <a:gd name="connsiteY1" fmla="*/ 228121 h 1426793"/>
              <a:gd name="connsiteX2" fmla="*/ 873296 w 2693780"/>
              <a:gd name="connsiteY2" fmla="*/ 171809 h 1426793"/>
              <a:gd name="connsiteX3" fmla="*/ 1400266 w 2693780"/>
              <a:gd name="connsiteY3" fmla="*/ 113350 h 1426793"/>
              <a:gd name="connsiteX4" fmla="*/ 1605605 w 2693780"/>
              <a:gd name="connsiteY4" fmla="*/ 6605 h 1426793"/>
              <a:gd name="connsiteX5" fmla="*/ 1860267 w 2693780"/>
              <a:gd name="connsiteY5" fmla="*/ 81941 h 1426793"/>
              <a:gd name="connsiteX6" fmla="*/ 2211331 w 2693780"/>
              <a:gd name="connsiteY6" fmla="*/ 22789 h 1426793"/>
              <a:gd name="connsiteX7" fmla="*/ 2389357 w 2693780"/>
              <a:gd name="connsiteY7" fmla="*/ 184161 h 1426793"/>
              <a:gd name="connsiteX8" fmla="*/ 2617830 w 2693780"/>
              <a:gd name="connsiteY8" fmla="*/ 340778 h 1426793"/>
              <a:gd name="connsiteX9" fmla="*/ 2607603 w 2693780"/>
              <a:gd name="connsiteY9" fmla="*/ 510606 h 1426793"/>
              <a:gd name="connsiteX10" fmla="*/ 2682306 w 2693780"/>
              <a:gd name="connsiteY10" fmla="*/ 770270 h 1426793"/>
              <a:gd name="connsiteX11" fmla="*/ 2332364 w 2693780"/>
              <a:gd name="connsiteY11" fmla="*/ 997566 h 1426793"/>
              <a:gd name="connsiteX12" fmla="*/ 2207091 w 2693780"/>
              <a:gd name="connsiteY12" fmla="*/ 1192329 h 1426793"/>
              <a:gd name="connsiteX13" fmla="*/ 1780576 w 2693780"/>
              <a:gd name="connsiteY13" fmla="*/ 1215911 h 1426793"/>
              <a:gd name="connsiteX14" fmla="*/ 1475779 w 2693780"/>
              <a:gd name="connsiteY14" fmla="*/ 1423688 h 1426793"/>
              <a:gd name="connsiteX15" fmla="*/ 1027627 w 2693780"/>
              <a:gd name="connsiteY15" fmla="*/ 1296862 h 1426793"/>
              <a:gd name="connsiteX16" fmla="*/ 361914 w 2693780"/>
              <a:gd name="connsiteY16" fmla="*/ 1171555 h 1426793"/>
              <a:gd name="connsiteX17" fmla="*/ 69215 w 2693780"/>
              <a:gd name="connsiteY17" fmla="*/ 1032112 h 1426793"/>
              <a:gd name="connsiteX18" fmla="*/ 131758 w 2693780"/>
              <a:gd name="connsiteY18" fmla="*/ 843888 h 1426793"/>
              <a:gd name="connsiteX19" fmla="*/ -312 w 2693780"/>
              <a:gd name="connsiteY19" fmla="*/ 650776 h 1426793"/>
              <a:gd name="connsiteX20" fmla="*/ 240881 w 2693780"/>
              <a:gd name="connsiteY20" fmla="*/ 479131 h 1426793"/>
              <a:gd name="connsiteX21" fmla="*/ 243188 w 2693780"/>
              <a:gd name="connsiteY21" fmla="*/ 474606 h 1426793"/>
              <a:gd name="connsiteX0" fmla="*/ 2431575 w 2693780"/>
              <a:gd name="connsiteY0" fmla="*/ 1848867 h 1426793"/>
              <a:gd name="connsiteX1" fmla="*/ 2391942 w 2693780"/>
              <a:gd name="connsiteY1" fmla="*/ 1888500 h 1426793"/>
              <a:gd name="connsiteX2" fmla="*/ 2352309 w 2693780"/>
              <a:gd name="connsiteY2" fmla="*/ 1848867 h 1426793"/>
              <a:gd name="connsiteX3" fmla="*/ 2391942 w 2693780"/>
              <a:gd name="connsiteY3" fmla="*/ 1809234 h 1426793"/>
              <a:gd name="connsiteX4" fmla="*/ 2431575 w 2693780"/>
              <a:gd name="connsiteY4" fmla="*/ 1848867 h 1426793"/>
              <a:gd name="connsiteX0" fmla="*/ 2337482 w 2693780"/>
              <a:gd name="connsiteY0" fmla="*/ 1703571 h 1426793"/>
              <a:gd name="connsiteX1" fmla="*/ 2258216 w 2693780"/>
              <a:gd name="connsiteY1" fmla="*/ 1782837 h 1426793"/>
              <a:gd name="connsiteX2" fmla="*/ 2178950 w 2693780"/>
              <a:gd name="connsiteY2" fmla="*/ 1703571 h 1426793"/>
              <a:gd name="connsiteX3" fmla="*/ 2258216 w 2693780"/>
              <a:gd name="connsiteY3" fmla="*/ 1624305 h 1426793"/>
              <a:gd name="connsiteX4" fmla="*/ 2337482 w 2693780"/>
              <a:gd name="connsiteY4" fmla="*/ 1703571 h 1426793"/>
              <a:gd name="connsiteX0" fmla="*/ 2189710 w 2693780"/>
              <a:gd name="connsiteY0" fmla="*/ 1499951 h 1426793"/>
              <a:gd name="connsiteX1" fmla="*/ 2070811 w 2693780"/>
              <a:gd name="connsiteY1" fmla="*/ 1618850 h 1426793"/>
              <a:gd name="connsiteX2" fmla="*/ 1951912 w 2693780"/>
              <a:gd name="connsiteY2" fmla="*/ 1499951 h 1426793"/>
              <a:gd name="connsiteX3" fmla="*/ 2070811 w 2693780"/>
              <a:gd name="connsiteY3" fmla="*/ 1381052 h 1426793"/>
              <a:gd name="connsiteX4" fmla="*/ 2189710 w 2693780"/>
              <a:gd name="connsiteY4" fmla="*/ 1499951 h 1426793"/>
              <a:gd name="connsiteX0" fmla="*/ 292636 w 2693780"/>
              <a:gd name="connsiteY0" fmla="*/ 864563 h 1426793"/>
              <a:gd name="connsiteX1" fmla="*/ 134689 w 2693780"/>
              <a:gd name="connsiteY1" fmla="*/ 838240 h 1426793"/>
              <a:gd name="connsiteX2" fmla="*/ 432002 w 2693780"/>
              <a:gd name="connsiteY2" fmla="*/ 1152630 h 1426793"/>
              <a:gd name="connsiteX3" fmla="*/ 362912 w 2693780"/>
              <a:gd name="connsiteY3" fmla="*/ 1165214 h 1426793"/>
              <a:gd name="connsiteX4" fmla="*/ 1027502 w 2693780"/>
              <a:gd name="connsiteY4" fmla="*/ 1291049 h 1426793"/>
              <a:gd name="connsiteX5" fmla="*/ 985848 w 2693780"/>
              <a:gd name="connsiteY5" fmla="*/ 1233581 h 1426793"/>
              <a:gd name="connsiteX6" fmla="*/ 1797536 w 2693780"/>
              <a:gd name="connsiteY6" fmla="*/ 1147742 h 1426793"/>
              <a:gd name="connsiteX7" fmla="*/ 1780887 w 2693780"/>
              <a:gd name="connsiteY7" fmla="*/ 1210792 h 1426793"/>
              <a:gd name="connsiteX8" fmla="*/ 2128148 w 2693780"/>
              <a:gd name="connsiteY8" fmla="*/ 758115 h 1426793"/>
              <a:gd name="connsiteX9" fmla="*/ 2330867 w 2693780"/>
              <a:gd name="connsiteY9" fmla="*/ 993800 h 1426793"/>
              <a:gd name="connsiteX10" fmla="*/ 2606356 w 2693780"/>
              <a:gd name="connsiteY10" fmla="*/ 507106 h 1426793"/>
              <a:gd name="connsiteX11" fmla="*/ 2516065 w 2693780"/>
              <a:gd name="connsiteY11" fmla="*/ 595487 h 1426793"/>
              <a:gd name="connsiteX12" fmla="*/ 2389732 w 2693780"/>
              <a:gd name="connsiteY12" fmla="*/ 179207 h 1426793"/>
              <a:gd name="connsiteX13" fmla="*/ 2394471 w 2693780"/>
              <a:gd name="connsiteY13" fmla="*/ 220954 h 1426793"/>
              <a:gd name="connsiteX14" fmla="*/ 1813188 w 2693780"/>
              <a:gd name="connsiteY14" fmla="*/ 130525 h 1426793"/>
              <a:gd name="connsiteX15" fmla="*/ 1859456 w 2693780"/>
              <a:gd name="connsiteY15" fmla="*/ 77284 h 1426793"/>
              <a:gd name="connsiteX16" fmla="*/ 1380624 w 2693780"/>
              <a:gd name="connsiteY16" fmla="*/ 155890 h 1426793"/>
              <a:gd name="connsiteX17" fmla="*/ 1403010 w 2693780"/>
              <a:gd name="connsiteY17" fmla="*/ 109981 h 1426793"/>
              <a:gd name="connsiteX18" fmla="*/ 872984 w 2693780"/>
              <a:gd name="connsiteY18" fmla="*/ 171479 h 1426793"/>
              <a:gd name="connsiteX19" fmla="*/ 954047 w 2693780"/>
              <a:gd name="connsiteY19" fmla="*/ 216000 h 1426793"/>
              <a:gd name="connsiteX20" fmla="*/ 257343 w 2693780"/>
              <a:gd name="connsiteY20" fmla="*/ 521473 h 1426793"/>
              <a:gd name="connsiteX21" fmla="*/ 243188 w 2693780"/>
              <a:gd name="connsiteY21" fmla="*/ 474606 h 142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3780" h="1426793" extrusionOk="0">
                <a:moveTo>
                  <a:pt x="243188" y="474606"/>
                </a:moveTo>
                <a:cubicBezTo>
                  <a:pt x="226576" y="393815"/>
                  <a:pt x="269440" y="309539"/>
                  <a:pt x="350627" y="228121"/>
                </a:cubicBezTo>
                <a:cubicBezTo>
                  <a:pt x="458795" y="133934"/>
                  <a:pt x="676003" y="117169"/>
                  <a:pt x="873296" y="171809"/>
                </a:cubicBezTo>
                <a:cubicBezTo>
                  <a:pt x="975648" y="16251"/>
                  <a:pt x="1275165" y="19517"/>
                  <a:pt x="1400266" y="113350"/>
                </a:cubicBezTo>
                <a:cubicBezTo>
                  <a:pt x="1434707" y="57201"/>
                  <a:pt x="1524399" y="25400"/>
                  <a:pt x="1605605" y="6605"/>
                </a:cubicBezTo>
                <a:cubicBezTo>
                  <a:pt x="1696752" y="-6600"/>
                  <a:pt x="1812158" y="15972"/>
                  <a:pt x="1860267" y="81941"/>
                </a:cubicBezTo>
                <a:cubicBezTo>
                  <a:pt x="1941580" y="27023"/>
                  <a:pt x="2104689" y="-29054"/>
                  <a:pt x="2211331" y="22789"/>
                </a:cubicBezTo>
                <a:cubicBezTo>
                  <a:pt x="2297675" y="47906"/>
                  <a:pt x="2364312" y="116454"/>
                  <a:pt x="2389357" y="184161"/>
                </a:cubicBezTo>
                <a:cubicBezTo>
                  <a:pt x="2488233" y="197357"/>
                  <a:pt x="2589313" y="263474"/>
                  <a:pt x="2617830" y="340778"/>
                </a:cubicBezTo>
                <a:cubicBezTo>
                  <a:pt x="2642061" y="392945"/>
                  <a:pt x="2631730" y="459523"/>
                  <a:pt x="2607603" y="510606"/>
                </a:cubicBezTo>
                <a:cubicBezTo>
                  <a:pt x="2688763" y="580154"/>
                  <a:pt x="2726915" y="675215"/>
                  <a:pt x="2682306" y="770270"/>
                </a:cubicBezTo>
                <a:cubicBezTo>
                  <a:pt x="2651061" y="870274"/>
                  <a:pt x="2491557" y="974814"/>
                  <a:pt x="2332364" y="997566"/>
                </a:cubicBezTo>
                <a:cubicBezTo>
                  <a:pt x="2329013" y="1062146"/>
                  <a:pt x="2270808" y="1136863"/>
                  <a:pt x="2207091" y="1192329"/>
                </a:cubicBezTo>
                <a:cubicBezTo>
                  <a:pt x="2084525" y="1269006"/>
                  <a:pt x="1890470" y="1289858"/>
                  <a:pt x="1780576" y="1215911"/>
                </a:cubicBezTo>
                <a:cubicBezTo>
                  <a:pt x="1738455" y="1320604"/>
                  <a:pt x="1613339" y="1384190"/>
                  <a:pt x="1475779" y="1423688"/>
                </a:cubicBezTo>
                <a:cubicBezTo>
                  <a:pt x="1302267" y="1433111"/>
                  <a:pt x="1128549" y="1396301"/>
                  <a:pt x="1027627" y="1296862"/>
                </a:cubicBezTo>
                <a:cubicBezTo>
                  <a:pt x="826808" y="1416733"/>
                  <a:pt x="516035" y="1355482"/>
                  <a:pt x="361914" y="1171555"/>
                </a:cubicBezTo>
                <a:cubicBezTo>
                  <a:pt x="232285" y="1183919"/>
                  <a:pt x="114187" y="1122811"/>
                  <a:pt x="69215" y="1032112"/>
                </a:cubicBezTo>
                <a:cubicBezTo>
                  <a:pt x="48311" y="963879"/>
                  <a:pt x="76818" y="897068"/>
                  <a:pt x="131758" y="843888"/>
                </a:cubicBezTo>
                <a:cubicBezTo>
                  <a:pt x="52977" y="800277"/>
                  <a:pt x="-16858" y="743125"/>
                  <a:pt x="-312" y="650776"/>
                </a:cubicBezTo>
                <a:cubicBezTo>
                  <a:pt x="18821" y="561044"/>
                  <a:pt x="103662" y="490301"/>
                  <a:pt x="240881" y="479131"/>
                </a:cubicBezTo>
                <a:cubicBezTo>
                  <a:pt x="241720" y="477444"/>
                  <a:pt x="242162" y="475993"/>
                  <a:pt x="243188" y="474606"/>
                </a:cubicBezTo>
                <a:close/>
              </a:path>
              <a:path w="2693780" h="1426793" extrusionOk="0">
                <a:moveTo>
                  <a:pt x="2431575" y="1848867"/>
                </a:moveTo>
                <a:cubicBezTo>
                  <a:pt x="2432617" y="1872468"/>
                  <a:pt x="2415476" y="1888091"/>
                  <a:pt x="2391942" y="1888500"/>
                </a:cubicBezTo>
                <a:cubicBezTo>
                  <a:pt x="2368978" y="1888468"/>
                  <a:pt x="2350451" y="1872039"/>
                  <a:pt x="2352309" y="1848867"/>
                </a:cubicBezTo>
                <a:cubicBezTo>
                  <a:pt x="2352683" y="1827164"/>
                  <a:pt x="2368613" y="1811912"/>
                  <a:pt x="2391942" y="1809234"/>
                </a:cubicBezTo>
                <a:cubicBezTo>
                  <a:pt x="2414618" y="1809248"/>
                  <a:pt x="2434132" y="1825283"/>
                  <a:pt x="2431575" y="1848867"/>
                </a:cubicBezTo>
                <a:close/>
              </a:path>
              <a:path w="2693780" h="1426793" extrusionOk="0">
                <a:moveTo>
                  <a:pt x="2337482" y="1703571"/>
                </a:moveTo>
                <a:cubicBezTo>
                  <a:pt x="2339394" y="1748651"/>
                  <a:pt x="2303186" y="1781847"/>
                  <a:pt x="2258216" y="1782837"/>
                </a:cubicBezTo>
                <a:cubicBezTo>
                  <a:pt x="2218299" y="1776144"/>
                  <a:pt x="2184252" y="1747629"/>
                  <a:pt x="2178950" y="1703571"/>
                </a:cubicBezTo>
                <a:cubicBezTo>
                  <a:pt x="2183740" y="1655907"/>
                  <a:pt x="2213692" y="1623259"/>
                  <a:pt x="2258216" y="1624305"/>
                </a:cubicBezTo>
                <a:cubicBezTo>
                  <a:pt x="2301991" y="1628981"/>
                  <a:pt x="2334900" y="1667822"/>
                  <a:pt x="2337482" y="1703571"/>
                </a:cubicBezTo>
                <a:close/>
              </a:path>
              <a:path w="2693780" h="1426793" extrusionOk="0">
                <a:moveTo>
                  <a:pt x="2189710" y="1499951"/>
                </a:moveTo>
                <a:cubicBezTo>
                  <a:pt x="2198488" y="1575261"/>
                  <a:pt x="2137681" y="1616746"/>
                  <a:pt x="2070811" y="1618850"/>
                </a:cubicBezTo>
                <a:cubicBezTo>
                  <a:pt x="2004805" y="1612598"/>
                  <a:pt x="1952401" y="1570320"/>
                  <a:pt x="1951912" y="1499951"/>
                </a:cubicBezTo>
                <a:cubicBezTo>
                  <a:pt x="1953409" y="1435045"/>
                  <a:pt x="2003768" y="1378324"/>
                  <a:pt x="2070811" y="1381052"/>
                </a:cubicBezTo>
                <a:cubicBezTo>
                  <a:pt x="2142143" y="1379822"/>
                  <a:pt x="2188379" y="1438025"/>
                  <a:pt x="2189710" y="1499951"/>
                </a:cubicBezTo>
                <a:close/>
              </a:path>
              <a:path w="2693780" h="1426793" fill="none" extrusionOk="0">
                <a:moveTo>
                  <a:pt x="292636" y="864563"/>
                </a:moveTo>
                <a:cubicBezTo>
                  <a:pt x="237825" y="869173"/>
                  <a:pt x="175114" y="865437"/>
                  <a:pt x="134689" y="838240"/>
                </a:cubicBezTo>
                <a:moveTo>
                  <a:pt x="432002" y="1152630"/>
                </a:moveTo>
                <a:cubicBezTo>
                  <a:pt x="407418" y="1161092"/>
                  <a:pt x="385114" y="1162527"/>
                  <a:pt x="362912" y="1165214"/>
                </a:cubicBezTo>
                <a:moveTo>
                  <a:pt x="1027502" y="1291049"/>
                </a:moveTo>
                <a:cubicBezTo>
                  <a:pt x="1010739" y="1273518"/>
                  <a:pt x="995478" y="1257712"/>
                  <a:pt x="985848" y="1233581"/>
                </a:cubicBezTo>
                <a:moveTo>
                  <a:pt x="1797536" y="1147742"/>
                </a:moveTo>
                <a:cubicBezTo>
                  <a:pt x="1795673" y="1171071"/>
                  <a:pt x="1791611" y="1187567"/>
                  <a:pt x="1780887" y="1210792"/>
                </a:cubicBezTo>
                <a:moveTo>
                  <a:pt x="2128148" y="758115"/>
                </a:moveTo>
                <a:cubicBezTo>
                  <a:pt x="2250389" y="807814"/>
                  <a:pt x="2325528" y="886611"/>
                  <a:pt x="2330867" y="993800"/>
                </a:cubicBezTo>
                <a:moveTo>
                  <a:pt x="2606356" y="507106"/>
                </a:moveTo>
                <a:cubicBezTo>
                  <a:pt x="2579412" y="540064"/>
                  <a:pt x="2558930" y="576464"/>
                  <a:pt x="2516065" y="595487"/>
                </a:cubicBezTo>
                <a:moveTo>
                  <a:pt x="2389732" y="179207"/>
                </a:moveTo>
                <a:cubicBezTo>
                  <a:pt x="2392995" y="191304"/>
                  <a:pt x="2396435" y="207374"/>
                  <a:pt x="2394471" y="220954"/>
                </a:cubicBezTo>
                <a:moveTo>
                  <a:pt x="1813188" y="130525"/>
                </a:moveTo>
                <a:cubicBezTo>
                  <a:pt x="1828012" y="108076"/>
                  <a:pt x="1842577" y="92554"/>
                  <a:pt x="1859456" y="77284"/>
                </a:cubicBezTo>
                <a:moveTo>
                  <a:pt x="1380624" y="155890"/>
                </a:moveTo>
                <a:cubicBezTo>
                  <a:pt x="1384900" y="139088"/>
                  <a:pt x="1390305" y="124459"/>
                  <a:pt x="1403010" y="109981"/>
                </a:cubicBezTo>
                <a:moveTo>
                  <a:pt x="872984" y="171479"/>
                </a:moveTo>
                <a:cubicBezTo>
                  <a:pt x="899922" y="185265"/>
                  <a:pt x="932361" y="197095"/>
                  <a:pt x="954047" y="216000"/>
                </a:cubicBezTo>
                <a:moveTo>
                  <a:pt x="257343" y="521473"/>
                </a:moveTo>
                <a:cubicBezTo>
                  <a:pt x="252415" y="507275"/>
                  <a:pt x="244276" y="489085"/>
                  <a:pt x="243188" y="474606"/>
                </a:cubicBezTo>
              </a:path>
            </a:pathLst>
          </a:custGeom>
          <a:noFill/>
          <a:ln w="38100">
            <a:solidFill>
              <a:srgbClr val="00B0F0"/>
            </a:solidFill>
            <a:extLst>
              <a:ext uri="{C807C97D-BFC1-408E-A445-0C87EB9F89A2}">
                <ask:lineSketchStyleProps xmlns:ask="http://schemas.microsoft.com/office/drawing/2018/sketchyshapes" sd="923321662">
                  <a:prstGeom prst="cloudCallout">
                    <a:avLst>
                      <a:gd name="adj1" fmla="val 38795"/>
                      <a:gd name="adj2" fmla="val 795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6" name="TextBox 25">
            <a:extLst>
              <a:ext uri="{FF2B5EF4-FFF2-40B4-BE49-F238E27FC236}">
                <a16:creationId xmlns:a16="http://schemas.microsoft.com/office/drawing/2014/main" id="{63E9E295-4752-41F4-945A-5EBD4D13F763}"/>
              </a:ext>
            </a:extLst>
          </p:cNvPr>
          <p:cNvSpPr txBox="1"/>
          <p:nvPr/>
        </p:nvSpPr>
        <p:spPr>
          <a:xfrm>
            <a:off x="404600" y="3849888"/>
            <a:ext cx="2297869" cy="923330"/>
          </a:xfrm>
          <a:prstGeom prst="rect">
            <a:avLst/>
          </a:prstGeom>
          <a:noFill/>
        </p:spPr>
        <p:txBody>
          <a:bodyPr wrap="square">
            <a:spAutoFit/>
          </a:bodyPr>
          <a:lstStyle/>
          <a:p>
            <a:r>
              <a:rPr lang="fr-FR" i="1" dirty="0">
                <a:solidFill>
                  <a:schemeClr val="tx1">
                    <a:lumMod val="95000"/>
                    <a:lumOff val="5000"/>
                  </a:schemeClr>
                </a:solidFill>
              </a:rPr>
              <a:t>J'ai besoin d'un peu plus de temps pour pouvoir me décider.</a:t>
            </a:r>
          </a:p>
        </p:txBody>
      </p:sp>
      <p:sp>
        <p:nvSpPr>
          <p:cNvPr id="28" name="TextBox 27">
            <a:extLst>
              <a:ext uri="{FF2B5EF4-FFF2-40B4-BE49-F238E27FC236}">
                <a16:creationId xmlns:a16="http://schemas.microsoft.com/office/drawing/2014/main" id="{E6755D64-28E9-4778-BDCD-BF5D2ED21290}"/>
              </a:ext>
            </a:extLst>
          </p:cNvPr>
          <p:cNvSpPr txBox="1"/>
          <p:nvPr/>
        </p:nvSpPr>
        <p:spPr>
          <a:xfrm>
            <a:off x="3324672" y="3730820"/>
            <a:ext cx="1943420" cy="646331"/>
          </a:xfrm>
          <a:prstGeom prst="rect">
            <a:avLst/>
          </a:prstGeom>
          <a:noFill/>
        </p:spPr>
        <p:txBody>
          <a:bodyPr wrap="square">
            <a:spAutoFit/>
          </a:bodyPr>
          <a:lstStyle/>
          <a:p>
            <a:r>
              <a:rPr lang="fr-FR" i="1" dirty="0">
                <a:solidFill>
                  <a:schemeClr val="tx1">
                    <a:lumMod val="95000"/>
                    <a:lumOff val="5000"/>
                  </a:schemeClr>
                </a:solidFill>
              </a:rPr>
              <a:t>J'ai encore besoin d'y réfléchir.</a:t>
            </a:r>
          </a:p>
        </p:txBody>
      </p:sp>
      <p:sp>
        <p:nvSpPr>
          <p:cNvPr id="32" name="TextBox 31">
            <a:extLst>
              <a:ext uri="{FF2B5EF4-FFF2-40B4-BE49-F238E27FC236}">
                <a16:creationId xmlns:a16="http://schemas.microsoft.com/office/drawing/2014/main" id="{AA2499E5-284A-4D07-A45C-2E1ABD9BC0F0}"/>
              </a:ext>
            </a:extLst>
          </p:cNvPr>
          <p:cNvSpPr txBox="1"/>
          <p:nvPr/>
        </p:nvSpPr>
        <p:spPr>
          <a:xfrm>
            <a:off x="8871348" y="4141234"/>
            <a:ext cx="2606278" cy="1200329"/>
          </a:xfrm>
          <a:prstGeom prst="rect">
            <a:avLst/>
          </a:prstGeom>
          <a:noFill/>
        </p:spPr>
        <p:txBody>
          <a:bodyPr wrap="square">
            <a:spAutoFit/>
          </a:bodyPr>
          <a:lstStyle/>
          <a:p>
            <a:r>
              <a:rPr lang="fr-FR" i="1" dirty="0">
                <a:solidFill>
                  <a:schemeClr val="tx1">
                    <a:lumMod val="95000"/>
                    <a:lumOff val="5000"/>
                  </a:schemeClr>
                </a:solidFill>
              </a:rPr>
              <a:t>J'ai besoin de plus d'informations pour pouvoir prendre une bonne décision.</a:t>
            </a:r>
          </a:p>
        </p:txBody>
      </p:sp>
      <p:sp>
        <p:nvSpPr>
          <p:cNvPr id="36" name="TextBox 35">
            <a:extLst>
              <a:ext uri="{FF2B5EF4-FFF2-40B4-BE49-F238E27FC236}">
                <a16:creationId xmlns:a16="http://schemas.microsoft.com/office/drawing/2014/main" id="{90E9E615-5AE2-47F4-BEF9-320756D964F3}"/>
              </a:ext>
            </a:extLst>
          </p:cNvPr>
          <p:cNvSpPr txBox="1"/>
          <p:nvPr/>
        </p:nvSpPr>
        <p:spPr>
          <a:xfrm>
            <a:off x="5977307" y="3853195"/>
            <a:ext cx="1927225" cy="1200329"/>
          </a:xfrm>
          <a:prstGeom prst="rect">
            <a:avLst/>
          </a:prstGeom>
          <a:noFill/>
        </p:spPr>
        <p:txBody>
          <a:bodyPr wrap="square">
            <a:spAutoFit/>
          </a:bodyPr>
          <a:lstStyle/>
          <a:p>
            <a:r>
              <a:rPr lang="fr-FR" i="1" dirty="0">
                <a:solidFill>
                  <a:schemeClr val="tx1">
                    <a:lumMod val="95000"/>
                    <a:lumOff val="5000"/>
                  </a:schemeClr>
                </a:solidFill>
              </a:rPr>
              <a:t>Pour que je sois d'accord avec cette décision, je dois ...</a:t>
            </a:r>
          </a:p>
        </p:txBody>
      </p:sp>
      <p:sp>
        <p:nvSpPr>
          <p:cNvPr id="19" name="Φυσαλίδα ομιλίας: Ορθογώνιο με στρογγυλεμένες γωνίες 18">
            <a:extLst>
              <a:ext uri="{FF2B5EF4-FFF2-40B4-BE49-F238E27FC236}">
                <a16:creationId xmlns:a16="http://schemas.microsoft.com/office/drawing/2014/main" id="{69B0D35D-7BC5-4D51-8F55-40A71E24C4CE}"/>
              </a:ext>
            </a:extLst>
          </p:cNvPr>
          <p:cNvSpPr/>
          <p:nvPr/>
        </p:nvSpPr>
        <p:spPr>
          <a:xfrm rot="190154" flipH="1">
            <a:off x="4247689" y="5353689"/>
            <a:ext cx="2064179" cy="1243381"/>
          </a:xfrm>
          <a:custGeom>
            <a:avLst/>
            <a:gdLst>
              <a:gd name="connsiteX0" fmla="*/ 0 w 2064179"/>
              <a:gd name="connsiteY0" fmla="*/ 207234 h 1243381"/>
              <a:gd name="connsiteX1" fmla="*/ 207234 w 2064179"/>
              <a:gd name="connsiteY1" fmla="*/ 0 h 1243381"/>
              <a:gd name="connsiteX2" fmla="*/ 344030 w 2064179"/>
              <a:gd name="connsiteY2" fmla="*/ 0 h 1243381"/>
              <a:gd name="connsiteX3" fmla="*/ 344030 w 2064179"/>
              <a:gd name="connsiteY3" fmla="*/ 0 h 1243381"/>
              <a:gd name="connsiteX4" fmla="*/ 860075 w 2064179"/>
              <a:gd name="connsiteY4" fmla="*/ 0 h 1243381"/>
              <a:gd name="connsiteX5" fmla="*/ 1328604 w 2064179"/>
              <a:gd name="connsiteY5" fmla="*/ 0 h 1243381"/>
              <a:gd name="connsiteX6" fmla="*/ 1856945 w 2064179"/>
              <a:gd name="connsiteY6" fmla="*/ 0 h 1243381"/>
              <a:gd name="connsiteX7" fmla="*/ 2064179 w 2064179"/>
              <a:gd name="connsiteY7" fmla="*/ 207234 h 1243381"/>
              <a:gd name="connsiteX8" fmla="*/ 2064179 w 2064179"/>
              <a:gd name="connsiteY8" fmla="*/ 725306 h 1243381"/>
              <a:gd name="connsiteX9" fmla="*/ 2064179 w 2064179"/>
              <a:gd name="connsiteY9" fmla="*/ 725306 h 1243381"/>
              <a:gd name="connsiteX10" fmla="*/ 2064179 w 2064179"/>
              <a:gd name="connsiteY10" fmla="*/ 1036151 h 1243381"/>
              <a:gd name="connsiteX11" fmla="*/ 2064179 w 2064179"/>
              <a:gd name="connsiteY11" fmla="*/ 1036147 h 1243381"/>
              <a:gd name="connsiteX12" fmla="*/ 1856945 w 2064179"/>
              <a:gd name="connsiteY12" fmla="*/ 1243381 h 1243381"/>
              <a:gd name="connsiteX13" fmla="*/ 1378447 w 2064179"/>
              <a:gd name="connsiteY13" fmla="*/ 1243381 h 1243381"/>
              <a:gd name="connsiteX14" fmla="*/ 860075 w 2064179"/>
              <a:gd name="connsiteY14" fmla="*/ 1243381 h 1243381"/>
              <a:gd name="connsiteX15" fmla="*/ 602059 w 2064179"/>
              <a:gd name="connsiteY15" fmla="*/ 1398804 h 1243381"/>
              <a:gd name="connsiteX16" fmla="*/ 344030 w 2064179"/>
              <a:gd name="connsiteY16" fmla="*/ 1243381 h 1243381"/>
              <a:gd name="connsiteX17" fmla="*/ 207234 w 2064179"/>
              <a:gd name="connsiteY17" fmla="*/ 1243381 h 1243381"/>
              <a:gd name="connsiteX18" fmla="*/ 0 w 2064179"/>
              <a:gd name="connsiteY18" fmla="*/ 1036147 h 1243381"/>
              <a:gd name="connsiteX19" fmla="*/ 0 w 2064179"/>
              <a:gd name="connsiteY19" fmla="*/ 1036151 h 1243381"/>
              <a:gd name="connsiteX20" fmla="*/ 0 w 2064179"/>
              <a:gd name="connsiteY20" fmla="*/ 725306 h 1243381"/>
              <a:gd name="connsiteX21" fmla="*/ 0 w 2064179"/>
              <a:gd name="connsiteY21" fmla="*/ 725306 h 1243381"/>
              <a:gd name="connsiteX22" fmla="*/ 0 w 2064179"/>
              <a:gd name="connsiteY22" fmla="*/ 207234 h 124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64179" h="1243381" extrusionOk="0">
                <a:moveTo>
                  <a:pt x="0" y="207234"/>
                </a:moveTo>
                <a:cubicBezTo>
                  <a:pt x="19423" y="110106"/>
                  <a:pt x="94864" y="2462"/>
                  <a:pt x="207234" y="0"/>
                </a:cubicBezTo>
                <a:cubicBezTo>
                  <a:pt x="266907" y="-690"/>
                  <a:pt x="310652" y="3921"/>
                  <a:pt x="344030" y="0"/>
                </a:cubicBezTo>
                <a:lnTo>
                  <a:pt x="344030" y="0"/>
                </a:lnTo>
                <a:cubicBezTo>
                  <a:pt x="541451" y="-24911"/>
                  <a:pt x="635919" y="-3741"/>
                  <a:pt x="860075" y="0"/>
                </a:cubicBezTo>
                <a:cubicBezTo>
                  <a:pt x="1043192" y="22445"/>
                  <a:pt x="1161434" y="-13221"/>
                  <a:pt x="1328604" y="0"/>
                </a:cubicBezTo>
                <a:cubicBezTo>
                  <a:pt x="1495774" y="13221"/>
                  <a:pt x="1594623" y="-3835"/>
                  <a:pt x="1856945" y="0"/>
                </a:cubicBezTo>
                <a:cubicBezTo>
                  <a:pt x="1989665" y="4894"/>
                  <a:pt x="2069004" y="92921"/>
                  <a:pt x="2064179" y="207234"/>
                </a:cubicBezTo>
                <a:cubicBezTo>
                  <a:pt x="2073810" y="390232"/>
                  <a:pt x="2053099" y="582295"/>
                  <a:pt x="2064179" y="725306"/>
                </a:cubicBezTo>
                <a:lnTo>
                  <a:pt x="2064179" y="725306"/>
                </a:lnTo>
                <a:cubicBezTo>
                  <a:pt x="2069470" y="822087"/>
                  <a:pt x="2052954" y="954453"/>
                  <a:pt x="2064179" y="1036151"/>
                </a:cubicBezTo>
                <a:lnTo>
                  <a:pt x="2064179" y="1036147"/>
                </a:lnTo>
                <a:cubicBezTo>
                  <a:pt x="2075264" y="1150657"/>
                  <a:pt x="1962255" y="1265252"/>
                  <a:pt x="1856945" y="1243381"/>
                </a:cubicBezTo>
                <a:cubicBezTo>
                  <a:pt x="1628995" y="1253129"/>
                  <a:pt x="1579500" y="1241829"/>
                  <a:pt x="1378447" y="1243381"/>
                </a:cubicBezTo>
                <a:cubicBezTo>
                  <a:pt x="1177394" y="1244933"/>
                  <a:pt x="1010265" y="1243163"/>
                  <a:pt x="860075" y="1243381"/>
                </a:cubicBezTo>
                <a:cubicBezTo>
                  <a:pt x="732553" y="1303115"/>
                  <a:pt x="703280" y="1335933"/>
                  <a:pt x="602059" y="1398804"/>
                </a:cubicBezTo>
                <a:cubicBezTo>
                  <a:pt x="509795" y="1356542"/>
                  <a:pt x="397723" y="1289401"/>
                  <a:pt x="344030" y="1243381"/>
                </a:cubicBezTo>
                <a:cubicBezTo>
                  <a:pt x="301097" y="1237685"/>
                  <a:pt x="237742" y="1248211"/>
                  <a:pt x="207234" y="1243381"/>
                </a:cubicBezTo>
                <a:cubicBezTo>
                  <a:pt x="111369" y="1243638"/>
                  <a:pt x="18882" y="1153517"/>
                  <a:pt x="0" y="1036147"/>
                </a:cubicBezTo>
                <a:lnTo>
                  <a:pt x="0" y="1036151"/>
                </a:lnTo>
                <a:cubicBezTo>
                  <a:pt x="1527" y="910383"/>
                  <a:pt x="14758" y="820687"/>
                  <a:pt x="0" y="725306"/>
                </a:cubicBezTo>
                <a:lnTo>
                  <a:pt x="0" y="725306"/>
                </a:lnTo>
                <a:cubicBezTo>
                  <a:pt x="13687" y="590878"/>
                  <a:pt x="-2793" y="462430"/>
                  <a:pt x="0" y="207234"/>
                </a:cubicBezTo>
                <a:close/>
              </a:path>
            </a:pathLst>
          </a:custGeom>
          <a:noFill/>
          <a:ln w="38100">
            <a:solidFill>
              <a:srgbClr val="00B0F0"/>
            </a:solidFill>
            <a:extLst>
              <a:ext uri="{C807C97D-BFC1-408E-A445-0C87EB9F89A2}">
                <ask:lineSketchStyleProps xmlns:ask="http://schemas.microsoft.com/office/drawing/2018/sketchyshapes" sd="1095571400">
                  <a:prstGeom prst="wedgeRoundRectCallou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lumMod val="95000"/>
                  <a:lumOff val="5000"/>
                </a:schemeClr>
              </a:solidFill>
            </a:endParaRPr>
          </a:p>
        </p:txBody>
      </p:sp>
      <p:sp>
        <p:nvSpPr>
          <p:cNvPr id="25" name="TextBox 24">
            <a:extLst>
              <a:ext uri="{FF2B5EF4-FFF2-40B4-BE49-F238E27FC236}">
                <a16:creationId xmlns:a16="http://schemas.microsoft.com/office/drawing/2014/main" id="{931F21CC-0333-43D9-9CC0-38D86803A4E1}"/>
              </a:ext>
            </a:extLst>
          </p:cNvPr>
          <p:cNvSpPr txBox="1"/>
          <p:nvPr/>
        </p:nvSpPr>
        <p:spPr>
          <a:xfrm>
            <a:off x="4296382" y="5375214"/>
            <a:ext cx="2096230" cy="1200329"/>
          </a:xfrm>
          <a:prstGeom prst="rect">
            <a:avLst/>
          </a:prstGeom>
          <a:noFill/>
        </p:spPr>
        <p:txBody>
          <a:bodyPr wrap="square">
            <a:spAutoFit/>
          </a:bodyPr>
          <a:lstStyle/>
          <a:p>
            <a:r>
              <a:rPr lang="fr-FR" i="1" dirty="0">
                <a:solidFill>
                  <a:schemeClr val="tx1">
                    <a:lumMod val="95000"/>
                    <a:lumOff val="5000"/>
                  </a:schemeClr>
                </a:solidFill>
              </a:rPr>
              <a:t>Je voudrais m'en charger de manière fiable. Pour cela, j'ai besoin de ...</a:t>
            </a:r>
          </a:p>
        </p:txBody>
      </p:sp>
    </p:spTree>
    <p:extLst>
      <p:ext uri="{BB962C8B-B14F-4D97-AF65-F5344CB8AC3E}">
        <p14:creationId xmlns:p14="http://schemas.microsoft.com/office/powerpoint/2010/main" val="1939681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D95F9B-0A2C-447D-9B0C-F91E04FED5E8}"/>
              </a:ext>
            </a:extLst>
          </p:cNvPr>
          <p:cNvSpPr>
            <a:spLocks noGrp="1"/>
          </p:cNvSpPr>
          <p:nvPr>
            <p:ph type="title"/>
          </p:nvPr>
        </p:nvSpPr>
        <p:spPr/>
        <p:txBody>
          <a:bodyPr/>
          <a:lstStyle/>
          <a:p>
            <a:r>
              <a:rPr lang="fr-FR" dirty="0"/>
              <a:t>Ce n'est pas toujours possible immédiatement</a:t>
            </a:r>
          </a:p>
        </p:txBody>
      </p:sp>
      <p:sp>
        <p:nvSpPr>
          <p:cNvPr id="3" name="Θέση περιεχομένου 2">
            <a:extLst>
              <a:ext uri="{FF2B5EF4-FFF2-40B4-BE49-F238E27FC236}">
                <a16:creationId xmlns:a16="http://schemas.microsoft.com/office/drawing/2014/main" id="{7F73AD6B-22B4-41A3-9C96-09D3EE6285FC}"/>
              </a:ext>
            </a:extLst>
          </p:cNvPr>
          <p:cNvSpPr>
            <a:spLocks noGrp="1"/>
          </p:cNvSpPr>
          <p:nvPr>
            <p:ph idx="1"/>
          </p:nvPr>
        </p:nvSpPr>
        <p:spPr>
          <a:xfrm>
            <a:off x="838200" y="1825625"/>
            <a:ext cx="4986867" cy="4351338"/>
          </a:xfrm>
          <a:noFill/>
        </p:spPr>
        <p:txBody>
          <a:bodyPr>
            <a:normAutofit fontScale="92500" lnSpcReduction="10000"/>
          </a:bodyPr>
          <a:lstStyle/>
          <a:p>
            <a:r>
              <a:rPr lang="fr-FR" dirty="0"/>
              <a:t>Il existe également des situations dans lesquelles </a:t>
            </a:r>
            <a:r>
              <a:rPr lang="fr-FR" b="1" dirty="0"/>
              <a:t>il n'est pas possible d'exprimer ou de satisfaire un besoin sur le moment.</a:t>
            </a:r>
            <a:r>
              <a:rPr lang="fr-FR" dirty="0"/>
              <a:t> </a:t>
            </a:r>
          </a:p>
          <a:p>
            <a:r>
              <a:rPr lang="fr-FR" dirty="0"/>
              <a:t>Toute personne doit faire des compromis ou peser </a:t>
            </a:r>
            <a:r>
              <a:rPr lang="fr-FR" b="1" dirty="0"/>
              <a:t>ce qui est le plus important pour elle sur le moment</a:t>
            </a:r>
            <a:r>
              <a:rPr lang="fr-FR" dirty="0"/>
              <a:t>, par exemple lorsque deux besoins veulent être satisfaits en même temps.</a:t>
            </a:r>
          </a:p>
        </p:txBody>
      </p:sp>
      <p:sp>
        <p:nvSpPr>
          <p:cNvPr id="6" name="Rechteck 248">
            <a:extLst>
              <a:ext uri="{FF2B5EF4-FFF2-40B4-BE49-F238E27FC236}">
                <a16:creationId xmlns:a16="http://schemas.microsoft.com/office/drawing/2014/main" id="{D5E83230-344D-4932-B297-B6E582EAB67A}"/>
              </a:ext>
            </a:extLst>
          </p:cNvPr>
          <p:cNvSpPr/>
          <p:nvPr/>
        </p:nvSpPr>
        <p:spPr>
          <a:xfrm>
            <a:off x="7828896" y="2517773"/>
            <a:ext cx="1630574" cy="2268716"/>
          </a:xfrm>
          <a:prstGeom prst="rect">
            <a:avLst/>
          </a:prstGeom>
          <a:blipFill rotWithShape="1">
            <a:blip r:embed="rId3">
              <a:alphaModFix/>
            </a:blip>
            <a:stretch>
              <a:fillRect l="-999" r="-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a:lnSpc>
                <a:spcPct val="107000"/>
              </a:lnSpc>
              <a:spcAft>
                <a:spcPts val="800"/>
              </a:spcAft>
            </a:pPr>
            <a:r>
              <a:rPr lang="fr-FR" sz="1100" dirty="0">
                <a:effectLst/>
                <a:latin typeface="Calibri" panose="020F0502020204030204" pitchFamily="34" charset="0"/>
                <a:ea typeface="Calibri" panose="020F0502020204030204" pitchFamily="34" charset="0"/>
              </a:rPr>
              <a:t> </a:t>
            </a:r>
          </a:p>
        </p:txBody>
      </p:sp>
      <p:sp>
        <p:nvSpPr>
          <p:cNvPr id="7" name="TextBox 6">
            <a:extLst>
              <a:ext uri="{FF2B5EF4-FFF2-40B4-BE49-F238E27FC236}">
                <a16:creationId xmlns:a16="http://schemas.microsoft.com/office/drawing/2014/main" id="{757C72FE-90E1-4476-95DD-60AA3CF40D6F}"/>
              </a:ext>
            </a:extLst>
          </p:cNvPr>
          <p:cNvSpPr txBox="1"/>
          <p:nvPr/>
        </p:nvSpPr>
        <p:spPr>
          <a:xfrm>
            <a:off x="7774871" y="1755489"/>
            <a:ext cx="1631985" cy="584775"/>
          </a:xfrm>
          <a:prstGeom prst="rect">
            <a:avLst/>
          </a:prstGeom>
          <a:noFill/>
        </p:spPr>
        <p:txBody>
          <a:bodyPr wrap="none" rtlCol="0">
            <a:spAutoFit/>
          </a:bodyPr>
          <a:lstStyle/>
          <a:p>
            <a:r>
              <a:rPr lang="fr-FR" sz="3200" b="1" dirty="0"/>
              <a:t>Exemple</a:t>
            </a:r>
          </a:p>
        </p:txBody>
      </p:sp>
      <p:sp>
        <p:nvSpPr>
          <p:cNvPr id="9" name="pop-up">
            <a:extLst>
              <a:ext uri="{FF2B5EF4-FFF2-40B4-BE49-F238E27FC236}">
                <a16:creationId xmlns:a16="http://schemas.microsoft.com/office/drawing/2014/main" id="{456082DE-27BF-4805-97DF-03FD57971739}"/>
              </a:ext>
            </a:extLst>
          </p:cNvPr>
          <p:cNvSpPr/>
          <p:nvPr/>
        </p:nvSpPr>
        <p:spPr>
          <a:xfrm>
            <a:off x="9862645" y="2517773"/>
            <a:ext cx="94823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2" name="TextBox 11">
            <a:extLst>
              <a:ext uri="{FF2B5EF4-FFF2-40B4-BE49-F238E27FC236}">
                <a16:creationId xmlns:a16="http://schemas.microsoft.com/office/drawing/2014/main" id="{4B82478E-A415-4DF2-B329-7A54B449C956}"/>
              </a:ext>
            </a:extLst>
          </p:cNvPr>
          <p:cNvSpPr txBox="1"/>
          <p:nvPr/>
        </p:nvSpPr>
        <p:spPr>
          <a:xfrm>
            <a:off x="8848725" y="0"/>
            <a:ext cx="3354564"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Comment exprimer ses besoins</a:t>
            </a:r>
          </a:p>
        </p:txBody>
      </p:sp>
      <p:sp>
        <p:nvSpPr>
          <p:cNvPr id="8" name="TextBox 7">
            <a:extLst>
              <a:ext uri="{FF2B5EF4-FFF2-40B4-BE49-F238E27FC236}">
                <a16:creationId xmlns:a16="http://schemas.microsoft.com/office/drawing/2014/main" id="{0B65801B-9FFE-403D-8CA0-55B70FC3B002}"/>
              </a:ext>
            </a:extLst>
          </p:cNvPr>
          <p:cNvSpPr txBox="1"/>
          <p:nvPr/>
        </p:nvSpPr>
        <p:spPr>
          <a:xfrm>
            <a:off x="347739" y="1629964"/>
            <a:ext cx="7262735" cy="5170646"/>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sz="2000" dirty="0"/>
              <a:t>Max a du travail scolaire demain et aujourd'hui même, il y a un match de football. Mais il n'en a pas encore fini avec son travail.</a:t>
            </a:r>
          </a:p>
          <a:p>
            <a:pPr marL="342900" indent="-342900">
              <a:spcAft>
                <a:spcPts val="600"/>
              </a:spcAft>
              <a:buFont typeface="Wingdings" panose="05000000000000000000" pitchFamily="2" charset="2"/>
              <a:buChar char="§"/>
            </a:pPr>
            <a:r>
              <a:rPr lang="fr-FR" sz="2000" i="1" dirty="0"/>
              <a:t>Lesquels de ses besoins sont affectés par ce conflit intérieur ?</a:t>
            </a:r>
          </a:p>
          <a:p>
            <a:pPr marL="800100" lvl="1" indent="-342900">
              <a:spcAft>
                <a:spcPts val="600"/>
              </a:spcAft>
              <a:buFont typeface="Wingdings" panose="05000000000000000000" pitchFamily="2" charset="2"/>
              <a:buChar char="§"/>
            </a:pPr>
            <a:r>
              <a:rPr lang="fr-FR" sz="2000" b="1" dirty="0"/>
              <a:t>Le plaisir </a:t>
            </a:r>
            <a:r>
              <a:rPr lang="fr-FR" sz="2000" dirty="0"/>
              <a:t>(un match comme celui-ci est toujours amusant, n'est-ce pas ?)</a:t>
            </a:r>
          </a:p>
          <a:p>
            <a:pPr marL="800100" lvl="1" indent="-342900">
              <a:spcAft>
                <a:spcPts val="600"/>
              </a:spcAft>
              <a:buFont typeface="Wingdings" panose="05000000000000000000" pitchFamily="2" charset="2"/>
              <a:buChar char="§"/>
            </a:pPr>
            <a:r>
              <a:rPr lang="fr-FR" sz="2000" b="1" dirty="0"/>
              <a:t>Le pouvoir </a:t>
            </a:r>
            <a:r>
              <a:rPr lang="fr-FR" sz="2000" dirty="0"/>
              <a:t>(il veut avoir une bonne note, ou du moins pas une mauvaise).</a:t>
            </a:r>
          </a:p>
          <a:p>
            <a:pPr marL="342900" indent="-342900">
              <a:spcAft>
                <a:spcPts val="600"/>
              </a:spcAft>
              <a:buFont typeface="Wingdings" panose="05000000000000000000" pitchFamily="2" charset="2"/>
              <a:buChar char="§"/>
            </a:pPr>
            <a:r>
              <a:rPr lang="fr-FR" sz="2000" dirty="0"/>
              <a:t>Il a la liberté de décider de ce qu'il fait, car ses parents savent qu'il réfléchit bien et peut évaluer les conséquences. Ils lui font donc confiance pour agir de manière responsable.</a:t>
            </a:r>
          </a:p>
          <a:p>
            <a:pPr marL="342900" indent="-342900">
              <a:spcAft>
                <a:spcPts val="600"/>
              </a:spcAft>
              <a:buFont typeface="Wingdings" panose="05000000000000000000" pitchFamily="2" charset="2"/>
              <a:buChar char="§"/>
            </a:pPr>
            <a:r>
              <a:rPr lang="fr-FR" sz="2000" dirty="0"/>
              <a:t>S'il décide de regarder le match, il risque d'avoir une mauvaise note.</a:t>
            </a:r>
          </a:p>
          <a:p>
            <a:pPr marL="342900" indent="-342900">
              <a:spcAft>
                <a:spcPts val="600"/>
              </a:spcAft>
              <a:buFont typeface="Wingdings" panose="05000000000000000000" pitchFamily="2" charset="2"/>
              <a:buChar char="§"/>
            </a:pPr>
            <a:r>
              <a:rPr lang="fr-FR" sz="2000" dirty="0"/>
              <a:t>La conséquence serait qu'il devrait accepter l'échec et travailler plus dur par la suite. S'il décide d'étudier à la place, il ne pourra pas parler demain à ses amis qui ont regardé le match.</a:t>
            </a:r>
          </a:p>
        </p:txBody>
      </p:sp>
    </p:spTree>
    <p:extLst>
      <p:ext uri="{BB962C8B-B14F-4D97-AF65-F5344CB8AC3E}">
        <p14:creationId xmlns:p14="http://schemas.microsoft.com/office/powerpoint/2010/main" val="390440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9B9F67-CD83-42AC-9104-10FFAADE2703}"/>
              </a:ext>
            </a:extLst>
          </p:cNvPr>
          <p:cNvSpPr>
            <a:spLocks noGrp="1"/>
          </p:cNvSpPr>
          <p:nvPr>
            <p:ph type="title"/>
          </p:nvPr>
        </p:nvSpPr>
        <p:spPr/>
        <p:txBody>
          <a:bodyPr/>
          <a:lstStyle/>
          <a:p>
            <a:r>
              <a:rPr lang="fr-FR" dirty="0"/>
              <a:t>Comment décideriez-vous?</a:t>
            </a:r>
          </a:p>
        </p:txBody>
      </p:sp>
      <p:sp>
        <p:nvSpPr>
          <p:cNvPr id="3" name="Θέση περιεχομένου 2">
            <a:extLst>
              <a:ext uri="{FF2B5EF4-FFF2-40B4-BE49-F238E27FC236}">
                <a16:creationId xmlns:a16="http://schemas.microsoft.com/office/drawing/2014/main" id="{95E4A926-9978-4DB7-93DD-CB4B3DD5D7EC}"/>
              </a:ext>
            </a:extLst>
          </p:cNvPr>
          <p:cNvSpPr>
            <a:spLocks noGrp="1"/>
          </p:cNvSpPr>
          <p:nvPr>
            <p:ph idx="1"/>
          </p:nvPr>
        </p:nvSpPr>
        <p:spPr/>
        <p:txBody>
          <a:bodyPr>
            <a:normAutofit/>
          </a:bodyPr>
          <a:lstStyle/>
          <a:p>
            <a:r>
              <a:rPr lang="fr-FR" dirty="0"/>
              <a:t>Il est important de </a:t>
            </a:r>
            <a:r>
              <a:rPr lang="fr-FR" b="1" dirty="0"/>
              <a:t>réfléchir aux conséquences </a:t>
            </a:r>
            <a:r>
              <a:rPr lang="fr-FR" dirty="0"/>
              <a:t>et de </a:t>
            </a:r>
            <a:r>
              <a:rPr lang="fr-FR" b="1" dirty="0"/>
              <a:t>prendre une décision consciente</a:t>
            </a:r>
            <a:r>
              <a:rPr lang="fr-FR" dirty="0"/>
              <a:t> afin de ne pas se sentir victime des circonstances.</a:t>
            </a:r>
          </a:p>
          <a:p>
            <a:r>
              <a:rPr lang="fr-FR" dirty="0"/>
              <a:t>Si vous ne pouvez pas répondre à un besoin en raison des circonstances, donnez-vous l'assurance que </a:t>
            </a:r>
            <a:r>
              <a:rPr lang="fr-FR" b="1" dirty="0"/>
              <a:t>vous répondrez à ce besoin plus tard </a:t>
            </a:r>
            <a:r>
              <a:rPr lang="fr-FR" dirty="0"/>
              <a:t>d'une autre manière significative.</a:t>
            </a:r>
          </a:p>
          <a:p>
            <a:endParaRPr lang="fr-FR" dirty="0"/>
          </a:p>
        </p:txBody>
      </p:sp>
      <p:sp>
        <p:nvSpPr>
          <p:cNvPr id="7" name="TextBox 6">
            <a:extLst>
              <a:ext uri="{FF2B5EF4-FFF2-40B4-BE49-F238E27FC236}">
                <a16:creationId xmlns:a16="http://schemas.microsoft.com/office/drawing/2014/main" id="{4B82478E-A415-4DF2-B329-7A54B449C956}"/>
              </a:ext>
            </a:extLst>
          </p:cNvPr>
          <p:cNvSpPr txBox="1"/>
          <p:nvPr/>
        </p:nvSpPr>
        <p:spPr>
          <a:xfrm>
            <a:off x="8848725" y="0"/>
            <a:ext cx="3354564"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a:t>
            </a:r>
            <a:r>
              <a:rPr lang="fr-FR" sz="1800" dirty="0">
                <a:solidFill>
                  <a:schemeClr val="bg1"/>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Comment exprimer ses besoins</a:t>
            </a:r>
          </a:p>
        </p:txBody>
      </p:sp>
    </p:spTree>
    <p:extLst>
      <p:ext uri="{BB962C8B-B14F-4D97-AF65-F5344CB8AC3E}">
        <p14:creationId xmlns:p14="http://schemas.microsoft.com/office/powerpoint/2010/main" val="1696563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rgbClr val="FBE82A"/>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249606" y="4667761"/>
            <a:ext cx="10134600" cy="1500187"/>
          </a:xfrm>
        </p:spPr>
        <p:txBody>
          <a:bodyPr>
            <a:normAutofit/>
          </a:bodyPr>
          <a:lstStyle/>
          <a:p>
            <a:r>
              <a:rPr lang="fr-FR" sz="3200" dirty="0">
                <a:solidFill>
                  <a:srgbClr val="FBE82A"/>
                </a:solidFill>
                <a:effectLst>
                  <a:outerShdw blurRad="38100" dist="38100" dir="2700000" algn="tl">
                    <a:srgbClr val="000000">
                      <a:alpha val="43137"/>
                    </a:srgbClr>
                  </a:outerShdw>
                </a:effectLst>
              </a:rPr>
              <a:t>1.6</a:t>
            </a:r>
            <a:r>
              <a:rPr lang="fr-FR" sz="5400" dirty="0">
                <a:solidFill>
                  <a:srgbClr val="FBE82A"/>
                </a:solidFill>
                <a:effectLst>
                  <a:outerShdw blurRad="38100" dist="38100" dir="2700000" algn="tl">
                    <a:srgbClr val="000000">
                      <a:alpha val="43137"/>
                    </a:srgbClr>
                  </a:outerShdw>
                </a:effectLst>
              </a:rPr>
              <a:t> Histoires de réussite</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4292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E76D12CE-8097-4FAF-BD5F-1DF538BA0CA5}"/>
              </a:ext>
            </a:extLst>
          </p:cNvPr>
          <p:cNvSpPr>
            <a:spLocks noGrp="1"/>
          </p:cNvSpPr>
          <p:nvPr>
            <p:ph type="title"/>
          </p:nvPr>
        </p:nvSpPr>
        <p:spPr/>
        <p:txBody>
          <a:bodyPr/>
          <a:lstStyle/>
          <a:p>
            <a:r>
              <a:rPr lang="fr-FR" dirty="0"/>
              <a:t>Histoires de réussite</a:t>
            </a:r>
          </a:p>
        </p:txBody>
      </p:sp>
      <p:sp>
        <p:nvSpPr>
          <p:cNvPr id="5" name="Θέση περιεχομένου 4">
            <a:extLst>
              <a:ext uri="{FF2B5EF4-FFF2-40B4-BE49-F238E27FC236}">
                <a16:creationId xmlns:a16="http://schemas.microsoft.com/office/drawing/2014/main" id="{EB4AC1C2-5055-4770-AAF7-D5D90FADB4AB}"/>
              </a:ext>
            </a:extLst>
          </p:cNvPr>
          <p:cNvSpPr>
            <a:spLocks noGrp="1"/>
          </p:cNvSpPr>
          <p:nvPr>
            <p:ph idx="1"/>
          </p:nvPr>
        </p:nvSpPr>
        <p:spPr>
          <a:xfrm>
            <a:off x="838200" y="1611136"/>
            <a:ext cx="10515600" cy="4351338"/>
          </a:xfrm>
          <a:solidFill>
            <a:schemeClr val="bg1">
              <a:lumMod val="95000"/>
            </a:schemeClr>
          </a:solidFill>
          <a:ln>
            <a:solidFill>
              <a:srgbClr val="FFC000"/>
            </a:solidFill>
          </a:ln>
        </p:spPr>
        <p:txBody>
          <a:bodyPr>
            <a:normAutofit fontScale="70000" lnSpcReduction="20000"/>
          </a:bodyPr>
          <a:lstStyle/>
          <a:p>
            <a:pPr marL="0" indent="0">
              <a:lnSpc>
                <a:spcPct val="120000"/>
              </a:lnSpc>
              <a:buNone/>
            </a:pPr>
            <a:r>
              <a:rPr lang="fr-FR" dirty="0"/>
              <a:t>Pourquoi avons-nous pris la peine de résumer et de partager tout cela ?</a:t>
            </a:r>
          </a:p>
          <a:p>
            <a:pPr marL="0" indent="0">
              <a:lnSpc>
                <a:spcPct val="120000"/>
              </a:lnSpc>
              <a:buNone/>
            </a:pPr>
            <a:r>
              <a:rPr lang="fr-FR" dirty="0"/>
              <a:t>Nous travaillons depuis plus de dix ans avec des étudiants qui rencontrent des difficultés dans leur vie, en essayant de les aider au mieux sur la base des cinq besoins fondamentaux...</a:t>
            </a:r>
          </a:p>
          <a:p>
            <a:pPr marL="0" indent="0">
              <a:lnSpc>
                <a:spcPct val="120000"/>
              </a:lnSpc>
              <a:buNone/>
            </a:pPr>
            <a:r>
              <a:rPr lang="fr-FR" dirty="0"/>
              <a:t>Les nombreux </a:t>
            </a:r>
            <a:r>
              <a:rPr lang="fr-FR" b="1" dirty="0"/>
              <a:t>témoignages de réussite </a:t>
            </a:r>
            <a:r>
              <a:rPr lang="fr-FR" dirty="0"/>
              <a:t>nous ont convaincus que </a:t>
            </a:r>
            <a:r>
              <a:rPr lang="fr-FR" b="1" dirty="0"/>
              <a:t>les cinq besoins fondamentaux peuvent réellement aider les gens à mieux se comprendre et à mieux comprendre les autres</a:t>
            </a:r>
            <a:r>
              <a:rPr lang="fr-FR" dirty="0"/>
              <a:t>, et qu'ils peuvent améliorer considérablement leur vie ! Ces histoires à succès nous ont encouragés et nous voulons en partager quelques-unes avec vous ici.</a:t>
            </a:r>
          </a:p>
          <a:p>
            <a:pPr marL="0" indent="0">
              <a:lnSpc>
                <a:spcPct val="120000"/>
              </a:lnSpc>
              <a:buNone/>
            </a:pPr>
            <a:r>
              <a:rPr lang="fr-FR" dirty="0"/>
              <a:t>Vous verrez que dans ces histoires, comme souvent dans la vie, plusieurs personnes sont impliquées. Nous avons donc également donné la parole à ces personnes qui ont joué un rôle crucial pour permettre à quelqu'un de répondre enfin à ses besoins de manière positive pour tous - et il s'agit très souvent de proches confidents, d'amis, d'enseignants - tout simplement de personnes qui se soucient de la façon dont les autres s'en sortent.</a:t>
            </a:r>
          </a:p>
        </p:txBody>
      </p:sp>
      <p:sp>
        <p:nvSpPr>
          <p:cNvPr id="6" name="TextBox 5">
            <a:extLst>
              <a:ext uri="{FF2B5EF4-FFF2-40B4-BE49-F238E27FC236}">
                <a16:creationId xmlns:a16="http://schemas.microsoft.com/office/drawing/2014/main" id="{B0D02A65-46C9-46A0-9B08-A1C5D6F1E4A4}"/>
              </a:ext>
            </a:extLst>
          </p:cNvPr>
          <p:cNvSpPr txBox="1"/>
          <p:nvPr/>
        </p:nvSpPr>
        <p:spPr>
          <a:xfrm>
            <a:off x="9877425" y="0"/>
            <a:ext cx="2325863" cy="369332"/>
          </a:xfrm>
          <a:prstGeom prst="rect">
            <a:avLst/>
          </a:prstGeom>
          <a:solidFill>
            <a:srgbClr val="7FC242"/>
          </a:solidFill>
        </p:spPr>
        <p:txBody>
          <a:bodyPr wrap="square">
            <a:spAutoFit/>
          </a:bodyPr>
          <a:lstStyle/>
          <a:p>
            <a:pPr algn="r"/>
            <a:r>
              <a:rPr lang="fr-FR"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Histoires de réussite</a:t>
            </a:r>
          </a:p>
        </p:txBody>
      </p:sp>
      <p:sp>
        <p:nvSpPr>
          <p:cNvPr id="8" name="TextBox 7">
            <a:extLst>
              <a:ext uri="{FF2B5EF4-FFF2-40B4-BE49-F238E27FC236}">
                <a16:creationId xmlns:a16="http://schemas.microsoft.com/office/drawing/2014/main" id="{DFD26823-72B1-44DB-87CC-B80286DCAB56}"/>
              </a:ext>
            </a:extLst>
          </p:cNvPr>
          <p:cNvSpPr txBox="1"/>
          <p:nvPr/>
        </p:nvSpPr>
        <p:spPr>
          <a:xfrm>
            <a:off x="759178" y="6123543"/>
            <a:ext cx="6158088" cy="369332"/>
          </a:xfrm>
          <a:prstGeom prst="rect">
            <a:avLst/>
          </a:prstGeom>
          <a:noFill/>
        </p:spPr>
        <p:txBody>
          <a:bodyPr wrap="square">
            <a:spAutoFit/>
          </a:bodyPr>
          <a:lstStyle/>
          <a:p>
            <a:r>
              <a:rPr lang="fr-FR" dirty="0"/>
              <a:t>Mais commençons par la première histoire</a:t>
            </a:r>
          </a:p>
        </p:txBody>
      </p:sp>
    </p:spTree>
    <p:extLst>
      <p:ext uri="{BB962C8B-B14F-4D97-AF65-F5344CB8AC3E}">
        <p14:creationId xmlns:p14="http://schemas.microsoft.com/office/powerpoint/2010/main" val="2084804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1-Martina-FR">
            <a:hlinkClick r:id="" action="ppaction://media"/>
            <a:extLst>
              <a:ext uri="{FF2B5EF4-FFF2-40B4-BE49-F238E27FC236}">
                <a16:creationId xmlns:a16="http://schemas.microsoft.com/office/drawing/2014/main" id="{EAC1B4B9-9481-DBAA-D0AF-8B89842D02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91894" y="3753968"/>
            <a:ext cx="2184702" cy="2184702"/>
          </a:xfrm>
          <a:prstGeom prst="rect">
            <a:avLst/>
          </a:prstGeom>
        </p:spPr>
      </p:pic>
      <p:sp>
        <p:nvSpPr>
          <p:cNvPr id="2" name="Τίτλος 1">
            <a:extLst>
              <a:ext uri="{FF2B5EF4-FFF2-40B4-BE49-F238E27FC236}">
                <a16:creationId xmlns:a16="http://schemas.microsoft.com/office/drawing/2014/main" id="{576A9612-9A85-4AFC-A5ED-D22E16618B63}"/>
              </a:ext>
            </a:extLst>
          </p:cNvPr>
          <p:cNvSpPr>
            <a:spLocks noGrp="1"/>
          </p:cNvSpPr>
          <p:nvPr>
            <p:ph type="title"/>
          </p:nvPr>
        </p:nvSpPr>
        <p:spPr>
          <a:xfrm>
            <a:off x="838199" y="365125"/>
            <a:ext cx="11172825" cy="1325563"/>
          </a:xfrm>
        </p:spPr>
        <p:txBody>
          <a:bodyPr/>
          <a:lstStyle/>
          <a:p>
            <a:r>
              <a:rPr lang="fr-FR" dirty="0"/>
              <a:t>Histoire: L'intimidation - pouvoir et impuissance</a:t>
            </a:r>
          </a:p>
        </p:txBody>
      </p:sp>
      <p:pic>
        <p:nvPicPr>
          <p:cNvPr id="6" name="test1">
            <a:hlinkClick r:id="" action="ppaction://media"/>
            <a:extLst>
              <a:ext uri="{FF2B5EF4-FFF2-40B4-BE49-F238E27FC236}">
                <a16:creationId xmlns:a16="http://schemas.microsoft.com/office/drawing/2014/main" id="{E698DB38-CDDD-41B1-971B-163C70C89B84}"/>
              </a:ext>
            </a:extLst>
          </p:cNvPr>
          <p:cNvPicPr>
            <a:picLocks noGrp="1" noChangeAspect="1"/>
          </p:cNvPicPr>
          <p:nvPr>
            <p:ph idx="1"/>
            <a:audioFile r:link="rId4"/>
            <p:extLst>
              <p:ext uri="{DAA4B4D4-6D71-4841-9C94-3DE7FCFB9230}">
                <p14:media xmlns:p14="http://schemas.microsoft.com/office/powerpoint/2010/main" r:embed="rId3"/>
              </p:ext>
            </p:extLst>
          </p:nvPr>
        </p:nvPicPr>
        <p:blipFill>
          <a:blip r:embed="rId7"/>
          <a:stretch>
            <a:fillRect/>
          </a:stretch>
        </p:blipFill>
        <p:spPr>
          <a:xfrm>
            <a:off x="8884245" y="4412919"/>
            <a:ext cx="1110343" cy="1110343"/>
          </a:xfrm>
        </p:spPr>
      </p:pic>
      <p:sp>
        <p:nvSpPr>
          <p:cNvPr id="5" name="TextBox 4">
            <a:extLst>
              <a:ext uri="{FF2B5EF4-FFF2-40B4-BE49-F238E27FC236}">
                <a16:creationId xmlns:a16="http://schemas.microsoft.com/office/drawing/2014/main" id="{1A6BF935-B1B8-49C8-966A-4AF44E6BEE47}"/>
              </a:ext>
            </a:extLst>
          </p:cNvPr>
          <p:cNvSpPr txBox="1"/>
          <p:nvPr/>
        </p:nvSpPr>
        <p:spPr>
          <a:xfrm>
            <a:off x="812802" y="1652705"/>
            <a:ext cx="6177371" cy="3488134"/>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fr-FR" sz="2000" b="1" dirty="0">
                <a:solidFill>
                  <a:srgbClr val="000000"/>
                </a:solidFill>
                <a:latin typeface="Calibri" panose="020F0502020204030204" pitchFamily="34" charset="0"/>
                <a:ea typeface="Calibri" panose="020F0502020204030204" pitchFamily="34" charset="0"/>
              </a:rPr>
              <a:t>Résumé</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rPr>
              <a:t>Max souffre beaucoup des accès de colère de son père. Il est complètement impuissant dans de telles situations. Et puis il y a Bernd dans sa classe. Max ne sait pas exactement pourquoi, mais d'une manière ou d'une autre, il se sent totalement agacé par Bernd. Il commence donc à lui rendre la vie difficile en classe. Mais il se rend vite compte que cela ne fera qu'aggraver les problèmes. Et bien sûr, il s'agit aussi de Bernd ! Après tout, il faut aussi l'aider. Mais comment tout cela peut-il réussir</a:t>
            </a:r>
            <a:r>
              <a:rPr lang="fr-FR" sz="2000" dirty="0">
                <a:solidFill>
                  <a:srgbClr val="000000"/>
                </a:solidFill>
                <a:effectLst/>
                <a:latin typeface="Calibri" panose="020F0502020204030204" pitchFamily="34" charset="0"/>
                <a:ea typeface="Calibri" panose="020F0502020204030204" pitchFamily="34" charset="0"/>
              </a:rPr>
              <a:t>?</a:t>
            </a:r>
            <a:endParaRPr lang="fr-FR" sz="20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6D2E691-C2E8-473E-8618-E5C4F0802743}"/>
              </a:ext>
            </a:extLst>
          </p:cNvPr>
          <p:cNvSpPr txBox="1"/>
          <p:nvPr/>
        </p:nvSpPr>
        <p:spPr>
          <a:xfrm>
            <a:off x="692857" y="5239086"/>
            <a:ext cx="6774743" cy="1477328"/>
          </a:xfrm>
          <a:prstGeom prst="rect">
            <a:avLst/>
          </a:prstGeom>
          <a:noFill/>
        </p:spPr>
        <p:txBody>
          <a:bodyPr wrap="square">
            <a:spAutoFit/>
          </a:bodyPr>
          <a:lstStyle/>
          <a:p>
            <a:pPr marL="285750" indent="-285750">
              <a:spcAft>
                <a:spcPts val="600"/>
              </a:spcAft>
              <a:buClr>
                <a:srgbClr val="7FC242"/>
              </a:buClr>
              <a:buFont typeface="Wingdings" panose="05000000000000000000" pitchFamily="2" charset="2"/>
              <a:buChar char="§"/>
            </a:pPr>
            <a:r>
              <a:rPr lang="fr-FR" sz="2000" i="1" dirty="0"/>
              <a:t>Quels sont les principaux besoins qui ont été abordés ici ?</a:t>
            </a:r>
          </a:p>
          <a:p>
            <a:pPr marL="285750" indent="-285750">
              <a:spcAft>
                <a:spcPts val="600"/>
              </a:spcAft>
              <a:buClr>
                <a:srgbClr val="7FC242"/>
              </a:buClr>
              <a:buFont typeface="Wingdings" panose="05000000000000000000" pitchFamily="2" charset="2"/>
              <a:buChar char="§"/>
            </a:pPr>
            <a:r>
              <a:rPr lang="fr-FR" sz="2000" i="1" dirty="0"/>
              <a:t>Y </a:t>
            </a:r>
            <a:r>
              <a:rPr lang="fr-FR" sz="2000" i="1" dirty="0" err="1"/>
              <a:t>a-t-il</a:t>
            </a:r>
            <a:r>
              <a:rPr lang="fr-FR" sz="2000" i="1" dirty="0"/>
              <a:t> des situations dans votre vie où vous vous sentez impuissant et menacé ? </a:t>
            </a:r>
          </a:p>
          <a:p>
            <a:pPr marL="285750" indent="-285750">
              <a:spcAft>
                <a:spcPts val="600"/>
              </a:spcAft>
              <a:buClr>
                <a:srgbClr val="7FC242"/>
              </a:buClr>
              <a:buFont typeface="Wingdings" panose="05000000000000000000" pitchFamily="2" charset="2"/>
              <a:buChar char="§"/>
            </a:pPr>
            <a:r>
              <a:rPr lang="fr-FR" sz="2000" i="1" dirty="0"/>
              <a:t>Que faites-vous dans ces cas-là pour maîtriser la situation?</a:t>
            </a:r>
          </a:p>
        </p:txBody>
      </p:sp>
      <p:sp>
        <p:nvSpPr>
          <p:cNvPr id="9" name="TextBox 8">
            <a:extLst>
              <a:ext uri="{FF2B5EF4-FFF2-40B4-BE49-F238E27FC236}">
                <a16:creationId xmlns:a16="http://schemas.microsoft.com/office/drawing/2014/main" id="{EA4FAA99-A319-464E-824D-34A28E96452B}"/>
              </a:ext>
            </a:extLst>
          </p:cNvPr>
          <p:cNvSpPr txBox="1"/>
          <p:nvPr/>
        </p:nvSpPr>
        <p:spPr>
          <a:xfrm>
            <a:off x="7252053" y="1658640"/>
            <a:ext cx="4428065" cy="2015936"/>
          </a:xfrm>
          <a:prstGeom prst="rect">
            <a:avLst/>
          </a:prstGeom>
          <a:solidFill>
            <a:schemeClr val="accent5">
              <a:lumMod val="20000"/>
              <a:lumOff val="80000"/>
            </a:schemeClr>
          </a:solidFill>
        </p:spPr>
        <p:txBody>
          <a:bodyPr wrap="square">
            <a:spAutoFit/>
          </a:bodyPr>
          <a:lstStyle/>
          <a:p>
            <a:pPr>
              <a:spcAft>
                <a:spcPts val="600"/>
              </a:spcAft>
            </a:pPr>
            <a:r>
              <a:rPr lang="fr-FR" sz="2000" b="1" dirty="0"/>
              <a:t>Toute l'histoire</a:t>
            </a:r>
          </a:p>
          <a:p>
            <a:pPr>
              <a:spcAft>
                <a:spcPts val="600"/>
              </a:spcAft>
            </a:pPr>
            <a:r>
              <a:rPr lang="fr-FR" sz="2000" dirty="0"/>
              <a:t>Bonjour, je m'appelle Martina. Je suis conseillère d'orientation dans un lycée professionnel. J'aime mon travail. Il est intéressant, parfois un peu épuisant. Mais cela en fait partie. Mes collègues …</a:t>
            </a:r>
          </a:p>
        </p:txBody>
      </p:sp>
      <p:sp>
        <p:nvSpPr>
          <p:cNvPr id="12" name="pop-up">
            <a:extLst>
              <a:ext uri="{FF2B5EF4-FFF2-40B4-BE49-F238E27FC236}">
                <a16:creationId xmlns:a16="http://schemas.microsoft.com/office/drawing/2014/main" id="{CF74EADD-AF37-4F7C-AE8A-B4C23A9D6692}"/>
              </a:ext>
            </a:extLst>
          </p:cNvPr>
          <p:cNvSpPr/>
          <p:nvPr/>
        </p:nvSpPr>
        <p:spPr>
          <a:xfrm>
            <a:off x="11227681" y="3753968"/>
            <a:ext cx="90487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3" name="TextBox 12">
            <a:extLst>
              <a:ext uri="{FF2B5EF4-FFF2-40B4-BE49-F238E27FC236}">
                <a16:creationId xmlns:a16="http://schemas.microsoft.com/office/drawing/2014/main" id="{B0D02A65-46C9-46A0-9B08-A1C5D6F1E4A4}"/>
              </a:ext>
            </a:extLst>
          </p:cNvPr>
          <p:cNvSpPr txBox="1"/>
          <p:nvPr/>
        </p:nvSpPr>
        <p:spPr>
          <a:xfrm>
            <a:off x="9877425" y="0"/>
            <a:ext cx="2325863" cy="369332"/>
          </a:xfrm>
          <a:prstGeom prst="rect">
            <a:avLst/>
          </a:prstGeom>
          <a:solidFill>
            <a:srgbClr val="7FC242"/>
          </a:solidFill>
        </p:spPr>
        <p:txBody>
          <a:bodyPr wrap="square">
            <a:spAutoFit/>
          </a:bodyPr>
          <a:lstStyle/>
          <a:p>
            <a:pPr algn="r"/>
            <a:r>
              <a:rPr lang="fr-FR"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Histoires de réussite</a:t>
            </a:r>
          </a:p>
        </p:txBody>
      </p:sp>
      <p:sp>
        <p:nvSpPr>
          <p:cNvPr id="11" name="TextBox 10">
            <a:extLst>
              <a:ext uri="{FF2B5EF4-FFF2-40B4-BE49-F238E27FC236}">
                <a16:creationId xmlns:a16="http://schemas.microsoft.com/office/drawing/2014/main" id="{B7B0C60D-2B24-4FF7-8537-1A937E813C94}"/>
              </a:ext>
            </a:extLst>
          </p:cNvPr>
          <p:cNvSpPr txBox="1"/>
          <p:nvPr/>
        </p:nvSpPr>
        <p:spPr>
          <a:xfrm>
            <a:off x="-28459" y="3535"/>
            <a:ext cx="11125200" cy="6786473"/>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sz="1350" dirty="0"/>
              <a:t>Bonjour, je m'appelle Martina. Je suis conseillère d'orientation dans un lycée professionnel. J'aime mon travail. Il est intéressant, parfois un peu épuisant. Mais cela en fait partie. Mes collègues m'appellent toujours quand il y a des problèmes. Quand il faut avoir une conversation franche. Et je sais écouter très bien, ce qui change souvent beaucoup de choses.</a:t>
            </a:r>
          </a:p>
          <a:p>
            <a:pPr>
              <a:spcAft>
                <a:spcPts val="600"/>
              </a:spcAft>
            </a:pPr>
            <a:r>
              <a:rPr lang="fr-FR" sz="1350" dirty="0"/>
              <a:t>Si Max m'a été envoyé par son professeur de mathématiques, c'est parce qu'il s'est emporté contre son camarade Bernd et - il se trouve qu'il l'a déjà fait plusieurs fois auparavant. Bien sûr, nous ne pouvons pas tolérer cela à l'école. Récemment, Max a attaqué son camarade de classe Bernd à plusieurs reprises. Bernd est assez petit pour son âge. Il est plutôt timide et aime se retirer. Et que fait Max maintenant ? Il rend la vie de Bernd difficile dès qu'il le peut. Pendant les pauses, Bernd n'est tout simplement plus à l'abri de lui. Max lui cache son téléphone portable ou ses affaires d'école et se moque de lui. L'autre jour, Bernd s'est enfui vers les toilettes, mais Max l'a poursuivi jusque-là et l'a aspergé d'eau. Et son professeur de mathématiques l'a pris sur le fait. Cette fois, Bernd a appelé à l'aide si fort qu'on l'a entendu dans tout le couloir. Et puis Max s'est assis dans mon bureau, tout contrit. Puis j'ai eu une longue conversation avec Max. J'aime beaucoup Max et je sais maintenant qu'il n'a pas vraiment la vie facile à la maison.</a:t>
            </a:r>
          </a:p>
          <a:p>
            <a:pPr>
              <a:spcAft>
                <a:spcPts val="600"/>
              </a:spcAft>
            </a:pPr>
            <a:r>
              <a:rPr lang="fr-FR" sz="1350" dirty="0"/>
              <a:t>Max m'a dit au cours de notre conversation que son père est souvent irascible, surtout quand il a des problèmes et du stress au travail. Et c'est assez souvent le cas ! Dans ce cas, son père hurle de colère, Max est pris à partie pour de petites choses, et souvent Max reçoit alors des punitions de son père. Il est puni, doit rendre sa console de jeu ou son père lui confisque son smartphone adoré. Max se met très en colère dans ces situations, mais n'ose rien dire à son père.</a:t>
            </a:r>
          </a:p>
          <a:p>
            <a:pPr>
              <a:spcAft>
                <a:spcPts val="600"/>
              </a:spcAft>
            </a:pPr>
            <a:r>
              <a:rPr lang="fr-FR" sz="1350" dirty="0"/>
              <a:t>J'en ai ensuite beaucoup parlé avec Max. Au début, il a dit qu'il ne savait pas vraiment pourquoi il n'avait pas laissé ce pauvre Bernd tranquille. Puis, au cours de la conversation, nous sommes arrivés à la conclusion que Max se sentait totalement agacé par Bernd. Bernd est assez petit pour son âge et assez timide. Et quand il commence à s'agiter nerveusement, cela fait sauter les plombs de Max. Le fait que Bernd soit si petit et sans défense rappelle à Max comment il se sent à la maison avec son père. Lorsqu'il tourmente le pauvre Bernd, c'est finalement lui qui est le plus fort, celui qui inflige les coups, et cela lui plaît. Mais cela ne le rend pas vraiment heureux non plus. Il éprouve un sentiment de malaise et cela lui dit que ce qu'il fait n'est pas vraiment bien.</a:t>
            </a:r>
          </a:p>
          <a:p>
            <a:pPr>
              <a:spcAft>
                <a:spcPts val="600"/>
              </a:spcAft>
            </a:pPr>
            <a:r>
              <a:rPr lang="fr-FR" sz="1350" dirty="0"/>
              <a:t>Je lui ai alors dit que lorsque son père se déchaîne comme ça à la maison, il se sent probablement souvent impuissant. Au début, cela a mis Max mal à l'aise. Mais oui, </a:t>
            </a:r>
            <a:r>
              <a:rPr lang="fr-FR" sz="1350" dirty="0" err="1"/>
              <a:t>a-t-il</a:t>
            </a:r>
            <a:r>
              <a:rPr lang="fr-FR" sz="1350" dirty="0"/>
              <a:t> dit alors, il se sent vraiment très impuissant à la maison dans de telles situations. Et c'est vraiment un "sentiment de merde", </a:t>
            </a:r>
            <a:r>
              <a:rPr lang="fr-FR" sz="1350" dirty="0" err="1"/>
              <a:t>a-t-il</a:t>
            </a:r>
            <a:r>
              <a:rPr lang="fr-FR" sz="1350" dirty="0"/>
              <a:t> dit. Nous avons ensuite parlé de ce qu'il aimerait vraiment, de ses besoins. Et bien sûr, nous avons aussi parlé du pauvre Bernd et de ses besoins. Max a alors dû admettre qu'il ne faisait pas de bien à Bernd ni à lui-même par son comportement. </a:t>
            </a:r>
          </a:p>
          <a:p>
            <a:pPr>
              <a:spcAft>
                <a:spcPts val="600"/>
              </a:spcAft>
            </a:pPr>
            <a:r>
              <a:rPr lang="fr-FR" sz="1350" dirty="0"/>
              <a:t>Après notre première conversation, je vois maintenant Max régulièrement. À un moment donné, Max a même accepté que son père vienne à l'une de nos discussions. Au début, son père était très sur la défensive. Il ne voulait pas vraiment s'impliquer dans la conversation. Mais plus nous parlions, plus il réalisait à quel point son fils souffrait de ses accès de colère. Il était très affecté et a promis d'obtenir une aide professionnelle. Et vraiment ! Plus tard, Max m'a dit que son père suit maintenant un cours de techniques de relaxation.</a:t>
            </a:r>
          </a:p>
          <a:p>
            <a:pPr>
              <a:spcAft>
                <a:spcPts val="600"/>
              </a:spcAft>
            </a:pPr>
            <a:r>
              <a:rPr lang="fr-FR" sz="1350" dirty="0"/>
              <a:t>Et les choses s'améliorent enfin pour Max à la maison. Son père n'est plus aussi en colère, dit-il. Et voilà que Max a aussi changé de comportement. Il laisse Bernd tranquille maintenant. Oui, encore plus ! Maintenant, il est toujours aux côtés de Bernd quand quelqu'un de la classe dit une bêtise sur lui. Comment est-ce que je le sais ? Bien sûr, j'ai aussi eu quelques conversations avec Bernd et il se débrouille beaucoup mieux en classe maintenant. Maintenant que Max est à ses côtés, il a plus confiance en lui et c'est vraiment bien pour lui.</a:t>
            </a:r>
          </a:p>
        </p:txBody>
      </p:sp>
    </p:spTree>
    <p:extLst>
      <p:ext uri="{BB962C8B-B14F-4D97-AF65-F5344CB8AC3E}">
        <p14:creationId xmlns:p14="http://schemas.microsoft.com/office/powerpoint/2010/main" val="380829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7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7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0" fill="hold" display="0">
                  <p:stCondLst>
                    <p:cond delay="indefinite"/>
                  </p:stCondLst>
                  <p:endCondLst>
                    <p:cond evt="onStopAudio" delay="0">
                      <p:tgtEl>
                        <p:sldTgt/>
                      </p:tgtEl>
                    </p:cond>
                  </p:endCondLst>
                </p:cTn>
                <p:tgtEl>
                  <p:spTgt spid="6"/>
                </p:tgtEl>
              </p:cMediaNode>
            </p:audio>
            <p:audio>
              <p:cMediaNode vol="80000">
                <p:cTn id="21"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7B7166-1E16-4548-B58B-7059A20B6374}"/>
              </a:ext>
            </a:extLst>
          </p:cNvPr>
          <p:cNvSpPr>
            <a:spLocks noGrp="1"/>
          </p:cNvSpPr>
          <p:nvPr>
            <p:ph type="title"/>
          </p:nvPr>
        </p:nvSpPr>
        <p:spPr/>
        <p:txBody>
          <a:bodyPr/>
          <a:lstStyle/>
          <a:p>
            <a:r>
              <a:rPr lang="fr-FR" dirty="0"/>
              <a:t>Imaginez  </a:t>
            </a:r>
          </a:p>
        </p:txBody>
      </p:sp>
      <p:sp>
        <p:nvSpPr>
          <p:cNvPr id="26" name="TextBox 25">
            <a:extLst>
              <a:ext uri="{FF2B5EF4-FFF2-40B4-BE49-F238E27FC236}">
                <a16:creationId xmlns:a16="http://schemas.microsoft.com/office/drawing/2014/main" id="{222F2339-9F25-4849-85F5-4DB97B07FCB3}"/>
              </a:ext>
            </a:extLst>
          </p:cNvPr>
          <p:cNvSpPr txBox="1"/>
          <p:nvPr/>
        </p:nvSpPr>
        <p:spPr>
          <a:xfrm>
            <a:off x="962026" y="5758482"/>
            <a:ext cx="10029824" cy="923330"/>
          </a:xfrm>
          <a:prstGeom prst="rect">
            <a:avLst/>
          </a:prstGeom>
          <a:solidFill>
            <a:schemeClr val="bg1">
              <a:lumMod val="95000"/>
            </a:schemeClr>
          </a:solidFill>
          <a:ln>
            <a:solidFill>
              <a:srgbClr val="FFC000"/>
            </a:solidFill>
          </a:ln>
        </p:spPr>
        <p:txBody>
          <a:bodyPr wrap="square">
            <a:spAutoFit/>
          </a:bodyPr>
          <a:lstStyle/>
          <a:p>
            <a:r>
              <a:rPr lang="fr-FR" dirty="0">
                <a:latin typeface="Calibri" panose="020F0502020204030204" pitchFamily="34" charset="0"/>
                <a:ea typeface="Calibri" panose="020F0502020204030204" pitchFamily="34" charset="0"/>
              </a:rPr>
              <a:t>Imaginez un monde dans lequel les gens seraient en harmonie avec eux-mêmes, bienveillants avec les autres, où les gens essaieraient de se comprendre et de s’épauler les uns et les autres – </a:t>
            </a:r>
            <a:r>
              <a:rPr lang="fr-FR" b="1" dirty="0">
                <a:latin typeface="Calibri" panose="020F0502020204030204" pitchFamily="34" charset="0"/>
                <a:ea typeface="Calibri" panose="020F0502020204030204" pitchFamily="34" charset="0"/>
              </a:rPr>
              <a:t>y aurait-il encore dans ce cas des manquements au respect aux droits humains, oppression, exploitation et guerres ?</a:t>
            </a:r>
            <a:endParaRPr lang="fr-FR" b="1" i="1" dirty="0">
              <a:effectLst/>
              <a:latin typeface="Calibri" panose="020F0502020204030204" pitchFamily="34" charset="0"/>
              <a:ea typeface="Calibri" panose="020F0502020204030204" pitchFamily="34" charset="0"/>
            </a:endParaRPr>
          </a:p>
        </p:txBody>
      </p:sp>
      <p:grpSp>
        <p:nvGrpSpPr>
          <p:cNvPr id="13" name="Ομάδα 12" descr="A think about icon.">
            <a:extLst>
              <a:ext uri="{FF2B5EF4-FFF2-40B4-BE49-F238E27FC236}">
                <a16:creationId xmlns:a16="http://schemas.microsoft.com/office/drawing/2014/main" id="{13736681-0C02-4B48-9C52-143E5D23BBDF}"/>
              </a:ext>
            </a:extLst>
          </p:cNvPr>
          <p:cNvGrpSpPr/>
          <p:nvPr/>
        </p:nvGrpSpPr>
        <p:grpSpPr>
          <a:xfrm>
            <a:off x="3713563" y="-125783"/>
            <a:ext cx="2262424" cy="1867635"/>
            <a:chOff x="3107475" y="2936100"/>
            <a:chExt cx="2142411" cy="2142411"/>
          </a:xfrm>
        </p:grpSpPr>
        <p:pic>
          <p:nvPicPr>
            <p:cNvPr id="14" name="Γραφικό 13" descr="Συννεφάκι σκέψης περίγραμμα">
              <a:extLst>
                <a:ext uri="{FF2B5EF4-FFF2-40B4-BE49-F238E27FC236}">
                  <a16:creationId xmlns:a16="http://schemas.microsoft.com/office/drawing/2014/main" id="{C3D07491-3C0D-414F-9B08-81A80EC8AF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07475" y="2936100"/>
              <a:ext cx="2142411" cy="2142411"/>
            </a:xfrm>
            <a:prstGeom prst="rect">
              <a:avLst/>
            </a:prstGeom>
          </p:spPr>
        </p:pic>
        <p:sp>
          <p:nvSpPr>
            <p:cNvPr id="15" name="TextBox 14">
              <a:extLst>
                <a:ext uri="{FF2B5EF4-FFF2-40B4-BE49-F238E27FC236}">
                  <a16:creationId xmlns:a16="http://schemas.microsoft.com/office/drawing/2014/main" id="{26735B27-2D4C-4ED4-B557-5F1A8C52839E}"/>
                </a:ext>
              </a:extLst>
            </p:cNvPr>
            <p:cNvSpPr txBox="1"/>
            <p:nvPr/>
          </p:nvSpPr>
          <p:spPr>
            <a:xfrm>
              <a:off x="3837091" y="3104147"/>
              <a:ext cx="580168" cy="1376928"/>
            </a:xfrm>
            <a:prstGeom prst="rect">
              <a:avLst/>
            </a:prstGeom>
            <a:noFill/>
          </p:spPr>
          <p:txBody>
            <a:bodyPr wrap="none" rtlCol="0">
              <a:spAutoFit/>
            </a:bodyPr>
            <a:lstStyle/>
            <a:p>
              <a:r>
                <a:rPr lang="fr-FR" sz="7200" dirty="0">
                  <a:solidFill>
                    <a:srgbClr val="E12A3C"/>
                  </a:solidFill>
                </a:rPr>
                <a:t>?</a:t>
              </a:r>
            </a:p>
          </p:txBody>
        </p:sp>
      </p:grpSp>
      <p:sp>
        <p:nvSpPr>
          <p:cNvPr id="16" name="TextBox 15">
            <a:extLst>
              <a:ext uri="{FF2B5EF4-FFF2-40B4-BE49-F238E27FC236}">
                <a16:creationId xmlns:a16="http://schemas.microsoft.com/office/drawing/2014/main" id="{183660EA-51B1-446F-8750-FF6DE044C24D}"/>
              </a:ext>
            </a:extLst>
          </p:cNvPr>
          <p:cNvSpPr txBox="1"/>
          <p:nvPr/>
        </p:nvSpPr>
        <p:spPr>
          <a:xfrm>
            <a:off x="10562024" y="0"/>
            <a:ext cx="1641265"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latin typeface="Abadi" panose="020B0604020104020204" pitchFamily="34" charset="0"/>
              </a:rPr>
              <a:t>Notre vision</a:t>
            </a:r>
            <a:endParaRPr lang="fr-FR" dirty="0">
              <a:solidFill>
                <a:schemeClr val="bg1"/>
              </a:solidFill>
              <a:effectLst>
                <a:outerShdw blurRad="38100" dist="38100" dir="2700000" algn="tl">
                  <a:srgbClr val="000000">
                    <a:alpha val="43137"/>
                  </a:srgbClr>
                </a:outerShdw>
              </a:effectLst>
            </a:endParaRPr>
          </a:p>
        </p:txBody>
      </p:sp>
      <p:pic>
        <p:nvPicPr>
          <p:cNvPr id="9" name="Grafik 116">
            <a:extLst>
              <a:ext uri="{FF2B5EF4-FFF2-40B4-BE49-F238E27FC236}">
                <a16:creationId xmlns:a16="http://schemas.microsoft.com/office/drawing/2014/main" id="{7B1080FB-7A08-41F8-B20D-BB5568F91788}"/>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251792" y="1741852"/>
            <a:ext cx="3997910" cy="2080056"/>
          </a:xfrm>
          <a:prstGeom prst="rect">
            <a:avLst/>
          </a:prstGeom>
          <a:noFill/>
          <a:ln>
            <a:noFill/>
          </a:ln>
          <a:extLst>
            <a:ext uri="{53640926-AAD7-44D8-BBD7-CCE9431645EC}">
              <a14:shadowObscured xmlns:a14="http://schemas.microsoft.com/office/drawing/2010/main"/>
            </a:ext>
          </a:extLst>
        </p:spPr>
      </p:pic>
      <p:pic>
        <p:nvPicPr>
          <p:cNvPr id="10" name="Grafik 1">
            <a:extLst>
              <a:ext uri="{FF2B5EF4-FFF2-40B4-BE49-F238E27FC236}">
                <a16:creationId xmlns:a16="http://schemas.microsoft.com/office/drawing/2014/main" id="{AC641B2E-8ACE-47B3-85F9-DED5A07F60D2}"/>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4249702" y="1767928"/>
            <a:ext cx="4330546" cy="2253468"/>
          </a:xfrm>
          <a:prstGeom prst="rect">
            <a:avLst/>
          </a:prstGeom>
          <a:noFill/>
          <a:ln>
            <a:noFill/>
          </a:ln>
          <a:extLst>
            <a:ext uri="{53640926-AAD7-44D8-BBD7-CCE9431645EC}">
              <a14:shadowObscured xmlns:a14="http://schemas.microsoft.com/office/drawing/2010/main"/>
            </a:ext>
          </a:extLst>
        </p:spPr>
      </p:pic>
      <p:pic>
        <p:nvPicPr>
          <p:cNvPr id="11" name="Grafik 117">
            <a:extLst>
              <a:ext uri="{FF2B5EF4-FFF2-40B4-BE49-F238E27FC236}">
                <a16:creationId xmlns:a16="http://schemas.microsoft.com/office/drawing/2014/main" id="{C395F9C5-4DB3-4305-A869-42B630149A64}"/>
              </a:ext>
            </a:extLst>
          </p:cNvPr>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8247612" y="1758152"/>
            <a:ext cx="4350001" cy="2263244"/>
          </a:xfrm>
          <a:prstGeom prst="rect">
            <a:avLst/>
          </a:prstGeom>
          <a:noFill/>
          <a:ln>
            <a:noFill/>
          </a:ln>
          <a:extLst>
            <a:ext uri="{53640926-AAD7-44D8-BBD7-CCE9431645EC}">
              <a14:shadowObscured xmlns:a14="http://schemas.microsoft.com/office/drawing/2010/main"/>
            </a:ext>
          </a:extLst>
        </p:spPr>
      </p:pic>
      <p:pic>
        <p:nvPicPr>
          <p:cNvPr id="12" name="Grafik 2">
            <a:extLst>
              <a:ext uri="{FF2B5EF4-FFF2-40B4-BE49-F238E27FC236}">
                <a16:creationId xmlns:a16="http://schemas.microsoft.com/office/drawing/2014/main" id="{7BFD6B7B-7D3A-49F7-A595-A2E5287C49D4}"/>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443978" y="4008029"/>
            <a:ext cx="5125930" cy="1635125"/>
          </a:xfrm>
          <a:prstGeom prst="rect">
            <a:avLst/>
          </a:prstGeom>
          <a:noFill/>
          <a:ln>
            <a:noFill/>
          </a:ln>
          <a:extLst>
            <a:ext uri="{53640926-AAD7-44D8-BBD7-CCE9431645EC}">
              <a14:shadowObscured xmlns:a14="http://schemas.microsoft.com/office/drawing/2010/main"/>
            </a:ext>
          </a:extLst>
        </p:spPr>
      </p:pic>
      <p:pic>
        <p:nvPicPr>
          <p:cNvPr id="17" name="Grafik 118">
            <a:extLst>
              <a:ext uri="{FF2B5EF4-FFF2-40B4-BE49-F238E27FC236}">
                <a16:creationId xmlns:a16="http://schemas.microsoft.com/office/drawing/2014/main" id="{458E61D1-6AAB-487F-B7C7-7E4B9622E579}"/>
              </a:ext>
            </a:extLst>
          </p:cNvPr>
          <p:cNvPicPr>
            <a:picLocks noChangeAspect="1"/>
          </p:cNvPicPr>
          <p:nvPr/>
        </p:nvPicPr>
        <p:blipFill rotWithShape="1">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6266472" y="4101691"/>
            <a:ext cx="4481550" cy="1447800"/>
          </a:xfrm>
          <a:prstGeom prst="rect">
            <a:avLst/>
          </a:prstGeom>
          <a:noFill/>
          <a:ln>
            <a:noFill/>
          </a:ln>
          <a:extLst>
            <a:ext uri="{53640926-AAD7-44D8-BBD7-CCE9431645EC}">
              <a14:shadowObscured xmlns:a14="http://schemas.microsoft.com/office/drawing/2010/main"/>
            </a:ext>
          </a:extLst>
        </p:spPr>
      </p:pic>
      <p:graphicFrame>
        <p:nvGraphicFramePr>
          <p:cNvPr id="18" name="Διάγραμμα 17">
            <a:extLst>
              <a:ext uri="{FF2B5EF4-FFF2-40B4-BE49-F238E27FC236}">
                <a16:creationId xmlns:a16="http://schemas.microsoft.com/office/drawing/2014/main" id="{2F317573-62A5-46CF-8E35-553B0A21F3B1}"/>
              </a:ext>
            </a:extLst>
          </p:cNvPr>
          <p:cNvGraphicFramePr/>
          <p:nvPr>
            <p:extLst>
              <p:ext uri="{D42A27DB-BD31-4B8C-83A1-F6EECF244321}">
                <p14:modId xmlns:p14="http://schemas.microsoft.com/office/powerpoint/2010/main" val="3895804272"/>
              </p:ext>
            </p:extLst>
          </p:nvPr>
        </p:nvGraphicFramePr>
        <p:xfrm>
          <a:off x="251792" y="1385848"/>
          <a:ext cx="11940208" cy="43149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178917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6A9612-9A85-4AFC-A5ED-D22E16618B63}"/>
              </a:ext>
            </a:extLst>
          </p:cNvPr>
          <p:cNvSpPr>
            <a:spLocks noGrp="1"/>
          </p:cNvSpPr>
          <p:nvPr>
            <p:ph type="title"/>
          </p:nvPr>
        </p:nvSpPr>
        <p:spPr>
          <a:xfrm>
            <a:off x="838200" y="365125"/>
            <a:ext cx="11353800" cy="1325563"/>
          </a:xfrm>
        </p:spPr>
        <p:txBody>
          <a:bodyPr>
            <a:noAutofit/>
          </a:bodyPr>
          <a:lstStyle/>
          <a:p>
            <a:r>
              <a:rPr lang="fr-FR" sz="3600" dirty="0"/>
              <a:t>Histoire: Xénophobie - Survie, appartenance, pouvoir, liberté</a:t>
            </a:r>
          </a:p>
        </p:txBody>
      </p:sp>
      <p:pic>
        <p:nvPicPr>
          <p:cNvPr id="3" name="P1-Lea-FR">
            <a:hlinkClick r:id="" action="ppaction://media"/>
            <a:extLst>
              <a:ext uri="{FF2B5EF4-FFF2-40B4-BE49-F238E27FC236}">
                <a16:creationId xmlns:a16="http://schemas.microsoft.com/office/drawing/2014/main" id="{9C0CE1F1-16E1-EAF6-5CB4-864475C9EE7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7322239" y="4238157"/>
            <a:ext cx="1938494" cy="1938494"/>
          </a:xfrm>
        </p:spPr>
      </p:pic>
      <p:sp>
        <p:nvSpPr>
          <p:cNvPr id="5" name="TextBox 4">
            <a:extLst>
              <a:ext uri="{FF2B5EF4-FFF2-40B4-BE49-F238E27FC236}">
                <a16:creationId xmlns:a16="http://schemas.microsoft.com/office/drawing/2014/main" id="{1A6BF935-B1B8-49C8-966A-4AF44E6BEE47}"/>
              </a:ext>
            </a:extLst>
          </p:cNvPr>
          <p:cNvSpPr txBox="1"/>
          <p:nvPr/>
        </p:nvSpPr>
        <p:spPr>
          <a:xfrm>
            <a:off x="812803" y="1411912"/>
            <a:ext cx="6112932" cy="2829493"/>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fr-FR" sz="2000" b="1" dirty="0">
                <a:solidFill>
                  <a:srgbClr val="000000"/>
                </a:solidFill>
                <a:latin typeface="Calibri" panose="020F0502020204030204" pitchFamily="34" charset="0"/>
                <a:ea typeface="Calibri" panose="020F0502020204030204" pitchFamily="34" charset="0"/>
              </a:rPr>
              <a:t>Résumé</a:t>
            </a:r>
            <a:endParaRPr lang="fr-FR" sz="2000" dirty="0">
              <a:effectLst/>
              <a:latin typeface="Calibri" panose="020F0502020204030204" pitchFamily="34" charset="0"/>
              <a:ea typeface="Calibri" panose="020F0502020204030204" pitchFamily="34" charset="0"/>
            </a:endParaRPr>
          </a:p>
          <a:p>
            <a:pPr>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rPr>
              <a:t>Ahmad est nouveau dans la classe et n'est dans ce pays que depuis peu de temps. Il a dû quitter son ancienne patrie. En tant qu'étranger, il n'a pas forcément la vie facile. Lorsque les événements se précipitent et qu'Ahmad s'attire des ennuis avec des élèves plus âgés, beaucoup de ses besoins fondamentaux sont menacés. Personne ne le soutient vraiment</a:t>
            </a:r>
            <a:r>
              <a:rPr lang="fr-FR" sz="2000" dirty="0">
                <a:solidFill>
                  <a:srgbClr val="000000"/>
                </a:solidFill>
                <a:effectLst/>
                <a:latin typeface="Calibri" panose="020F0502020204030204" pitchFamily="34" charset="0"/>
                <a:ea typeface="Calibri" panose="020F0502020204030204" pitchFamily="34" charset="0"/>
              </a:rPr>
              <a:t>?</a:t>
            </a:r>
            <a:endParaRPr lang="fr-FR" sz="20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E6D2E691-C2E8-473E-8618-E5C4F0802743}"/>
              </a:ext>
            </a:extLst>
          </p:cNvPr>
          <p:cNvSpPr txBox="1"/>
          <p:nvPr/>
        </p:nvSpPr>
        <p:spPr>
          <a:xfrm>
            <a:off x="838200" y="4274777"/>
            <a:ext cx="6522155" cy="2551596"/>
          </a:xfrm>
          <a:prstGeom prst="rect">
            <a:avLst/>
          </a:prstGeom>
          <a:noFill/>
        </p:spPr>
        <p:txBody>
          <a:bodyPr wrap="square">
            <a:spAutoFit/>
          </a:bodyPr>
          <a:lstStyle/>
          <a:p>
            <a:pPr>
              <a:lnSpc>
                <a:spcPct val="107000"/>
              </a:lnSpc>
              <a:spcAft>
                <a:spcPts val="600"/>
              </a:spcAft>
            </a:pPr>
            <a:r>
              <a:rPr lang="fr-FR" b="1" dirty="0">
                <a:solidFill>
                  <a:srgbClr val="000000"/>
                </a:solidFill>
                <a:latin typeface="Calibri" panose="020F0502020204030204" pitchFamily="34" charset="0"/>
                <a:ea typeface="Calibri" panose="020F0502020204030204" pitchFamily="34" charset="0"/>
              </a:rPr>
              <a:t>Quels besoins ont été traités ici </a:t>
            </a:r>
            <a:r>
              <a:rPr lang="fr-FR" sz="1800" b="1" dirty="0">
                <a:solidFill>
                  <a:srgbClr val="000000"/>
                </a:solidFill>
                <a:effectLst/>
                <a:latin typeface="Calibri" panose="020F0502020204030204" pitchFamily="34"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a:p>
            <a:pPr>
              <a:lnSpc>
                <a:spcPct val="107000"/>
              </a:lnSpc>
              <a:spcAft>
                <a:spcPts val="600"/>
              </a:spcAft>
            </a:pPr>
            <a:r>
              <a:rPr lang="fr-FR" dirty="0">
                <a:solidFill>
                  <a:srgbClr val="000000"/>
                </a:solidFill>
                <a:latin typeface="Calibri" panose="020F0502020204030204" pitchFamily="34" charset="0"/>
                <a:ea typeface="Calibri" panose="020F0502020204030204" pitchFamily="34" charset="0"/>
              </a:rPr>
              <a:t>Maintenant, c'est à vous de jouer ! Effectuez une recherche et voyez si cette histoire traite des besoins fondamentaux suivants</a:t>
            </a:r>
            <a:r>
              <a:rPr lang="fr-FR" sz="1800" dirty="0">
                <a:solidFill>
                  <a:srgbClr val="000000"/>
                </a:solidFill>
                <a:effectLst/>
                <a:latin typeface="Calibri" panose="020F0502020204030204" pitchFamily="34" charset="0"/>
                <a:ea typeface="Calibri" panose="020F0502020204030204" pitchFamily="34" charset="0"/>
              </a:rPr>
              <a:t>:</a:t>
            </a:r>
            <a:endParaRPr lang="fr-FR" sz="1800" dirty="0">
              <a:effectLst/>
              <a:latin typeface="Calibri" panose="020F0502020204030204" pitchFamily="34" charset="0"/>
              <a:ea typeface="Calibri" panose="020F0502020204030204" pitchFamily="34" charset="0"/>
            </a:endParaRPr>
          </a:p>
          <a:p>
            <a:pPr marL="285750" indent="-285750">
              <a:lnSpc>
                <a:spcPct val="107000"/>
              </a:lnSpc>
              <a:spcAft>
                <a:spcPts val="600"/>
              </a:spcAft>
              <a:buClr>
                <a:srgbClr val="7FC242"/>
              </a:buClr>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rPr>
              <a:t>Survie</a:t>
            </a:r>
          </a:p>
          <a:p>
            <a:pPr marL="285750" indent="-285750">
              <a:lnSpc>
                <a:spcPct val="107000"/>
              </a:lnSpc>
              <a:spcAft>
                <a:spcPts val="600"/>
              </a:spcAft>
              <a:buClr>
                <a:srgbClr val="7FC242"/>
              </a:buClr>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rPr>
              <a:t>Appartenance</a:t>
            </a:r>
          </a:p>
          <a:p>
            <a:pPr marL="285750" indent="-285750">
              <a:lnSpc>
                <a:spcPct val="107000"/>
              </a:lnSpc>
              <a:spcAft>
                <a:spcPts val="600"/>
              </a:spcAft>
              <a:buClr>
                <a:srgbClr val="7FC242"/>
              </a:buClr>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rPr>
              <a:t>Pouvoir</a:t>
            </a:r>
          </a:p>
          <a:p>
            <a:pPr marL="285750" indent="-285750">
              <a:lnSpc>
                <a:spcPct val="107000"/>
              </a:lnSpc>
              <a:spcAft>
                <a:spcPts val="600"/>
              </a:spcAft>
              <a:buClr>
                <a:srgbClr val="7FC242"/>
              </a:buClr>
              <a:buFont typeface="Wingdings" panose="05000000000000000000" pitchFamily="2" charset="2"/>
              <a:buChar char="§"/>
            </a:pPr>
            <a:r>
              <a:rPr lang="fr-FR" dirty="0">
                <a:solidFill>
                  <a:srgbClr val="000000"/>
                </a:solidFill>
                <a:latin typeface="Calibri" panose="020F0502020204030204" pitchFamily="34" charset="0"/>
                <a:ea typeface="Calibri" panose="020F0502020204030204" pitchFamily="34" charset="0"/>
              </a:rPr>
              <a:t>Liberté</a:t>
            </a:r>
          </a:p>
        </p:txBody>
      </p:sp>
      <p:sp>
        <p:nvSpPr>
          <p:cNvPr id="9" name="TextBox 8">
            <a:extLst>
              <a:ext uri="{FF2B5EF4-FFF2-40B4-BE49-F238E27FC236}">
                <a16:creationId xmlns:a16="http://schemas.microsoft.com/office/drawing/2014/main" id="{EA4FAA99-A319-464E-824D-34A28E96452B}"/>
              </a:ext>
            </a:extLst>
          </p:cNvPr>
          <p:cNvSpPr txBox="1"/>
          <p:nvPr/>
        </p:nvSpPr>
        <p:spPr>
          <a:xfrm>
            <a:off x="7111999" y="1411912"/>
            <a:ext cx="4428065" cy="2631490"/>
          </a:xfrm>
          <a:prstGeom prst="rect">
            <a:avLst/>
          </a:prstGeom>
          <a:solidFill>
            <a:schemeClr val="accent5">
              <a:lumMod val="20000"/>
              <a:lumOff val="80000"/>
            </a:schemeClr>
          </a:solidFill>
        </p:spPr>
        <p:txBody>
          <a:bodyPr wrap="square">
            <a:spAutoFit/>
          </a:bodyPr>
          <a:lstStyle/>
          <a:p>
            <a:pPr>
              <a:spcAft>
                <a:spcPts val="600"/>
              </a:spcAft>
            </a:pPr>
            <a:r>
              <a:rPr lang="fr-FR" sz="2000" b="1" dirty="0"/>
              <a:t>Toute l'histoire</a:t>
            </a:r>
          </a:p>
          <a:p>
            <a:pPr>
              <a:spcAft>
                <a:spcPts val="600"/>
              </a:spcAft>
            </a:pPr>
            <a:r>
              <a:rPr lang="fr-FR" sz="2000" dirty="0"/>
              <a:t>Je suis Léa. Et Ahmad est l'un de mes meilleurs amis. Ahmad ! Oui, ce n'était pas si facile avec lui au début. Mais il n'a pas eu la vie facile non plus. Je connais Ahmad depuis deux ans maintenant. Il était l'un des nouveaux venus dans notre classe …</a:t>
            </a:r>
          </a:p>
        </p:txBody>
      </p:sp>
      <p:sp>
        <p:nvSpPr>
          <p:cNvPr id="12" name="pop-up">
            <a:extLst>
              <a:ext uri="{FF2B5EF4-FFF2-40B4-BE49-F238E27FC236}">
                <a16:creationId xmlns:a16="http://schemas.microsoft.com/office/drawing/2014/main" id="{CF74EADD-AF37-4F7C-AE8A-B4C23A9D6692}"/>
              </a:ext>
            </a:extLst>
          </p:cNvPr>
          <p:cNvSpPr/>
          <p:nvPr/>
        </p:nvSpPr>
        <p:spPr>
          <a:xfrm>
            <a:off x="11066722" y="4241479"/>
            <a:ext cx="87762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3" name="TextBox 12">
            <a:extLst>
              <a:ext uri="{FF2B5EF4-FFF2-40B4-BE49-F238E27FC236}">
                <a16:creationId xmlns:a16="http://schemas.microsoft.com/office/drawing/2014/main" id="{B0D02A65-46C9-46A0-9B08-A1C5D6F1E4A4}"/>
              </a:ext>
            </a:extLst>
          </p:cNvPr>
          <p:cNvSpPr txBox="1"/>
          <p:nvPr/>
        </p:nvSpPr>
        <p:spPr>
          <a:xfrm>
            <a:off x="9877425" y="0"/>
            <a:ext cx="2325863" cy="369332"/>
          </a:xfrm>
          <a:prstGeom prst="rect">
            <a:avLst/>
          </a:prstGeom>
          <a:solidFill>
            <a:srgbClr val="7FC242"/>
          </a:solidFill>
        </p:spPr>
        <p:txBody>
          <a:bodyPr wrap="square">
            <a:spAutoFit/>
          </a:bodyPr>
          <a:lstStyle/>
          <a:p>
            <a:pPr algn="r"/>
            <a:r>
              <a:rPr lang="fr-FR"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Histoires de réussite</a:t>
            </a:r>
          </a:p>
        </p:txBody>
      </p:sp>
      <p:sp>
        <p:nvSpPr>
          <p:cNvPr id="11" name="TextBox 10">
            <a:extLst>
              <a:ext uri="{FF2B5EF4-FFF2-40B4-BE49-F238E27FC236}">
                <a16:creationId xmlns:a16="http://schemas.microsoft.com/office/drawing/2014/main" id="{B7B0C60D-2B24-4FF7-8537-1A937E813C94}"/>
              </a:ext>
            </a:extLst>
          </p:cNvPr>
          <p:cNvSpPr txBox="1"/>
          <p:nvPr/>
        </p:nvSpPr>
        <p:spPr>
          <a:xfrm>
            <a:off x="180975" y="74235"/>
            <a:ext cx="10534649" cy="6724918"/>
          </a:xfrm>
          <a:prstGeom prst="rect">
            <a:avLst/>
          </a:prstGeom>
          <a:solidFill>
            <a:schemeClr val="bg1">
              <a:lumMod val="95000"/>
            </a:schemeClr>
          </a:solidFill>
          <a:ln>
            <a:solidFill>
              <a:srgbClr val="E12A3C"/>
            </a:solidFill>
          </a:ln>
        </p:spPr>
        <p:txBody>
          <a:bodyPr wrap="square">
            <a:spAutoFit/>
          </a:bodyPr>
          <a:lstStyle/>
          <a:p>
            <a:pPr>
              <a:spcAft>
                <a:spcPts val="300"/>
              </a:spcAft>
            </a:pPr>
            <a:r>
              <a:rPr lang="fr-FR" sz="1600" dirty="0"/>
              <a:t>Je suis Léa. Et Ahmad est l'un de mes meilleurs amis. Ahmad ! Oui, ce n'était pas si facile avec lui au début. Mais il n'a pas eu la vie facile non plus. Je connais Ahmad depuis deux ans maintenant. Il était l'un des nouveaux venus dans notre classe. Deux qui ont dû redoubler une année et Ahmad. Et je dois dire qu'au début, nous ne savions pas vraiment quoi faire de lui - moi non plus. Il est musulman et a fui sa patrie, comme si c'était tout ce qu'il y avait à dire sur Ahmad ! Mais c'est ce que nous pensions à l'époque ! Et dans les pauses, il était toujours là, tout seul. Personne ne lui parlait. Il connaissait à peine notre langue, alors aucun de nous n'a essayé de lui parler. Et je n'étais pas assez courageuse non plus, je n'ai même pas essayé d'entamer une conversation avec lui. Il aurait été beaucoup plus facile pour nous tous de faire le premier pas que pour lui. Il était tout seul.</a:t>
            </a:r>
          </a:p>
          <a:p>
            <a:pPr>
              <a:spcAft>
                <a:spcPts val="300"/>
              </a:spcAft>
            </a:pPr>
            <a:r>
              <a:rPr lang="fr-FR" sz="1600" dirty="0"/>
              <a:t>Puis un jour, pendant la pause, c'est arrivé. Martin, de la classe au-dessus de la nôtre, et ses deux amis, Jan et Léon, sont venus nous voir et ont fait un esclandre. Sale étranger, ont-ils dit, tu n'as rien à faire ici ! Dégage, espèce de porc !</a:t>
            </a:r>
          </a:p>
          <a:p>
            <a:pPr>
              <a:spcAft>
                <a:spcPts val="300"/>
              </a:spcAft>
            </a:pPr>
            <a:r>
              <a:rPr lang="fr-FR" sz="1600" dirty="0"/>
              <a:t>Et nous sommes restés là, sans rien dire : nous étions paralysés et nous regardions bouche bée. Martin est même devenu agressif, a attrapé Ahmad par le col et a voulu le frapper. Mais alors, Dieu merci, </a:t>
            </a:r>
            <a:r>
              <a:rPr lang="fr-FR" sz="1600" dirty="0" err="1"/>
              <a:t>Freidinger</a:t>
            </a:r>
            <a:r>
              <a:rPr lang="fr-FR" sz="1600" dirty="0"/>
              <a:t>, qui surveillait la bande ce jour-là, est arrivé et les trois garçons sont rapidement partis.</a:t>
            </a:r>
          </a:p>
          <a:p>
            <a:pPr>
              <a:spcAft>
                <a:spcPts val="300"/>
              </a:spcAft>
            </a:pPr>
            <a:r>
              <a:rPr lang="fr-FR" sz="1600" dirty="0"/>
              <a:t>Mais après l'école, les trois l'ont finalement attrapé. Ils l'ont attendu, lui ont pris ses fournitures scolaires, ont vidé son sac à dos sur le trottoir et l'ont jeté à la poubelle. Ils l'ont vraiment battu, le pauvre gars. Et personne ne l'a aidé. On avait peur ! Oui, vraiment peur, parce que tout le monde avait peur de Martin.</a:t>
            </a:r>
          </a:p>
          <a:p>
            <a:pPr>
              <a:spcAft>
                <a:spcPts val="300"/>
              </a:spcAft>
            </a:pPr>
            <a:r>
              <a:rPr lang="fr-FR" sz="1600" dirty="0"/>
              <a:t>Et quand ils ont finalement arrêté, nous ne savions pas vraiment quoi faire. L'aider et risquer de se battre avec Martin et ses potes ? Personne n'a vraiment osé faire ça ! Alors Ahmad s'est retrouvé tout seul. Désespéré. On sentait à quel point il était épuisé, à quel point il réprimait ses larmes. Et les autres sont restés là, à regarder. Et c'est là que j'en ai eu assez ! Je me suis mis en colère ! Tu ne peux pas supporter ça, me suis-je dit ! Ils ne peuvent pas faire ça à ce pauvre gars !</a:t>
            </a:r>
          </a:p>
          <a:p>
            <a:pPr>
              <a:spcAft>
                <a:spcPts val="300"/>
              </a:spcAft>
            </a:pPr>
            <a:r>
              <a:rPr lang="fr-FR" sz="1600" dirty="0"/>
              <a:t>Alors je suis allé voir Ahmad parce que je n'en pouvais plus. J'ai commencé à ramasser ses affaires. Et quand j'ai fait ça, j'ai réalisé que je me sentais vraiment fort et libéré. Puis Joshua est venu et m'a aidé à ramasser toutes les affaires aussi. Et puis Carla ! Et tout à coup, nous étions tous avec Ahmad et nous l'avons aidé. On a soudain réalisé qu'on était faits l'un pour l'autre et on s'est sentis bien et forts.</a:t>
            </a:r>
          </a:p>
          <a:p>
            <a:pPr>
              <a:spcAft>
                <a:spcPts val="300"/>
              </a:spcAft>
            </a:pPr>
            <a:r>
              <a:rPr lang="fr-FR" sz="1600" dirty="0"/>
              <a:t>Tout à coup, nous n'avions plus peur de Martin et de ses hommes. Nous avons tous soudainement réalisé que nous étions beaucoup, beaucoup plus que juste eux trois.</a:t>
            </a:r>
          </a:p>
        </p:txBody>
      </p:sp>
    </p:spTree>
    <p:extLst>
      <p:ext uri="{BB962C8B-B14F-4D97-AF65-F5344CB8AC3E}">
        <p14:creationId xmlns:p14="http://schemas.microsoft.com/office/powerpoint/2010/main" val="405886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11" grpId="0" animBg="1"/>
      <p:bldP spid="11"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1E5FF3-5215-4151-8335-A060E757484C}"/>
              </a:ext>
            </a:extLst>
          </p:cNvPr>
          <p:cNvSpPr>
            <a:spLocks noGrp="1"/>
          </p:cNvSpPr>
          <p:nvPr>
            <p:ph type="title"/>
          </p:nvPr>
        </p:nvSpPr>
        <p:spPr/>
        <p:txBody>
          <a:bodyPr/>
          <a:lstStyle/>
          <a:p>
            <a:r>
              <a:rPr lang="fr-FR" dirty="0"/>
              <a:t>Résumé </a:t>
            </a:r>
            <a:r>
              <a:rPr lang="fr-FR" sz="3200" dirty="0"/>
              <a:t>(FAQ )</a:t>
            </a:r>
            <a:endParaRPr lang="fr-FR" dirty="0"/>
          </a:p>
        </p:txBody>
      </p:sp>
      <p:sp>
        <p:nvSpPr>
          <p:cNvPr id="3" name="Θέση περιεχομένου 2">
            <a:extLst>
              <a:ext uri="{FF2B5EF4-FFF2-40B4-BE49-F238E27FC236}">
                <a16:creationId xmlns:a16="http://schemas.microsoft.com/office/drawing/2014/main" id="{7730187E-495F-4742-862B-26E90BC4DD7F}"/>
              </a:ext>
            </a:extLst>
          </p:cNvPr>
          <p:cNvSpPr>
            <a:spLocks noGrp="1"/>
          </p:cNvSpPr>
          <p:nvPr>
            <p:ph idx="1"/>
          </p:nvPr>
        </p:nvSpPr>
        <p:spPr>
          <a:xfrm>
            <a:off x="285749" y="1825625"/>
            <a:ext cx="11496675" cy="4351338"/>
          </a:xfrm>
          <a:noFill/>
        </p:spPr>
        <p:txBody>
          <a:bodyPr>
            <a:normAutofit fontScale="92500" lnSpcReduction="10000"/>
          </a:bodyPr>
          <a:lstStyle/>
          <a:p>
            <a:r>
              <a:rPr lang="fr-FR" i="1" dirty="0"/>
              <a:t>Quels sont les cinq besoins fondamentaux?</a:t>
            </a:r>
          </a:p>
          <a:p>
            <a:r>
              <a:rPr lang="fr-FR" i="1" dirty="0"/>
              <a:t>Pourquoi est-il important de connaître ces besoins?</a:t>
            </a:r>
          </a:p>
          <a:p>
            <a:r>
              <a:rPr lang="fr-FR" i="1" dirty="0"/>
              <a:t>Qu'est-ce que je gagne exactement à travailler avec les cinq besoins fondamentaux?</a:t>
            </a:r>
          </a:p>
          <a:p>
            <a:r>
              <a:rPr lang="fr-FR" i="1" dirty="0"/>
              <a:t>Existe-t-il d'autres besoins?</a:t>
            </a:r>
          </a:p>
          <a:p>
            <a:r>
              <a:rPr lang="fr-FR" i="1" dirty="0"/>
              <a:t>Sur quelle théorie scientifique reposent les cinq besoins fondamentaux?</a:t>
            </a:r>
          </a:p>
          <a:p>
            <a:r>
              <a:rPr lang="fr-FR" i="1" dirty="0"/>
              <a:t>Ces besoins fondamentaux s'appliquent-ils de la même manière à tous les individus?</a:t>
            </a:r>
          </a:p>
          <a:p>
            <a:r>
              <a:rPr lang="fr-FR" i="1" dirty="0"/>
              <a:t>J'ai entendu parler de la pyramide des besoins de </a:t>
            </a:r>
            <a:r>
              <a:rPr lang="fr-FR" i="1" dirty="0" err="1"/>
              <a:t>Maslov</a:t>
            </a:r>
            <a:r>
              <a:rPr lang="fr-FR" i="1" dirty="0"/>
              <a:t> - Quelle est la différence?</a:t>
            </a:r>
          </a:p>
          <a:p>
            <a:endParaRPr lang="fr-FR" i="1" dirty="0"/>
          </a:p>
        </p:txBody>
      </p:sp>
      <p:sp>
        <p:nvSpPr>
          <p:cNvPr id="10" name="TextBox 9">
            <a:extLst>
              <a:ext uri="{FF2B5EF4-FFF2-40B4-BE49-F238E27FC236}">
                <a16:creationId xmlns:a16="http://schemas.microsoft.com/office/drawing/2014/main" id="{B9E73EC0-898C-4E07-AC75-10B9170387C9}"/>
              </a:ext>
            </a:extLst>
          </p:cNvPr>
          <p:cNvSpPr txBox="1"/>
          <p:nvPr/>
        </p:nvSpPr>
        <p:spPr>
          <a:xfrm>
            <a:off x="81150" y="835741"/>
            <a:ext cx="6393701" cy="2976328"/>
          </a:xfrm>
          <a:prstGeom prst="rect">
            <a:avLst/>
          </a:prstGeom>
          <a:solidFill>
            <a:schemeClr val="bg1">
              <a:lumMod val="95000"/>
            </a:schemeClr>
          </a:solidFill>
          <a:ln>
            <a:solidFill>
              <a:srgbClr val="E12A3C"/>
            </a:solidFill>
          </a:ln>
        </p:spPr>
        <p:txBody>
          <a:bodyPr wrap="square">
            <a:spAutoFit/>
          </a:bodyPr>
          <a:lstStyle/>
          <a:p>
            <a:pPr>
              <a:lnSpc>
                <a:spcPct val="107000"/>
              </a:lnSpc>
              <a:spcAft>
                <a:spcPts val="800"/>
              </a:spcAft>
            </a:pPr>
            <a:r>
              <a:rPr lang="fr-FR" sz="2400" dirty="0">
                <a:latin typeface="Calibri" panose="020F0502020204030204" pitchFamily="34" charset="0"/>
                <a:ea typeface="Calibri" panose="020F0502020204030204" pitchFamily="34" charset="0"/>
              </a:rPr>
              <a:t>Les </a:t>
            </a:r>
            <a:r>
              <a:rPr lang="fr-FR" sz="2400" b="1" dirty="0">
                <a:latin typeface="Calibri" panose="020F0502020204030204" pitchFamily="34" charset="0"/>
                <a:ea typeface="Calibri" panose="020F0502020204030204" pitchFamily="34" charset="0"/>
              </a:rPr>
              <a:t>cinq besoins fondamentaux</a:t>
            </a:r>
            <a:r>
              <a:rPr lang="fr-FR" sz="2400" dirty="0">
                <a:latin typeface="Calibri" panose="020F0502020204030204" pitchFamily="34" charset="0"/>
                <a:ea typeface="Calibri" panose="020F0502020204030204" pitchFamily="34" charset="0"/>
              </a:rPr>
              <a:t> sont les suivants</a:t>
            </a:r>
          </a:p>
          <a:p>
            <a:pPr marL="342900" lvl="0" indent="-342900">
              <a:lnSpc>
                <a:spcPct val="107000"/>
              </a:lnSpc>
              <a:spcAft>
                <a:spcPts val="800"/>
              </a:spcAft>
              <a:buFont typeface="Wingdings" panose="05000000000000000000" pitchFamily="2" charset="2"/>
              <a:buChar char="§"/>
            </a:pPr>
            <a:r>
              <a:rPr lang="fr-FR" sz="2400" dirty="0">
                <a:solidFill>
                  <a:srgbClr val="000000"/>
                </a:solidFill>
                <a:latin typeface="Noto Sans Symbols"/>
                <a:ea typeface="Noto Sans Symbols"/>
                <a:cs typeface="Noto Sans Symbols"/>
              </a:rPr>
              <a:t>La survie</a:t>
            </a:r>
          </a:p>
          <a:p>
            <a:pPr marL="342900" lvl="0" indent="-342900">
              <a:lnSpc>
                <a:spcPct val="107000"/>
              </a:lnSpc>
              <a:spcAft>
                <a:spcPts val="800"/>
              </a:spcAft>
              <a:buFont typeface="Wingdings" panose="05000000000000000000" pitchFamily="2" charset="2"/>
              <a:buChar char="§"/>
            </a:pPr>
            <a:r>
              <a:rPr lang="fr-FR" sz="2400" dirty="0">
                <a:solidFill>
                  <a:srgbClr val="000000"/>
                </a:solidFill>
                <a:latin typeface="Noto Sans Symbols"/>
                <a:ea typeface="Noto Sans Symbols"/>
                <a:cs typeface="Noto Sans Symbols"/>
              </a:rPr>
              <a:t>Le plaisir</a:t>
            </a:r>
          </a:p>
          <a:p>
            <a:pPr marL="342900" lvl="0" indent="-342900">
              <a:lnSpc>
                <a:spcPct val="107000"/>
              </a:lnSpc>
              <a:spcAft>
                <a:spcPts val="800"/>
              </a:spcAft>
              <a:buFont typeface="Wingdings" panose="05000000000000000000" pitchFamily="2" charset="2"/>
              <a:buChar char="§"/>
            </a:pPr>
            <a:r>
              <a:rPr lang="fr-FR" sz="2400" dirty="0">
                <a:solidFill>
                  <a:srgbClr val="000000"/>
                </a:solidFill>
                <a:latin typeface="Noto Sans Symbols"/>
                <a:ea typeface="Noto Sans Symbols"/>
                <a:cs typeface="Noto Sans Symbols"/>
              </a:rPr>
              <a:t>L'amour et l'appartenance</a:t>
            </a:r>
          </a:p>
          <a:p>
            <a:pPr marL="342900" lvl="0" indent="-342900">
              <a:lnSpc>
                <a:spcPct val="107000"/>
              </a:lnSpc>
              <a:spcAft>
                <a:spcPts val="800"/>
              </a:spcAft>
              <a:buFont typeface="Wingdings" panose="05000000000000000000" pitchFamily="2" charset="2"/>
              <a:buChar char="§"/>
            </a:pPr>
            <a:r>
              <a:rPr lang="fr-FR" sz="2400" dirty="0">
                <a:solidFill>
                  <a:srgbClr val="000000"/>
                </a:solidFill>
                <a:latin typeface="Noto Sans Symbols"/>
                <a:ea typeface="Noto Sans Symbols"/>
                <a:cs typeface="Noto Sans Symbols"/>
              </a:rPr>
              <a:t>Le pouvoir</a:t>
            </a:r>
          </a:p>
          <a:p>
            <a:pPr marL="342900" lvl="0" indent="-342900">
              <a:lnSpc>
                <a:spcPct val="107000"/>
              </a:lnSpc>
              <a:spcAft>
                <a:spcPts val="800"/>
              </a:spcAft>
              <a:buFont typeface="Wingdings" panose="05000000000000000000" pitchFamily="2" charset="2"/>
              <a:buChar char="§"/>
            </a:pPr>
            <a:r>
              <a:rPr lang="fr-FR" sz="2400" dirty="0">
                <a:solidFill>
                  <a:srgbClr val="000000"/>
                </a:solidFill>
                <a:latin typeface="Noto Sans Symbols"/>
                <a:ea typeface="Noto Sans Symbols"/>
                <a:cs typeface="Noto Sans Symbols"/>
              </a:rPr>
              <a:t>La liberté</a:t>
            </a:r>
          </a:p>
        </p:txBody>
      </p:sp>
      <p:sp>
        <p:nvSpPr>
          <p:cNvPr id="11" name="pop-up">
            <a:extLst>
              <a:ext uri="{FF2B5EF4-FFF2-40B4-BE49-F238E27FC236}">
                <a16:creationId xmlns:a16="http://schemas.microsoft.com/office/drawing/2014/main" id="{3474040A-B0ED-43C1-84F1-0792E0DBBCE7}"/>
              </a:ext>
            </a:extLst>
          </p:cNvPr>
          <p:cNvSpPr/>
          <p:nvPr/>
        </p:nvSpPr>
        <p:spPr>
          <a:xfrm>
            <a:off x="6634339" y="1808689"/>
            <a:ext cx="87921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3" name="pop-up">
            <a:extLst>
              <a:ext uri="{FF2B5EF4-FFF2-40B4-BE49-F238E27FC236}">
                <a16:creationId xmlns:a16="http://schemas.microsoft.com/office/drawing/2014/main" id="{DBEA2410-C39A-473B-B6C4-B6F282A2DC50}"/>
              </a:ext>
            </a:extLst>
          </p:cNvPr>
          <p:cNvSpPr/>
          <p:nvPr/>
        </p:nvSpPr>
        <p:spPr>
          <a:xfrm>
            <a:off x="10668397" y="2536327"/>
            <a:ext cx="879210"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5" name="pop-up">
            <a:extLst>
              <a:ext uri="{FF2B5EF4-FFF2-40B4-BE49-F238E27FC236}">
                <a16:creationId xmlns:a16="http://schemas.microsoft.com/office/drawing/2014/main" id="{38244D1B-6866-478D-916B-08122BB015CC}"/>
              </a:ext>
            </a:extLst>
          </p:cNvPr>
          <p:cNvSpPr/>
          <p:nvPr/>
        </p:nvSpPr>
        <p:spPr>
          <a:xfrm>
            <a:off x="10604234" y="3052350"/>
            <a:ext cx="90196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7" name="pop-up">
            <a:extLst>
              <a:ext uri="{FF2B5EF4-FFF2-40B4-BE49-F238E27FC236}">
                <a16:creationId xmlns:a16="http://schemas.microsoft.com/office/drawing/2014/main" id="{66089B21-2933-44A1-9DC6-9B48BD67C38F}"/>
              </a:ext>
            </a:extLst>
          </p:cNvPr>
          <p:cNvSpPr/>
          <p:nvPr/>
        </p:nvSpPr>
        <p:spPr>
          <a:xfrm>
            <a:off x="10673080" y="3624394"/>
            <a:ext cx="89622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9" name="pop-up">
            <a:extLst>
              <a:ext uri="{FF2B5EF4-FFF2-40B4-BE49-F238E27FC236}">
                <a16:creationId xmlns:a16="http://schemas.microsoft.com/office/drawing/2014/main" id="{FF197FB2-4016-4EF7-B6EA-B7E169579450}"/>
              </a:ext>
            </a:extLst>
          </p:cNvPr>
          <p:cNvSpPr/>
          <p:nvPr/>
        </p:nvSpPr>
        <p:spPr>
          <a:xfrm>
            <a:off x="10661841" y="4167401"/>
            <a:ext cx="862855"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1" name="pop-up">
            <a:extLst>
              <a:ext uri="{FF2B5EF4-FFF2-40B4-BE49-F238E27FC236}">
                <a16:creationId xmlns:a16="http://schemas.microsoft.com/office/drawing/2014/main" id="{A0B81E1D-BA25-42A2-A28D-B4B823CE6881}"/>
              </a:ext>
            </a:extLst>
          </p:cNvPr>
          <p:cNvSpPr/>
          <p:nvPr/>
        </p:nvSpPr>
        <p:spPr>
          <a:xfrm>
            <a:off x="10862765" y="4722050"/>
            <a:ext cx="1028219"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3" name="pop-up">
            <a:extLst>
              <a:ext uri="{FF2B5EF4-FFF2-40B4-BE49-F238E27FC236}">
                <a16:creationId xmlns:a16="http://schemas.microsoft.com/office/drawing/2014/main" id="{3397111D-A431-4C30-8169-6DA931968076}"/>
              </a:ext>
            </a:extLst>
          </p:cNvPr>
          <p:cNvSpPr/>
          <p:nvPr/>
        </p:nvSpPr>
        <p:spPr>
          <a:xfrm>
            <a:off x="11040356" y="5282452"/>
            <a:ext cx="95918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25" name="TextBox 24">
            <a:extLst>
              <a:ext uri="{FF2B5EF4-FFF2-40B4-BE49-F238E27FC236}">
                <a16:creationId xmlns:a16="http://schemas.microsoft.com/office/drawing/2014/main" id="{B0D02A65-46C9-46A0-9B08-A1C5D6F1E4A4}"/>
              </a:ext>
            </a:extLst>
          </p:cNvPr>
          <p:cNvSpPr txBox="1"/>
          <p:nvPr/>
        </p:nvSpPr>
        <p:spPr>
          <a:xfrm>
            <a:off x="9877425" y="0"/>
            <a:ext cx="2325863" cy="369332"/>
          </a:xfrm>
          <a:prstGeom prst="rect">
            <a:avLst/>
          </a:prstGeom>
          <a:solidFill>
            <a:srgbClr val="7FC242"/>
          </a:solidFill>
        </p:spPr>
        <p:txBody>
          <a:bodyPr wrap="square">
            <a:spAutoFit/>
          </a:bodyPr>
          <a:lstStyle/>
          <a:p>
            <a:pPr algn="r"/>
            <a:r>
              <a:rPr lang="fr-FR" dirty="0">
                <a:solidFill>
                  <a:srgbClr val="FBE82A"/>
                </a:solidFill>
                <a:effectLst>
                  <a:outerShdw blurRad="38100" dist="38100" dir="2700000" algn="tl">
                    <a:srgbClr val="000000">
                      <a:alpha val="43137"/>
                    </a:srgbClr>
                  </a:outerShdw>
                </a:effectLst>
                <a:latin typeface="Abadi" panose="020B0604020104020204" pitchFamily="34" charset="0"/>
              </a:rPr>
              <a:t>○ </a:t>
            </a:r>
            <a:r>
              <a:rPr lang="fr-FR" dirty="0">
                <a:solidFill>
                  <a:schemeClr val="bg1"/>
                </a:solidFill>
                <a:effectLst>
                  <a:outerShdw blurRad="38100" dist="38100" dir="2700000" algn="tl">
                    <a:srgbClr val="000000">
                      <a:alpha val="43137"/>
                    </a:srgbClr>
                  </a:outerShdw>
                </a:effectLst>
              </a:rPr>
              <a:t>Histoires de réussite</a:t>
            </a:r>
          </a:p>
        </p:txBody>
      </p:sp>
      <p:sp>
        <p:nvSpPr>
          <p:cNvPr id="14" name="TextBox 13">
            <a:extLst>
              <a:ext uri="{FF2B5EF4-FFF2-40B4-BE49-F238E27FC236}">
                <a16:creationId xmlns:a16="http://schemas.microsoft.com/office/drawing/2014/main" id="{A02E635F-D054-4304-AB41-1580ED0783E2}"/>
              </a:ext>
            </a:extLst>
          </p:cNvPr>
          <p:cNvSpPr txBox="1"/>
          <p:nvPr/>
        </p:nvSpPr>
        <p:spPr>
          <a:xfrm>
            <a:off x="1826224" y="2826012"/>
            <a:ext cx="7824486" cy="3477875"/>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sz="2000" dirty="0"/>
              <a:t>Vous avez plus de possibilités de gérer le stress et les sentiments désagréables.</a:t>
            </a:r>
          </a:p>
          <a:p>
            <a:pPr>
              <a:spcAft>
                <a:spcPts val="600"/>
              </a:spcAft>
            </a:pPr>
            <a:r>
              <a:rPr lang="fr-FR" sz="2000" dirty="0"/>
              <a:t>Vous renforcez votre personnalité et votre confiance en vous en comprenant mieux vos besoins fondamentaux, puis en développant des stratégies positives pour les satisfaire.</a:t>
            </a:r>
          </a:p>
          <a:p>
            <a:pPr>
              <a:spcAft>
                <a:spcPts val="600"/>
              </a:spcAft>
            </a:pPr>
            <a:r>
              <a:rPr lang="fr-FR" sz="2000" dirty="0"/>
              <a:t>Vous améliorez vos compétences sociales en comprenant mieux les autres.</a:t>
            </a:r>
          </a:p>
          <a:p>
            <a:pPr>
              <a:spcAft>
                <a:spcPts val="600"/>
              </a:spcAft>
            </a:pPr>
            <a:r>
              <a:rPr lang="fr-FR" sz="2000" dirty="0"/>
              <a:t>Vous gagnez en autodétermination en apprenant à reconnaître les messages émotionnels et à les remettre en question de manière critique.</a:t>
            </a:r>
          </a:p>
          <a:p>
            <a:pPr>
              <a:spcAft>
                <a:spcPts val="600"/>
              </a:spcAft>
            </a:pPr>
            <a:r>
              <a:rPr lang="fr-FR" sz="2000" dirty="0"/>
              <a:t>Vous apprenez à mieux gérer les conflits.</a:t>
            </a:r>
          </a:p>
        </p:txBody>
      </p:sp>
      <p:sp>
        <p:nvSpPr>
          <p:cNvPr id="16" name="TextBox 15">
            <a:extLst>
              <a:ext uri="{FF2B5EF4-FFF2-40B4-BE49-F238E27FC236}">
                <a16:creationId xmlns:a16="http://schemas.microsoft.com/office/drawing/2014/main" id="{AF4EABA1-A7CA-41CF-810B-F6D4D624CC03}"/>
              </a:ext>
            </a:extLst>
          </p:cNvPr>
          <p:cNvSpPr txBox="1"/>
          <p:nvPr/>
        </p:nvSpPr>
        <p:spPr>
          <a:xfrm>
            <a:off x="2001017" y="3560880"/>
            <a:ext cx="7824486" cy="2554545"/>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sz="2000" dirty="0"/>
              <a:t>Tout à fait ! Dans ce concept, nous ne parlons que des besoins fondamentaux, mais il existe de nombreux autres besoins. Quelques exemples : le besoin de proximité, d'harmonie, d'indépendance, de paix, de clarté, etc. Ce serait certainement une tâche passionnante que d'essayer de classer ces nombreux besoins dans les cinq besoins fondamentaux ! Dans le chapitre "Liens", vous trouverez quelques adresses intéressantes où vous pourrez poursuivre votre recherche si ce sujet vous intéresse.</a:t>
            </a:r>
          </a:p>
        </p:txBody>
      </p:sp>
      <p:sp>
        <p:nvSpPr>
          <p:cNvPr id="18" name="TextBox 17">
            <a:extLst>
              <a:ext uri="{FF2B5EF4-FFF2-40B4-BE49-F238E27FC236}">
                <a16:creationId xmlns:a16="http://schemas.microsoft.com/office/drawing/2014/main" id="{77646ADC-39CD-41FB-BE1D-BAAB9A875EB0}"/>
              </a:ext>
            </a:extLst>
          </p:cNvPr>
          <p:cNvSpPr txBox="1"/>
          <p:nvPr/>
        </p:nvSpPr>
        <p:spPr>
          <a:xfrm>
            <a:off x="154255" y="4659872"/>
            <a:ext cx="7824486" cy="1569660"/>
          </a:xfrm>
          <a:prstGeom prst="rect">
            <a:avLst/>
          </a:prstGeom>
          <a:solidFill>
            <a:schemeClr val="bg1">
              <a:lumMod val="95000"/>
            </a:schemeClr>
          </a:solidFill>
          <a:ln>
            <a:solidFill>
              <a:srgbClr val="E12A3C"/>
            </a:solidFill>
          </a:ln>
        </p:spPr>
        <p:txBody>
          <a:bodyPr wrap="square">
            <a:spAutoFit/>
          </a:bodyPr>
          <a:lstStyle/>
          <a:p>
            <a:r>
              <a:rPr lang="fr-FR" sz="2400" dirty="0"/>
              <a:t>Ils sont basés sur la théorie du choix de William </a:t>
            </a:r>
            <a:r>
              <a:rPr lang="fr-FR" sz="2400" dirty="0" err="1"/>
              <a:t>Glasser</a:t>
            </a:r>
            <a:r>
              <a:rPr lang="fr-FR" sz="2400" dirty="0"/>
              <a:t>. Dans le chapitre "Liens", vous trouverez quelques adresses intéressantes à consulter si vous êtes intéressé par ce sujet. Jetez également un coup d'œil aux conseils du livre.</a:t>
            </a:r>
          </a:p>
        </p:txBody>
      </p:sp>
      <p:sp>
        <p:nvSpPr>
          <p:cNvPr id="20" name="TextBox 19">
            <a:extLst>
              <a:ext uri="{FF2B5EF4-FFF2-40B4-BE49-F238E27FC236}">
                <a16:creationId xmlns:a16="http://schemas.microsoft.com/office/drawing/2014/main" id="{81A5142F-DE43-4920-8364-8E973D04F34A}"/>
              </a:ext>
            </a:extLst>
          </p:cNvPr>
          <p:cNvSpPr txBox="1"/>
          <p:nvPr/>
        </p:nvSpPr>
        <p:spPr>
          <a:xfrm>
            <a:off x="273416" y="926663"/>
            <a:ext cx="7824486" cy="5770811"/>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dirty="0"/>
              <a:t>Tous les êtres humains ont-ils les mêmes besoins fondamentaux ou ceux-ci dépendent-ils de l'endroit où vit une personne, de sa religion, de son âge et du fait qu'il s'agisse d'un homme ou d'une femme?</a:t>
            </a:r>
          </a:p>
          <a:p>
            <a:pPr>
              <a:spcAft>
                <a:spcPts val="600"/>
              </a:spcAft>
            </a:pPr>
            <a:r>
              <a:rPr lang="fr-FR" dirty="0"/>
              <a:t>Le concept part du principe que toutes les personnes ont les mêmes besoins fondamentaux.</a:t>
            </a:r>
          </a:p>
          <a:p>
            <a:pPr>
              <a:spcAft>
                <a:spcPts val="600"/>
              </a:spcAft>
            </a:pPr>
            <a:r>
              <a:rPr lang="fr-FR" dirty="0"/>
              <a:t>Par conséquent, chacun peut comprendre très facilement ces besoins fondamentaux - en lui-même et chez les autres. Ce qui nous distingue les uns des autres, ce sont les différentes manières dont une personne réagit à ses besoins.</a:t>
            </a:r>
          </a:p>
          <a:p>
            <a:pPr>
              <a:spcAft>
                <a:spcPts val="600"/>
              </a:spcAft>
            </a:pPr>
            <a:r>
              <a:rPr lang="fr-FR" dirty="0"/>
              <a:t>En voici un </a:t>
            </a:r>
            <a:r>
              <a:rPr lang="fr-FR" b="1" dirty="0"/>
              <a:t>exemple</a:t>
            </a:r>
            <a:r>
              <a:rPr lang="fr-FR" dirty="0"/>
              <a:t>: </a:t>
            </a:r>
          </a:p>
          <a:p>
            <a:pPr>
              <a:spcAft>
                <a:spcPts val="600"/>
              </a:spcAft>
            </a:pPr>
            <a:r>
              <a:rPr lang="fr-FR" dirty="0"/>
              <a:t>L'un des cinq besoins fondamentaux est d'être en sécurité et de survivre.</a:t>
            </a:r>
          </a:p>
          <a:p>
            <a:pPr>
              <a:spcAft>
                <a:spcPts val="600"/>
              </a:spcAft>
            </a:pPr>
            <a:r>
              <a:rPr lang="fr-FR" dirty="0"/>
              <a:t>Lorsque l'on a faim, le besoin de survie veut être satisfait.</a:t>
            </a:r>
          </a:p>
          <a:p>
            <a:pPr>
              <a:spcAft>
                <a:spcPts val="600"/>
              </a:spcAft>
            </a:pPr>
            <a:r>
              <a:rPr lang="fr-FR" dirty="0"/>
              <a:t>Felix et Claudia ont faim.</a:t>
            </a:r>
          </a:p>
          <a:p>
            <a:pPr>
              <a:spcAft>
                <a:spcPts val="600"/>
              </a:spcAft>
            </a:pPr>
            <a:r>
              <a:rPr lang="fr-FR" dirty="0"/>
              <a:t>Donc, si on leur demandait s'ils ont faim, ils seraient d'accord.</a:t>
            </a:r>
          </a:p>
          <a:p>
            <a:pPr>
              <a:spcAft>
                <a:spcPts val="600"/>
              </a:spcAft>
            </a:pPr>
            <a:r>
              <a:rPr lang="fr-FR" dirty="0"/>
              <a:t>Alors que Félix préfère satisfaire ce besoin avec une pizza, Claudia préfère les légumes sautés.</a:t>
            </a:r>
          </a:p>
          <a:p>
            <a:pPr>
              <a:spcAft>
                <a:spcPts val="600"/>
              </a:spcAft>
            </a:pPr>
            <a:r>
              <a:rPr lang="fr-FR" dirty="0"/>
              <a:t>Donc, s'il s'agissait de savoir s'ils vont manger dans un restaurant italien ou un restaurant chinois pour satisfaire cette faim, ils devraient discuter pour être d'accord.</a:t>
            </a:r>
          </a:p>
        </p:txBody>
      </p:sp>
      <p:sp>
        <p:nvSpPr>
          <p:cNvPr id="12" name="TextBox 11">
            <a:extLst>
              <a:ext uri="{FF2B5EF4-FFF2-40B4-BE49-F238E27FC236}">
                <a16:creationId xmlns:a16="http://schemas.microsoft.com/office/drawing/2014/main" id="{39CA9D79-1AEB-40F0-9B63-3284288528B8}"/>
              </a:ext>
            </a:extLst>
          </p:cNvPr>
          <p:cNvSpPr txBox="1"/>
          <p:nvPr/>
        </p:nvSpPr>
        <p:spPr>
          <a:xfrm>
            <a:off x="381976" y="2333045"/>
            <a:ext cx="9968089" cy="4431983"/>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dirty="0"/>
              <a:t>Vous avez sûrement déjà fait l'expérience qu'un sentiment désagréable surgit en vous et vous occupe pendant un certain temps. En principe, il existe quatre façons différentes de gérer ce sentiment désagréable:</a:t>
            </a:r>
          </a:p>
          <a:p>
            <a:pPr marL="800100" lvl="1" indent="-342900">
              <a:spcAft>
                <a:spcPts val="600"/>
              </a:spcAft>
              <a:buFont typeface="+mj-lt"/>
              <a:buAutoNum type="arabicPeriod"/>
            </a:pPr>
            <a:r>
              <a:rPr lang="fr-FR" dirty="0"/>
              <a:t>vous le trouvez ennuyeux et l’évacuez.</a:t>
            </a:r>
          </a:p>
          <a:p>
            <a:pPr marL="800100" lvl="1" indent="-342900">
              <a:spcAft>
                <a:spcPts val="600"/>
              </a:spcAft>
              <a:buFont typeface="+mj-lt"/>
              <a:buAutoNum type="arabicPeriod"/>
            </a:pPr>
            <a:r>
              <a:rPr lang="fr-FR" dirty="0"/>
              <a:t>vous le laissez gâcher votre journée.</a:t>
            </a:r>
          </a:p>
          <a:p>
            <a:pPr marL="800100" lvl="1" indent="-342900">
              <a:spcAft>
                <a:spcPts val="600"/>
              </a:spcAft>
              <a:buFont typeface="+mj-lt"/>
              <a:buAutoNum type="arabicPeriod"/>
            </a:pPr>
            <a:r>
              <a:rPr lang="fr-FR" dirty="0"/>
              <a:t>vous blâmez quelqu'un d'autre et êtes en colère (c'est presque la même chose que l'option</a:t>
            </a:r>
          </a:p>
          <a:p>
            <a:pPr marL="800100" lvl="1" indent="-342900">
              <a:spcAft>
                <a:spcPts val="600"/>
              </a:spcAft>
              <a:buFont typeface="+mj-lt"/>
              <a:buAutoNum type="arabicPeriod"/>
            </a:pPr>
            <a:r>
              <a:rPr lang="fr-FR" dirty="0"/>
              <a:t>vous le considérez comme une indication qu'un de vos besoins fondamentaux n'est pas satisfait, vous donnez suite à ce sentiment et devenez actif afin de satisfaire à nouveau le besoin correspondant.</a:t>
            </a:r>
          </a:p>
          <a:p>
            <a:pPr>
              <a:spcAft>
                <a:spcPts val="600"/>
              </a:spcAft>
            </a:pPr>
            <a:r>
              <a:rPr lang="fr-FR" dirty="0"/>
              <a:t>La quatrième option semble peut-être être la meilleure, mais vous vous demandez si elle n'est pas trop compliquée.</a:t>
            </a:r>
          </a:p>
          <a:p>
            <a:pPr>
              <a:spcAft>
                <a:spcPts val="600"/>
              </a:spcAft>
            </a:pPr>
            <a:r>
              <a:rPr lang="fr-FR" dirty="0"/>
              <a:t>Comme pour tout ce qui est nouveau, il faut d'abord s'y familiariser. Mais une fois que cela devient une habitude, nous pouvons vous promettre que vous développerez une meilleure relation avec vous-même et les autres et que vous traverserez la vie avec plus de confiance en vous.</a:t>
            </a:r>
          </a:p>
        </p:txBody>
      </p:sp>
      <p:sp>
        <p:nvSpPr>
          <p:cNvPr id="22" name="TextBox 21">
            <a:extLst>
              <a:ext uri="{FF2B5EF4-FFF2-40B4-BE49-F238E27FC236}">
                <a16:creationId xmlns:a16="http://schemas.microsoft.com/office/drawing/2014/main" id="{3CFCBB07-14FF-4F99-8B20-C4CDB4B7D5A3}"/>
              </a:ext>
            </a:extLst>
          </p:cNvPr>
          <p:cNvSpPr txBox="1"/>
          <p:nvPr/>
        </p:nvSpPr>
        <p:spPr>
          <a:xfrm>
            <a:off x="629251" y="3586334"/>
            <a:ext cx="7824486" cy="3170099"/>
          </a:xfrm>
          <a:prstGeom prst="rect">
            <a:avLst/>
          </a:prstGeom>
          <a:solidFill>
            <a:schemeClr val="bg1">
              <a:lumMod val="95000"/>
            </a:schemeClr>
          </a:solidFill>
          <a:ln>
            <a:solidFill>
              <a:srgbClr val="E12A3C"/>
            </a:solidFill>
          </a:ln>
        </p:spPr>
        <p:txBody>
          <a:bodyPr wrap="square">
            <a:spAutoFit/>
          </a:bodyPr>
          <a:lstStyle/>
          <a:p>
            <a:r>
              <a:rPr lang="fr-FR" sz="2000" dirty="0"/>
              <a:t>Les gens n'ont pas toujours été aussi bien lotis que nous, Européens d’aujourd’hui. Malheureusement, il y a encore des gens dans d'autres parties du monde dont la vie est menacée, qui ont faim et ne savent pas où ils vont dormir. Maslow voulait montrer avec sa pyramide qu'il est très peu probable que ces personnes aient l'esprit libre pour penser à leur réalisation personnelle. En tant que psychologue et humaniste, il était cependant soucieux d'améliorer la situation de tous et non de se résigner à cet état de fait déplorable. Selon </a:t>
            </a:r>
            <a:r>
              <a:rPr lang="fr-FR" sz="2000" dirty="0" err="1"/>
              <a:t>Glasser</a:t>
            </a:r>
            <a:r>
              <a:rPr lang="fr-FR" sz="2000" dirty="0"/>
              <a:t>, les cinq besoins sont d'égale valeur, ce qui montre que les cinq besoins doivent être satisfaits pour qu'une personne soit satisfaite et pleinement en son pouvoir.</a:t>
            </a:r>
          </a:p>
        </p:txBody>
      </p:sp>
    </p:spTree>
    <p:extLst>
      <p:ext uri="{BB962C8B-B14F-4D97-AF65-F5344CB8AC3E}">
        <p14:creationId xmlns:p14="http://schemas.microsoft.com/office/powerpoint/2010/main" val="1457012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0" grpId="0" animBg="1"/>
      <p:bldP spid="10" grpId="1" animBg="1"/>
      <p:bldP spid="14" grpId="0" animBg="1"/>
      <p:bldP spid="14" grpId="1" animBg="1"/>
      <p:bldP spid="16" grpId="0" animBg="1"/>
      <p:bldP spid="16" grpId="1" animBg="1"/>
      <p:bldP spid="18" grpId="0" animBg="1"/>
      <p:bldP spid="18" grpId="1" animBg="1"/>
      <p:bldP spid="20" grpId="0" animBg="1"/>
      <p:bldP spid="20" grpId="1" animBg="1"/>
      <p:bldP spid="12" grpId="0" animBg="1"/>
      <p:bldP spid="12" grpId="1" animBg="1"/>
      <p:bldP spid="22" grpId="0" animBg="1"/>
      <p:bldP spid="22"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59A369-836F-4EFC-A303-1B08A854D757}"/>
              </a:ext>
            </a:extLst>
          </p:cNvPr>
          <p:cNvSpPr>
            <a:spLocks noGrp="1"/>
          </p:cNvSpPr>
          <p:nvPr>
            <p:ph type="title"/>
          </p:nvPr>
        </p:nvSpPr>
        <p:spPr/>
        <p:txBody>
          <a:bodyPr/>
          <a:lstStyle/>
          <a:p>
            <a:r>
              <a:rPr lang="fr-FR" dirty="0"/>
              <a:t>Comment continuer</a:t>
            </a:r>
          </a:p>
        </p:txBody>
      </p:sp>
      <p:sp>
        <p:nvSpPr>
          <p:cNvPr id="3" name="Θέση περιεχομένου 2">
            <a:extLst>
              <a:ext uri="{FF2B5EF4-FFF2-40B4-BE49-F238E27FC236}">
                <a16:creationId xmlns:a16="http://schemas.microsoft.com/office/drawing/2014/main" id="{BDF356A7-8423-42E7-9B4A-3C225BAB2613}"/>
              </a:ext>
            </a:extLst>
          </p:cNvPr>
          <p:cNvSpPr>
            <a:spLocks noGrp="1"/>
          </p:cNvSpPr>
          <p:nvPr>
            <p:ph idx="1"/>
          </p:nvPr>
        </p:nvSpPr>
        <p:spPr/>
        <p:txBody>
          <a:bodyPr>
            <a:normAutofit fontScale="92500" lnSpcReduction="20000"/>
          </a:bodyPr>
          <a:lstStyle/>
          <a:p>
            <a:pPr marL="0" indent="0">
              <a:buNone/>
            </a:pPr>
            <a:r>
              <a:rPr lang="fr-FR" dirty="0"/>
              <a:t>Tu es curieux et tu veux continuer à travailler avec les 5 besoins fondamentaux?</a:t>
            </a:r>
          </a:p>
          <a:p>
            <a:pPr marL="0" indent="0">
              <a:buNone/>
            </a:pPr>
            <a:r>
              <a:rPr lang="fr-FR" dirty="0"/>
              <a:t>Consultez les autres documents sur le sujet:</a:t>
            </a:r>
          </a:p>
          <a:p>
            <a:r>
              <a:rPr lang="fr-FR" b="1" dirty="0"/>
              <a:t>Besoins humains et stratégies - Stratégies pour satisfaire les besoins fondamentaux</a:t>
            </a:r>
          </a:p>
          <a:p>
            <a:pPr marL="0" indent="0">
              <a:buNone/>
            </a:pPr>
            <a:r>
              <a:rPr lang="fr-FR" dirty="0"/>
              <a:t>Dans la brochure "Stratégies pour satisfaire les besoins fondamentaux", vous en apprendrez davantage sur la façon dont les gens se comportent lorsque leurs besoins ne sont pas satisfaits. Il existe des comportements qui sont positifs et bénéfiques, et des comportements qui semblent mener au succès, mais qui comportent aussi des inconvénients. </a:t>
            </a:r>
          </a:p>
          <a:p>
            <a:pPr marL="0" indent="0">
              <a:buNone/>
            </a:pPr>
            <a:r>
              <a:rPr lang="fr-FR" i="1" dirty="0"/>
              <a:t>Quel comportement choisiriez?</a:t>
            </a:r>
          </a:p>
          <a:p>
            <a:pPr marL="0" indent="0">
              <a:buNone/>
            </a:pPr>
            <a:endParaRPr lang="fr-FR" dirty="0"/>
          </a:p>
        </p:txBody>
      </p:sp>
    </p:spTree>
    <p:extLst>
      <p:ext uri="{BB962C8B-B14F-4D97-AF65-F5344CB8AC3E}">
        <p14:creationId xmlns:p14="http://schemas.microsoft.com/office/powerpoint/2010/main" val="936344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7163300"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r>
              <a:rPr lang="fr-FR" sz="900" b="0" i="0" dirty="0">
                <a:solidFill>
                  <a:schemeClr val="bg1">
                    <a:lumMod val="50000"/>
                  </a:schemeClr>
                </a:solidFill>
                <a:effectLst/>
                <a:latin typeface="+mj-lt"/>
              </a:rPr>
              <a:t>.</a:t>
            </a:r>
            <a:endParaRPr lang="fr-FR"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5353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fr-FR" sz="3600" b="1" dirty="0">
                <a:solidFill>
                  <a:srgbClr val="FBE82A"/>
                </a:solidFill>
                <a:effectLst>
                  <a:outerShdw blurRad="38100" dist="38100" dir="2700000" algn="tl">
                    <a:srgbClr val="000000">
                      <a:alpha val="43137"/>
                    </a:srgbClr>
                  </a:outerShdw>
                </a:effectLst>
                <a:latin typeface="+mj-lt"/>
              </a:rPr>
              <a:t>Félicitations !</a:t>
            </a:r>
            <a:br>
              <a:rPr lang="fr-FR" sz="2800" dirty="0">
                <a:solidFill>
                  <a:srgbClr val="FBE82A"/>
                </a:solidFill>
                <a:effectLst>
                  <a:outerShdw blurRad="38100" dist="38100" dir="2700000" algn="tl">
                    <a:srgbClr val="000000">
                      <a:alpha val="43137"/>
                    </a:srgbClr>
                  </a:outerShdw>
                </a:effectLst>
                <a:latin typeface="+mj-lt"/>
              </a:rPr>
            </a:br>
            <a:r>
              <a:rPr lang="fr-FR" sz="2800" dirty="0">
                <a:solidFill>
                  <a:srgbClr val="FBE82A"/>
                </a:solidFill>
                <a:effectLst>
                  <a:outerShdw blurRad="38100" dist="38100" dir="2700000" algn="tl">
                    <a:srgbClr val="000000">
                      <a:alpha val="43137"/>
                    </a:srgbClr>
                  </a:outerShdw>
                </a:effectLst>
                <a:latin typeface="+mj-lt"/>
              </a:rPr>
              <a:t>Vous avez terminé </a:t>
            </a:r>
            <a:r>
              <a:rPr lang="fr-FR" sz="2800">
                <a:solidFill>
                  <a:srgbClr val="FBE82A"/>
                </a:solidFill>
                <a:effectLst>
                  <a:outerShdw blurRad="38100" dist="38100" dir="2700000" algn="tl">
                    <a:srgbClr val="000000">
                      <a:alpha val="43137"/>
                    </a:srgbClr>
                  </a:outerShdw>
                </a:effectLst>
                <a:latin typeface="+mj-lt"/>
              </a:rPr>
              <a:t>ce module </a:t>
            </a:r>
            <a:r>
              <a:rPr lang="fr-FR" sz="2800" dirty="0">
                <a:solidFill>
                  <a:srgbClr val="FBE82A"/>
                </a:solidFill>
                <a:effectLst>
                  <a:outerShdw blurRad="38100" dist="38100" dir="2700000" algn="tl">
                    <a:srgbClr val="000000">
                      <a:alpha val="43137"/>
                    </a:srgbClr>
                  </a:outerShdw>
                </a:effectLst>
                <a:latin typeface="+mj-lt"/>
              </a:rPr>
              <a:t>!</a:t>
            </a:r>
            <a:endParaRPr lang="fr-FR"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05CF8AC9-1D41-49AE-B067-B5404BB2176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348726" y="6295421"/>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a:xfrm>
            <a:off x="1827189" y="4321384"/>
            <a:ext cx="7050112" cy="1500187"/>
          </a:xfrm>
        </p:spPr>
        <p:txBody>
          <a:bodyPr>
            <a:normAutofit lnSpcReduction="10000"/>
          </a:bodyPr>
          <a:lstStyle/>
          <a:p>
            <a:r>
              <a:rPr lang="fr-FR" sz="3200" dirty="0">
                <a:solidFill>
                  <a:srgbClr val="FBE82A"/>
                </a:solidFill>
                <a:effectLst>
                  <a:outerShdw blurRad="38100" dist="38100" dir="2700000" algn="tl">
                    <a:srgbClr val="000000">
                      <a:alpha val="43137"/>
                    </a:srgbClr>
                  </a:outerShdw>
                </a:effectLst>
              </a:rPr>
              <a:t>1.2</a:t>
            </a:r>
            <a:r>
              <a:rPr lang="fr-FR" sz="5400" dirty="0">
                <a:solidFill>
                  <a:srgbClr val="FBE82A"/>
                </a:solidFill>
                <a:effectLst>
                  <a:outerShdw blurRad="38100" dist="38100" dir="2700000" algn="tl">
                    <a:srgbClr val="000000">
                      <a:alpha val="43137"/>
                    </a:srgbClr>
                  </a:outerShdw>
                </a:effectLst>
              </a:rPr>
              <a:t> Besoins humains fondamentaux</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20355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18271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5400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C2938E-036B-4DE1-8C08-7AB254834396}"/>
              </a:ext>
            </a:extLst>
          </p:cNvPr>
          <p:cNvSpPr txBox="1"/>
          <p:nvPr/>
        </p:nvSpPr>
        <p:spPr>
          <a:xfrm>
            <a:off x="1049542" y="4451508"/>
            <a:ext cx="9899193" cy="1200329"/>
          </a:xfrm>
          <a:prstGeom prst="rect">
            <a:avLst/>
          </a:prstGeom>
          <a:solidFill>
            <a:schemeClr val="bg1">
              <a:lumMod val="95000"/>
            </a:schemeClr>
          </a:solidFill>
          <a:ln>
            <a:solidFill>
              <a:srgbClr val="FFC000"/>
            </a:solidFill>
          </a:ln>
        </p:spPr>
        <p:txBody>
          <a:bodyPr wrap="square">
            <a:spAutoFit/>
          </a:bodyPr>
          <a:lstStyle/>
          <a:p>
            <a:r>
              <a:rPr lang="fr-FR" sz="2400" b="1" dirty="0"/>
              <a:t>Donc, lorsqu’un de nos besoins fondamentaux n’est pas satisfait ou menacé un sentiment déplaisant émerge en nous afin de nous pousser à agir pour rétablir la situation.</a:t>
            </a:r>
          </a:p>
        </p:txBody>
      </p:sp>
      <p:sp>
        <p:nvSpPr>
          <p:cNvPr id="3" name="Θέση περιεχομένου 2">
            <a:extLst>
              <a:ext uri="{FF2B5EF4-FFF2-40B4-BE49-F238E27FC236}">
                <a16:creationId xmlns:a16="http://schemas.microsoft.com/office/drawing/2014/main" id="{0825DBA3-3D91-42E7-A2F1-80BF4D605AF1}"/>
              </a:ext>
            </a:extLst>
          </p:cNvPr>
          <p:cNvSpPr>
            <a:spLocks noGrp="1"/>
          </p:cNvSpPr>
          <p:nvPr>
            <p:ph idx="1"/>
          </p:nvPr>
        </p:nvSpPr>
        <p:spPr>
          <a:xfrm>
            <a:off x="838200" y="1825625"/>
            <a:ext cx="10515600" cy="4563886"/>
          </a:xfrm>
        </p:spPr>
        <p:txBody>
          <a:bodyPr>
            <a:normAutofit fontScale="85000" lnSpcReduction="10000"/>
          </a:bodyPr>
          <a:lstStyle/>
          <a:p>
            <a:pPr marL="0" indent="0">
              <a:buNone/>
            </a:pPr>
            <a:r>
              <a:rPr lang="fr-FR" b="1" dirty="0"/>
              <a:t>Besoins humains fondamentaux</a:t>
            </a:r>
            <a:r>
              <a:rPr lang="fr-FR" dirty="0"/>
              <a:t>: Commençons par la clarification de ces termes !</a:t>
            </a:r>
          </a:p>
          <a:p>
            <a:endParaRPr lang="fr-FR" dirty="0"/>
          </a:p>
          <a:p>
            <a:endParaRPr lang="fr-FR" i="1" dirty="0"/>
          </a:p>
          <a:p>
            <a:endParaRPr lang="fr-FR" i="1" dirty="0"/>
          </a:p>
          <a:p>
            <a:endParaRPr lang="fr-FR" i="1" dirty="0"/>
          </a:p>
          <a:p>
            <a:pPr marL="0" indent="0">
              <a:buNone/>
            </a:pPr>
            <a:endParaRPr lang="fr-FR" sz="1800" dirty="0">
              <a:effectLst/>
              <a:latin typeface="Calibri" panose="020F0502020204030204" pitchFamily="34" charset="0"/>
              <a:ea typeface="Calibri" panose="020F0502020204030204" pitchFamily="34" charset="0"/>
            </a:endParaRPr>
          </a:p>
          <a:p>
            <a:pPr marL="0" indent="0">
              <a:buNone/>
            </a:pPr>
            <a:endParaRPr lang="fr-FR" sz="1800" dirty="0">
              <a:effectLst/>
              <a:latin typeface="Calibri" panose="020F0502020204030204" pitchFamily="34" charset="0"/>
              <a:ea typeface="Calibri" panose="020F0502020204030204" pitchFamily="34" charset="0"/>
            </a:endParaRPr>
          </a:p>
          <a:p>
            <a:pPr marL="0" indent="0">
              <a:buNone/>
            </a:pPr>
            <a:endParaRPr lang="fr-FR" sz="1800" dirty="0">
              <a:latin typeface="Calibri" panose="020F0502020204030204" pitchFamily="34" charset="0"/>
              <a:ea typeface="Calibri" panose="020F0502020204030204" pitchFamily="34" charset="0"/>
            </a:endParaRPr>
          </a:p>
          <a:p>
            <a:pPr marL="0" indent="0">
              <a:buNone/>
            </a:pPr>
            <a:endParaRPr lang="fr-FR" sz="1800" dirty="0">
              <a:effectLst/>
              <a:latin typeface="Calibri" panose="020F0502020204030204" pitchFamily="34" charset="0"/>
              <a:ea typeface="Calibri" panose="020F0502020204030204" pitchFamily="34" charset="0"/>
            </a:endParaRPr>
          </a:p>
          <a:p>
            <a:pPr marL="0" indent="0">
              <a:buNone/>
            </a:pPr>
            <a:endParaRPr lang="fr-FR" sz="1800" dirty="0">
              <a:latin typeface="Calibri" panose="020F0502020204030204" pitchFamily="34" charset="0"/>
              <a:ea typeface="Calibri" panose="020F0502020204030204" pitchFamily="34" charset="0"/>
            </a:endParaRPr>
          </a:p>
          <a:p>
            <a:pPr marL="0" indent="0">
              <a:buNone/>
            </a:pPr>
            <a:r>
              <a:rPr lang="fr-FR" sz="1800" dirty="0">
                <a:effectLst/>
                <a:latin typeface="Calibri" panose="020F0502020204030204" pitchFamily="34" charset="0"/>
                <a:ea typeface="Calibri" panose="020F0502020204030204" pitchFamily="34" charset="0"/>
              </a:rPr>
              <a:t>Info: </a:t>
            </a:r>
            <a:r>
              <a:rPr lang="fr-FR" sz="1800" dirty="0">
                <a:latin typeface="Calibri" panose="020F0502020204030204" pitchFamily="34" charset="0"/>
                <a:ea typeface="Calibri" panose="020F0502020204030204" pitchFamily="34" charset="0"/>
              </a:rPr>
              <a:t>Dans la partie 2 de ce guide, vous trouverez quelques exemples de besoins insatisfaits nous obligeant à agir</a:t>
            </a:r>
            <a:r>
              <a:rPr lang="fr-FR" sz="1800" dirty="0">
                <a:effectLst/>
                <a:latin typeface="Calibri" panose="020F0502020204030204" pitchFamily="34" charset="0"/>
                <a:ea typeface="Calibri" panose="020F0502020204030204" pitchFamily="34" charset="0"/>
              </a:rPr>
              <a:t>.</a:t>
            </a:r>
            <a:endParaRPr lang="fr-FR" dirty="0"/>
          </a:p>
        </p:txBody>
      </p:sp>
      <p:sp>
        <p:nvSpPr>
          <p:cNvPr id="6" name="TextBox 5">
            <a:extLst>
              <a:ext uri="{FF2B5EF4-FFF2-40B4-BE49-F238E27FC236}">
                <a16:creationId xmlns:a16="http://schemas.microsoft.com/office/drawing/2014/main" id="{64F94062-D520-470C-887E-35DAB4F2B937}"/>
              </a:ext>
            </a:extLst>
          </p:cNvPr>
          <p:cNvSpPr txBox="1"/>
          <p:nvPr/>
        </p:nvSpPr>
        <p:spPr>
          <a:xfrm>
            <a:off x="4200612" y="4144043"/>
            <a:ext cx="7153187" cy="1200329"/>
          </a:xfrm>
          <a:prstGeom prst="rect">
            <a:avLst/>
          </a:prstGeom>
          <a:solidFill>
            <a:schemeClr val="bg1">
              <a:lumMod val="95000"/>
            </a:schemeClr>
          </a:solidFill>
          <a:ln>
            <a:solidFill>
              <a:srgbClr val="E12A3C"/>
            </a:solidFill>
          </a:ln>
        </p:spPr>
        <p:txBody>
          <a:bodyPr wrap="square">
            <a:spAutoFit/>
          </a:bodyPr>
          <a:lstStyle/>
          <a:p>
            <a:r>
              <a:rPr lang="fr-FR" sz="2400" dirty="0"/>
              <a:t>Vous ressentez une tension interne et le remarquez dans votre ressenti. Les sentiments sont aussi appelés émotions.</a:t>
            </a:r>
          </a:p>
        </p:txBody>
      </p:sp>
      <p:sp>
        <p:nvSpPr>
          <p:cNvPr id="9" name="TextBox 8">
            <a:extLst>
              <a:ext uri="{FF2B5EF4-FFF2-40B4-BE49-F238E27FC236}">
                <a16:creationId xmlns:a16="http://schemas.microsoft.com/office/drawing/2014/main" id="{43EACB1C-AB0A-4B38-90C2-22D1FCEF41FA}"/>
              </a:ext>
            </a:extLst>
          </p:cNvPr>
          <p:cNvSpPr txBox="1"/>
          <p:nvPr/>
        </p:nvSpPr>
        <p:spPr>
          <a:xfrm>
            <a:off x="774435" y="2421033"/>
            <a:ext cx="7540890" cy="523220"/>
          </a:xfrm>
          <a:prstGeom prst="rect">
            <a:avLst/>
          </a:prstGeom>
          <a:noFill/>
        </p:spPr>
        <p:txBody>
          <a:bodyPr wrap="square">
            <a:spAutoFit/>
          </a:bodyPr>
          <a:lstStyle/>
          <a:p>
            <a:pPr marL="285750" indent="-285750">
              <a:buClr>
                <a:srgbClr val="92D050"/>
              </a:buClr>
              <a:buFont typeface="Wingdings" panose="05000000000000000000" pitchFamily="2" charset="2"/>
              <a:buChar char="§"/>
            </a:pPr>
            <a:r>
              <a:rPr lang="fr-FR" sz="2800" i="1" dirty="0">
                <a:solidFill>
                  <a:srgbClr val="1A7EBA"/>
                </a:solidFill>
              </a:rPr>
              <a:t>Quels sont les besoins humains fondamentaux?</a:t>
            </a:r>
          </a:p>
        </p:txBody>
      </p:sp>
      <p:sp>
        <p:nvSpPr>
          <p:cNvPr id="11" name="TextBox 10">
            <a:extLst>
              <a:ext uri="{FF2B5EF4-FFF2-40B4-BE49-F238E27FC236}">
                <a16:creationId xmlns:a16="http://schemas.microsoft.com/office/drawing/2014/main" id="{6E2C7064-3F6D-498C-95B2-E00AA681D9BF}"/>
              </a:ext>
            </a:extLst>
          </p:cNvPr>
          <p:cNvSpPr txBox="1"/>
          <p:nvPr/>
        </p:nvSpPr>
        <p:spPr>
          <a:xfrm>
            <a:off x="3010935" y="3154003"/>
            <a:ext cx="7156848" cy="954107"/>
          </a:xfrm>
          <a:prstGeom prst="rect">
            <a:avLst/>
          </a:prstGeom>
          <a:noFill/>
        </p:spPr>
        <p:txBody>
          <a:bodyPr wrap="square">
            <a:spAutoFit/>
          </a:bodyPr>
          <a:lstStyle/>
          <a:p>
            <a:pPr marL="457200" indent="-457200">
              <a:buClr>
                <a:srgbClr val="00B0F0"/>
              </a:buClr>
              <a:buFont typeface="Wingdings" panose="05000000000000000000" pitchFamily="2" charset="2"/>
              <a:buChar char="§"/>
            </a:pPr>
            <a:r>
              <a:rPr lang="fr-FR" sz="2800" i="1" dirty="0">
                <a:solidFill>
                  <a:srgbClr val="1A7EBA"/>
                </a:solidFill>
              </a:rPr>
              <a:t>Qu’arrive-t-il lorsqu’un de nos besoins fondamentaux n’est pas satisfait ou menacé? </a:t>
            </a:r>
          </a:p>
        </p:txBody>
      </p:sp>
      <p:sp>
        <p:nvSpPr>
          <p:cNvPr id="2" name="Τίτλος 1">
            <a:extLst>
              <a:ext uri="{FF2B5EF4-FFF2-40B4-BE49-F238E27FC236}">
                <a16:creationId xmlns:a16="http://schemas.microsoft.com/office/drawing/2014/main" id="{134BE628-75D4-4219-91A6-409F9BB1BBB7}"/>
              </a:ext>
            </a:extLst>
          </p:cNvPr>
          <p:cNvSpPr>
            <a:spLocks noGrp="1"/>
          </p:cNvSpPr>
          <p:nvPr>
            <p:ph type="title"/>
          </p:nvPr>
        </p:nvSpPr>
        <p:spPr>
          <a:xfrm>
            <a:off x="838200" y="365125"/>
            <a:ext cx="11353800" cy="1325563"/>
          </a:xfrm>
        </p:spPr>
        <p:txBody>
          <a:bodyPr/>
          <a:lstStyle/>
          <a:p>
            <a:r>
              <a:rPr lang="fr-FR" dirty="0"/>
              <a:t>Quels sont les besoins humains fondamentaux?</a:t>
            </a:r>
          </a:p>
        </p:txBody>
      </p:sp>
      <p:sp>
        <p:nvSpPr>
          <p:cNvPr id="5" name="pop-up" descr="Click here for pop up information.">
            <a:extLst>
              <a:ext uri="{FF2B5EF4-FFF2-40B4-BE49-F238E27FC236}">
                <a16:creationId xmlns:a16="http://schemas.microsoft.com/office/drawing/2014/main" id="{4D1B3DE1-5DB7-435E-8F2C-57A8812CE9B7}"/>
              </a:ext>
            </a:extLst>
          </p:cNvPr>
          <p:cNvSpPr/>
          <p:nvPr/>
        </p:nvSpPr>
        <p:spPr>
          <a:xfrm>
            <a:off x="8440118" y="2488177"/>
            <a:ext cx="86580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7" name="pop-up">
            <a:extLst>
              <a:ext uri="{FF2B5EF4-FFF2-40B4-BE49-F238E27FC236}">
                <a16:creationId xmlns:a16="http://schemas.microsoft.com/office/drawing/2014/main" id="{F76CBD6F-F351-43E5-B7CD-C5FC89CB9601}"/>
              </a:ext>
            </a:extLst>
          </p:cNvPr>
          <p:cNvSpPr/>
          <p:nvPr/>
        </p:nvSpPr>
        <p:spPr>
          <a:xfrm>
            <a:off x="9522473" y="3365957"/>
            <a:ext cx="87442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4" name="TextBox 13">
            <a:extLst>
              <a:ext uri="{FF2B5EF4-FFF2-40B4-BE49-F238E27FC236}">
                <a16:creationId xmlns:a16="http://schemas.microsoft.com/office/drawing/2014/main" id="{D30158CE-1DD8-4542-866B-B677C6B35B9E}"/>
              </a:ext>
            </a:extLst>
          </p:cNvPr>
          <p:cNvSpPr txBox="1"/>
          <p:nvPr/>
        </p:nvSpPr>
        <p:spPr>
          <a:xfrm>
            <a:off x="8772525" y="0"/>
            <a:ext cx="3430763" cy="369332"/>
          </a:xfrm>
          <a:prstGeom prst="rect">
            <a:avLst/>
          </a:prstGeom>
          <a:solidFill>
            <a:srgbClr val="7FC242"/>
          </a:solidFill>
        </p:spPr>
        <p:txBody>
          <a:bodyPr wrap="square">
            <a:spAutoFit/>
          </a:bodyPr>
          <a:lstStyle/>
          <a:p>
            <a:pPr algn="r"/>
            <a:r>
              <a:rPr lang="fr-FR" sz="1800" dirty="0">
                <a:solidFill>
                  <a:srgbClr val="FBE82A"/>
                </a:solidFill>
                <a:effectLst>
                  <a:outerShdw blurRad="38100" dist="38100" dir="2700000" algn="tl">
                    <a:srgbClr val="000000">
                      <a:alpha val="43137"/>
                    </a:srgbClr>
                  </a:outerShdw>
                </a:effectLst>
              </a:rPr>
              <a:t>○ </a:t>
            </a:r>
            <a:r>
              <a:rPr lang="fr-FR" dirty="0">
                <a:solidFill>
                  <a:schemeClr val="bg1"/>
                </a:solidFill>
                <a:effectLst>
                  <a:outerShdw blurRad="38100" dist="38100" dir="2700000" algn="tl">
                    <a:srgbClr val="000000">
                      <a:alpha val="43137"/>
                    </a:srgbClr>
                  </a:outerShdw>
                </a:effectLst>
              </a:rPr>
              <a:t>Besoins humains fondamentaux</a:t>
            </a:r>
          </a:p>
        </p:txBody>
      </p:sp>
      <p:sp>
        <p:nvSpPr>
          <p:cNvPr id="4" name="TextBox 3">
            <a:extLst>
              <a:ext uri="{FF2B5EF4-FFF2-40B4-BE49-F238E27FC236}">
                <a16:creationId xmlns:a16="http://schemas.microsoft.com/office/drawing/2014/main" id="{06EFD4C7-6FBE-45DA-98BF-E4A5C35AF2F1}"/>
              </a:ext>
            </a:extLst>
          </p:cNvPr>
          <p:cNvSpPr txBox="1"/>
          <p:nvPr/>
        </p:nvSpPr>
        <p:spPr>
          <a:xfrm>
            <a:off x="2930595" y="846669"/>
            <a:ext cx="5099141" cy="1569660"/>
          </a:xfrm>
          <a:prstGeom prst="rect">
            <a:avLst/>
          </a:prstGeom>
          <a:solidFill>
            <a:schemeClr val="bg1">
              <a:lumMod val="95000"/>
            </a:schemeClr>
          </a:solidFill>
          <a:ln>
            <a:solidFill>
              <a:srgbClr val="E12A3C"/>
            </a:solidFill>
          </a:ln>
        </p:spPr>
        <p:txBody>
          <a:bodyPr wrap="square">
            <a:spAutoFit/>
          </a:bodyPr>
          <a:lstStyle/>
          <a:p>
            <a:pPr>
              <a:spcBef>
                <a:spcPts val="600"/>
              </a:spcBef>
              <a:spcAft>
                <a:spcPts val="600"/>
              </a:spcAft>
            </a:pPr>
            <a:r>
              <a:rPr lang="fr-FR" sz="2400" dirty="0"/>
              <a:t>Il s’agit en fait de nos forces conductrices, puisqu’il est désagréable pour chaque être humain d’avoir l’un de ses besoins demeurant insatisfait.</a:t>
            </a:r>
            <a:endParaRPr lang="fr-FR" sz="2400" b="1" dirty="0"/>
          </a:p>
        </p:txBody>
      </p:sp>
    </p:spTree>
    <p:extLst>
      <p:ext uri="{BB962C8B-B14F-4D97-AF65-F5344CB8AC3E}">
        <p14:creationId xmlns:p14="http://schemas.microsoft.com/office/powerpoint/2010/main" val="4103265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P spid="6" grpId="1" animBg="1"/>
      <p:bldP spid="4" grpId="0" animBg="1"/>
      <p:bldP spid="4" grpId="1" animBg="1"/>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10010</TotalTime>
  <Words>9599</Words>
  <Application>Microsoft Office PowerPoint</Application>
  <PresentationFormat>Ευρεία οθόνη</PresentationFormat>
  <Paragraphs>783</Paragraphs>
  <Slides>73</Slides>
  <Notes>64</Notes>
  <HiddenSlides>0</HiddenSlides>
  <MMClips>3</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73</vt:i4>
      </vt:variant>
    </vt:vector>
  </HeadingPairs>
  <TitlesOfParts>
    <vt:vector size="85" baseType="lpstr">
      <vt:lpstr>Abadi</vt:lpstr>
      <vt:lpstr>Arial</vt:lpstr>
      <vt:lpstr>Calibri</vt:lpstr>
      <vt:lpstr>Calibri Light</vt:lpstr>
      <vt:lpstr>Courier New</vt:lpstr>
      <vt:lpstr>inherit</vt:lpstr>
      <vt:lpstr>Noto Sans Symbols</vt:lpstr>
      <vt:lpstr>Open Sans</vt:lpstr>
      <vt:lpstr>Times New Roman</vt:lpstr>
      <vt:lpstr>Ubuntu</vt:lpstr>
      <vt:lpstr>Wingdings</vt:lpstr>
      <vt:lpstr>Θέμα του Office</vt:lpstr>
      <vt:lpstr>1. Besoins Humains fondamentaux  Auteurs Susanne Linde et Klaus Linde-Leimer Graphisme Greek Universities Network (GUnet), Blickpunkt Identität</vt:lpstr>
      <vt:lpstr>Droits d'auteur </vt:lpstr>
      <vt:lpstr>Les partenaires</vt:lpstr>
      <vt:lpstr>Sommaire</vt:lpstr>
      <vt:lpstr>Παρουσίαση του PowerPoint</vt:lpstr>
      <vt:lpstr>Notre vision</vt:lpstr>
      <vt:lpstr>Imaginez  </vt:lpstr>
      <vt:lpstr>Παρουσίαση του PowerPoint</vt:lpstr>
      <vt:lpstr>Quels sont les besoins humains fondamentaux?</vt:lpstr>
      <vt:lpstr>Sentiments</vt:lpstr>
      <vt:lpstr>Les 5 besoins humains fondamentaux, William Glasser</vt:lpstr>
      <vt:lpstr>1er Besoin fondamental: Sécurité et survie   (1/4)</vt:lpstr>
      <vt:lpstr>1er Besoin fondamental: Sécurité et survie   (2/4)</vt:lpstr>
      <vt:lpstr>1er Besoin fondamental: Sécurité et survie   (3/4)</vt:lpstr>
      <vt:lpstr>1er Besoin fondamental: Sécurité et survie   (4/4)</vt:lpstr>
      <vt:lpstr>2e Besoin fondamental: Liberté   (1/3)  </vt:lpstr>
      <vt:lpstr>2e Besoin fondamental: Liberté   (2/3)  </vt:lpstr>
      <vt:lpstr>2e Besoin fondamental: Liberté   (3/3)  </vt:lpstr>
      <vt:lpstr>3e Besoin fondamental: Amour et appartenance   (1/5)</vt:lpstr>
      <vt:lpstr>3e Besoin fondamental: Amour et appartenance   (2/5)</vt:lpstr>
      <vt:lpstr>3e Besoin fondamental: Amour et appartenance   (3/5)</vt:lpstr>
      <vt:lpstr>3e Besoin fondamental: Amour et appartenance   (4/5)</vt:lpstr>
      <vt:lpstr>3e Besoin fondamental: Amour et appartenance   (5/5)</vt:lpstr>
      <vt:lpstr>Réfléchir à</vt:lpstr>
      <vt:lpstr>4e Besoin fondamental: Pouvoir et influence   (1/3)</vt:lpstr>
      <vt:lpstr>4e Besoin fondamental: Pouvoir et influence   (2/3)</vt:lpstr>
      <vt:lpstr>Réfléchir à</vt:lpstr>
      <vt:lpstr>Exercice </vt:lpstr>
      <vt:lpstr>5e Besoin fondamental: Plaisir   (1/4)</vt:lpstr>
      <vt:lpstr>5e Besoin fondamental: Plaisir   (2/4)</vt:lpstr>
      <vt:lpstr>5e Besoin fondamental: Plaisir   (3/4)</vt:lpstr>
      <vt:lpstr>5e Besoin fondamental: Plaisir   (4/4)</vt:lpstr>
      <vt:lpstr>Παρουσίαση του PowerPoint</vt:lpstr>
      <vt:lpstr>Qu’arrive-t-il lorsqu’un besoin n’est pas satisfait?</vt:lpstr>
      <vt:lpstr>Exemples</vt:lpstr>
      <vt:lpstr>Boussole 1: 1 -3 étapes</vt:lpstr>
      <vt:lpstr>Boussole 1: 4 -6 étapes</vt:lpstr>
      <vt:lpstr>Vos sentiments comme boussole</vt:lpstr>
      <vt:lpstr>Survie &amp; sentiments</vt:lpstr>
      <vt:lpstr>Liberté &amp; sentiments</vt:lpstr>
      <vt:lpstr>Amour et appartenance &amp; sentiments</vt:lpstr>
      <vt:lpstr>Pouvoir et influence &amp; sentiments</vt:lpstr>
      <vt:lpstr>Plaisir &amp; sentiments</vt:lpstr>
      <vt:lpstr>Observer et améliorer</vt:lpstr>
      <vt:lpstr>Παρουσίαση του PowerPoint</vt:lpstr>
      <vt:lpstr>Exercices</vt:lpstr>
      <vt:lpstr>Exercice 1: vos succès personnels passés</vt:lpstr>
      <vt:lpstr>Exercice 2: Votre manière d’apprendre. De quoi avez vous besoin pour bien apprendre une leçon?</vt:lpstr>
      <vt:lpstr>Exercice 3: Incompatible?</vt:lpstr>
      <vt:lpstr>Exercice 3: Incompatible?</vt:lpstr>
      <vt:lpstr>Exercice 4: Les mondes virtuels</vt:lpstr>
      <vt:lpstr>Exercice 4: Les mondes virtuels</vt:lpstr>
      <vt:lpstr>Exercice 5: Vos besoins fondamentaux sont-ils satisfaits?</vt:lpstr>
      <vt:lpstr>Exercice 6: De quoi avez vous besoin à cet instant?</vt:lpstr>
      <vt:lpstr>Exercice 6: De quoi avez vous besoin à cet instant?</vt:lpstr>
      <vt:lpstr>Παρουσίαση του PowerPoint</vt:lpstr>
      <vt:lpstr>Comment exprimer ses besoins et les formuler</vt:lpstr>
      <vt:lpstr>Exemples de formulation des besoins</vt:lpstr>
      <vt:lpstr>Exemples de formulation des besoins</vt:lpstr>
      <vt:lpstr>Comment formuler les besoins de sécurité et survie</vt:lpstr>
      <vt:lpstr>Comment formuler les besoins d’appartenance</vt:lpstr>
      <vt:lpstr>Comment formuler les besoins de plaisir</vt:lpstr>
      <vt:lpstr>Comment formuler les besoins de pouvoir et influence</vt:lpstr>
      <vt:lpstr>Comment formuler les besoins de liberté</vt:lpstr>
      <vt:lpstr>Ce n'est pas toujours possible immédiatement</vt:lpstr>
      <vt:lpstr>Comment décideriez-vous?</vt:lpstr>
      <vt:lpstr>Παρουσίαση του PowerPoint</vt:lpstr>
      <vt:lpstr>Histoires de réussite</vt:lpstr>
      <vt:lpstr>Histoire: L'intimidation - pouvoir et impuissance</vt:lpstr>
      <vt:lpstr>Histoire: Xénophobie - Survie, appartenance, pouvoir, liberté</vt:lpstr>
      <vt:lpstr>Résumé (FAQ )</vt:lpstr>
      <vt:lpstr>Comment continuer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469</cp:revision>
  <dcterms:created xsi:type="dcterms:W3CDTF">2021-09-21T19:32:53Z</dcterms:created>
  <dcterms:modified xsi:type="dcterms:W3CDTF">2022-11-14T17:05:16Z</dcterms:modified>
</cp:coreProperties>
</file>