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7"/>
  </p:notesMasterIdLst>
  <p:handoutMasterIdLst>
    <p:handoutMasterId r:id="rId58"/>
  </p:handoutMasterIdLst>
  <p:sldIdLst>
    <p:sldId id="416" r:id="rId5"/>
    <p:sldId id="417" r:id="rId6"/>
    <p:sldId id="420" r:id="rId7"/>
    <p:sldId id="522" r:id="rId8"/>
    <p:sldId id="525" r:id="rId9"/>
    <p:sldId id="524" r:id="rId10"/>
    <p:sldId id="526" r:id="rId11"/>
    <p:sldId id="527" r:id="rId12"/>
    <p:sldId id="568" r:id="rId13"/>
    <p:sldId id="587" r:id="rId14"/>
    <p:sldId id="528" r:id="rId15"/>
    <p:sldId id="554" r:id="rId16"/>
    <p:sldId id="574" r:id="rId17"/>
    <p:sldId id="576" r:id="rId18"/>
    <p:sldId id="577" r:id="rId19"/>
    <p:sldId id="612" r:id="rId20"/>
    <p:sldId id="613" r:id="rId21"/>
    <p:sldId id="614" r:id="rId22"/>
    <p:sldId id="615" r:id="rId23"/>
    <p:sldId id="578" r:id="rId24"/>
    <p:sldId id="602" r:id="rId25"/>
    <p:sldId id="579" r:id="rId26"/>
    <p:sldId id="604" r:id="rId27"/>
    <p:sldId id="608" r:id="rId28"/>
    <p:sldId id="609" r:id="rId29"/>
    <p:sldId id="580" r:id="rId30"/>
    <p:sldId id="581" r:id="rId31"/>
    <p:sldId id="603" r:id="rId32"/>
    <p:sldId id="605" r:id="rId33"/>
    <p:sldId id="582" r:id="rId34"/>
    <p:sldId id="606" r:id="rId35"/>
    <p:sldId id="607" r:id="rId36"/>
    <p:sldId id="583" r:id="rId37"/>
    <p:sldId id="589" r:id="rId38"/>
    <p:sldId id="593" r:id="rId39"/>
    <p:sldId id="594" r:id="rId40"/>
    <p:sldId id="595" r:id="rId41"/>
    <p:sldId id="599" r:id="rId42"/>
    <p:sldId id="590" r:id="rId43"/>
    <p:sldId id="596" r:id="rId44"/>
    <p:sldId id="598" r:id="rId45"/>
    <p:sldId id="597" r:id="rId46"/>
    <p:sldId id="600" r:id="rId47"/>
    <p:sldId id="591" r:id="rId48"/>
    <p:sldId id="601" r:id="rId49"/>
    <p:sldId id="592" r:id="rId50"/>
    <p:sldId id="585" r:id="rId51"/>
    <p:sldId id="618" r:id="rId52"/>
    <p:sldId id="617" r:id="rId53"/>
    <p:sldId id="619" r:id="rId54"/>
    <p:sldId id="541" r:id="rId55"/>
    <p:sldId id="588" r:id="rId56"/>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eksandra Stevanović" initials="AS" lastIdx="9" clrIdx="0"/>
  <p:cmAuthor id="2" name="user" initials="u" lastIdx="1" clrIdx="1"/>
  <p:cmAuthor id="3" name="Jenny Wielga" initials="JW" lastIdx="3" clrIdx="2">
    <p:extLst>
      <p:ext uri="{19B8F6BF-5375-455C-9EA6-DF929625EA0E}">
        <p15:presenceInfo xmlns:p15="http://schemas.microsoft.com/office/powerpoint/2012/main" userId="Jenny Wielg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CEFE"/>
    <a:srgbClr val="81CC50"/>
    <a:srgbClr val="DF8D09"/>
    <a:srgbClr val="6CA4D3"/>
    <a:srgbClr val="424DAA"/>
    <a:srgbClr val="2A2779"/>
    <a:srgbClr val="1A7EBA"/>
    <a:srgbClr val="80C141"/>
    <a:srgbClr val="FA8420"/>
    <a:srgbClr val="6875C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46D1A88-0485-4947-BCB1-077E7FA4AF55}" v="2" dt="2023-02-19T10:23:35.047"/>
  </p1510:revLst>
</p1510:revInfo>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42" autoAdjust="0"/>
    <p:restoredTop sz="94660"/>
  </p:normalViewPr>
  <p:slideViewPr>
    <p:cSldViewPr snapToGrid="0">
      <p:cViewPr varScale="1">
        <p:scale>
          <a:sx n="100" d="100"/>
          <a:sy n="100" d="100"/>
        </p:scale>
        <p:origin x="132" y="72"/>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notesMaster" Target="notesMasters/notesMaster1.xml"/><Relationship Id="rId61"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ntelis balaouras" userId="25e8755020fc1734" providerId="LiveId" clId="{A46D1A88-0485-4947-BCB1-077E7FA4AF55}"/>
    <pc:docChg chg="undo custSel modSld">
      <pc:chgData name="pantelis balaouras" userId="25e8755020fc1734" providerId="LiveId" clId="{A46D1A88-0485-4947-BCB1-077E7FA4AF55}" dt="2023-02-19T10:24:18.663" v="217" actId="114"/>
      <pc:docMkLst>
        <pc:docMk/>
      </pc:docMkLst>
      <pc:sldChg chg="addSp delSp modSp mod">
        <pc:chgData name="pantelis balaouras" userId="25e8755020fc1734" providerId="LiveId" clId="{A46D1A88-0485-4947-BCB1-077E7FA4AF55}" dt="2023-02-19T10:23:51.604" v="216" actId="14100"/>
        <pc:sldMkLst>
          <pc:docMk/>
          <pc:sldMk cId="3003067444" sldId="524"/>
        </pc:sldMkLst>
        <pc:spChg chg="mod">
          <ac:chgData name="pantelis balaouras" userId="25e8755020fc1734" providerId="LiveId" clId="{A46D1A88-0485-4947-BCB1-077E7FA4AF55}" dt="2023-02-19T10:22:53.724" v="204" actId="1036"/>
          <ac:spMkLst>
            <pc:docMk/>
            <pc:sldMk cId="3003067444" sldId="524"/>
            <ac:spMk id="10" creationId="{C00FBD0E-C368-3804-A7DD-5E77705E7DAB}"/>
          </ac:spMkLst>
        </pc:spChg>
        <pc:spChg chg="mod">
          <ac:chgData name="pantelis balaouras" userId="25e8755020fc1734" providerId="LiveId" clId="{A46D1A88-0485-4947-BCB1-077E7FA4AF55}" dt="2023-02-19T10:10:50.852" v="21" actId="14100"/>
          <ac:spMkLst>
            <pc:docMk/>
            <pc:sldMk cId="3003067444" sldId="524"/>
            <ac:spMk id="11" creationId="{FE851F38-30BD-79C5-6E42-40257A4326ED}"/>
          </ac:spMkLst>
        </pc:spChg>
        <pc:spChg chg="add mod">
          <ac:chgData name="pantelis balaouras" userId="25e8755020fc1734" providerId="LiveId" clId="{A46D1A88-0485-4947-BCB1-077E7FA4AF55}" dt="2023-02-19T10:23:32.892" v="212" actId="14100"/>
          <ac:spMkLst>
            <pc:docMk/>
            <pc:sldMk cId="3003067444" sldId="524"/>
            <ac:spMk id="21" creationId="{40ED9925-E0C7-E750-B117-3538548C3208}"/>
          </ac:spMkLst>
        </pc:spChg>
        <pc:spChg chg="add mod">
          <ac:chgData name="pantelis balaouras" userId="25e8755020fc1734" providerId="LiveId" clId="{A46D1A88-0485-4947-BCB1-077E7FA4AF55}" dt="2023-02-19T10:23:47.012" v="215" actId="14100"/>
          <ac:spMkLst>
            <pc:docMk/>
            <pc:sldMk cId="3003067444" sldId="524"/>
            <ac:spMk id="25" creationId="{7E58FAC4-0732-1A3E-FF66-8A8AB9215AD0}"/>
          </ac:spMkLst>
        </pc:spChg>
        <pc:picChg chg="del">
          <ac:chgData name="pantelis balaouras" userId="25e8755020fc1734" providerId="LiveId" clId="{A46D1A88-0485-4947-BCB1-077E7FA4AF55}" dt="2023-02-19T10:09:41.150" v="6" actId="478"/>
          <ac:picMkLst>
            <pc:docMk/>
            <pc:sldMk cId="3003067444" sldId="524"/>
            <ac:picMk id="5" creationId="{65287D46-6EE1-AE17-A497-D0601C4DB9C3}"/>
          </ac:picMkLst>
        </pc:picChg>
        <pc:picChg chg="add mod ord">
          <ac:chgData name="pantelis balaouras" userId="25e8755020fc1734" providerId="LiveId" clId="{A46D1A88-0485-4947-BCB1-077E7FA4AF55}" dt="2023-02-19T10:22:40.049" v="196" actId="1076"/>
          <ac:picMkLst>
            <pc:docMk/>
            <pc:sldMk cId="3003067444" sldId="524"/>
            <ac:picMk id="6" creationId="{B0966608-C1FF-7B15-59E3-59E823822B96}"/>
          </ac:picMkLst>
        </pc:picChg>
        <pc:cxnChg chg="mod">
          <ac:chgData name="pantelis balaouras" userId="25e8755020fc1734" providerId="LiveId" clId="{A46D1A88-0485-4947-BCB1-077E7FA4AF55}" dt="2023-02-19T10:23:51.604" v="216" actId="14100"/>
          <ac:cxnSpMkLst>
            <pc:docMk/>
            <pc:sldMk cId="3003067444" sldId="524"/>
            <ac:cxnSpMk id="19" creationId="{59BA8443-ACD3-75D5-C4CC-4943D2C78A9B}"/>
          </ac:cxnSpMkLst>
        </pc:cxnChg>
        <pc:cxnChg chg="mod">
          <ac:chgData name="pantelis balaouras" userId="25e8755020fc1734" providerId="LiveId" clId="{A46D1A88-0485-4947-BCB1-077E7FA4AF55}" dt="2023-02-19T10:10:33.813" v="18" actId="14100"/>
          <ac:cxnSpMkLst>
            <pc:docMk/>
            <pc:sldMk cId="3003067444" sldId="524"/>
            <ac:cxnSpMk id="20" creationId="{42E62A59-C8CA-0C32-EAF0-25BC1FCF754D}"/>
          </ac:cxnSpMkLst>
        </pc:cxnChg>
        <pc:cxnChg chg="mod">
          <ac:chgData name="pantelis balaouras" userId="25e8755020fc1734" providerId="LiveId" clId="{A46D1A88-0485-4947-BCB1-077E7FA4AF55}" dt="2023-02-19T10:23:00.931" v="205" actId="14100"/>
          <ac:cxnSpMkLst>
            <pc:docMk/>
            <pc:sldMk cId="3003067444" sldId="524"/>
            <ac:cxnSpMk id="22" creationId="{24EC4D36-9185-B0A3-C409-19D3ABE638D8}"/>
          </ac:cxnSpMkLst>
        </pc:cxnChg>
        <pc:cxnChg chg="mod">
          <ac:chgData name="pantelis balaouras" userId="25e8755020fc1734" providerId="LiveId" clId="{A46D1A88-0485-4947-BCB1-077E7FA4AF55}" dt="2023-02-19T10:11:07.492" v="25" actId="1076"/>
          <ac:cxnSpMkLst>
            <pc:docMk/>
            <pc:sldMk cId="3003067444" sldId="524"/>
            <ac:cxnSpMk id="24" creationId="{D904ED77-4BA1-321A-B8BD-DDBA1C4E74A4}"/>
          </ac:cxnSpMkLst>
        </pc:cxnChg>
        <pc:cxnChg chg="mod">
          <ac:chgData name="pantelis balaouras" userId="25e8755020fc1734" providerId="LiveId" clId="{A46D1A88-0485-4947-BCB1-077E7FA4AF55}" dt="2023-02-19T10:10:37.373" v="19" actId="1076"/>
          <ac:cxnSpMkLst>
            <pc:docMk/>
            <pc:sldMk cId="3003067444" sldId="524"/>
            <ac:cxnSpMk id="30" creationId="{7EB3F3C4-F7B7-81B2-5177-8D6A5542F0F9}"/>
          </ac:cxnSpMkLst>
        </pc:cxnChg>
      </pc:sldChg>
      <pc:sldChg chg="addSp delSp modSp mod">
        <pc:chgData name="pantelis balaouras" userId="25e8755020fc1734" providerId="LiveId" clId="{A46D1A88-0485-4947-BCB1-077E7FA4AF55}" dt="2023-02-19T10:08:59.293" v="5" actId="167"/>
        <pc:sldMkLst>
          <pc:docMk/>
          <pc:sldMk cId="788314615" sldId="525"/>
        </pc:sldMkLst>
        <pc:picChg chg="add mod ord">
          <ac:chgData name="pantelis balaouras" userId="25e8755020fc1734" providerId="LiveId" clId="{A46D1A88-0485-4947-BCB1-077E7FA4AF55}" dt="2023-02-19T10:08:59.293" v="5" actId="167"/>
          <ac:picMkLst>
            <pc:docMk/>
            <pc:sldMk cId="788314615" sldId="525"/>
            <ac:picMk id="6" creationId="{EA272768-93AB-C6AC-66FD-848964ADBE86}"/>
          </ac:picMkLst>
        </pc:picChg>
        <pc:picChg chg="del">
          <ac:chgData name="pantelis balaouras" userId="25e8755020fc1734" providerId="LiveId" clId="{A46D1A88-0485-4947-BCB1-077E7FA4AF55}" dt="2023-02-19T10:08:40.867" v="0" actId="478"/>
          <ac:picMkLst>
            <pc:docMk/>
            <pc:sldMk cId="788314615" sldId="525"/>
            <ac:picMk id="15" creationId="{E1329C71-1FEF-A28E-6179-7BB180E97280}"/>
          </ac:picMkLst>
        </pc:picChg>
      </pc:sldChg>
      <pc:sldChg chg="modSp mod">
        <pc:chgData name="pantelis balaouras" userId="25e8755020fc1734" providerId="LiveId" clId="{A46D1A88-0485-4947-BCB1-077E7FA4AF55}" dt="2023-02-19T10:24:18.663" v="217" actId="114"/>
        <pc:sldMkLst>
          <pc:docMk/>
          <pc:sldMk cId="4010428073" sldId="527"/>
        </pc:sldMkLst>
        <pc:spChg chg="mod">
          <ac:chgData name="pantelis balaouras" userId="25e8755020fc1734" providerId="LiveId" clId="{A46D1A88-0485-4947-BCB1-077E7FA4AF55}" dt="2023-02-19T10:24:18.663" v="217" actId="114"/>
          <ac:spMkLst>
            <pc:docMk/>
            <pc:sldMk cId="4010428073" sldId="527"/>
            <ac:spMk id="3" creationId="{07C79672-2C21-C29A-DBED-1915095E4426}"/>
          </ac:spMkLst>
        </pc:spChg>
      </pc:sldChg>
      <pc:sldChg chg="addSp modSp mod">
        <pc:chgData name="pantelis balaouras" userId="25e8755020fc1734" providerId="LiveId" clId="{A46D1A88-0485-4947-BCB1-077E7FA4AF55}" dt="2023-02-19T10:11:46.949" v="30" actId="1076"/>
        <pc:sldMkLst>
          <pc:docMk/>
          <pc:sldMk cId="763333330" sldId="544"/>
        </pc:sldMkLst>
        <pc:picChg chg="add mod">
          <ac:chgData name="pantelis balaouras" userId="25e8755020fc1734" providerId="LiveId" clId="{A46D1A88-0485-4947-BCB1-077E7FA4AF55}" dt="2023-02-19T10:11:46.949" v="30" actId="1076"/>
          <ac:picMkLst>
            <pc:docMk/>
            <pc:sldMk cId="763333330" sldId="544"/>
            <ac:picMk id="6" creationId="{748EDB2F-B637-3AF5-A1E7-841BC2019EA9}"/>
          </ac:picMkLst>
        </pc:picChg>
      </pc:sldChg>
      <pc:sldChg chg="addSp delSp modSp mod">
        <pc:chgData name="pantelis balaouras" userId="25e8755020fc1734" providerId="LiveId" clId="{A46D1A88-0485-4947-BCB1-077E7FA4AF55}" dt="2023-02-19T10:13:08.116" v="36" actId="1076"/>
        <pc:sldMkLst>
          <pc:docMk/>
          <pc:sldMk cId="128854083" sldId="555"/>
        </pc:sldMkLst>
        <pc:picChg chg="del">
          <ac:chgData name="pantelis balaouras" userId="25e8755020fc1734" providerId="LiveId" clId="{A46D1A88-0485-4947-BCB1-077E7FA4AF55}" dt="2023-02-19T10:12:10.270" v="31" actId="478"/>
          <ac:picMkLst>
            <pc:docMk/>
            <pc:sldMk cId="128854083" sldId="555"/>
            <ac:picMk id="3" creationId="{9C121A02-0E31-03F2-9CFB-307BDEF6E19D}"/>
          </ac:picMkLst>
        </pc:picChg>
        <pc:picChg chg="mod">
          <ac:chgData name="pantelis balaouras" userId="25e8755020fc1734" providerId="LiveId" clId="{A46D1A88-0485-4947-BCB1-077E7FA4AF55}" dt="2023-02-19T10:12:37.451" v="34" actId="14100"/>
          <ac:picMkLst>
            <pc:docMk/>
            <pc:sldMk cId="128854083" sldId="555"/>
            <ac:picMk id="7" creationId="{3EA6681E-F989-A3A2-3A03-FB23F14F0158}"/>
          </ac:picMkLst>
        </pc:picChg>
        <pc:picChg chg="add mod">
          <ac:chgData name="pantelis balaouras" userId="25e8755020fc1734" providerId="LiveId" clId="{A46D1A88-0485-4947-BCB1-077E7FA4AF55}" dt="2023-02-19T10:12:32.740" v="33" actId="1076"/>
          <ac:picMkLst>
            <pc:docMk/>
            <pc:sldMk cId="128854083" sldId="555"/>
            <ac:picMk id="8" creationId="{7A7BA1F4-E924-25CA-7B0F-69185B038366}"/>
          </ac:picMkLst>
        </pc:picChg>
        <pc:picChg chg="add mod">
          <ac:chgData name="pantelis balaouras" userId="25e8755020fc1734" providerId="LiveId" clId="{A46D1A88-0485-4947-BCB1-077E7FA4AF55}" dt="2023-02-19T10:13:08.116" v="36" actId="1076"/>
          <ac:picMkLst>
            <pc:docMk/>
            <pc:sldMk cId="128854083" sldId="555"/>
            <ac:picMk id="10" creationId="{117D0AC2-FB10-104F-4370-94A6FB239EF7}"/>
          </ac:picMkLst>
        </pc:picChg>
      </pc:sldChg>
      <pc:sldChg chg="addSp delSp modSp mod">
        <pc:chgData name="pantelis balaouras" userId="25e8755020fc1734" providerId="LiveId" clId="{A46D1A88-0485-4947-BCB1-077E7FA4AF55}" dt="2023-02-19T10:15:18.980" v="152" actId="1076"/>
        <pc:sldMkLst>
          <pc:docMk/>
          <pc:sldMk cId="2982506119" sldId="556"/>
        </pc:sldMkLst>
        <pc:spChg chg="mod">
          <ac:chgData name="pantelis balaouras" userId="25e8755020fc1734" providerId="LiveId" clId="{A46D1A88-0485-4947-BCB1-077E7FA4AF55}" dt="2023-02-19T10:13:53.583" v="71" actId="20577"/>
          <ac:spMkLst>
            <pc:docMk/>
            <pc:sldMk cId="2982506119" sldId="556"/>
            <ac:spMk id="5" creationId="{63784B94-D446-493C-0C09-C63EDF732801}"/>
          </ac:spMkLst>
        </pc:spChg>
        <pc:spChg chg="mod">
          <ac:chgData name="pantelis balaouras" userId="25e8755020fc1734" providerId="LiveId" clId="{A46D1A88-0485-4947-BCB1-077E7FA4AF55}" dt="2023-02-19T10:15:17.275" v="151" actId="14100"/>
          <ac:spMkLst>
            <pc:docMk/>
            <pc:sldMk cId="2982506119" sldId="556"/>
            <ac:spMk id="6" creationId="{282A9714-CFCD-3C33-70F5-C84E40FD32A2}"/>
          </ac:spMkLst>
        </pc:spChg>
        <pc:picChg chg="mod">
          <ac:chgData name="pantelis balaouras" userId="25e8755020fc1734" providerId="LiveId" clId="{A46D1A88-0485-4947-BCB1-077E7FA4AF55}" dt="2023-02-19T10:15:18.980" v="152" actId="1076"/>
          <ac:picMkLst>
            <pc:docMk/>
            <pc:sldMk cId="2982506119" sldId="556"/>
            <ac:picMk id="3" creationId="{AD4FF9BA-AA69-B1D5-95A2-A1C6F4ABBA22}"/>
          </ac:picMkLst>
        </pc:picChg>
        <pc:picChg chg="add mod">
          <ac:chgData name="pantelis balaouras" userId="25e8755020fc1734" providerId="LiveId" clId="{A46D1A88-0485-4947-BCB1-077E7FA4AF55}" dt="2023-02-19T10:15:02.595" v="146" actId="1076"/>
          <ac:picMkLst>
            <pc:docMk/>
            <pc:sldMk cId="2982506119" sldId="556"/>
            <ac:picMk id="7" creationId="{F7A9FD29-1110-7029-C7ED-99829ACD52E6}"/>
          </ac:picMkLst>
        </pc:picChg>
        <pc:picChg chg="del">
          <ac:chgData name="pantelis balaouras" userId="25e8755020fc1734" providerId="LiveId" clId="{A46D1A88-0485-4947-BCB1-077E7FA4AF55}" dt="2023-02-19T10:13:30.942" v="37" actId="478"/>
          <ac:picMkLst>
            <pc:docMk/>
            <pc:sldMk cId="2982506119" sldId="556"/>
            <ac:picMk id="10" creationId="{7702AEF6-8C49-4157-E8F0-C177F5966CCD}"/>
          </ac:picMkLst>
        </pc:picChg>
      </pc:sldChg>
      <pc:sldChg chg="addSp delSp modSp mod">
        <pc:chgData name="pantelis balaouras" userId="25e8755020fc1734" providerId="LiveId" clId="{A46D1A88-0485-4947-BCB1-077E7FA4AF55}" dt="2023-02-19T10:20:52.459" v="194" actId="14100"/>
        <pc:sldMkLst>
          <pc:docMk/>
          <pc:sldMk cId="1136816503" sldId="557"/>
        </pc:sldMkLst>
        <pc:picChg chg="del">
          <ac:chgData name="pantelis balaouras" userId="25e8755020fc1734" providerId="LiveId" clId="{A46D1A88-0485-4947-BCB1-077E7FA4AF55}" dt="2023-02-19T10:15:34.541" v="153" actId="478"/>
          <ac:picMkLst>
            <pc:docMk/>
            <pc:sldMk cId="1136816503" sldId="557"/>
            <ac:picMk id="5" creationId="{A570F743-81E2-404B-3BF2-EC75F9EE6A02}"/>
          </ac:picMkLst>
        </pc:picChg>
        <pc:picChg chg="mod">
          <ac:chgData name="pantelis balaouras" userId="25e8755020fc1734" providerId="LiveId" clId="{A46D1A88-0485-4947-BCB1-077E7FA4AF55}" dt="2023-02-19T10:15:54.915" v="158" actId="1076"/>
          <ac:picMkLst>
            <pc:docMk/>
            <pc:sldMk cId="1136816503" sldId="557"/>
            <ac:picMk id="6" creationId="{3285885C-6895-E93F-A83E-D1524153E505}"/>
          </ac:picMkLst>
        </pc:picChg>
        <pc:picChg chg="mod">
          <ac:chgData name="pantelis balaouras" userId="25e8755020fc1734" providerId="LiveId" clId="{A46D1A88-0485-4947-BCB1-077E7FA4AF55}" dt="2023-02-19T10:20:52.459" v="194" actId="14100"/>
          <ac:picMkLst>
            <pc:docMk/>
            <pc:sldMk cId="1136816503" sldId="557"/>
            <ac:picMk id="7" creationId="{09E702A0-911D-870E-A73D-B9F487F70B43}"/>
          </ac:picMkLst>
        </pc:picChg>
        <pc:picChg chg="add mod">
          <ac:chgData name="pantelis balaouras" userId="25e8755020fc1734" providerId="LiveId" clId="{A46D1A88-0485-4947-BCB1-077E7FA4AF55}" dt="2023-02-19T10:15:51.899" v="157" actId="1076"/>
          <ac:picMkLst>
            <pc:docMk/>
            <pc:sldMk cId="1136816503" sldId="557"/>
            <ac:picMk id="9" creationId="{0303DD22-BC4F-BFB0-8DAA-1250A17826E5}"/>
          </ac:picMkLst>
        </pc:picChg>
      </pc:sldChg>
      <pc:sldChg chg="addSp delSp modSp mod">
        <pc:chgData name="pantelis balaouras" userId="25e8755020fc1734" providerId="LiveId" clId="{A46D1A88-0485-4947-BCB1-077E7FA4AF55}" dt="2023-02-19T10:16:31.307" v="167" actId="1038"/>
        <pc:sldMkLst>
          <pc:docMk/>
          <pc:sldMk cId="137871771" sldId="558"/>
        </pc:sldMkLst>
        <pc:picChg chg="del">
          <ac:chgData name="pantelis balaouras" userId="25e8755020fc1734" providerId="LiveId" clId="{A46D1A88-0485-4947-BCB1-077E7FA4AF55}" dt="2023-02-19T10:16:20.670" v="159" actId="478"/>
          <ac:picMkLst>
            <pc:docMk/>
            <pc:sldMk cId="137871771" sldId="558"/>
            <ac:picMk id="5" creationId="{F0CDE9A4-B6B3-D636-E273-FBBCDB17050B}"/>
          </ac:picMkLst>
        </pc:picChg>
        <pc:picChg chg="add mod">
          <ac:chgData name="pantelis balaouras" userId="25e8755020fc1734" providerId="LiveId" clId="{A46D1A88-0485-4947-BCB1-077E7FA4AF55}" dt="2023-02-19T10:16:31.307" v="167" actId="1038"/>
          <ac:picMkLst>
            <pc:docMk/>
            <pc:sldMk cId="137871771" sldId="558"/>
            <ac:picMk id="9" creationId="{FB986403-ED78-29FE-8F04-A6C762343A62}"/>
          </ac:picMkLst>
        </pc:picChg>
      </pc:sldChg>
      <pc:sldChg chg="addSp delSp modSp mod">
        <pc:chgData name="pantelis balaouras" userId="25e8755020fc1734" providerId="LiveId" clId="{A46D1A88-0485-4947-BCB1-077E7FA4AF55}" dt="2023-02-19T10:17:15.845" v="172" actId="1076"/>
        <pc:sldMkLst>
          <pc:docMk/>
          <pc:sldMk cId="495753520" sldId="559"/>
        </pc:sldMkLst>
        <pc:picChg chg="del">
          <ac:chgData name="pantelis balaouras" userId="25e8755020fc1734" providerId="LiveId" clId="{A46D1A88-0485-4947-BCB1-077E7FA4AF55}" dt="2023-02-19T10:17:04.477" v="168" actId="478"/>
          <ac:picMkLst>
            <pc:docMk/>
            <pc:sldMk cId="495753520" sldId="559"/>
            <ac:picMk id="5" creationId="{9A9F68AC-B0EA-CA21-13E2-BDE4F4F8E575}"/>
          </ac:picMkLst>
        </pc:picChg>
        <pc:picChg chg="add mod">
          <ac:chgData name="pantelis balaouras" userId="25e8755020fc1734" providerId="LiveId" clId="{A46D1A88-0485-4947-BCB1-077E7FA4AF55}" dt="2023-02-19T10:17:15.845" v="172" actId="1076"/>
          <ac:picMkLst>
            <pc:docMk/>
            <pc:sldMk cId="495753520" sldId="559"/>
            <ac:picMk id="11" creationId="{4E4E46DF-11BC-CF3A-8B1D-23876FC48876}"/>
          </ac:picMkLst>
        </pc:picChg>
      </pc:sldChg>
      <pc:sldChg chg="addSp delSp modSp mod">
        <pc:chgData name="pantelis balaouras" userId="25e8755020fc1734" providerId="LiveId" clId="{A46D1A88-0485-4947-BCB1-077E7FA4AF55}" dt="2023-02-19T10:18:13.955" v="178" actId="1076"/>
        <pc:sldMkLst>
          <pc:docMk/>
          <pc:sldMk cId="2164404176" sldId="561"/>
        </pc:sldMkLst>
        <pc:picChg chg="del">
          <ac:chgData name="pantelis balaouras" userId="25e8755020fc1734" providerId="LiveId" clId="{A46D1A88-0485-4947-BCB1-077E7FA4AF55}" dt="2023-02-19T10:17:47.646" v="173" actId="478"/>
          <ac:picMkLst>
            <pc:docMk/>
            <pc:sldMk cId="2164404176" sldId="561"/>
            <ac:picMk id="7" creationId="{661A380F-C800-8573-D139-4745FC70D744}"/>
          </ac:picMkLst>
        </pc:picChg>
        <pc:picChg chg="add mod">
          <ac:chgData name="pantelis balaouras" userId="25e8755020fc1734" providerId="LiveId" clId="{A46D1A88-0485-4947-BCB1-077E7FA4AF55}" dt="2023-02-19T10:17:56.452" v="176" actId="14100"/>
          <ac:picMkLst>
            <pc:docMk/>
            <pc:sldMk cId="2164404176" sldId="561"/>
            <ac:picMk id="8" creationId="{767277D9-EC87-4B8A-76C4-B4E9F2FF630A}"/>
          </ac:picMkLst>
        </pc:picChg>
        <pc:picChg chg="add mod">
          <ac:chgData name="pantelis balaouras" userId="25e8755020fc1734" providerId="LiveId" clId="{A46D1A88-0485-4947-BCB1-077E7FA4AF55}" dt="2023-02-19T10:18:13.955" v="178" actId="1076"/>
          <ac:picMkLst>
            <pc:docMk/>
            <pc:sldMk cId="2164404176" sldId="561"/>
            <ac:picMk id="10" creationId="{A0E31E04-E043-C6E0-DCCB-1DBC5936EC59}"/>
          </ac:picMkLst>
        </pc:picChg>
      </pc:sldChg>
      <pc:sldChg chg="addSp delSp modSp mod">
        <pc:chgData name="pantelis balaouras" userId="25e8755020fc1734" providerId="LiveId" clId="{A46D1A88-0485-4947-BCB1-077E7FA4AF55}" dt="2023-02-19T10:18:55.821" v="185" actId="1076"/>
        <pc:sldMkLst>
          <pc:docMk/>
          <pc:sldMk cId="1182665911" sldId="562"/>
        </pc:sldMkLst>
        <pc:spChg chg="mod">
          <ac:chgData name="pantelis balaouras" userId="25e8755020fc1734" providerId="LiveId" clId="{A46D1A88-0485-4947-BCB1-077E7FA4AF55}" dt="2023-02-19T10:18:49.692" v="183" actId="14100"/>
          <ac:spMkLst>
            <pc:docMk/>
            <pc:sldMk cId="1182665911" sldId="562"/>
            <ac:spMk id="6" creationId="{ABB1B4A3-0B75-B558-80AD-83F03B760D5B}"/>
          </ac:spMkLst>
        </pc:spChg>
        <pc:picChg chg="del">
          <ac:chgData name="pantelis balaouras" userId="25e8755020fc1734" providerId="LiveId" clId="{A46D1A88-0485-4947-BCB1-077E7FA4AF55}" dt="2023-02-19T10:18:33.485" v="179" actId="478"/>
          <ac:picMkLst>
            <pc:docMk/>
            <pc:sldMk cId="1182665911" sldId="562"/>
            <ac:picMk id="4" creationId="{F1B61908-1D78-1AD7-BCBF-F99434193402}"/>
          </ac:picMkLst>
        </pc:picChg>
        <pc:picChg chg="mod">
          <ac:chgData name="pantelis balaouras" userId="25e8755020fc1734" providerId="LiveId" clId="{A46D1A88-0485-4947-BCB1-077E7FA4AF55}" dt="2023-02-19T10:18:55.821" v="185" actId="1076"/>
          <ac:picMkLst>
            <pc:docMk/>
            <pc:sldMk cId="1182665911" sldId="562"/>
            <ac:picMk id="7" creationId="{90F8D3EB-DFDA-E5A1-1C42-0C013044DA5C}"/>
          </ac:picMkLst>
        </pc:picChg>
        <pc:picChg chg="add mod">
          <ac:chgData name="pantelis balaouras" userId="25e8755020fc1734" providerId="LiveId" clId="{A46D1A88-0485-4947-BCB1-077E7FA4AF55}" dt="2023-02-19T10:18:52.228" v="184" actId="1076"/>
          <ac:picMkLst>
            <pc:docMk/>
            <pc:sldMk cId="1182665911" sldId="562"/>
            <ac:picMk id="8" creationId="{6C937CD6-E132-97C5-9321-1A9872F7A95A}"/>
          </ac:picMkLst>
        </pc:picChg>
      </pc:sldChg>
      <pc:sldChg chg="addSp delSp modSp mod">
        <pc:chgData name="pantelis balaouras" userId="25e8755020fc1734" providerId="LiveId" clId="{A46D1A88-0485-4947-BCB1-077E7FA4AF55}" dt="2023-02-19T10:19:22.501" v="190" actId="14100"/>
        <pc:sldMkLst>
          <pc:docMk/>
          <pc:sldMk cId="3079792047" sldId="563"/>
        </pc:sldMkLst>
        <pc:picChg chg="add mod">
          <ac:chgData name="pantelis balaouras" userId="25e8755020fc1734" providerId="LiveId" clId="{A46D1A88-0485-4947-BCB1-077E7FA4AF55}" dt="2023-02-19T10:19:22.501" v="190" actId="14100"/>
          <ac:picMkLst>
            <pc:docMk/>
            <pc:sldMk cId="3079792047" sldId="563"/>
            <ac:picMk id="7" creationId="{8D992177-B7AA-D6EE-CF14-7DBDA2A55783}"/>
          </ac:picMkLst>
        </pc:picChg>
        <pc:picChg chg="del">
          <ac:chgData name="pantelis balaouras" userId="25e8755020fc1734" providerId="LiveId" clId="{A46D1A88-0485-4947-BCB1-077E7FA4AF55}" dt="2023-02-19T10:19:10.030" v="186" actId="478"/>
          <ac:picMkLst>
            <pc:docMk/>
            <pc:sldMk cId="3079792047" sldId="563"/>
            <ac:picMk id="8" creationId="{6F2E65D3-4D52-5DCF-C42A-B2B523CA6F18}"/>
          </ac:picMkLst>
        </pc:picChg>
      </pc:sldChg>
      <pc:sldChg chg="addSp modSp mod">
        <pc:chgData name="pantelis balaouras" userId="25e8755020fc1734" providerId="LiveId" clId="{A46D1A88-0485-4947-BCB1-077E7FA4AF55}" dt="2023-02-19T10:19:45.876" v="192" actId="1076"/>
        <pc:sldMkLst>
          <pc:docMk/>
          <pc:sldMk cId="678742358" sldId="564"/>
        </pc:sldMkLst>
        <pc:picChg chg="add mod">
          <ac:chgData name="pantelis balaouras" userId="25e8755020fc1734" providerId="LiveId" clId="{A46D1A88-0485-4947-BCB1-077E7FA4AF55}" dt="2023-02-19T10:19:45.876" v="192" actId="1076"/>
          <ac:picMkLst>
            <pc:docMk/>
            <pc:sldMk cId="678742358" sldId="564"/>
            <ac:picMk id="8" creationId="{4DEE221B-448E-B29D-CED4-69BA157C2CD1}"/>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a:extLst>
              <a:ext uri="{FF2B5EF4-FFF2-40B4-BE49-F238E27FC236}">
                <a16:creationId xmlns:a16="http://schemas.microsoft.com/office/drawing/2014/main" id="{AE6F319F-557A-4033-9A7E-7B30C1709D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a:extLst>
              <a:ext uri="{FF2B5EF4-FFF2-40B4-BE49-F238E27FC236}">
                <a16:creationId xmlns:a16="http://schemas.microsoft.com/office/drawing/2014/main" id="{FED24FFA-E381-4D15-9323-2E7F167B5D6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70361F-8793-4678-8399-75402180233D}" type="datetimeFigureOut">
              <a:rPr lang="el-GR" smtClean="0"/>
              <a:t>25/7/2023</a:t>
            </a:fld>
            <a:endParaRPr lang="el-GR"/>
          </a:p>
        </p:txBody>
      </p:sp>
      <p:sp>
        <p:nvSpPr>
          <p:cNvPr id="4" name="Θέση υποσέλιδου 3">
            <a:extLst>
              <a:ext uri="{FF2B5EF4-FFF2-40B4-BE49-F238E27FC236}">
                <a16:creationId xmlns:a16="http://schemas.microsoft.com/office/drawing/2014/main" id="{F7A14582-B00E-403A-B9F6-8137B447B5D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5" name="Θέση αριθμού διαφάνειας 4">
            <a:extLst>
              <a:ext uri="{FF2B5EF4-FFF2-40B4-BE49-F238E27FC236}">
                <a16:creationId xmlns:a16="http://schemas.microsoft.com/office/drawing/2014/main" id="{29BBD3CB-00AE-4B41-B6C8-39534586D0B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6D2EE3A-1E6C-47AF-A0C5-588F1B9CC394}" type="slidenum">
              <a:rPr lang="el-GR" smtClean="0"/>
              <a:t>‹#›</a:t>
            </a:fld>
            <a:endParaRPr lang="el-GR"/>
          </a:p>
        </p:txBody>
      </p:sp>
    </p:spTree>
    <p:extLst>
      <p:ext uri="{BB962C8B-B14F-4D97-AF65-F5344CB8AC3E}">
        <p14:creationId xmlns:p14="http://schemas.microsoft.com/office/powerpoint/2010/main" val="10830680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C42A8D-6A8A-4D0C-BE99-5FB2E4FC1A13}" type="datetimeFigureOut">
              <a:rPr lang="el-GR" smtClean="0"/>
              <a:t>25/7/2023</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890C62-02BA-4B64-96F1-99D7E3BEEE56}" type="slidenum">
              <a:rPr lang="el-GR" smtClean="0"/>
              <a:t>‹#›</a:t>
            </a:fld>
            <a:endParaRPr lang="el-GR"/>
          </a:p>
        </p:txBody>
      </p:sp>
    </p:spTree>
    <p:extLst>
      <p:ext uri="{BB962C8B-B14F-4D97-AF65-F5344CB8AC3E}">
        <p14:creationId xmlns:p14="http://schemas.microsoft.com/office/powerpoint/2010/main" val="6463021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FD890C62-02BA-4B64-96F1-99D7E3BEEE56}" type="slidenum">
              <a:rPr lang="el-GR" smtClean="0"/>
              <a:t>1</a:t>
            </a:fld>
            <a:endParaRPr lang="el-GR"/>
          </a:p>
        </p:txBody>
      </p:sp>
    </p:spTree>
    <p:extLst>
      <p:ext uri="{BB962C8B-B14F-4D97-AF65-F5344CB8AC3E}">
        <p14:creationId xmlns:p14="http://schemas.microsoft.com/office/powerpoint/2010/main" val="1014683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endParaRPr lang="hr-HR"/>
          </a:p>
        </p:txBody>
      </p:sp>
      <p:sp>
        <p:nvSpPr>
          <p:cNvPr id="4" name="Rezervirano mjesto broja slajda 3"/>
          <p:cNvSpPr>
            <a:spLocks noGrp="1"/>
          </p:cNvSpPr>
          <p:nvPr>
            <p:ph type="sldNum" sz="quarter" idx="10"/>
          </p:nvPr>
        </p:nvSpPr>
        <p:spPr/>
        <p:txBody>
          <a:bodyPr/>
          <a:lstStyle/>
          <a:p>
            <a:fld id="{FD890C62-02BA-4B64-96F1-99D7E3BEEE56}" type="slidenum">
              <a:rPr lang="el-GR" smtClean="0"/>
              <a:t>3</a:t>
            </a:fld>
            <a:endParaRPr lang="el-GR"/>
          </a:p>
        </p:txBody>
      </p:sp>
    </p:spTree>
    <p:extLst>
      <p:ext uri="{BB962C8B-B14F-4D97-AF65-F5344CB8AC3E}">
        <p14:creationId xmlns:p14="http://schemas.microsoft.com/office/powerpoint/2010/main" val="1162057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FD890C62-02BA-4B64-96F1-99D7E3BEEE56}" type="slidenum">
              <a:rPr lang="el-GR" smtClean="0"/>
              <a:t>4</a:t>
            </a:fld>
            <a:endParaRPr lang="el-GR"/>
          </a:p>
        </p:txBody>
      </p:sp>
    </p:spTree>
    <p:extLst>
      <p:ext uri="{BB962C8B-B14F-4D97-AF65-F5344CB8AC3E}">
        <p14:creationId xmlns:p14="http://schemas.microsoft.com/office/powerpoint/2010/main" val="6538005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FD890C62-02BA-4B64-96F1-99D7E3BEEE56}" type="slidenum">
              <a:rPr lang="el-GR" smtClean="0"/>
              <a:t>52</a:t>
            </a:fld>
            <a:endParaRPr lang="el-GR"/>
          </a:p>
        </p:txBody>
      </p:sp>
    </p:spTree>
    <p:extLst>
      <p:ext uri="{BB962C8B-B14F-4D97-AF65-F5344CB8AC3E}">
        <p14:creationId xmlns:p14="http://schemas.microsoft.com/office/powerpoint/2010/main" val="4226975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rting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7970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Submodule Intro">
    <p:spTree>
      <p:nvGrpSpPr>
        <p:cNvPr id="1" name=""/>
        <p:cNvGrpSpPr/>
        <p:nvPr/>
      </p:nvGrpSpPr>
      <p:grpSpPr>
        <a:xfrm>
          <a:off x="0" y="0"/>
          <a:ext cx="0" cy="0"/>
          <a:chOff x="0" y="0"/>
          <a:chExt cx="0" cy="0"/>
        </a:xfrm>
      </p:grpSpPr>
      <p:sp>
        <p:nvSpPr>
          <p:cNvPr id="11" name="Rectangle 1">
            <a:extLst>
              <a:ext uri="{FF2B5EF4-FFF2-40B4-BE49-F238E27FC236}">
                <a16:creationId xmlns:a16="http://schemas.microsoft.com/office/drawing/2014/main" id="{85AC0203-B144-4B95-B9C1-17443F665396}"/>
              </a:ext>
            </a:extLst>
          </p:cNvPr>
          <p:cNvSpPr/>
          <p:nvPr userDrawn="1"/>
        </p:nvSpPr>
        <p:spPr>
          <a:xfrm>
            <a:off x="0" y="2218305"/>
            <a:ext cx="12192001" cy="3787362"/>
          </a:xfrm>
          <a:prstGeom prst="rect">
            <a:avLst/>
          </a:prstGeom>
          <a:solidFill>
            <a:srgbClr val="1A7EBA"/>
          </a:solidFill>
          <a:ln w="9525">
            <a:noFill/>
            <a:miter lim="800000"/>
            <a:headEnd/>
            <a:tailEnd/>
          </a:ln>
          <a:effectLst>
            <a:outerShdw blurRad="40000" dist="23000" dir="5400000" rotWithShape="0">
              <a:srgbClr val="808080">
                <a:alpha val="34998"/>
              </a:srgbClr>
            </a:outerShdw>
          </a:effectLst>
        </p:spPr>
        <p:txBody>
          <a:bodyPr anchor="ctr"/>
          <a:lstStyle/>
          <a:p>
            <a:pPr marL="285750" lvl="0" indent="-285750" algn="ctr">
              <a:buFont typeface="Wingdings" panose="05000000000000000000" pitchFamily="2" charset="2"/>
              <a:buChar char="§"/>
            </a:pPr>
            <a:endParaRPr lang="el-GR"/>
          </a:p>
        </p:txBody>
      </p:sp>
      <p:sp>
        <p:nvSpPr>
          <p:cNvPr id="2" name="Τίτλος 1">
            <a:extLst>
              <a:ext uri="{FF2B5EF4-FFF2-40B4-BE49-F238E27FC236}">
                <a16:creationId xmlns:a16="http://schemas.microsoft.com/office/drawing/2014/main" id="{92E2F149-5B82-4AC0-9047-B6440DBA3BCD}"/>
              </a:ext>
            </a:extLst>
          </p:cNvPr>
          <p:cNvSpPr>
            <a:spLocks noGrp="1"/>
          </p:cNvSpPr>
          <p:nvPr>
            <p:ph type="title"/>
          </p:nvPr>
        </p:nvSpPr>
        <p:spPr>
          <a:xfrm>
            <a:off x="558000" y="1080000"/>
            <a:ext cx="10515600" cy="618346"/>
          </a:xfrm>
        </p:spPr>
        <p:txBody>
          <a:bodyPr>
            <a:noAutofit/>
          </a:bodyPr>
          <a:lstStyle>
            <a:lvl1pPr>
              <a:defRPr lang="el-GR" sz="2200" kern="1200" dirty="0">
                <a:solidFill>
                  <a:srgbClr val="FFCC53"/>
                </a:solidFill>
                <a:latin typeface="+mn-lt"/>
                <a:ea typeface="+mj-ea"/>
                <a:cs typeface="+mj-cs"/>
              </a:defRPr>
            </a:lvl1pPr>
          </a:lstStyle>
          <a:p>
            <a:r>
              <a:rPr lang="el-GR"/>
              <a:t>Στυλ κύριου τίτλου</a:t>
            </a:r>
          </a:p>
        </p:txBody>
      </p:sp>
      <p:sp>
        <p:nvSpPr>
          <p:cNvPr id="3" name="Θέση περιεχομένου 2">
            <a:extLst>
              <a:ext uri="{FF2B5EF4-FFF2-40B4-BE49-F238E27FC236}">
                <a16:creationId xmlns:a16="http://schemas.microsoft.com/office/drawing/2014/main" id="{A4A2ACF4-3ABE-4CDD-AD36-30AD91F1B033}"/>
              </a:ext>
            </a:extLst>
          </p:cNvPr>
          <p:cNvSpPr>
            <a:spLocks noGrp="1"/>
          </p:cNvSpPr>
          <p:nvPr>
            <p:ph idx="1"/>
          </p:nvPr>
        </p:nvSpPr>
        <p:spPr>
          <a:xfrm>
            <a:off x="558000" y="2218304"/>
            <a:ext cx="7872768" cy="3787361"/>
          </a:xfrm>
        </p:spPr>
        <p:txBody>
          <a:bodyPr/>
          <a:lstStyle>
            <a:lvl1pPr>
              <a:buClr>
                <a:schemeClr val="bg1"/>
              </a:buClr>
              <a:defRPr>
                <a:solidFill>
                  <a:schemeClr val="bg1"/>
                </a:solidFill>
                <a:effectLst>
                  <a:outerShdw blurRad="38100" dist="38100" dir="2700000" algn="tl">
                    <a:srgbClr val="000000">
                      <a:alpha val="43137"/>
                    </a:srgbClr>
                  </a:outerShdw>
                </a:effectLst>
                <a:latin typeface="+mn-lt"/>
              </a:defRPr>
            </a:lvl1pPr>
            <a:lvl2pPr>
              <a:buClr>
                <a:schemeClr val="bg1"/>
              </a:buClr>
              <a:defRPr>
                <a:solidFill>
                  <a:schemeClr val="bg1"/>
                </a:solidFill>
                <a:effectLst>
                  <a:outerShdw blurRad="38100" dist="38100" dir="2700000" algn="tl">
                    <a:srgbClr val="000000">
                      <a:alpha val="43137"/>
                    </a:srgbClr>
                  </a:outerShdw>
                </a:effectLst>
                <a:latin typeface="+mn-lt"/>
              </a:defRPr>
            </a:lvl2pPr>
            <a:lvl3pPr>
              <a:buClr>
                <a:schemeClr val="bg1"/>
              </a:buClr>
              <a:defRPr>
                <a:solidFill>
                  <a:schemeClr val="bg1"/>
                </a:solidFill>
                <a:effectLst>
                  <a:outerShdw blurRad="38100" dist="38100" dir="2700000" algn="tl">
                    <a:srgbClr val="000000">
                      <a:alpha val="43137"/>
                    </a:srgbClr>
                  </a:outerShdw>
                </a:effectLst>
                <a:latin typeface="+mn-lt"/>
              </a:defRPr>
            </a:lvl3pPr>
            <a:lvl4pPr>
              <a:buClr>
                <a:schemeClr val="bg1"/>
              </a:buClr>
              <a:defRPr>
                <a:solidFill>
                  <a:schemeClr val="bg1"/>
                </a:solidFill>
                <a:effectLst>
                  <a:outerShdw blurRad="38100" dist="38100" dir="2700000" algn="tl">
                    <a:srgbClr val="000000">
                      <a:alpha val="43137"/>
                    </a:srgbClr>
                  </a:outerShdw>
                </a:effectLst>
                <a:latin typeface="+mn-lt"/>
              </a:defRPr>
            </a:lvl4pPr>
            <a:lvl5pPr>
              <a:buClr>
                <a:schemeClr val="bg1"/>
              </a:buClr>
              <a:defRPr>
                <a:solidFill>
                  <a:schemeClr val="bg1"/>
                </a:solidFill>
                <a:effectLst>
                  <a:outerShdw blurRad="38100" dist="38100" dir="2700000" algn="tl">
                    <a:srgbClr val="000000">
                      <a:alpha val="43137"/>
                    </a:srgbClr>
                  </a:outerShdw>
                </a:effectLst>
                <a:latin typeface="+mn-lt"/>
              </a:defRPr>
            </a:lvl5p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pic>
        <p:nvPicPr>
          <p:cNvPr id="24" name="Picture 13" descr="C:\Users\Georgia-Work\AppData\Roaming\Skype\georgia.aristidou\media_messaging\media_cache\^DD49E969C8C275A0BF0095F3F01442BBA23C6B6D6D2A977CE4^pimgpsh_fullsize_distr.jpg">
            <a:extLst>
              <a:ext uri="{FF2B5EF4-FFF2-40B4-BE49-F238E27FC236}">
                <a16:creationId xmlns:a16="http://schemas.microsoft.com/office/drawing/2014/main" id="{E9CF43A1-297F-4D11-B9BC-80A006176C71}"/>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507980" y="6356323"/>
            <a:ext cx="1684020" cy="495300"/>
          </a:xfrm>
          <a:prstGeom prst="rect">
            <a:avLst/>
          </a:prstGeom>
          <a:noFill/>
          <a:ln>
            <a:noFill/>
          </a:ln>
        </p:spPr>
      </p:pic>
      <p:pic>
        <p:nvPicPr>
          <p:cNvPr id="5" name="Picture 2" descr="The European Heart Project">
            <a:extLst>
              <a:ext uri="{FF2B5EF4-FFF2-40B4-BE49-F238E27FC236}">
                <a16:creationId xmlns:a16="http://schemas.microsoft.com/office/drawing/2014/main" id="{CCFD06BD-64F9-D564-856E-206DD177EB2F}"/>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r="53712"/>
          <a:stretch/>
        </p:blipFill>
        <p:spPr bwMode="auto">
          <a:xfrm>
            <a:off x="36276" y="6260792"/>
            <a:ext cx="842612" cy="57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065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verall outline">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FC282D51-334C-492B-9A39-B63B0DF2D66D}"/>
              </a:ext>
            </a:extLst>
          </p:cNvPr>
          <p:cNvSpPr>
            <a:spLocks noGrp="1"/>
          </p:cNvSpPr>
          <p:nvPr>
            <p:ph type="title"/>
          </p:nvPr>
        </p:nvSpPr>
        <p:spPr/>
        <p:txBody>
          <a:bodyPr>
            <a:normAutofit/>
          </a:bodyPr>
          <a:lstStyle>
            <a:lvl1pPr algn="ctr">
              <a:defRPr lang="el-GR" sz="4000" b="0" kern="1200" dirty="0" smtClean="0">
                <a:solidFill>
                  <a:schemeClr val="tx1"/>
                </a:solidFill>
                <a:latin typeface="Gill Sans Nova" panose="020B0602020104020203" pitchFamily="34" charset="0"/>
                <a:ea typeface="Adobe Gothic Std B" panose="020B0800000000000000" pitchFamily="34" charset="-128"/>
                <a:cs typeface="+mj-cs"/>
              </a:defRPr>
            </a:lvl1pPr>
          </a:lstStyle>
          <a:p>
            <a:r>
              <a:rPr lang="el-GR"/>
              <a:t>Στυλ κύριου τίτλου</a:t>
            </a:r>
          </a:p>
        </p:txBody>
      </p:sp>
      <p:sp>
        <p:nvSpPr>
          <p:cNvPr id="10" name="TextBox 80">
            <a:extLst>
              <a:ext uri="{FF2B5EF4-FFF2-40B4-BE49-F238E27FC236}">
                <a16:creationId xmlns:a16="http://schemas.microsoft.com/office/drawing/2014/main" id="{79C9303C-96F0-47F7-8FD2-205DF32B61F9}"/>
              </a:ext>
            </a:extLst>
          </p:cNvPr>
          <p:cNvSpPr txBox="1">
            <a:spLocks noChangeArrowheads="1"/>
          </p:cNvSpPr>
          <p:nvPr userDrawn="1"/>
        </p:nvSpPr>
        <p:spPr bwMode="auto">
          <a:xfrm>
            <a:off x="361999" y="5260932"/>
            <a:ext cx="25624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n-US" altLang="el-GR">
                <a:solidFill>
                  <a:srgbClr val="FFFFFF"/>
                </a:solidFill>
                <a:latin typeface="Impact" panose="020B0806030902050204" pitchFamily="34" charset="0"/>
              </a:rPr>
              <a:t>2. Empower</a:t>
            </a:r>
          </a:p>
        </p:txBody>
      </p:sp>
      <p:sp>
        <p:nvSpPr>
          <p:cNvPr id="11" name="TextBox 81">
            <a:extLst>
              <a:ext uri="{FF2B5EF4-FFF2-40B4-BE49-F238E27FC236}">
                <a16:creationId xmlns:a16="http://schemas.microsoft.com/office/drawing/2014/main" id="{DA09FF50-0927-454B-AFBE-BC816B37A0E3}"/>
              </a:ext>
            </a:extLst>
          </p:cNvPr>
          <p:cNvSpPr txBox="1">
            <a:spLocks noChangeArrowheads="1"/>
          </p:cNvSpPr>
          <p:nvPr userDrawn="1"/>
        </p:nvSpPr>
        <p:spPr bwMode="auto">
          <a:xfrm>
            <a:off x="6112132" y="5231422"/>
            <a:ext cx="24658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n-US" altLang="el-GR">
                <a:solidFill>
                  <a:srgbClr val="FFFFFF"/>
                </a:solidFill>
                <a:latin typeface="Impact" panose="020B0806030902050204" pitchFamily="34" charset="0"/>
              </a:rPr>
              <a:t>3. Participate</a:t>
            </a:r>
          </a:p>
        </p:txBody>
      </p:sp>
      <p:sp>
        <p:nvSpPr>
          <p:cNvPr id="13" name="TextBox 80">
            <a:extLst>
              <a:ext uri="{FF2B5EF4-FFF2-40B4-BE49-F238E27FC236}">
                <a16:creationId xmlns:a16="http://schemas.microsoft.com/office/drawing/2014/main" id="{D64053F3-B864-46DB-814C-6742DA12C851}"/>
              </a:ext>
            </a:extLst>
          </p:cNvPr>
          <p:cNvSpPr txBox="1">
            <a:spLocks noChangeArrowheads="1"/>
          </p:cNvSpPr>
          <p:nvPr userDrawn="1"/>
        </p:nvSpPr>
        <p:spPr bwMode="auto">
          <a:xfrm>
            <a:off x="381260" y="2409476"/>
            <a:ext cx="250962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n-US" altLang="el-GR" sz="2800">
                <a:solidFill>
                  <a:srgbClr val="FFFFFF"/>
                </a:solidFill>
                <a:latin typeface="Impact" panose="020B0806030902050204" pitchFamily="34" charset="0"/>
              </a:rPr>
              <a:t>1. Prevent</a:t>
            </a:r>
          </a:p>
        </p:txBody>
      </p:sp>
      <p:pic>
        <p:nvPicPr>
          <p:cNvPr id="12" name="Picture 13" descr="C:\Users\Georgia-Work\AppData\Roaming\Skype\georgia.aristidou\media_messaging\media_cache\^DD49E969C8C275A0BF0095F3F01442BBA23C6B6D6D2A977CE4^pimgpsh_fullsize_distr.jpg">
            <a:extLst>
              <a:ext uri="{FF2B5EF4-FFF2-40B4-BE49-F238E27FC236}">
                <a16:creationId xmlns:a16="http://schemas.microsoft.com/office/drawing/2014/main" id="{B6D1E8F0-8810-4EB0-8AB0-C8161F94E6F5}"/>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6371295"/>
            <a:ext cx="1684020" cy="495300"/>
          </a:xfrm>
          <a:prstGeom prst="rect">
            <a:avLst/>
          </a:prstGeom>
          <a:noFill/>
          <a:ln>
            <a:noFill/>
          </a:ln>
        </p:spPr>
      </p:pic>
      <p:pic>
        <p:nvPicPr>
          <p:cNvPr id="3" name="Picture 2" descr="The European Heart Project">
            <a:extLst>
              <a:ext uri="{FF2B5EF4-FFF2-40B4-BE49-F238E27FC236}">
                <a16:creationId xmlns:a16="http://schemas.microsoft.com/office/drawing/2014/main" id="{4BAAAAC1-6C56-275A-7A38-854A65B8F9E4}"/>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r="53712"/>
          <a:stretch/>
        </p:blipFill>
        <p:spPr bwMode="auto">
          <a:xfrm>
            <a:off x="0" y="51279"/>
            <a:ext cx="842612" cy="57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16992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 Unit">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12B5C26-F28B-4AA9-BD2D-9793B5ACAA02}"/>
              </a:ext>
            </a:extLst>
          </p:cNvPr>
          <p:cNvSpPr>
            <a:spLocks noGrp="1"/>
          </p:cNvSpPr>
          <p:nvPr>
            <p:ph type="title" hasCustomPrompt="1"/>
          </p:nvPr>
        </p:nvSpPr>
        <p:spPr>
          <a:xfrm>
            <a:off x="558000" y="1079999"/>
            <a:ext cx="10515600" cy="893179"/>
          </a:xfrm>
        </p:spPr>
        <p:txBody>
          <a:bodyPr>
            <a:normAutofit/>
          </a:bodyPr>
          <a:lstStyle>
            <a:lvl1pPr>
              <a:defRPr lang="el-GR" sz="3600" b="1" kern="1200" dirty="0">
                <a:solidFill>
                  <a:srgbClr val="1A7EBA"/>
                </a:solidFill>
                <a:effectLst/>
                <a:latin typeface="+mn-lt"/>
                <a:ea typeface="Adobe Gothic Std B" panose="020B0800000000000000" pitchFamily="34" charset="-128"/>
                <a:cs typeface="+mj-cs"/>
              </a:defRPr>
            </a:lvl1pPr>
          </a:lstStyle>
          <a:p>
            <a:r>
              <a:rPr lang="en-US" dirty="0"/>
              <a:t>Unit 1</a:t>
            </a:r>
            <a:br>
              <a:rPr lang="en-US" dirty="0"/>
            </a:br>
            <a:r>
              <a:rPr lang="el-GR" dirty="0"/>
              <a:t>Στυλ κύριου τίτλου</a:t>
            </a:r>
          </a:p>
        </p:txBody>
      </p:sp>
      <p:sp>
        <p:nvSpPr>
          <p:cNvPr id="3" name="Θέση κειμένου 2">
            <a:extLst>
              <a:ext uri="{FF2B5EF4-FFF2-40B4-BE49-F238E27FC236}">
                <a16:creationId xmlns:a16="http://schemas.microsoft.com/office/drawing/2014/main" id="{C2867843-C85E-4F95-822E-2E2E06813F6C}"/>
              </a:ext>
            </a:extLst>
          </p:cNvPr>
          <p:cNvSpPr>
            <a:spLocks noGrp="1"/>
          </p:cNvSpPr>
          <p:nvPr>
            <p:ph type="body" idx="1"/>
          </p:nvPr>
        </p:nvSpPr>
        <p:spPr>
          <a:xfrm>
            <a:off x="558000" y="2160000"/>
            <a:ext cx="5157787" cy="503020"/>
          </a:xfrm>
        </p:spPr>
        <p:txBody>
          <a:bodyPr anchor="b">
            <a:normAutofit/>
          </a:bodyPr>
          <a:lstStyle>
            <a:lvl1pPr marL="0" indent="0">
              <a:buNone/>
              <a:defRPr lang="el-GR" sz="1800" b="1" kern="1200" dirty="0" smtClean="0">
                <a:solidFill>
                  <a:srgbClr val="000000"/>
                </a:solidFill>
                <a:latin typeface="Arial" panose="020B0604020202020204" pitchFamily="34" charset="0"/>
                <a:ea typeface="MS PGothic" panose="020B0600070205080204" pitchFamily="34" charset="-128"/>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4" name="Θέση περιεχομένου 3">
            <a:extLst>
              <a:ext uri="{FF2B5EF4-FFF2-40B4-BE49-F238E27FC236}">
                <a16:creationId xmlns:a16="http://schemas.microsoft.com/office/drawing/2014/main" id="{A8468A7D-D857-4528-93D4-75CB428F4675}"/>
              </a:ext>
            </a:extLst>
          </p:cNvPr>
          <p:cNvSpPr>
            <a:spLocks noGrp="1"/>
          </p:cNvSpPr>
          <p:nvPr>
            <p:ph sz="half" idx="2"/>
          </p:nvPr>
        </p:nvSpPr>
        <p:spPr>
          <a:xfrm>
            <a:off x="558000" y="2687950"/>
            <a:ext cx="10515600" cy="3684588"/>
          </a:xfrm>
        </p:spPr>
        <p:txBody>
          <a:bodyPr/>
          <a:lstStyle>
            <a:lvl1pPr>
              <a:lnSpc>
                <a:spcPct val="150000"/>
              </a:lnSpc>
              <a:buClr>
                <a:srgbClr val="FA8420"/>
              </a:buClr>
              <a:defRPr>
                <a:latin typeface="+mn-lt"/>
              </a:defRPr>
            </a:lvl1pPr>
            <a:lvl2pPr>
              <a:lnSpc>
                <a:spcPct val="150000"/>
              </a:lnSpc>
              <a:buClr>
                <a:srgbClr val="FA8420"/>
              </a:buClr>
              <a:defRPr>
                <a:latin typeface="+mn-lt"/>
              </a:defRPr>
            </a:lvl2pPr>
            <a:lvl3pPr>
              <a:lnSpc>
                <a:spcPct val="150000"/>
              </a:lnSpc>
              <a:buClr>
                <a:srgbClr val="FA8420"/>
              </a:buClr>
              <a:defRPr>
                <a:latin typeface="+mn-lt"/>
              </a:defRPr>
            </a:lvl3pPr>
            <a:lvl4pPr>
              <a:lnSpc>
                <a:spcPct val="150000"/>
              </a:lnSpc>
              <a:buClr>
                <a:srgbClr val="FA8420"/>
              </a:buClr>
              <a:defRPr>
                <a:latin typeface="+mn-lt"/>
              </a:defRPr>
            </a:lvl4pPr>
            <a:lvl5pPr>
              <a:lnSpc>
                <a:spcPct val="150000"/>
              </a:lnSpc>
              <a:buClr>
                <a:srgbClr val="FA8420"/>
              </a:buClr>
              <a:defRPr>
                <a:latin typeface="+mn-lt"/>
              </a:defRPr>
            </a:lvl5pPr>
          </a:lstStyle>
          <a:p>
            <a:pPr lvl="0"/>
            <a:r>
              <a:rPr lang="el-GR" dirty="0"/>
              <a:t>Επεξεργασία στυλ υποδείγματος κειμένου</a:t>
            </a:r>
          </a:p>
          <a:p>
            <a:pPr lvl="1"/>
            <a:r>
              <a:rPr lang="el-GR" dirty="0"/>
              <a:t>Δεύτερου επιπέδου</a:t>
            </a:r>
          </a:p>
          <a:p>
            <a:pPr lvl="2"/>
            <a:r>
              <a:rPr lang="el-GR" dirty="0"/>
              <a:t>Τρίτου επιπέδου</a:t>
            </a:r>
          </a:p>
          <a:p>
            <a:pPr lvl="3"/>
            <a:r>
              <a:rPr lang="el-GR" dirty="0"/>
              <a:t>Τέταρτου επιπέδου</a:t>
            </a:r>
          </a:p>
          <a:p>
            <a:pPr lvl="4"/>
            <a:r>
              <a:rPr lang="el-GR" dirty="0"/>
              <a:t>Πέμπτου επιπέδου</a:t>
            </a:r>
          </a:p>
        </p:txBody>
      </p:sp>
      <p:pic>
        <p:nvPicPr>
          <p:cNvPr id="19" name="Picture 13" descr="C:\Users\Georgia-Work\AppData\Roaming\Skype\georgia.aristidou\media_messaging\media_cache\^DD49E969C8C275A0BF0095F3F01442BBA23C6B6D6D2A977CE4^pimgpsh_fullsize_distr.jpg">
            <a:extLst>
              <a:ext uri="{FF2B5EF4-FFF2-40B4-BE49-F238E27FC236}">
                <a16:creationId xmlns:a16="http://schemas.microsoft.com/office/drawing/2014/main" id="{B9911DEF-60F4-4A71-9614-3CF965F78B27}"/>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507980" y="6356323"/>
            <a:ext cx="1684020" cy="495300"/>
          </a:xfrm>
          <a:prstGeom prst="rect">
            <a:avLst/>
          </a:prstGeom>
          <a:noFill/>
          <a:ln>
            <a:noFill/>
          </a:ln>
        </p:spPr>
      </p:pic>
      <p:pic>
        <p:nvPicPr>
          <p:cNvPr id="6" name="Picture 2" descr="The European Heart Project">
            <a:extLst>
              <a:ext uri="{FF2B5EF4-FFF2-40B4-BE49-F238E27FC236}">
                <a16:creationId xmlns:a16="http://schemas.microsoft.com/office/drawing/2014/main" id="{B0D8D265-7492-7FB5-6CB7-AE755B60F3B8}"/>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r="53712"/>
          <a:stretch/>
        </p:blipFill>
        <p:spPr bwMode="auto">
          <a:xfrm>
            <a:off x="36276" y="6260792"/>
            <a:ext cx="842612" cy="57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54856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Unit slide single column">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2E2F149-5B82-4AC0-9047-B6440DBA3BCD}"/>
              </a:ext>
            </a:extLst>
          </p:cNvPr>
          <p:cNvSpPr>
            <a:spLocks noGrp="1"/>
          </p:cNvSpPr>
          <p:nvPr>
            <p:ph type="title"/>
          </p:nvPr>
        </p:nvSpPr>
        <p:spPr>
          <a:xfrm>
            <a:off x="558000" y="1080000"/>
            <a:ext cx="11059692" cy="605096"/>
          </a:xfrm>
        </p:spPr>
        <p:txBody>
          <a:bodyPr>
            <a:normAutofit/>
          </a:bodyPr>
          <a:lstStyle>
            <a:lvl1pPr>
              <a:defRPr lang="el-GR" sz="2800" b="1" kern="1200" dirty="0">
                <a:solidFill>
                  <a:srgbClr val="1A7EBA"/>
                </a:solidFill>
                <a:effectLst/>
                <a:latin typeface="+mn-lt"/>
                <a:ea typeface="Adobe Gothic Std B" panose="020B0800000000000000" pitchFamily="34" charset="-128"/>
                <a:cs typeface="+mj-cs"/>
              </a:defRPr>
            </a:lvl1pPr>
          </a:lstStyle>
          <a:p>
            <a:r>
              <a:rPr lang="el-GR"/>
              <a:t>Στυλ κύριου τίτλου</a:t>
            </a:r>
          </a:p>
        </p:txBody>
      </p:sp>
      <p:sp>
        <p:nvSpPr>
          <p:cNvPr id="3" name="Θέση περιεχομένου 2">
            <a:extLst>
              <a:ext uri="{FF2B5EF4-FFF2-40B4-BE49-F238E27FC236}">
                <a16:creationId xmlns:a16="http://schemas.microsoft.com/office/drawing/2014/main" id="{A4A2ACF4-3ABE-4CDD-AD36-30AD91F1B033}"/>
              </a:ext>
            </a:extLst>
          </p:cNvPr>
          <p:cNvSpPr>
            <a:spLocks noGrp="1"/>
          </p:cNvSpPr>
          <p:nvPr>
            <p:ph idx="1"/>
          </p:nvPr>
        </p:nvSpPr>
        <p:spPr>
          <a:xfrm>
            <a:off x="557999" y="1799999"/>
            <a:ext cx="5852132" cy="4865977"/>
          </a:xfrm>
        </p:spPr>
        <p:txBody>
          <a:bodyPr/>
          <a:lstStyle>
            <a:lvl1pPr>
              <a:buClr>
                <a:srgbClr val="80C141"/>
              </a:buClr>
              <a:defRPr sz="2400"/>
            </a:lvl1pPr>
            <a:lvl2pPr>
              <a:buClr>
                <a:srgbClr val="80C141"/>
              </a:buClr>
              <a:defRPr/>
            </a:lvl2pPr>
            <a:lvl3pPr>
              <a:buClr>
                <a:srgbClr val="80C141"/>
              </a:buClr>
              <a:defRPr/>
            </a:lvl3pPr>
            <a:lvl4pPr>
              <a:buClr>
                <a:srgbClr val="80C141"/>
              </a:buClr>
              <a:defRPr/>
            </a:lvl4pPr>
            <a:lvl5pPr>
              <a:buClr>
                <a:srgbClr val="80C141"/>
              </a:buClr>
              <a:defRPr/>
            </a:lvl5pPr>
          </a:lstStyle>
          <a:p>
            <a:pPr lvl="0"/>
            <a:r>
              <a:rPr lang="el-GR" dirty="0"/>
              <a:t>Επεξεργασία στυλ υποδείγματος κειμένου</a:t>
            </a:r>
          </a:p>
          <a:p>
            <a:pPr lvl="1"/>
            <a:r>
              <a:rPr lang="el-GR" dirty="0"/>
              <a:t>Δεύτερου επιπέδου</a:t>
            </a:r>
          </a:p>
          <a:p>
            <a:pPr lvl="2"/>
            <a:r>
              <a:rPr lang="el-GR" dirty="0"/>
              <a:t>Τρίτου επιπέδου</a:t>
            </a:r>
          </a:p>
          <a:p>
            <a:pPr lvl="3"/>
            <a:r>
              <a:rPr lang="el-GR" dirty="0"/>
              <a:t>Τέταρτου επιπέδου</a:t>
            </a:r>
          </a:p>
          <a:p>
            <a:pPr lvl="4"/>
            <a:r>
              <a:rPr lang="el-GR" dirty="0"/>
              <a:t>Πέμπτου επιπέδου</a:t>
            </a:r>
          </a:p>
        </p:txBody>
      </p:sp>
      <p:sp>
        <p:nvSpPr>
          <p:cNvPr id="11" name="TextBox 12">
            <a:extLst>
              <a:ext uri="{FF2B5EF4-FFF2-40B4-BE49-F238E27FC236}">
                <a16:creationId xmlns:a16="http://schemas.microsoft.com/office/drawing/2014/main" id="{2B11A1E7-A92D-4ADD-A414-173299287A7B}"/>
              </a:ext>
            </a:extLst>
          </p:cNvPr>
          <p:cNvSpPr txBox="1">
            <a:spLocks noChangeArrowheads="1"/>
          </p:cNvSpPr>
          <p:nvPr userDrawn="1"/>
        </p:nvSpPr>
        <p:spPr bwMode="auto">
          <a:xfrm>
            <a:off x="0" y="98623"/>
            <a:ext cx="8709225" cy="318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1pPr>
            <a:lvl2pPr marL="742950" indent="-28575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2pPr>
            <a:lvl3pPr marL="11430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3pPr>
            <a:lvl4pPr marL="16002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4pPr>
            <a:lvl5pPr marL="20574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9pPr>
          </a:lstStyle>
          <a:p>
            <a:pPr algn="l" eaLnBrk="1" hangingPunct="1">
              <a:lnSpc>
                <a:spcPct val="80000"/>
              </a:lnSpc>
              <a:buClr>
                <a:schemeClr val="bg1"/>
              </a:buClr>
              <a:buSzPct val="140000"/>
            </a:pPr>
            <a:r>
              <a:rPr lang="el-GR" altLang="el-GR" sz="1800" kern="1200" dirty="0">
                <a:solidFill>
                  <a:srgbClr val="1A7EBA"/>
                </a:solidFill>
                <a:latin typeface="Abadi Extra Light" panose="020B0204020104020204" pitchFamily="34" charset="0"/>
                <a:ea typeface="MS PGothic" panose="020B0600070205080204" pitchFamily="34" charset="-128"/>
                <a:cs typeface="+mn-cs"/>
                <a:sym typeface="Arial" panose="020B0604020202020204" pitchFamily="34" charset="0"/>
              </a:rPr>
              <a:t>Οδηγός </a:t>
            </a:r>
            <a:r>
              <a:rPr lang="el-GR" altLang="el-GR" sz="1800" kern="1200" dirty="0">
                <a:solidFill>
                  <a:schemeClr val="tx1">
                    <a:lumMod val="50000"/>
                    <a:lumOff val="50000"/>
                  </a:schemeClr>
                </a:solidFill>
                <a:latin typeface="Abadi Extra Light" panose="020B0204020104020204" pitchFamily="34" charset="0"/>
                <a:ea typeface="MS PGothic" panose="020B0600070205080204" pitchFamily="34" charset="-128"/>
                <a:cs typeface="+mn-cs"/>
                <a:sym typeface="Arial" panose="020B0604020202020204" pitchFamily="34" charset="0"/>
              </a:rPr>
              <a:t>Πώς να χρησιμοποιήσετε την η-πλατφόρμα  </a:t>
            </a:r>
            <a:r>
              <a:rPr lang="en-US" altLang="el-GR" sz="1800" kern="1200" dirty="0">
                <a:solidFill>
                  <a:schemeClr val="tx1">
                    <a:lumMod val="50000"/>
                    <a:lumOff val="50000"/>
                  </a:schemeClr>
                </a:solidFill>
                <a:latin typeface="Abadi Extra Light" panose="020B0204020104020204" pitchFamily="34" charset="0"/>
                <a:ea typeface="MS PGothic" panose="020B0600070205080204" pitchFamily="34" charset="-128"/>
                <a:cs typeface="+mn-cs"/>
                <a:sym typeface="Arial" panose="020B0604020202020204" pitchFamily="34" charset="0"/>
              </a:rPr>
              <a:t> </a:t>
            </a:r>
          </a:p>
        </p:txBody>
      </p:sp>
      <p:pic>
        <p:nvPicPr>
          <p:cNvPr id="5" name="Picture 2" descr="The European Heart Project">
            <a:extLst>
              <a:ext uri="{FF2B5EF4-FFF2-40B4-BE49-F238E27FC236}">
                <a16:creationId xmlns:a16="http://schemas.microsoft.com/office/drawing/2014/main" id="{C89FB7EA-8680-F101-E39F-F4C91B9E56C5}"/>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53712"/>
          <a:stretch/>
        </p:blipFill>
        <p:spPr bwMode="auto">
          <a:xfrm>
            <a:off x="36276" y="6260792"/>
            <a:ext cx="842612" cy="57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79864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Unit slide with 2 columns">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A508F4D-74CD-4DC9-8CC6-A32508E7E132}"/>
              </a:ext>
            </a:extLst>
          </p:cNvPr>
          <p:cNvSpPr>
            <a:spLocks noGrp="1"/>
          </p:cNvSpPr>
          <p:nvPr>
            <p:ph type="title"/>
          </p:nvPr>
        </p:nvSpPr>
        <p:spPr>
          <a:xfrm>
            <a:off x="558000" y="1080000"/>
            <a:ext cx="11396576" cy="599188"/>
          </a:xfrm>
        </p:spPr>
        <p:txBody>
          <a:bodyPr>
            <a:normAutofit/>
          </a:bodyPr>
          <a:lstStyle>
            <a:lvl1pPr>
              <a:defRPr lang="el-GR" sz="2800" b="1" kern="1200" dirty="0">
                <a:solidFill>
                  <a:srgbClr val="1A7EBA"/>
                </a:solidFill>
                <a:effectLst/>
                <a:latin typeface="+mn-lt"/>
                <a:ea typeface="Adobe Gothic Std B" panose="020B0800000000000000" pitchFamily="34" charset="-128"/>
                <a:cs typeface="+mj-cs"/>
              </a:defRPr>
            </a:lvl1pPr>
          </a:lstStyle>
          <a:p>
            <a:r>
              <a:rPr lang="el-GR" dirty="0"/>
              <a:t>Στυλ κύριου τίτλου</a:t>
            </a:r>
          </a:p>
        </p:txBody>
      </p:sp>
      <p:sp>
        <p:nvSpPr>
          <p:cNvPr id="3" name="Θέση περιεχομένου 2">
            <a:extLst>
              <a:ext uri="{FF2B5EF4-FFF2-40B4-BE49-F238E27FC236}">
                <a16:creationId xmlns:a16="http://schemas.microsoft.com/office/drawing/2014/main" id="{E983499B-D787-4204-9DCD-5D794F92BB3F}"/>
              </a:ext>
            </a:extLst>
          </p:cNvPr>
          <p:cNvSpPr>
            <a:spLocks noGrp="1"/>
          </p:cNvSpPr>
          <p:nvPr>
            <p:ph sz="half" idx="1"/>
          </p:nvPr>
        </p:nvSpPr>
        <p:spPr>
          <a:xfrm>
            <a:off x="557999" y="1800000"/>
            <a:ext cx="5409663" cy="489340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a:extLst>
              <a:ext uri="{FF2B5EF4-FFF2-40B4-BE49-F238E27FC236}">
                <a16:creationId xmlns:a16="http://schemas.microsoft.com/office/drawing/2014/main" id="{CCB6C04F-453F-4B55-9704-E13D0B2BC950}"/>
              </a:ext>
            </a:extLst>
          </p:cNvPr>
          <p:cNvSpPr>
            <a:spLocks noGrp="1"/>
          </p:cNvSpPr>
          <p:nvPr>
            <p:ph sz="half" idx="2"/>
          </p:nvPr>
        </p:nvSpPr>
        <p:spPr>
          <a:xfrm>
            <a:off x="6172199" y="1800000"/>
            <a:ext cx="5782377" cy="489340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pic>
        <p:nvPicPr>
          <p:cNvPr id="5" name="Picture 2" descr="The European Heart Project">
            <a:extLst>
              <a:ext uri="{FF2B5EF4-FFF2-40B4-BE49-F238E27FC236}">
                <a16:creationId xmlns:a16="http://schemas.microsoft.com/office/drawing/2014/main" id="{2C8890F4-BCEF-7A31-F11E-32AF9EE1F144}"/>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53712"/>
          <a:stretch/>
        </p:blipFill>
        <p:spPr bwMode="auto">
          <a:xfrm>
            <a:off x="36276" y="6260792"/>
            <a:ext cx="842612" cy="57307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12">
            <a:extLst>
              <a:ext uri="{FF2B5EF4-FFF2-40B4-BE49-F238E27FC236}">
                <a16:creationId xmlns:a16="http://schemas.microsoft.com/office/drawing/2014/main" id="{44D30303-A159-471B-AD7E-8245414872CE}"/>
              </a:ext>
            </a:extLst>
          </p:cNvPr>
          <p:cNvSpPr txBox="1">
            <a:spLocks noChangeArrowheads="1"/>
          </p:cNvSpPr>
          <p:nvPr userDrawn="1"/>
        </p:nvSpPr>
        <p:spPr bwMode="auto">
          <a:xfrm>
            <a:off x="0" y="98623"/>
            <a:ext cx="8709225" cy="318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1pPr>
            <a:lvl2pPr marL="742950" indent="-28575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2pPr>
            <a:lvl3pPr marL="11430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3pPr>
            <a:lvl4pPr marL="16002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4pPr>
            <a:lvl5pPr marL="20574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9pPr>
          </a:lstStyle>
          <a:p>
            <a:pPr algn="l" eaLnBrk="1" hangingPunct="1">
              <a:lnSpc>
                <a:spcPct val="80000"/>
              </a:lnSpc>
              <a:buClr>
                <a:schemeClr val="bg1"/>
              </a:buClr>
              <a:buSzPct val="140000"/>
            </a:pPr>
            <a:r>
              <a:rPr lang="el-GR" altLang="el-GR" sz="1800" kern="1200" dirty="0">
                <a:solidFill>
                  <a:srgbClr val="1A7EBA"/>
                </a:solidFill>
                <a:latin typeface="Abadi Extra Light" panose="020B0204020104020204" pitchFamily="34" charset="0"/>
                <a:ea typeface="MS PGothic" panose="020B0600070205080204" pitchFamily="34" charset="-128"/>
                <a:cs typeface="+mn-cs"/>
                <a:sym typeface="Arial" panose="020B0604020202020204" pitchFamily="34" charset="0"/>
              </a:rPr>
              <a:t>Οδηγός </a:t>
            </a:r>
            <a:r>
              <a:rPr lang="el-GR" altLang="el-GR" sz="1800" kern="1200" dirty="0">
                <a:solidFill>
                  <a:schemeClr val="tx1">
                    <a:lumMod val="50000"/>
                    <a:lumOff val="50000"/>
                  </a:schemeClr>
                </a:solidFill>
                <a:latin typeface="Abadi Extra Light" panose="020B0204020104020204" pitchFamily="34" charset="0"/>
                <a:ea typeface="MS PGothic" panose="020B0600070205080204" pitchFamily="34" charset="-128"/>
                <a:cs typeface="+mn-cs"/>
                <a:sym typeface="Arial" panose="020B0604020202020204" pitchFamily="34" charset="0"/>
              </a:rPr>
              <a:t>Πώς να χρησιμοποιήσετε την η-πλατφόρμα  </a:t>
            </a:r>
            <a:r>
              <a:rPr lang="en-US" altLang="el-GR" sz="1800" kern="1200" dirty="0">
                <a:solidFill>
                  <a:schemeClr val="tx1">
                    <a:lumMod val="50000"/>
                    <a:lumOff val="50000"/>
                  </a:schemeClr>
                </a:solidFill>
                <a:latin typeface="Abadi Extra Light" panose="020B0204020104020204" pitchFamily="34" charset="0"/>
                <a:ea typeface="MS PGothic" panose="020B0600070205080204" pitchFamily="34" charset="-128"/>
                <a:cs typeface="+mn-cs"/>
                <a:sym typeface="Arial" panose="020B0604020202020204" pitchFamily="34" charset="0"/>
              </a:rPr>
              <a:t> </a:t>
            </a:r>
          </a:p>
        </p:txBody>
      </p:sp>
    </p:spTree>
    <p:extLst>
      <p:ext uri="{BB962C8B-B14F-4D97-AF65-F5344CB8AC3E}">
        <p14:creationId xmlns:p14="http://schemas.microsoft.com/office/powerpoint/2010/main" val="25157419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Submodule other slide 1 column">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2E2F149-5B82-4AC0-9047-B6440DBA3BCD}"/>
              </a:ext>
            </a:extLst>
          </p:cNvPr>
          <p:cNvSpPr>
            <a:spLocks noGrp="1"/>
          </p:cNvSpPr>
          <p:nvPr>
            <p:ph type="title"/>
          </p:nvPr>
        </p:nvSpPr>
        <p:spPr>
          <a:xfrm>
            <a:off x="558000" y="1080000"/>
            <a:ext cx="11059692" cy="728162"/>
          </a:xfrm>
        </p:spPr>
        <p:txBody>
          <a:bodyPr>
            <a:normAutofit/>
          </a:bodyPr>
          <a:lstStyle>
            <a:lvl1pPr>
              <a:defRPr lang="el-GR" sz="2400" b="1" kern="1200" dirty="0">
                <a:solidFill>
                  <a:srgbClr val="1A7EBA"/>
                </a:solidFill>
                <a:effectLst/>
                <a:latin typeface="+mn-lt"/>
                <a:ea typeface="Adobe Gothic Std B" panose="020B0800000000000000" pitchFamily="34" charset="-128"/>
                <a:cs typeface="+mj-cs"/>
              </a:defRPr>
            </a:lvl1pPr>
          </a:lstStyle>
          <a:p>
            <a:r>
              <a:rPr lang="el-GR" dirty="0"/>
              <a:t>Στυλ κύριου τίτλου</a:t>
            </a:r>
          </a:p>
        </p:txBody>
      </p:sp>
      <p:sp>
        <p:nvSpPr>
          <p:cNvPr id="3" name="Θέση περιεχομένου 2">
            <a:extLst>
              <a:ext uri="{FF2B5EF4-FFF2-40B4-BE49-F238E27FC236}">
                <a16:creationId xmlns:a16="http://schemas.microsoft.com/office/drawing/2014/main" id="{A4A2ACF4-3ABE-4CDD-AD36-30AD91F1B033}"/>
              </a:ext>
            </a:extLst>
          </p:cNvPr>
          <p:cNvSpPr>
            <a:spLocks noGrp="1"/>
          </p:cNvSpPr>
          <p:nvPr>
            <p:ph idx="1"/>
          </p:nvPr>
        </p:nvSpPr>
        <p:spPr>
          <a:xfrm>
            <a:off x="557999" y="2459736"/>
            <a:ext cx="11059693" cy="3941326"/>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pic>
        <p:nvPicPr>
          <p:cNvPr id="4" name="Picture 2" descr="The European Heart Project">
            <a:extLst>
              <a:ext uri="{FF2B5EF4-FFF2-40B4-BE49-F238E27FC236}">
                <a16:creationId xmlns:a16="http://schemas.microsoft.com/office/drawing/2014/main" id="{A0EF2489-8D42-8DC9-806A-1B36FCD683FB}"/>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53712"/>
          <a:stretch/>
        </p:blipFill>
        <p:spPr bwMode="auto">
          <a:xfrm>
            <a:off x="36276" y="6260792"/>
            <a:ext cx="842612" cy="57307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12">
            <a:extLst>
              <a:ext uri="{FF2B5EF4-FFF2-40B4-BE49-F238E27FC236}">
                <a16:creationId xmlns:a16="http://schemas.microsoft.com/office/drawing/2014/main" id="{875D7DA9-CC95-6A5D-1F13-50E8AB5C61CA}"/>
              </a:ext>
            </a:extLst>
          </p:cNvPr>
          <p:cNvSpPr txBox="1">
            <a:spLocks noChangeArrowheads="1"/>
          </p:cNvSpPr>
          <p:nvPr userDrawn="1"/>
        </p:nvSpPr>
        <p:spPr bwMode="auto">
          <a:xfrm>
            <a:off x="0" y="98623"/>
            <a:ext cx="8709225" cy="318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1pPr>
            <a:lvl2pPr marL="742950" indent="-28575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2pPr>
            <a:lvl3pPr marL="11430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3pPr>
            <a:lvl4pPr marL="16002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4pPr>
            <a:lvl5pPr marL="20574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9pPr>
          </a:lstStyle>
          <a:p>
            <a:pPr algn="l" eaLnBrk="1" hangingPunct="1">
              <a:lnSpc>
                <a:spcPct val="80000"/>
              </a:lnSpc>
              <a:buClr>
                <a:schemeClr val="bg1"/>
              </a:buClr>
              <a:buSzPct val="140000"/>
            </a:pPr>
            <a:r>
              <a:rPr lang="el-GR" altLang="el-GR" sz="1800" kern="1200" dirty="0">
                <a:solidFill>
                  <a:srgbClr val="1A7EBA"/>
                </a:solidFill>
                <a:latin typeface="Abadi Extra Light" panose="020B0204020104020204" pitchFamily="34" charset="0"/>
                <a:ea typeface="MS PGothic" panose="020B0600070205080204" pitchFamily="34" charset="-128"/>
                <a:cs typeface="+mn-cs"/>
                <a:sym typeface="Arial" panose="020B0604020202020204" pitchFamily="34" charset="0"/>
              </a:rPr>
              <a:t>Οδηγός </a:t>
            </a:r>
            <a:r>
              <a:rPr lang="el-GR" altLang="el-GR" sz="1800" kern="1200" dirty="0">
                <a:solidFill>
                  <a:schemeClr val="tx1">
                    <a:lumMod val="50000"/>
                    <a:lumOff val="50000"/>
                  </a:schemeClr>
                </a:solidFill>
                <a:latin typeface="Abadi Extra Light" panose="020B0204020104020204" pitchFamily="34" charset="0"/>
                <a:ea typeface="MS PGothic" panose="020B0600070205080204" pitchFamily="34" charset="-128"/>
                <a:cs typeface="+mn-cs"/>
                <a:sym typeface="Arial" panose="020B0604020202020204" pitchFamily="34" charset="0"/>
              </a:rPr>
              <a:t>Πώς να χρησιμοποιήσετε την η-πλατφόρμα  </a:t>
            </a:r>
            <a:r>
              <a:rPr lang="en-US" altLang="el-GR" sz="1800" kern="1200" dirty="0">
                <a:solidFill>
                  <a:schemeClr val="tx1">
                    <a:lumMod val="50000"/>
                    <a:lumOff val="50000"/>
                  </a:schemeClr>
                </a:solidFill>
                <a:latin typeface="Abadi Extra Light" panose="020B0204020104020204" pitchFamily="34" charset="0"/>
                <a:ea typeface="MS PGothic" panose="020B0600070205080204" pitchFamily="34" charset="-128"/>
                <a:cs typeface="+mn-cs"/>
                <a:sym typeface="Arial" panose="020B0604020202020204" pitchFamily="34" charset="0"/>
              </a:rPr>
              <a:t> </a:t>
            </a:r>
          </a:p>
        </p:txBody>
      </p:sp>
    </p:spTree>
    <p:extLst>
      <p:ext uri="{BB962C8B-B14F-4D97-AF65-F5344CB8AC3E}">
        <p14:creationId xmlns:p14="http://schemas.microsoft.com/office/powerpoint/2010/main" val="23368665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B46BB58A-A75B-4A0C-BE6F-D0731393F4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Στυλ κύριου τίτλου</a:t>
            </a:r>
          </a:p>
        </p:txBody>
      </p:sp>
      <p:sp>
        <p:nvSpPr>
          <p:cNvPr id="3" name="Θέση κειμένου 2">
            <a:extLst>
              <a:ext uri="{FF2B5EF4-FFF2-40B4-BE49-F238E27FC236}">
                <a16:creationId xmlns:a16="http://schemas.microsoft.com/office/drawing/2014/main" id="{25648635-3CA0-4F1E-817C-A6E98ACC2516}"/>
              </a:ext>
            </a:extLst>
          </p:cNvPr>
          <p:cNvSpPr>
            <a:spLocks noGrp="1"/>
          </p:cNvSpPr>
          <p:nvPr>
            <p:ph type="body" idx="1"/>
          </p:nvPr>
        </p:nvSpPr>
        <p:spPr>
          <a:xfrm>
            <a:off x="838200" y="1825624"/>
            <a:ext cx="10515600" cy="4530725"/>
          </a:xfrm>
          <a:prstGeom prst="rect">
            <a:avLst/>
          </a:prstGeom>
        </p:spPr>
        <p:txBody>
          <a:bodyPr vert="horz" lIns="91440" tIns="45720" rIns="91440" bIns="45720" rtlCol="0">
            <a:normAutofit/>
          </a:bodyPr>
          <a:lstStyle/>
          <a:p>
            <a:pPr lvl="0"/>
            <a:r>
              <a:rPr lang="el-GR" dirty="0"/>
              <a:t>Επεξεργασία στυλ υποδείγματος κειμένου</a:t>
            </a:r>
          </a:p>
          <a:p>
            <a:pPr lvl="1"/>
            <a:r>
              <a:rPr lang="el-GR" dirty="0"/>
              <a:t>Δεύτερου επιπέδου</a:t>
            </a:r>
          </a:p>
          <a:p>
            <a:pPr lvl="2"/>
            <a:r>
              <a:rPr lang="el-GR" dirty="0"/>
              <a:t>Τρίτου επιπέδου</a:t>
            </a:r>
          </a:p>
          <a:p>
            <a:pPr lvl="3"/>
            <a:r>
              <a:rPr lang="el-GR" dirty="0"/>
              <a:t>Τέταρτου επιπέδου</a:t>
            </a:r>
          </a:p>
          <a:p>
            <a:pPr lvl="4"/>
            <a:r>
              <a:rPr lang="el-GR" dirty="0"/>
              <a:t>Πέμπτου επιπέδου</a:t>
            </a:r>
          </a:p>
        </p:txBody>
      </p:sp>
      <p:sp>
        <p:nvSpPr>
          <p:cNvPr id="4" name="Θέση ημερομηνίας 3">
            <a:extLst>
              <a:ext uri="{FF2B5EF4-FFF2-40B4-BE49-F238E27FC236}">
                <a16:creationId xmlns:a16="http://schemas.microsoft.com/office/drawing/2014/main" id="{E95B5D2D-F1A2-4F99-B9AD-6FD2B8D1E7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F040FA-9906-4CC1-BC45-485E7EF45242}" type="datetimeFigureOut">
              <a:rPr lang="el-GR" smtClean="0"/>
              <a:t>25/7/2023</a:t>
            </a:fld>
            <a:endParaRPr lang="el-GR"/>
          </a:p>
        </p:txBody>
      </p:sp>
      <p:sp>
        <p:nvSpPr>
          <p:cNvPr id="5" name="Θέση υποσέλιδου 4">
            <a:extLst>
              <a:ext uri="{FF2B5EF4-FFF2-40B4-BE49-F238E27FC236}">
                <a16:creationId xmlns:a16="http://schemas.microsoft.com/office/drawing/2014/main" id="{9903A71A-FD73-44B7-9409-E37DDE72B6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406CDE5E-65B0-4D9D-8085-7599318DCE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1572DE-A66B-47C0-8B9C-780E58F2F0B4}" type="slidenum">
              <a:rPr lang="el-GR" smtClean="0"/>
              <a:t>‹#›</a:t>
            </a:fld>
            <a:endParaRPr lang="el-GR"/>
          </a:p>
        </p:txBody>
      </p:sp>
    </p:spTree>
    <p:extLst>
      <p:ext uri="{BB962C8B-B14F-4D97-AF65-F5344CB8AC3E}">
        <p14:creationId xmlns:p14="http://schemas.microsoft.com/office/powerpoint/2010/main" val="14689230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2" r:id="rId4"/>
    <p:sldLayoutId id="2147483661" r:id="rId5"/>
    <p:sldLayoutId id="2147483665" r:id="rId6"/>
    <p:sldLayoutId id="2147483666" r:id="rId7"/>
  </p:sldLayoutIdLst>
  <p:txStyles>
    <p:titleStyle>
      <a:lvl1pPr algn="l" defTabSz="914400" rtl="0" eaLnBrk="1" latinLnBrk="0" hangingPunct="1">
        <a:lnSpc>
          <a:spcPct val="90000"/>
        </a:lnSpc>
        <a:spcBef>
          <a:spcPct val="0"/>
        </a:spcBef>
        <a:buNone/>
        <a:defRPr sz="4400" b="1" kern="1200">
          <a:solidFill>
            <a:srgbClr val="1A7EBA"/>
          </a:solidFill>
          <a:effectLst/>
          <a:latin typeface="+mn-lt"/>
          <a:ea typeface="+mj-ea"/>
          <a:cs typeface="+mj-cs"/>
        </a:defRPr>
      </a:lvl1pPr>
    </p:titleStyle>
    <p:bodyStyle>
      <a:lvl1pPr marL="228600" indent="-228600" algn="l" defTabSz="914400" rtl="0" eaLnBrk="1" latinLnBrk="0" hangingPunct="1">
        <a:lnSpc>
          <a:spcPct val="100000"/>
        </a:lnSpc>
        <a:spcBef>
          <a:spcPts val="600"/>
        </a:spcBef>
        <a:spcAft>
          <a:spcPts val="600"/>
        </a:spcAft>
        <a:buClr>
          <a:srgbClr val="80C141"/>
        </a:buClr>
        <a:buFont typeface="Wingdings" panose="05000000000000000000" pitchFamily="2"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600"/>
        </a:spcBef>
        <a:spcAft>
          <a:spcPts val="600"/>
        </a:spcAft>
        <a:buClr>
          <a:srgbClr val="80C141"/>
        </a:buClr>
        <a:buSzPct val="120000"/>
        <a:buFont typeface="Wingdings" panose="05000000000000000000" pitchFamily="2" charset="2"/>
        <a:buChar char="§"/>
        <a:defRPr sz="2200" kern="1200">
          <a:solidFill>
            <a:schemeClr val="tx1"/>
          </a:solidFill>
          <a:latin typeface="+mn-lt"/>
          <a:ea typeface="+mn-ea"/>
          <a:cs typeface="+mn-cs"/>
        </a:defRPr>
      </a:lvl2pPr>
      <a:lvl3pPr marL="1143000" indent="-228600" algn="l" defTabSz="914400" rtl="0" eaLnBrk="1" latinLnBrk="0" hangingPunct="1">
        <a:lnSpc>
          <a:spcPct val="100000"/>
        </a:lnSpc>
        <a:spcBef>
          <a:spcPts val="600"/>
        </a:spcBef>
        <a:spcAft>
          <a:spcPts val="600"/>
        </a:spcAft>
        <a:buClr>
          <a:srgbClr val="80C14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spcAft>
          <a:spcPts val="600"/>
        </a:spcAft>
        <a:buClr>
          <a:srgbClr val="80C141"/>
        </a:buClr>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spcAft>
          <a:spcPts val="600"/>
        </a:spcAft>
        <a:buClr>
          <a:srgbClr val="80C141"/>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image" Target="../media/image7.png"/><Relationship Id="rId1" Type="http://schemas.openxmlformats.org/officeDocument/2006/relationships/slideLayout" Target="../slideLayouts/slideLayout3.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4.svg"/></Relationships>
</file>

<file path=ppt/slides/_rels/slide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training.european-heart.eu/card/Topic-01-EL/" TargetMode="Externa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hyperlink" Target="http://www.european-heart.eu/" TargetMode="External"/><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5.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4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5.png"/><Relationship Id="rId2" Type="http://schemas.openxmlformats.org/officeDocument/2006/relationships/hyperlink" Target="https://training.european-heart.eu/card/Search-EL" TargetMode="External"/><Relationship Id="rId1" Type="http://schemas.openxmlformats.org/officeDocument/2006/relationships/slideLayout" Target="../slideLayouts/slideLayout5.xml"/><Relationship Id="rId6" Type="http://schemas.openxmlformats.org/officeDocument/2006/relationships/hyperlink" Target="https://www.youtube.com/watch?v=JjK-DF2wpMY&amp;t=1s" TargetMode="External"/><Relationship Id="rId5" Type="http://schemas.openxmlformats.org/officeDocument/2006/relationships/image" Target="../media/image64.png"/><Relationship Id="rId4" Type="http://schemas.openxmlformats.org/officeDocument/2006/relationships/image" Target="../media/image63.png"/></Relationships>
</file>

<file path=ppt/slides/_rels/slide4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3.xml"/><Relationship Id="rId4" Type="http://schemas.openxmlformats.org/officeDocument/2006/relationships/image" Target="../media/image70.png"/></Relationships>
</file>

<file path=ppt/slides/_rels/slide4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3.xml"/><Relationship Id="rId4" Type="http://schemas.openxmlformats.org/officeDocument/2006/relationships/image" Target="../media/image73.png"/></Relationships>
</file>

<file path=ppt/slides/_rels/slide5.xml.rels><?xml version="1.0" encoding="UTF-8" standalone="yes"?>
<Relationships xmlns="http://schemas.openxmlformats.org/package/2006/relationships"><Relationship Id="rId3" Type="http://schemas.openxmlformats.org/officeDocument/2006/relationships/hyperlink" Target="https://training.european-heart.eu/" TargetMode="External"/><Relationship Id="rId2" Type="http://schemas.openxmlformats.org/officeDocument/2006/relationships/image" Target="../media/image16.png"/><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5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hyperlink" Target="https://european-heart.eu/partners/" TargetMode="External"/><Relationship Id="rId2" Type="http://schemas.openxmlformats.org/officeDocument/2006/relationships/hyperlink" Target="https://mig-dhl.eu/partners/" TargetMode="External"/><Relationship Id="rId1" Type="http://schemas.openxmlformats.org/officeDocument/2006/relationships/slideLayout" Target="../slideLayouts/slideLayout5.xml"/><Relationship Id="rId4" Type="http://schemas.openxmlformats.org/officeDocument/2006/relationships/image" Target="../media/image76.png"/></Relationships>
</file>

<file path=ppt/slides/_rels/slide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7.emf"/><Relationship Id="rId5" Type="http://schemas.openxmlformats.org/officeDocument/2006/relationships/image" Target="../media/image2.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Γραφικό 1" descr="Πυξίδα χάρτη περίγραμμα">
            <a:extLst>
              <a:ext uri="{FF2B5EF4-FFF2-40B4-BE49-F238E27FC236}">
                <a16:creationId xmlns:a16="http://schemas.microsoft.com/office/drawing/2014/main" id="{07A02571-CC36-F1D1-2BC4-5655C2B3A43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2659" y="1167237"/>
            <a:ext cx="5556250" cy="5556250"/>
          </a:xfrm>
          <a:prstGeom prst="rect">
            <a:avLst/>
          </a:prstGeom>
        </p:spPr>
      </p:pic>
      <p:sp>
        <p:nvSpPr>
          <p:cNvPr id="24" name="Ορθογώνιο 23">
            <a:extLst>
              <a:ext uri="{FF2B5EF4-FFF2-40B4-BE49-F238E27FC236}">
                <a16:creationId xmlns:a16="http://schemas.microsoft.com/office/drawing/2014/main" id="{5580F265-BBC5-E893-032E-D9AFEAEE2B47}"/>
              </a:ext>
            </a:extLst>
          </p:cNvPr>
          <p:cNvSpPr/>
          <p:nvPr/>
        </p:nvSpPr>
        <p:spPr>
          <a:xfrm>
            <a:off x="-2082" y="6316337"/>
            <a:ext cx="12192000" cy="541663"/>
          </a:xfrm>
          <a:prstGeom prst="rect">
            <a:avLst/>
          </a:prstGeom>
          <a:solidFill>
            <a:srgbClr val="1A7E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bg1"/>
              </a:solidFill>
            </a:endParaRPr>
          </a:p>
        </p:txBody>
      </p:sp>
      <p:sp>
        <p:nvSpPr>
          <p:cNvPr id="6" name="Ορθογώνιο 5">
            <a:extLst>
              <a:ext uri="{FF2B5EF4-FFF2-40B4-BE49-F238E27FC236}">
                <a16:creationId xmlns:a16="http://schemas.microsoft.com/office/drawing/2014/main" id="{99B5BB9B-7AC6-4C0F-B87E-6D639D93ACC1}"/>
              </a:ext>
            </a:extLst>
          </p:cNvPr>
          <p:cNvSpPr/>
          <p:nvPr/>
        </p:nvSpPr>
        <p:spPr>
          <a:xfrm>
            <a:off x="1684020" y="6320495"/>
            <a:ext cx="6960100" cy="632422"/>
          </a:xfrm>
          <a:prstGeom prst="rect">
            <a:avLst/>
          </a:prstGeom>
        </p:spPr>
        <p:txBody>
          <a:bodyPr vert="horz" lIns="91440" tIns="45720" rIns="91440" bIns="45720" rtlCol="0" anchor="ctr">
            <a:normAutofit/>
          </a:bodyPr>
          <a:lstStyle/>
          <a:p>
            <a:pPr>
              <a:lnSpc>
                <a:spcPct val="90000"/>
              </a:lnSpc>
              <a:spcAft>
                <a:spcPts val="600"/>
              </a:spcAft>
            </a:pPr>
            <a:r>
              <a:rPr lang="el-GR" sz="900" dirty="0">
                <a:solidFill>
                  <a:schemeClr val="bg1"/>
                </a:solidFill>
                <a:latin typeface="+mj-lt"/>
              </a:rPr>
              <a:t>Η υποστήριξη της Ευρωπαϊκής Επιτροπής για την παραγωγή της παρούσας έκδοσης δεν συνιστά αποδοχή του περιεχομένου, το οποίο αντανακλά τις απόψεις μόνον των δημιουργών, και η Ευρωπαϊκή Επιτροπή δεν φέρει ουδεμία ευθύνη για οποιαδήποτε χρήση των πληροφοριών που εμπεριέχονται σε αυτό. </a:t>
            </a:r>
            <a:endParaRPr lang="en-US" sz="900" dirty="0">
              <a:solidFill>
                <a:schemeClr val="bg1"/>
              </a:solidFill>
              <a:latin typeface="+mj-lt"/>
            </a:endParaRPr>
          </a:p>
        </p:txBody>
      </p:sp>
      <p:pic>
        <p:nvPicPr>
          <p:cNvPr id="20" name="Picture 2">
            <a:extLst>
              <a:ext uri="{FF2B5EF4-FFF2-40B4-BE49-F238E27FC236}">
                <a16:creationId xmlns:a16="http://schemas.microsoft.com/office/drawing/2014/main" id="{6FA3D9BA-D9C2-4B14-B688-6DE4E84920ED}"/>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0744526" y="6340495"/>
            <a:ext cx="1406013" cy="49210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3" descr="C:\Users\Georgia-Work\AppData\Roaming\Skype\georgia.aristidou\media_messaging\media_cache\^DD49E969C8C275A0BF0095F3F01442BBA23C6B6D6D2A977CE4^pimgpsh_fullsize_distr.jpg">
            <a:extLst>
              <a:ext uri="{FF2B5EF4-FFF2-40B4-BE49-F238E27FC236}">
                <a16:creationId xmlns:a16="http://schemas.microsoft.com/office/drawing/2014/main" id="{64BF5433-A2FE-301E-4F65-F61F2EF90D4B}"/>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6371295"/>
            <a:ext cx="1684020" cy="495300"/>
          </a:xfrm>
          <a:prstGeom prst="rect">
            <a:avLst/>
          </a:prstGeom>
          <a:noFill/>
          <a:ln>
            <a:noFill/>
          </a:ln>
        </p:spPr>
      </p:pic>
      <p:pic>
        <p:nvPicPr>
          <p:cNvPr id="1026" name="Picture 2" descr="The European Heart Project">
            <a:extLst>
              <a:ext uri="{FF2B5EF4-FFF2-40B4-BE49-F238E27FC236}">
                <a16:creationId xmlns:a16="http://schemas.microsoft.com/office/drawing/2014/main" id="{E0F1F732-CF14-2689-0858-F3540BE1FA8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1177" y="515569"/>
            <a:ext cx="4140012" cy="1303337"/>
          </a:xfrm>
          <a:prstGeom prst="rect">
            <a:avLst/>
          </a:prstGeom>
          <a:noFill/>
          <a:extLst>
            <a:ext uri="{909E8E84-426E-40DD-AFC4-6F175D3DCCD1}">
              <a14:hiddenFill xmlns:a14="http://schemas.microsoft.com/office/drawing/2010/main">
                <a:solidFill>
                  <a:srgbClr val="FFFFFF"/>
                </a:solidFill>
              </a14:hiddenFill>
            </a:ext>
          </a:extLst>
        </p:spPr>
      </p:pic>
      <p:sp>
        <p:nvSpPr>
          <p:cNvPr id="5" name="Τίτλος 3">
            <a:extLst>
              <a:ext uri="{FF2B5EF4-FFF2-40B4-BE49-F238E27FC236}">
                <a16:creationId xmlns:a16="http://schemas.microsoft.com/office/drawing/2014/main" id="{3811DAED-7483-42F0-A933-7484F0EF6AE2}"/>
              </a:ext>
            </a:extLst>
          </p:cNvPr>
          <p:cNvSpPr txBox="1">
            <a:spLocks/>
          </p:cNvSpPr>
          <p:nvPr/>
        </p:nvSpPr>
        <p:spPr>
          <a:xfrm>
            <a:off x="241177" y="2985306"/>
            <a:ext cx="6531098" cy="20157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E3E98B"/>
                </a:solidFill>
                <a:effectLst>
                  <a:outerShdw blurRad="38100" dist="38100" dir="2700000" algn="tl">
                    <a:srgbClr val="000000">
                      <a:alpha val="43137"/>
                    </a:srgbClr>
                  </a:outerShdw>
                </a:effectLst>
                <a:latin typeface="Gill Sans MT" panose="020B0502020104020203" pitchFamily="34" charset="0"/>
                <a:ea typeface="+mj-ea"/>
                <a:cs typeface="+mj-cs"/>
              </a:defRPr>
            </a:lvl1pPr>
          </a:lstStyle>
          <a:p>
            <a:pPr>
              <a:spcAft>
                <a:spcPts val="600"/>
              </a:spcAft>
            </a:pPr>
            <a:r>
              <a:rPr lang="el-GR" sz="3600" b="1" dirty="0">
                <a:solidFill>
                  <a:srgbClr val="FA8420"/>
                </a:solidFill>
                <a:effectLst/>
                <a:latin typeface="+mj-lt"/>
              </a:rPr>
              <a:t>Οδηγός</a:t>
            </a:r>
            <a:br>
              <a:rPr lang="en-US" sz="3400" b="1" kern="1200" dirty="0">
                <a:solidFill>
                  <a:schemeClr val="tx1"/>
                </a:solidFill>
                <a:latin typeface="+mj-lt"/>
                <a:ea typeface="+mj-ea"/>
                <a:cs typeface="+mj-cs"/>
              </a:rPr>
            </a:br>
            <a:r>
              <a:rPr lang="el-GR" sz="3000" b="1" dirty="0">
                <a:solidFill>
                  <a:schemeClr val="tx1"/>
                </a:solidFill>
                <a:effectLst/>
                <a:latin typeface="+mj-lt"/>
              </a:rPr>
              <a:t>Πώς να χρησιμοποιήσετε την ηλεκτρονική πλατφόρμα και το υλικό της</a:t>
            </a:r>
            <a:endParaRPr lang="en-US" sz="3000" b="1" dirty="0">
              <a:solidFill>
                <a:schemeClr val="tx1"/>
              </a:solidFill>
              <a:effectLst/>
              <a:latin typeface="+mj-lt"/>
            </a:endParaRPr>
          </a:p>
          <a:p>
            <a:pPr>
              <a:spcAft>
                <a:spcPts val="600"/>
              </a:spcAft>
            </a:pPr>
            <a:endParaRPr lang="en-US" sz="3400" kern="1200" dirty="0">
              <a:solidFill>
                <a:schemeClr val="tx1"/>
              </a:solidFill>
              <a:effectLst/>
              <a:latin typeface="+mj-lt"/>
              <a:ea typeface="+mj-ea"/>
              <a:cs typeface="+mj-cs"/>
            </a:endParaRPr>
          </a:p>
        </p:txBody>
      </p:sp>
      <p:pic>
        <p:nvPicPr>
          <p:cNvPr id="7" name="Εικόνα 6">
            <a:extLst>
              <a:ext uri="{FF2B5EF4-FFF2-40B4-BE49-F238E27FC236}">
                <a16:creationId xmlns:a16="http://schemas.microsoft.com/office/drawing/2014/main" id="{42200113-1E4B-95B3-25ED-7C6DDB3E1619}"/>
              </a:ext>
            </a:extLst>
          </p:cNvPr>
          <p:cNvPicPr>
            <a:picLocks noChangeAspect="1"/>
          </p:cNvPicPr>
          <p:nvPr/>
        </p:nvPicPr>
        <p:blipFill>
          <a:blip r:embed="rId8"/>
          <a:stretch>
            <a:fillRect/>
          </a:stretch>
        </p:blipFill>
        <p:spPr>
          <a:xfrm>
            <a:off x="6938271" y="365967"/>
            <a:ext cx="4861070" cy="57058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290067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539B49C-F8D3-4522-3614-4E2183B3D26F}"/>
              </a:ext>
            </a:extLst>
          </p:cNvPr>
          <p:cNvSpPr>
            <a:spLocks noGrp="1"/>
          </p:cNvSpPr>
          <p:nvPr>
            <p:ph type="title"/>
          </p:nvPr>
        </p:nvSpPr>
        <p:spPr/>
        <p:txBody>
          <a:bodyPr/>
          <a:lstStyle/>
          <a:p>
            <a:r>
              <a:rPr lang="el-GR" dirty="0"/>
              <a:t>Ανοικτές Άδειες</a:t>
            </a:r>
            <a:endParaRPr lang="en-GB" dirty="0"/>
          </a:p>
        </p:txBody>
      </p:sp>
      <p:sp>
        <p:nvSpPr>
          <p:cNvPr id="10" name="TextBox 9">
            <a:extLst>
              <a:ext uri="{FF2B5EF4-FFF2-40B4-BE49-F238E27FC236}">
                <a16:creationId xmlns:a16="http://schemas.microsoft.com/office/drawing/2014/main" id="{A55FCDC6-A980-B985-8FFF-4E600B9955E7}"/>
              </a:ext>
            </a:extLst>
          </p:cNvPr>
          <p:cNvSpPr txBox="1"/>
          <p:nvPr/>
        </p:nvSpPr>
        <p:spPr>
          <a:xfrm>
            <a:off x="1687033" y="6532661"/>
            <a:ext cx="2266967" cy="307777"/>
          </a:xfrm>
          <a:prstGeom prst="rect">
            <a:avLst/>
          </a:prstGeom>
          <a:noFill/>
        </p:spPr>
        <p:txBody>
          <a:bodyPr wrap="none" rtlCol="0">
            <a:spAutoFit/>
          </a:bodyPr>
          <a:lstStyle/>
          <a:p>
            <a:r>
              <a:rPr lang="en-US" sz="700" dirty="0">
                <a:solidFill>
                  <a:schemeClr val="bg1">
                    <a:lumMod val="50000"/>
                  </a:schemeClr>
                </a:solidFill>
              </a:rPr>
              <a:t>Picture: Photo taken by Pantelis Balaouras, CC-BY-NC-SA.</a:t>
            </a:r>
          </a:p>
          <a:p>
            <a:r>
              <a:rPr lang="en-US" sz="700" dirty="0">
                <a:solidFill>
                  <a:schemeClr val="bg1">
                    <a:lumMod val="50000"/>
                  </a:schemeClr>
                </a:solidFill>
              </a:rPr>
              <a:t>Graffiti by Dream Victim.</a:t>
            </a:r>
            <a:endParaRPr lang="en-GB" sz="700" dirty="0">
              <a:solidFill>
                <a:schemeClr val="bg1">
                  <a:lumMod val="50000"/>
                </a:schemeClr>
              </a:solidFill>
            </a:endParaRPr>
          </a:p>
        </p:txBody>
      </p:sp>
      <p:pic>
        <p:nvPicPr>
          <p:cNvPr id="15" name="Εικόνα 14" descr="Εικόνα που περιέχει κείμενο&#10;&#10;Περιγραφή που δημιουργήθηκε αυτόματα">
            <a:extLst>
              <a:ext uri="{FF2B5EF4-FFF2-40B4-BE49-F238E27FC236}">
                <a16:creationId xmlns:a16="http://schemas.microsoft.com/office/drawing/2014/main" id="{CF5D4C2B-08C7-B897-DF0A-8121430CA5EF}"/>
              </a:ext>
            </a:extLst>
          </p:cNvPr>
          <p:cNvPicPr>
            <a:picLocks noChangeAspect="1"/>
          </p:cNvPicPr>
          <p:nvPr/>
        </p:nvPicPr>
        <p:blipFill rotWithShape="1">
          <a:blip r:embed="rId2">
            <a:alphaModFix amt="60000"/>
            <a:extLst>
              <a:ext uri="{28A0092B-C50C-407E-A947-70E740481C1C}">
                <a14:useLocalDpi xmlns:a14="http://schemas.microsoft.com/office/drawing/2010/main" val="0"/>
              </a:ext>
            </a:extLst>
          </a:blip>
          <a:srcRect l="10564" r="21184"/>
          <a:stretch/>
        </p:blipFill>
        <p:spPr>
          <a:xfrm>
            <a:off x="648259" y="2650353"/>
            <a:ext cx="3156750" cy="3468826"/>
          </a:xfrm>
          <a:prstGeom prst="rect">
            <a:avLst/>
          </a:prstGeom>
        </p:spPr>
      </p:pic>
      <p:sp>
        <p:nvSpPr>
          <p:cNvPr id="17" name="TextBox 16">
            <a:extLst>
              <a:ext uri="{FF2B5EF4-FFF2-40B4-BE49-F238E27FC236}">
                <a16:creationId xmlns:a16="http://schemas.microsoft.com/office/drawing/2014/main" id="{F4E7A0FC-5B83-EE58-B425-D06C0AA5BA0A}"/>
              </a:ext>
            </a:extLst>
          </p:cNvPr>
          <p:cNvSpPr txBox="1"/>
          <p:nvPr/>
        </p:nvSpPr>
        <p:spPr>
          <a:xfrm>
            <a:off x="120650" y="1687442"/>
            <a:ext cx="4937583" cy="923330"/>
          </a:xfrm>
          <a:prstGeom prst="rect">
            <a:avLst/>
          </a:prstGeom>
          <a:noFill/>
        </p:spPr>
        <p:txBody>
          <a:bodyPr wrap="square">
            <a:spAutoFit/>
          </a:bodyPr>
          <a:lstStyle/>
          <a:p>
            <a:pPr lvl="1"/>
            <a:r>
              <a:rPr lang="el-GR" dirty="0"/>
              <a:t>Όλο το περιεχόμενο είναι ανοικτό, χωρίς κόστος και διατίθεται με τις ανοικτές άδειες Creative Commons (BY-NC-SA)!</a:t>
            </a:r>
            <a:endParaRPr lang="en-GB" dirty="0"/>
          </a:p>
        </p:txBody>
      </p:sp>
      <p:pic>
        <p:nvPicPr>
          <p:cNvPr id="4" name="Εικόνα 3">
            <a:extLst>
              <a:ext uri="{FF2B5EF4-FFF2-40B4-BE49-F238E27FC236}">
                <a16:creationId xmlns:a16="http://schemas.microsoft.com/office/drawing/2014/main" id="{76B0220F-04BF-F37C-6C3F-AEEA8853E29C}"/>
              </a:ext>
            </a:extLst>
          </p:cNvPr>
          <p:cNvPicPr>
            <a:picLocks noChangeAspect="1"/>
          </p:cNvPicPr>
          <p:nvPr/>
        </p:nvPicPr>
        <p:blipFill>
          <a:blip r:embed="rId3"/>
          <a:stretch>
            <a:fillRect/>
          </a:stretch>
        </p:blipFill>
        <p:spPr>
          <a:xfrm>
            <a:off x="6355080" y="232916"/>
            <a:ext cx="4906060" cy="639216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2443448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DFF865AD-CD11-0958-7F55-4AFB0871B5BA}"/>
              </a:ext>
            </a:extLst>
          </p:cNvPr>
          <p:cNvPicPr>
            <a:picLocks noChangeAspect="1"/>
          </p:cNvPicPr>
          <p:nvPr/>
        </p:nvPicPr>
        <p:blipFill>
          <a:blip r:embed="rId2"/>
          <a:stretch>
            <a:fillRect/>
          </a:stretch>
        </p:blipFill>
        <p:spPr>
          <a:xfrm>
            <a:off x="7818827" y="1520332"/>
            <a:ext cx="2591162" cy="1105054"/>
          </a:xfrm>
          <a:prstGeom prst="rect">
            <a:avLst/>
          </a:prstGeom>
        </p:spPr>
      </p:pic>
      <p:sp>
        <p:nvSpPr>
          <p:cNvPr id="2" name="Τίτλος 1">
            <a:extLst>
              <a:ext uri="{FF2B5EF4-FFF2-40B4-BE49-F238E27FC236}">
                <a16:creationId xmlns:a16="http://schemas.microsoft.com/office/drawing/2014/main" id="{9D592C18-175F-69FE-0669-688EF2E6590D}"/>
              </a:ext>
            </a:extLst>
          </p:cNvPr>
          <p:cNvSpPr>
            <a:spLocks noGrp="1"/>
          </p:cNvSpPr>
          <p:nvPr>
            <p:ph type="title"/>
          </p:nvPr>
        </p:nvSpPr>
        <p:spPr>
          <a:xfrm>
            <a:off x="558000" y="1080000"/>
            <a:ext cx="7109625" cy="605096"/>
          </a:xfrm>
        </p:spPr>
        <p:txBody>
          <a:bodyPr>
            <a:normAutofit fontScale="90000"/>
          </a:bodyPr>
          <a:lstStyle/>
          <a:p>
            <a:r>
              <a:rPr lang="el-GR" dirty="0"/>
              <a:t>Διαμοιρασμός του συνδέσμου μέσω των Κοινωνικών Δικτύων</a:t>
            </a:r>
            <a:endParaRPr lang="en-GB" dirty="0"/>
          </a:p>
        </p:txBody>
      </p:sp>
      <p:sp>
        <p:nvSpPr>
          <p:cNvPr id="3" name="Θέση περιεχομένου 2">
            <a:extLst>
              <a:ext uri="{FF2B5EF4-FFF2-40B4-BE49-F238E27FC236}">
                <a16:creationId xmlns:a16="http://schemas.microsoft.com/office/drawing/2014/main" id="{07C79672-2C21-C29A-DBED-1915095E4426}"/>
              </a:ext>
            </a:extLst>
          </p:cNvPr>
          <p:cNvSpPr>
            <a:spLocks noGrp="1"/>
          </p:cNvSpPr>
          <p:nvPr>
            <p:ph idx="1"/>
          </p:nvPr>
        </p:nvSpPr>
        <p:spPr/>
        <p:txBody>
          <a:bodyPr/>
          <a:lstStyle/>
          <a:p>
            <a:pPr marL="0" indent="0" algn="just">
              <a:buNone/>
            </a:pPr>
            <a:r>
              <a:rPr lang="el-GR" dirty="0"/>
              <a:t>Μπορείτε να μοιραστείτε τον σύνδεσμο της πλατφόρμας μέσω δημοφιλών δικτύων κοινωνικής δικτύωσης ή να τον στείλετε μέσω ηλεκτρονικού ταχυδρομείου.</a:t>
            </a:r>
            <a:endParaRPr lang="en-US" dirty="0"/>
          </a:p>
          <a:p>
            <a:pPr marL="0" indent="0" algn="ctr">
              <a:buNone/>
            </a:pPr>
            <a:endParaRPr lang="en-US" b="1" dirty="0"/>
          </a:p>
          <a:p>
            <a:pPr marL="0" indent="0" algn="ctr">
              <a:buNone/>
            </a:pPr>
            <a:r>
              <a:rPr lang="el-GR" b="1" dirty="0"/>
              <a:t>Απλά, κάντε κλικ στο εικονίδιο της αγαπημένης σας εφαρμογής ανταλλαγής πληροφοριών!</a:t>
            </a:r>
            <a:endParaRPr lang="en-US" b="1" dirty="0"/>
          </a:p>
        </p:txBody>
      </p:sp>
      <p:sp>
        <p:nvSpPr>
          <p:cNvPr id="6" name="Βέλος: Δεξιό 5">
            <a:extLst>
              <a:ext uri="{FF2B5EF4-FFF2-40B4-BE49-F238E27FC236}">
                <a16:creationId xmlns:a16="http://schemas.microsoft.com/office/drawing/2014/main" id="{E073F2A1-95E0-0295-5ADB-4CD214936FB1}"/>
              </a:ext>
            </a:extLst>
          </p:cNvPr>
          <p:cNvSpPr/>
          <p:nvPr/>
        </p:nvSpPr>
        <p:spPr>
          <a:xfrm rot="2776510">
            <a:off x="8325782" y="1001991"/>
            <a:ext cx="1081718" cy="525302"/>
          </a:xfrm>
          <a:custGeom>
            <a:avLst/>
            <a:gdLst>
              <a:gd name="connsiteX0" fmla="*/ 0 w 1081718"/>
              <a:gd name="connsiteY0" fmla="*/ 131326 h 525302"/>
              <a:gd name="connsiteX1" fmla="*/ 417724 w 1081718"/>
              <a:gd name="connsiteY1" fmla="*/ 131326 h 525302"/>
              <a:gd name="connsiteX2" fmla="*/ 819067 w 1081718"/>
              <a:gd name="connsiteY2" fmla="*/ 131326 h 525302"/>
              <a:gd name="connsiteX3" fmla="*/ 819067 w 1081718"/>
              <a:gd name="connsiteY3" fmla="*/ 0 h 525302"/>
              <a:gd name="connsiteX4" fmla="*/ 1081718 w 1081718"/>
              <a:gd name="connsiteY4" fmla="*/ 262651 h 525302"/>
              <a:gd name="connsiteX5" fmla="*/ 819067 w 1081718"/>
              <a:gd name="connsiteY5" fmla="*/ 525302 h 525302"/>
              <a:gd name="connsiteX6" fmla="*/ 819067 w 1081718"/>
              <a:gd name="connsiteY6" fmla="*/ 393977 h 525302"/>
              <a:gd name="connsiteX7" fmla="*/ 401343 w 1081718"/>
              <a:gd name="connsiteY7" fmla="*/ 393977 h 525302"/>
              <a:gd name="connsiteX8" fmla="*/ 0 w 1081718"/>
              <a:gd name="connsiteY8" fmla="*/ 393977 h 525302"/>
              <a:gd name="connsiteX9" fmla="*/ 0 w 1081718"/>
              <a:gd name="connsiteY9" fmla="*/ 131326 h 52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1718" h="525302" extrusionOk="0">
                <a:moveTo>
                  <a:pt x="0" y="131326"/>
                </a:moveTo>
                <a:cubicBezTo>
                  <a:pt x="102129" y="111388"/>
                  <a:pt x="244028" y="148175"/>
                  <a:pt x="417724" y="131326"/>
                </a:cubicBezTo>
                <a:cubicBezTo>
                  <a:pt x="591420" y="114477"/>
                  <a:pt x="704933" y="125548"/>
                  <a:pt x="819067" y="131326"/>
                </a:cubicBezTo>
                <a:cubicBezTo>
                  <a:pt x="816742" y="100432"/>
                  <a:pt x="820018" y="49770"/>
                  <a:pt x="819067" y="0"/>
                </a:cubicBezTo>
                <a:cubicBezTo>
                  <a:pt x="919888" y="78134"/>
                  <a:pt x="981663" y="174120"/>
                  <a:pt x="1081718" y="262651"/>
                </a:cubicBezTo>
                <a:cubicBezTo>
                  <a:pt x="962399" y="373849"/>
                  <a:pt x="934421" y="397211"/>
                  <a:pt x="819067" y="525302"/>
                </a:cubicBezTo>
                <a:cubicBezTo>
                  <a:pt x="813957" y="495681"/>
                  <a:pt x="818147" y="428408"/>
                  <a:pt x="819067" y="393977"/>
                </a:cubicBezTo>
                <a:cubicBezTo>
                  <a:pt x="693618" y="407943"/>
                  <a:pt x="487986" y="380737"/>
                  <a:pt x="401343" y="393977"/>
                </a:cubicBezTo>
                <a:cubicBezTo>
                  <a:pt x="314700" y="407217"/>
                  <a:pt x="138286" y="384424"/>
                  <a:pt x="0" y="393977"/>
                </a:cubicBezTo>
                <a:cubicBezTo>
                  <a:pt x="3877" y="337850"/>
                  <a:pt x="-6891" y="222040"/>
                  <a:pt x="0" y="131326"/>
                </a:cubicBezTo>
                <a:close/>
              </a:path>
            </a:pathLst>
          </a:custGeom>
          <a:noFill/>
          <a:ln w="38100">
            <a:solidFill>
              <a:srgbClr val="C01E24"/>
            </a:solidFill>
            <a:extLst>
              <a:ext uri="{C807C97D-BFC1-408E-A445-0C87EB9F89A2}">
                <ask:lineSketchStyleProps xmlns:ask="http://schemas.microsoft.com/office/drawing/2018/sketchyshapes" sd="853870926">
                  <a:prstGeom prst="rightArrow">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Ορθογώνιο 6">
            <a:extLst>
              <a:ext uri="{FF2B5EF4-FFF2-40B4-BE49-F238E27FC236}">
                <a16:creationId xmlns:a16="http://schemas.microsoft.com/office/drawing/2014/main" id="{426601DE-912F-5E8C-0443-D2DD59DD6D2D}"/>
              </a:ext>
            </a:extLst>
          </p:cNvPr>
          <p:cNvSpPr/>
          <p:nvPr/>
        </p:nvSpPr>
        <p:spPr>
          <a:xfrm>
            <a:off x="8025414" y="1685096"/>
            <a:ext cx="2139518" cy="694120"/>
          </a:xfrm>
          <a:prstGeom prst="rect">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8" name="Ορθογώνιο 7">
            <a:extLst>
              <a:ext uri="{FF2B5EF4-FFF2-40B4-BE49-F238E27FC236}">
                <a16:creationId xmlns:a16="http://schemas.microsoft.com/office/drawing/2014/main" id="{0DEC3847-E6AB-9FE6-6E8A-81FC21A8318F}"/>
              </a:ext>
            </a:extLst>
          </p:cNvPr>
          <p:cNvSpPr/>
          <p:nvPr/>
        </p:nvSpPr>
        <p:spPr>
          <a:xfrm>
            <a:off x="10845800" y="-3933"/>
            <a:ext cx="1344941" cy="382305"/>
          </a:xfrm>
          <a:prstGeom prst="rect">
            <a:avLst/>
          </a:prstGeom>
          <a:solidFill>
            <a:srgbClr val="1A7EBA"/>
          </a:solidFill>
        </p:spPr>
        <p:txBody>
          <a:bodyPr vert="horz" lIns="91440" tIns="45720" rIns="91440" bIns="45720" rtlCol="0" anchor="ctr">
            <a:normAutofit/>
          </a:bodyPr>
          <a:lstStyle/>
          <a:p>
            <a:pPr algn="r">
              <a:lnSpc>
                <a:spcPct val="90000"/>
              </a:lnSpc>
              <a:spcBef>
                <a:spcPct val="0"/>
              </a:spcBef>
            </a:pPr>
            <a:r>
              <a:rPr lang="el-GR" altLang="el-GR" dirty="0">
                <a:solidFill>
                  <a:schemeClr val="bg1"/>
                </a:solidFill>
                <a:effectLst>
                  <a:outerShdw blurRad="38100" dist="38100" dir="2700000" algn="tl">
                    <a:srgbClr val="000000">
                      <a:alpha val="43137"/>
                    </a:srgbClr>
                  </a:outerShdw>
                </a:effectLst>
                <a:latin typeface="Abadi Extra Light" panose="020B0204020104020204" pitchFamily="34" charset="0"/>
                <a:ea typeface="+mj-ea"/>
                <a:cs typeface="+mj-cs"/>
              </a:rPr>
              <a:t>Εισαγωγή</a:t>
            </a:r>
            <a:endParaRPr lang="en-US" sz="1500" dirty="0">
              <a:solidFill>
                <a:schemeClr val="bg1"/>
              </a:solidFill>
              <a:effectLst>
                <a:outerShdw blurRad="38100" dist="38100" dir="2700000" algn="tl">
                  <a:srgbClr val="000000">
                    <a:alpha val="43137"/>
                  </a:srgbClr>
                </a:outerShdw>
              </a:effectLst>
              <a:latin typeface="Abadi Extra Light" panose="020B0204020104020204" pitchFamily="34" charset="0"/>
              <a:ea typeface="+mj-ea"/>
              <a:cs typeface="+mj-cs"/>
            </a:endParaRPr>
          </a:p>
        </p:txBody>
      </p:sp>
    </p:spTree>
    <p:extLst>
      <p:ext uri="{BB962C8B-B14F-4D97-AF65-F5344CB8AC3E}">
        <p14:creationId xmlns:p14="http://schemas.microsoft.com/office/powerpoint/2010/main" val="24517113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243AA209-CE17-19B9-4877-77ADFE7DBBA9}"/>
              </a:ext>
            </a:extLst>
          </p:cNvPr>
          <p:cNvSpPr>
            <a:spLocks noGrp="1"/>
          </p:cNvSpPr>
          <p:nvPr>
            <p:ph type="title"/>
          </p:nvPr>
        </p:nvSpPr>
        <p:spPr>
          <a:xfrm>
            <a:off x="558000" y="1079999"/>
            <a:ext cx="11076000" cy="893179"/>
          </a:xfrm>
          <a:solidFill>
            <a:srgbClr val="6875C1"/>
          </a:solidFill>
        </p:spPr>
        <p:txBody>
          <a:bodyPr/>
          <a:lstStyle/>
          <a:p>
            <a:pPr algn="ctr"/>
            <a:r>
              <a:rPr lang="el-GR" dirty="0">
                <a:solidFill>
                  <a:schemeClr val="bg1"/>
                </a:solidFill>
                <a:effectLst>
                  <a:outerShdw blurRad="38100" dist="38100" dir="2700000" algn="tl">
                    <a:srgbClr val="000000">
                      <a:alpha val="43137"/>
                    </a:srgbClr>
                  </a:outerShdw>
                </a:effectLst>
              </a:rPr>
              <a:t>Το Υλικό του έργου </a:t>
            </a:r>
            <a:r>
              <a:rPr lang="en-US" dirty="0">
                <a:solidFill>
                  <a:schemeClr val="bg1"/>
                </a:solidFill>
                <a:effectLst>
                  <a:outerShdw blurRad="38100" dist="38100" dir="2700000" algn="tl">
                    <a:srgbClr val="000000">
                      <a:alpha val="43137"/>
                    </a:srgbClr>
                  </a:outerShdw>
                </a:effectLst>
              </a:rPr>
              <a:t>European Heart</a:t>
            </a:r>
            <a:endParaRPr lang="el-GR" dirty="0">
              <a:solidFill>
                <a:schemeClr val="bg1"/>
              </a:solidFill>
              <a:effectLst>
                <a:outerShdw blurRad="38100" dist="38100" dir="2700000" algn="tl">
                  <a:srgbClr val="000000">
                    <a:alpha val="43137"/>
                  </a:srgbClr>
                </a:outerShdw>
              </a:effectLst>
            </a:endParaRPr>
          </a:p>
        </p:txBody>
      </p:sp>
      <p:sp>
        <p:nvSpPr>
          <p:cNvPr id="5" name="Θέση κειμένου 4">
            <a:extLst>
              <a:ext uri="{FF2B5EF4-FFF2-40B4-BE49-F238E27FC236}">
                <a16:creationId xmlns:a16="http://schemas.microsoft.com/office/drawing/2014/main" id="{75632C09-4E3C-F486-F5DF-E548822C0629}"/>
              </a:ext>
            </a:extLst>
          </p:cNvPr>
          <p:cNvSpPr>
            <a:spLocks noGrp="1"/>
          </p:cNvSpPr>
          <p:nvPr>
            <p:ph type="body" idx="1"/>
          </p:nvPr>
        </p:nvSpPr>
        <p:spPr/>
        <p:txBody>
          <a:bodyPr/>
          <a:lstStyle/>
          <a:p>
            <a:endParaRPr lang="el-GR"/>
          </a:p>
        </p:txBody>
      </p:sp>
      <p:sp>
        <p:nvSpPr>
          <p:cNvPr id="6" name="Θέση περιεχομένου 5">
            <a:extLst>
              <a:ext uri="{FF2B5EF4-FFF2-40B4-BE49-F238E27FC236}">
                <a16:creationId xmlns:a16="http://schemas.microsoft.com/office/drawing/2014/main" id="{BBECAB10-A15A-A9EE-E23E-26E95F6C191D}"/>
              </a:ext>
            </a:extLst>
          </p:cNvPr>
          <p:cNvSpPr>
            <a:spLocks noGrp="1"/>
          </p:cNvSpPr>
          <p:nvPr>
            <p:ph sz="half" idx="2"/>
          </p:nvPr>
        </p:nvSpPr>
        <p:spPr>
          <a:xfrm>
            <a:off x="558000" y="2687950"/>
            <a:ext cx="6681000" cy="3684588"/>
          </a:xfrm>
        </p:spPr>
        <p:txBody>
          <a:bodyPr/>
          <a:lstStyle/>
          <a:p>
            <a:r>
              <a:rPr lang="en-US" dirty="0"/>
              <a:t>for these two roles.</a:t>
            </a:r>
            <a:endParaRPr lang="el-GR" dirty="0"/>
          </a:p>
        </p:txBody>
      </p:sp>
      <p:sp>
        <p:nvSpPr>
          <p:cNvPr id="2" name="Ορθογώνιο 7">
            <a:extLst>
              <a:ext uri="{FF2B5EF4-FFF2-40B4-BE49-F238E27FC236}">
                <a16:creationId xmlns:a16="http://schemas.microsoft.com/office/drawing/2014/main" id="{191431B3-F860-438A-1B78-DD205F277202}"/>
              </a:ext>
            </a:extLst>
          </p:cNvPr>
          <p:cNvSpPr/>
          <p:nvPr/>
        </p:nvSpPr>
        <p:spPr>
          <a:xfrm>
            <a:off x="11353800" y="-3933"/>
            <a:ext cx="836941" cy="382305"/>
          </a:xfrm>
          <a:prstGeom prst="rect">
            <a:avLst/>
          </a:prstGeom>
          <a:solidFill>
            <a:srgbClr val="1A7EBA"/>
          </a:solidFill>
        </p:spPr>
        <p:txBody>
          <a:bodyPr vert="horz" lIns="91440" tIns="45720" rIns="91440" bIns="45720" rtlCol="0" anchor="ctr">
            <a:normAutofit/>
          </a:bodyPr>
          <a:lstStyle/>
          <a:p>
            <a:pPr algn="r">
              <a:lnSpc>
                <a:spcPct val="90000"/>
              </a:lnSpc>
              <a:spcBef>
                <a:spcPct val="0"/>
              </a:spcBef>
            </a:pPr>
            <a:r>
              <a:rPr lang="el-GR" altLang="el-GR" dirty="0">
                <a:solidFill>
                  <a:schemeClr val="bg1"/>
                </a:solidFill>
                <a:effectLst>
                  <a:outerShdw blurRad="38100" dist="38100" dir="2700000" algn="tl">
                    <a:srgbClr val="000000">
                      <a:alpha val="43137"/>
                    </a:srgbClr>
                  </a:outerShdw>
                </a:effectLst>
                <a:latin typeface="Abadi Extra Light" panose="020B0204020104020204" pitchFamily="34" charset="0"/>
                <a:ea typeface="+mj-ea"/>
                <a:cs typeface="+mj-cs"/>
              </a:rPr>
              <a:t>Υλικό</a:t>
            </a:r>
            <a:endParaRPr lang="en-US" sz="1500" dirty="0">
              <a:solidFill>
                <a:schemeClr val="bg1"/>
              </a:solidFill>
              <a:effectLst>
                <a:outerShdw blurRad="38100" dist="38100" dir="2700000" algn="tl">
                  <a:srgbClr val="000000">
                    <a:alpha val="43137"/>
                  </a:srgbClr>
                </a:outerShdw>
              </a:effectLst>
              <a:latin typeface="Abadi Extra Light" panose="020B0204020104020204" pitchFamily="34" charset="0"/>
              <a:ea typeface="+mj-ea"/>
              <a:cs typeface="+mj-cs"/>
            </a:endParaRPr>
          </a:p>
        </p:txBody>
      </p:sp>
      <p:pic>
        <p:nvPicPr>
          <p:cNvPr id="7" name="Εικόνα 6">
            <a:extLst>
              <a:ext uri="{FF2B5EF4-FFF2-40B4-BE49-F238E27FC236}">
                <a16:creationId xmlns:a16="http://schemas.microsoft.com/office/drawing/2014/main" id="{6DA8D676-6BCA-7634-1EEA-3923C7A11545}"/>
              </a:ext>
            </a:extLst>
          </p:cNvPr>
          <p:cNvPicPr>
            <a:picLocks noChangeAspect="1"/>
          </p:cNvPicPr>
          <p:nvPr/>
        </p:nvPicPr>
        <p:blipFill>
          <a:blip r:embed="rId2"/>
          <a:stretch>
            <a:fillRect/>
          </a:stretch>
        </p:blipFill>
        <p:spPr>
          <a:xfrm>
            <a:off x="1019884" y="2304306"/>
            <a:ext cx="9391805" cy="406823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6658850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1ABFC09-2830-B76A-38DB-53FD85CDBE7D}"/>
              </a:ext>
            </a:extLst>
          </p:cNvPr>
          <p:cNvSpPr>
            <a:spLocks noGrp="1"/>
          </p:cNvSpPr>
          <p:nvPr>
            <p:ph type="title"/>
          </p:nvPr>
        </p:nvSpPr>
        <p:spPr/>
        <p:txBody>
          <a:bodyPr/>
          <a:lstStyle/>
          <a:p>
            <a:r>
              <a:rPr lang="en-US" dirty="0">
                <a:solidFill>
                  <a:srgbClr val="DF8D09"/>
                </a:solidFill>
              </a:rPr>
              <a:t>1 </a:t>
            </a:r>
            <a:r>
              <a:rPr lang="el-GR" dirty="0">
                <a:solidFill>
                  <a:srgbClr val="DF8D09"/>
                </a:solidFill>
              </a:rPr>
              <a:t>Οδηγός για Εκπαιδευτικούς </a:t>
            </a:r>
            <a:endParaRPr lang="en-GB" dirty="0">
              <a:solidFill>
                <a:srgbClr val="DF8D09"/>
              </a:solidFill>
            </a:endParaRPr>
          </a:p>
        </p:txBody>
      </p:sp>
      <p:sp>
        <p:nvSpPr>
          <p:cNvPr id="3" name="Θέση κειμένου 2">
            <a:extLst>
              <a:ext uri="{FF2B5EF4-FFF2-40B4-BE49-F238E27FC236}">
                <a16:creationId xmlns:a16="http://schemas.microsoft.com/office/drawing/2014/main" id="{CF2517AD-B46E-7D75-7AD8-EF8DF593A37F}"/>
              </a:ext>
            </a:extLst>
          </p:cNvPr>
          <p:cNvSpPr>
            <a:spLocks noGrp="1"/>
          </p:cNvSpPr>
          <p:nvPr>
            <p:ph type="body" idx="1"/>
          </p:nvPr>
        </p:nvSpPr>
        <p:spPr/>
        <p:txBody>
          <a:bodyPr/>
          <a:lstStyle/>
          <a:p>
            <a:endParaRPr lang="en-GB"/>
          </a:p>
        </p:txBody>
      </p:sp>
      <p:sp>
        <p:nvSpPr>
          <p:cNvPr id="4" name="Θέση περιεχομένου 3">
            <a:extLst>
              <a:ext uri="{FF2B5EF4-FFF2-40B4-BE49-F238E27FC236}">
                <a16:creationId xmlns:a16="http://schemas.microsoft.com/office/drawing/2014/main" id="{2C0677F9-4233-876C-8CB5-DDB7B1040856}"/>
              </a:ext>
            </a:extLst>
          </p:cNvPr>
          <p:cNvSpPr>
            <a:spLocks noGrp="1"/>
          </p:cNvSpPr>
          <p:nvPr>
            <p:ph sz="half" idx="2"/>
          </p:nvPr>
        </p:nvSpPr>
        <p:spPr>
          <a:xfrm>
            <a:off x="557999" y="2687950"/>
            <a:ext cx="5985675" cy="3684588"/>
          </a:xfrm>
        </p:spPr>
        <p:txBody>
          <a:bodyPr>
            <a:normAutofit fontScale="55000" lnSpcReduction="20000"/>
          </a:bodyPr>
          <a:lstStyle/>
          <a:p>
            <a:pPr marL="0" indent="0">
              <a:buNone/>
            </a:pPr>
            <a:r>
              <a:rPr lang="el-GR" dirty="0">
                <a:solidFill>
                  <a:srgbClr val="555555"/>
                </a:solidFill>
                <a:latin typeface="Open Sans" panose="020B0606030504020204" pitchFamily="34" charset="0"/>
              </a:rPr>
              <a:t>Είστε εκπαιδευτικός; Βρείτε εδώ έναν οδηγό για εσάς οργανωμένο σε 5 Ενότητες και ως διαδικτυακό μάθημα.</a:t>
            </a:r>
            <a:endParaRPr lang="en-US" dirty="0">
              <a:solidFill>
                <a:srgbClr val="555555"/>
              </a:solidFill>
              <a:latin typeface="Open Sans" panose="020B0606030504020204" pitchFamily="34" charset="0"/>
            </a:endParaRPr>
          </a:p>
          <a:p>
            <a:pPr algn="l">
              <a:buFont typeface="Wingdings" panose="05000000000000000000" pitchFamily="2" charset="2"/>
              <a:buChar char="ü"/>
            </a:pPr>
            <a:r>
              <a:rPr lang="el-GR" b="1" i="0" dirty="0">
                <a:solidFill>
                  <a:srgbClr val="555555"/>
                </a:solidFill>
                <a:effectLst/>
                <a:latin typeface="Open Sans" panose="020B0606030504020204" pitchFamily="34" charset="0"/>
              </a:rPr>
              <a:t>Ενότητα 1: </a:t>
            </a:r>
            <a:r>
              <a:rPr lang="el-GR" b="0" i="0" dirty="0">
                <a:solidFill>
                  <a:srgbClr val="555555"/>
                </a:solidFill>
                <a:effectLst/>
                <a:latin typeface="Open Sans" panose="020B0606030504020204" pitchFamily="34" charset="0"/>
              </a:rPr>
              <a:t>Βασικές πληροφορίες σχετικά με τις θεμελιώδεις έννοιες - 5 Βασικές ανάγκες και στρατηγικές για την εκπλήρωσή τους </a:t>
            </a:r>
          </a:p>
          <a:p>
            <a:pPr algn="l">
              <a:buFont typeface="Wingdings" panose="05000000000000000000" pitchFamily="2" charset="2"/>
              <a:buChar char="ü"/>
            </a:pPr>
            <a:r>
              <a:rPr lang="el-GR" b="1" i="0" dirty="0">
                <a:solidFill>
                  <a:srgbClr val="555555"/>
                </a:solidFill>
                <a:effectLst/>
                <a:latin typeface="Open Sans" panose="020B0606030504020204" pitchFamily="34" charset="0"/>
              </a:rPr>
              <a:t>Ενότητα 2: </a:t>
            </a:r>
            <a:r>
              <a:rPr lang="el-GR" b="0" i="0" dirty="0">
                <a:solidFill>
                  <a:srgbClr val="555555"/>
                </a:solidFill>
                <a:effectLst/>
                <a:latin typeface="Open Sans" panose="020B0606030504020204" pitchFamily="34" charset="0"/>
              </a:rPr>
              <a:t>Όσον αφορά τις προσωπικές μου ανάγκες... – Αφορμή </a:t>
            </a:r>
            <a:r>
              <a:rPr lang="el-GR" b="0" i="0" dirty="0" err="1">
                <a:solidFill>
                  <a:srgbClr val="555555"/>
                </a:solidFill>
                <a:effectLst/>
                <a:latin typeface="Open Sans" panose="020B0606030504020204" pitchFamily="34" charset="0"/>
              </a:rPr>
              <a:t>αναστοχασμού</a:t>
            </a:r>
            <a:r>
              <a:rPr lang="el-GR" b="0" i="0" dirty="0">
                <a:solidFill>
                  <a:srgbClr val="555555"/>
                </a:solidFill>
                <a:effectLst/>
                <a:latin typeface="Open Sans" panose="020B0606030504020204" pitchFamily="34" charset="0"/>
              </a:rPr>
              <a:t> για τους εκπαιδευτικούς </a:t>
            </a:r>
          </a:p>
          <a:p>
            <a:pPr algn="l">
              <a:buFont typeface="Wingdings" panose="05000000000000000000" pitchFamily="2" charset="2"/>
              <a:buChar char="ü"/>
            </a:pPr>
            <a:r>
              <a:rPr lang="el-GR" b="1" i="0" dirty="0">
                <a:solidFill>
                  <a:srgbClr val="555555"/>
                </a:solidFill>
                <a:effectLst/>
                <a:latin typeface="Open Sans" panose="020B0606030504020204" pitchFamily="34" charset="0"/>
              </a:rPr>
              <a:t>Ενότητα 3: </a:t>
            </a:r>
            <a:r>
              <a:rPr lang="el-GR" b="0" i="0" dirty="0">
                <a:solidFill>
                  <a:srgbClr val="555555"/>
                </a:solidFill>
                <a:effectLst/>
                <a:latin typeface="Open Sans" panose="020B0606030504020204" pitchFamily="34" charset="0"/>
              </a:rPr>
              <a:t>Εφαρμογή του Ευρωπαϊκού Υλικού “</a:t>
            </a:r>
            <a:r>
              <a:rPr lang="el-GR" b="0" i="0" dirty="0" err="1">
                <a:solidFill>
                  <a:srgbClr val="555555"/>
                </a:solidFill>
                <a:effectLst/>
                <a:latin typeface="Open Sans" panose="020B0606030504020204" pitchFamily="34" charset="0"/>
              </a:rPr>
              <a:t>Heart</a:t>
            </a:r>
            <a:r>
              <a:rPr lang="el-GR" b="0" i="0" dirty="0">
                <a:solidFill>
                  <a:srgbClr val="555555"/>
                </a:solidFill>
                <a:effectLst/>
                <a:latin typeface="Open Sans" panose="020B0606030504020204" pitchFamily="34" charset="0"/>
              </a:rPr>
              <a:t>” στο σχολείο </a:t>
            </a:r>
          </a:p>
          <a:p>
            <a:pPr algn="l">
              <a:buFont typeface="Wingdings" panose="05000000000000000000" pitchFamily="2" charset="2"/>
              <a:buChar char="ü"/>
            </a:pPr>
            <a:r>
              <a:rPr lang="el-GR" b="1" i="0" dirty="0">
                <a:solidFill>
                  <a:srgbClr val="555555"/>
                </a:solidFill>
                <a:effectLst/>
                <a:latin typeface="Open Sans" panose="020B0606030504020204" pitchFamily="34" charset="0"/>
              </a:rPr>
              <a:t>Ενότητα 4: </a:t>
            </a:r>
            <a:r>
              <a:rPr lang="el-GR" b="0" i="0" dirty="0">
                <a:solidFill>
                  <a:srgbClr val="555555"/>
                </a:solidFill>
                <a:effectLst/>
                <a:latin typeface="Open Sans" panose="020B0606030504020204" pitchFamily="34" charset="0"/>
              </a:rPr>
              <a:t>Δημοκρατικές αξίες στην εκπαιδευτική κοινότητα </a:t>
            </a:r>
          </a:p>
          <a:p>
            <a:pPr algn="l">
              <a:buFont typeface="Wingdings" panose="05000000000000000000" pitchFamily="2" charset="2"/>
              <a:buChar char="ü"/>
            </a:pPr>
            <a:r>
              <a:rPr lang="el-GR" b="1" i="0" dirty="0">
                <a:solidFill>
                  <a:srgbClr val="555555"/>
                </a:solidFill>
                <a:effectLst/>
                <a:latin typeface="Open Sans" panose="020B0606030504020204" pitchFamily="34" charset="0"/>
              </a:rPr>
              <a:t>Ενότητα 5: </a:t>
            </a:r>
            <a:r>
              <a:rPr lang="el-GR" sz="2300" dirty="0">
                <a:solidFill>
                  <a:srgbClr val="555555"/>
                </a:solidFill>
                <a:latin typeface="Open Sans" panose="020B0606030504020204" pitchFamily="34" charset="0"/>
              </a:rPr>
              <a:t>Παραδείγματα από την εφαρμογή του υλικού στα σχολεία </a:t>
            </a:r>
          </a:p>
          <a:p>
            <a:pPr algn="l">
              <a:buFont typeface="Wingdings" panose="05000000000000000000" pitchFamily="2" charset="2"/>
              <a:buChar char="ü"/>
            </a:pPr>
            <a:endParaRPr lang="en-US" b="0" i="0" dirty="0">
              <a:solidFill>
                <a:srgbClr val="555555"/>
              </a:solidFill>
              <a:effectLst/>
              <a:latin typeface="Open Sans" panose="020B0606030504020204" pitchFamily="34" charset="0"/>
            </a:endParaRPr>
          </a:p>
        </p:txBody>
      </p:sp>
      <p:pic>
        <p:nvPicPr>
          <p:cNvPr id="6" name="Εικόνα 5">
            <a:extLst>
              <a:ext uri="{FF2B5EF4-FFF2-40B4-BE49-F238E27FC236}">
                <a16:creationId xmlns:a16="http://schemas.microsoft.com/office/drawing/2014/main" id="{168C6F28-709A-5320-7B5A-A784A6FFFC6A}"/>
              </a:ext>
            </a:extLst>
          </p:cNvPr>
          <p:cNvPicPr>
            <a:picLocks noChangeAspect="1"/>
          </p:cNvPicPr>
          <p:nvPr/>
        </p:nvPicPr>
        <p:blipFill rotWithShape="1">
          <a:blip r:embed="rId2"/>
          <a:srcRect l="49828"/>
          <a:stretch/>
        </p:blipFill>
        <p:spPr>
          <a:xfrm>
            <a:off x="7014258" y="1973178"/>
            <a:ext cx="3971828" cy="4448796"/>
          </a:xfrm>
          <a:prstGeom prst="rect">
            <a:avLst/>
          </a:prstGeom>
        </p:spPr>
      </p:pic>
      <p:sp>
        <p:nvSpPr>
          <p:cNvPr id="7" name="TextBox 6">
            <a:extLst>
              <a:ext uri="{FF2B5EF4-FFF2-40B4-BE49-F238E27FC236}">
                <a16:creationId xmlns:a16="http://schemas.microsoft.com/office/drawing/2014/main" id="{8C850C58-ADA6-5D92-08BF-364A425F9E2E}"/>
              </a:ext>
            </a:extLst>
          </p:cNvPr>
          <p:cNvSpPr txBox="1"/>
          <p:nvPr/>
        </p:nvSpPr>
        <p:spPr>
          <a:xfrm>
            <a:off x="10833899" y="-59940"/>
            <a:ext cx="1600200" cy="3154710"/>
          </a:xfrm>
          <a:prstGeom prst="rect">
            <a:avLst/>
          </a:prstGeom>
        </p:spPr>
        <p:txBody>
          <a:bodyPr wrap="square" rtlCol="0">
            <a:spAutoFit/>
          </a:bodyPr>
          <a:lstStyle/>
          <a:p>
            <a:pPr algn="l"/>
            <a:r>
              <a:rPr lang="en-US" sz="19900" b="1" dirty="0">
                <a:solidFill>
                  <a:schemeClr val="accent2">
                    <a:lumMod val="20000"/>
                    <a:lumOff val="80000"/>
                  </a:schemeClr>
                </a:solidFill>
              </a:rPr>
              <a:t>1</a:t>
            </a:r>
            <a:endParaRPr lang="en-GB" sz="19900" b="1" dirty="0" err="1">
              <a:solidFill>
                <a:schemeClr val="accent2">
                  <a:lumMod val="20000"/>
                  <a:lumOff val="80000"/>
                </a:schemeClr>
              </a:solidFill>
            </a:endParaRPr>
          </a:p>
        </p:txBody>
      </p:sp>
      <p:sp>
        <p:nvSpPr>
          <p:cNvPr id="8" name="Ορθογώνιο 7">
            <a:extLst>
              <a:ext uri="{FF2B5EF4-FFF2-40B4-BE49-F238E27FC236}">
                <a16:creationId xmlns:a16="http://schemas.microsoft.com/office/drawing/2014/main" id="{49BBC4C1-6FB5-40AA-464E-692AA1725E27}"/>
              </a:ext>
            </a:extLst>
          </p:cNvPr>
          <p:cNvSpPr/>
          <p:nvPr/>
        </p:nvSpPr>
        <p:spPr>
          <a:xfrm>
            <a:off x="11353800" y="-3933"/>
            <a:ext cx="836941" cy="382305"/>
          </a:xfrm>
          <a:prstGeom prst="rect">
            <a:avLst/>
          </a:prstGeom>
          <a:solidFill>
            <a:srgbClr val="1A7EBA"/>
          </a:solidFill>
        </p:spPr>
        <p:txBody>
          <a:bodyPr vert="horz" lIns="91440" tIns="45720" rIns="91440" bIns="45720" rtlCol="0" anchor="ctr">
            <a:normAutofit/>
          </a:bodyPr>
          <a:lstStyle/>
          <a:p>
            <a:pPr algn="r">
              <a:lnSpc>
                <a:spcPct val="90000"/>
              </a:lnSpc>
              <a:spcBef>
                <a:spcPct val="0"/>
              </a:spcBef>
            </a:pPr>
            <a:r>
              <a:rPr lang="el-GR" altLang="el-GR" dirty="0">
                <a:solidFill>
                  <a:schemeClr val="bg1"/>
                </a:solidFill>
                <a:effectLst>
                  <a:outerShdw blurRad="38100" dist="38100" dir="2700000" algn="tl">
                    <a:srgbClr val="000000">
                      <a:alpha val="43137"/>
                    </a:srgbClr>
                  </a:outerShdw>
                </a:effectLst>
                <a:latin typeface="Abadi Extra Light" panose="020B0204020104020204" pitchFamily="34" charset="0"/>
                <a:ea typeface="+mj-ea"/>
                <a:cs typeface="+mj-cs"/>
              </a:rPr>
              <a:t>Υλικό</a:t>
            </a:r>
            <a:endParaRPr lang="en-US" sz="1500" dirty="0">
              <a:solidFill>
                <a:schemeClr val="bg1"/>
              </a:solidFill>
              <a:effectLst>
                <a:outerShdw blurRad="38100" dist="38100" dir="2700000" algn="tl">
                  <a:srgbClr val="000000">
                    <a:alpha val="43137"/>
                  </a:srgbClr>
                </a:outerShdw>
              </a:effectLst>
              <a:latin typeface="Abadi Extra Light" panose="020B0204020104020204" pitchFamily="34" charset="0"/>
              <a:ea typeface="+mj-ea"/>
              <a:cs typeface="+mj-cs"/>
            </a:endParaRPr>
          </a:p>
        </p:txBody>
      </p:sp>
    </p:spTree>
    <p:extLst>
      <p:ext uri="{BB962C8B-B14F-4D97-AF65-F5344CB8AC3E}">
        <p14:creationId xmlns:p14="http://schemas.microsoft.com/office/powerpoint/2010/main" val="3404127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4B11776-5C5B-02E4-B7AD-5F4F84E2E1C2}"/>
              </a:ext>
            </a:extLst>
          </p:cNvPr>
          <p:cNvSpPr>
            <a:spLocks noGrp="1"/>
          </p:cNvSpPr>
          <p:nvPr>
            <p:ph type="title"/>
          </p:nvPr>
        </p:nvSpPr>
        <p:spPr/>
        <p:txBody>
          <a:bodyPr>
            <a:normAutofit fontScale="90000"/>
          </a:bodyPr>
          <a:lstStyle/>
          <a:p>
            <a:r>
              <a:rPr lang="el-GR" sz="4400" dirty="0">
                <a:solidFill>
                  <a:srgbClr val="DF8D09"/>
                </a:solidFill>
              </a:rPr>
              <a:t>Οδηγός για Εκπαιδευτικούς</a:t>
            </a:r>
            <a:endParaRPr lang="en-GB" sz="3600" dirty="0">
              <a:solidFill>
                <a:srgbClr val="DF8D09"/>
              </a:solidFill>
            </a:endParaRPr>
          </a:p>
        </p:txBody>
      </p:sp>
      <p:sp>
        <p:nvSpPr>
          <p:cNvPr id="3" name="Θέση περιεχομένου 2">
            <a:extLst>
              <a:ext uri="{FF2B5EF4-FFF2-40B4-BE49-F238E27FC236}">
                <a16:creationId xmlns:a16="http://schemas.microsoft.com/office/drawing/2014/main" id="{595BF3DE-00A5-862A-634C-95062F5A8BCE}"/>
              </a:ext>
            </a:extLst>
          </p:cNvPr>
          <p:cNvSpPr>
            <a:spLocks noGrp="1"/>
          </p:cNvSpPr>
          <p:nvPr>
            <p:ph idx="1"/>
          </p:nvPr>
        </p:nvSpPr>
        <p:spPr>
          <a:xfrm>
            <a:off x="557999" y="1799999"/>
            <a:ext cx="4715337" cy="4865977"/>
          </a:xfrm>
        </p:spPr>
        <p:txBody>
          <a:bodyPr/>
          <a:lstStyle/>
          <a:p>
            <a:r>
              <a:rPr lang="el-GR" dirty="0"/>
              <a:t>5 Ενότητες διαθέσιμες ως φυλλάδιο για λήψη σε μορφή </a:t>
            </a:r>
            <a:r>
              <a:rPr lang="el-GR" dirty="0" err="1"/>
              <a:t>pdf</a:t>
            </a:r>
            <a:endParaRPr lang="el-GR" dirty="0"/>
          </a:p>
          <a:p>
            <a:r>
              <a:rPr lang="el-GR" dirty="0"/>
              <a:t>1 Διαδικτυακό μάθημα για τον εκπαιδευτικό</a:t>
            </a:r>
            <a:endParaRPr lang="en-GB" dirty="0"/>
          </a:p>
        </p:txBody>
      </p:sp>
      <p:pic>
        <p:nvPicPr>
          <p:cNvPr id="7" name="Γραφικό 6" descr="Πυξίδα χάρτη περίγραμμα">
            <a:extLst>
              <a:ext uri="{FF2B5EF4-FFF2-40B4-BE49-F238E27FC236}">
                <a16:creationId xmlns:a16="http://schemas.microsoft.com/office/drawing/2014/main" id="{890C2F75-9DD7-C15E-8F06-C9395109639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12850" y="3429000"/>
            <a:ext cx="3022600" cy="3022600"/>
          </a:xfrm>
          <a:prstGeom prst="rect">
            <a:avLst/>
          </a:prstGeom>
        </p:spPr>
      </p:pic>
      <p:sp>
        <p:nvSpPr>
          <p:cNvPr id="6" name="Ορθογώνιο 7">
            <a:extLst>
              <a:ext uri="{FF2B5EF4-FFF2-40B4-BE49-F238E27FC236}">
                <a16:creationId xmlns:a16="http://schemas.microsoft.com/office/drawing/2014/main" id="{5682E353-97E1-446C-93D2-898A9CB21E09}"/>
              </a:ext>
            </a:extLst>
          </p:cNvPr>
          <p:cNvSpPr/>
          <p:nvPr/>
        </p:nvSpPr>
        <p:spPr>
          <a:xfrm>
            <a:off x="11353800" y="-3933"/>
            <a:ext cx="836941" cy="382305"/>
          </a:xfrm>
          <a:prstGeom prst="rect">
            <a:avLst/>
          </a:prstGeom>
          <a:solidFill>
            <a:srgbClr val="1A7EBA"/>
          </a:solidFill>
        </p:spPr>
        <p:txBody>
          <a:bodyPr vert="horz" lIns="91440" tIns="45720" rIns="91440" bIns="45720" rtlCol="0" anchor="ctr">
            <a:normAutofit/>
          </a:bodyPr>
          <a:lstStyle/>
          <a:p>
            <a:pPr algn="r">
              <a:lnSpc>
                <a:spcPct val="90000"/>
              </a:lnSpc>
              <a:spcBef>
                <a:spcPct val="0"/>
              </a:spcBef>
            </a:pPr>
            <a:r>
              <a:rPr lang="el-GR" altLang="el-GR" dirty="0">
                <a:solidFill>
                  <a:schemeClr val="bg1"/>
                </a:solidFill>
                <a:effectLst>
                  <a:outerShdw blurRad="38100" dist="38100" dir="2700000" algn="tl">
                    <a:srgbClr val="000000">
                      <a:alpha val="43137"/>
                    </a:srgbClr>
                  </a:outerShdw>
                </a:effectLst>
                <a:latin typeface="Abadi Extra Light" panose="020B0204020104020204" pitchFamily="34" charset="0"/>
                <a:ea typeface="+mj-ea"/>
                <a:cs typeface="+mj-cs"/>
              </a:rPr>
              <a:t>Υλικό</a:t>
            </a:r>
            <a:endParaRPr lang="en-US" sz="1500" dirty="0">
              <a:solidFill>
                <a:schemeClr val="bg1"/>
              </a:solidFill>
              <a:effectLst>
                <a:outerShdw blurRad="38100" dist="38100" dir="2700000" algn="tl">
                  <a:srgbClr val="000000">
                    <a:alpha val="43137"/>
                  </a:srgbClr>
                </a:outerShdw>
              </a:effectLst>
              <a:latin typeface="Abadi Extra Light" panose="020B0204020104020204" pitchFamily="34" charset="0"/>
              <a:ea typeface="+mj-ea"/>
              <a:cs typeface="+mj-cs"/>
            </a:endParaRPr>
          </a:p>
        </p:txBody>
      </p:sp>
      <p:pic>
        <p:nvPicPr>
          <p:cNvPr id="9" name="Εικόνα 8">
            <a:extLst>
              <a:ext uri="{FF2B5EF4-FFF2-40B4-BE49-F238E27FC236}">
                <a16:creationId xmlns:a16="http://schemas.microsoft.com/office/drawing/2014/main" id="{5DE4CC12-72A0-DE25-72B6-2B32A712A572}"/>
              </a:ext>
            </a:extLst>
          </p:cNvPr>
          <p:cNvPicPr>
            <a:picLocks noChangeAspect="1"/>
          </p:cNvPicPr>
          <p:nvPr/>
        </p:nvPicPr>
        <p:blipFill>
          <a:blip r:embed="rId4"/>
          <a:stretch>
            <a:fillRect/>
          </a:stretch>
        </p:blipFill>
        <p:spPr>
          <a:xfrm>
            <a:off x="6319240" y="1799999"/>
            <a:ext cx="5298452" cy="480038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8109893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6E2E403-196E-84DD-94A1-2CD8CBEF3442}"/>
              </a:ext>
            </a:extLst>
          </p:cNvPr>
          <p:cNvSpPr>
            <a:spLocks noGrp="1"/>
          </p:cNvSpPr>
          <p:nvPr>
            <p:ph type="title"/>
          </p:nvPr>
        </p:nvSpPr>
        <p:spPr>
          <a:xfrm>
            <a:off x="558000" y="1080000"/>
            <a:ext cx="6333624" cy="605096"/>
          </a:xfrm>
        </p:spPr>
        <p:txBody>
          <a:bodyPr>
            <a:normAutofit fontScale="90000"/>
          </a:bodyPr>
          <a:lstStyle/>
          <a:p>
            <a:r>
              <a:rPr lang="el-GR" sz="3600" dirty="0">
                <a:solidFill>
                  <a:srgbClr val="DF8D09"/>
                </a:solidFill>
              </a:rPr>
              <a:t>Διαδικτυακό μάθημα για Εκπαιδευτικούς</a:t>
            </a:r>
            <a:endParaRPr lang="en-GB" sz="3600" dirty="0">
              <a:solidFill>
                <a:srgbClr val="DF8D09"/>
              </a:solidFill>
            </a:endParaRPr>
          </a:p>
        </p:txBody>
      </p:sp>
      <p:sp>
        <p:nvSpPr>
          <p:cNvPr id="3" name="Θέση περιεχομένου 2">
            <a:extLst>
              <a:ext uri="{FF2B5EF4-FFF2-40B4-BE49-F238E27FC236}">
                <a16:creationId xmlns:a16="http://schemas.microsoft.com/office/drawing/2014/main" id="{8E09FC51-F8CD-0A3E-1F9F-8E6EDC156B88}"/>
              </a:ext>
            </a:extLst>
          </p:cNvPr>
          <p:cNvSpPr>
            <a:spLocks noGrp="1"/>
          </p:cNvSpPr>
          <p:nvPr>
            <p:ph idx="1"/>
          </p:nvPr>
        </p:nvSpPr>
        <p:spPr>
          <a:xfrm>
            <a:off x="557999" y="2171700"/>
            <a:ext cx="5852132" cy="4494276"/>
          </a:xfrm>
        </p:spPr>
        <p:txBody>
          <a:bodyPr>
            <a:normAutofit/>
          </a:bodyPr>
          <a:lstStyle/>
          <a:p>
            <a:r>
              <a:rPr lang="el-GR" dirty="0"/>
              <a:t>Σύντομη περιγραφή</a:t>
            </a:r>
          </a:p>
          <a:p>
            <a:r>
              <a:rPr lang="el-GR" dirty="0"/>
              <a:t>Περιγραφή μαθήματος</a:t>
            </a:r>
          </a:p>
          <a:p>
            <a:r>
              <a:rPr lang="el-GR" dirty="0"/>
              <a:t>Πέντε (5) ενότητες </a:t>
            </a:r>
          </a:p>
          <a:p>
            <a:r>
              <a:rPr lang="el-GR" dirty="0"/>
              <a:t>Ανοιχτή εγγραφή για την παρακολούθηση της προόδου και τη λήψη των </a:t>
            </a:r>
            <a:r>
              <a:rPr lang="el-GR" dirty="0" err="1"/>
              <a:t>badges</a:t>
            </a:r>
            <a:endParaRPr lang="en-GB" dirty="0"/>
          </a:p>
        </p:txBody>
      </p:sp>
      <p:sp>
        <p:nvSpPr>
          <p:cNvPr id="6" name="Ορθογώνιο 7">
            <a:extLst>
              <a:ext uri="{FF2B5EF4-FFF2-40B4-BE49-F238E27FC236}">
                <a16:creationId xmlns:a16="http://schemas.microsoft.com/office/drawing/2014/main" id="{DEA14AC8-54C5-9208-068C-CA28F781B371}"/>
              </a:ext>
            </a:extLst>
          </p:cNvPr>
          <p:cNvSpPr/>
          <p:nvPr/>
        </p:nvSpPr>
        <p:spPr>
          <a:xfrm>
            <a:off x="11353800" y="-3933"/>
            <a:ext cx="836941" cy="382305"/>
          </a:xfrm>
          <a:prstGeom prst="rect">
            <a:avLst/>
          </a:prstGeom>
          <a:solidFill>
            <a:srgbClr val="1A7EBA"/>
          </a:solidFill>
        </p:spPr>
        <p:txBody>
          <a:bodyPr vert="horz" lIns="91440" tIns="45720" rIns="91440" bIns="45720" rtlCol="0" anchor="ctr">
            <a:normAutofit/>
          </a:bodyPr>
          <a:lstStyle/>
          <a:p>
            <a:pPr algn="r">
              <a:lnSpc>
                <a:spcPct val="90000"/>
              </a:lnSpc>
              <a:spcBef>
                <a:spcPct val="0"/>
              </a:spcBef>
            </a:pPr>
            <a:r>
              <a:rPr lang="el-GR" altLang="el-GR" dirty="0">
                <a:solidFill>
                  <a:schemeClr val="bg1"/>
                </a:solidFill>
                <a:effectLst>
                  <a:outerShdw blurRad="38100" dist="38100" dir="2700000" algn="tl">
                    <a:srgbClr val="000000">
                      <a:alpha val="43137"/>
                    </a:srgbClr>
                  </a:outerShdw>
                </a:effectLst>
                <a:latin typeface="Abadi Extra Light" panose="020B0204020104020204" pitchFamily="34" charset="0"/>
                <a:ea typeface="+mj-ea"/>
                <a:cs typeface="+mj-cs"/>
              </a:rPr>
              <a:t>Υλικό</a:t>
            </a:r>
            <a:endParaRPr lang="en-US" sz="1500" dirty="0">
              <a:solidFill>
                <a:schemeClr val="bg1"/>
              </a:solidFill>
              <a:effectLst>
                <a:outerShdw blurRad="38100" dist="38100" dir="2700000" algn="tl">
                  <a:srgbClr val="000000">
                    <a:alpha val="43137"/>
                  </a:srgbClr>
                </a:outerShdw>
              </a:effectLst>
              <a:latin typeface="Abadi Extra Light" panose="020B0204020104020204" pitchFamily="34" charset="0"/>
              <a:ea typeface="+mj-ea"/>
              <a:cs typeface="+mj-cs"/>
            </a:endParaRPr>
          </a:p>
        </p:txBody>
      </p:sp>
      <p:pic>
        <p:nvPicPr>
          <p:cNvPr id="8" name="Εικόνα 7">
            <a:extLst>
              <a:ext uri="{FF2B5EF4-FFF2-40B4-BE49-F238E27FC236}">
                <a16:creationId xmlns:a16="http://schemas.microsoft.com/office/drawing/2014/main" id="{ACEDABD8-BA3C-B792-702B-22266C4ED45F}"/>
              </a:ext>
            </a:extLst>
          </p:cNvPr>
          <p:cNvPicPr>
            <a:picLocks noChangeAspect="1"/>
          </p:cNvPicPr>
          <p:nvPr/>
        </p:nvPicPr>
        <p:blipFill>
          <a:blip r:embed="rId2"/>
          <a:stretch>
            <a:fillRect/>
          </a:stretch>
        </p:blipFill>
        <p:spPr>
          <a:xfrm>
            <a:off x="6410131" y="378372"/>
            <a:ext cx="4839375" cy="609685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1221993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6E2E403-196E-84DD-94A1-2CD8CBEF3442}"/>
              </a:ext>
            </a:extLst>
          </p:cNvPr>
          <p:cNvSpPr>
            <a:spLocks noGrp="1"/>
          </p:cNvSpPr>
          <p:nvPr>
            <p:ph type="title"/>
          </p:nvPr>
        </p:nvSpPr>
        <p:spPr>
          <a:xfrm>
            <a:off x="558000" y="1080000"/>
            <a:ext cx="5397837" cy="605096"/>
          </a:xfrm>
        </p:spPr>
        <p:txBody>
          <a:bodyPr>
            <a:normAutofit fontScale="90000"/>
          </a:bodyPr>
          <a:lstStyle/>
          <a:p>
            <a:r>
              <a:rPr lang="el-GR" sz="3600" dirty="0">
                <a:solidFill>
                  <a:srgbClr val="DF8D09"/>
                </a:solidFill>
              </a:rPr>
              <a:t>Διαδικτυακό μάθημα για Εκπαιδευτικούς</a:t>
            </a:r>
            <a:endParaRPr lang="en-GB" sz="3600" dirty="0">
              <a:solidFill>
                <a:srgbClr val="DF8D09"/>
              </a:solidFill>
            </a:endParaRPr>
          </a:p>
        </p:txBody>
      </p:sp>
      <p:sp>
        <p:nvSpPr>
          <p:cNvPr id="3" name="Θέση περιεχομένου 2">
            <a:extLst>
              <a:ext uri="{FF2B5EF4-FFF2-40B4-BE49-F238E27FC236}">
                <a16:creationId xmlns:a16="http://schemas.microsoft.com/office/drawing/2014/main" id="{8E09FC51-F8CD-0A3E-1F9F-8E6EDC156B88}"/>
              </a:ext>
            </a:extLst>
          </p:cNvPr>
          <p:cNvSpPr>
            <a:spLocks noGrp="1"/>
          </p:cNvSpPr>
          <p:nvPr>
            <p:ph idx="1"/>
          </p:nvPr>
        </p:nvSpPr>
        <p:spPr/>
        <p:txBody>
          <a:bodyPr/>
          <a:lstStyle/>
          <a:p>
            <a:r>
              <a:rPr lang="el-GR" dirty="0"/>
              <a:t>Υλικό ανά ενότητα </a:t>
            </a:r>
          </a:p>
          <a:p>
            <a:pPr lvl="1">
              <a:buFont typeface="Wingdings" panose="05000000000000000000" pitchFamily="2" charset="2"/>
              <a:buChar char="ü"/>
            </a:pPr>
            <a:r>
              <a:rPr lang="el-GR" dirty="0" err="1"/>
              <a:t>Ebook</a:t>
            </a:r>
            <a:r>
              <a:rPr lang="el-GR" dirty="0"/>
              <a:t> για </a:t>
            </a:r>
            <a:r>
              <a:rPr lang="el-GR" dirty="0" err="1"/>
              <a:t>online</a:t>
            </a:r>
            <a:r>
              <a:rPr lang="el-GR" dirty="0"/>
              <a:t> προβολή</a:t>
            </a:r>
          </a:p>
          <a:p>
            <a:pPr lvl="1">
              <a:buFont typeface="Wingdings" panose="05000000000000000000" pitchFamily="2" charset="2"/>
              <a:buChar char="ü"/>
            </a:pPr>
            <a:r>
              <a:rPr lang="el-GR" dirty="0"/>
              <a:t>Φυλλάδια σε μορφή </a:t>
            </a:r>
            <a:r>
              <a:rPr lang="el-GR" dirty="0" err="1"/>
              <a:t>pdf</a:t>
            </a:r>
            <a:r>
              <a:rPr lang="el-GR" dirty="0"/>
              <a:t> για κατέβασμα</a:t>
            </a:r>
          </a:p>
          <a:p>
            <a:r>
              <a:rPr lang="el-GR" dirty="0"/>
              <a:t>Ελέγξτε τις γνώσεις σας με κουίζ</a:t>
            </a:r>
            <a:endParaRPr lang="en-US" dirty="0"/>
          </a:p>
        </p:txBody>
      </p:sp>
      <p:sp>
        <p:nvSpPr>
          <p:cNvPr id="5" name="Ορθογώνιο 7">
            <a:extLst>
              <a:ext uri="{FF2B5EF4-FFF2-40B4-BE49-F238E27FC236}">
                <a16:creationId xmlns:a16="http://schemas.microsoft.com/office/drawing/2014/main" id="{7B114842-8BF8-D38D-164B-2436F75AA800}"/>
              </a:ext>
            </a:extLst>
          </p:cNvPr>
          <p:cNvSpPr/>
          <p:nvPr/>
        </p:nvSpPr>
        <p:spPr>
          <a:xfrm>
            <a:off x="11353800" y="-3933"/>
            <a:ext cx="836941" cy="382305"/>
          </a:xfrm>
          <a:prstGeom prst="rect">
            <a:avLst/>
          </a:prstGeom>
          <a:solidFill>
            <a:srgbClr val="1A7EBA"/>
          </a:solidFill>
        </p:spPr>
        <p:txBody>
          <a:bodyPr vert="horz" lIns="91440" tIns="45720" rIns="91440" bIns="45720" rtlCol="0" anchor="ctr">
            <a:normAutofit/>
          </a:bodyPr>
          <a:lstStyle/>
          <a:p>
            <a:pPr algn="r">
              <a:lnSpc>
                <a:spcPct val="90000"/>
              </a:lnSpc>
              <a:spcBef>
                <a:spcPct val="0"/>
              </a:spcBef>
            </a:pPr>
            <a:r>
              <a:rPr lang="el-GR" altLang="el-GR" dirty="0">
                <a:solidFill>
                  <a:schemeClr val="bg1"/>
                </a:solidFill>
                <a:effectLst>
                  <a:outerShdw blurRad="38100" dist="38100" dir="2700000" algn="tl">
                    <a:srgbClr val="000000">
                      <a:alpha val="43137"/>
                    </a:srgbClr>
                  </a:outerShdw>
                </a:effectLst>
                <a:latin typeface="Abadi Extra Light" panose="020B0204020104020204" pitchFamily="34" charset="0"/>
                <a:ea typeface="+mj-ea"/>
                <a:cs typeface="+mj-cs"/>
              </a:rPr>
              <a:t>Υλικό</a:t>
            </a:r>
            <a:endParaRPr lang="en-US" sz="1500" dirty="0">
              <a:solidFill>
                <a:schemeClr val="bg1"/>
              </a:solidFill>
              <a:effectLst>
                <a:outerShdw blurRad="38100" dist="38100" dir="2700000" algn="tl">
                  <a:srgbClr val="000000">
                    <a:alpha val="43137"/>
                  </a:srgbClr>
                </a:outerShdw>
              </a:effectLst>
              <a:latin typeface="Abadi Extra Light" panose="020B0204020104020204" pitchFamily="34" charset="0"/>
              <a:ea typeface="+mj-ea"/>
              <a:cs typeface="+mj-cs"/>
            </a:endParaRPr>
          </a:p>
        </p:txBody>
      </p:sp>
      <p:pic>
        <p:nvPicPr>
          <p:cNvPr id="7" name="Εικόνα 6">
            <a:extLst>
              <a:ext uri="{FF2B5EF4-FFF2-40B4-BE49-F238E27FC236}">
                <a16:creationId xmlns:a16="http://schemas.microsoft.com/office/drawing/2014/main" id="{FFB6BD74-7A7B-9EAA-90C1-8A4419CD9880}"/>
              </a:ext>
            </a:extLst>
          </p:cNvPr>
          <p:cNvPicPr>
            <a:picLocks noChangeAspect="1"/>
          </p:cNvPicPr>
          <p:nvPr/>
        </p:nvPicPr>
        <p:blipFill>
          <a:blip r:embed="rId2"/>
          <a:stretch>
            <a:fillRect/>
          </a:stretch>
        </p:blipFill>
        <p:spPr>
          <a:xfrm>
            <a:off x="5955837" y="1466759"/>
            <a:ext cx="6101888" cy="431124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2611519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6E2E403-196E-84DD-94A1-2CD8CBEF3442}"/>
              </a:ext>
            </a:extLst>
          </p:cNvPr>
          <p:cNvSpPr>
            <a:spLocks noGrp="1"/>
          </p:cNvSpPr>
          <p:nvPr>
            <p:ph type="title"/>
          </p:nvPr>
        </p:nvSpPr>
        <p:spPr/>
        <p:txBody>
          <a:bodyPr/>
          <a:lstStyle/>
          <a:p>
            <a:r>
              <a:rPr lang="el-GR" sz="3600" dirty="0">
                <a:solidFill>
                  <a:srgbClr val="DF8D09"/>
                </a:solidFill>
              </a:rPr>
              <a:t>Διαδικτυακό μάθημα για Εκπαιδευτικούς</a:t>
            </a:r>
            <a:endParaRPr lang="en-GB" sz="3600" dirty="0">
              <a:solidFill>
                <a:srgbClr val="DF8D09"/>
              </a:solidFill>
            </a:endParaRPr>
          </a:p>
        </p:txBody>
      </p:sp>
      <p:sp>
        <p:nvSpPr>
          <p:cNvPr id="3" name="Θέση περιεχομένου 2">
            <a:extLst>
              <a:ext uri="{FF2B5EF4-FFF2-40B4-BE49-F238E27FC236}">
                <a16:creationId xmlns:a16="http://schemas.microsoft.com/office/drawing/2014/main" id="{8E09FC51-F8CD-0A3E-1F9F-8E6EDC156B88}"/>
              </a:ext>
            </a:extLst>
          </p:cNvPr>
          <p:cNvSpPr>
            <a:spLocks noGrp="1"/>
          </p:cNvSpPr>
          <p:nvPr>
            <p:ph idx="1"/>
          </p:nvPr>
        </p:nvSpPr>
        <p:spPr>
          <a:xfrm>
            <a:off x="557999" y="1799999"/>
            <a:ext cx="4214026" cy="4865977"/>
          </a:xfrm>
        </p:spPr>
        <p:txBody>
          <a:bodyPr/>
          <a:lstStyle/>
          <a:p>
            <a:r>
              <a:rPr lang="el-GR" dirty="0"/>
              <a:t>Ηλεκτρονικό βιβλίο </a:t>
            </a:r>
            <a:r>
              <a:rPr lang="en-US" dirty="0"/>
              <a:t>(e-book)</a:t>
            </a:r>
            <a:r>
              <a:rPr lang="el-GR" dirty="0"/>
              <a:t> για διαδικτυακή προβολή</a:t>
            </a:r>
            <a:endParaRPr lang="en-GB" dirty="0"/>
          </a:p>
        </p:txBody>
      </p:sp>
      <p:sp>
        <p:nvSpPr>
          <p:cNvPr id="5" name="Ορθογώνιο 7">
            <a:extLst>
              <a:ext uri="{FF2B5EF4-FFF2-40B4-BE49-F238E27FC236}">
                <a16:creationId xmlns:a16="http://schemas.microsoft.com/office/drawing/2014/main" id="{DEFEF214-9C12-F18D-9622-9C35577E4A59}"/>
              </a:ext>
            </a:extLst>
          </p:cNvPr>
          <p:cNvSpPr/>
          <p:nvPr/>
        </p:nvSpPr>
        <p:spPr>
          <a:xfrm>
            <a:off x="11353800" y="-3933"/>
            <a:ext cx="836941" cy="382305"/>
          </a:xfrm>
          <a:prstGeom prst="rect">
            <a:avLst/>
          </a:prstGeom>
          <a:solidFill>
            <a:srgbClr val="1A7EBA"/>
          </a:solidFill>
        </p:spPr>
        <p:txBody>
          <a:bodyPr vert="horz" lIns="91440" tIns="45720" rIns="91440" bIns="45720" rtlCol="0" anchor="ctr">
            <a:normAutofit/>
          </a:bodyPr>
          <a:lstStyle/>
          <a:p>
            <a:pPr algn="r">
              <a:lnSpc>
                <a:spcPct val="90000"/>
              </a:lnSpc>
              <a:spcBef>
                <a:spcPct val="0"/>
              </a:spcBef>
            </a:pPr>
            <a:r>
              <a:rPr lang="el-GR" altLang="el-GR" dirty="0">
                <a:solidFill>
                  <a:schemeClr val="bg1"/>
                </a:solidFill>
                <a:effectLst>
                  <a:outerShdw blurRad="38100" dist="38100" dir="2700000" algn="tl">
                    <a:srgbClr val="000000">
                      <a:alpha val="43137"/>
                    </a:srgbClr>
                  </a:outerShdw>
                </a:effectLst>
                <a:latin typeface="Abadi Extra Light" panose="020B0204020104020204" pitchFamily="34" charset="0"/>
                <a:ea typeface="+mj-ea"/>
                <a:cs typeface="+mj-cs"/>
              </a:rPr>
              <a:t>Υλικό</a:t>
            </a:r>
            <a:endParaRPr lang="en-US" sz="1500" dirty="0">
              <a:solidFill>
                <a:schemeClr val="bg1"/>
              </a:solidFill>
              <a:effectLst>
                <a:outerShdw blurRad="38100" dist="38100" dir="2700000" algn="tl">
                  <a:srgbClr val="000000">
                    <a:alpha val="43137"/>
                  </a:srgbClr>
                </a:outerShdw>
              </a:effectLst>
              <a:latin typeface="Abadi Extra Light" panose="020B0204020104020204" pitchFamily="34" charset="0"/>
              <a:ea typeface="+mj-ea"/>
              <a:cs typeface="+mj-cs"/>
            </a:endParaRPr>
          </a:p>
        </p:txBody>
      </p:sp>
      <p:pic>
        <p:nvPicPr>
          <p:cNvPr id="8" name="Εικόνα 7">
            <a:extLst>
              <a:ext uri="{FF2B5EF4-FFF2-40B4-BE49-F238E27FC236}">
                <a16:creationId xmlns:a16="http://schemas.microsoft.com/office/drawing/2014/main" id="{6546BA37-8B3E-C5CF-8DAF-9489807D5E39}"/>
              </a:ext>
            </a:extLst>
          </p:cNvPr>
          <p:cNvPicPr>
            <a:picLocks noChangeAspect="1"/>
          </p:cNvPicPr>
          <p:nvPr/>
        </p:nvPicPr>
        <p:blipFill>
          <a:blip r:embed="rId2"/>
          <a:stretch>
            <a:fillRect/>
          </a:stretch>
        </p:blipFill>
        <p:spPr>
          <a:xfrm>
            <a:off x="5625099" y="1799999"/>
            <a:ext cx="5239481" cy="429637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4941863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6E2E403-196E-84DD-94A1-2CD8CBEF3442}"/>
              </a:ext>
            </a:extLst>
          </p:cNvPr>
          <p:cNvSpPr>
            <a:spLocks noGrp="1"/>
          </p:cNvSpPr>
          <p:nvPr>
            <p:ph type="title"/>
          </p:nvPr>
        </p:nvSpPr>
        <p:spPr/>
        <p:txBody>
          <a:bodyPr/>
          <a:lstStyle/>
          <a:p>
            <a:r>
              <a:rPr lang="el-GR" sz="3600" dirty="0">
                <a:solidFill>
                  <a:srgbClr val="DF8D09"/>
                </a:solidFill>
              </a:rPr>
              <a:t>Διαδικτυακό μάθημα για Εκπαιδευτικούς</a:t>
            </a:r>
            <a:endParaRPr lang="en-GB" sz="3600" dirty="0">
              <a:solidFill>
                <a:srgbClr val="DF8D09"/>
              </a:solidFill>
            </a:endParaRPr>
          </a:p>
        </p:txBody>
      </p:sp>
      <p:sp>
        <p:nvSpPr>
          <p:cNvPr id="3" name="Θέση περιεχομένου 2">
            <a:extLst>
              <a:ext uri="{FF2B5EF4-FFF2-40B4-BE49-F238E27FC236}">
                <a16:creationId xmlns:a16="http://schemas.microsoft.com/office/drawing/2014/main" id="{8E09FC51-F8CD-0A3E-1F9F-8E6EDC156B88}"/>
              </a:ext>
            </a:extLst>
          </p:cNvPr>
          <p:cNvSpPr>
            <a:spLocks noGrp="1"/>
          </p:cNvSpPr>
          <p:nvPr>
            <p:ph idx="1"/>
          </p:nvPr>
        </p:nvSpPr>
        <p:spPr/>
        <p:txBody>
          <a:bodyPr/>
          <a:lstStyle/>
          <a:p>
            <a:r>
              <a:rPr lang="el-GR" dirty="0"/>
              <a:t>Διαδικτυακό κουίζ</a:t>
            </a:r>
            <a:endParaRPr lang="en-GB" dirty="0"/>
          </a:p>
        </p:txBody>
      </p:sp>
      <p:sp>
        <p:nvSpPr>
          <p:cNvPr id="6" name="Ορθογώνιο 7">
            <a:extLst>
              <a:ext uri="{FF2B5EF4-FFF2-40B4-BE49-F238E27FC236}">
                <a16:creationId xmlns:a16="http://schemas.microsoft.com/office/drawing/2014/main" id="{6E1FBCFD-DDAD-2DC3-F421-FA37C5C0206B}"/>
              </a:ext>
            </a:extLst>
          </p:cNvPr>
          <p:cNvSpPr/>
          <p:nvPr/>
        </p:nvSpPr>
        <p:spPr>
          <a:xfrm>
            <a:off x="11353800" y="-3933"/>
            <a:ext cx="836941" cy="382305"/>
          </a:xfrm>
          <a:prstGeom prst="rect">
            <a:avLst/>
          </a:prstGeom>
          <a:solidFill>
            <a:srgbClr val="1A7EBA"/>
          </a:solidFill>
        </p:spPr>
        <p:txBody>
          <a:bodyPr vert="horz" lIns="91440" tIns="45720" rIns="91440" bIns="45720" rtlCol="0" anchor="ctr">
            <a:normAutofit/>
          </a:bodyPr>
          <a:lstStyle/>
          <a:p>
            <a:pPr algn="r">
              <a:lnSpc>
                <a:spcPct val="90000"/>
              </a:lnSpc>
              <a:spcBef>
                <a:spcPct val="0"/>
              </a:spcBef>
            </a:pPr>
            <a:r>
              <a:rPr lang="el-GR" altLang="el-GR" dirty="0">
                <a:solidFill>
                  <a:schemeClr val="bg1"/>
                </a:solidFill>
                <a:effectLst>
                  <a:outerShdw blurRad="38100" dist="38100" dir="2700000" algn="tl">
                    <a:srgbClr val="000000">
                      <a:alpha val="43137"/>
                    </a:srgbClr>
                  </a:outerShdw>
                </a:effectLst>
                <a:latin typeface="Abadi Extra Light" panose="020B0204020104020204" pitchFamily="34" charset="0"/>
                <a:ea typeface="+mj-ea"/>
                <a:cs typeface="+mj-cs"/>
              </a:rPr>
              <a:t>Υλικό</a:t>
            </a:r>
            <a:endParaRPr lang="en-US" sz="1500" dirty="0">
              <a:solidFill>
                <a:schemeClr val="bg1"/>
              </a:solidFill>
              <a:effectLst>
                <a:outerShdw blurRad="38100" dist="38100" dir="2700000" algn="tl">
                  <a:srgbClr val="000000">
                    <a:alpha val="43137"/>
                  </a:srgbClr>
                </a:outerShdw>
              </a:effectLst>
              <a:latin typeface="Abadi Extra Light" panose="020B0204020104020204" pitchFamily="34" charset="0"/>
              <a:ea typeface="+mj-ea"/>
              <a:cs typeface="+mj-cs"/>
            </a:endParaRPr>
          </a:p>
        </p:txBody>
      </p:sp>
      <p:pic>
        <p:nvPicPr>
          <p:cNvPr id="8" name="Εικόνα 7">
            <a:extLst>
              <a:ext uri="{FF2B5EF4-FFF2-40B4-BE49-F238E27FC236}">
                <a16:creationId xmlns:a16="http://schemas.microsoft.com/office/drawing/2014/main" id="{D55429B5-5224-7B73-0981-AAAB61243826}"/>
              </a:ext>
            </a:extLst>
          </p:cNvPr>
          <p:cNvPicPr>
            <a:picLocks noChangeAspect="1"/>
          </p:cNvPicPr>
          <p:nvPr/>
        </p:nvPicPr>
        <p:blipFill>
          <a:blip r:embed="rId2"/>
          <a:stretch>
            <a:fillRect/>
          </a:stretch>
        </p:blipFill>
        <p:spPr>
          <a:xfrm>
            <a:off x="4141116" y="2043679"/>
            <a:ext cx="5978244" cy="440502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945344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6E2E403-196E-84DD-94A1-2CD8CBEF3442}"/>
              </a:ext>
            </a:extLst>
          </p:cNvPr>
          <p:cNvSpPr>
            <a:spLocks noGrp="1"/>
          </p:cNvSpPr>
          <p:nvPr>
            <p:ph type="title"/>
          </p:nvPr>
        </p:nvSpPr>
        <p:spPr>
          <a:xfrm>
            <a:off x="558000" y="1080000"/>
            <a:ext cx="5347500" cy="605096"/>
          </a:xfrm>
        </p:spPr>
        <p:txBody>
          <a:bodyPr>
            <a:normAutofit fontScale="90000"/>
          </a:bodyPr>
          <a:lstStyle/>
          <a:p>
            <a:r>
              <a:rPr lang="el-GR" sz="3600" dirty="0">
                <a:solidFill>
                  <a:srgbClr val="DF8D09"/>
                </a:solidFill>
              </a:rPr>
              <a:t>Διαδικτυακό μάθημα για Εκπαιδευτικούς</a:t>
            </a:r>
            <a:endParaRPr lang="en-GB" sz="3600" dirty="0">
              <a:solidFill>
                <a:srgbClr val="DF8D09"/>
              </a:solidFill>
            </a:endParaRPr>
          </a:p>
        </p:txBody>
      </p:sp>
      <p:sp>
        <p:nvSpPr>
          <p:cNvPr id="3" name="Θέση περιεχομένου 2">
            <a:extLst>
              <a:ext uri="{FF2B5EF4-FFF2-40B4-BE49-F238E27FC236}">
                <a16:creationId xmlns:a16="http://schemas.microsoft.com/office/drawing/2014/main" id="{8E09FC51-F8CD-0A3E-1F9F-8E6EDC156B88}"/>
              </a:ext>
            </a:extLst>
          </p:cNvPr>
          <p:cNvSpPr>
            <a:spLocks noGrp="1"/>
          </p:cNvSpPr>
          <p:nvPr>
            <p:ph idx="1"/>
          </p:nvPr>
        </p:nvSpPr>
        <p:spPr/>
        <p:txBody>
          <a:bodyPr/>
          <a:lstStyle/>
          <a:p>
            <a:r>
              <a:rPr lang="el-GR" dirty="0"/>
              <a:t>Καταγραφή προόδου και </a:t>
            </a:r>
            <a:r>
              <a:rPr lang="en-US" dirty="0"/>
              <a:t>Badges</a:t>
            </a:r>
            <a:endParaRPr lang="en-GB" dirty="0"/>
          </a:p>
        </p:txBody>
      </p:sp>
      <p:sp>
        <p:nvSpPr>
          <p:cNvPr id="8" name="Βέλος: Δεξιό 7">
            <a:extLst>
              <a:ext uri="{FF2B5EF4-FFF2-40B4-BE49-F238E27FC236}">
                <a16:creationId xmlns:a16="http://schemas.microsoft.com/office/drawing/2014/main" id="{9D219321-A84F-4147-6178-DA9A99BF67CF}"/>
              </a:ext>
            </a:extLst>
          </p:cNvPr>
          <p:cNvSpPr/>
          <p:nvPr/>
        </p:nvSpPr>
        <p:spPr>
          <a:xfrm rot="20629684">
            <a:off x="4962530" y="2819054"/>
            <a:ext cx="1081718" cy="525302"/>
          </a:xfrm>
          <a:custGeom>
            <a:avLst/>
            <a:gdLst>
              <a:gd name="connsiteX0" fmla="*/ 0 w 1081718"/>
              <a:gd name="connsiteY0" fmla="*/ 131326 h 525302"/>
              <a:gd name="connsiteX1" fmla="*/ 417724 w 1081718"/>
              <a:gd name="connsiteY1" fmla="*/ 131326 h 525302"/>
              <a:gd name="connsiteX2" fmla="*/ 819067 w 1081718"/>
              <a:gd name="connsiteY2" fmla="*/ 131326 h 525302"/>
              <a:gd name="connsiteX3" fmla="*/ 819067 w 1081718"/>
              <a:gd name="connsiteY3" fmla="*/ 0 h 525302"/>
              <a:gd name="connsiteX4" fmla="*/ 1081718 w 1081718"/>
              <a:gd name="connsiteY4" fmla="*/ 262651 h 525302"/>
              <a:gd name="connsiteX5" fmla="*/ 819067 w 1081718"/>
              <a:gd name="connsiteY5" fmla="*/ 525302 h 525302"/>
              <a:gd name="connsiteX6" fmla="*/ 819067 w 1081718"/>
              <a:gd name="connsiteY6" fmla="*/ 393977 h 525302"/>
              <a:gd name="connsiteX7" fmla="*/ 401343 w 1081718"/>
              <a:gd name="connsiteY7" fmla="*/ 393977 h 525302"/>
              <a:gd name="connsiteX8" fmla="*/ 0 w 1081718"/>
              <a:gd name="connsiteY8" fmla="*/ 393977 h 525302"/>
              <a:gd name="connsiteX9" fmla="*/ 0 w 1081718"/>
              <a:gd name="connsiteY9" fmla="*/ 131326 h 52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1718" h="525302" extrusionOk="0">
                <a:moveTo>
                  <a:pt x="0" y="131326"/>
                </a:moveTo>
                <a:cubicBezTo>
                  <a:pt x="102129" y="111388"/>
                  <a:pt x="244028" y="148175"/>
                  <a:pt x="417724" y="131326"/>
                </a:cubicBezTo>
                <a:cubicBezTo>
                  <a:pt x="591420" y="114477"/>
                  <a:pt x="704933" y="125548"/>
                  <a:pt x="819067" y="131326"/>
                </a:cubicBezTo>
                <a:cubicBezTo>
                  <a:pt x="816742" y="100432"/>
                  <a:pt x="820018" y="49770"/>
                  <a:pt x="819067" y="0"/>
                </a:cubicBezTo>
                <a:cubicBezTo>
                  <a:pt x="919888" y="78134"/>
                  <a:pt x="981663" y="174120"/>
                  <a:pt x="1081718" y="262651"/>
                </a:cubicBezTo>
                <a:cubicBezTo>
                  <a:pt x="962399" y="373849"/>
                  <a:pt x="934421" y="397211"/>
                  <a:pt x="819067" y="525302"/>
                </a:cubicBezTo>
                <a:cubicBezTo>
                  <a:pt x="813957" y="495681"/>
                  <a:pt x="818147" y="428408"/>
                  <a:pt x="819067" y="393977"/>
                </a:cubicBezTo>
                <a:cubicBezTo>
                  <a:pt x="693618" y="407943"/>
                  <a:pt x="487986" y="380737"/>
                  <a:pt x="401343" y="393977"/>
                </a:cubicBezTo>
                <a:cubicBezTo>
                  <a:pt x="314700" y="407217"/>
                  <a:pt x="138286" y="384424"/>
                  <a:pt x="0" y="393977"/>
                </a:cubicBezTo>
                <a:cubicBezTo>
                  <a:pt x="3877" y="337850"/>
                  <a:pt x="-6891" y="222040"/>
                  <a:pt x="0" y="131326"/>
                </a:cubicBezTo>
                <a:close/>
              </a:path>
            </a:pathLst>
          </a:custGeom>
          <a:noFill/>
          <a:ln w="38100">
            <a:solidFill>
              <a:srgbClr val="C01E24"/>
            </a:solidFill>
            <a:extLst>
              <a:ext uri="{C807C97D-BFC1-408E-A445-0C87EB9F89A2}">
                <ask:lineSketchStyleProps xmlns:ask="http://schemas.microsoft.com/office/drawing/2018/sketchyshapes" sd="853870926">
                  <a:prstGeom prst="rightArrow">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Ορθογώνιο 7">
            <a:extLst>
              <a:ext uri="{FF2B5EF4-FFF2-40B4-BE49-F238E27FC236}">
                <a16:creationId xmlns:a16="http://schemas.microsoft.com/office/drawing/2014/main" id="{EA5220AD-2351-F4CA-F6EA-6B69C80529CC}"/>
              </a:ext>
            </a:extLst>
          </p:cNvPr>
          <p:cNvSpPr/>
          <p:nvPr/>
        </p:nvSpPr>
        <p:spPr>
          <a:xfrm>
            <a:off x="11353800" y="-3933"/>
            <a:ext cx="836941" cy="382305"/>
          </a:xfrm>
          <a:prstGeom prst="rect">
            <a:avLst/>
          </a:prstGeom>
          <a:solidFill>
            <a:srgbClr val="1A7EBA"/>
          </a:solidFill>
        </p:spPr>
        <p:txBody>
          <a:bodyPr vert="horz" lIns="91440" tIns="45720" rIns="91440" bIns="45720" rtlCol="0" anchor="ctr">
            <a:normAutofit/>
          </a:bodyPr>
          <a:lstStyle/>
          <a:p>
            <a:pPr algn="r">
              <a:lnSpc>
                <a:spcPct val="90000"/>
              </a:lnSpc>
              <a:spcBef>
                <a:spcPct val="0"/>
              </a:spcBef>
            </a:pPr>
            <a:r>
              <a:rPr lang="el-GR" altLang="el-GR" dirty="0">
                <a:solidFill>
                  <a:schemeClr val="bg1"/>
                </a:solidFill>
                <a:effectLst>
                  <a:outerShdw blurRad="38100" dist="38100" dir="2700000" algn="tl">
                    <a:srgbClr val="000000">
                      <a:alpha val="43137"/>
                    </a:srgbClr>
                  </a:outerShdw>
                </a:effectLst>
                <a:latin typeface="Abadi Extra Light" panose="020B0204020104020204" pitchFamily="34" charset="0"/>
                <a:ea typeface="+mj-ea"/>
                <a:cs typeface="+mj-cs"/>
              </a:rPr>
              <a:t>Υλικό</a:t>
            </a:r>
            <a:endParaRPr lang="en-US" sz="1500" dirty="0">
              <a:solidFill>
                <a:schemeClr val="bg1"/>
              </a:solidFill>
              <a:effectLst>
                <a:outerShdw blurRad="38100" dist="38100" dir="2700000" algn="tl">
                  <a:srgbClr val="000000">
                    <a:alpha val="43137"/>
                  </a:srgbClr>
                </a:outerShdw>
              </a:effectLst>
              <a:latin typeface="Abadi Extra Light" panose="020B0204020104020204" pitchFamily="34" charset="0"/>
              <a:ea typeface="+mj-ea"/>
              <a:cs typeface="+mj-cs"/>
            </a:endParaRPr>
          </a:p>
        </p:txBody>
      </p:sp>
      <p:pic>
        <p:nvPicPr>
          <p:cNvPr id="9" name="Εικόνα 8">
            <a:extLst>
              <a:ext uri="{FF2B5EF4-FFF2-40B4-BE49-F238E27FC236}">
                <a16:creationId xmlns:a16="http://schemas.microsoft.com/office/drawing/2014/main" id="{7081A226-22A2-5DD5-93DC-44AFB8B93D41}"/>
              </a:ext>
            </a:extLst>
          </p:cNvPr>
          <p:cNvPicPr>
            <a:picLocks noChangeAspect="1"/>
          </p:cNvPicPr>
          <p:nvPr/>
        </p:nvPicPr>
        <p:blipFill>
          <a:blip r:embed="rId2"/>
          <a:stretch>
            <a:fillRect/>
          </a:stretch>
        </p:blipFill>
        <p:spPr>
          <a:xfrm>
            <a:off x="6188049" y="400247"/>
            <a:ext cx="5356187" cy="626572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27382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1869DAF7-3E5A-0CD2-8BD2-BBAE80FB9A77}"/>
              </a:ext>
            </a:extLst>
          </p:cNvPr>
          <p:cNvPicPr>
            <a:picLocks noChangeAspect="1"/>
          </p:cNvPicPr>
          <p:nvPr/>
        </p:nvPicPr>
        <p:blipFill>
          <a:blip r:embed="rId2"/>
          <a:stretch>
            <a:fillRect/>
          </a:stretch>
        </p:blipFill>
        <p:spPr>
          <a:xfrm>
            <a:off x="0" y="-2317"/>
            <a:ext cx="12192000" cy="3263190"/>
          </a:xfrm>
          <a:prstGeom prst="rect">
            <a:avLst/>
          </a:prstGeom>
        </p:spPr>
      </p:pic>
      <p:pic>
        <p:nvPicPr>
          <p:cNvPr id="3" name="Εικόνα 2">
            <a:extLst>
              <a:ext uri="{FF2B5EF4-FFF2-40B4-BE49-F238E27FC236}">
                <a16:creationId xmlns:a16="http://schemas.microsoft.com/office/drawing/2014/main" id="{163B3C0A-0083-1EE0-1B45-4058DD3312E7}"/>
              </a:ext>
            </a:extLst>
          </p:cNvPr>
          <p:cNvPicPr>
            <a:picLocks noChangeAspect="1"/>
          </p:cNvPicPr>
          <p:nvPr/>
        </p:nvPicPr>
        <p:blipFill>
          <a:blip r:embed="rId3"/>
          <a:stretch>
            <a:fillRect/>
          </a:stretch>
        </p:blipFill>
        <p:spPr>
          <a:xfrm>
            <a:off x="4859422" y="4858474"/>
            <a:ext cx="2726487" cy="1809085"/>
          </a:xfrm>
          <a:prstGeom prst="rect">
            <a:avLst/>
          </a:prstGeom>
        </p:spPr>
      </p:pic>
      <p:pic>
        <p:nvPicPr>
          <p:cNvPr id="6" name="Εικόνα 5">
            <a:extLst>
              <a:ext uri="{FF2B5EF4-FFF2-40B4-BE49-F238E27FC236}">
                <a16:creationId xmlns:a16="http://schemas.microsoft.com/office/drawing/2014/main" id="{313B647E-98F4-7D26-924D-508C89C9CA7F}"/>
              </a:ext>
            </a:extLst>
          </p:cNvPr>
          <p:cNvPicPr>
            <a:picLocks noChangeAspect="1"/>
          </p:cNvPicPr>
          <p:nvPr/>
        </p:nvPicPr>
        <p:blipFill>
          <a:blip r:embed="rId4"/>
          <a:stretch>
            <a:fillRect/>
          </a:stretch>
        </p:blipFill>
        <p:spPr>
          <a:xfrm>
            <a:off x="7796063" y="4943250"/>
            <a:ext cx="2941511" cy="1754112"/>
          </a:xfrm>
          <a:prstGeom prst="rect">
            <a:avLst/>
          </a:prstGeom>
        </p:spPr>
      </p:pic>
      <p:sp>
        <p:nvSpPr>
          <p:cNvPr id="4" name="Τίτλος 3">
            <a:extLst>
              <a:ext uri="{FF2B5EF4-FFF2-40B4-BE49-F238E27FC236}">
                <a16:creationId xmlns:a16="http://schemas.microsoft.com/office/drawing/2014/main" id="{9A6A0DFE-6EE7-43A9-9127-F286DC144B85}"/>
              </a:ext>
            </a:extLst>
          </p:cNvPr>
          <p:cNvSpPr>
            <a:spLocks noGrp="1"/>
          </p:cNvSpPr>
          <p:nvPr>
            <p:ph type="title"/>
          </p:nvPr>
        </p:nvSpPr>
        <p:spPr/>
        <p:txBody>
          <a:bodyPr>
            <a:normAutofit/>
          </a:bodyPr>
          <a:lstStyle/>
          <a:p>
            <a:endParaRPr lang="el-GR" sz="4800" b="1" dirty="0">
              <a:solidFill>
                <a:srgbClr val="1A7EBA"/>
              </a:solidFill>
              <a:latin typeface="+mn-lt"/>
            </a:endParaRPr>
          </a:p>
        </p:txBody>
      </p:sp>
      <p:pic>
        <p:nvPicPr>
          <p:cNvPr id="1028" name="Picture 4">
            <a:extLst>
              <a:ext uri="{FF2B5EF4-FFF2-40B4-BE49-F238E27FC236}">
                <a16:creationId xmlns:a16="http://schemas.microsoft.com/office/drawing/2014/main" id="{8FC443EA-ECD6-1CDD-C11C-146D5EAB39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14403" y="3383717"/>
            <a:ext cx="3937316" cy="132556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039ACEB6-B3E6-1A9B-E389-6A2C64647D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40523" y="5379635"/>
            <a:ext cx="1813977" cy="128792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3BC96646-A384-1C0F-65EC-E4599C45C61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6361" b="9214"/>
          <a:stretch/>
        </p:blipFill>
        <p:spPr bwMode="auto">
          <a:xfrm>
            <a:off x="6746150" y="3380263"/>
            <a:ext cx="4302231" cy="1562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12049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1ABFC09-2830-B76A-38DB-53FD85CDBE7D}"/>
              </a:ext>
            </a:extLst>
          </p:cNvPr>
          <p:cNvSpPr>
            <a:spLocks noGrp="1"/>
          </p:cNvSpPr>
          <p:nvPr>
            <p:ph type="title"/>
          </p:nvPr>
        </p:nvSpPr>
        <p:spPr/>
        <p:txBody>
          <a:bodyPr>
            <a:normAutofit/>
          </a:bodyPr>
          <a:lstStyle/>
          <a:p>
            <a:r>
              <a:rPr lang="en-US" dirty="0">
                <a:solidFill>
                  <a:srgbClr val="2A2779"/>
                </a:solidFill>
              </a:rPr>
              <a:t>2 </a:t>
            </a:r>
            <a:r>
              <a:rPr lang="el-GR" dirty="0">
                <a:solidFill>
                  <a:srgbClr val="2A2779"/>
                </a:solidFill>
              </a:rPr>
              <a:t>Ανάγκες και στρατηγικές - εργαλειοθήκη </a:t>
            </a:r>
            <a:endParaRPr lang="en-GB" dirty="0">
              <a:solidFill>
                <a:srgbClr val="2A2779"/>
              </a:solidFill>
            </a:endParaRPr>
          </a:p>
        </p:txBody>
      </p:sp>
      <p:sp>
        <p:nvSpPr>
          <p:cNvPr id="3" name="Θέση κειμένου 2">
            <a:extLst>
              <a:ext uri="{FF2B5EF4-FFF2-40B4-BE49-F238E27FC236}">
                <a16:creationId xmlns:a16="http://schemas.microsoft.com/office/drawing/2014/main" id="{CF2517AD-B46E-7D75-7AD8-EF8DF593A37F}"/>
              </a:ext>
            </a:extLst>
          </p:cNvPr>
          <p:cNvSpPr>
            <a:spLocks noGrp="1"/>
          </p:cNvSpPr>
          <p:nvPr>
            <p:ph type="body" idx="1"/>
          </p:nvPr>
        </p:nvSpPr>
        <p:spPr/>
        <p:txBody>
          <a:bodyPr/>
          <a:lstStyle/>
          <a:p>
            <a:endParaRPr lang="en-GB"/>
          </a:p>
        </p:txBody>
      </p:sp>
      <p:sp>
        <p:nvSpPr>
          <p:cNvPr id="4" name="Θέση περιεχομένου 3">
            <a:extLst>
              <a:ext uri="{FF2B5EF4-FFF2-40B4-BE49-F238E27FC236}">
                <a16:creationId xmlns:a16="http://schemas.microsoft.com/office/drawing/2014/main" id="{2C0677F9-4233-876C-8CB5-DDB7B1040856}"/>
              </a:ext>
            </a:extLst>
          </p:cNvPr>
          <p:cNvSpPr>
            <a:spLocks noGrp="1"/>
          </p:cNvSpPr>
          <p:nvPr>
            <p:ph sz="half" idx="2"/>
          </p:nvPr>
        </p:nvSpPr>
        <p:spPr>
          <a:xfrm>
            <a:off x="558000" y="2687950"/>
            <a:ext cx="7208613" cy="3684588"/>
          </a:xfrm>
        </p:spPr>
        <p:txBody>
          <a:bodyPr>
            <a:normAutofit fontScale="85000" lnSpcReduction="10000"/>
          </a:bodyPr>
          <a:lstStyle/>
          <a:p>
            <a:pPr marL="0" indent="0">
              <a:buNone/>
            </a:pPr>
            <a:r>
              <a:rPr lang="el-GR" dirty="0"/>
              <a:t>Το υλικό εδώ είναι για μαθητές και εκπαιδευτικούς! Η εργαλειοθήκη περιέχει πληροφορίες σχετικά με τις βασικές ανάγκες και παρέχει τροφή για σκέψη σχετικά με το πώς μπορούν να ικανοποιηθούν οι βασικές ανάγκες (στρατηγικές), έτσι ώστε οι στρατηγικές αυτές να είναι επίσης βιώσιμες. Οι θεωρητικές έννοιες προέρχονται από τη θεωρία της επιλογής του </a:t>
            </a:r>
            <a:r>
              <a:rPr lang="el-GR" dirty="0" err="1"/>
              <a:t>William</a:t>
            </a:r>
            <a:r>
              <a:rPr lang="el-GR" dirty="0"/>
              <a:t> </a:t>
            </a:r>
            <a:r>
              <a:rPr lang="el-GR" dirty="0" err="1"/>
              <a:t>Glasser</a:t>
            </a:r>
            <a:r>
              <a:rPr lang="el-GR" dirty="0"/>
              <a:t> και από τον </a:t>
            </a:r>
            <a:r>
              <a:rPr lang="el-GR" dirty="0" err="1"/>
              <a:t>Marshall</a:t>
            </a:r>
            <a:r>
              <a:rPr lang="el-GR" dirty="0"/>
              <a:t> </a:t>
            </a:r>
            <a:r>
              <a:rPr lang="el-GR" dirty="0" err="1"/>
              <a:t>Rosenberg</a:t>
            </a:r>
            <a:r>
              <a:rPr lang="el-GR" dirty="0"/>
              <a:t> και τη μη βίαιη επικοινωνία του. Η εργαλειοθήκη είναι διαθέσιμη σε διάφορες μορφές.</a:t>
            </a:r>
            <a:endParaRPr lang="en-US" dirty="0"/>
          </a:p>
          <a:p>
            <a:endParaRPr lang="en-GB" dirty="0"/>
          </a:p>
        </p:txBody>
      </p:sp>
      <p:pic>
        <p:nvPicPr>
          <p:cNvPr id="7" name="Εικόνα 6">
            <a:extLst>
              <a:ext uri="{FF2B5EF4-FFF2-40B4-BE49-F238E27FC236}">
                <a16:creationId xmlns:a16="http://schemas.microsoft.com/office/drawing/2014/main" id="{A6FA64CB-99F4-7A4E-D1F8-3C56D2BB4424}"/>
              </a:ext>
            </a:extLst>
          </p:cNvPr>
          <p:cNvPicPr>
            <a:picLocks noChangeAspect="1"/>
          </p:cNvPicPr>
          <p:nvPr/>
        </p:nvPicPr>
        <p:blipFill rotWithShape="1">
          <a:blip r:embed="rId2"/>
          <a:srcRect l="47355"/>
          <a:stretch/>
        </p:blipFill>
        <p:spPr>
          <a:xfrm>
            <a:off x="7766613" y="2411510"/>
            <a:ext cx="3921924" cy="3847261"/>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A499A655-42C9-1DB8-E6FF-F71C9AA4DEEE}"/>
              </a:ext>
            </a:extLst>
          </p:cNvPr>
          <p:cNvSpPr txBox="1"/>
          <p:nvPr/>
        </p:nvSpPr>
        <p:spPr>
          <a:xfrm>
            <a:off x="10833899" y="-59940"/>
            <a:ext cx="1600200" cy="3154710"/>
          </a:xfrm>
          <a:prstGeom prst="rect">
            <a:avLst/>
          </a:prstGeom>
        </p:spPr>
        <p:txBody>
          <a:bodyPr wrap="square" rtlCol="0">
            <a:spAutoFit/>
          </a:bodyPr>
          <a:lstStyle/>
          <a:p>
            <a:pPr algn="l"/>
            <a:r>
              <a:rPr lang="en-US" sz="19900" b="1" dirty="0">
                <a:solidFill>
                  <a:srgbClr val="F0CEFE"/>
                </a:solidFill>
              </a:rPr>
              <a:t>2</a:t>
            </a:r>
            <a:endParaRPr lang="en-GB" sz="19900" b="1" dirty="0" err="1">
              <a:solidFill>
                <a:srgbClr val="F0CEFE"/>
              </a:solidFill>
            </a:endParaRPr>
          </a:p>
        </p:txBody>
      </p:sp>
      <p:sp>
        <p:nvSpPr>
          <p:cNvPr id="8" name="Ορθογώνιο 7">
            <a:extLst>
              <a:ext uri="{FF2B5EF4-FFF2-40B4-BE49-F238E27FC236}">
                <a16:creationId xmlns:a16="http://schemas.microsoft.com/office/drawing/2014/main" id="{B8278BF9-7335-5A22-CE21-4E371F54BA6E}"/>
              </a:ext>
            </a:extLst>
          </p:cNvPr>
          <p:cNvSpPr/>
          <p:nvPr/>
        </p:nvSpPr>
        <p:spPr>
          <a:xfrm>
            <a:off x="11353800" y="-3933"/>
            <a:ext cx="836941" cy="382305"/>
          </a:xfrm>
          <a:prstGeom prst="rect">
            <a:avLst/>
          </a:prstGeom>
          <a:solidFill>
            <a:srgbClr val="1A7EBA"/>
          </a:solidFill>
        </p:spPr>
        <p:txBody>
          <a:bodyPr vert="horz" lIns="91440" tIns="45720" rIns="91440" bIns="45720" rtlCol="0" anchor="ctr">
            <a:normAutofit/>
          </a:bodyPr>
          <a:lstStyle/>
          <a:p>
            <a:pPr algn="r">
              <a:lnSpc>
                <a:spcPct val="90000"/>
              </a:lnSpc>
              <a:spcBef>
                <a:spcPct val="0"/>
              </a:spcBef>
            </a:pPr>
            <a:r>
              <a:rPr lang="el-GR" altLang="el-GR" dirty="0">
                <a:solidFill>
                  <a:schemeClr val="bg1"/>
                </a:solidFill>
                <a:effectLst>
                  <a:outerShdw blurRad="38100" dist="38100" dir="2700000" algn="tl">
                    <a:srgbClr val="000000">
                      <a:alpha val="43137"/>
                    </a:srgbClr>
                  </a:outerShdw>
                </a:effectLst>
                <a:latin typeface="Abadi Extra Light" panose="020B0204020104020204" pitchFamily="34" charset="0"/>
                <a:ea typeface="+mj-ea"/>
                <a:cs typeface="+mj-cs"/>
              </a:rPr>
              <a:t>Υλικό</a:t>
            </a:r>
            <a:endParaRPr lang="en-US" sz="1500" dirty="0">
              <a:solidFill>
                <a:schemeClr val="bg1"/>
              </a:solidFill>
              <a:effectLst>
                <a:outerShdw blurRad="38100" dist="38100" dir="2700000" algn="tl">
                  <a:srgbClr val="000000">
                    <a:alpha val="43137"/>
                  </a:srgbClr>
                </a:outerShdw>
              </a:effectLst>
              <a:latin typeface="Abadi Extra Light" panose="020B0204020104020204" pitchFamily="34" charset="0"/>
              <a:ea typeface="+mj-ea"/>
              <a:cs typeface="+mj-cs"/>
            </a:endParaRPr>
          </a:p>
        </p:txBody>
      </p:sp>
    </p:spTree>
    <p:extLst>
      <p:ext uri="{BB962C8B-B14F-4D97-AF65-F5344CB8AC3E}">
        <p14:creationId xmlns:p14="http://schemas.microsoft.com/office/powerpoint/2010/main" val="36151961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66ED92D-4259-F670-31D2-19935160E9DE}"/>
              </a:ext>
            </a:extLst>
          </p:cNvPr>
          <p:cNvSpPr>
            <a:spLocks noGrp="1"/>
          </p:cNvSpPr>
          <p:nvPr>
            <p:ph type="title"/>
          </p:nvPr>
        </p:nvSpPr>
        <p:spPr/>
        <p:txBody>
          <a:bodyPr/>
          <a:lstStyle/>
          <a:p>
            <a:r>
              <a:rPr lang="el-GR" dirty="0">
                <a:solidFill>
                  <a:srgbClr val="2A2779"/>
                </a:solidFill>
              </a:rPr>
              <a:t>Ανάγκες και στρατηγικές - εργαλειοθήκη </a:t>
            </a:r>
            <a:endParaRPr lang="en-GB" dirty="0"/>
          </a:p>
        </p:txBody>
      </p:sp>
      <p:sp>
        <p:nvSpPr>
          <p:cNvPr id="3" name="Θέση περιεχομένου 2">
            <a:extLst>
              <a:ext uri="{FF2B5EF4-FFF2-40B4-BE49-F238E27FC236}">
                <a16:creationId xmlns:a16="http://schemas.microsoft.com/office/drawing/2014/main" id="{68D9DF7D-3246-3D5F-CE57-AA7AF366DC35}"/>
              </a:ext>
            </a:extLst>
          </p:cNvPr>
          <p:cNvSpPr>
            <a:spLocks noGrp="1"/>
          </p:cNvSpPr>
          <p:nvPr>
            <p:ph idx="1"/>
          </p:nvPr>
        </p:nvSpPr>
        <p:spPr>
          <a:xfrm>
            <a:off x="557998" y="1799999"/>
            <a:ext cx="9525801" cy="4865977"/>
          </a:xfrm>
        </p:spPr>
        <p:txBody>
          <a:bodyPr>
            <a:normAutofit fontScale="77500" lnSpcReduction="20000"/>
          </a:bodyPr>
          <a:lstStyle/>
          <a:p>
            <a:pPr marL="0" indent="0">
              <a:buNone/>
            </a:pPr>
            <a:r>
              <a:rPr lang="el-GR" b="1" dirty="0"/>
              <a:t>Περιγραφή και στόχοι</a:t>
            </a:r>
            <a:endParaRPr lang="en-US" b="1" dirty="0"/>
          </a:p>
          <a:p>
            <a:r>
              <a:rPr lang="el-GR" dirty="0"/>
              <a:t>Η εργαλειοθήκη αποτελείται από </a:t>
            </a:r>
            <a:r>
              <a:rPr lang="el-GR" b="1" dirty="0"/>
              <a:t>επιμέρους φυλλάδια (</a:t>
            </a:r>
            <a:r>
              <a:rPr lang="el-GR" b="1" dirty="0" err="1"/>
              <a:t>pdf</a:t>
            </a:r>
            <a:r>
              <a:rPr lang="el-GR" b="1" dirty="0"/>
              <a:t>) </a:t>
            </a:r>
            <a:r>
              <a:rPr lang="el-GR" dirty="0"/>
              <a:t>τα οποία είναι δομημένα ως βιβλία εργασίας, καθώς και από </a:t>
            </a:r>
            <a:r>
              <a:rPr lang="el-GR" dirty="0" err="1"/>
              <a:t>διαδραστικές</a:t>
            </a:r>
            <a:r>
              <a:rPr lang="el-GR" dirty="0"/>
              <a:t> και πλούσιες σε πολυμέσα </a:t>
            </a:r>
            <a:r>
              <a:rPr lang="el-GR" b="1" dirty="0"/>
              <a:t>παρουσιάσεις </a:t>
            </a:r>
            <a:r>
              <a:rPr lang="el-GR" dirty="0"/>
              <a:t>(</a:t>
            </a:r>
            <a:r>
              <a:rPr lang="el-GR" dirty="0" err="1"/>
              <a:t>ppt</a:t>
            </a:r>
            <a:r>
              <a:rPr lang="el-GR" dirty="0"/>
              <a:t>) για την τάξη και </a:t>
            </a:r>
            <a:r>
              <a:rPr lang="el-GR" b="1" dirty="0"/>
              <a:t>διαδικτυακή ενότητα </a:t>
            </a:r>
            <a:r>
              <a:rPr lang="el-GR" dirty="0"/>
              <a:t>για </a:t>
            </a:r>
            <a:r>
              <a:rPr lang="el-GR" dirty="0" err="1"/>
              <a:t>αυτοεκπαίδευση</a:t>
            </a:r>
            <a:r>
              <a:rPr lang="el-GR" dirty="0"/>
              <a:t>. </a:t>
            </a:r>
          </a:p>
          <a:p>
            <a:r>
              <a:rPr lang="el-GR" dirty="0"/>
              <a:t>Οι μαθητές απευθύνονται άμεσα στο κείμενο και καλούνται να σκεφτούν, να αναρωτηθούν και να προβληματιστούν. </a:t>
            </a:r>
          </a:p>
          <a:p>
            <a:r>
              <a:rPr lang="el-GR" dirty="0"/>
              <a:t>Περιλαμβάνονται πρακτικές ασκήσεις που βοηθούν τους μαθητές να διερευνήσουν εφαρμογές των όσων έμαθαν και να εμβαθύνουν τις γνώσεις τους.</a:t>
            </a:r>
          </a:p>
          <a:p>
            <a:r>
              <a:rPr lang="el-GR" dirty="0"/>
              <a:t>Τα φυλλάδια έχουν σχεδιαστεί για να χρησιμοποιούνται με ποικίλους τρόπους στην τάξη και να ενθαρρύνουν τόσο τους εκπαιδευτικούς όσο και τους μαθητές να εργαστούν και να πειραματιστούν περαιτέρω με τις έννοιες. Αποτελούν την εννοιολογική βάση στο βαθμό που όλα τα μαθησιακά υλικά βασίζονται το ένα στο άλλο. </a:t>
            </a:r>
          </a:p>
          <a:p>
            <a:r>
              <a:rPr lang="el-GR" dirty="0"/>
              <a:t>Οι στόχοι της εργαλειοθήκης είναι να εξοικειώσει τους μαθητές με τις βασικές έννοιες, να τους καλέσει να σκεφτούν και να προβληματιστούν και να τους ενθαρρύνει να μιλήσουν για τις ανάγκες τους. Άλλοι στόχοι είναι να συνειδητοποιήσουν οι μαθητές τις ευθύνες τους, αλλά και τα περιθώρια λήψης αποφάσεων σχετικά με τις ενέργειές τους.</a:t>
            </a:r>
            <a:endParaRPr lang="en-GB" dirty="0"/>
          </a:p>
        </p:txBody>
      </p:sp>
      <p:pic>
        <p:nvPicPr>
          <p:cNvPr id="5" name="Εικόνα 4">
            <a:extLst>
              <a:ext uri="{FF2B5EF4-FFF2-40B4-BE49-F238E27FC236}">
                <a16:creationId xmlns:a16="http://schemas.microsoft.com/office/drawing/2014/main" id="{DC4AFB36-89CA-9C74-B82F-ACDA246C7AC7}"/>
              </a:ext>
            </a:extLst>
          </p:cNvPr>
          <p:cNvPicPr>
            <a:picLocks noChangeAspect="1"/>
          </p:cNvPicPr>
          <p:nvPr/>
        </p:nvPicPr>
        <p:blipFill>
          <a:blip r:embed="rId2"/>
          <a:stretch>
            <a:fillRect/>
          </a:stretch>
        </p:blipFill>
        <p:spPr>
          <a:xfrm>
            <a:off x="8839054" y="715883"/>
            <a:ext cx="2095792" cy="1133633"/>
          </a:xfrm>
          <a:prstGeom prst="rect">
            <a:avLst/>
          </a:prstGeom>
        </p:spPr>
      </p:pic>
    </p:spTree>
    <p:extLst>
      <p:ext uri="{BB962C8B-B14F-4D97-AF65-F5344CB8AC3E}">
        <p14:creationId xmlns:p14="http://schemas.microsoft.com/office/powerpoint/2010/main" val="10134028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4B11776-5C5B-02E4-B7AD-5F4F84E2E1C2}"/>
              </a:ext>
            </a:extLst>
          </p:cNvPr>
          <p:cNvSpPr>
            <a:spLocks noGrp="1"/>
          </p:cNvSpPr>
          <p:nvPr>
            <p:ph type="title"/>
          </p:nvPr>
        </p:nvSpPr>
        <p:spPr/>
        <p:txBody>
          <a:bodyPr/>
          <a:lstStyle/>
          <a:p>
            <a:r>
              <a:rPr lang="el-GR" dirty="0">
                <a:solidFill>
                  <a:srgbClr val="2A2779"/>
                </a:solidFill>
              </a:rPr>
              <a:t>Ανάγκες και στρατηγικές - εργαλειοθήκη </a:t>
            </a:r>
            <a:endParaRPr lang="en-GB" dirty="0">
              <a:solidFill>
                <a:srgbClr val="2A2779"/>
              </a:solidFill>
            </a:endParaRPr>
          </a:p>
        </p:txBody>
      </p:sp>
      <p:sp>
        <p:nvSpPr>
          <p:cNvPr id="3" name="Θέση περιεχομένου 2">
            <a:extLst>
              <a:ext uri="{FF2B5EF4-FFF2-40B4-BE49-F238E27FC236}">
                <a16:creationId xmlns:a16="http://schemas.microsoft.com/office/drawing/2014/main" id="{595BF3DE-00A5-862A-634C-95062F5A8BCE}"/>
              </a:ext>
            </a:extLst>
          </p:cNvPr>
          <p:cNvSpPr>
            <a:spLocks noGrp="1"/>
          </p:cNvSpPr>
          <p:nvPr>
            <p:ph idx="1"/>
          </p:nvPr>
        </p:nvSpPr>
        <p:spPr>
          <a:xfrm>
            <a:off x="557999" y="1799999"/>
            <a:ext cx="6398711" cy="4728123"/>
          </a:xfrm>
        </p:spPr>
        <p:txBody>
          <a:bodyPr>
            <a:normAutofit fontScale="62500" lnSpcReduction="20000"/>
          </a:bodyPr>
          <a:lstStyle/>
          <a:p>
            <a:pPr marL="0" indent="0">
              <a:buNone/>
            </a:pPr>
            <a:r>
              <a:rPr lang="el-GR" b="1" dirty="0"/>
              <a:t>Για εκπαιδευτικούς &amp; μαθητές</a:t>
            </a:r>
          </a:p>
          <a:p>
            <a:pPr marL="0" indent="0">
              <a:buNone/>
            </a:pPr>
            <a:r>
              <a:rPr lang="el-GR" dirty="0"/>
              <a:t>Με βάση αυτές τις εκτιμήσεις και τις έννοιες της θεωρίας της επιλογής του </a:t>
            </a:r>
            <a:r>
              <a:rPr lang="el-GR" dirty="0" err="1"/>
              <a:t>William</a:t>
            </a:r>
            <a:r>
              <a:rPr lang="el-GR" dirty="0"/>
              <a:t> </a:t>
            </a:r>
            <a:r>
              <a:rPr lang="el-GR" dirty="0" err="1"/>
              <a:t>Glasser</a:t>
            </a:r>
            <a:r>
              <a:rPr lang="el-GR" dirty="0"/>
              <a:t>, καθώς και της μη βίαιης επικοινωνίας του </a:t>
            </a:r>
            <a:r>
              <a:rPr lang="el-GR" dirty="0" err="1"/>
              <a:t>Marshall</a:t>
            </a:r>
            <a:r>
              <a:rPr lang="el-GR" dirty="0"/>
              <a:t> </a:t>
            </a:r>
            <a:r>
              <a:rPr lang="el-GR" dirty="0" err="1"/>
              <a:t>Rosenberg</a:t>
            </a:r>
            <a:r>
              <a:rPr lang="el-GR" dirty="0"/>
              <a:t>, οι εταίροι του έργου ανέπτυξαν μια εργαλειοθήκη για τους μαθητές: </a:t>
            </a:r>
          </a:p>
          <a:p>
            <a:pPr marL="457200" indent="-457200">
              <a:buFont typeface="+mj-lt"/>
              <a:buAutoNum type="arabicPeriod"/>
            </a:pPr>
            <a:r>
              <a:rPr lang="el-GR" dirty="0"/>
              <a:t>Φυλλάδιο 1: "Οι βασικές ανθρώπινες ανάγκες" είναι η κινητήρια δύναμή μας, δηλαδή αυτό που μας οδηγεί και μας παρακινεί να δραστηριοποιηθούμε. Ο </a:t>
            </a:r>
            <a:r>
              <a:rPr lang="el-GR" dirty="0" err="1"/>
              <a:t>William</a:t>
            </a:r>
            <a:r>
              <a:rPr lang="el-GR" dirty="0"/>
              <a:t> </a:t>
            </a:r>
            <a:r>
              <a:rPr lang="el-GR" dirty="0" err="1"/>
              <a:t>Glasser</a:t>
            </a:r>
            <a:r>
              <a:rPr lang="el-GR" dirty="0"/>
              <a:t> (1999) έχει ορίσει τις ακόλουθες "Πέντε Βασικές Ανάγκες": Επιβίωση, Συμμετοχή, Δύναμη, Ελευθερία και Διασκέδαση.</a:t>
            </a:r>
          </a:p>
          <a:p>
            <a:pPr marL="457200" indent="-457200">
              <a:buFont typeface="+mj-lt"/>
              <a:buAutoNum type="arabicPeriod"/>
            </a:pPr>
            <a:r>
              <a:rPr lang="el-GR" dirty="0"/>
              <a:t>Φυλλάδιο ΙΙ: "Στρατηγικές για την ικανοποίηση των βασικών ανθρώπινων αναγκών" μας ενθαρρύνει να σκεφτούμε τους τρόπους με τους οποίους εμείς οι άνθρωποι εκπληρώνουμε τις ανάγκες μας και να μην αγνοούμε τις πιθανές συνέπειες των </a:t>
            </a:r>
            <a:r>
              <a:rPr lang="el-GR" dirty="0" err="1"/>
              <a:t>πράξεών</a:t>
            </a:r>
            <a:r>
              <a:rPr lang="el-GR" dirty="0"/>
              <a:t> μας.</a:t>
            </a:r>
          </a:p>
          <a:p>
            <a:pPr marL="0" indent="0">
              <a:buNone/>
            </a:pPr>
            <a:r>
              <a:rPr lang="el-GR" b="1" dirty="0"/>
              <a:t>Διαφορετικές μορφές για διαφορετικά περιβάλλοντα και χρήση</a:t>
            </a:r>
          </a:p>
          <a:p>
            <a:r>
              <a:rPr lang="el-GR" dirty="0"/>
              <a:t>Βασισμένο σε κείμενο - PDF για ανάγνωση </a:t>
            </a:r>
          </a:p>
          <a:p>
            <a:r>
              <a:rPr lang="el-GR" dirty="0"/>
              <a:t>Διαδραστική και πλούσια σε πολυμέσα</a:t>
            </a:r>
          </a:p>
          <a:p>
            <a:pPr lvl="1"/>
            <a:r>
              <a:rPr lang="el-GR" dirty="0"/>
              <a:t>PPT για την τάξη</a:t>
            </a:r>
          </a:p>
          <a:p>
            <a:pPr lvl="1"/>
            <a:r>
              <a:rPr lang="el-GR" dirty="0"/>
              <a:t>Html για ηλεκτρονική ανάγνωση μέσω έξυπνων τηλεφώνων ή tablet</a:t>
            </a:r>
            <a:endParaRPr lang="en-US" dirty="0"/>
          </a:p>
          <a:p>
            <a:endParaRPr lang="en-GB" dirty="0"/>
          </a:p>
        </p:txBody>
      </p:sp>
      <p:sp>
        <p:nvSpPr>
          <p:cNvPr id="5" name="Ορθογώνιο 7">
            <a:extLst>
              <a:ext uri="{FF2B5EF4-FFF2-40B4-BE49-F238E27FC236}">
                <a16:creationId xmlns:a16="http://schemas.microsoft.com/office/drawing/2014/main" id="{02DD9671-8028-9BC8-07BB-3E88BD510C26}"/>
              </a:ext>
            </a:extLst>
          </p:cNvPr>
          <p:cNvSpPr/>
          <p:nvPr/>
        </p:nvSpPr>
        <p:spPr>
          <a:xfrm>
            <a:off x="11353800" y="-3933"/>
            <a:ext cx="836941" cy="382305"/>
          </a:xfrm>
          <a:prstGeom prst="rect">
            <a:avLst/>
          </a:prstGeom>
          <a:solidFill>
            <a:srgbClr val="1A7EBA"/>
          </a:solidFill>
        </p:spPr>
        <p:txBody>
          <a:bodyPr vert="horz" lIns="91440" tIns="45720" rIns="91440" bIns="45720" rtlCol="0" anchor="ctr">
            <a:normAutofit/>
          </a:bodyPr>
          <a:lstStyle/>
          <a:p>
            <a:pPr algn="r">
              <a:lnSpc>
                <a:spcPct val="90000"/>
              </a:lnSpc>
              <a:spcBef>
                <a:spcPct val="0"/>
              </a:spcBef>
            </a:pPr>
            <a:r>
              <a:rPr lang="el-GR" altLang="el-GR" dirty="0">
                <a:solidFill>
                  <a:schemeClr val="bg1"/>
                </a:solidFill>
                <a:effectLst>
                  <a:outerShdw blurRad="38100" dist="38100" dir="2700000" algn="tl">
                    <a:srgbClr val="000000">
                      <a:alpha val="43137"/>
                    </a:srgbClr>
                  </a:outerShdw>
                </a:effectLst>
                <a:latin typeface="Abadi Extra Light" panose="020B0204020104020204" pitchFamily="34" charset="0"/>
                <a:ea typeface="+mj-ea"/>
                <a:cs typeface="+mj-cs"/>
              </a:rPr>
              <a:t>Υλικό</a:t>
            </a:r>
            <a:endParaRPr lang="en-US" sz="1500" dirty="0">
              <a:solidFill>
                <a:schemeClr val="bg1"/>
              </a:solidFill>
              <a:effectLst>
                <a:outerShdw blurRad="38100" dist="38100" dir="2700000" algn="tl">
                  <a:srgbClr val="000000">
                    <a:alpha val="43137"/>
                  </a:srgbClr>
                </a:outerShdw>
              </a:effectLst>
              <a:latin typeface="Abadi Extra Light" panose="020B0204020104020204" pitchFamily="34" charset="0"/>
              <a:ea typeface="+mj-ea"/>
              <a:cs typeface="+mj-cs"/>
            </a:endParaRPr>
          </a:p>
        </p:txBody>
      </p:sp>
      <p:pic>
        <p:nvPicPr>
          <p:cNvPr id="8" name="Εικόνα 7">
            <a:extLst>
              <a:ext uri="{FF2B5EF4-FFF2-40B4-BE49-F238E27FC236}">
                <a16:creationId xmlns:a16="http://schemas.microsoft.com/office/drawing/2014/main" id="{98BDB14D-FDE0-4063-D35C-A313A8E2B055}"/>
              </a:ext>
            </a:extLst>
          </p:cNvPr>
          <p:cNvPicPr>
            <a:picLocks noChangeAspect="1"/>
          </p:cNvPicPr>
          <p:nvPr/>
        </p:nvPicPr>
        <p:blipFill>
          <a:blip r:embed="rId2"/>
          <a:stretch>
            <a:fillRect/>
          </a:stretch>
        </p:blipFill>
        <p:spPr>
          <a:xfrm>
            <a:off x="7192392" y="897120"/>
            <a:ext cx="4625597" cy="544812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1145556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0508FEC-BB19-8344-37D7-F0E5F74D5CC4}"/>
              </a:ext>
            </a:extLst>
          </p:cNvPr>
          <p:cNvSpPr>
            <a:spLocks noGrp="1"/>
          </p:cNvSpPr>
          <p:nvPr>
            <p:ph type="title"/>
          </p:nvPr>
        </p:nvSpPr>
        <p:spPr/>
        <p:txBody>
          <a:bodyPr/>
          <a:lstStyle/>
          <a:p>
            <a:r>
              <a:rPr lang="el-GR" dirty="0"/>
              <a:t>Παράδειγμα διαδραστικών στοιχείων</a:t>
            </a:r>
            <a:endParaRPr lang="en-GB" dirty="0"/>
          </a:p>
        </p:txBody>
      </p:sp>
      <p:sp>
        <p:nvSpPr>
          <p:cNvPr id="3" name="Θέση περιεχομένου 2">
            <a:extLst>
              <a:ext uri="{FF2B5EF4-FFF2-40B4-BE49-F238E27FC236}">
                <a16:creationId xmlns:a16="http://schemas.microsoft.com/office/drawing/2014/main" id="{FB908112-A0E1-74C8-20E3-1AFAF5EF216C}"/>
              </a:ext>
            </a:extLst>
          </p:cNvPr>
          <p:cNvSpPr>
            <a:spLocks noGrp="1"/>
          </p:cNvSpPr>
          <p:nvPr>
            <p:ph idx="1"/>
          </p:nvPr>
        </p:nvSpPr>
        <p:spPr>
          <a:xfrm>
            <a:off x="557999" y="1799999"/>
            <a:ext cx="3042451" cy="4865977"/>
          </a:xfrm>
        </p:spPr>
        <p:txBody>
          <a:bodyPr/>
          <a:lstStyle/>
          <a:p>
            <a:r>
              <a:rPr lang="el-GR" dirty="0" err="1"/>
              <a:t>Διαδραστικό</a:t>
            </a:r>
            <a:r>
              <a:rPr lang="el-GR" dirty="0"/>
              <a:t> στοιχείο τύπου </a:t>
            </a:r>
            <a:r>
              <a:rPr lang="en-US" dirty="0"/>
              <a:t>Pop up </a:t>
            </a:r>
            <a:endParaRPr lang="en-GB" dirty="0"/>
          </a:p>
        </p:txBody>
      </p:sp>
      <p:pic>
        <p:nvPicPr>
          <p:cNvPr id="5" name="Εικόνα 4">
            <a:extLst>
              <a:ext uri="{FF2B5EF4-FFF2-40B4-BE49-F238E27FC236}">
                <a16:creationId xmlns:a16="http://schemas.microsoft.com/office/drawing/2014/main" id="{DDE2BA38-A607-D519-1B44-20F77775B24C}"/>
              </a:ext>
            </a:extLst>
          </p:cNvPr>
          <p:cNvPicPr>
            <a:picLocks noChangeAspect="1"/>
          </p:cNvPicPr>
          <p:nvPr/>
        </p:nvPicPr>
        <p:blipFill>
          <a:blip r:embed="rId2"/>
          <a:stretch>
            <a:fillRect/>
          </a:stretch>
        </p:blipFill>
        <p:spPr>
          <a:xfrm>
            <a:off x="3460118" y="1799999"/>
            <a:ext cx="8157574" cy="460466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736821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6173BA6-1FD9-D7E0-48B9-2E05C7A2E054}"/>
              </a:ext>
            </a:extLst>
          </p:cNvPr>
          <p:cNvSpPr>
            <a:spLocks noGrp="1"/>
          </p:cNvSpPr>
          <p:nvPr>
            <p:ph type="title"/>
          </p:nvPr>
        </p:nvSpPr>
        <p:spPr/>
        <p:txBody>
          <a:bodyPr/>
          <a:lstStyle/>
          <a:p>
            <a:r>
              <a:rPr lang="el-GR" dirty="0"/>
              <a:t>Παράδειγμα διαδραστικών στοιχείων</a:t>
            </a:r>
            <a:endParaRPr lang="en-GB" dirty="0"/>
          </a:p>
        </p:txBody>
      </p:sp>
      <p:sp>
        <p:nvSpPr>
          <p:cNvPr id="3" name="Θέση περιεχομένου 2">
            <a:extLst>
              <a:ext uri="{FF2B5EF4-FFF2-40B4-BE49-F238E27FC236}">
                <a16:creationId xmlns:a16="http://schemas.microsoft.com/office/drawing/2014/main" id="{2A9631EE-CDBF-4118-47E5-DE9E4FBB0423}"/>
              </a:ext>
            </a:extLst>
          </p:cNvPr>
          <p:cNvSpPr>
            <a:spLocks noGrp="1"/>
          </p:cNvSpPr>
          <p:nvPr>
            <p:ph idx="1"/>
          </p:nvPr>
        </p:nvSpPr>
        <p:spPr>
          <a:xfrm>
            <a:off x="557999" y="1799999"/>
            <a:ext cx="2921801" cy="4865977"/>
          </a:xfrm>
        </p:spPr>
        <p:txBody>
          <a:bodyPr/>
          <a:lstStyle/>
          <a:p>
            <a:r>
              <a:rPr lang="el-GR" dirty="0"/>
              <a:t>Ηχητική περιγραφή</a:t>
            </a:r>
            <a:endParaRPr lang="en-GB" dirty="0"/>
          </a:p>
        </p:txBody>
      </p:sp>
      <p:pic>
        <p:nvPicPr>
          <p:cNvPr id="5" name="Εικόνα 4">
            <a:extLst>
              <a:ext uri="{FF2B5EF4-FFF2-40B4-BE49-F238E27FC236}">
                <a16:creationId xmlns:a16="http://schemas.microsoft.com/office/drawing/2014/main" id="{1D5000A7-36E7-D3B7-0554-82DF2B9AFAAF}"/>
              </a:ext>
            </a:extLst>
          </p:cNvPr>
          <p:cNvPicPr>
            <a:picLocks noChangeAspect="1"/>
          </p:cNvPicPr>
          <p:nvPr/>
        </p:nvPicPr>
        <p:blipFill>
          <a:blip r:embed="rId2"/>
          <a:stretch>
            <a:fillRect/>
          </a:stretch>
        </p:blipFill>
        <p:spPr>
          <a:xfrm>
            <a:off x="3556000" y="1799999"/>
            <a:ext cx="8511066" cy="479084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9695408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C19C9C9-6788-9345-E46E-F8B413B30CF6}"/>
              </a:ext>
            </a:extLst>
          </p:cNvPr>
          <p:cNvSpPr>
            <a:spLocks noGrp="1"/>
          </p:cNvSpPr>
          <p:nvPr>
            <p:ph type="title"/>
          </p:nvPr>
        </p:nvSpPr>
        <p:spPr>
          <a:xfrm>
            <a:off x="558000" y="1080000"/>
            <a:ext cx="2331250" cy="605096"/>
          </a:xfrm>
        </p:spPr>
        <p:txBody>
          <a:bodyPr>
            <a:normAutofit fontScale="90000"/>
          </a:bodyPr>
          <a:lstStyle/>
          <a:p>
            <a:r>
              <a:rPr lang="el-GR" dirty="0"/>
              <a:t>Παράδειγμα διαδικτυακής ενότητας</a:t>
            </a:r>
            <a:endParaRPr lang="en-GB" dirty="0"/>
          </a:p>
        </p:txBody>
      </p:sp>
      <p:sp>
        <p:nvSpPr>
          <p:cNvPr id="3" name="Θέση περιεχομένου 2">
            <a:extLst>
              <a:ext uri="{FF2B5EF4-FFF2-40B4-BE49-F238E27FC236}">
                <a16:creationId xmlns:a16="http://schemas.microsoft.com/office/drawing/2014/main" id="{66A555D0-567D-77E0-AB2D-5B19D67E8B83}"/>
              </a:ext>
            </a:extLst>
          </p:cNvPr>
          <p:cNvSpPr>
            <a:spLocks noGrp="1"/>
          </p:cNvSpPr>
          <p:nvPr>
            <p:ph idx="1"/>
          </p:nvPr>
        </p:nvSpPr>
        <p:spPr/>
        <p:txBody>
          <a:bodyPr/>
          <a:lstStyle/>
          <a:p>
            <a:endParaRPr lang="en-GB"/>
          </a:p>
        </p:txBody>
      </p:sp>
      <p:pic>
        <p:nvPicPr>
          <p:cNvPr id="5" name="Εικόνα 4">
            <a:extLst>
              <a:ext uri="{FF2B5EF4-FFF2-40B4-BE49-F238E27FC236}">
                <a16:creationId xmlns:a16="http://schemas.microsoft.com/office/drawing/2014/main" id="{7A3CAA1E-05D3-0EBB-F749-D2E1F6039431}"/>
              </a:ext>
            </a:extLst>
          </p:cNvPr>
          <p:cNvPicPr>
            <a:picLocks noChangeAspect="1"/>
          </p:cNvPicPr>
          <p:nvPr/>
        </p:nvPicPr>
        <p:blipFill>
          <a:blip r:embed="rId2"/>
          <a:stretch>
            <a:fillRect/>
          </a:stretch>
        </p:blipFill>
        <p:spPr>
          <a:xfrm>
            <a:off x="3167068" y="535529"/>
            <a:ext cx="8802682" cy="625182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1766400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1ABFC09-2830-B76A-38DB-53FD85CDBE7D}"/>
              </a:ext>
            </a:extLst>
          </p:cNvPr>
          <p:cNvSpPr>
            <a:spLocks noGrp="1"/>
          </p:cNvSpPr>
          <p:nvPr>
            <p:ph type="title"/>
          </p:nvPr>
        </p:nvSpPr>
        <p:spPr/>
        <p:txBody>
          <a:bodyPr>
            <a:normAutofit fontScale="90000"/>
          </a:bodyPr>
          <a:lstStyle/>
          <a:p>
            <a:r>
              <a:rPr lang="en-US" dirty="0">
                <a:solidFill>
                  <a:srgbClr val="81CC50"/>
                </a:solidFill>
              </a:rPr>
              <a:t>3 </a:t>
            </a:r>
            <a:r>
              <a:rPr lang="el-GR" dirty="0">
                <a:solidFill>
                  <a:srgbClr val="81CC50"/>
                </a:solidFill>
              </a:rPr>
              <a:t>Μαθαίνοντας από την ιστορία</a:t>
            </a:r>
            <a:br>
              <a:rPr lang="el-GR" dirty="0">
                <a:solidFill>
                  <a:srgbClr val="81CC50"/>
                </a:solidFill>
              </a:rPr>
            </a:br>
            <a:endParaRPr lang="en-GB" dirty="0">
              <a:solidFill>
                <a:srgbClr val="81CC50"/>
              </a:solidFill>
            </a:endParaRPr>
          </a:p>
        </p:txBody>
      </p:sp>
      <p:sp>
        <p:nvSpPr>
          <p:cNvPr id="3" name="Θέση κειμένου 2">
            <a:extLst>
              <a:ext uri="{FF2B5EF4-FFF2-40B4-BE49-F238E27FC236}">
                <a16:creationId xmlns:a16="http://schemas.microsoft.com/office/drawing/2014/main" id="{CF2517AD-B46E-7D75-7AD8-EF8DF593A37F}"/>
              </a:ext>
            </a:extLst>
          </p:cNvPr>
          <p:cNvSpPr>
            <a:spLocks noGrp="1"/>
          </p:cNvSpPr>
          <p:nvPr>
            <p:ph type="body" idx="1"/>
          </p:nvPr>
        </p:nvSpPr>
        <p:spPr/>
        <p:txBody>
          <a:bodyPr/>
          <a:lstStyle/>
          <a:p>
            <a:endParaRPr lang="en-GB"/>
          </a:p>
        </p:txBody>
      </p:sp>
      <p:sp>
        <p:nvSpPr>
          <p:cNvPr id="4" name="Θέση περιεχομένου 3">
            <a:extLst>
              <a:ext uri="{FF2B5EF4-FFF2-40B4-BE49-F238E27FC236}">
                <a16:creationId xmlns:a16="http://schemas.microsoft.com/office/drawing/2014/main" id="{2C0677F9-4233-876C-8CB5-DDB7B1040856}"/>
              </a:ext>
            </a:extLst>
          </p:cNvPr>
          <p:cNvSpPr>
            <a:spLocks noGrp="1"/>
          </p:cNvSpPr>
          <p:nvPr>
            <p:ph sz="half" idx="2"/>
          </p:nvPr>
        </p:nvSpPr>
        <p:spPr>
          <a:xfrm>
            <a:off x="558000" y="2687950"/>
            <a:ext cx="7208613" cy="3684588"/>
          </a:xfrm>
        </p:spPr>
        <p:txBody>
          <a:bodyPr>
            <a:normAutofit fontScale="92500" lnSpcReduction="20000"/>
          </a:bodyPr>
          <a:lstStyle/>
          <a:p>
            <a:pPr marL="0" indent="0">
              <a:buNone/>
            </a:pPr>
            <a:r>
              <a:rPr lang="el-GR" dirty="0"/>
              <a:t>Τα βιβλία εργασίας "Ας μάθουμε από την Ιστορία" έχουν αναπτυχθεί από καθηγητές ιστορίας. Πέντε διαφορετικά ιστορικά επεισόδια σας προσκαλούν να βιώσετε την ιστορία και να μπείτε στο ρόλο διαφορετικών ηθοποιών. Ανθρώπων που ήταν παρόντες σε μια σημαντική στιγμή της ιστορίας της δημοκρατίας. Πώς θα αποφασίζατε εσείς στη θέση τους; Για 4 επεισόδια υπάρχουν επίσης ταινίες μικρού μήκους που έχουν παραχθεί από μαθητές.</a:t>
            </a:r>
            <a:endParaRPr lang="en-GB" dirty="0"/>
          </a:p>
        </p:txBody>
      </p:sp>
      <p:pic>
        <p:nvPicPr>
          <p:cNvPr id="6" name="Εικόνα 5">
            <a:extLst>
              <a:ext uri="{FF2B5EF4-FFF2-40B4-BE49-F238E27FC236}">
                <a16:creationId xmlns:a16="http://schemas.microsoft.com/office/drawing/2014/main" id="{C8EAF611-4050-88EF-1CBA-2C902ACE3319}"/>
              </a:ext>
            </a:extLst>
          </p:cNvPr>
          <p:cNvPicPr>
            <a:picLocks noChangeAspect="1"/>
          </p:cNvPicPr>
          <p:nvPr/>
        </p:nvPicPr>
        <p:blipFill>
          <a:blip r:embed="rId2"/>
          <a:stretch>
            <a:fillRect/>
          </a:stretch>
        </p:blipFill>
        <p:spPr>
          <a:xfrm>
            <a:off x="8566484" y="2687950"/>
            <a:ext cx="3277057" cy="2200582"/>
          </a:xfrm>
          <a:prstGeom prst="rect">
            <a:avLst/>
          </a:prstGeom>
        </p:spPr>
      </p:pic>
      <p:sp>
        <p:nvSpPr>
          <p:cNvPr id="7" name="TextBox 6">
            <a:extLst>
              <a:ext uri="{FF2B5EF4-FFF2-40B4-BE49-F238E27FC236}">
                <a16:creationId xmlns:a16="http://schemas.microsoft.com/office/drawing/2014/main" id="{41306D34-5E8E-97D0-FA59-A237730D46F2}"/>
              </a:ext>
            </a:extLst>
          </p:cNvPr>
          <p:cNvSpPr txBox="1"/>
          <p:nvPr/>
        </p:nvSpPr>
        <p:spPr>
          <a:xfrm>
            <a:off x="10833899" y="-59940"/>
            <a:ext cx="1600200" cy="3154710"/>
          </a:xfrm>
          <a:prstGeom prst="rect">
            <a:avLst/>
          </a:prstGeom>
        </p:spPr>
        <p:txBody>
          <a:bodyPr wrap="square" rtlCol="0">
            <a:spAutoFit/>
          </a:bodyPr>
          <a:lstStyle/>
          <a:p>
            <a:pPr algn="l"/>
            <a:r>
              <a:rPr lang="en-US" sz="19900" b="1" dirty="0">
                <a:solidFill>
                  <a:schemeClr val="accent6">
                    <a:lumMod val="20000"/>
                    <a:lumOff val="80000"/>
                  </a:schemeClr>
                </a:solidFill>
              </a:rPr>
              <a:t>3</a:t>
            </a:r>
            <a:endParaRPr lang="en-GB" sz="19900" b="1" dirty="0" err="1">
              <a:solidFill>
                <a:schemeClr val="accent6">
                  <a:lumMod val="20000"/>
                  <a:lumOff val="80000"/>
                </a:schemeClr>
              </a:solidFill>
            </a:endParaRPr>
          </a:p>
        </p:txBody>
      </p:sp>
      <p:sp>
        <p:nvSpPr>
          <p:cNvPr id="8" name="Ορθογώνιο 7">
            <a:extLst>
              <a:ext uri="{FF2B5EF4-FFF2-40B4-BE49-F238E27FC236}">
                <a16:creationId xmlns:a16="http://schemas.microsoft.com/office/drawing/2014/main" id="{FFD4FC88-679A-00CC-2AA8-3E160022884A}"/>
              </a:ext>
            </a:extLst>
          </p:cNvPr>
          <p:cNvSpPr/>
          <p:nvPr/>
        </p:nvSpPr>
        <p:spPr>
          <a:xfrm>
            <a:off x="11353800" y="-3933"/>
            <a:ext cx="836941" cy="382305"/>
          </a:xfrm>
          <a:prstGeom prst="rect">
            <a:avLst/>
          </a:prstGeom>
          <a:solidFill>
            <a:srgbClr val="1A7EBA"/>
          </a:solidFill>
        </p:spPr>
        <p:txBody>
          <a:bodyPr vert="horz" lIns="91440" tIns="45720" rIns="91440" bIns="45720" rtlCol="0" anchor="ctr">
            <a:normAutofit/>
          </a:bodyPr>
          <a:lstStyle/>
          <a:p>
            <a:pPr algn="r">
              <a:lnSpc>
                <a:spcPct val="90000"/>
              </a:lnSpc>
              <a:spcBef>
                <a:spcPct val="0"/>
              </a:spcBef>
            </a:pPr>
            <a:r>
              <a:rPr lang="el-GR" altLang="el-GR" dirty="0">
                <a:solidFill>
                  <a:schemeClr val="bg1"/>
                </a:solidFill>
                <a:effectLst>
                  <a:outerShdw blurRad="38100" dist="38100" dir="2700000" algn="tl">
                    <a:srgbClr val="000000">
                      <a:alpha val="43137"/>
                    </a:srgbClr>
                  </a:outerShdw>
                </a:effectLst>
                <a:latin typeface="Abadi Extra Light" panose="020B0204020104020204" pitchFamily="34" charset="0"/>
                <a:ea typeface="+mj-ea"/>
                <a:cs typeface="+mj-cs"/>
              </a:rPr>
              <a:t>Υλικό</a:t>
            </a:r>
            <a:endParaRPr lang="en-US" sz="1500" dirty="0">
              <a:solidFill>
                <a:schemeClr val="bg1"/>
              </a:solidFill>
              <a:effectLst>
                <a:outerShdw blurRad="38100" dist="38100" dir="2700000" algn="tl">
                  <a:srgbClr val="000000">
                    <a:alpha val="43137"/>
                  </a:srgbClr>
                </a:outerShdw>
              </a:effectLst>
              <a:latin typeface="Abadi Extra Light" panose="020B0204020104020204" pitchFamily="34" charset="0"/>
              <a:ea typeface="+mj-ea"/>
              <a:cs typeface="+mj-cs"/>
            </a:endParaRPr>
          </a:p>
        </p:txBody>
      </p:sp>
    </p:spTree>
    <p:extLst>
      <p:ext uri="{BB962C8B-B14F-4D97-AF65-F5344CB8AC3E}">
        <p14:creationId xmlns:p14="http://schemas.microsoft.com/office/powerpoint/2010/main" val="11221575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4B11776-5C5B-02E4-B7AD-5F4F84E2E1C2}"/>
              </a:ext>
            </a:extLst>
          </p:cNvPr>
          <p:cNvSpPr>
            <a:spLocks noGrp="1"/>
          </p:cNvSpPr>
          <p:nvPr>
            <p:ph type="title"/>
          </p:nvPr>
        </p:nvSpPr>
        <p:spPr/>
        <p:txBody>
          <a:bodyPr>
            <a:normAutofit/>
          </a:bodyPr>
          <a:lstStyle/>
          <a:p>
            <a:r>
              <a:rPr lang="el-GR" dirty="0">
                <a:solidFill>
                  <a:srgbClr val="81CC50"/>
                </a:solidFill>
              </a:rPr>
              <a:t>Μαθαίνοντας από την ιστορία</a:t>
            </a:r>
            <a:endParaRPr lang="en-GB" dirty="0">
              <a:solidFill>
                <a:srgbClr val="2A2779"/>
              </a:solidFill>
            </a:endParaRPr>
          </a:p>
        </p:txBody>
      </p:sp>
      <p:sp>
        <p:nvSpPr>
          <p:cNvPr id="3" name="Θέση περιεχομένου 2">
            <a:extLst>
              <a:ext uri="{FF2B5EF4-FFF2-40B4-BE49-F238E27FC236}">
                <a16:creationId xmlns:a16="http://schemas.microsoft.com/office/drawing/2014/main" id="{595BF3DE-00A5-862A-634C-95062F5A8BCE}"/>
              </a:ext>
            </a:extLst>
          </p:cNvPr>
          <p:cNvSpPr>
            <a:spLocks noGrp="1"/>
          </p:cNvSpPr>
          <p:nvPr>
            <p:ph idx="1"/>
          </p:nvPr>
        </p:nvSpPr>
        <p:spPr>
          <a:xfrm>
            <a:off x="557999" y="1799999"/>
            <a:ext cx="6942396" cy="4948042"/>
          </a:xfrm>
        </p:spPr>
        <p:txBody>
          <a:bodyPr>
            <a:normAutofit fontScale="70000" lnSpcReduction="20000"/>
          </a:bodyPr>
          <a:lstStyle/>
          <a:p>
            <a:pPr marL="0" indent="0">
              <a:buNone/>
            </a:pPr>
            <a:r>
              <a:rPr lang="el-GR" b="1" dirty="0"/>
              <a:t>Για εκπαιδευτικούς &amp; μαθητές</a:t>
            </a:r>
          </a:p>
          <a:p>
            <a:pPr marL="457200" indent="-457200">
              <a:buFont typeface="+mj-lt"/>
              <a:buAutoNum type="arabicPeriod"/>
            </a:pPr>
            <a:r>
              <a:rPr lang="el-GR" dirty="0"/>
              <a:t>Ένα επεισόδιο για την πορεία των γυναικών στη Γαλλική Επανάσταση</a:t>
            </a:r>
          </a:p>
          <a:p>
            <a:pPr marL="457200" indent="-457200">
              <a:buFont typeface="+mj-lt"/>
              <a:buAutoNum type="arabicPeriod"/>
            </a:pPr>
            <a:r>
              <a:rPr lang="el-GR" dirty="0"/>
              <a:t>Ένα επεισόδιο για τον αγώνα των γυναικών για το δικαίωμα ψήφου</a:t>
            </a:r>
          </a:p>
          <a:p>
            <a:pPr marL="457200" indent="-457200">
              <a:buFont typeface="+mj-lt"/>
              <a:buAutoNum type="arabicPeriod"/>
            </a:pPr>
            <a:r>
              <a:rPr lang="el-GR" dirty="0"/>
              <a:t>Ένα επεισόδιο για τον αγώνα των Ελλήνων πολιτών για ένα σύνταγμα</a:t>
            </a:r>
          </a:p>
          <a:p>
            <a:pPr marL="457200" indent="-457200">
              <a:buFont typeface="+mj-lt"/>
              <a:buAutoNum type="arabicPeriod"/>
            </a:pPr>
            <a:r>
              <a:rPr lang="el-GR" dirty="0"/>
              <a:t>Ένα επεισόδιο για την ένταξη των πρώην σκλάβων στην κοινωνία μετά την απελευθέρωσή τους</a:t>
            </a:r>
          </a:p>
          <a:p>
            <a:pPr marL="457200" indent="-457200">
              <a:buFont typeface="+mj-lt"/>
              <a:buAutoNum type="arabicPeriod"/>
            </a:pPr>
            <a:r>
              <a:rPr lang="el-GR" dirty="0"/>
              <a:t>Ένα επεισόδιο για τον αγώνα των Σουηδών εργατών για τα δικαιώματά τους</a:t>
            </a:r>
          </a:p>
          <a:p>
            <a:pPr marL="0" indent="0">
              <a:buNone/>
            </a:pPr>
            <a:r>
              <a:rPr lang="el-GR" b="1" dirty="0"/>
              <a:t>Διαφορετικές μορφές για διαφορετικά περιβάλλοντα και χρήση</a:t>
            </a:r>
          </a:p>
          <a:p>
            <a:r>
              <a:rPr lang="el-GR" dirty="0"/>
              <a:t>Κείμενο - PDF για ανάγνωση </a:t>
            </a:r>
          </a:p>
          <a:p>
            <a:r>
              <a:rPr lang="el-GR" dirty="0"/>
              <a:t>Διαδραστική και πλούσια σε πολυμέσα</a:t>
            </a:r>
          </a:p>
          <a:p>
            <a:pPr lvl="1"/>
            <a:r>
              <a:rPr lang="el-GR" dirty="0"/>
              <a:t>PPT για την τάξη</a:t>
            </a:r>
          </a:p>
          <a:p>
            <a:pPr lvl="1"/>
            <a:r>
              <a:rPr lang="el-GR" dirty="0"/>
              <a:t>Html για </a:t>
            </a:r>
            <a:r>
              <a:rPr lang="el-GR" dirty="0" err="1"/>
              <a:t>online</a:t>
            </a:r>
            <a:r>
              <a:rPr lang="el-GR" dirty="0"/>
              <a:t> ανάγνωση μέσω έξυπνων τηλεφώνων ή tablet</a:t>
            </a:r>
            <a:endParaRPr lang="en-US" dirty="0"/>
          </a:p>
          <a:p>
            <a:pPr marL="0" indent="0">
              <a:buNone/>
            </a:pPr>
            <a:endParaRPr lang="en-GB" dirty="0"/>
          </a:p>
        </p:txBody>
      </p:sp>
      <p:sp>
        <p:nvSpPr>
          <p:cNvPr id="6" name="Ορθογώνιο 7">
            <a:extLst>
              <a:ext uri="{FF2B5EF4-FFF2-40B4-BE49-F238E27FC236}">
                <a16:creationId xmlns:a16="http://schemas.microsoft.com/office/drawing/2014/main" id="{7FC0C2CC-3E04-4966-98D9-F5D444E82DCB}"/>
              </a:ext>
            </a:extLst>
          </p:cNvPr>
          <p:cNvSpPr/>
          <p:nvPr/>
        </p:nvSpPr>
        <p:spPr>
          <a:xfrm>
            <a:off x="11353800" y="-3933"/>
            <a:ext cx="836941" cy="382305"/>
          </a:xfrm>
          <a:prstGeom prst="rect">
            <a:avLst/>
          </a:prstGeom>
          <a:solidFill>
            <a:srgbClr val="1A7EBA"/>
          </a:solidFill>
        </p:spPr>
        <p:txBody>
          <a:bodyPr vert="horz" lIns="91440" tIns="45720" rIns="91440" bIns="45720" rtlCol="0" anchor="ctr">
            <a:normAutofit/>
          </a:bodyPr>
          <a:lstStyle/>
          <a:p>
            <a:pPr algn="r">
              <a:lnSpc>
                <a:spcPct val="90000"/>
              </a:lnSpc>
              <a:spcBef>
                <a:spcPct val="0"/>
              </a:spcBef>
            </a:pPr>
            <a:r>
              <a:rPr lang="el-GR" altLang="el-GR" dirty="0">
                <a:solidFill>
                  <a:schemeClr val="bg1"/>
                </a:solidFill>
                <a:effectLst>
                  <a:outerShdw blurRad="38100" dist="38100" dir="2700000" algn="tl">
                    <a:srgbClr val="000000">
                      <a:alpha val="43137"/>
                    </a:srgbClr>
                  </a:outerShdw>
                </a:effectLst>
                <a:latin typeface="Abadi Extra Light" panose="020B0204020104020204" pitchFamily="34" charset="0"/>
                <a:ea typeface="+mj-ea"/>
                <a:cs typeface="+mj-cs"/>
              </a:rPr>
              <a:t>Υλικό</a:t>
            </a:r>
            <a:endParaRPr lang="en-US" sz="1500" dirty="0">
              <a:solidFill>
                <a:schemeClr val="bg1"/>
              </a:solidFill>
              <a:effectLst>
                <a:outerShdw blurRad="38100" dist="38100" dir="2700000" algn="tl">
                  <a:srgbClr val="000000">
                    <a:alpha val="43137"/>
                  </a:srgbClr>
                </a:outerShdw>
              </a:effectLst>
              <a:latin typeface="Abadi Extra Light" panose="020B0204020104020204" pitchFamily="34" charset="0"/>
              <a:ea typeface="+mj-ea"/>
              <a:cs typeface="+mj-cs"/>
            </a:endParaRPr>
          </a:p>
        </p:txBody>
      </p:sp>
      <p:pic>
        <p:nvPicPr>
          <p:cNvPr id="8" name="Εικόνα 7">
            <a:extLst>
              <a:ext uri="{FF2B5EF4-FFF2-40B4-BE49-F238E27FC236}">
                <a16:creationId xmlns:a16="http://schemas.microsoft.com/office/drawing/2014/main" id="{7EA96497-0A53-5AF3-3EC3-E4AA0B641B96}"/>
              </a:ext>
            </a:extLst>
          </p:cNvPr>
          <p:cNvPicPr>
            <a:picLocks noChangeAspect="1"/>
          </p:cNvPicPr>
          <p:nvPr/>
        </p:nvPicPr>
        <p:blipFill>
          <a:blip r:embed="rId2"/>
          <a:stretch>
            <a:fillRect/>
          </a:stretch>
        </p:blipFill>
        <p:spPr>
          <a:xfrm>
            <a:off x="7622315" y="493275"/>
            <a:ext cx="4401164" cy="601111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7004031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4161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AF6E96B1-BE56-B162-F455-4430BC0BA5B0}"/>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l-GR" sz="2600" dirty="0">
                <a:solidFill>
                  <a:srgbClr val="FFFFFF"/>
                </a:solidFill>
                <a:latin typeface="+mj-lt"/>
                <a:ea typeface="+mj-ea"/>
              </a:rPr>
              <a:t>Ταινίες μικρού μήκους</a:t>
            </a:r>
            <a:endParaRPr lang="en-US" sz="2600" kern="1200" dirty="0">
              <a:solidFill>
                <a:srgbClr val="FFFFFF"/>
              </a:solidFill>
              <a:latin typeface="+mj-lt"/>
              <a:ea typeface="+mj-ea"/>
              <a:cs typeface="+mj-cs"/>
            </a:endParaRPr>
          </a:p>
        </p:txBody>
      </p:sp>
      <p:pic>
        <p:nvPicPr>
          <p:cNvPr id="5" name="Θέση περιεχομένου 4">
            <a:extLst>
              <a:ext uri="{FF2B5EF4-FFF2-40B4-BE49-F238E27FC236}">
                <a16:creationId xmlns:a16="http://schemas.microsoft.com/office/drawing/2014/main" id="{E5EA7BF5-8DF5-4E64-6BE2-63A9D685698E}"/>
              </a:ext>
            </a:extLst>
          </p:cNvPr>
          <p:cNvPicPr>
            <a:picLocks noGrp="1" noChangeAspect="1"/>
          </p:cNvPicPr>
          <p:nvPr>
            <p:ph idx="1"/>
          </p:nvPr>
        </p:nvPicPr>
        <p:blipFill>
          <a:blip r:embed="rId2"/>
          <a:stretch>
            <a:fillRect/>
          </a:stretch>
        </p:blipFill>
        <p:spPr>
          <a:xfrm>
            <a:off x="3655998" y="383454"/>
            <a:ext cx="8231202" cy="6091091"/>
          </a:xfrm>
          <a:prstGeom prst="rect">
            <a:avLst/>
          </a:prstGeom>
        </p:spPr>
      </p:pic>
    </p:spTree>
    <p:extLst>
      <p:ext uri="{BB962C8B-B14F-4D97-AF65-F5344CB8AC3E}">
        <p14:creationId xmlns:p14="http://schemas.microsoft.com/office/powerpoint/2010/main" val="26022377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27D4DCDA-4989-4F14-F753-946B3DD7BD8A}"/>
              </a:ext>
            </a:extLst>
          </p:cNvPr>
          <p:cNvSpPr>
            <a:spLocks noGrp="1"/>
          </p:cNvSpPr>
          <p:nvPr>
            <p:ph type="title"/>
          </p:nvPr>
        </p:nvSpPr>
        <p:spPr>
          <a:xfrm>
            <a:off x="838201" y="365125"/>
            <a:ext cx="5251316" cy="1807305"/>
          </a:xfrm>
        </p:spPr>
        <p:txBody>
          <a:bodyPr>
            <a:normAutofit/>
          </a:bodyPr>
          <a:lstStyle/>
          <a:p>
            <a:r>
              <a:rPr lang="el-GR" dirty="0" err="1"/>
              <a:t>Ταινίε</a:t>
            </a:r>
            <a:r>
              <a:rPr lang="en-US" dirty="0"/>
              <a:t>s</a:t>
            </a:r>
            <a:endParaRPr lang="en-GB" dirty="0"/>
          </a:p>
        </p:txBody>
      </p:sp>
      <p:sp>
        <p:nvSpPr>
          <p:cNvPr id="3" name="Θέση περιεχομένου 2">
            <a:extLst>
              <a:ext uri="{FF2B5EF4-FFF2-40B4-BE49-F238E27FC236}">
                <a16:creationId xmlns:a16="http://schemas.microsoft.com/office/drawing/2014/main" id="{4A2FCE2F-17CB-7709-8E78-8232775B0463}"/>
              </a:ext>
            </a:extLst>
          </p:cNvPr>
          <p:cNvSpPr>
            <a:spLocks noGrp="1"/>
          </p:cNvSpPr>
          <p:nvPr>
            <p:ph idx="1"/>
          </p:nvPr>
        </p:nvSpPr>
        <p:spPr>
          <a:xfrm>
            <a:off x="838200" y="1549400"/>
            <a:ext cx="6169152" cy="5181599"/>
          </a:xfrm>
        </p:spPr>
        <p:txBody>
          <a:bodyPr>
            <a:normAutofit/>
          </a:bodyPr>
          <a:lstStyle/>
          <a:p>
            <a:pPr>
              <a:lnSpc>
                <a:spcPct val="90000"/>
              </a:lnSpc>
            </a:pPr>
            <a:r>
              <a:rPr lang="el-GR" sz="1600" dirty="0"/>
              <a:t>Οι </a:t>
            </a:r>
            <a:r>
              <a:rPr lang="el-GR" sz="1600" b="1" dirty="0"/>
              <a:t>ταινίες μικρού μήκους </a:t>
            </a:r>
            <a:r>
              <a:rPr lang="el-GR" sz="1600" dirty="0"/>
              <a:t>αναπτύχθηκαν από τους ίδιους τους μαθητές με βάση τα ιστορικά επεισόδια που επεξεργάστηκαν: επεξεργάστηκαν τις ιστορίες, έγραψαν σενάρια, κατασκεύασαν τις μαριονέτες και τα σκηνικά. Στη συνέχεια, συναντήθηκαν όλοι στο κινηματογραφικό στούντιο της PH </a:t>
            </a:r>
            <a:r>
              <a:rPr lang="el-GR" sz="1600" dirty="0" err="1"/>
              <a:t>Steiermark</a:t>
            </a:r>
            <a:r>
              <a:rPr lang="el-GR" sz="1600" dirty="0"/>
              <a:t> και ηχογράφησαν τα κουκλοθέατρά τους, στέκοντας όχι μόνο μπροστά από τις κάμερες αλλά και πίσω από αυτές. </a:t>
            </a:r>
          </a:p>
          <a:p>
            <a:pPr>
              <a:lnSpc>
                <a:spcPct val="90000"/>
              </a:lnSpc>
            </a:pPr>
            <a:r>
              <a:rPr lang="el-GR" sz="1600" dirty="0"/>
              <a:t>Στόχος αυτής της δραστηριότητας ήταν να ασχοληθούν οι νέοι περαιτέρω με το ιστορικό επεισόδιο ανεξάρτητα και με δημιουργικό τρόπο. Ήταν ήδη εξοικειωμένοι με τις έννοιες της εποχής. Το αποτέλεσμα των δραστηριοτήτων είναι διαθέσιμο στον ιστότοπο του έργου και μπορεί να χρησιμοποιηθεί ως αυτοτελές προϊόν, για παράδειγμα ως </a:t>
            </a:r>
            <a:r>
              <a:rPr lang="el-GR" sz="1600" dirty="0" err="1"/>
              <a:t>teaser</a:t>
            </a:r>
            <a:r>
              <a:rPr lang="el-GR" sz="1600" dirty="0"/>
              <a:t> για το αντίστοιχο επεισόδιο. </a:t>
            </a:r>
          </a:p>
          <a:p>
            <a:pPr>
              <a:lnSpc>
                <a:spcPct val="90000"/>
              </a:lnSpc>
            </a:pPr>
            <a:r>
              <a:rPr lang="el-GR" sz="1600" dirty="0"/>
              <a:t>Η ιστορία παρουσιάζεται στις ταινίες μικρού μήκους από πολλές οπτικές γωνίες - τόσο από την οπτική γωνία της άρχουσας τάξης όσο και από την οπτική γωνία των καταπιεσμένων. Κατά τη διάρκεια της εργασίας τους με τα ιστορικά επεισόδια, οι μαθητές βιώνουν και τις δύο πλευρές μπαίνοντας στους αντίστοιχους ρόλους. Μέσω αυτού και επειδή οι ρόλοι αυτοί εξετάζονται από την οπτική γωνία των βασικών αναγκών, είναι δυνατόν να φέρουν κοντά φαινομενικά ασυμβίβαστα αντίθετα, να χτίσουν γέφυρες.</a:t>
            </a:r>
            <a:endParaRPr lang="en-GB" sz="1600" dirty="0"/>
          </a:p>
        </p:txBody>
      </p:sp>
      <p:pic>
        <p:nvPicPr>
          <p:cNvPr id="4" name="Θέση περιεχομένου 4">
            <a:extLst>
              <a:ext uri="{FF2B5EF4-FFF2-40B4-BE49-F238E27FC236}">
                <a16:creationId xmlns:a16="http://schemas.microsoft.com/office/drawing/2014/main" id="{3D6E56E1-8031-0FFC-4BE8-5F8E6A6D54D1}"/>
              </a:ext>
            </a:extLst>
          </p:cNvPr>
          <p:cNvPicPr>
            <a:picLocks noChangeAspect="1"/>
          </p:cNvPicPr>
          <p:nvPr/>
        </p:nvPicPr>
        <p:blipFill rotWithShape="1">
          <a:blip r:embed="rId2"/>
          <a:srcRect l="15238" r="20421"/>
          <a:stretch/>
        </p:blipFill>
        <p:spPr>
          <a:xfrm>
            <a:off x="7010400" y="10"/>
            <a:ext cx="5181600"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7645765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Τίτλος 10">
            <a:extLst>
              <a:ext uri="{FF2B5EF4-FFF2-40B4-BE49-F238E27FC236}">
                <a16:creationId xmlns:a16="http://schemas.microsoft.com/office/drawing/2014/main" id="{70D46B22-84E1-43AA-85C7-DBAEC0E27492}"/>
              </a:ext>
            </a:extLst>
          </p:cNvPr>
          <p:cNvSpPr>
            <a:spLocks noGrp="1"/>
          </p:cNvSpPr>
          <p:nvPr>
            <p:ph type="title"/>
          </p:nvPr>
        </p:nvSpPr>
        <p:spPr>
          <a:xfrm>
            <a:off x="570032" y="1352412"/>
            <a:ext cx="10515600" cy="618346"/>
          </a:xfrm>
        </p:spPr>
        <p:txBody>
          <a:bodyPr/>
          <a:lstStyle/>
          <a:p>
            <a:r>
              <a:rPr lang="el-GR" sz="2200" b="1" dirty="0">
                <a:solidFill>
                  <a:schemeClr val="tx1"/>
                </a:solidFill>
              </a:rPr>
              <a:t>Στόχοι</a:t>
            </a:r>
            <a:endParaRPr lang="el-GR" dirty="0">
              <a:solidFill>
                <a:schemeClr val="tx1"/>
              </a:solidFill>
            </a:endParaRPr>
          </a:p>
        </p:txBody>
      </p:sp>
      <p:sp>
        <p:nvSpPr>
          <p:cNvPr id="13" name="Τίτλος 2">
            <a:extLst>
              <a:ext uri="{FF2B5EF4-FFF2-40B4-BE49-F238E27FC236}">
                <a16:creationId xmlns:a16="http://schemas.microsoft.com/office/drawing/2014/main" id="{ACBE9AD0-B2F0-4ADA-8F10-B83476743F9C}"/>
              </a:ext>
            </a:extLst>
          </p:cNvPr>
          <p:cNvSpPr txBox="1">
            <a:spLocks/>
          </p:cNvSpPr>
          <p:nvPr/>
        </p:nvSpPr>
        <p:spPr>
          <a:xfrm>
            <a:off x="0" y="272796"/>
            <a:ext cx="8998257" cy="613530"/>
          </a:xfrm>
          <a:prstGeom prst="rect">
            <a:avLst/>
          </a:prstGeom>
          <a:no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lang="el-GR" sz="2200" b="1" kern="1200" dirty="0">
                <a:solidFill>
                  <a:srgbClr val="C01E24"/>
                </a:solidFill>
                <a:effectLst/>
                <a:latin typeface="+mn-lt"/>
                <a:ea typeface="+mj-ea"/>
                <a:cs typeface="+mj-cs"/>
              </a:defRPr>
            </a:lvl1pPr>
          </a:lstStyle>
          <a:p>
            <a:r>
              <a:rPr lang="el-GR" dirty="0">
                <a:solidFill>
                  <a:srgbClr val="1A7EBA"/>
                </a:solidFill>
              </a:rPr>
              <a:t>Οδηγός</a:t>
            </a:r>
            <a:r>
              <a:rPr lang="en-US" dirty="0">
                <a:solidFill>
                  <a:srgbClr val="1A7EBA"/>
                </a:solidFill>
              </a:rPr>
              <a:t>: </a:t>
            </a:r>
            <a:r>
              <a:rPr lang="el-GR" dirty="0">
                <a:solidFill>
                  <a:srgbClr val="1A7EBA"/>
                </a:solidFill>
              </a:rPr>
              <a:t>Πώς να χρησιμοποιήσετε την η-πλατφόρμα</a:t>
            </a:r>
            <a:endParaRPr lang="en-US" dirty="0">
              <a:solidFill>
                <a:srgbClr val="1A7EBA"/>
              </a:solidFill>
            </a:endParaRPr>
          </a:p>
        </p:txBody>
      </p:sp>
      <p:pic>
        <p:nvPicPr>
          <p:cNvPr id="15" name="Γραφικό 14" descr="Στόχος με συμπαγές γέμισμα">
            <a:extLst>
              <a:ext uri="{FF2B5EF4-FFF2-40B4-BE49-F238E27FC236}">
                <a16:creationId xmlns:a16="http://schemas.microsoft.com/office/drawing/2014/main" id="{4313419D-52B3-4469-9529-313D9EB0AF3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12367" y="2213810"/>
            <a:ext cx="3779633" cy="3779633"/>
          </a:xfrm>
          <a:prstGeom prst="rect">
            <a:avLst/>
          </a:prstGeom>
        </p:spPr>
      </p:pic>
      <p:sp>
        <p:nvSpPr>
          <p:cNvPr id="3" name="Θέση περιεχομένου 2">
            <a:extLst>
              <a:ext uri="{FF2B5EF4-FFF2-40B4-BE49-F238E27FC236}">
                <a16:creationId xmlns:a16="http://schemas.microsoft.com/office/drawing/2014/main" id="{1EF95C20-8BB1-4C0C-7B1E-5925DCBE9957}"/>
              </a:ext>
            </a:extLst>
          </p:cNvPr>
          <p:cNvSpPr>
            <a:spLocks noGrp="1"/>
          </p:cNvSpPr>
          <p:nvPr>
            <p:ph idx="1"/>
          </p:nvPr>
        </p:nvSpPr>
        <p:spPr>
          <a:xfrm>
            <a:off x="558000" y="2796988"/>
            <a:ext cx="8103400" cy="3208677"/>
          </a:xfrm>
        </p:spPr>
        <p:txBody>
          <a:bodyPr>
            <a:normAutofit/>
          </a:bodyPr>
          <a:lstStyle/>
          <a:p>
            <a:pPr marL="0" indent="0">
              <a:buNone/>
            </a:pPr>
            <a:r>
              <a:rPr lang="el-GR" dirty="0"/>
              <a:t>Όταν ολοκληρώσετε αυτόν τον Οδηγό θα</a:t>
            </a:r>
            <a:r>
              <a:rPr lang="en-US" dirty="0"/>
              <a:t>:</a:t>
            </a:r>
          </a:p>
          <a:p>
            <a:pPr>
              <a:buClr>
                <a:srgbClr val="FFCC53"/>
              </a:buClr>
              <a:buFont typeface="Wingdings" panose="05000000000000000000" pitchFamily="2" charset="2"/>
              <a:buChar char="ü"/>
            </a:pPr>
            <a:r>
              <a:rPr lang="el-GR" dirty="0"/>
              <a:t>είστε εξοικειωμένοι με την πλατφόρμα European-</a:t>
            </a:r>
            <a:r>
              <a:rPr lang="el-GR" dirty="0" err="1"/>
              <a:t>Heart</a:t>
            </a:r>
            <a:endParaRPr lang="el-GR" dirty="0"/>
          </a:p>
          <a:p>
            <a:pPr>
              <a:buClr>
                <a:srgbClr val="FFCC53"/>
              </a:buClr>
              <a:buFont typeface="Wingdings" panose="05000000000000000000" pitchFamily="2" charset="2"/>
              <a:buChar char="ü"/>
            </a:pPr>
            <a:r>
              <a:rPr lang="el-GR" dirty="0"/>
              <a:t>είστε σε θέση να περιηγηθείτε και να δείτε το διαθέσιμο ηλεκτρονικό υλικό</a:t>
            </a:r>
          </a:p>
          <a:p>
            <a:pPr>
              <a:buClr>
                <a:srgbClr val="FFCC53"/>
              </a:buClr>
              <a:buFont typeface="Wingdings" panose="05000000000000000000" pitchFamily="2" charset="2"/>
              <a:buChar char="ü"/>
            </a:pPr>
            <a:r>
              <a:rPr lang="el-GR" dirty="0"/>
              <a:t>κατανοείτε ως εκπαιδευτικός/οργανισμός κατάρτισης τι αφορά το υλικό και πώς μπορείτε να το χρησιμοποιήσετε</a:t>
            </a:r>
            <a:endParaRPr lang="en-GB" dirty="0"/>
          </a:p>
        </p:txBody>
      </p:sp>
    </p:spTree>
    <p:extLst>
      <p:ext uri="{BB962C8B-B14F-4D97-AF65-F5344CB8AC3E}">
        <p14:creationId xmlns:p14="http://schemas.microsoft.com/office/powerpoint/2010/main" val="20330931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1ABFC09-2830-B76A-38DB-53FD85CDBE7D}"/>
              </a:ext>
            </a:extLst>
          </p:cNvPr>
          <p:cNvSpPr>
            <a:spLocks noGrp="1"/>
          </p:cNvSpPr>
          <p:nvPr>
            <p:ph type="title"/>
          </p:nvPr>
        </p:nvSpPr>
        <p:spPr/>
        <p:txBody>
          <a:bodyPr>
            <a:normAutofit/>
          </a:bodyPr>
          <a:lstStyle/>
          <a:p>
            <a:r>
              <a:rPr lang="en-US" dirty="0">
                <a:solidFill>
                  <a:srgbClr val="6CA4D3"/>
                </a:solidFill>
              </a:rPr>
              <a:t>4 </a:t>
            </a:r>
            <a:r>
              <a:rPr lang="en-US" dirty="0" err="1">
                <a:solidFill>
                  <a:srgbClr val="6CA4D3"/>
                </a:solidFill>
              </a:rPr>
              <a:t>Το</a:t>
            </a:r>
            <a:r>
              <a:rPr lang="en-US" dirty="0">
                <a:solidFill>
                  <a:srgbClr val="6CA4D3"/>
                </a:solidFill>
              </a:rPr>
              <a:t> πα</a:t>
            </a:r>
            <a:r>
              <a:rPr lang="en-US" dirty="0" err="1">
                <a:solidFill>
                  <a:srgbClr val="6CA4D3"/>
                </a:solidFill>
              </a:rPr>
              <a:t>ιχνίδι</a:t>
            </a:r>
            <a:r>
              <a:rPr lang="en-US" dirty="0">
                <a:solidFill>
                  <a:srgbClr val="6CA4D3"/>
                </a:solidFill>
              </a:rPr>
              <a:t> Active Citizen Team (ACT)</a:t>
            </a:r>
            <a:endParaRPr lang="en-GB" dirty="0">
              <a:solidFill>
                <a:srgbClr val="6CA4D3"/>
              </a:solidFill>
            </a:endParaRPr>
          </a:p>
        </p:txBody>
      </p:sp>
      <p:sp>
        <p:nvSpPr>
          <p:cNvPr id="3" name="Θέση κειμένου 2">
            <a:extLst>
              <a:ext uri="{FF2B5EF4-FFF2-40B4-BE49-F238E27FC236}">
                <a16:creationId xmlns:a16="http://schemas.microsoft.com/office/drawing/2014/main" id="{CF2517AD-B46E-7D75-7AD8-EF8DF593A37F}"/>
              </a:ext>
            </a:extLst>
          </p:cNvPr>
          <p:cNvSpPr>
            <a:spLocks noGrp="1"/>
          </p:cNvSpPr>
          <p:nvPr>
            <p:ph type="body" idx="1"/>
          </p:nvPr>
        </p:nvSpPr>
        <p:spPr/>
        <p:txBody>
          <a:bodyPr/>
          <a:lstStyle/>
          <a:p>
            <a:endParaRPr lang="en-GB"/>
          </a:p>
        </p:txBody>
      </p:sp>
      <p:sp>
        <p:nvSpPr>
          <p:cNvPr id="4" name="Θέση περιεχομένου 3">
            <a:extLst>
              <a:ext uri="{FF2B5EF4-FFF2-40B4-BE49-F238E27FC236}">
                <a16:creationId xmlns:a16="http://schemas.microsoft.com/office/drawing/2014/main" id="{2C0677F9-4233-876C-8CB5-DDB7B1040856}"/>
              </a:ext>
            </a:extLst>
          </p:cNvPr>
          <p:cNvSpPr>
            <a:spLocks noGrp="1"/>
          </p:cNvSpPr>
          <p:nvPr>
            <p:ph sz="half" idx="2"/>
          </p:nvPr>
        </p:nvSpPr>
        <p:spPr>
          <a:xfrm>
            <a:off x="558000" y="2687950"/>
            <a:ext cx="7208613" cy="3684588"/>
          </a:xfrm>
        </p:spPr>
        <p:txBody>
          <a:bodyPr>
            <a:normAutofit/>
          </a:bodyPr>
          <a:lstStyle/>
          <a:p>
            <a:pPr marL="0" indent="0">
              <a:buNone/>
            </a:pPr>
            <a:r>
              <a:rPr lang="el-GR" dirty="0"/>
              <a:t>Είστε εκπαιδευτικός; Βρείτε εδώ τα ταμπλό και τις κάρτες για τα 4 επίπεδα του παιχνιδιού ACT καθώς και το εγχειρίδιο εκπαιδευτικού. Καλή διασκέδαση!</a:t>
            </a:r>
            <a:endParaRPr lang="en-GB" dirty="0"/>
          </a:p>
        </p:txBody>
      </p:sp>
      <p:pic>
        <p:nvPicPr>
          <p:cNvPr id="7" name="Εικόνα 6">
            <a:extLst>
              <a:ext uri="{FF2B5EF4-FFF2-40B4-BE49-F238E27FC236}">
                <a16:creationId xmlns:a16="http://schemas.microsoft.com/office/drawing/2014/main" id="{AE459B0D-2A61-6D34-A9AD-15433A22AD25}"/>
              </a:ext>
            </a:extLst>
          </p:cNvPr>
          <p:cNvPicPr>
            <a:picLocks noChangeAspect="1"/>
          </p:cNvPicPr>
          <p:nvPr/>
        </p:nvPicPr>
        <p:blipFill>
          <a:blip r:embed="rId2"/>
          <a:stretch>
            <a:fillRect/>
          </a:stretch>
        </p:blipFill>
        <p:spPr>
          <a:xfrm>
            <a:off x="8368496" y="2411509"/>
            <a:ext cx="3551403" cy="2712399"/>
          </a:xfrm>
          <a:prstGeom prst="rect">
            <a:avLst/>
          </a:prstGeom>
        </p:spPr>
      </p:pic>
      <p:sp>
        <p:nvSpPr>
          <p:cNvPr id="6" name="TextBox 5">
            <a:extLst>
              <a:ext uri="{FF2B5EF4-FFF2-40B4-BE49-F238E27FC236}">
                <a16:creationId xmlns:a16="http://schemas.microsoft.com/office/drawing/2014/main" id="{EDE84044-4795-725B-A727-FB8893ABD5B1}"/>
              </a:ext>
            </a:extLst>
          </p:cNvPr>
          <p:cNvSpPr txBox="1"/>
          <p:nvPr/>
        </p:nvSpPr>
        <p:spPr>
          <a:xfrm>
            <a:off x="10860457" y="-182414"/>
            <a:ext cx="1600200" cy="3154710"/>
          </a:xfrm>
          <a:prstGeom prst="rect">
            <a:avLst/>
          </a:prstGeom>
        </p:spPr>
        <p:txBody>
          <a:bodyPr wrap="square" rtlCol="0">
            <a:spAutoFit/>
          </a:bodyPr>
          <a:lstStyle/>
          <a:p>
            <a:pPr algn="l"/>
            <a:r>
              <a:rPr lang="en-US" sz="19900" b="1" dirty="0">
                <a:solidFill>
                  <a:schemeClr val="accent5">
                    <a:lumMod val="20000"/>
                    <a:lumOff val="80000"/>
                  </a:schemeClr>
                </a:solidFill>
              </a:rPr>
              <a:t>4</a:t>
            </a:r>
            <a:endParaRPr lang="en-GB" sz="19900" b="1" dirty="0" err="1">
              <a:solidFill>
                <a:schemeClr val="accent5">
                  <a:lumMod val="20000"/>
                  <a:lumOff val="80000"/>
                </a:schemeClr>
              </a:solidFill>
            </a:endParaRPr>
          </a:p>
        </p:txBody>
      </p:sp>
      <p:sp>
        <p:nvSpPr>
          <p:cNvPr id="8" name="Ορθογώνιο 7">
            <a:extLst>
              <a:ext uri="{FF2B5EF4-FFF2-40B4-BE49-F238E27FC236}">
                <a16:creationId xmlns:a16="http://schemas.microsoft.com/office/drawing/2014/main" id="{576FBA2B-AC10-8442-F671-F411BEE35763}"/>
              </a:ext>
            </a:extLst>
          </p:cNvPr>
          <p:cNvSpPr/>
          <p:nvPr/>
        </p:nvSpPr>
        <p:spPr>
          <a:xfrm>
            <a:off x="11353800" y="-3933"/>
            <a:ext cx="836941" cy="382305"/>
          </a:xfrm>
          <a:prstGeom prst="rect">
            <a:avLst/>
          </a:prstGeom>
          <a:solidFill>
            <a:srgbClr val="1A7EBA"/>
          </a:solidFill>
        </p:spPr>
        <p:txBody>
          <a:bodyPr vert="horz" lIns="91440" tIns="45720" rIns="91440" bIns="45720" rtlCol="0" anchor="ctr">
            <a:normAutofit/>
          </a:bodyPr>
          <a:lstStyle/>
          <a:p>
            <a:pPr algn="r">
              <a:lnSpc>
                <a:spcPct val="90000"/>
              </a:lnSpc>
              <a:spcBef>
                <a:spcPct val="0"/>
              </a:spcBef>
            </a:pPr>
            <a:r>
              <a:rPr lang="el-GR" altLang="el-GR" dirty="0">
                <a:solidFill>
                  <a:schemeClr val="bg1"/>
                </a:solidFill>
                <a:effectLst>
                  <a:outerShdw blurRad="38100" dist="38100" dir="2700000" algn="tl">
                    <a:srgbClr val="000000">
                      <a:alpha val="43137"/>
                    </a:srgbClr>
                  </a:outerShdw>
                </a:effectLst>
                <a:latin typeface="Abadi Extra Light" panose="020B0204020104020204" pitchFamily="34" charset="0"/>
                <a:ea typeface="+mj-ea"/>
                <a:cs typeface="+mj-cs"/>
              </a:rPr>
              <a:t>Υλικό</a:t>
            </a:r>
            <a:endParaRPr lang="en-US" sz="1500" dirty="0">
              <a:solidFill>
                <a:schemeClr val="bg1"/>
              </a:solidFill>
              <a:effectLst>
                <a:outerShdw blurRad="38100" dist="38100" dir="2700000" algn="tl">
                  <a:srgbClr val="000000">
                    <a:alpha val="43137"/>
                  </a:srgbClr>
                </a:outerShdw>
              </a:effectLst>
              <a:latin typeface="Abadi Extra Light" panose="020B0204020104020204" pitchFamily="34" charset="0"/>
              <a:ea typeface="+mj-ea"/>
              <a:cs typeface="+mj-cs"/>
            </a:endParaRPr>
          </a:p>
        </p:txBody>
      </p:sp>
    </p:spTree>
    <p:extLst>
      <p:ext uri="{BB962C8B-B14F-4D97-AF65-F5344CB8AC3E}">
        <p14:creationId xmlns:p14="http://schemas.microsoft.com/office/powerpoint/2010/main" val="30293349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FB64722E-C329-89D7-A95E-6F44D3A75F5D}"/>
              </a:ext>
            </a:extLst>
          </p:cNvPr>
          <p:cNvSpPr>
            <a:spLocks noGrp="1"/>
          </p:cNvSpPr>
          <p:nvPr>
            <p:ph type="title"/>
          </p:nvPr>
        </p:nvSpPr>
        <p:spPr/>
        <p:txBody>
          <a:bodyPr/>
          <a:lstStyle/>
          <a:p>
            <a:r>
              <a:rPr lang="el-GR" dirty="0"/>
              <a:t>Το </a:t>
            </a:r>
            <a:r>
              <a:rPr lang="el-GR" dirty="0" err="1"/>
              <a:t>παχνίδι</a:t>
            </a:r>
            <a:r>
              <a:rPr lang="el-GR" dirty="0"/>
              <a:t> </a:t>
            </a:r>
            <a:r>
              <a:rPr lang="en-US" dirty="0"/>
              <a:t>ACT – </a:t>
            </a:r>
            <a:r>
              <a:rPr lang="el-GR" dirty="0"/>
              <a:t>Περιγραφή και Στόχοι</a:t>
            </a:r>
            <a:endParaRPr lang="en-GB" dirty="0"/>
          </a:p>
        </p:txBody>
      </p:sp>
      <p:sp>
        <p:nvSpPr>
          <p:cNvPr id="3" name="Θέση περιεχομένου 2">
            <a:extLst>
              <a:ext uri="{FF2B5EF4-FFF2-40B4-BE49-F238E27FC236}">
                <a16:creationId xmlns:a16="http://schemas.microsoft.com/office/drawing/2014/main" id="{11451914-7449-42E9-FAFD-B8EF56F54D8A}"/>
              </a:ext>
            </a:extLst>
          </p:cNvPr>
          <p:cNvSpPr>
            <a:spLocks noGrp="1"/>
          </p:cNvSpPr>
          <p:nvPr>
            <p:ph sz="half" idx="1"/>
          </p:nvPr>
        </p:nvSpPr>
        <p:spPr/>
        <p:txBody>
          <a:bodyPr>
            <a:normAutofit fontScale="77500" lnSpcReduction="20000"/>
          </a:bodyPr>
          <a:lstStyle/>
          <a:p>
            <a:pPr marL="0" indent="0">
              <a:buNone/>
            </a:pPr>
            <a:r>
              <a:rPr lang="el-GR" sz="1800" b="1" i="0" u="none" strike="noStrike" baseline="0" dirty="0">
                <a:solidFill>
                  <a:srgbClr val="000000"/>
                </a:solidFill>
                <a:latin typeface="Calibri" panose="020F0502020204030204" pitchFamily="34" charset="0"/>
              </a:rPr>
              <a:t>Περιγραφή</a:t>
            </a:r>
            <a:endParaRPr lang="en-US" sz="1800" b="1" i="0" u="none" strike="noStrike" baseline="0" dirty="0">
              <a:solidFill>
                <a:srgbClr val="000000"/>
              </a:solidFill>
              <a:latin typeface="Calibri" panose="020F0502020204030204" pitchFamily="34" charset="0"/>
            </a:endParaRPr>
          </a:p>
          <a:p>
            <a:r>
              <a:rPr lang="el-GR" dirty="0"/>
              <a:t>Το ACT-</a:t>
            </a:r>
            <a:r>
              <a:rPr lang="el-GR" dirty="0" err="1"/>
              <a:t>Game</a:t>
            </a:r>
            <a:r>
              <a:rPr lang="el-GR" dirty="0"/>
              <a:t> είναι ένα συνδυασμένο επιτραπέζιο παιχνίδι - παιχνίδι καρτών με διαδικτυακές επεκτάσεις. Αποτελείται από 4 φάσεις, που ονομάζονται επίπεδα, και είναι σχεδιασμένο με τέτοιο τρόπο ώστε να μπορούν να αφαιρεθούν και να παιχτούν μεμονωμένα στοιχεία. Οι παίκτες μπορούν να χρησιμοποιούν τα </a:t>
            </a:r>
            <a:r>
              <a:rPr lang="el-GR" dirty="0" err="1"/>
              <a:t>smartphones</a:t>
            </a:r>
            <a:r>
              <a:rPr lang="el-GR" dirty="0"/>
              <a:t> ή τα tablet τους και να έχουν πρόσβαση σε </a:t>
            </a:r>
            <a:r>
              <a:rPr lang="el-GR" dirty="0" err="1"/>
              <a:t>online</a:t>
            </a:r>
            <a:r>
              <a:rPr lang="el-GR" dirty="0"/>
              <a:t> πληροφορίες σαρώνοντας κωδικούς QR που είναι τυπωμένοι στις κάρτες και τα τραπέζια. Παρόλο που πρόκειται για ένα συνεργατικό παιχνίδι, στο τέλος θα κερδίσει μία ομάδα για να παρακινήσει τους μαθητές να συμμετέχουν και να συνεισφέρουν τον καλύτερο εαυτό τους. </a:t>
            </a:r>
          </a:p>
          <a:p>
            <a:r>
              <a:rPr lang="el-GR" dirty="0"/>
              <a:t>Τα διαδικτυακά στοιχεία και η αλληλεπίδραση των ομάδων υποστηρίζονται από την διαδικτυακή πλατφόρμα του έργου.</a:t>
            </a:r>
            <a:endParaRPr lang="en-GB" dirty="0"/>
          </a:p>
        </p:txBody>
      </p:sp>
      <p:sp>
        <p:nvSpPr>
          <p:cNvPr id="5" name="Θέση περιεχομένου 4">
            <a:extLst>
              <a:ext uri="{FF2B5EF4-FFF2-40B4-BE49-F238E27FC236}">
                <a16:creationId xmlns:a16="http://schemas.microsoft.com/office/drawing/2014/main" id="{77EDBDE7-4204-EDE9-6FB7-D3AB5B7A128B}"/>
              </a:ext>
            </a:extLst>
          </p:cNvPr>
          <p:cNvSpPr>
            <a:spLocks noGrp="1"/>
          </p:cNvSpPr>
          <p:nvPr>
            <p:ph sz="half" idx="2"/>
          </p:nvPr>
        </p:nvSpPr>
        <p:spPr/>
        <p:txBody>
          <a:bodyPr>
            <a:normAutofit fontScale="77500" lnSpcReduction="20000"/>
          </a:bodyPr>
          <a:lstStyle/>
          <a:p>
            <a:pPr marL="0" indent="0">
              <a:buNone/>
            </a:pPr>
            <a:r>
              <a:rPr lang="el-GR" sz="1800" b="1" dirty="0">
                <a:solidFill>
                  <a:srgbClr val="000000"/>
                </a:solidFill>
                <a:latin typeface="Calibri" panose="020F0502020204030204" pitchFamily="34" charset="0"/>
              </a:rPr>
              <a:t>Στόχοι</a:t>
            </a:r>
            <a:endParaRPr lang="en-US" sz="1800" b="1" i="0" u="none" strike="noStrike" baseline="0" dirty="0">
              <a:solidFill>
                <a:srgbClr val="000000"/>
              </a:solidFill>
              <a:latin typeface="Calibri" panose="020F0502020204030204" pitchFamily="34" charset="0"/>
            </a:endParaRPr>
          </a:p>
          <a:p>
            <a:pPr>
              <a:buFont typeface="Arial" panose="020B0604020202020204" pitchFamily="34" charset="0"/>
              <a:buChar char="•"/>
            </a:pPr>
            <a:r>
              <a:rPr lang="el-GR" sz="1800" dirty="0">
                <a:solidFill>
                  <a:srgbClr val="000000"/>
                </a:solidFill>
                <a:latin typeface="Calibri" panose="020F0502020204030204" pitchFamily="34" charset="0"/>
              </a:rPr>
              <a:t>Αυτό το παιχνίδι δεν έχει σκοπό μόνο να ενθαρρύνει τους νέους να συμμετέχουν στην κοινωνία με τις ιδέες τους, αλλά και να τους δώσει τα απαραίτητα εργαλεία για να το κάνουν. Με παιγνιώδη τρόπο αντιμετωπίζουν φλέγοντα κοινωνικοπολιτικά ζητήματα και εκπαιδεύουν τις δεξιότητες που χρειάζονται για να ΔΡΑΣΟΥΝ ως υπεύθυνοι πολίτες: </a:t>
            </a:r>
          </a:p>
          <a:p>
            <a:pPr lvl="1">
              <a:buFont typeface="Arial" panose="020B0604020202020204" pitchFamily="34" charset="0"/>
              <a:buChar char="•"/>
            </a:pPr>
            <a:r>
              <a:rPr lang="el-GR" sz="1600" i="1" dirty="0" err="1">
                <a:solidFill>
                  <a:srgbClr val="000000"/>
                </a:solidFill>
                <a:latin typeface="Calibri" panose="020F0502020204030204" pitchFamily="34" charset="0"/>
              </a:rPr>
              <a:t>Ενσυναίσθηση</a:t>
            </a:r>
            <a:r>
              <a:rPr lang="el-GR" sz="1600" i="1" dirty="0">
                <a:solidFill>
                  <a:srgbClr val="000000"/>
                </a:solidFill>
                <a:latin typeface="Calibri" panose="020F0502020204030204" pitchFamily="34" charset="0"/>
              </a:rPr>
              <a:t>, για να αναγνωρίζουν τις ανάγκες </a:t>
            </a:r>
          </a:p>
          <a:p>
            <a:pPr lvl="1">
              <a:buFont typeface="Arial" panose="020B0604020202020204" pitchFamily="34" charset="0"/>
              <a:buChar char="•"/>
            </a:pPr>
            <a:r>
              <a:rPr lang="el-GR" sz="1600" i="1" dirty="0" err="1">
                <a:solidFill>
                  <a:srgbClr val="000000"/>
                </a:solidFill>
                <a:latin typeface="Calibri" panose="020F0502020204030204" pitchFamily="34" charset="0"/>
              </a:rPr>
              <a:t>Ανοιχτότητα</a:t>
            </a:r>
            <a:r>
              <a:rPr lang="el-GR" sz="1600" i="1" dirty="0">
                <a:solidFill>
                  <a:srgbClr val="000000"/>
                </a:solidFill>
                <a:latin typeface="Calibri" panose="020F0502020204030204" pitchFamily="34" charset="0"/>
              </a:rPr>
              <a:t>, για να μπορούν να εξερευνήσουν νέους δρόμους </a:t>
            </a:r>
          </a:p>
          <a:p>
            <a:pPr lvl="1">
              <a:buFont typeface="Arial" panose="020B0604020202020204" pitchFamily="34" charset="0"/>
              <a:buChar char="•"/>
            </a:pPr>
            <a:r>
              <a:rPr lang="el-GR" sz="1600" i="1" dirty="0">
                <a:solidFill>
                  <a:srgbClr val="000000"/>
                </a:solidFill>
                <a:latin typeface="Calibri" panose="020F0502020204030204" pitchFamily="34" charset="0"/>
              </a:rPr>
              <a:t>Ηγεσία, να καθοδηγούν τους άλλους χωρίς να τους εξουσιάζουν </a:t>
            </a:r>
          </a:p>
          <a:p>
            <a:pPr lvl="1">
              <a:buFont typeface="Arial" panose="020B0604020202020204" pitchFamily="34" charset="0"/>
              <a:buChar char="•"/>
            </a:pPr>
            <a:r>
              <a:rPr lang="el-GR" sz="1600" i="1" dirty="0">
                <a:solidFill>
                  <a:srgbClr val="000000"/>
                </a:solidFill>
                <a:latin typeface="Calibri" panose="020F0502020204030204" pitchFamily="34" charset="0"/>
              </a:rPr>
              <a:t>Σύνεση και υπευθυνότητα για να παίρνουν θαρραλέες αποφάσεις. </a:t>
            </a:r>
          </a:p>
          <a:p>
            <a:pPr lvl="1">
              <a:buFont typeface="Arial" panose="020B0604020202020204" pitchFamily="34" charset="0"/>
              <a:buChar char="•"/>
            </a:pPr>
            <a:r>
              <a:rPr lang="el-GR" sz="1600" i="1" dirty="0">
                <a:solidFill>
                  <a:srgbClr val="000000"/>
                </a:solidFill>
                <a:latin typeface="Calibri" panose="020F0502020204030204" pitchFamily="34" charset="0"/>
              </a:rPr>
              <a:t>Την ικανότητα να σχετίζονται με άλλους που δεν έχουν την ίδια άποψη. </a:t>
            </a:r>
          </a:p>
          <a:p>
            <a:pPr lvl="1">
              <a:buFont typeface="Arial" panose="020B0604020202020204" pitchFamily="34" charset="0"/>
              <a:buChar char="•"/>
            </a:pPr>
            <a:r>
              <a:rPr lang="el-GR" sz="1600" i="1" dirty="0">
                <a:solidFill>
                  <a:srgbClr val="000000"/>
                </a:solidFill>
                <a:latin typeface="Calibri" panose="020F0502020204030204" pitchFamily="34" charset="0"/>
              </a:rPr>
              <a:t>Επικοινωνιακές δεξιότητες για να έρχεστε πραγματικά σε επαφή με τους άλλους.</a:t>
            </a:r>
            <a:endParaRPr lang="en-GB" sz="1600" i="1" dirty="0">
              <a:solidFill>
                <a:srgbClr val="000000"/>
              </a:solidFill>
              <a:latin typeface="Calibri" panose="020F0502020204030204" pitchFamily="34" charset="0"/>
            </a:endParaRPr>
          </a:p>
        </p:txBody>
      </p:sp>
    </p:spTree>
    <p:extLst>
      <p:ext uri="{BB962C8B-B14F-4D97-AF65-F5344CB8AC3E}">
        <p14:creationId xmlns:p14="http://schemas.microsoft.com/office/powerpoint/2010/main" val="32974490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BE03494-4E6E-D4DC-1E5F-AA74914980E1}"/>
              </a:ext>
            </a:extLst>
          </p:cNvPr>
          <p:cNvSpPr>
            <a:spLocks noGrp="1"/>
          </p:cNvSpPr>
          <p:nvPr>
            <p:ph type="title"/>
          </p:nvPr>
        </p:nvSpPr>
        <p:spPr>
          <a:xfrm>
            <a:off x="558000" y="1080000"/>
            <a:ext cx="4433100" cy="599188"/>
          </a:xfrm>
        </p:spPr>
        <p:txBody>
          <a:bodyPr>
            <a:normAutofit fontScale="90000"/>
          </a:bodyPr>
          <a:lstStyle/>
          <a:p>
            <a:r>
              <a:rPr lang="el-GR" dirty="0"/>
              <a:t>Βασικές πληροφορίες για το παιχνίδι &amp; Επίπεδα</a:t>
            </a:r>
            <a:endParaRPr lang="en-GB" dirty="0"/>
          </a:p>
        </p:txBody>
      </p:sp>
      <p:sp>
        <p:nvSpPr>
          <p:cNvPr id="3" name="Θέση περιεχομένου 2">
            <a:extLst>
              <a:ext uri="{FF2B5EF4-FFF2-40B4-BE49-F238E27FC236}">
                <a16:creationId xmlns:a16="http://schemas.microsoft.com/office/drawing/2014/main" id="{51CAEAD5-B4B9-FBA4-02AA-01349125641D}"/>
              </a:ext>
            </a:extLst>
          </p:cNvPr>
          <p:cNvSpPr>
            <a:spLocks noGrp="1"/>
          </p:cNvSpPr>
          <p:nvPr>
            <p:ph sz="half" idx="1"/>
          </p:nvPr>
        </p:nvSpPr>
        <p:spPr>
          <a:xfrm>
            <a:off x="557999" y="2711450"/>
            <a:ext cx="5409663" cy="3981958"/>
          </a:xfrm>
          <a:custGeom>
            <a:avLst/>
            <a:gdLst>
              <a:gd name="connsiteX0" fmla="*/ 0 w 5409663"/>
              <a:gd name="connsiteY0" fmla="*/ 0 h 3981958"/>
              <a:gd name="connsiteX1" fmla="*/ 5409663 w 5409663"/>
              <a:gd name="connsiteY1" fmla="*/ 0 h 3981958"/>
              <a:gd name="connsiteX2" fmla="*/ 5409663 w 5409663"/>
              <a:gd name="connsiteY2" fmla="*/ 3981958 h 3981958"/>
              <a:gd name="connsiteX3" fmla="*/ 0 w 5409663"/>
              <a:gd name="connsiteY3" fmla="*/ 3981958 h 3981958"/>
              <a:gd name="connsiteX4" fmla="*/ 0 w 5409663"/>
              <a:gd name="connsiteY4" fmla="*/ 0 h 3981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9663" h="3981958" fill="none" extrusionOk="0">
                <a:moveTo>
                  <a:pt x="0" y="0"/>
                </a:moveTo>
                <a:cubicBezTo>
                  <a:pt x="713129" y="-127801"/>
                  <a:pt x="4252009" y="112980"/>
                  <a:pt x="5409663" y="0"/>
                </a:cubicBezTo>
                <a:cubicBezTo>
                  <a:pt x="5354573" y="774844"/>
                  <a:pt x="5328275" y="2278817"/>
                  <a:pt x="5409663" y="3981958"/>
                </a:cubicBezTo>
                <a:cubicBezTo>
                  <a:pt x="4112381" y="4070782"/>
                  <a:pt x="2229758" y="3954575"/>
                  <a:pt x="0" y="3981958"/>
                </a:cubicBezTo>
                <a:cubicBezTo>
                  <a:pt x="99667" y="2040610"/>
                  <a:pt x="-35515" y="1020978"/>
                  <a:pt x="0" y="0"/>
                </a:cubicBezTo>
                <a:close/>
              </a:path>
              <a:path w="5409663" h="3981958" stroke="0" extrusionOk="0">
                <a:moveTo>
                  <a:pt x="0" y="0"/>
                </a:moveTo>
                <a:cubicBezTo>
                  <a:pt x="2396593" y="166551"/>
                  <a:pt x="3581751" y="58723"/>
                  <a:pt x="5409663" y="0"/>
                </a:cubicBezTo>
                <a:cubicBezTo>
                  <a:pt x="5398261" y="1600981"/>
                  <a:pt x="5413306" y="3094320"/>
                  <a:pt x="5409663" y="3981958"/>
                </a:cubicBezTo>
                <a:cubicBezTo>
                  <a:pt x="4635360" y="3926995"/>
                  <a:pt x="2433893" y="3920214"/>
                  <a:pt x="0" y="3981958"/>
                </a:cubicBezTo>
                <a:cubicBezTo>
                  <a:pt x="-64595" y="2004468"/>
                  <a:pt x="101925" y="679479"/>
                  <a:pt x="0" y="0"/>
                </a:cubicBezTo>
                <a:close/>
              </a:path>
            </a:pathLst>
          </a:custGeom>
          <a:solidFill>
            <a:schemeClr val="bg1">
              <a:lumMod val="95000"/>
            </a:schemeClr>
          </a:solidFill>
          <a:ln>
            <a:solidFill>
              <a:schemeClr val="accent1"/>
            </a:solidFill>
            <a:extLst>
              <a:ext uri="{C807C97D-BFC1-408E-A445-0C87EB9F89A2}">
                <ask:lineSketchStyleProps xmlns:ask="http://schemas.microsoft.com/office/drawing/2018/sketchyshapes" sd="3332357185">
                  <ask:type>
                    <ask:lineSketchCurved/>
                  </ask:type>
                </ask:lineSketchStyleProps>
              </a:ext>
            </a:extLst>
          </a:ln>
        </p:spPr>
        <p:txBody>
          <a:bodyPr>
            <a:normAutofit fontScale="92500" lnSpcReduction="20000"/>
          </a:bodyPr>
          <a:lstStyle/>
          <a:p>
            <a:pPr marL="0" indent="0">
              <a:buNone/>
            </a:pPr>
            <a:r>
              <a:rPr lang="el-GR" sz="1800" b="1" dirty="0">
                <a:solidFill>
                  <a:srgbClr val="DF8D09"/>
                </a:solidFill>
                <a:latin typeface="Calibri" panose="020F0502020204030204" pitchFamily="34" charset="0"/>
              </a:rPr>
              <a:t>Επίπεδο</a:t>
            </a:r>
            <a:r>
              <a:rPr lang="en-GB" sz="1800" b="1" i="0" u="none" strike="noStrike" baseline="0" dirty="0">
                <a:solidFill>
                  <a:srgbClr val="DF8D09"/>
                </a:solidFill>
                <a:latin typeface="Calibri" panose="020F0502020204030204" pitchFamily="34" charset="0"/>
              </a:rPr>
              <a:t> 1 </a:t>
            </a:r>
            <a:endParaRPr lang="en-GB" sz="1800" i="0" u="none" strike="noStrike" baseline="0" dirty="0">
              <a:solidFill>
                <a:srgbClr val="DF8D09"/>
              </a:solidFill>
              <a:latin typeface="Calibri" panose="020F0502020204030204" pitchFamily="34" charset="0"/>
            </a:endParaRPr>
          </a:p>
          <a:p>
            <a:r>
              <a:rPr lang="el-GR" sz="1800" b="0" i="0" u="none" strike="noStrike" baseline="0" dirty="0">
                <a:solidFill>
                  <a:srgbClr val="000000"/>
                </a:solidFill>
                <a:latin typeface="Calibri" panose="020F0502020204030204" pitchFamily="34" charset="0"/>
              </a:rPr>
              <a:t>Στο επίπεδο 1, κάθε ομάδα </a:t>
            </a:r>
            <a:r>
              <a:rPr lang="el-GR" sz="1800" b="1" i="0" u="none" strike="noStrike" baseline="0" dirty="0">
                <a:solidFill>
                  <a:srgbClr val="000000"/>
                </a:solidFill>
                <a:latin typeface="Calibri" panose="020F0502020204030204" pitchFamily="34" charset="0"/>
              </a:rPr>
              <a:t>αναπτύσσει μια συναρπαστική αρχική κατάσταση</a:t>
            </a:r>
            <a:r>
              <a:rPr lang="el-GR" sz="1800" b="0" i="0" u="none" strike="noStrike" baseline="0" dirty="0">
                <a:solidFill>
                  <a:srgbClr val="000000"/>
                </a:solidFill>
                <a:latin typeface="Calibri" panose="020F0502020204030204" pitchFamily="34" charset="0"/>
              </a:rPr>
              <a:t> (ένα πρόβλημα προς επίλυση) με τη βοήθεια τεσσάρων τραβηγμένων κ</a:t>
            </a:r>
            <a:r>
              <a:rPr lang="el-GR" sz="1800" b="1" i="0" u="none" strike="noStrike" baseline="0" dirty="0">
                <a:solidFill>
                  <a:srgbClr val="000000"/>
                </a:solidFill>
                <a:latin typeface="Calibri" panose="020F0502020204030204" pitchFamily="34" charset="0"/>
              </a:rPr>
              <a:t>αρτών</a:t>
            </a:r>
            <a:r>
              <a:rPr lang="el-GR" sz="1800" b="0" i="0" u="none" strike="noStrike" baseline="0" dirty="0">
                <a:solidFill>
                  <a:srgbClr val="000000"/>
                </a:solidFill>
                <a:latin typeface="Calibri" panose="020F0502020204030204" pitchFamily="34" charset="0"/>
              </a:rPr>
              <a:t>. Στη συνέχεια, οι ομάδες παρουσιάζουν την ιστορία τους στην τάξη και λαμβάνουν πόντους γι' αυτήν.</a:t>
            </a:r>
            <a:endParaRPr lang="en-US" sz="1800" b="0" i="0" u="none" strike="noStrike" baseline="0" dirty="0">
              <a:solidFill>
                <a:srgbClr val="000000"/>
              </a:solidFill>
              <a:latin typeface="Calibri" panose="020F0502020204030204" pitchFamily="34" charset="0"/>
            </a:endParaRPr>
          </a:p>
          <a:p>
            <a:pPr marL="0" indent="0">
              <a:buNone/>
            </a:pPr>
            <a:r>
              <a:rPr lang="el-GR" sz="1800" b="1" dirty="0">
                <a:solidFill>
                  <a:srgbClr val="DF8D09"/>
                </a:solidFill>
                <a:latin typeface="Calibri" panose="020F0502020204030204" pitchFamily="34" charset="0"/>
              </a:rPr>
              <a:t>Επίπεδο</a:t>
            </a:r>
            <a:r>
              <a:rPr lang="en-GB" sz="1800" b="1" i="0" u="none" strike="noStrike" baseline="0" dirty="0">
                <a:solidFill>
                  <a:srgbClr val="DF8D09"/>
                </a:solidFill>
                <a:latin typeface="Calibri" panose="020F0502020204030204" pitchFamily="34" charset="0"/>
              </a:rPr>
              <a:t> 2 </a:t>
            </a:r>
            <a:endParaRPr lang="en-GB" sz="1800" b="0" i="0" u="none" strike="noStrike" baseline="0" dirty="0">
              <a:solidFill>
                <a:srgbClr val="DF8D09"/>
              </a:solidFill>
              <a:latin typeface="Calibri" panose="020F0502020204030204" pitchFamily="34" charset="0"/>
            </a:endParaRPr>
          </a:p>
          <a:p>
            <a:r>
              <a:rPr lang="el-GR" sz="1800" b="0" i="0" u="none" strike="noStrike" baseline="0" dirty="0">
                <a:solidFill>
                  <a:srgbClr val="000000"/>
                </a:solidFill>
                <a:latin typeface="Calibri" panose="020F0502020204030204" pitchFamily="34" charset="0"/>
              </a:rPr>
              <a:t>Για να λύσουν το πρόβλημα της αρχικής τους κατάστασης, οι ομάδες χρειάζονται τη βοήθεια των </a:t>
            </a:r>
            <a:r>
              <a:rPr lang="el-GR" sz="1800" b="1" i="0" u="none" strike="noStrike" baseline="0" dirty="0" err="1">
                <a:solidFill>
                  <a:srgbClr val="000000"/>
                </a:solidFill>
                <a:latin typeface="Calibri" panose="020F0502020204030204" pitchFamily="34" charset="0"/>
              </a:rPr>
              <a:t>άβαταρ</a:t>
            </a:r>
            <a:r>
              <a:rPr lang="el-GR" sz="1800" b="0" i="0" u="none" strike="noStrike" baseline="0" dirty="0">
                <a:solidFill>
                  <a:srgbClr val="000000"/>
                </a:solidFill>
                <a:latin typeface="Calibri" panose="020F0502020204030204" pitchFamily="34" charset="0"/>
              </a:rPr>
              <a:t>. Πρέπει να </a:t>
            </a:r>
            <a:r>
              <a:rPr lang="el-GR" sz="1800" b="1" i="0" u="none" strike="noStrike" baseline="0" dirty="0">
                <a:solidFill>
                  <a:srgbClr val="000000"/>
                </a:solidFill>
                <a:latin typeface="Calibri" panose="020F0502020204030204" pitchFamily="34" charset="0"/>
              </a:rPr>
              <a:t>αντιστοιχίσουν σωστά τις κάρτες κατάστασης με τη βασική ανάγκη στην οποία ανήκει</a:t>
            </a:r>
            <a:r>
              <a:rPr lang="el-GR" sz="1800" b="0" i="0" u="none" strike="noStrike" baseline="0" dirty="0">
                <a:solidFill>
                  <a:srgbClr val="000000"/>
                </a:solidFill>
                <a:latin typeface="Calibri" panose="020F0502020204030204" pitchFamily="34" charset="0"/>
              </a:rPr>
              <a:t>. Ο κωδικός QR σε κάθε κάρτα οδηγεί στη λύση.</a:t>
            </a:r>
            <a:endParaRPr lang="en-GB" dirty="0"/>
          </a:p>
        </p:txBody>
      </p:sp>
      <p:sp>
        <p:nvSpPr>
          <p:cNvPr id="4" name="Θέση περιεχομένου 3">
            <a:extLst>
              <a:ext uri="{FF2B5EF4-FFF2-40B4-BE49-F238E27FC236}">
                <a16:creationId xmlns:a16="http://schemas.microsoft.com/office/drawing/2014/main" id="{EDC7DA20-33D6-9136-41ED-254B085D65CD}"/>
              </a:ext>
            </a:extLst>
          </p:cNvPr>
          <p:cNvSpPr>
            <a:spLocks noGrp="1"/>
          </p:cNvSpPr>
          <p:nvPr>
            <p:ph sz="half" idx="2"/>
          </p:nvPr>
        </p:nvSpPr>
        <p:spPr>
          <a:xfrm>
            <a:off x="6172199" y="2816225"/>
            <a:ext cx="5782377" cy="3766058"/>
          </a:xfrm>
          <a:custGeom>
            <a:avLst/>
            <a:gdLst>
              <a:gd name="connsiteX0" fmla="*/ 0 w 5782377"/>
              <a:gd name="connsiteY0" fmla="*/ 0 h 3766058"/>
              <a:gd name="connsiteX1" fmla="*/ 5782377 w 5782377"/>
              <a:gd name="connsiteY1" fmla="*/ 0 h 3766058"/>
              <a:gd name="connsiteX2" fmla="*/ 5782377 w 5782377"/>
              <a:gd name="connsiteY2" fmla="*/ 3766058 h 3766058"/>
              <a:gd name="connsiteX3" fmla="*/ 0 w 5782377"/>
              <a:gd name="connsiteY3" fmla="*/ 3766058 h 3766058"/>
              <a:gd name="connsiteX4" fmla="*/ 0 w 5782377"/>
              <a:gd name="connsiteY4" fmla="*/ 0 h 3766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2377" h="3766058" fill="none" extrusionOk="0">
                <a:moveTo>
                  <a:pt x="0" y="0"/>
                </a:moveTo>
                <a:cubicBezTo>
                  <a:pt x="1334009" y="118651"/>
                  <a:pt x="3343346" y="-122561"/>
                  <a:pt x="5782377" y="0"/>
                </a:cubicBezTo>
                <a:cubicBezTo>
                  <a:pt x="5618193" y="575249"/>
                  <a:pt x="5644347" y="1895591"/>
                  <a:pt x="5782377" y="3766058"/>
                </a:cubicBezTo>
                <a:cubicBezTo>
                  <a:pt x="3679526" y="3700010"/>
                  <a:pt x="2492178" y="3619660"/>
                  <a:pt x="0" y="3766058"/>
                </a:cubicBezTo>
                <a:cubicBezTo>
                  <a:pt x="-10597" y="2432914"/>
                  <a:pt x="5051" y="798528"/>
                  <a:pt x="0" y="0"/>
                </a:cubicBezTo>
                <a:close/>
              </a:path>
              <a:path w="5782377" h="3766058" stroke="0" extrusionOk="0">
                <a:moveTo>
                  <a:pt x="0" y="0"/>
                </a:moveTo>
                <a:cubicBezTo>
                  <a:pt x="2048587" y="-126576"/>
                  <a:pt x="5078807" y="10945"/>
                  <a:pt x="5782377" y="0"/>
                </a:cubicBezTo>
                <a:cubicBezTo>
                  <a:pt x="5945143" y="1269005"/>
                  <a:pt x="5896083" y="2895445"/>
                  <a:pt x="5782377" y="3766058"/>
                </a:cubicBezTo>
                <a:cubicBezTo>
                  <a:pt x="3250443" y="3894991"/>
                  <a:pt x="1086015" y="3721774"/>
                  <a:pt x="0" y="3766058"/>
                </a:cubicBezTo>
                <a:cubicBezTo>
                  <a:pt x="102854" y="2441941"/>
                  <a:pt x="2284" y="1661001"/>
                  <a:pt x="0" y="0"/>
                </a:cubicBezTo>
                <a:close/>
              </a:path>
            </a:pathLst>
          </a:custGeom>
          <a:solidFill>
            <a:schemeClr val="bg1">
              <a:lumMod val="95000"/>
            </a:schemeClr>
          </a:solidFill>
          <a:ln>
            <a:solidFill>
              <a:schemeClr val="accent1"/>
            </a:solidFill>
            <a:extLst>
              <a:ext uri="{C807C97D-BFC1-408E-A445-0C87EB9F89A2}">
                <ask:lineSketchStyleProps xmlns:ask="http://schemas.microsoft.com/office/drawing/2018/sketchyshapes" sd="3095663264">
                  <ask:type>
                    <ask:lineSketchCurved/>
                  </ask:type>
                </ask:lineSketchStyleProps>
              </a:ext>
            </a:extLst>
          </a:ln>
        </p:spPr>
        <p:txBody>
          <a:bodyPr>
            <a:normAutofit fontScale="92500" lnSpcReduction="20000"/>
          </a:bodyPr>
          <a:lstStyle/>
          <a:p>
            <a:pPr marL="0" indent="0">
              <a:buNone/>
            </a:pPr>
            <a:r>
              <a:rPr lang="el-GR" sz="1800" b="1" dirty="0">
                <a:solidFill>
                  <a:srgbClr val="DF8D09"/>
                </a:solidFill>
                <a:latin typeface="Calibri" panose="020F0502020204030204" pitchFamily="34" charset="0"/>
              </a:rPr>
              <a:t>Επίπεδο</a:t>
            </a:r>
            <a:r>
              <a:rPr lang="en-GB" sz="1800" b="1" i="0" u="none" strike="noStrike" baseline="0" dirty="0">
                <a:solidFill>
                  <a:srgbClr val="DF8D09"/>
                </a:solidFill>
                <a:latin typeface="Calibri" panose="020F0502020204030204" pitchFamily="34" charset="0"/>
              </a:rPr>
              <a:t> 3 </a:t>
            </a:r>
            <a:endParaRPr lang="en-GB" sz="1800" b="0" i="0" u="none" strike="noStrike" baseline="0" dirty="0">
              <a:solidFill>
                <a:srgbClr val="DF8D09"/>
              </a:solidFill>
              <a:latin typeface="Calibri" panose="020F0502020204030204" pitchFamily="34" charset="0"/>
            </a:endParaRPr>
          </a:p>
          <a:p>
            <a:r>
              <a:rPr lang="el-GR" sz="1800" b="1" i="0" u="none" strike="noStrike" baseline="0" dirty="0">
                <a:solidFill>
                  <a:srgbClr val="000000"/>
                </a:solidFill>
                <a:latin typeface="Calibri" panose="020F0502020204030204" pitchFamily="34" charset="0"/>
              </a:rPr>
              <a:t>ACT - Φάση: </a:t>
            </a:r>
            <a:r>
              <a:rPr lang="el-GR" sz="1800" b="0" i="0" u="none" strike="noStrike" baseline="0" dirty="0">
                <a:solidFill>
                  <a:srgbClr val="000000"/>
                </a:solidFill>
                <a:latin typeface="Calibri" panose="020F0502020204030204" pitchFamily="34" charset="0"/>
              </a:rPr>
              <a:t>Κάθε μέλος της ομάδας έχει γίνει ειδικός σε μια συγκεκριμένη βασική ανάγκη μέσω της κάρτας υπερδύναμης που έλαβε στο επίπεδο 2. Αυτό το μέλος της ομάδας αναλαμβάνει το </a:t>
            </a:r>
            <a:r>
              <a:rPr lang="el-GR" sz="1800" b="1" i="0" u="none" strike="noStrike" baseline="0" dirty="0">
                <a:solidFill>
                  <a:srgbClr val="000000"/>
                </a:solidFill>
                <a:latin typeface="Calibri" panose="020F0502020204030204" pitchFamily="34" charset="0"/>
              </a:rPr>
              <a:t>συντονισμό </a:t>
            </a:r>
            <a:r>
              <a:rPr lang="el-GR" sz="1800" b="0" i="0" u="none" strike="noStrike" baseline="0" dirty="0">
                <a:solidFill>
                  <a:srgbClr val="000000"/>
                </a:solidFill>
                <a:latin typeface="Calibri" panose="020F0502020204030204" pitchFamily="34" charset="0"/>
              </a:rPr>
              <a:t>στη σχετική Δράση, έτσι ώστε να μπορέσουν από κοινού να βρουν μια καλή </a:t>
            </a:r>
            <a:r>
              <a:rPr lang="el-GR" sz="1800" b="1" i="0" u="none" strike="noStrike" baseline="0" dirty="0">
                <a:solidFill>
                  <a:srgbClr val="000000"/>
                </a:solidFill>
                <a:latin typeface="Calibri" panose="020F0502020204030204" pitchFamily="34" charset="0"/>
              </a:rPr>
              <a:t>λύση στο πρόβλημα </a:t>
            </a:r>
            <a:r>
              <a:rPr lang="el-GR" sz="1800" b="0" i="0" u="none" strike="noStrike" baseline="0" dirty="0">
                <a:solidFill>
                  <a:srgbClr val="000000"/>
                </a:solidFill>
                <a:latin typeface="Calibri" panose="020F0502020204030204" pitchFamily="34" charset="0"/>
              </a:rPr>
              <a:t>της αρχικής τους κατάστασης. Αναλυτικές πληροφορίες για τη φάση αυτή θα βρείτε παρακάτω.</a:t>
            </a:r>
            <a:endParaRPr lang="en-US" sz="1800" b="0" i="0" u="none" strike="noStrike" baseline="0" dirty="0">
              <a:solidFill>
                <a:srgbClr val="000000"/>
              </a:solidFill>
              <a:latin typeface="Calibri" panose="020F0502020204030204" pitchFamily="34" charset="0"/>
            </a:endParaRPr>
          </a:p>
          <a:p>
            <a:pPr marL="0" indent="0">
              <a:buNone/>
            </a:pPr>
            <a:r>
              <a:rPr lang="el-GR" sz="1800" b="1" dirty="0">
                <a:solidFill>
                  <a:srgbClr val="DF8D09"/>
                </a:solidFill>
                <a:latin typeface="Calibri" panose="020F0502020204030204" pitchFamily="34" charset="0"/>
              </a:rPr>
              <a:t>Επίπεδο</a:t>
            </a:r>
            <a:r>
              <a:rPr lang="en-GB" sz="1800" b="1" i="0" u="none" strike="noStrike" baseline="0" dirty="0">
                <a:solidFill>
                  <a:srgbClr val="DF8D09"/>
                </a:solidFill>
                <a:latin typeface="Calibri" panose="020F0502020204030204" pitchFamily="34" charset="0"/>
              </a:rPr>
              <a:t> 4 </a:t>
            </a:r>
            <a:endParaRPr lang="en-GB" sz="1800" b="0" i="0" u="none" strike="noStrike" baseline="0" dirty="0">
              <a:solidFill>
                <a:srgbClr val="DF8D09"/>
              </a:solidFill>
              <a:latin typeface="Calibri" panose="020F0502020204030204" pitchFamily="34" charset="0"/>
            </a:endParaRPr>
          </a:p>
          <a:p>
            <a:r>
              <a:rPr lang="el-GR" sz="1800" b="1" i="0" u="none" strike="noStrike" baseline="0" dirty="0">
                <a:solidFill>
                  <a:srgbClr val="000000"/>
                </a:solidFill>
                <a:latin typeface="Calibri" panose="020F0502020204030204" pitchFamily="34" charset="0"/>
              </a:rPr>
              <a:t>Αξιολόγηση: </a:t>
            </a:r>
            <a:r>
              <a:rPr lang="el-GR" sz="1800" b="0" i="0" u="none" strike="noStrike" baseline="0" dirty="0">
                <a:solidFill>
                  <a:srgbClr val="000000"/>
                </a:solidFill>
                <a:latin typeface="Calibri" panose="020F0502020204030204" pitchFamily="34" charset="0"/>
              </a:rPr>
              <a:t>Οι επιμέρους ομάδες παρουσιάζουν τις λύσεις που έχουν βρει στην τάξη και λαμβάνουν και πάλι πόντους γι' αυτό. Νικήτρια είναι η ομάδα με τους περισσότερους βαθμούς.</a:t>
            </a:r>
            <a:endParaRPr lang="en-US" sz="1800" b="0" i="0" u="none" strike="noStrike" baseline="0" dirty="0">
              <a:solidFill>
                <a:srgbClr val="000000"/>
              </a:solidFill>
              <a:latin typeface="Calibri" panose="020F0502020204030204" pitchFamily="34" charset="0"/>
            </a:endParaRPr>
          </a:p>
          <a:p>
            <a:endParaRPr lang="en-GB" dirty="0"/>
          </a:p>
        </p:txBody>
      </p:sp>
      <p:sp>
        <p:nvSpPr>
          <p:cNvPr id="6" name="TextBox 5">
            <a:extLst>
              <a:ext uri="{FF2B5EF4-FFF2-40B4-BE49-F238E27FC236}">
                <a16:creationId xmlns:a16="http://schemas.microsoft.com/office/drawing/2014/main" id="{EF38B482-FFDD-420B-A2D1-307F3489E77B}"/>
              </a:ext>
            </a:extLst>
          </p:cNvPr>
          <p:cNvSpPr txBox="1"/>
          <p:nvPr/>
        </p:nvSpPr>
        <p:spPr>
          <a:xfrm>
            <a:off x="5130800" y="649225"/>
            <a:ext cx="6096000" cy="2062103"/>
          </a:xfrm>
          <a:custGeom>
            <a:avLst/>
            <a:gdLst>
              <a:gd name="connsiteX0" fmla="*/ 0 w 6096000"/>
              <a:gd name="connsiteY0" fmla="*/ 0 h 2062103"/>
              <a:gd name="connsiteX1" fmla="*/ 371302 w 6096000"/>
              <a:gd name="connsiteY1" fmla="*/ 0 h 2062103"/>
              <a:gd name="connsiteX2" fmla="*/ 864524 w 6096000"/>
              <a:gd name="connsiteY2" fmla="*/ 0 h 2062103"/>
              <a:gd name="connsiteX3" fmla="*/ 1235825 w 6096000"/>
              <a:gd name="connsiteY3" fmla="*/ 0 h 2062103"/>
              <a:gd name="connsiteX4" fmla="*/ 1911927 w 6096000"/>
              <a:gd name="connsiteY4" fmla="*/ 0 h 2062103"/>
              <a:gd name="connsiteX5" fmla="*/ 2283229 w 6096000"/>
              <a:gd name="connsiteY5" fmla="*/ 0 h 2062103"/>
              <a:gd name="connsiteX6" fmla="*/ 2715491 w 6096000"/>
              <a:gd name="connsiteY6" fmla="*/ 0 h 2062103"/>
              <a:gd name="connsiteX7" fmla="*/ 3269673 w 6096000"/>
              <a:gd name="connsiteY7" fmla="*/ 0 h 2062103"/>
              <a:gd name="connsiteX8" fmla="*/ 3701935 w 6096000"/>
              <a:gd name="connsiteY8" fmla="*/ 0 h 2062103"/>
              <a:gd name="connsiteX9" fmla="*/ 4378036 w 6096000"/>
              <a:gd name="connsiteY9" fmla="*/ 0 h 2062103"/>
              <a:gd name="connsiteX10" fmla="*/ 5054138 w 6096000"/>
              <a:gd name="connsiteY10" fmla="*/ 0 h 2062103"/>
              <a:gd name="connsiteX11" fmla="*/ 5486400 w 6096000"/>
              <a:gd name="connsiteY11" fmla="*/ 0 h 2062103"/>
              <a:gd name="connsiteX12" fmla="*/ 6096000 w 6096000"/>
              <a:gd name="connsiteY12" fmla="*/ 0 h 2062103"/>
              <a:gd name="connsiteX13" fmla="*/ 6096000 w 6096000"/>
              <a:gd name="connsiteY13" fmla="*/ 556768 h 2062103"/>
              <a:gd name="connsiteX14" fmla="*/ 6096000 w 6096000"/>
              <a:gd name="connsiteY14" fmla="*/ 1051673 h 2062103"/>
              <a:gd name="connsiteX15" fmla="*/ 6096000 w 6096000"/>
              <a:gd name="connsiteY15" fmla="*/ 1505335 h 2062103"/>
              <a:gd name="connsiteX16" fmla="*/ 6096000 w 6096000"/>
              <a:gd name="connsiteY16" fmla="*/ 2062103 h 2062103"/>
              <a:gd name="connsiteX17" fmla="*/ 5419898 w 6096000"/>
              <a:gd name="connsiteY17" fmla="*/ 2062103 h 2062103"/>
              <a:gd name="connsiteX18" fmla="*/ 5048596 w 6096000"/>
              <a:gd name="connsiteY18" fmla="*/ 2062103 h 2062103"/>
              <a:gd name="connsiteX19" fmla="*/ 4677295 w 6096000"/>
              <a:gd name="connsiteY19" fmla="*/ 2062103 h 2062103"/>
              <a:gd name="connsiteX20" fmla="*/ 4245033 w 6096000"/>
              <a:gd name="connsiteY20" fmla="*/ 2062103 h 2062103"/>
              <a:gd name="connsiteX21" fmla="*/ 3629891 w 6096000"/>
              <a:gd name="connsiteY21" fmla="*/ 2062103 h 2062103"/>
              <a:gd name="connsiteX22" fmla="*/ 3075709 w 6096000"/>
              <a:gd name="connsiteY22" fmla="*/ 2062103 h 2062103"/>
              <a:gd name="connsiteX23" fmla="*/ 2582487 w 6096000"/>
              <a:gd name="connsiteY23" fmla="*/ 2062103 h 2062103"/>
              <a:gd name="connsiteX24" fmla="*/ 2211185 w 6096000"/>
              <a:gd name="connsiteY24" fmla="*/ 2062103 h 2062103"/>
              <a:gd name="connsiteX25" fmla="*/ 1657004 w 6096000"/>
              <a:gd name="connsiteY25" fmla="*/ 2062103 h 2062103"/>
              <a:gd name="connsiteX26" fmla="*/ 1224742 w 6096000"/>
              <a:gd name="connsiteY26" fmla="*/ 2062103 h 2062103"/>
              <a:gd name="connsiteX27" fmla="*/ 548640 w 6096000"/>
              <a:gd name="connsiteY27" fmla="*/ 2062103 h 2062103"/>
              <a:gd name="connsiteX28" fmla="*/ 0 w 6096000"/>
              <a:gd name="connsiteY28" fmla="*/ 2062103 h 2062103"/>
              <a:gd name="connsiteX29" fmla="*/ 0 w 6096000"/>
              <a:gd name="connsiteY29" fmla="*/ 1567198 h 2062103"/>
              <a:gd name="connsiteX30" fmla="*/ 0 w 6096000"/>
              <a:gd name="connsiteY30" fmla="*/ 1113536 h 2062103"/>
              <a:gd name="connsiteX31" fmla="*/ 0 w 6096000"/>
              <a:gd name="connsiteY31" fmla="*/ 556768 h 2062103"/>
              <a:gd name="connsiteX32" fmla="*/ 0 w 6096000"/>
              <a:gd name="connsiteY32" fmla="*/ 0 h 2062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096000" h="2062103" fill="none" extrusionOk="0">
                <a:moveTo>
                  <a:pt x="0" y="0"/>
                </a:moveTo>
                <a:cubicBezTo>
                  <a:pt x="160174" y="-24120"/>
                  <a:pt x="205229" y="5708"/>
                  <a:pt x="371302" y="0"/>
                </a:cubicBezTo>
                <a:cubicBezTo>
                  <a:pt x="537375" y="-5708"/>
                  <a:pt x="636233" y="32949"/>
                  <a:pt x="864524" y="0"/>
                </a:cubicBezTo>
                <a:cubicBezTo>
                  <a:pt x="1092815" y="-32949"/>
                  <a:pt x="1106040" y="35624"/>
                  <a:pt x="1235825" y="0"/>
                </a:cubicBezTo>
                <a:cubicBezTo>
                  <a:pt x="1365610" y="-35624"/>
                  <a:pt x="1738174" y="75089"/>
                  <a:pt x="1911927" y="0"/>
                </a:cubicBezTo>
                <a:cubicBezTo>
                  <a:pt x="2085680" y="-75089"/>
                  <a:pt x="2149708" y="2569"/>
                  <a:pt x="2283229" y="0"/>
                </a:cubicBezTo>
                <a:cubicBezTo>
                  <a:pt x="2416750" y="-2569"/>
                  <a:pt x="2512369" y="51359"/>
                  <a:pt x="2715491" y="0"/>
                </a:cubicBezTo>
                <a:cubicBezTo>
                  <a:pt x="2918613" y="-51359"/>
                  <a:pt x="3127534" y="5189"/>
                  <a:pt x="3269673" y="0"/>
                </a:cubicBezTo>
                <a:cubicBezTo>
                  <a:pt x="3411812" y="-5189"/>
                  <a:pt x="3557073" y="8934"/>
                  <a:pt x="3701935" y="0"/>
                </a:cubicBezTo>
                <a:cubicBezTo>
                  <a:pt x="3846797" y="-8934"/>
                  <a:pt x="4042751" y="38546"/>
                  <a:pt x="4378036" y="0"/>
                </a:cubicBezTo>
                <a:cubicBezTo>
                  <a:pt x="4713321" y="-38546"/>
                  <a:pt x="4827646" y="22786"/>
                  <a:pt x="5054138" y="0"/>
                </a:cubicBezTo>
                <a:cubicBezTo>
                  <a:pt x="5280630" y="-22786"/>
                  <a:pt x="5278269" y="25175"/>
                  <a:pt x="5486400" y="0"/>
                </a:cubicBezTo>
                <a:cubicBezTo>
                  <a:pt x="5694531" y="-25175"/>
                  <a:pt x="5863858" y="41443"/>
                  <a:pt x="6096000" y="0"/>
                </a:cubicBezTo>
                <a:cubicBezTo>
                  <a:pt x="6125305" y="169827"/>
                  <a:pt x="6082054" y="445216"/>
                  <a:pt x="6096000" y="556768"/>
                </a:cubicBezTo>
                <a:cubicBezTo>
                  <a:pt x="6109946" y="668320"/>
                  <a:pt x="6063362" y="845478"/>
                  <a:pt x="6096000" y="1051673"/>
                </a:cubicBezTo>
                <a:cubicBezTo>
                  <a:pt x="6128638" y="1257869"/>
                  <a:pt x="6071864" y="1338709"/>
                  <a:pt x="6096000" y="1505335"/>
                </a:cubicBezTo>
                <a:cubicBezTo>
                  <a:pt x="6120136" y="1671961"/>
                  <a:pt x="6078557" y="1949842"/>
                  <a:pt x="6096000" y="2062103"/>
                </a:cubicBezTo>
                <a:cubicBezTo>
                  <a:pt x="5819661" y="2078425"/>
                  <a:pt x="5638582" y="2015913"/>
                  <a:pt x="5419898" y="2062103"/>
                </a:cubicBezTo>
                <a:cubicBezTo>
                  <a:pt x="5201214" y="2108293"/>
                  <a:pt x="5148096" y="2025853"/>
                  <a:pt x="5048596" y="2062103"/>
                </a:cubicBezTo>
                <a:cubicBezTo>
                  <a:pt x="4949096" y="2098353"/>
                  <a:pt x="4814470" y="2042703"/>
                  <a:pt x="4677295" y="2062103"/>
                </a:cubicBezTo>
                <a:cubicBezTo>
                  <a:pt x="4540120" y="2081503"/>
                  <a:pt x="4431206" y="2021696"/>
                  <a:pt x="4245033" y="2062103"/>
                </a:cubicBezTo>
                <a:cubicBezTo>
                  <a:pt x="4058860" y="2102510"/>
                  <a:pt x="3824538" y="2046349"/>
                  <a:pt x="3629891" y="2062103"/>
                </a:cubicBezTo>
                <a:cubicBezTo>
                  <a:pt x="3435244" y="2077857"/>
                  <a:pt x="3350222" y="2015225"/>
                  <a:pt x="3075709" y="2062103"/>
                </a:cubicBezTo>
                <a:cubicBezTo>
                  <a:pt x="2801196" y="2108981"/>
                  <a:pt x="2780709" y="2049072"/>
                  <a:pt x="2582487" y="2062103"/>
                </a:cubicBezTo>
                <a:cubicBezTo>
                  <a:pt x="2384265" y="2075134"/>
                  <a:pt x="2361433" y="2044547"/>
                  <a:pt x="2211185" y="2062103"/>
                </a:cubicBezTo>
                <a:cubicBezTo>
                  <a:pt x="2060937" y="2079659"/>
                  <a:pt x="1908387" y="2019762"/>
                  <a:pt x="1657004" y="2062103"/>
                </a:cubicBezTo>
                <a:cubicBezTo>
                  <a:pt x="1405621" y="2104444"/>
                  <a:pt x="1347437" y="2027549"/>
                  <a:pt x="1224742" y="2062103"/>
                </a:cubicBezTo>
                <a:cubicBezTo>
                  <a:pt x="1102047" y="2096657"/>
                  <a:pt x="857234" y="1993200"/>
                  <a:pt x="548640" y="2062103"/>
                </a:cubicBezTo>
                <a:cubicBezTo>
                  <a:pt x="240046" y="2131006"/>
                  <a:pt x="135127" y="2019554"/>
                  <a:pt x="0" y="2062103"/>
                </a:cubicBezTo>
                <a:cubicBezTo>
                  <a:pt x="-35525" y="1892007"/>
                  <a:pt x="13736" y="1762596"/>
                  <a:pt x="0" y="1567198"/>
                </a:cubicBezTo>
                <a:cubicBezTo>
                  <a:pt x="-13736" y="1371800"/>
                  <a:pt x="8172" y="1298916"/>
                  <a:pt x="0" y="1113536"/>
                </a:cubicBezTo>
                <a:cubicBezTo>
                  <a:pt x="-8172" y="928156"/>
                  <a:pt x="33089" y="823935"/>
                  <a:pt x="0" y="556768"/>
                </a:cubicBezTo>
                <a:cubicBezTo>
                  <a:pt x="-33089" y="289601"/>
                  <a:pt x="41751" y="205771"/>
                  <a:pt x="0" y="0"/>
                </a:cubicBezTo>
                <a:close/>
              </a:path>
              <a:path w="6096000" h="2062103" stroke="0" extrusionOk="0">
                <a:moveTo>
                  <a:pt x="0" y="0"/>
                </a:moveTo>
                <a:cubicBezTo>
                  <a:pt x="109323" y="-13611"/>
                  <a:pt x="224492" y="16441"/>
                  <a:pt x="371302" y="0"/>
                </a:cubicBezTo>
                <a:cubicBezTo>
                  <a:pt x="518112" y="-16441"/>
                  <a:pt x="753106" y="57925"/>
                  <a:pt x="864524" y="0"/>
                </a:cubicBezTo>
                <a:cubicBezTo>
                  <a:pt x="975942" y="-57925"/>
                  <a:pt x="1260020" y="43361"/>
                  <a:pt x="1418705" y="0"/>
                </a:cubicBezTo>
                <a:cubicBezTo>
                  <a:pt x="1577390" y="-43361"/>
                  <a:pt x="1797689" y="35345"/>
                  <a:pt x="1972887" y="0"/>
                </a:cubicBezTo>
                <a:cubicBezTo>
                  <a:pt x="2148085" y="-35345"/>
                  <a:pt x="2228684" y="10166"/>
                  <a:pt x="2344189" y="0"/>
                </a:cubicBezTo>
                <a:cubicBezTo>
                  <a:pt x="2459694" y="-10166"/>
                  <a:pt x="2616670" y="37453"/>
                  <a:pt x="2776451" y="0"/>
                </a:cubicBezTo>
                <a:cubicBezTo>
                  <a:pt x="2936232" y="-37453"/>
                  <a:pt x="3159024" y="38454"/>
                  <a:pt x="3330633" y="0"/>
                </a:cubicBezTo>
                <a:cubicBezTo>
                  <a:pt x="3502242" y="-38454"/>
                  <a:pt x="3592733" y="23893"/>
                  <a:pt x="3701935" y="0"/>
                </a:cubicBezTo>
                <a:cubicBezTo>
                  <a:pt x="3811137" y="-23893"/>
                  <a:pt x="3962262" y="29133"/>
                  <a:pt x="4073236" y="0"/>
                </a:cubicBezTo>
                <a:cubicBezTo>
                  <a:pt x="4184210" y="-29133"/>
                  <a:pt x="4328431" y="19107"/>
                  <a:pt x="4505498" y="0"/>
                </a:cubicBezTo>
                <a:cubicBezTo>
                  <a:pt x="4682565" y="-19107"/>
                  <a:pt x="4845573" y="31826"/>
                  <a:pt x="4998720" y="0"/>
                </a:cubicBezTo>
                <a:cubicBezTo>
                  <a:pt x="5151867" y="-31826"/>
                  <a:pt x="5264158" y="9502"/>
                  <a:pt x="5370022" y="0"/>
                </a:cubicBezTo>
                <a:cubicBezTo>
                  <a:pt x="5475886" y="-9502"/>
                  <a:pt x="5857091" y="24875"/>
                  <a:pt x="6096000" y="0"/>
                </a:cubicBezTo>
                <a:cubicBezTo>
                  <a:pt x="6129234" y="173219"/>
                  <a:pt x="6057496" y="348532"/>
                  <a:pt x="6096000" y="453663"/>
                </a:cubicBezTo>
                <a:cubicBezTo>
                  <a:pt x="6134504" y="558794"/>
                  <a:pt x="6082723" y="706600"/>
                  <a:pt x="6096000" y="927946"/>
                </a:cubicBezTo>
                <a:cubicBezTo>
                  <a:pt x="6109277" y="1149292"/>
                  <a:pt x="6032577" y="1261407"/>
                  <a:pt x="6096000" y="1464093"/>
                </a:cubicBezTo>
                <a:cubicBezTo>
                  <a:pt x="6159423" y="1666779"/>
                  <a:pt x="6094651" y="1933343"/>
                  <a:pt x="6096000" y="2062103"/>
                </a:cubicBezTo>
                <a:cubicBezTo>
                  <a:pt x="5943712" y="2114127"/>
                  <a:pt x="5728005" y="2034372"/>
                  <a:pt x="5602778" y="2062103"/>
                </a:cubicBezTo>
                <a:cubicBezTo>
                  <a:pt x="5477551" y="2089834"/>
                  <a:pt x="5349381" y="2019062"/>
                  <a:pt x="5170516" y="2062103"/>
                </a:cubicBezTo>
                <a:cubicBezTo>
                  <a:pt x="4991651" y="2105144"/>
                  <a:pt x="4877786" y="2042000"/>
                  <a:pt x="4799215" y="2062103"/>
                </a:cubicBezTo>
                <a:cubicBezTo>
                  <a:pt x="4720644" y="2082206"/>
                  <a:pt x="4539227" y="2023828"/>
                  <a:pt x="4366953" y="2062103"/>
                </a:cubicBezTo>
                <a:cubicBezTo>
                  <a:pt x="4194679" y="2100378"/>
                  <a:pt x="4083741" y="2041790"/>
                  <a:pt x="3812771" y="2062103"/>
                </a:cubicBezTo>
                <a:cubicBezTo>
                  <a:pt x="3541801" y="2082416"/>
                  <a:pt x="3563110" y="2043637"/>
                  <a:pt x="3319549" y="2062103"/>
                </a:cubicBezTo>
                <a:cubicBezTo>
                  <a:pt x="3075988" y="2080569"/>
                  <a:pt x="2969721" y="1999453"/>
                  <a:pt x="2765367" y="2062103"/>
                </a:cubicBezTo>
                <a:cubicBezTo>
                  <a:pt x="2561013" y="2124753"/>
                  <a:pt x="2397838" y="2055009"/>
                  <a:pt x="2211185" y="2062103"/>
                </a:cubicBezTo>
                <a:cubicBezTo>
                  <a:pt x="2024532" y="2069197"/>
                  <a:pt x="1807326" y="2054069"/>
                  <a:pt x="1535084" y="2062103"/>
                </a:cubicBezTo>
                <a:cubicBezTo>
                  <a:pt x="1262842" y="2070137"/>
                  <a:pt x="1195406" y="2023618"/>
                  <a:pt x="1102822" y="2062103"/>
                </a:cubicBezTo>
                <a:cubicBezTo>
                  <a:pt x="1010238" y="2100588"/>
                  <a:pt x="682163" y="2044648"/>
                  <a:pt x="548640" y="2062103"/>
                </a:cubicBezTo>
                <a:cubicBezTo>
                  <a:pt x="415117" y="2079558"/>
                  <a:pt x="143150" y="2053907"/>
                  <a:pt x="0" y="2062103"/>
                </a:cubicBezTo>
                <a:cubicBezTo>
                  <a:pt x="-32480" y="1884850"/>
                  <a:pt x="52538" y="1710523"/>
                  <a:pt x="0" y="1546577"/>
                </a:cubicBezTo>
                <a:cubicBezTo>
                  <a:pt x="-52538" y="1382631"/>
                  <a:pt x="26345" y="1279536"/>
                  <a:pt x="0" y="1092915"/>
                </a:cubicBezTo>
                <a:cubicBezTo>
                  <a:pt x="-26345" y="906294"/>
                  <a:pt x="28658" y="766960"/>
                  <a:pt x="0" y="577389"/>
                </a:cubicBezTo>
                <a:cubicBezTo>
                  <a:pt x="-28658" y="387818"/>
                  <a:pt x="21621" y="240293"/>
                  <a:pt x="0" y="0"/>
                </a:cubicBezTo>
                <a:close/>
              </a:path>
            </a:pathLst>
          </a:custGeom>
          <a:solidFill>
            <a:schemeClr val="bg1">
              <a:lumMod val="95000"/>
            </a:schemeClr>
          </a:solidFill>
          <a:ln>
            <a:solidFill>
              <a:schemeClr val="accent1"/>
            </a:solidFill>
            <a:extLst>
              <a:ext uri="{C807C97D-BFC1-408E-A445-0C87EB9F89A2}">
                <ask:lineSketchStyleProps xmlns:ask="http://schemas.microsoft.com/office/drawing/2018/sketchyshapes" sd="315073626">
                  <a:prstGeom prst="rect">
                    <a:avLst/>
                  </a:prstGeom>
                  <ask:type>
                    <ask:lineSketchScribble/>
                  </ask:type>
                </ask:lineSketchStyleProps>
              </a:ext>
            </a:extLst>
          </a:ln>
        </p:spPr>
        <p:txBody>
          <a:bodyPr wrap="square">
            <a:spAutoFit/>
          </a:bodyPr>
          <a:lstStyle/>
          <a:p>
            <a:r>
              <a:rPr lang="el-GR" sz="1600" b="1" dirty="0">
                <a:solidFill>
                  <a:srgbClr val="DF8D09"/>
                </a:solidFill>
              </a:rPr>
              <a:t>Βασικές πληροφορίες </a:t>
            </a:r>
          </a:p>
          <a:p>
            <a:pPr marL="285750" indent="-285750">
              <a:buClr>
                <a:srgbClr val="80C141"/>
              </a:buClr>
              <a:buFont typeface="Wingdings" panose="05000000000000000000" pitchFamily="2" charset="2"/>
              <a:buChar char="ü"/>
            </a:pPr>
            <a:r>
              <a:rPr lang="el-GR" sz="1600" b="0" i="0" u="none" strike="noStrike" baseline="0" dirty="0">
                <a:solidFill>
                  <a:srgbClr val="000000"/>
                </a:solidFill>
              </a:rPr>
              <a:t>Η τάξη χωρίζεται σε ομάδες των πέντε μελών. Οι ομάδες παίζουν αυτόνομα. </a:t>
            </a:r>
          </a:p>
          <a:p>
            <a:pPr marL="285750" indent="-285750">
              <a:buClr>
                <a:srgbClr val="80C141"/>
              </a:buClr>
              <a:buFont typeface="Wingdings" panose="05000000000000000000" pitchFamily="2" charset="2"/>
              <a:buChar char="ü"/>
            </a:pPr>
            <a:r>
              <a:rPr lang="el-GR" sz="1600" b="0" i="0" u="none" strike="noStrike" baseline="0" dirty="0">
                <a:solidFill>
                  <a:srgbClr val="000000"/>
                </a:solidFill>
              </a:rPr>
              <a:t>Όλα τα υλικά μπορούν να μεταφορτωθούν από την ιστοσελίδα του προγράμματος. </a:t>
            </a:r>
          </a:p>
          <a:p>
            <a:pPr marL="285750" indent="-285750">
              <a:buClr>
                <a:srgbClr val="80C141"/>
              </a:buClr>
              <a:buFont typeface="Wingdings" panose="05000000000000000000" pitchFamily="2" charset="2"/>
              <a:buChar char="ü"/>
            </a:pPr>
            <a:r>
              <a:rPr lang="el-GR" sz="1600" b="0" i="0" u="none" strike="noStrike" baseline="0" dirty="0">
                <a:solidFill>
                  <a:srgbClr val="000000"/>
                </a:solidFill>
              </a:rPr>
              <a:t>Για ορισμένες εργασίες οι μαθητές θα χρειαστούν ένα </a:t>
            </a:r>
            <a:r>
              <a:rPr lang="el-GR" sz="1600" b="0" i="0" u="none" strike="noStrike" baseline="0" dirty="0" err="1">
                <a:solidFill>
                  <a:srgbClr val="000000"/>
                </a:solidFill>
              </a:rPr>
              <a:t>smartphone</a:t>
            </a:r>
            <a:r>
              <a:rPr lang="el-GR" sz="1600" b="0" i="0" u="none" strike="noStrike" baseline="0" dirty="0">
                <a:solidFill>
                  <a:srgbClr val="000000"/>
                </a:solidFill>
              </a:rPr>
              <a:t>. </a:t>
            </a:r>
          </a:p>
          <a:p>
            <a:pPr marL="285750" indent="-285750">
              <a:buClr>
                <a:srgbClr val="80C141"/>
              </a:buClr>
              <a:buFont typeface="Wingdings" panose="05000000000000000000" pitchFamily="2" charset="2"/>
              <a:buChar char="ü"/>
            </a:pPr>
            <a:r>
              <a:rPr lang="el-GR" sz="1600" b="0" i="0" u="none" strike="noStrike" baseline="0" dirty="0">
                <a:solidFill>
                  <a:srgbClr val="000000"/>
                </a:solidFill>
              </a:rPr>
              <a:t>Το παιχνίδι παίζεται σε τέσσερα επίπεδα. Κάθε επίπεδο είναι διαφορετικό.</a:t>
            </a:r>
            <a:endParaRPr lang="en-US" sz="1600" b="0" i="0" u="none" strike="noStrike" baseline="0" dirty="0">
              <a:solidFill>
                <a:srgbClr val="000000"/>
              </a:solidFill>
            </a:endParaRPr>
          </a:p>
        </p:txBody>
      </p:sp>
    </p:spTree>
    <p:extLst>
      <p:ext uri="{BB962C8B-B14F-4D97-AF65-F5344CB8AC3E}">
        <p14:creationId xmlns:p14="http://schemas.microsoft.com/office/powerpoint/2010/main" val="10442921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4B11776-5C5B-02E4-B7AD-5F4F84E2E1C2}"/>
              </a:ext>
            </a:extLst>
          </p:cNvPr>
          <p:cNvSpPr>
            <a:spLocks noGrp="1"/>
          </p:cNvSpPr>
          <p:nvPr>
            <p:ph type="title"/>
          </p:nvPr>
        </p:nvSpPr>
        <p:spPr/>
        <p:txBody>
          <a:bodyPr/>
          <a:lstStyle/>
          <a:p>
            <a:r>
              <a:rPr lang="en-US" dirty="0" err="1">
                <a:solidFill>
                  <a:srgbClr val="6CA4D3"/>
                </a:solidFill>
              </a:rPr>
              <a:t>Το</a:t>
            </a:r>
            <a:r>
              <a:rPr lang="en-US" dirty="0">
                <a:solidFill>
                  <a:srgbClr val="6CA4D3"/>
                </a:solidFill>
              </a:rPr>
              <a:t> πα</a:t>
            </a:r>
            <a:r>
              <a:rPr lang="en-US" dirty="0" err="1">
                <a:solidFill>
                  <a:srgbClr val="6CA4D3"/>
                </a:solidFill>
              </a:rPr>
              <a:t>ιχνίδι</a:t>
            </a:r>
            <a:r>
              <a:rPr lang="en-US" dirty="0">
                <a:solidFill>
                  <a:srgbClr val="6CA4D3"/>
                </a:solidFill>
              </a:rPr>
              <a:t> Active Citizen Team (ACT)</a:t>
            </a:r>
            <a:endParaRPr lang="en-GB" dirty="0">
              <a:solidFill>
                <a:srgbClr val="2A2779"/>
              </a:solidFill>
            </a:endParaRPr>
          </a:p>
        </p:txBody>
      </p:sp>
      <p:sp>
        <p:nvSpPr>
          <p:cNvPr id="3" name="Θέση περιεχομένου 2">
            <a:extLst>
              <a:ext uri="{FF2B5EF4-FFF2-40B4-BE49-F238E27FC236}">
                <a16:creationId xmlns:a16="http://schemas.microsoft.com/office/drawing/2014/main" id="{595BF3DE-00A5-862A-634C-95062F5A8BCE}"/>
              </a:ext>
            </a:extLst>
          </p:cNvPr>
          <p:cNvSpPr>
            <a:spLocks noGrp="1"/>
          </p:cNvSpPr>
          <p:nvPr>
            <p:ph idx="1"/>
          </p:nvPr>
        </p:nvSpPr>
        <p:spPr>
          <a:xfrm>
            <a:off x="557999" y="1799999"/>
            <a:ext cx="6942396" cy="4948042"/>
          </a:xfrm>
        </p:spPr>
        <p:txBody>
          <a:bodyPr>
            <a:normAutofit/>
          </a:bodyPr>
          <a:lstStyle/>
          <a:p>
            <a:pPr marL="0" indent="0">
              <a:buNone/>
            </a:pPr>
            <a:r>
              <a:rPr lang="el-GR" b="1" dirty="0"/>
              <a:t>Για εκπαιδευτικούς &amp; μαθητές</a:t>
            </a:r>
          </a:p>
          <a:p>
            <a:pPr marL="457200" indent="-457200">
              <a:buFont typeface="+mj-lt"/>
              <a:buAutoNum type="arabicPeriod"/>
            </a:pPr>
            <a:r>
              <a:rPr lang="el-GR" dirty="0"/>
              <a:t>Εγχειρίδιο για τους Εκπαιδευτικούς</a:t>
            </a:r>
          </a:p>
          <a:p>
            <a:pPr marL="457200" indent="-457200">
              <a:buFont typeface="+mj-lt"/>
              <a:buAutoNum type="arabicPeriod"/>
            </a:pPr>
            <a:r>
              <a:rPr lang="el-GR" dirty="0"/>
              <a:t>Πίνακες &amp; Κάρτες - 4 Επίπεδα</a:t>
            </a:r>
            <a:endParaRPr lang="en-US" dirty="0"/>
          </a:p>
          <a:p>
            <a:endParaRPr lang="en-GB" dirty="0"/>
          </a:p>
        </p:txBody>
      </p:sp>
      <p:sp>
        <p:nvSpPr>
          <p:cNvPr id="5" name="TextBox 4">
            <a:extLst>
              <a:ext uri="{FF2B5EF4-FFF2-40B4-BE49-F238E27FC236}">
                <a16:creationId xmlns:a16="http://schemas.microsoft.com/office/drawing/2014/main" id="{4409CF6A-EDFE-01F7-F055-36CAE33937CB}"/>
              </a:ext>
            </a:extLst>
          </p:cNvPr>
          <p:cNvSpPr txBox="1"/>
          <p:nvPr/>
        </p:nvSpPr>
        <p:spPr>
          <a:xfrm>
            <a:off x="1301750" y="3670972"/>
            <a:ext cx="4057650" cy="2862322"/>
          </a:xfrm>
          <a:custGeom>
            <a:avLst/>
            <a:gdLst>
              <a:gd name="connsiteX0" fmla="*/ 0 w 4057650"/>
              <a:gd name="connsiteY0" fmla="*/ 0 h 2862322"/>
              <a:gd name="connsiteX1" fmla="*/ 757428 w 4057650"/>
              <a:gd name="connsiteY1" fmla="*/ 0 h 2862322"/>
              <a:gd name="connsiteX2" fmla="*/ 1474279 w 4057650"/>
              <a:gd name="connsiteY2" fmla="*/ 0 h 2862322"/>
              <a:gd name="connsiteX3" fmla="*/ 2109978 w 4057650"/>
              <a:gd name="connsiteY3" fmla="*/ 0 h 2862322"/>
              <a:gd name="connsiteX4" fmla="*/ 2826829 w 4057650"/>
              <a:gd name="connsiteY4" fmla="*/ 0 h 2862322"/>
              <a:gd name="connsiteX5" fmla="*/ 3462528 w 4057650"/>
              <a:gd name="connsiteY5" fmla="*/ 0 h 2862322"/>
              <a:gd name="connsiteX6" fmla="*/ 4057650 w 4057650"/>
              <a:gd name="connsiteY6" fmla="*/ 0 h 2862322"/>
              <a:gd name="connsiteX7" fmla="*/ 4057650 w 4057650"/>
              <a:gd name="connsiteY7" fmla="*/ 601088 h 2862322"/>
              <a:gd name="connsiteX8" fmla="*/ 4057650 w 4057650"/>
              <a:gd name="connsiteY8" fmla="*/ 1230798 h 2862322"/>
              <a:gd name="connsiteX9" fmla="*/ 4057650 w 4057650"/>
              <a:gd name="connsiteY9" fmla="*/ 1803263 h 2862322"/>
              <a:gd name="connsiteX10" fmla="*/ 4057650 w 4057650"/>
              <a:gd name="connsiteY10" fmla="*/ 2862322 h 2862322"/>
              <a:gd name="connsiteX11" fmla="*/ 3340799 w 4057650"/>
              <a:gd name="connsiteY11" fmla="*/ 2862322 h 2862322"/>
              <a:gd name="connsiteX12" fmla="*/ 2745677 w 4057650"/>
              <a:gd name="connsiteY12" fmla="*/ 2862322 h 2862322"/>
              <a:gd name="connsiteX13" fmla="*/ 2191131 w 4057650"/>
              <a:gd name="connsiteY13" fmla="*/ 2862322 h 2862322"/>
              <a:gd name="connsiteX14" fmla="*/ 1636586 w 4057650"/>
              <a:gd name="connsiteY14" fmla="*/ 2862322 h 2862322"/>
              <a:gd name="connsiteX15" fmla="*/ 1000887 w 4057650"/>
              <a:gd name="connsiteY15" fmla="*/ 2862322 h 2862322"/>
              <a:gd name="connsiteX16" fmla="*/ 0 w 4057650"/>
              <a:gd name="connsiteY16" fmla="*/ 2862322 h 2862322"/>
              <a:gd name="connsiteX17" fmla="*/ 0 w 4057650"/>
              <a:gd name="connsiteY17" fmla="*/ 2289858 h 2862322"/>
              <a:gd name="connsiteX18" fmla="*/ 0 w 4057650"/>
              <a:gd name="connsiteY18" fmla="*/ 1660147 h 2862322"/>
              <a:gd name="connsiteX19" fmla="*/ 0 w 4057650"/>
              <a:gd name="connsiteY19" fmla="*/ 1173552 h 2862322"/>
              <a:gd name="connsiteX20" fmla="*/ 0 w 4057650"/>
              <a:gd name="connsiteY20" fmla="*/ 658334 h 2862322"/>
              <a:gd name="connsiteX21" fmla="*/ 0 w 4057650"/>
              <a:gd name="connsiteY21" fmla="*/ 0 h 286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057650" h="2862322" fill="none" extrusionOk="0">
                <a:moveTo>
                  <a:pt x="0" y="0"/>
                </a:moveTo>
                <a:cubicBezTo>
                  <a:pt x="376015" y="20065"/>
                  <a:pt x="454564" y="-26148"/>
                  <a:pt x="757428" y="0"/>
                </a:cubicBezTo>
                <a:cubicBezTo>
                  <a:pt x="1060292" y="26148"/>
                  <a:pt x="1276902" y="24227"/>
                  <a:pt x="1474279" y="0"/>
                </a:cubicBezTo>
                <a:cubicBezTo>
                  <a:pt x="1671656" y="-24227"/>
                  <a:pt x="1871102" y="20999"/>
                  <a:pt x="2109978" y="0"/>
                </a:cubicBezTo>
                <a:cubicBezTo>
                  <a:pt x="2348854" y="-20999"/>
                  <a:pt x="2632957" y="-19617"/>
                  <a:pt x="2826829" y="0"/>
                </a:cubicBezTo>
                <a:cubicBezTo>
                  <a:pt x="3020701" y="19617"/>
                  <a:pt x="3219944" y="-15877"/>
                  <a:pt x="3462528" y="0"/>
                </a:cubicBezTo>
                <a:cubicBezTo>
                  <a:pt x="3705112" y="15877"/>
                  <a:pt x="3899753" y="-16109"/>
                  <a:pt x="4057650" y="0"/>
                </a:cubicBezTo>
                <a:cubicBezTo>
                  <a:pt x="4037569" y="256818"/>
                  <a:pt x="4031185" y="420980"/>
                  <a:pt x="4057650" y="601088"/>
                </a:cubicBezTo>
                <a:cubicBezTo>
                  <a:pt x="4084115" y="781196"/>
                  <a:pt x="4056970" y="1016617"/>
                  <a:pt x="4057650" y="1230798"/>
                </a:cubicBezTo>
                <a:cubicBezTo>
                  <a:pt x="4058331" y="1444979"/>
                  <a:pt x="4062516" y="1649661"/>
                  <a:pt x="4057650" y="1803263"/>
                </a:cubicBezTo>
                <a:cubicBezTo>
                  <a:pt x="4052784" y="1956866"/>
                  <a:pt x="4042830" y="2645055"/>
                  <a:pt x="4057650" y="2862322"/>
                </a:cubicBezTo>
                <a:cubicBezTo>
                  <a:pt x="3817785" y="2864317"/>
                  <a:pt x="3659808" y="2835268"/>
                  <a:pt x="3340799" y="2862322"/>
                </a:cubicBezTo>
                <a:cubicBezTo>
                  <a:pt x="3021790" y="2889376"/>
                  <a:pt x="3001073" y="2852863"/>
                  <a:pt x="2745677" y="2862322"/>
                </a:cubicBezTo>
                <a:cubicBezTo>
                  <a:pt x="2490281" y="2871781"/>
                  <a:pt x="2371680" y="2878375"/>
                  <a:pt x="2191131" y="2862322"/>
                </a:cubicBezTo>
                <a:cubicBezTo>
                  <a:pt x="2010582" y="2846269"/>
                  <a:pt x="1804174" y="2842325"/>
                  <a:pt x="1636586" y="2862322"/>
                </a:cubicBezTo>
                <a:cubicBezTo>
                  <a:pt x="1468998" y="2882319"/>
                  <a:pt x="1258584" y="2877967"/>
                  <a:pt x="1000887" y="2862322"/>
                </a:cubicBezTo>
                <a:cubicBezTo>
                  <a:pt x="743190" y="2846677"/>
                  <a:pt x="271442" y="2815369"/>
                  <a:pt x="0" y="2862322"/>
                </a:cubicBezTo>
                <a:cubicBezTo>
                  <a:pt x="25220" y="2713035"/>
                  <a:pt x="1956" y="2562005"/>
                  <a:pt x="0" y="2289858"/>
                </a:cubicBezTo>
                <a:cubicBezTo>
                  <a:pt x="-1956" y="2017711"/>
                  <a:pt x="22050" y="1890892"/>
                  <a:pt x="0" y="1660147"/>
                </a:cubicBezTo>
                <a:cubicBezTo>
                  <a:pt x="-22050" y="1429402"/>
                  <a:pt x="2067" y="1298436"/>
                  <a:pt x="0" y="1173552"/>
                </a:cubicBezTo>
                <a:cubicBezTo>
                  <a:pt x="-2067" y="1048668"/>
                  <a:pt x="16466" y="769184"/>
                  <a:pt x="0" y="658334"/>
                </a:cubicBezTo>
                <a:cubicBezTo>
                  <a:pt x="-16466" y="547484"/>
                  <a:pt x="16316" y="163315"/>
                  <a:pt x="0" y="0"/>
                </a:cubicBezTo>
                <a:close/>
              </a:path>
              <a:path w="4057650" h="2862322" stroke="0" extrusionOk="0">
                <a:moveTo>
                  <a:pt x="0" y="0"/>
                </a:moveTo>
                <a:cubicBezTo>
                  <a:pt x="208151" y="-9376"/>
                  <a:pt x="412448" y="18146"/>
                  <a:pt x="595122" y="0"/>
                </a:cubicBezTo>
                <a:cubicBezTo>
                  <a:pt x="777796" y="-18146"/>
                  <a:pt x="890920" y="4931"/>
                  <a:pt x="1149668" y="0"/>
                </a:cubicBezTo>
                <a:cubicBezTo>
                  <a:pt x="1408416" y="-4931"/>
                  <a:pt x="1544675" y="-4227"/>
                  <a:pt x="1785366" y="0"/>
                </a:cubicBezTo>
                <a:cubicBezTo>
                  <a:pt x="2026057" y="4227"/>
                  <a:pt x="2258840" y="-32518"/>
                  <a:pt x="2502217" y="0"/>
                </a:cubicBezTo>
                <a:cubicBezTo>
                  <a:pt x="2745594" y="32518"/>
                  <a:pt x="2892636" y="-6838"/>
                  <a:pt x="3056763" y="0"/>
                </a:cubicBezTo>
                <a:cubicBezTo>
                  <a:pt x="3220890" y="6838"/>
                  <a:pt x="3685885" y="15286"/>
                  <a:pt x="4057650" y="0"/>
                </a:cubicBezTo>
                <a:cubicBezTo>
                  <a:pt x="4053523" y="283012"/>
                  <a:pt x="4073235" y="437712"/>
                  <a:pt x="4057650" y="601088"/>
                </a:cubicBezTo>
                <a:cubicBezTo>
                  <a:pt x="4042065" y="764464"/>
                  <a:pt x="4064893" y="891384"/>
                  <a:pt x="4057650" y="1144929"/>
                </a:cubicBezTo>
                <a:cubicBezTo>
                  <a:pt x="4050407" y="1398474"/>
                  <a:pt x="4044968" y="1523366"/>
                  <a:pt x="4057650" y="1717393"/>
                </a:cubicBezTo>
                <a:cubicBezTo>
                  <a:pt x="4070332" y="1911420"/>
                  <a:pt x="4062925" y="2056230"/>
                  <a:pt x="4057650" y="2347104"/>
                </a:cubicBezTo>
                <a:cubicBezTo>
                  <a:pt x="4052375" y="2637978"/>
                  <a:pt x="4041057" y="2677943"/>
                  <a:pt x="4057650" y="2862322"/>
                </a:cubicBezTo>
                <a:cubicBezTo>
                  <a:pt x="3896393" y="2875770"/>
                  <a:pt x="3737331" y="2880850"/>
                  <a:pt x="3421952" y="2862322"/>
                </a:cubicBezTo>
                <a:cubicBezTo>
                  <a:pt x="3106573" y="2843794"/>
                  <a:pt x="2996204" y="2832949"/>
                  <a:pt x="2826830" y="2862322"/>
                </a:cubicBezTo>
                <a:cubicBezTo>
                  <a:pt x="2657456" y="2891695"/>
                  <a:pt x="2480286" y="2881265"/>
                  <a:pt x="2150555" y="2862322"/>
                </a:cubicBezTo>
                <a:cubicBezTo>
                  <a:pt x="1820825" y="2843379"/>
                  <a:pt x="1673853" y="2867555"/>
                  <a:pt x="1474280" y="2862322"/>
                </a:cubicBezTo>
                <a:cubicBezTo>
                  <a:pt x="1274708" y="2857089"/>
                  <a:pt x="1096536" y="2850902"/>
                  <a:pt x="798005" y="2862322"/>
                </a:cubicBezTo>
                <a:cubicBezTo>
                  <a:pt x="499475" y="2873742"/>
                  <a:pt x="255877" y="2859299"/>
                  <a:pt x="0" y="2862322"/>
                </a:cubicBezTo>
                <a:cubicBezTo>
                  <a:pt x="20826" y="2701470"/>
                  <a:pt x="22773" y="2517141"/>
                  <a:pt x="0" y="2261234"/>
                </a:cubicBezTo>
                <a:cubicBezTo>
                  <a:pt x="-22773" y="2005327"/>
                  <a:pt x="19237" y="1869467"/>
                  <a:pt x="0" y="1660147"/>
                </a:cubicBezTo>
                <a:cubicBezTo>
                  <a:pt x="-19237" y="1450827"/>
                  <a:pt x="-10938" y="1340237"/>
                  <a:pt x="0" y="1059059"/>
                </a:cubicBezTo>
                <a:cubicBezTo>
                  <a:pt x="10938" y="777881"/>
                  <a:pt x="-3238" y="769897"/>
                  <a:pt x="0" y="543841"/>
                </a:cubicBezTo>
                <a:cubicBezTo>
                  <a:pt x="3238" y="317785"/>
                  <a:pt x="26814" y="134545"/>
                  <a:pt x="0" y="0"/>
                </a:cubicBezTo>
                <a:close/>
              </a:path>
            </a:pathLst>
          </a:custGeom>
          <a:solidFill>
            <a:schemeClr val="bg1">
              <a:lumMod val="95000"/>
            </a:schemeClr>
          </a:solidFill>
          <a:ln>
            <a:solidFill>
              <a:schemeClr val="accent1"/>
            </a:solidFill>
            <a:prstDash val="dash"/>
            <a:extLst>
              <a:ext uri="{C807C97D-BFC1-408E-A445-0C87EB9F89A2}">
                <ask:lineSketchStyleProps xmlns:ask="http://schemas.microsoft.com/office/drawing/2018/sketchyshapes" sd="599889706">
                  <a:prstGeom prst="rect">
                    <a:avLst/>
                  </a:prstGeom>
                  <ask:type>
                    <ask:lineSketchFreehand/>
                  </ask:type>
                </ask:lineSketchStyleProps>
              </a:ext>
            </a:extLst>
          </a:ln>
        </p:spPr>
        <p:txBody>
          <a:bodyPr wrap="square">
            <a:spAutoFit/>
          </a:bodyPr>
          <a:lstStyle/>
          <a:p>
            <a:r>
              <a:rPr lang="el-GR" b="1" i="0" u="none" strike="noStrike" baseline="0" dirty="0">
                <a:solidFill>
                  <a:srgbClr val="DF8D09"/>
                </a:solidFill>
                <a:latin typeface="Calibri" panose="020F0502020204030204" pitchFamily="34" charset="0"/>
              </a:rPr>
              <a:t>Επισκόπηση των υλικών του ACT </a:t>
            </a:r>
            <a:r>
              <a:rPr lang="el-GR" b="1" i="0" u="none" strike="noStrike" baseline="0" dirty="0" err="1">
                <a:solidFill>
                  <a:srgbClr val="DF8D09"/>
                </a:solidFill>
                <a:latin typeface="Calibri" panose="020F0502020204030204" pitchFamily="34" charset="0"/>
              </a:rPr>
              <a:t>Game</a:t>
            </a:r>
            <a:r>
              <a:rPr lang="el-GR" b="1" i="0" u="none" strike="noStrike" baseline="0" dirty="0">
                <a:solidFill>
                  <a:srgbClr val="DF8D09"/>
                </a:solidFill>
                <a:latin typeface="Calibri" panose="020F0502020204030204" pitchFamily="34" charset="0"/>
              </a:rPr>
              <a:t> </a:t>
            </a:r>
            <a:endParaRPr lang="en-US" b="0" i="0" u="none" strike="noStrike" baseline="0" dirty="0">
              <a:solidFill>
                <a:srgbClr val="DF8D09"/>
              </a:solidFill>
              <a:latin typeface="Calibri" panose="020F0502020204030204" pitchFamily="34" charset="0"/>
            </a:endParaRPr>
          </a:p>
          <a:p>
            <a:pPr marL="285750" indent="-285750">
              <a:buClr>
                <a:srgbClr val="80C141"/>
              </a:buClr>
              <a:buFont typeface="Wingdings" panose="05000000000000000000" pitchFamily="2" charset="2"/>
              <a:buChar char="ü"/>
            </a:pPr>
            <a:r>
              <a:rPr lang="el-GR" i="1" dirty="0" err="1">
                <a:solidFill>
                  <a:srgbClr val="000000"/>
                </a:solidFill>
                <a:latin typeface="Calibri" panose="020F0502020204030204" pitchFamily="34" charset="0"/>
              </a:rPr>
              <a:t>Ταμπλώ</a:t>
            </a:r>
            <a:r>
              <a:rPr lang="el-GR" i="1" dirty="0">
                <a:solidFill>
                  <a:srgbClr val="000000"/>
                </a:solidFill>
                <a:latin typeface="Calibri" panose="020F0502020204030204" pitchFamily="34" charset="0"/>
              </a:rPr>
              <a:t> παιχνιδιού 1, 2, 3 και 4 </a:t>
            </a:r>
          </a:p>
          <a:p>
            <a:pPr marL="285750" indent="-285750">
              <a:buClr>
                <a:srgbClr val="80C141"/>
              </a:buClr>
              <a:buFont typeface="Wingdings" panose="05000000000000000000" pitchFamily="2" charset="2"/>
              <a:buChar char="ü"/>
            </a:pPr>
            <a:r>
              <a:rPr lang="el-GR" i="1" dirty="0">
                <a:solidFill>
                  <a:srgbClr val="000000"/>
                </a:solidFill>
                <a:latin typeface="Calibri" panose="020F0502020204030204" pitchFamily="34" charset="0"/>
              </a:rPr>
              <a:t>40 κάρτες προσώπων </a:t>
            </a:r>
          </a:p>
          <a:p>
            <a:pPr marL="285750" indent="-285750">
              <a:buClr>
                <a:srgbClr val="80C141"/>
              </a:buClr>
              <a:buFont typeface="Wingdings" panose="05000000000000000000" pitchFamily="2" charset="2"/>
              <a:buChar char="ü"/>
            </a:pPr>
            <a:r>
              <a:rPr lang="el-GR" i="1" dirty="0">
                <a:solidFill>
                  <a:srgbClr val="000000"/>
                </a:solidFill>
                <a:latin typeface="Calibri" panose="020F0502020204030204" pitchFamily="34" charset="0"/>
              </a:rPr>
              <a:t>24 κάρτες τοποθεσίας </a:t>
            </a:r>
          </a:p>
          <a:p>
            <a:pPr marL="285750" indent="-285750">
              <a:buClr>
                <a:srgbClr val="80C141"/>
              </a:buClr>
              <a:buFont typeface="Wingdings" panose="05000000000000000000" pitchFamily="2" charset="2"/>
              <a:buChar char="ü"/>
            </a:pPr>
            <a:r>
              <a:rPr lang="el-GR" i="1" dirty="0">
                <a:solidFill>
                  <a:srgbClr val="000000"/>
                </a:solidFill>
                <a:latin typeface="Calibri" panose="020F0502020204030204" pitchFamily="34" charset="0"/>
              </a:rPr>
              <a:t>24 κάρτες θεμάτων </a:t>
            </a:r>
          </a:p>
          <a:p>
            <a:pPr marL="285750" indent="-285750">
              <a:buClr>
                <a:srgbClr val="80C141"/>
              </a:buClr>
              <a:buFont typeface="Wingdings" panose="05000000000000000000" pitchFamily="2" charset="2"/>
              <a:buChar char="ü"/>
            </a:pPr>
            <a:r>
              <a:rPr lang="el-GR" i="1" dirty="0">
                <a:solidFill>
                  <a:srgbClr val="000000"/>
                </a:solidFill>
                <a:latin typeface="Calibri" panose="020F0502020204030204" pitchFamily="34" charset="0"/>
              </a:rPr>
              <a:t>55 κάρτες συνθηκών </a:t>
            </a:r>
          </a:p>
          <a:p>
            <a:pPr marL="285750" indent="-285750">
              <a:buClr>
                <a:srgbClr val="80C141"/>
              </a:buClr>
              <a:buFont typeface="Wingdings" panose="05000000000000000000" pitchFamily="2" charset="2"/>
              <a:buChar char="ü"/>
            </a:pPr>
            <a:r>
              <a:rPr lang="el-GR" i="1" dirty="0">
                <a:solidFill>
                  <a:srgbClr val="000000"/>
                </a:solidFill>
                <a:latin typeface="Calibri" panose="020F0502020204030204" pitchFamily="34" charset="0"/>
              </a:rPr>
              <a:t>5 κάρτες υπερδυνάμεων </a:t>
            </a:r>
          </a:p>
          <a:p>
            <a:pPr marL="285750" indent="-285750">
              <a:buClr>
                <a:srgbClr val="80C141"/>
              </a:buClr>
              <a:buFont typeface="Wingdings" panose="05000000000000000000" pitchFamily="2" charset="2"/>
              <a:buChar char="ü"/>
            </a:pPr>
            <a:r>
              <a:rPr lang="el-GR" i="1" dirty="0">
                <a:solidFill>
                  <a:srgbClr val="000000"/>
                </a:solidFill>
                <a:latin typeface="Calibri" panose="020F0502020204030204" pitchFamily="34" charset="0"/>
              </a:rPr>
              <a:t>Εγχειρίδιο "Οδηγίες για </a:t>
            </a:r>
            <a:r>
              <a:rPr lang="el-GR" i="1" dirty="0" err="1">
                <a:solidFill>
                  <a:srgbClr val="000000"/>
                </a:solidFill>
                <a:latin typeface="Calibri" panose="020F0502020204030204" pitchFamily="34" charset="0"/>
              </a:rPr>
              <a:t>υπερήρωες</a:t>
            </a:r>
            <a:r>
              <a:rPr lang="el-GR" i="1" dirty="0">
                <a:solidFill>
                  <a:srgbClr val="000000"/>
                </a:solidFill>
                <a:latin typeface="Calibri" panose="020F0502020204030204" pitchFamily="34" charset="0"/>
              </a:rPr>
              <a:t> </a:t>
            </a:r>
          </a:p>
          <a:p>
            <a:pPr marL="285750" indent="-285750">
              <a:buClr>
                <a:srgbClr val="80C141"/>
              </a:buClr>
              <a:buFont typeface="Wingdings" panose="05000000000000000000" pitchFamily="2" charset="2"/>
              <a:buChar char="ü"/>
            </a:pPr>
            <a:r>
              <a:rPr lang="el-GR" i="1" dirty="0">
                <a:solidFill>
                  <a:srgbClr val="000000"/>
                </a:solidFill>
                <a:latin typeface="Calibri" panose="020F0502020204030204" pitchFamily="34" charset="0"/>
              </a:rPr>
              <a:t>ACT - Εγχειρίδιο παιχνιδιού για εκπαιδευτικούς</a:t>
            </a:r>
            <a:endParaRPr lang="en-US" i="1" dirty="0">
              <a:solidFill>
                <a:srgbClr val="000000"/>
              </a:solidFill>
              <a:latin typeface="Calibri" panose="020F0502020204030204" pitchFamily="34" charset="0"/>
            </a:endParaRPr>
          </a:p>
        </p:txBody>
      </p:sp>
      <p:sp>
        <p:nvSpPr>
          <p:cNvPr id="7" name="Ορθογώνιο 7">
            <a:extLst>
              <a:ext uri="{FF2B5EF4-FFF2-40B4-BE49-F238E27FC236}">
                <a16:creationId xmlns:a16="http://schemas.microsoft.com/office/drawing/2014/main" id="{D8336019-EB76-3B9F-45DF-B33F1AB92225}"/>
              </a:ext>
            </a:extLst>
          </p:cNvPr>
          <p:cNvSpPr/>
          <p:nvPr/>
        </p:nvSpPr>
        <p:spPr>
          <a:xfrm>
            <a:off x="11353800" y="-3933"/>
            <a:ext cx="836941" cy="382305"/>
          </a:xfrm>
          <a:prstGeom prst="rect">
            <a:avLst/>
          </a:prstGeom>
          <a:solidFill>
            <a:srgbClr val="1A7EBA"/>
          </a:solidFill>
        </p:spPr>
        <p:txBody>
          <a:bodyPr vert="horz" lIns="91440" tIns="45720" rIns="91440" bIns="45720" rtlCol="0" anchor="ctr">
            <a:normAutofit/>
          </a:bodyPr>
          <a:lstStyle/>
          <a:p>
            <a:pPr algn="r">
              <a:lnSpc>
                <a:spcPct val="90000"/>
              </a:lnSpc>
              <a:spcBef>
                <a:spcPct val="0"/>
              </a:spcBef>
            </a:pPr>
            <a:r>
              <a:rPr lang="el-GR" altLang="el-GR" dirty="0">
                <a:solidFill>
                  <a:schemeClr val="bg1"/>
                </a:solidFill>
                <a:effectLst>
                  <a:outerShdw blurRad="38100" dist="38100" dir="2700000" algn="tl">
                    <a:srgbClr val="000000">
                      <a:alpha val="43137"/>
                    </a:srgbClr>
                  </a:outerShdw>
                </a:effectLst>
                <a:latin typeface="Abadi Extra Light" panose="020B0204020104020204" pitchFamily="34" charset="0"/>
                <a:ea typeface="+mj-ea"/>
                <a:cs typeface="+mj-cs"/>
              </a:rPr>
              <a:t>Υλικό</a:t>
            </a:r>
            <a:endParaRPr lang="en-US" sz="1500" dirty="0">
              <a:solidFill>
                <a:schemeClr val="bg1"/>
              </a:solidFill>
              <a:effectLst>
                <a:outerShdw blurRad="38100" dist="38100" dir="2700000" algn="tl">
                  <a:srgbClr val="000000">
                    <a:alpha val="43137"/>
                  </a:srgbClr>
                </a:outerShdw>
              </a:effectLst>
              <a:latin typeface="Abadi Extra Light" panose="020B0204020104020204" pitchFamily="34" charset="0"/>
              <a:ea typeface="+mj-ea"/>
              <a:cs typeface="+mj-cs"/>
            </a:endParaRPr>
          </a:p>
        </p:txBody>
      </p:sp>
      <p:pic>
        <p:nvPicPr>
          <p:cNvPr id="9" name="Εικόνα 8">
            <a:extLst>
              <a:ext uri="{FF2B5EF4-FFF2-40B4-BE49-F238E27FC236}">
                <a16:creationId xmlns:a16="http://schemas.microsoft.com/office/drawing/2014/main" id="{D88A8A69-0ED5-485B-A531-55A828F5B440}"/>
              </a:ext>
            </a:extLst>
          </p:cNvPr>
          <p:cNvPicPr>
            <a:picLocks noChangeAspect="1"/>
          </p:cNvPicPr>
          <p:nvPr/>
        </p:nvPicPr>
        <p:blipFill>
          <a:blip r:embed="rId2"/>
          <a:stretch>
            <a:fillRect/>
          </a:stretch>
        </p:blipFill>
        <p:spPr>
          <a:xfrm>
            <a:off x="7121304" y="665491"/>
            <a:ext cx="4496388" cy="601096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5503187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3656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70237306-246D-39B0-AF56-746F026642C4}"/>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l-GR" sz="2600" dirty="0" err="1">
                <a:solidFill>
                  <a:srgbClr val="FFFFFF"/>
                </a:solidFill>
                <a:latin typeface="+mj-lt"/>
                <a:ea typeface="+mj-ea"/>
              </a:rPr>
              <a:t>Ταμπλώ</a:t>
            </a:r>
            <a:r>
              <a:rPr lang="el-GR" sz="2600" dirty="0">
                <a:solidFill>
                  <a:srgbClr val="FFFFFF"/>
                </a:solidFill>
                <a:latin typeface="+mj-lt"/>
                <a:ea typeface="+mj-ea"/>
              </a:rPr>
              <a:t> για το Επίπεδο</a:t>
            </a:r>
            <a:r>
              <a:rPr lang="en-US" sz="2600" kern="1200" dirty="0">
                <a:solidFill>
                  <a:srgbClr val="FFFFFF"/>
                </a:solidFill>
                <a:latin typeface="+mj-lt"/>
                <a:ea typeface="+mj-ea"/>
                <a:cs typeface="+mj-cs"/>
              </a:rPr>
              <a:t> 1</a:t>
            </a:r>
          </a:p>
        </p:txBody>
      </p:sp>
      <p:pic>
        <p:nvPicPr>
          <p:cNvPr id="4" name="Εικόνα 3">
            <a:extLst>
              <a:ext uri="{FF2B5EF4-FFF2-40B4-BE49-F238E27FC236}">
                <a16:creationId xmlns:a16="http://schemas.microsoft.com/office/drawing/2014/main" id="{07E5D84A-F15F-9B36-D7FB-D96C7B8CA29F}"/>
              </a:ext>
            </a:extLst>
          </p:cNvPr>
          <p:cNvPicPr>
            <a:picLocks noChangeAspect="1"/>
          </p:cNvPicPr>
          <p:nvPr/>
        </p:nvPicPr>
        <p:blipFill>
          <a:blip r:embed="rId2"/>
          <a:stretch>
            <a:fillRect/>
          </a:stretch>
        </p:blipFill>
        <p:spPr>
          <a:xfrm>
            <a:off x="3392434" y="416970"/>
            <a:ext cx="8563789" cy="602406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816516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049028BF-863D-5DDE-8E9B-B4302450161D}"/>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l-GR" sz="3600" dirty="0">
                <a:solidFill>
                  <a:srgbClr val="FFFFFF"/>
                </a:solidFill>
                <a:latin typeface="+mj-lt"/>
                <a:ea typeface="+mj-ea"/>
              </a:rPr>
              <a:t>Κάρτες Τοποθεσίας</a:t>
            </a:r>
            <a:endParaRPr lang="en-US" sz="3600" kern="1200" dirty="0">
              <a:solidFill>
                <a:srgbClr val="FFFFFF"/>
              </a:solidFill>
              <a:latin typeface="+mj-lt"/>
              <a:ea typeface="+mj-ea"/>
              <a:cs typeface="+mj-cs"/>
            </a:endParaRPr>
          </a:p>
        </p:txBody>
      </p:sp>
      <p:pic>
        <p:nvPicPr>
          <p:cNvPr id="4" name="Εικόνα 3">
            <a:extLst>
              <a:ext uri="{FF2B5EF4-FFF2-40B4-BE49-F238E27FC236}">
                <a16:creationId xmlns:a16="http://schemas.microsoft.com/office/drawing/2014/main" id="{D8BD8B80-E59B-3B52-3F64-755F317A7EA4}"/>
              </a:ext>
            </a:extLst>
          </p:cNvPr>
          <p:cNvPicPr>
            <a:picLocks noChangeAspect="1"/>
          </p:cNvPicPr>
          <p:nvPr/>
        </p:nvPicPr>
        <p:blipFill>
          <a:blip r:embed="rId2"/>
          <a:stretch>
            <a:fillRect/>
          </a:stretch>
        </p:blipFill>
        <p:spPr>
          <a:xfrm>
            <a:off x="4368010" y="596303"/>
            <a:ext cx="7514978" cy="566539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4192078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10D0D42C-B8EB-0AEC-08E1-EB9DF64BB200}"/>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l-GR" sz="3600" dirty="0">
                <a:solidFill>
                  <a:srgbClr val="FFFFFF"/>
                </a:solidFill>
                <a:latin typeface="+mj-lt"/>
                <a:ea typeface="+mj-ea"/>
              </a:rPr>
              <a:t>Κάρτες Προσώπων</a:t>
            </a:r>
            <a:endParaRPr lang="en-US" sz="3600" kern="1200" dirty="0">
              <a:solidFill>
                <a:srgbClr val="FFFFFF"/>
              </a:solidFill>
              <a:latin typeface="+mj-lt"/>
              <a:ea typeface="+mj-ea"/>
              <a:cs typeface="+mj-cs"/>
            </a:endParaRPr>
          </a:p>
        </p:txBody>
      </p:sp>
      <p:pic>
        <p:nvPicPr>
          <p:cNvPr id="7" name="Εικόνα 6">
            <a:extLst>
              <a:ext uri="{FF2B5EF4-FFF2-40B4-BE49-F238E27FC236}">
                <a16:creationId xmlns:a16="http://schemas.microsoft.com/office/drawing/2014/main" id="{88FA3EA9-299D-84D8-9122-73E020B00081}"/>
              </a:ext>
            </a:extLst>
          </p:cNvPr>
          <p:cNvPicPr>
            <a:picLocks noChangeAspect="1"/>
          </p:cNvPicPr>
          <p:nvPr/>
        </p:nvPicPr>
        <p:blipFill>
          <a:blip r:embed="rId2"/>
          <a:stretch>
            <a:fillRect/>
          </a:stretch>
        </p:blipFill>
        <p:spPr>
          <a:xfrm>
            <a:off x="4199545" y="786491"/>
            <a:ext cx="7936219" cy="502118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8440771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3694040B-845F-D65B-83AA-F67EE41C84F5}"/>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l-GR" sz="3600" kern="1200" dirty="0">
                <a:solidFill>
                  <a:srgbClr val="FFFFFF"/>
                </a:solidFill>
                <a:latin typeface="+mj-lt"/>
                <a:ea typeface="+mj-ea"/>
                <a:cs typeface="+mj-cs"/>
              </a:rPr>
              <a:t>Κάρτες Θεμάτων</a:t>
            </a:r>
            <a:endParaRPr lang="en-US" sz="3600" kern="1200" dirty="0">
              <a:solidFill>
                <a:srgbClr val="FFFFFF"/>
              </a:solidFill>
              <a:latin typeface="+mj-lt"/>
              <a:ea typeface="+mj-ea"/>
              <a:cs typeface="+mj-cs"/>
            </a:endParaRPr>
          </a:p>
        </p:txBody>
      </p:sp>
      <p:pic>
        <p:nvPicPr>
          <p:cNvPr id="4" name="Εικόνα 3">
            <a:extLst>
              <a:ext uri="{FF2B5EF4-FFF2-40B4-BE49-F238E27FC236}">
                <a16:creationId xmlns:a16="http://schemas.microsoft.com/office/drawing/2014/main" id="{F5FFB0A3-0520-F191-2002-29F0ECCD4A2B}"/>
              </a:ext>
            </a:extLst>
          </p:cNvPr>
          <p:cNvPicPr>
            <a:picLocks noChangeAspect="1"/>
          </p:cNvPicPr>
          <p:nvPr/>
        </p:nvPicPr>
        <p:blipFill>
          <a:blip r:embed="rId2"/>
          <a:stretch>
            <a:fillRect/>
          </a:stretch>
        </p:blipFill>
        <p:spPr>
          <a:xfrm>
            <a:off x="4365117" y="706124"/>
            <a:ext cx="7344189" cy="566419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4882770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9BC0E6D-5260-DF00-B9FE-4AD6378A4005}"/>
              </a:ext>
            </a:extLst>
          </p:cNvPr>
          <p:cNvSpPr>
            <a:spLocks noGrp="1"/>
          </p:cNvSpPr>
          <p:nvPr>
            <p:ph type="title"/>
          </p:nvPr>
        </p:nvSpPr>
        <p:spPr/>
        <p:txBody>
          <a:bodyPr/>
          <a:lstStyle/>
          <a:p>
            <a:r>
              <a:rPr lang="el-GR" dirty="0"/>
              <a:t>Κριτική Σκέψη</a:t>
            </a:r>
            <a:endParaRPr lang="en-GB" dirty="0"/>
          </a:p>
        </p:txBody>
      </p:sp>
      <p:sp>
        <p:nvSpPr>
          <p:cNvPr id="3" name="Θέση περιεχομένου 2">
            <a:extLst>
              <a:ext uri="{FF2B5EF4-FFF2-40B4-BE49-F238E27FC236}">
                <a16:creationId xmlns:a16="http://schemas.microsoft.com/office/drawing/2014/main" id="{221AF875-42AE-1991-EA55-14DD39E9269C}"/>
              </a:ext>
            </a:extLst>
          </p:cNvPr>
          <p:cNvSpPr>
            <a:spLocks noGrp="1"/>
          </p:cNvSpPr>
          <p:nvPr>
            <p:ph idx="1"/>
          </p:nvPr>
        </p:nvSpPr>
        <p:spPr>
          <a:xfrm>
            <a:off x="557998" y="1799999"/>
            <a:ext cx="9417851" cy="4865977"/>
          </a:xfrm>
        </p:spPr>
        <p:txBody>
          <a:bodyPr>
            <a:normAutofit/>
          </a:bodyPr>
          <a:lstStyle/>
          <a:p>
            <a:pPr marL="0" indent="0">
              <a:buNone/>
            </a:pPr>
            <a:r>
              <a:rPr lang="en-GB" sz="1400" dirty="0">
                <a:hlinkClick r:id="rId2"/>
              </a:rPr>
              <a:t>https://training.european-heart.eu/card/Topic-01-</a:t>
            </a:r>
            <a:r>
              <a:rPr lang="en-US" sz="1400" dirty="0">
                <a:hlinkClick r:id="rId2"/>
              </a:rPr>
              <a:t>EL</a:t>
            </a:r>
            <a:r>
              <a:rPr lang="en-GB" sz="1400" dirty="0">
                <a:hlinkClick r:id="rId2"/>
              </a:rPr>
              <a:t>/</a:t>
            </a:r>
            <a:endParaRPr lang="en-GB" sz="1400" dirty="0"/>
          </a:p>
        </p:txBody>
      </p:sp>
      <p:pic>
        <p:nvPicPr>
          <p:cNvPr id="6" name="Εικόνα 5">
            <a:extLst>
              <a:ext uri="{FF2B5EF4-FFF2-40B4-BE49-F238E27FC236}">
                <a16:creationId xmlns:a16="http://schemas.microsoft.com/office/drawing/2014/main" id="{88B0AE15-24A7-314C-AACC-5857B951E4C0}"/>
              </a:ext>
            </a:extLst>
          </p:cNvPr>
          <p:cNvPicPr>
            <a:picLocks noChangeAspect="1"/>
          </p:cNvPicPr>
          <p:nvPr/>
        </p:nvPicPr>
        <p:blipFill>
          <a:blip r:embed="rId3"/>
          <a:stretch>
            <a:fillRect/>
          </a:stretch>
        </p:blipFill>
        <p:spPr>
          <a:xfrm>
            <a:off x="5019674" y="1262723"/>
            <a:ext cx="6785983" cy="53000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545153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865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70237306-246D-39B0-AF56-746F026642C4}"/>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l-GR" sz="2600" dirty="0" err="1">
                <a:solidFill>
                  <a:srgbClr val="FFFFFF"/>
                </a:solidFill>
                <a:latin typeface="+mj-lt"/>
                <a:ea typeface="+mj-ea"/>
              </a:rPr>
              <a:t>Ταμπλώ</a:t>
            </a:r>
            <a:r>
              <a:rPr lang="el-GR" sz="2600" dirty="0">
                <a:solidFill>
                  <a:srgbClr val="FFFFFF"/>
                </a:solidFill>
                <a:latin typeface="+mj-lt"/>
                <a:ea typeface="+mj-ea"/>
              </a:rPr>
              <a:t> για το Επίπεδο</a:t>
            </a:r>
            <a:r>
              <a:rPr lang="en-US" sz="2600" kern="1200" dirty="0">
                <a:solidFill>
                  <a:srgbClr val="FFFFFF"/>
                </a:solidFill>
                <a:latin typeface="+mj-lt"/>
                <a:ea typeface="+mj-ea"/>
                <a:cs typeface="+mj-cs"/>
              </a:rPr>
              <a:t> </a:t>
            </a:r>
            <a:r>
              <a:rPr lang="el-GR" sz="2600" kern="1200" dirty="0">
                <a:solidFill>
                  <a:srgbClr val="FFFFFF"/>
                </a:solidFill>
                <a:latin typeface="+mj-lt"/>
                <a:ea typeface="+mj-ea"/>
                <a:cs typeface="+mj-cs"/>
              </a:rPr>
              <a:t>2</a:t>
            </a:r>
            <a:endParaRPr lang="en-US" sz="2600" kern="1200" dirty="0">
              <a:solidFill>
                <a:srgbClr val="FFFFFF"/>
              </a:solidFill>
              <a:latin typeface="+mj-lt"/>
              <a:ea typeface="+mj-ea"/>
              <a:cs typeface="+mj-cs"/>
            </a:endParaRPr>
          </a:p>
        </p:txBody>
      </p:sp>
      <p:pic>
        <p:nvPicPr>
          <p:cNvPr id="6" name="Θέση περιεχομένου 5">
            <a:extLst>
              <a:ext uri="{FF2B5EF4-FFF2-40B4-BE49-F238E27FC236}">
                <a16:creationId xmlns:a16="http://schemas.microsoft.com/office/drawing/2014/main" id="{164908F3-738D-9890-99D9-5F8C21B8FB62}"/>
              </a:ext>
            </a:extLst>
          </p:cNvPr>
          <p:cNvPicPr>
            <a:picLocks noGrp="1" noChangeAspect="1"/>
          </p:cNvPicPr>
          <p:nvPr>
            <p:ph idx="1"/>
          </p:nvPr>
        </p:nvPicPr>
        <p:blipFill>
          <a:blip r:embed="rId2"/>
          <a:stretch>
            <a:fillRect/>
          </a:stretch>
        </p:blipFill>
        <p:spPr>
          <a:xfrm>
            <a:off x="3875196" y="621453"/>
            <a:ext cx="7964671" cy="561509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9670148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6B2E9AC-816E-4FA5-BC38-62423476B951}"/>
              </a:ext>
            </a:extLst>
          </p:cNvPr>
          <p:cNvSpPr>
            <a:spLocks noGrp="1"/>
          </p:cNvSpPr>
          <p:nvPr>
            <p:ph type="title"/>
          </p:nvPr>
        </p:nvSpPr>
        <p:spPr/>
        <p:txBody>
          <a:bodyPr/>
          <a:lstStyle/>
          <a:p>
            <a:r>
              <a:rPr lang="el-GR" dirty="0"/>
              <a:t>Τι είναι η η-πλατφόρμα </a:t>
            </a:r>
            <a:r>
              <a:rPr lang="en-US" dirty="0"/>
              <a:t>European Heart </a:t>
            </a:r>
            <a:endParaRPr lang="el-GR" dirty="0"/>
          </a:p>
        </p:txBody>
      </p:sp>
      <p:sp>
        <p:nvSpPr>
          <p:cNvPr id="3" name="Θέση περιεχομένου 2">
            <a:extLst>
              <a:ext uri="{FF2B5EF4-FFF2-40B4-BE49-F238E27FC236}">
                <a16:creationId xmlns:a16="http://schemas.microsoft.com/office/drawing/2014/main" id="{C14B103B-4D6A-4408-87CA-E668699CA518}"/>
              </a:ext>
            </a:extLst>
          </p:cNvPr>
          <p:cNvSpPr>
            <a:spLocks noGrp="1"/>
          </p:cNvSpPr>
          <p:nvPr>
            <p:ph idx="1"/>
          </p:nvPr>
        </p:nvSpPr>
        <p:spPr>
          <a:xfrm>
            <a:off x="558001" y="1799999"/>
            <a:ext cx="6385724" cy="5058001"/>
          </a:xfrm>
        </p:spPr>
        <p:txBody>
          <a:bodyPr>
            <a:normAutofit fontScale="85000" lnSpcReduction="10000"/>
          </a:bodyPr>
          <a:lstStyle/>
          <a:p>
            <a:pPr marL="0" indent="0">
              <a:lnSpc>
                <a:spcPct val="110000"/>
              </a:lnSpc>
              <a:buNone/>
            </a:pPr>
            <a:r>
              <a:rPr lang="el-GR" sz="2000" dirty="0"/>
              <a:t>Η πλατφόρμα European </a:t>
            </a:r>
            <a:r>
              <a:rPr lang="el-GR" sz="2000" dirty="0" err="1"/>
              <a:t>Heart</a:t>
            </a:r>
            <a:r>
              <a:rPr lang="el-GR" sz="2000" dirty="0"/>
              <a:t> είναι μια διαδικτυακή πλατφόρμα που φιλοξενεί όλο το υλικό που αναπτύχθηκε στο πλαίσιο του προγράμματος </a:t>
            </a:r>
            <a:r>
              <a:rPr lang="el-GR" sz="2000" dirty="0" err="1"/>
              <a:t>Erasmus</a:t>
            </a:r>
            <a:r>
              <a:rPr lang="el-GR" sz="2000" dirty="0"/>
              <a:t>+ European </a:t>
            </a:r>
            <a:r>
              <a:rPr lang="el-GR" sz="2000" dirty="0" err="1"/>
              <a:t>Heart</a:t>
            </a:r>
            <a:r>
              <a:rPr lang="el-GR" sz="2000" dirty="0"/>
              <a:t> ( </a:t>
            </a:r>
            <a:r>
              <a:rPr lang="el-GR" sz="2000" dirty="0">
                <a:hlinkClick r:id="rId3"/>
              </a:rPr>
              <a:t>www.european-heart.eu</a:t>
            </a:r>
            <a:r>
              <a:rPr lang="el-GR" sz="2000" dirty="0"/>
              <a:t> ). </a:t>
            </a:r>
          </a:p>
          <a:p>
            <a:pPr marL="0" indent="0">
              <a:lnSpc>
                <a:spcPct val="110000"/>
              </a:lnSpc>
              <a:buNone/>
            </a:pPr>
            <a:r>
              <a:rPr lang="el-GR" sz="2000" dirty="0"/>
              <a:t>Η ηλεκτρονική πλατφόρμα είναι το εικονικό μαθησιακό μας περιβάλλον. Μαθητές, εκπαιδευτικοί, διευθυντές σχολείων και εκπρόσωποι εξωσχολικών οργανώσεων νεολαίας μπορούν να βρουν ένα ευρύ φάσμα υλικού σχετικά με τα θέματα των βασικών αναγκών, της </a:t>
            </a:r>
            <a:r>
              <a:rPr lang="el-GR" sz="2000" dirty="0" err="1"/>
              <a:t>ενσυναίσθησης</a:t>
            </a:r>
            <a:r>
              <a:rPr lang="el-GR" sz="2000" dirty="0"/>
              <a:t> και της δημοκρατίας. Και φυσικά, υπάρχουν επίσης επαρκείς πληροφορίες σχετικά με τις βασικές έννοιες! </a:t>
            </a:r>
          </a:p>
          <a:p>
            <a:pPr marL="0" indent="0">
              <a:lnSpc>
                <a:spcPct val="110000"/>
              </a:lnSpc>
              <a:buNone/>
            </a:pPr>
            <a:r>
              <a:rPr lang="el-GR" sz="2000" dirty="0"/>
              <a:t>Η πλατφόρμα απευθύνεται σε </a:t>
            </a:r>
            <a:endParaRPr lang="en-US" sz="2000" dirty="0"/>
          </a:p>
          <a:p>
            <a:pPr lvl="1">
              <a:lnSpc>
                <a:spcPct val="110000"/>
              </a:lnSpc>
              <a:buFont typeface="Wingdings" panose="05000000000000000000" pitchFamily="2" charset="2"/>
              <a:buChar char="ü"/>
            </a:pPr>
            <a:r>
              <a:rPr lang="el-GR" sz="1800" dirty="0"/>
              <a:t>Μαθητές</a:t>
            </a:r>
          </a:p>
          <a:p>
            <a:pPr lvl="1">
              <a:lnSpc>
                <a:spcPct val="110000"/>
              </a:lnSpc>
              <a:buFont typeface="Wingdings" panose="05000000000000000000" pitchFamily="2" charset="2"/>
              <a:buChar char="ü"/>
            </a:pPr>
            <a:r>
              <a:rPr lang="el-GR" sz="1800" dirty="0"/>
              <a:t>Εκπαιδευτικούς και συμβούλους</a:t>
            </a:r>
          </a:p>
          <a:p>
            <a:pPr lvl="1">
              <a:lnSpc>
                <a:spcPct val="110000"/>
              </a:lnSpc>
              <a:buFont typeface="Wingdings" panose="05000000000000000000" pitchFamily="2" charset="2"/>
              <a:buChar char="ü"/>
            </a:pPr>
            <a:r>
              <a:rPr lang="el-GR" sz="1800" dirty="0"/>
              <a:t>Διευθυντές σχολείων</a:t>
            </a:r>
          </a:p>
          <a:p>
            <a:pPr lvl="1">
              <a:lnSpc>
                <a:spcPct val="110000"/>
              </a:lnSpc>
              <a:buFont typeface="Wingdings" panose="05000000000000000000" pitchFamily="2" charset="2"/>
              <a:buChar char="ü"/>
            </a:pPr>
            <a:r>
              <a:rPr lang="el-GR" sz="1800" dirty="0"/>
              <a:t>και σε εκπροσώπους εξωσχολικών δομών για τη νεολαία</a:t>
            </a:r>
          </a:p>
          <a:p>
            <a:pPr lvl="1">
              <a:lnSpc>
                <a:spcPct val="110000"/>
              </a:lnSpc>
              <a:buFont typeface="Wingdings" panose="05000000000000000000" pitchFamily="2" charset="2"/>
              <a:buChar char="ü"/>
            </a:pPr>
            <a:endParaRPr lang="en-US" sz="1800" dirty="0"/>
          </a:p>
          <a:p>
            <a:pPr>
              <a:lnSpc>
                <a:spcPct val="110000"/>
              </a:lnSpc>
            </a:pPr>
            <a:endParaRPr lang="el-GR" sz="2000" dirty="0"/>
          </a:p>
        </p:txBody>
      </p:sp>
      <p:sp>
        <p:nvSpPr>
          <p:cNvPr id="9" name="TextBox 8">
            <a:extLst>
              <a:ext uri="{FF2B5EF4-FFF2-40B4-BE49-F238E27FC236}">
                <a16:creationId xmlns:a16="http://schemas.microsoft.com/office/drawing/2014/main" id="{D873495A-C8EC-51F3-C2E5-548C8D492FDD}"/>
              </a:ext>
            </a:extLst>
          </p:cNvPr>
          <p:cNvSpPr txBox="1"/>
          <p:nvPr/>
        </p:nvSpPr>
        <p:spPr>
          <a:xfrm>
            <a:off x="6545149" y="6138001"/>
            <a:ext cx="5559760" cy="542584"/>
          </a:xfrm>
          <a:prstGeom prst="rect">
            <a:avLst/>
          </a:prstGeom>
          <a:noFill/>
        </p:spPr>
        <p:txBody>
          <a:bodyPr wrap="square">
            <a:spAutoFit/>
          </a:bodyPr>
          <a:lstStyle/>
          <a:p>
            <a:pPr marL="0" indent="0" algn="ctr">
              <a:lnSpc>
                <a:spcPct val="110000"/>
              </a:lnSpc>
              <a:buNone/>
            </a:pPr>
            <a:r>
              <a:rPr lang="en-US" sz="2800" dirty="0">
                <a:hlinkClick r:id="rId3"/>
              </a:rPr>
              <a:t>www.european-heart.eu </a:t>
            </a:r>
            <a:endParaRPr lang="en-US" sz="2800" dirty="0"/>
          </a:p>
        </p:txBody>
      </p:sp>
      <p:sp>
        <p:nvSpPr>
          <p:cNvPr id="10" name="Ορθογώνιο 7">
            <a:extLst>
              <a:ext uri="{FF2B5EF4-FFF2-40B4-BE49-F238E27FC236}">
                <a16:creationId xmlns:a16="http://schemas.microsoft.com/office/drawing/2014/main" id="{540E08E4-91DB-C044-357E-2D02FB1A0CA3}"/>
              </a:ext>
            </a:extLst>
          </p:cNvPr>
          <p:cNvSpPr/>
          <p:nvPr/>
        </p:nvSpPr>
        <p:spPr>
          <a:xfrm>
            <a:off x="10845800" y="-3933"/>
            <a:ext cx="1344941" cy="382305"/>
          </a:xfrm>
          <a:prstGeom prst="rect">
            <a:avLst/>
          </a:prstGeom>
          <a:solidFill>
            <a:srgbClr val="1A7EBA"/>
          </a:solidFill>
        </p:spPr>
        <p:txBody>
          <a:bodyPr vert="horz" lIns="91440" tIns="45720" rIns="91440" bIns="45720" rtlCol="0" anchor="ctr">
            <a:normAutofit/>
          </a:bodyPr>
          <a:lstStyle/>
          <a:p>
            <a:pPr algn="r">
              <a:lnSpc>
                <a:spcPct val="90000"/>
              </a:lnSpc>
              <a:spcBef>
                <a:spcPct val="0"/>
              </a:spcBef>
            </a:pPr>
            <a:r>
              <a:rPr lang="el-GR" altLang="el-GR" dirty="0">
                <a:solidFill>
                  <a:schemeClr val="bg1"/>
                </a:solidFill>
                <a:effectLst>
                  <a:outerShdw blurRad="38100" dist="38100" dir="2700000" algn="tl">
                    <a:srgbClr val="000000">
                      <a:alpha val="43137"/>
                    </a:srgbClr>
                  </a:outerShdw>
                </a:effectLst>
                <a:latin typeface="Abadi Extra Light" panose="020B0204020104020204" pitchFamily="34" charset="0"/>
                <a:ea typeface="+mj-ea"/>
                <a:cs typeface="+mj-cs"/>
              </a:rPr>
              <a:t>Εισαγωγή</a:t>
            </a:r>
            <a:endParaRPr lang="en-US" sz="1500" dirty="0">
              <a:solidFill>
                <a:schemeClr val="bg1"/>
              </a:solidFill>
              <a:effectLst>
                <a:outerShdw blurRad="38100" dist="38100" dir="2700000" algn="tl">
                  <a:srgbClr val="000000">
                    <a:alpha val="43137"/>
                  </a:srgbClr>
                </a:outerShdw>
              </a:effectLst>
              <a:latin typeface="Abadi Extra Light" panose="020B0204020104020204" pitchFamily="34" charset="0"/>
              <a:ea typeface="+mj-ea"/>
              <a:cs typeface="+mj-cs"/>
            </a:endParaRPr>
          </a:p>
        </p:txBody>
      </p:sp>
      <p:pic>
        <p:nvPicPr>
          <p:cNvPr id="6" name="Εικόνα 5">
            <a:extLst>
              <a:ext uri="{FF2B5EF4-FFF2-40B4-BE49-F238E27FC236}">
                <a16:creationId xmlns:a16="http://schemas.microsoft.com/office/drawing/2014/main" id="{5152E177-3BEB-1356-2064-032962A59798}"/>
              </a:ext>
            </a:extLst>
          </p:cNvPr>
          <p:cNvPicPr>
            <a:picLocks noChangeAspect="1"/>
          </p:cNvPicPr>
          <p:nvPr/>
        </p:nvPicPr>
        <p:blipFill>
          <a:blip r:embed="rId4"/>
          <a:stretch>
            <a:fillRect/>
          </a:stretch>
        </p:blipFill>
        <p:spPr>
          <a:xfrm>
            <a:off x="7121817" y="941785"/>
            <a:ext cx="4512182" cy="388949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84541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1F510EE4-3E54-F727-9043-24C321317397}"/>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Avatar Cards</a:t>
            </a:r>
          </a:p>
        </p:txBody>
      </p:sp>
      <p:pic>
        <p:nvPicPr>
          <p:cNvPr id="5" name="Θέση περιεχομένου 4" descr="Εικόνα που περιέχει ανθρώπινο πρόσωπο, αγόρι, Κινούμενα σχέδια, άτομο&#10;&#10;Περιγραφή που δημιουργήθηκε αυτόματα">
            <a:extLst>
              <a:ext uri="{FF2B5EF4-FFF2-40B4-BE49-F238E27FC236}">
                <a16:creationId xmlns:a16="http://schemas.microsoft.com/office/drawing/2014/main" id="{C2D880A5-46BC-D17E-3493-DD867626E118}"/>
              </a:ext>
            </a:extLst>
          </p:cNvPr>
          <p:cNvPicPr>
            <a:picLocks noGrp="1" noChangeAspect="1"/>
          </p:cNvPicPr>
          <p:nvPr>
            <p:ph idx="1"/>
          </p:nvPr>
        </p:nvPicPr>
        <p:blipFill>
          <a:blip r:embed="rId2"/>
          <a:stretch>
            <a:fillRect/>
          </a:stretch>
        </p:blipFill>
        <p:spPr>
          <a:xfrm>
            <a:off x="4409016" y="732282"/>
            <a:ext cx="7490884" cy="539343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623943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D1461CC8-5276-6B46-3E48-B62281735DCF}"/>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l-GR" sz="3600" kern="1200" dirty="0" err="1">
                <a:solidFill>
                  <a:srgbClr val="FFFFFF"/>
                </a:solidFill>
                <a:latin typeface="+mj-lt"/>
                <a:ea typeface="+mj-ea"/>
                <a:cs typeface="+mj-cs"/>
              </a:rPr>
              <a:t>Υπερήρ</a:t>
            </a:r>
            <a:r>
              <a:rPr lang="el-GR" sz="3600" dirty="0" err="1">
                <a:solidFill>
                  <a:srgbClr val="FFFFFF"/>
                </a:solidFill>
                <a:latin typeface="+mj-lt"/>
                <a:ea typeface="+mj-ea"/>
              </a:rPr>
              <a:t>ωες</a:t>
            </a:r>
            <a:endParaRPr lang="en-US" sz="3600" kern="1200" dirty="0">
              <a:solidFill>
                <a:srgbClr val="FFFFFF"/>
              </a:solidFill>
              <a:latin typeface="+mj-lt"/>
              <a:ea typeface="+mj-ea"/>
              <a:cs typeface="+mj-cs"/>
            </a:endParaRPr>
          </a:p>
        </p:txBody>
      </p:sp>
      <p:pic>
        <p:nvPicPr>
          <p:cNvPr id="7" name="Εικόνα 6">
            <a:extLst>
              <a:ext uri="{FF2B5EF4-FFF2-40B4-BE49-F238E27FC236}">
                <a16:creationId xmlns:a16="http://schemas.microsoft.com/office/drawing/2014/main" id="{C4DC1D1F-684A-2079-BA8B-0E89F3A9CB82}"/>
              </a:ext>
            </a:extLst>
          </p:cNvPr>
          <p:cNvPicPr>
            <a:picLocks noChangeAspect="1"/>
          </p:cNvPicPr>
          <p:nvPr/>
        </p:nvPicPr>
        <p:blipFill>
          <a:blip r:embed="rId2"/>
          <a:stretch>
            <a:fillRect/>
          </a:stretch>
        </p:blipFill>
        <p:spPr>
          <a:xfrm>
            <a:off x="4338446" y="824266"/>
            <a:ext cx="7688883" cy="571369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428025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AC252893-AAF6-18B7-60E6-D4114A02361A}"/>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l-GR" sz="3600" dirty="0">
                <a:solidFill>
                  <a:srgbClr val="FFFFFF"/>
                </a:solidFill>
                <a:latin typeface="+mj-lt"/>
                <a:ea typeface="+mj-ea"/>
              </a:rPr>
              <a:t>Κάρτες συνθηκών</a:t>
            </a:r>
            <a:endParaRPr lang="en-US" sz="3600" kern="1200" dirty="0">
              <a:solidFill>
                <a:srgbClr val="FFFFFF"/>
              </a:solidFill>
              <a:latin typeface="+mj-lt"/>
              <a:ea typeface="+mj-ea"/>
              <a:cs typeface="+mj-cs"/>
            </a:endParaRPr>
          </a:p>
        </p:txBody>
      </p:sp>
      <p:pic>
        <p:nvPicPr>
          <p:cNvPr id="4" name="Εικόνα 3">
            <a:extLst>
              <a:ext uri="{FF2B5EF4-FFF2-40B4-BE49-F238E27FC236}">
                <a16:creationId xmlns:a16="http://schemas.microsoft.com/office/drawing/2014/main" id="{9138D512-7463-A71A-E26D-E0E339B82C0B}"/>
              </a:ext>
            </a:extLst>
          </p:cNvPr>
          <p:cNvPicPr>
            <a:picLocks noChangeAspect="1"/>
          </p:cNvPicPr>
          <p:nvPr/>
        </p:nvPicPr>
        <p:blipFill>
          <a:blip r:embed="rId2"/>
          <a:stretch>
            <a:fillRect/>
          </a:stretch>
        </p:blipFill>
        <p:spPr>
          <a:xfrm>
            <a:off x="4241302" y="861735"/>
            <a:ext cx="7950698" cy="5134530"/>
          </a:xfrm>
          <a:prstGeom prst="rect">
            <a:avLst/>
          </a:prstGeom>
        </p:spPr>
      </p:pic>
    </p:spTree>
    <p:extLst>
      <p:ext uri="{BB962C8B-B14F-4D97-AF65-F5344CB8AC3E}">
        <p14:creationId xmlns:p14="http://schemas.microsoft.com/office/powerpoint/2010/main" val="11790862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C1D180F-60CC-385C-338B-28282EA28FB9}"/>
              </a:ext>
            </a:extLst>
          </p:cNvPr>
          <p:cNvSpPr>
            <a:spLocks noGrp="1"/>
          </p:cNvSpPr>
          <p:nvPr>
            <p:ph type="title"/>
          </p:nvPr>
        </p:nvSpPr>
        <p:spPr/>
        <p:txBody>
          <a:bodyPr/>
          <a:lstStyle/>
          <a:p>
            <a:r>
              <a:rPr lang="el-GR" dirty="0"/>
              <a:t>Ανάδραση</a:t>
            </a:r>
            <a:endParaRPr lang="en-GB" dirty="0"/>
          </a:p>
        </p:txBody>
      </p:sp>
      <p:pic>
        <p:nvPicPr>
          <p:cNvPr id="5" name="Εικόνα 4">
            <a:extLst>
              <a:ext uri="{FF2B5EF4-FFF2-40B4-BE49-F238E27FC236}">
                <a16:creationId xmlns:a16="http://schemas.microsoft.com/office/drawing/2014/main" id="{C08A4CA6-388A-352C-5486-27BCDF4213CE}"/>
              </a:ext>
            </a:extLst>
          </p:cNvPr>
          <p:cNvPicPr>
            <a:picLocks noChangeAspect="1"/>
          </p:cNvPicPr>
          <p:nvPr/>
        </p:nvPicPr>
        <p:blipFill>
          <a:blip r:embed="rId2"/>
          <a:stretch>
            <a:fillRect/>
          </a:stretch>
        </p:blipFill>
        <p:spPr>
          <a:xfrm>
            <a:off x="1447945" y="1657546"/>
            <a:ext cx="2805929" cy="228457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Εικόνα 6">
            <a:extLst>
              <a:ext uri="{FF2B5EF4-FFF2-40B4-BE49-F238E27FC236}">
                <a16:creationId xmlns:a16="http://schemas.microsoft.com/office/drawing/2014/main" id="{9422AF78-1525-FC8A-168D-F923F7505D88}"/>
              </a:ext>
            </a:extLst>
          </p:cNvPr>
          <p:cNvPicPr>
            <a:picLocks noChangeAspect="1"/>
          </p:cNvPicPr>
          <p:nvPr/>
        </p:nvPicPr>
        <p:blipFill>
          <a:blip r:embed="rId3"/>
          <a:stretch>
            <a:fillRect/>
          </a:stretch>
        </p:blipFill>
        <p:spPr>
          <a:xfrm>
            <a:off x="1932359" y="4395361"/>
            <a:ext cx="2726478" cy="229628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9" name="Εικόνα 8">
            <a:extLst>
              <a:ext uri="{FF2B5EF4-FFF2-40B4-BE49-F238E27FC236}">
                <a16:creationId xmlns:a16="http://schemas.microsoft.com/office/drawing/2014/main" id="{D74DD83B-BE33-922E-8018-3FF90BC4004C}"/>
              </a:ext>
            </a:extLst>
          </p:cNvPr>
          <p:cNvPicPr>
            <a:picLocks noChangeAspect="1"/>
          </p:cNvPicPr>
          <p:nvPr/>
        </p:nvPicPr>
        <p:blipFill>
          <a:blip r:embed="rId4"/>
          <a:stretch>
            <a:fillRect/>
          </a:stretch>
        </p:blipFill>
        <p:spPr>
          <a:xfrm>
            <a:off x="5346700" y="912298"/>
            <a:ext cx="2550662" cy="238306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1" name="Εικόνα 10">
            <a:extLst>
              <a:ext uri="{FF2B5EF4-FFF2-40B4-BE49-F238E27FC236}">
                <a16:creationId xmlns:a16="http://schemas.microsoft.com/office/drawing/2014/main" id="{23D961CA-DB9D-5C09-B526-47BC0FADC842}"/>
              </a:ext>
            </a:extLst>
          </p:cNvPr>
          <p:cNvPicPr>
            <a:picLocks noChangeAspect="1"/>
          </p:cNvPicPr>
          <p:nvPr/>
        </p:nvPicPr>
        <p:blipFill>
          <a:blip r:embed="rId5"/>
          <a:stretch>
            <a:fillRect/>
          </a:stretch>
        </p:blipFill>
        <p:spPr>
          <a:xfrm>
            <a:off x="5309292" y="3942123"/>
            <a:ext cx="2920229" cy="238423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3" name="Εικόνα 12">
            <a:extLst>
              <a:ext uri="{FF2B5EF4-FFF2-40B4-BE49-F238E27FC236}">
                <a16:creationId xmlns:a16="http://schemas.microsoft.com/office/drawing/2014/main" id="{EC121E38-816A-4D29-F5AA-83847D37820D}"/>
              </a:ext>
            </a:extLst>
          </p:cNvPr>
          <p:cNvPicPr>
            <a:picLocks noChangeAspect="1"/>
          </p:cNvPicPr>
          <p:nvPr/>
        </p:nvPicPr>
        <p:blipFill>
          <a:blip r:embed="rId6"/>
          <a:stretch>
            <a:fillRect/>
          </a:stretch>
        </p:blipFill>
        <p:spPr>
          <a:xfrm>
            <a:off x="8856676" y="1573339"/>
            <a:ext cx="2805930" cy="316743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150351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344E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70237306-246D-39B0-AF56-746F026642C4}"/>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l-GR" sz="2600" dirty="0" err="1">
                <a:solidFill>
                  <a:srgbClr val="FFFFFF"/>
                </a:solidFill>
                <a:latin typeface="+mj-lt"/>
                <a:ea typeface="+mj-ea"/>
              </a:rPr>
              <a:t>Ταμπλώ</a:t>
            </a:r>
            <a:r>
              <a:rPr lang="el-GR" sz="2600" dirty="0">
                <a:solidFill>
                  <a:srgbClr val="FFFFFF"/>
                </a:solidFill>
                <a:latin typeface="+mj-lt"/>
                <a:ea typeface="+mj-ea"/>
              </a:rPr>
              <a:t> για το Επίπεδο</a:t>
            </a:r>
            <a:r>
              <a:rPr lang="en-US" sz="2600" kern="1200" dirty="0">
                <a:solidFill>
                  <a:srgbClr val="FFFFFF"/>
                </a:solidFill>
                <a:latin typeface="+mj-lt"/>
                <a:ea typeface="+mj-ea"/>
                <a:cs typeface="+mj-cs"/>
              </a:rPr>
              <a:t> 3</a:t>
            </a:r>
          </a:p>
        </p:txBody>
      </p:sp>
      <p:pic>
        <p:nvPicPr>
          <p:cNvPr id="7" name="Εικόνα 6">
            <a:extLst>
              <a:ext uri="{FF2B5EF4-FFF2-40B4-BE49-F238E27FC236}">
                <a16:creationId xmlns:a16="http://schemas.microsoft.com/office/drawing/2014/main" id="{0B3DD4E7-0F2E-B8E9-293F-09B99CA038DF}"/>
              </a:ext>
            </a:extLst>
          </p:cNvPr>
          <p:cNvPicPr>
            <a:picLocks noChangeAspect="1"/>
          </p:cNvPicPr>
          <p:nvPr/>
        </p:nvPicPr>
        <p:blipFill>
          <a:blip r:embed="rId2"/>
          <a:stretch>
            <a:fillRect/>
          </a:stretch>
        </p:blipFill>
        <p:spPr>
          <a:xfrm>
            <a:off x="3652884" y="433134"/>
            <a:ext cx="8539116" cy="599173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7969337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BBA21E9-0E83-8402-72E3-F5A2A1E5FB6B}"/>
              </a:ext>
            </a:extLst>
          </p:cNvPr>
          <p:cNvSpPr>
            <a:spLocks noGrp="1"/>
          </p:cNvSpPr>
          <p:nvPr>
            <p:ph type="title"/>
          </p:nvPr>
        </p:nvSpPr>
        <p:spPr/>
        <p:txBody>
          <a:bodyPr/>
          <a:lstStyle/>
          <a:p>
            <a:r>
              <a:rPr lang="el-GR" dirty="0"/>
              <a:t>Σύνδεσμοι / </a:t>
            </a:r>
            <a:r>
              <a:rPr lang="en-US" dirty="0"/>
              <a:t>QR </a:t>
            </a:r>
            <a:r>
              <a:rPr lang="el-GR" dirty="0"/>
              <a:t>κωδικοί</a:t>
            </a:r>
            <a:endParaRPr lang="en-GB" dirty="0"/>
          </a:p>
        </p:txBody>
      </p:sp>
      <p:sp>
        <p:nvSpPr>
          <p:cNvPr id="3" name="Θέση περιεχομένου 2">
            <a:extLst>
              <a:ext uri="{FF2B5EF4-FFF2-40B4-BE49-F238E27FC236}">
                <a16:creationId xmlns:a16="http://schemas.microsoft.com/office/drawing/2014/main" id="{94E34513-62A6-6203-501E-6CA908F7CA81}"/>
              </a:ext>
            </a:extLst>
          </p:cNvPr>
          <p:cNvSpPr>
            <a:spLocks noGrp="1"/>
          </p:cNvSpPr>
          <p:nvPr>
            <p:ph idx="1"/>
          </p:nvPr>
        </p:nvSpPr>
        <p:spPr>
          <a:xfrm>
            <a:off x="1191200" y="6516944"/>
            <a:ext cx="5019481" cy="4865977"/>
          </a:xfrm>
        </p:spPr>
        <p:txBody>
          <a:bodyPr>
            <a:normAutofit/>
          </a:bodyPr>
          <a:lstStyle/>
          <a:p>
            <a:pPr marL="0" indent="0">
              <a:buNone/>
            </a:pPr>
            <a:r>
              <a:rPr lang="en-GB" sz="1400" dirty="0">
                <a:hlinkClick r:id="rId2"/>
              </a:rPr>
              <a:t>https://training.european-heart.eu/card/Search-EL</a:t>
            </a:r>
            <a:r>
              <a:rPr lang="en-GB" sz="1400" dirty="0"/>
              <a:t>  </a:t>
            </a:r>
          </a:p>
        </p:txBody>
      </p:sp>
      <p:pic>
        <p:nvPicPr>
          <p:cNvPr id="6" name="Εικόνα 5">
            <a:extLst>
              <a:ext uri="{FF2B5EF4-FFF2-40B4-BE49-F238E27FC236}">
                <a16:creationId xmlns:a16="http://schemas.microsoft.com/office/drawing/2014/main" id="{1A69CAB0-7106-F10A-2316-317A3A841073}"/>
              </a:ext>
            </a:extLst>
          </p:cNvPr>
          <p:cNvPicPr>
            <a:picLocks noChangeAspect="1"/>
          </p:cNvPicPr>
          <p:nvPr/>
        </p:nvPicPr>
        <p:blipFill>
          <a:blip r:embed="rId3"/>
          <a:stretch>
            <a:fillRect/>
          </a:stretch>
        </p:blipFill>
        <p:spPr>
          <a:xfrm>
            <a:off x="1369082" y="1821175"/>
            <a:ext cx="3951479" cy="3686689"/>
          </a:xfrm>
          <a:prstGeom prst="rect">
            <a:avLst/>
          </a:prstGeom>
          <a:ln>
            <a:noFill/>
          </a:ln>
          <a:effectLst>
            <a:outerShdw blurRad="190500" algn="tl" rotWithShape="0">
              <a:srgbClr val="000000">
                <a:alpha val="70000"/>
              </a:srgbClr>
            </a:outerShdw>
          </a:effectLst>
        </p:spPr>
      </p:pic>
      <p:pic>
        <p:nvPicPr>
          <p:cNvPr id="10" name="Εικόνα 9">
            <a:extLst>
              <a:ext uri="{FF2B5EF4-FFF2-40B4-BE49-F238E27FC236}">
                <a16:creationId xmlns:a16="http://schemas.microsoft.com/office/drawing/2014/main" id="{A6693DCF-2897-C935-DDA7-03D902476552}"/>
              </a:ext>
            </a:extLst>
          </p:cNvPr>
          <p:cNvPicPr>
            <a:picLocks noChangeAspect="1"/>
          </p:cNvPicPr>
          <p:nvPr/>
        </p:nvPicPr>
        <p:blipFill>
          <a:blip r:embed="rId4"/>
          <a:stretch>
            <a:fillRect/>
          </a:stretch>
        </p:blipFill>
        <p:spPr>
          <a:xfrm>
            <a:off x="77851" y="1821175"/>
            <a:ext cx="1286054" cy="1190791"/>
          </a:xfrm>
          <a:prstGeom prst="rect">
            <a:avLst/>
          </a:prstGeom>
        </p:spPr>
      </p:pic>
      <p:pic>
        <p:nvPicPr>
          <p:cNvPr id="14" name="Εικόνα 13">
            <a:extLst>
              <a:ext uri="{FF2B5EF4-FFF2-40B4-BE49-F238E27FC236}">
                <a16:creationId xmlns:a16="http://schemas.microsoft.com/office/drawing/2014/main" id="{6D8DB5DE-A462-D402-1FD4-1244426E5C18}"/>
              </a:ext>
            </a:extLst>
          </p:cNvPr>
          <p:cNvPicPr>
            <a:picLocks noChangeAspect="1"/>
          </p:cNvPicPr>
          <p:nvPr/>
        </p:nvPicPr>
        <p:blipFill>
          <a:blip r:embed="rId5"/>
          <a:stretch>
            <a:fillRect/>
          </a:stretch>
        </p:blipFill>
        <p:spPr>
          <a:xfrm>
            <a:off x="5485545" y="1205362"/>
            <a:ext cx="1590897" cy="4572638"/>
          </a:xfrm>
          <a:prstGeom prst="rect">
            <a:avLst/>
          </a:prstGeom>
        </p:spPr>
      </p:pic>
      <p:sp>
        <p:nvSpPr>
          <p:cNvPr id="16" name="TextBox 15">
            <a:extLst>
              <a:ext uri="{FF2B5EF4-FFF2-40B4-BE49-F238E27FC236}">
                <a16:creationId xmlns:a16="http://schemas.microsoft.com/office/drawing/2014/main" id="{85F685DA-7933-20F6-0A5B-FFFFA338C1AE}"/>
              </a:ext>
            </a:extLst>
          </p:cNvPr>
          <p:cNvSpPr txBox="1"/>
          <p:nvPr/>
        </p:nvSpPr>
        <p:spPr>
          <a:xfrm>
            <a:off x="5665470" y="6332278"/>
            <a:ext cx="6118860" cy="369332"/>
          </a:xfrm>
          <a:prstGeom prst="rect">
            <a:avLst/>
          </a:prstGeom>
          <a:noFill/>
        </p:spPr>
        <p:txBody>
          <a:bodyPr wrap="square">
            <a:spAutoFit/>
          </a:bodyPr>
          <a:lstStyle/>
          <a:p>
            <a:r>
              <a:rPr lang="el-GR" dirty="0">
                <a:hlinkClick r:id="rId6"/>
              </a:rPr>
              <a:t>https://www.youtube.com/watch?v=JjK-DF2wpMY&amp;t=1s</a:t>
            </a:r>
            <a:r>
              <a:rPr lang="en-US" dirty="0"/>
              <a:t> </a:t>
            </a:r>
            <a:endParaRPr lang="el-GR" dirty="0"/>
          </a:p>
        </p:txBody>
      </p:sp>
      <p:pic>
        <p:nvPicPr>
          <p:cNvPr id="18" name="Εικόνα 17">
            <a:hlinkClick r:id="rId6"/>
            <a:extLst>
              <a:ext uri="{FF2B5EF4-FFF2-40B4-BE49-F238E27FC236}">
                <a16:creationId xmlns:a16="http://schemas.microsoft.com/office/drawing/2014/main" id="{010E374F-C6A6-B8E4-E5EB-CBF1D8AEFA1E}"/>
              </a:ext>
            </a:extLst>
          </p:cNvPr>
          <p:cNvPicPr>
            <a:picLocks noChangeAspect="1"/>
          </p:cNvPicPr>
          <p:nvPr/>
        </p:nvPicPr>
        <p:blipFill>
          <a:blip r:embed="rId7"/>
          <a:stretch>
            <a:fillRect/>
          </a:stretch>
        </p:blipFill>
        <p:spPr>
          <a:xfrm>
            <a:off x="7470699" y="1650967"/>
            <a:ext cx="3762900" cy="3296110"/>
          </a:xfrm>
          <a:prstGeom prst="rect">
            <a:avLst/>
          </a:prstGeom>
        </p:spPr>
      </p:pic>
    </p:spTree>
    <p:extLst>
      <p:ext uri="{BB962C8B-B14F-4D97-AF65-F5344CB8AC3E}">
        <p14:creationId xmlns:p14="http://schemas.microsoft.com/office/powerpoint/2010/main" val="38220865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395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70237306-246D-39B0-AF56-746F026642C4}"/>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l-GR" sz="2600" dirty="0" err="1">
                <a:solidFill>
                  <a:srgbClr val="FFFFFF"/>
                </a:solidFill>
                <a:latin typeface="+mj-lt"/>
                <a:ea typeface="+mj-ea"/>
              </a:rPr>
              <a:t>Ταμπλώ</a:t>
            </a:r>
            <a:r>
              <a:rPr lang="el-GR" sz="2600" dirty="0">
                <a:solidFill>
                  <a:srgbClr val="FFFFFF"/>
                </a:solidFill>
                <a:latin typeface="+mj-lt"/>
                <a:ea typeface="+mj-ea"/>
              </a:rPr>
              <a:t> για το Επίπεδο</a:t>
            </a:r>
            <a:r>
              <a:rPr lang="en-US" sz="2600" kern="1200" dirty="0">
                <a:solidFill>
                  <a:srgbClr val="FFFFFF"/>
                </a:solidFill>
                <a:latin typeface="+mj-lt"/>
                <a:ea typeface="+mj-ea"/>
                <a:cs typeface="+mj-cs"/>
              </a:rPr>
              <a:t> 4</a:t>
            </a:r>
          </a:p>
        </p:txBody>
      </p:sp>
      <p:sp>
        <p:nvSpPr>
          <p:cNvPr id="4" name="Θέση περιεχομένου 3">
            <a:extLst>
              <a:ext uri="{FF2B5EF4-FFF2-40B4-BE49-F238E27FC236}">
                <a16:creationId xmlns:a16="http://schemas.microsoft.com/office/drawing/2014/main" id="{8C3D261A-5726-68E1-08B9-29127CF2C2BF}"/>
              </a:ext>
            </a:extLst>
          </p:cNvPr>
          <p:cNvSpPr>
            <a:spLocks noGrp="1"/>
          </p:cNvSpPr>
          <p:nvPr>
            <p:ph idx="1"/>
          </p:nvPr>
        </p:nvSpPr>
        <p:spPr/>
        <p:txBody>
          <a:bodyPr/>
          <a:lstStyle/>
          <a:p>
            <a:endParaRPr lang="el-GR"/>
          </a:p>
        </p:txBody>
      </p:sp>
      <p:pic>
        <p:nvPicPr>
          <p:cNvPr id="7" name="Εικόνα 6">
            <a:extLst>
              <a:ext uri="{FF2B5EF4-FFF2-40B4-BE49-F238E27FC236}">
                <a16:creationId xmlns:a16="http://schemas.microsoft.com/office/drawing/2014/main" id="{A2978A3D-8837-197D-6D06-F435AB236CDE}"/>
              </a:ext>
            </a:extLst>
          </p:cNvPr>
          <p:cNvPicPr>
            <a:picLocks noChangeAspect="1"/>
          </p:cNvPicPr>
          <p:nvPr/>
        </p:nvPicPr>
        <p:blipFill>
          <a:blip r:embed="rId2"/>
          <a:stretch>
            <a:fillRect/>
          </a:stretch>
        </p:blipFill>
        <p:spPr>
          <a:xfrm>
            <a:off x="3686198" y="468633"/>
            <a:ext cx="8351996" cy="592073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9759885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1ABFC09-2830-B76A-38DB-53FD85CDBE7D}"/>
              </a:ext>
            </a:extLst>
          </p:cNvPr>
          <p:cNvSpPr>
            <a:spLocks noGrp="1"/>
          </p:cNvSpPr>
          <p:nvPr>
            <p:ph type="title"/>
          </p:nvPr>
        </p:nvSpPr>
        <p:spPr/>
        <p:txBody>
          <a:bodyPr>
            <a:normAutofit/>
          </a:bodyPr>
          <a:lstStyle/>
          <a:p>
            <a:r>
              <a:rPr lang="en-US" dirty="0">
                <a:solidFill>
                  <a:srgbClr val="FFC000"/>
                </a:solidFill>
              </a:rPr>
              <a:t>5 </a:t>
            </a:r>
            <a:r>
              <a:rPr lang="el-GR" dirty="0">
                <a:solidFill>
                  <a:srgbClr val="FFC000"/>
                </a:solidFill>
              </a:rPr>
              <a:t>Η εφαρμογή </a:t>
            </a:r>
            <a:r>
              <a:rPr lang="en-US" dirty="0">
                <a:solidFill>
                  <a:srgbClr val="FFC000"/>
                </a:solidFill>
              </a:rPr>
              <a:t>European Heart Mobile App</a:t>
            </a:r>
            <a:endParaRPr lang="en-GB" dirty="0">
              <a:solidFill>
                <a:srgbClr val="FFC000"/>
              </a:solidFill>
            </a:endParaRPr>
          </a:p>
        </p:txBody>
      </p:sp>
      <p:sp>
        <p:nvSpPr>
          <p:cNvPr id="3" name="Θέση κειμένου 2">
            <a:extLst>
              <a:ext uri="{FF2B5EF4-FFF2-40B4-BE49-F238E27FC236}">
                <a16:creationId xmlns:a16="http://schemas.microsoft.com/office/drawing/2014/main" id="{CF2517AD-B46E-7D75-7AD8-EF8DF593A37F}"/>
              </a:ext>
            </a:extLst>
          </p:cNvPr>
          <p:cNvSpPr>
            <a:spLocks noGrp="1"/>
          </p:cNvSpPr>
          <p:nvPr>
            <p:ph type="body" idx="1"/>
          </p:nvPr>
        </p:nvSpPr>
        <p:spPr/>
        <p:txBody>
          <a:bodyPr/>
          <a:lstStyle/>
          <a:p>
            <a:endParaRPr lang="en-GB"/>
          </a:p>
        </p:txBody>
      </p:sp>
      <p:sp>
        <p:nvSpPr>
          <p:cNvPr id="4" name="Θέση περιεχομένου 3">
            <a:extLst>
              <a:ext uri="{FF2B5EF4-FFF2-40B4-BE49-F238E27FC236}">
                <a16:creationId xmlns:a16="http://schemas.microsoft.com/office/drawing/2014/main" id="{2C0677F9-4233-876C-8CB5-DDB7B1040856}"/>
              </a:ext>
            </a:extLst>
          </p:cNvPr>
          <p:cNvSpPr>
            <a:spLocks noGrp="1"/>
          </p:cNvSpPr>
          <p:nvPr>
            <p:ph sz="half" idx="2"/>
          </p:nvPr>
        </p:nvSpPr>
        <p:spPr>
          <a:xfrm>
            <a:off x="558001" y="2687950"/>
            <a:ext cx="5340524" cy="3684588"/>
          </a:xfrm>
        </p:spPr>
        <p:txBody>
          <a:bodyPr>
            <a:normAutofit/>
          </a:bodyPr>
          <a:lstStyle/>
          <a:p>
            <a:pPr marL="0" indent="0" algn="ctr">
              <a:buNone/>
            </a:pPr>
            <a:r>
              <a:rPr lang="el-GR" dirty="0"/>
              <a:t>Κατεβάστε την </a:t>
            </a:r>
            <a:r>
              <a:rPr lang="en-US" dirty="0"/>
              <a:t>Mobile App </a:t>
            </a:r>
            <a:r>
              <a:rPr lang="el-GR" dirty="0"/>
              <a:t>για</a:t>
            </a:r>
            <a:r>
              <a:rPr lang="en-US" dirty="0"/>
              <a:t> Android !</a:t>
            </a:r>
          </a:p>
        </p:txBody>
      </p:sp>
      <p:pic>
        <p:nvPicPr>
          <p:cNvPr id="6" name="Εικόνα 5">
            <a:extLst>
              <a:ext uri="{FF2B5EF4-FFF2-40B4-BE49-F238E27FC236}">
                <a16:creationId xmlns:a16="http://schemas.microsoft.com/office/drawing/2014/main" id="{4BCE268A-289E-5EA4-25C9-B48C3D900F27}"/>
              </a:ext>
            </a:extLst>
          </p:cNvPr>
          <p:cNvPicPr>
            <a:picLocks noChangeAspect="1"/>
          </p:cNvPicPr>
          <p:nvPr/>
        </p:nvPicPr>
        <p:blipFill>
          <a:blip r:embed="rId2"/>
          <a:stretch>
            <a:fillRect/>
          </a:stretch>
        </p:blipFill>
        <p:spPr>
          <a:xfrm>
            <a:off x="6476215" y="2663020"/>
            <a:ext cx="5649113" cy="2067213"/>
          </a:xfrm>
          <a:prstGeom prst="rect">
            <a:avLst/>
          </a:prstGeom>
        </p:spPr>
      </p:pic>
      <p:sp>
        <p:nvSpPr>
          <p:cNvPr id="5" name="Ορθογώνιο 7">
            <a:extLst>
              <a:ext uri="{FF2B5EF4-FFF2-40B4-BE49-F238E27FC236}">
                <a16:creationId xmlns:a16="http://schemas.microsoft.com/office/drawing/2014/main" id="{2C7CACB7-F39C-B31B-7040-8D120BC0081A}"/>
              </a:ext>
            </a:extLst>
          </p:cNvPr>
          <p:cNvSpPr/>
          <p:nvPr/>
        </p:nvSpPr>
        <p:spPr>
          <a:xfrm>
            <a:off x="10845800" y="-3933"/>
            <a:ext cx="1344941" cy="382305"/>
          </a:xfrm>
          <a:prstGeom prst="rect">
            <a:avLst/>
          </a:prstGeom>
          <a:solidFill>
            <a:srgbClr val="1A7EBA"/>
          </a:solidFill>
        </p:spPr>
        <p:txBody>
          <a:bodyPr vert="horz" lIns="91440" tIns="45720" rIns="91440" bIns="45720" rtlCol="0" anchor="ctr">
            <a:norm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latin typeface="Abadi Extra Light" panose="020B0204020104020204" pitchFamily="34" charset="0"/>
                <a:ea typeface="+mj-ea"/>
                <a:cs typeface="+mj-cs"/>
              </a:rPr>
              <a:t>Mobile App</a:t>
            </a:r>
            <a:endParaRPr lang="en-US" sz="1500" dirty="0">
              <a:solidFill>
                <a:schemeClr val="bg1"/>
              </a:solidFill>
              <a:effectLst>
                <a:outerShdw blurRad="38100" dist="38100" dir="2700000" algn="tl">
                  <a:srgbClr val="000000">
                    <a:alpha val="43137"/>
                  </a:srgbClr>
                </a:outerShdw>
              </a:effectLst>
              <a:latin typeface="Abadi Extra Light" panose="020B0204020104020204" pitchFamily="34" charset="0"/>
              <a:ea typeface="+mj-ea"/>
              <a:cs typeface="+mj-cs"/>
            </a:endParaRPr>
          </a:p>
        </p:txBody>
      </p:sp>
      <p:sp>
        <p:nvSpPr>
          <p:cNvPr id="7" name="TextBox 6">
            <a:extLst>
              <a:ext uri="{FF2B5EF4-FFF2-40B4-BE49-F238E27FC236}">
                <a16:creationId xmlns:a16="http://schemas.microsoft.com/office/drawing/2014/main" id="{15B96295-D5A8-91BA-587F-E4CC77F0B060}"/>
              </a:ext>
            </a:extLst>
          </p:cNvPr>
          <p:cNvSpPr txBox="1"/>
          <p:nvPr/>
        </p:nvSpPr>
        <p:spPr>
          <a:xfrm>
            <a:off x="10833899" y="-59940"/>
            <a:ext cx="1600200" cy="3154710"/>
          </a:xfrm>
          <a:prstGeom prst="rect">
            <a:avLst/>
          </a:prstGeom>
        </p:spPr>
        <p:txBody>
          <a:bodyPr wrap="square" rtlCol="0">
            <a:spAutoFit/>
          </a:bodyPr>
          <a:lstStyle/>
          <a:p>
            <a:pPr algn="l"/>
            <a:r>
              <a:rPr lang="en-US" sz="19900" b="1" dirty="0">
                <a:solidFill>
                  <a:schemeClr val="accent4">
                    <a:lumMod val="20000"/>
                    <a:lumOff val="80000"/>
                  </a:schemeClr>
                </a:solidFill>
              </a:rPr>
              <a:t>5</a:t>
            </a:r>
            <a:endParaRPr lang="en-GB" sz="19900" b="1" dirty="0" err="1">
              <a:solidFill>
                <a:schemeClr val="accent4">
                  <a:lumMod val="20000"/>
                  <a:lumOff val="80000"/>
                </a:schemeClr>
              </a:solidFill>
            </a:endParaRPr>
          </a:p>
        </p:txBody>
      </p:sp>
    </p:spTree>
    <p:extLst>
      <p:ext uri="{BB962C8B-B14F-4D97-AF65-F5344CB8AC3E}">
        <p14:creationId xmlns:p14="http://schemas.microsoft.com/office/powerpoint/2010/main" val="15326033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CAE473BD-9A2A-420F-B844-12BCFA3D4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CB018903-3549-4A3B-A9DF-B26757CAA9C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6" name="Rectangle 15">
              <a:extLst>
                <a:ext uri="{FF2B5EF4-FFF2-40B4-BE49-F238E27FC236}">
                  <a16:creationId xmlns:a16="http://schemas.microsoft.com/office/drawing/2014/main" id="{9E5D3F77-D07F-4F7D-97A2-E366830206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C6F5A2D-56A0-4ED7-A3E2-3CF67608FC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4">
                <a:lumMod val="7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Τίτλος 1">
            <a:extLst>
              <a:ext uri="{FF2B5EF4-FFF2-40B4-BE49-F238E27FC236}">
                <a16:creationId xmlns:a16="http://schemas.microsoft.com/office/drawing/2014/main" id="{F3D42DC6-C921-1231-8EB0-ADCD7476A4B6}"/>
              </a:ext>
            </a:extLst>
          </p:cNvPr>
          <p:cNvSpPr>
            <a:spLocks noGrp="1"/>
          </p:cNvSpPr>
          <p:nvPr>
            <p:ph type="title"/>
          </p:nvPr>
        </p:nvSpPr>
        <p:spPr>
          <a:xfrm>
            <a:off x="549277" y="458033"/>
            <a:ext cx="5257798" cy="726224"/>
          </a:xfrm>
        </p:spPr>
        <p:txBody>
          <a:bodyPr vert="horz" wrap="square" lIns="91440" tIns="45720" rIns="91440" bIns="45720" rtlCol="0" anchor="ctr">
            <a:normAutofit/>
          </a:bodyPr>
          <a:lstStyle/>
          <a:p>
            <a:pPr algn="l"/>
            <a:endParaRPr lang="en-US" sz="2200">
              <a:latin typeface="+mj-lt"/>
              <a:ea typeface="+mj-ea"/>
            </a:endParaRPr>
          </a:p>
        </p:txBody>
      </p:sp>
      <p:pic>
        <p:nvPicPr>
          <p:cNvPr id="8" name="Εικόνα 7" descr="Εικόνα που περιέχει κείμενο, στιγμιότυπο οθόνης, κινητό τηλέφωνο&#10;&#10;Περιγραφή που δημιουργήθηκε αυτόματα">
            <a:extLst>
              <a:ext uri="{FF2B5EF4-FFF2-40B4-BE49-F238E27FC236}">
                <a16:creationId xmlns:a16="http://schemas.microsoft.com/office/drawing/2014/main" id="{35E333F1-5ADA-A79B-EADD-8215035B0A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33371" y="1377725"/>
            <a:ext cx="2197799" cy="4752000"/>
          </a:xfrm>
          <a:prstGeom prst="rect">
            <a:avLst/>
          </a:prstGeom>
          <a:effectLst>
            <a:outerShdw blurRad="508000" dist="101600" dir="5400000" algn="tl" rotWithShape="0">
              <a:prstClr val="black">
                <a:alpha val="10000"/>
              </a:prstClr>
            </a:outerShdw>
          </a:effectLst>
        </p:spPr>
      </p:pic>
      <p:pic>
        <p:nvPicPr>
          <p:cNvPr id="6" name="Εικόνα 5" descr="Εικόνα που περιέχει κείμενο, στιγμιότυπο οθόνης, κινητό τηλέφωνο, λογότυπο&#10;&#10;Περιγραφή που δημιουργήθηκε αυτόματα">
            <a:extLst>
              <a:ext uri="{FF2B5EF4-FFF2-40B4-BE49-F238E27FC236}">
                <a16:creationId xmlns:a16="http://schemas.microsoft.com/office/drawing/2014/main" id="{964DF51D-766E-06A7-BCC0-A6B1FA1E99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8472" y="1377725"/>
            <a:ext cx="2197799" cy="4752000"/>
          </a:xfrm>
          <a:prstGeom prst="rect">
            <a:avLst/>
          </a:prstGeom>
          <a:effectLst>
            <a:outerShdw blurRad="508000" dist="101600" dir="5400000" algn="tl" rotWithShape="0">
              <a:prstClr val="black">
                <a:alpha val="10000"/>
              </a:prstClr>
            </a:outerShdw>
          </a:effectLst>
        </p:spPr>
      </p:pic>
      <p:pic>
        <p:nvPicPr>
          <p:cNvPr id="4" name="Εικόνα 3" descr="Εικόνα που περιέχει κείμενο, στιγμιότυπο οθόνης, σχεδίαση&#10;&#10;Περιγραφή που δημιουργήθηκε αυτόματα">
            <a:extLst>
              <a:ext uri="{FF2B5EF4-FFF2-40B4-BE49-F238E27FC236}">
                <a16:creationId xmlns:a16="http://schemas.microsoft.com/office/drawing/2014/main" id="{CF99D0E8-7F84-B404-5AD7-1EBE1EAFF7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4743" y="1377725"/>
            <a:ext cx="2197799" cy="4752000"/>
          </a:xfrm>
          <a:prstGeom prst="rect">
            <a:avLst/>
          </a:prstGeom>
          <a:effectLst>
            <a:outerShdw blurRad="508000" dist="101600" dir="5400000" algn="tl" rotWithShape="0">
              <a:prstClr val="black">
                <a:alpha val="10000"/>
              </a:prstClr>
            </a:outerShdw>
          </a:effectLst>
        </p:spPr>
      </p:pic>
    </p:spTree>
    <p:extLst>
      <p:ext uri="{BB962C8B-B14F-4D97-AF65-F5344CB8AC3E}">
        <p14:creationId xmlns:p14="http://schemas.microsoft.com/office/powerpoint/2010/main" val="34232753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CAE473BD-9A2A-420F-B844-12BCFA3D4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CB018903-3549-4A3B-A9DF-B26757CAA9C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6" name="Rectangle 15">
              <a:extLst>
                <a:ext uri="{FF2B5EF4-FFF2-40B4-BE49-F238E27FC236}">
                  <a16:creationId xmlns:a16="http://schemas.microsoft.com/office/drawing/2014/main" id="{9E5D3F77-D07F-4F7D-97A2-E366830206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C6F5A2D-56A0-4ED7-A3E2-3CF67608FC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4">
                <a:lumMod val="7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Τίτλος 1">
            <a:extLst>
              <a:ext uri="{FF2B5EF4-FFF2-40B4-BE49-F238E27FC236}">
                <a16:creationId xmlns:a16="http://schemas.microsoft.com/office/drawing/2014/main" id="{D41CF01F-B9BC-5A86-C769-E86D665F11B7}"/>
              </a:ext>
            </a:extLst>
          </p:cNvPr>
          <p:cNvSpPr>
            <a:spLocks noGrp="1"/>
          </p:cNvSpPr>
          <p:nvPr>
            <p:ph type="title"/>
          </p:nvPr>
        </p:nvSpPr>
        <p:spPr>
          <a:xfrm>
            <a:off x="549277" y="458033"/>
            <a:ext cx="5257798" cy="726224"/>
          </a:xfrm>
        </p:spPr>
        <p:txBody>
          <a:bodyPr vert="horz" wrap="square" lIns="91440" tIns="45720" rIns="91440" bIns="45720" rtlCol="0" anchor="ctr">
            <a:normAutofit/>
          </a:bodyPr>
          <a:lstStyle/>
          <a:p>
            <a:pPr algn="l"/>
            <a:endParaRPr lang="en-US" sz="2200">
              <a:latin typeface="+mj-lt"/>
              <a:ea typeface="+mj-ea"/>
            </a:endParaRPr>
          </a:p>
        </p:txBody>
      </p:sp>
      <p:pic>
        <p:nvPicPr>
          <p:cNvPr id="6" name="Εικόνα 5" descr="Εικόνα που περιέχει κείμενο, ηλεκτρονικές συσκευές, στιγμιότυπο οθόνης, πολυμέσα&#10;&#10;Περιγραφή που δημιουργήθηκε αυτόματα">
            <a:extLst>
              <a:ext uri="{FF2B5EF4-FFF2-40B4-BE49-F238E27FC236}">
                <a16:creationId xmlns:a16="http://schemas.microsoft.com/office/drawing/2014/main" id="{72F90967-F562-DA83-2535-3FC8B9507D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6838" y="1557339"/>
            <a:ext cx="2197799" cy="4752000"/>
          </a:xfrm>
          <a:prstGeom prst="rect">
            <a:avLst/>
          </a:prstGeom>
          <a:effectLst>
            <a:outerShdw blurRad="508000" dist="101600" dir="5400000" algn="tl" rotWithShape="0">
              <a:prstClr val="black">
                <a:alpha val="10000"/>
              </a:prstClr>
            </a:outerShdw>
          </a:effectLst>
        </p:spPr>
      </p:pic>
      <p:pic>
        <p:nvPicPr>
          <p:cNvPr id="8" name="Εικόνα 7" descr="Εικόνα που περιέχει κείμενο, στιγμιότυπο οθόνης, γραμματοσειρά&#10;&#10;Περιγραφή που δημιουργήθηκε αυτόματα">
            <a:extLst>
              <a:ext uri="{FF2B5EF4-FFF2-40B4-BE49-F238E27FC236}">
                <a16:creationId xmlns:a16="http://schemas.microsoft.com/office/drawing/2014/main" id="{3107C271-3B96-1421-A5EB-7C0819031F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3878" y="1591458"/>
            <a:ext cx="2197799" cy="4752000"/>
          </a:xfrm>
          <a:prstGeom prst="rect">
            <a:avLst/>
          </a:prstGeom>
          <a:effectLst>
            <a:outerShdw blurRad="508000" dist="101600" dir="5400000" algn="tl" rotWithShape="0">
              <a:prstClr val="black">
                <a:alpha val="10000"/>
              </a:prstClr>
            </a:outerShdw>
          </a:effectLst>
        </p:spPr>
      </p:pic>
      <p:pic>
        <p:nvPicPr>
          <p:cNvPr id="4" name="Εικόνα 3" descr="Εικόνα που περιέχει κείμενο, στιγμιότυπο οθόνης, γραμματοσειρά&#10;&#10;Περιγραφή που δημιουργήθηκε αυτόματα">
            <a:extLst>
              <a:ext uri="{FF2B5EF4-FFF2-40B4-BE49-F238E27FC236}">
                <a16:creationId xmlns:a16="http://schemas.microsoft.com/office/drawing/2014/main" id="{FA5C3D94-7133-C0DC-51ED-77B0F0C204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5358" y="1591458"/>
            <a:ext cx="2197799" cy="4752000"/>
          </a:xfrm>
          <a:prstGeom prst="rect">
            <a:avLst/>
          </a:prstGeom>
          <a:effectLst>
            <a:outerShdw blurRad="508000" dist="101600" dir="5400000" algn="tl" rotWithShape="0">
              <a:prstClr val="black">
                <a:alpha val="10000"/>
              </a:prstClr>
            </a:outerShdw>
          </a:effectLst>
        </p:spPr>
      </p:pic>
    </p:spTree>
    <p:extLst>
      <p:ext uri="{BB962C8B-B14F-4D97-AF65-F5344CB8AC3E}">
        <p14:creationId xmlns:p14="http://schemas.microsoft.com/office/powerpoint/2010/main" val="29869923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Εικόνα 7">
            <a:extLst>
              <a:ext uri="{FF2B5EF4-FFF2-40B4-BE49-F238E27FC236}">
                <a16:creationId xmlns:a16="http://schemas.microsoft.com/office/drawing/2014/main" id="{E3C13342-8E16-60AF-4F31-D41DD707D163}"/>
              </a:ext>
            </a:extLst>
          </p:cNvPr>
          <p:cNvPicPr>
            <a:picLocks noChangeAspect="1"/>
          </p:cNvPicPr>
          <p:nvPr/>
        </p:nvPicPr>
        <p:blipFill>
          <a:blip r:embed="rId2"/>
          <a:stretch>
            <a:fillRect/>
          </a:stretch>
        </p:blipFill>
        <p:spPr>
          <a:xfrm>
            <a:off x="5840881" y="664388"/>
            <a:ext cx="6125430" cy="6001588"/>
          </a:xfrm>
          <a:prstGeom prst="rect">
            <a:avLst/>
          </a:prstGeom>
          <a:ln>
            <a:noFill/>
          </a:ln>
          <a:effectLst>
            <a:outerShdw blurRad="292100" dist="139700" dir="2700000" algn="tl" rotWithShape="0">
              <a:srgbClr val="333333">
                <a:alpha val="65000"/>
              </a:srgbClr>
            </a:outerShdw>
          </a:effectLst>
        </p:spPr>
      </p:pic>
      <p:sp>
        <p:nvSpPr>
          <p:cNvPr id="2" name="Τίτλος 1">
            <a:extLst>
              <a:ext uri="{FF2B5EF4-FFF2-40B4-BE49-F238E27FC236}">
                <a16:creationId xmlns:a16="http://schemas.microsoft.com/office/drawing/2014/main" id="{67746584-E512-C0E0-5347-A764AE41956E}"/>
              </a:ext>
            </a:extLst>
          </p:cNvPr>
          <p:cNvSpPr>
            <a:spLocks noGrp="1"/>
          </p:cNvSpPr>
          <p:nvPr>
            <p:ph type="title"/>
          </p:nvPr>
        </p:nvSpPr>
        <p:spPr/>
        <p:txBody>
          <a:bodyPr/>
          <a:lstStyle/>
          <a:p>
            <a:r>
              <a:rPr lang="el-GR" dirty="0"/>
              <a:t>Ο σύνδεσμος</a:t>
            </a:r>
            <a:endParaRPr lang="en-GB" dirty="0"/>
          </a:p>
        </p:txBody>
      </p:sp>
      <p:sp>
        <p:nvSpPr>
          <p:cNvPr id="3" name="Θέση περιεχομένου 2">
            <a:extLst>
              <a:ext uri="{FF2B5EF4-FFF2-40B4-BE49-F238E27FC236}">
                <a16:creationId xmlns:a16="http://schemas.microsoft.com/office/drawing/2014/main" id="{7B7528C2-9989-61EF-05AD-52095A8CFAB1}"/>
              </a:ext>
            </a:extLst>
          </p:cNvPr>
          <p:cNvSpPr>
            <a:spLocks noGrp="1"/>
          </p:cNvSpPr>
          <p:nvPr>
            <p:ph idx="1"/>
          </p:nvPr>
        </p:nvSpPr>
        <p:spPr>
          <a:xfrm>
            <a:off x="557998" y="1799999"/>
            <a:ext cx="4520216" cy="4865977"/>
          </a:xfrm>
        </p:spPr>
        <p:txBody>
          <a:bodyPr>
            <a:normAutofit/>
          </a:bodyPr>
          <a:lstStyle/>
          <a:p>
            <a:r>
              <a:rPr lang="el-GR" dirty="0"/>
              <a:t>Η ηλεκτρονική πλατφόρμα είναι διαθέσιμη στο διαδίκτυο και διαθέτει ξεχωριστό σύνδεσμο για άμεση πρόσβαση. </a:t>
            </a:r>
          </a:p>
          <a:p>
            <a:r>
              <a:rPr lang="el-GR" dirty="0"/>
              <a:t>Ακολουθήστε το σύνδεσμο: </a:t>
            </a:r>
          </a:p>
          <a:p>
            <a:pPr marL="457200" lvl="1" indent="0">
              <a:buNone/>
            </a:pPr>
            <a:r>
              <a:rPr lang="en-US" dirty="0">
                <a:hlinkClick r:id="rId3"/>
              </a:rPr>
              <a:t>training.european-heart.eu </a:t>
            </a:r>
            <a:endParaRPr lang="en-US" dirty="0"/>
          </a:p>
          <a:p>
            <a:endParaRPr lang="el-GR" dirty="0"/>
          </a:p>
          <a:p>
            <a:pPr marL="0" indent="0" algn="ctr">
              <a:buNone/>
            </a:pPr>
            <a:r>
              <a:rPr lang="el-GR" b="1" dirty="0"/>
              <a:t>Είναι ασφαλές να επισκεφθείτε αυτόν τον ιστότοπο. Δείτε το "</a:t>
            </a:r>
            <a:r>
              <a:rPr lang="el-GR" b="1" dirty="0" err="1"/>
              <a:t>https</a:t>
            </a:r>
            <a:r>
              <a:rPr lang="el-GR" b="1" dirty="0"/>
              <a:t>" και το εικονίδιο με το λουκέτο!</a:t>
            </a:r>
          </a:p>
        </p:txBody>
      </p:sp>
      <p:sp>
        <p:nvSpPr>
          <p:cNvPr id="10" name="Ορθογώνιο 9">
            <a:extLst>
              <a:ext uri="{FF2B5EF4-FFF2-40B4-BE49-F238E27FC236}">
                <a16:creationId xmlns:a16="http://schemas.microsoft.com/office/drawing/2014/main" id="{68E12AB3-3263-2FC9-25FD-4B8E6811C6CF}"/>
              </a:ext>
            </a:extLst>
          </p:cNvPr>
          <p:cNvSpPr/>
          <p:nvPr/>
        </p:nvSpPr>
        <p:spPr>
          <a:xfrm>
            <a:off x="6474977" y="791336"/>
            <a:ext cx="2839795" cy="882127"/>
          </a:xfrm>
          <a:prstGeom prst="rect">
            <a:avLst/>
          </a:prstGeom>
          <a:noFill/>
          <a:ln w="38100">
            <a:solidFill>
              <a:srgbClr val="C01E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Ορθογώνιο 6">
            <a:extLst>
              <a:ext uri="{FF2B5EF4-FFF2-40B4-BE49-F238E27FC236}">
                <a16:creationId xmlns:a16="http://schemas.microsoft.com/office/drawing/2014/main" id="{F3F4EBEA-8C7D-924E-40AC-2569FE6AA71F}"/>
              </a:ext>
            </a:extLst>
          </p:cNvPr>
          <p:cNvSpPr/>
          <p:nvPr/>
        </p:nvSpPr>
        <p:spPr>
          <a:xfrm>
            <a:off x="7834608" y="3068663"/>
            <a:ext cx="495946" cy="446397"/>
          </a:xfrm>
          <a:prstGeom prst="rect">
            <a:avLst/>
          </a:prstGeom>
          <a:noFill/>
          <a:ln w="38100">
            <a:solidFill>
              <a:srgbClr val="C01E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Ελεύθερη σχεδίαση: Σχήμα 10">
            <a:extLst>
              <a:ext uri="{FF2B5EF4-FFF2-40B4-BE49-F238E27FC236}">
                <a16:creationId xmlns:a16="http://schemas.microsoft.com/office/drawing/2014/main" id="{B1802D7C-5C17-01FE-0E8F-E159EADDB2F3}"/>
              </a:ext>
            </a:extLst>
          </p:cNvPr>
          <p:cNvSpPr/>
          <p:nvPr/>
        </p:nvSpPr>
        <p:spPr>
          <a:xfrm>
            <a:off x="5428941" y="1710465"/>
            <a:ext cx="1020119" cy="513867"/>
          </a:xfrm>
          <a:custGeom>
            <a:avLst/>
            <a:gdLst>
              <a:gd name="connsiteX0" fmla="*/ 456014 w 456014"/>
              <a:gd name="connsiteY0" fmla="*/ 0 h 428184"/>
              <a:gd name="connsiteX1" fmla="*/ 4193 w 456014"/>
              <a:gd name="connsiteY1" fmla="*/ 419548 h 428184"/>
            </a:gdLst>
            <a:ahLst/>
            <a:cxnLst>
              <a:cxn ang="0">
                <a:pos x="connsiteX0" y="connsiteY0"/>
              </a:cxn>
              <a:cxn ang="0">
                <a:pos x="connsiteX1" y="connsiteY1"/>
              </a:cxn>
            </a:cxnLst>
            <a:rect l="l" t="t" r="r" b="b"/>
            <a:pathLst>
              <a:path w="456014" h="428184">
                <a:moveTo>
                  <a:pt x="456014" y="0"/>
                </a:moveTo>
                <a:cubicBezTo>
                  <a:pt x="210381" y="238461"/>
                  <a:pt x="-35252" y="476922"/>
                  <a:pt x="4193" y="419548"/>
                </a:cubicBezTo>
              </a:path>
            </a:pathLst>
          </a:custGeom>
          <a:noFill/>
          <a:ln>
            <a:solidFill>
              <a:srgbClr val="C01E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cxnSp>
        <p:nvCxnSpPr>
          <p:cNvPr id="13" name="Ευθεία γραμμή σύνδεσης 12">
            <a:extLst>
              <a:ext uri="{FF2B5EF4-FFF2-40B4-BE49-F238E27FC236}">
                <a16:creationId xmlns:a16="http://schemas.microsoft.com/office/drawing/2014/main" id="{AC31CCED-ABCD-24B6-9B65-1D6FB7C505F6}"/>
              </a:ext>
            </a:extLst>
          </p:cNvPr>
          <p:cNvCxnSpPr>
            <a:cxnSpLocks/>
          </p:cNvCxnSpPr>
          <p:nvPr/>
        </p:nvCxnSpPr>
        <p:spPr>
          <a:xfrm>
            <a:off x="9292159" y="1673463"/>
            <a:ext cx="631557" cy="550869"/>
          </a:xfrm>
          <a:prstGeom prst="line">
            <a:avLst/>
          </a:prstGeom>
          <a:ln>
            <a:solidFill>
              <a:srgbClr val="C01E24"/>
            </a:solidFill>
          </a:ln>
        </p:spPr>
        <p:style>
          <a:lnRef idx="1">
            <a:schemeClr val="accent1"/>
          </a:lnRef>
          <a:fillRef idx="0">
            <a:schemeClr val="accent1"/>
          </a:fillRef>
          <a:effectRef idx="0">
            <a:schemeClr val="accent1"/>
          </a:effectRef>
          <a:fontRef idx="minor">
            <a:schemeClr val="tx1"/>
          </a:fontRef>
        </p:style>
      </p:cxnSp>
      <p:pic>
        <p:nvPicPr>
          <p:cNvPr id="12" name="Εικόνα 11">
            <a:extLst>
              <a:ext uri="{FF2B5EF4-FFF2-40B4-BE49-F238E27FC236}">
                <a16:creationId xmlns:a16="http://schemas.microsoft.com/office/drawing/2014/main" id="{2E07A8B0-56E7-5199-7D0A-765DB812ABF4}"/>
              </a:ext>
            </a:extLst>
          </p:cNvPr>
          <p:cNvPicPr>
            <a:picLocks noChangeAspect="1"/>
          </p:cNvPicPr>
          <p:nvPr/>
        </p:nvPicPr>
        <p:blipFill>
          <a:blip r:embed="rId4"/>
          <a:stretch>
            <a:fillRect/>
          </a:stretch>
        </p:blipFill>
        <p:spPr>
          <a:xfrm>
            <a:off x="5428941" y="2224332"/>
            <a:ext cx="4494775" cy="2948572"/>
          </a:xfrm>
          <a:prstGeom prst="rect">
            <a:avLst/>
          </a:prstGeom>
          <a:ln>
            <a:noFill/>
          </a:ln>
          <a:effectLst>
            <a:outerShdw blurRad="292100" dist="139700" dir="2700000" algn="tl" rotWithShape="0">
              <a:srgbClr val="333333">
                <a:alpha val="65000"/>
              </a:srgbClr>
            </a:outerShdw>
          </a:effectLst>
        </p:spPr>
      </p:pic>
      <p:sp>
        <p:nvSpPr>
          <p:cNvPr id="4" name="Ορθογώνιο 7">
            <a:extLst>
              <a:ext uri="{FF2B5EF4-FFF2-40B4-BE49-F238E27FC236}">
                <a16:creationId xmlns:a16="http://schemas.microsoft.com/office/drawing/2014/main" id="{DA451C38-2DB2-773C-8BCA-1FF76DCCE7B5}"/>
              </a:ext>
            </a:extLst>
          </p:cNvPr>
          <p:cNvSpPr/>
          <p:nvPr/>
        </p:nvSpPr>
        <p:spPr>
          <a:xfrm>
            <a:off x="10845800" y="-3933"/>
            <a:ext cx="1344941" cy="382305"/>
          </a:xfrm>
          <a:prstGeom prst="rect">
            <a:avLst/>
          </a:prstGeom>
          <a:solidFill>
            <a:srgbClr val="1A7EBA"/>
          </a:solidFill>
        </p:spPr>
        <p:txBody>
          <a:bodyPr vert="horz" lIns="91440" tIns="45720" rIns="91440" bIns="45720" rtlCol="0" anchor="ctr">
            <a:normAutofit/>
          </a:bodyPr>
          <a:lstStyle/>
          <a:p>
            <a:pPr algn="r">
              <a:lnSpc>
                <a:spcPct val="90000"/>
              </a:lnSpc>
              <a:spcBef>
                <a:spcPct val="0"/>
              </a:spcBef>
            </a:pPr>
            <a:r>
              <a:rPr lang="el-GR" altLang="el-GR" dirty="0">
                <a:solidFill>
                  <a:schemeClr val="bg1"/>
                </a:solidFill>
                <a:effectLst>
                  <a:outerShdw blurRad="38100" dist="38100" dir="2700000" algn="tl">
                    <a:srgbClr val="000000">
                      <a:alpha val="43137"/>
                    </a:srgbClr>
                  </a:outerShdw>
                </a:effectLst>
                <a:latin typeface="Abadi Extra Light" panose="020B0204020104020204" pitchFamily="34" charset="0"/>
                <a:ea typeface="+mj-ea"/>
                <a:cs typeface="+mj-cs"/>
              </a:rPr>
              <a:t>Εισαγωγή</a:t>
            </a:r>
            <a:endParaRPr lang="en-US" sz="1500" dirty="0">
              <a:solidFill>
                <a:schemeClr val="bg1"/>
              </a:solidFill>
              <a:effectLst>
                <a:outerShdw blurRad="38100" dist="38100" dir="2700000" algn="tl">
                  <a:srgbClr val="000000">
                    <a:alpha val="43137"/>
                  </a:srgbClr>
                </a:outerShdw>
              </a:effectLst>
              <a:latin typeface="Abadi Extra Light" panose="020B0204020104020204" pitchFamily="34" charset="0"/>
              <a:ea typeface="+mj-ea"/>
              <a:cs typeface="+mj-cs"/>
            </a:endParaRPr>
          </a:p>
        </p:txBody>
      </p:sp>
    </p:spTree>
    <p:extLst>
      <p:ext uri="{BB962C8B-B14F-4D97-AF65-F5344CB8AC3E}">
        <p14:creationId xmlns:p14="http://schemas.microsoft.com/office/powerpoint/2010/main" val="7883146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CAE473BD-9A2A-420F-B844-12BCFA3D4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CB018903-3549-4A3B-A9DF-B26757CAA9C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6" name="Rectangle 15">
              <a:extLst>
                <a:ext uri="{FF2B5EF4-FFF2-40B4-BE49-F238E27FC236}">
                  <a16:creationId xmlns:a16="http://schemas.microsoft.com/office/drawing/2014/main" id="{9E5D3F77-D07F-4F7D-97A2-E366830206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C6F5A2D-56A0-4ED7-A3E2-3CF67608FC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4">
                <a:lumMod val="7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Τίτλος 1">
            <a:extLst>
              <a:ext uri="{FF2B5EF4-FFF2-40B4-BE49-F238E27FC236}">
                <a16:creationId xmlns:a16="http://schemas.microsoft.com/office/drawing/2014/main" id="{A8E5234A-3A05-AF54-6D7D-EF9365870379}"/>
              </a:ext>
            </a:extLst>
          </p:cNvPr>
          <p:cNvSpPr>
            <a:spLocks noGrp="1"/>
          </p:cNvSpPr>
          <p:nvPr>
            <p:ph type="title"/>
          </p:nvPr>
        </p:nvSpPr>
        <p:spPr>
          <a:xfrm>
            <a:off x="549277" y="458033"/>
            <a:ext cx="5257798" cy="726224"/>
          </a:xfrm>
        </p:spPr>
        <p:txBody>
          <a:bodyPr vert="horz" wrap="square" lIns="91440" tIns="45720" rIns="91440" bIns="45720" rtlCol="0" anchor="ctr">
            <a:normAutofit/>
          </a:bodyPr>
          <a:lstStyle/>
          <a:p>
            <a:pPr algn="l"/>
            <a:endParaRPr lang="en-US" sz="2200">
              <a:latin typeface="+mj-lt"/>
              <a:ea typeface="+mj-ea"/>
            </a:endParaRPr>
          </a:p>
        </p:txBody>
      </p:sp>
      <p:pic>
        <p:nvPicPr>
          <p:cNvPr id="6" name="Εικόνα 5" descr="Εικόνα που περιέχει κείμενο, στιγμιότυπο οθόνης, λειτουργικό σύστημα, γραμματοσειρά&#10;&#10;Περιγραφή που δημιουργήθηκε αυτόματα">
            <a:extLst>
              <a:ext uri="{FF2B5EF4-FFF2-40B4-BE49-F238E27FC236}">
                <a16:creationId xmlns:a16="http://schemas.microsoft.com/office/drawing/2014/main" id="{E172FBCD-30C9-7CED-4594-8BACF216F6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8896" y="1557339"/>
            <a:ext cx="2197799" cy="4752000"/>
          </a:xfrm>
          <a:prstGeom prst="rect">
            <a:avLst/>
          </a:prstGeom>
          <a:effectLst>
            <a:outerShdw blurRad="508000" dist="101600" dir="5400000" algn="tl" rotWithShape="0">
              <a:prstClr val="black">
                <a:alpha val="10000"/>
              </a:prstClr>
            </a:outerShdw>
          </a:effectLst>
        </p:spPr>
      </p:pic>
      <p:pic>
        <p:nvPicPr>
          <p:cNvPr id="4" name="Εικόνα 3" descr="Εικόνα που περιέχει κείμενο, στιγμιότυπο οθόνης, ρουχισμός, φόρεμα&#10;&#10;Περιγραφή που δημιουργήθηκε αυτόματα">
            <a:extLst>
              <a:ext uri="{FF2B5EF4-FFF2-40B4-BE49-F238E27FC236}">
                <a16:creationId xmlns:a16="http://schemas.microsoft.com/office/drawing/2014/main" id="{9553FCF2-6BAC-4644-4CB7-DBD6CD68A5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4720" y="1557339"/>
            <a:ext cx="2197799" cy="4752000"/>
          </a:xfrm>
          <a:prstGeom prst="rect">
            <a:avLst/>
          </a:prstGeom>
          <a:effectLst>
            <a:outerShdw blurRad="508000" dist="101600" dir="5400000" algn="tl" rotWithShape="0">
              <a:prstClr val="black">
                <a:alpha val="10000"/>
              </a:prstClr>
            </a:outerShdw>
          </a:effectLst>
        </p:spPr>
      </p:pic>
    </p:spTree>
    <p:extLst>
      <p:ext uri="{BB962C8B-B14F-4D97-AF65-F5344CB8AC3E}">
        <p14:creationId xmlns:p14="http://schemas.microsoft.com/office/powerpoint/2010/main" val="31278862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9E9FE14-D0B8-914E-1C69-1F9E041A9944}"/>
              </a:ext>
            </a:extLst>
          </p:cNvPr>
          <p:cNvSpPr txBox="1"/>
          <p:nvPr/>
        </p:nvSpPr>
        <p:spPr>
          <a:xfrm>
            <a:off x="670261" y="1662042"/>
            <a:ext cx="5665846" cy="2954655"/>
          </a:xfrm>
          <a:prstGeom prst="rect">
            <a:avLst/>
          </a:prstGeom>
          <a:solidFill>
            <a:schemeClr val="bg2"/>
          </a:solidFill>
        </p:spPr>
        <p:txBody>
          <a:bodyPr wrap="none" rtlCol="0">
            <a:spAutoFit/>
          </a:bodyPr>
          <a:lstStyle/>
          <a:p>
            <a:pPr algn="l">
              <a:spcBef>
                <a:spcPts val="600"/>
              </a:spcBef>
              <a:spcAft>
                <a:spcPts val="600"/>
              </a:spcAft>
            </a:pPr>
            <a:r>
              <a:rPr lang="el-GR" dirty="0"/>
              <a:t>Επισκεφθείτε την ιστοσελίδα του έργου:</a:t>
            </a:r>
          </a:p>
          <a:p>
            <a:pPr algn="l">
              <a:spcBef>
                <a:spcPts val="600"/>
              </a:spcBef>
              <a:spcAft>
                <a:spcPts val="600"/>
              </a:spcAft>
            </a:pPr>
            <a:r>
              <a:rPr lang="el-GR" dirty="0"/>
              <a:t>	 https://european-heart.eu/ </a:t>
            </a:r>
          </a:p>
          <a:p>
            <a:pPr algn="l">
              <a:spcBef>
                <a:spcPts val="600"/>
              </a:spcBef>
              <a:spcAft>
                <a:spcPts val="600"/>
              </a:spcAft>
            </a:pPr>
            <a:r>
              <a:rPr lang="el-GR" dirty="0"/>
              <a:t>Μεταβείτε στην ενότητα των εταίρων</a:t>
            </a:r>
          </a:p>
          <a:p>
            <a:pPr algn="l">
              <a:spcBef>
                <a:spcPts val="600"/>
              </a:spcBef>
              <a:spcAft>
                <a:spcPts val="600"/>
              </a:spcAft>
            </a:pPr>
            <a:r>
              <a:rPr lang="el-GR" dirty="0"/>
              <a:t>ή κάντε κλικ εδώ</a:t>
            </a:r>
          </a:p>
          <a:p>
            <a:pPr algn="l">
              <a:spcBef>
                <a:spcPts val="600"/>
              </a:spcBef>
              <a:spcAft>
                <a:spcPts val="600"/>
              </a:spcAft>
            </a:pPr>
            <a:r>
              <a:rPr lang="el-GR" dirty="0"/>
              <a:t>3. Βρείτε τους εταίρους που βρίσκονται στη χώρα σας και </a:t>
            </a:r>
          </a:p>
          <a:p>
            <a:pPr algn="l">
              <a:spcBef>
                <a:spcPts val="600"/>
              </a:spcBef>
              <a:spcAft>
                <a:spcPts val="600"/>
              </a:spcAft>
            </a:pPr>
            <a:r>
              <a:rPr lang="el-GR" dirty="0"/>
              <a:t>στείλτε τους email.</a:t>
            </a:r>
          </a:p>
          <a:p>
            <a:pPr algn="l">
              <a:spcBef>
                <a:spcPts val="600"/>
              </a:spcBef>
              <a:spcAft>
                <a:spcPts val="600"/>
              </a:spcAft>
            </a:pPr>
            <a:r>
              <a:rPr lang="el-GR" dirty="0"/>
              <a:t>4. Για άλλες χώρες, επικοινωνήστε με τον συντονιστή.</a:t>
            </a:r>
            <a:endParaRPr lang="en-US" dirty="0"/>
          </a:p>
        </p:txBody>
      </p:sp>
      <p:sp>
        <p:nvSpPr>
          <p:cNvPr id="2" name="Τίτλος 1">
            <a:extLst>
              <a:ext uri="{FF2B5EF4-FFF2-40B4-BE49-F238E27FC236}">
                <a16:creationId xmlns:a16="http://schemas.microsoft.com/office/drawing/2014/main" id="{D468DE92-38F4-0D8D-93D1-88F8BE637F41}"/>
              </a:ext>
            </a:extLst>
          </p:cNvPr>
          <p:cNvSpPr>
            <a:spLocks noGrp="1"/>
          </p:cNvSpPr>
          <p:nvPr>
            <p:ph type="title"/>
          </p:nvPr>
        </p:nvSpPr>
        <p:spPr/>
        <p:txBody>
          <a:bodyPr>
            <a:normAutofit/>
          </a:bodyPr>
          <a:lstStyle/>
          <a:p>
            <a:r>
              <a:rPr lang="el-GR" dirty="0"/>
              <a:t>Πώς να επικοινωνήσετε με τους εταίρους της European </a:t>
            </a:r>
            <a:r>
              <a:rPr lang="el-GR" dirty="0" err="1"/>
              <a:t>Heart</a:t>
            </a:r>
            <a:r>
              <a:rPr lang="el-GR" dirty="0"/>
              <a:t>;</a:t>
            </a:r>
            <a:endParaRPr lang="en-GB" dirty="0"/>
          </a:p>
        </p:txBody>
      </p:sp>
      <p:sp>
        <p:nvSpPr>
          <p:cNvPr id="7" name="TextBox 6">
            <a:extLst>
              <a:ext uri="{FF2B5EF4-FFF2-40B4-BE49-F238E27FC236}">
                <a16:creationId xmlns:a16="http://schemas.microsoft.com/office/drawing/2014/main" id="{11E17C60-9583-C3E7-1A02-F8D862C6DCD8}"/>
              </a:ext>
            </a:extLst>
          </p:cNvPr>
          <p:cNvSpPr txBox="1"/>
          <p:nvPr/>
        </p:nvSpPr>
        <p:spPr>
          <a:xfrm>
            <a:off x="2525452" y="2072193"/>
            <a:ext cx="6121400" cy="1200329"/>
          </a:xfrm>
          <a:prstGeom prst="rect">
            <a:avLst/>
          </a:prstGeom>
          <a:noFill/>
        </p:spPr>
        <p:txBody>
          <a:bodyPr wrap="square">
            <a:spAutoFit/>
          </a:bodyPr>
          <a:lstStyle/>
          <a:p>
            <a:r>
              <a:rPr lang="en-GB" dirty="0">
                <a:hlinkClick r:id="rId2"/>
              </a:rPr>
              <a:t> </a:t>
            </a:r>
          </a:p>
          <a:p>
            <a:endParaRPr lang="en-GB" dirty="0">
              <a:hlinkClick r:id="rId2"/>
            </a:endParaRPr>
          </a:p>
          <a:p>
            <a:endParaRPr lang="en-GB" dirty="0">
              <a:hlinkClick r:id="rId2"/>
            </a:endParaRPr>
          </a:p>
          <a:p>
            <a:r>
              <a:rPr lang="en-GB" dirty="0">
                <a:hlinkClick r:id="rId3"/>
              </a:rPr>
              <a:t>https://european-heart.eu/partners/</a:t>
            </a:r>
            <a:r>
              <a:rPr lang="en-GB" dirty="0"/>
              <a:t> </a:t>
            </a:r>
          </a:p>
        </p:txBody>
      </p:sp>
      <p:sp>
        <p:nvSpPr>
          <p:cNvPr id="11" name="Βέλος: Δεξιό 10">
            <a:extLst>
              <a:ext uri="{FF2B5EF4-FFF2-40B4-BE49-F238E27FC236}">
                <a16:creationId xmlns:a16="http://schemas.microsoft.com/office/drawing/2014/main" id="{F4539096-F1B5-D8FF-C70E-444C928BD70F}"/>
              </a:ext>
            </a:extLst>
          </p:cNvPr>
          <p:cNvSpPr/>
          <p:nvPr/>
        </p:nvSpPr>
        <p:spPr>
          <a:xfrm rot="4909490">
            <a:off x="10980881" y="817349"/>
            <a:ext cx="1081718" cy="525302"/>
          </a:xfrm>
          <a:custGeom>
            <a:avLst/>
            <a:gdLst>
              <a:gd name="connsiteX0" fmla="*/ 0 w 1081718"/>
              <a:gd name="connsiteY0" fmla="*/ 131326 h 525302"/>
              <a:gd name="connsiteX1" fmla="*/ 417724 w 1081718"/>
              <a:gd name="connsiteY1" fmla="*/ 131326 h 525302"/>
              <a:gd name="connsiteX2" fmla="*/ 819067 w 1081718"/>
              <a:gd name="connsiteY2" fmla="*/ 131326 h 525302"/>
              <a:gd name="connsiteX3" fmla="*/ 819067 w 1081718"/>
              <a:gd name="connsiteY3" fmla="*/ 0 h 525302"/>
              <a:gd name="connsiteX4" fmla="*/ 1081718 w 1081718"/>
              <a:gd name="connsiteY4" fmla="*/ 262651 h 525302"/>
              <a:gd name="connsiteX5" fmla="*/ 819067 w 1081718"/>
              <a:gd name="connsiteY5" fmla="*/ 525302 h 525302"/>
              <a:gd name="connsiteX6" fmla="*/ 819067 w 1081718"/>
              <a:gd name="connsiteY6" fmla="*/ 393977 h 525302"/>
              <a:gd name="connsiteX7" fmla="*/ 401343 w 1081718"/>
              <a:gd name="connsiteY7" fmla="*/ 393977 h 525302"/>
              <a:gd name="connsiteX8" fmla="*/ 0 w 1081718"/>
              <a:gd name="connsiteY8" fmla="*/ 393977 h 525302"/>
              <a:gd name="connsiteX9" fmla="*/ 0 w 1081718"/>
              <a:gd name="connsiteY9" fmla="*/ 131326 h 52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1718" h="525302" extrusionOk="0">
                <a:moveTo>
                  <a:pt x="0" y="131326"/>
                </a:moveTo>
                <a:cubicBezTo>
                  <a:pt x="102129" y="111388"/>
                  <a:pt x="244028" y="148175"/>
                  <a:pt x="417724" y="131326"/>
                </a:cubicBezTo>
                <a:cubicBezTo>
                  <a:pt x="591420" y="114477"/>
                  <a:pt x="704933" y="125548"/>
                  <a:pt x="819067" y="131326"/>
                </a:cubicBezTo>
                <a:cubicBezTo>
                  <a:pt x="816742" y="100432"/>
                  <a:pt x="820018" y="49770"/>
                  <a:pt x="819067" y="0"/>
                </a:cubicBezTo>
                <a:cubicBezTo>
                  <a:pt x="919888" y="78134"/>
                  <a:pt x="981663" y="174120"/>
                  <a:pt x="1081718" y="262651"/>
                </a:cubicBezTo>
                <a:cubicBezTo>
                  <a:pt x="962399" y="373849"/>
                  <a:pt x="934421" y="397211"/>
                  <a:pt x="819067" y="525302"/>
                </a:cubicBezTo>
                <a:cubicBezTo>
                  <a:pt x="813957" y="495681"/>
                  <a:pt x="818147" y="428408"/>
                  <a:pt x="819067" y="393977"/>
                </a:cubicBezTo>
                <a:cubicBezTo>
                  <a:pt x="693618" y="407943"/>
                  <a:pt x="487986" y="380737"/>
                  <a:pt x="401343" y="393977"/>
                </a:cubicBezTo>
                <a:cubicBezTo>
                  <a:pt x="314700" y="407217"/>
                  <a:pt x="138286" y="384424"/>
                  <a:pt x="0" y="393977"/>
                </a:cubicBezTo>
                <a:cubicBezTo>
                  <a:pt x="3877" y="337850"/>
                  <a:pt x="-6891" y="222040"/>
                  <a:pt x="0" y="131326"/>
                </a:cubicBezTo>
                <a:close/>
              </a:path>
            </a:pathLst>
          </a:custGeom>
          <a:noFill/>
          <a:ln w="38100">
            <a:solidFill>
              <a:srgbClr val="C01E24"/>
            </a:solidFill>
            <a:extLst>
              <a:ext uri="{C807C97D-BFC1-408E-A445-0C87EB9F89A2}">
                <ask:lineSketchStyleProps xmlns:ask="http://schemas.microsoft.com/office/drawing/2018/sketchyshapes" sd="853870926">
                  <a:prstGeom prst="rightArrow">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Εικόνα 3">
            <a:extLst>
              <a:ext uri="{FF2B5EF4-FFF2-40B4-BE49-F238E27FC236}">
                <a16:creationId xmlns:a16="http://schemas.microsoft.com/office/drawing/2014/main" id="{599AA38E-8B9F-7B61-FAE3-BA43AA7058DB}"/>
              </a:ext>
            </a:extLst>
          </p:cNvPr>
          <p:cNvPicPr>
            <a:picLocks noChangeAspect="1"/>
          </p:cNvPicPr>
          <p:nvPr/>
        </p:nvPicPr>
        <p:blipFill>
          <a:blip r:embed="rId4"/>
          <a:stretch>
            <a:fillRect/>
          </a:stretch>
        </p:blipFill>
        <p:spPr>
          <a:xfrm>
            <a:off x="6669610" y="1685096"/>
            <a:ext cx="5189022" cy="295465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1281229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Ορθογώνιο 23">
            <a:extLst>
              <a:ext uri="{FF2B5EF4-FFF2-40B4-BE49-F238E27FC236}">
                <a16:creationId xmlns:a16="http://schemas.microsoft.com/office/drawing/2014/main" id="{5580F265-BBC5-E893-032E-D9AFEAEE2B47}"/>
              </a:ext>
            </a:extLst>
          </p:cNvPr>
          <p:cNvSpPr/>
          <p:nvPr/>
        </p:nvSpPr>
        <p:spPr>
          <a:xfrm>
            <a:off x="-2082" y="6225579"/>
            <a:ext cx="12192000" cy="632422"/>
          </a:xfrm>
          <a:prstGeom prst="rect">
            <a:avLst/>
          </a:prstGeom>
          <a:solidFill>
            <a:srgbClr val="1A7E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bg1"/>
              </a:solidFill>
            </a:endParaRPr>
          </a:p>
        </p:txBody>
      </p:sp>
      <p:sp>
        <p:nvSpPr>
          <p:cNvPr id="5" name="Τίτλος 3">
            <a:extLst>
              <a:ext uri="{FF2B5EF4-FFF2-40B4-BE49-F238E27FC236}">
                <a16:creationId xmlns:a16="http://schemas.microsoft.com/office/drawing/2014/main" id="{3811DAED-7483-42F0-A933-7484F0EF6AE2}"/>
              </a:ext>
            </a:extLst>
          </p:cNvPr>
          <p:cNvSpPr txBox="1">
            <a:spLocks/>
          </p:cNvSpPr>
          <p:nvPr/>
        </p:nvSpPr>
        <p:spPr>
          <a:xfrm>
            <a:off x="1328978" y="3140304"/>
            <a:ext cx="7670183" cy="20157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E3E98B"/>
                </a:solidFill>
                <a:effectLst>
                  <a:outerShdw blurRad="38100" dist="38100" dir="2700000" algn="tl">
                    <a:srgbClr val="000000">
                      <a:alpha val="43137"/>
                    </a:srgbClr>
                  </a:outerShdw>
                </a:effectLst>
                <a:latin typeface="Gill Sans MT" panose="020B0502020104020203" pitchFamily="34" charset="0"/>
                <a:ea typeface="+mj-ea"/>
                <a:cs typeface="+mj-cs"/>
              </a:defRPr>
            </a:lvl1pPr>
          </a:lstStyle>
          <a:p>
            <a:pPr algn="l">
              <a:spcAft>
                <a:spcPts val="600"/>
              </a:spcAft>
            </a:pPr>
            <a:r>
              <a:rPr lang="el-GR" sz="4800" b="1" dirty="0">
                <a:solidFill>
                  <a:schemeClr val="bg1"/>
                </a:solidFill>
                <a:latin typeface="+mj-lt"/>
              </a:rPr>
              <a:t>Συγχαρητήρια!</a:t>
            </a:r>
          </a:p>
          <a:p>
            <a:pPr algn="l">
              <a:spcAft>
                <a:spcPts val="600"/>
              </a:spcAft>
            </a:pPr>
            <a:r>
              <a:rPr lang="el-GR" sz="3600" dirty="0">
                <a:solidFill>
                  <a:schemeClr val="bg1"/>
                </a:solidFill>
                <a:latin typeface="+mj-lt"/>
              </a:rPr>
              <a:t>Ολοκληρώσατε αυτόν τον Οδηγό!</a:t>
            </a:r>
            <a:endParaRPr lang="en-US" sz="3600" dirty="0">
              <a:solidFill>
                <a:schemeClr val="bg1"/>
              </a:solidFill>
              <a:latin typeface="+mj-lt"/>
            </a:endParaRPr>
          </a:p>
          <a:p>
            <a:pPr>
              <a:spcAft>
                <a:spcPts val="600"/>
              </a:spcAft>
            </a:pPr>
            <a:endParaRPr lang="en-US" sz="3400" kern="1200" dirty="0">
              <a:solidFill>
                <a:schemeClr val="tx1"/>
              </a:solidFill>
              <a:effectLst/>
              <a:latin typeface="+mj-lt"/>
              <a:ea typeface="+mj-ea"/>
              <a:cs typeface="+mj-cs"/>
            </a:endParaRPr>
          </a:p>
        </p:txBody>
      </p:sp>
      <p:sp>
        <p:nvSpPr>
          <p:cNvPr id="6" name="Ορθογώνιο 5">
            <a:extLst>
              <a:ext uri="{FF2B5EF4-FFF2-40B4-BE49-F238E27FC236}">
                <a16:creationId xmlns:a16="http://schemas.microsoft.com/office/drawing/2014/main" id="{99B5BB9B-7AC6-4C0F-B87E-6D639D93ACC1}"/>
              </a:ext>
            </a:extLst>
          </p:cNvPr>
          <p:cNvSpPr/>
          <p:nvPr/>
        </p:nvSpPr>
        <p:spPr>
          <a:xfrm>
            <a:off x="1684020" y="6320495"/>
            <a:ext cx="7574280" cy="632422"/>
          </a:xfrm>
          <a:prstGeom prst="rect">
            <a:avLst/>
          </a:prstGeom>
        </p:spPr>
        <p:txBody>
          <a:bodyPr vert="horz" lIns="91440" tIns="45720" rIns="91440" bIns="45720" rtlCol="0" anchor="ctr">
            <a:normAutofit/>
          </a:bodyPr>
          <a:lstStyle/>
          <a:p>
            <a:pPr>
              <a:lnSpc>
                <a:spcPct val="90000"/>
              </a:lnSpc>
              <a:spcAft>
                <a:spcPts val="600"/>
              </a:spcAft>
            </a:pPr>
            <a:r>
              <a:rPr lang="el-GR" sz="900" dirty="0">
                <a:solidFill>
                  <a:schemeClr val="bg1"/>
                </a:solidFill>
                <a:latin typeface="+mj-lt"/>
              </a:rPr>
              <a:t>Η υποστήριξη της Ευρωπαϊκής Επιτροπής για την παραγωγή της παρούσας έκδοσης δεν συνιστά αποδοχή του περιεχομένου, το οποίο αντανακλά τις απόψεις μόνον των δημιουργών, και η Ευρωπαϊκή Επιτροπή δεν φέρει ουδεμία ευθύνη για οποιαδήποτε χρήση των πληροφοριών που εμπεριέχονται σε αυτό. </a:t>
            </a:r>
            <a:endParaRPr lang="en-US" sz="900" dirty="0">
              <a:solidFill>
                <a:schemeClr val="bg1"/>
              </a:solidFill>
              <a:latin typeface="+mj-lt"/>
            </a:endParaRPr>
          </a:p>
        </p:txBody>
      </p:sp>
      <p:pic>
        <p:nvPicPr>
          <p:cNvPr id="20" name="Picture 2">
            <a:extLst>
              <a:ext uri="{FF2B5EF4-FFF2-40B4-BE49-F238E27FC236}">
                <a16:creationId xmlns:a16="http://schemas.microsoft.com/office/drawing/2014/main" id="{6FA3D9BA-D9C2-4B14-B688-6DE4E84920ED}"/>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0744526" y="6340495"/>
            <a:ext cx="1406013" cy="49210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3" descr="C:\Users\Georgia-Work\AppData\Roaming\Skype\georgia.aristidou\media_messaging\media_cache\^DD49E969C8C275A0BF0095F3F01442BBA23C6B6D6D2A977CE4^pimgpsh_fullsize_distr.jpg">
            <a:extLst>
              <a:ext uri="{FF2B5EF4-FFF2-40B4-BE49-F238E27FC236}">
                <a16:creationId xmlns:a16="http://schemas.microsoft.com/office/drawing/2014/main" id="{64BF5433-A2FE-301E-4F65-F61F2EF90D4B}"/>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371295"/>
            <a:ext cx="1684020" cy="495300"/>
          </a:xfrm>
          <a:prstGeom prst="rect">
            <a:avLst/>
          </a:prstGeom>
          <a:noFill/>
          <a:ln>
            <a:noFill/>
          </a:ln>
        </p:spPr>
      </p:pic>
      <p:pic>
        <p:nvPicPr>
          <p:cNvPr id="1026" name="Picture 2" descr="The European Heart Project">
            <a:extLst>
              <a:ext uri="{FF2B5EF4-FFF2-40B4-BE49-F238E27FC236}">
                <a16:creationId xmlns:a16="http://schemas.microsoft.com/office/drawing/2014/main" id="{E0F1F732-CF14-2689-0858-F3540BE1FA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0849" y="642933"/>
            <a:ext cx="3352489" cy="1055413"/>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a:extLst>
              <a:ext uri="{FF2B5EF4-FFF2-40B4-BE49-F238E27FC236}">
                <a16:creationId xmlns:a16="http://schemas.microsoft.com/office/drawing/2014/main" id="{FAC9C8BB-A74D-19B9-70FF-778F90021D85}"/>
              </a:ext>
            </a:extLst>
          </p:cNvPr>
          <p:cNvSpPr>
            <a:spLocks noGrp="1"/>
          </p:cNvSpPr>
          <p:nvPr>
            <p:ph type="title"/>
          </p:nvPr>
        </p:nvSpPr>
        <p:spPr/>
        <p:txBody>
          <a:bodyPr/>
          <a:lstStyle/>
          <a:p>
            <a:endParaRPr lang="en-GB"/>
          </a:p>
        </p:txBody>
      </p:sp>
      <p:pic>
        <p:nvPicPr>
          <p:cNvPr id="4" name="Picture 5">
            <a:extLst>
              <a:ext uri="{FF2B5EF4-FFF2-40B4-BE49-F238E27FC236}">
                <a16:creationId xmlns:a16="http://schemas.microsoft.com/office/drawing/2014/main" id="{67511EDB-0979-FC6D-55CA-FB8B33BC1FA7}"/>
              </a:ext>
            </a:extLst>
          </p:cNvPr>
          <p:cNvPicPr>
            <a:picLocks noChangeAspect="1"/>
          </p:cNvPicPr>
          <p:nvPr/>
        </p:nvPicPr>
        <p:blipFill>
          <a:blip r:embed="rId6"/>
          <a:stretch>
            <a:fillRect/>
          </a:stretch>
        </p:blipFill>
        <p:spPr>
          <a:xfrm>
            <a:off x="8083238" y="2418060"/>
            <a:ext cx="3460262" cy="346026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8714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Εικόνα 22">
            <a:extLst>
              <a:ext uri="{FF2B5EF4-FFF2-40B4-BE49-F238E27FC236}">
                <a16:creationId xmlns:a16="http://schemas.microsoft.com/office/drawing/2014/main" id="{3DDD0A79-3728-7DDB-985F-6CD2FCD8A501}"/>
              </a:ext>
            </a:extLst>
          </p:cNvPr>
          <p:cNvPicPr>
            <a:picLocks noChangeAspect="1"/>
          </p:cNvPicPr>
          <p:nvPr/>
        </p:nvPicPr>
        <p:blipFill>
          <a:blip r:embed="rId2"/>
          <a:stretch>
            <a:fillRect/>
          </a:stretch>
        </p:blipFill>
        <p:spPr>
          <a:xfrm>
            <a:off x="5635662" y="32963"/>
            <a:ext cx="5058113" cy="6754689"/>
          </a:xfrm>
          <a:prstGeom prst="rect">
            <a:avLst/>
          </a:prstGeom>
        </p:spPr>
      </p:pic>
      <p:sp>
        <p:nvSpPr>
          <p:cNvPr id="2" name="Τίτλος 1">
            <a:extLst>
              <a:ext uri="{FF2B5EF4-FFF2-40B4-BE49-F238E27FC236}">
                <a16:creationId xmlns:a16="http://schemas.microsoft.com/office/drawing/2014/main" id="{A8A1BCBB-8ECC-0B46-F010-E2936F386E2B}"/>
              </a:ext>
            </a:extLst>
          </p:cNvPr>
          <p:cNvSpPr>
            <a:spLocks noGrp="1"/>
          </p:cNvSpPr>
          <p:nvPr>
            <p:ph type="title"/>
          </p:nvPr>
        </p:nvSpPr>
        <p:spPr/>
        <p:txBody>
          <a:bodyPr/>
          <a:lstStyle/>
          <a:p>
            <a:r>
              <a:rPr lang="el-GR" dirty="0"/>
              <a:t>Η δομή της </a:t>
            </a:r>
            <a:endParaRPr lang="en-GB" dirty="0"/>
          </a:p>
        </p:txBody>
      </p:sp>
      <p:sp>
        <p:nvSpPr>
          <p:cNvPr id="3" name="Θέση περιεχομένου 2">
            <a:extLst>
              <a:ext uri="{FF2B5EF4-FFF2-40B4-BE49-F238E27FC236}">
                <a16:creationId xmlns:a16="http://schemas.microsoft.com/office/drawing/2014/main" id="{332A2B14-6EF9-331B-4D03-8A84DF9514A0}"/>
              </a:ext>
            </a:extLst>
          </p:cNvPr>
          <p:cNvSpPr>
            <a:spLocks noGrp="1"/>
          </p:cNvSpPr>
          <p:nvPr>
            <p:ph idx="1"/>
          </p:nvPr>
        </p:nvSpPr>
        <p:spPr>
          <a:xfrm>
            <a:off x="557999" y="1799999"/>
            <a:ext cx="4386862" cy="4865977"/>
          </a:xfrm>
        </p:spPr>
        <p:txBody>
          <a:bodyPr>
            <a:normAutofit/>
          </a:bodyPr>
          <a:lstStyle/>
          <a:p>
            <a:pPr marL="0" indent="0">
              <a:buNone/>
            </a:pPr>
            <a:r>
              <a:rPr lang="el-GR" sz="2000" dirty="0"/>
              <a:t>Η πλατφόρμα περιλαμβάνει τα ακόλουθα τμήματα:</a:t>
            </a:r>
          </a:p>
          <a:p>
            <a:r>
              <a:rPr lang="el-GR" sz="2000" dirty="0"/>
              <a:t>την ενότητα «</a:t>
            </a:r>
            <a:r>
              <a:rPr lang="el-GR" sz="2000" i="1" dirty="0"/>
              <a:t>Γλώσσα και σύνδεση/εγγραφή»</a:t>
            </a:r>
            <a:endParaRPr lang="el-GR" sz="2000" dirty="0"/>
          </a:p>
          <a:p>
            <a:r>
              <a:rPr lang="el-GR" sz="2000" dirty="0"/>
              <a:t>την ενότητα «</a:t>
            </a:r>
            <a:r>
              <a:rPr lang="el-GR" sz="2000" i="1" dirty="0"/>
              <a:t>Σύνδεσμοι</a:t>
            </a:r>
            <a:r>
              <a:rPr lang="el-GR" sz="2000" dirty="0"/>
              <a:t>»</a:t>
            </a:r>
          </a:p>
          <a:p>
            <a:r>
              <a:rPr lang="el-GR" sz="2000" dirty="0"/>
              <a:t>την ενότητα «</a:t>
            </a:r>
            <a:r>
              <a:rPr lang="el-GR" sz="2000" i="1" dirty="0"/>
              <a:t>Διαμοιρασμός στα κοινωνικά δίκτυα</a:t>
            </a:r>
            <a:r>
              <a:rPr lang="el-GR" sz="2000" dirty="0"/>
              <a:t>»</a:t>
            </a:r>
          </a:p>
          <a:p>
            <a:r>
              <a:rPr lang="el-GR" sz="2000" dirty="0"/>
              <a:t>την ενότητα «</a:t>
            </a:r>
            <a:r>
              <a:rPr lang="el-GR" sz="2000" i="1" dirty="0"/>
              <a:t>Υλικό»</a:t>
            </a:r>
            <a:endParaRPr lang="el-GR" sz="2000" dirty="0"/>
          </a:p>
          <a:p>
            <a:r>
              <a:rPr lang="el-GR" sz="2000" dirty="0"/>
              <a:t>την ενότητα «</a:t>
            </a:r>
            <a:r>
              <a:rPr lang="el-GR" sz="2000" i="1" dirty="0"/>
              <a:t>Αποποίηση ευθυνών και όροι χρήσης</a:t>
            </a:r>
            <a:r>
              <a:rPr lang="el-GR" sz="2000" dirty="0"/>
              <a:t>»</a:t>
            </a:r>
            <a:endParaRPr lang="en-GB" sz="2000" dirty="0"/>
          </a:p>
        </p:txBody>
      </p:sp>
      <p:sp>
        <p:nvSpPr>
          <p:cNvPr id="8" name="Ορθογώνιο 7">
            <a:extLst>
              <a:ext uri="{FF2B5EF4-FFF2-40B4-BE49-F238E27FC236}">
                <a16:creationId xmlns:a16="http://schemas.microsoft.com/office/drawing/2014/main" id="{E7264D4D-AF0E-55CB-E3C7-BAA7984F388A}"/>
              </a:ext>
            </a:extLst>
          </p:cNvPr>
          <p:cNvSpPr/>
          <p:nvPr/>
        </p:nvSpPr>
        <p:spPr>
          <a:xfrm>
            <a:off x="9350775" y="485683"/>
            <a:ext cx="2727095" cy="501484"/>
          </a:xfrm>
          <a:noFill/>
          <a:ln w="38100">
            <a:solidFill>
              <a:srgbClr val="FFCC5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Ορθογώνιο 8">
            <a:extLst>
              <a:ext uri="{FF2B5EF4-FFF2-40B4-BE49-F238E27FC236}">
                <a16:creationId xmlns:a16="http://schemas.microsoft.com/office/drawing/2014/main" id="{2EF86259-16D1-2BBF-E331-0470586B7874}"/>
              </a:ext>
            </a:extLst>
          </p:cNvPr>
          <p:cNvSpPr/>
          <p:nvPr/>
        </p:nvSpPr>
        <p:spPr>
          <a:xfrm>
            <a:off x="8864125" y="1113146"/>
            <a:ext cx="3247973" cy="275913"/>
          </a:xfrm>
          <a:noFill/>
          <a:ln w="38100">
            <a:solidFill>
              <a:srgbClr val="FFCC5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Ορθογώνιο 9">
            <a:extLst>
              <a:ext uri="{FF2B5EF4-FFF2-40B4-BE49-F238E27FC236}">
                <a16:creationId xmlns:a16="http://schemas.microsoft.com/office/drawing/2014/main" id="{C00FBD0E-C368-3804-A7DD-5E77705E7DAB}"/>
              </a:ext>
            </a:extLst>
          </p:cNvPr>
          <p:cNvSpPr/>
          <p:nvPr/>
        </p:nvSpPr>
        <p:spPr>
          <a:xfrm>
            <a:off x="5674115" y="1723349"/>
            <a:ext cx="5943567" cy="747985"/>
          </a:xfrm>
          <a:custGeom>
            <a:avLst/>
            <a:gdLst>
              <a:gd name="connsiteX0" fmla="*/ 0 w 5943567"/>
              <a:gd name="connsiteY0" fmla="*/ 0 h 747985"/>
              <a:gd name="connsiteX1" fmla="*/ 475485 w 5943567"/>
              <a:gd name="connsiteY1" fmla="*/ 0 h 747985"/>
              <a:gd name="connsiteX2" fmla="*/ 891535 w 5943567"/>
              <a:gd name="connsiteY2" fmla="*/ 0 h 747985"/>
              <a:gd name="connsiteX3" fmla="*/ 1604763 w 5943567"/>
              <a:gd name="connsiteY3" fmla="*/ 0 h 747985"/>
              <a:gd name="connsiteX4" fmla="*/ 2317991 w 5943567"/>
              <a:gd name="connsiteY4" fmla="*/ 0 h 747985"/>
              <a:gd name="connsiteX5" fmla="*/ 2852912 w 5943567"/>
              <a:gd name="connsiteY5" fmla="*/ 0 h 747985"/>
              <a:gd name="connsiteX6" fmla="*/ 3387833 w 5943567"/>
              <a:gd name="connsiteY6" fmla="*/ 0 h 747985"/>
              <a:gd name="connsiteX7" fmla="*/ 3863319 w 5943567"/>
              <a:gd name="connsiteY7" fmla="*/ 0 h 747985"/>
              <a:gd name="connsiteX8" fmla="*/ 4279368 w 5943567"/>
              <a:gd name="connsiteY8" fmla="*/ 0 h 747985"/>
              <a:gd name="connsiteX9" fmla="*/ 4695418 w 5943567"/>
              <a:gd name="connsiteY9" fmla="*/ 0 h 747985"/>
              <a:gd name="connsiteX10" fmla="*/ 5170903 w 5943567"/>
              <a:gd name="connsiteY10" fmla="*/ 0 h 747985"/>
              <a:gd name="connsiteX11" fmla="*/ 5943567 w 5943567"/>
              <a:gd name="connsiteY11" fmla="*/ 0 h 747985"/>
              <a:gd name="connsiteX12" fmla="*/ 5943567 w 5943567"/>
              <a:gd name="connsiteY12" fmla="*/ 388952 h 747985"/>
              <a:gd name="connsiteX13" fmla="*/ 5943567 w 5943567"/>
              <a:gd name="connsiteY13" fmla="*/ 747985 h 747985"/>
              <a:gd name="connsiteX14" fmla="*/ 5468082 w 5943567"/>
              <a:gd name="connsiteY14" fmla="*/ 747985 h 747985"/>
              <a:gd name="connsiteX15" fmla="*/ 4814289 w 5943567"/>
              <a:gd name="connsiteY15" fmla="*/ 747985 h 747985"/>
              <a:gd name="connsiteX16" fmla="*/ 4101061 w 5943567"/>
              <a:gd name="connsiteY16" fmla="*/ 747985 h 747985"/>
              <a:gd name="connsiteX17" fmla="*/ 3447269 w 5943567"/>
              <a:gd name="connsiteY17" fmla="*/ 747985 h 747985"/>
              <a:gd name="connsiteX18" fmla="*/ 2734041 w 5943567"/>
              <a:gd name="connsiteY18" fmla="*/ 747985 h 747985"/>
              <a:gd name="connsiteX19" fmla="*/ 2020813 w 5943567"/>
              <a:gd name="connsiteY19" fmla="*/ 747985 h 747985"/>
              <a:gd name="connsiteX20" fmla="*/ 1485892 w 5943567"/>
              <a:gd name="connsiteY20" fmla="*/ 747985 h 747985"/>
              <a:gd name="connsiteX21" fmla="*/ 1010406 w 5943567"/>
              <a:gd name="connsiteY21" fmla="*/ 747985 h 747985"/>
              <a:gd name="connsiteX22" fmla="*/ 0 w 5943567"/>
              <a:gd name="connsiteY22" fmla="*/ 747985 h 747985"/>
              <a:gd name="connsiteX23" fmla="*/ 0 w 5943567"/>
              <a:gd name="connsiteY23" fmla="*/ 381472 h 747985"/>
              <a:gd name="connsiteX24" fmla="*/ 0 w 5943567"/>
              <a:gd name="connsiteY24" fmla="*/ 0 h 74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943567" h="747985" extrusionOk="0">
                <a:moveTo>
                  <a:pt x="0" y="0"/>
                </a:moveTo>
                <a:cubicBezTo>
                  <a:pt x="100810" y="-35661"/>
                  <a:pt x="360261" y="22094"/>
                  <a:pt x="475485" y="0"/>
                </a:cubicBezTo>
                <a:cubicBezTo>
                  <a:pt x="590709" y="-22094"/>
                  <a:pt x="741328" y="19557"/>
                  <a:pt x="891535" y="0"/>
                </a:cubicBezTo>
                <a:cubicBezTo>
                  <a:pt x="1041742" y="-19557"/>
                  <a:pt x="1404816" y="85091"/>
                  <a:pt x="1604763" y="0"/>
                </a:cubicBezTo>
                <a:cubicBezTo>
                  <a:pt x="1804710" y="-85091"/>
                  <a:pt x="2161996" y="24121"/>
                  <a:pt x="2317991" y="0"/>
                </a:cubicBezTo>
                <a:cubicBezTo>
                  <a:pt x="2473986" y="-24121"/>
                  <a:pt x="2674655" y="6412"/>
                  <a:pt x="2852912" y="0"/>
                </a:cubicBezTo>
                <a:cubicBezTo>
                  <a:pt x="3031169" y="-6412"/>
                  <a:pt x="3200755" y="13290"/>
                  <a:pt x="3387833" y="0"/>
                </a:cubicBezTo>
                <a:cubicBezTo>
                  <a:pt x="3574911" y="-13290"/>
                  <a:pt x="3680275" y="53855"/>
                  <a:pt x="3863319" y="0"/>
                </a:cubicBezTo>
                <a:cubicBezTo>
                  <a:pt x="4046363" y="-53855"/>
                  <a:pt x="4086301" y="32608"/>
                  <a:pt x="4279368" y="0"/>
                </a:cubicBezTo>
                <a:cubicBezTo>
                  <a:pt x="4472435" y="-32608"/>
                  <a:pt x="4512672" y="39206"/>
                  <a:pt x="4695418" y="0"/>
                </a:cubicBezTo>
                <a:cubicBezTo>
                  <a:pt x="4878164" y="-39206"/>
                  <a:pt x="5010714" y="45990"/>
                  <a:pt x="5170903" y="0"/>
                </a:cubicBezTo>
                <a:cubicBezTo>
                  <a:pt x="5331093" y="-45990"/>
                  <a:pt x="5646533" y="53237"/>
                  <a:pt x="5943567" y="0"/>
                </a:cubicBezTo>
                <a:cubicBezTo>
                  <a:pt x="5956159" y="164298"/>
                  <a:pt x="5926515" y="209415"/>
                  <a:pt x="5943567" y="388952"/>
                </a:cubicBezTo>
                <a:cubicBezTo>
                  <a:pt x="5960619" y="568489"/>
                  <a:pt x="5916089" y="632033"/>
                  <a:pt x="5943567" y="747985"/>
                </a:cubicBezTo>
                <a:cubicBezTo>
                  <a:pt x="5817079" y="785343"/>
                  <a:pt x="5689024" y="730490"/>
                  <a:pt x="5468082" y="747985"/>
                </a:cubicBezTo>
                <a:cubicBezTo>
                  <a:pt x="5247141" y="765480"/>
                  <a:pt x="5130471" y="673874"/>
                  <a:pt x="4814289" y="747985"/>
                </a:cubicBezTo>
                <a:cubicBezTo>
                  <a:pt x="4498107" y="822096"/>
                  <a:pt x="4389674" y="698825"/>
                  <a:pt x="4101061" y="747985"/>
                </a:cubicBezTo>
                <a:cubicBezTo>
                  <a:pt x="3812448" y="797145"/>
                  <a:pt x="3653600" y="730442"/>
                  <a:pt x="3447269" y="747985"/>
                </a:cubicBezTo>
                <a:cubicBezTo>
                  <a:pt x="3240938" y="765528"/>
                  <a:pt x="3047348" y="743521"/>
                  <a:pt x="2734041" y="747985"/>
                </a:cubicBezTo>
                <a:cubicBezTo>
                  <a:pt x="2420734" y="752449"/>
                  <a:pt x="2300219" y="731259"/>
                  <a:pt x="2020813" y="747985"/>
                </a:cubicBezTo>
                <a:cubicBezTo>
                  <a:pt x="1741407" y="764711"/>
                  <a:pt x="1652032" y="691869"/>
                  <a:pt x="1485892" y="747985"/>
                </a:cubicBezTo>
                <a:cubicBezTo>
                  <a:pt x="1319752" y="804101"/>
                  <a:pt x="1223239" y="700500"/>
                  <a:pt x="1010406" y="747985"/>
                </a:cubicBezTo>
                <a:cubicBezTo>
                  <a:pt x="797573" y="795470"/>
                  <a:pt x="260820" y="722937"/>
                  <a:pt x="0" y="747985"/>
                </a:cubicBezTo>
                <a:cubicBezTo>
                  <a:pt x="-1492" y="662658"/>
                  <a:pt x="24551" y="496021"/>
                  <a:pt x="0" y="381472"/>
                </a:cubicBezTo>
                <a:cubicBezTo>
                  <a:pt x="-24551" y="266923"/>
                  <a:pt x="25537" y="164020"/>
                  <a:pt x="0" y="0"/>
                </a:cubicBezTo>
                <a:close/>
              </a:path>
            </a:pathLst>
          </a:custGeom>
          <a:noFill/>
          <a:ln w="38100">
            <a:solidFill>
              <a:srgbClr val="FFCC53"/>
            </a:solidFill>
            <a:prstDash val="sysDot"/>
            <a:extLst>
              <a:ext uri="{C807C97D-BFC1-408E-A445-0C87EB9F89A2}">
                <ask:lineSketchStyleProps xmlns:ask="http://schemas.microsoft.com/office/drawing/2018/sketchyshapes" sd="180116573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Ορθογώνιο 10">
            <a:extLst>
              <a:ext uri="{FF2B5EF4-FFF2-40B4-BE49-F238E27FC236}">
                <a16:creationId xmlns:a16="http://schemas.microsoft.com/office/drawing/2014/main" id="{FE851F38-30BD-79C5-6E42-40257A4326ED}"/>
              </a:ext>
            </a:extLst>
          </p:cNvPr>
          <p:cNvSpPr/>
          <p:nvPr/>
        </p:nvSpPr>
        <p:spPr>
          <a:xfrm>
            <a:off x="5398168" y="2776749"/>
            <a:ext cx="5885891" cy="3493237"/>
          </a:xfrm>
          <a:custGeom>
            <a:avLst/>
            <a:gdLst>
              <a:gd name="connsiteX0" fmla="*/ 0 w 5885891"/>
              <a:gd name="connsiteY0" fmla="*/ 0 h 3493237"/>
              <a:gd name="connsiteX1" fmla="*/ 706307 w 5885891"/>
              <a:gd name="connsiteY1" fmla="*/ 0 h 3493237"/>
              <a:gd name="connsiteX2" fmla="*/ 1412614 w 5885891"/>
              <a:gd name="connsiteY2" fmla="*/ 0 h 3493237"/>
              <a:gd name="connsiteX3" fmla="*/ 1942344 w 5885891"/>
              <a:gd name="connsiteY3" fmla="*/ 0 h 3493237"/>
              <a:gd name="connsiteX4" fmla="*/ 2413215 w 5885891"/>
              <a:gd name="connsiteY4" fmla="*/ 0 h 3493237"/>
              <a:gd name="connsiteX5" fmla="*/ 2825228 w 5885891"/>
              <a:gd name="connsiteY5" fmla="*/ 0 h 3493237"/>
              <a:gd name="connsiteX6" fmla="*/ 3296099 w 5885891"/>
              <a:gd name="connsiteY6" fmla="*/ 0 h 3493237"/>
              <a:gd name="connsiteX7" fmla="*/ 3708111 w 5885891"/>
              <a:gd name="connsiteY7" fmla="*/ 0 h 3493237"/>
              <a:gd name="connsiteX8" fmla="*/ 4355559 w 5885891"/>
              <a:gd name="connsiteY8" fmla="*/ 0 h 3493237"/>
              <a:gd name="connsiteX9" fmla="*/ 4767572 w 5885891"/>
              <a:gd name="connsiteY9" fmla="*/ 0 h 3493237"/>
              <a:gd name="connsiteX10" fmla="*/ 5238443 w 5885891"/>
              <a:gd name="connsiteY10" fmla="*/ 0 h 3493237"/>
              <a:gd name="connsiteX11" fmla="*/ 5885891 w 5885891"/>
              <a:gd name="connsiteY11" fmla="*/ 0 h 3493237"/>
              <a:gd name="connsiteX12" fmla="*/ 5885891 w 5885891"/>
              <a:gd name="connsiteY12" fmla="*/ 582206 h 3493237"/>
              <a:gd name="connsiteX13" fmla="*/ 5885891 w 5885891"/>
              <a:gd name="connsiteY13" fmla="*/ 1234277 h 3493237"/>
              <a:gd name="connsiteX14" fmla="*/ 5885891 w 5885891"/>
              <a:gd name="connsiteY14" fmla="*/ 1886348 h 3493237"/>
              <a:gd name="connsiteX15" fmla="*/ 5885891 w 5885891"/>
              <a:gd name="connsiteY15" fmla="*/ 2538419 h 3493237"/>
              <a:gd name="connsiteX16" fmla="*/ 5885891 w 5885891"/>
              <a:gd name="connsiteY16" fmla="*/ 3493237 h 3493237"/>
              <a:gd name="connsiteX17" fmla="*/ 5179584 w 5885891"/>
              <a:gd name="connsiteY17" fmla="*/ 3493237 h 3493237"/>
              <a:gd name="connsiteX18" fmla="*/ 4473277 w 5885891"/>
              <a:gd name="connsiteY18" fmla="*/ 3493237 h 3493237"/>
              <a:gd name="connsiteX19" fmla="*/ 3825829 w 5885891"/>
              <a:gd name="connsiteY19" fmla="*/ 3493237 h 3493237"/>
              <a:gd name="connsiteX20" fmla="*/ 3119522 w 5885891"/>
              <a:gd name="connsiteY20" fmla="*/ 3493237 h 3493237"/>
              <a:gd name="connsiteX21" fmla="*/ 2413215 w 5885891"/>
              <a:gd name="connsiteY21" fmla="*/ 3493237 h 3493237"/>
              <a:gd name="connsiteX22" fmla="*/ 2001203 w 5885891"/>
              <a:gd name="connsiteY22" fmla="*/ 3493237 h 3493237"/>
              <a:gd name="connsiteX23" fmla="*/ 1589191 w 5885891"/>
              <a:gd name="connsiteY23" fmla="*/ 3493237 h 3493237"/>
              <a:gd name="connsiteX24" fmla="*/ 1000601 w 5885891"/>
              <a:gd name="connsiteY24" fmla="*/ 3493237 h 3493237"/>
              <a:gd name="connsiteX25" fmla="*/ 529730 w 5885891"/>
              <a:gd name="connsiteY25" fmla="*/ 3493237 h 3493237"/>
              <a:gd name="connsiteX26" fmla="*/ 0 w 5885891"/>
              <a:gd name="connsiteY26" fmla="*/ 3493237 h 3493237"/>
              <a:gd name="connsiteX27" fmla="*/ 0 w 5885891"/>
              <a:gd name="connsiteY27" fmla="*/ 3015828 h 3493237"/>
              <a:gd name="connsiteX28" fmla="*/ 0 w 5885891"/>
              <a:gd name="connsiteY28" fmla="*/ 2468554 h 3493237"/>
              <a:gd name="connsiteX29" fmla="*/ 0 w 5885891"/>
              <a:gd name="connsiteY29" fmla="*/ 1956213 h 3493237"/>
              <a:gd name="connsiteX30" fmla="*/ 0 w 5885891"/>
              <a:gd name="connsiteY30" fmla="*/ 1478804 h 3493237"/>
              <a:gd name="connsiteX31" fmla="*/ 0 w 5885891"/>
              <a:gd name="connsiteY31" fmla="*/ 966462 h 3493237"/>
              <a:gd name="connsiteX32" fmla="*/ 0 w 5885891"/>
              <a:gd name="connsiteY32" fmla="*/ 0 h 3493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885891" h="3493237" extrusionOk="0">
                <a:moveTo>
                  <a:pt x="0" y="0"/>
                </a:moveTo>
                <a:cubicBezTo>
                  <a:pt x="265601" y="-72678"/>
                  <a:pt x="471369" y="19326"/>
                  <a:pt x="706307" y="0"/>
                </a:cubicBezTo>
                <a:cubicBezTo>
                  <a:pt x="941245" y="-19326"/>
                  <a:pt x="1141564" y="83039"/>
                  <a:pt x="1412614" y="0"/>
                </a:cubicBezTo>
                <a:cubicBezTo>
                  <a:pt x="1683664" y="-83039"/>
                  <a:pt x="1739432" y="37951"/>
                  <a:pt x="1942344" y="0"/>
                </a:cubicBezTo>
                <a:cubicBezTo>
                  <a:pt x="2145256" y="-37951"/>
                  <a:pt x="2258673" y="55647"/>
                  <a:pt x="2413215" y="0"/>
                </a:cubicBezTo>
                <a:cubicBezTo>
                  <a:pt x="2567757" y="-55647"/>
                  <a:pt x="2740186" y="26980"/>
                  <a:pt x="2825228" y="0"/>
                </a:cubicBezTo>
                <a:cubicBezTo>
                  <a:pt x="2910270" y="-26980"/>
                  <a:pt x="3061418" y="11485"/>
                  <a:pt x="3296099" y="0"/>
                </a:cubicBezTo>
                <a:cubicBezTo>
                  <a:pt x="3530780" y="-11485"/>
                  <a:pt x="3589825" y="12260"/>
                  <a:pt x="3708111" y="0"/>
                </a:cubicBezTo>
                <a:cubicBezTo>
                  <a:pt x="3826397" y="-12260"/>
                  <a:pt x="4119748" y="69398"/>
                  <a:pt x="4355559" y="0"/>
                </a:cubicBezTo>
                <a:cubicBezTo>
                  <a:pt x="4591370" y="-69398"/>
                  <a:pt x="4680235" y="43078"/>
                  <a:pt x="4767572" y="0"/>
                </a:cubicBezTo>
                <a:cubicBezTo>
                  <a:pt x="4854909" y="-43078"/>
                  <a:pt x="5098871" y="2356"/>
                  <a:pt x="5238443" y="0"/>
                </a:cubicBezTo>
                <a:cubicBezTo>
                  <a:pt x="5378015" y="-2356"/>
                  <a:pt x="5700097" y="60508"/>
                  <a:pt x="5885891" y="0"/>
                </a:cubicBezTo>
                <a:cubicBezTo>
                  <a:pt x="5927933" y="214837"/>
                  <a:pt x="5876669" y="455803"/>
                  <a:pt x="5885891" y="582206"/>
                </a:cubicBezTo>
                <a:cubicBezTo>
                  <a:pt x="5895113" y="708609"/>
                  <a:pt x="5845927" y="925533"/>
                  <a:pt x="5885891" y="1234277"/>
                </a:cubicBezTo>
                <a:cubicBezTo>
                  <a:pt x="5925855" y="1543021"/>
                  <a:pt x="5826890" y="1645776"/>
                  <a:pt x="5885891" y="1886348"/>
                </a:cubicBezTo>
                <a:cubicBezTo>
                  <a:pt x="5944892" y="2126920"/>
                  <a:pt x="5845991" y="2397264"/>
                  <a:pt x="5885891" y="2538419"/>
                </a:cubicBezTo>
                <a:cubicBezTo>
                  <a:pt x="5925791" y="2679574"/>
                  <a:pt x="5837609" y="3109304"/>
                  <a:pt x="5885891" y="3493237"/>
                </a:cubicBezTo>
                <a:cubicBezTo>
                  <a:pt x="5672401" y="3547043"/>
                  <a:pt x="5375772" y="3451172"/>
                  <a:pt x="5179584" y="3493237"/>
                </a:cubicBezTo>
                <a:cubicBezTo>
                  <a:pt x="4983396" y="3535302"/>
                  <a:pt x="4726652" y="3439535"/>
                  <a:pt x="4473277" y="3493237"/>
                </a:cubicBezTo>
                <a:cubicBezTo>
                  <a:pt x="4219902" y="3546939"/>
                  <a:pt x="3975395" y="3488829"/>
                  <a:pt x="3825829" y="3493237"/>
                </a:cubicBezTo>
                <a:cubicBezTo>
                  <a:pt x="3676263" y="3497645"/>
                  <a:pt x="3401119" y="3465032"/>
                  <a:pt x="3119522" y="3493237"/>
                </a:cubicBezTo>
                <a:cubicBezTo>
                  <a:pt x="2837925" y="3521442"/>
                  <a:pt x="2624013" y="3413653"/>
                  <a:pt x="2413215" y="3493237"/>
                </a:cubicBezTo>
                <a:cubicBezTo>
                  <a:pt x="2202417" y="3572821"/>
                  <a:pt x="2116380" y="3488513"/>
                  <a:pt x="2001203" y="3493237"/>
                </a:cubicBezTo>
                <a:cubicBezTo>
                  <a:pt x="1886026" y="3497961"/>
                  <a:pt x="1680119" y="3459898"/>
                  <a:pt x="1589191" y="3493237"/>
                </a:cubicBezTo>
                <a:cubicBezTo>
                  <a:pt x="1498263" y="3526576"/>
                  <a:pt x="1169582" y="3434861"/>
                  <a:pt x="1000601" y="3493237"/>
                </a:cubicBezTo>
                <a:cubicBezTo>
                  <a:pt x="831620" y="3551613"/>
                  <a:pt x="694072" y="3473568"/>
                  <a:pt x="529730" y="3493237"/>
                </a:cubicBezTo>
                <a:cubicBezTo>
                  <a:pt x="365388" y="3512906"/>
                  <a:pt x="246518" y="3440071"/>
                  <a:pt x="0" y="3493237"/>
                </a:cubicBezTo>
                <a:cubicBezTo>
                  <a:pt x="-39920" y="3269787"/>
                  <a:pt x="13836" y="3155574"/>
                  <a:pt x="0" y="3015828"/>
                </a:cubicBezTo>
                <a:cubicBezTo>
                  <a:pt x="-13836" y="2876082"/>
                  <a:pt x="37139" y="2660040"/>
                  <a:pt x="0" y="2468554"/>
                </a:cubicBezTo>
                <a:cubicBezTo>
                  <a:pt x="-37139" y="2277068"/>
                  <a:pt x="58725" y="2133328"/>
                  <a:pt x="0" y="1956213"/>
                </a:cubicBezTo>
                <a:cubicBezTo>
                  <a:pt x="-58725" y="1779098"/>
                  <a:pt x="7651" y="1698807"/>
                  <a:pt x="0" y="1478804"/>
                </a:cubicBezTo>
                <a:cubicBezTo>
                  <a:pt x="-7651" y="1258801"/>
                  <a:pt x="20761" y="1115327"/>
                  <a:pt x="0" y="966462"/>
                </a:cubicBezTo>
                <a:cubicBezTo>
                  <a:pt x="-20761" y="817597"/>
                  <a:pt x="4211" y="329838"/>
                  <a:pt x="0" y="0"/>
                </a:cubicBezTo>
                <a:close/>
              </a:path>
            </a:pathLst>
          </a:custGeom>
          <a:noFill/>
          <a:ln w="38100">
            <a:solidFill>
              <a:srgbClr val="FFCC53"/>
            </a:solidFill>
            <a:prstDash val="sysDot"/>
            <a:extLst>
              <a:ext uri="{C807C97D-BFC1-408E-A445-0C87EB9F89A2}">
                <ask:lineSketchStyleProps xmlns:ask="http://schemas.microsoft.com/office/drawing/2018/sketchyshapes" sd="3941031545">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Ορθογώνιο 11">
            <a:extLst>
              <a:ext uri="{FF2B5EF4-FFF2-40B4-BE49-F238E27FC236}">
                <a16:creationId xmlns:a16="http://schemas.microsoft.com/office/drawing/2014/main" id="{432EBF1F-A180-09FB-9218-5BC621AB8261}"/>
              </a:ext>
            </a:extLst>
          </p:cNvPr>
          <p:cNvSpPr/>
          <p:nvPr/>
        </p:nvSpPr>
        <p:spPr>
          <a:xfrm>
            <a:off x="5051398" y="6045693"/>
            <a:ext cx="6986945" cy="747984"/>
          </a:xfrm>
          <a:noFill/>
          <a:ln w="38100">
            <a:solidFill>
              <a:srgbClr val="FFCC5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Ευθύγραμμο βέλος σύνδεσης 18">
            <a:extLst>
              <a:ext uri="{FF2B5EF4-FFF2-40B4-BE49-F238E27FC236}">
                <a16:creationId xmlns:a16="http://schemas.microsoft.com/office/drawing/2014/main" id="{59BA8443-ACD3-75D5-C4CC-4943D2C78A9B}"/>
              </a:ext>
            </a:extLst>
          </p:cNvPr>
          <p:cNvCxnSpPr>
            <a:cxnSpLocks/>
          </p:cNvCxnSpPr>
          <p:nvPr/>
        </p:nvCxnSpPr>
        <p:spPr>
          <a:xfrm flipV="1">
            <a:off x="3686175" y="520214"/>
            <a:ext cx="1502301" cy="2256535"/>
          </a:xfrm>
          <a:prstGeom prst="straightConnector1">
            <a:avLst/>
          </a:prstGeom>
          <a:ln w="381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Ευθύγραμμο βέλος σύνδεσης 19">
            <a:extLst>
              <a:ext uri="{FF2B5EF4-FFF2-40B4-BE49-F238E27FC236}">
                <a16:creationId xmlns:a16="http://schemas.microsoft.com/office/drawing/2014/main" id="{42E62A59-C8CA-0C32-EAF0-25BC1FCF754D}"/>
              </a:ext>
            </a:extLst>
          </p:cNvPr>
          <p:cNvCxnSpPr>
            <a:cxnSpLocks/>
          </p:cNvCxnSpPr>
          <p:nvPr/>
        </p:nvCxnSpPr>
        <p:spPr>
          <a:xfrm flipV="1">
            <a:off x="3493636" y="640984"/>
            <a:ext cx="3509890" cy="2788016"/>
          </a:xfrm>
          <a:prstGeom prst="straightConnector1">
            <a:avLst/>
          </a:prstGeom>
          <a:ln w="381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Ευθύγραμμο βέλος σύνδεσης 21">
            <a:extLst>
              <a:ext uri="{FF2B5EF4-FFF2-40B4-BE49-F238E27FC236}">
                <a16:creationId xmlns:a16="http://schemas.microsoft.com/office/drawing/2014/main" id="{24EC4D36-9185-B0A3-C409-19D3ABE638D8}"/>
              </a:ext>
            </a:extLst>
          </p:cNvPr>
          <p:cNvCxnSpPr>
            <a:cxnSpLocks/>
          </p:cNvCxnSpPr>
          <p:nvPr/>
        </p:nvCxnSpPr>
        <p:spPr>
          <a:xfrm flipV="1">
            <a:off x="4412092" y="2471334"/>
            <a:ext cx="1115320" cy="1364200"/>
          </a:xfrm>
          <a:prstGeom prst="straightConnector1">
            <a:avLst/>
          </a:prstGeom>
          <a:ln w="381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Ευθύγραμμο βέλος σύνδεσης 23">
            <a:extLst>
              <a:ext uri="{FF2B5EF4-FFF2-40B4-BE49-F238E27FC236}">
                <a16:creationId xmlns:a16="http://schemas.microsoft.com/office/drawing/2014/main" id="{D904ED77-4BA1-321A-B8BD-DDBA1C4E74A4}"/>
              </a:ext>
            </a:extLst>
          </p:cNvPr>
          <p:cNvCxnSpPr>
            <a:cxnSpLocks/>
          </p:cNvCxnSpPr>
          <p:nvPr/>
        </p:nvCxnSpPr>
        <p:spPr>
          <a:xfrm flipV="1">
            <a:off x="3908202" y="4149555"/>
            <a:ext cx="1294771" cy="538328"/>
          </a:xfrm>
          <a:prstGeom prst="straightConnector1">
            <a:avLst/>
          </a:prstGeom>
          <a:ln w="381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Ευθύγραμμο βέλος σύνδεσης 29">
            <a:extLst>
              <a:ext uri="{FF2B5EF4-FFF2-40B4-BE49-F238E27FC236}">
                <a16:creationId xmlns:a16="http://schemas.microsoft.com/office/drawing/2014/main" id="{7EB3F3C4-F7B7-81B2-5177-8D6A5542F0F9}"/>
              </a:ext>
            </a:extLst>
          </p:cNvPr>
          <p:cNvCxnSpPr>
            <a:cxnSpLocks/>
          </p:cNvCxnSpPr>
          <p:nvPr/>
        </p:nvCxnSpPr>
        <p:spPr>
          <a:xfrm>
            <a:off x="3571875" y="5562600"/>
            <a:ext cx="1519689" cy="1038965"/>
          </a:xfrm>
          <a:prstGeom prst="straightConnector1">
            <a:avLst/>
          </a:prstGeom>
          <a:ln w="381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 name="Ορθογώνιο 20">
            <a:extLst>
              <a:ext uri="{FF2B5EF4-FFF2-40B4-BE49-F238E27FC236}">
                <a16:creationId xmlns:a16="http://schemas.microsoft.com/office/drawing/2014/main" id="{40ED9925-E0C7-E750-B117-3538548C3208}"/>
              </a:ext>
            </a:extLst>
          </p:cNvPr>
          <p:cNvSpPr/>
          <p:nvPr/>
        </p:nvSpPr>
        <p:spPr>
          <a:xfrm>
            <a:off x="5091564" y="13209"/>
            <a:ext cx="5754236" cy="314893"/>
          </a:xfrm>
          <a:custGeom>
            <a:avLst/>
            <a:gdLst>
              <a:gd name="connsiteX0" fmla="*/ 0 w 5754236"/>
              <a:gd name="connsiteY0" fmla="*/ 0 h 314893"/>
              <a:gd name="connsiteX1" fmla="*/ 460339 w 5754236"/>
              <a:gd name="connsiteY1" fmla="*/ 0 h 314893"/>
              <a:gd name="connsiteX2" fmla="*/ 863135 w 5754236"/>
              <a:gd name="connsiteY2" fmla="*/ 0 h 314893"/>
              <a:gd name="connsiteX3" fmla="*/ 1553644 w 5754236"/>
              <a:gd name="connsiteY3" fmla="*/ 0 h 314893"/>
              <a:gd name="connsiteX4" fmla="*/ 2244152 w 5754236"/>
              <a:gd name="connsiteY4" fmla="*/ 0 h 314893"/>
              <a:gd name="connsiteX5" fmla="*/ 2762033 w 5754236"/>
              <a:gd name="connsiteY5" fmla="*/ 0 h 314893"/>
              <a:gd name="connsiteX6" fmla="*/ 3279915 w 5754236"/>
              <a:gd name="connsiteY6" fmla="*/ 0 h 314893"/>
              <a:gd name="connsiteX7" fmla="*/ 3740253 w 5754236"/>
              <a:gd name="connsiteY7" fmla="*/ 0 h 314893"/>
              <a:gd name="connsiteX8" fmla="*/ 4143050 w 5754236"/>
              <a:gd name="connsiteY8" fmla="*/ 0 h 314893"/>
              <a:gd name="connsiteX9" fmla="*/ 4545846 w 5754236"/>
              <a:gd name="connsiteY9" fmla="*/ 0 h 314893"/>
              <a:gd name="connsiteX10" fmla="*/ 5006185 w 5754236"/>
              <a:gd name="connsiteY10" fmla="*/ 0 h 314893"/>
              <a:gd name="connsiteX11" fmla="*/ 5754236 w 5754236"/>
              <a:gd name="connsiteY11" fmla="*/ 0 h 314893"/>
              <a:gd name="connsiteX12" fmla="*/ 5754236 w 5754236"/>
              <a:gd name="connsiteY12" fmla="*/ 314893 h 314893"/>
              <a:gd name="connsiteX13" fmla="*/ 5178812 w 5754236"/>
              <a:gd name="connsiteY13" fmla="*/ 314893 h 314893"/>
              <a:gd name="connsiteX14" fmla="*/ 4603389 w 5754236"/>
              <a:gd name="connsiteY14" fmla="*/ 314893 h 314893"/>
              <a:gd name="connsiteX15" fmla="*/ 3970423 w 5754236"/>
              <a:gd name="connsiteY15" fmla="*/ 314893 h 314893"/>
              <a:gd name="connsiteX16" fmla="*/ 3279915 w 5754236"/>
              <a:gd name="connsiteY16" fmla="*/ 314893 h 314893"/>
              <a:gd name="connsiteX17" fmla="*/ 2646949 w 5754236"/>
              <a:gd name="connsiteY17" fmla="*/ 314893 h 314893"/>
              <a:gd name="connsiteX18" fmla="*/ 1956440 w 5754236"/>
              <a:gd name="connsiteY18" fmla="*/ 314893 h 314893"/>
              <a:gd name="connsiteX19" fmla="*/ 1265932 w 5754236"/>
              <a:gd name="connsiteY19" fmla="*/ 314893 h 314893"/>
              <a:gd name="connsiteX20" fmla="*/ 748051 w 5754236"/>
              <a:gd name="connsiteY20" fmla="*/ 314893 h 314893"/>
              <a:gd name="connsiteX21" fmla="*/ 0 w 5754236"/>
              <a:gd name="connsiteY21" fmla="*/ 314893 h 314893"/>
              <a:gd name="connsiteX22" fmla="*/ 0 w 5754236"/>
              <a:gd name="connsiteY22" fmla="*/ 0 h 314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754236" h="314893" extrusionOk="0">
                <a:moveTo>
                  <a:pt x="0" y="0"/>
                </a:moveTo>
                <a:cubicBezTo>
                  <a:pt x="114396" y="-14263"/>
                  <a:pt x="365182" y="48987"/>
                  <a:pt x="460339" y="0"/>
                </a:cubicBezTo>
                <a:cubicBezTo>
                  <a:pt x="555496" y="-48987"/>
                  <a:pt x="735259" y="34064"/>
                  <a:pt x="863135" y="0"/>
                </a:cubicBezTo>
                <a:cubicBezTo>
                  <a:pt x="991011" y="-34064"/>
                  <a:pt x="1395609" y="50227"/>
                  <a:pt x="1553644" y="0"/>
                </a:cubicBezTo>
                <a:cubicBezTo>
                  <a:pt x="1711679" y="-50227"/>
                  <a:pt x="1940271" y="27857"/>
                  <a:pt x="2244152" y="0"/>
                </a:cubicBezTo>
                <a:cubicBezTo>
                  <a:pt x="2548033" y="-27857"/>
                  <a:pt x="2587330" y="61967"/>
                  <a:pt x="2762033" y="0"/>
                </a:cubicBezTo>
                <a:cubicBezTo>
                  <a:pt x="2936736" y="-61967"/>
                  <a:pt x="3098681" y="10346"/>
                  <a:pt x="3279915" y="0"/>
                </a:cubicBezTo>
                <a:cubicBezTo>
                  <a:pt x="3461149" y="-10346"/>
                  <a:pt x="3523320" y="8484"/>
                  <a:pt x="3740253" y="0"/>
                </a:cubicBezTo>
                <a:cubicBezTo>
                  <a:pt x="3957186" y="-8484"/>
                  <a:pt x="3988746" y="46369"/>
                  <a:pt x="4143050" y="0"/>
                </a:cubicBezTo>
                <a:cubicBezTo>
                  <a:pt x="4297354" y="-46369"/>
                  <a:pt x="4382206" y="19191"/>
                  <a:pt x="4545846" y="0"/>
                </a:cubicBezTo>
                <a:cubicBezTo>
                  <a:pt x="4709486" y="-19191"/>
                  <a:pt x="4855959" y="8573"/>
                  <a:pt x="5006185" y="0"/>
                </a:cubicBezTo>
                <a:cubicBezTo>
                  <a:pt x="5156411" y="-8573"/>
                  <a:pt x="5465550" y="77646"/>
                  <a:pt x="5754236" y="0"/>
                </a:cubicBezTo>
                <a:cubicBezTo>
                  <a:pt x="5764644" y="139053"/>
                  <a:pt x="5723720" y="185215"/>
                  <a:pt x="5754236" y="314893"/>
                </a:cubicBezTo>
                <a:cubicBezTo>
                  <a:pt x="5559887" y="329756"/>
                  <a:pt x="5400006" y="292715"/>
                  <a:pt x="5178812" y="314893"/>
                </a:cubicBezTo>
                <a:cubicBezTo>
                  <a:pt x="4957618" y="337071"/>
                  <a:pt x="4824980" y="303400"/>
                  <a:pt x="4603389" y="314893"/>
                </a:cubicBezTo>
                <a:cubicBezTo>
                  <a:pt x="4381798" y="326386"/>
                  <a:pt x="4257832" y="251351"/>
                  <a:pt x="3970423" y="314893"/>
                </a:cubicBezTo>
                <a:cubicBezTo>
                  <a:pt x="3683014" y="378435"/>
                  <a:pt x="3523567" y="288225"/>
                  <a:pt x="3279915" y="314893"/>
                </a:cubicBezTo>
                <a:cubicBezTo>
                  <a:pt x="3036263" y="341561"/>
                  <a:pt x="2835802" y="290482"/>
                  <a:pt x="2646949" y="314893"/>
                </a:cubicBezTo>
                <a:cubicBezTo>
                  <a:pt x="2458096" y="339304"/>
                  <a:pt x="2194057" y="275967"/>
                  <a:pt x="1956440" y="314893"/>
                </a:cubicBezTo>
                <a:cubicBezTo>
                  <a:pt x="1718823" y="353819"/>
                  <a:pt x="1593370" y="239052"/>
                  <a:pt x="1265932" y="314893"/>
                </a:cubicBezTo>
                <a:cubicBezTo>
                  <a:pt x="938494" y="390734"/>
                  <a:pt x="958179" y="293365"/>
                  <a:pt x="748051" y="314893"/>
                </a:cubicBezTo>
                <a:cubicBezTo>
                  <a:pt x="537923" y="336421"/>
                  <a:pt x="189068" y="230331"/>
                  <a:pt x="0" y="314893"/>
                </a:cubicBezTo>
                <a:cubicBezTo>
                  <a:pt x="-8566" y="215344"/>
                  <a:pt x="15001" y="128358"/>
                  <a:pt x="0" y="0"/>
                </a:cubicBezTo>
                <a:close/>
              </a:path>
            </a:pathLst>
          </a:custGeom>
          <a:noFill/>
          <a:ln w="38100">
            <a:solidFill>
              <a:srgbClr val="FFCC53"/>
            </a:solidFill>
            <a:prstDash val="sysDot"/>
            <a:extLst>
              <a:ext uri="{C807C97D-BFC1-408E-A445-0C87EB9F89A2}">
                <ask:lineSketchStyleProps xmlns:ask="http://schemas.microsoft.com/office/drawing/2018/sketchyshapes" sd="180116573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Ορθογώνιο 24">
            <a:extLst>
              <a:ext uri="{FF2B5EF4-FFF2-40B4-BE49-F238E27FC236}">
                <a16:creationId xmlns:a16="http://schemas.microsoft.com/office/drawing/2014/main" id="{7E58FAC4-0732-1A3E-FF66-8A8AB9215AD0}"/>
              </a:ext>
            </a:extLst>
          </p:cNvPr>
          <p:cNvSpPr/>
          <p:nvPr/>
        </p:nvSpPr>
        <p:spPr>
          <a:xfrm>
            <a:off x="7089814" y="401044"/>
            <a:ext cx="3774661" cy="239940"/>
          </a:xfrm>
          <a:custGeom>
            <a:avLst/>
            <a:gdLst>
              <a:gd name="connsiteX0" fmla="*/ 0 w 3774661"/>
              <a:gd name="connsiteY0" fmla="*/ 0 h 239940"/>
              <a:gd name="connsiteX1" fmla="*/ 463744 w 3774661"/>
              <a:gd name="connsiteY1" fmla="*/ 0 h 239940"/>
              <a:gd name="connsiteX2" fmla="*/ 889742 w 3774661"/>
              <a:gd name="connsiteY2" fmla="*/ 0 h 239940"/>
              <a:gd name="connsiteX3" fmla="*/ 1504472 w 3774661"/>
              <a:gd name="connsiteY3" fmla="*/ 0 h 239940"/>
              <a:gd name="connsiteX4" fmla="*/ 2119203 w 3774661"/>
              <a:gd name="connsiteY4" fmla="*/ 0 h 239940"/>
              <a:gd name="connsiteX5" fmla="*/ 2620693 w 3774661"/>
              <a:gd name="connsiteY5" fmla="*/ 0 h 239940"/>
              <a:gd name="connsiteX6" fmla="*/ 3122184 w 3774661"/>
              <a:gd name="connsiteY6" fmla="*/ 0 h 239940"/>
              <a:gd name="connsiteX7" fmla="*/ 3774661 w 3774661"/>
              <a:gd name="connsiteY7" fmla="*/ 0 h 239940"/>
              <a:gd name="connsiteX8" fmla="*/ 3774661 w 3774661"/>
              <a:gd name="connsiteY8" fmla="*/ 239940 h 239940"/>
              <a:gd name="connsiteX9" fmla="*/ 3273170 w 3774661"/>
              <a:gd name="connsiteY9" fmla="*/ 239940 h 239940"/>
              <a:gd name="connsiteX10" fmla="*/ 2733933 w 3774661"/>
              <a:gd name="connsiteY10" fmla="*/ 239940 h 239940"/>
              <a:gd name="connsiteX11" fmla="*/ 2307936 w 3774661"/>
              <a:gd name="connsiteY11" fmla="*/ 239940 h 239940"/>
              <a:gd name="connsiteX12" fmla="*/ 1844192 w 3774661"/>
              <a:gd name="connsiteY12" fmla="*/ 239940 h 239940"/>
              <a:gd name="connsiteX13" fmla="*/ 1418194 w 3774661"/>
              <a:gd name="connsiteY13" fmla="*/ 239940 h 239940"/>
              <a:gd name="connsiteX14" fmla="*/ 878957 w 3774661"/>
              <a:gd name="connsiteY14" fmla="*/ 239940 h 239940"/>
              <a:gd name="connsiteX15" fmla="*/ 0 w 3774661"/>
              <a:gd name="connsiteY15" fmla="*/ 239940 h 239940"/>
              <a:gd name="connsiteX16" fmla="*/ 0 w 3774661"/>
              <a:gd name="connsiteY16" fmla="*/ 0 h 239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74661" h="239940" extrusionOk="0">
                <a:moveTo>
                  <a:pt x="0" y="0"/>
                </a:moveTo>
                <a:cubicBezTo>
                  <a:pt x="167512" y="-45720"/>
                  <a:pt x="271917" y="26256"/>
                  <a:pt x="463744" y="0"/>
                </a:cubicBezTo>
                <a:cubicBezTo>
                  <a:pt x="655571" y="-26256"/>
                  <a:pt x="677153" y="40899"/>
                  <a:pt x="889742" y="0"/>
                </a:cubicBezTo>
                <a:cubicBezTo>
                  <a:pt x="1102331" y="-40899"/>
                  <a:pt x="1221711" y="49750"/>
                  <a:pt x="1504472" y="0"/>
                </a:cubicBezTo>
                <a:cubicBezTo>
                  <a:pt x="1787233" y="-49750"/>
                  <a:pt x="1926028" y="6706"/>
                  <a:pt x="2119203" y="0"/>
                </a:cubicBezTo>
                <a:cubicBezTo>
                  <a:pt x="2312378" y="-6706"/>
                  <a:pt x="2388657" y="32563"/>
                  <a:pt x="2620693" y="0"/>
                </a:cubicBezTo>
                <a:cubicBezTo>
                  <a:pt x="2852729" y="-32563"/>
                  <a:pt x="2980645" y="41921"/>
                  <a:pt x="3122184" y="0"/>
                </a:cubicBezTo>
                <a:cubicBezTo>
                  <a:pt x="3263723" y="-41921"/>
                  <a:pt x="3631523" y="27592"/>
                  <a:pt x="3774661" y="0"/>
                </a:cubicBezTo>
                <a:cubicBezTo>
                  <a:pt x="3778750" y="112856"/>
                  <a:pt x="3756510" y="190702"/>
                  <a:pt x="3774661" y="239940"/>
                </a:cubicBezTo>
                <a:cubicBezTo>
                  <a:pt x="3591822" y="299816"/>
                  <a:pt x="3413325" y="224669"/>
                  <a:pt x="3273170" y="239940"/>
                </a:cubicBezTo>
                <a:cubicBezTo>
                  <a:pt x="3133015" y="255211"/>
                  <a:pt x="2939272" y="237703"/>
                  <a:pt x="2733933" y="239940"/>
                </a:cubicBezTo>
                <a:cubicBezTo>
                  <a:pt x="2528594" y="242177"/>
                  <a:pt x="2437594" y="204175"/>
                  <a:pt x="2307936" y="239940"/>
                </a:cubicBezTo>
                <a:cubicBezTo>
                  <a:pt x="2178278" y="275705"/>
                  <a:pt x="2052835" y="197711"/>
                  <a:pt x="1844192" y="239940"/>
                </a:cubicBezTo>
                <a:cubicBezTo>
                  <a:pt x="1635549" y="282169"/>
                  <a:pt x="1567985" y="189613"/>
                  <a:pt x="1418194" y="239940"/>
                </a:cubicBezTo>
                <a:cubicBezTo>
                  <a:pt x="1268403" y="290267"/>
                  <a:pt x="1098567" y="220460"/>
                  <a:pt x="878957" y="239940"/>
                </a:cubicBezTo>
                <a:cubicBezTo>
                  <a:pt x="659347" y="259420"/>
                  <a:pt x="227108" y="134566"/>
                  <a:pt x="0" y="239940"/>
                </a:cubicBezTo>
                <a:cubicBezTo>
                  <a:pt x="-3818" y="128261"/>
                  <a:pt x="3329" y="59831"/>
                  <a:pt x="0" y="0"/>
                </a:cubicBezTo>
                <a:close/>
              </a:path>
            </a:pathLst>
          </a:custGeom>
          <a:noFill/>
          <a:ln w="38100">
            <a:solidFill>
              <a:srgbClr val="FFCC53"/>
            </a:solidFill>
            <a:prstDash val="sysDot"/>
            <a:extLst>
              <a:ext uri="{C807C97D-BFC1-408E-A445-0C87EB9F89A2}">
                <ask:lineSketchStyleProps xmlns:ask="http://schemas.microsoft.com/office/drawing/2018/sketchyshapes" sd="180116573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Ορθογώνιο 14">
            <a:extLst>
              <a:ext uri="{FF2B5EF4-FFF2-40B4-BE49-F238E27FC236}">
                <a16:creationId xmlns:a16="http://schemas.microsoft.com/office/drawing/2014/main" id="{922C119B-B537-0E36-47D3-B816A588613B}"/>
              </a:ext>
            </a:extLst>
          </p:cNvPr>
          <p:cNvSpPr/>
          <p:nvPr/>
        </p:nvSpPr>
        <p:spPr>
          <a:xfrm>
            <a:off x="5198101" y="6431946"/>
            <a:ext cx="5943567" cy="355706"/>
          </a:xfrm>
          <a:custGeom>
            <a:avLst/>
            <a:gdLst>
              <a:gd name="connsiteX0" fmla="*/ 0 w 5943567"/>
              <a:gd name="connsiteY0" fmla="*/ 0 h 355706"/>
              <a:gd name="connsiteX1" fmla="*/ 475485 w 5943567"/>
              <a:gd name="connsiteY1" fmla="*/ 0 h 355706"/>
              <a:gd name="connsiteX2" fmla="*/ 891535 w 5943567"/>
              <a:gd name="connsiteY2" fmla="*/ 0 h 355706"/>
              <a:gd name="connsiteX3" fmla="*/ 1604763 w 5943567"/>
              <a:gd name="connsiteY3" fmla="*/ 0 h 355706"/>
              <a:gd name="connsiteX4" fmla="*/ 2317991 w 5943567"/>
              <a:gd name="connsiteY4" fmla="*/ 0 h 355706"/>
              <a:gd name="connsiteX5" fmla="*/ 2852912 w 5943567"/>
              <a:gd name="connsiteY5" fmla="*/ 0 h 355706"/>
              <a:gd name="connsiteX6" fmla="*/ 3387833 w 5943567"/>
              <a:gd name="connsiteY6" fmla="*/ 0 h 355706"/>
              <a:gd name="connsiteX7" fmla="*/ 3863319 w 5943567"/>
              <a:gd name="connsiteY7" fmla="*/ 0 h 355706"/>
              <a:gd name="connsiteX8" fmla="*/ 4279368 w 5943567"/>
              <a:gd name="connsiteY8" fmla="*/ 0 h 355706"/>
              <a:gd name="connsiteX9" fmla="*/ 4695418 w 5943567"/>
              <a:gd name="connsiteY9" fmla="*/ 0 h 355706"/>
              <a:gd name="connsiteX10" fmla="*/ 5170903 w 5943567"/>
              <a:gd name="connsiteY10" fmla="*/ 0 h 355706"/>
              <a:gd name="connsiteX11" fmla="*/ 5943567 w 5943567"/>
              <a:gd name="connsiteY11" fmla="*/ 0 h 355706"/>
              <a:gd name="connsiteX12" fmla="*/ 5943567 w 5943567"/>
              <a:gd name="connsiteY12" fmla="*/ 355706 h 355706"/>
              <a:gd name="connsiteX13" fmla="*/ 5349210 w 5943567"/>
              <a:gd name="connsiteY13" fmla="*/ 355706 h 355706"/>
              <a:gd name="connsiteX14" fmla="*/ 4754854 w 5943567"/>
              <a:gd name="connsiteY14" fmla="*/ 355706 h 355706"/>
              <a:gd name="connsiteX15" fmla="*/ 4101061 w 5943567"/>
              <a:gd name="connsiteY15" fmla="*/ 355706 h 355706"/>
              <a:gd name="connsiteX16" fmla="*/ 3387833 w 5943567"/>
              <a:gd name="connsiteY16" fmla="*/ 355706 h 355706"/>
              <a:gd name="connsiteX17" fmla="*/ 2734041 w 5943567"/>
              <a:gd name="connsiteY17" fmla="*/ 355706 h 355706"/>
              <a:gd name="connsiteX18" fmla="*/ 2020813 w 5943567"/>
              <a:gd name="connsiteY18" fmla="*/ 355706 h 355706"/>
              <a:gd name="connsiteX19" fmla="*/ 1307585 w 5943567"/>
              <a:gd name="connsiteY19" fmla="*/ 355706 h 355706"/>
              <a:gd name="connsiteX20" fmla="*/ 772664 w 5943567"/>
              <a:gd name="connsiteY20" fmla="*/ 355706 h 355706"/>
              <a:gd name="connsiteX21" fmla="*/ 0 w 5943567"/>
              <a:gd name="connsiteY21" fmla="*/ 355706 h 355706"/>
              <a:gd name="connsiteX22" fmla="*/ 0 w 5943567"/>
              <a:gd name="connsiteY22" fmla="*/ 0 h 35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943567" h="355706" extrusionOk="0">
                <a:moveTo>
                  <a:pt x="0" y="0"/>
                </a:moveTo>
                <a:cubicBezTo>
                  <a:pt x="100810" y="-35661"/>
                  <a:pt x="360261" y="22094"/>
                  <a:pt x="475485" y="0"/>
                </a:cubicBezTo>
                <a:cubicBezTo>
                  <a:pt x="590709" y="-22094"/>
                  <a:pt x="741328" y="19557"/>
                  <a:pt x="891535" y="0"/>
                </a:cubicBezTo>
                <a:cubicBezTo>
                  <a:pt x="1041742" y="-19557"/>
                  <a:pt x="1404816" y="85091"/>
                  <a:pt x="1604763" y="0"/>
                </a:cubicBezTo>
                <a:cubicBezTo>
                  <a:pt x="1804710" y="-85091"/>
                  <a:pt x="2161996" y="24121"/>
                  <a:pt x="2317991" y="0"/>
                </a:cubicBezTo>
                <a:cubicBezTo>
                  <a:pt x="2473986" y="-24121"/>
                  <a:pt x="2674655" y="6412"/>
                  <a:pt x="2852912" y="0"/>
                </a:cubicBezTo>
                <a:cubicBezTo>
                  <a:pt x="3031169" y="-6412"/>
                  <a:pt x="3200755" y="13290"/>
                  <a:pt x="3387833" y="0"/>
                </a:cubicBezTo>
                <a:cubicBezTo>
                  <a:pt x="3574911" y="-13290"/>
                  <a:pt x="3680275" y="53855"/>
                  <a:pt x="3863319" y="0"/>
                </a:cubicBezTo>
                <a:cubicBezTo>
                  <a:pt x="4046363" y="-53855"/>
                  <a:pt x="4086301" y="32608"/>
                  <a:pt x="4279368" y="0"/>
                </a:cubicBezTo>
                <a:cubicBezTo>
                  <a:pt x="4472435" y="-32608"/>
                  <a:pt x="4512672" y="39206"/>
                  <a:pt x="4695418" y="0"/>
                </a:cubicBezTo>
                <a:cubicBezTo>
                  <a:pt x="4878164" y="-39206"/>
                  <a:pt x="5010714" y="45990"/>
                  <a:pt x="5170903" y="0"/>
                </a:cubicBezTo>
                <a:cubicBezTo>
                  <a:pt x="5331093" y="-45990"/>
                  <a:pt x="5646533" y="53237"/>
                  <a:pt x="5943567" y="0"/>
                </a:cubicBezTo>
                <a:cubicBezTo>
                  <a:pt x="5968091" y="111507"/>
                  <a:pt x="5924080" y="269259"/>
                  <a:pt x="5943567" y="355706"/>
                </a:cubicBezTo>
                <a:cubicBezTo>
                  <a:pt x="5799333" y="375246"/>
                  <a:pt x="5516912" y="302239"/>
                  <a:pt x="5349210" y="355706"/>
                </a:cubicBezTo>
                <a:cubicBezTo>
                  <a:pt x="5181508" y="409173"/>
                  <a:pt x="4921148" y="350766"/>
                  <a:pt x="4754854" y="355706"/>
                </a:cubicBezTo>
                <a:cubicBezTo>
                  <a:pt x="4588560" y="360646"/>
                  <a:pt x="4417243" y="281595"/>
                  <a:pt x="4101061" y="355706"/>
                </a:cubicBezTo>
                <a:cubicBezTo>
                  <a:pt x="3784879" y="429817"/>
                  <a:pt x="3676446" y="306546"/>
                  <a:pt x="3387833" y="355706"/>
                </a:cubicBezTo>
                <a:cubicBezTo>
                  <a:pt x="3099220" y="404866"/>
                  <a:pt x="2940372" y="338163"/>
                  <a:pt x="2734041" y="355706"/>
                </a:cubicBezTo>
                <a:cubicBezTo>
                  <a:pt x="2527710" y="373249"/>
                  <a:pt x="2334120" y="351242"/>
                  <a:pt x="2020813" y="355706"/>
                </a:cubicBezTo>
                <a:cubicBezTo>
                  <a:pt x="1707506" y="360170"/>
                  <a:pt x="1586991" y="338980"/>
                  <a:pt x="1307585" y="355706"/>
                </a:cubicBezTo>
                <a:cubicBezTo>
                  <a:pt x="1028179" y="372432"/>
                  <a:pt x="938804" y="299590"/>
                  <a:pt x="772664" y="355706"/>
                </a:cubicBezTo>
                <a:cubicBezTo>
                  <a:pt x="606524" y="411822"/>
                  <a:pt x="306419" y="300327"/>
                  <a:pt x="0" y="355706"/>
                </a:cubicBezTo>
                <a:cubicBezTo>
                  <a:pt x="-19009" y="256242"/>
                  <a:pt x="23895" y="163601"/>
                  <a:pt x="0" y="0"/>
                </a:cubicBezTo>
                <a:close/>
              </a:path>
            </a:pathLst>
          </a:custGeom>
          <a:noFill/>
          <a:ln w="38100">
            <a:solidFill>
              <a:srgbClr val="FFCC53"/>
            </a:solidFill>
            <a:prstDash val="sysDot"/>
            <a:extLst>
              <a:ext uri="{C807C97D-BFC1-408E-A445-0C87EB9F89A2}">
                <ask:lineSketchStyleProps xmlns:ask="http://schemas.microsoft.com/office/drawing/2018/sketchyshapes" sd="180116573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Ορθογώνιο 7">
            <a:extLst>
              <a:ext uri="{FF2B5EF4-FFF2-40B4-BE49-F238E27FC236}">
                <a16:creationId xmlns:a16="http://schemas.microsoft.com/office/drawing/2014/main" id="{5F4A20B2-5D0E-CD47-31BA-795DFA8653A9}"/>
              </a:ext>
            </a:extLst>
          </p:cNvPr>
          <p:cNvSpPr/>
          <p:nvPr/>
        </p:nvSpPr>
        <p:spPr>
          <a:xfrm>
            <a:off x="10845800" y="-3933"/>
            <a:ext cx="1344941" cy="382305"/>
          </a:xfrm>
          <a:prstGeom prst="rect">
            <a:avLst/>
          </a:prstGeom>
          <a:solidFill>
            <a:srgbClr val="1A7EBA"/>
          </a:solidFill>
        </p:spPr>
        <p:txBody>
          <a:bodyPr vert="horz" lIns="91440" tIns="45720" rIns="91440" bIns="45720" rtlCol="0" anchor="ctr">
            <a:normAutofit/>
          </a:bodyPr>
          <a:lstStyle/>
          <a:p>
            <a:pPr algn="r">
              <a:lnSpc>
                <a:spcPct val="90000"/>
              </a:lnSpc>
              <a:spcBef>
                <a:spcPct val="0"/>
              </a:spcBef>
            </a:pPr>
            <a:r>
              <a:rPr lang="el-GR" altLang="el-GR" dirty="0">
                <a:solidFill>
                  <a:schemeClr val="bg1"/>
                </a:solidFill>
                <a:effectLst>
                  <a:outerShdw blurRad="38100" dist="38100" dir="2700000" algn="tl">
                    <a:srgbClr val="000000">
                      <a:alpha val="43137"/>
                    </a:srgbClr>
                  </a:outerShdw>
                </a:effectLst>
                <a:latin typeface="Abadi Extra Light" panose="020B0204020104020204" pitchFamily="34" charset="0"/>
                <a:ea typeface="+mj-ea"/>
                <a:cs typeface="+mj-cs"/>
              </a:rPr>
              <a:t>Εισαγωγή</a:t>
            </a:r>
            <a:endParaRPr lang="en-US" sz="1500" dirty="0">
              <a:solidFill>
                <a:schemeClr val="bg1"/>
              </a:solidFill>
              <a:effectLst>
                <a:outerShdw blurRad="38100" dist="38100" dir="2700000" algn="tl">
                  <a:srgbClr val="000000">
                    <a:alpha val="43137"/>
                  </a:srgbClr>
                </a:outerShdw>
              </a:effectLst>
              <a:latin typeface="Abadi Extra Light" panose="020B0204020104020204" pitchFamily="34" charset="0"/>
              <a:ea typeface="+mj-ea"/>
              <a:cs typeface="+mj-cs"/>
            </a:endParaRPr>
          </a:p>
        </p:txBody>
      </p:sp>
    </p:spTree>
    <p:extLst>
      <p:ext uri="{BB962C8B-B14F-4D97-AF65-F5344CB8AC3E}">
        <p14:creationId xmlns:p14="http://schemas.microsoft.com/office/powerpoint/2010/main" val="30030674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8A84C6A5-13BB-74E4-DA30-503C6E9E11BB}"/>
              </a:ext>
            </a:extLst>
          </p:cNvPr>
          <p:cNvPicPr>
            <a:picLocks noChangeAspect="1"/>
          </p:cNvPicPr>
          <p:nvPr/>
        </p:nvPicPr>
        <p:blipFill>
          <a:blip r:embed="rId2"/>
          <a:stretch>
            <a:fillRect/>
          </a:stretch>
        </p:blipFill>
        <p:spPr>
          <a:xfrm>
            <a:off x="7752345" y="1487916"/>
            <a:ext cx="2457793" cy="2419688"/>
          </a:xfrm>
          <a:prstGeom prst="rect">
            <a:avLst/>
          </a:prstGeom>
        </p:spPr>
      </p:pic>
      <p:sp>
        <p:nvSpPr>
          <p:cNvPr id="2" name="Τίτλος 1">
            <a:extLst>
              <a:ext uri="{FF2B5EF4-FFF2-40B4-BE49-F238E27FC236}">
                <a16:creationId xmlns:a16="http://schemas.microsoft.com/office/drawing/2014/main" id="{9D592C18-175F-69FE-0669-688EF2E6590D}"/>
              </a:ext>
            </a:extLst>
          </p:cNvPr>
          <p:cNvSpPr>
            <a:spLocks noGrp="1"/>
          </p:cNvSpPr>
          <p:nvPr>
            <p:ph type="title"/>
          </p:nvPr>
        </p:nvSpPr>
        <p:spPr/>
        <p:txBody>
          <a:bodyPr/>
          <a:lstStyle/>
          <a:p>
            <a:r>
              <a:rPr lang="el-GR" dirty="0"/>
              <a:t>Επιλογή της γλώσσας</a:t>
            </a:r>
            <a:endParaRPr lang="en-GB" dirty="0"/>
          </a:p>
        </p:txBody>
      </p:sp>
      <p:sp>
        <p:nvSpPr>
          <p:cNvPr id="3" name="Θέση περιεχομένου 2">
            <a:extLst>
              <a:ext uri="{FF2B5EF4-FFF2-40B4-BE49-F238E27FC236}">
                <a16:creationId xmlns:a16="http://schemas.microsoft.com/office/drawing/2014/main" id="{07C79672-2C21-C29A-DBED-1915095E4426}"/>
              </a:ext>
            </a:extLst>
          </p:cNvPr>
          <p:cNvSpPr>
            <a:spLocks noGrp="1"/>
          </p:cNvSpPr>
          <p:nvPr>
            <p:ph idx="1"/>
          </p:nvPr>
        </p:nvSpPr>
        <p:spPr>
          <a:xfrm>
            <a:off x="557998" y="1799999"/>
            <a:ext cx="6719101" cy="4865977"/>
          </a:xfrm>
        </p:spPr>
        <p:txBody>
          <a:bodyPr>
            <a:normAutofit lnSpcReduction="10000"/>
          </a:bodyPr>
          <a:lstStyle/>
          <a:p>
            <a:r>
              <a:rPr lang="el-GR" dirty="0"/>
              <a:t>Επιλέξτε μία από τις διαθέσιμες γλώσσες κάνοντας κλικ στο "εικονίδιο της Γης ή στο όνομα της γλώσσας".</a:t>
            </a:r>
          </a:p>
          <a:p>
            <a:r>
              <a:rPr lang="el-GR" dirty="0"/>
              <a:t>Υποστηρίζονται τέσσερις (4) διαφορετικές γλώσσες. </a:t>
            </a:r>
          </a:p>
          <a:p>
            <a:r>
              <a:rPr lang="el-GR" dirty="0"/>
              <a:t>Όλο το εκπαιδευτικό περιεχόμενο είναι διαθέσιμο σε αυτές τις γλώσσες.</a:t>
            </a:r>
          </a:p>
          <a:p>
            <a:pPr lvl="1">
              <a:buFont typeface="Wingdings" panose="05000000000000000000" pitchFamily="2" charset="2"/>
              <a:buChar char="ü"/>
            </a:pPr>
            <a:r>
              <a:rPr lang="el-GR" dirty="0"/>
              <a:t>Αγγλικά</a:t>
            </a:r>
          </a:p>
          <a:p>
            <a:pPr lvl="1">
              <a:buFont typeface="Wingdings" panose="05000000000000000000" pitchFamily="2" charset="2"/>
              <a:buChar char="ü"/>
            </a:pPr>
            <a:r>
              <a:rPr lang="el-GR" dirty="0" err="1"/>
              <a:t>Deutsch</a:t>
            </a:r>
            <a:endParaRPr lang="el-GR" dirty="0"/>
          </a:p>
          <a:p>
            <a:pPr lvl="1">
              <a:buFont typeface="Wingdings" panose="05000000000000000000" pitchFamily="2" charset="2"/>
              <a:buChar char="ü"/>
            </a:pPr>
            <a:r>
              <a:rPr lang="el-GR" dirty="0"/>
              <a:t>Ελληνικά</a:t>
            </a:r>
          </a:p>
          <a:p>
            <a:pPr lvl="1">
              <a:buFont typeface="Wingdings" panose="05000000000000000000" pitchFamily="2" charset="2"/>
              <a:buChar char="ü"/>
            </a:pPr>
            <a:r>
              <a:rPr lang="el-GR" dirty="0"/>
              <a:t>Γαλλικά</a:t>
            </a:r>
          </a:p>
        </p:txBody>
      </p:sp>
      <p:sp>
        <p:nvSpPr>
          <p:cNvPr id="6" name="Βέλος: Δεξιό 5">
            <a:extLst>
              <a:ext uri="{FF2B5EF4-FFF2-40B4-BE49-F238E27FC236}">
                <a16:creationId xmlns:a16="http://schemas.microsoft.com/office/drawing/2014/main" id="{E073F2A1-95E0-0295-5ADB-4CD214936FB1}"/>
              </a:ext>
            </a:extLst>
          </p:cNvPr>
          <p:cNvSpPr/>
          <p:nvPr/>
        </p:nvSpPr>
        <p:spPr>
          <a:xfrm rot="2776510">
            <a:off x="8325782" y="1001991"/>
            <a:ext cx="1081718" cy="525302"/>
          </a:xfrm>
          <a:custGeom>
            <a:avLst/>
            <a:gdLst>
              <a:gd name="connsiteX0" fmla="*/ 0 w 1081718"/>
              <a:gd name="connsiteY0" fmla="*/ 131326 h 525302"/>
              <a:gd name="connsiteX1" fmla="*/ 417724 w 1081718"/>
              <a:gd name="connsiteY1" fmla="*/ 131326 h 525302"/>
              <a:gd name="connsiteX2" fmla="*/ 819067 w 1081718"/>
              <a:gd name="connsiteY2" fmla="*/ 131326 h 525302"/>
              <a:gd name="connsiteX3" fmla="*/ 819067 w 1081718"/>
              <a:gd name="connsiteY3" fmla="*/ 0 h 525302"/>
              <a:gd name="connsiteX4" fmla="*/ 1081718 w 1081718"/>
              <a:gd name="connsiteY4" fmla="*/ 262651 h 525302"/>
              <a:gd name="connsiteX5" fmla="*/ 819067 w 1081718"/>
              <a:gd name="connsiteY5" fmla="*/ 525302 h 525302"/>
              <a:gd name="connsiteX6" fmla="*/ 819067 w 1081718"/>
              <a:gd name="connsiteY6" fmla="*/ 393977 h 525302"/>
              <a:gd name="connsiteX7" fmla="*/ 401343 w 1081718"/>
              <a:gd name="connsiteY7" fmla="*/ 393977 h 525302"/>
              <a:gd name="connsiteX8" fmla="*/ 0 w 1081718"/>
              <a:gd name="connsiteY8" fmla="*/ 393977 h 525302"/>
              <a:gd name="connsiteX9" fmla="*/ 0 w 1081718"/>
              <a:gd name="connsiteY9" fmla="*/ 131326 h 52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1718" h="525302" extrusionOk="0">
                <a:moveTo>
                  <a:pt x="0" y="131326"/>
                </a:moveTo>
                <a:cubicBezTo>
                  <a:pt x="102129" y="111388"/>
                  <a:pt x="244028" y="148175"/>
                  <a:pt x="417724" y="131326"/>
                </a:cubicBezTo>
                <a:cubicBezTo>
                  <a:pt x="591420" y="114477"/>
                  <a:pt x="704933" y="125548"/>
                  <a:pt x="819067" y="131326"/>
                </a:cubicBezTo>
                <a:cubicBezTo>
                  <a:pt x="816742" y="100432"/>
                  <a:pt x="820018" y="49770"/>
                  <a:pt x="819067" y="0"/>
                </a:cubicBezTo>
                <a:cubicBezTo>
                  <a:pt x="919888" y="78134"/>
                  <a:pt x="981663" y="174120"/>
                  <a:pt x="1081718" y="262651"/>
                </a:cubicBezTo>
                <a:cubicBezTo>
                  <a:pt x="962399" y="373849"/>
                  <a:pt x="934421" y="397211"/>
                  <a:pt x="819067" y="525302"/>
                </a:cubicBezTo>
                <a:cubicBezTo>
                  <a:pt x="813957" y="495681"/>
                  <a:pt x="818147" y="428408"/>
                  <a:pt x="819067" y="393977"/>
                </a:cubicBezTo>
                <a:cubicBezTo>
                  <a:pt x="693618" y="407943"/>
                  <a:pt x="487986" y="380737"/>
                  <a:pt x="401343" y="393977"/>
                </a:cubicBezTo>
                <a:cubicBezTo>
                  <a:pt x="314700" y="407217"/>
                  <a:pt x="138286" y="384424"/>
                  <a:pt x="0" y="393977"/>
                </a:cubicBezTo>
                <a:cubicBezTo>
                  <a:pt x="3877" y="337850"/>
                  <a:pt x="-6891" y="222040"/>
                  <a:pt x="0" y="131326"/>
                </a:cubicBezTo>
                <a:close/>
              </a:path>
            </a:pathLst>
          </a:custGeom>
          <a:noFill/>
          <a:ln w="38100">
            <a:solidFill>
              <a:srgbClr val="C01E24"/>
            </a:solidFill>
            <a:extLst>
              <a:ext uri="{C807C97D-BFC1-408E-A445-0C87EB9F89A2}">
                <ask:lineSketchStyleProps xmlns:ask="http://schemas.microsoft.com/office/drawing/2018/sketchyshapes" sd="853870926">
                  <a:prstGeom prst="rightArrow">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Ορθογώνιο 6">
            <a:extLst>
              <a:ext uri="{FF2B5EF4-FFF2-40B4-BE49-F238E27FC236}">
                <a16:creationId xmlns:a16="http://schemas.microsoft.com/office/drawing/2014/main" id="{426601DE-912F-5E8C-0443-D2DD59DD6D2D}"/>
              </a:ext>
            </a:extLst>
          </p:cNvPr>
          <p:cNvSpPr/>
          <p:nvPr/>
        </p:nvSpPr>
        <p:spPr>
          <a:xfrm>
            <a:off x="8750582" y="1487916"/>
            <a:ext cx="1361084" cy="698260"/>
          </a:xfrm>
          <a:prstGeom prst="rect">
            <a:avLst/>
          </a:prstGeom>
          <a:noFill/>
          <a:ln>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 name="Ορθογώνιο 7">
            <a:extLst>
              <a:ext uri="{FF2B5EF4-FFF2-40B4-BE49-F238E27FC236}">
                <a16:creationId xmlns:a16="http://schemas.microsoft.com/office/drawing/2014/main" id="{64E4386C-9437-4C8B-5CD2-766FC7CF802B}"/>
              </a:ext>
            </a:extLst>
          </p:cNvPr>
          <p:cNvSpPr/>
          <p:nvPr/>
        </p:nvSpPr>
        <p:spPr>
          <a:xfrm>
            <a:off x="10845800" y="-3933"/>
            <a:ext cx="1344941" cy="382305"/>
          </a:xfrm>
          <a:prstGeom prst="rect">
            <a:avLst/>
          </a:prstGeom>
          <a:solidFill>
            <a:srgbClr val="1A7EBA"/>
          </a:solidFill>
        </p:spPr>
        <p:txBody>
          <a:bodyPr vert="horz" lIns="91440" tIns="45720" rIns="91440" bIns="45720" rtlCol="0" anchor="ctr">
            <a:normAutofit/>
          </a:bodyPr>
          <a:lstStyle/>
          <a:p>
            <a:pPr algn="r">
              <a:lnSpc>
                <a:spcPct val="90000"/>
              </a:lnSpc>
              <a:spcBef>
                <a:spcPct val="0"/>
              </a:spcBef>
            </a:pPr>
            <a:r>
              <a:rPr lang="el-GR" altLang="el-GR" dirty="0">
                <a:solidFill>
                  <a:schemeClr val="bg1"/>
                </a:solidFill>
                <a:effectLst>
                  <a:outerShdw blurRad="38100" dist="38100" dir="2700000" algn="tl">
                    <a:srgbClr val="000000">
                      <a:alpha val="43137"/>
                    </a:srgbClr>
                  </a:outerShdw>
                </a:effectLst>
                <a:latin typeface="Abadi Extra Light" panose="020B0204020104020204" pitchFamily="34" charset="0"/>
                <a:ea typeface="+mj-ea"/>
                <a:cs typeface="+mj-cs"/>
              </a:rPr>
              <a:t>Εισαγωγή</a:t>
            </a:r>
            <a:endParaRPr lang="en-US" sz="1500" dirty="0">
              <a:solidFill>
                <a:schemeClr val="bg1"/>
              </a:solidFill>
              <a:effectLst>
                <a:outerShdw blurRad="38100" dist="38100" dir="2700000" algn="tl">
                  <a:srgbClr val="000000">
                    <a:alpha val="43137"/>
                  </a:srgbClr>
                </a:outerShdw>
              </a:effectLst>
              <a:latin typeface="Abadi Extra Light" panose="020B0204020104020204" pitchFamily="34" charset="0"/>
              <a:ea typeface="+mj-ea"/>
              <a:cs typeface="+mj-cs"/>
            </a:endParaRPr>
          </a:p>
        </p:txBody>
      </p:sp>
    </p:spTree>
    <p:extLst>
      <p:ext uri="{BB962C8B-B14F-4D97-AF65-F5344CB8AC3E}">
        <p14:creationId xmlns:p14="http://schemas.microsoft.com/office/powerpoint/2010/main" val="13953139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Εικόνα 9">
            <a:extLst>
              <a:ext uri="{FF2B5EF4-FFF2-40B4-BE49-F238E27FC236}">
                <a16:creationId xmlns:a16="http://schemas.microsoft.com/office/drawing/2014/main" id="{5D3763C2-0B76-C7F0-A1DD-7AEA30830B0A}"/>
              </a:ext>
            </a:extLst>
          </p:cNvPr>
          <p:cNvPicPr>
            <a:picLocks noChangeAspect="1"/>
          </p:cNvPicPr>
          <p:nvPr/>
        </p:nvPicPr>
        <p:blipFill>
          <a:blip r:embed="rId2"/>
          <a:stretch>
            <a:fillRect/>
          </a:stretch>
        </p:blipFill>
        <p:spPr>
          <a:xfrm>
            <a:off x="7327449" y="1633089"/>
            <a:ext cx="3168783" cy="605095"/>
          </a:xfrm>
          <a:prstGeom prst="rect">
            <a:avLst/>
          </a:prstGeom>
        </p:spPr>
      </p:pic>
      <p:sp>
        <p:nvSpPr>
          <p:cNvPr id="2" name="Τίτλος 1">
            <a:extLst>
              <a:ext uri="{FF2B5EF4-FFF2-40B4-BE49-F238E27FC236}">
                <a16:creationId xmlns:a16="http://schemas.microsoft.com/office/drawing/2014/main" id="{9D592C18-175F-69FE-0669-688EF2E6590D}"/>
              </a:ext>
            </a:extLst>
          </p:cNvPr>
          <p:cNvSpPr>
            <a:spLocks noGrp="1"/>
          </p:cNvSpPr>
          <p:nvPr>
            <p:ph type="title"/>
          </p:nvPr>
        </p:nvSpPr>
        <p:spPr/>
        <p:txBody>
          <a:bodyPr/>
          <a:lstStyle/>
          <a:p>
            <a:r>
              <a:rPr lang="el-GR" dirty="0"/>
              <a:t>Δεν χρειάζεται εγγραφή ή σύνδεση</a:t>
            </a:r>
            <a:endParaRPr lang="en-GB" dirty="0"/>
          </a:p>
        </p:txBody>
      </p:sp>
      <p:sp>
        <p:nvSpPr>
          <p:cNvPr id="3" name="Θέση περιεχομένου 2">
            <a:extLst>
              <a:ext uri="{FF2B5EF4-FFF2-40B4-BE49-F238E27FC236}">
                <a16:creationId xmlns:a16="http://schemas.microsoft.com/office/drawing/2014/main" id="{07C79672-2C21-C29A-DBED-1915095E4426}"/>
              </a:ext>
            </a:extLst>
          </p:cNvPr>
          <p:cNvSpPr>
            <a:spLocks noGrp="1"/>
          </p:cNvSpPr>
          <p:nvPr>
            <p:ph idx="1"/>
          </p:nvPr>
        </p:nvSpPr>
        <p:spPr>
          <a:xfrm>
            <a:off x="557998" y="1799999"/>
            <a:ext cx="6540031" cy="4865977"/>
          </a:xfrm>
        </p:spPr>
        <p:txBody>
          <a:bodyPr/>
          <a:lstStyle/>
          <a:p>
            <a:pPr marL="0" indent="0">
              <a:buNone/>
            </a:pPr>
            <a:r>
              <a:rPr lang="el-GR" dirty="0"/>
              <a:t>Δεν υπάρχει ανάγκη για εγγραφή ή σύνδεση στην πλατφόρμα, εκτός αν είστε Εκπαιδευτικός, ο οποίος:</a:t>
            </a:r>
          </a:p>
          <a:p>
            <a:pPr lvl="1"/>
            <a:r>
              <a:rPr lang="el-GR" dirty="0"/>
              <a:t>παρακολουθεί το διαδικτυακό μάθημα κατάρτισης εκπαιδευτικών και επιθυμεί να δει τη γραμμή προόδου ή να λάβει σήμα αναγνώρισης </a:t>
            </a:r>
            <a:r>
              <a:rPr lang="en-US" dirty="0"/>
              <a:t>(badge) </a:t>
            </a:r>
            <a:r>
              <a:rPr lang="el-GR" dirty="0"/>
              <a:t>μετά την ολοκλήρωση κάθε ενότητας.</a:t>
            </a:r>
            <a:endParaRPr lang="en-US" dirty="0"/>
          </a:p>
        </p:txBody>
      </p:sp>
      <p:sp>
        <p:nvSpPr>
          <p:cNvPr id="6" name="Βέλος: Δεξιό 5">
            <a:extLst>
              <a:ext uri="{FF2B5EF4-FFF2-40B4-BE49-F238E27FC236}">
                <a16:creationId xmlns:a16="http://schemas.microsoft.com/office/drawing/2014/main" id="{E073F2A1-95E0-0295-5ADB-4CD214936FB1}"/>
              </a:ext>
            </a:extLst>
          </p:cNvPr>
          <p:cNvSpPr/>
          <p:nvPr/>
        </p:nvSpPr>
        <p:spPr>
          <a:xfrm rot="2776510">
            <a:off x="8325782" y="1001991"/>
            <a:ext cx="1081718" cy="525302"/>
          </a:xfrm>
          <a:custGeom>
            <a:avLst/>
            <a:gdLst>
              <a:gd name="connsiteX0" fmla="*/ 0 w 1081718"/>
              <a:gd name="connsiteY0" fmla="*/ 131326 h 525302"/>
              <a:gd name="connsiteX1" fmla="*/ 417724 w 1081718"/>
              <a:gd name="connsiteY1" fmla="*/ 131326 h 525302"/>
              <a:gd name="connsiteX2" fmla="*/ 819067 w 1081718"/>
              <a:gd name="connsiteY2" fmla="*/ 131326 h 525302"/>
              <a:gd name="connsiteX3" fmla="*/ 819067 w 1081718"/>
              <a:gd name="connsiteY3" fmla="*/ 0 h 525302"/>
              <a:gd name="connsiteX4" fmla="*/ 1081718 w 1081718"/>
              <a:gd name="connsiteY4" fmla="*/ 262651 h 525302"/>
              <a:gd name="connsiteX5" fmla="*/ 819067 w 1081718"/>
              <a:gd name="connsiteY5" fmla="*/ 525302 h 525302"/>
              <a:gd name="connsiteX6" fmla="*/ 819067 w 1081718"/>
              <a:gd name="connsiteY6" fmla="*/ 393977 h 525302"/>
              <a:gd name="connsiteX7" fmla="*/ 401343 w 1081718"/>
              <a:gd name="connsiteY7" fmla="*/ 393977 h 525302"/>
              <a:gd name="connsiteX8" fmla="*/ 0 w 1081718"/>
              <a:gd name="connsiteY8" fmla="*/ 393977 h 525302"/>
              <a:gd name="connsiteX9" fmla="*/ 0 w 1081718"/>
              <a:gd name="connsiteY9" fmla="*/ 131326 h 52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1718" h="525302" extrusionOk="0">
                <a:moveTo>
                  <a:pt x="0" y="131326"/>
                </a:moveTo>
                <a:cubicBezTo>
                  <a:pt x="102129" y="111388"/>
                  <a:pt x="244028" y="148175"/>
                  <a:pt x="417724" y="131326"/>
                </a:cubicBezTo>
                <a:cubicBezTo>
                  <a:pt x="591420" y="114477"/>
                  <a:pt x="704933" y="125548"/>
                  <a:pt x="819067" y="131326"/>
                </a:cubicBezTo>
                <a:cubicBezTo>
                  <a:pt x="816742" y="100432"/>
                  <a:pt x="820018" y="49770"/>
                  <a:pt x="819067" y="0"/>
                </a:cubicBezTo>
                <a:cubicBezTo>
                  <a:pt x="919888" y="78134"/>
                  <a:pt x="981663" y="174120"/>
                  <a:pt x="1081718" y="262651"/>
                </a:cubicBezTo>
                <a:cubicBezTo>
                  <a:pt x="962399" y="373849"/>
                  <a:pt x="934421" y="397211"/>
                  <a:pt x="819067" y="525302"/>
                </a:cubicBezTo>
                <a:cubicBezTo>
                  <a:pt x="813957" y="495681"/>
                  <a:pt x="818147" y="428408"/>
                  <a:pt x="819067" y="393977"/>
                </a:cubicBezTo>
                <a:cubicBezTo>
                  <a:pt x="693618" y="407943"/>
                  <a:pt x="487986" y="380737"/>
                  <a:pt x="401343" y="393977"/>
                </a:cubicBezTo>
                <a:cubicBezTo>
                  <a:pt x="314700" y="407217"/>
                  <a:pt x="138286" y="384424"/>
                  <a:pt x="0" y="393977"/>
                </a:cubicBezTo>
                <a:cubicBezTo>
                  <a:pt x="3877" y="337850"/>
                  <a:pt x="-6891" y="222040"/>
                  <a:pt x="0" y="131326"/>
                </a:cubicBezTo>
                <a:close/>
              </a:path>
            </a:pathLst>
          </a:custGeom>
          <a:noFill/>
          <a:ln w="38100">
            <a:solidFill>
              <a:srgbClr val="C01E24"/>
            </a:solidFill>
            <a:extLst>
              <a:ext uri="{C807C97D-BFC1-408E-A445-0C87EB9F89A2}">
                <ask:lineSketchStyleProps xmlns:ask="http://schemas.microsoft.com/office/drawing/2018/sketchyshapes" sd="853870926">
                  <a:prstGeom prst="rightArrow">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Ορθογώνιο 6">
            <a:extLst>
              <a:ext uri="{FF2B5EF4-FFF2-40B4-BE49-F238E27FC236}">
                <a16:creationId xmlns:a16="http://schemas.microsoft.com/office/drawing/2014/main" id="{426601DE-912F-5E8C-0443-D2DD59DD6D2D}"/>
              </a:ext>
            </a:extLst>
          </p:cNvPr>
          <p:cNvSpPr/>
          <p:nvPr/>
        </p:nvSpPr>
        <p:spPr>
          <a:xfrm>
            <a:off x="8750582" y="1685096"/>
            <a:ext cx="1573900" cy="501080"/>
          </a:xfrm>
          <a:prstGeom prst="rect">
            <a:avLst/>
          </a:prstGeom>
          <a:noFill/>
          <a:ln>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5" name="Ορθογώνιο 7">
            <a:extLst>
              <a:ext uri="{FF2B5EF4-FFF2-40B4-BE49-F238E27FC236}">
                <a16:creationId xmlns:a16="http://schemas.microsoft.com/office/drawing/2014/main" id="{0018E0C5-77BE-33C2-2D5B-D21ECFEA67FA}"/>
              </a:ext>
            </a:extLst>
          </p:cNvPr>
          <p:cNvSpPr/>
          <p:nvPr/>
        </p:nvSpPr>
        <p:spPr>
          <a:xfrm>
            <a:off x="10845800" y="-3933"/>
            <a:ext cx="1344941" cy="382305"/>
          </a:xfrm>
          <a:prstGeom prst="rect">
            <a:avLst/>
          </a:prstGeom>
          <a:solidFill>
            <a:srgbClr val="1A7EBA"/>
          </a:solidFill>
        </p:spPr>
        <p:txBody>
          <a:bodyPr vert="horz" lIns="91440" tIns="45720" rIns="91440" bIns="45720" rtlCol="0" anchor="ctr">
            <a:normAutofit/>
          </a:bodyPr>
          <a:lstStyle/>
          <a:p>
            <a:pPr algn="r">
              <a:lnSpc>
                <a:spcPct val="90000"/>
              </a:lnSpc>
              <a:spcBef>
                <a:spcPct val="0"/>
              </a:spcBef>
            </a:pPr>
            <a:r>
              <a:rPr lang="el-GR" altLang="el-GR" dirty="0">
                <a:solidFill>
                  <a:schemeClr val="bg1"/>
                </a:solidFill>
                <a:effectLst>
                  <a:outerShdw blurRad="38100" dist="38100" dir="2700000" algn="tl">
                    <a:srgbClr val="000000">
                      <a:alpha val="43137"/>
                    </a:srgbClr>
                  </a:outerShdw>
                </a:effectLst>
                <a:latin typeface="Abadi Extra Light" panose="020B0204020104020204" pitchFamily="34" charset="0"/>
                <a:ea typeface="+mj-ea"/>
                <a:cs typeface="+mj-cs"/>
              </a:rPr>
              <a:t>Εισαγωγή</a:t>
            </a:r>
            <a:endParaRPr lang="en-US" sz="1500" dirty="0">
              <a:solidFill>
                <a:schemeClr val="bg1"/>
              </a:solidFill>
              <a:effectLst>
                <a:outerShdw blurRad="38100" dist="38100" dir="2700000" algn="tl">
                  <a:srgbClr val="000000">
                    <a:alpha val="43137"/>
                  </a:srgbClr>
                </a:outerShdw>
              </a:effectLst>
              <a:latin typeface="Abadi Extra Light" panose="020B0204020104020204" pitchFamily="34" charset="0"/>
              <a:ea typeface="+mj-ea"/>
              <a:cs typeface="+mj-cs"/>
            </a:endParaRPr>
          </a:p>
        </p:txBody>
      </p:sp>
    </p:spTree>
    <p:extLst>
      <p:ext uri="{BB962C8B-B14F-4D97-AF65-F5344CB8AC3E}">
        <p14:creationId xmlns:p14="http://schemas.microsoft.com/office/powerpoint/2010/main" val="40104280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Εικόνα 7">
            <a:extLst>
              <a:ext uri="{FF2B5EF4-FFF2-40B4-BE49-F238E27FC236}">
                <a16:creationId xmlns:a16="http://schemas.microsoft.com/office/drawing/2014/main" id="{CAC376EB-CE7B-D93D-908F-55BFB4651848}"/>
              </a:ext>
            </a:extLst>
          </p:cNvPr>
          <p:cNvPicPr>
            <a:picLocks noChangeAspect="1"/>
          </p:cNvPicPr>
          <p:nvPr/>
        </p:nvPicPr>
        <p:blipFill>
          <a:blip r:embed="rId2"/>
          <a:stretch>
            <a:fillRect/>
          </a:stretch>
        </p:blipFill>
        <p:spPr>
          <a:xfrm>
            <a:off x="5224329" y="882971"/>
            <a:ext cx="3168783" cy="605095"/>
          </a:xfrm>
          <a:prstGeom prst="rect">
            <a:avLst/>
          </a:prstGeom>
        </p:spPr>
      </p:pic>
      <p:pic>
        <p:nvPicPr>
          <p:cNvPr id="4" name="Εικόνα 3">
            <a:extLst>
              <a:ext uri="{FF2B5EF4-FFF2-40B4-BE49-F238E27FC236}">
                <a16:creationId xmlns:a16="http://schemas.microsoft.com/office/drawing/2014/main" id="{0AA8EC87-6EE1-831E-DDB9-4313F5854906}"/>
              </a:ext>
            </a:extLst>
          </p:cNvPr>
          <p:cNvPicPr>
            <a:picLocks noChangeAspect="1"/>
          </p:cNvPicPr>
          <p:nvPr/>
        </p:nvPicPr>
        <p:blipFill>
          <a:blip r:embed="rId3"/>
          <a:stretch>
            <a:fillRect/>
          </a:stretch>
        </p:blipFill>
        <p:spPr>
          <a:xfrm>
            <a:off x="6194633" y="1598884"/>
            <a:ext cx="6017539" cy="2957116"/>
          </a:xfrm>
          <a:prstGeom prst="rect">
            <a:avLst/>
          </a:prstGeom>
          <a:ln>
            <a:noFill/>
          </a:ln>
          <a:effectLst>
            <a:outerShdw blurRad="190500" algn="tl" rotWithShape="0">
              <a:srgbClr val="000000">
                <a:alpha val="70000"/>
              </a:srgbClr>
            </a:outerShdw>
          </a:effectLst>
        </p:spPr>
      </p:pic>
      <p:sp>
        <p:nvSpPr>
          <p:cNvPr id="2" name="Τίτλος 1">
            <a:extLst>
              <a:ext uri="{FF2B5EF4-FFF2-40B4-BE49-F238E27FC236}">
                <a16:creationId xmlns:a16="http://schemas.microsoft.com/office/drawing/2014/main" id="{4CC82460-143A-51A7-5979-80DAFCBF671F}"/>
              </a:ext>
            </a:extLst>
          </p:cNvPr>
          <p:cNvSpPr>
            <a:spLocks noGrp="1"/>
          </p:cNvSpPr>
          <p:nvPr>
            <p:ph type="title"/>
          </p:nvPr>
        </p:nvSpPr>
        <p:spPr/>
        <p:txBody>
          <a:bodyPr/>
          <a:lstStyle/>
          <a:p>
            <a:r>
              <a:rPr lang="el-GR" dirty="0"/>
              <a:t>Πώς γίνεται η εγγραφή</a:t>
            </a:r>
          </a:p>
        </p:txBody>
      </p:sp>
      <p:sp>
        <p:nvSpPr>
          <p:cNvPr id="14" name="Βέλος: Δεξιό 13">
            <a:extLst>
              <a:ext uri="{FF2B5EF4-FFF2-40B4-BE49-F238E27FC236}">
                <a16:creationId xmlns:a16="http://schemas.microsoft.com/office/drawing/2014/main" id="{7711ADBE-A1B1-C203-056F-7FDDE26E3D27}"/>
              </a:ext>
            </a:extLst>
          </p:cNvPr>
          <p:cNvSpPr/>
          <p:nvPr/>
        </p:nvSpPr>
        <p:spPr>
          <a:xfrm rot="1669332">
            <a:off x="6394112" y="399638"/>
            <a:ext cx="1081718" cy="525302"/>
          </a:xfrm>
          <a:custGeom>
            <a:avLst/>
            <a:gdLst>
              <a:gd name="connsiteX0" fmla="*/ 0 w 1081718"/>
              <a:gd name="connsiteY0" fmla="*/ 131326 h 525302"/>
              <a:gd name="connsiteX1" fmla="*/ 417724 w 1081718"/>
              <a:gd name="connsiteY1" fmla="*/ 131326 h 525302"/>
              <a:gd name="connsiteX2" fmla="*/ 819067 w 1081718"/>
              <a:gd name="connsiteY2" fmla="*/ 131326 h 525302"/>
              <a:gd name="connsiteX3" fmla="*/ 819067 w 1081718"/>
              <a:gd name="connsiteY3" fmla="*/ 0 h 525302"/>
              <a:gd name="connsiteX4" fmla="*/ 1081718 w 1081718"/>
              <a:gd name="connsiteY4" fmla="*/ 262651 h 525302"/>
              <a:gd name="connsiteX5" fmla="*/ 819067 w 1081718"/>
              <a:gd name="connsiteY5" fmla="*/ 525302 h 525302"/>
              <a:gd name="connsiteX6" fmla="*/ 819067 w 1081718"/>
              <a:gd name="connsiteY6" fmla="*/ 393977 h 525302"/>
              <a:gd name="connsiteX7" fmla="*/ 401343 w 1081718"/>
              <a:gd name="connsiteY7" fmla="*/ 393977 h 525302"/>
              <a:gd name="connsiteX8" fmla="*/ 0 w 1081718"/>
              <a:gd name="connsiteY8" fmla="*/ 393977 h 525302"/>
              <a:gd name="connsiteX9" fmla="*/ 0 w 1081718"/>
              <a:gd name="connsiteY9" fmla="*/ 131326 h 52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1718" h="525302" extrusionOk="0">
                <a:moveTo>
                  <a:pt x="0" y="131326"/>
                </a:moveTo>
                <a:cubicBezTo>
                  <a:pt x="102129" y="111388"/>
                  <a:pt x="244028" y="148175"/>
                  <a:pt x="417724" y="131326"/>
                </a:cubicBezTo>
                <a:cubicBezTo>
                  <a:pt x="591420" y="114477"/>
                  <a:pt x="704933" y="125548"/>
                  <a:pt x="819067" y="131326"/>
                </a:cubicBezTo>
                <a:cubicBezTo>
                  <a:pt x="816742" y="100432"/>
                  <a:pt x="820018" y="49770"/>
                  <a:pt x="819067" y="0"/>
                </a:cubicBezTo>
                <a:cubicBezTo>
                  <a:pt x="919888" y="78134"/>
                  <a:pt x="981663" y="174120"/>
                  <a:pt x="1081718" y="262651"/>
                </a:cubicBezTo>
                <a:cubicBezTo>
                  <a:pt x="962399" y="373849"/>
                  <a:pt x="934421" y="397211"/>
                  <a:pt x="819067" y="525302"/>
                </a:cubicBezTo>
                <a:cubicBezTo>
                  <a:pt x="813957" y="495681"/>
                  <a:pt x="818147" y="428408"/>
                  <a:pt x="819067" y="393977"/>
                </a:cubicBezTo>
                <a:cubicBezTo>
                  <a:pt x="693618" y="407943"/>
                  <a:pt x="487986" y="380737"/>
                  <a:pt x="401343" y="393977"/>
                </a:cubicBezTo>
                <a:cubicBezTo>
                  <a:pt x="314700" y="407217"/>
                  <a:pt x="138286" y="384424"/>
                  <a:pt x="0" y="393977"/>
                </a:cubicBezTo>
                <a:cubicBezTo>
                  <a:pt x="3877" y="337850"/>
                  <a:pt x="-6891" y="222040"/>
                  <a:pt x="0" y="131326"/>
                </a:cubicBezTo>
                <a:close/>
              </a:path>
            </a:pathLst>
          </a:custGeom>
          <a:noFill/>
          <a:ln w="38100">
            <a:solidFill>
              <a:srgbClr val="C01E24"/>
            </a:solidFill>
            <a:extLst>
              <a:ext uri="{C807C97D-BFC1-408E-A445-0C87EB9F89A2}">
                <ask:lineSketchStyleProps xmlns:ask="http://schemas.microsoft.com/office/drawing/2018/sketchyshapes" sd="853870926">
                  <a:prstGeom prst="rightArrow">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Βέλος: Δεξιό 14">
            <a:extLst>
              <a:ext uri="{FF2B5EF4-FFF2-40B4-BE49-F238E27FC236}">
                <a16:creationId xmlns:a16="http://schemas.microsoft.com/office/drawing/2014/main" id="{675360E3-76BF-E7B2-57B6-1369A087682E}"/>
              </a:ext>
            </a:extLst>
          </p:cNvPr>
          <p:cNvSpPr/>
          <p:nvPr/>
        </p:nvSpPr>
        <p:spPr>
          <a:xfrm rot="10800000">
            <a:off x="6096000" y="5123820"/>
            <a:ext cx="1081718" cy="525302"/>
          </a:xfrm>
          <a:custGeom>
            <a:avLst/>
            <a:gdLst>
              <a:gd name="connsiteX0" fmla="*/ 0 w 1081718"/>
              <a:gd name="connsiteY0" fmla="*/ 131326 h 525302"/>
              <a:gd name="connsiteX1" fmla="*/ 417724 w 1081718"/>
              <a:gd name="connsiteY1" fmla="*/ 131326 h 525302"/>
              <a:gd name="connsiteX2" fmla="*/ 819067 w 1081718"/>
              <a:gd name="connsiteY2" fmla="*/ 131326 h 525302"/>
              <a:gd name="connsiteX3" fmla="*/ 819067 w 1081718"/>
              <a:gd name="connsiteY3" fmla="*/ 0 h 525302"/>
              <a:gd name="connsiteX4" fmla="*/ 1081718 w 1081718"/>
              <a:gd name="connsiteY4" fmla="*/ 262651 h 525302"/>
              <a:gd name="connsiteX5" fmla="*/ 819067 w 1081718"/>
              <a:gd name="connsiteY5" fmla="*/ 525302 h 525302"/>
              <a:gd name="connsiteX6" fmla="*/ 819067 w 1081718"/>
              <a:gd name="connsiteY6" fmla="*/ 393977 h 525302"/>
              <a:gd name="connsiteX7" fmla="*/ 401343 w 1081718"/>
              <a:gd name="connsiteY7" fmla="*/ 393977 h 525302"/>
              <a:gd name="connsiteX8" fmla="*/ 0 w 1081718"/>
              <a:gd name="connsiteY8" fmla="*/ 393977 h 525302"/>
              <a:gd name="connsiteX9" fmla="*/ 0 w 1081718"/>
              <a:gd name="connsiteY9" fmla="*/ 131326 h 52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1718" h="525302" extrusionOk="0">
                <a:moveTo>
                  <a:pt x="0" y="131326"/>
                </a:moveTo>
                <a:cubicBezTo>
                  <a:pt x="102129" y="111388"/>
                  <a:pt x="244028" y="148175"/>
                  <a:pt x="417724" y="131326"/>
                </a:cubicBezTo>
                <a:cubicBezTo>
                  <a:pt x="591420" y="114477"/>
                  <a:pt x="704933" y="125548"/>
                  <a:pt x="819067" y="131326"/>
                </a:cubicBezTo>
                <a:cubicBezTo>
                  <a:pt x="816742" y="100432"/>
                  <a:pt x="820018" y="49770"/>
                  <a:pt x="819067" y="0"/>
                </a:cubicBezTo>
                <a:cubicBezTo>
                  <a:pt x="919888" y="78134"/>
                  <a:pt x="981663" y="174120"/>
                  <a:pt x="1081718" y="262651"/>
                </a:cubicBezTo>
                <a:cubicBezTo>
                  <a:pt x="962399" y="373849"/>
                  <a:pt x="934421" y="397211"/>
                  <a:pt x="819067" y="525302"/>
                </a:cubicBezTo>
                <a:cubicBezTo>
                  <a:pt x="813957" y="495681"/>
                  <a:pt x="818147" y="428408"/>
                  <a:pt x="819067" y="393977"/>
                </a:cubicBezTo>
                <a:cubicBezTo>
                  <a:pt x="693618" y="407943"/>
                  <a:pt x="487986" y="380737"/>
                  <a:pt x="401343" y="393977"/>
                </a:cubicBezTo>
                <a:cubicBezTo>
                  <a:pt x="314700" y="407217"/>
                  <a:pt x="138286" y="384424"/>
                  <a:pt x="0" y="393977"/>
                </a:cubicBezTo>
                <a:cubicBezTo>
                  <a:pt x="3877" y="337850"/>
                  <a:pt x="-6891" y="222040"/>
                  <a:pt x="0" y="131326"/>
                </a:cubicBezTo>
                <a:close/>
              </a:path>
            </a:pathLst>
          </a:custGeom>
          <a:noFill/>
          <a:ln w="38100">
            <a:solidFill>
              <a:srgbClr val="C01E24"/>
            </a:solidFill>
            <a:extLst>
              <a:ext uri="{C807C97D-BFC1-408E-A445-0C87EB9F89A2}">
                <ask:lineSketchStyleProps xmlns:ask="http://schemas.microsoft.com/office/drawing/2018/sketchyshapes" sd="853870926">
                  <a:prstGeom prst="rightArrow">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Βέλος: Δεξιό 15">
            <a:extLst>
              <a:ext uri="{FF2B5EF4-FFF2-40B4-BE49-F238E27FC236}">
                <a16:creationId xmlns:a16="http://schemas.microsoft.com/office/drawing/2014/main" id="{826C6429-61F6-72F1-DC41-5261B513F37D}"/>
              </a:ext>
            </a:extLst>
          </p:cNvPr>
          <p:cNvSpPr/>
          <p:nvPr/>
        </p:nvSpPr>
        <p:spPr>
          <a:xfrm rot="2776510">
            <a:off x="10607972" y="3478805"/>
            <a:ext cx="1081718" cy="525302"/>
          </a:xfrm>
          <a:custGeom>
            <a:avLst/>
            <a:gdLst>
              <a:gd name="connsiteX0" fmla="*/ 0 w 1081718"/>
              <a:gd name="connsiteY0" fmla="*/ 131326 h 525302"/>
              <a:gd name="connsiteX1" fmla="*/ 417724 w 1081718"/>
              <a:gd name="connsiteY1" fmla="*/ 131326 h 525302"/>
              <a:gd name="connsiteX2" fmla="*/ 819067 w 1081718"/>
              <a:gd name="connsiteY2" fmla="*/ 131326 h 525302"/>
              <a:gd name="connsiteX3" fmla="*/ 819067 w 1081718"/>
              <a:gd name="connsiteY3" fmla="*/ 0 h 525302"/>
              <a:gd name="connsiteX4" fmla="*/ 1081718 w 1081718"/>
              <a:gd name="connsiteY4" fmla="*/ 262651 h 525302"/>
              <a:gd name="connsiteX5" fmla="*/ 819067 w 1081718"/>
              <a:gd name="connsiteY5" fmla="*/ 525302 h 525302"/>
              <a:gd name="connsiteX6" fmla="*/ 819067 w 1081718"/>
              <a:gd name="connsiteY6" fmla="*/ 393977 h 525302"/>
              <a:gd name="connsiteX7" fmla="*/ 401343 w 1081718"/>
              <a:gd name="connsiteY7" fmla="*/ 393977 h 525302"/>
              <a:gd name="connsiteX8" fmla="*/ 0 w 1081718"/>
              <a:gd name="connsiteY8" fmla="*/ 393977 h 525302"/>
              <a:gd name="connsiteX9" fmla="*/ 0 w 1081718"/>
              <a:gd name="connsiteY9" fmla="*/ 131326 h 52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1718" h="525302" extrusionOk="0">
                <a:moveTo>
                  <a:pt x="0" y="131326"/>
                </a:moveTo>
                <a:cubicBezTo>
                  <a:pt x="102129" y="111388"/>
                  <a:pt x="244028" y="148175"/>
                  <a:pt x="417724" y="131326"/>
                </a:cubicBezTo>
                <a:cubicBezTo>
                  <a:pt x="591420" y="114477"/>
                  <a:pt x="704933" y="125548"/>
                  <a:pt x="819067" y="131326"/>
                </a:cubicBezTo>
                <a:cubicBezTo>
                  <a:pt x="816742" y="100432"/>
                  <a:pt x="820018" y="49770"/>
                  <a:pt x="819067" y="0"/>
                </a:cubicBezTo>
                <a:cubicBezTo>
                  <a:pt x="919888" y="78134"/>
                  <a:pt x="981663" y="174120"/>
                  <a:pt x="1081718" y="262651"/>
                </a:cubicBezTo>
                <a:cubicBezTo>
                  <a:pt x="962399" y="373849"/>
                  <a:pt x="934421" y="397211"/>
                  <a:pt x="819067" y="525302"/>
                </a:cubicBezTo>
                <a:cubicBezTo>
                  <a:pt x="813957" y="495681"/>
                  <a:pt x="818147" y="428408"/>
                  <a:pt x="819067" y="393977"/>
                </a:cubicBezTo>
                <a:cubicBezTo>
                  <a:pt x="693618" y="407943"/>
                  <a:pt x="487986" y="380737"/>
                  <a:pt x="401343" y="393977"/>
                </a:cubicBezTo>
                <a:cubicBezTo>
                  <a:pt x="314700" y="407217"/>
                  <a:pt x="138286" y="384424"/>
                  <a:pt x="0" y="393977"/>
                </a:cubicBezTo>
                <a:cubicBezTo>
                  <a:pt x="3877" y="337850"/>
                  <a:pt x="-6891" y="222040"/>
                  <a:pt x="0" y="131326"/>
                </a:cubicBezTo>
                <a:close/>
              </a:path>
            </a:pathLst>
          </a:custGeom>
          <a:noFill/>
          <a:ln w="38100">
            <a:solidFill>
              <a:srgbClr val="C01E24"/>
            </a:solidFill>
            <a:extLst>
              <a:ext uri="{C807C97D-BFC1-408E-A445-0C87EB9F89A2}">
                <ask:lineSketchStyleProps xmlns:ask="http://schemas.microsoft.com/office/drawing/2018/sketchyshapes" sd="853870926">
                  <a:prstGeom prst="rightArrow">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7305FE11-BB67-6B07-682E-5FEAA20196AA}"/>
              </a:ext>
            </a:extLst>
          </p:cNvPr>
          <p:cNvSpPr txBox="1"/>
          <p:nvPr/>
        </p:nvSpPr>
        <p:spPr>
          <a:xfrm>
            <a:off x="558000" y="1708882"/>
            <a:ext cx="3341428" cy="400110"/>
          </a:xfrm>
          <a:prstGeom prst="rect">
            <a:avLst/>
          </a:prstGeom>
        </p:spPr>
        <p:txBody>
          <a:bodyPr wrap="none" rtlCol="0">
            <a:spAutoFit/>
          </a:bodyPr>
          <a:lstStyle/>
          <a:p>
            <a:pPr algn="l"/>
            <a:r>
              <a:rPr lang="el-GR" sz="2000" dirty="0"/>
              <a:t>Ακολουθήστε τα εξής βήματα:</a:t>
            </a:r>
          </a:p>
        </p:txBody>
      </p:sp>
      <p:sp>
        <p:nvSpPr>
          <p:cNvPr id="18" name="TextBox 17">
            <a:extLst>
              <a:ext uri="{FF2B5EF4-FFF2-40B4-BE49-F238E27FC236}">
                <a16:creationId xmlns:a16="http://schemas.microsoft.com/office/drawing/2014/main" id="{80E4F2E6-AD7D-F1F5-2435-11C93D800F92}"/>
              </a:ext>
            </a:extLst>
          </p:cNvPr>
          <p:cNvSpPr txBox="1"/>
          <p:nvPr/>
        </p:nvSpPr>
        <p:spPr>
          <a:xfrm>
            <a:off x="5684511" y="108774"/>
            <a:ext cx="649537" cy="584775"/>
          </a:xfrm>
          <a:prstGeom prst="rect">
            <a:avLst/>
          </a:prstGeom>
        </p:spPr>
        <p:txBody>
          <a:bodyPr wrap="none" rtlCol="0">
            <a:spAutoFit/>
          </a:bodyPr>
          <a:lstStyle/>
          <a:p>
            <a:pPr algn="l"/>
            <a:r>
              <a:rPr lang="en-US" sz="3200" b="1" dirty="0">
                <a:solidFill>
                  <a:srgbClr val="C00000"/>
                </a:solidFill>
              </a:rPr>
              <a:t>(1)</a:t>
            </a:r>
            <a:endParaRPr lang="el-GR" sz="3200" b="1" dirty="0" err="1">
              <a:solidFill>
                <a:srgbClr val="C00000"/>
              </a:solidFill>
            </a:endParaRPr>
          </a:p>
        </p:txBody>
      </p:sp>
      <p:sp>
        <p:nvSpPr>
          <p:cNvPr id="19" name="TextBox 18">
            <a:extLst>
              <a:ext uri="{FF2B5EF4-FFF2-40B4-BE49-F238E27FC236}">
                <a16:creationId xmlns:a16="http://schemas.microsoft.com/office/drawing/2014/main" id="{7E6A173A-8940-0E33-78E0-0CCBA5F7F0B2}"/>
              </a:ext>
            </a:extLst>
          </p:cNvPr>
          <p:cNvSpPr txBox="1"/>
          <p:nvPr/>
        </p:nvSpPr>
        <p:spPr>
          <a:xfrm>
            <a:off x="7211125" y="5094083"/>
            <a:ext cx="649537" cy="584775"/>
          </a:xfrm>
          <a:prstGeom prst="rect">
            <a:avLst/>
          </a:prstGeom>
        </p:spPr>
        <p:txBody>
          <a:bodyPr wrap="none" rtlCol="0">
            <a:spAutoFit/>
          </a:bodyPr>
          <a:lstStyle/>
          <a:p>
            <a:pPr algn="l"/>
            <a:r>
              <a:rPr lang="en-US" sz="3200" b="1" dirty="0">
                <a:solidFill>
                  <a:srgbClr val="C00000"/>
                </a:solidFill>
              </a:rPr>
              <a:t>(3)</a:t>
            </a:r>
            <a:endParaRPr lang="el-GR" sz="3200" b="1" dirty="0" err="1">
              <a:solidFill>
                <a:srgbClr val="C00000"/>
              </a:solidFill>
            </a:endParaRPr>
          </a:p>
        </p:txBody>
      </p:sp>
      <p:sp>
        <p:nvSpPr>
          <p:cNvPr id="20" name="TextBox 19">
            <a:extLst>
              <a:ext uri="{FF2B5EF4-FFF2-40B4-BE49-F238E27FC236}">
                <a16:creationId xmlns:a16="http://schemas.microsoft.com/office/drawing/2014/main" id="{8CB66969-E7B7-7305-DDB7-A8F023902FD9}"/>
              </a:ext>
            </a:extLst>
          </p:cNvPr>
          <p:cNvSpPr txBox="1"/>
          <p:nvPr/>
        </p:nvSpPr>
        <p:spPr>
          <a:xfrm>
            <a:off x="9935645" y="2825290"/>
            <a:ext cx="649537" cy="584775"/>
          </a:xfrm>
          <a:prstGeom prst="rect">
            <a:avLst/>
          </a:prstGeom>
        </p:spPr>
        <p:txBody>
          <a:bodyPr wrap="none" rtlCol="0">
            <a:spAutoFit/>
          </a:bodyPr>
          <a:lstStyle/>
          <a:p>
            <a:pPr algn="l"/>
            <a:r>
              <a:rPr lang="en-US" sz="3200" b="1" dirty="0">
                <a:solidFill>
                  <a:srgbClr val="C00000"/>
                </a:solidFill>
              </a:rPr>
              <a:t>(2)</a:t>
            </a:r>
            <a:endParaRPr lang="el-GR" sz="3200" b="1" dirty="0" err="1">
              <a:solidFill>
                <a:srgbClr val="C00000"/>
              </a:solidFill>
            </a:endParaRPr>
          </a:p>
        </p:txBody>
      </p:sp>
      <p:pic>
        <p:nvPicPr>
          <p:cNvPr id="7" name="Εικόνα 6">
            <a:extLst>
              <a:ext uri="{FF2B5EF4-FFF2-40B4-BE49-F238E27FC236}">
                <a16:creationId xmlns:a16="http://schemas.microsoft.com/office/drawing/2014/main" id="{E307474A-8167-8958-93B6-527846CF7DE4}"/>
              </a:ext>
            </a:extLst>
          </p:cNvPr>
          <p:cNvPicPr>
            <a:picLocks noChangeAspect="1"/>
          </p:cNvPicPr>
          <p:nvPr/>
        </p:nvPicPr>
        <p:blipFill>
          <a:blip r:embed="rId4"/>
          <a:stretch>
            <a:fillRect/>
          </a:stretch>
        </p:blipFill>
        <p:spPr>
          <a:xfrm>
            <a:off x="558000" y="2330627"/>
            <a:ext cx="5019891" cy="396646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181820583"/>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wrap="square" rtlCol="0">
        <a:spAutoFit/>
      </a:bodyPr>
      <a:lstStyle>
        <a:defPPr algn="l">
          <a:defRPr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FEF3466DE4BB014F91F3181A8421C90C" ma:contentTypeVersion="11" ma:contentTypeDescription="Ein neues Dokument erstellen." ma:contentTypeScope="" ma:versionID="d411799645efc202998fb95bbd2b2b1b">
  <xsd:schema xmlns:xsd="http://www.w3.org/2001/XMLSchema" xmlns:xs="http://www.w3.org/2001/XMLSchema" xmlns:p="http://schemas.microsoft.com/office/2006/metadata/properties" xmlns:ns3="f31421c9-628b-4b4d-907b-e4fb7eb6347f" targetNamespace="http://schemas.microsoft.com/office/2006/metadata/properties" ma:root="true" ma:fieldsID="3a6d949ea3435310d1d50635f6976d2c" ns3:_="">
    <xsd:import namespace="f31421c9-628b-4b4d-907b-e4fb7eb6347f"/>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ServiceAutoKeyPoints" minOccurs="0"/>
                <xsd:element ref="ns3:MediaServiceKeyPoints" minOccurs="0"/>
                <xsd:element ref="ns3:MediaLengthInSecond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31421c9-628b-4b4d-907b-e4fb7eb6347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170845C-646F-42C1-997A-D57C1D5965C8}">
  <ds:schemaRefs>
    <ds:schemaRef ds:uri="f31421c9-628b-4b4d-907b-e4fb7eb6347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C5AEE793-A0EF-41FA-9F12-199A41A7F8B1}">
  <ds:schemaRefs>
    <ds:schemaRef ds:uri="f31421c9-628b-4b4d-907b-e4fb7eb6347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3DA6455-F80E-4111-A185-1AD64E17F4C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3650</TotalTime>
  <Words>2350</Words>
  <Application>Microsoft Office PowerPoint</Application>
  <PresentationFormat>Ευρεία οθόνη</PresentationFormat>
  <Paragraphs>229</Paragraphs>
  <Slides>52</Slides>
  <Notes>4</Notes>
  <HiddenSlides>0</HiddenSlides>
  <MMClips>0</MMClips>
  <ScaleCrop>false</ScaleCrop>
  <HeadingPairs>
    <vt:vector size="6" baseType="variant">
      <vt:variant>
        <vt:lpstr>Γραμματοσειρές που χρησιμοποιούνται</vt:lpstr>
      </vt:variant>
      <vt:variant>
        <vt:i4>8</vt:i4>
      </vt:variant>
      <vt:variant>
        <vt:lpstr>Θέμα</vt:lpstr>
      </vt:variant>
      <vt:variant>
        <vt:i4>1</vt:i4>
      </vt:variant>
      <vt:variant>
        <vt:lpstr>Τίτλοι διαφανειών</vt:lpstr>
      </vt:variant>
      <vt:variant>
        <vt:i4>52</vt:i4>
      </vt:variant>
    </vt:vector>
  </HeadingPairs>
  <TitlesOfParts>
    <vt:vector size="61" baseType="lpstr">
      <vt:lpstr>Abadi Extra Light</vt:lpstr>
      <vt:lpstr>Arial</vt:lpstr>
      <vt:lpstr>Calibri</vt:lpstr>
      <vt:lpstr>Calibri Light</vt:lpstr>
      <vt:lpstr>Gill Sans Nova</vt:lpstr>
      <vt:lpstr>Impact</vt:lpstr>
      <vt:lpstr>Open Sans</vt:lpstr>
      <vt:lpstr>Wingdings</vt:lpstr>
      <vt:lpstr>Θέμα του Office</vt:lpstr>
      <vt:lpstr>Παρουσίαση του PowerPoint</vt:lpstr>
      <vt:lpstr>Παρουσίαση του PowerPoint</vt:lpstr>
      <vt:lpstr>Στόχοι</vt:lpstr>
      <vt:lpstr>Τι είναι η η-πλατφόρμα European Heart </vt:lpstr>
      <vt:lpstr>Ο σύνδεσμος</vt:lpstr>
      <vt:lpstr>Η δομή της </vt:lpstr>
      <vt:lpstr>Επιλογή της γλώσσας</vt:lpstr>
      <vt:lpstr>Δεν χρειάζεται εγγραφή ή σύνδεση</vt:lpstr>
      <vt:lpstr>Πώς γίνεται η εγγραφή</vt:lpstr>
      <vt:lpstr>Ανοικτές Άδειες</vt:lpstr>
      <vt:lpstr>Διαμοιρασμός του συνδέσμου μέσω των Κοινωνικών Δικτύων</vt:lpstr>
      <vt:lpstr>Το Υλικό του έργου European Heart</vt:lpstr>
      <vt:lpstr>1 Οδηγός για Εκπαιδευτικούς </vt:lpstr>
      <vt:lpstr>Οδηγός για Εκπαιδευτικούς</vt:lpstr>
      <vt:lpstr>Διαδικτυακό μάθημα για Εκπαιδευτικούς</vt:lpstr>
      <vt:lpstr>Διαδικτυακό μάθημα για Εκπαιδευτικούς</vt:lpstr>
      <vt:lpstr>Διαδικτυακό μάθημα για Εκπαιδευτικούς</vt:lpstr>
      <vt:lpstr>Διαδικτυακό μάθημα για Εκπαιδευτικούς</vt:lpstr>
      <vt:lpstr>Διαδικτυακό μάθημα για Εκπαιδευτικούς</vt:lpstr>
      <vt:lpstr>2 Ανάγκες και στρατηγικές - εργαλειοθήκη </vt:lpstr>
      <vt:lpstr>Ανάγκες και στρατηγικές - εργαλειοθήκη </vt:lpstr>
      <vt:lpstr>Ανάγκες και στρατηγικές - εργαλειοθήκη </vt:lpstr>
      <vt:lpstr>Παράδειγμα διαδραστικών στοιχείων</vt:lpstr>
      <vt:lpstr>Παράδειγμα διαδραστικών στοιχείων</vt:lpstr>
      <vt:lpstr>Παράδειγμα διαδικτυακής ενότητας</vt:lpstr>
      <vt:lpstr>3 Μαθαίνοντας από την ιστορία </vt:lpstr>
      <vt:lpstr>Μαθαίνοντας από την ιστορία</vt:lpstr>
      <vt:lpstr>Ταινίες μικρού μήκους</vt:lpstr>
      <vt:lpstr>Ταινίεs</vt:lpstr>
      <vt:lpstr>4 Το παιχνίδι Active Citizen Team (ACT)</vt:lpstr>
      <vt:lpstr>Το παχνίδι ACT – Περιγραφή και Στόχοι</vt:lpstr>
      <vt:lpstr>Βασικές πληροφορίες για το παιχνίδι &amp; Επίπεδα</vt:lpstr>
      <vt:lpstr>Το παιχνίδι Active Citizen Team (ACT)</vt:lpstr>
      <vt:lpstr>Ταμπλώ για το Επίπεδο 1</vt:lpstr>
      <vt:lpstr>Κάρτες Τοποθεσίας</vt:lpstr>
      <vt:lpstr>Κάρτες Προσώπων</vt:lpstr>
      <vt:lpstr>Κάρτες Θεμάτων</vt:lpstr>
      <vt:lpstr>Κριτική Σκέψη</vt:lpstr>
      <vt:lpstr>Ταμπλώ για το Επίπεδο 2</vt:lpstr>
      <vt:lpstr>Avatar Cards</vt:lpstr>
      <vt:lpstr>Υπερήρωες</vt:lpstr>
      <vt:lpstr>Κάρτες συνθηκών</vt:lpstr>
      <vt:lpstr>Ανάδραση</vt:lpstr>
      <vt:lpstr>Ταμπλώ για το Επίπεδο 3</vt:lpstr>
      <vt:lpstr>Σύνδεσμοι / QR κωδικοί</vt:lpstr>
      <vt:lpstr>Ταμπλώ για το Επίπεδο 4</vt:lpstr>
      <vt:lpstr>5 Η εφαρμογή European Heart Mobile App</vt:lpstr>
      <vt:lpstr>Παρουσίαση του PowerPoint</vt:lpstr>
      <vt:lpstr>Παρουσίαση του PowerPoint</vt:lpstr>
      <vt:lpstr>Παρουσίαση του PowerPoint</vt:lpstr>
      <vt:lpstr>Πώς να επικοινωνήσετε με τους εταίρους της European Heart;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1 Introduction. What is social economy? Create your own social company!</dc:title>
  <dc:creator>pantelis bbalaouras</dc:creator>
  <cp:lastModifiedBy>pantelis balaouras</cp:lastModifiedBy>
  <cp:revision>167</cp:revision>
  <dcterms:created xsi:type="dcterms:W3CDTF">2020-06-02T13:31:56Z</dcterms:created>
  <dcterms:modified xsi:type="dcterms:W3CDTF">2023-07-25T14:04:13Z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0x010100FEF3466DE4BB014F91F3181A8421C90C</vt:lpwstr>
  </property>
</Properties>
</file>