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441" r:id="rId3"/>
    <p:sldId id="284" r:id="rId4"/>
    <p:sldId id="258" r:id="rId5"/>
    <p:sldId id="465" r:id="rId6"/>
    <p:sldId id="436" r:id="rId7"/>
    <p:sldId id="260" r:id="rId8"/>
    <p:sldId id="261" r:id="rId9"/>
    <p:sldId id="262" r:id="rId10"/>
    <p:sldId id="264" r:id="rId11"/>
    <p:sldId id="263" r:id="rId12"/>
    <p:sldId id="313" r:id="rId13"/>
    <p:sldId id="265" r:id="rId14"/>
    <p:sldId id="266" r:id="rId15"/>
    <p:sldId id="314" r:id="rId16"/>
    <p:sldId id="267" r:id="rId17"/>
    <p:sldId id="317" r:id="rId18"/>
    <p:sldId id="268" r:id="rId19"/>
    <p:sldId id="315" r:id="rId20"/>
    <p:sldId id="269" r:id="rId21"/>
    <p:sldId id="318" r:id="rId22"/>
    <p:sldId id="270" r:id="rId23"/>
    <p:sldId id="271" r:id="rId24"/>
    <p:sldId id="272" r:id="rId25"/>
    <p:sldId id="274" r:id="rId26"/>
    <p:sldId id="273" r:id="rId27"/>
    <p:sldId id="275" r:id="rId28"/>
    <p:sldId id="276" r:id="rId29"/>
    <p:sldId id="277" r:id="rId30"/>
    <p:sldId id="278" r:id="rId31"/>
    <p:sldId id="437" r:id="rId32"/>
    <p:sldId id="282" r:id="rId33"/>
    <p:sldId id="279" r:id="rId34"/>
    <p:sldId id="285" r:id="rId35"/>
    <p:sldId id="319" r:id="rId36"/>
    <p:sldId id="286" r:id="rId37"/>
    <p:sldId id="467" r:id="rId38"/>
    <p:sldId id="321" r:id="rId39"/>
    <p:sldId id="322" r:id="rId40"/>
    <p:sldId id="323" r:id="rId41"/>
    <p:sldId id="324" r:id="rId42"/>
    <p:sldId id="292" r:id="rId43"/>
    <p:sldId id="438" r:id="rId44"/>
    <p:sldId id="293" r:id="rId45"/>
    <p:sldId id="295" r:id="rId46"/>
    <p:sldId id="296" r:id="rId47"/>
    <p:sldId id="559" r:id="rId48"/>
    <p:sldId id="468" r:id="rId49"/>
    <p:sldId id="470" r:id="rId50"/>
    <p:sldId id="469" r:id="rId51"/>
    <p:sldId id="471" r:id="rId52"/>
    <p:sldId id="472" r:id="rId53"/>
    <p:sldId id="473" r:id="rId54"/>
    <p:sldId id="474" r:id="rId55"/>
    <p:sldId id="439" r:id="rId56"/>
    <p:sldId id="297" r:id="rId57"/>
    <p:sldId id="298" r:id="rId58"/>
    <p:sldId id="299" r:id="rId59"/>
    <p:sldId id="460" r:id="rId60"/>
    <p:sldId id="461" r:id="rId61"/>
    <p:sldId id="462" r:id="rId62"/>
    <p:sldId id="463" r:id="rId63"/>
    <p:sldId id="464" r:id="rId64"/>
    <p:sldId id="300" r:id="rId65"/>
    <p:sldId id="301" r:id="rId66"/>
    <p:sldId id="440" r:id="rId67"/>
    <p:sldId id="304" r:id="rId68"/>
    <p:sldId id="305" r:id="rId69"/>
    <p:sldId id="306" r:id="rId70"/>
    <p:sldId id="307" r:id="rId71"/>
    <p:sldId id="309" r:id="rId72"/>
    <p:sldId id="435" r:id="rId73"/>
    <p:sldId id="558" r:id="rId74"/>
    <p:sldId id="434" r:id="rId7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EBA"/>
    <a:srgbClr val="F68122"/>
    <a:srgbClr val="80C141"/>
    <a:srgbClr val="FBE82A"/>
    <a:srgbClr val="2232C5"/>
    <a:srgbClr val="003B75"/>
    <a:srgbClr val="203864"/>
    <a:srgbClr val="F68121"/>
    <a:srgbClr val="0170B3"/>
    <a:srgbClr val="679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5" autoAdjust="0"/>
    <p:restoredTop sz="94654" autoAdjust="0"/>
  </p:normalViewPr>
  <p:slideViewPr>
    <p:cSldViewPr snapToGrid="0">
      <p:cViewPr>
        <p:scale>
          <a:sx n="60" d="100"/>
          <a:sy n="60" d="100"/>
        </p:scale>
        <p:origin x="57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E425B-EA82-44DC-B0CA-D5081783A85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l-GR"/>
        </a:p>
      </dgm:t>
    </dgm:pt>
    <dgm:pt modelId="{48F7D539-1651-48AA-B460-48A839E34C2F}">
      <dgm:prSet phldrT="[Κείμενο]" custT="1"/>
      <dgm:spPr>
        <a:noFill/>
        <a:ln>
          <a:noFill/>
        </a:ln>
      </dgm:spPr>
      <dgm:t>
        <a:bodyPr/>
        <a:lstStyle/>
        <a:p>
          <a:r>
            <a:rPr lang="de-DE" sz="1800" i="1" dirty="0">
              <a:solidFill>
                <a:schemeClr val="tx1"/>
              </a:solidFill>
              <a:effectLst/>
            </a:rPr>
            <a:t>Wie würde sich Dein Leben </a:t>
          </a:r>
          <a:br>
            <a:rPr lang="el-GR" sz="1800" i="1" dirty="0">
              <a:solidFill>
                <a:schemeClr val="tx1"/>
              </a:solidFill>
              <a:effectLst/>
            </a:rPr>
          </a:br>
          <a:r>
            <a:rPr lang="de-DE" sz="1800" i="1" dirty="0">
              <a:solidFill>
                <a:schemeClr val="tx1"/>
              </a:solidFill>
              <a:effectLst/>
            </a:rPr>
            <a:t>verändern, wenn du dir diese Idee angeeignet hast</a:t>
          </a:r>
          <a:r>
            <a:rPr lang="en-GB" sz="1800" i="1" dirty="0">
              <a:solidFill>
                <a:schemeClr val="tx1"/>
              </a:solidFill>
              <a:effectLst/>
            </a:rPr>
            <a:t>?</a:t>
          </a:r>
          <a:endParaRPr lang="el-GR" sz="1800" dirty="0">
            <a:solidFill>
              <a:schemeClr val="tx1"/>
            </a:solidFill>
            <a:effectLst/>
          </a:endParaRPr>
        </a:p>
      </dgm:t>
    </dgm:pt>
    <dgm:pt modelId="{0BB4A25B-2D6B-4D7C-B624-0523539868EC}" type="parTrans" cxnId="{4B80EAA1-B3C4-4028-90C4-A5B8A86B5D15}">
      <dgm:prSet/>
      <dgm:spPr/>
      <dgm:t>
        <a:bodyPr/>
        <a:lstStyle/>
        <a:p>
          <a:endParaRPr lang="el-GR" sz="1800">
            <a:effectLst>
              <a:outerShdw blurRad="38100" dist="38100" dir="2700000" algn="tl">
                <a:srgbClr val="000000">
                  <a:alpha val="43137"/>
                </a:srgbClr>
              </a:outerShdw>
            </a:effectLst>
          </a:endParaRPr>
        </a:p>
      </dgm:t>
    </dgm:pt>
    <dgm:pt modelId="{793EF5EC-DECB-42D7-AB23-6915C9D7A9E3}" type="sibTrans" cxnId="{4B80EAA1-B3C4-4028-90C4-A5B8A86B5D15}">
      <dgm:prSet/>
      <dgm:spPr/>
      <dgm:t>
        <a:bodyPr/>
        <a:lstStyle/>
        <a:p>
          <a:endParaRPr lang="el-GR" sz="1800">
            <a:effectLst>
              <a:outerShdw blurRad="38100" dist="38100" dir="2700000" algn="tl">
                <a:srgbClr val="000000">
                  <a:alpha val="43137"/>
                </a:srgbClr>
              </a:outerShdw>
            </a:effectLst>
          </a:endParaRPr>
        </a:p>
      </dgm:t>
    </dgm:pt>
    <dgm:pt modelId="{105B3374-22E2-4AB6-92C1-69AC9CA96029}">
      <dgm:prSet phldrT="[Κείμενο]" custT="1"/>
      <dgm:spPr>
        <a:noFill/>
        <a:ln>
          <a:noFill/>
        </a:ln>
      </dgm:spPr>
      <dgm:t>
        <a:bodyPr/>
        <a:lstStyle/>
        <a:p>
          <a:r>
            <a:rPr lang="de-DE" sz="1800" i="1" kern="1200" dirty="0">
              <a:solidFill>
                <a:schemeClr val="tx1"/>
              </a:solidFill>
              <a:effectLst/>
            </a:rPr>
            <a:t>Wenn für dich klar ist, was du jetzt im Moment wirklich brauchst, damit es Dir gut geht, - kannst Du dann dein Leben und deine Beziehungen besser gestalten</a:t>
          </a:r>
          <a:r>
            <a:rPr lang="en-GB" sz="1800" i="1" kern="1200" dirty="0">
              <a:solidFill>
                <a:prstClr val="black"/>
              </a:solidFill>
              <a:effectLst/>
              <a:latin typeface="Calibri" panose="020F0502020204030204"/>
              <a:ea typeface="+mn-ea"/>
              <a:cs typeface="+mn-cs"/>
            </a:rPr>
            <a:t>?</a:t>
          </a:r>
          <a:endParaRPr lang="el-GR" sz="1800" i="1" kern="1200" dirty="0">
            <a:solidFill>
              <a:prstClr val="black"/>
            </a:solidFill>
            <a:effectLst/>
            <a:latin typeface="Calibri" panose="020F0502020204030204"/>
            <a:ea typeface="+mn-ea"/>
            <a:cs typeface="+mn-cs"/>
          </a:endParaRPr>
        </a:p>
      </dgm:t>
    </dgm:pt>
    <dgm:pt modelId="{3F44B5A9-C8B8-4FFA-9690-20A4EDF698F4}" type="parTrans" cxnId="{4752C797-AD85-48AB-9C33-1B65CD559310}">
      <dgm:prSet/>
      <dgm:spPr/>
      <dgm:t>
        <a:bodyPr/>
        <a:lstStyle/>
        <a:p>
          <a:endParaRPr lang="el-GR" sz="1800">
            <a:effectLst>
              <a:outerShdw blurRad="38100" dist="38100" dir="2700000" algn="tl">
                <a:srgbClr val="000000">
                  <a:alpha val="43137"/>
                </a:srgbClr>
              </a:outerShdw>
            </a:effectLst>
          </a:endParaRPr>
        </a:p>
      </dgm:t>
    </dgm:pt>
    <dgm:pt modelId="{2B420711-956F-481B-B575-B51D8D16091B}" type="sibTrans" cxnId="{4752C797-AD85-48AB-9C33-1B65CD559310}">
      <dgm:prSet/>
      <dgm:spPr/>
      <dgm:t>
        <a:bodyPr/>
        <a:lstStyle/>
        <a:p>
          <a:endParaRPr lang="el-GR" sz="1800">
            <a:effectLst>
              <a:outerShdw blurRad="38100" dist="38100" dir="2700000" algn="tl">
                <a:srgbClr val="000000">
                  <a:alpha val="43137"/>
                </a:srgbClr>
              </a:outerShdw>
            </a:effectLst>
          </a:endParaRPr>
        </a:p>
      </dgm:t>
    </dgm:pt>
    <dgm:pt modelId="{BD3E6967-93AA-4B24-A08A-E1BDEB8D04A6}">
      <dgm:prSet phldrT="[Κείμενο]" custT="1"/>
      <dgm:spPr>
        <a:noFill/>
        <a:ln>
          <a:noFill/>
        </a:ln>
      </dgm:spPr>
      <dgm:t>
        <a:bodyPr/>
        <a:lstStyle/>
        <a:p>
          <a:r>
            <a:rPr lang="de-DE" sz="1800" i="1" dirty="0">
              <a:solidFill>
                <a:schemeClr val="tx1"/>
              </a:solidFill>
              <a:effectLst/>
            </a:rPr>
            <a:t>Stell Dir vor, wie sich Dein Leben ändern würde, wenn die Leute in Deiner Klasse auch so wären und nach dem Prinzip der Bedürfnisse handeln würden: Wie würde sich die Stimmung in der Klasse ändern</a:t>
          </a:r>
          <a:r>
            <a:rPr lang="de-AT" sz="1800" i="1" dirty="0">
              <a:solidFill>
                <a:schemeClr val="tx1"/>
              </a:solidFill>
              <a:effectLst/>
            </a:rPr>
            <a:t>?</a:t>
          </a:r>
          <a:endParaRPr lang="el-GR" sz="1800" dirty="0">
            <a:solidFill>
              <a:schemeClr val="tx1"/>
            </a:solidFill>
            <a:effectLst/>
          </a:endParaRPr>
        </a:p>
      </dgm:t>
    </dgm:pt>
    <dgm:pt modelId="{EAD6D524-649D-47F9-B73A-843977A573CD}" type="parTrans" cxnId="{300B74E6-7293-4DF3-BB20-8863C1F1D353}">
      <dgm:prSet/>
      <dgm:spPr/>
      <dgm:t>
        <a:bodyPr/>
        <a:lstStyle/>
        <a:p>
          <a:endParaRPr lang="el-GR" sz="1800">
            <a:effectLst>
              <a:outerShdw blurRad="38100" dist="38100" dir="2700000" algn="tl">
                <a:srgbClr val="000000">
                  <a:alpha val="43137"/>
                </a:srgbClr>
              </a:outerShdw>
            </a:effectLst>
          </a:endParaRPr>
        </a:p>
      </dgm:t>
    </dgm:pt>
    <dgm:pt modelId="{9E3C9454-D15C-4AE7-89AF-3D255927C194}" type="sibTrans" cxnId="{300B74E6-7293-4DF3-BB20-8863C1F1D353}">
      <dgm:prSet/>
      <dgm:spPr/>
      <dgm:t>
        <a:bodyPr/>
        <a:lstStyle/>
        <a:p>
          <a:endParaRPr lang="el-GR" sz="1800">
            <a:effectLst>
              <a:outerShdw blurRad="38100" dist="38100" dir="2700000" algn="tl">
                <a:srgbClr val="000000">
                  <a:alpha val="43137"/>
                </a:srgbClr>
              </a:outerShdw>
            </a:effectLst>
          </a:endParaRPr>
        </a:p>
      </dgm:t>
    </dgm:pt>
    <dgm:pt modelId="{70BEB39B-A5C4-4338-96D8-887DD492B867}">
      <dgm:prSet custT="1"/>
      <dgm:spPr>
        <a:noFill/>
        <a:ln>
          <a:noFill/>
        </a:ln>
      </dgm:spPr>
      <dgm:t>
        <a:bodyPr/>
        <a:lstStyle/>
        <a:p>
          <a:r>
            <a:rPr lang="de-DE" sz="1800" i="1" dirty="0">
              <a:solidFill>
                <a:schemeClr val="tx1"/>
              </a:solidFill>
              <a:effectLst/>
            </a:rPr>
            <a:t>Hättest du dann mehr das Gefühl, sicher und aufrecht im Leben zu stehen</a:t>
          </a:r>
          <a:r>
            <a:rPr lang="en-GB" sz="1800" i="1" dirty="0">
              <a:solidFill>
                <a:schemeClr val="tx1"/>
              </a:solidFill>
              <a:effectLst/>
            </a:rPr>
            <a:t>? </a:t>
          </a:r>
          <a:endParaRPr lang="el-GR" sz="1800" dirty="0">
            <a:solidFill>
              <a:schemeClr val="tx1"/>
            </a:solidFill>
            <a:effectLst/>
          </a:endParaRPr>
        </a:p>
      </dgm:t>
    </dgm:pt>
    <dgm:pt modelId="{74D50219-35F9-46E3-A008-72165672B109}" type="parTrans" cxnId="{05DB3C9E-5730-4E95-896E-A3F1AFC4250D}">
      <dgm:prSet/>
      <dgm:spPr/>
      <dgm:t>
        <a:bodyPr/>
        <a:lstStyle/>
        <a:p>
          <a:endParaRPr lang="el-GR" sz="1800">
            <a:effectLst>
              <a:outerShdw blurRad="38100" dist="38100" dir="2700000" algn="tl">
                <a:srgbClr val="000000">
                  <a:alpha val="43137"/>
                </a:srgbClr>
              </a:outerShdw>
            </a:effectLst>
          </a:endParaRPr>
        </a:p>
      </dgm:t>
    </dgm:pt>
    <dgm:pt modelId="{BF346101-7278-4F64-9A03-7749B22C1C98}" type="sibTrans" cxnId="{05DB3C9E-5730-4E95-896E-A3F1AFC4250D}">
      <dgm:prSet/>
      <dgm:spPr/>
      <dgm:t>
        <a:bodyPr/>
        <a:lstStyle/>
        <a:p>
          <a:endParaRPr lang="el-GR" sz="1800">
            <a:effectLst>
              <a:outerShdw blurRad="38100" dist="38100" dir="2700000" algn="tl">
                <a:srgbClr val="000000">
                  <a:alpha val="43137"/>
                </a:srgbClr>
              </a:outerShdw>
            </a:effectLst>
          </a:endParaRPr>
        </a:p>
      </dgm:t>
    </dgm:pt>
    <dgm:pt modelId="{B6462181-5BD0-40DB-8920-236530422585}">
      <dgm:prSet phldrT="[Κείμενο]" custT="1"/>
      <dgm:spPr>
        <a:noFill/>
        <a:ln>
          <a:noFill/>
        </a:ln>
      </dgm:spPr>
      <dgm:t>
        <a:bodyPr/>
        <a:lstStyle/>
        <a:p>
          <a:r>
            <a:rPr lang="de-DE" sz="1800" i="1" dirty="0">
              <a:solidFill>
                <a:schemeClr val="tx1"/>
              </a:solidFill>
              <a:effectLst/>
            </a:rPr>
            <a:t>Hätte das auch einen Einfluss auf das Lernen</a:t>
          </a:r>
          <a:r>
            <a:rPr lang="en-GB" sz="1800" i="1" dirty="0">
              <a:solidFill>
                <a:schemeClr val="tx1"/>
              </a:solidFill>
              <a:effectLst/>
            </a:rPr>
            <a:t>?</a:t>
          </a:r>
          <a:endParaRPr lang="el-GR" sz="1800" dirty="0">
            <a:solidFill>
              <a:schemeClr val="tx1"/>
            </a:solidFill>
            <a:effectLst/>
          </a:endParaRPr>
        </a:p>
      </dgm:t>
    </dgm:pt>
    <dgm:pt modelId="{14FACBDA-95EC-49C0-AA5F-896FBD03214B}" type="parTrans" cxnId="{81FB9CA7-5624-4153-86E6-D12CDEDBA94A}">
      <dgm:prSet/>
      <dgm:spPr/>
      <dgm:t>
        <a:bodyPr/>
        <a:lstStyle/>
        <a:p>
          <a:endParaRPr lang="el-GR" sz="1800">
            <a:effectLst>
              <a:outerShdw blurRad="38100" dist="38100" dir="2700000" algn="tl">
                <a:srgbClr val="000000">
                  <a:alpha val="43137"/>
                </a:srgbClr>
              </a:outerShdw>
            </a:effectLst>
          </a:endParaRPr>
        </a:p>
      </dgm:t>
    </dgm:pt>
    <dgm:pt modelId="{9C672AC4-3D6B-4019-9A4C-36964B23AC14}" type="sibTrans" cxnId="{81FB9CA7-5624-4153-86E6-D12CDEDBA94A}">
      <dgm:prSet/>
      <dgm:spPr/>
      <dgm:t>
        <a:bodyPr/>
        <a:lstStyle/>
        <a:p>
          <a:endParaRPr lang="el-GR" sz="1800">
            <a:effectLst>
              <a:outerShdw blurRad="38100" dist="38100" dir="2700000" algn="tl">
                <a:srgbClr val="000000">
                  <a:alpha val="43137"/>
                </a:srgbClr>
              </a:outerShdw>
            </a:effectLst>
          </a:endParaRPr>
        </a:p>
      </dgm:t>
    </dgm:pt>
    <dgm:pt modelId="{20D570BF-3C51-4DDD-A472-17CF441DC2F0}" type="pres">
      <dgm:prSet presAssocID="{901E425B-EA82-44DC-B0CA-D5081783A854}" presName="diagram" presStyleCnt="0">
        <dgm:presLayoutVars>
          <dgm:dir/>
          <dgm:resizeHandles val="exact"/>
        </dgm:presLayoutVars>
      </dgm:prSet>
      <dgm:spPr/>
    </dgm:pt>
    <dgm:pt modelId="{035C1CB7-CC32-47B8-8694-C261BB1C618B}" type="pres">
      <dgm:prSet presAssocID="{48F7D539-1651-48AA-B460-48A839E34C2F}" presName="node" presStyleLbl="node1" presStyleIdx="0" presStyleCnt="5" custLinFactNeighborY="7054">
        <dgm:presLayoutVars>
          <dgm:bulletEnabled val="1"/>
        </dgm:presLayoutVars>
      </dgm:prSet>
      <dgm:spPr/>
    </dgm:pt>
    <dgm:pt modelId="{BFEAF002-04D3-4742-A060-8E5796614823}" type="pres">
      <dgm:prSet presAssocID="{793EF5EC-DECB-42D7-AB23-6915C9D7A9E3}" presName="sibTrans" presStyleCnt="0"/>
      <dgm:spPr/>
    </dgm:pt>
    <dgm:pt modelId="{A83897BE-D553-4C6E-BC8A-C92D1B269516}" type="pres">
      <dgm:prSet presAssocID="{105B3374-22E2-4AB6-92C1-69AC9CA96029}" presName="node" presStyleLbl="node1" presStyleIdx="1" presStyleCnt="5" custLinFactNeighborY="8017">
        <dgm:presLayoutVars>
          <dgm:bulletEnabled val="1"/>
        </dgm:presLayoutVars>
      </dgm:prSet>
      <dgm:spPr/>
    </dgm:pt>
    <dgm:pt modelId="{EEAE70FE-77F3-4CF1-BB29-3A4884AF46A6}" type="pres">
      <dgm:prSet presAssocID="{2B420711-956F-481B-B575-B51D8D16091B}" presName="sibTrans" presStyleCnt="0"/>
      <dgm:spPr/>
    </dgm:pt>
    <dgm:pt modelId="{73015E23-F2B0-42DF-9E9D-206E11BD45F2}" type="pres">
      <dgm:prSet presAssocID="{BD3E6967-93AA-4B24-A08A-E1BDEB8D04A6}" presName="node" presStyleLbl="node1" presStyleIdx="2" presStyleCnt="5" custLinFactNeighborX="0" custLinFactNeighborY="6690">
        <dgm:presLayoutVars>
          <dgm:bulletEnabled val="1"/>
        </dgm:presLayoutVars>
      </dgm:prSet>
      <dgm:spPr/>
    </dgm:pt>
    <dgm:pt modelId="{B4BF000F-413E-4FBF-9527-35334AC48979}" type="pres">
      <dgm:prSet presAssocID="{9E3C9454-D15C-4AE7-89AF-3D255927C194}" presName="sibTrans" presStyleCnt="0"/>
      <dgm:spPr/>
    </dgm:pt>
    <dgm:pt modelId="{FB3A9E0D-47A9-476B-9E67-B42BCC18DFBC}" type="pres">
      <dgm:prSet presAssocID="{70BEB39B-A5C4-4338-96D8-887DD492B867}" presName="node" presStyleLbl="node1" presStyleIdx="3" presStyleCnt="5" custScaleY="61728" custLinFactNeighborX="-11047" custLinFactNeighborY="68">
        <dgm:presLayoutVars>
          <dgm:bulletEnabled val="1"/>
        </dgm:presLayoutVars>
      </dgm:prSet>
      <dgm:spPr/>
    </dgm:pt>
    <dgm:pt modelId="{3FC5C609-253D-4844-92AC-EFB9C82148B2}" type="pres">
      <dgm:prSet presAssocID="{BF346101-7278-4F64-9A03-7749B22C1C98}" presName="sibTrans" presStyleCnt="0"/>
      <dgm:spPr/>
    </dgm:pt>
    <dgm:pt modelId="{0F43B41F-59CB-4FE4-9DA3-0EED3AF060FA}" type="pres">
      <dgm:prSet presAssocID="{B6462181-5BD0-40DB-8920-236530422585}" presName="node" presStyleLbl="node1" presStyleIdx="4" presStyleCnt="5" custScaleY="64262">
        <dgm:presLayoutVars>
          <dgm:bulletEnabled val="1"/>
        </dgm:presLayoutVars>
      </dgm:prSet>
      <dgm:spPr/>
    </dgm:pt>
  </dgm:ptLst>
  <dgm:cxnLst>
    <dgm:cxn modelId="{D8506929-41AC-442A-BE41-35BD76DBE8FF}" type="presOf" srcId="{105B3374-22E2-4AB6-92C1-69AC9CA96029}" destId="{A83897BE-D553-4C6E-BC8A-C92D1B269516}" srcOrd="0" destOrd="0" presId="urn:microsoft.com/office/officeart/2005/8/layout/default"/>
    <dgm:cxn modelId="{ACC5E65D-EC52-42E4-A82B-DEBDB3EAFFFE}" type="presOf" srcId="{B6462181-5BD0-40DB-8920-236530422585}" destId="{0F43B41F-59CB-4FE4-9DA3-0EED3AF060FA}" srcOrd="0" destOrd="0" presId="urn:microsoft.com/office/officeart/2005/8/layout/default"/>
    <dgm:cxn modelId="{EF43ED6C-B607-4B63-9890-D625672423AC}" type="presOf" srcId="{BD3E6967-93AA-4B24-A08A-E1BDEB8D04A6}" destId="{73015E23-F2B0-42DF-9E9D-206E11BD45F2}" srcOrd="0" destOrd="0" presId="urn:microsoft.com/office/officeart/2005/8/layout/default"/>
    <dgm:cxn modelId="{87078979-1AA2-436B-B25C-BC70DF7E059E}" type="presOf" srcId="{70BEB39B-A5C4-4338-96D8-887DD492B867}" destId="{FB3A9E0D-47A9-476B-9E67-B42BCC18DFBC}" srcOrd="0" destOrd="0" presId="urn:microsoft.com/office/officeart/2005/8/layout/default"/>
    <dgm:cxn modelId="{C5EC1D89-968A-49BE-AD3D-39D6E9DACE82}" type="presOf" srcId="{48F7D539-1651-48AA-B460-48A839E34C2F}" destId="{035C1CB7-CC32-47B8-8694-C261BB1C618B}" srcOrd="0" destOrd="0" presId="urn:microsoft.com/office/officeart/2005/8/layout/default"/>
    <dgm:cxn modelId="{4752C797-AD85-48AB-9C33-1B65CD559310}" srcId="{901E425B-EA82-44DC-B0CA-D5081783A854}" destId="{105B3374-22E2-4AB6-92C1-69AC9CA96029}" srcOrd="1" destOrd="0" parTransId="{3F44B5A9-C8B8-4FFA-9690-20A4EDF698F4}" sibTransId="{2B420711-956F-481B-B575-B51D8D16091B}"/>
    <dgm:cxn modelId="{05DB3C9E-5730-4E95-896E-A3F1AFC4250D}" srcId="{901E425B-EA82-44DC-B0CA-D5081783A854}" destId="{70BEB39B-A5C4-4338-96D8-887DD492B867}" srcOrd="3" destOrd="0" parTransId="{74D50219-35F9-46E3-A008-72165672B109}" sibTransId="{BF346101-7278-4F64-9A03-7749B22C1C98}"/>
    <dgm:cxn modelId="{4B80EAA1-B3C4-4028-90C4-A5B8A86B5D15}" srcId="{901E425B-EA82-44DC-B0CA-D5081783A854}" destId="{48F7D539-1651-48AA-B460-48A839E34C2F}" srcOrd="0" destOrd="0" parTransId="{0BB4A25B-2D6B-4D7C-B624-0523539868EC}" sibTransId="{793EF5EC-DECB-42D7-AB23-6915C9D7A9E3}"/>
    <dgm:cxn modelId="{81FB9CA7-5624-4153-86E6-D12CDEDBA94A}" srcId="{901E425B-EA82-44DC-B0CA-D5081783A854}" destId="{B6462181-5BD0-40DB-8920-236530422585}" srcOrd="4" destOrd="0" parTransId="{14FACBDA-95EC-49C0-AA5F-896FBD03214B}" sibTransId="{9C672AC4-3D6B-4019-9A4C-36964B23AC14}"/>
    <dgm:cxn modelId="{043C12B7-E5D6-4994-8A25-39209D169783}" type="presOf" srcId="{901E425B-EA82-44DC-B0CA-D5081783A854}" destId="{20D570BF-3C51-4DDD-A472-17CF441DC2F0}" srcOrd="0" destOrd="0" presId="urn:microsoft.com/office/officeart/2005/8/layout/default"/>
    <dgm:cxn modelId="{300B74E6-7293-4DF3-BB20-8863C1F1D353}" srcId="{901E425B-EA82-44DC-B0CA-D5081783A854}" destId="{BD3E6967-93AA-4B24-A08A-E1BDEB8D04A6}" srcOrd="2" destOrd="0" parTransId="{EAD6D524-649D-47F9-B73A-843977A573CD}" sibTransId="{9E3C9454-D15C-4AE7-89AF-3D255927C194}"/>
    <dgm:cxn modelId="{803B812D-4B13-4D76-A056-8FD0DA25D5E6}" type="presParOf" srcId="{20D570BF-3C51-4DDD-A472-17CF441DC2F0}" destId="{035C1CB7-CC32-47B8-8694-C261BB1C618B}" srcOrd="0" destOrd="0" presId="urn:microsoft.com/office/officeart/2005/8/layout/default"/>
    <dgm:cxn modelId="{B1D17FD5-5814-4E8F-A329-3FD52F59755A}" type="presParOf" srcId="{20D570BF-3C51-4DDD-A472-17CF441DC2F0}" destId="{BFEAF002-04D3-4742-A060-8E5796614823}" srcOrd="1" destOrd="0" presId="urn:microsoft.com/office/officeart/2005/8/layout/default"/>
    <dgm:cxn modelId="{193D265F-B6D3-4DDE-A4B0-B5455E5914BC}" type="presParOf" srcId="{20D570BF-3C51-4DDD-A472-17CF441DC2F0}" destId="{A83897BE-D553-4C6E-BC8A-C92D1B269516}" srcOrd="2" destOrd="0" presId="urn:microsoft.com/office/officeart/2005/8/layout/default"/>
    <dgm:cxn modelId="{7A345D13-3C9F-440B-9C0F-20F45A68C693}" type="presParOf" srcId="{20D570BF-3C51-4DDD-A472-17CF441DC2F0}" destId="{EEAE70FE-77F3-4CF1-BB29-3A4884AF46A6}" srcOrd="3" destOrd="0" presId="urn:microsoft.com/office/officeart/2005/8/layout/default"/>
    <dgm:cxn modelId="{C70DECC4-7238-41E8-8176-E525B2564FB9}" type="presParOf" srcId="{20D570BF-3C51-4DDD-A472-17CF441DC2F0}" destId="{73015E23-F2B0-42DF-9E9D-206E11BD45F2}" srcOrd="4" destOrd="0" presId="urn:microsoft.com/office/officeart/2005/8/layout/default"/>
    <dgm:cxn modelId="{8AFCCD63-CFE6-48C5-8F66-EE5D51217A36}" type="presParOf" srcId="{20D570BF-3C51-4DDD-A472-17CF441DC2F0}" destId="{B4BF000F-413E-4FBF-9527-35334AC48979}" srcOrd="5" destOrd="0" presId="urn:microsoft.com/office/officeart/2005/8/layout/default"/>
    <dgm:cxn modelId="{55C24FEA-6F18-4EA9-BE3F-8C8E2AD61431}" type="presParOf" srcId="{20D570BF-3C51-4DDD-A472-17CF441DC2F0}" destId="{FB3A9E0D-47A9-476B-9E67-B42BCC18DFBC}" srcOrd="6" destOrd="0" presId="urn:microsoft.com/office/officeart/2005/8/layout/default"/>
    <dgm:cxn modelId="{52573736-B124-44EB-90C0-332B0C1C4A3C}" type="presParOf" srcId="{20D570BF-3C51-4DDD-A472-17CF441DC2F0}" destId="{3FC5C609-253D-4844-92AC-EFB9C82148B2}" srcOrd="7" destOrd="0" presId="urn:microsoft.com/office/officeart/2005/8/layout/default"/>
    <dgm:cxn modelId="{662B003C-3CC9-4277-9AD4-FB7562FAD093}" type="presParOf" srcId="{20D570BF-3C51-4DDD-A472-17CF441DC2F0}" destId="{0F43B41F-59CB-4FE4-9DA3-0EED3AF060FA}"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C1CB7-CC32-47B8-8694-C261BB1C618B}">
      <dsp:nvSpPr>
        <dsp:cNvPr id="0" name=""/>
        <dsp:cNvSpPr/>
      </dsp:nvSpPr>
      <dsp:spPr>
        <a:xfrm>
          <a:off x="0" y="290103"/>
          <a:ext cx="3731314" cy="223878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Wie würde sich Dein Leben </a:t>
          </a:r>
          <a:br>
            <a:rPr lang="el-GR" sz="1800" i="1" kern="1200" dirty="0">
              <a:solidFill>
                <a:schemeClr val="tx1"/>
              </a:solidFill>
              <a:effectLst/>
            </a:rPr>
          </a:br>
          <a:r>
            <a:rPr lang="de-DE" sz="1800" i="1" kern="1200" dirty="0">
              <a:solidFill>
                <a:schemeClr val="tx1"/>
              </a:solidFill>
              <a:effectLst/>
            </a:rPr>
            <a:t>verändern, wenn du dir diese Idee angeeignet hast</a:t>
          </a:r>
          <a:r>
            <a:rPr lang="en-GB" sz="1800" i="1" kern="1200" dirty="0">
              <a:solidFill>
                <a:schemeClr val="tx1"/>
              </a:solidFill>
              <a:effectLst/>
            </a:rPr>
            <a:t>?</a:t>
          </a:r>
          <a:endParaRPr lang="el-GR" sz="1800" kern="1200" dirty="0">
            <a:solidFill>
              <a:schemeClr val="tx1"/>
            </a:solidFill>
            <a:effectLst/>
          </a:endParaRPr>
        </a:p>
      </dsp:txBody>
      <dsp:txXfrm>
        <a:off x="0" y="290103"/>
        <a:ext cx="3731314" cy="2238789"/>
      </dsp:txXfrm>
    </dsp:sp>
    <dsp:sp modelId="{A83897BE-D553-4C6E-BC8A-C92D1B269516}">
      <dsp:nvSpPr>
        <dsp:cNvPr id="0" name=""/>
        <dsp:cNvSpPr/>
      </dsp:nvSpPr>
      <dsp:spPr>
        <a:xfrm>
          <a:off x="4104446" y="311663"/>
          <a:ext cx="3731314" cy="223878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Wenn für dich klar ist, was du jetzt im Moment wirklich brauchst, damit es Dir gut geht, - kannst Du dann dein Leben und deine Beziehungen besser gestalten</a:t>
          </a:r>
          <a:r>
            <a:rPr lang="en-GB" sz="1800" i="1" kern="1200" dirty="0">
              <a:solidFill>
                <a:prstClr val="black"/>
              </a:solidFill>
              <a:effectLst/>
              <a:latin typeface="Calibri" panose="020F0502020204030204"/>
              <a:ea typeface="+mn-ea"/>
              <a:cs typeface="+mn-cs"/>
            </a:rPr>
            <a:t>?</a:t>
          </a:r>
          <a:endParaRPr lang="el-GR" sz="1800" i="1" kern="1200" dirty="0">
            <a:solidFill>
              <a:prstClr val="black"/>
            </a:solidFill>
            <a:effectLst/>
            <a:latin typeface="Calibri" panose="020F0502020204030204"/>
            <a:ea typeface="+mn-ea"/>
            <a:cs typeface="+mn-cs"/>
          </a:endParaRPr>
        </a:p>
      </dsp:txBody>
      <dsp:txXfrm>
        <a:off x="4104446" y="311663"/>
        <a:ext cx="3731314" cy="2238789"/>
      </dsp:txXfrm>
    </dsp:sp>
    <dsp:sp modelId="{73015E23-F2B0-42DF-9E9D-206E11BD45F2}">
      <dsp:nvSpPr>
        <dsp:cNvPr id="0" name=""/>
        <dsp:cNvSpPr/>
      </dsp:nvSpPr>
      <dsp:spPr>
        <a:xfrm>
          <a:off x="8208893" y="281954"/>
          <a:ext cx="3731314" cy="223878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Stell Dir vor, wie sich Dein Leben ändern würde, wenn die Leute in Deiner Klasse auch so wären und nach dem Prinzip der Bedürfnisse handeln würden: Wie würde sich die Stimmung in der Klasse ändern</a:t>
          </a:r>
          <a:r>
            <a:rPr lang="de-AT" sz="1800" i="1" kern="1200" dirty="0">
              <a:solidFill>
                <a:schemeClr val="tx1"/>
              </a:solidFill>
              <a:effectLst/>
            </a:rPr>
            <a:t>?</a:t>
          </a:r>
          <a:endParaRPr lang="el-GR" sz="1800" kern="1200" dirty="0">
            <a:solidFill>
              <a:schemeClr val="tx1"/>
            </a:solidFill>
            <a:effectLst/>
          </a:endParaRPr>
        </a:p>
      </dsp:txBody>
      <dsp:txXfrm>
        <a:off x="8208893" y="281954"/>
        <a:ext cx="3731314" cy="2238789"/>
      </dsp:txXfrm>
    </dsp:sp>
    <dsp:sp modelId="{FB3A9E0D-47A9-476B-9E67-B42BCC18DFBC}">
      <dsp:nvSpPr>
        <dsp:cNvPr id="0" name=""/>
        <dsp:cNvSpPr/>
      </dsp:nvSpPr>
      <dsp:spPr>
        <a:xfrm>
          <a:off x="1640024" y="2773987"/>
          <a:ext cx="3731314" cy="138195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Hättest du dann mehr das Gefühl, sicher und aufrecht im Leben zu stehen</a:t>
          </a:r>
          <a:r>
            <a:rPr lang="en-GB" sz="1800" i="1" kern="1200" dirty="0">
              <a:solidFill>
                <a:schemeClr val="tx1"/>
              </a:solidFill>
              <a:effectLst/>
            </a:rPr>
            <a:t>? </a:t>
          </a:r>
          <a:endParaRPr lang="el-GR" sz="1800" kern="1200" dirty="0">
            <a:solidFill>
              <a:schemeClr val="tx1"/>
            </a:solidFill>
            <a:effectLst/>
          </a:endParaRPr>
        </a:p>
      </dsp:txBody>
      <dsp:txXfrm>
        <a:off x="1640024" y="2773987"/>
        <a:ext cx="3731314" cy="1381959"/>
      </dsp:txXfrm>
    </dsp:sp>
    <dsp:sp modelId="{0F43B41F-59CB-4FE4-9DA3-0EED3AF060FA}">
      <dsp:nvSpPr>
        <dsp:cNvPr id="0" name=""/>
        <dsp:cNvSpPr/>
      </dsp:nvSpPr>
      <dsp:spPr>
        <a:xfrm>
          <a:off x="6156669" y="2744099"/>
          <a:ext cx="3731314" cy="143869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i="1" kern="1200" dirty="0">
              <a:solidFill>
                <a:schemeClr val="tx1"/>
              </a:solidFill>
              <a:effectLst/>
            </a:rPr>
            <a:t>Hätte das auch einen Einfluss auf das Lernen</a:t>
          </a:r>
          <a:r>
            <a:rPr lang="en-GB" sz="1800" i="1" kern="1200" dirty="0">
              <a:solidFill>
                <a:schemeClr val="tx1"/>
              </a:solidFill>
              <a:effectLst/>
            </a:rPr>
            <a:t>?</a:t>
          </a:r>
          <a:endParaRPr lang="el-GR" sz="1800" kern="1200" dirty="0">
            <a:solidFill>
              <a:schemeClr val="tx1"/>
            </a:solidFill>
            <a:effectLst/>
          </a:endParaRPr>
        </a:p>
      </dsp:txBody>
      <dsp:txXfrm>
        <a:off x="6156669" y="2744099"/>
        <a:ext cx="3731314" cy="14386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1ED3C-8A14-46CD-946C-EAB92A12F466}" type="datetimeFigureOut">
              <a:rPr lang="el-GR" smtClean="0"/>
              <a:t>13/11/2023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7DEEB-8577-41FC-AEC4-435E7137C480}" type="slidenum">
              <a:rPr lang="el-GR" smtClean="0"/>
              <a:t>‹Nr.›</a:t>
            </a:fld>
            <a:endParaRPr lang="el-GR"/>
          </a:p>
        </p:txBody>
      </p:sp>
    </p:spTree>
    <p:extLst>
      <p:ext uri="{BB962C8B-B14F-4D97-AF65-F5344CB8AC3E}">
        <p14:creationId xmlns:p14="http://schemas.microsoft.com/office/powerpoint/2010/main" val="129640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a:t>
            </a:fld>
            <a:endParaRPr lang="el-GR"/>
          </a:p>
        </p:txBody>
      </p:sp>
    </p:spTree>
    <p:extLst>
      <p:ext uri="{BB962C8B-B14F-4D97-AF65-F5344CB8AC3E}">
        <p14:creationId xmlns:p14="http://schemas.microsoft.com/office/powerpoint/2010/main" val="216862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11</a:t>
            </a:fld>
            <a:endParaRPr lang="el-GR"/>
          </a:p>
        </p:txBody>
      </p:sp>
    </p:spTree>
    <p:extLst>
      <p:ext uri="{BB962C8B-B14F-4D97-AF65-F5344CB8AC3E}">
        <p14:creationId xmlns:p14="http://schemas.microsoft.com/office/powerpoint/2010/main" val="426342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12</a:t>
            </a:fld>
            <a:endParaRPr lang="el-GR"/>
          </a:p>
        </p:txBody>
      </p:sp>
    </p:spTree>
    <p:extLst>
      <p:ext uri="{BB962C8B-B14F-4D97-AF65-F5344CB8AC3E}">
        <p14:creationId xmlns:p14="http://schemas.microsoft.com/office/powerpoint/2010/main" val="226051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13</a:t>
            </a:fld>
            <a:endParaRPr lang="el-GR"/>
          </a:p>
        </p:txBody>
      </p:sp>
    </p:spTree>
    <p:extLst>
      <p:ext uri="{BB962C8B-B14F-4D97-AF65-F5344CB8AC3E}">
        <p14:creationId xmlns:p14="http://schemas.microsoft.com/office/powerpoint/2010/main" val="185621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14</a:t>
            </a:fld>
            <a:endParaRPr lang="el-GR"/>
          </a:p>
        </p:txBody>
      </p:sp>
    </p:spTree>
    <p:extLst>
      <p:ext uri="{BB962C8B-B14F-4D97-AF65-F5344CB8AC3E}">
        <p14:creationId xmlns:p14="http://schemas.microsoft.com/office/powerpoint/2010/main" val="366678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15</a:t>
            </a:fld>
            <a:endParaRPr lang="el-GR"/>
          </a:p>
        </p:txBody>
      </p:sp>
    </p:spTree>
    <p:extLst>
      <p:ext uri="{BB962C8B-B14F-4D97-AF65-F5344CB8AC3E}">
        <p14:creationId xmlns:p14="http://schemas.microsoft.com/office/powerpoint/2010/main" val="163062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16</a:t>
            </a:fld>
            <a:endParaRPr lang="el-GR"/>
          </a:p>
        </p:txBody>
      </p:sp>
    </p:spTree>
    <p:extLst>
      <p:ext uri="{BB962C8B-B14F-4D97-AF65-F5344CB8AC3E}">
        <p14:creationId xmlns:p14="http://schemas.microsoft.com/office/powerpoint/2010/main" val="1465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17</a:t>
            </a:fld>
            <a:endParaRPr lang="el-GR"/>
          </a:p>
        </p:txBody>
      </p:sp>
    </p:spTree>
    <p:extLst>
      <p:ext uri="{BB962C8B-B14F-4D97-AF65-F5344CB8AC3E}">
        <p14:creationId xmlns:p14="http://schemas.microsoft.com/office/powerpoint/2010/main" val="176628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18</a:t>
            </a:fld>
            <a:endParaRPr lang="el-GR"/>
          </a:p>
        </p:txBody>
      </p:sp>
    </p:spTree>
    <p:extLst>
      <p:ext uri="{BB962C8B-B14F-4D97-AF65-F5344CB8AC3E}">
        <p14:creationId xmlns:p14="http://schemas.microsoft.com/office/powerpoint/2010/main" val="385851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19</a:t>
            </a:fld>
            <a:endParaRPr lang="el-GR"/>
          </a:p>
        </p:txBody>
      </p:sp>
    </p:spTree>
    <p:extLst>
      <p:ext uri="{BB962C8B-B14F-4D97-AF65-F5344CB8AC3E}">
        <p14:creationId xmlns:p14="http://schemas.microsoft.com/office/powerpoint/2010/main" val="3937064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20</a:t>
            </a:fld>
            <a:endParaRPr lang="el-GR"/>
          </a:p>
        </p:txBody>
      </p:sp>
    </p:spTree>
    <p:extLst>
      <p:ext uri="{BB962C8B-B14F-4D97-AF65-F5344CB8AC3E}">
        <p14:creationId xmlns:p14="http://schemas.microsoft.com/office/powerpoint/2010/main" val="393370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a:t>
            </a:fld>
            <a:endParaRPr lang="el-GR"/>
          </a:p>
        </p:txBody>
      </p:sp>
    </p:spTree>
    <p:extLst>
      <p:ext uri="{BB962C8B-B14F-4D97-AF65-F5344CB8AC3E}">
        <p14:creationId xmlns:p14="http://schemas.microsoft.com/office/powerpoint/2010/main" val="20148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21</a:t>
            </a:fld>
            <a:endParaRPr lang="el-GR"/>
          </a:p>
        </p:txBody>
      </p:sp>
    </p:spTree>
    <p:extLst>
      <p:ext uri="{BB962C8B-B14F-4D97-AF65-F5344CB8AC3E}">
        <p14:creationId xmlns:p14="http://schemas.microsoft.com/office/powerpoint/2010/main" val="326194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22</a:t>
            </a:fld>
            <a:endParaRPr lang="el-GR"/>
          </a:p>
        </p:txBody>
      </p:sp>
    </p:spTree>
    <p:extLst>
      <p:ext uri="{BB962C8B-B14F-4D97-AF65-F5344CB8AC3E}">
        <p14:creationId xmlns:p14="http://schemas.microsoft.com/office/powerpoint/2010/main" val="39357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23</a:t>
            </a:fld>
            <a:endParaRPr lang="el-GR"/>
          </a:p>
        </p:txBody>
      </p:sp>
    </p:spTree>
    <p:extLst>
      <p:ext uri="{BB962C8B-B14F-4D97-AF65-F5344CB8AC3E}">
        <p14:creationId xmlns:p14="http://schemas.microsoft.com/office/powerpoint/2010/main" val="307172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24</a:t>
            </a:fld>
            <a:endParaRPr lang="el-GR"/>
          </a:p>
        </p:txBody>
      </p:sp>
    </p:spTree>
    <p:extLst>
      <p:ext uri="{BB962C8B-B14F-4D97-AF65-F5344CB8AC3E}">
        <p14:creationId xmlns:p14="http://schemas.microsoft.com/office/powerpoint/2010/main" val="2200730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25</a:t>
            </a:fld>
            <a:endParaRPr lang="el-GR"/>
          </a:p>
        </p:txBody>
      </p:sp>
    </p:spTree>
    <p:extLst>
      <p:ext uri="{BB962C8B-B14F-4D97-AF65-F5344CB8AC3E}">
        <p14:creationId xmlns:p14="http://schemas.microsoft.com/office/powerpoint/2010/main" val="324099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26</a:t>
            </a:fld>
            <a:endParaRPr lang="el-GR"/>
          </a:p>
        </p:txBody>
      </p:sp>
    </p:spTree>
    <p:extLst>
      <p:ext uri="{BB962C8B-B14F-4D97-AF65-F5344CB8AC3E}">
        <p14:creationId xmlns:p14="http://schemas.microsoft.com/office/powerpoint/2010/main" val="3932468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27</a:t>
            </a:fld>
            <a:endParaRPr lang="el-GR"/>
          </a:p>
        </p:txBody>
      </p:sp>
    </p:spTree>
    <p:extLst>
      <p:ext uri="{BB962C8B-B14F-4D97-AF65-F5344CB8AC3E}">
        <p14:creationId xmlns:p14="http://schemas.microsoft.com/office/powerpoint/2010/main" val="2165834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28</a:t>
            </a:fld>
            <a:endParaRPr lang="el-GR"/>
          </a:p>
        </p:txBody>
      </p:sp>
    </p:spTree>
    <p:extLst>
      <p:ext uri="{BB962C8B-B14F-4D97-AF65-F5344CB8AC3E}">
        <p14:creationId xmlns:p14="http://schemas.microsoft.com/office/powerpoint/2010/main" val="2931244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29</a:t>
            </a:fld>
            <a:endParaRPr lang="el-GR"/>
          </a:p>
        </p:txBody>
      </p:sp>
    </p:spTree>
    <p:extLst>
      <p:ext uri="{BB962C8B-B14F-4D97-AF65-F5344CB8AC3E}">
        <p14:creationId xmlns:p14="http://schemas.microsoft.com/office/powerpoint/2010/main" val="3878603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30</a:t>
            </a:fld>
            <a:endParaRPr lang="el-GR"/>
          </a:p>
        </p:txBody>
      </p:sp>
    </p:spTree>
    <p:extLst>
      <p:ext uri="{BB962C8B-B14F-4D97-AF65-F5344CB8AC3E}">
        <p14:creationId xmlns:p14="http://schemas.microsoft.com/office/powerpoint/2010/main" val="281392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a:t>
            </a:fld>
            <a:endParaRPr lang="el-GR"/>
          </a:p>
        </p:txBody>
      </p:sp>
    </p:spTree>
    <p:extLst>
      <p:ext uri="{BB962C8B-B14F-4D97-AF65-F5344CB8AC3E}">
        <p14:creationId xmlns:p14="http://schemas.microsoft.com/office/powerpoint/2010/main" val="2093418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31</a:t>
            </a:fld>
            <a:endParaRPr lang="el-GR"/>
          </a:p>
        </p:txBody>
      </p:sp>
    </p:spTree>
    <p:extLst>
      <p:ext uri="{BB962C8B-B14F-4D97-AF65-F5344CB8AC3E}">
        <p14:creationId xmlns:p14="http://schemas.microsoft.com/office/powerpoint/2010/main" val="3509610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32</a:t>
            </a:fld>
            <a:endParaRPr lang="el-GR"/>
          </a:p>
        </p:txBody>
      </p:sp>
    </p:spTree>
    <p:extLst>
      <p:ext uri="{BB962C8B-B14F-4D97-AF65-F5344CB8AC3E}">
        <p14:creationId xmlns:p14="http://schemas.microsoft.com/office/powerpoint/2010/main" val="2873201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33</a:t>
            </a:fld>
            <a:endParaRPr lang="el-GR"/>
          </a:p>
        </p:txBody>
      </p:sp>
    </p:spTree>
    <p:extLst>
      <p:ext uri="{BB962C8B-B14F-4D97-AF65-F5344CB8AC3E}">
        <p14:creationId xmlns:p14="http://schemas.microsoft.com/office/powerpoint/2010/main" val="2712180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34</a:t>
            </a:fld>
            <a:endParaRPr lang="el-GR"/>
          </a:p>
        </p:txBody>
      </p:sp>
    </p:spTree>
    <p:extLst>
      <p:ext uri="{BB962C8B-B14F-4D97-AF65-F5344CB8AC3E}">
        <p14:creationId xmlns:p14="http://schemas.microsoft.com/office/powerpoint/2010/main" val="234334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35</a:t>
            </a:fld>
            <a:endParaRPr lang="el-GR"/>
          </a:p>
        </p:txBody>
      </p:sp>
    </p:spTree>
    <p:extLst>
      <p:ext uri="{BB962C8B-B14F-4D97-AF65-F5344CB8AC3E}">
        <p14:creationId xmlns:p14="http://schemas.microsoft.com/office/powerpoint/2010/main" val="3117896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36</a:t>
            </a:fld>
            <a:endParaRPr lang="el-GR"/>
          </a:p>
        </p:txBody>
      </p:sp>
    </p:spTree>
    <p:extLst>
      <p:ext uri="{BB962C8B-B14F-4D97-AF65-F5344CB8AC3E}">
        <p14:creationId xmlns:p14="http://schemas.microsoft.com/office/powerpoint/2010/main" val="2320302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37</a:t>
            </a:fld>
            <a:endParaRPr lang="el-GR"/>
          </a:p>
        </p:txBody>
      </p:sp>
    </p:spTree>
    <p:extLst>
      <p:ext uri="{BB962C8B-B14F-4D97-AF65-F5344CB8AC3E}">
        <p14:creationId xmlns:p14="http://schemas.microsoft.com/office/powerpoint/2010/main" val="412984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38</a:t>
            </a:fld>
            <a:endParaRPr lang="el-GR"/>
          </a:p>
        </p:txBody>
      </p:sp>
    </p:spTree>
    <p:extLst>
      <p:ext uri="{BB962C8B-B14F-4D97-AF65-F5344CB8AC3E}">
        <p14:creationId xmlns:p14="http://schemas.microsoft.com/office/powerpoint/2010/main" val="1957921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39</a:t>
            </a:fld>
            <a:endParaRPr lang="el-GR"/>
          </a:p>
        </p:txBody>
      </p:sp>
    </p:spTree>
    <p:extLst>
      <p:ext uri="{BB962C8B-B14F-4D97-AF65-F5344CB8AC3E}">
        <p14:creationId xmlns:p14="http://schemas.microsoft.com/office/powerpoint/2010/main" val="826517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40</a:t>
            </a:fld>
            <a:endParaRPr lang="el-GR"/>
          </a:p>
        </p:txBody>
      </p:sp>
    </p:spTree>
    <p:extLst>
      <p:ext uri="{BB962C8B-B14F-4D97-AF65-F5344CB8AC3E}">
        <p14:creationId xmlns:p14="http://schemas.microsoft.com/office/powerpoint/2010/main" val="50900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a:t>
            </a:fld>
            <a:endParaRPr lang="el-GR"/>
          </a:p>
        </p:txBody>
      </p:sp>
    </p:spTree>
    <p:extLst>
      <p:ext uri="{BB962C8B-B14F-4D97-AF65-F5344CB8AC3E}">
        <p14:creationId xmlns:p14="http://schemas.microsoft.com/office/powerpoint/2010/main" val="384462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41</a:t>
            </a:fld>
            <a:endParaRPr lang="el-GR"/>
          </a:p>
        </p:txBody>
      </p:sp>
    </p:spTree>
    <p:extLst>
      <p:ext uri="{BB962C8B-B14F-4D97-AF65-F5344CB8AC3E}">
        <p14:creationId xmlns:p14="http://schemas.microsoft.com/office/powerpoint/2010/main" val="3994557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42</a:t>
            </a:fld>
            <a:endParaRPr lang="el-GR"/>
          </a:p>
        </p:txBody>
      </p:sp>
    </p:spTree>
    <p:extLst>
      <p:ext uri="{BB962C8B-B14F-4D97-AF65-F5344CB8AC3E}">
        <p14:creationId xmlns:p14="http://schemas.microsoft.com/office/powerpoint/2010/main" val="269301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43</a:t>
            </a:fld>
            <a:endParaRPr lang="el-GR"/>
          </a:p>
        </p:txBody>
      </p:sp>
    </p:spTree>
    <p:extLst>
      <p:ext uri="{BB962C8B-B14F-4D97-AF65-F5344CB8AC3E}">
        <p14:creationId xmlns:p14="http://schemas.microsoft.com/office/powerpoint/2010/main" val="3831368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44</a:t>
            </a:fld>
            <a:endParaRPr lang="el-GR"/>
          </a:p>
        </p:txBody>
      </p:sp>
    </p:spTree>
    <p:extLst>
      <p:ext uri="{BB962C8B-B14F-4D97-AF65-F5344CB8AC3E}">
        <p14:creationId xmlns:p14="http://schemas.microsoft.com/office/powerpoint/2010/main" val="2957060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45</a:t>
            </a:fld>
            <a:endParaRPr lang="el-GR"/>
          </a:p>
        </p:txBody>
      </p:sp>
    </p:spTree>
    <p:extLst>
      <p:ext uri="{BB962C8B-B14F-4D97-AF65-F5344CB8AC3E}">
        <p14:creationId xmlns:p14="http://schemas.microsoft.com/office/powerpoint/2010/main" val="465111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46</a:t>
            </a:fld>
            <a:endParaRPr lang="el-GR"/>
          </a:p>
        </p:txBody>
      </p:sp>
    </p:spTree>
    <p:extLst>
      <p:ext uri="{BB962C8B-B14F-4D97-AF65-F5344CB8AC3E}">
        <p14:creationId xmlns:p14="http://schemas.microsoft.com/office/powerpoint/2010/main" val="697873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47</a:t>
            </a:fld>
            <a:endParaRPr lang="el-GR"/>
          </a:p>
        </p:txBody>
      </p:sp>
    </p:spTree>
    <p:extLst>
      <p:ext uri="{BB962C8B-B14F-4D97-AF65-F5344CB8AC3E}">
        <p14:creationId xmlns:p14="http://schemas.microsoft.com/office/powerpoint/2010/main" val="4127862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48</a:t>
            </a:fld>
            <a:endParaRPr lang="el-GR"/>
          </a:p>
        </p:txBody>
      </p:sp>
    </p:spTree>
    <p:extLst>
      <p:ext uri="{BB962C8B-B14F-4D97-AF65-F5344CB8AC3E}">
        <p14:creationId xmlns:p14="http://schemas.microsoft.com/office/powerpoint/2010/main" val="3572674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49</a:t>
            </a:fld>
            <a:endParaRPr lang="el-GR"/>
          </a:p>
        </p:txBody>
      </p:sp>
    </p:spTree>
    <p:extLst>
      <p:ext uri="{BB962C8B-B14F-4D97-AF65-F5344CB8AC3E}">
        <p14:creationId xmlns:p14="http://schemas.microsoft.com/office/powerpoint/2010/main" val="292994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50</a:t>
            </a:fld>
            <a:endParaRPr lang="el-GR"/>
          </a:p>
        </p:txBody>
      </p:sp>
    </p:spTree>
    <p:extLst>
      <p:ext uri="{BB962C8B-B14F-4D97-AF65-F5344CB8AC3E}">
        <p14:creationId xmlns:p14="http://schemas.microsoft.com/office/powerpoint/2010/main" val="86572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a:t>
            </a:fld>
            <a:endParaRPr lang="el-GR"/>
          </a:p>
        </p:txBody>
      </p:sp>
    </p:spTree>
    <p:extLst>
      <p:ext uri="{BB962C8B-B14F-4D97-AF65-F5344CB8AC3E}">
        <p14:creationId xmlns:p14="http://schemas.microsoft.com/office/powerpoint/2010/main" val="10395970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51</a:t>
            </a:fld>
            <a:endParaRPr lang="el-GR"/>
          </a:p>
        </p:txBody>
      </p:sp>
    </p:spTree>
    <p:extLst>
      <p:ext uri="{BB962C8B-B14F-4D97-AF65-F5344CB8AC3E}">
        <p14:creationId xmlns:p14="http://schemas.microsoft.com/office/powerpoint/2010/main" val="990913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52</a:t>
            </a:fld>
            <a:endParaRPr lang="el-GR"/>
          </a:p>
        </p:txBody>
      </p:sp>
    </p:spTree>
    <p:extLst>
      <p:ext uri="{BB962C8B-B14F-4D97-AF65-F5344CB8AC3E}">
        <p14:creationId xmlns:p14="http://schemas.microsoft.com/office/powerpoint/2010/main" val="2042571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53</a:t>
            </a:fld>
            <a:endParaRPr lang="el-GR"/>
          </a:p>
        </p:txBody>
      </p:sp>
    </p:spTree>
    <p:extLst>
      <p:ext uri="{BB962C8B-B14F-4D97-AF65-F5344CB8AC3E}">
        <p14:creationId xmlns:p14="http://schemas.microsoft.com/office/powerpoint/2010/main" val="2730572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54</a:t>
            </a:fld>
            <a:endParaRPr lang="el-GR"/>
          </a:p>
        </p:txBody>
      </p:sp>
    </p:spTree>
    <p:extLst>
      <p:ext uri="{BB962C8B-B14F-4D97-AF65-F5344CB8AC3E}">
        <p14:creationId xmlns:p14="http://schemas.microsoft.com/office/powerpoint/2010/main" val="3259139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55</a:t>
            </a:fld>
            <a:endParaRPr lang="el-GR"/>
          </a:p>
        </p:txBody>
      </p:sp>
    </p:spTree>
    <p:extLst>
      <p:ext uri="{BB962C8B-B14F-4D97-AF65-F5344CB8AC3E}">
        <p14:creationId xmlns:p14="http://schemas.microsoft.com/office/powerpoint/2010/main" val="3319549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56</a:t>
            </a:fld>
            <a:endParaRPr lang="el-GR"/>
          </a:p>
        </p:txBody>
      </p:sp>
    </p:spTree>
    <p:extLst>
      <p:ext uri="{BB962C8B-B14F-4D97-AF65-F5344CB8AC3E}">
        <p14:creationId xmlns:p14="http://schemas.microsoft.com/office/powerpoint/2010/main" val="1855190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57</a:t>
            </a:fld>
            <a:endParaRPr lang="el-GR"/>
          </a:p>
        </p:txBody>
      </p:sp>
    </p:spTree>
    <p:extLst>
      <p:ext uri="{BB962C8B-B14F-4D97-AF65-F5344CB8AC3E}">
        <p14:creationId xmlns:p14="http://schemas.microsoft.com/office/powerpoint/2010/main" val="2929851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58</a:t>
            </a:fld>
            <a:endParaRPr lang="el-GR"/>
          </a:p>
        </p:txBody>
      </p:sp>
    </p:spTree>
    <p:extLst>
      <p:ext uri="{BB962C8B-B14F-4D97-AF65-F5344CB8AC3E}">
        <p14:creationId xmlns:p14="http://schemas.microsoft.com/office/powerpoint/2010/main" val="41542894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64</a:t>
            </a:fld>
            <a:endParaRPr lang="el-GR"/>
          </a:p>
        </p:txBody>
      </p:sp>
    </p:spTree>
    <p:extLst>
      <p:ext uri="{BB962C8B-B14F-4D97-AF65-F5344CB8AC3E}">
        <p14:creationId xmlns:p14="http://schemas.microsoft.com/office/powerpoint/2010/main" val="27304852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65</a:t>
            </a:fld>
            <a:endParaRPr lang="el-GR"/>
          </a:p>
        </p:txBody>
      </p:sp>
    </p:spTree>
    <p:extLst>
      <p:ext uri="{BB962C8B-B14F-4D97-AF65-F5344CB8AC3E}">
        <p14:creationId xmlns:p14="http://schemas.microsoft.com/office/powerpoint/2010/main" val="325362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a:t>
            </a:fld>
            <a:endParaRPr lang="el-GR"/>
          </a:p>
        </p:txBody>
      </p:sp>
    </p:spTree>
    <p:extLst>
      <p:ext uri="{BB962C8B-B14F-4D97-AF65-F5344CB8AC3E}">
        <p14:creationId xmlns:p14="http://schemas.microsoft.com/office/powerpoint/2010/main" val="2301721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66</a:t>
            </a:fld>
            <a:endParaRPr lang="el-GR"/>
          </a:p>
        </p:txBody>
      </p:sp>
    </p:spTree>
    <p:extLst>
      <p:ext uri="{BB962C8B-B14F-4D97-AF65-F5344CB8AC3E}">
        <p14:creationId xmlns:p14="http://schemas.microsoft.com/office/powerpoint/2010/main" val="23227347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67</a:t>
            </a:fld>
            <a:endParaRPr lang="el-GR"/>
          </a:p>
        </p:txBody>
      </p:sp>
    </p:spTree>
    <p:extLst>
      <p:ext uri="{BB962C8B-B14F-4D97-AF65-F5344CB8AC3E}">
        <p14:creationId xmlns:p14="http://schemas.microsoft.com/office/powerpoint/2010/main" val="3502010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68</a:t>
            </a:fld>
            <a:endParaRPr lang="el-GR"/>
          </a:p>
        </p:txBody>
      </p:sp>
    </p:spTree>
    <p:extLst>
      <p:ext uri="{BB962C8B-B14F-4D97-AF65-F5344CB8AC3E}">
        <p14:creationId xmlns:p14="http://schemas.microsoft.com/office/powerpoint/2010/main" val="26953370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69</a:t>
            </a:fld>
            <a:endParaRPr lang="el-GR"/>
          </a:p>
        </p:txBody>
      </p:sp>
    </p:spTree>
    <p:extLst>
      <p:ext uri="{BB962C8B-B14F-4D97-AF65-F5344CB8AC3E}">
        <p14:creationId xmlns:p14="http://schemas.microsoft.com/office/powerpoint/2010/main" val="39391644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70</a:t>
            </a:fld>
            <a:endParaRPr lang="el-GR"/>
          </a:p>
        </p:txBody>
      </p:sp>
    </p:spTree>
    <p:extLst>
      <p:ext uri="{BB962C8B-B14F-4D97-AF65-F5344CB8AC3E}">
        <p14:creationId xmlns:p14="http://schemas.microsoft.com/office/powerpoint/2010/main" val="2841175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71</a:t>
            </a:fld>
            <a:endParaRPr lang="el-GR"/>
          </a:p>
        </p:txBody>
      </p:sp>
    </p:spTree>
    <p:extLst>
      <p:ext uri="{BB962C8B-B14F-4D97-AF65-F5344CB8AC3E}">
        <p14:creationId xmlns:p14="http://schemas.microsoft.com/office/powerpoint/2010/main" val="216755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8</a:t>
            </a:fld>
            <a:endParaRPr lang="el-GR"/>
          </a:p>
        </p:txBody>
      </p:sp>
    </p:spTree>
    <p:extLst>
      <p:ext uri="{BB962C8B-B14F-4D97-AF65-F5344CB8AC3E}">
        <p14:creationId xmlns:p14="http://schemas.microsoft.com/office/powerpoint/2010/main" val="393160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9</a:t>
            </a:fld>
            <a:endParaRPr lang="el-GR"/>
          </a:p>
        </p:txBody>
      </p:sp>
    </p:spTree>
    <p:extLst>
      <p:ext uri="{BB962C8B-B14F-4D97-AF65-F5344CB8AC3E}">
        <p14:creationId xmlns:p14="http://schemas.microsoft.com/office/powerpoint/2010/main" val="21816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97DEEB-8577-41FC-AEC4-435E7137C480}" type="slidenum">
              <a:rPr lang="el-GR" smtClean="0"/>
              <a:t>10</a:t>
            </a:fld>
            <a:endParaRPr lang="el-GR"/>
          </a:p>
        </p:txBody>
      </p:sp>
    </p:spTree>
    <p:extLst>
      <p:ext uri="{BB962C8B-B14F-4D97-AF65-F5344CB8AC3E}">
        <p14:creationId xmlns:p14="http://schemas.microsoft.com/office/powerpoint/2010/main" val="93723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EA43F-CAEE-444A-A9A4-FCF0953ADBE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90FA22B-A76F-44B3-94FE-AADD83078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468F818-0EC7-4ED0-B0C4-03F60F37968D}"/>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5" name="Θέση υποσέλιδου 4">
            <a:extLst>
              <a:ext uri="{FF2B5EF4-FFF2-40B4-BE49-F238E27FC236}">
                <a16:creationId xmlns:a16="http://schemas.microsoft.com/office/drawing/2014/main" id="{89E3669C-65FB-4861-93FD-289FE0F385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40F0E9-7393-42B9-84DB-1D6831D9AF6F}"/>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361136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988FF-F6EE-4E0A-BC4D-B2E9FF9570E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358831C-C073-4EE3-9736-C60396D0C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A0E9EC4-1EA4-4C9C-96F4-E57EE9C31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CDE7530-6627-4DA0-9AC8-EEB2E89C9490}"/>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6" name="Θέση υποσέλιδου 5">
            <a:extLst>
              <a:ext uri="{FF2B5EF4-FFF2-40B4-BE49-F238E27FC236}">
                <a16:creationId xmlns:a16="http://schemas.microsoft.com/office/drawing/2014/main" id="{AC065C53-7DA4-4FC6-BBFA-FC0551D89BC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348E328-3D9A-4DE4-A260-83829A7967C0}"/>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73587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B9B398-C51F-40AC-AFB7-C86B1100EF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A5EC4D-3887-4262-A38D-FE823BA621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DE87393-A048-465E-97CB-727E134C1998}"/>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5" name="Θέση υποσέλιδου 4">
            <a:extLst>
              <a:ext uri="{FF2B5EF4-FFF2-40B4-BE49-F238E27FC236}">
                <a16:creationId xmlns:a16="http://schemas.microsoft.com/office/drawing/2014/main" id="{2EDA94FB-1099-44BA-A8DF-E12479917C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01F65E-CF0B-4B2E-9300-A156047F8C12}"/>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46214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8936337-313B-487C-B82D-2A8F0E5F711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8DFA7A1-3853-4F31-929F-B3CBE3094B9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6C1029-0AB9-4C79-AA3B-F78C28010E8F}"/>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5" name="Θέση υποσέλιδου 4">
            <a:extLst>
              <a:ext uri="{FF2B5EF4-FFF2-40B4-BE49-F238E27FC236}">
                <a16:creationId xmlns:a16="http://schemas.microsoft.com/office/drawing/2014/main" id="{7DCA449A-8A44-43A1-BDC7-3AAC6162DF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9A6C40-AED5-4E9C-8C1F-12CB5120D80B}"/>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59294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5A3A1-8DCB-4F69-A9A3-C33C7978F5CB}"/>
              </a:ext>
            </a:extLst>
          </p:cNvPr>
          <p:cNvSpPr>
            <a:spLocks noGrp="1"/>
          </p:cNvSpPr>
          <p:nvPr>
            <p:ph type="title"/>
          </p:nvPr>
        </p:nvSpPr>
        <p:spPr/>
        <p:txBody>
          <a:bodyPr/>
          <a:lstStyle>
            <a:lvl1pPr>
              <a:defRPr b="1">
                <a:solidFill>
                  <a:srgbClr val="F68121"/>
                </a:solidFill>
              </a:defRPr>
            </a:lvl1pPr>
          </a:lstStyle>
          <a:p>
            <a:r>
              <a:rPr lang="de-DE" noProof="0" dirty="0" err="1"/>
              <a:t>Κάντε</a:t>
            </a:r>
            <a:r>
              <a:rPr lang="de-DE" noProof="0" dirty="0"/>
              <a:t> </a:t>
            </a:r>
            <a:r>
              <a:rPr lang="de-DE" noProof="0" dirty="0" err="1"/>
              <a:t>κλικ</a:t>
            </a:r>
            <a:r>
              <a:rPr lang="de-DE" noProof="0" dirty="0"/>
              <a:t> </a:t>
            </a:r>
            <a:r>
              <a:rPr lang="de-DE" noProof="0" dirty="0" err="1"/>
              <a:t>γι</a:t>
            </a:r>
            <a:r>
              <a:rPr lang="de-DE" noProof="0" dirty="0"/>
              <a:t>α να επεξεργαστείτε τον τίτλο </a:t>
            </a:r>
          </a:p>
        </p:txBody>
      </p:sp>
      <p:sp>
        <p:nvSpPr>
          <p:cNvPr id="3" name="Θέση περιεχομένου 2">
            <a:extLst>
              <a:ext uri="{FF2B5EF4-FFF2-40B4-BE49-F238E27FC236}">
                <a16:creationId xmlns:a16="http://schemas.microsoft.com/office/drawing/2014/main" id="{A534C63D-070B-4DE5-9B4E-AADE388B3ABB}"/>
              </a:ext>
            </a:extLst>
          </p:cNvPr>
          <p:cNvSpPr>
            <a:spLocks noGrp="1"/>
          </p:cNvSpPr>
          <p:nvPr>
            <p:ph idx="1"/>
          </p:nvPr>
        </p:nvSpPr>
        <p:spPr/>
        <p:txBody>
          <a:bodyPr/>
          <a:lstStyle>
            <a:lvl1pPr marL="228600" indent="-228600">
              <a:lnSpc>
                <a:spcPct val="100000"/>
              </a:lnSpc>
              <a:spcBef>
                <a:spcPts val="600"/>
              </a:spcBef>
              <a:spcAft>
                <a:spcPts val="600"/>
              </a:spcAft>
              <a:buClr>
                <a:srgbClr val="92D050"/>
              </a:buClr>
              <a:buFont typeface="Wingdings" panose="05000000000000000000" pitchFamily="2" charset="2"/>
              <a:buChar char="§"/>
              <a:defRPr/>
            </a:lvl1pPr>
            <a:lvl2pPr marL="685800" indent="-228600">
              <a:lnSpc>
                <a:spcPct val="100000"/>
              </a:lnSpc>
              <a:spcBef>
                <a:spcPts val="600"/>
              </a:spcBef>
              <a:spcAft>
                <a:spcPts val="600"/>
              </a:spcAft>
              <a:buClr>
                <a:srgbClr val="92D050"/>
              </a:buClr>
              <a:buFont typeface="Wingdings" panose="05000000000000000000" pitchFamily="2" charset="2"/>
              <a:buChar char="§"/>
              <a:defRPr/>
            </a:lvl2pPr>
            <a:lvl3pPr marL="1143000" indent="-228600">
              <a:lnSpc>
                <a:spcPct val="100000"/>
              </a:lnSpc>
              <a:spcBef>
                <a:spcPts val="600"/>
              </a:spcBef>
              <a:spcAft>
                <a:spcPts val="600"/>
              </a:spcAft>
              <a:buClr>
                <a:srgbClr val="92D050"/>
              </a:buClr>
              <a:buFont typeface="Wingdings" panose="05000000000000000000" pitchFamily="2" charset="2"/>
              <a:buChar char="§"/>
              <a:defRPr/>
            </a:lvl3pPr>
            <a:lvl4pPr marL="1600200" indent="-228600">
              <a:lnSpc>
                <a:spcPct val="100000"/>
              </a:lnSpc>
              <a:spcBef>
                <a:spcPts val="600"/>
              </a:spcBef>
              <a:spcAft>
                <a:spcPts val="600"/>
              </a:spcAft>
              <a:buClr>
                <a:srgbClr val="92D050"/>
              </a:buClr>
              <a:buFont typeface="Wingdings" panose="05000000000000000000" pitchFamily="2" charset="2"/>
              <a:buChar char="§"/>
              <a:defRPr/>
            </a:lvl4pPr>
            <a:lvl5pPr marL="2057400" indent="-228600">
              <a:lnSpc>
                <a:spcPct val="100000"/>
              </a:lnSpc>
              <a:spcBef>
                <a:spcPts val="600"/>
              </a:spcBef>
              <a:spcAft>
                <a:spcPts val="600"/>
              </a:spcAft>
              <a:buClr>
                <a:srgbClr val="92D050"/>
              </a:buClr>
              <a:buFont typeface="Wingdings" panose="05000000000000000000" pitchFamily="2" charset="2"/>
              <a:buChar char="§"/>
              <a:defRPr/>
            </a:lvl5pPr>
          </a:lstStyle>
          <a:p>
            <a:pPr lvl="0"/>
            <a:r>
              <a:rPr lang="de-DE" noProof="0" dirty="0" err="1"/>
              <a:t>Στυλ</a:t>
            </a:r>
            <a:r>
              <a:rPr lang="de-DE" noProof="0" dirty="0"/>
              <a:t> </a:t>
            </a:r>
            <a:r>
              <a:rPr lang="de-DE" noProof="0" dirty="0" err="1"/>
              <a:t>κειμένου</a:t>
            </a:r>
            <a:r>
              <a:rPr lang="de-DE" noProof="0" dirty="0"/>
              <a:t> υπ</a:t>
            </a:r>
            <a:r>
              <a:rPr lang="de-DE" noProof="0" dirty="0" err="1"/>
              <a:t>οδείγμ</a:t>
            </a:r>
            <a:r>
              <a:rPr lang="de-DE" noProof="0" dirty="0"/>
              <a:t>ατος</a:t>
            </a:r>
          </a:p>
          <a:p>
            <a:pPr lvl="1"/>
            <a:r>
              <a:rPr lang="de-DE" noProof="0" dirty="0" err="1"/>
              <a:t>Δεύτερο</a:t>
            </a:r>
            <a:r>
              <a:rPr lang="de-DE" noProof="0" dirty="0"/>
              <a:t> επίπ</a:t>
            </a:r>
            <a:r>
              <a:rPr lang="de-DE" noProof="0" dirty="0" err="1"/>
              <a:t>εδο</a:t>
            </a:r>
            <a:endParaRPr lang="de-DE" noProof="0" dirty="0"/>
          </a:p>
          <a:p>
            <a:pPr lvl="2"/>
            <a:r>
              <a:rPr lang="de-DE" noProof="0" dirty="0" err="1"/>
              <a:t>Τρίτο</a:t>
            </a:r>
            <a:r>
              <a:rPr lang="de-DE" noProof="0" dirty="0"/>
              <a:t> επίπ</a:t>
            </a:r>
            <a:r>
              <a:rPr lang="de-DE" noProof="0" dirty="0" err="1"/>
              <a:t>εδο</a:t>
            </a:r>
            <a:endParaRPr lang="de-DE" noProof="0" dirty="0"/>
          </a:p>
          <a:p>
            <a:pPr lvl="3"/>
            <a:r>
              <a:rPr lang="de-DE" noProof="0" dirty="0" err="1"/>
              <a:t>Τέτ</a:t>
            </a:r>
            <a:r>
              <a:rPr lang="de-DE" noProof="0" dirty="0"/>
              <a:t>αρτο επίπεδο</a:t>
            </a:r>
          </a:p>
          <a:p>
            <a:pPr lvl="4"/>
            <a:r>
              <a:rPr lang="de-DE" noProof="0" dirty="0" err="1"/>
              <a:t>Πέμ</a:t>
            </a:r>
            <a:r>
              <a:rPr lang="de-DE" noProof="0" dirty="0"/>
              <a:t>πτο επίπεδο</a:t>
            </a:r>
          </a:p>
        </p:txBody>
      </p:sp>
      <p:sp>
        <p:nvSpPr>
          <p:cNvPr id="4" name="Θέση ημερομηνίας 3">
            <a:extLst>
              <a:ext uri="{FF2B5EF4-FFF2-40B4-BE49-F238E27FC236}">
                <a16:creationId xmlns:a16="http://schemas.microsoft.com/office/drawing/2014/main" id="{3680B6A5-E688-43C9-8AB4-50BAA62B6A9A}"/>
              </a:ext>
            </a:extLst>
          </p:cNvPr>
          <p:cNvSpPr>
            <a:spLocks noGrp="1"/>
          </p:cNvSpPr>
          <p:nvPr>
            <p:ph type="dt" sz="half" idx="10"/>
          </p:nvPr>
        </p:nvSpPr>
        <p:spPr/>
        <p:txBody>
          <a:bodyPr/>
          <a:lstStyle/>
          <a:p>
            <a:fld id="{656F26E1-7269-4BEB-B8F3-2CD5FC586090}" type="datetimeFigureOut">
              <a:rPr lang="de-DE" noProof="0" smtClean="0"/>
              <a:t>13.11.2023</a:t>
            </a:fld>
            <a:endParaRPr lang="de-DE" noProof="0" dirty="0"/>
          </a:p>
        </p:txBody>
      </p:sp>
      <p:sp>
        <p:nvSpPr>
          <p:cNvPr id="5" name="Θέση υποσέλιδου 4">
            <a:extLst>
              <a:ext uri="{FF2B5EF4-FFF2-40B4-BE49-F238E27FC236}">
                <a16:creationId xmlns:a16="http://schemas.microsoft.com/office/drawing/2014/main" id="{9CBB56D0-4E3C-4E0E-AC4E-3F7E8B6D9D38}"/>
              </a:ext>
            </a:extLst>
          </p:cNvPr>
          <p:cNvSpPr>
            <a:spLocks noGrp="1"/>
          </p:cNvSpPr>
          <p:nvPr>
            <p:ph type="ftr" sz="quarter" idx="11"/>
          </p:nvPr>
        </p:nvSpPr>
        <p:spPr/>
        <p:txBody>
          <a:bodyPr/>
          <a:lstStyle/>
          <a:p>
            <a:endParaRPr lang="de-DE" noProof="0" dirty="0"/>
          </a:p>
        </p:txBody>
      </p:sp>
      <p:sp>
        <p:nvSpPr>
          <p:cNvPr id="6" name="Θέση αριθμού διαφάνειας 5">
            <a:extLst>
              <a:ext uri="{FF2B5EF4-FFF2-40B4-BE49-F238E27FC236}">
                <a16:creationId xmlns:a16="http://schemas.microsoft.com/office/drawing/2014/main" id="{5A407311-8513-4AB3-8129-24BEF2EACD35}"/>
              </a:ext>
            </a:extLst>
          </p:cNvPr>
          <p:cNvSpPr>
            <a:spLocks noGrp="1"/>
          </p:cNvSpPr>
          <p:nvPr>
            <p:ph type="sldNum" sz="quarter" idx="12"/>
          </p:nvPr>
        </p:nvSpPr>
        <p:spPr/>
        <p:txBody>
          <a:bodyPr/>
          <a:lstStyle/>
          <a:p>
            <a:fld id="{136D7885-E889-4D13-BFCF-8FE379ADA7D9}" type="slidenum">
              <a:rPr lang="de-DE" noProof="0" smtClean="0"/>
              <a:t>‹Nr.›</a:t>
            </a:fld>
            <a:endParaRPr lang="de-DE" noProof="0" dirty="0"/>
          </a:p>
        </p:txBody>
      </p:sp>
      <p:pic>
        <p:nvPicPr>
          <p:cNvPr id="7" name="image28.jpg">
            <a:extLst>
              <a:ext uri="{FF2B5EF4-FFF2-40B4-BE49-F238E27FC236}">
                <a16:creationId xmlns:a16="http://schemas.microsoft.com/office/drawing/2014/main" id="{3B63FC9E-F58B-4F94-BAAF-0EC41D7B86F9}"/>
              </a:ext>
            </a:extLst>
          </p:cNvPr>
          <p:cNvPicPr/>
          <p:nvPr userDrawn="1"/>
        </p:nvPicPr>
        <p:blipFill rotWithShape="1">
          <a:blip r:embed="rId2"/>
          <a:srcRect r="53850"/>
          <a:stretch/>
        </p:blipFill>
        <p:spPr>
          <a:xfrm>
            <a:off x="11251580" y="6176963"/>
            <a:ext cx="858644" cy="602361"/>
          </a:xfrm>
          <a:prstGeom prst="rect">
            <a:avLst/>
          </a:prstGeom>
          <a:ln/>
        </p:spPr>
      </p:pic>
      <p:sp>
        <p:nvSpPr>
          <p:cNvPr id="9" name="TextBox 8">
            <a:extLst>
              <a:ext uri="{FF2B5EF4-FFF2-40B4-BE49-F238E27FC236}">
                <a16:creationId xmlns:a16="http://schemas.microsoft.com/office/drawing/2014/main" id="{F0AA95BB-4C00-4CD6-847A-4512B8C81B17}"/>
              </a:ext>
            </a:extLst>
          </p:cNvPr>
          <p:cNvSpPr txBox="1"/>
          <p:nvPr userDrawn="1"/>
        </p:nvSpPr>
        <p:spPr>
          <a:xfrm>
            <a:off x="13011" y="12069"/>
            <a:ext cx="3939864" cy="369332"/>
          </a:xfrm>
          <a:prstGeom prst="rect">
            <a:avLst/>
          </a:prstGeom>
          <a:solidFill>
            <a:schemeClr val="bg1"/>
          </a:solidFill>
        </p:spPr>
        <p:txBody>
          <a:bodyPr wrap="square">
            <a:spAutoFit/>
          </a:bodyPr>
          <a:lstStyle/>
          <a:p>
            <a:pPr algn="l"/>
            <a:r>
              <a:rPr lang="el-GR" noProof="0" dirty="0">
                <a:solidFill>
                  <a:srgbClr val="1A7EBA"/>
                </a:solidFill>
                <a:effectLst/>
              </a:rPr>
              <a:t>1. </a:t>
            </a:r>
            <a:r>
              <a:rPr lang="de-DE" noProof="0" dirty="0">
                <a:solidFill>
                  <a:srgbClr val="1A7EBA"/>
                </a:solidFill>
                <a:effectLst/>
              </a:rPr>
              <a:t>Menschliche Grundbedürfnisse</a:t>
            </a:r>
          </a:p>
        </p:txBody>
      </p:sp>
      <p:grpSp>
        <p:nvGrpSpPr>
          <p:cNvPr id="10" name="Group 2">
            <a:extLst>
              <a:ext uri="{FF2B5EF4-FFF2-40B4-BE49-F238E27FC236}">
                <a16:creationId xmlns:a16="http://schemas.microsoft.com/office/drawing/2014/main" id="{7B179615-FECC-467A-BD87-8EF783B01192}"/>
              </a:ext>
            </a:extLst>
          </p:cNvPr>
          <p:cNvGrpSpPr>
            <a:grpSpLocks/>
          </p:cNvGrpSpPr>
          <p:nvPr userDrawn="1"/>
        </p:nvGrpSpPr>
        <p:grpSpPr bwMode="auto">
          <a:xfrm>
            <a:off x="723590" y="410368"/>
            <a:ext cx="11163610" cy="1096963"/>
            <a:chOff x="106688099" y="105404054"/>
            <a:chExt cx="5843219" cy="30109854"/>
          </a:xfrm>
        </p:grpSpPr>
        <p:sp>
          <p:nvSpPr>
            <p:cNvPr id="11" name="Rectangle 3" hidden="1">
              <a:extLst>
                <a:ext uri="{FF2B5EF4-FFF2-40B4-BE49-F238E27FC236}">
                  <a16:creationId xmlns:a16="http://schemas.microsoft.com/office/drawing/2014/main" id="{8E2A031B-2C1C-40CD-90F9-2F059A534632}"/>
                </a:ext>
              </a:extLst>
            </p:cNvPr>
            <p:cNvSpPr>
              <a:spLocks noChangeArrowheads="1"/>
            </p:cNvSpPr>
            <p:nvPr/>
          </p:nvSpPr>
          <p:spPr bwMode="auto">
            <a:xfrm>
              <a:off x="106688099" y="105404054"/>
              <a:ext cx="5843219" cy="193598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de-DE" noProof="0" dirty="0"/>
            </a:p>
          </p:txBody>
        </p:sp>
        <p:sp>
          <p:nvSpPr>
            <p:cNvPr id="12" name="Oval 4">
              <a:extLst>
                <a:ext uri="{FF2B5EF4-FFF2-40B4-BE49-F238E27FC236}">
                  <a16:creationId xmlns:a16="http://schemas.microsoft.com/office/drawing/2014/main" id="{D2AAFC2C-CEAE-44AF-A3DD-8865B60964E3}"/>
                </a:ext>
              </a:extLst>
            </p:cNvPr>
            <p:cNvSpPr>
              <a:spLocks noChangeArrowheads="1"/>
            </p:cNvSpPr>
            <p:nvPr/>
          </p:nvSpPr>
          <p:spPr bwMode="auto">
            <a:xfrm>
              <a:off x="106749298" y="134647253"/>
              <a:ext cx="5583971" cy="866655"/>
            </a:xfrm>
            <a:prstGeom prst="ellipse">
              <a:avLst/>
            </a:prstGeom>
            <a:solidFill>
              <a:srgbClr val="7FC241"/>
            </a:solidFill>
            <a:ln>
              <a:noFill/>
            </a:ln>
            <a:effectLst/>
            <a:extLst>
              <a:ext uri="{91240B29-F687-4F45-9708-019B960494DF}">
                <a14:hiddenLine xmlns:a14="http://schemas.microsoft.com/office/drawing/2010/main" w="0" algn="in">
                  <a:solidFill>
                    <a:srgbClr val="7FC241"/>
                  </a:solidFill>
                  <a:round/>
                  <a:headEnd/>
                  <a:tailEnd/>
                </a14:hiddenLine>
              </a:ext>
              <a:ext uri="{AF507438-7753-43E0-B8FC-AC1667EBCBE1}">
                <a14:hiddenEffects xmlns:a14="http://schemas.microsoft.com/office/drawing/2010/main">
                  <a:effectLst>
                    <a:outerShdw dist="35921" dir="2700000" algn="ctr" rotWithShape="0">
                      <a:srgbClr val="FF9900"/>
                    </a:outerShdw>
                  </a:effectLst>
                </a14:hiddenEffects>
              </a:ext>
            </a:extLst>
          </p:spPr>
          <p:txBody>
            <a:bodyPr vert="horz" wrap="square" lIns="36576" tIns="36576" rIns="36576" bIns="36576"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177506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5A3A1-8DCB-4F69-A9A3-C33C7978F5CB}"/>
              </a:ext>
            </a:extLst>
          </p:cNvPr>
          <p:cNvSpPr>
            <a:spLocks noGrp="1"/>
          </p:cNvSpPr>
          <p:nvPr>
            <p:ph type="title"/>
          </p:nvPr>
        </p:nvSpPr>
        <p:spPr/>
        <p:txBody>
          <a:bodyPr/>
          <a:lstStyle>
            <a:lvl1pPr>
              <a:defRPr b="1">
                <a:solidFill>
                  <a:srgbClr val="F68121"/>
                </a:solidFill>
              </a:defRPr>
            </a:lvl1pPr>
          </a:lstStyle>
          <a:p>
            <a:r>
              <a:rPr lang="el-GR" dirty="0"/>
              <a:t>Κάντε κλικ για να επεξεργαστείτε τον τίτλο </a:t>
            </a:r>
          </a:p>
        </p:txBody>
      </p:sp>
      <p:sp>
        <p:nvSpPr>
          <p:cNvPr id="3" name="Θέση περιεχομένου 2">
            <a:extLst>
              <a:ext uri="{FF2B5EF4-FFF2-40B4-BE49-F238E27FC236}">
                <a16:creationId xmlns:a16="http://schemas.microsoft.com/office/drawing/2014/main" id="{A534C63D-070B-4DE5-9B4E-AADE388B3ABB}"/>
              </a:ext>
            </a:extLst>
          </p:cNvPr>
          <p:cNvSpPr>
            <a:spLocks noGrp="1"/>
          </p:cNvSpPr>
          <p:nvPr>
            <p:ph idx="1"/>
          </p:nvPr>
        </p:nvSpPr>
        <p:spPr/>
        <p:txBody>
          <a:bodyPr/>
          <a:lstStyle>
            <a:lvl1pPr marL="228600" indent="-228600">
              <a:lnSpc>
                <a:spcPct val="100000"/>
              </a:lnSpc>
              <a:spcBef>
                <a:spcPts val="600"/>
              </a:spcBef>
              <a:spcAft>
                <a:spcPts val="600"/>
              </a:spcAft>
              <a:buClr>
                <a:srgbClr val="92D050"/>
              </a:buClr>
              <a:buFont typeface="Wingdings" panose="05000000000000000000" pitchFamily="2" charset="2"/>
              <a:buChar char="§"/>
              <a:defRPr/>
            </a:lvl1pPr>
            <a:lvl2pPr marL="685800" indent="-228600">
              <a:lnSpc>
                <a:spcPct val="100000"/>
              </a:lnSpc>
              <a:spcBef>
                <a:spcPts val="600"/>
              </a:spcBef>
              <a:spcAft>
                <a:spcPts val="600"/>
              </a:spcAft>
              <a:buClr>
                <a:srgbClr val="92D050"/>
              </a:buClr>
              <a:buFont typeface="Wingdings" panose="05000000000000000000" pitchFamily="2" charset="2"/>
              <a:buChar char="§"/>
              <a:defRPr/>
            </a:lvl2pPr>
            <a:lvl3pPr marL="1143000" indent="-228600">
              <a:lnSpc>
                <a:spcPct val="100000"/>
              </a:lnSpc>
              <a:spcBef>
                <a:spcPts val="600"/>
              </a:spcBef>
              <a:spcAft>
                <a:spcPts val="600"/>
              </a:spcAft>
              <a:buClr>
                <a:srgbClr val="92D050"/>
              </a:buClr>
              <a:buFont typeface="Wingdings" panose="05000000000000000000" pitchFamily="2" charset="2"/>
              <a:buChar char="§"/>
              <a:defRPr/>
            </a:lvl3pPr>
            <a:lvl4pPr marL="1600200" indent="-228600">
              <a:lnSpc>
                <a:spcPct val="100000"/>
              </a:lnSpc>
              <a:spcBef>
                <a:spcPts val="600"/>
              </a:spcBef>
              <a:spcAft>
                <a:spcPts val="600"/>
              </a:spcAft>
              <a:buClr>
                <a:srgbClr val="92D050"/>
              </a:buClr>
              <a:buFont typeface="Wingdings" panose="05000000000000000000" pitchFamily="2" charset="2"/>
              <a:buChar char="§"/>
              <a:defRPr/>
            </a:lvl4pPr>
            <a:lvl5pPr marL="2057400" indent="-228600">
              <a:lnSpc>
                <a:spcPct val="100000"/>
              </a:lnSpc>
              <a:spcBef>
                <a:spcPts val="600"/>
              </a:spcBef>
              <a:spcAft>
                <a:spcPts val="600"/>
              </a:spcAft>
              <a:buClr>
                <a:srgbClr val="92D050"/>
              </a:buClr>
              <a:buFont typeface="Wingdings" panose="05000000000000000000" pitchFamily="2" charset="2"/>
              <a:buChar char="§"/>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3680B6A5-E688-43C9-8AB4-50BAA62B6A9A}"/>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5" name="Θέση υποσέλιδου 4">
            <a:extLst>
              <a:ext uri="{FF2B5EF4-FFF2-40B4-BE49-F238E27FC236}">
                <a16:creationId xmlns:a16="http://schemas.microsoft.com/office/drawing/2014/main" id="{9CBB56D0-4E3C-4E0E-AC4E-3F7E8B6D9D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407311-8513-4AB3-8129-24BEF2EACD35}"/>
              </a:ext>
            </a:extLst>
          </p:cNvPr>
          <p:cNvSpPr>
            <a:spLocks noGrp="1"/>
          </p:cNvSpPr>
          <p:nvPr>
            <p:ph type="sldNum" sz="quarter" idx="12"/>
          </p:nvPr>
        </p:nvSpPr>
        <p:spPr/>
        <p:txBody>
          <a:bodyPr/>
          <a:lstStyle/>
          <a:p>
            <a:fld id="{136D7885-E889-4D13-BFCF-8FE379ADA7D9}" type="slidenum">
              <a:rPr lang="el-GR" smtClean="0"/>
              <a:t>‹Nr.›</a:t>
            </a:fld>
            <a:endParaRPr lang="el-GR"/>
          </a:p>
        </p:txBody>
      </p:sp>
      <p:pic>
        <p:nvPicPr>
          <p:cNvPr id="7" name="image28.jpg">
            <a:extLst>
              <a:ext uri="{FF2B5EF4-FFF2-40B4-BE49-F238E27FC236}">
                <a16:creationId xmlns:a16="http://schemas.microsoft.com/office/drawing/2014/main" id="{3B63FC9E-F58B-4F94-BAAF-0EC41D7B86F9}"/>
              </a:ext>
            </a:extLst>
          </p:cNvPr>
          <p:cNvPicPr/>
          <p:nvPr userDrawn="1"/>
        </p:nvPicPr>
        <p:blipFill rotWithShape="1">
          <a:blip r:embed="rId2"/>
          <a:srcRect r="53850"/>
          <a:stretch/>
        </p:blipFill>
        <p:spPr>
          <a:xfrm>
            <a:off x="11251580" y="6176963"/>
            <a:ext cx="858644" cy="602361"/>
          </a:xfrm>
          <a:prstGeom prst="rect">
            <a:avLst/>
          </a:prstGeom>
          <a:ln/>
        </p:spPr>
      </p:pic>
      <p:sp>
        <p:nvSpPr>
          <p:cNvPr id="9" name="TextBox 8">
            <a:extLst>
              <a:ext uri="{FF2B5EF4-FFF2-40B4-BE49-F238E27FC236}">
                <a16:creationId xmlns:a16="http://schemas.microsoft.com/office/drawing/2014/main" id="{F0AA95BB-4C00-4CD6-847A-4512B8C81B17}"/>
              </a:ext>
            </a:extLst>
          </p:cNvPr>
          <p:cNvSpPr txBox="1"/>
          <p:nvPr userDrawn="1"/>
        </p:nvSpPr>
        <p:spPr>
          <a:xfrm>
            <a:off x="13012" y="12069"/>
            <a:ext cx="3339788" cy="369332"/>
          </a:xfrm>
          <a:prstGeom prst="rect">
            <a:avLst/>
          </a:prstGeom>
          <a:solidFill>
            <a:schemeClr val="bg1"/>
          </a:solidFill>
        </p:spPr>
        <p:txBody>
          <a:bodyPr wrap="square">
            <a:spAutoFit/>
          </a:bodyPr>
          <a:lstStyle/>
          <a:p>
            <a:pPr algn="l"/>
            <a:r>
              <a:rPr lang="el-GR" noProof="0" dirty="0">
                <a:solidFill>
                  <a:srgbClr val="1A7EBA"/>
                </a:solidFill>
                <a:effectLst/>
              </a:rPr>
              <a:t>1. </a:t>
            </a:r>
            <a:r>
              <a:rPr lang="de-DE" noProof="0" dirty="0">
                <a:solidFill>
                  <a:srgbClr val="1A7EBA"/>
                </a:solidFill>
                <a:effectLst/>
              </a:rPr>
              <a:t>Menschliche Grundbedürfnisse</a:t>
            </a:r>
          </a:p>
        </p:txBody>
      </p:sp>
      <p:sp>
        <p:nvSpPr>
          <p:cNvPr id="11" name="Rectangle 3" hidden="1">
            <a:extLst>
              <a:ext uri="{FF2B5EF4-FFF2-40B4-BE49-F238E27FC236}">
                <a16:creationId xmlns:a16="http://schemas.microsoft.com/office/drawing/2014/main" id="{8E2A031B-2C1C-40CD-90F9-2F059A534632}"/>
              </a:ext>
            </a:extLst>
          </p:cNvPr>
          <p:cNvSpPr>
            <a:spLocks noChangeArrowheads="1"/>
          </p:cNvSpPr>
          <p:nvPr/>
        </p:nvSpPr>
        <p:spPr bwMode="auto">
          <a:xfrm>
            <a:off x="723590" y="410376"/>
            <a:ext cx="11163610" cy="7053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l-GR"/>
          </a:p>
        </p:txBody>
      </p:sp>
    </p:spTree>
    <p:extLst>
      <p:ext uri="{BB962C8B-B14F-4D97-AF65-F5344CB8AC3E}">
        <p14:creationId xmlns:p14="http://schemas.microsoft.com/office/powerpoint/2010/main" val="92932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46B6C-2352-4CB1-8334-31516C4DC58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6A3993-2FD9-4A63-B8C1-5EFB96412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D30551B-0776-4F74-9F5C-8806A0B9F168}"/>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5" name="Θέση υποσέλιδου 4">
            <a:extLst>
              <a:ext uri="{FF2B5EF4-FFF2-40B4-BE49-F238E27FC236}">
                <a16:creationId xmlns:a16="http://schemas.microsoft.com/office/drawing/2014/main" id="{83E10B84-1894-490C-9EBF-55CC016768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8E68096-FB8B-4E59-8DD2-9F6647168B6E}"/>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127640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36FD3-F260-4635-A350-A0085EAC48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7409BE2-7247-4796-91A1-2385930C1F7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346C2E3-D65F-42BB-8BF4-2B3F8E7958E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B36BC90-3BEB-42D5-99CA-4BA1645A4BCB}"/>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6" name="Θέση υποσέλιδου 5">
            <a:extLst>
              <a:ext uri="{FF2B5EF4-FFF2-40B4-BE49-F238E27FC236}">
                <a16:creationId xmlns:a16="http://schemas.microsoft.com/office/drawing/2014/main" id="{7CCCAE44-8DAB-49EB-B97D-37EBCB1F8CC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A6EED3-1288-42AC-BB79-B132D2051D1A}"/>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15651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441CEE-BFDE-4476-9A20-5B33C93AEED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FBA56A-15D0-439B-A2B2-47FEAA203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5BFD2A7-ADF2-473C-8D5C-BAF96124625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B28F683-2AD7-4454-BB90-E00ED1D18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0843B6F-7128-4B94-977A-240070F66F5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111CB79-F7AF-4921-ADEC-AD7ADCAAF1F5}"/>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8" name="Θέση υποσέλιδου 7">
            <a:extLst>
              <a:ext uri="{FF2B5EF4-FFF2-40B4-BE49-F238E27FC236}">
                <a16:creationId xmlns:a16="http://schemas.microsoft.com/office/drawing/2014/main" id="{0A8A5114-393E-4FF0-ADFD-5C7D9CFE5DC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66B026C-C378-4ECD-BF4C-AF32722C7671}"/>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58964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BF02BB-5BDE-40D9-B44A-62ACFB2EFE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24C7629-4D26-4F6F-8932-48738AC5B341}"/>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4" name="Θέση υποσέλιδου 3">
            <a:extLst>
              <a:ext uri="{FF2B5EF4-FFF2-40B4-BE49-F238E27FC236}">
                <a16:creationId xmlns:a16="http://schemas.microsoft.com/office/drawing/2014/main" id="{7FB86711-43E0-49BE-AF35-4CFF332D288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7CCCEC-985B-48E8-9109-9539788D796C}"/>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42916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B730D76-3800-4667-847E-9AB16696E12D}"/>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3" name="Θέση υποσέλιδου 2">
            <a:extLst>
              <a:ext uri="{FF2B5EF4-FFF2-40B4-BE49-F238E27FC236}">
                <a16:creationId xmlns:a16="http://schemas.microsoft.com/office/drawing/2014/main" id="{0F440438-4EEE-46CA-A9FC-28FE2D5039D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53630AA-66F1-4157-A636-5DA63E775441}"/>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276662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1C6B2-F59B-43BF-B035-D5D77FAD8EA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896E79E-ED14-480C-9CCE-E47BD6E7B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9054149-251E-4E3B-9617-5259EE10F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FC9B8C-DD5C-4B9B-80CC-58BCD4902E49}"/>
              </a:ext>
            </a:extLst>
          </p:cNvPr>
          <p:cNvSpPr>
            <a:spLocks noGrp="1"/>
          </p:cNvSpPr>
          <p:nvPr>
            <p:ph type="dt" sz="half" idx="10"/>
          </p:nvPr>
        </p:nvSpPr>
        <p:spPr/>
        <p:txBody>
          <a:bodyPr/>
          <a:lstStyle/>
          <a:p>
            <a:fld id="{656F26E1-7269-4BEB-B8F3-2CD5FC586090}" type="datetimeFigureOut">
              <a:rPr lang="el-GR" smtClean="0"/>
              <a:t>13/11/2023</a:t>
            </a:fld>
            <a:endParaRPr lang="el-GR"/>
          </a:p>
        </p:txBody>
      </p:sp>
      <p:sp>
        <p:nvSpPr>
          <p:cNvPr id="6" name="Θέση υποσέλιδου 5">
            <a:extLst>
              <a:ext uri="{FF2B5EF4-FFF2-40B4-BE49-F238E27FC236}">
                <a16:creationId xmlns:a16="http://schemas.microsoft.com/office/drawing/2014/main" id="{0853DD22-4941-41CF-A78E-8E209C3B4D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2DF7B50-AFC8-4BD0-B02B-1CAC87577A34}"/>
              </a:ext>
            </a:extLst>
          </p:cNvPr>
          <p:cNvSpPr>
            <a:spLocks noGrp="1"/>
          </p:cNvSpPr>
          <p:nvPr>
            <p:ph type="sldNum" sz="quarter" idx="12"/>
          </p:nvPr>
        </p:nvSpPr>
        <p:spPr/>
        <p:txBody>
          <a:bodyPr/>
          <a:lstStyle/>
          <a:p>
            <a:fld id="{136D7885-E889-4D13-BFCF-8FE379ADA7D9}" type="slidenum">
              <a:rPr lang="el-GR" smtClean="0"/>
              <a:t>‹Nr.›</a:t>
            </a:fld>
            <a:endParaRPr lang="el-GR"/>
          </a:p>
        </p:txBody>
      </p:sp>
    </p:spTree>
    <p:extLst>
      <p:ext uri="{BB962C8B-B14F-4D97-AF65-F5344CB8AC3E}">
        <p14:creationId xmlns:p14="http://schemas.microsoft.com/office/powerpoint/2010/main" val="25494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D433F36-C3FA-4B44-91F7-14FAE8EBB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6D1CA1-D3D2-4A59-ADD8-DE1658A83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665388-848B-4A7A-9D26-90D281D05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F26E1-7269-4BEB-B8F3-2CD5FC586090}" type="datetimeFigureOut">
              <a:rPr lang="el-GR" smtClean="0"/>
              <a:t>13/11/2023</a:t>
            </a:fld>
            <a:endParaRPr lang="el-GR"/>
          </a:p>
        </p:txBody>
      </p:sp>
      <p:sp>
        <p:nvSpPr>
          <p:cNvPr id="5" name="Θέση υποσέλιδου 4">
            <a:extLst>
              <a:ext uri="{FF2B5EF4-FFF2-40B4-BE49-F238E27FC236}">
                <a16:creationId xmlns:a16="http://schemas.microsoft.com/office/drawing/2014/main" id="{05199BFD-A677-4751-BA76-397879758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725F6A4-3F45-43AA-95DA-E3649AA96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7885-E889-4D13-BFCF-8FE379ADA7D9}" type="slidenum">
              <a:rPr lang="el-GR" smtClean="0"/>
              <a:t>‹Nr.›</a:t>
            </a:fld>
            <a:endParaRPr lang="el-GR"/>
          </a:p>
        </p:txBody>
      </p:sp>
    </p:spTree>
    <p:extLst>
      <p:ext uri="{BB962C8B-B14F-4D97-AF65-F5344CB8AC3E}">
        <p14:creationId xmlns:p14="http://schemas.microsoft.com/office/powerpoint/2010/main" val="2446944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5/08/13/20/06/flower-887443_960_720.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17/04/05/01/15/ocean-2203720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3.jpeg"/><Relationship Id="rId7"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hyperlink" Target="https://pixabay.com/service/license/" TargetMode="External"/><Relationship Id="rId4" Type="http://schemas.openxmlformats.org/officeDocument/2006/relationships/image" Target="../media/image19.jpeg"/><Relationship Id="rId9" Type="http://schemas.openxmlformats.org/officeDocument/2006/relationships/hyperlink" Target="https://cdn.pixabay.com/photo/2020/04/23/07/11/arrows-5081423_960_720.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6/11/19/12/25/art-1839006__340.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dn.pixabay.com/photo/2014/08/27/13/28/mother-429158_960_720.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6/10/16/21/13/drinks-1746272_960_720.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training.european-heart.eu/modules/document/file.php/TMA101/ExercisesDE/Cells.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hyperlink" Target="https://pixabay.com/service/license/" TargetMode="External"/><Relationship Id="rId3" Type="http://schemas.openxmlformats.org/officeDocument/2006/relationships/image" Target="../media/image15.jpeg"/><Relationship Id="rId7" Type="http://schemas.openxmlformats.org/officeDocument/2006/relationships/hyperlink" Target="https://cdn.pixabay.com/photo/2015/06/25/17/56/people-821624_960_720.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pixabay.com/service/license/" TargetMode="External"/><Relationship Id="rId4" Type="http://schemas.openxmlformats.org/officeDocument/2006/relationships/hyperlink" Target="https://cdn.pixabay.com/photo/2014/04/05/11/40/punch-316605_960_720.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s://pixabay.com/service/licens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cdn.pixabay.com/photo/2016/10/11/00/52/children-1730248_960_720.jpg" TargetMode="External"/><Relationship Id="rId5" Type="http://schemas.openxmlformats.org/officeDocument/2006/relationships/hyperlink" Target="https://cdn.pixabay.com/photo/2014/08/05/10/27/iphone-410311_960_720.jpg" TargetMode="Externa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3.jpe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1.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2.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2.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3.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Layout" Target="../diagrams/layout1.xml"/><Relationship Id="rId5" Type="http://schemas.openxmlformats.org/officeDocument/2006/relationships/image" Target="../media/image9.jpeg"/><Relationship Id="rId10" Type="http://schemas.openxmlformats.org/officeDocument/2006/relationships/diagramData" Target="../diagrams/data1.xml"/><Relationship Id="rId4" Type="http://schemas.openxmlformats.org/officeDocument/2006/relationships/image" Target="../media/image8.svg"/><Relationship Id="rId9" Type="http://schemas.openxmlformats.org/officeDocument/2006/relationships/image" Target="../media/image13.jpeg"/><Relationship Id="rId14"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4.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5.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training.european-heart.eu/modules/document/file.php/TMA101/ExercisesDE/Exercise6.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6.png"/><Relationship Id="rId4"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37.emf"/></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8.xml"/><Relationship Id="rId4" Type="http://schemas.openxmlformats.org/officeDocument/2006/relationships/hyperlink" Target="https://creativecommons.org/licenses/by-nc-sa/4.0/"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EED478A-B89F-461E-8262-F06FB673E8BB}"/>
              </a:ext>
            </a:extLst>
          </p:cNvPr>
          <p:cNvSpPr/>
          <p:nvPr/>
        </p:nvSpPr>
        <p:spPr>
          <a:xfrm>
            <a:off x="0" y="-249724"/>
            <a:ext cx="12192000" cy="6628049"/>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0170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2" name="Τίτλος 1">
            <a:extLst>
              <a:ext uri="{FF2B5EF4-FFF2-40B4-BE49-F238E27FC236}">
                <a16:creationId xmlns:a16="http://schemas.microsoft.com/office/drawing/2014/main" id="{2D4DCFE8-514F-4099-A018-AD881563912D}"/>
              </a:ext>
            </a:extLst>
          </p:cNvPr>
          <p:cNvSpPr>
            <a:spLocks noGrp="1"/>
          </p:cNvSpPr>
          <p:nvPr>
            <p:ph type="ctrTitle"/>
          </p:nvPr>
        </p:nvSpPr>
        <p:spPr>
          <a:xfrm>
            <a:off x="2952750" y="3339309"/>
            <a:ext cx="8686800" cy="2387600"/>
          </a:xfrm>
        </p:spPr>
        <p:txBody>
          <a:bodyPr>
            <a:normAutofit fontScale="90000"/>
          </a:bodyPr>
          <a:lstStyle/>
          <a:p>
            <a:pPr algn="r">
              <a:lnSpc>
                <a:spcPct val="130000"/>
              </a:lnSpc>
            </a:pPr>
            <a:r>
              <a:rPr lang="de-DE" sz="7200" dirty="0">
                <a:solidFill>
                  <a:srgbClr val="FBE82A"/>
                </a:solidFill>
                <a:effectLst>
                  <a:outerShdw blurRad="38100" dist="38100" dir="2700000" algn="tl">
                    <a:srgbClr val="000000">
                      <a:alpha val="43137"/>
                    </a:srgbClr>
                  </a:outerShdw>
                </a:effectLst>
              </a:rPr>
              <a:t>1. Menschliche Grundbedürfnisse</a:t>
            </a:r>
            <a:br>
              <a:rPr lang="el-GR" sz="7200" dirty="0">
                <a:solidFill>
                  <a:srgbClr val="FBE82A"/>
                </a:solidFill>
                <a:effectLst>
                  <a:outerShdw blurRad="38100" dist="38100" dir="2700000" algn="tl">
                    <a:srgbClr val="000000">
                      <a:alpha val="43137"/>
                    </a:srgbClr>
                  </a:outerShdw>
                </a:effectLst>
              </a:rPr>
            </a:br>
            <a:r>
              <a:rPr lang="de-DE" sz="1800" b="1"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Autor:innen</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de-DE"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Susanne Linde und Klaus Linde-Leimer</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en-US" sz="1800" b="1"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Layout</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en-US"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Greek Universities Network (GUnet), </a:t>
            </a:r>
            <a:r>
              <a:rPr lang="en-US" sz="18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Blickpunkt</a:t>
            </a:r>
            <a:r>
              <a:rPr lang="en-US"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 </a:t>
            </a:r>
            <a:r>
              <a:rPr lang="en-US" sz="1800" dirty="0" err="1">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t>Identität</a:t>
            </a:r>
            <a:br>
              <a:rPr lang="en-GB" sz="1800"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MyriadPro-Regular"/>
                <a:cs typeface="Arial" panose="020B0604020202020204" pitchFamily="34" charset="0"/>
              </a:rPr>
            </a:br>
            <a:r>
              <a:rPr lang="de-DE" sz="7200" dirty="0">
                <a:solidFill>
                  <a:schemeClr val="bg1">
                    <a:lumMod val="65000"/>
                  </a:schemeClr>
                </a:solidFill>
                <a:effectLst>
                  <a:outerShdw blurRad="38100" dist="38100" dir="2700000" algn="tl">
                    <a:srgbClr val="000000">
                      <a:alpha val="43137"/>
                    </a:srgbClr>
                  </a:outerShdw>
                </a:effectLst>
              </a:rPr>
              <a:t> </a:t>
            </a:r>
          </a:p>
        </p:txBody>
      </p:sp>
      <p:sp>
        <p:nvSpPr>
          <p:cNvPr id="3" name="Υπότιτλος 2">
            <a:extLst>
              <a:ext uri="{FF2B5EF4-FFF2-40B4-BE49-F238E27FC236}">
                <a16:creationId xmlns:a16="http://schemas.microsoft.com/office/drawing/2014/main" id="{C9B7AD73-6705-499C-BCDB-6BF54098BE4D}"/>
              </a:ext>
            </a:extLst>
          </p:cNvPr>
          <p:cNvSpPr>
            <a:spLocks noGrp="1"/>
          </p:cNvSpPr>
          <p:nvPr>
            <p:ph type="subTitle" idx="1"/>
          </p:nvPr>
        </p:nvSpPr>
        <p:spPr>
          <a:xfrm>
            <a:off x="1438416" y="4482571"/>
            <a:ext cx="9144000" cy="1655762"/>
          </a:xfrm>
        </p:spPr>
        <p:txBody>
          <a:bodyPr>
            <a:normAutofit/>
          </a:bodyPr>
          <a:lstStyle/>
          <a:p>
            <a:endParaRPr lang="de-DE" sz="3200" dirty="0">
              <a:solidFill>
                <a:schemeClr val="bg1"/>
              </a:solidFill>
              <a:effectLst>
                <a:outerShdw blurRad="38100" dist="38100" dir="2700000" algn="tl">
                  <a:srgbClr val="000000">
                    <a:alpha val="43137"/>
                  </a:srgbClr>
                </a:outerShdw>
              </a:effectLst>
            </a:endParaRPr>
          </a:p>
        </p:txBody>
      </p:sp>
      <p:pic>
        <p:nvPicPr>
          <p:cNvPr id="4" name="image28.jpg" descr="The logo of the European Heart Project is a blue flag in the front with a heart formed by yellow stars and three flags in the background in red, orange and green. The text &quot;The European Heart Project&quot; also appears.">
            <a:extLst>
              <a:ext uri="{FF2B5EF4-FFF2-40B4-BE49-F238E27FC236}">
                <a16:creationId xmlns:a16="http://schemas.microsoft.com/office/drawing/2014/main" id="{B15B4768-95EB-450D-9B0A-92F1F45523B9}"/>
              </a:ext>
            </a:extLst>
          </p:cNvPr>
          <p:cNvPicPr/>
          <p:nvPr/>
        </p:nvPicPr>
        <p:blipFill>
          <a:blip r:embed="rId3"/>
          <a:srcRect/>
          <a:stretch>
            <a:fillRect/>
          </a:stretch>
        </p:blipFill>
        <p:spPr>
          <a:xfrm>
            <a:off x="203199" y="4532100"/>
            <a:ext cx="4303075" cy="1253443"/>
          </a:xfrm>
          <a:prstGeom prst="rect">
            <a:avLst/>
          </a:prstGeom>
          <a:ln/>
        </p:spPr>
      </p:pic>
      <p:sp>
        <p:nvSpPr>
          <p:cNvPr id="5" name="Ορθογώνιο 4">
            <a:extLst>
              <a:ext uri="{FF2B5EF4-FFF2-40B4-BE49-F238E27FC236}">
                <a16:creationId xmlns:a16="http://schemas.microsoft.com/office/drawing/2014/main" id="{15A7735B-53C5-4D8D-B48F-31D51270A2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de-DE" sz="900" dirty="0">
                <a:solidFill>
                  <a:schemeClr val="bg1">
                    <a:lumMod val="50000"/>
                  </a:schemeClr>
                </a:solidFill>
                <a:latin typeface="+mj-lt"/>
              </a:rPr>
              <a:t>Dieses Projekt wurde mit Unterstützung der Europäischen</a:t>
            </a:r>
            <a:r>
              <a:rPr lang="el-GR" sz="900" dirty="0">
                <a:solidFill>
                  <a:schemeClr val="bg1">
                    <a:lumMod val="50000"/>
                  </a:schemeClr>
                </a:solidFill>
                <a:latin typeface="+mj-lt"/>
              </a:rPr>
              <a:t> </a:t>
            </a:r>
            <a:r>
              <a:rPr lang="de-DE" sz="900" dirty="0">
                <a:solidFill>
                  <a:schemeClr val="bg1">
                    <a:lumMod val="50000"/>
                  </a:schemeClr>
                </a:solidFill>
                <a:latin typeface="+mj-lt"/>
              </a:rPr>
              <a:t>Kommission finanziert. Die Verantwortung für den Inhalt dieser Veröffentlichung trägt allein der Verfasser; die Kommission haftet nicht für die weitere Verwendung der darin enthaltenen Angaben</a:t>
            </a:r>
            <a:r>
              <a:rPr lang="de-DE" sz="900" b="0" i="0" dirty="0">
                <a:solidFill>
                  <a:schemeClr val="bg1">
                    <a:lumMod val="50000"/>
                  </a:schemeClr>
                </a:solidFill>
                <a:effectLst/>
                <a:latin typeface="+mj-lt"/>
              </a:rPr>
              <a:t>.</a:t>
            </a:r>
            <a:endParaRPr lang="de-DE" sz="900" dirty="0">
              <a:solidFill>
                <a:schemeClr val="bg1">
                  <a:lumMod val="50000"/>
                </a:schemeClr>
              </a:solidFill>
              <a:latin typeface="+mj-lt"/>
            </a:endParaRPr>
          </a:p>
        </p:txBody>
      </p:sp>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1C42E41A-1449-42AB-8031-A3B3D472EB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grpSp>
        <p:nvGrpSpPr>
          <p:cNvPr id="12" name="Group 44">
            <a:extLst>
              <a:ext uri="{FF2B5EF4-FFF2-40B4-BE49-F238E27FC236}">
                <a16:creationId xmlns:a16="http://schemas.microsoft.com/office/drawing/2014/main" id="{E14D372D-2E79-4189-94DD-1B8E47D5A7A1}"/>
              </a:ext>
            </a:extLst>
          </p:cNvPr>
          <p:cNvGrpSpPr/>
          <p:nvPr/>
        </p:nvGrpSpPr>
        <p:grpSpPr>
          <a:xfrm>
            <a:off x="11068050" y="5728831"/>
            <a:ext cx="1806988" cy="1806988"/>
            <a:chOff x="-708484" y="229951"/>
            <a:chExt cx="1546638" cy="1546638"/>
          </a:xfrm>
          <a:solidFill>
            <a:srgbClr val="F68121"/>
          </a:solidFill>
        </p:grpSpPr>
        <p:sp>
          <p:nvSpPr>
            <p:cNvPr id="13" name="Circle: Hollow 41">
              <a:extLst>
                <a:ext uri="{FF2B5EF4-FFF2-40B4-BE49-F238E27FC236}">
                  <a16:creationId xmlns:a16="http://schemas.microsoft.com/office/drawing/2014/main" id="{C690F6DF-E04C-4745-95AB-351AFF39F3BE}"/>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4" name="Circle: Hollow 43">
              <a:extLst>
                <a:ext uri="{FF2B5EF4-FFF2-40B4-BE49-F238E27FC236}">
                  <a16:creationId xmlns:a16="http://schemas.microsoft.com/office/drawing/2014/main" id="{78FE92A6-74D1-40DE-AE66-1AB272CB9309}"/>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grpSp>
        <p:nvGrpSpPr>
          <p:cNvPr id="8" name="Group 45">
            <a:extLst>
              <a:ext uri="{FF2B5EF4-FFF2-40B4-BE49-F238E27FC236}">
                <a16:creationId xmlns:a16="http://schemas.microsoft.com/office/drawing/2014/main" id="{7610D03A-AFDE-4D3A-A774-CE4F8A8D5DCC}"/>
              </a:ext>
            </a:extLst>
          </p:cNvPr>
          <p:cNvGrpSpPr/>
          <p:nvPr/>
        </p:nvGrpSpPr>
        <p:grpSpPr>
          <a:xfrm>
            <a:off x="-651582" y="-2592973"/>
            <a:ext cx="5441175" cy="5441175"/>
            <a:chOff x="-708484" y="229951"/>
            <a:chExt cx="1546638" cy="1546638"/>
          </a:xfrm>
          <a:solidFill>
            <a:srgbClr val="80C141"/>
          </a:solidFill>
        </p:grpSpPr>
        <p:sp>
          <p:nvSpPr>
            <p:cNvPr id="9" name="Circle: Hollow 46">
              <a:extLst>
                <a:ext uri="{FF2B5EF4-FFF2-40B4-BE49-F238E27FC236}">
                  <a16:creationId xmlns:a16="http://schemas.microsoft.com/office/drawing/2014/main" id="{AC6ABB33-74F4-46E9-8B0F-6AA74C096BF3}"/>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Circle: Hollow 47">
              <a:extLst>
                <a:ext uri="{FF2B5EF4-FFF2-40B4-BE49-F238E27FC236}">
                  <a16:creationId xmlns:a16="http://schemas.microsoft.com/office/drawing/2014/main" id="{CA71D338-7957-4F01-BC23-11266DB5E7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pic>
        <p:nvPicPr>
          <p:cNvPr id="15" name="Picture 2">
            <a:extLst>
              <a:ext uri="{FF2B5EF4-FFF2-40B4-BE49-F238E27FC236}">
                <a16:creationId xmlns:a16="http://schemas.microsoft.com/office/drawing/2014/main" id="{E2ED367B-557F-4906-8ECD-DAD1FC68294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48726" y="6295421"/>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7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ED2A6-B131-42F4-BD52-2C314A83E5AD}"/>
              </a:ext>
            </a:extLst>
          </p:cNvPr>
          <p:cNvSpPr>
            <a:spLocks noGrp="1"/>
          </p:cNvSpPr>
          <p:nvPr>
            <p:ph type="title"/>
          </p:nvPr>
        </p:nvSpPr>
        <p:spPr>
          <a:xfrm>
            <a:off x="838200" y="365125"/>
            <a:ext cx="11261736" cy="1325563"/>
          </a:xfrm>
        </p:spPr>
        <p:txBody>
          <a:bodyPr/>
          <a:lstStyle/>
          <a:p>
            <a:r>
              <a:rPr lang="de-DE" b="0" dirty="0"/>
              <a:t>1. Grundbedürfnis: </a:t>
            </a:r>
            <a:r>
              <a:rPr lang="de-DE" dirty="0"/>
              <a:t>Sicherheit und Überleben   </a:t>
            </a:r>
            <a:r>
              <a:rPr lang="en-US" sz="2400" b="0" dirty="0"/>
              <a:t>(1/4)</a:t>
            </a:r>
            <a:endParaRPr lang="el-GR" b="0" dirty="0"/>
          </a:p>
        </p:txBody>
      </p:sp>
      <p:sp>
        <p:nvSpPr>
          <p:cNvPr id="3" name="Θέση περιεχομένου 2">
            <a:extLst>
              <a:ext uri="{FF2B5EF4-FFF2-40B4-BE49-F238E27FC236}">
                <a16:creationId xmlns:a16="http://schemas.microsoft.com/office/drawing/2014/main" id="{F814D4C4-2345-4743-A920-50306B37BBD1}"/>
              </a:ext>
            </a:extLst>
          </p:cNvPr>
          <p:cNvSpPr>
            <a:spLocks noGrp="1"/>
          </p:cNvSpPr>
          <p:nvPr>
            <p:ph idx="1"/>
          </p:nvPr>
        </p:nvSpPr>
        <p:spPr>
          <a:xfrm>
            <a:off x="838201" y="1825625"/>
            <a:ext cx="7391400" cy="5021554"/>
          </a:xfrm>
        </p:spPr>
        <p:txBody>
          <a:bodyPr>
            <a:normAutofit fontScale="85000" lnSpcReduction="20000"/>
          </a:bodyPr>
          <a:lstStyle/>
          <a:p>
            <a:pPr>
              <a:lnSpc>
                <a:spcPct val="107000"/>
              </a:lnSpc>
              <a:spcAft>
                <a:spcPts val="800"/>
              </a:spcAft>
            </a:pPr>
            <a:r>
              <a:rPr lang="de-DE" sz="2400" dirty="0">
                <a:latin typeface="Calibri" panose="020F0502020204030204" pitchFamily="34" charset="0"/>
                <a:ea typeface="Calibri" panose="020F0502020204030204" pitchFamily="34" charset="0"/>
              </a:rPr>
              <a:t>Das Bedürfnis nach Überleben schließt alles ein, was man zum Leben braucht, wie Bewegung, Luft, Unterkunft, Ernährung, Wärme, Abkühlung, Ruhe und Schlaf, Gesundheit, Schutz und Sicherheit</a:t>
            </a:r>
            <a:r>
              <a:rPr lang="en-GB" sz="2400" dirty="0">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a:lnSpc>
                <a:spcPct val="107000"/>
              </a:lnSpc>
              <a:spcAft>
                <a:spcPts val="800"/>
              </a:spcAft>
            </a:pPr>
            <a:r>
              <a:rPr lang="de-DE" sz="2400" b="1" dirty="0">
                <a:latin typeface="Calibri" panose="020F0502020204030204" pitchFamily="34" charset="0"/>
                <a:ea typeface="Calibri" panose="020F0502020204030204" pitchFamily="34" charset="0"/>
              </a:rPr>
              <a:t>Alle Menschen haben das Bedürfnis, sich sicher zu fühlen</a:t>
            </a:r>
            <a:r>
              <a:rPr lang="en-GB" sz="2400" b="1" dirty="0">
                <a:effectLst/>
                <a:latin typeface="Calibri" panose="020F0502020204030204" pitchFamily="34" charset="0"/>
                <a:ea typeface="Calibri" panose="020F0502020204030204" pitchFamily="34" charset="0"/>
              </a:rPr>
              <a:t>.</a:t>
            </a: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Stell dir vor, du hättest nichts zu essen und wüsstest auch nicht, wo du in der nächsten Zeit etwas zu essen bekommen kannst</a:t>
            </a:r>
            <a:r>
              <a:rPr lang="en-GB" dirty="0">
                <a:effectLst/>
                <a:latin typeface="Calibri" panose="020F0502020204030204" pitchFamily="34" charset="0"/>
                <a:ea typeface="Calibri" panose="020F0502020204030204" pitchFamily="34" charset="0"/>
              </a:rPr>
              <a:t>. </a:t>
            </a:r>
          </a:p>
          <a:p>
            <a:pPr lvl="1">
              <a:lnSpc>
                <a:spcPct val="107000"/>
              </a:lnSpc>
              <a:spcAft>
                <a:spcPts val="800"/>
              </a:spcAft>
              <a:buClr>
                <a:srgbClr val="00B0F0"/>
              </a:buClr>
            </a:pPr>
            <a:r>
              <a:rPr lang="de-DE" i="1" dirty="0">
                <a:solidFill>
                  <a:srgbClr val="1A7EBA"/>
                </a:solidFill>
                <a:latin typeface="Calibri" panose="020F0502020204030204" pitchFamily="34" charset="0"/>
                <a:ea typeface="Calibri" panose="020F0502020204030204" pitchFamily="34" charset="0"/>
              </a:rPr>
              <a:t>Was wäre das für ein Gefühl</a:t>
            </a:r>
            <a:r>
              <a:rPr lang="en-GB" i="1" dirty="0">
                <a:solidFill>
                  <a:srgbClr val="1A7EBA"/>
                </a:solidFill>
                <a:effectLst/>
                <a:latin typeface="Calibri" panose="020F0502020204030204" pitchFamily="34" charset="0"/>
                <a:ea typeface="Calibri" panose="020F0502020204030204" pitchFamily="34" charset="0"/>
              </a:rPr>
              <a:t>? </a:t>
            </a: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Wenn du kein Zuhause hättest und nicht wüsstest, wo du die nächste Nacht schlafen kannst, dann wäre dein Bedürfnis nach Sicherheit und Überleben betroffen. </a:t>
            </a:r>
            <a:endParaRPr lang="el-GR" dirty="0">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Auch Menschen, die in Krisenregionen leben, sind in ihrem Bedürfnis nach Sicherheit und Überleben bedroht</a:t>
            </a:r>
            <a:r>
              <a:rPr lang="en-GB" dirty="0">
                <a:effectLst/>
                <a:latin typeface="Calibri" panose="020F0502020204030204" pitchFamily="34" charset="0"/>
                <a:ea typeface="Calibri" panose="020F0502020204030204" pitchFamily="34" charset="0"/>
              </a:rPr>
              <a:t>.</a:t>
            </a:r>
            <a:endParaRPr lang="el-GR" sz="3600" dirty="0"/>
          </a:p>
        </p:txBody>
      </p:sp>
      <p:pic>
        <p:nvPicPr>
          <p:cNvPr id="1026" name="Picture 2">
            <a:extLst>
              <a:ext uri="{FF2B5EF4-FFF2-40B4-BE49-F238E27FC236}">
                <a16:creationId xmlns:a16="http://schemas.microsoft.com/office/drawing/2014/main" id="{DE30668B-7BFC-424B-AC08-AED3F69A6A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670" y="1825625"/>
            <a:ext cx="3659266" cy="2845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43E4AB-E6B2-433E-A7AD-AF55D82E61FD}"/>
              </a:ext>
            </a:extLst>
          </p:cNvPr>
          <p:cNvSpPr txBox="1"/>
          <p:nvPr/>
        </p:nvSpPr>
        <p:spPr>
          <a:xfrm>
            <a:off x="60152" y="6539402"/>
            <a:ext cx="1878591" cy="307777"/>
          </a:xfrm>
          <a:prstGeom prst="rect">
            <a:avLst/>
          </a:prstGeom>
          <a:noFill/>
        </p:spPr>
        <p:txBody>
          <a:bodyPr wrap="none" rtlCol="0">
            <a:spAutoFit/>
          </a:bodyPr>
          <a:lstStyle/>
          <a:p>
            <a:r>
              <a:rPr lang="en-US" sz="1400" dirty="0">
                <a:hlinkClick r:id="rId4"/>
              </a:rPr>
              <a:t>Source</a:t>
            </a:r>
            <a:r>
              <a:rPr lang="en-US" sz="1400" dirty="0"/>
              <a:t> | </a:t>
            </a:r>
            <a:r>
              <a:rPr lang="en-US" sz="1400" dirty="0" err="1">
                <a:hlinkClick r:id="rId5"/>
              </a:rPr>
              <a:t>Pixabay</a:t>
            </a:r>
            <a:r>
              <a:rPr lang="en-US" sz="1400" dirty="0">
                <a:hlinkClick r:id="rId5"/>
              </a:rPr>
              <a:t> </a:t>
            </a:r>
            <a:r>
              <a:rPr lang="en-US" sz="1400" dirty="0" err="1">
                <a:hlinkClick r:id="rId5"/>
              </a:rPr>
              <a:t>Lizenz</a:t>
            </a:r>
            <a:endParaRPr lang="el-GR" sz="1400" dirty="0"/>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834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ED2A6-B131-42F4-BD52-2C314A83E5AD}"/>
              </a:ext>
            </a:extLst>
          </p:cNvPr>
          <p:cNvSpPr>
            <a:spLocks noGrp="1"/>
          </p:cNvSpPr>
          <p:nvPr>
            <p:ph type="title"/>
          </p:nvPr>
        </p:nvSpPr>
        <p:spPr>
          <a:xfrm>
            <a:off x="838199" y="365125"/>
            <a:ext cx="11249025" cy="1325563"/>
          </a:xfrm>
        </p:spPr>
        <p:txBody>
          <a:bodyPr/>
          <a:lstStyle/>
          <a:p>
            <a:r>
              <a:rPr lang="de-DE" b="0" dirty="0"/>
              <a:t>1. Grundbedürfnis: </a:t>
            </a:r>
            <a:r>
              <a:rPr lang="de-DE" dirty="0"/>
              <a:t>Sicherheit und Überleben</a:t>
            </a:r>
            <a:r>
              <a:rPr lang="en-US" dirty="0"/>
              <a:t>   </a:t>
            </a:r>
            <a:r>
              <a:rPr lang="en-US" sz="2400" b="0" dirty="0"/>
              <a:t>(2/4)</a:t>
            </a:r>
            <a:endParaRPr lang="el-GR" b="0" dirty="0"/>
          </a:p>
        </p:txBody>
      </p:sp>
      <p:sp>
        <p:nvSpPr>
          <p:cNvPr id="3" name="Θέση περιεχομένου 2">
            <a:extLst>
              <a:ext uri="{FF2B5EF4-FFF2-40B4-BE49-F238E27FC236}">
                <a16:creationId xmlns:a16="http://schemas.microsoft.com/office/drawing/2014/main" id="{F814D4C4-2345-4743-A920-50306B37BBD1}"/>
              </a:ext>
            </a:extLst>
          </p:cNvPr>
          <p:cNvSpPr>
            <a:spLocks noGrp="1"/>
          </p:cNvSpPr>
          <p:nvPr>
            <p:ph idx="1"/>
          </p:nvPr>
        </p:nvSpPr>
        <p:spPr>
          <a:xfrm>
            <a:off x="838200" y="1825625"/>
            <a:ext cx="10339137" cy="4351338"/>
          </a:xfrm>
        </p:spPr>
        <p:txBody>
          <a:bodyPr>
            <a:normAutofit/>
          </a:bodyPr>
          <a:lstStyle/>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Es muss aber nicht immer so dramatisch sein: </a:t>
            </a:r>
            <a:r>
              <a:rPr lang="de-DE" sz="2400" b="1" dirty="0">
                <a:latin typeface="Calibri" panose="020F0502020204030204" pitchFamily="34" charset="0"/>
                <a:ea typeface="Calibri" panose="020F0502020204030204" pitchFamily="34" charset="0"/>
              </a:rPr>
              <a:t>unser Bedürfnis nach Sicherheit und Überleben meldet sich auch dann, wenn wir uns bedroht fühlen und Angst haben</a:t>
            </a:r>
            <a:r>
              <a:rPr lang="el-GR" sz="2400" b="1" dirty="0">
                <a:latin typeface="Calibri" panose="020F0502020204030204" pitchFamily="34" charset="0"/>
                <a:ea typeface="Calibri" panose="020F0502020204030204" pitchFamily="34" charset="0"/>
              </a:rPr>
              <a:t>.</a:t>
            </a:r>
          </a:p>
          <a:p>
            <a:pPr lvl="1">
              <a:lnSpc>
                <a:spcPct val="107000"/>
              </a:lnSpc>
              <a:spcAft>
                <a:spcPts val="800"/>
              </a:spcAft>
            </a:pPr>
            <a:r>
              <a:rPr lang="de-DE" dirty="0">
                <a:latin typeface="Calibri" panose="020F0502020204030204" pitchFamily="34" charset="0"/>
                <a:ea typeface="Calibri" panose="020F0502020204030204" pitchFamily="34" charset="0"/>
              </a:rPr>
              <a:t>Du kennst sicher Schülerinnen, die ausflippen, wenn sie eine schlechte Note bekommen. </a:t>
            </a:r>
          </a:p>
          <a:p>
            <a:pPr lvl="1">
              <a:lnSpc>
                <a:spcPct val="107000"/>
              </a:lnSpc>
              <a:spcAft>
                <a:spcPts val="800"/>
              </a:spcAft>
            </a:pPr>
            <a:r>
              <a:rPr lang="de-DE" dirty="0">
                <a:latin typeface="Calibri" panose="020F0502020204030204" pitchFamily="34" charset="0"/>
                <a:ea typeface="Calibri" panose="020F0502020204030204" pitchFamily="34" charset="0"/>
              </a:rPr>
              <a:t>Natürlich ist ihr Leben nicht bedroht, aber dennoch haben sie Gefühle, als ob sie in großer Gefahr wären. </a:t>
            </a:r>
          </a:p>
          <a:p>
            <a:pPr lvl="1">
              <a:lnSpc>
                <a:spcPct val="107000"/>
              </a:lnSpc>
              <a:spcAft>
                <a:spcPts val="800"/>
              </a:spcAft>
            </a:pPr>
            <a:r>
              <a:rPr lang="de-DE" dirty="0">
                <a:latin typeface="Calibri" panose="020F0502020204030204" pitchFamily="34" charset="0"/>
                <a:ea typeface="Calibri" panose="020F0502020204030204" pitchFamily="34" charset="0"/>
              </a:rPr>
              <a:t>Du hast sicher auch schon Situationen erlebt, in der du große Angst hattest. Hier hat sich dein Bedürfnis nach Sicherheit und Überleben gemeldet</a:t>
            </a:r>
            <a:r>
              <a:rPr lang="en-GB" dirty="0">
                <a:effectLst/>
                <a:latin typeface="Calibri" panose="020F0502020204030204" pitchFamily="34" charset="0"/>
                <a:ea typeface="Calibri" panose="020F0502020204030204" pitchFamily="34" charset="0"/>
              </a:rPr>
              <a:t>.</a:t>
            </a:r>
            <a:endParaRPr lang="el-GR"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43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FED2A6-B131-42F4-BD52-2C314A83E5AD}"/>
              </a:ext>
            </a:extLst>
          </p:cNvPr>
          <p:cNvSpPr>
            <a:spLocks noGrp="1"/>
          </p:cNvSpPr>
          <p:nvPr>
            <p:ph type="title"/>
          </p:nvPr>
        </p:nvSpPr>
        <p:spPr>
          <a:xfrm>
            <a:off x="838200" y="365125"/>
            <a:ext cx="11239500" cy="1325563"/>
          </a:xfrm>
        </p:spPr>
        <p:txBody>
          <a:bodyPr/>
          <a:lstStyle/>
          <a:p>
            <a:r>
              <a:rPr lang="de-DE" b="0" dirty="0"/>
              <a:t>1. Grundbedürfnis: </a:t>
            </a:r>
            <a:r>
              <a:rPr lang="de-DE" dirty="0"/>
              <a:t>Sicherheit und Überleben</a:t>
            </a:r>
            <a:r>
              <a:rPr lang="en-US" dirty="0"/>
              <a:t>   </a:t>
            </a:r>
            <a:r>
              <a:rPr lang="en-US" sz="2400" b="0" dirty="0"/>
              <a:t>(3/4)</a:t>
            </a:r>
            <a:endParaRPr lang="el-GR" b="0" dirty="0"/>
          </a:p>
        </p:txBody>
      </p:sp>
      <p:sp>
        <p:nvSpPr>
          <p:cNvPr id="3" name="Θέση περιεχομένου 2">
            <a:extLst>
              <a:ext uri="{FF2B5EF4-FFF2-40B4-BE49-F238E27FC236}">
                <a16:creationId xmlns:a16="http://schemas.microsoft.com/office/drawing/2014/main" id="{F814D4C4-2345-4743-A920-50306B37BBD1}"/>
              </a:ext>
            </a:extLst>
          </p:cNvPr>
          <p:cNvSpPr>
            <a:spLocks noGrp="1"/>
          </p:cNvSpPr>
          <p:nvPr>
            <p:ph idx="1"/>
          </p:nvPr>
        </p:nvSpPr>
        <p:spPr>
          <a:xfrm>
            <a:off x="838200" y="1825625"/>
            <a:ext cx="10339137" cy="4351338"/>
          </a:xfrm>
        </p:spPr>
        <p:txBody>
          <a:bodyPr>
            <a:normAutofit/>
          </a:bodyPr>
          <a:lstStyle/>
          <a:p>
            <a:pPr marL="0" indent="0">
              <a:lnSpc>
                <a:spcPct val="107000"/>
              </a:lnSpc>
              <a:spcAft>
                <a:spcPts val="800"/>
              </a:spcAft>
              <a:buNone/>
            </a:pPr>
            <a:r>
              <a:rPr lang="de-DE" sz="2400" b="1" dirty="0">
                <a:latin typeface="Calibri" panose="020F0502020204030204" pitchFamily="34" charset="0"/>
                <a:ea typeface="Calibri" panose="020F0502020204030204" pitchFamily="34" charset="0"/>
              </a:rPr>
              <a:t>Unser Bedürfnis nach Überleben hilft uns auch dabei, gesund zu bleiben. </a:t>
            </a:r>
            <a:endParaRPr lang="el-GR" sz="2400" b="1" dirty="0">
              <a:latin typeface="Calibri" panose="020F0502020204030204" pitchFamily="34" charset="0"/>
              <a:ea typeface="Calibri" panose="020F0502020204030204" pitchFamily="34" charset="0"/>
            </a:endParaRPr>
          </a:p>
          <a:p>
            <a:pPr>
              <a:lnSpc>
                <a:spcPct val="107000"/>
              </a:lnSpc>
              <a:spcAft>
                <a:spcPts val="800"/>
              </a:spcAft>
            </a:pPr>
            <a:r>
              <a:rPr lang="de-DE" sz="2500" dirty="0">
                <a:latin typeface="Calibri" panose="020F0502020204030204" pitchFamily="34" charset="0"/>
                <a:ea typeface="Calibri" panose="020F0502020204030204" pitchFamily="34" charset="0"/>
              </a:rPr>
              <a:t>Es macht sich recht bald bemerkbar, wenn unser Körper etwas braucht. Denke daran, wie unangenehm Hunger oder Durst sein können. </a:t>
            </a:r>
            <a:endParaRPr lang="el-GR" sz="2500" dirty="0">
              <a:latin typeface="Calibri" panose="020F0502020204030204" pitchFamily="34" charset="0"/>
              <a:ea typeface="Calibri" panose="020F0502020204030204" pitchFamily="34" charset="0"/>
            </a:endParaRPr>
          </a:p>
          <a:p>
            <a:pPr>
              <a:lnSpc>
                <a:spcPct val="107000"/>
              </a:lnSpc>
              <a:spcAft>
                <a:spcPts val="800"/>
              </a:spcAft>
            </a:pPr>
            <a:r>
              <a:rPr lang="de-DE" sz="2500" dirty="0">
                <a:latin typeface="Calibri" panose="020F0502020204030204" pitchFamily="34" charset="0"/>
                <a:ea typeface="Calibri" panose="020F0502020204030204" pitchFamily="34" charset="0"/>
              </a:rPr>
              <a:t>Manche Menschen werden richtig zappelig, wenn sie zu lange ruhig sitzen müssen und Bewegung brauchen. </a:t>
            </a:r>
            <a:endParaRPr lang="el-GR" sz="2500" dirty="0">
              <a:latin typeface="Calibri" panose="020F0502020204030204" pitchFamily="34" charset="0"/>
              <a:ea typeface="Calibri" panose="020F0502020204030204" pitchFamily="34" charset="0"/>
            </a:endParaRPr>
          </a:p>
          <a:p>
            <a:pPr>
              <a:lnSpc>
                <a:spcPct val="107000"/>
              </a:lnSpc>
              <a:spcAft>
                <a:spcPts val="800"/>
              </a:spcAft>
            </a:pPr>
            <a:r>
              <a:rPr lang="de-DE" sz="2500" dirty="0">
                <a:latin typeface="Calibri" panose="020F0502020204030204" pitchFamily="34" charset="0"/>
                <a:ea typeface="Calibri" panose="020F0502020204030204" pitchFamily="34" charset="0"/>
              </a:rPr>
              <a:t>Auch das Bedürfnis nach Sauberkeit, frischer Luft, mehr Wärme oder Abkühlung gehören hier dazu</a:t>
            </a:r>
            <a:r>
              <a:rPr lang="el-GR" sz="2500" dirty="0">
                <a:latin typeface="Calibri" panose="020F0502020204030204" pitchFamily="34" charset="0"/>
                <a:ea typeface="Calibri" panose="020F0502020204030204" pitchFamily="34" charset="0"/>
              </a:rPr>
              <a:t>.</a:t>
            </a:r>
            <a:endParaRPr lang="en-GB" sz="250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95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07">
            <a:extLst>
              <a:ext uri="{FF2B5EF4-FFF2-40B4-BE49-F238E27FC236}">
                <a16:creationId xmlns:a16="http://schemas.microsoft.com/office/drawing/2014/main" id="{03FB2DE9-90FD-4DE6-BE98-05A7F11E6E01}"/>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90710" y="1878766"/>
            <a:ext cx="10578735" cy="4703010"/>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42103244-805B-4C02-88C4-7B95B6D1213C}"/>
              </a:ext>
            </a:extLst>
          </p:cNvPr>
          <p:cNvSpPr>
            <a:spLocks noGrp="1"/>
          </p:cNvSpPr>
          <p:nvPr>
            <p:ph type="title"/>
          </p:nvPr>
        </p:nvSpPr>
        <p:spPr>
          <a:xfrm>
            <a:off x="838200" y="365125"/>
            <a:ext cx="10011586" cy="1325563"/>
          </a:xfrm>
        </p:spPr>
        <p:txBody>
          <a:bodyPr/>
          <a:lstStyle/>
          <a:p>
            <a:r>
              <a:rPr lang="de-DE" dirty="0"/>
              <a:t>Überlege</a:t>
            </a:r>
            <a:r>
              <a:rPr lang="en-US" dirty="0"/>
              <a:t>       </a:t>
            </a:r>
            <a:endParaRPr lang="el-GR" dirty="0"/>
          </a:p>
        </p:txBody>
      </p:sp>
      <p:sp>
        <p:nvSpPr>
          <p:cNvPr id="3" name="Θέση περιεχομένου 2">
            <a:extLst>
              <a:ext uri="{FF2B5EF4-FFF2-40B4-BE49-F238E27FC236}">
                <a16:creationId xmlns:a16="http://schemas.microsoft.com/office/drawing/2014/main" id="{1676D6EF-708C-4192-8AEF-FD64CC96A42E}"/>
              </a:ext>
            </a:extLst>
          </p:cNvPr>
          <p:cNvSpPr>
            <a:spLocks noGrp="1"/>
          </p:cNvSpPr>
          <p:nvPr>
            <p:ph idx="1"/>
          </p:nvPr>
        </p:nvSpPr>
        <p:spPr>
          <a:xfrm>
            <a:off x="908230" y="1597238"/>
            <a:ext cx="8528761" cy="5172201"/>
          </a:xfrm>
          <a:noFill/>
        </p:spPr>
        <p:txBody>
          <a:bodyPr>
            <a:normAutofit fontScale="92500" lnSpcReduction="10000"/>
          </a:bodyPr>
          <a:lstStyle/>
          <a:p>
            <a:pPr marL="0" indent="0">
              <a:buNone/>
            </a:pPr>
            <a:r>
              <a:rPr lang="de-DE" sz="2400" dirty="0">
                <a:solidFill>
                  <a:srgbClr val="000000"/>
                </a:solidFill>
                <a:latin typeface="Calibri" panose="020F0502020204030204" pitchFamily="34" charset="0"/>
                <a:ea typeface="Calibri" panose="020F0502020204030204" pitchFamily="34" charset="0"/>
              </a:rPr>
              <a:t>Wie gut achtest du selbst auf die </a:t>
            </a:r>
            <a:r>
              <a:rPr lang="de-DE" sz="2400" b="1" dirty="0">
                <a:solidFill>
                  <a:srgbClr val="000000"/>
                </a:solidFill>
                <a:latin typeface="Calibri" panose="020F0502020204030204" pitchFamily="34" charset="0"/>
                <a:ea typeface="Calibri" panose="020F0502020204030204" pitchFamily="34" charset="0"/>
              </a:rPr>
              <a:t>Bedürfnisse deines Körpers</a:t>
            </a:r>
            <a:r>
              <a:rPr lang="en-GB" sz="2400" dirty="0">
                <a:solidFill>
                  <a:srgbClr val="000000"/>
                </a:solidFill>
                <a:effectLst/>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lvl="1"/>
            <a:r>
              <a:rPr lang="de-DE" i="1" dirty="0">
                <a:latin typeface="Calibri" panose="020F0502020204030204" pitchFamily="34" charset="0"/>
                <a:ea typeface="Calibri" panose="020F0502020204030204" pitchFamily="34" charset="0"/>
              </a:rPr>
              <a:t>Spüre kurz mal in dich hinein - Sind jetzt gerade alle deine körperlichen Bedürfnisse erfüllt?</a:t>
            </a:r>
          </a:p>
          <a:p>
            <a:pPr lvl="1"/>
            <a:r>
              <a:rPr lang="de-DE" i="1" dirty="0">
                <a:latin typeface="Calibri" panose="020F0502020204030204" pitchFamily="34" charset="0"/>
                <a:ea typeface="Calibri" panose="020F0502020204030204" pitchFamily="34" charset="0"/>
              </a:rPr>
              <a:t>Fühlst du dich wach und munter? Brauchst du Bewegung oder frische Luft?</a:t>
            </a:r>
          </a:p>
          <a:p>
            <a:pPr lvl="1"/>
            <a:r>
              <a:rPr lang="de-DE" i="1" dirty="0">
                <a:latin typeface="Calibri" panose="020F0502020204030204" pitchFamily="34" charset="0"/>
                <a:ea typeface="Calibri" panose="020F0502020204030204" pitchFamily="34" charset="0"/>
              </a:rPr>
              <a:t>Sitzt du gut? Fühlst du dich irgendwo verspannt?</a:t>
            </a:r>
          </a:p>
          <a:p>
            <a:pPr lvl="1"/>
            <a:r>
              <a:rPr lang="de-DE" i="1" dirty="0">
                <a:latin typeface="Calibri" panose="020F0502020204030204" pitchFamily="34" charset="0"/>
                <a:ea typeface="Calibri" panose="020F0502020204030204" pitchFamily="34" charset="0"/>
              </a:rPr>
              <a:t>Passt die Temperatur um dich oder hättest du es gerne wärmer oder kühler?</a:t>
            </a:r>
          </a:p>
          <a:p>
            <a:pPr lvl="1"/>
            <a:r>
              <a:rPr lang="de-DE" i="1" dirty="0">
                <a:latin typeface="Calibri" panose="020F0502020204030204" pitchFamily="34" charset="0"/>
                <a:ea typeface="Calibri" panose="020F0502020204030204" pitchFamily="34" charset="0"/>
              </a:rPr>
              <a:t>Bist du hungrig oder durstig?</a:t>
            </a:r>
          </a:p>
          <a:p>
            <a:pPr lvl="1"/>
            <a:r>
              <a:rPr lang="de-DE" i="1" dirty="0">
                <a:latin typeface="Calibri" panose="020F0502020204030204" pitchFamily="34" charset="0"/>
                <a:ea typeface="Calibri" panose="020F0502020204030204" pitchFamily="34" charset="0"/>
              </a:rPr>
              <a:t>Fühlst du dich in deiner jetzigen Umgebung sicher?</a:t>
            </a:r>
          </a:p>
          <a:p>
            <a:pPr lvl="1"/>
            <a:r>
              <a:rPr lang="de-DE" i="1" dirty="0">
                <a:latin typeface="Calibri" panose="020F0502020204030204" pitchFamily="34" charset="0"/>
                <a:ea typeface="Calibri" panose="020F0502020204030204" pitchFamily="34" charset="0"/>
              </a:rPr>
              <a:t>Wenn du jetzt gemerkt hast, dass etwas nicht stimmt, wie könntest du deine Situation verbessern</a:t>
            </a:r>
            <a:r>
              <a:rPr lang="en-GB" i="1" dirty="0">
                <a:effectLst/>
                <a:latin typeface="Calibri" panose="020F0502020204030204" pitchFamily="34" charset="0"/>
                <a:ea typeface="Calibri" panose="020F0502020204030204" pitchFamily="34" charset="0"/>
              </a:rPr>
              <a:t>?</a:t>
            </a:r>
            <a:endParaRPr lang="el-GR" sz="3600" dirty="0"/>
          </a:p>
        </p:txBody>
      </p:sp>
      <p:grpSp>
        <p:nvGrpSpPr>
          <p:cNvPr id="8" name="Ομάδα 7">
            <a:extLst>
              <a:ext uri="{FF2B5EF4-FFF2-40B4-BE49-F238E27FC236}">
                <a16:creationId xmlns:a16="http://schemas.microsoft.com/office/drawing/2014/main" id="{0C1F714F-E7CF-415B-8E30-8D06D6D8DEE8}"/>
              </a:ext>
            </a:extLst>
          </p:cNvPr>
          <p:cNvGrpSpPr/>
          <p:nvPr/>
        </p:nvGrpSpPr>
        <p:grpSpPr>
          <a:xfrm>
            <a:off x="9929469" y="1429192"/>
            <a:ext cx="2142411" cy="2142411"/>
            <a:chOff x="3107475" y="2936100"/>
            <a:chExt cx="2142411" cy="2142411"/>
          </a:xfrm>
        </p:grpSpPr>
        <p:pic>
          <p:nvPicPr>
            <p:cNvPr id="9" name="Γραφικό 8" descr="Συννεφάκι σκέψης περίγραμμα">
              <a:extLst>
                <a:ext uri="{FF2B5EF4-FFF2-40B4-BE49-F238E27FC236}">
                  <a16:creationId xmlns:a16="http://schemas.microsoft.com/office/drawing/2014/main" id="{1315F609-6CF4-4BC9-9592-00AD83D35A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475" y="2936100"/>
              <a:ext cx="2142411" cy="2142411"/>
            </a:xfrm>
            <a:prstGeom prst="rect">
              <a:avLst/>
            </a:prstGeom>
          </p:spPr>
        </p:pic>
        <p:sp>
          <p:nvSpPr>
            <p:cNvPr id="11" name="TextBox 10">
              <a:extLst>
                <a:ext uri="{FF2B5EF4-FFF2-40B4-BE49-F238E27FC236}">
                  <a16:creationId xmlns:a16="http://schemas.microsoft.com/office/drawing/2014/main" id="{9EFB8E1A-0CB4-44CD-910A-111A4740704A}"/>
                </a:ext>
              </a:extLst>
            </p:cNvPr>
            <p:cNvSpPr txBox="1"/>
            <p:nvPr/>
          </p:nvSpPr>
          <p:spPr>
            <a:xfrm>
              <a:off x="3837091" y="3104147"/>
              <a:ext cx="707245" cy="1446550"/>
            </a:xfrm>
            <a:prstGeom prst="rect">
              <a:avLst/>
            </a:prstGeom>
            <a:noFill/>
          </p:spPr>
          <p:txBody>
            <a:bodyPr wrap="none" rtlCol="0">
              <a:spAutoFit/>
            </a:bodyPr>
            <a:lstStyle/>
            <a:p>
              <a:r>
                <a:rPr lang="en-US" sz="8800" dirty="0">
                  <a:solidFill>
                    <a:srgbClr val="E12A3C"/>
                  </a:solidFill>
                </a:rPr>
                <a:t>?</a:t>
              </a:r>
              <a:endParaRPr lang="el-GR" sz="8800" dirty="0">
                <a:solidFill>
                  <a:srgbClr val="E12A3C"/>
                </a:solidFill>
              </a:endParaRPr>
            </a:p>
          </p:txBody>
        </p:sp>
      </p:grpSp>
      <p:sp>
        <p:nvSpPr>
          <p:cNvPr id="13" name="TextBox 12">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905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1CB1C-4211-4166-94E8-4ED435463EAB}"/>
              </a:ext>
            </a:extLst>
          </p:cNvPr>
          <p:cNvSpPr>
            <a:spLocks noGrp="1"/>
          </p:cNvSpPr>
          <p:nvPr>
            <p:ph type="title"/>
          </p:nvPr>
        </p:nvSpPr>
        <p:spPr/>
        <p:txBody>
          <a:bodyPr/>
          <a:lstStyle/>
          <a:p>
            <a:r>
              <a:rPr lang="de-DE" b="0" dirty="0"/>
              <a:t>2. Grundbedürfnis: </a:t>
            </a:r>
            <a:r>
              <a:rPr lang="de-DE" dirty="0"/>
              <a:t>Freiheit   </a:t>
            </a:r>
            <a:r>
              <a:rPr lang="de-DE" sz="2400" b="0" dirty="0"/>
              <a:t>(1/3) </a:t>
            </a:r>
            <a:r>
              <a:rPr lang="de-DE" dirty="0"/>
              <a:t>	</a:t>
            </a:r>
          </a:p>
        </p:txBody>
      </p:sp>
      <p:sp>
        <p:nvSpPr>
          <p:cNvPr id="3" name="Θέση περιεχομένου 2">
            <a:extLst>
              <a:ext uri="{FF2B5EF4-FFF2-40B4-BE49-F238E27FC236}">
                <a16:creationId xmlns:a16="http://schemas.microsoft.com/office/drawing/2014/main" id="{57F520A0-A15E-42FD-84CE-D02503BFD449}"/>
              </a:ext>
            </a:extLst>
          </p:cNvPr>
          <p:cNvSpPr>
            <a:spLocks noGrp="1"/>
          </p:cNvSpPr>
          <p:nvPr>
            <p:ph idx="1"/>
          </p:nvPr>
        </p:nvSpPr>
        <p:spPr>
          <a:xfrm>
            <a:off x="838202" y="1443784"/>
            <a:ext cx="5430252" cy="5095617"/>
          </a:xfrm>
        </p:spPr>
        <p:txBody>
          <a:bodyPr>
            <a:noAutofit/>
          </a:bodyPr>
          <a:lstStyle/>
          <a:p>
            <a:pPr marL="0" indent="0">
              <a:lnSpc>
                <a:spcPct val="120000"/>
              </a:lnSpc>
              <a:buNone/>
            </a:pPr>
            <a:r>
              <a:rPr lang="de-DE" sz="2400" b="1" dirty="0"/>
              <a:t>Unser Bedürfnis nach Freiheit bedeutet, sich frei bewegen zu können, eine eigene Meinung zu haben, verschiedene Wahlmöglichkeiten zu haben und eigene Entscheidungen treffen zu können. </a:t>
            </a:r>
          </a:p>
          <a:p>
            <a:pPr marL="0" indent="0">
              <a:lnSpc>
                <a:spcPct val="120000"/>
              </a:lnSpc>
              <a:buNone/>
            </a:pPr>
            <a:r>
              <a:rPr lang="de-DE" sz="2400" dirty="0"/>
              <a:t>Doch das ist nicht alles: Stell dir ein Leben vor, in dem jemand total über dich bestimmt. Alles, was du tust, machst du nicht, weil du es so beschlossen hast, sondern weil es jemand anders so bestimmt.</a:t>
            </a:r>
          </a:p>
          <a:p>
            <a:endParaRPr lang="de-DE" sz="2400" dirty="0"/>
          </a:p>
        </p:txBody>
      </p:sp>
      <p:sp>
        <p:nvSpPr>
          <p:cNvPr id="10" name="TextBox 9">
            <a:extLst>
              <a:ext uri="{FF2B5EF4-FFF2-40B4-BE49-F238E27FC236}">
                <a16:creationId xmlns:a16="http://schemas.microsoft.com/office/drawing/2014/main" id="{88C95A66-9A1D-4BB9-995E-9218ACD630A0}"/>
              </a:ext>
            </a:extLst>
          </p:cNvPr>
          <p:cNvSpPr txBox="1"/>
          <p:nvPr/>
        </p:nvSpPr>
        <p:spPr>
          <a:xfrm>
            <a:off x="60152" y="6539402"/>
            <a:ext cx="1878591" cy="307777"/>
          </a:xfrm>
          <a:prstGeom prst="rect">
            <a:avLst/>
          </a:prstGeom>
          <a:noFill/>
        </p:spPr>
        <p:txBody>
          <a:bodyPr wrap="none" rtlCol="0">
            <a:spAutoFit/>
          </a:bodyPr>
          <a:lstStyle/>
          <a:p>
            <a:r>
              <a:rPr lang="de-DE" sz="1400" dirty="0">
                <a:hlinkClick r:id="rId3"/>
              </a:rPr>
              <a:t>Source</a:t>
            </a:r>
            <a:r>
              <a:rPr lang="de-DE" sz="1400" dirty="0"/>
              <a:t> | </a:t>
            </a:r>
            <a:r>
              <a:rPr lang="de-DE" sz="1400" dirty="0" err="1">
                <a:hlinkClick r:id="rId4"/>
              </a:rPr>
              <a:t>Pixabay</a:t>
            </a:r>
            <a:r>
              <a:rPr lang="de-DE" sz="1400" dirty="0">
                <a:hlinkClick r:id="rId4"/>
              </a:rPr>
              <a:t> Lizenz</a:t>
            </a:r>
            <a:endParaRPr lang="de-DE" sz="1400" dirty="0"/>
          </a:p>
        </p:txBody>
      </p:sp>
      <p:pic>
        <p:nvPicPr>
          <p:cNvPr id="8" name="Grafik 1048" descr="Möwe, Portugal, Algarve, Flug, Himmel, Freiheit, Vogel">
            <a:extLst>
              <a:ext uri="{FF2B5EF4-FFF2-40B4-BE49-F238E27FC236}">
                <a16:creationId xmlns:a16="http://schemas.microsoft.com/office/drawing/2014/main" id="{F3E8D9AA-A8C7-43EA-BB51-976973D3C3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1820" y="1690688"/>
            <a:ext cx="5292391" cy="2978304"/>
          </a:xfrm>
          <a:prstGeom prst="rect">
            <a:avLst/>
          </a:prstGeom>
          <a:noFill/>
          <a:ln>
            <a:noFill/>
          </a:ln>
          <a:effectLst>
            <a:softEdge rad="292100"/>
          </a:effectLst>
        </p:spPr>
      </p:pic>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394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1CB1C-4211-4166-94E8-4ED435463EAB}"/>
              </a:ext>
            </a:extLst>
          </p:cNvPr>
          <p:cNvSpPr>
            <a:spLocks noGrp="1"/>
          </p:cNvSpPr>
          <p:nvPr>
            <p:ph type="title"/>
          </p:nvPr>
        </p:nvSpPr>
        <p:spPr/>
        <p:txBody>
          <a:bodyPr/>
          <a:lstStyle/>
          <a:p>
            <a:r>
              <a:rPr lang="de-DE" b="0" dirty="0"/>
              <a:t>2. Grundbedürfnis: </a:t>
            </a:r>
            <a:r>
              <a:rPr lang="de-DE" dirty="0"/>
              <a:t>Freiheit   </a:t>
            </a:r>
            <a:r>
              <a:rPr lang="de-DE" sz="2400" b="0" dirty="0"/>
              <a:t>(2/3) </a:t>
            </a:r>
            <a:r>
              <a:rPr lang="de-DE" dirty="0"/>
              <a:t>	</a:t>
            </a:r>
          </a:p>
        </p:txBody>
      </p:sp>
      <p:sp>
        <p:nvSpPr>
          <p:cNvPr id="3" name="Θέση περιεχομένου 2">
            <a:extLst>
              <a:ext uri="{FF2B5EF4-FFF2-40B4-BE49-F238E27FC236}">
                <a16:creationId xmlns:a16="http://schemas.microsoft.com/office/drawing/2014/main" id="{57F520A0-A15E-42FD-84CE-D02503BFD449}"/>
              </a:ext>
            </a:extLst>
          </p:cNvPr>
          <p:cNvSpPr>
            <a:spLocks noGrp="1"/>
          </p:cNvSpPr>
          <p:nvPr>
            <p:ph idx="1"/>
          </p:nvPr>
        </p:nvSpPr>
        <p:spPr>
          <a:xfrm>
            <a:off x="835792" y="1690688"/>
            <a:ext cx="7996174" cy="4612858"/>
          </a:xfrm>
        </p:spPr>
        <p:txBody>
          <a:bodyPr>
            <a:noAutofit/>
          </a:bodyPr>
          <a:lstStyle/>
          <a:p>
            <a:pPr marL="0" indent="0">
              <a:lnSpc>
                <a:spcPct val="120000"/>
              </a:lnSpc>
              <a:buNone/>
            </a:pPr>
            <a:r>
              <a:rPr lang="de-DE" sz="2400" b="1" i="1" dirty="0">
                <a:solidFill>
                  <a:srgbClr val="1A7EBA"/>
                </a:solidFill>
                <a:latin typeface="Calibri" panose="020F0502020204030204" pitchFamily="34" charset="0"/>
                <a:ea typeface="Calibri" panose="020F0502020204030204" pitchFamily="34" charset="0"/>
              </a:rPr>
              <a:t>Wenn es jemand anders so bestimmt, wer hätte dann die Verantwortung dafür?</a:t>
            </a:r>
          </a:p>
          <a:p>
            <a:pPr marL="0" indent="0">
              <a:lnSpc>
                <a:spcPct val="120000"/>
              </a:lnSpc>
              <a:buNone/>
            </a:pPr>
            <a:endParaRPr lang="de-DE" sz="2400" b="1" i="1" dirty="0">
              <a:solidFill>
                <a:srgbClr val="1A7EBA"/>
              </a:solidFill>
              <a:latin typeface="Calibri" panose="020F0502020204030204" pitchFamily="34" charset="0"/>
              <a:ea typeface="Calibri" panose="020F0502020204030204" pitchFamily="34" charset="0"/>
            </a:endParaRPr>
          </a:p>
          <a:p>
            <a:pPr marL="0" indent="0">
              <a:lnSpc>
                <a:spcPct val="120000"/>
              </a:lnSpc>
              <a:buNone/>
            </a:pPr>
            <a:endParaRPr lang="de-DE" sz="2400" b="1" i="1" dirty="0">
              <a:solidFill>
                <a:srgbClr val="1A7EBA"/>
              </a:solidFill>
              <a:latin typeface="Calibri" panose="020F0502020204030204" pitchFamily="34" charset="0"/>
              <a:ea typeface="Calibri" panose="020F0502020204030204" pitchFamily="34" charset="0"/>
            </a:endParaRPr>
          </a:p>
          <a:p>
            <a:pPr marL="0" indent="0">
              <a:lnSpc>
                <a:spcPct val="120000"/>
              </a:lnSpc>
              <a:buNone/>
            </a:pPr>
            <a:r>
              <a:rPr lang="de-DE" sz="2400" dirty="0"/>
              <a:t>Genau: derjenige, der über dich bestimmt. Andersrum gilt diese Regel natürlich auch. Entscheidungen zu treffen und die Verantwortung dafür zu übernehmen gehören zusammen. Je älter man wird, umso mehr Verantwortung für sich und sein Handeln kann man übernehmen.</a:t>
            </a:r>
          </a:p>
          <a:p>
            <a:endParaRPr lang="de-DE" sz="2400" dirty="0"/>
          </a:p>
        </p:txBody>
      </p:sp>
      <p:grpSp>
        <p:nvGrpSpPr>
          <p:cNvPr id="6" name="Ομάδα 5" descr="Think about icon.">
            <a:extLst>
              <a:ext uri="{FF2B5EF4-FFF2-40B4-BE49-F238E27FC236}">
                <a16:creationId xmlns:a16="http://schemas.microsoft.com/office/drawing/2014/main" id="{8AAA47C1-0ED4-4773-BE6E-5DDAE0CCEE13}"/>
              </a:ext>
            </a:extLst>
          </p:cNvPr>
          <p:cNvGrpSpPr/>
          <p:nvPr/>
        </p:nvGrpSpPr>
        <p:grpSpPr>
          <a:xfrm>
            <a:off x="9330943" y="1491699"/>
            <a:ext cx="2429147" cy="2089216"/>
            <a:chOff x="3107475" y="2936100"/>
            <a:chExt cx="2142411" cy="2142411"/>
          </a:xfrm>
          <a:noFill/>
        </p:grpSpPr>
        <p:pic>
          <p:nvPicPr>
            <p:cNvPr id="7" name="Γραφικό 6" descr="Συννεφάκι σκέψης περίγραμμα">
              <a:extLst>
                <a:ext uri="{FF2B5EF4-FFF2-40B4-BE49-F238E27FC236}">
                  <a16:creationId xmlns:a16="http://schemas.microsoft.com/office/drawing/2014/main" id="{C4C16B0D-4693-4810-9E51-E8CB944F1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20E13B10-8B7F-40D7-81AC-7C68C37A6616}"/>
                </a:ext>
              </a:extLst>
            </p:cNvPr>
            <p:cNvSpPr txBox="1"/>
            <p:nvPr/>
          </p:nvSpPr>
          <p:spPr>
            <a:xfrm>
              <a:off x="3837092" y="3104146"/>
              <a:ext cx="623762" cy="1483382"/>
            </a:xfrm>
            <a:prstGeom prst="rect">
              <a:avLst/>
            </a:prstGeom>
            <a:noFill/>
            <a:ln>
              <a:noFill/>
            </a:ln>
          </p:spPr>
          <p:txBody>
            <a:bodyPr wrap="none" rtlCol="0">
              <a:spAutoFit/>
            </a:bodyPr>
            <a:lstStyle/>
            <a:p>
              <a:r>
                <a:rPr lang="de-DE" sz="8800" dirty="0">
                  <a:solidFill>
                    <a:srgbClr val="C00000"/>
                  </a:solidFill>
                </a:rPr>
                <a:t>?</a:t>
              </a:r>
            </a:p>
          </p:txBody>
        </p:sp>
      </p:grpSp>
      <p:sp>
        <p:nvSpPr>
          <p:cNvPr id="11" name="Θέση περιεχομένου 2">
            <a:extLst>
              <a:ext uri="{FF2B5EF4-FFF2-40B4-BE49-F238E27FC236}">
                <a16:creationId xmlns:a16="http://schemas.microsoft.com/office/drawing/2014/main" id="{39CF2B01-DC62-419D-8687-CAEF1A92DA85}"/>
              </a:ext>
            </a:extLst>
          </p:cNvPr>
          <p:cNvSpPr txBox="1">
            <a:spLocks/>
          </p:cNvSpPr>
          <p:nvPr/>
        </p:nvSpPr>
        <p:spPr>
          <a:xfrm>
            <a:off x="836115" y="4743981"/>
            <a:ext cx="11231561" cy="26958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2D05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p:txBody>
      </p:sp>
      <p:pic>
        <p:nvPicPr>
          <p:cNvPr id="10" name="Grafik 110">
            <a:extLst>
              <a:ext uri="{FF2B5EF4-FFF2-40B4-BE49-F238E27FC236}">
                <a16:creationId xmlns:a16="http://schemas.microsoft.com/office/drawing/2014/main" id="{429EC868-4DB9-4FE0-B94F-95558AA6017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153158" y="2642870"/>
            <a:ext cx="9744199" cy="1354247"/>
          </a:xfrm>
          <a:prstGeom prst="rect">
            <a:avLst/>
          </a:prstGeom>
          <a:blipFill>
            <a:blip r:embed="rId6"/>
            <a:stretch>
              <a:fillRect/>
            </a:stretch>
          </a:blip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0DA4B533-6B01-43D3-972A-25618EDCB09F}"/>
              </a:ext>
            </a:extLst>
          </p:cNvPr>
          <p:cNvSpPr txBox="1"/>
          <p:nvPr/>
        </p:nvSpPr>
        <p:spPr>
          <a:xfrm>
            <a:off x="1933785" y="2890391"/>
            <a:ext cx="5901511" cy="1077218"/>
          </a:xfrm>
          <a:prstGeom prst="rect">
            <a:avLst/>
          </a:prstGeom>
          <a:noFill/>
        </p:spPr>
        <p:txBody>
          <a:bodyPr wrap="square">
            <a:spAutoFit/>
          </a:bodyPr>
          <a:lstStyle/>
          <a:p>
            <a:pPr algn="ctr"/>
            <a:r>
              <a:rPr lang="de-DE" sz="3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Wer hätte dann die Verantwortung dafür?</a:t>
            </a:r>
            <a:endParaRPr lang="de-DE" sz="3200" dirty="0">
              <a:solidFill>
                <a:schemeClr val="bg1"/>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151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19">
            <a:extLst>
              <a:ext uri="{FF2B5EF4-FFF2-40B4-BE49-F238E27FC236}">
                <a16:creationId xmlns:a16="http://schemas.microsoft.com/office/drawing/2014/main" id="{45584FB3-6143-4430-8423-16BBF7F7876E}"/>
              </a:ext>
            </a:extLst>
          </p:cNvPr>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239" r="1805"/>
          <a:stretch/>
        </p:blipFill>
        <p:spPr bwMode="auto">
          <a:xfrm>
            <a:off x="4438650" y="1580892"/>
            <a:ext cx="7753350" cy="1447800"/>
          </a:xfrm>
          <a:prstGeom prst="rect">
            <a:avLst/>
          </a:prstGeom>
          <a:noFill/>
          <a:ln>
            <a:noFill/>
          </a:ln>
          <a:extLst>
            <a:ext uri="{53640926-AAD7-44D8-BBD7-CCE9431645EC}">
              <a14:shadowObscured xmlns:a14="http://schemas.microsoft.com/office/drawing/2010/main"/>
            </a:ext>
          </a:extLst>
        </p:spPr>
      </p:pic>
      <p:sp>
        <p:nvSpPr>
          <p:cNvPr id="3" name="Θέση περιεχομένου 2">
            <a:extLst>
              <a:ext uri="{FF2B5EF4-FFF2-40B4-BE49-F238E27FC236}">
                <a16:creationId xmlns:a16="http://schemas.microsoft.com/office/drawing/2014/main" id="{57F520A0-A15E-42FD-84CE-D02503BFD449}"/>
              </a:ext>
            </a:extLst>
          </p:cNvPr>
          <p:cNvSpPr>
            <a:spLocks noGrp="1"/>
          </p:cNvSpPr>
          <p:nvPr>
            <p:ph idx="1"/>
          </p:nvPr>
        </p:nvSpPr>
        <p:spPr>
          <a:xfrm>
            <a:off x="4633877" y="1757855"/>
            <a:ext cx="6877549" cy="4730438"/>
          </a:xfrm>
        </p:spPr>
        <p:txBody>
          <a:bodyPr>
            <a:normAutofit/>
          </a:bodyPr>
          <a:lstStyle/>
          <a:p>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Überlege dir mal, wie viele Entscheidungen du als Kleinkind treffen konntest und wie das jetzt aussieht!</a:t>
            </a:r>
          </a:p>
          <a:p>
            <a:pPr marL="0" indent="0">
              <a:buNone/>
            </a:pPr>
            <a:r>
              <a:rPr lang="de-DE" sz="2400" dirty="0"/>
              <a:t>Sicher darfst du jetzt schon mehr entscheiden als vor ein paar Jahren. Du kannst das deshalb, weil du jetzt schon mehr Erfahrungen im Leben gemacht hast und du die Folgen deines Handelns besser abschätzen kannst. Du siehst: das Bedürfnis Freiheit hängt eng mit der Bereitschaft und der Fähigkeit, Verantwortung zu übernehmen zusammen. </a:t>
            </a:r>
          </a:p>
        </p:txBody>
      </p:sp>
      <p:pic>
        <p:nvPicPr>
          <p:cNvPr id="15" name="Grafik 126">
            <a:extLst>
              <a:ext uri="{FF2B5EF4-FFF2-40B4-BE49-F238E27FC236}">
                <a16:creationId xmlns:a16="http://schemas.microsoft.com/office/drawing/2014/main" id="{EF166568-6A77-4B45-8AC2-CE638B49B592}"/>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r="936"/>
          <a:stretch/>
        </p:blipFill>
        <p:spPr bwMode="auto">
          <a:xfrm>
            <a:off x="247651" y="5613760"/>
            <a:ext cx="11087100" cy="1013460"/>
          </a:xfrm>
          <a:prstGeom prst="rect">
            <a:avLst/>
          </a:prstGeom>
          <a:blipFill>
            <a:blip r:embed="rId5"/>
            <a:stretch>
              <a:fillRect/>
            </a:stretch>
          </a:blip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E221CB1C-4211-4166-94E8-4ED435463EAB}"/>
              </a:ext>
            </a:extLst>
          </p:cNvPr>
          <p:cNvSpPr>
            <a:spLocks noGrp="1"/>
          </p:cNvSpPr>
          <p:nvPr>
            <p:ph type="title"/>
          </p:nvPr>
        </p:nvSpPr>
        <p:spPr>
          <a:xfrm>
            <a:off x="838200" y="360111"/>
            <a:ext cx="10515600" cy="1325563"/>
          </a:xfrm>
        </p:spPr>
        <p:txBody>
          <a:bodyPr/>
          <a:lstStyle/>
          <a:p>
            <a:r>
              <a:rPr lang="de-DE" b="0" dirty="0"/>
              <a:t>2. Grundbedürfnis: </a:t>
            </a:r>
            <a:r>
              <a:rPr lang="de-DE" dirty="0"/>
              <a:t>Freiheit   </a:t>
            </a:r>
            <a:r>
              <a:rPr lang="de-DE" sz="2400" b="0" dirty="0"/>
              <a:t>(3/3) </a:t>
            </a:r>
            <a:r>
              <a:rPr lang="de-DE" dirty="0"/>
              <a:t>	</a:t>
            </a:r>
          </a:p>
        </p:txBody>
      </p:sp>
      <p:grpSp>
        <p:nvGrpSpPr>
          <p:cNvPr id="6" name="Ομάδα 5">
            <a:extLst>
              <a:ext uri="{FF2B5EF4-FFF2-40B4-BE49-F238E27FC236}">
                <a16:creationId xmlns:a16="http://schemas.microsoft.com/office/drawing/2014/main" id="{2F1B0185-9A98-49E6-8E3A-6663D9B4AF6A}"/>
              </a:ext>
            </a:extLst>
          </p:cNvPr>
          <p:cNvGrpSpPr/>
          <p:nvPr/>
        </p:nvGrpSpPr>
        <p:grpSpPr>
          <a:xfrm>
            <a:off x="10565074" y="502704"/>
            <a:ext cx="1541201" cy="1427037"/>
            <a:chOff x="3107475" y="2936100"/>
            <a:chExt cx="1946347" cy="2142411"/>
          </a:xfrm>
        </p:grpSpPr>
        <p:pic>
          <p:nvPicPr>
            <p:cNvPr id="7" name="Γραφικό 6" descr="Συννεφάκι σκέψης περίγραμμα">
              <a:extLst>
                <a:ext uri="{FF2B5EF4-FFF2-40B4-BE49-F238E27FC236}">
                  <a16:creationId xmlns:a16="http://schemas.microsoft.com/office/drawing/2014/main" id="{DC8CB471-B1C3-4778-A553-CB6C1CDFFA1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9152"/>
            <a:stretch/>
          </p:blipFill>
          <p:spPr>
            <a:xfrm>
              <a:off x="3107475" y="2936100"/>
              <a:ext cx="1946347" cy="2142411"/>
            </a:xfrm>
            <a:prstGeom prst="rect">
              <a:avLst/>
            </a:prstGeom>
          </p:spPr>
        </p:pic>
        <p:sp>
          <p:nvSpPr>
            <p:cNvPr id="8" name="TextBox 7">
              <a:extLst>
                <a:ext uri="{FF2B5EF4-FFF2-40B4-BE49-F238E27FC236}">
                  <a16:creationId xmlns:a16="http://schemas.microsoft.com/office/drawing/2014/main" id="{A74BF318-BB4C-4DFD-9201-2DFDAAC0479F}"/>
                </a:ext>
              </a:extLst>
            </p:cNvPr>
            <p:cNvSpPr txBox="1"/>
            <p:nvPr/>
          </p:nvSpPr>
          <p:spPr>
            <a:xfrm>
              <a:off x="3837091" y="3104147"/>
              <a:ext cx="682627" cy="1524815"/>
            </a:xfrm>
            <a:prstGeom prst="rect">
              <a:avLst/>
            </a:prstGeom>
            <a:noFill/>
          </p:spPr>
          <p:txBody>
            <a:bodyPr wrap="none" rtlCol="0">
              <a:spAutoFit/>
            </a:bodyPr>
            <a:lstStyle/>
            <a:p>
              <a:r>
                <a:rPr lang="de-DE" sz="6000" dirty="0">
                  <a:solidFill>
                    <a:srgbClr val="E12A3C"/>
                  </a:solidFill>
                </a:rPr>
                <a:t>?</a:t>
              </a:r>
            </a:p>
          </p:txBody>
        </p:sp>
      </p:grpSp>
      <p:pic>
        <p:nvPicPr>
          <p:cNvPr id="4098" name="Picture 2" descr="Arrows, Direction, Signpost, Arrow, Decision">
            <a:extLst>
              <a:ext uri="{FF2B5EF4-FFF2-40B4-BE49-F238E27FC236}">
                <a16:creationId xmlns:a16="http://schemas.microsoft.com/office/drawing/2014/main" id="{EC379F2B-5265-4B7A-80C0-A9D462F27D0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409" t="13720" r="9123"/>
          <a:stretch/>
        </p:blipFill>
        <p:spPr bwMode="auto">
          <a:xfrm>
            <a:off x="60152" y="2182498"/>
            <a:ext cx="4415678" cy="3320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4250915-ED9E-441D-AA81-BCAB559E5897}"/>
              </a:ext>
            </a:extLst>
          </p:cNvPr>
          <p:cNvSpPr txBox="1"/>
          <p:nvPr/>
        </p:nvSpPr>
        <p:spPr>
          <a:xfrm>
            <a:off x="1085850" y="5743092"/>
            <a:ext cx="9991725" cy="830997"/>
          </a:xfrm>
          <a:prstGeom prst="rect">
            <a:avLst/>
          </a:prstGeom>
          <a:noFill/>
          <a:ln>
            <a:noFill/>
          </a:ln>
        </p:spPr>
        <p:txBody>
          <a:bodyPr wrap="square">
            <a:spAutoFit/>
          </a:bodyPr>
          <a:lstStyle>
            <a:defPPr>
              <a:defRPr lang="el-GR"/>
            </a:defPPr>
            <a:lvl1pPr>
              <a:defRPr sz="2000">
                <a:effectLst/>
                <a:latin typeface="Calibri" panose="020F0502020204030204" pitchFamily="34" charset="0"/>
                <a:ea typeface="Calibri" panose="020F0502020204030204" pitchFamily="34" charset="0"/>
              </a:defRPr>
            </a:lvl1pPr>
          </a:lstStyle>
          <a:p>
            <a:r>
              <a:rPr lang="de-DE" sz="2400" b="1" dirty="0"/>
              <a:t>Je besser du informiert bist und je besser du über dich und deine Bedürfnisse Bescheid weißt, umso bessere Entscheidungen kannst du treffen.</a:t>
            </a:r>
          </a:p>
        </p:txBody>
      </p:sp>
      <p:sp>
        <p:nvSpPr>
          <p:cNvPr id="12" name="TextBox 11">
            <a:extLst>
              <a:ext uri="{FF2B5EF4-FFF2-40B4-BE49-F238E27FC236}">
                <a16:creationId xmlns:a16="http://schemas.microsoft.com/office/drawing/2014/main" id="{E592CBEA-2F87-479B-A50F-1196CA0AD3B9}"/>
              </a:ext>
            </a:extLst>
          </p:cNvPr>
          <p:cNvSpPr txBox="1"/>
          <p:nvPr/>
        </p:nvSpPr>
        <p:spPr>
          <a:xfrm>
            <a:off x="60152" y="6539402"/>
            <a:ext cx="1878591" cy="307777"/>
          </a:xfrm>
          <a:prstGeom prst="rect">
            <a:avLst/>
          </a:prstGeom>
          <a:noFill/>
        </p:spPr>
        <p:txBody>
          <a:bodyPr wrap="none" rtlCol="0">
            <a:spAutoFit/>
          </a:bodyPr>
          <a:lstStyle/>
          <a:p>
            <a:r>
              <a:rPr lang="de-DE" sz="1400" dirty="0">
                <a:hlinkClick r:id="rId9"/>
              </a:rPr>
              <a:t>Source</a:t>
            </a:r>
            <a:r>
              <a:rPr lang="de-DE" sz="1400" dirty="0"/>
              <a:t> | </a:t>
            </a:r>
            <a:r>
              <a:rPr lang="de-DE" sz="1400" dirty="0" err="1">
                <a:hlinkClick r:id="rId10"/>
              </a:rPr>
              <a:t>Pixabay</a:t>
            </a:r>
            <a:r>
              <a:rPr lang="de-DE" sz="1400" dirty="0">
                <a:hlinkClick r:id="rId10"/>
              </a:rPr>
              <a:t> Lizenz</a:t>
            </a:r>
            <a:endParaRPr lang="de-DE" sz="1400" dirty="0"/>
          </a:p>
        </p:txBody>
      </p:sp>
      <p:sp>
        <p:nvSpPr>
          <p:cNvPr id="16" name="TextBox 1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502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287125" cy="1325563"/>
          </a:xfrm>
        </p:spPr>
        <p:txBody>
          <a:bodyPr/>
          <a:lstStyle/>
          <a:p>
            <a:r>
              <a:rPr lang="de-DE" b="0" dirty="0"/>
              <a:t>3. Grundbedürfnis: </a:t>
            </a:r>
            <a:r>
              <a:rPr lang="de-DE" dirty="0"/>
              <a:t>Liebe und Zugehörigkeit   </a:t>
            </a:r>
            <a:r>
              <a:rPr lang="de-DE" sz="2400" b="0" dirty="0"/>
              <a:t>(1/5)</a:t>
            </a:r>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838201" y="1825625"/>
            <a:ext cx="6717632" cy="4351338"/>
          </a:xfrm>
        </p:spPr>
        <p:txBody>
          <a:bodyPr>
            <a:normAutofit/>
          </a:bodyPr>
          <a:lstStyle/>
          <a:p>
            <a:pPr marL="0" indent="0">
              <a:buNone/>
            </a:pPr>
            <a:r>
              <a:rPr lang="de-DE" sz="2400" b="1" dirty="0"/>
              <a:t>Hier geht es sowohl um das Bedürfnis, geliebt zu werden, wie auch um das Bedürfnis, zu lieben. </a:t>
            </a:r>
          </a:p>
          <a:p>
            <a:pPr marL="0" indent="0">
              <a:buNone/>
            </a:pPr>
            <a:r>
              <a:rPr lang="de-DE" sz="2400" dirty="0"/>
              <a:t>Du kennst dieses Bedürfnis sicher aus eigener Erfahrung und wahrscheinlich hast du auch schon die Erfahrung gemacht, wie schmerzlich es ist, sich ungeliebt zu fühlen oder die eigene Liebe nicht erwidert wird</a:t>
            </a:r>
          </a:p>
          <a:p>
            <a:endParaRPr lang="de-DE" dirty="0"/>
          </a:p>
        </p:txBody>
      </p:sp>
      <p:pic>
        <p:nvPicPr>
          <p:cNvPr id="5122" name="Picture 2" descr="Art, Fingers, Heart, Love, Pair, Heart">
            <a:extLst>
              <a:ext uri="{FF2B5EF4-FFF2-40B4-BE49-F238E27FC236}">
                <a16:creationId xmlns:a16="http://schemas.microsoft.com/office/drawing/2014/main" id="{1A6BA265-0CF8-4BF9-9A0C-67D640243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83"/>
          <a:stretch/>
        </p:blipFill>
        <p:spPr bwMode="auto">
          <a:xfrm>
            <a:off x="7717029" y="1788445"/>
            <a:ext cx="4082942" cy="2988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B102CF-A66E-4FCF-831F-4782AD8864A1}"/>
              </a:ext>
            </a:extLst>
          </p:cNvPr>
          <p:cNvSpPr txBox="1"/>
          <p:nvPr/>
        </p:nvSpPr>
        <p:spPr>
          <a:xfrm>
            <a:off x="60152" y="6539402"/>
            <a:ext cx="1958741" cy="307777"/>
          </a:xfrm>
          <a:prstGeom prst="rect">
            <a:avLst/>
          </a:prstGeom>
          <a:noFill/>
        </p:spPr>
        <p:txBody>
          <a:bodyPr wrap="none" rtlCol="0">
            <a:spAutoFit/>
          </a:bodyPr>
          <a:lstStyle/>
          <a:p>
            <a:r>
              <a:rPr lang="de-DE" sz="1400" dirty="0">
                <a:hlinkClick r:id="rId4"/>
              </a:rPr>
              <a:t>Source </a:t>
            </a:r>
            <a:r>
              <a:rPr lang="de-DE" sz="1400" dirty="0"/>
              <a:t> |  </a:t>
            </a:r>
            <a:r>
              <a:rPr lang="de-DE" sz="1400" dirty="0" err="1">
                <a:hlinkClick r:id="rId5"/>
              </a:rPr>
              <a:t>Pixabay</a:t>
            </a:r>
            <a:r>
              <a:rPr lang="de-DE" sz="1400" dirty="0">
                <a:hlinkClick r:id="rId5"/>
              </a:rPr>
              <a:t> Lizenz</a:t>
            </a:r>
            <a:endParaRPr lang="de-DE" sz="1400" dirty="0"/>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939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191875" cy="1325563"/>
          </a:xfrm>
        </p:spPr>
        <p:txBody>
          <a:bodyPr/>
          <a:lstStyle/>
          <a:p>
            <a:r>
              <a:rPr lang="de-DE" b="0" dirty="0"/>
              <a:t>3. Grundbedürfnis: </a:t>
            </a:r>
            <a:r>
              <a:rPr lang="de-DE" dirty="0"/>
              <a:t>Liebe und Zugehörigkeit   </a:t>
            </a:r>
            <a:r>
              <a:rPr lang="de-DE" sz="2400" b="0" dirty="0"/>
              <a:t>(2/5)</a:t>
            </a:r>
            <a:endParaRPr lang="de-DE"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3876172" y="1825625"/>
            <a:ext cx="6567238" cy="4351338"/>
          </a:xfrm>
        </p:spPr>
        <p:txBody>
          <a:bodyPr>
            <a:normAutofit/>
          </a:bodyPr>
          <a:lstStyle/>
          <a:p>
            <a:pPr marL="0" indent="0">
              <a:buNone/>
            </a:pPr>
            <a:r>
              <a:rPr lang="de-DE" sz="2400" b="1" dirty="0"/>
              <a:t>Für einen Säugling kann dies sogar zu einem lebensbedrohlichen und tödlichen Mangel werden. </a:t>
            </a:r>
          </a:p>
          <a:p>
            <a:pPr marL="0" indent="0">
              <a:buNone/>
            </a:pPr>
            <a:r>
              <a:rPr lang="de-DE" sz="2400" dirty="0"/>
              <a:t>Es gibt Beobachtungen, dass Säuglinge, obwohl sie gefüttert und gewickelt werden, sterben, wenn sie keine emotionale Zuwendung bekommen.</a:t>
            </a:r>
          </a:p>
          <a:p>
            <a:pPr marL="0" indent="0">
              <a:buNone/>
            </a:pPr>
            <a:endParaRPr lang="de-DE" sz="2400" dirty="0"/>
          </a:p>
        </p:txBody>
      </p:sp>
      <p:sp>
        <p:nvSpPr>
          <p:cNvPr id="8" name="TextBox 7">
            <a:extLst>
              <a:ext uri="{FF2B5EF4-FFF2-40B4-BE49-F238E27FC236}">
                <a16:creationId xmlns:a16="http://schemas.microsoft.com/office/drawing/2014/main" id="{E9B102CF-A66E-4FCF-831F-4782AD8864A1}"/>
              </a:ext>
            </a:extLst>
          </p:cNvPr>
          <p:cNvSpPr txBox="1"/>
          <p:nvPr/>
        </p:nvSpPr>
        <p:spPr>
          <a:xfrm>
            <a:off x="60152" y="6551434"/>
            <a:ext cx="1838517" cy="307777"/>
          </a:xfrm>
          <a:prstGeom prst="rect">
            <a:avLst/>
          </a:prstGeom>
          <a:noFill/>
        </p:spPr>
        <p:txBody>
          <a:bodyPr wrap="none" rtlCol="0">
            <a:spAutoFit/>
          </a:bodyPr>
          <a:lstStyle/>
          <a:p>
            <a:r>
              <a:rPr lang="de-DE" sz="1400" dirty="0">
                <a:hlinkClick r:id="rId3"/>
              </a:rPr>
              <a:t>Source</a:t>
            </a:r>
            <a:r>
              <a:rPr lang="de-DE" sz="1400" dirty="0"/>
              <a:t>| </a:t>
            </a:r>
            <a:r>
              <a:rPr lang="de-DE" sz="1400" dirty="0" err="1">
                <a:hlinkClick r:id="rId4"/>
              </a:rPr>
              <a:t>Pixabay</a:t>
            </a:r>
            <a:r>
              <a:rPr lang="de-DE" sz="1400" dirty="0">
                <a:hlinkClick r:id="rId4"/>
              </a:rPr>
              <a:t> Lizenz</a:t>
            </a:r>
            <a:endParaRPr lang="de-DE" sz="1400" dirty="0"/>
          </a:p>
        </p:txBody>
      </p:sp>
      <p:pic>
        <p:nvPicPr>
          <p:cNvPr id="5124" name="Picture 4" descr="Mother, Daughter, Sunset, Silhouette, Dusk, Sun">
            <a:extLst>
              <a:ext uri="{FF2B5EF4-FFF2-40B4-BE49-F238E27FC236}">
                <a16:creationId xmlns:a16="http://schemas.microsoft.com/office/drawing/2014/main" id="{D6C64D37-BB9A-4A29-9CCC-FA6ED5B90E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54" t="8823" r="46667"/>
          <a:stretch/>
        </p:blipFill>
        <p:spPr bwMode="auto">
          <a:xfrm>
            <a:off x="886328" y="1945940"/>
            <a:ext cx="2650958" cy="34324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8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096625" cy="1325563"/>
          </a:xfrm>
        </p:spPr>
        <p:txBody>
          <a:bodyPr/>
          <a:lstStyle/>
          <a:p>
            <a:r>
              <a:rPr lang="de-DE" b="0" dirty="0"/>
              <a:t>3. Grundbedürfnis: </a:t>
            </a:r>
            <a:r>
              <a:rPr lang="de-DE" dirty="0"/>
              <a:t>Liebe und Zugehörigkeit   </a:t>
            </a:r>
            <a:r>
              <a:rPr lang="de-DE" sz="2400" b="0" dirty="0"/>
              <a:t>(3/5)</a:t>
            </a:r>
            <a:endParaRPr lang="de-DE"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838201" y="1825625"/>
            <a:ext cx="5670884" cy="4351338"/>
          </a:xfrm>
        </p:spPr>
        <p:txBody>
          <a:bodyPr>
            <a:normAutofit/>
          </a:bodyPr>
          <a:lstStyle/>
          <a:p>
            <a:pPr marL="0" indent="0">
              <a:buNone/>
            </a:pPr>
            <a:r>
              <a:rPr lang="de-DE" sz="2400" dirty="0"/>
              <a:t>Wir Menschen sind </a:t>
            </a:r>
            <a:r>
              <a:rPr lang="de-DE" sz="2400" b="1" dirty="0"/>
              <a:t>soziale Wesen </a:t>
            </a:r>
            <a:r>
              <a:rPr lang="de-DE" sz="2400" dirty="0"/>
              <a:t>und haben deshalb in allen Kulturen regelmäßige </a:t>
            </a:r>
            <a:r>
              <a:rPr lang="de-DE" sz="2400" b="1" dirty="0"/>
              <a:t>Gelegenheiten</a:t>
            </a:r>
            <a:r>
              <a:rPr lang="de-DE" sz="2400" dirty="0"/>
              <a:t> geschaffen, </a:t>
            </a:r>
            <a:r>
              <a:rPr lang="de-DE" sz="2400" b="1" dirty="0"/>
              <a:t>einander zu begegnen</a:t>
            </a:r>
            <a:r>
              <a:rPr lang="de-DE" sz="2400" dirty="0"/>
              <a:t>. </a:t>
            </a:r>
          </a:p>
          <a:p>
            <a:pPr marL="0" indent="0">
              <a:buNone/>
            </a:pPr>
            <a:r>
              <a:rPr lang="de-DE" sz="2400" dirty="0"/>
              <a:t>Das beginnt ja schon in der Krabbelstube (Kinderkrippe) oder im Kindergarten.</a:t>
            </a:r>
          </a:p>
          <a:p>
            <a:pPr marL="0" indent="0">
              <a:buNone/>
            </a:pPr>
            <a:r>
              <a:rPr lang="de-DE" sz="2400" dirty="0"/>
              <a:t>Wir treffen einander in Gruppen und Vereinen, gehen in </a:t>
            </a:r>
            <a:r>
              <a:rPr lang="de-DE" sz="2400" dirty="0" err="1"/>
              <a:t>Cafes</a:t>
            </a:r>
            <a:r>
              <a:rPr lang="de-DE" sz="2400" dirty="0"/>
              <a:t> und Restaurants, ins Kino oder Theater.</a:t>
            </a:r>
          </a:p>
          <a:p>
            <a:endParaRPr lang="de-DE" sz="2400" dirty="0"/>
          </a:p>
        </p:txBody>
      </p:sp>
      <p:pic>
        <p:nvPicPr>
          <p:cNvPr id="1026" name="Picture 2" descr="Drinks, Groningen, Terrace, People, Bar, Cafe, Bistro">
            <a:extLst>
              <a:ext uri="{FF2B5EF4-FFF2-40B4-BE49-F238E27FC236}">
                <a16:creationId xmlns:a16="http://schemas.microsoft.com/office/drawing/2014/main" id="{754C35F8-7AF7-47D0-BCFE-249524AE1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42" y="1971588"/>
            <a:ext cx="5200028" cy="3466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8E3510-318D-451F-9500-6B70F0394D70}"/>
              </a:ext>
            </a:extLst>
          </p:cNvPr>
          <p:cNvSpPr txBox="1"/>
          <p:nvPr/>
        </p:nvSpPr>
        <p:spPr>
          <a:xfrm>
            <a:off x="60152" y="6539402"/>
            <a:ext cx="1838517" cy="307777"/>
          </a:xfrm>
          <a:prstGeom prst="rect">
            <a:avLst/>
          </a:prstGeom>
          <a:noFill/>
        </p:spPr>
        <p:txBody>
          <a:bodyPr wrap="none" rtlCol="0">
            <a:spAutoFit/>
          </a:bodyPr>
          <a:lstStyle/>
          <a:p>
            <a:r>
              <a:rPr lang="de-DE" sz="1400" dirty="0">
                <a:hlinkClick r:id="rId4"/>
              </a:rPr>
              <a:t>Source</a:t>
            </a:r>
            <a:r>
              <a:rPr lang="de-DE" sz="1400" dirty="0"/>
              <a:t>| </a:t>
            </a:r>
            <a:r>
              <a:rPr lang="de-DE" sz="1400" dirty="0" err="1">
                <a:hlinkClick r:id="rId5"/>
              </a:rPr>
              <a:t>Pixabay</a:t>
            </a:r>
            <a:r>
              <a:rPr lang="de-DE" sz="1400" dirty="0">
                <a:hlinkClick r:id="rId5"/>
              </a:rPr>
              <a:t> Lizenz</a:t>
            </a:r>
            <a:endParaRPr lang="de-DE" sz="1400" dirty="0"/>
          </a:p>
        </p:txBody>
      </p:sp>
      <p:sp>
        <p:nvSpPr>
          <p:cNvPr id="8" name="TextBox 7">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413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 name="Τίτλος 1">
            <a:extLst>
              <a:ext uri="{FF2B5EF4-FFF2-40B4-BE49-F238E27FC236}">
                <a16:creationId xmlns:a16="http://schemas.microsoft.com/office/drawing/2014/main" id="{6D4EA9E3-B2E4-49B5-BAEA-D5C8449ECB2E}"/>
              </a:ext>
            </a:extLst>
          </p:cNvPr>
          <p:cNvSpPr>
            <a:spLocks noGrp="1"/>
          </p:cNvSpPr>
          <p:nvPr>
            <p:ph type="title"/>
          </p:nvPr>
        </p:nvSpPr>
        <p:spPr>
          <a:xfrm>
            <a:off x="1137034" y="609597"/>
            <a:ext cx="9392421" cy="1330841"/>
          </a:xfrm>
        </p:spPr>
        <p:txBody>
          <a:bodyPr>
            <a:normAutofit/>
          </a:bodyPr>
          <a:lstStyle/>
          <a:p>
            <a:r>
              <a:rPr lang="de-DE" dirty="0"/>
              <a:t>Inhalt</a:t>
            </a:r>
          </a:p>
        </p:txBody>
      </p:sp>
      <p:sp>
        <p:nvSpPr>
          <p:cNvPr id="3" name="Θέση περιεχομένου 2">
            <a:extLst>
              <a:ext uri="{FF2B5EF4-FFF2-40B4-BE49-F238E27FC236}">
                <a16:creationId xmlns:a16="http://schemas.microsoft.com/office/drawing/2014/main" id="{0C2C2151-8E17-41B5-B25C-D7DAAA02059E}"/>
              </a:ext>
            </a:extLst>
          </p:cNvPr>
          <p:cNvSpPr>
            <a:spLocks noGrp="1"/>
          </p:cNvSpPr>
          <p:nvPr>
            <p:ph idx="1"/>
          </p:nvPr>
        </p:nvSpPr>
        <p:spPr>
          <a:xfrm>
            <a:off x="1137034" y="2198362"/>
            <a:ext cx="4958966" cy="3917773"/>
          </a:xfrm>
        </p:spPr>
        <p:txBody>
          <a:bodyPr>
            <a:normAutofit/>
          </a:bodyPr>
          <a:lstStyle/>
          <a:p>
            <a:pPr marL="0" indent="0">
              <a:buNone/>
            </a:pPr>
            <a:r>
              <a:rPr lang="de-DE" sz="2000" b="1" dirty="0">
                <a:solidFill>
                  <a:srgbClr val="1A7EBA"/>
                </a:solidFill>
              </a:rPr>
              <a:t>1. Menschliche Grundbedürfnisse </a:t>
            </a:r>
          </a:p>
          <a:p>
            <a:pPr>
              <a:buClr>
                <a:srgbClr val="FBE82A"/>
              </a:buClr>
              <a:buFont typeface="Courier New" panose="02070309020205020404" pitchFamily="49" charset="0"/>
              <a:buChar char="o"/>
            </a:pPr>
            <a:r>
              <a:rPr lang="de-DE" sz="2000" dirty="0"/>
              <a:t>Unsere Vision</a:t>
            </a:r>
          </a:p>
          <a:p>
            <a:pPr>
              <a:buClr>
                <a:srgbClr val="FBE82A"/>
              </a:buClr>
              <a:buFont typeface="Courier New" panose="02070309020205020404" pitchFamily="49" charset="0"/>
              <a:buChar char="o"/>
            </a:pPr>
            <a:r>
              <a:rPr lang="de-DE" sz="2000" dirty="0"/>
              <a:t>Was sind menschliche Grundbedürfnisse</a:t>
            </a:r>
          </a:p>
          <a:p>
            <a:pPr>
              <a:buClr>
                <a:srgbClr val="FBE82A"/>
              </a:buClr>
              <a:buFont typeface="Courier New" panose="02070309020205020404" pitchFamily="49" charset="0"/>
              <a:buChar char="o"/>
            </a:pPr>
            <a:r>
              <a:rPr lang="de-DE" sz="2000" dirty="0"/>
              <a:t>Was passiert, wenn ein Grundbedürfnis nicht erfüllt ist?</a:t>
            </a:r>
          </a:p>
          <a:p>
            <a:pPr>
              <a:buClr>
                <a:srgbClr val="FBE82A"/>
              </a:buClr>
              <a:buFont typeface="Courier New" panose="02070309020205020404" pitchFamily="49" charset="0"/>
              <a:buChar char="o"/>
            </a:pPr>
            <a:r>
              <a:rPr lang="de-DE" sz="2000" dirty="0"/>
              <a:t>Übungen</a:t>
            </a:r>
          </a:p>
          <a:p>
            <a:pPr>
              <a:buClr>
                <a:srgbClr val="FBE82A"/>
              </a:buClr>
              <a:buFont typeface="Courier New" panose="02070309020205020404" pitchFamily="49" charset="0"/>
              <a:buChar char="o"/>
            </a:pPr>
            <a:r>
              <a:rPr lang="de-DE" sz="2000" dirty="0"/>
              <a:t>Bedürfnisse aussprechen</a:t>
            </a:r>
          </a:p>
          <a:p>
            <a:pPr>
              <a:buClr>
                <a:srgbClr val="FBE82A"/>
              </a:buClr>
              <a:buFont typeface="Courier New" panose="02070309020205020404" pitchFamily="49" charset="0"/>
              <a:buChar char="o"/>
            </a:pPr>
            <a:r>
              <a:rPr lang="de-DE" sz="2000" dirty="0"/>
              <a:t>Erfolgsgeschichten</a:t>
            </a:r>
          </a:p>
          <a:p>
            <a:endParaRPr lang="de-DE" sz="2000" dirty="0"/>
          </a:p>
        </p:txBody>
      </p:sp>
      <p:pic>
        <p:nvPicPr>
          <p:cNvPr id="1026" name="Picture 2" descr="icons-blue">
            <a:extLst>
              <a:ext uri="{FF2B5EF4-FFF2-40B4-BE49-F238E27FC236}">
                <a16:creationId xmlns:a16="http://schemas.microsoft.com/office/drawing/2014/main" id="{F97F0B12-82AC-4F1E-AF28-D12ED19C12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272457"/>
            <a:ext cx="4788505" cy="2274539"/>
          </a:xfrm>
          <a:prstGeom prst="rect">
            <a:avLst/>
          </a:prstGeom>
          <a:solidFill>
            <a:srgbClr val="FBE82A"/>
          </a:solidFill>
        </p:spPr>
      </p:pic>
      <p:sp>
        <p:nvSpPr>
          <p:cNvPr id="1031" name="Freeform: Shape 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14" name="TextBox 13">
            <a:extLst>
              <a:ext uri="{FF2B5EF4-FFF2-40B4-BE49-F238E27FC236}">
                <a16:creationId xmlns:a16="http://schemas.microsoft.com/office/drawing/2014/main" id="{B033C492-7F31-4DC6-9C48-3BE37F42495D}"/>
              </a:ext>
            </a:extLst>
          </p:cNvPr>
          <p:cNvSpPr txBox="1"/>
          <p:nvPr/>
        </p:nvSpPr>
        <p:spPr>
          <a:xfrm>
            <a:off x="6078160" y="4071802"/>
            <a:ext cx="6116216" cy="923330"/>
          </a:xfrm>
          <a:prstGeom prst="rect">
            <a:avLst/>
          </a:prstGeom>
          <a:noFill/>
        </p:spPr>
        <p:txBody>
          <a:bodyPr wrap="square">
            <a:spAutoFit/>
          </a:bodyPr>
          <a:lstStyle/>
          <a:p>
            <a:pPr algn="l" fontAlgn="base"/>
            <a:br>
              <a:rPr lang="de-DE" dirty="0"/>
            </a:br>
            <a:endParaRPr lang="de-DE" b="0" i="0" dirty="0">
              <a:solidFill>
                <a:srgbClr val="666666"/>
              </a:solidFill>
              <a:effectLst/>
              <a:latin typeface="Ubuntu"/>
            </a:endParaRPr>
          </a:p>
          <a:p>
            <a:pPr algn="ctr" fontAlgn="base"/>
            <a:r>
              <a:rPr lang="de-DE" b="0" i="0" dirty="0">
                <a:solidFill>
                  <a:srgbClr val="2C39C1"/>
                </a:solidFill>
                <a:effectLst/>
                <a:latin typeface="inherit"/>
              </a:rPr>
              <a:t>Teil 2 des Toolkits „Bedürfnisse und Strategien"</a:t>
            </a:r>
          </a:p>
        </p:txBody>
      </p:sp>
    </p:spTree>
    <p:extLst>
      <p:ext uri="{BB962C8B-B14F-4D97-AF65-F5344CB8AC3E}">
        <p14:creationId xmlns:p14="http://schemas.microsoft.com/office/powerpoint/2010/main" val="12966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199" y="365125"/>
            <a:ext cx="11122763" cy="1325563"/>
          </a:xfrm>
        </p:spPr>
        <p:txBody>
          <a:bodyPr/>
          <a:lstStyle/>
          <a:p>
            <a:r>
              <a:rPr lang="el-GR" b="0" dirty="0"/>
              <a:t>3</a:t>
            </a:r>
            <a:r>
              <a:rPr lang="de-DE" b="0" dirty="0"/>
              <a:t>. Grundbedürfnis</a:t>
            </a:r>
            <a:r>
              <a:rPr lang="en-US" b="0" dirty="0"/>
              <a:t>: </a:t>
            </a:r>
            <a:r>
              <a:rPr lang="de-DE" dirty="0"/>
              <a:t>Liebe und Zugehörigkeit</a:t>
            </a:r>
            <a:r>
              <a:rPr lang="en-US" dirty="0"/>
              <a:t>   </a:t>
            </a:r>
            <a:r>
              <a:rPr lang="en-US" sz="2400" b="0" dirty="0"/>
              <a:t>(4/5)</a:t>
            </a:r>
            <a:endParaRPr lang="el-GR"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717884" y="1825625"/>
            <a:ext cx="5089788" cy="4667250"/>
          </a:xfrm>
        </p:spPr>
        <p:txBody>
          <a:bodyPr>
            <a:normAutofit lnSpcReduction="10000"/>
          </a:bodyPr>
          <a:lstStyle/>
          <a:p>
            <a:pPr marL="0" indent="0">
              <a:lnSpc>
                <a:spcPct val="110000"/>
              </a:lnSpc>
              <a:buNone/>
            </a:pPr>
            <a:r>
              <a:rPr lang="de-DE" dirty="0"/>
              <a:t>Dieses Grundbedürfnis bedeutet auch, </a:t>
            </a:r>
            <a:r>
              <a:rPr lang="de-DE" b="1" dirty="0"/>
              <a:t>sich mit jemand anderem verbunden zu fühlen, ihm eine Freude machen zu wollen und an seinen Wünschen und Gedanken interessiert zu sein</a:t>
            </a:r>
            <a:r>
              <a:rPr lang="en-US" b="1" dirty="0"/>
              <a:t>.</a:t>
            </a:r>
          </a:p>
          <a:p>
            <a:pPr marL="0" indent="0">
              <a:lnSpc>
                <a:spcPct val="110000"/>
              </a:lnSpc>
              <a:buNone/>
            </a:pPr>
            <a:r>
              <a:rPr lang="de-DE" dirty="0"/>
              <a:t>Gleichzeitig will sich auch jeder Mensch von den anderen verstanden und </a:t>
            </a:r>
            <a:r>
              <a:rPr lang="de-DE" b="1" dirty="0"/>
              <a:t>zu einer Gruppe zugehörig fühlen</a:t>
            </a:r>
            <a:r>
              <a:rPr lang="en-US" dirty="0"/>
              <a:t>.</a:t>
            </a:r>
          </a:p>
          <a:p>
            <a:pPr marL="0" indent="0">
              <a:lnSpc>
                <a:spcPct val="110000"/>
              </a:lnSpc>
              <a:buNone/>
            </a:pPr>
            <a:endParaRPr lang="el-GR" dirty="0"/>
          </a:p>
        </p:txBody>
      </p:sp>
      <p:sp>
        <p:nvSpPr>
          <p:cNvPr id="5" name="Ορθογώνιο 4">
            <a:extLst>
              <a:ext uri="{FF2B5EF4-FFF2-40B4-BE49-F238E27FC236}">
                <a16:creationId xmlns:a16="http://schemas.microsoft.com/office/drawing/2014/main" id="{9D642E6B-8E96-41CF-89D6-51BD834C1DCA}"/>
              </a:ext>
            </a:extLst>
          </p:cNvPr>
          <p:cNvSpPr/>
          <p:nvPr/>
        </p:nvSpPr>
        <p:spPr>
          <a:xfrm>
            <a:off x="5725224" y="1692275"/>
            <a:ext cx="6466775" cy="923330"/>
          </a:xfrm>
          <a:prstGeom prst="rect">
            <a:avLst/>
          </a:prstGeom>
          <a:noFill/>
        </p:spPr>
        <p:txBody>
          <a:bodyPr wrap="square" lIns="91440" tIns="45720" rIns="91440" bIns="45720">
            <a:spAutoFit/>
          </a:bodyPr>
          <a:lstStyle/>
          <a:p>
            <a:pPr algn="ctr"/>
            <a:r>
              <a:rPr lang="de-DE" sz="5400" b="1" dirty="0">
                <a:ln w="12700" cmpd="sng">
                  <a:solidFill>
                    <a:schemeClr val="accent4"/>
                  </a:solidFill>
                  <a:prstDash val="solid"/>
                </a:ln>
                <a:solidFill>
                  <a:schemeClr val="bg1"/>
                </a:solidFill>
              </a:rPr>
              <a:t>verbunden zu fühlen</a:t>
            </a:r>
            <a:endParaRPr lang="de-DE" sz="5400" b="1" cap="none" spc="0" dirty="0">
              <a:ln w="12700" cmpd="sng">
                <a:solidFill>
                  <a:schemeClr val="accent4"/>
                </a:solidFill>
                <a:prstDash val="solid"/>
              </a:ln>
              <a:solidFill>
                <a:schemeClr val="bg1"/>
              </a:solidFill>
              <a:effectLst/>
            </a:endParaRPr>
          </a:p>
        </p:txBody>
      </p:sp>
      <p:sp>
        <p:nvSpPr>
          <p:cNvPr id="6" name="Ορθογώνιο 5">
            <a:extLst>
              <a:ext uri="{FF2B5EF4-FFF2-40B4-BE49-F238E27FC236}">
                <a16:creationId xmlns:a16="http://schemas.microsoft.com/office/drawing/2014/main" id="{7E7AA1CF-EDDE-407B-ADBF-204415927B0F}"/>
              </a:ext>
            </a:extLst>
          </p:cNvPr>
          <p:cNvSpPr/>
          <p:nvPr/>
        </p:nvSpPr>
        <p:spPr>
          <a:xfrm>
            <a:off x="5900928" y="2788245"/>
            <a:ext cx="6130887" cy="1754326"/>
          </a:xfrm>
          <a:prstGeom prst="rect">
            <a:avLst/>
          </a:prstGeom>
          <a:noFill/>
        </p:spPr>
        <p:txBody>
          <a:bodyPr wrap="square" lIns="91440" tIns="45720" rIns="91440" bIns="45720">
            <a:spAutoFit/>
          </a:bodyPr>
          <a:lstStyle/>
          <a:p>
            <a:pPr algn="ctr"/>
            <a:r>
              <a:rPr lang="de-DE"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von anderen verstanden werden</a:t>
            </a:r>
            <a:endParaRPr lang="el-GR"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Ορθογώνιο 6">
            <a:extLst>
              <a:ext uri="{FF2B5EF4-FFF2-40B4-BE49-F238E27FC236}">
                <a16:creationId xmlns:a16="http://schemas.microsoft.com/office/drawing/2014/main" id="{492A71CF-8F4B-403B-AEBE-DBE7C45F5228}"/>
              </a:ext>
            </a:extLst>
          </p:cNvPr>
          <p:cNvSpPr/>
          <p:nvPr/>
        </p:nvSpPr>
        <p:spPr>
          <a:xfrm>
            <a:off x="6517603" y="4690626"/>
            <a:ext cx="4997265" cy="1754326"/>
          </a:xfrm>
          <a:prstGeom prst="rect">
            <a:avLst/>
          </a:prstGeom>
          <a:noFill/>
        </p:spPr>
        <p:txBody>
          <a:bodyPr wrap="none" lIns="91440" tIns="45720" rIns="91440" bIns="45720">
            <a:spAutoFit/>
          </a:bodyPr>
          <a:lstStyle/>
          <a:p>
            <a:pPr algn="ctr"/>
            <a:r>
              <a:rPr lang="de-DE" sz="5400" b="1" dirty="0">
                <a:ln w="12700" cmpd="sng">
                  <a:solidFill>
                    <a:srgbClr val="92D050"/>
                  </a:solidFill>
                  <a:prstDash val="solid"/>
                </a:ln>
                <a:solidFill>
                  <a:schemeClr val="bg1"/>
                </a:solidFill>
              </a:rPr>
              <a:t>zu einer Gruppe </a:t>
            </a:r>
            <a:br>
              <a:rPr lang="de-DE" sz="5400" b="1" dirty="0">
                <a:ln w="12700" cmpd="sng">
                  <a:solidFill>
                    <a:srgbClr val="92D050"/>
                  </a:solidFill>
                  <a:prstDash val="solid"/>
                </a:ln>
                <a:solidFill>
                  <a:schemeClr val="bg1"/>
                </a:solidFill>
              </a:rPr>
            </a:br>
            <a:r>
              <a:rPr lang="de-DE" sz="5400" b="1" dirty="0">
                <a:ln w="12700" cmpd="sng">
                  <a:solidFill>
                    <a:srgbClr val="92D050"/>
                  </a:solidFill>
                  <a:prstDash val="solid"/>
                </a:ln>
                <a:solidFill>
                  <a:schemeClr val="bg1"/>
                </a:solidFill>
              </a:rPr>
              <a:t>zugehörig fühlen</a:t>
            </a:r>
            <a:endParaRPr lang="el-GR" sz="5400" b="1" cap="none" spc="0" dirty="0">
              <a:ln w="12700" cmpd="sng">
                <a:solidFill>
                  <a:srgbClr val="92D050"/>
                </a:solidFill>
                <a:prstDash val="solid"/>
              </a:ln>
              <a:solidFill>
                <a:schemeClr val="bg1"/>
              </a:solidFill>
              <a:effectLst/>
            </a:endParaRPr>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84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4B11A-4E78-498F-BE2B-7FC16A468FBA}"/>
              </a:ext>
            </a:extLst>
          </p:cNvPr>
          <p:cNvSpPr>
            <a:spLocks noGrp="1"/>
          </p:cNvSpPr>
          <p:nvPr>
            <p:ph type="title"/>
          </p:nvPr>
        </p:nvSpPr>
        <p:spPr>
          <a:xfrm>
            <a:off x="838200" y="365125"/>
            <a:ext cx="11010900" cy="1325563"/>
          </a:xfrm>
        </p:spPr>
        <p:txBody>
          <a:bodyPr/>
          <a:lstStyle/>
          <a:p>
            <a:r>
              <a:rPr lang="el-GR" b="0" dirty="0"/>
              <a:t>3</a:t>
            </a:r>
            <a:r>
              <a:rPr lang="de-DE" b="0" dirty="0"/>
              <a:t>. Grundbedürfnis</a:t>
            </a:r>
            <a:r>
              <a:rPr lang="en-US" b="0" dirty="0"/>
              <a:t>: </a:t>
            </a:r>
            <a:r>
              <a:rPr lang="de-DE" dirty="0"/>
              <a:t>Liebe und Zugehörigkeit</a:t>
            </a:r>
            <a:r>
              <a:rPr lang="en-US" dirty="0"/>
              <a:t>   </a:t>
            </a:r>
            <a:r>
              <a:rPr lang="en-US" sz="2400" b="0" dirty="0"/>
              <a:t>(5/5)</a:t>
            </a:r>
            <a:endParaRPr lang="el-GR" b="0" dirty="0"/>
          </a:p>
        </p:txBody>
      </p:sp>
      <p:sp>
        <p:nvSpPr>
          <p:cNvPr id="3" name="Θέση περιεχομένου 2">
            <a:extLst>
              <a:ext uri="{FF2B5EF4-FFF2-40B4-BE49-F238E27FC236}">
                <a16:creationId xmlns:a16="http://schemas.microsoft.com/office/drawing/2014/main" id="{BE12D2D8-2FC6-40A1-B745-89B8D67F914E}"/>
              </a:ext>
            </a:extLst>
          </p:cNvPr>
          <p:cNvSpPr>
            <a:spLocks noGrp="1"/>
          </p:cNvSpPr>
          <p:nvPr>
            <p:ph idx="1"/>
          </p:nvPr>
        </p:nvSpPr>
        <p:spPr>
          <a:xfrm>
            <a:off x="838199" y="1825624"/>
            <a:ext cx="7505701" cy="4863933"/>
          </a:xfrm>
        </p:spPr>
        <p:txBody>
          <a:bodyPr>
            <a:normAutofit fontScale="92500" lnSpcReduction="20000"/>
          </a:bodyPr>
          <a:lstStyle/>
          <a:p>
            <a:pPr marL="0" indent="0">
              <a:lnSpc>
                <a:spcPct val="110000"/>
              </a:lnSpc>
              <a:buNone/>
            </a:pPr>
            <a:r>
              <a:rPr lang="de-DE" sz="2400" dirty="0"/>
              <a:t>Liebe und Zugehörigkeit kann man aber auch zu einem </a:t>
            </a:r>
            <a:r>
              <a:rPr lang="de-DE" sz="2400" b="1" dirty="0"/>
              <a:t>Hobby</a:t>
            </a:r>
            <a:r>
              <a:rPr lang="de-DE" sz="2400" dirty="0"/>
              <a:t>, zu einer </a:t>
            </a:r>
            <a:r>
              <a:rPr lang="de-DE" sz="2400" b="1" dirty="0"/>
              <a:t>Idee</a:t>
            </a:r>
            <a:r>
              <a:rPr lang="de-DE" sz="2400" dirty="0"/>
              <a:t> oder zu einem </a:t>
            </a:r>
            <a:r>
              <a:rPr lang="de-DE" sz="2400" b="1" dirty="0"/>
              <a:t>Ziel</a:t>
            </a:r>
            <a:r>
              <a:rPr lang="de-DE" sz="2400" dirty="0"/>
              <a:t> empfinden</a:t>
            </a:r>
            <a:r>
              <a:rPr lang="el-GR" sz="2400" dirty="0"/>
              <a:t>.</a:t>
            </a:r>
          </a:p>
          <a:p>
            <a:pPr marL="0" indent="0">
              <a:lnSpc>
                <a:spcPct val="110000"/>
              </a:lnSpc>
              <a:buNone/>
            </a:pPr>
            <a:r>
              <a:rPr lang="de-DE" sz="2400" dirty="0"/>
              <a:t>Vielleicht warst du auch schon einmal </a:t>
            </a:r>
            <a:r>
              <a:rPr lang="de-DE" sz="2400" b="1" dirty="0"/>
              <a:t>von etwas so richtig begeistert </a:t>
            </a:r>
            <a:r>
              <a:rPr lang="de-DE" sz="2400" dirty="0"/>
              <a:t>und hast dich dafür engagiert</a:t>
            </a:r>
            <a:r>
              <a:rPr lang="el-GR" sz="2400" dirty="0"/>
              <a:t>.</a:t>
            </a:r>
            <a:endParaRPr lang="en-US" sz="2400" dirty="0"/>
          </a:p>
          <a:p>
            <a:pPr lvl="1">
              <a:lnSpc>
                <a:spcPct val="110000"/>
              </a:lnSpc>
            </a:pPr>
            <a:r>
              <a:rPr lang="de-DE" dirty="0"/>
              <a:t>Denke daran, wie viele Menschen, vor allem junge Leute, sich derzeit für den Klimaschutz einsetzen. </a:t>
            </a:r>
          </a:p>
          <a:p>
            <a:pPr lvl="1">
              <a:lnSpc>
                <a:spcPct val="110000"/>
              </a:lnSpc>
            </a:pPr>
            <a:r>
              <a:rPr lang="de-DE" dirty="0"/>
              <a:t>Vielleicht hast Du ja ein Hobby, mit dem du viele Stunden verbringst und ungeduldig darauf wartest, dich wieder damit beschäftigen zu können</a:t>
            </a:r>
            <a:r>
              <a:rPr lang="el-GR" dirty="0"/>
              <a:t>.</a:t>
            </a:r>
            <a:endParaRPr lang="en-US" dirty="0"/>
          </a:p>
          <a:p>
            <a:pPr marL="0" indent="0">
              <a:lnSpc>
                <a:spcPct val="110000"/>
              </a:lnSpc>
              <a:buNone/>
            </a:pPr>
            <a:r>
              <a:rPr lang="de-DE" sz="2400" dirty="0"/>
              <a:t>Dann </a:t>
            </a:r>
            <a:r>
              <a:rPr lang="de-DE" sz="2400" b="1" dirty="0"/>
              <a:t>weißt du, wie sich das anfühlt</a:t>
            </a:r>
            <a:r>
              <a:rPr lang="en-US" sz="2400" b="1" dirty="0"/>
              <a:t>!</a:t>
            </a:r>
          </a:p>
          <a:p>
            <a:pPr marL="0" indent="0">
              <a:lnSpc>
                <a:spcPct val="110000"/>
              </a:lnSpc>
              <a:buNone/>
            </a:pPr>
            <a:r>
              <a:rPr lang="de-DE" sz="2400" dirty="0"/>
              <a:t>Eine weitere Form dieses Bedürfnisses zeigt sich in dem </a:t>
            </a:r>
            <a:r>
              <a:rPr lang="de-DE" sz="2400" b="1" dirty="0"/>
              <a:t>Gefühl der Rührung</a:t>
            </a:r>
            <a:r>
              <a:rPr lang="el-GR" sz="2400" dirty="0"/>
              <a:t>.</a:t>
            </a:r>
          </a:p>
        </p:txBody>
      </p:sp>
      <p:sp>
        <p:nvSpPr>
          <p:cNvPr id="5" name="Ορθογώνιο 4">
            <a:extLst>
              <a:ext uri="{FF2B5EF4-FFF2-40B4-BE49-F238E27FC236}">
                <a16:creationId xmlns:a16="http://schemas.microsoft.com/office/drawing/2014/main" id="{399DD525-7025-4B73-89D8-C884C74CC8F9}"/>
              </a:ext>
            </a:extLst>
          </p:cNvPr>
          <p:cNvSpPr/>
          <p:nvPr/>
        </p:nvSpPr>
        <p:spPr>
          <a:xfrm>
            <a:off x="8362950" y="2136338"/>
            <a:ext cx="3764137" cy="2554545"/>
          </a:xfrm>
          <a:prstGeom prst="rect">
            <a:avLst/>
          </a:prstGeom>
          <a:noFill/>
        </p:spPr>
        <p:txBody>
          <a:bodyPr wrap="square" lIns="91440" tIns="45720" rIns="91440" bIns="45720">
            <a:spAutoFit/>
          </a:bodyPr>
          <a:lstStyle/>
          <a:p>
            <a:pPr algn="ct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Zugehörigkeit </a:t>
            </a:r>
            <a:b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 einem Hobby, </a:t>
            </a:r>
            <a:b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 einer Idee</a:t>
            </a:r>
            <a: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br>
              <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 einem Ziel</a:t>
            </a:r>
            <a:endParaRPr lang="el-G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extBox 6">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456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4134">
            <a:extLst>
              <a:ext uri="{FF2B5EF4-FFF2-40B4-BE49-F238E27FC236}">
                <a16:creationId xmlns:a16="http://schemas.microsoft.com/office/drawing/2014/main" id="{1E1D70E2-A42F-468F-8DBE-3B0E5C46D81A}"/>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0" y="4178454"/>
            <a:ext cx="11251532" cy="2362676"/>
          </a:xfrm>
          <a:prstGeom prst="rect">
            <a:avLst/>
          </a:prstGeom>
          <a:blipFill>
            <a:blip r:embed="rId4"/>
            <a:stretch>
              <a:fillRect/>
            </a:stretch>
          </a:blipFill>
          <a:ln>
            <a:noFill/>
          </a:ln>
          <a:extLst>
            <a:ext uri="{53640926-AAD7-44D8-BBD7-CCE9431645EC}">
              <a14:shadowObscured xmlns:a14="http://schemas.microsoft.com/office/drawing/2010/main"/>
            </a:ext>
          </a:extLst>
        </p:spPr>
      </p:pic>
      <p:pic>
        <p:nvPicPr>
          <p:cNvPr id="12" name="Grafik 4100">
            <a:extLst>
              <a:ext uri="{FF2B5EF4-FFF2-40B4-BE49-F238E27FC236}">
                <a16:creationId xmlns:a16="http://schemas.microsoft.com/office/drawing/2014/main" id="{DB0C7D43-8A0A-4F34-B33A-436B2C8DF028}"/>
              </a:ext>
            </a:extLst>
          </p:cNvPr>
          <p:cNvPicPr>
            <a:picLocks noChangeAspect="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40468" y="1625058"/>
            <a:ext cx="10614858" cy="2121032"/>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FB06E6C-6B6C-4445-AC57-9AC4F71A3233}"/>
              </a:ext>
            </a:extLst>
          </p:cNvPr>
          <p:cNvSpPr>
            <a:spLocks noGrp="1"/>
          </p:cNvSpPr>
          <p:nvPr>
            <p:ph type="title"/>
          </p:nvPr>
        </p:nvSpPr>
        <p:spPr/>
        <p:txBody>
          <a:bodyPr/>
          <a:lstStyle/>
          <a:p>
            <a:r>
              <a:rPr lang="de-DE" dirty="0"/>
              <a:t>Überlege</a:t>
            </a:r>
          </a:p>
        </p:txBody>
      </p:sp>
      <p:sp>
        <p:nvSpPr>
          <p:cNvPr id="3" name="Θέση περιεχομένου 2">
            <a:extLst>
              <a:ext uri="{FF2B5EF4-FFF2-40B4-BE49-F238E27FC236}">
                <a16:creationId xmlns:a16="http://schemas.microsoft.com/office/drawing/2014/main" id="{70D14A32-206C-4533-9B87-2DEA528D4A43}"/>
              </a:ext>
            </a:extLst>
          </p:cNvPr>
          <p:cNvSpPr>
            <a:spLocks noGrp="1"/>
          </p:cNvSpPr>
          <p:nvPr>
            <p:ph idx="1"/>
          </p:nvPr>
        </p:nvSpPr>
        <p:spPr>
          <a:xfrm>
            <a:off x="940468" y="1844829"/>
            <a:ext cx="10213307" cy="4667250"/>
          </a:xfrm>
          <a:noFill/>
          <a:ln>
            <a:noFill/>
          </a:ln>
        </p:spPr>
        <p:txBody>
          <a:bodyPr>
            <a:noAutofit/>
          </a:bodyPr>
          <a:lstStyle/>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Kennst du das Gefühl, von einem Ereignis völlig hingerissen zu sein?</a:t>
            </a: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Dass dein Herz so richtig aufgeht, wenn du zum Beispiel die Schönheit der Natur betrachtest oder ein Lied hörst?</a:t>
            </a:r>
            <a:b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spcAft>
                <a:spcPts val="1200"/>
              </a:spcAft>
              <a:buNone/>
            </a:pPr>
            <a:r>
              <a:rPr lang="de-DE" sz="2400" dirty="0">
                <a:latin typeface="Calibri" panose="020F0502020204030204" pitchFamily="34" charset="0"/>
                <a:ea typeface="Calibri" panose="020F0502020204030204" pitchFamily="34" charset="0"/>
              </a:rPr>
              <a:t>Was im Bezug zu anderen gilt, betrifft natürlich auch dich selbst</a:t>
            </a:r>
            <a:endParaRPr lang="de-DE" sz="2400" dirty="0">
              <a:effectLst/>
              <a:latin typeface="Calibri" panose="020F0502020204030204" pitchFamily="34" charset="0"/>
              <a:ea typeface="Calibri" panose="020F0502020204030204" pitchFamily="34" charset="0"/>
            </a:endParaRP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Wie sehr magst du dich selbst?</a:t>
            </a: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Wie zeigst du dir selbst, dass du dir wichtig bist?</a:t>
            </a:r>
          </a:p>
          <a:p>
            <a:pPr lvl="1">
              <a:spcAft>
                <a:spcPts val="1200"/>
              </a:spcAft>
            </a:pP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Bist du mit dir selbst genauso einfühlsam und verständnisvoll wie </a:t>
            </a:r>
            <a:b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r>
              <a:rPr lang="de-DE"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zu den Menschen, die dir am nächsten sind?</a:t>
            </a:r>
          </a:p>
          <a:p>
            <a:pPr marL="0" indent="0">
              <a:spcAft>
                <a:spcPts val="1200"/>
              </a:spcAft>
              <a:buNone/>
            </a:pPr>
            <a:endParaRPr lang="de-DE" sz="2400" dirty="0"/>
          </a:p>
        </p:txBody>
      </p:sp>
      <p:grpSp>
        <p:nvGrpSpPr>
          <p:cNvPr id="6" name="Ομάδα 5">
            <a:extLst>
              <a:ext uri="{FF2B5EF4-FFF2-40B4-BE49-F238E27FC236}">
                <a16:creationId xmlns:a16="http://schemas.microsoft.com/office/drawing/2014/main" id="{87E6803F-59F2-4A05-8532-A17BEBE71DEC}"/>
              </a:ext>
            </a:extLst>
          </p:cNvPr>
          <p:cNvGrpSpPr/>
          <p:nvPr/>
        </p:nvGrpSpPr>
        <p:grpSpPr>
          <a:xfrm>
            <a:off x="3892120" y="-43298"/>
            <a:ext cx="1722616" cy="1733986"/>
            <a:chOff x="3107475" y="2936100"/>
            <a:chExt cx="2142411" cy="2142411"/>
          </a:xfrm>
        </p:grpSpPr>
        <p:pic>
          <p:nvPicPr>
            <p:cNvPr id="7" name="Γραφικό 6" descr="Συννεφάκι σκέψης περίγραμμα">
              <a:extLst>
                <a:ext uri="{FF2B5EF4-FFF2-40B4-BE49-F238E27FC236}">
                  <a16:creationId xmlns:a16="http://schemas.microsoft.com/office/drawing/2014/main" id="{46E5CF24-E2EE-44C6-818F-B601B6AA20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54D6C3E3-6D35-49A7-9C12-A72038279ACE}"/>
                </a:ext>
              </a:extLst>
            </p:cNvPr>
            <p:cNvSpPr txBox="1"/>
            <p:nvPr/>
          </p:nvSpPr>
          <p:spPr>
            <a:xfrm>
              <a:off x="3837091" y="3104147"/>
              <a:ext cx="718113" cy="1368975"/>
            </a:xfrm>
            <a:prstGeom prst="rect">
              <a:avLst/>
            </a:prstGeom>
            <a:noFill/>
          </p:spPr>
          <p:txBody>
            <a:bodyPr wrap="none" rtlCol="0">
              <a:spAutoFit/>
            </a:bodyPr>
            <a:lstStyle/>
            <a:p>
              <a:r>
                <a:rPr lang="de-DE" sz="6600" dirty="0">
                  <a:solidFill>
                    <a:srgbClr val="E12A3C"/>
                  </a:solidFill>
                </a:rPr>
                <a:t>?</a:t>
              </a:r>
            </a:p>
          </p:txBody>
        </p:sp>
      </p:grpSp>
      <p:sp>
        <p:nvSpPr>
          <p:cNvPr id="10" name="TextBox 9">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58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4109">
            <a:extLst>
              <a:ext uri="{FF2B5EF4-FFF2-40B4-BE49-F238E27FC236}">
                <a16:creationId xmlns:a16="http://schemas.microsoft.com/office/drawing/2014/main" id="{C5E02802-BD51-433F-A4D8-252D72EB084F}"/>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109" r="2019"/>
          <a:stretch/>
        </p:blipFill>
        <p:spPr bwMode="auto">
          <a:xfrm>
            <a:off x="361950" y="5283200"/>
            <a:ext cx="10925175" cy="1209674"/>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E51718DF-920B-44A8-94AF-A0ED48A90E23}"/>
              </a:ext>
            </a:extLst>
          </p:cNvPr>
          <p:cNvSpPr>
            <a:spLocks noGrp="1"/>
          </p:cNvSpPr>
          <p:nvPr>
            <p:ph type="title"/>
          </p:nvPr>
        </p:nvSpPr>
        <p:spPr/>
        <p:txBody>
          <a:bodyPr/>
          <a:lstStyle/>
          <a:p>
            <a:r>
              <a:rPr lang="de-DE" b="0" dirty="0"/>
              <a:t>4. Grundbedürfnis: </a:t>
            </a:r>
            <a:r>
              <a:rPr lang="de-DE" dirty="0"/>
              <a:t>Macht und Einfluss   </a:t>
            </a:r>
            <a:r>
              <a:rPr lang="de-DE" sz="2400" b="0" dirty="0"/>
              <a:t>(1/3)</a:t>
            </a:r>
          </a:p>
        </p:txBody>
      </p:sp>
      <p:sp>
        <p:nvSpPr>
          <p:cNvPr id="3" name="Θέση περιεχομένου 2">
            <a:extLst>
              <a:ext uri="{FF2B5EF4-FFF2-40B4-BE49-F238E27FC236}">
                <a16:creationId xmlns:a16="http://schemas.microsoft.com/office/drawing/2014/main" id="{85D0308C-746F-492A-926E-70FADBDFC2DE}"/>
              </a:ext>
            </a:extLst>
          </p:cNvPr>
          <p:cNvSpPr>
            <a:spLocks noGrp="1"/>
          </p:cNvSpPr>
          <p:nvPr>
            <p:ph idx="1"/>
          </p:nvPr>
        </p:nvSpPr>
        <p:spPr>
          <a:xfrm>
            <a:off x="998622" y="1690687"/>
            <a:ext cx="11193378" cy="4802187"/>
          </a:xfrm>
        </p:spPr>
        <p:txBody>
          <a:bodyPr>
            <a:normAutofit/>
          </a:bodyPr>
          <a:lstStyle/>
          <a:p>
            <a:pPr marL="0" indent="0">
              <a:buNone/>
            </a:pPr>
            <a:r>
              <a:rPr lang="de-DE" b="1" dirty="0"/>
              <a:t>Ein weiteres menschliches Grundbedürfnis ist, etwas zu bewirken</a:t>
            </a:r>
            <a:r>
              <a:rPr lang="de-DE" dirty="0"/>
              <a:t>.</a:t>
            </a:r>
          </a:p>
          <a:p>
            <a:r>
              <a:rPr lang="de-DE" dirty="0"/>
              <a:t>Denke zum Beispiel daran</a:t>
            </a:r>
          </a:p>
          <a:p>
            <a:pPr lvl="1"/>
            <a:r>
              <a:rPr lang="de-DE" dirty="0"/>
              <a:t>wie zufrieden du bist, </a:t>
            </a:r>
            <a:r>
              <a:rPr lang="de-DE" b="1" dirty="0"/>
              <a:t>wenn du in der Schule eine gute Arbeit abgeliefert hast</a:t>
            </a:r>
            <a:r>
              <a:rPr lang="de-DE" dirty="0"/>
              <a:t> und</a:t>
            </a:r>
          </a:p>
          <a:p>
            <a:pPr lvl="1"/>
            <a:r>
              <a:rPr lang="de-DE" dirty="0"/>
              <a:t>wie gut es sich anfühlt, wenn </a:t>
            </a:r>
            <a:r>
              <a:rPr lang="de-DE" b="1" dirty="0"/>
              <a:t>jemand, der dir wichtig ist, dies auch noch anerkennt </a:t>
            </a:r>
            <a:r>
              <a:rPr lang="de-DE" dirty="0"/>
              <a:t>oder sogar lobt.</a:t>
            </a:r>
          </a:p>
          <a:p>
            <a:r>
              <a:rPr lang="de-DE" dirty="0"/>
              <a:t>Sicher ist es dir auch schon öfter gelungen, einen Vorschlag einzubringen und dieser hat zur Lösung beigetragen.</a:t>
            </a:r>
          </a:p>
          <a:p>
            <a:endParaRPr lang="de-DE" dirty="0"/>
          </a:p>
        </p:txBody>
      </p:sp>
      <p:sp>
        <p:nvSpPr>
          <p:cNvPr id="6" name="TextBox 5">
            <a:extLst>
              <a:ext uri="{FF2B5EF4-FFF2-40B4-BE49-F238E27FC236}">
                <a16:creationId xmlns:a16="http://schemas.microsoft.com/office/drawing/2014/main" id="{070EC3A0-5D71-4F5E-A56C-CCA2775E9D58}"/>
              </a:ext>
            </a:extLst>
          </p:cNvPr>
          <p:cNvSpPr txBox="1"/>
          <p:nvPr/>
        </p:nvSpPr>
        <p:spPr>
          <a:xfrm>
            <a:off x="794306" y="5646306"/>
            <a:ext cx="9711164" cy="470000"/>
          </a:xfrm>
          <a:prstGeom prst="rect">
            <a:avLst/>
          </a:prstGeom>
          <a:noFill/>
        </p:spPr>
        <p:txBody>
          <a:bodyPr wrap="square">
            <a:spAutoFit/>
          </a:bodyPr>
          <a:lstStyle/>
          <a:p>
            <a:pPr marL="285750" indent="-285750">
              <a:lnSpc>
                <a:spcPct val="107000"/>
              </a:lnSpc>
              <a:spcAft>
                <a:spcPts val="800"/>
              </a:spcAft>
              <a:buClr>
                <a:srgbClr val="00B0F0"/>
              </a:buClr>
              <a:buFont typeface="Wingdings" panose="05000000000000000000" pitchFamily="2" charset="2"/>
              <a:buChar char="§"/>
            </a:pPr>
            <a:r>
              <a:rPr lang="de-DE" sz="2400" b="1" i="1" dirty="0">
                <a:latin typeface="Calibri" panose="020F0502020204030204" pitchFamily="34" charset="0"/>
                <a:ea typeface="Calibri" panose="020F0502020204030204" pitchFamily="34" charset="0"/>
              </a:rPr>
              <a:t>Hat dich das stolz gemacht und ermutigt, dich weiter einzubringen?</a:t>
            </a:r>
          </a:p>
        </p:txBody>
      </p:sp>
      <p:grpSp>
        <p:nvGrpSpPr>
          <p:cNvPr id="8" name="Ομάδα 7">
            <a:extLst>
              <a:ext uri="{FF2B5EF4-FFF2-40B4-BE49-F238E27FC236}">
                <a16:creationId xmlns:a16="http://schemas.microsoft.com/office/drawing/2014/main" id="{7F185DA8-9D8F-4812-BAD1-0A691A0763D6}"/>
              </a:ext>
            </a:extLst>
          </p:cNvPr>
          <p:cNvGrpSpPr/>
          <p:nvPr/>
        </p:nvGrpSpPr>
        <p:grpSpPr>
          <a:xfrm>
            <a:off x="9808595" y="4524676"/>
            <a:ext cx="1714594" cy="1780674"/>
            <a:chOff x="3107475" y="2936100"/>
            <a:chExt cx="1967529" cy="2142411"/>
          </a:xfrm>
        </p:grpSpPr>
        <p:pic>
          <p:nvPicPr>
            <p:cNvPr id="9" name="Γραφικό 8" descr="Συννεφάκι σκέψης περίγραμμα">
              <a:extLst>
                <a:ext uri="{FF2B5EF4-FFF2-40B4-BE49-F238E27FC236}">
                  <a16:creationId xmlns:a16="http://schemas.microsoft.com/office/drawing/2014/main" id="{513EC902-DF34-4137-B25D-6678B0E41AC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8163"/>
            <a:stretch/>
          </p:blipFill>
          <p:spPr>
            <a:xfrm>
              <a:off x="3107475" y="2936100"/>
              <a:ext cx="1967529" cy="2142411"/>
            </a:xfrm>
            <a:prstGeom prst="rect">
              <a:avLst/>
            </a:prstGeom>
          </p:spPr>
        </p:pic>
        <p:sp>
          <p:nvSpPr>
            <p:cNvPr id="10" name="TextBox 9">
              <a:extLst>
                <a:ext uri="{FF2B5EF4-FFF2-40B4-BE49-F238E27FC236}">
                  <a16:creationId xmlns:a16="http://schemas.microsoft.com/office/drawing/2014/main" id="{B465F1DF-C06F-423B-B321-4C3CE3F82764}"/>
                </a:ext>
              </a:extLst>
            </p:cNvPr>
            <p:cNvSpPr txBox="1"/>
            <p:nvPr/>
          </p:nvSpPr>
          <p:spPr>
            <a:xfrm>
              <a:off x="3837091" y="3104147"/>
              <a:ext cx="703048" cy="1444171"/>
            </a:xfrm>
            <a:prstGeom prst="rect">
              <a:avLst/>
            </a:prstGeom>
            <a:noFill/>
          </p:spPr>
          <p:txBody>
            <a:bodyPr wrap="none" rtlCol="0">
              <a:spAutoFit/>
            </a:bodyPr>
            <a:lstStyle/>
            <a:p>
              <a:r>
                <a:rPr lang="de-DE" sz="7200" dirty="0">
                  <a:solidFill>
                    <a:srgbClr val="E12A3C"/>
                  </a:solidFill>
                </a:rPr>
                <a:t>?</a:t>
              </a:r>
            </a:p>
          </p:txBody>
        </p:sp>
      </p:grpSp>
      <p:sp>
        <p:nvSpPr>
          <p:cNvPr id="13" name="TextBox 12">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19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CA884-A356-4B25-8329-A049471A11E2}"/>
              </a:ext>
            </a:extLst>
          </p:cNvPr>
          <p:cNvSpPr>
            <a:spLocks noGrp="1"/>
          </p:cNvSpPr>
          <p:nvPr>
            <p:ph type="title"/>
          </p:nvPr>
        </p:nvSpPr>
        <p:spPr/>
        <p:txBody>
          <a:bodyPr/>
          <a:lstStyle/>
          <a:p>
            <a:r>
              <a:rPr lang="de-DE" b="0" dirty="0"/>
              <a:t>4. Grundbedürfnis:</a:t>
            </a:r>
            <a:r>
              <a:rPr lang="de-DE" dirty="0"/>
              <a:t> Macht und Einfluss   </a:t>
            </a:r>
            <a:r>
              <a:rPr lang="de-DE" sz="2400" b="0" dirty="0"/>
              <a:t>(2/3)</a:t>
            </a:r>
            <a:endParaRPr lang="de-DE" b="0" dirty="0"/>
          </a:p>
        </p:txBody>
      </p:sp>
      <p:sp>
        <p:nvSpPr>
          <p:cNvPr id="3" name="Θέση περιεχομένου 2">
            <a:extLst>
              <a:ext uri="{FF2B5EF4-FFF2-40B4-BE49-F238E27FC236}">
                <a16:creationId xmlns:a16="http://schemas.microsoft.com/office/drawing/2014/main" id="{763C1CB9-8CC9-44AB-BB40-7AF0A0C3ADDA}"/>
              </a:ext>
            </a:extLst>
          </p:cNvPr>
          <p:cNvSpPr>
            <a:spLocks noGrp="1"/>
          </p:cNvSpPr>
          <p:nvPr>
            <p:ph idx="1"/>
          </p:nvPr>
        </p:nvSpPr>
        <p:spPr>
          <a:xfrm>
            <a:off x="838201" y="1690688"/>
            <a:ext cx="7728284" cy="4351338"/>
          </a:xfrm>
        </p:spPr>
        <p:txBody>
          <a:bodyPr>
            <a:normAutofit/>
          </a:bodyPr>
          <a:lstStyle/>
          <a:p>
            <a:pPr marL="0" indent="0">
              <a:buNone/>
            </a:pPr>
            <a:r>
              <a:rPr lang="de-DE" sz="2400" dirty="0">
                <a:latin typeface="Calibri" panose="020F0502020204030204" pitchFamily="34" charset="0"/>
                <a:ea typeface="Calibri" panose="020F0502020204030204" pitchFamily="34" charset="0"/>
              </a:rPr>
              <a:t>Macht ist ja ganz nahe mit dem Wort „</a:t>
            </a:r>
            <a:r>
              <a:rPr lang="de-DE" sz="2400" b="1" dirty="0">
                <a:latin typeface="Calibri" panose="020F0502020204030204" pitchFamily="34" charset="0"/>
                <a:ea typeface="Calibri" panose="020F0502020204030204" pitchFamily="34" charset="0"/>
              </a:rPr>
              <a:t>machen</a:t>
            </a:r>
            <a:r>
              <a:rPr lang="de-DE" sz="2400" dirty="0">
                <a:latin typeface="Calibri" panose="020F0502020204030204" pitchFamily="34" charset="0"/>
                <a:ea typeface="Calibri" panose="020F0502020204030204" pitchFamily="34" charset="0"/>
              </a:rPr>
              <a:t>“ verwandt und um etwas machen zu können, </a:t>
            </a:r>
            <a:r>
              <a:rPr lang="de-DE" sz="2400" b="1" dirty="0">
                <a:latin typeface="Calibri" panose="020F0502020204030204" pitchFamily="34" charset="0"/>
                <a:ea typeface="Calibri" panose="020F0502020204030204" pitchFamily="34" charset="0"/>
              </a:rPr>
              <a:t>benötigen wir den Antrieb dazu</a:t>
            </a:r>
            <a:r>
              <a:rPr lang="de-DE" sz="2400" dirty="0">
                <a:effectLst/>
                <a:latin typeface="Calibri" panose="020F0502020204030204" pitchFamily="34" charset="0"/>
                <a:ea typeface="Calibri" panose="020F0502020204030204" pitchFamily="34" charset="0"/>
              </a:rPr>
              <a:t>. </a:t>
            </a:r>
          </a:p>
          <a:p>
            <a:pPr lvl="1">
              <a:buClr>
                <a:srgbClr val="7FC242"/>
              </a:buClr>
            </a:pPr>
            <a:r>
              <a:rPr lang="de-DE" dirty="0">
                <a:latin typeface="Calibri" panose="020F0502020204030204" pitchFamily="34" charset="0"/>
                <a:ea typeface="Calibri" panose="020F0502020204030204" pitchFamily="34" charset="0"/>
              </a:rPr>
              <a:t>Und die gute Nachricht ist: eben diesen Antrieb erhalten wir durch unser </a:t>
            </a:r>
            <a:r>
              <a:rPr lang="de-DE" b="1" dirty="0">
                <a:latin typeface="Calibri" panose="020F0502020204030204" pitchFamily="34" charset="0"/>
                <a:ea typeface="Calibri" panose="020F0502020204030204" pitchFamily="34" charset="0"/>
              </a:rPr>
              <a:t>Bedürfnis nach Macht und Einfluss</a:t>
            </a:r>
            <a:r>
              <a:rPr lang="de-DE" dirty="0">
                <a:effectLst/>
                <a:latin typeface="Calibri" panose="020F0502020204030204" pitchFamily="34" charset="0"/>
                <a:ea typeface="Calibri" panose="020F0502020204030204" pitchFamily="34" charset="0"/>
              </a:rPr>
              <a:t>. </a:t>
            </a:r>
          </a:p>
          <a:p>
            <a:pPr lvl="1">
              <a:buClr>
                <a:srgbClr val="7FC242"/>
              </a:buClr>
            </a:pPr>
            <a:r>
              <a:rPr lang="de-DE" dirty="0">
                <a:latin typeface="Calibri" panose="020F0502020204030204" pitchFamily="34" charset="0"/>
                <a:ea typeface="Calibri" panose="020F0502020204030204" pitchFamily="34" charset="0"/>
              </a:rPr>
              <a:t>Was dieses Bedürfnis bestärkt, ist, wenn wir </a:t>
            </a:r>
            <a:r>
              <a:rPr lang="de-DE" b="1" dirty="0">
                <a:latin typeface="Calibri" panose="020F0502020204030204" pitchFamily="34" charset="0"/>
                <a:ea typeface="Calibri" panose="020F0502020204030204" pitchFamily="34" charset="0"/>
              </a:rPr>
              <a:t>gut über unsere eigenen Stärken und Fähigkeiten Bescheid wissen</a:t>
            </a:r>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und</a:t>
            </a:r>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diese</a:t>
            </a:r>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gut</a:t>
            </a:r>
            <a:r>
              <a:rPr lang="de-DE" dirty="0">
                <a:latin typeface="Calibri" panose="020F0502020204030204" pitchFamily="34" charset="0"/>
                <a:ea typeface="Calibri" panose="020F0502020204030204" pitchFamily="34" charset="0"/>
              </a:rPr>
              <a:t> und für uns selbst und die Allgemeinheit nutzbringend </a:t>
            </a:r>
            <a:r>
              <a:rPr lang="de-DE" b="1" dirty="0">
                <a:latin typeface="Calibri" panose="020F0502020204030204" pitchFamily="34" charset="0"/>
                <a:ea typeface="Calibri" panose="020F0502020204030204" pitchFamily="34" charset="0"/>
              </a:rPr>
              <a:t>einsetzen können</a:t>
            </a:r>
            <a:r>
              <a:rPr lang="de-DE" dirty="0">
                <a:effectLst/>
                <a:latin typeface="Calibri" panose="020F0502020204030204" pitchFamily="34" charset="0"/>
                <a:ea typeface="Calibri" panose="020F0502020204030204" pitchFamily="34" charset="0"/>
              </a:rPr>
              <a:t>.</a:t>
            </a:r>
          </a:p>
          <a:p>
            <a:endParaRPr lang="de-DE" sz="3600" dirty="0"/>
          </a:p>
        </p:txBody>
      </p:sp>
      <p:sp>
        <p:nvSpPr>
          <p:cNvPr id="6" name="Ορθογώνιο 5">
            <a:extLst>
              <a:ext uri="{FF2B5EF4-FFF2-40B4-BE49-F238E27FC236}">
                <a16:creationId xmlns:a16="http://schemas.microsoft.com/office/drawing/2014/main" id="{FA2D8444-A54F-4979-B84F-0611D815BB41}"/>
              </a:ext>
            </a:extLst>
          </p:cNvPr>
          <p:cNvSpPr/>
          <p:nvPr/>
        </p:nvSpPr>
        <p:spPr>
          <a:xfrm>
            <a:off x="9114856" y="1923466"/>
            <a:ext cx="2032608" cy="923330"/>
          </a:xfrm>
          <a:prstGeom prst="rect">
            <a:avLst/>
          </a:prstGeom>
          <a:noFill/>
        </p:spPr>
        <p:txBody>
          <a:bodyPr wrap="square" lIns="91440" tIns="45720" rIns="91440" bIns="45720">
            <a:spAutoFit/>
          </a:bodyPr>
          <a:lstStyle/>
          <a:p>
            <a:pPr algn="ctr"/>
            <a:r>
              <a:rPr lang="de-DE" sz="5400" b="1" dirty="0">
                <a:ln w="12700" cmpd="sng">
                  <a:solidFill>
                    <a:srgbClr val="92D050"/>
                  </a:solidFill>
                  <a:prstDash val="solid"/>
                </a:ln>
                <a:solidFill>
                  <a:schemeClr val="bg1"/>
                </a:solidFill>
              </a:rPr>
              <a:t>Macht</a:t>
            </a:r>
            <a:endParaRPr lang="de-DE" sz="5400" b="1" cap="none" spc="0" dirty="0">
              <a:ln w="12700" cmpd="sng">
                <a:solidFill>
                  <a:srgbClr val="92D050"/>
                </a:solidFill>
                <a:prstDash val="solid"/>
              </a:ln>
              <a:solidFill>
                <a:schemeClr val="bg1"/>
              </a:solidFill>
              <a:effectLst/>
            </a:endParaRPr>
          </a:p>
        </p:txBody>
      </p:sp>
      <p:sp>
        <p:nvSpPr>
          <p:cNvPr id="7" name="Ορθογώνιο 6">
            <a:extLst>
              <a:ext uri="{FF2B5EF4-FFF2-40B4-BE49-F238E27FC236}">
                <a16:creationId xmlns:a16="http://schemas.microsoft.com/office/drawing/2014/main" id="{3E28620C-7518-48D9-BE18-0CC852E9443F}"/>
              </a:ext>
            </a:extLst>
          </p:cNvPr>
          <p:cNvSpPr/>
          <p:nvPr/>
        </p:nvSpPr>
        <p:spPr>
          <a:xfrm>
            <a:off x="8944231" y="3404692"/>
            <a:ext cx="2373856" cy="923330"/>
          </a:xfrm>
          <a:prstGeom prst="rect">
            <a:avLst/>
          </a:prstGeom>
          <a:noFill/>
        </p:spPr>
        <p:txBody>
          <a:bodyPr wrap="none" lIns="91440" tIns="45720" rIns="91440" bIns="45720">
            <a:spAutoFit/>
          </a:bodyPr>
          <a:lstStyle/>
          <a:p>
            <a:pPr algn="ctr"/>
            <a:r>
              <a:rPr lang="de-DE"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Einfluss</a:t>
            </a:r>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271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130">
            <a:extLst>
              <a:ext uri="{FF2B5EF4-FFF2-40B4-BE49-F238E27FC236}">
                <a16:creationId xmlns:a16="http://schemas.microsoft.com/office/drawing/2014/main" id="{8E961BB6-A6B3-4D10-ADC6-141EC464A480}"/>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06478" y="1782716"/>
            <a:ext cx="12469849" cy="359906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FB06E6C-6B6C-4445-AC57-9AC4F71A3233}"/>
              </a:ext>
            </a:extLst>
          </p:cNvPr>
          <p:cNvSpPr>
            <a:spLocks noGrp="1"/>
          </p:cNvSpPr>
          <p:nvPr>
            <p:ph type="title"/>
          </p:nvPr>
        </p:nvSpPr>
        <p:spPr/>
        <p:txBody>
          <a:bodyPr/>
          <a:lstStyle/>
          <a:p>
            <a:r>
              <a:rPr lang="de-DE" dirty="0"/>
              <a:t>Überlege</a:t>
            </a:r>
          </a:p>
        </p:txBody>
      </p:sp>
      <p:sp>
        <p:nvSpPr>
          <p:cNvPr id="3" name="Θέση περιεχομένου 2">
            <a:extLst>
              <a:ext uri="{FF2B5EF4-FFF2-40B4-BE49-F238E27FC236}">
                <a16:creationId xmlns:a16="http://schemas.microsoft.com/office/drawing/2014/main" id="{70D14A32-206C-4533-9B87-2DEA528D4A43}"/>
              </a:ext>
            </a:extLst>
          </p:cNvPr>
          <p:cNvSpPr>
            <a:spLocks noGrp="1"/>
          </p:cNvSpPr>
          <p:nvPr>
            <p:ph idx="1"/>
          </p:nvPr>
        </p:nvSpPr>
        <p:spPr>
          <a:xfrm>
            <a:off x="1377552" y="2119393"/>
            <a:ext cx="9023684" cy="3052682"/>
          </a:xfrm>
        </p:spPr>
        <p:txBody>
          <a:bodyPr>
            <a:normAutofit/>
          </a:bodyPr>
          <a:lstStyle/>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Hat dich schon einmal eine Tat eines anderen Menschen so beeindruckt, dass du dieses Gefühl der Ehrfurcht oder Bewunderung gespürt hast?</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Hast du dies der anderen Person gesagt?</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Wie sehr bist du gerade in deiner Kraft?</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Kennst du deine Stärken? Blättere um und schreib sie auf!</a:t>
            </a:r>
          </a:p>
          <a:p>
            <a:pPr>
              <a:lnSpc>
                <a:spcPct val="89000"/>
              </a:lnSpc>
            </a:pPr>
            <a:r>
              <a:rPr lang="de-DE" sz="2400" b="1" i="1" dirty="0">
                <a:solidFill>
                  <a:schemeClr val="accent1">
                    <a:lumMod val="75000"/>
                  </a:schemeClr>
                </a:solidFill>
                <a:latin typeface="Calibri" panose="020F0502020204030204" pitchFamily="34" charset="0"/>
                <a:ea typeface="Calibri" panose="020F0502020204030204" pitchFamily="34" charset="0"/>
              </a:rPr>
              <a:t>Kannst du jede dieser Stärken für dich nützen?</a:t>
            </a:r>
            <a:endParaRPr lang="de-DE" sz="3600" b="1" dirty="0">
              <a:solidFill>
                <a:schemeClr val="accent1">
                  <a:lumMod val="75000"/>
                </a:schemeClr>
              </a:solidFill>
            </a:endParaRPr>
          </a:p>
        </p:txBody>
      </p:sp>
      <p:grpSp>
        <p:nvGrpSpPr>
          <p:cNvPr id="6" name="Ομάδα 5">
            <a:extLst>
              <a:ext uri="{FF2B5EF4-FFF2-40B4-BE49-F238E27FC236}">
                <a16:creationId xmlns:a16="http://schemas.microsoft.com/office/drawing/2014/main" id="{2AEB4663-9059-441D-94C3-01E2D71D5284}"/>
              </a:ext>
            </a:extLst>
          </p:cNvPr>
          <p:cNvGrpSpPr/>
          <p:nvPr/>
        </p:nvGrpSpPr>
        <p:grpSpPr>
          <a:xfrm>
            <a:off x="4229006" y="-132895"/>
            <a:ext cx="1866994" cy="1780674"/>
            <a:chOff x="3107475" y="2936100"/>
            <a:chExt cx="2142411" cy="2142411"/>
          </a:xfrm>
        </p:grpSpPr>
        <p:pic>
          <p:nvPicPr>
            <p:cNvPr id="7" name="Γραφικό 6" descr="Συννεφάκι σκέψης περίγραμμα">
              <a:extLst>
                <a:ext uri="{FF2B5EF4-FFF2-40B4-BE49-F238E27FC236}">
                  <a16:creationId xmlns:a16="http://schemas.microsoft.com/office/drawing/2014/main" id="{8AC52333-5491-41AC-8F6E-8980CD48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77287F14-D05E-4B70-B394-2B720F2007E9}"/>
                </a:ext>
              </a:extLst>
            </p:cNvPr>
            <p:cNvSpPr txBox="1"/>
            <p:nvPr/>
          </p:nvSpPr>
          <p:spPr>
            <a:xfrm>
              <a:off x="3837091" y="3104147"/>
              <a:ext cx="703048" cy="1444171"/>
            </a:xfrm>
            <a:prstGeom prst="rect">
              <a:avLst/>
            </a:prstGeom>
            <a:noFill/>
          </p:spPr>
          <p:txBody>
            <a:bodyPr wrap="none" rtlCol="0">
              <a:spAutoFit/>
            </a:bodyPr>
            <a:lstStyle/>
            <a:p>
              <a:r>
                <a:rPr lang="de-DE" sz="7200" dirty="0">
                  <a:solidFill>
                    <a:srgbClr val="E12A3C"/>
                  </a:solidFill>
                </a:rPr>
                <a:t>?</a:t>
              </a:r>
            </a:p>
          </p:txBody>
        </p:sp>
      </p:gr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14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7AA487-7DFE-4D27-B7F3-8D283EE14D2D}"/>
              </a:ext>
            </a:extLst>
          </p:cNvPr>
          <p:cNvSpPr>
            <a:spLocks noGrp="1"/>
          </p:cNvSpPr>
          <p:nvPr>
            <p:ph type="title"/>
          </p:nvPr>
        </p:nvSpPr>
        <p:spPr/>
        <p:txBody>
          <a:bodyPr/>
          <a:lstStyle/>
          <a:p>
            <a:r>
              <a:rPr lang="de-DE" dirty="0"/>
              <a:t>Übung </a:t>
            </a:r>
          </a:p>
        </p:txBody>
      </p:sp>
      <p:sp>
        <p:nvSpPr>
          <p:cNvPr id="3" name="Θέση περιεχομένου 2">
            <a:extLst>
              <a:ext uri="{FF2B5EF4-FFF2-40B4-BE49-F238E27FC236}">
                <a16:creationId xmlns:a16="http://schemas.microsoft.com/office/drawing/2014/main" id="{16A1FE3D-DC04-4F35-BC29-484305E796B3}"/>
              </a:ext>
            </a:extLst>
          </p:cNvPr>
          <p:cNvSpPr>
            <a:spLocks noGrp="1"/>
          </p:cNvSpPr>
          <p:nvPr>
            <p:ph idx="1"/>
          </p:nvPr>
        </p:nvSpPr>
        <p:spPr/>
        <p:txBody>
          <a:bodyPr>
            <a:normAutofit/>
          </a:bodyPr>
          <a:lstStyle/>
          <a:p>
            <a:r>
              <a:rPr lang="de-DE" sz="2400" b="1" dirty="0">
                <a:latin typeface="Calibri" panose="020F0502020204030204" pitchFamily="34" charset="0"/>
                <a:ea typeface="Calibri" panose="020F0502020204030204" pitchFamily="34" charset="0"/>
              </a:rPr>
              <a:t>Das sind meine Stärken</a:t>
            </a:r>
            <a:r>
              <a:rPr lang="de-DE" sz="2400" dirty="0">
                <a:effectLst/>
                <a:latin typeface="Calibri" panose="020F0502020204030204" pitchFamily="34" charset="0"/>
                <a:ea typeface="Calibri" panose="020F0502020204030204" pitchFamily="34" charset="0"/>
              </a:rPr>
              <a:t>:</a:t>
            </a:r>
            <a:endParaRPr lang="de-DE" sz="3600" dirty="0"/>
          </a:p>
        </p:txBody>
      </p:sp>
      <p:sp>
        <p:nvSpPr>
          <p:cNvPr id="4" name="Rechteck 154">
            <a:extLst>
              <a:ext uri="{FF2B5EF4-FFF2-40B4-BE49-F238E27FC236}">
                <a16:creationId xmlns:a16="http://schemas.microsoft.com/office/drawing/2014/main" id="{556CE793-1692-424A-922E-92F6ACEF2CAF}"/>
              </a:ext>
            </a:extLst>
          </p:cNvPr>
          <p:cNvSpPr/>
          <p:nvPr/>
        </p:nvSpPr>
        <p:spPr>
          <a:xfrm>
            <a:off x="3352800" y="681037"/>
            <a:ext cx="5486400" cy="791718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grpSp>
        <p:nvGrpSpPr>
          <p:cNvPr id="13" name="Ομάδα 12">
            <a:extLst>
              <a:ext uri="{FF2B5EF4-FFF2-40B4-BE49-F238E27FC236}">
                <a16:creationId xmlns:a16="http://schemas.microsoft.com/office/drawing/2014/main" id="{24826F29-3049-4CC0-9C67-023BBC92886C}"/>
              </a:ext>
            </a:extLst>
          </p:cNvPr>
          <p:cNvGrpSpPr/>
          <p:nvPr/>
        </p:nvGrpSpPr>
        <p:grpSpPr>
          <a:xfrm>
            <a:off x="3139457" y="-646176"/>
            <a:ext cx="7009947" cy="8306056"/>
            <a:chOff x="3234265" y="-529590"/>
            <a:chExt cx="6915139" cy="8628382"/>
          </a:xfrm>
        </p:grpSpPr>
        <p:grpSp>
          <p:nvGrpSpPr>
            <p:cNvPr id="7" name="Gruppieren 152">
              <a:extLst>
                <a:ext uri="{FF2B5EF4-FFF2-40B4-BE49-F238E27FC236}">
                  <a16:creationId xmlns:a16="http://schemas.microsoft.com/office/drawing/2014/main" id="{3E9EB3B6-2220-49EA-9640-75081434EBCC}"/>
                </a:ext>
              </a:extLst>
            </p:cNvPr>
            <p:cNvGrpSpPr/>
            <p:nvPr/>
          </p:nvGrpSpPr>
          <p:grpSpPr>
            <a:xfrm>
              <a:off x="3996267" y="181612"/>
              <a:ext cx="5486400" cy="7917180"/>
              <a:chOff x="0" y="0"/>
              <a:chExt cx="5486400" cy="7917175"/>
            </a:xfrm>
          </p:grpSpPr>
          <p:grpSp>
            <p:nvGrpSpPr>
              <p:cNvPr id="8" name="Gruppieren 153">
                <a:extLst>
                  <a:ext uri="{FF2B5EF4-FFF2-40B4-BE49-F238E27FC236}">
                    <a16:creationId xmlns:a16="http://schemas.microsoft.com/office/drawing/2014/main" id="{57817FC7-B137-4B33-8797-E6B3D9C6FD59}"/>
                  </a:ext>
                </a:extLst>
              </p:cNvPr>
              <p:cNvGrpSpPr/>
              <p:nvPr/>
            </p:nvGrpSpPr>
            <p:grpSpPr>
              <a:xfrm>
                <a:off x="0" y="0"/>
                <a:ext cx="5486400" cy="7917175"/>
                <a:chOff x="0" y="0"/>
                <a:chExt cx="5486400" cy="7917175"/>
              </a:xfrm>
            </p:grpSpPr>
            <p:sp>
              <p:nvSpPr>
                <p:cNvPr id="9" name="Rechteck 154">
                  <a:extLst>
                    <a:ext uri="{FF2B5EF4-FFF2-40B4-BE49-F238E27FC236}">
                      <a16:creationId xmlns:a16="http://schemas.microsoft.com/office/drawing/2014/main" id="{0840A218-54C6-4091-A904-7E6C583F3188}"/>
                    </a:ext>
                  </a:extLst>
                </p:cNvPr>
                <p:cNvSpPr/>
                <p:nvPr/>
              </p:nvSpPr>
              <p:spPr>
                <a:xfrm>
                  <a:off x="0" y="0"/>
                  <a:ext cx="5486400" cy="7917175"/>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0" name="Sechseck 155">
                  <a:extLst>
                    <a:ext uri="{FF2B5EF4-FFF2-40B4-BE49-F238E27FC236}">
                      <a16:creationId xmlns:a16="http://schemas.microsoft.com/office/drawing/2014/main" id="{5DCD471D-3B04-4BA1-80EC-51624037F79F}"/>
                    </a:ext>
                  </a:extLst>
                </p:cNvPr>
                <p:cNvSpPr/>
                <p:nvPr/>
              </p:nvSpPr>
              <p:spPr>
                <a:xfrm rot="5400000">
                  <a:off x="2324570" y="99777"/>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1" name="Textfeld 156">
                  <a:extLst>
                    <a:ext uri="{FF2B5EF4-FFF2-40B4-BE49-F238E27FC236}">
                      <a16:creationId xmlns:a16="http://schemas.microsoft.com/office/drawing/2014/main" id="{3A73CCB7-5589-4304-B9FD-A7E07B10E21A}"/>
                    </a:ext>
                  </a:extLst>
                </p:cNvPr>
                <p:cNvSpPr txBox="1"/>
                <p:nvPr/>
              </p:nvSpPr>
              <p:spPr>
                <a:xfrm>
                  <a:off x="2627261" y="236855"/>
                  <a:ext cx="903735" cy="1038775"/>
                </a:xfrm>
                <a:prstGeom prst="rect">
                  <a:avLst/>
                </a:prstGeom>
                <a:noFill/>
                <a:ln>
                  <a:noFill/>
                </a:ln>
              </p:spPr>
              <p:txBody>
                <a:bodyPr spcFirstLastPara="1" wrap="square" lIns="45700" tIns="45700" rIns="45700" bIns="4570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12" name="Rechteck 157">
                  <a:extLst>
                    <a:ext uri="{FF2B5EF4-FFF2-40B4-BE49-F238E27FC236}">
                      <a16:creationId xmlns:a16="http://schemas.microsoft.com/office/drawing/2014/main" id="{612B723C-BFC1-4CEA-89CE-7B7AD542EE26}"/>
                    </a:ext>
                  </a:extLst>
                </p:cNvPr>
                <p:cNvSpPr/>
                <p:nvPr/>
              </p:nvSpPr>
              <p:spPr>
                <a:xfrm>
                  <a:off x="3775436" y="303508"/>
                  <a:ext cx="1684174"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4" name="Sechseck 159">
                  <a:extLst>
                    <a:ext uri="{FF2B5EF4-FFF2-40B4-BE49-F238E27FC236}">
                      <a16:creationId xmlns:a16="http://schemas.microsoft.com/office/drawing/2014/main" id="{958A5950-902D-455F-8338-B5A171DFDF47}"/>
                    </a:ext>
                  </a:extLst>
                </p:cNvPr>
                <p:cNvSpPr/>
                <p:nvPr/>
              </p:nvSpPr>
              <p:spPr>
                <a:xfrm rot="5400000">
                  <a:off x="906604" y="99777"/>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5" name="Textfeld 160">
                  <a:extLst>
                    <a:ext uri="{FF2B5EF4-FFF2-40B4-BE49-F238E27FC236}">
                      <a16:creationId xmlns:a16="http://schemas.microsoft.com/office/drawing/2014/main" id="{138054C2-1B5A-4059-85FF-55B9FEF78F6D}"/>
                    </a:ext>
                  </a:extLst>
                </p:cNvPr>
                <p:cNvSpPr txBox="1"/>
                <p:nvPr/>
              </p:nvSpPr>
              <p:spPr>
                <a:xfrm>
                  <a:off x="1209295" y="236855"/>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16" name="Sechseck 161">
                  <a:extLst>
                    <a:ext uri="{FF2B5EF4-FFF2-40B4-BE49-F238E27FC236}">
                      <a16:creationId xmlns:a16="http://schemas.microsoft.com/office/drawing/2014/main" id="{67BF85A4-D77E-4670-AF10-3A7C71579888}"/>
                    </a:ext>
                  </a:extLst>
                </p:cNvPr>
                <p:cNvSpPr/>
                <p:nvPr/>
              </p:nvSpPr>
              <p:spPr>
                <a:xfrm rot="5400000">
                  <a:off x="1612871" y="1380716"/>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17" name="Textfeld 162">
                  <a:extLst>
                    <a:ext uri="{FF2B5EF4-FFF2-40B4-BE49-F238E27FC236}">
                      <a16:creationId xmlns:a16="http://schemas.microsoft.com/office/drawing/2014/main" id="{7F4AD789-79D9-446A-B0B8-DF1FF080C115}"/>
                    </a:ext>
                  </a:extLst>
                </p:cNvPr>
                <p:cNvSpPr txBox="1"/>
                <p:nvPr/>
              </p:nvSpPr>
              <p:spPr>
                <a:xfrm>
                  <a:off x="1915562" y="1517794"/>
                  <a:ext cx="903735" cy="1038775"/>
                </a:xfrm>
                <a:prstGeom prst="rect">
                  <a:avLst/>
                </a:prstGeom>
                <a:noFill/>
                <a:ln>
                  <a:noFill/>
                </a:ln>
              </p:spPr>
              <p:txBody>
                <a:bodyPr spcFirstLastPara="1" wrap="square" lIns="57150" tIns="57150" rIns="57150" bIns="5715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18" name="Rechteck 163">
                  <a:extLst>
                    <a:ext uri="{FF2B5EF4-FFF2-40B4-BE49-F238E27FC236}">
                      <a16:creationId xmlns:a16="http://schemas.microsoft.com/office/drawing/2014/main" id="{F6C797AE-54A0-4EFD-B1FA-B74FABBBF0A9}"/>
                    </a:ext>
                  </a:extLst>
                </p:cNvPr>
                <p:cNvSpPr/>
                <p:nvPr/>
              </p:nvSpPr>
              <p:spPr>
                <a:xfrm>
                  <a:off x="26789" y="1584446"/>
                  <a:ext cx="1629846"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0" name="Sechseck 165">
                  <a:extLst>
                    <a:ext uri="{FF2B5EF4-FFF2-40B4-BE49-F238E27FC236}">
                      <a16:creationId xmlns:a16="http://schemas.microsoft.com/office/drawing/2014/main" id="{4A2F49DE-A3C9-4326-9318-43F5D8E09842}"/>
                    </a:ext>
                  </a:extLst>
                </p:cNvPr>
                <p:cNvSpPr/>
                <p:nvPr/>
              </p:nvSpPr>
              <p:spPr>
                <a:xfrm rot="5400000">
                  <a:off x="3030837" y="1380716"/>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1" name="Textfeld 166">
                  <a:extLst>
                    <a:ext uri="{FF2B5EF4-FFF2-40B4-BE49-F238E27FC236}">
                      <a16:creationId xmlns:a16="http://schemas.microsoft.com/office/drawing/2014/main" id="{5A384028-958C-404F-8230-E71D52682AE5}"/>
                    </a:ext>
                  </a:extLst>
                </p:cNvPr>
                <p:cNvSpPr txBox="1"/>
                <p:nvPr/>
              </p:nvSpPr>
              <p:spPr>
                <a:xfrm>
                  <a:off x="3333528" y="1517794"/>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22" name="Sechseck 167">
                  <a:extLst>
                    <a:ext uri="{FF2B5EF4-FFF2-40B4-BE49-F238E27FC236}">
                      <a16:creationId xmlns:a16="http://schemas.microsoft.com/office/drawing/2014/main" id="{AB0834B0-C25A-48B9-8BBB-48F894763924}"/>
                    </a:ext>
                  </a:extLst>
                </p:cNvPr>
                <p:cNvSpPr/>
                <p:nvPr/>
              </p:nvSpPr>
              <p:spPr>
                <a:xfrm rot="5400000">
                  <a:off x="2324570" y="2661654"/>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3" name="Textfeld 168">
                  <a:extLst>
                    <a:ext uri="{FF2B5EF4-FFF2-40B4-BE49-F238E27FC236}">
                      <a16:creationId xmlns:a16="http://schemas.microsoft.com/office/drawing/2014/main" id="{6715906C-6600-4F54-8380-FA0A0C155AF5}"/>
                    </a:ext>
                  </a:extLst>
                </p:cNvPr>
                <p:cNvSpPr txBox="1"/>
                <p:nvPr/>
              </p:nvSpPr>
              <p:spPr>
                <a:xfrm>
                  <a:off x="2627261" y="2798732"/>
                  <a:ext cx="903735" cy="1038775"/>
                </a:xfrm>
                <a:prstGeom prst="rect">
                  <a:avLst/>
                </a:prstGeom>
                <a:noFill/>
                <a:ln>
                  <a:noFill/>
                </a:ln>
              </p:spPr>
              <p:txBody>
                <a:bodyPr spcFirstLastPara="1" wrap="square" lIns="45700" tIns="45700" rIns="45700" bIns="4570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24" name="Rechteck 169">
                  <a:extLst>
                    <a:ext uri="{FF2B5EF4-FFF2-40B4-BE49-F238E27FC236}">
                      <a16:creationId xmlns:a16="http://schemas.microsoft.com/office/drawing/2014/main" id="{8D71B681-8A5B-463B-B9AB-FFC3DE8A19A8}"/>
                    </a:ext>
                  </a:extLst>
                </p:cNvPr>
                <p:cNvSpPr/>
                <p:nvPr/>
              </p:nvSpPr>
              <p:spPr>
                <a:xfrm>
                  <a:off x="3775436" y="2865385"/>
                  <a:ext cx="1684174"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5" name="Sechseck 170">
                  <a:extLst>
                    <a:ext uri="{FF2B5EF4-FFF2-40B4-BE49-F238E27FC236}">
                      <a16:creationId xmlns:a16="http://schemas.microsoft.com/office/drawing/2014/main" id="{271EF537-9F8D-49CA-A847-6C72BB351F0B}"/>
                    </a:ext>
                  </a:extLst>
                </p:cNvPr>
                <p:cNvSpPr/>
                <p:nvPr/>
              </p:nvSpPr>
              <p:spPr>
                <a:xfrm rot="5400000">
                  <a:off x="906604" y="2661654"/>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6" name="Textfeld 171">
                  <a:extLst>
                    <a:ext uri="{FF2B5EF4-FFF2-40B4-BE49-F238E27FC236}">
                      <a16:creationId xmlns:a16="http://schemas.microsoft.com/office/drawing/2014/main" id="{90B0757E-1C97-4E1F-8497-6D9ED572BFF5}"/>
                    </a:ext>
                  </a:extLst>
                </p:cNvPr>
                <p:cNvSpPr txBox="1"/>
                <p:nvPr/>
              </p:nvSpPr>
              <p:spPr>
                <a:xfrm>
                  <a:off x="1209295" y="2798732"/>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27" name="Sechseck 172">
                  <a:extLst>
                    <a:ext uri="{FF2B5EF4-FFF2-40B4-BE49-F238E27FC236}">
                      <a16:creationId xmlns:a16="http://schemas.microsoft.com/office/drawing/2014/main" id="{198C1936-5548-4D78-A61B-CA050FEF3F5A}"/>
                    </a:ext>
                  </a:extLst>
                </p:cNvPr>
                <p:cNvSpPr/>
                <p:nvPr/>
              </p:nvSpPr>
              <p:spPr>
                <a:xfrm rot="5400000">
                  <a:off x="1612871" y="3942593"/>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28" name="Textfeld 173">
                  <a:extLst>
                    <a:ext uri="{FF2B5EF4-FFF2-40B4-BE49-F238E27FC236}">
                      <a16:creationId xmlns:a16="http://schemas.microsoft.com/office/drawing/2014/main" id="{AB1AB4C0-0C97-4DA8-8C92-67CB46AC4CB2}"/>
                    </a:ext>
                  </a:extLst>
                </p:cNvPr>
                <p:cNvSpPr txBox="1"/>
                <p:nvPr/>
              </p:nvSpPr>
              <p:spPr>
                <a:xfrm>
                  <a:off x="1915562" y="4079671"/>
                  <a:ext cx="903735" cy="1038775"/>
                </a:xfrm>
                <a:prstGeom prst="rect">
                  <a:avLst/>
                </a:prstGeom>
                <a:noFill/>
                <a:ln>
                  <a:noFill/>
                </a:ln>
              </p:spPr>
              <p:txBody>
                <a:bodyPr spcFirstLastPara="1" wrap="square" lIns="57150" tIns="57150" rIns="57150" bIns="5715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29" name="Rechteck 174">
                  <a:extLst>
                    <a:ext uri="{FF2B5EF4-FFF2-40B4-BE49-F238E27FC236}">
                      <a16:creationId xmlns:a16="http://schemas.microsoft.com/office/drawing/2014/main" id="{EDF5CB37-81EA-4FA9-999B-58D08D053BB1}"/>
                    </a:ext>
                  </a:extLst>
                </p:cNvPr>
                <p:cNvSpPr/>
                <p:nvPr/>
              </p:nvSpPr>
              <p:spPr>
                <a:xfrm>
                  <a:off x="26789" y="4146324"/>
                  <a:ext cx="1629846"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1" name="Sechseck 176">
                  <a:extLst>
                    <a:ext uri="{FF2B5EF4-FFF2-40B4-BE49-F238E27FC236}">
                      <a16:creationId xmlns:a16="http://schemas.microsoft.com/office/drawing/2014/main" id="{50F04456-468C-4B33-B0DB-66E07A17BE72}"/>
                    </a:ext>
                  </a:extLst>
                </p:cNvPr>
                <p:cNvSpPr/>
                <p:nvPr/>
              </p:nvSpPr>
              <p:spPr>
                <a:xfrm rot="5400000">
                  <a:off x="3030837" y="3942593"/>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2" name="Textfeld 177">
                  <a:extLst>
                    <a:ext uri="{FF2B5EF4-FFF2-40B4-BE49-F238E27FC236}">
                      <a16:creationId xmlns:a16="http://schemas.microsoft.com/office/drawing/2014/main" id="{C9CEE022-4D07-48A3-AB54-CF9B37446141}"/>
                    </a:ext>
                  </a:extLst>
                </p:cNvPr>
                <p:cNvSpPr txBox="1"/>
                <p:nvPr/>
              </p:nvSpPr>
              <p:spPr>
                <a:xfrm>
                  <a:off x="3333528" y="4079671"/>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33" name="Sechseck 178">
                  <a:extLst>
                    <a:ext uri="{FF2B5EF4-FFF2-40B4-BE49-F238E27FC236}">
                      <a16:creationId xmlns:a16="http://schemas.microsoft.com/office/drawing/2014/main" id="{F94B6E32-293F-413B-91CF-30A6594D9CFC}"/>
                    </a:ext>
                  </a:extLst>
                </p:cNvPr>
                <p:cNvSpPr/>
                <p:nvPr/>
              </p:nvSpPr>
              <p:spPr>
                <a:xfrm rot="5400000">
                  <a:off x="2324570" y="5223532"/>
                  <a:ext cx="1509117" cy="1312931"/>
                </a:xfrm>
                <a:prstGeom prst="hexagon">
                  <a:avLst>
                    <a:gd name="adj" fmla="val 25000"/>
                    <a:gd name="vf" fmla="val 115470"/>
                  </a:avLst>
                </a:prstGeom>
                <a:noFill/>
                <a:ln w="12700" cap="flat" cmpd="sng">
                  <a:solidFill>
                    <a:schemeClr val="accent5">
                      <a:lumMod val="60000"/>
                      <a:lumOff val="40000"/>
                    </a:schemeClr>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4" name="Textfeld 179">
                  <a:extLst>
                    <a:ext uri="{FF2B5EF4-FFF2-40B4-BE49-F238E27FC236}">
                      <a16:creationId xmlns:a16="http://schemas.microsoft.com/office/drawing/2014/main" id="{C1332E1D-4DA0-4720-AC8D-1928382BEE37}"/>
                    </a:ext>
                  </a:extLst>
                </p:cNvPr>
                <p:cNvSpPr txBox="1"/>
                <p:nvPr/>
              </p:nvSpPr>
              <p:spPr>
                <a:xfrm>
                  <a:off x="2627261" y="5360610"/>
                  <a:ext cx="903735" cy="1038775"/>
                </a:xfrm>
                <a:prstGeom prst="rect">
                  <a:avLst/>
                </a:prstGeom>
                <a:noFill/>
                <a:ln>
                  <a:noFill/>
                </a:ln>
              </p:spPr>
              <p:txBody>
                <a:bodyPr spcFirstLastPara="1" wrap="square" lIns="45700" tIns="45700" rIns="45700" bIns="4570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Wo kann ich diese Stärke nutzen?</a:t>
                  </a:r>
                </a:p>
              </p:txBody>
            </p:sp>
            <p:sp>
              <p:nvSpPr>
                <p:cNvPr id="35" name="Rechteck 180">
                  <a:extLst>
                    <a:ext uri="{FF2B5EF4-FFF2-40B4-BE49-F238E27FC236}">
                      <a16:creationId xmlns:a16="http://schemas.microsoft.com/office/drawing/2014/main" id="{62BD1155-156A-43BB-8476-526773BAA144}"/>
                    </a:ext>
                  </a:extLst>
                </p:cNvPr>
                <p:cNvSpPr/>
                <p:nvPr/>
              </p:nvSpPr>
              <p:spPr>
                <a:xfrm>
                  <a:off x="3775436" y="5427262"/>
                  <a:ext cx="1684174"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7" name="Sechseck 182">
                  <a:extLst>
                    <a:ext uri="{FF2B5EF4-FFF2-40B4-BE49-F238E27FC236}">
                      <a16:creationId xmlns:a16="http://schemas.microsoft.com/office/drawing/2014/main" id="{B069045F-922E-44DD-8F80-70A6E34A6CD7}"/>
                    </a:ext>
                  </a:extLst>
                </p:cNvPr>
                <p:cNvSpPr/>
                <p:nvPr/>
              </p:nvSpPr>
              <p:spPr>
                <a:xfrm rot="5400000">
                  <a:off x="906604" y="5223532"/>
                  <a:ext cx="1509117" cy="1312931"/>
                </a:xfrm>
                <a:prstGeom prst="hexagon">
                  <a:avLst>
                    <a:gd name="adj" fmla="val 25000"/>
                    <a:gd name="vf" fmla="val 115470"/>
                  </a:avLst>
                </a:prstGeom>
                <a:noFill/>
                <a:ln w="127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sp>
              <p:nvSpPr>
                <p:cNvPr id="38" name="Textfeld 183">
                  <a:extLst>
                    <a:ext uri="{FF2B5EF4-FFF2-40B4-BE49-F238E27FC236}">
                      <a16:creationId xmlns:a16="http://schemas.microsoft.com/office/drawing/2014/main" id="{970AC105-4AD2-4EE6-92B2-C80E7CB002B8}"/>
                    </a:ext>
                  </a:extLst>
                </p:cNvPr>
                <p:cNvSpPr txBox="1"/>
                <p:nvPr/>
              </p:nvSpPr>
              <p:spPr>
                <a:xfrm>
                  <a:off x="1209295" y="5360610"/>
                  <a:ext cx="903735" cy="1038775"/>
                </a:xfrm>
                <a:prstGeom prst="rect">
                  <a:avLst/>
                </a:prstGeom>
                <a:noFill/>
                <a:ln>
                  <a:noFill/>
                </a:ln>
              </p:spPr>
              <p:txBody>
                <a:bodyPr spcFirstLastPara="1" wrap="square" lIns="0" tIns="0" rIns="0" bIns="0" anchor="ctr" anchorCtr="0">
                  <a:noAutofit/>
                </a:bodyPr>
                <a:lstStyle/>
                <a:p>
                  <a:pPr algn="ctr">
                    <a:lnSpc>
                      <a:spcPct val="89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Stärke</a:t>
                  </a:r>
                </a:p>
              </p:txBody>
            </p:sp>
            <p:sp>
              <p:nvSpPr>
                <p:cNvPr id="41" name="Rechteck 186">
                  <a:extLst>
                    <a:ext uri="{FF2B5EF4-FFF2-40B4-BE49-F238E27FC236}">
                      <a16:creationId xmlns:a16="http://schemas.microsoft.com/office/drawing/2014/main" id="{A0C0C297-F82B-4BAF-AA52-8650569EABC7}"/>
                    </a:ext>
                  </a:extLst>
                </p:cNvPr>
                <p:cNvSpPr/>
                <p:nvPr/>
              </p:nvSpPr>
              <p:spPr>
                <a:xfrm>
                  <a:off x="26789" y="6708201"/>
                  <a:ext cx="1629846" cy="90547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600" dirty="0">
                      <a:solidFill>
                        <a:schemeClr val="tx1">
                          <a:lumMod val="65000"/>
                          <a:lumOff val="35000"/>
                        </a:schemeClr>
                      </a:solidFill>
                      <a:latin typeface="Calibri" panose="020F0502020204030204" pitchFamily="34" charset="0"/>
                      <a:ea typeface="Calibri" panose="020F0502020204030204" pitchFamily="34" charset="0"/>
                    </a:rPr>
                    <a:t> </a:t>
                  </a:r>
                </a:p>
              </p:txBody>
            </p:sp>
          </p:grpSp>
        </p:grpSp>
        <p:grpSp>
          <p:nvGrpSpPr>
            <p:cNvPr id="6" name="Ομάδα 5">
              <a:extLst>
                <a:ext uri="{FF2B5EF4-FFF2-40B4-BE49-F238E27FC236}">
                  <a16:creationId xmlns:a16="http://schemas.microsoft.com/office/drawing/2014/main" id="{2D4732A1-9E22-4CB2-9A5C-D76485A8B08F}"/>
                </a:ext>
              </a:extLst>
            </p:cNvPr>
            <p:cNvGrpSpPr/>
            <p:nvPr/>
          </p:nvGrpSpPr>
          <p:grpSpPr>
            <a:xfrm>
              <a:off x="3234265" y="-529590"/>
              <a:ext cx="6915139" cy="7917180"/>
              <a:chOff x="3234265" y="-529590"/>
              <a:chExt cx="6915139" cy="7917180"/>
            </a:xfrm>
          </p:grpSpPr>
          <p:sp>
            <p:nvSpPr>
              <p:cNvPr id="5" name="Rechteck 154">
                <a:extLst>
                  <a:ext uri="{FF2B5EF4-FFF2-40B4-BE49-F238E27FC236}">
                    <a16:creationId xmlns:a16="http://schemas.microsoft.com/office/drawing/2014/main" id="{618946C9-B46C-4F71-8334-BFCB75D033D5}"/>
                  </a:ext>
                </a:extLst>
              </p:cNvPr>
              <p:cNvSpPr/>
              <p:nvPr/>
            </p:nvSpPr>
            <p:spPr>
              <a:xfrm>
                <a:off x="3352800" y="-529590"/>
                <a:ext cx="5486400" cy="791718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cxnSp>
            <p:nvCxnSpPr>
              <p:cNvPr id="46" name="Ευθεία γραμμή σύνδεσης 45">
                <a:extLst>
                  <a:ext uri="{FF2B5EF4-FFF2-40B4-BE49-F238E27FC236}">
                    <a16:creationId xmlns:a16="http://schemas.microsoft.com/office/drawing/2014/main" id="{DD74E541-624B-4A3A-99D5-A1E18F890E32}"/>
                  </a:ext>
                </a:extLst>
              </p:cNvPr>
              <p:cNvCxnSpPr>
                <a:cxnSpLocks/>
              </p:cNvCxnSpPr>
              <p:nvPr/>
            </p:nvCxnSpPr>
            <p:spPr>
              <a:xfrm>
                <a:off x="3273778" y="857956"/>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a:extLst>
                  <a:ext uri="{FF2B5EF4-FFF2-40B4-BE49-F238E27FC236}">
                    <a16:creationId xmlns:a16="http://schemas.microsoft.com/office/drawing/2014/main" id="{8894D135-B1A6-4A37-B90E-4EBE75D10E87}"/>
                  </a:ext>
                </a:extLst>
              </p:cNvPr>
              <p:cNvCxnSpPr>
                <a:cxnSpLocks/>
              </p:cNvCxnSpPr>
              <p:nvPr/>
            </p:nvCxnSpPr>
            <p:spPr>
              <a:xfrm>
                <a:off x="4013204" y="2240845"/>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a:extLst>
                  <a:ext uri="{FF2B5EF4-FFF2-40B4-BE49-F238E27FC236}">
                    <a16:creationId xmlns:a16="http://schemas.microsoft.com/office/drawing/2014/main" id="{9B24E21A-1BF8-4CE6-803F-324EB68651EF}"/>
                  </a:ext>
                </a:extLst>
              </p:cNvPr>
              <p:cNvCxnSpPr>
                <a:cxnSpLocks/>
              </p:cNvCxnSpPr>
              <p:nvPr/>
            </p:nvCxnSpPr>
            <p:spPr>
              <a:xfrm>
                <a:off x="3234265" y="3448757"/>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a:extLst>
                  <a:ext uri="{FF2B5EF4-FFF2-40B4-BE49-F238E27FC236}">
                    <a16:creationId xmlns:a16="http://schemas.microsoft.com/office/drawing/2014/main" id="{2A90DF28-ABC5-4A7F-B470-478C27FD80AB}"/>
                  </a:ext>
                </a:extLst>
              </p:cNvPr>
              <p:cNvCxnSpPr>
                <a:cxnSpLocks/>
              </p:cNvCxnSpPr>
              <p:nvPr/>
            </p:nvCxnSpPr>
            <p:spPr>
              <a:xfrm>
                <a:off x="4001916" y="4803425"/>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a:extLst>
                  <a:ext uri="{FF2B5EF4-FFF2-40B4-BE49-F238E27FC236}">
                    <a16:creationId xmlns:a16="http://schemas.microsoft.com/office/drawing/2014/main" id="{07CB5D83-4460-45AE-965D-38FC7B295B15}"/>
                  </a:ext>
                </a:extLst>
              </p:cNvPr>
              <p:cNvCxnSpPr>
                <a:cxnSpLocks/>
              </p:cNvCxnSpPr>
              <p:nvPr/>
            </p:nvCxnSpPr>
            <p:spPr>
              <a:xfrm>
                <a:off x="3313288" y="6090359"/>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a:extLst>
                  <a:ext uri="{FF2B5EF4-FFF2-40B4-BE49-F238E27FC236}">
                    <a16:creationId xmlns:a16="http://schemas.microsoft.com/office/drawing/2014/main" id="{3F5C7D97-CA95-48A7-BAB4-7B6A92E19886}"/>
                  </a:ext>
                </a:extLst>
              </p:cNvPr>
              <p:cNvCxnSpPr>
                <a:cxnSpLocks/>
              </p:cNvCxnSpPr>
              <p:nvPr/>
            </p:nvCxnSpPr>
            <p:spPr>
              <a:xfrm>
                <a:off x="7930451" y="886177"/>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a:extLst>
                  <a:ext uri="{FF2B5EF4-FFF2-40B4-BE49-F238E27FC236}">
                    <a16:creationId xmlns:a16="http://schemas.microsoft.com/office/drawing/2014/main" id="{9D33C65C-5054-42CD-AED8-E0BFA6DDBDFB}"/>
                  </a:ext>
                </a:extLst>
              </p:cNvPr>
              <p:cNvCxnSpPr>
                <a:cxnSpLocks/>
              </p:cNvCxnSpPr>
              <p:nvPr/>
            </p:nvCxnSpPr>
            <p:spPr>
              <a:xfrm>
                <a:off x="8551340" y="2094090"/>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a:extLst>
                  <a:ext uri="{FF2B5EF4-FFF2-40B4-BE49-F238E27FC236}">
                    <a16:creationId xmlns:a16="http://schemas.microsoft.com/office/drawing/2014/main" id="{71AEDC85-982B-48F7-B4B2-15B10CF5EE51}"/>
                  </a:ext>
                </a:extLst>
              </p:cNvPr>
              <p:cNvCxnSpPr>
                <a:cxnSpLocks/>
              </p:cNvCxnSpPr>
              <p:nvPr/>
            </p:nvCxnSpPr>
            <p:spPr>
              <a:xfrm>
                <a:off x="7840134" y="3460045"/>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a:extLst>
                  <a:ext uri="{FF2B5EF4-FFF2-40B4-BE49-F238E27FC236}">
                    <a16:creationId xmlns:a16="http://schemas.microsoft.com/office/drawing/2014/main" id="{6E82DBDA-1908-4DBD-832C-BCB4F0F3C7FE}"/>
                  </a:ext>
                </a:extLst>
              </p:cNvPr>
              <p:cNvCxnSpPr>
                <a:cxnSpLocks/>
              </p:cNvCxnSpPr>
              <p:nvPr/>
            </p:nvCxnSpPr>
            <p:spPr>
              <a:xfrm>
                <a:off x="8585203" y="4735694"/>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a:extLst>
                  <a:ext uri="{FF2B5EF4-FFF2-40B4-BE49-F238E27FC236}">
                    <a16:creationId xmlns:a16="http://schemas.microsoft.com/office/drawing/2014/main" id="{A4D5FAF6-4F29-46C7-A869-3EE9A5781298}"/>
                  </a:ext>
                </a:extLst>
              </p:cNvPr>
              <p:cNvCxnSpPr>
                <a:cxnSpLocks/>
              </p:cNvCxnSpPr>
              <p:nvPr/>
            </p:nvCxnSpPr>
            <p:spPr>
              <a:xfrm>
                <a:off x="7907870" y="6079071"/>
                <a:ext cx="156420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57" name="TextBox 56">
            <a:extLst>
              <a:ext uri="{FF2B5EF4-FFF2-40B4-BE49-F238E27FC236}">
                <a16:creationId xmlns:a16="http://schemas.microsoft.com/office/drawing/2014/main" id="{36C65AF8-7055-459A-85F4-40B1148A93F1}"/>
              </a:ext>
            </a:extLst>
          </p:cNvPr>
          <p:cNvSpPr txBox="1"/>
          <p:nvPr/>
        </p:nvSpPr>
        <p:spPr>
          <a:xfrm>
            <a:off x="9245599" y="0"/>
            <a:ext cx="2957689" cy="369332"/>
          </a:xfrm>
          <a:prstGeom prst="rect">
            <a:avLst/>
          </a:prstGeom>
          <a:solidFill>
            <a:srgbClr val="7FC242"/>
          </a:solidFill>
        </p:spPr>
        <p:txBody>
          <a:bodyPr wrap="square">
            <a:spAutoFit/>
          </a:bodyPr>
          <a:lstStyle/>
          <a:p>
            <a:pPr algn="r"/>
            <a:r>
              <a:rPr lang="de-DE" sz="1800" dirty="0" err="1">
                <a:solidFill>
                  <a:schemeClr val="bg1"/>
                </a:solidFill>
                <a:effectLst>
                  <a:outerShdw blurRad="38100" dist="38100" dir="2700000" algn="tl">
                    <a:srgbClr val="000000">
                      <a:alpha val="43137"/>
                    </a:srgbClr>
                  </a:outerShdw>
                </a:effectLst>
              </a:rPr>
              <a:t>What</a:t>
            </a:r>
            <a:r>
              <a:rPr lang="de-DE" sz="1800" dirty="0">
                <a:solidFill>
                  <a:schemeClr val="bg1"/>
                </a:solidFill>
                <a:effectLst>
                  <a:outerShdw blurRad="38100" dist="38100" dir="2700000" algn="tl">
                    <a:srgbClr val="000000">
                      <a:alpha val="43137"/>
                    </a:srgbClr>
                  </a:outerShdw>
                </a:effectLst>
              </a:rPr>
              <a:t> </a:t>
            </a:r>
            <a:r>
              <a:rPr lang="de-DE" sz="1800" dirty="0" err="1">
                <a:solidFill>
                  <a:schemeClr val="bg1"/>
                </a:solidFill>
                <a:effectLst>
                  <a:outerShdw blurRad="38100" dist="38100" dir="2700000" algn="tl">
                    <a:srgbClr val="000000">
                      <a:alpha val="43137"/>
                    </a:srgbClr>
                  </a:outerShdw>
                </a:effectLst>
              </a:rPr>
              <a:t>are</a:t>
            </a:r>
            <a:r>
              <a:rPr lang="de-DE" sz="1800" dirty="0">
                <a:solidFill>
                  <a:schemeClr val="bg1"/>
                </a:solidFill>
                <a:effectLst>
                  <a:outerShdw blurRad="38100" dist="38100" dir="2700000" algn="tl">
                    <a:srgbClr val="000000">
                      <a:alpha val="43137"/>
                    </a:srgbClr>
                  </a:outerShdw>
                </a:effectLst>
              </a:rPr>
              <a:t> </a:t>
            </a:r>
            <a:r>
              <a:rPr lang="de-DE" sz="1800" dirty="0" err="1">
                <a:solidFill>
                  <a:schemeClr val="bg1"/>
                </a:solidFill>
                <a:effectLst>
                  <a:outerShdw blurRad="38100" dist="38100" dir="2700000" algn="tl">
                    <a:srgbClr val="000000">
                      <a:alpha val="43137"/>
                    </a:srgbClr>
                  </a:outerShdw>
                </a:effectLst>
              </a:rPr>
              <a:t>basic</a:t>
            </a:r>
            <a:r>
              <a:rPr lang="de-DE" sz="1800" dirty="0">
                <a:solidFill>
                  <a:schemeClr val="bg1"/>
                </a:solidFill>
                <a:effectLst>
                  <a:outerShdw blurRad="38100" dist="38100" dir="2700000" algn="tl">
                    <a:srgbClr val="000000">
                      <a:alpha val="43137"/>
                    </a:srgbClr>
                  </a:outerShdw>
                </a:effectLst>
              </a:rPr>
              <a:t> human </a:t>
            </a:r>
            <a:r>
              <a:rPr lang="de-DE" sz="1800" dirty="0" err="1">
                <a:solidFill>
                  <a:schemeClr val="bg1"/>
                </a:solidFill>
                <a:effectLst>
                  <a:outerShdw blurRad="38100" dist="38100" dir="2700000" algn="tl">
                    <a:srgbClr val="000000">
                      <a:alpha val="43137"/>
                    </a:srgbClr>
                  </a:outerShdw>
                </a:effectLst>
              </a:rPr>
              <a:t>needs</a:t>
            </a:r>
            <a:endParaRPr lang="de-DE" dirty="0">
              <a:solidFill>
                <a:schemeClr val="bg1"/>
              </a:solidFill>
              <a:effectLst>
                <a:outerShdw blurRad="38100" dist="38100" dir="2700000" algn="tl">
                  <a:srgbClr val="000000">
                    <a:alpha val="43137"/>
                  </a:srgbClr>
                </a:outerShdw>
              </a:effectLst>
            </a:endParaRPr>
          </a:p>
        </p:txBody>
      </p:sp>
      <p:pic>
        <p:nvPicPr>
          <p:cNvPr id="47" name="Γραφικό 46" descr="Λήψη από το cloud με συμπαγές γέμισμα">
            <a:hlinkClick r:id="rId3"/>
            <a:extLst>
              <a:ext uri="{FF2B5EF4-FFF2-40B4-BE49-F238E27FC236}">
                <a16:creationId xmlns:a16="http://schemas.microsoft.com/office/drawing/2014/main" id="{67FC405A-B3E1-4FE5-BF9D-2F03EFB9B8A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1629" y="2501970"/>
            <a:ext cx="914400" cy="914400"/>
          </a:xfrm>
          <a:prstGeom prst="rect">
            <a:avLst/>
          </a:prstGeom>
        </p:spPr>
      </p:pic>
      <p:sp>
        <p:nvSpPr>
          <p:cNvPr id="58" name="TextBox 57">
            <a:extLst>
              <a:ext uri="{FF2B5EF4-FFF2-40B4-BE49-F238E27FC236}">
                <a16:creationId xmlns:a16="http://schemas.microsoft.com/office/drawing/2014/main" id="{4DD5B2DA-92D8-4AD8-A0AE-E22D1E46A57A}"/>
              </a:ext>
            </a:extLst>
          </p:cNvPr>
          <p:cNvSpPr txBox="1"/>
          <p:nvPr/>
        </p:nvSpPr>
        <p:spPr>
          <a:xfrm>
            <a:off x="1336246" y="3416370"/>
            <a:ext cx="1305165"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der Übung !</a:t>
            </a:r>
          </a:p>
        </p:txBody>
      </p:sp>
      <p:sp>
        <p:nvSpPr>
          <p:cNvPr id="59" name="TextBox 5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6689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4102">
            <a:extLst>
              <a:ext uri="{FF2B5EF4-FFF2-40B4-BE49-F238E27FC236}">
                <a16:creationId xmlns:a16="http://schemas.microsoft.com/office/drawing/2014/main" id="{A5097653-7614-436D-ADDE-E6F75788247D}"/>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1388347" y="2577240"/>
            <a:ext cx="6391275" cy="4124348"/>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FD4FD18-8F46-41DD-AF21-B3E7BEDF0D33}"/>
              </a:ext>
            </a:extLst>
          </p:cNvPr>
          <p:cNvSpPr>
            <a:spLocks noGrp="1"/>
          </p:cNvSpPr>
          <p:nvPr>
            <p:ph type="title"/>
          </p:nvPr>
        </p:nvSpPr>
        <p:spPr/>
        <p:txBody>
          <a:bodyPr/>
          <a:lstStyle/>
          <a:p>
            <a:r>
              <a:rPr lang="de-DE" b="0" dirty="0"/>
              <a:t>5. Grundbedürfnis: </a:t>
            </a:r>
            <a:r>
              <a:rPr lang="de-DE" dirty="0"/>
              <a:t>Spaß   </a:t>
            </a:r>
            <a:r>
              <a:rPr lang="de-DE" sz="2400" b="0" dirty="0"/>
              <a:t>(1/4)</a:t>
            </a:r>
            <a:endParaRPr lang="de-DE" b="0" dirty="0"/>
          </a:p>
        </p:txBody>
      </p:sp>
      <p:sp>
        <p:nvSpPr>
          <p:cNvPr id="3" name="Θέση περιεχομένου 2">
            <a:extLst>
              <a:ext uri="{FF2B5EF4-FFF2-40B4-BE49-F238E27FC236}">
                <a16:creationId xmlns:a16="http://schemas.microsoft.com/office/drawing/2014/main" id="{4F151D94-06A7-4665-91C6-620488456038}"/>
              </a:ext>
            </a:extLst>
          </p:cNvPr>
          <p:cNvSpPr>
            <a:spLocks noGrp="1"/>
          </p:cNvSpPr>
          <p:nvPr>
            <p:ph idx="1"/>
          </p:nvPr>
        </p:nvSpPr>
        <p:spPr>
          <a:xfrm>
            <a:off x="1490135" y="1836913"/>
            <a:ext cx="5912628" cy="4864675"/>
          </a:xfrm>
        </p:spPr>
        <p:txBody>
          <a:bodyPr>
            <a:normAutofit lnSpcReduction="10000"/>
          </a:bodyPr>
          <a:lstStyle/>
          <a:p>
            <a:pPr marL="0" indent="0">
              <a:spcAft>
                <a:spcPts val="1800"/>
              </a:spcAft>
              <a:buNone/>
            </a:pPr>
            <a:r>
              <a:rPr lang="de-DE" sz="2400" b="1" dirty="0">
                <a:latin typeface="Calibri" panose="020F0502020204030204" pitchFamily="34" charset="0"/>
                <a:ea typeface="Calibri" panose="020F0502020204030204" pitchFamily="34" charset="0"/>
              </a:rPr>
              <a:t>Sicher hast du schon oft in deinem Leben Spaß gehabt und weißt, wie sich das anfühlt</a:t>
            </a:r>
            <a:r>
              <a:rPr lang="de-DE" sz="2400" dirty="0">
                <a:effectLst/>
                <a:latin typeface="Calibri" panose="020F0502020204030204" pitchFamily="34" charset="0"/>
                <a:ea typeface="Calibri" panose="020F0502020204030204" pitchFamily="34" charset="0"/>
              </a:rPr>
              <a:t>.</a:t>
            </a:r>
          </a:p>
          <a:p>
            <a:pPr lvl="1">
              <a:buClr>
                <a:srgbClr val="F68122"/>
              </a:buClr>
            </a:pPr>
            <a:r>
              <a:rPr lang="de-DE" i="1" dirty="0">
                <a:latin typeface="Calibri" panose="020F0502020204030204" pitchFamily="34" charset="0"/>
                <a:ea typeface="Calibri" panose="020F0502020204030204" pitchFamily="34" charset="0"/>
              </a:rPr>
              <a:t>Wie fühlte sich das an?</a:t>
            </a:r>
          </a:p>
          <a:p>
            <a:pPr lvl="1">
              <a:buClr>
                <a:srgbClr val="F68122"/>
              </a:buClr>
            </a:pPr>
            <a:r>
              <a:rPr lang="de-DE" i="1" dirty="0">
                <a:latin typeface="Calibri" panose="020F0502020204030204" pitchFamily="34" charset="0"/>
                <a:ea typeface="Calibri" panose="020F0502020204030204" pitchFamily="34" charset="0"/>
              </a:rPr>
              <a:t>Bist du voll in der Tätigkeit aufgegangen?</a:t>
            </a:r>
          </a:p>
          <a:p>
            <a:pPr lvl="1">
              <a:buClr>
                <a:srgbClr val="F68122"/>
              </a:buClr>
            </a:pPr>
            <a:r>
              <a:rPr lang="de-DE" i="1" dirty="0">
                <a:latin typeface="Calibri" panose="020F0502020204030204" pitchFamily="34" charset="0"/>
                <a:ea typeface="Calibri" panose="020F0502020204030204" pitchFamily="34" charset="0"/>
              </a:rPr>
              <a:t>Warst du angenehm aufgeregt?</a:t>
            </a:r>
          </a:p>
          <a:p>
            <a:pPr lvl="1">
              <a:buClr>
                <a:srgbClr val="F68122"/>
              </a:buClr>
            </a:pPr>
            <a:r>
              <a:rPr lang="de-DE" i="1" dirty="0">
                <a:latin typeface="Calibri" panose="020F0502020204030204" pitchFamily="34" charset="0"/>
                <a:ea typeface="Calibri" panose="020F0502020204030204" pitchFamily="34" charset="0"/>
              </a:rPr>
              <a:t>Hast du das Gefühl gehabt, alles geht ganz leicht, fast wie von selbst?</a:t>
            </a:r>
          </a:p>
          <a:p>
            <a:pPr lvl="1">
              <a:buClr>
                <a:srgbClr val="F68122"/>
              </a:buClr>
            </a:pPr>
            <a:r>
              <a:rPr lang="de-DE" i="1" dirty="0">
                <a:latin typeface="Calibri" panose="020F0502020204030204" pitchFamily="34" charset="0"/>
                <a:ea typeface="Calibri" panose="020F0502020204030204" pitchFamily="34" charset="0"/>
              </a:rPr>
              <a:t>Hast du alles um dich herum vergessen und warst nachher ganz erstaunt, wie schnell die Zeit vergangen ist</a:t>
            </a:r>
            <a:r>
              <a:rPr lang="de-DE" i="1" dirty="0">
                <a:latin typeface="Calibri" panose="020F0502020204030204" pitchFamily="34" charset="0"/>
              </a:rPr>
              <a:t>?</a:t>
            </a:r>
          </a:p>
          <a:p>
            <a:endParaRPr lang="de-DE" sz="3600" dirty="0"/>
          </a:p>
        </p:txBody>
      </p:sp>
      <p:grpSp>
        <p:nvGrpSpPr>
          <p:cNvPr id="6" name="Ομάδα 5">
            <a:extLst>
              <a:ext uri="{FF2B5EF4-FFF2-40B4-BE49-F238E27FC236}">
                <a16:creationId xmlns:a16="http://schemas.microsoft.com/office/drawing/2014/main" id="{3BBCCA41-6EA4-4AAA-BED3-DA1DA7A11D07}"/>
              </a:ext>
            </a:extLst>
          </p:cNvPr>
          <p:cNvGrpSpPr/>
          <p:nvPr/>
        </p:nvGrpSpPr>
        <p:grpSpPr>
          <a:xfrm>
            <a:off x="0" y="2676776"/>
            <a:ext cx="1866994" cy="1780674"/>
            <a:chOff x="3107475" y="2936100"/>
            <a:chExt cx="2142411" cy="2142411"/>
          </a:xfrm>
        </p:grpSpPr>
        <p:pic>
          <p:nvPicPr>
            <p:cNvPr id="7" name="Γραφικό 6" descr="Συννεφάκι σκέψης περίγραμμα">
              <a:extLst>
                <a:ext uri="{FF2B5EF4-FFF2-40B4-BE49-F238E27FC236}">
                  <a16:creationId xmlns:a16="http://schemas.microsoft.com/office/drawing/2014/main" id="{AE536237-F0D8-41F0-80B6-5DEFF66D4E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7475" y="2936100"/>
              <a:ext cx="2142411" cy="2142411"/>
            </a:xfrm>
            <a:prstGeom prst="rect">
              <a:avLst/>
            </a:prstGeom>
          </p:spPr>
        </p:pic>
        <p:sp>
          <p:nvSpPr>
            <p:cNvPr id="8" name="TextBox 7">
              <a:extLst>
                <a:ext uri="{FF2B5EF4-FFF2-40B4-BE49-F238E27FC236}">
                  <a16:creationId xmlns:a16="http://schemas.microsoft.com/office/drawing/2014/main" id="{A650C34D-AAEA-4226-9E99-E93C37A89A20}"/>
                </a:ext>
              </a:extLst>
            </p:cNvPr>
            <p:cNvSpPr txBox="1"/>
            <p:nvPr/>
          </p:nvSpPr>
          <p:spPr>
            <a:xfrm>
              <a:off x="3837091" y="3104147"/>
              <a:ext cx="703048" cy="1444171"/>
            </a:xfrm>
            <a:prstGeom prst="rect">
              <a:avLst/>
            </a:prstGeom>
            <a:noFill/>
          </p:spPr>
          <p:txBody>
            <a:bodyPr wrap="none" rtlCol="0">
              <a:spAutoFit/>
            </a:bodyPr>
            <a:lstStyle/>
            <a:p>
              <a:r>
                <a:rPr lang="de-DE" sz="7200" dirty="0">
                  <a:solidFill>
                    <a:srgbClr val="E12A3C"/>
                  </a:solidFill>
                </a:rPr>
                <a:t>?</a:t>
              </a:r>
            </a:p>
          </p:txBody>
        </p:sp>
      </p:grpSp>
      <p:pic>
        <p:nvPicPr>
          <p:cNvPr id="2050" name="Picture 2" descr="People, Jumping, Happiness, Happy, Fun, Young, Joy">
            <a:extLst>
              <a:ext uri="{FF2B5EF4-FFF2-40B4-BE49-F238E27FC236}">
                <a16:creationId xmlns:a16="http://schemas.microsoft.com/office/drawing/2014/main" id="{E936BBCB-2763-421C-9B46-796A0C2A6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2763" y="1988094"/>
            <a:ext cx="4737057" cy="3158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E6A411-2F1E-4B59-867E-4C15FB5BB9AE}"/>
              </a:ext>
            </a:extLst>
          </p:cNvPr>
          <p:cNvSpPr txBox="1"/>
          <p:nvPr/>
        </p:nvSpPr>
        <p:spPr>
          <a:xfrm>
            <a:off x="60152" y="6539402"/>
            <a:ext cx="1838517" cy="307777"/>
          </a:xfrm>
          <a:prstGeom prst="rect">
            <a:avLst/>
          </a:prstGeom>
          <a:noFill/>
        </p:spPr>
        <p:txBody>
          <a:bodyPr wrap="none" rtlCol="0">
            <a:spAutoFit/>
          </a:bodyPr>
          <a:lstStyle/>
          <a:p>
            <a:r>
              <a:rPr lang="de-DE" sz="1400" dirty="0">
                <a:hlinkClick r:id="rId7"/>
              </a:rPr>
              <a:t>Source</a:t>
            </a:r>
            <a:r>
              <a:rPr lang="de-DE" sz="1400" dirty="0"/>
              <a:t>| </a:t>
            </a:r>
            <a:r>
              <a:rPr lang="de-DE" sz="1400" dirty="0" err="1">
                <a:hlinkClick r:id="rId8"/>
              </a:rPr>
              <a:t>Pixabay</a:t>
            </a:r>
            <a:r>
              <a:rPr lang="de-DE" sz="1400" dirty="0">
                <a:hlinkClick r:id="rId8"/>
              </a:rPr>
              <a:t> Lizenz</a:t>
            </a:r>
            <a:endParaRPr lang="de-DE" sz="1400" dirty="0"/>
          </a:p>
        </p:txBody>
      </p:sp>
      <p:sp>
        <p:nvSpPr>
          <p:cNvPr id="12" name="TextBox 11">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53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4137">
            <a:extLst>
              <a:ext uri="{FF2B5EF4-FFF2-40B4-BE49-F238E27FC236}">
                <a16:creationId xmlns:a16="http://schemas.microsoft.com/office/drawing/2014/main" id="{5EBAB0DB-0B8E-432E-8055-7A2A6174C8C9}"/>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511276" y="5543550"/>
            <a:ext cx="10618839" cy="1232317"/>
          </a:xfrm>
          <a:prstGeom prst="rect">
            <a:avLst/>
          </a:prstGeom>
          <a:blipFill>
            <a:blip r:embed="rId4"/>
            <a:stretch>
              <a:fillRect/>
            </a:stretch>
          </a:blip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62800DF4-458B-4B8E-BDC0-9576E3ECF273}"/>
              </a:ext>
            </a:extLst>
          </p:cNvPr>
          <p:cNvSpPr>
            <a:spLocks noGrp="1"/>
          </p:cNvSpPr>
          <p:nvPr>
            <p:ph type="title"/>
          </p:nvPr>
        </p:nvSpPr>
        <p:spPr/>
        <p:txBody>
          <a:bodyPr/>
          <a:lstStyle/>
          <a:p>
            <a:r>
              <a:rPr lang="de-DE" b="0" dirty="0"/>
              <a:t>5. Grundbedürfnis: </a:t>
            </a:r>
            <a:r>
              <a:rPr lang="de-DE" dirty="0"/>
              <a:t>Spaß   </a:t>
            </a:r>
            <a:r>
              <a:rPr lang="de-DE" sz="2400" b="0" dirty="0"/>
              <a:t>(2/4)</a:t>
            </a:r>
            <a:endParaRPr lang="de-DE" dirty="0"/>
          </a:p>
        </p:txBody>
      </p:sp>
      <p:sp>
        <p:nvSpPr>
          <p:cNvPr id="3" name="Θέση περιεχομένου 2">
            <a:extLst>
              <a:ext uri="{FF2B5EF4-FFF2-40B4-BE49-F238E27FC236}">
                <a16:creationId xmlns:a16="http://schemas.microsoft.com/office/drawing/2014/main" id="{73C404D3-00EC-453E-A277-4A1361C4D858}"/>
              </a:ext>
            </a:extLst>
          </p:cNvPr>
          <p:cNvSpPr>
            <a:spLocks noGrp="1"/>
          </p:cNvSpPr>
          <p:nvPr>
            <p:ph idx="1"/>
          </p:nvPr>
        </p:nvSpPr>
        <p:spPr>
          <a:xfrm>
            <a:off x="838200" y="1825625"/>
            <a:ext cx="8967537" cy="4767680"/>
          </a:xfrm>
        </p:spPr>
        <p:txBody>
          <a:bodyPr>
            <a:normAutofit/>
          </a:bodyPr>
          <a:lstStyle/>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Genau das ist gemeint!</a:t>
            </a:r>
            <a:endParaRPr lang="de-DE" sz="2400" dirty="0">
              <a:effectLst/>
              <a:latin typeface="Calibri" panose="020F0502020204030204" pitchFamily="34" charset="0"/>
              <a:ea typeface="Calibri" panose="020F0502020204030204" pitchFamily="34" charset="0"/>
            </a:endParaRPr>
          </a:p>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Vielleicht kennst du dieses Gefühl ja aus unterschiedlichen Situationen, oft tritt es dann auf, </a:t>
            </a:r>
            <a:endParaRPr lang="de-DE" sz="2400" dirty="0">
              <a:effectLst/>
              <a:latin typeface="Calibri" panose="020F0502020204030204" pitchFamily="34" charset="0"/>
              <a:ea typeface="Calibri" panose="020F0502020204030204" pitchFamily="34" charset="0"/>
            </a:endParaRPr>
          </a:p>
          <a:p>
            <a:pPr lvl="1">
              <a:lnSpc>
                <a:spcPct val="107000"/>
              </a:lnSpc>
              <a:spcAft>
                <a:spcPts val="800"/>
              </a:spcAft>
            </a:pPr>
            <a:r>
              <a:rPr lang="de-DE" dirty="0">
                <a:latin typeface="Calibri" panose="020F0502020204030204" pitchFamily="34" charset="0"/>
                <a:ea typeface="Calibri" panose="020F0502020204030204" pitchFamily="34" charset="0"/>
              </a:rPr>
              <a:t>wenn man gerade etwas Neues </a:t>
            </a:r>
            <a:r>
              <a:rPr lang="de-DE" b="1" dirty="0">
                <a:latin typeface="Calibri" panose="020F0502020204030204" pitchFamily="34" charset="0"/>
                <a:ea typeface="Calibri" panose="020F0502020204030204" pitchFamily="34" charset="0"/>
              </a:rPr>
              <a:t>entdeckt</a:t>
            </a:r>
            <a:r>
              <a:rPr lang="de-DE" dirty="0">
                <a:latin typeface="Calibri" panose="020F0502020204030204" pitchFamily="34" charset="0"/>
                <a:ea typeface="Calibri" panose="020F0502020204030204" pitchFamily="34" charset="0"/>
              </a:rPr>
              <a:t>,</a:t>
            </a:r>
            <a:r>
              <a:rPr lang="de-DE" b="1" dirty="0">
                <a:latin typeface="Calibri" panose="020F0502020204030204" pitchFamily="34" charset="0"/>
                <a:ea typeface="Calibri" panose="020F0502020204030204" pitchFamily="34" charset="0"/>
              </a:rPr>
              <a:t> </a:t>
            </a:r>
          </a:p>
          <a:p>
            <a:pPr lvl="1">
              <a:lnSpc>
                <a:spcPct val="107000"/>
              </a:lnSpc>
              <a:spcAft>
                <a:spcPts val="800"/>
              </a:spcAft>
            </a:pPr>
            <a:r>
              <a:rPr lang="de-DE" dirty="0">
                <a:latin typeface="Calibri" panose="020F0502020204030204" pitchFamily="34" charset="0"/>
                <a:ea typeface="Calibri" panose="020F0502020204030204" pitchFamily="34" charset="0"/>
              </a:rPr>
              <a:t>wenn man </a:t>
            </a:r>
            <a:r>
              <a:rPr lang="de-DE" b="1" dirty="0">
                <a:latin typeface="Calibri" panose="020F0502020204030204" pitchFamily="34" charset="0"/>
                <a:ea typeface="Calibri" panose="020F0502020204030204" pitchFamily="34" charset="0"/>
              </a:rPr>
              <a:t>etwas macht</a:t>
            </a:r>
            <a:r>
              <a:rPr lang="de-DE" dirty="0">
                <a:latin typeface="Calibri" panose="020F0502020204030204" pitchFamily="34" charset="0"/>
                <a:ea typeface="Calibri" panose="020F0502020204030204" pitchFamily="34" charset="0"/>
              </a:rPr>
              <a:t>, das einem ganz und gar liegt, </a:t>
            </a:r>
          </a:p>
          <a:p>
            <a:pPr lvl="1">
              <a:lnSpc>
                <a:spcPct val="107000"/>
              </a:lnSpc>
              <a:spcAft>
                <a:spcPts val="800"/>
              </a:spcAft>
            </a:pPr>
            <a:r>
              <a:rPr lang="de-DE" dirty="0">
                <a:latin typeface="Calibri" panose="020F0502020204030204" pitchFamily="34" charset="0"/>
                <a:ea typeface="Calibri" panose="020F0502020204030204" pitchFamily="34" charset="0"/>
              </a:rPr>
              <a:t>wenn man </a:t>
            </a:r>
            <a:r>
              <a:rPr lang="de-DE" b="1" dirty="0">
                <a:latin typeface="Calibri" panose="020F0502020204030204" pitchFamily="34" charset="0"/>
                <a:ea typeface="Calibri" panose="020F0502020204030204" pitchFamily="34" charset="0"/>
              </a:rPr>
              <a:t>spielt und sich vergnügt </a:t>
            </a:r>
          </a:p>
          <a:p>
            <a:pPr lvl="1">
              <a:lnSpc>
                <a:spcPct val="107000"/>
              </a:lnSpc>
              <a:spcAft>
                <a:spcPts val="800"/>
              </a:spcAft>
            </a:pPr>
            <a:r>
              <a:rPr lang="de-DE" dirty="0">
                <a:latin typeface="Calibri" panose="020F0502020204030204" pitchFamily="34" charset="0"/>
                <a:ea typeface="Calibri" panose="020F0502020204030204" pitchFamily="34" charset="0"/>
              </a:rPr>
              <a:t>oder wenn man ein </a:t>
            </a:r>
            <a:r>
              <a:rPr lang="de-DE" b="1" dirty="0">
                <a:latin typeface="Calibri" panose="020F0502020204030204" pitchFamily="34" charset="0"/>
                <a:ea typeface="Calibri" panose="020F0502020204030204" pitchFamily="34" charset="0"/>
              </a:rPr>
              <a:t>sogenanntes „Aha-Erlebnis“ hat.</a:t>
            </a:r>
          </a:p>
        </p:txBody>
      </p:sp>
      <p:sp>
        <p:nvSpPr>
          <p:cNvPr id="6" name="TextBox 5">
            <a:extLst>
              <a:ext uri="{FF2B5EF4-FFF2-40B4-BE49-F238E27FC236}">
                <a16:creationId xmlns:a16="http://schemas.microsoft.com/office/drawing/2014/main" id="{2D635623-B6B4-4561-8DE6-97526EA20F53}"/>
              </a:ext>
            </a:extLst>
          </p:cNvPr>
          <p:cNvSpPr txBox="1"/>
          <p:nvPr/>
        </p:nvSpPr>
        <p:spPr>
          <a:xfrm>
            <a:off x="1678523" y="5762631"/>
            <a:ext cx="9063789" cy="882678"/>
          </a:xfrm>
          <a:prstGeom prst="rect">
            <a:avLst/>
          </a:prstGeom>
          <a:noFill/>
          <a:ln>
            <a:noFill/>
          </a:ln>
        </p:spPr>
        <p:txBody>
          <a:bodyPr wrap="square">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Du siehst schon, dass </a:t>
            </a:r>
            <a:r>
              <a:rPr lang="de-DE" sz="2400" b="1" dirty="0">
                <a:latin typeface="Calibri" panose="020F0502020204030204" pitchFamily="34" charset="0"/>
                <a:ea typeface="Calibri" panose="020F0502020204030204" pitchFamily="34" charset="0"/>
              </a:rPr>
              <a:t>das Bedürfnis nach Spaß auch viel mit Lernen zu tun hat</a:t>
            </a:r>
            <a:r>
              <a:rPr lang="de-DE" sz="2400" dirty="0">
                <a:latin typeface="Calibri" panose="020F0502020204030204" pitchFamily="34" charset="0"/>
                <a:ea typeface="Calibri" panose="020F0502020204030204" pitchFamily="34" charset="0"/>
              </a:rPr>
              <a:t>, nämlich wenn man das Gefühl hat, sich weiterzuentwickeln.</a:t>
            </a:r>
            <a:endParaRPr lang="de-DE" sz="2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240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00DF4-458B-4B8E-BDC0-9576E3ECF273}"/>
              </a:ext>
            </a:extLst>
          </p:cNvPr>
          <p:cNvSpPr>
            <a:spLocks noGrp="1"/>
          </p:cNvSpPr>
          <p:nvPr>
            <p:ph type="title"/>
          </p:nvPr>
        </p:nvSpPr>
        <p:spPr/>
        <p:txBody>
          <a:bodyPr/>
          <a:lstStyle/>
          <a:p>
            <a:r>
              <a:rPr lang="el-GR" b="0" dirty="0"/>
              <a:t>5</a:t>
            </a:r>
            <a:r>
              <a:rPr lang="de-DE" b="0" dirty="0"/>
              <a:t>. Grundbedürfnis</a:t>
            </a:r>
            <a:r>
              <a:rPr lang="en-US" b="0" dirty="0"/>
              <a:t>: </a:t>
            </a:r>
            <a:r>
              <a:rPr lang="de-DE" dirty="0"/>
              <a:t>Spaß</a:t>
            </a:r>
            <a:r>
              <a:rPr lang="en-US" dirty="0"/>
              <a:t>   </a:t>
            </a:r>
            <a:r>
              <a:rPr lang="en-US" sz="2400" b="0" dirty="0"/>
              <a:t>(3/4)</a:t>
            </a:r>
            <a:endParaRPr lang="el-GR" b="0" dirty="0"/>
          </a:p>
        </p:txBody>
      </p:sp>
      <p:sp>
        <p:nvSpPr>
          <p:cNvPr id="3" name="Θέση περιεχομένου 2">
            <a:extLst>
              <a:ext uri="{FF2B5EF4-FFF2-40B4-BE49-F238E27FC236}">
                <a16:creationId xmlns:a16="http://schemas.microsoft.com/office/drawing/2014/main" id="{73C404D3-00EC-453E-A277-4A1361C4D858}"/>
              </a:ext>
            </a:extLst>
          </p:cNvPr>
          <p:cNvSpPr>
            <a:spLocks noGrp="1"/>
          </p:cNvSpPr>
          <p:nvPr>
            <p:ph idx="1"/>
          </p:nvPr>
        </p:nvSpPr>
        <p:spPr>
          <a:xfrm>
            <a:off x="838200" y="1599848"/>
            <a:ext cx="10515600" cy="5258152"/>
          </a:xfrm>
        </p:spPr>
        <p:txBody>
          <a:bodyPr>
            <a:noAutofit/>
          </a:bodyPr>
          <a:lstStyle/>
          <a:p>
            <a:pPr>
              <a:lnSpc>
                <a:spcPct val="105000"/>
              </a:lnSpc>
              <a:spcAft>
                <a:spcPts val="800"/>
              </a:spcAft>
            </a:pPr>
            <a:r>
              <a:rPr lang="de-DE" sz="2400" dirty="0">
                <a:latin typeface="Calibri" panose="020F0502020204030204" pitchFamily="34" charset="0"/>
                <a:ea typeface="Calibri" panose="020F0502020204030204" pitchFamily="34" charset="0"/>
              </a:rPr>
              <a:t>Das Bedürfnis nach </a:t>
            </a:r>
            <a:r>
              <a:rPr lang="de-DE" sz="2400" b="1" dirty="0">
                <a:latin typeface="Calibri" panose="020F0502020204030204" pitchFamily="34" charset="0"/>
                <a:ea typeface="Calibri" panose="020F0502020204030204" pitchFamily="34" charset="0"/>
              </a:rPr>
              <a:t>Spaß ist auch das, was uns antreibt, über uns selbst hinauszuwachsen und auch immer wieder unsere Grenzen neu auszuloten. </a:t>
            </a:r>
            <a:r>
              <a:rPr lang="de-DE" sz="2400" dirty="0">
                <a:latin typeface="Calibri" panose="020F0502020204030204" pitchFamily="34" charset="0"/>
                <a:ea typeface="Calibri" panose="020F0502020204030204" pitchFamily="34" charset="0"/>
              </a:rPr>
              <a:t>Somit hat es auch viel mit </a:t>
            </a:r>
            <a:r>
              <a:rPr lang="de-DE" sz="2400" b="1" dirty="0">
                <a:latin typeface="Calibri" panose="020F0502020204030204" pitchFamily="34" charset="0"/>
                <a:ea typeface="Calibri" panose="020F0502020204030204" pitchFamily="34" charset="0"/>
              </a:rPr>
              <a:t>der Neugier, uns selbst und die Welt kennenzulernen, zu tun.</a:t>
            </a:r>
            <a:endParaRPr lang="el-GR" sz="2400" b="1" dirty="0">
              <a:effectLst/>
              <a:latin typeface="Calibri" panose="020F0502020204030204" pitchFamily="34" charset="0"/>
              <a:ea typeface="Calibri" panose="020F0502020204030204" pitchFamily="34" charset="0"/>
            </a:endParaRPr>
          </a:p>
          <a:p>
            <a:pPr>
              <a:lnSpc>
                <a:spcPct val="105000"/>
              </a:lnSpc>
              <a:spcAft>
                <a:spcPts val="800"/>
              </a:spcAft>
            </a:pPr>
            <a:r>
              <a:rPr lang="de-DE" sz="2400" dirty="0">
                <a:latin typeface="Calibri" panose="020F0502020204030204" pitchFamily="34" charset="0"/>
                <a:ea typeface="Calibri" panose="020F0502020204030204" pitchFamily="34" charset="0"/>
              </a:rPr>
              <a:t>Spaß ist auch oft </a:t>
            </a:r>
            <a:r>
              <a:rPr lang="de-DE" sz="2400" b="1" dirty="0">
                <a:latin typeface="Calibri" panose="020F0502020204030204" pitchFamily="34" charset="0"/>
                <a:ea typeface="Calibri" panose="020F0502020204030204" pitchFamily="34" charset="0"/>
              </a:rPr>
              <a:t>ein guter Weg, um wieder mehr Abstand zu einem Problem zu bekommen und um wieder mehr Leichtigkeit in eine Situation zu bringen.</a:t>
            </a:r>
            <a:endParaRPr lang="en-GB" sz="2400" b="1" dirty="0">
              <a:effectLst/>
              <a:latin typeface="Calibri" panose="020F0502020204030204" pitchFamily="34" charset="0"/>
              <a:ea typeface="Calibri" panose="020F0502020204030204" pitchFamily="34" charset="0"/>
            </a:endParaRPr>
          </a:p>
          <a:p>
            <a:pPr lvl="1">
              <a:lnSpc>
                <a:spcPct val="105000"/>
              </a:lnSpc>
              <a:spcAft>
                <a:spcPts val="800"/>
              </a:spcAft>
              <a:buClr>
                <a:srgbClr val="017DBC"/>
              </a:buClr>
            </a:pPr>
            <a:r>
              <a:rPr lang="de-DE" dirty="0">
                <a:latin typeface="Calibri" panose="020F0502020204030204" pitchFamily="34" charset="0"/>
                <a:ea typeface="Calibri" panose="020F0502020204030204" pitchFamily="34" charset="0"/>
              </a:rPr>
              <a:t>Du kennst sicher die Situation, wenn vor einer Schularbeit viele Schüler und </a:t>
            </a:r>
            <a:r>
              <a:rPr lang="de-DE" dirty="0" err="1">
                <a:latin typeface="Calibri" panose="020F0502020204030204" pitchFamily="34" charset="0"/>
                <a:ea typeface="Calibri" panose="020F0502020204030204" pitchFamily="34" charset="0"/>
              </a:rPr>
              <a:t>SchülerInnen</a:t>
            </a:r>
            <a:r>
              <a:rPr lang="de-DE" dirty="0">
                <a:latin typeface="Calibri" panose="020F0502020204030204" pitchFamily="34" charset="0"/>
                <a:ea typeface="Calibri" panose="020F0502020204030204" pitchFamily="34" charset="0"/>
              </a:rPr>
              <a:t> aufgekratzt sind und über Dinge lachen, die sie sonst nicht so lustig finden. </a:t>
            </a:r>
          </a:p>
          <a:p>
            <a:pPr lvl="1">
              <a:lnSpc>
                <a:spcPct val="105000"/>
              </a:lnSpc>
              <a:spcAft>
                <a:spcPts val="800"/>
              </a:spcAft>
              <a:buClr>
                <a:srgbClr val="017DBC"/>
              </a:buClr>
            </a:pPr>
            <a:r>
              <a:rPr lang="de-DE" dirty="0">
                <a:latin typeface="Calibri" panose="020F0502020204030204" pitchFamily="34" charset="0"/>
                <a:ea typeface="Calibri" panose="020F0502020204030204" pitchFamily="34" charset="0"/>
              </a:rPr>
              <a:t>Sie machen das, um die innere Spannung abzubauen und trotzdem konzentriert und aufmerksam zu bleiben, was bei einer Schularbeit ja durchaus gefragt ist</a:t>
            </a:r>
            <a:r>
              <a:rPr lang="en-GB" dirty="0">
                <a:effectLst/>
                <a:latin typeface="Calibri" panose="020F0502020204030204" pitchFamily="34" charset="0"/>
                <a:ea typeface="Calibri" panose="020F0502020204030204" pitchFamily="34" charset="0"/>
              </a:rPr>
              <a:t>. </a:t>
            </a:r>
          </a:p>
          <a:p>
            <a:pPr>
              <a:lnSpc>
                <a:spcPct val="105000"/>
              </a:lnSpc>
              <a:spcAft>
                <a:spcPts val="800"/>
              </a:spcAft>
            </a:pPr>
            <a:endParaRPr lang="el-GR" sz="2400" dirty="0">
              <a:effectLst/>
              <a:latin typeface="Calibri" panose="020F0502020204030204" pitchFamily="34" charset="0"/>
              <a:ea typeface="Calibri" panose="020F0502020204030204" pitchFamily="34" charset="0"/>
            </a:endParaRPr>
          </a:p>
          <a:p>
            <a:pPr>
              <a:lnSpc>
                <a:spcPct val="105000"/>
              </a:lnSpc>
            </a:pPr>
            <a:endParaRPr lang="el-GR" sz="2400" dirty="0"/>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28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p:txBody>
          <a:bodyPr>
            <a:normAutofit/>
          </a:bodyPr>
          <a:lstStyle/>
          <a:p>
            <a:r>
              <a:rPr lang="de-DE" sz="3200" dirty="0">
                <a:solidFill>
                  <a:srgbClr val="FBE82A"/>
                </a:solidFill>
                <a:effectLst>
                  <a:outerShdw blurRad="38100" dist="38100" dir="2700000" algn="tl">
                    <a:srgbClr val="000000">
                      <a:alpha val="43137"/>
                    </a:srgbClr>
                  </a:outerShdw>
                </a:effectLst>
              </a:rPr>
              <a:t>1.1</a:t>
            </a:r>
            <a:r>
              <a:rPr lang="de-DE" sz="5400" dirty="0">
                <a:solidFill>
                  <a:srgbClr val="FBE82A"/>
                </a:solidFill>
                <a:effectLst>
                  <a:outerShdw blurRad="38100" dist="38100" dir="2700000" algn="tl">
                    <a:srgbClr val="000000">
                      <a:alpha val="43137"/>
                    </a:srgbClr>
                  </a:outerShdw>
                </a:effectLst>
              </a:rPr>
              <a:t> Unsere Vision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48803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46719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7911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00DF4-458B-4B8E-BDC0-9576E3ECF273}"/>
              </a:ext>
            </a:extLst>
          </p:cNvPr>
          <p:cNvSpPr>
            <a:spLocks noGrp="1"/>
          </p:cNvSpPr>
          <p:nvPr>
            <p:ph type="title"/>
          </p:nvPr>
        </p:nvSpPr>
        <p:spPr/>
        <p:txBody>
          <a:bodyPr/>
          <a:lstStyle/>
          <a:p>
            <a:r>
              <a:rPr lang="el-GR" b="0" dirty="0"/>
              <a:t>5</a:t>
            </a:r>
            <a:r>
              <a:rPr lang="de-DE" b="0" dirty="0"/>
              <a:t>. Grundbedürfnis</a:t>
            </a:r>
            <a:r>
              <a:rPr lang="en-US" b="0" dirty="0"/>
              <a:t>: </a:t>
            </a:r>
            <a:r>
              <a:rPr lang="de-DE" dirty="0"/>
              <a:t>Spaß</a:t>
            </a:r>
            <a:r>
              <a:rPr lang="en-US" dirty="0"/>
              <a:t>   </a:t>
            </a:r>
            <a:r>
              <a:rPr lang="en-US" sz="2400" b="0" dirty="0"/>
              <a:t>(4/4)</a:t>
            </a:r>
            <a:endParaRPr lang="el-GR" b="0" dirty="0"/>
          </a:p>
        </p:txBody>
      </p:sp>
      <p:sp>
        <p:nvSpPr>
          <p:cNvPr id="7" name="TextBox 6">
            <a:extLst>
              <a:ext uri="{FF2B5EF4-FFF2-40B4-BE49-F238E27FC236}">
                <a16:creationId xmlns:a16="http://schemas.microsoft.com/office/drawing/2014/main" id="{D6348640-3559-404B-AC1E-A34EED15FADF}"/>
              </a:ext>
            </a:extLst>
          </p:cNvPr>
          <p:cNvSpPr txBox="1"/>
          <p:nvPr/>
        </p:nvSpPr>
        <p:spPr>
          <a:xfrm>
            <a:off x="923925" y="1690688"/>
            <a:ext cx="10553700" cy="1483035"/>
          </a:xfrm>
          <a:prstGeom prst="rect">
            <a:avLst/>
          </a:prstGeom>
          <a:solidFill>
            <a:schemeClr val="bg1">
              <a:lumMod val="95000"/>
            </a:schemeClr>
          </a:solidFill>
          <a:ln>
            <a:solidFill>
              <a:srgbClr val="FFC000"/>
            </a:solidFill>
          </a:ln>
        </p:spPr>
        <p:txBody>
          <a:bodyPr wrap="square">
            <a:spAutoFit/>
          </a:bodyPr>
          <a:lstStyle/>
          <a:p>
            <a:pPr algn="ctr">
              <a:lnSpc>
                <a:spcPct val="107000"/>
              </a:lnSpc>
              <a:spcAft>
                <a:spcPts val="800"/>
              </a:spcAft>
            </a:pPr>
            <a:endParaRPr lang="en-GB" sz="2400" b="1" dirty="0">
              <a:effectLst/>
              <a:latin typeface="Calibri" panose="020F0502020204030204" pitchFamily="34" charset="0"/>
              <a:ea typeface="Calibri" panose="020F0502020204030204" pitchFamily="34" charset="0"/>
            </a:endParaRPr>
          </a:p>
          <a:p>
            <a:pPr algn="ctr">
              <a:lnSpc>
                <a:spcPct val="107000"/>
              </a:lnSpc>
              <a:spcAft>
                <a:spcPts val="800"/>
              </a:spcAft>
            </a:pPr>
            <a:r>
              <a:rPr lang="de-DE" sz="2400" b="1" dirty="0">
                <a:latin typeface="Calibri" panose="020F0502020204030204" pitchFamily="34" charset="0"/>
                <a:ea typeface="Calibri" panose="020F0502020204030204" pitchFamily="34" charset="0"/>
              </a:rPr>
              <a:t>Wenn dieser Spaß auf Kosten von anderen geht, ist das natürlich nicht so optimal</a:t>
            </a:r>
            <a:r>
              <a:rPr lang="en-GB" sz="2400" b="1" dirty="0">
                <a:effectLst/>
                <a:latin typeface="Calibri" panose="020F0502020204030204" pitchFamily="34" charset="0"/>
                <a:ea typeface="Calibri" panose="020F0502020204030204" pitchFamily="34" charset="0"/>
              </a:rPr>
              <a:t>.</a:t>
            </a:r>
          </a:p>
          <a:p>
            <a:pPr algn="ctr">
              <a:lnSpc>
                <a:spcPct val="107000"/>
              </a:lnSpc>
              <a:spcAft>
                <a:spcPts val="800"/>
              </a:spcAft>
            </a:pPr>
            <a:r>
              <a:rPr lang="en-GB" sz="2400" b="1" dirty="0">
                <a:effectLst/>
                <a:latin typeface="Calibri" panose="020F0502020204030204" pitchFamily="34" charset="0"/>
                <a:ea typeface="Calibri" panose="020F0502020204030204" pitchFamily="34" charset="0"/>
              </a:rPr>
              <a:t> </a:t>
            </a:r>
            <a:endParaRPr lang="el-GR" sz="2400" b="1"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B183AE7A-2502-4645-875C-212F1C98AE37}"/>
              </a:ext>
            </a:extLst>
          </p:cNvPr>
          <p:cNvSpPr txBox="1"/>
          <p:nvPr/>
        </p:nvSpPr>
        <p:spPr>
          <a:xfrm>
            <a:off x="1670755" y="3488123"/>
            <a:ext cx="9494550" cy="2273379"/>
          </a:xfrm>
          <a:prstGeom prst="rect">
            <a:avLst/>
          </a:prstGeom>
          <a:noFill/>
        </p:spPr>
        <p:txBody>
          <a:bodyPr wrap="square">
            <a:spAutoFit/>
          </a:bodyPr>
          <a:lstStyle/>
          <a:p>
            <a:pPr>
              <a:lnSpc>
                <a:spcPct val="107000"/>
              </a:lnSpc>
              <a:spcAft>
                <a:spcPts val="800"/>
              </a:spcAft>
              <a:buClr>
                <a:srgbClr val="92D050"/>
              </a:buClr>
            </a:pPr>
            <a:r>
              <a:rPr lang="de-DE" sz="2400" dirty="0">
                <a:latin typeface="Calibri" panose="020F0502020204030204" pitchFamily="34" charset="0"/>
                <a:ea typeface="Calibri" panose="020F0502020204030204" pitchFamily="34" charset="0"/>
              </a:rPr>
              <a:t>Im Kapitel „Strategien, sich seine Grundbedürfnisse zu erfüllen“ werden wir uns damit beschäftigen, </a:t>
            </a:r>
          </a:p>
          <a:p>
            <a:pPr marL="342900" indent="-342900">
              <a:lnSpc>
                <a:spcPct val="107000"/>
              </a:lnSpc>
              <a:spcAft>
                <a:spcPts val="800"/>
              </a:spcAft>
              <a:buClr>
                <a:srgbClr val="92D050"/>
              </a:buClr>
              <a:buFont typeface="Wingdings" panose="05000000000000000000" pitchFamily="2" charset="2"/>
              <a:buChar char="§"/>
            </a:pPr>
            <a:r>
              <a:rPr lang="de-DE" sz="2400" dirty="0">
                <a:latin typeface="Calibri" panose="020F0502020204030204" pitchFamily="34" charset="0"/>
                <a:ea typeface="Calibri" panose="020F0502020204030204" pitchFamily="34" charset="0"/>
              </a:rPr>
              <a:t>welche </a:t>
            </a:r>
            <a:r>
              <a:rPr lang="de-DE" sz="2400" b="1" dirty="0">
                <a:latin typeface="Calibri" panose="020F0502020204030204" pitchFamily="34" charset="0"/>
                <a:ea typeface="Calibri" panose="020F0502020204030204" pitchFamily="34" charset="0"/>
              </a:rPr>
              <a:t>Verhaltensweisen zielführend und </a:t>
            </a:r>
            <a:r>
              <a:rPr lang="de-DE" sz="2400" dirty="0">
                <a:latin typeface="Calibri" panose="020F0502020204030204" pitchFamily="34" charset="0"/>
                <a:ea typeface="Calibri" panose="020F0502020204030204" pitchFamily="34" charset="0"/>
              </a:rPr>
              <a:t>für alle Beteiligten </a:t>
            </a:r>
            <a:r>
              <a:rPr lang="de-DE" sz="2400" b="1" dirty="0">
                <a:latin typeface="Calibri" panose="020F0502020204030204" pitchFamily="34" charset="0"/>
                <a:ea typeface="Calibri" panose="020F0502020204030204" pitchFamily="34" charset="0"/>
              </a:rPr>
              <a:t>positiv sind</a:t>
            </a:r>
            <a:r>
              <a:rPr lang="de-DE" sz="2400" dirty="0">
                <a:latin typeface="Calibri" panose="020F0502020204030204" pitchFamily="34" charset="0"/>
                <a:ea typeface="Calibri" panose="020F0502020204030204" pitchFamily="34" charset="0"/>
              </a:rPr>
              <a:t> und </a:t>
            </a:r>
          </a:p>
          <a:p>
            <a:pPr marL="342900" indent="-342900">
              <a:lnSpc>
                <a:spcPct val="107000"/>
              </a:lnSpc>
              <a:spcAft>
                <a:spcPts val="800"/>
              </a:spcAft>
              <a:buClr>
                <a:srgbClr val="92D050"/>
              </a:buClr>
              <a:buFont typeface="Wingdings" panose="05000000000000000000" pitchFamily="2" charset="2"/>
              <a:buChar char="§"/>
            </a:pPr>
            <a:r>
              <a:rPr lang="de-DE" sz="2400" dirty="0">
                <a:latin typeface="Calibri" panose="020F0502020204030204" pitchFamily="34" charset="0"/>
                <a:ea typeface="Calibri" panose="020F0502020204030204" pitchFamily="34" charset="0"/>
              </a:rPr>
              <a:t>welche Verhaltensweisen </a:t>
            </a:r>
            <a:r>
              <a:rPr lang="de-DE" sz="2400" b="1" dirty="0">
                <a:latin typeface="Calibri" panose="020F0502020204030204" pitchFamily="34" charset="0"/>
                <a:ea typeface="Calibri" panose="020F0502020204030204" pitchFamily="34" charset="0"/>
              </a:rPr>
              <a:t>schlechte Auswirkungen </a:t>
            </a:r>
            <a:r>
              <a:rPr lang="de-DE" sz="2400" dirty="0">
                <a:latin typeface="Calibri" panose="020F0502020204030204" pitchFamily="34" charset="0"/>
                <a:ea typeface="Calibri" panose="020F0502020204030204" pitchFamily="34" charset="0"/>
              </a:rPr>
              <a:t>haben können.</a:t>
            </a:r>
            <a:endParaRPr lang="el-GR" sz="24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99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1016000" y="4796872"/>
            <a:ext cx="10515600" cy="1500187"/>
          </a:xfrm>
        </p:spPr>
        <p:txBody>
          <a:bodyPr>
            <a:normAutofit/>
          </a:bodyPr>
          <a:lstStyle/>
          <a:p>
            <a:r>
              <a:rPr lang="en-US" sz="3500" dirty="0">
                <a:solidFill>
                  <a:srgbClr val="FBE82A"/>
                </a:solidFill>
                <a:effectLst>
                  <a:outerShdw blurRad="38100" dist="38100" dir="2700000" algn="tl">
                    <a:srgbClr val="000000">
                      <a:alpha val="43137"/>
                    </a:srgbClr>
                  </a:outerShdw>
                </a:effectLst>
              </a:rPr>
              <a:t>1.3</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Grundbedürfnisse erkennen</a:t>
            </a:r>
            <a:endParaRPr lang="el-GR" sz="5400" dirty="0">
              <a:solidFill>
                <a:srgbClr val="FBE82A"/>
              </a:solidFill>
              <a:effectLst>
                <a:outerShdw blurRad="38100" dist="38100" dir="2700000" algn="tl">
                  <a:srgbClr val="000000">
                    <a:alpha val="43137"/>
                  </a:srgbClr>
                </a:outerShdw>
              </a:effectLst>
            </a:endParaRP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74584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72500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6697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BCD4C5-6151-4218-AB0C-74978AD8463C}"/>
              </a:ext>
            </a:extLst>
          </p:cNvPr>
          <p:cNvSpPr>
            <a:spLocks noGrp="1"/>
          </p:cNvSpPr>
          <p:nvPr>
            <p:ph type="title"/>
          </p:nvPr>
        </p:nvSpPr>
        <p:spPr>
          <a:xfrm>
            <a:off x="838199" y="365125"/>
            <a:ext cx="11353801" cy="1325563"/>
          </a:xfrm>
        </p:spPr>
        <p:txBody>
          <a:bodyPr>
            <a:normAutofit/>
          </a:bodyPr>
          <a:lstStyle/>
          <a:p>
            <a:r>
              <a:rPr lang="de-DE" sz="4000" dirty="0"/>
              <a:t>Was passiert, wenn ein Grundbedürfnis nicht erfüllt ist</a:t>
            </a:r>
            <a:r>
              <a:rPr lang="en-US" sz="4000" dirty="0"/>
              <a:t>?</a:t>
            </a:r>
            <a:endParaRPr lang="el-GR" sz="4000" dirty="0"/>
          </a:p>
        </p:txBody>
      </p:sp>
      <p:sp>
        <p:nvSpPr>
          <p:cNvPr id="3" name="Θέση περιεχομένου 2">
            <a:extLst>
              <a:ext uri="{FF2B5EF4-FFF2-40B4-BE49-F238E27FC236}">
                <a16:creationId xmlns:a16="http://schemas.microsoft.com/office/drawing/2014/main" id="{21CD5A0A-E4D1-4051-A28B-B68491B36507}"/>
              </a:ext>
            </a:extLst>
          </p:cNvPr>
          <p:cNvSpPr>
            <a:spLocks noGrp="1"/>
          </p:cNvSpPr>
          <p:nvPr>
            <p:ph idx="1"/>
          </p:nvPr>
        </p:nvSpPr>
        <p:spPr>
          <a:xfrm>
            <a:off x="231649" y="1825624"/>
            <a:ext cx="8214520" cy="4863933"/>
          </a:xfrm>
        </p:spPr>
        <p:txBody>
          <a:bodyPr>
            <a:norm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Das kommt natürlich sehr</a:t>
            </a:r>
            <a:endParaRPr lang="en-GB" dirty="0">
              <a:effectLst/>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auf den Charakter der jeweiligen Person, </a:t>
            </a:r>
            <a:endParaRPr lang="el-GR" dirty="0">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auf die Situation und </a:t>
            </a:r>
            <a:endParaRPr lang="el-GR" dirty="0">
              <a:latin typeface="Calibri" panose="020F0502020204030204" pitchFamily="34" charset="0"/>
              <a:ea typeface="Calibri" panose="020F0502020204030204" pitchFamily="34" charset="0"/>
            </a:endParaRPr>
          </a:p>
          <a:p>
            <a:pPr lvl="1">
              <a:lnSpc>
                <a:spcPct val="107000"/>
              </a:lnSpc>
              <a:spcAft>
                <a:spcPts val="800"/>
              </a:spcAft>
              <a:buClr>
                <a:srgbClr val="00B0F0"/>
              </a:buClr>
            </a:pPr>
            <a:r>
              <a:rPr lang="de-DE" dirty="0">
                <a:latin typeface="Calibri" panose="020F0502020204030204" pitchFamily="34" charset="0"/>
                <a:ea typeface="Calibri" panose="020F0502020204030204" pitchFamily="34" charset="0"/>
              </a:rPr>
              <a:t>auch darauf an, wie lange dieser Zustand anhält</a:t>
            </a:r>
            <a:endParaRPr lang="el-GR" dirty="0">
              <a:effectLs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Allgemein kann man sagen, dass </a:t>
            </a:r>
            <a:r>
              <a:rPr lang="de-DE" sz="2400" b="1" dirty="0">
                <a:latin typeface="Calibri" panose="020F0502020204030204" pitchFamily="34" charset="0"/>
                <a:ea typeface="Calibri" panose="020F0502020204030204" pitchFamily="34" charset="0"/>
              </a:rPr>
              <a:t>jede Person nach der Erfüllung ihrer Grundbedürfnisse strebt</a:t>
            </a:r>
            <a:r>
              <a:rPr lang="de-DE" sz="2400" dirty="0">
                <a:latin typeface="Calibri" panose="020F0502020204030204" pitchFamily="34" charset="0"/>
                <a:ea typeface="Calibri" panose="020F0502020204030204" pitchFamily="34" charset="0"/>
              </a:rPr>
              <a:t>.</a:t>
            </a:r>
            <a:br>
              <a:rPr lang="de-DE" sz="2400" dirty="0">
                <a:latin typeface="Calibri" panose="020F0502020204030204" pitchFamily="34" charset="0"/>
                <a:ea typeface="Calibri" panose="020F0502020204030204" pitchFamily="34" charset="0"/>
              </a:rPr>
            </a:br>
            <a:r>
              <a:rPr lang="de-DE" sz="2400" dirty="0">
                <a:latin typeface="Calibri" panose="020F0502020204030204" pitchFamily="34" charset="0"/>
                <a:ea typeface="Calibri" panose="020F0502020204030204" pitchFamily="34" charset="0"/>
              </a:rPr>
              <a:t>Wenn das jetzt nicht in einer Form geht, die allgemein verträglich und dienlich ist, kann es passieren, dass </a:t>
            </a:r>
            <a:r>
              <a:rPr lang="de-DE" sz="2400" b="1" dirty="0">
                <a:latin typeface="Calibri" panose="020F0502020204030204" pitchFamily="34" charset="0"/>
                <a:ea typeface="Calibri" panose="020F0502020204030204" pitchFamily="34" charset="0"/>
              </a:rPr>
              <a:t>Menschen Verhaltensweisen wählen, die ihnen oder anderen schaden können</a:t>
            </a:r>
            <a:r>
              <a:rPr lang="el-GR" sz="2400" dirty="0">
                <a:latin typeface="Calibri" panose="020F0502020204030204" pitchFamily="34" charset="0"/>
                <a:ea typeface="Calibri" panose="020F0502020204030204" pitchFamily="34" charset="0"/>
              </a:rPr>
              <a:t>.</a:t>
            </a:r>
            <a:endParaRPr lang="el-GR" sz="2400" dirty="0">
              <a:effectLst/>
              <a:latin typeface="Calibri" panose="020F0502020204030204" pitchFamily="34" charset="0"/>
              <a:ea typeface="Calibri" panose="020F0502020204030204" pitchFamily="34" charset="0"/>
            </a:endParaRPr>
          </a:p>
          <a:p>
            <a:pPr>
              <a:lnSpc>
                <a:spcPct val="107000"/>
              </a:lnSpc>
              <a:spcAft>
                <a:spcPts val="800"/>
              </a:spcAft>
            </a:pPr>
            <a:endParaRPr lang="el-GR" sz="2400" dirty="0">
              <a:effectLst/>
              <a:latin typeface="Calibri" panose="020F0502020204030204" pitchFamily="34" charset="0"/>
              <a:ea typeface="Calibri" panose="020F0502020204030204" pitchFamily="34" charset="0"/>
            </a:endParaRPr>
          </a:p>
          <a:p>
            <a:endParaRPr lang="el-GR" sz="3600" dirty="0"/>
          </a:p>
        </p:txBody>
      </p:sp>
      <p:sp>
        <p:nvSpPr>
          <p:cNvPr id="4" name="TextBox 3">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endParaRPr lang="el-GR" dirty="0">
              <a:solidFill>
                <a:schemeClr val="bg1"/>
              </a:solidFill>
              <a:effectLst>
                <a:outerShdw blurRad="38100" dist="38100" dir="2700000" algn="tl">
                  <a:srgbClr val="000000">
                    <a:alpha val="43137"/>
                  </a:srgbClr>
                </a:outerShdw>
              </a:effectLst>
            </a:endParaRPr>
          </a:p>
        </p:txBody>
      </p:sp>
      <p:pic>
        <p:nvPicPr>
          <p:cNvPr id="3074" name="Picture 2" descr="Punch, Fist, Hand, Strength, Isolated, Human, Fight">
            <a:extLst>
              <a:ext uri="{FF2B5EF4-FFF2-40B4-BE49-F238E27FC236}">
                <a16:creationId xmlns:a16="http://schemas.microsoft.com/office/drawing/2014/main" id="{8DE82228-E95B-48AA-941A-5EF143EAE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357" y="3609475"/>
            <a:ext cx="3815401" cy="2523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842F97-EB9A-4772-B395-D9AC7B99F87E}"/>
              </a:ext>
            </a:extLst>
          </p:cNvPr>
          <p:cNvSpPr txBox="1"/>
          <p:nvPr/>
        </p:nvSpPr>
        <p:spPr>
          <a:xfrm>
            <a:off x="60152" y="6539402"/>
            <a:ext cx="1838517" cy="307777"/>
          </a:xfrm>
          <a:prstGeom prst="rect">
            <a:avLst/>
          </a:prstGeom>
          <a:noFill/>
        </p:spPr>
        <p:txBody>
          <a:bodyPr wrap="none" rtlCol="0">
            <a:spAutoFit/>
          </a:bodyPr>
          <a:lstStyle/>
          <a:p>
            <a:r>
              <a:rPr lang="de-DE" sz="1400" dirty="0">
                <a:hlinkClick r:id="rId4"/>
              </a:rPr>
              <a:t>Source</a:t>
            </a:r>
            <a:r>
              <a:rPr lang="de-DE" sz="1400" dirty="0"/>
              <a:t>| </a:t>
            </a:r>
            <a:r>
              <a:rPr lang="de-DE" sz="1400" dirty="0" err="1">
                <a:hlinkClick r:id="rId5"/>
              </a:rPr>
              <a:t>Pixabay</a:t>
            </a:r>
            <a:r>
              <a:rPr lang="de-DE" sz="1400" dirty="0">
                <a:hlinkClick r:id="rId5"/>
              </a:rPr>
              <a:t> Lizenz</a:t>
            </a:r>
            <a:endParaRPr lang="de-DE" sz="1400" dirty="0"/>
          </a:p>
        </p:txBody>
      </p:sp>
    </p:spTree>
    <p:extLst>
      <p:ext uri="{BB962C8B-B14F-4D97-AF65-F5344CB8AC3E}">
        <p14:creationId xmlns:p14="http://schemas.microsoft.com/office/powerpoint/2010/main" val="261965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4A0D1D-96CE-4EE1-9AFB-84145FB4F50D}"/>
              </a:ext>
            </a:extLst>
          </p:cNvPr>
          <p:cNvSpPr txBox="1"/>
          <p:nvPr/>
        </p:nvSpPr>
        <p:spPr>
          <a:xfrm>
            <a:off x="8383582" y="2145747"/>
            <a:ext cx="1714341" cy="1574149"/>
          </a:xfrm>
          <a:prstGeom prst="rect">
            <a:avLst/>
          </a:prstGeom>
          <a:noFill/>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rPr>
              <a:t>Beispiel </a:t>
            </a:r>
            <a:r>
              <a:rPr lang="de-DE" sz="1800" b="1" dirty="0">
                <a:effectLst/>
                <a:latin typeface="Calibri" panose="020F0502020204030204" pitchFamily="34" charset="0"/>
                <a:ea typeface="Calibri" panose="020F0502020204030204" pitchFamily="34" charset="0"/>
              </a:rPr>
              <a:t>2 </a:t>
            </a:r>
            <a:r>
              <a:rPr lang="de-DE" dirty="0">
                <a:latin typeface="Calibri" panose="020F0502020204030204" pitchFamily="34" charset="0"/>
                <a:ea typeface="Calibri" panose="020F0502020204030204" pitchFamily="34" charset="0"/>
              </a:rPr>
              <a:t>In </a:t>
            </a:r>
            <a:r>
              <a:rPr lang="de-DE" dirty="0" err="1">
                <a:latin typeface="Calibri" panose="020F0502020204030204" pitchFamily="34" charset="0"/>
                <a:ea typeface="Calibri" panose="020F0502020204030204" pitchFamily="34" charset="0"/>
              </a:rPr>
              <a:t>adolescents</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the</a:t>
            </a:r>
            <a:r>
              <a:rPr lang="de-DE" dirty="0">
                <a:latin typeface="Calibri" panose="020F0502020204030204" pitchFamily="34" charset="0"/>
                <a:ea typeface="Calibri" panose="020F0502020204030204" pitchFamily="34" charset="0"/>
              </a:rPr>
              <a:t> same </a:t>
            </a:r>
            <a:r>
              <a:rPr lang="de-DE" dirty="0" err="1">
                <a:latin typeface="Calibri" panose="020F0502020204030204" pitchFamily="34" charset="0"/>
                <a:ea typeface="Calibri" panose="020F0502020204030204" pitchFamily="34" charset="0"/>
              </a:rPr>
              <a:t>scene</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could</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present</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itself</a:t>
            </a:r>
            <a:r>
              <a:rPr lang="de-DE" dirty="0">
                <a:latin typeface="Calibri" panose="020F0502020204030204" pitchFamily="34" charset="0"/>
                <a:ea typeface="Calibri" panose="020F0502020204030204" pitchFamily="34" charset="0"/>
              </a:rPr>
              <a:t> in </a:t>
            </a:r>
            <a:r>
              <a:rPr lang="de-DE" dirty="0" err="1">
                <a:latin typeface="Calibri" panose="020F0502020204030204" pitchFamily="34" charset="0"/>
                <a:ea typeface="Calibri" panose="020F0502020204030204" pitchFamily="34" charset="0"/>
              </a:rPr>
              <a:t>this</a:t>
            </a:r>
            <a:r>
              <a:rPr lang="de-DE" dirty="0">
                <a:latin typeface="Calibri" panose="020F0502020204030204" pitchFamily="34" charset="0"/>
                <a:ea typeface="Calibri" panose="020F0502020204030204" pitchFamily="34" charset="0"/>
              </a:rPr>
              <a:t> </a:t>
            </a:r>
            <a:r>
              <a:rPr lang="de-DE" dirty="0" err="1">
                <a:latin typeface="Calibri" panose="020F0502020204030204" pitchFamily="34" charset="0"/>
                <a:ea typeface="Calibri" panose="020F0502020204030204" pitchFamily="34" charset="0"/>
              </a:rPr>
              <a:t>way</a:t>
            </a:r>
            <a:endParaRPr lang="de-DE" sz="1800" dirty="0">
              <a:effectLst/>
              <a:latin typeface="Calibri" panose="020F0502020204030204" pitchFamily="34" charset="0"/>
              <a:ea typeface="Calibri" panose="020F0502020204030204" pitchFamily="34" charset="0"/>
            </a:endParaRPr>
          </a:p>
        </p:txBody>
      </p:sp>
      <p:pic>
        <p:nvPicPr>
          <p:cNvPr id="4102" name="Picture 6" descr="Iphone, Hand, Screen, Smartphone, Apps, Mobile Phone">
            <a:extLst>
              <a:ext uri="{FF2B5EF4-FFF2-40B4-BE49-F238E27FC236}">
                <a16:creationId xmlns:a16="http://schemas.microsoft.com/office/drawing/2014/main" id="{4E126EBB-BF8B-4F23-A9D8-3AAD5D85C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74" t="7417" r="30280"/>
          <a:stretch/>
        </p:blipFill>
        <p:spPr bwMode="auto">
          <a:xfrm>
            <a:off x="6825661" y="2154021"/>
            <a:ext cx="1209620" cy="19572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ildren, Sandbox, Boy, Girl, Son, Daughter, Child">
            <a:extLst>
              <a:ext uri="{FF2B5EF4-FFF2-40B4-BE49-F238E27FC236}">
                <a16:creationId xmlns:a16="http://schemas.microsoft.com/office/drawing/2014/main" id="{8BCB4ABE-57D3-43C9-B0D2-40A1C69304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63" t="21268" r="7851" b="15605"/>
          <a:stretch/>
        </p:blipFill>
        <p:spPr bwMode="auto">
          <a:xfrm>
            <a:off x="2649180" y="2207685"/>
            <a:ext cx="2619022" cy="138975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2ABCD4C5-6151-4218-AB0C-74978AD8463C}"/>
              </a:ext>
            </a:extLst>
          </p:cNvPr>
          <p:cNvSpPr>
            <a:spLocks noGrp="1"/>
          </p:cNvSpPr>
          <p:nvPr>
            <p:ph type="title"/>
          </p:nvPr>
        </p:nvSpPr>
        <p:spPr/>
        <p:txBody>
          <a:bodyPr/>
          <a:lstStyle/>
          <a:p>
            <a:r>
              <a:rPr lang="de-DE" dirty="0"/>
              <a:t>Beispiele</a:t>
            </a:r>
          </a:p>
        </p:txBody>
      </p:sp>
      <p:sp>
        <p:nvSpPr>
          <p:cNvPr id="6" name="TextBox 5">
            <a:extLst>
              <a:ext uri="{FF2B5EF4-FFF2-40B4-BE49-F238E27FC236}">
                <a16:creationId xmlns:a16="http://schemas.microsoft.com/office/drawing/2014/main" id="{4E831E36-ED11-4FF5-A086-79908A584670}"/>
              </a:ext>
            </a:extLst>
          </p:cNvPr>
          <p:cNvSpPr txBox="1"/>
          <p:nvPr/>
        </p:nvSpPr>
        <p:spPr>
          <a:xfrm>
            <a:off x="1127191" y="2091010"/>
            <a:ext cx="1582150" cy="2166875"/>
          </a:xfrm>
          <a:prstGeom prst="rect">
            <a:avLst/>
          </a:prstGeom>
          <a:noFill/>
          <a:ln>
            <a:noFill/>
          </a:ln>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rPr>
              <a:t>Beispiel </a:t>
            </a:r>
            <a:r>
              <a:rPr lang="de-DE" sz="1800" b="1" dirty="0">
                <a:effectLst/>
                <a:latin typeface="Calibri" panose="020F0502020204030204" pitchFamily="34" charset="0"/>
                <a:ea typeface="Calibri" panose="020F0502020204030204" pitchFamily="34" charset="0"/>
              </a:rPr>
              <a:t>1 </a:t>
            </a:r>
            <a:r>
              <a:rPr lang="de-DE" dirty="0">
                <a:latin typeface="Calibri" panose="020F0502020204030204" pitchFamily="34" charset="0"/>
                <a:ea typeface="Calibri" panose="020F0502020204030204" pitchFamily="34" charset="0"/>
              </a:rPr>
              <a:t>Vielleicht hast du schon einmal kleine Kinder am Spielplatz beobachtet</a:t>
            </a:r>
            <a:endParaRPr lang="de-DE"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86ECD7D-72C2-4C42-9428-F18AF3905725}"/>
              </a:ext>
            </a:extLst>
          </p:cNvPr>
          <p:cNvSpPr txBox="1"/>
          <p:nvPr/>
        </p:nvSpPr>
        <p:spPr>
          <a:xfrm>
            <a:off x="904450" y="1391493"/>
            <a:ext cx="6158088" cy="487506"/>
          </a:xfrm>
          <a:prstGeom prst="rect">
            <a:avLst/>
          </a:prstGeom>
          <a:noFill/>
        </p:spPr>
        <p:txBody>
          <a:bodyPr wrap="square">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Zwei Beispiele</a:t>
            </a:r>
            <a:r>
              <a:rPr lang="de-DE" sz="2400" dirty="0">
                <a:effectLst/>
                <a:latin typeface="Calibri" panose="020F0502020204030204" pitchFamily="34" charset="0"/>
                <a:ea typeface="Calibri" panose="020F0502020204030204" pitchFamily="34" charset="0"/>
              </a:rPr>
              <a:t>!</a:t>
            </a:r>
          </a:p>
        </p:txBody>
      </p:sp>
      <p:sp>
        <p:nvSpPr>
          <p:cNvPr id="16" name="pop-up">
            <a:extLst>
              <a:ext uri="{FF2B5EF4-FFF2-40B4-BE49-F238E27FC236}">
                <a16:creationId xmlns:a16="http://schemas.microsoft.com/office/drawing/2014/main" id="{BDB8280B-AA14-47F4-9FFA-8AFAA8BCD079}"/>
              </a:ext>
            </a:extLst>
          </p:cNvPr>
          <p:cNvSpPr/>
          <p:nvPr/>
        </p:nvSpPr>
        <p:spPr>
          <a:xfrm>
            <a:off x="2762555" y="3737137"/>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8" name="pop-up">
            <a:extLst>
              <a:ext uri="{FF2B5EF4-FFF2-40B4-BE49-F238E27FC236}">
                <a16:creationId xmlns:a16="http://schemas.microsoft.com/office/drawing/2014/main" id="{25115938-184B-4C46-BE51-688E51CB6851}"/>
              </a:ext>
            </a:extLst>
          </p:cNvPr>
          <p:cNvSpPr/>
          <p:nvPr/>
        </p:nvSpPr>
        <p:spPr>
          <a:xfrm>
            <a:off x="8614243" y="376766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1" name="TextBox 20">
            <a:extLst>
              <a:ext uri="{FF2B5EF4-FFF2-40B4-BE49-F238E27FC236}">
                <a16:creationId xmlns:a16="http://schemas.microsoft.com/office/drawing/2014/main" id="{B33106AA-7CEE-4D1D-89E8-667710556EAC}"/>
              </a:ext>
            </a:extLst>
          </p:cNvPr>
          <p:cNvSpPr txBox="1"/>
          <p:nvPr/>
        </p:nvSpPr>
        <p:spPr>
          <a:xfrm>
            <a:off x="970038" y="4233766"/>
            <a:ext cx="11073573" cy="2690737"/>
          </a:xfrm>
          <a:prstGeom prst="rect">
            <a:avLst/>
          </a:prstGeom>
          <a:noFill/>
        </p:spPr>
        <p:txBody>
          <a:bodyPr wrap="square">
            <a:spAutoFit/>
          </a:bodyPr>
          <a:lstStyle/>
          <a:p>
            <a:pPr>
              <a:lnSpc>
                <a:spcPct val="107000"/>
              </a:lnSpc>
              <a:spcAft>
                <a:spcPts val="800"/>
              </a:spcAft>
            </a:pPr>
            <a:r>
              <a:rPr lang="de-DE" sz="2000" dirty="0">
                <a:latin typeface="Calibri" panose="020F0502020204030204" pitchFamily="34" charset="0"/>
                <a:ea typeface="Calibri" panose="020F0502020204030204" pitchFamily="34" charset="0"/>
              </a:rPr>
              <a:t>Gemäß unserer Vision würden wir uns natürlich wünschen, wenn </a:t>
            </a:r>
            <a:r>
              <a:rPr lang="de-DE" sz="2000" b="1" dirty="0">
                <a:latin typeface="Calibri" panose="020F0502020204030204" pitchFamily="34" charset="0"/>
                <a:ea typeface="Calibri" panose="020F0502020204030204" pitchFamily="34" charset="0"/>
              </a:rPr>
              <a:t>Stefanie einen anderen Weg (eine andere Strategie) wählen würde, um ihre beiden Freundinnen darauf aufmerksam zu machen, dass sie auch zum Eis Essen mitgehen möchte</a:t>
            </a:r>
            <a:r>
              <a:rPr lang="de-DE" sz="2000" dirty="0">
                <a:latin typeface="Calibri" panose="020F0502020204030204" pitchFamily="34" charset="0"/>
                <a:ea typeface="Calibri" panose="020F0502020204030204" pitchFamily="34" charset="0"/>
              </a:rPr>
              <a:t>. Warum sagt sie nicht einfach, dass sie auch dabei sein möchte? Dieser Frage werden wir uns in Teil 2 dieses Heftes widmen</a:t>
            </a:r>
            <a:r>
              <a:rPr lang="de-DE" sz="2000" dirty="0">
                <a:effectLst/>
                <a:latin typeface="Calibri" panose="020F0502020204030204" pitchFamily="34" charset="0"/>
                <a:ea typeface="Calibri" panose="020F0502020204030204" pitchFamily="34" charset="0"/>
              </a:rPr>
              <a:t>. </a:t>
            </a:r>
          </a:p>
          <a:p>
            <a:pPr marL="285750" indent="-285750">
              <a:lnSpc>
                <a:spcPct val="107000"/>
              </a:lnSpc>
              <a:spcAft>
                <a:spcPts val="800"/>
              </a:spcAft>
              <a:buClr>
                <a:srgbClr val="7FC242"/>
              </a:buClr>
              <a:buFont typeface="Wingdings" panose="05000000000000000000" pitchFamily="2" charset="2"/>
              <a:buChar char="§"/>
            </a:pPr>
            <a:r>
              <a:rPr lang="de-DE" sz="2000" dirty="0">
                <a:latin typeface="Calibri" panose="020F0502020204030204" pitchFamily="34" charset="0"/>
                <a:ea typeface="Calibri" panose="020F0502020204030204" pitchFamily="34" charset="0"/>
              </a:rPr>
              <a:t>Warum sagt sie nicht einfach, dass sie auch dabei sein möchte? </a:t>
            </a:r>
          </a:p>
          <a:p>
            <a:pPr marL="285750" indent="-285750">
              <a:lnSpc>
                <a:spcPct val="107000"/>
              </a:lnSpc>
              <a:spcAft>
                <a:spcPts val="800"/>
              </a:spcAft>
              <a:buClr>
                <a:srgbClr val="7FC242"/>
              </a:buClr>
              <a:buFont typeface="Wingdings" panose="05000000000000000000" pitchFamily="2" charset="2"/>
              <a:buChar char="§"/>
            </a:pPr>
            <a:r>
              <a:rPr lang="de-DE" sz="2000" dirty="0">
                <a:latin typeface="Calibri" panose="020F0502020204030204" pitchFamily="34" charset="0"/>
                <a:ea typeface="Calibri" panose="020F0502020204030204" pitchFamily="34" charset="0"/>
              </a:rPr>
              <a:t>Dieser Frage werden wir uns in Teil 2 dieses Tools widmen.</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b="1" i="1" dirty="0">
                <a:solidFill>
                  <a:srgbClr val="1A7EBA"/>
                </a:solidFill>
                <a:latin typeface="Calibri" panose="020F0502020204030204" pitchFamily="34" charset="0"/>
                <a:ea typeface="Calibri" panose="020F0502020204030204" pitchFamily="34" charset="0"/>
              </a:rPr>
              <a:t>Doch starten wir jetzt einmal mit den Grundbedürfnissen</a:t>
            </a:r>
            <a:r>
              <a:rPr lang="de-DE" sz="2000" b="1" i="1" dirty="0">
                <a:solidFill>
                  <a:srgbClr val="1A7EBA"/>
                </a:solidFill>
                <a:effectLst/>
                <a:latin typeface="Calibri" panose="020F0502020204030204" pitchFamily="34" charset="0"/>
                <a:ea typeface="Calibri" panose="020F0502020204030204" pitchFamily="34" charset="0"/>
              </a:rPr>
              <a:t>!</a:t>
            </a:r>
          </a:p>
        </p:txBody>
      </p:sp>
      <p:sp>
        <p:nvSpPr>
          <p:cNvPr id="22" name="Ορθογώνιο 21">
            <a:extLst>
              <a:ext uri="{FF2B5EF4-FFF2-40B4-BE49-F238E27FC236}">
                <a16:creationId xmlns:a16="http://schemas.microsoft.com/office/drawing/2014/main" id="{6CDB52ED-621F-41EC-9EE0-1C22262E97B4}"/>
              </a:ext>
            </a:extLst>
          </p:cNvPr>
          <p:cNvSpPr/>
          <p:nvPr/>
        </p:nvSpPr>
        <p:spPr>
          <a:xfrm>
            <a:off x="1007538" y="2067987"/>
            <a:ext cx="4320824" cy="2075921"/>
          </a:xfrm>
          <a:prstGeom prst="rect">
            <a:avLst/>
          </a:prstGeom>
          <a:noFill/>
          <a:ln>
            <a:solidFill>
              <a:srgbClr val="017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Ορθογώνιο 22">
            <a:extLst>
              <a:ext uri="{FF2B5EF4-FFF2-40B4-BE49-F238E27FC236}">
                <a16:creationId xmlns:a16="http://schemas.microsoft.com/office/drawing/2014/main" id="{22BFF503-06E9-4BAB-8081-AC75EE4AE2B3}"/>
              </a:ext>
            </a:extLst>
          </p:cNvPr>
          <p:cNvSpPr/>
          <p:nvPr/>
        </p:nvSpPr>
        <p:spPr>
          <a:xfrm>
            <a:off x="6583466" y="2073630"/>
            <a:ext cx="3514457" cy="2075921"/>
          </a:xfrm>
          <a:prstGeom prst="rect">
            <a:avLst/>
          </a:prstGeom>
          <a:noFill/>
          <a:ln>
            <a:solidFill>
              <a:srgbClr val="017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Box 19">
            <a:extLst>
              <a:ext uri="{FF2B5EF4-FFF2-40B4-BE49-F238E27FC236}">
                <a16:creationId xmlns:a16="http://schemas.microsoft.com/office/drawing/2014/main" id="{B163AF2B-608D-4AE1-9326-2A2E86E1F880}"/>
              </a:ext>
            </a:extLst>
          </p:cNvPr>
          <p:cNvSpPr txBox="1"/>
          <p:nvPr/>
        </p:nvSpPr>
        <p:spPr>
          <a:xfrm>
            <a:off x="8537402" y="6538740"/>
            <a:ext cx="2722348" cy="307777"/>
          </a:xfrm>
          <a:prstGeom prst="rect">
            <a:avLst/>
          </a:prstGeom>
          <a:noFill/>
        </p:spPr>
        <p:txBody>
          <a:bodyPr wrap="none" rtlCol="0">
            <a:spAutoFit/>
          </a:bodyPr>
          <a:lstStyle/>
          <a:p>
            <a:r>
              <a:rPr lang="de-DE" sz="1400" dirty="0">
                <a:hlinkClick r:id="rId5"/>
              </a:rPr>
              <a:t>Source 1</a:t>
            </a:r>
            <a:r>
              <a:rPr lang="de-DE" sz="1400" dirty="0"/>
              <a:t> , </a:t>
            </a:r>
            <a:r>
              <a:rPr lang="de-DE" sz="1400" dirty="0">
                <a:hlinkClick r:id="rId6"/>
              </a:rPr>
              <a:t>Source 2</a:t>
            </a:r>
            <a:r>
              <a:rPr lang="de-DE" sz="1400" dirty="0"/>
              <a:t>| </a:t>
            </a:r>
            <a:r>
              <a:rPr lang="de-DE" sz="1400" dirty="0" err="1">
                <a:hlinkClick r:id="rId7"/>
              </a:rPr>
              <a:t>Pixabay</a:t>
            </a:r>
            <a:r>
              <a:rPr lang="de-DE" sz="1400" dirty="0">
                <a:hlinkClick r:id="rId7"/>
              </a:rPr>
              <a:t> Lizenz</a:t>
            </a:r>
            <a:endParaRPr lang="de-DE" sz="1400" dirty="0"/>
          </a:p>
        </p:txBody>
      </p:sp>
      <p:sp>
        <p:nvSpPr>
          <p:cNvPr id="24" name="TextBox 23">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sp>
        <p:nvSpPr>
          <p:cNvPr id="17" name="TextBox 16">
            <a:extLst>
              <a:ext uri="{FF2B5EF4-FFF2-40B4-BE49-F238E27FC236}">
                <a16:creationId xmlns:a16="http://schemas.microsoft.com/office/drawing/2014/main" id="{911F5CD9-1BE0-4D80-8B1A-06B6D983E82D}"/>
              </a:ext>
            </a:extLst>
          </p:cNvPr>
          <p:cNvSpPr txBox="1"/>
          <p:nvPr/>
        </p:nvSpPr>
        <p:spPr>
          <a:xfrm>
            <a:off x="6478397" y="1550572"/>
            <a:ext cx="3724593" cy="2031325"/>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600"/>
              </a:spcAft>
            </a:pPr>
            <a:r>
              <a:rPr lang="de-DE" dirty="0"/>
              <a:t>Kristin und </a:t>
            </a:r>
            <a:r>
              <a:rPr lang="de-DE" dirty="0" err="1"/>
              <a:t>Corelie</a:t>
            </a:r>
            <a:r>
              <a:rPr lang="de-DE" dirty="0"/>
              <a:t> haben sich am Nachmittag im Eissalon verabredet. Stefanie bekommt das mit und fühlt sich ausgeschlossen. Sie postet in ihrer gemeinsamen Gruppe ein peinliches Foto von Kristin und macht sich über sie lächerlich.</a:t>
            </a:r>
          </a:p>
        </p:txBody>
      </p:sp>
      <p:sp>
        <p:nvSpPr>
          <p:cNvPr id="15" name="TextBox 14">
            <a:extLst>
              <a:ext uri="{FF2B5EF4-FFF2-40B4-BE49-F238E27FC236}">
                <a16:creationId xmlns:a16="http://schemas.microsoft.com/office/drawing/2014/main" id="{DEB130AA-9489-40BB-80B8-7D3A43656AC5}"/>
              </a:ext>
            </a:extLst>
          </p:cNvPr>
          <p:cNvSpPr txBox="1"/>
          <p:nvPr/>
        </p:nvSpPr>
        <p:spPr>
          <a:xfrm>
            <a:off x="1091848" y="1698370"/>
            <a:ext cx="5099141" cy="2723823"/>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600"/>
              </a:spcAft>
            </a:pPr>
            <a:r>
              <a:rPr lang="de-DE" sz="1900" dirty="0"/>
              <a:t>Zwei Kinder spielen in der Sandkiste miteinander, ein drittes kommt dazu und möchte mitspielen (Bedürfnis nach Zugehörigkeit, Spaß). Die anderen beiden sind aber so in ihr Spiel vertieft, dass sie dies gar nicht bemerken (Jetzt kommt auch noch das Bedürfnis nach Macht und Einfluss dazu). Das außenstehende Kind macht sich nun offensiv bemerkbar, indem es hinläuft und die Sandkuchen zertrampelt. </a:t>
            </a:r>
          </a:p>
        </p:txBody>
      </p:sp>
    </p:spTree>
    <p:extLst>
      <p:ext uri="{BB962C8B-B14F-4D97-AF65-F5344CB8AC3E}">
        <p14:creationId xmlns:p14="http://schemas.microsoft.com/office/powerpoint/2010/main" val="107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39E5D7-E6C4-45E6-AB32-9D66BF8A08F9}"/>
              </a:ext>
            </a:extLst>
          </p:cNvPr>
          <p:cNvSpPr>
            <a:spLocks noGrp="1"/>
          </p:cNvSpPr>
          <p:nvPr>
            <p:ph type="title"/>
          </p:nvPr>
        </p:nvSpPr>
        <p:spPr/>
        <p:txBody>
          <a:bodyPr/>
          <a:lstStyle/>
          <a:p>
            <a:r>
              <a:rPr lang="de-AT" dirty="0"/>
              <a:t>Übung zu den Grundbedürfnissen (Teil1)</a:t>
            </a:r>
            <a:endParaRPr lang="el-GR" dirty="0"/>
          </a:p>
        </p:txBody>
      </p:sp>
      <p:sp>
        <p:nvSpPr>
          <p:cNvPr id="3" name="Θέση περιεχομένου 2">
            <a:extLst>
              <a:ext uri="{FF2B5EF4-FFF2-40B4-BE49-F238E27FC236}">
                <a16:creationId xmlns:a16="http://schemas.microsoft.com/office/drawing/2014/main" id="{EB4C1FAD-2D27-4CB6-A4AB-6F75ABB82FB8}"/>
              </a:ext>
            </a:extLst>
          </p:cNvPr>
          <p:cNvSpPr>
            <a:spLocks noGrp="1"/>
          </p:cNvSpPr>
          <p:nvPr>
            <p:ph idx="1"/>
          </p:nvPr>
        </p:nvSpPr>
        <p:spPr/>
        <p:txBody>
          <a:bodyPr/>
          <a:lstStyle/>
          <a:p>
            <a:endParaRPr lang="el-GR" dirty="0"/>
          </a:p>
        </p:txBody>
      </p:sp>
      <p:grpSp>
        <p:nvGrpSpPr>
          <p:cNvPr id="4" name="Gruppieren 226">
            <a:extLst>
              <a:ext uri="{FF2B5EF4-FFF2-40B4-BE49-F238E27FC236}">
                <a16:creationId xmlns:a16="http://schemas.microsoft.com/office/drawing/2014/main" id="{00DED08F-87E4-4F65-BEBB-85E883A10676}"/>
              </a:ext>
            </a:extLst>
          </p:cNvPr>
          <p:cNvGrpSpPr/>
          <p:nvPr/>
        </p:nvGrpSpPr>
        <p:grpSpPr>
          <a:xfrm>
            <a:off x="338662" y="1473199"/>
            <a:ext cx="11966222" cy="6033912"/>
            <a:chOff x="0" y="0"/>
            <a:chExt cx="5486400" cy="3200400"/>
          </a:xfrm>
        </p:grpSpPr>
        <p:grpSp>
          <p:nvGrpSpPr>
            <p:cNvPr id="5" name="Gruppieren 227">
              <a:extLst>
                <a:ext uri="{FF2B5EF4-FFF2-40B4-BE49-F238E27FC236}">
                  <a16:creationId xmlns:a16="http://schemas.microsoft.com/office/drawing/2014/main" id="{FF80C569-30F2-45D0-BF2E-196EC33C061A}"/>
                </a:ext>
              </a:extLst>
            </p:cNvPr>
            <p:cNvGrpSpPr/>
            <p:nvPr/>
          </p:nvGrpSpPr>
          <p:grpSpPr>
            <a:xfrm>
              <a:off x="0" y="0"/>
              <a:ext cx="5486400" cy="3200400"/>
              <a:chOff x="0" y="0"/>
              <a:chExt cx="5486400" cy="3200400"/>
            </a:xfrm>
          </p:grpSpPr>
          <p:sp>
            <p:nvSpPr>
              <p:cNvPr id="6" name="Rechteck 228">
                <a:extLst>
                  <a:ext uri="{FF2B5EF4-FFF2-40B4-BE49-F238E27FC236}">
                    <a16:creationId xmlns:a16="http://schemas.microsoft.com/office/drawing/2014/main" id="{64805516-AD54-4723-8526-CF76342AED0A}"/>
                  </a:ext>
                </a:extLst>
              </p:cNvPr>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Rechteck: abgerundete Ecken 229">
                <a:extLst>
                  <a:ext uri="{FF2B5EF4-FFF2-40B4-BE49-F238E27FC236}">
                    <a16:creationId xmlns:a16="http://schemas.microsoft.com/office/drawing/2014/main" id="{4C80B0A0-E8E2-4677-B91B-822AA6F5E22B}"/>
                  </a:ext>
                </a:extLst>
              </p:cNvPr>
              <p:cNvSpPr/>
              <p:nvPr/>
            </p:nvSpPr>
            <p:spPr>
              <a:xfrm>
                <a:off x="0" y="0"/>
                <a:ext cx="4389120" cy="704088"/>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8" name="Textfeld 230">
                <a:extLst>
                  <a:ext uri="{FF2B5EF4-FFF2-40B4-BE49-F238E27FC236}">
                    <a16:creationId xmlns:a16="http://schemas.microsoft.com/office/drawing/2014/main" id="{59038717-CD2E-4681-B597-07B8C7ADF0A2}"/>
                  </a:ext>
                </a:extLst>
              </p:cNvPr>
              <p:cNvSpPr txBox="1"/>
              <p:nvPr/>
            </p:nvSpPr>
            <p:spPr>
              <a:xfrm>
                <a:off x="20622" y="20622"/>
                <a:ext cx="4278429" cy="662844"/>
              </a:xfrm>
              <a:prstGeom prst="rect">
                <a:avLst/>
              </a:prstGeom>
              <a:noFill/>
              <a:ln>
                <a:noFill/>
              </a:ln>
            </p:spPr>
            <p:txBody>
              <a:bodyPr spcFirstLastPara="1" wrap="square" lIns="49525" tIns="49525" rIns="49525" bIns="49525" anchor="ctr" anchorCtr="0">
                <a:noAutofit/>
              </a:bodyPr>
              <a:lstStyle/>
              <a:p>
                <a:pP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1.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Zuallererst ist es wichtig, die fünf Grundbedürfnisse zu kennen. Wie heißen sie nochmal</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p>
            </p:txBody>
          </p:sp>
          <p:sp>
            <p:nvSpPr>
              <p:cNvPr id="9" name="Rechteck: abgerundete Ecken 231">
                <a:extLst>
                  <a:ext uri="{FF2B5EF4-FFF2-40B4-BE49-F238E27FC236}">
                    <a16:creationId xmlns:a16="http://schemas.microsoft.com/office/drawing/2014/main" id="{E81B8A63-3D13-446D-99B4-9B24BE9C7989}"/>
                  </a:ext>
                </a:extLst>
              </p:cNvPr>
              <p:cNvSpPr/>
              <p:nvPr/>
            </p:nvSpPr>
            <p:spPr>
              <a:xfrm>
                <a:off x="367588" y="832104"/>
                <a:ext cx="4389120" cy="704088"/>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0" name="Textfeld 232">
                <a:extLst>
                  <a:ext uri="{FF2B5EF4-FFF2-40B4-BE49-F238E27FC236}">
                    <a16:creationId xmlns:a16="http://schemas.microsoft.com/office/drawing/2014/main" id="{19E831D3-1CEA-4877-83BE-F2F1657FE134}"/>
                  </a:ext>
                </a:extLst>
              </p:cNvPr>
              <p:cNvSpPr txBox="1"/>
              <p:nvPr/>
            </p:nvSpPr>
            <p:spPr>
              <a:xfrm>
                <a:off x="388210" y="852311"/>
                <a:ext cx="4265525" cy="698623"/>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2.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Dann ist es gut, sich nach und nach mit ihnen vertraut zu machen. Such dir ein Bedürfnis aus, mit dem du beginnen möchtest und überlege einmal, wo und in welchen Situationen dieses Bedürfnis besonders spürbar ist. Das kannst du dann mit den anderen Bedürfnissen ebenso machen. </a:t>
                </a:r>
                <a:endParaRPr lang="el-GR"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1" name="Rechteck: abgerundete Ecken 233">
                <a:extLst>
                  <a:ext uri="{FF2B5EF4-FFF2-40B4-BE49-F238E27FC236}">
                    <a16:creationId xmlns:a16="http://schemas.microsoft.com/office/drawing/2014/main" id="{71D95B79-DA8C-4F59-833C-B96118244922}"/>
                  </a:ext>
                </a:extLst>
              </p:cNvPr>
              <p:cNvSpPr/>
              <p:nvPr/>
            </p:nvSpPr>
            <p:spPr>
              <a:xfrm>
                <a:off x="729691" y="1664208"/>
                <a:ext cx="4120293" cy="704088"/>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2" name="Textfeld 234">
                <a:extLst>
                  <a:ext uri="{FF2B5EF4-FFF2-40B4-BE49-F238E27FC236}">
                    <a16:creationId xmlns:a16="http://schemas.microsoft.com/office/drawing/2014/main" id="{4D19B59F-1E1D-4591-8C4E-2270165ADACC}"/>
                  </a:ext>
                </a:extLst>
              </p:cNvPr>
              <p:cNvSpPr txBox="1"/>
              <p:nvPr/>
            </p:nvSpPr>
            <p:spPr>
              <a:xfrm>
                <a:off x="750313" y="1699986"/>
                <a:ext cx="3528116"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GB"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3.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Als nächstes kannst du damit beginnen, das Verhalten deiner Mitmenschen zu beobachten: Welches Bedürfnis könnte hinter dem jeweiligen Verhalten stecken? Sieh dir dazu auch die Übungen 3 und 4 auf den Seiten 29 und 30 an</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5" name="Pfeil: nach unten 237">
                <a:extLst>
                  <a:ext uri="{FF2B5EF4-FFF2-40B4-BE49-F238E27FC236}">
                    <a16:creationId xmlns:a16="http://schemas.microsoft.com/office/drawing/2014/main" id="{D55F28CA-0F79-4B2E-8693-1ADC58304E45}"/>
                  </a:ext>
                </a:extLst>
              </p:cNvPr>
              <p:cNvSpPr/>
              <p:nvPr/>
            </p:nvSpPr>
            <p:spPr>
              <a:xfrm>
                <a:off x="3931462" y="400695"/>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7" name="Pfeil: nach unten 239">
                <a:extLst>
                  <a:ext uri="{FF2B5EF4-FFF2-40B4-BE49-F238E27FC236}">
                    <a16:creationId xmlns:a16="http://schemas.microsoft.com/office/drawing/2014/main" id="{D4B89F76-EA10-4E76-B2BF-209BFFF25DAD}"/>
                  </a:ext>
                </a:extLst>
              </p:cNvPr>
              <p:cNvSpPr/>
              <p:nvPr/>
            </p:nvSpPr>
            <p:spPr>
              <a:xfrm>
                <a:off x="4299051" y="1371371"/>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8" name="Textfeld 240">
                <a:extLst>
                  <a:ext uri="{FF2B5EF4-FFF2-40B4-BE49-F238E27FC236}">
                    <a16:creationId xmlns:a16="http://schemas.microsoft.com/office/drawing/2014/main" id="{9550CBBB-BF78-49FB-8D1F-C3E14536A5A8}"/>
                  </a:ext>
                </a:extLst>
              </p:cNvPr>
              <p:cNvSpPr txBox="1"/>
              <p:nvPr/>
            </p:nvSpPr>
            <p:spPr>
              <a:xfrm>
                <a:off x="4402024" y="1371371"/>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9" name="Pfeil: nach unten 241">
                <a:extLst>
                  <a:ext uri="{FF2B5EF4-FFF2-40B4-BE49-F238E27FC236}">
                    <a16:creationId xmlns:a16="http://schemas.microsoft.com/office/drawing/2014/main" id="{E4C10B68-CE2A-4EF3-A199-5436D55D777E}"/>
                  </a:ext>
                </a:extLst>
              </p:cNvPr>
              <p:cNvSpPr/>
              <p:nvPr/>
            </p:nvSpPr>
            <p:spPr>
              <a:xfrm rot="16200000">
                <a:off x="4625264" y="1877134"/>
                <a:ext cx="529438" cy="395608"/>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sp>
        <p:nvSpPr>
          <p:cNvPr id="20" name="TextBox 19">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endParaRPr lang="el-G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3968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39E5D7-E6C4-45E6-AB32-9D66BF8A08F9}"/>
              </a:ext>
            </a:extLst>
          </p:cNvPr>
          <p:cNvSpPr>
            <a:spLocks noGrp="1"/>
          </p:cNvSpPr>
          <p:nvPr>
            <p:ph type="title"/>
          </p:nvPr>
        </p:nvSpPr>
        <p:spPr/>
        <p:txBody>
          <a:bodyPr/>
          <a:lstStyle/>
          <a:p>
            <a:r>
              <a:rPr lang="en-US" dirty="0" err="1"/>
              <a:t>Übung</a:t>
            </a:r>
            <a:r>
              <a:rPr lang="en-US" dirty="0"/>
              <a:t> </a:t>
            </a:r>
            <a:r>
              <a:rPr lang="en-US" dirty="0" err="1"/>
              <a:t>zu</a:t>
            </a:r>
            <a:r>
              <a:rPr lang="en-US" dirty="0"/>
              <a:t> den </a:t>
            </a:r>
            <a:r>
              <a:rPr lang="en-US" dirty="0" err="1"/>
              <a:t>Grundbedürfnissen</a:t>
            </a:r>
            <a:r>
              <a:rPr lang="en-US" dirty="0"/>
              <a:t> (Teil 2)</a:t>
            </a:r>
            <a:endParaRPr lang="el-GR" dirty="0"/>
          </a:p>
        </p:txBody>
      </p:sp>
      <p:sp>
        <p:nvSpPr>
          <p:cNvPr id="3" name="Θέση περιεχομένου 2">
            <a:extLst>
              <a:ext uri="{FF2B5EF4-FFF2-40B4-BE49-F238E27FC236}">
                <a16:creationId xmlns:a16="http://schemas.microsoft.com/office/drawing/2014/main" id="{E00CADB5-2A26-4B79-A1F1-6BD9CCC9FE6D}"/>
              </a:ext>
            </a:extLst>
          </p:cNvPr>
          <p:cNvSpPr>
            <a:spLocks noGrp="1"/>
          </p:cNvSpPr>
          <p:nvPr>
            <p:ph idx="1"/>
          </p:nvPr>
        </p:nvSpPr>
        <p:spPr/>
        <p:txBody>
          <a:bodyPr/>
          <a:lstStyle/>
          <a:p>
            <a:endParaRPr lang="el-GR" dirty="0"/>
          </a:p>
        </p:txBody>
      </p:sp>
      <p:grpSp>
        <p:nvGrpSpPr>
          <p:cNvPr id="4" name="Gruppieren 226">
            <a:extLst>
              <a:ext uri="{FF2B5EF4-FFF2-40B4-BE49-F238E27FC236}">
                <a16:creationId xmlns:a16="http://schemas.microsoft.com/office/drawing/2014/main" id="{00DED08F-87E4-4F65-BEBB-85E883A10676}"/>
              </a:ext>
            </a:extLst>
          </p:cNvPr>
          <p:cNvGrpSpPr/>
          <p:nvPr/>
        </p:nvGrpSpPr>
        <p:grpSpPr>
          <a:xfrm>
            <a:off x="411997" y="1455301"/>
            <a:ext cx="11966222" cy="6100587"/>
            <a:chOff x="0" y="-35364"/>
            <a:chExt cx="5486400" cy="3235764"/>
          </a:xfrm>
        </p:grpSpPr>
        <p:grpSp>
          <p:nvGrpSpPr>
            <p:cNvPr id="5" name="Gruppieren 227">
              <a:extLst>
                <a:ext uri="{FF2B5EF4-FFF2-40B4-BE49-F238E27FC236}">
                  <a16:creationId xmlns:a16="http://schemas.microsoft.com/office/drawing/2014/main" id="{FF80C569-30F2-45D0-BF2E-196EC33C061A}"/>
                </a:ext>
              </a:extLst>
            </p:cNvPr>
            <p:cNvGrpSpPr/>
            <p:nvPr/>
          </p:nvGrpSpPr>
          <p:grpSpPr>
            <a:xfrm>
              <a:off x="0" y="-35364"/>
              <a:ext cx="5486400" cy="3235764"/>
              <a:chOff x="0" y="-35364"/>
              <a:chExt cx="5486400" cy="3235764"/>
            </a:xfrm>
          </p:grpSpPr>
          <p:sp>
            <p:nvSpPr>
              <p:cNvPr id="6" name="Rechteck 228">
                <a:extLst>
                  <a:ext uri="{FF2B5EF4-FFF2-40B4-BE49-F238E27FC236}">
                    <a16:creationId xmlns:a16="http://schemas.microsoft.com/office/drawing/2014/main" id="{64805516-AD54-4723-8526-CF76342AED0A}"/>
                  </a:ext>
                </a:extLst>
              </p:cNvPr>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7" name="Rechteck: abgerundete Ecken 229">
                <a:extLst>
                  <a:ext uri="{FF2B5EF4-FFF2-40B4-BE49-F238E27FC236}">
                    <a16:creationId xmlns:a16="http://schemas.microsoft.com/office/drawing/2014/main" id="{4C80B0A0-E8E2-4677-B91B-822AA6F5E22B}"/>
                  </a:ext>
                </a:extLst>
              </p:cNvPr>
              <p:cNvSpPr/>
              <p:nvPr/>
            </p:nvSpPr>
            <p:spPr>
              <a:xfrm>
                <a:off x="0" y="-35364"/>
                <a:ext cx="4700392" cy="51747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8" name="Textfeld 230">
                <a:extLst>
                  <a:ext uri="{FF2B5EF4-FFF2-40B4-BE49-F238E27FC236}">
                    <a16:creationId xmlns:a16="http://schemas.microsoft.com/office/drawing/2014/main" id="{59038717-CD2E-4681-B597-07B8C7ADF0A2}"/>
                  </a:ext>
                </a:extLst>
              </p:cNvPr>
              <p:cNvSpPr txBox="1"/>
              <p:nvPr/>
            </p:nvSpPr>
            <p:spPr>
              <a:xfrm>
                <a:off x="20622" y="-14741"/>
                <a:ext cx="4278429" cy="528106"/>
              </a:xfrm>
              <a:prstGeom prst="rect">
                <a:avLst/>
              </a:prstGeom>
              <a:noFill/>
              <a:ln>
                <a:noFill/>
              </a:ln>
            </p:spPr>
            <p:txBody>
              <a:bodyPr spcFirstLastPara="1" wrap="square" lIns="49525" tIns="49525" rIns="49525" bIns="49525" anchor="ctr" anchorCtr="0">
                <a:noAutofit/>
              </a:bodyPr>
              <a:lstStyle/>
              <a:p>
                <a:pP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4.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Wenn Du bereits einigermaßen mit dem Erkennen der fünf Grundbedürfnisse vertraut bist, kannst du damit beginnen, dich selbst zu beobachten: Welches Bedürfnis ist bei dir gerade vollkommen erfüllt</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9" name="Rechteck: abgerundete Ecken 231">
                <a:extLst>
                  <a:ext uri="{FF2B5EF4-FFF2-40B4-BE49-F238E27FC236}">
                    <a16:creationId xmlns:a16="http://schemas.microsoft.com/office/drawing/2014/main" id="{E81B8A63-3D13-446D-99B4-9B24BE9C7989}"/>
                  </a:ext>
                </a:extLst>
              </p:cNvPr>
              <p:cNvSpPr/>
              <p:nvPr/>
            </p:nvSpPr>
            <p:spPr>
              <a:xfrm>
                <a:off x="142611" y="573989"/>
                <a:ext cx="5070563" cy="1480815"/>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0" name="Textfeld 232">
                <a:extLst>
                  <a:ext uri="{FF2B5EF4-FFF2-40B4-BE49-F238E27FC236}">
                    <a16:creationId xmlns:a16="http://schemas.microsoft.com/office/drawing/2014/main" id="{19E831D3-1CEA-4877-83BE-F2F1657FE134}"/>
                  </a:ext>
                </a:extLst>
              </p:cNvPr>
              <p:cNvSpPr txBox="1"/>
              <p:nvPr/>
            </p:nvSpPr>
            <p:spPr>
              <a:xfrm>
                <a:off x="142612" y="614820"/>
                <a:ext cx="5070562" cy="1452553"/>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5.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Bei jedem Menschen gibt es immer wieder auch Situationen, in denen das eine oder andere Grundbedürfnis sich meldet, weil es nicht erfüllt ist. Dies bei dir selbst zu erkennen ist der nächste Schritt. Das kannst Du in Situationen üben, wenn du ein starkes unangenehmes Gefühl bei dir wahrnimmst. Wichtig ist, dieses unangenehme Gefühl nicht zu verdrängen, sondern ernst zu nehmen, mal durchzuatmen und dich zu fragen, mit welchem unerfüllten Bedürfnis es zu tun haben könnte. Wenn du jetzt jemand anderem die Schuld dafür gibst, ist das auch eine Möglichkeit, es bringt dich aber beim Erforschen von Deinen Gefühlen und Bedürfnissen nicht weiter. Wenn Du das unerfüllte Bedürfnis finden möchtest, gehe einfach nur in ein Mitgefühl mit dir selbst. So, wie du mit einem geliebten Menschen oder einem Haustier mitfühlen würdest</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1" name="Rechteck: abgerundete Ecken 233">
                <a:extLst>
                  <a:ext uri="{FF2B5EF4-FFF2-40B4-BE49-F238E27FC236}">
                    <a16:creationId xmlns:a16="http://schemas.microsoft.com/office/drawing/2014/main" id="{71D95B79-DA8C-4F59-833C-B96118244922}"/>
                  </a:ext>
                </a:extLst>
              </p:cNvPr>
              <p:cNvSpPr/>
              <p:nvPr/>
            </p:nvSpPr>
            <p:spPr>
              <a:xfrm>
                <a:off x="378829" y="2157204"/>
                <a:ext cx="4377878" cy="538337"/>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2" name="Textfeld 234">
                <a:extLst>
                  <a:ext uri="{FF2B5EF4-FFF2-40B4-BE49-F238E27FC236}">
                    <a16:creationId xmlns:a16="http://schemas.microsoft.com/office/drawing/2014/main" id="{4D19B59F-1E1D-4591-8C4E-2270165ADACC}"/>
                  </a:ext>
                </a:extLst>
              </p:cNvPr>
              <p:cNvSpPr txBox="1"/>
              <p:nvPr/>
            </p:nvSpPr>
            <p:spPr>
              <a:xfrm>
                <a:off x="378827" y="2172359"/>
                <a:ext cx="4105097" cy="544329"/>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en-GB"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6. </a:t>
                </a:r>
                <a:r>
                  <a:rPr lang="de-DE"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Wenn du das entsprechende Bedürfnis (manchmal sind es auch mehrere) erkannt hast, überlege dir, wir du es auf die für dich bestmögliche Weise erfüllen kannst. Dazu kannst du im Kapitel zu den Strategien mehr erfahren</a:t>
                </a:r>
                <a:r>
                  <a:rPr lang="en-US" sz="2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t>
                </a:r>
              </a:p>
            </p:txBody>
          </p:sp>
          <p:sp>
            <p:nvSpPr>
              <p:cNvPr id="15" name="Pfeil: nach unten 237">
                <a:extLst>
                  <a:ext uri="{FF2B5EF4-FFF2-40B4-BE49-F238E27FC236}">
                    <a16:creationId xmlns:a16="http://schemas.microsoft.com/office/drawing/2014/main" id="{D55F28CA-0F79-4B2E-8693-1ADC58304E45}"/>
                  </a:ext>
                </a:extLst>
              </p:cNvPr>
              <p:cNvSpPr/>
              <p:nvPr/>
            </p:nvSpPr>
            <p:spPr>
              <a:xfrm>
                <a:off x="4180743" y="275028"/>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7" name="Pfeil: nach unten 239">
                <a:extLst>
                  <a:ext uri="{FF2B5EF4-FFF2-40B4-BE49-F238E27FC236}">
                    <a16:creationId xmlns:a16="http://schemas.microsoft.com/office/drawing/2014/main" id="{D4B89F76-EA10-4E76-B2BF-209BFFF25DAD}"/>
                  </a:ext>
                </a:extLst>
              </p:cNvPr>
              <p:cNvSpPr/>
              <p:nvPr/>
            </p:nvSpPr>
            <p:spPr>
              <a:xfrm>
                <a:off x="4299051" y="1830848"/>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8" name="Textfeld 240">
                <a:extLst>
                  <a:ext uri="{FF2B5EF4-FFF2-40B4-BE49-F238E27FC236}">
                    <a16:creationId xmlns:a16="http://schemas.microsoft.com/office/drawing/2014/main" id="{9550CBBB-BF78-49FB-8D1F-C3E14536A5A8}"/>
                  </a:ext>
                </a:extLst>
              </p:cNvPr>
              <p:cNvSpPr txBox="1"/>
              <p:nvPr/>
            </p:nvSpPr>
            <p:spPr>
              <a:xfrm>
                <a:off x="4402024" y="1371371"/>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en-GB">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endParaRPr lang="el-GR">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sp>
        <p:nvSpPr>
          <p:cNvPr id="19" name="TextBox 18">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endParaRPr lang="el-GR"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113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09" descr="Aquarell, Pinselstrich, Farbe, Abstrakt, Textur, Bürste">
            <a:extLst>
              <a:ext uri="{FF2B5EF4-FFF2-40B4-BE49-F238E27FC236}">
                <a16:creationId xmlns:a16="http://schemas.microsoft.com/office/drawing/2014/main" id="{FDA907C6-7B2D-4619-97EF-3E6C72FCD1AE}"/>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815"/>
          <a:stretch/>
        </p:blipFill>
        <p:spPr bwMode="auto">
          <a:xfrm>
            <a:off x="5426980" y="2429533"/>
            <a:ext cx="6765020" cy="147387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D47195E5-755C-48EB-8CB7-49AF459485CF}"/>
              </a:ext>
            </a:extLst>
          </p:cNvPr>
          <p:cNvSpPr>
            <a:spLocks noGrp="1"/>
          </p:cNvSpPr>
          <p:nvPr>
            <p:ph type="title"/>
          </p:nvPr>
        </p:nvSpPr>
        <p:spPr/>
        <p:txBody>
          <a:bodyPr/>
          <a:lstStyle/>
          <a:p>
            <a:r>
              <a:rPr lang="de-DE" dirty="0"/>
              <a:t>Deine Gefühle als Kompass</a:t>
            </a:r>
          </a:p>
        </p:txBody>
      </p:sp>
      <p:sp>
        <p:nvSpPr>
          <p:cNvPr id="3" name="Θέση περιεχομένου 2">
            <a:extLst>
              <a:ext uri="{FF2B5EF4-FFF2-40B4-BE49-F238E27FC236}">
                <a16:creationId xmlns:a16="http://schemas.microsoft.com/office/drawing/2014/main" id="{03E52E29-7EB6-444D-92FE-3C56B8B7778E}"/>
              </a:ext>
            </a:extLst>
          </p:cNvPr>
          <p:cNvSpPr>
            <a:spLocks noGrp="1"/>
          </p:cNvSpPr>
          <p:nvPr>
            <p:ph idx="1"/>
          </p:nvPr>
        </p:nvSpPr>
        <p:spPr>
          <a:xfrm>
            <a:off x="838200" y="1825625"/>
            <a:ext cx="5400675" cy="4351338"/>
          </a:xfrm>
        </p:spPr>
        <p:txBody>
          <a:bodyPr>
            <a:norm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Du hast im letzten Kapitel gesehen, dass du </a:t>
            </a:r>
            <a:r>
              <a:rPr lang="de-DE" sz="2400" b="1" dirty="0">
                <a:latin typeface="Calibri" panose="020F0502020204030204" pitchFamily="34" charset="0"/>
                <a:ea typeface="Calibri" panose="020F0502020204030204" pitchFamily="34" charset="0"/>
              </a:rPr>
              <a:t>an</a:t>
            </a:r>
            <a:r>
              <a:rPr lang="de-DE" sz="2400" dirty="0">
                <a:latin typeface="Calibri" panose="020F0502020204030204" pitchFamily="34" charset="0"/>
                <a:ea typeface="Calibri" panose="020F0502020204030204" pitchFamily="34" charset="0"/>
              </a:rPr>
              <a:t> </a:t>
            </a:r>
            <a:r>
              <a:rPr lang="de-DE" sz="2400" b="1" dirty="0">
                <a:latin typeface="Calibri" panose="020F0502020204030204" pitchFamily="34" charset="0"/>
                <a:ea typeface="Calibri" panose="020F0502020204030204" pitchFamily="34" charset="0"/>
              </a:rPr>
              <a:t>einem aufkommenden unguten Gefühl </a:t>
            </a:r>
            <a:r>
              <a:rPr lang="de-DE" sz="2400" dirty="0">
                <a:latin typeface="Calibri" panose="020F0502020204030204" pitchFamily="34" charset="0"/>
                <a:ea typeface="Calibri" panose="020F0502020204030204" pitchFamily="34" charset="0"/>
              </a:rPr>
              <a:t>erkennen kannst, </a:t>
            </a:r>
            <a:r>
              <a:rPr lang="de-DE" sz="2400" b="1" dirty="0">
                <a:latin typeface="Calibri" panose="020F0502020204030204" pitchFamily="34" charset="0"/>
                <a:ea typeface="Calibri" panose="020F0502020204030204" pitchFamily="34" charset="0"/>
              </a:rPr>
              <a:t>dass eines oder mehrere deiner Grundbedürfnisse gerade nicht erfüllt sind</a:t>
            </a:r>
            <a:r>
              <a:rPr lang="de-DE" sz="2400" dirty="0">
                <a:latin typeface="Calibri" panose="020F0502020204030204" pitchFamily="34" charset="0"/>
                <a:ea typeface="Calibri" panose="020F0502020204030204" pitchFamily="34" charset="0"/>
              </a:rPr>
              <a:t>. </a:t>
            </a:r>
          </a:p>
          <a:p>
            <a:pPr>
              <a:lnSpc>
                <a:spcPct val="107000"/>
              </a:lnSpc>
              <a:spcAft>
                <a:spcPts val="800"/>
              </a:spcAft>
            </a:pPr>
            <a:r>
              <a:rPr lang="de-DE" sz="2400" dirty="0">
                <a:latin typeface="Calibri" panose="020F0502020204030204" pitchFamily="34" charset="0"/>
                <a:ea typeface="Calibri" panose="020F0502020204030204" pitchFamily="34" charset="0"/>
              </a:rPr>
              <a:t>Hier findest du eine Übersicht über die Grundbedürfnisse und welche </a:t>
            </a:r>
            <a:r>
              <a:rPr lang="de-DE" sz="2400" b="1" dirty="0">
                <a:latin typeface="Calibri" panose="020F0502020204030204" pitchFamily="34" charset="0"/>
                <a:ea typeface="Calibri" panose="020F0502020204030204" pitchFamily="34" charset="0"/>
              </a:rPr>
              <a:t>Gefühle es bei dir auslösen kann, wenn eines davon nicht erfüllt ist</a:t>
            </a:r>
            <a:r>
              <a:rPr lang="de-DE" sz="2400" dirty="0">
                <a:latin typeface="Calibri" panose="020F0502020204030204" pitchFamily="34" charset="0"/>
                <a:ea typeface="Calibri" panose="020F0502020204030204" pitchFamily="34" charset="0"/>
              </a:rPr>
              <a:t>.</a:t>
            </a:r>
            <a:endParaRPr lang="de-DE" sz="2400" dirty="0">
              <a:effectLst/>
              <a:latin typeface="Calibri" panose="020F0502020204030204" pitchFamily="34" charset="0"/>
              <a:ea typeface="Calibri" panose="020F0502020204030204" pitchFamily="34" charset="0"/>
            </a:endParaRPr>
          </a:p>
          <a:p>
            <a:endParaRPr lang="de-DE" sz="2400" dirty="0"/>
          </a:p>
        </p:txBody>
      </p:sp>
      <p:sp>
        <p:nvSpPr>
          <p:cNvPr id="8" name="Ορθογώνιο 7">
            <a:extLst>
              <a:ext uri="{FF2B5EF4-FFF2-40B4-BE49-F238E27FC236}">
                <a16:creationId xmlns:a16="http://schemas.microsoft.com/office/drawing/2014/main" id="{10245FB9-8320-48CC-92C7-54B7716F7A63}"/>
              </a:ext>
            </a:extLst>
          </p:cNvPr>
          <p:cNvSpPr/>
          <p:nvPr/>
        </p:nvSpPr>
        <p:spPr>
          <a:xfrm>
            <a:off x="6124575" y="2782669"/>
            <a:ext cx="5534026" cy="584775"/>
          </a:xfrm>
          <a:prstGeom prst="rect">
            <a:avLst/>
          </a:prstGeom>
          <a:noFill/>
        </p:spPr>
        <p:txBody>
          <a:bodyPr wrap="square" lIns="91440" tIns="45720" rIns="91440" bIns="45720">
            <a:spAutoFit/>
          </a:bodyPr>
          <a:lstStyle/>
          <a:p>
            <a:r>
              <a:rPr lang="de-DE" sz="3200" b="1" dirty="0">
                <a:ln w="12700" cmpd="sng">
                  <a:solidFill>
                    <a:srgbClr val="0170B3"/>
                  </a:solidFill>
                  <a:prstDash val="solid"/>
                </a:ln>
                <a:solidFill>
                  <a:schemeClr val="bg1"/>
                </a:solidFill>
              </a:rPr>
              <a:t>Grundbedürfnis                Gefühl</a:t>
            </a:r>
            <a:endParaRPr lang="de-DE" sz="3200" b="1" cap="none" spc="0" dirty="0">
              <a:ln w="12700" cmpd="sng">
                <a:solidFill>
                  <a:srgbClr val="0170B3"/>
                </a:solidFill>
                <a:prstDash val="solid"/>
              </a:ln>
              <a:solidFill>
                <a:schemeClr val="bg1"/>
              </a:solidFill>
              <a:effectLst/>
            </a:endParaRPr>
          </a:p>
        </p:txBody>
      </p:sp>
      <p:pic>
        <p:nvPicPr>
          <p:cNvPr id="9" name="Grafik 4159" descr="Transparent Watercolor Arrow Png, Png Download - kindpng">
            <a:extLst>
              <a:ext uri="{FF2B5EF4-FFF2-40B4-BE49-F238E27FC236}">
                <a16:creationId xmlns:a16="http://schemas.microsoft.com/office/drawing/2014/main" id="{250F5202-FBF2-4948-ACE2-37D3D53F3934}"/>
              </a:ext>
            </a:extLst>
          </p:cNvPr>
          <p:cNvPicPr>
            <a:picLocks noChangeAspect="1"/>
          </p:cNvPicPr>
          <p:nvPr/>
        </p:nvPicPr>
        <p:blipFill>
          <a:blip r:embed="rId4"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9515" y="2599739"/>
            <a:ext cx="1391285" cy="1012190"/>
          </a:xfrm>
          <a:prstGeom prst="rect">
            <a:avLst/>
          </a:prstGeom>
          <a:noFill/>
          <a:ln>
            <a:noFill/>
          </a:ln>
        </p:spPr>
      </p:pic>
      <p:sp>
        <p:nvSpPr>
          <p:cNvPr id="10" name="TextBox 9">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spTree>
    <p:extLst>
      <p:ext uri="{BB962C8B-B14F-4D97-AF65-F5344CB8AC3E}">
        <p14:creationId xmlns:p14="http://schemas.microsoft.com/office/powerpoint/2010/main" val="513866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Ομάδα 28"/>
          <p:cNvGrpSpPr/>
          <p:nvPr/>
        </p:nvGrpSpPr>
        <p:grpSpPr>
          <a:xfrm>
            <a:off x="4078598" y="4525807"/>
            <a:ext cx="1390650" cy="1016000"/>
            <a:chOff x="0" y="0"/>
            <a:chExt cx="1390650" cy="1016000"/>
          </a:xfrm>
        </p:grpSpPr>
        <p:pic>
          <p:nvPicPr>
            <p:cNvPr id="30" name="Grafik 598"/>
            <p:cNvPicPr/>
            <p:nvPr/>
          </p:nvPicPr>
          <p:blipFill>
            <a:blip r:embed="rId3">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2" name="Grafik 4142">
            <a:extLst>
              <a:ext uri="{FF2B5EF4-FFF2-40B4-BE49-F238E27FC236}">
                <a16:creationId xmlns:a16="http://schemas.microsoft.com/office/drawing/2014/main" id="{45DA4B43-63F0-4796-A801-32971D2CA8B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5209158" y="2933396"/>
            <a:ext cx="4080569" cy="1584325"/>
          </a:xfrm>
          <a:prstGeom prst="rect">
            <a:avLst/>
          </a:prstGeom>
          <a:noFill/>
          <a:ln>
            <a:noFill/>
          </a:ln>
          <a:extLst>
            <a:ext uri="{53640926-AAD7-44D8-BBD7-CCE9431645EC}">
              <a14:shadowObscured xmlns:a14="http://schemas.microsoft.com/office/drawing/2010/main"/>
            </a:ext>
          </a:extLst>
        </p:spPr>
      </p:pic>
      <p:pic>
        <p:nvPicPr>
          <p:cNvPr id="17" name="Grafik 4144">
            <a:extLst>
              <a:ext uri="{FF2B5EF4-FFF2-40B4-BE49-F238E27FC236}">
                <a16:creationId xmlns:a16="http://schemas.microsoft.com/office/drawing/2014/main" id="{A57F2893-AE5D-440C-8B83-B17D505FCD35}"/>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5538436" y="4557191"/>
            <a:ext cx="6520214" cy="1452245"/>
          </a:xfrm>
          <a:prstGeom prst="rect">
            <a:avLst/>
          </a:prstGeom>
          <a:noFill/>
          <a:ln>
            <a:noFill/>
          </a:ln>
          <a:extLst>
            <a:ext uri="{53640926-AAD7-44D8-BBD7-CCE9431645EC}">
              <a14:shadowObscured xmlns:a14="http://schemas.microsoft.com/office/drawing/2010/main"/>
            </a:ext>
          </a:extLst>
        </p:spPr>
      </p:pic>
      <p:pic>
        <p:nvPicPr>
          <p:cNvPr id="19"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6A5E90A3-5399-444B-ABEC-5439FE09D8F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838201" y="3822290"/>
            <a:ext cx="2907890"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Überleben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6003763" y="2997052"/>
            <a:ext cx="2111452"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Sicherheit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Ruhe</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Gelassenheit</a:t>
            </a:r>
          </a:p>
        </p:txBody>
      </p:sp>
      <p:sp>
        <p:nvSpPr>
          <p:cNvPr id="12" name="TextBox 11">
            <a:extLst>
              <a:ext uri="{FF2B5EF4-FFF2-40B4-BE49-F238E27FC236}">
                <a16:creationId xmlns:a16="http://schemas.microsoft.com/office/drawing/2014/main" id="{725E5BD2-DE23-4435-A762-D895F75BCD2D}"/>
              </a:ext>
            </a:extLst>
          </p:cNvPr>
          <p:cNvSpPr txBox="1"/>
          <p:nvPr/>
        </p:nvSpPr>
        <p:spPr>
          <a:xfrm>
            <a:off x="6003763" y="4577521"/>
            <a:ext cx="4902362"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Bedrohung  </a:t>
            </a:r>
            <a:r>
              <a:rPr lang="de-DE" sz="2400" dirty="0">
                <a:solidFill>
                  <a:schemeClr val="bg1">
                    <a:lumMod val="65000"/>
                  </a:schemeClr>
                </a:solidFill>
                <a:latin typeface="Calibri" panose="020F0502020204030204" pitchFamily="34" charset="0"/>
                <a:ea typeface="Calibri" panose="020F0502020204030204" pitchFamily="34" charset="0"/>
              </a:rPr>
              <a:t>|</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Sorgen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Angst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Panik  </a:t>
            </a:r>
            <a:r>
              <a:rPr lang="de-DE" sz="2400" dirty="0">
                <a:solidFill>
                  <a:schemeClr val="bg1">
                    <a:lumMod val="65000"/>
                  </a:schemeClr>
                </a:solidFill>
                <a:latin typeface="Calibri" panose="020F0502020204030204" pitchFamily="34" charset="0"/>
                <a:ea typeface="Calibri" panose="020F0502020204030204" pitchFamily="34" charset="0"/>
              </a:rPr>
              <a:t>|</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Unruhe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Hunger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Durst </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Frieren </a:t>
            </a:r>
            <a:r>
              <a:rPr lang="de-DE" sz="2400"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Schwitzen  </a:t>
            </a:r>
            <a:r>
              <a:rPr lang="de-DE" sz="2400" dirty="0">
                <a:solidFill>
                  <a:schemeClr val="bg1">
                    <a:lumMod val="65000"/>
                  </a:schemeClr>
                </a:solidFill>
                <a:latin typeface="Calibri" panose="020F0502020204030204" pitchFamily="34" charset="0"/>
                <a:ea typeface="Calibri" panose="020F0502020204030204" pitchFamily="34" charset="0"/>
              </a:rPr>
              <a:t>|</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Atemlosigkeit</a:t>
            </a:r>
          </a:p>
        </p:txBody>
      </p:sp>
      <p:sp>
        <p:nvSpPr>
          <p:cNvPr id="16" name="Ορθογώνιο 15">
            <a:extLst>
              <a:ext uri="{FF2B5EF4-FFF2-40B4-BE49-F238E27FC236}">
                <a16:creationId xmlns:a16="http://schemas.microsoft.com/office/drawing/2014/main" id="{61805A01-AABA-4481-A55C-84222C199E18}"/>
              </a:ext>
            </a:extLst>
          </p:cNvPr>
          <p:cNvSpPr/>
          <p:nvPr/>
        </p:nvSpPr>
        <p:spPr>
          <a:xfrm>
            <a:off x="1362075" y="1708102"/>
            <a:ext cx="79276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sp>
        <p:nvSpPr>
          <p:cNvPr id="10" name="Διάγραμμα ροής: Γραμμή σύνδεσης 9">
            <a:extLst>
              <a:ext uri="{FF2B5EF4-FFF2-40B4-BE49-F238E27FC236}">
                <a16:creationId xmlns:a16="http://schemas.microsoft.com/office/drawing/2014/main" id="{6456DAD8-F049-4AC4-9731-D4A41BC9F918}"/>
              </a:ext>
            </a:extLst>
          </p:cNvPr>
          <p:cNvSpPr/>
          <p:nvPr/>
        </p:nvSpPr>
        <p:spPr>
          <a:xfrm>
            <a:off x="838199" y="3402344"/>
            <a:ext cx="2907891"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Überleben </a:t>
            </a:r>
          </a:p>
        </p:txBody>
      </p:sp>
      <p:pic>
        <p:nvPicPr>
          <p:cNvPr id="1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sp>
        <p:nvSpPr>
          <p:cNvPr id="18" name="TextBox 17">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grpSp>
        <p:nvGrpSpPr>
          <p:cNvPr id="26" name="Ομάδα 25"/>
          <p:cNvGrpSpPr/>
          <p:nvPr/>
        </p:nvGrpSpPr>
        <p:grpSpPr>
          <a:xfrm>
            <a:off x="3990790" y="3156594"/>
            <a:ext cx="1390650" cy="1016000"/>
            <a:chOff x="0" y="0"/>
            <a:chExt cx="1390650" cy="1016000"/>
          </a:xfrm>
        </p:grpSpPr>
        <p:pic>
          <p:nvPicPr>
            <p:cNvPr id="27" name="Grafik 597"/>
            <p:cNvPicPr/>
            <p:nvPr/>
          </p:nvPicPr>
          <p:blipFill>
            <a:blip r:embed="rId7">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2892158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Ομάδα 25"/>
          <p:cNvGrpSpPr/>
          <p:nvPr/>
        </p:nvGrpSpPr>
        <p:grpSpPr>
          <a:xfrm>
            <a:off x="3990790" y="3232794"/>
            <a:ext cx="1390650" cy="1016000"/>
            <a:chOff x="0" y="0"/>
            <a:chExt cx="1390650" cy="1016000"/>
          </a:xfrm>
        </p:grpSpPr>
        <p:pic>
          <p:nvPicPr>
            <p:cNvPr id="27" name="Grafik 597"/>
            <p:cNvPicPr/>
            <p:nvPr/>
          </p:nvPicPr>
          <p:blipFill>
            <a:blip r:embed="rId3">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0" name="Grafik 4142">
            <a:extLst>
              <a:ext uri="{FF2B5EF4-FFF2-40B4-BE49-F238E27FC236}">
                <a16:creationId xmlns:a16="http://schemas.microsoft.com/office/drawing/2014/main" id="{A9A8DA7D-7471-4AB9-AEEB-D9DCC43B9DD4}"/>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5493499" y="2748048"/>
            <a:ext cx="5561919" cy="1584325"/>
          </a:xfrm>
          <a:prstGeom prst="rect">
            <a:avLst/>
          </a:prstGeom>
          <a:noFill/>
          <a:ln>
            <a:noFill/>
          </a:ln>
          <a:extLst>
            <a:ext uri="{53640926-AAD7-44D8-BBD7-CCE9431645EC}">
              <a14:shadowObscured xmlns:a14="http://schemas.microsoft.com/office/drawing/2010/main"/>
            </a:ext>
          </a:extLst>
        </p:spPr>
      </p:pic>
      <p:pic>
        <p:nvPicPr>
          <p:cNvPr id="21" name="Grafik 4144">
            <a:extLst>
              <a:ext uri="{FF2B5EF4-FFF2-40B4-BE49-F238E27FC236}">
                <a16:creationId xmlns:a16="http://schemas.microsoft.com/office/drawing/2014/main" id="{E278E619-1760-4326-9091-BD566DA94604}"/>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5209158" y="4553218"/>
            <a:ext cx="6152825" cy="1685658"/>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E98F3E9C-5665-46A0-AB36-D28D070356E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734482" y="3811734"/>
            <a:ext cx="3116825"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Freiheit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5901215" y="2799604"/>
            <a:ext cx="4447928"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Mut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Selbstständigkeit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Selbstverantwortung</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Kreativität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Freiheitsgefühl</a:t>
            </a:r>
          </a:p>
        </p:txBody>
      </p:sp>
      <p:sp>
        <p:nvSpPr>
          <p:cNvPr id="12" name="TextBox 11">
            <a:extLst>
              <a:ext uri="{FF2B5EF4-FFF2-40B4-BE49-F238E27FC236}">
                <a16:creationId xmlns:a16="http://schemas.microsoft.com/office/drawing/2014/main" id="{725E5BD2-DE23-4435-A762-D895F75BCD2D}"/>
              </a:ext>
            </a:extLst>
          </p:cNvPr>
          <p:cNvSpPr txBox="1"/>
          <p:nvPr/>
        </p:nvSpPr>
        <p:spPr>
          <a:xfrm>
            <a:off x="5760093" y="4662167"/>
            <a:ext cx="4677489"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des eingeengt-Seins</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Protest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Wut </a:t>
            </a:r>
            <a:r>
              <a:rPr lang="de-DE" sz="2400" i="1" dirty="0">
                <a:solidFill>
                  <a:srgbClr val="E12A3C"/>
                </a:solidFill>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a:t>
            </a:r>
            <a:r>
              <a:rPr lang="de-DE" sz="2400" i="1" dirty="0">
                <a:solidFill>
                  <a:srgbClr val="E12A3C"/>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Aggressivität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Resignation (enttäuscht aufgeben)</a:t>
            </a:r>
          </a:p>
        </p:txBody>
      </p:sp>
      <p:sp>
        <p:nvSpPr>
          <p:cNvPr id="10" name="Διάγραμμα ροής: Γραμμή σύνδεσης 9">
            <a:extLst>
              <a:ext uri="{FF2B5EF4-FFF2-40B4-BE49-F238E27FC236}">
                <a16:creationId xmlns:a16="http://schemas.microsoft.com/office/drawing/2014/main" id="{04E7B4FD-DD7E-48BC-97AC-F65F37603C58}"/>
              </a:ext>
            </a:extLst>
          </p:cNvPr>
          <p:cNvSpPr/>
          <p:nvPr/>
        </p:nvSpPr>
        <p:spPr>
          <a:xfrm>
            <a:off x="1136582" y="3358497"/>
            <a:ext cx="2438992" cy="20364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Freiheit</a:t>
            </a:r>
          </a:p>
        </p:txBody>
      </p:sp>
      <p:sp>
        <p:nvSpPr>
          <p:cNvPr id="22" name="TextBox 21">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pic>
        <p:nvPicPr>
          <p:cNvPr id="23"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sp>
        <p:nvSpPr>
          <p:cNvPr id="24" name="Ορθογώνιο 23">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grpSp>
        <p:nvGrpSpPr>
          <p:cNvPr id="29" name="Ομάδα 28"/>
          <p:cNvGrpSpPr/>
          <p:nvPr/>
        </p:nvGrpSpPr>
        <p:grpSpPr>
          <a:xfrm>
            <a:off x="4088123" y="4468657"/>
            <a:ext cx="1390650" cy="1016000"/>
            <a:chOff x="0" y="0"/>
            <a:chExt cx="1390650" cy="1016000"/>
          </a:xfrm>
        </p:grpSpPr>
        <p:pic>
          <p:nvPicPr>
            <p:cNvPr id="30" name="Grafik 598"/>
            <p:cNvPicPr/>
            <p:nvPr/>
          </p:nvPicPr>
          <p:blipFill>
            <a:blip r:embed="rId7">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3228906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4142">
            <a:extLst>
              <a:ext uri="{FF2B5EF4-FFF2-40B4-BE49-F238E27FC236}">
                <a16:creationId xmlns:a16="http://schemas.microsoft.com/office/drawing/2014/main" id="{A967B001-A94A-4C80-AE2A-1284204ACE21}"/>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1008" r="1480"/>
          <a:stretch/>
        </p:blipFill>
        <p:spPr bwMode="auto">
          <a:xfrm>
            <a:off x="4022509" y="2482850"/>
            <a:ext cx="8169492" cy="2810504"/>
          </a:xfrm>
          <a:prstGeom prst="rect">
            <a:avLst/>
          </a:prstGeom>
          <a:noFill/>
          <a:ln>
            <a:noFill/>
          </a:ln>
          <a:extLst>
            <a:ext uri="{53640926-AAD7-44D8-BBD7-CCE9431645EC}">
              <a14:shadowObscured xmlns:a14="http://schemas.microsoft.com/office/drawing/2010/main"/>
            </a:ext>
          </a:extLst>
        </p:spPr>
      </p:pic>
      <p:grpSp>
        <p:nvGrpSpPr>
          <p:cNvPr id="29" name="Ομάδα 28"/>
          <p:cNvGrpSpPr/>
          <p:nvPr/>
        </p:nvGrpSpPr>
        <p:grpSpPr>
          <a:xfrm>
            <a:off x="3011798" y="4887757"/>
            <a:ext cx="1390650" cy="1016000"/>
            <a:chOff x="0" y="0"/>
            <a:chExt cx="1390650" cy="1016000"/>
          </a:xfrm>
        </p:grpSpPr>
        <p:pic>
          <p:nvPicPr>
            <p:cNvPr id="30" name="Grafik 598"/>
            <p:cNvPicPr/>
            <p:nvPr/>
          </p:nvPicPr>
          <p:blipFill>
            <a:blip r:embed="rId4">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1" name="Grafik 4144">
            <a:extLst>
              <a:ext uri="{FF2B5EF4-FFF2-40B4-BE49-F238E27FC236}">
                <a16:creationId xmlns:a16="http://schemas.microsoft.com/office/drawing/2014/main" id="{425D6824-3A54-4126-9389-D939BCB7FC62}"/>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4676111" y="5381765"/>
            <a:ext cx="6152825" cy="1377176"/>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E8B682F9-97A0-46EA-9306-F3EB97BC473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9003" y="3839273"/>
            <a:ext cx="2927630"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Liebe und Zugehörigkeit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4450073" y="2571260"/>
            <a:ext cx="7753215" cy="2676374"/>
          </a:xfrm>
          <a:prstGeom prst="rect">
            <a:avLst/>
          </a:prstGeom>
          <a:noFill/>
        </p:spPr>
        <p:txBody>
          <a:bodyPr wrap="square">
            <a:spAutoFit/>
          </a:bodyPr>
          <a:lstStyle/>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Jemandem eine Freude machen wollen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zu jemandem hingezogen fühlen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Interesse an einer Person spüren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Verliebt fühlen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Bewunderung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Dankbarkeit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Hingabe</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Mitgefühl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Sich verbunden fühlen </a:t>
            </a:r>
            <a:r>
              <a:rPr lang="de-DE" sz="2000" i="1" dirty="0">
                <a:solidFill>
                  <a:srgbClr val="E12A3C"/>
                </a:solidFill>
                <a:latin typeface="Calibri" panose="020F0502020204030204" pitchFamily="34" charset="0"/>
                <a:ea typeface="Calibri" panose="020F0502020204030204" pitchFamily="34" charset="0"/>
              </a:rPr>
              <a:t> </a:t>
            </a:r>
            <a:r>
              <a:rPr lang="de-DE" sz="2000" i="1" dirty="0">
                <a:solidFill>
                  <a:schemeClr val="bg1">
                    <a:lumMod val="65000"/>
                  </a:schemeClr>
                </a:solidFill>
                <a:latin typeface="Calibri" panose="020F0502020204030204" pitchFamily="34" charset="0"/>
                <a:ea typeface="Calibri" panose="020F0502020204030204" pitchFamily="34" charset="0"/>
              </a:rPr>
              <a:t>|</a:t>
            </a:r>
            <a:r>
              <a:rPr lang="de-DE" sz="2000" i="1" dirty="0">
                <a:solidFill>
                  <a:srgbClr val="E12A3C"/>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Lust </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etwas gemeinsam mit anderen zu unternehmen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verstanden fühlen</a:t>
            </a:r>
          </a:p>
        </p:txBody>
      </p:sp>
      <p:sp>
        <p:nvSpPr>
          <p:cNvPr id="12" name="TextBox 11">
            <a:extLst>
              <a:ext uri="{FF2B5EF4-FFF2-40B4-BE49-F238E27FC236}">
                <a16:creationId xmlns:a16="http://schemas.microsoft.com/office/drawing/2014/main" id="{725E5BD2-DE23-4435-A762-D895F75BCD2D}"/>
              </a:ext>
            </a:extLst>
          </p:cNvPr>
          <p:cNvSpPr txBox="1"/>
          <p:nvPr/>
        </p:nvSpPr>
        <p:spPr>
          <a:xfrm>
            <a:off x="5438667" y="5312880"/>
            <a:ext cx="3851060"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Traurigkeit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Einsamkeit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der Sinnlosigkeit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des Ausgeliefertseins</a:t>
            </a:r>
          </a:p>
        </p:txBody>
      </p:sp>
      <p:sp>
        <p:nvSpPr>
          <p:cNvPr id="10" name="Διάγραμμα ροής: Γραμμή σύνδεσης 9">
            <a:extLst>
              <a:ext uri="{FF2B5EF4-FFF2-40B4-BE49-F238E27FC236}">
                <a16:creationId xmlns:a16="http://schemas.microsoft.com/office/drawing/2014/main" id="{AF81CC5C-5C0A-4255-B47C-C4E8C6D0488F}"/>
              </a:ext>
            </a:extLst>
          </p:cNvPr>
          <p:cNvSpPr/>
          <p:nvPr/>
        </p:nvSpPr>
        <p:spPr>
          <a:xfrm>
            <a:off x="-9526" y="3466817"/>
            <a:ext cx="3181235" cy="201533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Liebe und Zugehörigkeit</a:t>
            </a:r>
          </a:p>
        </p:txBody>
      </p:sp>
      <p:sp>
        <p:nvSpPr>
          <p:cNvPr id="22" name="TextBox 21">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pic>
        <p:nvPicPr>
          <p:cNvPr id="23"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7128"/>
          <a:stretch/>
        </p:blipFill>
        <p:spPr bwMode="auto">
          <a:xfrm>
            <a:off x="-1" y="1541218"/>
            <a:ext cx="9552845" cy="1040058"/>
          </a:xfrm>
          <a:prstGeom prst="rect">
            <a:avLst/>
          </a:prstGeom>
          <a:noFill/>
          <a:ln>
            <a:noFill/>
          </a:ln>
          <a:extLst>
            <a:ext uri="{53640926-AAD7-44D8-BBD7-CCE9431645EC}">
              <a14:shadowObscured xmlns:a14="http://schemas.microsoft.com/office/drawing/2010/main"/>
            </a:ext>
          </a:extLst>
        </p:spPr>
      </p:pic>
      <p:sp>
        <p:nvSpPr>
          <p:cNvPr id="24" name="Ορθογώνιο 23">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grpSp>
        <p:nvGrpSpPr>
          <p:cNvPr id="26" name="Ομάδα 25"/>
          <p:cNvGrpSpPr/>
          <p:nvPr/>
        </p:nvGrpSpPr>
        <p:grpSpPr>
          <a:xfrm>
            <a:off x="2971615" y="3556644"/>
            <a:ext cx="1390650" cy="1016000"/>
            <a:chOff x="0" y="0"/>
            <a:chExt cx="1390650" cy="1016000"/>
          </a:xfrm>
        </p:grpSpPr>
        <p:pic>
          <p:nvPicPr>
            <p:cNvPr id="27" name="Grafik 597"/>
            <p:cNvPicPr/>
            <p:nvPr/>
          </p:nvPicPr>
          <p:blipFill>
            <a:blip r:embed="rId7">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0428"/>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165249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D30569-295C-4346-9826-305C1F71167D}"/>
              </a:ext>
            </a:extLst>
          </p:cNvPr>
          <p:cNvSpPr>
            <a:spLocks noGrp="1"/>
          </p:cNvSpPr>
          <p:nvPr>
            <p:ph idx="1"/>
          </p:nvPr>
        </p:nvSpPr>
        <p:spPr>
          <a:xfrm>
            <a:off x="838200" y="1825625"/>
            <a:ext cx="5305425" cy="4351338"/>
          </a:xfrm>
        </p:spPr>
        <p:txBody>
          <a:bodyPr>
            <a:normAutofit/>
          </a:bodyPr>
          <a:lstStyle/>
          <a:p>
            <a:pPr marL="0" indent="0">
              <a:lnSpc>
                <a:spcPct val="107000"/>
              </a:lnSpc>
              <a:spcAft>
                <a:spcPts val="800"/>
              </a:spcAft>
              <a:buNone/>
              <a:tabLst>
                <a:tab pos="4380865" algn="l"/>
                <a:tab pos="4830445" algn="l"/>
              </a:tabLst>
            </a:pPr>
            <a:r>
              <a:rPr lang="de-DE" sz="2000" dirty="0">
                <a:solidFill>
                  <a:srgbClr val="80C141"/>
                </a:solidFill>
                <a:latin typeface="Calibri" panose="020F0502020204030204" pitchFamily="34" charset="0"/>
                <a:ea typeface="Calibri" panose="020F0502020204030204" pitchFamily="34" charset="0"/>
              </a:rPr>
              <a:t>Unsere Vision </a:t>
            </a:r>
            <a:r>
              <a:rPr lang="de-DE" sz="2000" dirty="0">
                <a:latin typeface="Calibri" panose="020F0502020204030204" pitchFamily="34" charset="0"/>
                <a:ea typeface="Calibri" panose="020F0502020204030204" pitchFamily="34" charset="0"/>
              </a:rPr>
              <a:t>ist eine bessere Welt, in der kein Mensch einen anderen beschämt, bedroht oder ausbeutet. Eine Welt, in der alle die Wahl haben, wie sie sich verhalten und sich so für Verhaltensweisen entscheiden, die sinnvoll und für alle dienlich sind.</a:t>
            </a:r>
          </a:p>
          <a:p>
            <a:pPr>
              <a:lnSpc>
                <a:spcPct val="107000"/>
              </a:lnSpc>
              <a:spcAft>
                <a:spcPts val="800"/>
              </a:spcAft>
              <a:tabLst>
                <a:tab pos="4380865" algn="l"/>
                <a:tab pos="4830445" algn="l"/>
              </a:tabLst>
            </a:pPr>
            <a:r>
              <a:rPr lang="de-DE" sz="2000" i="1" dirty="0">
                <a:solidFill>
                  <a:srgbClr val="1A7EBA"/>
                </a:solidFill>
                <a:latin typeface="Calibri" panose="020F0502020204030204" pitchFamily="34" charset="0"/>
                <a:ea typeface="Calibri" panose="020F0502020204030204" pitchFamily="34" charset="0"/>
              </a:rPr>
              <a:t>Wie kann das gehen? </a:t>
            </a:r>
          </a:p>
          <a:p>
            <a:pPr>
              <a:lnSpc>
                <a:spcPct val="107000"/>
              </a:lnSpc>
              <a:spcAft>
                <a:spcPts val="800"/>
              </a:spcAft>
              <a:tabLst>
                <a:tab pos="4380865" algn="l"/>
                <a:tab pos="4830445" algn="l"/>
              </a:tabLst>
            </a:pPr>
            <a:r>
              <a:rPr lang="de-DE" sz="2000" i="1" dirty="0">
                <a:solidFill>
                  <a:srgbClr val="1A7EBA"/>
                </a:solidFill>
                <a:latin typeface="Calibri" panose="020F0502020204030204" pitchFamily="34" charset="0"/>
                <a:ea typeface="Calibri" panose="020F0502020204030204" pitchFamily="34" charset="0"/>
              </a:rPr>
              <a:t>Hast Du Lust auf ein kleines Experiment</a:t>
            </a:r>
            <a:r>
              <a:rPr lang="de-DE" sz="2000" i="1" dirty="0">
                <a:solidFill>
                  <a:srgbClr val="1A7EBA"/>
                </a:solidFill>
                <a:effectLst/>
                <a:latin typeface="Calibri" panose="020F0502020204030204" pitchFamily="34" charset="0"/>
                <a:ea typeface="Calibri" panose="020F0502020204030204" pitchFamily="34" charset="0"/>
              </a:rPr>
              <a:t>? </a:t>
            </a:r>
          </a:p>
        </p:txBody>
      </p:sp>
      <p:sp>
        <p:nvSpPr>
          <p:cNvPr id="2" name="Τίτλος 1">
            <a:extLst>
              <a:ext uri="{FF2B5EF4-FFF2-40B4-BE49-F238E27FC236}">
                <a16:creationId xmlns:a16="http://schemas.microsoft.com/office/drawing/2014/main" id="{5B65C0DC-BC2A-459D-91AC-22598AD94B77}"/>
              </a:ext>
            </a:extLst>
          </p:cNvPr>
          <p:cNvSpPr>
            <a:spLocks noGrp="1"/>
          </p:cNvSpPr>
          <p:nvPr>
            <p:ph type="title"/>
          </p:nvPr>
        </p:nvSpPr>
        <p:spPr/>
        <p:txBody>
          <a:bodyPr/>
          <a:lstStyle/>
          <a:p>
            <a:r>
              <a:rPr lang="de-DE" dirty="0"/>
              <a:t>Unsere Vision</a:t>
            </a:r>
          </a:p>
        </p:txBody>
      </p:sp>
      <p:sp>
        <p:nvSpPr>
          <p:cNvPr id="4" name="TextBox 3">
            <a:extLst>
              <a:ext uri="{FF2B5EF4-FFF2-40B4-BE49-F238E27FC236}">
                <a16:creationId xmlns:a16="http://schemas.microsoft.com/office/drawing/2014/main" id="{4AB844F4-6B4F-4A13-9881-5A2B0A806E0E}"/>
              </a:ext>
            </a:extLst>
          </p:cNvPr>
          <p:cNvSpPr txBox="1"/>
          <p:nvPr/>
        </p:nvSpPr>
        <p:spPr>
          <a:xfrm>
            <a:off x="6553200" y="563047"/>
            <a:ext cx="5524501" cy="6209392"/>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300"/>
              </a:spcAft>
            </a:pPr>
            <a:r>
              <a:rPr lang="de-DE" dirty="0"/>
              <a:t>Stell Dir doch mal einen Menschen vor, der mit sich und seinem Leben zufrieden ist (sicher kennst Du ja jemanden, auf den das zutrifft). Versuche, dich in diesen Menschen hineinzuversetzen, wie er sich fühlt: </a:t>
            </a:r>
          </a:p>
          <a:p>
            <a:pPr>
              <a:spcBef>
                <a:spcPts val="600"/>
              </a:spcBef>
              <a:spcAft>
                <a:spcPts val="300"/>
              </a:spcAft>
            </a:pPr>
            <a:r>
              <a:rPr lang="de-DE" dirty="0"/>
              <a:t>Sein Überleben ist gesichert und er fühlt sich den täglichen Herausforderungen gewachsen. Er hat jemanden, den er liebt und dem er vertrauen kann. Er kann seine eigenen Entscheidungen treffen, hat Freude an dem, was er macht und bekommt dafür Anerkennung. </a:t>
            </a:r>
          </a:p>
          <a:p>
            <a:pPr>
              <a:spcBef>
                <a:spcPts val="600"/>
              </a:spcBef>
              <a:spcAft>
                <a:spcPts val="300"/>
              </a:spcAft>
            </a:pPr>
            <a:r>
              <a:rPr lang="de-DE" dirty="0"/>
              <a:t>Dieser Mensch fühlt sich sicher gut – </a:t>
            </a:r>
            <a:r>
              <a:rPr lang="de-DE" i="1" dirty="0"/>
              <a:t>was meinst Du?</a:t>
            </a:r>
          </a:p>
          <a:p>
            <a:pPr>
              <a:spcBef>
                <a:spcPts val="600"/>
              </a:spcBef>
              <a:spcAft>
                <a:spcPts val="300"/>
              </a:spcAft>
            </a:pPr>
            <a:r>
              <a:rPr lang="de-DE" dirty="0"/>
              <a:t>Wenn Du Dich jetzt richtig gut in so einen Menschen hineinfühlst: </a:t>
            </a:r>
            <a:r>
              <a:rPr lang="de-DE" i="1" dirty="0"/>
              <a:t>Wie geht er auf andere Menschen zu?</a:t>
            </a:r>
          </a:p>
          <a:p>
            <a:pPr>
              <a:spcBef>
                <a:spcPts val="600"/>
              </a:spcBef>
              <a:spcAft>
                <a:spcPts val="300"/>
              </a:spcAft>
            </a:pPr>
            <a:r>
              <a:rPr lang="de-DE" dirty="0"/>
              <a:t>Wir gehen davon aus, dass Menschen, die mit sich und ihrem Leben zufrieden sind, dies auch anderen Menschen gönnen. Dass sie freundlich und wohlwollend sind und es nicht nötig haben, andere zu dominieren.</a:t>
            </a:r>
          </a:p>
          <a:p>
            <a:pPr>
              <a:spcBef>
                <a:spcPts val="600"/>
              </a:spcBef>
              <a:spcAft>
                <a:spcPts val="300"/>
              </a:spcAft>
            </a:pPr>
            <a:r>
              <a:rPr lang="de-DE" b="1" dirty="0"/>
              <a:t>Unser Ziel ist also, Menschen zu helfen, zufriedener zu sein, indem sie sich selbst und andere besser verstehen. Dass sie besser verstehen, was sie wirklich brauchen, um zufriedener zu sein.</a:t>
            </a:r>
          </a:p>
        </p:txBody>
      </p:sp>
      <p:sp>
        <p:nvSpPr>
          <p:cNvPr id="5" name="pop-up" descr="Click here for pop up information.">
            <a:extLst>
              <a:ext uri="{FF2B5EF4-FFF2-40B4-BE49-F238E27FC236}">
                <a16:creationId xmlns:a16="http://schemas.microsoft.com/office/drawing/2014/main" id="{74F4B0EB-FF7A-4E29-8F0B-1AAC6033E62F}"/>
              </a:ext>
            </a:extLst>
          </p:cNvPr>
          <p:cNvSpPr/>
          <p:nvPr/>
        </p:nvSpPr>
        <p:spPr>
          <a:xfrm>
            <a:off x="4982148" y="4001721"/>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12A3C"/>
                </a:solidFill>
              </a:rPr>
              <a:t>k</a:t>
            </a:r>
            <a:r>
              <a:rPr lang="de-DE" b="1" dirty="0" err="1">
                <a:solidFill>
                  <a:srgbClr val="E12A3C"/>
                </a:solidFill>
              </a:rPr>
              <a:t>lick</a:t>
            </a:r>
            <a:endParaRPr lang="de-DE" b="1" dirty="0">
              <a:solidFill>
                <a:srgbClr val="E12A3C"/>
              </a:solidFill>
            </a:endParaRPr>
          </a:p>
        </p:txBody>
      </p:sp>
      <p:sp>
        <p:nvSpPr>
          <p:cNvPr id="6" name="TextBox 5">
            <a:extLst>
              <a:ext uri="{FF2B5EF4-FFF2-40B4-BE49-F238E27FC236}">
                <a16:creationId xmlns:a16="http://schemas.microsoft.com/office/drawing/2014/main" id="{69EE5AE9-283A-46F8-BE4A-CA6337D83ABC}"/>
              </a:ext>
            </a:extLst>
          </p:cNvPr>
          <p:cNvSpPr txBox="1"/>
          <p:nvPr/>
        </p:nvSpPr>
        <p:spPr>
          <a:xfrm>
            <a:off x="10287000" y="0"/>
            <a:ext cx="19162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Unsere Vision</a:t>
            </a:r>
            <a:endParaRPr lang="de-DE" dirty="0">
              <a:solidFill>
                <a:schemeClr val="bg1"/>
              </a:solidFill>
              <a:effectLst>
                <a:outerShdw blurRad="38100" dist="38100" dir="2700000" algn="tl">
                  <a:srgbClr val="000000">
                    <a:alpha val="43137"/>
                  </a:srgbClr>
                </a:outerShdw>
              </a:effectLst>
            </a:endParaRPr>
          </a:p>
        </p:txBody>
      </p:sp>
      <p:pic>
        <p:nvPicPr>
          <p:cNvPr id="7" name="Θέση περιεχομένου 4" descr="Χειρονομία διπλού πατήματος περίγραμμα">
            <a:extLst>
              <a:ext uri="{FF2B5EF4-FFF2-40B4-BE49-F238E27FC236}">
                <a16:creationId xmlns:a16="http://schemas.microsoft.com/office/drawing/2014/main" id="{F00E1B32-C08E-4725-84A8-025B6E76A2D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6931" y="4168775"/>
            <a:ext cx="914400" cy="914400"/>
          </a:xfrm>
          <a:prstGeom prst="rect">
            <a:avLst/>
          </a:prstGeom>
        </p:spPr>
      </p:pic>
    </p:spTree>
    <p:extLst>
      <p:ext uri="{BB962C8B-B14F-4D97-AF65-F5344CB8AC3E}">
        <p14:creationId xmlns:p14="http://schemas.microsoft.com/office/powerpoint/2010/main" val="629246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Ομάδα 28"/>
          <p:cNvGrpSpPr/>
          <p:nvPr/>
        </p:nvGrpSpPr>
        <p:grpSpPr>
          <a:xfrm>
            <a:off x="3011798" y="4878232"/>
            <a:ext cx="1390650" cy="1016000"/>
            <a:chOff x="0" y="0"/>
            <a:chExt cx="1390650" cy="1016000"/>
          </a:xfrm>
        </p:grpSpPr>
        <p:pic>
          <p:nvPicPr>
            <p:cNvPr id="30" name="Grafik 598"/>
            <p:cNvPicPr/>
            <p:nvPr/>
          </p:nvPicPr>
          <p:blipFill>
            <a:blip r:embed="rId3">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1"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20" name="Grafik 4142">
            <a:extLst>
              <a:ext uri="{FF2B5EF4-FFF2-40B4-BE49-F238E27FC236}">
                <a16:creationId xmlns:a16="http://schemas.microsoft.com/office/drawing/2014/main" id="{7D13ABB8-EF0D-4BFB-BBE9-3A17E1135796}"/>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120593" y="2569208"/>
            <a:ext cx="8199226" cy="2550219"/>
          </a:xfrm>
          <a:prstGeom prst="rect">
            <a:avLst/>
          </a:prstGeom>
          <a:noFill/>
          <a:ln>
            <a:noFill/>
          </a:ln>
          <a:extLst>
            <a:ext uri="{53640926-AAD7-44D8-BBD7-CCE9431645EC}">
              <a14:shadowObscured xmlns:a14="http://schemas.microsoft.com/office/drawing/2010/main"/>
            </a:ext>
          </a:extLst>
        </p:spPr>
      </p:pic>
      <p:pic>
        <p:nvPicPr>
          <p:cNvPr id="21" name="Grafik 4144">
            <a:extLst>
              <a:ext uri="{FF2B5EF4-FFF2-40B4-BE49-F238E27FC236}">
                <a16:creationId xmlns:a16="http://schemas.microsoft.com/office/drawing/2014/main" id="{4A7CF6E7-8338-4917-9A1A-F322538924EB}"/>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4468540" y="5134517"/>
            <a:ext cx="4794928" cy="1593025"/>
          </a:xfrm>
          <a:prstGeom prst="rect">
            <a:avLst/>
          </a:prstGeom>
          <a:noFill/>
          <a:ln>
            <a:noFill/>
          </a:ln>
          <a:extLst>
            <a:ext uri="{53640926-AAD7-44D8-BBD7-CCE9431645EC}">
              <a14:shadowObscured xmlns:a14="http://schemas.microsoft.com/office/drawing/2010/main"/>
            </a:ext>
          </a:extLst>
        </p:spPr>
      </p:pic>
      <p:pic>
        <p:nvPicPr>
          <p:cNvPr id="14" name="Grafik 599" descr="Aquarell, Pinselstrich, Farbe, Abstrakt, Textur, Bürste">
            <a:extLst>
              <a:ext uri="{FF2B5EF4-FFF2-40B4-BE49-F238E27FC236}">
                <a16:creationId xmlns:a16="http://schemas.microsoft.com/office/drawing/2014/main" id="{7833C705-4D44-4E40-A7A1-D711CE2727C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10403" y="3795506"/>
            <a:ext cx="2532517"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solidFill>
                  <a:srgbClr val="F68122"/>
                </a:solidFill>
              </a:rPr>
              <a:t>Macht und Einfluss </a:t>
            </a:r>
            <a:r>
              <a:rPr lang="de-DE" dirty="0"/>
              <a:t>&amp;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4640935" y="2634095"/>
            <a:ext cx="7307178" cy="2478564"/>
          </a:xfrm>
          <a:prstGeom prst="rect">
            <a:avLst/>
          </a:prstGeom>
          <a:noFill/>
        </p:spPr>
        <p:txBody>
          <a:bodyPr wrap="square">
            <a:spAutoFit/>
          </a:bodyPr>
          <a:lstStyle/>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Etwas bewirken wollen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Tatendrang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Selbstsicherheit</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Selbstachtung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Stark und kompetent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Stolz</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der Wunsch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und seine Ideen einzubringen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Durchhaltevermögen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Anderen helfen wollen</a:t>
            </a:r>
          </a:p>
          <a:p>
            <a:pPr>
              <a:lnSpc>
                <a:spcPct val="107000"/>
              </a:lnSpc>
              <a:spcAft>
                <a:spcPts val="800"/>
              </a:spcAft>
            </a:pP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Respekt für andere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Achtung von anderen</a:t>
            </a:r>
          </a:p>
        </p:txBody>
      </p:sp>
      <p:sp>
        <p:nvSpPr>
          <p:cNvPr id="12" name="TextBox 11">
            <a:extLst>
              <a:ext uri="{FF2B5EF4-FFF2-40B4-BE49-F238E27FC236}">
                <a16:creationId xmlns:a16="http://schemas.microsoft.com/office/drawing/2014/main" id="{725E5BD2-DE23-4435-A762-D895F75BCD2D}"/>
              </a:ext>
            </a:extLst>
          </p:cNvPr>
          <p:cNvSpPr txBox="1"/>
          <p:nvPr/>
        </p:nvSpPr>
        <p:spPr>
          <a:xfrm>
            <a:off x="4974016" y="5176030"/>
            <a:ext cx="3875016"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Neid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Missgunst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Gefühl der Unfähigkeit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Schüchternheit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Scham</a:t>
            </a:r>
          </a:p>
        </p:txBody>
      </p:sp>
      <p:sp>
        <p:nvSpPr>
          <p:cNvPr id="10" name="Διάγραμμα ροής: Γραμμή σύνδεσης 9">
            <a:extLst>
              <a:ext uri="{FF2B5EF4-FFF2-40B4-BE49-F238E27FC236}">
                <a16:creationId xmlns:a16="http://schemas.microsoft.com/office/drawing/2014/main" id="{EB2AEE8F-03CE-4734-929B-8021AE6A016B}"/>
              </a:ext>
            </a:extLst>
          </p:cNvPr>
          <p:cNvSpPr/>
          <p:nvPr/>
        </p:nvSpPr>
        <p:spPr>
          <a:xfrm>
            <a:off x="128270" y="3372913"/>
            <a:ext cx="2296784" cy="201533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sz="2800" b="1" dirty="0">
                <a:solidFill>
                  <a:schemeClr val="bg1"/>
                </a:solidFill>
                <a:effectLst>
                  <a:outerShdw blurRad="38100" dist="38100" dir="2700000" algn="tl">
                    <a:srgbClr val="000000">
                      <a:alpha val="43137"/>
                    </a:srgbClr>
                  </a:outerShdw>
                </a:effectLst>
                <a:latin typeface="Calibri" panose="020F0502020204030204" pitchFamily="34" charset="0"/>
              </a:rPr>
              <a:t>Macht und Einfluss</a:t>
            </a:r>
          </a:p>
        </p:txBody>
      </p:sp>
      <p:sp>
        <p:nvSpPr>
          <p:cNvPr id="22" name="TextBox 21">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pic>
        <p:nvPicPr>
          <p:cNvPr id="23"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sp>
        <p:nvSpPr>
          <p:cNvPr id="24" name="Ορθογώνιο 23">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5"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6"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grpSp>
        <p:nvGrpSpPr>
          <p:cNvPr id="26" name="Ομάδα 25"/>
          <p:cNvGrpSpPr/>
          <p:nvPr/>
        </p:nvGrpSpPr>
        <p:grpSpPr>
          <a:xfrm>
            <a:off x="2969710" y="3564264"/>
            <a:ext cx="1390650" cy="1016000"/>
            <a:chOff x="0" y="0"/>
            <a:chExt cx="1390650" cy="1016000"/>
          </a:xfrm>
        </p:grpSpPr>
        <p:pic>
          <p:nvPicPr>
            <p:cNvPr id="27" name="Grafik 597"/>
            <p:cNvPicPr/>
            <p:nvPr/>
          </p:nvPicPr>
          <p:blipFill>
            <a:blip r:embed="rId7">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8"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spTree>
    <p:extLst>
      <p:ext uri="{BB962C8B-B14F-4D97-AF65-F5344CB8AC3E}">
        <p14:creationId xmlns:p14="http://schemas.microsoft.com/office/powerpoint/2010/main" val="1524740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Ομάδα 27"/>
          <p:cNvGrpSpPr/>
          <p:nvPr/>
        </p:nvGrpSpPr>
        <p:grpSpPr>
          <a:xfrm>
            <a:off x="3021323" y="4868707"/>
            <a:ext cx="1390650" cy="1016000"/>
            <a:chOff x="0" y="0"/>
            <a:chExt cx="1390650" cy="1016000"/>
          </a:xfrm>
        </p:grpSpPr>
        <p:pic>
          <p:nvPicPr>
            <p:cNvPr id="29" name="Grafik 598"/>
            <p:cNvPicPr/>
            <p:nvPr/>
          </p:nvPicPr>
          <p:blipFill>
            <a:blip r:embed="rId3">
              <a:extLst>
                <a:ext uri="{28A0092B-C50C-407E-A947-70E740481C1C}">
                  <a14:useLocalDpi xmlns:a14="http://schemas.microsoft.com/office/drawing/2010/main" val="0"/>
                </a:ext>
              </a:extLst>
            </a:blip>
            <a:srcRect/>
            <a:stretch>
              <a:fillRect/>
            </a:stretch>
          </p:blipFill>
          <p:spPr bwMode="auto">
            <a:xfrm rot="582219">
              <a:off x="0" y="0"/>
              <a:ext cx="1390650" cy="1016000"/>
            </a:xfrm>
            <a:prstGeom prst="rect">
              <a:avLst/>
            </a:prstGeom>
            <a:noFill/>
          </p:spPr>
        </p:pic>
        <p:sp>
          <p:nvSpPr>
            <p:cNvPr id="30" name="TextBox 26"/>
            <p:cNvSpPr txBox="1"/>
            <p:nvPr/>
          </p:nvSpPr>
          <p:spPr>
            <a:xfrm rot="780000">
              <a:off x="235738" y="426472"/>
              <a:ext cx="686351" cy="176411"/>
            </a:xfrm>
            <a:prstGeom prst="rect">
              <a:avLst/>
            </a:prstGeom>
            <a:solidFill>
              <a:srgbClr val="D69162"/>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nicht erfüllt</a:t>
              </a:r>
              <a:endParaRPr lang="de-DE" sz="1200" dirty="0">
                <a:effectLst/>
                <a:latin typeface="Times New Roman" panose="02020603050405020304" pitchFamily="18" charset="0"/>
                <a:ea typeface="MyriadPro-Regular"/>
                <a:cs typeface="Arial" panose="020B0604020202020204" pitchFamily="34" charset="0"/>
              </a:endParaRPr>
            </a:p>
          </p:txBody>
        </p:sp>
      </p:grpSp>
      <p:grpSp>
        <p:nvGrpSpPr>
          <p:cNvPr id="25" name="Ομάδα 24"/>
          <p:cNvGrpSpPr/>
          <p:nvPr/>
        </p:nvGrpSpPr>
        <p:grpSpPr>
          <a:xfrm>
            <a:off x="3114490" y="3442344"/>
            <a:ext cx="1390650" cy="1016000"/>
            <a:chOff x="0" y="0"/>
            <a:chExt cx="1390650" cy="1016000"/>
          </a:xfrm>
        </p:grpSpPr>
        <p:pic>
          <p:nvPicPr>
            <p:cNvPr id="26" name="Grafik 597"/>
            <p:cNvPicPr/>
            <p:nvPr/>
          </p:nvPicPr>
          <p:blipFill>
            <a:blip r:embed="rId4">
              <a:extLst>
                <a:ext uri="{28A0092B-C50C-407E-A947-70E740481C1C}">
                  <a14:useLocalDpi xmlns:a14="http://schemas.microsoft.com/office/drawing/2010/main" val="0"/>
                </a:ext>
              </a:extLst>
            </a:blip>
            <a:srcRect/>
            <a:stretch>
              <a:fillRect/>
            </a:stretch>
          </p:blipFill>
          <p:spPr bwMode="auto">
            <a:xfrm rot="20905325">
              <a:off x="0" y="0"/>
              <a:ext cx="1390650" cy="1016000"/>
            </a:xfrm>
            <a:prstGeom prst="rect">
              <a:avLst/>
            </a:prstGeom>
            <a:noFill/>
          </p:spPr>
        </p:pic>
        <p:sp>
          <p:nvSpPr>
            <p:cNvPr id="27" name="TextBox 8"/>
            <p:cNvSpPr txBox="1"/>
            <p:nvPr/>
          </p:nvSpPr>
          <p:spPr>
            <a:xfrm rot="21000000">
              <a:off x="296175" y="459953"/>
              <a:ext cx="560252" cy="152438"/>
            </a:xfrm>
            <a:prstGeom prst="rect">
              <a:avLst/>
            </a:prstGeom>
            <a:solidFill>
              <a:srgbClr val="97B97F"/>
            </a:solidFill>
          </p:spPr>
          <p:txBody>
            <a:bodyPr wrap="square" lIns="0" tIns="0" rIns="0" bIns="0" rtlCol="0">
              <a:noAutofit/>
            </a:bodyPr>
            <a:lstStyle/>
            <a:p>
              <a:pPr algn="just">
                <a:lnSpc>
                  <a:spcPct val="130000"/>
                </a:lnSpc>
                <a:spcAft>
                  <a:spcPts val="0"/>
                </a:spcAft>
              </a:pPr>
              <a:r>
                <a:rPr lang="de-DE" sz="1100" b="1" kern="1200" dirty="0">
                  <a:solidFill>
                    <a:srgbClr val="000000"/>
                  </a:solidFill>
                  <a:effectLst/>
                  <a:latin typeface="Calibri" panose="020F0502020204030204" pitchFamily="34" charset="0"/>
                  <a:ea typeface="MyriadPro-Regular"/>
                  <a:cs typeface="Arial" panose="020B0604020202020204" pitchFamily="34" charset="0"/>
                </a:rPr>
                <a:t>  erfüllt</a:t>
              </a:r>
              <a:endParaRPr lang="de-DE" sz="1200" dirty="0">
                <a:effectLst/>
                <a:latin typeface="Times New Roman" panose="02020603050405020304" pitchFamily="18" charset="0"/>
                <a:ea typeface="MyriadPro-Regular"/>
                <a:cs typeface="Arial" panose="020B0604020202020204" pitchFamily="34" charset="0"/>
              </a:endParaRPr>
            </a:p>
          </p:txBody>
        </p:sp>
      </p:grpSp>
      <p:pic>
        <p:nvPicPr>
          <p:cNvPr id="17" name="Grafik 4142">
            <a:extLst>
              <a:ext uri="{FF2B5EF4-FFF2-40B4-BE49-F238E27FC236}">
                <a16:creationId xmlns:a16="http://schemas.microsoft.com/office/drawing/2014/main" id="{71BE3C29-4F19-45DA-BAEA-489E89A40FCF}"/>
              </a:ext>
            </a:extLst>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597335" y="2690654"/>
            <a:ext cx="7024394" cy="2181571"/>
          </a:xfrm>
          <a:prstGeom prst="rect">
            <a:avLst/>
          </a:prstGeom>
          <a:noFill/>
          <a:ln>
            <a:noFill/>
          </a:ln>
          <a:extLst>
            <a:ext uri="{53640926-AAD7-44D8-BBD7-CCE9431645EC}">
              <a14:shadowObscured xmlns:a14="http://schemas.microsoft.com/office/drawing/2010/main"/>
            </a:ext>
          </a:extLst>
        </p:spPr>
      </p:pic>
      <p:pic>
        <p:nvPicPr>
          <p:cNvPr id="18" name="Grafik 4144">
            <a:extLst>
              <a:ext uri="{FF2B5EF4-FFF2-40B4-BE49-F238E27FC236}">
                <a16:creationId xmlns:a16="http://schemas.microsoft.com/office/drawing/2014/main" id="{D9DE88C8-309A-405A-A4AA-7054669BEDB5}"/>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4383248" y="4872225"/>
            <a:ext cx="6152825" cy="1755119"/>
          </a:xfrm>
          <a:prstGeom prst="rect">
            <a:avLst/>
          </a:prstGeom>
          <a:noFill/>
          <a:ln>
            <a:noFill/>
          </a:ln>
          <a:extLst>
            <a:ext uri="{53640926-AAD7-44D8-BBD7-CCE9431645EC}">
              <a14:shadowObscured xmlns:a14="http://schemas.microsoft.com/office/drawing/2010/main"/>
            </a:ext>
          </a:extLst>
        </p:spPr>
      </p:pic>
      <p:pic>
        <p:nvPicPr>
          <p:cNvPr id="13" name="Grafik 599" descr="Aquarell, Pinselstrich, Farbe, Abstrakt, Textur, Bürste">
            <a:extLst>
              <a:ext uri="{FF2B5EF4-FFF2-40B4-BE49-F238E27FC236}">
                <a16:creationId xmlns:a16="http://schemas.microsoft.com/office/drawing/2014/main" id="{DC018E17-B03F-40C0-81EB-BEC3FB6D746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bwMode="auto">
          <a:xfrm>
            <a:off x="497867" y="3952939"/>
            <a:ext cx="2347529" cy="1390863"/>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A2A42043-B2DD-45BE-8F8C-35D42902CFDB}"/>
              </a:ext>
            </a:extLst>
          </p:cNvPr>
          <p:cNvSpPr>
            <a:spLocks noGrp="1"/>
          </p:cNvSpPr>
          <p:nvPr>
            <p:ph type="title"/>
          </p:nvPr>
        </p:nvSpPr>
        <p:spPr/>
        <p:txBody>
          <a:bodyPr/>
          <a:lstStyle/>
          <a:p>
            <a:r>
              <a:rPr lang="de-DE" dirty="0"/>
              <a:t>Spaß &amp; Gefühle</a:t>
            </a:r>
          </a:p>
        </p:txBody>
      </p:sp>
      <p:sp>
        <p:nvSpPr>
          <p:cNvPr id="11" name="TextBox 10">
            <a:extLst>
              <a:ext uri="{FF2B5EF4-FFF2-40B4-BE49-F238E27FC236}">
                <a16:creationId xmlns:a16="http://schemas.microsoft.com/office/drawing/2014/main" id="{75E9ED62-A3A7-4EE3-BE0F-87312A600C51}"/>
              </a:ext>
            </a:extLst>
          </p:cNvPr>
          <p:cNvSpPr txBox="1"/>
          <p:nvPr/>
        </p:nvSpPr>
        <p:spPr>
          <a:xfrm>
            <a:off x="4968681" y="2772842"/>
            <a:ext cx="6740422" cy="1980799"/>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Abenteuerlust</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Neugier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Humor</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Etwas Neues entdecken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Entwicklung </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Wachstum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Grenzen ausloten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Flow</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Freude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Staunen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Leichtigkeit</a:t>
            </a:r>
          </a:p>
        </p:txBody>
      </p:sp>
      <p:sp>
        <p:nvSpPr>
          <p:cNvPr id="12" name="TextBox 11">
            <a:extLst>
              <a:ext uri="{FF2B5EF4-FFF2-40B4-BE49-F238E27FC236}">
                <a16:creationId xmlns:a16="http://schemas.microsoft.com/office/drawing/2014/main" id="{725E5BD2-DE23-4435-A762-D895F75BCD2D}"/>
              </a:ext>
            </a:extLst>
          </p:cNvPr>
          <p:cNvSpPr txBox="1"/>
          <p:nvPr/>
        </p:nvSpPr>
        <p:spPr>
          <a:xfrm>
            <a:off x="4836698" y="4980556"/>
            <a:ext cx="4625354" cy="1483035"/>
          </a:xfrm>
          <a:prstGeom prst="rect">
            <a:avLst/>
          </a:prstGeom>
          <a:noFill/>
        </p:spPr>
        <p:txBody>
          <a:bodyPr wrap="square">
            <a:spAutoFit/>
          </a:bodyPr>
          <a:lstStyle/>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Nervosität</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Anspannung</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Antriebslosigkeit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Lustlosigkeit</a:t>
            </a:r>
          </a:p>
          <a:p>
            <a:pPr>
              <a:lnSpc>
                <a:spcPct val="107000"/>
              </a:lnSpc>
              <a:spcAft>
                <a:spcPts val="800"/>
              </a:spcAft>
            </a:pP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Langeweile </a:t>
            </a:r>
            <a:r>
              <a:rPr lang="de-DE" sz="22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de-DE" sz="2400" i="1" dirty="0">
                <a:solidFill>
                  <a:schemeClr val="bg1">
                    <a:lumMod val="65000"/>
                  </a:schemeClr>
                </a:solidFill>
                <a:latin typeface="Calibri" panose="020F0502020204030204" pitchFamily="34" charset="0"/>
                <a:ea typeface="Calibri" panose="020F0502020204030204" pitchFamily="34" charset="0"/>
              </a:rPr>
              <a:t>|  </a:t>
            </a:r>
            <a:r>
              <a:rPr lang="de-DE" sz="24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sich blockiert fühlen</a:t>
            </a:r>
          </a:p>
        </p:txBody>
      </p:sp>
      <p:sp>
        <p:nvSpPr>
          <p:cNvPr id="4" name="Διάγραμμα ροής: Γραμμή σύνδεσης 3">
            <a:extLst>
              <a:ext uri="{FF2B5EF4-FFF2-40B4-BE49-F238E27FC236}">
                <a16:creationId xmlns:a16="http://schemas.microsoft.com/office/drawing/2014/main" id="{F48C198D-AC49-4E50-A20B-377A0996D20C}"/>
              </a:ext>
            </a:extLst>
          </p:cNvPr>
          <p:cNvSpPr/>
          <p:nvPr/>
        </p:nvSpPr>
        <p:spPr>
          <a:xfrm>
            <a:off x="838200" y="4018413"/>
            <a:ext cx="1676400" cy="1137773"/>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de-DE" sz="3200" b="1" dirty="0">
                <a:solidFill>
                  <a:schemeClr val="bg1"/>
                </a:solidFill>
                <a:effectLst>
                  <a:outerShdw blurRad="38100" dist="38100" dir="2700000" algn="tl">
                    <a:srgbClr val="000000">
                      <a:alpha val="43137"/>
                    </a:srgbClr>
                  </a:outerShdw>
                </a:effectLst>
                <a:latin typeface="Calibri" panose="020F0502020204030204" pitchFamily="34" charset="0"/>
              </a:rPr>
              <a:t>Spaß</a:t>
            </a:r>
          </a:p>
        </p:txBody>
      </p:sp>
      <p:sp>
        <p:nvSpPr>
          <p:cNvPr id="21" name="TextBox 20">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pic>
        <p:nvPicPr>
          <p:cNvPr id="22" name="Grafik 609" descr="Aquarell, Pinselstrich, Farbe, Abstrakt, Textur, Bürste">
            <a:extLst>
              <a:ext uri="{FF2B5EF4-FFF2-40B4-BE49-F238E27FC236}">
                <a16:creationId xmlns:a16="http://schemas.microsoft.com/office/drawing/2014/main" id="{9A0AAC42-F17D-448C-8536-0B0042099896}"/>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1" y="1541217"/>
            <a:ext cx="9552845" cy="1119887"/>
          </a:xfrm>
          <a:prstGeom prst="rect">
            <a:avLst/>
          </a:prstGeom>
          <a:noFill/>
          <a:ln>
            <a:noFill/>
          </a:ln>
          <a:extLst>
            <a:ext uri="{53640926-AAD7-44D8-BBD7-CCE9431645EC}">
              <a14:shadowObscured xmlns:a14="http://schemas.microsoft.com/office/drawing/2010/main"/>
            </a:ext>
          </a:extLst>
        </p:spPr>
      </p:pic>
      <p:sp>
        <p:nvSpPr>
          <p:cNvPr id="23" name="Ορθογώνιο 22">
            <a:extLst>
              <a:ext uri="{FF2B5EF4-FFF2-40B4-BE49-F238E27FC236}">
                <a16:creationId xmlns:a16="http://schemas.microsoft.com/office/drawing/2014/main" id="{61805A01-AABA-4481-A55C-84222C199E18}"/>
              </a:ext>
            </a:extLst>
          </p:cNvPr>
          <p:cNvSpPr/>
          <p:nvPr/>
        </p:nvSpPr>
        <p:spPr>
          <a:xfrm>
            <a:off x="1364975" y="1708102"/>
            <a:ext cx="7924752" cy="646331"/>
          </a:xfrm>
          <a:prstGeom prst="rect">
            <a:avLst/>
          </a:prstGeom>
          <a:noFill/>
        </p:spPr>
        <p:txBody>
          <a:bodyPr wrap="square" lIns="91440" tIns="45720" rIns="91440" bIns="45720">
            <a:spAutoFit/>
          </a:bodyPr>
          <a:lstStyle/>
          <a:p>
            <a:r>
              <a:rPr lang="de-DE" sz="3600" b="1" dirty="0">
                <a:ln w="12700" cmpd="sng">
                  <a:solidFill>
                    <a:srgbClr val="0170B3"/>
                  </a:solidFill>
                  <a:prstDash val="solid"/>
                </a:ln>
                <a:solidFill>
                  <a:schemeClr val="bg1"/>
                </a:solidFill>
              </a:rPr>
              <a:t>Grundbedürfnis                    Gefühl</a:t>
            </a:r>
            <a:endParaRPr lang="de-DE" sz="3600" b="1" cap="none" spc="0" dirty="0">
              <a:ln w="12700" cmpd="sng">
                <a:solidFill>
                  <a:srgbClr val="0170B3"/>
                </a:solidFill>
                <a:prstDash val="solid"/>
              </a:ln>
              <a:solidFill>
                <a:schemeClr val="bg1"/>
              </a:solidFill>
              <a:effectLst/>
            </a:endParaRPr>
          </a:p>
        </p:txBody>
      </p:sp>
      <p:pic>
        <p:nvPicPr>
          <p:cNvPr id="24" name="Grafik 4159" descr="Transparent Watercolor Arrow Png, Png Download - kindpng">
            <a:extLst>
              <a:ext uri="{FF2B5EF4-FFF2-40B4-BE49-F238E27FC236}">
                <a16:creationId xmlns:a16="http://schemas.microsoft.com/office/drawing/2014/main" id="{98B13835-978F-4CE4-8D87-6F36CF24548A}"/>
              </a:ext>
            </a:extLst>
          </p:cNvPr>
          <p:cNvPicPr>
            <a:picLocks noChangeAspect="1"/>
          </p:cNvPicPr>
          <p:nvPr/>
        </p:nvPicPr>
        <p:blipFill>
          <a:blip r:embed="rId7"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473" y="1536113"/>
            <a:ext cx="1391285" cy="1012190"/>
          </a:xfrm>
          <a:prstGeom prst="rect">
            <a:avLst/>
          </a:prstGeom>
          <a:noFill/>
          <a:ln>
            <a:noFill/>
          </a:ln>
        </p:spPr>
      </p:pic>
    </p:spTree>
    <p:extLst>
      <p:ext uri="{BB962C8B-B14F-4D97-AF65-F5344CB8AC3E}">
        <p14:creationId xmlns:p14="http://schemas.microsoft.com/office/powerpoint/2010/main" val="3967338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10116-AB9C-4800-A0D1-BD2CA385E187}"/>
              </a:ext>
            </a:extLst>
          </p:cNvPr>
          <p:cNvSpPr>
            <a:spLocks noGrp="1"/>
          </p:cNvSpPr>
          <p:nvPr>
            <p:ph type="title"/>
          </p:nvPr>
        </p:nvSpPr>
        <p:spPr/>
        <p:txBody>
          <a:bodyPr/>
          <a:lstStyle/>
          <a:p>
            <a:r>
              <a:rPr lang="de-DE" dirty="0"/>
              <a:t>Beobachten und verbessern</a:t>
            </a:r>
          </a:p>
        </p:txBody>
      </p:sp>
      <p:sp>
        <p:nvSpPr>
          <p:cNvPr id="3" name="Θέση περιεχομένου 2">
            <a:extLst>
              <a:ext uri="{FF2B5EF4-FFF2-40B4-BE49-F238E27FC236}">
                <a16:creationId xmlns:a16="http://schemas.microsoft.com/office/drawing/2014/main" id="{977030B7-D8F6-4D03-A599-D2CC30528FBD}"/>
              </a:ext>
            </a:extLst>
          </p:cNvPr>
          <p:cNvSpPr>
            <a:spLocks noGrp="1"/>
          </p:cNvSpPr>
          <p:nvPr>
            <p:ph idx="1"/>
          </p:nvPr>
        </p:nvSpPr>
        <p:spPr/>
        <p:txBody>
          <a:bodyPr>
            <a:normAutofit/>
          </a:bodyPr>
          <a:lstStyle/>
          <a:p>
            <a:pPr marL="0" indent="0">
              <a:spcAft>
                <a:spcPts val="1200"/>
              </a:spcAft>
              <a:buNone/>
            </a:pPr>
            <a:r>
              <a:rPr lang="de-DE" sz="2400" dirty="0">
                <a:latin typeface="Calibri" panose="020F0502020204030204" pitchFamily="34" charset="0"/>
                <a:ea typeface="Calibri" panose="020F0502020204030204" pitchFamily="34" charset="0"/>
              </a:rPr>
              <a:t>Sicher kennst du die meisten der oben angeführten Gefühle von dir selbst oder anderen</a:t>
            </a:r>
            <a:r>
              <a:rPr lang="de-DE" sz="2400" dirty="0">
                <a:effectLst/>
                <a:latin typeface="Calibri" panose="020F0502020204030204" pitchFamily="34" charset="0"/>
                <a:ea typeface="Calibri" panose="020F0502020204030204" pitchFamily="34" charset="0"/>
              </a:rPr>
              <a:t>. </a:t>
            </a:r>
          </a:p>
          <a:p>
            <a:pPr>
              <a:spcAft>
                <a:spcPts val="1200"/>
              </a:spcAft>
              <a:buFont typeface="Wingdings" panose="05000000000000000000" pitchFamily="2" charset="2"/>
              <a:buChar char="ü"/>
            </a:pPr>
            <a:r>
              <a:rPr lang="de-DE" sz="2400" dirty="0">
                <a:latin typeface="Calibri" panose="020F0502020204030204" pitchFamily="34" charset="0"/>
                <a:ea typeface="Calibri" panose="020F0502020204030204" pitchFamily="34" charset="0"/>
              </a:rPr>
              <a:t>Wenn du jetzt mit diesen neuen Erkenntnissen weitermachen möchtest, kannst du ab jetzt </a:t>
            </a:r>
            <a:r>
              <a:rPr lang="de-DE" sz="2400" b="1" dirty="0">
                <a:latin typeface="Calibri" panose="020F0502020204030204" pitchFamily="34" charset="0"/>
                <a:ea typeface="Calibri" panose="020F0502020204030204" pitchFamily="34" charset="0"/>
              </a:rPr>
              <a:t>bei dir selbst und bei anderen beobachten</a:t>
            </a:r>
            <a:r>
              <a:rPr lang="de-DE" sz="2400" dirty="0">
                <a:latin typeface="Calibri" panose="020F0502020204030204" pitchFamily="34" charset="0"/>
                <a:ea typeface="Calibri" panose="020F0502020204030204" pitchFamily="34" charset="0"/>
              </a:rPr>
              <a:t>, welche Grundbedürfnisse gerade bei euch erfüllt sind. </a:t>
            </a:r>
          </a:p>
          <a:p>
            <a:pPr>
              <a:spcAft>
                <a:spcPts val="1200"/>
              </a:spcAft>
              <a:buFont typeface="Wingdings" panose="05000000000000000000" pitchFamily="2" charset="2"/>
              <a:buChar char="ü"/>
            </a:pPr>
            <a:r>
              <a:rPr lang="de-DE" sz="2400" dirty="0">
                <a:latin typeface="Calibri" panose="020F0502020204030204" pitchFamily="34" charset="0"/>
                <a:ea typeface="Calibri" panose="020F0502020204030204" pitchFamily="34" charset="0"/>
              </a:rPr>
              <a:t>Wenn sich bei dir </a:t>
            </a:r>
            <a:r>
              <a:rPr lang="de-DE" sz="2400" b="1" dirty="0">
                <a:latin typeface="Calibri" panose="020F0502020204030204" pitchFamily="34" charset="0"/>
                <a:ea typeface="Calibri" panose="020F0502020204030204" pitchFamily="34" charset="0"/>
              </a:rPr>
              <a:t>unangenehme Gefühle </a:t>
            </a:r>
            <a:r>
              <a:rPr lang="de-DE" sz="2400" dirty="0">
                <a:latin typeface="Calibri" panose="020F0502020204030204" pitchFamily="34" charset="0"/>
                <a:ea typeface="Calibri" panose="020F0502020204030204" pitchFamily="34" charset="0"/>
              </a:rPr>
              <a:t>bemerkbar machen, kannst du dich fragen, welches Bedürfnis dahinterstecken könnte. </a:t>
            </a:r>
          </a:p>
          <a:p>
            <a:pPr>
              <a:spcAft>
                <a:spcPts val="1200"/>
              </a:spcAft>
              <a:buFont typeface="Wingdings" panose="05000000000000000000" pitchFamily="2" charset="2"/>
              <a:buChar char="ü"/>
            </a:pPr>
            <a:r>
              <a:rPr lang="de-DE" sz="2400" dirty="0">
                <a:latin typeface="Calibri" panose="020F0502020204030204" pitchFamily="34" charset="0"/>
                <a:ea typeface="Calibri" panose="020F0502020204030204" pitchFamily="34" charset="0"/>
              </a:rPr>
              <a:t>Wenn du es schaffst, diesem Bedürfnis auf die Spur zu kommen, wird es dir </a:t>
            </a:r>
            <a:r>
              <a:rPr lang="de-DE" sz="2400" b="1" dirty="0">
                <a:latin typeface="Calibri" panose="020F0502020204030204" pitchFamily="34" charset="0"/>
                <a:ea typeface="Calibri" panose="020F0502020204030204" pitchFamily="34" charset="0"/>
              </a:rPr>
              <a:t>viel leichter und schneller gelingen, deine Situation zu verbessern</a:t>
            </a:r>
            <a:r>
              <a:rPr lang="de-DE" sz="2400" dirty="0">
                <a:latin typeface="Calibri" panose="020F0502020204030204" pitchFamily="34" charset="0"/>
                <a:ea typeface="Calibri" panose="020F0502020204030204" pitchFamily="34" charset="0"/>
              </a:rPr>
              <a:t>.</a:t>
            </a:r>
            <a:endParaRPr lang="de-DE" sz="2400" dirty="0">
              <a:effectLst/>
              <a:latin typeface="Calibri" panose="020F0502020204030204" pitchFamily="34" charset="0"/>
              <a:ea typeface="Calibri" panose="020F0502020204030204" pitchFamily="34" charset="0"/>
            </a:endParaRPr>
          </a:p>
          <a:p>
            <a:pPr>
              <a:spcAft>
                <a:spcPts val="1200"/>
              </a:spcAft>
            </a:pPr>
            <a:endParaRPr lang="de-DE" sz="3600" dirty="0"/>
          </a:p>
        </p:txBody>
      </p:sp>
      <p:sp>
        <p:nvSpPr>
          <p:cNvPr id="6" name="TextBox 5">
            <a:extLst>
              <a:ext uri="{FF2B5EF4-FFF2-40B4-BE49-F238E27FC236}">
                <a16:creationId xmlns:a16="http://schemas.microsoft.com/office/drawing/2014/main" id="{C917EF90-D554-44E2-B3F8-FA006C104693}"/>
              </a:ext>
            </a:extLst>
          </p:cNvPr>
          <p:cNvSpPr txBox="1"/>
          <p:nvPr/>
        </p:nvSpPr>
        <p:spPr>
          <a:xfrm>
            <a:off x="6667500" y="0"/>
            <a:ext cx="55357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Grundbedürfnisse erkennen</a:t>
            </a:r>
          </a:p>
        </p:txBody>
      </p:sp>
    </p:spTree>
    <p:extLst>
      <p:ext uri="{BB962C8B-B14F-4D97-AF65-F5344CB8AC3E}">
        <p14:creationId xmlns:p14="http://schemas.microsoft.com/office/powerpoint/2010/main" val="1847662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2659224" y="4442083"/>
            <a:ext cx="7856376" cy="1500187"/>
          </a:xfrm>
        </p:spPr>
        <p:txBody>
          <a:bodyPr>
            <a:normAutofit/>
          </a:bodyPr>
          <a:lstStyle/>
          <a:p>
            <a:r>
              <a:rPr lang="de-DE" sz="3200" dirty="0">
                <a:solidFill>
                  <a:srgbClr val="FBE82A"/>
                </a:solidFill>
                <a:effectLst>
                  <a:outerShdw blurRad="38100" dist="38100" dir="2700000" algn="tl">
                    <a:srgbClr val="000000">
                      <a:alpha val="43137"/>
                    </a:srgbClr>
                  </a:outerShdw>
                </a:effectLst>
              </a:rPr>
              <a:t>1.4</a:t>
            </a:r>
            <a:r>
              <a:rPr lang="de-DE" sz="5400" dirty="0">
                <a:solidFill>
                  <a:srgbClr val="FBE82A"/>
                </a:solidFill>
                <a:effectLst>
                  <a:outerShdw blurRad="38100" dist="38100" dir="2700000" algn="tl">
                    <a:srgbClr val="000000">
                      <a:alpha val="43137"/>
                    </a:srgbClr>
                  </a:outerShdw>
                </a:effectLst>
              </a:rPr>
              <a:t> Übungen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39" y="-482679"/>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7988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26F9FF-62B7-42D3-9000-A676A3223F88}"/>
              </a:ext>
            </a:extLst>
          </p:cNvPr>
          <p:cNvSpPr>
            <a:spLocks noGrp="1"/>
          </p:cNvSpPr>
          <p:nvPr>
            <p:ph type="title"/>
          </p:nvPr>
        </p:nvSpPr>
        <p:spPr/>
        <p:txBody>
          <a:bodyPr/>
          <a:lstStyle/>
          <a:p>
            <a:r>
              <a:rPr lang="de-DE" dirty="0"/>
              <a:t>Übungen</a:t>
            </a:r>
          </a:p>
        </p:txBody>
      </p:sp>
      <p:sp>
        <p:nvSpPr>
          <p:cNvPr id="3" name="Θέση περιεχομένου 2">
            <a:extLst>
              <a:ext uri="{FF2B5EF4-FFF2-40B4-BE49-F238E27FC236}">
                <a16:creationId xmlns:a16="http://schemas.microsoft.com/office/drawing/2014/main" id="{4AD34013-DE44-4BB1-BF25-5E65EA657D1E}"/>
              </a:ext>
            </a:extLst>
          </p:cNvPr>
          <p:cNvSpPr>
            <a:spLocks noGrp="1"/>
          </p:cNvSpPr>
          <p:nvPr>
            <p:ph idx="1"/>
          </p:nvPr>
        </p:nvSpPr>
        <p:spPr/>
        <p:txBody>
          <a:bodyPr>
            <a:normAutofit fontScale="92500"/>
          </a:bodyPr>
          <a:lstStyle/>
          <a:p>
            <a:pPr marL="0" indent="0">
              <a:lnSpc>
                <a:spcPct val="107000"/>
              </a:lnSpc>
              <a:spcAft>
                <a:spcPts val="800"/>
              </a:spcAft>
              <a:buNone/>
            </a:pPr>
            <a:r>
              <a:rPr lang="de-DE" sz="2400" b="1" dirty="0">
                <a:latin typeface="Calibri" panose="020F0502020204030204" pitchFamily="34" charset="0"/>
                <a:ea typeface="Calibri" panose="020F0502020204030204" pitchFamily="34" charset="0"/>
              </a:rPr>
              <a:t>Hier findest du Übungen, um dich mit deinen Grundbedürfnissen vertraut zu machen</a:t>
            </a:r>
            <a:r>
              <a:rPr lang="de-DE" sz="2400" b="1" dirty="0">
                <a:effectLst/>
                <a:latin typeface="Calibri" panose="020F0502020204030204" pitchFamily="34" charset="0"/>
                <a:ea typeface="Calibri" panose="020F0502020204030204" pitchFamily="34" charset="0"/>
              </a:rPr>
              <a:t>. </a:t>
            </a:r>
          </a:p>
          <a:p>
            <a:pPr>
              <a:lnSpc>
                <a:spcPct val="107000"/>
              </a:lnSpc>
              <a:spcAft>
                <a:spcPts val="800"/>
              </a:spcAft>
            </a:pPr>
            <a:r>
              <a:rPr lang="de-DE" sz="2400" dirty="0">
                <a:latin typeface="Calibri" panose="020F0502020204030204" pitchFamily="34" charset="0"/>
                <a:ea typeface="Calibri" panose="020F0502020204030204" pitchFamily="34" charset="0"/>
              </a:rPr>
              <a:t>Wir empfehlen dir, </a:t>
            </a:r>
            <a:r>
              <a:rPr lang="de-DE" sz="2400" b="1" dirty="0">
                <a:latin typeface="Calibri" panose="020F0502020204030204" pitchFamily="34" charset="0"/>
                <a:ea typeface="Calibri" panose="020F0502020204030204" pitchFamily="34" charset="0"/>
              </a:rPr>
              <a:t>jede der Übungen zuerst</a:t>
            </a:r>
            <a:r>
              <a:rPr lang="de-DE" sz="2400" dirty="0">
                <a:latin typeface="Calibri" panose="020F0502020204030204" pitchFamily="34" charset="0"/>
                <a:ea typeface="Calibri" panose="020F0502020204030204" pitchFamily="34" charset="0"/>
              </a:rPr>
              <a:t> </a:t>
            </a:r>
            <a:r>
              <a:rPr lang="de-DE" sz="2400" b="1" dirty="0">
                <a:latin typeface="Calibri" panose="020F0502020204030204" pitchFamily="34" charset="0"/>
                <a:ea typeface="Calibri" panose="020F0502020204030204" pitchFamily="34" charset="0"/>
              </a:rPr>
              <a:t>für dich allein zu machen</a:t>
            </a:r>
            <a:r>
              <a:rPr lang="de-DE" sz="2400" dirty="0">
                <a:latin typeface="Calibri" panose="020F0502020204030204" pitchFamily="34" charset="0"/>
                <a:ea typeface="Calibri" panose="020F0502020204030204" pitchFamily="34" charset="0"/>
              </a:rPr>
              <a:t>. Nimm dir dafür genügend Zeit und achte darauf, dass du ungestört bist.</a:t>
            </a:r>
            <a:endParaRPr lang="de-DE" sz="2400" dirty="0">
              <a:effectLst/>
              <a:latin typeface="Calibri" panose="020F0502020204030204" pitchFamily="34" charset="0"/>
              <a:ea typeface="Calibri" panose="020F0502020204030204" pitchFamily="34" charset="0"/>
            </a:endParaRPr>
          </a:p>
          <a:p>
            <a:pPr lvl="1">
              <a:lnSpc>
                <a:spcPct val="107000"/>
              </a:lnSpc>
              <a:spcAft>
                <a:spcPts val="800"/>
              </a:spcAft>
            </a:pPr>
            <a:r>
              <a:rPr lang="de-DE" sz="2000" dirty="0">
                <a:latin typeface="Calibri" panose="020F0502020204030204" pitchFamily="34" charset="0"/>
                <a:ea typeface="Calibri" panose="020F0502020204030204" pitchFamily="34" charset="0"/>
              </a:rPr>
              <a:t>Wenn du dir nicht sicher bist, um welches Grundbedürfnis oder welche Grundbedürfnisse es sich handelt, schau dir noch einmal die Beschreibungen an</a:t>
            </a:r>
            <a:r>
              <a:rPr lang="el-GR" sz="2000" dirty="0">
                <a:latin typeface="Calibri" panose="020F0502020204030204" pitchFamily="34" charset="0"/>
                <a:ea typeface="Calibri" panose="020F0502020204030204" pitchFamily="34" charset="0"/>
              </a:rPr>
              <a:t>.</a:t>
            </a:r>
            <a:endParaRPr lang="de-DE" sz="2100" dirty="0">
              <a:highlight>
                <a:srgbClr val="FFFF00"/>
              </a:highligh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Danach kannst du </a:t>
            </a:r>
            <a:r>
              <a:rPr lang="de-DE" sz="2400" b="1" dirty="0">
                <a:latin typeface="Calibri" panose="020F0502020204030204" pitchFamily="34" charset="0"/>
                <a:ea typeface="Calibri" panose="020F0502020204030204" pitchFamily="34" charset="0"/>
              </a:rPr>
              <a:t>jede Übung auch mit einer Freundin oder einem Freund besprechen</a:t>
            </a:r>
            <a:r>
              <a:rPr lang="de-DE" sz="2400" dirty="0">
                <a:latin typeface="Calibri" panose="020F0502020204030204" pitchFamily="34" charset="0"/>
                <a:ea typeface="Calibri" panose="020F0502020204030204" pitchFamily="34" charset="0"/>
              </a:rPr>
              <a:t>. Seid ihr beiden auf dieselben Ergebnisse gekommen? Tauscht euch kurz darüber aus und erzählt euch gegenseitig, was ihr findet. Dabei geht es nicht darum, recht zu haben oder etwas besser zu wissen. Es geht darum, eure Gedanken mitzuteilen, eurer Freundin oder eurem Freund gut zuzuhören und voneinander zu lernen.</a:t>
            </a:r>
            <a:endParaRPr lang="de-DE" sz="3600" dirty="0"/>
          </a:p>
        </p:txBody>
      </p:sp>
      <p:sp>
        <p:nvSpPr>
          <p:cNvPr id="4" name="TextBox 3">
            <a:extLst>
              <a:ext uri="{FF2B5EF4-FFF2-40B4-BE49-F238E27FC236}">
                <a16:creationId xmlns:a16="http://schemas.microsoft.com/office/drawing/2014/main" id="{9AD1F22C-3B40-452F-AF82-0486F29729E4}"/>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655685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638" descr="Aquarell, Pinselstrich, Farbe, Abstrakt, Textur, Bürste">
            <a:extLst>
              <a:ext uri="{FF2B5EF4-FFF2-40B4-BE49-F238E27FC236}">
                <a16:creationId xmlns:a16="http://schemas.microsoft.com/office/drawing/2014/main" id="{0522E7FE-69F5-4AE9-9D64-1272ADA7D4C6}"/>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1" y="634858"/>
            <a:ext cx="11956026" cy="792314"/>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lstStyle/>
          <a:p>
            <a:r>
              <a:rPr lang="de-DE" dirty="0">
                <a:solidFill>
                  <a:schemeClr val="tx1"/>
                </a:solidFill>
              </a:rPr>
              <a:t>Übung 1: Deine persönliche Erfolgsgeschichte</a:t>
            </a:r>
          </a:p>
        </p:txBody>
      </p:sp>
      <p:graphicFrame>
        <p:nvGraphicFramePr>
          <p:cNvPr id="6" name="Inhaltsplatzhalter 5">
            <a:extLst>
              <a:ext uri="{FF2B5EF4-FFF2-40B4-BE49-F238E27FC236}">
                <a16:creationId xmlns:a16="http://schemas.microsoft.com/office/drawing/2014/main" id="{6BC1796E-9822-3D24-95DF-189E85AF2EE9}"/>
              </a:ext>
            </a:extLst>
          </p:cNvPr>
          <p:cNvGraphicFramePr>
            <a:graphicFrameLocks noGrp="1"/>
          </p:cNvGraphicFramePr>
          <p:nvPr>
            <p:ph idx="1"/>
            <p:extLst>
              <p:ext uri="{D42A27DB-BD31-4B8C-83A1-F6EECF244321}">
                <p14:modId xmlns:p14="http://schemas.microsoft.com/office/powerpoint/2010/main" val="1903885299"/>
              </p:ext>
            </p:extLst>
          </p:nvPr>
        </p:nvGraphicFramePr>
        <p:xfrm>
          <a:off x="1048512" y="1427172"/>
          <a:ext cx="8821118" cy="5193083"/>
        </p:xfrm>
        <a:graphic>
          <a:graphicData uri="http://schemas.openxmlformats.org/drawingml/2006/table">
            <a:tbl>
              <a:tblPr firstRow="1" bandRow="1"/>
              <a:tblGrid>
                <a:gridCol w="8821118">
                  <a:extLst>
                    <a:ext uri="{9D8B030D-6E8A-4147-A177-3AD203B41FA5}">
                      <a16:colId xmlns:a16="http://schemas.microsoft.com/office/drawing/2014/main" val="3742704794"/>
                    </a:ext>
                  </a:extLst>
                </a:gridCol>
              </a:tblGrid>
              <a:tr h="3247110">
                <a:tc>
                  <a:txBody>
                    <a:bodyPr/>
                    <a:lstStyle/>
                    <a:p>
                      <a:pPr>
                        <a:lnSpc>
                          <a:spcPct val="107000"/>
                        </a:lnSpc>
                        <a:spcAft>
                          <a:spcPts val="800"/>
                        </a:spcAft>
                      </a:pPr>
                      <a:r>
                        <a:rPr lang="de-DE" sz="1800" b="0" kern="1200" dirty="0">
                          <a:solidFill>
                            <a:srgbClr val="0070C0"/>
                          </a:solidFill>
                          <a:effectLst/>
                          <a:latin typeface="+mn-lt"/>
                          <a:ea typeface="+mn-ea"/>
                          <a:cs typeface="+mn-cs"/>
                        </a:rPr>
                        <a:t>Erinnere dich an eine Situation in deinem Leben, in der du so richtig stolz auf dich warst.</a:t>
                      </a:r>
                      <a:endParaRPr lang="de-AT" sz="1800" b="0" kern="1200" dirty="0">
                        <a:solidFill>
                          <a:srgbClr val="0070C0"/>
                        </a:solidFill>
                        <a:effectLst/>
                        <a:latin typeface="+mn-lt"/>
                        <a:ea typeface="+mn-ea"/>
                        <a:cs typeface="+mn-cs"/>
                      </a:endParaRPr>
                    </a:p>
                    <a:p>
                      <a:pPr>
                        <a:lnSpc>
                          <a:spcPct val="107000"/>
                        </a:lnSpc>
                        <a:spcAft>
                          <a:spcPts val="800"/>
                        </a:spcAft>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Beschreibe kurz die Situation</a:t>
                      </a:r>
                      <a:r>
                        <a:rPr lang="en-GB"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endParaRPr lang="de-AT"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Worauf genau warst du stolz?</a:t>
                      </a:r>
                      <a:endParaRPr lang="de-AT"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Wie hat sich das in deinem Körper angefühlt? </a:t>
                      </a:r>
                      <a:endParaRPr lang="de-AT"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Welche deiner Fähigkeiten waren an diesem Erfolgserlebnis beteiligt?</a:t>
                      </a:r>
                      <a:endParaRPr lang="de-AT"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Stell dir vor, dass du dieses Erlebnis jetzt nochmal erlebst und du mittendrin bist, voller Stolz und Selbstvertrauen – mit welcher Haltung wirst du die zukünftigen Herausforderungen meistern</a:t>
                      </a:r>
                      <a:r>
                        <a:rPr lang="de-AT"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E6E6"/>
                    </a:solidFill>
                  </a:tcPr>
                </a:tc>
                <a:extLst>
                  <a:ext uri="{0D108BD9-81ED-4DB2-BD59-A6C34878D82A}">
                    <a16:rowId xmlns:a16="http://schemas.microsoft.com/office/drawing/2014/main" val="2102656291"/>
                  </a:ext>
                </a:extLst>
              </a:tr>
              <a:tr h="1945973">
                <a:tc>
                  <a:txBody>
                    <a:bodyPr/>
                    <a:lstStyle/>
                    <a:p>
                      <a:pPr>
                        <a:lnSpc>
                          <a:spcPct val="107000"/>
                        </a:lnSpc>
                        <a:spcAft>
                          <a:spcPts val="800"/>
                        </a:spcAft>
                      </a:pP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Mache dir Notizen</a:t>
                      </a:r>
                      <a:endParaRPr lang="de-AT"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105606655"/>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5757A50E-B507-411A-A1D2-B1AD8548D0E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55" y="1802884"/>
            <a:ext cx="914400" cy="914400"/>
          </a:xfrm>
          <a:prstGeom prst="rect">
            <a:avLst/>
          </a:prstGeom>
        </p:spPr>
      </p:pic>
      <p:sp>
        <p:nvSpPr>
          <p:cNvPr id="7" name="TextBox 6">
            <a:extLst>
              <a:ext uri="{FF2B5EF4-FFF2-40B4-BE49-F238E27FC236}">
                <a16:creationId xmlns:a16="http://schemas.microsoft.com/office/drawing/2014/main" id="{81680F61-AE33-4A68-9ACF-9093CBD6D919}"/>
              </a:ext>
            </a:extLst>
          </p:cNvPr>
          <p:cNvSpPr txBox="1"/>
          <p:nvPr/>
        </p:nvSpPr>
        <p:spPr>
          <a:xfrm>
            <a:off x="10314143" y="2717284"/>
            <a:ext cx="12298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der Übung</a:t>
            </a:r>
          </a:p>
        </p:txBody>
      </p:sp>
      <p:sp>
        <p:nvSpPr>
          <p:cNvPr id="8" name="TextBox 7">
            <a:extLst>
              <a:ext uri="{FF2B5EF4-FFF2-40B4-BE49-F238E27FC236}">
                <a16:creationId xmlns:a16="http://schemas.microsoft.com/office/drawing/2014/main" id="{A1B9D6EA-838E-40AA-BECB-39947E603E49}"/>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482375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2: Dein Lernstil – was brauchst du, um gut lernen zu können? Teil 1</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1594347956"/>
              </p:ext>
            </p:extLst>
          </p:nvPr>
        </p:nvGraphicFramePr>
        <p:xfrm>
          <a:off x="512064" y="1788209"/>
          <a:ext cx="10159678" cy="4807663"/>
        </p:xfrm>
        <a:graphic>
          <a:graphicData uri="http://schemas.openxmlformats.org/drawingml/2006/table">
            <a:tbl>
              <a:tblPr firstRow="1" bandRow="1">
                <a:tableStyleId>{17292A2E-F333-43FB-9621-5CBBE7FDCDCB}</a:tableStyleId>
              </a:tblPr>
              <a:tblGrid>
                <a:gridCol w="10159678">
                  <a:extLst>
                    <a:ext uri="{9D8B030D-6E8A-4147-A177-3AD203B41FA5}">
                      <a16:colId xmlns:a16="http://schemas.microsoft.com/office/drawing/2014/main" val="3036613767"/>
                    </a:ext>
                  </a:extLst>
                </a:gridCol>
              </a:tblGrid>
              <a:tr h="3344623">
                <a:tc>
                  <a:txBody>
                    <a:bodyPr/>
                    <a:lstStyle/>
                    <a:p>
                      <a:r>
                        <a:rPr lang="de-DE" sz="1800" b="0" kern="1200" dirty="0">
                          <a:solidFill>
                            <a:srgbClr val="0070C0"/>
                          </a:solidFill>
                          <a:effectLst/>
                          <a:latin typeface="+mn-lt"/>
                          <a:ea typeface="+mn-ea"/>
                          <a:cs typeface="+mn-cs"/>
                        </a:rPr>
                        <a:t>Überlege dir mal, unter welchen Bedingungen du selbst am besten lernen kannst</a:t>
                      </a:r>
                      <a:r>
                        <a:rPr lang="en-US" sz="1800" b="0" kern="1200" dirty="0">
                          <a:solidFill>
                            <a:srgbClr val="0070C0"/>
                          </a:solidFill>
                          <a:effectLst/>
                          <a:latin typeface="+mn-lt"/>
                          <a:ea typeface="+mn-ea"/>
                          <a:cs typeface="+mn-cs"/>
                        </a:rPr>
                        <a:t>.</a:t>
                      </a:r>
                    </a:p>
                    <a:p>
                      <a:pPr marL="201930" algn="l">
                        <a:lnSpc>
                          <a:spcPct val="110000"/>
                        </a:lnSpc>
                        <a:spcBef>
                          <a:spcPts val="300"/>
                        </a:spcBef>
                        <a:spcAft>
                          <a:spcPts val="0"/>
                        </a:spcAft>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Kannst du am besten lernen, wenn du völlig ruhig und entspannt bist, wenn du leicht aktiviert bist oder wenn du sehr aufgeregt bist? (Sicherheit und Überleben)</a:t>
                      </a:r>
                      <a:endParaRPr lang="de-AT" sz="1800" dirty="0">
                        <a:effectLst/>
                        <a:latin typeface="Calibri" panose="020F0502020204030204" pitchFamily="34" charset="0"/>
                        <a:ea typeface="MyriadPro-Regular"/>
                        <a:cs typeface="Arial" panose="020B0604020202020204" pitchFamily="34" charset="0"/>
                      </a:endParaRPr>
                    </a:p>
                    <a:p>
                      <a:pPr marL="742950" lvl="1" indent="-285750" algn="l">
                        <a:lnSpc>
                          <a:spcPct val="110000"/>
                        </a:lnSpc>
                        <a:spcAft>
                          <a:spcPts val="300"/>
                        </a:spcAft>
                        <a:buFont typeface="Courier New" panose="02070309020205020404" pitchFamily="49" charset="0"/>
                        <a:buChar char="o"/>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Wie kannst du diesen Zustand herstellen, wenn du vorhast, etwas zu lernen?</a:t>
                      </a:r>
                      <a:endParaRPr lang="de-AT" sz="1800" dirty="0">
                        <a:effectLst/>
                        <a:latin typeface="Calibri" panose="020F0502020204030204" pitchFamily="34" charset="0"/>
                        <a:ea typeface="MyriadPro-Regular"/>
                        <a:cs typeface="Arial" panose="020B0604020202020204" pitchFamily="34" charset="0"/>
                      </a:endParaRPr>
                    </a:p>
                    <a:p>
                      <a:pPr marL="457200" indent="-228600" algn="l" defTabSz="914400" rtl="0" eaLnBrk="1" latinLnBrk="0" hangingPunct="1">
                        <a:lnSpc>
                          <a:spcPct val="110000"/>
                        </a:lnSpc>
                        <a:spcBef>
                          <a:spcPts val="300"/>
                        </a:spcBef>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Wie viel und wie lange kannst du in einem Stück lernen, bis deine Konzentration nachlässt? (Freiheit)</a:t>
                      </a:r>
                      <a:endParaRPr lang="de-AT" sz="1800" b="1" kern="1200" dirty="0">
                        <a:solidFill>
                          <a:srgbClr val="1F3864"/>
                        </a:solidFill>
                        <a:effectLst/>
                        <a:latin typeface="Calibri" panose="020F0502020204030204" pitchFamily="34" charset="0"/>
                        <a:ea typeface="MyriadPro-Regular"/>
                        <a:cs typeface="Calibri" panose="020F0502020204030204" pitchFamily="34" charset="0"/>
                      </a:endParaRPr>
                    </a:p>
                    <a:p>
                      <a:pPr marL="742950" lvl="1" indent="-285750" algn="l" defTabSz="914400" rtl="0" eaLnBrk="1" latinLnBrk="0" hangingPunct="1">
                        <a:lnSpc>
                          <a:spcPct val="110000"/>
                        </a:lnSpc>
                        <a:buFont typeface="Courier New" panose="02070309020205020404" pitchFamily="49" charset="0"/>
                        <a:buChar char="o"/>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Wenn du merkst, dass deine Konzentration nachlässt, ist es sinnvoll eine Pause zu machen, in der du dich bewegst und das Gelernte setzen lassen kannst, bevor du weitermachst.</a:t>
                      </a:r>
                      <a:endParaRPr lang="de-AT" sz="1800" b="1" kern="1200" dirty="0">
                        <a:solidFill>
                          <a:srgbClr val="1F3864"/>
                        </a:solidFill>
                        <a:effectLst/>
                        <a:latin typeface="Calibri" panose="020F0502020204030204" pitchFamily="34" charset="0"/>
                        <a:ea typeface="MyriadPro-Regular"/>
                        <a:cs typeface="Calibri" panose="020F0502020204030204" pitchFamily="34" charset="0"/>
                      </a:endParaRPr>
                    </a:p>
                    <a:p>
                      <a:pPr marL="457200" indent="-228600" algn="l" defTabSz="914400" rtl="0" eaLnBrk="1" latinLnBrk="0" hangingPunct="1">
                        <a:lnSpc>
                          <a:spcPct val="110000"/>
                        </a:lnSpc>
                        <a:spcBef>
                          <a:spcPts val="300"/>
                        </a:spcBef>
                      </a:pPr>
                      <a:r>
                        <a:rPr lang="de-DE" sz="1800" b="1" kern="12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Was unterstützt dich, konzentriert zu lernen? (Macht)</a:t>
                      </a:r>
                      <a:endParaRPr lang="de-AT" sz="1800" b="1" kern="1200" dirty="0">
                        <a:solidFill>
                          <a:srgbClr val="1F3864"/>
                        </a:solidFill>
                        <a:effectLst/>
                        <a:latin typeface="Calibri" panose="020F0502020204030204" pitchFamily="34" charset="0"/>
                        <a:ea typeface="MyriadPro-Regular"/>
                        <a:cs typeface="Calibri" panose="020F0502020204030204" pitchFamily="34" charset="0"/>
                      </a:endParaRPr>
                    </a:p>
                    <a:p>
                      <a:pPr marL="742950" lvl="1" indent="-285750" algn="l">
                        <a:lnSpc>
                          <a:spcPct val="110000"/>
                        </a:lnSpc>
                        <a:buFont typeface="Courier New" panose="02070309020205020404" pitchFamily="49" charset="0"/>
                        <a:buChar char="o"/>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Brauchst du einen freien Tisch, auf dem dich nichts ablenkt, brauchst du Bewegung, ist es leichter für dich, wenn du laut liest oder die wichtigen Stellen markierst?</a:t>
                      </a:r>
                      <a:endParaRPr lang="de-AT" sz="1800" dirty="0">
                        <a:effectLst/>
                        <a:latin typeface="Calibri" panose="020F0502020204030204" pitchFamily="34" charset="0"/>
                        <a:ea typeface="MyriadPro-Regular"/>
                        <a:cs typeface="Arial" panose="020B0604020202020204" pitchFamily="34" charset="0"/>
                      </a:endParaRPr>
                    </a:p>
                  </a:txBody>
                  <a:tcPr>
                    <a:solidFill>
                      <a:schemeClr val="bg2"/>
                    </a:solidFill>
                  </a:tcPr>
                </a:tc>
                <a:extLst>
                  <a:ext uri="{0D108BD9-81ED-4DB2-BD59-A6C34878D82A}">
                    <a16:rowId xmlns:a16="http://schemas.microsoft.com/office/drawing/2014/main" val="600370016"/>
                  </a:ext>
                </a:extLst>
              </a:tr>
              <a:tr h="1027170">
                <a:tc>
                  <a:txBody>
                    <a:bodyPr/>
                    <a:lstStyle/>
                    <a:p>
                      <a:r>
                        <a:rPr lang="de-DE" sz="1800" kern="1200" noProof="0" dirty="0">
                          <a:solidFill>
                            <a:schemeClr val="tx1"/>
                          </a:solidFill>
                          <a:effectLst/>
                          <a:latin typeface="+mn-lt"/>
                          <a:ea typeface="+mn-ea"/>
                          <a:cs typeface="+mn-cs"/>
                        </a:rPr>
                        <a:t>Mache dir Notizen</a:t>
                      </a:r>
                    </a:p>
                    <a:p>
                      <a:endParaRPr lang="de-DE" sz="1800" kern="1200" noProof="0" dirty="0">
                        <a:solidFill>
                          <a:schemeClr val="tx1"/>
                        </a:solidFill>
                        <a:effectLst/>
                        <a:latin typeface="+mn-lt"/>
                        <a:ea typeface="+mn-ea"/>
                        <a:cs typeface="+mn-cs"/>
                      </a:endParaRPr>
                    </a:p>
                    <a:p>
                      <a:endParaRPr lang="de-DE" sz="1800" kern="1200" noProof="0" dirty="0">
                        <a:solidFill>
                          <a:schemeClr val="tx1"/>
                        </a:solidFill>
                        <a:effectLst/>
                        <a:latin typeface="+mn-lt"/>
                        <a:ea typeface="+mn-ea"/>
                        <a:cs typeface="+mn-cs"/>
                      </a:endParaRPr>
                    </a:p>
                    <a:p>
                      <a:endParaRPr lang="de-DE" sz="1800" kern="1200" noProof="0" dirty="0">
                        <a:solidFill>
                          <a:schemeClr val="tx1"/>
                        </a:solidFill>
                        <a:effectLst/>
                        <a:latin typeface="+mn-lt"/>
                        <a:ea typeface="+mn-ea"/>
                        <a:cs typeface="+mn-cs"/>
                      </a:endParaRPr>
                    </a:p>
                    <a:p>
                      <a:endParaRPr lang="de-DE" sz="1800" kern="1200" noProof="0" dirty="0">
                        <a:solidFill>
                          <a:schemeClr val="tx1"/>
                        </a:solidFill>
                        <a:effectLst/>
                        <a:latin typeface="+mn-lt"/>
                        <a:ea typeface="+mn-ea"/>
                        <a:cs typeface="+mn-cs"/>
                      </a:endParaRP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57630"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799918" y="2717284"/>
            <a:ext cx="12298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der Übung</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234413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2: Dein Lernstil – was brauchst du, um gut lernen zu können? Teil 2</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477202187"/>
              </p:ext>
            </p:extLst>
          </p:nvPr>
        </p:nvGraphicFramePr>
        <p:xfrm>
          <a:off x="838200" y="1788210"/>
          <a:ext cx="9833542" cy="4466286"/>
        </p:xfrm>
        <a:graphic>
          <a:graphicData uri="http://schemas.openxmlformats.org/drawingml/2006/table">
            <a:tbl>
              <a:tblPr firstRow="1" bandRow="1">
                <a:tableStyleId>{17292A2E-F333-43FB-9621-5CBBE7FDCDCB}</a:tableStyleId>
              </a:tblPr>
              <a:tblGrid>
                <a:gridCol w="9833542">
                  <a:extLst>
                    <a:ext uri="{9D8B030D-6E8A-4147-A177-3AD203B41FA5}">
                      <a16:colId xmlns:a16="http://schemas.microsoft.com/office/drawing/2014/main" val="3036613767"/>
                    </a:ext>
                  </a:extLst>
                </a:gridCol>
              </a:tblGrid>
              <a:tr h="3003246">
                <a:tc>
                  <a:txBody>
                    <a:bodyPr/>
                    <a:lstStyle/>
                    <a:p>
                      <a:pPr marL="201930" marR="0" lvl="0" indent="0" algn="l" defTabSz="914400" rtl="0" eaLnBrk="1" fontAlgn="auto" latinLnBrk="0" hangingPunct="1">
                        <a:lnSpc>
                          <a:spcPct val="110000"/>
                        </a:lnSpc>
                        <a:spcBef>
                          <a:spcPts val="300"/>
                        </a:spcBef>
                        <a:spcAft>
                          <a:spcPts val="0"/>
                        </a:spcAft>
                        <a:buClrTx/>
                        <a:buSzTx/>
                        <a:buFontTx/>
                        <a:buNone/>
                        <a:tabLst/>
                        <a:defRPr/>
                      </a:pPr>
                      <a:r>
                        <a:rPr kumimoji="0" lang="de-DE" sz="1800" b="1" i="0" u="none" strike="noStrike" kern="1200" cap="none" spc="0" normalizeH="0" baseline="0" noProof="0" dirty="0">
                          <a:ln>
                            <a:noFill/>
                          </a:ln>
                          <a:solidFill>
                            <a:srgbClr val="1F3864"/>
                          </a:solidFill>
                          <a:effectLst/>
                          <a:uLnTx/>
                          <a:uFillTx/>
                          <a:latin typeface="Calibri" panose="020F0502020204030204" pitchFamily="34" charset="0"/>
                          <a:ea typeface="Calibri" panose="020F0502020204030204" pitchFamily="34" charset="0"/>
                          <a:cs typeface="Calibri" panose="020F0502020204030204" pitchFamily="34" charset="0"/>
                        </a:rPr>
                        <a:t>Wie kannst du dich zum Lernen motivieren, wenn du den Stoff einmal nicht so interessant findest? (Spaß)</a:t>
                      </a:r>
                    </a:p>
                    <a:p>
                      <a:pPr marL="742950" lvl="1" indent="-285750" algn="l">
                        <a:lnSpc>
                          <a:spcPct val="110000"/>
                        </a:lnSpc>
                        <a:buFont typeface="Courier New" panose="02070309020205020404" pitchFamily="49" charset="0"/>
                        <a:buChar char="o"/>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Überlege dir, welchen Nutzen du hast, wenn du etwas gut gelernt hast. Wo in deinem Leben kann dich das weiterbringen? </a:t>
                      </a:r>
                    </a:p>
                    <a:p>
                      <a:pPr marL="742950" lvl="1" indent="-285750" algn="l">
                        <a:lnSpc>
                          <a:spcPct val="110000"/>
                        </a:lnSpc>
                        <a:spcAft>
                          <a:spcPts val="300"/>
                        </a:spcAft>
                        <a:buFont typeface="Courier New" panose="02070309020205020404" pitchFamily="49" charset="0"/>
                        <a:buChar char="o"/>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Wie kannst du dich selbst sinnvoll belohnen?</a:t>
                      </a:r>
                      <a:endParaRPr lang="de-AT" sz="1800" dirty="0">
                        <a:effectLst/>
                        <a:latin typeface="Calibri" panose="020F0502020204030204" pitchFamily="34" charset="0"/>
                        <a:ea typeface="MyriadPro-Regular"/>
                        <a:cs typeface="Arial" panose="020B0604020202020204" pitchFamily="34" charset="0"/>
                      </a:endParaRPr>
                    </a:p>
                    <a:p>
                      <a:pPr marL="457200" indent="-228600" algn="l">
                        <a:lnSpc>
                          <a:spcPct val="110000"/>
                        </a:lnSpc>
                        <a:spcBef>
                          <a:spcPts val="300"/>
                        </a:spcBef>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Lernst du lieber alleine oder gemeinsam mit anderen? (Liebe und Zugehörigkeit)</a:t>
                      </a:r>
                      <a:endParaRPr lang="de-AT" sz="1800" dirty="0">
                        <a:effectLst/>
                        <a:latin typeface="Calibri" panose="020F0502020204030204" pitchFamily="34" charset="0"/>
                        <a:ea typeface="MyriadPro-Regular"/>
                        <a:cs typeface="Arial" panose="020B0604020202020204" pitchFamily="34" charset="0"/>
                      </a:endParaRPr>
                    </a:p>
                    <a:p>
                      <a:pPr marL="742950" lvl="1" indent="-285750" algn="l">
                        <a:lnSpc>
                          <a:spcPct val="110000"/>
                        </a:lnSpc>
                        <a:buFont typeface="Courier New" panose="02070309020205020404" pitchFamily="49" charset="0"/>
                        <a:buChar char="o"/>
                      </a:pP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Suche dir </a:t>
                      </a:r>
                      <a:r>
                        <a:rPr lang="de-DE" sz="1800" dirty="0" err="1">
                          <a:solidFill>
                            <a:srgbClr val="1F3864"/>
                          </a:solidFill>
                          <a:effectLst/>
                          <a:latin typeface="Calibri" panose="020F0502020204030204" pitchFamily="34" charset="0"/>
                          <a:ea typeface="Calibri" panose="020F0502020204030204" pitchFamily="34" charset="0"/>
                          <a:cs typeface="Calibri" panose="020F0502020204030204" pitchFamily="34" charset="0"/>
                        </a:rPr>
                        <a:t>Lernbuddies</a:t>
                      </a:r>
                      <a:r>
                        <a:rPr lang="de-DE"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 wenn du gerne mit anderen lernst.</a:t>
                      </a:r>
                    </a:p>
                    <a:p>
                      <a:pPr marL="742950" lvl="1" indent="-285750" algn="l">
                        <a:lnSpc>
                          <a:spcPct val="110000"/>
                        </a:lnSpc>
                        <a:buFont typeface="Courier New" panose="02070309020205020404" pitchFamily="49" charset="0"/>
                        <a:buChar char="o"/>
                      </a:pPr>
                      <a:r>
                        <a:rPr lang="de-DE" sz="1800" b="1" kern="1200" dirty="0">
                          <a:solidFill>
                            <a:srgbClr val="1F3864"/>
                          </a:solidFill>
                          <a:effectLst/>
                          <a:latin typeface="Calibri" panose="020F0502020204030204" pitchFamily="34" charset="0"/>
                          <a:ea typeface="MyriadPro-Regular"/>
                          <a:cs typeface="Calibri" panose="020F0502020204030204" pitchFamily="34" charset="0"/>
                        </a:rPr>
                        <a:t>Denke an eine Person, die du bewunderst, weil sie so klug ist oder so gut lernt und nimm sie dir als Vorbild.</a:t>
                      </a:r>
                    </a:p>
                  </a:txBody>
                  <a:tcPr>
                    <a:solidFill>
                      <a:schemeClr val="bg2"/>
                    </a:solidFill>
                  </a:tcPr>
                </a:tc>
                <a:extLst>
                  <a:ext uri="{0D108BD9-81ED-4DB2-BD59-A6C34878D82A}">
                    <a16:rowId xmlns:a16="http://schemas.microsoft.com/office/drawing/2014/main" val="600370016"/>
                  </a:ext>
                </a:extLst>
              </a:tr>
              <a:tr h="863550">
                <a:tc>
                  <a:txBody>
                    <a:bodyPr/>
                    <a:lstStyle/>
                    <a:p>
                      <a:r>
                        <a:rPr lang="de-DE" sz="1800" kern="1200" noProof="0" dirty="0">
                          <a:solidFill>
                            <a:schemeClr val="tx1"/>
                          </a:solidFill>
                          <a:effectLst/>
                          <a:latin typeface="+mn-lt"/>
                          <a:ea typeface="+mn-ea"/>
                          <a:cs typeface="+mn-cs"/>
                        </a:rPr>
                        <a:t>Mache dir Notizen</a:t>
                      </a:r>
                    </a:p>
                    <a:p>
                      <a:endParaRPr lang="de-DE" sz="1800" kern="1200" noProof="0" dirty="0">
                        <a:solidFill>
                          <a:schemeClr val="tx1"/>
                        </a:solidFill>
                        <a:effectLst/>
                        <a:latin typeface="+mn-lt"/>
                        <a:ea typeface="+mn-ea"/>
                        <a:cs typeface="+mn-cs"/>
                      </a:endParaRPr>
                    </a:p>
                    <a:p>
                      <a:endParaRPr lang="de-DE" sz="1800" kern="1200" noProof="0" dirty="0">
                        <a:solidFill>
                          <a:schemeClr val="tx1"/>
                        </a:solidFill>
                        <a:effectLst/>
                        <a:latin typeface="+mn-lt"/>
                        <a:ea typeface="+mn-ea"/>
                        <a:cs typeface="+mn-cs"/>
                      </a:endParaRPr>
                    </a:p>
                    <a:p>
                      <a:endParaRPr lang="de-DE" sz="1800" kern="1200" noProof="0" dirty="0">
                        <a:solidFill>
                          <a:schemeClr val="tx1"/>
                        </a:solidFill>
                        <a:effectLst/>
                        <a:latin typeface="+mn-lt"/>
                        <a:ea typeface="+mn-ea"/>
                        <a:cs typeface="+mn-cs"/>
                      </a:endParaRPr>
                    </a:p>
                    <a:p>
                      <a:endParaRPr lang="de-DE" sz="1800" kern="1200" noProof="0" dirty="0">
                        <a:solidFill>
                          <a:schemeClr val="tx1"/>
                        </a:solidFill>
                        <a:effectLst/>
                        <a:latin typeface="+mn-lt"/>
                        <a:ea typeface="+mn-ea"/>
                        <a:cs typeface="+mn-cs"/>
                      </a:endParaRP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57630"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799917" y="2717284"/>
            <a:ext cx="12298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der Übung</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049797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3: Unvereinbar?</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1256432518"/>
              </p:ext>
            </p:extLst>
          </p:nvPr>
        </p:nvGraphicFramePr>
        <p:xfrm>
          <a:off x="838200" y="2084831"/>
          <a:ext cx="9004300" cy="4129547"/>
        </p:xfrm>
        <a:graphic>
          <a:graphicData uri="http://schemas.openxmlformats.org/drawingml/2006/table">
            <a:tbl>
              <a:tblPr firstRow="1" bandRow="1">
                <a:tableStyleId>{17292A2E-F333-43FB-9621-5CBBE7FDCDCB}</a:tableStyleId>
              </a:tblPr>
              <a:tblGrid>
                <a:gridCol w="9004300">
                  <a:extLst>
                    <a:ext uri="{9D8B030D-6E8A-4147-A177-3AD203B41FA5}">
                      <a16:colId xmlns:a16="http://schemas.microsoft.com/office/drawing/2014/main" val="3036613767"/>
                    </a:ext>
                  </a:extLst>
                </a:gridCol>
              </a:tblGrid>
              <a:tr h="2867652">
                <a:tc>
                  <a:txBody>
                    <a:bodyPr/>
                    <a:lstStyle/>
                    <a:p>
                      <a:pPr>
                        <a:spcBef>
                          <a:spcPts val="600"/>
                        </a:spcBef>
                        <a:spcAft>
                          <a:spcPts val="1200"/>
                        </a:spcAft>
                      </a:pPr>
                      <a:r>
                        <a:rPr lang="de-DE" sz="1800" b="0" kern="1200" dirty="0">
                          <a:solidFill>
                            <a:srgbClr val="0070C0"/>
                          </a:solidFill>
                          <a:effectLst/>
                          <a:latin typeface="+mn-lt"/>
                          <a:ea typeface="+mn-ea"/>
                          <a:cs typeface="+mn-cs"/>
                        </a:rPr>
                        <a:t>Manchmal sind wir in Situationen, in denen zwei Bedürfnisse als unvereinbar erscheinen.</a:t>
                      </a:r>
                    </a:p>
                    <a:p>
                      <a:pPr>
                        <a:spcBef>
                          <a:spcPts val="600"/>
                        </a:spcBef>
                        <a:spcAft>
                          <a:spcPts val="1200"/>
                        </a:spcAft>
                      </a:pPr>
                      <a:r>
                        <a:rPr kumimoji="0" lang="de-DE" sz="1800" b="1" i="0" u="none" strike="noStrike" kern="1200" cap="none" spc="0" normalizeH="0" baseline="0" dirty="0">
                          <a:ln>
                            <a:noFill/>
                          </a:ln>
                          <a:solidFill>
                            <a:srgbClr val="1F3864"/>
                          </a:solidFill>
                          <a:effectLst/>
                          <a:uLnTx/>
                          <a:uFillTx/>
                          <a:latin typeface="Calibri" panose="020F0502020204030204" pitchFamily="34" charset="0"/>
                          <a:ea typeface="+mn-ea"/>
                          <a:cs typeface="Calibri" panose="020F0502020204030204" pitchFamily="34" charset="0"/>
                        </a:rPr>
                        <a:t>Sigrid ist in einer Klasse, in der viel mehr Buben als Mädchen sind. Deshalb gilt unter diesen fünf Mädchen das ungeschriebene Gesetz, dass alle zusammenhalten müssen, um nicht übergangen zu werden. Meist bestimmt Wilma, was in dieser Gruppe als Meinung gilt und was zu tun ist. Sigrid, macht mit und sagt es öfters nicht, wenn sie eine andere Meinung hat, weil sie Angst hat, ausgegrenzt zu werden und dann alleine dazustehen.</a:t>
                      </a:r>
                    </a:p>
                    <a:p>
                      <a:pPr>
                        <a:spcBef>
                          <a:spcPts val="600"/>
                        </a:spcBef>
                        <a:spcAft>
                          <a:spcPts val="1200"/>
                        </a:spcAft>
                      </a:pPr>
                      <a:r>
                        <a:rPr lang="de-DE" sz="1800" b="0" kern="1200" dirty="0">
                          <a:solidFill>
                            <a:srgbClr val="0070C0"/>
                          </a:solidFill>
                          <a:effectLst/>
                          <a:latin typeface="+mn-lt"/>
                          <a:ea typeface="+mn-ea"/>
                          <a:cs typeface="+mn-cs"/>
                        </a:rPr>
                        <a:t>Welche Bedürfnisse von Sigrid sind betroffen</a:t>
                      </a:r>
                      <a:r>
                        <a:rPr lang="en-US" sz="1800" b="0" kern="1200" dirty="0">
                          <a:solidFill>
                            <a:srgbClr val="0070C0"/>
                          </a:solidFill>
                          <a:effectLst/>
                          <a:latin typeface="+mn-lt"/>
                          <a:ea typeface="+mn-ea"/>
                          <a:cs typeface="+mn-cs"/>
                        </a:rPr>
                        <a:t>?</a:t>
                      </a:r>
                    </a:p>
                  </a:txBody>
                  <a:tcPr>
                    <a:solidFill>
                      <a:schemeClr val="bg2"/>
                    </a:solidFill>
                  </a:tcPr>
                </a:tc>
                <a:extLst>
                  <a:ext uri="{0D108BD9-81ED-4DB2-BD59-A6C34878D82A}">
                    <a16:rowId xmlns:a16="http://schemas.microsoft.com/office/drawing/2014/main" val="600370016"/>
                  </a:ext>
                </a:extLst>
              </a:tr>
              <a:tr h="1261895">
                <a:tc>
                  <a:txBody>
                    <a:bodyPr/>
                    <a:lstStyle/>
                    <a:p>
                      <a:r>
                        <a:rPr lang="de-DE" sz="1800" kern="1200" noProof="0" dirty="0">
                          <a:solidFill>
                            <a:schemeClr val="tx1"/>
                          </a:solidFill>
                          <a:effectLst/>
                          <a:latin typeface="+mn-lt"/>
                          <a:ea typeface="+mn-ea"/>
                          <a:cs typeface="+mn-cs"/>
                        </a:rPr>
                        <a:t>Mache dir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55"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340593" y="2717284"/>
            <a:ext cx="11769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der Übung</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354532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a:t>
            </a:r>
            <a:r>
              <a:rPr lang="en-US" dirty="0">
                <a:solidFill>
                  <a:schemeClr val="tx1"/>
                </a:solidFill>
              </a:rPr>
              <a:t> 3: </a:t>
            </a:r>
            <a:r>
              <a:rPr lang="de-DE" dirty="0">
                <a:solidFill>
                  <a:schemeClr val="tx1"/>
                </a:solidFill>
              </a:rPr>
              <a:t>Unvereinbar</a:t>
            </a:r>
            <a:r>
              <a:rPr lang="en-US" dirty="0">
                <a:solidFill>
                  <a:schemeClr val="tx1"/>
                </a:solidFill>
              </a:rPr>
              <a:t>?</a:t>
            </a:r>
            <a:endParaRPr lang="el-GR" dirty="0">
              <a:solidFill>
                <a:schemeClr val="tx1"/>
              </a:solidFill>
            </a:endParaRP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en-US"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en-US"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en-US" dirty="0" err="1">
                <a:solidFill>
                  <a:schemeClr val="bg1"/>
                </a:solidFill>
                <a:effectLst>
                  <a:outerShdw blurRad="38100" dist="38100" dir="2700000" algn="tl">
                    <a:srgbClr val="000000">
                      <a:alpha val="43137"/>
                    </a:srgbClr>
                  </a:outerShdw>
                </a:effectLst>
              </a:rPr>
              <a:t>Übungen</a:t>
            </a:r>
            <a:endParaRPr lang="el-GR"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D1EE168-7484-41BD-8B07-80D54EA80871}"/>
              </a:ext>
            </a:extLst>
          </p:cNvPr>
          <p:cNvSpPr txBox="1"/>
          <p:nvPr/>
        </p:nvSpPr>
        <p:spPr>
          <a:xfrm>
            <a:off x="838200" y="2598003"/>
            <a:ext cx="10629900" cy="1015663"/>
          </a:xfrm>
          <a:prstGeom prst="rect">
            <a:avLst/>
          </a:prstGeom>
          <a:noFill/>
        </p:spPr>
        <p:txBody>
          <a:bodyPr wrap="square">
            <a:spAutoFit/>
          </a:bodyPr>
          <a:lstStyle/>
          <a:p>
            <a:r>
              <a:rPr lang="de-DE" sz="2000" i="1" dirty="0"/>
              <a:t>Lösung</a:t>
            </a:r>
            <a:r>
              <a:rPr lang="en-US" sz="2000" i="1" dirty="0"/>
              <a:t>: </a:t>
            </a:r>
            <a:r>
              <a:rPr lang="de-DE" sz="2000" i="1" dirty="0"/>
              <a:t>Es sind vor allem die Bedürfnisse nach Freiheit und Zugehörigkeit betroffen. Sigrid setzt ihr Bedürfnis nach Freiheit (eine eigene Meinung zu haben, eigene Entscheidungen treffen zu können) aufs Spiel, damit ihr Bedürfnis nach Zugehörigkeit befriedigt wird. Siehe auch Teil 2 dieses Heftes</a:t>
            </a:r>
            <a:r>
              <a:rPr lang="en-US" sz="2000" i="1" dirty="0"/>
              <a:t>.</a:t>
            </a:r>
            <a:endParaRPr lang="en-GB" sz="2000" i="1" dirty="0"/>
          </a:p>
        </p:txBody>
      </p:sp>
    </p:spTree>
    <p:extLst>
      <p:ext uri="{BB962C8B-B14F-4D97-AF65-F5344CB8AC3E}">
        <p14:creationId xmlns:p14="http://schemas.microsoft.com/office/powerpoint/2010/main" val="393978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7B7166-1E16-4548-B58B-7059A20B6374}"/>
              </a:ext>
            </a:extLst>
          </p:cNvPr>
          <p:cNvSpPr>
            <a:spLocks noGrp="1"/>
          </p:cNvSpPr>
          <p:nvPr>
            <p:ph type="title"/>
          </p:nvPr>
        </p:nvSpPr>
        <p:spPr/>
        <p:txBody>
          <a:bodyPr/>
          <a:lstStyle/>
          <a:p>
            <a:r>
              <a:rPr lang="de-DE" dirty="0"/>
              <a:t>Überlegen </a:t>
            </a:r>
          </a:p>
        </p:txBody>
      </p:sp>
      <p:sp>
        <p:nvSpPr>
          <p:cNvPr id="26" name="TextBox 25">
            <a:extLst>
              <a:ext uri="{FF2B5EF4-FFF2-40B4-BE49-F238E27FC236}">
                <a16:creationId xmlns:a16="http://schemas.microsoft.com/office/drawing/2014/main" id="{222F2339-9F25-4849-85F5-4DB97B07FCB3}"/>
              </a:ext>
            </a:extLst>
          </p:cNvPr>
          <p:cNvSpPr txBox="1"/>
          <p:nvPr/>
        </p:nvSpPr>
        <p:spPr>
          <a:xfrm>
            <a:off x="1389950" y="5606082"/>
            <a:ext cx="9172074" cy="1200329"/>
          </a:xfrm>
          <a:prstGeom prst="rect">
            <a:avLst/>
          </a:prstGeom>
          <a:solidFill>
            <a:schemeClr val="bg1">
              <a:lumMod val="95000"/>
            </a:schemeClr>
          </a:solidFill>
          <a:ln>
            <a:solidFill>
              <a:srgbClr val="FFC000"/>
            </a:solidFill>
          </a:ln>
        </p:spPr>
        <p:txBody>
          <a:bodyPr wrap="square">
            <a:spAutoFit/>
          </a:bodyPr>
          <a:lstStyle/>
          <a:p>
            <a:r>
              <a:rPr lang="de-DE" dirty="0">
                <a:latin typeface="Calibri" panose="020F0502020204030204" pitchFamily="34" charset="0"/>
                <a:ea typeface="Calibri" panose="020F0502020204030204" pitchFamily="34" charset="0"/>
              </a:rPr>
              <a:t>Stell Dir eine Welt vor, in der die Menschen mit sich selbst im Einklang sind und den anderen freundlich und wohlwollend gegenüberstehen, in der sich die Menschen bemühen, sich gegenseitig zu verstehen und zu unterstützen – </a:t>
            </a:r>
            <a:r>
              <a:rPr lang="de-DE" b="1" i="1" dirty="0">
                <a:latin typeface="Calibri" panose="020F0502020204030204" pitchFamily="34" charset="0"/>
                <a:ea typeface="Calibri" panose="020F0502020204030204" pitchFamily="34" charset="0"/>
              </a:rPr>
              <a:t>würde es dann noch Missachtung der Menschenrechte, Unterdrückung, Ausbeutung und Kriege geben</a:t>
            </a:r>
            <a:r>
              <a:rPr lang="de-DE" b="1" i="1" dirty="0">
                <a:effectLst/>
                <a:latin typeface="Calibri" panose="020F0502020204030204" pitchFamily="34" charset="0"/>
                <a:ea typeface="Calibri" panose="020F0502020204030204" pitchFamily="34" charset="0"/>
              </a:rPr>
              <a:t>?</a:t>
            </a:r>
          </a:p>
        </p:txBody>
      </p:sp>
      <p:grpSp>
        <p:nvGrpSpPr>
          <p:cNvPr id="13" name="Ομάδα 12" descr="A think about icon.">
            <a:extLst>
              <a:ext uri="{FF2B5EF4-FFF2-40B4-BE49-F238E27FC236}">
                <a16:creationId xmlns:a16="http://schemas.microsoft.com/office/drawing/2014/main" id="{13736681-0C02-4B48-9C52-143E5D23BBDF}"/>
              </a:ext>
            </a:extLst>
          </p:cNvPr>
          <p:cNvGrpSpPr/>
          <p:nvPr/>
        </p:nvGrpSpPr>
        <p:grpSpPr>
          <a:xfrm>
            <a:off x="3713563" y="-125783"/>
            <a:ext cx="2262424" cy="1867635"/>
            <a:chOff x="3107475" y="2936100"/>
            <a:chExt cx="2142411" cy="2142411"/>
          </a:xfrm>
        </p:grpSpPr>
        <p:pic>
          <p:nvPicPr>
            <p:cNvPr id="14" name="Γραφικό 13" descr="Συννεφάκι σκέψης περίγραμμα">
              <a:extLst>
                <a:ext uri="{FF2B5EF4-FFF2-40B4-BE49-F238E27FC236}">
                  <a16:creationId xmlns:a16="http://schemas.microsoft.com/office/drawing/2014/main" id="{C3D07491-3C0D-414F-9B08-81A80EC8A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475" y="2936100"/>
              <a:ext cx="2142411" cy="2142411"/>
            </a:xfrm>
            <a:prstGeom prst="rect">
              <a:avLst/>
            </a:prstGeom>
          </p:spPr>
        </p:pic>
        <p:sp>
          <p:nvSpPr>
            <p:cNvPr id="15" name="TextBox 14">
              <a:extLst>
                <a:ext uri="{FF2B5EF4-FFF2-40B4-BE49-F238E27FC236}">
                  <a16:creationId xmlns:a16="http://schemas.microsoft.com/office/drawing/2014/main" id="{26735B27-2D4C-4ED4-B557-5F1A8C52839E}"/>
                </a:ext>
              </a:extLst>
            </p:cNvPr>
            <p:cNvSpPr txBox="1"/>
            <p:nvPr/>
          </p:nvSpPr>
          <p:spPr>
            <a:xfrm>
              <a:off x="3837091" y="3104147"/>
              <a:ext cx="580168" cy="1376928"/>
            </a:xfrm>
            <a:prstGeom prst="rect">
              <a:avLst/>
            </a:prstGeom>
            <a:noFill/>
          </p:spPr>
          <p:txBody>
            <a:bodyPr wrap="none" rtlCol="0">
              <a:spAutoFit/>
            </a:bodyPr>
            <a:lstStyle/>
            <a:p>
              <a:r>
                <a:rPr lang="de-DE" sz="7200" dirty="0">
                  <a:solidFill>
                    <a:srgbClr val="E12A3C"/>
                  </a:solidFill>
                </a:rPr>
                <a:t>?</a:t>
              </a:r>
            </a:p>
          </p:txBody>
        </p:sp>
      </p:grpSp>
      <p:pic>
        <p:nvPicPr>
          <p:cNvPr id="9" name="Grafik 116">
            <a:extLst>
              <a:ext uri="{FF2B5EF4-FFF2-40B4-BE49-F238E27FC236}">
                <a16:creationId xmlns:a16="http://schemas.microsoft.com/office/drawing/2014/main" id="{7B1080FB-7A08-41F8-B20D-BB5568F91788}"/>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51792" y="1741852"/>
            <a:ext cx="3997910" cy="2080056"/>
          </a:xfrm>
          <a:prstGeom prst="rect">
            <a:avLst/>
          </a:prstGeom>
          <a:noFill/>
          <a:ln>
            <a:noFill/>
          </a:ln>
          <a:extLst>
            <a:ext uri="{53640926-AAD7-44D8-BBD7-CCE9431645EC}">
              <a14:shadowObscured xmlns:a14="http://schemas.microsoft.com/office/drawing/2010/main"/>
            </a:ext>
          </a:extLst>
        </p:spPr>
      </p:pic>
      <p:pic>
        <p:nvPicPr>
          <p:cNvPr id="10" name="Grafik 1">
            <a:extLst>
              <a:ext uri="{FF2B5EF4-FFF2-40B4-BE49-F238E27FC236}">
                <a16:creationId xmlns:a16="http://schemas.microsoft.com/office/drawing/2014/main" id="{AC641B2E-8ACE-47B3-85F9-DED5A07F60D2}"/>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249702" y="1767928"/>
            <a:ext cx="4330546" cy="2253468"/>
          </a:xfrm>
          <a:prstGeom prst="rect">
            <a:avLst/>
          </a:prstGeom>
          <a:noFill/>
          <a:ln>
            <a:noFill/>
          </a:ln>
          <a:extLst>
            <a:ext uri="{53640926-AAD7-44D8-BBD7-CCE9431645EC}">
              <a14:shadowObscured xmlns:a14="http://schemas.microsoft.com/office/drawing/2010/main"/>
            </a:ext>
          </a:extLst>
        </p:spPr>
      </p:pic>
      <p:pic>
        <p:nvPicPr>
          <p:cNvPr id="11" name="Grafik 117">
            <a:extLst>
              <a:ext uri="{FF2B5EF4-FFF2-40B4-BE49-F238E27FC236}">
                <a16:creationId xmlns:a16="http://schemas.microsoft.com/office/drawing/2014/main" id="{C395F9C5-4DB3-4305-A869-42B630149A64}"/>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8247612" y="1758152"/>
            <a:ext cx="4350001" cy="2263244"/>
          </a:xfrm>
          <a:prstGeom prst="rect">
            <a:avLst/>
          </a:prstGeom>
          <a:noFill/>
          <a:ln>
            <a:noFill/>
          </a:ln>
          <a:extLst>
            <a:ext uri="{53640926-AAD7-44D8-BBD7-CCE9431645EC}">
              <a14:shadowObscured xmlns:a14="http://schemas.microsoft.com/office/drawing/2010/main"/>
            </a:ext>
          </a:extLst>
        </p:spPr>
      </p:pic>
      <p:pic>
        <p:nvPicPr>
          <p:cNvPr id="12" name="Grafik 2">
            <a:extLst>
              <a:ext uri="{FF2B5EF4-FFF2-40B4-BE49-F238E27FC236}">
                <a16:creationId xmlns:a16="http://schemas.microsoft.com/office/drawing/2014/main" id="{7BFD6B7B-7D3A-49F7-A595-A2E5287C49D4}"/>
              </a:ext>
            </a:extLst>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443978" y="3960404"/>
            <a:ext cx="5125930" cy="1635125"/>
          </a:xfrm>
          <a:prstGeom prst="rect">
            <a:avLst/>
          </a:prstGeom>
          <a:noFill/>
          <a:ln>
            <a:noFill/>
          </a:ln>
          <a:extLst>
            <a:ext uri="{53640926-AAD7-44D8-BBD7-CCE9431645EC}">
              <a14:shadowObscured xmlns:a14="http://schemas.microsoft.com/office/drawing/2010/main"/>
            </a:ext>
          </a:extLst>
        </p:spPr>
      </p:pic>
      <p:pic>
        <p:nvPicPr>
          <p:cNvPr id="17" name="Grafik 118">
            <a:extLst>
              <a:ext uri="{FF2B5EF4-FFF2-40B4-BE49-F238E27FC236}">
                <a16:creationId xmlns:a16="http://schemas.microsoft.com/office/drawing/2014/main" id="{458E61D1-6AAB-487F-B7C7-7E4B9622E579}"/>
              </a:ext>
            </a:extLst>
          </p:cNvPr>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6266472" y="4054066"/>
            <a:ext cx="4481550" cy="1447800"/>
          </a:xfrm>
          <a:prstGeom prst="rect">
            <a:avLst/>
          </a:prstGeom>
          <a:noFill/>
          <a:ln>
            <a:noFill/>
          </a:ln>
          <a:extLst>
            <a:ext uri="{53640926-AAD7-44D8-BBD7-CCE9431645EC}">
              <a14:shadowObscured xmlns:a14="http://schemas.microsoft.com/office/drawing/2010/main"/>
            </a:ext>
          </a:extLst>
        </p:spPr>
      </p:pic>
      <p:graphicFrame>
        <p:nvGraphicFramePr>
          <p:cNvPr id="18" name="Διάγραμμα 17">
            <a:extLst>
              <a:ext uri="{FF2B5EF4-FFF2-40B4-BE49-F238E27FC236}">
                <a16:creationId xmlns:a16="http://schemas.microsoft.com/office/drawing/2014/main" id="{2F317573-62A5-46CF-8E35-553B0A21F3B1}"/>
              </a:ext>
            </a:extLst>
          </p:cNvPr>
          <p:cNvGraphicFramePr/>
          <p:nvPr>
            <p:extLst>
              <p:ext uri="{D42A27DB-BD31-4B8C-83A1-F6EECF244321}">
                <p14:modId xmlns:p14="http://schemas.microsoft.com/office/powerpoint/2010/main" val="2265791388"/>
              </p:ext>
            </p:extLst>
          </p:nvPr>
        </p:nvGraphicFramePr>
        <p:xfrm>
          <a:off x="251792" y="1385848"/>
          <a:ext cx="11940208" cy="43149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a:extLst>
              <a:ext uri="{FF2B5EF4-FFF2-40B4-BE49-F238E27FC236}">
                <a16:creationId xmlns:a16="http://schemas.microsoft.com/office/drawing/2014/main" id="{69EE5AE9-283A-46F8-BE4A-CA6337D83ABC}"/>
              </a:ext>
            </a:extLst>
          </p:cNvPr>
          <p:cNvSpPr txBox="1"/>
          <p:nvPr/>
        </p:nvSpPr>
        <p:spPr>
          <a:xfrm>
            <a:off x="10287000" y="0"/>
            <a:ext cx="1916289"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Unsere Vision</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8917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4: Virtuelle Welten?</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3470309529"/>
              </p:ext>
            </p:extLst>
          </p:nvPr>
        </p:nvGraphicFramePr>
        <p:xfrm>
          <a:off x="838200" y="1788209"/>
          <a:ext cx="9004300" cy="4677719"/>
        </p:xfrm>
        <a:graphic>
          <a:graphicData uri="http://schemas.openxmlformats.org/drawingml/2006/table">
            <a:tbl>
              <a:tblPr firstRow="1" bandRow="1">
                <a:tableStyleId>{17292A2E-F333-43FB-9621-5CBBE7FDCDCB}</a:tableStyleId>
              </a:tblPr>
              <a:tblGrid>
                <a:gridCol w="9004300">
                  <a:extLst>
                    <a:ext uri="{9D8B030D-6E8A-4147-A177-3AD203B41FA5}">
                      <a16:colId xmlns:a16="http://schemas.microsoft.com/office/drawing/2014/main" val="3036613767"/>
                    </a:ext>
                  </a:extLst>
                </a:gridCol>
              </a:tblGrid>
              <a:tr h="3395087">
                <a:tc>
                  <a:txBody>
                    <a:bodyPr/>
                    <a:lstStyle/>
                    <a:p>
                      <a:pPr algn="just">
                        <a:lnSpc>
                          <a:spcPct val="130000"/>
                        </a:lnSpc>
                      </a:pPr>
                      <a:r>
                        <a:rPr lang="de-DE" sz="1800" b="0" kern="1200" dirty="0">
                          <a:solidFill>
                            <a:srgbClr val="0070C0"/>
                          </a:solidFill>
                          <a:effectLst/>
                          <a:latin typeface="+mn-lt"/>
                          <a:ea typeface="+mn-ea"/>
                          <a:cs typeface="+mn-cs"/>
                        </a:rPr>
                        <a:t>Felix, ein Schulkollege von Dir, ist Gamer. Er hat wenig Zeit für Schule oder Freunde, da er ganz viel Zeit an seinem Notebook verbringt. Welche Bedürfnisse erfüllt er sich mit diesem Verhalten</a:t>
                      </a:r>
                      <a:r>
                        <a:rPr lang="en-GB" sz="1800" b="0" kern="1200" dirty="0">
                          <a:solidFill>
                            <a:srgbClr val="0070C0"/>
                          </a:solidFill>
                          <a:effectLst/>
                          <a:latin typeface="+mn-lt"/>
                          <a:ea typeface="+mn-ea"/>
                          <a:cs typeface="+mn-cs"/>
                        </a:rPr>
                        <a:t>?</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Spaß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Macht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Liebe und Zugehörigkeit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Freiheit zu tun?</a:t>
                      </a:r>
                    </a:p>
                    <a:p>
                      <a:pPr marL="342900" lvl="0" indent="-342900" algn="just">
                        <a:lnSpc>
                          <a:spcPct val="130000"/>
                        </a:lnSpc>
                        <a:spcBef>
                          <a:spcPts val="500"/>
                        </a:spcBef>
                        <a:buClr>
                          <a:srgbClr val="ED7D31"/>
                        </a:buClr>
                        <a:buSzPts val="1600"/>
                        <a:buFont typeface="Wingdings" panose="05000000000000000000" pitchFamily="2" charset="2"/>
                        <a:buChar char=""/>
                      </a:pPr>
                      <a:r>
                        <a:rPr lang="de-DE"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Was hat es mit dem Bedürfnis nach Sicherheit und Überleben zu tun</a:t>
                      </a:r>
                      <a:r>
                        <a:rPr lang="en-GB"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2"/>
                    </a:solidFill>
                  </a:tcPr>
                </a:tc>
                <a:extLst>
                  <a:ext uri="{0D108BD9-81ED-4DB2-BD59-A6C34878D82A}">
                    <a16:rowId xmlns:a16="http://schemas.microsoft.com/office/drawing/2014/main" val="600370016"/>
                  </a:ext>
                </a:extLst>
              </a:tr>
              <a:tr h="1282632">
                <a:tc>
                  <a:txBody>
                    <a:bodyPr/>
                    <a:lstStyle/>
                    <a:p>
                      <a:r>
                        <a:rPr lang="de-DE" sz="1800" kern="1200" noProof="0" dirty="0">
                          <a:solidFill>
                            <a:schemeClr val="tx1"/>
                          </a:solidFill>
                          <a:effectLst/>
                          <a:latin typeface="+mn-lt"/>
                          <a:ea typeface="+mn-ea"/>
                          <a:cs typeface="+mn-cs"/>
                        </a:rPr>
                        <a:t>Mache dir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55" y="1802884"/>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314142" y="2717284"/>
            <a:ext cx="12298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der Übung</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3428678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4: Virtuelle Welten?</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a:solidFill>
            <a:schemeClr val="bg1">
              <a:lumMod val="95000"/>
            </a:schemeClr>
          </a:solidFill>
        </p:spPr>
        <p:txBody>
          <a:bodyPr>
            <a:normAutofit fontScale="92500"/>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Lösung</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10000"/>
              </a:lnSpc>
              <a:spcBef>
                <a:spcPts val="0"/>
              </a:spcBef>
              <a:spcAft>
                <a:spcPts val="0"/>
              </a:spcAft>
              <a:buClr>
                <a:srgbClr val="F68122"/>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1A7EBA"/>
                </a:solidFill>
                <a:effectLst/>
                <a:uLnTx/>
                <a:uFillTx/>
                <a:latin typeface="Calibri" panose="020F0502020204030204"/>
                <a:ea typeface="+mn-ea"/>
                <a:cs typeface="+mn-cs"/>
              </a:rPr>
              <a:t>Spaß: </a:t>
            </a:r>
            <a:r>
              <a:rPr kumimoji="0" lang="de-DE" sz="1800" b="0" i="0" u="none" strike="noStrike" kern="1200" cap="none" spc="0" normalizeH="0" baseline="0" noProof="0" dirty="0">
                <a:ln>
                  <a:noFill/>
                </a:ln>
                <a:solidFill>
                  <a:srgbClr val="1A7EBA"/>
                </a:solidFill>
                <a:effectLst/>
                <a:uLnTx/>
                <a:uFillTx/>
                <a:latin typeface="Calibri" panose="020F0502020204030204"/>
                <a:ea typeface="+mn-ea"/>
                <a:cs typeface="+mn-cs"/>
              </a:rPr>
              <a:t>Videospiele sind oft sehr bunt und ansprechend gestaltet, führen dich in spannende neue Welten, in denen du Neues entdecken kannst, Beim Spielen vergisst man leicht die Zeit und alles andere ringsum.</a:t>
            </a:r>
          </a:p>
          <a:p>
            <a:pPr marL="285750" marR="0" lvl="0" indent="-285750" algn="l" defTabSz="914400" rtl="0" eaLnBrk="1" fontAlgn="auto" latinLnBrk="0" hangingPunct="1">
              <a:lnSpc>
                <a:spcPct val="110000"/>
              </a:lnSpc>
              <a:spcBef>
                <a:spcPts val="0"/>
              </a:spcBef>
              <a:spcAft>
                <a:spcPts val="0"/>
              </a:spcAft>
              <a:buClr>
                <a:srgbClr val="F68122"/>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1A7EBA"/>
                </a:solidFill>
                <a:effectLst/>
                <a:uLnTx/>
                <a:uFillTx/>
                <a:latin typeface="Calibri" panose="020F0502020204030204"/>
                <a:ea typeface="+mn-ea"/>
                <a:cs typeface="+mn-cs"/>
              </a:rPr>
              <a:t>Macht: </a:t>
            </a:r>
            <a:r>
              <a:rPr kumimoji="0" lang="de-DE" sz="1800" b="0" i="0" u="none" strike="noStrike" kern="1200" cap="none" spc="0" normalizeH="0" baseline="0" noProof="0" dirty="0">
                <a:ln>
                  <a:noFill/>
                </a:ln>
                <a:solidFill>
                  <a:srgbClr val="1A7EBA"/>
                </a:solidFill>
                <a:effectLst/>
                <a:uLnTx/>
                <a:uFillTx/>
                <a:latin typeface="Calibri" panose="020F0502020204030204"/>
                <a:ea typeface="+mn-ea"/>
                <a:cs typeface="+mn-cs"/>
              </a:rPr>
              <a:t>Man hat Fähigkeiten und Kräfte, die man sonst als Mensch nicht hat.</a:t>
            </a:r>
          </a:p>
          <a:p>
            <a:pPr marL="285750" marR="0" lvl="0" indent="-285750" algn="l" defTabSz="914400" rtl="0" eaLnBrk="1" fontAlgn="auto" latinLnBrk="0" hangingPunct="1">
              <a:lnSpc>
                <a:spcPct val="110000"/>
              </a:lnSpc>
              <a:spcBef>
                <a:spcPts val="0"/>
              </a:spcBef>
              <a:spcAft>
                <a:spcPts val="0"/>
              </a:spcAft>
              <a:buClr>
                <a:srgbClr val="F68122"/>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1A7EBA"/>
                </a:solidFill>
                <a:effectLst/>
                <a:uLnTx/>
                <a:uFillTx/>
                <a:latin typeface="Calibri" panose="020F0502020204030204"/>
                <a:ea typeface="+mn-ea"/>
                <a:cs typeface="+mn-cs"/>
              </a:rPr>
              <a:t>Liebe und Zugehörigkeit: </a:t>
            </a:r>
            <a:r>
              <a:rPr kumimoji="0" lang="de-DE" sz="1800" b="0" i="0" u="none" strike="noStrike" kern="1200" cap="none" spc="0" normalizeH="0" baseline="0" noProof="0" dirty="0">
                <a:ln>
                  <a:noFill/>
                </a:ln>
                <a:solidFill>
                  <a:srgbClr val="1A7EBA"/>
                </a:solidFill>
                <a:effectLst/>
                <a:uLnTx/>
                <a:uFillTx/>
                <a:latin typeface="Calibri" panose="020F0502020204030204"/>
                <a:ea typeface="+mn-ea"/>
                <a:cs typeface="+mn-cs"/>
              </a:rPr>
              <a:t>zeigt sich in der Begeisterung für das Spiel; man möchte dazu gehören, weil es cool ist.</a:t>
            </a:r>
          </a:p>
          <a:p>
            <a:pPr marL="285750" marR="0" lvl="0" indent="-285750" algn="l" defTabSz="914400" rtl="0" eaLnBrk="1" fontAlgn="auto" latinLnBrk="0" hangingPunct="1">
              <a:lnSpc>
                <a:spcPct val="110000"/>
              </a:lnSpc>
              <a:spcBef>
                <a:spcPts val="0"/>
              </a:spcBef>
              <a:spcAft>
                <a:spcPts val="0"/>
              </a:spcAft>
              <a:buClr>
                <a:srgbClr val="F68122"/>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1A7EBA"/>
                </a:solidFill>
                <a:effectLst/>
                <a:uLnTx/>
                <a:uFillTx/>
                <a:latin typeface="Calibri" panose="020F0502020204030204"/>
                <a:ea typeface="+mn-ea"/>
                <a:cs typeface="+mn-cs"/>
              </a:rPr>
              <a:t>Freiheit: </a:t>
            </a:r>
            <a:r>
              <a:rPr kumimoji="0" lang="de-DE" sz="1800" b="0" i="0" u="none" strike="noStrike" kern="1200" cap="none" spc="0" normalizeH="0" baseline="0" noProof="0" dirty="0">
                <a:ln>
                  <a:noFill/>
                </a:ln>
                <a:solidFill>
                  <a:srgbClr val="1A7EBA"/>
                </a:solidFill>
                <a:effectLst/>
                <a:uLnTx/>
                <a:uFillTx/>
                <a:latin typeface="Calibri" panose="020F0502020204030204"/>
                <a:ea typeface="+mn-ea"/>
                <a:cs typeface="+mn-cs"/>
              </a:rPr>
              <a:t>In dieser Welt kann man sich meist frei bewegen und selbst entscheiden, wie man eine Herausforderung meistert.</a:t>
            </a:r>
          </a:p>
          <a:p>
            <a:pPr marL="285750" marR="0" lvl="0" indent="-285750" algn="l" defTabSz="914400" rtl="0" eaLnBrk="1" fontAlgn="auto" latinLnBrk="0" hangingPunct="1">
              <a:lnSpc>
                <a:spcPct val="110000"/>
              </a:lnSpc>
              <a:spcBef>
                <a:spcPts val="0"/>
              </a:spcBef>
              <a:spcAft>
                <a:spcPts val="0"/>
              </a:spcAft>
              <a:buClr>
                <a:srgbClr val="F68122"/>
              </a:buClr>
              <a:buSzTx/>
              <a:buFont typeface="Wingdings" panose="05000000000000000000" pitchFamily="2" charset="2"/>
              <a:buChar char="§"/>
              <a:tabLst/>
              <a:defRPr/>
            </a:pPr>
            <a:r>
              <a:rPr kumimoji="0" lang="de-DE" sz="1800" b="1" i="0" u="none" strike="noStrike" kern="1200" cap="none" spc="0" normalizeH="0" baseline="0" noProof="0" dirty="0">
                <a:ln>
                  <a:noFill/>
                </a:ln>
                <a:solidFill>
                  <a:srgbClr val="1A7EBA"/>
                </a:solidFill>
                <a:effectLst/>
                <a:uLnTx/>
                <a:uFillTx/>
                <a:latin typeface="Calibri" panose="020F0502020204030204"/>
                <a:ea typeface="+mn-ea"/>
                <a:cs typeface="+mn-cs"/>
              </a:rPr>
              <a:t>Sicherheit und Überleben: </a:t>
            </a:r>
            <a:r>
              <a:rPr kumimoji="0" lang="de-DE" sz="1800" b="0" i="0" u="none" strike="noStrike" kern="1200" cap="none" spc="0" normalizeH="0" baseline="0" noProof="0" dirty="0">
                <a:ln>
                  <a:noFill/>
                </a:ln>
                <a:solidFill>
                  <a:srgbClr val="1A7EBA"/>
                </a:solidFill>
                <a:effectLst/>
                <a:uLnTx/>
                <a:uFillTx/>
                <a:latin typeface="Calibri" panose="020F0502020204030204"/>
                <a:ea typeface="+mn-ea"/>
                <a:cs typeface="+mn-cs"/>
              </a:rPr>
              <a:t>Oft hat man den vollen Nervenkitzel, aber es kann nicht wirklich etwas passieren</a:t>
            </a:r>
            <a:r>
              <a:rPr kumimoji="0" lang="el-GR" sz="1800" b="0" i="0" u="none" strike="noStrike" kern="1200" cap="none" spc="0" normalizeH="0" baseline="0" noProof="0" dirty="0">
                <a:ln>
                  <a:noFill/>
                </a:ln>
                <a:solidFill>
                  <a:srgbClr val="1A7EBA"/>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1A7EBA"/>
              </a:solidFill>
              <a:effectLst/>
              <a:uLnTx/>
              <a:uFillTx/>
              <a:latin typeface="Calibri" panose="020F0502020204030204"/>
              <a:ea typeface="+mn-ea"/>
              <a:cs typeface="+mn-cs"/>
            </a:endParaRPr>
          </a:p>
          <a:p>
            <a:pPr marL="0" marR="0" lvl="0" indent="0" algn="l" defTabSz="914400" rtl="0" eaLnBrk="1" fontAlgn="auto" latinLnBrk="0" hangingPunct="1">
              <a:lnSpc>
                <a:spcPct val="110000"/>
              </a:lnSpc>
              <a:spcBef>
                <a:spcPts val="1200"/>
              </a:spcBef>
              <a:spcAft>
                <a:spcPts val="0"/>
              </a:spcAft>
              <a:buClr>
                <a:srgbClr val="F68122"/>
              </a:buClr>
              <a:buSzTx/>
              <a:buFont typeface="Wingdings" panose="05000000000000000000" pitchFamily="2" charset="2"/>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So spannend und verlockend es sein kann, in virtuelle Spielwelten einzutauchen, Felix sollte dabei nicht auf seine echten Grundbedürfnisse in der realen Welt vergessen. Wenn man es mit dem Spielen übertreibt, verliert man die Freiheit, selbst zu entscheiden, wie man seine Zeit nützt, sowie den guten Kontakt zu sich selbst und seinen Mitmenschen. Menschen, die gefährdet sind, zu sehr in virtuelle Welten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hineinzukippen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machen das oft, weil sie in der realen Welt ihre Bedürfnisse nicht entsprechend erfüllen können. Diese Menschen benötigen oft Hilfe, damit sie lernen, wie sie gut auf ihre echten Grundbedürfnisse achten können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de-DE" dirty="0"/>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2112884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5: Sind deine Grundbedürfnisse erfüllt?</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446965309"/>
              </p:ext>
            </p:extLst>
          </p:nvPr>
        </p:nvGraphicFramePr>
        <p:xfrm>
          <a:off x="235974" y="1546911"/>
          <a:ext cx="10515600" cy="5095189"/>
        </p:xfrm>
        <a:graphic>
          <a:graphicData uri="http://schemas.openxmlformats.org/drawingml/2006/table">
            <a:tbl>
              <a:tblPr firstRow="1" bandRow="1">
                <a:tableStyleId>{17292A2E-F333-43FB-9621-5CBBE7FDCDCB}</a:tableStyleId>
              </a:tblPr>
              <a:tblGrid>
                <a:gridCol w="10515600">
                  <a:extLst>
                    <a:ext uri="{9D8B030D-6E8A-4147-A177-3AD203B41FA5}">
                      <a16:colId xmlns:a16="http://schemas.microsoft.com/office/drawing/2014/main" val="3036613767"/>
                    </a:ext>
                  </a:extLst>
                </a:gridCol>
              </a:tblGrid>
              <a:tr h="4510091">
                <a:tc>
                  <a:txBody>
                    <a:bodyPr/>
                    <a:lstStyle/>
                    <a:p>
                      <a:pPr algn="just">
                        <a:lnSpc>
                          <a:spcPct val="130000"/>
                        </a:lnSpc>
                      </a:pPr>
                      <a:r>
                        <a:rPr lang="de-DE" sz="1800" dirty="0">
                          <a:solidFill>
                            <a:srgbClr val="000000"/>
                          </a:solidFill>
                          <a:effectLst/>
                          <a:latin typeface="Calibri" panose="020F0502020204030204" pitchFamily="34" charset="0"/>
                          <a:ea typeface="MyriadPro-Regular"/>
                          <a:cs typeface="Arial" panose="020B0604020202020204" pitchFamily="34" charset="0"/>
                        </a:rPr>
                        <a:t>Kannst du den einzelnen Punkten zustimmen</a:t>
                      </a:r>
                      <a:r>
                        <a:rPr lang="en-US" sz="1800" dirty="0">
                          <a:solidFill>
                            <a:srgbClr val="000000"/>
                          </a:solidFill>
                          <a:effectLst/>
                          <a:latin typeface="Calibri" panose="020F0502020204030204" pitchFamily="34" charset="0"/>
                          <a:ea typeface="MyriadPro-Regular"/>
                          <a:cs typeface="Arial" panose="020B0604020202020204" pitchFamily="34" charset="0"/>
                        </a:rPr>
                        <a:t>?</a:t>
                      </a:r>
                    </a:p>
                    <a:p>
                      <a:pPr marL="342900" lvl="0" indent="-342900" algn="just" defTabSz="914400" rtl="0" eaLnBrk="1" latinLnBrk="0" hangingPunct="1">
                        <a:lnSpc>
                          <a:spcPct val="110000"/>
                        </a:lnSpc>
                        <a:spcBef>
                          <a:spcPts val="600"/>
                        </a:spcBef>
                        <a:buClr>
                          <a:srgbClr val="ED7D31"/>
                        </a:buClr>
                        <a:buSzPts val="1600"/>
                        <a:buFont typeface="Wingdings" panose="05000000000000000000" pitchFamily="2" charset="2"/>
                        <a:buChar char=""/>
                      </a:pPr>
                      <a:r>
                        <a:rPr lang="de-DE" sz="1800" b="0"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Mein Überleben ist gesichert (Ich habe zu Essen und zu trinken, einen Platz zum Schlafen, ich fühle mich gesund und wohl); und ich fühle mich in Sicherheit.</a:t>
                      </a:r>
                    </a:p>
                    <a:p>
                      <a:pPr marL="342900" lvl="0" indent="-342900" algn="just" defTabSz="914400" rtl="0" eaLnBrk="1" latinLnBrk="0" hangingPunct="1">
                        <a:lnSpc>
                          <a:spcPct val="110000"/>
                        </a:lnSpc>
                        <a:spcBef>
                          <a:spcPts val="600"/>
                        </a:spcBef>
                        <a:buClr>
                          <a:srgbClr val="ED7D31"/>
                        </a:buClr>
                        <a:buSzPts val="1600"/>
                        <a:buFont typeface="Wingdings" panose="05000000000000000000" pitchFamily="2" charset="2"/>
                        <a:buChar char=""/>
                      </a:pPr>
                      <a:r>
                        <a:rPr lang="de-DE" sz="1800" b="0"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habe zumindest einen Menschen, den ich liebe und dem auch ich wichtig bin. Es gibt zumindest einen Menschen in meinem Leben, auf den ich zählen kann, wenn ich etwas brauche. Ich habe auch jemanden, mit dem ich gerne meine Zeit verbringe und mit dem ich mich wohl fühle.</a:t>
                      </a:r>
                    </a:p>
                    <a:p>
                      <a:pPr marL="342900" lvl="0" indent="-342900" algn="just" defTabSz="914400" rtl="0" eaLnBrk="1" latinLnBrk="0" hangingPunct="1">
                        <a:lnSpc>
                          <a:spcPct val="110000"/>
                        </a:lnSpc>
                        <a:spcBef>
                          <a:spcPts val="600"/>
                        </a:spcBef>
                        <a:buClr>
                          <a:srgbClr val="ED7D31"/>
                        </a:buClr>
                        <a:buSzPts val="1600"/>
                        <a:buFont typeface="Wingdings" panose="05000000000000000000" pitchFamily="2" charset="2"/>
                        <a:buChar char=""/>
                      </a:pPr>
                      <a:r>
                        <a:rPr lang="de-DE" sz="1800" b="0"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kann in meinem Leben eigene Entscheidungen treffen und ich habe meinem Alter entsprechend Bereiche in meinem Leben, für die ich die Verantwortung übernehmen darf. (Zum Beispiel: Mein Zimmer, wie ich mir die Hausaufgaben einteile, welche Freunde ich treffe, wie ich mein Taschengeld ausgebe, etc.)</a:t>
                      </a:r>
                    </a:p>
                    <a:p>
                      <a:pPr marL="342900" lvl="0" indent="-342900" algn="just" defTabSz="914400" rtl="0" eaLnBrk="1" latinLnBrk="0" hangingPunct="1">
                        <a:lnSpc>
                          <a:spcPct val="110000"/>
                        </a:lnSpc>
                        <a:spcBef>
                          <a:spcPts val="600"/>
                        </a:spcBef>
                        <a:buClr>
                          <a:srgbClr val="ED7D31"/>
                        </a:buClr>
                        <a:buSzPts val="1600"/>
                        <a:buFont typeface="Wingdings" panose="05000000000000000000" pitchFamily="2" charset="2"/>
                        <a:buChar char=""/>
                      </a:pPr>
                      <a:r>
                        <a:rPr lang="de-DE" sz="1800" b="0"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habe genug Spaß in meinem Leben und auch genug Gelegenheiten, Neues zu entdecken.</a:t>
                      </a:r>
                    </a:p>
                    <a:p>
                      <a:pPr marL="342900" lvl="0" indent="-342900" algn="just" defTabSz="914400" rtl="0" eaLnBrk="1" latinLnBrk="0" hangingPunct="1">
                        <a:lnSpc>
                          <a:spcPct val="110000"/>
                        </a:lnSpc>
                        <a:spcBef>
                          <a:spcPts val="600"/>
                        </a:spcBef>
                        <a:buClr>
                          <a:srgbClr val="ED7D31"/>
                        </a:buClr>
                        <a:buSzPts val="1600"/>
                        <a:buFont typeface="Wingdings" panose="05000000000000000000" pitchFamily="2" charset="2"/>
                        <a:buChar char=""/>
                      </a:pPr>
                      <a:r>
                        <a:rPr lang="de-DE" sz="1800" b="0"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Ich fühle mich von meinen Mitmenschen geachtet und kann meine Meinungen und Ideen einbringen</a:t>
                      </a:r>
                      <a:r>
                        <a:rPr lang="en-US" sz="1800" b="0"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p>
                      <a:pPr marL="0" lvl="0" indent="0" algn="just">
                        <a:lnSpc>
                          <a:spcPct val="110000"/>
                        </a:lnSpc>
                        <a:spcBef>
                          <a:spcPts val="500"/>
                        </a:spcBef>
                        <a:buClr>
                          <a:srgbClr val="ED7D31"/>
                        </a:buClr>
                        <a:buSzPts val="1600"/>
                        <a:buFont typeface="Wingdings" panose="05000000000000000000" pitchFamily="2" charset="2"/>
                        <a:buNone/>
                      </a:pPr>
                      <a:r>
                        <a:rPr lang="de-DE"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So könnte man den wünschenswerten Grundzustand beschreiben. In den allermeisten Fällen ist das zumindest in unserer Gesellschaft ja auch der Fall</a:t>
                      </a:r>
                      <a:r>
                        <a:rPr lang="en-US"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2"/>
                    </a:solidFill>
                  </a:tcPr>
                </a:tc>
                <a:extLst>
                  <a:ext uri="{0D108BD9-81ED-4DB2-BD59-A6C34878D82A}">
                    <a16:rowId xmlns:a16="http://schemas.microsoft.com/office/drawing/2014/main" val="600370016"/>
                  </a:ext>
                </a:extLst>
              </a:tr>
              <a:tr h="585098">
                <a:tc>
                  <a:txBody>
                    <a:bodyPr/>
                    <a:lstStyle/>
                    <a:p>
                      <a:r>
                        <a:rPr lang="de-DE" sz="1800" kern="1200" noProof="0" dirty="0">
                          <a:solidFill>
                            <a:schemeClr val="tx1"/>
                          </a:solidFill>
                          <a:effectLst/>
                          <a:latin typeface="+mn-lt"/>
                          <a:ea typeface="+mn-ea"/>
                          <a:cs typeface="+mn-cs"/>
                        </a:rPr>
                        <a:t>Mache dir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1626" y="1725762"/>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845287" y="2724537"/>
            <a:ext cx="12298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 der Übung</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3688812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6: Was brauchst du gerade?</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endParaRPr lang="de-DE" dirty="0"/>
          </a:p>
        </p:txBody>
      </p:sp>
      <p:graphicFrame>
        <p:nvGraphicFramePr>
          <p:cNvPr id="4" name="Πίνακας 4">
            <a:extLst>
              <a:ext uri="{FF2B5EF4-FFF2-40B4-BE49-F238E27FC236}">
                <a16:creationId xmlns:a16="http://schemas.microsoft.com/office/drawing/2014/main" id="{0E71F3C2-8910-47D7-A239-B4A9D25A926F}"/>
              </a:ext>
            </a:extLst>
          </p:cNvPr>
          <p:cNvGraphicFramePr>
            <a:graphicFrameLocks noGrp="1"/>
          </p:cNvGraphicFramePr>
          <p:nvPr>
            <p:extLst>
              <p:ext uri="{D42A27DB-BD31-4B8C-83A1-F6EECF244321}">
                <p14:modId xmlns:p14="http://schemas.microsoft.com/office/powerpoint/2010/main" val="1887513586"/>
              </p:ext>
            </p:extLst>
          </p:nvPr>
        </p:nvGraphicFramePr>
        <p:xfrm>
          <a:off x="235974" y="1661211"/>
          <a:ext cx="10515600" cy="5039950"/>
        </p:xfrm>
        <a:graphic>
          <a:graphicData uri="http://schemas.openxmlformats.org/drawingml/2006/table">
            <a:tbl>
              <a:tblPr firstRow="1" bandRow="1">
                <a:tableStyleId>{17292A2E-F333-43FB-9621-5CBBE7FDCDCB}</a:tableStyleId>
              </a:tblPr>
              <a:tblGrid>
                <a:gridCol w="10515600">
                  <a:extLst>
                    <a:ext uri="{9D8B030D-6E8A-4147-A177-3AD203B41FA5}">
                      <a16:colId xmlns:a16="http://schemas.microsoft.com/office/drawing/2014/main" val="3036613767"/>
                    </a:ext>
                  </a:extLst>
                </a:gridCol>
              </a:tblGrid>
              <a:tr h="4229602">
                <a:tc>
                  <a:txBody>
                    <a:bodyPr/>
                    <a:lstStyle/>
                    <a:p>
                      <a:pPr algn="just">
                        <a:lnSpc>
                          <a:spcPct val="110000"/>
                        </a:lnSpc>
                        <a:spcBef>
                          <a:spcPts val="600"/>
                        </a:spcBef>
                      </a:pPr>
                      <a:r>
                        <a:rPr lang="de-DE" sz="1800" dirty="0">
                          <a:solidFill>
                            <a:srgbClr val="000000"/>
                          </a:solidFill>
                          <a:effectLst/>
                          <a:latin typeface="Calibri" panose="020F0502020204030204" pitchFamily="34" charset="0"/>
                          <a:ea typeface="MyriadPro-Regular"/>
                          <a:cs typeface="Arial" panose="020B0604020202020204" pitchFamily="34" charset="0"/>
                        </a:rPr>
                        <a:t>Stell dir die folgende Situation vor: Du sitzt seit mehreren Stunden und lernst für den morgigen Test. Du merkst, wie eine Unruhe und ein ungutes Gefühl in Dir aufsteigen. </a:t>
                      </a:r>
                    </a:p>
                    <a:p>
                      <a:pPr algn="just">
                        <a:lnSpc>
                          <a:spcPct val="110000"/>
                        </a:lnSpc>
                        <a:spcBef>
                          <a:spcPts val="600"/>
                        </a:spcBef>
                      </a:pPr>
                      <a:r>
                        <a:rPr lang="de-DE" sz="1800" dirty="0">
                          <a:solidFill>
                            <a:srgbClr val="000000"/>
                          </a:solidFill>
                          <a:effectLst/>
                          <a:latin typeface="Calibri" panose="020F0502020204030204" pitchFamily="34" charset="0"/>
                          <a:ea typeface="MyriadPro-Regular"/>
                          <a:cs typeface="Arial" panose="020B0604020202020204" pitchFamily="34" charset="0"/>
                        </a:rPr>
                        <a:t>Stell dir vor, wie du diese Unruhe und dieses unangenehme Gefühl wahrnimmst – was wollen sie dir sagen</a:t>
                      </a:r>
                      <a:r>
                        <a:rPr lang="en-US" sz="1800" dirty="0">
                          <a:solidFill>
                            <a:srgbClr val="000000"/>
                          </a:solidFill>
                          <a:effectLst/>
                          <a:latin typeface="Calibri" panose="020F0502020204030204" pitchFamily="34" charset="0"/>
                          <a:ea typeface="MyriadPro-Regular"/>
                          <a:cs typeface="Arial" panose="020B0604020202020204" pitchFamily="34" charset="0"/>
                        </a:rPr>
                        <a:t>?</a:t>
                      </a:r>
                    </a:p>
                    <a:p>
                      <a:pPr marL="342900" lvl="0" indent="-342900" algn="just">
                        <a:lnSpc>
                          <a:spcPct val="110000"/>
                        </a:lnSpc>
                        <a:spcBef>
                          <a:spcPts val="6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brauchst du Bewegung, um deinen Kreislauf wieder anzuregen, vielleicht hast du Durst oder Hunger? (Um welches Grundbedürfnis handelt es sich hier?)</a:t>
                      </a:r>
                    </a:p>
                    <a:p>
                      <a:pPr marL="342900" lvl="0" indent="-342900" algn="just">
                        <a:lnSpc>
                          <a:spcPct val="110000"/>
                        </a:lnSpc>
                        <a:spcBef>
                          <a:spcPts val="6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hast Du Angst, den Test nicht zu schaffen und zu versagen? (Um welches Grundbedürfnis handelt es sich hier?)</a:t>
                      </a:r>
                    </a:p>
                    <a:p>
                      <a:pPr marL="342900" lvl="0" indent="-342900" algn="just">
                        <a:lnSpc>
                          <a:spcPct val="110000"/>
                        </a:lnSpc>
                        <a:spcBef>
                          <a:spcPts val="6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würdest Du lieber gemeinsam mit anderen sein als alleine zu lernen? (Um welches Grundbedürfnis handelt es sich hier?)</a:t>
                      </a:r>
                    </a:p>
                    <a:p>
                      <a:pPr marL="342900" lvl="0" indent="-342900" algn="just">
                        <a:lnSpc>
                          <a:spcPct val="110000"/>
                        </a:lnSpc>
                        <a:spcBef>
                          <a:spcPts val="6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fühlst du dich gezwungen zu lernen und würdest lieber etwas ganz anderes machen? (Um welches Grundbedürfnis handelt es sich hier?)</a:t>
                      </a:r>
                    </a:p>
                    <a:p>
                      <a:pPr marL="342900" lvl="0" indent="-342900" algn="just">
                        <a:lnSpc>
                          <a:spcPct val="110000"/>
                        </a:lnSpc>
                        <a:spcBef>
                          <a:spcPts val="600"/>
                        </a:spcBef>
                        <a:buClr>
                          <a:srgbClr val="ED7D31"/>
                        </a:buClr>
                        <a:buSzPts val="1600"/>
                        <a:buFont typeface="+mj-lt"/>
                        <a:buAutoNum type="arabicPeriod"/>
                      </a:pPr>
                      <a:r>
                        <a:rPr lang="de-DE"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Vielleicht findest du den Stoff total uninteressant und weißt nicht, wofür du das jemals in deinem Leben brauchen kannst? (Um welches Grundbedürfnis handelt es sich hier?)</a:t>
                      </a:r>
                      <a:r>
                        <a:rPr lang="en-US"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2"/>
                    </a:solidFill>
                  </a:tcPr>
                </a:tc>
                <a:extLst>
                  <a:ext uri="{0D108BD9-81ED-4DB2-BD59-A6C34878D82A}">
                    <a16:rowId xmlns:a16="http://schemas.microsoft.com/office/drawing/2014/main" val="600370016"/>
                  </a:ext>
                </a:extLst>
              </a:tr>
              <a:tr h="675087">
                <a:tc>
                  <a:txBody>
                    <a:bodyPr/>
                    <a:lstStyle/>
                    <a:p>
                      <a:r>
                        <a:rPr lang="de-DE" sz="1800" kern="1200" noProof="0" dirty="0">
                          <a:solidFill>
                            <a:schemeClr val="tx1"/>
                          </a:solidFill>
                          <a:effectLst/>
                          <a:latin typeface="+mn-lt"/>
                          <a:ea typeface="+mn-ea"/>
                          <a:cs typeface="+mn-cs"/>
                        </a:rPr>
                        <a:t>Mache dir Notizen</a:t>
                      </a:r>
                    </a:p>
                  </a:txBody>
                  <a:tcPr/>
                </a:tc>
                <a:extLst>
                  <a:ext uri="{0D108BD9-81ED-4DB2-BD59-A6C34878D82A}">
                    <a16:rowId xmlns:a16="http://schemas.microsoft.com/office/drawing/2014/main" val="1845215359"/>
                  </a:ext>
                </a:extLst>
              </a:tr>
            </a:tbl>
          </a:graphicData>
        </a:graphic>
      </p:graphicFrame>
      <p:pic>
        <p:nvPicPr>
          <p:cNvPr id="5" name="Γραφικό 4" descr="Λήψη από το cloud με συμπαγές γέμισμα">
            <a:hlinkClick r:id="rId4"/>
            <a:extLst>
              <a:ext uri="{FF2B5EF4-FFF2-40B4-BE49-F238E27FC236}">
                <a16:creationId xmlns:a16="http://schemas.microsoft.com/office/drawing/2014/main" id="{2C2205EA-8EE9-4BDA-ACE8-498A6C3749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1626" y="1725762"/>
            <a:ext cx="914400" cy="914400"/>
          </a:xfrm>
          <a:prstGeom prst="rect">
            <a:avLst/>
          </a:prstGeom>
        </p:spPr>
      </p:pic>
      <p:sp>
        <p:nvSpPr>
          <p:cNvPr id="3" name="TextBox 2">
            <a:extLst>
              <a:ext uri="{FF2B5EF4-FFF2-40B4-BE49-F238E27FC236}">
                <a16:creationId xmlns:a16="http://schemas.microsoft.com/office/drawing/2014/main" id="{D5929FC1-040D-4C87-A037-598AD97113B9}"/>
              </a:ext>
            </a:extLst>
          </p:cNvPr>
          <p:cNvSpPr txBox="1"/>
          <p:nvPr/>
        </p:nvSpPr>
        <p:spPr>
          <a:xfrm>
            <a:off x="10871736" y="2724537"/>
            <a:ext cx="1176924" cy="646331"/>
          </a:xfrm>
          <a:prstGeom prst="rect">
            <a:avLst/>
          </a:prstGeom>
          <a:noFill/>
        </p:spPr>
        <p:txBody>
          <a:bodyPr wrap="none" rtlCol="0">
            <a:spAutoFit/>
          </a:bodyPr>
          <a:lstStyle/>
          <a:p>
            <a:pPr algn="ctr"/>
            <a:r>
              <a:rPr lang="de-DE" dirty="0">
                <a:solidFill>
                  <a:srgbClr val="1A7EBA"/>
                </a:solidFill>
              </a:rPr>
              <a:t>Download</a:t>
            </a:r>
          </a:p>
          <a:p>
            <a:pPr algn="ctr"/>
            <a:r>
              <a:rPr lang="de-DE" dirty="0">
                <a:solidFill>
                  <a:srgbClr val="1A7EBA"/>
                </a:solidFill>
              </a:rPr>
              <a:t>der Übung</a:t>
            </a:r>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1889925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638" descr="Aquarell, Pinselstrich, Farbe, Abstrakt, Textur, Bürste">
            <a:extLst>
              <a:ext uri="{FF2B5EF4-FFF2-40B4-BE49-F238E27FC236}">
                <a16:creationId xmlns:a16="http://schemas.microsoft.com/office/drawing/2014/main" id="{96E1E533-0CD4-46CF-9695-7FE834AC833E}"/>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392072"/>
            <a:ext cx="11956026" cy="1396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C6E4B457-5518-4DD0-B5C7-B06286067CBD}"/>
              </a:ext>
            </a:extLst>
          </p:cNvPr>
          <p:cNvSpPr>
            <a:spLocks noGrp="1"/>
          </p:cNvSpPr>
          <p:nvPr>
            <p:ph type="title"/>
          </p:nvPr>
        </p:nvSpPr>
        <p:spPr/>
        <p:txBody>
          <a:bodyPr>
            <a:normAutofit/>
          </a:bodyPr>
          <a:lstStyle/>
          <a:p>
            <a:r>
              <a:rPr lang="de-DE" dirty="0">
                <a:solidFill>
                  <a:schemeClr val="tx1"/>
                </a:solidFill>
              </a:rPr>
              <a:t>Übung 6: Was brauchst du gerade?</a:t>
            </a:r>
          </a:p>
        </p:txBody>
      </p:sp>
      <p:sp>
        <p:nvSpPr>
          <p:cNvPr id="6" name="Θέση περιεχομένου 5">
            <a:extLst>
              <a:ext uri="{FF2B5EF4-FFF2-40B4-BE49-F238E27FC236}">
                <a16:creationId xmlns:a16="http://schemas.microsoft.com/office/drawing/2014/main" id="{36A8FB66-E24C-497A-9651-7B029E9A7437}"/>
              </a:ext>
            </a:extLst>
          </p:cNvPr>
          <p:cNvSpPr>
            <a:spLocks noGrp="1"/>
          </p:cNvSpPr>
          <p:nvPr>
            <p:ph idx="1"/>
          </p:nvPr>
        </p:nvSpPr>
        <p:spPr/>
        <p:txBody>
          <a:bodyPr/>
          <a:lstStyle/>
          <a:p>
            <a:pPr marL="0" indent="0" algn="just">
              <a:lnSpc>
                <a:spcPct val="130000"/>
              </a:lnSpc>
              <a:buNone/>
            </a:pPr>
            <a:r>
              <a:rPr lang="de-DE" sz="1800" b="1" dirty="0"/>
              <a:t>Lösung</a:t>
            </a:r>
            <a:r>
              <a:rPr lang="de-DE" sz="1800" b="1" dirty="0">
                <a:effectLst/>
                <a:latin typeface="Calibri" panose="020F0502020204030204" pitchFamily="34" charset="0"/>
                <a:ea typeface="MyriadPro-Regular"/>
                <a:cs typeface="Arial" panose="020B0604020202020204" pitchFamily="34" charset="0"/>
              </a:rPr>
              <a: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Sicherheit und Überleben</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Macht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Liebe und Zugehörigkeit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Freiheit</a:t>
            </a:r>
          </a:p>
          <a:p>
            <a:pPr marL="342900" indent="-342900" algn="just">
              <a:lnSpc>
                <a:spcPct val="130000"/>
              </a:lnSpc>
              <a:buFont typeface="+mj-lt"/>
              <a:buAutoNum type="arabicPeriod"/>
            </a:pPr>
            <a:r>
              <a:rPr lang="de-DE" sz="1800" dirty="0">
                <a:latin typeface="Calibri" panose="020F0502020204030204" pitchFamily="34" charset="0"/>
                <a:ea typeface="MyriadPro-Regular"/>
                <a:cs typeface="Arial" panose="020B0604020202020204" pitchFamily="34" charset="0"/>
              </a:rPr>
              <a:t>Spaß</a:t>
            </a:r>
          </a:p>
          <a:p>
            <a:pPr marL="342900" indent="-342900">
              <a:buFont typeface="+mj-lt"/>
              <a:buAutoNum type="arabicPeriod"/>
            </a:pPr>
            <a:endParaRPr lang="de-DE" dirty="0"/>
          </a:p>
        </p:txBody>
      </p:sp>
      <p:sp>
        <p:nvSpPr>
          <p:cNvPr id="7" name="TextBox 6">
            <a:extLst>
              <a:ext uri="{FF2B5EF4-FFF2-40B4-BE49-F238E27FC236}">
                <a16:creationId xmlns:a16="http://schemas.microsoft.com/office/drawing/2014/main" id="{F1E63791-A9DF-43B4-8633-14F47FFC0F86}"/>
              </a:ext>
            </a:extLst>
          </p:cNvPr>
          <p:cNvSpPr txBox="1"/>
          <p:nvPr/>
        </p:nvSpPr>
        <p:spPr>
          <a:xfrm>
            <a:off x="10916816" y="0"/>
            <a:ext cx="1286472"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Übungen</a:t>
            </a:r>
          </a:p>
        </p:txBody>
      </p:sp>
    </p:spTree>
    <p:extLst>
      <p:ext uri="{BB962C8B-B14F-4D97-AF65-F5344CB8AC3E}">
        <p14:creationId xmlns:p14="http://schemas.microsoft.com/office/powerpoint/2010/main" val="1615715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249606" y="4667761"/>
            <a:ext cx="10134600" cy="1500187"/>
          </a:xfrm>
        </p:spPr>
        <p:txBody>
          <a:bodyPr>
            <a:normAutofit/>
          </a:bodyPr>
          <a:lstStyle/>
          <a:p>
            <a:r>
              <a:rPr lang="de-DE" sz="3200" dirty="0">
                <a:solidFill>
                  <a:srgbClr val="FBE82A"/>
                </a:solidFill>
                <a:effectLst>
                  <a:outerShdw blurRad="38100" dist="38100" dir="2700000" algn="tl">
                    <a:srgbClr val="000000">
                      <a:alpha val="43137"/>
                    </a:srgbClr>
                  </a:outerShdw>
                </a:effectLst>
              </a:rPr>
              <a:t>1.5</a:t>
            </a:r>
            <a:r>
              <a:rPr lang="de-DE" sz="5400" dirty="0">
                <a:solidFill>
                  <a:srgbClr val="FBE82A"/>
                </a:solidFill>
                <a:effectLst>
                  <a:outerShdw blurRad="38100" dist="38100" dir="2700000" algn="tl">
                    <a:srgbClr val="000000">
                      <a:alpha val="43137"/>
                    </a:srgbClr>
                  </a:outerShdw>
                </a:effectLst>
              </a:rPr>
              <a:t> Bedürfnisse aussprechen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2895354" y="-963121"/>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352387"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560775"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Oval 33">
            <a:extLst>
              <a:ext uri="{FF2B5EF4-FFF2-40B4-BE49-F238E27FC236}">
                <a16:creationId xmlns:a16="http://schemas.microsoft.com/office/drawing/2014/main" id="{91F25D22-1D23-4552-8429-1C7FB5E9BD25}"/>
              </a:ext>
            </a:extLst>
          </p:cNvPr>
          <p:cNvSpPr/>
          <p:nvPr/>
        </p:nvSpPr>
        <p:spPr>
          <a:xfrm>
            <a:off x="11277600" y="-533400"/>
            <a:ext cx="1743759" cy="17272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00411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4144">
            <a:extLst>
              <a:ext uri="{FF2B5EF4-FFF2-40B4-BE49-F238E27FC236}">
                <a16:creationId xmlns:a16="http://schemas.microsoft.com/office/drawing/2014/main" id="{CFC989EA-BD45-4DD9-8352-82F8D9C54A42}"/>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767867" y="5867348"/>
            <a:ext cx="8831307" cy="961137"/>
          </a:xfrm>
          <a:prstGeom prst="rect">
            <a:avLst/>
          </a:prstGeom>
          <a:noFill/>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40FF7485-9DBE-47F5-B335-5ECFC171732B}"/>
              </a:ext>
            </a:extLst>
          </p:cNvPr>
          <p:cNvSpPr>
            <a:spLocks noGrp="1"/>
          </p:cNvSpPr>
          <p:nvPr>
            <p:ph type="title"/>
          </p:nvPr>
        </p:nvSpPr>
        <p:spPr/>
        <p:txBody>
          <a:bodyPr/>
          <a:lstStyle/>
          <a:p>
            <a:r>
              <a:rPr lang="de-DE" dirty="0"/>
              <a:t>5	Bedürfnisse aussprechen (formulieren)</a:t>
            </a:r>
          </a:p>
        </p:txBody>
      </p:sp>
      <p:sp>
        <p:nvSpPr>
          <p:cNvPr id="3" name="Θέση περιεχομένου 2">
            <a:extLst>
              <a:ext uri="{FF2B5EF4-FFF2-40B4-BE49-F238E27FC236}">
                <a16:creationId xmlns:a16="http://schemas.microsoft.com/office/drawing/2014/main" id="{25B3F893-4D49-44FD-8F46-545C7D761E04}"/>
              </a:ext>
            </a:extLst>
          </p:cNvPr>
          <p:cNvSpPr>
            <a:spLocks noGrp="1"/>
          </p:cNvSpPr>
          <p:nvPr>
            <p:ph idx="1"/>
          </p:nvPr>
        </p:nvSpPr>
        <p:spPr/>
        <p:txBody>
          <a:bodyPr/>
          <a:lstStyle/>
          <a:p>
            <a:endParaRPr lang="de-DE" dirty="0"/>
          </a:p>
        </p:txBody>
      </p:sp>
      <p:grpSp>
        <p:nvGrpSpPr>
          <p:cNvPr id="4" name="Gruppieren 226">
            <a:extLst>
              <a:ext uri="{FF2B5EF4-FFF2-40B4-BE49-F238E27FC236}">
                <a16:creationId xmlns:a16="http://schemas.microsoft.com/office/drawing/2014/main" id="{FDF764D7-E5D7-4644-B60C-1D6CD2FC49F8}"/>
              </a:ext>
            </a:extLst>
          </p:cNvPr>
          <p:cNvGrpSpPr/>
          <p:nvPr/>
        </p:nvGrpSpPr>
        <p:grpSpPr>
          <a:xfrm>
            <a:off x="1524004" y="1388534"/>
            <a:ext cx="9618134" cy="4368799"/>
            <a:chOff x="0" y="0"/>
            <a:chExt cx="5486400" cy="3200400"/>
          </a:xfrm>
        </p:grpSpPr>
        <p:grpSp>
          <p:nvGrpSpPr>
            <p:cNvPr id="5" name="Gruppieren 227">
              <a:extLst>
                <a:ext uri="{FF2B5EF4-FFF2-40B4-BE49-F238E27FC236}">
                  <a16:creationId xmlns:a16="http://schemas.microsoft.com/office/drawing/2014/main" id="{2E42A82A-C62C-42E3-A7CD-F437B1A94C27}"/>
                </a:ext>
              </a:extLst>
            </p:cNvPr>
            <p:cNvGrpSpPr/>
            <p:nvPr/>
          </p:nvGrpSpPr>
          <p:grpSpPr>
            <a:xfrm>
              <a:off x="0" y="0"/>
              <a:ext cx="5486400" cy="3200400"/>
              <a:chOff x="0" y="0"/>
              <a:chExt cx="5486400" cy="3200400"/>
            </a:xfrm>
          </p:grpSpPr>
          <p:sp>
            <p:nvSpPr>
              <p:cNvPr id="6" name="Rechteck 228">
                <a:extLst>
                  <a:ext uri="{FF2B5EF4-FFF2-40B4-BE49-F238E27FC236}">
                    <a16:creationId xmlns:a16="http://schemas.microsoft.com/office/drawing/2014/main" id="{0960AF20-01ED-41B4-88DC-6217B8E701F8}"/>
                  </a:ext>
                </a:extLst>
              </p:cNvPr>
              <p:cNvSpPr/>
              <p:nvPr/>
            </p:nvSpPr>
            <p:spPr>
              <a:xfrm>
                <a:off x="0" y="0"/>
                <a:ext cx="5486400" cy="3200400"/>
              </a:xfrm>
              <a:prstGeom prst="rect">
                <a:avLst/>
              </a:prstGeom>
              <a:noFill/>
              <a:ln>
                <a:noFill/>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7" name="Rechteck: abgerundete Ecken 229">
                <a:extLst>
                  <a:ext uri="{FF2B5EF4-FFF2-40B4-BE49-F238E27FC236}">
                    <a16:creationId xmlns:a16="http://schemas.microsoft.com/office/drawing/2014/main" id="{0BFCEF1D-C860-44FD-8411-0F9D138221B9}"/>
                  </a:ext>
                </a:extLst>
              </p:cNvPr>
              <p:cNvSpPr/>
              <p:nvPr/>
            </p:nvSpPr>
            <p:spPr>
              <a:xfrm>
                <a:off x="0" y="0"/>
                <a:ext cx="4389120" cy="704088"/>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8" name="Textfeld 230">
                <a:extLst>
                  <a:ext uri="{FF2B5EF4-FFF2-40B4-BE49-F238E27FC236}">
                    <a16:creationId xmlns:a16="http://schemas.microsoft.com/office/drawing/2014/main" id="{4DF59BA5-3D03-4C9C-A2F0-21A039B68960}"/>
                  </a:ext>
                </a:extLst>
              </p:cNvPr>
              <p:cNvSpPr txBox="1"/>
              <p:nvPr/>
            </p:nvSpPr>
            <p:spPr>
              <a:xfrm>
                <a:off x="20622" y="20622"/>
                <a:ext cx="3569858"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Der erste und wichtigste Schritt ist, zu erkennen, dass genau jetzt ein Bedürfnis von dir sich unterdrückt oder angegriffen fühlt. Wie erkennst du das? Genau! </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9" name="Rechteck: abgerundete Ecken 231">
                <a:extLst>
                  <a:ext uri="{FF2B5EF4-FFF2-40B4-BE49-F238E27FC236}">
                    <a16:creationId xmlns:a16="http://schemas.microsoft.com/office/drawing/2014/main" id="{D701C39F-144F-4C9D-B7B7-6DEA8C87C887}"/>
                  </a:ext>
                </a:extLst>
              </p:cNvPr>
              <p:cNvSpPr/>
              <p:nvPr/>
            </p:nvSpPr>
            <p:spPr>
              <a:xfrm>
                <a:off x="367588" y="832104"/>
                <a:ext cx="4389120" cy="704088"/>
              </a:xfrm>
              <a:prstGeom prst="roundRect">
                <a:avLst>
                  <a:gd name="adj" fmla="val 1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0" name="Textfeld 232">
                <a:extLst>
                  <a:ext uri="{FF2B5EF4-FFF2-40B4-BE49-F238E27FC236}">
                    <a16:creationId xmlns:a16="http://schemas.microsoft.com/office/drawing/2014/main" id="{7491DF99-AADF-4967-9DD6-509F085FC778}"/>
                  </a:ext>
                </a:extLst>
              </p:cNvPr>
              <p:cNvSpPr txBox="1"/>
              <p:nvPr/>
            </p:nvSpPr>
            <p:spPr>
              <a:xfrm>
                <a:off x="388210" y="852726"/>
                <a:ext cx="3522630"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Du merkst es daran, dass ein ungutes Gefühl in dir aufsteigt. Du merkst, dass etwas nicht passt.</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1" name="Rechteck: abgerundete Ecken 233">
                <a:extLst>
                  <a:ext uri="{FF2B5EF4-FFF2-40B4-BE49-F238E27FC236}">
                    <a16:creationId xmlns:a16="http://schemas.microsoft.com/office/drawing/2014/main" id="{9DB47230-FA52-466D-86F1-494469868340}"/>
                  </a:ext>
                </a:extLst>
              </p:cNvPr>
              <p:cNvSpPr/>
              <p:nvPr/>
            </p:nvSpPr>
            <p:spPr>
              <a:xfrm>
                <a:off x="729691" y="1664208"/>
                <a:ext cx="4389120" cy="704088"/>
              </a:xfrm>
              <a:prstGeom prst="roundRect">
                <a:avLst>
                  <a:gd name="adj" fmla="val 1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2" name="Textfeld 234">
                <a:extLst>
                  <a:ext uri="{FF2B5EF4-FFF2-40B4-BE49-F238E27FC236}">
                    <a16:creationId xmlns:a16="http://schemas.microsoft.com/office/drawing/2014/main" id="{F1B3DDB7-7F21-4A05-AFBC-0BD4F1D6F899}"/>
                  </a:ext>
                </a:extLst>
              </p:cNvPr>
              <p:cNvSpPr txBox="1"/>
              <p:nvPr/>
            </p:nvSpPr>
            <p:spPr>
              <a:xfrm>
                <a:off x="750313" y="1684830"/>
                <a:ext cx="3726703"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Unterdrücke dieses Gefühl nicht, sondern spüre in dich hinein und frage dich, welches Bedürfnis sich da bei dir meldet. </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3" name="Rechteck: abgerundete Ecken 235">
                <a:extLst>
                  <a:ext uri="{FF2B5EF4-FFF2-40B4-BE49-F238E27FC236}">
                    <a16:creationId xmlns:a16="http://schemas.microsoft.com/office/drawing/2014/main" id="{C5B6B89F-79C8-463C-9969-81EFF9DB7763}"/>
                  </a:ext>
                </a:extLst>
              </p:cNvPr>
              <p:cNvSpPr/>
              <p:nvPr/>
            </p:nvSpPr>
            <p:spPr>
              <a:xfrm>
                <a:off x="1097279" y="2496312"/>
                <a:ext cx="4389120" cy="704088"/>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4" name="Textfeld 236">
                <a:extLst>
                  <a:ext uri="{FF2B5EF4-FFF2-40B4-BE49-F238E27FC236}">
                    <a16:creationId xmlns:a16="http://schemas.microsoft.com/office/drawing/2014/main" id="{2E9B27A0-C8CA-4FE6-93E6-CA6ED40384D2}"/>
                  </a:ext>
                </a:extLst>
              </p:cNvPr>
              <p:cNvSpPr txBox="1"/>
              <p:nvPr/>
            </p:nvSpPr>
            <p:spPr>
              <a:xfrm>
                <a:off x="1117901" y="2516934"/>
                <a:ext cx="3522630" cy="662844"/>
              </a:xfrm>
              <a:prstGeom prst="rect">
                <a:avLst/>
              </a:prstGeom>
              <a:noFill/>
              <a:ln>
                <a:noFill/>
              </a:ln>
            </p:spPr>
            <p:txBody>
              <a:bodyPr spcFirstLastPara="1" wrap="square" lIns="49525" tIns="49525" rIns="49525" bIns="49525" anchor="ctr" anchorCtr="0">
                <a:noAutofit/>
              </a:bodyPr>
              <a:lstStyle/>
              <a:p>
                <a:pPr algn="ctr">
                  <a:lnSpc>
                    <a:spcPct val="89000"/>
                  </a:lnSpc>
                  <a:spcAft>
                    <a:spcPts val="800"/>
                  </a:spcAft>
                </a:pPr>
                <a:r>
                  <a:rPr lang="de-DE"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Wenn du das Bedürfnis gefunden hast, sei freundlich zu dir selbst und erkenne an, dass dieses Bedürfnis zu dir gehört.</a:t>
                </a:r>
                <a:endPar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
            <p:nvSpPr>
              <p:cNvPr id="15" name="Pfeil: nach unten 237">
                <a:extLst>
                  <a:ext uri="{FF2B5EF4-FFF2-40B4-BE49-F238E27FC236}">
                    <a16:creationId xmlns:a16="http://schemas.microsoft.com/office/drawing/2014/main" id="{0D40CCF6-FE8C-4A69-B426-4FA5480F8B00}"/>
                  </a:ext>
                </a:extLst>
              </p:cNvPr>
              <p:cNvSpPr/>
              <p:nvPr/>
            </p:nvSpPr>
            <p:spPr>
              <a:xfrm>
                <a:off x="3931462" y="539267"/>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6" name="Textfeld 238">
                <a:extLst>
                  <a:ext uri="{FF2B5EF4-FFF2-40B4-BE49-F238E27FC236}">
                    <a16:creationId xmlns:a16="http://schemas.microsoft.com/office/drawing/2014/main" id="{2A910EBD-8376-4DDE-8BC1-9D4A0E599F15}"/>
                  </a:ext>
                </a:extLst>
              </p:cNvPr>
              <p:cNvSpPr txBox="1"/>
              <p:nvPr/>
            </p:nvSpPr>
            <p:spPr>
              <a:xfrm>
                <a:off x="4034435" y="539267"/>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7" name="Pfeil: nach unten 239">
                <a:extLst>
                  <a:ext uri="{FF2B5EF4-FFF2-40B4-BE49-F238E27FC236}">
                    <a16:creationId xmlns:a16="http://schemas.microsoft.com/office/drawing/2014/main" id="{232E3BFB-4F96-4488-851D-0072895E4ED4}"/>
                  </a:ext>
                </a:extLst>
              </p:cNvPr>
              <p:cNvSpPr/>
              <p:nvPr/>
            </p:nvSpPr>
            <p:spPr>
              <a:xfrm>
                <a:off x="4299051" y="1371371"/>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8" name="Textfeld 240">
                <a:extLst>
                  <a:ext uri="{FF2B5EF4-FFF2-40B4-BE49-F238E27FC236}">
                    <a16:creationId xmlns:a16="http://schemas.microsoft.com/office/drawing/2014/main" id="{5CEC278F-90C0-4C25-9E53-40137E8B607C}"/>
                  </a:ext>
                </a:extLst>
              </p:cNvPr>
              <p:cNvSpPr txBox="1"/>
              <p:nvPr/>
            </p:nvSpPr>
            <p:spPr>
              <a:xfrm>
                <a:off x="4402024" y="1371371"/>
                <a:ext cx="251711" cy="344387"/>
              </a:xfrm>
              <a:prstGeom prst="rect">
                <a:avLst/>
              </a:prstGeom>
              <a:noFill/>
              <a:ln>
                <a:noFill/>
              </a:ln>
            </p:spPr>
            <p:txBody>
              <a:bodyPr spcFirstLastPara="1" wrap="square" lIns="25400" tIns="25400" rIns="25400" bIns="25400" anchor="ctr" anchorCtr="0">
                <a:noAutofit/>
              </a:bodyPr>
              <a:lstStyle/>
              <a:p>
                <a:pPr algn="ctr">
                  <a:lnSpc>
                    <a:spcPct val="89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sp>
            <p:nvSpPr>
              <p:cNvPr id="19" name="Pfeil: nach unten 241">
                <a:extLst>
                  <a:ext uri="{FF2B5EF4-FFF2-40B4-BE49-F238E27FC236}">
                    <a16:creationId xmlns:a16="http://schemas.microsoft.com/office/drawing/2014/main" id="{2F6B23CB-78A8-4DA9-9CF0-B79E1D7B9B7B}"/>
                  </a:ext>
                </a:extLst>
              </p:cNvPr>
              <p:cNvSpPr/>
              <p:nvPr/>
            </p:nvSpPr>
            <p:spPr>
              <a:xfrm>
                <a:off x="4661154" y="2203475"/>
                <a:ext cx="457657" cy="457657"/>
              </a:xfrm>
              <a:prstGeom prst="downArrow">
                <a:avLst>
                  <a:gd name="adj1" fmla="val 55000"/>
                  <a:gd name="adj2" fmla="val 45000"/>
                </a:avLst>
              </a:prstGeom>
              <a:noFill/>
              <a:ln w="38100" cap="flat" cmpd="sng">
                <a:solidFill>
                  <a:srgbClr val="FFC00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lgn="ctr">
                  <a:lnSpc>
                    <a:spcPct val="107000"/>
                  </a:lnSpc>
                  <a:spcAft>
                    <a:spcPts val="800"/>
                  </a:spcAft>
                </a:pPr>
                <a:r>
                  <a:rPr lang="de-D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p:txBody>
          </p:sp>
        </p:grpSp>
      </p:grpSp>
      <p:sp>
        <p:nvSpPr>
          <p:cNvPr id="22" name="TextBox 21">
            <a:extLst>
              <a:ext uri="{FF2B5EF4-FFF2-40B4-BE49-F238E27FC236}">
                <a16:creationId xmlns:a16="http://schemas.microsoft.com/office/drawing/2014/main" id="{43B61E41-295D-40EC-9720-8513E1C4B34A}"/>
              </a:ext>
            </a:extLst>
          </p:cNvPr>
          <p:cNvSpPr txBox="1"/>
          <p:nvPr/>
        </p:nvSpPr>
        <p:spPr>
          <a:xfrm>
            <a:off x="2204569" y="6115713"/>
            <a:ext cx="7786097" cy="487506"/>
          </a:xfrm>
          <a:prstGeom prst="rect">
            <a:avLst/>
          </a:prstGeom>
          <a:noFill/>
          <a:ln>
            <a:noFill/>
          </a:ln>
        </p:spPr>
        <p:txBody>
          <a:bodyPr wrap="square">
            <a:spAutoFit/>
          </a:bodyPr>
          <a:lstStyle/>
          <a:p>
            <a:pPr>
              <a:lnSpc>
                <a:spcPct val="107000"/>
              </a:lnSpc>
              <a:spcAft>
                <a:spcPts val="800"/>
              </a:spcAft>
            </a:pPr>
            <a:r>
              <a:rPr lang="de-DE" sz="2400" b="1" dirty="0">
                <a:latin typeface="Calibri" panose="020F0502020204030204" pitchFamily="34" charset="0"/>
                <a:ea typeface="Calibri" panose="020F0502020204030204" pitchFamily="34" charset="0"/>
              </a:rPr>
              <a:t>Es geht ja darum, dass du ein gutes Leben führen kannst</a:t>
            </a:r>
            <a:r>
              <a:rPr lang="de-DE" sz="2400" b="1" dirty="0">
                <a:effectLst/>
                <a:latin typeface="Calibri" panose="020F0502020204030204" pitchFamily="34" charset="0"/>
                <a:ea typeface="Calibri" panose="020F0502020204030204" pitchFamily="34" charset="0"/>
              </a:rPr>
              <a:t>!</a:t>
            </a:r>
          </a:p>
        </p:txBody>
      </p:sp>
      <p:sp>
        <p:nvSpPr>
          <p:cNvPr id="20" name="TextBox 19">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1056820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E1F95-2E23-4F68-B5B5-ACBEEAA445C4}"/>
              </a:ext>
            </a:extLst>
          </p:cNvPr>
          <p:cNvSpPr>
            <a:spLocks noGrp="1"/>
          </p:cNvSpPr>
          <p:nvPr>
            <p:ph type="title"/>
          </p:nvPr>
        </p:nvSpPr>
        <p:spPr>
          <a:xfrm>
            <a:off x="838200" y="365125"/>
            <a:ext cx="11106150" cy="1325563"/>
          </a:xfrm>
        </p:spPr>
        <p:txBody>
          <a:bodyPr/>
          <a:lstStyle/>
          <a:p>
            <a:r>
              <a:rPr lang="de-DE" dirty="0"/>
              <a:t>Beispiele für das Formulieren von Bedürfnissen</a:t>
            </a:r>
            <a:endParaRPr lang="el-GR" dirty="0"/>
          </a:p>
        </p:txBody>
      </p:sp>
      <p:sp>
        <p:nvSpPr>
          <p:cNvPr id="3" name="Θέση περιεχομένου 2">
            <a:extLst>
              <a:ext uri="{FF2B5EF4-FFF2-40B4-BE49-F238E27FC236}">
                <a16:creationId xmlns:a16="http://schemas.microsoft.com/office/drawing/2014/main" id="{485576B0-EAAA-49D2-A8F5-2016F50CE829}"/>
              </a:ext>
            </a:extLst>
          </p:cNvPr>
          <p:cNvSpPr>
            <a:spLocks noGrp="1"/>
          </p:cNvSpPr>
          <p:nvPr>
            <p:ph idx="1"/>
          </p:nvPr>
        </p:nvSpPr>
        <p:spPr/>
        <p:txBody>
          <a:bodyPr>
            <a:normAutofit fontScale="85000" lnSpcReduction="10000"/>
          </a:bodyPr>
          <a:lstStyle/>
          <a:p>
            <a:r>
              <a:rPr lang="de-DE" dirty="0"/>
              <a:t>Hier findest du ein paar Beispiele, </a:t>
            </a:r>
            <a:r>
              <a:rPr lang="de-DE" b="1" dirty="0"/>
              <a:t>wie du deine Bedürfnisse ansprechen kannst</a:t>
            </a:r>
            <a:r>
              <a:rPr lang="de-DE" dirty="0"/>
              <a:t>, beziehungsweise, </a:t>
            </a:r>
            <a:r>
              <a:rPr lang="de-DE" b="1" dirty="0"/>
              <a:t>was du gerade brauchst, damit deine Bedürfnisse erfüllt sind</a:t>
            </a:r>
            <a:r>
              <a:rPr lang="de-DE" dirty="0"/>
              <a:t>. </a:t>
            </a:r>
            <a:endParaRPr lang="el-GR" dirty="0"/>
          </a:p>
          <a:p>
            <a:r>
              <a:rPr lang="de-DE" dirty="0"/>
              <a:t>Damit dein Gegenüber sich auskennt, </a:t>
            </a:r>
            <a:r>
              <a:rPr lang="de-DE" b="1" dirty="0"/>
              <a:t>kannst du noch einen Wunsch oder eine Bitte </a:t>
            </a:r>
            <a:r>
              <a:rPr lang="de-DE" dirty="0"/>
              <a:t>hinzufügen. </a:t>
            </a:r>
            <a:endParaRPr lang="el-GR" dirty="0"/>
          </a:p>
          <a:p>
            <a:r>
              <a:rPr lang="de-DE" b="1" dirty="0"/>
              <a:t>Je klarer du für dich bist</a:t>
            </a:r>
            <a:r>
              <a:rPr lang="de-DE" dirty="0"/>
              <a:t>, was du brauchst und was du dir genau vom anderen wünscht, </a:t>
            </a:r>
            <a:r>
              <a:rPr lang="de-DE" b="1" dirty="0"/>
              <a:t>umso besser wird dich dein Gegenüber verstehen können</a:t>
            </a:r>
            <a:r>
              <a:rPr lang="de-DE" dirty="0"/>
              <a:t>. </a:t>
            </a:r>
            <a:endParaRPr lang="el-GR" dirty="0"/>
          </a:p>
          <a:p>
            <a:r>
              <a:rPr lang="de-DE" dirty="0"/>
              <a:t>Bitte </a:t>
            </a:r>
            <a:r>
              <a:rPr lang="de-DE" b="1" dirty="0"/>
              <a:t>erwarte jedoch nicht, dass deine Bitte damit automatisch erfüllt ist</a:t>
            </a:r>
            <a:r>
              <a:rPr lang="de-DE" dirty="0"/>
              <a:t>, denn der andere ist auch ein eigenständiger Mensch und </a:t>
            </a:r>
            <a:r>
              <a:rPr lang="de-DE" b="1" dirty="0"/>
              <a:t>hat eben auch seine Bedürfnisse</a:t>
            </a:r>
            <a:r>
              <a:rPr lang="de-DE" dirty="0"/>
              <a:t>! Aber ihr könnt dadurch besser ins Gespräch kommen und eine gute Lösung finden, die für euch beide passt</a:t>
            </a:r>
            <a:r>
              <a:rPr lang="el-GR" dirty="0"/>
              <a:t>.</a:t>
            </a:r>
          </a:p>
        </p:txBody>
      </p:sp>
      <p:sp>
        <p:nvSpPr>
          <p:cNvPr id="6" name="TextBox 5">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12608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op-up">
            <a:extLst>
              <a:ext uri="{FF2B5EF4-FFF2-40B4-BE49-F238E27FC236}">
                <a16:creationId xmlns:a16="http://schemas.microsoft.com/office/drawing/2014/main" id="{4B0B58B4-DA94-4DF9-9D3B-4B280ECBB371}"/>
              </a:ext>
            </a:extLst>
          </p:cNvPr>
          <p:cNvSpPr/>
          <p:nvPr/>
        </p:nvSpPr>
        <p:spPr>
          <a:xfrm>
            <a:off x="4626245" y="4150944"/>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8" name="TextBox 17">
            <a:extLst>
              <a:ext uri="{FF2B5EF4-FFF2-40B4-BE49-F238E27FC236}">
                <a16:creationId xmlns:a16="http://schemas.microsoft.com/office/drawing/2014/main" id="{B295E623-4E7E-4481-B167-001BE4CB44B9}"/>
              </a:ext>
            </a:extLst>
          </p:cNvPr>
          <p:cNvSpPr txBox="1"/>
          <p:nvPr/>
        </p:nvSpPr>
        <p:spPr>
          <a:xfrm>
            <a:off x="4235352" y="2581283"/>
            <a:ext cx="6604097" cy="3416320"/>
          </a:xfrm>
          <a:prstGeom prst="rect">
            <a:avLst/>
          </a:prstGeom>
          <a:solidFill>
            <a:schemeClr val="bg1">
              <a:lumMod val="95000"/>
            </a:schemeClr>
          </a:solidFill>
          <a:ln>
            <a:solidFill>
              <a:srgbClr val="FFC000"/>
            </a:solidFill>
          </a:ln>
        </p:spPr>
        <p:txBody>
          <a:bodyPr wrap="square">
            <a:spAutoFit/>
          </a:bodyPr>
          <a:lstStyle/>
          <a:p>
            <a:r>
              <a:rPr lang="de-DE" b="1" i="1" dirty="0"/>
              <a:t>Freiheit</a:t>
            </a:r>
            <a:endParaRPr lang="de-DE" i="1" dirty="0"/>
          </a:p>
          <a:p>
            <a:pPr marL="285750" indent="-285750">
              <a:buFont typeface="Wingdings" panose="05000000000000000000" pitchFamily="2" charset="2"/>
              <a:buChar char="§"/>
            </a:pPr>
            <a:r>
              <a:rPr lang="de-DE" i="1" dirty="0"/>
              <a:t>Lass mich bitte kurz mal überlegen.</a:t>
            </a:r>
          </a:p>
          <a:p>
            <a:pPr marL="285750" indent="-285750">
              <a:buFont typeface="Wingdings" panose="05000000000000000000" pitchFamily="2" charset="2"/>
              <a:buChar char="§"/>
            </a:pPr>
            <a:r>
              <a:rPr lang="de-DE" i="1" dirty="0"/>
              <a:t>Moment bitte, ich habe das noch nicht ganz verstanden. </a:t>
            </a:r>
          </a:p>
          <a:p>
            <a:pPr marL="285750" indent="-285750">
              <a:buFont typeface="Wingdings" panose="05000000000000000000" pitchFamily="2" charset="2"/>
              <a:buChar char="§"/>
            </a:pPr>
            <a:r>
              <a:rPr lang="de-DE" i="1" dirty="0"/>
              <a:t>Um das ganz verstehen zu können, brauche ich …</a:t>
            </a:r>
          </a:p>
          <a:p>
            <a:pPr marL="285750" indent="-285750">
              <a:buFont typeface="Wingdings" panose="05000000000000000000" pitchFamily="2" charset="2"/>
              <a:buChar char="§"/>
            </a:pPr>
            <a:r>
              <a:rPr lang="de-DE" i="1" dirty="0"/>
              <a:t>Das war jetzt wirklich viel. Ich brauche jetzt ein bisschen Platz zum Verdauen.</a:t>
            </a:r>
          </a:p>
          <a:p>
            <a:pPr marL="285750" indent="-285750">
              <a:buFont typeface="Wingdings" panose="05000000000000000000" pitchFamily="2" charset="2"/>
              <a:buChar char="§"/>
            </a:pPr>
            <a:r>
              <a:rPr lang="de-DE" i="1" dirty="0"/>
              <a:t>Ich brauche noch etwas Zeit, um das entscheiden zu können.</a:t>
            </a:r>
          </a:p>
          <a:p>
            <a:pPr marL="285750" indent="-285750">
              <a:buFont typeface="Wingdings" panose="05000000000000000000" pitchFamily="2" charset="2"/>
              <a:buChar char="§"/>
            </a:pPr>
            <a:r>
              <a:rPr lang="de-DE" i="1" dirty="0"/>
              <a:t>Darüber muss ich noch nachdenken.</a:t>
            </a:r>
          </a:p>
          <a:p>
            <a:pPr marL="285750" indent="-285750">
              <a:buFont typeface="Wingdings" panose="05000000000000000000" pitchFamily="2" charset="2"/>
              <a:buChar char="§"/>
            </a:pPr>
            <a:r>
              <a:rPr lang="de-DE" i="1" dirty="0"/>
              <a:t>Ich brauche noch mehr Infos, um eine gute Entscheidung treffen zu können.</a:t>
            </a:r>
          </a:p>
          <a:p>
            <a:pPr marL="285750" indent="-285750">
              <a:buFont typeface="Wingdings" panose="05000000000000000000" pitchFamily="2" charset="2"/>
              <a:buChar char="§"/>
            </a:pPr>
            <a:r>
              <a:rPr lang="de-DE" i="1" dirty="0"/>
              <a:t>Damit ich dieser Entscheidung zustimmen kann, brauche ich …</a:t>
            </a:r>
          </a:p>
          <a:p>
            <a:pPr marL="285750" indent="-285750">
              <a:buFont typeface="Wingdings" panose="05000000000000000000" pitchFamily="2" charset="2"/>
              <a:buChar char="§"/>
            </a:pPr>
            <a:r>
              <a:rPr lang="de-DE" i="1" dirty="0"/>
              <a:t>Ich möchte das gerne verlässlich übernehmen. Dazu brauche ich ...</a:t>
            </a:r>
          </a:p>
        </p:txBody>
      </p:sp>
      <p:sp>
        <p:nvSpPr>
          <p:cNvPr id="16" name="TextBox 15">
            <a:extLst>
              <a:ext uri="{FF2B5EF4-FFF2-40B4-BE49-F238E27FC236}">
                <a16:creationId xmlns:a16="http://schemas.microsoft.com/office/drawing/2014/main" id="{7DF5A6F0-9433-45BC-B473-571D665F13FC}"/>
              </a:ext>
            </a:extLst>
          </p:cNvPr>
          <p:cNvSpPr txBox="1"/>
          <p:nvPr/>
        </p:nvSpPr>
        <p:spPr>
          <a:xfrm>
            <a:off x="5229499" y="3076555"/>
            <a:ext cx="6087078" cy="3416320"/>
          </a:xfrm>
          <a:prstGeom prst="rect">
            <a:avLst/>
          </a:prstGeom>
          <a:solidFill>
            <a:schemeClr val="bg1">
              <a:lumMod val="95000"/>
            </a:schemeClr>
          </a:solidFill>
          <a:ln>
            <a:solidFill>
              <a:srgbClr val="1A7EBA"/>
            </a:solidFill>
          </a:ln>
        </p:spPr>
        <p:txBody>
          <a:bodyPr wrap="square">
            <a:spAutoFit/>
          </a:bodyPr>
          <a:lstStyle/>
          <a:p>
            <a:r>
              <a:rPr lang="de-DE" b="1" i="1" dirty="0"/>
              <a:t>Macht und Einfluss</a:t>
            </a:r>
            <a:endParaRPr lang="de-DE" i="1" dirty="0"/>
          </a:p>
          <a:p>
            <a:pPr marL="285750" indent="-285750">
              <a:buFont typeface="Wingdings" panose="05000000000000000000" pitchFamily="2" charset="2"/>
              <a:buChar char="§"/>
            </a:pPr>
            <a:r>
              <a:rPr lang="de-DE" i="1" dirty="0"/>
              <a:t>Bitte lass mich ausreden.</a:t>
            </a:r>
          </a:p>
          <a:p>
            <a:pPr marL="285750" indent="-285750">
              <a:buFont typeface="Wingdings" panose="05000000000000000000" pitchFamily="2" charset="2"/>
              <a:buChar char="§"/>
            </a:pPr>
            <a:r>
              <a:rPr lang="de-DE" i="1" dirty="0"/>
              <a:t>Mir ist wichtig, dass du weißt, dass …</a:t>
            </a:r>
          </a:p>
          <a:p>
            <a:pPr marL="285750" indent="-285750">
              <a:buFont typeface="Wingdings" panose="05000000000000000000" pitchFamily="2" charset="2"/>
              <a:buChar char="§"/>
            </a:pPr>
            <a:r>
              <a:rPr lang="de-DE" i="1" dirty="0"/>
              <a:t>Dafür hätte ich gerne deine Mithilfe.</a:t>
            </a:r>
          </a:p>
          <a:p>
            <a:pPr marL="285750" indent="-285750">
              <a:buFont typeface="Wingdings" panose="05000000000000000000" pitchFamily="2" charset="2"/>
              <a:buChar char="§"/>
            </a:pPr>
            <a:r>
              <a:rPr lang="de-DE" i="1" dirty="0"/>
              <a:t>Mir ist wirklich wichtig, das gut zu schaffen.</a:t>
            </a:r>
          </a:p>
          <a:p>
            <a:pPr marL="285750" indent="-285750">
              <a:buFont typeface="Wingdings" panose="05000000000000000000" pitchFamily="2" charset="2"/>
              <a:buChar char="§"/>
            </a:pPr>
            <a:r>
              <a:rPr lang="de-DE" i="1" dirty="0"/>
              <a:t>Bitte hör mir zu, denn mir ist wichtig, dass du das verstehst.</a:t>
            </a:r>
          </a:p>
          <a:p>
            <a:pPr marL="285750" indent="-285750">
              <a:buFont typeface="Wingdings" panose="05000000000000000000" pitchFamily="2" charset="2"/>
              <a:buChar char="§"/>
            </a:pPr>
            <a:r>
              <a:rPr lang="de-DE" i="1" dirty="0"/>
              <a:t>Ich hätte gerne deine ehrliche Meinung zu …</a:t>
            </a:r>
          </a:p>
          <a:p>
            <a:pPr marL="285750" indent="-285750">
              <a:buFont typeface="Wingdings" panose="05000000000000000000" pitchFamily="2" charset="2"/>
              <a:buChar char="§"/>
            </a:pPr>
            <a:r>
              <a:rPr lang="de-DE" i="1" dirty="0"/>
              <a:t>Ich brauche noch mehr Infos, um mir eine Meinung bilden zu können.</a:t>
            </a:r>
          </a:p>
          <a:p>
            <a:pPr marL="285750" indent="-285750">
              <a:buFont typeface="Wingdings" panose="05000000000000000000" pitchFamily="2" charset="2"/>
              <a:buChar char="§"/>
            </a:pPr>
            <a:r>
              <a:rPr lang="de-DE" i="1" dirty="0"/>
              <a:t>Ich bin gerade sehr aufgewühlt, weil mir das Thema wirklich am Herzen liegt.</a:t>
            </a:r>
          </a:p>
          <a:p>
            <a:pPr marL="285750" indent="-285750">
              <a:buFont typeface="Wingdings" panose="05000000000000000000" pitchFamily="2" charset="2"/>
              <a:buChar char="§"/>
            </a:pPr>
            <a:r>
              <a:rPr lang="de-DE" i="1" dirty="0"/>
              <a:t>Damit ich mich gehört fühlen kann, brauche ich  ...</a:t>
            </a:r>
          </a:p>
        </p:txBody>
      </p:sp>
      <p:sp>
        <p:nvSpPr>
          <p:cNvPr id="11" name="TextBox 10">
            <a:extLst>
              <a:ext uri="{FF2B5EF4-FFF2-40B4-BE49-F238E27FC236}">
                <a16:creationId xmlns:a16="http://schemas.microsoft.com/office/drawing/2014/main" id="{0A30379B-8D35-4D99-831A-95793C584228}"/>
              </a:ext>
            </a:extLst>
          </p:cNvPr>
          <p:cNvSpPr txBox="1"/>
          <p:nvPr/>
        </p:nvSpPr>
        <p:spPr>
          <a:xfrm>
            <a:off x="5306938" y="2714945"/>
            <a:ext cx="5665862" cy="2031325"/>
          </a:xfrm>
          <a:prstGeom prst="rect">
            <a:avLst/>
          </a:prstGeom>
          <a:solidFill>
            <a:schemeClr val="bg1">
              <a:lumMod val="95000"/>
            </a:schemeClr>
          </a:solidFill>
          <a:ln>
            <a:solidFill>
              <a:srgbClr val="E12A3C"/>
            </a:solidFill>
          </a:ln>
        </p:spPr>
        <p:txBody>
          <a:bodyPr wrap="square">
            <a:spAutoFit/>
          </a:bodyPr>
          <a:lstStyle/>
          <a:p>
            <a:r>
              <a:rPr lang="de-DE" b="1" i="1" dirty="0"/>
              <a:t>Zugehörigkeit</a:t>
            </a:r>
            <a:endParaRPr lang="de-DE" i="1" dirty="0"/>
          </a:p>
          <a:p>
            <a:pPr marL="285750" indent="-285750">
              <a:buFont typeface="Wingdings" panose="05000000000000000000" pitchFamily="2" charset="2"/>
              <a:buChar char="§"/>
            </a:pPr>
            <a:r>
              <a:rPr lang="de-DE" i="1" dirty="0"/>
              <a:t>Bitte hilf mir, das besser zu verstehen.</a:t>
            </a:r>
          </a:p>
          <a:p>
            <a:pPr marL="285750" indent="-285750">
              <a:buFont typeface="Wingdings" panose="05000000000000000000" pitchFamily="2" charset="2"/>
              <a:buChar char="§"/>
            </a:pPr>
            <a:r>
              <a:rPr lang="de-DE" i="1" dirty="0"/>
              <a:t>Ich hätte dich gerne dabei.</a:t>
            </a:r>
          </a:p>
          <a:p>
            <a:pPr marL="285750" indent="-285750">
              <a:buFont typeface="Wingdings" panose="05000000000000000000" pitchFamily="2" charset="2"/>
              <a:buChar char="§"/>
            </a:pPr>
            <a:r>
              <a:rPr lang="de-DE" i="1" dirty="0"/>
              <a:t>Kannst du mich und meine Situation verstehen?</a:t>
            </a:r>
          </a:p>
          <a:p>
            <a:pPr marL="285750" indent="-285750">
              <a:buFont typeface="Wingdings" panose="05000000000000000000" pitchFamily="2" charset="2"/>
              <a:buChar char="§"/>
            </a:pPr>
            <a:r>
              <a:rPr lang="de-DE" i="1" dirty="0"/>
              <a:t>Wenn Du (…. Beschreibung des Verhaltens), fühle ich mich (… Gefühl). Ich würde jedoch gerne (… Bedürfnis). </a:t>
            </a:r>
          </a:p>
          <a:p>
            <a:pPr marL="285750" indent="-285750">
              <a:buFont typeface="Wingdings" panose="05000000000000000000" pitchFamily="2" charset="2"/>
              <a:buChar char="§"/>
            </a:pPr>
            <a:r>
              <a:rPr lang="de-DE" i="1" dirty="0"/>
              <a:t>Damit ich mich hier wohl fühlen kann, brauche ich ...</a:t>
            </a:r>
          </a:p>
        </p:txBody>
      </p:sp>
      <p:sp>
        <p:nvSpPr>
          <p:cNvPr id="9" name="TextBox 8">
            <a:extLst>
              <a:ext uri="{FF2B5EF4-FFF2-40B4-BE49-F238E27FC236}">
                <a16:creationId xmlns:a16="http://schemas.microsoft.com/office/drawing/2014/main" id="{102309DF-B61C-4C57-80F9-796CD17B7FEA}"/>
              </a:ext>
            </a:extLst>
          </p:cNvPr>
          <p:cNvSpPr txBox="1"/>
          <p:nvPr/>
        </p:nvSpPr>
        <p:spPr>
          <a:xfrm>
            <a:off x="5489837" y="1743055"/>
            <a:ext cx="5099141" cy="3416320"/>
          </a:xfrm>
          <a:prstGeom prst="rect">
            <a:avLst/>
          </a:prstGeom>
          <a:solidFill>
            <a:schemeClr val="bg1">
              <a:lumMod val="95000"/>
            </a:schemeClr>
          </a:solidFill>
          <a:ln>
            <a:solidFill>
              <a:srgbClr val="80C141"/>
            </a:solidFill>
          </a:ln>
        </p:spPr>
        <p:txBody>
          <a:bodyPr wrap="square">
            <a:spAutoFit/>
          </a:bodyPr>
          <a:lstStyle/>
          <a:p>
            <a:r>
              <a:rPr lang="de-DE" b="1" i="1" dirty="0"/>
              <a:t>Sicherheit und Überleben</a:t>
            </a:r>
            <a:endParaRPr lang="de-DE" i="1" dirty="0"/>
          </a:p>
          <a:p>
            <a:pPr marL="285750" indent="-285750">
              <a:buFont typeface="Wingdings" panose="05000000000000000000" pitchFamily="2" charset="2"/>
              <a:buChar char="§"/>
            </a:pPr>
            <a:r>
              <a:rPr lang="de-DE" i="1" dirty="0"/>
              <a:t>Ich fühle mich nicht wohl in dieser Situation, weil ich befürchte, dass …</a:t>
            </a:r>
          </a:p>
          <a:p>
            <a:pPr marL="285750" indent="-285750">
              <a:buFont typeface="Wingdings" panose="05000000000000000000" pitchFamily="2" charset="2"/>
              <a:buChar char="§"/>
            </a:pPr>
            <a:r>
              <a:rPr lang="de-DE" i="1" dirty="0"/>
              <a:t>Ich bin müde und brauche heute (an diesem Wochenende, …) Ruhe für mich.</a:t>
            </a:r>
          </a:p>
          <a:p>
            <a:pPr marL="285750" indent="-285750">
              <a:buFont typeface="Wingdings" panose="05000000000000000000" pitchFamily="2" charset="2"/>
              <a:buChar char="§"/>
            </a:pPr>
            <a:r>
              <a:rPr lang="de-DE" i="1" dirty="0"/>
              <a:t>Ich brauche eine kurze Pause.</a:t>
            </a:r>
          </a:p>
          <a:p>
            <a:pPr marL="285750" indent="-285750">
              <a:buFont typeface="Wingdings" panose="05000000000000000000" pitchFamily="2" charset="2"/>
              <a:buChar char="§"/>
            </a:pPr>
            <a:r>
              <a:rPr lang="de-DE" i="1" dirty="0"/>
              <a:t>Ich muss mal kurz Luft schnappen gehen.</a:t>
            </a:r>
          </a:p>
          <a:p>
            <a:pPr marL="285750" indent="-285750">
              <a:buFont typeface="Wingdings" panose="05000000000000000000" pitchFamily="2" charset="2"/>
              <a:buChar char="§"/>
            </a:pPr>
            <a:r>
              <a:rPr lang="de-DE" i="1" dirty="0"/>
              <a:t>Ich mache mir derzeit Sorgen, dass …</a:t>
            </a:r>
          </a:p>
          <a:p>
            <a:pPr marL="285750" indent="-285750">
              <a:buFont typeface="Wingdings" panose="05000000000000000000" pitchFamily="2" charset="2"/>
              <a:buChar char="§"/>
            </a:pPr>
            <a:r>
              <a:rPr lang="de-DE" i="1" dirty="0"/>
              <a:t>Es ist mir unangenehm, dass …</a:t>
            </a:r>
          </a:p>
          <a:p>
            <a:pPr marL="285750" indent="-285750">
              <a:buFont typeface="Wingdings" panose="05000000000000000000" pitchFamily="2" charset="2"/>
              <a:buChar char="§"/>
            </a:pPr>
            <a:r>
              <a:rPr lang="de-DE" i="1" dirty="0"/>
              <a:t>Ich merke, dass ich da noch mehr Sicherheit für mich brauche.</a:t>
            </a:r>
          </a:p>
          <a:p>
            <a:pPr marL="285750" indent="-285750">
              <a:buFont typeface="Wingdings" panose="05000000000000000000" pitchFamily="2" charset="2"/>
              <a:buChar char="§"/>
            </a:pPr>
            <a:r>
              <a:rPr lang="de-DE" i="1" dirty="0"/>
              <a:t>Damit ich mich sicher fühlen kann, brauche ich ...</a:t>
            </a:r>
          </a:p>
        </p:txBody>
      </p:sp>
      <p:sp>
        <p:nvSpPr>
          <p:cNvPr id="14" name="TextBox 13">
            <a:extLst>
              <a:ext uri="{FF2B5EF4-FFF2-40B4-BE49-F238E27FC236}">
                <a16:creationId xmlns:a16="http://schemas.microsoft.com/office/drawing/2014/main" id="{C012BEF5-73F3-4BA1-BC8B-2D249A5AECCA}"/>
              </a:ext>
            </a:extLst>
          </p:cNvPr>
          <p:cNvSpPr txBox="1"/>
          <p:nvPr/>
        </p:nvSpPr>
        <p:spPr>
          <a:xfrm>
            <a:off x="4454860" y="4314946"/>
            <a:ext cx="5375608" cy="2308324"/>
          </a:xfrm>
          <a:prstGeom prst="rect">
            <a:avLst/>
          </a:prstGeom>
          <a:solidFill>
            <a:schemeClr val="bg1">
              <a:lumMod val="95000"/>
            </a:schemeClr>
          </a:solidFill>
          <a:ln>
            <a:solidFill>
              <a:srgbClr val="00B0F0"/>
            </a:solidFill>
          </a:ln>
        </p:spPr>
        <p:txBody>
          <a:bodyPr wrap="square">
            <a:spAutoFit/>
          </a:bodyPr>
          <a:lstStyle/>
          <a:p>
            <a:r>
              <a:rPr lang="de-DE" b="1" i="1" dirty="0"/>
              <a:t>Spaß</a:t>
            </a:r>
            <a:endParaRPr lang="de-DE" i="1" dirty="0"/>
          </a:p>
          <a:p>
            <a:pPr marL="285750" indent="-285750">
              <a:buFont typeface="Wingdings" panose="05000000000000000000" pitchFamily="2" charset="2"/>
              <a:buChar char="§"/>
            </a:pPr>
            <a:r>
              <a:rPr lang="de-DE" i="1" dirty="0"/>
              <a:t>Ich habe derzeit viel um die Ohren und brauche mal ein bisschen Abwechslung</a:t>
            </a:r>
          </a:p>
          <a:p>
            <a:pPr marL="285750" indent="-285750">
              <a:buFont typeface="Wingdings" panose="05000000000000000000" pitchFamily="2" charset="2"/>
              <a:buChar char="§"/>
            </a:pPr>
            <a:r>
              <a:rPr lang="de-DE" i="1" dirty="0"/>
              <a:t>Jetzt hätte ich so richtig Lust auf …</a:t>
            </a:r>
          </a:p>
          <a:p>
            <a:pPr marL="285750" indent="-285750">
              <a:buFont typeface="Wingdings" panose="05000000000000000000" pitchFamily="2" charset="2"/>
              <a:buChar char="§"/>
            </a:pPr>
            <a:r>
              <a:rPr lang="de-DE" i="1" dirty="0"/>
              <a:t>Mich interessiert jetzt voll, was ...</a:t>
            </a:r>
          </a:p>
          <a:p>
            <a:pPr marL="285750" indent="-285750">
              <a:buFont typeface="Wingdings" panose="05000000000000000000" pitchFamily="2" charset="2"/>
              <a:buChar char="§"/>
            </a:pPr>
            <a:r>
              <a:rPr lang="de-DE" i="1" dirty="0"/>
              <a:t>Ich würde es voll cool finden, wenn, …</a:t>
            </a:r>
          </a:p>
          <a:p>
            <a:pPr marL="285750" indent="-285750">
              <a:buFont typeface="Wingdings" panose="05000000000000000000" pitchFamily="2" charset="2"/>
              <a:buChar char="§"/>
            </a:pPr>
            <a:r>
              <a:rPr lang="de-DE" i="1" dirty="0"/>
              <a:t>Obwohl wir gerade viel um die Ohren haben, würde ich gerne ...</a:t>
            </a:r>
          </a:p>
        </p:txBody>
      </p:sp>
      <p:sp>
        <p:nvSpPr>
          <p:cNvPr id="2" name="Τίτλος 1">
            <a:extLst>
              <a:ext uri="{FF2B5EF4-FFF2-40B4-BE49-F238E27FC236}">
                <a16:creationId xmlns:a16="http://schemas.microsoft.com/office/drawing/2014/main" id="{170638B7-C5C5-440D-ADF8-82240400EFED}"/>
              </a:ext>
            </a:extLst>
          </p:cNvPr>
          <p:cNvSpPr>
            <a:spLocks noGrp="1"/>
          </p:cNvSpPr>
          <p:nvPr>
            <p:ph type="title"/>
          </p:nvPr>
        </p:nvSpPr>
        <p:spPr>
          <a:xfrm>
            <a:off x="838199" y="365125"/>
            <a:ext cx="11096625" cy="1325563"/>
          </a:xfrm>
        </p:spPr>
        <p:txBody>
          <a:bodyPr/>
          <a:lstStyle/>
          <a:p>
            <a:r>
              <a:rPr lang="de-DE" dirty="0"/>
              <a:t>Beispiele für das Formulieren von Bedürfnissen</a:t>
            </a:r>
          </a:p>
        </p:txBody>
      </p:sp>
      <p:sp>
        <p:nvSpPr>
          <p:cNvPr id="4" name="TextBox 3">
            <a:extLst>
              <a:ext uri="{FF2B5EF4-FFF2-40B4-BE49-F238E27FC236}">
                <a16:creationId xmlns:a16="http://schemas.microsoft.com/office/drawing/2014/main" id="{524202EF-2E65-4B98-B386-7375E38314D1}"/>
              </a:ext>
            </a:extLst>
          </p:cNvPr>
          <p:cNvSpPr txBox="1"/>
          <p:nvPr/>
        </p:nvSpPr>
        <p:spPr>
          <a:xfrm>
            <a:off x="172770" y="1743055"/>
            <a:ext cx="4261103" cy="523220"/>
          </a:xfrm>
          <a:prstGeom prst="rect">
            <a:avLst/>
          </a:prstGeom>
          <a:noFill/>
        </p:spPr>
        <p:txBody>
          <a:bodyPr wrap="none" rtlCol="0">
            <a:spAutoFit/>
          </a:bodyPr>
          <a:lstStyle/>
          <a:p>
            <a:pPr marL="342900" indent="-342900">
              <a:buFont typeface="+mj-lt"/>
              <a:buAutoNum type="arabicPeriod"/>
            </a:pPr>
            <a:r>
              <a:rPr lang="de-DE" sz="2800" dirty="0">
                <a:solidFill>
                  <a:srgbClr val="92D050"/>
                </a:solidFill>
              </a:rPr>
              <a:t>Sicherheit und Überleben</a:t>
            </a:r>
          </a:p>
        </p:txBody>
      </p:sp>
      <p:sp>
        <p:nvSpPr>
          <p:cNvPr id="5" name="TextBox 4">
            <a:extLst>
              <a:ext uri="{FF2B5EF4-FFF2-40B4-BE49-F238E27FC236}">
                <a16:creationId xmlns:a16="http://schemas.microsoft.com/office/drawing/2014/main" id="{7769404A-984C-493F-9B58-6383D88B0773}"/>
              </a:ext>
            </a:extLst>
          </p:cNvPr>
          <p:cNvSpPr txBox="1"/>
          <p:nvPr/>
        </p:nvSpPr>
        <p:spPr>
          <a:xfrm>
            <a:off x="795862" y="2611250"/>
            <a:ext cx="1654684" cy="523220"/>
          </a:xfrm>
          <a:prstGeom prst="rect">
            <a:avLst/>
          </a:prstGeom>
          <a:noFill/>
        </p:spPr>
        <p:txBody>
          <a:bodyPr wrap="none" rtlCol="0">
            <a:spAutoFit/>
          </a:bodyPr>
          <a:lstStyle/>
          <a:p>
            <a:r>
              <a:rPr lang="de-DE" sz="2800" dirty="0">
                <a:solidFill>
                  <a:srgbClr val="FFC000"/>
                </a:solidFill>
              </a:rPr>
              <a:t>2. Freiheit</a:t>
            </a:r>
          </a:p>
        </p:txBody>
      </p:sp>
      <p:sp>
        <p:nvSpPr>
          <p:cNvPr id="6" name="TextBox 5">
            <a:extLst>
              <a:ext uri="{FF2B5EF4-FFF2-40B4-BE49-F238E27FC236}">
                <a16:creationId xmlns:a16="http://schemas.microsoft.com/office/drawing/2014/main" id="{7116B92F-F3A6-4ED8-BB4B-D23EBD0747B7}"/>
              </a:ext>
            </a:extLst>
          </p:cNvPr>
          <p:cNvSpPr txBox="1"/>
          <p:nvPr/>
        </p:nvSpPr>
        <p:spPr>
          <a:xfrm>
            <a:off x="573104" y="3387663"/>
            <a:ext cx="2526589" cy="523220"/>
          </a:xfrm>
          <a:prstGeom prst="rect">
            <a:avLst/>
          </a:prstGeom>
          <a:noFill/>
        </p:spPr>
        <p:txBody>
          <a:bodyPr wrap="none" rtlCol="0">
            <a:spAutoFit/>
          </a:bodyPr>
          <a:lstStyle/>
          <a:p>
            <a:r>
              <a:rPr lang="de-DE" sz="2800" dirty="0">
                <a:solidFill>
                  <a:srgbClr val="E12A3C"/>
                </a:solidFill>
              </a:rPr>
              <a:t>3. Zugehörigkeit</a:t>
            </a:r>
          </a:p>
        </p:txBody>
      </p:sp>
      <p:sp>
        <p:nvSpPr>
          <p:cNvPr id="7" name="TextBox 6">
            <a:extLst>
              <a:ext uri="{FF2B5EF4-FFF2-40B4-BE49-F238E27FC236}">
                <a16:creationId xmlns:a16="http://schemas.microsoft.com/office/drawing/2014/main" id="{7C0E121D-825F-453F-BE0B-CC1F957F2D31}"/>
              </a:ext>
            </a:extLst>
          </p:cNvPr>
          <p:cNvSpPr txBox="1"/>
          <p:nvPr/>
        </p:nvSpPr>
        <p:spPr>
          <a:xfrm>
            <a:off x="936976" y="4059301"/>
            <a:ext cx="3314690" cy="523220"/>
          </a:xfrm>
          <a:prstGeom prst="rect">
            <a:avLst/>
          </a:prstGeom>
          <a:noFill/>
        </p:spPr>
        <p:txBody>
          <a:bodyPr wrap="none" rtlCol="0">
            <a:spAutoFit/>
          </a:bodyPr>
          <a:lstStyle/>
          <a:p>
            <a:r>
              <a:rPr lang="de-DE" sz="2800" dirty="0">
                <a:solidFill>
                  <a:srgbClr val="017DBC"/>
                </a:solidFill>
              </a:rPr>
              <a:t>4. Macht und Einfluss</a:t>
            </a:r>
          </a:p>
        </p:txBody>
      </p:sp>
      <p:sp>
        <p:nvSpPr>
          <p:cNvPr id="8" name="TextBox 7">
            <a:extLst>
              <a:ext uri="{FF2B5EF4-FFF2-40B4-BE49-F238E27FC236}">
                <a16:creationId xmlns:a16="http://schemas.microsoft.com/office/drawing/2014/main" id="{5CD5D0A7-E78E-49CC-9EB3-A046A6DB268F}"/>
              </a:ext>
            </a:extLst>
          </p:cNvPr>
          <p:cNvSpPr txBox="1"/>
          <p:nvPr/>
        </p:nvSpPr>
        <p:spPr>
          <a:xfrm>
            <a:off x="287862" y="4751798"/>
            <a:ext cx="1280176" cy="523220"/>
          </a:xfrm>
          <a:prstGeom prst="rect">
            <a:avLst/>
          </a:prstGeom>
          <a:noFill/>
        </p:spPr>
        <p:txBody>
          <a:bodyPr wrap="square" rtlCol="0">
            <a:spAutoFit/>
          </a:bodyPr>
          <a:lstStyle/>
          <a:p>
            <a:r>
              <a:rPr lang="de-DE" sz="2800" dirty="0">
                <a:solidFill>
                  <a:srgbClr val="00B0F0"/>
                </a:solidFill>
              </a:rPr>
              <a:t>5. Spaß</a:t>
            </a:r>
          </a:p>
        </p:txBody>
      </p:sp>
      <p:sp>
        <p:nvSpPr>
          <p:cNvPr id="10" name="pop-up">
            <a:extLst>
              <a:ext uri="{FF2B5EF4-FFF2-40B4-BE49-F238E27FC236}">
                <a16:creationId xmlns:a16="http://schemas.microsoft.com/office/drawing/2014/main" id="{95BA56F2-459E-48A1-8B27-CAE1D8F920AC}"/>
              </a:ext>
            </a:extLst>
          </p:cNvPr>
          <p:cNvSpPr/>
          <p:nvPr/>
        </p:nvSpPr>
        <p:spPr>
          <a:xfrm>
            <a:off x="4616564" y="180849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2" name="pop-up">
            <a:extLst>
              <a:ext uri="{FF2B5EF4-FFF2-40B4-BE49-F238E27FC236}">
                <a16:creationId xmlns:a16="http://schemas.microsoft.com/office/drawing/2014/main" id="{0D2C08FD-2946-44D4-90B7-9D253B163372}"/>
              </a:ext>
            </a:extLst>
          </p:cNvPr>
          <p:cNvSpPr/>
          <p:nvPr/>
        </p:nvSpPr>
        <p:spPr>
          <a:xfrm>
            <a:off x="3282592" y="346891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5" name="pop-up">
            <a:extLst>
              <a:ext uri="{FF2B5EF4-FFF2-40B4-BE49-F238E27FC236}">
                <a16:creationId xmlns:a16="http://schemas.microsoft.com/office/drawing/2014/main" id="{FB92DEC6-B469-4A67-8B8F-E7DDF1CD91A6}"/>
              </a:ext>
            </a:extLst>
          </p:cNvPr>
          <p:cNvSpPr/>
          <p:nvPr/>
        </p:nvSpPr>
        <p:spPr>
          <a:xfrm>
            <a:off x="1882364" y="482182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19" name="pop-up">
            <a:extLst>
              <a:ext uri="{FF2B5EF4-FFF2-40B4-BE49-F238E27FC236}">
                <a16:creationId xmlns:a16="http://schemas.microsoft.com/office/drawing/2014/main" id="{75719E6C-7E58-40CA-8116-A8D466711FE3}"/>
              </a:ext>
            </a:extLst>
          </p:cNvPr>
          <p:cNvSpPr/>
          <p:nvPr/>
        </p:nvSpPr>
        <p:spPr>
          <a:xfrm>
            <a:off x="3008658" y="276137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rgbClr val="E12A3C"/>
                </a:solidFill>
              </a:rPr>
              <a:t>klick</a:t>
            </a:r>
          </a:p>
        </p:txBody>
      </p:sp>
      <p:sp>
        <p:nvSpPr>
          <p:cNvPr id="21" name="TextBox 20">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392223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8" grpId="1" animBg="1"/>
      <p:bldP spid="16" grpId="0" animBg="1"/>
      <p:bldP spid="16" grpId="1" animBg="1"/>
      <p:bldP spid="11" grpId="0" animBg="1"/>
      <p:bldP spid="11" grpId="1" animBg="1"/>
      <p:bldP spid="9" grpId="0" animBg="1"/>
      <p:bldP spid="9" grpId="1" animBg="1"/>
      <p:bldP spid="14" grpId="0" animBg="1"/>
      <p:bldP spid="1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Sicherheit und Überleben</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a:off x="460512" y="1862676"/>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1581537 w 2563500"/>
              <a:gd name="connsiteY4" fmla="*/ 0 h 1566324"/>
              <a:gd name="connsiteX5" fmla="*/ 2035134 w 2563500"/>
              <a:gd name="connsiteY5" fmla="*/ 0 h 1566324"/>
              <a:gd name="connsiteX6" fmla="*/ 2563500 w 2563500"/>
              <a:gd name="connsiteY6" fmla="*/ 0 h 1566324"/>
              <a:gd name="connsiteX7" fmla="*/ 2563500 w 2563500"/>
              <a:gd name="connsiteY7" fmla="*/ 456845 h 1566324"/>
              <a:gd name="connsiteX8" fmla="*/ 2563500 w 2563500"/>
              <a:gd name="connsiteY8" fmla="*/ 913689 h 1566324"/>
              <a:gd name="connsiteX9" fmla="*/ 2563500 w 2563500"/>
              <a:gd name="connsiteY9" fmla="*/ 913689 h 1566324"/>
              <a:gd name="connsiteX10" fmla="*/ 2563500 w 2563500"/>
              <a:gd name="connsiteY10" fmla="*/ 1305270 h 1566324"/>
              <a:gd name="connsiteX11" fmla="*/ 2563500 w 2563500"/>
              <a:gd name="connsiteY11" fmla="*/ 1566324 h 1566324"/>
              <a:gd name="connsiteX12" fmla="*/ 2094949 w 2563500"/>
              <a:gd name="connsiteY12" fmla="*/ 1566324 h 1566324"/>
              <a:gd name="connsiteX13" fmla="*/ 1596491 w 2563500"/>
              <a:gd name="connsiteY13" fmla="*/ 1566324 h 1566324"/>
              <a:gd name="connsiteX14" fmla="*/ 1068125 w 2563500"/>
              <a:gd name="connsiteY14" fmla="*/ 1566324 h 1566324"/>
              <a:gd name="connsiteX15" fmla="*/ 747696 w 2563500"/>
              <a:gd name="connsiteY15" fmla="*/ 1762115 h 1566324"/>
              <a:gd name="connsiteX16" fmla="*/ 427250 w 2563500"/>
              <a:gd name="connsiteY16" fmla="*/ 1566324 h 1566324"/>
              <a:gd name="connsiteX17" fmla="*/ 0 w 2563500"/>
              <a:gd name="connsiteY17" fmla="*/ 1566324 h 1566324"/>
              <a:gd name="connsiteX18" fmla="*/ 0 w 2563500"/>
              <a:gd name="connsiteY18" fmla="*/ 1305270 h 1566324"/>
              <a:gd name="connsiteX19" fmla="*/ 0 w 2563500"/>
              <a:gd name="connsiteY19" fmla="*/ 913689 h 1566324"/>
              <a:gd name="connsiteX20" fmla="*/ 0 w 2563500"/>
              <a:gd name="connsiteY20" fmla="*/ 913689 h 1566324"/>
              <a:gd name="connsiteX21" fmla="*/ 0 w 2563500"/>
              <a:gd name="connsiteY21" fmla="*/ 447708 h 1566324"/>
              <a:gd name="connsiteX22" fmla="*/ 0 w 2563500"/>
              <a:gd name="connsiteY22"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3500" h="1566324" extrusionOk="0">
                <a:moveTo>
                  <a:pt x="0" y="0"/>
                </a:moveTo>
                <a:cubicBezTo>
                  <a:pt x="145889" y="-19389"/>
                  <a:pt x="325593" y="-5052"/>
                  <a:pt x="427250" y="0"/>
                </a:cubicBezTo>
                <a:lnTo>
                  <a:pt x="427250" y="0"/>
                </a:lnTo>
                <a:cubicBezTo>
                  <a:pt x="560810" y="-5379"/>
                  <a:pt x="804438" y="-25782"/>
                  <a:pt x="1068125" y="0"/>
                </a:cubicBezTo>
                <a:cubicBezTo>
                  <a:pt x="1188251" y="10538"/>
                  <a:pt x="1432815" y="12271"/>
                  <a:pt x="1581537" y="0"/>
                </a:cubicBezTo>
                <a:cubicBezTo>
                  <a:pt x="1730259" y="-12271"/>
                  <a:pt x="1834664" y="15934"/>
                  <a:pt x="2035134" y="0"/>
                </a:cubicBezTo>
                <a:cubicBezTo>
                  <a:pt x="2235604" y="-15934"/>
                  <a:pt x="2318946" y="-15857"/>
                  <a:pt x="2563500" y="0"/>
                </a:cubicBezTo>
                <a:cubicBezTo>
                  <a:pt x="2579785" y="164199"/>
                  <a:pt x="2580521" y="246787"/>
                  <a:pt x="2563500" y="456845"/>
                </a:cubicBezTo>
                <a:cubicBezTo>
                  <a:pt x="2546479" y="666904"/>
                  <a:pt x="2570527" y="801795"/>
                  <a:pt x="2563500" y="913689"/>
                </a:cubicBezTo>
                <a:lnTo>
                  <a:pt x="2563500" y="913689"/>
                </a:lnTo>
                <a:cubicBezTo>
                  <a:pt x="2562175" y="1079491"/>
                  <a:pt x="2547320" y="1163186"/>
                  <a:pt x="2563500" y="1305270"/>
                </a:cubicBezTo>
                <a:cubicBezTo>
                  <a:pt x="2551876" y="1383817"/>
                  <a:pt x="2563551" y="1482910"/>
                  <a:pt x="2563500" y="1566324"/>
                </a:cubicBezTo>
                <a:cubicBezTo>
                  <a:pt x="2393733" y="1584411"/>
                  <a:pt x="2207785" y="1576540"/>
                  <a:pt x="2094949" y="1566324"/>
                </a:cubicBezTo>
                <a:cubicBezTo>
                  <a:pt x="1982113" y="1556108"/>
                  <a:pt x="1772011" y="1544895"/>
                  <a:pt x="1596491" y="1566324"/>
                </a:cubicBezTo>
                <a:cubicBezTo>
                  <a:pt x="1420971" y="1587753"/>
                  <a:pt x="1237819" y="1546195"/>
                  <a:pt x="1068125" y="1566324"/>
                </a:cubicBezTo>
                <a:cubicBezTo>
                  <a:pt x="960306" y="1622934"/>
                  <a:pt x="819817" y="1731371"/>
                  <a:pt x="747696" y="1762115"/>
                </a:cubicBezTo>
                <a:cubicBezTo>
                  <a:pt x="587302" y="1674541"/>
                  <a:pt x="562563" y="1647813"/>
                  <a:pt x="427250" y="1566324"/>
                </a:cubicBezTo>
                <a:cubicBezTo>
                  <a:pt x="223764" y="1562917"/>
                  <a:pt x="96118" y="1560628"/>
                  <a:pt x="0" y="1566324"/>
                </a:cubicBezTo>
                <a:cubicBezTo>
                  <a:pt x="-11764" y="1445089"/>
                  <a:pt x="1216" y="1406242"/>
                  <a:pt x="0" y="1305270"/>
                </a:cubicBezTo>
                <a:cubicBezTo>
                  <a:pt x="-3295" y="1207603"/>
                  <a:pt x="-5817" y="1091201"/>
                  <a:pt x="0" y="913689"/>
                </a:cubicBezTo>
                <a:lnTo>
                  <a:pt x="0" y="913689"/>
                </a:lnTo>
                <a:cubicBezTo>
                  <a:pt x="-22653" y="816146"/>
                  <a:pt x="-13510" y="677517"/>
                  <a:pt x="0" y="447708"/>
                </a:cubicBezTo>
                <a:cubicBezTo>
                  <a:pt x="13510" y="217899"/>
                  <a:pt x="-19184" y="164831"/>
                  <a:pt x="0" y="0"/>
                </a:cubicBezTo>
                <a:close/>
              </a:path>
            </a:pathLst>
          </a:custGeom>
          <a:noFill/>
          <a:ln w="38100">
            <a:solidFill>
              <a:srgbClr val="1A7EBA"/>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a:off x="3791998" y="2046656"/>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1A7EBA"/>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6672745" y="1827690"/>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1A7EBA"/>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9417603" y="1971123"/>
            <a:ext cx="2313885" cy="1734654"/>
          </a:xfrm>
          <a:custGeom>
            <a:avLst/>
            <a:gdLst>
              <a:gd name="connsiteX0" fmla="*/ 208892 w 2313885"/>
              <a:gd name="connsiteY0" fmla="*/ 577013 h 1734654"/>
              <a:gd name="connsiteX1" fmla="*/ 301179 w 2313885"/>
              <a:gd name="connsiteY1" fmla="*/ 277343 h 1734654"/>
              <a:gd name="connsiteX2" fmla="*/ 750137 w 2313885"/>
              <a:gd name="connsiteY2" fmla="*/ 208881 h 1734654"/>
              <a:gd name="connsiteX3" fmla="*/ 1202791 w 2313885"/>
              <a:gd name="connsiteY3" fmla="*/ 137808 h 1734654"/>
              <a:gd name="connsiteX4" fmla="*/ 1379171 w 2313885"/>
              <a:gd name="connsiteY4" fmla="*/ 8030 h 1734654"/>
              <a:gd name="connsiteX5" fmla="*/ 1597919 w 2313885"/>
              <a:gd name="connsiteY5" fmla="*/ 99622 h 1734654"/>
              <a:gd name="connsiteX6" fmla="*/ 1899474 w 2313885"/>
              <a:gd name="connsiteY6" fmla="*/ 27706 h 1734654"/>
              <a:gd name="connsiteX7" fmla="*/ 2052394 w 2313885"/>
              <a:gd name="connsiteY7" fmla="*/ 223898 h 1734654"/>
              <a:gd name="connsiteX8" fmla="*/ 2248646 w 2313885"/>
              <a:gd name="connsiteY8" fmla="*/ 414309 h 1734654"/>
              <a:gd name="connsiteX9" fmla="*/ 2239862 w 2313885"/>
              <a:gd name="connsiteY9" fmla="*/ 620781 h 1734654"/>
              <a:gd name="connsiteX10" fmla="*/ 2304029 w 2313885"/>
              <a:gd name="connsiteY10" fmla="*/ 936472 h 1734654"/>
              <a:gd name="connsiteX11" fmla="*/ 2003438 w 2313885"/>
              <a:gd name="connsiteY11" fmla="*/ 1212812 h 1734654"/>
              <a:gd name="connsiteX12" fmla="*/ 1895832 w 2313885"/>
              <a:gd name="connsiteY12" fmla="*/ 1449600 h 1734654"/>
              <a:gd name="connsiteX13" fmla="*/ 1529467 w 2313885"/>
              <a:gd name="connsiteY13" fmla="*/ 1478270 h 1734654"/>
              <a:gd name="connsiteX14" fmla="*/ 1267655 w 2313885"/>
              <a:gd name="connsiteY14" fmla="*/ 1730879 h 1734654"/>
              <a:gd name="connsiteX15" fmla="*/ 882704 w 2313885"/>
              <a:gd name="connsiteY15" fmla="*/ 1576688 h 1734654"/>
              <a:gd name="connsiteX16" fmla="*/ 310874 w 2313885"/>
              <a:gd name="connsiteY16" fmla="*/ 1424343 h 1734654"/>
              <a:gd name="connsiteX17" fmla="*/ 59453 w 2313885"/>
              <a:gd name="connsiteY17" fmla="*/ 1254813 h 1734654"/>
              <a:gd name="connsiteX18" fmla="*/ 113176 w 2313885"/>
              <a:gd name="connsiteY18" fmla="*/ 1025975 h 1734654"/>
              <a:gd name="connsiteX19" fmla="*/ -268 w 2313885"/>
              <a:gd name="connsiteY19" fmla="*/ 791194 h 1734654"/>
              <a:gd name="connsiteX20" fmla="*/ 206910 w 2313885"/>
              <a:gd name="connsiteY20" fmla="*/ 582514 h 1734654"/>
              <a:gd name="connsiteX21" fmla="*/ 208892 w 2313885"/>
              <a:gd name="connsiteY21" fmla="*/ 577013 h 1734654"/>
              <a:gd name="connsiteX0" fmla="*/ 464869 w 2313885"/>
              <a:gd name="connsiteY0" fmla="*/ 2367074 h 1734654"/>
              <a:gd name="connsiteX1" fmla="*/ 416684 w 2313885"/>
              <a:gd name="connsiteY1" fmla="*/ 2415259 h 1734654"/>
              <a:gd name="connsiteX2" fmla="*/ 368499 w 2313885"/>
              <a:gd name="connsiteY2" fmla="*/ 2367074 h 1734654"/>
              <a:gd name="connsiteX3" fmla="*/ 416684 w 2313885"/>
              <a:gd name="connsiteY3" fmla="*/ 2318889 h 1734654"/>
              <a:gd name="connsiteX4" fmla="*/ 464869 w 2313885"/>
              <a:gd name="connsiteY4" fmla="*/ 2367074 h 1734654"/>
              <a:gd name="connsiteX0" fmla="*/ 611756 w 2313885"/>
              <a:gd name="connsiteY0" fmla="*/ 2167106 h 1734654"/>
              <a:gd name="connsiteX1" fmla="*/ 515386 w 2313885"/>
              <a:gd name="connsiteY1" fmla="*/ 2263476 h 1734654"/>
              <a:gd name="connsiteX2" fmla="*/ 419016 w 2313885"/>
              <a:gd name="connsiteY2" fmla="*/ 2167106 h 1734654"/>
              <a:gd name="connsiteX3" fmla="*/ 515386 w 2313885"/>
              <a:gd name="connsiteY3" fmla="*/ 2070736 h 1734654"/>
              <a:gd name="connsiteX4" fmla="*/ 611756 w 2313885"/>
              <a:gd name="connsiteY4" fmla="*/ 2167106 h 1734654"/>
              <a:gd name="connsiteX0" fmla="*/ 801297 w 2313885"/>
              <a:gd name="connsiteY0" fmla="*/ 1880721 h 1734654"/>
              <a:gd name="connsiteX1" fmla="*/ 656742 w 2313885"/>
              <a:gd name="connsiteY1" fmla="*/ 2025276 h 1734654"/>
              <a:gd name="connsiteX2" fmla="*/ 512187 w 2313885"/>
              <a:gd name="connsiteY2" fmla="*/ 1880721 h 1734654"/>
              <a:gd name="connsiteX3" fmla="*/ 656742 w 2313885"/>
              <a:gd name="connsiteY3" fmla="*/ 1736166 h 1734654"/>
              <a:gd name="connsiteX4" fmla="*/ 801297 w 2313885"/>
              <a:gd name="connsiteY4" fmla="*/ 1880721 h 1734654"/>
              <a:gd name="connsiteX0" fmla="*/ 251367 w 2313885"/>
              <a:gd name="connsiteY0" fmla="*/ 1051111 h 1734654"/>
              <a:gd name="connsiteX1" fmla="*/ 115694 w 2313885"/>
              <a:gd name="connsiteY1" fmla="*/ 1019109 h 1734654"/>
              <a:gd name="connsiteX2" fmla="*/ 371078 w 2313885"/>
              <a:gd name="connsiteY2" fmla="*/ 1401335 h 1734654"/>
              <a:gd name="connsiteX3" fmla="*/ 311731 w 2313885"/>
              <a:gd name="connsiteY3" fmla="*/ 1416634 h 1734654"/>
              <a:gd name="connsiteX4" fmla="*/ 882597 w 2313885"/>
              <a:gd name="connsiteY4" fmla="*/ 1569620 h 1734654"/>
              <a:gd name="connsiteX5" fmla="*/ 846817 w 2313885"/>
              <a:gd name="connsiteY5" fmla="*/ 1499752 h 1734654"/>
              <a:gd name="connsiteX6" fmla="*/ 1544036 w 2313885"/>
              <a:gd name="connsiteY6" fmla="*/ 1395392 h 1734654"/>
              <a:gd name="connsiteX7" fmla="*/ 1529735 w 2313885"/>
              <a:gd name="connsiteY7" fmla="*/ 1472046 h 1734654"/>
              <a:gd name="connsiteX8" fmla="*/ 1828022 w 2313885"/>
              <a:gd name="connsiteY8" fmla="*/ 921695 h 1734654"/>
              <a:gd name="connsiteX9" fmla="*/ 2002153 w 2313885"/>
              <a:gd name="connsiteY9" fmla="*/ 1208234 h 1734654"/>
              <a:gd name="connsiteX10" fmla="*/ 2238790 w 2313885"/>
              <a:gd name="connsiteY10" fmla="*/ 616524 h 1734654"/>
              <a:gd name="connsiteX11" fmla="*/ 2161232 w 2313885"/>
              <a:gd name="connsiteY11" fmla="*/ 723977 h 1734654"/>
              <a:gd name="connsiteX12" fmla="*/ 2052715 w 2313885"/>
              <a:gd name="connsiteY12" fmla="*/ 217875 h 1734654"/>
              <a:gd name="connsiteX13" fmla="*/ 2056786 w 2313885"/>
              <a:gd name="connsiteY13" fmla="*/ 268630 h 1734654"/>
              <a:gd name="connsiteX14" fmla="*/ 1557480 w 2313885"/>
              <a:gd name="connsiteY14" fmla="*/ 158688 h 1734654"/>
              <a:gd name="connsiteX15" fmla="*/ 1597223 w 2313885"/>
              <a:gd name="connsiteY15" fmla="*/ 93960 h 1734654"/>
              <a:gd name="connsiteX16" fmla="*/ 1185919 w 2313885"/>
              <a:gd name="connsiteY16" fmla="*/ 189527 h 1734654"/>
              <a:gd name="connsiteX17" fmla="*/ 1205148 w 2313885"/>
              <a:gd name="connsiteY17" fmla="*/ 133712 h 1734654"/>
              <a:gd name="connsiteX18" fmla="*/ 749870 w 2313885"/>
              <a:gd name="connsiteY18" fmla="*/ 208479 h 1734654"/>
              <a:gd name="connsiteX19" fmla="*/ 819500 w 2313885"/>
              <a:gd name="connsiteY19" fmla="*/ 262607 h 1734654"/>
              <a:gd name="connsiteX20" fmla="*/ 221051 w 2313885"/>
              <a:gd name="connsiteY20" fmla="*/ 633991 h 1734654"/>
              <a:gd name="connsiteX21" fmla="*/ 208892 w 231388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3885" h="1734654" extrusionOk="0">
                <a:moveTo>
                  <a:pt x="208892" y="577013"/>
                </a:moveTo>
                <a:cubicBezTo>
                  <a:pt x="194866" y="483071"/>
                  <a:pt x="233972" y="381090"/>
                  <a:pt x="301179" y="277343"/>
                </a:cubicBezTo>
                <a:cubicBezTo>
                  <a:pt x="387652" y="161644"/>
                  <a:pt x="598469" y="124370"/>
                  <a:pt x="750137" y="208881"/>
                </a:cubicBezTo>
                <a:cubicBezTo>
                  <a:pt x="838853" y="30251"/>
                  <a:pt x="1094256" y="16418"/>
                  <a:pt x="1202791" y="137808"/>
                </a:cubicBezTo>
                <a:cubicBezTo>
                  <a:pt x="1227184" y="70484"/>
                  <a:pt x="1309402" y="27382"/>
                  <a:pt x="1379171" y="8030"/>
                </a:cubicBezTo>
                <a:cubicBezTo>
                  <a:pt x="1444947" y="-13215"/>
                  <a:pt x="1550291" y="27921"/>
                  <a:pt x="1597919" y="99622"/>
                </a:cubicBezTo>
                <a:cubicBezTo>
                  <a:pt x="1669209" y="20952"/>
                  <a:pt x="1807326" y="-29895"/>
                  <a:pt x="1899474" y="27706"/>
                </a:cubicBezTo>
                <a:cubicBezTo>
                  <a:pt x="1975208" y="60473"/>
                  <a:pt x="2031654" y="139643"/>
                  <a:pt x="2052394" y="223898"/>
                </a:cubicBezTo>
                <a:cubicBezTo>
                  <a:pt x="2129923" y="236120"/>
                  <a:pt x="2230554" y="319886"/>
                  <a:pt x="2248646" y="414309"/>
                </a:cubicBezTo>
                <a:cubicBezTo>
                  <a:pt x="2269364" y="478674"/>
                  <a:pt x="2263862" y="556572"/>
                  <a:pt x="2239862" y="620781"/>
                </a:cubicBezTo>
                <a:cubicBezTo>
                  <a:pt x="2311565" y="703515"/>
                  <a:pt x="2336628" y="824721"/>
                  <a:pt x="2304029" y="936472"/>
                </a:cubicBezTo>
                <a:cubicBezTo>
                  <a:pt x="2278151" y="1063354"/>
                  <a:pt x="2134601" y="1184277"/>
                  <a:pt x="2003438" y="1212812"/>
                </a:cubicBezTo>
                <a:cubicBezTo>
                  <a:pt x="2000980" y="1296701"/>
                  <a:pt x="1959286" y="1388335"/>
                  <a:pt x="1895832" y="1449600"/>
                </a:cubicBezTo>
                <a:cubicBezTo>
                  <a:pt x="1780376" y="1550362"/>
                  <a:pt x="1630659" y="1559419"/>
                  <a:pt x="1529467" y="1478270"/>
                </a:cubicBezTo>
                <a:cubicBezTo>
                  <a:pt x="1500224" y="1612058"/>
                  <a:pt x="1388853" y="1693489"/>
                  <a:pt x="1267655" y="1730879"/>
                </a:cubicBezTo>
                <a:cubicBezTo>
                  <a:pt x="1119749" y="1760248"/>
                  <a:pt x="978302" y="1680400"/>
                  <a:pt x="882704" y="1576688"/>
                </a:cubicBezTo>
                <a:cubicBezTo>
                  <a:pt x="708955" y="1714729"/>
                  <a:pt x="472627" y="1664252"/>
                  <a:pt x="310874" y="1424343"/>
                </a:cubicBezTo>
                <a:cubicBezTo>
                  <a:pt x="207206" y="1443258"/>
                  <a:pt x="101071" y="1365061"/>
                  <a:pt x="59453" y="1254813"/>
                </a:cubicBezTo>
                <a:cubicBezTo>
                  <a:pt x="48694" y="1170205"/>
                  <a:pt x="68439" y="1090275"/>
                  <a:pt x="113176" y="1025975"/>
                </a:cubicBezTo>
                <a:cubicBezTo>
                  <a:pt x="35935" y="977123"/>
                  <a:pt x="-13472" y="894120"/>
                  <a:pt x="-268" y="791194"/>
                </a:cubicBezTo>
                <a:cubicBezTo>
                  <a:pt x="30472" y="686250"/>
                  <a:pt x="95130" y="594499"/>
                  <a:pt x="206910" y="582514"/>
                </a:cubicBezTo>
                <a:cubicBezTo>
                  <a:pt x="207649" y="580491"/>
                  <a:pt x="207937" y="578710"/>
                  <a:pt x="208892" y="577013"/>
                </a:cubicBezTo>
                <a:close/>
              </a:path>
              <a:path w="2313885" h="1734654" extrusionOk="0">
                <a:moveTo>
                  <a:pt x="464869" y="2367074"/>
                </a:moveTo>
                <a:cubicBezTo>
                  <a:pt x="466278" y="2395999"/>
                  <a:pt x="444557" y="2414945"/>
                  <a:pt x="416684" y="2415259"/>
                </a:cubicBezTo>
                <a:cubicBezTo>
                  <a:pt x="388651" y="2415217"/>
                  <a:pt x="367404" y="2394442"/>
                  <a:pt x="368499" y="2367074"/>
                </a:cubicBezTo>
                <a:cubicBezTo>
                  <a:pt x="373417" y="2342914"/>
                  <a:pt x="388895" y="2321078"/>
                  <a:pt x="416684" y="2318889"/>
                </a:cubicBezTo>
                <a:cubicBezTo>
                  <a:pt x="444815" y="2318917"/>
                  <a:pt x="469407" y="2337454"/>
                  <a:pt x="464869" y="2367074"/>
                </a:cubicBezTo>
                <a:close/>
              </a:path>
              <a:path w="2313885" h="1734654" extrusionOk="0">
                <a:moveTo>
                  <a:pt x="611756" y="2167106"/>
                </a:moveTo>
                <a:cubicBezTo>
                  <a:pt x="620177" y="2226069"/>
                  <a:pt x="574543" y="2258554"/>
                  <a:pt x="515386" y="2263476"/>
                </a:cubicBezTo>
                <a:cubicBezTo>
                  <a:pt x="464406" y="2259585"/>
                  <a:pt x="426324" y="2220717"/>
                  <a:pt x="419016" y="2167106"/>
                </a:cubicBezTo>
                <a:cubicBezTo>
                  <a:pt x="420207" y="2112916"/>
                  <a:pt x="454727" y="2060331"/>
                  <a:pt x="515386" y="2070736"/>
                </a:cubicBezTo>
                <a:cubicBezTo>
                  <a:pt x="568605" y="2082529"/>
                  <a:pt x="610093" y="2119053"/>
                  <a:pt x="611756" y="2167106"/>
                </a:cubicBezTo>
                <a:close/>
              </a:path>
              <a:path w="2313885" h="1734654" extrusionOk="0">
                <a:moveTo>
                  <a:pt x="801297" y="1880721"/>
                </a:moveTo>
                <a:cubicBezTo>
                  <a:pt x="814626" y="1975202"/>
                  <a:pt x="739347" y="2020436"/>
                  <a:pt x="656742" y="2025276"/>
                </a:cubicBezTo>
                <a:cubicBezTo>
                  <a:pt x="576686" y="2021239"/>
                  <a:pt x="513148" y="1969798"/>
                  <a:pt x="512187" y="1880721"/>
                </a:cubicBezTo>
                <a:cubicBezTo>
                  <a:pt x="517932" y="1803800"/>
                  <a:pt x="568039" y="1718599"/>
                  <a:pt x="656742" y="1736166"/>
                </a:cubicBezTo>
                <a:cubicBezTo>
                  <a:pt x="754836" y="1732202"/>
                  <a:pt x="798402" y="1809024"/>
                  <a:pt x="801297" y="1880721"/>
                </a:cubicBezTo>
                <a:close/>
              </a:path>
              <a:path w="2313885" h="1734654" fill="none" extrusionOk="0">
                <a:moveTo>
                  <a:pt x="251367" y="1051111"/>
                </a:moveTo>
                <a:cubicBezTo>
                  <a:pt x="205024" y="1059759"/>
                  <a:pt x="153202" y="1047034"/>
                  <a:pt x="115694" y="1019109"/>
                </a:cubicBezTo>
                <a:moveTo>
                  <a:pt x="371078" y="1401335"/>
                </a:moveTo>
                <a:cubicBezTo>
                  <a:pt x="351131" y="1409881"/>
                  <a:pt x="328265" y="1412420"/>
                  <a:pt x="311731" y="1416634"/>
                </a:cubicBezTo>
                <a:moveTo>
                  <a:pt x="882597" y="1569620"/>
                </a:moveTo>
                <a:cubicBezTo>
                  <a:pt x="867829" y="1549753"/>
                  <a:pt x="854385" y="1529660"/>
                  <a:pt x="846817" y="1499752"/>
                </a:cubicBezTo>
                <a:moveTo>
                  <a:pt x="1544036" y="1395392"/>
                </a:moveTo>
                <a:cubicBezTo>
                  <a:pt x="1542272" y="1422492"/>
                  <a:pt x="1540280" y="1443075"/>
                  <a:pt x="1529735" y="1472046"/>
                </a:cubicBezTo>
                <a:moveTo>
                  <a:pt x="1828022" y="921695"/>
                </a:moveTo>
                <a:cubicBezTo>
                  <a:pt x="1925260" y="996695"/>
                  <a:pt x="1990788" y="1073036"/>
                  <a:pt x="2002153" y="1208234"/>
                </a:cubicBezTo>
                <a:moveTo>
                  <a:pt x="2238790" y="616524"/>
                </a:moveTo>
                <a:cubicBezTo>
                  <a:pt x="2213653" y="656659"/>
                  <a:pt x="2200347" y="702166"/>
                  <a:pt x="2161232" y="723977"/>
                </a:cubicBezTo>
                <a:moveTo>
                  <a:pt x="2052715" y="217875"/>
                </a:moveTo>
                <a:cubicBezTo>
                  <a:pt x="2055534" y="233340"/>
                  <a:pt x="2059296" y="252179"/>
                  <a:pt x="2056786" y="268630"/>
                </a:cubicBezTo>
                <a:moveTo>
                  <a:pt x="1557480" y="158688"/>
                </a:moveTo>
                <a:cubicBezTo>
                  <a:pt x="1570920" y="131792"/>
                  <a:pt x="1581718" y="113182"/>
                  <a:pt x="1597223" y="93960"/>
                </a:cubicBezTo>
                <a:moveTo>
                  <a:pt x="1185919" y="189527"/>
                </a:moveTo>
                <a:cubicBezTo>
                  <a:pt x="1188107" y="166922"/>
                  <a:pt x="1195134" y="151374"/>
                  <a:pt x="1205148" y="133712"/>
                </a:cubicBezTo>
                <a:moveTo>
                  <a:pt x="749870" y="208479"/>
                </a:moveTo>
                <a:cubicBezTo>
                  <a:pt x="773345" y="224567"/>
                  <a:pt x="799388" y="241202"/>
                  <a:pt x="819500" y="262607"/>
                </a:cubicBezTo>
                <a:moveTo>
                  <a:pt x="221051" y="633991"/>
                </a:moveTo>
                <a:cubicBezTo>
                  <a:pt x="217771" y="617046"/>
                  <a:pt x="209789" y="595089"/>
                  <a:pt x="208892" y="577013"/>
                </a:cubicBezTo>
              </a:path>
            </a:pathLst>
          </a:custGeom>
          <a:noFill/>
          <a:ln w="38100">
            <a:solidFill>
              <a:srgbClr val="1A7EBA"/>
            </a:solidFill>
            <a:extLst>
              <a:ext uri="{C807C97D-BFC1-408E-A445-0C87EB9F89A2}">
                <ask:lineSketchStyleProps xmlns:ask="http://schemas.microsoft.com/office/drawing/2018/sketchyshapes" sd="923321662">
                  <a:prstGeom prst="cloudCallout">
                    <a:avLst>
                      <a:gd name="adj1" fmla="val -31992"/>
                      <a:gd name="adj2" fmla="val 8645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a:off x="509997" y="2114448"/>
            <a:ext cx="2502630" cy="923330"/>
          </a:xfrm>
          <a:prstGeom prst="rect">
            <a:avLst/>
          </a:prstGeom>
          <a:noFill/>
        </p:spPr>
        <p:txBody>
          <a:bodyPr wrap="square">
            <a:spAutoFit/>
          </a:bodyPr>
          <a:lstStyle/>
          <a:p>
            <a:r>
              <a:rPr lang="de-DE" i="1" dirty="0">
                <a:solidFill>
                  <a:schemeClr val="tx1">
                    <a:lumMod val="95000"/>
                    <a:lumOff val="5000"/>
                  </a:schemeClr>
                </a:solidFill>
              </a:rPr>
              <a:t>Ich fühle mich nicht wohl in dieser Situation, weil ich befürchte, dass ...</a:t>
            </a:r>
          </a:p>
        </p:txBody>
      </p:sp>
      <p:sp>
        <p:nvSpPr>
          <p:cNvPr id="12" name="TextBox 11">
            <a:extLst>
              <a:ext uri="{FF2B5EF4-FFF2-40B4-BE49-F238E27FC236}">
                <a16:creationId xmlns:a16="http://schemas.microsoft.com/office/drawing/2014/main" id="{64620841-537B-452D-BF0B-D488AAE6612D}"/>
              </a:ext>
            </a:extLst>
          </p:cNvPr>
          <p:cNvSpPr txBox="1"/>
          <p:nvPr/>
        </p:nvSpPr>
        <p:spPr>
          <a:xfrm>
            <a:off x="3835273" y="2103704"/>
            <a:ext cx="2165476" cy="1200329"/>
          </a:xfrm>
          <a:prstGeom prst="rect">
            <a:avLst/>
          </a:prstGeom>
          <a:noFill/>
        </p:spPr>
        <p:txBody>
          <a:bodyPr wrap="square">
            <a:spAutoFit/>
          </a:bodyPr>
          <a:lstStyle/>
          <a:p>
            <a:r>
              <a:rPr lang="de-DE" i="1" dirty="0">
                <a:solidFill>
                  <a:schemeClr val="tx1">
                    <a:lumMod val="95000"/>
                    <a:lumOff val="5000"/>
                  </a:schemeClr>
                </a:solidFill>
              </a:rPr>
              <a:t>Ich bin müde und brauche heute (an diesem Wochenende, …) Ruhe für mich.</a:t>
            </a:r>
          </a:p>
        </p:txBody>
      </p:sp>
      <p:sp>
        <p:nvSpPr>
          <p:cNvPr id="16" name="TextBox 15">
            <a:extLst>
              <a:ext uri="{FF2B5EF4-FFF2-40B4-BE49-F238E27FC236}">
                <a16:creationId xmlns:a16="http://schemas.microsoft.com/office/drawing/2014/main" id="{576CF69C-268F-452F-84FD-E56E36C65B2D}"/>
              </a:ext>
            </a:extLst>
          </p:cNvPr>
          <p:cNvSpPr txBox="1"/>
          <p:nvPr/>
        </p:nvSpPr>
        <p:spPr>
          <a:xfrm>
            <a:off x="7038975" y="2241782"/>
            <a:ext cx="2111375" cy="646331"/>
          </a:xfrm>
          <a:prstGeom prst="rect">
            <a:avLst/>
          </a:prstGeom>
          <a:noFill/>
        </p:spPr>
        <p:txBody>
          <a:bodyPr wrap="square">
            <a:spAutoFit/>
          </a:bodyPr>
          <a:lstStyle/>
          <a:p>
            <a:r>
              <a:rPr lang="de-DE" i="1" dirty="0">
                <a:solidFill>
                  <a:schemeClr val="tx1">
                    <a:lumMod val="95000"/>
                    <a:lumOff val="5000"/>
                  </a:schemeClr>
                </a:solidFill>
              </a:rPr>
              <a:t>Ich brauche eine kurze Pause.</a:t>
            </a:r>
          </a:p>
        </p:txBody>
      </p:sp>
      <p:sp>
        <p:nvSpPr>
          <p:cNvPr id="20" name="TextBox 19">
            <a:extLst>
              <a:ext uri="{FF2B5EF4-FFF2-40B4-BE49-F238E27FC236}">
                <a16:creationId xmlns:a16="http://schemas.microsoft.com/office/drawing/2014/main" id="{E7F194D2-1A42-4DE6-8B18-31DE26DA6C96}"/>
              </a:ext>
            </a:extLst>
          </p:cNvPr>
          <p:cNvSpPr txBox="1"/>
          <p:nvPr/>
        </p:nvSpPr>
        <p:spPr>
          <a:xfrm>
            <a:off x="9757505" y="2343834"/>
            <a:ext cx="1941688" cy="923330"/>
          </a:xfrm>
          <a:prstGeom prst="rect">
            <a:avLst/>
          </a:prstGeom>
          <a:noFill/>
        </p:spPr>
        <p:txBody>
          <a:bodyPr wrap="square">
            <a:spAutoFit/>
          </a:bodyPr>
          <a:lstStyle/>
          <a:p>
            <a:r>
              <a:rPr lang="de-DE" i="1" dirty="0">
                <a:solidFill>
                  <a:schemeClr val="tx1">
                    <a:lumMod val="95000"/>
                    <a:lumOff val="5000"/>
                  </a:schemeClr>
                </a:solidFill>
              </a:rPr>
              <a:t>Ich muss mal kurz Luft schnappen gehen.</a:t>
            </a:r>
          </a:p>
        </p:txBody>
      </p:sp>
      <p:sp>
        <p:nvSpPr>
          <p:cNvPr id="21" name="Φυσαλίδα ομιλίας: Ορθογώνιο 20">
            <a:extLst>
              <a:ext uri="{FF2B5EF4-FFF2-40B4-BE49-F238E27FC236}">
                <a16:creationId xmlns:a16="http://schemas.microsoft.com/office/drawing/2014/main" id="{3C013E19-9245-4A79-B88F-C8D04FC95378}"/>
              </a:ext>
            </a:extLst>
          </p:cNvPr>
          <p:cNvSpPr/>
          <p:nvPr/>
        </p:nvSpPr>
        <p:spPr>
          <a:xfrm>
            <a:off x="6305960" y="4362991"/>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2563500 w 2563500"/>
              <a:gd name="connsiteY4" fmla="*/ 0 h 1566324"/>
              <a:gd name="connsiteX5" fmla="*/ 2563500 w 2563500"/>
              <a:gd name="connsiteY5" fmla="*/ 913689 h 1566324"/>
              <a:gd name="connsiteX6" fmla="*/ 2563500 w 2563500"/>
              <a:gd name="connsiteY6" fmla="*/ 913689 h 1566324"/>
              <a:gd name="connsiteX7" fmla="*/ 2563500 w 2563500"/>
              <a:gd name="connsiteY7" fmla="*/ 1305270 h 1566324"/>
              <a:gd name="connsiteX8" fmla="*/ 2563500 w 2563500"/>
              <a:gd name="connsiteY8" fmla="*/ 1566324 h 1566324"/>
              <a:gd name="connsiteX9" fmla="*/ 1068125 w 2563500"/>
              <a:gd name="connsiteY9" fmla="*/ 1566324 h 1566324"/>
              <a:gd name="connsiteX10" fmla="*/ 747696 w 2563500"/>
              <a:gd name="connsiteY10" fmla="*/ 1762115 h 1566324"/>
              <a:gd name="connsiteX11" fmla="*/ 427250 w 2563500"/>
              <a:gd name="connsiteY11" fmla="*/ 1566324 h 1566324"/>
              <a:gd name="connsiteX12" fmla="*/ 0 w 2563500"/>
              <a:gd name="connsiteY12" fmla="*/ 1566324 h 1566324"/>
              <a:gd name="connsiteX13" fmla="*/ 0 w 2563500"/>
              <a:gd name="connsiteY13" fmla="*/ 1305270 h 1566324"/>
              <a:gd name="connsiteX14" fmla="*/ 0 w 2563500"/>
              <a:gd name="connsiteY14" fmla="*/ 913689 h 1566324"/>
              <a:gd name="connsiteX15" fmla="*/ 0 w 2563500"/>
              <a:gd name="connsiteY15" fmla="*/ 913689 h 1566324"/>
              <a:gd name="connsiteX16" fmla="*/ 0 w 2563500"/>
              <a:gd name="connsiteY16"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3500" h="1566324" extrusionOk="0">
                <a:moveTo>
                  <a:pt x="0" y="0"/>
                </a:moveTo>
                <a:cubicBezTo>
                  <a:pt x="183723" y="-35173"/>
                  <a:pt x="337650" y="1820"/>
                  <a:pt x="427250" y="0"/>
                </a:cubicBezTo>
                <a:lnTo>
                  <a:pt x="427250" y="0"/>
                </a:lnTo>
                <a:cubicBezTo>
                  <a:pt x="621855" y="-13039"/>
                  <a:pt x="819659" y="-56649"/>
                  <a:pt x="1068125" y="0"/>
                </a:cubicBezTo>
                <a:cubicBezTo>
                  <a:pt x="1576538" y="89575"/>
                  <a:pt x="2038584" y="-41292"/>
                  <a:pt x="2563500" y="0"/>
                </a:cubicBezTo>
                <a:cubicBezTo>
                  <a:pt x="2501835" y="372135"/>
                  <a:pt x="2616388" y="531323"/>
                  <a:pt x="2563500" y="913689"/>
                </a:cubicBezTo>
                <a:lnTo>
                  <a:pt x="2563500" y="913689"/>
                </a:lnTo>
                <a:cubicBezTo>
                  <a:pt x="2560819" y="1020320"/>
                  <a:pt x="2572279" y="1195678"/>
                  <a:pt x="2563500" y="1305270"/>
                </a:cubicBezTo>
                <a:cubicBezTo>
                  <a:pt x="2568188" y="1356413"/>
                  <a:pt x="2551514" y="1531074"/>
                  <a:pt x="2563500" y="1566324"/>
                </a:cubicBezTo>
                <a:cubicBezTo>
                  <a:pt x="2346938" y="1693411"/>
                  <a:pt x="1691603" y="1451725"/>
                  <a:pt x="1068125" y="1566324"/>
                </a:cubicBezTo>
                <a:cubicBezTo>
                  <a:pt x="950742" y="1676006"/>
                  <a:pt x="842151" y="1722947"/>
                  <a:pt x="747696" y="1762115"/>
                </a:cubicBezTo>
                <a:cubicBezTo>
                  <a:pt x="698280" y="1754245"/>
                  <a:pt x="570676" y="1672637"/>
                  <a:pt x="427250" y="1566324"/>
                </a:cubicBezTo>
                <a:cubicBezTo>
                  <a:pt x="272428" y="1566210"/>
                  <a:pt x="192476" y="1534561"/>
                  <a:pt x="0" y="1566324"/>
                </a:cubicBezTo>
                <a:cubicBezTo>
                  <a:pt x="-14203" y="1532044"/>
                  <a:pt x="18858" y="1411502"/>
                  <a:pt x="0" y="1305270"/>
                </a:cubicBezTo>
                <a:cubicBezTo>
                  <a:pt x="30930" y="1225803"/>
                  <a:pt x="-3040" y="1067721"/>
                  <a:pt x="0" y="913689"/>
                </a:cubicBezTo>
                <a:lnTo>
                  <a:pt x="0" y="913689"/>
                </a:lnTo>
                <a:cubicBezTo>
                  <a:pt x="-36023" y="558276"/>
                  <a:pt x="-66181" y="191785"/>
                  <a:pt x="0" y="0"/>
                </a:cubicBezTo>
                <a:close/>
              </a:path>
            </a:pathLst>
          </a:custGeom>
          <a:noFill/>
          <a:ln w="38100">
            <a:solidFill>
              <a:srgbClr val="1A7EBA"/>
            </a:solidFill>
            <a:extLst>
              <a:ext uri="{C807C97D-BFC1-408E-A445-0C87EB9F89A2}">
                <ask:lineSketchStyleProps xmlns:ask="http://schemas.microsoft.com/office/drawing/2018/sketchyshapes" sd="856936712">
                  <a:prstGeom prst="wedge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2" name="Φυσαλίδα ομιλίας: Ορθογώνιο με στρογγυλεμένες γωνίες 21">
            <a:extLst>
              <a:ext uri="{FF2B5EF4-FFF2-40B4-BE49-F238E27FC236}">
                <a16:creationId xmlns:a16="http://schemas.microsoft.com/office/drawing/2014/main" id="{038322F1-233A-4D87-86B0-7F4E05CA8044}"/>
              </a:ext>
            </a:extLst>
          </p:cNvPr>
          <p:cNvSpPr/>
          <p:nvPr/>
        </p:nvSpPr>
        <p:spPr>
          <a:xfrm>
            <a:off x="9426248" y="4640966"/>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1A7EBA"/>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a:off x="3490220" y="4204444"/>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690367" y="1607743"/>
                  <a:pt x="675328" y="1455426"/>
                  <a:pt x="630017" y="1400237"/>
                </a:cubicBezTo>
                <a:cubicBezTo>
                  <a:pt x="-104605" y="1201936"/>
                  <a:pt x="-277922" y="622573"/>
                  <a:pt x="435237" y="178816"/>
                </a:cubicBezTo>
                <a:cubicBezTo>
                  <a:pt x="796092" y="21166"/>
                  <a:pt x="1216893" y="-24996"/>
                  <a:pt x="1612142" y="34796"/>
                </a:cubicBezTo>
                <a:cubicBezTo>
                  <a:pt x="2338741" y="142920"/>
                  <a:pt x="2795329" y="684021"/>
                  <a:pt x="2301413" y="1133135"/>
                </a:cubicBezTo>
                <a:cubicBezTo>
                  <a:pt x="2059289" y="1375705"/>
                  <a:pt x="1613406" y="1509204"/>
                  <a:pt x="1078507" y="1490554"/>
                </a:cubicBezTo>
                <a:cubicBezTo>
                  <a:pt x="984092" y="1527228"/>
                  <a:pt x="878070" y="1570945"/>
                  <a:pt x="722643" y="1683952"/>
                </a:cubicBezTo>
                <a:close/>
              </a:path>
            </a:pathLst>
          </a:custGeom>
          <a:noFill/>
          <a:ln w="38100">
            <a:solidFill>
              <a:srgbClr val="1A7EBA"/>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4" name="Φυσαλίδα σκέψης: Σύννεφο 23">
            <a:extLst>
              <a:ext uri="{FF2B5EF4-FFF2-40B4-BE49-F238E27FC236}">
                <a16:creationId xmlns:a16="http://schemas.microsoft.com/office/drawing/2014/main" id="{6BBC016C-C431-4C7B-BA89-EB2013BF0A60}"/>
              </a:ext>
            </a:extLst>
          </p:cNvPr>
          <p:cNvSpPr/>
          <p:nvPr/>
        </p:nvSpPr>
        <p:spPr>
          <a:xfrm>
            <a:off x="838200" y="4085540"/>
            <a:ext cx="2313885" cy="1734654"/>
          </a:xfrm>
          <a:custGeom>
            <a:avLst/>
            <a:gdLst>
              <a:gd name="connsiteX0" fmla="*/ 208892 w 2313885"/>
              <a:gd name="connsiteY0" fmla="*/ 577013 h 1734654"/>
              <a:gd name="connsiteX1" fmla="*/ 301179 w 2313885"/>
              <a:gd name="connsiteY1" fmla="*/ 277343 h 1734654"/>
              <a:gd name="connsiteX2" fmla="*/ 750137 w 2313885"/>
              <a:gd name="connsiteY2" fmla="*/ 208881 h 1734654"/>
              <a:gd name="connsiteX3" fmla="*/ 1202791 w 2313885"/>
              <a:gd name="connsiteY3" fmla="*/ 137808 h 1734654"/>
              <a:gd name="connsiteX4" fmla="*/ 1379171 w 2313885"/>
              <a:gd name="connsiteY4" fmla="*/ 8030 h 1734654"/>
              <a:gd name="connsiteX5" fmla="*/ 1597919 w 2313885"/>
              <a:gd name="connsiteY5" fmla="*/ 99622 h 1734654"/>
              <a:gd name="connsiteX6" fmla="*/ 1899474 w 2313885"/>
              <a:gd name="connsiteY6" fmla="*/ 27706 h 1734654"/>
              <a:gd name="connsiteX7" fmla="*/ 2052394 w 2313885"/>
              <a:gd name="connsiteY7" fmla="*/ 223898 h 1734654"/>
              <a:gd name="connsiteX8" fmla="*/ 2248646 w 2313885"/>
              <a:gd name="connsiteY8" fmla="*/ 414309 h 1734654"/>
              <a:gd name="connsiteX9" fmla="*/ 2239862 w 2313885"/>
              <a:gd name="connsiteY9" fmla="*/ 620781 h 1734654"/>
              <a:gd name="connsiteX10" fmla="*/ 2304029 w 2313885"/>
              <a:gd name="connsiteY10" fmla="*/ 936472 h 1734654"/>
              <a:gd name="connsiteX11" fmla="*/ 2003438 w 2313885"/>
              <a:gd name="connsiteY11" fmla="*/ 1212812 h 1734654"/>
              <a:gd name="connsiteX12" fmla="*/ 1895832 w 2313885"/>
              <a:gd name="connsiteY12" fmla="*/ 1449600 h 1734654"/>
              <a:gd name="connsiteX13" fmla="*/ 1529467 w 2313885"/>
              <a:gd name="connsiteY13" fmla="*/ 1478270 h 1734654"/>
              <a:gd name="connsiteX14" fmla="*/ 1267655 w 2313885"/>
              <a:gd name="connsiteY14" fmla="*/ 1730879 h 1734654"/>
              <a:gd name="connsiteX15" fmla="*/ 882704 w 2313885"/>
              <a:gd name="connsiteY15" fmla="*/ 1576688 h 1734654"/>
              <a:gd name="connsiteX16" fmla="*/ 310874 w 2313885"/>
              <a:gd name="connsiteY16" fmla="*/ 1424343 h 1734654"/>
              <a:gd name="connsiteX17" fmla="*/ 59453 w 2313885"/>
              <a:gd name="connsiteY17" fmla="*/ 1254813 h 1734654"/>
              <a:gd name="connsiteX18" fmla="*/ 113176 w 2313885"/>
              <a:gd name="connsiteY18" fmla="*/ 1025975 h 1734654"/>
              <a:gd name="connsiteX19" fmla="*/ -268 w 2313885"/>
              <a:gd name="connsiteY19" fmla="*/ 791194 h 1734654"/>
              <a:gd name="connsiteX20" fmla="*/ 206910 w 2313885"/>
              <a:gd name="connsiteY20" fmla="*/ 582514 h 1734654"/>
              <a:gd name="connsiteX21" fmla="*/ 208892 w 2313885"/>
              <a:gd name="connsiteY21" fmla="*/ 577013 h 1734654"/>
              <a:gd name="connsiteX0" fmla="*/ 464869 w 2313885"/>
              <a:gd name="connsiteY0" fmla="*/ 2367074 h 1734654"/>
              <a:gd name="connsiteX1" fmla="*/ 416684 w 2313885"/>
              <a:gd name="connsiteY1" fmla="*/ 2415259 h 1734654"/>
              <a:gd name="connsiteX2" fmla="*/ 368499 w 2313885"/>
              <a:gd name="connsiteY2" fmla="*/ 2367074 h 1734654"/>
              <a:gd name="connsiteX3" fmla="*/ 416684 w 2313885"/>
              <a:gd name="connsiteY3" fmla="*/ 2318889 h 1734654"/>
              <a:gd name="connsiteX4" fmla="*/ 464869 w 2313885"/>
              <a:gd name="connsiteY4" fmla="*/ 2367074 h 1734654"/>
              <a:gd name="connsiteX0" fmla="*/ 611756 w 2313885"/>
              <a:gd name="connsiteY0" fmla="*/ 2167106 h 1734654"/>
              <a:gd name="connsiteX1" fmla="*/ 515386 w 2313885"/>
              <a:gd name="connsiteY1" fmla="*/ 2263476 h 1734654"/>
              <a:gd name="connsiteX2" fmla="*/ 419016 w 2313885"/>
              <a:gd name="connsiteY2" fmla="*/ 2167106 h 1734654"/>
              <a:gd name="connsiteX3" fmla="*/ 515386 w 2313885"/>
              <a:gd name="connsiteY3" fmla="*/ 2070736 h 1734654"/>
              <a:gd name="connsiteX4" fmla="*/ 611756 w 2313885"/>
              <a:gd name="connsiteY4" fmla="*/ 2167106 h 1734654"/>
              <a:gd name="connsiteX0" fmla="*/ 801297 w 2313885"/>
              <a:gd name="connsiteY0" fmla="*/ 1880721 h 1734654"/>
              <a:gd name="connsiteX1" fmla="*/ 656742 w 2313885"/>
              <a:gd name="connsiteY1" fmla="*/ 2025276 h 1734654"/>
              <a:gd name="connsiteX2" fmla="*/ 512187 w 2313885"/>
              <a:gd name="connsiteY2" fmla="*/ 1880721 h 1734654"/>
              <a:gd name="connsiteX3" fmla="*/ 656742 w 2313885"/>
              <a:gd name="connsiteY3" fmla="*/ 1736166 h 1734654"/>
              <a:gd name="connsiteX4" fmla="*/ 801297 w 2313885"/>
              <a:gd name="connsiteY4" fmla="*/ 1880721 h 1734654"/>
              <a:gd name="connsiteX0" fmla="*/ 251367 w 2313885"/>
              <a:gd name="connsiteY0" fmla="*/ 1051111 h 1734654"/>
              <a:gd name="connsiteX1" fmla="*/ 115694 w 2313885"/>
              <a:gd name="connsiteY1" fmla="*/ 1019109 h 1734654"/>
              <a:gd name="connsiteX2" fmla="*/ 371078 w 2313885"/>
              <a:gd name="connsiteY2" fmla="*/ 1401335 h 1734654"/>
              <a:gd name="connsiteX3" fmla="*/ 311731 w 2313885"/>
              <a:gd name="connsiteY3" fmla="*/ 1416634 h 1734654"/>
              <a:gd name="connsiteX4" fmla="*/ 882597 w 2313885"/>
              <a:gd name="connsiteY4" fmla="*/ 1569620 h 1734654"/>
              <a:gd name="connsiteX5" fmla="*/ 846817 w 2313885"/>
              <a:gd name="connsiteY5" fmla="*/ 1499752 h 1734654"/>
              <a:gd name="connsiteX6" fmla="*/ 1544036 w 2313885"/>
              <a:gd name="connsiteY6" fmla="*/ 1395392 h 1734654"/>
              <a:gd name="connsiteX7" fmla="*/ 1529735 w 2313885"/>
              <a:gd name="connsiteY7" fmla="*/ 1472046 h 1734654"/>
              <a:gd name="connsiteX8" fmla="*/ 1828022 w 2313885"/>
              <a:gd name="connsiteY8" fmla="*/ 921695 h 1734654"/>
              <a:gd name="connsiteX9" fmla="*/ 2002153 w 2313885"/>
              <a:gd name="connsiteY9" fmla="*/ 1208234 h 1734654"/>
              <a:gd name="connsiteX10" fmla="*/ 2238790 w 2313885"/>
              <a:gd name="connsiteY10" fmla="*/ 616524 h 1734654"/>
              <a:gd name="connsiteX11" fmla="*/ 2161232 w 2313885"/>
              <a:gd name="connsiteY11" fmla="*/ 723977 h 1734654"/>
              <a:gd name="connsiteX12" fmla="*/ 2052715 w 2313885"/>
              <a:gd name="connsiteY12" fmla="*/ 217875 h 1734654"/>
              <a:gd name="connsiteX13" fmla="*/ 2056786 w 2313885"/>
              <a:gd name="connsiteY13" fmla="*/ 268630 h 1734654"/>
              <a:gd name="connsiteX14" fmla="*/ 1557480 w 2313885"/>
              <a:gd name="connsiteY14" fmla="*/ 158688 h 1734654"/>
              <a:gd name="connsiteX15" fmla="*/ 1597223 w 2313885"/>
              <a:gd name="connsiteY15" fmla="*/ 93960 h 1734654"/>
              <a:gd name="connsiteX16" fmla="*/ 1185919 w 2313885"/>
              <a:gd name="connsiteY16" fmla="*/ 189527 h 1734654"/>
              <a:gd name="connsiteX17" fmla="*/ 1205148 w 2313885"/>
              <a:gd name="connsiteY17" fmla="*/ 133712 h 1734654"/>
              <a:gd name="connsiteX18" fmla="*/ 749870 w 2313885"/>
              <a:gd name="connsiteY18" fmla="*/ 208479 h 1734654"/>
              <a:gd name="connsiteX19" fmla="*/ 819500 w 2313885"/>
              <a:gd name="connsiteY19" fmla="*/ 262607 h 1734654"/>
              <a:gd name="connsiteX20" fmla="*/ 221051 w 2313885"/>
              <a:gd name="connsiteY20" fmla="*/ 633991 h 1734654"/>
              <a:gd name="connsiteX21" fmla="*/ 208892 w 231388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3885" h="1734654" extrusionOk="0">
                <a:moveTo>
                  <a:pt x="208892" y="577013"/>
                </a:moveTo>
                <a:cubicBezTo>
                  <a:pt x="194868" y="483154"/>
                  <a:pt x="231779" y="372357"/>
                  <a:pt x="301179" y="277343"/>
                </a:cubicBezTo>
                <a:cubicBezTo>
                  <a:pt x="390422" y="160486"/>
                  <a:pt x="585418" y="133042"/>
                  <a:pt x="750137" y="208881"/>
                </a:cubicBezTo>
                <a:cubicBezTo>
                  <a:pt x="836704" y="15221"/>
                  <a:pt x="1074065" y="5062"/>
                  <a:pt x="1202791" y="137808"/>
                </a:cubicBezTo>
                <a:cubicBezTo>
                  <a:pt x="1229573" y="69786"/>
                  <a:pt x="1309071" y="26946"/>
                  <a:pt x="1379171" y="8030"/>
                </a:cubicBezTo>
                <a:cubicBezTo>
                  <a:pt x="1461353" y="-4902"/>
                  <a:pt x="1548891" y="29060"/>
                  <a:pt x="1597919" y="99622"/>
                </a:cubicBezTo>
                <a:cubicBezTo>
                  <a:pt x="1668660" y="23006"/>
                  <a:pt x="1806793" y="-29425"/>
                  <a:pt x="1899474" y="27706"/>
                </a:cubicBezTo>
                <a:cubicBezTo>
                  <a:pt x="1968916" y="56983"/>
                  <a:pt x="2022056" y="145279"/>
                  <a:pt x="2052394" y="223898"/>
                </a:cubicBezTo>
                <a:cubicBezTo>
                  <a:pt x="2139587" y="244839"/>
                  <a:pt x="2224860" y="320491"/>
                  <a:pt x="2248646" y="414309"/>
                </a:cubicBezTo>
                <a:cubicBezTo>
                  <a:pt x="2265997" y="468555"/>
                  <a:pt x="2263495" y="556699"/>
                  <a:pt x="2239862" y="620781"/>
                </a:cubicBezTo>
                <a:cubicBezTo>
                  <a:pt x="2315750" y="696507"/>
                  <a:pt x="2349886" y="819870"/>
                  <a:pt x="2304029" y="936472"/>
                </a:cubicBezTo>
                <a:cubicBezTo>
                  <a:pt x="2272567" y="1073930"/>
                  <a:pt x="2145661" y="1189719"/>
                  <a:pt x="2003438" y="1212812"/>
                </a:cubicBezTo>
                <a:cubicBezTo>
                  <a:pt x="2001797" y="1300014"/>
                  <a:pt x="1954485" y="1386232"/>
                  <a:pt x="1895832" y="1449600"/>
                </a:cubicBezTo>
                <a:cubicBezTo>
                  <a:pt x="1785181" y="1546397"/>
                  <a:pt x="1623023" y="1563760"/>
                  <a:pt x="1529467" y="1478270"/>
                </a:cubicBezTo>
                <a:cubicBezTo>
                  <a:pt x="1505693" y="1617529"/>
                  <a:pt x="1386080" y="1688442"/>
                  <a:pt x="1267655" y="1730879"/>
                </a:cubicBezTo>
                <a:cubicBezTo>
                  <a:pt x="1118486" y="1748379"/>
                  <a:pt x="979198" y="1678440"/>
                  <a:pt x="882704" y="1576688"/>
                </a:cubicBezTo>
                <a:cubicBezTo>
                  <a:pt x="693765" y="1705067"/>
                  <a:pt x="435742" y="1637244"/>
                  <a:pt x="310874" y="1424343"/>
                </a:cubicBezTo>
                <a:cubicBezTo>
                  <a:pt x="213480" y="1446790"/>
                  <a:pt x="102331" y="1364914"/>
                  <a:pt x="59453" y="1254813"/>
                </a:cubicBezTo>
                <a:cubicBezTo>
                  <a:pt x="37885" y="1173729"/>
                  <a:pt x="59493" y="1087955"/>
                  <a:pt x="113176" y="1025975"/>
                </a:cubicBezTo>
                <a:cubicBezTo>
                  <a:pt x="45009" y="974550"/>
                  <a:pt x="-13225" y="893108"/>
                  <a:pt x="-268" y="791194"/>
                </a:cubicBezTo>
                <a:cubicBezTo>
                  <a:pt x="33118" y="687100"/>
                  <a:pt x="87009" y="595776"/>
                  <a:pt x="206910" y="582514"/>
                </a:cubicBezTo>
                <a:cubicBezTo>
                  <a:pt x="207623" y="580538"/>
                  <a:pt x="208028" y="578754"/>
                  <a:pt x="208892" y="577013"/>
                </a:cubicBezTo>
                <a:close/>
              </a:path>
              <a:path w="2313885" h="1734654" extrusionOk="0">
                <a:moveTo>
                  <a:pt x="464869" y="2367074"/>
                </a:moveTo>
                <a:cubicBezTo>
                  <a:pt x="466320" y="2396068"/>
                  <a:pt x="443720" y="2415153"/>
                  <a:pt x="416684" y="2415259"/>
                </a:cubicBezTo>
                <a:cubicBezTo>
                  <a:pt x="388059" y="2415199"/>
                  <a:pt x="364220" y="2396641"/>
                  <a:pt x="368499" y="2367074"/>
                </a:cubicBezTo>
                <a:cubicBezTo>
                  <a:pt x="371985" y="2342200"/>
                  <a:pt x="389912" y="2319187"/>
                  <a:pt x="416684" y="2318889"/>
                </a:cubicBezTo>
                <a:cubicBezTo>
                  <a:pt x="446606" y="2318949"/>
                  <a:pt x="468194" y="2338258"/>
                  <a:pt x="464869" y="2367074"/>
                </a:cubicBezTo>
                <a:close/>
              </a:path>
              <a:path w="2313885" h="1734654" extrusionOk="0">
                <a:moveTo>
                  <a:pt x="611756" y="2167106"/>
                </a:moveTo>
                <a:cubicBezTo>
                  <a:pt x="618189" y="2224714"/>
                  <a:pt x="569359" y="2262854"/>
                  <a:pt x="515386" y="2263476"/>
                </a:cubicBezTo>
                <a:cubicBezTo>
                  <a:pt x="464503" y="2259417"/>
                  <a:pt x="421152" y="2220443"/>
                  <a:pt x="419016" y="2167106"/>
                </a:cubicBezTo>
                <a:cubicBezTo>
                  <a:pt x="424211" y="2109666"/>
                  <a:pt x="460348" y="2068197"/>
                  <a:pt x="515386" y="2070736"/>
                </a:cubicBezTo>
                <a:cubicBezTo>
                  <a:pt x="568608" y="2074575"/>
                  <a:pt x="611317" y="2115247"/>
                  <a:pt x="611756" y="2167106"/>
                </a:cubicBezTo>
                <a:close/>
              </a:path>
              <a:path w="2313885" h="1734654" extrusionOk="0">
                <a:moveTo>
                  <a:pt x="801297" y="1880721"/>
                </a:moveTo>
                <a:cubicBezTo>
                  <a:pt x="802280" y="1961638"/>
                  <a:pt x="740628" y="2018197"/>
                  <a:pt x="656742" y="2025276"/>
                </a:cubicBezTo>
                <a:cubicBezTo>
                  <a:pt x="576341" y="2014892"/>
                  <a:pt x="513549" y="1973653"/>
                  <a:pt x="512187" y="1880721"/>
                </a:cubicBezTo>
                <a:cubicBezTo>
                  <a:pt x="525058" y="1807416"/>
                  <a:pt x="575562" y="1733503"/>
                  <a:pt x="656742" y="1736166"/>
                </a:cubicBezTo>
                <a:cubicBezTo>
                  <a:pt x="751640" y="1732896"/>
                  <a:pt x="800875" y="1802070"/>
                  <a:pt x="801297" y="1880721"/>
                </a:cubicBezTo>
                <a:close/>
              </a:path>
              <a:path w="2313885" h="1734654" fill="none" extrusionOk="0">
                <a:moveTo>
                  <a:pt x="251367" y="1051111"/>
                </a:moveTo>
                <a:cubicBezTo>
                  <a:pt x="205714" y="1063104"/>
                  <a:pt x="154539" y="1045758"/>
                  <a:pt x="115694" y="1019109"/>
                </a:cubicBezTo>
                <a:moveTo>
                  <a:pt x="371078" y="1401335"/>
                </a:moveTo>
                <a:cubicBezTo>
                  <a:pt x="350577" y="1410353"/>
                  <a:pt x="331766" y="1414074"/>
                  <a:pt x="311731" y="1416634"/>
                </a:cubicBezTo>
                <a:moveTo>
                  <a:pt x="882597" y="1569620"/>
                </a:moveTo>
                <a:cubicBezTo>
                  <a:pt x="867985" y="1549069"/>
                  <a:pt x="856158" y="1524679"/>
                  <a:pt x="846817" y="1499752"/>
                </a:cubicBezTo>
                <a:moveTo>
                  <a:pt x="1544036" y="1395392"/>
                </a:moveTo>
                <a:cubicBezTo>
                  <a:pt x="1543046" y="1425161"/>
                  <a:pt x="1539678" y="1443838"/>
                  <a:pt x="1529735" y="1472046"/>
                </a:cubicBezTo>
                <a:moveTo>
                  <a:pt x="1828022" y="921695"/>
                </a:moveTo>
                <a:cubicBezTo>
                  <a:pt x="1926662" y="993687"/>
                  <a:pt x="1990444" y="1072661"/>
                  <a:pt x="2002153" y="1208234"/>
                </a:cubicBezTo>
                <a:moveTo>
                  <a:pt x="2238790" y="616524"/>
                </a:moveTo>
                <a:cubicBezTo>
                  <a:pt x="2216343" y="657113"/>
                  <a:pt x="2198923" y="700238"/>
                  <a:pt x="2161232" y="723977"/>
                </a:cubicBezTo>
                <a:moveTo>
                  <a:pt x="2052715" y="217875"/>
                </a:moveTo>
                <a:cubicBezTo>
                  <a:pt x="2055594" y="233941"/>
                  <a:pt x="2058888" y="252075"/>
                  <a:pt x="2056786" y="268630"/>
                </a:cubicBezTo>
                <a:moveTo>
                  <a:pt x="1557480" y="158688"/>
                </a:moveTo>
                <a:cubicBezTo>
                  <a:pt x="1568102" y="134754"/>
                  <a:pt x="1583860" y="112376"/>
                  <a:pt x="1597223" y="93960"/>
                </a:cubicBezTo>
                <a:moveTo>
                  <a:pt x="1185919" y="189527"/>
                </a:moveTo>
                <a:cubicBezTo>
                  <a:pt x="1189062" y="168524"/>
                  <a:pt x="1194325" y="151347"/>
                  <a:pt x="1205148" y="133712"/>
                </a:cubicBezTo>
                <a:moveTo>
                  <a:pt x="749870" y="208479"/>
                </a:moveTo>
                <a:cubicBezTo>
                  <a:pt x="771644" y="225501"/>
                  <a:pt x="800599" y="240427"/>
                  <a:pt x="819500" y="262607"/>
                </a:cubicBezTo>
                <a:moveTo>
                  <a:pt x="221051" y="633991"/>
                </a:moveTo>
                <a:cubicBezTo>
                  <a:pt x="217944" y="617177"/>
                  <a:pt x="209875" y="595153"/>
                  <a:pt x="208892" y="577013"/>
                </a:cubicBezTo>
              </a:path>
            </a:pathLst>
          </a:custGeom>
          <a:noFill/>
          <a:ln w="38100">
            <a:solidFill>
              <a:srgbClr val="1A7EBA"/>
            </a:solidFill>
            <a:extLst>
              <a:ext uri="{C807C97D-BFC1-408E-A445-0C87EB9F89A2}">
                <ask:lineSketchStyleProps xmlns:ask="http://schemas.microsoft.com/office/drawing/2018/sketchyshapes" sd="923321662">
                  <a:prstGeom prst="cloudCallout">
                    <a:avLst>
                      <a:gd name="adj1" fmla="val -31992"/>
                      <a:gd name="adj2" fmla="val 8645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6" name="TextBox 25">
            <a:extLst>
              <a:ext uri="{FF2B5EF4-FFF2-40B4-BE49-F238E27FC236}">
                <a16:creationId xmlns:a16="http://schemas.microsoft.com/office/drawing/2014/main" id="{63E9E295-4752-41F4-945A-5EBD4D13F763}"/>
              </a:ext>
            </a:extLst>
          </p:cNvPr>
          <p:cNvSpPr txBox="1"/>
          <p:nvPr/>
        </p:nvSpPr>
        <p:spPr>
          <a:xfrm>
            <a:off x="1185089" y="4436181"/>
            <a:ext cx="1638300" cy="923330"/>
          </a:xfrm>
          <a:prstGeom prst="rect">
            <a:avLst/>
          </a:prstGeom>
          <a:noFill/>
        </p:spPr>
        <p:txBody>
          <a:bodyPr wrap="square">
            <a:spAutoFit/>
          </a:bodyPr>
          <a:lstStyle/>
          <a:p>
            <a:r>
              <a:rPr lang="de-DE" i="1" dirty="0">
                <a:solidFill>
                  <a:schemeClr val="tx1">
                    <a:lumMod val="95000"/>
                    <a:lumOff val="5000"/>
                  </a:schemeClr>
                </a:solidFill>
              </a:rPr>
              <a:t>Ich mache mir </a:t>
            </a:r>
            <a:br>
              <a:rPr lang="de-DE" i="1" dirty="0">
                <a:solidFill>
                  <a:schemeClr val="tx1">
                    <a:lumMod val="95000"/>
                    <a:lumOff val="5000"/>
                  </a:schemeClr>
                </a:solidFill>
              </a:rPr>
            </a:br>
            <a:r>
              <a:rPr lang="de-DE" i="1" dirty="0">
                <a:solidFill>
                  <a:schemeClr val="tx1">
                    <a:lumMod val="95000"/>
                    <a:lumOff val="5000"/>
                  </a:schemeClr>
                </a:solidFill>
              </a:rPr>
              <a:t>derzeit Sorgen, </a:t>
            </a:r>
            <a:br>
              <a:rPr lang="el-GR" i="1" dirty="0">
                <a:solidFill>
                  <a:schemeClr val="tx1">
                    <a:lumMod val="95000"/>
                    <a:lumOff val="5000"/>
                  </a:schemeClr>
                </a:solidFill>
              </a:rPr>
            </a:br>
            <a:r>
              <a:rPr lang="de-DE" i="1" dirty="0">
                <a:solidFill>
                  <a:schemeClr val="tx1">
                    <a:lumMod val="95000"/>
                    <a:lumOff val="5000"/>
                  </a:schemeClr>
                </a:solidFill>
              </a:rPr>
              <a:t>dass ...</a:t>
            </a:r>
          </a:p>
        </p:txBody>
      </p:sp>
      <p:sp>
        <p:nvSpPr>
          <p:cNvPr id="28" name="TextBox 27">
            <a:extLst>
              <a:ext uri="{FF2B5EF4-FFF2-40B4-BE49-F238E27FC236}">
                <a16:creationId xmlns:a16="http://schemas.microsoft.com/office/drawing/2014/main" id="{E6755D64-28E9-4778-BDCD-BF5D2ED21290}"/>
              </a:ext>
            </a:extLst>
          </p:cNvPr>
          <p:cNvSpPr txBox="1"/>
          <p:nvPr/>
        </p:nvSpPr>
        <p:spPr>
          <a:xfrm>
            <a:off x="3680720" y="4612391"/>
            <a:ext cx="2199640" cy="646331"/>
          </a:xfrm>
          <a:prstGeom prst="rect">
            <a:avLst/>
          </a:prstGeom>
          <a:noFill/>
        </p:spPr>
        <p:txBody>
          <a:bodyPr wrap="square">
            <a:spAutoFit/>
          </a:bodyPr>
          <a:lstStyle/>
          <a:p>
            <a:r>
              <a:rPr lang="de-DE" i="1" dirty="0">
                <a:solidFill>
                  <a:schemeClr val="tx1">
                    <a:lumMod val="95000"/>
                    <a:lumOff val="5000"/>
                  </a:schemeClr>
                </a:solidFill>
              </a:rPr>
              <a:t>Es ist mir unangenehm, dass ...</a:t>
            </a:r>
          </a:p>
        </p:txBody>
      </p:sp>
      <p:sp>
        <p:nvSpPr>
          <p:cNvPr id="32" name="TextBox 31">
            <a:extLst>
              <a:ext uri="{FF2B5EF4-FFF2-40B4-BE49-F238E27FC236}">
                <a16:creationId xmlns:a16="http://schemas.microsoft.com/office/drawing/2014/main" id="{AA2499E5-284A-4D07-A45C-2E1ABD9BC0F0}"/>
              </a:ext>
            </a:extLst>
          </p:cNvPr>
          <p:cNvSpPr txBox="1"/>
          <p:nvPr/>
        </p:nvSpPr>
        <p:spPr>
          <a:xfrm>
            <a:off x="6382322" y="4655093"/>
            <a:ext cx="2606104" cy="923330"/>
          </a:xfrm>
          <a:prstGeom prst="rect">
            <a:avLst/>
          </a:prstGeom>
          <a:noFill/>
        </p:spPr>
        <p:txBody>
          <a:bodyPr wrap="square">
            <a:spAutoFit/>
          </a:bodyPr>
          <a:lstStyle/>
          <a:p>
            <a:r>
              <a:rPr lang="de-DE" i="1" dirty="0">
                <a:solidFill>
                  <a:schemeClr val="tx1">
                    <a:lumMod val="95000"/>
                    <a:lumOff val="5000"/>
                  </a:schemeClr>
                </a:solidFill>
              </a:rPr>
              <a:t>Ich merke, dass ich da noch mehr Sicherheit für mich brauche.</a:t>
            </a:r>
          </a:p>
        </p:txBody>
      </p:sp>
      <p:sp>
        <p:nvSpPr>
          <p:cNvPr id="36" name="TextBox 35">
            <a:extLst>
              <a:ext uri="{FF2B5EF4-FFF2-40B4-BE49-F238E27FC236}">
                <a16:creationId xmlns:a16="http://schemas.microsoft.com/office/drawing/2014/main" id="{90E9E615-5AE2-47F4-BEF9-320756D964F3}"/>
              </a:ext>
            </a:extLst>
          </p:cNvPr>
          <p:cNvSpPr txBox="1"/>
          <p:nvPr/>
        </p:nvSpPr>
        <p:spPr>
          <a:xfrm>
            <a:off x="9572832" y="4897846"/>
            <a:ext cx="1927225" cy="923330"/>
          </a:xfrm>
          <a:prstGeom prst="rect">
            <a:avLst/>
          </a:prstGeom>
          <a:noFill/>
        </p:spPr>
        <p:txBody>
          <a:bodyPr wrap="square">
            <a:spAutoFit/>
          </a:bodyPr>
          <a:lstStyle/>
          <a:p>
            <a:r>
              <a:rPr lang="de-DE" i="1" dirty="0">
                <a:solidFill>
                  <a:schemeClr val="tx1">
                    <a:lumMod val="95000"/>
                    <a:lumOff val="5000"/>
                  </a:schemeClr>
                </a:solidFill>
              </a:rPr>
              <a:t>Damit ich mich sicher fühlen kann, brauche ich ...</a:t>
            </a:r>
          </a:p>
        </p:txBody>
      </p:sp>
    </p:spTree>
    <p:extLst>
      <p:ext uri="{BB962C8B-B14F-4D97-AF65-F5344CB8AC3E}">
        <p14:creationId xmlns:p14="http://schemas.microsoft.com/office/powerpoint/2010/main" val="411820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accent6"/>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1827190" y="4321384"/>
            <a:ext cx="5017854" cy="1500187"/>
          </a:xfrm>
        </p:spPr>
        <p:txBody>
          <a:bodyPr>
            <a:normAutofit fontScale="92500"/>
          </a:bodyPr>
          <a:lstStyle/>
          <a:p>
            <a:r>
              <a:rPr lang="de-DE" sz="3200" dirty="0">
                <a:solidFill>
                  <a:srgbClr val="FBE82A"/>
                </a:solidFill>
                <a:effectLst>
                  <a:outerShdw blurRad="38100" dist="38100" dir="2700000" algn="tl">
                    <a:srgbClr val="000000">
                      <a:alpha val="43137"/>
                    </a:srgbClr>
                  </a:outerShdw>
                </a:effectLst>
              </a:rPr>
              <a:t>1.2</a:t>
            </a:r>
            <a:r>
              <a:rPr lang="de-DE" sz="5400" dirty="0">
                <a:solidFill>
                  <a:srgbClr val="FBE82A"/>
                </a:solidFill>
                <a:effectLst>
                  <a:outerShdw blurRad="38100" dist="38100" dir="2700000" algn="tl">
                    <a:srgbClr val="000000">
                      <a:alpha val="43137"/>
                    </a:srgbClr>
                  </a:outerShdw>
                </a:effectLst>
              </a:rPr>
              <a:t> Menschliche Grundbedürfnisse</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400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Zugehörigkeit</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rot="21147084">
            <a:off x="1533662" y="1967140"/>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1581537 w 2563500"/>
              <a:gd name="connsiteY4" fmla="*/ 0 h 1566324"/>
              <a:gd name="connsiteX5" fmla="*/ 2035134 w 2563500"/>
              <a:gd name="connsiteY5" fmla="*/ 0 h 1566324"/>
              <a:gd name="connsiteX6" fmla="*/ 2563500 w 2563500"/>
              <a:gd name="connsiteY6" fmla="*/ 0 h 1566324"/>
              <a:gd name="connsiteX7" fmla="*/ 2563500 w 2563500"/>
              <a:gd name="connsiteY7" fmla="*/ 456845 h 1566324"/>
              <a:gd name="connsiteX8" fmla="*/ 2563500 w 2563500"/>
              <a:gd name="connsiteY8" fmla="*/ 913689 h 1566324"/>
              <a:gd name="connsiteX9" fmla="*/ 2563500 w 2563500"/>
              <a:gd name="connsiteY9" fmla="*/ 913689 h 1566324"/>
              <a:gd name="connsiteX10" fmla="*/ 2563500 w 2563500"/>
              <a:gd name="connsiteY10" fmla="*/ 1305270 h 1566324"/>
              <a:gd name="connsiteX11" fmla="*/ 2563500 w 2563500"/>
              <a:gd name="connsiteY11" fmla="*/ 1566324 h 1566324"/>
              <a:gd name="connsiteX12" fmla="*/ 2094949 w 2563500"/>
              <a:gd name="connsiteY12" fmla="*/ 1566324 h 1566324"/>
              <a:gd name="connsiteX13" fmla="*/ 1596491 w 2563500"/>
              <a:gd name="connsiteY13" fmla="*/ 1566324 h 1566324"/>
              <a:gd name="connsiteX14" fmla="*/ 1068125 w 2563500"/>
              <a:gd name="connsiteY14" fmla="*/ 1566324 h 1566324"/>
              <a:gd name="connsiteX15" fmla="*/ 747696 w 2563500"/>
              <a:gd name="connsiteY15" fmla="*/ 1762115 h 1566324"/>
              <a:gd name="connsiteX16" fmla="*/ 427250 w 2563500"/>
              <a:gd name="connsiteY16" fmla="*/ 1566324 h 1566324"/>
              <a:gd name="connsiteX17" fmla="*/ 0 w 2563500"/>
              <a:gd name="connsiteY17" fmla="*/ 1566324 h 1566324"/>
              <a:gd name="connsiteX18" fmla="*/ 0 w 2563500"/>
              <a:gd name="connsiteY18" fmla="*/ 1305270 h 1566324"/>
              <a:gd name="connsiteX19" fmla="*/ 0 w 2563500"/>
              <a:gd name="connsiteY19" fmla="*/ 913689 h 1566324"/>
              <a:gd name="connsiteX20" fmla="*/ 0 w 2563500"/>
              <a:gd name="connsiteY20" fmla="*/ 913689 h 1566324"/>
              <a:gd name="connsiteX21" fmla="*/ 0 w 2563500"/>
              <a:gd name="connsiteY21" fmla="*/ 447708 h 1566324"/>
              <a:gd name="connsiteX22" fmla="*/ 0 w 2563500"/>
              <a:gd name="connsiteY22"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3500" h="1566324" extrusionOk="0">
                <a:moveTo>
                  <a:pt x="0" y="0"/>
                </a:moveTo>
                <a:cubicBezTo>
                  <a:pt x="145889" y="-19389"/>
                  <a:pt x="325593" y="-5052"/>
                  <a:pt x="427250" y="0"/>
                </a:cubicBezTo>
                <a:lnTo>
                  <a:pt x="427250" y="0"/>
                </a:lnTo>
                <a:cubicBezTo>
                  <a:pt x="560810" y="-5379"/>
                  <a:pt x="804438" y="-25782"/>
                  <a:pt x="1068125" y="0"/>
                </a:cubicBezTo>
                <a:cubicBezTo>
                  <a:pt x="1188251" y="10538"/>
                  <a:pt x="1432815" y="12271"/>
                  <a:pt x="1581537" y="0"/>
                </a:cubicBezTo>
                <a:cubicBezTo>
                  <a:pt x="1730259" y="-12271"/>
                  <a:pt x="1834664" y="15934"/>
                  <a:pt x="2035134" y="0"/>
                </a:cubicBezTo>
                <a:cubicBezTo>
                  <a:pt x="2235604" y="-15934"/>
                  <a:pt x="2318946" y="-15857"/>
                  <a:pt x="2563500" y="0"/>
                </a:cubicBezTo>
                <a:cubicBezTo>
                  <a:pt x="2579785" y="164199"/>
                  <a:pt x="2580521" y="246787"/>
                  <a:pt x="2563500" y="456845"/>
                </a:cubicBezTo>
                <a:cubicBezTo>
                  <a:pt x="2546479" y="666904"/>
                  <a:pt x="2570527" y="801795"/>
                  <a:pt x="2563500" y="913689"/>
                </a:cubicBezTo>
                <a:lnTo>
                  <a:pt x="2563500" y="913689"/>
                </a:lnTo>
                <a:cubicBezTo>
                  <a:pt x="2562175" y="1079491"/>
                  <a:pt x="2547320" y="1163186"/>
                  <a:pt x="2563500" y="1305270"/>
                </a:cubicBezTo>
                <a:cubicBezTo>
                  <a:pt x="2551876" y="1383817"/>
                  <a:pt x="2563551" y="1482910"/>
                  <a:pt x="2563500" y="1566324"/>
                </a:cubicBezTo>
                <a:cubicBezTo>
                  <a:pt x="2393733" y="1584411"/>
                  <a:pt x="2207785" y="1576540"/>
                  <a:pt x="2094949" y="1566324"/>
                </a:cubicBezTo>
                <a:cubicBezTo>
                  <a:pt x="1982113" y="1556108"/>
                  <a:pt x="1772011" y="1544895"/>
                  <a:pt x="1596491" y="1566324"/>
                </a:cubicBezTo>
                <a:cubicBezTo>
                  <a:pt x="1420971" y="1587753"/>
                  <a:pt x="1237819" y="1546195"/>
                  <a:pt x="1068125" y="1566324"/>
                </a:cubicBezTo>
                <a:cubicBezTo>
                  <a:pt x="960306" y="1622934"/>
                  <a:pt x="819817" y="1731371"/>
                  <a:pt x="747696" y="1762115"/>
                </a:cubicBezTo>
                <a:cubicBezTo>
                  <a:pt x="587302" y="1674541"/>
                  <a:pt x="562563" y="1647813"/>
                  <a:pt x="427250" y="1566324"/>
                </a:cubicBezTo>
                <a:cubicBezTo>
                  <a:pt x="223764" y="1562917"/>
                  <a:pt x="96118" y="1560628"/>
                  <a:pt x="0" y="1566324"/>
                </a:cubicBezTo>
                <a:cubicBezTo>
                  <a:pt x="-11764" y="1445089"/>
                  <a:pt x="1216" y="1406242"/>
                  <a:pt x="0" y="1305270"/>
                </a:cubicBezTo>
                <a:cubicBezTo>
                  <a:pt x="-3295" y="1207603"/>
                  <a:pt x="-5817" y="1091201"/>
                  <a:pt x="0" y="913689"/>
                </a:cubicBezTo>
                <a:lnTo>
                  <a:pt x="0" y="913689"/>
                </a:lnTo>
                <a:cubicBezTo>
                  <a:pt x="-22653" y="816146"/>
                  <a:pt x="-13510" y="677517"/>
                  <a:pt x="0" y="447708"/>
                </a:cubicBezTo>
                <a:cubicBezTo>
                  <a:pt x="13510" y="217899"/>
                  <a:pt x="-19184" y="164831"/>
                  <a:pt x="0" y="0"/>
                </a:cubicBezTo>
                <a:close/>
              </a:path>
            </a:pathLst>
          </a:custGeom>
          <a:noFill/>
          <a:ln w="38100">
            <a:solidFill>
              <a:srgbClr val="C00000"/>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rot="410616">
            <a:off x="5135987" y="1981291"/>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C0000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7745895" y="1932154"/>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C00000"/>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6029582" y="3999636"/>
            <a:ext cx="3895467" cy="1905863"/>
          </a:xfrm>
          <a:custGeom>
            <a:avLst/>
            <a:gdLst>
              <a:gd name="connsiteX0" fmla="*/ 351674 w 3895467"/>
              <a:gd name="connsiteY0" fmla="*/ 633964 h 1905863"/>
              <a:gd name="connsiteX1" fmla="*/ 507041 w 3895467"/>
              <a:gd name="connsiteY1" fmla="*/ 304717 h 1905863"/>
              <a:gd name="connsiteX2" fmla="*/ 1262870 w 3895467"/>
              <a:gd name="connsiteY2" fmla="*/ 229497 h 1905863"/>
              <a:gd name="connsiteX3" fmla="*/ 2024921 w 3895467"/>
              <a:gd name="connsiteY3" fmla="*/ 151410 h 1905863"/>
              <a:gd name="connsiteX4" fmla="*/ 2321860 w 3895467"/>
              <a:gd name="connsiteY4" fmla="*/ 8823 h 1905863"/>
              <a:gd name="connsiteX5" fmla="*/ 2690126 w 3895467"/>
              <a:gd name="connsiteY5" fmla="*/ 109454 h 1905863"/>
              <a:gd name="connsiteX6" fmla="*/ 3197799 w 3895467"/>
              <a:gd name="connsiteY6" fmla="*/ 30440 h 1905863"/>
              <a:gd name="connsiteX7" fmla="*/ 3455243 w 3895467"/>
              <a:gd name="connsiteY7" fmla="*/ 245997 h 1905863"/>
              <a:gd name="connsiteX8" fmla="*/ 3785636 w 3895467"/>
              <a:gd name="connsiteY8" fmla="*/ 455201 h 1905863"/>
              <a:gd name="connsiteX9" fmla="*/ 3770848 w 3895467"/>
              <a:gd name="connsiteY9" fmla="*/ 682051 h 1905863"/>
              <a:gd name="connsiteX10" fmla="*/ 3878875 w 3895467"/>
              <a:gd name="connsiteY10" fmla="*/ 1028901 h 1905863"/>
              <a:gd name="connsiteX11" fmla="*/ 3372825 w 3895467"/>
              <a:gd name="connsiteY11" fmla="*/ 1332515 h 1905863"/>
              <a:gd name="connsiteX12" fmla="*/ 3191667 w 3895467"/>
              <a:gd name="connsiteY12" fmla="*/ 1592675 h 1905863"/>
              <a:gd name="connsiteX13" fmla="*/ 2574885 w 3895467"/>
              <a:gd name="connsiteY13" fmla="*/ 1624174 h 1905863"/>
              <a:gd name="connsiteX14" fmla="*/ 2134120 w 3895467"/>
              <a:gd name="connsiteY14" fmla="*/ 1901715 h 1905863"/>
              <a:gd name="connsiteX15" fmla="*/ 1486048 w 3895467"/>
              <a:gd name="connsiteY15" fmla="*/ 1732305 h 1905863"/>
              <a:gd name="connsiteX16" fmla="*/ 523363 w 3895467"/>
              <a:gd name="connsiteY16" fmla="*/ 1564925 h 1905863"/>
              <a:gd name="connsiteX17" fmla="*/ 100091 w 3895467"/>
              <a:gd name="connsiteY17" fmla="*/ 1378662 h 1905863"/>
              <a:gd name="connsiteX18" fmla="*/ 190535 w 3895467"/>
              <a:gd name="connsiteY18" fmla="*/ 1127238 h 1905863"/>
              <a:gd name="connsiteX19" fmla="*/ -451 w 3895467"/>
              <a:gd name="connsiteY19" fmla="*/ 869285 h 1905863"/>
              <a:gd name="connsiteX20" fmla="*/ 348337 w 3895467"/>
              <a:gd name="connsiteY20" fmla="*/ 640008 h 1905863"/>
              <a:gd name="connsiteX21" fmla="*/ 351674 w 3895467"/>
              <a:gd name="connsiteY21" fmla="*/ 633964 h 1905863"/>
              <a:gd name="connsiteX0" fmla="*/ 754436 w 3895467"/>
              <a:gd name="connsiteY0" fmla="*/ 2600703 h 1905863"/>
              <a:gd name="connsiteX1" fmla="*/ 701495 w 3895467"/>
              <a:gd name="connsiteY1" fmla="*/ 2653644 h 1905863"/>
              <a:gd name="connsiteX2" fmla="*/ 648554 w 3895467"/>
              <a:gd name="connsiteY2" fmla="*/ 2600703 h 1905863"/>
              <a:gd name="connsiteX3" fmla="*/ 701495 w 3895467"/>
              <a:gd name="connsiteY3" fmla="*/ 2547762 h 1905863"/>
              <a:gd name="connsiteX4" fmla="*/ 754436 w 3895467"/>
              <a:gd name="connsiteY4" fmla="*/ 2600703 h 1905863"/>
              <a:gd name="connsiteX0" fmla="*/ 976190 w 3895467"/>
              <a:gd name="connsiteY0" fmla="*/ 2377498 h 1905863"/>
              <a:gd name="connsiteX1" fmla="*/ 870309 w 3895467"/>
              <a:gd name="connsiteY1" fmla="*/ 2483379 h 1905863"/>
              <a:gd name="connsiteX2" fmla="*/ 764428 w 3895467"/>
              <a:gd name="connsiteY2" fmla="*/ 2377498 h 1905863"/>
              <a:gd name="connsiteX3" fmla="*/ 870309 w 3895467"/>
              <a:gd name="connsiteY3" fmla="*/ 2271617 h 1905863"/>
              <a:gd name="connsiteX4" fmla="*/ 976190 w 3895467"/>
              <a:gd name="connsiteY4" fmla="*/ 2377498 h 1905863"/>
              <a:gd name="connsiteX0" fmla="*/ 1261814 w 3895467"/>
              <a:gd name="connsiteY0" fmla="*/ 2069845 h 1905863"/>
              <a:gd name="connsiteX1" fmla="*/ 1102992 w 3895467"/>
              <a:gd name="connsiteY1" fmla="*/ 2228667 h 1905863"/>
              <a:gd name="connsiteX2" fmla="*/ 944170 w 3895467"/>
              <a:gd name="connsiteY2" fmla="*/ 2069845 h 1905863"/>
              <a:gd name="connsiteX3" fmla="*/ 1102992 w 3895467"/>
              <a:gd name="connsiteY3" fmla="*/ 1911023 h 1905863"/>
              <a:gd name="connsiteX4" fmla="*/ 1261814 w 3895467"/>
              <a:gd name="connsiteY4" fmla="*/ 2069845 h 1905863"/>
              <a:gd name="connsiteX0" fmla="*/ 423181 w 3895467"/>
              <a:gd name="connsiteY0" fmla="*/ 1154855 h 1905863"/>
              <a:gd name="connsiteX1" fmla="*/ 194773 w 3895467"/>
              <a:gd name="connsiteY1" fmla="*/ 1119694 h 1905863"/>
              <a:gd name="connsiteX2" fmla="*/ 624717 w 3895467"/>
              <a:gd name="connsiteY2" fmla="*/ 1539646 h 1905863"/>
              <a:gd name="connsiteX3" fmla="*/ 524805 w 3895467"/>
              <a:gd name="connsiteY3" fmla="*/ 1556454 h 1905863"/>
              <a:gd name="connsiteX4" fmla="*/ 1485868 w 3895467"/>
              <a:gd name="connsiteY4" fmla="*/ 1724541 h 1905863"/>
              <a:gd name="connsiteX5" fmla="*/ 1425632 w 3895467"/>
              <a:gd name="connsiteY5" fmla="*/ 1647777 h 1905863"/>
              <a:gd name="connsiteX6" fmla="*/ 2599412 w 3895467"/>
              <a:gd name="connsiteY6" fmla="*/ 1533116 h 1905863"/>
              <a:gd name="connsiteX7" fmla="*/ 2575336 w 3895467"/>
              <a:gd name="connsiteY7" fmla="*/ 1617336 h 1905863"/>
              <a:gd name="connsiteX8" fmla="*/ 3077509 w 3895467"/>
              <a:gd name="connsiteY8" fmla="*/ 1012666 h 1905863"/>
              <a:gd name="connsiteX9" fmla="*/ 3370661 w 3895467"/>
              <a:gd name="connsiteY9" fmla="*/ 1327486 h 1905863"/>
              <a:gd name="connsiteX10" fmla="*/ 3769044 w 3895467"/>
              <a:gd name="connsiteY10" fmla="*/ 677375 h 1905863"/>
              <a:gd name="connsiteX11" fmla="*/ 3638474 w 3895467"/>
              <a:gd name="connsiteY11" fmla="*/ 795433 h 1905863"/>
              <a:gd name="connsiteX12" fmla="*/ 3455784 w 3895467"/>
              <a:gd name="connsiteY12" fmla="*/ 239379 h 1905863"/>
              <a:gd name="connsiteX13" fmla="*/ 3462637 w 3895467"/>
              <a:gd name="connsiteY13" fmla="*/ 295144 h 1905863"/>
              <a:gd name="connsiteX14" fmla="*/ 2622046 w 3895467"/>
              <a:gd name="connsiteY14" fmla="*/ 174351 h 1905863"/>
              <a:gd name="connsiteX15" fmla="*/ 2688954 w 3895467"/>
              <a:gd name="connsiteY15" fmla="*/ 103234 h 1905863"/>
              <a:gd name="connsiteX16" fmla="*/ 1996517 w 3895467"/>
              <a:gd name="connsiteY16" fmla="*/ 208233 h 1905863"/>
              <a:gd name="connsiteX17" fmla="*/ 2028889 w 3895467"/>
              <a:gd name="connsiteY17" fmla="*/ 146910 h 1905863"/>
              <a:gd name="connsiteX18" fmla="*/ 1262419 w 3895467"/>
              <a:gd name="connsiteY18" fmla="*/ 229056 h 1905863"/>
              <a:gd name="connsiteX19" fmla="*/ 1379644 w 3895467"/>
              <a:gd name="connsiteY19" fmla="*/ 288526 h 1905863"/>
              <a:gd name="connsiteX20" fmla="*/ 372143 w 3895467"/>
              <a:gd name="connsiteY20" fmla="*/ 696566 h 1905863"/>
              <a:gd name="connsiteX21" fmla="*/ 351674 w 3895467"/>
              <a:gd name="connsiteY21" fmla="*/ 633964 h 190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95467" h="1905863" extrusionOk="0">
                <a:moveTo>
                  <a:pt x="351674" y="633964"/>
                </a:moveTo>
                <a:cubicBezTo>
                  <a:pt x="327416" y="519761"/>
                  <a:pt x="389034" y="412715"/>
                  <a:pt x="507041" y="304717"/>
                </a:cubicBezTo>
                <a:cubicBezTo>
                  <a:pt x="686186" y="170609"/>
                  <a:pt x="1009417" y="137280"/>
                  <a:pt x="1262870" y="229497"/>
                </a:cubicBezTo>
                <a:cubicBezTo>
                  <a:pt x="1406799" y="-8353"/>
                  <a:pt x="1828843" y="19611"/>
                  <a:pt x="2024921" y="151410"/>
                </a:cubicBezTo>
                <a:cubicBezTo>
                  <a:pt x="2075902" y="76242"/>
                  <a:pt x="2211498" y="44310"/>
                  <a:pt x="2321860" y="8823"/>
                </a:cubicBezTo>
                <a:cubicBezTo>
                  <a:pt x="2438323" y="-16949"/>
                  <a:pt x="2610834" y="28199"/>
                  <a:pt x="2690126" y="109454"/>
                </a:cubicBezTo>
                <a:cubicBezTo>
                  <a:pt x="2809817" y="30226"/>
                  <a:pt x="3038237" y="-35617"/>
                  <a:pt x="3197799" y="30440"/>
                </a:cubicBezTo>
                <a:cubicBezTo>
                  <a:pt x="3316081" y="59920"/>
                  <a:pt x="3408455" y="162222"/>
                  <a:pt x="3455243" y="245997"/>
                </a:cubicBezTo>
                <a:cubicBezTo>
                  <a:pt x="3608540" y="272045"/>
                  <a:pt x="3741306" y="352194"/>
                  <a:pt x="3785636" y="455201"/>
                </a:cubicBezTo>
                <a:cubicBezTo>
                  <a:pt x="3818066" y="516658"/>
                  <a:pt x="3815352" y="610791"/>
                  <a:pt x="3770848" y="682051"/>
                </a:cubicBezTo>
                <a:cubicBezTo>
                  <a:pt x="3890952" y="769899"/>
                  <a:pt x="3950959" y="898628"/>
                  <a:pt x="3878875" y="1028901"/>
                </a:cubicBezTo>
                <a:cubicBezTo>
                  <a:pt x="3826552" y="1173807"/>
                  <a:pt x="3568772" y="1284687"/>
                  <a:pt x="3372825" y="1332515"/>
                </a:cubicBezTo>
                <a:cubicBezTo>
                  <a:pt x="3366121" y="1410117"/>
                  <a:pt x="3291135" y="1521066"/>
                  <a:pt x="3191667" y="1592675"/>
                </a:cubicBezTo>
                <a:cubicBezTo>
                  <a:pt x="2988811" y="1716499"/>
                  <a:pt x="2726133" y="1728822"/>
                  <a:pt x="2574885" y="1624174"/>
                </a:cubicBezTo>
                <a:cubicBezTo>
                  <a:pt x="2531998" y="1782182"/>
                  <a:pt x="2328230" y="1838614"/>
                  <a:pt x="2134120" y="1901715"/>
                </a:cubicBezTo>
                <a:cubicBezTo>
                  <a:pt x="1884747" y="1926562"/>
                  <a:pt x="1638894" y="1849314"/>
                  <a:pt x="1486048" y="1732305"/>
                </a:cubicBezTo>
                <a:cubicBezTo>
                  <a:pt x="1214509" y="1906558"/>
                  <a:pt x="724015" y="1795946"/>
                  <a:pt x="523363" y="1564925"/>
                </a:cubicBezTo>
                <a:cubicBezTo>
                  <a:pt x="341057" y="1584476"/>
                  <a:pt x="177738" y="1498239"/>
                  <a:pt x="100091" y="1378662"/>
                </a:cubicBezTo>
                <a:cubicBezTo>
                  <a:pt x="82796" y="1283087"/>
                  <a:pt x="100325" y="1195791"/>
                  <a:pt x="190535" y="1127238"/>
                </a:cubicBezTo>
                <a:cubicBezTo>
                  <a:pt x="66412" y="1071426"/>
                  <a:pt x="-24622" y="995256"/>
                  <a:pt x="-451" y="869285"/>
                </a:cubicBezTo>
                <a:cubicBezTo>
                  <a:pt x="36610" y="752582"/>
                  <a:pt x="126138" y="658864"/>
                  <a:pt x="348337" y="640008"/>
                </a:cubicBezTo>
                <a:cubicBezTo>
                  <a:pt x="349539" y="637756"/>
                  <a:pt x="350139" y="635776"/>
                  <a:pt x="351674" y="633964"/>
                </a:cubicBezTo>
                <a:close/>
              </a:path>
              <a:path w="3895467" h="1905863" extrusionOk="0">
                <a:moveTo>
                  <a:pt x="754436" y="2600703"/>
                </a:moveTo>
                <a:cubicBezTo>
                  <a:pt x="756272" y="2632958"/>
                  <a:pt x="737465" y="2651970"/>
                  <a:pt x="701495" y="2653644"/>
                </a:cubicBezTo>
                <a:cubicBezTo>
                  <a:pt x="667333" y="2653498"/>
                  <a:pt x="644250" y="2632915"/>
                  <a:pt x="648554" y="2600703"/>
                </a:cubicBezTo>
                <a:cubicBezTo>
                  <a:pt x="649245" y="2571809"/>
                  <a:pt x="669486" y="2552912"/>
                  <a:pt x="701495" y="2547762"/>
                </a:cubicBezTo>
                <a:cubicBezTo>
                  <a:pt x="735628" y="2547851"/>
                  <a:pt x="757564" y="2569390"/>
                  <a:pt x="754436" y="2600703"/>
                </a:cubicBezTo>
                <a:close/>
              </a:path>
              <a:path w="3895467" h="1905863" extrusionOk="0">
                <a:moveTo>
                  <a:pt x="976190" y="2377498"/>
                </a:moveTo>
                <a:cubicBezTo>
                  <a:pt x="979343" y="2438123"/>
                  <a:pt x="938059" y="2475684"/>
                  <a:pt x="870309" y="2483379"/>
                </a:cubicBezTo>
                <a:cubicBezTo>
                  <a:pt x="815011" y="2477868"/>
                  <a:pt x="774426" y="2436503"/>
                  <a:pt x="764428" y="2377498"/>
                </a:cubicBezTo>
                <a:cubicBezTo>
                  <a:pt x="768232" y="2315935"/>
                  <a:pt x="806516" y="2264177"/>
                  <a:pt x="870309" y="2271617"/>
                </a:cubicBezTo>
                <a:cubicBezTo>
                  <a:pt x="928784" y="2273953"/>
                  <a:pt x="972539" y="2330376"/>
                  <a:pt x="976190" y="2377498"/>
                </a:cubicBezTo>
                <a:close/>
              </a:path>
              <a:path w="3895467" h="1905863" extrusionOk="0">
                <a:moveTo>
                  <a:pt x="1261814" y="2069845"/>
                </a:moveTo>
                <a:cubicBezTo>
                  <a:pt x="1269765" y="2166296"/>
                  <a:pt x="1192917" y="2224804"/>
                  <a:pt x="1102992" y="2228667"/>
                </a:cubicBezTo>
                <a:cubicBezTo>
                  <a:pt x="1014150" y="2207963"/>
                  <a:pt x="946427" y="2179255"/>
                  <a:pt x="944170" y="2069845"/>
                </a:cubicBezTo>
                <a:cubicBezTo>
                  <a:pt x="951151" y="1985673"/>
                  <a:pt x="1011765" y="1904065"/>
                  <a:pt x="1102992" y="1911023"/>
                </a:cubicBezTo>
                <a:cubicBezTo>
                  <a:pt x="1196926" y="1909673"/>
                  <a:pt x="1258309" y="1991983"/>
                  <a:pt x="1261814" y="2069845"/>
                </a:cubicBezTo>
                <a:close/>
              </a:path>
              <a:path w="3895467" h="1905863" fill="none" extrusionOk="0">
                <a:moveTo>
                  <a:pt x="423181" y="1154855"/>
                </a:moveTo>
                <a:cubicBezTo>
                  <a:pt x="346925" y="1175752"/>
                  <a:pt x="253742" y="1156302"/>
                  <a:pt x="194773" y="1119694"/>
                </a:cubicBezTo>
                <a:moveTo>
                  <a:pt x="624717" y="1539646"/>
                </a:moveTo>
                <a:cubicBezTo>
                  <a:pt x="591110" y="1549521"/>
                  <a:pt x="556031" y="1552371"/>
                  <a:pt x="524805" y="1556454"/>
                </a:cubicBezTo>
                <a:moveTo>
                  <a:pt x="1485868" y="1724541"/>
                </a:moveTo>
                <a:cubicBezTo>
                  <a:pt x="1460854" y="1704590"/>
                  <a:pt x="1439804" y="1679756"/>
                  <a:pt x="1425632" y="1647777"/>
                </a:cubicBezTo>
                <a:moveTo>
                  <a:pt x="2599412" y="1533116"/>
                </a:moveTo>
                <a:cubicBezTo>
                  <a:pt x="2597221" y="1566233"/>
                  <a:pt x="2588288" y="1589252"/>
                  <a:pt x="2575336" y="1617336"/>
                </a:cubicBezTo>
                <a:moveTo>
                  <a:pt x="3077509" y="1012666"/>
                </a:moveTo>
                <a:cubicBezTo>
                  <a:pt x="3249883" y="1089131"/>
                  <a:pt x="3363732" y="1184393"/>
                  <a:pt x="3370661" y="1327486"/>
                </a:cubicBezTo>
                <a:moveTo>
                  <a:pt x="3769044" y="677375"/>
                </a:moveTo>
                <a:cubicBezTo>
                  <a:pt x="3737376" y="722506"/>
                  <a:pt x="3699805" y="769688"/>
                  <a:pt x="3638474" y="795433"/>
                </a:cubicBezTo>
                <a:moveTo>
                  <a:pt x="3455784" y="239379"/>
                </a:moveTo>
                <a:cubicBezTo>
                  <a:pt x="3460552" y="255852"/>
                  <a:pt x="3465428" y="277037"/>
                  <a:pt x="3462637" y="295144"/>
                </a:cubicBezTo>
                <a:moveTo>
                  <a:pt x="2622046" y="174351"/>
                </a:moveTo>
                <a:cubicBezTo>
                  <a:pt x="2643418" y="144080"/>
                  <a:pt x="2664449" y="123580"/>
                  <a:pt x="2688954" y="103234"/>
                </a:cubicBezTo>
                <a:moveTo>
                  <a:pt x="1996517" y="208233"/>
                </a:moveTo>
                <a:cubicBezTo>
                  <a:pt x="2001244" y="183248"/>
                  <a:pt x="2012151" y="166291"/>
                  <a:pt x="2028889" y="146910"/>
                </a:cubicBezTo>
                <a:moveTo>
                  <a:pt x="1262419" y="229056"/>
                </a:moveTo>
                <a:cubicBezTo>
                  <a:pt x="1296673" y="250201"/>
                  <a:pt x="1347558" y="263542"/>
                  <a:pt x="1379644" y="288526"/>
                </a:cubicBezTo>
                <a:moveTo>
                  <a:pt x="372143" y="696566"/>
                </a:moveTo>
                <a:cubicBezTo>
                  <a:pt x="365105" y="677792"/>
                  <a:pt x="351680" y="651989"/>
                  <a:pt x="351674" y="633964"/>
                </a:cubicBezTo>
              </a:path>
            </a:pathLst>
          </a:custGeom>
          <a:noFill/>
          <a:ln w="38100">
            <a:solidFill>
              <a:srgbClr val="C00000"/>
            </a:solidFill>
            <a:extLst>
              <a:ext uri="{C807C97D-BFC1-408E-A445-0C87EB9F89A2}">
                <ask:lineSketchStyleProps xmlns:ask="http://schemas.microsoft.com/office/drawing/2018/sketchyshapes" sd="923321662">
                  <a:prstGeom prst="cloudCallout">
                    <a:avLst>
                      <a:gd name="adj1" fmla="val -31992"/>
                      <a:gd name="adj2" fmla="val 8645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rot="21147084">
            <a:off x="1639143" y="2311032"/>
            <a:ext cx="2352538" cy="646331"/>
          </a:xfrm>
          <a:prstGeom prst="rect">
            <a:avLst/>
          </a:prstGeom>
          <a:noFill/>
        </p:spPr>
        <p:txBody>
          <a:bodyPr wrap="square">
            <a:spAutoFit/>
          </a:bodyPr>
          <a:lstStyle/>
          <a:p>
            <a:r>
              <a:rPr lang="de-DE" i="1" dirty="0">
                <a:solidFill>
                  <a:schemeClr val="tx1">
                    <a:lumMod val="95000"/>
                    <a:lumOff val="5000"/>
                  </a:schemeClr>
                </a:solidFill>
              </a:rPr>
              <a:t>Bitte hilf mir, das besser zu verstehen</a:t>
            </a:r>
            <a:r>
              <a:rPr lang="en-US" i="1" dirty="0">
                <a:solidFill>
                  <a:schemeClr val="tx1">
                    <a:lumMod val="95000"/>
                    <a:lumOff val="5000"/>
                  </a:schemeClr>
                </a:solidFill>
              </a:rPr>
              <a:t>.</a:t>
            </a:r>
            <a:endParaRPr lang="en-GB" i="1" dirty="0">
              <a:solidFill>
                <a:schemeClr val="tx1">
                  <a:lumMod val="95000"/>
                  <a:lumOff val="5000"/>
                </a:schemeClr>
              </a:solidFill>
            </a:endParaRPr>
          </a:p>
        </p:txBody>
      </p:sp>
      <p:sp>
        <p:nvSpPr>
          <p:cNvPr id="12" name="TextBox 11">
            <a:extLst>
              <a:ext uri="{FF2B5EF4-FFF2-40B4-BE49-F238E27FC236}">
                <a16:creationId xmlns:a16="http://schemas.microsoft.com/office/drawing/2014/main" id="{64620841-537B-452D-BF0B-D488AAE6612D}"/>
              </a:ext>
            </a:extLst>
          </p:cNvPr>
          <p:cNvSpPr txBox="1"/>
          <p:nvPr/>
        </p:nvSpPr>
        <p:spPr>
          <a:xfrm>
            <a:off x="5270344" y="2301426"/>
            <a:ext cx="2132552" cy="646331"/>
          </a:xfrm>
          <a:prstGeom prst="rect">
            <a:avLst/>
          </a:prstGeom>
          <a:noFill/>
        </p:spPr>
        <p:txBody>
          <a:bodyPr wrap="square">
            <a:spAutoFit/>
          </a:bodyPr>
          <a:lstStyle/>
          <a:p>
            <a:r>
              <a:rPr lang="de-DE" i="1" dirty="0">
                <a:solidFill>
                  <a:schemeClr val="tx1">
                    <a:lumMod val="95000"/>
                    <a:lumOff val="5000"/>
                  </a:schemeClr>
                </a:solidFill>
              </a:rPr>
              <a:t>Ich hätte dich gerne dabei</a:t>
            </a:r>
            <a:r>
              <a:rPr lang="en-US" i="1" dirty="0">
                <a:solidFill>
                  <a:schemeClr val="tx1">
                    <a:lumMod val="95000"/>
                    <a:lumOff val="5000"/>
                  </a:schemeClr>
                </a:solidFill>
              </a:rPr>
              <a:t>.</a:t>
            </a:r>
            <a:endParaRPr lang="en-GB" i="1" dirty="0">
              <a:solidFill>
                <a:schemeClr val="tx1">
                  <a:lumMod val="95000"/>
                  <a:lumOff val="5000"/>
                </a:schemeClr>
              </a:solidFill>
            </a:endParaRPr>
          </a:p>
        </p:txBody>
      </p:sp>
      <p:sp>
        <p:nvSpPr>
          <p:cNvPr id="16" name="TextBox 15">
            <a:extLst>
              <a:ext uri="{FF2B5EF4-FFF2-40B4-BE49-F238E27FC236}">
                <a16:creationId xmlns:a16="http://schemas.microsoft.com/office/drawing/2014/main" id="{576CF69C-268F-452F-84FD-E56E36C65B2D}"/>
              </a:ext>
            </a:extLst>
          </p:cNvPr>
          <p:cNvSpPr txBox="1"/>
          <p:nvPr/>
        </p:nvSpPr>
        <p:spPr>
          <a:xfrm>
            <a:off x="8010525" y="2182504"/>
            <a:ext cx="2111375" cy="923330"/>
          </a:xfrm>
          <a:prstGeom prst="rect">
            <a:avLst/>
          </a:prstGeom>
          <a:noFill/>
        </p:spPr>
        <p:txBody>
          <a:bodyPr wrap="square">
            <a:spAutoFit/>
          </a:bodyPr>
          <a:lstStyle/>
          <a:p>
            <a:r>
              <a:rPr lang="de-DE" i="1" dirty="0">
                <a:solidFill>
                  <a:schemeClr val="tx1">
                    <a:lumMod val="95000"/>
                    <a:lumOff val="5000"/>
                  </a:schemeClr>
                </a:solidFill>
              </a:rPr>
              <a:t>Kannst du mich und meine Situation verstehen</a:t>
            </a:r>
            <a:r>
              <a:rPr lang="en-US" i="1" dirty="0">
                <a:solidFill>
                  <a:schemeClr val="tx1">
                    <a:lumMod val="95000"/>
                    <a:lumOff val="5000"/>
                  </a:schemeClr>
                </a:solidFill>
              </a:rPr>
              <a:t>?</a:t>
            </a:r>
            <a:endParaRPr lang="en-GB" i="1" dirty="0">
              <a:solidFill>
                <a:schemeClr val="tx1">
                  <a:lumMod val="95000"/>
                  <a:lumOff val="5000"/>
                </a:schemeClr>
              </a:solidFill>
            </a:endParaRPr>
          </a:p>
        </p:txBody>
      </p:sp>
      <p:sp>
        <p:nvSpPr>
          <p:cNvPr id="20" name="TextBox 19">
            <a:extLst>
              <a:ext uri="{FF2B5EF4-FFF2-40B4-BE49-F238E27FC236}">
                <a16:creationId xmlns:a16="http://schemas.microsoft.com/office/drawing/2014/main" id="{E7F194D2-1A42-4DE6-8B18-31DE26DA6C96}"/>
              </a:ext>
            </a:extLst>
          </p:cNvPr>
          <p:cNvSpPr txBox="1"/>
          <p:nvPr/>
        </p:nvSpPr>
        <p:spPr>
          <a:xfrm>
            <a:off x="6600695" y="4352402"/>
            <a:ext cx="2972059" cy="1200329"/>
          </a:xfrm>
          <a:prstGeom prst="rect">
            <a:avLst/>
          </a:prstGeom>
          <a:noFill/>
        </p:spPr>
        <p:txBody>
          <a:bodyPr wrap="square">
            <a:spAutoFit/>
          </a:bodyPr>
          <a:lstStyle/>
          <a:p>
            <a:r>
              <a:rPr lang="de-DE" i="1" dirty="0">
                <a:solidFill>
                  <a:schemeClr val="tx1">
                    <a:lumMod val="95000"/>
                    <a:lumOff val="5000"/>
                  </a:schemeClr>
                </a:solidFill>
              </a:rPr>
              <a:t>Wenn Du (…. Beschreibung des Verhaltens), fühle ich mich (… Gefühl). Ich würde jedoch gerne (… Bedürfnis</a:t>
            </a:r>
            <a:r>
              <a:rPr lang="en-US" sz="1600" i="1" dirty="0">
                <a:solidFill>
                  <a:schemeClr val="tx1">
                    <a:lumMod val="95000"/>
                    <a:lumOff val="5000"/>
                  </a:schemeClr>
                </a:solidFill>
              </a:rPr>
              <a:t>). </a:t>
            </a:r>
            <a:endParaRPr lang="en-GB" i="1"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flipH="1">
            <a:off x="2019301" y="4308908"/>
            <a:ext cx="2544070" cy="1496846"/>
          </a:xfrm>
          <a:custGeom>
            <a:avLst/>
            <a:gdLst>
              <a:gd name="connsiteX0" fmla="*/ 742029 w 2544070"/>
              <a:gd name="connsiteY0" fmla="*/ 1683952 h 1496846"/>
              <a:gd name="connsiteX1" fmla="*/ 646918 w 2544070"/>
              <a:gd name="connsiteY1" fmla="*/ 1400237 h 1496846"/>
              <a:gd name="connsiteX2" fmla="*/ 471108 w 2544070"/>
              <a:gd name="connsiteY2" fmla="*/ 166985 h 1496846"/>
              <a:gd name="connsiteX3" fmla="*/ 1654068 w 2544070"/>
              <a:gd name="connsiteY3" fmla="*/ 34551 h 1496846"/>
              <a:gd name="connsiteX4" fmla="*/ 2348439 w 2544070"/>
              <a:gd name="connsiteY4" fmla="*/ 1147225 h 1496846"/>
              <a:gd name="connsiteX5" fmla="*/ 1107440 w 2544070"/>
              <a:gd name="connsiteY5" fmla="*/ 1490554 h 1496846"/>
              <a:gd name="connsiteX6" fmla="*/ 742029 w 2544070"/>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070" h="1496846" extrusionOk="0">
                <a:moveTo>
                  <a:pt x="742029" y="1683952"/>
                </a:moveTo>
                <a:cubicBezTo>
                  <a:pt x="724823" y="1590600"/>
                  <a:pt x="687646" y="1441871"/>
                  <a:pt x="646918" y="1400237"/>
                </a:cubicBezTo>
                <a:cubicBezTo>
                  <a:pt x="-125264" y="1176255"/>
                  <a:pt x="-257405" y="556945"/>
                  <a:pt x="471108" y="166985"/>
                </a:cubicBezTo>
                <a:cubicBezTo>
                  <a:pt x="824258" y="14697"/>
                  <a:pt x="1253568" y="-30910"/>
                  <a:pt x="1654068" y="34551"/>
                </a:cubicBezTo>
                <a:cubicBezTo>
                  <a:pt x="2410902" y="142142"/>
                  <a:pt x="2813410" y="723464"/>
                  <a:pt x="2348439" y="1147225"/>
                </a:cubicBezTo>
                <a:cubicBezTo>
                  <a:pt x="2102687" y="1372963"/>
                  <a:pt x="1612114" y="1522863"/>
                  <a:pt x="1107440" y="1490554"/>
                </a:cubicBezTo>
                <a:cubicBezTo>
                  <a:pt x="954809" y="1565516"/>
                  <a:pt x="829199" y="1655984"/>
                  <a:pt x="742029" y="1683952"/>
                </a:cubicBezTo>
                <a:close/>
              </a:path>
            </a:pathLst>
          </a:custGeom>
          <a:noFill/>
          <a:ln w="38100">
            <a:solidFill>
              <a:srgbClr val="C00000"/>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28" name="TextBox 27">
            <a:extLst>
              <a:ext uri="{FF2B5EF4-FFF2-40B4-BE49-F238E27FC236}">
                <a16:creationId xmlns:a16="http://schemas.microsoft.com/office/drawing/2014/main" id="{E6755D64-28E9-4778-BDCD-BF5D2ED21290}"/>
              </a:ext>
            </a:extLst>
          </p:cNvPr>
          <p:cNvSpPr txBox="1"/>
          <p:nvPr/>
        </p:nvSpPr>
        <p:spPr>
          <a:xfrm>
            <a:off x="2363731" y="4640116"/>
            <a:ext cx="2199640" cy="923330"/>
          </a:xfrm>
          <a:prstGeom prst="rect">
            <a:avLst/>
          </a:prstGeom>
          <a:noFill/>
        </p:spPr>
        <p:txBody>
          <a:bodyPr wrap="square">
            <a:spAutoFit/>
          </a:bodyPr>
          <a:lstStyle/>
          <a:p>
            <a:r>
              <a:rPr lang="de-DE" i="1" dirty="0">
                <a:solidFill>
                  <a:schemeClr val="tx1">
                    <a:lumMod val="95000"/>
                    <a:lumOff val="5000"/>
                  </a:schemeClr>
                </a:solidFill>
              </a:rPr>
              <a:t>Damit ich mich hier wohl fühlen kann, brauche ich</a:t>
            </a:r>
            <a:r>
              <a:rPr lang="en-US" i="1" dirty="0">
                <a:solidFill>
                  <a:schemeClr val="tx1">
                    <a:lumMod val="95000"/>
                    <a:lumOff val="5000"/>
                  </a:schemeClr>
                </a:solidFill>
              </a:rPr>
              <a:t> ...</a:t>
            </a:r>
            <a:endParaRPr lang="en-GB" i="1" dirty="0">
              <a:solidFill>
                <a:schemeClr val="tx1">
                  <a:lumMod val="95000"/>
                  <a:lumOff val="5000"/>
                </a:schemeClr>
              </a:solidFill>
            </a:endParaRPr>
          </a:p>
        </p:txBody>
      </p:sp>
    </p:spTree>
    <p:extLst>
      <p:ext uri="{BB962C8B-B14F-4D97-AF65-F5344CB8AC3E}">
        <p14:creationId xmlns:p14="http://schemas.microsoft.com/office/powerpoint/2010/main" val="3163814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Spaß</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rot="21147084">
            <a:off x="1533662" y="1967140"/>
            <a:ext cx="2563500" cy="1566324"/>
          </a:xfrm>
          <a:custGeom>
            <a:avLst/>
            <a:gdLst>
              <a:gd name="connsiteX0" fmla="*/ 0 w 2563500"/>
              <a:gd name="connsiteY0" fmla="*/ 0 h 1566324"/>
              <a:gd name="connsiteX1" fmla="*/ 427250 w 2563500"/>
              <a:gd name="connsiteY1" fmla="*/ 0 h 1566324"/>
              <a:gd name="connsiteX2" fmla="*/ 427250 w 2563500"/>
              <a:gd name="connsiteY2" fmla="*/ 0 h 1566324"/>
              <a:gd name="connsiteX3" fmla="*/ 1068125 w 2563500"/>
              <a:gd name="connsiteY3" fmla="*/ 0 h 1566324"/>
              <a:gd name="connsiteX4" fmla="*/ 1581537 w 2563500"/>
              <a:gd name="connsiteY4" fmla="*/ 0 h 1566324"/>
              <a:gd name="connsiteX5" fmla="*/ 2035134 w 2563500"/>
              <a:gd name="connsiteY5" fmla="*/ 0 h 1566324"/>
              <a:gd name="connsiteX6" fmla="*/ 2563500 w 2563500"/>
              <a:gd name="connsiteY6" fmla="*/ 0 h 1566324"/>
              <a:gd name="connsiteX7" fmla="*/ 2563500 w 2563500"/>
              <a:gd name="connsiteY7" fmla="*/ 456845 h 1566324"/>
              <a:gd name="connsiteX8" fmla="*/ 2563500 w 2563500"/>
              <a:gd name="connsiteY8" fmla="*/ 913689 h 1566324"/>
              <a:gd name="connsiteX9" fmla="*/ 2563500 w 2563500"/>
              <a:gd name="connsiteY9" fmla="*/ 913689 h 1566324"/>
              <a:gd name="connsiteX10" fmla="*/ 2563500 w 2563500"/>
              <a:gd name="connsiteY10" fmla="*/ 1305270 h 1566324"/>
              <a:gd name="connsiteX11" fmla="*/ 2563500 w 2563500"/>
              <a:gd name="connsiteY11" fmla="*/ 1566324 h 1566324"/>
              <a:gd name="connsiteX12" fmla="*/ 2094949 w 2563500"/>
              <a:gd name="connsiteY12" fmla="*/ 1566324 h 1566324"/>
              <a:gd name="connsiteX13" fmla="*/ 1596491 w 2563500"/>
              <a:gd name="connsiteY13" fmla="*/ 1566324 h 1566324"/>
              <a:gd name="connsiteX14" fmla="*/ 1068125 w 2563500"/>
              <a:gd name="connsiteY14" fmla="*/ 1566324 h 1566324"/>
              <a:gd name="connsiteX15" fmla="*/ 747696 w 2563500"/>
              <a:gd name="connsiteY15" fmla="*/ 1762115 h 1566324"/>
              <a:gd name="connsiteX16" fmla="*/ 427250 w 2563500"/>
              <a:gd name="connsiteY16" fmla="*/ 1566324 h 1566324"/>
              <a:gd name="connsiteX17" fmla="*/ 0 w 2563500"/>
              <a:gd name="connsiteY17" fmla="*/ 1566324 h 1566324"/>
              <a:gd name="connsiteX18" fmla="*/ 0 w 2563500"/>
              <a:gd name="connsiteY18" fmla="*/ 1305270 h 1566324"/>
              <a:gd name="connsiteX19" fmla="*/ 0 w 2563500"/>
              <a:gd name="connsiteY19" fmla="*/ 913689 h 1566324"/>
              <a:gd name="connsiteX20" fmla="*/ 0 w 2563500"/>
              <a:gd name="connsiteY20" fmla="*/ 913689 h 1566324"/>
              <a:gd name="connsiteX21" fmla="*/ 0 w 2563500"/>
              <a:gd name="connsiteY21" fmla="*/ 447708 h 1566324"/>
              <a:gd name="connsiteX22" fmla="*/ 0 w 2563500"/>
              <a:gd name="connsiteY22" fmla="*/ 0 h 15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3500" h="1566324" extrusionOk="0">
                <a:moveTo>
                  <a:pt x="0" y="0"/>
                </a:moveTo>
                <a:cubicBezTo>
                  <a:pt x="145889" y="-19389"/>
                  <a:pt x="325593" y="-5052"/>
                  <a:pt x="427250" y="0"/>
                </a:cubicBezTo>
                <a:lnTo>
                  <a:pt x="427250" y="0"/>
                </a:lnTo>
                <a:cubicBezTo>
                  <a:pt x="560810" y="-5379"/>
                  <a:pt x="804438" y="-25782"/>
                  <a:pt x="1068125" y="0"/>
                </a:cubicBezTo>
                <a:cubicBezTo>
                  <a:pt x="1188251" y="10538"/>
                  <a:pt x="1432815" y="12271"/>
                  <a:pt x="1581537" y="0"/>
                </a:cubicBezTo>
                <a:cubicBezTo>
                  <a:pt x="1730259" y="-12271"/>
                  <a:pt x="1834664" y="15934"/>
                  <a:pt x="2035134" y="0"/>
                </a:cubicBezTo>
                <a:cubicBezTo>
                  <a:pt x="2235604" y="-15934"/>
                  <a:pt x="2318946" y="-15857"/>
                  <a:pt x="2563500" y="0"/>
                </a:cubicBezTo>
                <a:cubicBezTo>
                  <a:pt x="2579785" y="164199"/>
                  <a:pt x="2580521" y="246787"/>
                  <a:pt x="2563500" y="456845"/>
                </a:cubicBezTo>
                <a:cubicBezTo>
                  <a:pt x="2546479" y="666904"/>
                  <a:pt x="2570527" y="801795"/>
                  <a:pt x="2563500" y="913689"/>
                </a:cubicBezTo>
                <a:lnTo>
                  <a:pt x="2563500" y="913689"/>
                </a:lnTo>
                <a:cubicBezTo>
                  <a:pt x="2562175" y="1079491"/>
                  <a:pt x="2547320" y="1163186"/>
                  <a:pt x="2563500" y="1305270"/>
                </a:cubicBezTo>
                <a:cubicBezTo>
                  <a:pt x="2551876" y="1383817"/>
                  <a:pt x="2563551" y="1482910"/>
                  <a:pt x="2563500" y="1566324"/>
                </a:cubicBezTo>
                <a:cubicBezTo>
                  <a:pt x="2393733" y="1584411"/>
                  <a:pt x="2207785" y="1576540"/>
                  <a:pt x="2094949" y="1566324"/>
                </a:cubicBezTo>
                <a:cubicBezTo>
                  <a:pt x="1982113" y="1556108"/>
                  <a:pt x="1772011" y="1544895"/>
                  <a:pt x="1596491" y="1566324"/>
                </a:cubicBezTo>
                <a:cubicBezTo>
                  <a:pt x="1420971" y="1587753"/>
                  <a:pt x="1237819" y="1546195"/>
                  <a:pt x="1068125" y="1566324"/>
                </a:cubicBezTo>
                <a:cubicBezTo>
                  <a:pt x="960306" y="1622934"/>
                  <a:pt x="819817" y="1731371"/>
                  <a:pt x="747696" y="1762115"/>
                </a:cubicBezTo>
                <a:cubicBezTo>
                  <a:pt x="587302" y="1674541"/>
                  <a:pt x="562563" y="1647813"/>
                  <a:pt x="427250" y="1566324"/>
                </a:cubicBezTo>
                <a:cubicBezTo>
                  <a:pt x="223764" y="1562917"/>
                  <a:pt x="96118" y="1560628"/>
                  <a:pt x="0" y="1566324"/>
                </a:cubicBezTo>
                <a:cubicBezTo>
                  <a:pt x="-11764" y="1445089"/>
                  <a:pt x="1216" y="1406242"/>
                  <a:pt x="0" y="1305270"/>
                </a:cubicBezTo>
                <a:cubicBezTo>
                  <a:pt x="-3295" y="1207603"/>
                  <a:pt x="-5817" y="1091201"/>
                  <a:pt x="0" y="913689"/>
                </a:cubicBezTo>
                <a:lnTo>
                  <a:pt x="0" y="913689"/>
                </a:lnTo>
                <a:cubicBezTo>
                  <a:pt x="-22653" y="816146"/>
                  <a:pt x="-13510" y="677517"/>
                  <a:pt x="0" y="447708"/>
                </a:cubicBezTo>
                <a:cubicBezTo>
                  <a:pt x="13510" y="217899"/>
                  <a:pt x="-19184" y="164831"/>
                  <a:pt x="0" y="0"/>
                </a:cubicBezTo>
                <a:close/>
              </a:path>
            </a:pathLst>
          </a:custGeom>
          <a:noFill/>
          <a:ln w="38100">
            <a:solidFill>
              <a:srgbClr val="80C141"/>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rot="410616">
            <a:off x="5135987" y="1981291"/>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80C141"/>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7745895" y="1932154"/>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80C141"/>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6029583" y="3999637"/>
            <a:ext cx="2438142" cy="1734654"/>
          </a:xfrm>
          <a:custGeom>
            <a:avLst/>
            <a:gdLst>
              <a:gd name="connsiteX0" fmla="*/ 220110 w 2438142"/>
              <a:gd name="connsiteY0" fmla="*/ 577013 h 1734654"/>
              <a:gd name="connsiteX1" fmla="*/ 317353 w 2438142"/>
              <a:gd name="connsiteY1" fmla="*/ 277343 h 1734654"/>
              <a:gd name="connsiteX2" fmla="*/ 790420 w 2438142"/>
              <a:gd name="connsiteY2" fmla="*/ 208881 h 1734654"/>
              <a:gd name="connsiteX3" fmla="*/ 1267382 w 2438142"/>
              <a:gd name="connsiteY3" fmla="*/ 137808 h 1734654"/>
              <a:gd name="connsiteX4" fmla="*/ 1453234 w 2438142"/>
              <a:gd name="connsiteY4" fmla="*/ 8030 h 1734654"/>
              <a:gd name="connsiteX5" fmla="*/ 1683728 w 2438142"/>
              <a:gd name="connsiteY5" fmla="*/ 99622 h 1734654"/>
              <a:gd name="connsiteX6" fmla="*/ 2001477 w 2438142"/>
              <a:gd name="connsiteY6" fmla="*/ 27706 h 1734654"/>
              <a:gd name="connsiteX7" fmla="*/ 2162609 w 2438142"/>
              <a:gd name="connsiteY7" fmla="*/ 223898 h 1734654"/>
              <a:gd name="connsiteX8" fmla="*/ 2369399 w 2438142"/>
              <a:gd name="connsiteY8" fmla="*/ 414309 h 1734654"/>
              <a:gd name="connsiteX9" fmla="*/ 2360144 w 2438142"/>
              <a:gd name="connsiteY9" fmla="*/ 620781 h 1734654"/>
              <a:gd name="connsiteX10" fmla="*/ 2427757 w 2438142"/>
              <a:gd name="connsiteY10" fmla="*/ 936472 h 1734654"/>
              <a:gd name="connsiteX11" fmla="*/ 2111024 w 2438142"/>
              <a:gd name="connsiteY11" fmla="*/ 1212812 h 1734654"/>
              <a:gd name="connsiteX12" fmla="*/ 1997639 w 2438142"/>
              <a:gd name="connsiteY12" fmla="*/ 1449600 h 1734654"/>
              <a:gd name="connsiteX13" fmla="*/ 1611600 w 2438142"/>
              <a:gd name="connsiteY13" fmla="*/ 1478270 h 1734654"/>
              <a:gd name="connsiteX14" fmla="*/ 1335729 w 2438142"/>
              <a:gd name="connsiteY14" fmla="*/ 1730879 h 1734654"/>
              <a:gd name="connsiteX15" fmla="*/ 930106 w 2438142"/>
              <a:gd name="connsiteY15" fmla="*/ 1576688 h 1734654"/>
              <a:gd name="connsiteX16" fmla="*/ 327568 w 2438142"/>
              <a:gd name="connsiteY16" fmla="*/ 1424343 h 1734654"/>
              <a:gd name="connsiteX17" fmla="*/ 62646 w 2438142"/>
              <a:gd name="connsiteY17" fmla="*/ 1254813 h 1734654"/>
              <a:gd name="connsiteX18" fmla="*/ 119254 w 2438142"/>
              <a:gd name="connsiteY18" fmla="*/ 1025975 h 1734654"/>
              <a:gd name="connsiteX19" fmla="*/ -283 w 2438142"/>
              <a:gd name="connsiteY19" fmla="*/ 791194 h 1734654"/>
              <a:gd name="connsiteX20" fmla="*/ 218021 w 2438142"/>
              <a:gd name="connsiteY20" fmla="*/ 582514 h 1734654"/>
              <a:gd name="connsiteX21" fmla="*/ 220110 w 2438142"/>
              <a:gd name="connsiteY21" fmla="*/ 577013 h 1734654"/>
              <a:gd name="connsiteX0" fmla="*/ -769495 w 2438142"/>
              <a:gd name="connsiteY0" fmla="*/ 1863487 h 1734654"/>
              <a:gd name="connsiteX1" fmla="*/ -817680 w 2438142"/>
              <a:gd name="connsiteY1" fmla="*/ 1911672 h 1734654"/>
              <a:gd name="connsiteX2" fmla="*/ -865865 w 2438142"/>
              <a:gd name="connsiteY2" fmla="*/ 1863487 h 1734654"/>
              <a:gd name="connsiteX3" fmla="*/ -817680 w 2438142"/>
              <a:gd name="connsiteY3" fmla="*/ 1815302 h 1734654"/>
              <a:gd name="connsiteX4" fmla="*/ -769495 w 2438142"/>
              <a:gd name="connsiteY4" fmla="*/ 1863487 h 1734654"/>
              <a:gd name="connsiteX0" fmla="*/ -406114 w 2438142"/>
              <a:gd name="connsiteY0" fmla="*/ 1709327 h 1734654"/>
              <a:gd name="connsiteX1" fmla="*/ -502484 w 2438142"/>
              <a:gd name="connsiteY1" fmla="*/ 1805697 h 1734654"/>
              <a:gd name="connsiteX2" fmla="*/ -598854 w 2438142"/>
              <a:gd name="connsiteY2" fmla="*/ 1709327 h 1734654"/>
              <a:gd name="connsiteX3" fmla="*/ -502484 w 2438142"/>
              <a:gd name="connsiteY3" fmla="*/ 1612957 h 1734654"/>
              <a:gd name="connsiteX4" fmla="*/ -406114 w 2438142"/>
              <a:gd name="connsiteY4" fmla="*/ 1709327 h 1734654"/>
              <a:gd name="connsiteX0" fmla="*/ 43837 w 2438142"/>
              <a:gd name="connsiteY0" fmla="*/ 1512826 h 1734654"/>
              <a:gd name="connsiteX1" fmla="*/ -100718 w 2438142"/>
              <a:gd name="connsiteY1" fmla="*/ 1657381 h 1734654"/>
              <a:gd name="connsiteX2" fmla="*/ -245273 w 2438142"/>
              <a:gd name="connsiteY2" fmla="*/ 1512826 h 1734654"/>
              <a:gd name="connsiteX3" fmla="*/ -100718 w 2438142"/>
              <a:gd name="connsiteY3" fmla="*/ 1368271 h 1734654"/>
              <a:gd name="connsiteX4" fmla="*/ 43837 w 2438142"/>
              <a:gd name="connsiteY4" fmla="*/ 1512826 h 1734654"/>
              <a:gd name="connsiteX0" fmla="*/ 264865 w 2438142"/>
              <a:gd name="connsiteY0" fmla="*/ 1051111 h 1734654"/>
              <a:gd name="connsiteX1" fmla="*/ 121907 w 2438142"/>
              <a:gd name="connsiteY1" fmla="*/ 1019109 h 1734654"/>
              <a:gd name="connsiteX2" fmla="*/ 391005 w 2438142"/>
              <a:gd name="connsiteY2" fmla="*/ 1401335 h 1734654"/>
              <a:gd name="connsiteX3" fmla="*/ 328471 w 2438142"/>
              <a:gd name="connsiteY3" fmla="*/ 1416634 h 1734654"/>
              <a:gd name="connsiteX4" fmla="*/ 929993 w 2438142"/>
              <a:gd name="connsiteY4" fmla="*/ 1569620 h 1734654"/>
              <a:gd name="connsiteX5" fmla="*/ 892292 w 2438142"/>
              <a:gd name="connsiteY5" fmla="*/ 1499752 h 1734654"/>
              <a:gd name="connsiteX6" fmla="*/ 1626951 w 2438142"/>
              <a:gd name="connsiteY6" fmla="*/ 1395392 h 1734654"/>
              <a:gd name="connsiteX7" fmla="*/ 1611882 w 2438142"/>
              <a:gd name="connsiteY7" fmla="*/ 1472046 h 1734654"/>
              <a:gd name="connsiteX8" fmla="*/ 1926188 w 2438142"/>
              <a:gd name="connsiteY8" fmla="*/ 921695 h 1734654"/>
              <a:gd name="connsiteX9" fmla="*/ 2109670 w 2438142"/>
              <a:gd name="connsiteY9" fmla="*/ 1208234 h 1734654"/>
              <a:gd name="connsiteX10" fmla="*/ 2359015 w 2438142"/>
              <a:gd name="connsiteY10" fmla="*/ 616524 h 1734654"/>
              <a:gd name="connsiteX11" fmla="*/ 2277292 w 2438142"/>
              <a:gd name="connsiteY11" fmla="*/ 723977 h 1734654"/>
              <a:gd name="connsiteX12" fmla="*/ 2162948 w 2438142"/>
              <a:gd name="connsiteY12" fmla="*/ 217875 h 1734654"/>
              <a:gd name="connsiteX13" fmla="*/ 2167237 w 2438142"/>
              <a:gd name="connsiteY13" fmla="*/ 268630 h 1734654"/>
              <a:gd name="connsiteX14" fmla="*/ 1641117 w 2438142"/>
              <a:gd name="connsiteY14" fmla="*/ 158688 h 1734654"/>
              <a:gd name="connsiteX15" fmla="*/ 1682995 w 2438142"/>
              <a:gd name="connsiteY15" fmla="*/ 93960 h 1734654"/>
              <a:gd name="connsiteX16" fmla="*/ 1249604 w 2438142"/>
              <a:gd name="connsiteY16" fmla="*/ 189527 h 1734654"/>
              <a:gd name="connsiteX17" fmla="*/ 1269865 w 2438142"/>
              <a:gd name="connsiteY17" fmla="*/ 133712 h 1734654"/>
              <a:gd name="connsiteX18" fmla="*/ 790138 w 2438142"/>
              <a:gd name="connsiteY18" fmla="*/ 208479 h 1734654"/>
              <a:gd name="connsiteX19" fmla="*/ 863508 w 2438142"/>
              <a:gd name="connsiteY19" fmla="*/ 262607 h 1734654"/>
              <a:gd name="connsiteX20" fmla="*/ 232921 w 2438142"/>
              <a:gd name="connsiteY20" fmla="*/ 633991 h 1734654"/>
              <a:gd name="connsiteX21" fmla="*/ 220110 w 2438142"/>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8142" h="1734654" extrusionOk="0">
                <a:moveTo>
                  <a:pt x="220110" y="577013"/>
                </a:moveTo>
                <a:cubicBezTo>
                  <a:pt x="205278" y="482273"/>
                  <a:pt x="243551" y="370429"/>
                  <a:pt x="317353" y="277343"/>
                </a:cubicBezTo>
                <a:cubicBezTo>
                  <a:pt x="399039" y="166231"/>
                  <a:pt x="630654" y="124511"/>
                  <a:pt x="790420" y="208881"/>
                </a:cubicBezTo>
                <a:cubicBezTo>
                  <a:pt x="879974" y="2463"/>
                  <a:pt x="1157272" y="19645"/>
                  <a:pt x="1267382" y="137808"/>
                </a:cubicBezTo>
                <a:cubicBezTo>
                  <a:pt x="1297262" y="69420"/>
                  <a:pt x="1379148" y="27081"/>
                  <a:pt x="1453234" y="8030"/>
                </a:cubicBezTo>
                <a:cubicBezTo>
                  <a:pt x="1523576" y="-13180"/>
                  <a:pt x="1641569" y="21230"/>
                  <a:pt x="1683728" y="99622"/>
                </a:cubicBezTo>
                <a:cubicBezTo>
                  <a:pt x="1755569" y="33770"/>
                  <a:pt x="1912596" y="-37761"/>
                  <a:pt x="2001477" y="27706"/>
                </a:cubicBezTo>
                <a:cubicBezTo>
                  <a:pt x="2083263" y="61445"/>
                  <a:pt x="2132453" y="144686"/>
                  <a:pt x="2162609" y="223898"/>
                </a:cubicBezTo>
                <a:cubicBezTo>
                  <a:pt x="2246686" y="237543"/>
                  <a:pt x="2353898" y="319440"/>
                  <a:pt x="2369399" y="414309"/>
                </a:cubicBezTo>
                <a:cubicBezTo>
                  <a:pt x="2388926" y="471576"/>
                  <a:pt x="2378208" y="559135"/>
                  <a:pt x="2360144" y="620781"/>
                </a:cubicBezTo>
                <a:cubicBezTo>
                  <a:pt x="2432700" y="708161"/>
                  <a:pt x="2482598" y="817114"/>
                  <a:pt x="2427757" y="936472"/>
                </a:cubicBezTo>
                <a:cubicBezTo>
                  <a:pt x="2403904" y="1055869"/>
                  <a:pt x="2244803" y="1181709"/>
                  <a:pt x="2111024" y="1212812"/>
                </a:cubicBezTo>
                <a:cubicBezTo>
                  <a:pt x="2106450" y="1288281"/>
                  <a:pt x="2048737" y="1381333"/>
                  <a:pt x="1997639" y="1449600"/>
                </a:cubicBezTo>
                <a:cubicBezTo>
                  <a:pt x="1867571" y="1557866"/>
                  <a:pt x="1720507" y="1558548"/>
                  <a:pt x="1611600" y="1478270"/>
                </a:cubicBezTo>
                <a:cubicBezTo>
                  <a:pt x="1582140" y="1613840"/>
                  <a:pt x="1455834" y="1679292"/>
                  <a:pt x="1335729" y="1730879"/>
                </a:cubicBezTo>
                <a:cubicBezTo>
                  <a:pt x="1176595" y="1729025"/>
                  <a:pt x="1022304" y="1697728"/>
                  <a:pt x="930106" y="1576688"/>
                </a:cubicBezTo>
                <a:cubicBezTo>
                  <a:pt x="740654" y="1711524"/>
                  <a:pt x="456901" y="1635981"/>
                  <a:pt x="327568" y="1424343"/>
                </a:cubicBezTo>
                <a:cubicBezTo>
                  <a:pt x="221788" y="1445493"/>
                  <a:pt x="124756" y="1362866"/>
                  <a:pt x="62646" y="1254813"/>
                </a:cubicBezTo>
                <a:cubicBezTo>
                  <a:pt x="46149" y="1171672"/>
                  <a:pt x="64964" y="1088583"/>
                  <a:pt x="119254" y="1025975"/>
                </a:cubicBezTo>
                <a:cubicBezTo>
                  <a:pt x="56155" y="971895"/>
                  <a:pt x="-16996" y="906034"/>
                  <a:pt x="-283" y="791194"/>
                </a:cubicBezTo>
                <a:cubicBezTo>
                  <a:pt x="26281" y="684682"/>
                  <a:pt x="92585" y="595733"/>
                  <a:pt x="218021" y="582514"/>
                </a:cubicBezTo>
                <a:cubicBezTo>
                  <a:pt x="218762" y="580551"/>
                  <a:pt x="219039" y="578672"/>
                  <a:pt x="220110" y="577013"/>
                </a:cubicBezTo>
                <a:close/>
              </a:path>
              <a:path w="2438142" h="1734654" extrusionOk="0">
                <a:moveTo>
                  <a:pt x="-769495" y="1863487"/>
                </a:moveTo>
                <a:cubicBezTo>
                  <a:pt x="-768086" y="1892412"/>
                  <a:pt x="-789807" y="1911358"/>
                  <a:pt x="-817680" y="1911672"/>
                </a:cubicBezTo>
                <a:cubicBezTo>
                  <a:pt x="-845713" y="1911630"/>
                  <a:pt x="-866960" y="1890855"/>
                  <a:pt x="-865865" y="1863487"/>
                </a:cubicBezTo>
                <a:cubicBezTo>
                  <a:pt x="-860947" y="1839327"/>
                  <a:pt x="-845469" y="1817491"/>
                  <a:pt x="-817680" y="1815302"/>
                </a:cubicBezTo>
                <a:cubicBezTo>
                  <a:pt x="-789549" y="1815330"/>
                  <a:pt x="-764957" y="1833867"/>
                  <a:pt x="-769495" y="1863487"/>
                </a:cubicBezTo>
                <a:close/>
              </a:path>
              <a:path w="2438142" h="1734654" extrusionOk="0">
                <a:moveTo>
                  <a:pt x="-406114" y="1709327"/>
                </a:moveTo>
                <a:cubicBezTo>
                  <a:pt x="-397693" y="1768290"/>
                  <a:pt x="-443327" y="1800775"/>
                  <a:pt x="-502484" y="1805697"/>
                </a:cubicBezTo>
                <a:cubicBezTo>
                  <a:pt x="-553464" y="1801806"/>
                  <a:pt x="-591546" y="1762938"/>
                  <a:pt x="-598854" y="1709327"/>
                </a:cubicBezTo>
                <a:cubicBezTo>
                  <a:pt x="-597663" y="1655137"/>
                  <a:pt x="-563143" y="1602552"/>
                  <a:pt x="-502484" y="1612957"/>
                </a:cubicBezTo>
                <a:cubicBezTo>
                  <a:pt x="-449265" y="1624750"/>
                  <a:pt x="-407777" y="1661274"/>
                  <a:pt x="-406114" y="1709327"/>
                </a:cubicBezTo>
                <a:close/>
              </a:path>
              <a:path w="2438142" h="1734654" extrusionOk="0">
                <a:moveTo>
                  <a:pt x="43837" y="1512826"/>
                </a:moveTo>
                <a:cubicBezTo>
                  <a:pt x="57166" y="1607307"/>
                  <a:pt x="-18113" y="1652541"/>
                  <a:pt x="-100718" y="1657381"/>
                </a:cubicBezTo>
                <a:cubicBezTo>
                  <a:pt x="-180774" y="1653344"/>
                  <a:pt x="-244312" y="1601903"/>
                  <a:pt x="-245273" y="1512826"/>
                </a:cubicBezTo>
                <a:cubicBezTo>
                  <a:pt x="-239528" y="1435905"/>
                  <a:pt x="-189421" y="1350704"/>
                  <a:pt x="-100718" y="1368271"/>
                </a:cubicBezTo>
                <a:cubicBezTo>
                  <a:pt x="-2624" y="1364307"/>
                  <a:pt x="40942" y="1441129"/>
                  <a:pt x="43837" y="1512826"/>
                </a:cubicBezTo>
                <a:close/>
              </a:path>
              <a:path w="2438142" h="1734654" fill="none" extrusionOk="0">
                <a:moveTo>
                  <a:pt x="264865" y="1051111"/>
                </a:moveTo>
                <a:cubicBezTo>
                  <a:pt x="215262" y="1056282"/>
                  <a:pt x="158523" y="1049988"/>
                  <a:pt x="121907" y="1019109"/>
                </a:cubicBezTo>
                <a:moveTo>
                  <a:pt x="391005" y="1401335"/>
                </a:moveTo>
                <a:cubicBezTo>
                  <a:pt x="367737" y="1411842"/>
                  <a:pt x="346328" y="1412528"/>
                  <a:pt x="328471" y="1416634"/>
                </a:cubicBezTo>
                <a:moveTo>
                  <a:pt x="929993" y="1569620"/>
                </a:moveTo>
                <a:cubicBezTo>
                  <a:pt x="914043" y="1551582"/>
                  <a:pt x="900112" y="1530378"/>
                  <a:pt x="892292" y="1499752"/>
                </a:cubicBezTo>
                <a:moveTo>
                  <a:pt x="1626951" y="1395392"/>
                </a:moveTo>
                <a:cubicBezTo>
                  <a:pt x="1625089" y="1422540"/>
                  <a:pt x="1620948" y="1445453"/>
                  <a:pt x="1611882" y="1472046"/>
                </a:cubicBezTo>
                <a:moveTo>
                  <a:pt x="1926188" y="921695"/>
                </a:moveTo>
                <a:cubicBezTo>
                  <a:pt x="2030091" y="994762"/>
                  <a:pt x="2102510" y="1077568"/>
                  <a:pt x="2109670" y="1208234"/>
                </a:cubicBezTo>
                <a:moveTo>
                  <a:pt x="2359015" y="616524"/>
                </a:moveTo>
                <a:cubicBezTo>
                  <a:pt x="2330368" y="656225"/>
                  <a:pt x="2313798" y="696184"/>
                  <a:pt x="2277292" y="723977"/>
                </a:cubicBezTo>
                <a:moveTo>
                  <a:pt x="2162948" y="217875"/>
                </a:moveTo>
                <a:cubicBezTo>
                  <a:pt x="2165804" y="232113"/>
                  <a:pt x="2169031" y="251992"/>
                  <a:pt x="2167237" y="268630"/>
                </a:cubicBezTo>
                <a:moveTo>
                  <a:pt x="1641117" y="158688"/>
                </a:moveTo>
                <a:cubicBezTo>
                  <a:pt x="1655423" y="131453"/>
                  <a:pt x="1670019" y="111901"/>
                  <a:pt x="1682995" y="93960"/>
                </a:cubicBezTo>
                <a:moveTo>
                  <a:pt x="1249604" y="189527"/>
                </a:moveTo>
                <a:cubicBezTo>
                  <a:pt x="1251749" y="166477"/>
                  <a:pt x="1257561" y="151313"/>
                  <a:pt x="1269865" y="133712"/>
                </a:cubicBezTo>
                <a:moveTo>
                  <a:pt x="790138" y="208479"/>
                </a:moveTo>
                <a:cubicBezTo>
                  <a:pt x="816045" y="223978"/>
                  <a:pt x="844372" y="239856"/>
                  <a:pt x="863508" y="262607"/>
                </a:cubicBezTo>
                <a:moveTo>
                  <a:pt x="232921" y="633991"/>
                </a:moveTo>
                <a:cubicBezTo>
                  <a:pt x="229995" y="617537"/>
                  <a:pt x="221835" y="595600"/>
                  <a:pt x="220110" y="577013"/>
                </a:cubicBezTo>
              </a:path>
            </a:pathLst>
          </a:custGeom>
          <a:noFill/>
          <a:ln w="38100">
            <a:solidFill>
              <a:srgbClr val="80C141"/>
            </a:solidFill>
            <a:extLst>
              <a:ext uri="{C807C97D-BFC1-408E-A445-0C87EB9F89A2}">
                <ask:lineSketchStyleProps xmlns:ask="http://schemas.microsoft.com/office/drawing/2018/sketchyshapes" sd="923321662">
                  <a:prstGeom prst="cloudCallout">
                    <a:avLst>
                      <a:gd name="adj1" fmla="val -83537"/>
                      <a:gd name="adj2" fmla="val 5742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rot="21147084">
            <a:off x="1629618" y="2100708"/>
            <a:ext cx="2352538" cy="1200329"/>
          </a:xfrm>
          <a:prstGeom prst="rect">
            <a:avLst/>
          </a:prstGeom>
          <a:noFill/>
        </p:spPr>
        <p:txBody>
          <a:bodyPr wrap="square">
            <a:spAutoFit/>
          </a:bodyPr>
          <a:lstStyle/>
          <a:p>
            <a:r>
              <a:rPr lang="de-DE" i="1" dirty="0">
                <a:solidFill>
                  <a:schemeClr val="tx1">
                    <a:lumMod val="95000"/>
                    <a:lumOff val="5000"/>
                  </a:schemeClr>
                </a:solidFill>
              </a:rPr>
              <a:t>Ich habe derzeit viel um die Ohren und brauche mal ein bisschen Abwechslung.</a:t>
            </a:r>
          </a:p>
        </p:txBody>
      </p:sp>
      <p:sp>
        <p:nvSpPr>
          <p:cNvPr id="12" name="TextBox 11">
            <a:extLst>
              <a:ext uri="{FF2B5EF4-FFF2-40B4-BE49-F238E27FC236}">
                <a16:creationId xmlns:a16="http://schemas.microsoft.com/office/drawing/2014/main" id="{64620841-537B-452D-BF0B-D488AAE6612D}"/>
              </a:ext>
            </a:extLst>
          </p:cNvPr>
          <p:cNvSpPr txBox="1"/>
          <p:nvPr/>
        </p:nvSpPr>
        <p:spPr>
          <a:xfrm>
            <a:off x="5308444" y="2301426"/>
            <a:ext cx="1806731" cy="646331"/>
          </a:xfrm>
          <a:prstGeom prst="rect">
            <a:avLst/>
          </a:prstGeom>
          <a:noFill/>
        </p:spPr>
        <p:txBody>
          <a:bodyPr wrap="square">
            <a:spAutoFit/>
          </a:bodyPr>
          <a:lstStyle/>
          <a:p>
            <a:r>
              <a:rPr lang="de-DE" i="1" dirty="0">
                <a:solidFill>
                  <a:schemeClr val="tx1">
                    <a:lumMod val="95000"/>
                    <a:lumOff val="5000"/>
                  </a:schemeClr>
                </a:solidFill>
              </a:rPr>
              <a:t>Jetzt hätte ich so richtig Lust auf ...</a:t>
            </a:r>
          </a:p>
        </p:txBody>
      </p:sp>
      <p:sp>
        <p:nvSpPr>
          <p:cNvPr id="16" name="TextBox 15">
            <a:extLst>
              <a:ext uri="{FF2B5EF4-FFF2-40B4-BE49-F238E27FC236}">
                <a16:creationId xmlns:a16="http://schemas.microsoft.com/office/drawing/2014/main" id="{576CF69C-268F-452F-84FD-E56E36C65B2D}"/>
              </a:ext>
            </a:extLst>
          </p:cNvPr>
          <p:cNvSpPr txBox="1"/>
          <p:nvPr/>
        </p:nvSpPr>
        <p:spPr>
          <a:xfrm>
            <a:off x="8113629" y="2342252"/>
            <a:ext cx="1838325" cy="646331"/>
          </a:xfrm>
          <a:prstGeom prst="rect">
            <a:avLst/>
          </a:prstGeom>
          <a:noFill/>
        </p:spPr>
        <p:txBody>
          <a:bodyPr wrap="square">
            <a:spAutoFit/>
          </a:bodyPr>
          <a:lstStyle/>
          <a:p>
            <a:r>
              <a:rPr lang="de-DE" i="1" dirty="0">
                <a:solidFill>
                  <a:schemeClr val="tx1">
                    <a:lumMod val="95000"/>
                    <a:lumOff val="5000"/>
                  </a:schemeClr>
                </a:solidFill>
              </a:rPr>
              <a:t>Mich interessiert jetzt voll, was ....</a:t>
            </a:r>
          </a:p>
        </p:txBody>
      </p:sp>
      <p:sp>
        <p:nvSpPr>
          <p:cNvPr id="20" name="TextBox 19">
            <a:extLst>
              <a:ext uri="{FF2B5EF4-FFF2-40B4-BE49-F238E27FC236}">
                <a16:creationId xmlns:a16="http://schemas.microsoft.com/office/drawing/2014/main" id="{E7F194D2-1A42-4DE6-8B18-31DE26DA6C96}"/>
              </a:ext>
            </a:extLst>
          </p:cNvPr>
          <p:cNvSpPr txBox="1"/>
          <p:nvPr/>
        </p:nvSpPr>
        <p:spPr>
          <a:xfrm>
            <a:off x="6336620" y="4223183"/>
            <a:ext cx="1912030" cy="1200329"/>
          </a:xfrm>
          <a:prstGeom prst="rect">
            <a:avLst/>
          </a:prstGeom>
          <a:noFill/>
        </p:spPr>
        <p:txBody>
          <a:bodyPr wrap="square">
            <a:spAutoFit/>
          </a:bodyPr>
          <a:lstStyle/>
          <a:p>
            <a:r>
              <a:rPr lang="de-DE" i="1" dirty="0">
                <a:solidFill>
                  <a:schemeClr val="tx1">
                    <a:lumMod val="95000"/>
                    <a:lumOff val="5000"/>
                  </a:schemeClr>
                </a:solidFill>
              </a:rPr>
              <a:t>Obwohl wir gerade viel um die Ohren haben, würde ich gerne ... </a:t>
            </a:r>
            <a:endParaRPr lang="de-DE" sz="2000" i="1"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flipH="1">
            <a:off x="2019301" y="4308908"/>
            <a:ext cx="2544070" cy="1496846"/>
          </a:xfrm>
          <a:custGeom>
            <a:avLst/>
            <a:gdLst>
              <a:gd name="connsiteX0" fmla="*/ 742029 w 2544070"/>
              <a:gd name="connsiteY0" fmla="*/ 1683952 h 1496846"/>
              <a:gd name="connsiteX1" fmla="*/ 646918 w 2544070"/>
              <a:gd name="connsiteY1" fmla="*/ 1400237 h 1496846"/>
              <a:gd name="connsiteX2" fmla="*/ 471108 w 2544070"/>
              <a:gd name="connsiteY2" fmla="*/ 166985 h 1496846"/>
              <a:gd name="connsiteX3" fmla="*/ 1654068 w 2544070"/>
              <a:gd name="connsiteY3" fmla="*/ 34551 h 1496846"/>
              <a:gd name="connsiteX4" fmla="*/ 2348439 w 2544070"/>
              <a:gd name="connsiteY4" fmla="*/ 1147225 h 1496846"/>
              <a:gd name="connsiteX5" fmla="*/ 1107440 w 2544070"/>
              <a:gd name="connsiteY5" fmla="*/ 1490554 h 1496846"/>
              <a:gd name="connsiteX6" fmla="*/ 742029 w 2544070"/>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070" h="1496846" extrusionOk="0">
                <a:moveTo>
                  <a:pt x="742029" y="1683952"/>
                </a:moveTo>
                <a:cubicBezTo>
                  <a:pt x="724823" y="1590600"/>
                  <a:pt x="687646" y="1441871"/>
                  <a:pt x="646918" y="1400237"/>
                </a:cubicBezTo>
                <a:cubicBezTo>
                  <a:pt x="-125264" y="1176255"/>
                  <a:pt x="-257405" y="556945"/>
                  <a:pt x="471108" y="166985"/>
                </a:cubicBezTo>
                <a:cubicBezTo>
                  <a:pt x="824258" y="14697"/>
                  <a:pt x="1253568" y="-30910"/>
                  <a:pt x="1654068" y="34551"/>
                </a:cubicBezTo>
                <a:cubicBezTo>
                  <a:pt x="2410902" y="142142"/>
                  <a:pt x="2813410" y="723464"/>
                  <a:pt x="2348439" y="1147225"/>
                </a:cubicBezTo>
                <a:cubicBezTo>
                  <a:pt x="2102687" y="1372963"/>
                  <a:pt x="1612114" y="1522863"/>
                  <a:pt x="1107440" y="1490554"/>
                </a:cubicBezTo>
                <a:cubicBezTo>
                  <a:pt x="954809" y="1565516"/>
                  <a:pt x="829199" y="1655984"/>
                  <a:pt x="742029" y="1683952"/>
                </a:cubicBezTo>
                <a:close/>
              </a:path>
            </a:pathLst>
          </a:custGeom>
          <a:noFill/>
          <a:ln w="38100">
            <a:solidFill>
              <a:srgbClr val="80C141"/>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8" name="TextBox 27">
            <a:extLst>
              <a:ext uri="{FF2B5EF4-FFF2-40B4-BE49-F238E27FC236}">
                <a16:creationId xmlns:a16="http://schemas.microsoft.com/office/drawing/2014/main" id="{E6755D64-28E9-4778-BDCD-BF5D2ED21290}"/>
              </a:ext>
            </a:extLst>
          </p:cNvPr>
          <p:cNvSpPr txBox="1"/>
          <p:nvPr/>
        </p:nvSpPr>
        <p:spPr>
          <a:xfrm>
            <a:off x="2219325" y="4696233"/>
            <a:ext cx="2209800" cy="646331"/>
          </a:xfrm>
          <a:prstGeom prst="rect">
            <a:avLst/>
          </a:prstGeom>
          <a:noFill/>
        </p:spPr>
        <p:txBody>
          <a:bodyPr wrap="square">
            <a:spAutoFit/>
          </a:bodyPr>
          <a:lstStyle/>
          <a:p>
            <a:r>
              <a:rPr lang="de-DE" i="1" dirty="0">
                <a:solidFill>
                  <a:schemeClr val="tx1">
                    <a:lumMod val="95000"/>
                    <a:lumOff val="5000"/>
                  </a:schemeClr>
                </a:solidFill>
              </a:rPr>
              <a:t>Ich würde es voll cool finden, wenn, ...</a:t>
            </a:r>
          </a:p>
        </p:txBody>
      </p:sp>
    </p:spTree>
    <p:extLst>
      <p:ext uri="{BB962C8B-B14F-4D97-AF65-F5344CB8AC3E}">
        <p14:creationId xmlns:p14="http://schemas.microsoft.com/office/powerpoint/2010/main" val="3350913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Macht und Einfluss</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a:off x="460512" y="1862676"/>
            <a:ext cx="2352538" cy="909784"/>
          </a:xfrm>
          <a:custGeom>
            <a:avLst/>
            <a:gdLst>
              <a:gd name="connsiteX0" fmla="*/ 0 w 2352538"/>
              <a:gd name="connsiteY0" fmla="*/ 0 h 909784"/>
              <a:gd name="connsiteX1" fmla="*/ 392090 w 2352538"/>
              <a:gd name="connsiteY1" fmla="*/ 0 h 909784"/>
              <a:gd name="connsiteX2" fmla="*/ 392090 w 2352538"/>
              <a:gd name="connsiteY2" fmla="*/ 0 h 909784"/>
              <a:gd name="connsiteX3" fmla="*/ 980224 w 2352538"/>
              <a:gd name="connsiteY3" fmla="*/ 0 h 909784"/>
              <a:gd name="connsiteX4" fmla="*/ 1680104 w 2352538"/>
              <a:gd name="connsiteY4" fmla="*/ 0 h 909784"/>
              <a:gd name="connsiteX5" fmla="*/ 2352538 w 2352538"/>
              <a:gd name="connsiteY5" fmla="*/ 0 h 909784"/>
              <a:gd name="connsiteX6" fmla="*/ 2352538 w 2352538"/>
              <a:gd name="connsiteY6" fmla="*/ 530707 h 909784"/>
              <a:gd name="connsiteX7" fmla="*/ 2352538 w 2352538"/>
              <a:gd name="connsiteY7" fmla="*/ 530707 h 909784"/>
              <a:gd name="connsiteX8" fmla="*/ 2352538 w 2352538"/>
              <a:gd name="connsiteY8" fmla="*/ 758153 h 909784"/>
              <a:gd name="connsiteX9" fmla="*/ 2352538 w 2352538"/>
              <a:gd name="connsiteY9" fmla="*/ 909784 h 909784"/>
              <a:gd name="connsiteX10" fmla="*/ 1707550 w 2352538"/>
              <a:gd name="connsiteY10" fmla="*/ 909784 h 909784"/>
              <a:gd name="connsiteX11" fmla="*/ 980224 w 2352538"/>
              <a:gd name="connsiteY11" fmla="*/ 909784 h 909784"/>
              <a:gd name="connsiteX12" fmla="*/ 686165 w 2352538"/>
              <a:gd name="connsiteY12" fmla="*/ 1023507 h 909784"/>
              <a:gd name="connsiteX13" fmla="*/ 392090 w 2352538"/>
              <a:gd name="connsiteY13" fmla="*/ 909784 h 909784"/>
              <a:gd name="connsiteX14" fmla="*/ 0 w 2352538"/>
              <a:gd name="connsiteY14" fmla="*/ 909784 h 909784"/>
              <a:gd name="connsiteX15" fmla="*/ 0 w 2352538"/>
              <a:gd name="connsiteY15" fmla="*/ 758153 h 909784"/>
              <a:gd name="connsiteX16" fmla="*/ 0 w 2352538"/>
              <a:gd name="connsiteY16" fmla="*/ 530707 h 909784"/>
              <a:gd name="connsiteX17" fmla="*/ 0 w 2352538"/>
              <a:gd name="connsiteY17" fmla="*/ 530707 h 909784"/>
              <a:gd name="connsiteX18" fmla="*/ 0 w 2352538"/>
              <a:gd name="connsiteY18" fmla="*/ 0 h 9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2538" h="909784" extrusionOk="0">
                <a:moveTo>
                  <a:pt x="0" y="0"/>
                </a:moveTo>
                <a:cubicBezTo>
                  <a:pt x="100477" y="17890"/>
                  <a:pt x="291477" y="2435"/>
                  <a:pt x="392090" y="0"/>
                </a:cubicBezTo>
                <a:lnTo>
                  <a:pt x="392090" y="0"/>
                </a:lnTo>
                <a:cubicBezTo>
                  <a:pt x="567675" y="-9800"/>
                  <a:pt x="742520" y="6562"/>
                  <a:pt x="980224" y="0"/>
                </a:cubicBezTo>
                <a:cubicBezTo>
                  <a:pt x="1158804" y="26572"/>
                  <a:pt x="1486291" y="7226"/>
                  <a:pt x="1680104" y="0"/>
                </a:cubicBezTo>
                <a:cubicBezTo>
                  <a:pt x="1873917" y="-7226"/>
                  <a:pt x="2169343" y="-26771"/>
                  <a:pt x="2352538" y="0"/>
                </a:cubicBezTo>
                <a:cubicBezTo>
                  <a:pt x="2328877" y="261776"/>
                  <a:pt x="2342185" y="359895"/>
                  <a:pt x="2352538" y="530707"/>
                </a:cubicBezTo>
                <a:lnTo>
                  <a:pt x="2352538" y="530707"/>
                </a:lnTo>
                <a:cubicBezTo>
                  <a:pt x="2355568" y="600870"/>
                  <a:pt x="2341760" y="645393"/>
                  <a:pt x="2352538" y="758153"/>
                </a:cubicBezTo>
                <a:cubicBezTo>
                  <a:pt x="2346561" y="791647"/>
                  <a:pt x="2352305" y="879400"/>
                  <a:pt x="2352538" y="909784"/>
                </a:cubicBezTo>
                <a:cubicBezTo>
                  <a:pt x="2176200" y="903586"/>
                  <a:pt x="2000781" y="924009"/>
                  <a:pt x="1707550" y="909784"/>
                </a:cubicBezTo>
                <a:cubicBezTo>
                  <a:pt x="1414319" y="895559"/>
                  <a:pt x="1309093" y="921891"/>
                  <a:pt x="980224" y="909784"/>
                </a:cubicBezTo>
                <a:cubicBezTo>
                  <a:pt x="899050" y="935369"/>
                  <a:pt x="751885" y="985294"/>
                  <a:pt x="686165" y="1023507"/>
                </a:cubicBezTo>
                <a:cubicBezTo>
                  <a:pt x="557939" y="962565"/>
                  <a:pt x="509369" y="945999"/>
                  <a:pt x="392090" y="909784"/>
                </a:cubicBezTo>
                <a:cubicBezTo>
                  <a:pt x="282505" y="900974"/>
                  <a:pt x="139541" y="892560"/>
                  <a:pt x="0" y="909784"/>
                </a:cubicBezTo>
                <a:cubicBezTo>
                  <a:pt x="704" y="870227"/>
                  <a:pt x="5727" y="802915"/>
                  <a:pt x="0" y="758153"/>
                </a:cubicBezTo>
                <a:cubicBezTo>
                  <a:pt x="9938" y="682461"/>
                  <a:pt x="868" y="604869"/>
                  <a:pt x="0" y="530707"/>
                </a:cubicBezTo>
                <a:lnTo>
                  <a:pt x="0" y="530707"/>
                </a:lnTo>
                <a:cubicBezTo>
                  <a:pt x="-8045" y="411307"/>
                  <a:pt x="21511" y="173817"/>
                  <a:pt x="0" y="0"/>
                </a:cubicBezTo>
                <a:close/>
              </a:path>
            </a:pathLst>
          </a:custGeom>
          <a:noFill/>
          <a:ln w="38100">
            <a:solidFill>
              <a:srgbClr val="7030A0"/>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a:off x="3152085" y="1677324"/>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7030A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5650064" y="1827690"/>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7030A0"/>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8701985" y="1807980"/>
            <a:ext cx="2313885" cy="1734654"/>
          </a:xfrm>
          <a:custGeom>
            <a:avLst/>
            <a:gdLst>
              <a:gd name="connsiteX0" fmla="*/ 208892 w 2313885"/>
              <a:gd name="connsiteY0" fmla="*/ 577013 h 1734654"/>
              <a:gd name="connsiteX1" fmla="*/ 301179 w 2313885"/>
              <a:gd name="connsiteY1" fmla="*/ 277343 h 1734654"/>
              <a:gd name="connsiteX2" fmla="*/ 750137 w 2313885"/>
              <a:gd name="connsiteY2" fmla="*/ 208881 h 1734654"/>
              <a:gd name="connsiteX3" fmla="*/ 1202791 w 2313885"/>
              <a:gd name="connsiteY3" fmla="*/ 137808 h 1734654"/>
              <a:gd name="connsiteX4" fmla="*/ 1379171 w 2313885"/>
              <a:gd name="connsiteY4" fmla="*/ 8030 h 1734654"/>
              <a:gd name="connsiteX5" fmla="*/ 1597919 w 2313885"/>
              <a:gd name="connsiteY5" fmla="*/ 99622 h 1734654"/>
              <a:gd name="connsiteX6" fmla="*/ 1899474 w 2313885"/>
              <a:gd name="connsiteY6" fmla="*/ 27706 h 1734654"/>
              <a:gd name="connsiteX7" fmla="*/ 2052394 w 2313885"/>
              <a:gd name="connsiteY7" fmla="*/ 223898 h 1734654"/>
              <a:gd name="connsiteX8" fmla="*/ 2248646 w 2313885"/>
              <a:gd name="connsiteY8" fmla="*/ 414309 h 1734654"/>
              <a:gd name="connsiteX9" fmla="*/ 2239862 w 2313885"/>
              <a:gd name="connsiteY9" fmla="*/ 620781 h 1734654"/>
              <a:gd name="connsiteX10" fmla="*/ 2304029 w 2313885"/>
              <a:gd name="connsiteY10" fmla="*/ 936472 h 1734654"/>
              <a:gd name="connsiteX11" fmla="*/ 2003438 w 2313885"/>
              <a:gd name="connsiteY11" fmla="*/ 1212812 h 1734654"/>
              <a:gd name="connsiteX12" fmla="*/ 1895832 w 2313885"/>
              <a:gd name="connsiteY12" fmla="*/ 1449600 h 1734654"/>
              <a:gd name="connsiteX13" fmla="*/ 1529467 w 2313885"/>
              <a:gd name="connsiteY13" fmla="*/ 1478270 h 1734654"/>
              <a:gd name="connsiteX14" fmla="*/ 1267655 w 2313885"/>
              <a:gd name="connsiteY14" fmla="*/ 1730879 h 1734654"/>
              <a:gd name="connsiteX15" fmla="*/ 882704 w 2313885"/>
              <a:gd name="connsiteY15" fmla="*/ 1576688 h 1734654"/>
              <a:gd name="connsiteX16" fmla="*/ 310874 w 2313885"/>
              <a:gd name="connsiteY16" fmla="*/ 1424343 h 1734654"/>
              <a:gd name="connsiteX17" fmla="*/ 59453 w 2313885"/>
              <a:gd name="connsiteY17" fmla="*/ 1254813 h 1734654"/>
              <a:gd name="connsiteX18" fmla="*/ 113176 w 2313885"/>
              <a:gd name="connsiteY18" fmla="*/ 1025975 h 1734654"/>
              <a:gd name="connsiteX19" fmla="*/ -268 w 2313885"/>
              <a:gd name="connsiteY19" fmla="*/ 791194 h 1734654"/>
              <a:gd name="connsiteX20" fmla="*/ 206910 w 2313885"/>
              <a:gd name="connsiteY20" fmla="*/ 582514 h 1734654"/>
              <a:gd name="connsiteX21" fmla="*/ 208892 w 2313885"/>
              <a:gd name="connsiteY21" fmla="*/ 577013 h 1734654"/>
              <a:gd name="connsiteX0" fmla="*/ -701329 w 2313885"/>
              <a:gd name="connsiteY0" fmla="*/ 1797223 h 1734654"/>
              <a:gd name="connsiteX1" fmla="*/ -749514 w 2313885"/>
              <a:gd name="connsiteY1" fmla="*/ 1845408 h 1734654"/>
              <a:gd name="connsiteX2" fmla="*/ -797699 w 2313885"/>
              <a:gd name="connsiteY2" fmla="*/ 1797223 h 1734654"/>
              <a:gd name="connsiteX3" fmla="*/ -749514 w 2313885"/>
              <a:gd name="connsiteY3" fmla="*/ 1749038 h 1734654"/>
              <a:gd name="connsiteX4" fmla="*/ -701329 w 2313885"/>
              <a:gd name="connsiteY4" fmla="*/ 1797223 h 1734654"/>
              <a:gd name="connsiteX0" fmla="*/ -369780 w 2313885"/>
              <a:gd name="connsiteY0" fmla="*/ 1659009 h 1734654"/>
              <a:gd name="connsiteX1" fmla="*/ -466150 w 2313885"/>
              <a:gd name="connsiteY1" fmla="*/ 1755379 h 1734654"/>
              <a:gd name="connsiteX2" fmla="*/ -562520 w 2313885"/>
              <a:gd name="connsiteY2" fmla="*/ 1659009 h 1734654"/>
              <a:gd name="connsiteX3" fmla="*/ -466150 w 2313885"/>
              <a:gd name="connsiteY3" fmla="*/ 1562639 h 1734654"/>
              <a:gd name="connsiteX4" fmla="*/ -369780 w 2313885"/>
              <a:gd name="connsiteY4" fmla="*/ 1659009 h 1734654"/>
              <a:gd name="connsiteX0" fmla="*/ 48383 w 2313885"/>
              <a:gd name="connsiteY0" fmla="*/ 1478548 h 1734654"/>
              <a:gd name="connsiteX1" fmla="*/ -96172 w 2313885"/>
              <a:gd name="connsiteY1" fmla="*/ 1623103 h 1734654"/>
              <a:gd name="connsiteX2" fmla="*/ -240727 w 2313885"/>
              <a:gd name="connsiteY2" fmla="*/ 1478548 h 1734654"/>
              <a:gd name="connsiteX3" fmla="*/ -96172 w 2313885"/>
              <a:gd name="connsiteY3" fmla="*/ 1333993 h 1734654"/>
              <a:gd name="connsiteX4" fmla="*/ 48383 w 2313885"/>
              <a:gd name="connsiteY4" fmla="*/ 1478548 h 1734654"/>
              <a:gd name="connsiteX0" fmla="*/ 251367 w 2313885"/>
              <a:gd name="connsiteY0" fmla="*/ 1051111 h 1734654"/>
              <a:gd name="connsiteX1" fmla="*/ 115694 w 2313885"/>
              <a:gd name="connsiteY1" fmla="*/ 1019109 h 1734654"/>
              <a:gd name="connsiteX2" fmla="*/ 371078 w 2313885"/>
              <a:gd name="connsiteY2" fmla="*/ 1401335 h 1734654"/>
              <a:gd name="connsiteX3" fmla="*/ 311731 w 2313885"/>
              <a:gd name="connsiteY3" fmla="*/ 1416634 h 1734654"/>
              <a:gd name="connsiteX4" fmla="*/ 882597 w 2313885"/>
              <a:gd name="connsiteY4" fmla="*/ 1569620 h 1734654"/>
              <a:gd name="connsiteX5" fmla="*/ 846817 w 2313885"/>
              <a:gd name="connsiteY5" fmla="*/ 1499752 h 1734654"/>
              <a:gd name="connsiteX6" fmla="*/ 1544036 w 2313885"/>
              <a:gd name="connsiteY6" fmla="*/ 1395392 h 1734654"/>
              <a:gd name="connsiteX7" fmla="*/ 1529735 w 2313885"/>
              <a:gd name="connsiteY7" fmla="*/ 1472046 h 1734654"/>
              <a:gd name="connsiteX8" fmla="*/ 1828022 w 2313885"/>
              <a:gd name="connsiteY8" fmla="*/ 921695 h 1734654"/>
              <a:gd name="connsiteX9" fmla="*/ 2002153 w 2313885"/>
              <a:gd name="connsiteY9" fmla="*/ 1208234 h 1734654"/>
              <a:gd name="connsiteX10" fmla="*/ 2238790 w 2313885"/>
              <a:gd name="connsiteY10" fmla="*/ 616524 h 1734654"/>
              <a:gd name="connsiteX11" fmla="*/ 2161232 w 2313885"/>
              <a:gd name="connsiteY11" fmla="*/ 723977 h 1734654"/>
              <a:gd name="connsiteX12" fmla="*/ 2052715 w 2313885"/>
              <a:gd name="connsiteY12" fmla="*/ 217875 h 1734654"/>
              <a:gd name="connsiteX13" fmla="*/ 2056786 w 2313885"/>
              <a:gd name="connsiteY13" fmla="*/ 268630 h 1734654"/>
              <a:gd name="connsiteX14" fmla="*/ 1557480 w 2313885"/>
              <a:gd name="connsiteY14" fmla="*/ 158688 h 1734654"/>
              <a:gd name="connsiteX15" fmla="*/ 1597223 w 2313885"/>
              <a:gd name="connsiteY15" fmla="*/ 93960 h 1734654"/>
              <a:gd name="connsiteX16" fmla="*/ 1185919 w 2313885"/>
              <a:gd name="connsiteY16" fmla="*/ 189527 h 1734654"/>
              <a:gd name="connsiteX17" fmla="*/ 1205148 w 2313885"/>
              <a:gd name="connsiteY17" fmla="*/ 133712 h 1734654"/>
              <a:gd name="connsiteX18" fmla="*/ 749870 w 2313885"/>
              <a:gd name="connsiteY18" fmla="*/ 208479 h 1734654"/>
              <a:gd name="connsiteX19" fmla="*/ 819500 w 2313885"/>
              <a:gd name="connsiteY19" fmla="*/ 262607 h 1734654"/>
              <a:gd name="connsiteX20" fmla="*/ 221051 w 2313885"/>
              <a:gd name="connsiteY20" fmla="*/ 633991 h 1734654"/>
              <a:gd name="connsiteX21" fmla="*/ 208892 w 231388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13885" h="1734654" extrusionOk="0">
                <a:moveTo>
                  <a:pt x="208892" y="577013"/>
                </a:moveTo>
                <a:cubicBezTo>
                  <a:pt x="194866" y="483071"/>
                  <a:pt x="233972" y="381090"/>
                  <a:pt x="301179" y="277343"/>
                </a:cubicBezTo>
                <a:cubicBezTo>
                  <a:pt x="387652" y="161644"/>
                  <a:pt x="598469" y="124370"/>
                  <a:pt x="750137" y="208881"/>
                </a:cubicBezTo>
                <a:cubicBezTo>
                  <a:pt x="838853" y="30251"/>
                  <a:pt x="1094256" y="16418"/>
                  <a:pt x="1202791" y="137808"/>
                </a:cubicBezTo>
                <a:cubicBezTo>
                  <a:pt x="1227184" y="70484"/>
                  <a:pt x="1309402" y="27382"/>
                  <a:pt x="1379171" y="8030"/>
                </a:cubicBezTo>
                <a:cubicBezTo>
                  <a:pt x="1444947" y="-13215"/>
                  <a:pt x="1550291" y="27921"/>
                  <a:pt x="1597919" y="99622"/>
                </a:cubicBezTo>
                <a:cubicBezTo>
                  <a:pt x="1669209" y="20952"/>
                  <a:pt x="1807326" y="-29895"/>
                  <a:pt x="1899474" y="27706"/>
                </a:cubicBezTo>
                <a:cubicBezTo>
                  <a:pt x="1975208" y="60473"/>
                  <a:pt x="2031654" y="139643"/>
                  <a:pt x="2052394" y="223898"/>
                </a:cubicBezTo>
                <a:cubicBezTo>
                  <a:pt x="2129923" y="236120"/>
                  <a:pt x="2230554" y="319886"/>
                  <a:pt x="2248646" y="414309"/>
                </a:cubicBezTo>
                <a:cubicBezTo>
                  <a:pt x="2269364" y="478674"/>
                  <a:pt x="2263862" y="556572"/>
                  <a:pt x="2239862" y="620781"/>
                </a:cubicBezTo>
                <a:cubicBezTo>
                  <a:pt x="2311565" y="703515"/>
                  <a:pt x="2336628" y="824721"/>
                  <a:pt x="2304029" y="936472"/>
                </a:cubicBezTo>
                <a:cubicBezTo>
                  <a:pt x="2278151" y="1063354"/>
                  <a:pt x="2134601" y="1184277"/>
                  <a:pt x="2003438" y="1212812"/>
                </a:cubicBezTo>
                <a:cubicBezTo>
                  <a:pt x="2000980" y="1296701"/>
                  <a:pt x="1959286" y="1388335"/>
                  <a:pt x="1895832" y="1449600"/>
                </a:cubicBezTo>
                <a:cubicBezTo>
                  <a:pt x="1780376" y="1550362"/>
                  <a:pt x="1630659" y="1559419"/>
                  <a:pt x="1529467" y="1478270"/>
                </a:cubicBezTo>
                <a:cubicBezTo>
                  <a:pt x="1500224" y="1612058"/>
                  <a:pt x="1388853" y="1693489"/>
                  <a:pt x="1267655" y="1730879"/>
                </a:cubicBezTo>
                <a:cubicBezTo>
                  <a:pt x="1119749" y="1760248"/>
                  <a:pt x="978302" y="1680400"/>
                  <a:pt x="882704" y="1576688"/>
                </a:cubicBezTo>
                <a:cubicBezTo>
                  <a:pt x="708955" y="1714729"/>
                  <a:pt x="472627" y="1664252"/>
                  <a:pt x="310874" y="1424343"/>
                </a:cubicBezTo>
                <a:cubicBezTo>
                  <a:pt x="207206" y="1443258"/>
                  <a:pt x="101071" y="1365061"/>
                  <a:pt x="59453" y="1254813"/>
                </a:cubicBezTo>
                <a:cubicBezTo>
                  <a:pt x="48694" y="1170205"/>
                  <a:pt x="68439" y="1090275"/>
                  <a:pt x="113176" y="1025975"/>
                </a:cubicBezTo>
                <a:cubicBezTo>
                  <a:pt x="35935" y="977123"/>
                  <a:pt x="-13472" y="894120"/>
                  <a:pt x="-268" y="791194"/>
                </a:cubicBezTo>
                <a:cubicBezTo>
                  <a:pt x="30472" y="686250"/>
                  <a:pt x="95130" y="594499"/>
                  <a:pt x="206910" y="582514"/>
                </a:cubicBezTo>
                <a:cubicBezTo>
                  <a:pt x="207649" y="580491"/>
                  <a:pt x="207937" y="578710"/>
                  <a:pt x="208892" y="577013"/>
                </a:cubicBezTo>
                <a:close/>
              </a:path>
              <a:path w="2313885" h="1734654" extrusionOk="0">
                <a:moveTo>
                  <a:pt x="-701329" y="1797223"/>
                </a:moveTo>
                <a:cubicBezTo>
                  <a:pt x="-699920" y="1826148"/>
                  <a:pt x="-721641" y="1845094"/>
                  <a:pt x="-749514" y="1845408"/>
                </a:cubicBezTo>
                <a:cubicBezTo>
                  <a:pt x="-777547" y="1845366"/>
                  <a:pt x="-798794" y="1824591"/>
                  <a:pt x="-797699" y="1797223"/>
                </a:cubicBezTo>
                <a:cubicBezTo>
                  <a:pt x="-792781" y="1773063"/>
                  <a:pt x="-777303" y="1751227"/>
                  <a:pt x="-749514" y="1749038"/>
                </a:cubicBezTo>
                <a:cubicBezTo>
                  <a:pt x="-721383" y="1749066"/>
                  <a:pt x="-696791" y="1767603"/>
                  <a:pt x="-701329" y="1797223"/>
                </a:cubicBezTo>
                <a:close/>
              </a:path>
              <a:path w="2313885" h="1734654" extrusionOk="0">
                <a:moveTo>
                  <a:pt x="-369780" y="1659009"/>
                </a:moveTo>
                <a:cubicBezTo>
                  <a:pt x="-361359" y="1717972"/>
                  <a:pt x="-406993" y="1750457"/>
                  <a:pt x="-466150" y="1755379"/>
                </a:cubicBezTo>
                <a:cubicBezTo>
                  <a:pt x="-517130" y="1751488"/>
                  <a:pt x="-555212" y="1712620"/>
                  <a:pt x="-562520" y="1659009"/>
                </a:cubicBezTo>
                <a:cubicBezTo>
                  <a:pt x="-561329" y="1604819"/>
                  <a:pt x="-526809" y="1552234"/>
                  <a:pt x="-466150" y="1562639"/>
                </a:cubicBezTo>
                <a:cubicBezTo>
                  <a:pt x="-412931" y="1574432"/>
                  <a:pt x="-371443" y="1610956"/>
                  <a:pt x="-369780" y="1659009"/>
                </a:cubicBezTo>
                <a:close/>
              </a:path>
              <a:path w="2313885" h="1734654" extrusionOk="0">
                <a:moveTo>
                  <a:pt x="48383" y="1478548"/>
                </a:moveTo>
                <a:cubicBezTo>
                  <a:pt x="61712" y="1573029"/>
                  <a:pt x="-13567" y="1618263"/>
                  <a:pt x="-96172" y="1623103"/>
                </a:cubicBezTo>
                <a:cubicBezTo>
                  <a:pt x="-176228" y="1619066"/>
                  <a:pt x="-239766" y="1567625"/>
                  <a:pt x="-240727" y="1478548"/>
                </a:cubicBezTo>
                <a:cubicBezTo>
                  <a:pt x="-234982" y="1401627"/>
                  <a:pt x="-184875" y="1316426"/>
                  <a:pt x="-96172" y="1333993"/>
                </a:cubicBezTo>
                <a:cubicBezTo>
                  <a:pt x="1922" y="1330029"/>
                  <a:pt x="45488" y="1406851"/>
                  <a:pt x="48383" y="1478548"/>
                </a:cubicBezTo>
                <a:close/>
              </a:path>
              <a:path w="2313885" h="1734654" fill="none" extrusionOk="0">
                <a:moveTo>
                  <a:pt x="251367" y="1051111"/>
                </a:moveTo>
                <a:cubicBezTo>
                  <a:pt x="205024" y="1059759"/>
                  <a:pt x="153202" y="1047034"/>
                  <a:pt x="115694" y="1019109"/>
                </a:cubicBezTo>
                <a:moveTo>
                  <a:pt x="371078" y="1401335"/>
                </a:moveTo>
                <a:cubicBezTo>
                  <a:pt x="351131" y="1409881"/>
                  <a:pt x="328265" y="1412420"/>
                  <a:pt x="311731" y="1416634"/>
                </a:cubicBezTo>
                <a:moveTo>
                  <a:pt x="882597" y="1569620"/>
                </a:moveTo>
                <a:cubicBezTo>
                  <a:pt x="867829" y="1549753"/>
                  <a:pt x="854385" y="1529660"/>
                  <a:pt x="846817" y="1499752"/>
                </a:cubicBezTo>
                <a:moveTo>
                  <a:pt x="1544036" y="1395392"/>
                </a:moveTo>
                <a:cubicBezTo>
                  <a:pt x="1542272" y="1422492"/>
                  <a:pt x="1540280" y="1443075"/>
                  <a:pt x="1529735" y="1472046"/>
                </a:cubicBezTo>
                <a:moveTo>
                  <a:pt x="1828022" y="921695"/>
                </a:moveTo>
                <a:cubicBezTo>
                  <a:pt x="1925260" y="996695"/>
                  <a:pt x="1990788" y="1073036"/>
                  <a:pt x="2002153" y="1208234"/>
                </a:cubicBezTo>
                <a:moveTo>
                  <a:pt x="2238790" y="616524"/>
                </a:moveTo>
                <a:cubicBezTo>
                  <a:pt x="2213653" y="656659"/>
                  <a:pt x="2200347" y="702166"/>
                  <a:pt x="2161232" y="723977"/>
                </a:cubicBezTo>
                <a:moveTo>
                  <a:pt x="2052715" y="217875"/>
                </a:moveTo>
                <a:cubicBezTo>
                  <a:pt x="2055534" y="233340"/>
                  <a:pt x="2059296" y="252179"/>
                  <a:pt x="2056786" y="268630"/>
                </a:cubicBezTo>
                <a:moveTo>
                  <a:pt x="1557480" y="158688"/>
                </a:moveTo>
                <a:cubicBezTo>
                  <a:pt x="1570920" y="131792"/>
                  <a:pt x="1581718" y="113182"/>
                  <a:pt x="1597223" y="93960"/>
                </a:cubicBezTo>
                <a:moveTo>
                  <a:pt x="1185919" y="189527"/>
                </a:moveTo>
                <a:cubicBezTo>
                  <a:pt x="1188107" y="166922"/>
                  <a:pt x="1195134" y="151374"/>
                  <a:pt x="1205148" y="133712"/>
                </a:cubicBezTo>
                <a:moveTo>
                  <a:pt x="749870" y="208479"/>
                </a:moveTo>
                <a:cubicBezTo>
                  <a:pt x="773345" y="224567"/>
                  <a:pt x="799388" y="241202"/>
                  <a:pt x="819500" y="262607"/>
                </a:cubicBezTo>
                <a:moveTo>
                  <a:pt x="221051" y="633991"/>
                </a:moveTo>
                <a:cubicBezTo>
                  <a:pt x="217771" y="617046"/>
                  <a:pt x="209789" y="595089"/>
                  <a:pt x="208892" y="577013"/>
                </a:cubicBezTo>
              </a:path>
            </a:pathLst>
          </a:custGeom>
          <a:noFill/>
          <a:ln w="38100">
            <a:solidFill>
              <a:srgbClr val="7030A0"/>
            </a:solidFill>
            <a:extLst>
              <a:ext uri="{C807C97D-BFC1-408E-A445-0C87EB9F89A2}">
                <ask:lineSketchStyleProps xmlns:ask="http://schemas.microsoft.com/office/drawing/2018/sketchyshapes" sd="923321662">
                  <a:prstGeom prst="cloudCallout">
                    <a:avLst>
                      <a:gd name="adj1" fmla="val -82392"/>
                      <a:gd name="adj2" fmla="val 5360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a:off x="804270" y="1984636"/>
            <a:ext cx="1773499" cy="646331"/>
          </a:xfrm>
          <a:prstGeom prst="rect">
            <a:avLst/>
          </a:prstGeom>
          <a:noFill/>
        </p:spPr>
        <p:txBody>
          <a:bodyPr wrap="square">
            <a:spAutoFit/>
          </a:bodyPr>
          <a:lstStyle/>
          <a:p>
            <a:r>
              <a:rPr lang="de-DE" i="1" dirty="0">
                <a:solidFill>
                  <a:schemeClr val="tx1">
                    <a:lumMod val="95000"/>
                    <a:lumOff val="5000"/>
                  </a:schemeClr>
                </a:solidFill>
              </a:rPr>
              <a:t>Bitte lass mich ausreden.</a:t>
            </a:r>
          </a:p>
        </p:txBody>
      </p:sp>
      <p:sp>
        <p:nvSpPr>
          <p:cNvPr id="12" name="TextBox 11">
            <a:extLst>
              <a:ext uri="{FF2B5EF4-FFF2-40B4-BE49-F238E27FC236}">
                <a16:creationId xmlns:a16="http://schemas.microsoft.com/office/drawing/2014/main" id="{64620841-537B-452D-BF0B-D488AAE6612D}"/>
              </a:ext>
            </a:extLst>
          </p:cNvPr>
          <p:cNvSpPr txBox="1"/>
          <p:nvPr/>
        </p:nvSpPr>
        <p:spPr>
          <a:xfrm>
            <a:off x="3209234" y="1893374"/>
            <a:ext cx="2132552" cy="646331"/>
          </a:xfrm>
          <a:prstGeom prst="rect">
            <a:avLst/>
          </a:prstGeom>
          <a:noFill/>
        </p:spPr>
        <p:txBody>
          <a:bodyPr wrap="square">
            <a:spAutoFit/>
          </a:bodyPr>
          <a:lstStyle/>
          <a:p>
            <a:r>
              <a:rPr lang="de-DE" i="1" dirty="0">
                <a:solidFill>
                  <a:schemeClr val="tx1">
                    <a:lumMod val="95000"/>
                    <a:lumOff val="5000"/>
                  </a:schemeClr>
                </a:solidFill>
              </a:rPr>
              <a:t>Mir ist wichtig, dass du weißt, dass ...</a:t>
            </a:r>
          </a:p>
        </p:txBody>
      </p:sp>
      <p:sp>
        <p:nvSpPr>
          <p:cNvPr id="16" name="TextBox 15">
            <a:extLst>
              <a:ext uri="{FF2B5EF4-FFF2-40B4-BE49-F238E27FC236}">
                <a16:creationId xmlns:a16="http://schemas.microsoft.com/office/drawing/2014/main" id="{576CF69C-268F-452F-84FD-E56E36C65B2D}"/>
              </a:ext>
            </a:extLst>
          </p:cNvPr>
          <p:cNvSpPr txBox="1"/>
          <p:nvPr/>
        </p:nvSpPr>
        <p:spPr>
          <a:xfrm>
            <a:off x="5844844" y="2212164"/>
            <a:ext cx="2111375" cy="646331"/>
          </a:xfrm>
          <a:prstGeom prst="rect">
            <a:avLst/>
          </a:prstGeom>
          <a:noFill/>
        </p:spPr>
        <p:txBody>
          <a:bodyPr wrap="square">
            <a:spAutoFit/>
          </a:bodyPr>
          <a:lstStyle/>
          <a:p>
            <a:r>
              <a:rPr lang="de-DE" i="1" dirty="0">
                <a:solidFill>
                  <a:schemeClr val="tx1">
                    <a:lumMod val="95000"/>
                    <a:lumOff val="5000"/>
                  </a:schemeClr>
                </a:solidFill>
              </a:rPr>
              <a:t>Dafür hätte ich gerne deine Mithilfe.</a:t>
            </a:r>
          </a:p>
        </p:txBody>
      </p:sp>
      <p:sp>
        <p:nvSpPr>
          <p:cNvPr id="20" name="TextBox 19">
            <a:extLst>
              <a:ext uri="{FF2B5EF4-FFF2-40B4-BE49-F238E27FC236}">
                <a16:creationId xmlns:a16="http://schemas.microsoft.com/office/drawing/2014/main" id="{E7F194D2-1A42-4DE6-8B18-31DE26DA6C96}"/>
              </a:ext>
            </a:extLst>
          </p:cNvPr>
          <p:cNvSpPr txBox="1"/>
          <p:nvPr/>
        </p:nvSpPr>
        <p:spPr>
          <a:xfrm>
            <a:off x="8958643" y="2174365"/>
            <a:ext cx="1941688" cy="923330"/>
          </a:xfrm>
          <a:prstGeom prst="rect">
            <a:avLst/>
          </a:prstGeom>
          <a:noFill/>
        </p:spPr>
        <p:txBody>
          <a:bodyPr wrap="square">
            <a:spAutoFit/>
          </a:bodyPr>
          <a:lstStyle/>
          <a:p>
            <a:r>
              <a:rPr lang="de-DE" i="1" dirty="0">
                <a:solidFill>
                  <a:schemeClr val="tx1">
                    <a:lumMod val="95000"/>
                    <a:lumOff val="5000"/>
                  </a:schemeClr>
                </a:solidFill>
              </a:rPr>
              <a:t>Mir ist wirklich wichtig, das gut zu schaffen.</a:t>
            </a:r>
          </a:p>
        </p:txBody>
      </p:sp>
      <p:sp>
        <p:nvSpPr>
          <p:cNvPr id="21" name="Φυσαλίδα ομιλίας: Ορθογώνιο 20">
            <a:extLst>
              <a:ext uri="{FF2B5EF4-FFF2-40B4-BE49-F238E27FC236}">
                <a16:creationId xmlns:a16="http://schemas.microsoft.com/office/drawing/2014/main" id="{3C013E19-9245-4A79-B88F-C8D04FC95378}"/>
              </a:ext>
            </a:extLst>
          </p:cNvPr>
          <p:cNvSpPr/>
          <p:nvPr/>
        </p:nvSpPr>
        <p:spPr>
          <a:xfrm>
            <a:off x="5951635" y="3938921"/>
            <a:ext cx="2630390" cy="1033683"/>
          </a:xfrm>
          <a:custGeom>
            <a:avLst/>
            <a:gdLst>
              <a:gd name="connsiteX0" fmla="*/ 0 w 2630390"/>
              <a:gd name="connsiteY0" fmla="*/ 0 h 1033683"/>
              <a:gd name="connsiteX1" fmla="*/ 438398 w 2630390"/>
              <a:gd name="connsiteY1" fmla="*/ 0 h 1033683"/>
              <a:gd name="connsiteX2" fmla="*/ 438398 w 2630390"/>
              <a:gd name="connsiteY2" fmla="*/ 0 h 1033683"/>
              <a:gd name="connsiteX3" fmla="*/ 1095996 w 2630390"/>
              <a:gd name="connsiteY3" fmla="*/ 0 h 1033683"/>
              <a:gd name="connsiteX4" fmla="*/ 2630390 w 2630390"/>
              <a:gd name="connsiteY4" fmla="*/ 0 h 1033683"/>
              <a:gd name="connsiteX5" fmla="*/ 2630390 w 2630390"/>
              <a:gd name="connsiteY5" fmla="*/ 602982 h 1033683"/>
              <a:gd name="connsiteX6" fmla="*/ 2630390 w 2630390"/>
              <a:gd name="connsiteY6" fmla="*/ 602982 h 1033683"/>
              <a:gd name="connsiteX7" fmla="*/ 2630390 w 2630390"/>
              <a:gd name="connsiteY7" fmla="*/ 861403 h 1033683"/>
              <a:gd name="connsiteX8" fmla="*/ 2630390 w 2630390"/>
              <a:gd name="connsiteY8" fmla="*/ 1033683 h 1033683"/>
              <a:gd name="connsiteX9" fmla="*/ 1095996 w 2630390"/>
              <a:gd name="connsiteY9" fmla="*/ 1033683 h 1033683"/>
              <a:gd name="connsiteX10" fmla="*/ 767206 w 2630390"/>
              <a:gd name="connsiteY10" fmla="*/ 1162893 h 1033683"/>
              <a:gd name="connsiteX11" fmla="*/ 438398 w 2630390"/>
              <a:gd name="connsiteY11" fmla="*/ 1033683 h 1033683"/>
              <a:gd name="connsiteX12" fmla="*/ 0 w 2630390"/>
              <a:gd name="connsiteY12" fmla="*/ 1033683 h 1033683"/>
              <a:gd name="connsiteX13" fmla="*/ 0 w 2630390"/>
              <a:gd name="connsiteY13" fmla="*/ 861403 h 1033683"/>
              <a:gd name="connsiteX14" fmla="*/ 0 w 2630390"/>
              <a:gd name="connsiteY14" fmla="*/ 602982 h 1033683"/>
              <a:gd name="connsiteX15" fmla="*/ 0 w 2630390"/>
              <a:gd name="connsiteY15" fmla="*/ 602982 h 1033683"/>
              <a:gd name="connsiteX16" fmla="*/ 0 w 2630390"/>
              <a:gd name="connsiteY16" fmla="*/ 0 h 103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0390" h="1033683" extrusionOk="0">
                <a:moveTo>
                  <a:pt x="0" y="0"/>
                </a:moveTo>
                <a:cubicBezTo>
                  <a:pt x="52093" y="-27662"/>
                  <a:pt x="391274" y="-19019"/>
                  <a:pt x="438398" y="0"/>
                </a:cubicBezTo>
                <a:lnTo>
                  <a:pt x="438398" y="0"/>
                </a:lnTo>
                <a:cubicBezTo>
                  <a:pt x="572511" y="-42376"/>
                  <a:pt x="937603" y="-5141"/>
                  <a:pt x="1095996" y="0"/>
                </a:cubicBezTo>
                <a:cubicBezTo>
                  <a:pt x="1780004" y="2331"/>
                  <a:pt x="1990244" y="43042"/>
                  <a:pt x="2630390" y="0"/>
                </a:cubicBezTo>
                <a:cubicBezTo>
                  <a:pt x="2626610" y="139628"/>
                  <a:pt x="2577523" y="483686"/>
                  <a:pt x="2630390" y="602982"/>
                </a:cubicBezTo>
                <a:lnTo>
                  <a:pt x="2630390" y="602982"/>
                </a:lnTo>
                <a:cubicBezTo>
                  <a:pt x="2645686" y="668978"/>
                  <a:pt x="2612927" y="765222"/>
                  <a:pt x="2630390" y="861403"/>
                </a:cubicBezTo>
                <a:cubicBezTo>
                  <a:pt x="2640223" y="942315"/>
                  <a:pt x="2619329" y="1015355"/>
                  <a:pt x="2630390" y="1033683"/>
                </a:cubicBezTo>
                <a:cubicBezTo>
                  <a:pt x="2198586" y="1067098"/>
                  <a:pt x="1490504" y="941401"/>
                  <a:pt x="1095996" y="1033683"/>
                </a:cubicBezTo>
                <a:cubicBezTo>
                  <a:pt x="991054" y="1096699"/>
                  <a:pt x="923687" y="1103479"/>
                  <a:pt x="767206" y="1162893"/>
                </a:cubicBezTo>
                <a:cubicBezTo>
                  <a:pt x="652455" y="1130814"/>
                  <a:pt x="596257" y="1109752"/>
                  <a:pt x="438398" y="1033683"/>
                </a:cubicBezTo>
                <a:cubicBezTo>
                  <a:pt x="303702" y="1041820"/>
                  <a:pt x="212626" y="1010414"/>
                  <a:pt x="0" y="1033683"/>
                </a:cubicBezTo>
                <a:cubicBezTo>
                  <a:pt x="3121" y="962352"/>
                  <a:pt x="-8228" y="921805"/>
                  <a:pt x="0" y="861403"/>
                </a:cubicBezTo>
                <a:cubicBezTo>
                  <a:pt x="-2836" y="734296"/>
                  <a:pt x="-21562" y="677422"/>
                  <a:pt x="0" y="602982"/>
                </a:cubicBezTo>
                <a:lnTo>
                  <a:pt x="0" y="602982"/>
                </a:lnTo>
                <a:cubicBezTo>
                  <a:pt x="13811" y="368564"/>
                  <a:pt x="-1474" y="60657"/>
                  <a:pt x="0" y="0"/>
                </a:cubicBezTo>
                <a:close/>
              </a:path>
            </a:pathLst>
          </a:custGeom>
          <a:noFill/>
          <a:ln w="38100">
            <a:solidFill>
              <a:srgbClr val="7030A0"/>
            </a:solidFill>
            <a:extLst>
              <a:ext uri="{C807C97D-BFC1-408E-A445-0C87EB9F89A2}">
                <ask:lineSketchStyleProps xmlns:ask="http://schemas.microsoft.com/office/drawing/2018/sketchyshapes" sd="856936712">
                  <a:prstGeom prst="wedge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2" name="Φυσαλίδα ομιλίας: Ορθογώνιο με στρογγυλεμένες γωνίες 21">
            <a:extLst>
              <a:ext uri="{FF2B5EF4-FFF2-40B4-BE49-F238E27FC236}">
                <a16:creationId xmlns:a16="http://schemas.microsoft.com/office/drawing/2014/main" id="{038322F1-233A-4D87-86B0-7F4E05CA8044}"/>
              </a:ext>
            </a:extLst>
          </p:cNvPr>
          <p:cNvSpPr/>
          <p:nvPr/>
        </p:nvSpPr>
        <p:spPr>
          <a:xfrm rot="190154">
            <a:off x="9039917" y="4040800"/>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7030A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a:off x="3330699" y="3794322"/>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690367" y="1607743"/>
                  <a:pt x="675328" y="1455426"/>
                  <a:pt x="630017" y="1400237"/>
                </a:cubicBezTo>
                <a:cubicBezTo>
                  <a:pt x="-104605" y="1201936"/>
                  <a:pt x="-277922" y="622573"/>
                  <a:pt x="435237" y="178816"/>
                </a:cubicBezTo>
                <a:cubicBezTo>
                  <a:pt x="796092" y="21166"/>
                  <a:pt x="1216893" y="-24996"/>
                  <a:pt x="1612142" y="34796"/>
                </a:cubicBezTo>
                <a:cubicBezTo>
                  <a:pt x="2338741" y="142920"/>
                  <a:pt x="2795329" y="684021"/>
                  <a:pt x="2301413" y="1133135"/>
                </a:cubicBezTo>
                <a:cubicBezTo>
                  <a:pt x="2059289" y="1375705"/>
                  <a:pt x="1613406" y="1509204"/>
                  <a:pt x="1078507" y="1490554"/>
                </a:cubicBezTo>
                <a:cubicBezTo>
                  <a:pt x="984092" y="1527228"/>
                  <a:pt x="878070" y="1570945"/>
                  <a:pt x="722643" y="1683952"/>
                </a:cubicBezTo>
                <a:close/>
              </a:path>
            </a:pathLst>
          </a:custGeom>
          <a:noFill/>
          <a:ln w="38100">
            <a:solidFill>
              <a:srgbClr val="7030A0"/>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4" name="Φυσαλίδα σκέψης: Σύννεφο 23">
            <a:extLst>
              <a:ext uri="{FF2B5EF4-FFF2-40B4-BE49-F238E27FC236}">
                <a16:creationId xmlns:a16="http://schemas.microsoft.com/office/drawing/2014/main" id="{6BBC016C-C431-4C7B-BA89-EB2013BF0A60}"/>
              </a:ext>
            </a:extLst>
          </p:cNvPr>
          <p:cNvSpPr/>
          <p:nvPr/>
        </p:nvSpPr>
        <p:spPr>
          <a:xfrm>
            <a:off x="119270" y="3556514"/>
            <a:ext cx="3032815" cy="1734654"/>
          </a:xfrm>
          <a:custGeom>
            <a:avLst/>
            <a:gdLst>
              <a:gd name="connsiteX0" fmla="*/ 273795 w 3032815"/>
              <a:gd name="connsiteY0" fmla="*/ 577013 h 1734654"/>
              <a:gd name="connsiteX1" fmla="*/ 394757 w 3032815"/>
              <a:gd name="connsiteY1" fmla="*/ 277343 h 1734654"/>
              <a:gd name="connsiteX2" fmla="*/ 983207 w 3032815"/>
              <a:gd name="connsiteY2" fmla="*/ 208881 h 1734654"/>
              <a:gd name="connsiteX3" fmla="*/ 1576502 w 3032815"/>
              <a:gd name="connsiteY3" fmla="*/ 137808 h 1734654"/>
              <a:gd name="connsiteX4" fmla="*/ 1807684 w 3032815"/>
              <a:gd name="connsiteY4" fmla="*/ 8030 h 1734654"/>
              <a:gd name="connsiteX5" fmla="*/ 2094397 w 3032815"/>
              <a:gd name="connsiteY5" fmla="*/ 99622 h 1734654"/>
              <a:gd name="connsiteX6" fmla="*/ 2489646 w 3032815"/>
              <a:gd name="connsiteY6" fmla="*/ 27706 h 1734654"/>
              <a:gd name="connsiteX7" fmla="*/ 2690078 w 3032815"/>
              <a:gd name="connsiteY7" fmla="*/ 223898 h 1734654"/>
              <a:gd name="connsiteX8" fmla="*/ 2947306 w 3032815"/>
              <a:gd name="connsiteY8" fmla="*/ 414309 h 1734654"/>
              <a:gd name="connsiteX9" fmla="*/ 2935793 w 3032815"/>
              <a:gd name="connsiteY9" fmla="*/ 620781 h 1734654"/>
              <a:gd name="connsiteX10" fmla="*/ 3019897 w 3032815"/>
              <a:gd name="connsiteY10" fmla="*/ 936472 h 1734654"/>
              <a:gd name="connsiteX11" fmla="*/ 2625912 w 3032815"/>
              <a:gd name="connsiteY11" fmla="*/ 1212812 h 1734654"/>
              <a:gd name="connsiteX12" fmla="*/ 2484872 w 3032815"/>
              <a:gd name="connsiteY12" fmla="*/ 1449600 h 1734654"/>
              <a:gd name="connsiteX13" fmla="*/ 2004676 w 3032815"/>
              <a:gd name="connsiteY13" fmla="*/ 1478270 h 1734654"/>
              <a:gd name="connsiteX14" fmla="*/ 1661519 w 3032815"/>
              <a:gd name="connsiteY14" fmla="*/ 1730879 h 1734654"/>
              <a:gd name="connsiteX15" fmla="*/ 1156962 w 3032815"/>
              <a:gd name="connsiteY15" fmla="*/ 1576688 h 1734654"/>
              <a:gd name="connsiteX16" fmla="*/ 407464 w 3032815"/>
              <a:gd name="connsiteY16" fmla="*/ 1424343 h 1734654"/>
              <a:gd name="connsiteX17" fmla="*/ 77926 w 3032815"/>
              <a:gd name="connsiteY17" fmla="*/ 1254813 h 1734654"/>
              <a:gd name="connsiteX18" fmla="*/ 148341 w 3032815"/>
              <a:gd name="connsiteY18" fmla="*/ 1025975 h 1734654"/>
              <a:gd name="connsiteX19" fmla="*/ -352 w 3032815"/>
              <a:gd name="connsiteY19" fmla="*/ 791194 h 1734654"/>
              <a:gd name="connsiteX20" fmla="*/ 271198 w 3032815"/>
              <a:gd name="connsiteY20" fmla="*/ 582514 h 1734654"/>
              <a:gd name="connsiteX21" fmla="*/ 273795 w 3032815"/>
              <a:gd name="connsiteY21" fmla="*/ 577013 h 1734654"/>
              <a:gd name="connsiteX0" fmla="*/ 2741173 w 3032815"/>
              <a:gd name="connsiteY0" fmla="*/ 2247799 h 1734654"/>
              <a:gd name="connsiteX1" fmla="*/ 2692988 w 3032815"/>
              <a:gd name="connsiteY1" fmla="*/ 2295984 h 1734654"/>
              <a:gd name="connsiteX2" fmla="*/ 2644803 w 3032815"/>
              <a:gd name="connsiteY2" fmla="*/ 2247799 h 1734654"/>
              <a:gd name="connsiteX3" fmla="*/ 2692988 w 3032815"/>
              <a:gd name="connsiteY3" fmla="*/ 2199614 h 1734654"/>
              <a:gd name="connsiteX4" fmla="*/ 2741173 w 3032815"/>
              <a:gd name="connsiteY4" fmla="*/ 2247799 h 1734654"/>
              <a:gd name="connsiteX0" fmla="*/ 2639494 w 3032815"/>
              <a:gd name="connsiteY0" fmla="*/ 2071965 h 1734654"/>
              <a:gd name="connsiteX1" fmla="*/ 2543124 w 3032815"/>
              <a:gd name="connsiteY1" fmla="*/ 2168335 h 1734654"/>
              <a:gd name="connsiteX2" fmla="*/ 2446754 w 3032815"/>
              <a:gd name="connsiteY2" fmla="*/ 2071965 h 1734654"/>
              <a:gd name="connsiteX3" fmla="*/ 2543124 w 3032815"/>
              <a:gd name="connsiteY3" fmla="*/ 1975595 h 1734654"/>
              <a:gd name="connsiteX4" fmla="*/ 2639494 w 3032815"/>
              <a:gd name="connsiteY4" fmla="*/ 2071965 h 1734654"/>
              <a:gd name="connsiteX0" fmla="*/ 2475302 w 3032815"/>
              <a:gd name="connsiteY0" fmla="*/ 1822786 h 1734654"/>
              <a:gd name="connsiteX1" fmla="*/ 2330747 w 3032815"/>
              <a:gd name="connsiteY1" fmla="*/ 1967341 h 1734654"/>
              <a:gd name="connsiteX2" fmla="*/ 2186192 w 3032815"/>
              <a:gd name="connsiteY2" fmla="*/ 1822786 h 1734654"/>
              <a:gd name="connsiteX3" fmla="*/ 2330747 w 3032815"/>
              <a:gd name="connsiteY3" fmla="*/ 1678231 h 1734654"/>
              <a:gd name="connsiteX4" fmla="*/ 2475302 w 3032815"/>
              <a:gd name="connsiteY4" fmla="*/ 1822786 h 1734654"/>
              <a:gd name="connsiteX0" fmla="*/ 329467 w 3032815"/>
              <a:gd name="connsiteY0" fmla="*/ 1051111 h 1734654"/>
              <a:gd name="connsiteX1" fmla="*/ 151640 w 3032815"/>
              <a:gd name="connsiteY1" fmla="*/ 1019109 h 1734654"/>
              <a:gd name="connsiteX2" fmla="*/ 486373 w 3032815"/>
              <a:gd name="connsiteY2" fmla="*/ 1401335 h 1734654"/>
              <a:gd name="connsiteX3" fmla="*/ 408587 w 3032815"/>
              <a:gd name="connsiteY3" fmla="*/ 1416634 h 1734654"/>
              <a:gd name="connsiteX4" fmla="*/ 1156822 w 3032815"/>
              <a:gd name="connsiteY4" fmla="*/ 1569620 h 1734654"/>
              <a:gd name="connsiteX5" fmla="*/ 1109926 w 3032815"/>
              <a:gd name="connsiteY5" fmla="*/ 1499752 h 1734654"/>
              <a:gd name="connsiteX6" fmla="*/ 2023772 w 3032815"/>
              <a:gd name="connsiteY6" fmla="*/ 1395392 h 1734654"/>
              <a:gd name="connsiteX7" fmla="*/ 2005027 w 3032815"/>
              <a:gd name="connsiteY7" fmla="*/ 1472046 h 1734654"/>
              <a:gd name="connsiteX8" fmla="*/ 2395994 w 3032815"/>
              <a:gd name="connsiteY8" fmla="*/ 921695 h 1734654"/>
              <a:gd name="connsiteX9" fmla="*/ 2624227 w 3032815"/>
              <a:gd name="connsiteY9" fmla="*/ 1208234 h 1734654"/>
              <a:gd name="connsiteX10" fmla="*/ 2934388 w 3032815"/>
              <a:gd name="connsiteY10" fmla="*/ 616524 h 1734654"/>
              <a:gd name="connsiteX11" fmla="*/ 2832733 w 3032815"/>
              <a:gd name="connsiteY11" fmla="*/ 723977 h 1734654"/>
              <a:gd name="connsiteX12" fmla="*/ 2690500 w 3032815"/>
              <a:gd name="connsiteY12" fmla="*/ 217875 h 1734654"/>
              <a:gd name="connsiteX13" fmla="*/ 2695835 w 3032815"/>
              <a:gd name="connsiteY13" fmla="*/ 268630 h 1734654"/>
              <a:gd name="connsiteX14" fmla="*/ 2041393 w 3032815"/>
              <a:gd name="connsiteY14" fmla="*/ 158688 h 1734654"/>
              <a:gd name="connsiteX15" fmla="*/ 2093484 w 3032815"/>
              <a:gd name="connsiteY15" fmla="*/ 93960 h 1734654"/>
              <a:gd name="connsiteX16" fmla="*/ 1554387 w 3032815"/>
              <a:gd name="connsiteY16" fmla="*/ 189527 h 1734654"/>
              <a:gd name="connsiteX17" fmla="*/ 1579591 w 3032815"/>
              <a:gd name="connsiteY17" fmla="*/ 133712 h 1734654"/>
              <a:gd name="connsiteX18" fmla="*/ 982856 w 3032815"/>
              <a:gd name="connsiteY18" fmla="*/ 208479 h 1734654"/>
              <a:gd name="connsiteX19" fmla="*/ 1074121 w 3032815"/>
              <a:gd name="connsiteY19" fmla="*/ 262607 h 1734654"/>
              <a:gd name="connsiteX20" fmla="*/ 289732 w 3032815"/>
              <a:gd name="connsiteY20" fmla="*/ 633991 h 1734654"/>
              <a:gd name="connsiteX21" fmla="*/ 273795 w 3032815"/>
              <a:gd name="connsiteY21" fmla="*/ 577013 h 173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2815" h="1734654" extrusionOk="0">
                <a:moveTo>
                  <a:pt x="273795" y="577013"/>
                </a:moveTo>
                <a:cubicBezTo>
                  <a:pt x="255366" y="486358"/>
                  <a:pt x="300240" y="362598"/>
                  <a:pt x="394757" y="277343"/>
                </a:cubicBezTo>
                <a:cubicBezTo>
                  <a:pt x="522153" y="159509"/>
                  <a:pt x="780328" y="128087"/>
                  <a:pt x="983207" y="208881"/>
                </a:cubicBezTo>
                <a:cubicBezTo>
                  <a:pt x="1097561" y="14840"/>
                  <a:pt x="1404417" y="4468"/>
                  <a:pt x="1576502" y="137808"/>
                </a:cubicBezTo>
                <a:cubicBezTo>
                  <a:pt x="1614816" y="69533"/>
                  <a:pt x="1718686" y="33201"/>
                  <a:pt x="1807684" y="8030"/>
                </a:cubicBezTo>
                <a:cubicBezTo>
                  <a:pt x="1913812" y="-5956"/>
                  <a:pt x="2034761" y="24719"/>
                  <a:pt x="2094397" y="99622"/>
                </a:cubicBezTo>
                <a:cubicBezTo>
                  <a:pt x="2189450" y="18091"/>
                  <a:pt x="2361175" y="-26655"/>
                  <a:pt x="2489646" y="27706"/>
                </a:cubicBezTo>
                <a:cubicBezTo>
                  <a:pt x="2579174" y="54324"/>
                  <a:pt x="2659882" y="142382"/>
                  <a:pt x="2690078" y="223898"/>
                </a:cubicBezTo>
                <a:cubicBezTo>
                  <a:pt x="2797593" y="237227"/>
                  <a:pt x="2922477" y="319612"/>
                  <a:pt x="2947306" y="414309"/>
                </a:cubicBezTo>
                <a:cubicBezTo>
                  <a:pt x="2975057" y="479456"/>
                  <a:pt x="2969712" y="556094"/>
                  <a:pt x="2935793" y="620781"/>
                </a:cubicBezTo>
                <a:cubicBezTo>
                  <a:pt x="3029826" y="701265"/>
                  <a:pt x="3058596" y="825558"/>
                  <a:pt x="3019897" y="936472"/>
                </a:cubicBezTo>
                <a:cubicBezTo>
                  <a:pt x="2983727" y="1061728"/>
                  <a:pt x="2799148" y="1182673"/>
                  <a:pt x="2625912" y="1212812"/>
                </a:cubicBezTo>
                <a:cubicBezTo>
                  <a:pt x="2623060" y="1295986"/>
                  <a:pt x="2570029" y="1388634"/>
                  <a:pt x="2484872" y="1449600"/>
                </a:cubicBezTo>
                <a:cubicBezTo>
                  <a:pt x="2334063" y="1553182"/>
                  <a:pt x="2137614" y="1561704"/>
                  <a:pt x="2004676" y="1478270"/>
                </a:cubicBezTo>
                <a:cubicBezTo>
                  <a:pt x="1960620" y="1608810"/>
                  <a:pt x="1815623" y="1682744"/>
                  <a:pt x="1661519" y="1730879"/>
                </a:cubicBezTo>
                <a:cubicBezTo>
                  <a:pt x="1465758" y="1740303"/>
                  <a:pt x="1275358" y="1687724"/>
                  <a:pt x="1156962" y="1576688"/>
                </a:cubicBezTo>
                <a:cubicBezTo>
                  <a:pt x="924428" y="1716588"/>
                  <a:pt x="568840" y="1637753"/>
                  <a:pt x="407464" y="1424343"/>
                </a:cubicBezTo>
                <a:cubicBezTo>
                  <a:pt x="278096" y="1448596"/>
                  <a:pt x="123221" y="1365788"/>
                  <a:pt x="77926" y="1254813"/>
                </a:cubicBezTo>
                <a:cubicBezTo>
                  <a:pt x="61816" y="1169611"/>
                  <a:pt x="77186" y="1087968"/>
                  <a:pt x="148341" y="1025975"/>
                </a:cubicBezTo>
                <a:cubicBezTo>
                  <a:pt x="57527" y="973922"/>
                  <a:pt x="-16200" y="890778"/>
                  <a:pt x="-352" y="791194"/>
                </a:cubicBezTo>
                <a:cubicBezTo>
                  <a:pt x="31211" y="685209"/>
                  <a:pt x="112185" y="596645"/>
                  <a:pt x="271198" y="582514"/>
                </a:cubicBezTo>
                <a:cubicBezTo>
                  <a:pt x="272212" y="580351"/>
                  <a:pt x="272911" y="578840"/>
                  <a:pt x="273795" y="577013"/>
                </a:cubicBezTo>
                <a:close/>
              </a:path>
              <a:path w="3032815" h="1734654" extrusionOk="0">
                <a:moveTo>
                  <a:pt x="2741173" y="2247799"/>
                </a:moveTo>
                <a:cubicBezTo>
                  <a:pt x="2742624" y="2276793"/>
                  <a:pt x="2720024" y="2295878"/>
                  <a:pt x="2692988" y="2295984"/>
                </a:cubicBezTo>
                <a:cubicBezTo>
                  <a:pt x="2664363" y="2295924"/>
                  <a:pt x="2640524" y="2277366"/>
                  <a:pt x="2644803" y="2247799"/>
                </a:cubicBezTo>
                <a:cubicBezTo>
                  <a:pt x="2648289" y="2222925"/>
                  <a:pt x="2666216" y="2199912"/>
                  <a:pt x="2692988" y="2199614"/>
                </a:cubicBezTo>
                <a:cubicBezTo>
                  <a:pt x="2722910" y="2199674"/>
                  <a:pt x="2744498" y="2218983"/>
                  <a:pt x="2741173" y="2247799"/>
                </a:cubicBezTo>
                <a:close/>
              </a:path>
              <a:path w="3032815" h="1734654" extrusionOk="0">
                <a:moveTo>
                  <a:pt x="2639494" y="2071965"/>
                </a:moveTo>
                <a:cubicBezTo>
                  <a:pt x="2645927" y="2129573"/>
                  <a:pt x="2597097" y="2167713"/>
                  <a:pt x="2543124" y="2168335"/>
                </a:cubicBezTo>
                <a:cubicBezTo>
                  <a:pt x="2492241" y="2164276"/>
                  <a:pt x="2448890" y="2125302"/>
                  <a:pt x="2446754" y="2071965"/>
                </a:cubicBezTo>
                <a:cubicBezTo>
                  <a:pt x="2451949" y="2014525"/>
                  <a:pt x="2488086" y="1973056"/>
                  <a:pt x="2543124" y="1975595"/>
                </a:cubicBezTo>
                <a:cubicBezTo>
                  <a:pt x="2596346" y="1979434"/>
                  <a:pt x="2639055" y="2020106"/>
                  <a:pt x="2639494" y="2071965"/>
                </a:cubicBezTo>
                <a:close/>
              </a:path>
              <a:path w="3032815" h="1734654" extrusionOk="0">
                <a:moveTo>
                  <a:pt x="2475302" y="1822786"/>
                </a:moveTo>
                <a:cubicBezTo>
                  <a:pt x="2476285" y="1903703"/>
                  <a:pt x="2414633" y="1960262"/>
                  <a:pt x="2330747" y="1967341"/>
                </a:cubicBezTo>
                <a:cubicBezTo>
                  <a:pt x="2250346" y="1956957"/>
                  <a:pt x="2187554" y="1915718"/>
                  <a:pt x="2186192" y="1822786"/>
                </a:cubicBezTo>
                <a:cubicBezTo>
                  <a:pt x="2199063" y="1749481"/>
                  <a:pt x="2249567" y="1675568"/>
                  <a:pt x="2330747" y="1678231"/>
                </a:cubicBezTo>
                <a:cubicBezTo>
                  <a:pt x="2425645" y="1674961"/>
                  <a:pt x="2474880" y="1744135"/>
                  <a:pt x="2475302" y="1822786"/>
                </a:cubicBezTo>
                <a:close/>
              </a:path>
              <a:path w="3032815" h="1734654" fill="none" extrusionOk="0">
                <a:moveTo>
                  <a:pt x="329467" y="1051111"/>
                </a:moveTo>
                <a:cubicBezTo>
                  <a:pt x="269673" y="1065867"/>
                  <a:pt x="202566" y="1046379"/>
                  <a:pt x="151640" y="1019109"/>
                </a:cubicBezTo>
                <a:moveTo>
                  <a:pt x="486373" y="1401335"/>
                </a:moveTo>
                <a:cubicBezTo>
                  <a:pt x="460278" y="1410085"/>
                  <a:pt x="434090" y="1413669"/>
                  <a:pt x="408587" y="1416634"/>
                </a:cubicBezTo>
                <a:moveTo>
                  <a:pt x="1156822" y="1569620"/>
                </a:moveTo>
                <a:cubicBezTo>
                  <a:pt x="1137202" y="1551555"/>
                  <a:pt x="1121144" y="1527679"/>
                  <a:pt x="1109926" y="1499752"/>
                </a:cubicBezTo>
                <a:moveTo>
                  <a:pt x="2023772" y="1395392"/>
                </a:moveTo>
                <a:cubicBezTo>
                  <a:pt x="2021966" y="1424585"/>
                  <a:pt x="2015043" y="1446655"/>
                  <a:pt x="2005027" y="1472046"/>
                </a:cubicBezTo>
                <a:moveTo>
                  <a:pt x="2395994" y="921695"/>
                </a:moveTo>
                <a:cubicBezTo>
                  <a:pt x="2533947" y="980888"/>
                  <a:pt x="2609395" y="1068926"/>
                  <a:pt x="2624227" y="1208234"/>
                </a:cubicBezTo>
                <a:moveTo>
                  <a:pt x="2934388" y="616524"/>
                </a:moveTo>
                <a:cubicBezTo>
                  <a:pt x="2906535" y="657114"/>
                  <a:pt x="2881012" y="700422"/>
                  <a:pt x="2832733" y="723977"/>
                </a:cubicBezTo>
                <a:moveTo>
                  <a:pt x="2690500" y="217875"/>
                </a:moveTo>
                <a:cubicBezTo>
                  <a:pt x="2694320" y="234208"/>
                  <a:pt x="2698452" y="252185"/>
                  <a:pt x="2695835" y="268630"/>
                </a:cubicBezTo>
                <a:moveTo>
                  <a:pt x="2041393" y="158688"/>
                </a:moveTo>
                <a:cubicBezTo>
                  <a:pt x="2055172" y="134741"/>
                  <a:pt x="2073756" y="112868"/>
                  <a:pt x="2093484" y="93960"/>
                </a:cubicBezTo>
                <a:moveTo>
                  <a:pt x="1554387" y="189527"/>
                </a:moveTo>
                <a:cubicBezTo>
                  <a:pt x="1558048" y="167242"/>
                  <a:pt x="1566262" y="151353"/>
                  <a:pt x="1579591" y="133712"/>
                </a:cubicBezTo>
                <a:moveTo>
                  <a:pt x="982856" y="208479"/>
                </a:moveTo>
                <a:cubicBezTo>
                  <a:pt x="1012902" y="225272"/>
                  <a:pt x="1050836" y="239058"/>
                  <a:pt x="1074121" y="262607"/>
                </a:cubicBezTo>
                <a:moveTo>
                  <a:pt x="289732" y="633991"/>
                </a:moveTo>
                <a:cubicBezTo>
                  <a:pt x="283487" y="616103"/>
                  <a:pt x="276892" y="596125"/>
                  <a:pt x="273795" y="577013"/>
                </a:cubicBezTo>
              </a:path>
            </a:pathLst>
          </a:custGeom>
          <a:noFill/>
          <a:ln w="38100">
            <a:solidFill>
              <a:srgbClr val="7030A0"/>
            </a:solidFill>
            <a:extLst>
              <a:ext uri="{C807C97D-BFC1-408E-A445-0C87EB9F89A2}">
                <ask:lineSketchStyleProps xmlns:ask="http://schemas.microsoft.com/office/drawing/2018/sketchyshapes" sd="923321662">
                  <a:prstGeom prst="cloudCallout">
                    <a:avLst>
                      <a:gd name="adj1" fmla="val 38795"/>
                      <a:gd name="adj2" fmla="val 795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6" name="TextBox 25">
            <a:extLst>
              <a:ext uri="{FF2B5EF4-FFF2-40B4-BE49-F238E27FC236}">
                <a16:creationId xmlns:a16="http://schemas.microsoft.com/office/drawing/2014/main" id="{63E9E295-4752-41F4-945A-5EBD4D13F763}"/>
              </a:ext>
            </a:extLst>
          </p:cNvPr>
          <p:cNvSpPr txBox="1"/>
          <p:nvPr/>
        </p:nvSpPr>
        <p:spPr>
          <a:xfrm>
            <a:off x="460512" y="3945138"/>
            <a:ext cx="2432457" cy="923330"/>
          </a:xfrm>
          <a:prstGeom prst="rect">
            <a:avLst/>
          </a:prstGeom>
          <a:noFill/>
        </p:spPr>
        <p:txBody>
          <a:bodyPr wrap="square">
            <a:spAutoFit/>
          </a:bodyPr>
          <a:lstStyle/>
          <a:p>
            <a:r>
              <a:rPr lang="de-DE" i="1" dirty="0">
                <a:solidFill>
                  <a:schemeClr val="tx1">
                    <a:lumMod val="95000"/>
                    <a:lumOff val="5000"/>
                  </a:schemeClr>
                </a:solidFill>
              </a:rPr>
              <a:t>Bitte hör mir zu, denn mir ist wichtig, dass du das verstehst.</a:t>
            </a:r>
          </a:p>
        </p:txBody>
      </p:sp>
      <p:sp>
        <p:nvSpPr>
          <p:cNvPr id="28" name="TextBox 27">
            <a:extLst>
              <a:ext uri="{FF2B5EF4-FFF2-40B4-BE49-F238E27FC236}">
                <a16:creationId xmlns:a16="http://schemas.microsoft.com/office/drawing/2014/main" id="{E6755D64-28E9-4778-BDCD-BF5D2ED21290}"/>
              </a:ext>
            </a:extLst>
          </p:cNvPr>
          <p:cNvSpPr txBox="1"/>
          <p:nvPr/>
        </p:nvSpPr>
        <p:spPr>
          <a:xfrm>
            <a:off x="3502149" y="4164169"/>
            <a:ext cx="2330052" cy="646331"/>
          </a:xfrm>
          <a:prstGeom prst="rect">
            <a:avLst/>
          </a:prstGeom>
          <a:noFill/>
        </p:spPr>
        <p:txBody>
          <a:bodyPr wrap="square">
            <a:spAutoFit/>
          </a:bodyPr>
          <a:lstStyle/>
          <a:p>
            <a:r>
              <a:rPr lang="de-DE" i="1" dirty="0">
                <a:solidFill>
                  <a:schemeClr val="tx1">
                    <a:lumMod val="95000"/>
                    <a:lumOff val="5000"/>
                  </a:schemeClr>
                </a:solidFill>
              </a:rPr>
              <a:t>Ich hätte gerne deine ehrliche Meinung zu ...</a:t>
            </a:r>
          </a:p>
        </p:txBody>
      </p:sp>
      <p:sp>
        <p:nvSpPr>
          <p:cNvPr id="32" name="TextBox 31">
            <a:extLst>
              <a:ext uri="{FF2B5EF4-FFF2-40B4-BE49-F238E27FC236}">
                <a16:creationId xmlns:a16="http://schemas.microsoft.com/office/drawing/2014/main" id="{AA2499E5-284A-4D07-A45C-2E1ABD9BC0F0}"/>
              </a:ext>
            </a:extLst>
          </p:cNvPr>
          <p:cNvSpPr txBox="1"/>
          <p:nvPr/>
        </p:nvSpPr>
        <p:spPr>
          <a:xfrm>
            <a:off x="5956483" y="3966519"/>
            <a:ext cx="2689556" cy="923330"/>
          </a:xfrm>
          <a:prstGeom prst="rect">
            <a:avLst/>
          </a:prstGeom>
          <a:noFill/>
        </p:spPr>
        <p:txBody>
          <a:bodyPr wrap="square">
            <a:spAutoFit/>
          </a:bodyPr>
          <a:lstStyle/>
          <a:p>
            <a:r>
              <a:rPr lang="de-DE" i="1" dirty="0">
                <a:solidFill>
                  <a:schemeClr val="tx1">
                    <a:lumMod val="95000"/>
                    <a:lumOff val="5000"/>
                  </a:schemeClr>
                </a:solidFill>
              </a:rPr>
              <a:t>Ich brauche noch mehr Infos, um mir eine Meinung bilden zu können.</a:t>
            </a:r>
          </a:p>
        </p:txBody>
      </p:sp>
      <p:sp>
        <p:nvSpPr>
          <p:cNvPr id="36" name="TextBox 35">
            <a:extLst>
              <a:ext uri="{FF2B5EF4-FFF2-40B4-BE49-F238E27FC236}">
                <a16:creationId xmlns:a16="http://schemas.microsoft.com/office/drawing/2014/main" id="{90E9E615-5AE2-47F4-BEF9-320756D964F3}"/>
              </a:ext>
            </a:extLst>
          </p:cNvPr>
          <p:cNvSpPr txBox="1"/>
          <p:nvPr/>
        </p:nvSpPr>
        <p:spPr>
          <a:xfrm>
            <a:off x="9133054" y="4098410"/>
            <a:ext cx="2143855" cy="1200329"/>
          </a:xfrm>
          <a:prstGeom prst="rect">
            <a:avLst/>
          </a:prstGeom>
          <a:noFill/>
        </p:spPr>
        <p:txBody>
          <a:bodyPr wrap="square">
            <a:spAutoFit/>
          </a:bodyPr>
          <a:lstStyle/>
          <a:p>
            <a:r>
              <a:rPr lang="de-DE" i="1" dirty="0">
                <a:solidFill>
                  <a:schemeClr val="tx1">
                    <a:lumMod val="95000"/>
                    <a:lumOff val="5000"/>
                  </a:schemeClr>
                </a:solidFill>
              </a:rPr>
              <a:t>Ich bin gerade sehr aufgewühlt, weil mir das Thema wirklich am Herzen liegt.</a:t>
            </a:r>
          </a:p>
        </p:txBody>
      </p:sp>
      <p:sp>
        <p:nvSpPr>
          <p:cNvPr id="19" name="Φυσαλίδα ομιλίας: Ορθογώνιο με στρογγυλεμένες γωνίες 18">
            <a:extLst>
              <a:ext uri="{FF2B5EF4-FFF2-40B4-BE49-F238E27FC236}">
                <a16:creationId xmlns:a16="http://schemas.microsoft.com/office/drawing/2014/main" id="{69B0D35D-7BC5-4D51-8F55-40A71E24C4CE}"/>
              </a:ext>
            </a:extLst>
          </p:cNvPr>
          <p:cNvSpPr/>
          <p:nvPr/>
        </p:nvSpPr>
        <p:spPr>
          <a:xfrm rot="190154">
            <a:off x="4977198" y="5433412"/>
            <a:ext cx="2189701" cy="1243381"/>
          </a:xfrm>
          <a:custGeom>
            <a:avLst/>
            <a:gdLst>
              <a:gd name="connsiteX0" fmla="*/ 0 w 2189701"/>
              <a:gd name="connsiteY0" fmla="*/ 207234 h 1243381"/>
              <a:gd name="connsiteX1" fmla="*/ 207234 w 2189701"/>
              <a:gd name="connsiteY1" fmla="*/ 0 h 1243381"/>
              <a:gd name="connsiteX2" fmla="*/ 364950 w 2189701"/>
              <a:gd name="connsiteY2" fmla="*/ 0 h 1243381"/>
              <a:gd name="connsiteX3" fmla="*/ 364950 w 2189701"/>
              <a:gd name="connsiteY3" fmla="*/ 0 h 1243381"/>
              <a:gd name="connsiteX4" fmla="*/ 912375 w 2189701"/>
              <a:gd name="connsiteY4" fmla="*/ 0 h 1243381"/>
              <a:gd name="connsiteX5" fmla="*/ 1415318 w 2189701"/>
              <a:gd name="connsiteY5" fmla="*/ 0 h 1243381"/>
              <a:gd name="connsiteX6" fmla="*/ 1982467 w 2189701"/>
              <a:gd name="connsiteY6" fmla="*/ 0 h 1243381"/>
              <a:gd name="connsiteX7" fmla="*/ 2189701 w 2189701"/>
              <a:gd name="connsiteY7" fmla="*/ 207234 h 1243381"/>
              <a:gd name="connsiteX8" fmla="*/ 2189701 w 2189701"/>
              <a:gd name="connsiteY8" fmla="*/ 725306 h 1243381"/>
              <a:gd name="connsiteX9" fmla="*/ 2189701 w 2189701"/>
              <a:gd name="connsiteY9" fmla="*/ 725306 h 1243381"/>
              <a:gd name="connsiteX10" fmla="*/ 2189701 w 2189701"/>
              <a:gd name="connsiteY10" fmla="*/ 1036151 h 1243381"/>
              <a:gd name="connsiteX11" fmla="*/ 2189701 w 2189701"/>
              <a:gd name="connsiteY11" fmla="*/ 1036147 h 1243381"/>
              <a:gd name="connsiteX12" fmla="*/ 1982467 w 2189701"/>
              <a:gd name="connsiteY12" fmla="*/ 1243381 h 1243381"/>
              <a:gd name="connsiteX13" fmla="*/ 1468823 w 2189701"/>
              <a:gd name="connsiteY13" fmla="*/ 1243381 h 1243381"/>
              <a:gd name="connsiteX14" fmla="*/ 912375 w 2189701"/>
              <a:gd name="connsiteY14" fmla="*/ 1243381 h 1243381"/>
              <a:gd name="connsiteX15" fmla="*/ 638670 w 2189701"/>
              <a:gd name="connsiteY15" fmla="*/ 1398804 h 1243381"/>
              <a:gd name="connsiteX16" fmla="*/ 364950 w 2189701"/>
              <a:gd name="connsiteY16" fmla="*/ 1243381 h 1243381"/>
              <a:gd name="connsiteX17" fmla="*/ 207234 w 2189701"/>
              <a:gd name="connsiteY17" fmla="*/ 1243381 h 1243381"/>
              <a:gd name="connsiteX18" fmla="*/ 0 w 2189701"/>
              <a:gd name="connsiteY18" fmla="*/ 1036147 h 1243381"/>
              <a:gd name="connsiteX19" fmla="*/ 0 w 2189701"/>
              <a:gd name="connsiteY19" fmla="*/ 1036151 h 1243381"/>
              <a:gd name="connsiteX20" fmla="*/ 0 w 2189701"/>
              <a:gd name="connsiteY20" fmla="*/ 725306 h 1243381"/>
              <a:gd name="connsiteX21" fmla="*/ 0 w 2189701"/>
              <a:gd name="connsiteY21" fmla="*/ 725306 h 1243381"/>
              <a:gd name="connsiteX22" fmla="*/ 0 w 2189701"/>
              <a:gd name="connsiteY22" fmla="*/ 207234 h 12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243381" extrusionOk="0">
                <a:moveTo>
                  <a:pt x="0" y="207234"/>
                </a:moveTo>
                <a:cubicBezTo>
                  <a:pt x="19423" y="110106"/>
                  <a:pt x="94864" y="2462"/>
                  <a:pt x="207234" y="0"/>
                </a:cubicBezTo>
                <a:cubicBezTo>
                  <a:pt x="271179" y="5454"/>
                  <a:pt x="310255" y="5707"/>
                  <a:pt x="364950" y="0"/>
                </a:cubicBezTo>
                <a:lnTo>
                  <a:pt x="364950" y="0"/>
                </a:lnTo>
                <a:cubicBezTo>
                  <a:pt x="593537" y="-7264"/>
                  <a:pt x="657505" y="-6527"/>
                  <a:pt x="912375" y="0"/>
                </a:cubicBezTo>
                <a:cubicBezTo>
                  <a:pt x="1024097" y="490"/>
                  <a:pt x="1222797" y="1084"/>
                  <a:pt x="1415318" y="0"/>
                </a:cubicBezTo>
                <a:cubicBezTo>
                  <a:pt x="1607839" y="-1084"/>
                  <a:pt x="1713174" y="-8432"/>
                  <a:pt x="1982467" y="0"/>
                </a:cubicBezTo>
                <a:cubicBezTo>
                  <a:pt x="2115187" y="4894"/>
                  <a:pt x="2194526" y="92921"/>
                  <a:pt x="2189701" y="207234"/>
                </a:cubicBezTo>
                <a:cubicBezTo>
                  <a:pt x="2199332" y="390232"/>
                  <a:pt x="2178621" y="582295"/>
                  <a:pt x="2189701" y="725306"/>
                </a:cubicBezTo>
                <a:lnTo>
                  <a:pt x="2189701" y="725306"/>
                </a:lnTo>
                <a:cubicBezTo>
                  <a:pt x="2194992" y="822087"/>
                  <a:pt x="2178476" y="954453"/>
                  <a:pt x="2189701" y="1036151"/>
                </a:cubicBezTo>
                <a:lnTo>
                  <a:pt x="2189701" y="1036147"/>
                </a:lnTo>
                <a:cubicBezTo>
                  <a:pt x="2200786" y="1150657"/>
                  <a:pt x="2087777" y="1265252"/>
                  <a:pt x="1982467" y="1243381"/>
                </a:cubicBezTo>
                <a:cubicBezTo>
                  <a:pt x="1830954" y="1246604"/>
                  <a:pt x="1675551" y="1231812"/>
                  <a:pt x="1468823" y="1243381"/>
                </a:cubicBezTo>
                <a:cubicBezTo>
                  <a:pt x="1262095" y="1254950"/>
                  <a:pt x="1084890" y="1248298"/>
                  <a:pt x="912375" y="1243381"/>
                </a:cubicBezTo>
                <a:cubicBezTo>
                  <a:pt x="859737" y="1288833"/>
                  <a:pt x="711885" y="1361879"/>
                  <a:pt x="638670" y="1398804"/>
                </a:cubicBezTo>
                <a:cubicBezTo>
                  <a:pt x="577542" y="1350041"/>
                  <a:pt x="462669" y="1297051"/>
                  <a:pt x="364950" y="1243381"/>
                </a:cubicBezTo>
                <a:cubicBezTo>
                  <a:pt x="330172" y="1236138"/>
                  <a:pt x="254848" y="1247107"/>
                  <a:pt x="207234" y="1243381"/>
                </a:cubicBezTo>
                <a:cubicBezTo>
                  <a:pt x="111369" y="1243638"/>
                  <a:pt x="18882" y="1153517"/>
                  <a:pt x="0" y="1036147"/>
                </a:cubicBezTo>
                <a:lnTo>
                  <a:pt x="0" y="1036151"/>
                </a:lnTo>
                <a:cubicBezTo>
                  <a:pt x="1527" y="910383"/>
                  <a:pt x="14758" y="820687"/>
                  <a:pt x="0" y="725306"/>
                </a:cubicBezTo>
                <a:lnTo>
                  <a:pt x="0" y="725306"/>
                </a:lnTo>
                <a:cubicBezTo>
                  <a:pt x="13687" y="590878"/>
                  <a:pt x="-2793" y="462430"/>
                  <a:pt x="0" y="207234"/>
                </a:cubicBezTo>
                <a:close/>
              </a:path>
            </a:pathLst>
          </a:custGeom>
          <a:noFill/>
          <a:ln w="38100">
            <a:solidFill>
              <a:srgbClr val="7030A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5" name="TextBox 24">
            <a:extLst>
              <a:ext uri="{FF2B5EF4-FFF2-40B4-BE49-F238E27FC236}">
                <a16:creationId xmlns:a16="http://schemas.microsoft.com/office/drawing/2014/main" id="{931F21CC-0333-43D9-9CC0-38D86803A4E1}"/>
              </a:ext>
            </a:extLst>
          </p:cNvPr>
          <p:cNvSpPr txBox="1"/>
          <p:nvPr/>
        </p:nvSpPr>
        <p:spPr>
          <a:xfrm>
            <a:off x="5114560" y="5593880"/>
            <a:ext cx="2000615" cy="923330"/>
          </a:xfrm>
          <a:prstGeom prst="rect">
            <a:avLst/>
          </a:prstGeom>
          <a:noFill/>
        </p:spPr>
        <p:txBody>
          <a:bodyPr wrap="square">
            <a:spAutoFit/>
          </a:bodyPr>
          <a:lstStyle/>
          <a:p>
            <a:r>
              <a:rPr lang="de-DE" i="1" dirty="0">
                <a:solidFill>
                  <a:schemeClr val="tx1">
                    <a:lumMod val="95000"/>
                    <a:lumOff val="5000"/>
                  </a:schemeClr>
                </a:solidFill>
              </a:rPr>
              <a:t>Damit ich mich gehört fühlen kann, brauche ich ...</a:t>
            </a:r>
          </a:p>
        </p:txBody>
      </p:sp>
    </p:spTree>
    <p:extLst>
      <p:ext uri="{BB962C8B-B14F-4D97-AF65-F5344CB8AC3E}">
        <p14:creationId xmlns:p14="http://schemas.microsoft.com/office/powerpoint/2010/main" val="1027725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27263-3D72-4A1D-9968-A92483073B35}"/>
              </a:ext>
            </a:extLst>
          </p:cNvPr>
          <p:cNvSpPr>
            <a:spLocks noGrp="1"/>
          </p:cNvSpPr>
          <p:nvPr>
            <p:ph type="title"/>
          </p:nvPr>
        </p:nvSpPr>
        <p:spPr/>
        <p:txBody>
          <a:bodyPr/>
          <a:lstStyle/>
          <a:p>
            <a:r>
              <a:rPr lang="de-DE" dirty="0"/>
              <a:t>Freiheit</a:t>
            </a:r>
          </a:p>
        </p:txBody>
      </p:sp>
      <p:sp>
        <p:nvSpPr>
          <p:cNvPr id="4" name="Φυσαλίδα ομιλίας: Ορθογώνιο 3">
            <a:extLst>
              <a:ext uri="{FF2B5EF4-FFF2-40B4-BE49-F238E27FC236}">
                <a16:creationId xmlns:a16="http://schemas.microsoft.com/office/drawing/2014/main" id="{C5BD707A-FAE6-4D7F-B195-9D7EC188B235}"/>
              </a:ext>
            </a:extLst>
          </p:cNvPr>
          <p:cNvSpPr/>
          <p:nvPr/>
        </p:nvSpPr>
        <p:spPr>
          <a:xfrm rot="21175445">
            <a:off x="460512" y="1862676"/>
            <a:ext cx="2352538" cy="909784"/>
          </a:xfrm>
          <a:custGeom>
            <a:avLst/>
            <a:gdLst>
              <a:gd name="connsiteX0" fmla="*/ 0 w 2352538"/>
              <a:gd name="connsiteY0" fmla="*/ 0 h 909784"/>
              <a:gd name="connsiteX1" fmla="*/ 392090 w 2352538"/>
              <a:gd name="connsiteY1" fmla="*/ 0 h 909784"/>
              <a:gd name="connsiteX2" fmla="*/ 392090 w 2352538"/>
              <a:gd name="connsiteY2" fmla="*/ 0 h 909784"/>
              <a:gd name="connsiteX3" fmla="*/ 980224 w 2352538"/>
              <a:gd name="connsiteY3" fmla="*/ 0 h 909784"/>
              <a:gd name="connsiteX4" fmla="*/ 1680104 w 2352538"/>
              <a:gd name="connsiteY4" fmla="*/ 0 h 909784"/>
              <a:gd name="connsiteX5" fmla="*/ 2352538 w 2352538"/>
              <a:gd name="connsiteY5" fmla="*/ 0 h 909784"/>
              <a:gd name="connsiteX6" fmla="*/ 2352538 w 2352538"/>
              <a:gd name="connsiteY6" fmla="*/ 530707 h 909784"/>
              <a:gd name="connsiteX7" fmla="*/ 2352538 w 2352538"/>
              <a:gd name="connsiteY7" fmla="*/ 530707 h 909784"/>
              <a:gd name="connsiteX8" fmla="*/ 2352538 w 2352538"/>
              <a:gd name="connsiteY8" fmla="*/ 758153 h 909784"/>
              <a:gd name="connsiteX9" fmla="*/ 2352538 w 2352538"/>
              <a:gd name="connsiteY9" fmla="*/ 909784 h 909784"/>
              <a:gd name="connsiteX10" fmla="*/ 1707550 w 2352538"/>
              <a:gd name="connsiteY10" fmla="*/ 909784 h 909784"/>
              <a:gd name="connsiteX11" fmla="*/ 980224 w 2352538"/>
              <a:gd name="connsiteY11" fmla="*/ 909784 h 909784"/>
              <a:gd name="connsiteX12" fmla="*/ 686165 w 2352538"/>
              <a:gd name="connsiteY12" fmla="*/ 1023507 h 909784"/>
              <a:gd name="connsiteX13" fmla="*/ 392090 w 2352538"/>
              <a:gd name="connsiteY13" fmla="*/ 909784 h 909784"/>
              <a:gd name="connsiteX14" fmla="*/ 0 w 2352538"/>
              <a:gd name="connsiteY14" fmla="*/ 909784 h 909784"/>
              <a:gd name="connsiteX15" fmla="*/ 0 w 2352538"/>
              <a:gd name="connsiteY15" fmla="*/ 758153 h 909784"/>
              <a:gd name="connsiteX16" fmla="*/ 0 w 2352538"/>
              <a:gd name="connsiteY16" fmla="*/ 530707 h 909784"/>
              <a:gd name="connsiteX17" fmla="*/ 0 w 2352538"/>
              <a:gd name="connsiteY17" fmla="*/ 530707 h 909784"/>
              <a:gd name="connsiteX18" fmla="*/ 0 w 2352538"/>
              <a:gd name="connsiteY18" fmla="*/ 0 h 90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2538" h="909784" extrusionOk="0">
                <a:moveTo>
                  <a:pt x="0" y="0"/>
                </a:moveTo>
                <a:cubicBezTo>
                  <a:pt x="100477" y="17890"/>
                  <a:pt x="291477" y="2435"/>
                  <a:pt x="392090" y="0"/>
                </a:cubicBezTo>
                <a:lnTo>
                  <a:pt x="392090" y="0"/>
                </a:lnTo>
                <a:cubicBezTo>
                  <a:pt x="567675" y="-9800"/>
                  <a:pt x="742520" y="6562"/>
                  <a:pt x="980224" y="0"/>
                </a:cubicBezTo>
                <a:cubicBezTo>
                  <a:pt x="1158804" y="26572"/>
                  <a:pt x="1486291" y="7226"/>
                  <a:pt x="1680104" y="0"/>
                </a:cubicBezTo>
                <a:cubicBezTo>
                  <a:pt x="1873917" y="-7226"/>
                  <a:pt x="2169343" y="-26771"/>
                  <a:pt x="2352538" y="0"/>
                </a:cubicBezTo>
                <a:cubicBezTo>
                  <a:pt x="2328877" y="261776"/>
                  <a:pt x="2342185" y="359895"/>
                  <a:pt x="2352538" y="530707"/>
                </a:cubicBezTo>
                <a:lnTo>
                  <a:pt x="2352538" y="530707"/>
                </a:lnTo>
                <a:cubicBezTo>
                  <a:pt x="2355568" y="600870"/>
                  <a:pt x="2341760" y="645393"/>
                  <a:pt x="2352538" y="758153"/>
                </a:cubicBezTo>
                <a:cubicBezTo>
                  <a:pt x="2346561" y="791647"/>
                  <a:pt x="2352305" y="879400"/>
                  <a:pt x="2352538" y="909784"/>
                </a:cubicBezTo>
                <a:cubicBezTo>
                  <a:pt x="2176200" y="903586"/>
                  <a:pt x="2000781" y="924009"/>
                  <a:pt x="1707550" y="909784"/>
                </a:cubicBezTo>
                <a:cubicBezTo>
                  <a:pt x="1414319" y="895559"/>
                  <a:pt x="1309093" y="921891"/>
                  <a:pt x="980224" y="909784"/>
                </a:cubicBezTo>
                <a:cubicBezTo>
                  <a:pt x="899050" y="935369"/>
                  <a:pt x="751885" y="985294"/>
                  <a:pt x="686165" y="1023507"/>
                </a:cubicBezTo>
                <a:cubicBezTo>
                  <a:pt x="557939" y="962565"/>
                  <a:pt x="509369" y="945999"/>
                  <a:pt x="392090" y="909784"/>
                </a:cubicBezTo>
                <a:cubicBezTo>
                  <a:pt x="282505" y="900974"/>
                  <a:pt x="139541" y="892560"/>
                  <a:pt x="0" y="909784"/>
                </a:cubicBezTo>
                <a:cubicBezTo>
                  <a:pt x="704" y="870227"/>
                  <a:pt x="5727" y="802915"/>
                  <a:pt x="0" y="758153"/>
                </a:cubicBezTo>
                <a:cubicBezTo>
                  <a:pt x="9938" y="682461"/>
                  <a:pt x="868" y="604869"/>
                  <a:pt x="0" y="530707"/>
                </a:cubicBezTo>
                <a:lnTo>
                  <a:pt x="0" y="530707"/>
                </a:lnTo>
                <a:cubicBezTo>
                  <a:pt x="-8045" y="411307"/>
                  <a:pt x="21511" y="173817"/>
                  <a:pt x="0" y="0"/>
                </a:cubicBezTo>
                <a:close/>
              </a:path>
            </a:pathLst>
          </a:custGeom>
          <a:noFill/>
          <a:ln w="38100">
            <a:solidFill>
              <a:srgbClr val="00B0F0"/>
            </a:solidFill>
            <a:extLst>
              <a:ext uri="{C807C97D-BFC1-408E-A445-0C87EB9F89A2}">
                <ask:lineSketchStyleProps xmlns:ask="http://schemas.microsoft.com/office/drawing/2018/sketchyshapes" sd="856936712">
                  <a:prstGeom prst="wedge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5" name="Φυσαλίδα ομιλίας: Ορθογώνιο με στρογγυλεμένες γωνίες 4">
            <a:extLst>
              <a:ext uri="{FF2B5EF4-FFF2-40B4-BE49-F238E27FC236}">
                <a16:creationId xmlns:a16="http://schemas.microsoft.com/office/drawing/2014/main" id="{E201CE60-AFC8-4425-A8FD-B6F30D79DF7B}"/>
              </a:ext>
            </a:extLst>
          </p:cNvPr>
          <p:cNvSpPr/>
          <p:nvPr/>
        </p:nvSpPr>
        <p:spPr>
          <a:xfrm rot="609269">
            <a:off x="3152085" y="1677324"/>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00B0F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6" name="Φυσαλίδα ομιλίας: Έλλειψη 5">
            <a:extLst>
              <a:ext uri="{FF2B5EF4-FFF2-40B4-BE49-F238E27FC236}">
                <a16:creationId xmlns:a16="http://schemas.microsoft.com/office/drawing/2014/main" id="{09CDF006-4872-4BA4-B7BC-238842C84365}"/>
              </a:ext>
            </a:extLst>
          </p:cNvPr>
          <p:cNvSpPr/>
          <p:nvPr/>
        </p:nvSpPr>
        <p:spPr>
          <a:xfrm>
            <a:off x="5650064" y="1827690"/>
            <a:ext cx="2477605" cy="1496846"/>
          </a:xfrm>
          <a:custGeom>
            <a:avLst/>
            <a:gdLst>
              <a:gd name="connsiteX0" fmla="*/ 722643 w 2477605"/>
              <a:gd name="connsiteY0" fmla="*/ 1683952 h 1496846"/>
              <a:gd name="connsiteX1" fmla="*/ 630017 w 2477605"/>
              <a:gd name="connsiteY1" fmla="*/ 1400237 h 1496846"/>
              <a:gd name="connsiteX2" fmla="*/ 435237 w 2477605"/>
              <a:gd name="connsiteY2" fmla="*/ 178816 h 1496846"/>
              <a:gd name="connsiteX3" fmla="*/ 1612142 w 2477605"/>
              <a:gd name="connsiteY3" fmla="*/ 34796 h 1496846"/>
              <a:gd name="connsiteX4" fmla="*/ 2301413 w 2477605"/>
              <a:gd name="connsiteY4" fmla="*/ 1133135 h 1496846"/>
              <a:gd name="connsiteX5" fmla="*/ 1078507 w 2477605"/>
              <a:gd name="connsiteY5" fmla="*/ 1490554 h 1496846"/>
              <a:gd name="connsiteX6" fmla="*/ 722643 w 2477605"/>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605" h="1496846" extrusionOk="0">
                <a:moveTo>
                  <a:pt x="722643" y="1683952"/>
                </a:moveTo>
                <a:cubicBezTo>
                  <a:pt x="712759" y="1609242"/>
                  <a:pt x="681980" y="1514707"/>
                  <a:pt x="630017" y="1400237"/>
                </a:cubicBezTo>
                <a:cubicBezTo>
                  <a:pt x="-68327" y="1249060"/>
                  <a:pt x="-222500" y="557126"/>
                  <a:pt x="435237" y="178816"/>
                </a:cubicBezTo>
                <a:cubicBezTo>
                  <a:pt x="708817" y="36715"/>
                  <a:pt x="1265305" y="-55525"/>
                  <a:pt x="1612142" y="34796"/>
                </a:cubicBezTo>
                <a:cubicBezTo>
                  <a:pt x="2324369" y="109144"/>
                  <a:pt x="2595596" y="652824"/>
                  <a:pt x="2301413" y="1133135"/>
                </a:cubicBezTo>
                <a:cubicBezTo>
                  <a:pt x="2037603" y="1348012"/>
                  <a:pt x="1552733" y="1506120"/>
                  <a:pt x="1078507" y="1490554"/>
                </a:cubicBezTo>
                <a:cubicBezTo>
                  <a:pt x="1002799" y="1530817"/>
                  <a:pt x="808189" y="1646161"/>
                  <a:pt x="722643" y="1683952"/>
                </a:cubicBezTo>
                <a:close/>
              </a:path>
            </a:pathLst>
          </a:custGeom>
          <a:noFill/>
          <a:ln w="38100">
            <a:solidFill>
              <a:srgbClr val="00B0F0"/>
            </a:solidFill>
            <a:extLst>
              <a:ext uri="{C807C97D-BFC1-408E-A445-0C87EB9F89A2}">
                <ask:lineSketchStyleProps xmlns:ask="http://schemas.microsoft.com/office/drawing/2018/sketchyshapes" sd="2304860981">
                  <a:prstGeom prst="wedgeEllipse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7" name="Φυσαλίδα σκέψης: Σύννεφο 6">
            <a:extLst>
              <a:ext uri="{FF2B5EF4-FFF2-40B4-BE49-F238E27FC236}">
                <a16:creationId xmlns:a16="http://schemas.microsoft.com/office/drawing/2014/main" id="{A9096AED-6AE5-4DE8-9ED4-733C55D96B58}"/>
              </a:ext>
            </a:extLst>
          </p:cNvPr>
          <p:cNvSpPr/>
          <p:nvPr/>
        </p:nvSpPr>
        <p:spPr>
          <a:xfrm>
            <a:off x="8701985" y="1721242"/>
            <a:ext cx="2442265" cy="1821392"/>
          </a:xfrm>
          <a:custGeom>
            <a:avLst/>
            <a:gdLst>
              <a:gd name="connsiteX0" fmla="*/ 220482 w 2442265"/>
              <a:gd name="connsiteY0" fmla="*/ 605865 h 1821392"/>
              <a:gd name="connsiteX1" fmla="*/ 317890 w 2442265"/>
              <a:gd name="connsiteY1" fmla="*/ 291211 h 1821392"/>
              <a:gd name="connsiteX2" fmla="*/ 791757 w 2442265"/>
              <a:gd name="connsiteY2" fmla="*/ 219325 h 1821392"/>
              <a:gd name="connsiteX3" fmla="*/ 1269525 w 2442265"/>
              <a:gd name="connsiteY3" fmla="*/ 144699 h 1821392"/>
              <a:gd name="connsiteX4" fmla="*/ 1455691 w 2442265"/>
              <a:gd name="connsiteY4" fmla="*/ 8432 h 1821392"/>
              <a:gd name="connsiteX5" fmla="*/ 1686576 w 2442265"/>
              <a:gd name="connsiteY5" fmla="*/ 104603 h 1821392"/>
              <a:gd name="connsiteX6" fmla="*/ 2004862 w 2442265"/>
              <a:gd name="connsiteY6" fmla="*/ 29091 h 1821392"/>
              <a:gd name="connsiteX7" fmla="*/ 2166266 w 2442265"/>
              <a:gd name="connsiteY7" fmla="*/ 235094 h 1821392"/>
              <a:gd name="connsiteX8" fmla="*/ 2373406 w 2442265"/>
              <a:gd name="connsiteY8" fmla="*/ 435025 h 1821392"/>
              <a:gd name="connsiteX9" fmla="*/ 2364135 w 2442265"/>
              <a:gd name="connsiteY9" fmla="*/ 651822 h 1821392"/>
              <a:gd name="connsiteX10" fmla="*/ 2431862 w 2442265"/>
              <a:gd name="connsiteY10" fmla="*/ 983298 h 1821392"/>
              <a:gd name="connsiteX11" fmla="*/ 2114594 w 2442265"/>
              <a:gd name="connsiteY11" fmla="*/ 1273456 h 1821392"/>
              <a:gd name="connsiteX12" fmla="*/ 2001017 w 2442265"/>
              <a:gd name="connsiteY12" fmla="*/ 1522085 h 1821392"/>
              <a:gd name="connsiteX13" fmla="*/ 1614325 w 2442265"/>
              <a:gd name="connsiteY13" fmla="*/ 1552188 h 1821392"/>
              <a:gd name="connsiteX14" fmla="*/ 1337988 w 2442265"/>
              <a:gd name="connsiteY14" fmla="*/ 1817428 h 1821392"/>
              <a:gd name="connsiteX15" fmla="*/ 931678 w 2442265"/>
              <a:gd name="connsiteY15" fmla="*/ 1655527 h 1821392"/>
              <a:gd name="connsiteX16" fmla="*/ 328122 w 2442265"/>
              <a:gd name="connsiteY16" fmla="*/ 1495565 h 1821392"/>
              <a:gd name="connsiteX17" fmla="*/ 62752 w 2442265"/>
              <a:gd name="connsiteY17" fmla="*/ 1317557 h 1821392"/>
              <a:gd name="connsiteX18" fmla="*/ 119456 w 2442265"/>
              <a:gd name="connsiteY18" fmla="*/ 1077277 h 1821392"/>
              <a:gd name="connsiteX19" fmla="*/ -283 w 2442265"/>
              <a:gd name="connsiteY19" fmla="*/ 830757 h 1821392"/>
              <a:gd name="connsiteX20" fmla="*/ 218390 w 2442265"/>
              <a:gd name="connsiteY20" fmla="*/ 611641 h 1821392"/>
              <a:gd name="connsiteX21" fmla="*/ 220482 w 2442265"/>
              <a:gd name="connsiteY21" fmla="*/ 605865 h 1821392"/>
              <a:gd name="connsiteX0" fmla="*/ -740504 w 2442265"/>
              <a:gd name="connsiteY0" fmla="*/ 1887090 h 1821392"/>
              <a:gd name="connsiteX1" fmla="*/ -791098 w 2442265"/>
              <a:gd name="connsiteY1" fmla="*/ 1937684 h 1821392"/>
              <a:gd name="connsiteX2" fmla="*/ -841692 w 2442265"/>
              <a:gd name="connsiteY2" fmla="*/ 1887090 h 1821392"/>
              <a:gd name="connsiteX3" fmla="*/ -791098 w 2442265"/>
              <a:gd name="connsiteY3" fmla="*/ 1836496 h 1821392"/>
              <a:gd name="connsiteX4" fmla="*/ -740504 w 2442265"/>
              <a:gd name="connsiteY4" fmla="*/ 1887090 h 1821392"/>
              <a:gd name="connsiteX0" fmla="*/ -390697 w 2442265"/>
              <a:gd name="connsiteY0" fmla="*/ 1741903 h 1821392"/>
              <a:gd name="connsiteX1" fmla="*/ -491885 w 2442265"/>
              <a:gd name="connsiteY1" fmla="*/ 1843091 h 1821392"/>
              <a:gd name="connsiteX2" fmla="*/ -593073 w 2442265"/>
              <a:gd name="connsiteY2" fmla="*/ 1741903 h 1821392"/>
              <a:gd name="connsiteX3" fmla="*/ -491885 w 2442265"/>
              <a:gd name="connsiteY3" fmla="*/ 1640715 h 1821392"/>
              <a:gd name="connsiteX4" fmla="*/ -390697 w 2442265"/>
              <a:gd name="connsiteY4" fmla="*/ 1741903 h 1821392"/>
              <a:gd name="connsiteX0" fmla="*/ 50148 w 2442265"/>
              <a:gd name="connsiteY0" fmla="*/ 1552542 h 1821392"/>
              <a:gd name="connsiteX1" fmla="*/ -101635 w 2442265"/>
              <a:gd name="connsiteY1" fmla="*/ 1704325 h 1821392"/>
              <a:gd name="connsiteX2" fmla="*/ -253418 w 2442265"/>
              <a:gd name="connsiteY2" fmla="*/ 1552542 h 1821392"/>
              <a:gd name="connsiteX3" fmla="*/ -101635 w 2442265"/>
              <a:gd name="connsiteY3" fmla="*/ 1400759 h 1821392"/>
              <a:gd name="connsiteX4" fmla="*/ 50148 w 2442265"/>
              <a:gd name="connsiteY4" fmla="*/ 1552542 h 1821392"/>
              <a:gd name="connsiteX0" fmla="*/ 265313 w 2442265"/>
              <a:gd name="connsiteY0" fmla="*/ 1103670 h 1821392"/>
              <a:gd name="connsiteX1" fmla="*/ 122113 w 2442265"/>
              <a:gd name="connsiteY1" fmla="*/ 1070067 h 1821392"/>
              <a:gd name="connsiteX2" fmla="*/ 391666 w 2442265"/>
              <a:gd name="connsiteY2" fmla="*/ 1471406 h 1821392"/>
              <a:gd name="connsiteX3" fmla="*/ 329027 w 2442265"/>
              <a:gd name="connsiteY3" fmla="*/ 1487470 h 1821392"/>
              <a:gd name="connsiteX4" fmla="*/ 931565 w 2442265"/>
              <a:gd name="connsiteY4" fmla="*/ 1648106 h 1821392"/>
              <a:gd name="connsiteX5" fmla="*/ 893801 w 2442265"/>
              <a:gd name="connsiteY5" fmla="*/ 1574745 h 1821392"/>
              <a:gd name="connsiteX6" fmla="*/ 1629703 w 2442265"/>
              <a:gd name="connsiteY6" fmla="*/ 1465166 h 1821392"/>
              <a:gd name="connsiteX7" fmla="*/ 1614608 w 2442265"/>
              <a:gd name="connsiteY7" fmla="*/ 1545653 h 1821392"/>
              <a:gd name="connsiteX8" fmla="*/ 1929445 w 2442265"/>
              <a:gd name="connsiteY8" fmla="*/ 967783 h 1821392"/>
              <a:gd name="connsiteX9" fmla="*/ 2113237 w 2442265"/>
              <a:gd name="connsiteY9" fmla="*/ 1268650 h 1821392"/>
              <a:gd name="connsiteX10" fmla="*/ 2363004 w 2442265"/>
              <a:gd name="connsiteY10" fmla="*/ 647353 h 1821392"/>
              <a:gd name="connsiteX11" fmla="*/ 2281143 w 2442265"/>
              <a:gd name="connsiteY11" fmla="*/ 760178 h 1821392"/>
              <a:gd name="connsiteX12" fmla="*/ 2166605 w 2442265"/>
              <a:gd name="connsiteY12" fmla="*/ 228770 h 1821392"/>
              <a:gd name="connsiteX13" fmla="*/ 2170902 w 2442265"/>
              <a:gd name="connsiteY13" fmla="*/ 282062 h 1821392"/>
              <a:gd name="connsiteX14" fmla="*/ 1643893 w 2442265"/>
              <a:gd name="connsiteY14" fmla="*/ 166623 h 1821392"/>
              <a:gd name="connsiteX15" fmla="*/ 1685841 w 2442265"/>
              <a:gd name="connsiteY15" fmla="*/ 98658 h 1821392"/>
              <a:gd name="connsiteX16" fmla="*/ 1251717 w 2442265"/>
              <a:gd name="connsiteY16" fmla="*/ 199003 h 1821392"/>
              <a:gd name="connsiteX17" fmla="*/ 1272013 w 2442265"/>
              <a:gd name="connsiteY17" fmla="*/ 140398 h 1821392"/>
              <a:gd name="connsiteX18" fmla="*/ 791474 w 2442265"/>
              <a:gd name="connsiteY18" fmla="*/ 218904 h 1821392"/>
              <a:gd name="connsiteX19" fmla="*/ 864968 w 2442265"/>
              <a:gd name="connsiteY19" fmla="*/ 275738 h 1821392"/>
              <a:gd name="connsiteX20" fmla="*/ 233315 w 2442265"/>
              <a:gd name="connsiteY20" fmla="*/ 665693 h 1821392"/>
              <a:gd name="connsiteX21" fmla="*/ 220482 w 2442265"/>
              <a:gd name="connsiteY21" fmla="*/ 605865 h 18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2265" h="1821392" extrusionOk="0">
                <a:moveTo>
                  <a:pt x="220482" y="605865"/>
                </a:moveTo>
                <a:cubicBezTo>
                  <a:pt x="205689" y="507692"/>
                  <a:pt x="242876" y="384036"/>
                  <a:pt x="317890" y="291211"/>
                </a:cubicBezTo>
                <a:cubicBezTo>
                  <a:pt x="417492" y="166312"/>
                  <a:pt x="621184" y="137576"/>
                  <a:pt x="791757" y="219325"/>
                </a:cubicBezTo>
                <a:cubicBezTo>
                  <a:pt x="880635" y="-1553"/>
                  <a:pt x="1154484" y="17052"/>
                  <a:pt x="1269525" y="144699"/>
                </a:cubicBezTo>
                <a:cubicBezTo>
                  <a:pt x="1303428" y="71640"/>
                  <a:pt x="1379714" y="25721"/>
                  <a:pt x="1455691" y="8432"/>
                </a:cubicBezTo>
                <a:cubicBezTo>
                  <a:pt x="1526284" y="-13334"/>
                  <a:pt x="1645611" y="21730"/>
                  <a:pt x="1686576" y="104603"/>
                </a:cubicBezTo>
                <a:cubicBezTo>
                  <a:pt x="1760763" y="26016"/>
                  <a:pt x="1908933" y="-32629"/>
                  <a:pt x="2004862" y="29091"/>
                </a:cubicBezTo>
                <a:cubicBezTo>
                  <a:pt x="2083539" y="62785"/>
                  <a:pt x="2146257" y="145538"/>
                  <a:pt x="2166266" y="235094"/>
                </a:cubicBezTo>
                <a:cubicBezTo>
                  <a:pt x="2258445" y="257189"/>
                  <a:pt x="2358933" y="335384"/>
                  <a:pt x="2373406" y="435025"/>
                </a:cubicBezTo>
                <a:cubicBezTo>
                  <a:pt x="2390643" y="488676"/>
                  <a:pt x="2379137" y="587981"/>
                  <a:pt x="2364135" y="651822"/>
                </a:cubicBezTo>
                <a:cubicBezTo>
                  <a:pt x="2444223" y="731276"/>
                  <a:pt x="2487205" y="858289"/>
                  <a:pt x="2431862" y="983298"/>
                </a:cubicBezTo>
                <a:cubicBezTo>
                  <a:pt x="2407059" y="1111668"/>
                  <a:pt x="2259501" y="1246637"/>
                  <a:pt x="2114594" y="1273456"/>
                </a:cubicBezTo>
                <a:cubicBezTo>
                  <a:pt x="2110661" y="1356077"/>
                  <a:pt x="2069682" y="1458486"/>
                  <a:pt x="2001017" y="1522085"/>
                </a:cubicBezTo>
                <a:cubicBezTo>
                  <a:pt x="1868144" y="1637031"/>
                  <a:pt x="1724929" y="1635280"/>
                  <a:pt x="1614325" y="1552188"/>
                </a:cubicBezTo>
                <a:cubicBezTo>
                  <a:pt x="1578753" y="1688001"/>
                  <a:pt x="1456259" y="1760565"/>
                  <a:pt x="1337988" y="1817428"/>
                </a:cubicBezTo>
                <a:cubicBezTo>
                  <a:pt x="1179581" y="1826685"/>
                  <a:pt x="1033591" y="1762076"/>
                  <a:pt x="931678" y="1655527"/>
                </a:cubicBezTo>
                <a:cubicBezTo>
                  <a:pt x="769222" y="1813872"/>
                  <a:pt x="458928" y="1718425"/>
                  <a:pt x="328122" y="1495565"/>
                </a:cubicBezTo>
                <a:cubicBezTo>
                  <a:pt x="216769" y="1514366"/>
                  <a:pt x="105931" y="1433399"/>
                  <a:pt x="62752" y="1317557"/>
                </a:cubicBezTo>
                <a:cubicBezTo>
                  <a:pt x="42128" y="1231719"/>
                  <a:pt x="73989" y="1145263"/>
                  <a:pt x="119456" y="1077277"/>
                </a:cubicBezTo>
                <a:cubicBezTo>
                  <a:pt x="57997" y="1020287"/>
                  <a:pt x="-16848" y="949633"/>
                  <a:pt x="-283" y="830757"/>
                </a:cubicBezTo>
                <a:cubicBezTo>
                  <a:pt x="18994" y="716363"/>
                  <a:pt x="96472" y="624847"/>
                  <a:pt x="218390" y="611641"/>
                </a:cubicBezTo>
                <a:cubicBezTo>
                  <a:pt x="219290" y="609294"/>
                  <a:pt x="219651" y="607732"/>
                  <a:pt x="220482" y="605865"/>
                </a:cubicBezTo>
                <a:close/>
              </a:path>
              <a:path w="2442265" h="1821392" extrusionOk="0">
                <a:moveTo>
                  <a:pt x="-740504" y="1887090"/>
                </a:moveTo>
                <a:cubicBezTo>
                  <a:pt x="-738786" y="1917854"/>
                  <a:pt x="-757889" y="1936374"/>
                  <a:pt x="-791098" y="1937684"/>
                </a:cubicBezTo>
                <a:cubicBezTo>
                  <a:pt x="-824280" y="1937528"/>
                  <a:pt x="-842504" y="1915592"/>
                  <a:pt x="-841692" y="1887090"/>
                </a:cubicBezTo>
                <a:cubicBezTo>
                  <a:pt x="-835468" y="1862250"/>
                  <a:pt x="-820124" y="1838511"/>
                  <a:pt x="-791098" y="1836496"/>
                </a:cubicBezTo>
                <a:cubicBezTo>
                  <a:pt x="-756579" y="1836616"/>
                  <a:pt x="-739163" y="1858259"/>
                  <a:pt x="-740504" y="1887090"/>
                </a:cubicBezTo>
                <a:close/>
              </a:path>
              <a:path w="2442265" h="1821392" extrusionOk="0">
                <a:moveTo>
                  <a:pt x="-390697" y="1741903"/>
                </a:moveTo>
                <a:cubicBezTo>
                  <a:pt x="-388523" y="1799270"/>
                  <a:pt x="-430473" y="1838505"/>
                  <a:pt x="-491885" y="1843091"/>
                </a:cubicBezTo>
                <a:cubicBezTo>
                  <a:pt x="-545784" y="1839647"/>
                  <a:pt x="-579377" y="1798513"/>
                  <a:pt x="-593073" y="1741903"/>
                </a:cubicBezTo>
                <a:cubicBezTo>
                  <a:pt x="-588858" y="1682598"/>
                  <a:pt x="-552607" y="1633947"/>
                  <a:pt x="-491885" y="1640715"/>
                </a:cubicBezTo>
                <a:cubicBezTo>
                  <a:pt x="-436002" y="1645269"/>
                  <a:pt x="-392159" y="1690564"/>
                  <a:pt x="-390697" y="1741903"/>
                </a:cubicBezTo>
                <a:close/>
              </a:path>
              <a:path w="2442265" h="1821392" extrusionOk="0">
                <a:moveTo>
                  <a:pt x="50148" y="1552542"/>
                </a:moveTo>
                <a:cubicBezTo>
                  <a:pt x="63539" y="1651081"/>
                  <a:pt x="-10641" y="1691797"/>
                  <a:pt x="-101635" y="1704325"/>
                </a:cubicBezTo>
                <a:cubicBezTo>
                  <a:pt x="-185571" y="1702326"/>
                  <a:pt x="-252723" y="1643054"/>
                  <a:pt x="-253418" y="1552542"/>
                </a:cubicBezTo>
                <a:cubicBezTo>
                  <a:pt x="-248786" y="1471065"/>
                  <a:pt x="-188600" y="1394542"/>
                  <a:pt x="-101635" y="1400759"/>
                </a:cubicBezTo>
                <a:cubicBezTo>
                  <a:pt x="-14370" y="1400013"/>
                  <a:pt x="47833" y="1475223"/>
                  <a:pt x="50148" y="1552542"/>
                </a:cubicBezTo>
                <a:close/>
              </a:path>
              <a:path w="2442265" h="1821392" fill="none" extrusionOk="0">
                <a:moveTo>
                  <a:pt x="265313" y="1103670"/>
                </a:moveTo>
                <a:cubicBezTo>
                  <a:pt x="217275" y="1117027"/>
                  <a:pt x="164049" y="1097166"/>
                  <a:pt x="122113" y="1070067"/>
                </a:cubicBezTo>
                <a:moveTo>
                  <a:pt x="391666" y="1471406"/>
                </a:moveTo>
                <a:cubicBezTo>
                  <a:pt x="367707" y="1482860"/>
                  <a:pt x="350015" y="1484706"/>
                  <a:pt x="329027" y="1487470"/>
                </a:cubicBezTo>
                <a:moveTo>
                  <a:pt x="931565" y="1648106"/>
                </a:moveTo>
                <a:cubicBezTo>
                  <a:pt x="915915" y="1627536"/>
                  <a:pt x="903046" y="1602644"/>
                  <a:pt x="893801" y="1574745"/>
                </a:cubicBezTo>
                <a:moveTo>
                  <a:pt x="1629703" y="1465166"/>
                </a:moveTo>
                <a:cubicBezTo>
                  <a:pt x="1629103" y="1497980"/>
                  <a:pt x="1623531" y="1518008"/>
                  <a:pt x="1614608" y="1545653"/>
                </a:cubicBezTo>
                <a:moveTo>
                  <a:pt x="1929445" y="967783"/>
                </a:moveTo>
                <a:cubicBezTo>
                  <a:pt x="2031267" y="1048391"/>
                  <a:pt x="2100953" y="1126303"/>
                  <a:pt x="2113237" y="1268650"/>
                </a:cubicBezTo>
                <a:moveTo>
                  <a:pt x="2363004" y="647353"/>
                </a:moveTo>
                <a:cubicBezTo>
                  <a:pt x="2338966" y="689909"/>
                  <a:pt x="2318766" y="732357"/>
                  <a:pt x="2281143" y="760178"/>
                </a:cubicBezTo>
                <a:moveTo>
                  <a:pt x="2166605" y="228770"/>
                </a:moveTo>
                <a:cubicBezTo>
                  <a:pt x="2169354" y="242702"/>
                  <a:pt x="2173007" y="264653"/>
                  <a:pt x="2170902" y="282062"/>
                </a:cubicBezTo>
                <a:moveTo>
                  <a:pt x="1643893" y="166623"/>
                </a:moveTo>
                <a:cubicBezTo>
                  <a:pt x="1659033" y="137361"/>
                  <a:pt x="1674142" y="117083"/>
                  <a:pt x="1685841" y="98658"/>
                </a:cubicBezTo>
                <a:moveTo>
                  <a:pt x="1251717" y="199003"/>
                </a:moveTo>
                <a:cubicBezTo>
                  <a:pt x="1255725" y="178101"/>
                  <a:pt x="1262064" y="158964"/>
                  <a:pt x="1272013" y="140398"/>
                </a:cubicBezTo>
                <a:moveTo>
                  <a:pt x="791474" y="218904"/>
                </a:moveTo>
                <a:cubicBezTo>
                  <a:pt x="812418" y="237905"/>
                  <a:pt x="843484" y="253423"/>
                  <a:pt x="864968" y="275738"/>
                </a:cubicBezTo>
                <a:moveTo>
                  <a:pt x="233315" y="665693"/>
                </a:moveTo>
                <a:cubicBezTo>
                  <a:pt x="229386" y="647557"/>
                  <a:pt x="220824" y="624392"/>
                  <a:pt x="220482" y="605865"/>
                </a:cubicBezTo>
              </a:path>
            </a:pathLst>
          </a:custGeom>
          <a:noFill/>
          <a:ln w="38100">
            <a:solidFill>
              <a:srgbClr val="00B0F0"/>
            </a:solidFill>
            <a:extLst>
              <a:ext uri="{C807C97D-BFC1-408E-A445-0C87EB9F89A2}">
                <ask:lineSketchStyleProps xmlns:ask="http://schemas.microsoft.com/office/drawing/2018/sketchyshapes" sd="923321662">
                  <a:prstGeom prst="cloudCallout">
                    <a:avLst>
                      <a:gd name="adj1" fmla="val -82392"/>
                      <a:gd name="adj2" fmla="val 5360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10" name="TextBox 9">
            <a:extLst>
              <a:ext uri="{FF2B5EF4-FFF2-40B4-BE49-F238E27FC236}">
                <a16:creationId xmlns:a16="http://schemas.microsoft.com/office/drawing/2014/main" id="{7BDB1E07-2992-4187-9F93-BF17627B120A}"/>
              </a:ext>
            </a:extLst>
          </p:cNvPr>
          <p:cNvSpPr txBox="1"/>
          <p:nvPr/>
        </p:nvSpPr>
        <p:spPr>
          <a:xfrm>
            <a:off x="671218" y="2012637"/>
            <a:ext cx="2352538" cy="646331"/>
          </a:xfrm>
          <a:prstGeom prst="rect">
            <a:avLst/>
          </a:prstGeom>
          <a:noFill/>
        </p:spPr>
        <p:txBody>
          <a:bodyPr wrap="square">
            <a:spAutoFit/>
          </a:bodyPr>
          <a:lstStyle/>
          <a:p>
            <a:r>
              <a:rPr lang="de-DE" i="1" dirty="0">
                <a:solidFill>
                  <a:schemeClr val="tx1">
                    <a:lumMod val="95000"/>
                    <a:lumOff val="5000"/>
                  </a:schemeClr>
                </a:solidFill>
              </a:rPr>
              <a:t>Lass mich bitte kurz mal überlegen.</a:t>
            </a:r>
          </a:p>
        </p:txBody>
      </p:sp>
      <p:sp>
        <p:nvSpPr>
          <p:cNvPr id="12" name="TextBox 11">
            <a:extLst>
              <a:ext uri="{FF2B5EF4-FFF2-40B4-BE49-F238E27FC236}">
                <a16:creationId xmlns:a16="http://schemas.microsoft.com/office/drawing/2014/main" id="{64620841-537B-452D-BF0B-D488AAE6612D}"/>
              </a:ext>
            </a:extLst>
          </p:cNvPr>
          <p:cNvSpPr txBox="1"/>
          <p:nvPr/>
        </p:nvSpPr>
        <p:spPr>
          <a:xfrm>
            <a:off x="3276237" y="1855903"/>
            <a:ext cx="2132552" cy="923330"/>
          </a:xfrm>
          <a:prstGeom prst="rect">
            <a:avLst/>
          </a:prstGeom>
          <a:noFill/>
        </p:spPr>
        <p:txBody>
          <a:bodyPr wrap="square">
            <a:spAutoFit/>
          </a:bodyPr>
          <a:lstStyle/>
          <a:p>
            <a:r>
              <a:rPr lang="de-DE" i="1" dirty="0">
                <a:solidFill>
                  <a:schemeClr val="tx1">
                    <a:lumMod val="95000"/>
                    <a:lumOff val="5000"/>
                  </a:schemeClr>
                </a:solidFill>
              </a:rPr>
              <a:t>Moment bitte, ich habe das noch nicht ganz verstanden. </a:t>
            </a:r>
          </a:p>
        </p:txBody>
      </p:sp>
      <p:sp>
        <p:nvSpPr>
          <p:cNvPr id="16" name="TextBox 15">
            <a:extLst>
              <a:ext uri="{FF2B5EF4-FFF2-40B4-BE49-F238E27FC236}">
                <a16:creationId xmlns:a16="http://schemas.microsoft.com/office/drawing/2014/main" id="{576CF69C-268F-452F-84FD-E56E36C65B2D}"/>
              </a:ext>
            </a:extLst>
          </p:cNvPr>
          <p:cNvSpPr txBox="1"/>
          <p:nvPr/>
        </p:nvSpPr>
        <p:spPr>
          <a:xfrm>
            <a:off x="5924900" y="2086675"/>
            <a:ext cx="2260974" cy="923330"/>
          </a:xfrm>
          <a:prstGeom prst="rect">
            <a:avLst/>
          </a:prstGeom>
          <a:noFill/>
        </p:spPr>
        <p:txBody>
          <a:bodyPr wrap="square">
            <a:spAutoFit/>
          </a:bodyPr>
          <a:lstStyle/>
          <a:p>
            <a:r>
              <a:rPr lang="de-DE" i="1" dirty="0">
                <a:solidFill>
                  <a:schemeClr val="tx1">
                    <a:lumMod val="95000"/>
                    <a:lumOff val="5000"/>
                  </a:schemeClr>
                </a:solidFill>
              </a:rPr>
              <a:t>Um das ganz verstehen zu können, brauche ich...</a:t>
            </a:r>
          </a:p>
        </p:txBody>
      </p:sp>
      <p:sp>
        <p:nvSpPr>
          <p:cNvPr id="20" name="TextBox 19">
            <a:extLst>
              <a:ext uri="{FF2B5EF4-FFF2-40B4-BE49-F238E27FC236}">
                <a16:creationId xmlns:a16="http://schemas.microsoft.com/office/drawing/2014/main" id="{E7F194D2-1A42-4DE6-8B18-31DE26DA6C96}"/>
              </a:ext>
            </a:extLst>
          </p:cNvPr>
          <p:cNvSpPr txBox="1"/>
          <p:nvPr/>
        </p:nvSpPr>
        <p:spPr>
          <a:xfrm>
            <a:off x="9158080" y="1867858"/>
            <a:ext cx="2043320" cy="1477328"/>
          </a:xfrm>
          <a:prstGeom prst="rect">
            <a:avLst/>
          </a:prstGeom>
          <a:noFill/>
        </p:spPr>
        <p:txBody>
          <a:bodyPr wrap="square">
            <a:spAutoFit/>
          </a:bodyPr>
          <a:lstStyle/>
          <a:p>
            <a:r>
              <a:rPr lang="de-DE" i="1" dirty="0">
                <a:solidFill>
                  <a:schemeClr val="tx1">
                    <a:lumMod val="95000"/>
                    <a:lumOff val="5000"/>
                  </a:schemeClr>
                </a:solidFill>
              </a:rPr>
              <a:t>Das war jetzt wirklich viel. Ich brauche jetzt ein bisschen Platz </a:t>
            </a:r>
            <a:br>
              <a:rPr lang="el-GR" i="1" dirty="0">
                <a:solidFill>
                  <a:schemeClr val="tx1">
                    <a:lumMod val="95000"/>
                    <a:lumOff val="5000"/>
                  </a:schemeClr>
                </a:solidFill>
              </a:rPr>
            </a:br>
            <a:r>
              <a:rPr lang="de-DE" i="1" dirty="0">
                <a:solidFill>
                  <a:schemeClr val="tx1">
                    <a:lumMod val="95000"/>
                    <a:lumOff val="5000"/>
                  </a:schemeClr>
                </a:solidFill>
              </a:rPr>
              <a:t>zum Verdauen.</a:t>
            </a:r>
          </a:p>
        </p:txBody>
      </p:sp>
      <p:sp>
        <p:nvSpPr>
          <p:cNvPr id="21" name="Φυσαλίδα ομιλίας: Ορθογώνιο 20">
            <a:extLst>
              <a:ext uri="{FF2B5EF4-FFF2-40B4-BE49-F238E27FC236}">
                <a16:creationId xmlns:a16="http://schemas.microsoft.com/office/drawing/2014/main" id="{3C013E19-9245-4A79-B88F-C8D04FC95378}"/>
              </a:ext>
            </a:extLst>
          </p:cNvPr>
          <p:cNvSpPr/>
          <p:nvPr/>
        </p:nvSpPr>
        <p:spPr>
          <a:xfrm>
            <a:off x="8790300" y="4181817"/>
            <a:ext cx="2563500" cy="1204342"/>
          </a:xfrm>
          <a:custGeom>
            <a:avLst/>
            <a:gdLst>
              <a:gd name="connsiteX0" fmla="*/ 0 w 2563500"/>
              <a:gd name="connsiteY0" fmla="*/ 0 h 1204342"/>
              <a:gd name="connsiteX1" fmla="*/ 427250 w 2563500"/>
              <a:gd name="connsiteY1" fmla="*/ 0 h 1204342"/>
              <a:gd name="connsiteX2" fmla="*/ 427250 w 2563500"/>
              <a:gd name="connsiteY2" fmla="*/ 0 h 1204342"/>
              <a:gd name="connsiteX3" fmla="*/ 1068125 w 2563500"/>
              <a:gd name="connsiteY3" fmla="*/ 0 h 1204342"/>
              <a:gd name="connsiteX4" fmla="*/ 2563500 w 2563500"/>
              <a:gd name="connsiteY4" fmla="*/ 0 h 1204342"/>
              <a:gd name="connsiteX5" fmla="*/ 2563500 w 2563500"/>
              <a:gd name="connsiteY5" fmla="*/ 702533 h 1204342"/>
              <a:gd name="connsiteX6" fmla="*/ 2563500 w 2563500"/>
              <a:gd name="connsiteY6" fmla="*/ 702533 h 1204342"/>
              <a:gd name="connsiteX7" fmla="*/ 2563500 w 2563500"/>
              <a:gd name="connsiteY7" fmla="*/ 1003618 h 1204342"/>
              <a:gd name="connsiteX8" fmla="*/ 2563500 w 2563500"/>
              <a:gd name="connsiteY8" fmla="*/ 1204342 h 1204342"/>
              <a:gd name="connsiteX9" fmla="*/ 1068125 w 2563500"/>
              <a:gd name="connsiteY9" fmla="*/ 1204342 h 1204342"/>
              <a:gd name="connsiteX10" fmla="*/ 747696 w 2563500"/>
              <a:gd name="connsiteY10" fmla="*/ 1354885 h 1204342"/>
              <a:gd name="connsiteX11" fmla="*/ 427250 w 2563500"/>
              <a:gd name="connsiteY11" fmla="*/ 1204342 h 1204342"/>
              <a:gd name="connsiteX12" fmla="*/ 0 w 2563500"/>
              <a:gd name="connsiteY12" fmla="*/ 1204342 h 1204342"/>
              <a:gd name="connsiteX13" fmla="*/ 0 w 2563500"/>
              <a:gd name="connsiteY13" fmla="*/ 1003618 h 1204342"/>
              <a:gd name="connsiteX14" fmla="*/ 0 w 2563500"/>
              <a:gd name="connsiteY14" fmla="*/ 702533 h 1204342"/>
              <a:gd name="connsiteX15" fmla="*/ 0 w 2563500"/>
              <a:gd name="connsiteY15" fmla="*/ 702533 h 1204342"/>
              <a:gd name="connsiteX16" fmla="*/ 0 w 2563500"/>
              <a:gd name="connsiteY16" fmla="*/ 0 h 120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3500" h="1204342" extrusionOk="0">
                <a:moveTo>
                  <a:pt x="0" y="0"/>
                </a:moveTo>
                <a:cubicBezTo>
                  <a:pt x="183723" y="-35173"/>
                  <a:pt x="337650" y="1820"/>
                  <a:pt x="427250" y="0"/>
                </a:cubicBezTo>
                <a:lnTo>
                  <a:pt x="427250" y="0"/>
                </a:lnTo>
                <a:cubicBezTo>
                  <a:pt x="621855" y="-13039"/>
                  <a:pt x="819659" y="-56649"/>
                  <a:pt x="1068125" y="0"/>
                </a:cubicBezTo>
                <a:cubicBezTo>
                  <a:pt x="1576538" y="89575"/>
                  <a:pt x="2038584" y="-41292"/>
                  <a:pt x="2563500" y="0"/>
                </a:cubicBezTo>
                <a:cubicBezTo>
                  <a:pt x="2502384" y="187772"/>
                  <a:pt x="2530220" y="478881"/>
                  <a:pt x="2563500" y="702533"/>
                </a:cubicBezTo>
                <a:lnTo>
                  <a:pt x="2563500" y="702533"/>
                </a:lnTo>
                <a:cubicBezTo>
                  <a:pt x="2552900" y="847256"/>
                  <a:pt x="2541414" y="863406"/>
                  <a:pt x="2563500" y="1003618"/>
                </a:cubicBezTo>
                <a:cubicBezTo>
                  <a:pt x="2580722" y="1023921"/>
                  <a:pt x="2555852" y="1126721"/>
                  <a:pt x="2563500" y="1204342"/>
                </a:cubicBezTo>
                <a:cubicBezTo>
                  <a:pt x="2346938" y="1331429"/>
                  <a:pt x="1691603" y="1089743"/>
                  <a:pt x="1068125" y="1204342"/>
                </a:cubicBezTo>
                <a:cubicBezTo>
                  <a:pt x="975957" y="1221087"/>
                  <a:pt x="849267" y="1327678"/>
                  <a:pt x="747696" y="1354885"/>
                </a:cubicBezTo>
                <a:cubicBezTo>
                  <a:pt x="662299" y="1294516"/>
                  <a:pt x="571593" y="1260997"/>
                  <a:pt x="427250" y="1204342"/>
                </a:cubicBezTo>
                <a:cubicBezTo>
                  <a:pt x="272428" y="1204228"/>
                  <a:pt x="192476" y="1172579"/>
                  <a:pt x="0" y="1204342"/>
                </a:cubicBezTo>
                <a:cubicBezTo>
                  <a:pt x="-5008" y="1120549"/>
                  <a:pt x="4756" y="1045968"/>
                  <a:pt x="0" y="1003618"/>
                </a:cubicBezTo>
                <a:cubicBezTo>
                  <a:pt x="-1553" y="855379"/>
                  <a:pt x="-7216" y="746311"/>
                  <a:pt x="0" y="702533"/>
                </a:cubicBezTo>
                <a:lnTo>
                  <a:pt x="0" y="702533"/>
                </a:lnTo>
                <a:cubicBezTo>
                  <a:pt x="32836" y="374891"/>
                  <a:pt x="-60174" y="207958"/>
                  <a:pt x="0" y="0"/>
                </a:cubicBezTo>
                <a:close/>
              </a:path>
            </a:pathLst>
          </a:custGeom>
          <a:noFill/>
          <a:ln w="38100">
            <a:solidFill>
              <a:srgbClr val="00B0F0"/>
            </a:solidFill>
            <a:extLst>
              <a:ext uri="{C807C97D-BFC1-408E-A445-0C87EB9F89A2}">
                <ask:lineSketchStyleProps xmlns:ask="http://schemas.microsoft.com/office/drawing/2018/sketchyshapes" sd="856936712">
                  <a:prstGeom prst="wedgeRect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2" name="Φυσαλίδα ομιλίας: Ορθογώνιο με στρογγυλεμένες γωνίες 21">
            <a:extLst>
              <a:ext uri="{FF2B5EF4-FFF2-40B4-BE49-F238E27FC236}">
                <a16:creationId xmlns:a16="http://schemas.microsoft.com/office/drawing/2014/main" id="{038322F1-233A-4D87-86B0-7F4E05CA8044}"/>
              </a:ext>
            </a:extLst>
          </p:cNvPr>
          <p:cNvSpPr/>
          <p:nvPr/>
        </p:nvSpPr>
        <p:spPr>
          <a:xfrm rot="190154">
            <a:off x="5817480" y="3729268"/>
            <a:ext cx="2189701" cy="1426793"/>
          </a:xfrm>
          <a:custGeom>
            <a:avLst/>
            <a:gdLst>
              <a:gd name="connsiteX0" fmla="*/ 0 w 2189701"/>
              <a:gd name="connsiteY0" fmla="*/ 237804 h 1426793"/>
              <a:gd name="connsiteX1" fmla="*/ 237804 w 2189701"/>
              <a:gd name="connsiteY1" fmla="*/ 0 h 1426793"/>
              <a:gd name="connsiteX2" fmla="*/ 364950 w 2189701"/>
              <a:gd name="connsiteY2" fmla="*/ 0 h 1426793"/>
              <a:gd name="connsiteX3" fmla="*/ 364950 w 2189701"/>
              <a:gd name="connsiteY3" fmla="*/ 0 h 1426793"/>
              <a:gd name="connsiteX4" fmla="*/ 912375 w 2189701"/>
              <a:gd name="connsiteY4" fmla="*/ 0 h 1426793"/>
              <a:gd name="connsiteX5" fmla="*/ 1400950 w 2189701"/>
              <a:gd name="connsiteY5" fmla="*/ 0 h 1426793"/>
              <a:gd name="connsiteX6" fmla="*/ 1951897 w 2189701"/>
              <a:gd name="connsiteY6" fmla="*/ 0 h 1426793"/>
              <a:gd name="connsiteX7" fmla="*/ 2189701 w 2189701"/>
              <a:gd name="connsiteY7" fmla="*/ 237804 h 1426793"/>
              <a:gd name="connsiteX8" fmla="*/ 2189701 w 2189701"/>
              <a:gd name="connsiteY8" fmla="*/ 832296 h 1426793"/>
              <a:gd name="connsiteX9" fmla="*/ 2189701 w 2189701"/>
              <a:gd name="connsiteY9" fmla="*/ 832296 h 1426793"/>
              <a:gd name="connsiteX10" fmla="*/ 2189701 w 2189701"/>
              <a:gd name="connsiteY10" fmla="*/ 1188994 h 1426793"/>
              <a:gd name="connsiteX11" fmla="*/ 2189701 w 2189701"/>
              <a:gd name="connsiteY11" fmla="*/ 1188989 h 1426793"/>
              <a:gd name="connsiteX12" fmla="*/ 1951897 w 2189701"/>
              <a:gd name="connsiteY12" fmla="*/ 1426793 h 1426793"/>
              <a:gd name="connsiteX13" fmla="*/ 1452926 w 2189701"/>
              <a:gd name="connsiteY13" fmla="*/ 1426793 h 1426793"/>
              <a:gd name="connsiteX14" fmla="*/ 912375 w 2189701"/>
              <a:gd name="connsiteY14" fmla="*/ 1426793 h 1426793"/>
              <a:gd name="connsiteX15" fmla="*/ 638670 w 2189701"/>
              <a:gd name="connsiteY15" fmla="*/ 1605142 h 1426793"/>
              <a:gd name="connsiteX16" fmla="*/ 364950 w 2189701"/>
              <a:gd name="connsiteY16" fmla="*/ 1426793 h 1426793"/>
              <a:gd name="connsiteX17" fmla="*/ 237804 w 2189701"/>
              <a:gd name="connsiteY17" fmla="*/ 1426793 h 1426793"/>
              <a:gd name="connsiteX18" fmla="*/ 0 w 2189701"/>
              <a:gd name="connsiteY18" fmla="*/ 1188989 h 1426793"/>
              <a:gd name="connsiteX19" fmla="*/ 0 w 2189701"/>
              <a:gd name="connsiteY19" fmla="*/ 1188994 h 1426793"/>
              <a:gd name="connsiteX20" fmla="*/ 0 w 2189701"/>
              <a:gd name="connsiteY20" fmla="*/ 832296 h 1426793"/>
              <a:gd name="connsiteX21" fmla="*/ 0 w 2189701"/>
              <a:gd name="connsiteY21" fmla="*/ 832296 h 1426793"/>
              <a:gd name="connsiteX22" fmla="*/ 0 w 2189701"/>
              <a:gd name="connsiteY22" fmla="*/ 237804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9701" h="1426793" extrusionOk="0">
                <a:moveTo>
                  <a:pt x="0" y="237804"/>
                </a:moveTo>
                <a:cubicBezTo>
                  <a:pt x="16561" y="121239"/>
                  <a:pt x="113858" y="8743"/>
                  <a:pt x="237804" y="0"/>
                </a:cubicBezTo>
                <a:cubicBezTo>
                  <a:pt x="288912" y="615"/>
                  <a:pt x="307169" y="-891"/>
                  <a:pt x="364950" y="0"/>
                </a:cubicBezTo>
                <a:lnTo>
                  <a:pt x="364950" y="0"/>
                </a:lnTo>
                <a:cubicBezTo>
                  <a:pt x="593537" y="-7264"/>
                  <a:pt x="657505" y="-6527"/>
                  <a:pt x="912375" y="0"/>
                </a:cubicBezTo>
                <a:cubicBezTo>
                  <a:pt x="1123192" y="-3452"/>
                  <a:pt x="1246260" y="2808"/>
                  <a:pt x="1400950" y="0"/>
                </a:cubicBezTo>
                <a:cubicBezTo>
                  <a:pt x="1555641" y="-2808"/>
                  <a:pt x="1740541" y="3147"/>
                  <a:pt x="1951897" y="0"/>
                </a:cubicBezTo>
                <a:cubicBezTo>
                  <a:pt x="2095249" y="3219"/>
                  <a:pt x="2220486" y="107352"/>
                  <a:pt x="2189701" y="237804"/>
                </a:cubicBezTo>
                <a:cubicBezTo>
                  <a:pt x="2173848" y="368320"/>
                  <a:pt x="2180754" y="620073"/>
                  <a:pt x="2189701" y="832296"/>
                </a:cubicBezTo>
                <a:lnTo>
                  <a:pt x="2189701" y="832296"/>
                </a:lnTo>
                <a:cubicBezTo>
                  <a:pt x="2178245" y="994936"/>
                  <a:pt x="2203676" y="1034826"/>
                  <a:pt x="2189701" y="1188994"/>
                </a:cubicBezTo>
                <a:lnTo>
                  <a:pt x="2189701" y="1188989"/>
                </a:lnTo>
                <a:cubicBezTo>
                  <a:pt x="2204518" y="1320403"/>
                  <a:pt x="2074799" y="1446970"/>
                  <a:pt x="1951897" y="1426793"/>
                </a:cubicBezTo>
                <a:cubicBezTo>
                  <a:pt x="1741978" y="1447954"/>
                  <a:pt x="1646709" y="1441527"/>
                  <a:pt x="1452926" y="1426793"/>
                </a:cubicBezTo>
                <a:cubicBezTo>
                  <a:pt x="1259143" y="1412059"/>
                  <a:pt x="1177796" y="1406075"/>
                  <a:pt x="912375" y="1426793"/>
                </a:cubicBezTo>
                <a:cubicBezTo>
                  <a:pt x="820775" y="1486659"/>
                  <a:pt x="762185" y="1505686"/>
                  <a:pt x="638670" y="1605142"/>
                </a:cubicBezTo>
                <a:cubicBezTo>
                  <a:pt x="515034" y="1518340"/>
                  <a:pt x="457560" y="1480377"/>
                  <a:pt x="364950" y="1426793"/>
                </a:cubicBezTo>
                <a:cubicBezTo>
                  <a:pt x="330625" y="1423999"/>
                  <a:pt x="290655" y="1432634"/>
                  <a:pt x="237804" y="1426793"/>
                </a:cubicBezTo>
                <a:cubicBezTo>
                  <a:pt x="128664" y="1427100"/>
                  <a:pt x="8482" y="1321636"/>
                  <a:pt x="0" y="1188989"/>
                </a:cubicBezTo>
                <a:lnTo>
                  <a:pt x="0" y="1188994"/>
                </a:lnTo>
                <a:cubicBezTo>
                  <a:pt x="7936" y="1091395"/>
                  <a:pt x="-12398" y="1000180"/>
                  <a:pt x="0" y="832296"/>
                </a:cubicBezTo>
                <a:lnTo>
                  <a:pt x="0" y="832296"/>
                </a:lnTo>
                <a:cubicBezTo>
                  <a:pt x="-22499" y="630601"/>
                  <a:pt x="-16736" y="378921"/>
                  <a:pt x="0" y="237804"/>
                </a:cubicBezTo>
                <a:close/>
              </a:path>
            </a:pathLst>
          </a:custGeom>
          <a:noFill/>
          <a:ln w="38100">
            <a:solidFill>
              <a:srgbClr val="00B0F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3" name="Φυσαλίδα ομιλίας: Έλλειψη 22">
            <a:extLst>
              <a:ext uri="{FF2B5EF4-FFF2-40B4-BE49-F238E27FC236}">
                <a16:creationId xmlns:a16="http://schemas.microsoft.com/office/drawing/2014/main" id="{6716FFCB-14CE-402A-9E8D-15BB512572D7}"/>
              </a:ext>
            </a:extLst>
          </p:cNvPr>
          <p:cNvSpPr/>
          <p:nvPr/>
        </p:nvSpPr>
        <p:spPr>
          <a:xfrm flipH="1">
            <a:off x="3049340" y="3373761"/>
            <a:ext cx="2387609" cy="1496846"/>
          </a:xfrm>
          <a:custGeom>
            <a:avLst/>
            <a:gdLst>
              <a:gd name="connsiteX0" fmla="*/ 696394 w 2387609"/>
              <a:gd name="connsiteY0" fmla="*/ 1683952 h 1496846"/>
              <a:gd name="connsiteX1" fmla="*/ 607132 w 2387609"/>
              <a:gd name="connsiteY1" fmla="*/ 1400237 h 1496846"/>
              <a:gd name="connsiteX2" fmla="*/ 388149 w 2387609"/>
              <a:gd name="connsiteY2" fmla="*/ 196130 h 1496846"/>
              <a:gd name="connsiteX3" fmla="*/ 1555266 w 2387609"/>
              <a:gd name="connsiteY3" fmla="*/ 35131 h 1496846"/>
              <a:gd name="connsiteX4" fmla="*/ 2235811 w 2387609"/>
              <a:gd name="connsiteY4" fmla="*/ 1113653 h 1496846"/>
              <a:gd name="connsiteX5" fmla="*/ 1039332 w 2387609"/>
              <a:gd name="connsiteY5" fmla="*/ 1490554 h 1496846"/>
              <a:gd name="connsiteX6" fmla="*/ 696394 w 2387609"/>
              <a:gd name="connsiteY6" fmla="*/ 1683952 h 14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609" h="1496846" extrusionOk="0">
                <a:moveTo>
                  <a:pt x="696394" y="1683952"/>
                </a:moveTo>
                <a:cubicBezTo>
                  <a:pt x="667210" y="1567619"/>
                  <a:pt x="618252" y="1504295"/>
                  <a:pt x="607132" y="1400237"/>
                </a:cubicBezTo>
                <a:cubicBezTo>
                  <a:pt x="-81115" y="1221679"/>
                  <a:pt x="-253963" y="618404"/>
                  <a:pt x="388149" y="196130"/>
                </a:cubicBezTo>
                <a:cubicBezTo>
                  <a:pt x="733149" y="23546"/>
                  <a:pt x="1193095" y="21572"/>
                  <a:pt x="1555266" y="35131"/>
                </a:cubicBezTo>
                <a:cubicBezTo>
                  <a:pt x="2210542" y="111538"/>
                  <a:pt x="2694282" y="662743"/>
                  <a:pt x="2235811" y="1113653"/>
                </a:cubicBezTo>
                <a:cubicBezTo>
                  <a:pt x="2051129" y="1319619"/>
                  <a:pt x="1566583" y="1511499"/>
                  <a:pt x="1039332" y="1490554"/>
                </a:cubicBezTo>
                <a:cubicBezTo>
                  <a:pt x="894094" y="1604744"/>
                  <a:pt x="808000" y="1629929"/>
                  <a:pt x="696394" y="1683952"/>
                </a:cubicBezTo>
                <a:close/>
              </a:path>
            </a:pathLst>
          </a:custGeom>
          <a:noFill/>
          <a:ln w="38100">
            <a:solidFill>
              <a:srgbClr val="00B0F0"/>
            </a:solidFill>
            <a:extLst>
              <a:ext uri="{C807C97D-BFC1-408E-A445-0C87EB9F89A2}">
                <ask:lineSketchStyleProps xmlns:ask="http://schemas.microsoft.com/office/drawing/2018/sketchyshapes" sd="2304860981">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4" name="Φυσαλίδα σκέψης: Σύννεφο 23">
            <a:extLst>
              <a:ext uri="{FF2B5EF4-FFF2-40B4-BE49-F238E27FC236}">
                <a16:creationId xmlns:a16="http://schemas.microsoft.com/office/drawing/2014/main" id="{6BBC016C-C431-4C7B-BA89-EB2013BF0A60}"/>
              </a:ext>
            </a:extLst>
          </p:cNvPr>
          <p:cNvSpPr/>
          <p:nvPr/>
        </p:nvSpPr>
        <p:spPr>
          <a:xfrm>
            <a:off x="119270" y="3626731"/>
            <a:ext cx="2693780" cy="1426793"/>
          </a:xfrm>
          <a:custGeom>
            <a:avLst/>
            <a:gdLst>
              <a:gd name="connsiteX0" fmla="*/ 243188 w 2693780"/>
              <a:gd name="connsiteY0" fmla="*/ 474606 h 1426793"/>
              <a:gd name="connsiteX1" fmla="*/ 350627 w 2693780"/>
              <a:gd name="connsiteY1" fmla="*/ 228121 h 1426793"/>
              <a:gd name="connsiteX2" fmla="*/ 873296 w 2693780"/>
              <a:gd name="connsiteY2" fmla="*/ 171809 h 1426793"/>
              <a:gd name="connsiteX3" fmla="*/ 1400266 w 2693780"/>
              <a:gd name="connsiteY3" fmla="*/ 113350 h 1426793"/>
              <a:gd name="connsiteX4" fmla="*/ 1605605 w 2693780"/>
              <a:gd name="connsiteY4" fmla="*/ 6605 h 1426793"/>
              <a:gd name="connsiteX5" fmla="*/ 1860267 w 2693780"/>
              <a:gd name="connsiteY5" fmla="*/ 81941 h 1426793"/>
              <a:gd name="connsiteX6" fmla="*/ 2211331 w 2693780"/>
              <a:gd name="connsiteY6" fmla="*/ 22789 h 1426793"/>
              <a:gd name="connsiteX7" fmla="*/ 2389357 w 2693780"/>
              <a:gd name="connsiteY7" fmla="*/ 184161 h 1426793"/>
              <a:gd name="connsiteX8" fmla="*/ 2617830 w 2693780"/>
              <a:gd name="connsiteY8" fmla="*/ 340778 h 1426793"/>
              <a:gd name="connsiteX9" fmla="*/ 2607603 w 2693780"/>
              <a:gd name="connsiteY9" fmla="*/ 510606 h 1426793"/>
              <a:gd name="connsiteX10" fmla="*/ 2682306 w 2693780"/>
              <a:gd name="connsiteY10" fmla="*/ 770270 h 1426793"/>
              <a:gd name="connsiteX11" fmla="*/ 2332364 w 2693780"/>
              <a:gd name="connsiteY11" fmla="*/ 997566 h 1426793"/>
              <a:gd name="connsiteX12" fmla="*/ 2207091 w 2693780"/>
              <a:gd name="connsiteY12" fmla="*/ 1192329 h 1426793"/>
              <a:gd name="connsiteX13" fmla="*/ 1780576 w 2693780"/>
              <a:gd name="connsiteY13" fmla="*/ 1215911 h 1426793"/>
              <a:gd name="connsiteX14" fmla="*/ 1475779 w 2693780"/>
              <a:gd name="connsiteY14" fmla="*/ 1423688 h 1426793"/>
              <a:gd name="connsiteX15" fmla="*/ 1027627 w 2693780"/>
              <a:gd name="connsiteY15" fmla="*/ 1296862 h 1426793"/>
              <a:gd name="connsiteX16" fmla="*/ 361914 w 2693780"/>
              <a:gd name="connsiteY16" fmla="*/ 1171555 h 1426793"/>
              <a:gd name="connsiteX17" fmla="*/ 69215 w 2693780"/>
              <a:gd name="connsiteY17" fmla="*/ 1032112 h 1426793"/>
              <a:gd name="connsiteX18" fmla="*/ 131758 w 2693780"/>
              <a:gd name="connsiteY18" fmla="*/ 843888 h 1426793"/>
              <a:gd name="connsiteX19" fmla="*/ -312 w 2693780"/>
              <a:gd name="connsiteY19" fmla="*/ 650776 h 1426793"/>
              <a:gd name="connsiteX20" fmla="*/ 240881 w 2693780"/>
              <a:gd name="connsiteY20" fmla="*/ 479131 h 1426793"/>
              <a:gd name="connsiteX21" fmla="*/ 243188 w 2693780"/>
              <a:gd name="connsiteY21" fmla="*/ 474606 h 1426793"/>
              <a:gd name="connsiteX0" fmla="*/ 2431575 w 2693780"/>
              <a:gd name="connsiteY0" fmla="*/ 1848867 h 1426793"/>
              <a:gd name="connsiteX1" fmla="*/ 2391942 w 2693780"/>
              <a:gd name="connsiteY1" fmla="*/ 1888500 h 1426793"/>
              <a:gd name="connsiteX2" fmla="*/ 2352309 w 2693780"/>
              <a:gd name="connsiteY2" fmla="*/ 1848867 h 1426793"/>
              <a:gd name="connsiteX3" fmla="*/ 2391942 w 2693780"/>
              <a:gd name="connsiteY3" fmla="*/ 1809234 h 1426793"/>
              <a:gd name="connsiteX4" fmla="*/ 2431575 w 2693780"/>
              <a:gd name="connsiteY4" fmla="*/ 1848867 h 1426793"/>
              <a:gd name="connsiteX0" fmla="*/ 2337482 w 2693780"/>
              <a:gd name="connsiteY0" fmla="*/ 1703571 h 1426793"/>
              <a:gd name="connsiteX1" fmla="*/ 2258216 w 2693780"/>
              <a:gd name="connsiteY1" fmla="*/ 1782837 h 1426793"/>
              <a:gd name="connsiteX2" fmla="*/ 2178950 w 2693780"/>
              <a:gd name="connsiteY2" fmla="*/ 1703571 h 1426793"/>
              <a:gd name="connsiteX3" fmla="*/ 2258216 w 2693780"/>
              <a:gd name="connsiteY3" fmla="*/ 1624305 h 1426793"/>
              <a:gd name="connsiteX4" fmla="*/ 2337482 w 2693780"/>
              <a:gd name="connsiteY4" fmla="*/ 1703571 h 1426793"/>
              <a:gd name="connsiteX0" fmla="*/ 2189710 w 2693780"/>
              <a:gd name="connsiteY0" fmla="*/ 1499951 h 1426793"/>
              <a:gd name="connsiteX1" fmla="*/ 2070811 w 2693780"/>
              <a:gd name="connsiteY1" fmla="*/ 1618850 h 1426793"/>
              <a:gd name="connsiteX2" fmla="*/ 1951912 w 2693780"/>
              <a:gd name="connsiteY2" fmla="*/ 1499951 h 1426793"/>
              <a:gd name="connsiteX3" fmla="*/ 2070811 w 2693780"/>
              <a:gd name="connsiteY3" fmla="*/ 1381052 h 1426793"/>
              <a:gd name="connsiteX4" fmla="*/ 2189710 w 2693780"/>
              <a:gd name="connsiteY4" fmla="*/ 1499951 h 1426793"/>
              <a:gd name="connsiteX0" fmla="*/ 292636 w 2693780"/>
              <a:gd name="connsiteY0" fmla="*/ 864563 h 1426793"/>
              <a:gd name="connsiteX1" fmla="*/ 134689 w 2693780"/>
              <a:gd name="connsiteY1" fmla="*/ 838240 h 1426793"/>
              <a:gd name="connsiteX2" fmla="*/ 432002 w 2693780"/>
              <a:gd name="connsiteY2" fmla="*/ 1152630 h 1426793"/>
              <a:gd name="connsiteX3" fmla="*/ 362912 w 2693780"/>
              <a:gd name="connsiteY3" fmla="*/ 1165214 h 1426793"/>
              <a:gd name="connsiteX4" fmla="*/ 1027502 w 2693780"/>
              <a:gd name="connsiteY4" fmla="*/ 1291049 h 1426793"/>
              <a:gd name="connsiteX5" fmla="*/ 985848 w 2693780"/>
              <a:gd name="connsiteY5" fmla="*/ 1233581 h 1426793"/>
              <a:gd name="connsiteX6" fmla="*/ 1797536 w 2693780"/>
              <a:gd name="connsiteY6" fmla="*/ 1147742 h 1426793"/>
              <a:gd name="connsiteX7" fmla="*/ 1780887 w 2693780"/>
              <a:gd name="connsiteY7" fmla="*/ 1210792 h 1426793"/>
              <a:gd name="connsiteX8" fmla="*/ 2128148 w 2693780"/>
              <a:gd name="connsiteY8" fmla="*/ 758115 h 1426793"/>
              <a:gd name="connsiteX9" fmla="*/ 2330867 w 2693780"/>
              <a:gd name="connsiteY9" fmla="*/ 993800 h 1426793"/>
              <a:gd name="connsiteX10" fmla="*/ 2606356 w 2693780"/>
              <a:gd name="connsiteY10" fmla="*/ 507106 h 1426793"/>
              <a:gd name="connsiteX11" fmla="*/ 2516065 w 2693780"/>
              <a:gd name="connsiteY11" fmla="*/ 595487 h 1426793"/>
              <a:gd name="connsiteX12" fmla="*/ 2389732 w 2693780"/>
              <a:gd name="connsiteY12" fmla="*/ 179207 h 1426793"/>
              <a:gd name="connsiteX13" fmla="*/ 2394471 w 2693780"/>
              <a:gd name="connsiteY13" fmla="*/ 220954 h 1426793"/>
              <a:gd name="connsiteX14" fmla="*/ 1813188 w 2693780"/>
              <a:gd name="connsiteY14" fmla="*/ 130525 h 1426793"/>
              <a:gd name="connsiteX15" fmla="*/ 1859456 w 2693780"/>
              <a:gd name="connsiteY15" fmla="*/ 77284 h 1426793"/>
              <a:gd name="connsiteX16" fmla="*/ 1380624 w 2693780"/>
              <a:gd name="connsiteY16" fmla="*/ 155890 h 1426793"/>
              <a:gd name="connsiteX17" fmla="*/ 1403010 w 2693780"/>
              <a:gd name="connsiteY17" fmla="*/ 109981 h 1426793"/>
              <a:gd name="connsiteX18" fmla="*/ 872984 w 2693780"/>
              <a:gd name="connsiteY18" fmla="*/ 171479 h 1426793"/>
              <a:gd name="connsiteX19" fmla="*/ 954047 w 2693780"/>
              <a:gd name="connsiteY19" fmla="*/ 216000 h 1426793"/>
              <a:gd name="connsiteX20" fmla="*/ 257343 w 2693780"/>
              <a:gd name="connsiteY20" fmla="*/ 521473 h 1426793"/>
              <a:gd name="connsiteX21" fmla="*/ 243188 w 2693780"/>
              <a:gd name="connsiteY21" fmla="*/ 474606 h 142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780" h="1426793" extrusionOk="0">
                <a:moveTo>
                  <a:pt x="243188" y="474606"/>
                </a:moveTo>
                <a:cubicBezTo>
                  <a:pt x="226576" y="393815"/>
                  <a:pt x="269440" y="309539"/>
                  <a:pt x="350627" y="228121"/>
                </a:cubicBezTo>
                <a:cubicBezTo>
                  <a:pt x="458795" y="133934"/>
                  <a:pt x="676003" y="117169"/>
                  <a:pt x="873296" y="171809"/>
                </a:cubicBezTo>
                <a:cubicBezTo>
                  <a:pt x="975648" y="16251"/>
                  <a:pt x="1275165" y="19517"/>
                  <a:pt x="1400266" y="113350"/>
                </a:cubicBezTo>
                <a:cubicBezTo>
                  <a:pt x="1434707" y="57201"/>
                  <a:pt x="1524399" y="25400"/>
                  <a:pt x="1605605" y="6605"/>
                </a:cubicBezTo>
                <a:cubicBezTo>
                  <a:pt x="1696752" y="-6600"/>
                  <a:pt x="1812158" y="15972"/>
                  <a:pt x="1860267" y="81941"/>
                </a:cubicBezTo>
                <a:cubicBezTo>
                  <a:pt x="1941580" y="27023"/>
                  <a:pt x="2104689" y="-29054"/>
                  <a:pt x="2211331" y="22789"/>
                </a:cubicBezTo>
                <a:cubicBezTo>
                  <a:pt x="2297675" y="47906"/>
                  <a:pt x="2364312" y="116454"/>
                  <a:pt x="2389357" y="184161"/>
                </a:cubicBezTo>
                <a:cubicBezTo>
                  <a:pt x="2488233" y="197357"/>
                  <a:pt x="2589313" y="263474"/>
                  <a:pt x="2617830" y="340778"/>
                </a:cubicBezTo>
                <a:cubicBezTo>
                  <a:pt x="2642061" y="392945"/>
                  <a:pt x="2631730" y="459523"/>
                  <a:pt x="2607603" y="510606"/>
                </a:cubicBezTo>
                <a:cubicBezTo>
                  <a:pt x="2688763" y="580154"/>
                  <a:pt x="2726915" y="675215"/>
                  <a:pt x="2682306" y="770270"/>
                </a:cubicBezTo>
                <a:cubicBezTo>
                  <a:pt x="2651061" y="870274"/>
                  <a:pt x="2491557" y="974814"/>
                  <a:pt x="2332364" y="997566"/>
                </a:cubicBezTo>
                <a:cubicBezTo>
                  <a:pt x="2329013" y="1062146"/>
                  <a:pt x="2270808" y="1136863"/>
                  <a:pt x="2207091" y="1192329"/>
                </a:cubicBezTo>
                <a:cubicBezTo>
                  <a:pt x="2084525" y="1269006"/>
                  <a:pt x="1890470" y="1289858"/>
                  <a:pt x="1780576" y="1215911"/>
                </a:cubicBezTo>
                <a:cubicBezTo>
                  <a:pt x="1738455" y="1320604"/>
                  <a:pt x="1613339" y="1384190"/>
                  <a:pt x="1475779" y="1423688"/>
                </a:cubicBezTo>
                <a:cubicBezTo>
                  <a:pt x="1302267" y="1433111"/>
                  <a:pt x="1128549" y="1396301"/>
                  <a:pt x="1027627" y="1296862"/>
                </a:cubicBezTo>
                <a:cubicBezTo>
                  <a:pt x="826808" y="1416733"/>
                  <a:pt x="516035" y="1355482"/>
                  <a:pt x="361914" y="1171555"/>
                </a:cubicBezTo>
                <a:cubicBezTo>
                  <a:pt x="232285" y="1183919"/>
                  <a:pt x="114187" y="1122811"/>
                  <a:pt x="69215" y="1032112"/>
                </a:cubicBezTo>
                <a:cubicBezTo>
                  <a:pt x="48311" y="963879"/>
                  <a:pt x="76818" y="897068"/>
                  <a:pt x="131758" y="843888"/>
                </a:cubicBezTo>
                <a:cubicBezTo>
                  <a:pt x="52977" y="800277"/>
                  <a:pt x="-16858" y="743125"/>
                  <a:pt x="-312" y="650776"/>
                </a:cubicBezTo>
                <a:cubicBezTo>
                  <a:pt x="18821" y="561044"/>
                  <a:pt x="103662" y="490301"/>
                  <a:pt x="240881" y="479131"/>
                </a:cubicBezTo>
                <a:cubicBezTo>
                  <a:pt x="241720" y="477444"/>
                  <a:pt x="242162" y="475993"/>
                  <a:pt x="243188" y="474606"/>
                </a:cubicBezTo>
                <a:close/>
              </a:path>
              <a:path w="2693780" h="1426793" extrusionOk="0">
                <a:moveTo>
                  <a:pt x="2431575" y="1848867"/>
                </a:moveTo>
                <a:cubicBezTo>
                  <a:pt x="2432617" y="1872468"/>
                  <a:pt x="2415476" y="1888091"/>
                  <a:pt x="2391942" y="1888500"/>
                </a:cubicBezTo>
                <a:cubicBezTo>
                  <a:pt x="2368978" y="1888468"/>
                  <a:pt x="2350451" y="1872039"/>
                  <a:pt x="2352309" y="1848867"/>
                </a:cubicBezTo>
                <a:cubicBezTo>
                  <a:pt x="2352683" y="1827164"/>
                  <a:pt x="2368613" y="1811912"/>
                  <a:pt x="2391942" y="1809234"/>
                </a:cubicBezTo>
                <a:cubicBezTo>
                  <a:pt x="2414618" y="1809248"/>
                  <a:pt x="2434132" y="1825283"/>
                  <a:pt x="2431575" y="1848867"/>
                </a:cubicBezTo>
                <a:close/>
              </a:path>
              <a:path w="2693780" h="1426793" extrusionOk="0">
                <a:moveTo>
                  <a:pt x="2337482" y="1703571"/>
                </a:moveTo>
                <a:cubicBezTo>
                  <a:pt x="2339394" y="1748651"/>
                  <a:pt x="2303186" y="1781847"/>
                  <a:pt x="2258216" y="1782837"/>
                </a:cubicBezTo>
                <a:cubicBezTo>
                  <a:pt x="2218299" y="1776144"/>
                  <a:pt x="2184252" y="1747629"/>
                  <a:pt x="2178950" y="1703571"/>
                </a:cubicBezTo>
                <a:cubicBezTo>
                  <a:pt x="2183740" y="1655907"/>
                  <a:pt x="2213692" y="1623259"/>
                  <a:pt x="2258216" y="1624305"/>
                </a:cubicBezTo>
                <a:cubicBezTo>
                  <a:pt x="2301991" y="1628981"/>
                  <a:pt x="2334900" y="1667822"/>
                  <a:pt x="2337482" y="1703571"/>
                </a:cubicBezTo>
                <a:close/>
              </a:path>
              <a:path w="2693780" h="1426793" extrusionOk="0">
                <a:moveTo>
                  <a:pt x="2189710" y="1499951"/>
                </a:moveTo>
                <a:cubicBezTo>
                  <a:pt x="2198488" y="1575261"/>
                  <a:pt x="2137681" y="1616746"/>
                  <a:pt x="2070811" y="1618850"/>
                </a:cubicBezTo>
                <a:cubicBezTo>
                  <a:pt x="2004805" y="1612598"/>
                  <a:pt x="1952401" y="1570320"/>
                  <a:pt x="1951912" y="1499951"/>
                </a:cubicBezTo>
                <a:cubicBezTo>
                  <a:pt x="1953409" y="1435045"/>
                  <a:pt x="2003768" y="1378324"/>
                  <a:pt x="2070811" y="1381052"/>
                </a:cubicBezTo>
                <a:cubicBezTo>
                  <a:pt x="2142143" y="1379822"/>
                  <a:pt x="2188379" y="1438025"/>
                  <a:pt x="2189710" y="1499951"/>
                </a:cubicBezTo>
                <a:close/>
              </a:path>
              <a:path w="2693780" h="1426793" fill="none" extrusionOk="0">
                <a:moveTo>
                  <a:pt x="292636" y="864563"/>
                </a:moveTo>
                <a:cubicBezTo>
                  <a:pt x="237825" y="869173"/>
                  <a:pt x="175114" y="865437"/>
                  <a:pt x="134689" y="838240"/>
                </a:cubicBezTo>
                <a:moveTo>
                  <a:pt x="432002" y="1152630"/>
                </a:moveTo>
                <a:cubicBezTo>
                  <a:pt x="407418" y="1161092"/>
                  <a:pt x="385114" y="1162527"/>
                  <a:pt x="362912" y="1165214"/>
                </a:cubicBezTo>
                <a:moveTo>
                  <a:pt x="1027502" y="1291049"/>
                </a:moveTo>
                <a:cubicBezTo>
                  <a:pt x="1010739" y="1273518"/>
                  <a:pt x="995478" y="1257712"/>
                  <a:pt x="985848" y="1233581"/>
                </a:cubicBezTo>
                <a:moveTo>
                  <a:pt x="1797536" y="1147742"/>
                </a:moveTo>
                <a:cubicBezTo>
                  <a:pt x="1795673" y="1171071"/>
                  <a:pt x="1791611" y="1187567"/>
                  <a:pt x="1780887" y="1210792"/>
                </a:cubicBezTo>
                <a:moveTo>
                  <a:pt x="2128148" y="758115"/>
                </a:moveTo>
                <a:cubicBezTo>
                  <a:pt x="2250389" y="807814"/>
                  <a:pt x="2325528" y="886611"/>
                  <a:pt x="2330867" y="993800"/>
                </a:cubicBezTo>
                <a:moveTo>
                  <a:pt x="2606356" y="507106"/>
                </a:moveTo>
                <a:cubicBezTo>
                  <a:pt x="2579412" y="540064"/>
                  <a:pt x="2558930" y="576464"/>
                  <a:pt x="2516065" y="595487"/>
                </a:cubicBezTo>
                <a:moveTo>
                  <a:pt x="2389732" y="179207"/>
                </a:moveTo>
                <a:cubicBezTo>
                  <a:pt x="2392995" y="191304"/>
                  <a:pt x="2396435" y="207374"/>
                  <a:pt x="2394471" y="220954"/>
                </a:cubicBezTo>
                <a:moveTo>
                  <a:pt x="1813188" y="130525"/>
                </a:moveTo>
                <a:cubicBezTo>
                  <a:pt x="1828012" y="108076"/>
                  <a:pt x="1842577" y="92554"/>
                  <a:pt x="1859456" y="77284"/>
                </a:cubicBezTo>
                <a:moveTo>
                  <a:pt x="1380624" y="155890"/>
                </a:moveTo>
                <a:cubicBezTo>
                  <a:pt x="1384900" y="139088"/>
                  <a:pt x="1390305" y="124459"/>
                  <a:pt x="1403010" y="109981"/>
                </a:cubicBezTo>
                <a:moveTo>
                  <a:pt x="872984" y="171479"/>
                </a:moveTo>
                <a:cubicBezTo>
                  <a:pt x="899922" y="185265"/>
                  <a:pt x="932361" y="197095"/>
                  <a:pt x="954047" y="216000"/>
                </a:cubicBezTo>
                <a:moveTo>
                  <a:pt x="257343" y="521473"/>
                </a:moveTo>
                <a:cubicBezTo>
                  <a:pt x="252415" y="507275"/>
                  <a:pt x="244276" y="489085"/>
                  <a:pt x="243188" y="474606"/>
                </a:cubicBezTo>
              </a:path>
            </a:pathLst>
          </a:custGeom>
          <a:noFill/>
          <a:ln w="38100">
            <a:solidFill>
              <a:srgbClr val="00B0F0"/>
            </a:solidFill>
            <a:extLst>
              <a:ext uri="{C807C97D-BFC1-408E-A445-0C87EB9F89A2}">
                <ask:lineSketchStyleProps xmlns:ask="http://schemas.microsoft.com/office/drawing/2018/sketchyshapes" sd="923321662">
                  <a:prstGeom prst="cloudCallout">
                    <a:avLst>
                      <a:gd name="adj1" fmla="val 38795"/>
                      <a:gd name="adj2" fmla="val 795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6" name="TextBox 25">
            <a:extLst>
              <a:ext uri="{FF2B5EF4-FFF2-40B4-BE49-F238E27FC236}">
                <a16:creationId xmlns:a16="http://schemas.microsoft.com/office/drawing/2014/main" id="{63E9E295-4752-41F4-945A-5EBD4D13F763}"/>
              </a:ext>
            </a:extLst>
          </p:cNvPr>
          <p:cNvSpPr txBox="1"/>
          <p:nvPr/>
        </p:nvSpPr>
        <p:spPr>
          <a:xfrm>
            <a:off x="582466" y="3739962"/>
            <a:ext cx="2297869" cy="1200329"/>
          </a:xfrm>
          <a:prstGeom prst="rect">
            <a:avLst/>
          </a:prstGeom>
          <a:noFill/>
        </p:spPr>
        <p:txBody>
          <a:bodyPr wrap="square">
            <a:spAutoFit/>
          </a:bodyPr>
          <a:lstStyle/>
          <a:p>
            <a:r>
              <a:rPr lang="de-DE" i="1" dirty="0">
                <a:solidFill>
                  <a:schemeClr val="tx1">
                    <a:lumMod val="95000"/>
                    <a:lumOff val="5000"/>
                  </a:schemeClr>
                </a:solidFill>
              </a:rPr>
              <a:t>Ich brauche noch etwas Zeit, um das entscheiden zu können.</a:t>
            </a:r>
          </a:p>
        </p:txBody>
      </p:sp>
      <p:sp>
        <p:nvSpPr>
          <p:cNvPr id="28" name="TextBox 27">
            <a:extLst>
              <a:ext uri="{FF2B5EF4-FFF2-40B4-BE49-F238E27FC236}">
                <a16:creationId xmlns:a16="http://schemas.microsoft.com/office/drawing/2014/main" id="{E6755D64-28E9-4778-BDCD-BF5D2ED21290}"/>
              </a:ext>
            </a:extLst>
          </p:cNvPr>
          <p:cNvSpPr txBox="1"/>
          <p:nvPr/>
        </p:nvSpPr>
        <p:spPr>
          <a:xfrm>
            <a:off x="3324672" y="3796333"/>
            <a:ext cx="1943420" cy="646331"/>
          </a:xfrm>
          <a:prstGeom prst="rect">
            <a:avLst/>
          </a:prstGeom>
          <a:noFill/>
        </p:spPr>
        <p:txBody>
          <a:bodyPr wrap="square">
            <a:spAutoFit/>
          </a:bodyPr>
          <a:lstStyle/>
          <a:p>
            <a:r>
              <a:rPr lang="de-DE" i="1" dirty="0">
                <a:solidFill>
                  <a:schemeClr val="tx1">
                    <a:lumMod val="95000"/>
                    <a:lumOff val="5000"/>
                  </a:schemeClr>
                </a:solidFill>
              </a:rPr>
              <a:t>Darüber muss ich noch nachdenken.</a:t>
            </a:r>
          </a:p>
        </p:txBody>
      </p:sp>
      <p:sp>
        <p:nvSpPr>
          <p:cNvPr id="32" name="TextBox 31">
            <a:extLst>
              <a:ext uri="{FF2B5EF4-FFF2-40B4-BE49-F238E27FC236}">
                <a16:creationId xmlns:a16="http://schemas.microsoft.com/office/drawing/2014/main" id="{AA2499E5-284A-4D07-A45C-2E1ABD9BC0F0}"/>
              </a:ext>
            </a:extLst>
          </p:cNvPr>
          <p:cNvSpPr txBox="1"/>
          <p:nvPr/>
        </p:nvSpPr>
        <p:spPr>
          <a:xfrm>
            <a:off x="8833247" y="4185830"/>
            <a:ext cx="2477605" cy="1200329"/>
          </a:xfrm>
          <a:prstGeom prst="rect">
            <a:avLst/>
          </a:prstGeom>
          <a:noFill/>
        </p:spPr>
        <p:txBody>
          <a:bodyPr wrap="square">
            <a:spAutoFit/>
          </a:bodyPr>
          <a:lstStyle/>
          <a:p>
            <a:r>
              <a:rPr lang="de-DE" i="1" dirty="0">
                <a:solidFill>
                  <a:schemeClr val="tx1">
                    <a:lumMod val="95000"/>
                    <a:lumOff val="5000"/>
                  </a:schemeClr>
                </a:solidFill>
              </a:rPr>
              <a:t>Ich brauche noch mehr Infos, um eine gute Entscheidung treffen zu können.</a:t>
            </a:r>
          </a:p>
        </p:txBody>
      </p:sp>
      <p:sp>
        <p:nvSpPr>
          <p:cNvPr id="36" name="TextBox 35">
            <a:extLst>
              <a:ext uri="{FF2B5EF4-FFF2-40B4-BE49-F238E27FC236}">
                <a16:creationId xmlns:a16="http://schemas.microsoft.com/office/drawing/2014/main" id="{90E9E615-5AE2-47F4-BEF9-320756D964F3}"/>
              </a:ext>
            </a:extLst>
          </p:cNvPr>
          <p:cNvSpPr txBox="1"/>
          <p:nvPr/>
        </p:nvSpPr>
        <p:spPr>
          <a:xfrm>
            <a:off x="6013445" y="3821288"/>
            <a:ext cx="1927225" cy="1200329"/>
          </a:xfrm>
          <a:prstGeom prst="rect">
            <a:avLst/>
          </a:prstGeom>
          <a:noFill/>
        </p:spPr>
        <p:txBody>
          <a:bodyPr wrap="square">
            <a:spAutoFit/>
          </a:bodyPr>
          <a:lstStyle/>
          <a:p>
            <a:r>
              <a:rPr lang="de-DE" i="1" dirty="0">
                <a:solidFill>
                  <a:schemeClr val="tx1">
                    <a:lumMod val="95000"/>
                    <a:lumOff val="5000"/>
                  </a:schemeClr>
                </a:solidFill>
              </a:rPr>
              <a:t>Damit ich dieser Entscheidung zustimmen kann, brauche ich ...</a:t>
            </a:r>
          </a:p>
        </p:txBody>
      </p:sp>
      <p:sp>
        <p:nvSpPr>
          <p:cNvPr id="19" name="Φυσαλίδα ομιλίας: Ορθογώνιο με στρογγυλεμένες γωνίες 18">
            <a:extLst>
              <a:ext uri="{FF2B5EF4-FFF2-40B4-BE49-F238E27FC236}">
                <a16:creationId xmlns:a16="http://schemas.microsoft.com/office/drawing/2014/main" id="{69B0D35D-7BC5-4D51-8F55-40A71E24C4CE}"/>
              </a:ext>
            </a:extLst>
          </p:cNvPr>
          <p:cNvSpPr/>
          <p:nvPr/>
        </p:nvSpPr>
        <p:spPr>
          <a:xfrm rot="190154" flipH="1">
            <a:off x="4247689" y="5353689"/>
            <a:ext cx="2064179" cy="1243381"/>
          </a:xfrm>
          <a:custGeom>
            <a:avLst/>
            <a:gdLst>
              <a:gd name="connsiteX0" fmla="*/ 0 w 2064179"/>
              <a:gd name="connsiteY0" fmla="*/ 207234 h 1243381"/>
              <a:gd name="connsiteX1" fmla="*/ 207234 w 2064179"/>
              <a:gd name="connsiteY1" fmla="*/ 0 h 1243381"/>
              <a:gd name="connsiteX2" fmla="*/ 344030 w 2064179"/>
              <a:gd name="connsiteY2" fmla="*/ 0 h 1243381"/>
              <a:gd name="connsiteX3" fmla="*/ 344030 w 2064179"/>
              <a:gd name="connsiteY3" fmla="*/ 0 h 1243381"/>
              <a:gd name="connsiteX4" fmla="*/ 860075 w 2064179"/>
              <a:gd name="connsiteY4" fmla="*/ 0 h 1243381"/>
              <a:gd name="connsiteX5" fmla="*/ 1328604 w 2064179"/>
              <a:gd name="connsiteY5" fmla="*/ 0 h 1243381"/>
              <a:gd name="connsiteX6" fmla="*/ 1856945 w 2064179"/>
              <a:gd name="connsiteY6" fmla="*/ 0 h 1243381"/>
              <a:gd name="connsiteX7" fmla="*/ 2064179 w 2064179"/>
              <a:gd name="connsiteY7" fmla="*/ 207234 h 1243381"/>
              <a:gd name="connsiteX8" fmla="*/ 2064179 w 2064179"/>
              <a:gd name="connsiteY8" fmla="*/ 725306 h 1243381"/>
              <a:gd name="connsiteX9" fmla="*/ 2064179 w 2064179"/>
              <a:gd name="connsiteY9" fmla="*/ 725306 h 1243381"/>
              <a:gd name="connsiteX10" fmla="*/ 2064179 w 2064179"/>
              <a:gd name="connsiteY10" fmla="*/ 1036151 h 1243381"/>
              <a:gd name="connsiteX11" fmla="*/ 2064179 w 2064179"/>
              <a:gd name="connsiteY11" fmla="*/ 1036147 h 1243381"/>
              <a:gd name="connsiteX12" fmla="*/ 1856945 w 2064179"/>
              <a:gd name="connsiteY12" fmla="*/ 1243381 h 1243381"/>
              <a:gd name="connsiteX13" fmla="*/ 1378447 w 2064179"/>
              <a:gd name="connsiteY13" fmla="*/ 1243381 h 1243381"/>
              <a:gd name="connsiteX14" fmla="*/ 860075 w 2064179"/>
              <a:gd name="connsiteY14" fmla="*/ 1243381 h 1243381"/>
              <a:gd name="connsiteX15" fmla="*/ 602059 w 2064179"/>
              <a:gd name="connsiteY15" fmla="*/ 1398804 h 1243381"/>
              <a:gd name="connsiteX16" fmla="*/ 344030 w 2064179"/>
              <a:gd name="connsiteY16" fmla="*/ 1243381 h 1243381"/>
              <a:gd name="connsiteX17" fmla="*/ 207234 w 2064179"/>
              <a:gd name="connsiteY17" fmla="*/ 1243381 h 1243381"/>
              <a:gd name="connsiteX18" fmla="*/ 0 w 2064179"/>
              <a:gd name="connsiteY18" fmla="*/ 1036147 h 1243381"/>
              <a:gd name="connsiteX19" fmla="*/ 0 w 2064179"/>
              <a:gd name="connsiteY19" fmla="*/ 1036151 h 1243381"/>
              <a:gd name="connsiteX20" fmla="*/ 0 w 2064179"/>
              <a:gd name="connsiteY20" fmla="*/ 725306 h 1243381"/>
              <a:gd name="connsiteX21" fmla="*/ 0 w 2064179"/>
              <a:gd name="connsiteY21" fmla="*/ 725306 h 1243381"/>
              <a:gd name="connsiteX22" fmla="*/ 0 w 2064179"/>
              <a:gd name="connsiteY22" fmla="*/ 207234 h 12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4179" h="1243381" extrusionOk="0">
                <a:moveTo>
                  <a:pt x="0" y="207234"/>
                </a:moveTo>
                <a:cubicBezTo>
                  <a:pt x="19423" y="110106"/>
                  <a:pt x="94864" y="2462"/>
                  <a:pt x="207234" y="0"/>
                </a:cubicBezTo>
                <a:cubicBezTo>
                  <a:pt x="266907" y="-690"/>
                  <a:pt x="310652" y="3921"/>
                  <a:pt x="344030" y="0"/>
                </a:cubicBezTo>
                <a:lnTo>
                  <a:pt x="344030" y="0"/>
                </a:lnTo>
                <a:cubicBezTo>
                  <a:pt x="541451" y="-24911"/>
                  <a:pt x="635919" y="-3741"/>
                  <a:pt x="860075" y="0"/>
                </a:cubicBezTo>
                <a:cubicBezTo>
                  <a:pt x="1043192" y="22445"/>
                  <a:pt x="1161434" y="-13221"/>
                  <a:pt x="1328604" y="0"/>
                </a:cubicBezTo>
                <a:cubicBezTo>
                  <a:pt x="1495774" y="13221"/>
                  <a:pt x="1594623" y="-3835"/>
                  <a:pt x="1856945" y="0"/>
                </a:cubicBezTo>
                <a:cubicBezTo>
                  <a:pt x="1989665" y="4894"/>
                  <a:pt x="2069004" y="92921"/>
                  <a:pt x="2064179" y="207234"/>
                </a:cubicBezTo>
                <a:cubicBezTo>
                  <a:pt x="2073810" y="390232"/>
                  <a:pt x="2053099" y="582295"/>
                  <a:pt x="2064179" y="725306"/>
                </a:cubicBezTo>
                <a:lnTo>
                  <a:pt x="2064179" y="725306"/>
                </a:lnTo>
                <a:cubicBezTo>
                  <a:pt x="2069470" y="822087"/>
                  <a:pt x="2052954" y="954453"/>
                  <a:pt x="2064179" y="1036151"/>
                </a:cubicBezTo>
                <a:lnTo>
                  <a:pt x="2064179" y="1036147"/>
                </a:lnTo>
                <a:cubicBezTo>
                  <a:pt x="2075264" y="1150657"/>
                  <a:pt x="1962255" y="1265252"/>
                  <a:pt x="1856945" y="1243381"/>
                </a:cubicBezTo>
                <a:cubicBezTo>
                  <a:pt x="1628995" y="1253129"/>
                  <a:pt x="1579500" y="1241829"/>
                  <a:pt x="1378447" y="1243381"/>
                </a:cubicBezTo>
                <a:cubicBezTo>
                  <a:pt x="1177394" y="1244933"/>
                  <a:pt x="1010265" y="1243163"/>
                  <a:pt x="860075" y="1243381"/>
                </a:cubicBezTo>
                <a:cubicBezTo>
                  <a:pt x="732553" y="1303115"/>
                  <a:pt x="703280" y="1335933"/>
                  <a:pt x="602059" y="1398804"/>
                </a:cubicBezTo>
                <a:cubicBezTo>
                  <a:pt x="509795" y="1356542"/>
                  <a:pt x="397723" y="1289401"/>
                  <a:pt x="344030" y="1243381"/>
                </a:cubicBezTo>
                <a:cubicBezTo>
                  <a:pt x="301097" y="1237685"/>
                  <a:pt x="237742" y="1248211"/>
                  <a:pt x="207234" y="1243381"/>
                </a:cubicBezTo>
                <a:cubicBezTo>
                  <a:pt x="111369" y="1243638"/>
                  <a:pt x="18882" y="1153517"/>
                  <a:pt x="0" y="1036147"/>
                </a:cubicBezTo>
                <a:lnTo>
                  <a:pt x="0" y="1036151"/>
                </a:lnTo>
                <a:cubicBezTo>
                  <a:pt x="1527" y="910383"/>
                  <a:pt x="14758" y="820687"/>
                  <a:pt x="0" y="725306"/>
                </a:cubicBezTo>
                <a:lnTo>
                  <a:pt x="0" y="725306"/>
                </a:lnTo>
                <a:cubicBezTo>
                  <a:pt x="13687" y="590878"/>
                  <a:pt x="-2793" y="462430"/>
                  <a:pt x="0" y="207234"/>
                </a:cubicBezTo>
                <a:close/>
              </a:path>
            </a:pathLst>
          </a:custGeom>
          <a:noFill/>
          <a:ln w="38100">
            <a:solidFill>
              <a:srgbClr val="00B0F0"/>
            </a:solidFill>
            <a:extLst>
              <a:ext uri="{C807C97D-BFC1-408E-A445-0C87EB9F89A2}">
                <ask:lineSketchStyleProps xmlns:ask="http://schemas.microsoft.com/office/drawing/2018/sketchyshapes" sd="1095571400">
                  <a:prstGeom prst="wedgeRoundRectCallou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95000"/>
                  <a:lumOff val="5000"/>
                </a:schemeClr>
              </a:solidFill>
            </a:endParaRPr>
          </a:p>
        </p:txBody>
      </p:sp>
      <p:sp>
        <p:nvSpPr>
          <p:cNvPr id="25" name="TextBox 24">
            <a:extLst>
              <a:ext uri="{FF2B5EF4-FFF2-40B4-BE49-F238E27FC236}">
                <a16:creationId xmlns:a16="http://schemas.microsoft.com/office/drawing/2014/main" id="{931F21CC-0333-43D9-9CC0-38D86803A4E1}"/>
              </a:ext>
            </a:extLst>
          </p:cNvPr>
          <p:cNvSpPr txBox="1"/>
          <p:nvPr/>
        </p:nvSpPr>
        <p:spPr>
          <a:xfrm>
            <a:off x="4388834" y="5375214"/>
            <a:ext cx="2096230" cy="1200329"/>
          </a:xfrm>
          <a:prstGeom prst="rect">
            <a:avLst/>
          </a:prstGeom>
          <a:noFill/>
        </p:spPr>
        <p:txBody>
          <a:bodyPr wrap="square">
            <a:spAutoFit/>
          </a:bodyPr>
          <a:lstStyle/>
          <a:p>
            <a:r>
              <a:rPr lang="de-DE" i="1" dirty="0">
                <a:solidFill>
                  <a:schemeClr val="tx1">
                    <a:lumMod val="95000"/>
                    <a:lumOff val="5000"/>
                  </a:schemeClr>
                </a:solidFill>
              </a:rPr>
              <a:t>Ich möchte das gerne verlässlich übernehmen. Dazu brauche ich  ...</a:t>
            </a:r>
          </a:p>
        </p:txBody>
      </p:sp>
    </p:spTree>
    <p:extLst>
      <p:ext uri="{BB962C8B-B14F-4D97-AF65-F5344CB8AC3E}">
        <p14:creationId xmlns:p14="http://schemas.microsoft.com/office/powerpoint/2010/main" val="1939681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73AD6B-22B4-41A3-9C96-09D3EE6285FC}"/>
              </a:ext>
            </a:extLst>
          </p:cNvPr>
          <p:cNvSpPr>
            <a:spLocks noGrp="1"/>
          </p:cNvSpPr>
          <p:nvPr>
            <p:ph idx="1"/>
          </p:nvPr>
        </p:nvSpPr>
        <p:spPr>
          <a:xfrm>
            <a:off x="838200" y="1825625"/>
            <a:ext cx="4986867" cy="4351338"/>
          </a:xfrm>
          <a:noFill/>
        </p:spPr>
        <p:txBody>
          <a:bodyPr>
            <a:normAutofit fontScale="92500"/>
          </a:bodyPr>
          <a:lstStyle/>
          <a:p>
            <a:r>
              <a:rPr lang="de-DE" dirty="0"/>
              <a:t>Es gibt auch Situationen, in denen es momentan </a:t>
            </a:r>
            <a:r>
              <a:rPr lang="de-DE" b="1" dirty="0"/>
              <a:t>nicht geht, ein Bedürfnis auszusprechen oder zu erfüllen.</a:t>
            </a:r>
            <a:r>
              <a:rPr lang="de-DE" dirty="0"/>
              <a:t> </a:t>
            </a:r>
          </a:p>
          <a:p>
            <a:r>
              <a:rPr lang="de-DE" dirty="0"/>
              <a:t>Alle Menschen müssen immer </a:t>
            </a:r>
            <a:r>
              <a:rPr lang="de-DE" b="1" dirty="0"/>
              <a:t>wieder Kompromisse eingehen oder abwägen, was ihnen im Moment wichtiger ist</a:t>
            </a:r>
            <a:r>
              <a:rPr lang="de-DE" dirty="0"/>
              <a:t>, wenn zum Beispiel zwei Bedürfnisse gleichzeitig erfüllt werden wollen.</a:t>
            </a:r>
          </a:p>
        </p:txBody>
      </p:sp>
      <p:sp>
        <p:nvSpPr>
          <p:cNvPr id="2" name="Τίτλος 1">
            <a:extLst>
              <a:ext uri="{FF2B5EF4-FFF2-40B4-BE49-F238E27FC236}">
                <a16:creationId xmlns:a16="http://schemas.microsoft.com/office/drawing/2014/main" id="{7CD95F9B-0A2C-447D-9B0C-F91E04FED5E8}"/>
              </a:ext>
            </a:extLst>
          </p:cNvPr>
          <p:cNvSpPr>
            <a:spLocks noGrp="1"/>
          </p:cNvSpPr>
          <p:nvPr>
            <p:ph type="title"/>
          </p:nvPr>
        </p:nvSpPr>
        <p:spPr/>
        <p:txBody>
          <a:bodyPr/>
          <a:lstStyle/>
          <a:p>
            <a:r>
              <a:rPr lang="de-DE" dirty="0"/>
              <a:t>Es geht nicht immer sofort</a:t>
            </a:r>
          </a:p>
        </p:txBody>
      </p:sp>
      <p:sp>
        <p:nvSpPr>
          <p:cNvPr id="6" name="Rechteck 248">
            <a:extLst>
              <a:ext uri="{FF2B5EF4-FFF2-40B4-BE49-F238E27FC236}">
                <a16:creationId xmlns:a16="http://schemas.microsoft.com/office/drawing/2014/main" id="{D5E83230-344D-4932-B297-B6E582EAB67A}"/>
              </a:ext>
            </a:extLst>
          </p:cNvPr>
          <p:cNvSpPr/>
          <p:nvPr/>
        </p:nvSpPr>
        <p:spPr>
          <a:xfrm>
            <a:off x="8228946" y="2517773"/>
            <a:ext cx="1630574" cy="2268716"/>
          </a:xfrm>
          <a:prstGeom prst="rect">
            <a:avLst/>
          </a:prstGeom>
          <a:blipFill rotWithShape="1">
            <a:blip r:embed="rId3">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757C72FE-90E1-4476-95DD-60AA3CF40D6F}"/>
              </a:ext>
            </a:extLst>
          </p:cNvPr>
          <p:cNvSpPr txBox="1"/>
          <p:nvPr/>
        </p:nvSpPr>
        <p:spPr>
          <a:xfrm>
            <a:off x="8174921" y="1755489"/>
            <a:ext cx="1515158" cy="584775"/>
          </a:xfrm>
          <a:prstGeom prst="rect">
            <a:avLst/>
          </a:prstGeom>
          <a:noFill/>
        </p:spPr>
        <p:txBody>
          <a:bodyPr wrap="none" rtlCol="0">
            <a:spAutoFit/>
          </a:bodyPr>
          <a:lstStyle/>
          <a:p>
            <a:r>
              <a:rPr lang="de-DE" sz="3200" b="1" dirty="0"/>
              <a:t>Beispiel</a:t>
            </a:r>
          </a:p>
        </p:txBody>
      </p:sp>
      <p:sp>
        <p:nvSpPr>
          <p:cNvPr id="9" name="pop-up">
            <a:extLst>
              <a:ext uri="{FF2B5EF4-FFF2-40B4-BE49-F238E27FC236}">
                <a16:creationId xmlns:a16="http://schemas.microsoft.com/office/drawing/2014/main" id="{456082DE-27BF-4805-97DF-03FD57971739}"/>
              </a:ext>
            </a:extLst>
          </p:cNvPr>
          <p:cNvSpPr/>
          <p:nvPr/>
        </p:nvSpPr>
        <p:spPr>
          <a:xfrm>
            <a:off x="10262695" y="2517773"/>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1" name="TextBox 10">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
        <p:nvSpPr>
          <p:cNvPr id="8" name="TextBox 7">
            <a:extLst>
              <a:ext uri="{FF2B5EF4-FFF2-40B4-BE49-F238E27FC236}">
                <a16:creationId xmlns:a16="http://schemas.microsoft.com/office/drawing/2014/main" id="{0B65801B-9FFE-403D-8CA0-55B70FC3B002}"/>
              </a:ext>
            </a:extLst>
          </p:cNvPr>
          <p:cNvSpPr txBox="1"/>
          <p:nvPr/>
        </p:nvSpPr>
        <p:spPr>
          <a:xfrm>
            <a:off x="347740" y="1668064"/>
            <a:ext cx="7348460" cy="4862870"/>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2000" dirty="0"/>
              <a:t>Max hat morgen Schularbeit und gerade heute ist dieses Fußball Match. Er ist mit dem Stoff aber noch nicht ganz durch.</a:t>
            </a:r>
          </a:p>
          <a:p>
            <a:pPr marL="342900" indent="-342900">
              <a:spcAft>
                <a:spcPts val="600"/>
              </a:spcAft>
              <a:buFont typeface="Wingdings" panose="05000000000000000000" pitchFamily="2" charset="2"/>
              <a:buChar char="§"/>
            </a:pPr>
            <a:r>
              <a:rPr lang="de-DE" sz="2000" i="1" dirty="0"/>
              <a:t>Welche Bedürfnisse von ihm sind bei diesem Zwiespalt betroffen?</a:t>
            </a:r>
          </a:p>
          <a:p>
            <a:pPr marL="800100" lvl="1" indent="-342900">
              <a:spcAft>
                <a:spcPts val="600"/>
              </a:spcAft>
              <a:buFont typeface="Wingdings" panose="05000000000000000000" pitchFamily="2" charset="2"/>
              <a:buChar char="§"/>
            </a:pPr>
            <a:r>
              <a:rPr lang="de-DE" sz="2000" b="1" dirty="0"/>
              <a:t>Spaß</a:t>
            </a:r>
            <a:r>
              <a:rPr lang="de-DE" sz="2000" dirty="0"/>
              <a:t> (So ein Match ist immer eine </a:t>
            </a:r>
            <a:r>
              <a:rPr lang="de-DE" sz="2000" dirty="0" err="1"/>
              <a:t>Gaude</a:t>
            </a:r>
            <a:r>
              <a:rPr lang="de-DE" sz="2000" dirty="0"/>
              <a:t>, oder?)</a:t>
            </a:r>
          </a:p>
          <a:p>
            <a:pPr marL="800100" lvl="1" indent="-342900">
              <a:spcAft>
                <a:spcPts val="600"/>
              </a:spcAft>
              <a:buFont typeface="Wingdings" panose="05000000000000000000" pitchFamily="2" charset="2"/>
              <a:buChar char="§"/>
            </a:pPr>
            <a:r>
              <a:rPr lang="de-DE" sz="2000" b="1" dirty="0"/>
              <a:t>Macht</a:t>
            </a:r>
            <a:r>
              <a:rPr lang="de-DE" sz="2000" dirty="0"/>
              <a:t> (Er möchte eine gute Note bekommen, oder zumindest keine schlechte)</a:t>
            </a:r>
          </a:p>
          <a:p>
            <a:pPr marL="342900" indent="-342900">
              <a:spcAft>
                <a:spcPts val="600"/>
              </a:spcAft>
              <a:buFont typeface="Wingdings" panose="05000000000000000000" pitchFamily="2" charset="2"/>
              <a:buChar char="§"/>
            </a:pPr>
            <a:r>
              <a:rPr lang="de-DE" sz="2000" dirty="0"/>
              <a:t>Er hat die Freiheit zu entscheiden, was er tut, denn seine Eltern wissen, dass er wohl überlegt und die Folgen einschätzen kann. Sie vertrauen also darauf, dass er verantwortungsvoll handelt</a:t>
            </a:r>
          </a:p>
          <a:p>
            <a:pPr marL="342900" indent="-342900">
              <a:spcAft>
                <a:spcPts val="600"/>
              </a:spcAft>
              <a:buFont typeface="Wingdings" panose="05000000000000000000" pitchFamily="2" charset="2"/>
              <a:buChar char="§"/>
            </a:pPr>
            <a:r>
              <a:rPr lang="de-DE" sz="2000" dirty="0"/>
              <a:t>Wenn er entscheidet, das Match anzusehen, riskiert er eine schlechte Note. Die Folge wäre, dass er einen Misserfolg hinnehmen muss und hinterher mehr arbeiten muss.</a:t>
            </a:r>
          </a:p>
          <a:p>
            <a:pPr marL="342900" indent="-342900">
              <a:spcAft>
                <a:spcPts val="600"/>
              </a:spcAft>
              <a:buFont typeface="Wingdings" panose="05000000000000000000" pitchFamily="2" charset="2"/>
              <a:buChar char="§"/>
            </a:pPr>
            <a:r>
              <a:rPr lang="de-DE" sz="2000" dirty="0"/>
              <a:t>Wenn er entscheidet, lieber zu lernen, kann er morgen mit seinen Freunden, die das Match gesehen haben, nicht mitreden.</a:t>
            </a:r>
          </a:p>
        </p:txBody>
      </p:sp>
    </p:spTree>
    <p:extLst>
      <p:ext uri="{BB962C8B-B14F-4D97-AF65-F5344CB8AC3E}">
        <p14:creationId xmlns:p14="http://schemas.microsoft.com/office/powerpoint/2010/main" val="3904401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9B9F67-CD83-42AC-9104-10FFAADE2703}"/>
              </a:ext>
            </a:extLst>
          </p:cNvPr>
          <p:cNvSpPr>
            <a:spLocks noGrp="1"/>
          </p:cNvSpPr>
          <p:nvPr>
            <p:ph type="title"/>
          </p:nvPr>
        </p:nvSpPr>
        <p:spPr/>
        <p:txBody>
          <a:bodyPr/>
          <a:lstStyle/>
          <a:p>
            <a:r>
              <a:rPr lang="de-DE" dirty="0"/>
              <a:t>Wie würdest du dich entscheiden</a:t>
            </a:r>
            <a:r>
              <a:rPr lang="en-US" dirty="0"/>
              <a:t>?</a:t>
            </a:r>
            <a:endParaRPr lang="el-GR" dirty="0"/>
          </a:p>
        </p:txBody>
      </p:sp>
      <p:sp>
        <p:nvSpPr>
          <p:cNvPr id="3" name="Θέση περιεχομένου 2">
            <a:extLst>
              <a:ext uri="{FF2B5EF4-FFF2-40B4-BE49-F238E27FC236}">
                <a16:creationId xmlns:a16="http://schemas.microsoft.com/office/drawing/2014/main" id="{95E4A926-9978-4DB7-93DD-CB4B3DD5D7EC}"/>
              </a:ext>
            </a:extLst>
          </p:cNvPr>
          <p:cNvSpPr>
            <a:spLocks noGrp="1"/>
          </p:cNvSpPr>
          <p:nvPr>
            <p:ph idx="1"/>
          </p:nvPr>
        </p:nvSpPr>
        <p:spPr/>
        <p:txBody>
          <a:bodyPr>
            <a:normAutofit/>
          </a:bodyPr>
          <a:lstStyle/>
          <a:p>
            <a:r>
              <a:rPr lang="de-DE" dirty="0"/>
              <a:t>Wenn du aufgrund der Umstände ein Bedürfnis gerade nicht erfüllen kannst, gib dir selbst die Sicherheit, </a:t>
            </a:r>
            <a:r>
              <a:rPr lang="de-DE" b="1" dirty="0"/>
              <a:t>dass du das Bedürfnis später </a:t>
            </a:r>
            <a:r>
              <a:rPr lang="de-DE" dirty="0"/>
              <a:t>auf eine andere sinnvolle Weise </a:t>
            </a:r>
            <a:r>
              <a:rPr lang="de-DE" b="1" dirty="0"/>
              <a:t>erfüllst</a:t>
            </a:r>
            <a:r>
              <a:rPr lang="de-DE" dirty="0"/>
              <a:t>.</a:t>
            </a:r>
          </a:p>
          <a:p>
            <a:r>
              <a:rPr lang="de-DE" dirty="0"/>
              <a:t>Wichtig ist, </a:t>
            </a:r>
            <a:r>
              <a:rPr lang="de-DE" b="1" dirty="0"/>
              <a:t>die Folgen zu überdenken und eine bewusste Entscheidung zu treffen</a:t>
            </a:r>
            <a:r>
              <a:rPr lang="de-DE" dirty="0"/>
              <a:t>, damit du dich nicht als Opfer der Umstände fühlen musst</a:t>
            </a:r>
            <a:r>
              <a:rPr lang="el-GR" dirty="0"/>
              <a:t>.</a:t>
            </a:r>
            <a:endParaRPr lang="de-DE" dirty="0"/>
          </a:p>
          <a:p>
            <a:endParaRPr lang="en-US" dirty="0"/>
          </a:p>
          <a:p>
            <a:endParaRPr lang="el-GR" dirty="0"/>
          </a:p>
        </p:txBody>
      </p:sp>
      <p:sp>
        <p:nvSpPr>
          <p:cNvPr id="5" name="TextBox 4">
            <a:extLst>
              <a:ext uri="{FF2B5EF4-FFF2-40B4-BE49-F238E27FC236}">
                <a16:creationId xmlns:a16="http://schemas.microsoft.com/office/drawing/2014/main" id="{4B82478E-A415-4DF2-B329-7A54B449C956}"/>
              </a:ext>
            </a:extLst>
          </p:cNvPr>
          <p:cNvSpPr txBox="1"/>
          <p:nvPr/>
        </p:nvSpPr>
        <p:spPr>
          <a:xfrm>
            <a:off x="9439275" y="0"/>
            <a:ext cx="276401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a:t>
            </a:r>
            <a:r>
              <a:rPr lang="de-DE" sz="1800" dirty="0">
                <a:solidFill>
                  <a:schemeClr val="bg1"/>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Bedürfnisse aussprechen</a:t>
            </a:r>
          </a:p>
        </p:txBody>
      </p:sp>
    </p:spTree>
    <p:extLst>
      <p:ext uri="{BB962C8B-B14F-4D97-AF65-F5344CB8AC3E}">
        <p14:creationId xmlns:p14="http://schemas.microsoft.com/office/powerpoint/2010/main" val="1696563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
            <a:extLst>
              <a:ext uri="{FF2B5EF4-FFF2-40B4-BE49-F238E27FC236}">
                <a16:creationId xmlns:a16="http://schemas.microsoft.com/office/drawing/2014/main" id="{FCE594E9-7133-4CB6-B5A4-2DA458A9FA4E}"/>
              </a:ext>
            </a:extLst>
          </p:cNvPr>
          <p:cNvSpPr/>
          <p:nvPr/>
        </p:nvSpPr>
        <p:spPr>
          <a:xfrm rot="10800000">
            <a:off x="-3" y="3429000"/>
            <a:ext cx="12192001" cy="3429000"/>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1A7E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BE82A"/>
              </a:solidFill>
            </a:endParaRPr>
          </a:p>
        </p:txBody>
      </p:sp>
      <p:sp>
        <p:nvSpPr>
          <p:cNvPr id="5" name="Θέση κειμένου 4">
            <a:extLst>
              <a:ext uri="{FF2B5EF4-FFF2-40B4-BE49-F238E27FC236}">
                <a16:creationId xmlns:a16="http://schemas.microsoft.com/office/drawing/2014/main" id="{66473777-F090-41F5-9FC8-8962CF40C8E1}"/>
              </a:ext>
            </a:extLst>
          </p:cNvPr>
          <p:cNvSpPr>
            <a:spLocks noGrp="1"/>
          </p:cNvSpPr>
          <p:nvPr>
            <p:ph type="body" idx="1"/>
          </p:nvPr>
        </p:nvSpPr>
        <p:spPr>
          <a:xfrm>
            <a:off x="249606" y="4667761"/>
            <a:ext cx="10134600" cy="1500187"/>
          </a:xfrm>
        </p:spPr>
        <p:txBody>
          <a:bodyPr>
            <a:normAutofit/>
          </a:bodyPr>
          <a:lstStyle/>
          <a:p>
            <a:r>
              <a:rPr lang="en-US" sz="3200" dirty="0">
                <a:solidFill>
                  <a:srgbClr val="FBE82A"/>
                </a:solidFill>
                <a:effectLst>
                  <a:outerShdw blurRad="38100" dist="38100" dir="2700000" algn="tl">
                    <a:srgbClr val="000000">
                      <a:alpha val="43137"/>
                    </a:srgbClr>
                  </a:outerShdw>
                </a:effectLst>
              </a:rPr>
              <a:t>1.6</a:t>
            </a:r>
            <a:r>
              <a:rPr lang="en-US" sz="5400" dirty="0">
                <a:solidFill>
                  <a:srgbClr val="FBE82A"/>
                </a:solidFill>
                <a:effectLst>
                  <a:outerShdw blurRad="38100" dist="38100" dir="2700000" algn="tl">
                    <a:srgbClr val="000000">
                      <a:alpha val="43137"/>
                    </a:srgbClr>
                  </a:outerShdw>
                </a:effectLst>
              </a:rPr>
              <a:t> </a:t>
            </a:r>
            <a:r>
              <a:rPr lang="de-DE" sz="5400" dirty="0">
                <a:solidFill>
                  <a:srgbClr val="FBE82A"/>
                </a:solidFill>
                <a:effectLst>
                  <a:outerShdw blurRad="38100" dist="38100" dir="2700000" algn="tl">
                    <a:srgbClr val="000000">
                      <a:alpha val="43137"/>
                    </a:srgbClr>
                  </a:outerShdw>
                </a:effectLst>
              </a:rPr>
              <a:t>Erfolgsgeschichten</a:t>
            </a:r>
          </a:p>
        </p:txBody>
      </p:sp>
      <p:grpSp>
        <p:nvGrpSpPr>
          <p:cNvPr id="6" name="Group 19">
            <a:extLst>
              <a:ext uri="{FF2B5EF4-FFF2-40B4-BE49-F238E27FC236}">
                <a16:creationId xmlns:a16="http://schemas.microsoft.com/office/drawing/2014/main" id="{43BAD698-D4E7-441E-9C31-C13F89E78980}"/>
              </a:ext>
            </a:extLst>
          </p:cNvPr>
          <p:cNvGrpSpPr/>
          <p:nvPr/>
        </p:nvGrpSpPr>
        <p:grpSpPr>
          <a:xfrm>
            <a:off x="4787654" y="-1223804"/>
            <a:ext cx="2586642" cy="2586642"/>
            <a:chOff x="-708484" y="229951"/>
            <a:chExt cx="1546638" cy="1546638"/>
          </a:xfrm>
          <a:solidFill>
            <a:srgbClr val="F68121"/>
          </a:solidFill>
        </p:grpSpPr>
        <p:sp>
          <p:nvSpPr>
            <p:cNvPr id="7" name="Circle: Hollow 20">
              <a:extLst>
                <a:ext uri="{FF2B5EF4-FFF2-40B4-BE49-F238E27FC236}">
                  <a16:creationId xmlns:a16="http://schemas.microsoft.com/office/drawing/2014/main" id="{1B5570FA-AE59-43AE-8974-399DA405A1E9}"/>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21">
              <a:extLst>
                <a:ext uri="{FF2B5EF4-FFF2-40B4-BE49-F238E27FC236}">
                  <a16:creationId xmlns:a16="http://schemas.microsoft.com/office/drawing/2014/main" id="{3C4D5B12-2454-4F27-AF06-A75D2D301E8E}"/>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31">
            <a:extLst>
              <a:ext uri="{FF2B5EF4-FFF2-40B4-BE49-F238E27FC236}">
                <a16:creationId xmlns:a16="http://schemas.microsoft.com/office/drawing/2014/main" id="{1572ED79-2BE7-46AA-A148-F85F21C7B954}"/>
              </a:ext>
            </a:extLst>
          </p:cNvPr>
          <p:cNvSpPr/>
          <p:nvPr/>
        </p:nvSpPr>
        <p:spPr>
          <a:xfrm>
            <a:off x="2035578" y="6167948"/>
            <a:ext cx="1203986" cy="1203986"/>
          </a:xfrm>
          <a:prstGeom prst="ellipse">
            <a:avLst/>
          </a:prstGeom>
          <a:solidFill>
            <a:srgbClr val="80C1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32">
            <a:extLst>
              <a:ext uri="{FF2B5EF4-FFF2-40B4-BE49-F238E27FC236}">
                <a16:creationId xmlns:a16="http://schemas.microsoft.com/office/drawing/2014/main" id="{9D51609C-649A-4AD5-804B-08F80C3A1575}"/>
              </a:ext>
            </a:extLst>
          </p:cNvPr>
          <p:cNvSpPr/>
          <p:nvPr/>
        </p:nvSpPr>
        <p:spPr>
          <a:xfrm>
            <a:off x="1827190" y="5937030"/>
            <a:ext cx="1620762" cy="166582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33">
            <a:extLst>
              <a:ext uri="{FF2B5EF4-FFF2-40B4-BE49-F238E27FC236}">
                <a16:creationId xmlns:a16="http://schemas.microsoft.com/office/drawing/2014/main" id="{BEA3909E-A158-4CE2-BAE8-A1E84EB274BD}"/>
              </a:ext>
            </a:extLst>
          </p:cNvPr>
          <p:cNvSpPr/>
          <p:nvPr/>
        </p:nvSpPr>
        <p:spPr>
          <a:xfrm>
            <a:off x="11654741" y="-270806"/>
            <a:ext cx="1074518" cy="110439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4292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76D12CE-8097-4FAF-BD5F-1DF538BA0CA5}"/>
              </a:ext>
            </a:extLst>
          </p:cNvPr>
          <p:cNvSpPr>
            <a:spLocks noGrp="1"/>
          </p:cNvSpPr>
          <p:nvPr>
            <p:ph type="title"/>
          </p:nvPr>
        </p:nvSpPr>
        <p:spPr/>
        <p:txBody>
          <a:bodyPr/>
          <a:lstStyle/>
          <a:p>
            <a:r>
              <a:rPr lang="de-DE" dirty="0"/>
              <a:t>Erfolgsgeschichten</a:t>
            </a:r>
          </a:p>
        </p:txBody>
      </p:sp>
      <p:sp>
        <p:nvSpPr>
          <p:cNvPr id="5" name="Θέση περιεχομένου 4">
            <a:extLst>
              <a:ext uri="{FF2B5EF4-FFF2-40B4-BE49-F238E27FC236}">
                <a16:creationId xmlns:a16="http://schemas.microsoft.com/office/drawing/2014/main" id="{EB4AC1C2-5055-4770-AAF7-D5D90FADB4AB}"/>
              </a:ext>
            </a:extLst>
          </p:cNvPr>
          <p:cNvSpPr>
            <a:spLocks noGrp="1"/>
          </p:cNvSpPr>
          <p:nvPr>
            <p:ph idx="1"/>
          </p:nvPr>
        </p:nvSpPr>
        <p:spPr>
          <a:xfrm>
            <a:off x="838200" y="1611136"/>
            <a:ext cx="10515600" cy="4351338"/>
          </a:xfrm>
          <a:solidFill>
            <a:schemeClr val="bg1">
              <a:lumMod val="95000"/>
            </a:schemeClr>
          </a:solidFill>
          <a:ln>
            <a:solidFill>
              <a:srgbClr val="FFC000"/>
            </a:solidFill>
          </a:ln>
        </p:spPr>
        <p:txBody>
          <a:bodyPr>
            <a:normAutofit fontScale="70000" lnSpcReduction="20000"/>
          </a:bodyPr>
          <a:lstStyle/>
          <a:p>
            <a:pPr marL="0" indent="0">
              <a:lnSpc>
                <a:spcPct val="120000"/>
              </a:lnSpc>
              <a:buNone/>
            </a:pPr>
            <a:r>
              <a:rPr lang="de-DE" dirty="0"/>
              <a:t>Warum haben wir uns die Mühe gemacht, das alles zu schreiben und zu verbreiten?	</a:t>
            </a:r>
          </a:p>
          <a:p>
            <a:pPr marL="0" indent="0">
              <a:lnSpc>
                <a:spcPct val="120000"/>
              </a:lnSpc>
              <a:buNone/>
            </a:pPr>
            <a:r>
              <a:rPr lang="de-DE" dirty="0"/>
              <a:t>Wir arbeiten seit über zehn Jahren mit Schülerinnen und Schülern, die in ihrem Leben Probleme haben und versuchen, sie auf der Basis der Fünf Grundbedürfnisse bestmöglich zu unterstützen.</a:t>
            </a:r>
            <a:endParaRPr lang="en-US" dirty="0"/>
          </a:p>
          <a:p>
            <a:pPr marL="0" indent="0">
              <a:lnSpc>
                <a:spcPct val="120000"/>
              </a:lnSpc>
              <a:buNone/>
            </a:pPr>
            <a:r>
              <a:rPr lang="de-DE" dirty="0"/>
              <a:t>Die vielen </a:t>
            </a:r>
            <a:r>
              <a:rPr lang="de-DE" b="1" dirty="0"/>
              <a:t>Erfolgsgeschichten</a:t>
            </a:r>
            <a:r>
              <a:rPr lang="de-DE" dirty="0"/>
              <a:t> haben uns überzeugt, dass </a:t>
            </a:r>
            <a:r>
              <a:rPr lang="de-DE" b="1" dirty="0"/>
              <a:t>die Fünf Grundbedürfnisse wirklich helfen können, sich selbst und andere besser zu verstehen</a:t>
            </a:r>
            <a:r>
              <a:rPr lang="de-DE" dirty="0"/>
              <a:t> und dass sich dadurch das eigene Leben so sehr verbessern kann! Diese Erfolgsgeschichten haben uns ermutigt und einige davon wollen wir hier mit dir teilen</a:t>
            </a:r>
            <a:r>
              <a:rPr lang="el-GR" dirty="0"/>
              <a:t>.</a:t>
            </a:r>
            <a:endParaRPr lang="en-US" dirty="0"/>
          </a:p>
          <a:p>
            <a:pPr marL="0" indent="0">
              <a:lnSpc>
                <a:spcPct val="120000"/>
              </a:lnSpc>
              <a:buNone/>
            </a:pPr>
            <a:r>
              <a:rPr lang="de-DE" dirty="0"/>
              <a:t>Du wirst sehen, dass an diesen Geschichten, wie so oft im Leben, mehrere Menschen beteiligt sind. Wir haben deshalb auch jenen Menschen eine Stimme gegeben, die entscheidend dazu beigetragen haben, dass jemand seine Bedürfnisse endlich auf eine für alle positive Weise erfüllen konnte. Das sind sehr oft enge Vertraute, Freunde, </a:t>
            </a:r>
            <a:r>
              <a:rPr lang="de-DE" dirty="0" err="1"/>
              <a:t>Lehrer:ìnnen</a:t>
            </a:r>
            <a:r>
              <a:rPr lang="de-DE" dirty="0"/>
              <a:t>, -  Menschen, denen es wichtig ist, dass es anderen Menschen auch gut geht</a:t>
            </a:r>
            <a:r>
              <a:rPr lang="en-US" dirty="0"/>
              <a:t>.</a:t>
            </a:r>
          </a:p>
          <a:p>
            <a:pPr marL="0" indent="0">
              <a:lnSpc>
                <a:spcPct val="120000"/>
              </a:lnSpc>
              <a:buNone/>
            </a:pPr>
            <a:endParaRPr lang="el-GR" dirty="0"/>
          </a:p>
        </p:txBody>
      </p:sp>
      <p:sp>
        <p:nvSpPr>
          <p:cNvPr id="6" name="TextBox 5">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
        <p:nvSpPr>
          <p:cNvPr id="8" name="TextBox 7">
            <a:extLst>
              <a:ext uri="{FF2B5EF4-FFF2-40B4-BE49-F238E27FC236}">
                <a16:creationId xmlns:a16="http://schemas.microsoft.com/office/drawing/2014/main" id="{DFD26823-72B1-44DB-87CC-B80286DCAB56}"/>
              </a:ext>
            </a:extLst>
          </p:cNvPr>
          <p:cNvSpPr txBox="1"/>
          <p:nvPr/>
        </p:nvSpPr>
        <p:spPr>
          <a:xfrm>
            <a:off x="759178" y="6123543"/>
            <a:ext cx="6158088" cy="369332"/>
          </a:xfrm>
          <a:prstGeom prst="rect">
            <a:avLst/>
          </a:prstGeom>
          <a:noFill/>
        </p:spPr>
        <p:txBody>
          <a:bodyPr wrap="square">
            <a:spAutoFit/>
          </a:bodyPr>
          <a:lstStyle/>
          <a:p>
            <a:r>
              <a:rPr lang="de-DE" dirty="0"/>
              <a:t>Aber lass uns mit der ersten Geschichte beginnen</a:t>
            </a:r>
            <a:r>
              <a:rPr lang="el-GR" dirty="0"/>
              <a:t>:</a:t>
            </a:r>
            <a:endParaRPr lang="en-US" dirty="0"/>
          </a:p>
        </p:txBody>
      </p:sp>
    </p:spTree>
    <p:extLst>
      <p:ext uri="{BB962C8B-B14F-4D97-AF65-F5344CB8AC3E}">
        <p14:creationId xmlns:p14="http://schemas.microsoft.com/office/powerpoint/2010/main" val="2084804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6A9612-9A85-4AFC-A5ED-D22E16618B63}"/>
              </a:ext>
            </a:extLst>
          </p:cNvPr>
          <p:cNvSpPr>
            <a:spLocks noGrp="1"/>
          </p:cNvSpPr>
          <p:nvPr>
            <p:ph type="title"/>
          </p:nvPr>
        </p:nvSpPr>
        <p:spPr>
          <a:xfrm>
            <a:off x="838199" y="365125"/>
            <a:ext cx="11290563" cy="1325563"/>
          </a:xfrm>
        </p:spPr>
        <p:txBody>
          <a:bodyPr/>
          <a:lstStyle/>
          <a:p>
            <a:r>
              <a:rPr lang="de-DE" dirty="0"/>
              <a:t>Geschichte: Mobbing - Macht und Ohnmacht</a:t>
            </a:r>
          </a:p>
        </p:txBody>
      </p:sp>
      <p:pic>
        <p:nvPicPr>
          <p:cNvPr id="6" name="test1">
            <a:hlinkClick r:id="" action="ppaction://media"/>
            <a:extLst>
              <a:ext uri="{FF2B5EF4-FFF2-40B4-BE49-F238E27FC236}">
                <a16:creationId xmlns:a16="http://schemas.microsoft.com/office/drawing/2014/main" id="{E698DB38-CDDD-41B1-971B-163C70C89B8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884245" y="4412919"/>
            <a:ext cx="1110343" cy="1110343"/>
          </a:xfrm>
        </p:spPr>
      </p:pic>
      <p:sp>
        <p:nvSpPr>
          <p:cNvPr id="5" name="TextBox 4">
            <a:extLst>
              <a:ext uri="{FF2B5EF4-FFF2-40B4-BE49-F238E27FC236}">
                <a16:creationId xmlns:a16="http://schemas.microsoft.com/office/drawing/2014/main" id="{1A6BF935-B1B8-49C8-966A-4AF44E6BEE47}"/>
              </a:ext>
            </a:extLst>
          </p:cNvPr>
          <p:cNvSpPr txBox="1"/>
          <p:nvPr/>
        </p:nvSpPr>
        <p:spPr>
          <a:xfrm>
            <a:off x="812803" y="1652705"/>
            <a:ext cx="6112932" cy="3488134"/>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de-DE" sz="2000" b="1" dirty="0">
                <a:solidFill>
                  <a:srgbClr val="000000"/>
                </a:solidFill>
                <a:latin typeface="Calibri" panose="020F0502020204030204" pitchFamily="34" charset="0"/>
                <a:ea typeface="Calibri" panose="020F0502020204030204" pitchFamily="34" charset="0"/>
              </a:rPr>
              <a:t>Zusammenfassung</a:t>
            </a:r>
            <a:endParaRPr lang="de-DE"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solidFill>
                  <a:srgbClr val="000000"/>
                </a:solidFill>
                <a:latin typeface="Calibri" panose="020F0502020204030204" pitchFamily="34" charset="0"/>
                <a:ea typeface="Calibri" panose="020F0502020204030204" pitchFamily="34" charset="0"/>
              </a:rPr>
              <a:t>Max leidet sehr unter den Wutausbrüchen seines Vaters. Völlig hilflos ist er in solchen Situationen. Und dann ist da noch Bernd in seiner Klasse. Max weiß auch nicht so genau warum, aber irgendwie fühlt er sich von Bernd total genervt. So beginnt er, ihm in der Klasse das Leben schwer zu machen. Dass das aber weitere Probleme nach sich zieht, wird ihm recht schnell klar. Und natürlich geht es auch um Bernd! Dem muss schließlich auch geholfen werden. Aber wie kann das alles gelingen</a:t>
            </a:r>
            <a:r>
              <a:rPr lang="de-DE" sz="2000" dirty="0">
                <a:solidFill>
                  <a:srgbClr val="000000"/>
                </a:solidFill>
                <a:effectLst/>
                <a:latin typeface="Calibri" panose="020F0502020204030204" pitchFamily="34" charset="0"/>
                <a:ea typeface="Calibri" panose="020F0502020204030204" pitchFamily="34" charset="0"/>
              </a:rPr>
              <a:t>?</a:t>
            </a:r>
            <a:endParaRPr lang="de-DE" sz="20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6D2E691-C2E8-473E-8618-E5C4F0802743}"/>
              </a:ext>
            </a:extLst>
          </p:cNvPr>
          <p:cNvSpPr txBox="1"/>
          <p:nvPr/>
        </p:nvSpPr>
        <p:spPr>
          <a:xfrm>
            <a:off x="692857" y="5381961"/>
            <a:ext cx="9327443" cy="1169551"/>
          </a:xfrm>
          <a:prstGeom prst="rect">
            <a:avLst/>
          </a:prstGeom>
          <a:noFill/>
        </p:spPr>
        <p:txBody>
          <a:bodyPr wrap="square">
            <a:spAutoFit/>
          </a:bodyPr>
          <a:lstStyle/>
          <a:p>
            <a:pPr marL="285750" indent="-285750">
              <a:spcAft>
                <a:spcPts val="600"/>
              </a:spcAft>
              <a:buClr>
                <a:srgbClr val="7FC242"/>
              </a:buClr>
              <a:buFont typeface="Wingdings" panose="05000000000000000000" pitchFamily="2" charset="2"/>
              <a:buChar char="§"/>
            </a:pPr>
            <a:r>
              <a:rPr lang="de-DE" sz="2000" i="1" dirty="0"/>
              <a:t>Um welche Bedürfnisse ist es hier hauptsächlich gegangen?</a:t>
            </a:r>
          </a:p>
          <a:p>
            <a:pPr marL="285750" indent="-285750">
              <a:spcAft>
                <a:spcPts val="600"/>
              </a:spcAft>
              <a:buClr>
                <a:srgbClr val="7FC242"/>
              </a:buClr>
              <a:buFont typeface="Wingdings" panose="05000000000000000000" pitchFamily="2" charset="2"/>
              <a:buChar char="§"/>
            </a:pPr>
            <a:r>
              <a:rPr lang="de-DE" sz="2000" i="1" dirty="0"/>
              <a:t>Gibt es auch in Deinem Leben Situationen, in denen du dich hilflos und bedroht fühlst? </a:t>
            </a:r>
          </a:p>
          <a:p>
            <a:pPr marL="285750" indent="-285750">
              <a:spcAft>
                <a:spcPts val="600"/>
              </a:spcAft>
              <a:buClr>
                <a:srgbClr val="7FC242"/>
              </a:buClr>
              <a:buFont typeface="Wingdings" panose="05000000000000000000" pitchFamily="2" charset="2"/>
              <a:buChar char="§"/>
            </a:pPr>
            <a:r>
              <a:rPr lang="de-DE" sz="2000" i="1" dirty="0"/>
              <a:t>Was tust du in solchen Situationen, um die Lage wieder in den Griff zu bekommen?</a:t>
            </a:r>
          </a:p>
        </p:txBody>
      </p:sp>
      <p:sp>
        <p:nvSpPr>
          <p:cNvPr id="9" name="TextBox 8">
            <a:extLst>
              <a:ext uri="{FF2B5EF4-FFF2-40B4-BE49-F238E27FC236}">
                <a16:creationId xmlns:a16="http://schemas.microsoft.com/office/drawing/2014/main" id="{EA4FAA99-A319-464E-824D-34A28E96452B}"/>
              </a:ext>
            </a:extLst>
          </p:cNvPr>
          <p:cNvSpPr txBox="1"/>
          <p:nvPr/>
        </p:nvSpPr>
        <p:spPr>
          <a:xfrm>
            <a:off x="7071078" y="1658640"/>
            <a:ext cx="4428065" cy="2323713"/>
          </a:xfrm>
          <a:prstGeom prst="rect">
            <a:avLst/>
          </a:prstGeom>
          <a:solidFill>
            <a:schemeClr val="accent5">
              <a:lumMod val="20000"/>
              <a:lumOff val="80000"/>
            </a:schemeClr>
          </a:solidFill>
        </p:spPr>
        <p:txBody>
          <a:bodyPr wrap="square">
            <a:spAutoFit/>
          </a:bodyPr>
          <a:lstStyle/>
          <a:p>
            <a:pPr>
              <a:spcAft>
                <a:spcPts val="600"/>
              </a:spcAft>
            </a:pPr>
            <a:r>
              <a:rPr lang="de-DE" sz="2000" b="1" dirty="0"/>
              <a:t>Die ganze Story</a:t>
            </a:r>
          </a:p>
          <a:p>
            <a:pPr>
              <a:spcAft>
                <a:spcPts val="600"/>
              </a:spcAft>
            </a:pPr>
            <a:r>
              <a:rPr lang="de-DE" sz="2000" dirty="0"/>
              <a:t>Hallo, ich bin Martina. Ich bin Beratungslehrerin an einer Berufsschule. Ich mag meinen Job. Er ist abwechslungsreich, manchmal etwas anstrengend. Aber das gehört einfach dazu. Meine Kolleginnen und Kollegen  …</a:t>
            </a:r>
          </a:p>
        </p:txBody>
      </p:sp>
      <p:sp>
        <p:nvSpPr>
          <p:cNvPr id="12" name="pop-up">
            <a:extLst>
              <a:ext uri="{FF2B5EF4-FFF2-40B4-BE49-F238E27FC236}">
                <a16:creationId xmlns:a16="http://schemas.microsoft.com/office/drawing/2014/main" id="{CF74EADD-AF37-4F7C-AE8A-B4C23A9D6692}"/>
              </a:ext>
            </a:extLst>
          </p:cNvPr>
          <p:cNvSpPr/>
          <p:nvPr/>
        </p:nvSpPr>
        <p:spPr>
          <a:xfrm>
            <a:off x="11403184" y="441291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3" name="TextBox 12">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
        <p:nvSpPr>
          <p:cNvPr id="11" name="TextBox 10">
            <a:extLst>
              <a:ext uri="{FF2B5EF4-FFF2-40B4-BE49-F238E27FC236}">
                <a16:creationId xmlns:a16="http://schemas.microsoft.com/office/drawing/2014/main" id="{B7B0C60D-2B24-4FF7-8537-1A937E813C94}"/>
              </a:ext>
            </a:extLst>
          </p:cNvPr>
          <p:cNvSpPr txBox="1"/>
          <p:nvPr/>
        </p:nvSpPr>
        <p:spPr>
          <a:xfrm>
            <a:off x="40885" y="35763"/>
            <a:ext cx="11458258" cy="6955750"/>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1300" dirty="0"/>
              <a:t>Hallo, ich bin Martina. Ich bin Beratungslehrerin an einer Berufsschule. Ich mag meinen Job. Er ist abwechslungsreich, manchmal etwas anstrengend. Aber das gehört einfach dazu. Meine Kolleginnen und Kollegen rufen mich immer dann, wenn es Probleme gibt. Wenn es ein offenes Gespräch braucht. Und ich kann wirklich gut zuhören und das verändert oft schon recht viel.</a:t>
            </a:r>
          </a:p>
          <a:p>
            <a:pPr>
              <a:spcAft>
                <a:spcPts val="600"/>
              </a:spcAft>
            </a:pPr>
            <a:r>
              <a:rPr lang="de-DE" sz="1300" dirty="0"/>
              <a:t>Der Grund, warum Max von seinem Mathelehrer zu mir geschickt worden ist, ist, dass Max auf seinen Klassenkameraden Bernd losgegangen ist und das – wie sich herausgestellt hat – schon öfter gemacht hat. Das können wir hier an der Schule natürlich nicht tolerieren. In letzter Zeit hat Max seinen Mitschüler Bernd mehrmals angegriffen. Bernd ist für sein Alter recht klein. Er ist eher schüchtern und zieht sich gerne zurück. Und was macht Max nun? Er macht Bernd das Leben schwer, wo er nur kann. In den Pausen ist Bernd einfach nicht mehr sicher vor ihm. Max versteckt ihm das Handy oder seine Schulsachen und macht Witze über ihn. Letzens ist Bernd auf die Toilette geflüchtet, aber auch dort hat ihn Max dann gejagt und mit Wasser bespritzt. Und dabei hat ihn sein Mathelehrer bei der Gangaufsicht ertappt. Der Bernd hat nämlich dieses Mal um Hilfe gerufen und zwar so laut, dass es im ganzen Gang zu hören war. Und dann saß Max ganz zerknirscht bei mir im Büro. Ich hatte ein langes Gespräch mit Max. Ich mag Max sehr und weiß inzwischen, dass er es zu Hause nicht unbedingt leicht hat. </a:t>
            </a:r>
          </a:p>
          <a:p>
            <a:pPr>
              <a:spcAft>
                <a:spcPts val="600"/>
              </a:spcAft>
            </a:pPr>
            <a:r>
              <a:rPr lang="de-DE" sz="1300" dirty="0"/>
              <a:t>Max hat mir während unseres Gesprächs erzählt, dass sein Vater oft jähzornig ist, besonders wenn er Probleme und Stress in der Arbeit hat. Und das ist ziemlich oft der Fall! Dann schreit sein Vater wütend herum, Max wird wegen Kleinigkeiten zur Rede gestellt, und oft bekommt Max von seinem Vater dann auch Strafen. Er bekommt Hausarrest, muss seine Spielkonsole abgeben oder der Vater nimmt ihm das geliebte Smartphone weg. Max wird in solchen Situationen sehr wütend, traut sich aber auch nicht, seinem Vater irgendetwas zu sagen.</a:t>
            </a:r>
          </a:p>
          <a:p>
            <a:pPr>
              <a:spcAft>
                <a:spcPts val="600"/>
              </a:spcAft>
            </a:pPr>
            <a:r>
              <a:rPr lang="de-DE" sz="1300" dirty="0"/>
              <a:t>Ich habe mit Max dann viel darüber geredet. Zuerst hat er gesagt, dass er auch nicht so recht weiß, warum er den armen Bernd nicht in Ruhe lässt. Wir sind dann Im Gespräch gemeinsam draufgekommen, dass Max sich von Bernd total genervt fühlt. Bernd ist recht klein für sein Alter und ziemlich schüchtern. Und wenn der dann noch ganz nervös zu zappeln beginnt, haut es Max dann die Sicherungen heraus. Dass Bernd so klein und hilflos ist, erinnert Max daran, wie es ihm selber zuhause mit seinem Vater geht. Wenn er den armen Bernd quält, ist er endlich einmal der Mächtige; der, der austeilt, und das genießt er. Aber wirklich zufrieden macht ihn das auch nicht. Er bekommt ein ungutes Gefühl und das sagt ihm dann, dass das eigentlich gar nicht in Ordnung ist, was er da tut.</a:t>
            </a:r>
          </a:p>
          <a:p>
            <a:pPr>
              <a:spcAft>
                <a:spcPts val="600"/>
              </a:spcAft>
            </a:pPr>
            <a:r>
              <a:rPr lang="de-DE" sz="1300" dirty="0"/>
              <a:t>Ich habe ihm dann gesagt, dass er sich zu Hause, wenn sein Vater so wütet, wahrscheinlich oft recht hilflos fühlt. Das ist Max am Anfang recht unangenehm gewesen. Aber ja, hat er dann gemeint, zu Hause ist er in solchen Situationen wirklich sehr hilflos. Und das ist wirklich ein „Scheißgefühl“, hat er gesagt. Wir haben dann darüber gesprochen, was er sich eigentlich wünschen würde - über seine Bedürfnisse eben. Und natürlich haben wir auch über den armen Bernd geredet und was der für Bedürfnisse haben könnte. Max hat sich dann eingestehen müssen, dass er mit seinem Verhalten weder Bernd noch sich selbst etwas Gutes tut.</a:t>
            </a:r>
          </a:p>
          <a:p>
            <a:pPr>
              <a:spcAft>
                <a:spcPts val="600"/>
              </a:spcAft>
            </a:pPr>
            <a:r>
              <a:rPr lang="de-DE" sz="1300" dirty="0"/>
              <a:t>Nach unserem ersten Gespräch sehe ich Max nun regelmäßig. Irgendwann hat Max sogar eingewilligt, dass sein Vater auch einmal zu einem unserer Gespräche mitkommt. Sein Vater ist anfangs sehr abwehrend gewesen. Der hat sich nicht so recht auf das Gespräch einlassen wollen. Doch je länger wir miteinander geredet haben, desto mehr hat er erkennen können, wie sehr sein Sohn unter seinen Wutausbrüchen leidet. Er ist dann doch recht bestürzt gewesen und er hat versprochen, sich professionelle Hilfe zu holen. Und wirklich! Ich habe dann später von Max erfahren, dass sein Vater nun an einem Kurs für Entspannungstechniken teilnimmt.</a:t>
            </a:r>
          </a:p>
          <a:p>
            <a:pPr>
              <a:spcAft>
                <a:spcPts val="600"/>
              </a:spcAft>
            </a:pPr>
            <a:r>
              <a:rPr lang="de-DE" sz="1300" dirty="0"/>
              <a:t>Und für Max wird’s daheim endlich besser. Sein Vater ist nicht mehr so wütend, sagt er. Und siehe da, auch Max hat sein Verhalten geändert. Er lässt Bernd jetzt in Ruhe. Ja mehr noch! Er hält jetzt immer zu Bernd, wenn irgendjemand aus der Klasse etwas Dummes über ihn sagt. Woher ich das weiß? Ich habe natürlich auch mit Bernd ein paar Gespräche geführt und dem geht’s jetzt auch viel besser in der Klasse. Nachdem Max jetzt zu ihm hält, traut er sich auch mehr aus sich heraus: Und das tut ihm echt gut.</a:t>
            </a:r>
          </a:p>
        </p:txBody>
      </p:sp>
    </p:spTree>
    <p:extLst>
      <p:ext uri="{BB962C8B-B14F-4D97-AF65-F5344CB8AC3E}">
        <p14:creationId xmlns:p14="http://schemas.microsoft.com/office/powerpoint/2010/main" val="380829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80000">
                <p:cTn id="16" fill="hold" display="0">
                  <p:stCondLst>
                    <p:cond delay="indefinite"/>
                  </p:stCondLst>
                  <p:endCondLst>
                    <p:cond evt="onStopAudio" delay="0">
                      <p:tgtEl>
                        <p:sldTgt/>
                      </p:tgtEl>
                    </p:cond>
                  </p:endCondLst>
                </p:cTn>
                <p:tgtEl>
                  <p:spTgt spid="6"/>
                </p:tgtEl>
              </p:cMediaNode>
            </p:audio>
          </p:childTnLst>
        </p:cTn>
      </p:par>
    </p:tnLst>
    <p:bldLst>
      <p:bldP spid="11" grpId="0" animBg="1"/>
      <p:bldP spid="11"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6A9612-9A85-4AFC-A5ED-D22E16618B63}"/>
              </a:ext>
            </a:extLst>
          </p:cNvPr>
          <p:cNvSpPr>
            <a:spLocks noGrp="1"/>
          </p:cNvSpPr>
          <p:nvPr>
            <p:ph type="title"/>
          </p:nvPr>
        </p:nvSpPr>
        <p:spPr/>
        <p:txBody>
          <a:bodyPr>
            <a:noAutofit/>
          </a:bodyPr>
          <a:lstStyle/>
          <a:p>
            <a:r>
              <a:rPr lang="en-US" sz="3600" dirty="0"/>
              <a:t>Geschichte: </a:t>
            </a:r>
            <a:r>
              <a:rPr lang="de-DE" sz="3600" dirty="0"/>
              <a:t>Fremdenfeindlichkeit – Überleben, Zugehörigkeit, Macht, Freiheit</a:t>
            </a:r>
            <a:endParaRPr lang="el-GR" sz="3600" dirty="0"/>
          </a:p>
        </p:txBody>
      </p:sp>
      <p:sp>
        <p:nvSpPr>
          <p:cNvPr id="4" name="Θέση περιεχομένου 3">
            <a:extLst>
              <a:ext uri="{FF2B5EF4-FFF2-40B4-BE49-F238E27FC236}">
                <a16:creationId xmlns:a16="http://schemas.microsoft.com/office/drawing/2014/main" id="{680622DE-5246-4051-BCA2-4B30EFC68647}"/>
              </a:ext>
            </a:extLst>
          </p:cNvPr>
          <p:cNvSpPr>
            <a:spLocks noGrp="1"/>
          </p:cNvSpPr>
          <p:nvPr>
            <p:ph idx="1"/>
          </p:nvPr>
        </p:nvSpPr>
        <p:spPr/>
        <p:txBody>
          <a:bodyPr/>
          <a:lstStyle/>
          <a:p>
            <a:endParaRPr lang="el-GR" dirty="0"/>
          </a:p>
        </p:txBody>
      </p:sp>
      <p:sp>
        <p:nvSpPr>
          <p:cNvPr id="5" name="TextBox 4">
            <a:extLst>
              <a:ext uri="{FF2B5EF4-FFF2-40B4-BE49-F238E27FC236}">
                <a16:creationId xmlns:a16="http://schemas.microsoft.com/office/drawing/2014/main" id="{1A6BF935-B1B8-49C8-966A-4AF44E6BEE47}"/>
              </a:ext>
            </a:extLst>
          </p:cNvPr>
          <p:cNvSpPr txBox="1"/>
          <p:nvPr/>
        </p:nvSpPr>
        <p:spPr>
          <a:xfrm>
            <a:off x="812803" y="1564312"/>
            <a:ext cx="6112932" cy="2829493"/>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n-GB" sz="2000" b="1" dirty="0" err="1">
                <a:solidFill>
                  <a:srgbClr val="000000"/>
                </a:solidFill>
                <a:latin typeface="Calibri" panose="020F0502020204030204" pitchFamily="34" charset="0"/>
                <a:ea typeface="Calibri" panose="020F0502020204030204" pitchFamily="34" charset="0"/>
              </a:rPr>
              <a:t>Zusammenfassung</a:t>
            </a:r>
            <a:endParaRPr lang="el-GR" sz="2000" dirty="0">
              <a:effectLst/>
              <a:latin typeface="Calibri" panose="020F0502020204030204" pitchFamily="34" charset="0"/>
              <a:ea typeface="Calibri" panose="020F0502020204030204" pitchFamily="34" charset="0"/>
            </a:endParaRPr>
          </a:p>
          <a:p>
            <a:pPr>
              <a:lnSpc>
                <a:spcPct val="107000"/>
              </a:lnSpc>
              <a:spcAft>
                <a:spcPts val="800"/>
              </a:spcAft>
            </a:pPr>
            <a:r>
              <a:rPr lang="de-DE" sz="2000" dirty="0">
                <a:solidFill>
                  <a:srgbClr val="000000"/>
                </a:solidFill>
                <a:latin typeface="Calibri" panose="020F0502020204030204" pitchFamily="34" charset="0"/>
                <a:ea typeface="Calibri" panose="020F0502020204030204" pitchFamily="34" charset="0"/>
              </a:rPr>
              <a:t>Ahmad ist neu in der Klasse und erst seit kurzem in diesem Land. Seine alte Heimat musste er verlassen. Als Außenseiter hat er es nicht unbedingt leicht. Als sich die Ereignisse dann noch zuspitzen und Ahmad Probleme mit älteren Schülern bekommt, sind viele seiner Grundbedürfnisse bedroht. Steht denn wirklich keiner zu ihm</a:t>
            </a:r>
            <a:r>
              <a:rPr lang="en-US" sz="2000" dirty="0">
                <a:solidFill>
                  <a:srgbClr val="000000"/>
                </a:solidFill>
                <a:effectLst/>
                <a:latin typeface="Calibri" panose="020F0502020204030204" pitchFamily="34" charset="0"/>
                <a:ea typeface="Calibri" panose="020F0502020204030204" pitchFamily="34" charset="0"/>
              </a:rPr>
              <a:t>?</a:t>
            </a:r>
            <a:endParaRPr lang="el-GR" sz="20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EA4FAA99-A319-464E-824D-34A28E96452B}"/>
              </a:ext>
            </a:extLst>
          </p:cNvPr>
          <p:cNvSpPr txBox="1"/>
          <p:nvPr/>
        </p:nvSpPr>
        <p:spPr>
          <a:xfrm>
            <a:off x="7111999" y="1564312"/>
            <a:ext cx="4428065" cy="2939266"/>
          </a:xfrm>
          <a:prstGeom prst="rect">
            <a:avLst/>
          </a:prstGeom>
          <a:solidFill>
            <a:schemeClr val="accent5">
              <a:lumMod val="20000"/>
              <a:lumOff val="80000"/>
            </a:schemeClr>
          </a:solidFill>
        </p:spPr>
        <p:txBody>
          <a:bodyPr wrap="square">
            <a:spAutoFit/>
          </a:bodyPr>
          <a:lstStyle/>
          <a:p>
            <a:pPr>
              <a:spcAft>
                <a:spcPts val="600"/>
              </a:spcAft>
            </a:pPr>
            <a:r>
              <a:rPr lang="en-US" sz="2000" b="1" dirty="0"/>
              <a:t>Die </a:t>
            </a:r>
            <a:r>
              <a:rPr lang="en-US" sz="2000" b="1" dirty="0" err="1"/>
              <a:t>ganze</a:t>
            </a:r>
            <a:r>
              <a:rPr lang="en-US" sz="2000" b="1" dirty="0"/>
              <a:t> Story</a:t>
            </a:r>
          </a:p>
          <a:p>
            <a:pPr>
              <a:spcAft>
                <a:spcPts val="600"/>
              </a:spcAft>
            </a:pPr>
            <a:r>
              <a:rPr lang="de-DE" sz="2000" dirty="0"/>
              <a:t>Ich bin Lea. Und Ahmad ist einer meiner besten Freunde. Ahmad! Ja, das war am Anfang nicht so ganz leicht mit ihm. Aber er hatte es ja auch nicht so leicht gehabt in seinem Leben. Ich kenne Ahmad jetzt seit zwei Jahren. Er war einer der Neuen, die damals in unsere Klasse gekommen sind</a:t>
            </a:r>
            <a:r>
              <a:rPr lang="en-US" sz="2000" dirty="0"/>
              <a:t> …</a:t>
            </a:r>
            <a:endParaRPr lang="el-GR" sz="2000" dirty="0"/>
          </a:p>
        </p:txBody>
      </p:sp>
      <p:sp>
        <p:nvSpPr>
          <p:cNvPr id="12" name="pop-up">
            <a:extLst>
              <a:ext uri="{FF2B5EF4-FFF2-40B4-BE49-F238E27FC236}">
                <a16:creationId xmlns:a16="http://schemas.microsoft.com/office/drawing/2014/main" id="{CF74EADD-AF37-4F7C-AE8A-B4C23A9D6692}"/>
              </a:ext>
            </a:extLst>
          </p:cNvPr>
          <p:cNvSpPr/>
          <p:nvPr/>
        </p:nvSpPr>
        <p:spPr>
          <a:xfrm>
            <a:off x="11353800" y="482235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12A3C"/>
                </a:solidFill>
              </a:rPr>
              <a:t>klick</a:t>
            </a:r>
            <a:endParaRPr lang="el-GR" b="1" dirty="0">
              <a:solidFill>
                <a:srgbClr val="E12A3C"/>
              </a:solidFill>
            </a:endParaRPr>
          </a:p>
        </p:txBody>
      </p:sp>
      <p:sp>
        <p:nvSpPr>
          <p:cNvPr id="13" name="TextBox 12">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
        <p:nvSpPr>
          <p:cNvPr id="7" name="TextBox 6">
            <a:extLst>
              <a:ext uri="{FF2B5EF4-FFF2-40B4-BE49-F238E27FC236}">
                <a16:creationId xmlns:a16="http://schemas.microsoft.com/office/drawing/2014/main" id="{E6D2E691-C2E8-473E-8618-E5C4F0802743}"/>
              </a:ext>
            </a:extLst>
          </p:cNvPr>
          <p:cNvSpPr txBox="1"/>
          <p:nvPr/>
        </p:nvSpPr>
        <p:spPr>
          <a:xfrm>
            <a:off x="838200" y="4303352"/>
            <a:ext cx="6991350" cy="2602379"/>
          </a:xfrm>
          <a:prstGeom prst="rect">
            <a:avLst/>
          </a:prstGeom>
          <a:noFill/>
        </p:spPr>
        <p:txBody>
          <a:bodyPr wrap="square">
            <a:spAutoFit/>
          </a:bodyPr>
          <a:lstStyle/>
          <a:p>
            <a:pPr>
              <a:lnSpc>
                <a:spcPct val="107000"/>
              </a:lnSpc>
              <a:spcAft>
                <a:spcPts val="800"/>
              </a:spcAft>
            </a:pPr>
            <a:r>
              <a:rPr lang="de-DE" b="1" dirty="0">
                <a:solidFill>
                  <a:srgbClr val="000000"/>
                </a:solidFill>
                <a:latin typeface="Calibri" panose="020F0502020204030204" pitchFamily="34" charset="0"/>
                <a:ea typeface="Calibri" panose="020F0502020204030204" pitchFamily="34" charset="0"/>
              </a:rPr>
              <a:t>Um welche Bedürfnisse ist es hier gegangen</a:t>
            </a:r>
            <a:r>
              <a:rPr lang="en-GB" sz="1800" b="1" dirty="0">
                <a:solidFill>
                  <a:srgbClr val="000000"/>
                </a:solidFill>
                <a:effectLst/>
                <a:latin typeface="Calibri" panose="020F0502020204030204" pitchFamily="34"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endParaRPr>
          </a:p>
          <a:p>
            <a:pPr>
              <a:lnSpc>
                <a:spcPct val="107000"/>
              </a:lnSpc>
              <a:spcAft>
                <a:spcPts val="800"/>
              </a:spcAft>
            </a:pPr>
            <a:r>
              <a:rPr lang="de-DE" dirty="0">
                <a:solidFill>
                  <a:srgbClr val="000000"/>
                </a:solidFill>
                <a:latin typeface="Calibri" panose="020F0502020204030204" pitchFamily="34" charset="0"/>
                <a:ea typeface="Calibri" panose="020F0502020204030204" pitchFamily="34" charset="0"/>
              </a:rPr>
              <a:t>Nun bist Du gefragt! Mach Dich auf die Suche und schau, wo es in dieser Geschichte um folgende Grundbedürfnisse geht und mache Dir Notizen</a:t>
            </a:r>
            <a:r>
              <a:rPr lang="en-GB" sz="1800" dirty="0">
                <a:solidFill>
                  <a:srgbClr val="000000"/>
                </a:solidFill>
                <a:effectLst/>
                <a:latin typeface="Calibri" panose="020F0502020204030204" pitchFamily="34" charset="0"/>
                <a:ea typeface="Calibri" panose="020F0502020204030204" pitchFamily="34" charset="0"/>
              </a:rPr>
              <a:t>:</a:t>
            </a:r>
            <a:endParaRPr lang="el-GR" sz="1800" dirty="0">
              <a:effectLst/>
              <a:latin typeface="Calibri" panose="020F0502020204030204" pitchFamily="34" charset="0"/>
              <a:ea typeface="Calibri" panose="020F0502020204030204" pitchFamily="34" charset="0"/>
            </a:endParaRP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Überleben</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Zugehörigkeit</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Macht</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Freiheit</a:t>
            </a:r>
          </a:p>
          <a:p>
            <a:pPr marL="285750" indent="-285750">
              <a:spcAft>
                <a:spcPts val="300"/>
              </a:spcAft>
              <a:buClr>
                <a:srgbClr val="7FC242"/>
              </a:buClr>
              <a:buFont typeface="Wingdings" panose="05000000000000000000" pitchFamily="2" charset="2"/>
              <a:buChar char="§"/>
            </a:pPr>
            <a:r>
              <a:rPr lang="de-DE" sz="1600" dirty="0">
                <a:solidFill>
                  <a:srgbClr val="000000"/>
                </a:solidFill>
                <a:latin typeface="Calibri" panose="020F0502020204030204" pitchFamily="34" charset="0"/>
                <a:ea typeface="Calibri" panose="020F0502020204030204" pitchFamily="34" charset="0"/>
              </a:rPr>
              <a:t>Spaß</a:t>
            </a:r>
          </a:p>
        </p:txBody>
      </p:sp>
      <p:sp>
        <p:nvSpPr>
          <p:cNvPr id="11" name="TextBox 10">
            <a:extLst>
              <a:ext uri="{FF2B5EF4-FFF2-40B4-BE49-F238E27FC236}">
                <a16:creationId xmlns:a16="http://schemas.microsoft.com/office/drawing/2014/main" id="{B7B0C60D-2B24-4FF7-8537-1A937E813C94}"/>
              </a:ext>
            </a:extLst>
          </p:cNvPr>
          <p:cNvSpPr txBox="1"/>
          <p:nvPr/>
        </p:nvSpPr>
        <p:spPr>
          <a:xfrm>
            <a:off x="88634" y="465138"/>
            <a:ext cx="11061700" cy="6155531"/>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1400" dirty="0"/>
              <a:t>Ich bin Lea. Und Ahmad ist einer meiner besten Freunde. Ahmad! Ja, das war am Anfang nicht so ganz leicht mit ihm. Aber er hatte es ja auch nicht so leicht gehabt in seinem Leben. Ich kenne Ahmad jetzt seit zwei Jahren. Er war einer der Neuen, die damals in unsere Klasse gekommen sind. Zwei Sitzenbleiber und eben Ahmad. Und ich muss sagen, wir alle konnten am Anfang nicht wirklich viel anfangen mit ihm – ich auch nicht. Der ist ein Muslim und aus seiner Heimat geflohen, als wäre das alles, was es über Ahmad zu sagen gibt! Aber so haben wir eben damals gedacht! Und in den Pausen ist er dann immer so alleine dagestanden. Keiner hat mit ihm geredet. Er konnte ja kaum unsere Sprache, also hat keiner von uns versucht, mit ihm zu reden. Und auch ich war nicht mutig genug, hab‘s gar nicht probiert, mit ihm ein Gespräch zu beginnen. Dabei wär’s für uns alle sicher viel leichter gewesen, den ersten Schritt zu machen, als für ihn. Wo er doch ganz alleine war.</a:t>
            </a:r>
          </a:p>
          <a:p>
            <a:pPr>
              <a:spcAft>
                <a:spcPts val="600"/>
              </a:spcAft>
            </a:pPr>
            <a:r>
              <a:rPr lang="de-DE" sz="1400" dirty="0"/>
              <a:t>Bis dann eines Tages das in der Pause passiert ist. Martin aus der Klasse ober uns und seine zwei Freunde, der Jan und der Leon, sind zu uns runtergekommen und haben Stunk gemacht. Du dreckiger Ausländer, haben sie gesagt, Du hast hier gar nichts zu suchen! Hau ab, du Schwein!</a:t>
            </a:r>
          </a:p>
          <a:p>
            <a:pPr>
              <a:spcAft>
                <a:spcPts val="600"/>
              </a:spcAft>
            </a:pPr>
            <a:r>
              <a:rPr lang="de-DE" sz="1400" dirty="0"/>
              <a:t>Und wir, wir sind nur dagestanden, haben nichts gesagt: Wir waren wie gelähmt und haben nur gebannt zugesehen. Der Martin ist dann sogar aggressiv geworden, hat den Ahmad beim Kragen gepackt und wollte ihm schon eine reinhauen. Aber dann ist Gott sei Dank die Freidinger gekommen, die an diesem Tag Gangaufsicht gehabt hat und da haben sich die drei Jungs schnell aus dem Staub gemacht.</a:t>
            </a:r>
          </a:p>
          <a:p>
            <a:pPr>
              <a:spcAft>
                <a:spcPts val="600"/>
              </a:spcAft>
            </a:pPr>
            <a:r>
              <a:rPr lang="de-DE" sz="1400" dirty="0"/>
              <a:t>Aber nach der Schule haben die drei ihn dann doch gekriegt. Haben ihn abgepasst, ihm seine Schulsachen weggenommen, seinen Rucksack am Gehsteig ausgeleert und den Rucksack dann in den Mülleimer geworfen. Die haben ihn richtig fertiggemacht, den armen Kerl. Und keiner hat ihm geholfen. Angst haben wir gehabt! Ja, echt Angst, weil vor dem Martin hat sich eigentlich jeder von uns gefürchtet.</a:t>
            </a:r>
          </a:p>
          <a:p>
            <a:pPr>
              <a:spcAft>
                <a:spcPts val="600"/>
              </a:spcAft>
            </a:pPr>
            <a:r>
              <a:rPr lang="de-DE" sz="1400" dirty="0"/>
              <a:t>Und als sie dann endlich aufgehört haben, da haben wir auch nicht so recht gewusst, was wir jetzt tun sollen. Ihm helfen und riskieren, dass wir uns mit Martin und seinen Kumpels anlegen? Das hat sich niemand so recht getraut! Also ist der Ahmad ganz alleine geblieben. Verzweifelt. Wir haben gespürt, wie fertig er ist, wie sehr er seine Tränen unterdrückt. Und die anderen sind weiter dagestanden und haben bloß geschaut. Und da hat es mir gereicht! Wütend bin ich geworden! Das kann man sich doch nicht gefallen lassen, habe ich mir gedacht! Das können die doch nicht mit dem armen Kerl machen!</a:t>
            </a:r>
          </a:p>
          <a:p>
            <a:pPr>
              <a:spcAft>
                <a:spcPts val="600"/>
              </a:spcAft>
            </a:pPr>
            <a:r>
              <a:rPr lang="de-DE" sz="1400" dirty="0"/>
              <a:t>Ich bin dann zu </a:t>
            </a:r>
            <a:r>
              <a:rPr lang="de-DE" sz="1400" dirty="0" err="1"/>
              <a:t>Ahamd</a:t>
            </a:r>
            <a:r>
              <a:rPr lang="de-DE" sz="1400" dirty="0"/>
              <a:t> hingegangen, weil ich’s einfach nicht mehr ausgehalten habe. Habe begonnen, seine Sachen aufzuheben. Und als ich das gemacht habe, habe ich gecheckt, dass ich mich richtig stark und befreit gefühlt habe. Dann ist der Joshua gekommen und hat auch mitgeholfen, die ganzen Sachen wieder aufzuheben. Und dann die Carla und auf einmal sind wir alle bei Ahmad gewesen und haben ihm geholfen. Wir haben auf einmal gemerkt, dass wir zusammengehören und das hat sich richtig und stark angefühlt.</a:t>
            </a:r>
          </a:p>
          <a:p>
            <a:pPr>
              <a:spcAft>
                <a:spcPts val="600"/>
              </a:spcAft>
            </a:pPr>
            <a:r>
              <a:rPr lang="de-DE" sz="1400" dirty="0"/>
              <a:t>Wir hatten auf einmal gar keine Angst mehr vor Martin und seinen Leuten. Wir haben auf einmal alle irgendwie gecheckt, dass wir ja viel, viel mehr sind als die drei</a:t>
            </a:r>
            <a:r>
              <a:rPr lang="en-GB" sz="1400" dirty="0"/>
              <a:t>.</a:t>
            </a:r>
            <a:endParaRPr lang="el-GR" sz="1400" dirty="0"/>
          </a:p>
        </p:txBody>
      </p:sp>
    </p:spTree>
    <p:extLst>
      <p:ext uri="{BB962C8B-B14F-4D97-AF65-F5344CB8AC3E}">
        <p14:creationId xmlns:p14="http://schemas.microsoft.com/office/powerpoint/2010/main" val="4058861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825DBA3-3D91-42E7-A2F1-80BF4D605AF1}"/>
              </a:ext>
            </a:extLst>
          </p:cNvPr>
          <p:cNvSpPr>
            <a:spLocks noGrp="1"/>
          </p:cNvSpPr>
          <p:nvPr>
            <p:ph idx="1"/>
          </p:nvPr>
        </p:nvSpPr>
        <p:spPr>
          <a:xfrm>
            <a:off x="838200" y="1825625"/>
            <a:ext cx="10515600" cy="4432300"/>
          </a:xfrm>
          <a:noFill/>
        </p:spPr>
        <p:txBody>
          <a:bodyPr>
            <a:normAutofit fontScale="85000" lnSpcReduction="20000"/>
          </a:bodyPr>
          <a:lstStyle/>
          <a:p>
            <a:pPr marL="0" indent="0">
              <a:buNone/>
            </a:pPr>
            <a:r>
              <a:rPr lang="de-DE" b="1" dirty="0"/>
              <a:t>Menschliche Grundbedürfnisse</a:t>
            </a:r>
            <a:r>
              <a:rPr lang="de-DE" dirty="0"/>
              <a:t>: Beginnen wir mit einer Klärung des Begriffs.</a:t>
            </a:r>
          </a:p>
          <a:p>
            <a:endParaRPr lang="de-DE" dirty="0"/>
          </a:p>
          <a:p>
            <a:endParaRPr lang="de-DE" i="1" dirty="0"/>
          </a:p>
          <a:p>
            <a:endParaRPr lang="de-DE" i="1" dirty="0"/>
          </a:p>
          <a:p>
            <a:endParaRPr lang="de-DE" i="1" dirty="0"/>
          </a:p>
          <a:p>
            <a:pPr marL="0" indent="0">
              <a:buNone/>
            </a:pPr>
            <a:endParaRPr lang="de-DE" sz="1800" dirty="0">
              <a:effectLst/>
              <a:latin typeface="Calibri" panose="020F0502020204030204" pitchFamily="34" charset="0"/>
              <a:ea typeface="Calibri" panose="020F0502020204030204" pitchFamily="34" charset="0"/>
            </a:endParaRPr>
          </a:p>
          <a:p>
            <a:pPr marL="0" indent="0">
              <a:buNone/>
            </a:pPr>
            <a:endParaRPr lang="de-DE" sz="1800" dirty="0">
              <a:effectLst/>
              <a:latin typeface="Calibri" panose="020F0502020204030204" pitchFamily="34" charset="0"/>
              <a:ea typeface="Calibri" panose="020F0502020204030204" pitchFamily="34" charset="0"/>
            </a:endParaRPr>
          </a:p>
          <a:p>
            <a:pPr marL="0" indent="0">
              <a:buNone/>
            </a:pPr>
            <a:endParaRPr lang="de-DE" sz="1800" dirty="0">
              <a:latin typeface="Calibri" panose="020F0502020204030204" pitchFamily="34" charset="0"/>
              <a:ea typeface="Calibri" panose="020F0502020204030204" pitchFamily="34" charset="0"/>
            </a:endParaRPr>
          </a:p>
          <a:p>
            <a:pPr marL="0" indent="0">
              <a:buNone/>
            </a:pPr>
            <a:endParaRPr lang="de-DE" sz="1800" dirty="0">
              <a:effectLst/>
              <a:latin typeface="Calibri" panose="020F0502020204030204" pitchFamily="34" charset="0"/>
              <a:ea typeface="Calibri" panose="020F0502020204030204" pitchFamily="34" charset="0"/>
            </a:endParaRPr>
          </a:p>
          <a:p>
            <a:pPr marL="0" indent="0">
              <a:buNone/>
            </a:pPr>
            <a:endParaRPr lang="de-DE" sz="1800" dirty="0">
              <a:latin typeface="Calibri" panose="020F0502020204030204" pitchFamily="34" charset="0"/>
              <a:ea typeface="Calibri" panose="020F0502020204030204" pitchFamily="34" charset="0"/>
            </a:endParaRPr>
          </a:p>
          <a:p>
            <a:pPr marL="0" indent="0">
              <a:buNone/>
            </a:pPr>
            <a:r>
              <a:rPr lang="de-DE" sz="2000" dirty="0">
                <a:effectLst/>
                <a:latin typeface="Calibri" panose="020F0502020204030204" pitchFamily="34" charset="0"/>
                <a:ea typeface="Calibri" panose="020F0502020204030204" pitchFamily="34" charset="0"/>
              </a:rPr>
              <a:t>Info: </a:t>
            </a:r>
            <a:r>
              <a:rPr lang="de-DE" sz="2000" dirty="0">
                <a:latin typeface="Calibri" panose="020F0502020204030204" pitchFamily="34" charset="0"/>
                <a:ea typeface="Calibri" panose="020F0502020204030204" pitchFamily="34" charset="0"/>
              </a:rPr>
              <a:t>Im zweiten Teil dieses Heftes, „Strategien, sich seine Grundbedürnisse zu erfüllen“ findest du einige Beispiele dafür, wie unerfüllte Bedürfnisse uns zum Handeln drängen</a:t>
            </a:r>
            <a:r>
              <a:rPr lang="de-DE" sz="2000" dirty="0">
                <a:effectLst/>
                <a:latin typeface="Calibri" panose="020F0502020204030204" pitchFamily="34" charset="0"/>
                <a:ea typeface="Calibri" panose="020F0502020204030204" pitchFamily="34" charset="0"/>
              </a:rPr>
              <a:t>.</a:t>
            </a:r>
            <a:endParaRPr lang="de-DE" sz="2000" dirty="0"/>
          </a:p>
        </p:txBody>
      </p:sp>
      <p:sp>
        <p:nvSpPr>
          <p:cNvPr id="13" name="TextBox 12">
            <a:extLst>
              <a:ext uri="{FF2B5EF4-FFF2-40B4-BE49-F238E27FC236}">
                <a16:creationId xmlns:a16="http://schemas.microsoft.com/office/drawing/2014/main" id="{06C2938E-036B-4DE1-8C08-7AB254834396}"/>
              </a:ext>
            </a:extLst>
          </p:cNvPr>
          <p:cNvSpPr txBox="1"/>
          <p:nvPr/>
        </p:nvSpPr>
        <p:spPr>
          <a:xfrm>
            <a:off x="1049542" y="4451508"/>
            <a:ext cx="9899193" cy="1200329"/>
          </a:xfrm>
          <a:prstGeom prst="rect">
            <a:avLst/>
          </a:prstGeom>
          <a:solidFill>
            <a:schemeClr val="bg1">
              <a:lumMod val="95000"/>
            </a:schemeClr>
          </a:solidFill>
          <a:ln>
            <a:solidFill>
              <a:srgbClr val="FFC000"/>
            </a:solidFill>
          </a:ln>
        </p:spPr>
        <p:txBody>
          <a:bodyPr wrap="square">
            <a:spAutoFit/>
          </a:bodyPr>
          <a:lstStyle/>
          <a:p>
            <a:r>
              <a:rPr lang="de-DE" sz="2400" b="1" dirty="0"/>
              <a:t>Wenn also ein Bedürfnis nicht erfüllt oder bedroht ist, entsteht ein entsprechendes unangenehmes Gefühl in uns und dieses Gefühl drängt uns, zu handeln, damit sich unsere Situation wieder verbessert.</a:t>
            </a:r>
          </a:p>
        </p:txBody>
      </p:sp>
      <p:sp>
        <p:nvSpPr>
          <p:cNvPr id="11" name="TextBox 10">
            <a:extLst>
              <a:ext uri="{FF2B5EF4-FFF2-40B4-BE49-F238E27FC236}">
                <a16:creationId xmlns:a16="http://schemas.microsoft.com/office/drawing/2014/main" id="{6E2C7064-3F6D-498C-95B2-E00AA681D9BF}"/>
              </a:ext>
            </a:extLst>
          </p:cNvPr>
          <p:cNvSpPr txBox="1"/>
          <p:nvPr/>
        </p:nvSpPr>
        <p:spPr>
          <a:xfrm>
            <a:off x="3010935" y="3154003"/>
            <a:ext cx="7156848" cy="954107"/>
          </a:xfrm>
          <a:prstGeom prst="rect">
            <a:avLst/>
          </a:prstGeom>
          <a:noFill/>
        </p:spPr>
        <p:txBody>
          <a:bodyPr wrap="square">
            <a:spAutoFit/>
          </a:bodyPr>
          <a:lstStyle/>
          <a:p>
            <a:pPr marL="457200" indent="-457200">
              <a:buClr>
                <a:srgbClr val="00B0F0"/>
              </a:buClr>
              <a:buFont typeface="Wingdings" panose="05000000000000000000" pitchFamily="2" charset="2"/>
              <a:buChar char="§"/>
            </a:pPr>
            <a:r>
              <a:rPr lang="de-DE" sz="2800" i="1" dirty="0">
                <a:solidFill>
                  <a:srgbClr val="1A7EBA"/>
                </a:solidFill>
              </a:rPr>
              <a:t>Was passiert, wenn eines deiner Bedürfnisse nicht erfüllt oder sogar bedroht ist? </a:t>
            </a:r>
          </a:p>
        </p:txBody>
      </p:sp>
      <p:sp>
        <p:nvSpPr>
          <p:cNvPr id="9" name="TextBox 8">
            <a:extLst>
              <a:ext uri="{FF2B5EF4-FFF2-40B4-BE49-F238E27FC236}">
                <a16:creationId xmlns:a16="http://schemas.microsoft.com/office/drawing/2014/main" id="{43EACB1C-AB0A-4B38-90C2-22D1FCEF41FA}"/>
              </a:ext>
            </a:extLst>
          </p:cNvPr>
          <p:cNvSpPr txBox="1"/>
          <p:nvPr/>
        </p:nvSpPr>
        <p:spPr>
          <a:xfrm>
            <a:off x="774434" y="2421033"/>
            <a:ext cx="7207515" cy="523220"/>
          </a:xfrm>
          <a:prstGeom prst="rect">
            <a:avLst/>
          </a:prstGeom>
          <a:noFill/>
        </p:spPr>
        <p:txBody>
          <a:bodyPr wrap="square">
            <a:spAutoFit/>
          </a:bodyPr>
          <a:lstStyle/>
          <a:p>
            <a:pPr marL="285750" indent="-285750">
              <a:buClr>
                <a:srgbClr val="92D050"/>
              </a:buClr>
              <a:buFont typeface="Wingdings" panose="05000000000000000000" pitchFamily="2" charset="2"/>
              <a:buChar char="§"/>
            </a:pPr>
            <a:r>
              <a:rPr lang="de-DE" sz="2800" i="1" dirty="0">
                <a:solidFill>
                  <a:srgbClr val="1A7EBA"/>
                </a:solidFill>
              </a:rPr>
              <a:t>2.1	Was sind menschliche Grundbedürfnisse?</a:t>
            </a:r>
          </a:p>
        </p:txBody>
      </p:sp>
      <p:sp>
        <p:nvSpPr>
          <p:cNvPr id="2" name="Τίτλος 1">
            <a:extLst>
              <a:ext uri="{FF2B5EF4-FFF2-40B4-BE49-F238E27FC236}">
                <a16:creationId xmlns:a16="http://schemas.microsoft.com/office/drawing/2014/main" id="{134BE628-75D4-4219-91A6-409F9BB1BBB7}"/>
              </a:ext>
            </a:extLst>
          </p:cNvPr>
          <p:cNvSpPr>
            <a:spLocks noGrp="1"/>
          </p:cNvSpPr>
          <p:nvPr>
            <p:ph type="title"/>
          </p:nvPr>
        </p:nvSpPr>
        <p:spPr/>
        <p:txBody>
          <a:bodyPr/>
          <a:lstStyle/>
          <a:p>
            <a:r>
              <a:rPr lang="de-DE" dirty="0"/>
              <a:t>Was sind menschliche Grundbedürfnisse</a:t>
            </a:r>
          </a:p>
        </p:txBody>
      </p:sp>
      <p:sp>
        <p:nvSpPr>
          <p:cNvPr id="5" name="pop-up" descr="Click here for pop up information.">
            <a:extLst>
              <a:ext uri="{FF2B5EF4-FFF2-40B4-BE49-F238E27FC236}">
                <a16:creationId xmlns:a16="http://schemas.microsoft.com/office/drawing/2014/main" id="{4D1B3DE1-5DB7-435E-8F2C-57A8812CE9B7}"/>
              </a:ext>
            </a:extLst>
          </p:cNvPr>
          <p:cNvSpPr/>
          <p:nvPr/>
        </p:nvSpPr>
        <p:spPr>
          <a:xfrm>
            <a:off x="8268668" y="2403559"/>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7" name="pop-up">
            <a:extLst>
              <a:ext uri="{FF2B5EF4-FFF2-40B4-BE49-F238E27FC236}">
                <a16:creationId xmlns:a16="http://schemas.microsoft.com/office/drawing/2014/main" id="{F76CBD6F-F351-43E5-B7CD-C5FC89CB9601}"/>
              </a:ext>
            </a:extLst>
          </p:cNvPr>
          <p:cNvSpPr/>
          <p:nvPr/>
        </p:nvSpPr>
        <p:spPr>
          <a:xfrm>
            <a:off x="9098249" y="3624913"/>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4" name="TextBox 13">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64F94062-D520-470C-887E-35DAB4F2B937}"/>
              </a:ext>
            </a:extLst>
          </p:cNvPr>
          <p:cNvSpPr txBox="1"/>
          <p:nvPr/>
        </p:nvSpPr>
        <p:spPr>
          <a:xfrm>
            <a:off x="4200612" y="4144043"/>
            <a:ext cx="7153187" cy="1569660"/>
          </a:xfrm>
          <a:prstGeom prst="rect">
            <a:avLst/>
          </a:prstGeom>
          <a:solidFill>
            <a:schemeClr val="bg1">
              <a:lumMod val="95000"/>
            </a:schemeClr>
          </a:solidFill>
          <a:ln>
            <a:solidFill>
              <a:srgbClr val="E12A3C"/>
            </a:solidFill>
          </a:ln>
        </p:spPr>
        <p:txBody>
          <a:bodyPr wrap="square">
            <a:spAutoFit/>
          </a:bodyPr>
          <a:lstStyle/>
          <a:p>
            <a:r>
              <a:rPr lang="de-DE" sz="2400" dirty="0"/>
              <a:t>Du spürst eine innere Anspannung und du merkst es an deinen Gefühlen. Gefühl heißt ja auch Emotion und in diesem Wort hast du die Bewegung bereits enthalten. (Motion = Bewegung)</a:t>
            </a:r>
          </a:p>
        </p:txBody>
      </p:sp>
      <p:sp>
        <p:nvSpPr>
          <p:cNvPr id="4" name="TextBox 3">
            <a:extLst>
              <a:ext uri="{FF2B5EF4-FFF2-40B4-BE49-F238E27FC236}">
                <a16:creationId xmlns:a16="http://schemas.microsoft.com/office/drawing/2014/main" id="{06EFD4C7-6FBE-45DA-98BF-E4A5C35AF2F1}"/>
              </a:ext>
            </a:extLst>
          </p:cNvPr>
          <p:cNvSpPr txBox="1"/>
          <p:nvPr/>
        </p:nvSpPr>
        <p:spPr>
          <a:xfrm>
            <a:off x="881669" y="3077393"/>
            <a:ext cx="5099141" cy="1938992"/>
          </a:xfrm>
          <a:prstGeom prst="rect">
            <a:avLst/>
          </a:prstGeom>
          <a:solidFill>
            <a:schemeClr val="bg1">
              <a:lumMod val="95000"/>
            </a:schemeClr>
          </a:solidFill>
          <a:ln>
            <a:solidFill>
              <a:srgbClr val="E12A3C"/>
            </a:solidFill>
          </a:ln>
        </p:spPr>
        <p:txBody>
          <a:bodyPr wrap="square">
            <a:spAutoFit/>
          </a:bodyPr>
          <a:lstStyle/>
          <a:p>
            <a:pPr>
              <a:spcBef>
                <a:spcPts val="600"/>
              </a:spcBef>
              <a:spcAft>
                <a:spcPts val="600"/>
              </a:spcAft>
            </a:pPr>
            <a:r>
              <a:rPr lang="de-DE" sz="2400" dirty="0"/>
              <a:t>Die </a:t>
            </a:r>
            <a:r>
              <a:rPr lang="de-DE" sz="2400" b="1" dirty="0"/>
              <a:t>Grundbedürfnisse</a:t>
            </a:r>
            <a:r>
              <a:rPr lang="de-DE" sz="2400" dirty="0"/>
              <a:t> sind im Grunde unser Antriebsmotor, da es für jeden Menschen unangenehm ist, wenn eines oder mehrere seiner Bedürfnisse nicht erfüllt ist oder sind.</a:t>
            </a:r>
            <a:endParaRPr lang="de-DE" sz="2400" b="1" dirty="0"/>
          </a:p>
        </p:txBody>
      </p:sp>
    </p:spTree>
    <p:extLst>
      <p:ext uri="{BB962C8B-B14F-4D97-AF65-F5344CB8AC3E}">
        <p14:creationId xmlns:p14="http://schemas.microsoft.com/office/powerpoint/2010/main" val="4103265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6" grpId="1" animBg="1"/>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30187E-495F-4742-862B-26E90BC4DD7F}"/>
              </a:ext>
            </a:extLst>
          </p:cNvPr>
          <p:cNvSpPr>
            <a:spLocks noGrp="1"/>
          </p:cNvSpPr>
          <p:nvPr>
            <p:ph idx="1"/>
          </p:nvPr>
        </p:nvSpPr>
        <p:spPr>
          <a:xfrm>
            <a:off x="790573" y="1825625"/>
            <a:ext cx="10915652" cy="4351338"/>
          </a:xfrm>
          <a:noFill/>
        </p:spPr>
        <p:txBody>
          <a:bodyPr>
            <a:normAutofit fontScale="92500"/>
          </a:bodyPr>
          <a:lstStyle/>
          <a:p>
            <a:r>
              <a:rPr lang="de-DE" i="1" dirty="0"/>
              <a:t>Wie heißen die fünf Grundbedürfnisse?</a:t>
            </a:r>
          </a:p>
          <a:p>
            <a:r>
              <a:rPr lang="de-DE" i="1" dirty="0"/>
              <a:t>Warum ist es wichtig, über diese Grundbedürfnisse Bescheid zu wissen?</a:t>
            </a:r>
          </a:p>
          <a:p>
            <a:r>
              <a:rPr lang="de-DE" i="1" dirty="0"/>
              <a:t>Was genau habe ich von der Arbeit mit den fünf Grundbedürfnissen?</a:t>
            </a:r>
          </a:p>
          <a:p>
            <a:r>
              <a:rPr lang="de-DE" i="1" dirty="0"/>
              <a:t>Gibt es auch andere Bedürfnisse?</a:t>
            </a:r>
          </a:p>
          <a:p>
            <a:r>
              <a:rPr lang="de-DE" i="1" dirty="0"/>
              <a:t>Auf welcher wissenschaftlichen Theorie basieren die fünf Grundbedürfnisse?</a:t>
            </a:r>
          </a:p>
          <a:p>
            <a:r>
              <a:rPr lang="de-DE" i="1" dirty="0"/>
              <a:t>Gelten diese Grundbedürfnisse für alle Menschen gleichermaßen?</a:t>
            </a:r>
          </a:p>
          <a:p>
            <a:r>
              <a:rPr lang="de-DE" i="1" dirty="0"/>
              <a:t>Ich habe von der </a:t>
            </a:r>
            <a:r>
              <a:rPr lang="de-DE" i="1" dirty="0" err="1"/>
              <a:t>Maslowschen</a:t>
            </a:r>
            <a:r>
              <a:rPr lang="de-DE" i="1" dirty="0"/>
              <a:t> Bedürfnispyramide gehört - Was ist der Unterschied?</a:t>
            </a:r>
          </a:p>
          <a:p>
            <a:endParaRPr lang="de-DE" i="1" dirty="0"/>
          </a:p>
        </p:txBody>
      </p:sp>
      <p:sp>
        <p:nvSpPr>
          <p:cNvPr id="2" name="Τίτλος 1">
            <a:extLst>
              <a:ext uri="{FF2B5EF4-FFF2-40B4-BE49-F238E27FC236}">
                <a16:creationId xmlns:a16="http://schemas.microsoft.com/office/drawing/2014/main" id="{461E5FF3-5215-4151-8335-A060E757484C}"/>
              </a:ext>
            </a:extLst>
          </p:cNvPr>
          <p:cNvSpPr>
            <a:spLocks noGrp="1"/>
          </p:cNvSpPr>
          <p:nvPr>
            <p:ph type="title"/>
          </p:nvPr>
        </p:nvSpPr>
        <p:spPr/>
        <p:txBody>
          <a:bodyPr/>
          <a:lstStyle/>
          <a:p>
            <a:r>
              <a:rPr lang="de-DE" dirty="0"/>
              <a:t>Zusammenfassung </a:t>
            </a:r>
            <a:r>
              <a:rPr lang="de-DE" sz="3200" dirty="0"/>
              <a:t>(FAQ )</a:t>
            </a:r>
            <a:endParaRPr lang="de-DE" dirty="0"/>
          </a:p>
        </p:txBody>
      </p:sp>
      <p:sp>
        <p:nvSpPr>
          <p:cNvPr id="10" name="TextBox 9">
            <a:extLst>
              <a:ext uri="{FF2B5EF4-FFF2-40B4-BE49-F238E27FC236}">
                <a16:creationId xmlns:a16="http://schemas.microsoft.com/office/drawing/2014/main" id="{B9E73EC0-898C-4E07-AC75-10B9170387C9}"/>
              </a:ext>
            </a:extLst>
          </p:cNvPr>
          <p:cNvSpPr txBox="1"/>
          <p:nvPr/>
        </p:nvSpPr>
        <p:spPr>
          <a:xfrm>
            <a:off x="353704" y="321555"/>
            <a:ext cx="4392676" cy="2976328"/>
          </a:xfrm>
          <a:prstGeom prst="rect">
            <a:avLst/>
          </a:prstGeom>
          <a:solidFill>
            <a:schemeClr val="bg1">
              <a:lumMod val="95000"/>
            </a:schemeClr>
          </a:solidFill>
          <a:ln>
            <a:solidFill>
              <a:srgbClr val="E12A3C"/>
            </a:solidFill>
          </a:ln>
        </p:spPr>
        <p:txBody>
          <a:bodyPr wrap="square">
            <a:spAutoFit/>
          </a:bodyPr>
          <a:lstStyle/>
          <a:p>
            <a:pPr>
              <a:lnSpc>
                <a:spcPct val="107000"/>
              </a:lnSpc>
              <a:spcAft>
                <a:spcPts val="800"/>
              </a:spcAft>
            </a:pPr>
            <a:r>
              <a:rPr lang="de-DE" sz="2400" dirty="0">
                <a:latin typeface="Calibri" panose="020F0502020204030204" pitchFamily="34" charset="0"/>
                <a:ea typeface="Calibri" panose="020F0502020204030204" pitchFamily="34" charset="0"/>
              </a:rPr>
              <a:t>Die </a:t>
            </a:r>
            <a:r>
              <a:rPr lang="de-DE" sz="2400" b="1" dirty="0">
                <a:latin typeface="Calibri" panose="020F0502020204030204" pitchFamily="34" charset="0"/>
                <a:ea typeface="Calibri" panose="020F0502020204030204" pitchFamily="34" charset="0"/>
              </a:rPr>
              <a:t>fünf Grundbedürfnisse </a:t>
            </a:r>
            <a:r>
              <a:rPr lang="de-DE" sz="2400" dirty="0">
                <a:latin typeface="Calibri" panose="020F0502020204030204" pitchFamily="34" charset="0"/>
                <a:ea typeface="Calibri" panose="020F0502020204030204" pitchFamily="34" charset="0"/>
              </a:rPr>
              <a:t>lauten</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Überleben</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Spaß</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Liebe und Zugehörigkeit</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Macht</a:t>
            </a:r>
          </a:p>
          <a:p>
            <a:pPr marL="342900" lvl="0" indent="-342900">
              <a:lnSpc>
                <a:spcPct val="107000"/>
              </a:lnSpc>
              <a:spcAft>
                <a:spcPts val="800"/>
              </a:spcAft>
              <a:buFont typeface="Wingdings" panose="05000000000000000000" pitchFamily="2" charset="2"/>
              <a:buChar char="§"/>
            </a:pPr>
            <a:r>
              <a:rPr lang="de-DE" sz="2400" dirty="0">
                <a:solidFill>
                  <a:srgbClr val="000000"/>
                </a:solidFill>
                <a:latin typeface="Noto Sans Symbols"/>
                <a:ea typeface="Noto Sans Symbols"/>
                <a:cs typeface="Noto Sans Symbols"/>
              </a:rPr>
              <a:t>Freiheit</a:t>
            </a:r>
          </a:p>
        </p:txBody>
      </p:sp>
      <p:sp>
        <p:nvSpPr>
          <p:cNvPr id="14" name="TextBox 13">
            <a:extLst>
              <a:ext uri="{FF2B5EF4-FFF2-40B4-BE49-F238E27FC236}">
                <a16:creationId xmlns:a16="http://schemas.microsoft.com/office/drawing/2014/main" id="{A02E635F-D054-4304-AB41-1580ED0783E2}"/>
              </a:ext>
            </a:extLst>
          </p:cNvPr>
          <p:cNvSpPr txBox="1"/>
          <p:nvPr/>
        </p:nvSpPr>
        <p:spPr>
          <a:xfrm>
            <a:off x="2338087" y="291069"/>
            <a:ext cx="7824486" cy="3477875"/>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2000" dirty="0"/>
              <a:t>Du hast mehr Möglichkeiten, mit Stress und unangenehmen Gefühlen umzugehen.</a:t>
            </a:r>
          </a:p>
          <a:p>
            <a:pPr>
              <a:spcAft>
                <a:spcPts val="600"/>
              </a:spcAft>
            </a:pPr>
            <a:r>
              <a:rPr lang="de-DE" sz="2000" dirty="0"/>
              <a:t>Du stärkst deine Persönlichkeit und dein Selbstvertrauen, indem du deine Grundbedürfnisse besser verstehst und dann positive Strategien entwickelst, um sie zu erfüllen.</a:t>
            </a:r>
          </a:p>
          <a:p>
            <a:pPr>
              <a:spcAft>
                <a:spcPts val="600"/>
              </a:spcAft>
            </a:pPr>
            <a:r>
              <a:rPr lang="de-DE" sz="2000" dirty="0"/>
              <a:t>Du verbesserst deine sozialen Fähigkeiten, indem du andere besser verstehst.</a:t>
            </a:r>
          </a:p>
          <a:p>
            <a:pPr>
              <a:spcAft>
                <a:spcPts val="600"/>
              </a:spcAft>
            </a:pPr>
            <a:r>
              <a:rPr lang="de-DE" sz="2000" dirty="0"/>
              <a:t>Du gewinnst mehr Selbstbestimmung, indem du lernst, emotionale Botschaften zu erkennen und kritisch zu hinterfragen.</a:t>
            </a:r>
          </a:p>
          <a:p>
            <a:pPr>
              <a:spcAft>
                <a:spcPts val="600"/>
              </a:spcAft>
            </a:pPr>
            <a:r>
              <a:rPr lang="de-DE" sz="2000" dirty="0"/>
              <a:t>Du lernst, besser mit Konflikten umzugehen.</a:t>
            </a:r>
          </a:p>
        </p:txBody>
      </p:sp>
      <p:sp>
        <p:nvSpPr>
          <p:cNvPr id="16" name="TextBox 15">
            <a:extLst>
              <a:ext uri="{FF2B5EF4-FFF2-40B4-BE49-F238E27FC236}">
                <a16:creationId xmlns:a16="http://schemas.microsoft.com/office/drawing/2014/main" id="{AF4EABA1-A7CA-41CF-810B-F6D4D624CC03}"/>
              </a:ext>
            </a:extLst>
          </p:cNvPr>
          <p:cNvSpPr txBox="1"/>
          <p:nvPr/>
        </p:nvSpPr>
        <p:spPr>
          <a:xfrm>
            <a:off x="344436" y="1672536"/>
            <a:ext cx="7824486" cy="2554545"/>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sz="2000" dirty="0"/>
              <a:t>Absolut! In diesem Konzept sprechen wir nur von den Grundbedürfnissen, aber darüber hinaus gibt es natürlich viele andere Bedürfnisse. Ein paar Beispiele sind das Bedürfnis nach Nähe, nach Harmonie, nach Unabhängigkeit, nach Frieden, nach Klarheit und so weiter. Es wäre sicher eine spannende Aufgabe, zu versuchen, diese vielen Bedürfnisse in die fünf Grundbedürfnisse einzuordnen! Im Kapitel "Links" findest du einige interessante Adressen, in denen du weiter stöbern kannst, wenn du dich für dieses Thema interessierst.</a:t>
            </a:r>
          </a:p>
        </p:txBody>
      </p:sp>
      <p:sp>
        <p:nvSpPr>
          <p:cNvPr id="18" name="TextBox 17">
            <a:extLst>
              <a:ext uri="{FF2B5EF4-FFF2-40B4-BE49-F238E27FC236}">
                <a16:creationId xmlns:a16="http://schemas.microsoft.com/office/drawing/2014/main" id="{77646ADC-39CD-41FB-BE1D-BAAB9A875EB0}"/>
              </a:ext>
            </a:extLst>
          </p:cNvPr>
          <p:cNvSpPr txBox="1"/>
          <p:nvPr/>
        </p:nvSpPr>
        <p:spPr>
          <a:xfrm>
            <a:off x="2313721" y="1784774"/>
            <a:ext cx="7824486" cy="1569660"/>
          </a:xfrm>
          <a:prstGeom prst="rect">
            <a:avLst/>
          </a:prstGeom>
          <a:solidFill>
            <a:schemeClr val="bg1">
              <a:lumMod val="95000"/>
            </a:schemeClr>
          </a:solidFill>
          <a:ln>
            <a:solidFill>
              <a:srgbClr val="E12A3C"/>
            </a:solidFill>
          </a:ln>
        </p:spPr>
        <p:txBody>
          <a:bodyPr wrap="square">
            <a:spAutoFit/>
          </a:bodyPr>
          <a:lstStyle/>
          <a:p>
            <a:r>
              <a:rPr lang="de-DE" sz="2400" dirty="0"/>
              <a:t>Sie basieren auf der Choice </a:t>
            </a:r>
            <a:r>
              <a:rPr lang="de-DE" sz="2400" dirty="0" err="1"/>
              <a:t>Theory</a:t>
            </a:r>
            <a:r>
              <a:rPr lang="de-DE" sz="2400" dirty="0"/>
              <a:t> von William </a:t>
            </a:r>
            <a:r>
              <a:rPr lang="de-DE" sz="2400" dirty="0" err="1"/>
              <a:t>Glasser</a:t>
            </a:r>
            <a:r>
              <a:rPr lang="de-DE" sz="2400" dirty="0"/>
              <a:t>. Im Kapitel "Links" findest du einige interessante Adressen, wo du weiter stöbern kannst, wenn du dich für dieses Thema interessierst. Wirf auch einen Blick auf die Buchtipps.</a:t>
            </a:r>
          </a:p>
        </p:txBody>
      </p:sp>
      <p:sp>
        <p:nvSpPr>
          <p:cNvPr id="22" name="TextBox 21">
            <a:extLst>
              <a:ext uri="{FF2B5EF4-FFF2-40B4-BE49-F238E27FC236}">
                <a16:creationId xmlns:a16="http://schemas.microsoft.com/office/drawing/2014/main" id="{3CFCBB07-14FF-4F99-8B20-C4CDB4B7D5A3}"/>
              </a:ext>
            </a:extLst>
          </p:cNvPr>
          <p:cNvSpPr txBox="1"/>
          <p:nvPr/>
        </p:nvSpPr>
        <p:spPr>
          <a:xfrm>
            <a:off x="1471333" y="2749407"/>
            <a:ext cx="7824486" cy="3477875"/>
          </a:xfrm>
          <a:prstGeom prst="rect">
            <a:avLst/>
          </a:prstGeom>
          <a:solidFill>
            <a:schemeClr val="bg1">
              <a:lumMod val="95000"/>
            </a:schemeClr>
          </a:solidFill>
          <a:ln>
            <a:solidFill>
              <a:srgbClr val="E12A3C"/>
            </a:solidFill>
          </a:ln>
        </p:spPr>
        <p:txBody>
          <a:bodyPr wrap="square">
            <a:spAutoFit/>
          </a:bodyPr>
          <a:lstStyle/>
          <a:p>
            <a:r>
              <a:rPr lang="de-DE" sz="2000" dirty="0"/>
              <a:t>Im Laufe der Geschichte haben es viele Menschen nicht immer so gutgehabt wie wir Europäer heute. Leider gibt es in Teilen der Welt immer noch Menschen, deren Leben bedroht ist, die hungern und nicht wissen, wo sie schlafen werden. Maslow wollte mit seiner Pyramide zeigen, dass es sehr unwahrscheinlich ist, dass diese Menschen den Kopf frei haben, um über ihre Selbstverwirklichung nachzudenken. Als Psychologe und Humanist war es ihm jedoch ein Anliegen, die Situation aller Menschen zu verbessern und sich nicht mit diesem Missstand abzufinden. Nach </a:t>
            </a:r>
            <a:r>
              <a:rPr lang="de-DE" sz="2000" dirty="0" err="1"/>
              <a:t>Glassers</a:t>
            </a:r>
            <a:r>
              <a:rPr lang="de-DE" sz="2000" dirty="0"/>
              <a:t> Ansicht sind die fünf Bedürfnisse gleichwertig, was zeigt, dass alle fünf Bedürfnisse erfüllt sein müssen, damit ein Mensch zufrieden und voll in seiner Kraft ist.</a:t>
            </a:r>
          </a:p>
        </p:txBody>
      </p:sp>
      <p:sp>
        <p:nvSpPr>
          <p:cNvPr id="12" name="TextBox 11">
            <a:extLst>
              <a:ext uri="{FF2B5EF4-FFF2-40B4-BE49-F238E27FC236}">
                <a16:creationId xmlns:a16="http://schemas.microsoft.com/office/drawing/2014/main" id="{39CA9D79-1AEB-40F0-9B63-3284288528B8}"/>
              </a:ext>
            </a:extLst>
          </p:cNvPr>
          <p:cNvSpPr txBox="1"/>
          <p:nvPr/>
        </p:nvSpPr>
        <p:spPr>
          <a:xfrm>
            <a:off x="131967" y="3219405"/>
            <a:ext cx="10878933" cy="3600986"/>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dirty="0"/>
              <a:t>Sicherlich hast du schon oft erlebt, dass ein unangenehmes Gefühl in dir aufsteigt und dich eine Zeit lang beschäftigt. Grundsätzlich gibt es vier verschiedene Möglichkeiten, mit diesem unangenehmen Gefühl umzugehen:</a:t>
            </a:r>
          </a:p>
          <a:p>
            <a:pPr marL="800100" lvl="1" indent="-342900">
              <a:spcAft>
                <a:spcPts val="600"/>
              </a:spcAft>
              <a:buFont typeface="+mj-lt"/>
              <a:buAutoNum type="arabicPeriod"/>
            </a:pPr>
            <a:r>
              <a:rPr lang="de-DE" dirty="0"/>
              <a:t>Du empfindest es als lästig und unterdrückst es.</a:t>
            </a:r>
          </a:p>
          <a:p>
            <a:pPr marL="800100" lvl="1" indent="-342900">
              <a:spcAft>
                <a:spcPts val="600"/>
              </a:spcAft>
              <a:buFont typeface="+mj-lt"/>
              <a:buAutoNum type="arabicPeriod"/>
            </a:pPr>
            <a:r>
              <a:rPr lang="de-DE" dirty="0"/>
              <a:t>Du lässt dir deine Stimmung davon verderben.</a:t>
            </a:r>
          </a:p>
          <a:p>
            <a:pPr marL="800100" lvl="1" indent="-342900">
              <a:spcAft>
                <a:spcPts val="600"/>
              </a:spcAft>
              <a:buFont typeface="+mj-lt"/>
              <a:buAutoNum type="arabicPeriod"/>
            </a:pPr>
            <a:r>
              <a:rPr lang="de-DE" dirty="0"/>
              <a:t>Du gibst jemand anderem die Schuld und bist wütend (das ist fast das Gleiche wie Möglichkeit 2)</a:t>
            </a:r>
          </a:p>
          <a:p>
            <a:pPr marL="800100" lvl="1" indent="-342900">
              <a:spcAft>
                <a:spcPts val="600"/>
              </a:spcAft>
              <a:buFont typeface="+mj-lt"/>
              <a:buAutoNum type="arabicPeriod"/>
            </a:pPr>
            <a:r>
              <a:rPr lang="de-DE" dirty="0"/>
              <a:t>Du siehst es als Hinweis, dass ein Grundbedürfnis von Dir nicht erfüllt ist, gehst dem Gefühl nach und wirst aktiv, um das entsprechende Bedürfnis wieder zu erfüllen.</a:t>
            </a:r>
          </a:p>
          <a:p>
            <a:pPr>
              <a:spcAft>
                <a:spcPts val="600"/>
              </a:spcAft>
            </a:pPr>
            <a:r>
              <a:rPr lang="de-DE" dirty="0"/>
              <a:t>Vielleicht scheint Option vier die beste zu sein, aber du fragst dich, ob sie nicht zu kompliziert ist.</a:t>
            </a:r>
          </a:p>
          <a:p>
            <a:pPr>
              <a:spcAft>
                <a:spcPts val="600"/>
              </a:spcAft>
            </a:pPr>
            <a:r>
              <a:rPr lang="de-DE" dirty="0"/>
              <a:t>Wie bei allem, was neu ist, muss man sich erst daran gewöhnen. Aber wenn es erst einmal zur Gewohnheit geworden ist, können wir Dir versprechen, dass Du ein besseres Verhältnis zu Dir selbst und anderen entwickeln wirst und mit mehr Selbstvertrauen durchs Leben gehst.</a:t>
            </a:r>
          </a:p>
        </p:txBody>
      </p:sp>
      <p:sp>
        <p:nvSpPr>
          <p:cNvPr id="20" name="TextBox 19">
            <a:extLst>
              <a:ext uri="{FF2B5EF4-FFF2-40B4-BE49-F238E27FC236}">
                <a16:creationId xmlns:a16="http://schemas.microsoft.com/office/drawing/2014/main" id="{81A5142F-DE43-4920-8364-8E973D04F34A}"/>
              </a:ext>
            </a:extLst>
          </p:cNvPr>
          <p:cNvSpPr txBox="1"/>
          <p:nvPr/>
        </p:nvSpPr>
        <p:spPr>
          <a:xfrm>
            <a:off x="289499" y="387406"/>
            <a:ext cx="7824486" cy="5493812"/>
          </a:xfrm>
          <a:prstGeom prst="rect">
            <a:avLst/>
          </a:prstGeom>
          <a:solidFill>
            <a:schemeClr val="bg1">
              <a:lumMod val="95000"/>
            </a:schemeClr>
          </a:solidFill>
          <a:ln>
            <a:solidFill>
              <a:srgbClr val="E12A3C"/>
            </a:solidFill>
          </a:ln>
        </p:spPr>
        <p:txBody>
          <a:bodyPr wrap="square">
            <a:spAutoFit/>
          </a:bodyPr>
          <a:lstStyle/>
          <a:p>
            <a:pPr>
              <a:spcAft>
                <a:spcPts val="600"/>
              </a:spcAft>
            </a:pPr>
            <a:r>
              <a:rPr lang="de-DE" dirty="0"/>
              <a:t>Haben alle Menschen die gleichen Grundbedürfnisse oder sind diese davon abhängig, wo eine Person lebt, welcher Religion sie angehört, wie alt sie ist und ob es sich um einen Mann oder eine Frau handelt?</a:t>
            </a:r>
          </a:p>
          <a:p>
            <a:pPr>
              <a:spcAft>
                <a:spcPts val="600"/>
              </a:spcAft>
            </a:pPr>
            <a:r>
              <a:rPr lang="de-DE" dirty="0"/>
              <a:t>Das Konzept geht davon aus, dass alle Menschen die gleichen Grundbedürfnisse haben.</a:t>
            </a:r>
          </a:p>
          <a:p>
            <a:pPr>
              <a:spcAft>
                <a:spcPts val="600"/>
              </a:spcAft>
            </a:pPr>
            <a:r>
              <a:rPr lang="de-DE" dirty="0"/>
              <a:t>Daher kann jeder diese Grundbedürfnisse sehr leicht nachvollziehen - bei sich selbst und auch bei anderen Menschen. Was uns voneinander unterscheidet, ist die unterschiedliche Art und Weise, wie jemand auf seine Bedürfnisse reagiert.</a:t>
            </a:r>
          </a:p>
          <a:p>
            <a:pPr>
              <a:spcAft>
                <a:spcPts val="600"/>
              </a:spcAft>
            </a:pPr>
            <a:r>
              <a:rPr lang="de-DE" dirty="0"/>
              <a:t>Hier ist ein Beispiel: </a:t>
            </a:r>
          </a:p>
          <a:p>
            <a:pPr>
              <a:spcAft>
                <a:spcPts val="600"/>
              </a:spcAft>
            </a:pPr>
            <a:r>
              <a:rPr lang="de-DE" dirty="0"/>
              <a:t>Eines der fünf Grundbedürfnisse ist es, sicher zu sein und zu überleben.</a:t>
            </a:r>
          </a:p>
          <a:p>
            <a:pPr>
              <a:spcAft>
                <a:spcPts val="600"/>
              </a:spcAft>
            </a:pPr>
            <a:r>
              <a:rPr lang="de-DE" dirty="0"/>
              <a:t>Wenn man hungrig ist, will das Überlebensbedürfnis erfüllt werden.</a:t>
            </a:r>
          </a:p>
          <a:p>
            <a:pPr>
              <a:spcAft>
                <a:spcPts val="600"/>
              </a:spcAft>
            </a:pPr>
            <a:r>
              <a:rPr lang="de-DE" dirty="0"/>
              <a:t>Felix und Claudia sind hungrig.</a:t>
            </a:r>
          </a:p>
          <a:p>
            <a:pPr>
              <a:spcAft>
                <a:spcPts val="600"/>
              </a:spcAft>
            </a:pPr>
            <a:r>
              <a:rPr lang="de-DE" dirty="0"/>
              <a:t>Würde man die beiden also fragen, ob sie hungrig sind, würden sie zustimmen.</a:t>
            </a:r>
          </a:p>
          <a:p>
            <a:pPr>
              <a:spcAft>
                <a:spcPts val="600"/>
              </a:spcAft>
            </a:pPr>
            <a:r>
              <a:rPr lang="de-DE" dirty="0"/>
              <a:t>Während Felix dieses Bedürfnis am liebsten mit Pizza stillt, bevorzugt Claudia gebratenes Gemüse.</a:t>
            </a:r>
          </a:p>
          <a:p>
            <a:pPr>
              <a:spcAft>
                <a:spcPts val="600"/>
              </a:spcAft>
            </a:pPr>
            <a:r>
              <a:rPr lang="de-DE" dirty="0"/>
              <a:t>Wenn es also um die Frage ginge, ob sie beim Italiener oder beim Chinesen essen gehen, um diesen Hunger zu stillen, müssten sie diskutieren, um sich zu einigen.</a:t>
            </a:r>
          </a:p>
        </p:txBody>
      </p:sp>
      <p:sp>
        <p:nvSpPr>
          <p:cNvPr id="11" name="pop-up">
            <a:extLst>
              <a:ext uri="{FF2B5EF4-FFF2-40B4-BE49-F238E27FC236}">
                <a16:creationId xmlns:a16="http://schemas.microsoft.com/office/drawing/2014/main" id="{3474040A-B0ED-43C1-84F1-0792E0DBBCE7}"/>
              </a:ext>
            </a:extLst>
          </p:cNvPr>
          <p:cNvSpPr/>
          <p:nvPr/>
        </p:nvSpPr>
        <p:spPr>
          <a:xfrm>
            <a:off x="10766110" y="184021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3" name="pop-up">
            <a:extLst>
              <a:ext uri="{FF2B5EF4-FFF2-40B4-BE49-F238E27FC236}">
                <a16:creationId xmlns:a16="http://schemas.microsoft.com/office/drawing/2014/main" id="{DBEA2410-C39A-473B-B6C4-B6F282A2DC50}"/>
              </a:ext>
            </a:extLst>
          </p:cNvPr>
          <p:cNvSpPr/>
          <p:nvPr/>
        </p:nvSpPr>
        <p:spPr>
          <a:xfrm>
            <a:off x="10905419" y="2417008"/>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5" name="pop-up">
            <a:extLst>
              <a:ext uri="{FF2B5EF4-FFF2-40B4-BE49-F238E27FC236}">
                <a16:creationId xmlns:a16="http://schemas.microsoft.com/office/drawing/2014/main" id="{38244D1B-6866-478D-916B-08122BB015CC}"/>
              </a:ext>
            </a:extLst>
          </p:cNvPr>
          <p:cNvSpPr/>
          <p:nvPr/>
        </p:nvSpPr>
        <p:spPr>
          <a:xfrm>
            <a:off x="10604234" y="3052350"/>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7" name="pop-up">
            <a:extLst>
              <a:ext uri="{FF2B5EF4-FFF2-40B4-BE49-F238E27FC236}">
                <a16:creationId xmlns:a16="http://schemas.microsoft.com/office/drawing/2014/main" id="{66089B21-2933-44A1-9DC6-9B48BD67C38F}"/>
              </a:ext>
            </a:extLst>
          </p:cNvPr>
          <p:cNvSpPr/>
          <p:nvPr/>
        </p:nvSpPr>
        <p:spPr>
          <a:xfrm>
            <a:off x="11318531" y="3560895"/>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19" name="pop-up">
            <a:extLst>
              <a:ext uri="{FF2B5EF4-FFF2-40B4-BE49-F238E27FC236}">
                <a16:creationId xmlns:a16="http://schemas.microsoft.com/office/drawing/2014/main" id="{FF197FB2-4016-4EF7-B6EA-B7E169579450}"/>
              </a:ext>
            </a:extLst>
          </p:cNvPr>
          <p:cNvSpPr/>
          <p:nvPr/>
        </p:nvSpPr>
        <p:spPr>
          <a:xfrm>
            <a:off x="11403253" y="4103060"/>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1" name="pop-up">
            <a:extLst>
              <a:ext uri="{FF2B5EF4-FFF2-40B4-BE49-F238E27FC236}">
                <a16:creationId xmlns:a16="http://schemas.microsoft.com/office/drawing/2014/main" id="{A0B81E1D-BA25-42A2-A28D-B4B823CE6881}"/>
              </a:ext>
            </a:extLst>
          </p:cNvPr>
          <p:cNvSpPr/>
          <p:nvPr/>
        </p:nvSpPr>
        <p:spPr>
          <a:xfrm>
            <a:off x="11360613" y="4809988"/>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3" name="pop-up">
            <a:extLst>
              <a:ext uri="{FF2B5EF4-FFF2-40B4-BE49-F238E27FC236}">
                <a16:creationId xmlns:a16="http://schemas.microsoft.com/office/drawing/2014/main" id="{3397111D-A431-4C30-8169-6DA931968076}"/>
              </a:ext>
            </a:extLst>
          </p:cNvPr>
          <p:cNvSpPr/>
          <p:nvPr/>
        </p:nvSpPr>
        <p:spPr>
          <a:xfrm>
            <a:off x="11353462" y="5371542"/>
            <a:ext cx="749566" cy="334109"/>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E12A3C"/>
                </a:solidFill>
              </a:rPr>
              <a:t>klick</a:t>
            </a:r>
          </a:p>
        </p:txBody>
      </p:sp>
      <p:sp>
        <p:nvSpPr>
          <p:cNvPr id="25" name="TextBox 24">
            <a:extLst>
              <a:ext uri="{FF2B5EF4-FFF2-40B4-BE49-F238E27FC236}">
                <a16:creationId xmlns:a16="http://schemas.microsoft.com/office/drawing/2014/main" id="{B0D02A65-46C9-46A0-9B08-A1C5D6F1E4A4}"/>
              </a:ext>
            </a:extLst>
          </p:cNvPr>
          <p:cNvSpPr txBox="1"/>
          <p:nvPr/>
        </p:nvSpPr>
        <p:spPr>
          <a:xfrm>
            <a:off x="10020300" y="0"/>
            <a:ext cx="2182988" cy="369332"/>
          </a:xfrm>
          <a:prstGeom prst="rect">
            <a:avLst/>
          </a:prstGeom>
          <a:solidFill>
            <a:srgbClr val="7FC242"/>
          </a:solidFill>
        </p:spPr>
        <p:txBody>
          <a:bodyPr wrap="square">
            <a:spAutoFit/>
          </a:bodyPr>
          <a:lstStyle/>
          <a:p>
            <a:pPr algn="r"/>
            <a:r>
              <a:rPr lang="de-DE"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rPr>
              <a:t>Erfolgsgeschichten</a:t>
            </a:r>
          </a:p>
        </p:txBody>
      </p:sp>
    </p:spTree>
    <p:extLst>
      <p:ext uri="{BB962C8B-B14F-4D97-AF65-F5344CB8AC3E}">
        <p14:creationId xmlns:p14="http://schemas.microsoft.com/office/powerpoint/2010/main" val="1457012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2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 grpId="0" animBg="1"/>
      <p:bldP spid="10" grpId="1" animBg="1"/>
      <p:bldP spid="14" grpId="0" animBg="1"/>
      <p:bldP spid="14" grpId="1" animBg="1"/>
      <p:bldP spid="16" grpId="0" animBg="1"/>
      <p:bldP spid="16" grpId="1" animBg="1"/>
      <p:bldP spid="18" grpId="0" animBg="1"/>
      <p:bldP spid="18" grpId="1" animBg="1"/>
      <p:bldP spid="22" grpId="0" animBg="1"/>
      <p:bldP spid="22" grpId="1" animBg="1"/>
      <p:bldP spid="12" grpId="0" animBg="1"/>
      <p:bldP spid="12" grpId="1" animBg="1"/>
      <p:bldP spid="20" grpId="0" animBg="1"/>
      <p:bldP spid="20"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59A369-836F-4EFC-A303-1B08A854D757}"/>
              </a:ext>
            </a:extLst>
          </p:cNvPr>
          <p:cNvSpPr>
            <a:spLocks noGrp="1"/>
          </p:cNvSpPr>
          <p:nvPr>
            <p:ph type="title"/>
          </p:nvPr>
        </p:nvSpPr>
        <p:spPr/>
        <p:txBody>
          <a:bodyPr/>
          <a:lstStyle/>
          <a:p>
            <a:r>
              <a:rPr lang="de-DE" dirty="0"/>
              <a:t>Wie es weiter geht</a:t>
            </a:r>
          </a:p>
        </p:txBody>
      </p:sp>
      <p:sp>
        <p:nvSpPr>
          <p:cNvPr id="3" name="Θέση περιεχομένου 2">
            <a:extLst>
              <a:ext uri="{FF2B5EF4-FFF2-40B4-BE49-F238E27FC236}">
                <a16:creationId xmlns:a16="http://schemas.microsoft.com/office/drawing/2014/main" id="{BDF356A7-8423-42E7-9B4A-3C225BAB2613}"/>
              </a:ext>
            </a:extLst>
          </p:cNvPr>
          <p:cNvSpPr>
            <a:spLocks noGrp="1"/>
          </p:cNvSpPr>
          <p:nvPr>
            <p:ph idx="1"/>
          </p:nvPr>
        </p:nvSpPr>
        <p:spPr>
          <a:xfrm>
            <a:off x="660400" y="1825624"/>
            <a:ext cx="11023600" cy="4822825"/>
          </a:xfrm>
        </p:spPr>
        <p:txBody>
          <a:bodyPr>
            <a:normAutofit fontScale="92500" lnSpcReduction="10000"/>
          </a:bodyPr>
          <a:lstStyle/>
          <a:p>
            <a:pPr marL="0" indent="0">
              <a:buNone/>
            </a:pPr>
            <a:r>
              <a:rPr lang="de-DE" dirty="0"/>
              <a:t>Bist du nun neugierig geworden und hast Lust, mit den 5 Grundbedürfnissen weiterzuarbeiten? </a:t>
            </a:r>
          </a:p>
          <a:p>
            <a:pPr marL="0" indent="0">
              <a:buNone/>
            </a:pPr>
            <a:r>
              <a:rPr lang="de-DE" dirty="0"/>
              <a:t>Sieh Dir die weiteren Materialien zum Thema an:</a:t>
            </a:r>
          </a:p>
          <a:p>
            <a:r>
              <a:rPr lang="de-DE" b="1" dirty="0"/>
              <a:t>Grundbedürfnisse und Strategien - Teil 2 – Strategien, sich die eigenen Grundbedürfnisse zu erfüllen</a:t>
            </a:r>
          </a:p>
          <a:p>
            <a:pPr marL="0" indent="0">
              <a:buNone/>
            </a:pPr>
            <a:r>
              <a:rPr lang="de-DE" dirty="0"/>
              <a:t>Im nächsten Heft mit dem Titel „Strategien, sich die eigenen  Grundbedürfnisse zu erfüllen“ erfährst du mehr darüber, wie sich Menschen verhalten, wenn ihre Bedürfnisse nicht erfüllt sind. Es gibt Verhaltensweisen, die positiv und dienlich sind und Verhaltensweisen, die scheinbar auch zum Erfolg führen, doch auch Nachteile mit sich bringen. </a:t>
            </a:r>
          </a:p>
          <a:p>
            <a:pPr marL="0" indent="0">
              <a:buNone/>
            </a:pPr>
            <a:r>
              <a:rPr lang="de-DE" i="1" dirty="0"/>
              <a:t>Für welche Verhaltensweise würdest du dich entscheiden?</a:t>
            </a:r>
          </a:p>
          <a:p>
            <a:pPr marL="0" indent="0">
              <a:buNone/>
            </a:pPr>
            <a:endParaRPr lang="de-DE" dirty="0"/>
          </a:p>
        </p:txBody>
      </p:sp>
    </p:spTree>
    <p:extLst>
      <p:ext uri="{BB962C8B-B14F-4D97-AF65-F5344CB8AC3E}">
        <p14:creationId xmlns:p14="http://schemas.microsoft.com/office/powerpoint/2010/main" val="936344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0">
            <a:extLst>
              <a:ext uri="{FF2B5EF4-FFF2-40B4-BE49-F238E27FC236}">
                <a16:creationId xmlns:a16="http://schemas.microsoft.com/office/drawing/2014/main" id="{CC0A833A-3A4A-4B5A-9EC7-402E372638E7}"/>
              </a:ext>
            </a:extLst>
          </p:cNvPr>
          <p:cNvSpPr/>
          <p:nvPr/>
        </p:nvSpPr>
        <p:spPr>
          <a:xfrm>
            <a:off x="0" y="-249724"/>
            <a:ext cx="12192000" cy="6628049"/>
          </a:xfrm>
          <a:custGeom>
            <a:avLst/>
            <a:gdLst>
              <a:gd name="connsiteX0" fmla="*/ 0 w 12192000"/>
              <a:gd name="connsiteY0" fmla="*/ 0 h 6628049"/>
              <a:gd name="connsiteX1" fmla="*/ 12192000 w 12192000"/>
              <a:gd name="connsiteY1" fmla="*/ 0 h 6628049"/>
              <a:gd name="connsiteX2" fmla="*/ 12192000 w 12192000"/>
              <a:gd name="connsiteY2" fmla="*/ 5462319 h 6628049"/>
              <a:gd name="connsiteX3" fmla="*/ 12016697 w 12192000"/>
              <a:gd name="connsiteY3" fmla="*/ 5499119 h 6628049"/>
              <a:gd name="connsiteX4" fmla="*/ 11477362 w 12192000"/>
              <a:gd name="connsiteY4" fmla="*/ 5641801 h 6628049"/>
              <a:gd name="connsiteX5" fmla="*/ 7162679 w 12192000"/>
              <a:gd name="connsiteY5" fmla="*/ 6509770 h 6628049"/>
              <a:gd name="connsiteX6" fmla="*/ 2847996 w 12192000"/>
              <a:gd name="connsiteY6" fmla="*/ 3615635 h 6628049"/>
              <a:gd name="connsiteX7" fmla="*/ 151319 w 12192000"/>
              <a:gd name="connsiteY7" fmla="*/ 3304106 h 6628049"/>
              <a:gd name="connsiteX8" fmla="*/ 0 w 12192000"/>
              <a:gd name="connsiteY8" fmla="*/ 3341278 h 66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628049">
                <a:moveTo>
                  <a:pt x="0" y="0"/>
                </a:moveTo>
                <a:lnTo>
                  <a:pt x="12192000" y="0"/>
                </a:lnTo>
                <a:lnTo>
                  <a:pt x="12192000" y="5462319"/>
                </a:lnTo>
                <a:lnTo>
                  <a:pt x="12016697" y="5499119"/>
                </a:lnTo>
                <a:cubicBezTo>
                  <a:pt x="11836919" y="5540086"/>
                  <a:pt x="11657141" y="5587553"/>
                  <a:pt x="11477362" y="5641801"/>
                </a:cubicBezTo>
                <a:cubicBezTo>
                  <a:pt x="10039134" y="6075786"/>
                  <a:pt x="8600906" y="6943755"/>
                  <a:pt x="7162679" y="6509770"/>
                </a:cubicBezTo>
                <a:cubicBezTo>
                  <a:pt x="5724453" y="6075786"/>
                  <a:pt x="4286224" y="4339847"/>
                  <a:pt x="2847996" y="3615635"/>
                </a:cubicBezTo>
                <a:cubicBezTo>
                  <a:pt x="1949104" y="3169783"/>
                  <a:pt x="1050211" y="3108542"/>
                  <a:pt x="151319" y="3304106"/>
                </a:cubicBezTo>
                <a:lnTo>
                  <a:pt x="0" y="3341278"/>
                </a:lnTo>
                <a:close/>
              </a:path>
            </a:pathLst>
          </a:custGeom>
          <a:solidFill>
            <a:srgbClr val="0170B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grpSp>
        <p:nvGrpSpPr>
          <p:cNvPr id="5" name="Group 44">
            <a:extLst>
              <a:ext uri="{FF2B5EF4-FFF2-40B4-BE49-F238E27FC236}">
                <a16:creationId xmlns:a16="http://schemas.microsoft.com/office/drawing/2014/main" id="{01B92F35-2897-44DF-8332-4FD941DEA5A2}"/>
              </a:ext>
            </a:extLst>
          </p:cNvPr>
          <p:cNvGrpSpPr/>
          <p:nvPr/>
        </p:nvGrpSpPr>
        <p:grpSpPr>
          <a:xfrm>
            <a:off x="11068050" y="5728831"/>
            <a:ext cx="1806988" cy="1806988"/>
            <a:chOff x="-708484" y="229951"/>
            <a:chExt cx="1546638" cy="1546638"/>
          </a:xfrm>
          <a:solidFill>
            <a:srgbClr val="F68121"/>
          </a:solidFill>
        </p:grpSpPr>
        <p:sp>
          <p:nvSpPr>
            <p:cNvPr id="6" name="Circle: Hollow 41">
              <a:extLst>
                <a:ext uri="{FF2B5EF4-FFF2-40B4-BE49-F238E27FC236}">
                  <a16:creationId xmlns:a16="http://schemas.microsoft.com/office/drawing/2014/main" id="{511F9BEC-5632-485F-A74F-4390609B03FF}"/>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43">
              <a:extLst>
                <a:ext uri="{FF2B5EF4-FFF2-40B4-BE49-F238E27FC236}">
                  <a16:creationId xmlns:a16="http://schemas.microsoft.com/office/drawing/2014/main" id="{08F143F5-A144-4385-BC36-BC1A33BC632D}"/>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45">
            <a:extLst>
              <a:ext uri="{FF2B5EF4-FFF2-40B4-BE49-F238E27FC236}">
                <a16:creationId xmlns:a16="http://schemas.microsoft.com/office/drawing/2014/main" id="{1375DC00-8F80-475A-8CAC-03032287039A}"/>
              </a:ext>
            </a:extLst>
          </p:cNvPr>
          <p:cNvGrpSpPr/>
          <p:nvPr/>
        </p:nvGrpSpPr>
        <p:grpSpPr>
          <a:xfrm>
            <a:off x="-651582" y="-2592973"/>
            <a:ext cx="5441175" cy="5441175"/>
            <a:chOff x="-708484" y="229951"/>
            <a:chExt cx="1546638" cy="1546638"/>
          </a:xfrm>
          <a:solidFill>
            <a:srgbClr val="80C141"/>
          </a:solidFill>
        </p:grpSpPr>
        <p:sp>
          <p:nvSpPr>
            <p:cNvPr id="9" name="Circle: Hollow 46">
              <a:extLst>
                <a:ext uri="{FF2B5EF4-FFF2-40B4-BE49-F238E27FC236}">
                  <a16:creationId xmlns:a16="http://schemas.microsoft.com/office/drawing/2014/main" id="{9F963762-3FB0-497A-AB5E-9CD6FC5B8BA7}"/>
                </a:ext>
              </a:extLst>
            </p:cNvPr>
            <p:cNvSpPr/>
            <p:nvPr/>
          </p:nvSpPr>
          <p:spPr>
            <a:xfrm>
              <a:off x="-708484" y="229951"/>
              <a:ext cx="1546638" cy="1546638"/>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47">
              <a:extLst>
                <a:ext uri="{FF2B5EF4-FFF2-40B4-BE49-F238E27FC236}">
                  <a16:creationId xmlns:a16="http://schemas.microsoft.com/office/drawing/2014/main" id="{8E0067E3-BE80-4EED-BEDD-C3894F0F75AC}"/>
                </a:ext>
              </a:extLst>
            </p:cNvPr>
            <p:cNvSpPr/>
            <p:nvPr/>
          </p:nvSpPr>
          <p:spPr>
            <a:xfrm>
              <a:off x="-392027" y="546408"/>
              <a:ext cx="913724" cy="913724"/>
            </a:xfrm>
            <a:prstGeom prst="donut">
              <a:avLst>
                <a:gd name="adj" fmla="val 112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image28.jpg" descr="The logo of the European Heart Project is a blue flag in the front with a heart formed by yellow stars and three flags in the background in red, orange and green. The text &quot;The European Heart Project&quot; also appears.">
            <a:extLst>
              <a:ext uri="{FF2B5EF4-FFF2-40B4-BE49-F238E27FC236}">
                <a16:creationId xmlns:a16="http://schemas.microsoft.com/office/drawing/2014/main" id="{9C4F9F48-A3EF-450A-86D2-DAFE664D7303}"/>
              </a:ext>
            </a:extLst>
          </p:cNvPr>
          <p:cNvPicPr/>
          <p:nvPr/>
        </p:nvPicPr>
        <p:blipFill>
          <a:blip r:embed="rId2"/>
          <a:srcRect/>
          <a:stretch>
            <a:fillRect/>
          </a:stretch>
        </p:blipFill>
        <p:spPr>
          <a:xfrm>
            <a:off x="202891" y="4696090"/>
            <a:ext cx="4483524" cy="1402468"/>
          </a:xfrm>
          <a:prstGeom prst="rect">
            <a:avLst/>
          </a:prstGeom>
          <a:ln/>
        </p:spPr>
      </p:pic>
      <p:sp>
        <p:nvSpPr>
          <p:cNvPr id="12" name="Ορθογώνιο 11">
            <a:extLst>
              <a:ext uri="{FF2B5EF4-FFF2-40B4-BE49-F238E27FC236}">
                <a16:creationId xmlns:a16="http://schemas.microsoft.com/office/drawing/2014/main" id="{DA16F0A8-5B04-40F9-9DFF-B1DF87B58EF5}"/>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de-DE" sz="900" dirty="0">
                <a:solidFill>
                  <a:schemeClr val="bg1">
                    <a:lumMod val="50000"/>
                  </a:schemeClr>
                </a:solidFill>
                <a:latin typeface="+mj-lt"/>
              </a:rPr>
              <a:t>Dieses Projekt wurde mit Unterstützung der Europäischen</a:t>
            </a:r>
            <a:r>
              <a:rPr lang="el-GR" sz="900" dirty="0">
                <a:solidFill>
                  <a:schemeClr val="bg1">
                    <a:lumMod val="50000"/>
                  </a:schemeClr>
                </a:solidFill>
                <a:latin typeface="+mj-lt"/>
              </a:rPr>
              <a:t> </a:t>
            </a:r>
            <a:r>
              <a:rPr lang="de-DE" sz="900" dirty="0">
                <a:solidFill>
                  <a:schemeClr val="bg1">
                    <a:lumMod val="50000"/>
                  </a:schemeClr>
                </a:solidFill>
                <a:latin typeface="+mj-lt"/>
              </a:rPr>
              <a:t>Kommission finanziert. Die Verantwortung für den Inhalt dieser Veröffentlichung trägt allein der Verfasser; die Kommission haftet nicht für die weitere Verwendung der darin enthaltenen Angaben</a:t>
            </a:r>
            <a:r>
              <a:rPr lang="en-US" sz="900" b="0" i="0" dirty="0">
                <a:solidFill>
                  <a:schemeClr val="bg1">
                    <a:lumMod val="50000"/>
                  </a:schemeClr>
                </a:solidFill>
                <a:effectLst/>
                <a:latin typeface="+mj-lt"/>
              </a:rPr>
              <a:t>.</a:t>
            </a:r>
            <a:endParaRPr lang="en-US" sz="900" dirty="0">
              <a:solidFill>
                <a:schemeClr val="bg1">
                  <a:lumMod val="50000"/>
                </a:schemeClr>
              </a:solidFill>
              <a:latin typeface="+mj-lt"/>
            </a:endParaRPr>
          </a:p>
        </p:txBody>
      </p:sp>
      <p:pic>
        <p:nvPicPr>
          <p:cNvPr id="13"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7B4BC9B-B3E7-4566-834C-5E2D6FC8E0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pic>
        <p:nvPicPr>
          <p:cNvPr id="19" name="Picture 5">
            <a:extLst>
              <a:ext uri="{FF2B5EF4-FFF2-40B4-BE49-F238E27FC236}">
                <a16:creationId xmlns:a16="http://schemas.microsoft.com/office/drawing/2014/main" id="{8D2BD124-0A50-4255-A903-30B63BACA324}"/>
              </a:ext>
            </a:extLst>
          </p:cNvPr>
          <p:cNvPicPr>
            <a:picLocks noChangeAspect="1"/>
          </p:cNvPicPr>
          <p:nvPr/>
        </p:nvPicPr>
        <p:blipFill>
          <a:blip r:embed="rId4"/>
          <a:stretch>
            <a:fillRect/>
          </a:stretch>
        </p:blipFill>
        <p:spPr>
          <a:xfrm>
            <a:off x="6476516" y="302760"/>
            <a:ext cx="3810484" cy="3810484"/>
          </a:xfrm>
          <a:prstGeom prst="rect">
            <a:avLst/>
          </a:prstGeom>
          <a:solidFill>
            <a:srgbClr val="1A7EBA"/>
          </a:solidFill>
          <a:ln>
            <a:solidFill>
              <a:srgbClr val="1A7EBA"/>
            </a:solidFill>
          </a:ln>
        </p:spPr>
      </p:pic>
      <p:sp>
        <p:nvSpPr>
          <p:cNvPr id="20" name="Τίτλος 6">
            <a:extLst>
              <a:ext uri="{FF2B5EF4-FFF2-40B4-BE49-F238E27FC236}">
                <a16:creationId xmlns:a16="http://schemas.microsoft.com/office/drawing/2014/main" id="{DB90FB95-4DF9-4AB3-89B4-4EEC3E9B82CB}"/>
              </a:ext>
            </a:extLst>
          </p:cNvPr>
          <p:cNvSpPr txBox="1">
            <a:spLocks/>
          </p:cNvSpPr>
          <p:nvPr/>
        </p:nvSpPr>
        <p:spPr>
          <a:xfrm>
            <a:off x="5067300" y="4204108"/>
            <a:ext cx="686752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de-DE" sz="3600" b="1" dirty="0">
                <a:solidFill>
                  <a:srgbClr val="FBE82A"/>
                </a:solidFill>
                <a:effectLst>
                  <a:outerShdw blurRad="38100" dist="38100" dir="2700000" algn="tl">
                    <a:srgbClr val="000000">
                      <a:alpha val="43137"/>
                    </a:srgbClr>
                  </a:outerShdw>
                </a:effectLst>
                <a:latin typeface="+mj-lt"/>
              </a:rPr>
              <a:t>Gratulation!</a:t>
            </a:r>
            <a:br>
              <a:rPr lang="de-DE" sz="2800" dirty="0">
                <a:solidFill>
                  <a:srgbClr val="FBE82A"/>
                </a:solidFill>
                <a:effectLst>
                  <a:outerShdw blurRad="38100" dist="38100" dir="2700000" algn="tl">
                    <a:srgbClr val="000000">
                      <a:alpha val="43137"/>
                    </a:srgbClr>
                  </a:outerShdw>
                </a:effectLst>
                <a:latin typeface="+mj-lt"/>
              </a:rPr>
            </a:br>
            <a:r>
              <a:rPr lang="de-DE" sz="2800" dirty="0">
                <a:solidFill>
                  <a:srgbClr val="FBE82A"/>
                </a:solidFill>
                <a:effectLst>
                  <a:outerShdw blurRad="38100" dist="38100" dir="2700000" algn="tl">
                    <a:srgbClr val="000000">
                      <a:alpha val="43137"/>
                    </a:srgbClr>
                  </a:outerShdw>
                </a:effectLst>
                <a:latin typeface="+mj-lt"/>
              </a:rPr>
              <a:t>Du hast dieses Modul abgeschlossen! </a:t>
            </a:r>
            <a:endParaRPr lang="de-DE" sz="2800" dirty="0">
              <a:solidFill>
                <a:schemeClr val="bg1"/>
              </a:solidFill>
              <a:effectLst>
                <a:outerShdw blurRad="38100" dist="38100" dir="2700000" algn="tl">
                  <a:srgbClr val="000000">
                    <a:alpha val="43137"/>
                  </a:srgbClr>
                </a:outerShdw>
              </a:effectLst>
              <a:latin typeface="+mj-lt"/>
            </a:endParaRPr>
          </a:p>
        </p:txBody>
      </p:sp>
      <p:pic>
        <p:nvPicPr>
          <p:cNvPr id="15" name="Picture 2">
            <a:extLst>
              <a:ext uri="{FF2B5EF4-FFF2-40B4-BE49-F238E27FC236}">
                <a16:creationId xmlns:a16="http://schemas.microsoft.com/office/drawing/2014/main" id="{05CF8AC9-1D41-49AE-B067-B5404BB2176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48726" y="6295421"/>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33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7D2B3D59-C316-BD5E-9D12-A86A22E3E6DA}"/>
              </a:ext>
            </a:extLst>
          </p:cNvPr>
          <p:cNvPicPr>
            <a:picLocks noChangeAspect="1"/>
          </p:cNvPicPr>
          <p:nvPr/>
        </p:nvPicPr>
        <p:blipFill rotWithShape="1">
          <a:blip r:embed="rId2">
            <a:extLst>
              <a:ext uri="{28A0092B-C50C-407E-A947-70E740481C1C}">
                <a14:useLocalDpi xmlns:a14="http://schemas.microsoft.com/office/drawing/2010/main" val="0"/>
              </a:ext>
            </a:extLst>
          </a:blip>
          <a:srcRect l="11244" r="21864"/>
          <a:stretch/>
        </p:blipFill>
        <p:spPr>
          <a:xfrm>
            <a:off x="20" y="-445359"/>
            <a:ext cx="6513768" cy="730335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pic>
        <p:nvPicPr>
          <p:cNvPr id="14" name="Picture 2">
            <a:extLst>
              <a:ext uri="{FF2B5EF4-FFF2-40B4-BE49-F238E27FC236}">
                <a16:creationId xmlns:a16="http://schemas.microsoft.com/office/drawing/2014/main" id="{C38DBCBE-7345-CC1B-4B95-8225078C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969" y="26167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01AEA02-7C13-2930-410A-66EB85373B95}"/>
              </a:ext>
            </a:extLst>
          </p:cNvPr>
          <p:cNvSpPr txBox="1"/>
          <p:nvPr/>
        </p:nvSpPr>
        <p:spPr>
          <a:xfrm>
            <a:off x="4043409" y="6611918"/>
            <a:ext cx="226696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Picture: Photo taken by Pantelis Balaouras, CC-BY-NC-SA.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Graffiti by Dream Victim.</a:t>
            </a:r>
            <a:endParaRPr kumimoji="0" lang="en-GB" sz="7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Θέση περιεχομένου 2">
            <a:extLst>
              <a:ext uri="{FF2B5EF4-FFF2-40B4-BE49-F238E27FC236}">
                <a16:creationId xmlns:a16="http://schemas.microsoft.com/office/drawing/2014/main" id="{A9D11CF5-151E-41CC-64B6-308951BDF7C0}"/>
              </a:ext>
            </a:extLst>
          </p:cNvPr>
          <p:cNvSpPr txBox="1">
            <a:spLocks/>
          </p:cNvSpPr>
          <p:nvPr/>
        </p:nvSpPr>
        <p:spPr>
          <a:xfrm>
            <a:off x="6310355" y="261675"/>
            <a:ext cx="5881625" cy="665802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F68122"/>
                </a:solidFill>
                <a:effectLst/>
                <a:uLnTx/>
                <a:uFillTx/>
                <a:latin typeface="Calibri Light" panose="020F0302020204030204"/>
                <a:ea typeface="+mn-ea"/>
                <a:cs typeface="+mn-cs"/>
              </a:rPr>
              <a:t>Copyright</a:t>
            </a:r>
            <a:endParaRPr kumimoji="0" lang="de-DE"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de-DE"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Dieses Werk ist unter </a:t>
            </a:r>
            <a:r>
              <a:rPr kumimoji="0" lang="de-DE" sz="35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einer Creative Commons Namensnennung - Nicht-kommerziell - Weitergabe unter gleichen Bedingungen 4.0 International </a:t>
            </a:r>
            <a:r>
              <a:rPr kumimoji="0" lang="de-DE"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lizenziert. Sie dürfen:</a:t>
            </a:r>
            <a:endPar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46990" marR="0" lvl="0" indent="-46990" algn="just"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kumimoji="0" lang="de-AT" sz="35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Teilen</a:t>
            </a: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das Material ausschließlich in demselben Medium oder Format zu vervielfältigen und zu verbreiten, in dem es auf der Projektwebsite und -</a:t>
            </a:r>
            <a:r>
              <a:rPr kumimoji="0" lang="de-AT" sz="35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plattform</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veröffentlicht wurde.</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6990" marR="0" lvl="0" indent="-46990" algn="just" defTabSz="914400" rtl="0" eaLnBrk="1" fontAlgn="auto" latinLnBrk="0" hangingPunct="1">
              <a:lnSpc>
                <a:spcPct val="110000"/>
              </a:lnSpc>
              <a:spcBef>
                <a:spcPts val="1000"/>
              </a:spcBef>
              <a:spcAft>
                <a:spcPts val="300"/>
              </a:spcAft>
              <a:buClrTx/>
              <a:buSzTx/>
              <a:buFont typeface="Arial" panose="020B0604020202020204" pitchFamily="34" charset="0"/>
              <a:buChar char="•"/>
              <a:tabLst/>
              <a:defRPr/>
            </a:pPr>
            <a:r>
              <a:rPr kumimoji="0" lang="de-AT" sz="3500" b="1" i="0" u="none" strike="noStrike" kern="1200" cap="none" spc="0" normalizeH="0" baseline="0" noProof="0" dirty="0">
                <a:ln>
                  <a:noFill/>
                </a:ln>
                <a:solidFill>
                  <a:srgbClr val="2F5496"/>
                </a:solidFill>
                <a:effectLst/>
                <a:uLnTx/>
                <a:uFillTx/>
                <a:latin typeface="Calibri" panose="020F0502020204030204" pitchFamily="34" charset="0"/>
                <a:ea typeface="MyriadPro-Regular"/>
                <a:cs typeface="Arial" panose="020B0604020202020204" pitchFamily="34" charset="0"/>
              </a:rPr>
              <a:t>Adaptieren</a:t>
            </a: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das Material umzugestalten und darauf aufzubauen.</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de-AT" sz="3500" b="0" i="0" u="none" strike="noStrike" kern="1200" cap="none" spc="0" normalizeH="0" baseline="0" noProof="0" dirty="0">
                <a:ln>
                  <a:noFill/>
                </a:ln>
                <a:solidFill>
                  <a:srgbClr val="262626"/>
                </a:solidFill>
                <a:effectLst/>
                <a:uLnTx/>
                <a:uFillTx/>
                <a:latin typeface="Calibri" panose="020F0502020204030204" pitchFamily="34" charset="0"/>
                <a:ea typeface="MyriadPro-Regular"/>
                <a:cs typeface="Arial" panose="020B0604020202020204" pitchFamily="34" charset="0"/>
              </a:rPr>
              <a:t>Sofern die </a:t>
            </a:r>
            <a:r>
              <a:rPr kumimoji="0" lang="de-AT" sz="3500" b="1" i="0" u="none" strike="noStrike" kern="1200" cap="none" spc="0" normalizeH="0" baseline="0" noProof="0" dirty="0">
                <a:ln>
                  <a:noFill/>
                </a:ln>
                <a:solidFill>
                  <a:srgbClr val="262626"/>
                </a:solidFill>
                <a:effectLst/>
                <a:uLnTx/>
                <a:uFillTx/>
                <a:latin typeface="Calibri" panose="020F0502020204030204" pitchFamily="34" charset="0"/>
                <a:ea typeface="MyriadPro-Regular"/>
                <a:cs typeface="Arial" panose="020B0604020202020204" pitchFamily="34" charset="0"/>
              </a:rPr>
              <a:t>folgenden Bedingungen eingehalten</a:t>
            </a:r>
            <a:r>
              <a:rPr kumimoji="0" lang="de-AT" sz="3500" b="0" i="0" u="none" strike="noStrike" kern="1200" cap="none" spc="0" normalizeH="0" baseline="0" noProof="0" dirty="0">
                <a:ln>
                  <a:noFill/>
                </a:ln>
                <a:solidFill>
                  <a:srgbClr val="262626"/>
                </a:solidFill>
                <a:effectLst/>
                <a:uLnTx/>
                <a:uFillTx/>
                <a:latin typeface="Calibri" panose="020F0502020204030204" pitchFamily="34" charset="0"/>
                <a:ea typeface="MyriadPro-Regular"/>
                <a:cs typeface="Arial" panose="020B0604020202020204" pitchFamily="34" charset="0"/>
              </a:rPr>
              <a:t> werden:</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just"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3500" b="1" i="0" u="none" strike="noStrike" kern="1200" cap="none" spc="0" normalizeH="0" baseline="0" noProof="0" dirty="0">
                <a:ln>
                  <a:noFill/>
                </a:ln>
                <a:solidFill>
                  <a:srgbClr val="2F5496"/>
                </a:solidFill>
                <a:effectLst/>
                <a:uLnTx/>
                <a:uFillTx/>
                <a:latin typeface="Calibri" panose="020F0502020204030204" pitchFamily="34" charset="0"/>
                <a:ea typeface="MyriadPro-Regular"/>
                <a:cs typeface="Arial" panose="020B0604020202020204" pitchFamily="34" charset="0"/>
              </a:rPr>
              <a:t>Attribution</a:t>
            </a:r>
            <a:r>
              <a:rPr kumimoji="0" lang="en-US" sz="35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tab pos="457200" algn="l"/>
              </a:tabLst>
              <a:defRPr/>
            </a:pP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Sie müssen eine angemessene Quellenangabe machen:</a:t>
            </a:r>
            <a:endParaRPr kumimoji="0" lang="de-AT" sz="3500" b="0" i="0" u="none" strike="noStrike" kern="1200" cap="none" spc="0" normalizeH="0" baseline="0" noProof="0" dirty="0">
              <a:ln>
                <a:noFill/>
              </a:ln>
              <a:solidFill>
                <a:srgbClr val="2F5496"/>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tab pos="457200" algn="l"/>
              </a:tabLst>
              <a:defRPr/>
            </a:pPr>
            <a:r>
              <a:rPr kumimoji="0" lang="en-GB"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European Heart Project, www. european-heart.eu</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tab pos="457200" algn="l"/>
              </a:tabLst>
              <a:defRPr/>
            </a:pP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Name(n) der </a:t>
            </a:r>
            <a:r>
              <a:rPr kumimoji="0" lang="de-AT" sz="35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Autor:innen</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des jeweiligen Materials, falls angegeben</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tab pos="457200" algn="l"/>
              </a:tabLst>
              <a:defRPr/>
            </a:pP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Sie müssen diesen Link zur Lizenz angeben: </a:t>
            </a:r>
            <a:r>
              <a:rPr kumimoji="0" lang="de-AT" sz="35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hlinkClick r:id="rId4"/>
              </a:rPr>
              <a:t>https://creativecommons.org/licenses/by-nc-sa/4.0/</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tab pos="457200" algn="l"/>
              </a:tabLst>
              <a:defRPr/>
            </a:pP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Sie müssen darauf hinweisen, wenn Änderungen vorgenommen wurden.</a:t>
            </a:r>
            <a:b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Sie können dies in jeder angemessenen Weise tun, jedoch nicht in einer Weise, die den Eindruck erweckt, dass der Lizenzgeber Sie oder Ihre Nutzung unterstützt.</a:t>
            </a:r>
            <a:endParaRPr kumimoji="0" lang="de-AT" sz="3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just"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de-AT" sz="3500" b="1" i="0" u="none" strike="noStrike" kern="1200" cap="none" spc="0" normalizeH="0" baseline="0" noProof="0" dirty="0" err="1">
                <a:ln>
                  <a:noFill/>
                </a:ln>
                <a:solidFill>
                  <a:srgbClr val="2F5496"/>
                </a:solidFill>
                <a:effectLst/>
                <a:uLnTx/>
                <a:uFillTx/>
                <a:latin typeface="Calibri" panose="020F0502020204030204" pitchFamily="34" charset="0"/>
                <a:ea typeface="MyriadPro-Regular"/>
                <a:cs typeface="Arial" panose="020B0604020202020204" pitchFamily="34" charset="0"/>
              </a:rPr>
              <a:t>NonCommercial</a:t>
            </a: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Sie dürfen das Material nicht für kommerzielle Zwecke verwenden.</a:t>
            </a:r>
            <a:endParaRPr kumimoji="0" lang="de-AT" sz="35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de-AT" sz="3500" b="1" i="0" u="none" strike="noStrike" kern="1200" cap="none" spc="0" normalizeH="0" baseline="0" noProof="0" dirty="0" err="1">
                <a:ln>
                  <a:noFill/>
                </a:ln>
                <a:solidFill>
                  <a:srgbClr val="2F5496"/>
                </a:solidFill>
                <a:effectLst/>
                <a:uLnTx/>
                <a:uFillTx/>
                <a:latin typeface="Calibri" panose="020F0502020204030204" pitchFamily="34" charset="0"/>
                <a:ea typeface="MyriadPro-Regular"/>
                <a:cs typeface="Arial" panose="020B0604020202020204" pitchFamily="34" charset="0"/>
              </a:rPr>
              <a:t>ShareAlike</a:t>
            </a:r>
            <a:r>
              <a:rPr kumimoji="0" lang="de-AT" sz="350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de-AT" sz="35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Wenn Sie das Material bearbeiten, umgestalten oder darauf aufbauen, müssen Sie Ihre Beiträge unter der gleichen Lizenz wie das Original verbreiten.</a:t>
            </a:r>
            <a:endParaRPr kumimoji="0" lang="de-AT" sz="35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80C141"/>
              </a:buClr>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242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564D112B-3B09-48AE-967A-6D21F8F9F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31" y="1518455"/>
            <a:ext cx="3158615" cy="178117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297B3F16-EE6D-4562-89FC-988C26C6398F}"/>
              </a:ext>
            </a:extLst>
          </p:cNvPr>
          <p:cNvSpPr>
            <a:spLocks noGrp="1"/>
          </p:cNvSpPr>
          <p:nvPr>
            <p:ph type="title"/>
          </p:nvPr>
        </p:nvSpPr>
        <p:spPr/>
        <p:txBody>
          <a:bodyPr/>
          <a:lstStyle/>
          <a:p>
            <a:pPr algn="ctr"/>
            <a:r>
              <a:rPr lang="de-DE" dirty="0"/>
              <a:t>Partnerorganisationen</a:t>
            </a:r>
          </a:p>
        </p:txBody>
      </p:sp>
      <p:pic>
        <p:nvPicPr>
          <p:cNvPr id="1032" name="Picture 8">
            <a:extLst>
              <a:ext uri="{FF2B5EF4-FFF2-40B4-BE49-F238E27FC236}">
                <a16:creationId xmlns:a16="http://schemas.microsoft.com/office/drawing/2014/main" id="{BBDBD497-8679-466F-A0FE-256886604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19156"/>
            <a:ext cx="3385877" cy="14001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67B9104-8AC5-4631-BE81-7C5B60134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917" y="3681121"/>
            <a:ext cx="2096544" cy="19031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61973AC-46E3-4C4E-8893-15742B3FA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801" y="3545671"/>
            <a:ext cx="2764090" cy="25091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A6B6D3D-D38D-4F62-924A-A92175661484}"/>
              </a:ext>
            </a:extLst>
          </p:cNvPr>
          <p:cNvSpPr txBox="1"/>
          <p:nvPr/>
        </p:nvSpPr>
        <p:spPr>
          <a:xfrm>
            <a:off x="762177" y="5353800"/>
            <a:ext cx="279002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795BB"/>
                </a:solidFill>
                <a:effectLst/>
                <a:uLnTx/>
                <a:uFillTx/>
                <a:latin typeface="Calibri" panose="020F0502020204030204"/>
                <a:ea typeface="+mn-ea"/>
                <a:cs typeface="+mn-cs"/>
              </a:rPr>
              <a:t>Diefthinsi</a:t>
            </a:r>
            <a:r>
              <a:rPr kumimoji="0" lang="de-DE" sz="1400" b="0" i="0" u="none" strike="noStrike" kern="1200" cap="none" spc="0" normalizeH="0" baseline="0" noProof="0" dirty="0">
                <a:ln>
                  <a:noFill/>
                </a:ln>
                <a:solidFill>
                  <a:srgbClr val="6795BB"/>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srgbClr val="6795BB"/>
                </a:solidFill>
                <a:effectLst/>
                <a:uLnTx/>
                <a:uFillTx/>
                <a:latin typeface="Calibri" panose="020F0502020204030204"/>
                <a:ea typeface="+mn-ea"/>
                <a:cs typeface="+mn-cs"/>
              </a:rPr>
              <a:t>Defterovathmias</a:t>
            </a:r>
            <a:r>
              <a:rPr kumimoji="0" lang="de-DE" sz="1400" b="0" i="0" u="none" strike="noStrike" kern="1200" cap="none" spc="0" normalizeH="0" baseline="0" noProof="0" dirty="0">
                <a:ln>
                  <a:noFill/>
                </a:ln>
                <a:solidFill>
                  <a:srgbClr val="6795BB"/>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795BB"/>
                </a:solidFill>
                <a:effectLst/>
                <a:uLnTx/>
                <a:uFillTx/>
                <a:latin typeface="Calibri" panose="020F0502020204030204"/>
                <a:ea typeface="+mn-ea"/>
                <a:cs typeface="+mn-cs"/>
              </a:rPr>
              <a:t>Ekpedefsis</a:t>
            </a:r>
            <a:r>
              <a:rPr kumimoji="0" lang="de-DE" sz="1400" b="0" i="0" u="none" strike="noStrike" kern="1200" cap="none" spc="0" normalizeH="0" baseline="0" noProof="0" dirty="0">
                <a:ln>
                  <a:noFill/>
                </a:ln>
                <a:solidFill>
                  <a:srgbClr val="6795BB"/>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srgbClr val="6795BB"/>
                </a:solidFill>
                <a:effectLst/>
                <a:uLnTx/>
                <a:uFillTx/>
                <a:latin typeface="Calibri" panose="020F0502020204030204"/>
                <a:ea typeface="+mn-ea"/>
                <a:cs typeface="+mn-cs"/>
              </a:rPr>
              <a:t>Anatolikis</a:t>
            </a:r>
            <a:r>
              <a:rPr kumimoji="0" lang="de-DE" sz="1400" b="0" i="0" u="none" strike="noStrike" kern="1200" cap="none" spc="0" normalizeH="0" baseline="0" noProof="0" dirty="0">
                <a:ln>
                  <a:noFill/>
                </a:ln>
                <a:solidFill>
                  <a:srgbClr val="6795BB"/>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srgbClr val="6795BB"/>
                </a:solidFill>
                <a:effectLst/>
                <a:uLnTx/>
                <a:uFillTx/>
                <a:latin typeface="Calibri" panose="020F0502020204030204"/>
                <a:ea typeface="+mn-ea"/>
                <a:cs typeface="+mn-cs"/>
              </a:rPr>
              <a:t>Attikis</a:t>
            </a:r>
            <a:endParaRPr kumimoji="0" lang="de-DE" sz="1400" b="0" i="0" u="none" strike="noStrike" kern="1200" cap="none" spc="0" normalizeH="0" baseline="0" noProof="0" dirty="0">
              <a:ln>
                <a:noFill/>
              </a:ln>
              <a:solidFill>
                <a:srgbClr val="6795BB"/>
              </a:solidFill>
              <a:effectLst/>
              <a:uLnTx/>
              <a:uFillTx/>
              <a:latin typeface="Calibri" panose="020F0502020204030204"/>
              <a:ea typeface="+mn-ea"/>
              <a:cs typeface="+mn-cs"/>
            </a:endParaRPr>
          </a:p>
        </p:txBody>
      </p:sp>
      <p:pic>
        <p:nvPicPr>
          <p:cNvPr id="1040" name="Picture 16">
            <a:extLst>
              <a:ext uri="{FF2B5EF4-FFF2-40B4-BE49-F238E27FC236}">
                <a16:creationId xmlns:a16="http://schemas.microsoft.com/office/drawing/2014/main" id="{18E0589C-449D-42C9-9BEE-BE7B1B636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2802" y="4070998"/>
            <a:ext cx="3517978" cy="19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7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CE804-7A91-4544-B1C1-FFC1F99B0745}"/>
              </a:ext>
            </a:extLst>
          </p:cNvPr>
          <p:cNvSpPr>
            <a:spLocks noGrp="1"/>
          </p:cNvSpPr>
          <p:nvPr>
            <p:ph type="title"/>
          </p:nvPr>
        </p:nvSpPr>
        <p:spPr/>
        <p:txBody>
          <a:bodyPr/>
          <a:lstStyle/>
          <a:p>
            <a:r>
              <a:rPr lang="de-DE" dirty="0"/>
              <a:t>Gefühle</a:t>
            </a:r>
          </a:p>
        </p:txBody>
      </p:sp>
      <p:sp>
        <p:nvSpPr>
          <p:cNvPr id="3" name="Θέση περιεχομένου 2">
            <a:extLst>
              <a:ext uri="{FF2B5EF4-FFF2-40B4-BE49-F238E27FC236}">
                <a16:creationId xmlns:a16="http://schemas.microsoft.com/office/drawing/2014/main" id="{4179288D-76E7-489E-A345-2096C4E7FC39}"/>
              </a:ext>
            </a:extLst>
          </p:cNvPr>
          <p:cNvSpPr>
            <a:spLocks noGrp="1"/>
          </p:cNvSpPr>
          <p:nvPr>
            <p:ph idx="1"/>
          </p:nvPr>
        </p:nvSpPr>
        <p:spPr>
          <a:xfrm>
            <a:off x="838199" y="1930400"/>
            <a:ext cx="6514323" cy="4927600"/>
          </a:xfrm>
        </p:spPr>
        <p:txBody>
          <a:bodyPr>
            <a:normAutofit/>
          </a:bodyPr>
          <a:lstStyle/>
          <a:p>
            <a:pPr marL="0" indent="0">
              <a:lnSpc>
                <a:spcPct val="107000"/>
              </a:lnSpc>
              <a:spcAft>
                <a:spcPts val="800"/>
              </a:spcAft>
              <a:buNone/>
            </a:pPr>
            <a:r>
              <a:rPr lang="de-DE" sz="2400" b="1" dirty="0">
                <a:latin typeface="Calibri" panose="020F0502020204030204" pitchFamily="34" charset="0"/>
                <a:ea typeface="Calibri" panose="020F0502020204030204" pitchFamily="34" charset="0"/>
              </a:rPr>
              <a:t>Gefühle sind also das, was uns bewegt und den Anstoß zum Handeln geben</a:t>
            </a:r>
            <a:r>
              <a:rPr lang="de-DE" sz="2400" b="1" dirty="0">
                <a:effectLst/>
                <a:latin typeface="Calibri" panose="020F0502020204030204" pitchFamily="34" charset="0"/>
                <a:ea typeface="Calibri" panose="020F0502020204030204" pitchFamily="34" charset="0"/>
              </a:rPr>
              <a:t>.</a:t>
            </a:r>
          </a:p>
          <a:p>
            <a:pPr marL="0" indent="0">
              <a:lnSpc>
                <a:spcPct val="107000"/>
              </a:lnSpc>
              <a:spcAft>
                <a:spcPts val="1800"/>
              </a:spcAft>
              <a:buNone/>
            </a:pPr>
            <a:r>
              <a:rPr lang="de-DE" sz="2400" dirty="0">
                <a:latin typeface="Calibri" panose="020F0502020204030204" pitchFamily="34" charset="0"/>
                <a:ea typeface="Calibri" panose="020F0502020204030204" pitchFamily="34" charset="0"/>
              </a:rPr>
              <a:t>Wenn man sich ein bisschen Zeit zum Überlegen nimmt, kann man bei allen menschlichen Verhaltensweisen ein Grundbedürfnis erkennen, das den betreffenden Menschen angetrieben hat</a:t>
            </a:r>
            <a:r>
              <a:rPr lang="de-DE" sz="2400" dirty="0">
                <a:effectLst/>
                <a:latin typeface="Calibri" panose="020F0502020204030204" pitchFamily="34" charset="0"/>
                <a:ea typeface="Calibri" panose="020F0502020204030204" pitchFamily="34" charset="0"/>
              </a:rPr>
              <a:t>. </a:t>
            </a:r>
          </a:p>
          <a:p>
            <a:pPr lvl="1">
              <a:lnSpc>
                <a:spcPct val="107000"/>
              </a:lnSpc>
              <a:spcAft>
                <a:spcPts val="800"/>
              </a:spcAft>
            </a:pPr>
            <a:r>
              <a:rPr lang="de-DE" i="1" dirty="0">
                <a:solidFill>
                  <a:srgbClr val="1A7EBA"/>
                </a:solidFill>
                <a:effectLst/>
                <a:latin typeface="Calibri" panose="020F0502020204030204" pitchFamily="34" charset="0"/>
                <a:ea typeface="Calibri" panose="020F0502020204030204" pitchFamily="34" charset="0"/>
              </a:rPr>
              <a:t>Um welche Grundbedürfnisse geht es hier?</a:t>
            </a:r>
            <a:endParaRPr lang="de-DE" i="1" dirty="0">
              <a:solidFill>
                <a:srgbClr val="1A7EBA"/>
              </a:solidFill>
              <a:latin typeface="Calibri" panose="020F0502020204030204" pitchFamily="34" charset="0"/>
              <a:ea typeface="Calibri" panose="020F0502020204030204" pitchFamily="34" charset="0"/>
            </a:endParaRPr>
          </a:p>
        </p:txBody>
      </p:sp>
      <p:sp>
        <p:nvSpPr>
          <p:cNvPr id="4" name="Ορθογώνιο 3">
            <a:extLst>
              <a:ext uri="{FF2B5EF4-FFF2-40B4-BE49-F238E27FC236}">
                <a16:creationId xmlns:a16="http://schemas.microsoft.com/office/drawing/2014/main" id="{46BA1078-0729-43F4-9889-EA473A13EE8B}"/>
              </a:ext>
            </a:extLst>
          </p:cNvPr>
          <p:cNvSpPr/>
          <p:nvPr/>
        </p:nvSpPr>
        <p:spPr>
          <a:xfrm>
            <a:off x="7833797" y="2220079"/>
            <a:ext cx="3877728" cy="1446550"/>
          </a:xfrm>
          <a:prstGeom prst="rect">
            <a:avLst/>
          </a:prstGeom>
          <a:noFill/>
        </p:spPr>
        <p:txBody>
          <a:bodyPr wrap="none" lIns="91440" tIns="45720" rIns="91440" bIns="45720">
            <a:spAutoFit/>
          </a:bodyPr>
          <a:lstStyle/>
          <a:p>
            <a:pPr algn="ctr"/>
            <a:r>
              <a:rPr lang="de-DE" sz="8800" b="1" dirty="0">
                <a:ln w="6600">
                  <a:solidFill>
                    <a:srgbClr val="F68122"/>
                  </a:solidFill>
                  <a:prstDash val="solid"/>
                </a:ln>
                <a:solidFill>
                  <a:srgbClr val="FFFFFF"/>
                </a:solidFill>
                <a:effectLst>
                  <a:glow rad="139700">
                    <a:schemeClr val="accent2">
                      <a:satMod val="175000"/>
                      <a:alpha val="40000"/>
                    </a:schemeClr>
                  </a:glow>
                  <a:outerShdw dist="38100" dir="2700000" algn="tl" rotWithShape="0">
                    <a:schemeClr val="accent2"/>
                  </a:outerShdw>
                </a:effectLst>
              </a:rPr>
              <a:t>Gefühle</a:t>
            </a:r>
            <a:endParaRPr lang="de-DE" sz="8800" b="1" cap="none" spc="0" dirty="0">
              <a:ln w="6600">
                <a:solidFill>
                  <a:srgbClr val="F68122"/>
                </a:solidFill>
                <a:prstDash val="solid"/>
              </a:ln>
              <a:solidFill>
                <a:srgbClr val="FFFFFF"/>
              </a:solidFill>
              <a:effectLst>
                <a:glow rad="139700">
                  <a:schemeClr val="accent2">
                    <a:satMod val="175000"/>
                    <a:alpha val="40000"/>
                  </a:schemeClr>
                </a:glow>
                <a:outerShdw dist="38100" dir="2700000" algn="tl" rotWithShape="0">
                  <a:schemeClr val="accent2"/>
                </a:outerShdw>
              </a:effectLst>
            </a:endParaRPr>
          </a:p>
        </p:txBody>
      </p:sp>
      <p:sp>
        <p:nvSpPr>
          <p:cNvPr id="6" name="TextBox 5">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404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CE804-7A91-4544-B1C1-FFC1F99B0745}"/>
              </a:ext>
            </a:extLst>
          </p:cNvPr>
          <p:cNvSpPr>
            <a:spLocks noGrp="1"/>
          </p:cNvSpPr>
          <p:nvPr>
            <p:ph type="title"/>
          </p:nvPr>
        </p:nvSpPr>
        <p:spPr>
          <a:xfrm>
            <a:off x="838199" y="365125"/>
            <a:ext cx="11210925" cy="1325563"/>
          </a:xfrm>
        </p:spPr>
        <p:txBody>
          <a:bodyPr/>
          <a:lstStyle/>
          <a:p>
            <a:r>
              <a:rPr lang="de-DE" dirty="0"/>
              <a:t>Die fünf Grundbedürfnisse, von William </a:t>
            </a:r>
            <a:r>
              <a:rPr lang="de-DE" dirty="0" err="1"/>
              <a:t>Glasser</a:t>
            </a:r>
            <a:endParaRPr lang="de-DE" dirty="0"/>
          </a:p>
        </p:txBody>
      </p:sp>
      <p:sp>
        <p:nvSpPr>
          <p:cNvPr id="3" name="Θέση περιεχομένου 2">
            <a:extLst>
              <a:ext uri="{FF2B5EF4-FFF2-40B4-BE49-F238E27FC236}">
                <a16:creationId xmlns:a16="http://schemas.microsoft.com/office/drawing/2014/main" id="{4179288D-76E7-489E-A345-2096C4E7FC39}"/>
              </a:ext>
            </a:extLst>
          </p:cNvPr>
          <p:cNvSpPr>
            <a:spLocks noGrp="1"/>
          </p:cNvSpPr>
          <p:nvPr>
            <p:ph idx="1"/>
          </p:nvPr>
        </p:nvSpPr>
        <p:spPr>
          <a:xfrm>
            <a:off x="838199" y="1883038"/>
            <a:ext cx="6125264" cy="4720962"/>
          </a:xfrm>
        </p:spPr>
        <p:txBody>
          <a:bodyPr>
            <a:normAutofit/>
          </a:bodyPr>
          <a:lstStyle/>
          <a:p>
            <a:pPr marL="0" indent="0">
              <a:lnSpc>
                <a:spcPct val="107000"/>
              </a:lnSpc>
              <a:spcAft>
                <a:spcPts val="800"/>
              </a:spcAft>
              <a:buNone/>
            </a:pPr>
            <a:r>
              <a:rPr lang="de-DE" sz="2400" dirty="0">
                <a:latin typeface="Calibri" panose="020F0502020204030204" pitchFamily="34" charset="0"/>
                <a:ea typeface="Calibri" panose="020F0502020204030204" pitchFamily="34" charset="0"/>
              </a:rPr>
              <a:t>Natürlich gibt es viele verschiedene Systeme, wie man menschliche Grundbedürfnisse einteilen kann</a:t>
            </a:r>
            <a:r>
              <a:rPr lang="de-DE" sz="2400" dirty="0">
                <a:effectLst/>
                <a:latin typeface="Calibri" panose="020F0502020204030204" pitchFamily="34" charset="0"/>
                <a:ea typeface="Calibri" panose="020F0502020204030204" pitchFamily="34" charset="0"/>
              </a:rPr>
              <a:t>. </a:t>
            </a:r>
          </a:p>
          <a:p>
            <a:pPr>
              <a:lnSpc>
                <a:spcPct val="107000"/>
              </a:lnSpc>
              <a:spcAft>
                <a:spcPts val="800"/>
              </a:spcAft>
            </a:pPr>
            <a:r>
              <a:rPr lang="de-DE" sz="2400" dirty="0">
                <a:latin typeface="Calibri" panose="020F0502020204030204" pitchFamily="34" charset="0"/>
                <a:ea typeface="Calibri" panose="020F0502020204030204" pitchFamily="34" charset="0"/>
              </a:rPr>
              <a:t>Wir haben uns auf die fünf Grundbedürfnisse geeinigt, wie sie von </a:t>
            </a:r>
            <a:r>
              <a:rPr lang="de-DE" sz="2400" b="1" dirty="0">
                <a:latin typeface="Calibri" panose="020F0502020204030204" pitchFamily="34" charset="0"/>
                <a:ea typeface="Calibri" panose="020F0502020204030204" pitchFamily="34" charset="0"/>
              </a:rPr>
              <a:t>William </a:t>
            </a:r>
            <a:r>
              <a:rPr lang="de-DE" sz="2400" b="1" dirty="0" err="1">
                <a:latin typeface="Calibri" panose="020F0502020204030204" pitchFamily="34" charset="0"/>
                <a:ea typeface="Calibri" panose="020F0502020204030204" pitchFamily="34" charset="0"/>
              </a:rPr>
              <a:t>Glasser</a:t>
            </a:r>
            <a:r>
              <a:rPr lang="de-DE" sz="2400" b="1" dirty="0">
                <a:latin typeface="Calibri" panose="020F0502020204030204" pitchFamily="34" charset="0"/>
                <a:ea typeface="Calibri" panose="020F0502020204030204" pitchFamily="34" charset="0"/>
              </a:rPr>
              <a:t> </a:t>
            </a:r>
            <a:r>
              <a:rPr lang="de-DE" sz="2400" dirty="0">
                <a:latin typeface="Calibri" panose="020F0502020204030204" pitchFamily="34" charset="0"/>
                <a:ea typeface="Calibri" panose="020F0502020204030204" pitchFamily="34" charset="0"/>
              </a:rPr>
              <a:t>in seiner Choice </a:t>
            </a:r>
            <a:r>
              <a:rPr lang="de-DE" sz="2400" dirty="0" err="1">
                <a:latin typeface="Calibri" panose="020F0502020204030204" pitchFamily="34" charset="0"/>
                <a:ea typeface="Calibri" panose="020F0502020204030204" pitchFamily="34" charset="0"/>
              </a:rPr>
              <a:t>Theory</a:t>
            </a:r>
            <a:r>
              <a:rPr lang="de-DE" sz="2400" dirty="0">
                <a:latin typeface="Calibri" panose="020F0502020204030204" pitchFamily="34" charset="0"/>
                <a:ea typeface="Calibri" panose="020F0502020204030204" pitchFamily="34" charset="0"/>
              </a:rPr>
              <a:t> beschrieben werden</a:t>
            </a:r>
            <a:r>
              <a:rPr lang="de-DE" sz="2400" dirty="0">
                <a:effectLst/>
                <a:latin typeface="Calibri" panose="020F0502020204030204" pitchFamily="34" charset="0"/>
                <a:ea typeface="Calibri" panose="020F0502020204030204" pitchFamily="34" charset="0"/>
              </a:rPr>
              <a:t>. </a:t>
            </a:r>
          </a:p>
          <a:p>
            <a:pPr marL="0" indent="0">
              <a:lnSpc>
                <a:spcPct val="107000"/>
              </a:lnSpc>
              <a:spcAft>
                <a:spcPts val="800"/>
              </a:spcAft>
              <a:buNone/>
            </a:pPr>
            <a:r>
              <a:rPr lang="de-DE" sz="2400" i="1" dirty="0">
                <a:solidFill>
                  <a:srgbClr val="1A7EBA"/>
                </a:solidFill>
                <a:latin typeface="Calibri" panose="020F0502020204030204" pitchFamily="34" charset="0"/>
                <a:ea typeface="Calibri" panose="020F0502020204030204" pitchFamily="34" charset="0"/>
              </a:rPr>
              <a:t>Warum? </a:t>
            </a:r>
            <a:endParaRPr lang="de-DE" sz="2400" i="1" dirty="0">
              <a:solidFill>
                <a:srgbClr val="1A7EBA"/>
              </a:solidFill>
              <a:effectLst/>
              <a:latin typeface="Calibri" panose="020F0502020204030204" pitchFamily="34" charset="0"/>
              <a:ea typeface="Calibri" panose="020F0502020204030204" pitchFamily="34" charset="0"/>
            </a:endParaRPr>
          </a:p>
          <a:p>
            <a:pPr>
              <a:lnSpc>
                <a:spcPct val="107000"/>
              </a:lnSpc>
              <a:spcAft>
                <a:spcPts val="800"/>
              </a:spcAft>
            </a:pPr>
            <a:r>
              <a:rPr lang="de-DE" sz="2400" dirty="0">
                <a:latin typeface="Calibri" panose="020F0502020204030204" pitchFamily="34" charset="0"/>
                <a:ea typeface="Calibri" panose="020F0502020204030204" pitchFamily="34" charset="0"/>
              </a:rPr>
              <a:t>Weil wir mit ihnen bereits gute Erfahrungen gemacht haben und diese Theorie in der Praxis als sehr nützlich empfunden haben</a:t>
            </a:r>
            <a:r>
              <a:rPr lang="de-DE" sz="2400" dirty="0">
                <a:effectLst/>
                <a:latin typeface="Calibri" panose="020F0502020204030204" pitchFamily="34" charset="0"/>
                <a:ea typeface="Calibri" panose="020F0502020204030204" pitchFamily="34" charset="0"/>
              </a:rPr>
              <a:t>!</a:t>
            </a:r>
          </a:p>
          <a:p>
            <a:pPr marL="0" indent="0">
              <a:buNone/>
            </a:pPr>
            <a:endParaRPr lang="de-DE" sz="3600" dirty="0"/>
          </a:p>
        </p:txBody>
      </p:sp>
      <p:sp>
        <p:nvSpPr>
          <p:cNvPr id="11" name="Ορθογώνιο 10">
            <a:extLst>
              <a:ext uri="{FF2B5EF4-FFF2-40B4-BE49-F238E27FC236}">
                <a16:creationId xmlns:a16="http://schemas.microsoft.com/office/drawing/2014/main" id="{174BD135-1EBD-4B4A-9747-CE6223F525AA}"/>
              </a:ext>
            </a:extLst>
          </p:cNvPr>
          <p:cNvSpPr/>
          <p:nvPr/>
        </p:nvSpPr>
        <p:spPr>
          <a:xfrm>
            <a:off x="7726178" y="2624619"/>
            <a:ext cx="2117503" cy="646331"/>
          </a:xfrm>
          <a:prstGeom prst="rect">
            <a:avLst/>
          </a:prstGeom>
          <a:noFill/>
        </p:spPr>
        <p:txBody>
          <a:bodyPr wrap="none" lIns="91440" tIns="45720" rIns="91440" bIns="45720">
            <a:spAutoFit/>
          </a:bodyPr>
          <a:lstStyle/>
          <a:p>
            <a:pPr algn="ctr"/>
            <a:r>
              <a:rPr lang="de-DE" sz="3600" b="1" dirty="0">
                <a:ln w="12700" cmpd="sng">
                  <a:solidFill>
                    <a:schemeClr val="accent4"/>
                  </a:solidFill>
                  <a:prstDash val="solid"/>
                </a:ln>
                <a:solidFill>
                  <a:schemeClr val="bg1"/>
                </a:solidFill>
              </a:rPr>
              <a:t>2</a:t>
            </a:r>
            <a:r>
              <a:rPr lang="de-DE" sz="3600" b="1" cap="none" spc="0" dirty="0">
                <a:ln w="12700" cmpd="sng">
                  <a:solidFill>
                    <a:schemeClr val="accent4"/>
                  </a:solidFill>
                  <a:prstDash val="solid"/>
                </a:ln>
                <a:solidFill>
                  <a:schemeClr val="bg1"/>
                </a:solidFill>
                <a:effectLst/>
              </a:rPr>
              <a:t>. </a:t>
            </a:r>
            <a:r>
              <a:rPr lang="de-DE" sz="3600" b="1" dirty="0">
                <a:ln w="12700" cmpd="sng">
                  <a:solidFill>
                    <a:schemeClr val="accent4"/>
                  </a:solidFill>
                  <a:prstDash val="solid"/>
                </a:ln>
                <a:solidFill>
                  <a:schemeClr val="bg1"/>
                </a:solidFill>
              </a:rPr>
              <a:t>Freiheit</a:t>
            </a:r>
            <a:endParaRPr lang="de-DE" sz="3600" b="1" cap="none" spc="0" dirty="0">
              <a:ln w="12700" cmpd="sng">
                <a:solidFill>
                  <a:schemeClr val="accent4"/>
                </a:solidFill>
                <a:prstDash val="solid"/>
              </a:ln>
              <a:solidFill>
                <a:schemeClr val="bg1"/>
              </a:solidFill>
              <a:effectLst/>
            </a:endParaRPr>
          </a:p>
        </p:txBody>
      </p:sp>
      <p:sp>
        <p:nvSpPr>
          <p:cNvPr id="12" name="Ορθογώνιο 11">
            <a:extLst>
              <a:ext uri="{FF2B5EF4-FFF2-40B4-BE49-F238E27FC236}">
                <a16:creationId xmlns:a16="http://schemas.microsoft.com/office/drawing/2014/main" id="{CD816BFD-CDED-4824-9024-62297982B40B}"/>
              </a:ext>
            </a:extLst>
          </p:cNvPr>
          <p:cNvSpPr/>
          <p:nvPr/>
        </p:nvSpPr>
        <p:spPr>
          <a:xfrm>
            <a:off x="7169466" y="4275339"/>
            <a:ext cx="4291175" cy="646331"/>
          </a:xfrm>
          <a:prstGeom prst="rect">
            <a:avLst/>
          </a:prstGeom>
          <a:noFill/>
        </p:spPr>
        <p:txBody>
          <a:bodyPr wrap="none" lIns="91440" tIns="45720" rIns="91440" bIns="45720">
            <a:spAutoFit/>
          </a:bodyPr>
          <a:lstStyle/>
          <a:p>
            <a:pPr algn="ctr"/>
            <a:r>
              <a:rPr lang="de-DE"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 Macht und Einfluss</a:t>
            </a:r>
          </a:p>
        </p:txBody>
      </p:sp>
      <p:sp>
        <p:nvSpPr>
          <p:cNvPr id="13" name="Ορθογώνιο 12">
            <a:extLst>
              <a:ext uri="{FF2B5EF4-FFF2-40B4-BE49-F238E27FC236}">
                <a16:creationId xmlns:a16="http://schemas.microsoft.com/office/drawing/2014/main" id="{55C7D27B-C56E-4A86-A6F9-6D438BA89CF3}"/>
              </a:ext>
            </a:extLst>
          </p:cNvPr>
          <p:cNvSpPr/>
          <p:nvPr/>
        </p:nvSpPr>
        <p:spPr>
          <a:xfrm>
            <a:off x="6639319" y="1844938"/>
            <a:ext cx="5546711" cy="646331"/>
          </a:xfrm>
          <a:prstGeom prst="rect">
            <a:avLst/>
          </a:prstGeom>
          <a:noFill/>
        </p:spPr>
        <p:txBody>
          <a:bodyPr wrap="none" lIns="91440" tIns="45720" rIns="91440" bIns="45720">
            <a:spAutoFit/>
          </a:bodyPr>
          <a:lstStyle/>
          <a:p>
            <a:pPr algn="ctr"/>
            <a:r>
              <a:rPr lang="de-DE" sz="3600" b="1" dirty="0">
                <a:ln w="12700" cmpd="sng">
                  <a:solidFill>
                    <a:srgbClr val="92D050"/>
                  </a:solidFill>
                  <a:prstDash val="solid"/>
                </a:ln>
                <a:solidFill>
                  <a:schemeClr val="bg1"/>
                </a:solidFill>
              </a:rPr>
              <a:t>1. Sicherheit und Überleben</a:t>
            </a:r>
          </a:p>
        </p:txBody>
      </p:sp>
      <p:sp>
        <p:nvSpPr>
          <p:cNvPr id="4" name="Ορθογώνιο 3">
            <a:extLst>
              <a:ext uri="{FF2B5EF4-FFF2-40B4-BE49-F238E27FC236}">
                <a16:creationId xmlns:a16="http://schemas.microsoft.com/office/drawing/2014/main" id="{D27F8733-99F0-400A-927C-0CF19FF74863}"/>
              </a:ext>
            </a:extLst>
          </p:cNvPr>
          <p:cNvSpPr/>
          <p:nvPr/>
        </p:nvSpPr>
        <p:spPr>
          <a:xfrm>
            <a:off x="6844138" y="3424751"/>
            <a:ext cx="5248616" cy="646331"/>
          </a:xfrm>
          <a:prstGeom prst="rect">
            <a:avLst/>
          </a:prstGeom>
          <a:noFill/>
        </p:spPr>
        <p:txBody>
          <a:bodyPr wrap="none" lIns="91440" tIns="45720" rIns="91440" bIns="45720">
            <a:spAutoFit/>
          </a:bodyPr>
          <a:lstStyle/>
          <a:p>
            <a:pPr algn="ctr"/>
            <a:r>
              <a:rPr lang="de-DE" sz="3600" b="1" dirty="0">
                <a:ln w="6600">
                  <a:solidFill>
                    <a:srgbClr val="E12A3C"/>
                  </a:solidFill>
                  <a:prstDash val="solid"/>
                </a:ln>
                <a:solidFill>
                  <a:schemeClr val="bg1"/>
                </a:solidFill>
              </a:rPr>
              <a:t>3</a:t>
            </a:r>
            <a:r>
              <a:rPr lang="de-DE" sz="3600" b="1" cap="none" spc="0" dirty="0">
                <a:ln w="6600">
                  <a:solidFill>
                    <a:srgbClr val="E12A3C"/>
                  </a:solidFill>
                  <a:prstDash val="solid"/>
                </a:ln>
                <a:solidFill>
                  <a:schemeClr val="bg1"/>
                </a:solidFill>
              </a:rPr>
              <a:t>. </a:t>
            </a:r>
            <a:r>
              <a:rPr lang="de-DE" sz="3600" b="1" dirty="0">
                <a:ln w="6600">
                  <a:solidFill>
                    <a:srgbClr val="E12A3C"/>
                  </a:solidFill>
                  <a:prstDash val="solid"/>
                </a:ln>
                <a:solidFill>
                  <a:schemeClr val="bg1"/>
                </a:solidFill>
              </a:rPr>
              <a:t>Liebe und Zugehörigkeit</a:t>
            </a:r>
            <a:endParaRPr lang="de-DE" sz="3600" b="1" cap="none" spc="0" dirty="0">
              <a:ln w="6600">
                <a:solidFill>
                  <a:srgbClr val="E12A3C"/>
                </a:solidFill>
                <a:prstDash val="solid"/>
              </a:ln>
              <a:solidFill>
                <a:schemeClr val="bg1"/>
              </a:solidFill>
            </a:endParaRPr>
          </a:p>
        </p:txBody>
      </p:sp>
      <p:sp>
        <p:nvSpPr>
          <p:cNvPr id="5" name="Ορθογώνιο 4">
            <a:extLst>
              <a:ext uri="{FF2B5EF4-FFF2-40B4-BE49-F238E27FC236}">
                <a16:creationId xmlns:a16="http://schemas.microsoft.com/office/drawing/2014/main" id="{051F93E8-C3C7-4524-A0EC-06081E854CC0}"/>
              </a:ext>
            </a:extLst>
          </p:cNvPr>
          <p:cNvSpPr/>
          <p:nvPr/>
        </p:nvSpPr>
        <p:spPr>
          <a:xfrm>
            <a:off x="7309045" y="5165504"/>
            <a:ext cx="1596912" cy="646331"/>
          </a:xfrm>
          <a:prstGeom prst="rect">
            <a:avLst/>
          </a:prstGeom>
          <a:noFill/>
        </p:spPr>
        <p:txBody>
          <a:bodyPr wrap="none" lIns="91440" tIns="45720" rIns="91440" bIns="45720">
            <a:spAutoFit/>
          </a:bodyPr>
          <a:lstStyle/>
          <a:p>
            <a:pPr algn="ctr"/>
            <a:r>
              <a:rPr lang="de-DE" sz="3600" b="1" cap="none" spc="0" dirty="0">
                <a:ln w="10160">
                  <a:solidFill>
                    <a:srgbClr val="00B0F0"/>
                  </a:solidFill>
                  <a:prstDash val="solid"/>
                </a:ln>
                <a:solidFill>
                  <a:srgbClr val="FFFFFF"/>
                </a:solidFill>
                <a:effectLst>
                  <a:outerShdw blurRad="38100" dist="22860" dir="5400000" algn="tl" rotWithShape="0">
                    <a:srgbClr val="000000">
                      <a:alpha val="30000"/>
                    </a:srgbClr>
                  </a:outerShdw>
                </a:effectLst>
              </a:rPr>
              <a:t>5. </a:t>
            </a:r>
            <a:r>
              <a:rPr lang="de-DE" sz="3600" b="1" dirty="0">
                <a:ln w="10160">
                  <a:solidFill>
                    <a:srgbClr val="00B0F0"/>
                  </a:solidFill>
                  <a:prstDash val="solid"/>
                </a:ln>
                <a:solidFill>
                  <a:srgbClr val="FFFFFF"/>
                </a:solidFill>
                <a:effectLst>
                  <a:outerShdw blurRad="38100" dist="22860" dir="5400000" algn="tl" rotWithShape="0">
                    <a:srgbClr val="000000">
                      <a:alpha val="30000"/>
                    </a:srgbClr>
                  </a:outerShdw>
                </a:effectLst>
              </a:rPr>
              <a:t>Spaß</a:t>
            </a:r>
            <a:endParaRPr lang="de-DE" sz="3600" b="1" cap="none" spc="0" dirty="0">
              <a:ln w="10160">
                <a:solidFill>
                  <a:srgbClr val="00B0F0"/>
                </a:solidFill>
                <a:prstDash val="solid"/>
              </a:ln>
              <a:solidFill>
                <a:srgbClr val="FFFFFF"/>
              </a:solidFill>
              <a:effectLst>
                <a:outerShdw blurRad="38100" dist="22860" dir="5400000" algn="tl" rotWithShape="0">
                  <a:srgbClr val="000000">
                    <a:alpha val="30000"/>
                  </a:srgbClr>
                </a:outerShdw>
              </a:effectLst>
            </a:endParaRPr>
          </a:p>
        </p:txBody>
      </p:sp>
      <p:sp>
        <p:nvSpPr>
          <p:cNvPr id="10" name="TextBox 9">
            <a:extLst>
              <a:ext uri="{FF2B5EF4-FFF2-40B4-BE49-F238E27FC236}">
                <a16:creationId xmlns:a16="http://schemas.microsoft.com/office/drawing/2014/main" id="{D30158CE-1DD8-4542-866B-B677C6B35B9E}"/>
              </a:ext>
            </a:extLst>
          </p:cNvPr>
          <p:cNvSpPr txBox="1"/>
          <p:nvPr/>
        </p:nvSpPr>
        <p:spPr>
          <a:xfrm>
            <a:off x="7591425" y="0"/>
            <a:ext cx="4611864" cy="369332"/>
          </a:xfrm>
          <a:prstGeom prst="rect">
            <a:avLst/>
          </a:prstGeom>
          <a:solidFill>
            <a:srgbClr val="7FC242"/>
          </a:solidFill>
        </p:spPr>
        <p:txBody>
          <a:bodyPr wrap="square">
            <a:spAutoFit/>
          </a:bodyPr>
          <a:lstStyle/>
          <a:p>
            <a:pPr algn="r"/>
            <a:r>
              <a:rPr lang="de-DE" sz="1800" dirty="0">
                <a:solidFill>
                  <a:srgbClr val="FBE82A"/>
                </a:solidFill>
                <a:effectLst>
                  <a:outerShdw blurRad="38100" dist="38100" dir="2700000" algn="tl">
                    <a:srgbClr val="000000">
                      <a:alpha val="43137"/>
                    </a:srgbClr>
                  </a:outerShdw>
                </a:effectLst>
                <a:latin typeface="Abadi" panose="020B0604020104020204" pitchFamily="34" charset="0"/>
              </a:rPr>
              <a:t>○ </a:t>
            </a:r>
            <a:r>
              <a:rPr lang="de-DE" dirty="0">
                <a:solidFill>
                  <a:schemeClr val="bg1"/>
                </a:solidFill>
                <a:effectLst>
                  <a:outerShdw blurRad="38100" dist="38100" dir="2700000" algn="tl">
                    <a:srgbClr val="000000">
                      <a:alpha val="43137"/>
                    </a:srgbClr>
                  </a:outerShdw>
                </a:effectLst>
                <a:latin typeface="Abadi" panose="020B0604020104020204" pitchFamily="34" charset="0"/>
              </a:rPr>
              <a:t>Was sind menschliche Grundbedürfnisse</a:t>
            </a:r>
            <a:endParaRPr lang="de-DE"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05996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AF370A2-0C57-47CB-8476-08A4328ED3A9}">
  <we:reference id="wa104381335" version="1.0.0.1" store="el-GR" storeType="OMEX"/>
  <we:alternateReferences>
    <we:reference id="WA104381335"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10102</Words>
  <Application>Microsoft Office PowerPoint</Application>
  <PresentationFormat>Breitbild</PresentationFormat>
  <Paragraphs>809</Paragraphs>
  <Slides>74</Slides>
  <Notes>65</Notes>
  <HiddenSlides>0</HiddenSlides>
  <MMClips>1</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74</vt:i4>
      </vt:variant>
    </vt:vector>
  </HeadingPairs>
  <TitlesOfParts>
    <vt:vector size="86" baseType="lpstr">
      <vt:lpstr>Abadi</vt:lpstr>
      <vt:lpstr>Arial</vt:lpstr>
      <vt:lpstr>Calibri</vt:lpstr>
      <vt:lpstr>Calibri Light</vt:lpstr>
      <vt:lpstr>Courier New</vt:lpstr>
      <vt:lpstr>inherit</vt:lpstr>
      <vt:lpstr>Noto Sans Symbols</vt:lpstr>
      <vt:lpstr>Open Sans</vt:lpstr>
      <vt:lpstr>Times New Roman</vt:lpstr>
      <vt:lpstr>Ubuntu</vt:lpstr>
      <vt:lpstr>Wingdings</vt:lpstr>
      <vt:lpstr>Θέμα του Office</vt:lpstr>
      <vt:lpstr>1. Menschliche Grundbedürfnisse Autor:innen Susanne Linde und Klaus Linde-Leimer Layout Greek Universities Network (GUnet), Blickpunkt Identität  </vt:lpstr>
      <vt:lpstr>Inhalt</vt:lpstr>
      <vt:lpstr>PowerPoint-Präsentation</vt:lpstr>
      <vt:lpstr>Unsere Vision</vt:lpstr>
      <vt:lpstr>Überlegen </vt:lpstr>
      <vt:lpstr>PowerPoint-Präsentation</vt:lpstr>
      <vt:lpstr>Was sind menschliche Grundbedürfnisse</vt:lpstr>
      <vt:lpstr>Gefühle</vt:lpstr>
      <vt:lpstr>Die fünf Grundbedürfnisse, von William Glasser</vt:lpstr>
      <vt:lpstr>1. Grundbedürfnis: Sicherheit und Überleben   (1/4)</vt:lpstr>
      <vt:lpstr>1. Grundbedürfnis: Sicherheit und Überleben   (2/4)</vt:lpstr>
      <vt:lpstr>1. Grundbedürfnis: Sicherheit und Überleben   (3/4)</vt:lpstr>
      <vt:lpstr>Überlege       </vt:lpstr>
      <vt:lpstr>2. Grundbedürfnis: Freiheit   (1/3)  </vt:lpstr>
      <vt:lpstr>2. Grundbedürfnis: Freiheit   (2/3)  </vt:lpstr>
      <vt:lpstr>2. Grundbedürfnis: Freiheit   (3/3)  </vt:lpstr>
      <vt:lpstr>3. Grundbedürfnis: Liebe und Zugehörigkeit   (1/5)</vt:lpstr>
      <vt:lpstr>3. Grundbedürfnis: Liebe und Zugehörigkeit   (2/5)</vt:lpstr>
      <vt:lpstr>3. Grundbedürfnis: Liebe und Zugehörigkeit   (3/5)</vt:lpstr>
      <vt:lpstr>3. Grundbedürfnis: Liebe und Zugehörigkeit   (4/5)</vt:lpstr>
      <vt:lpstr>3. Grundbedürfnis: Liebe und Zugehörigkeit   (5/5)</vt:lpstr>
      <vt:lpstr>Überlege</vt:lpstr>
      <vt:lpstr>4. Grundbedürfnis: Macht und Einfluss   (1/3)</vt:lpstr>
      <vt:lpstr>4. Grundbedürfnis: Macht und Einfluss   (2/3)</vt:lpstr>
      <vt:lpstr>Überlege</vt:lpstr>
      <vt:lpstr>Übung </vt:lpstr>
      <vt:lpstr>5. Grundbedürfnis: Spaß   (1/4)</vt:lpstr>
      <vt:lpstr>5. Grundbedürfnis: Spaß   (2/4)</vt:lpstr>
      <vt:lpstr>5. Grundbedürfnis: Spaß   (3/4)</vt:lpstr>
      <vt:lpstr>5. Grundbedürfnis: Spaß   (4/4)</vt:lpstr>
      <vt:lpstr>PowerPoint-Präsentation</vt:lpstr>
      <vt:lpstr>Was passiert, wenn ein Grundbedürfnis nicht erfüllt ist?</vt:lpstr>
      <vt:lpstr>Beispiele</vt:lpstr>
      <vt:lpstr>Übung zu den Grundbedürfnissen (Teil1)</vt:lpstr>
      <vt:lpstr>Übung zu den Grundbedürfnissen (Teil 2)</vt:lpstr>
      <vt:lpstr>Deine Gefühle als Kompass</vt:lpstr>
      <vt:lpstr>Überleben &amp; Gefühle</vt:lpstr>
      <vt:lpstr>Freiheit &amp; Gefühle</vt:lpstr>
      <vt:lpstr>Liebe und Zugehörigkeit &amp; Gefühle</vt:lpstr>
      <vt:lpstr>Macht und Einfluss &amp; Gefühle</vt:lpstr>
      <vt:lpstr>Spaß &amp; Gefühle</vt:lpstr>
      <vt:lpstr>Beobachten und verbessern</vt:lpstr>
      <vt:lpstr>PowerPoint-Präsentation</vt:lpstr>
      <vt:lpstr>Übungen</vt:lpstr>
      <vt:lpstr>Übung 1: Deine persönliche Erfolgsgeschichte</vt:lpstr>
      <vt:lpstr>Übung 2: Dein Lernstil – was brauchst du, um gut lernen zu können? Teil 1</vt:lpstr>
      <vt:lpstr>Übung 2: Dein Lernstil – was brauchst du, um gut lernen zu können? Teil 2</vt:lpstr>
      <vt:lpstr>Übung 3: Unvereinbar?</vt:lpstr>
      <vt:lpstr>Übung 3: Unvereinbar?</vt:lpstr>
      <vt:lpstr>Übung 4: Virtuelle Welten?</vt:lpstr>
      <vt:lpstr>Übung 4: Virtuelle Welten?</vt:lpstr>
      <vt:lpstr>Übung 5: Sind deine Grundbedürfnisse erfüllt?</vt:lpstr>
      <vt:lpstr>Übung 6: Was brauchst du gerade?</vt:lpstr>
      <vt:lpstr>Übung 6: Was brauchst du gerade?</vt:lpstr>
      <vt:lpstr>PowerPoint-Präsentation</vt:lpstr>
      <vt:lpstr>5 Bedürfnisse aussprechen (formulieren)</vt:lpstr>
      <vt:lpstr>Beispiele für das Formulieren von Bedürfnissen</vt:lpstr>
      <vt:lpstr>Beispiele für das Formulieren von Bedürfnissen</vt:lpstr>
      <vt:lpstr>Sicherheit und Überleben</vt:lpstr>
      <vt:lpstr>Zugehörigkeit</vt:lpstr>
      <vt:lpstr>Spaß</vt:lpstr>
      <vt:lpstr>Macht und Einfluss</vt:lpstr>
      <vt:lpstr>Freiheit</vt:lpstr>
      <vt:lpstr>Es geht nicht immer sofort</vt:lpstr>
      <vt:lpstr>Wie würdest du dich entscheiden?</vt:lpstr>
      <vt:lpstr>PowerPoint-Präsentation</vt:lpstr>
      <vt:lpstr>Erfolgsgeschichten</vt:lpstr>
      <vt:lpstr>Geschichte: Mobbing - Macht und Ohnmacht</vt:lpstr>
      <vt:lpstr>Geschichte: Fremdenfeindlichkeit – Überleben, Zugehörigkeit, Macht, Freiheit</vt:lpstr>
      <vt:lpstr>Zusammenfassung (FAQ )</vt:lpstr>
      <vt:lpstr>Wie es weiter geht</vt:lpstr>
      <vt:lpstr>PowerPoint-Präsentation</vt:lpstr>
      <vt:lpstr>PowerPoint-Präsentation</vt:lpstr>
      <vt:lpstr>Partnerorganisationen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balaouras</dc:creator>
  <cp:lastModifiedBy>Klaus Linde-Leimer</cp:lastModifiedBy>
  <cp:revision>456</cp:revision>
  <dcterms:created xsi:type="dcterms:W3CDTF">2021-09-21T19:32:53Z</dcterms:created>
  <dcterms:modified xsi:type="dcterms:W3CDTF">2023-11-13T13:41:44Z</dcterms:modified>
</cp:coreProperties>
</file>